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charts/chart2.xml" ContentType="application/vnd.openxmlformats-officedocument.drawingml.chart+xml"/>
  <Override PartName="/ppt/drawings/drawing2.xml" ContentType="application/vnd.openxmlformats-officedocument.drawingml.chartshapes+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3.xml" ContentType="application/vnd.openxmlformats-officedocument.drawingml.chartshapes+xml"/>
  <Override PartName="/ppt/charts/chart4.xml" ContentType="application/vnd.openxmlformats-officedocument.drawingml.chart+xml"/>
  <Override PartName="/ppt/charts/style3.xml" ContentType="application/vnd.ms-office.chartstyle+xml"/>
  <Override PartName="/ppt/charts/colors3.xml" ContentType="application/vnd.ms-office.chartcolorstyle+xml"/>
  <Override PartName="/ppt/drawings/drawing4.xml" ContentType="application/vnd.openxmlformats-officedocument.drawingml.chartshapes+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activeX/activeX1.xml" ContentType="application/vnd.ms-office.activeX+xml"/>
  <Override PartName="/ppt/activeX/activeX1.bin" ContentType="application/vnd.ms-office.activeX"/>
  <Override PartName="/ppt/tags/tag1.xml" ContentType="application/vnd.openxmlformats-officedocument.presentationml.tags+xml"/>
  <Override PartName="/ppt/activeX/activeX2.xml" ContentType="application/vnd.ms-office.activeX+xml"/>
  <Override PartName="/ppt/activeX/activeX2.bin" ContentType="application/vnd.ms-office.activeX"/>
  <Override PartName="/ppt/tags/tag2.xml" ContentType="application/vnd.openxmlformats-officedocument.presentationml.tags+xml"/>
  <Override PartName="/ppt/activeX/activeX3.xml" ContentType="application/vnd.ms-office.activeX+xml"/>
  <Override PartName="/ppt/activeX/activeX3.bin" ContentType="application/vnd.ms-office.activeX"/>
  <Override PartName="/ppt/tags/tag3.xml" ContentType="application/vnd.openxmlformats-officedocument.presentationml.tags+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activeX/activeX4.xml" ContentType="application/vnd.ms-office.activeX+xml"/>
  <Override PartName="/ppt/activeX/activeX4.bin" ContentType="application/vnd.ms-office.activeX"/>
  <Override PartName="/ppt/tags/tag4.xml" ContentType="application/vnd.openxmlformats-officedocument.presentationml.tags+xml"/>
  <Override PartName="/ppt/activeX/activeX5.xml" ContentType="application/vnd.ms-office.activeX+xml"/>
  <Override PartName="/ppt/activeX/activeX5.bin" ContentType="application/vnd.ms-office.activeX"/>
  <Override PartName="/ppt/tags/tag5.xml" ContentType="application/vnd.openxmlformats-officedocument.presentationml.tags+xml"/>
  <Override PartName="/ppt/activeX/activeX6.xml" ContentType="application/vnd.ms-office.activeX+xml"/>
  <Override PartName="/ppt/activeX/activeX6.bin" ContentType="application/vnd.ms-office.activeX"/>
  <Override PartName="/ppt/tags/tag6.xml" ContentType="application/vnd.openxmlformats-officedocument.presentationml.tags+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activeX/activeX7.xml" ContentType="application/vnd.ms-office.activeX+xml"/>
  <Override PartName="/ppt/activeX/activeX7.bin" ContentType="application/vnd.ms-office.activeX"/>
  <Override PartName="/ppt/tags/tag7.xml" ContentType="application/vnd.openxmlformats-officedocument.presentationml.tags+xml"/>
  <Override PartName="/ppt/activeX/activeX8.xml" ContentType="application/vnd.ms-office.activeX+xml"/>
  <Override PartName="/ppt/activeX/activeX8.bin" ContentType="application/vnd.ms-office.activeX"/>
  <Override PartName="/ppt/tags/tag8.xml" ContentType="application/vnd.openxmlformats-officedocument.presentationml.tags+xml"/>
  <Override PartName="/ppt/activeX/activeX9.xml" ContentType="application/vnd.ms-office.activeX+xml"/>
  <Override PartName="/ppt/activeX/activeX9.bin" ContentType="application/vnd.ms-office.activeX"/>
  <Override PartName="/ppt/tags/tag9.xml" ContentType="application/vnd.openxmlformats-officedocument.presentationml.tags+xml"/>
  <Override PartName="/ppt/notesSlides/notesSlide129.xml" ContentType="application/vnd.openxmlformats-officedocument.presentationml.notesSlide+xml"/>
  <Override PartName="/ppt/notesSlides/notesSlide13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61"/>
  </p:notesMasterIdLst>
  <p:sldIdLst>
    <p:sldId id="259" r:id="rId2"/>
    <p:sldId id="522" r:id="rId3"/>
    <p:sldId id="523" r:id="rId4"/>
    <p:sldId id="524" r:id="rId5"/>
    <p:sldId id="530" r:id="rId6"/>
    <p:sldId id="531" r:id="rId7"/>
    <p:sldId id="532" r:id="rId8"/>
    <p:sldId id="533" r:id="rId9"/>
    <p:sldId id="534" r:id="rId10"/>
    <p:sldId id="535" r:id="rId11"/>
    <p:sldId id="536" r:id="rId12"/>
    <p:sldId id="537" r:id="rId13"/>
    <p:sldId id="538" r:id="rId14"/>
    <p:sldId id="539" r:id="rId15"/>
    <p:sldId id="540" r:id="rId16"/>
    <p:sldId id="541" r:id="rId17"/>
    <p:sldId id="542" r:id="rId18"/>
    <p:sldId id="724" r:id="rId19"/>
    <p:sldId id="657" r:id="rId20"/>
    <p:sldId id="766" r:id="rId21"/>
    <p:sldId id="284" r:id="rId22"/>
    <p:sldId id="767" r:id="rId23"/>
    <p:sldId id="509" r:id="rId24"/>
    <p:sldId id="286" r:id="rId25"/>
    <p:sldId id="768" r:id="rId26"/>
    <p:sldId id="580" r:id="rId27"/>
    <p:sldId id="581" r:id="rId28"/>
    <p:sldId id="582" r:id="rId29"/>
    <p:sldId id="583" r:id="rId30"/>
    <p:sldId id="584" r:id="rId31"/>
    <p:sldId id="585" r:id="rId32"/>
    <p:sldId id="586" r:id="rId33"/>
    <p:sldId id="260" r:id="rId34"/>
    <p:sldId id="258" r:id="rId35"/>
    <p:sldId id="261" r:id="rId36"/>
    <p:sldId id="339" r:id="rId37"/>
    <p:sldId id="269" r:id="rId38"/>
    <p:sldId id="337" r:id="rId39"/>
    <p:sldId id="338" r:id="rId40"/>
    <p:sldId id="335" r:id="rId41"/>
    <p:sldId id="336" r:id="rId42"/>
    <p:sldId id="334" r:id="rId43"/>
    <p:sldId id="262" r:id="rId44"/>
    <p:sldId id="270" r:id="rId45"/>
    <p:sldId id="271" r:id="rId46"/>
    <p:sldId id="273" r:id="rId47"/>
    <p:sldId id="331" r:id="rId48"/>
    <p:sldId id="277" r:id="rId49"/>
    <p:sldId id="296" r:id="rId50"/>
    <p:sldId id="332" r:id="rId51"/>
    <p:sldId id="333" r:id="rId52"/>
    <p:sldId id="288" r:id="rId53"/>
    <p:sldId id="272" r:id="rId54"/>
    <p:sldId id="547" r:id="rId55"/>
    <p:sldId id="548" r:id="rId56"/>
    <p:sldId id="305" r:id="rId57"/>
    <p:sldId id="431" r:id="rId58"/>
    <p:sldId id="430" r:id="rId59"/>
    <p:sldId id="506" r:id="rId60"/>
    <p:sldId id="507" r:id="rId61"/>
    <p:sldId id="508" r:id="rId62"/>
    <p:sldId id="494" r:id="rId63"/>
    <p:sldId id="504" r:id="rId64"/>
    <p:sldId id="503" r:id="rId65"/>
    <p:sldId id="505" r:id="rId66"/>
    <p:sldId id="502" r:id="rId67"/>
    <p:sldId id="495" r:id="rId68"/>
    <p:sldId id="496" r:id="rId69"/>
    <p:sldId id="497" r:id="rId70"/>
    <p:sldId id="498" r:id="rId71"/>
    <p:sldId id="499" r:id="rId72"/>
    <p:sldId id="342" r:id="rId73"/>
    <p:sldId id="343" r:id="rId74"/>
    <p:sldId id="344" r:id="rId75"/>
    <p:sldId id="345" r:id="rId76"/>
    <p:sldId id="346" r:id="rId77"/>
    <p:sldId id="347" r:id="rId78"/>
    <p:sldId id="348" r:id="rId79"/>
    <p:sldId id="349" r:id="rId80"/>
    <p:sldId id="350" r:id="rId81"/>
    <p:sldId id="351" r:id="rId82"/>
    <p:sldId id="352" r:id="rId83"/>
    <p:sldId id="353" r:id="rId84"/>
    <p:sldId id="354" r:id="rId85"/>
    <p:sldId id="355" r:id="rId86"/>
    <p:sldId id="356" r:id="rId87"/>
    <p:sldId id="357" r:id="rId88"/>
    <p:sldId id="368" r:id="rId89"/>
    <p:sldId id="734" r:id="rId90"/>
    <p:sldId id="735" r:id="rId91"/>
    <p:sldId id="758" r:id="rId92"/>
    <p:sldId id="369" r:id="rId93"/>
    <p:sldId id="759" r:id="rId94"/>
    <p:sldId id="760" r:id="rId95"/>
    <p:sldId id="372" r:id="rId96"/>
    <p:sldId id="373" r:id="rId97"/>
    <p:sldId id="390" r:id="rId98"/>
    <p:sldId id="388" r:id="rId99"/>
    <p:sldId id="387" r:id="rId100"/>
    <p:sldId id="764" r:id="rId101"/>
    <p:sldId id="765" r:id="rId102"/>
    <p:sldId id="399" r:id="rId103"/>
    <p:sldId id="285" r:id="rId104"/>
    <p:sldId id="549" r:id="rId105"/>
    <p:sldId id="550" r:id="rId106"/>
    <p:sldId id="256" r:id="rId107"/>
    <p:sldId id="711" r:id="rId108"/>
    <p:sldId id="405" r:id="rId109"/>
    <p:sldId id="770" r:id="rId110"/>
    <p:sldId id="772" r:id="rId111"/>
    <p:sldId id="771" r:id="rId112"/>
    <p:sldId id="708" r:id="rId113"/>
    <p:sldId id="709" r:id="rId114"/>
    <p:sldId id="710" r:id="rId115"/>
    <p:sldId id="718" r:id="rId116"/>
    <p:sldId id="648" r:id="rId117"/>
    <p:sldId id="747" r:id="rId118"/>
    <p:sldId id="713" r:id="rId119"/>
    <p:sldId id="719" r:id="rId120"/>
    <p:sldId id="715" r:id="rId121"/>
    <p:sldId id="720" r:id="rId122"/>
    <p:sldId id="679" r:id="rId123"/>
    <p:sldId id="716" r:id="rId124"/>
    <p:sldId id="738" r:id="rId125"/>
    <p:sldId id="739" r:id="rId126"/>
    <p:sldId id="687" r:id="rId127"/>
    <p:sldId id="379" r:id="rId128"/>
    <p:sldId id="377" r:id="rId129"/>
    <p:sldId id="378" r:id="rId130"/>
    <p:sldId id="381" r:id="rId131"/>
    <p:sldId id="382" r:id="rId132"/>
    <p:sldId id="383" r:id="rId133"/>
    <p:sldId id="740" r:id="rId134"/>
    <p:sldId id="686" r:id="rId135"/>
    <p:sldId id="689" r:id="rId136"/>
    <p:sldId id="741" r:id="rId137"/>
    <p:sldId id="748" r:id="rId138"/>
    <p:sldId id="756" r:id="rId139"/>
    <p:sldId id="754" r:id="rId140"/>
    <p:sldId id="762" r:id="rId141"/>
    <p:sldId id="750" r:id="rId142"/>
    <p:sldId id="763" r:id="rId143"/>
    <p:sldId id="743" r:id="rId144"/>
    <p:sldId id="717" r:id="rId145"/>
    <p:sldId id="727" r:id="rId146"/>
    <p:sldId id="691" r:id="rId147"/>
    <p:sldId id="728" r:id="rId148"/>
    <p:sldId id="753" r:id="rId149"/>
    <p:sldId id="751" r:id="rId150"/>
    <p:sldId id="723" r:id="rId151"/>
    <p:sldId id="731" r:id="rId152"/>
    <p:sldId id="752" r:id="rId153"/>
    <p:sldId id="732" r:id="rId154"/>
    <p:sldId id="761" r:id="rId155"/>
    <p:sldId id="645" r:id="rId156"/>
    <p:sldId id="412" r:id="rId157"/>
    <p:sldId id="340" r:id="rId158"/>
    <p:sldId id="394" r:id="rId159"/>
    <p:sldId id="773" r:id="rId16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browse/>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0E7E8"/>
    <a:srgbClr val="DDDDD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9" autoAdjust="0"/>
    <p:restoredTop sz="94660"/>
  </p:normalViewPr>
  <p:slideViewPr>
    <p:cSldViewPr snapToGrid="0">
      <p:cViewPr varScale="1">
        <p:scale>
          <a:sx n="101" d="100"/>
          <a:sy n="101" d="100"/>
        </p:scale>
        <p:origin x="368" y="51"/>
      </p:cViewPr>
      <p:guideLst/>
    </p:cSldViewPr>
  </p:slideViewPr>
  <p:notesTextViewPr>
    <p:cViewPr>
      <p:scale>
        <a:sx n="1" d="1"/>
        <a:sy n="1" d="1"/>
      </p:scale>
      <p:origin x="0" y="0"/>
    </p:cViewPr>
  </p:notesTextViewPr>
  <p:notesViewPr>
    <p:cSldViewPr snapToGrid="0">
      <p:cViewPr varScale="1">
        <p:scale>
          <a:sx n="99" d="100"/>
          <a:sy n="99" d="100"/>
        </p:scale>
        <p:origin x="2529" y="12"/>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54" Type="http://schemas.openxmlformats.org/officeDocument/2006/relationships/slide" Target="slides/slide153.xml"/><Relationship Id="rId159" Type="http://schemas.openxmlformats.org/officeDocument/2006/relationships/slide" Target="slides/slide158.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60" Type="http://schemas.openxmlformats.org/officeDocument/2006/relationships/slide" Target="slides/slide159.xml"/><Relationship Id="rId165" Type="http://schemas.openxmlformats.org/officeDocument/2006/relationships/tableStyles" Target="tableStyles.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slide" Target="slides/slide129.xml"/><Relationship Id="rId135" Type="http://schemas.openxmlformats.org/officeDocument/2006/relationships/slide" Target="slides/slide134.xml"/><Relationship Id="rId143" Type="http://schemas.openxmlformats.org/officeDocument/2006/relationships/slide" Target="slides/slide142.xml"/><Relationship Id="rId148" Type="http://schemas.openxmlformats.org/officeDocument/2006/relationships/slide" Target="slides/slide147.xml"/><Relationship Id="rId151" Type="http://schemas.openxmlformats.org/officeDocument/2006/relationships/slide" Target="slides/slide150.xml"/><Relationship Id="rId156" Type="http://schemas.openxmlformats.org/officeDocument/2006/relationships/slide" Target="slides/slide155.xml"/><Relationship Id="rId16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presProps" Target="presProp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viewProps" Target="viewProps.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s>
</file>

<file path=ppt/activeX/_rels/activeX1.xml.rels><?xml version="1.0" encoding="UTF-8" standalone="yes"?>
<Relationships xmlns="http://schemas.openxmlformats.org/package/2006/relationships"><Relationship Id="rId1" Type="http://schemas.microsoft.com/office/2006/relationships/activeXControlBinary" Target="activeX1.bin"/></Relationships>
</file>

<file path=ppt/activeX/_rels/activeX2.xml.rels><?xml version="1.0" encoding="UTF-8" standalone="yes"?>
<Relationships xmlns="http://schemas.openxmlformats.org/package/2006/relationships"><Relationship Id="rId1" Type="http://schemas.microsoft.com/office/2006/relationships/activeXControlBinary" Target="activeX2.bin"/></Relationships>
</file>

<file path=ppt/activeX/_rels/activeX3.xml.rels><?xml version="1.0" encoding="UTF-8" standalone="yes"?>
<Relationships xmlns="http://schemas.openxmlformats.org/package/2006/relationships"><Relationship Id="rId1" Type="http://schemas.microsoft.com/office/2006/relationships/activeXControlBinary" Target="activeX3.bin"/></Relationships>
</file>

<file path=ppt/activeX/_rels/activeX4.xml.rels><?xml version="1.0" encoding="UTF-8" standalone="yes"?>
<Relationships xmlns="http://schemas.openxmlformats.org/package/2006/relationships"><Relationship Id="rId1" Type="http://schemas.microsoft.com/office/2006/relationships/activeXControlBinary" Target="activeX4.bin"/></Relationships>
</file>

<file path=ppt/activeX/_rels/activeX5.xml.rels><?xml version="1.0" encoding="UTF-8" standalone="yes"?>
<Relationships xmlns="http://schemas.openxmlformats.org/package/2006/relationships"><Relationship Id="rId1" Type="http://schemas.microsoft.com/office/2006/relationships/activeXControlBinary" Target="activeX5.bin"/></Relationships>
</file>

<file path=ppt/activeX/_rels/activeX6.xml.rels><?xml version="1.0" encoding="UTF-8" standalone="yes"?>
<Relationships xmlns="http://schemas.openxmlformats.org/package/2006/relationships"><Relationship Id="rId1" Type="http://schemas.microsoft.com/office/2006/relationships/activeXControlBinary" Target="activeX6.bin"/></Relationships>
</file>

<file path=ppt/activeX/_rels/activeX7.xml.rels><?xml version="1.0" encoding="UTF-8" standalone="yes"?>
<Relationships xmlns="http://schemas.openxmlformats.org/package/2006/relationships"><Relationship Id="rId1" Type="http://schemas.microsoft.com/office/2006/relationships/activeXControlBinary" Target="activeX7.bin"/></Relationships>
</file>

<file path=ppt/activeX/_rels/activeX8.xml.rels><?xml version="1.0" encoding="UTF-8" standalone="yes"?>
<Relationships xmlns="http://schemas.openxmlformats.org/package/2006/relationships"><Relationship Id="rId1" Type="http://schemas.microsoft.com/office/2006/relationships/activeXControlBinary" Target="activeX8.bin"/></Relationships>
</file>

<file path=ppt/activeX/_rels/activeX9.xml.rels><?xml version="1.0" encoding="UTF-8" standalone="yes"?>
<Relationships xmlns="http://schemas.openxmlformats.org/package/2006/relationships"><Relationship Id="rId1" Type="http://schemas.microsoft.com/office/2006/relationships/activeXControlBinary" Target="activeX9.bin"/></Relationships>
</file>

<file path=ppt/activeX/activeX1.xml><?xml version="1.0" encoding="utf-8"?>
<ax:ocx xmlns:ax="http://schemas.microsoft.com/office/2006/activeX" xmlns:r="http://schemas.openxmlformats.org/officeDocument/2006/relationships" ax:classid="{D27CDB6E-AE6D-11CF-96B8-444553540000}" ax:persistence="persistStorage" r:id="rId1"/>
</file>

<file path=ppt/activeX/activeX2.xml><?xml version="1.0" encoding="utf-8"?>
<ax:ocx xmlns:ax="http://schemas.microsoft.com/office/2006/activeX" xmlns:r="http://schemas.openxmlformats.org/officeDocument/2006/relationships" ax:classid="{D27CDB6E-AE6D-11CF-96B8-444553540000}" ax:persistence="persistStorage" r:id="rId1"/>
</file>

<file path=ppt/activeX/activeX3.xml><?xml version="1.0" encoding="utf-8"?>
<ax:ocx xmlns:ax="http://schemas.microsoft.com/office/2006/activeX" xmlns:r="http://schemas.openxmlformats.org/officeDocument/2006/relationships" ax:classid="{D27CDB6E-AE6D-11CF-96B8-444553540000}" ax:persistence="persistStorage" r:id="rId1"/>
</file>

<file path=ppt/activeX/activeX4.xml><?xml version="1.0" encoding="utf-8"?>
<ax:ocx xmlns:ax="http://schemas.microsoft.com/office/2006/activeX" xmlns:r="http://schemas.openxmlformats.org/officeDocument/2006/relationships" ax:classid="{D27CDB6E-AE6D-11CF-96B8-444553540000}" ax:persistence="persistStorage" r:id="rId1"/>
</file>

<file path=ppt/activeX/activeX5.xml><?xml version="1.0" encoding="utf-8"?>
<ax:ocx xmlns:ax="http://schemas.microsoft.com/office/2006/activeX" xmlns:r="http://schemas.openxmlformats.org/officeDocument/2006/relationships" ax:classid="{D27CDB6E-AE6D-11CF-96B8-444553540000}" ax:persistence="persistStorage" r:id="rId1"/>
</file>

<file path=ppt/activeX/activeX6.xml><?xml version="1.0" encoding="utf-8"?>
<ax:ocx xmlns:ax="http://schemas.microsoft.com/office/2006/activeX" xmlns:r="http://schemas.openxmlformats.org/officeDocument/2006/relationships" ax:classid="{D27CDB6E-AE6D-11CF-96B8-444553540000}" ax:persistence="persistStorage" r:id="rId1"/>
</file>

<file path=ppt/activeX/activeX7.xml><?xml version="1.0" encoding="utf-8"?>
<ax:ocx xmlns:ax="http://schemas.microsoft.com/office/2006/activeX" xmlns:r="http://schemas.openxmlformats.org/officeDocument/2006/relationships" ax:classid="{D27CDB6E-AE6D-11CF-96B8-444553540000}" ax:persistence="persistStorage" r:id="rId1"/>
</file>

<file path=ppt/activeX/activeX8.xml><?xml version="1.0" encoding="utf-8"?>
<ax:ocx xmlns:ax="http://schemas.microsoft.com/office/2006/activeX" xmlns:r="http://schemas.openxmlformats.org/officeDocument/2006/relationships" ax:classid="{D27CDB6E-AE6D-11CF-96B8-444553540000}" ax:persistence="persistStorage" r:id="rId1"/>
</file>

<file path=ppt/activeX/activeX9.xml><?xml version="1.0" encoding="utf-8"?>
<ax:ocx xmlns:ax="http://schemas.microsoft.com/office/2006/activeX" xmlns:r="http://schemas.openxmlformats.org/officeDocument/2006/relationships" ax:classid="{D27CDB6E-AE6D-11CF-96B8-444553540000}" ax:persistence="persistStorage" r:id="rId1"/>
</file>

<file path=ppt/charts/_rels/chart1.xml.rels><?xml version="1.0" encoding="UTF-8" standalone="yes"?>
<Relationships xmlns="http://schemas.openxmlformats.org/package/2006/relationships"><Relationship Id="rId3" Type="http://schemas.openxmlformats.org/officeDocument/2006/relationships/oleObject" Target="file:///C:\Users\Standa\Documents\Pracovni\Disertace\Charge%20and%20buffering.xlsx" TargetMode="Externa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_rels/chart2.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file:///C:\Users\Standa\Documents\Pracovni\Disertace\Charge%20and%20buffering.xlsx" TargetMode="External"/></Relationships>
</file>

<file path=ppt/charts/_rels/chart3.xml.rels><?xml version="1.0" encoding="UTF-8" standalone="yes"?>
<Relationships xmlns="http://schemas.openxmlformats.org/package/2006/relationships"><Relationship Id="rId3" Type="http://schemas.openxmlformats.org/officeDocument/2006/relationships/oleObject" Target="file:///C:\Users\Standa\Documents\Pracovni\Disertace\titracni%20krivky%20proteinu%20s%20nahodnymi%20pKa.xlsx" TargetMode="Externa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3.xml"/></Relationships>
</file>

<file path=ppt/charts/_rels/chart4.xml.rels><?xml version="1.0" encoding="UTF-8" standalone="yes"?>
<Relationships xmlns="http://schemas.openxmlformats.org/package/2006/relationships"><Relationship Id="rId3" Type="http://schemas.openxmlformats.org/officeDocument/2006/relationships/oleObject" Target="file:///C:\Users\Standa\Documents\Pracovni\Disertace\Charge%20and%20buffering.xlsx" TargetMode="Externa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chartUserShapes" Target="../drawings/drawing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022200349956256"/>
          <c:y val="0.16868894549084248"/>
          <c:w val="0.8479492927967337"/>
          <c:h val="0.77546311824084424"/>
        </c:manualLayout>
      </c:layout>
      <c:scatterChart>
        <c:scatterStyle val="smoothMarker"/>
        <c:varyColors val="0"/>
        <c:ser>
          <c:idx val="0"/>
          <c:order val="0"/>
          <c:tx>
            <c:strRef>
              <c:f>List2!$AA$5</c:f>
              <c:strCache>
                <c:ptCount val="1"/>
                <c:pt idx="0">
                  <c:v>beta_i</c:v>
                </c:pt>
              </c:strCache>
            </c:strRef>
          </c:tx>
          <c:spPr>
            <a:ln w="22225" cap="rnd">
              <a:solidFill>
                <a:schemeClr val="accent1"/>
              </a:solidFill>
              <a:round/>
            </a:ln>
            <a:effectLst/>
          </c:spPr>
          <c:marker>
            <c:symbol val="none"/>
          </c:marker>
          <c:xVal>
            <c:numRef>
              <c:f>List2!$Z$6:$Z$256</c:f>
              <c:numCache>
                <c:formatCode>General</c:formatCode>
                <c:ptCount val="251"/>
                <c:pt idx="0">
                  <c:v>4.9999999999999933E-2</c:v>
                </c:pt>
                <c:pt idx="1">
                  <c:v>0.10000000000000003</c:v>
                </c:pt>
                <c:pt idx="2">
                  <c:v>0.15000000000000024</c:v>
                </c:pt>
                <c:pt idx="3">
                  <c:v>0.2</c:v>
                </c:pt>
                <c:pt idx="4">
                  <c:v>0.25</c:v>
                </c:pt>
                <c:pt idx="5">
                  <c:v>0.30000000000000032</c:v>
                </c:pt>
                <c:pt idx="6">
                  <c:v>0.35000000000000031</c:v>
                </c:pt>
                <c:pt idx="7">
                  <c:v>0.4</c:v>
                </c:pt>
                <c:pt idx="8">
                  <c:v>0.45</c:v>
                </c:pt>
                <c:pt idx="9">
                  <c:v>0.5</c:v>
                </c:pt>
                <c:pt idx="10">
                  <c:v>0.5499999999999996</c:v>
                </c:pt>
                <c:pt idx="11">
                  <c:v>0.59999999999999953</c:v>
                </c:pt>
                <c:pt idx="12">
                  <c:v>0.65000000000000346</c:v>
                </c:pt>
                <c:pt idx="13">
                  <c:v>0.69999999999999973</c:v>
                </c:pt>
                <c:pt idx="14">
                  <c:v>0.75000000000000322</c:v>
                </c:pt>
                <c:pt idx="15">
                  <c:v>0.79999999999999982</c:v>
                </c:pt>
                <c:pt idx="16">
                  <c:v>0.85000000000000064</c:v>
                </c:pt>
                <c:pt idx="17">
                  <c:v>0.89999999999999991</c:v>
                </c:pt>
                <c:pt idx="18">
                  <c:v>0.95000000000000062</c:v>
                </c:pt>
                <c:pt idx="19">
                  <c:v>1</c:v>
                </c:pt>
                <c:pt idx="20">
                  <c:v>1.05</c:v>
                </c:pt>
                <c:pt idx="21">
                  <c:v>1.1000000000000001</c:v>
                </c:pt>
                <c:pt idx="22">
                  <c:v>1.1500000000000001</c:v>
                </c:pt>
                <c:pt idx="23">
                  <c:v>1.2000000000000002</c:v>
                </c:pt>
                <c:pt idx="24">
                  <c:v>1.2500000000000002</c:v>
                </c:pt>
                <c:pt idx="25">
                  <c:v>1.3000000000000003</c:v>
                </c:pt>
                <c:pt idx="26">
                  <c:v>1.3500000000000003</c:v>
                </c:pt>
                <c:pt idx="27">
                  <c:v>1.4000000000000004</c:v>
                </c:pt>
                <c:pt idx="28">
                  <c:v>1.4500000000000004</c:v>
                </c:pt>
                <c:pt idx="29">
                  <c:v>1.5000000000000004</c:v>
                </c:pt>
                <c:pt idx="30">
                  <c:v>1.5500000000000005</c:v>
                </c:pt>
                <c:pt idx="31">
                  <c:v>1.6000000000000005</c:v>
                </c:pt>
                <c:pt idx="32">
                  <c:v>1.6500000000000021</c:v>
                </c:pt>
                <c:pt idx="33">
                  <c:v>1.7000000000000006</c:v>
                </c:pt>
                <c:pt idx="34">
                  <c:v>1.7500000000000007</c:v>
                </c:pt>
                <c:pt idx="35">
                  <c:v>1.8000000000000007</c:v>
                </c:pt>
                <c:pt idx="36">
                  <c:v>1.8500000000000021</c:v>
                </c:pt>
                <c:pt idx="37">
                  <c:v>1.9000000000000021</c:v>
                </c:pt>
                <c:pt idx="38">
                  <c:v>1.9500000000000075</c:v>
                </c:pt>
                <c:pt idx="39">
                  <c:v>2.0000000000000009</c:v>
                </c:pt>
                <c:pt idx="40">
                  <c:v>2.0500000000000007</c:v>
                </c:pt>
                <c:pt idx="41">
                  <c:v>2.1000000000000005</c:v>
                </c:pt>
                <c:pt idx="42">
                  <c:v>2.1500000000000004</c:v>
                </c:pt>
                <c:pt idx="43">
                  <c:v>2.2000000000000002</c:v>
                </c:pt>
                <c:pt idx="44">
                  <c:v>2.25</c:v>
                </c:pt>
                <c:pt idx="45">
                  <c:v>2.2999999999999998</c:v>
                </c:pt>
                <c:pt idx="46">
                  <c:v>2.3499999999999988</c:v>
                </c:pt>
                <c:pt idx="47">
                  <c:v>2.3999999999999977</c:v>
                </c:pt>
                <c:pt idx="48">
                  <c:v>2.4499999999999993</c:v>
                </c:pt>
                <c:pt idx="49">
                  <c:v>2.4999999999999987</c:v>
                </c:pt>
                <c:pt idx="50">
                  <c:v>2.5499999999999989</c:v>
                </c:pt>
                <c:pt idx="51">
                  <c:v>2.5999999999999988</c:v>
                </c:pt>
                <c:pt idx="52">
                  <c:v>2.6499999999999986</c:v>
                </c:pt>
                <c:pt idx="53">
                  <c:v>2.6999999999999984</c:v>
                </c:pt>
                <c:pt idx="54">
                  <c:v>2.7499999999999982</c:v>
                </c:pt>
                <c:pt idx="55">
                  <c:v>2.799999999999998</c:v>
                </c:pt>
                <c:pt idx="56">
                  <c:v>2.8499999999999979</c:v>
                </c:pt>
                <c:pt idx="57">
                  <c:v>2.8999999999999977</c:v>
                </c:pt>
                <c:pt idx="58">
                  <c:v>2.9499999999999975</c:v>
                </c:pt>
                <c:pt idx="59">
                  <c:v>2.9999999999999973</c:v>
                </c:pt>
                <c:pt idx="60">
                  <c:v>3.0499999999999972</c:v>
                </c:pt>
                <c:pt idx="61">
                  <c:v>3.099999999999997</c:v>
                </c:pt>
                <c:pt idx="62">
                  <c:v>3.1499999999999972</c:v>
                </c:pt>
                <c:pt idx="63">
                  <c:v>3.1999999999999966</c:v>
                </c:pt>
                <c:pt idx="64">
                  <c:v>3.2499999999999982</c:v>
                </c:pt>
                <c:pt idx="65">
                  <c:v>3.2999999999999972</c:v>
                </c:pt>
                <c:pt idx="66">
                  <c:v>3.3499999999999961</c:v>
                </c:pt>
                <c:pt idx="67">
                  <c:v>3.3999999999999937</c:v>
                </c:pt>
                <c:pt idx="68">
                  <c:v>3.4499999999999957</c:v>
                </c:pt>
                <c:pt idx="69">
                  <c:v>3.4999999999999947</c:v>
                </c:pt>
                <c:pt idx="70">
                  <c:v>3.5499999999999954</c:v>
                </c:pt>
                <c:pt idx="71">
                  <c:v>3.5999999999999948</c:v>
                </c:pt>
                <c:pt idx="72">
                  <c:v>3.649999999999995</c:v>
                </c:pt>
                <c:pt idx="73">
                  <c:v>3.6999999999999948</c:v>
                </c:pt>
                <c:pt idx="74">
                  <c:v>3.7499999999999951</c:v>
                </c:pt>
                <c:pt idx="75">
                  <c:v>3.7999999999999945</c:v>
                </c:pt>
                <c:pt idx="76">
                  <c:v>3.8499999999999943</c:v>
                </c:pt>
                <c:pt idx="77">
                  <c:v>3.8999999999999937</c:v>
                </c:pt>
                <c:pt idx="78">
                  <c:v>3.949999999999994</c:v>
                </c:pt>
                <c:pt idx="79">
                  <c:v>3.9999999999999938</c:v>
                </c:pt>
                <c:pt idx="80">
                  <c:v>4.0499999999999936</c:v>
                </c:pt>
                <c:pt idx="81">
                  <c:v>4.0999999999999925</c:v>
                </c:pt>
                <c:pt idx="82">
                  <c:v>4.1499999999999915</c:v>
                </c:pt>
                <c:pt idx="83">
                  <c:v>4.1999999999999895</c:v>
                </c:pt>
                <c:pt idx="84">
                  <c:v>4.2499999999999929</c:v>
                </c:pt>
                <c:pt idx="85">
                  <c:v>4.2999999999999927</c:v>
                </c:pt>
                <c:pt idx="86">
                  <c:v>4.3499999999999925</c:v>
                </c:pt>
                <c:pt idx="87">
                  <c:v>4.3999999999999915</c:v>
                </c:pt>
                <c:pt idx="88">
                  <c:v>4.4499999999999922</c:v>
                </c:pt>
                <c:pt idx="89">
                  <c:v>4.499999999999992</c:v>
                </c:pt>
                <c:pt idx="90">
                  <c:v>4.5499999999999918</c:v>
                </c:pt>
                <c:pt idx="91">
                  <c:v>4.5999999999999917</c:v>
                </c:pt>
                <c:pt idx="92">
                  <c:v>4.6499999999999915</c:v>
                </c:pt>
                <c:pt idx="93">
                  <c:v>4.6999999999999895</c:v>
                </c:pt>
                <c:pt idx="94">
                  <c:v>4.7499999999999911</c:v>
                </c:pt>
                <c:pt idx="95">
                  <c:v>4.7999999999999909</c:v>
                </c:pt>
                <c:pt idx="96">
                  <c:v>4.8499999999999908</c:v>
                </c:pt>
                <c:pt idx="97">
                  <c:v>4.8999999999999906</c:v>
                </c:pt>
                <c:pt idx="98">
                  <c:v>4.9499999999999904</c:v>
                </c:pt>
                <c:pt idx="99">
                  <c:v>4.9999999999999902</c:v>
                </c:pt>
                <c:pt idx="100">
                  <c:v>5.0499999999999901</c:v>
                </c:pt>
                <c:pt idx="101">
                  <c:v>5.0999999999999899</c:v>
                </c:pt>
                <c:pt idx="102">
                  <c:v>5.1499999999999897</c:v>
                </c:pt>
                <c:pt idx="103">
                  <c:v>5.1999999999999895</c:v>
                </c:pt>
                <c:pt idx="104">
                  <c:v>5.2499999999999893</c:v>
                </c:pt>
                <c:pt idx="105">
                  <c:v>5.2999999999999892</c:v>
                </c:pt>
                <c:pt idx="106">
                  <c:v>5.349999999999989</c:v>
                </c:pt>
                <c:pt idx="107">
                  <c:v>5.3999999999999888</c:v>
                </c:pt>
                <c:pt idx="108">
                  <c:v>5.4499999999999904</c:v>
                </c:pt>
                <c:pt idx="109">
                  <c:v>5.4999999999999893</c:v>
                </c:pt>
                <c:pt idx="110">
                  <c:v>5.5499999999999883</c:v>
                </c:pt>
                <c:pt idx="111">
                  <c:v>5.5999999999999881</c:v>
                </c:pt>
                <c:pt idx="112">
                  <c:v>5.6499999999999879</c:v>
                </c:pt>
                <c:pt idx="113">
                  <c:v>5.6999999999999877</c:v>
                </c:pt>
                <c:pt idx="114">
                  <c:v>5.7499999999999893</c:v>
                </c:pt>
                <c:pt idx="115">
                  <c:v>5.7999999999999874</c:v>
                </c:pt>
                <c:pt idx="116">
                  <c:v>5.8499999999999872</c:v>
                </c:pt>
                <c:pt idx="117">
                  <c:v>5.899999999999987</c:v>
                </c:pt>
                <c:pt idx="118">
                  <c:v>5.9499999999999904</c:v>
                </c:pt>
                <c:pt idx="119">
                  <c:v>5.9999999999999893</c:v>
                </c:pt>
                <c:pt idx="120">
                  <c:v>6.0499999999999874</c:v>
                </c:pt>
                <c:pt idx="121">
                  <c:v>6.0999999999999863</c:v>
                </c:pt>
                <c:pt idx="122">
                  <c:v>6.1499999999999861</c:v>
                </c:pt>
                <c:pt idx="123">
                  <c:v>6.199999999999986</c:v>
                </c:pt>
                <c:pt idx="124">
                  <c:v>6.2499999999999893</c:v>
                </c:pt>
                <c:pt idx="125">
                  <c:v>6.2999999999999874</c:v>
                </c:pt>
                <c:pt idx="126">
                  <c:v>6.3499999999999854</c:v>
                </c:pt>
                <c:pt idx="127">
                  <c:v>6.3999999999999853</c:v>
                </c:pt>
                <c:pt idx="128">
                  <c:v>6.4499999999999904</c:v>
                </c:pt>
                <c:pt idx="129">
                  <c:v>6.4999999999999893</c:v>
                </c:pt>
                <c:pt idx="130">
                  <c:v>6.5499999999999874</c:v>
                </c:pt>
                <c:pt idx="131">
                  <c:v>6.5999999999999854</c:v>
                </c:pt>
                <c:pt idx="132">
                  <c:v>6.6499999999999844</c:v>
                </c:pt>
                <c:pt idx="133">
                  <c:v>6.6999999999999842</c:v>
                </c:pt>
                <c:pt idx="134">
                  <c:v>6.7499999999999893</c:v>
                </c:pt>
                <c:pt idx="135">
                  <c:v>6.7999999999999838</c:v>
                </c:pt>
                <c:pt idx="136">
                  <c:v>6.8499999999999837</c:v>
                </c:pt>
                <c:pt idx="137">
                  <c:v>6.8999999999999835</c:v>
                </c:pt>
                <c:pt idx="138">
                  <c:v>6.9499999999999833</c:v>
                </c:pt>
                <c:pt idx="139">
                  <c:v>6.9999999999999831</c:v>
                </c:pt>
                <c:pt idx="140">
                  <c:v>7.0499999999999829</c:v>
                </c:pt>
                <c:pt idx="141">
                  <c:v>7.0999999999999828</c:v>
                </c:pt>
                <c:pt idx="142">
                  <c:v>7.1499999999999826</c:v>
                </c:pt>
                <c:pt idx="143">
                  <c:v>7.1999999999999815</c:v>
                </c:pt>
                <c:pt idx="144">
                  <c:v>7.2499999999999822</c:v>
                </c:pt>
                <c:pt idx="145">
                  <c:v>7.2999999999999821</c:v>
                </c:pt>
                <c:pt idx="146">
                  <c:v>7.3499999999999819</c:v>
                </c:pt>
                <c:pt idx="147">
                  <c:v>7.3999999999999817</c:v>
                </c:pt>
                <c:pt idx="148">
                  <c:v>7.4499999999999824</c:v>
                </c:pt>
                <c:pt idx="149">
                  <c:v>7.4999999999999813</c:v>
                </c:pt>
                <c:pt idx="150">
                  <c:v>7.5499999999999812</c:v>
                </c:pt>
                <c:pt idx="151">
                  <c:v>7.599999999999981</c:v>
                </c:pt>
                <c:pt idx="152">
                  <c:v>7.6499999999999808</c:v>
                </c:pt>
                <c:pt idx="153">
                  <c:v>7.6999999999999806</c:v>
                </c:pt>
                <c:pt idx="154">
                  <c:v>7.7499999999999813</c:v>
                </c:pt>
                <c:pt idx="155">
                  <c:v>7.7999999999999803</c:v>
                </c:pt>
                <c:pt idx="156">
                  <c:v>7.8499999999999801</c:v>
                </c:pt>
                <c:pt idx="157">
                  <c:v>7.8999999999999799</c:v>
                </c:pt>
                <c:pt idx="158">
                  <c:v>7.9499999999999824</c:v>
                </c:pt>
                <c:pt idx="159">
                  <c:v>7.9999999999999813</c:v>
                </c:pt>
                <c:pt idx="160">
                  <c:v>8.0499999999999794</c:v>
                </c:pt>
                <c:pt idx="161">
                  <c:v>8.1000000000000014</c:v>
                </c:pt>
                <c:pt idx="162">
                  <c:v>8.1499999999999808</c:v>
                </c:pt>
                <c:pt idx="163">
                  <c:v>8.2000000000000011</c:v>
                </c:pt>
                <c:pt idx="164">
                  <c:v>8.2499999999999822</c:v>
                </c:pt>
                <c:pt idx="165">
                  <c:v>8.2999999999999847</c:v>
                </c:pt>
                <c:pt idx="166">
                  <c:v>8.3500000000000068</c:v>
                </c:pt>
                <c:pt idx="167">
                  <c:v>8.4000000000000021</c:v>
                </c:pt>
                <c:pt idx="168">
                  <c:v>8.4500000000000028</c:v>
                </c:pt>
                <c:pt idx="169">
                  <c:v>8.5000000000000018</c:v>
                </c:pt>
                <c:pt idx="170">
                  <c:v>8.5499999999999865</c:v>
                </c:pt>
                <c:pt idx="171">
                  <c:v>8.6000000000000014</c:v>
                </c:pt>
                <c:pt idx="172">
                  <c:v>8.6499999999999897</c:v>
                </c:pt>
                <c:pt idx="173">
                  <c:v>8.7000000000000011</c:v>
                </c:pt>
                <c:pt idx="174">
                  <c:v>8.7499999999999893</c:v>
                </c:pt>
                <c:pt idx="175">
                  <c:v>8.8000000000000025</c:v>
                </c:pt>
                <c:pt idx="176">
                  <c:v>8.8500000000000068</c:v>
                </c:pt>
                <c:pt idx="177">
                  <c:v>8.9000000000000021</c:v>
                </c:pt>
                <c:pt idx="178">
                  <c:v>8.9500000000000028</c:v>
                </c:pt>
                <c:pt idx="179">
                  <c:v>9.0000000000000018</c:v>
                </c:pt>
                <c:pt idx="180">
                  <c:v>9.0500000000000025</c:v>
                </c:pt>
                <c:pt idx="181">
                  <c:v>9.1000000000000014</c:v>
                </c:pt>
                <c:pt idx="182">
                  <c:v>9.1499999999999968</c:v>
                </c:pt>
                <c:pt idx="183">
                  <c:v>9.2000000000000011</c:v>
                </c:pt>
                <c:pt idx="184">
                  <c:v>9.2499999999999964</c:v>
                </c:pt>
                <c:pt idx="185">
                  <c:v>9.3000000000000025</c:v>
                </c:pt>
                <c:pt idx="186">
                  <c:v>9.3500000000000068</c:v>
                </c:pt>
                <c:pt idx="187">
                  <c:v>9.4000000000000021</c:v>
                </c:pt>
                <c:pt idx="188">
                  <c:v>9.4500000000000028</c:v>
                </c:pt>
                <c:pt idx="189">
                  <c:v>9.5</c:v>
                </c:pt>
                <c:pt idx="190">
                  <c:v>9.5500000000000007</c:v>
                </c:pt>
                <c:pt idx="191">
                  <c:v>9.6000000000000014</c:v>
                </c:pt>
                <c:pt idx="192">
                  <c:v>9.6500000000000021</c:v>
                </c:pt>
                <c:pt idx="193">
                  <c:v>9.7000000000000011</c:v>
                </c:pt>
                <c:pt idx="194">
                  <c:v>9.7500000000000036</c:v>
                </c:pt>
                <c:pt idx="195">
                  <c:v>9.8000000000000043</c:v>
                </c:pt>
                <c:pt idx="196">
                  <c:v>9.8500000000000068</c:v>
                </c:pt>
                <c:pt idx="197">
                  <c:v>9.9000000000000057</c:v>
                </c:pt>
                <c:pt idx="198">
                  <c:v>9.9500000000000064</c:v>
                </c:pt>
                <c:pt idx="199">
                  <c:v>10.000000000000007</c:v>
                </c:pt>
                <c:pt idx="200">
                  <c:v>10.05000000000002</c:v>
                </c:pt>
                <c:pt idx="201">
                  <c:v>10.100000000000009</c:v>
                </c:pt>
                <c:pt idx="202">
                  <c:v>10.150000000000009</c:v>
                </c:pt>
                <c:pt idx="203">
                  <c:v>10.20000000000001</c:v>
                </c:pt>
                <c:pt idx="204">
                  <c:v>10.250000000000012</c:v>
                </c:pt>
                <c:pt idx="205">
                  <c:v>10.30000000000002</c:v>
                </c:pt>
                <c:pt idx="206">
                  <c:v>10.350000000000026</c:v>
                </c:pt>
                <c:pt idx="207">
                  <c:v>10.400000000000016</c:v>
                </c:pt>
                <c:pt idx="208">
                  <c:v>10.450000000000022</c:v>
                </c:pt>
                <c:pt idx="209">
                  <c:v>10.500000000000014</c:v>
                </c:pt>
                <c:pt idx="210">
                  <c:v>10.55000000000002</c:v>
                </c:pt>
                <c:pt idx="211">
                  <c:v>10.600000000000016</c:v>
                </c:pt>
                <c:pt idx="212">
                  <c:v>10.650000000000016</c:v>
                </c:pt>
                <c:pt idx="213">
                  <c:v>10.700000000000017</c:v>
                </c:pt>
                <c:pt idx="214">
                  <c:v>10.75000000000002</c:v>
                </c:pt>
                <c:pt idx="215">
                  <c:v>10.80000000000002</c:v>
                </c:pt>
                <c:pt idx="216">
                  <c:v>10.850000000000026</c:v>
                </c:pt>
                <c:pt idx="217">
                  <c:v>10.90000000000002</c:v>
                </c:pt>
                <c:pt idx="218">
                  <c:v>10.950000000000022</c:v>
                </c:pt>
                <c:pt idx="219">
                  <c:v>11.000000000000021</c:v>
                </c:pt>
                <c:pt idx="220">
                  <c:v>11.050000000000022</c:v>
                </c:pt>
                <c:pt idx="221">
                  <c:v>11.100000000000023</c:v>
                </c:pt>
                <c:pt idx="222">
                  <c:v>11.150000000000023</c:v>
                </c:pt>
                <c:pt idx="223">
                  <c:v>11.200000000000021</c:v>
                </c:pt>
                <c:pt idx="224">
                  <c:v>11.250000000000025</c:v>
                </c:pt>
                <c:pt idx="225">
                  <c:v>11.300000000000026</c:v>
                </c:pt>
                <c:pt idx="226">
                  <c:v>11.350000000000026</c:v>
                </c:pt>
                <c:pt idx="227">
                  <c:v>11.400000000000027</c:v>
                </c:pt>
                <c:pt idx="228">
                  <c:v>11.450000000000029</c:v>
                </c:pt>
                <c:pt idx="229">
                  <c:v>11.500000000000028</c:v>
                </c:pt>
                <c:pt idx="230">
                  <c:v>11.550000000000029</c:v>
                </c:pt>
                <c:pt idx="231">
                  <c:v>11.60000000000003</c:v>
                </c:pt>
                <c:pt idx="232">
                  <c:v>11.650000000000032</c:v>
                </c:pt>
                <c:pt idx="233">
                  <c:v>11.700000000000031</c:v>
                </c:pt>
                <c:pt idx="234">
                  <c:v>11.750000000000032</c:v>
                </c:pt>
                <c:pt idx="235">
                  <c:v>11.800000000000034</c:v>
                </c:pt>
                <c:pt idx="236">
                  <c:v>11.850000000000056</c:v>
                </c:pt>
                <c:pt idx="237">
                  <c:v>11.900000000000034</c:v>
                </c:pt>
                <c:pt idx="238">
                  <c:v>11.950000000000054</c:v>
                </c:pt>
                <c:pt idx="239">
                  <c:v>12.000000000000036</c:v>
                </c:pt>
                <c:pt idx="240">
                  <c:v>12.050000000000036</c:v>
                </c:pt>
                <c:pt idx="241">
                  <c:v>12.100000000000037</c:v>
                </c:pt>
                <c:pt idx="242">
                  <c:v>12.150000000000039</c:v>
                </c:pt>
                <c:pt idx="243">
                  <c:v>12.200000000000038</c:v>
                </c:pt>
                <c:pt idx="244">
                  <c:v>12.250000000000039</c:v>
                </c:pt>
                <c:pt idx="245">
                  <c:v>12.30000000000005</c:v>
                </c:pt>
                <c:pt idx="246">
                  <c:v>12.350000000000056</c:v>
                </c:pt>
                <c:pt idx="247">
                  <c:v>12.40000000000005</c:v>
                </c:pt>
                <c:pt idx="248">
                  <c:v>12.450000000000054</c:v>
                </c:pt>
                <c:pt idx="249">
                  <c:v>12.500000000000044</c:v>
                </c:pt>
                <c:pt idx="250">
                  <c:v>12.55000000000005</c:v>
                </c:pt>
              </c:numCache>
            </c:numRef>
          </c:xVal>
          <c:yVal>
            <c:numRef>
              <c:f>List2!$AA$6:$AA$256</c:f>
              <c:numCache>
                <c:formatCode>General</c:formatCode>
                <c:ptCount val="251"/>
                <c:pt idx="0">
                  <c:v>2.5835370650431466E-6</c:v>
                </c:pt>
                <c:pt idx="1">
                  <c:v>2.898775470627287E-6</c:v>
                </c:pt>
                <c:pt idx="2">
                  <c:v>3.2524785736825225E-6</c:v>
                </c:pt>
                <c:pt idx="3">
                  <c:v>3.6493397239265839E-6</c:v>
                </c:pt>
                <c:pt idx="4">
                  <c:v>4.0946249325771123E-6</c:v>
                </c:pt>
                <c:pt idx="5">
                  <c:v>4.5942427440555518E-6</c:v>
                </c:pt>
                <c:pt idx="6">
                  <c:v>5.1548226324037909E-6</c:v>
                </c:pt>
                <c:pt idx="7">
                  <c:v>5.7838029623486946E-6</c:v>
                </c:pt>
                <c:pt idx="8">
                  <c:v>6.4895296817747623E-6</c:v>
                </c:pt>
                <c:pt idx="9">
                  <c:v>7.2813670546573497E-6</c:v>
                </c:pt>
                <c:pt idx="10">
                  <c:v>8.1698219031370877E-6</c:v>
                </c:pt>
                <c:pt idx="11">
                  <c:v>9.1666830064993888E-6</c:v>
                </c:pt>
                <c:pt idx="12">
                  <c:v>1.0285177505723435E-5</c:v>
                </c:pt>
                <c:pt idx="13">
                  <c:v>1.1540146387645872E-5</c:v>
                </c:pt>
                <c:pt idx="14">
                  <c:v>1.2948241375600461E-5</c:v>
                </c:pt>
                <c:pt idx="15">
                  <c:v>1.4528145837014627E-5</c:v>
                </c:pt>
                <c:pt idx="16">
                  <c:v>1.6300822636571374E-5</c:v>
                </c:pt>
                <c:pt idx="17">
                  <c:v>1.8289792220404743E-5</c:v>
                </c:pt>
                <c:pt idx="18">
                  <c:v>2.0521444617061496E-5</c:v>
                </c:pt>
                <c:pt idx="19">
                  <c:v>2.3025389489907873E-5</c:v>
                </c:pt>
                <c:pt idx="20">
                  <c:v>2.5834848879192657E-5</c:v>
                </c:pt>
                <c:pt idx="21">
                  <c:v>2.8987097836685092E-5</c:v>
                </c:pt>
                <c:pt idx="22">
                  <c:v>3.2523958789105103E-5</c:v>
                </c:pt>
                <c:pt idx="23">
                  <c:v>3.6492356176727044E-5</c:v>
                </c:pt>
                <c:pt idx="24">
                  <c:v>4.0944938709867792E-5</c:v>
                </c:pt>
                <c:pt idx="25">
                  <c:v>4.5940777478796503E-5</c:v>
                </c:pt>
                <c:pt idx="26">
                  <c:v>5.1546149153595139E-5</c:v>
                </c:pt>
                <c:pt idx="27">
                  <c:v>5.7835414632618453E-5</c:v>
                </c:pt>
                <c:pt idx="28">
                  <c:v>6.4892004755939581E-5</c:v>
                </c:pt>
                <c:pt idx="29">
                  <c:v>7.2809526109822117E-5</c:v>
                </c:pt>
                <c:pt idx="30">
                  <c:v>8.1693001527844764E-5</c:v>
                </c:pt>
                <c:pt idx="31">
                  <c:v>9.1660261664136268E-5</c:v>
                </c:pt>
                <c:pt idx="32">
                  <c:v>1.0284350599675622E-4</c:v>
                </c:pt>
                <c:pt idx="33">
                  <c:v>1.153910538397055E-4</c:v>
                </c:pt>
                <c:pt idx="34">
                  <c:v>1.2946930842842969E-4</c:v>
                </c:pt>
                <c:pt idx="35">
                  <c:v>1.4526495992701045E-4</c:v>
                </c:pt>
                <c:pt idx="36">
                  <c:v>1.6298745632022243E-4</c:v>
                </c:pt>
                <c:pt idx="37">
                  <c:v>1.8287177463863471E-4</c:v>
                </c:pt>
                <c:pt idx="38">
                  <c:v>2.0518152886243816E-4</c:v>
                </c:pt>
                <c:pt idx="39">
                  <c:v>2.3021245520683795E-4</c:v>
                </c:pt>
                <c:pt idx="40">
                  <c:v>2.5829632036050682E-4</c:v>
                </c:pt>
                <c:pt idx="41">
                  <c:v>2.8980530368624642E-4</c:v>
                </c:pt>
                <c:pt idx="42">
                  <c:v>3.2515691046200202E-4</c:v>
                </c:pt>
                <c:pt idx="43">
                  <c:v>3.6481948001039103E-4</c:v>
                </c:pt>
                <c:pt idx="44">
                  <c:v>4.0931836011027823E-4</c:v>
                </c:pt>
                <c:pt idx="45">
                  <c:v>4.5924282748705512E-4</c:v>
                </c:pt>
                <c:pt idx="46">
                  <c:v>5.1525384352692682E-4</c:v>
                </c:pt>
                <c:pt idx="47">
                  <c:v>5.7809274475022513E-4</c:v>
                </c:pt>
                <c:pt idx="48">
                  <c:v>6.4859097911017173E-4</c:v>
                </c:pt>
                <c:pt idx="49">
                  <c:v>7.2768101196421216E-4</c:v>
                </c:pt>
                <c:pt idx="50">
                  <c:v>8.1640853970670957E-4</c:v>
                </c:pt>
                <c:pt idx="51">
                  <c:v>9.1594616466924704E-4</c:v>
                </c:pt>
                <c:pt idx="52">
                  <c:v>1.027608702105266E-3</c:v>
                </c:pt>
                <c:pt idx="53">
                  <c:v>1.152870308991941E-3</c:v>
                </c:pt>
                <c:pt idx="54">
                  <c:v>1.2933836451136499E-3</c:v>
                </c:pt>
                <c:pt idx="55">
                  <c:v>1.4510012995323182E-3</c:v>
                </c:pt>
                <c:pt idx="56">
                  <c:v>1.6277997401759365E-3</c:v>
                </c:pt>
                <c:pt idx="57">
                  <c:v>1.8261060709340844E-3</c:v>
                </c:pt>
                <c:pt idx="58">
                  <c:v>2.0485279093371629E-3</c:v>
                </c:pt>
                <c:pt idx="59">
                  <c:v>2.2979867285561808E-3</c:v>
                </c:pt>
                <c:pt idx="60">
                  <c:v>2.5777550399465653E-3</c:v>
                </c:pt>
                <c:pt idx="61">
                  <c:v>2.8914978264171836E-3</c:v>
                </c:pt>
                <c:pt idx="62">
                  <c:v>3.2433186721265678E-3</c:v>
                </c:pt>
                <c:pt idx="63">
                  <c:v>3.6378110697948252E-3</c:v>
                </c:pt>
                <c:pt idx="64">
                  <c:v>4.0801154224140834E-3</c:v>
                </c:pt>
                <c:pt idx="65">
                  <c:v>4.5759822901639104E-3</c:v>
                </c:pt>
                <c:pt idx="66">
                  <c:v>5.1318424643018471E-3</c:v>
                </c:pt>
                <c:pt idx="67">
                  <c:v>5.7548844755729786E-3</c:v>
                </c:pt>
                <c:pt idx="68">
                  <c:v>6.453140162497123E-3</c:v>
                </c:pt>
                <c:pt idx="69">
                  <c:v>7.235578931124911E-3</c:v>
                </c:pt>
                <c:pt idx="70">
                  <c:v>8.1122113278854647E-3</c:v>
                </c:pt>
                <c:pt idx="71">
                  <c:v>9.0942025150584048E-3</c:v>
                </c:pt>
                <c:pt idx="72">
                  <c:v>1.0193996176752856E-2</c:v>
                </c:pt>
                <c:pt idx="73">
                  <c:v>1.1425449282726981E-2</c:v>
                </c:pt>
                <c:pt idx="74">
                  <c:v>1.2803977986327793E-2</c:v>
                </c:pt>
                <c:pt idx="75">
                  <c:v>1.4346714717001737E-2</c:v>
                </c:pt>
                <c:pt idx="76">
                  <c:v>1.6072676229735443E-2</c:v>
                </c:pt>
                <c:pt idx="77">
                  <c:v>1.8002941972345171E-2</c:v>
                </c:pt>
                <c:pt idx="78">
                  <c:v>2.0160841601437707E-2</c:v>
                </c:pt>
                <c:pt idx="79">
                  <c:v>2.2572149789236239E-2</c:v>
                </c:pt>
                <c:pt idx="80">
                  <c:v>2.5265285581470898E-2</c:v>
                </c:pt>
                <c:pt idx="81">
                  <c:v>2.8271512451302105E-2</c:v>
                </c:pt>
                <c:pt idx="82">
                  <c:v>3.1625133801127255E-2</c:v>
                </c:pt>
                <c:pt idx="83">
                  <c:v>3.5363676944603732E-2</c:v>
                </c:pt>
                <c:pt idx="84">
                  <c:v>3.9528056504620247E-2</c:v>
                </c:pt>
                <c:pt idx="85">
                  <c:v>4.4162705639546822E-2</c:v>
                </c:pt>
                <c:pt idx="86">
                  <c:v>4.9315660515849256E-2</c:v>
                </c:pt>
                <c:pt idx="87">
                  <c:v>5.5038579949053833E-2</c:v>
                </c:pt>
                <c:pt idx="88">
                  <c:v>6.1386678129250513E-2</c:v>
                </c:pt>
                <c:pt idx="89">
                  <c:v>6.8418543861627712E-2</c:v>
                </c:pt>
                <c:pt idx="90">
                  <c:v>7.6195814873113082E-2</c:v>
                </c:pt>
                <c:pt idx="91">
                  <c:v>8.4782670630069348E-2</c:v>
                </c:pt>
                <c:pt idx="92">
                  <c:v>9.4245102056903965E-2</c:v>
                </c:pt>
                <c:pt idx="93">
                  <c:v>0.10464991196484096</c:v>
                </c:pt>
                <c:pt idx="94">
                  <c:v>0.11606339650147361</c:v>
                </c:pt>
                <c:pt idx="95">
                  <c:v>0.1285496563442057</c:v>
                </c:pt>
                <c:pt idx="96">
                  <c:v>0.14216848776551741</c:v>
                </c:pt>
                <c:pt idx="97">
                  <c:v>0.15697280944070546</c:v>
                </c:pt>
                <c:pt idx="98">
                  <c:v>0.17300559253859746</c:v>
                </c:pt>
                <c:pt idx="99">
                  <c:v>0.19029628099173337</c:v>
                </c:pt>
                <c:pt idx="100">
                  <c:v>0.20885671766253219</c:v>
                </c:pt>
                <c:pt idx="101">
                  <c:v>0.22867663195000468</c:v>
                </c:pt>
                <c:pt idx="102">
                  <c:v>0.24971879615273807</c:v>
                </c:pt>
                <c:pt idx="103">
                  <c:v>0.2719140214425198</c:v>
                </c:pt>
                <c:pt idx="104">
                  <c:v>0.29515623771425153</c:v>
                </c:pt>
                <c:pt idx="105">
                  <c:v>0.31929798060130277</c:v>
                </c:pt>
                <c:pt idx="106">
                  <c:v>0.34414668639383517</c:v>
                </c:pt>
                <c:pt idx="107">
                  <c:v>0.36946226106961277</c:v>
                </c:pt>
                <c:pt idx="108">
                  <c:v>0.39495642976509954</c:v>
                </c:pt>
                <c:pt idx="109">
                  <c:v>0.42029437243859774</c:v>
                </c:pt>
                <c:pt idx="110">
                  <c:v>0.44509909490121524</c:v>
                </c:pt>
                <c:pt idx="111">
                  <c:v>0.46895885954565925</c:v>
                </c:pt>
                <c:pt idx="112">
                  <c:v>0.49143780149948607</c:v>
                </c:pt>
                <c:pt idx="113">
                  <c:v>0.51208958871090915</c:v>
                </c:pt>
                <c:pt idx="114">
                  <c:v>0.53047366735171819</c:v>
                </c:pt>
                <c:pt idx="115">
                  <c:v>0.54617329998386577</c:v>
                </c:pt>
                <c:pt idx="116">
                  <c:v>0.55881429826217865</c:v>
                </c:pt>
                <c:pt idx="117">
                  <c:v>0.56808312551023987</c:v>
                </c:pt>
                <c:pt idx="118">
                  <c:v>0.57374294492663636</c:v>
                </c:pt>
                <c:pt idx="119">
                  <c:v>0.57564624999999991</c:v>
                </c:pt>
                <c:pt idx="120">
                  <c:v>0.57374294492663758</c:v>
                </c:pt>
                <c:pt idx="121">
                  <c:v>0.56808312551024376</c:v>
                </c:pt>
                <c:pt idx="122">
                  <c:v>0.55881429826218365</c:v>
                </c:pt>
                <c:pt idx="123">
                  <c:v>0.54617329998387365</c:v>
                </c:pt>
                <c:pt idx="124">
                  <c:v>0.53047366735172652</c:v>
                </c:pt>
                <c:pt idx="125">
                  <c:v>0.51208958871091925</c:v>
                </c:pt>
                <c:pt idx="126">
                  <c:v>0.49143780149949706</c:v>
                </c:pt>
                <c:pt idx="127">
                  <c:v>0.46895885954567135</c:v>
                </c:pt>
                <c:pt idx="128">
                  <c:v>0.44509909490122779</c:v>
                </c:pt>
                <c:pt idx="129">
                  <c:v>0.4202943724386109</c:v>
                </c:pt>
                <c:pt idx="130">
                  <c:v>0.39495642976511214</c:v>
                </c:pt>
                <c:pt idx="131">
                  <c:v>0.36946226106962576</c:v>
                </c:pt>
                <c:pt idx="132">
                  <c:v>0.34414668639384943</c:v>
                </c:pt>
                <c:pt idx="133">
                  <c:v>0.31929798060131526</c:v>
                </c:pt>
                <c:pt idx="134">
                  <c:v>0.29515623771426364</c:v>
                </c:pt>
                <c:pt idx="135">
                  <c:v>0.27191402144253135</c:v>
                </c:pt>
                <c:pt idx="136">
                  <c:v>0.24971879615274908</c:v>
                </c:pt>
                <c:pt idx="137">
                  <c:v>0.22867663195001467</c:v>
                </c:pt>
                <c:pt idx="138">
                  <c:v>0.20885671766254213</c:v>
                </c:pt>
                <c:pt idx="139">
                  <c:v>0.19029628099174251</c:v>
                </c:pt>
                <c:pt idx="140">
                  <c:v>0.17300559253860609</c:v>
                </c:pt>
                <c:pt idx="141">
                  <c:v>0.15697280944071346</c:v>
                </c:pt>
                <c:pt idx="142">
                  <c:v>0.14216848776552579</c:v>
                </c:pt>
                <c:pt idx="143">
                  <c:v>0.12854965634421242</c:v>
                </c:pt>
                <c:pt idx="144">
                  <c:v>0.11606339650148002</c:v>
                </c:pt>
                <c:pt idx="145">
                  <c:v>0.10464991196484658</c:v>
                </c:pt>
                <c:pt idx="146">
                  <c:v>9.4245102056909225E-2</c:v>
                </c:pt>
                <c:pt idx="147">
                  <c:v>8.4782670630074192E-2</c:v>
                </c:pt>
                <c:pt idx="148">
                  <c:v>7.6195814873117149E-2</c:v>
                </c:pt>
                <c:pt idx="149">
                  <c:v>6.8418543861631431E-2</c:v>
                </c:pt>
                <c:pt idx="150">
                  <c:v>6.1386678129253913E-2</c:v>
                </c:pt>
                <c:pt idx="151">
                  <c:v>5.5038579949056934E-2</c:v>
                </c:pt>
                <c:pt idx="152">
                  <c:v>4.93156605158519E-2</c:v>
                </c:pt>
                <c:pt idx="153">
                  <c:v>4.4162705639549119E-2</c:v>
                </c:pt>
                <c:pt idx="154">
                  <c:v>3.9528056504622447E-2</c:v>
                </c:pt>
                <c:pt idx="155">
                  <c:v>3.536367694460571E-2</c:v>
                </c:pt>
                <c:pt idx="156">
                  <c:v>3.1625133801129267E-2</c:v>
                </c:pt>
                <c:pt idx="157">
                  <c:v>2.8271512451303802E-2</c:v>
                </c:pt>
                <c:pt idx="158">
                  <c:v>2.5265285581472296E-2</c:v>
                </c:pt>
                <c:pt idx="159">
                  <c:v>2.2572149789237411E-2</c:v>
                </c:pt>
                <c:pt idx="160">
                  <c:v>2.0160841601438863E-2</c:v>
                </c:pt>
                <c:pt idx="161">
                  <c:v>1.8002941972346202E-2</c:v>
                </c:pt>
                <c:pt idx="162">
                  <c:v>1.6072676229736269E-2</c:v>
                </c:pt>
                <c:pt idx="163">
                  <c:v>1.4346714717002461E-2</c:v>
                </c:pt>
                <c:pt idx="164">
                  <c:v>1.2803977986328435E-2</c:v>
                </c:pt>
                <c:pt idx="165">
                  <c:v>1.1425449282727613E-2</c:v>
                </c:pt>
                <c:pt idx="166">
                  <c:v>1.0193996176753321E-2</c:v>
                </c:pt>
                <c:pt idx="167">
                  <c:v>9.0942025150587743E-3</c:v>
                </c:pt>
                <c:pt idx="168">
                  <c:v>8.1122113278857856E-3</c:v>
                </c:pt>
                <c:pt idx="169">
                  <c:v>7.2355789311251834E-3</c:v>
                </c:pt>
                <c:pt idx="170">
                  <c:v>6.453140162497371E-3</c:v>
                </c:pt>
                <c:pt idx="171">
                  <c:v>5.7548844755731954E-3</c:v>
                </c:pt>
                <c:pt idx="172">
                  <c:v>5.1318424643020067E-3</c:v>
                </c:pt>
                <c:pt idx="173">
                  <c:v>4.5759822901640735E-3</c:v>
                </c:pt>
                <c:pt idx="174">
                  <c:v>4.0801154224142013E-3</c:v>
                </c:pt>
                <c:pt idx="175">
                  <c:v>3.6378110697949514E-3</c:v>
                </c:pt>
                <c:pt idx="176">
                  <c:v>3.2433186721266519E-3</c:v>
                </c:pt>
                <c:pt idx="177">
                  <c:v>2.8914978264172552E-3</c:v>
                </c:pt>
                <c:pt idx="178">
                  <c:v>2.5777550399466182E-3</c:v>
                </c:pt>
                <c:pt idx="179">
                  <c:v>2.2979867285562259E-3</c:v>
                </c:pt>
                <c:pt idx="180">
                  <c:v>2.0485279093371963E-3</c:v>
                </c:pt>
                <c:pt idx="181">
                  <c:v>1.8261060709341139E-3</c:v>
                </c:pt>
                <c:pt idx="182">
                  <c:v>1.6277997401759579E-3</c:v>
                </c:pt>
                <c:pt idx="183">
                  <c:v>1.4510012995323318E-3</c:v>
                </c:pt>
                <c:pt idx="184">
                  <c:v>1.2933836451136625E-3</c:v>
                </c:pt>
                <c:pt idx="185">
                  <c:v>1.1528703089919478E-3</c:v>
                </c:pt>
                <c:pt idx="186">
                  <c:v>1.027608702105274E-3</c:v>
                </c:pt>
                <c:pt idx="187">
                  <c:v>9.1594616466925008E-4</c:v>
                </c:pt>
                <c:pt idx="188">
                  <c:v>8.164085397067099E-4</c:v>
                </c:pt>
                <c:pt idx="189">
                  <c:v>7.2768101196421249E-4</c:v>
                </c:pt>
                <c:pt idx="190">
                  <c:v>6.4859097911016989E-4</c:v>
                </c:pt>
                <c:pt idx="191">
                  <c:v>5.7809274475022513E-4</c:v>
                </c:pt>
                <c:pt idx="192">
                  <c:v>5.1525384352692303E-4</c:v>
                </c:pt>
                <c:pt idx="193">
                  <c:v>4.5924282748704992E-4</c:v>
                </c:pt>
                <c:pt idx="194">
                  <c:v>4.0931836011027432E-4</c:v>
                </c:pt>
                <c:pt idx="195">
                  <c:v>3.6481948001038594E-4</c:v>
                </c:pt>
                <c:pt idx="196">
                  <c:v>3.2515691046199692E-4</c:v>
                </c:pt>
                <c:pt idx="197">
                  <c:v>2.8980530368624246E-4</c:v>
                </c:pt>
                <c:pt idx="198">
                  <c:v>2.582963203605021E-4</c:v>
                </c:pt>
                <c:pt idx="199">
                  <c:v>2.3021245520683307E-4</c:v>
                </c:pt>
                <c:pt idx="200">
                  <c:v>2.0518152886243412E-4</c:v>
                </c:pt>
                <c:pt idx="201">
                  <c:v>1.8287177463863064E-4</c:v>
                </c:pt>
                <c:pt idx="202">
                  <c:v>1.6298745632021701E-4</c:v>
                </c:pt>
                <c:pt idx="203">
                  <c:v>1.4526495992700665E-4</c:v>
                </c:pt>
                <c:pt idx="204">
                  <c:v>1.2946930842842625E-4</c:v>
                </c:pt>
                <c:pt idx="205">
                  <c:v>1.1539105383970206E-4</c:v>
                </c:pt>
                <c:pt idx="206">
                  <c:v>1.0284350599675309E-4</c:v>
                </c:pt>
                <c:pt idx="207">
                  <c:v>9.1660261664133747E-5</c:v>
                </c:pt>
                <c:pt idx="208">
                  <c:v>8.1693001527841566E-5</c:v>
                </c:pt>
                <c:pt idx="209">
                  <c:v>7.2809526109819434E-5</c:v>
                </c:pt>
                <c:pt idx="210">
                  <c:v>6.4892004755937196E-5</c:v>
                </c:pt>
                <c:pt idx="211">
                  <c:v>5.7835414632616216E-5</c:v>
                </c:pt>
                <c:pt idx="212">
                  <c:v>5.1546149153592998E-5</c:v>
                </c:pt>
                <c:pt idx="213">
                  <c:v>4.5940777478794517E-5</c:v>
                </c:pt>
                <c:pt idx="214">
                  <c:v>4.0944938709865996E-5</c:v>
                </c:pt>
                <c:pt idx="215">
                  <c:v>3.6492356176725357E-5</c:v>
                </c:pt>
                <c:pt idx="216">
                  <c:v>3.2523958789103626E-5</c:v>
                </c:pt>
                <c:pt idx="217">
                  <c:v>2.898709783668374E-5</c:v>
                </c:pt>
                <c:pt idx="218">
                  <c:v>2.5834848879191448E-5</c:v>
                </c:pt>
                <c:pt idx="219">
                  <c:v>2.3025389489906718E-5</c:v>
                </c:pt>
                <c:pt idx="220">
                  <c:v>2.0521444617060412E-5</c:v>
                </c:pt>
                <c:pt idx="221">
                  <c:v>1.8289792220403821E-5</c:v>
                </c:pt>
                <c:pt idx="222">
                  <c:v>1.6300822636570456E-5</c:v>
                </c:pt>
                <c:pt idx="223">
                  <c:v>1.4528145837013829E-5</c:v>
                </c:pt>
                <c:pt idx="224">
                  <c:v>1.2948241375599689E-5</c:v>
                </c:pt>
                <c:pt idx="225">
                  <c:v>1.1540146387645181E-5</c:v>
                </c:pt>
                <c:pt idx="226">
                  <c:v>1.0285177505722817E-5</c:v>
                </c:pt>
                <c:pt idx="227">
                  <c:v>9.1666830064987891E-6</c:v>
                </c:pt>
                <c:pt idx="228">
                  <c:v>8.1698219031365676E-6</c:v>
                </c:pt>
                <c:pt idx="229">
                  <c:v>7.2813670546568584E-6</c:v>
                </c:pt>
                <c:pt idx="230">
                  <c:v>6.4895296817742998E-6</c:v>
                </c:pt>
                <c:pt idx="231">
                  <c:v>5.783802962348277E-6</c:v>
                </c:pt>
                <c:pt idx="232">
                  <c:v>5.1548226324034114E-6</c:v>
                </c:pt>
                <c:pt idx="233">
                  <c:v>4.594242744055219E-6</c:v>
                </c:pt>
                <c:pt idx="234">
                  <c:v>4.0946249325767964E-6</c:v>
                </c:pt>
                <c:pt idx="235">
                  <c:v>3.6493397239262925E-6</c:v>
                </c:pt>
                <c:pt idx="236">
                  <c:v>3.2524785736822612E-6</c:v>
                </c:pt>
                <c:pt idx="237">
                  <c:v>2.8987754706270566E-6</c:v>
                </c:pt>
                <c:pt idx="238">
                  <c:v>2.583537065042953E-6</c:v>
                </c:pt>
                <c:pt idx="239">
                  <c:v>2.3025803948367212E-6</c:v>
                </c:pt>
                <c:pt idx="240">
                  <c:v>2.0521773833708448E-6</c:v>
                </c:pt>
                <c:pt idx="241">
                  <c:v>1.8290053726900953E-6</c:v>
                </c:pt>
                <c:pt idx="242">
                  <c:v>1.6301030358860657E-6</c:v>
                </c:pt>
                <c:pt idx="243">
                  <c:v>1.4528310836903321E-6</c:v>
                </c:pt>
                <c:pt idx="244">
                  <c:v>1.2948372439819221E-6</c:v>
                </c:pt>
                <c:pt idx="245">
                  <c:v>1.1540250495760284E-6</c:v>
                </c:pt>
                <c:pt idx="246">
                  <c:v>1.0285260201812408E-6</c:v>
                </c:pt>
                <c:pt idx="247">
                  <c:v>9.1667486943901913E-7</c:v>
                </c:pt>
                <c:pt idx="248">
                  <c:v>8.1698740809207527E-7</c:v>
                </c:pt>
                <c:pt idx="249">
                  <c:v>7.2814085009703622E-7</c:v>
                </c:pt>
                <c:pt idx="250">
                  <c:v>6.489562603769989E-7</c:v>
                </c:pt>
              </c:numCache>
            </c:numRef>
          </c:yVal>
          <c:smooth val="1"/>
          <c:extLst>
            <c:ext xmlns:c16="http://schemas.microsoft.com/office/drawing/2014/chart" uri="{C3380CC4-5D6E-409C-BE32-E72D297353CC}">
              <c16:uniqueId val="{00000000-D352-49A8-B820-B65FFF9F31F5}"/>
            </c:ext>
          </c:extLst>
        </c:ser>
        <c:ser>
          <c:idx val="1"/>
          <c:order val="1"/>
          <c:tx>
            <c:strRef>
              <c:f>List2!$AB$5</c:f>
              <c:strCache>
                <c:ptCount val="1"/>
                <c:pt idx="0">
                  <c:v>[HBi]</c:v>
                </c:pt>
              </c:strCache>
            </c:strRef>
          </c:tx>
          <c:spPr>
            <a:ln w="22225" cap="rnd">
              <a:solidFill>
                <a:schemeClr val="accent2"/>
              </a:solidFill>
              <a:round/>
            </a:ln>
            <a:effectLst/>
          </c:spPr>
          <c:marker>
            <c:symbol val="none"/>
          </c:marker>
          <c:xVal>
            <c:numRef>
              <c:f>List2!$Z$6:$Z$256</c:f>
              <c:numCache>
                <c:formatCode>General</c:formatCode>
                <c:ptCount val="251"/>
                <c:pt idx="0">
                  <c:v>4.9999999999999933E-2</c:v>
                </c:pt>
                <c:pt idx="1">
                  <c:v>0.10000000000000003</c:v>
                </c:pt>
                <c:pt idx="2">
                  <c:v>0.15000000000000024</c:v>
                </c:pt>
                <c:pt idx="3">
                  <c:v>0.2</c:v>
                </c:pt>
                <c:pt idx="4">
                  <c:v>0.25</c:v>
                </c:pt>
                <c:pt idx="5">
                  <c:v>0.30000000000000032</c:v>
                </c:pt>
                <c:pt idx="6">
                  <c:v>0.35000000000000031</c:v>
                </c:pt>
                <c:pt idx="7">
                  <c:v>0.4</c:v>
                </c:pt>
                <c:pt idx="8">
                  <c:v>0.45</c:v>
                </c:pt>
                <c:pt idx="9">
                  <c:v>0.5</c:v>
                </c:pt>
                <c:pt idx="10">
                  <c:v>0.5499999999999996</c:v>
                </c:pt>
                <c:pt idx="11">
                  <c:v>0.59999999999999953</c:v>
                </c:pt>
                <c:pt idx="12">
                  <c:v>0.65000000000000346</c:v>
                </c:pt>
                <c:pt idx="13">
                  <c:v>0.69999999999999973</c:v>
                </c:pt>
                <c:pt idx="14">
                  <c:v>0.75000000000000322</c:v>
                </c:pt>
                <c:pt idx="15">
                  <c:v>0.79999999999999982</c:v>
                </c:pt>
                <c:pt idx="16">
                  <c:v>0.85000000000000064</c:v>
                </c:pt>
                <c:pt idx="17">
                  <c:v>0.89999999999999991</c:v>
                </c:pt>
                <c:pt idx="18">
                  <c:v>0.95000000000000062</c:v>
                </c:pt>
                <c:pt idx="19">
                  <c:v>1</c:v>
                </c:pt>
                <c:pt idx="20">
                  <c:v>1.05</c:v>
                </c:pt>
                <c:pt idx="21">
                  <c:v>1.1000000000000001</c:v>
                </c:pt>
                <c:pt idx="22">
                  <c:v>1.1500000000000001</c:v>
                </c:pt>
                <c:pt idx="23">
                  <c:v>1.2000000000000002</c:v>
                </c:pt>
                <c:pt idx="24">
                  <c:v>1.2500000000000002</c:v>
                </c:pt>
                <c:pt idx="25">
                  <c:v>1.3000000000000003</c:v>
                </c:pt>
                <c:pt idx="26">
                  <c:v>1.3500000000000003</c:v>
                </c:pt>
                <c:pt idx="27">
                  <c:v>1.4000000000000004</c:v>
                </c:pt>
                <c:pt idx="28">
                  <c:v>1.4500000000000004</c:v>
                </c:pt>
                <c:pt idx="29">
                  <c:v>1.5000000000000004</c:v>
                </c:pt>
                <c:pt idx="30">
                  <c:v>1.5500000000000005</c:v>
                </c:pt>
                <c:pt idx="31">
                  <c:v>1.6000000000000005</c:v>
                </c:pt>
                <c:pt idx="32">
                  <c:v>1.6500000000000021</c:v>
                </c:pt>
                <c:pt idx="33">
                  <c:v>1.7000000000000006</c:v>
                </c:pt>
                <c:pt idx="34">
                  <c:v>1.7500000000000007</c:v>
                </c:pt>
                <c:pt idx="35">
                  <c:v>1.8000000000000007</c:v>
                </c:pt>
                <c:pt idx="36">
                  <c:v>1.8500000000000021</c:v>
                </c:pt>
                <c:pt idx="37">
                  <c:v>1.9000000000000021</c:v>
                </c:pt>
                <c:pt idx="38">
                  <c:v>1.9500000000000075</c:v>
                </c:pt>
                <c:pt idx="39">
                  <c:v>2.0000000000000009</c:v>
                </c:pt>
                <c:pt idx="40">
                  <c:v>2.0500000000000007</c:v>
                </c:pt>
                <c:pt idx="41">
                  <c:v>2.1000000000000005</c:v>
                </c:pt>
                <c:pt idx="42">
                  <c:v>2.1500000000000004</c:v>
                </c:pt>
                <c:pt idx="43">
                  <c:v>2.2000000000000002</c:v>
                </c:pt>
                <c:pt idx="44">
                  <c:v>2.25</c:v>
                </c:pt>
                <c:pt idx="45">
                  <c:v>2.2999999999999998</c:v>
                </c:pt>
                <c:pt idx="46">
                  <c:v>2.3499999999999988</c:v>
                </c:pt>
                <c:pt idx="47">
                  <c:v>2.3999999999999977</c:v>
                </c:pt>
                <c:pt idx="48">
                  <c:v>2.4499999999999993</c:v>
                </c:pt>
                <c:pt idx="49">
                  <c:v>2.4999999999999987</c:v>
                </c:pt>
                <c:pt idx="50">
                  <c:v>2.5499999999999989</c:v>
                </c:pt>
                <c:pt idx="51">
                  <c:v>2.5999999999999988</c:v>
                </c:pt>
                <c:pt idx="52">
                  <c:v>2.6499999999999986</c:v>
                </c:pt>
                <c:pt idx="53">
                  <c:v>2.6999999999999984</c:v>
                </c:pt>
                <c:pt idx="54">
                  <c:v>2.7499999999999982</c:v>
                </c:pt>
                <c:pt idx="55">
                  <c:v>2.799999999999998</c:v>
                </c:pt>
                <c:pt idx="56">
                  <c:v>2.8499999999999979</c:v>
                </c:pt>
                <c:pt idx="57">
                  <c:v>2.8999999999999977</c:v>
                </c:pt>
                <c:pt idx="58">
                  <c:v>2.9499999999999975</c:v>
                </c:pt>
                <c:pt idx="59">
                  <c:v>2.9999999999999973</c:v>
                </c:pt>
                <c:pt idx="60">
                  <c:v>3.0499999999999972</c:v>
                </c:pt>
                <c:pt idx="61">
                  <c:v>3.099999999999997</c:v>
                </c:pt>
                <c:pt idx="62">
                  <c:v>3.1499999999999972</c:v>
                </c:pt>
                <c:pt idx="63">
                  <c:v>3.1999999999999966</c:v>
                </c:pt>
                <c:pt idx="64">
                  <c:v>3.2499999999999982</c:v>
                </c:pt>
                <c:pt idx="65">
                  <c:v>3.2999999999999972</c:v>
                </c:pt>
                <c:pt idx="66">
                  <c:v>3.3499999999999961</c:v>
                </c:pt>
                <c:pt idx="67">
                  <c:v>3.3999999999999937</c:v>
                </c:pt>
                <c:pt idx="68">
                  <c:v>3.4499999999999957</c:v>
                </c:pt>
                <c:pt idx="69">
                  <c:v>3.4999999999999947</c:v>
                </c:pt>
                <c:pt idx="70">
                  <c:v>3.5499999999999954</c:v>
                </c:pt>
                <c:pt idx="71">
                  <c:v>3.5999999999999948</c:v>
                </c:pt>
                <c:pt idx="72">
                  <c:v>3.649999999999995</c:v>
                </c:pt>
                <c:pt idx="73">
                  <c:v>3.6999999999999948</c:v>
                </c:pt>
                <c:pt idx="74">
                  <c:v>3.7499999999999951</c:v>
                </c:pt>
                <c:pt idx="75">
                  <c:v>3.7999999999999945</c:v>
                </c:pt>
                <c:pt idx="76">
                  <c:v>3.8499999999999943</c:v>
                </c:pt>
                <c:pt idx="77">
                  <c:v>3.8999999999999937</c:v>
                </c:pt>
                <c:pt idx="78">
                  <c:v>3.949999999999994</c:v>
                </c:pt>
                <c:pt idx="79">
                  <c:v>3.9999999999999938</c:v>
                </c:pt>
                <c:pt idx="80">
                  <c:v>4.0499999999999936</c:v>
                </c:pt>
                <c:pt idx="81">
                  <c:v>4.0999999999999925</c:v>
                </c:pt>
                <c:pt idx="82">
                  <c:v>4.1499999999999915</c:v>
                </c:pt>
                <c:pt idx="83">
                  <c:v>4.1999999999999895</c:v>
                </c:pt>
                <c:pt idx="84">
                  <c:v>4.2499999999999929</c:v>
                </c:pt>
                <c:pt idx="85">
                  <c:v>4.2999999999999927</c:v>
                </c:pt>
                <c:pt idx="86">
                  <c:v>4.3499999999999925</c:v>
                </c:pt>
                <c:pt idx="87">
                  <c:v>4.3999999999999915</c:v>
                </c:pt>
                <c:pt idx="88">
                  <c:v>4.4499999999999922</c:v>
                </c:pt>
                <c:pt idx="89">
                  <c:v>4.499999999999992</c:v>
                </c:pt>
                <c:pt idx="90">
                  <c:v>4.5499999999999918</c:v>
                </c:pt>
                <c:pt idx="91">
                  <c:v>4.5999999999999917</c:v>
                </c:pt>
                <c:pt idx="92">
                  <c:v>4.6499999999999915</c:v>
                </c:pt>
                <c:pt idx="93">
                  <c:v>4.6999999999999895</c:v>
                </c:pt>
                <c:pt idx="94">
                  <c:v>4.7499999999999911</c:v>
                </c:pt>
                <c:pt idx="95">
                  <c:v>4.7999999999999909</c:v>
                </c:pt>
                <c:pt idx="96">
                  <c:v>4.8499999999999908</c:v>
                </c:pt>
                <c:pt idx="97">
                  <c:v>4.8999999999999906</c:v>
                </c:pt>
                <c:pt idx="98">
                  <c:v>4.9499999999999904</c:v>
                </c:pt>
                <c:pt idx="99">
                  <c:v>4.9999999999999902</c:v>
                </c:pt>
                <c:pt idx="100">
                  <c:v>5.0499999999999901</c:v>
                </c:pt>
                <c:pt idx="101">
                  <c:v>5.0999999999999899</c:v>
                </c:pt>
                <c:pt idx="102">
                  <c:v>5.1499999999999897</c:v>
                </c:pt>
                <c:pt idx="103">
                  <c:v>5.1999999999999895</c:v>
                </c:pt>
                <c:pt idx="104">
                  <c:v>5.2499999999999893</c:v>
                </c:pt>
                <c:pt idx="105">
                  <c:v>5.2999999999999892</c:v>
                </c:pt>
                <c:pt idx="106">
                  <c:v>5.349999999999989</c:v>
                </c:pt>
                <c:pt idx="107">
                  <c:v>5.3999999999999888</c:v>
                </c:pt>
                <c:pt idx="108">
                  <c:v>5.4499999999999904</c:v>
                </c:pt>
                <c:pt idx="109">
                  <c:v>5.4999999999999893</c:v>
                </c:pt>
                <c:pt idx="110">
                  <c:v>5.5499999999999883</c:v>
                </c:pt>
                <c:pt idx="111">
                  <c:v>5.5999999999999881</c:v>
                </c:pt>
                <c:pt idx="112">
                  <c:v>5.6499999999999879</c:v>
                </c:pt>
                <c:pt idx="113">
                  <c:v>5.6999999999999877</c:v>
                </c:pt>
                <c:pt idx="114">
                  <c:v>5.7499999999999893</c:v>
                </c:pt>
                <c:pt idx="115">
                  <c:v>5.7999999999999874</c:v>
                </c:pt>
                <c:pt idx="116">
                  <c:v>5.8499999999999872</c:v>
                </c:pt>
                <c:pt idx="117">
                  <c:v>5.899999999999987</c:v>
                </c:pt>
                <c:pt idx="118">
                  <c:v>5.9499999999999904</c:v>
                </c:pt>
                <c:pt idx="119">
                  <c:v>5.9999999999999893</c:v>
                </c:pt>
                <c:pt idx="120">
                  <c:v>6.0499999999999874</c:v>
                </c:pt>
                <c:pt idx="121">
                  <c:v>6.0999999999999863</c:v>
                </c:pt>
                <c:pt idx="122">
                  <c:v>6.1499999999999861</c:v>
                </c:pt>
                <c:pt idx="123">
                  <c:v>6.199999999999986</c:v>
                </c:pt>
                <c:pt idx="124">
                  <c:v>6.2499999999999893</c:v>
                </c:pt>
                <c:pt idx="125">
                  <c:v>6.2999999999999874</c:v>
                </c:pt>
                <c:pt idx="126">
                  <c:v>6.3499999999999854</c:v>
                </c:pt>
                <c:pt idx="127">
                  <c:v>6.3999999999999853</c:v>
                </c:pt>
                <c:pt idx="128">
                  <c:v>6.4499999999999904</c:v>
                </c:pt>
                <c:pt idx="129">
                  <c:v>6.4999999999999893</c:v>
                </c:pt>
                <c:pt idx="130">
                  <c:v>6.5499999999999874</c:v>
                </c:pt>
                <c:pt idx="131">
                  <c:v>6.5999999999999854</c:v>
                </c:pt>
                <c:pt idx="132">
                  <c:v>6.6499999999999844</c:v>
                </c:pt>
                <c:pt idx="133">
                  <c:v>6.6999999999999842</c:v>
                </c:pt>
                <c:pt idx="134">
                  <c:v>6.7499999999999893</c:v>
                </c:pt>
                <c:pt idx="135">
                  <c:v>6.7999999999999838</c:v>
                </c:pt>
                <c:pt idx="136">
                  <c:v>6.8499999999999837</c:v>
                </c:pt>
                <c:pt idx="137">
                  <c:v>6.8999999999999835</c:v>
                </c:pt>
                <c:pt idx="138">
                  <c:v>6.9499999999999833</c:v>
                </c:pt>
                <c:pt idx="139">
                  <c:v>6.9999999999999831</c:v>
                </c:pt>
                <c:pt idx="140">
                  <c:v>7.0499999999999829</c:v>
                </c:pt>
                <c:pt idx="141">
                  <c:v>7.0999999999999828</c:v>
                </c:pt>
                <c:pt idx="142">
                  <c:v>7.1499999999999826</c:v>
                </c:pt>
                <c:pt idx="143">
                  <c:v>7.1999999999999815</c:v>
                </c:pt>
                <c:pt idx="144">
                  <c:v>7.2499999999999822</c:v>
                </c:pt>
                <c:pt idx="145">
                  <c:v>7.2999999999999821</c:v>
                </c:pt>
                <c:pt idx="146">
                  <c:v>7.3499999999999819</c:v>
                </c:pt>
                <c:pt idx="147">
                  <c:v>7.3999999999999817</c:v>
                </c:pt>
                <c:pt idx="148">
                  <c:v>7.4499999999999824</c:v>
                </c:pt>
                <c:pt idx="149">
                  <c:v>7.4999999999999813</c:v>
                </c:pt>
                <c:pt idx="150">
                  <c:v>7.5499999999999812</c:v>
                </c:pt>
                <c:pt idx="151">
                  <c:v>7.599999999999981</c:v>
                </c:pt>
                <c:pt idx="152">
                  <c:v>7.6499999999999808</c:v>
                </c:pt>
                <c:pt idx="153">
                  <c:v>7.6999999999999806</c:v>
                </c:pt>
                <c:pt idx="154">
                  <c:v>7.7499999999999813</c:v>
                </c:pt>
                <c:pt idx="155">
                  <c:v>7.7999999999999803</c:v>
                </c:pt>
                <c:pt idx="156">
                  <c:v>7.8499999999999801</c:v>
                </c:pt>
                <c:pt idx="157">
                  <c:v>7.8999999999999799</c:v>
                </c:pt>
                <c:pt idx="158">
                  <c:v>7.9499999999999824</c:v>
                </c:pt>
                <c:pt idx="159">
                  <c:v>7.9999999999999813</c:v>
                </c:pt>
                <c:pt idx="160">
                  <c:v>8.0499999999999794</c:v>
                </c:pt>
                <c:pt idx="161">
                  <c:v>8.1000000000000014</c:v>
                </c:pt>
                <c:pt idx="162">
                  <c:v>8.1499999999999808</c:v>
                </c:pt>
                <c:pt idx="163">
                  <c:v>8.2000000000000011</c:v>
                </c:pt>
                <c:pt idx="164">
                  <c:v>8.2499999999999822</c:v>
                </c:pt>
                <c:pt idx="165">
                  <c:v>8.2999999999999847</c:v>
                </c:pt>
                <c:pt idx="166">
                  <c:v>8.3500000000000068</c:v>
                </c:pt>
                <c:pt idx="167">
                  <c:v>8.4000000000000021</c:v>
                </c:pt>
                <c:pt idx="168">
                  <c:v>8.4500000000000028</c:v>
                </c:pt>
                <c:pt idx="169">
                  <c:v>8.5000000000000018</c:v>
                </c:pt>
                <c:pt idx="170">
                  <c:v>8.5499999999999865</c:v>
                </c:pt>
                <c:pt idx="171">
                  <c:v>8.6000000000000014</c:v>
                </c:pt>
                <c:pt idx="172">
                  <c:v>8.6499999999999897</c:v>
                </c:pt>
                <c:pt idx="173">
                  <c:v>8.7000000000000011</c:v>
                </c:pt>
                <c:pt idx="174">
                  <c:v>8.7499999999999893</c:v>
                </c:pt>
                <c:pt idx="175">
                  <c:v>8.8000000000000025</c:v>
                </c:pt>
                <c:pt idx="176">
                  <c:v>8.8500000000000068</c:v>
                </c:pt>
                <c:pt idx="177">
                  <c:v>8.9000000000000021</c:v>
                </c:pt>
                <c:pt idx="178">
                  <c:v>8.9500000000000028</c:v>
                </c:pt>
                <c:pt idx="179">
                  <c:v>9.0000000000000018</c:v>
                </c:pt>
                <c:pt idx="180">
                  <c:v>9.0500000000000025</c:v>
                </c:pt>
                <c:pt idx="181">
                  <c:v>9.1000000000000014</c:v>
                </c:pt>
                <c:pt idx="182">
                  <c:v>9.1499999999999968</c:v>
                </c:pt>
                <c:pt idx="183">
                  <c:v>9.2000000000000011</c:v>
                </c:pt>
                <c:pt idx="184">
                  <c:v>9.2499999999999964</c:v>
                </c:pt>
                <c:pt idx="185">
                  <c:v>9.3000000000000025</c:v>
                </c:pt>
                <c:pt idx="186">
                  <c:v>9.3500000000000068</c:v>
                </c:pt>
                <c:pt idx="187">
                  <c:v>9.4000000000000021</c:v>
                </c:pt>
                <c:pt idx="188">
                  <c:v>9.4500000000000028</c:v>
                </c:pt>
                <c:pt idx="189">
                  <c:v>9.5</c:v>
                </c:pt>
                <c:pt idx="190">
                  <c:v>9.5500000000000007</c:v>
                </c:pt>
                <c:pt idx="191">
                  <c:v>9.6000000000000014</c:v>
                </c:pt>
                <c:pt idx="192">
                  <c:v>9.6500000000000021</c:v>
                </c:pt>
                <c:pt idx="193">
                  <c:v>9.7000000000000011</c:v>
                </c:pt>
                <c:pt idx="194">
                  <c:v>9.7500000000000036</c:v>
                </c:pt>
                <c:pt idx="195">
                  <c:v>9.8000000000000043</c:v>
                </c:pt>
                <c:pt idx="196">
                  <c:v>9.8500000000000068</c:v>
                </c:pt>
                <c:pt idx="197">
                  <c:v>9.9000000000000057</c:v>
                </c:pt>
                <c:pt idx="198">
                  <c:v>9.9500000000000064</c:v>
                </c:pt>
                <c:pt idx="199">
                  <c:v>10.000000000000007</c:v>
                </c:pt>
                <c:pt idx="200">
                  <c:v>10.05000000000002</c:v>
                </c:pt>
                <c:pt idx="201">
                  <c:v>10.100000000000009</c:v>
                </c:pt>
                <c:pt idx="202">
                  <c:v>10.150000000000009</c:v>
                </c:pt>
                <c:pt idx="203">
                  <c:v>10.20000000000001</c:v>
                </c:pt>
                <c:pt idx="204">
                  <c:v>10.250000000000012</c:v>
                </c:pt>
                <c:pt idx="205">
                  <c:v>10.30000000000002</c:v>
                </c:pt>
                <c:pt idx="206">
                  <c:v>10.350000000000026</c:v>
                </c:pt>
                <c:pt idx="207">
                  <c:v>10.400000000000016</c:v>
                </c:pt>
                <c:pt idx="208">
                  <c:v>10.450000000000022</c:v>
                </c:pt>
                <c:pt idx="209">
                  <c:v>10.500000000000014</c:v>
                </c:pt>
                <c:pt idx="210">
                  <c:v>10.55000000000002</c:v>
                </c:pt>
                <c:pt idx="211">
                  <c:v>10.600000000000016</c:v>
                </c:pt>
                <c:pt idx="212">
                  <c:v>10.650000000000016</c:v>
                </c:pt>
                <c:pt idx="213">
                  <c:v>10.700000000000017</c:v>
                </c:pt>
                <c:pt idx="214">
                  <c:v>10.75000000000002</c:v>
                </c:pt>
                <c:pt idx="215">
                  <c:v>10.80000000000002</c:v>
                </c:pt>
                <c:pt idx="216">
                  <c:v>10.850000000000026</c:v>
                </c:pt>
                <c:pt idx="217">
                  <c:v>10.90000000000002</c:v>
                </c:pt>
                <c:pt idx="218">
                  <c:v>10.950000000000022</c:v>
                </c:pt>
                <c:pt idx="219">
                  <c:v>11.000000000000021</c:v>
                </c:pt>
                <c:pt idx="220">
                  <c:v>11.050000000000022</c:v>
                </c:pt>
                <c:pt idx="221">
                  <c:v>11.100000000000023</c:v>
                </c:pt>
                <c:pt idx="222">
                  <c:v>11.150000000000023</c:v>
                </c:pt>
                <c:pt idx="223">
                  <c:v>11.200000000000021</c:v>
                </c:pt>
                <c:pt idx="224">
                  <c:v>11.250000000000025</c:v>
                </c:pt>
                <c:pt idx="225">
                  <c:v>11.300000000000026</c:v>
                </c:pt>
                <c:pt idx="226">
                  <c:v>11.350000000000026</c:v>
                </c:pt>
                <c:pt idx="227">
                  <c:v>11.400000000000027</c:v>
                </c:pt>
                <c:pt idx="228">
                  <c:v>11.450000000000029</c:v>
                </c:pt>
                <c:pt idx="229">
                  <c:v>11.500000000000028</c:v>
                </c:pt>
                <c:pt idx="230">
                  <c:v>11.550000000000029</c:v>
                </c:pt>
                <c:pt idx="231">
                  <c:v>11.60000000000003</c:v>
                </c:pt>
                <c:pt idx="232">
                  <c:v>11.650000000000032</c:v>
                </c:pt>
                <c:pt idx="233">
                  <c:v>11.700000000000031</c:v>
                </c:pt>
                <c:pt idx="234">
                  <c:v>11.750000000000032</c:v>
                </c:pt>
                <c:pt idx="235">
                  <c:v>11.800000000000034</c:v>
                </c:pt>
                <c:pt idx="236">
                  <c:v>11.850000000000056</c:v>
                </c:pt>
                <c:pt idx="237">
                  <c:v>11.900000000000034</c:v>
                </c:pt>
                <c:pt idx="238">
                  <c:v>11.950000000000054</c:v>
                </c:pt>
                <c:pt idx="239">
                  <c:v>12.000000000000036</c:v>
                </c:pt>
                <c:pt idx="240">
                  <c:v>12.050000000000036</c:v>
                </c:pt>
                <c:pt idx="241">
                  <c:v>12.100000000000037</c:v>
                </c:pt>
                <c:pt idx="242">
                  <c:v>12.150000000000039</c:v>
                </c:pt>
                <c:pt idx="243">
                  <c:v>12.200000000000038</c:v>
                </c:pt>
                <c:pt idx="244">
                  <c:v>12.250000000000039</c:v>
                </c:pt>
                <c:pt idx="245">
                  <c:v>12.30000000000005</c:v>
                </c:pt>
                <c:pt idx="246">
                  <c:v>12.350000000000056</c:v>
                </c:pt>
                <c:pt idx="247">
                  <c:v>12.40000000000005</c:v>
                </c:pt>
                <c:pt idx="248">
                  <c:v>12.450000000000054</c:v>
                </c:pt>
                <c:pt idx="249">
                  <c:v>12.500000000000044</c:v>
                </c:pt>
                <c:pt idx="250">
                  <c:v>12.55000000000005</c:v>
                </c:pt>
              </c:numCache>
            </c:numRef>
          </c:xVal>
          <c:yVal>
            <c:numRef>
              <c:f>List2!$AB$6:$AB$256</c:f>
              <c:numCache>
                <c:formatCode>General</c:formatCode>
                <c:ptCount val="251"/>
                <c:pt idx="0">
                  <c:v>0.99999887798280462</c:v>
                </c:pt>
                <c:pt idx="1">
                  <c:v>0.99999874107617304</c:v>
                </c:pt>
                <c:pt idx="2">
                  <c:v>0.99999858746445069</c:v>
                </c:pt>
                <c:pt idx="3">
                  <c:v>0.99999841510931964</c:v>
                </c:pt>
                <c:pt idx="4">
                  <c:v>0.99999822172375219</c:v>
                </c:pt>
                <c:pt idx="5">
                  <c:v>0.99999800474166556</c:v>
                </c:pt>
                <c:pt idx="6">
                  <c:v>0.99999776128387363</c:v>
                </c:pt>
                <c:pt idx="7">
                  <c:v>0.99999748811987865</c:v>
                </c:pt>
                <c:pt idx="8">
                  <c:v>0.9999971816250115</c:v>
                </c:pt>
                <c:pt idx="9">
                  <c:v>0.99999683773233949</c:v>
                </c:pt>
                <c:pt idx="10">
                  <c:v>0.99999645187869701</c:v>
                </c:pt>
                <c:pt idx="11">
                  <c:v>0.99999601894414369</c:v>
                </c:pt>
                <c:pt idx="12">
                  <c:v>0.99999553318403478</c:v>
                </c:pt>
                <c:pt idx="13">
                  <c:v>0.99999498815278243</c:v>
                </c:pt>
                <c:pt idx="14">
                  <c:v>0.99999437661837665</c:v>
                </c:pt>
                <c:pt idx="15">
                  <c:v>0.99999369046636566</c:v>
                </c:pt>
                <c:pt idx="16">
                  <c:v>0.99999292059227451</c:v>
                </c:pt>
                <c:pt idx="17">
                  <c:v>0.99999205678074798</c:v>
                </c:pt>
                <c:pt idx="18">
                  <c:v>0.99999108757005073</c:v>
                </c:pt>
                <c:pt idx="19">
                  <c:v>0.99999000009999894</c:v>
                </c:pt>
                <c:pt idx="20">
                  <c:v>0.99998877994134305</c:v>
                </c:pt>
                <c:pt idx="21">
                  <c:v>0.99998741090436938</c:v>
                </c:pt>
                <c:pt idx="22">
                  <c:v>0.99998587482407764</c:v>
                </c:pt>
                <c:pt idx="23">
                  <c:v>0.99998415131925666</c:v>
                </c:pt>
                <c:pt idx="24">
                  <c:v>0.99998221752212169</c:v>
                </c:pt>
                <c:pt idx="25">
                  <c:v>0.99998004777494587</c:v>
                </c:pt>
                <c:pt idx="26">
                  <c:v>0.99997761328979529</c:v>
                </c:pt>
                <c:pt idx="27">
                  <c:v>0.99997488176662275</c:v>
                </c:pt>
                <c:pt idx="28">
                  <c:v>0.99997181696499748</c:v>
                </c:pt>
                <c:pt idx="29">
                  <c:v>0.99996837822336659</c:v>
                </c:pt>
                <c:pt idx="30">
                  <c:v>0.99996451991995239</c:v>
                </c:pt>
                <c:pt idx="31">
                  <c:v>0.99996019086777133</c:v>
                </c:pt>
                <c:pt idx="32">
                  <c:v>0.99995533363595801</c:v>
                </c:pt>
                <c:pt idx="33">
                  <c:v>0.99994988378840111</c:v>
                </c:pt>
                <c:pt idx="34">
                  <c:v>0.99994376902958071</c:v>
                </c:pt>
                <c:pt idx="35">
                  <c:v>0.99993690824637249</c:v>
                </c:pt>
                <c:pt idx="36">
                  <c:v>0.99992921043308669</c:v>
                </c:pt>
                <c:pt idx="37">
                  <c:v>0.99992057348560004</c:v>
                </c:pt>
                <c:pt idx="38">
                  <c:v>0.99991088284876117</c:v>
                </c:pt>
                <c:pt idx="39">
                  <c:v>0.99990000999900019</c:v>
                </c:pt>
                <c:pt idx="40">
                  <c:v>0.99988781074241151</c:v>
                </c:pt>
                <c:pt idx="41">
                  <c:v>0.99987412330575753</c:v>
                </c:pt>
                <c:pt idx="42">
                  <c:v>0.99985876619534286</c:v>
                </c:pt>
                <c:pt idx="43">
                  <c:v>0.9998415357956375</c:v>
                </c:pt>
                <c:pt idx="44">
                  <c:v>0.9998222036761506</c:v>
                </c:pt>
                <c:pt idx="45">
                  <c:v>0.99980051357127864</c:v>
                </c:pt>
                <c:pt idx="46">
                  <c:v>0.99977617799364848</c:v>
                </c:pt>
                <c:pt idx="47">
                  <c:v>0.99974887443673865</c:v>
                </c:pt>
                <c:pt idx="48">
                  <c:v>0.99971824111731356</c:v>
                </c:pt>
                <c:pt idx="49">
                  <c:v>0.99968387220237065</c:v>
                </c:pt>
                <c:pt idx="50">
                  <c:v>0.99964531245866006</c:v>
                </c:pt>
                <c:pt idx="51">
                  <c:v>0.99960205125569512</c:v>
                </c:pt>
                <c:pt idx="52">
                  <c:v>0.99955351584499141</c:v>
                </c:pt>
                <c:pt idx="53">
                  <c:v>0.99949906382918663</c:v>
                </c:pt>
                <c:pt idx="54">
                  <c:v>0.99943797472484397</c:v>
                </c:pt>
                <c:pt idx="55">
                  <c:v>0.99936944051165688</c:v>
                </c:pt>
                <c:pt idx="56">
                  <c:v>0.99929255504828718</c:v>
                </c:pt>
                <c:pt idx="57">
                  <c:v>0.99920630222183049</c:v>
                </c:pt>
                <c:pt idx="58">
                  <c:v>0.99910954268278562</c:v>
                </c:pt>
                <c:pt idx="59">
                  <c:v>0.99900099900099859</c:v>
                </c:pt>
                <c:pt idx="60">
                  <c:v>0.99887923906015563</c:v>
                </c:pt>
                <c:pt idx="61">
                  <c:v>0.99874265748864799</c:v>
                </c:pt>
                <c:pt idx="62">
                  <c:v>0.99858945490328477</c:v>
                </c:pt>
                <c:pt idx="63">
                  <c:v>0.99841761471919821</c:v>
                </c:pt>
                <c:pt idx="64">
                  <c:v>0.99822487725419506</c:v>
                </c:pt>
                <c:pt idx="65">
                  <c:v>0.99800871082927167</c:v>
                </c:pt>
                <c:pt idx="66">
                  <c:v>0.99776627953864616</c:v>
                </c:pt>
                <c:pt idx="67">
                  <c:v>0.99749440733271422</c:v>
                </c:pt>
                <c:pt idx="68">
                  <c:v>0.99718953802678978</c:v>
                </c:pt>
                <c:pt idx="69">
                  <c:v>0.99684769081673952</c:v>
                </c:pt>
                <c:pt idx="70">
                  <c:v>0.9964644108513474</c:v>
                </c:pt>
                <c:pt idx="71">
                  <c:v>0.99603471438084779</c:v>
                </c:pt>
                <c:pt idx="72">
                  <c:v>0.99555302797288259</c:v>
                </c:pt>
                <c:pt idx="73">
                  <c:v>0.99501312126330832</c:v>
                </c:pt>
                <c:pt idx="74">
                  <c:v>0.99440803269116562</c:v>
                </c:pt>
                <c:pt idx="75">
                  <c:v>0.99372998765857001</c:v>
                </c:pt>
                <c:pt idx="76">
                  <c:v>0.9929703085603605</c:v>
                </c:pt>
                <c:pt idx="77">
                  <c:v>0.99211931614966986</c:v>
                </c:pt>
                <c:pt idx="78">
                  <c:v>0.99116622175018299</c:v>
                </c:pt>
                <c:pt idx="79">
                  <c:v>0.99009900990099031</c:v>
                </c:pt>
                <c:pt idx="80">
                  <c:v>0.9889043111336927</c:v>
                </c:pt>
                <c:pt idx="81">
                  <c:v>0.98756726474555179</c:v>
                </c:pt>
                <c:pt idx="82">
                  <c:v>0.98607137165854675</c:v>
                </c:pt>
                <c:pt idx="83">
                  <c:v>0.98439833775817065</c:v>
                </c:pt>
                <c:pt idx="84">
                  <c:v>0.98252790850516658</c:v>
                </c:pt>
                <c:pt idx="85">
                  <c:v>0.98043769612742049</c:v>
                </c:pt>
                <c:pt idx="86">
                  <c:v>0.97810300135176709</c:v>
                </c:pt>
                <c:pt idx="87">
                  <c:v>0.97549663244966822</c:v>
                </c:pt>
                <c:pt idx="88">
                  <c:v>0.97258872537269359</c:v>
                </c:pt>
                <c:pt idx="89">
                  <c:v>0.96934656996828517</c:v>
                </c:pt>
                <c:pt idx="90">
                  <c:v>0.96573444871517899</c:v>
                </c:pt>
                <c:pt idx="91">
                  <c:v>0.96171349611774593</c:v>
                </c:pt>
                <c:pt idx="92">
                  <c:v>0.95724158885346466</c:v>
                </c:pt>
                <c:pt idx="93">
                  <c:v>0.95227327896579694</c:v>
                </c:pt>
                <c:pt idx="94">
                  <c:v>0.94675978479797851</c:v>
                </c:pt>
                <c:pt idx="95">
                  <c:v>0.94064905689723677</c:v>
                </c:pt>
                <c:pt idx="96">
                  <c:v>0.93388593866280933</c:v>
                </c:pt>
                <c:pt idx="97">
                  <c:v>0.92641244388242283</c:v>
                </c:pt>
                <c:pt idx="98">
                  <c:v>0.9181681752448495</c:v>
                </c:pt>
                <c:pt idx="99">
                  <c:v>0.9090909090909105</c:v>
                </c:pt>
                <c:pt idx="100">
                  <c:v>0.89911737164327854</c:v>
                </c:pt>
                <c:pt idx="101">
                  <c:v>0.88818423022188564</c:v>
                </c:pt>
                <c:pt idx="102">
                  <c:v>0.87622931893106693</c:v>
                </c:pt>
                <c:pt idx="103">
                  <c:v>0.86319311139679622</c:v>
                </c:pt>
                <c:pt idx="104">
                  <c:v>0.84902044278868394</c:v>
                </c:pt>
                <c:pt idx="105">
                  <c:v>0.83366246918344145</c:v>
                </c:pt>
                <c:pt idx="106">
                  <c:v>0.81707883419998295</c:v>
                </c:pt>
                <c:pt idx="107">
                  <c:v>0.79923999108690158</c:v>
                </c:pt>
                <c:pt idx="108">
                  <c:v>0.78012960399316644</c:v>
                </c:pt>
                <c:pt idx="109">
                  <c:v>0.75974692664796262</c:v>
                </c:pt>
                <c:pt idx="110">
                  <c:v>0.73810903254043114</c:v>
                </c:pt>
                <c:pt idx="111">
                  <c:v>0.71525275104920349</c:v>
                </c:pt>
                <c:pt idx="112">
                  <c:v>0.69123615241476877</c:v>
                </c:pt>
                <c:pt idx="113">
                  <c:v>0.66613942458313591</c:v>
                </c:pt>
                <c:pt idx="114">
                  <c:v>0.64006499980289122</c:v>
                </c:pt>
                <c:pt idx="115">
                  <c:v>0.61313682015314963</c:v>
                </c:pt>
                <c:pt idx="116">
                  <c:v>0.5854986786718166</c:v>
                </c:pt>
                <c:pt idx="117">
                  <c:v>0.55731163376229953</c:v>
                </c:pt>
                <c:pt idx="118">
                  <c:v>0.52875056389227559</c:v>
                </c:pt>
                <c:pt idx="119">
                  <c:v>0.50000000000000722</c:v>
                </c:pt>
                <c:pt idx="120">
                  <c:v>0.47124943610773823</c:v>
                </c:pt>
                <c:pt idx="121">
                  <c:v>0.44268836623771662</c:v>
                </c:pt>
                <c:pt idx="122">
                  <c:v>0.41450132132819789</c:v>
                </c:pt>
                <c:pt idx="123">
                  <c:v>0.38686317984686808</c:v>
                </c:pt>
                <c:pt idx="124">
                  <c:v>0.3599350001971221</c:v>
                </c:pt>
                <c:pt idx="125">
                  <c:v>0.33386057541688868</c:v>
                </c:pt>
                <c:pt idx="126">
                  <c:v>0.30876384758524555</c:v>
                </c:pt>
                <c:pt idx="127">
                  <c:v>0.28474724895080811</c:v>
                </c:pt>
                <c:pt idx="128">
                  <c:v>0.26189096745958967</c:v>
                </c:pt>
                <c:pt idx="129">
                  <c:v>0.24025307335204829</c:v>
                </c:pt>
                <c:pt idx="130">
                  <c:v>0.21987039600684744</c:v>
                </c:pt>
                <c:pt idx="131">
                  <c:v>0.2007600089131073</c:v>
                </c:pt>
                <c:pt idx="132">
                  <c:v>0.18292116580003223</c:v>
                </c:pt>
                <c:pt idx="133">
                  <c:v>0.16633753081656691</c:v>
                </c:pt>
                <c:pt idx="134">
                  <c:v>0.15097955721132794</c:v>
                </c:pt>
                <c:pt idx="135">
                  <c:v>0.1368068886032143</c:v>
                </c:pt>
                <c:pt idx="136">
                  <c:v>0.12377068106894044</c:v>
                </c:pt>
                <c:pt idx="137">
                  <c:v>0.11181576977812052</c:v>
                </c:pt>
                <c:pt idx="138">
                  <c:v>0.10088262835672678</c:v>
                </c:pt>
                <c:pt idx="139">
                  <c:v>9.0909090909094228E-2</c:v>
                </c:pt>
                <c:pt idx="140">
                  <c:v>8.1831824755154964E-2</c:v>
                </c:pt>
                <c:pt idx="141">
                  <c:v>7.3587556117576211E-2</c:v>
                </c:pt>
                <c:pt idx="142">
                  <c:v>6.6114061337198118E-2</c:v>
                </c:pt>
                <c:pt idx="143">
                  <c:v>5.9350943102769844E-2</c:v>
                </c:pt>
                <c:pt idx="144">
                  <c:v>5.3240215202024446E-2</c:v>
                </c:pt>
                <c:pt idx="145">
                  <c:v>4.7726721034206457E-2</c:v>
                </c:pt>
                <c:pt idx="146">
                  <c:v>4.2758411146538375E-2</c:v>
                </c:pt>
                <c:pt idx="147">
                  <c:v>3.8286503882256295E-2</c:v>
                </c:pt>
                <c:pt idx="148">
                  <c:v>3.4265551284826279E-2</c:v>
                </c:pt>
                <c:pt idx="149">
                  <c:v>3.0653430031716691E-2</c:v>
                </c:pt>
                <c:pt idx="150">
                  <c:v>2.7411274627307847E-2</c:v>
                </c:pt>
                <c:pt idx="151">
                  <c:v>2.4503367550337052E-2</c:v>
                </c:pt>
                <c:pt idx="152">
                  <c:v>2.1896998648234252E-2</c:v>
                </c:pt>
                <c:pt idx="153">
                  <c:v>1.9562303872580341E-2</c:v>
                </c:pt>
                <c:pt idx="154">
                  <c:v>1.7472091494834165E-2</c:v>
                </c:pt>
                <c:pt idx="155">
                  <c:v>1.5601662241830343E-2</c:v>
                </c:pt>
                <c:pt idx="156">
                  <c:v>1.3928628341454224E-2</c:v>
                </c:pt>
                <c:pt idx="157">
                  <c:v>1.2432735254442941E-2</c:v>
                </c:pt>
                <c:pt idx="158">
                  <c:v>1.1095688866308221E-2</c:v>
                </c:pt>
                <c:pt idx="159">
                  <c:v>9.9009900990103747E-3</c:v>
                </c:pt>
                <c:pt idx="160">
                  <c:v>8.8337782498137327E-3</c:v>
                </c:pt>
                <c:pt idx="161">
                  <c:v>7.8806838503306734E-3</c:v>
                </c:pt>
                <c:pt idx="162">
                  <c:v>7.0296914396395889E-3</c:v>
                </c:pt>
                <c:pt idx="163">
                  <c:v>6.2700123414341355E-3</c:v>
                </c:pt>
                <c:pt idx="164">
                  <c:v>5.5919673088350033E-3</c:v>
                </c:pt>
                <c:pt idx="165">
                  <c:v>4.9868787366881958E-3</c:v>
                </c:pt>
                <c:pt idx="166">
                  <c:v>4.4469720271171553E-3</c:v>
                </c:pt>
                <c:pt idx="167">
                  <c:v>3.9652856191523412E-3</c:v>
                </c:pt>
                <c:pt idx="168">
                  <c:v>3.5355891486481871E-3</c:v>
                </c:pt>
                <c:pt idx="169">
                  <c:v>3.1523091832603152E-3</c:v>
                </c:pt>
                <c:pt idx="170">
                  <c:v>2.8104619732102687E-3</c:v>
                </c:pt>
                <c:pt idx="171">
                  <c:v>2.5055926672858091E-3</c:v>
                </c:pt>
                <c:pt idx="172">
                  <c:v>2.2337204613539362E-3</c:v>
                </c:pt>
                <c:pt idx="173">
                  <c:v>1.9912891707283805E-3</c:v>
                </c:pt>
                <c:pt idx="174">
                  <c:v>1.7751227458098001E-3</c:v>
                </c:pt>
                <c:pt idx="175">
                  <c:v>1.5823852808017674E-3</c:v>
                </c:pt>
                <c:pt idx="176">
                  <c:v>1.4105450967152901E-3</c:v>
                </c:pt>
                <c:pt idx="177">
                  <c:v>1.2573425113553232E-3</c:v>
                </c:pt>
                <c:pt idx="178">
                  <c:v>1.1207609398446226E-3</c:v>
                </c:pt>
                <c:pt idx="179">
                  <c:v>9.9900099900101396E-4</c:v>
                </c:pt>
                <c:pt idx="180">
                  <c:v>8.9045731721442735E-4</c:v>
                </c:pt>
                <c:pt idx="181">
                  <c:v>7.9369777816926394E-4</c:v>
                </c:pt>
                <c:pt idx="182">
                  <c:v>7.0744495171289599E-4</c:v>
                </c:pt>
                <c:pt idx="183">
                  <c:v>6.3055948833989808E-4</c:v>
                </c:pt>
                <c:pt idx="184">
                  <c:v>5.6202527515233805E-4</c:v>
                </c:pt>
                <c:pt idx="185">
                  <c:v>5.0093617081360545E-4</c:v>
                </c:pt>
                <c:pt idx="186">
                  <c:v>4.4648415500476882E-4</c:v>
                </c:pt>
                <c:pt idx="187">
                  <c:v>3.9794874430487719E-4</c:v>
                </c:pt>
                <c:pt idx="188">
                  <c:v>3.5468754134491124E-4</c:v>
                </c:pt>
                <c:pt idx="189">
                  <c:v>3.1612779762961972E-4</c:v>
                </c:pt>
                <c:pt idx="190">
                  <c:v>2.8175888268387554E-4</c:v>
                </c:pt>
                <c:pt idx="191">
                  <c:v>2.5112556326146079E-4</c:v>
                </c:pt>
                <c:pt idx="192">
                  <c:v>2.2382200635114524E-4</c:v>
                </c:pt>
                <c:pt idx="193">
                  <c:v>1.9948642872152843E-4</c:v>
                </c:pt>
                <c:pt idx="194">
                  <c:v>1.7779632384970229E-4</c:v>
                </c:pt>
                <c:pt idx="195">
                  <c:v>1.5846420436223634E-4</c:v>
                </c:pt>
                <c:pt idx="196">
                  <c:v>1.4123380465710987E-4</c:v>
                </c:pt>
                <c:pt idx="197">
                  <c:v>1.2587669424250129E-4</c:v>
                </c:pt>
                <c:pt idx="198">
                  <c:v>1.1218925758845541E-4</c:v>
                </c:pt>
                <c:pt idx="199">
                  <c:v>9.9990000999899785E-5</c:v>
                </c:pt>
                <c:pt idx="200">
                  <c:v>8.9117151238908123E-5</c:v>
                </c:pt>
                <c:pt idx="201">
                  <c:v>7.9426514400129936E-5</c:v>
                </c:pt>
                <c:pt idx="202">
                  <c:v>7.0789566920864124E-5</c:v>
                </c:pt>
                <c:pt idx="203">
                  <c:v>6.3091753627485134E-5</c:v>
                </c:pt>
                <c:pt idx="204">
                  <c:v>5.623097041919162E-5</c:v>
                </c:pt>
                <c:pt idx="205">
                  <c:v>5.0116211602181035E-5</c:v>
                </c:pt>
                <c:pt idx="206">
                  <c:v>4.4666364041901959E-5</c:v>
                </c:pt>
                <c:pt idx="207">
                  <c:v>3.9809132225249675E-5</c:v>
                </c:pt>
                <c:pt idx="208">
                  <c:v>3.5480080042611644E-5</c:v>
                </c:pt>
                <c:pt idx="209">
                  <c:v>3.1621776633304834E-5</c:v>
                </c:pt>
                <c:pt idx="210">
                  <c:v>2.8183035006795556E-5</c:v>
                </c:pt>
                <c:pt idx="211">
                  <c:v>2.5118233373598941E-5</c:v>
                </c:pt>
                <c:pt idx="212">
                  <c:v>2.2386710209668892E-5</c:v>
                </c:pt>
                <c:pt idx="213">
                  <c:v>1.9952225050460789E-5</c:v>
                </c:pt>
                <c:pt idx="214">
                  <c:v>1.7782477878245906E-5</c:v>
                </c:pt>
                <c:pt idx="215">
                  <c:v>1.5848680739948401E-5</c:v>
                </c:pt>
                <c:pt idx="216">
                  <c:v>1.4125175922813863E-5</c:v>
                </c:pt>
                <c:pt idx="217">
                  <c:v>1.2589095630617233E-5</c:v>
                </c:pt>
                <c:pt idx="218">
                  <c:v>1.1220058651890571E-5</c:v>
                </c:pt>
                <c:pt idx="219">
                  <c:v>9.9999000009995588E-6</c:v>
                </c:pt>
                <c:pt idx="220">
                  <c:v>8.9124299492215674E-6</c:v>
                </c:pt>
                <c:pt idx="221">
                  <c:v>7.9432192520092229E-6</c:v>
                </c:pt>
                <c:pt idx="222">
                  <c:v>7.079407725472527E-6</c:v>
                </c:pt>
                <c:pt idx="223">
                  <c:v>6.3095336343357572E-6</c:v>
                </c:pt>
                <c:pt idx="224">
                  <c:v>5.6233816293044113E-6</c:v>
                </c:pt>
                <c:pt idx="225">
                  <c:v>5.0118472175340302E-6</c:v>
                </c:pt>
                <c:pt idx="226">
                  <c:v>4.4668159689753293E-6</c:v>
                </c:pt>
                <c:pt idx="227">
                  <c:v>3.9810558566659168E-6</c:v>
                </c:pt>
                <c:pt idx="228">
                  <c:v>3.548121303126123E-6</c:v>
                </c:pt>
                <c:pt idx="229">
                  <c:v>3.162267660199811E-6</c:v>
                </c:pt>
                <c:pt idx="230">
                  <c:v>2.8183749880043248E-6</c:v>
                </c:pt>
                <c:pt idx="231">
                  <c:v>2.5118801219518082E-6</c:v>
                </c:pt>
                <c:pt idx="232">
                  <c:v>2.2387161267070867E-6</c:v>
                </c:pt>
                <c:pt idx="233">
                  <c:v>1.9952583339049972E-6</c:v>
                </c:pt>
                <c:pt idx="234">
                  <c:v>1.778276247766768E-6</c:v>
                </c:pt>
                <c:pt idx="235">
                  <c:v>1.5848906805785507E-6</c:v>
                </c:pt>
                <c:pt idx="236">
                  <c:v>1.41253554936316E-6</c:v>
                </c:pt>
                <c:pt idx="237">
                  <c:v>1.2589238269028799E-6</c:v>
                </c:pt>
                <c:pt idx="238">
                  <c:v>1.1220171953778898E-6</c:v>
                </c:pt>
                <c:pt idx="239">
                  <c:v>9.9999900000093166E-7</c:v>
                </c:pt>
                <c:pt idx="240">
                  <c:v>8.91250143806154E-7</c:v>
                </c:pt>
                <c:pt idx="241">
                  <c:v>7.9432760376738044E-7</c:v>
                </c:pt>
                <c:pt idx="242">
                  <c:v>7.0794528319720459E-7</c:v>
                </c:pt>
                <c:pt idx="243">
                  <c:v>6.3095694637322809E-7</c:v>
                </c:pt>
                <c:pt idx="244">
                  <c:v>5.6234100896271266E-7</c:v>
                </c:pt>
                <c:pt idx="245">
                  <c:v>5.0118698243871432E-7</c:v>
                </c:pt>
                <c:pt idx="246">
                  <c:v>4.4668339262477923E-7</c:v>
                </c:pt>
                <c:pt idx="247">
                  <c:v>3.9810701206420644E-7</c:v>
                </c:pt>
                <c:pt idx="248">
                  <c:v>3.5481326334104857E-7</c:v>
                </c:pt>
                <c:pt idx="249">
                  <c:v>3.1622766601684116E-7</c:v>
                </c:pt>
                <c:pt idx="250">
                  <c:v>2.8183821369361714E-7</c:v>
                </c:pt>
              </c:numCache>
            </c:numRef>
          </c:yVal>
          <c:smooth val="1"/>
          <c:extLst>
            <c:ext xmlns:c16="http://schemas.microsoft.com/office/drawing/2014/chart" uri="{C3380CC4-5D6E-409C-BE32-E72D297353CC}">
              <c16:uniqueId val="{00000001-D352-49A8-B820-B65FFF9F31F5}"/>
            </c:ext>
          </c:extLst>
        </c:ser>
        <c:ser>
          <c:idx val="2"/>
          <c:order val="2"/>
          <c:tx>
            <c:strRef>
              <c:f>List2!$AC$5</c:f>
              <c:strCache>
                <c:ptCount val="1"/>
                <c:pt idx="0">
                  <c:v>[Bi-]</c:v>
                </c:pt>
              </c:strCache>
            </c:strRef>
          </c:tx>
          <c:spPr>
            <a:ln w="22225" cap="rnd">
              <a:solidFill>
                <a:schemeClr val="accent3"/>
              </a:solidFill>
              <a:round/>
            </a:ln>
            <a:effectLst/>
          </c:spPr>
          <c:marker>
            <c:symbol val="none"/>
          </c:marker>
          <c:xVal>
            <c:numRef>
              <c:f>List2!$Z$6:$Z$256</c:f>
              <c:numCache>
                <c:formatCode>General</c:formatCode>
                <c:ptCount val="251"/>
                <c:pt idx="0">
                  <c:v>4.9999999999999933E-2</c:v>
                </c:pt>
                <c:pt idx="1">
                  <c:v>0.10000000000000003</c:v>
                </c:pt>
                <c:pt idx="2">
                  <c:v>0.15000000000000024</c:v>
                </c:pt>
                <c:pt idx="3">
                  <c:v>0.2</c:v>
                </c:pt>
                <c:pt idx="4">
                  <c:v>0.25</c:v>
                </c:pt>
                <c:pt idx="5">
                  <c:v>0.30000000000000032</c:v>
                </c:pt>
                <c:pt idx="6">
                  <c:v>0.35000000000000031</c:v>
                </c:pt>
                <c:pt idx="7">
                  <c:v>0.4</c:v>
                </c:pt>
                <c:pt idx="8">
                  <c:v>0.45</c:v>
                </c:pt>
                <c:pt idx="9">
                  <c:v>0.5</c:v>
                </c:pt>
                <c:pt idx="10">
                  <c:v>0.5499999999999996</c:v>
                </c:pt>
                <c:pt idx="11">
                  <c:v>0.59999999999999953</c:v>
                </c:pt>
                <c:pt idx="12">
                  <c:v>0.65000000000000346</c:v>
                </c:pt>
                <c:pt idx="13">
                  <c:v>0.69999999999999973</c:v>
                </c:pt>
                <c:pt idx="14">
                  <c:v>0.75000000000000322</c:v>
                </c:pt>
                <c:pt idx="15">
                  <c:v>0.79999999999999982</c:v>
                </c:pt>
                <c:pt idx="16">
                  <c:v>0.85000000000000064</c:v>
                </c:pt>
                <c:pt idx="17">
                  <c:v>0.89999999999999991</c:v>
                </c:pt>
                <c:pt idx="18">
                  <c:v>0.95000000000000062</c:v>
                </c:pt>
                <c:pt idx="19">
                  <c:v>1</c:v>
                </c:pt>
                <c:pt idx="20">
                  <c:v>1.05</c:v>
                </c:pt>
                <c:pt idx="21">
                  <c:v>1.1000000000000001</c:v>
                </c:pt>
                <c:pt idx="22">
                  <c:v>1.1500000000000001</c:v>
                </c:pt>
                <c:pt idx="23">
                  <c:v>1.2000000000000002</c:v>
                </c:pt>
                <c:pt idx="24">
                  <c:v>1.2500000000000002</c:v>
                </c:pt>
                <c:pt idx="25">
                  <c:v>1.3000000000000003</c:v>
                </c:pt>
                <c:pt idx="26">
                  <c:v>1.3500000000000003</c:v>
                </c:pt>
                <c:pt idx="27">
                  <c:v>1.4000000000000004</c:v>
                </c:pt>
                <c:pt idx="28">
                  <c:v>1.4500000000000004</c:v>
                </c:pt>
                <c:pt idx="29">
                  <c:v>1.5000000000000004</c:v>
                </c:pt>
                <c:pt idx="30">
                  <c:v>1.5500000000000005</c:v>
                </c:pt>
                <c:pt idx="31">
                  <c:v>1.6000000000000005</c:v>
                </c:pt>
                <c:pt idx="32">
                  <c:v>1.6500000000000021</c:v>
                </c:pt>
                <c:pt idx="33">
                  <c:v>1.7000000000000006</c:v>
                </c:pt>
                <c:pt idx="34">
                  <c:v>1.7500000000000007</c:v>
                </c:pt>
                <c:pt idx="35">
                  <c:v>1.8000000000000007</c:v>
                </c:pt>
                <c:pt idx="36">
                  <c:v>1.8500000000000021</c:v>
                </c:pt>
                <c:pt idx="37">
                  <c:v>1.9000000000000021</c:v>
                </c:pt>
                <c:pt idx="38">
                  <c:v>1.9500000000000075</c:v>
                </c:pt>
                <c:pt idx="39">
                  <c:v>2.0000000000000009</c:v>
                </c:pt>
                <c:pt idx="40">
                  <c:v>2.0500000000000007</c:v>
                </c:pt>
                <c:pt idx="41">
                  <c:v>2.1000000000000005</c:v>
                </c:pt>
                <c:pt idx="42">
                  <c:v>2.1500000000000004</c:v>
                </c:pt>
                <c:pt idx="43">
                  <c:v>2.2000000000000002</c:v>
                </c:pt>
                <c:pt idx="44">
                  <c:v>2.25</c:v>
                </c:pt>
                <c:pt idx="45">
                  <c:v>2.2999999999999998</c:v>
                </c:pt>
                <c:pt idx="46">
                  <c:v>2.3499999999999988</c:v>
                </c:pt>
                <c:pt idx="47">
                  <c:v>2.3999999999999977</c:v>
                </c:pt>
                <c:pt idx="48">
                  <c:v>2.4499999999999993</c:v>
                </c:pt>
                <c:pt idx="49">
                  <c:v>2.4999999999999987</c:v>
                </c:pt>
                <c:pt idx="50">
                  <c:v>2.5499999999999989</c:v>
                </c:pt>
                <c:pt idx="51">
                  <c:v>2.5999999999999988</c:v>
                </c:pt>
                <c:pt idx="52">
                  <c:v>2.6499999999999986</c:v>
                </c:pt>
                <c:pt idx="53">
                  <c:v>2.6999999999999984</c:v>
                </c:pt>
                <c:pt idx="54">
                  <c:v>2.7499999999999982</c:v>
                </c:pt>
                <c:pt idx="55">
                  <c:v>2.799999999999998</c:v>
                </c:pt>
                <c:pt idx="56">
                  <c:v>2.8499999999999979</c:v>
                </c:pt>
                <c:pt idx="57">
                  <c:v>2.8999999999999977</c:v>
                </c:pt>
                <c:pt idx="58">
                  <c:v>2.9499999999999975</c:v>
                </c:pt>
                <c:pt idx="59">
                  <c:v>2.9999999999999973</c:v>
                </c:pt>
                <c:pt idx="60">
                  <c:v>3.0499999999999972</c:v>
                </c:pt>
                <c:pt idx="61">
                  <c:v>3.099999999999997</c:v>
                </c:pt>
                <c:pt idx="62">
                  <c:v>3.1499999999999972</c:v>
                </c:pt>
                <c:pt idx="63">
                  <c:v>3.1999999999999966</c:v>
                </c:pt>
                <c:pt idx="64">
                  <c:v>3.2499999999999982</c:v>
                </c:pt>
                <c:pt idx="65">
                  <c:v>3.2999999999999972</c:v>
                </c:pt>
                <c:pt idx="66">
                  <c:v>3.3499999999999961</c:v>
                </c:pt>
                <c:pt idx="67">
                  <c:v>3.3999999999999937</c:v>
                </c:pt>
                <c:pt idx="68">
                  <c:v>3.4499999999999957</c:v>
                </c:pt>
                <c:pt idx="69">
                  <c:v>3.4999999999999947</c:v>
                </c:pt>
                <c:pt idx="70">
                  <c:v>3.5499999999999954</c:v>
                </c:pt>
                <c:pt idx="71">
                  <c:v>3.5999999999999948</c:v>
                </c:pt>
                <c:pt idx="72">
                  <c:v>3.649999999999995</c:v>
                </c:pt>
                <c:pt idx="73">
                  <c:v>3.6999999999999948</c:v>
                </c:pt>
                <c:pt idx="74">
                  <c:v>3.7499999999999951</c:v>
                </c:pt>
                <c:pt idx="75">
                  <c:v>3.7999999999999945</c:v>
                </c:pt>
                <c:pt idx="76">
                  <c:v>3.8499999999999943</c:v>
                </c:pt>
                <c:pt idx="77">
                  <c:v>3.8999999999999937</c:v>
                </c:pt>
                <c:pt idx="78">
                  <c:v>3.949999999999994</c:v>
                </c:pt>
                <c:pt idx="79">
                  <c:v>3.9999999999999938</c:v>
                </c:pt>
                <c:pt idx="80">
                  <c:v>4.0499999999999936</c:v>
                </c:pt>
                <c:pt idx="81">
                  <c:v>4.0999999999999925</c:v>
                </c:pt>
                <c:pt idx="82">
                  <c:v>4.1499999999999915</c:v>
                </c:pt>
                <c:pt idx="83">
                  <c:v>4.1999999999999895</c:v>
                </c:pt>
                <c:pt idx="84">
                  <c:v>4.2499999999999929</c:v>
                </c:pt>
                <c:pt idx="85">
                  <c:v>4.2999999999999927</c:v>
                </c:pt>
                <c:pt idx="86">
                  <c:v>4.3499999999999925</c:v>
                </c:pt>
                <c:pt idx="87">
                  <c:v>4.3999999999999915</c:v>
                </c:pt>
                <c:pt idx="88">
                  <c:v>4.4499999999999922</c:v>
                </c:pt>
                <c:pt idx="89">
                  <c:v>4.499999999999992</c:v>
                </c:pt>
                <c:pt idx="90">
                  <c:v>4.5499999999999918</c:v>
                </c:pt>
                <c:pt idx="91">
                  <c:v>4.5999999999999917</c:v>
                </c:pt>
                <c:pt idx="92">
                  <c:v>4.6499999999999915</c:v>
                </c:pt>
                <c:pt idx="93">
                  <c:v>4.6999999999999895</c:v>
                </c:pt>
                <c:pt idx="94">
                  <c:v>4.7499999999999911</c:v>
                </c:pt>
                <c:pt idx="95">
                  <c:v>4.7999999999999909</c:v>
                </c:pt>
                <c:pt idx="96">
                  <c:v>4.8499999999999908</c:v>
                </c:pt>
                <c:pt idx="97">
                  <c:v>4.8999999999999906</c:v>
                </c:pt>
                <c:pt idx="98">
                  <c:v>4.9499999999999904</c:v>
                </c:pt>
                <c:pt idx="99">
                  <c:v>4.9999999999999902</c:v>
                </c:pt>
                <c:pt idx="100">
                  <c:v>5.0499999999999901</c:v>
                </c:pt>
                <c:pt idx="101">
                  <c:v>5.0999999999999899</c:v>
                </c:pt>
                <c:pt idx="102">
                  <c:v>5.1499999999999897</c:v>
                </c:pt>
                <c:pt idx="103">
                  <c:v>5.1999999999999895</c:v>
                </c:pt>
                <c:pt idx="104">
                  <c:v>5.2499999999999893</c:v>
                </c:pt>
                <c:pt idx="105">
                  <c:v>5.2999999999999892</c:v>
                </c:pt>
                <c:pt idx="106">
                  <c:v>5.349999999999989</c:v>
                </c:pt>
                <c:pt idx="107">
                  <c:v>5.3999999999999888</c:v>
                </c:pt>
                <c:pt idx="108">
                  <c:v>5.4499999999999904</c:v>
                </c:pt>
                <c:pt idx="109">
                  <c:v>5.4999999999999893</c:v>
                </c:pt>
                <c:pt idx="110">
                  <c:v>5.5499999999999883</c:v>
                </c:pt>
                <c:pt idx="111">
                  <c:v>5.5999999999999881</c:v>
                </c:pt>
                <c:pt idx="112">
                  <c:v>5.6499999999999879</c:v>
                </c:pt>
                <c:pt idx="113">
                  <c:v>5.6999999999999877</c:v>
                </c:pt>
                <c:pt idx="114">
                  <c:v>5.7499999999999893</c:v>
                </c:pt>
                <c:pt idx="115">
                  <c:v>5.7999999999999874</c:v>
                </c:pt>
                <c:pt idx="116">
                  <c:v>5.8499999999999872</c:v>
                </c:pt>
                <c:pt idx="117">
                  <c:v>5.899999999999987</c:v>
                </c:pt>
                <c:pt idx="118">
                  <c:v>5.9499999999999904</c:v>
                </c:pt>
                <c:pt idx="119">
                  <c:v>5.9999999999999893</c:v>
                </c:pt>
                <c:pt idx="120">
                  <c:v>6.0499999999999874</c:v>
                </c:pt>
                <c:pt idx="121">
                  <c:v>6.0999999999999863</c:v>
                </c:pt>
                <c:pt idx="122">
                  <c:v>6.1499999999999861</c:v>
                </c:pt>
                <c:pt idx="123">
                  <c:v>6.199999999999986</c:v>
                </c:pt>
                <c:pt idx="124">
                  <c:v>6.2499999999999893</c:v>
                </c:pt>
                <c:pt idx="125">
                  <c:v>6.2999999999999874</c:v>
                </c:pt>
                <c:pt idx="126">
                  <c:v>6.3499999999999854</c:v>
                </c:pt>
                <c:pt idx="127">
                  <c:v>6.3999999999999853</c:v>
                </c:pt>
                <c:pt idx="128">
                  <c:v>6.4499999999999904</c:v>
                </c:pt>
                <c:pt idx="129">
                  <c:v>6.4999999999999893</c:v>
                </c:pt>
                <c:pt idx="130">
                  <c:v>6.5499999999999874</c:v>
                </c:pt>
                <c:pt idx="131">
                  <c:v>6.5999999999999854</c:v>
                </c:pt>
                <c:pt idx="132">
                  <c:v>6.6499999999999844</c:v>
                </c:pt>
                <c:pt idx="133">
                  <c:v>6.6999999999999842</c:v>
                </c:pt>
                <c:pt idx="134">
                  <c:v>6.7499999999999893</c:v>
                </c:pt>
                <c:pt idx="135">
                  <c:v>6.7999999999999838</c:v>
                </c:pt>
                <c:pt idx="136">
                  <c:v>6.8499999999999837</c:v>
                </c:pt>
                <c:pt idx="137">
                  <c:v>6.8999999999999835</c:v>
                </c:pt>
                <c:pt idx="138">
                  <c:v>6.9499999999999833</c:v>
                </c:pt>
                <c:pt idx="139">
                  <c:v>6.9999999999999831</c:v>
                </c:pt>
                <c:pt idx="140">
                  <c:v>7.0499999999999829</c:v>
                </c:pt>
                <c:pt idx="141">
                  <c:v>7.0999999999999828</c:v>
                </c:pt>
                <c:pt idx="142">
                  <c:v>7.1499999999999826</c:v>
                </c:pt>
                <c:pt idx="143">
                  <c:v>7.1999999999999815</c:v>
                </c:pt>
                <c:pt idx="144">
                  <c:v>7.2499999999999822</c:v>
                </c:pt>
                <c:pt idx="145">
                  <c:v>7.2999999999999821</c:v>
                </c:pt>
                <c:pt idx="146">
                  <c:v>7.3499999999999819</c:v>
                </c:pt>
                <c:pt idx="147">
                  <c:v>7.3999999999999817</c:v>
                </c:pt>
                <c:pt idx="148">
                  <c:v>7.4499999999999824</c:v>
                </c:pt>
                <c:pt idx="149">
                  <c:v>7.4999999999999813</c:v>
                </c:pt>
                <c:pt idx="150">
                  <c:v>7.5499999999999812</c:v>
                </c:pt>
                <c:pt idx="151">
                  <c:v>7.599999999999981</c:v>
                </c:pt>
                <c:pt idx="152">
                  <c:v>7.6499999999999808</c:v>
                </c:pt>
                <c:pt idx="153">
                  <c:v>7.6999999999999806</c:v>
                </c:pt>
                <c:pt idx="154">
                  <c:v>7.7499999999999813</c:v>
                </c:pt>
                <c:pt idx="155">
                  <c:v>7.7999999999999803</c:v>
                </c:pt>
                <c:pt idx="156">
                  <c:v>7.8499999999999801</c:v>
                </c:pt>
                <c:pt idx="157">
                  <c:v>7.8999999999999799</c:v>
                </c:pt>
                <c:pt idx="158">
                  <c:v>7.9499999999999824</c:v>
                </c:pt>
                <c:pt idx="159">
                  <c:v>7.9999999999999813</c:v>
                </c:pt>
                <c:pt idx="160">
                  <c:v>8.0499999999999794</c:v>
                </c:pt>
                <c:pt idx="161">
                  <c:v>8.1000000000000014</c:v>
                </c:pt>
                <c:pt idx="162">
                  <c:v>8.1499999999999808</c:v>
                </c:pt>
                <c:pt idx="163">
                  <c:v>8.2000000000000011</c:v>
                </c:pt>
                <c:pt idx="164">
                  <c:v>8.2499999999999822</c:v>
                </c:pt>
                <c:pt idx="165">
                  <c:v>8.2999999999999847</c:v>
                </c:pt>
                <c:pt idx="166">
                  <c:v>8.3500000000000068</c:v>
                </c:pt>
                <c:pt idx="167">
                  <c:v>8.4000000000000021</c:v>
                </c:pt>
                <c:pt idx="168">
                  <c:v>8.4500000000000028</c:v>
                </c:pt>
                <c:pt idx="169">
                  <c:v>8.5000000000000018</c:v>
                </c:pt>
                <c:pt idx="170">
                  <c:v>8.5499999999999865</c:v>
                </c:pt>
                <c:pt idx="171">
                  <c:v>8.6000000000000014</c:v>
                </c:pt>
                <c:pt idx="172">
                  <c:v>8.6499999999999897</c:v>
                </c:pt>
                <c:pt idx="173">
                  <c:v>8.7000000000000011</c:v>
                </c:pt>
                <c:pt idx="174">
                  <c:v>8.7499999999999893</c:v>
                </c:pt>
                <c:pt idx="175">
                  <c:v>8.8000000000000025</c:v>
                </c:pt>
                <c:pt idx="176">
                  <c:v>8.8500000000000068</c:v>
                </c:pt>
                <c:pt idx="177">
                  <c:v>8.9000000000000021</c:v>
                </c:pt>
                <c:pt idx="178">
                  <c:v>8.9500000000000028</c:v>
                </c:pt>
                <c:pt idx="179">
                  <c:v>9.0000000000000018</c:v>
                </c:pt>
                <c:pt idx="180">
                  <c:v>9.0500000000000025</c:v>
                </c:pt>
                <c:pt idx="181">
                  <c:v>9.1000000000000014</c:v>
                </c:pt>
                <c:pt idx="182">
                  <c:v>9.1499999999999968</c:v>
                </c:pt>
                <c:pt idx="183">
                  <c:v>9.2000000000000011</c:v>
                </c:pt>
                <c:pt idx="184">
                  <c:v>9.2499999999999964</c:v>
                </c:pt>
                <c:pt idx="185">
                  <c:v>9.3000000000000025</c:v>
                </c:pt>
                <c:pt idx="186">
                  <c:v>9.3500000000000068</c:v>
                </c:pt>
                <c:pt idx="187">
                  <c:v>9.4000000000000021</c:v>
                </c:pt>
                <c:pt idx="188">
                  <c:v>9.4500000000000028</c:v>
                </c:pt>
                <c:pt idx="189">
                  <c:v>9.5</c:v>
                </c:pt>
                <c:pt idx="190">
                  <c:v>9.5500000000000007</c:v>
                </c:pt>
                <c:pt idx="191">
                  <c:v>9.6000000000000014</c:v>
                </c:pt>
                <c:pt idx="192">
                  <c:v>9.6500000000000021</c:v>
                </c:pt>
                <c:pt idx="193">
                  <c:v>9.7000000000000011</c:v>
                </c:pt>
                <c:pt idx="194">
                  <c:v>9.7500000000000036</c:v>
                </c:pt>
                <c:pt idx="195">
                  <c:v>9.8000000000000043</c:v>
                </c:pt>
                <c:pt idx="196">
                  <c:v>9.8500000000000068</c:v>
                </c:pt>
                <c:pt idx="197">
                  <c:v>9.9000000000000057</c:v>
                </c:pt>
                <c:pt idx="198">
                  <c:v>9.9500000000000064</c:v>
                </c:pt>
                <c:pt idx="199">
                  <c:v>10.000000000000007</c:v>
                </c:pt>
                <c:pt idx="200">
                  <c:v>10.05000000000002</c:v>
                </c:pt>
                <c:pt idx="201">
                  <c:v>10.100000000000009</c:v>
                </c:pt>
                <c:pt idx="202">
                  <c:v>10.150000000000009</c:v>
                </c:pt>
                <c:pt idx="203">
                  <c:v>10.20000000000001</c:v>
                </c:pt>
                <c:pt idx="204">
                  <c:v>10.250000000000012</c:v>
                </c:pt>
                <c:pt idx="205">
                  <c:v>10.30000000000002</c:v>
                </c:pt>
                <c:pt idx="206">
                  <c:v>10.350000000000026</c:v>
                </c:pt>
                <c:pt idx="207">
                  <c:v>10.400000000000016</c:v>
                </c:pt>
                <c:pt idx="208">
                  <c:v>10.450000000000022</c:v>
                </c:pt>
                <c:pt idx="209">
                  <c:v>10.500000000000014</c:v>
                </c:pt>
                <c:pt idx="210">
                  <c:v>10.55000000000002</c:v>
                </c:pt>
                <c:pt idx="211">
                  <c:v>10.600000000000016</c:v>
                </c:pt>
                <c:pt idx="212">
                  <c:v>10.650000000000016</c:v>
                </c:pt>
                <c:pt idx="213">
                  <c:v>10.700000000000017</c:v>
                </c:pt>
                <c:pt idx="214">
                  <c:v>10.75000000000002</c:v>
                </c:pt>
                <c:pt idx="215">
                  <c:v>10.80000000000002</c:v>
                </c:pt>
                <c:pt idx="216">
                  <c:v>10.850000000000026</c:v>
                </c:pt>
                <c:pt idx="217">
                  <c:v>10.90000000000002</c:v>
                </c:pt>
                <c:pt idx="218">
                  <c:v>10.950000000000022</c:v>
                </c:pt>
                <c:pt idx="219">
                  <c:v>11.000000000000021</c:v>
                </c:pt>
                <c:pt idx="220">
                  <c:v>11.050000000000022</c:v>
                </c:pt>
                <c:pt idx="221">
                  <c:v>11.100000000000023</c:v>
                </c:pt>
                <c:pt idx="222">
                  <c:v>11.150000000000023</c:v>
                </c:pt>
                <c:pt idx="223">
                  <c:v>11.200000000000021</c:v>
                </c:pt>
                <c:pt idx="224">
                  <c:v>11.250000000000025</c:v>
                </c:pt>
                <c:pt idx="225">
                  <c:v>11.300000000000026</c:v>
                </c:pt>
                <c:pt idx="226">
                  <c:v>11.350000000000026</c:v>
                </c:pt>
                <c:pt idx="227">
                  <c:v>11.400000000000027</c:v>
                </c:pt>
                <c:pt idx="228">
                  <c:v>11.450000000000029</c:v>
                </c:pt>
                <c:pt idx="229">
                  <c:v>11.500000000000028</c:v>
                </c:pt>
                <c:pt idx="230">
                  <c:v>11.550000000000029</c:v>
                </c:pt>
                <c:pt idx="231">
                  <c:v>11.60000000000003</c:v>
                </c:pt>
                <c:pt idx="232">
                  <c:v>11.650000000000032</c:v>
                </c:pt>
                <c:pt idx="233">
                  <c:v>11.700000000000031</c:v>
                </c:pt>
                <c:pt idx="234">
                  <c:v>11.750000000000032</c:v>
                </c:pt>
                <c:pt idx="235">
                  <c:v>11.800000000000034</c:v>
                </c:pt>
                <c:pt idx="236">
                  <c:v>11.850000000000056</c:v>
                </c:pt>
                <c:pt idx="237">
                  <c:v>11.900000000000034</c:v>
                </c:pt>
                <c:pt idx="238">
                  <c:v>11.950000000000054</c:v>
                </c:pt>
                <c:pt idx="239">
                  <c:v>12.000000000000036</c:v>
                </c:pt>
                <c:pt idx="240">
                  <c:v>12.050000000000036</c:v>
                </c:pt>
                <c:pt idx="241">
                  <c:v>12.100000000000037</c:v>
                </c:pt>
                <c:pt idx="242">
                  <c:v>12.150000000000039</c:v>
                </c:pt>
                <c:pt idx="243">
                  <c:v>12.200000000000038</c:v>
                </c:pt>
                <c:pt idx="244">
                  <c:v>12.250000000000039</c:v>
                </c:pt>
                <c:pt idx="245">
                  <c:v>12.30000000000005</c:v>
                </c:pt>
                <c:pt idx="246">
                  <c:v>12.350000000000056</c:v>
                </c:pt>
                <c:pt idx="247">
                  <c:v>12.40000000000005</c:v>
                </c:pt>
                <c:pt idx="248">
                  <c:v>12.450000000000054</c:v>
                </c:pt>
                <c:pt idx="249">
                  <c:v>12.500000000000044</c:v>
                </c:pt>
                <c:pt idx="250">
                  <c:v>12.55000000000005</c:v>
                </c:pt>
              </c:numCache>
            </c:numRef>
          </c:xVal>
          <c:yVal>
            <c:numRef>
              <c:f>List2!$AC$6:$AC$256</c:f>
              <c:numCache>
                <c:formatCode>General</c:formatCode>
                <c:ptCount val="251"/>
                <c:pt idx="0">
                  <c:v>1.1220171953779783E-6</c:v>
                </c:pt>
                <c:pt idx="1">
                  <c:v>1.2589238269029794E-6</c:v>
                </c:pt>
                <c:pt idx="2">
                  <c:v>1.4125355493632746E-6</c:v>
                </c:pt>
                <c:pt idx="3">
                  <c:v>1.5848906805786717E-6</c:v>
                </c:pt>
                <c:pt idx="4">
                  <c:v>1.7782762477668993E-6</c:v>
                </c:pt>
                <c:pt idx="5">
                  <c:v>1.9952583339051412E-6</c:v>
                </c:pt>
                <c:pt idx="6">
                  <c:v>2.2387161267072459E-6</c:v>
                </c:pt>
                <c:pt idx="7">
                  <c:v>2.5118801219520017E-6</c:v>
                </c:pt>
                <c:pt idx="8">
                  <c:v>2.8183749880045218E-6</c:v>
                </c:pt>
                <c:pt idx="9">
                  <c:v>3.1622676602000325E-6</c:v>
                </c:pt>
                <c:pt idx="10">
                  <c:v>3.5481213031263568E-6</c:v>
                </c:pt>
                <c:pt idx="11">
                  <c:v>3.9810558566661777E-6</c:v>
                </c:pt>
                <c:pt idx="12">
                  <c:v>4.4668159689756029E-6</c:v>
                </c:pt>
                <c:pt idx="13">
                  <c:v>5.0118472175343538E-6</c:v>
                </c:pt>
                <c:pt idx="14">
                  <c:v>5.6233816293047434E-6</c:v>
                </c:pt>
                <c:pt idx="15">
                  <c:v>6.3095336343361206E-6</c:v>
                </c:pt>
                <c:pt idx="16">
                  <c:v>7.0794077254729412E-6</c:v>
                </c:pt>
                <c:pt idx="17">
                  <c:v>7.9432192520096464E-6</c:v>
                </c:pt>
                <c:pt idx="18">
                  <c:v>8.9124299492220739E-6</c:v>
                </c:pt>
                <c:pt idx="19">
                  <c:v>9.9999000010000992E-6</c:v>
                </c:pt>
                <c:pt idx="20">
                  <c:v>1.1220058651891104E-5</c:v>
                </c:pt>
                <c:pt idx="21">
                  <c:v>1.2589095630617843E-5</c:v>
                </c:pt>
                <c:pt idx="22">
                  <c:v>1.4125175922814503E-5</c:v>
                </c:pt>
                <c:pt idx="23">
                  <c:v>1.5848680739949123E-5</c:v>
                </c:pt>
                <c:pt idx="24">
                  <c:v>1.7782477878246665E-5</c:v>
                </c:pt>
                <c:pt idx="25">
                  <c:v>1.9952225050461585E-5</c:v>
                </c:pt>
                <c:pt idx="26">
                  <c:v>2.2386710209670027E-5</c:v>
                </c:pt>
                <c:pt idx="27">
                  <c:v>2.5118233373600002E-5</c:v>
                </c:pt>
                <c:pt idx="28">
                  <c:v>2.818303500679662E-5</c:v>
                </c:pt>
                <c:pt idx="29">
                  <c:v>3.1621776633305966E-5</c:v>
                </c:pt>
                <c:pt idx="30">
                  <c:v>3.5480080042612802E-5</c:v>
                </c:pt>
                <c:pt idx="31">
                  <c:v>3.9809132225250989E-5</c:v>
                </c:pt>
                <c:pt idx="32">
                  <c:v>4.4666364041903158E-5</c:v>
                </c:pt>
                <c:pt idx="33">
                  <c:v>5.0116211602182607E-5</c:v>
                </c:pt>
                <c:pt idx="34">
                  <c:v>5.6230970419192813E-5</c:v>
                </c:pt>
                <c:pt idx="35">
                  <c:v>6.3091753627487004E-5</c:v>
                </c:pt>
                <c:pt idx="36">
                  <c:v>7.078956692086655E-5</c:v>
                </c:pt>
                <c:pt idx="37">
                  <c:v>7.9426514400131995E-5</c:v>
                </c:pt>
                <c:pt idx="38">
                  <c:v>8.9117151238910251E-5</c:v>
                </c:pt>
                <c:pt idx="39">
                  <c:v>9.9990000999901222E-5</c:v>
                </c:pt>
                <c:pt idx="40">
                  <c:v>1.1218925758845781E-4</c:v>
                </c:pt>
                <c:pt idx="41">
                  <c:v>1.2587669424250349E-4</c:v>
                </c:pt>
                <c:pt idx="42">
                  <c:v>1.4123380465711174E-4</c:v>
                </c:pt>
                <c:pt idx="43">
                  <c:v>1.5846420436223859E-4</c:v>
                </c:pt>
                <c:pt idx="44">
                  <c:v>1.7779632384970419E-4</c:v>
                </c:pt>
                <c:pt idx="45">
                  <c:v>1.9948642872153063E-4</c:v>
                </c:pt>
                <c:pt idx="46">
                  <c:v>2.2382200635114673E-4</c:v>
                </c:pt>
                <c:pt idx="47">
                  <c:v>2.5112556326146166E-4</c:v>
                </c:pt>
                <c:pt idx="48">
                  <c:v>2.8175888268387614E-4</c:v>
                </c:pt>
                <c:pt idx="49">
                  <c:v>3.1612779762961961E-4</c:v>
                </c:pt>
                <c:pt idx="50">
                  <c:v>3.5468754134491113E-4</c:v>
                </c:pt>
                <c:pt idx="51">
                  <c:v>3.9794874430487594E-4</c:v>
                </c:pt>
                <c:pt idx="52">
                  <c:v>4.4648415500476562E-4</c:v>
                </c:pt>
                <c:pt idx="53">
                  <c:v>5.0093617081360133E-4</c:v>
                </c:pt>
                <c:pt idx="54">
                  <c:v>5.6202527515233122E-4</c:v>
                </c:pt>
                <c:pt idx="55">
                  <c:v>6.3055948833989125E-4</c:v>
                </c:pt>
                <c:pt idx="56">
                  <c:v>7.0744495171288992E-4</c:v>
                </c:pt>
                <c:pt idx="57">
                  <c:v>7.9369777816924931E-4</c:v>
                </c:pt>
                <c:pt idx="58">
                  <c:v>8.9045731721440567E-4</c:v>
                </c:pt>
                <c:pt idx="59">
                  <c:v>9.9900099900100225E-4</c:v>
                </c:pt>
                <c:pt idx="60">
                  <c:v>1.1207609398446001E-3</c:v>
                </c:pt>
                <c:pt idx="61">
                  <c:v>1.2573425113552941E-3</c:v>
                </c:pt>
                <c:pt idx="62">
                  <c:v>1.4105450967152541E-3</c:v>
                </c:pt>
                <c:pt idx="63">
                  <c:v>1.5823852808017251E-3</c:v>
                </c:pt>
                <c:pt idx="64">
                  <c:v>1.7751227458097461E-3</c:v>
                </c:pt>
                <c:pt idx="65">
                  <c:v>1.9912891707283215E-3</c:v>
                </c:pt>
                <c:pt idx="66">
                  <c:v>2.2337204613538412E-3</c:v>
                </c:pt>
                <c:pt idx="67">
                  <c:v>2.5055926672857306E-3</c:v>
                </c:pt>
                <c:pt idx="68">
                  <c:v>2.8104619732101637E-3</c:v>
                </c:pt>
                <c:pt idx="69">
                  <c:v>3.152309183260179E-3</c:v>
                </c:pt>
                <c:pt idx="70">
                  <c:v>3.5355891486480492E-3</c:v>
                </c:pt>
                <c:pt idx="71">
                  <c:v>3.9652856191521625E-3</c:v>
                </c:pt>
                <c:pt idx="72">
                  <c:v>4.4469720271169116E-3</c:v>
                </c:pt>
                <c:pt idx="73">
                  <c:v>4.9868787366879174E-3</c:v>
                </c:pt>
                <c:pt idx="74">
                  <c:v>5.5919673088347562E-3</c:v>
                </c:pt>
                <c:pt idx="75">
                  <c:v>6.2700123414338076E-3</c:v>
                </c:pt>
                <c:pt idx="76">
                  <c:v>7.029691439639209E-3</c:v>
                </c:pt>
                <c:pt idx="77">
                  <c:v>7.8806838503301894E-3</c:v>
                </c:pt>
                <c:pt idx="78">
                  <c:v>8.8337782498132261E-3</c:v>
                </c:pt>
                <c:pt idx="79">
                  <c:v>9.9009900990098612E-3</c:v>
                </c:pt>
                <c:pt idx="80">
                  <c:v>1.1095688866307601E-2</c:v>
                </c:pt>
                <c:pt idx="81">
                  <c:v>1.2432735254442231E-2</c:v>
                </c:pt>
                <c:pt idx="82">
                  <c:v>1.3928628341453444E-2</c:v>
                </c:pt>
                <c:pt idx="83">
                  <c:v>1.5601662241829383E-2</c:v>
                </c:pt>
                <c:pt idx="84">
                  <c:v>1.747209149483318E-2</c:v>
                </c:pt>
                <c:pt idx="85">
                  <c:v>1.9562303872579206E-2</c:v>
                </c:pt>
                <c:pt idx="86">
                  <c:v>2.1896998648233051E-2</c:v>
                </c:pt>
                <c:pt idx="87">
                  <c:v>2.4503367550335612E-2</c:v>
                </c:pt>
                <c:pt idx="88">
                  <c:v>2.7411274627306338E-2</c:v>
                </c:pt>
                <c:pt idx="89">
                  <c:v>3.0653430031715001E-2</c:v>
                </c:pt>
                <c:pt idx="90">
                  <c:v>3.4265551284824391E-2</c:v>
                </c:pt>
                <c:pt idx="91">
                  <c:v>3.828650388225404E-2</c:v>
                </c:pt>
                <c:pt idx="92">
                  <c:v>4.2758411146535974E-2</c:v>
                </c:pt>
                <c:pt idx="93">
                  <c:v>4.7726721034203751E-2</c:v>
                </c:pt>
                <c:pt idx="94">
                  <c:v>5.324021520202149E-2</c:v>
                </c:pt>
                <c:pt idx="95">
                  <c:v>5.9350943102766826E-2</c:v>
                </c:pt>
                <c:pt idx="96">
                  <c:v>6.6114061337194371E-2</c:v>
                </c:pt>
                <c:pt idx="97">
                  <c:v>7.3587556117572159E-2</c:v>
                </c:pt>
                <c:pt idx="98">
                  <c:v>8.1831824755150467E-2</c:v>
                </c:pt>
                <c:pt idx="99">
                  <c:v>9.0909090909089912E-2</c:v>
                </c:pt>
                <c:pt idx="100">
                  <c:v>0.10088262835672136</c:v>
                </c:pt>
                <c:pt idx="101">
                  <c:v>0.11181576977811473</c:v>
                </c:pt>
                <c:pt idx="102">
                  <c:v>0.12377068106893389</c:v>
                </c:pt>
                <c:pt idx="103">
                  <c:v>0.13680688860320731</c:v>
                </c:pt>
                <c:pt idx="104">
                  <c:v>0.15097955721132114</c:v>
                </c:pt>
                <c:pt idx="105">
                  <c:v>0.16633753081655858</c:v>
                </c:pt>
                <c:pt idx="106">
                  <c:v>0.18292116580002349</c:v>
                </c:pt>
                <c:pt idx="107">
                  <c:v>0.20076000891309775</c:v>
                </c:pt>
                <c:pt idx="108">
                  <c:v>0.21987039600683744</c:v>
                </c:pt>
                <c:pt idx="109">
                  <c:v>0.24025307335203741</c:v>
                </c:pt>
                <c:pt idx="110">
                  <c:v>0.26189096745957841</c:v>
                </c:pt>
                <c:pt idx="111">
                  <c:v>0.28474724895079573</c:v>
                </c:pt>
                <c:pt idx="112">
                  <c:v>0.30876384758523112</c:v>
                </c:pt>
                <c:pt idx="113">
                  <c:v>0.33386057541687558</c:v>
                </c:pt>
                <c:pt idx="114">
                  <c:v>0.35993500019710883</c:v>
                </c:pt>
                <c:pt idx="115">
                  <c:v>0.38686317984685487</c:v>
                </c:pt>
                <c:pt idx="116">
                  <c:v>0.41450132132818385</c:v>
                </c:pt>
                <c:pt idx="117">
                  <c:v>0.44268836623770258</c:v>
                </c:pt>
                <c:pt idx="118">
                  <c:v>0.47124943610772424</c:v>
                </c:pt>
                <c:pt idx="119">
                  <c:v>0.49999999999999639</c:v>
                </c:pt>
                <c:pt idx="120">
                  <c:v>0.52875056389225628</c:v>
                </c:pt>
                <c:pt idx="121">
                  <c:v>0.55731163376228532</c:v>
                </c:pt>
                <c:pt idx="122">
                  <c:v>0.58549867867180261</c:v>
                </c:pt>
                <c:pt idx="123">
                  <c:v>0.61313682015313575</c:v>
                </c:pt>
                <c:pt idx="124">
                  <c:v>0.6400649998028779</c:v>
                </c:pt>
                <c:pt idx="125">
                  <c:v>0.6661394245831227</c:v>
                </c:pt>
                <c:pt idx="126">
                  <c:v>0.69123615241475611</c:v>
                </c:pt>
                <c:pt idx="127">
                  <c:v>0.71525275104919195</c:v>
                </c:pt>
                <c:pt idx="128">
                  <c:v>0.73810903254041982</c:v>
                </c:pt>
                <c:pt idx="129">
                  <c:v>0.75974692664795174</c:v>
                </c:pt>
                <c:pt idx="130">
                  <c:v>0.78012960399315634</c:v>
                </c:pt>
                <c:pt idx="131">
                  <c:v>0.7992399910868927</c:v>
                </c:pt>
                <c:pt idx="132">
                  <c:v>0.81707883419996963</c:v>
                </c:pt>
                <c:pt idx="133">
                  <c:v>0.83366246918343312</c:v>
                </c:pt>
                <c:pt idx="134">
                  <c:v>0.84902044278867705</c:v>
                </c:pt>
                <c:pt idx="135">
                  <c:v>0.86319311139678934</c:v>
                </c:pt>
                <c:pt idx="136">
                  <c:v>0.8762293189310606</c:v>
                </c:pt>
                <c:pt idx="137">
                  <c:v>0.88818423022187964</c:v>
                </c:pt>
                <c:pt idx="138">
                  <c:v>0.89911737164327321</c:v>
                </c:pt>
                <c:pt idx="139">
                  <c:v>0.90909090909090551</c:v>
                </c:pt>
                <c:pt idx="140">
                  <c:v>0.91816817524484506</c:v>
                </c:pt>
                <c:pt idx="141">
                  <c:v>0.92641244388241917</c:v>
                </c:pt>
                <c:pt idx="142">
                  <c:v>0.93388593866280556</c:v>
                </c:pt>
                <c:pt idx="143">
                  <c:v>0.94064905689723355</c:v>
                </c:pt>
                <c:pt idx="144">
                  <c:v>0.94675978479797551</c:v>
                </c:pt>
                <c:pt idx="145">
                  <c:v>0.95227327896579461</c:v>
                </c:pt>
                <c:pt idx="146">
                  <c:v>0.95724158885346222</c:v>
                </c:pt>
                <c:pt idx="147">
                  <c:v>0.96171349611774382</c:v>
                </c:pt>
                <c:pt idx="148">
                  <c:v>0.96573444871517711</c:v>
                </c:pt>
                <c:pt idx="149">
                  <c:v>0.96934656996828328</c:v>
                </c:pt>
                <c:pt idx="150">
                  <c:v>0.97258872537269236</c:v>
                </c:pt>
                <c:pt idx="151">
                  <c:v>0.97549663244966678</c:v>
                </c:pt>
                <c:pt idx="152">
                  <c:v>0.97810300135176587</c:v>
                </c:pt>
                <c:pt idx="153">
                  <c:v>0.98043769612741949</c:v>
                </c:pt>
                <c:pt idx="154">
                  <c:v>0.98252790850516558</c:v>
                </c:pt>
                <c:pt idx="155">
                  <c:v>0.98439833775816987</c:v>
                </c:pt>
                <c:pt idx="156">
                  <c:v>0.98607137165854575</c:v>
                </c:pt>
                <c:pt idx="157">
                  <c:v>0.98756726474555101</c:v>
                </c:pt>
                <c:pt idx="158">
                  <c:v>0.98890431113369182</c:v>
                </c:pt>
                <c:pt idx="159">
                  <c:v>0.99009900990098954</c:v>
                </c:pt>
                <c:pt idx="160">
                  <c:v>0.99116622175018265</c:v>
                </c:pt>
                <c:pt idx="161">
                  <c:v>0.99211931614966942</c:v>
                </c:pt>
                <c:pt idx="162">
                  <c:v>0.99297030856036039</c:v>
                </c:pt>
                <c:pt idx="163">
                  <c:v>0.99372998765856968</c:v>
                </c:pt>
                <c:pt idx="164">
                  <c:v>0.99440803269116562</c:v>
                </c:pt>
                <c:pt idx="165">
                  <c:v>0.99501312126330799</c:v>
                </c:pt>
                <c:pt idx="166">
                  <c:v>0.99555302797288259</c:v>
                </c:pt>
                <c:pt idx="167">
                  <c:v>0.99603471438084767</c:v>
                </c:pt>
                <c:pt idx="168">
                  <c:v>0.9964644108513474</c:v>
                </c:pt>
                <c:pt idx="169">
                  <c:v>0.99684769081673952</c:v>
                </c:pt>
                <c:pt idx="170">
                  <c:v>0.99718953802678967</c:v>
                </c:pt>
                <c:pt idx="171">
                  <c:v>0.99749440733271422</c:v>
                </c:pt>
                <c:pt idx="172">
                  <c:v>0.99776627953864616</c:v>
                </c:pt>
                <c:pt idx="173">
                  <c:v>0.99800871082927167</c:v>
                </c:pt>
                <c:pt idx="174">
                  <c:v>0.99822487725419529</c:v>
                </c:pt>
                <c:pt idx="175">
                  <c:v>0.99841761471919821</c:v>
                </c:pt>
                <c:pt idx="176">
                  <c:v>0.99858945490328466</c:v>
                </c:pt>
                <c:pt idx="177">
                  <c:v>0.99874265748864799</c:v>
                </c:pt>
                <c:pt idx="178">
                  <c:v>0.99887923906015563</c:v>
                </c:pt>
                <c:pt idx="179">
                  <c:v>0.99900099900099859</c:v>
                </c:pt>
                <c:pt idx="180">
                  <c:v>0.99910954268278562</c:v>
                </c:pt>
                <c:pt idx="181">
                  <c:v>0.99920630222183049</c:v>
                </c:pt>
                <c:pt idx="182">
                  <c:v>0.99929255504828696</c:v>
                </c:pt>
                <c:pt idx="183">
                  <c:v>0.99936944051165666</c:v>
                </c:pt>
                <c:pt idx="184">
                  <c:v>0.99943797472484397</c:v>
                </c:pt>
                <c:pt idx="185">
                  <c:v>0.99949906382918663</c:v>
                </c:pt>
                <c:pt idx="186">
                  <c:v>0.9995535158449913</c:v>
                </c:pt>
                <c:pt idx="187">
                  <c:v>0.99960205125569512</c:v>
                </c:pt>
                <c:pt idx="188">
                  <c:v>0.99964531245866006</c:v>
                </c:pt>
                <c:pt idx="189">
                  <c:v>0.99968387220237065</c:v>
                </c:pt>
                <c:pt idx="190">
                  <c:v>0.99971824111731356</c:v>
                </c:pt>
                <c:pt idx="191">
                  <c:v>0.99974887443673865</c:v>
                </c:pt>
                <c:pt idx="192">
                  <c:v>0.99977617799364848</c:v>
                </c:pt>
                <c:pt idx="193">
                  <c:v>0.99980051357127864</c:v>
                </c:pt>
                <c:pt idx="194">
                  <c:v>0.9998222036761506</c:v>
                </c:pt>
                <c:pt idx="195">
                  <c:v>0.9998415357956375</c:v>
                </c:pt>
                <c:pt idx="196">
                  <c:v>0.99985876619534297</c:v>
                </c:pt>
                <c:pt idx="197">
                  <c:v>0.99987412330575753</c:v>
                </c:pt>
                <c:pt idx="198">
                  <c:v>0.99988781074241151</c:v>
                </c:pt>
                <c:pt idx="199">
                  <c:v>0.99990000999900008</c:v>
                </c:pt>
                <c:pt idx="200">
                  <c:v>0.99991088284876106</c:v>
                </c:pt>
                <c:pt idx="201">
                  <c:v>0.99992057348560004</c:v>
                </c:pt>
                <c:pt idx="202">
                  <c:v>0.9999292104330868</c:v>
                </c:pt>
                <c:pt idx="203">
                  <c:v>0.99993690824637249</c:v>
                </c:pt>
                <c:pt idx="204">
                  <c:v>0.99994376902958082</c:v>
                </c:pt>
                <c:pt idx="205">
                  <c:v>0.99994988378840122</c:v>
                </c:pt>
                <c:pt idx="206">
                  <c:v>0.99995533363595812</c:v>
                </c:pt>
                <c:pt idx="207">
                  <c:v>0.99996019086777144</c:v>
                </c:pt>
                <c:pt idx="208">
                  <c:v>0.99996451991995239</c:v>
                </c:pt>
                <c:pt idx="209">
                  <c:v>0.99996837822336659</c:v>
                </c:pt>
                <c:pt idx="210">
                  <c:v>0.99997181696499748</c:v>
                </c:pt>
                <c:pt idx="211">
                  <c:v>0.99997488176662286</c:v>
                </c:pt>
                <c:pt idx="212">
                  <c:v>0.99997761328979529</c:v>
                </c:pt>
                <c:pt idx="213">
                  <c:v>0.99998004777494587</c:v>
                </c:pt>
                <c:pt idx="214">
                  <c:v>0.9999822175221218</c:v>
                </c:pt>
                <c:pt idx="215">
                  <c:v>0.99998415131925678</c:v>
                </c:pt>
                <c:pt idx="216">
                  <c:v>0.99998587482407764</c:v>
                </c:pt>
                <c:pt idx="217">
                  <c:v>0.99998741090436938</c:v>
                </c:pt>
                <c:pt idx="218">
                  <c:v>0.99998877994134305</c:v>
                </c:pt>
                <c:pt idx="219">
                  <c:v>0.99999000009999894</c:v>
                </c:pt>
                <c:pt idx="220">
                  <c:v>0.99999108757005073</c:v>
                </c:pt>
                <c:pt idx="221">
                  <c:v>0.99999205678074787</c:v>
                </c:pt>
                <c:pt idx="222">
                  <c:v>0.9999929205922744</c:v>
                </c:pt>
                <c:pt idx="223">
                  <c:v>0.99999369046636566</c:v>
                </c:pt>
                <c:pt idx="224">
                  <c:v>0.99999437661837676</c:v>
                </c:pt>
                <c:pt idx="225">
                  <c:v>0.99999498815278254</c:v>
                </c:pt>
                <c:pt idx="226">
                  <c:v>0.99999553318403489</c:v>
                </c:pt>
                <c:pt idx="227">
                  <c:v>0.99999601894414369</c:v>
                </c:pt>
                <c:pt idx="228">
                  <c:v>0.9999964518786969</c:v>
                </c:pt>
                <c:pt idx="229">
                  <c:v>0.99999683773233949</c:v>
                </c:pt>
                <c:pt idx="230">
                  <c:v>0.9999971816250115</c:v>
                </c:pt>
                <c:pt idx="231">
                  <c:v>0.99999748811987865</c:v>
                </c:pt>
                <c:pt idx="232">
                  <c:v>0.99999776128387363</c:v>
                </c:pt>
                <c:pt idx="233">
                  <c:v>0.99999800474166556</c:v>
                </c:pt>
                <c:pt idx="234">
                  <c:v>0.9999982217237523</c:v>
                </c:pt>
                <c:pt idx="235">
                  <c:v>0.99999841510931964</c:v>
                </c:pt>
                <c:pt idx="236">
                  <c:v>0.99999858746445069</c:v>
                </c:pt>
                <c:pt idx="237">
                  <c:v>0.99999874107617315</c:v>
                </c:pt>
                <c:pt idx="238">
                  <c:v>0.99999887798280462</c:v>
                </c:pt>
                <c:pt idx="239">
                  <c:v>0.99999900000099995</c:v>
                </c:pt>
                <c:pt idx="240">
                  <c:v>0.9999991087498562</c:v>
                </c:pt>
                <c:pt idx="241">
                  <c:v>0.99999920567239664</c:v>
                </c:pt>
                <c:pt idx="242">
                  <c:v>0.99999929205472105</c:v>
                </c:pt>
                <c:pt idx="243">
                  <c:v>0.99999936904305353</c:v>
                </c:pt>
                <c:pt idx="244">
                  <c:v>0.99999943765899846</c:v>
                </c:pt>
                <c:pt idx="245">
                  <c:v>0.99999949881301764</c:v>
                </c:pt>
                <c:pt idx="246">
                  <c:v>0.99999955331660761</c:v>
                </c:pt>
                <c:pt idx="247">
                  <c:v>0.99999960189298787</c:v>
                </c:pt>
                <c:pt idx="248">
                  <c:v>0.99999964518673667</c:v>
                </c:pt>
                <c:pt idx="249">
                  <c:v>0.99999968377233406</c:v>
                </c:pt>
                <c:pt idx="250">
                  <c:v>0.99999971816179012</c:v>
                </c:pt>
              </c:numCache>
            </c:numRef>
          </c:yVal>
          <c:smooth val="1"/>
          <c:extLst>
            <c:ext xmlns:c16="http://schemas.microsoft.com/office/drawing/2014/chart" uri="{C3380CC4-5D6E-409C-BE32-E72D297353CC}">
              <c16:uniqueId val="{00000002-D352-49A8-B820-B65FFF9F31F5}"/>
            </c:ext>
          </c:extLst>
        </c:ser>
        <c:dLbls>
          <c:showLegendKey val="0"/>
          <c:showVal val="0"/>
          <c:showCatName val="0"/>
          <c:showSerName val="0"/>
          <c:showPercent val="0"/>
          <c:showBubbleSize val="0"/>
        </c:dLbls>
        <c:axId val="134002560"/>
        <c:axId val="134017792"/>
      </c:scatterChart>
      <c:valAx>
        <c:axId val="134002560"/>
        <c:scaling>
          <c:orientation val="minMax"/>
          <c:max val="10"/>
          <c:min val="2"/>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197" b="0" i="0" u="none" strike="noStrike" kern="1200" cap="all" baseline="0">
                    <a:solidFill>
                      <a:schemeClr val="tx1">
                        <a:lumMod val="65000"/>
                        <a:lumOff val="35000"/>
                      </a:schemeClr>
                    </a:solidFill>
                    <a:latin typeface="+mn-lt"/>
                    <a:ea typeface="+mn-ea"/>
                    <a:cs typeface="+mn-cs"/>
                  </a:defRPr>
                </a:pPr>
                <a:r>
                  <a:rPr lang="en-US"/>
                  <a:t>pH</a:t>
                </a:r>
              </a:p>
            </c:rich>
          </c:tx>
          <c:overlay val="0"/>
          <c:spPr>
            <a:noFill/>
            <a:ln>
              <a:noFill/>
            </a:ln>
            <a:effectLst/>
          </c:spPr>
          <c:txPr>
            <a:bodyPr rot="0" spcFirstLastPara="1" vertOverflow="ellipsis" vert="horz" wrap="square" anchor="ctr" anchorCtr="1"/>
            <a:lstStyle/>
            <a:p>
              <a:pPr>
                <a:defRPr sz="1197" b="0" i="0" u="none" strike="noStrike" kern="1200" cap="all"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4017792"/>
        <c:crosses val="autoZero"/>
        <c:crossBetween val="midCat"/>
      </c:valAx>
      <c:valAx>
        <c:axId val="134017792"/>
        <c:scaling>
          <c:orientation val="minMax"/>
          <c:max val="1"/>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197" b="0" i="0" u="none" strike="noStrike" kern="1200" cap="all" baseline="0">
                    <a:solidFill>
                      <a:schemeClr val="tx1">
                        <a:lumMod val="65000"/>
                        <a:lumOff val="35000"/>
                      </a:schemeClr>
                    </a:solidFill>
                    <a:latin typeface="+mn-lt"/>
                    <a:ea typeface="+mn-ea"/>
                    <a:cs typeface="+mn-cs"/>
                  </a:defRPr>
                </a:pPr>
                <a:r>
                  <a:rPr lang="en-US"/>
                  <a:t>beta, [HB], [B-]</a:t>
                </a:r>
              </a:p>
            </c:rich>
          </c:tx>
          <c:overlay val="0"/>
          <c:spPr>
            <a:noFill/>
            <a:ln>
              <a:noFill/>
            </a:ln>
            <a:effectLst/>
          </c:spPr>
          <c:txPr>
            <a:bodyPr rot="-5400000" spcFirstLastPara="1" vertOverflow="ellipsis" vert="horz" wrap="square" anchor="ctr" anchorCtr="1"/>
            <a:lstStyle/>
            <a:p>
              <a:pPr>
                <a:defRPr sz="1197" b="0" i="0" u="none" strike="noStrike" kern="1200" cap="all"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4002560"/>
        <c:crosses val="autoZero"/>
        <c:crossBetween val="midCat"/>
        <c:majorUnit val="0.2"/>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972939233606706"/>
          <c:y val="0.11955319252889611"/>
          <c:w val="0.67578299557475963"/>
          <c:h val="0.83924196632978543"/>
        </c:manualLayout>
      </c:layout>
      <c:scatterChart>
        <c:scatterStyle val="smoothMarker"/>
        <c:varyColors val="0"/>
        <c:ser>
          <c:idx val="2"/>
          <c:order val="0"/>
          <c:tx>
            <c:strRef>
              <c:f>List2!$AC$5</c:f>
              <c:strCache>
                <c:ptCount val="1"/>
                <c:pt idx="0">
                  <c:v>[Bi-]</c:v>
                </c:pt>
              </c:strCache>
            </c:strRef>
          </c:tx>
          <c:spPr>
            <a:ln w="22225">
              <a:solidFill>
                <a:srgbClr val="0070C0"/>
              </a:solidFill>
              <a:prstDash val="solid"/>
            </a:ln>
          </c:spPr>
          <c:marker>
            <c:symbol val="none"/>
          </c:marker>
          <c:xVal>
            <c:numRef>
              <c:f>List2!$Z$6:$Z$256</c:f>
              <c:numCache>
                <c:formatCode>General</c:formatCode>
                <c:ptCount val="251"/>
                <c:pt idx="0">
                  <c:v>4.9999999999999933E-2</c:v>
                </c:pt>
                <c:pt idx="1">
                  <c:v>0.10000000000000003</c:v>
                </c:pt>
                <c:pt idx="2">
                  <c:v>0.15000000000000024</c:v>
                </c:pt>
                <c:pt idx="3">
                  <c:v>0.2</c:v>
                </c:pt>
                <c:pt idx="4">
                  <c:v>0.25</c:v>
                </c:pt>
                <c:pt idx="5">
                  <c:v>0.30000000000000032</c:v>
                </c:pt>
                <c:pt idx="6">
                  <c:v>0.35000000000000031</c:v>
                </c:pt>
                <c:pt idx="7">
                  <c:v>0.4</c:v>
                </c:pt>
                <c:pt idx="8">
                  <c:v>0.45</c:v>
                </c:pt>
                <c:pt idx="9">
                  <c:v>0.5</c:v>
                </c:pt>
                <c:pt idx="10">
                  <c:v>0.5499999999999996</c:v>
                </c:pt>
                <c:pt idx="11">
                  <c:v>0.59999999999999953</c:v>
                </c:pt>
                <c:pt idx="12">
                  <c:v>0.65000000000000346</c:v>
                </c:pt>
                <c:pt idx="13">
                  <c:v>0.70000000000000062</c:v>
                </c:pt>
                <c:pt idx="14">
                  <c:v>0.75000000000000322</c:v>
                </c:pt>
                <c:pt idx="15">
                  <c:v>0.79999999999999982</c:v>
                </c:pt>
                <c:pt idx="16">
                  <c:v>0.85000000000000064</c:v>
                </c:pt>
                <c:pt idx="17">
                  <c:v>0.9</c:v>
                </c:pt>
                <c:pt idx="18">
                  <c:v>0.95000000000000062</c:v>
                </c:pt>
                <c:pt idx="19">
                  <c:v>1</c:v>
                </c:pt>
                <c:pt idx="20">
                  <c:v>1.05</c:v>
                </c:pt>
                <c:pt idx="21">
                  <c:v>1.1000000000000001</c:v>
                </c:pt>
                <c:pt idx="22">
                  <c:v>1.1500000000000001</c:v>
                </c:pt>
                <c:pt idx="23">
                  <c:v>1.2000000000000002</c:v>
                </c:pt>
                <c:pt idx="24">
                  <c:v>1.2500000000000002</c:v>
                </c:pt>
                <c:pt idx="25">
                  <c:v>1.3000000000000003</c:v>
                </c:pt>
                <c:pt idx="26">
                  <c:v>1.3500000000000003</c:v>
                </c:pt>
                <c:pt idx="27">
                  <c:v>1.4000000000000004</c:v>
                </c:pt>
                <c:pt idx="28">
                  <c:v>1.4500000000000004</c:v>
                </c:pt>
                <c:pt idx="29">
                  <c:v>1.5000000000000004</c:v>
                </c:pt>
                <c:pt idx="30">
                  <c:v>1.5500000000000005</c:v>
                </c:pt>
                <c:pt idx="31">
                  <c:v>1.6000000000000005</c:v>
                </c:pt>
                <c:pt idx="32">
                  <c:v>1.6500000000000021</c:v>
                </c:pt>
                <c:pt idx="33">
                  <c:v>1.7000000000000022</c:v>
                </c:pt>
                <c:pt idx="34">
                  <c:v>1.7500000000000027</c:v>
                </c:pt>
                <c:pt idx="35">
                  <c:v>1.8000000000000007</c:v>
                </c:pt>
                <c:pt idx="36">
                  <c:v>1.8500000000000021</c:v>
                </c:pt>
                <c:pt idx="37">
                  <c:v>1.9000000000000021</c:v>
                </c:pt>
                <c:pt idx="38">
                  <c:v>1.950000000000006</c:v>
                </c:pt>
                <c:pt idx="39">
                  <c:v>2.0000000000000009</c:v>
                </c:pt>
                <c:pt idx="40">
                  <c:v>2.0500000000000007</c:v>
                </c:pt>
                <c:pt idx="41">
                  <c:v>2.1000000000000005</c:v>
                </c:pt>
                <c:pt idx="42">
                  <c:v>2.1500000000000004</c:v>
                </c:pt>
                <c:pt idx="43">
                  <c:v>2.2000000000000002</c:v>
                </c:pt>
                <c:pt idx="44">
                  <c:v>2.25</c:v>
                </c:pt>
                <c:pt idx="45">
                  <c:v>2.2999999999999998</c:v>
                </c:pt>
                <c:pt idx="46">
                  <c:v>2.3499999999999988</c:v>
                </c:pt>
                <c:pt idx="47">
                  <c:v>2.3999999999999977</c:v>
                </c:pt>
                <c:pt idx="48">
                  <c:v>2.4499999999999993</c:v>
                </c:pt>
                <c:pt idx="49">
                  <c:v>2.4999999999999987</c:v>
                </c:pt>
                <c:pt idx="50">
                  <c:v>2.5499999999999989</c:v>
                </c:pt>
                <c:pt idx="51">
                  <c:v>2.5999999999999988</c:v>
                </c:pt>
                <c:pt idx="52">
                  <c:v>2.6499999999999986</c:v>
                </c:pt>
                <c:pt idx="53">
                  <c:v>2.6999999999999984</c:v>
                </c:pt>
                <c:pt idx="54">
                  <c:v>2.7499999999999982</c:v>
                </c:pt>
                <c:pt idx="55">
                  <c:v>2.799999999999998</c:v>
                </c:pt>
                <c:pt idx="56">
                  <c:v>2.8499999999999979</c:v>
                </c:pt>
                <c:pt idx="57">
                  <c:v>2.8999999999999977</c:v>
                </c:pt>
                <c:pt idx="58">
                  <c:v>2.9499999999999975</c:v>
                </c:pt>
                <c:pt idx="59">
                  <c:v>2.9999999999999973</c:v>
                </c:pt>
                <c:pt idx="60">
                  <c:v>3.0499999999999972</c:v>
                </c:pt>
                <c:pt idx="61">
                  <c:v>3.099999999999997</c:v>
                </c:pt>
                <c:pt idx="62">
                  <c:v>3.1499999999999972</c:v>
                </c:pt>
                <c:pt idx="63">
                  <c:v>3.1999999999999966</c:v>
                </c:pt>
                <c:pt idx="64">
                  <c:v>3.2499999999999982</c:v>
                </c:pt>
                <c:pt idx="65">
                  <c:v>3.2999999999999972</c:v>
                </c:pt>
                <c:pt idx="66">
                  <c:v>3.3499999999999961</c:v>
                </c:pt>
                <c:pt idx="67">
                  <c:v>3.3999999999999937</c:v>
                </c:pt>
                <c:pt idx="68">
                  <c:v>3.4499999999999957</c:v>
                </c:pt>
                <c:pt idx="69">
                  <c:v>3.4999999999999947</c:v>
                </c:pt>
                <c:pt idx="70">
                  <c:v>3.5499999999999954</c:v>
                </c:pt>
                <c:pt idx="71">
                  <c:v>3.5999999999999948</c:v>
                </c:pt>
                <c:pt idx="72">
                  <c:v>3.649999999999995</c:v>
                </c:pt>
                <c:pt idx="73">
                  <c:v>3.6999999999999948</c:v>
                </c:pt>
                <c:pt idx="74">
                  <c:v>3.7499999999999951</c:v>
                </c:pt>
                <c:pt idx="75">
                  <c:v>3.7999999999999945</c:v>
                </c:pt>
                <c:pt idx="76">
                  <c:v>3.8499999999999943</c:v>
                </c:pt>
                <c:pt idx="77">
                  <c:v>3.8999999999999937</c:v>
                </c:pt>
                <c:pt idx="78">
                  <c:v>3.949999999999994</c:v>
                </c:pt>
                <c:pt idx="79">
                  <c:v>3.9999999999999938</c:v>
                </c:pt>
                <c:pt idx="80">
                  <c:v>4.0499999999999936</c:v>
                </c:pt>
                <c:pt idx="81">
                  <c:v>4.0999999999999925</c:v>
                </c:pt>
                <c:pt idx="82">
                  <c:v>4.1499999999999915</c:v>
                </c:pt>
                <c:pt idx="83">
                  <c:v>4.1999999999999895</c:v>
                </c:pt>
                <c:pt idx="84">
                  <c:v>4.2499999999999929</c:v>
                </c:pt>
                <c:pt idx="85">
                  <c:v>4.2999999999999927</c:v>
                </c:pt>
                <c:pt idx="86">
                  <c:v>4.3499999999999925</c:v>
                </c:pt>
                <c:pt idx="87">
                  <c:v>4.3999999999999915</c:v>
                </c:pt>
                <c:pt idx="88">
                  <c:v>4.4499999999999922</c:v>
                </c:pt>
                <c:pt idx="89">
                  <c:v>4.499999999999992</c:v>
                </c:pt>
                <c:pt idx="90">
                  <c:v>4.5499999999999918</c:v>
                </c:pt>
                <c:pt idx="91">
                  <c:v>4.5999999999999917</c:v>
                </c:pt>
                <c:pt idx="92">
                  <c:v>4.6499999999999915</c:v>
                </c:pt>
                <c:pt idx="93">
                  <c:v>4.6999999999999895</c:v>
                </c:pt>
                <c:pt idx="94">
                  <c:v>4.7499999999999911</c:v>
                </c:pt>
                <c:pt idx="95">
                  <c:v>4.7999999999999909</c:v>
                </c:pt>
                <c:pt idx="96">
                  <c:v>4.8499999999999908</c:v>
                </c:pt>
                <c:pt idx="97">
                  <c:v>4.8999999999999906</c:v>
                </c:pt>
                <c:pt idx="98">
                  <c:v>4.9499999999999904</c:v>
                </c:pt>
                <c:pt idx="99">
                  <c:v>4.9999999999999902</c:v>
                </c:pt>
                <c:pt idx="100">
                  <c:v>5.0499999999999901</c:v>
                </c:pt>
                <c:pt idx="101">
                  <c:v>5.0999999999999899</c:v>
                </c:pt>
                <c:pt idx="102">
                  <c:v>5.1499999999999897</c:v>
                </c:pt>
                <c:pt idx="103">
                  <c:v>5.1999999999999895</c:v>
                </c:pt>
                <c:pt idx="104">
                  <c:v>5.2499999999999893</c:v>
                </c:pt>
                <c:pt idx="105">
                  <c:v>5.2999999999999892</c:v>
                </c:pt>
                <c:pt idx="106">
                  <c:v>5.349999999999989</c:v>
                </c:pt>
                <c:pt idx="107">
                  <c:v>5.3999999999999888</c:v>
                </c:pt>
                <c:pt idx="108">
                  <c:v>5.4499999999999904</c:v>
                </c:pt>
                <c:pt idx="109">
                  <c:v>5.4999999999999893</c:v>
                </c:pt>
                <c:pt idx="110">
                  <c:v>5.5499999999999883</c:v>
                </c:pt>
                <c:pt idx="111">
                  <c:v>5.5999999999999881</c:v>
                </c:pt>
                <c:pt idx="112">
                  <c:v>5.6499999999999879</c:v>
                </c:pt>
                <c:pt idx="113">
                  <c:v>5.6999999999999877</c:v>
                </c:pt>
                <c:pt idx="114">
                  <c:v>5.7499999999999893</c:v>
                </c:pt>
                <c:pt idx="115">
                  <c:v>5.7999999999999874</c:v>
                </c:pt>
                <c:pt idx="116">
                  <c:v>5.8499999999999872</c:v>
                </c:pt>
                <c:pt idx="117">
                  <c:v>5.899999999999987</c:v>
                </c:pt>
                <c:pt idx="118">
                  <c:v>5.9499999999999904</c:v>
                </c:pt>
                <c:pt idx="119">
                  <c:v>5.9999999999999893</c:v>
                </c:pt>
                <c:pt idx="120">
                  <c:v>6.0499999999999874</c:v>
                </c:pt>
                <c:pt idx="121">
                  <c:v>6.0999999999999863</c:v>
                </c:pt>
                <c:pt idx="122">
                  <c:v>6.1499999999999861</c:v>
                </c:pt>
                <c:pt idx="123">
                  <c:v>6.199999999999986</c:v>
                </c:pt>
                <c:pt idx="124">
                  <c:v>6.2499999999999893</c:v>
                </c:pt>
                <c:pt idx="125">
                  <c:v>6.2999999999999874</c:v>
                </c:pt>
                <c:pt idx="126">
                  <c:v>6.3499999999999854</c:v>
                </c:pt>
                <c:pt idx="127">
                  <c:v>6.3999999999999853</c:v>
                </c:pt>
                <c:pt idx="128">
                  <c:v>6.4499999999999904</c:v>
                </c:pt>
                <c:pt idx="129">
                  <c:v>6.4999999999999893</c:v>
                </c:pt>
                <c:pt idx="130">
                  <c:v>6.5499999999999874</c:v>
                </c:pt>
                <c:pt idx="131">
                  <c:v>6.5999999999999854</c:v>
                </c:pt>
                <c:pt idx="132">
                  <c:v>6.6499999999999844</c:v>
                </c:pt>
                <c:pt idx="133">
                  <c:v>6.6999999999999842</c:v>
                </c:pt>
                <c:pt idx="134">
                  <c:v>6.7499999999999893</c:v>
                </c:pt>
                <c:pt idx="135">
                  <c:v>6.7999999999999838</c:v>
                </c:pt>
                <c:pt idx="136">
                  <c:v>6.8499999999999837</c:v>
                </c:pt>
                <c:pt idx="137">
                  <c:v>6.8999999999999835</c:v>
                </c:pt>
                <c:pt idx="138">
                  <c:v>6.9499999999999833</c:v>
                </c:pt>
                <c:pt idx="139">
                  <c:v>6.9999999999999831</c:v>
                </c:pt>
                <c:pt idx="140">
                  <c:v>7.0499999999999829</c:v>
                </c:pt>
                <c:pt idx="141">
                  <c:v>7.0999999999999828</c:v>
                </c:pt>
                <c:pt idx="142">
                  <c:v>7.1499999999999826</c:v>
                </c:pt>
                <c:pt idx="143">
                  <c:v>7.1999999999999815</c:v>
                </c:pt>
                <c:pt idx="144">
                  <c:v>7.2499999999999822</c:v>
                </c:pt>
                <c:pt idx="145">
                  <c:v>7.2999999999999821</c:v>
                </c:pt>
                <c:pt idx="146">
                  <c:v>7.3499999999999819</c:v>
                </c:pt>
                <c:pt idx="147">
                  <c:v>7.3999999999999817</c:v>
                </c:pt>
                <c:pt idx="148">
                  <c:v>7.4499999999999824</c:v>
                </c:pt>
                <c:pt idx="149">
                  <c:v>7.4999999999999813</c:v>
                </c:pt>
                <c:pt idx="150">
                  <c:v>7.5499999999999812</c:v>
                </c:pt>
                <c:pt idx="151">
                  <c:v>7.599999999999981</c:v>
                </c:pt>
                <c:pt idx="152">
                  <c:v>7.6499999999999808</c:v>
                </c:pt>
                <c:pt idx="153">
                  <c:v>7.6999999999999806</c:v>
                </c:pt>
                <c:pt idx="154">
                  <c:v>7.7499999999999813</c:v>
                </c:pt>
                <c:pt idx="155">
                  <c:v>7.7999999999999803</c:v>
                </c:pt>
                <c:pt idx="156">
                  <c:v>7.8499999999999801</c:v>
                </c:pt>
                <c:pt idx="157">
                  <c:v>7.8999999999999799</c:v>
                </c:pt>
                <c:pt idx="158">
                  <c:v>7.9499999999999824</c:v>
                </c:pt>
                <c:pt idx="159">
                  <c:v>7.9999999999999813</c:v>
                </c:pt>
                <c:pt idx="160">
                  <c:v>8.0499999999999794</c:v>
                </c:pt>
                <c:pt idx="161">
                  <c:v>8.1000000000000014</c:v>
                </c:pt>
                <c:pt idx="162">
                  <c:v>8.1499999999999808</c:v>
                </c:pt>
                <c:pt idx="163">
                  <c:v>8.2000000000000011</c:v>
                </c:pt>
                <c:pt idx="164">
                  <c:v>8.2499999999999822</c:v>
                </c:pt>
                <c:pt idx="165">
                  <c:v>8.2999999999999847</c:v>
                </c:pt>
                <c:pt idx="166">
                  <c:v>8.3500000000000068</c:v>
                </c:pt>
                <c:pt idx="167">
                  <c:v>8.4000000000000021</c:v>
                </c:pt>
                <c:pt idx="168">
                  <c:v>8.4500000000000028</c:v>
                </c:pt>
                <c:pt idx="169">
                  <c:v>8.5000000000000018</c:v>
                </c:pt>
                <c:pt idx="170">
                  <c:v>8.5499999999999865</c:v>
                </c:pt>
                <c:pt idx="171">
                  <c:v>8.6000000000000014</c:v>
                </c:pt>
                <c:pt idx="172">
                  <c:v>8.6499999999999897</c:v>
                </c:pt>
                <c:pt idx="173">
                  <c:v>8.7000000000000011</c:v>
                </c:pt>
                <c:pt idx="174">
                  <c:v>8.7499999999999893</c:v>
                </c:pt>
                <c:pt idx="175">
                  <c:v>8.8000000000000025</c:v>
                </c:pt>
                <c:pt idx="176">
                  <c:v>8.8500000000000068</c:v>
                </c:pt>
                <c:pt idx="177">
                  <c:v>8.9000000000000021</c:v>
                </c:pt>
                <c:pt idx="178">
                  <c:v>8.9500000000000028</c:v>
                </c:pt>
                <c:pt idx="179">
                  <c:v>9.0000000000000018</c:v>
                </c:pt>
                <c:pt idx="180">
                  <c:v>9.0500000000000025</c:v>
                </c:pt>
                <c:pt idx="181">
                  <c:v>9.1000000000000014</c:v>
                </c:pt>
                <c:pt idx="182">
                  <c:v>9.1499999999999968</c:v>
                </c:pt>
                <c:pt idx="183">
                  <c:v>9.2000000000000011</c:v>
                </c:pt>
                <c:pt idx="184">
                  <c:v>9.2499999999999964</c:v>
                </c:pt>
                <c:pt idx="185">
                  <c:v>9.3000000000000025</c:v>
                </c:pt>
                <c:pt idx="186">
                  <c:v>9.3500000000000068</c:v>
                </c:pt>
                <c:pt idx="187">
                  <c:v>9.4000000000000021</c:v>
                </c:pt>
                <c:pt idx="188">
                  <c:v>9.4500000000000028</c:v>
                </c:pt>
                <c:pt idx="189">
                  <c:v>9.5</c:v>
                </c:pt>
                <c:pt idx="190">
                  <c:v>9.5500000000000007</c:v>
                </c:pt>
                <c:pt idx="191">
                  <c:v>9.6000000000000014</c:v>
                </c:pt>
                <c:pt idx="192">
                  <c:v>9.6500000000000021</c:v>
                </c:pt>
                <c:pt idx="193">
                  <c:v>9.7000000000000011</c:v>
                </c:pt>
                <c:pt idx="194">
                  <c:v>9.7500000000000036</c:v>
                </c:pt>
                <c:pt idx="195">
                  <c:v>9.8000000000000043</c:v>
                </c:pt>
                <c:pt idx="196">
                  <c:v>9.8500000000000068</c:v>
                </c:pt>
                <c:pt idx="197">
                  <c:v>9.9000000000000057</c:v>
                </c:pt>
                <c:pt idx="198">
                  <c:v>9.9500000000000064</c:v>
                </c:pt>
                <c:pt idx="199">
                  <c:v>10.000000000000007</c:v>
                </c:pt>
                <c:pt idx="200">
                  <c:v>10.05000000000002</c:v>
                </c:pt>
                <c:pt idx="201">
                  <c:v>10.100000000000009</c:v>
                </c:pt>
                <c:pt idx="202">
                  <c:v>10.150000000000009</c:v>
                </c:pt>
                <c:pt idx="203">
                  <c:v>10.20000000000001</c:v>
                </c:pt>
                <c:pt idx="204">
                  <c:v>10.250000000000012</c:v>
                </c:pt>
                <c:pt idx="205">
                  <c:v>10.30000000000002</c:v>
                </c:pt>
                <c:pt idx="206">
                  <c:v>10.350000000000026</c:v>
                </c:pt>
                <c:pt idx="207">
                  <c:v>10.400000000000016</c:v>
                </c:pt>
                <c:pt idx="208">
                  <c:v>10.450000000000022</c:v>
                </c:pt>
                <c:pt idx="209">
                  <c:v>10.500000000000014</c:v>
                </c:pt>
                <c:pt idx="210">
                  <c:v>10.55000000000002</c:v>
                </c:pt>
                <c:pt idx="211">
                  <c:v>10.600000000000016</c:v>
                </c:pt>
                <c:pt idx="212">
                  <c:v>10.650000000000016</c:v>
                </c:pt>
                <c:pt idx="213">
                  <c:v>10.700000000000017</c:v>
                </c:pt>
                <c:pt idx="214">
                  <c:v>10.75000000000002</c:v>
                </c:pt>
                <c:pt idx="215">
                  <c:v>10.80000000000002</c:v>
                </c:pt>
                <c:pt idx="216">
                  <c:v>10.850000000000026</c:v>
                </c:pt>
                <c:pt idx="217">
                  <c:v>10.90000000000002</c:v>
                </c:pt>
                <c:pt idx="218">
                  <c:v>10.950000000000022</c:v>
                </c:pt>
                <c:pt idx="219">
                  <c:v>11.000000000000021</c:v>
                </c:pt>
                <c:pt idx="220">
                  <c:v>11.050000000000022</c:v>
                </c:pt>
                <c:pt idx="221">
                  <c:v>11.100000000000023</c:v>
                </c:pt>
                <c:pt idx="222">
                  <c:v>11.150000000000023</c:v>
                </c:pt>
                <c:pt idx="223">
                  <c:v>11.200000000000021</c:v>
                </c:pt>
                <c:pt idx="224">
                  <c:v>11.250000000000025</c:v>
                </c:pt>
                <c:pt idx="225">
                  <c:v>11.300000000000026</c:v>
                </c:pt>
                <c:pt idx="226">
                  <c:v>11.350000000000026</c:v>
                </c:pt>
                <c:pt idx="227">
                  <c:v>11.400000000000027</c:v>
                </c:pt>
                <c:pt idx="228">
                  <c:v>11.450000000000029</c:v>
                </c:pt>
                <c:pt idx="229">
                  <c:v>11.500000000000028</c:v>
                </c:pt>
                <c:pt idx="230">
                  <c:v>11.550000000000029</c:v>
                </c:pt>
                <c:pt idx="231">
                  <c:v>11.60000000000003</c:v>
                </c:pt>
                <c:pt idx="232">
                  <c:v>11.650000000000032</c:v>
                </c:pt>
                <c:pt idx="233">
                  <c:v>11.700000000000031</c:v>
                </c:pt>
                <c:pt idx="234">
                  <c:v>11.750000000000032</c:v>
                </c:pt>
                <c:pt idx="235">
                  <c:v>11.800000000000034</c:v>
                </c:pt>
                <c:pt idx="236">
                  <c:v>11.850000000000056</c:v>
                </c:pt>
                <c:pt idx="237">
                  <c:v>11.900000000000034</c:v>
                </c:pt>
                <c:pt idx="238">
                  <c:v>11.950000000000054</c:v>
                </c:pt>
                <c:pt idx="239">
                  <c:v>12.000000000000036</c:v>
                </c:pt>
                <c:pt idx="240">
                  <c:v>12.050000000000036</c:v>
                </c:pt>
                <c:pt idx="241">
                  <c:v>12.100000000000037</c:v>
                </c:pt>
                <c:pt idx="242">
                  <c:v>12.150000000000039</c:v>
                </c:pt>
                <c:pt idx="243">
                  <c:v>12.200000000000038</c:v>
                </c:pt>
                <c:pt idx="244">
                  <c:v>12.250000000000039</c:v>
                </c:pt>
                <c:pt idx="245">
                  <c:v>12.30000000000005</c:v>
                </c:pt>
                <c:pt idx="246">
                  <c:v>12.350000000000056</c:v>
                </c:pt>
                <c:pt idx="247">
                  <c:v>12.40000000000005</c:v>
                </c:pt>
                <c:pt idx="248">
                  <c:v>12.450000000000054</c:v>
                </c:pt>
                <c:pt idx="249">
                  <c:v>12.500000000000044</c:v>
                </c:pt>
                <c:pt idx="250">
                  <c:v>12.55000000000005</c:v>
                </c:pt>
              </c:numCache>
            </c:numRef>
          </c:xVal>
          <c:yVal>
            <c:numRef>
              <c:f>List2!$AC$6:$AC$256</c:f>
              <c:numCache>
                <c:formatCode>General</c:formatCode>
                <c:ptCount val="251"/>
                <c:pt idx="0">
                  <c:v>1.1220171953779783E-6</c:v>
                </c:pt>
                <c:pt idx="1">
                  <c:v>1.2589238269029799E-6</c:v>
                </c:pt>
                <c:pt idx="2">
                  <c:v>1.4125355493632752E-6</c:v>
                </c:pt>
                <c:pt idx="3">
                  <c:v>1.5848906805786721E-6</c:v>
                </c:pt>
                <c:pt idx="4">
                  <c:v>1.7782762477669016E-6</c:v>
                </c:pt>
                <c:pt idx="5">
                  <c:v>1.9952583339051412E-6</c:v>
                </c:pt>
                <c:pt idx="6">
                  <c:v>2.2387161267072464E-6</c:v>
                </c:pt>
                <c:pt idx="7">
                  <c:v>2.5118801219520022E-6</c:v>
                </c:pt>
                <c:pt idx="8">
                  <c:v>2.8183749880045235E-6</c:v>
                </c:pt>
                <c:pt idx="9">
                  <c:v>3.1622676602000338E-6</c:v>
                </c:pt>
                <c:pt idx="10">
                  <c:v>3.5481213031263589E-6</c:v>
                </c:pt>
                <c:pt idx="11">
                  <c:v>3.9810558566661802E-6</c:v>
                </c:pt>
                <c:pt idx="12">
                  <c:v>4.4668159689756029E-6</c:v>
                </c:pt>
                <c:pt idx="13">
                  <c:v>5.0118472175343555E-6</c:v>
                </c:pt>
                <c:pt idx="14">
                  <c:v>5.6233816293047434E-6</c:v>
                </c:pt>
                <c:pt idx="15">
                  <c:v>6.3095336343361206E-6</c:v>
                </c:pt>
                <c:pt idx="16">
                  <c:v>7.0794077254729412E-6</c:v>
                </c:pt>
                <c:pt idx="17">
                  <c:v>7.9432192520096532E-6</c:v>
                </c:pt>
                <c:pt idx="18">
                  <c:v>8.9124299492220739E-6</c:v>
                </c:pt>
                <c:pt idx="19">
                  <c:v>9.9999000010001026E-6</c:v>
                </c:pt>
                <c:pt idx="20">
                  <c:v>1.1220058651891113E-5</c:v>
                </c:pt>
                <c:pt idx="21">
                  <c:v>1.2589095630617848E-5</c:v>
                </c:pt>
                <c:pt idx="22">
                  <c:v>1.4125175922814512E-5</c:v>
                </c:pt>
                <c:pt idx="23">
                  <c:v>1.5848680739949136E-5</c:v>
                </c:pt>
                <c:pt idx="24">
                  <c:v>1.7782477878246692E-5</c:v>
                </c:pt>
                <c:pt idx="25">
                  <c:v>1.9952225050461592E-5</c:v>
                </c:pt>
                <c:pt idx="26">
                  <c:v>2.2386710209670027E-5</c:v>
                </c:pt>
                <c:pt idx="27">
                  <c:v>2.5118233373600012E-5</c:v>
                </c:pt>
                <c:pt idx="28">
                  <c:v>2.8183035006796653E-5</c:v>
                </c:pt>
                <c:pt idx="29">
                  <c:v>3.1621776633305966E-5</c:v>
                </c:pt>
                <c:pt idx="30">
                  <c:v>3.5480080042612802E-5</c:v>
                </c:pt>
                <c:pt idx="31">
                  <c:v>3.9809132225251044E-5</c:v>
                </c:pt>
                <c:pt idx="32">
                  <c:v>4.4666364041903185E-5</c:v>
                </c:pt>
                <c:pt idx="33">
                  <c:v>5.0116211602182627E-5</c:v>
                </c:pt>
                <c:pt idx="34">
                  <c:v>5.6230970419192982E-5</c:v>
                </c:pt>
                <c:pt idx="35">
                  <c:v>6.3091753627487004E-5</c:v>
                </c:pt>
                <c:pt idx="36">
                  <c:v>7.0789566920866659E-5</c:v>
                </c:pt>
                <c:pt idx="37">
                  <c:v>7.9426514400132077E-5</c:v>
                </c:pt>
                <c:pt idx="38">
                  <c:v>8.9117151238910251E-5</c:v>
                </c:pt>
                <c:pt idx="39">
                  <c:v>9.999000099990133E-5</c:v>
                </c:pt>
                <c:pt idx="40">
                  <c:v>1.1218925758845823E-4</c:v>
                </c:pt>
                <c:pt idx="41">
                  <c:v>1.2587669424250373E-4</c:v>
                </c:pt>
                <c:pt idx="42">
                  <c:v>1.412338046571118E-4</c:v>
                </c:pt>
                <c:pt idx="43">
                  <c:v>1.5846420436223878E-4</c:v>
                </c:pt>
                <c:pt idx="44">
                  <c:v>1.7779632384970457E-4</c:v>
                </c:pt>
                <c:pt idx="45">
                  <c:v>1.9948642872153063E-4</c:v>
                </c:pt>
                <c:pt idx="46">
                  <c:v>2.2382200635114692E-4</c:v>
                </c:pt>
                <c:pt idx="47">
                  <c:v>2.5112556326146166E-4</c:v>
                </c:pt>
                <c:pt idx="48">
                  <c:v>2.8175888268387614E-4</c:v>
                </c:pt>
                <c:pt idx="49">
                  <c:v>3.1612779762961994E-4</c:v>
                </c:pt>
                <c:pt idx="50">
                  <c:v>3.5468754134491119E-4</c:v>
                </c:pt>
                <c:pt idx="51">
                  <c:v>3.9794874430487616E-4</c:v>
                </c:pt>
                <c:pt idx="52">
                  <c:v>4.4648415500476578E-4</c:v>
                </c:pt>
                <c:pt idx="53">
                  <c:v>5.0093617081360209E-4</c:v>
                </c:pt>
                <c:pt idx="54">
                  <c:v>5.6202527515233154E-4</c:v>
                </c:pt>
                <c:pt idx="55">
                  <c:v>6.3055948833989222E-4</c:v>
                </c:pt>
                <c:pt idx="56">
                  <c:v>7.0744495171289013E-4</c:v>
                </c:pt>
                <c:pt idx="57">
                  <c:v>7.9369777816924974E-4</c:v>
                </c:pt>
                <c:pt idx="58">
                  <c:v>8.9045731721440848E-4</c:v>
                </c:pt>
                <c:pt idx="59">
                  <c:v>9.9900099900100225E-4</c:v>
                </c:pt>
                <c:pt idx="60">
                  <c:v>1.1207609398446007E-3</c:v>
                </c:pt>
                <c:pt idx="61">
                  <c:v>1.257342511355295E-3</c:v>
                </c:pt>
                <c:pt idx="62">
                  <c:v>1.4105450967152545E-3</c:v>
                </c:pt>
                <c:pt idx="63">
                  <c:v>1.5823852808017262E-3</c:v>
                </c:pt>
                <c:pt idx="64">
                  <c:v>1.7751227458097521E-3</c:v>
                </c:pt>
                <c:pt idx="65">
                  <c:v>1.9912891707283215E-3</c:v>
                </c:pt>
                <c:pt idx="66">
                  <c:v>2.2337204613538412E-3</c:v>
                </c:pt>
                <c:pt idx="67">
                  <c:v>2.5055926672857319E-3</c:v>
                </c:pt>
                <c:pt idx="68">
                  <c:v>2.8104619732101637E-3</c:v>
                </c:pt>
                <c:pt idx="69">
                  <c:v>3.152309183260179E-3</c:v>
                </c:pt>
                <c:pt idx="70">
                  <c:v>3.5355891486480509E-3</c:v>
                </c:pt>
                <c:pt idx="71">
                  <c:v>3.9652856191521651E-3</c:v>
                </c:pt>
                <c:pt idx="72">
                  <c:v>4.4469720271169116E-3</c:v>
                </c:pt>
                <c:pt idx="73">
                  <c:v>4.9868787366879434E-3</c:v>
                </c:pt>
                <c:pt idx="74">
                  <c:v>5.5919673088347588E-3</c:v>
                </c:pt>
                <c:pt idx="75">
                  <c:v>6.2700123414338102E-3</c:v>
                </c:pt>
                <c:pt idx="76">
                  <c:v>7.0296914396392124E-3</c:v>
                </c:pt>
                <c:pt idx="77">
                  <c:v>7.8806838503302033E-3</c:v>
                </c:pt>
                <c:pt idx="78">
                  <c:v>8.8337782498132747E-3</c:v>
                </c:pt>
                <c:pt idx="79">
                  <c:v>9.9009900990098647E-3</c:v>
                </c:pt>
                <c:pt idx="80">
                  <c:v>1.1095688866307627E-2</c:v>
                </c:pt>
                <c:pt idx="81">
                  <c:v>1.2432735254442263E-2</c:v>
                </c:pt>
                <c:pt idx="82">
                  <c:v>1.3928628341453451E-2</c:v>
                </c:pt>
                <c:pt idx="83">
                  <c:v>1.5601662241829401E-2</c:v>
                </c:pt>
                <c:pt idx="84">
                  <c:v>1.7472091494833225E-2</c:v>
                </c:pt>
                <c:pt idx="85">
                  <c:v>1.9562303872579206E-2</c:v>
                </c:pt>
                <c:pt idx="86">
                  <c:v>2.1896998648233162E-2</c:v>
                </c:pt>
                <c:pt idx="87">
                  <c:v>2.4503367550335692E-2</c:v>
                </c:pt>
                <c:pt idx="88">
                  <c:v>2.7411274627306345E-2</c:v>
                </c:pt>
                <c:pt idx="89">
                  <c:v>3.0653430031715032E-2</c:v>
                </c:pt>
                <c:pt idx="90">
                  <c:v>3.4265551284824412E-2</c:v>
                </c:pt>
                <c:pt idx="91">
                  <c:v>3.8286503882254151E-2</c:v>
                </c:pt>
                <c:pt idx="92">
                  <c:v>4.2758411146535974E-2</c:v>
                </c:pt>
                <c:pt idx="93">
                  <c:v>4.7726721034203751E-2</c:v>
                </c:pt>
                <c:pt idx="94">
                  <c:v>5.324021520202149E-2</c:v>
                </c:pt>
                <c:pt idx="95">
                  <c:v>5.9350943102766833E-2</c:v>
                </c:pt>
                <c:pt idx="96">
                  <c:v>6.6114061337194413E-2</c:v>
                </c:pt>
                <c:pt idx="97">
                  <c:v>7.3587556117572159E-2</c:v>
                </c:pt>
                <c:pt idx="98">
                  <c:v>8.1831824755150565E-2</c:v>
                </c:pt>
                <c:pt idx="99">
                  <c:v>9.0909090909090037E-2</c:v>
                </c:pt>
                <c:pt idx="100">
                  <c:v>0.10088262835672136</c:v>
                </c:pt>
                <c:pt idx="101">
                  <c:v>0.11181576977811512</c:v>
                </c:pt>
                <c:pt idx="102">
                  <c:v>0.12377068106893389</c:v>
                </c:pt>
                <c:pt idx="103">
                  <c:v>0.13680688860320731</c:v>
                </c:pt>
                <c:pt idx="104">
                  <c:v>0.15097955721132114</c:v>
                </c:pt>
                <c:pt idx="105">
                  <c:v>0.1663375308165588</c:v>
                </c:pt>
                <c:pt idx="106">
                  <c:v>0.18292116580002349</c:v>
                </c:pt>
                <c:pt idx="107">
                  <c:v>0.20076000891309775</c:v>
                </c:pt>
                <c:pt idx="108">
                  <c:v>0.21987039600683744</c:v>
                </c:pt>
                <c:pt idx="109">
                  <c:v>0.24025307335203741</c:v>
                </c:pt>
                <c:pt idx="110">
                  <c:v>0.26189096745957841</c:v>
                </c:pt>
                <c:pt idx="111">
                  <c:v>0.28474724895079573</c:v>
                </c:pt>
                <c:pt idx="112">
                  <c:v>0.30876384758523112</c:v>
                </c:pt>
                <c:pt idx="113">
                  <c:v>0.33386057541687558</c:v>
                </c:pt>
                <c:pt idx="114">
                  <c:v>0.35993500019710883</c:v>
                </c:pt>
                <c:pt idx="115">
                  <c:v>0.38686317984685487</c:v>
                </c:pt>
                <c:pt idx="116">
                  <c:v>0.41450132132818385</c:v>
                </c:pt>
                <c:pt idx="117">
                  <c:v>0.44268836623770297</c:v>
                </c:pt>
                <c:pt idx="118">
                  <c:v>0.47124943610772424</c:v>
                </c:pt>
                <c:pt idx="119">
                  <c:v>0.49999999999999639</c:v>
                </c:pt>
                <c:pt idx="120">
                  <c:v>0.52875056389225628</c:v>
                </c:pt>
                <c:pt idx="121">
                  <c:v>0.55731163376228532</c:v>
                </c:pt>
                <c:pt idx="122">
                  <c:v>0.58549867867180361</c:v>
                </c:pt>
                <c:pt idx="123">
                  <c:v>0.61313682015313575</c:v>
                </c:pt>
                <c:pt idx="124">
                  <c:v>0.6400649998028779</c:v>
                </c:pt>
                <c:pt idx="125">
                  <c:v>0.6661394245831227</c:v>
                </c:pt>
                <c:pt idx="126">
                  <c:v>0.691236152414757</c:v>
                </c:pt>
                <c:pt idx="127">
                  <c:v>0.71525275104919195</c:v>
                </c:pt>
                <c:pt idx="128">
                  <c:v>0.73810903254041982</c:v>
                </c:pt>
                <c:pt idx="129">
                  <c:v>0.75974692664795174</c:v>
                </c:pt>
                <c:pt idx="130">
                  <c:v>0.78012960399315634</c:v>
                </c:pt>
                <c:pt idx="131">
                  <c:v>0.7992399910868927</c:v>
                </c:pt>
                <c:pt idx="132">
                  <c:v>0.81707883419996963</c:v>
                </c:pt>
                <c:pt idx="133">
                  <c:v>0.83366246918343312</c:v>
                </c:pt>
                <c:pt idx="134">
                  <c:v>0.84902044278867705</c:v>
                </c:pt>
                <c:pt idx="135">
                  <c:v>0.86319311139678934</c:v>
                </c:pt>
                <c:pt idx="136">
                  <c:v>0.8762293189310606</c:v>
                </c:pt>
                <c:pt idx="137">
                  <c:v>0.88818423022188164</c:v>
                </c:pt>
                <c:pt idx="138">
                  <c:v>0.89911737164327399</c:v>
                </c:pt>
                <c:pt idx="139">
                  <c:v>0.90909090909090551</c:v>
                </c:pt>
                <c:pt idx="140">
                  <c:v>0.91816817524484506</c:v>
                </c:pt>
                <c:pt idx="141">
                  <c:v>0.92641244388241917</c:v>
                </c:pt>
                <c:pt idx="142">
                  <c:v>0.93388593866280556</c:v>
                </c:pt>
                <c:pt idx="143">
                  <c:v>0.94064905689723355</c:v>
                </c:pt>
                <c:pt idx="144">
                  <c:v>0.94675978479797551</c:v>
                </c:pt>
                <c:pt idx="145">
                  <c:v>0.95227327896579461</c:v>
                </c:pt>
                <c:pt idx="146">
                  <c:v>0.95724158885346222</c:v>
                </c:pt>
                <c:pt idx="147">
                  <c:v>0.96171349611774382</c:v>
                </c:pt>
                <c:pt idx="148">
                  <c:v>0.96573444871517711</c:v>
                </c:pt>
                <c:pt idx="149">
                  <c:v>0.96934656996828328</c:v>
                </c:pt>
                <c:pt idx="150">
                  <c:v>0.97258872537269059</c:v>
                </c:pt>
                <c:pt idx="151">
                  <c:v>0.97549663244966589</c:v>
                </c:pt>
                <c:pt idx="152">
                  <c:v>0.97810300135176498</c:v>
                </c:pt>
                <c:pt idx="153">
                  <c:v>0.98043769612741949</c:v>
                </c:pt>
                <c:pt idx="154">
                  <c:v>0.98252790850516558</c:v>
                </c:pt>
                <c:pt idx="155">
                  <c:v>0.98439833775816987</c:v>
                </c:pt>
                <c:pt idx="156">
                  <c:v>0.98607137165854575</c:v>
                </c:pt>
                <c:pt idx="157">
                  <c:v>0.98756726474555101</c:v>
                </c:pt>
                <c:pt idx="158">
                  <c:v>0.98890431113369182</c:v>
                </c:pt>
                <c:pt idx="159">
                  <c:v>0.99009900990098954</c:v>
                </c:pt>
                <c:pt idx="160">
                  <c:v>0.99116622175018265</c:v>
                </c:pt>
                <c:pt idx="161">
                  <c:v>0.99211931614966942</c:v>
                </c:pt>
                <c:pt idx="162">
                  <c:v>0.99297030856036039</c:v>
                </c:pt>
                <c:pt idx="163">
                  <c:v>0.99372998765856968</c:v>
                </c:pt>
                <c:pt idx="164">
                  <c:v>0.99440803269116562</c:v>
                </c:pt>
                <c:pt idx="165">
                  <c:v>0.99501312126330799</c:v>
                </c:pt>
                <c:pt idx="166">
                  <c:v>0.99555302797288259</c:v>
                </c:pt>
                <c:pt idx="167">
                  <c:v>0.99603471438084767</c:v>
                </c:pt>
                <c:pt idx="168">
                  <c:v>0.9964644108513474</c:v>
                </c:pt>
                <c:pt idx="169">
                  <c:v>0.99684769081673952</c:v>
                </c:pt>
                <c:pt idx="170">
                  <c:v>0.99718953802678967</c:v>
                </c:pt>
                <c:pt idx="171">
                  <c:v>0.99749440733271422</c:v>
                </c:pt>
                <c:pt idx="172">
                  <c:v>0.99776627953864616</c:v>
                </c:pt>
                <c:pt idx="173">
                  <c:v>0.99800871082927167</c:v>
                </c:pt>
                <c:pt idx="174">
                  <c:v>0.99822487725419529</c:v>
                </c:pt>
                <c:pt idx="175">
                  <c:v>0.99841761471919821</c:v>
                </c:pt>
                <c:pt idx="176">
                  <c:v>0.99858945490328466</c:v>
                </c:pt>
                <c:pt idx="177">
                  <c:v>0.99874265748864799</c:v>
                </c:pt>
                <c:pt idx="178">
                  <c:v>0.99887923906015563</c:v>
                </c:pt>
                <c:pt idx="179">
                  <c:v>0.99900099900099859</c:v>
                </c:pt>
                <c:pt idx="180">
                  <c:v>0.99910954268278562</c:v>
                </c:pt>
                <c:pt idx="181">
                  <c:v>0.99920630222183049</c:v>
                </c:pt>
                <c:pt idx="182">
                  <c:v>0.99929255504828696</c:v>
                </c:pt>
                <c:pt idx="183">
                  <c:v>0.99936944051165666</c:v>
                </c:pt>
                <c:pt idx="184">
                  <c:v>0.99943797472484397</c:v>
                </c:pt>
                <c:pt idx="185">
                  <c:v>0.99949906382918663</c:v>
                </c:pt>
                <c:pt idx="186">
                  <c:v>0.9995535158449913</c:v>
                </c:pt>
                <c:pt idx="187">
                  <c:v>0.99960205125569512</c:v>
                </c:pt>
                <c:pt idx="188">
                  <c:v>0.99964531245866006</c:v>
                </c:pt>
                <c:pt idx="189">
                  <c:v>0.99968387220237065</c:v>
                </c:pt>
                <c:pt idx="190">
                  <c:v>0.99971824111731356</c:v>
                </c:pt>
                <c:pt idx="191">
                  <c:v>0.99974887443673865</c:v>
                </c:pt>
                <c:pt idx="192">
                  <c:v>0.99977617799364848</c:v>
                </c:pt>
                <c:pt idx="193">
                  <c:v>0.99980051357127864</c:v>
                </c:pt>
                <c:pt idx="194">
                  <c:v>0.9998222036761506</c:v>
                </c:pt>
                <c:pt idx="195">
                  <c:v>0.9998415357956375</c:v>
                </c:pt>
                <c:pt idx="196">
                  <c:v>0.99985876619534297</c:v>
                </c:pt>
                <c:pt idx="197">
                  <c:v>0.99987412330575753</c:v>
                </c:pt>
                <c:pt idx="198">
                  <c:v>0.99988781074241151</c:v>
                </c:pt>
                <c:pt idx="199">
                  <c:v>0.99990000999900008</c:v>
                </c:pt>
                <c:pt idx="200">
                  <c:v>0.99991088284876106</c:v>
                </c:pt>
                <c:pt idx="201">
                  <c:v>0.99992057348560004</c:v>
                </c:pt>
                <c:pt idx="202">
                  <c:v>0.9999292104330868</c:v>
                </c:pt>
                <c:pt idx="203">
                  <c:v>0.99993690824637249</c:v>
                </c:pt>
                <c:pt idx="204">
                  <c:v>0.99994376902958082</c:v>
                </c:pt>
                <c:pt idx="205">
                  <c:v>0.99994988378840122</c:v>
                </c:pt>
                <c:pt idx="206">
                  <c:v>0.99995533363595812</c:v>
                </c:pt>
                <c:pt idx="207">
                  <c:v>0.99996019086777144</c:v>
                </c:pt>
                <c:pt idx="208">
                  <c:v>0.99996451991995239</c:v>
                </c:pt>
                <c:pt idx="209">
                  <c:v>0.99996837822336659</c:v>
                </c:pt>
                <c:pt idx="210">
                  <c:v>0.99997181696499748</c:v>
                </c:pt>
                <c:pt idx="211">
                  <c:v>0.99997488176662286</c:v>
                </c:pt>
                <c:pt idx="212">
                  <c:v>0.99997761328979529</c:v>
                </c:pt>
                <c:pt idx="213">
                  <c:v>0.99998004777494587</c:v>
                </c:pt>
                <c:pt idx="214">
                  <c:v>0.9999822175221218</c:v>
                </c:pt>
                <c:pt idx="215">
                  <c:v>0.99998415131925678</c:v>
                </c:pt>
                <c:pt idx="216">
                  <c:v>0.99998587482407764</c:v>
                </c:pt>
                <c:pt idx="217">
                  <c:v>0.99998741090436938</c:v>
                </c:pt>
                <c:pt idx="218">
                  <c:v>0.99998877994134305</c:v>
                </c:pt>
                <c:pt idx="219">
                  <c:v>0.99999000009999894</c:v>
                </c:pt>
                <c:pt idx="220">
                  <c:v>0.99999108757005073</c:v>
                </c:pt>
                <c:pt idx="221">
                  <c:v>0.99999205678074787</c:v>
                </c:pt>
                <c:pt idx="222">
                  <c:v>0.9999929205922744</c:v>
                </c:pt>
                <c:pt idx="223">
                  <c:v>0.99999369046636566</c:v>
                </c:pt>
                <c:pt idx="224">
                  <c:v>0.99999437661837676</c:v>
                </c:pt>
                <c:pt idx="225">
                  <c:v>0.99999498815278254</c:v>
                </c:pt>
                <c:pt idx="226">
                  <c:v>0.99999553318403489</c:v>
                </c:pt>
                <c:pt idx="227">
                  <c:v>0.99999601894414369</c:v>
                </c:pt>
                <c:pt idx="228">
                  <c:v>0.9999964518786969</c:v>
                </c:pt>
                <c:pt idx="229">
                  <c:v>0.99999683773233949</c:v>
                </c:pt>
                <c:pt idx="230">
                  <c:v>0.9999971816250115</c:v>
                </c:pt>
                <c:pt idx="231">
                  <c:v>0.99999748811987865</c:v>
                </c:pt>
                <c:pt idx="232">
                  <c:v>0.99999776128387363</c:v>
                </c:pt>
                <c:pt idx="233">
                  <c:v>0.99999800474166556</c:v>
                </c:pt>
                <c:pt idx="234">
                  <c:v>0.9999982217237523</c:v>
                </c:pt>
                <c:pt idx="235">
                  <c:v>0.99999841510931964</c:v>
                </c:pt>
                <c:pt idx="236">
                  <c:v>0.99999858746445069</c:v>
                </c:pt>
                <c:pt idx="237">
                  <c:v>0.99999874107617315</c:v>
                </c:pt>
                <c:pt idx="238">
                  <c:v>0.99999887798280462</c:v>
                </c:pt>
                <c:pt idx="239">
                  <c:v>0.99999900000099995</c:v>
                </c:pt>
                <c:pt idx="240">
                  <c:v>0.9999991087498562</c:v>
                </c:pt>
                <c:pt idx="241">
                  <c:v>0.99999920567239664</c:v>
                </c:pt>
                <c:pt idx="242">
                  <c:v>0.99999929205472105</c:v>
                </c:pt>
                <c:pt idx="243">
                  <c:v>0.99999936904305353</c:v>
                </c:pt>
                <c:pt idx="244">
                  <c:v>0.99999943765899846</c:v>
                </c:pt>
                <c:pt idx="245">
                  <c:v>0.99999949881301764</c:v>
                </c:pt>
                <c:pt idx="246">
                  <c:v>0.99999955331660761</c:v>
                </c:pt>
                <c:pt idx="247">
                  <c:v>0.99999960189298787</c:v>
                </c:pt>
                <c:pt idx="248">
                  <c:v>0.99999964518673667</c:v>
                </c:pt>
                <c:pt idx="249">
                  <c:v>0.99999968377233406</c:v>
                </c:pt>
                <c:pt idx="250">
                  <c:v>0.99999971816179012</c:v>
                </c:pt>
              </c:numCache>
            </c:numRef>
          </c:yVal>
          <c:smooth val="1"/>
          <c:extLst>
            <c:ext xmlns:c16="http://schemas.microsoft.com/office/drawing/2014/chart" uri="{C3380CC4-5D6E-409C-BE32-E72D297353CC}">
              <c16:uniqueId val="{00000000-2314-4C5A-B22D-8E0F666B95B3}"/>
            </c:ext>
          </c:extLst>
        </c:ser>
        <c:ser>
          <c:idx val="4"/>
          <c:order val="1"/>
          <c:tx>
            <c:strRef>
              <c:f>List2!$AE$5</c:f>
              <c:strCache>
                <c:ptCount val="1"/>
                <c:pt idx="0">
                  <c:v>CB</c:v>
                </c:pt>
              </c:strCache>
            </c:strRef>
          </c:tx>
          <c:spPr>
            <a:ln>
              <a:solidFill>
                <a:srgbClr val="F68222"/>
              </a:solidFill>
              <a:prstDash val="sysDot"/>
            </a:ln>
          </c:spPr>
          <c:marker>
            <c:symbol val="none"/>
          </c:marker>
          <c:xVal>
            <c:numRef>
              <c:f>List2!$Z$6:$Z$256</c:f>
              <c:numCache>
                <c:formatCode>General</c:formatCode>
                <c:ptCount val="251"/>
                <c:pt idx="0">
                  <c:v>4.9999999999999933E-2</c:v>
                </c:pt>
                <c:pt idx="1">
                  <c:v>0.10000000000000003</c:v>
                </c:pt>
                <c:pt idx="2">
                  <c:v>0.15000000000000024</c:v>
                </c:pt>
                <c:pt idx="3">
                  <c:v>0.2</c:v>
                </c:pt>
                <c:pt idx="4">
                  <c:v>0.25</c:v>
                </c:pt>
                <c:pt idx="5">
                  <c:v>0.30000000000000032</c:v>
                </c:pt>
                <c:pt idx="6">
                  <c:v>0.35000000000000031</c:v>
                </c:pt>
                <c:pt idx="7">
                  <c:v>0.4</c:v>
                </c:pt>
                <c:pt idx="8">
                  <c:v>0.45</c:v>
                </c:pt>
                <c:pt idx="9">
                  <c:v>0.5</c:v>
                </c:pt>
                <c:pt idx="10">
                  <c:v>0.5499999999999996</c:v>
                </c:pt>
                <c:pt idx="11">
                  <c:v>0.59999999999999953</c:v>
                </c:pt>
                <c:pt idx="12">
                  <c:v>0.65000000000000346</c:v>
                </c:pt>
                <c:pt idx="13">
                  <c:v>0.70000000000000062</c:v>
                </c:pt>
                <c:pt idx="14">
                  <c:v>0.75000000000000322</c:v>
                </c:pt>
                <c:pt idx="15">
                  <c:v>0.79999999999999982</c:v>
                </c:pt>
                <c:pt idx="16">
                  <c:v>0.85000000000000064</c:v>
                </c:pt>
                <c:pt idx="17">
                  <c:v>0.9</c:v>
                </c:pt>
                <c:pt idx="18">
                  <c:v>0.95000000000000062</c:v>
                </c:pt>
                <c:pt idx="19">
                  <c:v>1</c:v>
                </c:pt>
                <c:pt idx="20">
                  <c:v>1.05</c:v>
                </c:pt>
                <c:pt idx="21">
                  <c:v>1.1000000000000001</c:v>
                </c:pt>
                <c:pt idx="22">
                  <c:v>1.1500000000000001</c:v>
                </c:pt>
                <c:pt idx="23">
                  <c:v>1.2000000000000002</c:v>
                </c:pt>
                <c:pt idx="24">
                  <c:v>1.2500000000000002</c:v>
                </c:pt>
                <c:pt idx="25">
                  <c:v>1.3000000000000003</c:v>
                </c:pt>
                <c:pt idx="26">
                  <c:v>1.3500000000000003</c:v>
                </c:pt>
                <c:pt idx="27">
                  <c:v>1.4000000000000004</c:v>
                </c:pt>
                <c:pt idx="28">
                  <c:v>1.4500000000000004</c:v>
                </c:pt>
                <c:pt idx="29">
                  <c:v>1.5000000000000004</c:v>
                </c:pt>
                <c:pt idx="30">
                  <c:v>1.5500000000000005</c:v>
                </c:pt>
                <c:pt idx="31">
                  <c:v>1.6000000000000005</c:v>
                </c:pt>
                <c:pt idx="32">
                  <c:v>1.6500000000000021</c:v>
                </c:pt>
                <c:pt idx="33">
                  <c:v>1.7000000000000022</c:v>
                </c:pt>
                <c:pt idx="34">
                  <c:v>1.7500000000000027</c:v>
                </c:pt>
                <c:pt idx="35">
                  <c:v>1.8000000000000007</c:v>
                </c:pt>
                <c:pt idx="36">
                  <c:v>1.8500000000000021</c:v>
                </c:pt>
                <c:pt idx="37">
                  <c:v>1.9000000000000021</c:v>
                </c:pt>
                <c:pt idx="38">
                  <c:v>1.950000000000006</c:v>
                </c:pt>
                <c:pt idx="39">
                  <c:v>2.0000000000000009</c:v>
                </c:pt>
                <c:pt idx="40">
                  <c:v>2.0500000000000007</c:v>
                </c:pt>
                <c:pt idx="41">
                  <c:v>2.1000000000000005</c:v>
                </c:pt>
                <c:pt idx="42">
                  <c:v>2.1500000000000004</c:v>
                </c:pt>
                <c:pt idx="43">
                  <c:v>2.2000000000000002</c:v>
                </c:pt>
                <c:pt idx="44">
                  <c:v>2.25</c:v>
                </c:pt>
                <c:pt idx="45">
                  <c:v>2.2999999999999998</c:v>
                </c:pt>
                <c:pt idx="46">
                  <c:v>2.3499999999999988</c:v>
                </c:pt>
                <c:pt idx="47">
                  <c:v>2.3999999999999977</c:v>
                </c:pt>
                <c:pt idx="48">
                  <c:v>2.4499999999999993</c:v>
                </c:pt>
                <c:pt idx="49">
                  <c:v>2.4999999999999987</c:v>
                </c:pt>
                <c:pt idx="50">
                  <c:v>2.5499999999999989</c:v>
                </c:pt>
                <c:pt idx="51">
                  <c:v>2.5999999999999988</c:v>
                </c:pt>
                <c:pt idx="52">
                  <c:v>2.6499999999999986</c:v>
                </c:pt>
                <c:pt idx="53">
                  <c:v>2.6999999999999984</c:v>
                </c:pt>
                <c:pt idx="54">
                  <c:v>2.7499999999999982</c:v>
                </c:pt>
                <c:pt idx="55">
                  <c:v>2.799999999999998</c:v>
                </c:pt>
                <c:pt idx="56">
                  <c:v>2.8499999999999979</c:v>
                </c:pt>
                <c:pt idx="57">
                  <c:v>2.8999999999999977</c:v>
                </c:pt>
                <c:pt idx="58">
                  <c:v>2.9499999999999975</c:v>
                </c:pt>
                <c:pt idx="59">
                  <c:v>2.9999999999999973</c:v>
                </c:pt>
                <c:pt idx="60">
                  <c:v>3.0499999999999972</c:v>
                </c:pt>
                <c:pt idx="61">
                  <c:v>3.099999999999997</c:v>
                </c:pt>
                <c:pt idx="62">
                  <c:v>3.1499999999999972</c:v>
                </c:pt>
                <c:pt idx="63">
                  <c:v>3.1999999999999966</c:v>
                </c:pt>
                <c:pt idx="64">
                  <c:v>3.2499999999999982</c:v>
                </c:pt>
                <c:pt idx="65">
                  <c:v>3.2999999999999972</c:v>
                </c:pt>
                <c:pt idx="66">
                  <c:v>3.3499999999999961</c:v>
                </c:pt>
                <c:pt idx="67">
                  <c:v>3.3999999999999937</c:v>
                </c:pt>
                <c:pt idx="68">
                  <c:v>3.4499999999999957</c:v>
                </c:pt>
                <c:pt idx="69">
                  <c:v>3.4999999999999947</c:v>
                </c:pt>
                <c:pt idx="70">
                  <c:v>3.5499999999999954</c:v>
                </c:pt>
                <c:pt idx="71">
                  <c:v>3.5999999999999948</c:v>
                </c:pt>
                <c:pt idx="72">
                  <c:v>3.649999999999995</c:v>
                </c:pt>
                <c:pt idx="73">
                  <c:v>3.6999999999999948</c:v>
                </c:pt>
                <c:pt idx="74">
                  <c:v>3.7499999999999951</c:v>
                </c:pt>
                <c:pt idx="75">
                  <c:v>3.7999999999999945</c:v>
                </c:pt>
                <c:pt idx="76">
                  <c:v>3.8499999999999943</c:v>
                </c:pt>
                <c:pt idx="77">
                  <c:v>3.8999999999999937</c:v>
                </c:pt>
                <c:pt idx="78">
                  <c:v>3.949999999999994</c:v>
                </c:pt>
                <c:pt idx="79">
                  <c:v>3.9999999999999938</c:v>
                </c:pt>
                <c:pt idx="80">
                  <c:v>4.0499999999999936</c:v>
                </c:pt>
                <c:pt idx="81">
                  <c:v>4.0999999999999925</c:v>
                </c:pt>
                <c:pt idx="82">
                  <c:v>4.1499999999999915</c:v>
                </c:pt>
                <c:pt idx="83">
                  <c:v>4.1999999999999895</c:v>
                </c:pt>
                <c:pt idx="84">
                  <c:v>4.2499999999999929</c:v>
                </c:pt>
                <c:pt idx="85">
                  <c:v>4.2999999999999927</c:v>
                </c:pt>
                <c:pt idx="86">
                  <c:v>4.3499999999999925</c:v>
                </c:pt>
                <c:pt idx="87">
                  <c:v>4.3999999999999915</c:v>
                </c:pt>
                <c:pt idx="88">
                  <c:v>4.4499999999999922</c:v>
                </c:pt>
                <c:pt idx="89">
                  <c:v>4.499999999999992</c:v>
                </c:pt>
                <c:pt idx="90">
                  <c:v>4.5499999999999918</c:v>
                </c:pt>
                <c:pt idx="91">
                  <c:v>4.5999999999999917</c:v>
                </c:pt>
                <c:pt idx="92">
                  <c:v>4.6499999999999915</c:v>
                </c:pt>
                <c:pt idx="93">
                  <c:v>4.6999999999999895</c:v>
                </c:pt>
                <c:pt idx="94">
                  <c:v>4.7499999999999911</c:v>
                </c:pt>
                <c:pt idx="95">
                  <c:v>4.7999999999999909</c:v>
                </c:pt>
                <c:pt idx="96">
                  <c:v>4.8499999999999908</c:v>
                </c:pt>
                <c:pt idx="97">
                  <c:v>4.8999999999999906</c:v>
                </c:pt>
                <c:pt idx="98">
                  <c:v>4.9499999999999904</c:v>
                </c:pt>
                <c:pt idx="99">
                  <c:v>4.9999999999999902</c:v>
                </c:pt>
                <c:pt idx="100">
                  <c:v>5.0499999999999901</c:v>
                </c:pt>
                <c:pt idx="101">
                  <c:v>5.0999999999999899</c:v>
                </c:pt>
                <c:pt idx="102">
                  <c:v>5.1499999999999897</c:v>
                </c:pt>
                <c:pt idx="103">
                  <c:v>5.1999999999999895</c:v>
                </c:pt>
                <c:pt idx="104">
                  <c:v>5.2499999999999893</c:v>
                </c:pt>
                <c:pt idx="105">
                  <c:v>5.2999999999999892</c:v>
                </c:pt>
                <c:pt idx="106">
                  <c:v>5.349999999999989</c:v>
                </c:pt>
                <c:pt idx="107">
                  <c:v>5.3999999999999888</c:v>
                </c:pt>
                <c:pt idx="108">
                  <c:v>5.4499999999999904</c:v>
                </c:pt>
                <c:pt idx="109">
                  <c:v>5.4999999999999893</c:v>
                </c:pt>
                <c:pt idx="110">
                  <c:v>5.5499999999999883</c:v>
                </c:pt>
                <c:pt idx="111">
                  <c:v>5.5999999999999881</c:v>
                </c:pt>
                <c:pt idx="112">
                  <c:v>5.6499999999999879</c:v>
                </c:pt>
                <c:pt idx="113">
                  <c:v>5.6999999999999877</c:v>
                </c:pt>
                <c:pt idx="114">
                  <c:v>5.7499999999999893</c:v>
                </c:pt>
                <c:pt idx="115">
                  <c:v>5.7999999999999874</c:v>
                </c:pt>
                <c:pt idx="116">
                  <c:v>5.8499999999999872</c:v>
                </c:pt>
                <c:pt idx="117">
                  <c:v>5.899999999999987</c:v>
                </c:pt>
                <c:pt idx="118">
                  <c:v>5.9499999999999904</c:v>
                </c:pt>
                <c:pt idx="119">
                  <c:v>5.9999999999999893</c:v>
                </c:pt>
                <c:pt idx="120">
                  <c:v>6.0499999999999874</c:v>
                </c:pt>
                <c:pt idx="121">
                  <c:v>6.0999999999999863</c:v>
                </c:pt>
                <c:pt idx="122">
                  <c:v>6.1499999999999861</c:v>
                </c:pt>
                <c:pt idx="123">
                  <c:v>6.199999999999986</c:v>
                </c:pt>
                <c:pt idx="124">
                  <c:v>6.2499999999999893</c:v>
                </c:pt>
                <c:pt idx="125">
                  <c:v>6.2999999999999874</c:v>
                </c:pt>
                <c:pt idx="126">
                  <c:v>6.3499999999999854</c:v>
                </c:pt>
                <c:pt idx="127">
                  <c:v>6.3999999999999853</c:v>
                </c:pt>
                <c:pt idx="128">
                  <c:v>6.4499999999999904</c:v>
                </c:pt>
                <c:pt idx="129">
                  <c:v>6.4999999999999893</c:v>
                </c:pt>
                <c:pt idx="130">
                  <c:v>6.5499999999999874</c:v>
                </c:pt>
                <c:pt idx="131">
                  <c:v>6.5999999999999854</c:v>
                </c:pt>
                <c:pt idx="132">
                  <c:v>6.6499999999999844</c:v>
                </c:pt>
                <c:pt idx="133">
                  <c:v>6.6999999999999842</c:v>
                </c:pt>
                <c:pt idx="134">
                  <c:v>6.7499999999999893</c:v>
                </c:pt>
                <c:pt idx="135">
                  <c:v>6.7999999999999838</c:v>
                </c:pt>
                <c:pt idx="136">
                  <c:v>6.8499999999999837</c:v>
                </c:pt>
                <c:pt idx="137">
                  <c:v>6.8999999999999835</c:v>
                </c:pt>
                <c:pt idx="138">
                  <c:v>6.9499999999999833</c:v>
                </c:pt>
                <c:pt idx="139">
                  <c:v>6.9999999999999831</c:v>
                </c:pt>
                <c:pt idx="140">
                  <c:v>7.0499999999999829</c:v>
                </c:pt>
                <c:pt idx="141">
                  <c:v>7.0999999999999828</c:v>
                </c:pt>
                <c:pt idx="142">
                  <c:v>7.1499999999999826</c:v>
                </c:pt>
                <c:pt idx="143">
                  <c:v>7.1999999999999815</c:v>
                </c:pt>
                <c:pt idx="144">
                  <c:v>7.2499999999999822</c:v>
                </c:pt>
                <c:pt idx="145">
                  <c:v>7.2999999999999821</c:v>
                </c:pt>
                <c:pt idx="146">
                  <c:v>7.3499999999999819</c:v>
                </c:pt>
                <c:pt idx="147">
                  <c:v>7.3999999999999817</c:v>
                </c:pt>
                <c:pt idx="148">
                  <c:v>7.4499999999999824</c:v>
                </c:pt>
                <c:pt idx="149">
                  <c:v>7.4999999999999813</c:v>
                </c:pt>
                <c:pt idx="150">
                  <c:v>7.5499999999999812</c:v>
                </c:pt>
                <c:pt idx="151">
                  <c:v>7.599999999999981</c:v>
                </c:pt>
                <c:pt idx="152">
                  <c:v>7.6499999999999808</c:v>
                </c:pt>
                <c:pt idx="153">
                  <c:v>7.6999999999999806</c:v>
                </c:pt>
                <c:pt idx="154">
                  <c:v>7.7499999999999813</c:v>
                </c:pt>
                <c:pt idx="155">
                  <c:v>7.7999999999999803</c:v>
                </c:pt>
                <c:pt idx="156">
                  <c:v>7.8499999999999801</c:v>
                </c:pt>
                <c:pt idx="157">
                  <c:v>7.8999999999999799</c:v>
                </c:pt>
                <c:pt idx="158">
                  <c:v>7.9499999999999824</c:v>
                </c:pt>
                <c:pt idx="159">
                  <c:v>7.9999999999999813</c:v>
                </c:pt>
                <c:pt idx="160">
                  <c:v>8.0499999999999794</c:v>
                </c:pt>
                <c:pt idx="161">
                  <c:v>8.1000000000000014</c:v>
                </c:pt>
                <c:pt idx="162">
                  <c:v>8.1499999999999808</c:v>
                </c:pt>
                <c:pt idx="163">
                  <c:v>8.2000000000000011</c:v>
                </c:pt>
                <c:pt idx="164">
                  <c:v>8.2499999999999822</c:v>
                </c:pt>
                <c:pt idx="165">
                  <c:v>8.2999999999999847</c:v>
                </c:pt>
                <c:pt idx="166">
                  <c:v>8.3500000000000068</c:v>
                </c:pt>
                <c:pt idx="167">
                  <c:v>8.4000000000000021</c:v>
                </c:pt>
                <c:pt idx="168">
                  <c:v>8.4500000000000028</c:v>
                </c:pt>
                <c:pt idx="169">
                  <c:v>8.5000000000000018</c:v>
                </c:pt>
                <c:pt idx="170">
                  <c:v>8.5499999999999865</c:v>
                </c:pt>
                <c:pt idx="171">
                  <c:v>8.6000000000000014</c:v>
                </c:pt>
                <c:pt idx="172">
                  <c:v>8.6499999999999897</c:v>
                </c:pt>
                <c:pt idx="173">
                  <c:v>8.7000000000000011</c:v>
                </c:pt>
                <c:pt idx="174">
                  <c:v>8.7499999999999893</c:v>
                </c:pt>
                <c:pt idx="175">
                  <c:v>8.8000000000000025</c:v>
                </c:pt>
                <c:pt idx="176">
                  <c:v>8.8500000000000068</c:v>
                </c:pt>
                <c:pt idx="177">
                  <c:v>8.9000000000000021</c:v>
                </c:pt>
                <c:pt idx="178">
                  <c:v>8.9500000000000028</c:v>
                </c:pt>
                <c:pt idx="179">
                  <c:v>9.0000000000000018</c:v>
                </c:pt>
                <c:pt idx="180">
                  <c:v>9.0500000000000025</c:v>
                </c:pt>
                <c:pt idx="181">
                  <c:v>9.1000000000000014</c:v>
                </c:pt>
                <c:pt idx="182">
                  <c:v>9.1499999999999968</c:v>
                </c:pt>
                <c:pt idx="183">
                  <c:v>9.2000000000000011</c:v>
                </c:pt>
                <c:pt idx="184">
                  <c:v>9.2499999999999964</c:v>
                </c:pt>
                <c:pt idx="185">
                  <c:v>9.3000000000000025</c:v>
                </c:pt>
                <c:pt idx="186">
                  <c:v>9.3500000000000068</c:v>
                </c:pt>
                <c:pt idx="187">
                  <c:v>9.4000000000000021</c:v>
                </c:pt>
                <c:pt idx="188">
                  <c:v>9.4500000000000028</c:v>
                </c:pt>
                <c:pt idx="189">
                  <c:v>9.5</c:v>
                </c:pt>
                <c:pt idx="190">
                  <c:v>9.5500000000000007</c:v>
                </c:pt>
                <c:pt idx="191">
                  <c:v>9.6000000000000014</c:v>
                </c:pt>
                <c:pt idx="192">
                  <c:v>9.6500000000000021</c:v>
                </c:pt>
                <c:pt idx="193">
                  <c:v>9.7000000000000011</c:v>
                </c:pt>
                <c:pt idx="194">
                  <c:v>9.7500000000000036</c:v>
                </c:pt>
                <c:pt idx="195">
                  <c:v>9.8000000000000043</c:v>
                </c:pt>
                <c:pt idx="196">
                  <c:v>9.8500000000000068</c:v>
                </c:pt>
                <c:pt idx="197">
                  <c:v>9.9000000000000057</c:v>
                </c:pt>
                <c:pt idx="198">
                  <c:v>9.9500000000000064</c:v>
                </c:pt>
                <c:pt idx="199">
                  <c:v>10.000000000000007</c:v>
                </c:pt>
                <c:pt idx="200">
                  <c:v>10.05000000000002</c:v>
                </c:pt>
                <c:pt idx="201">
                  <c:v>10.100000000000009</c:v>
                </c:pt>
                <c:pt idx="202">
                  <c:v>10.150000000000009</c:v>
                </c:pt>
                <c:pt idx="203">
                  <c:v>10.20000000000001</c:v>
                </c:pt>
                <c:pt idx="204">
                  <c:v>10.250000000000012</c:v>
                </c:pt>
                <c:pt idx="205">
                  <c:v>10.30000000000002</c:v>
                </c:pt>
                <c:pt idx="206">
                  <c:v>10.350000000000026</c:v>
                </c:pt>
                <c:pt idx="207">
                  <c:v>10.400000000000016</c:v>
                </c:pt>
                <c:pt idx="208">
                  <c:v>10.450000000000022</c:v>
                </c:pt>
                <c:pt idx="209">
                  <c:v>10.500000000000014</c:v>
                </c:pt>
                <c:pt idx="210">
                  <c:v>10.55000000000002</c:v>
                </c:pt>
                <c:pt idx="211">
                  <c:v>10.600000000000016</c:v>
                </c:pt>
                <c:pt idx="212">
                  <c:v>10.650000000000016</c:v>
                </c:pt>
                <c:pt idx="213">
                  <c:v>10.700000000000017</c:v>
                </c:pt>
                <c:pt idx="214">
                  <c:v>10.75000000000002</c:v>
                </c:pt>
                <c:pt idx="215">
                  <c:v>10.80000000000002</c:v>
                </c:pt>
                <c:pt idx="216">
                  <c:v>10.850000000000026</c:v>
                </c:pt>
                <c:pt idx="217">
                  <c:v>10.90000000000002</c:v>
                </c:pt>
                <c:pt idx="218">
                  <c:v>10.950000000000022</c:v>
                </c:pt>
                <c:pt idx="219">
                  <c:v>11.000000000000021</c:v>
                </c:pt>
                <c:pt idx="220">
                  <c:v>11.050000000000022</c:v>
                </c:pt>
                <c:pt idx="221">
                  <c:v>11.100000000000023</c:v>
                </c:pt>
                <c:pt idx="222">
                  <c:v>11.150000000000023</c:v>
                </c:pt>
                <c:pt idx="223">
                  <c:v>11.200000000000021</c:v>
                </c:pt>
                <c:pt idx="224">
                  <c:v>11.250000000000025</c:v>
                </c:pt>
                <c:pt idx="225">
                  <c:v>11.300000000000026</c:v>
                </c:pt>
                <c:pt idx="226">
                  <c:v>11.350000000000026</c:v>
                </c:pt>
                <c:pt idx="227">
                  <c:v>11.400000000000027</c:v>
                </c:pt>
                <c:pt idx="228">
                  <c:v>11.450000000000029</c:v>
                </c:pt>
                <c:pt idx="229">
                  <c:v>11.500000000000028</c:v>
                </c:pt>
                <c:pt idx="230">
                  <c:v>11.550000000000029</c:v>
                </c:pt>
                <c:pt idx="231">
                  <c:v>11.60000000000003</c:v>
                </c:pt>
                <c:pt idx="232">
                  <c:v>11.650000000000032</c:v>
                </c:pt>
                <c:pt idx="233">
                  <c:v>11.700000000000031</c:v>
                </c:pt>
                <c:pt idx="234">
                  <c:v>11.750000000000032</c:v>
                </c:pt>
                <c:pt idx="235">
                  <c:v>11.800000000000034</c:v>
                </c:pt>
                <c:pt idx="236">
                  <c:v>11.850000000000056</c:v>
                </c:pt>
                <c:pt idx="237">
                  <c:v>11.900000000000034</c:v>
                </c:pt>
                <c:pt idx="238">
                  <c:v>11.950000000000054</c:v>
                </c:pt>
                <c:pt idx="239">
                  <c:v>12.000000000000036</c:v>
                </c:pt>
                <c:pt idx="240">
                  <c:v>12.050000000000036</c:v>
                </c:pt>
                <c:pt idx="241">
                  <c:v>12.100000000000037</c:v>
                </c:pt>
                <c:pt idx="242">
                  <c:v>12.150000000000039</c:v>
                </c:pt>
                <c:pt idx="243">
                  <c:v>12.200000000000038</c:v>
                </c:pt>
                <c:pt idx="244">
                  <c:v>12.250000000000039</c:v>
                </c:pt>
                <c:pt idx="245">
                  <c:v>12.30000000000005</c:v>
                </c:pt>
                <c:pt idx="246">
                  <c:v>12.350000000000056</c:v>
                </c:pt>
                <c:pt idx="247">
                  <c:v>12.40000000000005</c:v>
                </c:pt>
                <c:pt idx="248">
                  <c:v>12.450000000000054</c:v>
                </c:pt>
                <c:pt idx="249">
                  <c:v>12.500000000000044</c:v>
                </c:pt>
                <c:pt idx="250">
                  <c:v>12.55000000000005</c:v>
                </c:pt>
              </c:numCache>
            </c:numRef>
          </c:xVal>
          <c:yVal>
            <c:numRef>
              <c:f>List2!$AE$6:$AE$256</c:f>
              <c:numCache>
                <c:formatCode>General</c:formatCode>
                <c:ptCount val="251"/>
                <c:pt idx="0">
                  <c:v>-891.25093701171761</c:v>
                </c:pt>
                <c:pt idx="1">
                  <c:v>-794.32823346534542</c:v>
                </c:pt>
                <c:pt idx="2">
                  <c:v>-707.94578297158955</c:v>
                </c:pt>
                <c:pt idx="3">
                  <c:v>-630.9573428952815</c:v>
                </c:pt>
                <c:pt idx="4">
                  <c:v>-562.34132341205247</c:v>
                </c:pt>
                <c:pt idx="5">
                  <c:v>-501.18723163199434</c:v>
                </c:pt>
                <c:pt idx="6">
                  <c:v>-446.68358991222323</c:v>
                </c:pt>
                <c:pt idx="7">
                  <c:v>-398.10716804159199</c:v>
                </c:pt>
                <c:pt idx="8">
                  <c:v>-354.81338641517169</c:v>
                </c:pt>
                <c:pt idx="9">
                  <c:v>-316.22776285453887</c:v>
                </c:pt>
                <c:pt idx="10">
                  <c:v>-281.83828957828638</c:v>
                </c:pt>
                <c:pt idx="11">
                  <c:v>-251.18863916986172</c:v>
                </c:pt>
                <c:pt idx="12">
                  <c:v>-223.87210938997481</c:v>
                </c:pt>
                <c:pt idx="13">
                  <c:v>-199.52622648499192</c:v>
                </c:pt>
                <c:pt idx="14">
                  <c:v>-177.82793538045587</c:v>
                </c:pt>
                <c:pt idx="15">
                  <c:v>-158.48931293651466</c:v>
                </c:pt>
                <c:pt idx="16">
                  <c:v>-141.25374738279783</c:v>
                </c:pt>
                <c:pt idx="17">
                  <c:v>-125.89253323611804</c:v>
                </c:pt>
                <c:pt idx="18">
                  <c:v>-112.20183651767725</c:v>
                </c:pt>
                <c:pt idx="19">
                  <c:v>-99.999989999999997</c:v>
                </c:pt>
                <c:pt idx="20">
                  <c:v>-89.125082593202947</c:v>
                </c:pt>
                <c:pt idx="21">
                  <c:v>-79.432810883206571</c:v>
                </c:pt>
                <c:pt idx="22">
                  <c:v>-70.794564313096572</c:v>
                </c:pt>
                <c:pt idx="23">
                  <c:v>-63.095718599180337</c:v>
                </c:pt>
                <c:pt idx="24">
                  <c:v>-56.234114736379489</c:v>
                </c:pt>
                <c:pt idx="25">
                  <c:v>-50.118703410302594</c:v>
                </c:pt>
                <c:pt idx="26">
                  <c:v>-44.668336828162495</c:v>
                </c:pt>
                <c:pt idx="27">
                  <c:v>-39.810691936865105</c:v>
                </c:pt>
                <c:pt idx="28">
                  <c:v>-35.481310740040655</c:v>
                </c:pt>
                <c:pt idx="29">
                  <c:v>-31.62274497959077</c:v>
                </c:pt>
                <c:pt idx="30">
                  <c:v>-28.18379383220951</c:v>
                </c:pt>
                <c:pt idx="31">
                  <c:v>-25.118824505565424</c:v>
                </c:pt>
                <c:pt idx="32">
                  <c:v>-22.387166718872635</c:v>
                </c:pt>
                <c:pt idx="33">
                  <c:v>-19.952573032975739</c:v>
                </c:pt>
                <c:pt idx="34">
                  <c:v>-17.782737868856429</c:v>
                </c:pt>
                <c:pt idx="35">
                  <c:v>-15.848868832226515</c:v>
                </c:pt>
                <c:pt idx="36">
                  <c:v>-14.12530465595265</c:v>
                </c:pt>
                <c:pt idx="37">
                  <c:v>-12.589174690632916</c:v>
                </c:pt>
                <c:pt idx="38">
                  <c:v>-11.220095424977098</c:v>
                </c:pt>
                <c:pt idx="39">
                  <c:v>-9.9999000089989778</c:v>
                </c:pt>
                <c:pt idx="40">
                  <c:v>-8.9123971909578312</c:v>
                </c:pt>
                <c:pt idx="41">
                  <c:v>-7.9431564692896384</c:v>
                </c:pt>
                <c:pt idx="42">
                  <c:v>-7.0793166086241834</c:v>
                </c:pt>
                <c:pt idx="43">
                  <c:v>-6.3094149790126695</c:v>
                </c:pt>
                <c:pt idx="44">
                  <c:v>-5.6232354538013576</c:v>
                </c:pt>
                <c:pt idx="45">
                  <c:v>-5.0116728478487369</c:v>
                </c:pt>
                <c:pt idx="46">
                  <c:v>-4.4666120972645897</c:v>
                </c:pt>
                <c:pt idx="47">
                  <c:v>-3.9808205774598271</c:v>
                </c:pt>
                <c:pt idx="48">
                  <c:v>-3.5478521306346762</c:v>
                </c:pt>
                <c:pt idx="49">
                  <c:v>-3.1619615292084782</c:v>
                </c:pt>
                <c:pt idx="50">
                  <c:v>-2.8180282401749808</c:v>
                </c:pt>
                <c:pt idx="51">
                  <c:v>-2.5114884787841967</c:v>
                </c:pt>
                <c:pt idx="52">
                  <c:v>-2.2382746499465092</c:v>
                </c:pt>
                <c:pt idx="53">
                  <c:v>-1.994761373786198</c:v>
                </c:pt>
                <c:pt idx="54">
                  <c:v>-1.7777173791403647</c:v>
                </c:pt>
                <c:pt idx="55">
                  <c:v>-1.5842626266632145</c:v>
                </c:pt>
                <c:pt idx="56">
                  <c:v>-1.411830092591581</c:v>
                </c:pt>
                <c:pt idx="57">
                  <c:v>-1.2581317060727213</c:v>
                </c:pt>
                <c:pt idx="58">
                  <c:v>-1.1211279880722453</c:v>
                </c:pt>
                <c:pt idx="59">
                  <c:v>-0.99900098900100098</c:v>
                </c:pt>
                <c:pt idx="60">
                  <c:v>-0.89013016597371886</c:v>
                </c:pt>
                <c:pt idx="61">
                  <c:v>-0.79307087962368228</c:v>
                </c:pt>
                <c:pt idx="62">
                  <c:v>-0.70653522516205158</c:v>
                </c:pt>
                <c:pt idx="63">
                  <c:v>-0.62937494335046462</c:v>
                </c:pt>
                <c:pt idx="64">
                  <c:v>-0.56056618466174313</c:v>
                </c:pt>
                <c:pt idx="65">
                  <c:v>-0.49919592450392469</c:v>
                </c:pt>
                <c:pt idx="66">
                  <c:v>-0.4444498493024035</c:v>
                </c:pt>
                <c:pt idx="67">
                  <c:v>-0.39560155276735082</c:v>
                </c:pt>
                <c:pt idx="68">
                  <c:v>-0.35200289907653931</c:v>
                </c:pt>
                <c:pt idx="69">
                  <c:v>-0.31307542521080778</c:v>
                </c:pt>
                <c:pt idx="70">
                  <c:v>-0.2783026684964629</c:v>
                </c:pt>
                <c:pt idx="71">
                  <c:v>-0.24722331772109252</c:v>
                </c:pt>
                <c:pt idx="72">
                  <c:v>-0.21942509716136249</c:v>
                </c:pt>
                <c:pt idx="73">
                  <c:v>-0.19453930264148001</c:v>
                </c:pt>
                <c:pt idx="74">
                  <c:v>-0.17223591746092798</c:v>
                </c:pt>
                <c:pt idx="75">
                  <c:v>-0.15221924380894644</c:v>
                </c:pt>
                <c:pt idx="76">
                  <c:v>-0.13422399222805917</c:v>
                </c:pt>
                <c:pt idx="77">
                  <c:v>-0.11801177789626473</c:v>
                </c:pt>
                <c:pt idx="78">
                  <c:v>-0.10336797805529076</c:v>
                </c:pt>
                <c:pt idx="79">
                  <c:v>-9.0098909900991564E-2</c:v>
                </c:pt>
                <c:pt idx="80">
                  <c:v>-7.8029292745222814E-2</c:v>
                </c:pt>
                <c:pt idx="81">
                  <c:v>-6.6999962325445903E-2</c:v>
                </c:pt>
                <c:pt idx="82">
                  <c:v>-5.6865808843207084E-2</c:v>
                </c:pt>
                <c:pt idx="83">
                  <c:v>-4.7493913716872033E-2</c:v>
                </c:pt>
                <c:pt idx="84">
                  <c:v>-3.8761863196261605E-2</c:v>
                </c:pt>
                <c:pt idx="85">
                  <c:v>-3.05562199639174E-2</c:v>
                </c:pt>
                <c:pt idx="86">
                  <c:v>-2.2771136694750397E-2</c:v>
                </c:pt>
                <c:pt idx="87">
                  <c:v>-1.5307098316371701E-2</c:v>
                </c:pt>
                <c:pt idx="88">
                  <c:v>-8.0697824577591077E-3</c:v>
                </c:pt>
                <c:pt idx="89">
                  <c:v>-9.6903034220337182E-4</c:v>
                </c:pt>
                <c:pt idx="90">
                  <c:v>6.0820767855685916E-3</c:v>
                </c:pt>
                <c:pt idx="91">
                  <c:v>1.3168037674328305E-2</c:v>
                </c:pt>
                <c:pt idx="92">
                  <c:v>2.0371646444443888E-2</c:v>
                </c:pt>
                <c:pt idx="93">
                  <c:v>2.7774599071747556E-2</c:v>
                </c:pt>
                <c:pt idx="94">
                  <c:v>3.5457983442957232E-2</c:v>
                </c:pt>
                <c:pt idx="95">
                  <c:v>4.3502642135499564E-2</c:v>
                </c:pt>
                <c:pt idx="96">
                  <c:v>5.1989393836750927E-2</c:v>
                </c:pt>
                <c:pt idx="97">
                  <c:v>6.0999096327864967E-2</c:v>
                </c:pt>
                <c:pt idx="98">
                  <c:v>7.0612531463068923E-2</c:v>
                </c:pt>
                <c:pt idx="99">
                  <c:v>8.0910090909089613E-2</c:v>
                </c:pt>
                <c:pt idx="100">
                  <c:v>9.1971240993838063E-2</c:v>
                </c:pt>
                <c:pt idx="101">
                  <c:v>0.10387374635628445</c:v>
                </c:pt>
                <c:pt idx="102">
                  <c:v>0.11669263576263694</c:v>
                </c:pt>
                <c:pt idx="103">
                  <c:v>0.13049890005159867</c:v>
                </c:pt>
                <c:pt idx="104">
                  <c:v>0.14535792223882668</c:v>
                </c:pt>
                <c:pt idx="105">
                  <c:v>0.16132765374260088</c:v>
                </c:pt>
                <c:pt idx="106">
                  <c:v>0.17845656859965095</c:v>
                </c:pt>
                <c:pt idx="107">
                  <c:v>0.19678144909399528</c:v>
                </c:pt>
                <c:pt idx="108">
                  <c:v>0.2163250804974346</c:v>
                </c:pt>
                <c:pt idx="109">
                  <c:v>0.2370939579695292</c:v>
                </c:pt>
                <c:pt idx="110">
                  <c:v>0.25907613266220408</c:v>
                </c:pt>
                <c:pt idx="111">
                  <c:v>0.28223934359099179</c:v>
                </c:pt>
                <c:pt idx="112">
                  <c:v>0.30652959328258755</c:v>
                </c:pt>
                <c:pt idx="113">
                  <c:v>0.33187032497424385</c:v>
                </c:pt>
                <c:pt idx="114">
                  <c:v>0.35816234420032178</c:v>
                </c:pt>
                <c:pt idx="115">
                  <c:v>0.38528459622783789</c:v>
                </c:pt>
                <c:pt idx="116">
                  <c:v>0.4130958632414069</c:v>
                </c:pt>
                <c:pt idx="117">
                  <c:v>0.44143738410825384</c:v>
                </c:pt>
                <c:pt idx="118">
                  <c:v>0.47013633016280382</c:v>
                </c:pt>
                <c:pt idx="119">
                  <c:v>0.49900999999999646</c:v>
                </c:pt>
                <c:pt idx="120">
                  <c:v>0.52787053313867482</c:v>
                </c:pt>
                <c:pt idx="121">
                  <c:v>0.55652989478167891</c:v>
                </c:pt>
                <c:pt idx="122">
                  <c:v>0.58480485826286499</c:v>
                </c:pt>
                <c:pt idx="123">
                  <c:v>0.6125217117405839</c:v>
                </c:pt>
                <c:pt idx="124">
                  <c:v>0.63952044127178864</c:v>
                </c:pt>
                <c:pt idx="125">
                  <c:v>0.66565818997263748</c:v>
                </c:pt>
                <c:pt idx="126">
                  <c:v>0.69081185603399753</c:v>
                </c:pt>
                <c:pt idx="127">
                  <c:v>0.71487976274295351</c:v>
                </c:pt>
                <c:pt idx="128">
                  <c:v>0.73778240298049558</c:v>
                </c:pt>
                <c:pt idx="129">
                  <c:v>0.75946232165853655</c:v>
                </c:pt>
                <c:pt idx="130">
                  <c:v>0.77988324703894962</c:v>
                </c:pt>
                <c:pt idx="131">
                  <c:v>0.7990286131608032</c:v>
                </c:pt>
                <c:pt idx="132">
                  <c:v>0.8168996304453332</c:v>
                </c:pt>
                <c:pt idx="133">
                  <c:v>0.83351306167529859</c:v>
                </c:pt>
                <c:pt idx="134">
                  <c:v>0.84889884898019297</c:v>
                </c:pt>
                <c:pt idx="135">
                  <c:v>0.86309771781198763</c:v>
                </c:pt>
                <c:pt idx="136">
                  <c:v>0.8761588597550366</c:v>
                </c:pt>
                <c:pt idx="137">
                  <c:v>0.88813777050417464</c:v>
                </c:pt>
                <c:pt idx="138">
                  <c:v>0.89909429489165649</c:v>
                </c:pt>
                <c:pt idx="139">
                  <c:v>0.90909090909090551</c:v>
                </c:pt>
                <c:pt idx="140">
                  <c:v>0.9181912519964619</c:v>
                </c:pt>
                <c:pt idx="141">
                  <c:v>0.92645890360013072</c:v>
                </c:pt>
                <c:pt idx="142">
                  <c:v>0.93395639783882578</c:v>
                </c:pt>
                <c:pt idx="143">
                  <c:v>0.9407444504820327</c:v>
                </c:pt>
                <c:pt idx="144">
                  <c:v>0.9468813786064606</c:v>
                </c:pt>
                <c:pt idx="145">
                  <c:v>0.95242268647392869</c:v>
                </c:pt>
                <c:pt idx="146">
                  <c:v>0.95742079260810986</c:v>
                </c:pt>
                <c:pt idx="147">
                  <c:v>0.9619248740438453</c:v>
                </c:pt>
                <c:pt idx="148">
                  <c:v>0.96598080566938105</c:v>
                </c:pt>
                <c:pt idx="149">
                  <c:v>0.96963117495769868</c:v>
                </c:pt>
                <c:pt idx="150">
                  <c:v>0.9729153549326115</c:v>
                </c:pt>
                <c:pt idx="151">
                  <c:v>0.97586962075590067</c:v>
                </c:pt>
                <c:pt idx="152">
                  <c:v>0.97852729773253033</c:v>
                </c:pt>
                <c:pt idx="153">
                  <c:v>0.98091893073789727</c:v>
                </c:pt>
                <c:pt idx="154">
                  <c:v>0.9830724670362514</c:v>
                </c:pt>
                <c:pt idx="155">
                  <c:v>0.98501344617072539</c:v>
                </c:pt>
                <c:pt idx="156">
                  <c:v>0.9867651920674837</c:v>
                </c:pt>
                <c:pt idx="157">
                  <c:v>0.9883490037261633</c:v>
                </c:pt>
                <c:pt idx="158">
                  <c:v>0.98978434188727749</c:v>
                </c:pt>
                <c:pt idx="159">
                  <c:v>0.99108900990098947</c:v>
                </c:pt>
                <c:pt idx="160">
                  <c:v>0.99227932769510685</c:v>
                </c:pt>
                <c:pt idx="161">
                  <c:v>0.9933702982791166</c:v>
                </c:pt>
                <c:pt idx="162">
                  <c:v>0.99437576664713923</c:v>
                </c:pt>
                <c:pt idx="163">
                  <c:v>0.9953085712775821</c:v>
                </c:pt>
                <c:pt idx="164">
                  <c:v>0.99618068868794785</c:v>
                </c:pt>
                <c:pt idx="165">
                  <c:v>0.997003371705938</c:v>
                </c:pt>
                <c:pt idx="166">
                  <c:v>0.99778728227552971</c:v>
                </c:pt>
                <c:pt idx="167">
                  <c:v>0.99854261974064729</c:v>
                </c:pt>
                <c:pt idx="168">
                  <c:v>0.99927924564872372</c:v>
                </c:pt>
                <c:pt idx="169">
                  <c:v>1.000006806199248</c:v>
                </c:pt>
                <c:pt idx="170">
                  <c:v>1.0007348535361873</c:v>
                </c:pt>
                <c:pt idx="171">
                  <c:v>1.0014729671518181</c:v>
                </c:pt>
                <c:pt idx="172">
                  <c:v>1.0022308767390171</c:v>
                </c:pt>
                <c:pt idx="173">
                  <c:v>1.0030185879032301</c:v>
                </c:pt>
                <c:pt idx="174">
                  <c:v>1.0038465122266818</c:v>
                </c:pt>
                <c:pt idx="175">
                  <c:v>1.0047256032708076</c:v>
                </c:pt>
                <c:pt idx="176">
                  <c:v>1.0056675002095812</c:v>
                </c:pt>
                <c:pt idx="177">
                  <c:v>1.0066846809104681</c:v>
                </c:pt>
                <c:pt idx="178">
                  <c:v>1.0077906264230378</c:v>
                </c:pt>
                <c:pt idx="179">
                  <c:v>1.0089999990009912</c:v>
                </c:pt>
                <c:pt idx="180">
                  <c:v>1.010328835974867</c:v>
                </c:pt>
                <c:pt idx="181">
                  <c:v>1.0117947620115308</c:v>
                </c:pt>
                <c:pt idx="182">
                  <c:v>1.0134172225487301</c:v>
                </c:pt>
                <c:pt idx="183">
                  <c:v>1.0152177414789265</c:v>
                </c:pt>
                <c:pt idx="184">
                  <c:v>1.0172202064839118</c:v>
                </c:pt>
                <c:pt idx="185">
                  <c:v>1.0194511857916413</c:v>
                </c:pt>
                <c:pt idx="186">
                  <c:v>1.0219402805470776</c:v>
                </c:pt>
                <c:pt idx="187">
                  <c:v>1.0247205174636198</c:v>
                </c:pt>
                <c:pt idx="188">
                  <c:v>1.0278287869579028</c:v>
                </c:pt>
                <c:pt idx="189">
                  <c:v>1.0313063325762879</c:v>
                </c:pt>
                <c:pt idx="190">
                  <c:v>1.0351992982023654</c:v>
                </c:pt>
                <c:pt idx="191">
                  <c:v>1.0395593403034438</c:v>
                </c:pt>
                <c:pt idx="192">
                  <c:v>1.0444443133366317</c:v>
                </c:pt>
                <c:pt idx="193">
                  <c:v>1.0499190374077738</c:v>
                </c:pt>
                <c:pt idx="194">
                  <c:v>1.0560561583672461</c:v>
                </c:pt>
                <c:pt idx="195">
                  <c:v>1.0629371117543387</c:v>
                </c:pt>
                <c:pt idx="196">
                  <c:v>1.0706532033800031</c:v>
                </c:pt>
                <c:pt idx="197">
                  <c:v>1.079306820885646</c:v>
                </c:pt>
                <c:pt idx="198">
                  <c:v>1.0890127923539419</c:v>
                </c:pt>
                <c:pt idx="199">
                  <c:v>1.0998999099990019</c:v>
                </c:pt>
                <c:pt idx="200">
                  <c:v>1.1121126391538745</c:v>
                </c:pt>
                <c:pt idx="201">
                  <c:v>1.1258130352321958</c:v>
                </c:pt>
                <c:pt idx="202">
                  <c:v>1.1411828941007871</c:v>
                </c:pt>
                <c:pt idx="203">
                  <c:v>1.1584261643967666</c:v>
                </c:pt>
                <c:pt idx="204">
                  <c:v>1.1777716537993377</c:v>
                </c:pt>
                <c:pt idx="205">
                  <c:v>1.1994760651665701</c:v>
                </c:pt>
                <c:pt idx="206">
                  <c:v>1.2238274028244294</c:v>
                </c:pt>
                <c:pt idx="207">
                  <c:v>1.2511487942080237</c:v>
                </c:pt>
                <c:pt idx="208">
                  <c:v>1.2818027775650718</c:v>
                </c:pt>
                <c:pt idx="209">
                  <c:v>1.3161961126174324</c:v>
                </c:pt>
                <c:pt idx="210">
                  <c:v>1.3547851780147595</c:v>
                </c:pt>
                <c:pt idx="211">
                  <c:v>1.3980820272012877</c:v>
                </c:pt>
                <c:pt idx="212">
                  <c:v>1.4466611830535598</c:v>
                </c:pt>
                <c:pt idx="213">
                  <c:v>1.5011672614496188</c:v>
                </c:pt>
                <c:pt idx="214">
                  <c:v>1.5623235249297096</c:v>
                </c:pt>
                <c:pt idx="215">
                  <c:v>1.630941479950557</c:v>
                </c:pt>
                <c:pt idx="216">
                  <c:v>1.7079316450828588</c:v>
                </c:pt>
                <c:pt idx="217">
                  <c:v>1.7943156330394359</c:v>
                </c:pt>
                <c:pt idx="218">
                  <c:v>1.8912397068549518</c:v>
                </c:pt>
                <c:pt idx="219">
                  <c:v>1.9999899901000486</c:v>
                </c:pt>
                <c:pt idx="220">
                  <c:v>2.1220095329595647</c:v>
                </c:pt>
                <c:pt idx="221">
                  <c:v>2.2589174606317002</c:v>
                </c:pt>
                <c:pt idx="222">
                  <c:v>2.4125304581356515</c:v>
                </c:pt>
                <c:pt idx="223">
                  <c:v>2.584886876618</c:v>
                </c:pt>
                <c:pt idx="224">
                  <c:v>2.7782737810339881</c:v>
                </c:pt>
                <c:pt idx="225">
                  <c:v>2.9952572981099141</c:v>
                </c:pt>
                <c:pt idx="226">
                  <c:v>3.2387166672856802</c:v>
                </c:pt>
                <c:pt idx="227">
                  <c:v>3.511882446472816</c:v>
                </c:pt>
                <c:pt idx="228">
                  <c:v>3.8183793795951977</c:v>
                </c:pt>
                <c:pt idx="229">
                  <c:v>4.1622744947386554</c:v>
                </c:pt>
                <c:pt idx="230">
                  <c:v>4.5481310711426364</c:v>
                </c:pt>
                <c:pt idx="231">
                  <c:v>4.9810691911433143</c:v>
                </c:pt>
                <c:pt idx="232">
                  <c:v>5.4668336805551103</c:v>
                </c:pt>
                <c:pt idx="233">
                  <c:v>6.0118703390194845</c:v>
                </c:pt>
                <c:pt idx="234">
                  <c:v>6.6234114718493755</c:v>
                </c:pt>
                <c:pt idx="235">
                  <c:v>7.3095718583268345</c:v>
                </c:pt>
                <c:pt idx="236">
                  <c:v>8.0794564298938525</c:v>
                </c:pt>
                <c:pt idx="237">
                  <c:v>8.9432810870607113</c:v>
                </c:pt>
                <c:pt idx="238">
                  <c:v>9.9125082581990451</c:v>
                </c:pt>
                <c:pt idx="239">
                  <c:v>10.999998999001846</c:v>
                </c:pt>
                <c:pt idx="240">
                  <c:v>12.220183650879221</c:v>
                </c:pt>
                <c:pt idx="241">
                  <c:v>13.589253322820833</c:v>
                </c:pt>
                <c:pt idx="242">
                  <c:v>15.125374737575568</c:v>
                </c:pt>
                <c:pt idx="243">
                  <c:v>16.848931293024627</c:v>
                </c:pt>
                <c:pt idx="244">
                  <c:v>18.782793537487294</c:v>
                </c:pt>
                <c:pt idx="245">
                  <c:v>20.952622648002489</c:v>
                </c:pt>
                <c:pt idx="246">
                  <c:v>23.387210938555427</c:v>
                </c:pt>
                <c:pt idx="247">
                  <c:v>26.118863916593195</c:v>
                </c:pt>
                <c:pt idx="248">
                  <c:v>29.183828957479218</c:v>
                </c:pt>
                <c:pt idx="249">
                  <c:v>32.622776285143111</c:v>
                </c:pt>
                <c:pt idx="250">
                  <c:v>36.481338641241145</c:v>
                </c:pt>
              </c:numCache>
            </c:numRef>
          </c:yVal>
          <c:smooth val="1"/>
          <c:extLst>
            <c:ext xmlns:c16="http://schemas.microsoft.com/office/drawing/2014/chart" uri="{C3380CC4-5D6E-409C-BE32-E72D297353CC}">
              <c16:uniqueId val="{00000001-2314-4C5A-B22D-8E0F666B95B3}"/>
            </c:ext>
          </c:extLst>
        </c:ser>
        <c:dLbls>
          <c:showLegendKey val="0"/>
          <c:showVal val="0"/>
          <c:showCatName val="0"/>
          <c:showSerName val="0"/>
          <c:showPercent val="0"/>
          <c:showBubbleSize val="0"/>
        </c:dLbls>
        <c:axId val="133314432"/>
        <c:axId val="133358336"/>
      </c:scatterChart>
      <c:valAx>
        <c:axId val="133314432"/>
        <c:scaling>
          <c:orientation val="minMax"/>
          <c:max val="10"/>
          <c:min val="3"/>
        </c:scaling>
        <c:delete val="0"/>
        <c:axPos val="b"/>
        <c:title>
          <c:tx>
            <c:rich>
              <a:bodyPr/>
              <a:lstStyle/>
              <a:p>
                <a:pPr>
                  <a:defRPr/>
                </a:pPr>
                <a:r>
                  <a:rPr lang="en-US" dirty="0"/>
                  <a:t>pH</a:t>
                </a:r>
              </a:p>
            </c:rich>
          </c:tx>
          <c:layout>
            <c:manualLayout>
              <c:xMode val="edge"/>
              <c:yMode val="edge"/>
              <c:x val="0.43582855243937985"/>
              <c:y val="0.60981157604438085"/>
            </c:manualLayout>
          </c:layout>
          <c:overlay val="0"/>
        </c:title>
        <c:numFmt formatCode="General" sourceLinked="1"/>
        <c:majorTickMark val="out"/>
        <c:minorTickMark val="none"/>
        <c:tickLblPos val="nextTo"/>
        <c:crossAx val="133358336"/>
        <c:crosses val="autoZero"/>
        <c:crossBetween val="midCat"/>
        <c:majorUnit val="1"/>
      </c:valAx>
      <c:valAx>
        <c:axId val="133358336"/>
        <c:scaling>
          <c:orientation val="minMax"/>
          <c:max val="1.5"/>
          <c:min val="-1"/>
        </c:scaling>
        <c:delete val="0"/>
        <c:axPos val="l"/>
        <c:majorGridlines/>
        <c:title>
          <c:tx>
            <c:rich>
              <a:bodyPr rot="-5400000" vert="horz"/>
              <a:lstStyle/>
              <a:p>
                <a:pPr>
                  <a:defRPr/>
                </a:pPr>
                <a:r>
                  <a:rPr lang="en-US"/>
                  <a:t>[B-], CB      (mmol/l)</a:t>
                </a:r>
              </a:p>
            </c:rich>
          </c:tx>
          <c:overlay val="0"/>
        </c:title>
        <c:numFmt formatCode="General" sourceLinked="1"/>
        <c:majorTickMark val="out"/>
        <c:minorTickMark val="none"/>
        <c:tickLblPos val="nextTo"/>
        <c:crossAx val="133314432"/>
        <c:crosses val="autoZero"/>
        <c:crossBetween val="midCat"/>
      </c:valAx>
    </c:plotArea>
    <c:legend>
      <c:legendPos val="r"/>
      <c:layout>
        <c:manualLayout>
          <c:xMode val="edge"/>
          <c:yMode val="edge"/>
          <c:x val="0.81607858140312572"/>
          <c:y val="0.47752604185227449"/>
          <c:w val="0.11881479349174801"/>
          <c:h val="0.13211249521087676"/>
        </c:manualLayout>
      </c:layout>
      <c:overlay val="0"/>
    </c:legend>
    <c:plotVisOnly val="1"/>
    <c:dispBlanksAs val="gap"/>
    <c:showDLblsOverMax val="0"/>
  </c:chart>
  <c:externalData r:id="rId1">
    <c:autoUpdate val="0"/>
  </c:externalData>
  <c:userShapes r:id="rId2"/>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104089219330855"/>
          <c:y val="3.6551505135932083E-2"/>
          <c:w val="0.74728644049605319"/>
          <c:h val="0.78576611256926221"/>
        </c:manualLayout>
      </c:layout>
      <c:scatterChart>
        <c:scatterStyle val="smoothMarker"/>
        <c:varyColors val="0"/>
        <c:ser>
          <c:idx val="0"/>
          <c:order val="0"/>
          <c:spPr>
            <a:ln w="22225" cap="rnd">
              <a:solidFill>
                <a:schemeClr val="accent1"/>
              </a:solidFill>
              <a:round/>
            </a:ln>
            <a:effectLst/>
          </c:spPr>
          <c:marker>
            <c:symbol val="none"/>
          </c:marker>
          <c:xVal>
            <c:numRef>
              <c:f>List1!$J$2:$J$202</c:f>
              <c:numCache>
                <c:formatCode>General</c:formatCode>
                <c:ptCount val="201"/>
                <c:pt idx="0">
                  <c:v>6</c:v>
                </c:pt>
                <c:pt idx="1">
                  <c:v>6.01</c:v>
                </c:pt>
                <c:pt idx="2">
                  <c:v>6.02</c:v>
                </c:pt>
                <c:pt idx="3">
                  <c:v>6.0299999999999985</c:v>
                </c:pt>
                <c:pt idx="4">
                  <c:v>6.0399999999999991</c:v>
                </c:pt>
                <c:pt idx="5">
                  <c:v>6.0499999999999989</c:v>
                </c:pt>
                <c:pt idx="6">
                  <c:v>6.0599999999999987</c:v>
                </c:pt>
                <c:pt idx="7">
                  <c:v>6.0699999999999985</c:v>
                </c:pt>
                <c:pt idx="8">
                  <c:v>6.0799999999999983</c:v>
                </c:pt>
                <c:pt idx="9">
                  <c:v>6.0899999999999981</c:v>
                </c:pt>
                <c:pt idx="10">
                  <c:v>6.0999999999999979</c:v>
                </c:pt>
                <c:pt idx="11">
                  <c:v>6.1099999999999977</c:v>
                </c:pt>
                <c:pt idx="12">
                  <c:v>6.1199999999999966</c:v>
                </c:pt>
                <c:pt idx="13">
                  <c:v>6.1299999999999955</c:v>
                </c:pt>
                <c:pt idx="14">
                  <c:v>6.139999999999997</c:v>
                </c:pt>
                <c:pt idx="15">
                  <c:v>6.1499999999999968</c:v>
                </c:pt>
                <c:pt idx="16">
                  <c:v>6.1599999999999966</c:v>
                </c:pt>
                <c:pt idx="17">
                  <c:v>6.1699999999999955</c:v>
                </c:pt>
                <c:pt idx="18">
                  <c:v>6.1799999999999962</c:v>
                </c:pt>
                <c:pt idx="19">
                  <c:v>6.1899999999999959</c:v>
                </c:pt>
                <c:pt idx="20">
                  <c:v>6.1999999999999957</c:v>
                </c:pt>
                <c:pt idx="21">
                  <c:v>6.2099999999999964</c:v>
                </c:pt>
                <c:pt idx="22">
                  <c:v>6.2199999999999953</c:v>
                </c:pt>
                <c:pt idx="23">
                  <c:v>6.2299999999999951</c:v>
                </c:pt>
                <c:pt idx="24">
                  <c:v>6.2399999999999984</c:v>
                </c:pt>
                <c:pt idx="25">
                  <c:v>6.2499999999999964</c:v>
                </c:pt>
                <c:pt idx="26">
                  <c:v>6.2599999999999953</c:v>
                </c:pt>
                <c:pt idx="27">
                  <c:v>6.2699999999999942</c:v>
                </c:pt>
                <c:pt idx="28">
                  <c:v>6.2799999999999994</c:v>
                </c:pt>
                <c:pt idx="29">
                  <c:v>6.2899999999999938</c:v>
                </c:pt>
                <c:pt idx="30">
                  <c:v>6.2999999999999936</c:v>
                </c:pt>
                <c:pt idx="31">
                  <c:v>6.3099999999999925</c:v>
                </c:pt>
                <c:pt idx="32">
                  <c:v>6.3199999999999905</c:v>
                </c:pt>
                <c:pt idx="33">
                  <c:v>6.3299999999999885</c:v>
                </c:pt>
                <c:pt idx="34">
                  <c:v>6.3399999999999928</c:v>
                </c:pt>
                <c:pt idx="35">
                  <c:v>6.3499999999999925</c:v>
                </c:pt>
                <c:pt idx="36">
                  <c:v>6.3599999999999905</c:v>
                </c:pt>
                <c:pt idx="37">
                  <c:v>6.3699999999999886</c:v>
                </c:pt>
                <c:pt idx="38">
                  <c:v>6.3799999999999919</c:v>
                </c:pt>
                <c:pt idx="39">
                  <c:v>6.3899999999999917</c:v>
                </c:pt>
                <c:pt idx="40">
                  <c:v>6.3999999999999915</c:v>
                </c:pt>
                <c:pt idx="41">
                  <c:v>6.4099999999999913</c:v>
                </c:pt>
                <c:pt idx="42">
                  <c:v>6.419999999999991</c:v>
                </c:pt>
                <c:pt idx="43">
                  <c:v>6.4299999999999908</c:v>
                </c:pt>
                <c:pt idx="44">
                  <c:v>6.4399999999999924</c:v>
                </c:pt>
                <c:pt idx="45">
                  <c:v>6.4499999999999904</c:v>
                </c:pt>
                <c:pt idx="46">
                  <c:v>6.4599999999999902</c:v>
                </c:pt>
                <c:pt idx="47">
                  <c:v>6.46999999999999</c:v>
                </c:pt>
                <c:pt idx="48">
                  <c:v>6.4799999999999924</c:v>
                </c:pt>
                <c:pt idx="49">
                  <c:v>6.4899999999999904</c:v>
                </c:pt>
                <c:pt idx="50">
                  <c:v>6.4999999999999893</c:v>
                </c:pt>
                <c:pt idx="51">
                  <c:v>6.5099999999999891</c:v>
                </c:pt>
                <c:pt idx="52">
                  <c:v>6.5199999999999889</c:v>
                </c:pt>
                <c:pt idx="53">
                  <c:v>6.5299999999999887</c:v>
                </c:pt>
                <c:pt idx="54">
                  <c:v>6.5399999999999894</c:v>
                </c:pt>
                <c:pt idx="55">
                  <c:v>6.5499999999999883</c:v>
                </c:pt>
                <c:pt idx="56">
                  <c:v>6.5599999999999881</c:v>
                </c:pt>
                <c:pt idx="57">
                  <c:v>6.5699999999999878</c:v>
                </c:pt>
                <c:pt idx="58">
                  <c:v>6.5799999999999894</c:v>
                </c:pt>
                <c:pt idx="59">
                  <c:v>6.5899999999999874</c:v>
                </c:pt>
                <c:pt idx="60">
                  <c:v>6.5999999999999872</c:v>
                </c:pt>
                <c:pt idx="61">
                  <c:v>6.609999999999987</c:v>
                </c:pt>
                <c:pt idx="62">
                  <c:v>6.6199999999999868</c:v>
                </c:pt>
                <c:pt idx="63">
                  <c:v>6.6299999999999866</c:v>
                </c:pt>
                <c:pt idx="64">
                  <c:v>6.6399999999999864</c:v>
                </c:pt>
                <c:pt idx="65">
                  <c:v>6.6499999999999861</c:v>
                </c:pt>
                <c:pt idx="66">
                  <c:v>6.6599999999999859</c:v>
                </c:pt>
                <c:pt idx="67">
                  <c:v>6.6699999999999857</c:v>
                </c:pt>
                <c:pt idx="68">
                  <c:v>6.6799999999999864</c:v>
                </c:pt>
                <c:pt idx="69">
                  <c:v>6.6899999999999853</c:v>
                </c:pt>
                <c:pt idx="70">
                  <c:v>6.6999999999999851</c:v>
                </c:pt>
                <c:pt idx="71">
                  <c:v>6.7099999999999884</c:v>
                </c:pt>
                <c:pt idx="72">
                  <c:v>6.7199999999999864</c:v>
                </c:pt>
                <c:pt idx="73">
                  <c:v>6.7299999999999844</c:v>
                </c:pt>
                <c:pt idx="74">
                  <c:v>6.7399999999999904</c:v>
                </c:pt>
                <c:pt idx="75">
                  <c:v>6.7499999999999893</c:v>
                </c:pt>
                <c:pt idx="76">
                  <c:v>6.7599999999999838</c:v>
                </c:pt>
                <c:pt idx="77">
                  <c:v>6.7699999999999836</c:v>
                </c:pt>
                <c:pt idx="78">
                  <c:v>6.7799999999999834</c:v>
                </c:pt>
                <c:pt idx="79">
                  <c:v>6.7899999999999832</c:v>
                </c:pt>
                <c:pt idx="80">
                  <c:v>6.7999999999999829</c:v>
                </c:pt>
                <c:pt idx="81">
                  <c:v>6.8099999999999827</c:v>
                </c:pt>
                <c:pt idx="82">
                  <c:v>6.8199999999999825</c:v>
                </c:pt>
                <c:pt idx="83">
                  <c:v>6.8299999999999805</c:v>
                </c:pt>
                <c:pt idx="84">
                  <c:v>6.8399999999999821</c:v>
                </c:pt>
                <c:pt idx="85">
                  <c:v>6.8499999999999819</c:v>
                </c:pt>
                <c:pt idx="86">
                  <c:v>6.8599999999999817</c:v>
                </c:pt>
                <c:pt idx="87">
                  <c:v>6.8699999999999815</c:v>
                </c:pt>
                <c:pt idx="88">
                  <c:v>6.8799999999999812</c:v>
                </c:pt>
                <c:pt idx="89">
                  <c:v>6.889999999999981</c:v>
                </c:pt>
                <c:pt idx="90">
                  <c:v>6.8999999999999808</c:v>
                </c:pt>
                <c:pt idx="91">
                  <c:v>6.9099999999999824</c:v>
                </c:pt>
                <c:pt idx="92">
                  <c:v>6.9199999999999804</c:v>
                </c:pt>
                <c:pt idx="93">
                  <c:v>6.9299999999999802</c:v>
                </c:pt>
                <c:pt idx="94">
                  <c:v>6.9399999999999924</c:v>
                </c:pt>
                <c:pt idx="95">
                  <c:v>6.9499999999999824</c:v>
                </c:pt>
                <c:pt idx="96">
                  <c:v>6.9599999999999804</c:v>
                </c:pt>
                <c:pt idx="97">
                  <c:v>6.9699999999999793</c:v>
                </c:pt>
                <c:pt idx="98">
                  <c:v>6.9799999999999924</c:v>
                </c:pt>
                <c:pt idx="99">
                  <c:v>6.9899999999999824</c:v>
                </c:pt>
                <c:pt idx="100">
                  <c:v>6.9999999999999813</c:v>
                </c:pt>
                <c:pt idx="101">
                  <c:v>7.0099999999999794</c:v>
                </c:pt>
                <c:pt idx="102">
                  <c:v>7.0199999999999783</c:v>
                </c:pt>
                <c:pt idx="103">
                  <c:v>7.029999999999978</c:v>
                </c:pt>
                <c:pt idx="104">
                  <c:v>7.0399999999999814</c:v>
                </c:pt>
                <c:pt idx="105">
                  <c:v>7.0499999999999794</c:v>
                </c:pt>
                <c:pt idx="106">
                  <c:v>7.0599999999999774</c:v>
                </c:pt>
                <c:pt idx="107">
                  <c:v>7.0699999999999772</c:v>
                </c:pt>
                <c:pt idx="108">
                  <c:v>7.0799999999999814</c:v>
                </c:pt>
                <c:pt idx="109">
                  <c:v>7.0899999999999794</c:v>
                </c:pt>
                <c:pt idx="110">
                  <c:v>7.0999999999999774</c:v>
                </c:pt>
                <c:pt idx="111">
                  <c:v>7.1099999999999763</c:v>
                </c:pt>
                <c:pt idx="112">
                  <c:v>7.1199999999999761</c:v>
                </c:pt>
                <c:pt idx="113">
                  <c:v>7.1299999999999759</c:v>
                </c:pt>
                <c:pt idx="114">
                  <c:v>7.1399999999999784</c:v>
                </c:pt>
                <c:pt idx="115">
                  <c:v>7.1499999999999764</c:v>
                </c:pt>
                <c:pt idx="116">
                  <c:v>7.1599999999999753</c:v>
                </c:pt>
                <c:pt idx="117">
                  <c:v>7.1699999999999751</c:v>
                </c:pt>
                <c:pt idx="118">
                  <c:v>7.1799999999999784</c:v>
                </c:pt>
                <c:pt idx="119">
                  <c:v>7.1899999999999764</c:v>
                </c:pt>
                <c:pt idx="120">
                  <c:v>7.1999999999999744</c:v>
                </c:pt>
                <c:pt idx="121">
                  <c:v>7.2099999999999804</c:v>
                </c:pt>
                <c:pt idx="122">
                  <c:v>7.2199999999999784</c:v>
                </c:pt>
                <c:pt idx="123">
                  <c:v>7.2299999999999738</c:v>
                </c:pt>
                <c:pt idx="124">
                  <c:v>7.2399999999999824</c:v>
                </c:pt>
                <c:pt idx="125">
                  <c:v>7.2499999999999734</c:v>
                </c:pt>
                <c:pt idx="126">
                  <c:v>7.2599999999999731</c:v>
                </c:pt>
                <c:pt idx="127">
                  <c:v>7.2699999999999729</c:v>
                </c:pt>
                <c:pt idx="128">
                  <c:v>7.2799999999999834</c:v>
                </c:pt>
                <c:pt idx="129">
                  <c:v>7.2899999999999734</c:v>
                </c:pt>
                <c:pt idx="130">
                  <c:v>7.2999999999999723</c:v>
                </c:pt>
                <c:pt idx="131">
                  <c:v>7.3099999999999721</c:v>
                </c:pt>
                <c:pt idx="132">
                  <c:v>7.3199999999999719</c:v>
                </c:pt>
                <c:pt idx="133">
                  <c:v>7.3299999999999716</c:v>
                </c:pt>
                <c:pt idx="134">
                  <c:v>7.3399999999999714</c:v>
                </c:pt>
                <c:pt idx="135">
                  <c:v>7.3499999999999712</c:v>
                </c:pt>
                <c:pt idx="136">
                  <c:v>7.359999999999971</c:v>
                </c:pt>
                <c:pt idx="137">
                  <c:v>7.3699999999999708</c:v>
                </c:pt>
                <c:pt idx="138">
                  <c:v>7.3799999999999724</c:v>
                </c:pt>
                <c:pt idx="139">
                  <c:v>7.3899999999999704</c:v>
                </c:pt>
                <c:pt idx="140">
                  <c:v>7.3999999999999702</c:v>
                </c:pt>
                <c:pt idx="141">
                  <c:v>7.4099999999999824</c:v>
                </c:pt>
                <c:pt idx="142">
                  <c:v>7.4199999999999724</c:v>
                </c:pt>
                <c:pt idx="143">
                  <c:v>7.4299999999999704</c:v>
                </c:pt>
                <c:pt idx="144">
                  <c:v>7.4399999999999924</c:v>
                </c:pt>
                <c:pt idx="145">
                  <c:v>7.4499999999999824</c:v>
                </c:pt>
                <c:pt idx="146">
                  <c:v>7.4599999999999724</c:v>
                </c:pt>
                <c:pt idx="147">
                  <c:v>7.4699999999999704</c:v>
                </c:pt>
                <c:pt idx="148">
                  <c:v>7.4799999999999924</c:v>
                </c:pt>
                <c:pt idx="149">
                  <c:v>7.4899999999999824</c:v>
                </c:pt>
                <c:pt idx="150">
                  <c:v>7.4999999999999734</c:v>
                </c:pt>
                <c:pt idx="151">
                  <c:v>7.5099999999999714</c:v>
                </c:pt>
                <c:pt idx="152">
                  <c:v>7.5199999999999694</c:v>
                </c:pt>
                <c:pt idx="153">
                  <c:v>7.5299999999999674</c:v>
                </c:pt>
                <c:pt idx="154">
                  <c:v>7.5399999999999734</c:v>
                </c:pt>
                <c:pt idx="155">
                  <c:v>7.5499999999999714</c:v>
                </c:pt>
                <c:pt idx="156">
                  <c:v>7.5599999999999694</c:v>
                </c:pt>
                <c:pt idx="157">
                  <c:v>7.5699999999999674</c:v>
                </c:pt>
                <c:pt idx="158">
                  <c:v>7.5799999999999734</c:v>
                </c:pt>
                <c:pt idx="159">
                  <c:v>7.5899999999999714</c:v>
                </c:pt>
                <c:pt idx="160">
                  <c:v>7.5999999999999694</c:v>
                </c:pt>
                <c:pt idx="161">
                  <c:v>7.6099999999999683</c:v>
                </c:pt>
                <c:pt idx="162">
                  <c:v>7.6199999999999664</c:v>
                </c:pt>
                <c:pt idx="163">
                  <c:v>7.6299999999999653</c:v>
                </c:pt>
                <c:pt idx="164">
                  <c:v>7.6399999999999704</c:v>
                </c:pt>
                <c:pt idx="165">
                  <c:v>7.6499999999999684</c:v>
                </c:pt>
                <c:pt idx="166">
                  <c:v>7.6599999999999664</c:v>
                </c:pt>
                <c:pt idx="167">
                  <c:v>7.6699999999999644</c:v>
                </c:pt>
                <c:pt idx="168">
                  <c:v>7.6799999999999704</c:v>
                </c:pt>
                <c:pt idx="169">
                  <c:v>7.6899999999999684</c:v>
                </c:pt>
                <c:pt idx="170">
                  <c:v>7.6999999999999638</c:v>
                </c:pt>
                <c:pt idx="171">
                  <c:v>7.7099999999999724</c:v>
                </c:pt>
                <c:pt idx="172">
                  <c:v>7.7199999999999633</c:v>
                </c:pt>
                <c:pt idx="173">
                  <c:v>7.7299999999999631</c:v>
                </c:pt>
                <c:pt idx="174">
                  <c:v>7.7399999999999824</c:v>
                </c:pt>
                <c:pt idx="175">
                  <c:v>7.7499999999999734</c:v>
                </c:pt>
                <c:pt idx="176">
                  <c:v>7.7599999999999634</c:v>
                </c:pt>
                <c:pt idx="177">
                  <c:v>7.7699999999999623</c:v>
                </c:pt>
                <c:pt idx="178">
                  <c:v>7.7799999999999834</c:v>
                </c:pt>
                <c:pt idx="179">
                  <c:v>7.7899999999999734</c:v>
                </c:pt>
                <c:pt idx="180">
                  <c:v>7.7999999999999634</c:v>
                </c:pt>
                <c:pt idx="181">
                  <c:v>7.8099999999999614</c:v>
                </c:pt>
                <c:pt idx="182">
                  <c:v>7.8199999999999612</c:v>
                </c:pt>
                <c:pt idx="183">
                  <c:v>7.829999999999961</c:v>
                </c:pt>
                <c:pt idx="184">
                  <c:v>7.8399999999999634</c:v>
                </c:pt>
                <c:pt idx="185">
                  <c:v>7.8499999999999623</c:v>
                </c:pt>
                <c:pt idx="186">
                  <c:v>7.8599999999999604</c:v>
                </c:pt>
                <c:pt idx="187">
                  <c:v>7.8699999999999601</c:v>
                </c:pt>
                <c:pt idx="188">
                  <c:v>7.8799999999999599</c:v>
                </c:pt>
                <c:pt idx="189">
                  <c:v>7.8899999999999597</c:v>
                </c:pt>
                <c:pt idx="190">
                  <c:v>7.8999999999999595</c:v>
                </c:pt>
                <c:pt idx="191">
                  <c:v>7.9099999999999593</c:v>
                </c:pt>
                <c:pt idx="192">
                  <c:v>7.9199999999999591</c:v>
                </c:pt>
                <c:pt idx="193">
                  <c:v>7.9299999999999589</c:v>
                </c:pt>
                <c:pt idx="194">
                  <c:v>7.9399999999999924</c:v>
                </c:pt>
                <c:pt idx="195">
                  <c:v>7.9499999999999584</c:v>
                </c:pt>
                <c:pt idx="196">
                  <c:v>7.9599999999999582</c:v>
                </c:pt>
                <c:pt idx="197">
                  <c:v>7.969999999999958</c:v>
                </c:pt>
                <c:pt idx="198">
                  <c:v>7.9799999999999924</c:v>
                </c:pt>
                <c:pt idx="199">
                  <c:v>7.9899999999999594</c:v>
                </c:pt>
                <c:pt idx="200">
                  <c:v>7.9999999999999574</c:v>
                </c:pt>
              </c:numCache>
            </c:numRef>
          </c:xVal>
          <c:yVal>
            <c:numRef>
              <c:f>List1!$K$2:$K$202</c:f>
              <c:numCache>
                <c:formatCode>General</c:formatCode>
                <c:ptCount val="201"/>
                <c:pt idx="0">
                  <c:v>3.6355966758818297</c:v>
                </c:pt>
                <c:pt idx="1">
                  <c:v>3.6622990478314938</c:v>
                </c:pt>
                <c:pt idx="2">
                  <c:v>3.6889756546977686</c:v>
                </c:pt>
                <c:pt idx="3">
                  <c:v>3.7156248902172417</c:v>
                </c:pt>
                <c:pt idx="4">
                  <c:v>3.7422451891430413</c:v>
                </c:pt>
                <c:pt idx="5">
                  <c:v>3.768835028491976</c:v>
                </c:pt>
                <c:pt idx="6">
                  <c:v>3.7953929287537638</c:v>
                </c:pt>
                <c:pt idx="7">
                  <c:v>3.8219174550614352</c:v>
                </c:pt>
                <c:pt idx="8">
                  <c:v>3.8484072183155651</c:v>
                </c:pt>
                <c:pt idx="9">
                  <c:v>3.8748608762611427</c:v>
                </c:pt>
                <c:pt idx="10">
                  <c:v>3.9012771345121307</c:v>
                </c:pt>
                <c:pt idx="11">
                  <c:v>3.9276547475205565</c:v>
                </c:pt>
                <c:pt idx="12">
                  <c:v>3.9539925194864658</c:v>
                </c:pt>
                <c:pt idx="13">
                  <c:v>3.9802893052064192</c:v>
                </c:pt>
                <c:pt idx="14">
                  <c:v>4.0065440108559756</c:v>
                </c:pt>
                <c:pt idx="15">
                  <c:v>4.0327555947050264</c:v>
                </c:pt>
                <c:pt idx="16">
                  <c:v>4.0589230677623025</c:v>
                </c:pt>
                <c:pt idx="17">
                  <c:v>4.0850454943473133</c:v>
                </c:pt>
                <c:pt idx="18">
                  <c:v>4.111121992587246</c:v>
                </c:pt>
                <c:pt idx="19">
                  <c:v>4.1371517348374605</c:v>
                </c:pt>
                <c:pt idx="20">
                  <c:v>4.1631339480235345</c:v>
                </c:pt>
                <c:pt idx="21">
                  <c:v>4.1890679139040534</c:v>
                </c:pt>
                <c:pt idx="22">
                  <c:v>4.2149529692526855</c:v>
                </c:pt>
                <c:pt idx="23">
                  <c:v>4.2407885059597152</c:v>
                </c:pt>
                <c:pt idx="24">
                  <c:v>4.2665739710510451</c:v>
                </c:pt>
                <c:pt idx="25">
                  <c:v>4.2923088666265645</c:v>
                </c:pt>
                <c:pt idx="26">
                  <c:v>4.3179927497163764</c:v>
                </c:pt>
                <c:pt idx="27">
                  <c:v>4.3436252320565609</c:v>
                </c:pt>
                <c:pt idx="28">
                  <c:v>4.3692059797836693</c:v>
                </c:pt>
                <c:pt idx="29">
                  <c:v>4.3947347130514665</c:v>
                </c:pt>
                <c:pt idx="30">
                  <c:v>4.4202112055686333</c:v>
                </c:pt>
                <c:pt idx="31">
                  <c:v>4.4456352840605984</c:v>
                </c:pt>
                <c:pt idx="32">
                  <c:v>4.4710068276568915</c:v>
                </c:pt>
                <c:pt idx="33">
                  <c:v>4.4963257672060388</c:v>
                </c:pt>
                <c:pt idx="34">
                  <c:v>4.5215920845204414</c:v>
                </c:pt>
                <c:pt idx="35">
                  <c:v>4.546805811553722</c:v>
                </c:pt>
                <c:pt idx="36">
                  <c:v>4.5719670295133934</c:v>
                </c:pt>
                <c:pt idx="37">
                  <c:v>4.5970758679114434</c:v>
                </c:pt>
                <c:pt idx="38">
                  <c:v>4.6221325035571255</c:v>
                </c:pt>
                <c:pt idx="39">
                  <c:v>4.6471371594926065</c:v>
                </c:pt>
                <c:pt idx="40">
                  <c:v>4.6720901038786984</c:v>
                </c:pt>
                <c:pt idx="41">
                  <c:v>4.696991648830827</c:v>
                </c:pt>
                <c:pt idx="42">
                  <c:v>4.7218421492107314</c:v>
                </c:pt>
                <c:pt idx="43">
                  <c:v>4.7466420013771282</c:v>
                </c:pt>
                <c:pt idx="44">
                  <c:v>4.7713916418988891</c:v>
                </c:pt>
                <c:pt idx="45">
                  <c:v>4.7960915462355285</c:v>
                </c:pt>
                <c:pt idx="46">
                  <c:v>4.8207422273878766</c:v>
                </c:pt>
                <c:pt idx="47">
                  <c:v>4.8453442345228197</c:v>
                </c:pt>
                <c:pt idx="48">
                  <c:v>4.8698981515771473</c:v>
                </c:pt>
                <c:pt idx="49">
                  <c:v>4.8944045958432065</c:v>
                </c:pt>
                <c:pt idx="50">
                  <c:v>4.9188642165406575</c:v>
                </c:pt>
                <c:pt idx="51">
                  <c:v>4.9432776933781613</c:v>
                </c:pt>
                <c:pt idx="52">
                  <c:v>4.9676457351079391</c:v>
                </c:pt>
                <c:pt idx="53">
                  <c:v>4.9919690780789328</c:v>
                </c:pt>
                <c:pt idx="54">
                  <c:v>5.0162484847885489</c:v>
                </c:pt>
                <c:pt idx="55">
                  <c:v>5.0404847424392045</c:v>
                </c:pt>
                <c:pt idx="56">
                  <c:v>5.0646786615030495</c:v>
                </c:pt>
                <c:pt idx="57">
                  <c:v>5.0888310742946494</c:v>
                </c:pt>
                <c:pt idx="58">
                  <c:v>5.1129428335585745</c:v>
                </c:pt>
                <c:pt idx="59">
                  <c:v>5.1370148110720173</c:v>
                </c:pt>
                <c:pt idx="60">
                  <c:v>5.1610478962663455</c:v>
                </c:pt>
                <c:pt idx="61">
                  <c:v>5.1850429948683834</c:v>
                </c:pt>
                <c:pt idx="62">
                  <c:v>5.2090010275660052</c:v>
                </c:pt>
                <c:pt idx="63">
                  <c:v>5.2329229286979606</c:v>
                </c:pt>
                <c:pt idx="64">
                  <c:v>5.2568096449704464</c:v>
                </c:pt>
                <c:pt idx="65">
                  <c:v>5.2806621342024682</c:v>
                </c:pt>
                <c:pt idx="66">
                  <c:v>5.3044813641000745</c:v>
                </c:pt>
                <c:pt idx="67">
                  <c:v>5.3282683110635833</c:v>
                </c:pt>
                <c:pt idx="68">
                  <c:v>5.3520239590240211</c:v>
                </c:pt>
                <c:pt idx="69">
                  <c:v>5.3757492983147106</c:v>
                </c:pt>
                <c:pt idx="70">
                  <c:v>5.3994453245746534</c:v>
                </c:pt>
                <c:pt idx="71">
                  <c:v>5.4231130376871945</c:v>
                </c:pt>
                <c:pt idx="72">
                  <c:v>5.4467534407514036</c:v>
                </c:pt>
                <c:pt idx="73">
                  <c:v>5.4703675390877171</c:v>
                </c:pt>
                <c:pt idx="74">
                  <c:v>5.4939563392789355</c:v>
                </c:pt>
                <c:pt idx="75">
                  <c:v>5.5175208482428673</c:v>
                </c:pt>
                <c:pt idx="76">
                  <c:v>5.5410620723398534</c:v>
                </c:pt>
                <c:pt idx="77">
                  <c:v>5.5645810165112399</c:v>
                </c:pt>
                <c:pt idx="78">
                  <c:v>5.5880786834522134</c:v>
                </c:pt>
                <c:pt idx="79">
                  <c:v>5.6115560728122045</c:v>
                </c:pt>
                <c:pt idx="80">
                  <c:v>5.6350141804286187</c:v>
                </c:pt>
                <c:pt idx="81">
                  <c:v>5.6584539975869275</c:v>
                </c:pt>
                <c:pt idx="82">
                  <c:v>5.6818765103095306</c:v>
                </c:pt>
                <c:pt idx="83">
                  <c:v>5.7052826986704526</c:v>
                </c:pt>
                <c:pt idx="84">
                  <c:v>5.7286735361348518</c:v>
                </c:pt>
                <c:pt idx="85">
                  <c:v>5.7520499889218124</c:v>
                </c:pt>
                <c:pt idx="86">
                  <c:v>5.7754130153887164</c:v>
                </c:pt>
                <c:pt idx="87">
                  <c:v>5.798763565435717</c:v>
                </c:pt>
                <c:pt idx="88">
                  <c:v>5.8221025799282247</c:v>
                </c:pt>
                <c:pt idx="89">
                  <c:v>5.8454309901366575</c:v>
                </c:pt>
                <c:pt idx="90">
                  <c:v>5.8687497171891581</c:v>
                </c:pt>
                <c:pt idx="91">
                  <c:v>5.8920596715393865</c:v>
                </c:pt>
                <c:pt idx="92">
                  <c:v>5.9153617524437134</c:v>
                </c:pt>
                <c:pt idx="93">
                  <c:v>5.9386568474475716</c:v>
                </c:pt>
                <c:pt idx="94">
                  <c:v>5.9619458318802945</c:v>
                </c:pt>
                <c:pt idx="95">
                  <c:v>5.9852295683533834</c:v>
                </c:pt>
                <c:pt idx="96">
                  <c:v>6.0085089062633985</c:v>
                </c:pt>
                <c:pt idx="97">
                  <c:v>6.0317846812961164</c:v>
                </c:pt>
                <c:pt idx="98">
                  <c:v>6.0550577149298714</c:v>
                </c:pt>
                <c:pt idx="99">
                  <c:v>6.0783288139370573</c:v>
                </c:pt>
                <c:pt idx="100">
                  <c:v>6.1015987698813143</c:v>
                </c:pt>
                <c:pt idx="101">
                  <c:v>6.1248683586088655</c:v>
                </c:pt>
                <c:pt idx="102">
                  <c:v>6.1481383397322755</c:v>
                </c:pt>
                <c:pt idx="103">
                  <c:v>6.1714094561046524</c:v>
                </c:pt>
                <c:pt idx="104">
                  <c:v>6.1946824332828543</c:v>
                </c:pt>
                <c:pt idx="105">
                  <c:v>6.2179579789782595</c:v>
                </c:pt>
                <c:pt idx="106">
                  <c:v>6.2412367824934893</c:v>
                </c:pt>
                <c:pt idx="107">
                  <c:v>6.264519514141826</c:v>
                </c:pt>
                <c:pt idx="108">
                  <c:v>6.2878068246527485</c:v>
                </c:pt>
                <c:pt idx="109">
                  <c:v>6.3110993445557311</c:v>
                </c:pt>
                <c:pt idx="110">
                  <c:v>6.3343976835464195</c:v>
                </c:pt>
                <c:pt idx="111">
                  <c:v>6.3577024298313294</c:v>
                </c:pt>
                <c:pt idx="112">
                  <c:v>6.381014149450821</c:v>
                </c:pt>
                <c:pt idx="113">
                  <c:v>6.4043333855794033</c:v>
                </c:pt>
                <c:pt idx="114">
                  <c:v>6.4276606578019315</c:v>
                </c:pt>
                <c:pt idx="115">
                  <c:v>6.4509964613667075</c:v>
                </c:pt>
                <c:pt idx="116">
                  <c:v>6.4743412664121527</c:v>
                </c:pt>
                <c:pt idx="117">
                  <c:v>6.4976955171692845</c:v>
                </c:pt>
                <c:pt idx="118">
                  <c:v>6.5210596311382405</c:v>
                </c:pt>
                <c:pt idx="119">
                  <c:v>6.5444339982388575</c:v>
                </c:pt>
                <c:pt idx="120">
                  <c:v>6.5678189799356277</c:v>
                </c:pt>
                <c:pt idx="121">
                  <c:v>6.5912149083375287</c:v>
                </c:pt>
                <c:pt idx="122">
                  <c:v>6.6146220852709199</c:v>
                </c:pt>
                <c:pt idx="123">
                  <c:v>6.6380407813298934</c:v>
                </c:pt>
                <c:pt idx="124">
                  <c:v>6.6614712349007057</c:v>
                </c:pt>
                <c:pt idx="125">
                  <c:v>6.6849136511637655</c:v>
                </c:pt>
                <c:pt idx="126">
                  <c:v>6.7083682010730934</c:v>
                </c:pt>
                <c:pt idx="127">
                  <c:v>6.7318350203146924</c:v>
                </c:pt>
                <c:pt idx="128">
                  <c:v>6.7553142082454407</c:v>
                </c:pt>
                <c:pt idx="129">
                  <c:v>6.7788058268144455</c:v>
                </c:pt>
                <c:pt idx="130">
                  <c:v>6.8023098994665201</c:v>
                </c:pt>
                <c:pt idx="131">
                  <c:v>6.825826410033728</c:v>
                </c:pt>
                <c:pt idx="132">
                  <c:v>6.84935530161329</c:v>
                </c:pt>
                <c:pt idx="133">
                  <c:v>6.8728964754364705</c:v>
                </c:pt>
                <c:pt idx="134">
                  <c:v>6.8964497897304033</c:v>
                </c:pt>
                <c:pt idx="135">
                  <c:v>6.9200150585753439</c:v>
                </c:pt>
                <c:pt idx="136">
                  <c:v>6.9435920507616924</c:v>
                </c:pt>
                <c:pt idx="137">
                  <c:v>6.9671804886468065</c:v>
                </c:pt>
                <c:pt idx="138">
                  <c:v>6.9907800470193466</c:v>
                </c:pt>
                <c:pt idx="139">
                  <c:v>7.0143903519706052</c:v>
                </c:pt>
                <c:pt idx="140">
                  <c:v>7.0380109797787656</c:v>
                </c:pt>
                <c:pt idx="141">
                  <c:v>7.0616414558092124</c:v>
                </c:pt>
                <c:pt idx="142">
                  <c:v>7.0852812534342569</c:v>
                </c:pt>
                <c:pt idx="143">
                  <c:v>7.1089297929781514</c:v>
                </c:pt>
                <c:pt idx="144">
                  <c:v>7.1325864406886845</c:v>
                </c:pt>
                <c:pt idx="145">
                  <c:v>7.1562505077425218</c:v>
                </c:pt>
                <c:pt idx="146">
                  <c:v>7.1799212492864655</c:v>
                </c:pt>
                <c:pt idx="147">
                  <c:v>7.2035978635204776</c:v>
                </c:pt>
                <c:pt idx="148">
                  <c:v>7.2272794908259996</c:v>
                </c:pt>
                <c:pt idx="149">
                  <c:v>7.2509652129445081</c:v>
                </c:pt>
                <c:pt idx="150">
                  <c:v>7.2746540522106953</c:v>
                </c:pt>
                <c:pt idx="151">
                  <c:v>7.2983449708447781</c:v>
                </c:pt>
                <c:pt idx="152">
                  <c:v>7.3220368703082883</c:v>
                </c:pt>
                <c:pt idx="153">
                  <c:v>7.3457285907286911</c:v>
                </c:pt>
                <c:pt idx="154">
                  <c:v>7.3694189103944465</c:v>
                </c:pt>
                <c:pt idx="155">
                  <c:v>7.3931065453294655</c:v>
                </c:pt>
                <c:pt idx="156">
                  <c:v>7.4167901489463794</c:v>
                </c:pt>
                <c:pt idx="157">
                  <c:v>7.4404683117856933</c:v>
                </c:pt>
                <c:pt idx="158">
                  <c:v>7.4641395613435755</c:v>
                </c:pt>
                <c:pt idx="159">
                  <c:v>7.4878023619925429</c:v>
                </c:pt>
                <c:pt idx="160">
                  <c:v>7.511455114997899</c:v>
                </c:pt>
                <c:pt idx="161">
                  <c:v>7.5350961586343423</c:v>
                </c:pt>
                <c:pt idx="162">
                  <c:v>7.5587237684049127</c:v>
                </c:pt>
                <c:pt idx="163">
                  <c:v>7.5823361573658445</c:v>
                </c:pt>
                <c:pt idx="164">
                  <c:v>7.6059314765596246</c:v>
                </c:pt>
                <c:pt idx="165">
                  <c:v>7.6295078155588287</c:v>
                </c:pt>
                <c:pt idx="166">
                  <c:v>7.6530632031227714</c:v>
                </c:pt>
                <c:pt idx="167">
                  <c:v>7.6765956079687285</c:v>
                </c:pt>
                <c:pt idx="168">
                  <c:v>7.700102939659347</c:v>
                </c:pt>
                <c:pt idx="169">
                  <c:v>7.7235830496071065</c:v>
                </c:pt>
                <c:pt idx="170">
                  <c:v>7.7470337321969955</c:v>
                </c:pt>
                <c:pt idx="171">
                  <c:v>7.7704527260275826</c:v>
                </c:pt>
                <c:pt idx="172">
                  <c:v>7.7938377152706924</c:v>
                </c:pt>
                <c:pt idx="173">
                  <c:v>7.8171863311491752</c:v>
                </c:pt>
                <c:pt idx="174">
                  <c:v>7.8404961535332909</c:v>
                </c:pt>
                <c:pt idx="175">
                  <c:v>7.8637647126517294</c:v>
                </c:pt>
                <c:pt idx="176">
                  <c:v>7.886989490920211</c:v>
                </c:pt>
                <c:pt idx="177">
                  <c:v>7.9101679248819874</c:v>
                </c:pt>
                <c:pt idx="178">
                  <c:v>7.9332974072601772</c:v>
                </c:pt>
                <c:pt idx="179">
                  <c:v>7.9563752891183404</c:v>
                </c:pt>
                <c:pt idx="180">
                  <c:v>7.9793988821283017</c:v>
                </c:pt>
                <c:pt idx="181">
                  <c:v>8.0023654609380959</c:v>
                </c:pt>
                <c:pt idx="182">
                  <c:v>8.0252722656416395</c:v>
                </c:pt>
                <c:pt idx="183">
                  <c:v>8.0481165043407916</c:v>
                </c:pt>
                <c:pt idx="184">
                  <c:v>8.0708953557996548</c:v>
                </c:pt>
                <c:pt idx="185">
                  <c:v>8.0936059721839548</c:v>
                </c:pt>
                <c:pt idx="186">
                  <c:v>8.1162454818817089</c:v>
                </c:pt>
                <c:pt idx="187">
                  <c:v>8.1388109923993959</c:v>
                </c:pt>
                <c:pt idx="188">
                  <c:v>8.1612995933280548</c:v>
                </c:pt>
                <c:pt idx="189">
                  <c:v>8.1837083593738384</c:v>
                </c:pt>
                <c:pt idx="190">
                  <c:v>8.2060343534467268</c:v>
                </c:pt>
                <c:pt idx="191">
                  <c:v>8.2282746298003389</c:v>
                </c:pt>
                <c:pt idx="192">
                  <c:v>8.2504262372191768</c:v>
                </c:pt>
                <c:pt idx="193">
                  <c:v>8.2724862222408539</c:v>
                </c:pt>
                <c:pt idx="194">
                  <c:v>8.2944516324138089</c:v>
                </c:pt>
                <c:pt idx="195">
                  <c:v>8.3163195195783768</c:v>
                </c:pt>
                <c:pt idx="196">
                  <c:v>8.3380869431637841</c:v>
                </c:pt>
                <c:pt idx="197">
                  <c:v>8.3597509734987767</c:v>
                </c:pt>
                <c:pt idx="198">
                  <c:v>8.3813086951225699</c:v>
                </c:pt>
                <c:pt idx="199">
                  <c:v>8.4027572100941761</c:v>
                </c:pt>
                <c:pt idx="200">
                  <c:v>8.4240936412882572</c:v>
                </c:pt>
              </c:numCache>
            </c:numRef>
          </c:yVal>
          <c:smooth val="1"/>
          <c:extLst>
            <c:ext xmlns:c16="http://schemas.microsoft.com/office/drawing/2014/chart" uri="{C3380CC4-5D6E-409C-BE32-E72D297353CC}">
              <c16:uniqueId val="{00000000-2F7C-437A-9FED-6D6570A63245}"/>
            </c:ext>
          </c:extLst>
        </c:ser>
        <c:ser>
          <c:idx val="3"/>
          <c:order val="1"/>
          <c:spPr>
            <a:ln w="22225" cap="rnd">
              <a:solidFill>
                <a:schemeClr val="accent4"/>
              </a:solidFill>
              <a:round/>
            </a:ln>
            <a:effectLst/>
          </c:spPr>
          <c:marker>
            <c:symbol val="none"/>
          </c:marker>
          <c:xVal>
            <c:numRef>
              <c:f>List1!$J$2:$J$202</c:f>
              <c:numCache>
                <c:formatCode>General</c:formatCode>
                <c:ptCount val="201"/>
                <c:pt idx="0">
                  <c:v>6</c:v>
                </c:pt>
                <c:pt idx="1">
                  <c:v>6.01</c:v>
                </c:pt>
                <c:pt idx="2">
                  <c:v>6.02</c:v>
                </c:pt>
                <c:pt idx="3">
                  <c:v>6.0299999999999985</c:v>
                </c:pt>
                <c:pt idx="4">
                  <c:v>6.0399999999999991</c:v>
                </c:pt>
                <c:pt idx="5">
                  <c:v>6.0499999999999989</c:v>
                </c:pt>
                <c:pt idx="6">
                  <c:v>6.0599999999999987</c:v>
                </c:pt>
                <c:pt idx="7">
                  <c:v>6.0699999999999985</c:v>
                </c:pt>
                <c:pt idx="8">
                  <c:v>6.0799999999999983</c:v>
                </c:pt>
                <c:pt idx="9">
                  <c:v>6.0899999999999981</c:v>
                </c:pt>
                <c:pt idx="10">
                  <c:v>6.0999999999999979</c:v>
                </c:pt>
                <c:pt idx="11">
                  <c:v>6.1099999999999977</c:v>
                </c:pt>
                <c:pt idx="12">
                  <c:v>6.1199999999999966</c:v>
                </c:pt>
                <c:pt idx="13">
                  <c:v>6.1299999999999955</c:v>
                </c:pt>
                <c:pt idx="14">
                  <c:v>6.139999999999997</c:v>
                </c:pt>
                <c:pt idx="15">
                  <c:v>6.1499999999999968</c:v>
                </c:pt>
                <c:pt idx="16">
                  <c:v>6.1599999999999966</c:v>
                </c:pt>
                <c:pt idx="17">
                  <c:v>6.1699999999999955</c:v>
                </c:pt>
                <c:pt idx="18">
                  <c:v>6.1799999999999962</c:v>
                </c:pt>
                <c:pt idx="19">
                  <c:v>6.1899999999999959</c:v>
                </c:pt>
                <c:pt idx="20">
                  <c:v>6.1999999999999957</c:v>
                </c:pt>
                <c:pt idx="21">
                  <c:v>6.2099999999999964</c:v>
                </c:pt>
                <c:pt idx="22">
                  <c:v>6.2199999999999953</c:v>
                </c:pt>
                <c:pt idx="23">
                  <c:v>6.2299999999999951</c:v>
                </c:pt>
                <c:pt idx="24">
                  <c:v>6.2399999999999984</c:v>
                </c:pt>
                <c:pt idx="25">
                  <c:v>6.2499999999999964</c:v>
                </c:pt>
                <c:pt idx="26">
                  <c:v>6.2599999999999953</c:v>
                </c:pt>
                <c:pt idx="27">
                  <c:v>6.2699999999999942</c:v>
                </c:pt>
                <c:pt idx="28">
                  <c:v>6.2799999999999994</c:v>
                </c:pt>
                <c:pt idx="29">
                  <c:v>6.2899999999999938</c:v>
                </c:pt>
                <c:pt idx="30">
                  <c:v>6.2999999999999936</c:v>
                </c:pt>
                <c:pt idx="31">
                  <c:v>6.3099999999999925</c:v>
                </c:pt>
                <c:pt idx="32">
                  <c:v>6.3199999999999905</c:v>
                </c:pt>
                <c:pt idx="33">
                  <c:v>6.3299999999999885</c:v>
                </c:pt>
                <c:pt idx="34">
                  <c:v>6.3399999999999928</c:v>
                </c:pt>
                <c:pt idx="35">
                  <c:v>6.3499999999999925</c:v>
                </c:pt>
                <c:pt idx="36">
                  <c:v>6.3599999999999905</c:v>
                </c:pt>
                <c:pt idx="37">
                  <c:v>6.3699999999999886</c:v>
                </c:pt>
                <c:pt idx="38">
                  <c:v>6.3799999999999919</c:v>
                </c:pt>
                <c:pt idx="39">
                  <c:v>6.3899999999999917</c:v>
                </c:pt>
                <c:pt idx="40">
                  <c:v>6.3999999999999915</c:v>
                </c:pt>
                <c:pt idx="41">
                  <c:v>6.4099999999999913</c:v>
                </c:pt>
                <c:pt idx="42">
                  <c:v>6.419999999999991</c:v>
                </c:pt>
                <c:pt idx="43">
                  <c:v>6.4299999999999908</c:v>
                </c:pt>
                <c:pt idx="44">
                  <c:v>6.4399999999999924</c:v>
                </c:pt>
                <c:pt idx="45">
                  <c:v>6.4499999999999904</c:v>
                </c:pt>
                <c:pt idx="46">
                  <c:v>6.4599999999999902</c:v>
                </c:pt>
                <c:pt idx="47">
                  <c:v>6.46999999999999</c:v>
                </c:pt>
                <c:pt idx="48">
                  <c:v>6.4799999999999924</c:v>
                </c:pt>
                <c:pt idx="49">
                  <c:v>6.4899999999999904</c:v>
                </c:pt>
                <c:pt idx="50">
                  <c:v>6.4999999999999893</c:v>
                </c:pt>
                <c:pt idx="51">
                  <c:v>6.5099999999999891</c:v>
                </c:pt>
                <c:pt idx="52">
                  <c:v>6.5199999999999889</c:v>
                </c:pt>
                <c:pt idx="53">
                  <c:v>6.5299999999999887</c:v>
                </c:pt>
                <c:pt idx="54">
                  <c:v>6.5399999999999894</c:v>
                </c:pt>
                <c:pt idx="55">
                  <c:v>6.5499999999999883</c:v>
                </c:pt>
                <c:pt idx="56">
                  <c:v>6.5599999999999881</c:v>
                </c:pt>
                <c:pt idx="57">
                  <c:v>6.5699999999999878</c:v>
                </c:pt>
                <c:pt idx="58">
                  <c:v>6.5799999999999894</c:v>
                </c:pt>
                <c:pt idx="59">
                  <c:v>6.5899999999999874</c:v>
                </c:pt>
                <c:pt idx="60">
                  <c:v>6.5999999999999872</c:v>
                </c:pt>
                <c:pt idx="61">
                  <c:v>6.609999999999987</c:v>
                </c:pt>
                <c:pt idx="62">
                  <c:v>6.6199999999999868</c:v>
                </c:pt>
                <c:pt idx="63">
                  <c:v>6.6299999999999866</c:v>
                </c:pt>
                <c:pt idx="64">
                  <c:v>6.6399999999999864</c:v>
                </c:pt>
                <c:pt idx="65">
                  <c:v>6.6499999999999861</c:v>
                </c:pt>
                <c:pt idx="66">
                  <c:v>6.6599999999999859</c:v>
                </c:pt>
                <c:pt idx="67">
                  <c:v>6.6699999999999857</c:v>
                </c:pt>
                <c:pt idx="68">
                  <c:v>6.6799999999999864</c:v>
                </c:pt>
                <c:pt idx="69">
                  <c:v>6.6899999999999853</c:v>
                </c:pt>
                <c:pt idx="70">
                  <c:v>6.6999999999999851</c:v>
                </c:pt>
                <c:pt idx="71">
                  <c:v>6.7099999999999884</c:v>
                </c:pt>
                <c:pt idx="72">
                  <c:v>6.7199999999999864</c:v>
                </c:pt>
                <c:pt idx="73">
                  <c:v>6.7299999999999844</c:v>
                </c:pt>
                <c:pt idx="74">
                  <c:v>6.7399999999999904</c:v>
                </c:pt>
                <c:pt idx="75">
                  <c:v>6.7499999999999893</c:v>
                </c:pt>
                <c:pt idx="76">
                  <c:v>6.7599999999999838</c:v>
                </c:pt>
                <c:pt idx="77">
                  <c:v>6.7699999999999836</c:v>
                </c:pt>
                <c:pt idx="78">
                  <c:v>6.7799999999999834</c:v>
                </c:pt>
                <c:pt idx="79">
                  <c:v>6.7899999999999832</c:v>
                </c:pt>
                <c:pt idx="80">
                  <c:v>6.7999999999999829</c:v>
                </c:pt>
                <c:pt idx="81">
                  <c:v>6.8099999999999827</c:v>
                </c:pt>
                <c:pt idx="82">
                  <c:v>6.8199999999999825</c:v>
                </c:pt>
                <c:pt idx="83">
                  <c:v>6.8299999999999805</c:v>
                </c:pt>
                <c:pt idx="84">
                  <c:v>6.8399999999999821</c:v>
                </c:pt>
                <c:pt idx="85">
                  <c:v>6.8499999999999819</c:v>
                </c:pt>
                <c:pt idx="86">
                  <c:v>6.8599999999999817</c:v>
                </c:pt>
                <c:pt idx="87">
                  <c:v>6.8699999999999815</c:v>
                </c:pt>
                <c:pt idx="88">
                  <c:v>6.8799999999999812</c:v>
                </c:pt>
                <c:pt idx="89">
                  <c:v>6.889999999999981</c:v>
                </c:pt>
                <c:pt idx="90">
                  <c:v>6.8999999999999808</c:v>
                </c:pt>
                <c:pt idx="91">
                  <c:v>6.9099999999999824</c:v>
                </c:pt>
                <c:pt idx="92">
                  <c:v>6.9199999999999804</c:v>
                </c:pt>
                <c:pt idx="93">
                  <c:v>6.9299999999999802</c:v>
                </c:pt>
                <c:pt idx="94">
                  <c:v>6.9399999999999924</c:v>
                </c:pt>
                <c:pt idx="95">
                  <c:v>6.9499999999999824</c:v>
                </c:pt>
                <c:pt idx="96">
                  <c:v>6.9599999999999804</c:v>
                </c:pt>
                <c:pt idx="97">
                  <c:v>6.9699999999999793</c:v>
                </c:pt>
                <c:pt idx="98">
                  <c:v>6.9799999999999924</c:v>
                </c:pt>
                <c:pt idx="99">
                  <c:v>6.9899999999999824</c:v>
                </c:pt>
                <c:pt idx="100">
                  <c:v>6.9999999999999813</c:v>
                </c:pt>
                <c:pt idx="101">
                  <c:v>7.0099999999999794</c:v>
                </c:pt>
                <c:pt idx="102">
                  <c:v>7.0199999999999783</c:v>
                </c:pt>
                <c:pt idx="103">
                  <c:v>7.029999999999978</c:v>
                </c:pt>
                <c:pt idx="104">
                  <c:v>7.0399999999999814</c:v>
                </c:pt>
                <c:pt idx="105">
                  <c:v>7.0499999999999794</c:v>
                </c:pt>
                <c:pt idx="106">
                  <c:v>7.0599999999999774</c:v>
                </c:pt>
                <c:pt idx="107">
                  <c:v>7.0699999999999772</c:v>
                </c:pt>
                <c:pt idx="108">
                  <c:v>7.0799999999999814</c:v>
                </c:pt>
                <c:pt idx="109">
                  <c:v>7.0899999999999794</c:v>
                </c:pt>
                <c:pt idx="110">
                  <c:v>7.0999999999999774</c:v>
                </c:pt>
                <c:pt idx="111">
                  <c:v>7.1099999999999763</c:v>
                </c:pt>
                <c:pt idx="112">
                  <c:v>7.1199999999999761</c:v>
                </c:pt>
                <c:pt idx="113">
                  <c:v>7.1299999999999759</c:v>
                </c:pt>
                <c:pt idx="114">
                  <c:v>7.1399999999999784</c:v>
                </c:pt>
                <c:pt idx="115">
                  <c:v>7.1499999999999764</c:v>
                </c:pt>
                <c:pt idx="116">
                  <c:v>7.1599999999999753</c:v>
                </c:pt>
                <c:pt idx="117">
                  <c:v>7.1699999999999751</c:v>
                </c:pt>
                <c:pt idx="118">
                  <c:v>7.1799999999999784</c:v>
                </c:pt>
                <c:pt idx="119">
                  <c:v>7.1899999999999764</c:v>
                </c:pt>
                <c:pt idx="120">
                  <c:v>7.1999999999999744</c:v>
                </c:pt>
                <c:pt idx="121">
                  <c:v>7.2099999999999804</c:v>
                </c:pt>
                <c:pt idx="122">
                  <c:v>7.2199999999999784</c:v>
                </c:pt>
                <c:pt idx="123">
                  <c:v>7.2299999999999738</c:v>
                </c:pt>
                <c:pt idx="124">
                  <c:v>7.2399999999999824</c:v>
                </c:pt>
                <c:pt idx="125">
                  <c:v>7.2499999999999734</c:v>
                </c:pt>
                <c:pt idx="126">
                  <c:v>7.2599999999999731</c:v>
                </c:pt>
                <c:pt idx="127">
                  <c:v>7.2699999999999729</c:v>
                </c:pt>
                <c:pt idx="128">
                  <c:v>7.2799999999999834</c:v>
                </c:pt>
                <c:pt idx="129">
                  <c:v>7.2899999999999734</c:v>
                </c:pt>
                <c:pt idx="130">
                  <c:v>7.2999999999999723</c:v>
                </c:pt>
                <c:pt idx="131">
                  <c:v>7.3099999999999721</c:v>
                </c:pt>
                <c:pt idx="132">
                  <c:v>7.3199999999999719</c:v>
                </c:pt>
                <c:pt idx="133">
                  <c:v>7.3299999999999716</c:v>
                </c:pt>
                <c:pt idx="134">
                  <c:v>7.3399999999999714</c:v>
                </c:pt>
                <c:pt idx="135">
                  <c:v>7.3499999999999712</c:v>
                </c:pt>
                <c:pt idx="136">
                  <c:v>7.359999999999971</c:v>
                </c:pt>
                <c:pt idx="137">
                  <c:v>7.3699999999999708</c:v>
                </c:pt>
                <c:pt idx="138">
                  <c:v>7.3799999999999724</c:v>
                </c:pt>
                <c:pt idx="139">
                  <c:v>7.3899999999999704</c:v>
                </c:pt>
                <c:pt idx="140">
                  <c:v>7.3999999999999702</c:v>
                </c:pt>
                <c:pt idx="141">
                  <c:v>7.4099999999999824</c:v>
                </c:pt>
                <c:pt idx="142">
                  <c:v>7.4199999999999724</c:v>
                </c:pt>
                <c:pt idx="143">
                  <c:v>7.4299999999999704</c:v>
                </c:pt>
                <c:pt idx="144">
                  <c:v>7.4399999999999924</c:v>
                </c:pt>
                <c:pt idx="145">
                  <c:v>7.4499999999999824</c:v>
                </c:pt>
                <c:pt idx="146">
                  <c:v>7.4599999999999724</c:v>
                </c:pt>
                <c:pt idx="147">
                  <c:v>7.4699999999999704</c:v>
                </c:pt>
                <c:pt idx="148">
                  <c:v>7.4799999999999924</c:v>
                </c:pt>
                <c:pt idx="149">
                  <c:v>7.4899999999999824</c:v>
                </c:pt>
                <c:pt idx="150">
                  <c:v>7.4999999999999734</c:v>
                </c:pt>
                <c:pt idx="151">
                  <c:v>7.5099999999999714</c:v>
                </c:pt>
                <c:pt idx="152">
                  <c:v>7.5199999999999694</c:v>
                </c:pt>
                <c:pt idx="153">
                  <c:v>7.5299999999999674</c:v>
                </c:pt>
                <c:pt idx="154">
                  <c:v>7.5399999999999734</c:v>
                </c:pt>
                <c:pt idx="155">
                  <c:v>7.5499999999999714</c:v>
                </c:pt>
                <c:pt idx="156">
                  <c:v>7.5599999999999694</c:v>
                </c:pt>
                <c:pt idx="157">
                  <c:v>7.5699999999999674</c:v>
                </c:pt>
                <c:pt idx="158">
                  <c:v>7.5799999999999734</c:v>
                </c:pt>
                <c:pt idx="159">
                  <c:v>7.5899999999999714</c:v>
                </c:pt>
                <c:pt idx="160">
                  <c:v>7.5999999999999694</c:v>
                </c:pt>
                <c:pt idx="161">
                  <c:v>7.6099999999999683</c:v>
                </c:pt>
                <c:pt idx="162">
                  <c:v>7.6199999999999664</c:v>
                </c:pt>
                <c:pt idx="163">
                  <c:v>7.6299999999999653</c:v>
                </c:pt>
                <c:pt idx="164">
                  <c:v>7.6399999999999704</c:v>
                </c:pt>
                <c:pt idx="165">
                  <c:v>7.6499999999999684</c:v>
                </c:pt>
                <c:pt idx="166">
                  <c:v>7.6599999999999664</c:v>
                </c:pt>
                <c:pt idx="167">
                  <c:v>7.6699999999999644</c:v>
                </c:pt>
                <c:pt idx="168">
                  <c:v>7.6799999999999704</c:v>
                </c:pt>
                <c:pt idx="169">
                  <c:v>7.6899999999999684</c:v>
                </c:pt>
                <c:pt idx="170">
                  <c:v>7.6999999999999638</c:v>
                </c:pt>
                <c:pt idx="171">
                  <c:v>7.7099999999999724</c:v>
                </c:pt>
                <c:pt idx="172">
                  <c:v>7.7199999999999633</c:v>
                </c:pt>
                <c:pt idx="173">
                  <c:v>7.7299999999999631</c:v>
                </c:pt>
                <c:pt idx="174">
                  <c:v>7.7399999999999824</c:v>
                </c:pt>
                <c:pt idx="175">
                  <c:v>7.7499999999999734</c:v>
                </c:pt>
                <c:pt idx="176">
                  <c:v>7.7599999999999634</c:v>
                </c:pt>
                <c:pt idx="177">
                  <c:v>7.7699999999999623</c:v>
                </c:pt>
                <c:pt idx="178">
                  <c:v>7.7799999999999834</c:v>
                </c:pt>
                <c:pt idx="179">
                  <c:v>7.7899999999999734</c:v>
                </c:pt>
                <c:pt idx="180">
                  <c:v>7.7999999999999634</c:v>
                </c:pt>
                <c:pt idx="181">
                  <c:v>7.8099999999999614</c:v>
                </c:pt>
                <c:pt idx="182">
                  <c:v>7.8199999999999612</c:v>
                </c:pt>
                <c:pt idx="183">
                  <c:v>7.829999999999961</c:v>
                </c:pt>
                <c:pt idx="184">
                  <c:v>7.8399999999999634</c:v>
                </c:pt>
                <c:pt idx="185">
                  <c:v>7.8499999999999623</c:v>
                </c:pt>
                <c:pt idx="186">
                  <c:v>7.8599999999999604</c:v>
                </c:pt>
                <c:pt idx="187">
                  <c:v>7.8699999999999601</c:v>
                </c:pt>
                <c:pt idx="188">
                  <c:v>7.8799999999999599</c:v>
                </c:pt>
                <c:pt idx="189">
                  <c:v>7.8899999999999597</c:v>
                </c:pt>
                <c:pt idx="190">
                  <c:v>7.8999999999999595</c:v>
                </c:pt>
                <c:pt idx="191">
                  <c:v>7.9099999999999593</c:v>
                </c:pt>
                <c:pt idx="192">
                  <c:v>7.9199999999999591</c:v>
                </c:pt>
                <c:pt idx="193">
                  <c:v>7.9299999999999589</c:v>
                </c:pt>
                <c:pt idx="194">
                  <c:v>7.9399999999999924</c:v>
                </c:pt>
                <c:pt idx="195">
                  <c:v>7.9499999999999584</c:v>
                </c:pt>
                <c:pt idx="196">
                  <c:v>7.9599999999999582</c:v>
                </c:pt>
                <c:pt idx="197">
                  <c:v>7.969999999999958</c:v>
                </c:pt>
                <c:pt idx="198">
                  <c:v>7.9799999999999924</c:v>
                </c:pt>
                <c:pt idx="199">
                  <c:v>7.9899999999999594</c:v>
                </c:pt>
                <c:pt idx="200">
                  <c:v>7.9999999999999574</c:v>
                </c:pt>
              </c:numCache>
            </c:numRef>
          </c:xVal>
          <c:yVal>
            <c:numRef>
              <c:f>List1!$N$2:$N$202</c:f>
              <c:numCache>
                <c:formatCode>General</c:formatCode>
                <c:ptCount val="201"/>
                <c:pt idx="0">
                  <c:v>0.9081160279552144</c:v>
                </c:pt>
                <c:pt idx="1">
                  <c:v>0.92734910520972491</c:v>
                </c:pt>
                <c:pt idx="2">
                  <c:v>0.94694526982585925</c:v>
                </c:pt>
                <c:pt idx="3">
                  <c:v>0.96690961809544473</c:v>
                </c:pt>
                <c:pt idx="4">
                  <c:v>0.98724724023099952</c:v>
                </c:pt>
                <c:pt idx="5">
                  <c:v>1.0079632164583889</c:v>
                </c:pt>
                <c:pt idx="6">
                  <c:v>1.029062612952327</c:v>
                </c:pt>
                <c:pt idx="7">
                  <c:v>1.0505504776132581</c:v>
                </c:pt>
                <c:pt idx="8">
                  <c:v>1.0724318356845575</c:v>
                </c:pt>
                <c:pt idx="9">
                  <c:v>1.0947116852089098</c:v>
                </c:pt>
                <c:pt idx="10">
                  <c:v>1.1173949923230289</c:v>
                </c:pt>
                <c:pt idx="11">
                  <c:v>1.1404866863905661</c:v>
                </c:pt>
                <c:pt idx="12">
                  <c:v>1.1639916549727212</c:v>
                </c:pt>
                <c:pt idx="13">
                  <c:v>1.1879147386373248</c:v>
                </c:pt>
                <c:pt idx="14">
                  <c:v>1.2122607256064499</c:v>
                </c:pt>
                <c:pt idx="15">
                  <c:v>1.2370343462438858</c:v>
                </c:pt>
                <c:pt idx="16">
                  <c:v>1.2622402673837365</c:v>
                </c:pt>
                <c:pt idx="17">
                  <c:v>1.2878830865019542</c:v>
                </c:pt>
                <c:pt idx="18">
                  <c:v>1.3139673257330984</c:v>
                </c:pt>
                <c:pt idx="19">
                  <c:v>1.3404974257350324</c:v>
                </c:pt>
                <c:pt idx="20">
                  <c:v>1.3674777394046662</c:v>
                </c:pt>
                <c:pt idx="21">
                  <c:v>1.3949125254488168</c:v>
                </c:pt>
                <c:pt idx="22">
                  <c:v>1.422805941813692</c:v>
                </c:pt>
                <c:pt idx="23">
                  <c:v>1.4511620389789168</c:v>
                </c:pt>
                <c:pt idx="24">
                  <c:v>1.4799847531201098</c:v>
                </c:pt>
                <c:pt idx="25">
                  <c:v>1.5092778991472426</c:v>
                </c:pt>
                <c:pt idx="26">
                  <c:v>1.5390451636241409</c:v>
                </c:pt>
                <c:pt idx="27">
                  <c:v>1.5692900975773585</c:v>
                </c:pt>
                <c:pt idx="28">
                  <c:v>1.6000161092014487</c:v>
                </c:pt>
                <c:pt idx="29">
                  <c:v>1.6312264564689818</c:v>
                </c:pt>
                <c:pt idx="30">
                  <c:v>1.6629242396553352</c:v>
                </c:pt>
                <c:pt idx="31">
                  <c:v>1.6951123937866401</c:v>
                </c:pt>
                <c:pt idx="32">
                  <c:v>1.727793681022264</c:v>
                </c:pt>
                <c:pt idx="33">
                  <c:v>1.76097068298259</c:v>
                </c:pt>
                <c:pt idx="34">
                  <c:v>1.7946457930335165</c:v>
                </c:pt>
                <c:pt idx="35">
                  <c:v>1.8288212085405862</c:v>
                </c:pt>
                <c:pt idx="36">
                  <c:v>1.8634989231056021</c:v>
                </c:pt>
                <c:pt idx="37">
                  <c:v>1.8986807187991415</c:v>
                </c:pt>
                <c:pt idx="38">
                  <c:v>1.9343681584040331</c:v>
                </c:pt>
                <c:pt idx="39">
                  <c:v>1.9705625776841937</c:v>
                </c:pt>
                <c:pt idx="40">
                  <c:v>2.0072650776948824</c:v>
                </c:pt>
                <c:pt idx="41">
                  <c:v>2.0444765171504602</c:v>
                </c:pt>
                <c:pt idx="42">
                  <c:v>2.0821975048666252</c:v>
                </c:pt>
                <c:pt idx="43">
                  <c:v>2.1204283922943872</c:v>
                </c:pt>
                <c:pt idx="44">
                  <c:v>2.1591692661641382</c:v>
                </c:pt>
                <c:pt idx="45">
                  <c:v>2.1984199412575851</c:v>
                </c:pt>
                <c:pt idx="46">
                  <c:v>2.2381799533272111</c:v>
                </c:pt>
                <c:pt idx="47">
                  <c:v>2.2784485521821156</c:v>
                </c:pt>
                <c:pt idx="48">
                  <c:v>2.3192246949601367</c:v>
                </c:pt>
                <c:pt idx="49">
                  <c:v>2.3605070396063055</c:v>
                </c:pt>
                <c:pt idx="50">
                  <c:v>2.4022939385778348</c:v>
                </c:pt>
                <c:pt idx="51">
                  <c:v>2.4445834327963611</c:v>
                </c:pt>
                <c:pt idx="52">
                  <c:v>2.4873732458679907</c:v>
                </c:pt>
                <c:pt idx="53">
                  <c:v>2.5306607785916801</c:v>
                </c:pt>
                <c:pt idx="54">
                  <c:v>2.5744431037779369</c:v>
                </c:pt>
                <c:pt idx="55">
                  <c:v>2.6187169613964612</c:v>
                </c:pt>
                <c:pt idx="56">
                  <c:v>2.6634787540754812</c:v>
                </c:pt>
                <c:pt idx="57">
                  <c:v>2.7087245429721984</c:v>
                </c:pt>
                <c:pt idx="58">
                  <c:v>2.7544500440339972</c:v>
                </c:pt>
                <c:pt idx="59">
                  <c:v>2.8006506246722367</c:v>
                </c:pt>
                <c:pt idx="60">
                  <c:v>2.8473213008648082</c:v>
                </c:pt>
                <c:pt idx="61">
                  <c:v>2.8944567347091801</c:v>
                </c:pt>
                <c:pt idx="62">
                  <c:v>2.9420512324428172</c:v>
                </c:pt>
                <c:pt idx="63">
                  <c:v>2.9900987429478612</c:v>
                </c:pt>
                <c:pt idx="64">
                  <c:v>3.0385928567582758</c:v>
                </c:pt>
                <c:pt idx="65">
                  <c:v>3.0875268055838792</c:v>
                </c:pt>
                <c:pt idx="66">
                  <c:v>3.1368934623665607</c:v>
                </c:pt>
                <c:pt idx="67">
                  <c:v>3.1866853418825412</c:v>
                </c:pt>
                <c:pt idx="68">
                  <c:v>3.2368946019029412</c:v>
                </c:pt>
                <c:pt idx="69">
                  <c:v>3.2875130449242662</c:v>
                </c:pt>
                <c:pt idx="70">
                  <c:v>3.3385321204783907</c:v>
                </c:pt>
                <c:pt idx="71">
                  <c:v>3.3899429280315343</c:v>
                </c:pt>
                <c:pt idx="72">
                  <c:v>3.4417362204780342</c:v>
                </c:pt>
                <c:pt idx="73">
                  <c:v>3.4939024082357877</c:v>
                </c:pt>
                <c:pt idx="74">
                  <c:v>3.5464315639466992</c:v>
                </c:pt>
                <c:pt idx="75">
                  <c:v>3.5993134277845238</c:v>
                </c:pt>
                <c:pt idx="76">
                  <c:v>3.6525374133709478</c:v>
                </c:pt>
                <c:pt idx="77">
                  <c:v>3.7060926142984627</c:v>
                </c:pt>
                <c:pt idx="78">
                  <c:v>3.7599678112573827</c:v>
                </c:pt>
                <c:pt idx="79">
                  <c:v>3.8141514797617577</c:v>
                </c:pt>
                <c:pt idx="80">
                  <c:v>3.8686317984685012</c:v>
                </c:pt>
                <c:pt idx="81">
                  <c:v>3.923396658079596</c:v>
                </c:pt>
                <c:pt idx="82">
                  <c:v>3.9784336708186383</c:v>
                </c:pt>
                <c:pt idx="83">
                  <c:v>4.0337301804685994</c:v>
                </c:pt>
                <c:pt idx="84">
                  <c:v>4.0892732729562704</c:v>
                </c:pt>
                <c:pt idx="85">
                  <c:v>4.1450497874683494</c:v>
                </c:pt>
                <c:pt idx="86">
                  <c:v>4.2010463280804871</c:v>
                </c:pt>
                <c:pt idx="87">
                  <c:v>4.2572492758800724</c:v>
                </c:pt>
                <c:pt idx="88">
                  <c:v>4.3136448015611704</c:v>
                </c:pt>
                <c:pt idx="89">
                  <c:v>4.3702188784687355</c:v>
                </c:pt>
                <c:pt idx="90">
                  <c:v>4.4269572960672745</c:v>
                </c:pt>
                <c:pt idx="91">
                  <c:v>4.4838456738076804</c:v>
                </c:pt>
                <c:pt idx="92">
                  <c:v>4.5408694753647625</c:v>
                </c:pt>
                <c:pt idx="93">
                  <c:v>4.5980140232158755</c:v>
                </c:pt>
                <c:pt idx="94">
                  <c:v>4.6552645135318178</c:v>
                </c:pt>
                <c:pt idx="95">
                  <c:v>4.7126060313456284</c:v>
                </c:pt>
                <c:pt idx="96">
                  <c:v>4.7700235659699324</c:v>
                </c:pt>
                <c:pt idx="97">
                  <c:v>4.8275020266271245</c:v>
                </c:pt>
                <c:pt idx="98">
                  <c:v>4.8850262582590656</c:v>
                </c:pt>
                <c:pt idx="99">
                  <c:v>4.9425810574807745</c:v>
                </c:pt>
                <c:pt idx="100">
                  <c:v>5.0001511886430334</c:v>
                </c:pt>
                <c:pt idx="101">
                  <c:v>5.0577213999675079</c:v>
                </c:pt>
                <c:pt idx="102">
                  <c:v>5.1152764397183805</c:v>
                </c:pt>
                <c:pt idx="103">
                  <c:v>5.1728010723739475</c:v>
                </c:pt>
                <c:pt idx="104">
                  <c:v>5.2302800947619534</c:v>
                </c:pt>
                <c:pt idx="105">
                  <c:v>5.2876983521218834</c:v>
                </c:pt>
                <c:pt idx="106">
                  <c:v>5.3450407540595091</c:v>
                </c:pt>
                <c:pt idx="107">
                  <c:v>5.4022922903561934</c:v>
                </c:pt>
                <c:pt idx="108">
                  <c:v>5.4594380465996428</c:v>
                </c:pt>
                <c:pt idx="109">
                  <c:v>5.5164632196011114</c:v>
                </c:pt>
                <c:pt idx="110">
                  <c:v>5.5733531325653534</c:v>
                </c:pt>
                <c:pt idx="111">
                  <c:v>5.6300932499810905</c:v>
                </c:pt>
                <c:pt idx="112">
                  <c:v>5.6866691922006627</c:v>
                </c:pt>
                <c:pt idx="113">
                  <c:v>5.7430667496771424</c:v>
                </c:pt>
                <c:pt idx="114">
                  <c:v>5.7992718968332024</c:v>
                </c:pt>
                <c:pt idx="115">
                  <c:v>5.8552708055287566</c:v>
                </c:pt>
                <c:pt idx="116">
                  <c:v>5.9110498581069795</c:v>
                </c:pt>
                <c:pt idx="117">
                  <c:v>5.9665956599891672</c:v>
                </c:pt>
                <c:pt idx="118">
                  <c:v>6.0218950517985466</c:v>
                </c:pt>
                <c:pt idx="119">
                  <c:v>6.0769351209901501</c:v>
                </c:pt>
                <c:pt idx="120">
                  <c:v>6.1317032129673974</c:v>
                </c:pt>
                <c:pt idx="121">
                  <c:v>6.186186941667712</c:v>
                </c:pt>
                <c:pt idx="122">
                  <c:v>6.2403741996014004</c:v>
                </c:pt>
                <c:pt idx="123">
                  <c:v>6.2942531673281517</c:v>
                </c:pt>
                <c:pt idx="124">
                  <c:v>6.3478123223615386</c:v>
                </c:pt>
                <c:pt idx="125">
                  <c:v>6.4010404474883504</c:v>
                </c:pt>
                <c:pt idx="126">
                  <c:v>6.4539266384958855</c:v>
                </c:pt>
                <c:pt idx="127">
                  <c:v>6.5064603113002333</c:v>
                </c:pt>
                <c:pt idx="128">
                  <c:v>6.5586312084701062</c:v>
                </c:pt>
                <c:pt idx="129">
                  <c:v>6.6104294051444121</c:v>
                </c:pt>
                <c:pt idx="130">
                  <c:v>6.6618453143413463</c:v>
                </c:pt>
                <c:pt idx="131">
                  <c:v>6.7128696916602424</c:v>
                </c:pt>
                <c:pt idx="132">
                  <c:v>6.7634936393782477</c:v>
                </c:pt>
                <c:pt idx="133">
                  <c:v>6.8137086099460396</c:v>
                </c:pt>
                <c:pt idx="134">
                  <c:v>6.8635064088878845</c:v>
                </c:pt>
                <c:pt idx="135">
                  <c:v>6.9128791971134724</c:v>
                </c:pt>
                <c:pt idx="136">
                  <c:v>6.9618194926499823</c:v>
                </c:pt>
                <c:pt idx="137">
                  <c:v>7.0103201718044152</c:v>
                </c:pt>
                <c:pt idx="138">
                  <c:v>7.0583744697676085</c:v>
                </c:pt>
                <c:pt idx="139">
                  <c:v>7.1059759806723202</c:v>
                </c:pt>
                <c:pt idx="140">
                  <c:v>7.1531186571191752</c:v>
                </c:pt>
                <c:pt idx="141">
                  <c:v>7.1997968091858855</c:v>
                </c:pt>
                <c:pt idx="142">
                  <c:v>7.2460051029336965</c:v>
                </c:pt>
                <c:pt idx="143">
                  <c:v>7.2917385584298744</c:v>
                </c:pt>
                <c:pt idx="144">
                  <c:v>7.3369925473033843</c:v>
                </c:pt>
                <c:pt idx="145">
                  <c:v>7.3817627898496108</c:v>
                </c:pt>
                <c:pt idx="146">
                  <c:v>7.4260453517055875</c:v>
                </c:pt>
                <c:pt idx="147">
                  <c:v>7.4698366401149858</c:v>
                </c:pt>
                <c:pt idx="148">
                  <c:v>7.5131333997998544</c:v>
                </c:pt>
                <c:pt idx="149">
                  <c:v>7.5559327084627705</c:v>
                </c:pt>
                <c:pt idx="150">
                  <c:v>7.5982319719375697</c:v>
                </c:pt>
                <c:pt idx="151">
                  <c:v>7.6400289190100965</c:v>
                </c:pt>
                <c:pt idx="152">
                  <c:v>7.6813215959296972</c:v>
                </c:pt>
                <c:pt idx="153">
                  <c:v>7.7221083606316467</c:v>
                </c:pt>
                <c:pt idx="154">
                  <c:v>7.7623878766930163</c:v>
                </c:pt>
                <c:pt idx="155">
                  <c:v>7.8021591070402776</c:v>
                </c:pt>
                <c:pt idx="156">
                  <c:v>7.8414213074303474</c:v>
                </c:pt>
                <c:pt idx="157">
                  <c:v>7.8801740197266446</c:v>
                </c:pt>
                <c:pt idx="158">
                  <c:v>7.9184170649878229</c:v>
                </c:pt>
                <c:pt idx="159">
                  <c:v>7.9561505363904255</c:v>
                </c:pt>
                <c:pt idx="160">
                  <c:v>7.9933747920046372</c:v>
                </c:pt>
                <c:pt idx="161">
                  <c:v>8.030090447441161</c:v>
                </c:pt>
                <c:pt idx="162">
                  <c:v>8.0662983683898197</c:v>
                </c:pt>
                <c:pt idx="163">
                  <c:v>8.1019996630645199</c:v>
                </c:pt>
                <c:pt idx="164">
                  <c:v>8.1371956745753629</c:v>
                </c:pt>
                <c:pt idx="165">
                  <c:v>8.1718879732425371</c:v>
                </c:pt>
                <c:pt idx="166">
                  <c:v>8.2060783488693687</c:v>
                </c:pt>
                <c:pt idx="167">
                  <c:v>8.2397688029896532</c:v>
                </c:pt>
                <c:pt idx="168">
                  <c:v>8.2729615411045589</c:v>
                </c:pt>
                <c:pt idx="169">
                  <c:v>8.3056589649236248</c:v>
                </c:pt>
                <c:pt idx="170">
                  <c:v>8.3378636646229118</c:v>
                </c:pt>
                <c:pt idx="171">
                  <c:v>8.3695784111345333</c:v>
                </c:pt>
                <c:pt idx="172">
                  <c:v>8.4008061484788001</c:v>
                </c:pt>
                <c:pt idx="173">
                  <c:v>8.4315499861514684</c:v>
                </c:pt>
                <c:pt idx="174">
                  <c:v>8.461813191576848</c:v>
                </c:pt>
                <c:pt idx="175">
                  <c:v>8.4915991826371719</c:v>
                </c:pt>
                <c:pt idx="176">
                  <c:v>8.5209115202880881</c:v>
                </c:pt>
                <c:pt idx="177">
                  <c:v>8.549753901269133</c:v>
                </c:pt>
                <c:pt idx="178">
                  <c:v>8.5781301509178185</c:v>
                </c:pt>
                <c:pt idx="179">
                  <c:v>8.6060442160950767</c:v>
                </c:pt>
                <c:pt idx="180">
                  <c:v>8.6335001582283368</c:v>
                </c:pt>
                <c:pt idx="181">
                  <c:v>8.6605021464815071</c:v>
                </c:pt>
                <c:pt idx="182">
                  <c:v>8.6870544510533687</c:v>
                </c:pt>
                <c:pt idx="183">
                  <c:v>8.7131614366139889</c:v>
                </c:pt>
                <c:pt idx="184">
                  <c:v>8.7388275558817519</c:v>
                </c:pt>
                <c:pt idx="185">
                  <c:v>8.7640573433451401</c:v>
                </c:pt>
                <c:pt idx="186">
                  <c:v>8.7888554091343689</c:v>
                </c:pt>
                <c:pt idx="187">
                  <c:v>8.8132264330447256</c:v>
                </c:pt>
                <c:pt idx="188">
                  <c:v>8.8371751587148619</c:v>
                </c:pt>
                <c:pt idx="189">
                  <c:v>8.8607063879628125</c:v>
                </c:pt>
                <c:pt idx="190">
                  <c:v>8.8838249752795875</c:v>
                </c:pt>
                <c:pt idx="191">
                  <c:v>8.9065358224861768</c:v>
                </c:pt>
                <c:pt idx="192">
                  <c:v>8.9288438735479598</c:v>
                </c:pt>
                <c:pt idx="193">
                  <c:v>8.9507541095546728</c:v>
                </c:pt>
                <c:pt idx="194">
                  <c:v>8.9722715438603711</c:v>
                </c:pt>
                <c:pt idx="195">
                  <c:v>8.9934012173868805</c:v>
                </c:pt>
                <c:pt idx="196">
                  <c:v>9.0141481940874009</c:v>
                </c:pt>
                <c:pt idx="197">
                  <c:v>9.0345175565739968</c:v>
                </c:pt>
                <c:pt idx="198">
                  <c:v>9.0545144019014963</c:v>
                </c:pt>
                <c:pt idx="199">
                  <c:v>9.0741438375128229</c:v>
                </c:pt>
                <c:pt idx="200">
                  <c:v>9.0934109773405201</c:v>
                </c:pt>
              </c:numCache>
            </c:numRef>
          </c:yVal>
          <c:smooth val="1"/>
          <c:extLst>
            <c:ext xmlns:c16="http://schemas.microsoft.com/office/drawing/2014/chart" uri="{C3380CC4-5D6E-409C-BE32-E72D297353CC}">
              <c16:uniqueId val="{00000001-2F7C-437A-9FED-6D6570A63245}"/>
            </c:ext>
          </c:extLst>
        </c:ser>
        <c:dLbls>
          <c:showLegendKey val="0"/>
          <c:showVal val="0"/>
          <c:showCatName val="0"/>
          <c:showSerName val="0"/>
          <c:showPercent val="0"/>
          <c:showBubbleSize val="0"/>
        </c:dLbls>
        <c:axId val="149771776"/>
        <c:axId val="149773696"/>
      </c:scatterChart>
      <c:valAx>
        <c:axId val="149771776"/>
        <c:scaling>
          <c:orientation val="minMax"/>
          <c:max val="8"/>
          <c:min val="6"/>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197" b="0" i="0" u="none" strike="noStrike" kern="1200" cap="all" baseline="0">
                    <a:solidFill>
                      <a:schemeClr val="tx1">
                        <a:lumMod val="65000"/>
                        <a:lumOff val="35000"/>
                      </a:schemeClr>
                    </a:solidFill>
                    <a:latin typeface="+mn-lt"/>
                    <a:ea typeface="+mn-ea"/>
                    <a:cs typeface="+mn-cs"/>
                  </a:defRPr>
                </a:pPr>
                <a:r>
                  <a:rPr lang="en-US"/>
                  <a:t>pH</a:t>
                </a:r>
              </a:p>
            </c:rich>
          </c:tx>
          <c:overlay val="0"/>
          <c:spPr>
            <a:noFill/>
            <a:ln>
              <a:noFill/>
            </a:ln>
            <a:effectLst/>
          </c:spPr>
          <c:txPr>
            <a:bodyPr rot="0" spcFirstLastPara="1" vertOverflow="ellipsis" vert="horz" wrap="square" anchor="ctr" anchorCtr="1"/>
            <a:lstStyle/>
            <a:p>
              <a:pPr>
                <a:defRPr sz="1197" b="0" i="0" u="none" strike="noStrike" kern="1200" cap="all"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49773696"/>
        <c:crosses val="autoZero"/>
        <c:crossBetween val="midCat"/>
      </c:valAx>
      <c:valAx>
        <c:axId val="14977369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197" b="0" i="0" u="none" strike="noStrike" kern="1200" cap="all" baseline="0">
                    <a:solidFill>
                      <a:schemeClr val="tx1">
                        <a:lumMod val="65000"/>
                        <a:lumOff val="35000"/>
                      </a:schemeClr>
                    </a:solidFill>
                    <a:latin typeface="+mn-lt"/>
                    <a:ea typeface="+mn-ea"/>
                    <a:cs typeface="+mn-cs"/>
                  </a:defRPr>
                </a:pPr>
                <a:r>
                  <a:rPr lang="en-US"/>
                  <a:t>cB  ( mmol/l ) </a:t>
                </a:r>
              </a:p>
            </c:rich>
          </c:tx>
          <c:layout>
            <c:manualLayout>
              <c:xMode val="edge"/>
              <c:yMode val="edge"/>
              <c:x val="2.5730994152046785E-2"/>
              <c:y val="0.33788613460355205"/>
            </c:manualLayout>
          </c:layout>
          <c:overlay val="0"/>
          <c:spPr>
            <a:noFill/>
            <a:ln>
              <a:noFill/>
            </a:ln>
            <a:effectLst/>
          </c:spPr>
          <c:txPr>
            <a:bodyPr rot="-5400000" spcFirstLastPara="1" vertOverflow="ellipsis" vert="horz" wrap="square" anchor="ctr" anchorCtr="1"/>
            <a:lstStyle/>
            <a:p>
              <a:pPr>
                <a:defRPr sz="1197" b="0" i="0" u="none" strike="noStrike" kern="1200" cap="all"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49771776"/>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22225" cap="rnd">
              <a:solidFill>
                <a:schemeClr val="accent1"/>
              </a:solidFill>
              <a:round/>
            </a:ln>
            <a:effectLst/>
          </c:spPr>
          <c:marker>
            <c:symbol val="none"/>
          </c:marker>
          <c:xVal>
            <c:numRef>
              <c:f>List2!$N$6:$N$284</c:f>
              <c:numCache>
                <c:formatCode>General</c:formatCode>
                <c:ptCount val="279"/>
                <c:pt idx="0">
                  <c:v>4.9999999999999933E-2</c:v>
                </c:pt>
                <c:pt idx="1">
                  <c:v>0.10000000000000003</c:v>
                </c:pt>
                <c:pt idx="2">
                  <c:v>0.15000000000000024</c:v>
                </c:pt>
                <c:pt idx="3">
                  <c:v>0.2</c:v>
                </c:pt>
                <c:pt idx="4">
                  <c:v>0.25</c:v>
                </c:pt>
                <c:pt idx="5">
                  <c:v>0.30000000000000032</c:v>
                </c:pt>
                <c:pt idx="6">
                  <c:v>0.35000000000000031</c:v>
                </c:pt>
                <c:pt idx="7">
                  <c:v>0.4</c:v>
                </c:pt>
                <c:pt idx="8">
                  <c:v>0.45</c:v>
                </c:pt>
                <c:pt idx="9">
                  <c:v>0.5</c:v>
                </c:pt>
                <c:pt idx="10">
                  <c:v>0.5499999999999996</c:v>
                </c:pt>
                <c:pt idx="11">
                  <c:v>0.59999999999999953</c:v>
                </c:pt>
                <c:pt idx="12">
                  <c:v>0.65000000000000346</c:v>
                </c:pt>
                <c:pt idx="13">
                  <c:v>0.69999999999999973</c:v>
                </c:pt>
                <c:pt idx="14">
                  <c:v>0.75000000000000322</c:v>
                </c:pt>
                <c:pt idx="15">
                  <c:v>0.79999999999999982</c:v>
                </c:pt>
                <c:pt idx="16">
                  <c:v>0.85000000000000064</c:v>
                </c:pt>
                <c:pt idx="17">
                  <c:v>0.89999999999999991</c:v>
                </c:pt>
                <c:pt idx="18">
                  <c:v>0.95000000000000062</c:v>
                </c:pt>
                <c:pt idx="19">
                  <c:v>1</c:v>
                </c:pt>
                <c:pt idx="20">
                  <c:v>1.05</c:v>
                </c:pt>
                <c:pt idx="21">
                  <c:v>1.1000000000000001</c:v>
                </c:pt>
                <c:pt idx="22">
                  <c:v>1.1500000000000001</c:v>
                </c:pt>
                <c:pt idx="23">
                  <c:v>1.2000000000000002</c:v>
                </c:pt>
                <c:pt idx="24">
                  <c:v>1.2500000000000002</c:v>
                </c:pt>
                <c:pt idx="25">
                  <c:v>1.3000000000000003</c:v>
                </c:pt>
                <c:pt idx="26">
                  <c:v>1.3500000000000003</c:v>
                </c:pt>
                <c:pt idx="27">
                  <c:v>1.4000000000000004</c:v>
                </c:pt>
                <c:pt idx="28">
                  <c:v>1.4500000000000004</c:v>
                </c:pt>
                <c:pt idx="29">
                  <c:v>1.5000000000000004</c:v>
                </c:pt>
                <c:pt idx="30">
                  <c:v>1.5500000000000005</c:v>
                </c:pt>
                <c:pt idx="31">
                  <c:v>1.6000000000000005</c:v>
                </c:pt>
                <c:pt idx="32">
                  <c:v>1.6500000000000021</c:v>
                </c:pt>
                <c:pt idx="33">
                  <c:v>1.7000000000000006</c:v>
                </c:pt>
                <c:pt idx="34">
                  <c:v>1.7500000000000007</c:v>
                </c:pt>
                <c:pt idx="35">
                  <c:v>1.8000000000000007</c:v>
                </c:pt>
                <c:pt idx="36">
                  <c:v>1.8500000000000021</c:v>
                </c:pt>
                <c:pt idx="37">
                  <c:v>1.9000000000000021</c:v>
                </c:pt>
                <c:pt idx="38">
                  <c:v>1.9500000000000075</c:v>
                </c:pt>
                <c:pt idx="39">
                  <c:v>2.0000000000000009</c:v>
                </c:pt>
                <c:pt idx="40">
                  <c:v>2.0500000000000007</c:v>
                </c:pt>
                <c:pt idx="41">
                  <c:v>2.1000000000000005</c:v>
                </c:pt>
                <c:pt idx="42">
                  <c:v>2.1500000000000004</c:v>
                </c:pt>
                <c:pt idx="43">
                  <c:v>2.2000000000000002</c:v>
                </c:pt>
                <c:pt idx="44">
                  <c:v>2.25</c:v>
                </c:pt>
                <c:pt idx="45">
                  <c:v>2.2999999999999998</c:v>
                </c:pt>
                <c:pt idx="46">
                  <c:v>2.3499999999999988</c:v>
                </c:pt>
                <c:pt idx="47">
                  <c:v>2.3999999999999977</c:v>
                </c:pt>
                <c:pt idx="48">
                  <c:v>2.4499999999999993</c:v>
                </c:pt>
                <c:pt idx="49">
                  <c:v>2.4999999999999987</c:v>
                </c:pt>
                <c:pt idx="50">
                  <c:v>2.5499999999999989</c:v>
                </c:pt>
                <c:pt idx="51">
                  <c:v>2.5999999999999988</c:v>
                </c:pt>
                <c:pt idx="52">
                  <c:v>2.6499999999999986</c:v>
                </c:pt>
                <c:pt idx="53">
                  <c:v>2.6999999999999984</c:v>
                </c:pt>
                <c:pt idx="54">
                  <c:v>2.7499999999999982</c:v>
                </c:pt>
                <c:pt idx="55">
                  <c:v>2.799999999999998</c:v>
                </c:pt>
                <c:pt idx="56">
                  <c:v>2.8499999999999979</c:v>
                </c:pt>
                <c:pt idx="57">
                  <c:v>2.8999999999999977</c:v>
                </c:pt>
                <c:pt idx="58">
                  <c:v>2.9499999999999975</c:v>
                </c:pt>
                <c:pt idx="59">
                  <c:v>2.9999999999999973</c:v>
                </c:pt>
                <c:pt idx="60">
                  <c:v>3.0499999999999972</c:v>
                </c:pt>
                <c:pt idx="61">
                  <c:v>3.099999999999997</c:v>
                </c:pt>
                <c:pt idx="62">
                  <c:v>3.1499999999999972</c:v>
                </c:pt>
                <c:pt idx="63">
                  <c:v>3.1999999999999966</c:v>
                </c:pt>
                <c:pt idx="64">
                  <c:v>3.2499999999999982</c:v>
                </c:pt>
                <c:pt idx="65">
                  <c:v>3.2999999999999972</c:v>
                </c:pt>
                <c:pt idx="66">
                  <c:v>3.3499999999999961</c:v>
                </c:pt>
                <c:pt idx="67">
                  <c:v>3.3999999999999937</c:v>
                </c:pt>
                <c:pt idx="68">
                  <c:v>3.4499999999999957</c:v>
                </c:pt>
                <c:pt idx="69">
                  <c:v>3.4999999999999947</c:v>
                </c:pt>
                <c:pt idx="70">
                  <c:v>3.5499999999999954</c:v>
                </c:pt>
                <c:pt idx="71">
                  <c:v>3.5999999999999948</c:v>
                </c:pt>
                <c:pt idx="72">
                  <c:v>3.649999999999995</c:v>
                </c:pt>
                <c:pt idx="73">
                  <c:v>3.6999999999999948</c:v>
                </c:pt>
                <c:pt idx="74">
                  <c:v>3.7499999999999951</c:v>
                </c:pt>
                <c:pt idx="75">
                  <c:v>3.7999999999999945</c:v>
                </c:pt>
                <c:pt idx="76">
                  <c:v>3.8499999999999943</c:v>
                </c:pt>
                <c:pt idx="77">
                  <c:v>3.8999999999999937</c:v>
                </c:pt>
                <c:pt idx="78">
                  <c:v>3.949999999999994</c:v>
                </c:pt>
                <c:pt idx="79">
                  <c:v>3.9999999999999938</c:v>
                </c:pt>
                <c:pt idx="80">
                  <c:v>4.0499999999999936</c:v>
                </c:pt>
                <c:pt idx="81">
                  <c:v>4.0999999999999925</c:v>
                </c:pt>
                <c:pt idx="82">
                  <c:v>4.1499999999999915</c:v>
                </c:pt>
                <c:pt idx="83">
                  <c:v>4.1999999999999895</c:v>
                </c:pt>
                <c:pt idx="84">
                  <c:v>4.2499999999999929</c:v>
                </c:pt>
                <c:pt idx="85">
                  <c:v>4.2999999999999927</c:v>
                </c:pt>
                <c:pt idx="86">
                  <c:v>4.3499999999999925</c:v>
                </c:pt>
                <c:pt idx="87">
                  <c:v>4.3999999999999915</c:v>
                </c:pt>
                <c:pt idx="88">
                  <c:v>4.4499999999999922</c:v>
                </c:pt>
                <c:pt idx="89">
                  <c:v>4.499999999999992</c:v>
                </c:pt>
                <c:pt idx="90">
                  <c:v>4.5499999999999918</c:v>
                </c:pt>
                <c:pt idx="91">
                  <c:v>4.5999999999999917</c:v>
                </c:pt>
                <c:pt idx="92">
                  <c:v>4.6499999999999915</c:v>
                </c:pt>
                <c:pt idx="93">
                  <c:v>4.6999999999999895</c:v>
                </c:pt>
                <c:pt idx="94">
                  <c:v>4.7499999999999911</c:v>
                </c:pt>
                <c:pt idx="95">
                  <c:v>4.7999999999999909</c:v>
                </c:pt>
                <c:pt idx="96">
                  <c:v>4.8499999999999908</c:v>
                </c:pt>
                <c:pt idx="97">
                  <c:v>4.8999999999999906</c:v>
                </c:pt>
                <c:pt idx="98">
                  <c:v>4.9499999999999904</c:v>
                </c:pt>
                <c:pt idx="99">
                  <c:v>4.9999999999999902</c:v>
                </c:pt>
                <c:pt idx="100">
                  <c:v>5.0499999999999901</c:v>
                </c:pt>
                <c:pt idx="101">
                  <c:v>5.0999999999999899</c:v>
                </c:pt>
                <c:pt idx="102">
                  <c:v>5.1499999999999897</c:v>
                </c:pt>
                <c:pt idx="103">
                  <c:v>5.1999999999999895</c:v>
                </c:pt>
                <c:pt idx="104">
                  <c:v>5.2499999999999893</c:v>
                </c:pt>
                <c:pt idx="105">
                  <c:v>5.2999999999999892</c:v>
                </c:pt>
                <c:pt idx="106">
                  <c:v>5.349999999999989</c:v>
                </c:pt>
                <c:pt idx="107">
                  <c:v>5.3999999999999888</c:v>
                </c:pt>
                <c:pt idx="108">
                  <c:v>5.4499999999999904</c:v>
                </c:pt>
                <c:pt idx="109">
                  <c:v>5.4999999999999893</c:v>
                </c:pt>
                <c:pt idx="110">
                  <c:v>5.5499999999999883</c:v>
                </c:pt>
                <c:pt idx="111">
                  <c:v>5.5999999999999881</c:v>
                </c:pt>
                <c:pt idx="112">
                  <c:v>5.6499999999999879</c:v>
                </c:pt>
                <c:pt idx="113">
                  <c:v>5.6999999999999877</c:v>
                </c:pt>
                <c:pt idx="114">
                  <c:v>5.7499999999999893</c:v>
                </c:pt>
                <c:pt idx="115">
                  <c:v>5.7999999999999874</c:v>
                </c:pt>
                <c:pt idx="116">
                  <c:v>5.8499999999999872</c:v>
                </c:pt>
                <c:pt idx="117">
                  <c:v>5.899999999999987</c:v>
                </c:pt>
                <c:pt idx="118">
                  <c:v>5.9499999999999904</c:v>
                </c:pt>
                <c:pt idx="119">
                  <c:v>5.9999999999999893</c:v>
                </c:pt>
                <c:pt idx="120">
                  <c:v>6.0499999999999874</c:v>
                </c:pt>
                <c:pt idx="121">
                  <c:v>6.0999999999999863</c:v>
                </c:pt>
                <c:pt idx="122">
                  <c:v>6.1499999999999861</c:v>
                </c:pt>
                <c:pt idx="123">
                  <c:v>6.199999999999986</c:v>
                </c:pt>
                <c:pt idx="124">
                  <c:v>6.2499999999999893</c:v>
                </c:pt>
                <c:pt idx="125">
                  <c:v>6.2999999999999874</c:v>
                </c:pt>
                <c:pt idx="126">
                  <c:v>6.3499999999999854</c:v>
                </c:pt>
                <c:pt idx="127">
                  <c:v>6.3999999999999853</c:v>
                </c:pt>
                <c:pt idx="128">
                  <c:v>6.4499999999999904</c:v>
                </c:pt>
                <c:pt idx="129">
                  <c:v>6.4999999999999893</c:v>
                </c:pt>
                <c:pt idx="130">
                  <c:v>6.5499999999999874</c:v>
                </c:pt>
                <c:pt idx="131">
                  <c:v>6.5999999999999854</c:v>
                </c:pt>
                <c:pt idx="132">
                  <c:v>6.6499999999999844</c:v>
                </c:pt>
                <c:pt idx="133">
                  <c:v>6.6999999999999842</c:v>
                </c:pt>
                <c:pt idx="134">
                  <c:v>6.7499999999999893</c:v>
                </c:pt>
                <c:pt idx="135">
                  <c:v>6.7999999999999838</c:v>
                </c:pt>
                <c:pt idx="136">
                  <c:v>6.8499999999999837</c:v>
                </c:pt>
                <c:pt idx="137">
                  <c:v>6.8999999999999835</c:v>
                </c:pt>
                <c:pt idx="138">
                  <c:v>6.9499999999999833</c:v>
                </c:pt>
                <c:pt idx="139">
                  <c:v>6.9999999999999831</c:v>
                </c:pt>
                <c:pt idx="140">
                  <c:v>7.0499999999999829</c:v>
                </c:pt>
                <c:pt idx="141">
                  <c:v>7.0999999999999828</c:v>
                </c:pt>
                <c:pt idx="142">
                  <c:v>7.1499999999999826</c:v>
                </c:pt>
                <c:pt idx="143">
                  <c:v>7.1999999999999815</c:v>
                </c:pt>
                <c:pt idx="144">
                  <c:v>7.2499999999999822</c:v>
                </c:pt>
                <c:pt idx="145">
                  <c:v>7.2999999999999821</c:v>
                </c:pt>
                <c:pt idx="146">
                  <c:v>7.3499999999999819</c:v>
                </c:pt>
                <c:pt idx="147">
                  <c:v>7.3999999999999817</c:v>
                </c:pt>
                <c:pt idx="148">
                  <c:v>7.4499999999999824</c:v>
                </c:pt>
                <c:pt idx="149">
                  <c:v>7.4999999999999813</c:v>
                </c:pt>
                <c:pt idx="150">
                  <c:v>7.5499999999999812</c:v>
                </c:pt>
                <c:pt idx="151">
                  <c:v>7.599999999999981</c:v>
                </c:pt>
                <c:pt idx="152">
                  <c:v>7.6499999999999808</c:v>
                </c:pt>
                <c:pt idx="153">
                  <c:v>7.6999999999999806</c:v>
                </c:pt>
                <c:pt idx="154">
                  <c:v>7.7499999999999813</c:v>
                </c:pt>
                <c:pt idx="155">
                  <c:v>7.7999999999999803</c:v>
                </c:pt>
                <c:pt idx="156">
                  <c:v>7.8499999999999801</c:v>
                </c:pt>
                <c:pt idx="157">
                  <c:v>7.8999999999999799</c:v>
                </c:pt>
                <c:pt idx="158">
                  <c:v>7.9499999999999824</c:v>
                </c:pt>
                <c:pt idx="159">
                  <c:v>7.9999999999999813</c:v>
                </c:pt>
                <c:pt idx="160">
                  <c:v>8.0499999999999794</c:v>
                </c:pt>
                <c:pt idx="161">
                  <c:v>8.1000000000000014</c:v>
                </c:pt>
                <c:pt idx="162">
                  <c:v>8.1499999999999808</c:v>
                </c:pt>
                <c:pt idx="163">
                  <c:v>8.2000000000000011</c:v>
                </c:pt>
                <c:pt idx="164">
                  <c:v>8.2499999999999822</c:v>
                </c:pt>
                <c:pt idx="165">
                  <c:v>8.2999999999999847</c:v>
                </c:pt>
                <c:pt idx="166">
                  <c:v>8.3500000000000068</c:v>
                </c:pt>
                <c:pt idx="167">
                  <c:v>8.4000000000000021</c:v>
                </c:pt>
                <c:pt idx="168">
                  <c:v>8.4500000000000028</c:v>
                </c:pt>
                <c:pt idx="169">
                  <c:v>8.5000000000000018</c:v>
                </c:pt>
                <c:pt idx="170">
                  <c:v>8.5499999999999865</c:v>
                </c:pt>
                <c:pt idx="171">
                  <c:v>8.6000000000000014</c:v>
                </c:pt>
                <c:pt idx="172">
                  <c:v>8.6499999999999897</c:v>
                </c:pt>
                <c:pt idx="173">
                  <c:v>8.7000000000000011</c:v>
                </c:pt>
                <c:pt idx="174">
                  <c:v>8.7499999999999893</c:v>
                </c:pt>
                <c:pt idx="175">
                  <c:v>8.8000000000000025</c:v>
                </c:pt>
                <c:pt idx="176">
                  <c:v>8.8500000000000068</c:v>
                </c:pt>
                <c:pt idx="177">
                  <c:v>8.9000000000000021</c:v>
                </c:pt>
                <c:pt idx="178">
                  <c:v>8.9500000000000028</c:v>
                </c:pt>
                <c:pt idx="179">
                  <c:v>9.0000000000000018</c:v>
                </c:pt>
                <c:pt idx="180">
                  <c:v>9.0500000000000025</c:v>
                </c:pt>
                <c:pt idx="181">
                  <c:v>9.1000000000000014</c:v>
                </c:pt>
                <c:pt idx="182">
                  <c:v>9.1499999999999968</c:v>
                </c:pt>
                <c:pt idx="183">
                  <c:v>9.2000000000000011</c:v>
                </c:pt>
                <c:pt idx="184">
                  <c:v>9.2499999999999964</c:v>
                </c:pt>
                <c:pt idx="185">
                  <c:v>9.3000000000000025</c:v>
                </c:pt>
                <c:pt idx="186">
                  <c:v>9.3500000000000068</c:v>
                </c:pt>
                <c:pt idx="187">
                  <c:v>9.4000000000000021</c:v>
                </c:pt>
                <c:pt idx="188">
                  <c:v>9.4500000000000028</c:v>
                </c:pt>
                <c:pt idx="189">
                  <c:v>9.5</c:v>
                </c:pt>
                <c:pt idx="190">
                  <c:v>9.5500000000000007</c:v>
                </c:pt>
                <c:pt idx="191">
                  <c:v>9.6000000000000014</c:v>
                </c:pt>
                <c:pt idx="192">
                  <c:v>9.6500000000000021</c:v>
                </c:pt>
                <c:pt idx="193">
                  <c:v>9.7000000000000011</c:v>
                </c:pt>
                <c:pt idx="194">
                  <c:v>9.7500000000000036</c:v>
                </c:pt>
                <c:pt idx="195">
                  <c:v>9.8000000000000043</c:v>
                </c:pt>
                <c:pt idx="196">
                  <c:v>9.8500000000000068</c:v>
                </c:pt>
                <c:pt idx="197">
                  <c:v>9.9000000000000057</c:v>
                </c:pt>
                <c:pt idx="198">
                  <c:v>9.9500000000000064</c:v>
                </c:pt>
                <c:pt idx="199">
                  <c:v>10.000000000000007</c:v>
                </c:pt>
                <c:pt idx="200">
                  <c:v>10.05000000000002</c:v>
                </c:pt>
                <c:pt idx="201">
                  <c:v>10.100000000000009</c:v>
                </c:pt>
                <c:pt idx="202">
                  <c:v>10.150000000000009</c:v>
                </c:pt>
                <c:pt idx="203">
                  <c:v>10.20000000000001</c:v>
                </c:pt>
                <c:pt idx="204">
                  <c:v>10.250000000000012</c:v>
                </c:pt>
                <c:pt idx="205">
                  <c:v>10.30000000000002</c:v>
                </c:pt>
                <c:pt idx="206">
                  <c:v>10.350000000000026</c:v>
                </c:pt>
                <c:pt idx="207">
                  <c:v>10.400000000000016</c:v>
                </c:pt>
                <c:pt idx="208">
                  <c:v>10.450000000000022</c:v>
                </c:pt>
                <c:pt idx="209">
                  <c:v>10.500000000000014</c:v>
                </c:pt>
                <c:pt idx="210">
                  <c:v>10.55000000000002</c:v>
                </c:pt>
                <c:pt idx="211">
                  <c:v>10.600000000000016</c:v>
                </c:pt>
                <c:pt idx="212">
                  <c:v>10.650000000000016</c:v>
                </c:pt>
                <c:pt idx="213">
                  <c:v>10.700000000000017</c:v>
                </c:pt>
                <c:pt idx="214">
                  <c:v>10.75000000000002</c:v>
                </c:pt>
                <c:pt idx="215">
                  <c:v>10.80000000000002</c:v>
                </c:pt>
                <c:pt idx="216">
                  <c:v>10.850000000000026</c:v>
                </c:pt>
                <c:pt idx="217">
                  <c:v>10.90000000000002</c:v>
                </c:pt>
                <c:pt idx="218">
                  <c:v>10.950000000000022</c:v>
                </c:pt>
                <c:pt idx="219">
                  <c:v>11.000000000000021</c:v>
                </c:pt>
                <c:pt idx="220">
                  <c:v>11.050000000000022</c:v>
                </c:pt>
                <c:pt idx="221">
                  <c:v>11.100000000000023</c:v>
                </c:pt>
                <c:pt idx="222">
                  <c:v>11.150000000000023</c:v>
                </c:pt>
                <c:pt idx="223">
                  <c:v>11.200000000000021</c:v>
                </c:pt>
                <c:pt idx="224">
                  <c:v>11.250000000000025</c:v>
                </c:pt>
                <c:pt idx="225">
                  <c:v>11.300000000000026</c:v>
                </c:pt>
                <c:pt idx="226">
                  <c:v>11.350000000000026</c:v>
                </c:pt>
                <c:pt idx="227">
                  <c:v>11.400000000000027</c:v>
                </c:pt>
                <c:pt idx="228">
                  <c:v>11.450000000000029</c:v>
                </c:pt>
                <c:pt idx="229">
                  <c:v>11.500000000000028</c:v>
                </c:pt>
                <c:pt idx="230">
                  <c:v>11.550000000000029</c:v>
                </c:pt>
                <c:pt idx="231">
                  <c:v>11.60000000000003</c:v>
                </c:pt>
                <c:pt idx="232">
                  <c:v>11.650000000000032</c:v>
                </c:pt>
                <c:pt idx="233">
                  <c:v>11.700000000000031</c:v>
                </c:pt>
                <c:pt idx="234">
                  <c:v>11.750000000000032</c:v>
                </c:pt>
                <c:pt idx="235">
                  <c:v>11.800000000000034</c:v>
                </c:pt>
                <c:pt idx="236">
                  <c:v>11.850000000000056</c:v>
                </c:pt>
                <c:pt idx="237">
                  <c:v>11.900000000000034</c:v>
                </c:pt>
                <c:pt idx="238">
                  <c:v>11.950000000000054</c:v>
                </c:pt>
                <c:pt idx="239">
                  <c:v>12.000000000000036</c:v>
                </c:pt>
                <c:pt idx="240">
                  <c:v>12.050000000000036</c:v>
                </c:pt>
                <c:pt idx="241">
                  <c:v>12.100000000000037</c:v>
                </c:pt>
                <c:pt idx="242">
                  <c:v>12.150000000000039</c:v>
                </c:pt>
                <c:pt idx="243">
                  <c:v>12.200000000000038</c:v>
                </c:pt>
                <c:pt idx="244">
                  <c:v>12.250000000000039</c:v>
                </c:pt>
                <c:pt idx="245">
                  <c:v>12.30000000000005</c:v>
                </c:pt>
                <c:pt idx="246">
                  <c:v>12.350000000000056</c:v>
                </c:pt>
                <c:pt idx="247">
                  <c:v>12.40000000000005</c:v>
                </c:pt>
                <c:pt idx="248">
                  <c:v>12.450000000000054</c:v>
                </c:pt>
                <c:pt idx="249">
                  <c:v>12.500000000000044</c:v>
                </c:pt>
                <c:pt idx="250">
                  <c:v>12.55000000000005</c:v>
                </c:pt>
                <c:pt idx="251">
                  <c:v>12.600000000000044</c:v>
                </c:pt>
                <c:pt idx="252">
                  <c:v>12.65000000000005</c:v>
                </c:pt>
                <c:pt idx="253">
                  <c:v>12.700000000000045</c:v>
                </c:pt>
                <c:pt idx="254">
                  <c:v>12.750000000000046</c:v>
                </c:pt>
                <c:pt idx="255">
                  <c:v>12.80000000000005</c:v>
                </c:pt>
                <c:pt idx="256">
                  <c:v>12.850000000000056</c:v>
                </c:pt>
                <c:pt idx="257">
                  <c:v>12.90000000000005</c:v>
                </c:pt>
                <c:pt idx="258">
                  <c:v>12.950000000000054</c:v>
                </c:pt>
                <c:pt idx="259">
                  <c:v>13.00000000000005</c:v>
                </c:pt>
                <c:pt idx="260">
                  <c:v>13.05000000000005</c:v>
                </c:pt>
                <c:pt idx="261">
                  <c:v>13.100000000000051</c:v>
                </c:pt>
                <c:pt idx="262">
                  <c:v>13.150000000000052</c:v>
                </c:pt>
                <c:pt idx="263">
                  <c:v>13.200000000000053</c:v>
                </c:pt>
                <c:pt idx="264">
                  <c:v>13.250000000000053</c:v>
                </c:pt>
                <c:pt idx="265">
                  <c:v>13.300000000000054</c:v>
                </c:pt>
                <c:pt idx="266">
                  <c:v>13.350000000000056</c:v>
                </c:pt>
                <c:pt idx="267">
                  <c:v>13.400000000000055</c:v>
                </c:pt>
                <c:pt idx="268">
                  <c:v>13.450000000000056</c:v>
                </c:pt>
                <c:pt idx="269">
                  <c:v>13.500000000000057</c:v>
                </c:pt>
                <c:pt idx="270">
                  <c:v>13.550000000000059</c:v>
                </c:pt>
                <c:pt idx="271">
                  <c:v>13.600000000000058</c:v>
                </c:pt>
                <c:pt idx="272">
                  <c:v>13.650000000000059</c:v>
                </c:pt>
                <c:pt idx="273">
                  <c:v>13.70000000000006</c:v>
                </c:pt>
                <c:pt idx="274">
                  <c:v>13.75000000000006</c:v>
                </c:pt>
                <c:pt idx="275">
                  <c:v>13.800000000000066</c:v>
                </c:pt>
                <c:pt idx="276">
                  <c:v>13.850000000000072</c:v>
                </c:pt>
                <c:pt idx="277">
                  <c:v>13.900000000000064</c:v>
                </c:pt>
                <c:pt idx="278">
                  <c:v>13.95000000000007</c:v>
                </c:pt>
              </c:numCache>
            </c:numRef>
          </c:xVal>
          <c:yVal>
            <c:numRef>
              <c:f>List2!$O$6:$O$284</c:f>
              <c:numCache>
                <c:formatCode>General</c:formatCode>
                <c:ptCount val="279"/>
                <c:pt idx="0">
                  <c:v>8.4395493400554224E-3</c:v>
                </c:pt>
                <c:pt idx="1">
                  <c:v>9.4595889625618268E-3</c:v>
                </c:pt>
                <c:pt idx="2">
                  <c:v>1.0601596753117644E-2</c:v>
                </c:pt>
                <c:pt idx="3">
                  <c:v>1.1879819833259741E-2</c:v>
                </c:pt>
                <c:pt idx="4">
                  <c:v>1.3310083676014904E-2</c:v>
                </c:pt>
                <c:pt idx="5">
                  <c:v>1.4909945030626022E-2</c:v>
                </c:pt>
                <c:pt idx="6">
                  <c:v>1.6698853946744665E-2</c:v>
                </c:pt>
                <c:pt idx="7">
                  <c:v>1.8698323811718365E-2</c:v>
                </c:pt>
                <c:pt idx="8">
                  <c:v>2.0932107720361807E-2</c:v>
                </c:pt>
                <c:pt idx="9">
                  <c:v>2.342637875013193E-2</c:v>
                </c:pt>
                <c:pt idx="10">
                  <c:v>2.6209910790794634E-2</c:v>
                </c:pt>
                <c:pt idx="11">
                  <c:v>2.9314255451096911E-2</c:v>
                </c:pt>
                <c:pt idx="12">
                  <c:v>3.2773909212106496E-2</c:v>
                </c:pt>
                <c:pt idx="13">
                  <c:v>3.6626463398789458E-2</c:v>
                </c:pt>
                <c:pt idx="14">
                  <c:v>4.0912727688175124E-2</c:v>
                </c:pt>
                <c:pt idx="15">
                  <c:v>4.567681576862969E-2</c:v>
                </c:pt>
                <c:pt idx="16">
                  <c:v>5.0966179437113734E-2</c:v>
                </c:pt>
                <c:pt idx="17">
                  <c:v>5.6831574927948152E-2</c:v>
                </c:pt>
                <c:pt idx="18">
                  <c:v>6.3326942708538239E-2</c:v>
                </c:pt>
                <c:pt idx="19">
                  <c:v>7.0509179510915676E-2</c:v>
                </c:pt>
                <c:pt idx="20">
                  <c:v>7.8437779217773423E-2</c:v>
                </c:pt>
                <c:pt idx="21">
                  <c:v>8.7174317693037517E-2</c:v>
                </c:pt>
                <c:pt idx="22">
                  <c:v>9.6781756133262745E-2</c:v>
                </c:pt>
                <c:pt idx="23">
                  <c:v>0.10732353849843988</c:v>
                </c:pt>
                <c:pt idx="24">
                  <c:v>0.11886246161463486</c:v>
                </c:pt>
                <c:pt idx="25">
                  <c:v>0.13145930222305283</c:v>
                </c:pt>
                <c:pt idx="26">
                  <c:v>0.14517119416020241</c:v>
                </c:pt>
                <c:pt idx="27">
                  <c:v>0.16004976146503541</c:v>
                </c:pt>
                <c:pt idx="28">
                  <c:v>0.17613902976656473</c:v>
                </c:pt>
                <c:pt idx="29">
                  <c:v>0.19347315867936296</c:v>
                </c:pt>
                <c:pt idx="30">
                  <c:v>0.21207406145886851</c:v>
                </c:pt>
                <c:pt idx="31">
                  <c:v>0.23194900349844746</c:v>
                </c:pt>
                <c:pt idx="32">
                  <c:v>0.25308829627279888</c:v>
                </c:pt>
                <c:pt idx="33">
                  <c:v>0.27546322518355182</c:v>
                </c:pt>
                <c:pt idx="34">
                  <c:v>0.29902436499808976</c:v>
                </c:pt>
                <c:pt idx="35">
                  <c:v>0.3237004415260103</c:v>
                </c:pt>
                <c:pt idx="36">
                  <c:v>0.3493978895085384</c:v>
                </c:pt>
                <c:pt idx="37">
                  <c:v>0.37600123207309433</c:v>
                </c:pt>
                <c:pt idx="38">
                  <c:v>0.40337436591442161</c:v>
                </c:pt>
                <c:pt idx="39">
                  <c:v>0.43136278027662112</c:v>
                </c:pt>
                <c:pt idx="40">
                  <c:v>0.45979667103513339</c:v>
                </c:pt>
                <c:pt idx="41">
                  <c:v>0.48849484023235934</c:v>
                </c:pt>
                <c:pt idx="42">
                  <c:v>0.51726920438408364</c:v>
                </c:pt>
                <c:pt idx="43">
                  <c:v>0.54592968017617882</c:v>
                </c:pt>
                <c:pt idx="44">
                  <c:v>0.57428918115198457</c:v>
                </c:pt>
                <c:pt idx="45">
                  <c:v>0.60216844853865681</c:v>
                </c:pt>
                <c:pt idx="46">
                  <c:v>0.62940045495958663</c:v>
                </c:pt>
                <c:pt idx="47">
                  <c:v>0.65583415921910992</c:v>
                </c:pt>
                <c:pt idx="48">
                  <c:v>0.68133744815276043</c:v>
                </c:pt>
                <c:pt idx="49">
                  <c:v>0.70579917003756265</c:v>
                </c:pt>
                <c:pt idx="50">
                  <c:v>0.7291302347802584</c:v>
                </c:pt>
                <c:pt idx="51">
                  <c:v>0.75126382119629309</c:v>
                </c:pt>
                <c:pt idx="52">
                  <c:v>0.77215478505766522</c:v>
                </c:pt>
                <c:pt idx="53">
                  <c:v>0.79177839952299234</c:v>
                </c:pt>
                <c:pt idx="54">
                  <c:v>0.8101285808844767</c:v>
                </c:pt>
                <c:pt idx="55">
                  <c:v>0.82721575828492833</c:v>
                </c:pt>
                <c:pt idx="56">
                  <c:v>0.84306453876372889</c:v>
                </c:pt>
                <c:pt idx="57">
                  <c:v>0.85771130214148172</c:v>
                </c:pt>
                <c:pt idx="58">
                  <c:v>0.87120183750828784</c:v>
                </c:pt>
                <c:pt idx="59">
                  <c:v>0.88358910779152156</c:v>
                </c:pt>
                <c:pt idx="60">
                  <c:v>0.89493120376732527</c:v>
                </c:pt>
                <c:pt idx="61">
                  <c:v>0.90528952590254297</c:v>
                </c:pt>
                <c:pt idx="62">
                  <c:v>0.91472721277089708</c:v>
                </c:pt>
                <c:pt idx="63">
                  <c:v>0.92330781902358516</c:v>
                </c:pt>
                <c:pt idx="64">
                  <c:v>0.93109423405460734</c:v>
                </c:pt>
                <c:pt idx="65">
                  <c:v>0.93814782428072263</c:v>
                </c:pt>
                <c:pt idx="66">
                  <c:v>0.94452777685421818</c:v>
                </c:pt>
                <c:pt idx="67">
                  <c:v>0.95029062005254361</c:v>
                </c:pt>
                <c:pt idx="68">
                  <c:v>0.95548989495147163</c:v>
                </c:pt>
                <c:pt idx="69">
                  <c:v>0.96017595374435272</c:v>
                </c:pt>
                <c:pt idx="70">
                  <c:v>0.9643958617556867</c:v>
                </c:pt>
                <c:pt idx="71">
                  <c:v>0.96819338243692743</c:v>
                </c:pt>
                <c:pt idx="72">
                  <c:v>0.97160902713808983</c:v>
                </c:pt>
                <c:pt idx="73">
                  <c:v>0.97468015401008312</c:v>
                </c:pt>
                <c:pt idx="74">
                  <c:v>0.97744110286606989</c:v>
                </c:pt>
                <c:pt idx="75">
                  <c:v>0.97992335512334405</c:v>
                </c:pt>
                <c:pt idx="76">
                  <c:v>0.98215571001056201</c:v>
                </c:pt>
                <c:pt idx="77">
                  <c:v>0.98416447003584751</c:v>
                </c:pt>
                <c:pt idx="78">
                  <c:v>0.98597363026901064</c:v>
                </c:pt>
                <c:pt idx="79">
                  <c:v>0.9876050673079485</c:v>
                </c:pt>
                <c:pt idx="80">
                  <c:v>0.9890787248953925</c:v>
                </c:pt>
                <c:pt idx="81">
                  <c:v>0.99041279405172999</c:v>
                </c:pt>
                <c:pt idx="82">
                  <c:v>0.99162388631848886</c:v>
                </c:pt>
                <c:pt idx="83">
                  <c:v>0.99272719928958464</c:v>
                </c:pt>
                <c:pt idx="84">
                  <c:v>0.99373667406839372</c:v>
                </c:pt>
                <c:pt idx="85">
                  <c:v>0.99466514464697597</c:v>
                </c:pt>
                <c:pt idx="86">
                  <c:v>0.99552447948101053</c:v>
                </c:pt>
                <c:pt idx="87">
                  <c:v>0.99632571574348872</c:v>
                </c:pt>
                <c:pt idx="88">
                  <c:v>0.99707918689757191</c:v>
                </c:pt>
                <c:pt idx="89">
                  <c:v>0.99779464434479093</c:v>
                </c:pt>
                <c:pt idx="90">
                  <c:v>0.99848137398853454</c:v>
                </c:pt>
                <c:pt idx="91">
                  <c:v>0.99914830861234849</c:v>
                </c:pt>
                <c:pt idx="92">
                  <c:v>0.99980413701339665</c:v>
                </c:pt>
                <c:pt idx="93">
                  <c:v>1.0004574108590001</c:v>
                </c:pt>
                <c:pt idx="94">
                  <c:v>1.0011166502509197</c:v>
                </c:pt>
                <c:pt idx="95">
                  <c:v>1.0017904489909273</c:v>
                </c:pt>
                <c:pt idx="96">
                  <c:v>1.0024875805430786</c:v>
                </c:pt>
                <c:pt idx="97">
                  <c:v>1.0032171056836245</c:v>
                </c:pt>
                <c:pt idx="98">
                  <c:v>1.0039884828176875</c:v>
                </c:pt>
                <c:pt idx="99">
                  <c:v>1.0048116819207307</c:v>
                </c:pt>
                <c:pt idx="100">
                  <c:v>1.0056973030309388</c:v>
                </c:pt>
                <c:pt idx="101">
                  <c:v>1.006656700170782</c:v>
                </c:pt>
                <c:pt idx="102">
                  <c:v>1.0077021115072162</c:v>
                </c:pt>
                <c:pt idx="103">
                  <c:v>1.0088467964650778</c:v>
                </c:pt>
                <c:pt idx="104">
                  <c:v>1.0101051803764449</c:v>
                </c:pt>
                <c:pt idx="105">
                  <c:v>1.0114930070723775</c:v>
                </c:pt>
                <c:pt idx="106">
                  <c:v>1.0130274995885826</c:v>
                </c:pt>
                <c:pt idx="107">
                  <c:v>1.0147275288487849</c:v>
                </c:pt>
                <c:pt idx="108">
                  <c:v>1.0166137897930403</c:v>
                </c:pt>
                <c:pt idx="109">
                  <c:v>1.0187089839109149</c:v>
                </c:pt>
                <c:pt idx="110">
                  <c:v>1.0210380065014102</c:v>
                </c:pt>
                <c:pt idx="111">
                  <c:v>1.023628136187748</c:v>
                </c:pt>
                <c:pt idx="112">
                  <c:v>1.0265092232396038</c:v>
                </c:pt>
                <c:pt idx="113">
                  <c:v>1.0297138720739858</c:v>
                </c:pt>
                <c:pt idx="114">
                  <c:v>1.0332776118948137</c:v>
                </c:pt>
                <c:pt idx="115">
                  <c:v>1.0372390477731699</c:v>
                </c:pt>
                <c:pt idx="116">
                  <c:v>1.0416399825574525</c:v>
                </c:pt>
                <c:pt idx="117">
                  <c:v>1.0465254978432639</c:v>
                </c:pt>
                <c:pt idx="118">
                  <c:v>1.051943979859594</c:v>
                </c:pt>
                <c:pt idx="119">
                  <c:v>1.0579470736057301</c:v>
                </c:pt>
                <c:pt idx="120">
                  <c:v>1.0645895460132901</c:v>
                </c:pt>
                <c:pt idx="121">
                  <c:v>1.0719290364795098</c:v>
                </c:pt>
                <c:pt idx="122">
                  <c:v>1.0800256710602951</c:v>
                </c:pt>
                <c:pt idx="123">
                  <c:v>1.0889415152477209</c:v>
                </c:pt>
                <c:pt idx="124">
                  <c:v>1.098739839997632</c:v>
                </c:pt>
                <c:pt idx="125">
                  <c:v>1.1094841770161639</c:v>
                </c:pt>
                <c:pt idx="126">
                  <c:v>1.1212371428268006</c:v>
                </c:pt>
                <c:pt idx="127">
                  <c:v>1.1340590174205767</c:v>
                </c:pt>
                <c:pt idx="128">
                  <c:v>1.1480060729082506</c:v>
                </c:pt>
                <c:pt idx="129">
                  <c:v>1.16312866098173</c:v>
                </c:pt>
                <c:pt idx="130">
                  <c:v>1.1794690853375176</c:v>
                </c:pt>
                <c:pt idx="131">
                  <c:v>1.197059306290218</c:v>
                </c:pt>
                <c:pt idx="132">
                  <c:v>1.215918548820254</c:v>
                </c:pt>
                <c:pt idx="133">
                  <c:v>1.2360509107616049</c:v>
                </c:pt>
                <c:pt idx="134">
                  <c:v>1.2574430924729807</c:v>
                </c:pt>
                <c:pt idx="135">
                  <c:v>1.2800623901521653</c:v>
                </c:pt>
                <c:pt idx="136">
                  <c:v>1.3038551084209287</c:v>
                </c:pt>
                <c:pt idx="137">
                  <c:v>1.3287455502809282</c:v>
                </c:pt>
                <c:pt idx="138">
                  <c:v>1.354635730819242</c:v>
                </c:pt>
                <c:pt idx="139">
                  <c:v>1.3814059330860444</c:v>
                </c:pt>
                <c:pt idx="140">
                  <c:v>1.4089161801803838</c:v>
                </c:pt>
                <c:pt idx="141">
                  <c:v>1.4370086389364958</c:v>
                </c:pt>
                <c:pt idx="142">
                  <c:v>1.4655109024064639</c:v>
                </c:pt>
                <c:pt idx="143">
                  <c:v>1.4942400274945624</c:v>
                </c:pt>
                <c:pt idx="144">
                  <c:v>1.5230071388691007</c:v>
                </c:pt>
                <c:pt idx="145">
                  <c:v>1.5516223589907858</c:v>
                </c:pt>
                <c:pt idx="146">
                  <c:v>1.5798997937009318</c:v>
                </c:pt>
                <c:pt idx="147">
                  <c:v>1.6076622975732904</c:v>
                </c:pt>
                <c:pt idx="148">
                  <c:v>1.6347457638946041</c:v>
                </c:pt>
                <c:pt idx="149">
                  <c:v>1.6610027277802681</c:v>
                </c:pt>
                <c:pt idx="150">
                  <c:v>1.6863051315390876</c:v>
                </c:pt>
                <c:pt idx="151">
                  <c:v>1.710546171024222</c:v>
                </c:pt>
                <c:pt idx="152">
                  <c:v>1.7336412118902198</c:v>
                </c:pt>
                <c:pt idx="153">
                  <c:v>1.7555278278401558</c:v>
                </c:pt>
                <c:pt idx="154">
                  <c:v>1.7761650634388331</c:v>
                </c:pt>
                <c:pt idx="155">
                  <c:v>1.7955320586949441</c:v>
                </c:pt>
                <c:pt idx="156">
                  <c:v>1.8136261906727538</c:v>
                </c:pt>
                <c:pt idx="157">
                  <c:v>1.8304608902615964</c:v>
                </c:pt>
                <c:pt idx="158">
                  <c:v>1.8460632827336179</c:v>
                </c:pt>
                <c:pt idx="159">
                  <c:v>1.8604717824005124</c:v>
                </c:pt>
                <c:pt idx="160">
                  <c:v>1.8737337481745178</c:v>
                </c:pt>
                <c:pt idx="161">
                  <c:v>1.8859032813901337</c:v>
                </c:pt>
                <c:pt idx="162">
                  <c:v>1.897039222426218</c:v>
                </c:pt>
                <c:pt idx="163">
                  <c:v>1.9072033802837303</c:v>
                </c:pt>
                <c:pt idx="164">
                  <c:v>1.9164590103816044</c:v>
                </c:pt>
                <c:pt idx="165">
                  <c:v>1.9248695408633341</c:v>
                </c:pt>
                <c:pt idx="166">
                  <c:v>1.9324975366227934</c:v>
                </c:pt>
                <c:pt idx="167">
                  <c:v>1.9394038827042799</c:v>
                </c:pt>
                <c:pt idx="168">
                  <c:v>1.9456471641830217</c:v>
                </c:pt>
                <c:pt idx="169">
                  <c:v>1.9512832174896158</c:v>
                </c:pt>
                <c:pt idx="170">
                  <c:v>1.9563648278238361</c:v>
                </c:pt>
                <c:pt idx="171">
                  <c:v>1.9609415482758321</c:v>
                </c:pt>
                <c:pt idx="172">
                  <c:v>1.965059618095641</c:v>
                </c:pt>
                <c:pt idx="173">
                  <c:v>1.9687619598613681</c:v>
                </c:pt>
                <c:pt idx="174">
                  <c:v>1.9720882378253408</c:v>
                </c:pt>
                <c:pt idx="175">
                  <c:v>1.975074962267592</c:v>
                </c:pt>
                <c:pt idx="176">
                  <c:v>1.9777556271252903</c:v>
                </c:pt>
                <c:pt idx="177">
                  <c:v>1.9801608704131481</c:v>
                </c:pt>
                <c:pt idx="178">
                  <c:v>1.9823186489589166</c:v>
                </c:pt>
                <c:pt idx="179">
                  <c:v>1.9842544207327126</c:v>
                </c:pt>
                <c:pt idx="180">
                  <c:v>1.9859913295517462</c:v>
                </c:pt>
                <c:pt idx="181">
                  <c:v>1.9875503882067944</c:v>
                </c:pt>
                <c:pt idx="182">
                  <c:v>1.9889506571046838</c:v>
                </c:pt>
                <c:pt idx="183">
                  <c:v>1.9902094163775461</c:v>
                </c:pt>
                <c:pt idx="184">
                  <c:v>1.9913423300986781</c:v>
                </c:pt>
                <c:pt idx="185">
                  <c:v>1.9923636017932391</c:v>
                </c:pt>
                <c:pt idx="186">
                  <c:v>1.9932861208606802</c:v>
                </c:pt>
                <c:pt idx="187">
                  <c:v>1.9941215998572381</c:v>
                </c:pt>
                <c:pt idx="188">
                  <c:v>1.9948807028377431</c:v>
                </c:pt>
                <c:pt idx="189">
                  <c:v>1.9955731651430351</c:v>
                </c:pt>
                <c:pt idx="190">
                  <c:v>1.9962079051556683</c:v>
                </c:pt>
                <c:pt idx="191">
                  <c:v>1.9967931286424425</c:v>
                </c:pt>
                <c:pt idx="192">
                  <c:v>1.9973364263687119</c:v>
                </c:pt>
                <c:pt idx="193">
                  <c:v>1.9978448657117553</c:v>
                </c:pt>
                <c:pt idx="194">
                  <c:v>1.9983250770273269</c:v>
                </c:pt>
                <c:pt idx="195">
                  <c:v>1.9987833355368967</c:v>
                </c:pt>
                <c:pt idx="196">
                  <c:v>1.9992256395098145</c:v>
                </c:pt>
                <c:pt idx="197">
                  <c:v>1.9996577855159081</c:v>
                </c:pt>
                <c:pt idx="198">
                  <c:v>2.0000854415220455</c:v>
                </c:pt>
                <c:pt idx="199">
                  <c:v>2.0005142186045854</c:v>
                </c:pt>
                <c:pt idx="200">
                  <c:v>2.0009497420468811</c:v>
                </c:pt>
                <c:pt idx="201">
                  <c:v>2.0013977225907529</c:v>
                </c:pt>
                <c:pt idx="202">
                  <c:v>2.0018640286098477</c:v>
                </c:pt>
                <c:pt idx="203">
                  <c:v>2.0023547599761202</c:v>
                </c:pt>
                <c:pt idx="204">
                  <c:v>2.0028763243909427</c:v>
                </c:pt>
                <c:pt idx="205">
                  <c:v>2.0034355169563889</c:v>
                </c:pt>
                <c:pt idx="206">
                  <c:v>2.0040396037611621</c:v>
                </c:pt>
                <c:pt idx="207">
                  <c:v>2.0046964102543789</c:v>
                </c:pt>
                <c:pt idx="208">
                  <c:v>2.0054144151696467</c:v>
                </c:pt>
                <c:pt idx="209">
                  <c:v>2.0062028507451437</c:v>
                </c:pt>
                <c:pt idx="210">
                  <c:v>2.0070718099520302</c:v>
                </c:pt>
                <c:pt idx="211">
                  <c:v>2.0080323613927202</c:v>
                </c:pt>
                <c:pt idx="212">
                  <c:v>2.0090966724536448</c:v>
                </c:pt>
                <c:pt idx="213">
                  <c:v>2.0102781411854207</c:v>
                </c:pt>
                <c:pt idx="214">
                  <c:v>2.0115915372291182</c:v>
                </c:pt>
                <c:pt idx="215">
                  <c:v>2.0130531518958175</c:v>
                </c:pt>
                <c:pt idx="216">
                  <c:v>2.0146809572257554</c:v>
                </c:pt>
                <c:pt idx="217">
                  <c:v>2.0164947734852747</c:v>
                </c:pt>
                <c:pt idx="218">
                  <c:v>2.0185164440858867</c:v>
                </c:pt>
                <c:pt idx="219">
                  <c:v>2.020770016308</c:v>
                </c:pt>
                <c:pt idx="220">
                  <c:v>2.023281925458595</c:v>
                </c:pt>
                <c:pt idx="221">
                  <c:v>2.0260811791626536</c:v>
                </c:pt>
                <c:pt idx="222">
                  <c:v>2.0291995373554816</c:v>
                </c:pt>
                <c:pt idx="223">
                  <c:v>2.0326716821861757</c:v>
                </c:pt>
                <c:pt idx="224">
                  <c:v>2.0365353704394269</c:v>
                </c:pt>
                <c:pt idx="225">
                  <c:v>2.0408315592260577</c:v>
                </c:pt>
                <c:pt idx="226">
                  <c:v>2.0456044935851567</c:v>
                </c:pt>
                <c:pt idx="227">
                  <c:v>2.0509017423104292</c:v>
                </c:pt>
                <c:pt idx="228">
                  <c:v>2.0567741658160257</c:v>
                </c:pt>
                <c:pt idx="229">
                  <c:v>2.0632757972986631</c:v>
                </c:pt>
                <c:pt idx="230">
                  <c:v>2.0704636159813665</c:v>
                </c:pt>
                <c:pt idx="231">
                  <c:v>2.0783971890746131</c:v>
                </c:pt>
                <c:pt idx="232">
                  <c:v>2.0871381575585812</c:v>
                </c:pt>
                <c:pt idx="233">
                  <c:v>2.0967495403757477</c:v>
                </c:pt>
                <c:pt idx="234">
                  <c:v>2.1072948326041212</c:v>
                </c:pt>
                <c:pt idx="235">
                  <c:v>2.1188368762137326</c:v>
                </c:pt>
                <c:pt idx="236">
                  <c:v>2.1314364876911265</c:v>
                </c:pt>
                <c:pt idx="237">
                  <c:v>2.1451508357250781</c:v>
                </c:pt>
                <c:pt idx="238">
                  <c:v>2.1600315747582401</c:v>
                </c:pt>
                <c:pt idx="239">
                  <c:v>2.1761227567661412</c:v>
                </c:pt>
                <c:pt idx="240">
                  <c:v>2.1934585639986137</c:v>
                </c:pt>
                <c:pt idx="241">
                  <c:v>2.2120609289429241</c:v>
                </c:pt>
                <c:pt idx="242">
                  <c:v>2.2319371330972047</c:v>
                </c:pt>
                <c:pt idx="243">
                  <c:v>2.2530775011649338</c:v>
                </c:pt>
                <c:pt idx="244">
                  <c:v>2.2754533291311168</c:v>
                </c:pt>
                <c:pt idx="245">
                  <c:v>2.2990151999153867</c:v>
                </c:pt>
                <c:pt idx="246">
                  <c:v>2.3236918452478652</c:v>
                </c:pt>
                <c:pt idx="247">
                  <c:v>2.3493897037437907</c:v>
                </c:pt>
                <c:pt idx="248">
                  <c:v>2.3759933005270732</c:v>
                </c:pt>
                <c:pt idx="249">
                  <c:v>2.4033665325601659</c:v>
                </c:pt>
                <c:pt idx="250">
                  <c:v>2.4313548877492548</c:v>
                </c:pt>
                <c:pt idx="251">
                  <c:v>2.4597885591169888</c:v>
                </c:pt>
                <c:pt idx="252">
                  <c:v>2.4884863443895102</c:v>
                </c:pt>
                <c:pt idx="253">
                  <c:v>2.5172601543083948</c:v>
                </c:pt>
                <c:pt idx="254">
                  <c:v>2.5459198982817091</c:v>
                </c:pt>
                <c:pt idx="255">
                  <c:v>2.5742784809713961</c:v>
                </c:pt>
                <c:pt idx="256">
                  <c:v>2.6021566329641197</c:v>
                </c:pt>
                <c:pt idx="257">
                  <c:v>2.6293873142740432</c:v>
                </c:pt>
                <c:pt idx="258">
                  <c:v>2.6558194688665151</c:v>
                </c:pt>
                <c:pt idx="259">
                  <c:v>2.6813209662001052</c:v>
                </c:pt>
                <c:pt idx="260">
                  <c:v>2.705780634285603</c:v>
                </c:pt>
                <c:pt idx="261">
                  <c:v>2.7291093594836071</c:v>
                </c:pt>
                <c:pt idx="262">
                  <c:v>2.7512402933553539</c:v>
                </c:pt>
                <c:pt idx="263">
                  <c:v>2.7721282602452626</c:v>
                </c:pt>
                <c:pt idx="264">
                  <c:v>2.7917484972061977</c:v>
                </c:pt>
                <c:pt idx="265">
                  <c:v>2.8100948791977007</c:v>
                </c:pt>
                <c:pt idx="266">
                  <c:v>2.827177788203322</c:v>
                </c:pt>
                <c:pt idx="267">
                  <c:v>2.8430217776172899</c:v>
                </c:pt>
                <c:pt idx="268">
                  <c:v>2.8576631663996968</c:v>
                </c:pt>
                <c:pt idx="269">
                  <c:v>2.8711476747529066</c:v>
                </c:pt>
                <c:pt idx="270">
                  <c:v>2.8835281877814611</c:v>
                </c:pt>
                <c:pt idx="271">
                  <c:v>2.8948627084855407</c:v>
                </c:pt>
                <c:pt idx="272">
                  <c:v>2.9052125384584837</c:v>
                </c:pt>
                <c:pt idx="273">
                  <c:v>2.9146407050148424</c:v>
                </c:pt>
                <c:pt idx="274">
                  <c:v>2.9232106377109282</c:v>
                </c:pt>
                <c:pt idx="275">
                  <c:v>2.9309850853769914</c:v>
                </c:pt>
                <c:pt idx="276">
                  <c:v>2.9380252565593499</c:v>
                </c:pt>
                <c:pt idx="277">
                  <c:v>2.9443901611650602</c:v>
                </c:pt>
                <c:pt idx="278">
                  <c:v>2.9501361285260046</c:v>
                </c:pt>
              </c:numCache>
            </c:numRef>
          </c:yVal>
          <c:smooth val="1"/>
          <c:extLst>
            <c:ext xmlns:c16="http://schemas.microsoft.com/office/drawing/2014/chart" uri="{C3380CC4-5D6E-409C-BE32-E72D297353CC}">
              <c16:uniqueId val="{00000000-B14E-4898-B855-62262ACFFF38}"/>
            </c:ext>
          </c:extLst>
        </c:ser>
        <c:ser>
          <c:idx val="1"/>
          <c:order val="1"/>
          <c:spPr>
            <a:ln w="22225" cap="rnd">
              <a:solidFill>
                <a:schemeClr val="accent2"/>
              </a:solidFill>
              <a:round/>
            </a:ln>
            <a:effectLst/>
          </c:spPr>
          <c:marker>
            <c:symbol val="none"/>
          </c:marker>
          <c:xVal>
            <c:numRef>
              <c:f>List2!$N$6:$N$284</c:f>
              <c:numCache>
                <c:formatCode>General</c:formatCode>
                <c:ptCount val="279"/>
                <c:pt idx="0">
                  <c:v>4.9999999999999933E-2</c:v>
                </c:pt>
                <c:pt idx="1">
                  <c:v>0.10000000000000003</c:v>
                </c:pt>
                <c:pt idx="2">
                  <c:v>0.15000000000000024</c:v>
                </c:pt>
                <c:pt idx="3">
                  <c:v>0.2</c:v>
                </c:pt>
                <c:pt idx="4">
                  <c:v>0.25</c:v>
                </c:pt>
                <c:pt idx="5">
                  <c:v>0.30000000000000032</c:v>
                </c:pt>
                <c:pt idx="6">
                  <c:v>0.35000000000000031</c:v>
                </c:pt>
                <c:pt idx="7">
                  <c:v>0.4</c:v>
                </c:pt>
                <c:pt idx="8">
                  <c:v>0.45</c:v>
                </c:pt>
                <c:pt idx="9">
                  <c:v>0.5</c:v>
                </c:pt>
                <c:pt idx="10">
                  <c:v>0.5499999999999996</c:v>
                </c:pt>
                <c:pt idx="11">
                  <c:v>0.59999999999999953</c:v>
                </c:pt>
                <c:pt idx="12">
                  <c:v>0.65000000000000346</c:v>
                </c:pt>
                <c:pt idx="13">
                  <c:v>0.69999999999999973</c:v>
                </c:pt>
                <c:pt idx="14">
                  <c:v>0.75000000000000322</c:v>
                </c:pt>
                <c:pt idx="15">
                  <c:v>0.79999999999999982</c:v>
                </c:pt>
                <c:pt idx="16">
                  <c:v>0.85000000000000064</c:v>
                </c:pt>
                <c:pt idx="17">
                  <c:v>0.89999999999999991</c:v>
                </c:pt>
                <c:pt idx="18">
                  <c:v>0.95000000000000062</c:v>
                </c:pt>
                <c:pt idx="19">
                  <c:v>1</c:v>
                </c:pt>
                <c:pt idx="20">
                  <c:v>1.05</c:v>
                </c:pt>
                <c:pt idx="21">
                  <c:v>1.1000000000000001</c:v>
                </c:pt>
                <c:pt idx="22">
                  <c:v>1.1500000000000001</c:v>
                </c:pt>
                <c:pt idx="23">
                  <c:v>1.2000000000000002</c:v>
                </c:pt>
                <c:pt idx="24">
                  <c:v>1.2500000000000002</c:v>
                </c:pt>
                <c:pt idx="25">
                  <c:v>1.3000000000000003</c:v>
                </c:pt>
                <c:pt idx="26">
                  <c:v>1.3500000000000003</c:v>
                </c:pt>
                <c:pt idx="27">
                  <c:v>1.4000000000000004</c:v>
                </c:pt>
                <c:pt idx="28">
                  <c:v>1.4500000000000004</c:v>
                </c:pt>
                <c:pt idx="29">
                  <c:v>1.5000000000000004</c:v>
                </c:pt>
                <c:pt idx="30">
                  <c:v>1.5500000000000005</c:v>
                </c:pt>
                <c:pt idx="31">
                  <c:v>1.6000000000000005</c:v>
                </c:pt>
                <c:pt idx="32">
                  <c:v>1.6500000000000021</c:v>
                </c:pt>
                <c:pt idx="33">
                  <c:v>1.7000000000000006</c:v>
                </c:pt>
                <c:pt idx="34">
                  <c:v>1.7500000000000007</c:v>
                </c:pt>
                <c:pt idx="35">
                  <c:v>1.8000000000000007</c:v>
                </c:pt>
                <c:pt idx="36">
                  <c:v>1.8500000000000021</c:v>
                </c:pt>
                <c:pt idx="37">
                  <c:v>1.9000000000000021</c:v>
                </c:pt>
                <c:pt idx="38">
                  <c:v>1.9500000000000075</c:v>
                </c:pt>
                <c:pt idx="39">
                  <c:v>2.0000000000000009</c:v>
                </c:pt>
                <c:pt idx="40">
                  <c:v>2.0500000000000007</c:v>
                </c:pt>
                <c:pt idx="41">
                  <c:v>2.1000000000000005</c:v>
                </c:pt>
                <c:pt idx="42">
                  <c:v>2.1500000000000004</c:v>
                </c:pt>
                <c:pt idx="43">
                  <c:v>2.2000000000000002</c:v>
                </c:pt>
                <c:pt idx="44">
                  <c:v>2.25</c:v>
                </c:pt>
                <c:pt idx="45">
                  <c:v>2.2999999999999998</c:v>
                </c:pt>
                <c:pt idx="46">
                  <c:v>2.3499999999999988</c:v>
                </c:pt>
                <c:pt idx="47">
                  <c:v>2.3999999999999977</c:v>
                </c:pt>
                <c:pt idx="48">
                  <c:v>2.4499999999999993</c:v>
                </c:pt>
                <c:pt idx="49">
                  <c:v>2.4999999999999987</c:v>
                </c:pt>
                <c:pt idx="50">
                  <c:v>2.5499999999999989</c:v>
                </c:pt>
                <c:pt idx="51">
                  <c:v>2.5999999999999988</c:v>
                </c:pt>
                <c:pt idx="52">
                  <c:v>2.6499999999999986</c:v>
                </c:pt>
                <c:pt idx="53">
                  <c:v>2.6999999999999984</c:v>
                </c:pt>
                <c:pt idx="54">
                  <c:v>2.7499999999999982</c:v>
                </c:pt>
                <c:pt idx="55">
                  <c:v>2.799999999999998</c:v>
                </c:pt>
                <c:pt idx="56">
                  <c:v>2.8499999999999979</c:v>
                </c:pt>
                <c:pt idx="57">
                  <c:v>2.8999999999999977</c:v>
                </c:pt>
                <c:pt idx="58">
                  <c:v>2.9499999999999975</c:v>
                </c:pt>
                <c:pt idx="59">
                  <c:v>2.9999999999999973</c:v>
                </c:pt>
                <c:pt idx="60">
                  <c:v>3.0499999999999972</c:v>
                </c:pt>
                <c:pt idx="61">
                  <c:v>3.099999999999997</c:v>
                </c:pt>
                <c:pt idx="62">
                  <c:v>3.1499999999999972</c:v>
                </c:pt>
                <c:pt idx="63">
                  <c:v>3.1999999999999966</c:v>
                </c:pt>
                <c:pt idx="64">
                  <c:v>3.2499999999999982</c:v>
                </c:pt>
                <c:pt idx="65">
                  <c:v>3.2999999999999972</c:v>
                </c:pt>
                <c:pt idx="66">
                  <c:v>3.3499999999999961</c:v>
                </c:pt>
                <c:pt idx="67">
                  <c:v>3.3999999999999937</c:v>
                </c:pt>
                <c:pt idx="68">
                  <c:v>3.4499999999999957</c:v>
                </c:pt>
                <c:pt idx="69">
                  <c:v>3.4999999999999947</c:v>
                </c:pt>
                <c:pt idx="70">
                  <c:v>3.5499999999999954</c:v>
                </c:pt>
                <c:pt idx="71">
                  <c:v>3.5999999999999948</c:v>
                </c:pt>
                <c:pt idx="72">
                  <c:v>3.649999999999995</c:v>
                </c:pt>
                <c:pt idx="73">
                  <c:v>3.6999999999999948</c:v>
                </c:pt>
                <c:pt idx="74">
                  <c:v>3.7499999999999951</c:v>
                </c:pt>
                <c:pt idx="75">
                  <c:v>3.7999999999999945</c:v>
                </c:pt>
                <c:pt idx="76">
                  <c:v>3.8499999999999943</c:v>
                </c:pt>
                <c:pt idx="77">
                  <c:v>3.8999999999999937</c:v>
                </c:pt>
                <c:pt idx="78">
                  <c:v>3.949999999999994</c:v>
                </c:pt>
                <c:pt idx="79">
                  <c:v>3.9999999999999938</c:v>
                </c:pt>
                <c:pt idx="80">
                  <c:v>4.0499999999999936</c:v>
                </c:pt>
                <c:pt idx="81">
                  <c:v>4.0999999999999925</c:v>
                </c:pt>
                <c:pt idx="82">
                  <c:v>4.1499999999999915</c:v>
                </c:pt>
                <c:pt idx="83">
                  <c:v>4.1999999999999895</c:v>
                </c:pt>
                <c:pt idx="84">
                  <c:v>4.2499999999999929</c:v>
                </c:pt>
                <c:pt idx="85">
                  <c:v>4.2999999999999927</c:v>
                </c:pt>
                <c:pt idx="86">
                  <c:v>4.3499999999999925</c:v>
                </c:pt>
                <c:pt idx="87">
                  <c:v>4.3999999999999915</c:v>
                </c:pt>
                <c:pt idx="88">
                  <c:v>4.4499999999999922</c:v>
                </c:pt>
                <c:pt idx="89">
                  <c:v>4.499999999999992</c:v>
                </c:pt>
                <c:pt idx="90">
                  <c:v>4.5499999999999918</c:v>
                </c:pt>
                <c:pt idx="91">
                  <c:v>4.5999999999999917</c:v>
                </c:pt>
                <c:pt idx="92">
                  <c:v>4.6499999999999915</c:v>
                </c:pt>
                <c:pt idx="93">
                  <c:v>4.6999999999999895</c:v>
                </c:pt>
                <c:pt idx="94">
                  <c:v>4.7499999999999911</c:v>
                </c:pt>
                <c:pt idx="95">
                  <c:v>4.7999999999999909</c:v>
                </c:pt>
                <c:pt idx="96">
                  <c:v>4.8499999999999908</c:v>
                </c:pt>
                <c:pt idx="97">
                  <c:v>4.8999999999999906</c:v>
                </c:pt>
                <c:pt idx="98">
                  <c:v>4.9499999999999904</c:v>
                </c:pt>
                <c:pt idx="99">
                  <c:v>4.9999999999999902</c:v>
                </c:pt>
                <c:pt idx="100">
                  <c:v>5.0499999999999901</c:v>
                </c:pt>
                <c:pt idx="101">
                  <c:v>5.0999999999999899</c:v>
                </c:pt>
                <c:pt idx="102">
                  <c:v>5.1499999999999897</c:v>
                </c:pt>
                <c:pt idx="103">
                  <c:v>5.1999999999999895</c:v>
                </c:pt>
                <c:pt idx="104">
                  <c:v>5.2499999999999893</c:v>
                </c:pt>
                <c:pt idx="105">
                  <c:v>5.2999999999999892</c:v>
                </c:pt>
                <c:pt idx="106">
                  <c:v>5.349999999999989</c:v>
                </c:pt>
                <c:pt idx="107">
                  <c:v>5.3999999999999888</c:v>
                </c:pt>
                <c:pt idx="108">
                  <c:v>5.4499999999999904</c:v>
                </c:pt>
                <c:pt idx="109">
                  <c:v>5.4999999999999893</c:v>
                </c:pt>
                <c:pt idx="110">
                  <c:v>5.5499999999999883</c:v>
                </c:pt>
                <c:pt idx="111">
                  <c:v>5.5999999999999881</c:v>
                </c:pt>
                <c:pt idx="112">
                  <c:v>5.6499999999999879</c:v>
                </c:pt>
                <c:pt idx="113">
                  <c:v>5.6999999999999877</c:v>
                </c:pt>
                <c:pt idx="114">
                  <c:v>5.7499999999999893</c:v>
                </c:pt>
                <c:pt idx="115">
                  <c:v>5.7999999999999874</c:v>
                </c:pt>
                <c:pt idx="116">
                  <c:v>5.8499999999999872</c:v>
                </c:pt>
                <c:pt idx="117">
                  <c:v>5.899999999999987</c:v>
                </c:pt>
                <c:pt idx="118">
                  <c:v>5.9499999999999904</c:v>
                </c:pt>
                <c:pt idx="119">
                  <c:v>5.9999999999999893</c:v>
                </c:pt>
                <c:pt idx="120">
                  <c:v>6.0499999999999874</c:v>
                </c:pt>
                <c:pt idx="121">
                  <c:v>6.0999999999999863</c:v>
                </c:pt>
                <c:pt idx="122">
                  <c:v>6.1499999999999861</c:v>
                </c:pt>
                <c:pt idx="123">
                  <c:v>6.199999999999986</c:v>
                </c:pt>
                <c:pt idx="124">
                  <c:v>6.2499999999999893</c:v>
                </c:pt>
                <c:pt idx="125">
                  <c:v>6.2999999999999874</c:v>
                </c:pt>
                <c:pt idx="126">
                  <c:v>6.3499999999999854</c:v>
                </c:pt>
                <c:pt idx="127">
                  <c:v>6.3999999999999853</c:v>
                </c:pt>
                <c:pt idx="128">
                  <c:v>6.4499999999999904</c:v>
                </c:pt>
                <c:pt idx="129">
                  <c:v>6.4999999999999893</c:v>
                </c:pt>
                <c:pt idx="130">
                  <c:v>6.5499999999999874</c:v>
                </c:pt>
                <c:pt idx="131">
                  <c:v>6.5999999999999854</c:v>
                </c:pt>
                <c:pt idx="132">
                  <c:v>6.6499999999999844</c:v>
                </c:pt>
                <c:pt idx="133">
                  <c:v>6.6999999999999842</c:v>
                </c:pt>
                <c:pt idx="134">
                  <c:v>6.7499999999999893</c:v>
                </c:pt>
                <c:pt idx="135">
                  <c:v>6.7999999999999838</c:v>
                </c:pt>
                <c:pt idx="136">
                  <c:v>6.8499999999999837</c:v>
                </c:pt>
                <c:pt idx="137">
                  <c:v>6.8999999999999835</c:v>
                </c:pt>
                <c:pt idx="138">
                  <c:v>6.9499999999999833</c:v>
                </c:pt>
                <c:pt idx="139">
                  <c:v>6.9999999999999831</c:v>
                </c:pt>
                <c:pt idx="140">
                  <c:v>7.0499999999999829</c:v>
                </c:pt>
                <c:pt idx="141">
                  <c:v>7.0999999999999828</c:v>
                </c:pt>
                <c:pt idx="142">
                  <c:v>7.1499999999999826</c:v>
                </c:pt>
                <c:pt idx="143">
                  <c:v>7.1999999999999815</c:v>
                </c:pt>
                <c:pt idx="144">
                  <c:v>7.2499999999999822</c:v>
                </c:pt>
                <c:pt idx="145">
                  <c:v>7.2999999999999821</c:v>
                </c:pt>
                <c:pt idx="146">
                  <c:v>7.3499999999999819</c:v>
                </c:pt>
                <c:pt idx="147">
                  <c:v>7.3999999999999817</c:v>
                </c:pt>
                <c:pt idx="148">
                  <c:v>7.4499999999999824</c:v>
                </c:pt>
                <c:pt idx="149">
                  <c:v>7.4999999999999813</c:v>
                </c:pt>
                <c:pt idx="150">
                  <c:v>7.5499999999999812</c:v>
                </c:pt>
                <c:pt idx="151">
                  <c:v>7.599999999999981</c:v>
                </c:pt>
                <c:pt idx="152">
                  <c:v>7.6499999999999808</c:v>
                </c:pt>
                <c:pt idx="153">
                  <c:v>7.6999999999999806</c:v>
                </c:pt>
                <c:pt idx="154">
                  <c:v>7.7499999999999813</c:v>
                </c:pt>
                <c:pt idx="155">
                  <c:v>7.7999999999999803</c:v>
                </c:pt>
                <c:pt idx="156">
                  <c:v>7.8499999999999801</c:v>
                </c:pt>
                <c:pt idx="157">
                  <c:v>7.8999999999999799</c:v>
                </c:pt>
                <c:pt idx="158">
                  <c:v>7.9499999999999824</c:v>
                </c:pt>
                <c:pt idx="159">
                  <c:v>7.9999999999999813</c:v>
                </c:pt>
                <c:pt idx="160">
                  <c:v>8.0499999999999794</c:v>
                </c:pt>
                <c:pt idx="161">
                  <c:v>8.1000000000000014</c:v>
                </c:pt>
                <c:pt idx="162">
                  <c:v>8.1499999999999808</c:v>
                </c:pt>
                <c:pt idx="163">
                  <c:v>8.2000000000000011</c:v>
                </c:pt>
                <c:pt idx="164">
                  <c:v>8.2499999999999822</c:v>
                </c:pt>
                <c:pt idx="165">
                  <c:v>8.2999999999999847</c:v>
                </c:pt>
                <c:pt idx="166">
                  <c:v>8.3500000000000068</c:v>
                </c:pt>
                <c:pt idx="167">
                  <c:v>8.4000000000000021</c:v>
                </c:pt>
                <c:pt idx="168">
                  <c:v>8.4500000000000028</c:v>
                </c:pt>
                <c:pt idx="169">
                  <c:v>8.5000000000000018</c:v>
                </c:pt>
                <c:pt idx="170">
                  <c:v>8.5499999999999865</c:v>
                </c:pt>
                <c:pt idx="171">
                  <c:v>8.6000000000000014</c:v>
                </c:pt>
                <c:pt idx="172">
                  <c:v>8.6499999999999897</c:v>
                </c:pt>
                <c:pt idx="173">
                  <c:v>8.7000000000000011</c:v>
                </c:pt>
                <c:pt idx="174">
                  <c:v>8.7499999999999893</c:v>
                </c:pt>
                <c:pt idx="175">
                  <c:v>8.8000000000000025</c:v>
                </c:pt>
                <c:pt idx="176">
                  <c:v>8.8500000000000068</c:v>
                </c:pt>
                <c:pt idx="177">
                  <c:v>8.9000000000000021</c:v>
                </c:pt>
                <c:pt idx="178">
                  <c:v>8.9500000000000028</c:v>
                </c:pt>
                <c:pt idx="179">
                  <c:v>9.0000000000000018</c:v>
                </c:pt>
                <c:pt idx="180">
                  <c:v>9.0500000000000025</c:v>
                </c:pt>
                <c:pt idx="181">
                  <c:v>9.1000000000000014</c:v>
                </c:pt>
                <c:pt idx="182">
                  <c:v>9.1499999999999968</c:v>
                </c:pt>
                <c:pt idx="183">
                  <c:v>9.2000000000000011</c:v>
                </c:pt>
                <c:pt idx="184">
                  <c:v>9.2499999999999964</c:v>
                </c:pt>
                <c:pt idx="185">
                  <c:v>9.3000000000000025</c:v>
                </c:pt>
                <c:pt idx="186">
                  <c:v>9.3500000000000068</c:v>
                </c:pt>
                <c:pt idx="187">
                  <c:v>9.4000000000000021</c:v>
                </c:pt>
                <c:pt idx="188">
                  <c:v>9.4500000000000028</c:v>
                </c:pt>
                <c:pt idx="189">
                  <c:v>9.5</c:v>
                </c:pt>
                <c:pt idx="190">
                  <c:v>9.5500000000000007</c:v>
                </c:pt>
                <c:pt idx="191">
                  <c:v>9.6000000000000014</c:v>
                </c:pt>
                <c:pt idx="192">
                  <c:v>9.6500000000000021</c:v>
                </c:pt>
                <c:pt idx="193">
                  <c:v>9.7000000000000011</c:v>
                </c:pt>
                <c:pt idx="194">
                  <c:v>9.7500000000000036</c:v>
                </c:pt>
                <c:pt idx="195">
                  <c:v>9.8000000000000043</c:v>
                </c:pt>
                <c:pt idx="196">
                  <c:v>9.8500000000000068</c:v>
                </c:pt>
                <c:pt idx="197">
                  <c:v>9.9000000000000057</c:v>
                </c:pt>
                <c:pt idx="198">
                  <c:v>9.9500000000000064</c:v>
                </c:pt>
                <c:pt idx="199">
                  <c:v>10.000000000000007</c:v>
                </c:pt>
                <c:pt idx="200">
                  <c:v>10.05000000000002</c:v>
                </c:pt>
                <c:pt idx="201">
                  <c:v>10.100000000000009</c:v>
                </c:pt>
                <c:pt idx="202">
                  <c:v>10.150000000000009</c:v>
                </c:pt>
                <c:pt idx="203">
                  <c:v>10.20000000000001</c:v>
                </c:pt>
                <c:pt idx="204">
                  <c:v>10.250000000000012</c:v>
                </c:pt>
                <c:pt idx="205">
                  <c:v>10.30000000000002</c:v>
                </c:pt>
                <c:pt idx="206">
                  <c:v>10.350000000000026</c:v>
                </c:pt>
                <c:pt idx="207">
                  <c:v>10.400000000000016</c:v>
                </c:pt>
                <c:pt idx="208">
                  <c:v>10.450000000000022</c:v>
                </c:pt>
                <c:pt idx="209">
                  <c:v>10.500000000000014</c:v>
                </c:pt>
                <c:pt idx="210">
                  <c:v>10.55000000000002</c:v>
                </c:pt>
                <c:pt idx="211">
                  <c:v>10.600000000000016</c:v>
                </c:pt>
                <c:pt idx="212">
                  <c:v>10.650000000000016</c:v>
                </c:pt>
                <c:pt idx="213">
                  <c:v>10.700000000000017</c:v>
                </c:pt>
                <c:pt idx="214">
                  <c:v>10.75000000000002</c:v>
                </c:pt>
                <c:pt idx="215">
                  <c:v>10.80000000000002</c:v>
                </c:pt>
                <c:pt idx="216">
                  <c:v>10.850000000000026</c:v>
                </c:pt>
                <c:pt idx="217">
                  <c:v>10.90000000000002</c:v>
                </c:pt>
                <c:pt idx="218">
                  <c:v>10.950000000000022</c:v>
                </c:pt>
                <c:pt idx="219">
                  <c:v>11.000000000000021</c:v>
                </c:pt>
                <c:pt idx="220">
                  <c:v>11.050000000000022</c:v>
                </c:pt>
                <c:pt idx="221">
                  <c:v>11.100000000000023</c:v>
                </c:pt>
                <c:pt idx="222">
                  <c:v>11.150000000000023</c:v>
                </c:pt>
                <c:pt idx="223">
                  <c:v>11.200000000000021</c:v>
                </c:pt>
                <c:pt idx="224">
                  <c:v>11.250000000000025</c:v>
                </c:pt>
                <c:pt idx="225">
                  <c:v>11.300000000000026</c:v>
                </c:pt>
                <c:pt idx="226">
                  <c:v>11.350000000000026</c:v>
                </c:pt>
                <c:pt idx="227">
                  <c:v>11.400000000000027</c:v>
                </c:pt>
                <c:pt idx="228">
                  <c:v>11.450000000000029</c:v>
                </c:pt>
                <c:pt idx="229">
                  <c:v>11.500000000000028</c:v>
                </c:pt>
                <c:pt idx="230">
                  <c:v>11.550000000000029</c:v>
                </c:pt>
                <c:pt idx="231">
                  <c:v>11.60000000000003</c:v>
                </c:pt>
                <c:pt idx="232">
                  <c:v>11.650000000000032</c:v>
                </c:pt>
                <c:pt idx="233">
                  <c:v>11.700000000000031</c:v>
                </c:pt>
                <c:pt idx="234">
                  <c:v>11.750000000000032</c:v>
                </c:pt>
                <c:pt idx="235">
                  <c:v>11.800000000000034</c:v>
                </c:pt>
                <c:pt idx="236">
                  <c:v>11.850000000000056</c:v>
                </c:pt>
                <c:pt idx="237">
                  <c:v>11.900000000000034</c:v>
                </c:pt>
                <c:pt idx="238">
                  <c:v>11.950000000000054</c:v>
                </c:pt>
                <c:pt idx="239">
                  <c:v>12.000000000000036</c:v>
                </c:pt>
                <c:pt idx="240">
                  <c:v>12.050000000000036</c:v>
                </c:pt>
                <c:pt idx="241">
                  <c:v>12.100000000000037</c:v>
                </c:pt>
                <c:pt idx="242">
                  <c:v>12.150000000000039</c:v>
                </c:pt>
                <c:pt idx="243">
                  <c:v>12.200000000000038</c:v>
                </c:pt>
                <c:pt idx="244">
                  <c:v>12.250000000000039</c:v>
                </c:pt>
                <c:pt idx="245">
                  <c:v>12.30000000000005</c:v>
                </c:pt>
                <c:pt idx="246">
                  <c:v>12.350000000000056</c:v>
                </c:pt>
                <c:pt idx="247">
                  <c:v>12.40000000000005</c:v>
                </c:pt>
                <c:pt idx="248">
                  <c:v>12.450000000000054</c:v>
                </c:pt>
                <c:pt idx="249">
                  <c:v>12.500000000000044</c:v>
                </c:pt>
                <c:pt idx="250">
                  <c:v>12.55000000000005</c:v>
                </c:pt>
                <c:pt idx="251">
                  <c:v>12.600000000000044</c:v>
                </c:pt>
                <c:pt idx="252">
                  <c:v>12.65000000000005</c:v>
                </c:pt>
                <c:pt idx="253">
                  <c:v>12.700000000000045</c:v>
                </c:pt>
                <c:pt idx="254">
                  <c:v>12.750000000000046</c:v>
                </c:pt>
                <c:pt idx="255">
                  <c:v>12.80000000000005</c:v>
                </c:pt>
                <c:pt idx="256">
                  <c:v>12.850000000000056</c:v>
                </c:pt>
                <c:pt idx="257">
                  <c:v>12.90000000000005</c:v>
                </c:pt>
                <c:pt idx="258">
                  <c:v>12.950000000000054</c:v>
                </c:pt>
                <c:pt idx="259">
                  <c:v>13.00000000000005</c:v>
                </c:pt>
                <c:pt idx="260">
                  <c:v>13.05000000000005</c:v>
                </c:pt>
                <c:pt idx="261">
                  <c:v>13.100000000000051</c:v>
                </c:pt>
                <c:pt idx="262">
                  <c:v>13.150000000000052</c:v>
                </c:pt>
                <c:pt idx="263">
                  <c:v>13.200000000000053</c:v>
                </c:pt>
                <c:pt idx="264">
                  <c:v>13.250000000000053</c:v>
                </c:pt>
                <c:pt idx="265">
                  <c:v>13.300000000000054</c:v>
                </c:pt>
                <c:pt idx="266">
                  <c:v>13.350000000000056</c:v>
                </c:pt>
                <c:pt idx="267">
                  <c:v>13.400000000000055</c:v>
                </c:pt>
                <c:pt idx="268">
                  <c:v>13.450000000000056</c:v>
                </c:pt>
                <c:pt idx="269">
                  <c:v>13.500000000000057</c:v>
                </c:pt>
                <c:pt idx="270">
                  <c:v>13.550000000000059</c:v>
                </c:pt>
                <c:pt idx="271">
                  <c:v>13.600000000000058</c:v>
                </c:pt>
                <c:pt idx="272">
                  <c:v>13.650000000000059</c:v>
                </c:pt>
                <c:pt idx="273">
                  <c:v>13.70000000000006</c:v>
                </c:pt>
                <c:pt idx="274">
                  <c:v>13.75000000000006</c:v>
                </c:pt>
                <c:pt idx="275">
                  <c:v>13.800000000000066</c:v>
                </c:pt>
                <c:pt idx="276">
                  <c:v>13.850000000000072</c:v>
                </c:pt>
                <c:pt idx="277">
                  <c:v>13.900000000000064</c:v>
                </c:pt>
                <c:pt idx="278">
                  <c:v>13.95000000000007</c:v>
                </c:pt>
              </c:numCache>
            </c:numRef>
          </c:xVal>
          <c:yVal>
            <c:numRef>
              <c:f>List2!$P$6:$P$284</c:f>
              <c:numCache>
                <c:formatCode>General</c:formatCode>
                <c:ptCount val="279"/>
                <c:pt idx="0">
                  <c:v>-0.88281138879367949</c:v>
                </c:pt>
                <c:pt idx="1">
                  <c:v>-0.78486864576170756</c:v>
                </c:pt>
                <c:pt idx="2">
                  <c:v>-0.69734418763100681</c:v>
                </c:pt>
                <c:pt idx="3">
                  <c:v>-0.61907752464691812</c:v>
                </c:pt>
                <c:pt idx="4">
                  <c:v>-0.54903124151431681</c:v>
                </c:pt>
                <c:pt idx="5">
                  <c:v>-0.48627728859662667</c:v>
                </c:pt>
                <c:pt idx="6">
                  <c:v>-0.42998473820419886</c:v>
                </c:pt>
                <c:pt idx="7">
                  <c:v>-0.3794088467417559</c:v>
                </c:pt>
                <c:pt idx="8">
                  <c:v>-0.33388128151318808</c:v>
                </c:pt>
                <c:pt idx="9">
                  <c:v>-0.29280138726667754</c:v>
                </c:pt>
                <c:pt idx="10">
                  <c:v>-0.25562838233561791</c:v>
                </c:pt>
                <c:pt idx="11">
                  <c:v>-0.22187438769982146</c:v>
                </c:pt>
                <c:pt idx="12">
                  <c:v>-0.19109820464468305</c:v>
                </c:pt>
                <c:pt idx="13">
                  <c:v>-0.16289976809804838</c:v>
                </c:pt>
                <c:pt idx="14">
                  <c:v>-0.13691521331566198</c:v>
                </c:pt>
                <c:pt idx="15">
                  <c:v>-0.11281250347741825</c:v>
                </c:pt>
                <c:pt idx="16">
                  <c:v>-9.0287575025091146E-2</c:v>
                </c:pt>
                <c:pt idx="17">
                  <c:v>-6.9060966251389522E-2</c:v>
                </c:pt>
                <c:pt idx="18">
                  <c:v>-4.8874902721568955E-2</c:v>
                </c:pt>
                <c:pt idx="19">
                  <c:v>-2.9490820488984517E-2</c:v>
                </c:pt>
                <c:pt idx="20">
                  <c:v>-1.0687314595489095E-2</c:v>
                </c:pt>
                <c:pt idx="21">
                  <c:v>7.7414942207353534E-3</c:v>
                </c:pt>
                <c:pt idx="22">
                  <c:v>2.5987177694990437E-2</c:v>
                </c:pt>
                <c:pt idx="23">
                  <c:v>4.4227804050578474E-2</c:v>
                </c:pt>
                <c:pt idx="24">
                  <c:v>6.262832909577784E-2</c:v>
                </c:pt>
                <c:pt idx="25">
                  <c:v>8.1340578860524981E-2</c:v>
                </c:pt>
                <c:pt idx="26">
                  <c:v>0.10050283494532992</c:v>
                </c:pt>
                <c:pt idx="27">
                  <c:v>0.12023904440993741</c:v>
                </c:pt>
                <c:pt idx="28">
                  <c:v>0.14065769084348906</c:v>
                </c:pt>
                <c:pt idx="29">
                  <c:v>0.16185038207799654</c:v>
                </c:pt>
                <c:pt idx="30">
                  <c:v>0.18389023214657998</c:v>
                </c:pt>
                <c:pt idx="31">
                  <c:v>0.2068301391837484</c:v>
                </c:pt>
                <c:pt idx="32">
                  <c:v>0.23070108488756352</c:v>
                </c:pt>
                <c:pt idx="33">
                  <c:v>0.25551060203436432</c:v>
                </c:pt>
                <c:pt idx="34">
                  <c:v>0.28124157089825991</c:v>
                </c:pt>
                <c:pt idx="35">
                  <c:v>0.30785150960203206</c:v>
                </c:pt>
                <c:pt idx="36">
                  <c:v>0.3352725140630205</c:v>
                </c:pt>
                <c:pt idx="37">
                  <c:v>0.36341197795595193</c:v>
                </c:pt>
                <c:pt idx="38">
                  <c:v>0.39215418137229202</c:v>
                </c:pt>
                <c:pt idx="39">
                  <c:v>0.4213627802776217</c:v>
                </c:pt>
                <c:pt idx="40">
                  <c:v>0.45088416165492168</c:v>
                </c:pt>
                <c:pt idx="41">
                  <c:v>0.48055155788637355</c:v>
                </c:pt>
                <c:pt idx="42">
                  <c:v>0.5101897465416545</c:v>
                </c:pt>
                <c:pt idx="43">
                  <c:v>0.53962010673295757</c:v>
                </c:pt>
                <c:pt idx="44">
                  <c:v>0.56866576790185952</c:v>
                </c:pt>
                <c:pt idx="45">
                  <c:v>0.59715657620437934</c:v>
                </c:pt>
                <c:pt idx="46">
                  <c:v>0.62493361904031064</c:v>
                </c:pt>
                <c:pt idx="47">
                  <c:v>0.6518530875160875</c:v>
                </c:pt>
                <c:pt idx="48">
                  <c:v>0.67778931426325184</c:v>
                </c:pt>
                <c:pt idx="49">
                  <c:v>0.70263689238056071</c:v>
                </c:pt>
                <c:pt idx="50">
                  <c:v>0.7263118518525421</c:v>
                </c:pt>
                <c:pt idx="51">
                  <c:v>0.74875193476876833</c:v>
                </c:pt>
                <c:pt idx="52">
                  <c:v>0.76991606392356704</c:v>
                </c:pt>
                <c:pt idx="53">
                  <c:v>0.78978313721303561</c:v>
                </c:pt>
                <c:pt idx="54">
                  <c:v>0.80835030148006048</c:v>
                </c:pt>
                <c:pt idx="55">
                  <c:v>0.82563086509878103</c:v>
                </c:pt>
                <c:pt idx="56">
                  <c:v>0.84165200122618888</c:v>
                </c:pt>
                <c:pt idx="57">
                  <c:v>0.85645237673762209</c:v>
                </c:pt>
                <c:pt idx="58">
                  <c:v>0.87007981906289678</c:v>
                </c:pt>
                <c:pt idx="59">
                  <c:v>0.88258910780152156</c:v>
                </c:pt>
                <c:pt idx="60">
                  <c:v>0.89403995284041171</c:v>
                </c:pt>
                <c:pt idx="61">
                  <c:v>0.90449519768041264</c:v>
                </c:pt>
                <c:pt idx="62">
                  <c:v>0.9140192670006323</c:v>
                </c:pt>
                <c:pt idx="63">
                  <c:v>0.92267686169494967</c:v>
                </c:pt>
                <c:pt idx="64">
                  <c:v>0.93053189274719605</c:v>
                </c:pt>
                <c:pt idx="65">
                  <c:v>0.93764663706704865</c:v>
                </c:pt>
                <c:pt idx="66">
                  <c:v>0.94408109328445777</c:v>
                </c:pt>
                <c:pt idx="67">
                  <c:v>0.94989251290710874</c:v>
                </c:pt>
                <c:pt idx="68">
                  <c:v>0.9551350815904216</c:v>
                </c:pt>
                <c:pt idx="69">
                  <c:v>0.95985972600995861</c:v>
                </c:pt>
                <c:pt idx="70">
                  <c:v>0.96411402349804165</c:v>
                </c:pt>
                <c:pt idx="71">
                  <c:v>0.96794219383359148</c:v>
                </c:pt>
                <c:pt idx="72">
                  <c:v>0.97138515506889689</c:v>
                </c:pt>
                <c:pt idx="73">
                  <c:v>0.97448062782870115</c:v>
                </c:pt>
                <c:pt idx="74">
                  <c:v>0.97726327498130017</c:v>
                </c:pt>
                <c:pt idx="75">
                  <c:v>0.97976486586719369</c:v>
                </c:pt>
                <c:pt idx="76">
                  <c:v>0.98201445632689766</c:v>
                </c:pt>
                <c:pt idx="77">
                  <c:v>0.98403857757410162</c:v>
                </c:pt>
                <c:pt idx="78">
                  <c:v>0.98586142851270453</c:v>
                </c:pt>
                <c:pt idx="79">
                  <c:v>0.98750506740794519</c:v>
                </c:pt>
                <c:pt idx="80">
                  <c:v>0.98898959991378099</c:v>
                </c:pt>
                <c:pt idx="81">
                  <c:v>0.9903333613541524</c:v>
                </c:pt>
                <c:pt idx="82">
                  <c:v>0.99155309188129337</c:v>
                </c:pt>
                <c:pt idx="83">
                  <c:v>0.99266410371362546</c:v>
                </c:pt>
                <c:pt idx="84">
                  <c:v>0.9936804401137026</c:v>
                </c:pt>
                <c:pt idx="85">
                  <c:v>0.99461502612314323</c:v>
                </c:pt>
                <c:pt idx="86">
                  <c:v>0.99547981134566754</c:v>
                </c:pt>
                <c:pt idx="87">
                  <c:v>0.99628590527761784</c:v>
                </c:pt>
                <c:pt idx="88">
                  <c:v>0.99704370584048652</c:v>
                </c:pt>
                <c:pt idx="89">
                  <c:v>0.99776302188441257</c:v>
                </c:pt>
                <c:pt idx="90">
                  <c:v>0.99845319051403458</c:v>
                </c:pt>
                <c:pt idx="91">
                  <c:v>0.99912319014614059</c:v>
                </c:pt>
                <c:pt idx="92">
                  <c:v>0.99978175024869365</c:v>
                </c:pt>
                <c:pt idx="93">
                  <c:v>1.000437458737037</c:v>
                </c:pt>
                <c:pt idx="94">
                  <c:v>1.0010988680191606</c:v>
                </c:pt>
                <c:pt idx="95">
                  <c:v>1.0017746006899533</c:v>
                </c:pt>
                <c:pt idx="96">
                  <c:v>1.0024734558755715</c:v>
                </c:pt>
                <c:pt idx="97">
                  <c:v>1.0032045172238298</c:v>
                </c:pt>
                <c:pt idx="98">
                  <c:v>1.0039772635244018</c:v>
                </c:pt>
                <c:pt idx="99">
                  <c:v>1.0048016829207298</c:v>
                </c:pt>
                <c:pt idx="100">
                  <c:v>1.0056883916435826</c:v>
                </c:pt>
                <c:pt idx="101">
                  <c:v>1.0066487581473598</c:v>
                </c:pt>
                <c:pt idx="102">
                  <c:v>1.0076950334619099</c:v>
                </c:pt>
                <c:pt idx="103">
                  <c:v>1.0088404884765281</c:v>
                </c:pt>
                <c:pt idx="104">
                  <c:v>1.0100995587414718</c:v>
                </c:pt>
                <c:pt idx="105">
                  <c:v>1.0114879971953157</c:v>
                </c:pt>
                <c:pt idx="106">
                  <c:v>1.0130230349913822</c:v>
                </c:pt>
                <c:pt idx="107">
                  <c:v>1.0147235502889558</c:v>
                </c:pt>
                <c:pt idx="108">
                  <c:v>1.0166102444775309</c:v>
                </c:pt>
                <c:pt idx="109">
                  <c:v>1.0187058247955423</c:v>
                </c:pt>
                <c:pt idx="110">
                  <c:v>1.0210351916666127</c:v>
                </c:pt>
                <c:pt idx="111">
                  <c:v>1.0236256282823806</c:v>
                </c:pt>
                <c:pt idx="112">
                  <c:v>1.0265069889853022</c:v>
                </c:pt>
                <c:pt idx="113">
                  <c:v>1.0297118818235447</c:v>
                </c:pt>
                <c:pt idx="114">
                  <c:v>1.0332758392388235</c:v>
                </c:pt>
                <c:pt idx="115">
                  <c:v>1.0372374691895601</c:v>
                </c:pt>
                <c:pt idx="116">
                  <c:v>1.0416385770993684</c:v>
                </c:pt>
                <c:pt idx="117">
                  <c:v>1.0465242468611338</c:v>
                </c:pt>
                <c:pt idx="118">
                  <c:v>1.0519428667536501</c:v>
                </c:pt>
                <c:pt idx="119">
                  <c:v>1.0579460836057293</c:v>
                </c:pt>
                <c:pt idx="120">
                  <c:v>1.0645886659825361</c:v>
                </c:pt>
                <c:pt idx="121">
                  <c:v>1.0719282547405298</c:v>
                </c:pt>
                <c:pt idx="122">
                  <c:v>1.0800249772398858</c:v>
                </c:pt>
                <c:pt idx="123">
                  <c:v>1.0889409001393082</c:v>
                </c:pt>
                <c:pt idx="124">
                  <c:v>1.0987392954390887</c:v>
                </c:pt>
                <c:pt idx="125">
                  <c:v>1.1094836957815539</c:v>
                </c:pt>
                <c:pt idx="126">
                  <c:v>1.1212367185304057</c:v>
                </c:pt>
                <c:pt idx="127">
                  <c:v>1.134058644432278</c:v>
                </c:pt>
                <c:pt idx="128">
                  <c:v>1.1480057462786841</c:v>
                </c:pt>
                <c:pt idx="129">
                  <c:v>1.1631283763767406</c:v>
                </c:pt>
                <c:pt idx="130">
                  <c:v>1.1794688389805641</c:v>
                </c:pt>
                <c:pt idx="131">
                  <c:v>1.1970590949122861</c:v>
                </c:pt>
                <c:pt idx="132">
                  <c:v>1.2159183696164992</c:v>
                </c:pt>
                <c:pt idx="133">
                  <c:v>1.2360507613540901</c:v>
                </c:pt>
                <c:pt idx="134">
                  <c:v>1.2574429708791819</c:v>
                </c:pt>
                <c:pt idx="135">
                  <c:v>1.2800622947585871</c:v>
                </c:pt>
                <c:pt idx="136">
                  <c:v>1.3038550379617593</c:v>
                </c:pt>
                <c:pt idx="137">
                  <c:v>1.3287455038212228</c:v>
                </c:pt>
                <c:pt idx="138">
                  <c:v>1.3546357077424898</c:v>
                </c:pt>
                <c:pt idx="139">
                  <c:v>1.3814059330860444</c:v>
                </c:pt>
                <c:pt idx="140">
                  <c:v>1.4089162032571279</c:v>
                </c:pt>
                <c:pt idx="141">
                  <c:v>1.4370086853962138</c:v>
                </c:pt>
                <c:pt idx="142">
                  <c:v>1.4655109728656404</c:v>
                </c:pt>
                <c:pt idx="143">
                  <c:v>1.4942401228881481</c:v>
                </c:pt>
                <c:pt idx="144">
                  <c:v>1.5230072604629092</c:v>
                </c:pt>
                <c:pt idx="145">
                  <c:v>1.5516225083982942</c:v>
                </c:pt>
                <c:pt idx="146">
                  <c:v>1.5798999729046876</c:v>
                </c:pt>
                <c:pt idx="147">
                  <c:v>1.6076625089512306</c:v>
                </c:pt>
                <c:pt idx="148">
                  <c:v>1.6347460102515581</c:v>
                </c:pt>
                <c:pt idx="149">
                  <c:v>1.6610030123852562</c:v>
                </c:pt>
                <c:pt idx="150">
                  <c:v>1.6863054581686401</c:v>
                </c:pt>
                <c:pt idx="151">
                  <c:v>1.710546544012528</c:v>
                </c:pt>
                <c:pt idx="152">
                  <c:v>1.7336416361865998</c:v>
                </c:pt>
                <c:pt idx="153">
                  <c:v>1.7555283090747658</c:v>
                </c:pt>
                <c:pt idx="154">
                  <c:v>1.7761656079973576</c:v>
                </c:pt>
                <c:pt idx="155">
                  <c:v>1.7955326738033639</c:v>
                </c:pt>
                <c:pt idx="156">
                  <c:v>1.8136268844931638</c:v>
                </c:pt>
                <c:pt idx="157">
                  <c:v>1.8304616720005704</c:v>
                </c:pt>
                <c:pt idx="158">
                  <c:v>1.8460641627643719</c:v>
                </c:pt>
                <c:pt idx="159">
                  <c:v>1.8604727724005123</c:v>
                </c:pt>
                <c:pt idx="160">
                  <c:v>1.8737348612804638</c:v>
                </c:pt>
                <c:pt idx="161">
                  <c:v>1.8859045323722698</c:v>
                </c:pt>
                <c:pt idx="162">
                  <c:v>1.8970406278843042</c:v>
                </c:pt>
                <c:pt idx="163">
                  <c:v>1.9072049588673492</c:v>
                </c:pt>
                <c:pt idx="164">
                  <c:v>1.9164607830375946</c:v>
                </c:pt>
                <c:pt idx="165">
                  <c:v>1.9248715311137858</c:v>
                </c:pt>
                <c:pt idx="166">
                  <c:v>1.9324997708770844</c:v>
                </c:pt>
                <c:pt idx="167">
                  <c:v>1.9394063906096337</c:v>
                </c:pt>
                <c:pt idx="168">
                  <c:v>1.9456499790178061</c:v>
                </c:pt>
                <c:pt idx="169">
                  <c:v>1.9512863766050041</c:v>
                </c:pt>
                <c:pt idx="170">
                  <c:v>1.9563683731393451</c:v>
                </c:pt>
                <c:pt idx="171">
                  <c:v>1.9609455268356628</c:v>
                </c:pt>
                <c:pt idx="172">
                  <c:v>1.9650640826928414</c:v>
                </c:pt>
                <c:pt idx="173">
                  <c:v>1.9687669697384442</c:v>
                </c:pt>
                <c:pt idx="174">
                  <c:v>1.9720938594603081</c:v>
                </c:pt>
                <c:pt idx="175">
                  <c:v>1.9750812702561429</c:v>
                </c:pt>
                <c:pt idx="176">
                  <c:v>1.9777627051705966</c:v>
                </c:pt>
                <c:pt idx="177">
                  <c:v>1.9801688124365755</c:v>
                </c:pt>
                <c:pt idx="178">
                  <c:v>1.9823275603462878</c:v>
                </c:pt>
                <c:pt idx="179">
                  <c:v>1.9842644197326995</c:v>
                </c:pt>
                <c:pt idx="180">
                  <c:v>1.9860025488450435</c:v>
                </c:pt>
                <c:pt idx="181">
                  <c:v>1.9875629766665872</c:v>
                </c:pt>
                <c:pt idx="182">
                  <c:v>1.9889647817721856</c:v>
                </c:pt>
                <c:pt idx="183">
                  <c:v>1.9902252646785255</c:v>
                </c:pt>
                <c:pt idx="184">
                  <c:v>1.9913601123304359</c:v>
                </c:pt>
                <c:pt idx="185">
                  <c:v>1.9923835539151999</c:v>
                </c:pt>
                <c:pt idx="186">
                  <c:v>1.993308507625374</c:v>
                </c:pt>
                <c:pt idx="187">
                  <c:v>1.9941467183234451</c:v>
                </c:pt>
                <c:pt idx="188">
                  <c:v>1.9949088863122415</c:v>
                </c:pt>
                <c:pt idx="189">
                  <c:v>1.9956047876034018</c:v>
                </c:pt>
                <c:pt idx="190">
                  <c:v>1.9962433862127522</c:v>
                </c:pt>
                <c:pt idx="191">
                  <c:v>1.9968329391083226</c:v>
                </c:pt>
                <c:pt idx="192">
                  <c:v>1.9973810945040431</c:v>
                </c:pt>
                <c:pt idx="193">
                  <c:v>1.997894984235584</c:v>
                </c:pt>
                <c:pt idx="194">
                  <c:v>1.9983813109820181</c:v>
                </c:pt>
                <c:pt idx="195">
                  <c:v>1.9988464311128544</c:v>
                </c:pt>
                <c:pt idx="196">
                  <c:v>1.9992964339470001</c:v>
                </c:pt>
                <c:pt idx="197">
                  <c:v>1.9997372182134878</c:v>
                </c:pt>
                <c:pt idx="198">
                  <c:v>2.0001745665036612</c:v>
                </c:pt>
                <c:pt idx="199">
                  <c:v>2.0006142185045692</c:v>
                </c:pt>
                <c:pt idx="200">
                  <c:v>2.0010619438031827</c:v>
                </c:pt>
                <c:pt idx="201">
                  <c:v>2.0015236150524842</c:v>
                </c:pt>
                <c:pt idx="202">
                  <c:v>2.0020052822935162</c:v>
                </c:pt>
                <c:pt idx="203">
                  <c:v>2.0025132492322681</c:v>
                </c:pt>
                <c:pt idx="204">
                  <c:v>2.0030541522757201</c:v>
                </c:pt>
                <c:pt idx="205">
                  <c:v>2.003635043137749</c:v>
                </c:pt>
                <c:pt idx="206">
                  <c:v>2.0042634758303506</c:v>
                </c:pt>
                <c:pt idx="207">
                  <c:v>2.0049475988577212</c:v>
                </c:pt>
                <c:pt idx="208">
                  <c:v>2.0056962534272942</c:v>
                </c:pt>
                <c:pt idx="209">
                  <c:v>2.0065190784795401</c:v>
                </c:pt>
                <c:pt idx="210">
                  <c:v>2.0074266233130627</c:v>
                </c:pt>
                <c:pt idx="211">
                  <c:v>2.0084304685381511</c:v>
                </c:pt>
                <c:pt idx="212">
                  <c:v>2.0095433560234093</c:v>
                </c:pt>
                <c:pt idx="213">
                  <c:v>2.0107793283990962</c:v>
                </c:pt>
                <c:pt idx="214">
                  <c:v>2.0121538785365245</c:v>
                </c:pt>
                <c:pt idx="215">
                  <c:v>2.0136841092244477</c:v>
                </c:pt>
                <c:pt idx="216">
                  <c:v>2.0153889029960141</c:v>
                </c:pt>
                <c:pt idx="217">
                  <c:v>2.0172891017074099</c:v>
                </c:pt>
                <c:pt idx="218">
                  <c:v>2.0194076950127977</c:v>
                </c:pt>
                <c:pt idx="219">
                  <c:v>2.0217700162980003</c:v>
                </c:pt>
                <c:pt idx="220">
                  <c:v>2.0244039439039847</c:v>
                </c:pt>
                <c:pt idx="221">
                  <c:v>2.0273401045665045</c:v>
                </c:pt>
                <c:pt idx="222">
                  <c:v>2.0306120748930168</c:v>
                </c:pt>
                <c:pt idx="223">
                  <c:v>2.0342565753723272</c:v>
                </c:pt>
                <c:pt idx="224">
                  <c:v>2.0383136498438423</c:v>
                </c:pt>
                <c:pt idx="225">
                  <c:v>2.0428268215359995</c:v>
                </c:pt>
                <c:pt idx="226">
                  <c:v>2.0478432147192627</c:v>
                </c:pt>
                <c:pt idx="227">
                  <c:v>2.0534136287379412</c:v>
                </c:pt>
                <c:pt idx="228">
                  <c:v>2.0595925487437432</c:v>
                </c:pt>
                <c:pt idx="229">
                  <c:v>2.0664380749556677</c:v>
                </c:pt>
                <c:pt idx="230">
                  <c:v>2.0740117498708841</c:v>
                </c:pt>
                <c:pt idx="231">
                  <c:v>2.0823782607776402</c:v>
                </c:pt>
                <c:pt idx="232">
                  <c:v>2.0916049934778367</c:v>
                </c:pt>
                <c:pt idx="233">
                  <c:v>2.1017614127100281</c:v>
                </c:pt>
                <c:pt idx="234">
                  <c:v>2.1129182458542388</c:v>
                </c:pt>
                <c:pt idx="235">
                  <c:v>2.1251464496569512</c:v>
                </c:pt>
                <c:pt idx="236">
                  <c:v>2.1385159455335558</c:v>
                </c:pt>
                <c:pt idx="237">
                  <c:v>2.1530941180710612</c:v>
                </c:pt>
                <c:pt idx="238">
                  <c:v>2.1689440841384582</c:v>
                </c:pt>
                <c:pt idx="239">
                  <c:v>2.1861227567651595</c:v>
                </c:pt>
                <c:pt idx="240">
                  <c:v>2.2046787485407608</c:v>
                </c:pt>
                <c:pt idx="241">
                  <c:v>2.2246501830600725</c:v>
                </c:pt>
                <c:pt idx="242">
                  <c:v>2.2460625085427282</c:v>
                </c:pt>
                <c:pt idx="243">
                  <c:v>2.2689264330888967</c:v>
                </c:pt>
                <c:pt idx="244">
                  <c:v>2.2932361232309457</c:v>
                </c:pt>
                <c:pt idx="245">
                  <c:v>2.3189678230645767</c:v>
                </c:pt>
                <c:pt idx="246">
                  <c:v>2.3460790566330987</c:v>
                </c:pt>
                <c:pt idx="247">
                  <c:v>2.374508568058491</c:v>
                </c:pt>
                <c:pt idx="248">
                  <c:v>2.4041771298393653</c:v>
                </c:pt>
                <c:pt idx="249">
                  <c:v>2.4349893091615371</c:v>
                </c:pt>
                <c:pt idx="250">
                  <c:v>2.4668362266723411</c:v>
                </c:pt>
                <c:pt idx="251">
                  <c:v>2.4995992761721002</c:v>
                </c:pt>
                <c:pt idx="252">
                  <c:v>2.5331547036043882</c:v>
                </c:pt>
                <c:pt idx="253">
                  <c:v>2.5673788776709459</c:v>
                </c:pt>
                <c:pt idx="254">
                  <c:v>2.6021540308005742</c:v>
                </c:pt>
                <c:pt idx="255">
                  <c:v>2.6373742154192641</c:v>
                </c:pt>
                <c:pt idx="256">
                  <c:v>2.6729512114024052</c:v>
                </c:pt>
                <c:pt idx="257">
                  <c:v>2.7088201377463612</c:v>
                </c:pt>
                <c:pt idx="258">
                  <c:v>2.7449445626798012</c:v>
                </c:pt>
                <c:pt idx="259">
                  <c:v>2.7813209662000316</c:v>
                </c:pt>
                <c:pt idx="260">
                  <c:v>2.8179824797157167</c:v>
                </c:pt>
                <c:pt idx="261">
                  <c:v>2.8550019006629594</c:v>
                </c:pt>
                <c:pt idx="262">
                  <c:v>2.8924940478175802</c:v>
                </c:pt>
                <c:pt idx="263">
                  <c:v>2.9306175794913312</c:v>
                </c:pt>
                <c:pt idx="264">
                  <c:v>2.9695764382100633</c:v>
                </c:pt>
                <c:pt idx="265">
                  <c:v>3.0096211106945647</c:v>
                </c:pt>
                <c:pt idx="266">
                  <c:v>3.0510499020601163</c:v>
                </c:pt>
                <c:pt idx="267">
                  <c:v>3.094210420768206</c:v>
                </c:pt>
                <c:pt idx="268">
                  <c:v>3.1395014595261532</c:v>
                </c:pt>
                <c:pt idx="269">
                  <c:v>3.1873754407697552</c:v>
                </c:pt>
                <c:pt idx="270">
                  <c:v>3.2383415770150612</c:v>
                </c:pt>
                <c:pt idx="271">
                  <c:v>3.2929698790390667</c:v>
                </c:pt>
                <c:pt idx="272">
                  <c:v>3.3518961306094681</c:v>
                </c:pt>
                <c:pt idx="273">
                  <c:v>3.4158279386421793</c:v>
                </c:pt>
                <c:pt idx="274">
                  <c:v>3.4855519629013556</c:v>
                </c:pt>
                <c:pt idx="275">
                  <c:v>3.561942429857246</c:v>
                </c:pt>
                <c:pt idx="276">
                  <c:v>3.6459710409435906</c:v>
                </c:pt>
                <c:pt idx="277">
                  <c:v>3.7387183958894341</c:v>
                </c:pt>
                <c:pt idx="278">
                  <c:v>3.8413870666598742</c:v>
                </c:pt>
              </c:numCache>
            </c:numRef>
          </c:yVal>
          <c:smooth val="1"/>
          <c:extLst>
            <c:ext xmlns:c16="http://schemas.microsoft.com/office/drawing/2014/chart" uri="{C3380CC4-5D6E-409C-BE32-E72D297353CC}">
              <c16:uniqueId val="{00000001-B14E-4898-B855-62262ACFFF38}"/>
            </c:ext>
          </c:extLst>
        </c:ser>
        <c:ser>
          <c:idx val="2"/>
          <c:order val="2"/>
          <c:spPr>
            <a:ln w="22225" cap="rnd">
              <a:solidFill>
                <a:schemeClr val="accent3"/>
              </a:solidFill>
              <a:round/>
            </a:ln>
            <a:effectLst/>
          </c:spPr>
          <c:marker>
            <c:symbol val="none"/>
          </c:marker>
          <c:xVal>
            <c:numRef>
              <c:f>List2!$N$6:$N$284</c:f>
              <c:numCache>
                <c:formatCode>General</c:formatCode>
                <c:ptCount val="279"/>
                <c:pt idx="0">
                  <c:v>4.9999999999999933E-2</c:v>
                </c:pt>
                <c:pt idx="1">
                  <c:v>0.10000000000000003</c:v>
                </c:pt>
                <c:pt idx="2">
                  <c:v>0.15000000000000024</c:v>
                </c:pt>
                <c:pt idx="3">
                  <c:v>0.2</c:v>
                </c:pt>
                <c:pt idx="4">
                  <c:v>0.25</c:v>
                </c:pt>
                <c:pt idx="5">
                  <c:v>0.30000000000000032</c:v>
                </c:pt>
                <c:pt idx="6">
                  <c:v>0.35000000000000031</c:v>
                </c:pt>
                <c:pt idx="7">
                  <c:v>0.4</c:v>
                </c:pt>
                <c:pt idx="8">
                  <c:v>0.45</c:v>
                </c:pt>
                <c:pt idx="9">
                  <c:v>0.5</c:v>
                </c:pt>
                <c:pt idx="10">
                  <c:v>0.5499999999999996</c:v>
                </c:pt>
                <c:pt idx="11">
                  <c:v>0.59999999999999953</c:v>
                </c:pt>
                <c:pt idx="12">
                  <c:v>0.65000000000000346</c:v>
                </c:pt>
                <c:pt idx="13">
                  <c:v>0.69999999999999973</c:v>
                </c:pt>
                <c:pt idx="14">
                  <c:v>0.75000000000000322</c:v>
                </c:pt>
                <c:pt idx="15">
                  <c:v>0.79999999999999982</c:v>
                </c:pt>
                <c:pt idx="16">
                  <c:v>0.85000000000000064</c:v>
                </c:pt>
                <c:pt idx="17">
                  <c:v>0.89999999999999991</c:v>
                </c:pt>
                <c:pt idx="18">
                  <c:v>0.95000000000000062</c:v>
                </c:pt>
                <c:pt idx="19">
                  <c:v>1</c:v>
                </c:pt>
                <c:pt idx="20">
                  <c:v>1.05</c:v>
                </c:pt>
                <c:pt idx="21">
                  <c:v>1.1000000000000001</c:v>
                </c:pt>
                <c:pt idx="22">
                  <c:v>1.1500000000000001</c:v>
                </c:pt>
                <c:pt idx="23">
                  <c:v>1.2000000000000002</c:v>
                </c:pt>
                <c:pt idx="24">
                  <c:v>1.2500000000000002</c:v>
                </c:pt>
                <c:pt idx="25">
                  <c:v>1.3000000000000003</c:v>
                </c:pt>
                <c:pt idx="26">
                  <c:v>1.3500000000000003</c:v>
                </c:pt>
                <c:pt idx="27">
                  <c:v>1.4000000000000004</c:v>
                </c:pt>
                <c:pt idx="28">
                  <c:v>1.4500000000000004</c:v>
                </c:pt>
                <c:pt idx="29">
                  <c:v>1.5000000000000004</c:v>
                </c:pt>
                <c:pt idx="30">
                  <c:v>1.5500000000000005</c:v>
                </c:pt>
                <c:pt idx="31">
                  <c:v>1.6000000000000005</c:v>
                </c:pt>
                <c:pt idx="32">
                  <c:v>1.6500000000000021</c:v>
                </c:pt>
                <c:pt idx="33">
                  <c:v>1.7000000000000006</c:v>
                </c:pt>
                <c:pt idx="34">
                  <c:v>1.7500000000000007</c:v>
                </c:pt>
                <c:pt idx="35">
                  <c:v>1.8000000000000007</c:v>
                </c:pt>
                <c:pt idx="36">
                  <c:v>1.8500000000000021</c:v>
                </c:pt>
                <c:pt idx="37">
                  <c:v>1.9000000000000021</c:v>
                </c:pt>
                <c:pt idx="38">
                  <c:v>1.9500000000000075</c:v>
                </c:pt>
                <c:pt idx="39">
                  <c:v>2.0000000000000009</c:v>
                </c:pt>
                <c:pt idx="40">
                  <c:v>2.0500000000000007</c:v>
                </c:pt>
                <c:pt idx="41">
                  <c:v>2.1000000000000005</c:v>
                </c:pt>
                <c:pt idx="42">
                  <c:v>2.1500000000000004</c:v>
                </c:pt>
                <c:pt idx="43">
                  <c:v>2.2000000000000002</c:v>
                </c:pt>
                <c:pt idx="44">
                  <c:v>2.25</c:v>
                </c:pt>
                <c:pt idx="45">
                  <c:v>2.2999999999999998</c:v>
                </c:pt>
                <c:pt idx="46">
                  <c:v>2.3499999999999988</c:v>
                </c:pt>
                <c:pt idx="47">
                  <c:v>2.3999999999999977</c:v>
                </c:pt>
                <c:pt idx="48">
                  <c:v>2.4499999999999993</c:v>
                </c:pt>
                <c:pt idx="49">
                  <c:v>2.4999999999999987</c:v>
                </c:pt>
                <c:pt idx="50">
                  <c:v>2.5499999999999989</c:v>
                </c:pt>
                <c:pt idx="51">
                  <c:v>2.5999999999999988</c:v>
                </c:pt>
                <c:pt idx="52">
                  <c:v>2.6499999999999986</c:v>
                </c:pt>
                <c:pt idx="53">
                  <c:v>2.6999999999999984</c:v>
                </c:pt>
                <c:pt idx="54">
                  <c:v>2.7499999999999982</c:v>
                </c:pt>
                <c:pt idx="55">
                  <c:v>2.799999999999998</c:v>
                </c:pt>
                <c:pt idx="56">
                  <c:v>2.8499999999999979</c:v>
                </c:pt>
                <c:pt idx="57">
                  <c:v>2.8999999999999977</c:v>
                </c:pt>
                <c:pt idx="58">
                  <c:v>2.9499999999999975</c:v>
                </c:pt>
                <c:pt idx="59">
                  <c:v>2.9999999999999973</c:v>
                </c:pt>
                <c:pt idx="60">
                  <c:v>3.0499999999999972</c:v>
                </c:pt>
                <c:pt idx="61">
                  <c:v>3.099999999999997</c:v>
                </c:pt>
                <c:pt idx="62">
                  <c:v>3.1499999999999972</c:v>
                </c:pt>
                <c:pt idx="63">
                  <c:v>3.1999999999999966</c:v>
                </c:pt>
                <c:pt idx="64">
                  <c:v>3.2499999999999982</c:v>
                </c:pt>
                <c:pt idx="65">
                  <c:v>3.2999999999999972</c:v>
                </c:pt>
                <c:pt idx="66">
                  <c:v>3.3499999999999961</c:v>
                </c:pt>
                <c:pt idx="67">
                  <c:v>3.3999999999999937</c:v>
                </c:pt>
                <c:pt idx="68">
                  <c:v>3.4499999999999957</c:v>
                </c:pt>
                <c:pt idx="69">
                  <c:v>3.4999999999999947</c:v>
                </c:pt>
                <c:pt idx="70">
                  <c:v>3.5499999999999954</c:v>
                </c:pt>
                <c:pt idx="71">
                  <c:v>3.5999999999999948</c:v>
                </c:pt>
                <c:pt idx="72">
                  <c:v>3.649999999999995</c:v>
                </c:pt>
                <c:pt idx="73">
                  <c:v>3.6999999999999948</c:v>
                </c:pt>
                <c:pt idx="74">
                  <c:v>3.7499999999999951</c:v>
                </c:pt>
                <c:pt idx="75">
                  <c:v>3.7999999999999945</c:v>
                </c:pt>
                <c:pt idx="76">
                  <c:v>3.8499999999999943</c:v>
                </c:pt>
                <c:pt idx="77">
                  <c:v>3.8999999999999937</c:v>
                </c:pt>
                <c:pt idx="78">
                  <c:v>3.949999999999994</c:v>
                </c:pt>
                <c:pt idx="79">
                  <c:v>3.9999999999999938</c:v>
                </c:pt>
                <c:pt idx="80">
                  <c:v>4.0499999999999936</c:v>
                </c:pt>
                <c:pt idx="81">
                  <c:v>4.0999999999999925</c:v>
                </c:pt>
                <c:pt idx="82">
                  <c:v>4.1499999999999915</c:v>
                </c:pt>
                <c:pt idx="83">
                  <c:v>4.1999999999999895</c:v>
                </c:pt>
                <c:pt idx="84">
                  <c:v>4.2499999999999929</c:v>
                </c:pt>
                <c:pt idx="85">
                  <c:v>4.2999999999999927</c:v>
                </c:pt>
                <c:pt idx="86">
                  <c:v>4.3499999999999925</c:v>
                </c:pt>
                <c:pt idx="87">
                  <c:v>4.3999999999999915</c:v>
                </c:pt>
                <c:pt idx="88">
                  <c:v>4.4499999999999922</c:v>
                </c:pt>
                <c:pt idx="89">
                  <c:v>4.499999999999992</c:v>
                </c:pt>
                <c:pt idx="90">
                  <c:v>4.5499999999999918</c:v>
                </c:pt>
                <c:pt idx="91">
                  <c:v>4.5999999999999917</c:v>
                </c:pt>
                <c:pt idx="92">
                  <c:v>4.6499999999999915</c:v>
                </c:pt>
                <c:pt idx="93">
                  <c:v>4.6999999999999895</c:v>
                </c:pt>
                <c:pt idx="94">
                  <c:v>4.7499999999999911</c:v>
                </c:pt>
                <c:pt idx="95">
                  <c:v>4.7999999999999909</c:v>
                </c:pt>
                <c:pt idx="96">
                  <c:v>4.8499999999999908</c:v>
                </c:pt>
                <c:pt idx="97">
                  <c:v>4.8999999999999906</c:v>
                </c:pt>
                <c:pt idx="98">
                  <c:v>4.9499999999999904</c:v>
                </c:pt>
                <c:pt idx="99">
                  <c:v>4.9999999999999902</c:v>
                </c:pt>
                <c:pt idx="100">
                  <c:v>5.0499999999999901</c:v>
                </c:pt>
                <c:pt idx="101">
                  <c:v>5.0999999999999899</c:v>
                </c:pt>
                <c:pt idx="102">
                  <c:v>5.1499999999999897</c:v>
                </c:pt>
                <c:pt idx="103">
                  <c:v>5.1999999999999895</c:v>
                </c:pt>
                <c:pt idx="104">
                  <c:v>5.2499999999999893</c:v>
                </c:pt>
                <c:pt idx="105">
                  <c:v>5.2999999999999892</c:v>
                </c:pt>
                <c:pt idx="106">
                  <c:v>5.349999999999989</c:v>
                </c:pt>
                <c:pt idx="107">
                  <c:v>5.3999999999999888</c:v>
                </c:pt>
                <c:pt idx="108">
                  <c:v>5.4499999999999904</c:v>
                </c:pt>
                <c:pt idx="109">
                  <c:v>5.4999999999999893</c:v>
                </c:pt>
                <c:pt idx="110">
                  <c:v>5.5499999999999883</c:v>
                </c:pt>
                <c:pt idx="111">
                  <c:v>5.5999999999999881</c:v>
                </c:pt>
                <c:pt idx="112">
                  <c:v>5.6499999999999879</c:v>
                </c:pt>
                <c:pt idx="113">
                  <c:v>5.6999999999999877</c:v>
                </c:pt>
                <c:pt idx="114">
                  <c:v>5.7499999999999893</c:v>
                </c:pt>
                <c:pt idx="115">
                  <c:v>5.7999999999999874</c:v>
                </c:pt>
                <c:pt idx="116">
                  <c:v>5.8499999999999872</c:v>
                </c:pt>
                <c:pt idx="117">
                  <c:v>5.899999999999987</c:v>
                </c:pt>
                <c:pt idx="118">
                  <c:v>5.9499999999999904</c:v>
                </c:pt>
                <c:pt idx="119">
                  <c:v>5.9999999999999893</c:v>
                </c:pt>
                <c:pt idx="120">
                  <c:v>6.0499999999999874</c:v>
                </c:pt>
                <c:pt idx="121">
                  <c:v>6.0999999999999863</c:v>
                </c:pt>
                <c:pt idx="122">
                  <c:v>6.1499999999999861</c:v>
                </c:pt>
                <c:pt idx="123">
                  <c:v>6.199999999999986</c:v>
                </c:pt>
                <c:pt idx="124">
                  <c:v>6.2499999999999893</c:v>
                </c:pt>
                <c:pt idx="125">
                  <c:v>6.2999999999999874</c:v>
                </c:pt>
                <c:pt idx="126">
                  <c:v>6.3499999999999854</c:v>
                </c:pt>
                <c:pt idx="127">
                  <c:v>6.3999999999999853</c:v>
                </c:pt>
                <c:pt idx="128">
                  <c:v>6.4499999999999904</c:v>
                </c:pt>
                <c:pt idx="129">
                  <c:v>6.4999999999999893</c:v>
                </c:pt>
                <c:pt idx="130">
                  <c:v>6.5499999999999874</c:v>
                </c:pt>
                <c:pt idx="131">
                  <c:v>6.5999999999999854</c:v>
                </c:pt>
                <c:pt idx="132">
                  <c:v>6.6499999999999844</c:v>
                </c:pt>
                <c:pt idx="133">
                  <c:v>6.6999999999999842</c:v>
                </c:pt>
                <c:pt idx="134">
                  <c:v>6.7499999999999893</c:v>
                </c:pt>
                <c:pt idx="135">
                  <c:v>6.7999999999999838</c:v>
                </c:pt>
                <c:pt idx="136">
                  <c:v>6.8499999999999837</c:v>
                </c:pt>
                <c:pt idx="137">
                  <c:v>6.8999999999999835</c:v>
                </c:pt>
                <c:pt idx="138">
                  <c:v>6.9499999999999833</c:v>
                </c:pt>
                <c:pt idx="139">
                  <c:v>6.9999999999999831</c:v>
                </c:pt>
                <c:pt idx="140">
                  <c:v>7.0499999999999829</c:v>
                </c:pt>
                <c:pt idx="141">
                  <c:v>7.0999999999999828</c:v>
                </c:pt>
                <c:pt idx="142">
                  <c:v>7.1499999999999826</c:v>
                </c:pt>
                <c:pt idx="143">
                  <c:v>7.1999999999999815</c:v>
                </c:pt>
                <c:pt idx="144">
                  <c:v>7.2499999999999822</c:v>
                </c:pt>
                <c:pt idx="145">
                  <c:v>7.2999999999999821</c:v>
                </c:pt>
                <c:pt idx="146">
                  <c:v>7.3499999999999819</c:v>
                </c:pt>
                <c:pt idx="147">
                  <c:v>7.3999999999999817</c:v>
                </c:pt>
                <c:pt idx="148">
                  <c:v>7.4499999999999824</c:v>
                </c:pt>
                <c:pt idx="149">
                  <c:v>7.4999999999999813</c:v>
                </c:pt>
                <c:pt idx="150">
                  <c:v>7.5499999999999812</c:v>
                </c:pt>
                <c:pt idx="151">
                  <c:v>7.599999999999981</c:v>
                </c:pt>
                <c:pt idx="152">
                  <c:v>7.6499999999999808</c:v>
                </c:pt>
                <c:pt idx="153">
                  <c:v>7.6999999999999806</c:v>
                </c:pt>
                <c:pt idx="154">
                  <c:v>7.7499999999999813</c:v>
                </c:pt>
                <c:pt idx="155">
                  <c:v>7.7999999999999803</c:v>
                </c:pt>
                <c:pt idx="156">
                  <c:v>7.8499999999999801</c:v>
                </c:pt>
                <c:pt idx="157">
                  <c:v>7.8999999999999799</c:v>
                </c:pt>
                <c:pt idx="158">
                  <c:v>7.9499999999999824</c:v>
                </c:pt>
                <c:pt idx="159">
                  <c:v>7.9999999999999813</c:v>
                </c:pt>
                <c:pt idx="160">
                  <c:v>8.0499999999999794</c:v>
                </c:pt>
                <c:pt idx="161">
                  <c:v>8.1000000000000014</c:v>
                </c:pt>
                <c:pt idx="162">
                  <c:v>8.1499999999999808</c:v>
                </c:pt>
                <c:pt idx="163">
                  <c:v>8.2000000000000011</c:v>
                </c:pt>
                <c:pt idx="164">
                  <c:v>8.2499999999999822</c:v>
                </c:pt>
                <c:pt idx="165">
                  <c:v>8.2999999999999847</c:v>
                </c:pt>
                <c:pt idx="166">
                  <c:v>8.3500000000000068</c:v>
                </c:pt>
                <c:pt idx="167">
                  <c:v>8.4000000000000021</c:v>
                </c:pt>
                <c:pt idx="168">
                  <c:v>8.4500000000000028</c:v>
                </c:pt>
                <c:pt idx="169">
                  <c:v>8.5000000000000018</c:v>
                </c:pt>
                <c:pt idx="170">
                  <c:v>8.5499999999999865</c:v>
                </c:pt>
                <c:pt idx="171">
                  <c:v>8.6000000000000014</c:v>
                </c:pt>
                <c:pt idx="172">
                  <c:v>8.6499999999999897</c:v>
                </c:pt>
                <c:pt idx="173">
                  <c:v>8.7000000000000011</c:v>
                </c:pt>
                <c:pt idx="174">
                  <c:v>8.7499999999999893</c:v>
                </c:pt>
                <c:pt idx="175">
                  <c:v>8.8000000000000025</c:v>
                </c:pt>
                <c:pt idx="176">
                  <c:v>8.8500000000000068</c:v>
                </c:pt>
                <c:pt idx="177">
                  <c:v>8.9000000000000021</c:v>
                </c:pt>
                <c:pt idx="178">
                  <c:v>8.9500000000000028</c:v>
                </c:pt>
                <c:pt idx="179">
                  <c:v>9.0000000000000018</c:v>
                </c:pt>
                <c:pt idx="180">
                  <c:v>9.0500000000000025</c:v>
                </c:pt>
                <c:pt idx="181">
                  <c:v>9.1000000000000014</c:v>
                </c:pt>
                <c:pt idx="182">
                  <c:v>9.1499999999999968</c:v>
                </c:pt>
                <c:pt idx="183">
                  <c:v>9.2000000000000011</c:v>
                </c:pt>
                <c:pt idx="184">
                  <c:v>9.2499999999999964</c:v>
                </c:pt>
                <c:pt idx="185">
                  <c:v>9.3000000000000025</c:v>
                </c:pt>
                <c:pt idx="186">
                  <c:v>9.3500000000000068</c:v>
                </c:pt>
                <c:pt idx="187">
                  <c:v>9.4000000000000021</c:v>
                </c:pt>
                <c:pt idx="188">
                  <c:v>9.4500000000000028</c:v>
                </c:pt>
                <c:pt idx="189">
                  <c:v>9.5</c:v>
                </c:pt>
                <c:pt idx="190">
                  <c:v>9.5500000000000007</c:v>
                </c:pt>
                <c:pt idx="191">
                  <c:v>9.6000000000000014</c:v>
                </c:pt>
                <c:pt idx="192">
                  <c:v>9.6500000000000021</c:v>
                </c:pt>
                <c:pt idx="193">
                  <c:v>9.7000000000000011</c:v>
                </c:pt>
                <c:pt idx="194">
                  <c:v>9.7500000000000036</c:v>
                </c:pt>
                <c:pt idx="195">
                  <c:v>9.8000000000000043</c:v>
                </c:pt>
                <c:pt idx="196">
                  <c:v>9.8500000000000068</c:v>
                </c:pt>
                <c:pt idx="197">
                  <c:v>9.9000000000000057</c:v>
                </c:pt>
                <c:pt idx="198">
                  <c:v>9.9500000000000064</c:v>
                </c:pt>
                <c:pt idx="199">
                  <c:v>10.000000000000007</c:v>
                </c:pt>
                <c:pt idx="200">
                  <c:v>10.05000000000002</c:v>
                </c:pt>
                <c:pt idx="201">
                  <c:v>10.100000000000009</c:v>
                </c:pt>
                <c:pt idx="202">
                  <c:v>10.150000000000009</c:v>
                </c:pt>
                <c:pt idx="203">
                  <c:v>10.20000000000001</c:v>
                </c:pt>
                <c:pt idx="204">
                  <c:v>10.250000000000012</c:v>
                </c:pt>
                <c:pt idx="205">
                  <c:v>10.30000000000002</c:v>
                </c:pt>
                <c:pt idx="206">
                  <c:v>10.350000000000026</c:v>
                </c:pt>
                <c:pt idx="207">
                  <c:v>10.400000000000016</c:v>
                </c:pt>
                <c:pt idx="208">
                  <c:v>10.450000000000022</c:v>
                </c:pt>
                <c:pt idx="209">
                  <c:v>10.500000000000014</c:v>
                </c:pt>
                <c:pt idx="210">
                  <c:v>10.55000000000002</c:v>
                </c:pt>
                <c:pt idx="211">
                  <c:v>10.600000000000016</c:v>
                </c:pt>
                <c:pt idx="212">
                  <c:v>10.650000000000016</c:v>
                </c:pt>
                <c:pt idx="213">
                  <c:v>10.700000000000017</c:v>
                </c:pt>
                <c:pt idx="214">
                  <c:v>10.75000000000002</c:v>
                </c:pt>
                <c:pt idx="215">
                  <c:v>10.80000000000002</c:v>
                </c:pt>
                <c:pt idx="216">
                  <c:v>10.850000000000026</c:v>
                </c:pt>
                <c:pt idx="217">
                  <c:v>10.90000000000002</c:v>
                </c:pt>
                <c:pt idx="218">
                  <c:v>10.950000000000022</c:v>
                </c:pt>
                <c:pt idx="219">
                  <c:v>11.000000000000021</c:v>
                </c:pt>
                <c:pt idx="220">
                  <c:v>11.050000000000022</c:v>
                </c:pt>
                <c:pt idx="221">
                  <c:v>11.100000000000023</c:v>
                </c:pt>
                <c:pt idx="222">
                  <c:v>11.150000000000023</c:v>
                </c:pt>
                <c:pt idx="223">
                  <c:v>11.200000000000021</c:v>
                </c:pt>
                <c:pt idx="224">
                  <c:v>11.250000000000025</c:v>
                </c:pt>
                <c:pt idx="225">
                  <c:v>11.300000000000026</c:v>
                </c:pt>
                <c:pt idx="226">
                  <c:v>11.350000000000026</c:v>
                </c:pt>
                <c:pt idx="227">
                  <c:v>11.400000000000027</c:v>
                </c:pt>
                <c:pt idx="228">
                  <c:v>11.450000000000029</c:v>
                </c:pt>
                <c:pt idx="229">
                  <c:v>11.500000000000028</c:v>
                </c:pt>
                <c:pt idx="230">
                  <c:v>11.550000000000029</c:v>
                </c:pt>
                <c:pt idx="231">
                  <c:v>11.60000000000003</c:v>
                </c:pt>
                <c:pt idx="232">
                  <c:v>11.650000000000032</c:v>
                </c:pt>
                <c:pt idx="233">
                  <c:v>11.700000000000031</c:v>
                </c:pt>
                <c:pt idx="234">
                  <c:v>11.750000000000032</c:v>
                </c:pt>
                <c:pt idx="235">
                  <c:v>11.800000000000034</c:v>
                </c:pt>
                <c:pt idx="236">
                  <c:v>11.850000000000056</c:v>
                </c:pt>
                <c:pt idx="237">
                  <c:v>11.900000000000034</c:v>
                </c:pt>
                <c:pt idx="238">
                  <c:v>11.950000000000054</c:v>
                </c:pt>
                <c:pt idx="239">
                  <c:v>12.000000000000036</c:v>
                </c:pt>
                <c:pt idx="240">
                  <c:v>12.050000000000036</c:v>
                </c:pt>
                <c:pt idx="241">
                  <c:v>12.100000000000037</c:v>
                </c:pt>
                <c:pt idx="242">
                  <c:v>12.150000000000039</c:v>
                </c:pt>
                <c:pt idx="243">
                  <c:v>12.200000000000038</c:v>
                </c:pt>
                <c:pt idx="244">
                  <c:v>12.250000000000039</c:v>
                </c:pt>
                <c:pt idx="245">
                  <c:v>12.30000000000005</c:v>
                </c:pt>
                <c:pt idx="246">
                  <c:v>12.350000000000056</c:v>
                </c:pt>
                <c:pt idx="247">
                  <c:v>12.40000000000005</c:v>
                </c:pt>
                <c:pt idx="248">
                  <c:v>12.450000000000054</c:v>
                </c:pt>
                <c:pt idx="249">
                  <c:v>12.500000000000044</c:v>
                </c:pt>
                <c:pt idx="250">
                  <c:v>12.55000000000005</c:v>
                </c:pt>
                <c:pt idx="251">
                  <c:v>12.600000000000044</c:v>
                </c:pt>
                <c:pt idx="252">
                  <c:v>12.65000000000005</c:v>
                </c:pt>
                <c:pt idx="253">
                  <c:v>12.700000000000045</c:v>
                </c:pt>
                <c:pt idx="254">
                  <c:v>12.750000000000046</c:v>
                </c:pt>
                <c:pt idx="255">
                  <c:v>12.80000000000005</c:v>
                </c:pt>
                <c:pt idx="256">
                  <c:v>12.850000000000056</c:v>
                </c:pt>
                <c:pt idx="257">
                  <c:v>12.90000000000005</c:v>
                </c:pt>
                <c:pt idx="258">
                  <c:v>12.950000000000054</c:v>
                </c:pt>
                <c:pt idx="259">
                  <c:v>13.00000000000005</c:v>
                </c:pt>
                <c:pt idx="260">
                  <c:v>13.05000000000005</c:v>
                </c:pt>
                <c:pt idx="261">
                  <c:v>13.100000000000051</c:v>
                </c:pt>
                <c:pt idx="262">
                  <c:v>13.150000000000052</c:v>
                </c:pt>
                <c:pt idx="263">
                  <c:v>13.200000000000053</c:v>
                </c:pt>
                <c:pt idx="264">
                  <c:v>13.250000000000053</c:v>
                </c:pt>
                <c:pt idx="265">
                  <c:v>13.300000000000054</c:v>
                </c:pt>
                <c:pt idx="266">
                  <c:v>13.350000000000056</c:v>
                </c:pt>
                <c:pt idx="267">
                  <c:v>13.400000000000055</c:v>
                </c:pt>
                <c:pt idx="268">
                  <c:v>13.450000000000056</c:v>
                </c:pt>
                <c:pt idx="269">
                  <c:v>13.500000000000057</c:v>
                </c:pt>
                <c:pt idx="270">
                  <c:v>13.550000000000059</c:v>
                </c:pt>
                <c:pt idx="271">
                  <c:v>13.600000000000058</c:v>
                </c:pt>
                <c:pt idx="272">
                  <c:v>13.650000000000059</c:v>
                </c:pt>
                <c:pt idx="273">
                  <c:v>13.70000000000006</c:v>
                </c:pt>
                <c:pt idx="274">
                  <c:v>13.75000000000006</c:v>
                </c:pt>
                <c:pt idx="275">
                  <c:v>13.800000000000066</c:v>
                </c:pt>
                <c:pt idx="276">
                  <c:v>13.850000000000072</c:v>
                </c:pt>
                <c:pt idx="277">
                  <c:v>13.900000000000064</c:v>
                </c:pt>
                <c:pt idx="278">
                  <c:v>13.95000000000007</c:v>
                </c:pt>
              </c:numCache>
            </c:numRef>
          </c:xVal>
          <c:yVal>
            <c:numRef>
              <c:f>List2!$Q$6:$Q$284</c:f>
              <c:numCache>
                <c:formatCode>General</c:formatCode>
                <c:ptCount val="279"/>
                <c:pt idx="0">
                  <c:v>2.9915604506599434</c:v>
                </c:pt>
                <c:pt idx="1">
                  <c:v>2.9905404110374381</c:v>
                </c:pt>
                <c:pt idx="2">
                  <c:v>2.9893984032468777</c:v>
                </c:pt>
                <c:pt idx="3">
                  <c:v>2.9881201801667401</c:v>
                </c:pt>
                <c:pt idx="4">
                  <c:v>2.9866899163239777</c:v>
                </c:pt>
                <c:pt idx="5">
                  <c:v>2.9850900549693802</c:v>
                </c:pt>
                <c:pt idx="6">
                  <c:v>2.9833011460532592</c:v>
                </c:pt>
                <c:pt idx="7">
                  <c:v>2.9813016761882798</c:v>
                </c:pt>
                <c:pt idx="8">
                  <c:v>2.9790678922796374</c:v>
                </c:pt>
                <c:pt idx="9">
                  <c:v>2.9765736212498504</c:v>
                </c:pt>
                <c:pt idx="10">
                  <c:v>2.9737900892092068</c:v>
                </c:pt>
                <c:pt idx="11">
                  <c:v>2.970685744548903</c:v>
                </c:pt>
                <c:pt idx="12">
                  <c:v>2.9672260907878951</c:v>
                </c:pt>
                <c:pt idx="13">
                  <c:v>2.9633735366012202</c:v>
                </c:pt>
                <c:pt idx="14">
                  <c:v>2.9590872723118209</c:v>
                </c:pt>
                <c:pt idx="15">
                  <c:v>2.9543231842313711</c:v>
                </c:pt>
                <c:pt idx="16">
                  <c:v>2.9490338205628888</c:v>
                </c:pt>
                <c:pt idx="17">
                  <c:v>2.9431684250720531</c:v>
                </c:pt>
                <c:pt idx="18">
                  <c:v>2.9366730572914581</c:v>
                </c:pt>
                <c:pt idx="19">
                  <c:v>2.9294908204890837</c:v>
                </c:pt>
                <c:pt idx="20">
                  <c:v>2.9215622207822309</c:v>
                </c:pt>
                <c:pt idx="21">
                  <c:v>2.9128256823069587</c:v>
                </c:pt>
                <c:pt idx="22">
                  <c:v>2.9032182438667342</c:v>
                </c:pt>
                <c:pt idx="23">
                  <c:v>2.8926764615015577</c:v>
                </c:pt>
                <c:pt idx="24">
                  <c:v>2.8811375383853846</c:v>
                </c:pt>
                <c:pt idx="25">
                  <c:v>2.8685406977769445</c:v>
                </c:pt>
                <c:pt idx="26">
                  <c:v>2.8548288058397784</c:v>
                </c:pt>
                <c:pt idx="27">
                  <c:v>2.8399502385349598</c:v>
                </c:pt>
                <c:pt idx="28">
                  <c:v>2.8238609702334379</c:v>
                </c:pt>
                <c:pt idx="29">
                  <c:v>2.8065268413206406</c:v>
                </c:pt>
                <c:pt idx="30">
                  <c:v>2.7879259385411292</c:v>
                </c:pt>
                <c:pt idx="31">
                  <c:v>2.7680509965015552</c:v>
                </c:pt>
                <c:pt idx="32">
                  <c:v>2.746911703727219</c:v>
                </c:pt>
                <c:pt idx="33">
                  <c:v>2.7245367748164728</c:v>
                </c:pt>
                <c:pt idx="34">
                  <c:v>2.7009756350019116</c:v>
                </c:pt>
                <c:pt idx="35">
                  <c:v>2.6762995584739881</c:v>
                </c:pt>
                <c:pt idx="36">
                  <c:v>2.6506021104914637</c:v>
                </c:pt>
                <c:pt idx="37">
                  <c:v>2.623998767926941</c:v>
                </c:pt>
                <c:pt idx="38">
                  <c:v>2.5966256340855596</c:v>
                </c:pt>
                <c:pt idx="39">
                  <c:v>2.5686372197233842</c:v>
                </c:pt>
                <c:pt idx="40">
                  <c:v>2.5402033289648687</c:v>
                </c:pt>
                <c:pt idx="41">
                  <c:v>2.5115051597676437</c:v>
                </c:pt>
                <c:pt idx="42">
                  <c:v>2.4827307956159212</c:v>
                </c:pt>
                <c:pt idx="43">
                  <c:v>2.4540703198238059</c:v>
                </c:pt>
                <c:pt idx="44">
                  <c:v>2.4257108188480152</c:v>
                </c:pt>
                <c:pt idx="45">
                  <c:v>2.397831551461362</c:v>
                </c:pt>
                <c:pt idx="46">
                  <c:v>2.3705995450404211</c:v>
                </c:pt>
                <c:pt idx="47">
                  <c:v>2.3441658407808945</c:v>
                </c:pt>
                <c:pt idx="48">
                  <c:v>2.318662551847237</c:v>
                </c:pt>
                <c:pt idx="49">
                  <c:v>2.2942008299624392</c:v>
                </c:pt>
                <c:pt idx="50">
                  <c:v>2.2708697652197425</c:v>
                </c:pt>
                <c:pt idx="51">
                  <c:v>2.2487361788037092</c:v>
                </c:pt>
                <c:pt idx="52">
                  <c:v>2.2278452149423402</c:v>
                </c:pt>
                <c:pt idx="53">
                  <c:v>2.2082216004770259</c:v>
                </c:pt>
                <c:pt idx="54">
                  <c:v>2.1898714191155224</c:v>
                </c:pt>
                <c:pt idx="55">
                  <c:v>2.1727842417150902</c:v>
                </c:pt>
                <c:pt idx="56">
                  <c:v>2.1569354612362708</c:v>
                </c:pt>
                <c:pt idx="57">
                  <c:v>2.1422886978585187</c:v>
                </c:pt>
                <c:pt idx="58">
                  <c:v>2.1287981624917216</c:v>
                </c:pt>
                <c:pt idx="59">
                  <c:v>2.1164108922084788</c:v>
                </c:pt>
                <c:pt idx="60">
                  <c:v>2.1050687962326755</c:v>
                </c:pt>
                <c:pt idx="61">
                  <c:v>2.0947104740974551</c:v>
                </c:pt>
                <c:pt idx="62">
                  <c:v>2.0852727872291097</c:v>
                </c:pt>
                <c:pt idx="63">
                  <c:v>2.0766921809764187</c:v>
                </c:pt>
                <c:pt idx="64">
                  <c:v>2.0689057659454115</c:v>
                </c:pt>
                <c:pt idx="65">
                  <c:v>2.0618521757192574</c:v>
                </c:pt>
                <c:pt idx="66">
                  <c:v>2.0554722231457623</c:v>
                </c:pt>
                <c:pt idx="67">
                  <c:v>2.0497093799474602</c:v>
                </c:pt>
                <c:pt idx="68">
                  <c:v>2.0445101050485288</c:v>
                </c:pt>
                <c:pt idx="69">
                  <c:v>2.0398240462556476</c:v>
                </c:pt>
                <c:pt idx="70">
                  <c:v>2.035604138244314</c:v>
                </c:pt>
                <c:pt idx="71">
                  <c:v>2.0318066175630567</c:v>
                </c:pt>
                <c:pt idx="72">
                  <c:v>2.0283909728619438</c:v>
                </c:pt>
                <c:pt idx="73">
                  <c:v>2.025319845989936</c:v>
                </c:pt>
                <c:pt idx="74">
                  <c:v>2.0225588971339277</c:v>
                </c:pt>
                <c:pt idx="75">
                  <c:v>2.0200766448766556</c:v>
                </c:pt>
                <c:pt idx="76">
                  <c:v>2.017844289989438</c:v>
                </c:pt>
                <c:pt idx="77">
                  <c:v>2.0158355299641353</c:v>
                </c:pt>
                <c:pt idx="78">
                  <c:v>2.0140263697309901</c:v>
                </c:pt>
                <c:pt idx="79">
                  <c:v>2.0123949326920512</c:v>
                </c:pt>
                <c:pt idx="80">
                  <c:v>2.0109212751046091</c:v>
                </c:pt>
                <c:pt idx="81">
                  <c:v>2.0095872059482631</c:v>
                </c:pt>
                <c:pt idx="82">
                  <c:v>2.0083761136815181</c:v>
                </c:pt>
                <c:pt idx="83">
                  <c:v>2.0072728007104192</c:v>
                </c:pt>
                <c:pt idx="84">
                  <c:v>2.0062633259316063</c:v>
                </c:pt>
                <c:pt idx="85">
                  <c:v>2.0053348553530252</c:v>
                </c:pt>
                <c:pt idx="86">
                  <c:v>2.0044755205189877</c:v>
                </c:pt>
                <c:pt idx="87">
                  <c:v>2.0036742842565212</c:v>
                </c:pt>
                <c:pt idx="88">
                  <c:v>2.0029208131024285</c:v>
                </c:pt>
                <c:pt idx="89">
                  <c:v>2.0022053556552128</c:v>
                </c:pt>
                <c:pt idx="90">
                  <c:v>2.0015186260114648</c:v>
                </c:pt>
                <c:pt idx="91">
                  <c:v>2.0008516913876515</c:v>
                </c:pt>
                <c:pt idx="92">
                  <c:v>2.0001958629866246</c:v>
                </c:pt>
                <c:pt idx="93">
                  <c:v>1.9995425891410135</c:v>
                </c:pt>
                <c:pt idx="94">
                  <c:v>1.9988833497490741</c:v>
                </c:pt>
                <c:pt idx="95">
                  <c:v>1.9982095510090661</c:v>
                </c:pt>
                <c:pt idx="96">
                  <c:v>1.9975124194569365</c:v>
                </c:pt>
                <c:pt idx="97">
                  <c:v>1.9967828943163874</c:v>
                </c:pt>
                <c:pt idx="98">
                  <c:v>1.9960115171823061</c:v>
                </c:pt>
                <c:pt idx="99">
                  <c:v>1.9951883180792691</c:v>
                </c:pt>
                <c:pt idx="100">
                  <c:v>1.9943026969690543</c:v>
                </c:pt>
                <c:pt idx="101">
                  <c:v>1.9933432998292195</c:v>
                </c:pt>
                <c:pt idx="102">
                  <c:v>1.9922978884927911</c:v>
                </c:pt>
                <c:pt idx="103">
                  <c:v>1.9911532035349206</c:v>
                </c:pt>
                <c:pt idx="104">
                  <c:v>1.9898948196235553</c:v>
                </c:pt>
                <c:pt idx="105">
                  <c:v>1.98850699292761</c:v>
                </c:pt>
                <c:pt idx="106">
                  <c:v>1.9869725004114258</c:v>
                </c:pt>
                <c:pt idx="107">
                  <c:v>1.9852724711512375</c:v>
                </c:pt>
                <c:pt idx="108">
                  <c:v>1.9833862102069604</c:v>
                </c:pt>
                <c:pt idx="109">
                  <c:v>1.9812910160890838</c:v>
                </c:pt>
                <c:pt idx="110">
                  <c:v>1.97896199349859</c:v>
                </c:pt>
                <c:pt idx="111">
                  <c:v>1.9763718638122605</c:v>
                </c:pt>
                <c:pt idx="112">
                  <c:v>1.9734907767603942</c:v>
                </c:pt>
                <c:pt idx="113">
                  <c:v>1.9702861279260269</c:v>
                </c:pt>
                <c:pt idx="114">
                  <c:v>1.9667223881051856</c:v>
                </c:pt>
                <c:pt idx="115">
                  <c:v>1.9627609522268221</c:v>
                </c:pt>
                <c:pt idx="116">
                  <c:v>1.9583600174425371</c:v>
                </c:pt>
                <c:pt idx="117">
                  <c:v>1.9534745021567361</c:v>
                </c:pt>
                <c:pt idx="118">
                  <c:v>1.948056020140414</c:v>
                </c:pt>
                <c:pt idx="119">
                  <c:v>1.9420529263942885</c:v>
                </c:pt>
                <c:pt idx="120">
                  <c:v>1.935410453986721</c:v>
                </c:pt>
                <c:pt idx="121">
                  <c:v>1.9280709635204973</c:v>
                </c:pt>
                <c:pt idx="122">
                  <c:v>1.9199743289397047</c:v>
                </c:pt>
                <c:pt idx="123">
                  <c:v>1.9110584847522876</c:v>
                </c:pt>
                <c:pt idx="124">
                  <c:v>1.9012601600023682</c:v>
                </c:pt>
                <c:pt idx="125">
                  <c:v>1.8905158229838472</c:v>
                </c:pt>
                <c:pt idx="126">
                  <c:v>1.8787628571732071</c:v>
                </c:pt>
                <c:pt idx="127">
                  <c:v>1.8659409825794218</c:v>
                </c:pt>
                <c:pt idx="128">
                  <c:v>1.8519939270917563</c:v>
                </c:pt>
                <c:pt idx="129">
                  <c:v>1.8368713390182765</c:v>
                </c:pt>
                <c:pt idx="130">
                  <c:v>1.8205309146624826</c:v>
                </c:pt>
                <c:pt idx="131">
                  <c:v>1.8029406937097878</c:v>
                </c:pt>
                <c:pt idx="132">
                  <c:v>1.7840814511797463</c:v>
                </c:pt>
                <c:pt idx="133">
                  <c:v>1.7639490892384018</c:v>
                </c:pt>
                <c:pt idx="134">
                  <c:v>1.7425569075270093</c:v>
                </c:pt>
                <c:pt idx="135">
                  <c:v>1.7199376098478276</c:v>
                </c:pt>
                <c:pt idx="136">
                  <c:v>1.6961448915790713</c:v>
                </c:pt>
                <c:pt idx="137">
                  <c:v>1.671254449719072</c:v>
                </c:pt>
                <c:pt idx="138">
                  <c:v>1.6453642691807584</c:v>
                </c:pt>
                <c:pt idx="139">
                  <c:v>1.6185940669139627</c:v>
                </c:pt>
                <c:pt idx="140">
                  <c:v>1.5910838198196149</c:v>
                </c:pt>
                <c:pt idx="141">
                  <c:v>1.562991361063504</c:v>
                </c:pt>
                <c:pt idx="142">
                  <c:v>1.5344890975935359</c:v>
                </c:pt>
                <c:pt idx="143">
                  <c:v>1.5057599725054378</c:v>
                </c:pt>
                <c:pt idx="144">
                  <c:v>1.4769928611308993</c:v>
                </c:pt>
                <c:pt idx="145">
                  <c:v>1.4483776410092144</c:v>
                </c:pt>
                <c:pt idx="146">
                  <c:v>1.4201002062990578</c:v>
                </c:pt>
                <c:pt idx="147">
                  <c:v>1.3923377024267125</c:v>
                </c:pt>
                <c:pt idx="148">
                  <c:v>1.3652542361053959</c:v>
                </c:pt>
                <c:pt idx="149">
                  <c:v>1.338997272219733</c:v>
                </c:pt>
                <c:pt idx="150">
                  <c:v>1.3136948684609178</c:v>
                </c:pt>
                <c:pt idx="151">
                  <c:v>1.2894538289757862</c:v>
                </c:pt>
                <c:pt idx="152">
                  <c:v>1.2663587881097802</c:v>
                </c:pt>
                <c:pt idx="153">
                  <c:v>1.2444721721598437</c:v>
                </c:pt>
                <c:pt idx="154">
                  <c:v>1.2238349365611736</c:v>
                </c:pt>
                <c:pt idx="155">
                  <c:v>1.2044679413050501</c:v>
                </c:pt>
                <c:pt idx="156">
                  <c:v>1.186373809327252</c:v>
                </c:pt>
                <c:pt idx="157">
                  <c:v>1.1695391097384031</c:v>
                </c:pt>
                <c:pt idx="158">
                  <c:v>1.1539367172663744</c:v>
                </c:pt>
                <c:pt idx="159">
                  <c:v>1.1395282175994725</c:v>
                </c:pt>
                <c:pt idx="160">
                  <c:v>1.1262662518254798</c:v>
                </c:pt>
                <c:pt idx="161">
                  <c:v>1.1140967186098598</c:v>
                </c:pt>
                <c:pt idx="162">
                  <c:v>1.1029607775737831</c:v>
                </c:pt>
                <c:pt idx="163">
                  <c:v>1.0927966197162695</c:v>
                </c:pt>
                <c:pt idx="164">
                  <c:v>1.0835409896184021</c:v>
                </c:pt>
                <c:pt idx="165">
                  <c:v>1.0751304591366666</c:v>
                </c:pt>
                <c:pt idx="166">
                  <c:v>1.0675024633772181</c:v>
                </c:pt>
                <c:pt idx="167">
                  <c:v>1.0605961172957192</c:v>
                </c:pt>
                <c:pt idx="168">
                  <c:v>1.0543528358170005</c:v>
                </c:pt>
                <c:pt idx="169">
                  <c:v>1.0487167825103794</c:v>
                </c:pt>
                <c:pt idx="170">
                  <c:v>1.0436351721761639</c:v>
                </c:pt>
                <c:pt idx="171">
                  <c:v>1.0390584517241694</c:v>
                </c:pt>
                <c:pt idx="172">
                  <c:v>1.0349403819043592</c:v>
                </c:pt>
                <c:pt idx="173">
                  <c:v>1.0312380401386378</c:v>
                </c:pt>
                <c:pt idx="174">
                  <c:v>1.0279117621746574</c:v>
                </c:pt>
                <c:pt idx="175">
                  <c:v>1.0249250377324017</c:v>
                </c:pt>
                <c:pt idx="176">
                  <c:v>1.0222443728747093</c:v>
                </c:pt>
                <c:pt idx="177">
                  <c:v>1.0198391295868527</c:v>
                </c:pt>
                <c:pt idx="178">
                  <c:v>1.0176813510410898</c:v>
                </c:pt>
                <c:pt idx="179">
                  <c:v>1.0157455792673002</c:v>
                </c:pt>
                <c:pt idx="180">
                  <c:v>1.0140086704482605</c:v>
                </c:pt>
                <c:pt idx="181">
                  <c:v>1.0124496117932131</c:v>
                </c:pt>
                <c:pt idx="182">
                  <c:v>1.0110493428953138</c:v>
                </c:pt>
                <c:pt idx="183">
                  <c:v>1.0097905836224463</c:v>
                </c:pt>
                <c:pt idx="184">
                  <c:v>1.0086576699013323</c:v>
                </c:pt>
                <c:pt idx="185">
                  <c:v>1.0076363982067678</c:v>
                </c:pt>
                <c:pt idx="186">
                  <c:v>1.0067138791393289</c:v>
                </c:pt>
                <c:pt idx="187">
                  <c:v>1.005878400142763</c:v>
                </c:pt>
                <c:pt idx="188">
                  <c:v>1.0051192971622525</c:v>
                </c:pt>
                <c:pt idx="189">
                  <c:v>1.004426834856972</c:v>
                </c:pt>
                <c:pt idx="190">
                  <c:v>1.0037920948443337</c:v>
                </c:pt>
                <c:pt idx="191">
                  <c:v>1.0032068713575575</c:v>
                </c:pt>
                <c:pt idx="192">
                  <c:v>1.0026635736313001</c:v>
                </c:pt>
                <c:pt idx="193">
                  <c:v>1.0021551342882669</c:v>
                </c:pt>
                <c:pt idx="194">
                  <c:v>1.0016749229726718</c:v>
                </c:pt>
                <c:pt idx="195">
                  <c:v>1.0012166644631117</c:v>
                </c:pt>
                <c:pt idx="196">
                  <c:v>1.0007743604901838</c:v>
                </c:pt>
                <c:pt idx="197">
                  <c:v>1.0003422144840919</c:v>
                </c:pt>
                <c:pt idx="198">
                  <c:v>0.9999145584779503</c:v>
                </c:pt>
                <c:pt idx="199">
                  <c:v>0.99948578139543065</c:v>
                </c:pt>
                <c:pt idx="200">
                  <c:v>0.99905025795312064</c:v>
                </c:pt>
                <c:pt idx="201">
                  <c:v>0.99860227740926455</c:v>
                </c:pt>
                <c:pt idx="202">
                  <c:v>0.99813597139015142</c:v>
                </c:pt>
                <c:pt idx="203">
                  <c:v>0.99764524002389043</c:v>
                </c:pt>
                <c:pt idx="204">
                  <c:v>0.99712367560905169</c:v>
                </c:pt>
                <c:pt idx="205">
                  <c:v>0.99656448304362544</c:v>
                </c:pt>
                <c:pt idx="206">
                  <c:v>0.99596039623883781</c:v>
                </c:pt>
                <c:pt idx="207">
                  <c:v>0.99530358974561306</c:v>
                </c:pt>
                <c:pt idx="208">
                  <c:v>0.99458558483034409</c:v>
                </c:pt>
                <c:pt idx="209">
                  <c:v>0.99379714925485507</c:v>
                </c:pt>
                <c:pt idx="210">
                  <c:v>0.99292819004798349</c:v>
                </c:pt>
                <c:pt idx="211">
                  <c:v>0.99196763860728354</c:v>
                </c:pt>
                <c:pt idx="212">
                  <c:v>0.99090332754635357</c:v>
                </c:pt>
                <c:pt idx="213">
                  <c:v>0.98972185881458397</c:v>
                </c:pt>
                <c:pt idx="214">
                  <c:v>0.9884084627708829</c:v>
                </c:pt>
                <c:pt idx="215">
                  <c:v>0.98694684810418265</c:v>
                </c:pt>
                <c:pt idx="216">
                  <c:v>0.98531904277424009</c:v>
                </c:pt>
                <c:pt idx="217">
                  <c:v>0.98350522651472483</c:v>
                </c:pt>
                <c:pt idx="218">
                  <c:v>0.98148355591410696</c:v>
                </c:pt>
                <c:pt idx="219">
                  <c:v>0.97922998369200964</c:v>
                </c:pt>
                <c:pt idx="220">
                  <c:v>0.97671807454140813</c:v>
                </c:pt>
                <c:pt idx="221">
                  <c:v>0.97391882083734549</c:v>
                </c:pt>
                <c:pt idx="222">
                  <c:v>0.97080046264452513</c:v>
                </c:pt>
                <c:pt idx="223">
                  <c:v>0.96732831781382744</c:v>
                </c:pt>
                <c:pt idx="224">
                  <c:v>0.96346462956057577</c:v>
                </c:pt>
                <c:pt idx="225">
                  <c:v>0.95916844077395658</c:v>
                </c:pt>
                <c:pt idx="226">
                  <c:v>0.95439550641484161</c:v>
                </c:pt>
                <c:pt idx="227">
                  <c:v>0.94909825768960376</c:v>
                </c:pt>
                <c:pt idx="228">
                  <c:v>0.94322583418397965</c:v>
                </c:pt>
                <c:pt idx="229">
                  <c:v>0.93672420270133661</c:v>
                </c:pt>
                <c:pt idx="230">
                  <c:v>0.92953638401862793</c:v>
                </c:pt>
                <c:pt idx="231">
                  <c:v>0.92160281092538665</c:v>
                </c:pt>
                <c:pt idx="232">
                  <c:v>0.91286184244142465</c:v>
                </c:pt>
                <c:pt idx="233">
                  <c:v>0.90325045962424888</c:v>
                </c:pt>
                <c:pt idx="234">
                  <c:v>0.89270516739588879</c:v>
                </c:pt>
                <c:pt idx="235">
                  <c:v>0.88116312378625672</c:v>
                </c:pt>
                <c:pt idx="236">
                  <c:v>0.86856351230887618</c:v>
                </c:pt>
                <c:pt idx="237">
                  <c:v>0.85484916427492064</c:v>
                </c:pt>
                <c:pt idx="238">
                  <c:v>0.83996842524175652</c:v>
                </c:pt>
                <c:pt idx="239">
                  <c:v>0.82387724323386058</c:v>
                </c:pt>
                <c:pt idx="240">
                  <c:v>0.80654143600138606</c:v>
                </c:pt>
                <c:pt idx="241">
                  <c:v>0.78793907105707262</c:v>
                </c:pt>
                <c:pt idx="242">
                  <c:v>0.76806286690279035</c:v>
                </c:pt>
                <c:pt idx="243">
                  <c:v>0.74692249883508233</c:v>
                </c:pt>
                <c:pt idx="244">
                  <c:v>0.72454667086888125</c:v>
                </c:pt>
                <c:pt idx="245">
                  <c:v>0.70098480008460473</c:v>
                </c:pt>
                <c:pt idx="246">
                  <c:v>0.67630815475213102</c:v>
                </c:pt>
                <c:pt idx="247">
                  <c:v>0.65061029625620703</c:v>
                </c:pt>
                <c:pt idx="248">
                  <c:v>0.6240066994729202</c:v>
                </c:pt>
                <c:pt idx="249">
                  <c:v>0.59663346743982681</c:v>
                </c:pt>
                <c:pt idx="250">
                  <c:v>0.56864511225074277</c:v>
                </c:pt>
                <c:pt idx="251">
                  <c:v>0.54021144088300166</c:v>
                </c:pt>
                <c:pt idx="252">
                  <c:v>0.51151365561048068</c:v>
                </c:pt>
                <c:pt idx="253">
                  <c:v>0.48273984569159473</c:v>
                </c:pt>
                <c:pt idx="254">
                  <c:v>0.45408010171828256</c:v>
                </c:pt>
                <c:pt idx="255">
                  <c:v>0.4257215190285934</c:v>
                </c:pt>
                <c:pt idx="256">
                  <c:v>0.39784336703587037</c:v>
                </c:pt>
                <c:pt idx="257">
                  <c:v>0.3706126857259493</c:v>
                </c:pt>
                <c:pt idx="258">
                  <c:v>0.34418053113347513</c:v>
                </c:pt>
                <c:pt idx="259">
                  <c:v>0.31867903379988755</c:v>
                </c:pt>
                <c:pt idx="260">
                  <c:v>0.29421936571438556</c:v>
                </c:pt>
                <c:pt idx="261">
                  <c:v>0.27089064051637879</c:v>
                </c:pt>
                <c:pt idx="262">
                  <c:v>0.24875970664463223</c:v>
                </c:pt>
                <c:pt idx="263">
                  <c:v>0.22787173975472283</c:v>
                </c:pt>
                <c:pt idx="264">
                  <c:v>0.20825150279378002</c:v>
                </c:pt>
                <c:pt idx="265">
                  <c:v>0.1899051208022853</c:v>
                </c:pt>
                <c:pt idx="266">
                  <c:v>0.17282221179668542</c:v>
                </c:pt>
                <c:pt idx="267">
                  <c:v>0.15697822238271394</c:v>
                </c:pt>
                <c:pt idx="268">
                  <c:v>0.14233683360027821</c:v>
                </c:pt>
                <c:pt idx="269">
                  <c:v>0.12885232524707668</c:v>
                </c:pt>
                <c:pt idx="270">
                  <c:v>0.11647181221852605</c:v>
                </c:pt>
                <c:pt idx="271">
                  <c:v>0.1051372915144414</c:v>
                </c:pt>
                <c:pt idx="272">
                  <c:v>9.4787461541499946E-2</c:v>
                </c:pt>
                <c:pt idx="273">
                  <c:v>8.535929498512515E-2</c:v>
                </c:pt>
                <c:pt idx="274">
                  <c:v>7.6789362289054447E-2</c:v>
                </c:pt>
                <c:pt idx="275">
                  <c:v>6.9014914622991141E-2</c:v>
                </c:pt>
                <c:pt idx="276">
                  <c:v>6.197474344063196E-2</c:v>
                </c:pt>
                <c:pt idx="277">
                  <c:v>5.5609838834932403E-2</c:v>
                </c:pt>
                <c:pt idx="278">
                  <c:v>4.9863871473977132E-2</c:v>
                </c:pt>
              </c:numCache>
            </c:numRef>
          </c:yVal>
          <c:smooth val="1"/>
          <c:extLst>
            <c:ext xmlns:c16="http://schemas.microsoft.com/office/drawing/2014/chart" uri="{C3380CC4-5D6E-409C-BE32-E72D297353CC}">
              <c16:uniqueId val="{00000002-B14E-4898-B855-62262ACFFF38}"/>
            </c:ext>
          </c:extLst>
        </c:ser>
        <c:dLbls>
          <c:showLegendKey val="0"/>
          <c:showVal val="0"/>
          <c:showCatName val="0"/>
          <c:showSerName val="0"/>
          <c:showPercent val="0"/>
          <c:showBubbleSize val="0"/>
        </c:dLbls>
        <c:axId val="135153536"/>
        <c:axId val="135565312"/>
      </c:scatterChart>
      <c:valAx>
        <c:axId val="135153536"/>
        <c:scaling>
          <c:orientation val="minMax"/>
          <c:max val="14"/>
          <c:min val="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800" b="0" i="0" u="none" strike="noStrike" kern="1200" cap="all" baseline="0">
                    <a:solidFill>
                      <a:schemeClr val="tx1">
                        <a:lumMod val="65000"/>
                        <a:lumOff val="35000"/>
                      </a:schemeClr>
                    </a:solidFill>
                    <a:latin typeface="+mn-lt"/>
                    <a:ea typeface="+mn-ea"/>
                    <a:cs typeface="+mn-cs"/>
                  </a:defRPr>
                </a:pPr>
                <a:r>
                  <a:rPr lang="en-US" sz="1800"/>
                  <a:t>pH</a:t>
                </a:r>
              </a:p>
            </c:rich>
          </c:tx>
          <c:layout>
            <c:manualLayout>
              <c:xMode val="edge"/>
              <c:yMode val="edge"/>
              <c:x val="0.51867649840905761"/>
              <c:y val="0.66261510128913881"/>
            </c:manualLayout>
          </c:layout>
          <c:overlay val="0"/>
          <c:spPr>
            <a:noFill/>
            <a:ln>
              <a:noFill/>
            </a:ln>
            <a:effectLst/>
          </c:spPr>
          <c:txPr>
            <a:bodyPr rot="0" spcFirstLastPara="1" vertOverflow="ellipsis" vert="horz" wrap="square" anchor="ctr" anchorCtr="1"/>
            <a:lstStyle/>
            <a:p>
              <a:pPr>
                <a:defRPr sz="1800" b="0" i="0" u="none" strike="noStrike" kern="1200" cap="all"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5565312"/>
        <c:crosses val="autoZero"/>
        <c:crossBetween val="midCat"/>
      </c:valAx>
      <c:valAx>
        <c:axId val="135565312"/>
        <c:scaling>
          <c:orientation val="minMax"/>
          <c:max val="4"/>
          <c:min val="-1"/>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600" b="0" i="0" u="none" strike="noStrike" kern="1200" cap="all" baseline="0">
                    <a:solidFill>
                      <a:schemeClr val="tx1">
                        <a:lumMod val="65000"/>
                        <a:lumOff val="35000"/>
                      </a:schemeClr>
                    </a:solidFill>
                    <a:latin typeface="+mn-lt"/>
                    <a:ea typeface="+mn-ea"/>
                    <a:cs typeface="+mn-cs"/>
                  </a:defRPr>
                </a:pPr>
                <a:r>
                  <a:rPr lang="en-US" sz="1600"/>
                  <a:t>cB    (mol/l)</a:t>
                </a:r>
              </a:p>
            </c:rich>
          </c:tx>
          <c:overlay val="0"/>
          <c:spPr>
            <a:noFill/>
            <a:ln>
              <a:noFill/>
            </a:ln>
            <a:effectLst/>
          </c:spPr>
          <c:txPr>
            <a:bodyPr rot="-5400000" spcFirstLastPara="1" vertOverflow="ellipsis" vert="horz" wrap="square" anchor="ctr" anchorCtr="1"/>
            <a:lstStyle/>
            <a:p>
              <a:pPr>
                <a:defRPr sz="1600" b="0" i="0" u="none" strike="noStrike" kern="1200" cap="all"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5153536"/>
        <c:crosses val="autoZero"/>
        <c:crossBetween val="midCat"/>
        <c:majorUnit val="1"/>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userShapes r:id="rId4"/>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1">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41">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3.xml><?xml version="1.0" encoding="utf-8"?>
<cs:chartStyle xmlns:cs="http://schemas.microsoft.com/office/drawing/2012/chartStyle" xmlns:a="http://schemas.openxmlformats.org/drawingml/2006/main" id="241">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drawings/_rels/vmlDrawing1.v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image" Target="../media/image7.wmf"/></Relationships>
</file>

<file path=ppt/drawings/_rels/vmlDrawing10.vml.rels><?xml version="1.0" encoding="UTF-8" standalone="yes"?>
<Relationships xmlns="http://schemas.openxmlformats.org/package/2006/relationships"><Relationship Id="rId2" Type="http://schemas.openxmlformats.org/officeDocument/2006/relationships/image" Target="../media/image34.wmf"/><Relationship Id="rId1" Type="http://schemas.openxmlformats.org/officeDocument/2006/relationships/image" Target="../media/image35.png"/></Relationships>
</file>

<file path=ppt/drawings/_rels/vmlDrawing11.vml.rels><?xml version="1.0" encoding="UTF-8" standalone="yes"?>
<Relationships xmlns="http://schemas.openxmlformats.org/package/2006/relationships"><Relationship Id="rId3" Type="http://schemas.openxmlformats.org/officeDocument/2006/relationships/image" Target="../media/image38.wmf"/><Relationship Id="rId2" Type="http://schemas.openxmlformats.org/officeDocument/2006/relationships/image" Target="../media/image37.wmf"/><Relationship Id="rId1" Type="http://schemas.openxmlformats.org/officeDocument/2006/relationships/image" Target="../media/image36.wmf"/></Relationships>
</file>

<file path=ppt/drawings/_rels/vmlDrawing12.vml.rels><?xml version="1.0" encoding="UTF-8" standalone="yes"?>
<Relationships xmlns="http://schemas.openxmlformats.org/package/2006/relationships"><Relationship Id="rId2" Type="http://schemas.openxmlformats.org/officeDocument/2006/relationships/image" Target="../media/image38.wmf"/><Relationship Id="rId1" Type="http://schemas.openxmlformats.org/officeDocument/2006/relationships/image" Target="../media/image36.w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34.w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34.w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34.w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34.w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35.png"/></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35.png"/></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35.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8.w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79.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80.wmf"/></Relationships>
</file>

<file path=ppt/drawings/_rels/vmlDrawing22.vml.rels><?xml version="1.0" encoding="UTF-8" standalone="yes"?>
<Relationships xmlns="http://schemas.openxmlformats.org/package/2006/relationships"><Relationship Id="rId2" Type="http://schemas.openxmlformats.org/officeDocument/2006/relationships/image" Target="../media/image38.wmf"/><Relationship Id="rId1" Type="http://schemas.openxmlformats.org/officeDocument/2006/relationships/image" Target="../media/image36.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8.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34.wmf"/></Relationships>
</file>

<file path=ppt/drawings/_rels/vmlDrawing5.vml.rels><?xml version="1.0" encoding="UTF-8" standalone="yes"?>
<Relationships xmlns="http://schemas.openxmlformats.org/package/2006/relationships"><Relationship Id="rId2" Type="http://schemas.openxmlformats.org/officeDocument/2006/relationships/image" Target="../media/image34.wmf"/><Relationship Id="rId1" Type="http://schemas.openxmlformats.org/officeDocument/2006/relationships/image" Target="../media/image35.png"/></Relationships>
</file>

<file path=ppt/drawings/_rels/vmlDrawing6.vml.rels><?xml version="1.0" encoding="UTF-8" standalone="yes"?>
<Relationships xmlns="http://schemas.openxmlformats.org/package/2006/relationships"><Relationship Id="rId2" Type="http://schemas.openxmlformats.org/officeDocument/2006/relationships/image" Target="../media/image34.wmf"/><Relationship Id="rId1" Type="http://schemas.openxmlformats.org/officeDocument/2006/relationships/image" Target="../media/image35.png"/></Relationships>
</file>

<file path=ppt/drawings/_rels/vmlDrawing7.vml.rels><?xml version="1.0" encoding="UTF-8" standalone="yes"?>
<Relationships xmlns="http://schemas.openxmlformats.org/package/2006/relationships"><Relationship Id="rId2" Type="http://schemas.openxmlformats.org/officeDocument/2006/relationships/image" Target="../media/image34.wmf"/><Relationship Id="rId1" Type="http://schemas.openxmlformats.org/officeDocument/2006/relationships/image" Target="../media/image35.png"/></Relationships>
</file>

<file path=ppt/drawings/_rels/vmlDrawing8.vml.rels><?xml version="1.0" encoding="UTF-8" standalone="yes"?>
<Relationships xmlns="http://schemas.openxmlformats.org/package/2006/relationships"><Relationship Id="rId2" Type="http://schemas.openxmlformats.org/officeDocument/2006/relationships/image" Target="../media/image34.wmf"/><Relationship Id="rId1" Type="http://schemas.openxmlformats.org/officeDocument/2006/relationships/image" Target="../media/image35.png"/></Relationships>
</file>

<file path=ppt/drawings/_rels/vmlDrawing9.vml.rels><?xml version="1.0" encoding="UTF-8" standalone="yes"?>
<Relationships xmlns="http://schemas.openxmlformats.org/package/2006/relationships"><Relationship Id="rId2" Type="http://schemas.openxmlformats.org/officeDocument/2006/relationships/image" Target="../media/image34.wmf"/><Relationship Id="rId1" Type="http://schemas.openxmlformats.org/officeDocument/2006/relationships/image" Target="../media/image35.png"/></Relationships>
</file>

<file path=ppt/drawings/drawing1.xml><?xml version="1.0" encoding="utf-8"?>
<c:userShapes xmlns:c="http://schemas.openxmlformats.org/drawingml/2006/chart">
  <cdr:relSizeAnchor xmlns:cdr="http://schemas.openxmlformats.org/drawingml/2006/chartDrawing">
    <cdr:from>
      <cdr:x>0.47605</cdr:x>
      <cdr:y>0.19617</cdr:y>
    </cdr:from>
    <cdr:to>
      <cdr:x>0.59974</cdr:x>
      <cdr:y>0.28978</cdr:y>
    </cdr:to>
    <cdr:sp macro="" textlink="">
      <cdr:nvSpPr>
        <cdr:cNvPr id="2" name="TextovéPole 1"/>
        <cdr:cNvSpPr txBox="1"/>
      </cdr:nvSpPr>
      <cdr:spPr>
        <a:xfrm xmlns:a="http://schemas.openxmlformats.org/drawingml/2006/main">
          <a:off x="2290355" y="699588"/>
          <a:ext cx="595086" cy="333829"/>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cs-CZ" sz="2000" dirty="0" err="1"/>
            <a:t>pK</a:t>
          </a:r>
          <a:r>
            <a:rPr lang="cs-CZ" sz="2000" baseline="-25000" dirty="0" err="1"/>
            <a:t>A</a:t>
          </a:r>
          <a:endParaRPr lang="cs-CZ" sz="2000" baseline="-25000" dirty="0"/>
        </a:p>
      </cdr:txBody>
    </cdr:sp>
  </cdr:relSizeAnchor>
</c:userShapes>
</file>

<file path=ppt/drawings/drawing2.xml><?xml version="1.0" encoding="utf-8"?>
<c:userShapes xmlns:c="http://schemas.openxmlformats.org/drawingml/2006/chart">
  <cdr:relSizeAnchor xmlns:cdr="http://schemas.openxmlformats.org/drawingml/2006/chartDrawing">
    <cdr:from>
      <cdr:x>0.53631</cdr:x>
      <cdr:y>0.51724</cdr:y>
    </cdr:from>
    <cdr:to>
      <cdr:x>0.63117</cdr:x>
      <cdr:y>0.58621</cdr:y>
    </cdr:to>
    <cdr:sp macro="" textlink="">
      <cdr:nvSpPr>
        <cdr:cNvPr id="2" name="TextovéPole 1"/>
        <cdr:cNvSpPr txBox="1"/>
      </cdr:nvSpPr>
      <cdr:spPr>
        <a:xfrm xmlns:a="http://schemas.openxmlformats.org/drawingml/2006/main">
          <a:off x="2872378" y="1959428"/>
          <a:ext cx="508000" cy="261257"/>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cs-CZ" sz="1100" dirty="0"/>
            <a:t>pH</a:t>
          </a:r>
        </a:p>
      </cdr:txBody>
    </cdr:sp>
  </cdr:relSizeAnchor>
</c:userShapes>
</file>

<file path=ppt/drawings/drawing3.xml><?xml version="1.0" encoding="utf-8"?>
<c:userShapes xmlns:c="http://schemas.openxmlformats.org/drawingml/2006/chart">
  <cdr:relSizeAnchor xmlns:cdr="http://schemas.openxmlformats.org/drawingml/2006/chartDrawing">
    <cdr:from>
      <cdr:x>0.31123</cdr:x>
      <cdr:y>0.16946</cdr:y>
    </cdr:from>
    <cdr:to>
      <cdr:x>0.64132</cdr:x>
      <cdr:y>0.329</cdr:y>
    </cdr:to>
    <cdr:sp macro="" textlink="">
      <cdr:nvSpPr>
        <cdr:cNvPr id="2" name="TextovéPole 1"/>
        <cdr:cNvSpPr txBox="1"/>
      </cdr:nvSpPr>
      <cdr:spPr>
        <a:xfrm xmlns:a="http://schemas.openxmlformats.org/drawingml/2006/main">
          <a:off x="1436914" y="786267"/>
          <a:ext cx="1524000" cy="740228"/>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cs-CZ" sz="1800" dirty="0"/>
            <a:t>Titrační křivka proteinu</a:t>
          </a:r>
        </a:p>
      </cdr:txBody>
    </cdr:sp>
  </cdr:relSizeAnchor>
</c:userShapes>
</file>

<file path=ppt/drawings/drawing4.xml><?xml version="1.0" encoding="utf-8"?>
<c:userShapes xmlns:c="http://schemas.openxmlformats.org/drawingml/2006/chart">
  <cdr:relSizeAnchor xmlns:cdr="http://schemas.openxmlformats.org/drawingml/2006/chartDrawing">
    <cdr:from>
      <cdr:x>0.45967</cdr:x>
      <cdr:y>0.08642</cdr:y>
    </cdr:from>
    <cdr:to>
      <cdr:x>0.7296</cdr:x>
      <cdr:y>0.23796</cdr:y>
    </cdr:to>
    <cdr:sp macro="" textlink="">
      <cdr:nvSpPr>
        <cdr:cNvPr id="2" name="TextovéPole 1"/>
        <cdr:cNvSpPr txBox="1"/>
      </cdr:nvSpPr>
      <cdr:spPr>
        <a:xfrm xmlns:a="http://schemas.openxmlformats.org/drawingml/2006/main">
          <a:off x="2150338" y="297996"/>
          <a:ext cx="1262742" cy="522515"/>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cs-CZ" sz="1800" dirty="0" err="1"/>
            <a:t>pK</a:t>
          </a:r>
          <a:r>
            <a:rPr lang="cs-CZ" sz="1800" baseline="-25000" dirty="0" err="1"/>
            <a:t>A</a:t>
          </a:r>
          <a:r>
            <a:rPr lang="cs-CZ" sz="1800" baseline="-25000" dirty="0"/>
            <a:t> </a:t>
          </a:r>
          <a:r>
            <a:rPr lang="cs-CZ" sz="1800" dirty="0"/>
            <a:t>= 7,2</a:t>
          </a:r>
          <a:endParaRPr lang="cs-CZ" sz="1800" baseline="-25000" dirty="0"/>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symbol pro záhlaví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Zástupný symbol pro datum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ED17688-C746-4CC8-A4E4-0E82382E235E}" type="datetimeFigureOut">
              <a:rPr lang="en-US" smtClean="0"/>
              <a:t>12/13/2021</a:t>
            </a:fld>
            <a:endParaRPr lang="en-US"/>
          </a:p>
        </p:txBody>
      </p:sp>
      <p:sp>
        <p:nvSpPr>
          <p:cNvPr id="4" name="Zástupný symbol pro obrázek snímk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Zástupný symbol pro poznámky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6" name="Zástupný symbol pro zápatí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Zástupný symbol pro číslo snímk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B6B6973-3EBA-4E3E-A287-DA78D1E45D3B}" type="slidenum">
              <a:rPr lang="en-US" smtClean="0"/>
              <a:t>‹#›</a:t>
            </a:fld>
            <a:endParaRPr lang="en-US"/>
          </a:p>
        </p:txBody>
      </p:sp>
    </p:spTree>
    <p:extLst>
      <p:ext uri="{BB962C8B-B14F-4D97-AF65-F5344CB8AC3E}">
        <p14:creationId xmlns:p14="http://schemas.microsoft.com/office/powerpoint/2010/main" val="248359518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3" Type="http://schemas.openxmlformats.org/officeDocument/2006/relationships/hyperlink" Target="https://doi.org/10.1164/ajrccm.162.6.9904099" TargetMode="External"/><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7">
            <a:extLst>
              <a:ext uri="{FF2B5EF4-FFF2-40B4-BE49-F238E27FC236}">
                <a16:creationId xmlns:a16="http://schemas.microsoft.com/office/drawing/2014/main" id="{15C6E561-DF67-4E2B-8AA0-B36D6CF48A1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03F5C8AA-78F9-4817-A22E-A949F570BFED}" type="slidenum">
              <a:rPr lang="cs-CZ" altLang="cs-CZ" sz="1200"/>
              <a:pPr/>
              <a:t>2</a:t>
            </a:fld>
            <a:endParaRPr lang="cs-CZ" altLang="cs-CZ" sz="1200"/>
          </a:p>
        </p:txBody>
      </p:sp>
      <p:sp>
        <p:nvSpPr>
          <p:cNvPr id="10243" name="Rectangle 2">
            <a:extLst>
              <a:ext uri="{FF2B5EF4-FFF2-40B4-BE49-F238E27FC236}">
                <a16:creationId xmlns:a16="http://schemas.microsoft.com/office/drawing/2014/main" id="{8F0E4AC6-2D08-4CDB-B40D-3CA394F9F536}"/>
              </a:ext>
            </a:extLst>
          </p:cNvPr>
          <p:cNvSpPr>
            <a:spLocks noGrp="1" noRot="1" noChangeAspect="1" noChangeArrowheads="1" noTextEdit="1"/>
          </p:cNvSpPr>
          <p:nvPr>
            <p:ph type="sldImg"/>
          </p:nvPr>
        </p:nvSpPr>
        <p:spPr>
          <a:ln/>
        </p:spPr>
      </p:sp>
      <p:sp>
        <p:nvSpPr>
          <p:cNvPr id="10244" name="Rectangle 3">
            <a:extLst>
              <a:ext uri="{FF2B5EF4-FFF2-40B4-BE49-F238E27FC236}">
                <a16:creationId xmlns:a16="http://schemas.microsoft.com/office/drawing/2014/main" id="{776B5F10-FEF3-421D-971E-F947C133252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a:t>V roce 1865 francouzský fyziolog Claude Bernard upozornil na to, že prostředí, které obklopuje buňky v organismu není totožné s vnějším prostředím organismu.</a:t>
            </a:r>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a:extLst>
              <a:ext uri="{FF2B5EF4-FFF2-40B4-BE49-F238E27FC236}">
                <a16:creationId xmlns:a16="http://schemas.microsoft.com/office/drawing/2014/main" id="{41492B86-409E-4AD0-80C4-C39FCD0FE46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AE8859BA-9C22-45C1-BDF9-4DAE2239F6BA}" type="slidenum">
              <a:rPr lang="cs-CZ" altLang="cs-CZ" sz="1200"/>
              <a:pPr/>
              <a:t>11</a:t>
            </a:fld>
            <a:endParaRPr lang="cs-CZ" altLang="cs-CZ" sz="1200"/>
          </a:p>
        </p:txBody>
      </p:sp>
      <p:sp>
        <p:nvSpPr>
          <p:cNvPr id="28675" name="Rectangle 2">
            <a:extLst>
              <a:ext uri="{FF2B5EF4-FFF2-40B4-BE49-F238E27FC236}">
                <a16:creationId xmlns:a16="http://schemas.microsoft.com/office/drawing/2014/main" id="{34763A6D-5E4D-43CB-A641-8CAF464BD70B}"/>
              </a:ext>
            </a:extLst>
          </p:cNvPr>
          <p:cNvSpPr>
            <a:spLocks noGrp="1" noRot="1" noChangeAspect="1" noChangeArrowheads="1" noTextEdit="1"/>
          </p:cNvSpPr>
          <p:nvPr>
            <p:ph type="sldImg"/>
          </p:nvPr>
        </p:nvSpPr>
        <p:spPr>
          <a:xfrm>
            <a:off x="407988" y="712788"/>
            <a:ext cx="6080125" cy="3421062"/>
          </a:xfrm>
          <a:ln/>
        </p:spPr>
      </p:sp>
      <p:sp>
        <p:nvSpPr>
          <p:cNvPr id="28676" name="Rectangle 3">
            <a:extLst>
              <a:ext uri="{FF2B5EF4-FFF2-40B4-BE49-F238E27FC236}">
                <a16:creationId xmlns:a16="http://schemas.microsoft.com/office/drawing/2014/main" id="{EE12328E-C33E-4098-863C-115FA87F981A}"/>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a:t>V krvi necirkuluje jenom krevní plazma. Krev také obsahuje červené a bílé krvinky – dohromady tvoří tzv. intravaskulární tekutinu.  Tekutina uvnitř krvinek je ovšem součástí ICT. </a:t>
            </a:r>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a:lnSpc>
                <a:spcPct val="115000"/>
              </a:lnSpc>
            </a:pPr>
            <a:r>
              <a:rPr lang="cs-CZ" sz="1800" i="1" dirty="0">
                <a:effectLst/>
                <a:latin typeface="Times New Roman" panose="02020603050405020304" pitchFamily="18" charset="0"/>
                <a:ea typeface="Times New Roman" panose="02020603050405020304" pitchFamily="18" charset="0"/>
              </a:rPr>
              <a:t>Pro klinické hodnocení acidobazických poruch je nutno spojit hodnocení změn acidobazických parametrů s ionty. </a:t>
            </a:r>
            <a:endParaRPr lang="en-US" sz="1800" dirty="0">
              <a:effectLst/>
              <a:latin typeface="Times New Roman" panose="02020603050405020304" pitchFamily="18" charset="0"/>
              <a:ea typeface="Times New Roman" panose="02020603050405020304" pitchFamily="18" charset="0"/>
            </a:endParaRPr>
          </a:p>
          <a:p>
            <a:pPr>
              <a:lnSpc>
                <a:spcPct val="115000"/>
              </a:lnSpc>
            </a:pPr>
            <a:r>
              <a:rPr lang="cs-CZ" sz="1800" i="1" dirty="0">
                <a:effectLst/>
                <a:latin typeface="Times New Roman" panose="02020603050405020304" pitchFamily="18" charset="0"/>
                <a:ea typeface="Times New Roman" panose="02020603050405020304" pitchFamily="18" charset="0"/>
              </a:rPr>
              <a:t> </a:t>
            </a:r>
            <a:endParaRPr lang="en-US" sz="1800" dirty="0">
              <a:effectLst/>
              <a:latin typeface="Times New Roman" panose="02020603050405020304" pitchFamily="18" charset="0"/>
              <a:ea typeface="Times New Roman" panose="02020603050405020304" pitchFamily="18" charset="0"/>
            </a:endParaRPr>
          </a:p>
          <a:p>
            <a:pPr>
              <a:lnSpc>
                <a:spcPct val="115000"/>
              </a:lnSpc>
            </a:pPr>
            <a:r>
              <a:rPr lang="cs-CZ" sz="1800" i="1" dirty="0">
                <a:effectLst/>
                <a:latin typeface="Times New Roman" panose="02020603050405020304" pitchFamily="18" charset="0"/>
                <a:ea typeface="Times New Roman" panose="02020603050405020304" pitchFamily="18" charset="0"/>
              </a:rPr>
              <a:t>Proto se v klasické teorii při posuzování příčin metabolické acidózy užívá také rozdíl mezi koncentrací hlavních kationtů a aniontů extracelulární tekutiny: sodíku, chloridů a bikarbonátů, tzv. aniontové okno - </a:t>
            </a:r>
            <a:r>
              <a:rPr lang="cs-CZ" sz="1800" b="1" i="1" dirty="0">
                <a:effectLst/>
                <a:latin typeface="Times New Roman" panose="02020603050405020304" pitchFamily="18" charset="0"/>
                <a:ea typeface="Times New Roman" panose="02020603050405020304" pitchFamily="18" charset="0"/>
              </a:rPr>
              <a:t>anion gap (AG)</a:t>
            </a:r>
            <a:r>
              <a:rPr lang="cs-CZ" sz="1800" i="1" dirty="0">
                <a:effectLst/>
                <a:latin typeface="Times New Roman" panose="02020603050405020304" pitchFamily="18" charset="0"/>
                <a:ea typeface="Times New Roman" panose="02020603050405020304" pitchFamily="18" charset="0"/>
              </a:rPr>
              <a:t>:</a:t>
            </a:r>
            <a:endParaRPr lang="en-US" sz="1800" dirty="0">
              <a:effectLst/>
              <a:latin typeface="Times New Roman" panose="02020603050405020304" pitchFamily="18" charset="0"/>
              <a:ea typeface="Times New Roman" panose="02020603050405020304" pitchFamily="18" charset="0"/>
            </a:endParaRPr>
          </a:p>
          <a:p>
            <a:pPr>
              <a:lnSpc>
                <a:spcPct val="115000"/>
              </a:lnSpc>
            </a:pPr>
            <a:r>
              <a:rPr lang="en-US" sz="1800" i="1" dirty="0">
                <a:effectLst/>
                <a:latin typeface="Times New Roman" panose="02020603050405020304" pitchFamily="18" charset="0"/>
                <a:ea typeface="Times New Roman" panose="02020603050405020304" pitchFamily="18" charset="0"/>
              </a:rPr>
              <a:t>AG = [Na+] - ( [Cl</a:t>
            </a:r>
            <a:r>
              <a:rPr lang="en-US" sz="1800" i="1" baseline="30000" dirty="0">
                <a:effectLst/>
                <a:latin typeface="Times New Roman" panose="02020603050405020304" pitchFamily="18" charset="0"/>
                <a:ea typeface="Times New Roman" panose="02020603050405020304" pitchFamily="18" charset="0"/>
              </a:rPr>
              <a:t>-</a:t>
            </a:r>
            <a:r>
              <a:rPr lang="en-US" sz="1800" i="1" dirty="0">
                <a:effectLst/>
                <a:latin typeface="Times New Roman" panose="02020603050405020304" pitchFamily="18" charset="0"/>
                <a:ea typeface="Times New Roman" panose="02020603050405020304" pitchFamily="18" charset="0"/>
              </a:rPr>
              <a:t>] + [HCO</a:t>
            </a:r>
            <a:r>
              <a:rPr lang="en-US" sz="1800" i="1" baseline="-25000" dirty="0">
                <a:effectLst/>
                <a:latin typeface="Times New Roman" panose="02020603050405020304" pitchFamily="18" charset="0"/>
                <a:ea typeface="Times New Roman" panose="02020603050405020304" pitchFamily="18" charset="0"/>
              </a:rPr>
              <a:t>3</a:t>
            </a:r>
            <a:r>
              <a:rPr lang="en-US" sz="1800" i="1" baseline="30000" dirty="0">
                <a:effectLst/>
                <a:latin typeface="Times New Roman" panose="02020603050405020304" pitchFamily="18" charset="0"/>
                <a:ea typeface="Times New Roman" panose="02020603050405020304" pitchFamily="18" charset="0"/>
              </a:rPr>
              <a:t>-</a:t>
            </a:r>
            <a:r>
              <a:rPr lang="en-US" sz="1800" i="1" dirty="0">
                <a:effectLst/>
                <a:latin typeface="Times New Roman" panose="02020603050405020304" pitchFamily="18" charset="0"/>
                <a:ea typeface="Times New Roman" panose="02020603050405020304" pitchFamily="18" charset="0"/>
              </a:rPr>
              <a:t>])</a:t>
            </a:r>
            <a:endParaRPr lang="en-US" sz="1800" dirty="0">
              <a:effectLst/>
              <a:latin typeface="Times New Roman" panose="02020603050405020304" pitchFamily="18" charset="0"/>
              <a:ea typeface="Times New Roman" panose="02020603050405020304" pitchFamily="18" charset="0"/>
            </a:endParaRPr>
          </a:p>
          <a:p>
            <a:pPr>
              <a:lnSpc>
                <a:spcPct val="115000"/>
              </a:lnSpc>
            </a:pPr>
            <a:r>
              <a:rPr lang="en-US" sz="1800" i="1" dirty="0" err="1">
                <a:effectLst/>
                <a:latin typeface="Times New Roman" panose="02020603050405020304" pitchFamily="18" charset="0"/>
                <a:ea typeface="Times New Roman" panose="02020603050405020304" pitchFamily="18" charset="0"/>
              </a:rPr>
              <a:t>Někdy</a:t>
            </a:r>
            <a:r>
              <a:rPr lang="en-US" sz="1800" i="1" dirty="0">
                <a:effectLst/>
                <a:latin typeface="Times New Roman" panose="02020603050405020304" pitchFamily="18" charset="0"/>
                <a:ea typeface="Times New Roman" panose="02020603050405020304" pitchFamily="18" charset="0"/>
              </a:rPr>
              <a:t> se </a:t>
            </a:r>
            <a:r>
              <a:rPr lang="en-US" sz="1800" i="1" dirty="0" err="1">
                <a:effectLst/>
                <a:latin typeface="Times New Roman" panose="02020603050405020304" pitchFamily="18" charset="0"/>
                <a:ea typeface="Times New Roman" panose="02020603050405020304" pitchFamily="18" charset="0"/>
              </a:rPr>
              <a:t>používá</a:t>
            </a:r>
            <a:r>
              <a:rPr lang="en-US" sz="1800" i="1" dirty="0">
                <a:effectLst/>
                <a:latin typeface="Times New Roman" panose="02020603050405020304" pitchFamily="18" charset="0"/>
                <a:ea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rPr>
              <a:t>i</a:t>
            </a:r>
            <a:r>
              <a:rPr lang="en-US" sz="1800" i="1" dirty="0">
                <a:effectLst/>
                <a:latin typeface="Times New Roman" panose="02020603050405020304" pitchFamily="18" charset="0"/>
                <a:ea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rPr>
              <a:t>druhá</a:t>
            </a:r>
            <a:r>
              <a:rPr lang="en-US" sz="1800" i="1" dirty="0">
                <a:effectLst/>
                <a:latin typeface="Times New Roman" panose="02020603050405020304" pitchFamily="18" charset="0"/>
                <a:ea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rPr>
              <a:t>varianta</a:t>
            </a:r>
            <a:r>
              <a:rPr lang="en-US" sz="1800" i="1" dirty="0">
                <a:effectLst/>
                <a:latin typeface="Times New Roman" panose="02020603050405020304" pitchFamily="18" charset="0"/>
                <a:ea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rPr>
              <a:t>počítající</a:t>
            </a:r>
            <a:r>
              <a:rPr lang="en-US" sz="1800" i="1" dirty="0">
                <a:effectLst/>
                <a:latin typeface="Times New Roman" panose="02020603050405020304" pitchFamily="18" charset="0"/>
                <a:ea typeface="Times New Roman" panose="02020603050405020304" pitchFamily="18" charset="0"/>
              </a:rPr>
              <a:t> s </a:t>
            </a:r>
            <a:r>
              <a:rPr lang="en-US" sz="1800" i="1" dirty="0" err="1">
                <a:effectLst/>
                <a:latin typeface="Times New Roman" panose="02020603050405020304" pitchFamily="18" charset="0"/>
                <a:ea typeface="Times New Roman" panose="02020603050405020304" pitchFamily="18" charset="0"/>
              </a:rPr>
              <a:t>koncentrací</a:t>
            </a:r>
            <a:r>
              <a:rPr lang="en-US" sz="1800" i="1" dirty="0">
                <a:effectLst/>
                <a:latin typeface="Times New Roman" panose="02020603050405020304" pitchFamily="18" charset="0"/>
                <a:ea typeface="Times New Roman" panose="02020603050405020304" pitchFamily="18" charset="0"/>
              </a:rPr>
              <a:t> </a:t>
            </a:r>
            <a:r>
              <a:rPr lang="en-US" sz="1800" i="1" dirty="0" err="1">
                <a:effectLst/>
                <a:latin typeface="Times New Roman" panose="02020603050405020304" pitchFamily="18" charset="0"/>
                <a:ea typeface="Times New Roman" panose="02020603050405020304" pitchFamily="18" charset="0"/>
              </a:rPr>
              <a:t>draslík</a:t>
            </a:r>
            <a:r>
              <a:rPr lang="en-US" sz="1800" i="1" dirty="0">
                <a:effectLst/>
                <a:latin typeface="Times New Roman" panose="02020603050405020304" pitchFamily="18" charset="0"/>
                <a:ea typeface="Times New Roman" panose="02020603050405020304" pitchFamily="18" charset="0"/>
              </a:rPr>
              <a:t>:</a:t>
            </a:r>
            <a:endParaRPr lang="en-US" sz="1800" dirty="0">
              <a:effectLst/>
              <a:latin typeface="Times New Roman" panose="02020603050405020304" pitchFamily="18" charset="0"/>
              <a:ea typeface="Times New Roman" panose="02020603050405020304" pitchFamily="18" charset="0"/>
            </a:endParaRPr>
          </a:p>
          <a:p>
            <a:pPr>
              <a:lnSpc>
                <a:spcPct val="115000"/>
              </a:lnSpc>
            </a:pPr>
            <a:r>
              <a:rPr lang="de-DE" sz="1800" i="1" dirty="0">
                <a:effectLst/>
                <a:latin typeface="Times New Roman" panose="02020603050405020304" pitchFamily="18" charset="0"/>
                <a:ea typeface="Times New Roman" panose="02020603050405020304" pitchFamily="18" charset="0"/>
              </a:rPr>
              <a:t>AG = ([Na</a:t>
            </a:r>
            <a:r>
              <a:rPr lang="de-DE" sz="1800" i="1" baseline="30000" dirty="0">
                <a:effectLst/>
                <a:latin typeface="Times New Roman" panose="02020603050405020304" pitchFamily="18" charset="0"/>
                <a:ea typeface="Times New Roman" panose="02020603050405020304" pitchFamily="18" charset="0"/>
              </a:rPr>
              <a:t>+</a:t>
            </a:r>
            <a:r>
              <a:rPr lang="de-DE" sz="1800" i="1" dirty="0">
                <a:effectLst/>
                <a:latin typeface="Times New Roman" panose="02020603050405020304" pitchFamily="18" charset="0"/>
                <a:ea typeface="Times New Roman" panose="02020603050405020304" pitchFamily="18" charset="0"/>
              </a:rPr>
              <a:t>] + [K</a:t>
            </a:r>
            <a:r>
              <a:rPr lang="de-DE" sz="1800" i="1" baseline="30000" dirty="0">
                <a:effectLst/>
                <a:latin typeface="Times New Roman" panose="02020603050405020304" pitchFamily="18" charset="0"/>
                <a:ea typeface="Times New Roman" panose="02020603050405020304" pitchFamily="18" charset="0"/>
              </a:rPr>
              <a:t>+</a:t>
            </a:r>
            <a:r>
              <a:rPr lang="de-DE" sz="1800" i="1" dirty="0">
                <a:effectLst/>
                <a:latin typeface="Times New Roman" panose="02020603050405020304" pitchFamily="18" charset="0"/>
                <a:ea typeface="Times New Roman" panose="02020603050405020304" pitchFamily="18" charset="0"/>
              </a:rPr>
              <a:t>]) - ([Cl</a:t>
            </a:r>
            <a:r>
              <a:rPr lang="de-DE" sz="1800" i="1" baseline="30000" dirty="0">
                <a:effectLst/>
                <a:latin typeface="Times New Roman" panose="02020603050405020304" pitchFamily="18" charset="0"/>
                <a:ea typeface="Times New Roman" panose="02020603050405020304" pitchFamily="18" charset="0"/>
              </a:rPr>
              <a:t>-</a:t>
            </a:r>
            <a:r>
              <a:rPr lang="de-DE" sz="1800" i="1" dirty="0">
                <a:effectLst/>
                <a:latin typeface="Times New Roman" panose="02020603050405020304" pitchFamily="18" charset="0"/>
                <a:ea typeface="Times New Roman" panose="02020603050405020304" pitchFamily="18" charset="0"/>
              </a:rPr>
              <a:t>] + [HCO</a:t>
            </a:r>
            <a:r>
              <a:rPr lang="de-DE" sz="1800" i="1" baseline="-25000" dirty="0">
                <a:effectLst/>
                <a:latin typeface="Times New Roman" panose="02020603050405020304" pitchFamily="18" charset="0"/>
                <a:ea typeface="Times New Roman" panose="02020603050405020304" pitchFamily="18" charset="0"/>
              </a:rPr>
              <a:t>3</a:t>
            </a:r>
            <a:r>
              <a:rPr lang="de-DE" sz="1800" i="1" baseline="30000" dirty="0">
                <a:effectLst/>
                <a:latin typeface="Times New Roman" panose="02020603050405020304" pitchFamily="18" charset="0"/>
                <a:ea typeface="Times New Roman" panose="02020603050405020304" pitchFamily="18" charset="0"/>
              </a:rPr>
              <a:t>-</a:t>
            </a:r>
            <a:r>
              <a:rPr lang="de-DE" sz="1800" i="1" dirty="0">
                <a:effectLst/>
                <a:latin typeface="Times New Roman" panose="02020603050405020304" pitchFamily="18" charset="0"/>
                <a:ea typeface="Times New Roman" panose="02020603050405020304" pitchFamily="18" charset="0"/>
              </a:rPr>
              <a:t>])</a:t>
            </a:r>
            <a:endParaRPr lang="en-US" sz="1800" dirty="0">
              <a:effectLst/>
              <a:latin typeface="Times New Roman" panose="02020603050405020304" pitchFamily="18" charset="0"/>
              <a:ea typeface="Times New Roman" panose="02020603050405020304" pitchFamily="18" charset="0"/>
            </a:endParaRPr>
          </a:p>
          <a:p>
            <a:pPr>
              <a:lnSpc>
                <a:spcPct val="115000"/>
              </a:lnSpc>
            </a:pPr>
            <a:r>
              <a:rPr lang="de-DE" sz="1800" i="1" dirty="0">
                <a:effectLst/>
                <a:latin typeface="Times New Roman" panose="02020603050405020304" pitchFamily="18" charset="0"/>
                <a:ea typeface="Times New Roman" panose="02020603050405020304" pitchFamily="18" charset="0"/>
              </a:rPr>
              <a:t>V </a:t>
            </a:r>
            <a:r>
              <a:rPr lang="de-DE" sz="1800" i="1" dirty="0" err="1">
                <a:effectLst/>
                <a:latin typeface="Times New Roman" panose="02020603050405020304" pitchFamily="18" charset="0"/>
                <a:ea typeface="Times New Roman" panose="02020603050405020304" pitchFamily="18" charset="0"/>
              </a:rPr>
              <a:t>případě</a:t>
            </a:r>
            <a:r>
              <a:rPr lang="de-DE" sz="1800" i="1" dirty="0">
                <a:effectLst/>
                <a:latin typeface="Times New Roman" panose="02020603050405020304" pitchFamily="18" charset="0"/>
                <a:ea typeface="Times New Roman" panose="02020603050405020304" pitchFamily="18" charset="0"/>
              </a:rPr>
              <a:t> </a:t>
            </a:r>
            <a:r>
              <a:rPr lang="de-DE" sz="1800" i="1" dirty="0" err="1">
                <a:effectLst/>
                <a:latin typeface="Times New Roman" panose="02020603050405020304" pitchFamily="18" charset="0"/>
                <a:ea typeface="Times New Roman" panose="02020603050405020304" pitchFamily="18" charset="0"/>
              </a:rPr>
              <a:t>acidózy</a:t>
            </a:r>
            <a:r>
              <a:rPr lang="de-DE" sz="1800" i="1" dirty="0">
                <a:effectLst/>
                <a:latin typeface="Times New Roman" panose="02020603050405020304" pitchFamily="18" charset="0"/>
                <a:ea typeface="Times New Roman" panose="02020603050405020304" pitchFamily="18" charset="0"/>
              </a:rPr>
              <a:t> </a:t>
            </a:r>
            <a:r>
              <a:rPr lang="de-DE" sz="1800" i="1" dirty="0" err="1">
                <a:effectLst/>
                <a:latin typeface="Times New Roman" panose="02020603050405020304" pitchFamily="18" charset="0"/>
                <a:ea typeface="Times New Roman" panose="02020603050405020304" pitchFamily="18" charset="0"/>
              </a:rPr>
              <a:t>při</a:t>
            </a:r>
            <a:r>
              <a:rPr lang="de-DE" sz="1800" i="1" dirty="0">
                <a:effectLst/>
                <a:latin typeface="Times New Roman" panose="02020603050405020304" pitchFamily="18" charset="0"/>
                <a:ea typeface="Times New Roman" panose="02020603050405020304" pitchFamily="18" charset="0"/>
              </a:rPr>
              <a:t> </a:t>
            </a:r>
            <a:r>
              <a:rPr lang="de-DE" sz="1800" i="1" dirty="0" err="1">
                <a:effectLst/>
                <a:latin typeface="Times New Roman" panose="02020603050405020304" pitchFamily="18" charset="0"/>
                <a:ea typeface="Times New Roman" panose="02020603050405020304" pitchFamily="18" charset="0"/>
              </a:rPr>
              <a:t>průjmech</a:t>
            </a:r>
            <a:r>
              <a:rPr lang="de-DE" sz="1800" i="1" dirty="0">
                <a:effectLst/>
                <a:latin typeface="Times New Roman" panose="02020603050405020304" pitchFamily="18" charset="0"/>
                <a:ea typeface="Times New Roman" panose="02020603050405020304" pitchFamily="18" charset="0"/>
              </a:rPr>
              <a:t>, </a:t>
            </a:r>
            <a:r>
              <a:rPr lang="de-DE" sz="1800" i="1" dirty="0" err="1">
                <a:effectLst/>
                <a:latin typeface="Times New Roman" panose="02020603050405020304" pitchFamily="18" charset="0"/>
                <a:ea typeface="Times New Roman" panose="02020603050405020304" pitchFamily="18" charset="0"/>
              </a:rPr>
              <a:t>kdy</a:t>
            </a:r>
            <a:r>
              <a:rPr lang="de-DE" sz="1800" i="1" dirty="0">
                <a:effectLst/>
                <a:latin typeface="Times New Roman" panose="02020603050405020304" pitchFamily="18" charset="0"/>
                <a:ea typeface="Times New Roman" panose="02020603050405020304" pitchFamily="18" charset="0"/>
              </a:rPr>
              <a:t> </a:t>
            </a:r>
            <a:r>
              <a:rPr lang="de-DE" sz="1800" i="1" dirty="0" err="1">
                <a:effectLst/>
                <a:latin typeface="Times New Roman" panose="02020603050405020304" pitchFamily="18" charset="0"/>
                <a:ea typeface="Times New Roman" panose="02020603050405020304" pitchFamily="18" charset="0"/>
              </a:rPr>
              <a:t>jsou</a:t>
            </a:r>
            <a:r>
              <a:rPr lang="de-DE" sz="1800" i="1" dirty="0">
                <a:effectLst/>
                <a:latin typeface="Times New Roman" panose="02020603050405020304" pitchFamily="18" charset="0"/>
                <a:ea typeface="Times New Roman" panose="02020603050405020304" pitchFamily="18" charset="0"/>
              </a:rPr>
              <a:t> </a:t>
            </a:r>
            <a:r>
              <a:rPr lang="de-DE" sz="1800" i="1" dirty="0" err="1">
                <a:effectLst/>
                <a:latin typeface="Times New Roman" panose="02020603050405020304" pitchFamily="18" charset="0"/>
                <a:ea typeface="Times New Roman" panose="02020603050405020304" pitchFamily="18" charset="0"/>
              </a:rPr>
              <a:t>ionty</a:t>
            </a:r>
            <a:r>
              <a:rPr lang="de-DE" sz="1800" i="1" dirty="0">
                <a:effectLst/>
                <a:latin typeface="Times New Roman" panose="02020603050405020304" pitchFamily="18" charset="0"/>
                <a:ea typeface="Times New Roman" panose="02020603050405020304" pitchFamily="18" charset="0"/>
              </a:rPr>
              <a:t> </a:t>
            </a:r>
            <a:r>
              <a:rPr lang="de-DE" sz="1800" i="1" dirty="0" err="1">
                <a:effectLst/>
                <a:latin typeface="Times New Roman" panose="02020603050405020304" pitchFamily="18" charset="0"/>
                <a:ea typeface="Times New Roman" panose="02020603050405020304" pitchFamily="18" charset="0"/>
              </a:rPr>
              <a:t>bikarbonátů</a:t>
            </a:r>
            <a:r>
              <a:rPr lang="de-DE" sz="1800" i="1" dirty="0">
                <a:effectLst/>
                <a:latin typeface="Times New Roman" panose="02020603050405020304" pitchFamily="18" charset="0"/>
                <a:ea typeface="Times New Roman" panose="02020603050405020304" pitchFamily="18" charset="0"/>
              </a:rPr>
              <a:t> </a:t>
            </a:r>
            <a:r>
              <a:rPr lang="de-DE" sz="1800" i="1" dirty="0" err="1">
                <a:effectLst/>
                <a:latin typeface="Times New Roman" panose="02020603050405020304" pitchFamily="18" charset="0"/>
                <a:ea typeface="Times New Roman" panose="02020603050405020304" pitchFamily="18" charset="0"/>
              </a:rPr>
              <a:t>směňovány</a:t>
            </a:r>
            <a:r>
              <a:rPr lang="de-DE" sz="1800" i="1" dirty="0">
                <a:effectLst/>
                <a:latin typeface="Times New Roman" panose="02020603050405020304" pitchFamily="18" charset="0"/>
                <a:ea typeface="Times New Roman" panose="02020603050405020304" pitchFamily="18" charset="0"/>
              </a:rPr>
              <a:t> </a:t>
            </a:r>
            <a:r>
              <a:rPr lang="de-DE" sz="1800" i="1" dirty="0" err="1">
                <a:effectLst/>
                <a:latin typeface="Times New Roman" panose="02020603050405020304" pitchFamily="18" charset="0"/>
                <a:ea typeface="Times New Roman" panose="02020603050405020304" pitchFamily="18" charset="0"/>
              </a:rPr>
              <a:t>za</a:t>
            </a:r>
            <a:r>
              <a:rPr lang="de-DE" sz="1800" i="1" dirty="0">
                <a:effectLst/>
                <a:latin typeface="Times New Roman" panose="02020603050405020304" pitchFamily="18" charset="0"/>
                <a:ea typeface="Times New Roman" panose="02020603050405020304" pitchFamily="18" charset="0"/>
              </a:rPr>
              <a:t> </a:t>
            </a:r>
            <a:r>
              <a:rPr lang="de-DE" sz="1800" i="1" dirty="0" err="1">
                <a:effectLst/>
                <a:latin typeface="Times New Roman" panose="02020603050405020304" pitchFamily="18" charset="0"/>
                <a:ea typeface="Times New Roman" panose="02020603050405020304" pitchFamily="18" charset="0"/>
              </a:rPr>
              <a:t>ionty</a:t>
            </a:r>
            <a:r>
              <a:rPr lang="de-DE" sz="1800" i="1" dirty="0">
                <a:effectLst/>
                <a:latin typeface="Times New Roman" panose="02020603050405020304" pitchFamily="18" charset="0"/>
                <a:ea typeface="Times New Roman" panose="02020603050405020304" pitchFamily="18" charset="0"/>
              </a:rPr>
              <a:t> </a:t>
            </a:r>
            <a:r>
              <a:rPr lang="de-DE" sz="1800" i="1" dirty="0" err="1">
                <a:effectLst/>
                <a:latin typeface="Times New Roman" panose="02020603050405020304" pitchFamily="18" charset="0"/>
                <a:ea typeface="Times New Roman" panose="02020603050405020304" pitchFamily="18" charset="0"/>
              </a:rPr>
              <a:t>chloridů</a:t>
            </a:r>
            <a:r>
              <a:rPr lang="de-DE" sz="1800" i="1" dirty="0">
                <a:effectLst/>
                <a:latin typeface="Times New Roman" panose="02020603050405020304" pitchFamily="18" charset="0"/>
                <a:ea typeface="Times New Roman" panose="02020603050405020304" pitchFamily="18" charset="0"/>
              </a:rPr>
              <a:t> se </a:t>
            </a:r>
            <a:r>
              <a:rPr lang="de-DE" sz="1800" i="1" dirty="0" err="1">
                <a:effectLst/>
                <a:latin typeface="Times New Roman" panose="02020603050405020304" pitchFamily="18" charset="0"/>
                <a:ea typeface="Times New Roman" panose="02020603050405020304" pitchFamily="18" charset="0"/>
              </a:rPr>
              <a:t>hodnota</a:t>
            </a:r>
            <a:r>
              <a:rPr lang="de-DE" sz="1800" i="1" dirty="0">
                <a:effectLst/>
                <a:latin typeface="Times New Roman" panose="02020603050405020304" pitchFamily="18" charset="0"/>
                <a:ea typeface="Times New Roman" panose="02020603050405020304" pitchFamily="18" charset="0"/>
              </a:rPr>
              <a:t> AG </a:t>
            </a:r>
            <a:r>
              <a:rPr lang="de-DE" sz="1800" i="1" dirty="0" err="1">
                <a:effectLst/>
                <a:latin typeface="Times New Roman" panose="02020603050405020304" pitchFamily="18" charset="0"/>
                <a:ea typeface="Times New Roman" panose="02020603050405020304" pitchFamily="18" charset="0"/>
              </a:rPr>
              <a:t>nemění</a:t>
            </a:r>
            <a:r>
              <a:rPr lang="de-DE" sz="1800" i="1" dirty="0">
                <a:effectLst/>
                <a:latin typeface="Times New Roman" panose="02020603050405020304" pitchFamily="18" charset="0"/>
                <a:ea typeface="Times New Roman" panose="02020603050405020304" pitchFamily="18" charset="0"/>
              </a:rPr>
              <a:t>, na </a:t>
            </a:r>
            <a:r>
              <a:rPr lang="de-DE" sz="1800" i="1" dirty="0" err="1">
                <a:effectLst/>
                <a:latin typeface="Times New Roman" panose="02020603050405020304" pitchFamily="18" charset="0"/>
                <a:ea typeface="Times New Roman" panose="02020603050405020304" pitchFamily="18" charset="0"/>
              </a:rPr>
              <a:t>rozdíl</a:t>
            </a:r>
            <a:r>
              <a:rPr lang="de-DE" sz="1800" i="1" dirty="0">
                <a:effectLst/>
                <a:latin typeface="Times New Roman" panose="02020603050405020304" pitchFamily="18" charset="0"/>
                <a:ea typeface="Times New Roman" panose="02020603050405020304" pitchFamily="18" charset="0"/>
              </a:rPr>
              <a:t> </a:t>
            </a:r>
            <a:r>
              <a:rPr lang="de-DE" sz="1800" i="1" dirty="0" err="1">
                <a:effectLst/>
                <a:latin typeface="Times New Roman" panose="02020603050405020304" pitchFamily="18" charset="0"/>
                <a:ea typeface="Times New Roman" panose="02020603050405020304" pitchFamily="18" charset="0"/>
              </a:rPr>
              <a:t>od</a:t>
            </a:r>
            <a:r>
              <a:rPr lang="de-DE" sz="1800" i="1" dirty="0">
                <a:effectLst/>
                <a:latin typeface="Times New Roman" panose="02020603050405020304" pitchFamily="18" charset="0"/>
                <a:ea typeface="Times New Roman" panose="02020603050405020304" pitchFamily="18" charset="0"/>
              </a:rPr>
              <a:t> </a:t>
            </a:r>
            <a:r>
              <a:rPr lang="de-DE" sz="1800" i="1" dirty="0" err="1">
                <a:effectLst/>
                <a:latin typeface="Times New Roman" panose="02020603050405020304" pitchFamily="18" charset="0"/>
                <a:ea typeface="Times New Roman" panose="02020603050405020304" pitchFamily="18" charset="0"/>
              </a:rPr>
              <a:t>acidóz</a:t>
            </a:r>
            <a:r>
              <a:rPr lang="de-DE" sz="1800" i="1" dirty="0">
                <a:effectLst/>
                <a:latin typeface="Times New Roman" panose="02020603050405020304" pitchFamily="18" charset="0"/>
                <a:ea typeface="Times New Roman" panose="02020603050405020304" pitchFamily="18" charset="0"/>
              </a:rPr>
              <a:t>, </a:t>
            </a:r>
            <a:r>
              <a:rPr lang="de-DE" sz="1800" i="1" dirty="0" err="1">
                <a:effectLst/>
                <a:latin typeface="Times New Roman" panose="02020603050405020304" pitchFamily="18" charset="0"/>
                <a:ea typeface="Times New Roman" panose="02020603050405020304" pitchFamily="18" charset="0"/>
              </a:rPr>
              <a:t>způsobených</a:t>
            </a:r>
            <a:r>
              <a:rPr lang="de-DE" sz="1800" i="1" dirty="0">
                <a:effectLst/>
                <a:latin typeface="Times New Roman" panose="02020603050405020304" pitchFamily="18" charset="0"/>
                <a:ea typeface="Times New Roman" panose="02020603050405020304" pitchFamily="18" charset="0"/>
              </a:rPr>
              <a:t> </a:t>
            </a:r>
            <a:r>
              <a:rPr lang="de-DE" sz="1800" i="1" dirty="0" err="1">
                <a:effectLst/>
                <a:latin typeface="Times New Roman" panose="02020603050405020304" pitchFamily="18" charset="0"/>
                <a:ea typeface="Times New Roman" panose="02020603050405020304" pitchFamily="18" charset="0"/>
              </a:rPr>
              <a:t>akumulací</a:t>
            </a:r>
            <a:r>
              <a:rPr lang="de-DE" sz="1800" i="1" dirty="0">
                <a:effectLst/>
                <a:latin typeface="Times New Roman" panose="02020603050405020304" pitchFamily="18" charset="0"/>
                <a:ea typeface="Times New Roman" panose="02020603050405020304" pitchFamily="18" charset="0"/>
              </a:rPr>
              <a:t> </a:t>
            </a:r>
            <a:r>
              <a:rPr lang="de-DE" sz="1800" i="1" dirty="0" err="1">
                <a:effectLst/>
                <a:latin typeface="Times New Roman" panose="02020603050405020304" pitchFamily="18" charset="0"/>
                <a:ea typeface="Times New Roman" panose="02020603050405020304" pitchFamily="18" charset="0"/>
              </a:rPr>
              <a:t>akumulací</a:t>
            </a:r>
            <a:r>
              <a:rPr lang="de-DE" sz="1800" i="1" dirty="0">
                <a:effectLst/>
                <a:latin typeface="Times New Roman" panose="02020603050405020304" pitchFamily="18" charset="0"/>
                <a:ea typeface="Times New Roman" panose="02020603050405020304" pitchFamily="18" charset="0"/>
              </a:rPr>
              <a:t> </a:t>
            </a:r>
            <a:r>
              <a:rPr lang="de-DE" sz="1800" i="1" dirty="0" err="1">
                <a:effectLst/>
                <a:latin typeface="Times New Roman" panose="02020603050405020304" pitchFamily="18" charset="0"/>
                <a:ea typeface="Times New Roman" panose="02020603050405020304" pitchFamily="18" charset="0"/>
              </a:rPr>
              <a:t>silných</a:t>
            </a:r>
            <a:r>
              <a:rPr lang="de-DE" sz="1800" i="1" dirty="0">
                <a:effectLst/>
                <a:latin typeface="Times New Roman" panose="02020603050405020304" pitchFamily="18" charset="0"/>
                <a:ea typeface="Times New Roman" panose="02020603050405020304" pitchFamily="18" charset="0"/>
              </a:rPr>
              <a:t> </a:t>
            </a:r>
            <a:r>
              <a:rPr lang="de-DE" sz="1800" i="1" dirty="0" err="1">
                <a:effectLst/>
                <a:latin typeface="Times New Roman" panose="02020603050405020304" pitchFamily="18" charset="0"/>
                <a:ea typeface="Times New Roman" panose="02020603050405020304" pitchFamily="18" charset="0"/>
              </a:rPr>
              <a:t>kyselin</a:t>
            </a:r>
            <a:r>
              <a:rPr lang="de-DE" sz="1800" i="1" dirty="0">
                <a:effectLst/>
                <a:latin typeface="Times New Roman" panose="02020603050405020304" pitchFamily="18" charset="0"/>
                <a:ea typeface="Times New Roman" panose="02020603050405020304" pitchFamily="18" charset="0"/>
              </a:rPr>
              <a:t>, </a:t>
            </a:r>
            <a:r>
              <a:rPr lang="de-DE" sz="1800" i="1" dirty="0" err="1">
                <a:effectLst/>
                <a:latin typeface="Times New Roman" panose="02020603050405020304" pitchFamily="18" charset="0"/>
                <a:ea typeface="Times New Roman" panose="02020603050405020304" pitchFamily="18" charset="0"/>
              </a:rPr>
              <a:t>kdy</a:t>
            </a:r>
            <a:r>
              <a:rPr lang="de-DE" sz="1800" i="1" dirty="0">
                <a:effectLst/>
                <a:latin typeface="Times New Roman" panose="02020603050405020304" pitchFamily="18" charset="0"/>
                <a:ea typeface="Times New Roman" panose="02020603050405020304" pitchFamily="18" charset="0"/>
              </a:rPr>
              <a:t> se </a:t>
            </a:r>
            <a:r>
              <a:rPr lang="de-DE" sz="1800" i="1" dirty="0" err="1">
                <a:effectLst/>
                <a:latin typeface="Times New Roman" panose="02020603050405020304" pitchFamily="18" charset="0"/>
                <a:ea typeface="Times New Roman" panose="02020603050405020304" pitchFamily="18" charset="0"/>
              </a:rPr>
              <a:t>hodnota</a:t>
            </a:r>
            <a:r>
              <a:rPr lang="de-DE" sz="1800" i="1" dirty="0">
                <a:effectLst/>
                <a:latin typeface="Times New Roman" panose="02020603050405020304" pitchFamily="18" charset="0"/>
                <a:ea typeface="Times New Roman" panose="02020603050405020304" pitchFamily="18" charset="0"/>
              </a:rPr>
              <a:t> AG </a:t>
            </a:r>
            <a:r>
              <a:rPr lang="de-DE" sz="1800" i="1" dirty="0" err="1">
                <a:effectLst/>
                <a:latin typeface="Times New Roman" panose="02020603050405020304" pitchFamily="18" charset="0"/>
                <a:ea typeface="Times New Roman" panose="02020603050405020304" pitchFamily="18" charset="0"/>
              </a:rPr>
              <a:t>zvyšuje</a:t>
            </a:r>
            <a:r>
              <a:rPr lang="de-DE" sz="1800" i="1" dirty="0">
                <a:effectLst/>
                <a:latin typeface="Times New Roman" panose="02020603050405020304" pitchFamily="18" charset="0"/>
                <a:ea typeface="Times New Roman" panose="02020603050405020304" pitchFamily="18" charset="0"/>
              </a:rPr>
              <a:t>.</a:t>
            </a:r>
            <a:endParaRPr lang="en-US" sz="1800" dirty="0">
              <a:effectLst/>
              <a:latin typeface="Times New Roman" panose="02020603050405020304" pitchFamily="18" charset="0"/>
              <a:ea typeface="Times New Roman" panose="02020603050405020304" pitchFamily="18" charset="0"/>
            </a:endParaRPr>
          </a:p>
          <a:p>
            <a:pPr>
              <a:lnSpc>
                <a:spcPct val="115000"/>
              </a:lnSpc>
            </a:pPr>
            <a:r>
              <a:rPr lang="cs-CZ" sz="1800" i="1" dirty="0">
                <a:effectLst/>
                <a:latin typeface="Times New Roman" panose="02020603050405020304" pitchFamily="18" charset="0"/>
                <a:ea typeface="Times New Roman" panose="02020603050405020304" pitchFamily="18" charset="0"/>
              </a:rPr>
              <a:t> </a:t>
            </a:r>
            <a:endParaRPr lang="en-US" sz="1800" dirty="0">
              <a:effectLst/>
              <a:latin typeface="Times New Roman" panose="02020603050405020304" pitchFamily="18" charset="0"/>
              <a:ea typeface="Times New Roman" panose="02020603050405020304" pitchFamily="18" charset="0"/>
            </a:endParaRPr>
          </a:p>
          <a:p>
            <a:pPr>
              <a:lnSpc>
                <a:spcPct val="115000"/>
              </a:lnSpc>
            </a:pPr>
            <a:r>
              <a:rPr lang="cs-CZ" sz="1800" i="1" dirty="0">
                <a:effectLst/>
                <a:latin typeface="Times New Roman" panose="02020603050405020304" pitchFamily="18" charset="0"/>
                <a:ea typeface="Times New Roman" panose="02020603050405020304" pitchFamily="18" charset="0"/>
              </a:rPr>
              <a:t>Referenční hodnoty AG se pohybují od 14-18 </a:t>
            </a:r>
            <a:r>
              <a:rPr lang="cs-CZ" sz="1800" i="1" dirty="0" err="1">
                <a:effectLst/>
                <a:latin typeface="Times New Roman" panose="02020603050405020304" pitchFamily="18" charset="0"/>
                <a:ea typeface="Times New Roman" panose="02020603050405020304" pitchFamily="18" charset="0"/>
              </a:rPr>
              <a:t>mmol</a:t>
            </a:r>
            <a:r>
              <a:rPr lang="cs-CZ" sz="1800" i="1" dirty="0">
                <a:effectLst/>
                <a:latin typeface="Times New Roman" panose="02020603050405020304" pitchFamily="18" charset="0"/>
                <a:ea typeface="Times New Roman" panose="02020603050405020304" pitchFamily="18" charset="0"/>
              </a:rPr>
              <a:t>/l. Tato hodnota umožňuje např. odhadnout, zda při metabolické acidóze je zvýšená hodnota neměřených aniontů silných kyselin (UA</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např. laktátu, 3-hydroxybutyrátu, </a:t>
            </a:r>
            <a:r>
              <a:rPr lang="cs-CZ" sz="1800" i="1" dirty="0" err="1">
                <a:effectLst/>
                <a:latin typeface="Times New Roman" panose="02020603050405020304" pitchFamily="18" charset="0"/>
                <a:ea typeface="Times New Roman" panose="02020603050405020304" pitchFamily="18" charset="0"/>
              </a:rPr>
              <a:t>acetoacetátu</a:t>
            </a:r>
            <a:r>
              <a:rPr lang="cs-CZ" sz="1800" i="1" dirty="0">
                <a:effectLst/>
                <a:latin typeface="Times New Roman" panose="02020603050405020304" pitchFamily="18" charset="0"/>
                <a:ea typeface="Times New Roman" panose="02020603050405020304" pitchFamily="18" charset="0"/>
              </a:rPr>
              <a:t> (ketolátek) – v těchto případech se AG zvyšuje. Naopak, při </a:t>
            </a:r>
            <a:r>
              <a:rPr lang="cs-CZ" sz="1800" i="1" dirty="0" err="1">
                <a:effectLst/>
                <a:latin typeface="Times New Roman" panose="02020603050405020304" pitchFamily="18" charset="0"/>
                <a:ea typeface="Times New Roman" panose="02020603050405020304" pitchFamily="18" charset="0"/>
              </a:rPr>
              <a:t>hyperchloremické</a:t>
            </a:r>
            <a:r>
              <a:rPr lang="cs-CZ" sz="1800" i="1" dirty="0">
                <a:effectLst/>
                <a:latin typeface="Times New Roman" panose="02020603050405020304" pitchFamily="18" charset="0"/>
                <a:ea typeface="Times New Roman" panose="02020603050405020304" pitchFamily="18" charset="0"/>
              </a:rPr>
              <a:t> acidóze při průjmech, kdy se bikarbonáty ztrácejí ve stolici a místo nich se hromadí chloridy je AG nezměněno. </a:t>
            </a:r>
            <a:endParaRPr lang="en-US" sz="1800" dirty="0">
              <a:effectLst/>
              <a:latin typeface="Times New Roman" panose="02020603050405020304" pitchFamily="18" charset="0"/>
              <a:ea typeface="Times New Roman" panose="02020603050405020304" pitchFamily="18" charset="0"/>
            </a:endParaRPr>
          </a:p>
          <a:p>
            <a:pPr>
              <a:lnSpc>
                <a:spcPct val="115000"/>
              </a:lnSpc>
            </a:pPr>
            <a:r>
              <a:rPr lang="cs-CZ" sz="1800" i="1" dirty="0">
                <a:effectLst/>
                <a:latin typeface="Times New Roman" panose="02020603050405020304" pitchFamily="18" charset="0"/>
                <a:ea typeface="Times New Roman" panose="02020603050405020304" pitchFamily="18" charset="0"/>
              </a:rPr>
              <a:t> </a:t>
            </a:r>
            <a:endParaRPr lang="en-US" sz="1800" dirty="0">
              <a:effectLst/>
              <a:latin typeface="Times New Roman" panose="02020603050405020304" pitchFamily="18" charset="0"/>
              <a:ea typeface="Times New Roman" panose="02020603050405020304" pitchFamily="18" charset="0"/>
            </a:endParaRPr>
          </a:p>
          <a:p>
            <a:pPr>
              <a:lnSpc>
                <a:spcPct val="115000"/>
              </a:lnSpc>
            </a:pPr>
            <a:r>
              <a:rPr lang="cs-CZ" sz="1800" i="1" dirty="0">
                <a:effectLst/>
                <a:latin typeface="Times New Roman" panose="02020603050405020304" pitchFamily="18" charset="0"/>
                <a:ea typeface="Times New Roman" panose="02020603050405020304" pitchFamily="18" charset="0"/>
              </a:rPr>
              <a:t>Snížená hladina albuminu ale může odhad neměřených aniontů silných kyselin (UA) falešně ovlivnit, proto se používá korigovaná hodnota AG – </a:t>
            </a:r>
            <a:r>
              <a:rPr lang="cs-CZ" sz="1800" i="1" dirty="0" err="1">
                <a:effectLst/>
                <a:latin typeface="Times New Roman" panose="02020603050405020304" pitchFamily="18" charset="0"/>
                <a:ea typeface="Times New Roman" panose="02020603050405020304" pitchFamily="18" charset="0"/>
              </a:rPr>
              <a:t>AGkor</a:t>
            </a:r>
            <a:r>
              <a:rPr lang="cs-CZ" sz="1800" i="1" dirty="0">
                <a:effectLst/>
                <a:latin typeface="Times New Roman" panose="02020603050405020304" pitchFamily="18" charset="0"/>
                <a:ea typeface="Times New Roman" panose="02020603050405020304" pitchFamily="18" charset="0"/>
              </a:rPr>
              <a:t>, která se počítá takto: </a:t>
            </a:r>
            <a:r>
              <a:rPr lang="cs-CZ" sz="1800" i="1" dirty="0" err="1">
                <a:effectLst/>
                <a:latin typeface="Times New Roman" panose="02020603050405020304" pitchFamily="18" charset="0"/>
                <a:ea typeface="Times New Roman" panose="02020603050405020304" pitchFamily="18" charset="0"/>
              </a:rPr>
              <a:t>AGkor</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Alb</a:t>
            </a:r>
            <a:r>
              <a:rPr lang="cs-CZ" sz="1800" i="1" baseline="-25000" dirty="0" err="1">
                <a:effectLst/>
                <a:latin typeface="Times New Roman" panose="02020603050405020304" pitchFamily="18" charset="0"/>
                <a:ea typeface="Times New Roman" panose="02020603050405020304" pitchFamily="18" charset="0"/>
              </a:rPr>
              <a:t>Norm</a:t>
            </a:r>
            <a:r>
              <a:rPr lang="cs-CZ" sz="1800" i="1" dirty="0">
                <a:effectLst/>
                <a:latin typeface="Times New Roman" panose="02020603050405020304" pitchFamily="18" charset="0"/>
                <a:ea typeface="Times New Roman" panose="02020603050405020304" pitchFamily="18" charset="0"/>
              </a:rPr>
              <a:t> – </a:t>
            </a:r>
            <a:r>
              <a:rPr lang="cs-CZ" sz="1800" i="1" dirty="0" err="1">
                <a:effectLst/>
                <a:latin typeface="Times New Roman" panose="02020603050405020304" pitchFamily="18" charset="0"/>
                <a:ea typeface="Times New Roman" panose="02020603050405020304" pitchFamily="18" charset="0"/>
              </a:rPr>
              <a:t>Alb</a:t>
            </a:r>
            <a:r>
              <a:rPr lang="cs-CZ" sz="1800" i="1" baseline="-25000" dirty="0" err="1">
                <a:effectLst/>
                <a:latin typeface="Times New Roman" panose="02020603050405020304" pitchFamily="18" charset="0"/>
                <a:ea typeface="Times New Roman" panose="02020603050405020304" pitchFamily="18" charset="0"/>
              </a:rPr>
              <a:t>Měřené</a:t>
            </a:r>
            <a:r>
              <a:rPr lang="cs-CZ" sz="1800" i="1" dirty="0">
                <a:effectLst/>
                <a:latin typeface="Times New Roman" panose="02020603050405020304" pitchFamily="18" charset="0"/>
                <a:ea typeface="Times New Roman" panose="02020603050405020304" pitchFamily="18" charset="0"/>
              </a:rPr>
              <a:t>) * 0,25, kde </a:t>
            </a:r>
            <a:r>
              <a:rPr lang="cs-CZ" sz="1800" i="1" dirty="0" err="1">
                <a:effectLst/>
                <a:latin typeface="Times New Roman" panose="02020603050405020304" pitchFamily="18" charset="0"/>
                <a:ea typeface="Times New Roman" panose="02020603050405020304" pitchFamily="18" charset="0"/>
              </a:rPr>
              <a:t>Alb</a:t>
            </a:r>
            <a:r>
              <a:rPr lang="cs-CZ" sz="1800" i="1" baseline="-25000" dirty="0" err="1">
                <a:effectLst/>
                <a:latin typeface="Times New Roman" panose="02020603050405020304" pitchFamily="18" charset="0"/>
                <a:ea typeface="Times New Roman" panose="02020603050405020304" pitchFamily="18" charset="0"/>
              </a:rPr>
              <a:t>Norm</a:t>
            </a:r>
            <a:r>
              <a:rPr lang="cs-CZ" sz="1800" i="1" dirty="0">
                <a:effectLst/>
                <a:latin typeface="Times New Roman" panose="02020603050405020304" pitchFamily="18" charset="0"/>
                <a:ea typeface="Times New Roman" panose="02020603050405020304" pitchFamily="18" charset="0"/>
              </a:rPr>
              <a:t> je normální, referenční hodnota koncentrace albuminu (40 g/l) a </a:t>
            </a:r>
            <a:r>
              <a:rPr lang="cs-CZ" sz="1800" i="1" dirty="0" err="1">
                <a:effectLst/>
                <a:latin typeface="Times New Roman" panose="02020603050405020304" pitchFamily="18" charset="0"/>
                <a:ea typeface="Times New Roman" panose="02020603050405020304" pitchFamily="18" charset="0"/>
              </a:rPr>
              <a:t>Alb</a:t>
            </a:r>
            <a:r>
              <a:rPr lang="cs-CZ" sz="1800" i="1" baseline="-25000" dirty="0" err="1">
                <a:effectLst/>
                <a:latin typeface="Times New Roman" panose="02020603050405020304" pitchFamily="18" charset="0"/>
                <a:ea typeface="Times New Roman" panose="02020603050405020304" pitchFamily="18" charset="0"/>
              </a:rPr>
              <a:t>Měřené</a:t>
            </a:r>
            <a:r>
              <a:rPr lang="cs-CZ" sz="1800" i="1" dirty="0">
                <a:effectLst/>
                <a:latin typeface="Times New Roman" panose="02020603050405020304" pitchFamily="18" charset="0"/>
                <a:ea typeface="Times New Roman" panose="02020603050405020304" pitchFamily="18" charset="0"/>
              </a:rPr>
              <a:t> je naměřená hodnota albuminu v g/l. </a:t>
            </a:r>
            <a:endParaRPr lang="en-US" sz="1800" dirty="0">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126</a:t>
            </a:fld>
            <a:endParaRPr lang="en-US"/>
          </a:p>
        </p:txBody>
      </p:sp>
    </p:spTree>
    <p:extLst>
      <p:ext uri="{BB962C8B-B14F-4D97-AF65-F5344CB8AC3E}">
        <p14:creationId xmlns:p14="http://schemas.microsoft.com/office/powerpoint/2010/main" val="2265920268"/>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err="1">
                <a:effectLst/>
                <a:latin typeface="Times New Roman" panose="02020603050405020304" pitchFamily="18" charset="0"/>
                <a:ea typeface="Times New Roman" panose="02020603050405020304" pitchFamily="18" charset="0"/>
              </a:rPr>
              <a:t>Siggaard</a:t>
            </a:r>
            <a:r>
              <a:rPr lang="cs-CZ" sz="1800" i="1" dirty="0">
                <a:effectLst/>
                <a:latin typeface="Times New Roman" panose="02020603050405020304" pitchFamily="18" charset="0"/>
                <a:ea typeface="Times New Roman" panose="02020603050405020304" pitchFamily="18" charset="0"/>
              </a:rPr>
              <a:t>-Andersenův nomogram (vyjádřený ve formě aproximačních rovnic) se stal základem vyhodnocovacích algoritmů v řadě laboratorních automatů pro měření acidobazické rovnováhy krve. Určitým problémem je to, že experimentální měření při konstrukci </a:t>
            </a:r>
            <a:r>
              <a:rPr lang="cs-CZ" sz="1800" i="1" dirty="0" err="1">
                <a:effectLst/>
                <a:latin typeface="Times New Roman" panose="02020603050405020304" pitchFamily="18" charset="0"/>
                <a:ea typeface="Times New Roman" panose="02020603050405020304" pitchFamily="18" charset="0"/>
              </a:rPr>
              <a:t>Siggaard</a:t>
            </a:r>
            <a:r>
              <a:rPr lang="cs-CZ" sz="1800" i="1" dirty="0">
                <a:effectLst/>
                <a:latin typeface="Times New Roman" panose="02020603050405020304" pitchFamily="18" charset="0"/>
                <a:ea typeface="Times New Roman" panose="02020603050405020304" pitchFamily="18" charset="0"/>
              </a:rPr>
              <a:t>-Andersenova nomogramu byla prováděna při teplotě 38°C. Dnešní přístroje pro měření acidobazické rovnováhy krve (přímo měřící hodnoty pCO2, pH a pO2) poskytují obvykle údaje naměřené při teplotě vzorku krve 37°C. Sám </a:t>
            </a:r>
            <a:r>
              <a:rPr lang="cs-CZ" sz="1800" i="1" dirty="0" err="1">
                <a:effectLst/>
                <a:latin typeface="Times New Roman" panose="02020603050405020304" pitchFamily="18" charset="0"/>
                <a:ea typeface="Times New Roman" panose="02020603050405020304" pitchFamily="18" charset="0"/>
              </a:rPr>
              <a:t>Siggaard</a:t>
            </a:r>
            <a:r>
              <a:rPr lang="cs-CZ" sz="1800" i="1" dirty="0">
                <a:effectLst/>
                <a:latin typeface="Times New Roman" panose="02020603050405020304" pitchFamily="18" charset="0"/>
                <a:ea typeface="Times New Roman" panose="02020603050405020304" pitchFamily="18" charset="0"/>
              </a:rPr>
              <a:t>-Andersen (66) tvrdí, že rozdíl hodnot mezi 37°C a 38°C je vzhledem k citlivosti měření zanedbatelný. Přepočet dat z 38°C na 37°C a vytvoření </a:t>
            </a:r>
            <a:r>
              <a:rPr lang="cs-CZ" sz="1800" i="1" dirty="0" err="1">
                <a:effectLst/>
                <a:latin typeface="Times New Roman" panose="02020603050405020304" pitchFamily="18" charset="0"/>
                <a:ea typeface="Times New Roman" panose="02020603050405020304" pitchFamily="18" charset="0"/>
              </a:rPr>
              <a:t>Siggaard-Andersonova</a:t>
            </a:r>
            <a:r>
              <a:rPr lang="cs-CZ" sz="1800" i="0" dirty="0">
                <a:effectLst/>
                <a:latin typeface="Times New Roman" panose="02020603050405020304" pitchFamily="18" charset="0"/>
                <a:ea typeface="Times New Roman" panose="02020603050405020304" pitchFamily="18" charset="0"/>
              </a:rPr>
              <a:t> </a:t>
            </a:r>
            <a:r>
              <a:rPr lang="cs-CZ" sz="1800" i="1" dirty="0">
                <a:effectLst/>
                <a:latin typeface="Times New Roman" panose="02020603050405020304" pitchFamily="18" charset="0"/>
                <a:ea typeface="Times New Roman" panose="02020603050405020304" pitchFamily="18" charset="0"/>
              </a:rPr>
              <a:t>nomogramu pro 37°C (Kofránek 2009) ukazuje, že rozdíly jsou jen pro extrémní hodnoty BE.</a:t>
            </a:r>
            <a:endParaRPr lang="en-US" sz="1800" dirty="0">
              <a:effectLst/>
              <a:latin typeface="Times New Roman" panose="02020603050405020304" pitchFamily="18" charset="0"/>
              <a:ea typeface="Times New Roman" panose="02020603050405020304" pitchFamily="18" charset="0"/>
            </a:endParaRPr>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127</a:t>
            </a:fld>
            <a:endParaRPr lang="en-US"/>
          </a:p>
        </p:txBody>
      </p:sp>
    </p:spTree>
    <p:extLst>
      <p:ext uri="{BB962C8B-B14F-4D97-AF65-F5344CB8AC3E}">
        <p14:creationId xmlns:p14="http://schemas.microsoft.com/office/powerpoint/2010/main" val="292692437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a:extLst>
              <a:ext uri="{FF2B5EF4-FFF2-40B4-BE49-F238E27FC236}">
                <a16:creationId xmlns:a16="http://schemas.microsoft.com/office/drawing/2014/main" id="{A97F940C-A56A-4C09-BFC9-FC5D9514ACE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FA67DF02-7FD5-4E1E-A18C-84DFEC76998B}" type="slidenum">
              <a:rPr lang="cs-CZ" altLang="cs-CZ" smtClean="0">
                <a:latin typeface="Calibri" panose="020F0502020204030204" pitchFamily="34" charset="0"/>
              </a:rPr>
              <a:pPr>
                <a:spcBef>
                  <a:spcPct val="0"/>
                </a:spcBef>
              </a:pPr>
              <a:t>128</a:t>
            </a:fld>
            <a:endParaRPr lang="cs-CZ" altLang="cs-CZ">
              <a:latin typeface="Calibri" panose="020F0502020204030204" pitchFamily="34" charset="0"/>
            </a:endParaRPr>
          </a:p>
        </p:txBody>
      </p:sp>
      <p:sp>
        <p:nvSpPr>
          <p:cNvPr id="94211" name="Rectangle 2">
            <a:extLst>
              <a:ext uri="{FF2B5EF4-FFF2-40B4-BE49-F238E27FC236}">
                <a16:creationId xmlns:a16="http://schemas.microsoft.com/office/drawing/2014/main" id="{5FC799D4-8036-42B3-853F-39D943350D7A}"/>
              </a:ext>
            </a:extLst>
          </p:cNvPr>
          <p:cNvSpPr>
            <a:spLocks noGrp="1" noRot="1" noChangeAspect="1" noChangeArrowheads="1" noTextEdit="1"/>
          </p:cNvSpPr>
          <p:nvPr>
            <p:ph type="sldImg"/>
          </p:nvPr>
        </p:nvSpPr>
        <p:spPr>
          <a:ln/>
        </p:spPr>
      </p:sp>
      <p:sp>
        <p:nvSpPr>
          <p:cNvPr id="94212" name="Rectangle 3">
            <a:extLst>
              <a:ext uri="{FF2B5EF4-FFF2-40B4-BE49-F238E27FC236}">
                <a16:creationId xmlns:a16="http://schemas.microsoft.com/office/drawing/2014/main" id="{1FF58253-FF8A-462A-8912-BDF2700C883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a:r>
              <a:rPr lang="en-US" sz="1800" b="0" i="1" u="none" strike="noStrike" baseline="0" dirty="0" err="1">
                <a:latin typeface="MyriadPro-Regular" panose="020B0503030403020204" pitchFamily="34" charset="0"/>
              </a:rPr>
              <a:t>Závažnějším</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problémem</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než</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teplotní</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posuny</a:t>
            </a:r>
            <a:r>
              <a:rPr lang="en-US" sz="1800" b="0" i="1" u="none" strike="noStrike" baseline="0" dirty="0">
                <a:latin typeface="MyriadPro-Regular" panose="020B0503030403020204" pitchFamily="34" charset="0"/>
              </a:rPr>
              <a:t>, je </a:t>
            </a:r>
            <a:r>
              <a:rPr lang="en-US" sz="1800" b="0" i="1" u="none" strike="noStrike" baseline="0" dirty="0" err="1">
                <a:latin typeface="MyriadPro-Regular" panose="020B0503030403020204" pitchFamily="34" charset="0"/>
              </a:rPr>
              <a:t>však</a:t>
            </a:r>
            <a:r>
              <a:rPr lang="en-US" sz="1800" b="0" i="1" u="none" strike="noStrike" baseline="0" dirty="0">
                <a:latin typeface="MyriadPro-Regular" panose="020B0503030403020204" pitchFamily="34" charset="0"/>
              </a:rPr>
              <a:t> to, </a:t>
            </a:r>
            <a:r>
              <a:rPr lang="en-US" sz="1800" b="0" i="1" u="none" strike="noStrike" baseline="0" dirty="0" err="1">
                <a:latin typeface="MyriadPro-Regular" panose="020B0503030403020204" pitchFamily="34" charset="0"/>
              </a:rPr>
              <a:t>že</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titrace</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při</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tvorbě</a:t>
            </a:r>
            <a:endParaRPr lang="en-US" sz="1800" b="0" i="1" u="none" strike="noStrike" baseline="0" dirty="0">
              <a:latin typeface="MyriadPro-Regular" panose="020B0503030403020204" pitchFamily="34" charset="0"/>
            </a:endParaRPr>
          </a:p>
          <a:p>
            <a:pPr algn="l"/>
            <a:r>
              <a:rPr lang="en-US" sz="1800" b="0" i="1" u="none" strike="noStrike" baseline="0" dirty="0" err="1">
                <a:latin typeface="MyriadPro-Regular" panose="020B0503030403020204" pitchFamily="34" charset="0"/>
              </a:rPr>
              <a:t>experimentálního</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nomogramu</a:t>
            </a:r>
            <a:r>
              <a:rPr lang="en-US" sz="1800" b="0" i="1" u="none" strike="noStrike" baseline="0" dirty="0">
                <a:latin typeface="MyriadPro-Regular" panose="020B0503030403020204" pitchFamily="34" charset="0"/>
              </a:rPr>
              <a:t> (62, 69) </a:t>
            </a:r>
            <a:r>
              <a:rPr lang="en-US" sz="1800" b="0" i="1" u="none" strike="noStrike" baseline="0" dirty="0" err="1">
                <a:latin typeface="MyriadPro-Regular" panose="020B0503030403020204" pitchFamily="34" charset="0"/>
              </a:rPr>
              <a:t>byla</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prováděna</a:t>
            </a:r>
            <a:r>
              <a:rPr lang="en-US" sz="1800" b="0" i="1" u="none" strike="noStrike" baseline="0" dirty="0">
                <a:latin typeface="MyriadPro-Regular" panose="020B0503030403020204" pitchFamily="34" charset="0"/>
              </a:rPr>
              <a:t> s </a:t>
            </a:r>
            <a:r>
              <a:rPr lang="en-US" sz="1800" b="0" i="1" u="none" strike="noStrike" baseline="0" dirty="0" err="1">
                <a:latin typeface="MyriadPro-Regular" panose="020B0503030403020204" pitchFamily="34" charset="0"/>
              </a:rPr>
              <a:t>krví</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která</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měla</a:t>
            </a:r>
            <a:r>
              <a:rPr lang="en-US" sz="1800" b="0" i="1" u="none" strike="noStrike" baseline="0" dirty="0">
                <a:latin typeface="MyriadPro-Regular" panose="020B0503030403020204" pitchFamily="34" charset="0"/>
              </a:rPr>
              <a:t> </a:t>
            </a:r>
            <a:r>
              <a:rPr lang="en-US" sz="1800" b="1" i="1" u="none" strike="noStrike" baseline="0" dirty="0" err="1">
                <a:latin typeface="MyriadPro-BoldIt" panose="020B0703030403090204" pitchFamily="34" charset="0"/>
              </a:rPr>
              <a:t>normální</a:t>
            </a:r>
            <a:endParaRPr lang="en-US" sz="1800" b="1" i="1" u="none" strike="noStrike" baseline="0" dirty="0">
              <a:latin typeface="MyriadPro-BoldIt" panose="020B0703030403090204" pitchFamily="34" charset="0"/>
            </a:endParaRPr>
          </a:p>
          <a:p>
            <a:pPr algn="l"/>
            <a:r>
              <a:rPr lang="en-US" sz="1800" b="1" i="1" u="none" strike="noStrike" baseline="0" dirty="0" err="1">
                <a:latin typeface="MyriadPro-BoldIt" panose="020B0703030403090204" pitchFamily="34" charset="0"/>
              </a:rPr>
              <a:t>koncentraci</a:t>
            </a:r>
            <a:r>
              <a:rPr lang="en-US" sz="1800" b="1" i="1" u="none" strike="noStrike" baseline="0" dirty="0">
                <a:latin typeface="MyriadPro-BoldIt" panose="020B0703030403090204" pitchFamily="34" charset="0"/>
              </a:rPr>
              <a:t> </a:t>
            </a:r>
            <a:r>
              <a:rPr lang="en-US" sz="1800" b="1" i="1" u="none" strike="noStrike" baseline="0" dirty="0" err="1">
                <a:latin typeface="MyriadPro-BoldIt" panose="020B0703030403090204" pitchFamily="34" charset="0"/>
              </a:rPr>
              <a:t>plazmatických</a:t>
            </a:r>
            <a:r>
              <a:rPr lang="en-US" sz="1800" b="1" i="1" u="none" strike="noStrike" baseline="0" dirty="0">
                <a:latin typeface="MyriadPro-BoldIt" panose="020B0703030403090204" pitchFamily="34" charset="0"/>
              </a:rPr>
              <a:t> </a:t>
            </a:r>
            <a:r>
              <a:rPr lang="en-US" sz="1800" b="1" i="1" u="none" strike="noStrike" baseline="0" dirty="0" err="1">
                <a:latin typeface="MyriadPro-BoldIt" panose="020B0703030403090204" pitchFamily="34" charset="0"/>
              </a:rPr>
              <a:t>bílkovi</a:t>
            </a:r>
            <a:r>
              <a:rPr lang="en-US" sz="1800" b="0" i="1" u="none" strike="noStrike" baseline="0" dirty="0" err="1">
                <a:latin typeface="MyriadPro-Regular" panose="020B0503030403020204" pitchFamily="34" charset="0"/>
              </a:rPr>
              <a:t>n</a:t>
            </a:r>
            <a:r>
              <a:rPr lang="en-US" sz="1800" b="0" i="1" u="none" strike="noStrike" baseline="0" dirty="0">
                <a:latin typeface="MyriadPro-Regular" panose="020B0503030403020204" pitchFamily="34" charset="0"/>
              </a:rPr>
              <a:t> (72 g/l) a </a:t>
            </a:r>
            <a:r>
              <a:rPr lang="en-US" sz="1800" b="0" i="1" u="none" strike="noStrike" baseline="0" dirty="0" err="1">
                <a:latin typeface="MyriadPro-Regular" panose="020B0503030403020204" pitchFamily="34" charset="0"/>
              </a:rPr>
              <a:t>normální</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osmolaritou</a:t>
            </a:r>
            <a:r>
              <a:rPr lang="en-US" sz="1800" b="0" i="1" u="none" strike="noStrike" baseline="0" dirty="0">
                <a:latin typeface="MyriadPro-Regular" panose="020B0503030403020204" pitchFamily="34" charset="0"/>
              </a:rPr>
              <a:t>. V </a:t>
            </a:r>
            <a:r>
              <a:rPr lang="en-US" sz="1800" b="0" i="1" u="none" strike="noStrike" baseline="0" dirty="0" err="1">
                <a:latin typeface="MyriadPro-Regular" panose="020B0503030403020204" pitchFamily="34" charset="0"/>
              </a:rPr>
              <a:t>případech</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kdy</a:t>
            </a:r>
            <a:r>
              <a:rPr lang="cs-CZ" sz="1800" b="0" i="1" u="none" strike="noStrike" baseline="0" dirty="0">
                <a:latin typeface="MyriadPro-Regular" panose="020B0503030403020204" pitchFamily="34" charset="0"/>
              </a:rPr>
              <a:t> </a:t>
            </a:r>
            <a:r>
              <a:rPr lang="en-US" sz="1800" b="0" i="1" u="none" strike="noStrike" baseline="0" dirty="0">
                <a:latin typeface="MyriadPro-Regular" panose="020B0503030403020204" pitchFamily="34" charset="0"/>
              </a:rPr>
              <a:t>je </a:t>
            </a:r>
            <a:r>
              <a:rPr lang="en-US" sz="1800" b="0" i="1" u="none" strike="noStrike" baseline="0" dirty="0" err="1">
                <a:latin typeface="MyriadPro-Regular" panose="020B0503030403020204" pitchFamily="34" charset="0"/>
              </a:rPr>
              <a:t>koncentrace</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plazmatických</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bílkovin</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nižší</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což</a:t>
            </a:r>
            <a:r>
              <a:rPr lang="en-US" sz="1800" b="0" i="1" u="none" strike="noStrike" baseline="0" dirty="0">
                <a:latin typeface="MyriadPro-Regular" panose="020B0503030403020204" pitchFamily="34" charset="0"/>
              </a:rPr>
              <a:t> u </a:t>
            </a:r>
            <a:r>
              <a:rPr lang="en-US" sz="1800" b="0" i="1" u="none" strike="noStrike" baseline="0" dirty="0" err="1">
                <a:latin typeface="MyriadPro-Regular" panose="020B0503030403020204" pitchFamily="34" charset="0"/>
              </a:rPr>
              <a:t>kriticky</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nemocných</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pacientů</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nebývá</a:t>
            </a:r>
            <a:r>
              <a:rPr lang="cs-CZ"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nijakou</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vzácností</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budou</a:t>
            </a:r>
            <a:r>
              <a:rPr lang="en-US" sz="1800" b="0" i="1" u="none" strike="noStrike" baseline="0" dirty="0">
                <a:latin typeface="MyriadPro-Regular" panose="020B0503030403020204" pitchFamily="34" charset="0"/>
              </a:rPr>
              <a:t> body </a:t>
            </a:r>
            <a:r>
              <a:rPr lang="en-US" sz="1800" b="0" i="1" u="none" strike="noStrike" baseline="0" dirty="0" err="1">
                <a:latin typeface="MyriadPro-Regular" panose="020B0503030403020204" pitchFamily="34" charset="0"/>
              </a:rPr>
              <a:t>na</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nomogramu</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posunuty</a:t>
            </a:r>
            <a:r>
              <a:rPr lang="en-US" sz="1800" b="0" i="1" u="none" strike="noStrike" baseline="0" dirty="0">
                <a:latin typeface="MyriadPro-Regular" panose="020B0503030403020204" pitchFamily="34" charset="0"/>
              </a:rPr>
              <a:t> a </a:t>
            </a:r>
            <a:r>
              <a:rPr lang="en-US" sz="1800" b="0" i="1" u="none" strike="noStrike" baseline="0" dirty="0" err="1">
                <a:latin typeface="MyriadPro-Regular" panose="020B0503030403020204" pitchFamily="34" charset="0"/>
              </a:rPr>
              <a:t>veškeré</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klinické</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výpočty</a:t>
            </a:r>
            <a:r>
              <a:rPr lang="cs-CZ" sz="1800" b="0" i="1" u="none" strike="noStrike" baseline="0" dirty="0">
                <a:latin typeface="MyriadPro-Regular" panose="020B0503030403020204" pitchFamily="34" charset="0"/>
              </a:rPr>
              <a:t> </a:t>
            </a:r>
            <a:r>
              <a:rPr lang="pl-PL" sz="1800" b="0" i="1" u="none" strike="noStrike" baseline="0" dirty="0">
                <a:latin typeface="MyriadPro-Regular" panose="020B0503030403020204" pitchFamily="34" charset="0"/>
              </a:rPr>
              <a:t>podle tohoto nomogramu budou tedy chybné.</a:t>
            </a:r>
          </a:p>
          <a:p>
            <a:pPr algn="l"/>
            <a:r>
              <a:rPr lang="en-US" sz="1800" b="0" i="1" u="none" strike="noStrike" baseline="0" dirty="0" err="1">
                <a:latin typeface="MyriadPro-Regular" panose="020B0503030403020204" pitchFamily="34" charset="0"/>
              </a:rPr>
              <a:t>Siggaard</a:t>
            </a:r>
            <a:r>
              <a:rPr lang="en-US" sz="1800" b="0" i="1" u="none" strike="noStrike" baseline="0" dirty="0">
                <a:latin typeface="MyriadPro-Regular" panose="020B0503030403020204" pitchFamily="34" charset="0"/>
              </a:rPr>
              <a:t>-Andersen </a:t>
            </a:r>
            <a:r>
              <a:rPr lang="en-US" sz="1800" b="0" i="1" u="none" strike="noStrike" baseline="0" dirty="0" err="1">
                <a:latin typeface="MyriadPro-Regular" panose="020B0503030403020204" pitchFamily="34" charset="0"/>
              </a:rPr>
              <a:t>později</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publikoval</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i</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určité</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korekce</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uvažující</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různé</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koncentrace</a:t>
            </a:r>
            <a:endParaRPr lang="en-US" sz="1800" b="0" i="1" u="none" strike="noStrike" baseline="0" dirty="0">
              <a:latin typeface="MyriadPro-Regular" panose="020B0503030403020204" pitchFamily="34" charset="0"/>
            </a:endParaRPr>
          </a:p>
          <a:p>
            <a:pPr algn="l"/>
            <a:r>
              <a:rPr lang="en-US" sz="1800" b="0" i="1" u="none" strike="noStrike" baseline="0" dirty="0" err="1">
                <a:latin typeface="MyriadPro-Regular" panose="020B0503030403020204" pitchFamily="34" charset="0"/>
              </a:rPr>
              <a:t>plazmatických</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bílkovin</a:t>
            </a:r>
            <a:r>
              <a:rPr lang="en-US" sz="1800" b="0" i="1" u="none" strike="noStrike" baseline="0" dirty="0">
                <a:latin typeface="MyriadPro-Regular" panose="020B0503030403020204" pitchFamily="34" charset="0"/>
              </a:rPr>
              <a:t> (67, 68, 70, 71), do </a:t>
            </a:r>
            <a:r>
              <a:rPr lang="en-US" sz="1800" b="0" i="1" u="none" strike="noStrike" baseline="0" dirty="0" err="1">
                <a:latin typeface="MyriadPro-Regular" panose="020B0503030403020204" pitchFamily="34" charset="0"/>
              </a:rPr>
              <a:t>rutinní</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klinické</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praxe</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však</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tyto</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korekce</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zřejmě</a:t>
            </a:r>
            <a:r>
              <a:rPr lang="cs-CZ"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pronikly</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nedostatečně</a:t>
            </a:r>
            <a:r>
              <a:rPr lang="en-US" sz="1800" b="0" i="1" u="none" strike="noStrike" baseline="0" dirty="0">
                <a:latin typeface="MyriadPro-Regular" panose="020B0503030403020204" pitchFamily="34" charset="0"/>
              </a:rPr>
              <a:t>.</a:t>
            </a:r>
          </a:p>
          <a:p>
            <a:pPr algn="l"/>
            <a:r>
              <a:rPr lang="en-US" sz="1800" b="0" i="1" u="none" strike="noStrike" baseline="0" dirty="0" err="1">
                <a:latin typeface="MyriadPro-Regular" panose="020B0503030403020204" pitchFamily="34" charset="0"/>
              </a:rPr>
              <a:t>Protože</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experimenty</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na</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jejichž</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základě</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byl</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sestaven</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Siggaard-Andersonův</a:t>
            </a:r>
            <a:r>
              <a:rPr lang="cs-CZ" sz="1800" b="0" i="1" u="none" strike="noStrike" baseline="0" dirty="0">
                <a:latin typeface="MyriadPro-Regular" panose="020B0503030403020204" pitchFamily="34" charset="0"/>
              </a:rPr>
              <a:t> </a:t>
            </a:r>
            <a:r>
              <a:rPr lang="en-US" sz="1800" b="0" i="1" u="none" strike="noStrike" baseline="0" dirty="0">
                <a:latin typeface="MyriadPro-Regular" panose="020B0503030403020204" pitchFamily="34" charset="0"/>
              </a:rPr>
              <a:t>nomogram </a:t>
            </a:r>
            <a:r>
              <a:rPr lang="en-US" sz="1800" b="0" i="1" u="none" strike="noStrike" baseline="0" dirty="0" err="1">
                <a:latin typeface="MyriadPro-Regular" panose="020B0503030403020204" pitchFamily="34" charset="0"/>
              </a:rPr>
              <a:t>byly</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prováděny</a:t>
            </a:r>
            <a:r>
              <a:rPr lang="en-US" sz="1800" b="0" i="1" u="none" strike="noStrike" baseline="0" dirty="0">
                <a:latin typeface="MyriadPro-Regular" panose="020B0503030403020204" pitchFamily="34" charset="0"/>
              </a:rPr>
              <a:t> a </a:t>
            </a:r>
            <a:r>
              <a:rPr lang="en-US" sz="1800" b="0" i="1" u="none" strike="noStrike" baseline="0" dirty="0" err="1">
                <a:latin typeface="MyriadPro-Regular" panose="020B0503030403020204" pitchFamily="34" charset="0"/>
              </a:rPr>
              <a:t>krví</a:t>
            </a:r>
            <a:r>
              <a:rPr lang="en-US" sz="1800" b="0" i="1" u="none" strike="noStrike" baseline="0" dirty="0">
                <a:latin typeface="MyriadPro-Regular" panose="020B0503030403020204" pitchFamily="34" charset="0"/>
              </a:rPr>
              <a:t> s </a:t>
            </a:r>
            <a:r>
              <a:rPr lang="en-US" sz="1800" b="0" i="1" u="none" strike="noStrike" baseline="0" dirty="0" err="1">
                <a:latin typeface="MyriadPro-Regular" panose="020B0503030403020204" pitchFamily="34" charset="0"/>
              </a:rPr>
              <a:t>normální</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osmolaritou</a:t>
            </a:r>
            <a:r>
              <a:rPr lang="en-US" sz="1800" b="0" i="1" u="none" strike="noStrike" baseline="0" dirty="0">
                <a:latin typeface="MyriadPro-Regular" panose="020B0503030403020204" pitchFamily="34" charset="0"/>
              </a:rPr>
              <a:t> a </a:t>
            </a:r>
            <a:r>
              <a:rPr lang="en-US" sz="1800" b="0" i="1" u="none" strike="noStrike" baseline="0" dirty="0" err="1">
                <a:latin typeface="MyriadPro-Regular" panose="020B0503030403020204" pitchFamily="34" charset="0"/>
              </a:rPr>
              <a:t>normálním</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složením</a:t>
            </a:r>
            <a:endParaRPr lang="en-US" sz="1800" b="0" i="1" u="none" strike="noStrike" baseline="0" dirty="0">
              <a:latin typeface="MyriadPro-Regular" panose="020B0503030403020204" pitchFamily="34" charset="0"/>
            </a:endParaRPr>
          </a:p>
          <a:p>
            <a:pPr algn="l"/>
            <a:r>
              <a:rPr lang="en-US" sz="1800" b="0" i="1" u="none" strike="noStrike" baseline="0" dirty="0" err="1">
                <a:latin typeface="MyriadPro-Regular" panose="020B0503030403020204" pitchFamily="34" charset="0"/>
              </a:rPr>
              <a:t>elektrolytů</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hodnocení</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acidobazického</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stavu</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podle</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nomogramu</a:t>
            </a:r>
            <a:r>
              <a:rPr lang="en-US" sz="1800" b="0" i="1" u="none" strike="noStrike" baseline="0" dirty="0">
                <a:latin typeface="MyriadPro-Regular" panose="020B0503030403020204" pitchFamily="34" charset="0"/>
              </a:rPr>
              <a:t> </a:t>
            </a:r>
            <a:r>
              <a:rPr lang="en-US" sz="1800" b="1" i="1" u="none" strike="noStrike" baseline="0" dirty="0" err="1">
                <a:latin typeface="MyriadPro-BoldIt" panose="020B0703030403090204" pitchFamily="34" charset="0"/>
              </a:rPr>
              <a:t>selhává</a:t>
            </a:r>
            <a:r>
              <a:rPr lang="en-US" sz="1800" b="1" i="1" u="none" strike="noStrike" baseline="0" dirty="0">
                <a:latin typeface="MyriadPro-BoldIt" panose="020B0703030403090204" pitchFamily="34" charset="0"/>
              </a:rPr>
              <a:t> </a:t>
            </a:r>
            <a:r>
              <a:rPr lang="en-US" sz="1800" b="0" i="1" u="none" strike="noStrike" baseline="0" dirty="0" err="1">
                <a:latin typeface="MyriadPro-Regular" panose="020B0503030403020204" pitchFamily="34" charset="0"/>
              </a:rPr>
              <a:t>také</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i</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při</a:t>
            </a:r>
            <a:endParaRPr lang="en-US" sz="1800" b="0" i="1" u="none" strike="noStrike" baseline="0" dirty="0">
              <a:latin typeface="MyriadPro-Regular" panose="020B0503030403020204" pitchFamily="34" charset="0"/>
            </a:endParaRPr>
          </a:p>
          <a:p>
            <a:pPr algn="l"/>
            <a:r>
              <a:rPr lang="en-US" sz="1800" b="1" i="1" u="none" strike="noStrike" baseline="0" dirty="0" err="1">
                <a:latin typeface="MyriadPro-BoldIt" panose="020B0703030403090204" pitchFamily="34" charset="0"/>
              </a:rPr>
              <a:t>hemodiluci</a:t>
            </a:r>
            <a:r>
              <a:rPr lang="en-US" sz="1800" b="1" i="1" u="none" strike="noStrike" baseline="0" dirty="0">
                <a:latin typeface="MyriadPro-BoldIt" panose="020B0703030403090204" pitchFamily="34" charset="0"/>
              </a:rPr>
              <a:t> </a:t>
            </a:r>
            <a:r>
              <a:rPr lang="en-US" sz="1800" b="0" i="1" u="none" strike="noStrike" baseline="0" dirty="0" err="1">
                <a:latin typeface="MyriadPro-Regular" panose="020B0503030403020204" pitchFamily="34" charset="0"/>
              </a:rPr>
              <a:t>nebo</a:t>
            </a:r>
            <a:r>
              <a:rPr lang="en-US" sz="1800" b="0" i="1" u="none" strike="noStrike" baseline="0" dirty="0">
                <a:latin typeface="MyriadPro-Regular" panose="020B0503030403020204" pitchFamily="34" charset="0"/>
              </a:rPr>
              <a:t> </a:t>
            </a:r>
            <a:r>
              <a:rPr lang="en-US" sz="1800" b="1" i="1" u="none" strike="noStrike" baseline="0" dirty="0" err="1">
                <a:latin typeface="MyriadPro-BoldIt" panose="020B0703030403090204" pitchFamily="34" charset="0"/>
              </a:rPr>
              <a:t>hemokoncentraci</a:t>
            </a:r>
            <a:r>
              <a:rPr lang="en-US" sz="1800" b="0" i="1" u="none" strike="noStrike" baseline="0" dirty="0">
                <a:latin typeface="MyriadPro-Regular" panose="020B0503030403020204" pitchFamily="34" charset="0"/>
              </a:rPr>
              <a:t>.</a:t>
            </a:r>
          </a:p>
          <a:p>
            <a:pPr algn="l"/>
            <a:endParaRPr lang="cs-CZ" sz="1800" b="0" i="1" u="none" strike="noStrike" baseline="0" dirty="0">
              <a:latin typeface="MyriadPro-Regular" panose="020B0503030403020204" pitchFamily="34" charset="0"/>
            </a:endParaRPr>
          </a:p>
          <a:p>
            <a:pPr algn="l"/>
            <a:r>
              <a:rPr lang="en-US" sz="1800" b="0" i="1" u="none" strike="noStrike" baseline="0" dirty="0">
                <a:latin typeface="MyriadPro-Regular" panose="020B0503030403020204" pitchFamily="34" charset="0"/>
              </a:rPr>
              <a:t>Tyto </a:t>
            </a:r>
            <a:r>
              <a:rPr lang="en-US" sz="1800" b="0" i="1" u="none" strike="noStrike" baseline="0" dirty="0" err="1">
                <a:latin typeface="MyriadPro-Regular" panose="020B0503030403020204" pitchFamily="34" charset="0"/>
              </a:rPr>
              <a:t>problémy</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vedly</a:t>
            </a:r>
            <a:r>
              <a:rPr lang="en-US" sz="1800" b="0" i="1" u="none" strike="noStrike" baseline="0" dirty="0">
                <a:latin typeface="MyriadPro-Regular" panose="020B0503030403020204" pitchFamily="34" charset="0"/>
              </a:rPr>
              <a:t> k </a:t>
            </a:r>
            <a:r>
              <a:rPr lang="en-US" sz="1800" b="0" i="1" u="none" strike="noStrike" baseline="0" dirty="0" err="1">
                <a:latin typeface="MyriadPro-Regular" panose="020B0503030403020204" pitchFamily="34" charset="0"/>
              </a:rPr>
              <a:t>tomu</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že</a:t>
            </a:r>
            <a:r>
              <a:rPr lang="en-US" sz="1800" b="0" i="1" u="none" strike="noStrike" baseline="0" dirty="0">
                <a:latin typeface="MyriadPro-Regular" panose="020B0503030403020204" pitchFamily="34" charset="0"/>
              </a:rPr>
              <a:t> v </a:t>
            </a:r>
            <a:r>
              <a:rPr lang="en-US" sz="1800" b="0" i="1" u="none" strike="noStrike" baseline="0" dirty="0" err="1">
                <a:latin typeface="MyriadPro-Regular" panose="020B0503030403020204" pitchFamily="34" charset="0"/>
              </a:rPr>
              <a:t>oblasti</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studia</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acidobazických</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stavů</a:t>
            </a:r>
            <a:r>
              <a:rPr lang="en-US" sz="1800" b="0" i="1" u="none" strike="noStrike" baseline="0" dirty="0">
                <a:latin typeface="MyriadPro-Regular" panose="020B0503030403020204" pitchFamily="34" charset="0"/>
              </a:rPr>
              <a:t> se </a:t>
            </a:r>
            <a:r>
              <a:rPr lang="en-US" sz="1800" b="0" i="1" u="none" strike="noStrike" baseline="0" dirty="0" err="1">
                <a:latin typeface="MyriadPro-Regular" panose="020B0503030403020204" pitchFamily="34" charset="0"/>
              </a:rPr>
              <a:t>pozornost</a:t>
            </a:r>
            <a:r>
              <a:rPr lang="cs-CZ"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obrátila</a:t>
            </a:r>
            <a:r>
              <a:rPr lang="en-US" sz="1800" b="0" i="1" u="none" strike="noStrike" baseline="0" dirty="0">
                <a:latin typeface="MyriadPro-Regular" panose="020B0503030403020204" pitchFamily="34" charset="0"/>
              </a:rPr>
              <a:t> k </a:t>
            </a:r>
            <a:r>
              <a:rPr lang="en-US" sz="1800" b="0" i="1" u="none" strike="noStrike" baseline="0" dirty="0" err="1">
                <a:latin typeface="MyriadPro-Regular" panose="020B0503030403020204" pitchFamily="34" charset="0"/>
              </a:rPr>
              <a:t>metodám</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popisu</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fyziologické</a:t>
            </a:r>
            <a:r>
              <a:rPr lang="en-US" sz="1800" b="0" i="1" u="none" strike="noStrike" baseline="0" dirty="0">
                <a:latin typeface="MyriadPro-Regular" panose="020B0503030403020204" pitchFamily="34" charset="0"/>
              </a:rPr>
              <a:t> reality </a:t>
            </a:r>
            <a:r>
              <a:rPr lang="en-US" sz="1800" b="0" i="1" u="none" strike="noStrike" baseline="0" dirty="0" err="1">
                <a:latin typeface="MyriadPro-Regular" panose="020B0503030403020204" pitchFamily="34" charset="0"/>
              </a:rPr>
              <a:t>na</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základě</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matematického</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popisu</a:t>
            </a:r>
            <a:endParaRPr lang="en-US" sz="1800" b="0" i="1" u="none" strike="noStrike" baseline="0" dirty="0">
              <a:latin typeface="MyriadPro-Regular" panose="020B0503030403020204" pitchFamily="34" charset="0"/>
            </a:endParaRPr>
          </a:p>
          <a:p>
            <a:pPr algn="l"/>
            <a:r>
              <a:rPr lang="en-US" sz="1800" b="0" i="1" u="none" strike="noStrike" baseline="0" dirty="0" err="1">
                <a:latin typeface="MyriadPro-Regular" panose="020B0503030403020204" pitchFamily="34" charset="0"/>
              </a:rPr>
              <a:t>fyzikálně</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chemických</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vztahů</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které</a:t>
            </a:r>
            <a:r>
              <a:rPr lang="en-US" sz="1800" b="0" i="1" u="none" strike="noStrike" baseline="0" dirty="0">
                <a:latin typeface="MyriadPro-Regular" panose="020B0503030403020204" pitchFamily="34" charset="0"/>
              </a:rPr>
              <a:t> by </a:t>
            </a:r>
            <a:r>
              <a:rPr lang="en-US" sz="1800" b="0" i="1" u="none" strike="noStrike" baseline="0" dirty="0" err="1">
                <a:latin typeface="MyriadPro-Regular" panose="020B0503030403020204" pitchFamily="34" charset="0"/>
              </a:rPr>
              <a:t>nahradily</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experimentálně</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získané</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empirické</a:t>
            </a:r>
            <a:r>
              <a:rPr lang="cs-CZ"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závislosti</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Siggaard-Andersenova</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nomogramu</a:t>
            </a:r>
            <a:r>
              <a:rPr lang="en-US" sz="1800" b="0" i="1" u="none" strike="noStrike" baseline="0" dirty="0">
                <a:latin typeface="MyriadPro-Regular" panose="020B0503030403020204" pitchFamily="34" charset="0"/>
              </a:rPr>
              <a:t>.</a:t>
            </a:r>
            <a:endParaRPr lang="en-US" altLang="cs-CZ" i="1" dirty="0"/>
          </a:p>
        </p:txBody>
      </p:sp>
    </p:spTree>
    <p:extLst>
      <p:ext uri="{BB962C8B-B14F-4D97-AF65-F5344CB8AC3E}">
        <p14:creationId xmlns:p14="http://schemas.microsoft.com/office/powerpoint/2010/main" val="3522565017"/>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a:extLst>
              <a:ext uri="{FF2B5EF4-FFF2-40B4-BE49-F238E27FC236}">
                <a16:creationId xmlns:a16="http://schemas.microsoft.com/office/drawing/2014/main" id="{7A5EAEDC-6E32-4653-AEBF-9FAFCF342953}"/>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lgn="r" eaLnBrk="1" hangingPunct="1">
              <a:spcBef>
                <a:spcPct val="0"/>
              </a:spcBef>
            </a:pPr>
            <a:fld id="{8431131D-4754-47A7-93D5-42A4D63DA191}" type="slidenum">
              <a:rPr lang="cs-CZ" altLang="cs-CZ">
                <a:latin typeface="Arial" panose="020B0604020202020204" pitchFamily="34" charset="0"/>
              </a:rPr>
              <a:pPr algn="r" eaLnBrk="1" hangingPunct="1">
                <a:spcBef>
                  <a:spcPct val="0"/>
                </a:spcBef>
              </a:pPr>
              <a:t>129</a:t>
            </a:fld>
            <a:endParaRPr lang="cs-CZ" altLang="cs-CZ">
              <a:latin typeface="Arial" panose="020B0604020202020204" pitchFamily="34" charset="0"/>
            </a:endParaRPr>
          </a:p>
        </p:txBody>
      </p:sp>
      <p:sp>
        <p:nvSpPr>
          <p:cNvPr id="96259" name="Rectangle 2">
            <a:extLst>
              <a:ext uri="{FF2B5EF4-FFF2-40B4-BE49-F238E27FC236}">
                <a16:creationId xmlns:a16="http://schemas.microsoft.com/office/drawing/2014/main" id="{940418BD-6FD4-4663-82E7-1EC6E1271167}"/>
              </a:ext>
            </a:extLst>
          </p:cNvPr>
          <p:cNvSpPr>
            <a:spLocks noGrp="1" noRot="1" noChangeAspect="1" noChangeArrowheads="1" noTextEdit="1"/>
          </p:cNvSpPr>
          <p:nvPr>
            <p:ph type="sldImg"/>
          </p:nvPr>
        </p:nvSpPr>
        <p:spPr>
          <a:ln/>
        </p:spPr>
      </p:sp>
      <p:sp>
        <p:nvSpPr>
          <p:cNvPr id="96260" name="Rectangle 3">
            <a:extLst>
              <a:ext uri="{FF2B5EF4-FFF2-40B4-BE49-F238E27FC236}">
                <a16:creationId xmlns:a16="http://schemas.microsoft.com/office/drawing/2014/main" id="{1B0059D8-798B-4556-B1CB-BBDFBA57549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lang="pl-PL" sz="1800" dirty="0">
                <a:effectLst/>
                <a:latin typeface="Times New Roman" panose="02020603050405020304" pitchFamily="18" charset="0"/>
                <a:ea typeface="Times New Roman" panose="02020603050405020304" pitchFamily="18" charset="0"/>
              </a:rPr>
              <a:t>Siggaard-Andersena spolu s dalšími později publikovali i určité korekce, uvažující různé koncentrace plazmatických bílkovin, do rutinní klinické praxe však tyto korekce zřejmě pronikly nedostatečně.</a:t>
            </a:r>
            <a:endParaRPr lang="en-US" sz="1800" dirty="0">
              <a:effectLst/>
              <a:latin typeface="Times New Roman" panose="02020603050405020304" pitchFamily="18" charset="0"/>
              <a:ea typeface="Times New Roman" panose="02020603050405020304" pitchFamily="18" charset="0"/>
            </a:endParaRPr>
          </a:p>
          <a:p>
            <a:pPr eaLnBrk="1" hangingPunct="1">
              <a:spcBef>
                <a:spcPct val="0"/>
              </a:spcBef>
            </a:pPr>
            <a:endParaRPr lang="en-US" altLang="cs-CZ" dirty="0"/>
          </a:p>
        </p:txBody>
      </p:sp>
    </p:spTree>
    <p:extLst>
      <p:ext uri="{BB962C8B-B14F-4D97-AF65-F5344CB8AC3E}">
        <p14:creationId xmlns:p14="http://schemas.microsoft.com/office/powerpoint/2010/main" val="3486248831"/>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a:extLst>
              <a:ext uri="{FF2B5EF4-FFF2-40B4-BE49-F238E27FC236}">
                <a16:creationId xmlns:a16="http://schemas.microsoft.com/office/drawing/2014/main" id="{9BE6E899-EF66-46A0-B84C-A6D315F0ECF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5C1DE606-23C8-4490-870B-EDA92005FF8B}" type="slidenum">
              <a:rPr lang="cs-CZ" altLang="cs-CZ" smtClean="0">
                <a:latin typeface="Calibri" panose="020F0502020204030204" pitchFamily="34" charset="0"/>
              </a:rPr>
              <a:pPr>
                <a:spcBef>
                  <a:spcPct val="0"/>
                </a:spcBef>
              </a:pPr>
              <a:t>130</a:t>
            </a:fld>
            <a:endParaRPr lang="cs-CZ" altLang="cs-CZ">
              <a:latin typeface="Calibri" panose="020F0502020204030204" pitchFamily="34" charset="0"/>
            </a:endParaRPr>
          </a:p>
        </p:txBody>
      </p:sp>
      <p:sp>
        <p:nvSpPr>
          <p:cNvPr id="101379" name="Rectangle 2">
            <a:extLst>
              <a:ext uri="{FF2B5EF4-FFF2-40B4-BE49-F238E27FC236}">
                <a16:creationId xmlns:a16="http://schemas.microsoft.com/office/drawing/2014/main" id="{067652D7-CDE5-4236-89F2-5D1135E41E03}"/>
              </a:ext>
            </a:extLst>
          </p:cNvPr>
          <p:cNvSpPr>
            <a:spLocks noGrp="1" noRot="1" noChangeAspect="1" noChangeArrowheads="1" noTextEdit="1"/>
          </p:cNvSpPr>
          <p:nvPr>
            <p:ph type="sldImg"/>
          </p:nvPr>
        </p:nvSpPr>
        <p:spPr>
          <a:ln/>
        </p:spPr>
      </p:sp>
      <p:sp>
        <p:nvSpPr>
          <p:cNvPr id="101380" name="Rectangle 3">
            <a:extLst>
              <a:ext uri="{FF2B5EF4-FFF2-40B4-BE49-F238E27FC236}">
                <a16:creationId xmlns:a16="http://schemas.microsoft.com/office/drawing/2014/main" id="{08348A3C-3047-40FF-9274-38D1A96495F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just">
              <a:lnSpc>
                <a:spcPct val="120000"/>
              </a:lnSpc>
              <a:spcBef>
                <a:spcPts val="200"/>
              </a:spcBef>
              <a:spcAft>
                <a:spcPts val="300"/>
              </a:spcAft>
            </a:pPr>
            <a:r>
              <a:rPr lang="cs-CZ" sz="1800" i="1" dirty="0">
                <a:solidFill>
                  <a:srgbClr val="000000"/>
                </a:solidFill>
                <a:effectLst/>
                <a:latin typeface="Times New Roman" panose="02020603050405020304" pitchFamily="18" charset="0"/>
                <a:ea typeface="Times New Roman" panose="02020603050405020304" pitchFamily="18" charset="0"/>
              </a:rPr>
              <a:t>Problémy experimentálně stanoveného </a:t>
            </a:r>
            <a:r>
              <a:rPr lang="cs-CZ" sz="1800" i="1" dirty="0" err="1">
                <a:solidFill>
                  <a:srgbClr val="000000"/>
                </a:solidFill>
                <a:effectLst/>
                <a:latin typeface="Times New Roman" panose="02020603050405020304" pitchFamily="18" charset="0"/>
                <a:ea typeface="Times New Roman" panose="02020603050405020304" pitchFamily="18" charset="0"/>
              </a:rPr>
              <a:t>Siggaard-Andesrenova</a:t>
            </a:r>
            <a:r>
              <a:rPr lang="cs-CZ" sz="1800" i="1" dirty="0">
                <a:solidFill>
                  <a:srgbClr val="000000"/>
                </a:solidFill>
                <a:effectLst/>
                <a:latin typeface="Times New Roman" panose="02020603050405020304" pitchFamily="18" charset="0"/>
                <a:ea typeface="Times New Roman" panose="02020603050405020304" pitchFamily="18" charset="0"/>
              </a:rPr>
              <a:t> nomogramu vedly k tomu, že v oblasti studia acidobazických stavů se pozornost obrátila k metodám popisu fyziologické reality na základě matematického popisu fyzikálně chemických vztahů, které by nahradily experimentálně získané empirické závislosti.</a:t>
            </a:r>
            <a:endParaRPr lang="en-US" sz="1800" dirty="0">
              <a:solidFill>
                <a:srgbClr val="000000"/>
              </a:solidFill>
              <a:effectLst/>
              <a:latin typeface="Times New Roman" panose="02020603050405020304" pitchFamily="18" charset="0"/>
              <a:ea typeface="Times New Roman" panose="02020603050405020304" pitchFamily="18" charset="0"/>
            </a:endParaRPr>
          </a:p>
          <a:p>
            <a:pPr algn="just">
              <a:lnSpc>
                <a:spcPct val="120000"/>
              </a:lnSpc>
              <a:spcBef>
                <a:spcPts val="200"/>
              </a:spcBef>
              <a:spcAft>
                <a:spcPts val="300"/>
              </a:spcAft>
            </a:pPr>
            <a:r>
              <a:rPr lang="cs-CZ" sz="1800" i="1" dirty="0">
                <a:solidFill>
                  <a:srgbClr val="000000"/>
                </a:solidFill>
                <a:effectLst/>
                <a:latin typeface="Times New Roman" panose="02020603050405020304" pitchFamily="18" charset="0"/>
                <a:ea typeface="Times New Roman" panose="02020603050405020304" pitchFamily="18" charset="0"/>
              </a:rPr>
              <a:t>V klinice se často pro popis acidobazických poruch využívá přístup, který navrhl kanadský fyziolog Peter Stewart (75, 76) a který dále rozvinul Fencl, </a:t>
            </a:r>
            <a:r>
              <a:rPr lang="cs-CZ" sz="1800" i="1" dirty="0" err="1">
                <a:solidFill>
                  <a:srgbClr val="000000"/>
                </a:solidFill>
                <a:effectLst/>
                <a:latin typeface="Times New Roman" panose="02020603050405020304" pitchFamily="18" charset="0"/>
                <a:ea typeface="Times New Roman" panose="02020603050405020304" pitchFamily="18" charset="0"/>
              </a:rPr>
              <a:t>Jabor</a:t>
            </a:r>
            <a:r>
              <a:rPr lang="cs-CZ" sz="1800" i="1" dirty="0">
                <a:solidFill>
                  <a:srgbClr val="000000"/>
                </a:solidFill>
                <a:effectLst/>
                <a:latin typeface="Times New Roman" panose="02020603050405020304" pitchFamily="18" charset="0"/>
                <a:ea typeface="Times New Roman" panose="02020603050405020304" pitchFamily="18" charset="0"/>
              </a:rPr>
              <a:t>, Kazda, </a:t>
            </a:r>
            <a:r>
              <a:rPr lang="cs-CZ" sz="1800" i="1" dirty="0" err="1">
                <a:solidFill>
                  <a:srgbClr val="000000"/>
                </a:solidFill>
                <a:effectLst/>
                <a:latin typeface="Times New Roman" panose="02020603050405020304" pitchFamily="18" charset="0"/>
                <a:ea typeface="Times New Roman" panose="02020603050405020304" pitchFamily="18" charset="0"/>
              </a:rPr>
              <a:t>Figge</a:t>
            </a:r>
            <a:r>
              <a:rPr lang="cs-CZ" sz="1800" i="1" dirty="0">
                <a:solidFill>
                  <a:srgbClr val="000000"/>
                </a:solidFill>
                <a:effectLst/>
                <a:latin typeface="Times New Roman" panose="02020603050405020304" pitchFamily="18" charset="0"/>
                <a:ea typeface="Times New Roman" panose="02020603050405020304" pitchFamily="18" charset="0"/>
              </a:rPr>
              <a:t> a další.</a:t>
            </a:r>
            <a:endParaRPr lang="en-US" sz="1800" dirty="0">
              <a:solidFill>
                <a:srgbClr val="000000"/>
              </a:solidFill>
              <a:effectLst/>
              <a:latin typeface="Times New Roman" panose="02020603050405020304" pitchFamily="18" charset="0"/>
              <a:ea typeface="Times New Roman" panose="02020603050405020304" pitchFamily="18" charset="0"/>
            </a:endParaRPr>
          </a:p>
          <a:p>
            <a:pPr algn="just">
              <a:lnSpc>
                <a:spcPct val="120000"/>
              </a:lnSpc>
              <a:spcBef>
                <a:spcPts val="200"/>
              </a:spcBef>
              <a:spcAft>
                <a:spcPts val="300"/>
              </a:spcAft>
            </a:pPr>
            <a:r>
              <a:rPr lang="cs-CZ" sz="1800" i="1" dirty="0">
                <a:solidFill>
                  <a:srgbClr val="000000"/>
                </a:solidFill>
                <a:effectLst/>
                <a:latin typeface="Times New Roman" panose="02020603050405020304" pitchFamily="18" charset="0"/>
                <a:ea typeface="Times New Roman" panose="02020603050405020304" pitchFamily="18" charset="0"/>
              </a:rPr>
              <a:t>Na rozdíl od </a:t>
            </a:r>
            <a:r>
              <a:rPr lang="cs-CZ" sz="1800" i="1" dirty="0" err="1">
                <a:solidFill>
                  <a:srgbClr val="000000"/>
                </a:solidFill>
                <a:effectLst/>
                <a:latin typeface="Times New Roman" panose="02020603050405020304" pitchFamily="18" charset="0"/>
                <a:ea typeface="Times New Roman" panose="02020603050405020304" pitchFamily="18" charset="0"/>
              </a:rPr>
              <a:t>Siggaard</a:t>
            </a:r>
            <a:r>
              <a:rPr lang="cs-CZ" sz="1800" i="1" dirty="0">
                <a:solidFill>
                  <a:srgbClr val="000000"/>
                </a:solidFill>
                <a:effectLst/>
                <a:latin typeface="Times New Roman" panose="02020603050405020304" pitchFamily="18" charset="0"/>
                <a:ea typeface="Times New Roman" panose="02020603050405020304" pitchFamily="18" charset="0"/>
              </a:rPr>
              <a:t>-Andersena se Stewartův popis omezuje pouze na krevní plazmu, je však schopen přesně popsat </a:t>
            </a:r>
            <a:r>
              <a:rPr lang="cs-CZ" sz="1800" i="1" dirty="0" err="1">
                <a:solidFill>
                  <a:srgbClr val="000000"/>
                </a:solidFill>
                <a:effectLst/>
                <a:latin typeface="Times New Roman" panose="02020603050405020304" pitchFamily="18" charset="0"/>
                <a:ea typeface="Times New Roman" panose="02020603050405020304" pitchFamily="18" charset="0"/>
              </a:rPr>
              <a:t>hypo</a:t>
            </a:r>
            <a:r>
              <a:rPr lang="cs-CZ" sz="1800" i="1" dirty="0">
                <a:solidFill>
                  <a:srgbClr val="000000"/>
                </a:solidFill>
                <a:effectLst/>
                <a:latin typeface="Times New Roman" panose="02020603050405020304" pitchFamily="18" charset="0"/>
                <a:ea typeface="Times New Roman" panose="02020603050405020304" pitchFamily="18" charset="0"/>
              </a:rPr>
              <a:t>- a </a:t>
            </a:r>
            <a:r>
              <a:rPr lang="cs-CZ" sz="1800" i="1" dirty="0" err="1">
                <a:solidFill>
                  <a:srgbClr val="000000"/>
                </a:solidFill>
                <a:effectLst/>
                <a:latin typeface="Times New Roman" panose="02020603050405020304" pitchFamily="18" charset="0"/>
                <a:ea typeface="Times New Roman" panose="02020603050405020304" pitchFamily="18" charset="0"/>
              </a:rPr>
              <a:t>hyperalbuminémie</a:t>
            </a:r>
            <a:r>
              <a:rPr lang="cs-CZ" sz="1800" i="1" dirty="0">
                <a:solidFill>
                  <a:srgbClr val="000000"/>
                </a:solidFill>
                <a:effectLst/>
                <a:latin typeface="Times New Roman" panose="02020603050405020304" pitchFamily="18" charset="0"/>
                <a:ea typeface="Times New Roman" panose="02020603050405020304" pitchFamily="18" charset="0"/>
              </a:rPr>
              <a:t>, </a:t>
            </a:r>
            <a:r>
              <a:rPr lang="cs-CZ" sz="1800" i="1" dirty="0" err="1">
                <a:solidFill>
                  <a:srgbClr val="000000"/>
                </a:solidFill>
                <a:effectLst/>
                <a:latin typeface="Times New Roman" panose="02020603050405020304" pitchFamily="18" charset="0"/>
                <a:ea typeface="Times New Roman" panose="02020603050405020304" pitchFamily="18" charset="0"/>
              </a:rPr>
              <a:t>diluční</a:t>
            </a:r>
            <a:r>
              <a:rPr lang="cs-CZ" sz="1800" i="1" dirty="0">
                <a:solidFill>
                  <a:srgbClr val="000000"/>
                </a:solidFill>
                <a:effectLst/>
                <a:latin typeface="Times New Roman" panose="02020603050405020304" pitchFamily="18" charset="0"/>
                <a:ea typeface="Times New Roman" panose="02020603050405020304" pitchFamily="18" charset="0"/>
              </a:rPr>
              <a:t> acidózy i koncentrační alkalózy.</a:t>
            </a:r>
            <a:endParaRPr lang="en-US" sz="1800" dirty="0">
              <a:solidFill>
                <a:srgbClr val="000000"/>
              </a:solidFill>
              <a:effectLst/>
              <a:latin typeface="Times New Roman" panose="02020603050405020304" pitchFamily="18" charset="0"/>
              <a:ea typeface="Times New Roman" panose="02020603050405020304" pitchFamily="18" charset="0"/>
            </a:endParaRPr>
          </a:p>
          <a:p>
            <a:pPr algn="just">
              <a:lnSpc>
                <a:spcPct val="120000"/>
              </a:lnSpc>
              <a:spcBef>
                <a:spcPts val="200"/>
              </a:spcBef>
              <a:spcAft>
                <a:spcPts val="300"/>
              </a:spcAft>
            </a:pPr>
            <a:r>
              <a:rPr lang="cs-CZ" sz="1800" i="1" dirty="0">
                <a:solidFill>
                  <a:srgbClr val="000000"/>
                </a:solidFill>
                <a:effectLst/>
                <a:latin typeface="Times New Roman" panose="02020603050405020304" pitchFamily="18" charset="0"/>
                <a:ea typeface="Times New Roman" panose="02020603050405020304" pitchFamily="18" charset="0"/>
              </a:rPr>
              <a:t>Stewartovy kalkulace vycházejí z kombinace fyzikálně chemických rovnic. </a:t>
            </a:r>
            <a:endParaRPr lang="en-US" sz="1800" dirty="0">
              <a:solidFill>
                <a:srgbClr val="000000"/>
              </a:solidFill>
              <a:effectLst/>
              <a:latin typeface="Times New Roman" panose="02020603050405020304" pitchFamily="18" charset="0"/>
              <a:ea typeface="Times New Roman" panose="02020603050405020304" pitchFamily="18" charset="0"/>
            </a:endParaRPr>
          </a:p>
          <a:p>
            <a:pPr algn="just">
              <a:lnSpc>
                <a:spcPct val="120000"/>
              </a:lnSpc>
              <a:spcBef>
                <a:spcPts val="200"/>
              </a:spcBef>
              <a:spcAft>
                <a:spcPts val="300"/>
              </a:spcAft>
            </a:pPr>
            <a:r>
              <a:rPr lang="cs-CZ" sz="1800" i="1" dirty="0">
                <a:solidFill>
                  <a:srgbClr val="000000"/>
                </a:solidFill>
                <a:effectLst/>
                <a:latin typeface="Times New Roman" panose="02020603050405020304" pitchFamily="18" charset="0"/>
                <a:ea typeface="Times New Roman" panose="02020603050405020304" pitchFamily="18" charset="0"/>
              </a:rPr>
              <a:t>Původní Stewartovy kalkulace vycházejí z následujících jednoduchých předpokladů:</a:t>
            </a:r>
            <a:endParaRPr lang="en-US" sz="1800" dirty="0">
              <a:solidFill>
                <a:srgbClr val="000000"/>
              </a:solidFill>
              <a:effectLst/>
              <a:latin typeface="Times New Roman" panose="02020603050405020304" pitchFamily="18" charset="0"/>
              <a:ea typeface="Times New Roman" panose="02020603050405020304" pitchFamily="18" charset="0"/>
            </a:endParaRPr>
          </a:p>
          <a:p>
            <a:pPr marL="342900" lvl="0" indent="-342900" algn="just">
              <a:lnSpc>
                <a:spcPct val="120000"/>
              </a:lnSpc>
              <a:spcBef>
                <a:spcPts val="200"/>
              </a:spcBef>
              <a:spcAft>
                <a:spcPts val="300"/>
              </a:spcAft>
              <a:buFont typeface="Times New Roman" panose="02020603050405020304" pitchFamily="18" charset="0"/>
              <a:buChar char="•"/>
            </a:pPr>
            <a:r>
              <a:rPr lang="en-US" sz="1800" i="1" dirty="0" err="1">
                <a:solidFill>
                  <a:srgbClr val="000000"/>
                </a:solidFill>
                <a:effectLst/>
                <a:latin typeface="Times New Roman" panose="02020603050405020304" pitchFamily="18" charset="0"/>
                <a:ea typeface="Times New Roman" panose="02020603050405020304" pitchFamily="18" charset="0"/>
              </a:rPr>
              <a:t>Musí</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platit</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iontová</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rovnice</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vody</a:t>
            </a:r>
            <a:r>
              <a:rPr lang="en-US" sz="1800" i="1" dirty="0">
                <a:solidFill>
                  <a:srgbClr val="000000"/>
                </a:solidFill>
                <a:effectLst/>
                <a:latin typeface="Times New Roman" panose="02020603050405020304" pitchFamily="18" charset="0"/>
                <a:ea typeface="Times New Roman" panose="02020603050405020304" pitchFamily="18" charset="0"/>
              </a:rPr>
              <a:t>:</a:t>
            </a:r>
            <a:endParaRPr lang="en-US" sz="1800" dirty="0">
              <a:solidFill>
                <a:srgbClr val="000000"/>
              </a:solidFill>
              <a:effectLst/>
              <a:latin typeface="Times New Roman" panose="02020603050405020304" pitchFamily="18" charset="0"/>
              <a:ea typeface="Times New Roman" panose="02020603050405020304" pitchFamily="18" charset="0"/>
            </a:endParaRPr>
          </a:p>
          <a:p>
            <a:pPr marL="685165" algn="just">
              <a:lnSpc>
                <a:spcPct val="120000"/>
              </a:lnSpc>
              <a:spcBef>
                <a:spcPts val="200"/>
              </a:spcBef>
              <a:spcAft>
                <a:spcPts val="300"/>
              </a:spcAft>
            </a:pPr>
            <a:r>
              <a:rPr lang="en-US" sz="1800" i="1" dirty="0">
                <a:solidFill>
                  <a:srgbClr val="000000"/>
                </a:solidFill>
                <a:effectLst/>
                <a:latin typeface="Times New Roman" panose="02020603050405020304" pitchFamily="18" charset="0"/>
                <a:ea typeface="Times New Roman" panose="02020603050405020304" pitchFamily="18" charset="0"/>
              </a:rPr>
              <a:t>[H</a:t>
            </a:r>
            <a:r>
              <a:rPr lang="en-US" sz="1800" i="1" baseline="30000" dirty="0">
                <a:solidFill>
                  <a:srgbClr val="000000"/>
                </a:solidFill>
                <a:effectLst/>
                <a:latin typeface="Times New Roman" panose="02020603050405020304" pitchFamily="18" charset="0"/>
                <a:ea typeface="Times New Roman" panose="02020603050405020304" pitchFamily="18" charset="0"/>
              </a:rPr>
              <a:t>+</a:t>
            </a:r>
            <a:r>
              <a:rPr lang="en-US" sz="1800" i="1" dirty="0">
                <a:solidFill>
                  <a:srgbClr val="000000"/>
                </a:solidFill>
                <a:effectLst/>
                <a:latin typeface="Times New Roman" panose="02020603050405020304" pitchFamily="18" charset="0"/>
                <a:ea typeface="Times New Roman" panose="02020603050405020304" pitchFamily="18" charset="0"/>
              </a:rPr>
              <a:t>] [OH</a:t>
            </a:r>
            <a:r>
              <a:rPr lang="en-US" sz="1800" i="1" baseline="30000" dirty="0">
                <a:solidFill>
                  <a:srgbClr val="000000"/>
                </a:solidFill>
                <a:effectLst/>
                <a:latin typeface="Times New Roman" panose="02020603050405020304" pitchFamily="18" charset="0"/>
                <a:ea typeface="Times New Roman" panose="02020603050405020304" pitchFamily="18" charset="0"/>
              </a:rPr>
              <a:t>-</a:t>
            </a:r>
            <a:r>
              <a:rPr lang="en-US" sz="1800" i="1" dirty="0">
                <a:solidFill>
                  <a:srgbClr val="000000"/>
                </a:solidFill>
                <a:effectLst/>
                <a:latin typeface="Times New Roman" panose="02020603050405020304" pitchFamily="18" charset="0"/>
                <a:ea typeface="Times New Roman" panose="02020603050405020304" pitchFamily="18" charset="0"/>
              </a:rPr>
              <a:t>] = Kw</a:t>
            </a:r>
            <a:endParaRPr lang="en-US" sz="1800" dirty="0">
              <a:solidFill>
                <a:srgbClr val="000000"/>
              </a:solidFill>
              <a:effectLst/>
              <a:latin typeface="Times New Roman" panose="02020603050405020304" pitchFamily="18" charset="0"/>
              <a:ea typeface="Times New Roman" panose="02020603050405020304" pitchFamily="18" charset="0"/>
            </a:endParaRPr>
          </a:p>
          <a:p>
            <a:pPr marL="342900" lvl="0" indent="-342900" algn="just">
              <a:lnSpc>
                <a:spcPct val="120000"/>
              </a:lnSpc>
              <a:spcBef>
                <a:spcPts val="200"/>
              </a:spcBef>
              <a:spcAft>
                <a:spcPts val="300"/>
              </a:spcAft>
              <a:buFont typeface="Times New Roman" panose="02020603050405020304" pitchFamily="18" charset="0"/>
              <a:buChar char="•"/>
            </a:pPr>
            <a:r>
              <a:rPr lang="en-US" sz="1800" i="1" dirty="0" err="1">
                <a:solidFill>
                  <a:srgbClr val="000000"/>
                </a:solidFill>
                <a:effectLst/>
                <a:latin typeface="Times New Roman" panose="02020603050405020304" pitchFamily="18" charset="0"/>
                <a:ea typeface="Times New Roman" panose="02020603050405020304" pitchFamily="18" charset="0"/>
              </a:rPr>
              <a:t>Stálost</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součtu</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koncentrací</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slabých</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netěkavých</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kyselin</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Buf</a:t>
            </a:r>
            <a:r>
              <a:rPr lang="en-US" sz="1800" i="1" dirty="0">
                <a:solidFill>
                  <a:srgbClr val="000000"/>
                </a:solidFill>
                <a:effectLst/>
                <a:latin typeface="Times New Roman" panose="02020603050405020304" pitchFamily="18" charset="0"/>
                <a:ea typeface="Times New Roman" panose="02020603050405020304" pitchFamily="18" charset="0"/>
              </a:rPr>
              <a:t>-), a </a:t>
            </a:r>
            <a:r>
              <a:rPr lang="en-US" sz="1800" i="1" dirty="0" err="1">
                <a:solidFill>
                  <a:srgbClr val="000000"/>
                </a:solidFill>
                <a:effectLst/>
                <a:latin typeface="Times New Roman" panose="02020603050405020304" pitchFamily="18" charset="0"/>
                <a:ea typeface="Times New Roman" panose="02020603050405020304" pitchFamily="18" charset="0"/>
              </a:rPr>
              <a:t>jejich</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disociovaných</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pufračních</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bází</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Buf</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tvořících</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nebikarbonátový</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pufr</a:t>
            </a:r>
            <a:r>
              <a:rPr lang="en-US" sz="1800" i="1" dirty="0">
                <a:solidFill>
                  <a:srgbClr val="000000"/>
                </a:solidFill>
                <a:effectLst/>
                <a:latin typeface="Times New Roman" panose="02020603050405020304" pitchFamily="18" charset="0"/>
                <a:ea typeface="Times New Roman" panose="02020603050405020304" pitchFamily="18" charset="0"/>
              </a:rPr>
              <a:t>. V </a:t>
            </a:r>
            <a:r>
              <a:rPr lang="en-US" sz="1800" i="1" dirty="0" err="1">
                <a:solidFill>
                  <a:srgbClr val="000000"/>
                </a:solidFill>
                <a:effectLst/>
                <a:latin typeface="Times New Roman" panose="02020603050405020304" pitchFamily="18" charset="0"/>
                <a:ea typeface="Times New Roman" panose="02020603050405020304" pitchFamily="18" charset="0"/>
              </a:rPr>
              <a:t>případě</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plazmy</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jsou</a:t>
            </a:r>
            <a:r>
              <a:rPr lang="en-US" sz="1800" i="1" dirty="0">
                <a:solidFill>
                  <a:srgbClr val="000000"/>
                </a:solidFill>
                <a:effectLst/>
                <a:latin typeface="Times New Roman" panose="02020603050405020304" pitchFamily="18" charset="0"/>
                <a:ea typeface="Times New Roman" panose="02020603050405020304" pitchFamily="18" charset="0"/>
              </a:rPr>
              <a:t> </a:t>
            </a:r>
            <a:r>
              <a:rPr lang="pt-BR" sz="1800" i="1" dirty="0">
                <a:solidFill>
                  <a:srgbClr val="000000"/>
                </a:solidFill>
                <a:effectLst/>
                <a:latin typeface="Times New Roman" panose="02020603050405020304" pitchFamily="18" charset="0"/>
                <a:ea typeface="Times New Roman" panose="02020603050405020304" pitchFamily="18" charset="0"/>
              </a:rPr>
              <a:t>nebikarbonátové pufry tvořeny albuminem a fosfáty.:</a:t>
            </a:r>
            <a:endParaRPr lang="en-US" sz="1800" dirty="0">
              <a:solidFill>
                <a:srgbClr val="000000"/>
              </a:solidFill>
              <a:effectLst/>
              <a:latin typeface="Times New Roman" panose="02020603050405020304" pitchFamily="18" charset="0"/>
              <a:ea typeface="Times New Roman" panose="02020603050405020304" pitchFamily="18" charset="0"/>
            </a:endParaRPr>
          </a:p>
          <a:p>
            <a:pPr marL="685165" algn="just">
              <a:lnSpc>
                <a:spcPct val="120000"/>
              </a:lnSpc>
              <a:spcBef>
                <a:spcPts val="200"/>
              </a:spcBef>
              <a:spcAft>
                <a:spcPts val="300"/>
              </a:spcAft>
            </a:pPr>
            <a:r>
              <a:rPr lang="en-US" sz="1800" i="1" dirty="0">
                <a:solidFill>
                  <a:srgbClr val="000000"/>
                </a:solidFill>
                <a:effectLst/>
                <a:latin typeface="Times New Roman" panose="02020603050405020304" pitchFamily="18" charset="0"/>
                <a:ea typeface="Times New Roman" panose="02020603050405020304" pitchFamily="18" charset="0"/>
              </a:rPr>
              <a:t>[</a:t>
            </a:r>
            <a:r>
              <a:rPr lang="en-US" sz="1800" i="1" dirty="0" err="1">
                <a:solidFill>
                  <a:srgbClr val="000000"/>
                </a:solidFill>
                <a:effectLst/>
                <a:latin typeface="Times New Roman" panose="02020603050405020304" pitchFamily="18" charset="0"/>
                <a:ea typeface="Times New Roman" panose="02020603050405020304" pitchFamily="18" charset="0"/>
              </a:rPr>
              <a:t>Buf</a:t>
            </a:r>
            <a:r>
              <a:rPr lang="en-US" sz="1800" i="1" baseline="30000" dirty="0">
                <a:solidFill>
                  <a:srgbClr val="000000"/>
                </a:solidFill>
                <a:effectLst/>
                <a:latin typeface="Times New Roman" panose="02020603050405020304" pitchFamily="18" charset="0"/>
                <a:ea typeface="Times New Roman" panose="02020603050405020304" pitchFamily="18" charset="0"/>
              </a:rPr>
              <a:t>-</a:t>
            </a:r>
            <a:r>
              <a:rPr lang="en-US" sz="1800" i="1" dirty="0">
                <a:solidFill>
                  <a:srgbClr val="000000"/>
                </a:solidFill>
                <a:effectLst/>
                <a:latin typeface="Times New Roman" panose="02020603050405020304" pitchFamily="18" charset="0"/>
                <a:ea typeface="Times New Roman" panose="02020603050405020304" pitchFamily="18" charset="0"/>
              </a:rPr>
              <a:t>]+[</a:t>
            </a:r>
            <a:r>
              <a:rPr lang="en-US" sz="1800" i="1" dirty="0" err="1">
                <a:solidFill>
                  <a:srgbClr val="000000"/>
                </a:solidFill>
                <a:effectLst/>
                <a:latin typeface="Times New Roman" panose="02020603050405020304" pitchFamily="18" charset="0"/>
                <a:ea typeface="Times New Roman" panose="02020603050405020304" pitchFamily="18" charset="0"/>
              </a:rPr>
              <a:t>HBuf</a:t>
            </a:r>
            <a:r>
              <a:rPr lang="en-US" sz="1800" i="1" dirty="0">
                <a:solidFill>
                  <a:srgbClr val="000000"/>
                </a:solidFill>
                <a:effectLst/>
                <a:latin typeface="Times New Roman" panose="02020603050405020304" pitchFamily="18" charset="0"/>
                <a:ea typeface="Times New Roman" panose="02020603050405020304" pitchFamily="18" charset="0"/>
              </a:rPr>
              <a:t>] = [ATOT]</a:t>
            </a:r>
            <a:endParaRPr lang="en-US" sz="1800" dirty="0">
              <a:solidFill>
                <a:srgbClr val="000000"/>
              </a:solidFill>
              <a:effectLst/>
              <a:latin typeface="Times New Roman" panose="02020603050405020304" pitchFamily="18" charset="0"/>
              <a:ea typeface="Times New Roman" panose="02020603050405020304" pitchFamily="18" charset="0"/>
            </a:endParaRPr>
          </a:p>
          <a:p>
            <a:pPr marL="342900" lvl="0" indent="-342900" algn="just">
              <a:lnSpc>
                <a:spcPct val="120000"/>
              </a:lnSpc>
              <a:spcBef>
                <a:spcPts val="200"/>
              </a:spcBef>
              <a:spcAft>
                <a:spcPts val="300"/>
              </a:spcAft>
              <a:buFont typeface="Times New Roman" panose="02020603050405020304" pitchFamily="18" charset="0"/>
              <a:buChar char="•"/>
            </a:pPr>
            <a:r>
              <a:rPr lang="en-US" sz="1800" i="1" dirty="0" err="1">
                <a:solidFill>
                  <a:srgbClr val="000000"/>
                </a:solidFill>
                <a:effectLst/>
                <a:latin typeface="Times New Roman" panose="02020603050405020304" pitchFamily="18" charset="0"/>
                <a:ea typeface="Times New Roman" panose="02020603050405020304" pitchFamily="18" charset="0"/>
              </a:rPr>
              <a:t>Disociační</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rovnováha</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soustavy</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nebikarbonátového</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pufru</a:t>
            </a:r>
            <a:r>
              <a:rPr lang="en-US" sz="1800" i="1" dirty="0">
                <a:solidFill>
                  <a:srgbClr val="000000"/>
                </a:solidFill>
                <a:effectLst/>
                <a:latin typeface="Times New Roman" panose="02020603050405020304" pitchFamily="18" charset="0"/>
                <a:ea typeface="Times New Roman" panose="02020603050405020304" pitchFamily="18" charset="0"/>
              </a:rPr>
              <a:t>:</a:t>
            </a:r>
            <a:endParaRPr lang="en-US" sz="1800" dirty="0">
              <a:solidFill>
                <a:srgbClr val="000000"/>
              </a:solidFill>
              <a:effectLst/>
              <a:latin typeface="Times New Roman" panose="02020603050405020304" pitchFamily="18" charset="0"/>
              <a:ea typeface="Times New Roman" panose="02020603050405020304" pitchFamily="18" charset="0"/>
            </a:endParaRPr>
          </a:p>
          <a:p>
            <a:pPr marL="685165" algn="just">
              <a:lnSpc>
                <a:spcPct val="120000"/>
              </a:lnSpc>
              <a:spcBef>
                <a:spcPts val="200"/>
              </a:spcBef>
              <a:spcAft>
                <a:spcPts val="300"/>
              </a:spcAft>
            </a:pPr>
            <a:r>
              <a:rPr lang="en-US" sz="1800" i="1" dirty="0">
                <a:solidFill>
                  <a:srgbClr val="000000"/>
                </a:solidFill>
                <a:effectLst/>
                <a:latin typeface="Times New Roman" panose="02020603050405020304" pitchFamily="18" charset="0"/>
                <a:ea typeface="Times New Roman" panose="02020603050405020304" pitchFamily="18" charset="0"/>
              </a:rPr>
              <a:t>[</a:t>
            </a:r>
            <a:r>
              <a:rPr lang="en-US" sz="1800" i="1" dirty="0" err="1">
                <a:solidFill>
                  <a:srgbClr val="000000"/>
                </a:solidFill>
                <a:effectLst/>
                <a:latin typeface="Times New Roman" panose="02020603050405020304" pitchFamily="18" charset="0"/>
                <a:ea typeface="Times New Roman" panose="02020603050405020304" pitchFamily="18" charset="0"/>
              </a:rPr>
              <a:t>Buf</a:t>
            </a:r>
            <a:r>
              <a:rPr lang="en-US" sz="1800" i="1" baseline="30000" dirty="0">
                <a:solidFill>
                  <a:srgbClr val="000000"/>
                </a:solidFill>
                <a:effectLst/>
                <a:latin typeface="Times New Roman" panose="02020603050405020304" pitchFamily="18" charset="0"/>
                <a:ea typeface="Times New Roman" panose="02020603050405020304" pitchFamily="18" charset="0"/>
              </a:rPr>
              <a:t>-</a:t>
            </a:r>
            <a:r>
              <a:rPr lang="en-US" sz="1800" i="1" dirty="0">
                <a:solidFill>
                  <a:srgbClr val="000000"/>
                </a:solidFill>
                <a:effectLst/>
                <a:latin typeface="Times New Roman" panose="02020603050405020304" pitchFamily="18" charset="0"/>
                <a:ea typeface="Times New Roman" panose="02020603050405020304" pitchFamily="18" charset="0"/>
              </a:rPr>
              <a:t>] [H</a:t>
            </a:r>
            <a:r>
              <a:rPr lang="en-US" sz="1800" i="1" baseline="30000" dirty="0">
                <a:solidFill>
                  <a:srgbClr val="000000"/>
                </a:solidFill>
                <a:effectLst/>
                <a:latin typeface="Times New Roman" panose="02020603050405020304" pitchFamily="18" charset="0"/>
                <a:ea typeface="Times New Roman" panose="02020603050405020304" pitchFamily="18" charset="0"/>
              </a:rPr>
              <a:t>+</a:t>
            </a:r>
            <a:r>
              <a:rPr lang="en-US" sz="1800" i="1" dirty="0">
                <a:solidFill>
                  <a:srgbClr val="000000"/>
                </a:solidFill>
                <a:effectLst/>
                <a:latin typeface="Times New Roman" panose="02020603050405020304" pitchFamily="18" charset="0"/>
                <a:ea typeface="Times New Roman" panose="02020603050405020304" pitchFamily="18" charset="0"/>
              </a:rPr>
              <a:t>] = KBUF × [</a:t>
            </a:r>
            <a:r>
              <a:rPr lang="en-US" sz="1800" i="1" dirty="0" err="1">
                <a:solidFill>
                  <a:srgbClr val="000000"/>
                </a:solidFill>
                <a:effectLst/>
                <a:latin typeface="Times New Roman" panose="02020603050405020304" pitchFamily="18" charset="0"/>
                <a:ea typeface="Times New Roman" panose="02020603050405020304" pitchFamily="18" charset="0"/>
              </a:rPr>
              <a:t>HBuf</a:t>
            </a:r>
            <a:r>
              <a:rPr lang="en-US" sz="1800" i="1" dirty="0">
                <a:solidFill>
                  <a:srgbClr val="000000"/>
                </a:solidFill>
                <a:effectLst/>
                <a:latin typeface="Times New Roman" panose="02020603050405020304" pitchFamily="18" charset="0"/>
                <a:ea typeface="Times New Roman" panose="02020603050405020304" pitchFamily="18" charset="0"/>
              </a:rPr>
              <a:t>]</a:t>
            </a:r>
            <a:endParaRPr lang="en-US" sz="1800" dirty="0">
              <a:solidFill>
                <a:srgbClr val="000000"/>
              </a:solidFill>
              <a:effectLst/>
              <a:latin typeface="Times New Roman" panose="02020603050405020304" pitchFamily="18" charset="0"/>
              <a:ea typeface="Times New Roman" panose="02020603050405020304" pitchFamily="18" charset="0"/>
            </a:endParaRPr>
          </a:p>
          <a:p>
            <a:pPr marL="342900" lvl="0" indent="-342900" algn="just">
              <a:lnSpc>
                <a:spcPct val="120000"/>
              </a:lnSpc>
              <a:spcBef>
                <a:spcPts val="200"/>
              </a:spcBef>
              <a:spcAft>
                <a:spcPts val="300"/>
              </a:spcAft>
              <a:buFont typeface="Times New Roman" panose="02020603050405020304" pitchFamily="18" charset="0"/>
              <a:buChar char="•"/>
            </a:pPr>
            <a:r>
              <a:rPr lang="en-US" sz="1800" i="1" dirty="0" err="1">
                <a:solidFill>
                  <a:srgbClr val="000000"/>
                </a:solidFill>
                <a:effectLst/>
                <a:latin typeface="Times New Roman" panose="02020603050405020304" pitchFamily="18" charset="0"/>
                <a:ea typeface="Times New Roman" panose="02020603050405020304" pitchFamily="18" charset="0"/>
              </a:rPr>
              <a:t>Disociační</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rovnováha</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soustavy</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bikarbonátového</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pufru</a:t>
            </a:r>
            <a:r>
              <a:rPr lang="en-US" sz="1800" i="1" dirty="0">
                <a:solidFill>
                  <a:srgbClr val="000000"/>
                </a:solidFill>
                <a:effectLst/>
                <a:latin typeface="Times New Roman" panose="02020603050405020304" pitchFamily="18" charset="0"/>
                <a:ea typeface="Times New Roman" panose="02020603050405020304" pitchFamily="18" charset="0"/>
              </a:rPr>
              <a:t>:</a:t>
            </a:r>
            <a:endParaRPr lang="en-US" sz="1800" dirty="0">
              <a:solidFill>
                <a:srgbClr val="000000"/>
              </a:solidFill>
              <a:effectLst/>
              <a:latin typeface="Times New Roman" panose="02020603050405020304" pitchFamily="18" charset="0"/>
              <a:ea typeface="Times New Roman" panose="02020603050405020304" pitchFamily="18" charset="0"/>
            </a:endParaRPr>
          </a:p>
          <a:p>
            <a:pPr marL="685165" algn="just">
              <a:lnSpc>
                <a:spcPct val="120000"/>
              </a:lnSpc>
              <a:spcBef>
                <a:spcPts val="200"/>
              </a:spcBef>
              <a:spcAft>
                <a:spcPts val="300"/>
              </a:spcAft>
            </a:pPr>
            <a:r>
              <a:rPr lang="en-US" sz="1800" i="1" dirty="0">
                <a:solidFill>
                  <a:srgbClr val="000000"/>
                </a:solidFill>
                <a:effectLst/>
                <a:latin typeface="Times New Roman" panose="02020603050405020304" pitchFamily="18" charset="0"/>
                <a:ea typeface="Times New Roman" panose="02020603050405020304" pitchFamily="18" charset="0"/>
              </a:rPr>
              <a:t>[H</a:t>
            </a:r>
            <a:r>
              <a:rPr lang="en-US" sz="1800" i="1" baseline="30000" dirty="0">
                <a:solidFill>
                  <a:srgbClr val="000000"/>
                </a:solidFill>
                <a:effectLst/>
                <a:latin typeface="Times New Roman" panose="02020603050405020304" pitchFamily="18" charset="0"/>
                <a:ea typeface="Times New Roman" panose="02020603050405020304" pitchFamily="18" charset="0"/>
              </a:rPr>
              <a:t>+</a:t>
            </a:r>
            <a:r>
              <a:rPr lang="en-US" sz="1800" i="1" dirty="0">
                <a:solidFill>
                  <a:srgbClr val="000000"/>
                </a:solidFill>
                <a:effectLst/>
                <a:latin typeface="Times New Roman" panose="02020603050405020304" pitchFamily="18" charset="0"/>
                <a:ea typeface="Times New Roman" panose="02020603050405020304" pitchFamily="18" charset="0"/>
              </a:rPr>
              <a:t>] [HCO</a:t>
            </a:r>
            <a:r>
              <a:rPr lang="en-US" sz="1800" i="1" baseline="-25000" dirty="0">
                <a:solidFill>
                  <a:srgbClr val="000000"/>
                </a:solidFill>
                <a:effectLst/>
                <a:latin typeface="Times New Roman" panose="02020603050405020304" pitchFamily="18" charset="0"/>
                <a:ea typeface="Times New Roman" panose="02020603050405020304" pitchFamily="18" charset="0"/>
              </a:rPr>
              <a:t>3</a:t>
            </a:r>
            <a:r>
              <a:rPr lang="en-US" sz="1800" i="1" baseline="30000" dirty="0">
                <a:solidFill>
                  <a:srgbClr val="000000"/>
                </a:solidFill>
                <a:effectLst/>
                <a:latin typeface="Times New Roman" panose="02020603050405020304" pitchFamily="18" charset="0"/>
                <a:ea typeface="Times New Roman" panose="02020603050405020304" pitchFamily="18" charset="0"/>
              </a:rPr>
              <a:t>-</a:t>
            </a:r>
            <a:r>
              <a:rPr lang="en-US" sz="1800" i="1" dirty="0">
                <a:solidFill>
                  <a:srgbClr val="000000"/>
                </a:solidFill>
                <a:effectLst/>
                <a:latin typeface="Times New Roman" panose="02020603050405020304" pitchFamily="18" charset="0"/>
                <a:ea typeface="Times New Roman" panose="02020603050405020304" pitchFamily="18" charset="0"/>
              </a:rPr>
              <a:t>] = M × pCO</a:t>
            </a:r>
            <a:r>
              <a:rPr lang="en-US" sz="1800" i="1" baseline="-25000" dirty="0">
                <a:solidFill>
                  <a:srgbClr val="000000"/>
                </a:solidFill>
                <a:effectLst/>
                <a:latin typeface="Times New Roman" panose="02020603050405020304" pitchFamily="18" charset="0"/>
                <a:ea typeface="Times New Roman" panose="02020603050405020304" pitchFamily="18" charset="0"/>
              </a:rPr>
              <a:t>2</a:t>
            </a:r>
            <a:endParaRPr lang="en-US" sz="1800" dirty="0">
              <a:solidFill>
                <a:srgbClr val="000000"/>
              </a:solidFill>
              <a:effectLst/>
              <a:latin typeface="Times New Roman" panose="02020603050405020304" pitchFamily="18" charset="0"/>
              <a:ea typeface="Times New Roman" panose="02020603050405020304" pitchFamily="18" charset="0"/>
            </a:endParaRPr>
          </a:p>
          <a:p>
            <a:pPr marL="342900" lvl="0" indent="-342900" algn="just">
              <a:lnSpc>
                <a:spcPct val="120000"/>
              </a:lnSpc>
              <a:spcBef>
                <a:spcPts val="200"/>
              </a:spcBef>
              <a:spcAft>
                <a:spcPts val="300"/>
              </a:spcAft>
              <a:buFont typeface="Times New Roman" panose="02020603050405020304" pitchFamily="18" charset="0"/>
              <a:buChar char="•"/>
            </a:pPr>
            <a:r>
              <a:rPr lang="en-US" sz="1800" i="1" dirty="0" err="1">
                <a:solidFill>
                  <a:srgbClr val="000000"/>
                </a:solidFill>
                <a:effectLst/>
                <a:latin typeface="Times New Roman" panose="02020603050405020304" pitchFamily="18" charset="0"/>
                <a:ea typeface="Times New Roman" panose="02020603050405020304" pitchFamily="18" charset="0"/>
              </a:rPr>
              <a:t>Disociační</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rovnováha</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mezi</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bikarbonátem</a:t>
            </a:r>
            <a:r>
              <a:rPr lang="en-US" sz="1800" i="1" dirty="0">
                <a:solidFill>
                  <a:srgbClr val="000000"/>
                </a:solidFill>
                <a:effectLst/>
                <a:latin typeface="Times New Roman" panose="02020603050405020304" pitchFamily="18" charset="0"/>
                <a:ea typeface="Times New Roman" panose="02020603050405020304" pitchFamily="18" charset="0"/>
              </a:rPr>
              <a:t> a </a:t>
            </a:r>
            <a:r>
              <a:rPr lang="en-US" sz="1800" i="1" dirty="0" err="1">
                <a:solidFill>
                  <a:srgbClr val="000000"/>
                </a:solidFill>
                <a:effectLst/>
                <a:latin typeface="Times New Roman" panose="02020603050405020304" pitchFamily="18" charset="0"/>
                <a:ea typeface="Times New Roman" panose="02020603050405020304" pitchFamily="18" charset="0"/>
              </a:rPr>
              <a:t>karbonátem</a:t>
            </a:r>
            <a:r>
              <a:rPr lang="en-US" sz="1800" i="1" dirty="0">
                <a:solidFill>
                  <a:srgbClr val="000000"/>
                </a:solidFill>
                <a:effectLst/>
                <a:latin typeface="Times New Roman" panose="02020603050405020304" pitchFamily="18" charset="0"/>
                <a:ea typeface="Times New Roman" panose="02020603050405020304" pitchFamily="18" charset="0"/>
              </a:rPr>
              <a:t>:</a:t>
            </a:r>
            <a:endParaRPr lang="en-US" sz="1800" dirty="0">
              <a:solidFill>
                <a:srgbClr val="000000"/>
              </a:solidFill>
              <a:effectLst/>
              <a:latin typeface="Times New Roman" panose="02020603050405020304" pitchFamily="18" charset="0"/>
              <a:ea typeface="Times New Roman" panose="02020603050405020304" pitchFamily="18" charset="0"/>
            </a:endParaRPr>
          </a:p>
          <a:p>
            <a:pPr marL="685165" algn="just">
              <a:lnSpc>
                <a:spcPct val="120000"/>
              </a:lnSpc>
              <a:spcBef>
                <a:spcPts val="200"/>
              </a:spcBef>
              <a:spcAft>
                <a:spcPts val="300"/>
              </a:spcAft>
            </a:pPr>
            <a:r>
              <a:rPr lang="en-US" sz="1800" i="1" dirty="0">
                <a:solidFill>
                  <a:srgbClr val="000000"/>
                </a:solidFill>
                <a:effectLst/>
                <a:latin typeface="Times New Roman" panose="02020603050405020304" pitchFamily="18" charset="0"/>
                <a:ea typeface="Times New Roman" panose="02020603050405020304" pitchFamily="18" charset="0"/>
              </a:rPr>
              <a:t>[H</a:t>
            </a:r>
            <a:r>
              <a:rPr lang="en-US" sz="1800" i="1" baseline="30000" dirty="0">
                <a:solidFill>
                  <a:srgbClr val="000000"/>
                </a:solidFill>
                <a:effectLst/>
                <a:latin typeface="Times New Roman" panose="02020603050405020304" pitchFamily="18" charset="0"/>
                <a:ea typeface="Times New Roman" panose="02020603050405020304" pitchFamily="18" charset="0"/>
              </a:rPr>
              <a:t>+</a:t>
            </a:r>
            <a:r>
              <a:rPr lang="en-US" sz="1800" i="1" dirty="0">
                <a:solidFill>
                  <a:srgbClr val="000000"/>
                </a:solidFill>
                <a:effectLst/>
                <a:latin typeface="Times New Roman" panose="02020603050405020304" pitchFamily="18" charset="0"/>
                <a:ea typeface="Times New Roman" panose="02020603050405020304" pitchFamily="18" charset="0"/>
              </a:rPr>
              <a:t>] [CO</a:t>
            </a:r>
            <a:r>
              <a:rPr lang="en-US" sz="1800" i="1" baseline="-25000" dirty="0">
                <a:solidFill>
                  <a:srgbClr val="000000"/>
                </a:solidFill>
                <a:effectLst/>
                <a:latin typeface="Times New Roman" panose="02020603050405020304" pitchFamily="18" charset="0"/>
                <a:ea typeface="Times New Roman" panose="02020603050405020304" pitchFamily="18" charset="0"/>
              </a:rPr>
              <a:t>3</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baseline="30000" dirty="0">
                <a:solidFill>
                  <a:srgbClr val="000000"/>
                </a:solidFill>
                <a:effectLst/>
                <a:latin typeface="Times New Roman" panose="02020603050405020304" pitchFamily="18" charset="0"/>
                <a:ea typeface="Times New Roman" panose="02020603050405020304" pitchFamily="18" charset="0"/>
              </a:rPr>
              <a:t>2-</a:t>
            </a:r>
            <a:r>
              <a:rPr lang="en-US" sz="1800" i="1" dirty="0">
                <a:solidFill>
                  <a:srgbClr val="000000"/>
                </a:solidFill>
                <a:effectLst/>
                <a:latin typeface="Times New Roman" panose="02020603050405020304" pitchFamily="18" charset="0"/>
                <a:ea typeface="Times New Roman" panose="02020603050405020304" pitchFamily="18" charset="0"/>
              </a:rPr>
              <a:t>] = N × [HCO</a:t>
            </a:r>
            <a:r>
              <a:rPr lang="en-US" sz="1800" i="1" baseline="-25000" dirty="0">
                <a:solidFill>
                  <a:srgbClr val="000000"/>
                </a:solidFill>
                <a:effectLst/>
                <a:latin typeface="Times New Roman" panose="02020603050405020304" pitchFamily="18" charset="0"/>
                <a:ea typeface="Times New Roman" panose="02020603050405020304" pitchFamily="18" charset="0"/>
              </a:rPr>
              <a:t>3</a:t>
            </a:r>
            <a:r>
              <a:rPr lang="en-US" sz="1800" i="1" baseline="30000" dirty="0">
                <a:solidFill>
                  <a:srgbClr val="000000"/>
                </a:solidFill>
                <a:effectLst/>
                <a:latin typeface="Times New Roman" panose="02020603050405020304" pitchFamily="18" charset="0"/>
                <a:ea typeface="Times New Roman" panose="02020603050405020304" pitchFamily="18" charset="0"/>
              </a:rPr>
              <a:t> -</a:t>
            </a:r>
            <a:r>
              <a:rPr lang="en-US" sz="1800" i="1" dirty="0">
                <a:solidFill>
                  <a:srgbClr val="000000"/>
                </a:solidFill>
                <a:effectLst/>
                <a:latin typeface="Times New Roman" panose="02020603050405020304" pitchFamily="18" charset="0"/>
                <a:ea typeface="Times New Roman" panose="02020603050405020304" pitchFamily="18" charset="0"/>
              </a:rPr>
              <a:t>]</a:t>
            </a:r>
            <a:endParaRPr lang="en-US" sz="1800" dirty="0">
              <a:solidFill>
                <a:srgbClr val="000000"/>
              </a:solidFill>
              <a:effectLst/>
              <a:latin typeface="Times New Roman" panose="02020603050405020304" pitchFamily="18" charset="0"/>
              <a:ea typeface="Times New Roman" panose="02020603050405020304" pitchFamily="18" charset="0"/>
            </a:endParaRPr>
          </a:p>
          <a:p>
            <a:pPr marL="342900" lvl="0" indent="-342900" algn="just">
              <a:lnSpc>
                <a:spcPct val="120000"/>
              </a:lnSpc>
              <a:spcBef>
                <a:spcPts val="200"/>
              </a:spcBef>
              <a:spcAft>
                <a:spcPts val="300"/>
              </a:spcAft>
              <a:buFont typeface="Times New Roman" panose="02020603050405020304" pitchFamily="18" charset="0"/>
              <a:buChar char="•"/>
            </a:pPr>
            <a:r>
              <a:rPr lang="en-US" sz="1800" i="1" dirty="0" err="1">
                <a:solidFill>
                  <a:srgbClr val="000000"/>
                </a:solidFill>
                <a:effectLst/>
                <a:latin typeface="Times New Roman" panose="02020603050405020304" pitchFamily="18" charset="0"/>
                <a:ea typeface="Times New Roman" panose="02020603050405020304" pitchFamily="18" charset="0"/>
              </a:rPr>
              <a:t>Elektroneutralita</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Součet</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všech</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disociovaných</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kationtů</a:t>
            </a:r>
            <a:r>
              <a:rPr lang="en-US" sz="1800" i="1" dirty="0">
                <a:solidFill>
                  <a:srgbClr val="000000"/>
                </a:solidFill>
                <a:effectLst/>
                <a:latin typeface="Times New Roman" panose="02020603050405020304" pitchFamily="18" charset="0"/>
                <a:ea typeface="Times New Roman" panose="02020603050405020304" pitchFamily="18" charset="0"/>
              </a:rPr>
              <a:t> a </a:t>
            </a:r>
            <a:r>
              <a:rPr lang="en-US" sz="1800" i="1" dirty="0" err="1">
                <a:solidFill>
                  <a:srgbClr val="000000"/>
                </a:solidFill>
                <a:effectLst/>
                <a:latin typeface="Times New Roman" panose="02020603050405020304" pitchFamily="18" charset="0"/>
                <a:ea typeface="Times New Roman" panose="02020603050405020304" pitchFamily="18" charset="0"/>
              </a:rPr>
              <a:t>aniontů</a:t>
            </a:r>
            <a:r>
              <a:rPr lang="en-US" sz="1800" i="1" dirty="0">
                <a:solidFill>
                  <a:srgbClr val="000000"/>
                </a:solidFill>
                <a:effectLst/>
                <a:latin typeface="Times New Roman" panose="02020603050405020304" pitchFamily="18" charset="0"/>
                <a:ea typeface="Times New Roman" panose="02020603050405020304" pitchFamily="18" charset="0"/>
              </a:rPr>
              <a:t> se </a:t>
            </a:r>
            <a:r>
              <a:rPr lang="en-US" sz="1800" i="1" dirty="0" err="1">
                <a:solidFill>
                  <a:srgbClr val="000000"/>
                </a:solidFill>
                <a:effectLst/>
                <a:latin typeface="Times New Roman" panose="02020603050405020304" pitchFamily="18" charset="0"/>
                <a:ea typeface="Times New Roman" panose="02020603050405020304" pitchFamily="18" charset="0"/>
              </a:rPr>
              <a:t>musí</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rovnat</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Pokud</a:t>
            </a:r>
            <a:r>
              <a:rPr lang="en-US" sz="1800" i="1" dirty="0">
                <a:solidFill>
                  <a:srgbClr val="000000"/>
                </a:solidFill>
                <a:effectLst/>
                <a:latin typeface="Times New Roman" panose="02020603050405020304" pitchFamily="18" charset="0"/>
                <a:ea typeface="Times New Roman" panose="02020603050405020304" pitchFamily="18" charset="0"/>
              </a:rPr>
              <a:t> od </a:t>
            </a:r>
            <a:r>
              <a:rPr lang="en-US" sz="1800" i="1" dirty="0" err="1">
                <a:solidFill>
                  <a:srgbClr val="000000"/>
                </a:solidFill>
                <a:effectLst/>
                <a:latin typeface="Times New Roman" panose="02020603050405020304" pitchFamily="18" charset="0"/>
                <a:ea typeface="Times New Roman" panose="02020603050405020304" pitchFamily="18" charset="0"/>
              </a:rPr>
              <a:t>všech</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koncentrací</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plně</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disociovaných</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kationtů</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odečteme</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všechny</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koncentrace</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plně</a:t>
            </a:r>
            <a:endParaRPr lang="en-US" sz="1800" dirty="0">
              <a:solidFill>
                <a:srgbClr val="000000"/>
              </a:solidFill>
              <a:effectLst/>
              <a:latin typeface="Times New Roman" panose="02020603050405020304" pitchFamily="18" charset="0"/>
              <a:ea typeface="Times New Roman" panose="02020603050405020304" pitchFamily="18" charset="0"/>
            </a:endParaRPr>
          </a:p>
          <a:p>
            <a:pPr marL="685165" algn="just">
              <a:lnSpc>
                <a:spcPct val="120000"/>
              </a:lnSpc>
              <a:spcBef>
                <a:spcPts val="200"/>
              </a:spcBef>
              <a:spcAft>
                <a:spcPts val="300"/>
              </a:spcAft>
            </a:pPr>
            <a:r>
              <a:rPr lang="en-US" sz="1800" i="1" dirty="0" err="1">
                <a:solidFill>
                  <a:srgbClr val="000000"/>
                </a:solidFill>
                <a:effectLst/>
                <a:latin typeface="Times New Roman" panose="02020603050405020304" pitchFamily="18" charset="0"/>
                <a:ea typeface="Times New Roman" panose="02020603050405020304" pitchFamily="18" charset="0"/>
              </a:rPr>
              <a:t>disociovaných</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chemicky</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nereagujících</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aniontů</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dostaneme</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součet</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nábojů</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pufračních</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bazí</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všech</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bikarbonátových</a:t>
            </a:r>
            <a:r>
              <a:rPr lang="en-US" sz="1800" i="1" dirty="0">
                <a:solidFill>
                  <a:srgbClr val="000000"/>
                </a:solidFill>
                <a:effectLst/>
                <a:latin typeface="Times New Roman" panose="02020603050405020304" pitchFamily="18" charset="0"/>
                <a:ea typeface="Times New Roman" panose="02020603050405020304" pitchFamily="18" charset="0"/>
              </a:rPr>
              <a:t> a </a:t>
            </a:r>
            <a:r>
              <a:rPr lang="en-US" sz="1800" i="1" dirty="0" err="1">
                <a:solidFill>
                  <a:srgbClr val="000000"/>
                </a:solidFill>
                <a:effectLst/>
                <a:latin typeface="Times New Roman" panose="02020603050405020304" pitchFamily="18" charset="0"/>
                <a:ea typeface="Times New Roman" panose="02020603050405020304" pitchFamily="18" charset="0"/>
              </a:rPr>
              <a:t>nebikarbonátových</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pufrů</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Tento</a:t>
            </a:r>
            <a:r>
              <a:rPr lang="en-US" sz="1800" i="1" dirty="0">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 </a:t>
            </a:r>
            <a:r>
              <a:rPr lang="en-US" sz="1800" i="1" dirty="0" err="1">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rozdíl</a:t>
            </a:r>
            <a:r>
              <a:rPr lang="en-US" sz="1800" i="1" dirty="0">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 </a:t>
            </a:r>
            <a:r>
              <a:rPr lang="en-US" sz="1800" i="1" dirty="0" err="1">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koncentrací</a:t>
            </a:r>
            <a:r>
              <a:rPr lang="en-US" sz="1800" i="1" dirty="0">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 Stewart </a:t>
            </a:r>
            <a:r>
              <a:rPr lang="en-US" sz="1800" i="1" dirty="0" err="1">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nazval</a:t>
            </a:r>
            <a:r>
              <a:rPr lang="en-US" sz="1800" i="1" dirty="0">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 </a:t>
            </a:r>
            <a:r>
              <a:rPr lang="en-US" sz="1800" i="1" dirty="0" err="1">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jako</a:t>
            </a:r>
            <a:r>
              <a:rPr lang="en-US" sz="1800" i="1" dirty="0">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 </a:t>
            </a:r>
            <a:r>
              <a:rPr lang="en-US" sz="1800" i="1" dirty="0" err="1">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tzv</a:t>
            </a:r>
            <a:r>
              <a:rPr lang="en-US" sz="1800" i="1" dirty="0">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 </a:t>
            </a:r>
            <a:r>
              <a:rPr lang="en-US" sz="1800" b="1" i="1" dirty="0">
                <a:solidFill>
                  <a:srgbClr val="000000"/>
                </a:solidFill>
                <a:effectLst/>
                <a:latin typeface="MyriadPro-BoldIt" panose="020B0703030403090204" pitchFamily="34" charset="0"/>
                <a:ea typeface="Times New Roman" panose="02020603050405020304" pitchFamily="18" charset="0"/>
                <a:cs typeface="MyriadPro-BoldIt" panose="020B0703030403090204" pitchFamily="34" charset="0"/>
              </a:rPr>
              <a:t>„strong ion difference“ – SID </a:t>
            </a:r>
            <a:r>
              <a:rPr lang="en-US" sz="1800" i="1" dirty="0">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(v </a:t>
            </a:r>
            <a:r>
              <a:rPr lang="en-US" sz="1800" i="1" dirty="0" err="1">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češtině</a:t>
            </a:r>
            <a:r>
              <a:rPr lang="en-US" sz="1800" i="1" dirty="0">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 se mu </a:t>
            </a:r>
            <a:r>
              <a:rPr lang="en-US" sz="1800" i="1" dirty="0" err="1">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někdy</a:t>
            </a:r>
            <a:r>
              <a:rPr lang="en-US" sz="1800" i="1" dirty="0">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 </a:t>
            </a:r>
            <a:r>
              <a:rPr lang="en-US" sz="1800" i="1" dirty="0" err="1">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říká</a:t>
            </a:r>
            <a:r>
              <a:rPr lang="en-US" sz="1800" i="1" dirty="0">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 „</a:t>
            </a:r>
            <a:r>
              <a:rPr lang="en-US" sz="1800" i="1" dirty="0" err="1">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reziduální</a:t>
            </a:r>
            <a:r>
              <a:rPr lang="en-US" sz="1800" i="1" dirty="0">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 </a:t>
            </a:r>
            <a:r>
              <a:rPr lang="en-US" sz="1800" i="1" dirty="0" err="1">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anionty</a:t>
            </a:r>
            <a:r>
              <a:rPr lang="en-US" sz="1800" i="1" dirty="0">
                <a:solidFill>
                  <a:srgbClr val="000000"/>
                </a:solidFill>
                <a:effectLst/>
                <a:latin typeface="MyriadPro-Regular" panose="020B0503030403020204" pitchFamily="34" charset="0"/>
                <a:ea typeface="Times New Roman" panose="02020603050405020304" pitchFamily="18" charset="0"/>
                <a:cs typeface="MyriadPro-Regular" panose="020B0503030403020204" pitchFamily="34" charset="0"/>
              </a:rPr>
              <a:t>“)</a:t>
            </a:r>
            <a:r>
              <a:rPr lang="en-US" sz="1800" i="1" dirty="0">
                <a:solidFill>
                  <a:srgbClr val="000000"/>
                </a:solidFill>
                <a:effectLst/>
                <a:latin typeface="Times New Roman" panose="02020603050405020304" pitchFamily="18" charset="0"/>
                <a:ea typeface="Times New Roman" panose="02020603050405020304" pitchFamily="18" charset="0"/>
              </a:rPr>
              <a:t>:</a:t>
            </a:r>
            <a:endParaRPr lang="en-US" sz="1800" dirty="0">
              <a:solidFill>
                <a:srgbClr val="000000"/>
              </a:solidFill>
              <a:effectLst/>
              <a:latin typeface="Times New Roman" panose="02020603050405020304" pitchFamily="18" charset="0"/>
              <a:ea typeface="Times New Roman" panose="02020603050405020304" pitchFamily="18" charset="0"/>
            </a:endParaRPr>
          </a:p>
          <a:p>
            <a:pPr marL="685165" algn="just">
              <a:lnSpc>
                <a:spcPct val="120000"/>
              </a:lnSpc>
              <a:spcBef>
                <a:spcPts val="200"/>
              </a:spcBef>
              <a:spcAft>
                <a:spcPts val="300"/>
              </a:spcAft>
            </a:pPr>
            <a:r>
              <a:rPr lang="en-US" sz="1800" i="1" dirty="0">
                <a:solidFill>
                  <a:srgbClr val="000000"/>
                </a:solidFill>
                <a:effectLst/>
                <a:latin typeface="Times New Roman" panose="02020603050405020304" pitchFamily="18" charset="0"/>
                <a:ea typeface="Times New Roman" panose="02020603050405020304" pitchFamily="18" charset="0"/>
              </a:rPr>
              <a:t>SID = [HCO</a:t>
            </a:r>
            <a:r>
              <a:rPr lang="en-US" sz="1800" i="1" baseline="-25000" dirty="0">
                <a:solidFill>
                  <a:srgbClr val="000000"/>
                </a:solidFill>
                <a:effectLst/>
                <a:latin typeface="Times New Roman" panose="02020603050405020304" pitchFamily="18" charset="0"/>
                <a:ea typeface="Times New Roman" panose="02020603050405020304" pitchFamily="18" charset="0"/>
              </a:rPr>
              <a:t>3</a:t>
            </a:r>
            <a:r>
              <a:rPr lang="en-US" sz="1800" i="1" baseline="30000" dirty="0">
                <a:solidFill>
                  <a:srgbClr val="000000"/>
                </a:solidFill>
                <a:effectLst/>
                <a:latin typeface="Times New Roman" panose="02020603050405020304" pitchFamily="18" charset="0"/>
                <a:ea typeface="Times New Roman" panose="02020603050405020304" pitchFamily="18" charset="0"/>
              </a:rPr>
              <a:t>-</a:t>
            </a:r>
            <a:r>
              <a:rPr lang="en-US" sz="1800" i="1" dirty="0">
                <a:solidFill>
                  <a:srgbClr val="000000"/>
                </a:solidFill>
                <a:effectLst/>
                <a:latin typeface="Times New Roman" panose="02020603050405020304" pitchFamily="18" charset="0"/>
                <a:ea typeface="Times New Roman" panose="02020603050405020304" pitchFamily="18" charset="0"/>
              </a:rPr>
              <a:t>] + [CO</a:t>
            </a:r>
            <a:r>
              <a:rPr lang="en-US" sz="1800" i="1" baseline="-25000" dirty="0">
                <a:solidFill>
                  <a:srgbClr val="000000"/>
                </a:solidFill>
                <a:effectLst/>
                <a:latin typeface="Times New Roman" panose="02020603050405020304" pitchFamily="18" charset="0"/>
                <a:ea typeface="Times New Roman" panose="02020603050405020304" pitchFamily="18" charset="0"/>
              </a:rPr>
              <a:t>3</a:t>
            </a:r>
            <a:r>
              <a:rPr lang="en-US" sz="1800" i="1" baseline="30000" dirty="0">
                <a:solidFill>
                  <a:srgbClr val="000000"/>
                </a:solidFill>
                <a:effectLst/>
                <a:latin typeface="Times New Roman" panose="02020603050405020304" pitchFamily="18" charset="0"/>
                <a:ea typeface="Times New Roman" panose="02020603050405020304" pitchFamily="18" charset="0"/>
              </a:rPr>
              <a:t>2-</a:t>
            </a:r>
            <a:r>
              <a:rPr lang="en-US" sz="1800" i="1" dirty="0">
                <a:solidFill>
                  <a:srgbClr val="000000"/>
                </a:solidFill>
                <a:effectLst/>
                <a:latin typeface="Times New Roman" panose="02020603050405020304" pitchFamily="18" charset="0"/>
                <a:ea typeface="Times New Roman" panose="02020603050405020304" pitchFamily="18" charset="0"/>
              </a:rPr>
              <a:t>] + [</a:t>
            </a:r>
            <a:r>
              <a:rPr lang="en-US" sz="1800" i="1" dirty="0" err="1">
                <a:solidFill>
                  <a:srgbClr val="000000"/>
                </a:solidFill>
                <a:effectLst/>
                <a:latin typeface="Times New Roman" panose="02020603050405020304" pitchFamily="18" charset="0"/>
                <a:ea typeface="Times New Roman" panose="02020603050405020304" pitchFamily="18" charset="0"/>
              </a:rPr>
              <a:t>Buf</a:t>
            </a:r>
            <a:r>
              <a:rPr lang="en-US" sz="1800" i="1" baseline="30000" dirty="0">
                <a:solidFill>
                  <a:srgbClr val="000000"/>
                </a:solidFill>
                <a:effectLst/>
                <a:latin typeface="Times New Roman" panose="02020603050405020304" pitchFamily="18" charset="0"/>
                <a:ea typeface="Times New Roman" panose="02020603050405020304" pitchFamily="18" charset="0"/>
              </a:rPr>
              <a:t>-</a:t>
            </a:r>
            <a:r>
              <a:rPr lang="en-US" sz="1800" i="1" dirty="0">
                <a:solidFill>
                  <a:srgbClr val="000000"/>
                </a:solidFill>
                <a:effectLst/>
                <a:latin typeface="Times New Roman" panose="02020603050405020304" pitchFamily="18" charset="0"/>
                <a:ea typeface="Times New Roman" panose="02020603050405020304" pitchFamily="18" charset="0"/>
              </a:rPr>
              <a:t>]</a:t>
            </a:r>
            <a:endParaRPr lang="en-US" sz="1800" dirty="0">
              <a:solidFill>
                <a:srgbClr val="00000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09914896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a:extLst>
              <a:ext uri="{FF2B5EF4-FFF2-40B4-BE49-F238E27FC236}">
                <a16:creationId xmlns:a16="http://schemas.microsoft.com/office/drawing/2014/main" id="{C23D7B1E-DDC5-4544-BA1F-241F20DEF18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49F890AF-9EBF-42FF-8462-FAE798B1ACB9}" type="slidenum">
              <a:rPr lang="cs-CZ" altLang="cs-CZ" smtClean="0">
                <a:latin typeface="Calibri" panose="020F0502020204030204" pitchFamily="34" charset="0"/>
              </a:rPr>
              <a:pPr>
                <a:spcBef>
                  <a:spcPct val="0"/>
                </a:spcBef>
              </a:pPr>
              <a:t>131</a:t>
            </a:fld>
            <a:endParaRPr lang="cs-CZ" altLang="cs-CZ">
              <a:latin typeface="Calibri" panose="020F0502020204030204" pitchFamily="34" charset="0"/>
            </a:endParaRPr>
          </a:p>
        </p:txBody>
      </p:sp>
      <p:sp>
        <p:nvSpPr>
          <p:cNvPr id="103427" name="Rectangle 2">
            <a:extLst>
              <a:ext uri="{FF2B5EF4-FFF2-40B4-BE49-F238E27FC236}">
                <a16:creationId xmlns:a16="http://schemas.microsoft.com/office/drawing/2014/main" id="{EA455B31-DADD-44FA-9207-58DBE23EB0C0}"/>
              </a:ext>
            </a:extLst>
          </p:cNvPr>
          <p:cNvSpPr>
            <a:spLocks noGrp="1" noRot="1" noChangeAspect="1" noChangeArrowheads="1" noTextEdit="1"/>
          </p:cNvSpPr>
          <p:nvPr>
            <p:ph type="sldImg"/>
          </p:nvPr>
        </p:nvSpPr>
        <p:spPr>
          <a:ln/>
        </p:spPr>
      </p:sp>
      <p:sp>
        <p:nvSpPr>
          <p:cNvPr id="103428" name="Rectangle 3">
            <a:extLst>
              <a:ext uri="{FF2B5EF4-FFF2-40B4-BE49-F238E27FC236}">
                <a16:creationId xmlns:a16="http://schemas.microsoft.com/office/drawing/2014/main" id="{C50F2F19-A50E-4DC5-95B0-04DAAB93594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a:r>
              <a:rPr lang="en-US" sz="1800" b="0" i="1" u="none" strike="noStrike" baseline="0" dirty="0" err="1">
                <a:latin typeface="MyriadPro-Regular" panose="020B0503030403020204" pitchFamily="34" charset="0"/>
              </a:rPr>
              <a:t>Kombinací</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výše</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uvedených</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rovnic</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dostaneme</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algebraickou</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rovnici</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čtvrtého</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stupně</a:t>
            </a:r>
            <a:r>
              <a:rPr lang="en-US" sz="1800" b="0" i="1" u="none" strike="noStrike" baseline="0" dirty="0">
                <a:latin typeface="MyriadPro-Regular" panose="020B0503030403020204" pitchFamily="34" charset="0"/>
              </a:rPr>
              <a:t>,</a:t>
            </a:r>
            <a:r>
              <a:rPr lang="cs-CZ" sz="1800" b="0" i="1" u="none" strike="noStrike" baseline="0" dirty="0">
                <a:latin typeface="MyriadPro-Regular" panose="020B0503030403020204" pitchFamily="34" charset="0"/>
              </a:rPr>
              <a:t> </a:t>
            </a:r>
            <a:r>
              <a:rPr lang="en-US" sz="1800" b="0" i="1" u="none" strike="noStrike" baseline="0" dirty="0">
                <a:latin typeface="MyriadPro-Regular" panose="020B0503030403020204" pitchFamily="34" charset="0"/>
              </a:rPr>
              <a:t>z </a:t>
            </a:r>
            <a:r>
              <a:rPr lang="en-US" sz="1800" b="0" i="1" u="none" strike="noStrike" baseline="0" dirty="0" err="1">
                <a:latin typeface="MyriadPro-Regular" panose="020B0503030403020204" pitchFamily="34" charset="0"/>
              </a:rPr>
              <a:t>níž</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lze</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vypočítat</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koncentraci</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vodíkových</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iontů</a:t>
            </a:r>
            <a:r>
              <a:rPr lang="cs-CZ" sz="1800" b="0" i="1" u="none" strike="noStrike" baseline="0" dirty="0">
                <a:latin typeface="MyriadPro-Regular" panose="020B0503030403020204" pitchFamily="34" charset="0"/>
              </a:rPr>
              <a:t> [H</a:t>
            </a:r>
            <a:r>
              <a:rPr lang="cs-CZ" sz="1800" b="0" i="1" u="none" strike="noStrike" baseline="30000" dirty="0">
                <a:latin typeface="MyriadPro-Regular" panose="020B0503030403020204" pitchFamily="34" charset="0"/>
              </a:rPr>
              <a:t>+</a:t>
            </a:r>
            <a:r>
              <a:rPr lang="cs-CZ" sz="1800" b="0" i="1" u="none" strike="noStrike" baseline="0" dirty="0">
                <a:latin typeface="MyriadPro-Regular" panose="020B0503030403020204" pitchFamily="34" charset="0"/>
              </a:rPr>
              <a:t>]</a:t>
            </a:r>
            <a:r>
              <a:rPr lang="en-US" sz="1800" b="0" i="1" u="none" strike="noStrike" baseline="0" dirty="0">
                <a:latin typeface="MyriadPro-Regular" panose="020B0503030403020204" pitchFamily="34" charset="0"/>
              </a:rPr>
              <a:t> v </a:t>
            </a:r>
            <a:r>
              <a:rPr lang="en-US" sz="1800" b="0" i="1" u="none" strike="noStrike" baseline="0" dirty="0" err="1">
                <a:latin typeface="MyriadPro-Regular" panose="020B0503030403020204" pitchFamily="34" charset="0"/>
              </a:rPr>
              <a:t>závislosti</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na</a:t>
            </a:r>
            <a:r>
              <a:rPr lang="en-US" sz="1800" b="0" i="1" u="none" strike="noStrike" baseline="0" dirty="0">
                <a:latin typeface="MyriadPro-Regular" panose="020B0503030403020204" pitchFamily="34" charset="0"/>
              </a:rPr>
              <a:t> SID, </a:t>
            </a:r>
            <a:r>
              <a:rPr lang="en-US" sz="1800" b="0" i="1" u="none" strike="noStrike" baseline="0" dirty="0" err="1">
                <a:latin typeface="MyriadPro-Regular" panose="020B0503030403020204" pitchFamily="34" charset="0"/>
              </a:rPr>
              <a:t>celkové</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koncentraci</a:t>
            </a:r>
            <a:endParaRPr lang="en-US" sz="1800" b="0" i="1" u="none" strike="noStrike" baseline="0" dirty="0">
              <a:latin typeface="MyriadPro-Regular" panose="020B0503030403020204" pitchFamily="34" charset="0"/>
            </a:endParaRPr>
          </a:p>
          <a:p>
            <a:pPr algn="l"/>
            <a:r>
              <a:rPr lang="en-US" sz="1800" b="0" i="1" u="none" strike="noStrike" baseline="0" dirty="0" err="1">
                <a:latin typeface="MyriadPro-Regular" panose="020B0503030403020204" pitchFamily="34" charset="0"/>
              </a:rPr>
              <a:t>slabých</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kyselin</a:t>
            </a:r>
            <a:r>
              <a:rPr lang="en-US" sz="1800" b="0" i="1" u="none" strike="noStrike" baseline="0" dirty="0">
                <a:latin typeface="MyriadPro-Regular" panose="020B0503030403020204" pitchFamily="34" charset="0"/>
              </a:rPr>
              <a:t> a </a:t>
            </a:r>
            <a:r>
              <a:rPr lang="en-US" sz="1800" b="0" i="1" u="none" strike="noStrike" baseline="0" dirty="0" err="1">
                <a:latin typeface="MyriadPro-Regular" panose="020B0503030403020204" pitchFamily="34" charset="0"/>
              </a:rPr>
              <a:t>jejich</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pufračních</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bází</a:t>
            </a:r>
            <a:r>
              <a:rPr lang="en-US" sz="1800" b="0" i="1" u="none" strike="noStrike" baseline="0" dirty="0">
                <a:latin typeface="MyriadPro-Regular" panose="020B0503030403020204" pitchFamily="34" charset="0"/>
              </a:rPr>
              <a:t> [A</a:t>
            </a:r>
            <a:r>
              <a:rPr lang="en-US" sz="1800" b="0" i="1" u="none" strike="noStrike" baseline="-25000" dirty="0">
                <a:latin typeface="MyriadPro-Regular" panose="020B0503030403020204" pitchFamily="34" charset="0"/>
              </a:rPr>
              <a:t>TOT</a:t>
            </a:r>
            <a:r>
              <a:rPr lang="en-US" sz="1800" b="0" i="1" u="none" strike="noStrike" baseline="0" dirty="0">
                <a:latin typeface="MyriadPro-Regular" panose="020B0503030403020204" pitchFamily="34" charset="0"/>
              </a:rPr>
              <a:t>] a pCO</a:t>
            </a:r>
            <a:r>
              <a:rPr lang="en-US" sz="1800" b="0" i="1" u="none" strike="noStrike" baseline="-25000" dirty="0">
                <a:latin typeface="MyriadPro-Regular" panose="020B0503030403020204" pitchFamily="34" charset="0"/>
              </a:rPr>
              <a:t>2</a:t>
            </a:r>
            <a:r>
              <a:rPr lang="en-US" sz="1800" b="0" i="1" u="none" strike="noStrike" baseline="0" dirty="0">
                <a:latin typeface="MyriadPro-Regular" panose="020B0503030403020204" pitchFamily="34" charset="0"/>
              </a:rPr>
              <a:t> (v </a:t>
            </a:r>
            <a:r>
              <a:rPr lang="en-US" sz="1800" b="0" i="1" u="none" strike="noStrike" baseline="0" dirty="0" err="1">
                <a:latin typeface="MyriadPro-Regular" panose="020B0503030403020204" pitchFamily="34" charset="0"/>
              </a:rPr>
              <a:t>rovnici</a:t>
            </a:r>
            <a:r>
              <a:rPr lang="en-US" sz="1800" b="0" i="1" u="none" strike="noStrike" baseline="0" dirty="0">
                <a:latin typeface="MyriadPro-Regular" panose="020B0503030403020204" pitchFamily="34" charset="0"/>
              </a:rPr>
              <a:t> je </a:t>
            </a:r>
            <a:r>
              <a:rPr lang="en-US" sz="1800" b="0" i="1" u="none" strike="noStrike" baseline="0" dirty="0" err="1">
                <a:latin typeface="MyriadPro-Regular" panose="020B0503030403020204" pitchFamily="34" charset="0"/>
              </a:rPr>
              <a:t>závislá</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proměnná</a:t>
            </a:r>
            <a:r>
              <a:rPr lang="cs-CZ"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označena</a:t>
            </a:r>
            <a:r>
              <a:rPr lang="en-US" sz="1800" b="0" i="1" u="none" strike="noStrike" baseline="0" dirty="0">
                <a:latin typeface="MyriadPro-Regular" panose="020B0503030403020204" pitchFamily="34" charset="0"/>
              </a:rPr>
              <a:t> </a:t>
            </a:r>
            <a:r>
              <a:rPr lang="cs-CZ" sz="1800" b="0" i="1" u="none" strike="noStrike" baseline="0" dirty="0">
                <a:latin typeface="MyriadPro-Regular" panose="020B0503030403020204" pitchFamily="34" charset="0"/>
              </a:rPr>
              <a:t>červenou barvou a </a:t>
            </a:r>
            <a:r>
              <a:rPr lang="en-US" sz="1800" b="0" i="1" u="none" strike="noStrike" baseline="0" dirty="0" err="1">
                <a:latin typeface="MyriadPro-Regular" panose="020B0503030403020204" pitchFamily="34" charset="0"/>
              </a:rPr>
              <a:t>podtržením</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nezávislé</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proměnné</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jsou</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vyznačeny</a:t>
            </a:r>
            <a:r>
              <a:rPr lang="en-US" sz="1800" b="0" i="1" u="none" strike="noStrike" baseline="0" dirty="0">
                <a:latin typeface="MyriadPro-Regular" panose="020B0503030403020204" pitchFamily="34" charset="0"/>
              </a:rPr>
              <a:t> </a:t>
            </a:r>
            <a:r>
              <a:rPr lang="en-US" sz="1800" b="0" i="1" u="none" strike="noStrike" baseline="0" dirty="0" err="1">
                <a:latin typeface="MyriadPro-Regular" panose="020B0503030403020204" pitchFamily="34" charset="0"/>
              </a:rPr>
              <a:t>tučně</a:t>
            </a:r>
            <a:r>
              <a:rPr lang="en-US" sz="1800" b="0" i="1" u="none" strike="noStrike" baseline="0" dirty="0">
                <a:latin typeface="MyriadPro-Regular" panose="020B0503030403020204" pitchFamily="34" charset="0"/>
              </a:rPr>
              <a:t> a </a:t>
            </a:r>
            <a:r>
              <a:rPr lang="en-US" sz="1800" b="0" i="1" u="none" strike="noStrike" baseline="0" dirty="0" err="1">
                <a:latin typeface="MyriadPro-Regular" panose="020B0503030403020204" pitchFamily="34" charset="0"/>
              </a:rPr>
              <a:t>konstanty</a:t>
            </a:r>
            <a:endParaRPr lang="en-US" sz="1800" b="0" i="1" u="none" strike="noStrike" baseline="0" dirty="0">
              <a:latin typeface="MyriadPro-Regular" panose="020B0503030403020204" pitchFamily="34" charset="0"/>
            </a:endParaRPr>
          </a:p>
          <a:p>
            <a:pPr algn="l"/>
            <a:r>
              <a:rPr lang="en-US" sz="1800" b="0" i="1" u="none" strike="noStrike" baseline="0" dirty="0" err="1">
                <a:latin typeface="MyriadPro-Regular" panose="020B0503030403020204" pitchFamily="34" charset="0"/>
              </a:rPr>
              <a:t>proloženě</a:t>
            </a:r>
            <a:r>
              <a:rPr lang="en-US" sz="1800" b="0" i="1" u="none" strike="noStrike" baseline="0" dirty="0">
                <a:latin typeface="MyriadPro-Regular" panose="020B0503030403020204" pitchFamily="34" charset="0"/>
              </a:rPr>
              <a:t>)</a:t>
            </a:r>
            <a:r>
              <a:rPr lang="cs-CZ" sz="1800" b="0" i="1" u="none" strike="noStrike" baseline="0" dirty="0">
                <a:latin typeface="MyriadPro-Regular" panose="020B0503030403020204" pitchFamily="34" charset="0"/>
              </a:rPr>
              <a:t>.</a:t>
            </a:r>
          </a:p>
          <a:p>
            <a:r>
              <a:rPr lang="en-US" sz="1800" i="1" dirty="0">
                <a:effectLst/>
                <a:latin typeface="MyriadPro-Regular" panose="020B0503030403020204" pitchFamily="34" charset="0"/>
                <a:ea typeface="Times New Roman" panose="02020603050405020304" pitchFamily="18" charset="0"/>
                <a:cs typeface="MyriadPro-Regular" panose="020B0503030403020204" pitchFamily="34" charset="0"/>
              </a:rPr>
              <a:t> </a:t>
            </a:r>
            <a:r>
              <a:rPr lang="cs-CZ" sz="1800" i="1" dirty="0">
                <a:effectLst/>
                <a:latin typeface="MyriadPro-Regular" panose="020B0503030403020204" pitchFamily="34" charset="0"/>
                <a:ea typeface="Times New Roman" panose="02020603050405020304" pitchFamily="18" charset="0"/>
                <a:cs typeface="MyriadPro-Regular" panose="020B0503030403020204" pitchFamily="34" charset="0"/>
              </a:rPr>
              <a:t>Řešením této rovnice dostaneme koncentraci vodíkových iontů, která je závislá na třech na sobě nezávislých parametrech: </a:t>
            </a:r>
            <a:endParaRPr lang="en-US" sz="1800" dirty="0">
              <a:effectLst/>
              <a:latin typeface="Times New Roman" panose="02020603050405020304" pitchFamily="18" charset="0"/>
              <a:ea typeface="Times New Roman" panose="02020603050405020304" pitchFamily="18" charset="0"/>
            </a:endParaRPr>
          </a:p>
          <a:p>
            <a:pPr marL="342900" lvl="0" indent="-342900">
              <a:buFont typeface="+mj-lt"/>
              <a:buAutoNum type="arabicParenBoth"/>
            </a:pPr>
            <a:r>
              <a:rPr lang="cs-CZ" sz="1800" i="1" dirty="0">
                <a:effectLst/>
                <a:latin typeface="MyriadPro-Regular" panose="020B0503030403020204" pitchFamily="34" charset="0"/>
                <a:ea typeface="Times New Roman" panose="02020603050405020304" pitchFamily="18" charset="0"/>
                <a:cs typeface="MyriadPro-Regular" panose="020B0503030403020204" pitchFamily="34" charset="0"/>
              </a:rPr>
              <a:t>na respirační složce acidobazické rovnováhy – tj. pCO2, </a:t>
            </a:r>
            <a:endParaRPr lang="en-US" sz="1800" dirty="0">
              <a:effectLst/>
              <a:latin typeface="Times New Roman" panose="02020603050405020304" pitchFamily="18" charset="0"/>
              <a:ea typeface="Times New Roman" panose="02020603050405020304" pitchFamily="18" charset="0"/>
            </a:endParaRPr>
          </a:p>
          <a:p>
            <a:pPr marL="342900" lvl="0" indent="-342900">
              <a:buFont typeface="+mj-lt"/>
              <a:buAutoNum type="arabicParenBoth"/>
            </a:pPr>
            <a:r>
              <a:rPr lang="cs-CZ" sz="1800" i="1" dirty="0">
                <a:effectLst/>
                <a:latin typeface="MyriadPro-Regular" panose="020B0503030403020204" pitchFamily="34" charset="0"/>
                <a:ea typeface="Times New Roman" panose="02020603050405020304" pitchFamily="18" charset="0"/>
                <a:cs typeface="MyriadPro-Regular" panose="020B0503030403020204" pitchFamily="34" charset="0"/>
              </a:rPr>
              <a:t>na hodnotě SID a </a:t>
            </a:r>
            <a:endParaRPr lang="en-US" sz="1800" dirty="0">
              <a:effectLst/>
              <a:latin typeface="Times New Roman" panose="02020603050405020304" pitchFamily="18" charset="0"/>
              <a:ea typeface="Times New Roman" panose="02020603050405020304" pitchFamily="18" charset="0"/>
            </a:endParaRPr>
          </a:p>
          <a:p>
            <a:pPr marL="342900" lvl="0" indent="-342900">
              <a:buFont typeface="+mj-lt"/>
              <a:buAutoNum type="arabicParenBoth"/>
            </a:pPr>
            <a:r>
              <a:rPr lang="cs-CZ" sz="1800" i="1" dirty="0">
                <a:effectLst/>
                <a:latin typeface="MyriadPro-Regular" panose="020B0503030403020204" pitchFamily="34" charset="0"/>
                <a:ea typeface="Times New Roman" panose="02020603050405020304" pitchFamily="18" charset="0"/>
                <a:cs typeface="MyriadPro-Regular" panose="020B0503030403020204" pitchFamily="34" charset="0"/>
              </a:rPr>
              <a:t>na celkové koncentraci </a:t>
            </a:r>
            <a:r>
              <a:rPr lang="cs-CZ" sz="1800" i="1" dirty="0" err="1">
                <a:effectLst/>
                <a:latin typeface="MyriadPro-Regular" panose="020B0503030403020204" pitchFamily="34" charset="0"/>
                <a:ea typeface="Times New Roman" panose="02020603050405020304" pitchFamily="18" charset="0"/>
                <a:cs typeface="MyriadPro-Regular" panose="020B0503030403020204" pitchFamily="34" charset="0"/>
              </a:rPr>
              <a:t>nebikarbonátových</a:t>
            </a:r>
            <a:r>
              <a:rPr lang="cs-CZ" sz="1800" i="1" dirty="0">
                <a:effectLst/>
                <a:latin typeface="MyriadPro-Regular" panose="020B0503030403020204" pitchFamily="34" charset="0"/>
                <a:ea typeface="Times New Roman" panose="02020603050405020304" pitchFamily="18" charset="0"/>
                <a:cs typeface="MyriadPro-Regular" panose="020B0503030403020204" pitchFamily="34" charset="0"/>
              </a:rPr>
              <a:t> bází a kyselin [ATOT]:</a:t>
            </a:r>
            <a:endParaRPr lang="en-US" sz="1800" dirty="0">
              <a:effectLst/>
              <a:latin typeface="Times New Roman" panose="02020603050405020304" pitchFamily="18" charset="0"/>
              <a:ea typeface="Times New Roman" panose="02020603050405020304" pitchFamily="18" charset="0"/>
            </a:endParaRPr>
          </a:p>
          <a:p>
            <a:pPr algn="l"/>
            <a:endParaRPr lang="cs-CZ" sz="1800" b="0" i="0" u="none" strike="noStrike" baseline="0" dirty="0">
              <a:latin typeface="ArialMT"/>
            </a:endParaRPr>
          </a:p>
          <a:p>
            <a:pPr algn="l"/>
            <a:r>
              <a:rPr lang="en-US" sz="1800" b="0" i="0" u="none" strike="noStrike" baseline="0" dirty="0">
                <a:latin typeface="ArialMT"/>
              </a:rPr>
              <a:t>pH = </a:t>
            </a:r>
            <a:r>
              <a:rPr lang="en-US" sz="1800" b="0" i="0" u="none" strike="noStrike" baseline="0" dirty="0" err="1">
                <a:latin typeface="ArialMT"/>
              </a:rPr>
              <a:t>funkce</a:t>
            </a:r>
            <a:r>
              <a:rPr lang="en-US" sz="1800" b="0" i="0" u="none" strike="noStrike" baseline="0" dirty="0">
                <a:latin typeface="ArialMT"/>
              </a:rPr>
              <a:t> (pCO2, SID, [A</a:t>
            </a:r>
            <a:r>
              <a:rPr lang="en-US" sz="1800" b="0" i="0" u="none" strike="noStrike" baseline="-25000" dirty="0">
                <a:latin typeface="ArialMT"/>
              </a:rPr>
              <a:t>TOT</a:t>
            </a:r>
            <a:r>
              <a:rPr lang="en-US" sz="1800" b="0" i="0" u="none" strike="noStrike" baseline="0" dirty="0">
                <a:latin typeface="ArialMT"/>
              </a:rPr>
              <a:t>])</a:t>
            </a:r>
            <a:endParaRPr lang="en-US" altLang="cs-CZ" dirty="0"/>
          </a:p>
        </p:txBody>
      </p:sp>
    </p:spTree>
    <p:extLst>
      <p:ext uri="{BB962C8B-B14F-4D97-AF65-F5344CB8AC3E}">
        <p14:creationId xmlns:p14="http://schemas.microsoft.com/office/powerpoint/2010/main" val="381789539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a:extLst>
              <a:ext uri="{FF2B5EF4-FFF2-40B4-BE49-F238E27FC236}">
                <a16:creationId xmlns:a16="http://schemas.microsoft.com/office/drawing/2014/main" id="{C32C8081-B42C-4221-8BEA-91D402F1087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29778705-40B9-498D-9359-FB7319BBA0C3}" type="slidenum">
              <a:rPr lang="cs-CZ" altLang="cs-CZ" smtClean="0">
                <a:latin typeface="Calibri" panose="020F0502020204030204" pitchFamily="34" charset="0"/>
              </a:rPr>
              <a:pPr>
                <a:spcBef>
                  <a:spcPct val="0"/>
                </a:spcBef>
              </a:pPr>
              <a:t>132</a:t>
            </a:fld>
            <a:endParaRPr lang="cs-CZ" altLang="cs-CZ">
              <a:latin typeface="Calibri" panose="020F0502020204030204" pitchFamily="34" charset="0"/>
            </a:endParaRPr>
          </a:p>
        </p:txBody>
      </p:sp>
      <p:sp>
        <p:nvSpPr>
          <p:cNvPr id="105475" name="Rectangle 2">
            <a:extLst>
              <a:ext uri="{FF2B5EF4-FFF2-40B4-BE49-F238E27FC236}">
                <a16:creationId xmlns:a16="http://schemas.microsoft.com/office/drawing/2014/main" id="{0BE4893E-B8F3-4F8B-A1D7-1FBFA9D5FCBA}"/>
              </a:ext>
            </a:extLst>
          </p:cNvPr>
          <p:cNvSpPr>
            <a:spLocks noGrp="1" noRot="1" noChangeAspect="1" noChangeArrowheads="1" noTextEdit="1"/>
          </p:cNvSpPr>
          <p:nvPr>
            <p:ph type="sldImg"/>
          </p:nvPr>
        </p:nvSpPr>
        <p:spPr>
          <a:ln/>
        </p:spPr>
      </p:sp>
      <p:sp>
        <p:nvSpPr>
          <p:cNvPr id="105476" name="Rectangle 3">
            <a:extLst>
              <a:ext uri="{FF2B5EF4-FFF2-40B4-BE49-F238E27FC236}">
                <a16:creationId xmlns:a16="http://schemas.microsoft.com/office/drawing/2014/main" id="{83783DD1-F43E-4036-A639-9B67B78FC42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a:endParaRPr lang="cs-CZ" sz="1800" b="0" i="0" u="none" strike="noStrike" baseline="0" dirty="0">
              <a:latin typeface="MyriadPro-Regular" panose="020B0503030403020204" pitchFamily="34" charset="0"/>
            </a:endParaRPr>
          </a:p>
          <a:p>
            <a:pPr algn="l"/>
            <a:endParaRPr lang="cs-CZ" sz="1800" b="0" i="0" u="none" strike="noStrike" baseline="0" dirty="0">
              <a:latin typeface="MyriadPro-Regular" panose="020B0503030403020204" pitchFamily="34" charset="0"/>
            </a:endParaRPr>
          </a:p>
        </p:txBody>
      </p:sp>
    </p:spTree>
    <p:extLst>
      <p:ext uri="{BB962C8B-B14F-4D97-AF65-F5344CB8AC3E}">
        <p14:creationId xmlns:p14="http://schemas.microsoft.com/office/powerpoint/2010/main" val="370839974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solidFill>
                  <a:srgbClr val="000000"/>
                </a:solidFill>
                <a:effectLst/>
                <a:latin typeface="Times New Roman" panose="02020603050405020304" pitchFamily="18" charset="0"/>
                <a:ea typeface="Times New Roman" panose="02020603050405020304" pitchFamily="18" charset="0"/>
              </a:rPr>
              <a:t>Z fyzikálně-chemických vztahů vyplývá, že hodnoty pH a koncentraci bikarbonátů v plazmě lze vypočítat ze tří vzájemně nezávislých proměnných: z hladiny pCO</a:t>
            </a:r>
            <a:r>
              <a:rPr lang="cs-CZ" sz="1800" i="1" baseline="-25000" dirty="0">
                <a:solidFill>
                  <a:srgbClr val="000000"/>
                </a:solidFill>
                <a:effectLst/>
                <a:latin typeface="Times New Roman" panose="02020603050405020304" pitchFamily="18" charset="0"/>
                <a:ea typeface="Times New Roman" panose="02020603050405020304" pitchFamily="18" charset="0"/>
              </a:rPr>
              <a:t>2</a:t>
            </a:r>
            <a:r>
              <a:rPr lang="cs-CZ" sz="1800" i="1" dirty="0">
                <a:solidFill>
                  <a:srgbClr val="000000"/>
                </a:solidFill>
                <a:effectLst/>
                <a:latin typeface="Times New Roman" panose="02020603050405020304" pitchFamily="18" charset="0"/>
                <a:ea typeface="Times New Roman" panose="02020603050405020304" pitchFamily="18" charset="0"/>
              </a:rPr>
              <a:t> v plazmě, z hodnoty SID a z celkové koncentrace všech </a:t>
            </a:r>
            <a:r>
              <a:rPr lang="cs-CZ" sz="1800" i="1" dirty="0" err="1">
                <a:solidFill>
                  <a:srgbClr val="000000"/>
                </a:solidFill>
                <a:effectLst/>
                <a:latin typeface="Times New Roman" panose="02020603050405020304" pitchFamily="18" charset="0"/>
                <a:ea typeface="Times New Roman" panose="02020603050405020304" pitchFamily="18" charset="0"/>
              </a:rPr>
              <a:t>nebikarbonátových</a:t>
            </a:r>
            <a:r>
              <a:rPr lang="cs-CZ" sz="1800" i="1" dirty="0">
                <a:solidFill>
                  <a:srgbClr val="000000"/>
                </a:solidFill>
                <a:effectLst/>
                <a:latin typeface="Times New Roman" panose="02020603050405020304" pitchFamily="18" charset="0"/>
                <a:ea typeface="Times New Roman" panose="02020603050405020304" pitchFamily="18" charset="0"/>
              </a:rPr>
              <a:t> pufrů [</a:t>
            </a:r>
            <a:r>
              <a:rPr lang="cs-CZ" sz="1800" i="1" dirty="0" err="1">
                <a:solidFill>
                  <a:srgbClr val="000000"/>
                </a:solidFill>
                <a:effectLst/>
                <a:latin typeface="Times New Roman" panose="02020603050405020304" pitchFamily="18" charset="0"/>
                <a:ea typeface="Times New Roman" panose="02020603050405020304" pitchFamily="18" charset="0"/>
              </a:rPr>
              <a:t>A</a:t>
            </a:r>
            <a:r>
              <a:rPr lang="cs-CZ" sz="1800" i="1" baseline="-25000" dirty="0" err="1">
                <a:solidFill>
                  <a:srgbClr val="000000"/>
                </a:solidFill>
                <a:effectLst/>
                <a:latin typeface="Times New Roman" panose="02020603050405020304" pitchFamily="18" charset="0"/>
                <a:ea typeface="Times New Roman" panose="02020603050405020304" pitchFamily="18" charset="0"/>
              </a:rPr>
              <a:t>tot</a:t>
            </a:r>
            <a:r>
              <a:rPr lang="cs-CZ" sz="1800" i="1" dirty="0">
                <a:solidFill>
                  <a:srgbClr val="000000"/>
                </a:solidFill>
                <a:effectLst/>
                <a:latin typeface="Times New Roman" panose="02020603050405020304" pitchFamily="18" charset="0"/>
                <a:ea typeface="Times New Roman" panose="02020603050405020304" pitchFamily="18" charset="0"/>
              </a:rPr>
              <a:t>] - tj. z koncentrace albuminu [Alb] a z celkové koncentrace fosfátů [</a:t>
            </a:r>
            <a:r>
              <a:rPr lang="cs-CZ" sz="1800" i="1" dirty="0" err="1">
                <a:solidFill>
                  <a:srgbClr val="000000"/>
                </a:solidFill>
                <a:effectLst/>
                <a:latin typeface="Times New Roman" panose="02020603050405020304" pitchFamily="18" charset="0"/>
                <a:ea typeface="Times New Roman" panose="02020603050405020304" pitchFamily="18" charset="0"/>
              </a:rPr>
              <a:t>Pi</a:t>
            </a:r>
            <a:r>
              <a:rPr lang="cs-CZ" sz="1800" i="1" dirty="0">
                <a:solidFill>
                  <a:srgbClr val="000000"/>
                </a:solidFill>
                <a:effectLst/>
                <a:latin typeface="Times New Roman" panose="02020603050405020304" pitchFamily="18" charset="0"/>
                <a:ea typeface="Times New Roman" panose="02020603050405020304" pitchFamily="18" charset="0"/>
              </a:rPr>
              <a:t>] = [PO</a:t>
            </a:r>
            <a:r>
              <a:rPr lang="cs-CZ" sz="1800" i="1" baseline="-25000" dirty="0">
                <a:solidFill>
                  <a:srgbClr val="000000"/>
                </a:solidFill>
                <a:effectLst/>
                <a:latin typeface="Times New Roman" panose="02020603050405020304" pitchFamily="18" charset="0"/>
                <a:ea typeface="Times New Roman" panose="02020603050405020304" pitchFamily="18" charset="0"/>
              </a:rPr>
              <a:t>4</a:t>
            </a:r>
            <a:r>
              <a:rPr lang="cs-CZ" sz="1800" i="1" baseline="30000" dirty="0">
                <a:solidFill>
                  <a:srgbClr val="000000"/>
                </a:solidFill>
                <a:effectLst/>
                <a:latin typeface="Times New Roman" panose="02020603050405020304" pitchFamily="18" charset="0"/>
                <a:ea typeface="Times New Roman" panose="02020603050405020304" pitchFamily="18" charset="0"/>
              </a:rPr>
              <a:t>3-</a:t>
            </a:r>
            <a:r>
              <a:rPr lang="cs-CZ" sz="1800" i="1" dirty="0">
                <a:solidFill>
                  <a:srgbClr val="000000"/>
                </a:solidFill>
                <a:effectLst/>
                <a:latin typeface="Times New Roman" panose="02020603050405020304" pitchFamily="18" charset="0"/>
                <a:ea typeface="Times New Roman" panose="02020603050405020304" pitchFamily="18" charset="0"/>
              </a:rPr>
              <a:t>]+[HPO</a:t>
            </a:r>
            <a:r>
              <a:rPr lang="cs-CZ" sz="1800" i="1" baseline="-25000" dirty="0">
                <a:solidFill>
                  <a:srgbClr val="000000"/>
                </a:solidFill>
                <a:effectLst/>
                <a:latin typeface="Times New Roman" panose="02020603050405020304" pitchFamily="18" charset="0"/>
                <a:ea typeface="Times New Roman" panose="02020603050405020304" pitchFamily="18" charset="0"/>
              </a:rPr>
              <a:t>4</a:t>
            </a:r>
            <a:r>
              <a:rPr lang="cs-CZ" sz="1800" i="1" baseline="30000" dirty="0">
                <a:solidFill>
                  <a:srgbClr val="000000"/>
                </a:solidFill>
                <a:effectLst/>
                <a:latin typeface="Times New Roman" panose="02020603050405020304" pitchFamily="18" charset="0"/>
                <a:ea typeface="Times New Roman" panose="02020603050405020304" pitchFamily="18" charset="0"/>
              </a:rPr>
              <a:t>2-</a:t>
            </a:r>
            <a:r>
              <a:rPr lang="cs-CZ" sz="1800" i="1" dirty="0">
                <a:solidFill>
                  <a:srgbClr val="000000"/>
                </a:solidFill>
                <a:effectLst/>
                <a:latin typeface="Times New Roman" panose="02020603050405020304" pitchFamily="18" charset="0"/>
                <a:ea typeface="Times New Roman" panose="02020603050405020304" pitchFamily="18" charset="0"/>
              </a:rPr>
              <a:t>]+[H</a:t>
            </a:r>
            <a:r>
              <a:rPr lang="cs-CZ" sz="1800" i="1" baseline="-25000" dirty="0">
                <a:solidFill>
                  <a:srgbClr val="000000"/>
                </a:solidFill>
                <a:effectLst/>
                <a:latin typeface="Times New Roman" panose="02020603050405020304" pitchFamily="18" charset="0"/>
                <a:ea typeface="Times New Roman" panose="02020603050405020304" pitchFamily="18" charset="0"/>
              </a:rPr>
              <a:t>2</a:t>
            </a:r>
            <a:r>
              <a:rPr lang="cs-CZ" sz="1800" i="1" dirty="0">
                <a:solidFill>
                  <a:srgbClr val="000000"/>
                </a:solidFill>
                <a:effectLst/>
                <a:latin typeface="Times New Roman" panose="02020603050405020304" pitchFamily="18" charset="0"/>
                <a:ea typeface="Times New Roman" panose="02020603050405020304" pitchFamily="18" charset="0"/>
              </a:rPr>
              <a:t>PO</a:t>
            </a:r>
            <a:r>
              <a:rPr lang="cs-CZ" sz="1800" i="1" baseline="-25000" dirty="0">
                <a:solidFill>
                  <a:srgbClr val="000000"/>
                </a:solidFill>
                <a:effectLst/>
                <a:latin typeface="Times New Roman" panose="02020603050405020304" pitchFamily="18" charset="0"/>
                <a:ea typeface="Times New Roman" panose="02020603050405020304" pitchFamily="18" charset="0"/>
              </a:rPr>
              <a:t>4</a:t>
            </a:r>
            <a:r>
              <a:rPr lang="cs-CZ" sz="1800" i="1" baseline="30000" dirty="0">
                <a:solidFill>
                  <a:srgbClr val="000000"/>
                </a:solidFill>
                <a:effectLst/>
                <a:latin typeface="Times New Roman" panose="02020603050405020304" pitchFamily="18" charset="0"/>
                <a:ea typeface="Times New Roman" panose="02020603050405020304" pitchFamily="18" charset="0"/>
              </a:rPr>
              <a:t>-</a:t>
            </a:r>
            <a:r>
              <a:rPr lang="cs-CZ" sz="1800" i="1" dirty="0">
                <a:solidFill>
                  <a:srgbClr val="000000"/>
                </a:solidFill>
                <a:effectLst/>
                <a:latin typeface="Times New Roman" panose="02020603050405020304" pitchFamily="18" charset="0"/>
                <a:ea typeface="Times New Roman" panose="02020603050405020304" pitchFamily="18" charset="0"/>
              </a:rPr>
              <a:t>].</a:t>
            </a:r>
            <a:endParaRPr lang="en-US" sz="1800" dirty="0">
              <a:solidFill>
                <a:srgbClr val="000000"/>
              </a:solidFill>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133</a:t>
            </a:fld>
            <a:endParaRPr lang="en-US"/>
          </a:p>
        </p:txBody>
      </p:sp>
    </p:spTree>
    <p:extLst>
      <p:ext uri="{BB962C8B-B14F-4D97-AF65-F5344CB8AC3E}">
        <p14:creationId xmlns:p14="http://schemas.microsoft.com/office/powerpoint/2010/main" val="76670177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effectLst/>
                <a:latin typeface="Times New Roman" panose="02020603050405020304" pitchFamily="18" charset="0"/>
                <a:ea typeface="Times New Roman" panose="02020603050405020304" pitchFamily="18" charset="0"/>
              </a:rPr>
              <a:t>Zdánlivá (</a:t>
            </a:r>
            <a:r>
              <a:rPr lang="cs-CZ" sz="1800" i="1" dirty="0" err="1">
                <a:effectLst/>
                <a:latin typeface="Times New Roman" panose="02020603050405020304" pitchFamily="18" charset="0"/>
                <a:ea typeface="Times New Roman" panose="02020603050405020304" pitchFamily="18" charset="0"/>
              </a:rPr>
              <a:t>SID</a:t>
            </a:r>
            <a:r>
              <a:rPr lang="cs-CZ" sz="1800" i="1" baseline="-25000" dirty="0" err="1">
                <a:effectLst/>
                <a:latin typeface="Times New Roman" panose="02020603050405020304" pitchFamily="18" charset="0"/>
                <a:ea typeface="Times New Roman" panose="02020603050405020304" pitchFamily="18" charset="0"/>
              </a:rPr>
              <a:t>app</a:t>
            </a:r>
            <a:r>
              <a:rPr lang="cs-CZ" sz="1800" i="1" dirty="0">
                <a:effectLst/>
                <a:latin typeface="Times New Roman" panose="02020603050405020304" pitchFamily="18" charset="0"/>
                <a:ea typeface="Times New Roman" panose="02020603050405020304" pitchFamily="18" charset="0"/>
              </a:rPr>
              <a:t>) a skutečná hodnota SID, zjištěná z koncentrací měřený silných iontů. Problém je stanovení hodnoty tzv. neměřených aniontů – (UA</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a:t>
            </a:r>
            <a:endParaRPr lang="en-US" sz="1800" dirty="0">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134</a:t>
            </a:fld>
            <a:endParaRPr lang="en-US"/>
          </a:p>
        </p:txBody>
      </p:sp>
    </p:spTree>
    <p:extLst>
      <p:ext uri="{BB962C8B-B14F-4D97-AF65-F5344CB8AC3E}">
        <p14:creationId xmlns:p14="http://schemas.microsoft.com/office/powerpoint/2010/main" val="122799935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highlight>
                  <a:srgbClr val="FFFF00"/>
                </a:highlight>
                <a:latin typeface="Times New Roman" panose="02020603050405020304" pitchFamily="18" charset="0"/>
                <a:ea typeface="Times New Roman" panose="02020603050405020304" pitchFamily="18" charset="0"/>
              </a:rPr>
              <a:t>Obr 13</a:t>
            </a:r>
            <a:r>
              <a:rPr lang="cs-CZ" sz="1800" i="1" dirty="0">
                <a:effectLst/>
                <a:latin typeface="Times New Roman" panose="02020603050405020304" pitchFamily="18" charset="0"/>
                <a:ea typeface="Times New Roman" panose="02020603050405020304" pitchFamily="18" charset="0"/>
              </a:rPr>
              <a:t>. Způsob výpočtu hodnoty zdánlivého SID a hodnoty neměřených aniontů (UA</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z hodnot pH, celkové koncentrace fosfátů (P</a:t>
            </a:r>
            <a:r>
              <a:rPr lang="cs-CZ" sz="1800" i="1" baseline="-25000" dirty="0">
                <a:effectLst/>
                <a:latin typeface="Times New Roman" panose="02020603050405020304" pitchFamily="18" charset="0"/>
                <a:ea typeface="Times New Roman" panose="02020603050405020304" pitchFamily="18" charset="0"/>
              </a:rPr>
              <a:t>TOT</a:t>
            </a:r>
            <a:r>
              <a:rPr lang="cs-CZ" sz="1800" i="1" dirty="0">
                <a:effectLst/>
                <a:latin typeface="Times New Roman" panose="02020603050405020304" pitchFamily="18" charset="0"/>
                <a:ea typeface="Times New Roman" panose="02020603050405020304" pitchFamily="18" charset="0"/>
              </a:rPr>
              <a:t>) a koncentrace albuminu (</a:t>
            </a:r>
            <a:r>
              <a:rPr lang="cs-CZ" sz="1800" i="1" dirty="0" err="1">
                <a:effectLst/>
                <a:latin typeface="Times New Roman" panose="02020603050405020304" pitchFamily="18" charset="0"/>
                <a:ea typeface="Times New Roman" panose="02020603050405020304" pitchFamily="18" charset="0"/>
              </a:rPr>
              <a:t>Alb</a:t>
            </a:r>
            <a:r>
              <a:rPr lang="cs-CZ" sz="1800" i="1" baseline="-25000" dirty="0" err="1">
                <a:effectLst/>
                <a:latin typeface="Times New Roman" panose="02020603050405020304" pitchFamily="18" charset="0"/>
                <a:ea typeface="Times New Roman" panose="02020603050405020304" pitchFamily="18" charset="0"/>
              </a:rPr>
              <a:t>TOT</a:t>
            </a:r>
            <a:r>
              <a:rPr lang="cs-CZ" sz="1800" i="1" dirty="0">
                <a:effectLst/>
                <a:latin typeface="Times New Roman" panose="02020603050405020304" pitchFamily="18" charset="0"/>
                <a:ea typeface="Times New Roman" panose="02020603050405020304" pitchFamily="18" charset="0"/>
              </a:rPr>
              <a:t>) navržený Fenclem a spol. Vypočítává se negativní náboj fosfátů (</a:t>
            </a:r>
            <a:r>
              <a:rPr lang="cs-CZ" sz="1800" i="1" dirty="0" err="1">
                <a:effectLst/>
                <a:latin typeface="Times New Roman" panose="02020603050405020304" pitchFamily="18" charset="0"/>
                <a:ea typeface="Times New Roman" panose="02020603050405020304" pitchFamily="18" charset="0"/>
              </a:rPr>
              <a:t>Pi</a:t>
            </a:r>
            <a:r>
              <a:rPr lang="cs-CZ" sz="1800" i="1" baseline="30000" dirty="0">
                <a:effectLst/>
                <a:latin typeface="Times New Roman" panose="02020603050405020304" pitchFamily="18" charset="0"/>
                <a:ea typeface="Times New Roman" panose="02020603050405020304" pitchFamily="18" charset="0"/>
              </a:rPr>
              <a:t>- </a:t>
            </a:r>
            <a:r>
              <a:rPr lang="cs-CZ" sz="1800" i="1" dirty="0">
                <a:effectLst/>
                <a:latin typeface="Times New Roman" panose="02020603050405020304" pitchFamily="18" charset="0"/>
                <a:ea typeface="Times New Roman" panose="02020603050405020304" pitchFamily="18" charset="0"/>
              </a:rPr>
              <a:t>= [H</a:t>
            </a:r>
            <a:r>
              <a:rPr lang="cs-CZ" sz="1800" i="1" baseline="-25000" dirty="0">
                <a:effectLst/>
                <a:latin typeface="Times New Roman" panose="02020603050405020304" pitchFamily="18" charset="0"/>
                <a:ea typeface="Times New Roman" panose="02020603050405020304" pitchFamily="18" charset="0"/>
              </a:rPr>
              <a:t>2</a:t>
            </a:r>
            <a:r>
              <a:rPr lang="cs-CZ" sz="1800" i="1" dirty="0">
                <a:effectLst/>
                <a:latin typeface="Times New Roman" panose="02020603050405020304" pitchFamily="18" charset="0"/>
                <a:ea typeface="Times New Roman" panose="02020603050405020304" pitchFamily="18" charset="0"/>
              </a:rPr>
              <a:t>PO</a:t>
            </a:r>
            <a:r>
              <a:rPr lang="cs-CZ" sz="1800" i="1" baseline="-25000" dirty="0">
                <a:effectLst/>
                <a:latin typeface="Times New Roman" panose="02020603050405020304" pitchFamily="18" charset="0"/>
                <a:ea typeface="Times New Roman" panose="02020603050405020304" pitchFamily="18" charset="0"/>
              </a:rPr>
              <a:t>4</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[HPO4</a:t>
            </a:r>
            <a:r>
              <a:rPr lang="cs-CZ" sz="1800" i="1" baseline="30000" dirty="0">
                <a:effectLst/>
                <a:latin typeface="Times New Roman" panose="02020603050405020304" pitchFamily="18" charset="0"/>
                <a:ea typeface="Times New Roman" panose="02020603050405020304" pitchFamily="18" charset="0"/>
              </a:rPr>
              <a:t>2-</a:t>
            </a:r>
            <a:r>
              <a:rPr lang="cs-CZ" sz="1800" i="1" dirty="0">
                <a:effectLst/>
                <a:latin typeface="Times New Roman" panose="02020603050405020304" pitchFamily="18" charset="0"/>
                <a:ea typeface="Times New Roman" panose="02020603050405020304" pitchFamily="18" charset="0"/>
              </a:rPr>
              <a:t>]) a negativní náboj Albuminu (Alb</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Pak z klinicky měřených hodnot </a:t>
            </a:r>
            <a:r>
              <a:rPr lang="cs-CZ" sz="1800" i="1" dirty="0" err="1">
                <a:effectLst/>
                <a:latin typeface="Times New Roman" panose="02020603050405020304" pitchFamily="18" charset="0"/>
                <a:ea typeface="Times New Roman" panose="02020603050405020304" pitchFamily="18" charset="0"/>
              </a:rPr>
              <a:t>iontogramu</a:t>
            </a:r>
            <a:r>
              <a:rPr lang="cs-CZ" sz="1800" i="1" dirty="0">
                <a:effectLst/>
                <a:latin typeface="Times New Roman" panose="02020603050405020304" pitchFamily="18" charset="0"/>
                <a:ea typeface="Times New Roman" panose="02020603050405020304" pitchFamily="18" charset="0"/>
              </a:rPr>
              <a:t> hodnot </a:t>
            </a:r>
            <a:r>
              <a:rPr lang="cs-CZ" sz="1800" i="1" dirty="0" err="1">
                <a:effectLst/>
                <a:latin typeface="Times New Roman" panose="02020603050405020304" pitchFamily="18" charset="0"/>
                <a:ea typeface="Times New Roman" panose="02020603050405020304" pitchFamily="18" charset="0"/>
              </a:rPr>
              <a:t>Pi</a:t>
            </a:r>
            <a:r>
              <a:rPr lang="cs-CZ" sz="1800" i="1" baseline="30000" dirty="0">
                <a:effectLst/>
                <a:latin typeface="Times New Roman" panose="02020603050405020304" pitchFamily="18" charset="0"/>
                <a:ea typeface="Times New Roman" panose="02020603050405020304" pitchFamily="18" charset="0"/>
              </a:rPr>
              <a:t>- </a:t>
            </a:r>
            <a:r>
              <a:rPr lang="cs-CZ" sz="1800" i="1" dirty="0">
                <a:effectLst/>
                <a:latin typeface="Times New Roman" panose="02020603050405020304" pitchFamily="18" charset="0"/>
                <a:ea typeface="Times New Roman" panose="02020603050405020304" pitchFamily="18" charset="0"/>
              </a:rPr>
              <a:t>, Alb</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a [HCO</a:t>
            </a:r>
            <a:r>
              <a:rPr lang="cs-CZ" sz="1800" i="1" baseline="-25000" dirty="0">
                <a:effectLst/>
                <a:latin typeface="Times New Roman" panose="02020603050405020304" pitchFamily="18" charset="0"/>
                <a:ea typeface="Times New Roman" panose="02020603050405020304" pitchFamily="18" charset="0"/>
              </a:rPr>
              <a:t>3</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se vypočítává koncentrace neměřených </a:t>
            </a:r>
            <a:r>
              <a:rPr lang="cs-CZ" sz="1800" i="1" dirty="0" err="1">
                <a:effectLst/>
                <a:latin typeface="Times New Roman" panose="02020603050405020304" pitchFamily="18" charset="0"/>
                <a:ea typeface="Times New Roman" panose="02020603050405020304" pitchFamily="18" charset="0"/>
              </a:rPr>
              <a:t>aiontů</a:t>
            </a:r>
            <a:r>
              <a:rPr lang="cs-CZ" sz="1800" i="1" dirty="0">
                <a:effectLst/>
                <a:latin typeface="Times New Roman" panose="02020603050405020304" pitchFamily="18" charset="0"/>
                <a:ea typeface="Times New Roman" panose="02020603050405020304" pitchFamily="18" charset="0"/>
              </a:rPr>
              <a:t> UA</a:t>
            </a:r>
            <a:r>
              <a:rPr lang="cs-CZ" sz="1800" i="1" baseline="30000" dirty="0">
                <a:effectLst/>
                <a:latin typeface="Times New Roman" panose="02020603050405020304" pitchFamily="18" charset="0"/>
                <a:ea typeface="Times New Roman" panose="02020603050405020304" pitchFamily="18" charset="0"/>
              </a:rPr>
              <a:t>- </a:t>
            </a:r>
            <a:r>
              <a:rPr lang="cs-CZ" sz="1800" i="1" dirty="0">
                <a:effectLst/>
                <a:latin typeface="Times New Roman" panose="02020603050405020304" pitchFamily="18" charset="0"/>
                <a:ea typeface="Times New Roman" panose="02020603050405020304" pitchFamily="18" charset="0"/>
              </a:rPr>
              <a:t> (kam patří např. anionty silných kyselin, např SO</a:t>
            </a:r>
            <a:r>
              <a:rPr lang="cs-CZ" sz="1800" i="1" baseline="-25000" dirty="0">
                <a:effectLst/>
                <a:latin typeface="Times New Roman" panose="02020603050405020304" pitchFamily="18" charset="0"/>
                <a:ea typeface="Times New Roman" panose="02020603050405020304" pitchFamily="18" charset="0"/>
              </a:rPr>
              <a:t>4</a:t>
            </a:r>
            <a:r>
              <a:rPr lang="cs-CZ" sz="1800" i="1" baseline="30000" dirty="0">
                <a:effectLst/>
                <a:latin typeface="Times New Roman" panose="02020603050405020304" pitchFamily="18" charset="0"/>
                <a:ea typeface="Times New Roman" panose="02020603050405020304" pitchFamily="18" charset="0"/>
              </a:rPr>
              <a:t>2-</a:t>
            </a:r>
            <a:r>
              <a:rPr lang="cs-CZ" sz="1800" i="1" dirty="0">
                <a:effectLst/>
                <a:latin typeface="Times New Roman" panose="02020603050405020304" pitchFamily="18" charset="0"/>
                <a:ea typeface="Times New Roman" panose="02020603050405020304" pitchFamily="18" charset="0"/>
              </a:rPr>
              <a:t> ale i anionty organických kyselin, např laktátu, citrátu aj., které jsou při pH v organismu prakticky zcela disociované a chovají se proto jako silné kyseliny).</a:t>
            </a:r>
            <a:endParaRPr lang="en-US" sz="1800" dirty="0">
              <a:effectLst/>
              <a:latin typeface="Times New Roman" panose="02020603050405020304" pitchFamily="18" charset="0"/>
              <a:ea typeface="Times New Roman" panose="02020603050405020304" pitchFamily="18" charset="0"/>
            </a:endParaRPr>
          </a:p>
          <a:p>
            <a:r>
              <a:rPr lang="cs-CZ" sz="1800" i="1" dirty="0">
                <a:effectLst/>
                <a:latin typeface="Times New Roman" panose="02020603050405020304" pitchFamily="18" charset="0"/>
                <a:ea typeface="Times New Roman" panose="02020603050405020304" pitchFamily="18" charset="0"/>
              </a:rPr>
              <a:t>(článek </a:t>
            </a:r>
            <a:r>
              <a:rPr lang="cs-CZ" sz="1800" i="1" dirty="0" err="1">
                <a:effectLst/>
                <a:latin typeface="Times New Roman" panose="02020603050405020304" pitchFamily="18" charset="0"/>
                <a:ea typeface="Times New Roman" panose="02020603050405020304" pitchFamily="18" charset="0"/>
              </a:rPr>
              <a:t>Fenla</a:t>
            </a:r>
            <a:r>
              <a:rPr lang="cs-CZ" sz="1800" i="1" dirty="0">
                <a:effectLst/>
                <a:latin typeface="Times New Roman" panose="02020603050405020304" pitchFamily="18" charset="0"/>
                <a:ea typeface="Times New Roman" panose="02020603050405020304" pitchFamily="18" charset="0"/>
              </a:rPr>
              <a:t> a spol: </a:t>
            </a:r>
            <a:r>
              <a:rPr lang="cs-CZ" sz="1800" u="sng" dirty="0">
                <a:solidFill>
                  <a:srgbClr val="0000FF"/>
                </a:solidFill>
                <a:effectLst/>
                <a:latin typeface="Open Sans" panose="020B0606030504020204" pitchFamily="34" charset="0"/>
                <a:ea typeface="Times New Roman" panose="02020603050405020304" pitchFamily="18" charset="0"/>
                <a:hlinkClick r:id="rId3"/>
              </a:rPr>
              <a:t>https://doi.org/10.1164/ajrccm.162.6.9904099</a:t>
            </a:r>
            <a:r>
              <a:rPr lang="cs-CZ" sz="1800" b="1" i="1" dirty="0">
                <a:solidFill>
                  <a:srgbClr val="666666"/>
                </a:solidFill>
                <a:effectLst/>
                <a:latin typeface="Open Sans" panose="020B0606030504020204" pitchFamily="34" charset="0"/>
                <a:ea typeface="Times New Roman" panose="02020603050405020304" pitchFamily="18" charset="0"/>
              </a:rPr>
              <a:t> </a:t>
            </a:r>
            <a:r>
              <a:rPr lang="cs-CZ" sz="1800" i="1" dirty="0">
                <a:solidFill>
                  <a:srgbClr val="666666"/>
                </a:solidFill>
                <a:effectLst/>
                <a:latin typeface="Open Sans" panose="020B0606030504020204" pitchFamily="34" charset="0"/>
                <a:ea typeface="Times New Roman" panose="02020603050405020304" pitchFamily="18" charset="0"/>
              </a:rPr>
              <a:t>).</a:t>
            </a:r>
            <a:endParaRPr lang="en-US" sz="1800" dirty="0">
              <a:effectLst/>
              <a:latin typeface="Times New Roman" panose="02020603050405020304" pitchFamily="18" charset="0"/>
              <a:ea typeface="Times New Roman" panose="02020603050405020304" pitchFamily="18" charset="0"/>
            </a:endParaRPr>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135</a:t>
            </a:fld>
            <a:endParaRPr lang="en-US"/>
          </a:p>
        </p:txBody>
      </p:sp>
    </p:spTree>
    <p:extLst>
      <p:ext uri="{BB962C8B-B14F-4D97-AF65-F5344CB8AC3E}">
        <p14:creationId xmlns:p14="http://schemas.microsoft.com/office/powerpoint/2010/main" val="191414011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7">
            <a:extLst>
              <a:ext uri="{FF2B5EF4-FFF2-40B4-BE49-F238E27FC236}">
                <a16:creationId xmlns:a16="http://schemas.microsoft.com/office/drawing/2014/main" id="{8828E7BF-6B8F-450A-AEDB-D59E4DC188B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683BD953-9696-488F-B2D1-1D3EB9BD4637}" type="slidenum">
              <a:rPr lang="cs-CZ" altLang="cs-CZ" sz="1200"/>
              <a:pPr/>
              <a:t>12</a:t>
            </a:fld>
            <a:endParaRPr lang="cs-CZ" altLang="cs-CZ" sz="1200"/>
          </a:p>
        </p:txBody>
      </p:sp>
      <p:sp>
        <p:nvSpPr>
          <p:cNvPr id="30723" name="Rectangle 2">
            <a:extLst>
              <a:ext uri="{FF2B5EF4-FFF2-40B4-BE49-F238E27FC236}">
                <a16:creationId xmlns:a16="http://schemas.microsoft.com/office/drawing/2014/main" id="{5EB9EE5B-B8D1-415F-AC9F-3742017A203A}"/>
              </a:ext>
            </a:extLst>
          </p:cNvPr>
          <p:cNvSpPr>
            <a:spLocks noGrp="1" noRot="1" noChangeAspect="1" noChangeArrowheads="1" noTextEdit="1"/>
          </p:cNvSpPr>
          <p:nvPr>
            <p:ph type="sldImg"/>
          </p:nvPr>
        </p:nvSpPr>
        <p:spPr>
          <a:xfrm>
            <a:off x="407988" y="712788"/>
            <a:ext cx="6080125" cy="3421062"/>
          </a:xfrm>
          <a:ln/>
        </p:spPr>
      </p:sp>
      <p:sp>
        <p:nvSpPr>
          <p:cNvPr id="30724" name="Rectangle 3">
            <a:extLst>
              <a:ext uri="{FF2B5EF4-FFF2-40B4-BE49-F238E27FC236}">
                <a16:creationId xmlns:a16="http://schemas.microsoft.com/office/drawing/2014/main" id="{F637554C-9C18-4BBE-B3A2-43C0356BC6E5}"/>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a:t>V tělních dutinách obklopených buňkami (jako např. oční komory, mozkové komory) se nachází tzv. transcelulární tekutina – sem patří např. oční tekutina a mozkomíšní mok.</a:t>
            </a:r>
          </a:p>
          <a:p>
            <a:pPr eaLnBrk="1" hangingPunct="1"/>
            <a:r>
              <a:rPr lang="cs-CZ" altLang="cs-CZ"/>
              <a:t>Složení tělesných tekutin je výslednicí mezi přítokem a odtokem jednotlivých látek do příslušných oddílů tělesných tekutin. Některé látky se mohou tvořit nebo být spotřebovávány v metabolismu (vodíkové ionty, CO2, O2, voda, kyselina mléčná, ketokyseliny aj.), látky mohou být přijímány z okolí organismu, nebo jsou do okolí do naopak vylučovány prostřednictvím jednotlivých orgánů.</a:t>
            </a:r>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effectLst/>
                <a:latin typeface="Times New Roman" panose="02020603050405020304" pitchFamily="18" charset="0"/>
                <a:ea typeface="Times New Roman" panose="02020603050405020304" pitchFamily="18" charset="0"/>
              </a:rPr>
              <a:t>Klasifikace poruch acidobazické rovnováhy dle Stewart-Fenclova přístupu. [Na</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[Cl</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[Alb], [</a:t>
            </a:r>
            <a:r>
              <a:rPr lang="cs-CZ" sz="1800" i="1" dirty="0" err="1">
                <a:effectLst/>
                <a:latin typeface="Times New Roman" panose="02020603050405020304" pitchFamily="18" charset="0"/>
                <a:ea typeface="Times New Roman" panose="02020603050405020304" pitchFamily="18" charset="0"/>
              </a:rPr>
              <a:t>Pi</a:t>
            </a:r>
            <a:r>
              <a:rPr lang="cs-CZ" sz="1800" i="1" dirty="0">
                <a:effectLst/>
                <a:latin typeface="Times New Roman" panose="02020603050405020304" pitchFamily="18" charset="0"/>
                <a:ea typeface="Times New Roman" panose="02020603050405020304" pitchFamily="18" charset="0"/>
              </a:rPr>
              <a:t>] - změřené sérové koncentrace sodíku, chloridů, albuminu a fosfátů, [UA</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 sérová koncentrace aniontů, které běžně nestanovujeme (tj. laktátu, </a:t>
            </a:r>
            <a:r>
              <a:rPr lang="cs-CZ" sz="1800" i="1" dirty="0" err="1">
                <a:effectLst/>
                <a:latin typeface="Times New Roman" panose="02020603050405020304" pitchFamily="18" charset="0"/>
                <a:ea typeface="Times New Roman" panose="02020603050405020304" pitchFamily="18" charset="0"/>
              </a:rPr>
              <a:t>ketokyselin</a:t>
            </a:r>
            <a:r>
              <a:rPr lang="cs-CZ" sz="1800" i="1" dirty="0">
                <a:effectLst/>
                <a:latin typeface="Times New Roman" panose="02020603050405020304" pitchFamily="18" charset="0"/>
                <a:ea typeface="Times New Roman" panose="02020603050405020304" pitchFamily="18" charset="0"/>
              </a:rPr>
              <a:t>, dalších organických kyselin, sulfátů či exogenních aniontů), [</a:t>
            </a:r>
            <a:r>
              <a:rPr lang="cs-CZ" sz="1800" i="1" dirty="0" err="1">
                <a:effectLst/>
                <a:latin typeface="Times New Roman" panose="02020603050405020304" pitchFamily="18" charset="0"/>
                <a:ea typeface="Times New Roman" panose="02020603050405020304" pitchFamily="18" charset="0"/>
              </a:rPr>
              <a:t>Atot</a:t>
            </a:r>
            <a:r>
              <a:rPr lang="cs-CZ" sz="1800" i="1" dirty="0">
                <a:effectLst/>
                <a:latin typeface="Times New Roman" panose="02020603050405020304" pitchFamily="18" charset="0"/>
                <a:ea typeface="Times New Roman" panose="02020603050405020304" pitchFamily="18" charset="0"/>
              </a:rPr>
              <a:t>] - sérová koncentrace </a:t>
            </a:r>
            <a:r>
              <a:rPr lang="cs-CZ" sz="1800" i="1" dirty="0" err="1">
                <a:effectLst/>
                <a:latin typeface="Times New Roman" panose="02020603050405020304" pitchFamily="18" charset="0"/>
                <a:ea typeface="Times New Roman" panose="02020603050405020304" pitchFamily="18" charset="0"/>
              </a:rPr>
              <a:t>nebikarbonátových</a:t>
            </a:r>
            <a:r>
              <a:rPr lang="cs-CZ" sz="1800" i="1" dirty="0">
                <a:effectLst/>
                <a:latin typeface="Times New Roman" panose="02020603050405020304" pitchFamily="18" charset="0"/>
                <a:ea typeface="Times New Roman" panose="02020603050405020304" pitchFamily="18" charset="0"/>
              </a:rPr>
              <a:t> pufrů (tj. albuminu a fosfátů).</a:t>
            </a:r>
            <a:endParaRPr lang="en-US" sz="1800" dirty="0">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136</a:t>
            </a:fld>
            <a:endParaRPr lang="en-US"/>
          </a:p>
        </p:txBody>
      </p:sp>
    </p:spTree>
    <p:extLst>
      <p:ext uri="{BB962C8B-B14F-4D97-AF65-F5344CB8AC3E}">
        <p14:creationId xmlns:p14="http://schemas.microsoft.com/office/powerpoint/2010/main" val="106556520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err="1">
                <a:effectLst/>
                <a:latin typeface="Times New Roman" panose="02020603050405020304" pitchFamily="18" charset="0"/>
                <a:ea typeface="Times New Roman" panose="02020603050405020304" pitchFamily="18" charset="0"/>
              </a:rPr>
              <a:t>Hyperchloremická</a:t>
            </a:r>
            <a:r>
              <a:rPr lang="cs-CZ" sz="1800" i="1" dirty="0">
                <a:effectLst/>
                <a:latin typeface="Times New Roman" panose="02020603050405020304" pitchFamily="18" charset="0"/>
                <a:ea typeface="Times New Roman" panose="02020603050405020304" pitchFamily="18" charset="0"/>
              </a:rPr>
              <a:t> acidóza – pokles SID a vzestup chloridů.</a:t>
            </a:r>
            <a:endParaRPr lang="en-US" sz="1800" dirty="0">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137</a:t>
            </a:fld>
            <a:endParaRPr lang="en-US"/>
          </a:p>
        </p:txBody>
      </p:sp>
    </p:spTree>
    <p:extLst>
      <p:ext uri="{BB962C8B-B14F-4D97-AF65-F5344CB8AC3E}">
        <p14:creationId xmlns:p14="http://schemas.microsoft.com/office/powerpoint/2010/main" val="153448565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138</a:t>
            </a:fld>
            <a:endParaRPr lang="en-US"/>
          </a:p>
        </p:txBody>
      </p:sp>
    </p:spTree>
    <p:extLst>
      <p:ext uri="{BB962C8B-B14F-4D97-AF65-F5344CB8AC3E}">
        <p14:creationId xmlns:p14="http://schemas.microsoft.com/office/powerpoint/2010/main" val="305813532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err="1">
                <a:effectLst/>
                <a:latin typeface="Times New Roman" panose="02020603050405020304" pitchFamily="18" charset="0"/>
                <a:ea typeface="Times New Roman" panose="02020603050405020304" pitchFamily="18" charset="0"/>
              </a:rPr>
              <a:t>Hypochloremická</a:t>
            </a:r>
            <a:r>
              <a:rPr lang="cs-CZ" sz="1800" i="1" dirty="0">
                <a:effectLst/>
                <a:latin typeface="Times New Roman" panose="02020603050405020304" pitchFamily="18" charset="0"/>
                <a:ea typeface="Times New Roman" panose="02020603050405020304" pitchFamily="18" charset="0"/>
              </a:rPr>
              <a:t> alkalóze – kauzální příčina: ztráta chloridů při zvracení, vodíkové ionty jsou </a:t>
            </a:r>
            <a:r>
              <a:rPr lang="cs-CZ" sz="1800" i="1" dirty="0" err="1">
                <a:effectLst/>
                <a:latin typeface="Times New Roman" panose="02020603050405020304" pitchFamily="18" charset="0"/>
                <a:ea typeface="Times New Roman" panose="02020603050405020304" pitchFamily="18" charset="0"/>
              </a:rPr>
              <a:t>secernované</a:t>
            </a:r>
            <a:r>
              <a:rPr lang="cs-CZ" sz="1800" i="1" dirty="0">
                <a:effectLst/>
                <a:latin typeface="Times New Roman" panose="02020603050405020304" pitchFamily="18" charset="0"/>
                <a:ea typeface="Times New Roman" panose="02020603050405020304" pitchFamily="18" charset="0"/>
              </a:rPr>
              <a:t> do žaludku parietálními buňkami, které do vnitřního prostředí vrací bikarbonát. Ve ztracené žaludeční šťávě při zvracení mizí z organismu chloridy a vodíkové ionty. Za fyziologických okolností by přísun bikarbonátů parietálními buňkami žaludku byl kompenzován jejich sekrecí v duodenu a v pankreatu, a chloridy by se též neabsorbovaly, bilance by nebyla narušena. Při zvracení se akumulují bikarbonáty výměnou za chloridy ztrácené z organismu.</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140</a:t>
            </a:fld>
            <a:endParaRPr lang="en-US"/>
          </a:p>
        </p:txBody>
      </p:sp>
    </p:spTree>
    <p:extLst>
      <p:ext uri="{BB962C8B-B14F-4D97-AF65-F5344CB8AC3E}">
        <p14:creationId xmlns:p14="http://schemas.microsoft.com/office/powerpoint/2010/main" val="3836403082"/>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latin typeface="Times New Roman" panose="02020603050405020304" pitchFamily="18" charset="0"/>
                <a:ea typeface="Times New Roman" panose="02020603050405020304" pitchFamily="18" charset="0"/>
              </a:rPr>
              <a:t>Acidóza při retenci silných kyselin – acidóza ze zvýšení silných neměřených aniontů – formální příčina: pokles SID a vzestup UA</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141</a:t>
            </a:fld>
            <a:endParaRPr lang="en-US"/>
          </a:p>
        </p:txBody>
      </p:sp>
    </p:spTree>
    <p:extLst>
      <p:ext uri="{BB962C8B-B14F-4D97-AF65-F5344CB8AC3E}">
        <p14:creationId xmlns:p14="http://schemas.microsoft.com/office/powerpoint/2010/main" val="1923764722"/>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effectLst/>
                <a:latin typeface="Calibri" panose="020F0502020204030204" pitchFamily="34" charset="0"/>
                <a:ea typeface="Calibri" panose="020F0502020204030204" pitchFamily="34" charset="0"/>
              </a:rPr>
              <a:t>Kauzální patogenetické příčiny acidózy ze zvýšení neměřených aniontů, kam patří anionty silných kyselin - SO</a:t>
            </a:r>
            <a:r>
              <a:rPr lang="cs-CZ" sz="1800" i="1" baseline="-25000" dirty="0">
                <a:effectLst/>
                <a:latin typeface="Calibri" panose="020F0502020204030204" pitchFamily="34" charset="0"/>
                <a:ea typeface="Calibri" panose="020F0502020204030204" pitchFamily="34" charset="0"/>
              </a:rPr>
              <a:t>4</a:t>
            </a:r>
            <a:r>
              <a:rPr lang="cs-CZ" sz="1800" i="1" baseline="30000" dirty="0">
                <a:effectLst/>
                <a:latin typeface="Calibri" panose="020F0502020204030204" pitchFamily="34" charset="0"/>
                <a:ea typeface="Calibri" panose="020F0502020204030204" pitchFamily="34" charset="0"/>
              </a:rPr>
              <a:t>2-</a:t>
            </a:r>
            <a:r>
              <a:rPr lang="cs-CZ" sz="1800" i="1" dirty="0">
                <a:effectLst/>
                <a:latin typeface="Calibri" panose="020F0502020204030204" pitchFamily="34" charset="0"/>
                <a:ea typeface="Calibri" panose="020F0502020204030204" pitchFamily="34" charset="0"/>
              </a:rPr>
              <a:t> a také anionty organických kyselin (laktát, </a:t>
            </a:r>
            <a:r>
              <a:rPr lang="cs-CZ" sz="1800" i="1" dirty="0" err="1">
                <a:effectLst/>
                <a:latin typeface="Calibri" panose="020F0502020204030204" pitchFamily="34" charset="0"/>
                <a:ea typeface="Calibri" panose="020F0502020204030204" pitchFamily="34" charset="0"/>
              </a:rPr>
              <a:t>ketokátky</a:t>
            </a:r>
            <a:r>
              <a:rPr lang="cs-CZ" sz="1800" i="1" dirty="0">
                <a:effectLst/>
                <a:latin typeface="Calibri" panose="020F0502020204030204" pitchFamily="34" charset="0"/>
                <a:ea typeface="Calibri" panose="020F0502020204030204" pitchFamily="34" charset="0"/>
              </a:rPr>
              <a:t>, aj.) nebo anionty kyselin vznikajících v důsledku </a:t>
            </a:r>
            <a:r>
              <a:rPr lang="cs-CZ" sz="1800" i="1" dirty="0" err="1">
                <a:effectLst/>
                <a:latin typeface="Calibri" panose="020F0502020204030204" pitchFamily="34" charset="0"/>
                <a:ea typeface="Calibri" panose="020F0502020204030204" pitchFamily="34" charset="0"/>
              </a:rPr>
              <a:t>metabolizace</a:t>
            </a:r>
            <a:r>
              <a:rPr lang="cs-CZ" sz="1800" i="1" dirty="0">
                <a:effectLst/>
                <a:latin typeface="Calibri" panose="020F0502020204030204" pitchFamily="34" charset="0"/>
                <a:ea typeface="Calibri" panose="020F0502020204030204" pitchFamily="34" charset="0"/>
              </a:rPr>
              <a:t> exogenních látek). Základní příčinou poruchy je retence silných disociovaných kyselin v ECT. Vodíkové ionty se okamžitě vážou na bikarbonát, a tím snižují jeho koncentraci. Retence aniontů silných kyselin je proto provázená ekvimolární ztrátou bikarbonátů, které vyvazují </a:t>
            </a:r>
            <a:r>
              <a:rPr lang="cs-CZ" sz="1800" i="1" dirty="0" err="1">
                <a:effectLst/>
                <a:latin typeface="Calibri" panose="020F0502020204030204" pitchFamily="34" charset="0"/>
                <a:ea typeface="Calibri" panose="020F0502020204030204" pitchFamily="34" charset="0"/>
              </a:rPr>
              <a:t>vodikové</a:t>
            </a:r>
            <a:r>
              <a:rPr lang="cs-CZ" sz="1800" i="1" dirty="0">
                <a:effectLst/>
                <a:latin typeface="Calibri" panose="020F0502020204030204" pitchFamily="34" charset="0"/>
                <a:ea typeface="Calibri" panose="020F0502020204030204" pitchFamily="34" charset="0"/>
              </a:rPr>
              <a:t> ionty z </a:t>
            </a:r>
            <a:r>
              <a:rPr lang="cs-CZ" sz="1800" i="1" dirty="0" err="1">
                <a:effectLst/>
                <a:latin typeface="Calibri" panose="020F0502020204030204" pitchFamily="34" charset="0"/>
                <a:ea typeface="Calibri" panose="020F0502020204030204" pitchFamily="34" charset="0"/>
              </a:rPr>
              <a:t>retinovaných</a:t>
            </a:r>
            <a:r>
              <a:rPr lang="cs-CZ" sz="1800" i="1" dirty="0">
                <a:effectLst/>
                <a:latin typeface="Calibri" panose="020F0502020204030204" pitchFamily="34" charset="0"/>
                <a:ea typeface="Calibri" panose="020F0502020204030204" pitchFamily="34" charset="0"/>
              </a:rPr>
              <a:t> kyselin. Příčinou může mimo jiné být retence endogenních aniontů, zejména sulfátů při renální insuficienci, kdy ledviny netvoří v </a:t>
            </a:r>
            <a:r>
              <a:rPr lang="cs-CZ" sz="1800" i="1" dirty="0" err="1">
                <a:effectLst/>
                <a:latin typeface="Calibri" panose="020F0502020204030204" pitchFamily="34" charset="0"/>
                <a:ea typeface="Calibri" panose="020F0502020204030204" pitchFamily="34" charset="0"/>
              </a:rPr>
              <a:t>acidifikačních</a:t>
            </a:r>
            <a:r>
              <a:rPr lang="cs-CZ" sz="1800" i="1" dirty="0">
                <a:effectLst/>
                <a:latin typeface="Calibri" panose="020F0502020204030204" pitchFamily="34" charset="0"/>
                <a:ea typeface="Calibri" panose="020F0502020204030204" pitchFamily="34" charset="0"/>
              </a:rPr>
              <a:t> procesech dostatek bikarbonátů vyvazujících vodíkové ionty. Ztráta bikarbonátů vede k posunu rovnováhy v acidobazických </a:t>
            </a:r>
            <a:r>
              <a:rPr lang="cs-CZ" sz="1800" i="1" dirty="0" err="1">
                <a:effectLst/>
                <a:latin typeface="Calibri" panose="020F0502020204030204" pitchFamily="34" charset="0"/>
                <a:ea typeface="Calibri" panose="020F0502020204030204" pitchFamily="34" charset="0"/>
              </a:rPr>
              <a:t>pufračních</a:t>
            </a:r>
            <a:r>
              <a:rPr lang="cs-CZ" sz="1800" i="1" dirty="0">
                <a:effectLst/>
                <a:latin typeface="Calibri" panose="020F0502020204030204" pitchFamily="34" charset="0"/>
                <a:ea typeface="Calibri" panose="020F0502020204030204" pitchFamily="34" charset="0"/>
              </a:rPr>
              <a:t> systémech vedoucí k v poklesu pH a k poklesu koncentrací všech </a:t>
            </a:r>
            <a:r>
              <a:rPr lang="cs-CZ" sz="1800" i="1" dirty="0" err="1">
                <a:effectLst/>
                <a:latin typeface="Calibri" panose="020F0502020204030204" pitchFamily="34" charset="0"/>
                <a:ea typeface="Calibri" panose="020F0502020204030204" pitchFamily="34" charset="0"/>
              </a:rPr>
              <a:t>pufračních</a:t>
            </a:r>
            <a:r>
              <a:rPr lang="cs-CZ" sz="1800" i="1" dirty="0">
                <a:effectLst/>
                <a:latin typeface="Calibri" panose="020F0502020204030204" pitchFamily="34" charset="0"/>
                <a:ea typeface="Calibri" panose="020F0502020204030204" pitchFamily="34" charset="0"/>
              </a:rPr>
              <a:t> </a:t>
            </a:r>
            <a:r>
              <a:rPr lang="cs-CZ" sz="1800" i="1" dirty="0" err="1">
                <a:effectLst/>
                <a:latin typeface="Calibri" panose="020F0502020204030204" pitchFamily="34" charset="0"/>
                <a:ea typeface="Calibri" panose="020F0502020204030204" pitchFamily="34" charset="0"/>
              </a:rPr>
              <a:t>bazí</a:t>
            </a:r>
            <a:r>
              <a:rPr lang="cs-CZ" sz="1800" i="1" dirty="0">
                <a:effectLst/>
                <a:latin typeface="Calibri" panose="020F0502020204030204" pitchFamily="34" charset="0"/>
                <a:ea typeface="Calibri" panose="020F0502020204030204" pitchFamily="34" charset="0"/>
              </a:rPr>
              <a:t> - a tedy i k poklesu SID. </a:t>
            </a:r>
            <a:endParaRPr lang="en-US" sz="1800" dirty="0">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142</a:t>
            </a:fld>
            <a:endParaRPr lang="en-US"/>
          </a:p>
        </p:txBody>
      </p:sp>
    </p:spTree>
    <p:extLst>
      <p:ext uri="{BB962C8B-B14F-4D97-AF65-F5344CB8AC3E}">
        <p14:creationId xmlns:p14="http://schemas.microsoft.com/office/powerpoint/2010/main" val="162178460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143</a:t>
            </a:fld>
            <a:endParaRPr lang="en-US"/>
          </a:p>
        </p:txBody>
      </p:sp>
    </p:spTree>
    <p:extLst>
      <p:ext uri="{BB962C8B-B14F-4D97-AF65-F5344CB8AC3E}">
        <p14:creationId xmlns:p14="http://schemas.microsoft.com/office/powerpoint/2010/main" val="3529724266"/>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latin typeface="Calibri" panose="020F0502020204030204" pitchFamily="34" charset="0"/>
                <a:ea typeface="Calibri" panose="020F0502020204030204" pitchFamily="34" charset="0"/>
              </a:rPr>
              <a:t>Hodnota pH  v </a:t>
            </a:r>
            <a:r>
              <a:rPr lang="cs-CZ" sz="1800" i="1" dirty="0" err="1">
                <a:effectLst/>
                <a:latin typeface="Calibri" panose="020F0502020204030204" pitchFamily="34" charset="0"/>
                <a:ea typeface="Calibri" panose="020F0502020204030204" pitchFamily="34" charset="0"/>
              </a:rPr>
              <a:t>pufračních</a:t>
            </a:r>
            <a:r>
              <a:rPr lang="cs-CZ" sz="1800" i="1" dirty="0">
                <a:effectLst/>
                <a:latin typeface="Calibri" panose="020F0502020204030204" pitchFamily="34" charset="0"/>
                <a:ea typeface="Calibri" panose="020F0502020204030204" pitchFamily="34" charset="0"/>
              </a:rPr>
              <a:t> systémech je určena poměrem koncentrací </a:t>
            </a:r>
            <a:r>
              <a:rPr lang="cs-CZ" sz="1800" i="1" dirty="0" err="1">
                <a:effectLst/>
                <a:latin typeface="Calibri" panose="020F0502020204030204" pitchFamily="34" charset="0"/>
                <a:ea typeface="Calibri" panose="020F0502020204030204" pitchFamily="34" charset="0"/>
              </a:rPr>
              <a:t>konjuganých</a:t>
            </a:r>
            <a:r>
              <a:rPr lang="cs-CZ" sz="1800" i="1" dirty="0">
                <a:effectLst/>
                <a:latin typeface="Calibri" panose="020F0502020204030204" pitchFamily="34" charset="0"/>
                <a:ea typeface="Calibri" panose="020F0502020204030204" pitchFamily="34" charset="0"/>
              </a:rPr>
              <a:t> </a:t>
            </a:r>
            <a:r>
              <a:rPr lang="cs-CZ" sz="1800" i="1" dirty="0" err="1">
                <a:effectLst/>
                <a:latin typeface="Calibri" panose="020F0502020204030204" pitchFamily="34" charset="0"/>
                <a:ea typeface="Calibri" panose="020F0502020204030204" pitchFamily="34" charset="0"/>
              </a:rPr>
              <a:t>pufračních</a:t>
            </a:r>
            <a:r>
              <a:rPr lang="cs-CZ" sz="1800" i="1" dirty="0">
                <a:effectLst/>
                <a:latin typeface="Calibri" panose="020F0502020204030204" pitchFamily="34" charset="0"/>
                <a:ea typeface="Calibri" panose="020F0502020204030204" pitchFamily="34" charset="0"/>
              </a:rPr>
              <a:t> </a:t>
            </a:r>
            <a:r>
              <a:rPr lang="cs-CZ" sz="1800" i="1" dirty="0" err="1">
                <a:effectLst/>
                <a:latin typeface="Calibri" panose="020F0502020204030204" pitchFamily="34" charset="0"/>
                <a:ea typeface="Calibri" panose="020F0502020204030204" pitchFamily="34" charset="0"/>
              </a:rPr>
              <a:t>bazí</a:t>
            </a:r>
            <a:r>
              <a:rPr lang="cs-CZ" sz="1800" i="1" dirty="0">
                <a:effectLst/>
                <a:latin typeface="Calibri" panose="020F0502020204030204" pitchFamily="34" charset="0"/>
                <a:ea typeface="Calibri" panose="020F0502020204030204" pitchFamily="34" charset="0"/>
              </a:rPr>
              <a:t> s slabých kyselin: H2CO3/HCO3, </a:t>
            </a:r>
            <a:r>
              <a:rPr lang="cs-CZ" sz="1800" i="1" dirty="0" err="1">
                <a:effectLst/>
                <a:latin typeface="Calibri" panose="020F0502020204030204" pitchFamily="34" charset="0"/>
                <a:ea typeface="Calibri" panose="020F0502020204030204" pitchFamily="34" charset="0"/>
              </a:rPr>
              <a:t>HBuf</a:t>
            </a:r>
            <a:r>
              <a:rPr lang="cs-CZ" sz="1800" i="1" dirty="0">
                <a:effectLst/>
                <a:latin typeface="Calibri" panose="020F0502020204030204" pitchFamily="34" charset="0"/>
                <a:ea typeface="Calibri" panose="020F0502020204030204" pitchFamily="34" charset="0"/>
              </a:rPr>
              <a:t>/</a:t>
            </a:r>
            <a:r>
              <a:rPr lang="cs-CZ" sz="1800" i="1" dirty="0" err="1">
                <a:effectLst/>
                <a:latin typeface="Calibri" panose="020F0502020204030204" pitchFamily="34" charset="0"/>
                <a:ea typeface="Calibri" panose="020F0502020204030204" pitchFamily="34" charset="0"/>
              </a:rPr>
              <a:t>Buf</a:t>
            </a:r>
            <a:r>
              <a:rPr lang="cs-CZ" sz="1800" i="1" dirty="0">
                <a:effectLst/>
                <a:latin typeface="Calibri" panose="020F0502020204030204" pitchFamily="34" charset="0"/>
                <a:ea typeface="Calibri" panose="020F0502020204030204" pitchFamily="34" charset="0"/>
              </a:rPr>
              <a:t>-. Proto se při zředění pufrů in vitro se snižuje jeho </a:t>
            </a:r>
            <a:r>
              <a:rPr lang="cs-CZ" sz="1800" i="1" dirty="0" err="1">
                <a:effectLst/>
                <a:latin typeface="Calibri" panose="020F0502020204030204" pitchFamily="34" charset="0"/>
                <a:ea typeface="Calibri" panose="020F0502020204030204" pitchFamily="34" charset="0"/>
              </a:rPr>
              <a:t>pufrační</a:t>
            </a:r>
            <a:r>
              <a:rPr lang="cs-CZ" sz="1800" i="1" dirty="0">
                <a:effectLst/>
                <a:latin typeface="Calibri" panose="020F0502020204030204" pitchFamily="34" charset="0"/>
                <a:ea typeface="Calibri" panose="020F0502020204030204" pitchFamily="34" charset="0"/>
              </a:rPr>
              <a:t> kapacita, ale nemění se jeho pH - koncentrace konjugované </a:t>
            </a:r>
            <a:r>
              <a:rPr lang="cs-CZ" sz="1800" i="1" dirty="0" err="1">
                <a:effectLst/>
                <a:latin typeface="Calibri" panose="020F0502020204030204" pitchFamily="34" charset="0"/>
                <a:ea typeface="Calibri" panose="020F0502020204030204" pitchFamily="34" charset="0"/>
              </a:rPr>
              <a:t>pufrační</a:t>
            </a:r>
            <a:r>
              <a:rPr lang="cs-CZ" sz="1800" i="1" dirty="0">
                <a:effectLst/>
                <a:latin typeface="Calibri" panose="020F0502020204030204" pitchFamily="34" charset="0"/>
                <a:ea typeface="Calibri" panose="020F0502020204030204" pitchFamily="34" charset="0"/>
              </a:rPr>
              <a:t> </a:t>
            </a:r>
            <a:r>
              <a:rPr lang="cs-CZ" sz="1800" i="1" dirty="0" err="1">
                <a:effectLst/>
                <a:latin typeface="Calibri" panose="020F0502020204030204" pitchFamily="34" charset="0"/>
                <a:ea typeface="Calibri" panose="020F0502020204030204" pitchFamily="34" charset="0"/>
              </a:rPr>
              <a:t>baze</a:t>
            </a:r>
            <a:r>
              <a:rPr lang="cs-CZ" sz="1800" i="1" dirty="0">
                <a:effectLst/>
                <a:latin typeface="Calibri" panose="020F0502020204030204" pitchFamily="34" charset="0"/>
                <a:ea typeface="Calibri" panose="020F0502020204030204" pitchFamily="34" charset="0"/>
              </a:rPr>
              <a:t> i slabé kyseliny se při ředění snižují stejnoměrně. V </a:t>
            </a:r>
            <a:r>
              <a:rPr lang="cs-CZ" sz="1800" i="1" dirty="0" err="1">
                <a:effectLst/>
                <a:latin typeface="Calibri" panose="020F0502020204030204" pitchFamily="34" charset="0"/>
                <a:ea typeface="Calibri" panose="020F0502020204030204" pitchFamily="34" charset="0"/>
              </a:rPr>
              <a:t>pufračních</a:t>
            </a:r>
            <a:r>
              <a:rPr lang="cs-CZ" sz="1800" i="1" dirty="0">
                <a:effectLst/>
                <a:latin typeface="Calibri" panose="020F0502020204030204" pitchFamily="34" charset="0"/>
                <a:ea typeface="Calibri" panose="020F0502020204030204" pitchFamily="34" charset="0"/>
              </a:rPr>
              <a:t> systémech plazmy a krve in </a:t>
            </a:r>
            <a:r>
              <a:rPr lang="cs-CZ" sz="1800" i="1" dirty="0" err="1">
                <a:effectLst/>
                <a:latin typeface="Calibri" panose="020F0502020204030204" pitchFamily="34" charset="0"/>
                <a:ea typeface="Calibri" panose="020F0502020204030204" pitchFamily="34" charset="0"/>
              </a:rPr>
              <a:t>vivo</a:t>
            </a:r>
            <a:r>
              <a:rPr lang="cs-CZ" sz="1800" i="1" dirty="0">
                <a:effectLst/>
                <a:latin typeface="Calibri" panose="020F0502020204030204" pitchFamily="34" charset="0"/>
                <a:ea typeface="Calibri" panose="020F0502020204030204" pitchFamily="34" charset="0"/>
              </a:rPr>
              <a:t> to však neplatí - tam je koncentrace CO</a:t>
            </a:r>
            <a:r>
              <a:rPr lang="cs-CZ" sz="1800" i="1" baseline="-25000" dirty="0">
                <a:effectLst/>
                <a:latin typeface="Calibri" panose="020F0502020204030204" pitchFamily="34" charset="0"/>
                <a:ea typeface="Calibri" panose="020F0502020204030204" pitchFamily="34" charset="0"/>
              </a:rPr>
              <a:t>2</a:t>
            </a:r>
            <a:r>
              <a:rPr lang="cs-CZ" sz="1800" i="1" dirty="0">
                <a:effectLst/>
                <a:latin typeface="Calibri" panose="020F0502020204030204" pitchFamily="34" charset="0"/>
                <a:ea typeface="Calibri" panose="020F0502020204030204" pitchFamily="34" charset="0"/>
              </a:rPr>
              <a:t> a H</a:t>
            </a:r>
            <a:r>
              <a:rPr lang="cs-CZ" sz="1800" i="1" baseline="-25000" dirty="0">
                <a:effectLst/>
                <a:latin typeface="Calibri" panose="020F0502020204030204" pitchFamily="34" charset="0"/>
                <a:ea typeface="Calibri" panose="020F0502020204030204" pitchFamily="34" charset="0"/>
              </a:rPr>
              <a:t>2</a:t>
            </a:r>
            <a:r>
              <a:rPr lang="cs-CZ" sz="1800" i="1" dirty="0">
                <a:effectLst/>
                <a:latin typeface="Calibri" panose="020F0502020204030204" pitchFamily="34" charset="0"/>
                <a:ea typeface="Calibri" panose="020F0502020204030204" pitchFamily="34" charset="0"/>
              </a:rPr>
              <a:t>CO</a:t>
            </a:r>
            <a:r>
              <a:rPr lang="cs-CZ" sz="1800" i="1" baseline="-25000" dirty="0">
                <a:effectLst/>
                <a:latin typeface="Calibri" panose="020F0502020204030204" pitchFamily="34" charset="0"/>
                <a:ea typeface="Calibri" panose="020F0502020204030204" pitchFamily="34" charset="0"/>
              </a:rPr>
              <a:t>3</a:t>
            </a:r>
            <a:r>
              <a:rPr lang="cs-CZ" sz="1800" i="1" dirty="0">
                <a:effectLst/>
                <a:latin typeface="Calibri" panose="020F0502020204030204" pitchFamily="34" charset="0"/>
                <a:ea typeface="Calibri" panose="020F0502020204030204" pitchFamily="34" charset="0"/>
              </a:rPr>
              <a:t> v arteriální krvi řízena ventilací - je udržována na stále hodnotě, závislé na alveolární ventilace (VA) a proto při zředění se rovnováha v </a:t>
            </a:r>
            <a:r>
              <a:rPr lang="cs-CZ" sz="1800" i="1" dirty="0" err="1">
                <a:effectLst/>
                <a:latin typeface="Calibri" panose="020F0502020204030204" pitchFamily="34" charset="0"/>
                <a:ea typeface="Calibri" panose="020F0502020204030204" pitchFamily="34" charset="0"/>
              </a:rPr>
              <a:t>pufračních</a:t>
            </a:r>
            <a:r>
              <a:rPr lang="cs-CZ" sz="1800" i="1" dirty="0">
                <a:effectLst/>
                <a:latin typeface="Calibri" panose="020F0502020204030204" pitchFamily="34" charset="0"/>
                <a:ea typeface="Calibri" panose="020F0502020204030204" pitchFamily="34" charset="0"/>
              </a:rPr>
              <a:t> systémech posouvá a vede k vzestupu koncentrace H</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144</a:t>
            </a:fld>
            <a:endParaRPr lang="en-US"/>
          </a:p>
        </p:txBody>
      </p:sp>
    </p:spTree>
    <p:extLst>
      <p:ext uri="{BB962C8B-B14F-4D97-AF65-F5344CB8AC3E}">
        <p14:creationId xmlns:p14="http://schemas.microsoft.com/office/powerpoint/2010/main" val="1655336520"/>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solidFill>
                  <a:srgbClr val="000000"/>
                </a:solidFill>
                <a:effectLst/>
                <a:latin typeface="Calibri" panose="020F0502020204030204" pitchFamily="34" charset="0"/>
                <a:ea typeface="Calibri" panose="020F0502020204030204" pitchFamily="34" charset="0"/>
              </a:rPr>
              <a:t>Patogenetické příčiny </a:t>
            </a:r>
            <a:r>
              <a:rPr lang="cs-CZ" sz="1800" i="1" dirty="0" err="1">
                <a:solidFill>
                  <a:srgbClr val="000000"/>
                </a:solidFill>
                <a:effectLst/>
                <a:latin typeface="Calibri" panose="020F0502020204030204" pitchFamily="34" charset="0"/>
                <a:ea typeface="Calibri" panose="020F0502020204030204" pitchFamily="34" charset="0"/>
              </a:rPr>
              <a:t>diluční</a:t>
            </a:r>
            <a:r>
              <a:rPr lang="cs-CZ" sz="1800" i="1" dirty="0">
                <a:solidFill>
                  <a:srgbClr val="000000"/>
                </a:solidFill>
                <a:effectLst/>
                <a:latin typeface="Calibri" panose="020F0502020204030204" pitchFamily="34" charset="0"/>
                <a:ea typeface="Calibri" panose="020F0502020204030204" pitchFamily="34" charset="0"/>
              </a:rPr>
              <a:t> acidózy. Hodnota pH  v </a:t>
            </a:r>
            <a:r>
              <a:rPr lang="cs-CZ" sz="1800" i="1" dirty="0" err="1">
                <a:solidFill>
                  <a:srgbClr val="000000"/>
                </a:solidFill>
                <a:effectLst/>
                <a:latin typeface="Calibri" panose="020F0502020204030204" pitchFamily="34" charset="0"/>
                <a:ea typeface="Calibri" panose="020F0502020204030204" pitchFamily="34" charset="0"/>
              </a:rPr>
              <a:t>pufračních</a:t>
            </a:r>
            <a:r>
              <a:rPr lang="cs-CZ" sz="1800" i="1" dirty="0">
                <a:solidFill>
                  <a:srgbClr val="000000"/>
                </a:solidFill>
                <a:effectLst/>
                <a:latin typeface="Calibri" panose="020F0502020204030204" pitchFamily="34" charset="0"/>
                <a:ea typeface="Calibri" panose="020F0502020204030204" pitchFamily="34" charset="0"/>
              </a:rPr>
              <a:t> systémech je určena poměrem koncentrací </a:t>
            </a:r>
            <a:r>
              <a:rPr lang="cs-CZ" sz="1800" i="1" dirty="0" err="1">
                <a:solidFill>
                  <a:srgbClr val="000000"/>
                </a:solidFill>
                <a:effectLst/>
                <a:latin typeface="Calibri" panose="020F0502020204030204" pitchFamily="34" charset="0"/>
                <a:ea typeface="Calibri" panose="020F0502020204030204" pitchFamily="34" charset="0"/>
              </a:rPr>
              <a:t>konjuoganých</a:t>
            </a:r>
            <a:r>
              <a:rPr lang="cs-CZ" sz="1800" i="1" dirty="0">
                <a:solidFill>
                  <a:srgbClr val="000000"/>
                </a:solidFill>
                <a:effectLst/>
                <a:latin typeface="Calibri" panose="020F0502020204030204" pitchFamily="34" charset="0"/>
                <a:ea typeface="Calibri" panose="020F0502020204030204" pitchFamily="34" charset="0"/>
              </a:rPr>
              <a:t> </a:t>
            </a:r>
            <a:r>
              <a:rPr lang="cs-CZ" sz="1800" i="1" dirty="0" err="1">
                <a:solidFill>
                  <a:srgbClr val="000000"/>
                </a:solidFill>
                <a:effectLst/>
                <a:latin typeface="Calibri" panose="020F0502020204030204" pitchFamily="34" charset="0"/>
                <a:ea typeface="Calibri" panose="020F0502020204030204" pitchFamily="34" charset="0"/>
              </a:rPr>
              <a:t>pufračních</a:t>
            </a:r>
            <a:r>
              <a:rPr lang="cs-CZ" sz="1800" i="1" dirty="0">
                <a:solidFill>
                  <a:srgbClr val="000000"/>
                </a:solidFill>
                <a:effectLst/>
                <a:latin typeface="Calibri" panose="020F0502020204030204" pitchFamily="34" charset="0"/>
                <a:ea typeface="Calibri" panose="020F0502020204030204" pitchFamily="34" charset="0"/>
              </a:rPr>
              <a:t> </a:t>
            </a:r>
            <a:r>
              <a:rPr lang="cs-CZ" sz="1800" i="1" dirty="0" err="1">
                <a:solidFill>
                  <a:srgbClr val="000000"/>
                </a:solidFill>
                <a:effectLst/>
                <a:latin typeface="Calibri" panose="020F0502020204030204" pitchFamily="34" charset="0"/>
                <a:ea typeface="Calibri" panose="020F0502020204030204" pitchFamily="34" charset="0"/>
              </a:rPr>
              <a:t>bazí</a:t>
            </a:r>
            <a:r>
              <a:rPr lang="cs-CZ" sz="1800" i="1" dirty="0">
                <a:solidFill>
                  <a:srgbClr val="000000"/>
                </a:solidFill>
                <a:effectLst/>
                <a:latin typeface="Calibri" panose="020F0502020204030204" pitchFamily="34" charset="0"/>
                <a:ea typeface="Calibri" panose="020F0502020204030204" pitchFamily="34" charset="0"/>
              </a:rPr>
              <a:t> s slabých </a:t>
            </a:r>
            <a:r>
              <a:rPr lang="cs-CZ" sz="1800" i="1" dirty="0" err="1">
                <a:solidFill>
                  <a:srgbClr val="000000"/>
                </a:solidFill>
                <a:effectLst/>
                <a:latin typeface="Calibri" panose="020F0502020204030204" pitchFamily="34" charset="0"/>
                <a:ea typeface="Calibri" panose="020F0502020204030204" pitchFamily="34" charset="0"/>
              </a:rPr>
              <a:t>kyelin</a:t>
            </a:r>
            <a:r>
              <a:rPr lang="cs-CZ" sz="1800" i="1" dirty="0">
                <a:solidFill>
                  <a:srgbClr val="000000"/>
                </a:solidFill>
                <a:effectLst/>
                <a:latin typeface="Calibri" panose="020F0502020204030204" pitchFamily="34" charset="0"/>
                <a:ea typeface="Calibri" panose="020F0502020204030204" pitchFamily="34" charset="0"/>
              </a:rPr>
              <a:t>. Proto se při zředění pufrů in vitro se snižuje jeho </a:t>
            </a:r>
            <a:r>
              <a:rPr lang="cs-CZ" sz="1800" i="1" dirty="0" err="1">
                <a:solidFill>
                  <a:srgbClr val="000000"/>
                </a:solidFill>
                <a:effectLst/>
                <a:latin typeface="Calibri" panose="020F0502020204030204" pitchFamily="34" charset="0"/>
                <a:ea typeface="Calibri" panose="020F0502020204030204" pitchFamily="34" charset="0"/>
              </a:rPr>
              <a:t>pufrační</a:t>
            </a:r>
            <a:r>
              <a:rPr lang="cs-CZ" sz="1800" i="1" dirty="0">
                <a:solidFill>
                  <a:srgbClr val="000000"/>
                </a:solidFill>
                <a:effectLst/>
                <a:latin typeface="Calibri" panose="020F0502020204030204" pitchFamily="34" charset="0"/>
                <a:ea typeface="Calibri" panose="020F0502020204030204" pitchFamily="34" charset="0"/>
              </a:rPr>
              <a:t> kapacita, ale nemění se jeho pH - koncentrace konjugované </a:t>
            </a:r>
            <a:r>
              <a:rPr lang="cs-CZ" sz="1800" i="1" dirty="0" err="1">
                <a:solidFill>
                  <a:srgbClr val="000000"/>
                </a:solidFill>
                <a:effectLst/>
                <a:latin typeface="Calibri" panose="020F0502020204030204" pitchFamily="34" charset="0"/>
                <a:ea typeface="Calibri" panose="020F0502020204030204" pitchFamily="34" charset="0"/>
              </a:rPr>
              <a:t>pufrační</a:t>
            </a:r>
            <a:r>
              <a:rPr lang="cs-CZ" sz="1800" i="1" dirty="0">
                <a:solidFill>
                  <a:srgbClr val="000000"/>
                </a:solidFill>
                <a:effectLst/>
                <a:latin typeface="Calibri" panose="020F0502020204030204" pitchFamily="34" charset="0"/>
                <a:ea typeface="Calibri" panose="020F0502020204030204" pitchFamily="34" charset="0"/>
              </a:rPr>
              <a:t> </a:t>
            </a:r>
            <a:r>
              <a:rPr lang="cs-CZ" sz="1800" i="1" dirty="0" err="1">
                <a:solidFill>
                  <a:srgbClr val="000000"/>
                </a:solidFill>
                <a:effectLst/>
                <a:latin typeface="Calibri" panose="020F0502020204030204" pitchFamily="34" charset="0"/>
                <a:ea typeface="Calibri" panose="020F0502020204030204" pitchFamily="34" charset="0"/>
              </a:rPr>
              <a:t>baze</a:t>
            </a:r>
            <a:r>
              <a:rPr lang="cs-CZ" sz="1800" i="1" dirty="0">
                <a:solidFill>
                  <a:srgbClr val="000000"/>
                </a:solidFill>
                <a:effectLst/>
                <a:latin typeface="Calibri" panose="020F0502020204030204" pitchFamily="34" charset="0"/>
                <a:ea typeface="Calibri" panose="020F0502020204030204" pitchFamily="34" charset="0"/>
              </a:rPr>
              <a:t> i slabé kyseliny se při ředění snižují stejnoměrně. V </a:t>
            </a:r>
            <a:r>
              <a:rPr lang="cs-CZ" sz="1800" i="1" dirty="0" err="1">
                <a:solidFill>
                  <a:srgbClr val="000000"/>
                </a:solidFill>
                <a:effectLst/>
                <a:latin typeface="Calibri" panose="020F0502020204030204" pitchFamily="34" charset="0"/>
                <a:ea typeface="Calibri" panose="020F0502020204030204" pitchFamily="34" charset="0"/>
              </a:rPr>
              <a:t>pufračních</a:t>
            </a:r>
            <a:r>
              <a:rPr lang="cs-CZ" sz="1800" i="1" dirty="0">
                <a:solidFill>
                  <a:srgbClr val="000000"/>
                </a:solidFill>
                <a:effectLst/>
                <a:latin typeface="Calibri" panose="020F0502020204030204" pitchFamily="34" charset="0"/>
                <a:ea typeface="Calibri" panose="020F0502020204030204" pitchFamily="34" charset="0"/>
              </a:rPr>
              <a:t> systémech plazmy a krve in </a:t>
            </a:r>
            <a:r>
              <a:rPr lang="cs-CZ" sz="1800" i="1" dirty="0" err="1">
                <a:solidFill>
                  <a:srgbClr val="000000"/>
                </a:solidFill>
                <a:effectLst/>
                <a:latin typeface="Calibri" panose="020F0502020204030204" pitchFamily="34" charset="0"/>
                <a:ea typeface="Calibri" panose="020F0502020204030204" pitchFamily="34" charset="0"/>
              </a:rPr>
              <a:t>vivo</a:t>
            </a:r>
            <a:r>
              <a:rPr lang="cs-CZ" sz="1800" i="1" dirty="0">
                <a:solidFill>
                  <a:srgbClr val="000000"/>
                </a:solidFill>
                <a:effectLst/>
                <a:latin typeface="Calibri" panose="020F0502020204030204" pitchFamily="34" charset="0"/>
                <a:ea typeface="Calibri" panose="020F0502020204030204" pitchFamily="34" charset="0"/>
              </a:rPr>
              <a:t> to však neplatí - tam je koncentrace CO</a:t>
            </a:r>
            <a:r>
              <a:rPr lang="cs-CZ" sz="1800" i="1" baseline="-25000" dirty="0">
                <a:solidFill>
                  <a:srgbClr val="000000"/>
                </a:solidFill>
                <a:effectLst/>
                <a:latin typeface="Calibri" panose="020F0502020204030204" pitchFamily="34" charset="0"/>
                <a:ea typeface="Calibri" panose="020F0502020204030204" pitchFamily="34" charset="0"/>
              </a:rPr>
              <a:t>2</a:t>
            </a:r>
            <a:r>
              <a:rPr lang="cs-CZ" sz="1800" i="1" dirty="0">
                <a:solidFill>
                  <a:srgbClr val="000000"/>
                </a:solidFill>
                <a:effectLst/>
                <a:latin typeface="Calibri" panose="020F0502020204030204" pitchFamily="34" charset="0"/>
                <a:ea typeface="Calibri" panose="020F0502020204030204" pitchFamily="34" charset="0"/>
              </a:rPr>
              <a:t> a H</a:t>
            </a:r>
            <a:r>
              <a:rPr lang="cs-CZ" sz="1800" i="1" baseline="-25000" dirty="0">
                <a:solidFill>
                  <a:srgbClr val="000000"/>
                </a:solidFill>
                <a:effectLst/>
                <a:latin typeface="Calibri" panose="020F0502020204030204" pitchFamily="34" charset="0"/>
                <a:ea typeface="Calibri" panose="020F0502020204030204" pitchFamily="34" charset="0"/>
              </a:rPr>
              <a:t>2</a:t>
            </a:r>
            <a:r>
              <a:rPr lang="cs-CZ" sz="1800" i="1" dirty="0">
                <a:solidFill>
                  <a:srgbClr val="000000"/>
                </a:solidFill>
                <a:effectLst/>
                <a:latin typeface="Calibri" panose="020F0502020204030204" pitchFamily="34" charset="0"/>
                <a:ea typeface="Calibri" panose="020F0502020204030204" pitchFamily="34" charset="0"/>
              </a:rPr>
              <a:t>CO</a:t>
            </a:r>
            <a:r>
              <a:rPr lang="cs-CZ" sz="1800" i="1" baseline="-25000" dirty="0">
                <a:solidFill>
                  <a:srgbClr val="000000"/>
                </a:solidFill>
                <a:effectLst/>
                <a:latin typeface="Calibri" panose="020F0502020204030204" pitchFamily="34" charset="0"/>
                <a:ea typeface="Calibri" panose="020F0502020204030204" pitchFamily="34" charset="0"/>
              </a:rPr>
              <a:t>3</a:t>
            </a:r>
            <a:r>
              <a:rPr lang="cs-CZ" sz="1800" i="1" dirty="0">
                <a:solidFill>
                  <a:srgbClr val="000000"/>
                </a:solidFill>
                <a:effectLst/>
                <a:latin typeface="Calibri" panose="020F0502020204030204" pitchFamily="34" charset="0"/>
                <a:ea typeface="Calibri" panose="020F0502020204030204" pitchFamily="34" charset="0"/>
              </a:rPr>
              <a:t> v arteriální krvi řízena ventilací - je udržována na stále hodnotě, závislé na alveolární ventilace (VA) a proto při zředění se rovnováha v </a:t>
            </a:r>
            <a:r>
              <a:rPr lang="cs-CZ" sz="1800" i="1" dirty="0" err="1">
                <a:solidFill>
                  <a:srgbClr val="000000"/>
                </a:solidFill>
                <a:effectLst/>
                <a:latin typeface="Calibri" panose="020F0502020204030204" pitchFamily="34" charset="0"/>
                <a:ea typeface="Calibri" panose="020F0502020204030204" pitchFamily="34" charset="0"/>
              </a:rPr>
              <a:t>pufračních</a:t>
            </a:r>
            <a:r>
              <a:rPr lang="cs-CZ" sz="1800" i="1" dirty="0">
                <a:solidFill>
                  <a:srgbClr val="000000"/>
                </a:solidFill>
                <a:effectLst/>
                <a:latin typeface="Calibri" panose="020F0502020204030204" pitchFamily="34" charset="0"/>
                <a:ea typeface="Calibri" panose="020F0502020204030204" pitchFamily="34" charset="0"/>
              </a:rPr>
              <a:t> systémech posouvá a vede k vzestupu koncentrace H</a:t>
            </a:r>
            <a:r>
              <a:rPr lang="cs-CZ" sz="1800" i="1" baseline="30000" dirty="0">
                <a:solidFill>
                  <a:srgbClr val="000000"/>
                </a:solidFill>
                <a:effectLst/>
                <a:latin typeface="Calibri" panose="020F0502020204030204" pitchFamily="34" charset="0"/>
                <a:ea typeface="Calibri" panose="020F0502020204030204" pitchFamily="34" charset="0"/>
              </a:rPr>
              <a:t>+</a:t>
            </a:r>
            <a:r>
              <a:rPr lang="cs-CZ" sz="1800" i="1" dirty="0">
                <a:solidFill>
                  <a:srgbClr val="000000"/>
                </a:solidFill>
                <a:effectLst/>
                <a:latin typeface="Calibri" panose="020F0502020204030204" pitchFamily="34" charset="0"/>
                <a:ea typeface="Calibri" panose="020F0502020204030204" pitchFamily="34" charset="0"/>
              </a:rPr>
              <a:t>.  To je názorné kauzální vysvětlení příčin změn koncentrace HCO</a:t>
            </a:r>
            <a:r>
              <a:rPr lang="cs-CZ" sz="1800" i="1" baseline="-25000" dirty="0">
                <a:solidFill>
                  <a:srgbClr val="000000"/>
                </a:solidFill>
                <a:effectLst/>
                <a:latin typeface="Calibri" panose="020F0502020204030204" pitchFamily="34" charset="0"/>
                <a:ea typeface="Calibri" panose="020F0502020204030204" pitchFamily="34" charset="0"/>
              </a:rPr>
              <a:t>3</a:t>
            </a:r>
            <a:r>
              <a:rPr lang="cs-CZ" sz="1800" i="1" baseline="30000" dirty="0">
                <a:solidFill>
                  <a:srgbClr val="000000"/>
                </a:solidFill>
                <a:effectLst/>
                <a:latin typeface="Calibri" panose="020F0502020204030204" pitchFamily="34" charset="0"/>
                <a:ea typeface="Calibri" panose="020F0502020204030204" pitchFamily="34" charset="0"/>
              </a:rPr>
              <a:t>-</a:t>
            </a:r>
            <a:r>
              <a:rPr lang="cs-CZ" sz="1800" i="1" dirty="0">
                <a:solidFill>
                  <a:srgbClr val="000000"/>
                </a:solidFill>
                <a:effectLst/>
                <a:latin typeface="Calibri" panose="020F0502020204030204" pitchFamily="34" charset="0"/>
                <a:ea typeface="Calibri" panose="020F0502020204030204" pitchFamily="34" charset="0"/>
              </a:rPr>
              <a:t> a H</a:t>
            </a:r>
            <a:r>
              <a:rPr lang="cs-CZ" sz="1800" i="1" baseline="30000" dirty="0">
                <a:solidFill>
                  <a:srgbClr val="000000"/>
                </a:solidFill>
                <a:effectLst/>
                <a:latin typeface="Calibri" panose="020F0502020204030204" pitchFamily="34" charset="0"/>
                <a:ea typeface="Calibri" panose="020F0502020204030204" pitchFamily="34" charset="0"/>
              </a:rPr>
              <a:t>+</a:t>
            </a:r>
            <a:r>
              <a:rPr lang="cs-CZ" sz="1800" i="1" dirty="0">
                <a:solidFill>
                  <a:srgbClr val="000000"/>
                </a:solidFill>
                <a:effectLst/>
                <a:latin typeface="Calibri" panose="020F0502020204030204" pitchFamily="34" charset="0"/>
                <a:ea typeface="Calibri" panose="020F0502020204030204" pitchFamily="34" charset="0"/>
              </a:rPr>
              <a:t>, který Stewartova koncepce vysvětluje pouze jako důsledek snížením SID a </a:t>
            </a:r>
            <a:r>
              <a:rPr lang="cs-CZ" sz="1800" i="1" dirty="0" err="1">
                <a:solidFill>
                  <a:srgbClr val="000000"/>
                </a:solidFill>
                <a:effectLst/>
                <a:latin typeface="Calibri" panose="020F0502020204030204" pitchFamily="34" charset="0"/>
                <a:ea typeface="Calibri" panose="020F0502020204030204" pitchFamily="34" charset="0"/>
              </a:rPr>
              <a:t>Atot</a:t>
            </a:r>
            <a:r>
              <a:rPr lang="cs-CZ" sz="1800" i="1" dirty="0">
                <a:solidFill>
                  <a:srgbClr val="000000"/>
                </a:solidFill>
                <a:effectLst/>
                <a:latin typeface="Calibri" panose="020F0502020204030204" pitchFamily="34" charset="0"/>
                <a:ea typeface="Calibri" panose="020F0502020204030204" pitchFamily="34" charset="0"/>
              </a:rPr>
              <a:t> (při nezměněné hodnotě pCO</a:t>
            </a:r>
            <a:r>
              <a:rPr lang="cs-CZ" sz="1800" i="1" baseline="-25000" dirty="0">
                <a:solidFill>
                  <a:srgbClr val="000000"/>
                </a:solidFill>
                <a:effectLst/>
                <a:latin typeface="Calibri" panose="020F0502020204030204" pitchFamily="34" charset="0"/>
                <a:ea typeface="Calibri" panose="020F0502020204030204" pitchFamily="34" charset="0"/>
              </a:rPr>
              <a:t>2</a:t>
            </a:r>
            <a:r>
              <a:rPr lang="cs-CZ" sz="1800" i="1" dirty="0">
                <a:solidFill>
                  <a:srgbClr val="000000"/>
                </a:solidFill>
                <a:effectLst/>
                <a:latin typeface="Calibri" panose="020F0502020204030204" pitchFamily="34" charset="0"/>
                <a:ea typeface="Calibri" panose="020F0502020204030204" pitchFamily="34" charset="0"/>
              </a:rPr>
              <a:t>).  Podstata je stejná, v rovnicích, které odvozují výslednou rovnici závislosti pH na pCO2, SID a </a:t>
            </a:r>
            <a:r>
              <a:rPr lang="cs-CZ" sz="1800" i="1" dirty="0" err="1">
                <a:solidFill>
                  <a:srgbClr val="000000"/>
                </a:solidFill>
                <a:effectLst/>
                <a:latin typeface="Calibri" panose="020F0502020204030204" pitchFamily="34" charset="0"/>
                <a:ea typeface="Calibri" panose="020F0502020204030204" pitchFamily="34" charset="0"/>
              </a:rPr>
              <a:t>Atot</a:t>
            </a:r>
            <a:r>
              <a:rPr lang="cs-CZ" sz="1800" i="1" dirty="0">
                <a:solidFill>
                  <a:srgbClr val="000000"/>
                </a:solidFill>
                <a:effectLst/>
                <a:latin typeface="Calibri" panose="020F0502020204030204" pitchFamily="34" charset="0"/>
                <a:ea typeface="Calibri" panose="020F0502020204030204" pitchFamily="34" charset="0"/>
              </a:rPr>
              <a:t> lze ukázat, že kdyby se změnila hodnota pCO2 stejným způsobem ředění, jako zředění SID a </a:t>
            </a:r>
            <a:r>
              <a:rPr lang="cs-CZ" sz="1800" i="1" dirty="0" err="1">
                <a:solidFill>
                  <a:srgbClr val="000000"/>
                </a:solidFill>
                <a:effectLst/>
                <a:latin typeface="Calibri" panose="020F0502020204030204" pitchFamily="34" charset="0"/>
                <a:ea typeface="Calibri" panose="020F0502020204030204" pitchFamily="34" charset="0"/>
              </a:rPr>
              <a:t>Atot</a:t>
            </a:r>
            <a:r>
              <a:rPr lang="cs-CZ" sz="1800" i="1" dirty="0">
                <a:solidFill>
                  <a:srgbClr val="000000"/>
                </a:solidFill>
                <a:effectLst/>
                <a:latin typeface="Calibri" panose="020F0502020204030204" pitchFamily="34" charset="0"/>
                <a:ea typeface="Calibri" panose="020F0502020204030204" pitchFamily="34" charset="0"/>
              </a:rPr>
              <a:t>, pH by se nezměnilo. </a:t>
            </a:r>
            <a:endParaRPr lang="en-US" sz="1800" dirty="0">
              <a:solidFill>
                <a:srgbClr val="000000"/>
              </a:solidFill>
              <a:effectLst/>
              <a:latin typeface="Arial" panose="020B0604020202020204" pitchFamily="34" charset="0"/>
              <a:ea typeface="Arial" panose="020B0604020202020204" pitchFamily="34"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145</a:t>
            </a:fld>
            <a:endParaRPr lang="en-US"/>
          </a:p>
        </p:txBody>
      </p:sp>
    </p:spTree>
    <p:extLst>
      <p:ext uri="{BB962C8B-B14F-4D97-AF65-F5344CB8AC3E}">
        <p14:creationId xmlns:p14="http://schemas.microsoft.com/office/powerpoint/2010/main" val="3267798876"/>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latin typeface="Times New Roman" panose="02020603050405020304" pitchFamily="18" charset="0"/>
                <a:ea typeface="Times New Roman" panose="02020603050405020304" pitchFamily="18" charset="0"/>
              </a:rPr>
              <a:t>Kontrakční alkalóza – formální příčina vzestup SID a vzestup koncentrace chloridů</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146</a:t>
            </a:fld>
            <a:endParaRPr lang="en-US"/>
          </a:p>
        </p:txBody>
      </p:sp>
    </p:spTree>
    <p:extLst>
      <p:ext uri="{BB962C8B-B14F-4D97-AF65-F5344CB8AC3E}">
        <p14:creationId xmlns:p14="http://schemas.microsoft.com/office/powerpoint/2010/main" val="350777801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7">
            <a:extLst>
              <a:ext uri="{FF2B5EF4-FFF2-40B4-BE49-F238E27FC236}">
                <a16:creationId xmlns:a16="http://schemas.microsoft.com/office/drawing/2014/main" id="{930E5FA1-DDEF-408A-81D8-7D7FCF85F28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B48BD24E-260A-42FF-AFA1-440D894F3FD3}" type="slidenum">
              <a:rPr lang="cs-CZ" altLang="cs-CZ" sz="1200"/>
              <a:pPr/>
              <a:t>13</a:t>
            </a:fld>
            <a:endParaRPr lang="cs-CZ" altLang="cs-CZ" sz="1200"/>
          </a:p>
        </p:txBody>
      </p:sp>
      <p:sp>
        <p:nvSpPr>
          <p:cNvPr id="32771" name="Rectangle 2">
            <a:extLst>
              <a:ext uri="{FF2B5EF4-FFF2-40B4-BE49-F238E27FC236}">
                <a16:creationId xmlns:a16="http://schemas.microsoft.com/office/drawing/2014/main" id="{A579A8E8-2EC7-452C-B3D8-53F0F8E93248}"/>
              </a:ext>
            </a:extLst>
          </p:cNvPr>
          <p:cNvSpPr>
            <a:spLocks noGrp="1" noRot="1" noChangeAspect="1" noChangeArrowheads="1" noTextEdit="1"/>
          </p:cNvSpPr>
          <p:nvPr>
            <p:ph type="sldImg"/>
          </p:nvPr>
        </p:nvSpPr>
        <p:spPr>
          <a:xfrm>
            <a:off x="407988" y="712788"/>
            <a:ext cx="6080125" cy="3421062"/>
          </a:xfrm>
          <a:ln/>
        </p:spPr>
      </p:sp>
      <p:sp>
        <p:nvSpPr>
          <p:cNvPr id="32772" name="Rectangle 3">
            <a:extLst>
              <a:ext uri="{FF2B5EF4-FFF2-40B4-BE49-F238E27FC236}">
                <a16:creationId xmlns:a16="http://schemas.microsoft.com/office/drawing/2014/main" id="{0862D281-C6F1-4D03-97E4-608824669CFD}"/>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a:t>Tyto orgány fungují jako určité výměníky mezi organismem a jeho vnějším prostředím.</a:t>
            </a:r>
          </a:p>
          <a:p>
            <a:pPr eaLnBrk="1" hangingPunct="1"/>
            <a:r>
              <a:rPr lang="cs-CZ" altLang="cs-CZ"/>
              <a:t>K těmto „výměníkům“ patří kůže – skrze kůži organismus ztrácí prostřednictvím potu vodu a ionty, především sodík a chloridy. Kůže hraje velkou úlohu v termoregulaci organismu – zvýšením prokrvení kůže se může odvádět teplo, organismus může ochladit i zvýšené pocení a následné odpařování. Ztráty vody a iontů při zvýšeném pocení (v důsledku větší vnější teploty nebo větší tělesné námahy) mohou být značné a homeostatické mechanismy musí zajistit stálost vnitřního prostředí. Za patologických okolností – při popáleninách, se může kůží ztrácet velké množství vody a iontů – tyto ztráty jsou jednou ze základních příčin popáleninového šoku.</a:t>
            </a:r>
          </a:p>
          <a:p>
            <a:pPr eaLnBrk="1" hangingPunct="1"/>
            <a:r>
              <a:rPr lang="cs-CZ" altLang="cs-CZ"/>
              <a:t>Dalším důležitým „výměníkem“ je zažívací trakt. Jeho prostřednictvím přijímáme do těla živiny, ionty a vodu. Vody a ionty můžeme také ztrácet při průjmech a zvracení.</a:t>
            </a:r>
          </a:p>
          <a:p>
            <a:pPr eaLnBrk="1" hangingPunct="1"/>
            <a:r>
              <a:rPr lang="cs-CZ" altLang="cs-CZ"/>
              <a:t>Prostřednictvím plic organismus zajišťuje přísun kyslíku a odsun oxidu uhličitého z organismu. Protože vzduch v plicích je prakticky úplně nasycen vodními parami, ztrácí se při dýchání prostřednictvím plic z organismu i voda.</a:t>
            </a:r>
          </a:p>
          <a:p>
            <a:pPr eaLnBrk="1" hangingPunct="1"/>
            <a:r>
              <a:rPr lang="cs-CZ" altLang="cs-CZ"/>
              <a:t>Důležitým orgánem, jehož prostřednictvím organismus reguluje složení vnitřního prostředí (vylučováním vody a iontů),  jsou ledviny. </a:t>
            </a:r>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latin typeface="Calibri" panose="020F0502020204030204" pitchFamily="34" charset="0"/>
                <a:ea typeface="Calibri" panose="020F0502020204030204" pitchFamily="34" charset="0"/>
              </a:rPr>
              <a:t>Patogenetické příčiny kontrakční alkalózy. Příčinou je </a:t>
            </a:r>
            <a:r>
              <a:rPr lang="cs-CZ" sz="1800" i="1" dirty="0" err="1">
                <a:effectLst/>
                <a:latin typeface="Calibri" panose="020F0502020204030204" pitchFamily="34" charset="0"/>
                <a:ea typeface="Calibri" panose="020F0502020204030204" pitchFamily="34" charset="0"/>
              </a:rPr>
              <a:t>zakoncentrování</a:t>
            </a:r>
            <a:r>
              <a:rPr lang="cs-CZ" sz="1800" i="1" dirty="0">
                <a:effectLst/>
                <a:latin typeface="Calibri" panose="020F0502020204030204" pitchFamily="34" charset="0"/>
                <a:ea typeface="Calibri" panose="020F0502020204030204" pitchFamily="34" charset="0"/>
              </a:rPr>
              <a:t> složek </a:t>
            </a:r>
            <a:r>
              <a:rPr lang="cs-CZ" sz="1800" i="1" dirty="0" err="1">
                <a:effectLst/>
                <a:latin typeface="Calibri" panose="020F0502020204030204" pitchFamily="34" charset="0"/>
                <a:ea typeface="Calibri" panose="020F0502020204030204" pitchFamily="34" charset="0"/>
              </a:rPr>
              <a:t>pufračních</a:t>
            </a:r>
            <a:r>
              <a:rPr lang="cs-CZ" sz="1800" i="1" dirty="0">
                <a:effectLst/>
                <a:latin typeface="Calibri" panose="020F0502020204030204" pitchFamily="34" charset="0"/>
                <a:ea typeface="Calibri" panose="020F0502020204030204" pitchFamily="34" charset="0"/>
              </a:rPr>
              <a:t> systémů s výjimkou koncentrace CO</a:t>
            </a:r>
            <a:r>
              <a:rPr lang="cs-CZ" sz="1800" i="1" baseline="-25000" dirty="0">
                <a:effectLst/>
                <a:latin typeface="Calibri" panose="020F0502020204030204" pitchFamily="34" charset="0"/>
                <a:ea typeface="Calibri" panose="020F0502020204030204" pitchFamily="34" charset="0"/>
              </a:rPr>
              <a:t>2</a:t>
            </a:r>
            <a:r>
              <a:rPr lang="cs-CZ" sz="1800" i="1" dirty="0">
                <a:effectLst/>
                <a:latin typeface="Calibri" panose="020F0502020204030204" pitchFamily="34" charset="0"/>
                <a:ea typeface="Calibri" panose="020F0502020204030204" pitchFamily="34" charset="0"/>
              </a:rPr>
              <a:t> a H</a:t>
            </a:r>
            <a:r>
              <a:rPr lang="cs-CZ" sz="1800" i="1" baseline="-25000" dirty="0">
                <a:effectLst/>
                <a:latin typeface="Calibri" panose="020F0502020204030204" pitchFamily="34" charset="0"/>
                <a:ea typeface="Calibri" panose="020F0502020204030204" pitchFamily="34" charset="0"/>
              </a:rPr>
              <a:t>2</a:t>
            </a:r>
            <a:r>
              <a:rPr lang="cs-CZ" sz="1800" i="1" dirty="0">
                <a:effectLst/>
                <a:latin typeface="Calibri" panose="020F0502020204030204" pitchFamily="34" charset="0"/>
                <a:ea typeface="Calibri" panose="020F0502020204030204" pitchFamily="34" charset="0"/>
              </a:rPr>
              <a:t>CO</a:t>
            </a:r>
            <a:r>
              <a:rPr lang="cs-CZ" sz="1800" i="1" baseline="-25000" dirty="0">
                <a:effectLst/>
                <a:latin typeface="Calibri" panose="020F0502020204030204" pitchFamily="34" charset="0"/>
                <a:ea typeface="Calibri" panose="020F0502020204030204" pitchFamily="34" charset="0"/>
              </a:rPr>
              <a:t>3 </a:t>
            </a:r>
            <a:r>
              <a:rPr lang="cs-CZ" sz="1800" i="1" dirty="0">
                <a:effectLst/>
                <a:latin typeface="Calibri" panose="020F0502020204030204" pitchFamily="34" charset="0"/>
                <a:ea typeface="Calibri" panose="020F0502020204030204" pitchFamily="34" charset="0"/>
              </a:rPr>
              <a:t>, jejichž koncentraci v arteriální krvi určuje alveolární ventilace. Obdobně jako u patogeneze </a:t>
            </a:r>
            <a:r>
              <a:rPr lang="cs-CZ" sz="1800" i="1" dirty="0" err="1">
                <a:effectLst/>
                <a:latin typeface="Calibri" panose="020F0502020204030204" pitchFamily="34" charset="0"/>
                <a:ea typeface="Calibri" panose="020F0502020204030204" pitchFamily="34" charset="0"/>
              </a:rPr>
              <a:t>diluční</a:t>
            </a:r>
            <a:r>
              <a:rPr lang="cs-CZ" sz="1800" i="1" dirty="0">
                <a:effectLst/>
                <a:latin typeface="Calibri" panose="020F0502020204030204" pitchFamily="34" charset="0"/>
                <a:ea typeface="Calibri" panose="020F0502020204030204" pitchFamily="34" charset="0"/>
              </a:rPr>
              <a:t> alkalózy, na </a:t>
            </a:r>
            <a:r>
              <a:rPr lang="cs-CZ" sz="1800" i="1" dirty="0" err="1">
                <a:effectLst/>
                <a:latin typeface="Calibri" panose="020F0502020204030204" pitchFamily="34" charset="0"/>
                <a:ea typeface="Calibri" panose="020F0502020204030204" pitchFamily="34" charset="0"/>
              </a:rPr>
              <a:t>zakoncentrování</a:t>
            </a:r>
            <a:r>
              <a:rPr lang="cs-CZ" sz="1800" i="1" dirty="0">
                <a:effectLst/>
                <a:latin typeface="Calibri" panose="020F0502020204030204" pitchFamily="34" charset="0"/>
                <a:ea typeface="Calibri" panose="020F0502020204030204" pitchFamily="34" charset="0"/>
              </a:rPr>
              <a:t> nezávislá hladina CO</a:t>
            </a:r>
            <a:r>
              <a:rPr lang="cs-CZ" sz="1800" i="1" baseline="-25000" dirty="0">
                <a:effectLst/>
                <a:latin typeface="Calibri" panose="020F0502020204030204" pitchFamily="34" charset="0"/>
                <a:ea typeface="Calibri" panose="020F0502020204030204" pitchFamily="34" charset="0"/>
              </a:rPr>
              <a:t>2 </a:t>
            </a:r>
            <a:r>
              <a:rPr lang="cs-CZ" sz="1800" i="1" dirty="0">
                <a:effectLst/>
                <a:latin typeface="Calibri" panose="020F0502020204030204" pitchFamily="34" charset="0"/>
                <a:ea typeface="Calibri" panose="020F0502020204030204" pitchFamily="34" charset="0"/>
              </a:rPr>
              <a:t>a H</a:t>
            </a:r>
            <a:r>
              <a:rPr lang="cs-CZ" sz="1800" i="1" baseline="-25000" dirty="0">
                <a:effectLst/>
                <a:latin typeface="Calibri" panose="020F0502020204030204" pitchFamily="34" charset="0"/>
                <a:ea typeface="Calibri" panose="020F0502020204030204" pitchFamily="34" charset="0"/>
              </a:rPr>
              <a:t>2</a:t>
            </a:r>
            <a:r>
              <a:rPr lang="cs-CZ" sz="1800" i="1" dirty="0">
                <a:effectLst/>
                <a:latin typeface="Calibri" panose="020F0502020204030204" pitchFamily="34" charset="0"/>
                <a:ea typeface="Calibri" panose="020F0502020204030204" pitchFamily="34" charset="0"/>
              </a:rPr>
              <a:t>CO</a:t>
            </a:r>
            <a:r>
              <a:rPr lang="cs-CZ" sz="1800" i="1" baseline="-25000" dirty="0">
                <a:effectLst/>
                <a:latin typeface="Calibri" panose="020F0502020204030204" pitchFamily="34" charset="0"/>
                <a:ea typeface="Calibri" panose="020F0502020204030204" pitchFamily="34" charset="0"/>
              </a:rPr>
              <a:t>3</a:t>
            </a:r>
            <a:r>
              <a:rPr lang="cs-CZ" sz="1800" i="1" dirty="0">
                <a:effectLst/>
                <a:latin typeface="Calibri" panose="020F0502020204030204" pitchFamily="34" charset="0"/>
                <a:ea typeface="Calibri" panose="020F0502020204030204" pitchFamily="34" charset="0"/>
              </a:rPr>
              <a:t>, způsobuje posun chemické rovnováhy, která vede k snížení koncentrace H</a:t>
            </a:r>
            <a:r>
              <a:rPr lang="cs-CZ" sz="1800" i="1" baseline="30000" dirty="0">
                <a:effectLst/>
                <a:latin typeface="Calibri" panose="020F0502020204030204" pitchFamily="34" charset="0"/>
                <a:ea typeface="Calibri" panose="020F0502020204030204" pitchFamily="34" charset="0"/>
              </a:rPr>
              <a:t>+</a:t>
            </a:r>
            <a:r>
              <a:rPr lang="cs-CZ" sz="1800" i="1" dirty="0">
                <a:effectLst/>
                <a:latin typeface="Calibri" panose="020F0502020204030204" pitchFamily="34" charset="0"/>
                <a:ea typeface="Calibri" panose="020F0502020204030204" pitchFamily="34" charset="0"/>
              </a:rPr>
              <a:t>. Stewartova koncepce kontrakční alkalózu bez podrobnějšího vysvětlení příčin interpretuje změnu pH a koncentrace HCO</a:t>
            </a:r>
            <a:r>
              <a:rPr lang="cs-CZ" sz="1800" i="1" baseline="-25000" dirty="0">
                <a:effectLst/>
                <a:latin typeface="Calibri" panose="020F0502020204030204" pitchFamily="34" charset="0"/>
                <a:ea typeface="Calibri" panose="020F0502020204030204" pitchFamily="34" charset="0"/>
              </a:rPr>
              <a:t>3</a:t>
            </a:r>
            <a:r>
              <a:rPr lang="cs-CZ" sz="1800" i="1" baseline="30000" dirty="0">
                <a:effectLst/>
                <a:latin typeface="Calibri" panose="020F0502020204030204" pitchFamily="34" charset="0"/>
                <a:ea typeface="Calibri" panose="020F0502020204030204" pitchFamily="34" charset="0"/>
              </a:rPr>
              <a:t>-</a:t>
            </a:r>
            <a:r>
              <a:rPr lang="cs-CZ" sz="1800" i="1" dirty="0">
                <a:effectLst/>
                <a:latin typeface="Calibri" panose="020F0502020204030204" pitchFamily="34" charset="0"/>
                <a:ea typeface="Calibri" panose="020F0502020204030204" pitchFamily="34" charset="0"/>
              </a:rPr>
              <a:t> vzestupem SID a </a:t>
            </a:r>
            <a:r>
              <a:rPr lang="cs-CZ" sz="1800" i="1" dirty="0" err="1">
                <a:effectLst/>
                <a:latin typeface="Calibri" panose="020F0502020204030204" pitchFamily="34" charset="0"/>
                <a:ea typeface="Calibri" panose="020F0502020204030204" pitchFamily="34" charset="0"/>
              </a:rPr>
              <a:t>Atot</a:t>
            </a:r>
            <a:r>
              <a:rPr lang="cs-CZ" sz="1800" i="1" dirty="0">
                <a:effectLst/>
                <a:latin typeface="Calibri" panose="020F0502020204030204" pitchFamily="34" charset="0"/>
                <a:ea typeface="Calibri" panose="020F0502020204030204" pitchFamily="34" charset="0"/>
              </a:rPr>
              <a:t> .</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147</a:t>
            </a:fld>
            <a:endParaRPr lang="en-US"/>
          </a:p>
        </p:txBody>
      </p:sp>
    </p:spTree>
    <p:extLst>
      <p:ext uri="{BB962C8B-B14F-4D97-AF65-F5344CB8AC3E}">
        <p14:creationId xmlns:p14="http://schemas.microsoft.com/office/powerpoint/2010/main" val="1522786185"/>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solidFill>
                  <a:srgbClr val="000000"/>
                </a:solidFill>
                <a:effectLst/>
                <a:latin typeface="Times New Roman" panose="02020603050405020304" pitchFamily="18" charset="0"/>
                <a:ea typeface="Times New Roman" panose="02020603050405020304" pitchFamily="18" charset="0"/>
              </a:rPr>
              <a:t>Možné varianty vztahů plazmatické koncentrace sodíku a chloridů při poruchách objemové a acidobazické homeostázy.</a:t>
            </a:r>
            <a:endParaRPr lang="en-US" sz="1800" dirty="0">
              <a:solidFill>
                <a:srgbClr val="000000"/>
              </a:solidFill>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148</a:t>
            </a:fld>
            <a:endParaRPr lang="en-US"/>
          </a:p>
        </p:txBody>
      </p:sp>
    </p:spTree>
    <p:extLst>
      <p:ext uri="{BB962C8B-B14F-4D97-AF65-F5344CB8AC3E}">
        <p14:creationId xmlns:p14="http://schemas.microsoft.com/office/powerpoint/2010/main" val="911222520"/>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dirty="0" err="1">
                <a:effectLst/>
                <a:latin typeface="Times New Roman" panose="02020603050405020304" pitchFamily="18" charset="0"/>
                <a:ea typeface="Times New Roman" panose="02020603050405020304" pitchFamily="18" charset="0"/>
              </a:rPr>
              <a:t>Hypoalbuminemická</a:t>
            </a:r>
            <a:r>
              <a:rPr lang="cs-CZ" sz="1800" dirty="0">
                <a:effectLst/>
                <a:latin typeface="Times New Roman" panose="02020603050405020304" pitchFamily="18" charset="0"/>
                <a:ea typeface="Times New Roman" panose="02020603050405020304" pitchFamily="18" charset="0"/>
              </a:rPr>
              <a:t> acidóza – formální příčina: pokles albuminu při nezměněné hodnotě SID.</a:t>
            </a:r>
            <a:endParaRPr lang="en-US" sz="1800" dirty="0">
              <a:effectLst/>
              <a:latin typeface="Times New Roman" panose="02020603050405020304" pitchFamily="18" charset="0"/>
              <a:ea typeface="Times New Roman" panose="02020603050405020304" pitchFamily="18" charset="0"/>
            </a:endParaRPr>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149</a:t>
            </a:fld>
            <a:endParaRPr lang="en-US"/>
          </a:p>
        </p:txBody>
      </p:sp>
    </p:spTree>
    <p:extLst>
      <p:ext uri="{BB962C8B-B14F-4D97-AF65-F5344CB8AC3E}">
        <p14:creationId xmlns:p14="http://schemas.microsoft.com/office/powerpoint/2010/main" val="1731648985"/>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latin typeface="Times New Roman" panose="02020603050405020304" pitchFamily="18" charset="0"/>
                <a:ea typeface="Times New Roman" panose="02020603050405020304" pitchFamily="18" charset="0"/>
              </a:rPr>
              <a:t>Negativně nabitý albumin se tvoří i vstřebává spolu s vodíkovým iontem (přitom se </a:t>
            </a:r>
            <a:r>
              <a:rPr lang="cs-CZ" sz="1800" i="1" dirty="0" err="1">
                <a:effectLst/>
                <a:latin typeface="Times New Roman" panose="02020603050405020304" pitchFamily="18" charset="0"/>
                <a:ea typeface="Times New Roman" panose="02020603050405020304" pitchFamily="18" charset="0"/>
              </a:rPr>
              <a:t>utilizují</a:t>
            </a:r>
            <a:r>
              <a:rPr lang="cs-CZ" sz="1800" i="1" dirty="0">
                <a:effectLst/>
                <a:latin typeface="Times New Roman" panose="02020603050405020304" pitchFamily="18" charset="0"/>
                <a:ea typeface="Times New Roman" panose="02020603050405020304" pitchFamily="18" charset="0"/>
              </a:rPr>
              <a:t> nebo generují bikarbonáty) - pokud jsou tvorba a zánik albuminu vyrovnané, k poruchám bilance nedochází, pokud rychlost odbourávání převáží nad rychlostí tvorby albuminu (a rychlost tvorby bikarbonátů převáží nad rychlostí jejich utilizace) hladina albuminu se sníží a bikarbonáty se </a:t>
            </a:r>
            <a:r>
              <a:rPr lang="cs-CZ" sz="1800" i="1" dirty="0" err="1">
                <a:effectLst/>
                <a:latin typeface="Times New Roman" panose="02020603050405020304" pitchFamily="18" charset="0"/>
                <a:ea typeface="Times New Roman" panose="02020603050405020304" pitchFamily="18" charset="0"/>
              </a:rPr>
              <a:t>retinují</a:t>
            </a:r>
            <a:r>
              <a:rPr lang="cs-CZ" sz="1800" i="1" dirty="0">
                <a:effectLst/>
                <a:latin typeface="Times New Roman" panose="02020603050405020304" pitchFamily="18" charset="0"/>
                <a:ea typeface="Times New Roman" panose="02020603050405020304" pitchFamily="18" charset="0"/>
              </a:rPr>
              <a:t>, což vede k </a:t>
            </a:r>
            <a:r>
              <a:rPr lang="cs-CZ" sz="1800" i="1" dirty="0" err="1">
                <a:effectLst/>
                <a:latin typeface="Times New Roman" panose="02020603050405020304" pitchFamily="18" charset="0"/>
                <a:ea typeface="Times New Roman" panose="02020603050405020304" pitchFamily="18" charset="0"/>
              </a:rPr>
              <a:t>hypoalbuminemické</a:t>
            </a:r>
            <a:r>
              <a:rPr lang="cs-CZ" sz="1800" i="1" dirty="0">
                <a:effectLst/>
                <a:latin typeface="Times New Roman" panose="02020603050405020304" pitchFamily="18" charset="0"/>
                <a:ea typeface="Times New Roman" panose="02020603050405020304" pitchFamily="18" charset="0"/>
              </a:rPr>
              <a:t> alkalóze.</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150</a:t>
            </a:fld>
            <a:endParaRPr lang="en-US"/>
          </a:p>
        </p:txBody>
      </p:sp>
    </p:spTree>
    <p:extLst>
      <p:ext uri="{BB962C8B-B14F-4D97-AF65-F5344CB8AC3E}">
        <p14:creationId xmlns:p14="http://schemas.microsoft.com/office/powerpoint/2010/main" val="1814946270"/>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latin typeface="Calibri" panose="020F0502020204030204" pitchFamily="34" charset="0"/>
                <a:ea typeface="Calibri" panose="020F0502020204030204" pitchFamily="34" charset="0"/>
              </a:rPr>
              <a:t> Patogenetické příčiny </a:t>
            </a:r>
            <a:r>
              <a:rPr lang="cs-CZ" sz="1800" i="1" dirty="0" err="1">
                <a:effectLst/>
                <a:latin typeface="Calibri" panose="020F0502020204030204" pitchFamily="34" charset="0"/>
                <a:ea typeface="Calibri" panose="020F0502020204030204" pitchFamily="34" charset="0"/>
              </a:rPr>
              <a:t>hypoalbuminemické</a:t>
            </a:r>
            <a:r>
              <a:rPr lang="cs-CZ" sz="1800" i="1" dirty="0">
                <a:effectLst/>
                <a:latin typeface="Calibri" panose="020F0502020204030204" pitchFamily="34" charset="0"/>
                <a:ea typeface="Calibri" panose="020F0502020204030204" pitchFamily="34" charset="0"/>
              </a:rPr>
              <a:t> alkalózy. Příčinou </a:t>
            </a:r>
            <a:r>
              <a:rPr lang="cs-CZ" sz="1800" i="1" dirty="0" err="1">
                <a:effectLst/>
                <a:latin typeface="Calibri" panose="020F0502020204030204" pitchFamily="34" charset="0"/>
                <a:ea typeface="Calibri" panose="020F0502020204030204" pitchFamily="34" charset="0"/>
              </a:rPr>
              <a:t>hypoalbuminemické</a:t>
            </a:r>
            <a:r>
              <a:rPr lang="cs-CZ" sz="1800" i="1" dirty="0">
                <a:effectLst/>
                <a:latin typeface="Calibri" panose="020F0502020204030204" pitchFamily="34" charset="0"/>
                <a:ea typeface="Calibri" panose="020F0502020204030204" pitchFamily="34" charset="0"/>
              </a:rPr>
              <a:t> alkalózy je negativní bilance tvorby a odbourávání albuminu. Albumin, jako negativně nabitá bílkovina, je při syntéze doprovázen tvorbou vodíkových iontů (a odpovídající spotřebou bikarbonátů)  a při katabolismu spotřebou vodíkových iontů (a odpovídající tvorbou bikarbonátů). Negativní bilance albuminu, kdy spotřeba je menší než tvorba, je provázena negativní bilancí bikarbonátů - pokles albuminu odpovídá ekvivalentnímu přísunu bikarbonátů. Důsledkem je posun pH při nezměněné hodnotě SID a pokles hladiny albuminu. Tím se liší od Stewartova přístupu, kde je pokles hladiny albuminu při neměnné hodnotě SID vyvolávající příčinou. </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151</a:t>
            </a:fld>
            <a:endParaRPr lang="en-US"/>
          </a:p>
        </p:txBody>
      </p:sp>
    </p:spTree>
    <p:extLst>
      <p:ext uri="{BB962C8B-B14F-4D97-AF65-F5344CB8AC3E}">
        <p14:creationId xmlns:p14="http://schemas.microsoft.com/office/powerpoint/2010/main" val="39753040"/>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dirty="0" err="1">
                <a:effectLst/>
                <a:latin typeface="Times New Roman" panose="02020603050405020304" pitchFamily="18" charset="0"/>
                <a:ea typeface="Times New Roman" panose="02020603050405020304" pitchFamily="18" charset="0"/>
              </a:rPr>
              <a:t>Hyperfosfatemická</a:t>
            </a:r>
            <a:r>
              <a:rPr lang="cs-CZ" sz="1800" dirty="0">
                <a:effectLst/>
                <a:latin typeface="Times New Roman" panose="02020603050405020304" pitchFamily="18" charset="0"/>
                <a:ea typeface="Times New Roman" panose="02020603050405020304" pitchFamily="18" charset="0"/>
              </a:rPr>
              <a:t> acidóza – formální příčina: vzestup fosfátů při nezměněné hodnotě SID.</a:t>
            </a:r>
            <a:endParaRPr lang="en-US" sz="1800" dirty="0">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152</a:t>
            </a:fld>
            <a:endParaRPr lang="en-US"/>
          </a:p>
        </p:txBody>
      </p:sp>
    </p:spTree>
    <p:extLst>
      <p:ext uri="{BB962C8B-B14F-4D97-AF65-F5344CB8AC3E}">
        <p14:creationId xmlns:p14="http://schemas.microsoft.com/office/powerpoint/2010/main" val="2172206247"/>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effectLst/>
                <a:highlight>
                  <a:srgbClr val="FFFF00"/>
                </a:highlight>
                <a:latin typeface="Calibri" panose="020F0502020204030204" pitchFamily="34" charset="0"/>
                <a:ea typeface="Calibri" panose="020F0502020204030204" pitchFamily="34" charset="0"/>
              </a:rPr>
              <a:t>58</a:t>
            </a:r>
            <a:r>
              <a:rPr lang="cs-CZ" sz="1800" i="1" dirty="0">
                <a:effectLst/>
                <a:latin typeface="Calibri" panose="020F0502020204030204" pitchFamily="34" charset="0"/>
                <a:ea typeface="Calibri" panose="020F0502020204030204" pitchFamily="34" charset="0"/>
              </a:rPr>
              <a:t> Patogenetické příčiny </a:t>
            </a:r>
            <a:r>
              <a:rPr lang="cs-CZ" sz="1800" i="1" dirty="0" err="1">
                <a:effectLst/>
                <a:latin typeface="Calibri" panose="020F0502020204030204" pitchFamily="34" charset="0"/>
                <a:ea typeface="Calibri" panose="020F0502020204030204" pitchFamily="34" charset="0"/>
              </a:rPr>
              <a:t>hyperfosfatemické</a:t>
            </a:r>
            <a:r>
              <a:rPr lang="cs-CZ" sz="1800" i="1" dirty="0">
                <a:effectLst/>
                <a:latin typeface="Calibri" panose="020F0502020204030204" pitchFamily="34" charset="0"/>
                <a:ea typeface="Calibri" panose="020F0502020204030204" pitchFamily="34" charset="0"/>
              </a:rPr>
              <a:t> acidózy. </a:t>
            </a:r>
            <a:r>
              <a:rPr lang="cs-CZ" sz="1800" i="1" dirty="0" err="1">
                <a:effectLst/>
                <a:latin typeface="Calibri" panose="020F0502020204030204" pitchFamily="34" charset="0"/>
                <a:ea typeface="Calibri" panose="020F0502020204030204" pitchFamily="34" charset="0"/>
              </a:rPr>
              <a:t>Hyperfosfatemická</a:t>
            </a:r>
            <a:r>
              <a:rPr lang="cs-CZ" sz="1800" i="1" dirty="0">
                <a:effectLst/>
                <a:latin typeface="Calibri" panose="020F0502020204030204" pitchFamily="34" charset="0"/>
                <a:ea typeface="Calibri" panose="020F0502020204030204" pitchFamily="34" charset="0"/>
              </a:rPr>
              <a:t> acidóza je způsobená akumulací vodíkových iontů provázejících akumulaci fosfátů při rozvinutém renálním selhání. Akumulované vodíkové ionty vyvazují bikarbonáty a proto vzestup fosfátů je provázen ekvivalentní spotřebou bikarbonátů při nezměněné hodnotě SID. Výsledkem je posun v </a:t>
            </a:r>
            <a:r>
              <a:rPr lang="cs-CZ" sz="1800" i="1" dirty="0" err="1">
                <a:effectLst/>
                <a:latin typeface="Calibri" panose="020F0502020204030204" pitchFamily="34" charset="0"/>
                <a:ea typeface="Calibri" panose="020F0502020204030204" pitchFamily="34" charset="0"/>
              </a:rPr>
              <a:t>pufračních</a:t>
            </a:r>
            <a:r>
              <a:rPr lang="cs-CZ" sz="1800" i="1" dirty="0">
                <a:effectLst/>
                <a:latin typeface="Calibri" panose="020F0502020204030204" pitchFamily="34" charset="0"/>
                <a:ea typeface="Calibri" panose="020F0502020204030204" pitchFamily="34" charset="0"/>
              </a:rPr>
              <a:t> systémech který vede ke vzestupu koncentrace H</a:t>
            </a:r>
            <a:r>
              <a:rPr lang="cs-CZ" sz="1800" i="1" baseline="30000" dirty="0">
                <a:effectLst/>
                <a:latin typeface="Calibri" panose="020F0502020204030204" pitchFamily="34" charset="0"/>
                <a:ea typeface="Calibri" panose="020F0502020204030204" pitchFamily="34" charset="0"/>
              </a:rPr>
              <a:t>+</a:t>
            </a:r>
            <a:r>
              <a:rPr lang="cs-CZ" sz="1800" i="1" dirty="0">
                <a:effectLst/>
                <a:latin typeface="Calibri" panose="020F0502020204030204" pitchFamily="34" charset="0"/>
                <a:ea typeface="Calibri" panose="020F0502020204030204" pitchFamily="34" charset="0"/>
              </a:rPr>
              <a:t>. Tím se liší od Stewartova přístupu, kde vzestup fosfátů při neměnné hodnotě SID je vyvolávající příčinou. </a:t>
            </a:r>
            <a:endParaRPr lang="en-US" sz="1800" dirty="0">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153</a:t>
            </a:fld>
            <a:endParaRPr lang="en-US"/>
          </a:p>
        </p:txBody>
      </p:sp>
    </p:spTree>
    <p:extLst>
      <p:ext uri="{BB962C8B-B14F-4D97-AF65-F5344CB8AC3E}">
        <p14:creationId xmlns:p14="http://schemas.microsoft.com/office/powerpoint/2010/main" val="256559184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a:extLst>
              <a:ext uri="{FF2B5EF4-FFF2-40B4-BE49-F238E27FC236}">
                <a16:creationId xmlns:a16="http://schemas.microsoft.com/office/drawing/2014/main" id="{C32C8081-B42C-4221-8BEA-91D402F1087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29778705-40B9-498D-9359-FB7319BBA0C3}" type="slidenum">
              <a:rPr lang="cs-CZ" altLang="cs-CZ" smtClean="0">
                <a:latin typeface="Calibri" panose="020F0502020204030204" pitchFamily="34" charset="0"/>
              </a:rPr>
              <a:pPr>
                <a:spcBef>
                  <a:spcPct val="0"/>
                </a:spcBef>
              </a:pPr>
              <a:t>154</a:t>
            </a:fld>
            <a:endParaRPr lang="cs-CZ" altLang="cs-CZ">
              <a:latin typeface="Calibri" panose="020F0502020204030204" pitchFamily="34" charset="0"/>
            </a:endParaRPr>
          </a:p>
        </p:txBody>
      </p:sp>
      <p:sp>
        <p:nvSpPr>
          <p:cNvPr id="105475" name="Rectangle 2">
            <a:extLst>
              <a:ext uri="{FF2B5EF4-FFF2-40B4-BE49-F238E27FC236}">
                <a16:creationId xmlns:a16="http://schemas.microsoft.com/office/drawing/2014/main" id="{0BE4893E-B8F3-4F8B-A1D7-1FBFA9D5FCBA}"/>
              </a:ext>
            </a:extLst>
          </p:cNvPr>
          <p:cNvSpPr>
            <a:spLocks noGrp="1" noRot="1" noChangeAspect="1" noChangeArrowheads="1" noTextEdit="1"/>
          </p:cNvSpPr>
          <p:nvPr>
            <p:ph type="sldImg"/>
          </p:nvPr>
        </p:nvSpPr>
        <p:spPr>
          <a:ln/>
        </p:spPr>
      </p:sp>
      <p:sp>
        <p:nvSpPr>
          <p:cNvPr id="105476" name="Rectangle 3">
            <a:extLst>
              <a:ext uri="{FF2B5EF4-FFF2-40B4-BE49-F238E27FC236}">
                <a16:creationId xmlns:a16="http://schemas.microsoft.com/office/drawing/2014/main" id="{83783DD1-F43E-4036-A639-9B67B78FC42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just">
              <a:lnSpc>
                <a:spcPct val="115000"/>
              </a:lnSpc>
              <a:spcAft>
                <a:spcPts val="500"/>
              </a:spcAft>
            </a:pPr>
            <a:r>
              <a:rPr lang="cs-CZ" sz="1800" dirty="0">
                <a:solidFill>
                  <a:srgbClr val="000000"/>
                </a:solidFill>
                <a:effectLst/>
                <a:latin typeface="Arial" panose="020B0604020202020204" pitchFamily="34" charset="0"/>
                <a:ea typeface="Arial" panose="020B0604020202020204" pitchFamily="34" charset="0"/>
              </a:rPr>
              <a:t>Stewartův přístup, díky tomu, že umožňuje přesněji popsat některé patofyziologické stavy (vliv </a:t>
            </a:r>
            <a:r>
              <a:rPr lang="cs-CZ" sz="1800" dirty="0" err="1">
                <a:solidFill>
                  <a:srgbClr val="000000"/>
                </a:solidFill>
                <a:effectLst/>
                <a:latin typeface="Arial" panose="020B0604020202020204" pitchFamily="34" charset="0"/>
                <a:ea typeface="Arial" panose="020B0604020202020204" pitchFamily="34" charset="0"/>
              </a:rPr>
              <a:t>hypo</a:t>
            </a:r>
            <a:r>
              <a:rPr lang="cs-CZ" sz="1800" dirty="0">
                <a:solidFill>
                  <a:srgbClr val="000000"/>
                </a:solidFill>
                <a:effectLst/>
                <a:latin typeface="Arial" panose="020B0604020202020204" pitchFamily="34" charset="0"/>
                <a:ea typeface="Arial" panose="020B0604020202020204" pitchFamily="34" charset="0"/>
              </a:rPr>
              <a:t>- a </a:t>
            </a:r>
            <a:r>
              <a:rPr lang="cs-CZ" sz="1800" dirty="0" err="1">
                <a:solidFill>
                  <a:srgbClr val="000000"/>
                </a:solidFill>
                <a:effectLst/>
                <a:latin typeface="Arial" panose="020B0604020202020204" pitchFamily="34" charset="0"/>
                <a:ea typeface="Arial" panose="020B0604020202020204" pitchFamily="34" charset="0"/>
              </a:rPr>
              <a:t>hyperalbuminémie</a:t>
            </a:r>
            <a:r>
              <a:rPr lang="cs-CZ" sz="1800" dirty="0">
                <a:solidFill>
                  <a:srgbClr val="000000"/>
                </a:solidFill>
                <a:effectLst/>
                <a:latin typeface="Arial" panose="020B0604020202020204" pitchFamily="34" charset="0"/>
                <a:ea typeface="Arial" panose="020B0604020202020204" pitchFamily="34" charset="0"/>
              </a:rPr>
              <a:t> na acidobazickou rovnováhu, </a:t>
            </a:r>
            <a:r>
              <a:rPr lang="cs-CZ" sz="1800" dirty="0" err="1">
                <a:solidFill>
                  <a:srgbClr val="000000"/>
                </a:solidFill>
                <a:effectLst/>
                <a:latin typeface="Arial" panose="020B0604020202020204" pitchFamily="34" charset="0"/>
                <a:ea typeface="Arial" panose="020B0604020202020204" pitchFamily="34" charset="0"/>
              </a:rPr>
              <a:t>diluční</a:t>
            </a:r>
            <a:r>
              <a:rPr lang="cs-CZ" sz="1800" dirty="0">
                <a:solidFill>
                  <a:srgbClr val="000000"/>
                </a:solidFill>
                <a:effectLst/>
                <a:latin typeface="Arial" panose="020B0604020202020204" pitchFamily="34" charset="0"/>
                <a:ea typeface="Arial" panose="020B0604020202020204" pitchFamily="34" charset="0"/>
              </a:rPr>
              <a:t> acidózu a koncentrační alkalózu) na první pohled dává klinikům lepšího vhledu do příčin acidobazické poruchy pacienta. K určení "nezávislých proměnných" z nichž se vypočítávají další acidobazické parametry, je totiž třeba explicitně změřit koncentrace fosfátů, Na</a:t>
            </a:r>
            <a:r>
              <a:rPr lang="cs-CZ" sz="1800" baseline="30000" dirty="0">
                <a:solidFill>
                  <a:srgbClr val="000000"/>
                </a:solidFill>
                <a:effectLst/>
                <a:latin typeface="Arial" panose="020B0604020202020204" pitchFamily="34" charset="0"/>
                <a:ea typeface="Arial" panose="020B0604020202020204" pitchFamily="34" charset="0"/>
              </a:rPr>
              <a:t>+</a:t>
            </a:r>
            <a:r>
              <a:rPr lang="cs-CZ" sz="1800" dirty="0">
                <a:solidFill>
                  <a:srgbClr val="000000"/>
                </a:solidFill>
                <a:effectLst/>
                <a:latin typeface="Arial" panose="020B0604020202020204" pitchFamily="34" charset="0"/>
                <a:ea typeface="Arial" panose="020B0604020202020204" pitchFamily="34" charset="0"/>
              </a:rPr>
              <a:t>, Cl</a:t>
            </a:r>
            <a:r>
              <a:rPr lang="cs-CZ" sz="1800" baseline="30000" dirty="0">
                <a:solidFill>
                  <a:srgbClr val="000000"/>
                </a:solidFill>
                <a:effectLst/>
                <a:latin typeface="Arial" panose="020B0604020202020204" pitchFamily="34" charset="0"/>
                <a:ea typeface="Arial" panose="020B0604020202020204" pitchFamily="34" charset="0"/>
              </a:rPr>
              <a:t>-</a:t>
            </a:r>
            <a:r>
              <a:rPr lang="cs-CZ" sz="1800" dirty="0">
                <a:solidFill>
                  <a:srgbClr val="000000"/>
                </a:solidFill>
                <a:effectLst/>
                <a:latin typeface="Arial" panose="020B0604020202020204" pitchFamily="34" charset="0"/>
                <a:ea typeface="Arial" panose="020B0604020202020204" pitchFamily="34" charset="0"/>
              </a:rPr>
              <a:t>, HCO</a:t>
            </a:r>
            <a:r>
              <a:rPr lang="cs-CZ" sz="1800" baseline="-25000" dirty="0">
                <a:solidFill>
                  <a:srgbClr val="000000"/>
                </a:solidFill>
                <a:effectLst/>
                <a:latin typeface="Arial" panose="020B0604020202020204" pitchFamily="34" charset="0"/>
                <a:ea typeface="Arial" panose="020B0604020202020204" pitchFamily="34" charset="0"/>
              </a:rPr>
              <a:t>3</a:t>
            </a:r>
            <a:r>
              <a:rPr lang="cs-CZ" sz="1800" baseline="30000" dirty="0">
                <a:solidFill>
                  <a:srgbClr val="000000"/>
                </a:solidFill>
                <a:effectLst/>
                <a:latin typeface="Arial" panose="020B0604020202020204" pitchFamily="34" charset="0"/>
                <a:ea typeface="Arial" panose="020B0604020202020204" pitchFamily="34" charset="0"/>
              </a:rPr>
              <a:t>-</a:t>
            </a:r>
            <a:r>
              <a:rPr lang="cs-CZ" sz="1800" dirty="0">
                <a:solidFill>
                  <a:srgbClr val="000000"/>
                </a:solidFill>
                <a:effectLst/>
                <a:latin typeface="Arial" panose="020B0604020202020204" pitchFamily="34" charset="0"/>
                <a:ea typeface="Arial" panose="020B0604020202020204" pitchFamily="34" charset="0"/>
              </a:rPr>
              <a:t> a jiných iontů, se kterými klinik pracuje ve své diagnostické rozvaze.</a:t>
            </a:r>
            <a:endParaRPr lang="en-US" sz="1800" dirty="0">
              <a:solidFill>
                <a:srgbClr val="000000"/>
              </a:solidFill>
              <a:effectLst/>
              <a:latin typeface="Arial" panose="020B0604020202020204" pitchFamily="34" charset="0"/>
              <a:ea typeface="Arial" panose="020B0604020202020204" pitchFamily="34" charset="0"/>
            </a:endParaRPr>
          </a:p>
          <a:p>
            <a:pPr algn="just">
              <a:lnSpc>
                <a:spcPct val="115000"/>
              </a:lnSpc>
              <a:spcAft>
                <a:spcPts val="500"/>
              </a:spcAft>
            </a:pPr>
            <a:r>
              <a:rPr lang="cs-CZ" sz="1800" dirty="0">
                <a:solidFill>
                  <a:srgbClr val="000000"/>
                </a:solidFill>
                <a:effectLst/>
                <a:latin typeface="Arial" panose="020B0604020202020204" pitchFamily="34" charset="0"/>
                <a:ea typeface="Arial" panose="020B0604020202020204" pitchFamily="34" charset="0"/>
              </a:rPr>
              <a:t>Naproti tomu, k nevýhodám Stewartovy teorie patří to, že pracuje pouze s krevní plazmou. </a:t>
            </a:r>
            <a:endParaRPr lang="en-US" sz="1800" dirty="0">
              <a:solidFill>
                <a:srgbClr val="000000"/>
              </a:solidFill>
              <a:effectLst/>
              <a:latin typeface="Arial" panose="020B0604020202020204" pitchFamily="34" charset="0"/>
              <a:ea typeface="Arial" panose="020B0604020202020204" pitchFamily="34" charset="0"/>
            </a:endParaRPr>
          </a:p>
          <a:p>
            <a:pPr algn="just">
              <a:lnSpc>
                <a:spcPct val="115000"/>
              </a:lnSpc>
              <a:spcAft>
                <a:spcPts val="500"/>
              </a:spcAft>
            </a:pPr>
            <a:r>
              <a:rPr lang="cs-CZ" sz="1800" dirty="0">
                <a:solidFill>
                  <a:srgbClr val="000000"/>
                </a:solidFill>
                <a:effectLst/>
                <a:latin typeface="Arial" panose="020B0604020202020204" pitchFamily="34" charset="0"/>
                <a:ea typeface="Arial" panose="020B0604020202020204" pitchFamily="34" charset="0"/>
              </a:rPr>
              <a:t>Rozdělení </a:t>
            </a:r>
            <a:r>
              <a:rPr lang="cs-CZ" sz="1800" b="1" i="1" dirty="0">
                <a:solidFill>
                  <a:srgbClr val="000000"/>
                </a:solidFill>
                <a:effectLst/>
                <a:latin typeface="Arial" panose="020B0604020202020204" pitchFamily="34" charset="0"/>
                <a:ea typeface="Arial" panose="020B0604020202020204" pitchFamily="34" charset="0"/>
              </a:rPr>
              <a:t>metabolických acidobazických poruch</a:t>
            </a:r>
            <a:r>
              <a:rPr lang="cs-CZ" sz="1800" dirty="0">
                <a:solidFill>
                  <a:srgbClr val="000000"/>
                </a:solidFill>
                <a:effectLst/>
                <a:latin typeface="Arial" panose="020B0604020202020204" pitchFamily="34" charset="0"/>
                <a:ea typeface="Arial" panose="020B0604020202020204" pitchFamily="34" charset="0"/>
              </a:rPr>
              <a:t> je </a:t>
            </a:r>
            <a:r>
              <a:rPr lang="cs-CZ" sz="1800" b="1" i="1" dirty="0">
                <a:solidFill>
                  <a:srgbClr val="000000"/>
                </a:solidFill>
                <a:effectLst/>
                <a:latin typeface="Arial" panose="020B0604020202020204" pitchFamily="34" charset="0"/>
                <a:ea typeface="Arial" panose="020B0604020202020204" pitchFamily="34" charset="0"/>
              </a:rPr>
              <a:t>fenomenologické</a:t>
            </a:r>
            <a:r>
              <a:rPr lang="cs-CZ" sz="1800" dirty="0">
                <a:solidFill>
                  <a:srgbClr val="000000"/>
                </a:solidFill>
                <a:effectLst/>
                <a:latin typeface="Arial" panose="020B0604020202020204" pitchFamily="34" charset="0"/>
                <a:ea typeface="Arial" panose="020B0604020202020204" pitchFamily="34" charset="0"/>
              </a:rPr>
              <a:t>, podle plazmatických hodnot SID, hladin chloridů, sodíku, fosfátu a albuminu, mezi nimiž se příčinné souvislosti bez dalších vysvětlení hledají obtížně. Ve snaze najít logické příčinné souvislosti někteří následovníci Stewarta, fascinování tím, že acidobazické parametry - pH (a příslušné koncentrace bikarbonátů, karbonátů, </a:t>
            </a:r>
            <a:r>
              <a:rPr lang="cs-CZ" sz="1800" dirty="0" err="1">
                <a:solidFill>
                  <a:srgbClr val="000000"/>
                </a:solidFill>
                <a:effectLst/>
                <a:latin typeface="Arial" panose="020B0604020202020204" pitchFamily="34" charset="0"/>
                <a:ea typeface="Arial" panose="020B0604020202020204" pitchFamily="34" charset="0"/>
              </a:rPr>
              <a:t>nebikarbonátových</a:t>
            </a:r>
            <a:r>
              <a:rPr lang="cs-CZ" sz="1800" dirty="0">
                <a:solidFill>
                  <a:srgbClr val="000000"/>
                </a:solidFill>
                <a:effectLst/>
                <a:latin typeface="Arial" panose="020B0604020202020204" pitchFamily="34" charset="0"/>
                <a:ea typeface="Arial" panose="020B0604020202020204" pitchFamily="34" charset="0"/>
              </a:rPr>
              <a:t> kyselin) lze vypočítat z nezávislých proměnných (pCO</a:t>
            </a:r>
            <a:r>
              <a:rPr lang="cs-CZ" sz="1800" baseline="-25000" dirty="0">
                <a:solidFill>
                  <a:srgbClr val="000000"/>
                </a:solidFill>
                <a:effectLst/>
                <a:latin typeface="Arial" panose="020B0604020202020204" pitchFamily="34" charset="0"/>
                <a:ea typeface="Arial" panose="020B0604020202020204" pitchFamily="34" charset="0"/>
              </a:rPr>
              <a:t>2</a:t>
            </a:r>
            <a:r>
              <a:rPr lang="cs-CZ" sz="1800" dirty="0">
                <a:solidFill>
                  <a:srgbClr val="000000"/>
                </a:solidFill>
                <a:effectLst/>
                <a:latin typeface="Arial" panose="020B0604020202020204" pitchFamily="34" charset="0"/>
                <a:ea typeface="Arial" panose="020B0604020202020204" pitchFamily="34" charset="0"/>
              </a:rPr>
              <a:t>, SID, [</a:t>
            </a:r>
            <a:r>
              <a:rPr lang="cs-CZ" sz="1800" dirty="0" err="1">
                <a:solidFill>
                  <a:srgbClr val="000000"/>
                </a:solidFill>
                <a:effectLst/>
                <a:latin typeface="Arial" panose="020B0604020202020204" pitchFamily="34" charset="0"/>
                <a:ea typeface="Arial" panose="020B0604020202020204" pitchFamily="34" charset="0"/>
              </a:rPr>
              <a:t>Alb</a:t>
            </a:r>
            <a:r>
              <a:rPr lang="cs-CZ" sz="1800" baseline="-25000" dirty="0" err="1">
                <a:solidFill>
                  <a:srgbClr val="000000"/>
                </a:solidFill>
                <a:effectLst/>
                <a:latin typeface="Arial" panose="020B0604020202020204" pitchFamily="34" charset="0"/>
                <a:ea typeface="Arial" panose="020B0604020202020204" pitchFamily="34" charset="0"/>
              </a:rPr>
              <a:t>TOT</a:t>
            </a:r>
            <a:r>
              <a:rPr lang="cs-CZ" sz="1800" dirty="0">
                <a:solidFill>
                  <a:srgbClr val="000000"/>
                </a:solidFill>
                <a:effectLst/>
                <a:latin typeface="Arial" panose="020B0604020202020204" pitchFamily="34" charset="0"/>
                <a:ea typeface="Arial" panose="020B0604020202020204" pitchFamily="34" charset="0"/>
              </a:rPr>
              <a:t>], [P</a:t>
            </a:r>
            <a:r>
              <a:rPr lang="cs-CZ" sz="1800" baseline="-25000" dirty="0">
                <a:solidFill>
                  <a:srgbClr val="000000"/>
                </a:solidFill>
                <a:effectLst/>
                <a:latin typeface="Arial" panose="020B0604020202020204" pitchFamily="34" charset="0"/>
                <a:ea typeface="Arial" panose="020B0604020202020204" pitchFamily="34" charset="0"/>
              </a:rPr>
              <a:t>TOT</a:t>
            </a:r>
            <a:r>
              <a:rPr lang="cs-CZ" sz="1800" dirty="0">
                <a:solidFill>
                  <a:srgbClr val="000000"/>
                </a:solidFill>
                <a:effectLst/>
                <a:latin typeface="Arial" panose="020B0604020202020204" pitchFamily="34" charset="0"/>
                <a:ea typeface="Arial" panose="020B0604020202020204" pitchFamily="34" charset="0"/>
              </a:rPr>
              <a:t>]) nezřídka docházejí v jejich interpretaci k věcně nesprávným názorům. </a:t>
            </a:r>
            <a:endParaRPr lang="en-US" sz="1800" dirty="0">
              <a:solidFill>
                <a:srgbClr val="000000"/>
              </a:solidFill>
              <a:effectLst/>
              <a:latin typeface="Arial" panose="020B0604020202020204" pitchFamily="34" charset="0"/>
              <a:ea typeface="Arial" panose="020B0604020202020204" pitchFamily="34" charset="0"/>
            </a:endParaRPr>
          </a:p>
          <a:p>
            <a:pPr algn="just">
              <a:lnSpc>
                <a:spcPct val="115000"/>
              </a:lnSpc>
              <a:spcAft>
                <a:spcPts val="500"/>
              </a:spcAft>
            </a:pPr>
            <a:r>
              <a:rPr lang="cs-CZ" sz="1800" b="1" i="1" dirty="0">
                <a:solidFill>
                  <a:srgbClr val="000000"/>
                </a:solidFill>
                <a:effectLst/>
                <a:latin typeface="Arial" panose="020B0604020202020204" pitchFamily="34" charset="0"/>
                <a:ea typeface="Arial" panose="020B0604020202020204" pitchFamily="34" charset="0"/>
              </a:rPr>
              <a:t>Nezávislost výchozích proměnných</a:t>
            </a:r>
            <a:r>
              <a:rPr lang="cs-CZ" sz="1800" dirty="0">
                <a:solidFill>
                  <a:srgbClr val="000000"/>
                </a:solidFill>
                <a:effectLst/>
                <a:latin typeface="Arial" panose="020B0604020202020204" pitchFamily="34" charset="0"/>
                <a:ea typeface="Arial" panose="020B0604020202020204" pitchFamily="34" charset="0"/>
              </a:rPr>
              <a:t> pro výpočet pH, především SID je totiž při výpočtu míněna</a:t>
            </a:r>
            <a:r>
              <a:rPr lang="cs-CZ" sz="1800" b="1" i="1" dirty="0">
                <a:solidFill>
                  <a:srgbClr val="000000"/>
                </a:solidFill>
                <a:effectLst/>
                <a:latin typeface="Arial" panose="020B0604020202020204" pitchFamily="34" charset="0"/>
                <a:ea typeface="Arial" panose="020B0604020202020204" pitchFamily="34" charset="0"/>
              </a:rPr>
              <a:t> nikoli v kauzálním</a:t>
            </a:r>
            <a:r>
              <a:rPr lang="cs-CZ" sz="1800" dirty="0">
                <a:solidFill>
                  <a:srgbClr val="000000"/>
                </a:solidFill>
                <a:effectLst/>
                <a:latin typeface="Arial" panose="020B0604020202020204" pitchFamily="34" charset="0"/>
                <a:ea typeface="Arial" panose="020B0604020202020204" pitchFamily="34" charset="0"/>
              </a:rPr>
              <a:t>, ale ve </a:t>
            </a:r>
            <a:r>
              <a:rPr lang="cs-CZ" sz="1800" b="1" i="1" dirty="0">
                <a:solidFill>
                  <a:srgbClr val="000000"/>
                </a:solidFill>
                <a:effectLst/>
                <a:latin typeface="Arial" panose="020B0604020202020204" pitchFamily="34" charset="0"/>
                <a:ea typeface="Arial" panose="020B0604020202020204" pitchFamily="34" charset="0"/>
              </a:rPr>
              <a:t>striktně matematickém slova smyslu</a:t>
            </a:r>
            <a:r>
              <a:rPr lang="cs-CZ" sz="1800" dirty="0">
                <a:solidFill>
                  <a:srgbClr val="000000"/>
                </a:solidFill>
                <a:effectLst/>
                <a:latin typeface="Arial" panose="020B0604020202020204" pitchFamily="34" charset="0"/>
                <a:ea typeface="Arial" panose="020B0604020202020204" pitchFamily="34" charset="0"/>
              </a:rPr>
              <a:t>. Z možnosti výpočtu pH ze tří na sobě nezávisejících proměnných neznamená, že organismus řídí pH regulací hodnot těchto proměnných. Ovšem v klinicko-fyziologické praxi se na to zapomíná, což často vede k </a:t>
            </a:r>
            <a:r>
              <a:rPr lang="cs-CZ" sz="1800" b="1" i="1" dirty="0">
                <a:solidFill>
                  <a:srgbClr val="000000"/>
                </a:solidFill>
                <a:effectLst/>
                <a:latin typeface="Arial" panose="020B0604020202020204" pitchFamily="34" charset="0"/>
                <a:ea typeface="Arial" panose="020B0604020202020204" pitchFamily="34" charset="0"/>
              </a:rPr>
              <a:t>nesprávnému výkladu kauzálního řetězce příčin acidobazických poruc</a:t>
            </a:r>
            <a:r>
              <a:rPr lang="cs-CZ" sz="1800" dirty="0">
                <a:solidFill>
                  <a:srgbClr val="000000"/>
                </a:solidFill>
                <a:effectLst/>
                <a:latin typeface="Arial" panose="020B0604020202020204" pitchFamily="34" charset="0"/>
                <a:ea typeface="Arial" panose="020B0604020202020204" pitchFamily="34" charset="0"/>
              </a:rPr>
              <a:t>h. Kauzalita matematického výpočtu (kdy se ze závislých proměnných počítají nezávislé proměnné) se zaměňuje s kauzalitou patofyziologických vztahů. Z věcně správných matematických vztahů se pak vyvozují nesprávné kauzální příčiny.</a:t>
            </a:r>
            <a:endParaRPr lang="en-US" sz="1800" dirty="0">
              <a:solidFill>
                <a:srgbClr val="000000"/>
              </a:solidFill>
              <a:effectLst/>
              <a:latin typeface="Arial" panose="020B0604020202020204" pitchFamily="34" charset="0"/>
              <a:ea typeface="Arial" panose="020B0604020202020204" pitchFamily="34" charset="0"/>
            </a:endParaRPr>
          </a:p>
          <a:p>
            <a:pPr eaLnBrk="1" hangingPunct="1">
              <a:spcBef>
                <a:spcPct val="0"/>
              </a:spcBef>
            </a:pPr>
            <a:endParaRPr lang="en-US" altLang="cs-CZ" dirty="0"/>
          </a:p>
        </p:txBody>
      </p:sp>
    </p:spTree>
    <p:extLst>
      <p:ext uri="{BB962C8B-B14F-4D97-AF65-F5344CB8AC3E}">
        <p14:creationId xmlns:p14="http://schemas.microsoft.com/office/powerpoint/2010/main" val="1672205199"/>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dirty="0">
                <a:effectLst/>
                <a:latin typeface="Times New Roman" panose="02020603050405020304" pitchFamily="18" charset="0"/>
                <a:ea typeface="Times New Roman" panose="02020603050405020304" pitchFamily="18" charset="0"/>
              </a:rPr>
              <a:t>Dle Stewartovy koncepce </a:t>
            </a:r>
            <a:r>
              <a:rPr lang="cs-CZ" sz="1800" b="1" i="1" dirty="0">
                <a:effectLst/>
                <a:latin typeface="Times New Roman" panose="02020603050405020304" pitchFamily="18" charset="0"/>
                <a:ea typeface="Times New Roman" panose="02020603050405020304" pitchFamily="18" charset="0"/>
              </a:rPr>
              <a:t>regulaci acidobazické rovnováhy zajišťují ledviny řízením hodnoty SID</a:t>
            </a:r>
            <a:r>
              <a:rPr lang="cs-CZ" sz="1800" dirty="0">
                <a:effectLst/>
                <a:latin typeface="Times New Roman" panose="02020603050405020304" pitchFamily="18" charset="0"/>
                <a:ea typeface="Times New Roman" panose="02020603050405020304" pitchFamily="18" charset="0"/>
              </a:rPr>
              <a:t> a játra </a:t>
            </a:r>
            <a:r>
              <a:rPr lang="cs-CZ" sz="1800" b="1" i="1" dirty="0">
                <a:effectLst/>
                <a:latin typeface="Times New Roman" panose="02020603050405020304" pitchFamily="18" charset="0"/>
                <a:ea typeface="Times New Roman" panose="02020603050405020304" pitchFamily="18" charset="0"/>
              </a:rPr>
              <a:t>řízením hodnoty celkové koncentrace </a:t>
            </a:r>
            <a:r>
              <a:rPr lang="cs-CZ" sz="1800" b="1" i="1" dirty="0" err="1">
                <a:effectLst/>
                <a:latin typeface="Times New Roman" panose="02020603050405020304" pitchFamily="18" charset="0"/>
                <a:ea typeface="Times New Roman" panose="02020603050405020304" pitchFamily="18" charset="0"/>
              </a:rPr>
              <a:t>nebikarbonátových</a:t>
            </a:r>
            <a:r>
              <a:rPr lang="cs-CZ" sz="1800" b="1" i="1" dirty="0">
                <a:effectLst/>
                <a:latin typeface="Times New Roman" panose="02020603050405020304" pitchFamily="18" charset="0"/>
                <a:ea typeface="Times New Roman" panose="02020603050405020304" pitchFamily="18" charset="0"/>
              </a:rPr>
              <a:t> pufr</a:t>
            </a:r>
            <a:r>
              <a:rPr lang="cs-CZ" sz="1800" dirty="0">
                <a:effectLst/>
                <a:latin typeface="Times New Roman" panose="02020603050405020304" pitchFamily="18" charset="0"/>
                <a:ea typeface="Times New Roman" panose="02020603050405020304" pitchFamily="18" charset="0"/>
              </a:rPr>
              <a:t>ů [</a:t>
            </a:r>
            <a:r>
              <a:rPr lang="cs-CZ" sz="1800" dirty="0" err="1">
                <a:effectLst/>
                <a:latin typeface="Times New Roman" panose="02020603050405020304" pitchFamily="18" charset="0"/>
                <a:ea typeface="Times New Roman" panose="02020603050405020304" pitchFamily="18" charset="0"/>
              </a:rPr>
              <a:t>A</a:t>
            </a:r>
            <a:r>
              <a:rPr lang="cs-CZ" sz="1800" baseline="-25000" dirty="0" err="1">
                <a:effectLst/>
                <a:latin typeface="Times New Roman" panose="02020603050405020304" pitchFamily="18" charset="0"/>
                <a:ea typeface="Times New Roman" panose="02020603050405020304" pitchFamily="18" charset="0"/>
              </a:rPr>
              <a:t>tot</a:t>
            </a:r>
            <a:r>
              <a:rPr lang="cs-CZ" sz="1800" dirty="0">
                <a:effectLst/>
                <a:latin typeface="Times New Roman" panose="02020603050405020304" pitchFamily="18" charset="0"/>
                <a:ea typeface="Times New Roman" panose="02020603050405020304" pitchFamily="18" charset="0"/>
              </a:rPr>
              <a:t>], tedy zejména albuminu.</a:t>
            </a:r>
          </a:p>
          <a:p>
            <a:pPr marL="0" marR="0" lvl="0" indent="0" algn="l" defTabSz="914400" rtl="0" eaLnBrk="1" fontAlgn="auto" latinLnBrk="0" hangingPunct="1">
              <a:lnSpc>
                <a:spcPct val="100000"/>
              </a:lnSpc>
              <a:spcBef>
                <a:spcPts val="0"/>
              </a:spcBef>
              <a:spcAft>
                <a:spcPts val="0"/>
              </a:spcAft>
              <a:buClrTx/>
              <a:buSzTx/>
              <a:buFontTx/>
              <a:buNone/>
              <a:tabLst/>
              <a:defRPr/>
            </a:pPr>
            <a:endParaRPr lang="cs-CZ" sz="1800" dirty="0">
              <a:effectLst/>
              <a:latin typeface="Times New Roman" panose="02020603050405020304" pitchFamily="18" charset="0"/>
              <a:ea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cs-CZ" sz="1800" dirty="0">
                <a:effectLst/>
                <a:latin typeface="Times New Roman" panose="02020603050405020304" pitchFamily="18" charset="0"/>
                <a:ea typeface="Times New Roman" panose="02020603050405020304" pitchFamily="18" charset="0"/>
              </a:rPr>
              <a:t>Z hlediska struktury regulačního systému by regulace acidobazické rovnováhy prostřednictvím řízení koncentrace silných iontů a hladiny albuminu byla neefektivní a velmi citlivá na přesnost - malé regulační odchylky by se hned projevily acidobazickou poruchou. Tak se regulační systémy živých organismů nechovají. To by bylo v rozporu s běžně pozorovanou stabilitou biologických regulací, získanou díky dlouhé evoluční selekci.</a:t>
            </a:r>
          </a:p>
          <a:p>
            <a:pPr marL="0" marR="0" lvl="0" indent="0" algn="l" defTabSz="914400" rtl="0" eaLnBrk="1" fontAlgn="auto" latinLnBrk="0" hangingPunct="1">
              <a:lnSpc>
                <a:spcPct val="100000"/>
              </a:lnSpc>
              <a:spcBef>
                <a:spcPts val="0"/>
              </a:spcBef>
              <a:spcAft>
                <a:spcPts val="0"/>
              </a:spcAft>
              <a:buClrTx/>
              <a:buSzTx/>
              <a:buFontTx/>
              <a:buNone/>
              <a:tabLst/>
              <a:defRPr/>
            </a:pPr>
            <a:endParaRPr lang="cs-CZ" sz="1800" dirty="0">
              <a:effectLst/>
              <a:latin typeface="Times New Roman" panose="02020603050405020304" pitchFamily="18" charset="0"/>
              <a:ea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cs-CZ" sz="1800" dirty="0">
                <a:effectLst/>
                <a:latin typeface="Times New Roman" panose="02020603050405020304" pitchFamily="18" charset="0"/>
                <a:ea typeface="Times New Roman" panose="02020603050405020304" pitchFamily="18" charset="0"/>
              </a:rPr>
              <a:t>Ve skutečnosti je regulace acidobazické rovnováhy zajišťována přes regulaci toků CO</a:t>
            </a:r>
            <a:r>
              <a:rPr lang="cs-CZ" sz="1800" baseline="-25000" dirty="0">
                <a:effectLst/>
                <a:latin typeface="Times New Roman" panose="02020603050405020304" pitchFamily="18" charset="0"/>
                <a:ea typeface="Times New Roman" panose="02020603050405020304" pitchFamily="18" charset="0"/>
              </a:rPr>
              <a:t>2</a:t>
            </a:r>
            <a:r>
              <a:rPr lang="cs-CZ" sz="1800" dirty="0">
                <a:effectLst/>
                <a:latin typeface="Times New Roman" panose="02020603050405020304" pitchFamily="18" charset="0"/>
                <a:ea typeface="Times New Roman" panose="02020603050405020304" pitchFamily="18" charset="0"/>
              </a:rPr>
              <a:t> (respirační regulace) a toků H</a:t>
            </a:r>
            <a:r>
              <a:rPr lang="cs-CZ" sz="1800" baseline="30000" dirty="0">
                <a:effectLst/>
                <a:latin typeface="Times New Roman" panose="02020603050405020304" pitchFamily="18" charset="0"/>
                <a:ea typeface="Times New Roman" panose="02020603050405020304" pitchFamily="18" charset="0"/>
              </a:rPr>
              <a:t>+</a:t>
            </a:r>
            <a:r>
              <a:rPr lang="cs-CZ" sz="1800" dirty="0">
                <a:effectLst/>
                <a:latin typeface="Times New Roman" panose="02020603050405020304" pitchFamily="18" charset="0"/>
                <a:ea typeface="Times New Roman" panose="02020603050405020304" pitchFamily="18" charset="0"/>
              </a:rPr>
              <a:t>/HCO</a:t>
            </a:r>
            <a:r>
              <a:rPr lang="cs-CZ" sz="1800" baseline="-25000" dirty="0">
                <a:effectLst/>
                <a:latin typeface="Times New Roman" panose="02020603050405020304" pitchFamily="18" charset="0"/>
                <a:ea typeface="Times New Roman" panose="02020603050405020304" pitchFamily="18" charset="0"/>
              </a:rPr>
              <a:t>3</a:t>
            </a:r>
            <a:r>
              <a:rPr lang="cs-CZ" sz="1800" baseline="30000" dirty="0">
                <a:effectLst/>
                <a:latin typeface="Times New Roman" panose="02020603050405020304" pitchFamily="18" charset="0"/>
                <a:ea typeface="Times New Roman" panose="02020603050405020304" pitchFamily="18" charset="0"/>
              </a:rPr>
              <a:t>-</a:t>
            </a:r>
            <a:r>
              <a:rPr lang="cs-CZ" sz="1800" baseline="0" dirty="0">
                <a:effectLst/>
                <a:latin typeface="Times New Roman" panose="02020603050405020304" pitchFamily="18" charset="0"/>
                <a:ea typeface="Times New Roman" panose="02020603050405020304" pitchFamily="18" charset="0"/>
              </a:rPr>
              <a:t> (renální regulace) propojených přes </a:t>
            </a:r>
            <a:r>
              <a:rPr lang="cs-CZ" sz="1800" baseline="0" dirty="0" err="1">
                <a:effectLst/>
                <a:latin typeface="Times New Roman" panose="02020603050405020304" pitchFamily="18" charset="0"/>
                <a:ea typeface="Times New Roman" panose="02020603050405020304" pitchFamily="18" charset="0"/>
              </a:rPr>
              <a:t>bikarbonátový</a:t>
            </a:r>
            <a:r>
              <a:rPr lang="cs-CZ" sz="1800" baseline="0" dirty="0">
                <a:effectLst/>
                <a:latin typeface="Times New Roman" panose="02020603050405020304" pitchFamily="18" charset="0"/>
                <a:ea typeface="Times New Roman" panose="02020603050405020304" pitchFamily="18" charset="0"/>
              </a:rPr>
              <a:t> </a:t>
            </a:r>
            <a:r>
              <a:rPr lang="cs-CZ" sz="1800" baseline="0" dirty="0" err="1">
                <a:effectLst/>
                <a:latin typeface="Times New Roman" panose="02020603050405020304" pitchFamily="18" charset="0"/>
                <a:ea typeface="Times New Roman" panose="02020603050405020304" pitchFamily="18" charset="0"/>
              </a:rPr>
              <a:t>pufrační</a:t>
            </a:r>
            <a:r>
              <a:rPr lang="cs-CZ" sz="1800" baseline="0" dirty="0">
                <a:effectLst/>
                <a:latin typeface="Times New Roman" panose="02020603050405020304" pitchFamily="18" charset="0"/>
                <a:ea typeface="Times New Roman" panose="02020603050405020304" pitchFamily="18" charset="0"/>
              </a:rPr>
              <a:t> systém.</a:t>
            </a:r>
            <a:endParaRPr lang="cs-CZ" sz="1800" baseline="30000" dirty="0">
              <a:effectLst/>
              <a:latin typeface="Times New Roman" panose="02020603050405020304" pitchFamily="18" charset="0"/>
              <a:ea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cs-CZ" sz="1800" dirty="0">
              <a:effectLst/>
              <a:latin typeface="Times New Roman" panose="02020603050405020304" pitchFamily="18" charset="0"/>
              <a:ea typeface="Times New Roman" panose="02020603050405020304" pitchFamily="18" charset="0"/>
            </a:endParaRPr>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155</a:t>
            </a:fld>
            <a:endParaRPr lang="en-US"/>
          </a:p>
        </p:txBody>
      </p:sp>
    </p:spTree>
    <p:extLst>
      <p:ext uri="{BB962C8B-B14F-4D97-AF65-F5344CB8AC3E}">
        <p14:creationId xmlns:p14="http://schemas.microsoft.com/office/powerpoint/2010/main" val="220610520"/>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a:extLst>
              <a:ext uri="{FF2B5EF4-FFF2-40B4-BE49-F238E27FC236}">
                <a16:creationId xmlns:a16="http://schemas.microsoft.com/office/drawing/2014/main" id="{27D64CF8-FE72-4BA2-981E-5693DEC3F09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BE3E9590-3512-4573-8D71-65A5C51492F5}" type="slidenum">
              <a:rPr lang="cs-CZ" altLang="cs-CZ" smtClean="0"/>
              <a:pPr>
                <a:spcBef>
                  <a:spcPct val="0"/>
                </a:spcBef>
              </a:pPr>
              <a:t>156</a:t>
            </a:fld>
            <a:endParaRPr lang="cs-CZ" altLang="cs-CZ"/>
          </a:p>
        </p:txBody>
      </p:sp>
      <p:sp>
        <p:nvSpPr>
          <p:cNvPr id="141315" name="Rectangle 2">
            <a:extLst>
              <a:ext uri="{FF2B5EF4-FFF2-40B4-BE49-F238E27FC236}">
                <a16:creationId xmlns:a16="http://schemas.microsoft.com/office/drawing/2014/main" id="{D797B9FC-6ABF-4E65-9668-C6E1AAC7F430}"/>
              </a:ext>
            </a:extLst>
          </p:cNvPr>
          <p:cNvSpPr>
            <a:spLocks noGrp="1" noRot="1" noChangeAspect="1" noChangeArrowheads="1" noTextEdit="1"/>
          </p:cNvSpPr>
          <p:nvPr>
            <p:ph type="sldImg"/>
          </p:nvPr>
        </p:nvSpPr>
        <p:spPr>
          <a:ln/>
        </p:spPr>
      </p:sp>
      <p:sp>
        <p:nvSpPr>
          <p:cNvPr id="141316" name="Rectangle 3">
            <a:extLst>
              <a:ext uri="{FF2B5EF4-FFF2-40B4-BE49-F238E27FC236}">
                <a16:creationId xmlns:a16="http://schemas.microsoft.com/office/drawing/2014/main" id="{62431146-AE02-423B-BC17-925B50DFCBD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just">
              <a:lnSpc>
                <a:spcPct val="115000"/>
              </a:lnSpc>
              <a:spcAft>
                <a:spcPts val="500"/>
              </a:spcAft>
            </a:pPr>
            <a:r>
              <a:rPr lang="cs-CZ" sz="1800" i="1" dirty="0">
                <a:solidFill>
                  <a:srgbClr val="000000"/>
                </a:solidFill>
                <a:effectLst/>
                <a:latin typeface="Arial" panose="020B0604020202020204" pitchFamily="34" charset="0"/>
                <a:ea typeface="Arial" panose="020B0604020202020204" pitchFamily="34" charset="0"/>
              </a:rPr>
              <a:t>Ze vzrušených debat, které vedou příznivci klasického přístupu dánské školy a Stewartova přístupu ve světovém odborném tisku, např. by se na první pohled mohlo zdát, že obě teorie jsou naprosto odlišné. </a:t>
            </a:r>
          </a:p>
          <a:p>
            <a:pPr algn="just">
              <a:lnSpc>
                <a:spcPct val="115000"/>
              </a:lnSpc>
              <a:spcAft>
                <a:spcPts val="500"/>
              </a:spcAft>
            </a:pPr>
            <a:r>
              <a:rPr lang="cs-CZ" sz="1800" i="1" dirty="0">
                <a:solidFill>
                  <a:srgbClr val="000000"/>
                </a:solidFill>
                <a:effectLst/>
                <a:latin typeface="Arial" panose="020B0604020202020204" pitchFamily="34" charset="0"/>
                <a:ea typeface="Arial" panose="020B0604020202020204" pitchFamily="34" charset="0"/>
              </a:rPr>
              <a:t>Ve skutečnosti se obě teorie</a:t>
            </a:r>
            <a:r>
              <a:rPr lang="cs-CZ" sz="1800" b="1" i="1" dirty="0">
                <a:solidFill>
                  <a:srgbClr val="000000"/>
                </a:solidFill>
                <a:effectLst/>
                <a:latin typeface="Arial" panose="020B0604020202020204" pitchFamily="34" charset="0"/>
                <a:ea typeface="Arial" panose="020B0604020202020204" pitchFamily="34" charset="0"/>
              </a:rPr>
              <a:t> </a:t>
            </a:r>
            <a:r>
              <a:rPr lang="cs-CZ" sz="1800" b="0" i="1" dirty="0">
                <a:solidFill>
                  <a:srgbClr val="000000"/>
                </a:solidFill>
                <a:effectLst/>
                <a:latin typeface="Arial" panose="020B0604020202020204" pitchFamily="34" charset="0"/>
                <a:ea typeface="Arial" panose="020B0604020202020204" pitchFamily="34" charset="0"/>
              </a:rPr>
              <a:t>doplňují  a </a:t>
            </a:r>
            <a:r>
              <a:rPr lang="en-US" sz="1800" i="1" dirty="0" err="1"/>
              <a:t>popisují</a:t>
            </a:r>
            <a:r>
              <a:rPr lang="en-US" sz="1800" i="1" dirty="0"/>
              <a:t> v </a:t>
            </a:r>
            <a:r>
              <a:rPr lang="en-US" sz="1800" i="1" dirty="0" err="1"/>
              <a:t>zásadě</a:t>
            </a:r>
            <a:r>
              <a:rPr lang="en-US" sz="1800" i="1" dirty="0"/>
              <a:t> </a:t>
            </a:r>
            <a:r>
              <a:rPr lang="en-US" sz="1800" i="1" dirty="0" err="1"/>
              <a:t>stejnou</a:t>
            </a:r>
            <a:r>
              <a:rPr lang="en-US" sz="1800" i="1" dirty="0"/>
              <a:t> </a:t>
            </a:r>
            <a:r>
              <a:rPr lang="en-US" sz="1800" i="1" dirty="0" err="1"/>
              <a:t>problematiku</a:t>
            </a:r>
            <a:r>
              <a:rPr lang="en-US" sz="1800" i="1" dirty="0"/>
              <a:t> </a:t>
            </a:r>
            <a:r>
              <a:rPr lang="en-US" sz="1800" i="1" dirty="0" err="1"/>
              <a:t>pouze</a:t>
            </a:r>
            <a:r>
              <a:rPr lang="en-US" sz="1800" i="1" dirty="0"/>
              <a:t> z </a:t>
            </a:r>
            <a:r>
              <a:rPr lang="en-US" sz="1800" i="1" dirty="0" err="1"/>
              <a:t>různých</a:t>
            </a:r>
            <a:r>
              <a:rPr lang="cs-CZ" sz="1800" i="1" dirty="0"/>
              <a:t> </a:t>
            </a:r>
            <a:r>
              <a:rPr lang="en-US" sz="1800" i="1" dirty="0" err="1"/>
              <a:t>aspektů</a:t>
            </a:r>
            <a:r>
              <a:rPr lang="cs-CZ" sz="1800" i="1" dirty="0"/>
              <a:t>. </a:t>
            </a:r>
          </a:p>
          <a:p>
            <a:pPr algn="just">
              <a:lnSpc>
                <a:spcPct val="115000"/>
              </a:lnSpc>
              <a:spcAft>
                <a:spcPts val="500"/>
              </a:spcAft>
            </a:pPr>
            <a:endParaRPr lang="cs-CZ" sz="1800" i="1" dirty="0"/>
          </a:p>
          <a:p>
            <a:pPr algn="just">
              <a:lnSpc>
                <a:spcPct val="115000"/>
              </a:lnSpc>
              <a:spcAft>
                <a:spcPts val="500"/>
              </a:spcAft>
            </a:pPr>
            <a:r>
              <a:rPr lang="cs-CZ" sz="1800" i="1" dirty="0">
                <a:solidFill>
                  <a:srgbClr val="000000"/>
                </a:solidFill>
                <a:effectLst/>
                <a:latin typeface="Arial" panose="020B0604020202020204" pitchFamily="34" charset="0"/>
                <a:ea typeface="Arial" panose="020B0604020202020204" pitchFamily="34" charset="0"/>
              </a:rPr>
              <a:t>Klíčem k pochopení patofyziologických souvislostí acidobazické rovnováhy je pojetí homeostázy vnitřního prostředí jako výslednice regulace bilancí toků látek.</a:t>
            </a:r>
          </a:p>
          <a:p>
            <a:pPr algn="just">
              <a:lnSpc>
                <a:spcPct val="115000"/>
              </a:lnSpc>
              <a:spcAft>
                <a:spcPts val="500"/>
              </a:spcAft>
            </a:pPr>
            <a:endParaRPr lang="en-US" sz="1800" i="1" dirty="0">
              <a:solidFill>
                <a:srgbClr val="000000"/>
              </a:solidFill>
              <a:effectLst/>
              <a:latin typeface="Arial" panose="020B0604020202020204" pitchFamily="34" charset="0"/>
              <a:ea typeface="Arial" panose="020B0604020202020204" pitchFamily="34" charset="0"/>
            </a:endParaRPr>
          </a:p>
          <a:p>
            <a:pPr algn="just">
              <a:lnSpc>
                <a:spcPct val="115000"/>
              </a:lnSpc>
              <a:spcAft>
                <a:spcPts val="500"/>
              </a:spcAft>
            </a:pPr>
            <a:endParaRPr lang="en-US" sz="1800" i="0" dirty="0">
              <a:solidFill>
                <a:srgbClr val="000000"/>
              </a:solidFill>
              <a:effectLst/>
              <a:latin typeface="Arial" panose="020B0604020202020204" pitchFamily="34" charset="0"/>
              <a:ea typeface="Arial" panose="020B0604020202020204" pitchFamily="34" charset="0"/>
            </a:endParaRPr>
          </a:p>
        </p:txBody>
      </p:sp>
    </p:spTree>
    <p:extLst>
      <p:ext uri="{BB962C8B-B14F-4D97-AF65-F5344CB8AC3E}">
        <p14:creationId xmlns:p14="http://schemas.microsoft.com/office/powerpoint/2010/main" val="110091216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a:extLst>
              <a:ext uri="{FF2B5EF4-FFF2-40B4-BE49-F238E27FC236}">
                <a16:creationId xmlns:a16="http://schemas.microsoft.com/office/drawing/2014/main" id="{5946A6CB-1FA4-4579-B9A6-902B6988218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37DFBF02-8527-4FE5-9BFB-7C7D9E03C0FD}" type="slidenum">
              <a:rPr lang="cs-CZ" altLang="cs-CZ" sz="1200"/>
              <a:pPr/>
              <a:t>14</a:t>
            </a:fld>
            <a:endParaRPr lang="cs-CZ" altLang="cs-CZ" sz="1200"/>
          </a:p>
        </p:txBody>
      </p:sp>
      <p:sp>
        <p:nvSpPr>
          <p:cNvPr id="34819" name="Rectangle 2">
            <a:extLst>
              <a:ext uri="{FF2B5EF4-FFF2-40B4-BE49-F238E27FC236}">
                <a16:creationId xmlns:a16="http://schemas.microsoft.com/office/drawing/2014/main" id="{989C70EF-1E4A-402E-8D90-E15F2B3F0C6B}"/>
              </a:ext>
            </a:extLst>
          </p:cNvPr>
          <p:cNvSpPr>
            <a:spLocks noGrp="1" noRot="1" noChangeAspect="1" noChangeArrowheads="1" noTextEdit="1"/>
          </p:cNvSpPr>
          <p:nvPr>
            <p:ph type="sldImg"/>
          </p:nvPr>
        </p:nvSpPr>
        <p:spPr>
          <a:xfrm>
            <a:off x="407988" y="712788"/>
            <a:ext cx="6080125" cy="3421062"/>
          </a:xfrm>
          <a:ln/>
        </p:spPr>
      </p:sp>
      <p:sp>
        <p:nvSpPr>
          <p:cNvPr id="34820" name="Rectangle 3">
            <a:extLst>
              <a:ext uri="{FF2B5EF4-FFF2-40B4-BE49-F238E27FC236}">
                <a16:creationId xmlns:a16="http://schemas.microsoft.com/office/drawing/2014/main" id="{73C46A73-6A97-4B14-A126-DEDB8FCA7A98}"/>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a:t>Protože složení tělesných tekutin je výslednicí mezi přítokem a odtokem jednotlivých látek do příslušných oddílů tělesných tekutin, homeostatické regulační mechanismy se uplatňují prostřednictvím </a:t>
            </a:r>
            <a:r>
              <a:rPr lang="cs-CZ" altLang="cs-CZ" b="1"/>
              <a:t>regulace velikosti toků látek</a:t>
            </a:r>
            <a:r>
              <a:rPr lang="cs-CZ" altLang="cs-CZ"/>
              <a:t> mezi organismem a jeho okolím a mezi jednotlivými oddíly tělních tekutin navzájem. Ovlivňováním těchto toků organismus zajišťuje regulační odpověď na ztrátu či depleci jednotlivých látek. Plíce jsou základním regulačním orgánem pro homeostázu krevních plynů, ledviny jsou základním regulačním orgánem pro objemovou a iontovou homeostázu, jak plíce taki i ledviny zajišťují regulaci acidobazické homeostázy.</a:t>
            </a:r>
          </a:p>
          <a:p>
            <a:pPr eaLnBrk="1" hangingPunct="1"/>
            <a:r>
              <a:rPr lang="cs-CZ" altLang="cs-CZ"/>
              <a:t>Důležitá je </a:t>
            </a:r>
            <a:r>
              <a:rPr lang="cs-CZ" altLang="cs-CZ" b="1"/>
              <a:t>úloha oběhového systému</a:t>
            </a:r>
            <a:r>
              <a:rPr lang="cs-CZ" altLang="cs-CZ"/>
              <a:t>, který zajišťuje přenos látek mezi plazmou a intersticiální tekutinou. </a:t>
            </a:r>
          </a:p>
          <a:p>
            <a:pPr eaLnBrk="1" hangingPunct="1">
              <a:spcBef>
                <a:spcPts val="600"/>
              </a:spcBef>
              <a:spcAft>
                <a:spcPts val="600"/>
              </a:spcAft>
            </a:pPr>
            <a:endParaRPr lang="cs-CZ" altLang="cs-CZ"/>
          </a:p>
          <a:p>
            <a:pPr eaLnBrk="1" hangingPunct="1">
              <a:spcBef>
                <a:spcPts val="600"/>
              </a:spcBef>
              <a:spcAft>
                <a:spcPts val="600"/>
              </a:spcAft>
            </a:pPr>
            <a:endParaRPr lang="cs-CZ" altLang="cs-CZ"/>
          </a:p>
          <a:p>
            <a:pPr eaLnBrk="1" hangingPunct="1">
              <a:spcBef>
                <a:spcPts val="600"/>
              </a:spcBef>
              <a:spcAft>
                <a:spcPts val="600"/>
              </a:spcAft>
            </a:pPr>
            <a:endParaRPr lang="cs-CZ" altLang="cs-CZ"/>
          </a:p>
          <a:p>
            <a:pPr eaLnBrk="1" hangingPunct="1">
              <a:spcBef>
                <a:spcPts val="600"/>
              </a:spcBef>
              <a:spcAft>
                <a:spcPts val="600"/>
              </a:spcAft>
            </a:pPr>
            <a:endParaRPr lang="cs-CZ" altLang="cs-CZ"/>
          </a:p>
          <a:p>
            <a:pPr eaLnBrk="1" hangingPunct="1">
              <a:spcBef>
                <a:spcPts val="600"/>
              </a:spcBef>
              <a:spcAft>
                <a:spcPts val="600"/>
              </a:spcAft>
            </a:pPr>
            <a:endParaRPr lang="cs-CZ" altLang="cs-CZ"/>
          </a:p>
          <a:p>
            <a:pPr eaLnBrk="1" hangingPunct="1">
              <a:spcBef>
                <a:spcPts val="600"/>
              </a:spcBef>
              <a:spcAft>
                <a:spcPts val="600"/>
              </a:spcAft>
            </a:pPr>
            <a:endParaRPr lang="cs-CZ" altLang="cs-CZ"/>
          </a:p>
          <a:p>
            <a:pPr eaLnBrk="1" hangingPunct="1">
              <a:spcBef>
                <a:spcPts val="600"/>
              </a:spcBef>
              <a:spcAft>
                <a:spcPts val="600"/>
              </a:spcAft>
            </a:pPr>
            <a:endParaRPr lang="cs-CZ" altLang="cs-CZ"/>
          </a:p>
          <a:p>
            <a:pPr eaLnBrk="1" hangingPunct="1"/>
            <a:endParaRPr lang="cs-CZ" altLang="cs-CZ"/>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i="1" dirty="0"/>
              <a:t>Fenomenologický postup – je jednoduchý a nabízí v praxi použitelný, ale patofyziologicky neúplný.</a:t>
            </a:r>
          </a:p>
          <a:p>
            <a:r>
              <a:rPr lang="cs-CZ" i="1" dirty="0"/>
              <a:t>Bilanční přístup – dává kauzální vysvětlení propojení acidobazických iontových a objemových poruch.</a:t>
            </a:r>
            <a:endParaRPr lang="en-US" i="1"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157</a:t>
            </a:fld>
            <a:endParaRPr lang="en-US"/>
          </a:p>
        </p:txBody>
      </p:sp>
    </p:spTree>
    <p:extLst>
      <p:ext uri="{BB962C8B-B14F-4D97-AF65-F5344CB8AC3E}">
        <p14:creationId xmlns:p14="http://schemas.microsoft.com/office/powerpoint/2010/main" val="279598860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a:extLst>
              <a:ext uri="{FF2B5EF4-FFF2-40B4-BE49-F238E27FC236}">
                <a16:creationId xmlns:a16="http://schemas.microsoft.com/office/drawing/2014/main" id="{FEDFC445-11D2-4A21-BA69-DF59A91E6EF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666604A1-7F5B-4969-A66E-21B47A64E304}" type="slidenum">
              <a:rPr lang="cs-CZ" altLang="cs-CZ" sz="1200"/>
              <a:pPr/>
              <a:t>15</a:t>
            </a:fld>
            <a:endParaRPr lang="cs-CZ" altLang="cs-CZ" sz="1200"/>
          </a:p>
        </p:txBody>
      </p:sp>
      <p:sp>
        <p:nvSpPr>
          <p:cNvPr id="36867" name="Rectangle 2">
            <a:extLst>
              <a:ext uri="{FF2B5EF4-FFF2-40B4-BE49-F238E27FC236}">
                <a16:creationId xmlns:a16="http://schemas.microsoft.com/office/drawing/2014/main" id="{79F5D885-0071-45DA-9C2C-AF647CCC376A}"/>
              </a:ext>
            </a:extLst>
          </p:cNvPr>
          <p:cNvSpPr>
            <a:spLocks noGrp="1" noRot="1" noChangeAspect="1" noChangeArrowheads="1" noTextEdit="1"/>
          </p:cNvSpPr>
          <p:nvPr>
            <p:ph type="sldImg"/>
          </p:nvPr>
        </p:nvSpPr>
        <p:spPr>
          <a:xfrm>
            <a:off x="407988" y="712788"/>
            <a:ext cx="6080125" cy="3421062"/>
          </a:xfrm>
          <a:ln/>
        </p:spPr>
      </p:sp>
      <p:sp>
        <p:nvSpPr>
          <p:cNvPr id="36868" name="Rectangle 3">
            <a:extLst>
              <a:ext uri="{FF2B5EF4-FFF2-40B4-BE49-F238E27FC236}">
                <a16:creationId xmlns:a16="http://schemas.microsoft.com/office/drawing/2014/main" id="{8EDA068E-B992-49DB-8024-B3E7CA1C30C9}"/>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ts val="600"/>
              </a:spcBef>
              <a:spcAft>
                <a:spcPts val="600"/>
              </a:spcAft>
            </a:pPr>
            <a:r>
              <a:rPr lang="cs-CZ" altLang="cs-CZ"/>
              <a:t>V udržování stálosti vnitřního prostředí (homeostáze) se tak uplatní regulace </a:t>
            </a:r>
            <a:r>
              <a:rPr lang="cs-CZ" altLang="cs-CZ" b="1"/>
              <a:t>dýchání</a:t>
            </a:r>
            <a:r>
              <a:rPr lang="cs-CZ" altLang="cs-CZ"/>
              <a:t>, </a:t>
            </a:r>
            <a:r>
              <a:rPr lang="cs-CZ" altLang="cs-CZ" b="1"/>
              <a:t>ledvin</a:t>
            </a:r>
            <a:r>
              <a:rPr lang="cs-CZ" altLang="cs-CZ"/>
              <a:t>, </a:t>
            </a:r>
            <a:r>
              <a:rPr lang="cs-CZ" altLang="cs-CZ" b="1"/>
              <a:t>oběhu</a:t>
            </a:r>
            <a:r>
              <a:rPr lang="cs-CZ" altLang="cs-CZ"/>
              <a:t> i </a:t>
            </a:r>
            <a:r>
              <a:rPr lang="cs-CZ" altLang="cs-CZ" b="1"/>
              <a:t>zažívacího traktu</a:t>
            </a:r>
            <a:r>
              <a:rPr lang="cs-CZ" altLang="cs-CZ"/>
              <a:t>, včetně příslušných endokrinních regulačních smyček. Poruchy těchto fyziologických subsystémů se pak projeví poruchami vnitřního prostředí.</a:t>
            </a:r>
          </a:p>
          <a:p>
            <a:pPr eaLnBrk="1" hangingPunct="1">
              <a:spcBef>
                <a:spcPts val="600"/>
              </a:spcBef>
              <a:spcAft>
                <a:spcPts val="600"/>
              </a:spcAft>
            </a:pPr>
            <a:endParaRPr lang="cs-CZ" altLang="cs-CZ"/>
          </a:p>
          <a:p>
            <a:pPr eaLnBrk="1" hangingPunct="1">
              <a:spcBef>
                <a:spcPts val="600"/>
              </a:spcBef>
              <a:spcAft>
                <a:spcPts val="600"/>
              </a:spcAft>
            </a:pPr>
            <a:endParaRPr lang="cs-CZ" altLang="cs-CZ"/>
          </a:p>
          <a:p>
            <a:pPr eaLnBrk="1" hangingPunct="1">
              <a:spcBef>
                <a:spcPts val="600"/>
              </a:spcBef>
              <a:spcAft>
                <a:spcPts val="600"/>
              </a:spcAft>
            </a:pPr>
            <a:endParaRPr lang="cs-CZ" altLang="cs-CZ"/>
          </a:p>
          <a:p>
            <a:pPr eaLnBrk="1" hangingPunct="1">
              <a:spcBef>
                <a:spcPts val="600"/>
              </a:spcBef>
              <a:spcAft>
                <a:spcPts val="600"/>
              </a:spcAft>
            </a:pPr>
            <a:endParaRPr lang="cs-CZ" altLang="cs-CZ"/>
          </a:p>
          <a:p>
            <a:pPr eaLnBrk="1" hangingPunct="1">
              <a:spcBef>
                <a:spcPts val="600"/>
              </a:spcBef>
              <a:spcAft>
                <a:spcPts val="600"/>
              </a:spcAft>
            </a:pPr>
            <a:endParaRPr lang="cs-CZ" altLang="cs-CZ"/>
          </a:p>
          <a:p>
            <a:pPr eaLnBrk="1" hangingPunct="1">
              <a:spcBef>
                <a:spcPts val="600"/>
              </a:spcBef>
              <a:spcAft>
                <a:spcPts val="600"/>
              </a:spcAft>
            </a:pPr>
            <a:endParaRPr lang="cs-CZ" altLang="cs-CZ"/>
          </a:p>
          <a:p>
            <a:pPr eaLnBrk="1" hangingPunct="1">
              <a:spcBef>
                <a:spcPts val="600"/>
              </a:spcBef>
              <a:spcAft>
                <a:spcPts val="600"/>
              </a:spcAft>
            </a:pPr>
            <a:endParaRPr lang="cs-CZ" altLang="cs-CZ"/>
          </a:p>
          <a:p>
            <a:pPr eaLnBrk="1" hangingPunct="1">
              <a:spcBef>
                <a:spcPts val="600"/>
              </a:spcBef>
              <a:spcAft>
                <a:spcPts val="600"/>
              </a:spcAft>
            </a:pPr>
            <a:endParaRPr lang="cs-CZ" altLang="cs-CZ"/>
          </a:p>
          <a:p>
            <a:pPr eaLnBrk="1" hangingPunct="1">
              <a:spcBef>
                <a:spcPts val="600"/>
              </a:spcBef>
              <a:spcAft>
                <a:spcPts val="600"/>
              </a:spcAft>
            </a:pPr>
            <a:endParaRPr lang="cs-CZ" altLang="cs-CZ"/>
          </a:p>
          <a:p>
            <a:pPr eaLnBrk="1" hangingPunct="1"/>
            <a:endParaRPr lang="cs-CZ" altLang="cs-CZ"/>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a:extLst>
              <a:ext uri="{FF2B5EF4-FFF2-40B4-BE49-F238E27FC236}">
                <a16:creationId xmlns:a16="http://schemas.microsoft.com/office/drawing/2014/main" id="{AA1314F7-E46B-4133-87B1-0CB84B5A3DC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33161803-C030-4BB6-9A82-BDF20436A268}" type="slidenum">
              <a:rPr lang="cs-CZ" altLang="cs-CZ" sz="1200"/>
              <a:pPr/>
              <a:t>16</a:t>
            </a:fld>
            <a:endParaRPr lang="cs-CZ" altLang="cs-CZ" sz="1200"/>
          </a:p>
        </p:txBody>
      </p:sp>
      <p:sp>
        <p:nvSpPr>
          <p:cNvPr id="38915" name="Rectangle 2">
            <a:extLst>
              <a:ext uri="{FF2B5EF4-FFF2-40B4-BE49-F238E27FC236}">
                <a16:creationId xmlns:a16="http://schemas.microsoft.com/office/drawing/2014/main" id="{57A6BA16-41A0-4D03-A063-274D7FF62701}"/>
              </a:ext>
            </a:extLst>
          </p:cNvPr>
          <p:cNvSpPr>
            <a:spLocks noGrp="1" noRot="1" noChangeAspect="1" noChangeArrowheads="1" noTextEdit="1"/>
          </p:cNvSpPr>
          <p:nvPr>
            <p:ph type="sldImg"/>
          </p:nvPr>
        </p:nvSpPr>
        <p:spPr>
          <a:ln/>
        </p:spPr>
      </p:sp>
      <p:sp>
        <p:nvSpPr>
          <p:cNvPr id="38916" name="Rectangle 3">
            <a:extLst>
              <a:ext uri="{FF2B5EF4-FFF2-40B4-BE49-F238E27FC236}">
                <a16:creationId xmlns:a16="http://schemas.microsoft.com/office/drawing/2014/main" id="{7BA278AF-0F55-4642-8EAB-60CEF8E2170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a:t>Z hlediska výukového můžeme poruchy homeostázy členit na poruchy osmotické a objemové homeostázy, poruchy iontové homeostázy a poruchy acidobazické rovnováhy. Toto členění je jen didaktické. V klinice se často setkáváme se smíšenými poruchami, kde acidobazická porucha je provázena poruchou iontovou, a často i narušením objemové a osmotické homeostázy. Ke správné diagnostice a léčení těchto poruch je nutné pochopit a porozumět patogenezu jejich vzniku a způsob uplatnění fyziologických regulačních mechanismů. K tomu slouží i následující multimediální program.</a:t>
            </a:r>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7">
            <a:extLst>
              <a:ext uri="{FF2B5EF4-FFF2-40B4-BE49-F238E27FC236}">
                <a16:creationId xmlns:a16="http://schemas.microsoft.com/office/drawing/2014/main" id="{C3EFE72D-652B-4CE2-9D1D-1E1062DB19E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FFBBE25E-C08A-46EB-B950-FECCADA10BAA}" type="slidenum">
              <a:rPr lang="cs-CZ" altLang="cs-CZ" sz="1200"/>
              <a:pPr/>
              <a:t>17</a:t>
            </a:fld>
            <a:endParaRPr lang="cs-CZ" altLang="cs-CZ" sz="1200"/>
          </a:p>
        </p:txBody>
      </p:sp>
      <p:sp>
        <p:nvSpPr>
          <p:cNvPr id="40963" name="Rectangle 2">
            <a:extLst>
              <a:ext uri="{FF2B5EF4-FFF2-40B4-BE49-F238E27FC236}">
                <a16:creationId xmlns:a16="http://schemas.microsoft.com/office/drawing/2014/main" id="{39E1D2AC-2C2C-4F90-BC15-62BAF1AEBC13}"/>
              </a:ext>
            </a:extLst>
          </p:cNvPr>
          <p:cNvSpPr>
            <a:spLocks noGrp="1" noRot="1" noChangeAspect="1" noChangeArrowheads="1" noTextEdit="1"/>
          </p:cNvSpPr>
          <p:nvPr>
            <p:ph type="sldImg"/>
          </p:nvPr>
        </p:nvSpPr>
        <p:spPr>
          <a:ln/>
        </p:spPr>
      </p:sp>
      <p:sp>
        <p:nvSpPr>
          <p:cNvPr id="40964" name="Rectangle 3">
            <a:extLst>
              <a:ext uri="{FF2B5EF4-FFF2-40B4-BE49-F238E27FC236}">
                <a16:creationId xmlns:a16="http://schemas.microsoft.com/office/drawing/2014/main" id="{E64AF495-6021-443E-8F23-9FA7D02460A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a:t>Z hlediska výukového můžeme poruchy homeostázy členit na poruchy osmotické a objemové homeostázy, poruchy iontové homeostázy a poruchy acidobazické rovnováhy. Toto členění je jen didaktické. V klinice se často setkáváme se smíšenými poruchami, kde acidobazická porucha je provázena poruchou iontovou, a často i narušením objemové a osmotické homeostázy. Ke správné diagnostice a léčení těchto poruch je nutné pochopit a porozumět patogenezu jejich vzniku a způsob uplatnění fyziologických regulačních mechanismů. K tomu slouží i následující multimediální program.</a:t>
            </a:r>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latin typeface="Times New Roman" panose="02020603050405020304" pitchFamily="18" charset="0"/>
                <a:ea typeface="Times New Roman" panose="02020603050405020304" pitchFamily="18" charset="0"/>
              </a:rPr>
              <a:t>Acidobazická regulace reguluje </a:t>
            </a:r>
            <a:r>
              <a:rPr lang="cs-CZ" sz="1800" i="1" dirty="0" err="1">
                <a:effectLst/>
                <a:latin typeface="Times New Roman" panose="02020603050405020304" pitchFamily="18" charset="0"/>
                <a:ea typeface="Times New Roman" panose="02020603050405020304" pitchFamily="18" charset="0"/>
              </a:rPr>
              <a:t>koncetraci</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vodíkých</a:t>
            </a:r>
            <a:r>
              <a:rPr lang="cs-CZ" sz="1800" i="1" dirty="0">
                <a:effectLst/>
                <a:latin typeface="Times New Roman" panose="02020603050405020304" pitchFamily="18" charset="0"/>
                <a:ea typeface="Times New Roman" panose="02020603050405020304" pitchFamily="18" charset="0"/>
              </a:rPr>
              <a:t> iontů ve velice úzkém rozmezí, rozmezí slučitelné se životem se pohybuje od 20-160 </a:t>
            </a:r>
            <a:r>
              <a:rPr lang="cs-CZ" sz="1800" i="1" dirty="0" err="1">
                <a:effectLst/>
                <a:latin typeface="Times New Roman" panose="02020603050405020304" pitchFamily="18" charset="0"/>
                <a:ea typeface="Times New Roman" panose="02020603050405020304" pitchFamily="18" charset="0"/>
              </a:rPr>
              <a:t>nmol</a:t>
            </a:r>
            <a:r>
              <a:rPr lang="cs-CZ" sz="1800" i="1" dirty="0">
                <a:effectLst/>
                <a:latin typeface="Times New Roman" panose="02020603050405020304" pitchFamily="18" charset="0"/>
                <a:ea typeface="Times New Roman" panose="02020603050405020304" pitchFamily="18" charset="0"/>
              </a:rPr>
              <a:t>/l. </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18</a:t>
            </a:fld>
            <a:endParaRPr lang="en-US"/>
          </a:p>
        </p:txBody>
      </p:sp>
    </p:spTree>
    <p:extLst>
      <p:ext uri="{BB962C8B-B14F-4D97-AF65-F5344CB8AC3E}">
        <p14:creationId xmlns:p14="http://schemas.microsoft.com/office/powerpoint/2010/main" val="203820503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effectLst/>
                <a:latin typeface="Times New Roman" panose="02020603050405020304" pitchFamily="18" charset="0"/>
                <a:ea typeface="Times New Roman" panose="02020603050405020304" pitchFamily="18" charset="0"/>
              </a:rPr>
              <a:t>Metabolická tvorba oxidu uhličitého a silných kyselin musí být v rovnováze s jejich eliminací z organismu. O odvod CO</a:t>
            </a:r>
            <a:r>
              <a:rPr lang="cs-CZ" sz="1800" i="1" baseline="-25000" dirty="0">
                <a:effectLst/>
                <a:latin typeface="Times New Roman" panose="02020603050405020304" pitchFamily="18" charset="0"/>
                <a:ea typeface="Times New Roman" panose="02020603050405020304" pitchFamily="18" charset="0"/>
              </a:rPr>
              <a:t>2</a:t>
            </a:r>
            <a:r>
              <a:rPr lang="cs-CZ" sz="1800" i="1" dirty="0">
                <a:effectLst/>
                <a:latin typeface="Times New Roman" panose="02020603050405020304" pitchFamily="18" charset="0"/>
                <a:ea typeface="Times New Roman" panose="02020603050405020304" pitchFamily="18" charset="0"/>
              </a:rPr>
              <a:t>  se stará respirační systém, který udržuje stálost koncentrace CO</a:t>
            </a:r>
            <a:r>
              <a:rPr lang="cs-CZ" sz="1800" i="1" baseline="-25000" dirty="0">
                <a:effectLst/>
                <a:latin typeface="Times New Roman" panose="02020603050405020304" pitchFamily="18" charset="0"/>
                <a:ea typeface="Times New Roman" panose="02020603050405020304" pitchFamily="18" charset="0"/>
              </a:rPr>
              <a:t>2</a:t>
            </a:r>
            <a:r>
              <a:rPr lang="cs-CZ" sz="1800" i="1" dirty="0">
                <a:effectLst/>
                <a:latin typeface="Times New Roman" panose="02020603050405020304" pitchFamily="18" charset="0"/>
                <a:ea typeface="Times New Roman" panose="02020603050405020304" pitchFamily="18" charset="0"/>
              </a:rPr>
              <a:t> v arteriální krvi (závislou na hodnotě alveolární ventilace). Vylučování silných kyselin zajišťují ledviny - za každý vyloučený vodíkový iont, který je v moči navázán především na fosfáty jako tzv. </a:t>
            </a:r>
            <a:r>
              <a:rPr lang="cs-CZ" sz="1800" i="1" dirty="0" err="1">
                <a:effectLst/>
                <a:latin typeface="Times New Roman" panose="02020603050405020304" pitchFamily="18" charset="0"/>
                <a:ea typeface="Times New Roman" panose="02020603050405020304" pitchFamily="18" charset="0"/>
              </a:rPr>
              <a:t>titrovatelná</a:t>
            </a:r>
            <a:r>
              <a:rPr lang="cs-CZ" sz="1800" i="1" dirty="0">
                <a:effectLst/>
                <a:latin typeface="Times New Roman" panose="02020603050405020304" pitchFamily="18" charset="0"/>
                <a:ea typeface="Times New Roman" panose="02020603050405020304" pitchFamily="18" charset="0"/>
              </a:rPr>
              <a:t> acidita (TA) nebo jako součást amonného iontu, se do vnitřního prostředí dostává jeden iont bikarbonátů. Bikarbonáty jsou také zároveň filtrovány z plazmy do glomerulárního filtrátu. Za normálních okolností ledviny ale prakticky veškeré množství profiltrovaných bikarbonátů zpětně vstřebají. Renální regulace acidobazické rovnováhy spočívá v regulaci novotvorby bikarbonátů při acidifikací moči (a tím i ovlivnění bilance H</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/HCO</a:t>
            </a:r>
            <a:r>
              <a:rPr lang="cs-CZ" sz="1800" i="1" baseline="-25000" dirty="0">
                <a:effectLst/>
                <a:latin typeface="Times New Roman" panose="02020603050405020304" pitchFamily="18" charset="0"/>
                <a:ea typeface="Times New Roman" panose="02020603050405020304" pitchFamily="18" charset="0"/>
              </a:rPr>
              <a:t>3</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s následnou změnou hodnot BB a BE), respirační regulace acidobazické rovnováhy se uplatňuje prostřednictvím regulace bilance CO</a:t>
            </a:r>
            <a:r>
              <a:rPr lang="cs-CZ" sz="1800" i="1" baseline="-25000" dirty="0">
                <a:effectLst/>
                <a:latin typeface="Times New Roman" panose="02020603050405020304" pitchFamily="18" charset="0"/>
                <a:ea typeface="Times New Roman" panose="02020603050405020304" pitchFamily="18" charset="0"/>
              </a:rPr>
              <a:t>2</a:t>
            </a:r>
            <a:r>
              <a:rPr lang="cs-CZ" sz="1800" i="1" dirty="0">
                <a:effectLst/>
                <a:latin typeface="Times New Roman" panose="02020603050405020304" pitchFamily="18" charset="0"/>
                <a:ea typeface="Times New Roman" panose="02020603050405020304" pitchFamily="18" charset="0"/>
              </a:rPr>
              <a:t>  a následným ovlivněním hladiny pCO</a:t>
            </a:r>
            <a:r>
              <a:rPr lang="cs-CZ" sz="1800" i="1" baseline="-25000" dirty="0">
                <a:effectLst/>
                <a:latin typeface="Times New Roman" panose="02020603050405020304" pitchFamily="18" charset="0"/>
                <a:ea typeface="Times New Roman" panose="02020603050405020304" pitchFamily="18" charset="0"/>
              </a:rPr>
              <a:t>2</a:t>
            </a:r>
            <a:r>
              <a:rPr lang="cs-CZ" sz="1800" i="1" dirty="0">
                <a:effectLst/>
                <a:latin typeface="Times New Roman" panose="02020603050405020304" pitchFamily="18" charset="0"/>
                <a:ea typeface="Times New Roman" panose="02020603050405020304" pitchFamily="18" charset="0"/>
              </a:rPr>
              <a:t> v  arteriální krvi.</a:t>
            </a:r>
            <a:endParaRPr lang="en-US" sz="1800" dirty="0">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19</a:t>
            </a:fld>
            <a:endParaRPr lang="en-US"/>
          </a:p>
        </p:txBody>
      </p:sp>
    </p:spTree>
    <p:extLst>
      <p:ext uri="{BB962C8B-B14F-4D97-AF65-F5344CB8AC3E}">
        <p14:creationId xmlns:p14="http://schemas.microsoft.com/office/powerpoint/2010/main" val="402412068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effectLst/>
                <a:latin typeface="Times New Roman" panose="02020603050405020304" pitchFamily="18" charset="0"/>
                <a:ea typeface="Times New Roman" panose="02020603050405020304" pitchFamily="18" charset="0"/>
              </a:rPr>
              <a:t>Metabolická tvorba oxidu uhličitého a silných kyselin musí být v rovnováze s jejich eliminací z organismu. O odvod CO</a:t>
            </a:r>
            <a:r>
              <a:rPr lang="cs-CZ" sz="1800" i="1" baseline="-25000" dirty="0">
                <a:effectLst/>
                <a:latin typeface="Times New Roman" panose="02020603050405020304" pitchFamily="18" charset="0"/>
                <a:ea typeface="Times New Roman" panose="02020603050405020304" pitchFamily="18" charset="0"/>
              </a:rPr>
              <a:t>2</a:t>
            </a:r>
            <a:r>
              <a:rPr lang="cs-CZ" sz="1800" i="1" dirty="0">
                <a:effectLst/>
                <a:latin typeface="Times New Roman" panose="02020603050405020304" pitchFamily="18" charset="0"/>
                <a:ea typeface="Times New Roman" panose="02020603050405020304" pitchFamily="18" charset="0"/>
              </a:rPr>
              <a:t>  se stará respirační systém, který udržuje stálost koncentrace CO</a:t>
            </a:r>
            <a:r>
              <a:rPr lang="cs-CZ" sz="1800" i="1" baseline="-25000" dirty="0">
                <a:effectLst/>
                <a:latin typeface="Times New Roman" panose="02020603050405020304" pitchFamily="18" charset="0"/>
                <a:ea typeface="Times New Roman" panose="02020603050405020304" pitchFamily="18" charset="0"/>
              </a:rPr>
              <a:t>2</a:t>
            </a:r>
            <a:r>
              <a:rPr lang="cs-CZ" sz="1800" i="1" dirty="0">
                <a:effectLst/>
                <a:latin typeface="Times New Roman" panose="02020603050405020304" pitchFamily="18" charset="0"/>
                <a:ea typeface="Times New Roman" panose="02020603050405020304" pitchFamily="18" charset="0"/>
              </a:rPr>
              <a:t> v arteriální krvi (závislou na hodnotě alveolární ventilace). Vylučování silných kyselin zajišťují ledviny - za každý vyloučený vodíkový iont, který je v moči navázán především na fosfáty jako tzv. </a:t>
            </a:r>
            <a:r>
              <a:rPr lang="cs-CZ" sz="1800" i="1" dirty="0" err="1">
                <a:effectLst/>
                <a:latin typeface="Times New Roman" panose="02020603050405020304" pitchFamily="18" charset="0"/>
                <a:ea typeface="Times New Roman" panose="02020603050405020304" pitchFamily="18" charset="0"/>
              </a:rPr>
              <a:t>titrovatelná</a:t>
            </a:r>
            <a:r>
              <a:rPr lang="cs-CZ" sz="1800" i="1" dirty="0">
                <a:effectLst/>
                <a:latin typeface="Times New Roman" panose="02020603050405020304" pitchFamily="18" charset="0"/>
                <a:ea typeface="Times New Roman" panose="02020603050405020304" pitchFamily="18" charset="0"/>
              </a:rPr>
              <a:t> acidita (TA) nebo jako součást amonného iontu, se do vnitřního prostředí dostává jeden iont bikarbonátů. Bikarbonáty jsou také zároveň filtrovány z plazmy do glomerulárního filtrátu. Za normálních okolností ledviny ale prakticky veškeré množství profiltrovaných bikarbonátů zpětně vstřebají. Renální regulace acidobazické rovnováhy spočívá v regulaci novotvorby bikarbonátů při acidifikací moči (a tím i ovlivnění bilance H</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/HCO</a:t>
            </a:r>
            <a:r>
              <a:rPr lang="cs-CZ" sz="1800" i="1" baseline="-25000" dirty="0">
                <a:effectLst/>
                <a:latin typeface="Times New Roman" panose="02020603050405020304" pitchFamily="18" charset="0"/>
                <a:ea typeface="Times New Roman" panose="02020603050405020304" pitchFamily="18" charset="0"/>
              </a:rPr>
              <a:t>3</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s následnou změnou hodnot BB a BE), respirační regulace acidobazické rovnováhy se uplatňuje prostřednictvím regulace bilance CO</a:t>
            </a:r>
            <a:r>
              <a:rPr lang="cs-CZ" sz="1800" i="1" baseline="-25000" dirty="0">
                <a:effectLst/>
                <a:latin typeface="Times New Roman" panose="02020603050405020304" pitchFamily="18" charset="0"/>
                <a:ea typeface="Times New Roman" panose="02020603050405020304" pitchFamily="18" charset="0"/>
              </a:rPr>
              <a:t>2</a:t>
            </a:r>
            <a:r>
              <a:rPr lang="cs-CZ" sz="1800" i="1" dirty="0">
                <a:effectLst/>
                <a:latin typeface="Times New Roman" panose="02020603050405020304" pitchFamily="18" charset="0"/>
                <a:ea typeface="Times New Roman" panose="02020603050405020304" pitchFamily="18" charset="0"/>
              </a:rPr>
              <a:t>  a následným ovlivněním hladiny pCO</a:t>
            </a:r>
            <a:r>
              <a:rPr lang="cs-CZ" sz="1800" i="1" baseline="-25000" dirty="0">
                <a:effectLst/>
                <a:latin typeface="Times New Roman" panose="02020603050405020304" pitchFamily="18" charset="0"/>
                <a:ea typeface="Times New Roman" panose="02020603050405020304" pitchFamily="18" charset="0"/>
              </a:rPr>
              <a:t>2</a:t>
            </a:r>
            <a:r>
              <a:rPr lang="cs-CZ" sz="1800" i="1" dirty="0">
                <a:effectLst/>
                <a:latin typeface="Times New Roman" panose="02020603050405020304" pitchFamily="18" charset="0"/>
                <a:ea typeface="Times New Roman" panose="02020603050405020304" pitchFamily="18" charset="0"/>
              </a:rPr>
              <a:t> v  arteriální krvi.</a:t>
            </a:r>
            <a:endParaRPr lang="en-US" sz="1800" dirty="0">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20</a:t>
            </a:fld>
            <a:endParaRPr lang="en-US"/>
          </a:p>
        </p:txBody>
      </p:sp>
    </p:spTree>
    <p:extLst>
      <p:ext uri="{BB962C8B-B14F-4D97-AF65-F5344CB8AC3E}">
        <p14:creationId xmlns:p14="http://schemas.microsoft.com/office/powerpoint/2010/main" val="425672337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7">
            <a:extLst>
              <a:ext uri="{FF2B5EF4-FFF2-40B4-BE49-F238E27FC236}">
                <a16:creationId xmlns:a16="http://schemas.microsoft.com/office/drawing/2014/main" id="{EF894915-EC25-45B8-AB97-B8556608512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4AC661F0-04F5-4E9E-A137-1F6C4F803383}" type="slidenum">
              <a:rPr lang="cs-CZ" altLang="cs-CZ" sz="1200"/>
              <a:pPr/>
              <a:t>3</a:t>
            </a:fld>
            <a:endParaRPr lang="cs-CZ" altLang="cs-CZ" sz="1200"/>
          </a:p>
        </p:txBody>
      </p:sp>
      <p:sp>
        <p:nvSpPr>
          <p:cNvPr id="12291" name="Rectangle 2">
            <a:extLst>
              <a:ext uri="{FF2B5EF4-FFF2-40B4-BE49-F238E27FC236}">
                <a16:creationId xmlns:a16="http://schemas.microsoft.com/office/drawing/2014/main" id="{84CC30DD-802A-460D-9343-E981AB9AB1F6}"/>
              </a:ext>
            </a:extLst>
          </p:cNvPr>
          <p:cNvSpPr>
            <a:spLocks noGrp="1" noRot="1" noChangeAspect="1" noChangeArrowheads="1" noTextEdit="1"/>
          </p:cNvSpPr>
          <p:nvPr>
            <p:ph type="sldImg"/>
          </p:nvPr>
        </p:nvSpPr>
        <p:spPr>
          <a:ln/>
        </p:spPr>
      </p:sp>
      <p:sp>
        <p:nvSpPr>
          <p:cNvPr id="12292" name="Rectangle 3">
            <a:extLst>
              <a:ext uri="{FF2B5EF4-FFF2-40B4-BE49-F238E27FC236}">
                <a16:creationId xmlns:a16="http://schemas.microsoft.com/office/drawing/2014/main" id="{6275E568-300A-467A-9018-37CC9EA2EFB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a:t>Vlastnosti prostředí, které buňky obklopuje (tj, teplota, objem, osmolarita, pH, iontové složení, koncentrace krevních plynů, koncentrace glukóza a dalších živin) musí být takové, aby umožňovaly optimální činnost buněčných struktur. Pro buňky obklopující prostředí pak zavedl pojem </a:t>
            </a:r>
            <a:r>
              <a:rPr lang="cs-CZ" altLang="cs-CZ" b="1" i="1"/>
              <a:t>vnitřní prostředí </a:t>
            </a:r>
            <a:r>
              <a:rPr lang="cs-CZ" altLang="cs-CZ"/>
              <a:t>(dnes se ale častěji používá termín extracelulární, resp. intersticiální tekutina). </a:t>
            </a:r>
          </a:p>
          <a:p>
            <a:pPr eaLnBrk="1" hangingPunct="1"/>
            <a:r>
              <a:rPr lang="cs-CZ" altLang="cs-CZ"/>
              <a:t>Regulační mechanismy zajišťují, aby složení vnitřního prostředí (tj. extracelulární, resp. intersticiální tekutiny) bylo stabilní nezávisle na měnících se podmínkách vnějšího prostředí organismu a různé úrovni metabolické činnosti buněk. </a:t>
            </a:r>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effectLst/>
                <a:latin typeface="Times New Roman" panose="02020603050405020304" pitchFamily="18" charset="0"/>
                <a:ea typeface="Times New Roman" panose="02020603050405020304" pitchFamily="18" charset="0"/>
              </a:rPr>
              <a:t>Metabolická tvorba oxidu uhličitého a silných kyselin musí být v rovnováze s jejich eliminací z organismu. O odvod CO</a:t>
            </a:r>
            <a:r>
              <a:rPr lang="cs-CZ" sz="1800" i="1" baseline="-25000" dirty="0">
                <a:effectLst/>
                <a:latin typeface="Times New Roman" panose="02020603050405020304" pitchFamily="18" charset="0"/>
                <a:ea typeface="Times New Roman" panose="02020603050405020304" pitchFamily="18" charset="0"/>
              </a:rPr>
              <a:t>2</a:t>
            </a:r>
            <a:r>
              <a:rPr lang="cs-CZ" sz="1800" i="1" dirty="0">
                <a:effectLst/>
                <a:latin typeface="Times New Roman" panose="02020603050405020304" pitchFamily="18" charset="0"/>
                <a:ea typeface="Times New Roman" panose="02020603050405020304" pitchFamily="18" charset="0"/>
              </a:rPr>
              <a:t>  se stará respirační systém, který udržuje stálost koncentrace CO</a:t>
            </a:r>
            <a:r>
              <a:rPr lang="cs-CZ" sz="1800" i="1" baseline="-25000" dirty="0">
                <a:effectLst/>
                <a:latin typeface="Times New Roman" panose="02020603050405020304" pitchFamily="18" charset="0"/>
                <a:ea typeface="Times New Roman" panose="02020603050405020304" pitchFamily="18" charset="0"/>
              </a:rPr>
              <a:t>2</a:t>
            </a:r>
            <a:r>
              <a:rPr lang="cs-CZ" sz="1800" i="1" dirty="0">
                <a:effectLst/>
                <a:latin typeface="Times New Roman" panose="02020603050405020304" pitchFamily="18" charset="0"/>
                <a:ea typeface="Times New Roman" panose="02020603050405020304" pitchFamily="18" charset="0"/>
              </a:rPr>
              <a:t> v arteriální krvi (závislou na hodnotě alveolární ventilace). Vylučování silných kyselin zajišťují ledviny - za každý vyloučený vodíkový iont, který je v moči navázán především na fosfáty jako tzv. </a:t>
            </a:r>
            <a:r>
              <a:rPr lang="cs-CZ" sz="1800" i="1" dirty="0" err="1">
                <a:effectLst/>
                <a:latin typeface="Times New Roman" panose="02020603050405020304" pitchFamily="18" charset="0"/>
                <a:ea typeface="Times New Roman" panose="02020603050405020304" pitchFamily="18" charset="0"/>
              </a:rPr>
              <a:t>titrovatelná</a:t>
            </a:r>
            <a:r>
              <a:rPr lang="cs-CZ" sz="1800" i="1" dirty="0">
                <a:effectLst/>
                <a:latin typeface="Times New Roman" panose="02020603050405020304" pitchFamily="18" charset="0"/>
                <a:ea typeface="Times New Roman" panose="02020603050405020304" pitchFamily="18" charset="0"/>
              </a:rPr>
              <a:t> acidita (TA) nebo jako součást amonného iontu, se do vnitřního prostředí dostává jeden iont bikarbonátů. Bikarbonáty jsou také zároveň filtrovány z plazmy do glomerulárního filtrátu. Za normálních okolností ledviny ale prakticky veškeré množství profiltrovaných bikarbonátů zpětně vstřebají. Renální regulace acidobazické rovnováhy spočívá v regulaci novotvorby bikarbonátů při acidifikací moči (a tím i ovlivnění bilance H</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/HCO</a:t>
            </a:r>
            <a:r>
              <a:rPr lang="cs-CZ" sz="1800" i="1" baseline="-25000" dirty="0">
                <a:effectLst/>
                <a:latin typeface="Times New Roman" panose="02020603050405020304" pitchFamily="18" charset="0"/>
                <a:ea typeface="Times New Roman" panose="02020603050405020304" pitchFamily="18" charset="0"/>
              </a:rPr>
              <a:t>3</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s následnou změnou hodnot BB a BE), respirační regulace acidobazické rovnováhy se uplatňuje prostřednictvím regulace bilance CO</a:t>
            </a:r>
            <a:r>
              <a:rPr lang="cs-CZ" sz="1800" i="1" baseline="-25000" dirty="0">
                <a:effectLst/>
                <a:latin typeface="Times New Roman" panose="02020603050405020304" pitchFamily="18" charset="0"/>
                <a:ea typeface="Times New Roman" panose="02020603050405020304" pitchFamily="18" charset="0"/>
              </a:rPr>
              <a:t>2</a:t>
            </a:r>
            <a:r>
              <a:rPr lang="cs-CZ" sz="1800" i="1" dirty="0">
                <a:effectLst/>
                <a:latin typeface="Times New Roman" panose="02020603050405020304" pitchFamily="18" charset="0"/>
                <a:ea typeface="Times New Roman" panose="02020603050405020304" pitchFamily="18" charset="0"/>
              </a:rPr>
              <a:t>  a následným ovlivněním hladiny pCO</a:t>
            </a:r>
            <a:r>
              <a:rPr lang="cs-CZ" sz="1800" i="1" baseline="-25000" dirty="0">
                <a:effectLst/>
                <a:latin typeface="Times New Roman" panose="02020603050405020304" pitchFamily="18" charset="0"/>
                <a:ea typeface="Times New Roman" panose="02020603050405020304" pitchFamily="18" charset="0"/>
              </a:rPr>
              <a:t>2</a:t>
            </a:r>
            <a:r>
              <a:rPr lang="cs-CZ" sz="1800" i="1" dirty="0">
                <a:effectLst/>
                <a:latin typeface="Times New Roman" panose="02020603050405020304" pitchFamily="18" charset="0"/>
                <a:ea typeface="Times New Roman" panose="02020603050405020304" pitchFamily="18" charset="0"/>
              </a:rPr>
              <a:t> v  arteriální krvi.</a:t>
            </a:r>
            <a:endParaRPr lang="en-US" sz="1800" dirty="0">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25</a:t>
            </a:fld>
            <a:endParaRPr lang="en-US"/>
          </a:p>
        </p:txBody>
      </p:sp>
    </p:spTree>
    <p:extLst>
      <p:ext uri="{BB962C8B-B14F-4D97-AF65-F5344CB8AC3E}">
        <p14:creationId xmlns:p14="http://schemas.microsoft.com/office/powerpoint/2010/main" val="12374245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t>Vodíkový můstek je</a:t>
            </a:r>
            <a:r>
              <a:rPr lang="cs-CZ" baseline="0" dirty="0"/>
              <a:t> </a:t>
            </a:r>
            <a:r>
              <a:rPr lang="cs-CZ" dirty="0"/>
              <a:t>speciální slabá chemická vazba, která způsobuje vazbu vodíků v molekule H</a:t>
            </a:r>
            <a:r>
              <a:rPr lang="cs-CZ" baseline="-25000" dirty="0"/>
              <a:t>2</a:t>
            </a:r>
            <a:r>
              <a:rPr lang="cs-CZ" dirty="0"/>
              <a:t>0 na vedlejší molekuly. Díky vodíkovým můstkům</a:t>
            </a:r>
            <a:r>
              <a:rPr lang="cs-CZ" baseline="0" dirty="0"/>
              <a:t> je voda za </a:t>
            </a:r>
            <a:r>
              <a:rPr lang="cs-CZ" baseline="0" dirty="0" err="1"/>
              <a:t>běžkého</a:t>
            </a:r>
            <a:r>
              <a:rPr lang="cs-CZ" baseline="0" dirty="0"/>
              <a:t> tlaku a teploty kapalinou a nikoliv plynem.</a:t>
            </a:r>
            <a:endParaRPr lang="cs-CZ" dirty="0"/>
          </a:p>
        </p:txBody>
      </p:sp>
      <p:sp>
        <p:nvSpPr>
          <p:cNvPr id="4" name="Zástupný symbol pro číslo snímku 3"/>
          <p:cNvSpPr>
            <a:spLocks noGrp="1"/>
          </p:cNvSpPr>
          <p:nvPr>
            <p:ph type="sldNum" sz="quarter" idx="10"/>
          </p:nvPr>
        </p:nvSpPr>
        <p:spPr/>
        <p:txBody>
          <a:bodyPr/>
          <a:lstStyle/>
          <a:p>
            <a:fld id="{80B16644-807C-443A-B390-FF480439326A}" type="slidenum">
              <a:rPr lang="cs-CZ" smtClean="0"/>
              <a:t>35</a:t>
            </a:fld>
            <a:endParaRPr lang="cs-CZ"/>
          </a:p>
        </p:txBody>
      </p:sp>
    </p:spTree>
    <p:extLst>
      <p:ext uri="{BB962C8B-B14F-4D97-AF65-F5344CB8AC3E}">
        <p14:creationId xmlns:p14="http://schemas.microsoft.com/office/powerpoint/2010/main" val="268566939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80B16644-807C-443A-B390-FF480439326A}" type="slidenum">
              <a:rPr lang="cs-CZ" smtClean="0"/>
              <a:t>36</a:t>
            </a:fld>
            <a:endParaRPr lang="cs-CZ"/>
          </a:p>
        </p:txBody>
      </p:sp>
    </p:spTree>
    <p:extLst>
      <p:ext uri="{BB962C8B-B14F-4D97-AF65-F5344CB8AC3E}">
        <p14:creationId xmlns:p14="http://schemas.microsoft.com/office/powerpoint/2010/main" val="78183977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80B16644-807C-443A-B390-FF480439326A}" type="slidenum">
              <a:rPr lang="cs-CZ" smtClean="0"/>
              <a:t>37</a:t>
            </a:fld>
            <a:endParaRPr lang="cs-CZ"/>
          </a:p>
        </p:txBody>
      </p:sp>
    </p:spTree>
    <p:extLst>
      <p:ext uri="{BB962C8B-B14F-4D97-AF65-F5344CB8AC3E}">
        <p14:creationId xmlns:p14="http://schemas.microsoft.com/office/powerpoint/2010/main" val="162534989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t>Vodíkový můstek je</a:t>
            </a:r>
            <a:r>
              <a:rPr lang="cs-CZ" baseline="0" dirty="0"/>
              <a:t> </a:t>
            </a:r>
            <a:r>
              <a:rPr lang="cs-CZ" dirty="0"/>
              <a:t>speciální slabá chemická vazba, která způsobuje vazbu vodíků v molekule H</a:t>
            </a:r>
            <a:r>
              <a:rPr lang="cs-CZ" baseline="-25000" dirty="0"/>
              <a:t>2</a:t>
            </a:r>
            <a:r>
              <a:rPr lang="cs-CZ" dirty="0"/>
              <a:t>0 na vedlejší molekuly. Díky vodíkovým můstkům</a:t>
            </a:r>
            <a:r>
              <a:rPr lang="cs-CZ" baseline="0" dirty="0"/>
              <a:t> je voda za </a:t>
            </a:r>
            <a:r>
              <a:rPr lang="cs-CZ" baseline="0" dirty="0" err="1"/>
              <a:t>běžkého</a:t>
            </a:r>
            <a:r>
              <a:rPr lang="cs-CZ" baseline="0" dirty="0"/>
              <a:t> tlaku a teploty kapalinou a nikoliv plynem.</a:t>
            </a:r>
            <a:endParaRPr lang="cs-CZ" dirty="0"/>
          </a:p>
        </p:txBody>
      </p:sp>
      <p:sp>
        <p:nvSpPr>
          <p:cNvPr id="4" name="Zástupný symbol pro číslo snímku 3"/>
          <p:cNvSpPr>
            <a:spLocks noGrp="1"/>
          </p:cNvSpPr>
          <p:nvPr>
            <p:ph type="sldNum" sz="quarter" idx="10"/>
          </p:nvPr>
        </p:nvSpPr>
        <p:spPr/>
        <p:txBody>
          <a:bodyPr/>
          <a:lstStyle/>
          <a:p>
            <a:fld id="{80B16644-807C-443A-B390-FF480439326A}" type="slidenum">
              <a:rPr lang="cs-CZ" smtClean="0"/>
              <a:t>38</a:t>
            </a:fld>
            <a:endParaRPr lang="cs-CZ"/>
          </a:p>
        </p:txBody>
      </p:sp>
    </p:spTree>
    <p:extLst>
      <p:ext uri="{BB962C8B-B14F-4D97-AF65-F5344CB8AC3E}">
        <p14:creationId xmlns:p14="http://schemas.microsoft.com/office/powerpoint/2010/main" val="335627385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80B16644-807C-443A-B390-FF480439326A}" type="slidenum">
              <a:rPr lang="cs-CZ" smtClean="0"/>
              <a:t>39</a:t>
            </a:fld>
            <a:endParaRPr lang="cs-CZ"/>
          </a:p>
        </p:txBody>
      </p:sp>
    </p:spTree>
    <p:extLst>
      <p:ext uri="{BB962C8B-B14F-4D97-AF65-F5344CB8AC3E}">
        <p14:creationId xmlns:p14="http://schemas.microsoft.com/office/powerpoint/2010/main" val="85828240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80B16644-807C-443A-B390-FF480439326A}" type="slidenum">
              <a:rPr lang="cs-CZ" smtClean="0"/>
              <a:t>40</a:t>
            </a:fld>
            <a:endParaRPr lang="cs-CZ"/>
          </a:p>
        </p:txBody>
      </p:sp>
    </p:spTree>
    <p:extLst>
      <p:ext uri="{BB962C8B-B14F-4D97-AF65-F5344CB8AC3E}">
        <p14:creationId xmlns:p14="http://schemas.microsoft.com/office/powerpoint/2010/main" val="410353770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80B16644-807C-443A-B390-FF480439326A}" type="slidenum">
              <a:rPr lang="cs-CZ" smtClean="0"/>
              <a:t>41</a:t>
            </a:fld>
            <a:endParaRPr lang="cs-CZ"/>
          </a:p>
        </p:txBody>
      </p:sp>
    </p:spTree>
    <p:extLst>
      <p:ext uri="{BB962C8B-B14F-4D97-AF65-F5344CB8AC3E}">
        <p14:creationId xmlns:p14="http://schemas.microsoft.com/office/powerpoint/2010/main" val="9660817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10"/>
          </p:nvPr>
        </p:nvSpPr>
        <p:spPr/>
        <p:txBody>
          <a:bodyPr/>
          <a:lstStyle/>
          <a:p>
            <a:fld id="{80B16644-807C-443A-B390-FF480439326A}" type="slidenum">
              <a:rPr lang="cs-CZ" smtClean="0"/>
              <a:t>42</a:t>
            </a:fld>
            <a:endParaRPr lang="cs-CZ"/>
          </a:p>
        </p:txBody>
      </p:sp>
    </p:spTree>
    <p:extLst>
      <p:ext uri="{BB962C8B-B14F-4D97-AF65-F5344CB8AC3E}">
        <p14:creationId xmlns:p14="http://schemas.microsoft.com/office/powerpoint/2010/main" val="250490664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a:extLst>
              <a:ext uri="{FF2B5EF4-FFF2-40B4-BE49-F238E27FC236}">
                <a16:creationId xmlns:a16="http://schemas.microsoft.com/office/drawing/2014/main" id="{1FA505C0-E9F3-4105-B813-F9E5F4D152C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46DF9258-F896-4C3F-8547-63443D60F2CF}" type="slidenum">
              <a:rPr lang="cs-CZ" altLang="cs-CZ" sz="1200"/>
              <a:pPr/>
              <a:t>54</a:t>
            </a:fld>
            <a:endParaRPr lang="cs-CZ" altLang="cs-CZ" sz="1200"/>
          </a:p>
        </p:txBody>
      </p:sp>
      <p:sp>
        <p:nvSpPr>
          <p:cNvPr id="100355" name="Rectangle 2">
            <a:extLst>
              <a:ext uri="{FF2B5EF4-FFF2-40B4-BE49-F238E27FC236}">
                <a16:creationId xmlns:a16="http://schemas.microsoft.com/office/drawing/2014/main" id="{B18B5B0F-D30D-4A9C-B16A-55BAD7472D30}"/>
              </a:ext>
            </a:extLst>
          </p:cNvPr>
          <p:cNvSpPr>
            <a:spLocks noGrp="1" noRot="1" noChangeAspect="1" noChangeArrowheads="1" noTextEdit="1"/>
          </p:cNvSpPr>
          <p:nvPr>
            <p:ph type="sldImg"/>
          </p:nvPr>
        </p:nvSpPr>
        <p:spPr>
          <a:xfrm>
            <a:off x="407988" y="712788"/>
            <a:ext cx="6080125" cy="3421062"/>
          </a:xfrm>
          <a:solidFill>
            <a:srgbClr val="FFFFFF"/>
          </a:solidFill>
          <a:ln/>
        </p:spPr>
      </p:sp>
      <p:sp>
        <p:nvSpPr>
          <p:cNvPr id="100356" name="Rectangle 3">
            <a:extLst>
              <a:ext uri="{FF2B5EF4-FFF2-40B4-BE49-F238E27FC236}">
                <a16:creationId xmlns:a16="http://schemas.microsoft.com/office/drawing/2014/main" id="{BA431209-339F-4549-AAC1-E73FBE4F0105}"/>
              </a:ext>
            </a:extLst>
          </p:cNvPr>
          <p:cNvSpPr>
            <a:spLocks noGrp="1" noChangeArrowheads="1"/>
          </p:cNvSpPr>
          <p:nvPr>
            <p:ph type="body" idx="1"/>
          </p:nvPr>
        </p:nvSpPr>
        <p:spPr>
          <a:xfrm>
            <a:off x="939800" y="4348163"/>
            <a:ext cx="5014913" cy="4135437"/>
          </a:xfrm>
          <a:solidFill>
            <a:srgbClr val="FFFFFF"/>
          </a:solidFill>
          <a:ln>
            <a:solidFill>
              <a:srgbClr val="000000"/>
            </a:solidFill>
          </a:ln>
        </p:spPr>
        <p:txBody>
          <a:bodyPr/>
          <a:lstStyle/>
          <a:p>
            <a:r>
              <a:rPr lang="cs-CZ" altLang="cs-CZ" sz="2000"/>
              <a:t>A</a:t>
            </a:r>
          </a:p>
          <a:p>
            <a:endParaRPr lang="cs-CZ" altLang="cs-CZ"/>
          </a:p>
          <a:p>
            <a:endParaRPr lang="cs-CZ" altLang="cs-CZ"/>
          </a:p>
          <a:p>
            <a:r>
              <a:rPr lang="cs-CZ" altLang="cs-CZ"/>
              <a:t>obr. 13.21  </a:t>
            </a:r>
            <a:r>
              <a:rPr lang="cs-CZ" altLang="cs-CZ" b="1"/>
              <a:t>A - </a:t>
            </a:r>
            <a:r>
              <a:rPr lang="cs-CZ" altLang="cs-CZ"/>
              <a:t>Pufrování v uzavřeném systému, dokonale odděleném od okolí, vyplněném CO</a:t>
            </a:r>
            <a:r>
              <a:rPr lang="cs-CZ" altLang="cs-CZ" baseline="-25000"/>
              <a:t>2</a:t>
            </a:r>
            <a:r>
              <a:rPr lang="cs-CZ" altLang="cs-CZ"/>
              <a:t> (např. v sifonové lahvi). Mezi všemi složkami bikarbonátového systému existuje rovnováha. Po přidání silné kyseliny se ustavuje nový rovnovážný stav. </a:t>
            </a:r>
            <a:r>
              <a:rPr lang="cs-CZ" altLang="cs-CZ" b="1"/>
              <a:t>B -</a:t>
            </a:r>
            <a:r>
              <a:rPr lang="cs-CZ" altLang="cs-CZ"/>
              <a:t> Pufrování v otevřeném systému, kde množství CO</a:t>
            </a:r>
            <a:r>
              <a:rPr lang="cs-CZ" altLang="cs-CZ" baseline="-25000"/>
              <a:t>2</a:t>
            </a:r>
            <a:r>
              <a:rPr lang="cs-CZ" altLang="cs-CZ"/>
              <a:t>, které je do něho přiváděno zvenčí se rovná množství CO</a:t>
            </a:r>
            <a:r>
              <a:rPr lang="cs-CZ" altLang="cs-CZ" baseline="-25000"/>
              <a:t>2</a:t>
            </a:r>
            <a:r>
              <a:rPr lang="cs-CZ" altLang="cs-CZ"/>
              <a:t>, které se z něho za tutéž dobu uvolní do okolí. Příkladem je vnitřní prostředí, kam CO2 přichází jako produkt buněčného metabolismu a odkud je odstraňován respiračním systémem. Respirace, která v arteriální krvi udržuje hladinu CO</a:t>
            </a:r>
            <a:r>
              <a:rPr lang="cs-CZ" altLang="cs-CZ" baseline="-25000"/>
              <a:t>2</a:t>
            </a:r>
            <a:r>
              <a:rPr lang="cs-CZ" altLang="cs-CZ"/>
              <a:t> na stálé úrovni, závislé na alveolární ventilaci zefektivňuje pufrování silných kyselin a bazí bikarbonátovým nárazníkem.</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7">
            <a:extLst>
              <a:ext uri="{FF2B5EF4-FFF2-40B4-BE49-F238E27FC236}">
                <a16:creationId xmlns:a16="http://schemas.microsoft.com/office/drawing/2014/main" id="{9D977E1A-21B6-46B9-9ABC-1259A1D24AD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31410CDB-D182-4316-9A99-D0D44D813325}" type="slidenum">
              <a:rPr lang="cs-CZ" altLang="cs-CZ" sz="1200"/>
              <a:pPr/>
              <a:t>4</a:t>
            </a:fld>
            <a:endParaRPr lang="cs-CZ" altLang="cs-CZ" sz="1200"/>
          </a:p>
        </p:txBody>
      </p:sp>
      <p:sp>
        <p:nvSpPr>
          <p:cNvPr id="14339" name="Rectangle 2">
            <a:extLst>
              <a:ext uri="{FF2B5EF4-FFF2-40B4-BE49-F238E27FC236}">
                <a16:creationId xmlns:a16="http://schemas.microsoft.com/office/drawing/2014/main" id="{9472C684-B7C1-4351-870F-37D4750E43BB}"/>
              </a:ext>
            </a:extLst>
          </p:cNvPr>
          <p:cNvSpPr>
            <a:spLocks noGrp="1" noRot="1" noChangeAspect="1" noChangeArrowheads="1" noTextEdit="1"/>
          </p:cNvSpPr>
          <p:nvPr>
            <p:ph type="sldImg"/>
          </p:nvPr>
        </p:nvSpPr>
        <p:spPr>
          <a:ln/>
        </p:spPr>
      </p:sp>
      <p:sp>
        <p:nvSpPr>
          <p:cNvPr id="14340" name="Rectangle 3">
            <a:extLst>
              <a:ext uri="{FF2B5EF4-FFF2-40B4-BE49-F238E27FC236}">
                <a16:creationId xmlns:a16="http://schemas.microsoft.com/office/drawing/2014/main" id="{E63D2EAE-8687-498E-A4DE-B702C8C6DD7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a:t>Tuto regulaci zajišťující pozoruhodnou stabilitu parametrů vnitřního prostředí (objemu, osmolarity, koncentrace iontů, teploty a pH) souhrnně nazýváme pojmem homeostáza. </a:t>
            </a:r>
          </a:p>
          <a:p>
            <a:pPr eaLnBrk="1" hangingPunct="1"/>
            <a:r>
              <a:rPr lang="cs-CZ" altLang="cs-CZ"/>
              <a:t>Pojem „Homeostáza“ definoval americký fyziolog Walter Cannon v roce 1932 jako regulaci parametrů vnitřního prostředí v rozmezí náležitých hodnot. </a:t>
            </a:r>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a:extLst>
              <a:ext uri="{FF2B5EF4-FFF2-40B4-BE49-F238E27FC236}">
                <a16:creationId xmlns:a16="http://schemas.microsoft.com/office/drawing/2014/main" id="{BBD2A595-0F85-46DC-AA06-32223AD3DA4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BEF4DB53-89A1-4CB9-9515-29E42C71D904}" type="slidenum">
              <a:rPr lang="cs-CZ" altLang="cs-CZ" sz="1200"/>
              <a:pPr/>
              <a:t>55</a:t>
            </a:fld>
            <a:endParaRPr lang="cs-CZ" altLang="cs-CZ" sz="1200"/>
          </a:p>
        </p:txBody>
      </p:sp>
      <p:sp>
        <p:nvSpPr>
          <p:cNvPr id="102403" name="Rectangle 2">
            <a:extLst>
              <a:ext uri="{FF2B5EF4-FFF2-40B4-BE49-F238E27FC236}">
                <a16:creationId xmlns:a16="http://schemas.microsoft.com/office/drawing/2014/main" id="{51AC6385-366F-4B72-8092-2A51706C16C5}"/>
              </a:ext>
            </a:extLst>
          </p:cNvPr>
          <p:cNvSpPr>
            <a:spLocks noGrp="1" noRot="1" noChangeAspect="1" noChangeArrowheads="1" noTextEdit="1"/>
          </p:cNvSpPr>
          <p:nvPr>
            <p:ph type="sldImg"/>
          </p:nvPr>
        </p:nvSpPr>
        <p:spPr>
          <a:xfrm>
            <a:off x="407988" y="712788"/>
            <a:ext cx="6080125" cy="3421062"/>
          </a:xfrm>
          <a:solidFill>
            <a:srgbClr val="FFFFFF"/>
          </a:solidFill>
          <a:ln/>
        </p:spPr>
      </p:sp>
      <p:sp>
        <p:nvSpPr>
          <p:cNvPr id="102404" name="Rectangle 3">
            <a:extLst>
              <a:ext uri="{FF2B5EF4-FFF2-40B4-BE49-F238E27FC236}">
                <a16:creationId xmlns:a16="http://schemas.microsoft.com/office/drawing/2014/main" id="{04AC48AA-8DB3-4036-9F53-2744BE2D1C0F}"/>
              </a:ext>
            </a:extLst>
          </p:cNvPr>
          <p:cNvSpPr>
            <a:spLocks noGrp="1" noChangeArrowheads="1"/>
          </p:cNvSpPr>
          <p:nvPr>
            <p:ph type="body" idx="1"/>
          </p:nvPr>
        </p:nvSpPr>
        <p:spPr>
          <a:xfrm>
            <a:off x="939800" y="4348163"/>
            <a:ext cx="5014913" cy="4135437"/>
          </a:xfrm>
          <a:solidFill>
            <a:srgbClr val="FFFFFF"/>
          </a:solidFill>
          <a:ln>
            <a:solidFill>
              <a:srgbClr val="000000"/>
            </a:solidFill>
          </a:ln>
        </p:spPr>
        <p:txBody>
          <a:bodyPr/>
          <a:lstStyle/>
          <a:p>
            <a:r>
              <a:rPr lang="cs-CZ" altLang="cs-CZ" sz="2000"/>
              <a:t>A</a:t>
            </a:r>
          </a:p>
          <a:p>
            <a:endParaRPr lang="cs-CZ" altLang="cs-CZ"/>
          </a:p>
          <a:p>
            <a:endParaRPr lang="cs-CZ" altLang="cs-CZ"/>
          </a:p>
          <a:p>
            <a:r>
              <a:rPr lang="cs-CZ" altLang="cs-CZ"/>
              <a:t>obr. 13.21  </a:t>
            </a:r>
            <a:r>
              <a:rPr lang="cs-CZ" altLang="cs-CZ" b="1"/>
              <a:t>A - </a:t>
            </a:r>
            <a:r>
              <a:rPr lang="cs-CZ" altLang="cs-CZ"/>
              <a:t>Pufrování v uzavřeném systému, dokonale odděleném od okolí, vyplněném CO</a:t>
            </a:r>
            <a:r>
              <a:rPr lang="cs-CZ" altLang="cs-CZ" baseline="-25000"/>
              <a:t>2</a:t>
            </a:r>
            <a:r>
              <a:rPr lang="cs-CZ" altLang="cs-CZ"/>
              <a:t> (např. v sifonové lahvi). Mezi všemi složkami bikarbonátového systému existuje rovnováha. Po přidání silné kyseliny se ustavuje nový rovnovážný stav. </a:t>
            </a:r>
            <a:r>
              <a:rPr lang="cs-CZ" altLang="cs-CZ" b="1"/>
              <a:t>B -</a:t>
            </a:r>
            <a:r>
              <a:rPr lang="cs-CZ" altLang="cs-CZ"/>
              <a:t> Pufrování v otevřeném systému, kde množství CO</a:t>
            </a:r>
            <a:r>
              <a:rPr lang="cs-CZ" altLang="cs-CZ" baseline="-25000"/>
              <a:t>2</a:t>
            </a:r>
            <a:r>
              <a:rPr lang="cs-CZ" altLang="cs-CZ"/>
              <a:t>, které je do něho přiváděno zvenčí se rovná množství CO</a:t>
            </a:r>
            <a:r>
              <a:rPr lang="cs-CZ" altLang="cs-CZ" baseline="-25000"/>
              <a:t>2</a:t>
            </a:r>
            <a:r>
              <a:rPr lang="cs-CZ" altLang="cs-CZ"/>
              <a:t>, které se z něho za tutéž dobu uvolní do okolí. Příkladem je vnitřní prostředí, kam CO2 přichází jako produkt buněčného metabolismu a odkud je odstraňován respiračním systémem. Respirace, která v arteriální krvi udržuje hladinu CO</a:t>
            </a:r>
            <a:r>
              <a:rPr lang="cs-CZ" altLang="cs-CZ" baseline="-25000"/>
              <a:t>2</a:t>
            </a:r>
            <a:r>
              <a:rPr lang="cs-CZ" altLang="cs-CZ"/>
              <a:t> na stálé úrovni, závislé na alveolární ventilaci zefektivňuje pufrování silných kyselin a bazí bikarbonátovým nárazníkem.</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a:extLst>
              <a:ext uri="{FF2B5EF4-FFF2-40B4-BE49-F238E27FC236}">
                <a16:creationId xmlns:a16="http://schemas.microsoft.com/office/drawing/2014/main" id="{0D3FBE79-95E5-4718-B8B6-47EF1384F0E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769228BA-BD69-48CF-BDED-3A62BDFC1FD2}" type="slidenum">
              <a:rPr lang="cs-CZ" altLang="cs-CZ"/>
              <a:pPr>
                <a:spcBef>
                  <a:spcPct val="0"/>
                </a:spcBef>
              </a:pPr>
              <a:t>56</a:t>
            </a:fld>
            <a:endParaRPr lang="cs-CZ" altLang="cs-CZ"/>
          </a:p>
        </p:txBody>
      </p:sp>
      <p:sp>
        <p:nvSpPr>
          <p:cNvPr id="79875" name="Rectangle 2">
            <a:extLst>
              <a:ext uri="{FF2B5EF4-FFF2-40B4-BE49-F238E27FC236}">
                <a16:creationId xmlns:a16="http://schemas.microsoft.com/office/drawing/2014/main" id="{F1C6FA38-D4EA-4579-A44C-81E697107211}"/>
              </a:ext>
            </a:extLst>
          </p:cNvPr>
          <p:cNvSpPr>
            <a:spLocks noGrp="1" noRot="1" noChangeAspect="1" noChangeArrowheads="1" noTextEdit="1"/>
          </p:cNvSpPr>
          <p:nvPr>
            <p:ph type="sldImg"/>
          </p:nvPr>
        </p:nvSpPr>
        <p:spPr>
          <a:ln/>
        </p:spPr>
      </p:sp>
      <p:sp>
        <p:nvSpPr>
          <p:cNvPr id="79876" name="Rectangle 3">
            <a:extLst>
              <a:ext uri="{FF2B5EF4-FFF2-40B4-BE49-F238E27FC236}">
                <a16:creationId xmlns:a16="http://schemas.microsoft.com/office/drawing/2014/main" id="{7D92B0D5-FFF2-4608-8DC0-2D369C47D6C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a:extLst>
              <a:ext uri="{FF2B5EF4-FFF2-40B4-BE49-F238E27FC236}">
                <a16:creationId xmlns:a16="http://schemas.microsoft.com/office/drawing/2014/main" id="{CF25F09B-91A3-4AD4-8BC2-357F614D177F}"/>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lgn="r">
              <a:spcBef>
                <a:spcPct val="0"/>
              </a:spcBef>
            </a:pPr>
            <a:fld id="{9562F7AA-51A4-468B-B8B8-E34D04760B27}" type="slidenum">
              <a:rPr lang="cs-CZ" altLang="cs-CZ"/>
              <a:pPr algn="r">
                <a:spcBef>
                  <a:spcPct val="0"/>
                </a:spcBef>
              </a:pPr>
              <a:t>57</a:t>
            </a:fld>
            <a:endParaRPr lang="cs-CZ" altLang="cs-CZ"/>
          </a:p>
        </p:txBody>
      </p:sp>
      <p:sp>
        <p:nvSpPr>
          <p:cNvPr id="81923" name="Rectangle 2">
            <a:extLst>
              <a:ext uri="{FF2B5EF4-FFF2-40B4-BE49-F238E27FC236}">
                <a16:creationId xmlns:a16="http://schemas.microsoft.com/office/drawing/2014/main" id="{E093931E-B3D6-4F6C-9B03-0A148DEB21F0}"/>
              </a:ext>
            </a:extLst>
          </p:cNvPr>
          <p:cNvSpPr>
            <a:spLocks noGrp="1" noRot="1" noChangeAspect="1" noChangeArrowheads="1" noTextEdit="1"/>
          </p:cNvSpPr>
          <p:nvPr>
            <p:ph type="sldImg"/>
          </p:nvPr>
        </p:nvSpPr>
        <p:spPr>
          <a:ln/>
        </p:spPr>
      </p:sp>
      <p:sp>
        <p:nvSpPr>
          <p:cNvPr id="81924" name="Rectangle 3">
            <a:extLst>
              <a:ext uri="{FF2B5EF4-FFF2-40B4-BE49-F238E27FC236}">
                <a16:creationId xmlns:a16="http://schemas.microsoft.com/office/drawing/2014/main" id="{184910EC-9F99-40B1-976E-682A030C745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a:extLst>
              <a:ext uri="{FF2B5EF4-FFF2-40B4-BE49-F238E27FC236}">
                <a16:creationId xmlns:a16="http://schemas.microsoft.com/office/drawing/2014/main" id="{8A58F3D8-997A-4873-82D8-AA10B1664901}"/>
              </a:ext>
            </a:extLst>
          </p:cNvPr>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lgn="r">
              <a:spcBef>
                <a:spcPct val="0"/>
              </a:spcBef>
            </a:pPr>
            <a:fld id="{44D56D30-B4B8-4583-BDC8-71DC905DC728}" type="slidenum">
              <a:rPr lang="cs-CZ" altLang="cs-CZ"/>
              <a:pPr algn="r">
                <a:spcBef>
                  <a:spcPct val="0"/>
                </a:spcBef>
              </a:pPr>
              <a:t>58</a:t>
            </a:fld>
            <a:endParaRPr lang="cs-CZ" altLang="cs-CZ"/>
          </a:p>
        </p:txBody>
      </p:sp>
      <p:sp>
        <p:nvSpPr>
          <p:cNvPr id="83971" name="Rectangle 2">
            <a:extLst>
              <a:ext uri="{FF2B5EF4-FFF2-40B4-BE49-F238E27FC236}">
                <a16:creationId xmlns:a16="http://schemas.microsoft.com/office/drawing/2014/main" id="{404C17C7-9681-4367-8CD9-14568BCFB81F}"/>
              </a:ext>
            </a:extLst>
          </p:cNvPr>
          <p:cNvSpPr>
            <a:spLocks noGrp="1" noRot="1" noChangeAspect="1" noChangeArrowheads="1" noTextEdit="1"/>
          </p:cNvSpPr>
          <p:nvPr>
            <p:ph type="sldImg"/>
          </p:nvPr>
        </p:nvSpPr>
        <p:spPr>
          <a:ln/>
        </p:spPr>
      </p:sp>
      <p:sp>
        <p:nvSpPr>
          <p:cNvPr id="83972" name="Rectangle 3">
            <a:extLst>
              <a:ext uri="{FF2B5EF4-FFF2-40B4-BE49-F238E27FC236}">
                <a16:creationId xmlns:a16="http://schemas.microsoft.com/office/drawing/2014/main" id="{674EC665-A4D2-4C95-A13D-E5C850A0C36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a:extLst>
              <a:ext uri="{FF2B5EF4-FFF2-40B4-BE49-F238E27FC236}">
                <a16:creationId xmlns:a16="http://schemas.microsoft.com/office/drawing/2014/main" id="{4343A837-0E30-4F6C-9DBE-EB536936DB0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3D04941C-2E33-4A74-A089-57B0D7C77D43}" type="slidenum">
              <a:rPr lang="cs-CZ" altLang="cs-CZ"/>
              <a:pPr>
                <a:spcBef>
                  <a:spcPct val="0"/>
                </a:spcBef>
              </a:pPr>
              <a:t>59</a:t>
            </a:fld>
            <a:endParaRPr lang="cs-CZ" altLang="cs-CZ"/>
          </a:p>
        </p:txBody>
      </p:sp>
      <p:sp>
        <p:nvSpPr>
          <p:cNvPr id="86019" name="Rectangle 2">
            <a:extLst>
              <a:ext uri="{FF2B5EF4-FFF2-40B4-BE49-F238E27FC236}">
                <a16:creationId xmlns:a16="http://schemas.microsoft.com/office/drawing/2014/main" id="{ED2FEAD3-AF45-4CA1-8FE7-F7C524F09131}"/>
              </a:ext>
            </a:extLst>
          </p:cNvPr>
          <p:cNvSpPr>
            <a:spLocks noGrp="1" noRot="1" noChangeAspect="1" noChangeArrowheads="1" noTextEdit="1"/>
          </p:cNvSpPr>
          <p:nvPr>
            <p:ph type="sldImg"/>
          </p:nvPr>
        </p:nvSpPr>
        <p:spPr>
          <a:ln/>
        </p:spPr>
      </p:sp>
      <p:sp>
        <p:nvSpPr>
          <p:cNvPr id="86020" name="Rectangle 3">
            <a:extLst>
              <a:ext uri="{FF2B5EF4-FFF2-40B4-BE49-F238E27FC236}">
                <a16:creationId xmlns:a16="http://schemas.microsoft.com/office/drawing/2014/main" id="{91C7E9FB-C876-4DCF-8A05-52896D54BA7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7">
            <a:extLst>
              <a:ext uri="{FF2B5EF4-FFF2-40B4-BE49-F238E27FC236}">
                <a16:creationId xmlns:a16="http://schemas.microsoft.com/office/drawing/2014/main" id="{5953CD1F-B721-44F3-B366-B9CCA636405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FC7AA110-4714-41C7-8DDE-0EE9CDEE0723}" type="slidenum">
              <a:rPr lang="cs-CZ" altLang="cs-CZ"/>
              <a:pPr>
                <a:spcBef>
                  <a:spcPct val="0"/>
                </a:spcBef>
              </a:pPr>
              <a:t>60</a:t>
            </a:fld>
            <a:endParaRPr lang="cs-CZ" altLang="cs-CZ"/>
          </a:p>
        </p:txBody>
      </p:sp>
      <p:sp>
        <p:nvSpPr>
          <p:cNvPr id="88067" name="Rectangle 2">
            <a:extLst>
              <a:ext uri="{FF2B5EF4-FFF2-40B4-BE49-F238E27FC236}">
                <a16:creationId xmlns:a16="http://schemas.microsoft.com/office/drawing/2014/main" id="{EECB049A-D5E2-491E-86A2-16A155852EF7}"/>
              </a:ext>
            </a:extLst>
          </p:cNvPr>
          <p:cNvSpPr>
            <a:spLocks noGrp="1" noRot="1" noChangeAspect="1" noChangeArrowheads="1" noTextEdit="1"/>
          </p:cNvSpPr>
          <p:nvPr>
            <p:ph type="sldImg"/>
          </p:nvPr>
        </p:nvSpPr>
        <p:spPr>
          <a:ln/>
        </p:spPr>
      </p:sp>
      <p:sp>
        <p:nvSpPr>
          <p:cNvPr id="88068" name="Rectangle 3">
            <a:extLst>
              <a:ext uri="{FF2B5EF4-FFF2-40B4-BE49-F238E27FC236}">
                <a16:creationId xmlns:a16="http://schemas.microsoft.com/office/drawing/2014/main" id="{092BFEFC-0A67-4257-B250-7BBAC804B63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a:extLst>
              <a:ext uri="{FF2B5EF4-FFF2-40B4-BE49-F238E27FC236}">
                <a16:creationId xmlns:a16="http://schemas.microsoft.com/office/drawing/2014/main" id="{62F55D8E-7973-4EC8-B955-4A8BFD82BE1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84C6038B-BF67-452A-8EA8-817F2F78D12A}" type="slidenum">
              <a:rPr lang="cs-CZ" altLang="cs-CZ"/>
              <a:pPr>
                <a:spcBef>
                  <a:spcPct val="0"/>
                </a:spcBef>
              </a:pPr>
              <a:t>61</a:t>
            </a:fld>
            <a:endParaRPr lang="cs-CZ" altLang="cs-CZ"/>
          </a:p>
        </p:txBody>
      </p:sp>
      <p:sp>
        <p:nvSpPr>
          <p:cNvPr id="90115" name="Rectangle 2">
            <a:extLst>
              <a:ext uri="{FF2B5EF4-FFF2-40B4-BE49-F238E27FC236}">
                <a16:creationId xmlns:a16="http://schemas.microsoft.com/office/drawing/2014/main" id="{CB8D66F4-849A-4BA7-BBCC-C9DF30297750}"/>
              </a:ext>
            </a:extLst>
          </p:cNvPr>
          <p:cNvSpPr>
            <a:spLocks noGrp="1" noRot="1" noChangeAspect="1" noChangeArrowheads="1" noTextEdit="1"/>
          </p:cNvSpPr>
          <p:nvPr>
            <p:ph type="sldImg"/>
          </p:nvPr>
        </p:nvSpPr>
        <p:spPr>
          <a:ln/>
        </p:spPr>
      </p:sp>
      <p:sp>
        <p:nvSpPr>
          <p:cNvPr id="90116" name="Rectangle 3">
            <a:extLst>
              <a:ext uri="{FF2B5EF4-FFF2-40B4-BE49-F238E27FC236}">
                <a16:creationId xmlns:a16="http://schemas.microsoft.com/office/drawing/2014/main" id="{EB951D06-2953-4969-9137-0C96A10F211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a:extLst>
              <a:ext uri="{FF2B5EF4-FFF2-40B4-BE49-F238E27FC236}">
                <a16:creationId xmlns:a16="http://schemas.microsoft.com/office/drawing/2014/main" id="{DF32CDC5-B39A-40D0-AED6-F3C797EE5E4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E5D3ECDA-D2FE-47F9-B2EA-E06115B65551}" type="slidenum">
              <a:rPr lang="cs-CZ" altLang="cs-CZ"/>
              <a:pPr>
                <a:spcBef>
                  <a:spcPct val="0"/>
                </a:spcBef>
              </a:pPr>
              <a:t>62</a:t>
            </a:fld>
            <a:endParaRPr lang="cs-CZ" altLang="cs-CZ"/>
          </a:p>
        </p:txBody>
      </p:sp>
      <p:sp>
        <p:nvSpPr>
          <p:cNvPr id="141315" name="Rectangle 2">
            <a:extLst>
              <a:ext uri="{FF2B5EF4-FFF2-40B4-BE49-F238E27FC236}">
                <a16:creationId xmlns:a16="http://schemas.microsoft.com/office/drawing/2014/main" id="{BC0D9AAA-56E2-4DED-A00F-5AC010BE814C}"/>
              </a:ext>
            </a:extLst>
          </p:cNvPr>
          <p:cNvSpPr>
            <a:spLocks noGrp="1" noRot="1" noChangeAspect="1" noChangeArrowheads="1" noTextEdit="1"/>
          </p:cNvSpPr>
          <p:nvPr>
            <p:ph type="sldImg"/>
          </p:nvPr>
        </p:nvSpPr>
        <p:spPr>
          <a:ln/>
        </p:spPr>
      </p:sp>
      <p:sp>
        <p:nvSpPr>
          <p:cNvPr id="141316" name="Rectangle 3">
            <a:extLst>
              <a:ext uri="{FF2B5EF4-FFF2-40B4-BE49-F238E27FC236}">
                <a16:creationId xmlns:a16="http://schemas.microsoft.com/office/drawing/2014/main" id="{54607132-C98D-4C28-9FDD-57614FC2B0C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a:extLst>
              <a:ext uri="{FF2B5EF4-FFF2-40B4-BE49-F238E27FC236}">
                <a16:creationId xmlns:a16="http://schemas.microsoft.com/office/drawing/2014/main" id="{498E924E-1811-41AD-8559-CA5B40D72ED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9FC2ACD1-D569-4FE2-808C-9CFC363A2987}" type="slidenum">
              <a:rPr lang="cs-CZ" altLang="cs-CZ"/>
              <a:pPr>
                <a:spcBef>
                  <a:spcPct val="0"/>
                </a:spcBef>
              </a:pPr>
              <a:t>63</a:t>
            </a:fld>
            <a:endParaRPr lang="cs-CZ" altLang="cs-CZ"/>
          </a:p>
        </p:txBody>
      </p:sp>
      <p:sp>
        <p:nvSpPr>
          <p:cNvPr id="143363" name="Rectangle 2">
            <a:extLst>
              <a:ext uri="{FF2B5EF4-FFF2-40B4-BE49-F238E27FC236}">
                <a16:creationId xmlns:a16="http://schemas.microsoft.com/office/drawing/2014/main" id="{BFFC6791-7632-43EB-A842-B5AA05D4AA85}"/>
              </a:ext>
            </a:extLst>
          </p:cNvPr>
          <p:cNvSpPr>
            <a:spLocks noGrp="1" noRot="1" noChangeAspect="1" noChangeArrowheads="1" noTextEdit="1"/>
          </p:cNvSpPr>
          <p:nvPr>
            <p:ph type="sldImg"/>
          </p:nvPr>
        </p:nvSpPr>
        <p:spPr>
          <a:ln/>
        </p:spPr>
      </p:sp>
      <p:sp>
        <p:nvSpPr>
          <p:cNvPr id="143364" name="Rectangle 3">
            <a:extLst>
              <a:ext uri="{FF2B5EF4-FFF2-40B4-BE49-F238E27FC236}">
                <a16:creationId xmlns:a16="http://schemas.microsoft.com/office/drawing/2014/main" id="{97A14E73-FA1F-4CFA-9B79-D1BCFADDC0D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a:extLst>
              <a:ext uri="{FF2B5EF4-FFF2-40B4-BE49-F238E27FC236}">
                <a16:creationId xmlns:a16="http://schemas.microsoft.com/office/drawing/2014/main" id="{B5F2C4D3-5BF4-491D-954F-654DE89EC91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4B992780-7A7A-4DE4-9FBD-5EBC59456702}" type="slidenum">
              <a:rPr lang="cs-CZ" altLang="cs-CZ"/>
              <a:pPr>
                <a:spcBef>
                  <a:spcPct val="0"/>
                </a:spcBef>
              </a:pPr>
              <a:t>64</a:t>
            </a:fld>
            <a:endParaRPr lang="cs-CZ" altLang="cs-CZ"/>
          </a:p>
        </p:txBody>
      </p:sp>
      <p:sp>
        <p:nvSpPr>
          <p:cNvPr id="145411" name="Rectangle 2">
            <a:extLst>
              <a:ext uri="{FF2B5EF4-FFF2-40B4-BE49-F238E27FC236}">
                <a16:creationId xmlns:a16="http://schemas.microsoft.com/office/drawing/2014/main" id="{EF773B26-02B7-4276-8F66-33A69290E5E2}"/>
              </a:ext>
            </a:extLst>
          </p:cNvPr>
          <p:cNvSpPr>
            <a:spLocks noGrp="1" noRot="1" noChangeAspect="1" noChangeArrowheads="1" noTextEdit="1"/>
          </p:cNvSpPr>
          <p:nvPr>
            <p:ph type="sldImg"/>
          </p:nvPr>
        </p:nvSpPr>
        <p:spPr>
          <a:ln/>
        </p:spPr>
      </p:sp>
      <p:sp>
        <p:nvSpPr>
          <p:cNvPr id="145412" name="Rectangle 3">
            <a:extLst>
              <a:ext uri="{FF2B5EF4-FFF2-40B4-BE49-F238E27FC236}">
                <a16:creationId xmlns:a16="http://schemas.microsoft.com/office/drawing/2014/main" id="{FB7D2157-225D-48AC-9FF6-12800EEB908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7">
            <a:extLst>
              <a:ext uri="{FF2B5EF4-FFF2-40B4-BE49-F238E27FC236}">
                <a16:creationId xmlns:a16="http://schemas.microsoft.com/office/drawing/2014/main" id="{46CD851A-C7E9-4EC6-8E50-C721B56A951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D8D60AC9-D2E0-4EAB-BD39-9B6D859C9D98}" type="slidenum">
              <a:rPr lang="cs-CZ" altLang="cs-CZ" sz="1200"/>
              <a:pPr/>
              <a:t>5</a:t>
            </a:fld>
            <a:endParaRPr lang="cs-CZ" altLang="cs-CZ" sz="1200"/>
          </a:p>
        </p:txBody>
      </p:sp>
      <p:sp>
        <p:nvSpPr>
          <p:cNvPr id="16387" name="Rectangle 2">
            <a:extLst>
              <a:ext uri="{FF2B5EF4-FFF2-40B4-BE49-F238E27FC236}">
                <a16:creationId xmlns:a16="http://schemas.microsoft.com/office/drawing/2014/main" id="{8AE912C5-4579-4343-B109-B8C768B57E91}"/>
              </a:ext>
            </a:extLst>
          </p:cNvPr>
          <p:cNvSpPr>
            <a:spLocks noGrp="1" noRot="1" noChangeAspect="1" noChangeArrowheads="1" noTextEdit="1"/>
          </p:cNvSpPr>
          <p:nvPr>
            <p:ph type="sldImg"/>
          </p:nvPr>
        </p:nvSpPr>
        <p:spPr>
          <a:ln/>
        </p:spPr>
      </p:sp>
      <p:sp>
        <p:nvSpPr>
          <p:cNvPr id="16388" name="Rectangle 3">
            <a:extLst>
              <a:ext uri="{FF2B5EF4-FFF2-40B4-BE49-F238E27FC236}">
                <a16:creationId xmlns:a16="http://schemas.microsoft.com/office/drawing/2014/main" id="{6F07A106-0AD0-416C-8AC4-7B365EA8CB4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a:t>Vraťme se ale k pojmu „homeostáza“. </a:t>
            </a:r>
          </a:p>
          <a:p>
            <a:pPr eaLnBrk="1" hangingPunct="1"/>
            <a:r>
              <a:rPr lang="cs-CZ" altLang="cs-CZ"/>
              <a:t>Vnitřní prostředí je podle současné definice totožné s extracelulární tekutinou. Mezi extracelulární tekutinou a intracelulární tekutinou dochází k výměně látek.</a:t>
            </a:r>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a:extLst>
              <a:ext uri="{FF2B5EF4-FFF2-40B4-BE49-F238E27FC236}">
                <a16:creationId xmlns:a16="http://schemas.microsoft.com/office/drawing/2014/main" id="{CF34F796-F4F5-4D19-8A52-3749C573A17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63C004BB-1775-4AE3-A768-7765C05551E1}" type="slidenum">
              <a:rPr lang="cs-CZ" altLang="cs-CZ"/>
              <a:pPr>
                <a:spcBef>
                  <a:spcPct val="0"/>
                </a:spcBef>
              </a:pPr>
              <a:t>65</a:t>
            </a:fld>
            <a:endParaRPr lang="cs-CZ" altLang="cs-CZ"/>
          </a:p>
        </p:txBody>
      </p:sp>
      <p:sp>
        <p:nvSpPr>
          <p:cNvPr id="147459" name="Rectangle 2">
            <a:extLst>
              <a:ext uri="{FF2B5EF4-FFF2-40B4-BE49-F238E27FC236}">
                <a16:creationId xmlns:a16="http://schemas.microsoft.com/office/drawing/2014/main" id="{B70F6CAB-52EB-4CF6-BC45-FC365A3E2494}"/>
              </a:ext>
            </a:extLst>
          </p:cNvPr>
          <p:cNvSpPr>
            <a:spLocks noGrp="1" noRot="1" noChangeAspect="1" noChangeArrowheads="1" noTextEdit="1"/>
          </p:cNvSpPr>
          <p:nvPr>
            <p:ph type="sldImg"/>
          </p:nvPr>
        </p:nvSpPr>
        <p:spPr>
          <a:ln/>
        </p:spPr>
      </p:sp>
      <p:sp>
        <p:nvSpPr>
          <p:cNvPr id="147460" name="Rectangle 3">
            <a:extLst>
              <a:ext uri="{FF2B5EF4-FFF2-40B4-BE49-F238E27FC236}">
                <a16:creationId xmlns:a16="http://schemas.microsoft.com/office/drawing/2014/main" id="{E8DC70CB-9AA0-4141-BE61-708AAC3AFD8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a:extLst>
              <a:ext uri="{FF2B5EF4-FFF2-40B4-BE49-F238E27FC236}">
                <a16:creationId xmlns:a16="http://schemas.microsoft.com/office/drawing/2014/main" id="{F0CE7E1B-8D40-47D3-ABEB-91C6B352A71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567CE735-DFB9-49CD-93CB-6C0294161C5E}" type="slidenum">
              <a:rPr lang="cs-CZ" altLang="cs-CZ"/>
              <a:pPr>
                <a:spcBef>
                  <a:spcPct val="0"/>
                </a:spcBef>
              </a:pPr>
              <a:t>66</a:t>
            </a:fld>
            <a:endParaRPr lang="cs-CZ" altLang="cs-CZ"/>
          </a:p>
        </p:txBody>
      </p:sp>
      <p:sp>
        <p:nvSpPr>
          <p:cNvPr id="149507" name="Rectangle 2">
            <a:extLst>
              <a:ext uri="{FF2B5EF4-FFF2-40B4-BE49-F238E27FC236}">
                <a16:creationId xmlns:a16="http://schemas.microsoft.com/office/drawing/2014/main" id="{DFDDC524-81BB-471B-9D1F-7CC20A01EED9}"/>
              </a:ext>
            </a:extLst>
          </p:cNvPr>
          <p:cNvSpPr>
            <a:spLocks noGrp="1" noRot="1" noChangeAspect="1" noChangeArrowheads="1" noTextEdit="1"/>
          </p:cNvSpPr>
          <p:nvPr>
            <p:ph type="sldImg"/>
          </p:nvPr>
        </p:nvSpPr>
        <p:spPr>
          <a:ln/>
        </p:spPr>
      </p:sp>
      <p:sp>
        <p:nvSpPr>
          <p:cNvPr id="149508" name="Rectangle 3">
            <a:extLst>
              <a:ext uri="{FF2B5EF4-FFF2-40B4-BE49-F238E27FC236}">
                <a16:creationId xmlns:a16="http://schemas.microsoft.com/office/drawing/2014/main" id="{F61FE79A-BC13-4205-9C02-D2651635837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a:extLst>
              <a:ext uri="{FF2B5EF4-FFF2-40B4-BE49-F238E27FC236}">
                <a16:creationId xmlns:a16="http://schemas.microsoft.com/office/drawing/2014/main" id="{828FE5A7-0642-4B3C-B14B-F9BFFCE6682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BF84FBCB-DCCA-4FE6-81F7-6CA6B4563EF9}" type="slidenum">
              <a:rPr lang="cs-CZ" altLang="cs-CZ"/>
              <a:pPr>
                <a:spcBef>
                  <a:spcPct val="0"/>
                </a:spcBef>
              </a:pPr>
              <a:t>67</a:t>
            </a:fld>
            <a:endParaRPr lang="cs-CZ" altLang="cs-CZ"/>
          </a:p>
        </p:txBody>
      </p:sp>
      <p:sp>
        <p:nvSpPr>
          <p:cNvPr id="151555" name="Rectangle 2">
            <a:extLst>
              <a:ext uri="{FF2B5EF4-FFF2-40B4-BE49-F238E27FC236}">
                <a16:creationId xmlns:a16="http://schemas.microsoft.com/office/drawing/2014/main" id="{5EC3EF33-A2E2-4DF6-96E1-9C2C0190C469}"/>
              </a:ext>
            </a:extLst>
          </p:cNvPr>
          <p:cNvSpPr>
            <a:spLocks noGrp="1" noRot="1" noChangeAspect="1" noChangeArrowheads="1" noTextEdit="1"/>
          </p:cNvSpPr>
          <p:nvPr>
            <p:ph type="sldImg"/>
          </p:nvPr>
        </p:nvSpPr>
        <p:spPr>
          <a:ln/>
        </p:spPr>
      </p:sp>
      <p:sp>
        <p:nvSpPr>
          <p:cNvPr id="151556" name="Rectangle 3">
            <a:extLst>
              <a:ext uri="{FF2B5EF4-FFF2-40B4-BE49-F238E27FC236}">
                <a16:creationId xmlns:a16="http://schemas.microsoft.com/office/drawing/2014/main" id="{A3C241F5-8176-45AB-B6AF-AE88FAB5480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a:extLst>
              <a:ext uri="{FF2B5EF4-FFF2-40B4-BE49-F238E27FC236}">
                <a16:creationId xmlns:a16="http://schemas.microsoft.com/office/drawing/2014/main" id="{005DA97E-5E46-4572-B8ED-5DE394DB3C9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E7035138-50A0-4DDA-8A5E-2DECEE27BE96}" type="slidenum">
              <a:rPr lang="cs-CZ" altLang="cs-CZ"/>
              <a:pPr>
                <a:spcBef>
                  <a:spcPct val="0"/>
                </a:spcBef>
              </a:pPr>
              <a:t>68</a:t>
            </a:fld>
            <a:endParaRPr lang="cs-CZ" altLang="cs-CZ"/>
          </a:p>
        </p:txBody>
      </p:sp>
      <p:sp>
        <p:nvSpPr>
          <p:cNvPr id="153603" name="Rectangle 2">
            <a:extLst>
              <a:ext uri="{FF2B5EF4-FFF2-40B4-BE49-F238E27FC236}">
                <a16:creationId xmlns:a16="http://schemas.microsoft.com/office/drawing/2014/main" id="{7F4528F9-2ECD-4FF9-B346-D42678C6A331}"/>
              </a:ext>
            </a:extLst>
          </p:cNvPr>
          <p:cNvSpPr>
            <a:spLocks noGrp="1" noRot="1" noChangeAspect="1" noChangeArrowheads="1" noTextEdit="1"/>
          </p:cNvSpPr>
          <p:nvPr>
            <p:ph type="sldImg"/>
          </p:nvPr>
        </p:nvSpPr>
        <p:spPr>
          <a:ln/>
        </p:spPr>
      </p:sp>
      <p:sp>
        <p:nvSpPr>
          <p:cNvPr id="153604" name="Rectangle 3">
            <a:extLst>
              <a:ext uri="{FF2B5EF4-FFF2-40B4-BE49-F238E27FC236}">
                <a16:creationId xmlns:a16="http://schemas.microsoft.com/office/drawing/2014/main" id="{630253E1-1F56-423C-AB9C-9F5208DDE5A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a:extLst>
              <a:ext uri="{FF2B5EF4-FFF2-40B4-BE49-F238E27FC236}">
                <a16:creationId xmlns:a16="http://schemas.microsoft.com/office/drawing/2014/main" id="{C4F9289A-31B8-4784-81FA-CB967AB23C7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D5D31081-4977-4F02-875D-FAB8DC628F31}" type="slidenum">
              <a:rPr lang="cs-CZ" altLang="cs-CZ"/>
              <a:pPr>
                <a:spcBef>
                  <a:spcPct val="0"/>
                </a:spcBef>
              </a:pPr>
              <a:t>69</a:t>
            </a:fld>
            <a:endParaRPr lang="cs-CZ" altLang="cs-CZ"/>
          </a:p>
        </p:txBody>
      </p:sp>
      <p:sp>
        <p:nvSpPr>
          <p:cNvPr id="155651" name="Rectangle 2">
            <a:extLst>
              <a:ext uri="{FF2B5EF4-FFF2-40B4-BE49-F238E27FC236}">
                <a16:creationId xmlns:a16="http://schemas.microsoft.com/office/drawing/2014/main" id="{589B757F-8065-4F51-862D-4459E8B5D044}"/>
              </a:ext>
            </a:extLst>
          </p:cNvPr>
          <p:cNvSpPr>
            <a:spLocks noGrp="1" noRot="1" noChangeAspect="1" noChangeArrowheads="1" noTextEdit="1"/>
          </p:cNvSpPr>
          <p:nvPr>
            <p:ph type="sldImg"/>
          </p:nvPr>
        </p:nvSpPr>
        <p:spPr>
          <a:ln/>
        </p:spPr>
      </p:sp>
      <p:sp>
        <p:nvSpPr>
          <p:cNvPr id="155652" name="Rectangle 3">
            <a:extLst>
              <a:ext uri="{FF2B5EF4-FFF2-40B4-BE49-F238E27FC236}">
                <a16:creationId xmlns:a16="http://schemas.microsoft.com/office/drawing/2014/main" id="{329D23FF-F915-4441-A16F-2D8CD9ECF07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a:extLst>
              <a:ext uri="{FF2B5EF4-FFF2-40B4-BE49-F238E27FC236}">
                <a16:creationId xmlns:a16="http://schemas.microsoft.com/office/drawing/2014/main" id="{E6EFC4F7-4BF6-4CE8-A502-C0B86F380F8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03C17A20-B397-4F0F-AEFF-D60907F39B1A}" type="slidenum">
              <a:rPr lang="cs-CZ" altLang="cs-CZ"/>
              <a:pPr>
                <a:spcBef>
                  <a:spcPct val="0"/>
                </a:spcBef>
              </a:pPr>
              <a:t>70</a:t>
            </a:fld>
            <a:endParaRPr lang="cs-CZ" altLang="cs-CZ"/>
          </a:p>
        </p:txBody>
      </p:sp>
      <p:sp>
        <p:nvSpPr>
          <p:cNvPr id="157699" name="Rectangle 2">
            <a:extLst>
              <a:ext uri="{FF2B5EF4-FFF2-40B4-BE49-F238E27FC236}">
                <a16:creationId xmlns:a16="http://schemas.microsoft.com/office/drawing/2014/main" id="{2423A30D-8FEF-4C6A-9B36-6EF88818EB11}"/>
              </a:ext>
            </a:extLst>
          </p:cNvPr>
          <p:cNvSpPr>
            <a:spLocks noGrp="1" noRot="1" noChangeAspect="1" noChangeArrowheads="1" noTextEdit="1"/>
          </p:cNvSpPr>
          <p:nvPr>
            <p:ph type="sldImg"/>
          </p:nvPr>
        </p:nvSpPr>
        <p:spPr>
          <a:ln/>
        </p:spPr>
      </p:sp>
      <p:sp>
        <p:nvSpPr>
          <p:cNvPr id="157700" name="Rectangle 3">
            <a:extLst>
              <a:ext uri="{FF2B5EF4-FFF2-40B4-BE49-F238E27FC236}">
                <a16:creationId xmlns:a16="http://schemas.microsoft.com/office/drawing/2014/main" id="{869C58E8-607B-4C00-9B1A-75B16127F1A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a:extLst>
              <a:ext uri="{FF2B5EF4-FFF2-40B4-BE49-F238E27FC236}">
                <a16:creationId xmlns:a16="http://schemas.microsoft.com/office/drawing/2014/main" id="{84EB4DA2-2EF3-43FF-896F-BBB6A671C44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319748FD-B066-456A-B642-9924E8CD653C}" type="slidenum">
              <a:rPr lang="cs-CZ" altLang="cs-CZ"/>
              <a:pPr>
                <a:spcBef>
                  <a:spcPct val="0"/>
                </a:spcBef>
              </a:pPr>
              <a:t>71</a:t>
            </a:fld>
            <a:endParaRPr lang="cs-CZ" altLang="cs-CZ"/>
          </a:p>
        </p:txBody>
      </p:sp>
      <p:sp>
        <p:nvSpPr>
          <p:cNvPr id="159747" name="Rectangle 2">
            <a:extLst>
              <a:ext uri="{FF2B5EF4-FFF2-40B4-BE49-F238E27FC236}">
                <a16:creationId xmlns:a16="http://schemas.microsoft.com/office/drawing/2014/main" id="{B15DA574-ADD4-4B14-9BBE-A1BDE4C8A234}"/>
              </a:ext>
            </a:extLst>
          </p:cNvPr>
          <p:cNvSpPr>
            <a:spLocks noGrp="1" noRot="1" noChangeAspect="1" noChangeArrowheads="1" noTextEdit="1"/>
          </p:cNvSpPr>
          <p:nvPr>
            <p:ph type="sldImg"/>
          </p:nvPr>
        </p:nvSpPr>
        <p:spPr>
          <a:ln/>
        </p:spPr>
      </p:sp>
      <p:sp>
        <p:nvSpPr>
          <p:cNvPr id="159748" name="Rectangle 3">
            <a:extLst>
              <a:ext uri="{FF2B5EF4-FFF2-40B4-BE49-F238E27FC236}">
                <a16:creationId xmlns:a16="http://schemas.microsoft.com/office/drawing/2014/main" id="{C3D53A4F-5194-48E6-A410-0F8E2913A25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a:extLst>
              <a:ext uri="{FF2B5EF4-FFF2-40B4-BE49-F238E27FC236}">
                <a16:creationId xmlns:a16="http://schemas.microsoft.com/office/drawing/2014/main" id="{75878F93-F8D8-4988-BF7B-45B67CA44FC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DCDF0CD8-5F94-4CFE-B08E-DE32E2079C95}" type="slidenum">
              <a:rPr lang="cs-CZ" altLang="cs-CZ" smtClean="0"/>
              <a:pPr>
                <a:spcBef>
                  <a:spcPct val="0"/>
                </a:spcBef>
              </a:pPr>
              <a:t>72</a:t>
            </a:fld>
            <a:endParaRPr lang="cs-CZ" altLang="cs-CZ"/>
          </a:p>
        </p:txBody>
      </p:sp>
      <p:sp>
        <p:nvSpPr>
          <p:cNvPr id="25603" name="Rectangle 2">
            <a:extLst>
              <a:ext uri="{FF2B5EF4-FFF2-40B4-BE49-F238E27FC236}">
                <a16:creationId xmlns:a16="http://schemas.microsoft.com/office/drawing/2014/main" id="{782A1908-096B-4643-A347-8CA9FB11366D}"/>
              </a:ext>
            </a:extLst>
          </p:cNvPr>
          <p:cNvSpPr>
            <a:spLocks noGrp="1" noRot="1" noChangeAspect="1" noChangeArrowheads="1" noTextEdit="1"/>
          </p:cNvSpPr>
          <p:nvPr>
            <p:ph type="sldImg"/>
          </p:nvPr>
        </p:nvSpPr>
        <p:spPr>
          <a:ln/>
        </p:spPr>
      </p:sp>
      <p:sp>
        <p:nvSpPr>
          <p:cNvPr id="25604" name="Rectangle 3">
            <a:extLst>
              <a:ext uri="{FF2B5EF4-FFF2-40B4-BE49-F238E27FC236}">
                <a16:creationId xmlns:a16="http://schemas.microsoft.com/office/drawing/2014/main" id="{00840BD6-0E28-4D24-A27F-CCC0A938408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en-US" dirty="0"/>
              <a:t>Pro </a:t>
            </a:r>
            <a:r>
              <a:rPr lang="en-US" dirty="0" err="1"/>
              <a:t>vyhodnocování</a:t>
            </a:r>
            <a:r>
              <a:rPr lang="en-US" dirty="0"/>
              <a:t> </a:t>
            </a:r>
            <a:r>
              <a:rPr lang="en-US" dirty="0" err="1"/>
              <a:t>acidobazické</a:t>
            </a:r>
            <a:r>
              <a:rPr lang="en-US" dirty="0"/>
              <a:t> </a:t>
            </a:r>
            <a:r>
              <a:rPr lang="en-US" dirty="0" err="1"/>
              <a:t>rovnováhy</a:t>
            </a:r>
            <a:r>
              <a:rPr lang="en-US" dirty="0"/>
              <a:t> (ABR) </a:t>
            </a:r>
            <a:r>
              <a:rPr lang="en-US" dirty="0" err="1"/>
              <a:t>dnes</a:t>
            </a:r>
            <a:r>
              <a:rPr lang="en-US" dirty="0"/>
              <a:t> </a:t>
            </a:r>
            <a:r>
              <a:rPr lang="en-US" dirty="0" err="1"/>
              <a:t>existují</a:t>
            </a:r>
            <a:r>
              <a:rPr lang="en-US" dirty="0"/>
              <a:t> </a:t>
            </a:r>
            <a:r>
              <a:rPr lang="en-US" dirty="0" err="1"/>
              <a:t>dva</a:t>
            </a:r>
            <a:r>
              <a:rPr lang="en-US" dirty="0"/>
              <a:t> </a:t>
            </a:r>
            <a:r>
              <a:rPr lang="en-US" dirty="0" err="1"/>
              <a:t>přístupy</a:t>
            </a:r>
            <a:r>
              <a:rPr lang="en-US" dirty="0"/>
              <a:t> – </a:t>
            </a:r>
            <a:r>
              <a:rPr lang="en-US" dirty="0" err="1"/>
              <a:t>klasické</a:t>
            </a:r>
            <a:r>
              <a:rPr lang="en-US" dirty="0"/>
              <a:t> </a:t>
            </a:r>
            <a:r>
              <a:rPr lang="en-US" dirty="0" err="1"/>
              <a:t>pojetí</a:t>
            </a:r>
            <a:r>
              <a:rPr lang="en-US" dirty="0"/>
              <a:t> </a:t>
            </a:r>
            <a:r>
              <a:rPr lang="en-US" dirty="0" err="1"/>
              <a:t>podle</a:t>
            </a:r>
            <a:r>
              <a:rPr lang="en-US" dirty="0"/>
              <a:t> </a:t>
            </a:r>
            <a:r>
              <a:rPr lang="en-US" dirty="0" err="1"/>
              <a:t>dánské</a:t>
            </a:r>
            <a:r>
              <a:rPr lang="en-US" dirty="0"/>
              <a:t> </a:t>
            </a:r>
            <a:r>
              <a:rPr lang="en-US" dirty="0" err="1"/>
              <a:t>školy</a:t>
            </a:r>
            <a:r>
              <a:rPr lang="cs-CZ" dirty="0"/>
              <a:t> </a:t>
            </a:r>
            <a:r>
              <a:rPr lang="en-US" dirty="0" err="1"/>
              <a:t>Astrupa</a:t>
            </a:r>
            <a:r>
              <a:rPr lang="en-US" dirty="0"/>
              <a:t>, </a:t>
            </a:r>
            <a:r>
              <a:rPr lang="en-US" dirty="0" err="1"/>
              <a:t>Siggaard</a:t>
            </a:r>
            <a:r>
              <a:rPr lang="en-US" dirty="0"/>
              <a:t> </a:t>
            </a:r>
            <a:r>
              <a:rPr lang="en-US" dirty="0" err="1"/>
              <a:t>Andersena</a:t>
            </a:r>
            <a:r>
              <a:rPr lang="en-US" dirty="0"/>
              <a:t> a  </a:t>
            </a:r>
            <a:r>
              <a:rPr lang="en-US" dirty="0" err="1"/>
              <a:t>dalších</a:t>
            </a:r>
            <a:r>
              <a:rPr lang="en-US" dirty="0"/>
              <a:t>, </a:t>
            </a:r>
            <a:r>
              <a:rPr lang="en-US" dirty="0" err="1"/>
              <a:t>využívající</a:t>
            </a:r>
            <a:r>
              <a:rPr lang="en-US" dirty="0"/>
              <a:t> BE a  </a:t>
            </a:r>
            <a:r>
              <a:rPr lang="en-US" dirty="0" err="1"/>
              <a:t>kompenzační</a:t>
            </a:r>
            <a:r>
              <a:rPr lang="en-US" dirty="0"/>
              <a:t> </a:t>
            </a:r>
            <a:r>
              <a:rPr lang="en-US" dirty="0" err="1"/>
              <a:t>diagramy</a:t>
            </a:r>
            <a:r>
              <a:rPr lang="en-US" dirty="0"/>
              <a:t>, a </a:t>
            </a:r>
            <a:r>
              <a:rPr lang="en-US" dirty="0" err="1"/>
              <a:t>Stewartovo</a:t>
            </a:r>
            <a:r>
              <a:rPr lang="en-US" dirty="0"/>
              <a:t> </a:t>
            </a:r>
            <a:r>
              <a:rPr lang="en-US" dirty="0" err="1"/>
              <a:t>pojetí</a:t>
            </a:r>
            <a:r>
              <a:rPr lang="en-US" dirty="0"/>
              <a:t>, </a:t>
            </a:r>
            <a:r>
              <a:rPr lang="en-US" dirty="0" err="1"/>
              <a:t>někdy</a:t>
            </a:r>
            <a:r>
              <a:rPr lang="cs-CZ" dirty="0"/>
              <a:t> </a:t>
            </a:r>
            <a:r>
              <a:rPr lang="en-US" dirty="0" err="1"/>
              <a:t>udávané</a:t>
            </a:r>
            <a:r>
              <a:rPr lang="en-US" dirty="0"/>
              <a:t> </a:t>
            </a:r>
            <a:r>
              <a:rPr lang="en-US" dirty="0" err="1"/>
              <a:t>jako</a:t>
            </a:r>
            <a:r>
              <a:rPr lang="en-US" dirty="0"/>
              <a:t> „</a:t>
            </a:r>
            <a:r>
              <a:rPr lang="en-US" dirty="0" err="1"/>
              <a:t>moderní</a:t>
            </a:r>
            <a:r>
              <a:rPr lang="en-US" dirty="0"/>
              <a:t>“, </a:t>
            </a:r>
            <a:r>
              <a:rPr lang="en-US" dirty="0" err="1"/>
              <a:t>založené</a:t>
            </a:r>
            <a:r>
              <a:rPr lang="en-US" dirty="0"/>
              <a:t> </a:t>
            </a:r>
            <a:r>
              <a:rPr lang="en-US" dirty="0" err="1"/>
              <a:t>na</a:t>
            </a:r>
            <a:r>
              <a:rPr lang="en-US" dirty="0"/>
              <a:t> </a:t>
            </a:r>
            <a:r>
              <a:rPr lang="en-US" dirty="0" err="1"/>
              <a:t>fyzikálně</a:t>
            </a:r>
            <a:r>
              <a:rPr lang="en-US" dirty="0"/>
              <a:t> </a:t>
            </a:r>
            <a:r>
              <a:rPr lang="en-US" dirty="0" err="1"/>
              <a:t>chemických</a:t>
            </a:r>
            <a:r>
              <a:rPr lang="en-US" dirty="0"/>
              <a:t> </a:t>
            </a:r>
            <a:r>
              <a:rPr lang="en-US" dirty="0" err="1"/>
              <a:t>výpočtech</a:t>
            </a:r>
            <a:r>
              <a:rPr lang="en-US" dirty="0"/>
              <a:t> </a:t>
            </a:r>
            <a:r>
              <a:rPr lang="en-US" dirty="0" err="1"/>
              <a:t>acidobazických</a:t>
            </a:r>
            <a:r>
              <a:rPr lang="en-US" dirty="0"/>
              <a:t> a </a:t>
            </a:r>
            <a:r>
              <a:rPr lang="en-US" dirty="0" err="1"/>
              <a:t>elekroneutrálních</a:t>
            </a:r>
            <a:r>
              <a:rPr lang="cs-CZ" dirty="0"/>
              <a:t> </a:t>
            </a:r>
            <a:r>
              <a:rPr lang="en-US" dirty="0" err="1"/>
              <a:t>rovnovah</a:t>
            </a:r>
            <a:r>
              <a:rPr lang="en-US" dirty="0"/>
              <a:t> </a:t>
            </a:r>
            <a:r>
              <a:rPr lang="en-US" dirty="0" err="1"/>
              <a:t>iontů</a:t>
            </a:r>
            <a:r>
              <a:rPr lang="en-US" dirty="0"/>
              <a:t> a </a:t>
            </a:r>
            <a:r>
              <a:rPr lang="en-US" dirty="0" err="1"/>
              <a:t>pufrů</a:t>
            </a:r>
            <a:r>
              <a:rPr lang="en-US" dirty="0"/>
              <a:t> v </a:t>
            </a:r>
            <a:r>
              <a:rPr lang="en-US" dirty="0" err="1"/>
              <a:t>plazmě</a:t>
            </a:r>
            <a:r>
              <a:rPr lang="en-US" dirty="0"/>
              <a:t>. </a:t>
            </a:r>
            <a:r>
              <a:rPr lang="en-US" dirty="0" err="1"/>
              <a:t>Obě</a:t>
            </a:r>
            <a:r>
              <a:rPr lang="en-US" dirty="0"/>
              <a:t> </a:t>
            </a:r>
            <a:r>
              <a:rPr lang="en-US" dirty="0" err="1"/>
              <a:t>teorie</a:t>
            </a:r>
            <a:r>
              <a:rPr lang="en-US" dirty="0"/>
              <a:t> </a:t>
            </a:r>
            <a:r>
              <a:rPr lang="cs-CZ" dirty="0"/>
              <a:t>ale </a:t>
            </a:r>
            <a:r>
              <a:rPr lang="en-US" dirty="0" err="1"/>
              <a:t>popisují</a:t>
            </a:r>
            <a:r>
              <a:rPr lang="en-US" dirty="0"/>
              <a:t> v </a:t>
            </a:r>
            <a:r>
              <a:rPr lang="en-US" dirty="0" err="1"/>
              <a:t>zásadě</a:t>
            </a:r>
            <a:r>
              <a:rPr lang="en-US" dirty="0"/>
              <a:t> </a:t>
            </a:r>
            <a:r>
              <a:rPr lang="en-US" dirty="0" err="1"/>
              <a:t>stejnou</a:t>
            </a:r>
            <a:r>
              <a:rPr lang="en-US" dirty="0"/>
              <a:t> </a:t>
            </a:r>
            <a:r>
              <a:rPr lang="en-US" dirty="0" err="1"/>
              <a:t>problematiku</a:t>
            </a:r>
            <a:r>
              <a:rPr lang="en-US" dirty="0"/>
              <a:t> </a:t>
            </a:r>
            <a:r>
              <a:rPr lang="en-US" dirty="0" err="1"/>
              <a:t>pouze</a:t>
            </a:r>
            <a:r>
              <a:rPr lang="en-US" dirty="0"/>
              <a:t> z </a:t>
            </a:r>
            <a:r>
              <a:rPr lang="en-US" dirty="0" err="1"/>
              <a:t>různých</a:t>
            </a:r>
            <a:r>
              <a:rPr lang="cs-CZ" dirty="0"/>
              <a:t> </a:t>
            </a:r>
            <a:r>
              <a:rPr lang="en-US" dirty="0" err="1"/>
              <a:t>aspektů</a:t>
            </a:r>
            <a:r>
              <a:rPr lang="en-US" dirty="0"/>
              <a:t>.</a:t>
            </a:r>
            <a:endParaRPr lang="cs-CZ" altLang="cs-CZ" dirty="0"/>
          </a:p>
        </p:txBody>
      </p:sp>
    </p:spTree>
    <p:extLst>
      <p:ext uri="{BB962C8B-B14F-4D97-AF65-F5344CB8AC3E}">
        <p14:creationId xmlns:p14="http://schemas.microsoft.com/office/powerpoint/2010/main" val="355272713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algn="l"/>
            <a:r>
              <a:rPr lang="cs-CZ" sz="1800" b="0" i="0" u="none" strike="noStrike" baseline="0" dirty="0">
                <a:latin typeface="MyriadPro-Regular" panose="020B0503030403020204" pitchFamily="34" charset="0"/>
              </a:rPr>
              <a:t>Vznik klinických metod měření a vyhodnocování acidobazické rovnováhy „dánské školy“ souvisí s epidemií poliomyelitidy, která v </a:t>
            </a:r>
            <a:r>
              <a:rPr lang="en-US" sz="1800" b="0" i="0" u="none" strike="noStrike" baseline="0" dirty="0" err="1">
                <a:latin typeface="MyriadPro-Regular" panose="020B0503030403020204" pitchFamily="34" charset="0"/>
              </a:rPr>
              <a:t>letech</a:t>
            </a:r>
            <a:r>
              <a:rPr lang="en-US" sz="1800" b="0" i="0" u="none" strike="noStrike" baseline="0" dirty="0">
                <a:latin typeface="MyriadPro-Regular" panose="020B0503030403020204" pitchFamily="34" charset="0"/>
              </a:rPr>
              <a:t> 1952–53 </a:t>
            </a:r>
            <a:r>
              <a:rPr lang="en-US" sz="1800" b="0" i="0" u="none" strike="noStrike" baseline="0" dirty="0" err="1">
                <a:latin typeface="MyriadPro-Regular" panose="020B0503030403020204" pitchFamily="34" charset="0"/>
              </a:rPr>
              <a:t>postihla</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Dánsko</a:t>
            </a:r>
            <a:r>
              <a:rPr lang="cs-CZ" sz="1800" b="0" i="0" u="none" strike="noStrike" baseline="0" dirty="0">
                <a:latin typeface="MyriadPro-Regular" panose="020B0503030403020204" pitchFamily="34" charset="0"/>
              </a:rPr>
              <a:t>.</a:t>
            </a:r>
            <a:r>
              <a:rPr lang="en-US" sz="1800" b="0" i="0" u="none" strike="noStrike" baseline="0" dirty="0">
                <a:latin typeface="MyriadPro-Regular" panose="020B0503030403020204" pitchFamily="34" charset="0"/>
              </a:rPr>
              <a:t> </a:t>
            </a:r>
            <a:r>
              <a:rPr lang="cs-CZ" sz="1800" b="0" i="0" u="none" strike="noStrike" baseline="0" dirty="0">
                <a:latin typeface="MyriadPro-Regular" panose="020B0503030403020204" pitchFamily="34" charset="0"/>
              </a:rPr>
              <a:t>T</a:t>
            </a:r>
            <a:r>
              <a:rPr lang="en-US" sz="1800" b="0" i="0" u="none" strike="noStrike" baseline="0" dirty="0" err="1">
                <a:latin typeface="MyriadPro-Regular" panose="020B0503030403020204" pitchFamily="34" charset="0"/>
              </a:rPr>
              <a:t>ěžká</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epidemie</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poliomyelitidy</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která</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vedla</a:t>
            </a:r>
            <a:r>
              <a:rPr lang="en-US" sz="1800" b="0" i="0" u="none" strike="noStrike" baseline="0" dirty="0">
                <a:latin typeface="MyriadPro-Regular" panose="020B0503030403020204" pitchFamily="34" charset="0"/>
              </a:rPr>
              <a:t> k </a:t>
            </a:r>
            <a:r>
              <a:rPr lang="en-US" sz="1800" b="0" i="0" u="none" strike="noStrike" baseline="0" dirty="0" err="1">
                <a:latin typeface="MyriadPro-Regular" panose="020B0503030403020204" pitchFamily="34" charset="0"/>
              </a:rPr>
              <a:t>nutnosti</a:t>
            </a:r>
            <a:r>
              <a:rPr lang="cs-CZ"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umělé</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plicní</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ventilace</a:t>
            </a:r>
            <a:r>
              <a:rPr lang="en-US" sz="1800" b="0" i="0" u="none" strike="noStrike" baseline="0" dirty="0">
                <a:latin typeface="MyriadPro-Regular" panose="020B0503030403020204" pitchFamily="34" charset="0"/>
              </a:rPr>
              <a:t> u </a:t>
            </a:r>
            <a:r>
              <a:rPr lang="en-US" sz="1800" b="0" i="0" u="none" strike="noStrike" baseline="0" dirty="0" err="1">
                <a:latin typeface="MyriadPro-Regular" panose="020B0503030403020204" pitchFamily="34" charset="0"/>
              </a:rPr>
              <a:t>řady</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pacientů</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zejména</a:t>
            </a:r>
            <a:r>
              <a:rPr lang="en-US" sz="1800" b="0" i="0" u="none" strike="noStrike" baseline="0" dirty="0">
                <a:latin typeface="MyriadPro-Regular" panose="020B0503030403020204" pitchFamily="34" charset="0"/>
              </a:rPr>
              <a:t> a </a:t>
            </a:r>
            <a:r>
              <a:rPr lang="en-US" sz="1800" b="0" i="0" u="none" strike="noStrike" baseline="0" dirty="0" err="1">
                <a:latin typeface="MyriadPro-Regular" panose="020B0503030403020204" pitchFamily="34" charset="0"/>
              </a:rPr>
              <a:t>dětí</a:t>
            </a:r>
            <a:r>
              <a:rPr lang="en-US" sz="1800" b="0" i="0" u="none" strike="noStrike" baseline="0" dirty="0">
                <a:latin typeface="MyriadPro-Regular" panose="020B0503030403020204" pitchFamily="34" charset="0"/>
              </a:rPr>
              <a:t>. V </a:t>
            </a:r>
            <a:r>
              <a:rPr lang="en-US" sz="1800" b="0" i="0" u="none" strike="noStrike" baseline="0" dirty="0" err="1">
                <a:latin typeface="MyriadPro-Regular" panose="020B0503030403020204" pitchFamily="34" charset="0"/>
              </a:rPr>
              <a:t>té</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době</a:t>
            </a:r>
            <a:r>
              <a:rPr lang="en-US" sz="1800" b="0" i="0" u="none" strike="noStrike" baseline="0" dirty="0">
                <a:latin typeface="MyriadPro-Regular" panose="020B0503030403020204" pitchFamily="34" charset="0"/>
              </a:rPr>
              <a:t> se pro </a:t>
            </a:r>
            <a:r>
              <a:rPr lang="en-US" sz="1800" b="0" i="0" u="none" strike="noStrike" baseline="0" dirty="0" err="1">
                <a:latin typeface="MyriadPro-Regular" panose="020B0503030403020204" pitchFamily="34" charset="0"/>
              </a:rPr>
              <a:t>umělou</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plicní</a:t>
            </a:r>
            <a:r>
              <a:rPr lang="cs-CZ"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ventilaci</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využívaly</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poměrně</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těžko</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ovladatelné</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železné</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plíce</a:t>
            </a:r>
            <a:r>
              <a:rPr lang="en-US" sz="1800" b="0" i="0" u="none" strike="noStrike" baseline="0" dirty="0">
                <a:latin typeface="MyriadPro-Regular" panose="020B0503030403020204" pitchFamily="34" charset="0"/>
              </a:rPr>
              <a:t>“</a:t>
            </a:r>
            <a:r>
              <a:rPr lang="cs-CZ" sz="1800" b="0" i="0" u="none" strike="noStrike" baseline="0" dirty="0">
                <a:latin typeface="MyriadPro-Regular" panose="020B0503030403020204" pitchFamily="34" charset="0"/>
              </a:rPr>
              <a:t>¨zajišťující ventilaci zevním pod tlakem. Železné plíce byly standardním vybavením pro ventilaci v tzv. </a:t>
            </a:r>
            <a:r>
              <a:rPr lang="cs-CZ" sz="1800" b="0" i="0" u="none" strike="noStrike" baseline="0" dirty="0" err="1">
                <a:latin typeface="MyriadPro-Regular" panose="020B0503030403020204" pitchFamily="34" charset="0"/>
              </a:rPr>
              <a:t>polioventilačních</a:t>
            </a:r>
            <a:r>
              <a:rPr lang="cs-CZ" sz="1800" b="0" i="0" u="none" strike="noStrike" baseline="0" dirty="0">
                <a:latin typeface="MyriadPro-Regular" panose="020B0503030403020204" pitchFamily="34" charset="0"/>
              </a:rPr>
              <a:t> jednotkách od 30. do 50. let v Evropě.</a:t>
            </a:r>
          </a:p>
          <a:p>
            <a:pPr algn="l"/>
            <a:r>
              <a:rPr lang="cs-CZ" sz="1800" b="0" i="0" u="none" strike="noStrike" baseline="0" dirty="0">
                <a:latin typeface="MyriadPro-Regular" panose="020B0503030403020204" pitchFamily="34" charset="0"/>
              </a:rPr>
              <a:t>Dnes se pro dlouhodobou umělou plicní ventilaci používá princip pozitivního přetlaku, v roce 1952 ale komerční přístroje založené na tomto principu ještě neexistovali.</a:t>
            </a:r>
          </a:p>
          <a:p>
            <a:pPr algn="l"/>
            <a:r>
              <a:rPr lang="en-US" sz="1800" b="0" i="0" u="none" strike="noStrike" baseline="0" dirty="0">
                <a:latin typeface="MyriadPro-Regular" panose="020B0503030403020204" pitchFamily="34" charset="0"/>
              </a:rPr>
              <a:t>. </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73</a:t>
            </a:fld>
            <a:endParaRPr lang="en-US"/>
          </a:p>
        </p:txBody>
      </p:sp>
    </p:spTree>
    <p:extLst>
      <p:ext uri="{BB962C8B-B14F-4D97-AF65-F5344CB8AC3E}">
        <p14:creationId xmlns:p14="http://schemas.microsoft.com/office/powerpoint/2010/main" val="98712623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a:extLst>
              <a:ext uri="{FF2B5EF4-FFF2-40B4-BE49-F238E27FC236}">
                <a16:creationId xmlns:a16="http://schemas.microsoft.com/office/drawing/2014/main" id="{8C87C0C3-2271-48F5-AD9B-792C76336D1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8A54437F-9CBB-40B2-BC53-0628BCB305D4}" type="slidenum">
              <a:rPr lang="cs-CZ" altLang="cs-CZ" smtClean="0"/>
              <a:pPr>
                <a:spcBef>
                  <a:spcPct val="0"/>
                </a:spcBef>
              </a:pPr>
              <a:t>74</a:t>
            </a:fld>
            <a:endParaRPr lang="cs-CZ" altLang="cs-CZ"/>
          </a:p>
        </p:txBody>
      </p:sp>
      <p:sp>
        <p:nvSpPr>
          <p:cNvPr id="28675" name="Rectangle 2">
            <a:extLst>
              <a:ext uri="{FF2B5EF4-FFF2-40B4-BE49-F238E27FC236}">
                <a16:creationId xmlns:a16="http://schemas.microsoft.com/office/drawing/2014/main" id="{AEB0797F-53D2-4DD1-8BCF-EA5E211F6A71}"/>
              </a:ext>
            </a:extLst>
          </p:cNvPr>
          <p:cNvSpPr>
            <a:spLocks noGrp="1" noRot="1" noChangeAspect="1" noChangeArrowheads="1" noTextEdit="1"/>
          </p:cNvSpPr>
          <p:nvPr>
            <p:ph type="sldImg"/>
          </p:nvPr>
        </p:nvSpPr>
        <p:spPr>
          <a:ln/>
        </p:spPr>
      </p:sp>
      <p:sp>
        <p:nvSpPr>
          <p:cNvPr id="28676" name="Rectangle 3">
            <a:extLst>
              <a:ext uri="{FF2B5EF4-FFF2-40B4-BE49-F238E27FC236}">
                <a16:creationId xmlns:a16="http://schemas.microsoft.com/office/drawing/2014/main" id="{40633334-D60D-4ACA-8663-213BA6EAF0D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a:r>
              <a:rPr lang="en-US" sz="1800" b="0" i="0" u="none" strike="noStrike" baseline="0" dirty="0" err="1">
                <a:latin typeface="MyriadPro-Regular" panose="020B0503030403020204" pitchFamily="34" charset="0"/>
              </a:rPr>
              <a:t>Nutnost</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řídit</a:t>
            </a:r>
            <a:r>
              <a:rPr lang="cs-CZ"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ventilaci</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vyžadovalo</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stanovovat</a:t>
            </a:r>
            <a:r>
              <a:rPr lang="en-US" sz="1800" b="0" i="0" u="none" strike="noStrike" baseline="0" dirty="0">
                <a:latin typeface="MyriadPro-Regular" panose="020B0503030403020204" pitchFamily="34" charset="0"/>
              </a:rPr>
              <a:t> pCO2 v </a:t>
            </a:r>
            <a:r>
              <a:rPr lang="en-US" sz="1800" b="0" i="0" u="none" strike="noStrike" baseline="0" dirty="0" err="1">
                <a:latin typeface="MyriadPro-Regular" panose="020B0503030403020204" pitchFamily="34" charset="0"/>
              </a:rPr>
              <a:t>arteriální</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krvi</a:t>
            </a:r>
            <a:r>
              <a:rPr lang="en-US" sz="1800" b="0" i="0" u="none" strike="noStrike" baseline="0" dirty="0">
                <a:latin typeface="MyriadPro-Regular" panose="020B0503030403020204" pitchFamily="34" charset="0"/>
              </a:rPr>
              <a:t>. V </a:t>
            </a:r>
            <a:r>
              <a:rPr lang="en-US" sz="1800" b="0" i="0" u="none" strike="noStrike" baseline="0" dirty="0" err="1">
                <a:latin typeface="MyriadPro-Regular" panose="020B0503030403020204" pitchFamily="34" charset="0"/>
              </a:rPr>
              <a:t>té</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době</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existovaly</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poměrně</a:t>
            </a:r>
            <a:endParaRPr lang="en-US" sz="1800" b="0" i="0" u="none" strike="noStrike" baseline="0" dirty="0">
              <a:latin typeface="MyriadPro-Regular" panose="020B0503030403020204" pitchFamily="34" charset="0"/>
            </a:endParaRPr>
          </a:p>
          <a:p>
            <a:pPr algn="l"/>
            <a:r>
              <a:rPr lang="en-US" sz="1800" b="0" i="0" u="none" strike="noStrike" baseline="0" dirty="0" err="1">
                <a:latin typeface="MyriadPro-Regular" panose="020B0503030403020204" pitchFamily="34" charset="0"/>
              </a:rPr>
              <a:t>přesné</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elektrody</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na</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měření</a:t>
            </a:r>
            <a:r>
              <a:rPr lang="en-US" sz="1800" b="0" i="0" u="none" strike="noStrike" baseline="0" dirty="0">
                <a:latin typeface="MyriadPro-Regular" panose="020B0503030403020204" pitchFamily="34" charset="0"/>
              </a:rPr>
              <a:t> pH, </a:t>
            </a:r>
            <a:r>
              <a:rPr lang="en-US" sz="1800" b="0" i="0" u="none" strike="noStrike" baseline="0" dirty="0" err="1">
                <a:latin typeface="MyriadPro-Regular" panose="020B0503030403020204" pitchFamily="34" charset="0"/>
              </a:rPr>
              <a:t>avšak</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elektrody</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které</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přímo</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měřily</a:t>
            </a:r>
            <a:r>
              <a:rPr lang="en-US" sz="1800" b="0" i="0" u="none" strike="noStrike" baseline="0" dirty="0">
                <a:latin typeface="MyriadPro-Regular" panose="020B0503030403020204" pitchFamily="34" charset="0"/>
              </a:rPr>
              <a:t> pCO2 v </a:t>
            </a:r>
            <a:r>
              <a:rPr lang="en-US" sz="1800" b="0" i="0" u="none" strike="noStrike" baseline="0" dirty="0" err="1">
                <a:latin typeface="MyriadPro-Regular" panose="020B0503030403020204" pitchFamily="34" charset="0"/>
              </a:rPr>
              <a:t>plazmě</a:t>
            </a:r>
            <a:r>
              <a:rPr lang="cs-CZ"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vyšetřovaného</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vzorku</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krve</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ještě</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neexistovaly</a:t>
            </a:r>
            <a:r>
              <a:rPr lang="en-US" sz="1800" b="0" i="0" u="none" strike="noStrike" baseline="0" dirty="0">
                <a:latin typeface="MyriadPro-Regular" panose="020B0503030403020204" pitchFamily="34" charset="0"/>
              </a:rPr>
              <a:t>. </a:t>
            </a:r>
            <a:endParaRPr lang="cs-CZ" sz="1800" b="0" i="0" u="none" strike="noStrike" baseline="0" dirty="0">
              <a:latin typeface="MyriadPro-Regular" panose="020B0503030403020204" pitchFamily="34" charset="0"/>
            </a:endParaRPr>
          </a:p>
          <a:p>
            <a:pPr algn="l"/>
            <a:endParaRPr lang="cs-CZ" sz="1800" b="0" i="0" u="none" strike="noStrike" baseline="0" dirty="0">
              <a:latin typeface="MyriadPro-Regular" panose="020B0503030403020204" pitchFamily="34" charset="0"/>
            </a:endParaRPr>
          </a:p>
          <a:p>
            <a:pPr algn="l"/>
            <a:endParaRPr lang="cs-CZ" altLang="cs-CZ" dirty="0"/>
          </a:p>
        </p:txBody>
      </p:sp>
    </p:spTree>
    <p:extLst>
      <p:ext uri="{BB962C8B-B14F-4D97-AF65-F5344CB8AC3E}">
        <p14:creationId xmlns:p14="http://schemas.microsoft.com/office/powerpoint/2010/main" val="41185107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7">
            <a:extLst>
              <a:ext uri="{FF2B5EF4-FFF2-40B4-BE49-F238E27FC236}">
                <a16:creationId xmlns:a16="http://schemas.microsoft.com/office/drawing/2014/main" id="{7F7001CE-0C4A-4FB9-B9D7-C8346A20878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4645BD73-2E07-4603-B672-C0672C72E5B1}" type="slidenum">
              <a:rPr lang="cs-CZ" altLang="cs-CZ" sz="1200"/>
              <a:pPr/>
              <a:t>6</a:t>
            </a:fld>
            <a:endParaRPr lang="cs-CZ" altLang="cs-CZ" sz="1200"/>
          </a:p>
        </p:txBody>
      </p:sp>
      <p:sp>
        <p:nvSpPr>
          <p:cNvPr id="18435" name="Rectangle 2">
            <a:extLst>
              <a:ext uri="{FF2B5EF4-FFF2-40B4-BE49-F238E27FC236}">
                <a16:creationId xmlns:a16="http://schemas.microsoft.com/office/drawing/2014/main" id="{AF615CCF-506C-4126-82D0-1DC84063EA3C}"/>
              </a:ext>
            </a:extLst>
          </p:cNvPr>
          <p:cNvSpPr>
            <a:spLocks noGrp="1" noRot="1" noChangeAspect="1" noChangeArrowheads="1" noTextEdit="1"/>
          </p:cNvSpPr>
          <p:nvPr>
            <p:ph type="sldImg"/>
          </p:nvPr>
        </p:nvSpPr>
        <p:spPr>
          <a:ln/>
        </p:spPr>
      </p:sp>
      <p:sp>
        <p:nvSpPr>
          <p:cNvPr id="18436" name="Rectangle 3">
            <a:extLst>
              <a:ext uri="{FF2B5EF4-FFF2-40B4-BE49-F238E27FC236}">
                <a16:creationId xmlns:a16="http://schemas.microsoft.com/office/drawing/2014/main" id="{28781F9C-9FF2-43BE-906C-39927258490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a:t>Zároveň některé látky mohou vznikat a některá zanikat v buněčném metabolismu. Typickým příkladem je kyslík, který je buňkami spotřebováván a oxid uhličitý a voda, které jsou buňkami produkovány.</a:t>
            </a:r>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7">
            <a:extLst>
              <a:ext uri="{FF2B5EF4-FFF2-40B4-BE49-F238E27FC236}">
                <a16:creationId xmlns:a16="http://schemas.microsoft.com/office/drawing/2014/main" id="{E6B0FF2F-8894-4539-8654-97B773D5CDB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9D2B11AB-A7B3-416F-B112-2B7E01BB5106}" type="slidenum">
              <a:rPr lang="cs-CZ" altLang="cs-CZ" smtClean="0"/>
              <a:pPr>
                <a:spcBef>
                  <a:spcPct val="0"/>
                </a:spcBef>
              </a:pPr>
              <a:t>75</a:t>
            </a:fld>
            <a:endParaRPr lang="cs-CZ" altLang="cs-CZ"/>
          </a:p>
        </p:txBody>
      </p:sp>
      <p:sp>
        <p:nvSpPr>
          <p:cNvPr id="30723" name="Rectangle 2">
            <a:extLst>
              <a:ext uri="{FF2B5EF4-FFF2-40B4-BE49-F238E27FC236}">
                <a16:creationId xmlns:a16="http://schemas.microsoft.com/office/drawing/2014/main" id="{4CBE68BB-6E33-4FBE-BF45-0D1BD4A8730F}"/>
              </a:ext>
            </a:extLst>
          </p:cNvPr>
          <p:cNvSpPr>
            <a:spLocks noGrp="1" noRot="1" noChangeAspect="1" noChangeArrowheads="1" noTextEdit="1"/>
          </p:cNvSpPr>
          <p:nvPr>
            <p:ph type="sldImg"/>
          </p:nvPr>
        </p:nvSpPr>
        <p:spPr>
          <a:ln/>
        </p:spPr>
      </p:sp>
      <p:sp>
        <p:nvSpPr>
          <p:cNvPr id="30724" name="Rectangle 3">
            <a:extLst>
              <a:ext uri="{FF2B5EF4-FFF2-40B4-BE49-F238E27FC236}">
                <a16:creationId xmlns:a16="http://schemas.microsoft.com/office/drawing/2014/main" id="{9F6D233D-F3CC-46EE-A195-29B1E52CBC4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200" b="0" i="0" u="none" strike="noStrike" baseline="0" dirty="0">
                <a:latin typeface="MyriadPro-Regular" panose="020B0503030403020204" pitchFamily="34" charset="0"/>
              </a:rPr>
              <a:t>V krvi acidobazické rovnováhu ovlivňuje </a:t>
            </a:r>
            <a:r>
              <a:rPr lang="cs-CZ" sz="1200" b="0" i="0" u="none" strike="noStrike" baseline="0" dirty="0" err="1">
                <a:latin typeface="MyriadPro-Regular" panose="020B0503030403020204" pitchFamily="34" charset="0"/>
              </a:rPr>
              <a:t>bikarbonátový</a:t>
            </a:r>
            <a:r>
              <a:rPr lang="cs-CZ" sz="1200" b="0" i="0" u="none" strike="noStrike" baseline="0" dirty="0">
                <a:latin typeface="MyriadPro-Regular" panose="020B0503030403020204" pitchFamily="34" charset="0"/>
              </a:rPr>
              <a:t> </a:t>
            </a:r>
            <a:r>
              <a:rPr lang="cs-CZ" sz="1200" b="0" i="0" u="none" strike="noStrike" baseline="0" dirty="0" err="1">
                <a:latin typeface="MyriadPro-Regular" panose="020B0503030403020204" pitchFamily="34" charset="0"/>
              </a:rPr>
              <a:t>pufrační</a:t>
            </a:r>
            <a:r>
              <a:rPr lang="cs-CZ" sz="1200" b="0" i="0" u="none" strike="noStrike" baseline="0" dirty="0">
                <a:latin typeface="MyriadPro-Regular" panose="020B0503030403020204" pitchFamily="34" charset="0"/>
              </a:rPr>
              <a:t> systém, vodíkové ionty se ale také váží na albuminy, fosfáty a hemoglobin. Na tomto obrázku jsou všechny </a:t>
            </a:r>
            <a:r>
              <a:rPr lang="cs-CZ" sz="1200" b="0" i="0" u="none" strike="noStrike" baseline="0" dirty="0" err="1">
                <a:latin typeface="MyriadPro-Regular" panose="020B0503030403020204" pitchFamily="34" charset="0"/>
              </a:rPr>
              <a:t>nebikarbonátové</a:t>
            </a:r>
            <a:r>
              <a:rPr lang="cs-CZ" sz="1200" b="0" i="0" u="none" strike="noStrike" baseline="0" dirty="0">
                <a:latin typeface="MyriadPro-Regular" panose="020B0503030403020204" pitchFamily="34" charset="0"/>
              </a:rPr>
              <a:t> pufry schematicky znázorněny jako </a:t>
            </a:r>
            <a:r>
              <a:rPr lang="cs-CZ" sz="1200" b="0" i="0" u="none" strike="noStrike" baseline="0" dirty="0" err="1">
                <a:latin typeface="MyriadPro-Regular" panose="020B0503030403020204" pitchFamily="34" charset="0"/>
              </a:rPr>
              <a:t>Buf</a:t>
            </a:r>
            <a:r>
              <a:rPr lang="cs-CZ" sz="1200" b="0" i="0" u="none" strike="noStrike" baseline="30000" dirty="0">
                <a:latin typeface="MyriadPro-Regular" panose="020B0503030403020204" pitchFamily="34" charset="0"/>
              </a:rPr>
              <a:t>-</a:t>
            </a:r>
            <a:r>
              <a:rPr lang="cs-CZ" sz="1200" b="0" i="0" u="none" strike="noStrike" baseline="0" dirty="0">
                <a:latin typeface="MyriadPro-Regular" panose="020B0503030403020204" pitchFamily="34" charset="0"/>
              </a:rPr>
              <a:t> a </a:t>
            </a:r>
            <a:r>
              <a:rPr lang="cs-CZ" sz="1200" b="0" i="0" u="none" strike="noStrike" baseline="0" dirty="0" err="1">
                <a:latin typeface="MyriadPro-Regular" panose="020B0503030403020204" pitchFamily="34" charset="0"/>
              </a:rPr>
              <a:t>HBuf</a:t>
            </a:r>
            <a:r>
              <a:rPr lang="cs-CZ" sz="1200" b="0" i="0" u="none" strike="noStrike" baseline="0" dirty="0">
                <a:latin typeface="MyriadPro-Regular" panose="020B0503030403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cs-CZ" sz="1200" b="0" i="0" u="none" strike="noStrike" baseline="0" dirty="0">
              <a:latin typeface="MyriadPro-Regular" panose="020B0503030403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cs-CZ" sz="1200" b="0" i="0" u="none" strike="noStrike" baseline="0" dirty="0">
                <a:latin typeface="MyriadPro-Regular" panose="020B0503030403020204" pitchFamily="34" charset="0"/>
              </a:rPr>
              <a:t>Pro charakteristiku acidobazické rovnováhy potřebujeme znát dva ze tří parametrů svázaných </a:t>
            </a:r>
            <a:r>
              <a:rPr lang="cs-CZ" sz="1200" b="0" i="0" u="none" strike="noStrike" baseline="0" dirty="0" err="1">
                <a:latin typeface="MyriadPro-Regular" panose="020B0503030403020204" pitchFamily="34" charset="0"/>
              </a:rPr>
              <a:t>Henderson-Hasselbachovou</a:t>
            </a:r>
            <a:r>
              <a:rPr lang="cs-CZ" sz="1200" b="0" i="0" u="none" strike="noStrike" baseline="0" dirty="0">
                <a:latin typeface="MyriadPro-Regular" panose="020B0503030403020204" pitchFamily="34" charset="0"/>
              </a:rPr>
              <a:t> rovnicí - pH, pCO2 a koncentraci bikarbonátu.</a:t>
            </a:r>
          </a:p>
          <a:p>
            <a:pPr marL="0" marR="0" lvl="0" indent="0" algn="l" defTabSz="914400" rtl="0" eaLnBrk="1" fontAlgn="auto" latinLnBrk="0" hangingPunct="1">
              <a:lnSpc>
                <a:spcPct val="100000"/>
              </a:lnSpc>
              <a:spcBef>
                <a:spcPts val="0"/>
              </a:spcBef>
              <a:spcAft>
                <a:spcPts val="0"/>
              </a:spcAft>
              <a:buClrTx/>
              <a:buSzTx/>
              <a:buFontTx/>
              <a:buNone/>
              <a:tabLst/>
              <a:defRPr/>
            </a:pPr>
            <a:endParaRPr lang="cs-CZ" sz="1200" b="0" i="0" u="none" strike="noStrike" baseline="0" dirty="0">
              <a:latin typeface="MyriadPro-Regular" panose="020B0503030403020204" pitchFamily="34" charset="0"/>
            </a:endParaRPr>
          </a:p>
          <a:p>
            <a:pPr algn="l"/>
            <a:endParaRPr lang="cs-CZ" sz="1200" b="0" i="0" u="none" strike="noStrike" baseline="0" dirty="0">
              <a:latin typeface="MyriadPro-Regular" panose="020B0503030403020204" pitchFamily="34" charset="0"/>
            </a:endParaRPr>
          </a:p>
          <a:p>
            <a:endParaRPr lang="cs-CZ" altLang="cs-CZ" dirty="0"/>
          </a:p>
        </p:txBody>
      </p:sp>
    </p:spTree>
    <p:extLst>
      <p:ext uri="{BB962C8B-B14F-4D97-AF65-F5344CB8AC3E}">
        <p14:creationId xmlns:p14="http://schemas.microsoft.com/office/powerpoint/2010/main" val="640344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7">
            <a:extLst>
              <a:ext uri="{FF2B5EF4-FFF2-40B4-BE49-F238E27FC236}">
                <a16:creationId xmlns:a16="http://schemas.microsoft.com/office/drawing/2014/main" id="{BB1882D0-CE45-41AD-96AF-C73DD7DFC63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FA7A115E-386C-48A5-8287-16A7A5F6AEEE}" type="slidenum">
              <a:rPr lang="cs-CZ" altLang="cs-CZ" smtClean="0"/>
              <a:pPr>
                <a:spcBef>
                  <a:spcPct val="0"/>
                </a:spcBef>
              </a:pPr>
              <a:t>76</a:t>
            </a:fld>
            <a:endParaRPr lang="cs-CZ" altLang="cs-CZ"/>
          </a:p>
        </p:txBody>
      </p:sp>
      <p:sp>
        <p:nvSpPr>
          <p:cNvPr id="32771" name="Rectangle 2">
            <a:extLst>
              <a:ext uri="{FF2B5EF4-FFF2-40B4-BE49-F238E27FC236}">
                <a16:creationId xmlns:a16="http://schemas.microsoft.com/office/drawing/2014/main" id="{D557DEE9-BEA0-474A-B800-873F5CF7C161}"/>
              </a:ext>
            </a:extLst>
          </p:cNvPr>
          <p:cNvSpPr>
            <a:spLocks noGrp="1" noRot="1" noChangeAspect="1" noChangeArrowheads="1" noTextEdit="1"/>
          </p:cNvSpPr>
          <p:nvPr>
            <p:ph type="sldImg"/>
          </p:nvPr>
        </p:nvSpPr>
        <p:spPr>
          <a:ln/>
        </p:spPr>
      </p:sp>
      <p:sp>
        <p:nvSpPr>
          <p:cNvPr id="32772" name="Rectangle 3">
            <a:extLst>
              <a:ext uri="{FF2B5EF4-FFF2-40B4-BE49-F238E27FC236}">
                <a16:creationId xmlns:a16="http://schemas.microsoft.com/office/drawing/2014/main" id="{60C34874-5468-429F-B7DA-22991025878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a:endParaRPr lang="cs-CZ" sz="1200" b="0" i="0" u="none" strike="noStrike" baseline="0" dirty="0">
              <a:latin typeface="MyriadPro-Regular" panose="020B0503030403020204" pitchFamily="34" charset="0"/>
            </a:endParaRPr>
          </a:p>
          <a:p>
            <a:pPr algn="l"/>
            <a:r>
              <a:rPr lang="cs-CZ" sz="1200" b="0" i="0" u="none" strike="noStrike" baseline="0" dirty="0">
                <a:latin typeface="MyriadPro-Regular" panose="020B0503030403020204" pitchFamily="34" charset="0"/>
              </a:rPr>
              <a:t>V době epidemie poliomyelitidy v Dánsku bylo možné měřit pH v krvi.</a:t>
            </a:r>
          </a:p>
          <a:p>
            <a:pPr algn="l"/>
            <a:endParaRPr lang="cs-CZ" sz="1200" b="0" i="0" u="none" strike="noStrike" baseline="0" dirty="0">
              <a:latin typeface="MyriadPro-Regular" panose="020B0503030403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cs-CZ" sz="1200" b="0" i="0" u="none" strike="noStrike" baseline="0" dirty="0">
              <a:latin typeface="MyriadPro-Regular" panose="020B0503030403020204" pitchFamily="34" charset="0"/>
            </a:endParaRPr>
          </a:p>
          <a:p>
            <a:endParaRPr lang="cs-CZ" altLang="cs-CZ" dirty="0"/>
          </a:p>
        </p:txBody>
      </p:sp>
    </p:spTree>
    <p:extLst>
      <p:ext uri="{BB962C8B-B14F-4D97-AF65-F5344CB8AC3E}">
        <p14:creationId xmlns:p14="http://schemas.microsoft.com/office/powerpoint/2010/main" val="231023245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a:extLst>
              <a:ext uri="{FF2B5EF4-FFF2-40B4-BE49-F238E27FC236}">
                <a16:creationId xmlns:a16="http://schemas.microsoft.com/office/drawing/2014/main" id="{4C741A98-C05D-40E3-8078-CFE8CAF97AB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67C95497-BE7E-49F6-BAB4-323E70D94EDF}" type="slidenum">
              <a:rPr lang="cs-CZ" altLang="cs-CZ" smtClean="0"/>
              <a:pPr>
                <a:spcBef>
                  <a:spcPct val="0"/>
                </a:spcBef>
              </a:pPr>
              <a:t>77</a:t>
            </a:fld>
            <a:endParaRPr lang="cs-CZ" altLang="cs-CZ"/>
          </a:p>
        </p:txBody>
      </p:sp>
      <p:sp>
        <p:nvSpPr>
          <p:cNvPr id="34819" name="Rectangle 2">
            <a:extLst>
              <a:ext uri="{FF2B5EF4-FFF2-40B4-BE49-F238E27FC236}">
                <a16:creationId xmlns:a16="http://schemas.microsoft.com/office/drawing/2014/main" id="{354C092A-E5A2-4114-BCC5-33FE796D0072}"/>
              </a:ext>
            </a:extLst>
          </p:cNvPr>
          <p:cNvSpPr>
            <a:spLocks noGrp="1" noRot="1" noChangeAspect="1" noChangeArrowheads="1" noTextEdit="1"/>
          </p:cNvSpPr>
          <p:nvPr>
            <p:ph type="sldImg"/>
          </p:nvPr>
        </p:nvSpPr>
        <p:spPr>
          <a:ln/>
        </p:spPr>
      </p:sp>
      <p:sp>
        <p:nvSpPr>
          <p:cNvPr id="34820" name="Rectangle 3">
            <a:extLst>
              <a:ext uri="{FF2B5EF4-FFF2-40B4-BE49-F238E27FC236}">
                <a16:creationId xmlns:a16="http://schemas.microsoft.com/office/drawing/2014/main" id="{79A61F27-1B43-43A1-80EE-6A62D679B1F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cs-CZ" altLang="cs-CZ" dirty="0"/>
              <a:t>Celková koncentrace CO2, </a:t>
            </a:r>
            <a:r>
              <a:rPr lang="cs-CZ" altLang="cs-CZ" dirty="0" err="1"/>
              <a:t>vytěsnitelná</a:t>
            </a:r>
            <a:r>
              <a:rPr lang="cs-CZ" altLang="cs-CZ" dirty="0"/>
              <a:t> z krve do vakua (tj. sumární koncentrace rozpuštěného CO</a:t>
            </a:r>
            <a:r>
              <a:rPr lang="cs-CZ" altLang="cs-CZ" baseline="0" dirty="0"/>
              <a:t>2</a:t>
            </a:r>
            <a:r>
              <a:rPr lang="cs-CZ" altLang="cs-CZ" dirty="0"/>
              <a:t>, H</a:t>
            </a:r>
            <a:r>
              <a:rPr lang="cs-CZ" altLang="cs-CZ" sz="1400" baseline="-25000" dirty="0"/>
              <a:t>2</a:t>
            </a:r>
            <a:r>
              <a:rPr lang="cs-CZ" altLang="cs-CZ" dirty="0"/>
              <a:t>CO</a:t>
            </a:r>
            <a:r>
              <a:rPr lang="cs-CZ" altLang="cs-CZ" baseline="-25000" dirty="0"/>
              <a:t>3</a:t>
            </a:r>
            <a:r>
              <a:rPr lang="cs-CZ" altLang="cs-CZ" dirty="0"/>
              <a:t> a HCO</a:t>
            </a:r>
            <a:r>
              <a:rPr lang="cs-CZ" altLang="cs-CZ" baseline="-25000" dirty="0"/>
              <a:t>3</a:t>
            </a:r>
            <a:r>
              <a:rPr lang="cs-CZ" altLang="cs-CZ" baseline="30000" dirty="0"/>
              <a:t>-</a:t>
            </a:r>
            <a:r>
              <a:rPr lang="cs-CZ" altLang="cs-CZ" dirty="0"/>
              <a:t> – a pro upřesnění i CO</a:t>
            </a:r>
            <a:r>
              <a:rPr lang="cs-CZ" altLang="cs-CZ" baseline="-25000" dirty="0"/>
              <a:t>2</a:t>
            </a:r>
            <a:r>
              <a:rPr lang="cs-CZ" altLang="cs-CZ" dirty="0"/>
              <a:t> vázaného na molekulu hemoglobinu jako </a:t>
            </a:r>
            <a:r>
              <a:rPr lang="cs-CZ" altLang="cs-CZ" dirty="0" err="1"/>
              <a:t>karbaminohemoglobin</a:t>
            </a:r>
            <a:r>
              <a:rPr lang="cs-CZ" altLang="cs-CZ" dirty="0"/>
              <a:t>) se nazývala alkalická rezerva. </a:t>
            </a:r>
          </a:p>
          <a:p>
            <a:endParaRPr lang="cs-CZ" altLang="cs-CZ" dirty="0"/>
          </a:p>
          <a:p>
            <a:r>
              <a:rPr lang="cs-CZ" altLang="cs-CZ" dirty="0"/>
              <a:t>Pro její stanovení se využívala poměrně pracná metoda vytěsnění CO</a:t>
            </a:r>
            <a:r>
              <a:rPr lang="cs-CZ" altLang="cs-CZ" baseline="-25000" dirty="0"/>
              <a:t>2</a:t>
            </a:r>
            <a:r>
              <a:rPr lang="cs-CZ" altLang="cs-CZ" dirty="0"/>
              <a:t> do vakua pomocí rtuťové vývěvy. Pokud známe alkalickou </a:t>
            </a:r>
            <a:r>
              <a:rPr lang="cs-CZ" altLang="cs-CZ" dirty="0" err="1"/>
              <a:t>rezeru</a:t>
            </a:r>
            <a:r>
              <a:rPr lang="cs-CZ" altLang="cs-CZ" dirty="0"/>
              <a:t> a pH, dá se z fyzikálně chemických rovnic vypočítat koncentrace HCO</a:t>
            </a:r>
            <a:r>
              <a:rPr lang="cs-CZ" altLang="cs-CZ" baseline="-25000" dirty="0"/>
              <a:t>3</a:t>
            </a:r>
            <a:r>
              <a:rPr lang="cs-CZ" altLang="cs-CZ" dirty="0"/>
              <a:t>- a koncentrace volně rozpuštěného CO</a:t>
            </a:r>
            <a:r>
              <a:rPr lang="cs-CZ" altLang="cs-CZ" baseline="-25000" dirty="0"/>
              <a:t>2</a:t>
            </a:r>
            <a:r>
              <a:rPr lang="cs-CZ" altLang="cs-CZ" dirty="0"/>
              <a:t>, resp. pCO</a:t>
            </a:r>
            <a:r>
              <a:rPr lang="cs-CZ" altLang="cs-CZ" baseline="-25000" dirty="0"/>
              <a:t>2</a:t>
            </a:r>
            <a:r>
              <a:rPr lang="cs-CZ" altLang="cs-CZ" baseline="0" dirty="0"/>
              <a:t>.</a:t>
            </a:r>
          </a:p>
        </p:txBody>
      </p:sp>
    </p:spTree>
    <p:extLst>
      <p:ext uri="{BB962C8B-B14F-4D97-AF65-F5344CB8AC3E}">
        <p14:creationId xmlns:p14="http://schemas.microsoft.com/office/powerpoint/2010/main" val="175931404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a:extLst>
              <a:ext uri="{FF2B5EF4-FFF2-40B4-BE49-F238E27FC236}">
                <a16:creationId xmlns:a16="http://schemas.microsoft.com/office/drawing/2014/main" id="{5162CF38-4F6D-4A83-B1B3-3B73EA3CED9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25EC1759-C675-45B0-9301-19F6A4C17138}" type="slidenum">
              <a:rPr lang="cs-CZ" altLang="cs-CZ" smtClean="0"/>
              <a:pPr>
                <a:spcBef>
                  <a:spcPct val="0"/>
                </a:spcBef>
              </a:pPr>
              <a:t>78</a:t>
            </a:fld>
            <a:endParaRPr lang="cs-CZ" altLang="cs-CZ"/>
          </a:p>
        </p:txBody>
      </p:sp>
      <p:sp>
        <p:nvSpPr>
          <p:cNvPr id="36867" name="Rectangle 2">
            <a:extLst>
              <a:ext uri="{FF2B5EF4-FFF2-40B4-BE49-F238E27FC236}">
                <a16:creationId xmlns:a16="http://schemas.microsoft.com/office/drawing/2014/main" id="{326EFC71-6161-410D-84A2-BF55086D684F}"/>
              </a:ext>
            </a:extLst>
          </p:cNvPr>
          <p:cNvSpPr>
            <a:spLocks noGrp="1" noRot="1" noChangeAspect="1" noChangeArrowheads="1" noTextEdit="1"/>
          </p:cNvSpPr>
          <p:nvPr>
            <p:ph type="sldImg"/>
          </p:nvPr>
        </p:nvSpPr>
        <p:spPr>
          <a:ln/>
        </p:spPr>
      </p:sp>
      <p:sp>
        <p:nvSpPr>
          <p:cNvPr id="36868" name="Rectangle 3">
            <a:extLst>
              <a:ext uri="{FF2B5EF4-FFF2-40B4-BE49-F238E27FC236}">
                <a16:creationId xmlns:a16="http://schemas.microsoft.com/office/drawing/2014/main" id="{8C62946C-5F64-4E57-8803-E41A835C661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baseline="0" dirty="0">
                <a:latin typeface="MyriadPro-Regular" panose="020B0503030403020204" pitchFamily="34" charset="0"/>
              </a:rPr>
              <a:t>Pro </a:t>
            </a:r>
            <a:r>
              <a:rPr lang="en-US" sz="1200" b="0" i="0" u="none" strike="noStrike" baseline="0" dirty="0" err="1">
                <a:latin typeface="MyriadPro-Regular" panose="020B0503030403020204" pitchFamily="34" charset="0"/>
              </a:rPr>
              <a:t>stanovení</a:t>
            </a:r>
            <a:r>
              <a:rPr lang="en-US" sz="1200" b="0" i="0" u="none" strike="noStrike" baseline="0" dirty="0">
                <a:latin typeface="MyriadPro-Regular" panose="020B0503030403020204" pitchFamily="34" charset="0"/>
              </a:rPr>
              <a:t> pCO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byla</a:t>
            </a:r>
            <a:r>
              <a:rPr lang="en-US" sz="1200" b="0" i="0" u="none" strike="noStrike" baseline="0" dirty="0">
                <a:latin typeface="MyriadPro-Regular" panose="020B0503030403020204" pitchFamily="34" charset="0"/>
              </a:rPr>
              <a:t> k </a:t>
            </a:r>
            <a:r>
              <a:rPr lang="en-US" sz="1200" b="0" i="0" u="none" strike="noStrike" baseline="0" dirty="0" err="1">
                <a:latin typeface="MyriadPro-Regular" panose="020B0503030403020204" pitchFamily="34" charset="0"/>
              </a:rPr>
              <a:t>dispozici</a:t>
            </a:r>
            <a:r>
              <a:rPr lang="cs-CZ"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poměrně</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pracná</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metoda</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kterou</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zavedl</a:t>
            </a:r>
            <a:r>
              <a:rPr lang="en-US" sz="1200" b="0" i="0" u="none" strike="noStrike" baseline="0" dirty="0">
                <a:latin typeface="MyriadPro-Regular" panose="020B0503030403020204" pitchFamily="34" charset="0"/>
              </a:rPr>
              <a:t> van Slyke, </a:t>
            </a:r>
            <a:r>
              <a:rPr lang="en-US" sz="1200" b="0" i="0" u="none" strike="noStrike" baseline="0" dirty="0" err="1">
                <a:latin typeface="MyriadPro-Regular" panose="020B0503030403020204" pitchFamily="34" charset="0"/>
              </a:rPr>
              <a:t>spočívající</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ve</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vytěsnění</a:t>
            </a:r>
            <a:r>
              <a:rPr lang="cs-CZ" sz="1200" b="0" i="0" u="none" strike="noStrike" baseline="0" dirty="0">
                <a:latin typeface="MyriadPro-Regular" panose="020B0503030403020204" pitchFamily="34" charset="0"/>
              </a:rPr>
              <a:t> </a:t>
            </a:r>
            <a:r>
              <a:rPr lang="en-US" sz="1200" b="0" i="0" u="none" strike="noStrike" baseline="0" dirty="0">
                <a:latin typeface="MyriadPro-Regular" panose="020B0503030403020204" pitchFamily="34" charset="0"/>
              </a:rPr>
              <a:t>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z </a:t>
            </a:r>
            <a:r>
              <a:rPr lang="en-US" sz="1200" b="0" i="0" u="none" strike="noStrike" baseline="0" dirty="0" err="1">
                <a:latin typeface="MyriadPro-Regular" panose="020B0503030403020204" pitchFamily="34" charset="0"/>
              </a:rPr>
              <a:t>vyšetřovaného</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vzorku</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krve</a:t>
            </a:r>
            <a:r>
              <a:rPr lang="en-US" sz="1200" b="0" i="0" u="none" strike="noStrike" baseline="0" dirty="0">
                <a:latin typeface="MyriadPro-Regular" panose="020B0503030403020204" pitchFamily="34" charset="0"/>
              </a:rPr>
              <a:t> do </a:t>
            </a:r>
            <a:r>
              <a:rPr lang="en-US" sz="1200" b="0" i="0" u="none" strike="noStrike" baseline="0" dirty="0" err="1">
                <a:latin typeface="MyriadPro-Regular" panose="020B0503030403020204" pitchFamily="34" charset="0"/>
              </a:rPr>
              <a:t>vakua</a:t>
            </a:r>
            <a:r>
              <a:rPr lang="en-US" sz="1200" b="0" i="0" u="none" strike="noStrike" baseline="0" dirty="0">
                <a:latin typeface="MyriadPro-Regular" panose="020B0503030403020204" pitchFamily="34" charset="0"/>
              </a:rPr>
              <a:t> a </a:t>
            </a:r>
            <a:r>
              <a:rPr lang="en-US" sz="1200" b="0" i="0" u="none" strike="noStrike" baseline="0" dirty="0" err="1">
                <a:latin typeface="MyriadPro-Regular" panose="020B0503030403020204" pitchFamily="34" charset="0"/>
              </a:rPr>
              <a:t>následného</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stanovení</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celkového</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množství</a:t>
            </a:r>
            <a:r>
              <a:rPr lang="cs-CZ" sz="1200" b="0" i="0" u="none" strike="noStrike" baseline="0" dirty="0">
                <a:latin typeface="MyriadPro-Regular" panose="020B0503030403020204" pitchFamily="34" charset="0"/>
              </a:rPr>
              <a:t> </a:t>
            </a:r>
            <a:r>
              <a:rPr lang="en-US" sz="1200" b="0" i="0" u="none" strike="noStrike" baseline="0" dirty="0">
                <a:latin typeface="MyriadPro-Regular" panose="020B0503030403020204" pitchFamily="34" charset="0"/>
              </a:rPr>
              <a:t>CO2 v </a:t>
            </a:r>
            <a:r>
              <a:rPr lang="en-US" sz="1200" b="0" i="0" u="none" strike="noStrike" baseline="0" dirty="0" err="1">
                <a:latin typeface="MyriadPro-Regular" panose="020B0503030403020204" pitchFamily="34" charset="0"/>
              </a:rPr>
              <a:t>krvi</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tzv</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alkalické</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rezervy</a:t>
            </a:r>
            <a:r>
              <a:rPr lang="en-US" sz="1200" b="0" i="0" u="none" strike="noStrike" baseline="0" dirty="0">
                <a:latin typeface="MyriadPro-Regular" panose="020B0503030403020204" pitchFamily="34" charset="0"/>
              </a:rPr>
              <a:t>“ – </a:t>
            </a:r>
            <a:r>
              <a:rPr lang="en-US" sz="1200" b="0" i="0" u="none" strike="noStrike" baseline="0" dirty="0" err="1">
                <a:latin typeface="MyriadPro-Regular" panose="020B0503030403020204" pitchFamily="34" charset="0"/>
              </a:rPr>
              <a:t>zahrnující</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rozpuštěné</a:t>
            </a:r>
            <a:r>
              <a:rPr lang="en-US" sz="1200" b="0" i="0" u="none" strike="noStrike" baseline="0" dirty="0">
                <a:latin typeface="MyriadPro-Regular" panose="020B0503030403020204" pitchFamily="34" charset="0"/>
              </a:rPr>
              <a:t> 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vázané</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na</a:t>
            </a:r>
            <a:r>
              <a:rPr lang="en-US" sz="1200" b="0" i="0" u="none" strike="noStrike" baseline="0" dirty="0">
                <a:latin typeface="MyriadPro-Regular" panose="020B0503030403020204" pitchFamily="34" charset="0"/>
              </a:rPr>
              <a:t> hemoglobin</a:t>
            </a:r>
            <a:r>
              <a:rPr lang="cs-CZ" sz="1200" b="0" i="0" u="none" strike="noStrike" baseline="0" dirty="0">
                <a:latin typeface="MyriadPro-Regular" panose="020B0503030403020204" pitchFamily="34" charset="0"/>
              </a:rPr>
              <a:t> </a:t>
            </a:r>
            <a:r>
              <a:rPr lang="en-US" sz="1200" b="0" i="0" u="none" strike="noStrike" baseline="0" dirty="0">
                <a:latin typeface="MyriadPro-Regular" panose="020B0503030403020204" pitchFamily="34" charset="0"/>
              </a:rPr>
              <a:t>a CO2 </a:t>
            </a:r>
            <a:r>
              <a:rPr lang="en-US" sz="1200" b="0" i="0" u="none" strike="noStrike" baseline="0" dirty="0" err="1">
                <a:latin typeface="MyriadPro-Regular" panose="020B0503030403020204" pitchFamily="34" charset="0"/>
              </a:rPr>
              <a:t>ve</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formě</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bikarbonátu</a:t>
            </a:r>
            <a:r>
              <a:rPr lang="en-US" sz="1200" b="0" i="0" u="none" strike="noStrike" baseline="0" dirty="0">
                <a:latin typeface="MyriadPro-Regular" panose="020B0503030403020204" pitchFamily="34" charset="0"/>
              </a:rPr>
              <a:t>).</a:t>
            </a:r>
            <a:endParaRPr lang="cs-CZ" altLang="cs-CZ" dirty="0"/>
          </a:p>
          <a:p>
            <a:endParaRPr lang="cs-CZ" altLang="cs-CZ" dirty="0"/>
          </a:p>
        </p:txBody>
      </p:sp>
    </p:spTree>
    <p:extLst>
      <p:ext uri="{BB962C8B-B14F-4D97-AF65-F5344CB8AC3E}">
        <p14:creationId xmlns:p14="http://schemas.microsoft.com/office/powerpoint/2010/main" val="371544600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a:extLst>
              <a:ext uri="{FF2B5EF4-FFF2-40B4-BE49-F238E27FC236}">
                <a16:creationId xmlns:a16="http://schemas.microsoft.com/office/drawing/2014/main" id="{F30F1E20-1B62-40F2-B988-9624FC6F707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28BD3199-A608-47A2-B58C-C6829B105E9F}" type="slidenum">
              <a:rPr lang="cs-CZ" altLang="cs-CZ" smtClean="0"/>
              <a:pPr>
                <a:spcBef>
                  <a:spcPct val="0"/>
                </a:spcBef>
              </a:pPr>
              <a:t>79</a:t>
            </a:fld>
            <a:endParaRPr lang="cs-CZ" altLang="cs-CZ"/>
          </a:p>
        </p:txBody>
      </p:sp>
      <p:sp>
        <p:nvSpPr>
          <p:cNvPr id="38915" name="Rectangle 2">
            <a:extLst>
              <a:ext uri="{FF2B5EF4-FFF2-40B4-BE49-F238E27FC236}">
                <a16:creationId xmlns:a16="http://schemas.microsoft.com/office/drawing/2014/main" id="{541C70F6-CF9E-4CC5-815B-3A77666E123C}"/>
              </a:ext>
            </a:extLst>
          </p:cNvPr>
          <p:cNvSpPr>
            <a:spLocks noGrp="1" noRot="1" noChangeAspect="1" noChangeArrowheads="1" noTextEdit="1"/>
          </p:cNvSpPr>
          <p:nvPr>
            <p:ph type="sldImg"/>
          </p:nvPr>
        </p:nvSpPr>
        <p:spPr>
          <a:ln/>
        </p:spPr>
      </p:sp>
      <p:sp>
        <p:nvSpPr>
          <p:cNvPr id="38916" name="Rectangle 3">
            <a:extLst>
              <a:ext uri="{FF2B5EF4-FFF2-40B4-BE49-F238E27FC236}">
                <a16:creationId xmlns:a16="http://schemas.microsoft.com/office/drawing/2014/main" id="{658FB72A-C281-4891-933D-1B3ADB29DB6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baseline="0" dirty="0">
                <a:latin typeface="MyriadPro-Regular" panose="020B0503030403020204" pitchFamily="34" charset="0"/>
              </a:rPr>
              <a:t>Pro </a:t>
            </a:r>
            <a:r>
              <a:rPr lang="en-US" sz="1200" b="0" i="0" u="none" strike="noStrike" baseline="0" dirty="0" err="1">
                <a:latin typeface="MyriadPro-Regular" panose="020B0503030403020204" pitchFamily="34" charset="0"/>
              </a:rPr>
              <a:t>stanovení</a:t>
            </a:r>
            <a:r>
              <a:rPr lang="en-US" sz="1200" b="0" i="0" u="none" strike="noStrike" baseline="0" dirty="0">
                <a:latin typeface="MyriadPro-Regular" panose="020B0503030403020204" pitchFamily="34" charset="0"/>
              </a:rPr>
              <a:t> pCO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byla</a:t>
            </a:r>
            <a:r>
              <a:rPr lang="en-US" sz="1200" b="0" i="0" u="none" strike="noStrike" baseline="0" dirty="0">
                <a:latin typeface="MyriadPro-Regular" panose="020B0503030403020204" pitchFamily="34" charset="0"/>
              </a:rPr>
              <a:t> k </a:t>
            </a:r>
            <a:r>
              <a:rPr lang="en-US" sz="1200" b="0" i="0" u="none" strike="noStrike" baseline="0" dirty="0" err="1">
                <a:latin typeface="MyriadPro-Regular" panose="020B0503030403020204" pitchFamily="34" charset="0"/>
              </a:rPr>
              <a:t>dispozici</a:t>
            </a:r>
            <a:r>
              <a:rPr lang="cs-CZ"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poměrně</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pracná</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metoda</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kterou</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zavedl</a:t>
            </a:r>
            <a:r>
              <a:rPr lang="en-US" sz="1200" b="0" i="0" u="none" strike="noStrike" baseline="0" dirty="0">
                <a:latin typeface="MyriadPro-Regular" panose="020B0503030403020204" pitchFamily="34" charset="0"/>
              </a:rPr>
              <a:t> van Slyke, </a:t>
            </a:r>
            <a:r>
              <a:rPr lang="en-US" sz="1200" b="0" i="0" u="none" strike="noStrike" baseline="0" dirty="0" err="1">
                <a:latin typeface="MyriadPro-Regular" panose="020B0503030403020204" pitchFamily="34" charset="0"/>
              </a:rPr>
              <a:t>spočívající</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ve</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vytěsnění</a:t>
            </a:r>
            <a:r>
              <a:rPr lang="cs-CZ" sz="1200" b="0" i="0" u="none" strike="noStrike" baseline="0" dirty="0">
                <a:latin typeface="MyriadPro-Regular" panose="020B0503030403020204" pitchFamily="34" charset="0"/>
              </a:rPr>
              <a:t> </a:t>
            </a:r>
            <a:r>
              <a:rPr lang="en-US" sz="1200" b="0" i="0" u="none" strike="noStrike" baseline="0" dirty="0">
                <a:latin typeface="MyriadPro-Regular" panose="020B0503030403020204" pitchFamily="34" charset="0"/>
              </a:rPr>
              <a:t>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z </a:t>
            </a:r>
            <a:r>
              <a:rPr lang="en-US" sz="1200" b="0" i="0" u="none" strike="noStrike" baseline="0" dirty="0" err="1">
                <a:latin typeface="MyriadPro-Regular" panose="020B0503030403020204" pitchFamily="34" charset="0"/>
              </a:rPr>
              <a:t>vyšetřovaného</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vzorku</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krve</a:t>
            </a:r>
            <a:r>
              <a:rPr lang="en-US" sz="1200" b="0" i="0" u="none" strike="noStrike" baseline="0" dirty="0">
                <a:latin typeface="MyriadPro-Regular" panose="020B0503030403020204" pitchFamily="34" charset="0"/>
              </a:rPr>
              <a:t> do </a:t>
            </a:r>
            <a:r>
              <a:rPr lang="en-US" sz="1200" b="0" i="0" u="none" strike="noStrike" baseline="0" dirty="0" err="1">
                <a:latin typeface="MyriadPro-Regular" panose="020B0503030403020204" pitchFamily="34" charset="0"/>
              </a:rPr>
              <a:t>vakua</a:t>
            </a:r>
            <a:r>
              <a:rPr lang="en-US" sz="1200" b="0" i="0" u="none" strike="noStrike" baseline="0" dirty="0">
                <a:latin typeface="MyriadPro-Regular" panose="020B0503030403020204" pitchFamily="34" charset="0"/>
              </a:rPr>
              <a:t> a </a:t>
            </a:r>
            <a:r>
              <a:rPr lang="en-US" sz="1200" b="0" i="0" u="none" strike="noStrike" baseline="0" dirty="0" err="1">
                <a:latin typeface="MyriadPro-Regular" panose="020B0503030403020204" pitchFamily="34" charset="0"/>
              </a:rPr>
              <a:t>následného</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stanovení</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celkového</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množství</a:t>
            </a:r>
            <a:r>
              <a:rPr lang="cs-CZ" sz="1200" b="0" i="0" u="none" strike="noStrike" baseline="0" dirty="0">
                <a:latin typeface="MyriadPro-Regular" panose="020B0503030403020204" pitchFamily="34" charset="0"/>
              </a:rPr>
              <a:t> </a:t>
            </a:r>
            <a:r>
              <a:rPr lang="en-US" sz="1200" b="0" i="0" u="none" strike="noStrike" baseline="0" dirty="0">
                <a:latin typeface="MyriadPro-Regular" panose="020B0503030403020204" pitchFamily="34" charset="0"/>
              </a:rPr>
              <a:t>CO2 v </a:t>
            </a:r>
            <a:r>
              <a:rPr lang="en-US" sz="1200" b="0" i="0" u="none" strike="noStrike" baseline="0" dirty="0" err="1">
                <a:latin typeface="MyriadPro-Regular" panose="020B0503030403020204" pitchFamily="34" charset="0"/>
              </a:rPr>
              <a:t>krvi</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tzv</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alkalické</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rezervy</a:t>
            </a:r>
            <a:r>
              <a:rPr lang="en-US" sz="1200" b="0" i="0" u="none" strike="noStrike" baseline="0" dirty="0">
                <a:latin typeface="MyriadPro-Regular" panose="020B0503030403020204" pitchFamily="34" charset="0"/>
              </a:rPr>
              <a:t>“ – </a:t>
            </a:r>
            <a:r>
              <a:rPr lang="en-US" sz="1200" b="0" i="0" u="none" strike="noStrike" baseline="0" dirty="0" err="1">
                <a:latin typeface="MyriadPro-Regular" panose="020B0503030403020204" pitchFamily="34" charset="0"/>
              </a:rPr>
              <a:t>zahrnující</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rozpuštěné</a:t>
            </a:r>
            <a:r>
              <a:rPr lang="en-US" sz="1200" b="0" i="0" u="none" strike="noStrike" baseline="0" dirty="0">
                <a:latin typeface="MyriadPro-Regular" panose="020B0503030403020204" pitchFamily="34" charset="0"/>
              </a:rPr>
              <a:t> 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vázané</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na</a:t>
            </a:r>
            <a:r>
              <a:rPr lang="en-US" sz="1200" b="0" i="0" u="none" strike="noStrike" baseline="0" dirty="0">
                <a:latin typeface="MyriadPro-Regular" panose="020B0503030403020204" pitchFamily="34" charset="0"/>
              </a:rPr>
              <a:t> hemoglobin</a:t>
            </a:r>
            <a:r>
              <a:rPr lang="cs-CZ" sz="1200" b="0" i="0" u="none" strike="noStrike" baseline="0" dirty="0">
                <a:latin typeface="MyriadPro-Regular" panose="020B0503030403020204" pitchFamily="34" charset="0"/>
              </a:rPr>
              <a:t> </a:t>
            </a:r>
            <a:r>
              <a:rPr lang="en-US" sz="1200" b="0" i="0" u="none" strike="noStrike" baseline="0" dirty="0">
                <a:latin typeface="MyriadPro-Regular" panose="020B0503030403020204" pitchFamily="34" charset="0"/>
              </a:rPr>
              <a:t>a CO2 </a:t>
            </a:r>
            <a:r>
              <a:rPr lang="en-US" sz="1200" b="0" i="0" u="none" strike="noStrike" baseline="0" dirty="0" err="1">
                <a:latin typeface="MyriadPro-Regular" panose="020B0503030403020204" pitchFamily="34" charset="0"/>
              </a:rPr>
              <a:t>ve</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formě</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bikarbonátu</a:t>
            </a:r>
            <a:r>
              <a:rPr lang="en-US" sz="1200" b="0" i="0" u="none" strike="noStrike" baseline="0" dirty="0">
                <a:latin typeface="MyriadPro-Regular" panose="020B0503030403020204" pitchFamily="34" charset="0"/>
              </a:rPr>
              <a:t>).</a:t>
            </a:r>
            <a:endParaRPr lang="cs-CZ" altLang="cs-CZ" dirty="0"/>
          </a:p>
          <a:p>
            <a:endParaRPr lang="cs-CZ" altLang="cs-CZ" dirty="0"/>
          </a:p>
        </p:txBody>
      </p:sp>
    </p:spTree>
    <p:extLst>
      <p:ext uri="{BB962C8B-B14F-4D97-AF65-F5344CB8AC3E}">
        <p14:creationId xmlns:p14="http://schemas.microsoft.com/office/powerpoint/2010/main" val="162334971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7">
            <a:extLst>
              <a:ext uri="{FF2B5EF4-FFF2-40B4-BE49-F238E27FC236}">
                <a16:creationId xmlns:a16="http://schemas.microsoft.com/office/drawing/2014/main" id="{450C7D53-2435-43A7-B74F-EA55DCFB933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3AAF1ED9-48E3-411D-B5E3-A6C6DD5548B7}" type="slidenum">
              <a:rPr lang="cs-CZ" altLang="cs-CZ" smtClean="0"/>
              <a:pPr>
                <a:spcBef>
                  <a:spcPct val="0"/>
                </a:spcBef>
              </a:pPr>
              <a:t>80</a:t>
            </a:fld>
            <a:endParaRPr lang="cs-CZ" altLang="cs-CZ"/>
          </a:p>
        </p:txBody>
      </p:sp>
      <p:sp>
        <p:nvSpPr>
          <p:cNvPr id="40963" name="Rectangle 2">
            <a:extLst>
              <a:ext uri="{FF2B5EF4-FFF2-40B4-BE49-F238E27FC236}">
                <a16:creationId xmlns:a16="http://schemas.microsoft.com/office/drawing/2014/main" id="{AAF03FEC-D56C-45BC-A67B-359BF04D3D8B}"/>
              </a:ext>
            </a:extLst>
          </p:cNvPr>
          <p:cNvSpPr>
            <a:spLocks noGrp="1" noRot="1" noChangeAspect="1" noChangeArrowheads="1" noTextEdit="1"/>
          </p:cNvSpPr>
          <p:nvPr>
            <p:ph type="sldImg"/>
          </p:nvPr>
        </p:nvSpPr>
        <p:spPr>
          <a:ln/>
        </p:spPr>
      </p:sp>
      <p:sp>
        <p:nvSpPr>
          <p:cNvPr id="40964" name="Rectangle 3">
            <a:extLst>
              <a:ext uri="{FF2B5EF4-FFF2-40B4-BE49-F238E27FC236}">
                <a16:creationId xmlns:a16="http://schemas.microsoft.com/office/drawing/2014/main" id="{E20ED344-E456-4543-9E40-7A5F873A323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baseline="0" dirty="0">
                <a:latin typeface="MyriadPro-Regular" panose="020B0503030403020204" pitchFamily="34" charset="0"/>
              </a:rPr>
              <a:t>Pro </a:t>
            </a:r>
            <a:r>
              <a:rPr lang="en-US" sz="1200" b="0" i="0" u="none" strike="noStrike" baseline="0" dirty="0" err="1">
                <a:latin typeface="MyriadPro-Regular" panose="020B0503030403020204" pitchFamily="34" charset="0"/>
              </a:rPr>
              <a:t>stanovení</a:t>
            </a:r>
            <a:r>
              <a:rPr lang="en-US" sz="1200" b="0" i="0" u="none" strike="noStrike" baseline="0" dirty="0">
                <a:latin typeface="MyriadPro-Regular" panose="020B0503030403020204" pitchFamily="34" charset="0"/>
              </a:rPr>
              <a:t> pCO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byla</a:t>
            </a:r>
            <a:r>
              <a:rPr lang="en-US" sz="1200" b="0" i="0" u="none" strike="noStrike" baseline="0" dirty="0">
                <a:latin typeface="MyriadPro-Regular" panose="020B0503030403020204" pitchFamily="34" charset="0"/>
              </a:rPr>
              <a:t> k </a:t>
            </a:r>
            <a:r>
              <a:rPr lang="en-US" sz="1200" b="0" i="0" u="none" strike="noStrike" baseline="0" dirty="0" err="1">
                <a:latin typeface="MyriadPro-Regular" panose="020B0503030403020204" pitchFamily="34" charset="0"/>
              </a:rPr>
              <a:t>dispozici</a:t>
            </a:r>
            <a:r>
              <a:rPr lang="cs-CZ"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poměrně</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pracná</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metoda</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kterou</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zavedl</a:t>
            </a:r>
            <a:r>
              <a:rPr lang="en-US" sz="1200" b="0" i="0" u="none" strike="noStrike" baseline="0" dirty="0">
                <a:latin typeface="MyriadPro-Regular" panose="020B0503030403020204" pitchFamily="34" charset="0"/>
              </a:rPr>
              <a:t> van Slyke, </a:t>
            </a:r>
            <a:r>
              <a:rPr lang="en-US" sz="1200" b="0" i="0" u="none" strike="noStrike" baseline="0" dirty="0" err="1">
                <a:latin typeface="MyriadPro-Regular" panose="020B0503030403020204" pitchFamily="34" charset="0"/>
              </a:rPr>
              <a:t>spočívající</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ve</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vytěsnění</a:t>
            </a:r>
            <a:r>
              <a:rPr lang="cs-CZ" sz="1200" b="0" i="0" u="none" strike="noStrike" baseline="0" dirty="0">
                <a:latin typeface="MyriadPro-Regular" panose="020B0503030403020204" pitchFamily="34" charset="0"/>
              </a:rPr>
              <a:t> </a:t>
            </a:r>
            <a:r>
              <a:rPr lang="en-US" sz="1200" b="0" i="0" u="none" strike="noStrike" baseline="0" dirty="0">
                <a:latin typeface="MyriadPro-Regular" panose="020B0503030403020204" pitchFamily="34" charset="0"/>
              </a:rPr>
              <a:t>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z </a:t>
            </a:r>
            <a:r>
              <a:rPr lang="en-US" sz="1200" b="0" i="0" u="none" strike="noStrike" baseline="0" dirty="0" err="1">
                <a:latin typeface="MyriadPro-Regular" panose="020B0503030403020204" pitchFamily="34" charset="0"/>
              </a:rPr>
              <a:t>vyšetřovaného</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vzorku</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krve</a:t>
            </a:r>
            <a:r>
              <a:rPr lang="en-US" sz="1200" b="0" i="0" u="none" strike="noStrike" baseline="0" dirty="0">
                <a:latin typeface="MyriadPro-Regular" panose="020B0503030403020204" pitchFamily="34" charset="0"/>
              </a:rPr>
              <a:t> do </a:t>
            </a:r>
            <a:r>
              <a:rPr lang="en-US" sz="1200" b="0" i="0" u="none" strike="noStrike" baseline="0" dirty="0" err="1">
                <a:latin typeface="MyriadPro-Regular" panose="020B0503030403020204" pitchFamily="34" charset="0"/>
              </a:rPr>
              <a:t>vakua</a:t>
            </a:r>
            <a:r>
              <a:rPr lang="en-US" sz="1200" b="0" i="0" u="none" strike="noStrike" baseline="0" dirty="0">
                <a:latin typeface="MyriadPro-Regular" panose="020B0503030403020204" pitchFamily="34" charset="0"/>
              </a:rPr>
              <a:t> a </a:t>
            </a:r>
            <a:r>
              <a:rPr lang="en-US" sz="1200" b="0" i="0" u="none" strike="noStrike" baseline="0" dirty="0" err="1">
                <a:latin typeface="MyriadPro-Regular" panose="020B0503030403020204" pitchFamily="34" charset="0"/>
              </a:rPr>
              <a:t>následného</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stanovení</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celkového</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množství</a:t>
            </a:r>
            <a:r>
              <a:rPr lang="cs-CZ" sz="1200" b="0" i="0" u="none" strike="noStrike" baseline="0" dirty="0">
                <a:latin typeface="MyriadPro-Regular" panose="020B0503030403020204" pitchFamily="34" charset="0"/>
              </a:rPr>
              <a:t> </a:t>
            </a:r>
            <a:r>
              <a:rPr lang="en-US" sz="1200" b="0" i="0" u="none" strike="noStrike" baseline="0" dirty="0">
                <a:latin typeface="MyriadPro-Regular" panose="020B0503030403020204" pitchFamily="34" charset="0"/>
              </a:rPr>
              <a:t>CO2 v </a:t>
            </a:r>
            <a:r>
              <a:rPr lang="en-US" sz="1200" b="0" i="0" u="none" strike="noStrike" baseline="0" dirty="0" err="1">
                <a:latin typeface="MyriadPro-Regular" panose="020B0503030403020204" pitchFamily="34" charset="0"/>
              </a:rPr>
              <a:t>krvi</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tzv</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alkalické</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rezervy</a:t>
            </a:r>
            <a:r>
              <a:rPr lang="en-US" sz="1200" b="0" i="0" u="none" strike="noStrike" baseline="0" dirty="0">
                <a:latin typeface="MyriadPro-Regular" panose="020B0503030403020204" pitchFamily="34" charset="0"/>
              </a:rPr>
              <a:t>“ – </a:t>
            </a:r>
            <a:r>
              <a:rPr lang="en-US" sz="1200" b="0" i="0" u="none" strike="noStrike" baseline="0" dirty="0" err="1">
                <a:latin typeface="MyriadPro-Regular" panose="020B0503030403020204" pitchFamily="34" charset="0"/>
              </a:rPr>
              <a:t>zahrnující</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rozpuštěné</a:t>
            </a:r>
            <a:r>
              <a:rPr lang="en-US" sz="1200" b="0" i="0" u="none" strike="noStrike" baseline="0" dirty="0">
                <a:latin typeface="MyriadPro-Regular" panose="020B0503030403020204" pitchFamily="34" charset="0"/>
              </a:rPr>
              <a:t> 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vázané</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na</a:t>
            </a:r>
            <a:r>
              <a:rPr lang="en-US" sz="1200" b="0" i="0" u="none" strike="noStrike" baseline="0" dirty="0">
                <a:latin typeface="MyriadPro-Regular" panose="020B0503030403020204" pitchFamily="34" charset="0"/>
              </a:rPr>
              <a:t> hemoglobin</a:t>
            </a:r>
            <a:r>
              <a:rPr lang="cs-CZ" sz="1200" b="0" i="0" u="none" strike="noStrike" baseline="0" dirty="0">
                <a:latin typeface="MyriadPro-Regular" panose="020B0503030403020204" pitchFamily="34" charset="0"/>
              </a:rPr>
              <a:t> </a:t>
            </a:r>
            <a:r>
              <a:rPr lang="en-US" sz="1200" b="0" i="0" u="none" strike="noStrike" baseline="0" dirty="0">
                <a:latin typeface="MyriadPro-Regular" panose="020B0503030403020204" pitchFamily="34" charset="0"/>
              </a:rPr>
              <a:t>a CO2 </a:t>
            </a:r>
            <a:r>
              <a:rPr lang="en-US" sz="1200" b="0" i="0" u="none" strike="noStrike" baseline="0" dirty="0" err="1">
                <a:latin typeface="MyriadPro-Regular" panose="020B0503030403020204" pitchFamily="34" charset="0"/>
              </a:rPr>
              <a:t>ve</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formě</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bikarbonátu</a:t>
            </a:r>
            <a:r>
              <a:rPr lang="en-US" sz="1200" b="0" i="0" u="none" strike="noStrike" baseline="0" dirty="0">
                <a:latin typeface="MyriadPro-Regular" panose="020B0503030403020204" pitchFamily="34" charset="0"/>
              </a:rPr>
              <a:t>).</a:t>
            </a:r>
            <a:endParaRPr lang="cs-CZ" altLang="cs-CZ" dirty="0"/>
          </a:p>
          <a:p>
            <a:endParaRPr lang="cs-CZ" altLang="cs-CZ" dirty="0"/>
          </a:p>
        </p:txBody>
      </p:sp>
    </p:spTree>
    <p:extLst>
      <p:ext uri="{BB962C8B-B14F-4D97-AF65-F5344CB8AC3E}">
        <p14:creationId xmlns:p14="http://schemas.microsoft.com/office/powerpoint/2010/main" val="177566100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a:extLst>
              <a:ext uri="{FF2B5EF4-FFF2-40B4-BE49-F238E27FC236}">
                <a16:creationId xmlns:a16="http://schemas.microsoft.com/office/drawing/2014/main" id="{EC19F562-6889-43A9-BC3B-F25ADC4B913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D38EEE8F-C298-4AF8-817C-C9AF1C3CE999}" type="slidenum">
              <a:rPr lang="cs-CZ" altLang="cs-CZ" smtClean="0"/>
              <a:pPr>
                <a:spcBef>
                  <a:spcPct val="0"/>
                </a:spcBef>
              </a:pPr>
              <a:t>81</a:t>
            </a:fld>
            <a:endParaRPr lang="cs-CZ" altLang="cs-CZ"/>
          </a:p>
        </p:txBody>
      </p:sp>
      <p:sp>
        <p:nvSpPr>
          <p:cNvPr id="43011" name="Rectangle 2">
            <a:extLst>
              <a:ext uri="{FF2B5EF4-FFF2-40B4-BE49-F238E27FC236}">
                <a16:creationId xmlns:a16="http://schemas.microsoft.com/office/drawing/2014/main" id="{CB745556-E48D-437E-B7CC-34BA7AA88BCF}"/>
              </a:ext>
            </a:extLst>
          </p:cNvPr>
          <p:cNvSpPr>
            <a:spLocks noGrp="1" noRot="1" noChangeAspect="1" noChangeArrowheads="1" noTextEdit="1"/>
          </p:cNvSpPr>
          <p:nvPr>
            <p:ph type="sldImg"/>
          </p:nvPr>
        </p:nvSpPr>
        <p:spPr>
          <a:ln/>
        </p:spPr>
      </p:sp>
      <p:sp>
        <p:nvSpPr>
          <p:cNvPr id="43012" name="Rectangle 3">
            <a:extLst>
              <a:ext uri="{FF2B5EF4-FFF2-40B4-BE49-F238E27FC236}">
                <a16:creationId xmlns:a16="http://schemas.microsoft.com/office/drawing/2014/main" id="{6C30DE7C-E94E-4F74-91C3-96BFE5EE654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baseline="0" dirty="0">
                <a:latin typeface="MyriadPro-Regular" panose="020B0503030403020204" pitchFamily="34" charset="0"/>
              </a:rPr>
              <a:t>Pro </a:t>
            </a:r>
            <a:r>
              <a:rPr lang="en-US" sz="1200" b="0" i="0" u="none" strike="noStrike" baseline="0" dirty="0" err="1">
                <a:latin typeface="MyriadPro-Regular" panose="020B0503030403020204" pitchFamily="34" charset="0"/>
              </a:rPr>
              <a:t>stanovení</a:t>
            </a:r>
            <a:r>
              <a:rPr lang="en-US" sz="1200" b="0" i="0" u="none" strike="noStrike" baseline="0" dirty="0">
                <a:latin typeface="MyriadPro-Regular" panose="020B0503030403020204" pitchFamily="34" charset="0"/>
              </a:rPr>
              <a:t> pCO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byla</a:t>
            </a:r>
            <a:r>
              <a:rPr lang="en-US" sz="1200" b="0" i="0" u="none" strike="noStrike" baseline="0" dirty="0">
                <a:latin typeface="MyriadPro-Regular" panose="020B0503030403020204" pitchFamily="34" charset="0"/>
              </a:rPr>
              <a:t> k </a:t>
            </a:r>
            <a:r>
              <a:rPr lang="en-US" sz="1200" b="0" i="0" u="none" strike="noStrike" baseline="0" dirty="0" err="1">
                <a:latin typeface="MyriadPro-Regular" panose="020B0503030403020204" pitchFamily="34" charset="0"/>
              </a:rPr>
              <a:t>dispozici</a:t>
            </a:r>
            <a:r>
              <a:rPr lang="cs-CZ"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poměrně</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pracná</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metoda</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kterou</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zavedl</a:t>
            </a:r>
            <a:r>
              <a:rPr lang="en-US" sz="1200" b="0" i="0" u="none" strike="noStrike" baseline="0" dirty="0">
                <a:latin typeface="MyriadPro-Regular" panose="020B0503030403020204" pitchFamily="34" charset="0"/>
              </a:rPr>
              <a:t> van Slyke, </a:t>
            </a:r>
            <a:r>
              <a:rPr lang="en-US" sz="1200" b="0" i="0" u="none" strike="noStrike" baseline="0" dirty="0" err="1">
                <a:latin typeface="MyriadPro-Regular" panose="020B0503030403020204" pitchFamily="34" charset="0"/>
              </a:rPr>
              <a:t>spočívající</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ve</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vytěsnění</a:t>
            </a:r>
            <a:r>
              <a:rPr lang="cs-CZ" sz="1200" b="0" i="0" u="none" strike="noStrike" baseline="0" dirty="0">
                <a:latin typeface="MyriadPro-Regular" panose="020B0503030403020204" pitchFamily="34" charset="0"/>
              </a:rPr>
              <a:t> </a:t>
            </a:r>
            <a:r>
              <a:rPr lang="en-US" sz="1200" b="0" i="0" u="none" strike="noStrike" baseline="0" dirty="0">
                <a:latin typeface="MyriadPro-Regular" panose="020B0503030403020204" pitchFamily="34" charset="0"/>
              </a:rPr>
              <a:t>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z </a:t>
            </a:r>
            <a:r>
              <a:rPr lang="en-US" sz="1200" b="0" i="0" u="none" strike="noStrike" baseline="0" dirty="0" err="1">
                <a:latin typeface="MyriadPro-Regular" panose="020B0503030403020204" pitchFamily="34" charset="0"/>
              </a:rPr>
              <a:t>vyšetřovaného</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vzorku</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krve</a:t>
            </a:r>
            <a:r>
              <a:rPr lang="en-US" sz="1200" b="0" i="0" u="none" strike="noStrike" baseline="0" dirty="0">
                <a:latin typeface="MyriadPro-Regular" panose="020B0503030403020204" pitchFamily="34" charset="0"/>
              </a:rPr>
              <a:t> do </a:t>
            </a:r>
            <a:r>
              <a:rPr lang="en-US" sz="1200" b="0" i="0" u="none" strike="noStrike" baseline="0" dirty="0" err="1">
                <a:latin typeface="MyriadPro-Regular" panose="020B0503030403020204" pitchFamily="34" charset="0"/>
              </a:rPr>
              <a:t>vakua</a:t>
            </a:r>
            <a:r>
              <a:rPr lang="en-US" sz="1200" b="0" i="0" u="none" strike="noStrike" baseline="0" dirty="0">
                <a:latin typeface="MyriadPro-Regular" panose="020B0503030403020204" pitchFamily="34" charset="0"/>
              </a:rPr>
              <a:t> a </a:t>
            </a:r>
            <a:r>
              <a:rPr lang="en-US" sz="1200" b="0" i="0" u="none" strike="noStrike" baseline="0" dirty="0" err="1">
                <a:latin typeface="MyriadPro-Regular" panose="020B0503030403020204" pitchFamily="34" charset="0"/>
              </a:rPr>
              <a:t>následného</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stanovení</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celkového</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množství</a:t>
            </a:r>
            <a:r>
              <a:rPr lang="cs-CZ" sz="1200" b="0" i="0" u="none" strike="noStrike" baseline="0" dirty="0">
                <a:latin typeface="MyriadPro-Regular" panose="020B0503030403020204" pitchFamily="34" charset="0"/>
              </a:rPr>
              <a:t> </a:t>
            </a:r>
            <a:r>
              <a:rPr lang="en-US" sz="1200" b="0" i="0" u="none" strike="noStrike" baseline="0" dirty="0">
                <a:latin typeface="MyriadPro-Regular" panose="020B0503030403020204" pitchFamily="34" charset="0"/>
              </a:rPr>
              <a:t>CO2 v </a:t>
            </a:r>
            <a:r>
              <a:rPr lang="en-US" sz="1200" b="0" i="0" u="none" strike="noStrike" baseline="0" dirty="0" err="1">
                <a:latin typeface="MyriadPro-Regular" panose="020B0503030403020204" pitchFamily="34" charset="0"/>
              </a:rPr>
              <a:t>krvi</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tzv</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alkalické</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rezervy</a:t>
            </a:r>
            <a:r>
              <a:rPr lang="en-US" sz="1200" b="0" i="0" u="none" strike="noStrike" baseline="0" dirty="0">
                <a:latin typeface="MyriadPro-Regular" panose="020B0503030403020204" pitchFamily="34" charset="0"/>
              </a:rPr>
              <a:t>“ – </a:t>
            </a:r>
            <a:r>
              <a:rPr lang="en-US" sz="1200" b="0" i="0" u="none" strike="noStrike" baseline="0" dirty="0" err="1">
                <a:latin typeface="MyriadPro-Regular" panose="020B0503030403020204" pitchFamily="34" charset="0"/>
              </a:rPr>
              <a:t>zahrnující</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rozpuštěné</a:t>
            </a:r>
            <a:r>
              <a:rPr lang="en-US" sz="1200" b="0" i="0" u="none" strike="noStrike" baseline="0" dirty="0">
                <a:latin typeface="MyriadPro-Regular" panose="020B0503030403020204" pitchFamily="34" charset="0"/>
              </a:rPr>
              <a:t> 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vázané</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na</a:t>
            </a:r>
            <a:r>
              <a:rPr lang="en-US" sz="1200" b="0" i="0" u="none" strike="noStrike" baseline="0" dirty="0">
                <a:latin typeface="MyriadPro-Regular" panose="020B0503030403020204" pitchFamily="34" charset="0"/>
              </a:rPr>
              <a:t> hemoglobin</a:t>
            </a:r>
            <a:r>
              <a:rPr lang="cs-CZ" sz="1200" b="0" i="0" u="none" strike="noStrike" baseline="0" dirty="0">
                <a:latin typeface="MyriadPro-Regular" panose="020B0503030403020204" pitchFamily="34" charset="0"/>
              </a:rPr>
              <a:t> </a:t>
            </a:r>
            <a:r>
              <a:rPr lang="en-US" sz="1200" b="0" i="0" u="none" strike="noStrike" baseline="0" dirty="0">
                <a:latin typeface="MyriadPro-Regular" panose="020B0503030403020204" pitchFamily="34" charset="0"/>
              </a:rPr>
              <a:t>a CO2 </a:t>
            </a:r>
            <a:r>
              <a:rPr lang="en-US" sz="1200" b="0" i="0" u="none" strike="noStrike" baseline="0" dirty="0" err="1">
                <a:latin typeface="MyriadPro-Regular" panose="020B0503030403020204" pitchFamily="34" charset="0"/>
              </a:rPr>
              <a:t>ve</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formě</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bikarbonátu</a:t>
            </a:r>
            <a:r>
              <a:rPr lang="en-US" sz="1200" b="0" i="0" u="none" strike="noStrike" baseline="0" dirty="0">
                <a:latin typeface="MyriadPro-Regular" panose="020B0503030403020204" pitchFamily="34" charset="0"/>
              </a:rPr>
              <a:t>).</a:t>
            </a:r>
            <a:endParaRPr lang="cs-CZ" altLang="cs-CZ" dirty="0"/>
          </a:p>
          <a:p>
            <a:endParaRPr lang="cs-CZ" altLang="cs-CZ" dirty="0"/>
          </a:p>
        </p:txBody>
      </p:sp>
    </p:spTree>
    <p:extLst>
      <p:ext uri="{BB962C8B-B14F-4D97-AF65-F5344CB8AC3E}">
        <p14:creationId xmlns:p14="http://schemas.microsoft.com/office/powerpoint/2010/main" val="169303361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a:extLst>
              <a:ext uri="{FF2B5EF4-FFF2-40B4-BE49-F238E27FC236}">
                <a16:creationId xmlns:a16="http://schemas.microsoft.com/office/drawing/2014/main" id="{9D2B1ACC-9BB2-48E6-B01A-658749C3468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0249B5AA-A4E1-4846-943C-8095D2BF1B4D}" type="slidenum">
              <a:rPr lang="cs-CZ" altLang="cs-CZ" smtClean="0"/>
              <a:pPr>
                <a:spcBef>
                  <a:spcPct val="0"/>
                </a:spcBef>
              </a:pPr>
              <a:t>82</a:t>
            </a:fld>
            <a:endParaRPr lang="cs-CZ" altLang="cs-CZ"/>
          </a:p>
        </p:txBody>
      </p:sp>
      <p:sp>
        <p:nvSpPr>
          <p:cNvPr id="45059" name="Rectangle 2">
            <a:extLst>
              <a:ext uri="{FF2B5EF4-FFF2-40B4-BE49-F238E27FC236}">
                <a16:creationId xmlns:a16="http://schemas.microsoft.com/office/drawing/2014/main" id="{D2671CF3-316C-4198-A1F9-534A70C39B72}"/>
              </a:ext>
            </a:extLst>
          </p:cNvPr>
          <p:cNvSpPr>
            <a:spLocks noGrp="1" noRot="1" noChangeAspect="1" noChangeArrowheads="1" noTextEdit="1"/>
          </p:cNvSpPr>
          <p:nvPr>
            <p:ph type="sldImg"/>
          </p:nvPr>
        </p:nvSpPr>
        <p:spPr>
          <a:ln/>
        </p:spPr>
      </p:sp>
      <p:sp>
        <p:nvSpPr>
          <p:cNvPr id="45060" name="Rectangle 3">
            <a:extLst>
              <a:ext uri="{FF2B5EF4-FFF2-40B4-BE49-F238E27FC236}">
                <a16:creationId xmlns:a16="http://schemas.microsoft.com/office/drawing/2014/main" id="{82BCFB32-1A37-4CBB-9463-F4370F52106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baseline="0" dirty="0">
                <a:latin typeface="MyriadPro-Regular" panose="020B0503030403020204" pitchFamily="34" charset="0"/>
              </a:rPr>
              <a:t>Pro </a:t>
            </a:r>
            <a:r>
              <a:rPr lang="en-US" sz="1200" b="0" i="0" u="none" strike="noStrike" baseline="0" dirty="0" err="1">
                <a:latin typeface="MyriadPro-Regular" panose="020B0503030403020204" pitchFamily="34" charset="0"/>
              </a:rPr>
              <a:t>stanovení</a:t>
            </a:r>
            <a:r>
              <a:rPr lang="en-US" sz="1200" b="0" i="0" u="none" strike="noStrike" baseline="0" dirty="0">
                <a:latin typeface="MyriadPro-Regular" panose="020B0503030403020204" pitchFamily="34" charset="0"/>
              </a:rPr>
              <a:t> pCO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byla</a:t>
            </a:r>
            <a:r>
              <a:rPr lang="en-US" sz="1200" b="0" i="0" u="none" strike="noStrike" baseline="0" dirty="0">
                <a:latin typeface="MyriadPro-Regular" panose="020B0503030403020204" pitchFamily="34" charset="0"/>
              </a:rPr>
              <a:t> k </a:t>
            </a:r>
            <a:r>
              <a:rPr lang="en-US" sz="1200" b="0" i="0" u="none" strike="noStrike" baseline="0" dirty="0" err="1">
                <a:latin typeface="MyriadPro-Regular" panose="020B0503030403020204" pitchFamily="34" charset="0"/>
              </a:rPr>
              <a:t>dispozici</a:t>
            </a:r>
            <a:r>
              <a:rPr lang="cs-CZ"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poměrně</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pracná</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metoda</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kterou</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zavedl</a:t>
            </a:r>
            <a:r>
              <a:rPr lang="en-US" sz="1200" b="0" i="0" u="none" strike="noStrike" baseline="0" dirty="0">
                <a:latin typeface="MyriadPro-Regular" panose="020B0503030403020204" pitchFamily="34" charset="0"/>
              </a:rPr>
              <a:t> van Slyke, </a:t>
            </a:r>
            <a:r>
              <a:rPr lang="en-US" sz="1200" b="0" i="0" u="none" strike="noStrike" baseline="0" dirty="0" err="1">
                <a:latin typeface="MyriadPro-Regular" panose="020B0503030403020204" pitchFamily="34" charset="0"/>
              </a:rPr>
              <a:t>spočívající</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ve</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vytěsnění</a:t>
            </a:r>
            <a:r>
              <a:rPr lang="cs-CZ" sz="1200" b="0" i="0" u="none" strike="noStrike" baseline="0" dirty="0">
                <a:latin typeface="MyriadPro-Regular" panose="020B0503030403020204" pitchFamily="34" charset="0"/>
              </a:rPr>
              <a:t> </a:t>
            </a:r>
            <a:r>
              <a:rPr lang="en-US" sz="1200" b="0" i="0" u="none" strike="noStrike" baseline="0" dirty="0">
                <a:latin typeface="MyriadPro-Regular" panose="020B0503030403020204" pitchFamily="34" charset="0"/>
              </a:rPr>
              <a:t>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z </a:t>
            </a:r>
            <a:r>
              <a:rPr lang="en-US" sz="1200" b="0" i="0" u="none" strike="noStrike" baseline="0" dirty="0" err="1">
                <a:latin typeface="MyriadPro-Regular" panose="020B0503030403020204" pitchFamily="34" charset="0"/>
              </a:rPr>
              <a:t>vyšetřovaného</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vzorku</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krve</a:t>
            </a:r>
            <a:r>
              <a:rPr lang="en-US" sz="1200" b="0" i="0" u="none" strike="noStrike" baseline="0" dirty="0">
                <a:latin typeface="MyriadPro-Regular" panose="020B0503030403020204" pitchFamily="34" charset="0"/>
              </a:rPr>
              <a:t> do </a:t>
            </a:r>
            <a:r>
              <a:rPr lang="en-US" sz="1200" b="0" i="0" u="none" strike="noStrike" baseline="0" dirty="0" err="1">
                <a:latin typeface="MyriadPro-Regular" panose="020B0503030403020204" pitchFamily="34" charset="0"/>
              </a:rPr>
              <a:t>vakua</a:t>
            </a:r>
            <a:r>
              <a:rPr lang="en-US" sz="1200" b="0" i="0" u="none" strike="noStrike" baseline="0" dirty="0">
                <a:latin typeface="MyriadPro-Regular" panose="020B0503030403020204" pitchFamily="34" charset="0"/>
              </a:rPr>
              <a:t> a </a:t>
            </a:r>
            <a:r>
              <a:rPr lang="en-US" sz="1200" b="0" i="0" u="none" strike="noStrike" baseline="0" dirty="0" err="1">
                <a:latin typeface="MyriadPro-Regular" panose="020B0503030403020204" pitchFamily="34" charset="0"/>
              </a:rPr>
              <a:t>následného</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stanovení</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celkového</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množství</a:t>
            </a:r>
            <a:r>
              <a:rPr lang="cs-CZ" sz="1200" b="0" i="0" u="none" strike="noStrike" baseline="0" dirty="0">
                <a:latin typeface="MyriadPro-Regular" panose="020B0503030403020204" pitchFamily="34" charset="0"/>
              </a:rPr>
              <a:t> </a:t>
            </a:r>
            <a:r>
              <a:rPr lang="en-US" sz="1200" b="0" i="0" u="none" strike="noStrike" baseline="0" dirty="0">
                <a:latin typeface="MyriadPro-Regular" panose="020B0503030403020204" pitchFamily="34" charset="0"/>
              </a:rPr>
              <a:t>CO2 v </a:t>
            </a:r>
            <a:r>
              <a:rPr lang="en-US" sz="1200" b="0" i="0" u="none" strike="noStrike" baseline="0" dirty="0" err="1">
                <a:latin typeface="MyriadPro-Regular" panose="020B0503030403020204" pitchFamily="34" charset="0"/>
              </a:rPr>
              <a:t>krvi</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tzv</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alkalické</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rezervy</a:t>
            </a:r>
            <a:r>
              <a:rPr lang="en-US" sz="1200" b="0" i="0" u="none" strike="noStrike" baseline="0" dirty="0">
                <a:latin typeface="MyriadPro-Regular" panose="020B0503030403020204" pitchFamily="34" charset="0"/>
              </a:rPr>
              <a:t>“ – </a:t>
            </a:r>
            <a:r>
              <a:rPr lang="en-US" sz="1200" b="0" i="0" u="none" strike="noStrike" baseline="0" dirty="0" err="1">
                <a:latin typeface="MyriadPro-Regular" panose="020B0503030403020204" pitchFamily="34" charset="0"/>
              </a:rPr>
              <a:t>zahrnující</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rozpuštěné</a:t>
            </a:r>
            <a:r>
              <a:rPr lang="en-US" sz="1200" b="0" i="0" u="none" strike="noStrike" baseline="0" dirty="0">
                <a:latin typeface="MyriadPro-Regular" panose="020B0503030403020204" pitchFamily="34" charset="0"/>
              </a:rPr>
              <a:t> 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vázané</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na</a:t>
            </a:r>
            <a:r>
              <a:rPr lang="en-US" sz="1200" b="0" i="0" u="none" strike="noStrike" baseline="0" dirty="0">
                <a:latin typeface="MyriadPro-Regular" panose="020B0503030403020204" pitchFamily="34" charset="0"/>
              </a:rPr>
              <a:t> hemoglobin</a:t>
            </a:r>
            <a:r>
              <a:rPr lang="cs-CZ" sz="1200" b="0" i="0" u="none" strike="noStrike" baseline="0" dirty="0">
                <a:latin typeface="MyriadPro-Regular" panose="020B0503030403020204" pitchFamily="34" charset="0"/>
              </a:rPr>
              <a:t> </a:t>
            </a:r>
            <a:r>
              <a:rPr lang="en-US" sz="1200" b="0" i="0" u="none" strike="noStrike" baseline="0" dirty="0">
                <a:latin typeface="MyriadPro-Regular" panose="020B0503030403020204" pitchFamily="34" charset="0"/>
              </a:rPr>
              <a:t>a CO2 </a:t>
            </a:r>
            <a:r>
              <a:rPr lang="en-US" sz="1200" b="0" i="0" u="none" strike="noStrike" baseline="0" dirty="0" err="1">
                <a:latin typeface="MyriadPro-Regular" panose="020B0503030403020204" pitchFamily="34" charset="0"/>
              </a:rPr>
              <a:t>ve</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formě</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bikarbonátu</a:t>
            </a:r>
            <a:r>
              <a:rPr lang="en-US" sz="1200" b="0" i="0" u="none" strike="noStrike" baseline="0" dirty="0">
                <a:latin typeface="MyriadPro-Regular" panose="020B0503030403020204" pitchFamily="34" charset="0"/>
              </a:rPr>
              <a:t>).</a:t>
            </a:r>
            <a:endParaRPr lang="cs-CZ" altLang="cs-CZ" dirty="0"/>
          </a:p>
          <a:p>
            <a:endParaRPr lang="cs-CZ" altLang="cs-CZ" dirty="0"/>
          </a:p>
        </p:txBody>
      </p:sp>
    </p:spTree>
    <p:extLst>
      <p:ext uri="{BB962C8B-B14F-4D97-AF65-F5344CB8AC3E}">
        <p14:creationId xmlns:p14="http://schemas.microsoft.com/office/powerpoint/2010/main" val="408246709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a:extLst>
              <a:ext uri="{FF2B5EF4-FFF2-40B4-BE49-F238E27FC236}">
                <a16:creationId xmlns:a16="http://schemas.microsoft.com/office/drawing/2014/main" id="{BD7D63C2-E8E6-42F9-8FAD-9C40F961ED3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42E4C157-BD3E-4ABA-8E5E-16FEB1C2F4A8}" type="slidenum">
              <a:rPr lang="cs-CZ" altLang="cs-CZ" smtClean="0"/>
              <a:pPr>
                <a:spcBef>
                  <a:spcPct val="0"/>
                </a:spcBef>
              </a:pPr>
              <a:t>83</a:t>
            </a:fld>
            <a:endParaRPr lang="cs-CZ" altLang="cs-CZ"/>
          </a:p>
        </p:txBody>
      </p:sp>
      <p:sp>
        <p:nvSpPr>
          <p:cNvPr id="47107" name="Rectangle 2">
            <a:extLst>
              <a:ext uri="{FF2B5EF4-FFF2-40B4-BE49-F238E27FC236}">
                <a16:creationId xmlns:a16="http://schemas.microsoft.com/office/drawing/2014/main" id="{D87DD9B0-1069-4338-9613-CECD7C7BE861}"/>
              </a:ext>
            </a:extLst>
          </p:cNvPr>
          <p:cNvSpPr>
            <a:spLocks noGrp="1" noRot="1" noChangeAspect="1" noChangeArrowheads="1" noTextEdit="1"/>
          </p:cNvSpPr>
          <p:nvPr>
            <p:ph type="sldImg"/>
          </p:nvPr>
        </p:nvSpPr>
        <p:spPr>
          <a:ln/>
        </p:spPr>
      </p:sp>
      <p:sp>
        <p:nvSpPr>
          <p:cNvPr id="47108" name="Rectangle 3">
            <a:extLst>
              <a:ext uri="{FF2B5EF4-FFF2-40B4-BE49-F238E27FC236}">
                <a16:creationId xmlns:a16="http://schemas.microsoft.com/office/drawing/2014/main" id="{05E2DA15-B6E8-4A36-B961-48E69D5D61F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baseline="0" dirty="0">
                <a:latin typeface="MyriadPro-Regular" panose="020B0503030403020204" pitchFamily="34" charset="0"/>
              </a:rPr>
              <a:t>Pro </a:t>
            </a:r>
            <a:r>
              <a:rPr lang="en-US" sz="1200" b="0" i="0" u="none" strike="noStrike" baseline="0" dirty="0" err="1">
                <a:latin typeface="MyriadPro-Regular" panose="020B0503030403020204" pitchFamily="34" charset="0"/>
              </a:rPr>
              <a:t>stanovení</a:t>
            </a:r>
            <a:r>
              <a:rPr lang="en-US" sz="1200" b="0" i="0" u="none" strike="noStrike" baseline="0" dirty="0">
                <a:latin typeface="MyriadPro-Regular" panose="020B0503030403020204" pitchFamily="34" charset="0"/>
              </a:rPr>
              <a:t> pCO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byla</a:t>
            </a:r>
            <a:r>
              <a:rPr lang="en-US" sz="1200" b="0" i="0" u="none" strike="noStrike" baseline="0" dirty="0">
                <a:latin typeface="MyriadPro-Regular" panose="020B0503030403020204" pitchFamily="34" charset="0"/>
              </a:rPr>
              <a:t> k </a:t>
            </a:r>
            <a:r>
              <a:rPr lang="en-US" sz="1200" b="0" i="0" u="none" strike="noStrike" baseline="0" dirty="0" err="1">
                <a:latin typeface="MyriadPro-Regular" panose="020B0503030403020204" pitchFamily="34" charset="0"/>
              </a:rPr>
              <a:t>dispozici</a:t>
            </a:r>
            <a:r>
              <a:rPr lang="cs-CZ"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poměrně</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pracná</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metoda</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kterou</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zavedl</a:t>
            </a:r>
            <a:r>
              <a:rPr lang="en-US" sz="1200" b="0" i="0" u="none" strike="noStrike" baseline="0" dirty="0">
                <a:latin typeface="MyriadPro-Regular" panose="020B0503030403020204" pitchFamily="34" charset="0"/>
              </a:rPr>
              <a:t> van Slyke, </a:t>
            </a:r>
            <a:r>
              <a:rPr lang="en-US" sz="1200" b="0" i="0" u="none" strike="noStrike" baseline="0" dirty="0" err="1">
                <a:latin typeface="MyriadPro-Regular" panose="020B0503030403020204" pitchFamily="34" charset="0"/>
              </a:rPr>
              <a:t>spočívající</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ve</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vytěsnění</a:t>
            </a:r>
            <a:r>
              <a:rPr lang="cs-CZ" sz="1200" b="0" i="0" u="none" strike="noStrike" baseline="0" dirty="0">
                <a:latin typeface="MyriadPro-Regular" panose="020B0503030403020204" pitchFamily="34" charset="0"/>
              </a:rPr>
              <a:t> </a:t>
            </a:r>
            <a:r>
              <a:rPr lang="en-US" sz="1200" b="0" i="0" u="none" strike="noStrike" baseline="0" dirty="0">
                <a:latin typeface="MyriadPro-Regular" panose="020B0503030403020204" pitchFamily="34" charset="0"/>
              </a:rPr>
              <a:t>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z </a:t>
            </a:r>
            <a:r>
              <a:rPr lang="en-US" sz="1200" b="0" i="0" u="none" strike="noStrike" baseline="0" dirty="0" err="1">
                <a:latin typeface="MyriadPro-Regular" panose="020B0503030403020204" pitchFamily="34" charset="0"/>
              </a:rPr>
              <a:t>vyšetřovaného</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vzorku</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krve</a:t>
            </a:r>
            <a:r>
              <a:rPr lang="en-US" sz="1200" b="0" i="0" u="none" strike="noStrike" baseline="0" dirty="0">
                <a:latin typeface="MyriadPro-Regular" panose="020B0503030403020204" pitchFamily="34" charset="0"/>
              </a:rPr>
              <a:t> do </a:t>
            </a:r>
            <a:r>
              <a:rPr lang="en-US" sz="1200" b="0" i="0" u="none" strike="noStrike" baseline="0" dirty="0" err="1">
                <a:latin typeface="MyriadPro-Regular" panose="020B0503030403020204" pitchFamily="34" charset="0"/>
              </a:rPr>
              <a:t>vakua</a:t>
            </a:r>
            <a:r>
              <a:rPr lang="en-US" sz="1200" b="0" i="0" u="none" strike="noStrike" baseline="0" dirty="0">
                <a:latin typeface="MyriadPro-Regular" panose="020B0503030403020204" pitchFamily="34" charset="0"/>
              </a:rPr>
              <a:t> a </a:t>
            </a:r>
            <a:r>
              <a:rPr lang="en-US" sz="1200" b="0" i="0" u="none" strike="noStrike" baseline="0" dirty="0" err="1">
                <a:latin typeface="MyriadPro-Regular" panose="020B0503030403020204" pitchFamily="34" charset="0"/>
              </a:rPr>
              <a:t>následného</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stanovení</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celkového</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množství</a:t>
            </a:r>
            <a:r>
              <a:rPr lang="cs-CZ" sz="1200" b="0" i="0" u="none" strike="noStrike" baseline="0" dirty="0">
                <a:latin typeface="MyriadPro-Regular" panose="020B0503030403020204" pitchFamily="34" charset="0"/>
              </a:rPr>
              <a:t> </a:t>
            </a:r>
            <a:r>
              <a:rPr lang="en-US" sz="1200" b="0" i="0" u="none" strike="noStrike" baseline="0" dirty="0">
                <a:latin typeface="MyriadPro-Regular" panose="020B0503030403020204" pitchFamily="34" charset="0"/>
              </a:rPr>
              <a:t>CO2 v </a:t>
            </a:r>
            <a:r>
              <a:rPr lang="en-US" sz="1200" b="0" i="0" u="none" strike="noStrike" baseline="0" dirty="0" err="1">
                <a:latin typeface="MyriadPro-Regular" panose="020B0503030403020204" pitchFamily="34" charset="0"/>
              </a:rPr>
              <a:t>krvi</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tzv</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alkalické</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rezervy</a:t>
            </a:r>
            <a:r>
              <a:rPr lang="en-US" sz="1200" b="0" i="0" u="none" strike="noStrike" baseline="0" dirty="0">
                <a:latin typeface="MyriadPro-Regular" panose="020B0503030403020204" pitchFamily="34" charset="0"/>
              </a:rPr>
              <a:t>“ – </a:t>
            </a:r>
            <a:r>
              <a:rPr lang="en-US" sz="1200" b="0" i="0" u="none" strike="noStrike" baseline="0" dirty="0" err="1">
                <a:latin typeface="MyriadPro-Regular" panose="020B0503030403020204" pitchFamily="34" charset="0"/>
              </a:rPr>
              <a:t>zahrnující</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rozpuštěné</a:t>
            </a:r>
            <a:r>
              <a:rPr lang="en-US" sz="1200" b="0" i="0" u="none" strike="noStrike" baseline="0" dirty="0">
                <a:latin typeface="MyriadPro-Regular" panose="020B0503030403020204" pitchFamily="34" charset="0"/>
              </a:rPr>
              <a:t> 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CO</a:t>
            </a:r>
            <a:r>
              <a:rPr lang="en-US" sz="1200" b="0" i="0" u="none" strike="noStrike" baseline="-25000" dirty="0">
                <a:latin typeface="MyriadPro-Regular" panose="020B0503030403020204" pitchFamily="34" charset="0"/>
              </a:rPr>
              <a:t>2</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vázané</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na</a:t>
            </a:r>
            <a:r>
              <a:rPr lang="en-US" sz="1200" b="0" i="0" u="none" strike="noStrike" baseline="0" dirty="0">
                <a:latin typeface="MyriadPro-Regular" panose="020B0503030403020204" pitchFamily="34" charset="0"/>
              </a:rPr>
              <a:t> hemoglobin</a:t>
            </a:r>
            <a:r>
              <a:rPr lang="cs-CZ" sz="1200" b="0" i="0" u="none" strike="noStrike" baseline="0" dirty="0">
                <a:latin typeface="MyriadPro-Regular" panose="020B0503030403020204" pitchFamily="34" charset="0"/>
              </a:rPr>
              <a:t> </a:t>
            </a:r>
            <a:r>
              <a:rPr lang="en-US" sz="1200" b="0" i="0" u="none" strike="noStrike" baseline="0" dirty="0">
                <a:latin typeface="MyriadPro-Regular" panose="020B0503030403020204" pitchFamily="34" charset="0"/>
              </a:rPr>
              <a:t>a CO2 </a:t>
            </a:r>
            <a:r>
              <a:rPr lang="en-US" sz="1200" b="0" i="0" u="none" strike="noStrike" baseline="0" dirty="0" err="1">
                <a:latin typeface="MyriadPro-Regular" panose="020B0503030403020204" pitchFamily="34" charset="0"/>
              </a:rPr>
              <a:t>ve</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formě</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bikarbonátu</a:t>
            </a:r>
            <a:r>
              <a:rPr lang="en-US" sz="1200" b="0" i="0" u="none" strike="noStrike" baseline="0" dirty="0">
                <a:latin typeface="MyriadPro-Regular" panose="020B0503030403020204" pitchFamily="34" charset="0"/>
              </a:rPr>
              <a:t>).</a:t>
            </a:r>
            <a:endParaRPr lang="cs-CZ" sz="1200" b="0" i="0" u="none" strike="noStrike" baseline="0" dirty="0">
              <a:latin typeface="MyriadPro-Regular" panose="020B0503030403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cs-CZ" altLang="cs-CZ" sz="1200" b="0" i="0" u="none" strike="noStrike" baseline="0" dirty="0">
              <a:latin typeface="MyriadPro-Regular" panose="020B0503030403020204" pitchFamily="34" charset="0"/>
            </a:endParaRPr>
          </a:p>
          <a:p>
            <a:pPr algn="l"/>
            <a:r>
              <a:rPr lang="en-US" sz="1800" b="1" i="0" u="none" strike="noStrike" baseline="0" dirty="0">
                <a:latin typeface="MyriadPro-Regular" panose="020B0503030403020204" pitchFamily="34" charset="0"/>
              </a:rPr>
              <a:t>Tato </a:t>
            </a:r>
            <a:r>
              <a:rPr lang="en-US" sz="1800" b="1" i="0" u="none" strike="noStrike" baseline="0" dirty="0" err="1">
                <a:latin typeface="MyriadPro-Regular" panose="020B0503030403020204" pitchFamily="34" charset="0"/>
              </a:rPr>
              <a:t>metoda</a:t>
            </a:r>
            <a:r>
              <a:rPr lang="en-US" sz="1800" b="1" i="0" u="none" strike="noStrike" baseline="0" dirty="0">
                <a:latin typeface="MyriadPro-Regular" panose="020B0503030403020204" pitchFamily="34" charset="0"/>
              </a:rPr>
              <a:t> se </a:t>
            </a:r>
            <a:r>
              <a:rPr lang="en-US" sz="1800" b="1" i="0" u="none" strike="noStrike" baseline="0" dirty="0" err="1">
                <a:latin typeface="MyriadPro-Regular" panose="020B0503030403020204" pitchFamily="34" charset="0"/>
              </a:rPr>
              <a:t>dala</a:t>
            </a:r>
            <a:r>
              <a:rPr lang="en-US" sz="1800" b="1" i="0" u="none" strike="noStrike" baseline="0" dirty="0">
                <a:latin typeface="MyriadPro-Regular" panose="020B0503030403020204" pitchFamily="34" charset="0"/>
              </a:rPr>
              <a:t> </a:t>
            </a:r>
            <a:r>
              <a:rPr lang="en-US" sz="1800" b="1" i="0" u="none" strike="noStrike" baseline="0" dirty="0" err="1">
                <a:latin typeface="MyriadPro-Regular" panose="020B0503030403020204" pitchFamily="34" charset="0"/>
              </a:rPr>
              <a:t>využít</a:t>
            </a:r>
            <a:r>
              <a:rPr lang="en-US" sz="1800" b="1" i="0" u="none" strike="noStrike" baseline="0" dirty="0">
                <a:latin typeface="MyriadPro-Regular" panose="020B0503030403020204" pitchFamily="34" charset="0"/>
              </a:rPr>
              <a:t> pro </a:t>
            </a:r>
            <a:r>
              <a:rPr lang="en-US" sz="1800" b="1" i="0" u="none" strike="noStrike" baseline="0" dirty="0" err="1">
                <a:latin typeface="MyriadPro-Regular" panose="020B0503030403020204" pitchFamily="34" charset="0"/>
              </a:rPr>
              <a:t>výzkumné</a:t>
            </a:r>
            <a:r>
              <a:rPr lang="en-US" sz="1800" b="1" i="0" u="none" strike="noStrike" baseline="0" dirty="0">
                <a:latin typeface="MyriadPro-Regular" panose="020B0503030403020204" pitchFamily="34" charset="0"/>
              </a:rPr>
              <a:t> </a:t>
            </a:r>
            <a:r>
              <a:rPr lang="en-US" sz="1800" b="1" i="0" u="none" strike="noStrike" baseline="0" dirty="0" err="1">
                <a:latin typeface="MyriadPro-Regular" panose="020B0503030403020204" pitchFamily="34" charset="0"/>
              </a:rPr>
              <a:t>účely</a:t>
            </a:r>
            <a:r>
              <a:rPr lang="en-US" sz="1800" b="1" i="0" u="none" strike="noStrike" baseline="0" dirty="0">
                <a:latin typeface="MyriadPro-Regular" panose="020B0503030403020204" pitchFamily="34" charset="0"/>
              </a:rPr>
              <a:t>, </a:t>
            </a:r>
            <a:r>
              <a:rPr lang="en-US" sz="1800" b="1" i="0" u="none" strike="noStrike" baseline="0" dirty="0" err="1">
                <a:latin typeface="MyriadPro-Regular" panose="020B0503030403020204" pitchFamily="34" charset="0"/>
              </a:rPr>
              <a:t>avšak</a:t>
            </a:r>
            <a:r>
              <a:rPr lang="en-US" sz="1800" b="1" i="0" u="none" strike="noStrike" baseline="0" dirty="0">
                <a:latin typeface="MyriadPro-Regular" panose="020B0503030403020204" pitchFamily="34" charset="0"/>
              </a:rPr>
              <a:t> pro</a:t>
            </a:r>
            <a:r>
              <a:rPr lang="cs-CZ" sz="1800" b="1" i="0" u="none" strike="noStrike" baseline="0" dirty="0">
                <a:latin typeface="MyriadPro-Regular" panose="020B0503030403020204" pitchFamily="34" charset="0"/>
              </a:rPr>
              <a:t> </a:t>
            </a:r>
            <a:r>
              <a:rPr lang="en-US" sz="1800" b="1" i="0" u="none" strike="noStrike" baseline="0" dirty="0" err="1">
                <a:latin typeface="MyriadPro-Regular" panose="020B0503030403020204" pitchFamily="34" charset="0"/>
              </a:rPr>
              <a:t>rutinní</a:t>
            </a:r>
            <a:r>
              <a:rPr lang="en-US" sz="1800" b="1" i="0" u="none" strike="noStrike" baseline="0" dirty="0">
                <a:latin typeface="MyriadPro-Regular" panose="020B0503030403020204" pitchFamily="34" charset="0"/>
              </a:rPr>
              <a:t> </a:t>
            </a:r>
            <a:r>
              <a:rPr lang="en-US" sz="1800" b="1" i="0" u="none" strike="noStrike" baseline="0" dirty="0" err="1">
                <a:latin typeface="MyriadPro-Regular" panose="020B0503030403020204" pitchFamily="34" charset="0"/>
              </a:rPr>
              <a:t>klinickou</a:t>
            </a:r>
            <a:r>
              <a:rPr lang="en-US" sz="1800" b="1" i="0" u="none" strike="noStrike" baseline="0" dirty="0">
                <a:latin typeface="MyriadPro-Regular" panose="020B0503030403020204" pitchFamily="34" charset="0"/>
              </a:rPr>
              <a:t> </a:t>
            </a:r>
            <a:r>
              <a:rPr lang="en-US" sz="1800" b="1" i="0" u="none" strike="noStrike" baseline="0" dirty="0" err="1">
                <a:latin typeface="MyriadPro-Regular" panose="020B0503030403020204" pitchFamily="34" charset="0"/>
              </a:rPr>
              <a:t>praxi</a:t>
            </a:r>
            <a:r>
              <a:rPr lang="en-US" sz="1800" b="1" i="0" u="none" strike="noStrike" baseline="0" dirty="0">
                <a:latin typeface="MyriadPro-Regular" panose="020B0503030403020204" pitchFamily="34" charset="0"/>
              </a:rPr>
              <a:t> </a:t>
            </a:r>
            <a:r>
              <a:rPr lang="en-US" sz="1800" b="1" i="0" u="none" strike="noStrike" baseline="0" dirty="0" err="1">
                <a:latin typeface="MyriadPro-Regular" panose="020B0503030403020204" pitchFamily="34" charset="0"/>
              </a:rPr>
              <a:t>byla</a:t>
            </a:r>
            <a:r>
              <a:rPr lang="en-US" sz="1800" b="1" i="0" u="none" strike="noStrike" baseline="0" dirty="0">
                <a:latin typeface="MyriadPro-Regular" panose="020B0503030403020204" pitchFamily="34" charset="0"/>
              </a:rPr>
              <a:t> </a:t>
            </a:r>
            <a:r>
              <a:rPr lang="en-US" sz="1800" b="1" i="0" u="none" strike="noStrike" baseline="0" dirty="0" err="1">
                <a:latin typeface="MyriadPro-Regular" panose="020B0503030403020204" pitchFamily="34" charset="0"/>
              </a:rPr>
              <a:t>stěží</a:t>
            </a:r>
            <a:r>
              <a:rPr lang="en-US" sz="1800" b="1" i="0" u="none" strike="noStrike" baseline="0" dirty="0">
                <a:latin typeface="MyriadPro-Regular" panose="020B0503030403020204" pitchFamily="34" charset="0"/>
              </a:rPr>
              <a:t> </a:t>
            </a:r>
            <a:r>
              <a:rPr lang="en-US" sz="1800" b="1" i="0" u="none" strike="noStrike" baseline="0" dirty="0" err="1">
                <a:latin typeface="MyriadPro-Regular" panose="020B0503030403020204" pitchFamily="34" charset="0"/>
              </a:rPr>
              <a:t>využitelná</a:t>
            </a:r>
            <a:r>
              <a:rPr lang="en-US" sz="1800" b="1" i="0" u="none" strike="noStrike" baseline="0" dirty="0">
                <a:latin typeface="MyriadPro-Regular" panose="020B0503030403020204" pitchFamily="34" charset="0"/>
              </a:rPr>
              <a:t>.</a:t>
            </a:r>
            <a:endParaRPr lang="cs-CZ" altLang="cs-CZ" b="1" dirty="0"/>
          </a:p>
          <a:p>
            <a:endParaRPr lang="cs-CZ" altLang="cs-CZ" dirty="0"/>
          </a:p>
        </p:txBody>
      </p:sp>
    </p:spTree>
    <p:extLst>
      <p:ext uri="{BB962C8B-B14F-4D97-AF65-F5344CB8AC3E}">
        <p14:creationId xmlns:p14="http://schemas.microsoft.com/office/powerpoint/2010/main" val="276146508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a:extLst>
              <a:ext uri="{FF2B5EF4-FFF2-40B4-BE49-F238E27FC236}">
                <a16:creationId xmlns:a16="http://schemas.microsoft.com/office/drawing/2014/main" id="{325E045B-4F64-4E4A-9558-D3A8D50F21E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189A017B-3732-48F1-9B97-A5794BC69214}" type="slidenum">
              <a:rPr lang="cs-CZ" altLang="cs-CZ" smtClean="0"/>
              <a:pPr>
                <a:spcBef>
                  <a:spcPct val="0"/>
                </a:spcBef>
              </a:pPr>
              <a:t>84</a:t>
            </a:fld>
            <a:endParaRPr lang="cs-CZ" altLang="cs-CZ"/>
          </a:p>
        </p:txBody>
      </p:sp>
      <p:sp>
        <p:nvSpPr>
          <p:cNvPr id="49155" name="Rectangle 2">
            <a:extLst>
              <a:ext uri="{FF2B5EF4-FFF2-40B4-BE49-F238E27FC236}">
                <a16:creationId xmlns:a16="http://schemas.microsoft.com/office/drawing/2014/main" id="{C24C1327-F2C8-4C0A-9BC5-C604428D45EC}"/>
              </a:ext>
            </a:extLst>
          </p:cNvPr>
          <p:cNvSpPr>
            <a:spLocks noGrp="1" noRot="1" noChangeAspect="1" noChangeArrowheads="1" noTextEdit="1"/>
          </p:cNvSpPr>
          <p:nvPr>
            <p:ph type="sldImg"/>
          </p:nvPr>
        </p:nvSpPr>
        <p:spPr>
          <a:ln/>
        </p:spPr>
      </p:sp>
      <p:sp>
        <p:nvSpPr>
          <p:cNvPr id="49156" name="Rectangle 3">
            <a:extLst>
              <a:ext uri="{FF2B5EF4-FFF2-40B4-BE49-F238E27FC236}">
                <a16:creationId xmlns:a16="http://schemas.microsoft.com/office/drawing/2014/main" id="{10AA845D-58FE-482C-B280-29B5994E1FA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a:r>
              <a:rPr lang="en-US" sz="1800" b="0" i="0" u="none" strike="noStrike" baseline="0" dirty="0">
                <a:latin typeface="MyriadPro-Regular" panose="020B0503030403020204" pitchFamily="34" charset="0"/>
              </a:rPr>
              <a:t>Pod </a:t>
            </a:r>
            <a:r>
              <a:rPr lang="en-US" sz="1800" b="0" i="0" u="none" strike="noStrike" baseline="0" dirty="0" err="1">
                <a:latin typeface="MyriadPro-Regular" panose="020B0503030403020204" pitchFamily="34" charset="0"/>
              </a:rPr>
              <a:t>tlakem</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nutnosti</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řídit</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umělou</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plicní</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ventilaci</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mnoha</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nemocných</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dánský</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lékař</a:t>
            </a:r>
            <a:r>
              <a:rPr lang="cs-CZ" sz="1800" b="0" i="0" u="none" strike="noStrike" baseline="0" dirty="0">
                <a:latin typeface="MyriadPro-Regular" panose="020B0503030403020204" pitchFamily="34" charset="0"/>
              </a:rPr>
              <a:t> </a:t>
            </a:r>
            <a:r>
              <a:rPr lang="en-US" sz="1800" b="0" i="0" u="none" strike="noStrike" baseline="0" dirty="0">
                <a:latin typeface="MyriadPro-Regular" panose="020B0503030403020204" pitchFamily="34" charset="0"/>
              </a:rPr>
              <a:t>Paul </a:t>
            </a:r>
            <a:r>
              <a:rPr lang="en-US" sz="1800" b="0" i="0" u="none" strike="noStrike" baseline="0" dirty="0" err="1">
                <a:latin typeface="MyriadPro-Regular" panose="020B0503030403020204" pitchFamily="34" charset="0"/>
              </a:rPr>
              <a:t>Astrup</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vypracoval</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klinicky</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rutinně</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využitelnou</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metodu</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měření</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parciálního</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tlaku</a:t>
            </a:r>
            <a:r>
              <a:rPr lang="cs-CZ"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oxidu</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uhličitého</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Její</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princip</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spočívá</a:t>
            </a:r>
            <a:r>
              <a:rPr lang="en-US" sz="1800" b="0" i="0" u="none" strike="noStrike" baseline="0" dirty="0">
                <a:latin typeface="MyriadPro-Regular" panose="020B0503030403020204" pitchFamily="34" charset="0"/>
              </a:rPr>
              <a:t> v </a:t>
            </a:r>
            <a:r>
              <a:rPr lang="en-US" sz="1800" b="0" i="0" u="none" strike="noStrike" baseline="0" dirty="0" err="1">
                <a:latin typeface="MyriadPro-Regular" panose="020B0503030403020204" pitchFamily="34" charset="0"/>
              </a:rPr>
              <a:t>ekvilibraci</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krve</a:t>
            </a:r>
            <a:r>
              <a:rPr lang="en-US" sz="1800" b="0" i="0" u="none" strike="noStrike" baseline="0" dirty="0">
                <a:latin typeface="MyriadPro-Regular" panose="020B0503030403020204" pitchFamily="34" charset="0"/>
              </a:rPr>
              <a:t> s </a:t>
            </a:r>
            <a:r>
              <a:rPr lang="en-US" sz="1800" b="0" i="0" u="none" strike="noStrike" baseline="0" dirty="0" err="1">
                <a:latin typeface="MyriadPro-Regular" panose="020B0503030403020204" pitchFamily="34" charset="0"/>
              </a:rPr>
              <a:t>různými</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parciálními</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tlaky</a:t>
            </a:r>
            <a:r>
              <a:rPr lang="cs-CZ" sz="1800" b="0" i="0" u="none" strike="noStrike" baseline="0" dirty="0">
                <a:latin typeface="MyriadPro-Regular" panose="020B0503030403020204" pitchFamily="34" charset="0"/>
              </a:rPr>
              <a:t> </a:t>
            </a:r>
            <a:r>
              <a:rPr lang="en-US" sz="1800" b="0" i="0" u="none" strike="noStrike" baseline="0" dirty="0">
                <a:latin typeface="MyriadPro-Regular" panose="020B0503030403020204" pitchFamily="34" charset="0"/>
              </a:rPr>
              <a:t>CO2 </a:t>
            </a:r>
            <a:r>
              <a:rPr lang="en-US" sz="1800" b="0" i="0" u="none" strike="noStrike" baseline="0" dirty="0" err="1">
                <a:latin typeface="MyriadPro-Regular" panose="020B0503030403020204" pitchFamily="34" charset="0"/>
              </a:rPr>
              <a:t>které</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vedou</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ke</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změnám</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pH.</a:t>
            </a:r>
            <a:endParaRPr lang="cs-CZ" altLang="cs-CZ" dirty="0"/>
          </a:p>
        </p:txBody>
      </p:sp>
    </p:spTree>
    <p:extLst>
      <p:ext uri="{BB962C8B-B14F-4D97-AF65-F5344CB8AC3E}">
        <p14:creationId xmlns:p14="http://schemas.microsoft.com/office/powerpoint/2010/main" val="136962994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7">
            <a:extLst>
              <a:ext uri="{FF2B5EF4-FFF2-40B4-BE49-F238E27FC236}">
                <a16:creationId xmlns:a16="http://schemas.microsoft.com/office/drawing/2014/main" id="{206D6578-522E-4E04-B6F4-61A28421329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FDA7EE20-1831-4ADB-B47A-0C04FFF1B12E}" type="slidenum">
              <a:rPr lang="cs-CZ" altLang="cs-CZ" sz="1200"/>
              <a:pPr/>
              <a:t>7</a:t>
            </a:fld>
            <a:endParaRPr lang="cs-CZ" altLang="cs-CZ" sz="1200"/>
          </a:p>
        </p:txBody>
      </p:sp>
      <p:sp>
        <p:nvSpPr>
          <p:cNvPr id="20483" name="Rectangle 2">
            <a:extLst>
              <a:ext uri="{FF2B5EF4-FFF2-40B4-BE49-F238E27FC236}">
                <a16:creationId xmlns:a16="http://schemas.microsoft.com/office/drawing/2014/main" id="{836A8DFA-5958-44F8-A87D-57EDBAB754F2}"/>
              </a:ext>
            </a:extLst>
          </p:cNvPr>
          <p:cNvSpPr>
            <a:spLocks noGrp="1" noRot="1" noChangeAspect="1" noChangeArrowheads="1" noTextEdit="1"/>
          </p:cNvSpPr>
          <p:nvPr>
            <p:ph type="sldImg"/>
          </p:nvPr>
        </p:nvSpPr>
        <p:spPr>
          <a:ln/>
        </p:spPr>
      </p:sp>
      <p:sp>
        <p:nvSpPr>
          <p:cNvPr id="20484" name="Rectangle 3">
            <a:extLst>
              <a:ext uri="{FF2B5EF4-FFF2-40B4-BE49-F238E27FC236}">
                <a16:creationId xmlns:a16="http://schemas.microsoft.com/office/drawing/2014/main" id="{4A5F0711-F83E-4429-A74C-B7F0C363027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a:t>Zároveň dochází k výměně látek mezi organismem a vnějším prostředím organismu. </a:t>
            </a:r>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a:extLst>
              <a:ext uri="{FF2B5EF4-FFF2-40B4-BE49-F238E27FC236}">
                <a16:creationId xmlns:a16="http://schemas.microsoft.com/office/drawing/2014/main" id="{8E63CF8F-1FA4-440E-B5FC-92BFF0EDA48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66597821-3775-421C-8DC5-0138BB9AFAE4}" type="slidenum">
              <a:rPr lang="cs-CZ" altLang="cs-CZ" smtClean="0"/>
              <a:pPr>
                <a:spcBef>
                  <a:spcPct val="0"/>
                </a:spcBef>
              </a:pPr>
              <a:t>85</a:t>
            </a:fld>
            <a:endParaRPr lang="cs-CZ" altLang="cs-CZ"/>
          </a:p>
        </p:txBody>
      </p:sp>
      <p:sp>
        <p:nvSpPr>
          <p:cNvPr id="51203" name="Rectangle 2">
            <a:extLst>
              <a:ext uri="{FF2B5EF4-FFF2-40B4-BE49-F238E27FC236}">
                <a16:creationId xmlns:a16="http://schemas.microsoft.com/office/drawing/2014/main" id="{B7006B3C-3BB3-4848-B746-F5F436990FEF}"/>
              </a:ext>
            </a:extLst>
          </p:cNvPr>
          <p:cNvSpPr>
            <a:spLocks noGrp="1" noRot="1" noChangeAspect="1" noChangeArrowheads="1" noTextEdit="1"/>
          </p:cNvSpPr>
          <p:nvPr>
            <p:ph type="sldImg"/>
          </p:nvPr>
        </p:nvSpPr>
        <p:spPr>
          <a:ln/>
        </p:spPr>
      </p:sp>
      <p:sp>
        <p:nvSpPr>
          <p:cNvPr id="51204" name="Rectangle 3">
            <a:extLst>
              <a:ext uri="{FF2B5EF4-FFF2-40B4-BE49-F238E27FC236}">
                <a16:creationId xmlns:a16="http://schemas.microsoft.com/office/drawing/2014/main" id="{AD343015-4C3C-412F-AC21-D1EE36BD37A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a:r>
              <a:rPr lang="en-US" sz="1800" b="0" i="0" u="none" strike="noStrike" baseline="0" dirty="0" err="1">
                <a:latin typeface="MyriadPro-Regular" panose="020B0503030403020204" pitchFamily="34" charset="0"/>
              </a:rPr>
              <a:t>Pokud</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titrační</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křivku</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změn</a:t>
            </a:r>
            <a:r>
              <a:rPr lang="en-US" sz="1800" b="0" i="0" u="none" strike="noStrike" baseline="0" dirty="0">
                <a:latin typeface="MyriadPro-Regular" panose="020B0503030403020204" pitchFamily="34" charset="0"/>
              </a:rPr>
              <a:t> pCO2 a pH </a:t>
            </a:r>
            <a:r>
              <a:rPr lang="en-US" sz="1800" b="0" i="0" u="none" strike="noStrike" baseline="0" dirty="0" err="1">
                <a:latin typeface="MyriadPro-Regular" panose="020B0503030403020204" pitchFamily="34" charset="0"/>
              </a:rPr>
              <a:t>vyjádříme</a:t>
            </a:r>
            <a:r>
              <a:rPr lang="cs-CZ" sz="1800" b="0" i="0" u="none" strike="noStrike" baseline="0" dirty="0">
                <a:latin typeface="MyriadPro-Regular" panose="020B0503030403020204" pitchFamily="34" charset="0"/>
              </a:rPr>
              <a:t> </a:t>
            </a:r>
            <a:r>
              <a:rPr lang="en-US" sz="1800" b="0" i="0" u="none" strike="noStrike" baseline="0" dirty="0">
                <a:latin typeface="MyriadPro-Regular" panose="020B0503030403020204" pitchFamily="34" charset="0"/>
              </a:rPr>
              <a:t>v </a:t>
            </a:r>
            <a:r>
              <a:rPr lang="en-US" sz="1800" b="0" i="0" u="none" strike="noStrike" baseline="0" dirty="0" err="1">
                <a:latin typeface="MyriadPro-Regular" panose="020B0503030403020204" pitchFamily="34" charset="0"/>
              </a:rPr>
              <a:t>semilogaritmických</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souřadnicích</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pak</a:t>
            </a:r>
            <a:r>
              <a:rPr lang="en-US" sz="1800" b="0" i="0" u="none" strike="noStrike" baseline="0" dirty="0">
                <a:latin typeface="MyriadPro-Regular" panose="020B0503030403020204" pitchFamily="34" charset="0"/>
              </a:rPr>
              <a:t> v </a:t>
            </a:r>
            <a:r>
              <a:rPr lang="en-US" sz="1800" b="0" i="0" u="none" strike="noStrike" baseline="0" dirty="0" err="1">
                <a:latin typeface="MyriadPro-Regular" panose="020B0503030403020204" pitchFamily="34" charset="0"/>
              </a:rPr>
              <a:t>rozmezí</a:t>
            </a:r>
            <a:r>
              <a:rPr lang="en-US" sz="1800" b="0" i="0" u="none" strike="noStrike" baseline="0" dirty="0">
                <a:latin typeface="MyriadPro-Regular" panose="020B0503030403020204" pitchFamily="34" charset="0"/>
              </a:rPr>
              <a:t> se </a:t>
            </a:r>
            <a:r>
              <a:rPr lang="en-US" sz="1800" b="0" i="0" u="none" strike="noStrike" baseline="0" dirty="0" err="1">
                <a:latin typeface="MyriadPro-Regular" panose="020B0503030403020204" pitchFamily="34" charset="0"/>
              </a:rPr>
              <a:t>životem</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slučitelných</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hodnot</a:t>
            </a:r>
            <a:r>
              <a:rPr lang="en-US" sz="1800" b="0" i="0" u="none" strike="noStrike" baseline="0" dirty="0">
                <a:latin typeface="MyriadPro-Regular" panose="020B0503030403020204" pitchFamily="34" charset="0"/>
              </a:rPr>
              <a:t> pH</a:t>
            </a:r>
            <a:r>
              <a:rPr lang="cs-CZ" sz="1800" b="0" i="0" u="none" strike="noStrike" baseline="0" dirty="0">
                <a:latin typeface="MyriadPro-Regular" panose="020B0503030403020204" pitchFamily="34" charset="0"/>
              </a:rPr>
              <a:t> </a:t>
            </a:r>
            <a:r>
              <a:rPr lang="en-US" sz="1800" b="0" i="0" u="none" strike="noStrike" baseline="0" dirty="0">
                <a:latin typeface="MyriadPro-Regular" panose="020B0503030403020204" pitchFamily="34" charset="0"/>
              </a:rPr>
              <a:t>se </a:t>
            </a:r>
            <a:r>
              <a:rPr lang="en-US" sz="1800" b="0" i="0" u="none" strike="noStrike" baseline="0" dirty="0" err="1">
                <a:latin typeface="MyriadPro-Regular" panose="020B0503030403020204" pitchFamily="34" charset="0"/>
              </a:rPr>
              <a:t>tyto</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titrační</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křivky</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prakticky</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blíží</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přímkám</a:t>
            </a:r>
            <a:r>
              <a:rPr lang="en-US" sz="1800" b="0" i="0" u="none" strike="noStrike" baseline="0" dirty="0">
                <a:latin typeface="MyriadPro-Regular" panose="020B0503030403020204" pitchFamily="34" charset="0"/>
              </a:rPr>
              <a:t>.</a:t>
            </a:r>
            <a:endParaRPr lang="cs-CZ" altLang="cs-CZ" dirty="0"/>
          </a:p>
        </p:txBody>
      </p:sp>
    </p:spTree>
    <p:extLst>
      <p:ext uri="{BB962C8B-B14F-4D97-AF65-F5344CB8AC3E}">
        <p14:creationId xmlns:p14="http://schemas.microsoft.com/office/powerpoint/2010/main" val="150008594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a:extLst>
              <a:ext uri="{FF2B5EF4-FFF2-40B4-BE49-F238E27FC236}">
                <a16:creationId xmlns:a16="http://schemas.microsoft.com/office/drawing/2014/main" id="{63223248-EF24-49ED-9C94-3B113E9CC26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8B818E79-BF70-45BE-88EE-3B6F7F78F6DE}" type="slidenum">
              <a:rPr lang="cs-CZ" altLang="cs-CZ" smtClean="0"/>
              <a:pPr>
                <a:spcBef>
                  <a:spcPct val="0"/>
                </a:spcBef>
              </a:pPr>
              <a:t>86</a:t>
            </a:fld>
            <a:endParaRPr lang="cs-CZ" altLang="cs-CZ"/>
          </a:p>
        </p:txBody>
      </p:sp>
      <p:sp>
        <p:nvSpPr>
          <p:cNvPr id="53251" name="Rectangle 2">
            <a:extLst>
              <a:ext uri="{FF2B5EF4-FFF2-40B4-BE49-F238E27FC236}">
                <a16:creationId xmlns:a16="http://schemas.microsoft.com/office/drawing/2014/main" id="{E8AD1234-8251-4C67-BD6B-774A57C29823}"/>
              </a:ext>
            </a:extLst>
          </p:cNvPr>
          <p:cNvSpPr>
            <a:spLocks noGrp="1" noRot="1" noChangeAspect="1" noChangeArrowheads="1" noTextEdit="1"/>
          </p:cNvSpPr>
          <p:nvPr>
            <p:ph type="sldImg"/>
          </p:nvPr>
        </p:nvSpPr>
        <p:spPr>
          <a:ln/>
        </p:spPr>
      </p:sp>
      <p:sp>
        <p:nvSpPr>
          <p:cNvPr id="53252" name="Rectangle 3">
            <a:extLst>
              <a:ext uri="{FF2B5EF4-FFF2-40B4-BE49-F238E27FC236}">
                <a16:creationId xmlns:a16="http://schemas.microsoft.com/office/drawing/2014/main" id="{A3288D87-9AF5-458D-98BF-E6E923E3E30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a:r>
              <a:rPr lang="en-US" sz="1800" b="0" i="0" u="none" strike="noStrike" baseline="0" dirty="0" err="1">
                <a:latin typeface="MyriadPro-Regular" panose="020B0503030403020204" pitchFamily="34" charset="0"/>
              </a:rPr>
              <a:t>Metoda</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stanovení</a:t>
            </a:r>
            <a:r>
              <a:rPr lang="en-US" sz="1800" b="0" i="0" u="none" strike="noStrike" baseline="0" dirty="0">
                <a:latin typeface="MyriadPro-Regular" panose="020B0503030403020204" pitchFamily="34" charset="0"/>
              </a:rPr>
              <a:t> pCO2 </a:t>
            </a:r>
            <a:r>
              <a:rPr lang="en-US" sz="1800" b="0" i="0" u="none" strike="noStrike" baseline="0" dirty="0" err="1">
                <a:latin typeface="MyriadPro-Regular" panose="020B0503030403020204" pitchFamily="34" charset="0"/>
              </a:rPr>
              <a:t>podle</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Astrupa</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spočívala</a:t>
            </a:r>
            <a:r>
              <a:rPr lang="en-US" sz="1800" b="0" i="0" u="none" strike="noStrike" baseline="0" dirty="0">
                <a:latin typeface="MyriadPro-Regular" panose="020B0503030403020204" pitchFamily="34" charset="0"/>
              </a:rPr>
              <a:t> v tom, </a:t>
            </a:r>
            <a:r>
              <a:rPr lang="en-US" sz="1800" b="0" i="0" u="none" strike="noStrike" baseline="0" dirty="0" err="1">
                <a:latin typeface="MyriadPro-Regular" panose="020B0503030403020204" pitchFamily="34" charset="0"/>
              </a:rPr>
              <a:t>že</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ve</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vyšetřovaném</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vzorku</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krve</a:t>
            </a:r>
            <a:r>
              <a:rPr lang="en-US" sz="1800" b="0" i="0" u="none" strike="noStrike" baseline="0" dirty="0">
                <a:latin typeface="MyriadPro-Regular" panose="020B0503030403020204" pitchFamily="34" charset="0"/>
              </a:rPr>
              <a:t> se </a:t>
            </a:r>
            <a:r>
              <a:rPr lang="en-US" sz="1800" b="0" i="0" u="none" strike="noStrike" baseline="0" dirty="0" err="1">
                <a:latin typeface="MyriadPro-Regular" panose="020B0503030403020204" pitchFamily="34" charset="0"/>
              </a:rPr>
              <a:t>nejdříve</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změřilo</a:t>
            </a:r>
            <a:r>
              <a:rPr lang="en-US" sz="1800" b="0" i="0" u="none" strike="noStrike" baseline="0" dirty="0">
                <a:latin typeface="MyriadPro-Regular" panose="020B0503030403020204" pitchFamily="34" charset="0"/>
              </a:rPr>
              <a:t> pH, </a:t>
            </a:r>
            <a:r>
              <a:rPr lang="en-US" sz="1800" b="0" i="0" u="none" strike="noStrike" baseline="0" dirty="0" err="1">
                <a:latin typeface="MyriadPro-Regular" panose="020B0503030403020204" pitchFamily="34" charset="0"/>
              </a:rPr>
              <a:t>potom</a:t>
            </a:r>
            <a:r>
              <a:rPr lang="en-US" sz="1800" b="0" i="0" u="none" strike="noStrike" baseline="0" dirty="0">
                <a:latin typeface="MyriadPro-Regular" panose="020B0503030403020204" pitchFamily="34" charset="0"/>
              </a:rPr>
              <a:t> se </a:t>
            </a:r>
            <a:r>
              <a:rPr lang="en-US" sz="1800" b="0" i="0" u="none" strike="noStrike" baseline="0" dirty="0" err="1">
                <a:latin typeface="MyriadPro-Regular" panose="020B0503030403020204" pitchFamily="34" charset="0"/>
              </a:rPr>
              <a:t>tento</a:t>
            </a:r>
            <a:r>
              <a:rPr lang="cs-CZ"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vzorek</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krve</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automaticky</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ekvilibroval</a:t>
            </a:r>
            <a:r>
              <a:rPr lang="en-US" sz="1800" b="0" i="0" u="none" strike="noStrike" baseline="0" dirty="0">
                <a:latin typeface="MyriadPro-Regular" panose="020B0503030403020204" pitchFamily="34" charset="0"/>
              </a:rPr>
              <a:t> se </a:t>
            </a:r>
            <a:r>
              <a:rPr lang="en-US" sz="1800" b="0" i="0" u="none" strike="noStrike" baseline="0" dirty="0" err="1">
                <a:latin typeface="MyriadPro-Regular" panose="020B0503030403020204" pitchFamily="34" charset="0"/>
              </a:rPr>
              <a:t>směsí</a:t>
            </a:r>
            <a:r>
              <a:rPr lang="en-US" sz="1800" b="0" i="0" u="none" strike="noStrike" baseline="0" dirty="0">
                <a:latin typeface="MyriadPro-Regular" panose="020B0503030403020204" pitchFamily="34" charset="0"/>
              </a:rPr>
              <a:t> O2/CO2, v </a:t>
            </a:r>
            <a:r>
              <a:rPr lang="en-US" sz="1800" b="0" i="0" u="none" strike="noStrike" baseline="0" dirty="0" err="1">
                <a:latin typeface="MyriadPro-Regular" panose="020B0503030403020204" pitchFamily="34" charset="0"/>
              </a:rPr>
              <a:t>níž</a:t>
            </a:r>
            <a:r>
              <a:rPr lang="en-US" sz="1800" b="0" i="0" u="none" strike="noStrike" baseline="0" dirty="0">
                <a:latin typeface="MyriadPro-Regular" panose="020B0503030403020204" pitchFamily="34" charset="0"/>
              </a:rPr>
              <a:t> se </a:t>
            </a:r>
            <a:r>
              <a:rPr lang="en-US" sz="1800" b="0" i="0" u="none" strike="noStrike" baseline="0" dirty="0" err="1">
                <a:latin typeface="MyriadPro-Regular" panose="020B0503030403020204" pitchFamily="34" charset="0"/>
              </a:rPr>
              <a:t>mohla</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přesně</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nastavit</a:t>
            </a:r>
            <a:r>
              <a:rPr lang="cs-CZ"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hodnota</a:t>
            </a:r>
            <a:r>
              <a:rPr lang="en-US" sz="1800" b="0" i="0" u="none" strike="noStrike" baseline="0" dirty="0">
                <a:latin typeface="MyriadPro-Regular" panose="020B0503030403020204" pitchFamily="34" charset="0"/>
              </a:rPr>
              <a:t> pCO2. </a:t>
            </a:r>
            <a:r>
              <a:rPr lang="en-US" sz="1800" b="0" i="0" u="none" strike="noStrike" baseline="0" dirty="0" err="1">
                <a:latin typeface="MyriadPro-Regular" panose="020B0503030403020204" pitchFamily="34" charset="0"/>
              </a:rPr>
              <a:t>Vzorek</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krve</a:t>
            </a:r>
            <a:r>
              <a:rPr lang="en-US" sz="1800" b="0" i="0" u="none" strike="noStrike" baseline="0" dirty="0">
                <a:latin typeface="MyriadPro-Regular" panose="020B0503030403020204" pitchFamily="34" charset="0"/>
              </a:rPr>
              <a:t> se </a:t>
            </a:r>
            <a:r>
              <a:rPr lang="en-US" sz="1800" b="0" i="0" u="none" strike="noStrike" baseline="0" dirty="0" err="1">
                <a:latin typeface="MyriadPro-Regular" panose="020B0503030403020204" pitchFamily="34" charset="0"/>
              </a:rPr>
              <a:t>nejprve</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ekvilibroval</a:t>
            </a:r>
            <a:r>
              <a:rPr lang="en-US" sz="1800" b="0" i="0" u="none" strike="noStrike" baseline="0" dirty="0">
                <a:latin typeface="MyriadPro-Regular" panose="020B0503030403020204" pitchFamily="34" charset="0"/>
              </a:rPr>
              <a:t> s </a:t>
            </a:r>
            <a:r>
              <a:rPr lang="en-US" sz="1800" b="0" i="0" u="none" strike="noStrike" baseline="0" dirty="0" err="1">
                <a:latin typeface="MyriadPro-Regular" panose="020B0503030403020204" pitchFamily="34" charset="0"/>
              </a:rPr>
              <a:t>plynnou</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směsí</a:t>
            </a:r>
            <a:r>
              <a:rPr lang="en-US" sz="1800" b="0" i="0" u="none" strike="noStrike" baseline="0" dirty="0">
                <a:latin typeface="MyriadPro-Regular" panose="020B0503030403020204" pitchFamily="34" charset="0"/>
              </a:rPr>
              <a:t> s </a:t>
            </a:r>
            <a:r>
              <a:rPr lang="en-US" sz="1800" b="0" i="0" u="none" strike="noStrike" baseline="0" dirty="0" err="1">
                <a:latin typeface="MyriadPro-Regular" panose="020B0503030403020204" pitchFamily="34" charset="0"/>
              </a:rPr>
              <a:t>vysokým</a:t>
            </a:r>
            <a:r>
              <a:rPr lang="en-US" sz="1800" b="0" i="0" u="none" strike="noStrike" baseline="0" dirty="0">
                <a:latin typeface="MyriadPro-Regular" panose="020B0503030403020204" pitchFamily="34" charset="0"/>
              </a:rPr>
              <a:t> pCO2,</a:t>
            </a:r>
            <a:r>
              <a:rPr lang="cs-CZ" sz="1800" b="0" i="0" u="none" strike="noStrike" baseline="0" dirty="0">
                <a:latin typeface="MyriadPro-Regular" panose="020B0503030403020204" pitchFamily="34" charset="0"/>
              </a:rPr>
              <a:t> </a:t>
            </a:r>
            <a:r>
              <a:rPr lang="en-US" sz="1800" b="0" i="0" u="none" strike="noStrike" baseline="0" dirty="0">
                <a:latin typeface="MyriadPro-Regular" panose="020B0503030403020204" pitchFamily="34" charset="0"/>
              </a:rPr>
              <a:t>po </a:t>
            </a:r>
            <a:r>
              <a:rPr lang="en-US" sz="1800" b="0" i="0" u="none" strike="noStrike" baseline="0" dirty="0" err="1">
                <a:latin typeface="MyriadPro-Regular" panose="020B0503030403020204" pitchFamily="34" charset="0"/>
              </a:rPr>
              <a:t>ekvilibraci</a:t>
            </a:r>
            <a:r>
              <a:rPr lang="en-US" sz="1800" b="0" i="0" u="none" strike="noStrike" baseline="0" dirty="0">
                <a:latin typeface="MyriadPro-Regular" panose="020B0503030403020204" pitchFamily="34" charset="0"/>
              </a:rPr>
              <a:t> se </a:t>
            </a:r>
            <a:r>
              <a:rPr lang="en-US" sz="1800" b="0" i="0" u="none" strike="noStrike" baseline="0" dirty="0" err="1">
                <a:latin typeface="MyriadPro-Regular" panose="020B0503030403020204" pitchFamily="34" charset="0"/>
              </a:rPr>
              <a:t>změřilo</a:t>
            </a:r>
            <a:r>
              <a:rPr lang="en-US" sz="1800" b="0" i="0" u="none" strike="noStrike" baseline="0" dirty="0">
                <a:latin typeface="MyriadPro-Regular" panose="020B0503030403020204" pitchFamily="34" charset="0"/>
              </a:rPr>
              <a:t> pH, a </a:t>
            </a:r>
            <a:r>
              <a:rPr lang="en-US" sz="1800" b="0" i="0" u="none" strike="noStrike" baseline="0" dirty="0" err="1">
                <a:latin typeface="MyriadPro-Regular" panose="020B0503030403020204" pitchFamily="34" charset="0"/>
              </a:rPr>
              <a:t>pak</a:t>
            </a:r>
            <a:r>
              <a:rPr lang="en-US" sz="1800" b="0" i="0" u="none" strike="noStrike" baseline="0" dirty="0">
                <a:latin typeface="MyriadPro-Regular" panose="020B0503030403020204" pitchFamily="34" charset="0"/>
              </a:rPr>
              <a:t> se </a:t>
            </a:r>
            <a:r>
              <a:rPr lang="en-US" sz="1800" b="0" i="0" u="none" strike="noStrike" baseline="0" dirty="0" err="1">
                <a:latin typeface="MyriadPro-Regular" panose="020B0503030403020204" pitchFamily="34" charset="0"/>
              </a:rPr>
              <a:t>krev</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ekvilibrovala</a:t>
            </a:r>
            <a:r>
              <a:rPr lang="en-US" sz="1800" b="0" i="0" u="none" strike="noStrike" baseline="0" dirty="0">
                <a:latin typeface="MyriadPro-Regular" panose="020B0503030403020204" pitchFamily="34" charset="0"/>
              </a:rPr>
              <a:t> se </a:t>
            </a:r>
            <a:r>
              <a:rPr lang="en-US" sz="1800" b="0" i="0" u="none" strike="noStrike" baseline="0" dirty="0" err="1">
                <a:latin typeface="MyriadPro-Regular" panose="020B0503030403020204" pitchFamily="34" charset="0"/>
              </a:rPr>
              <a:t>směsí</a:t>
            </a:r>
            <a:r>
              <a:rPr lang="en-US" sz="1800" b="0" i="0" u="none" strike="noStrike" baseline="0" dirty="0">
                <a:latin typeface="MyriadPro-Regular" panose="020B0503030403020204" pitchFamily="34" charset="0"/>
              </a:rPr>
              <a:t> s </a:t>
            </a:r>
            <a:r>
              <a:rPr lang="en-US" sz="1800" b="0" i="0" u="none" strike="noStrike" baseline="0" dirty="0" err="1">
                <a:latin typeface="MyriadPro-Regular" panose="020B0503030403020204" pitchFamily="34" charset="0"/>
              </a:rPr>
              <a:t>nízkým</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parciálním</a:t>
            </a:r>
            <a:r>
              <a:rPr lang="cs-CZ"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tlakem</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oxidu</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uhličitého</a:t>
            </a:r>
            <a:r>
              <a:rPr lang="en-US" sz="1800" b="0" i="0" u="none" strike="noStrike" baseline="0" dirty="0">
                <a:latin typeface="MyriadPro-Regular" panose="020B0503030403020204" pitchFamily="34" charset="0"/>
              </a:rPr>
              <a:t> a </a:t>
            </a:r>
            <a:r>
              <a:rPr lang="en-US" sz="1800" b="0" i="0" u="none" strike="noStrike" baseline="0" dirty="0" err="1">
                <a:latin typeface="MyriadPro-Regular" panose="020B0503030403020204" pitchFamily="34" charset="0"/>
              </a:rPr>
              <a:t>rovněž</a:t>
            </a:r>
            <a:r>
              <a:rPr lang="en-US" sz="1800" b="0" i="0" u="none" strike="noStrike" baseline="0" dirty="0">
                <a:latin typeface="MyriadPro-Regular" panose="020B0503030403020204" pitchFamily="34" charset="0"/>
              </a:rPr>
              <a:t> se </a:t>
            </a:r>
            <a:r>
              <a:rPr lang="en-US" sz="1800" b="0" i="0" u="none" strike="noStrike" baseline="0" dirty="0" err="1">
                <a:latin typeface="MyriadPro-Regular" panose="020B0503030403020204" pitchFamily="34" charset="0"/>
              </a:rPr>
              <a:t>změřilo</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pH.</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Obdržené</a:t>
            </a:r>
            <a:r>
              <a:rPr lang="en-US" sz="1800" b="0" i="0" u="none" strike="noStrike" baseline="0" dirty="0">
                <a:latin typeface="MyriadPro-Regular" panose="020B0503030403020204" pitchFamily="34" charset="0"/>
              </a:rPr>
              <a:t> body se </a:t>
            </a:r>
            <a:r>
              <a:rPr lang="en-US" sz="1800" b="0" i="0" u="none" strike="noStrike" baseline="0" dirty="0" err="1">
                <a:latin typeface="MyriadPro-Regular" panose="020B0503030403020204" pitchFamily="34" charset="0"/>
              </a:rPr>
              <a:t>propojili</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na</a:t>
            </a:r>
            <a:r>
              <a:rPr lang="cs-CZ"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semilogaritmickém</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grafu</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přímkou</a:t>
            </a:r>
            <a:r>
              <a:rPr lang="en-US" sz="1800" b="0" i="0" u="none" strike="noStrike" baseline="0" dirty="0">
                <a:latin typeface="MyriadPro-Regular" panose="020B0503030403020204" pitchFamily="34" charset="0"/>
              </a:rPr>
              <a:t> a </a:t>
            </a:r>
            <a:r>
              <a:rPr lang="en-US" sz="1800" b="0" i="0" u="none" strike="noStrike" baseline="0" dirty="0" err="1">
                <a:latin typeface="MyriadPro-Regular" panose="020B0503030403020204" pitchFamily="34" charset="0"/>
              </a:rPr>
              <a:t>na</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ní</a:t>
            </a:r>
            <a:r>
              <a:rPr lang="en-US" sz="1800" b="0" i="0" u="none" strike="noStrike" baseline="0" dirty="0">
                <a:latin typeface="MyriadPro-Regular" panose="020B0503030403020204" pitchFamily="34" charset="0"/>
              </a:rPr>
              <a:t> se </a:t>
            </a:r>
            <a:r>
              <a:rPr lang="en-US" sz="1800" b="0" i="0" u="none" strike="noStrike" baseline="0" dirty="0" err="1">
                <a:latin typeface="MyriadPro-Regular" panose="020B0503030403020204" pitchFamily="34" charset="0"/>
              </a:rPr>
              <a:t>podle</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původně</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změřeného</a:t>
            </a:r>
            <a:r>
              <a:rPr lang="en-US" sz="1800" b="0" i="0" u="none" strike="noStrike" baseline="0" dirty="0">
                <a:latin typeface="MyriadPro-Regular" panose="020B0503030403020204" pitchFamily="34" charset="0"/>
              </a:rPr>
              <a:t> pH </a:t>
            </a:r>
            <a:r>
              <a:rPr lang="en-US" sz="1800" b="0" i="0" u="none" strike="noStrike" baseline="0" dirty="0" err="1">
                <a:latin typeface="MyriadPro-Regular" panose="020B0503030403020204" pitchFamily="34" charset="0"/>
              </a:rPr>
              <a:t>odečetla</a:t>
            </a:r>
            <a:r>
              <a:rPr lang="cs-CZ"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odpovídající</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hodnota</a:t>
            </a:r>
            <a:r>
              <a:rPr lang="en-US" sz="1800" b="0" i="0" u="none" strike="noStrike" baseline="0" dirty="0">
                <a:latin typeface="MyriadPro-Regular" panose="020B0503030403020204" pitchFamily="34" charset="0"/>
              </a:rPr>
              <a:t> pCO2.</a:t>
            </a:r>
            <a:endParaRPr lang="cs-CZ" sz="1800" b="0" i="0" u="none" strike="noStrike" baseline="0" dirty="0">
              <a:latin typeface="MyriadPro-Regular" panose="020B0503030403020204" pitchFamily="34" charset="0"/>
            </a:endParaRPr>
          </a:p>
          <a:p>
            <a:pPr algn="l"/>
            <a:r>
              <a:rPr lang="en-US" sz="1200" b="0" i="0" u="none" strike="noStrike" baseline="0" dirty="0" err="1">
                <a:latin typeface="MyriadPro-Regular" panose="020B0503030403020204" pitchFamily="34" charset="0"/>
              </a:rPr>
              <a:t>Vynález</a:t>
            </a:r>
            <a:r>
              <a:rPr lang="en-US" sz="1200" b="0" i="0" u="none" strike="noStrike" baseline="0" dirty="0">
                <a:latin typeface="MyriadPro-Regular" panose="020B0503030403020204" pitchFamily="34" charset="0"/>
              </a:rPr>
              <a:t> pCO2 </a:t>
            </a:r>
            <a:r>
              <a:rPr lang="en-US" sz="1200" b="0" i="0" u="none" strike="noStrike" baseline="0" dirty="0" err="1">
                <a:latin typeface="MyriadPro-Regular" panose="020B0503030403020204" pitchFamily="34" charset="0"/>
              </a:rPr>
              <a:t>elektrody</a:t>
            </a:r>
            <a:r>
              <a:rPr lang="en-US" sz="1200" b="0" i="0" u="none" strike="noStrike" baseline="0" dirty="0">
                <a:latin typeface="MyriadPro-Regular" panose="020B0503030403020204" pitchFamily="34" charset="0"/>
              </a:rPr>
              <a:t> </a:t>
            </a:r>
            <a:r>
              <a:rPr lang="cs-CZ" sz="1200" b="0" i="0" u="none" strike="noStrike" baseline="0" dirty="0">
                <a:latin typeface="MyriadPro-Regular" panose="020B0503030403020204" pitchFamily="34" charset="0"/>
              </a:rPr>
              <a:t>v roce 1962 </a:t>
            </a:r>
            <a:r>
              <a:rPr lang="en-US" sz="1200" b="0" i="0" u="none" strike="noStrike" baseline="0" dirty="0" err="1">
                <a:latin typeface="MyriadPro-Regular" panose="020B0503030403020204" pitchFamily="34" charset="0"/>
              </a:rPr>
              <a:t>záhy</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umožnil</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hodnotu</a:t>
            </a:r>
            <a:r>
              <a:rPr lang="en-US" sz="1200" b="0" i="0" u="none" strike="noStrike" baseline="0" dirty="0">
                <a:latin typeface="MyriadPro-Regular" panose="020B0503030403020204" pitchFamily="34" charset="0"/>
              </a:rPr>
              <a:t> pCO2 </a:t>
            </a:r>
            <a:r>
              <a:rPr lang="en-US" sz="1200" b="0" i="0" u="none" strike="noStrike" baseline="0" dirty="0" err="1">
                <a:latin typeface="MyriadPro-Regular" panose="020B0503030403020204" pitchFamily="34" charset="0"/>
              </a:rPr>
              <a:t>měřit</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přímo</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nicméně</a:t>
            </a:r>
            <a:r>
              <a:rPr lang="en-US" sz="1200" b="0" i="0" u="none" strike="noStrike" baseline="0" dirty="0">
                <a:latin typeface="MyriadPro-Regular" panose="020B0503030403020204" pitchFamily="34" charset="0"/>
              </a:rPr>
              <a:t> v </a:t>
            </a:r>
            <a:r>
              <a:rPr lang="en-US" sz="1200" b="0" i="0" u="none" strike="noStrike" baseline="0" dirty="0" err="1">
                <a:latin typeface="MyriadPro-Regular" panose="020B0503030403020204" pitchFamily="34" charset="0"/>
              </a:rPr>
              <a:t>klinické</a:t>
            </a:r>
            <a:r>
              <a:rPr lang="cs-CZ"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hantýrce</a:t>
            </a:r>
            <a:r>
              <a:rPr lang="en-US" sz="1200" b="0" i="0" u="none" strike="noStrike" baseline="0" dirty="0">
                <a:latin typeface="MyriadPro-Regular" panose="020B0503030403020204" pitchFamily="34" charset="0"/>
              </a:rPr>
              <a:t> se </a:t>
            </a:r>
            <a:r>
              <a:rPr lang="en-US" sz="1200" b="0" i="0" u="none" strike="noStrike" baseline="0" dirty="0" err="1">
                <a:latin typeface="MyriadPro-Regular" panose="020B0503030403020204" pitchFamily="34" charset="0"/>
              </a:rPr>
              <a:t>dodnes</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užívá</a:t>
            </a:r>
            <a:r>
              <a:rPr lang="en-US" sz="1200" b="0" i="0" u="none" strike="noStrike" baseline="0" dirty="0">
                <a:latin typeface="MyriadPro-Regular" panose="020B0503030403020204" pitchFamily="34" charset="0"/>
              </a:rPr>
              <a:t> pro </a:t>
            </a:r>
            <a:r>
              <a:rPr lang="en-US" sz="1200" b="0" i="0" u="none" strike="noStrike" baseline="0" dirty="0" err="1">
                <a:latin typeface="MyriadPro-Regular" panose="020B0503030403020204" pitchFamily="34" charset="0"/>
              </a:rPr>
              <a:t>vyšetření</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acidobazické</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rovnováhy</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termín</a:t>
            </a:r>
            <a:r>
              <a:rPr lang="en-US" sz="1200" b="0" i="0" u="none" strike="noStrike" baseline="0" dirty="0">
                <a:latin typeface="MyriadPro-Regular" panose="020B0503030403020204" pitchFamily="34" charset="0"/>
              </a:rPr>
              <a:t> “</a:t>
            </a:r>
            <a:r>
              <a:rPr lang="en-US" sz="1200" b="0" i="1" u="none" strike="noStrike" baseline="0" dirty="0" err="1">
                <a:latin typeface="MyriadPro-It" panose="020B0503030403090204" pitchFamily="34" charset="0"/>
              </a:rPr>
              <a:t>změřit</a:t>
            </a:r>
            <a:r>
              <a:rPr lang="en-US" sz="1200" b="0" i="1" u="none" strike="noStrike" baseline="0" dirty="0">
                <a:latin typeface="MyriadPro-It" panose="020B0503030403090204" pitchFamily="34" charset="0"/>
              </a:rPr>
              <a:t> </a:t>
            </a:r>
            <a:r>
              <a:rPr lang="en-US" sz="1200" b="0" i="1" u="none" strike="noStrike" baseline="0" dirty="0" err="1">
                <a:latin typeface="MyriadPro-It" panose="020B0503030403090204" pitchFamily="34" charset="0"/>
              </a:rPr>
              <a:t>Astrupa</a:t>
            </a:r>
            <a:r>
              <a:rPr lang="en-US" sz="1200" b="0" i="0" u="none" strike="noStrike" baseline="0" dirty="0">
                <a:latin typeface="MyriadPro-Regular" panose="020B0503030403020204" pitchFamily="34" charset="0"/>
              </a:rPr>
              <a:t>“,</a:t>
            </a:r>
            <a:r>
              <a:rPr lang="cs-CZ"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i</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když</a:t>
            </a:r>
            <a:r>
              <a:rPr lang="en-US" sz="1200" b="0" i="0" u="none" strike="noStrike" baseline="0" dirty="0">
                <a:latin typeface="MyriadPro-Regular" panose="020B0503030403020204" pitchFamily="34" charset="0"/>
              </a:rPr>
              <a:t> se v </a:t>
            </a:r>
            <a:r>
              <a:rPr lang="en-US" sz="1200" b="0" i="0" u="none" strike="noStrike" baseline="0" dirty="0" err="1">
                <a:latin typeface="MyriadPro-Regular" panose="020B0503030403020204" pitchFamily="34" charset="0"/>
              </a:rPr>
              <a:t>současnosti</a:t>
            </a:r>
            <a:r>
              <a:rPr lang="en-US" sz="1200" b="0" i="0" u="none" strike="noStrike" baseline="0" dirty="0">
                <a:latin typeface="MyriadPro-Regular" panose="020B0503030403020204" pitchFamily="34" charset="0"/>
              </a:rPr>
              <a:t> </a:t>
            </a:r>
            <a:r>
              <a:rPr lang="cs-CZ" sz="1200" b="0" i="0" u="none" strike="noStrike" baseline="0" dirty="0" err="1">
                <a:latin typeface="MyriadPro-Regular" panose="020B0503030403020204" pitchFamily="34" charset="0"/>
              </a:rPr>
              <a:t>Astrupova</a:t>
            </a:r>
            <a:r>
              <a:rPr lang="cs-CZ"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ekvilibrační</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metoda</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již</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dávno</a:t>
            </a:r>
            <a:r>
              <a:rPr lang="en-US" sz="1200" b="0" i="0" u="none" strike="noStrike" baseline="0" dirty="0">
                <a:latin typeface="MyriadPro-Regular" panose="020B0503030403020204" pitchFamily="34" charset="0"/>
              </a:rPr>
              <a:t> </a:t>
            </a:r>
            <a:r>
              <a:rPr lang="en-US" sz="1200" b="0" i="0" u="none" strike="noStrike" baseline="0" dirty="0" err="1">
                <a:latin typeface="MyriadPro-Regular" panose="020B0503030403020204" pitchFamily="34" charset="0"/>
              </a:rPr>
              <a:t>nevyužívá</a:t>
            </a:r>
            <a:r>
              <a:rPr lang="en-US" sz="1200" b="0" i="0" u="none" strike="noStrike" baseline="0" dirty="0">
                <a:latin typeface="MyriadPro-Regular" panose="020B0503030403020204" pitchFamily="34" charset="0"/>
              </a:rPr>
              <a:t>.</a:t>
            </a:r>
            <a:endParaRPr lang="cs-CZ" altLang="cs-CZ" dirty="0"/>
          </a:p>
          <a:p>
            <a:pPr algn="l"/>
            <a:endParaRPr lang="cs-CZ" altLang="cs-CZ" dirty="0"/>
          </a:p>
        </p:txBody>
      </p:sp>
    </p:spTree>
    <p:extLst>
      <p:ext uri="{BB962C8B-B14F-4D97-AF65-F5344CB8AC3E}">
        <p14:creationId xmlns:p14="http://schemas.microsoft.com/office/powerpoint/2010/main" val="305977419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a:extLst>
              <a:ext uri="{FF2B5EF4-FFF2-40B4-BE49-F238E27FC236}">
                <a16:creationId xmlns:a16="http://schemas.microsoft.com/office/drawing/2014/main" id="{43B8F3B4-3DB7-4042-A258-0E7664AA491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93FC5881-7EC5-4646-BD07-1B2C79533A90}" type="slidenum">
              <a:rPr lang="cs-CZ" altLang="cs-CZ" sz="1200" smtClean="0"/>
              <a:pPr/>
              <a:t>87</a:t>
            </a:fld>
            <a:endParaRPr lang="cs-CZ" altLang="cs-CZ" sz="1200"/>
          </a:p>
        </p:txBody>
      </p:sp>
      <p:sp>
        <p:nvSpPr>
          <p:cNvPr id="55299" name="Rectangle 2">
            <a:extLst>
              <a:ext uri="{FF2B5EF4-FFF2-40B4-BE49-F238E27FC236}">
                <a16:creationId xmlns:a16="http://schemas.microsoft.com/office/drawing/2014/main" id="{C4643DCE-7302-415C-B546-5A36E0C8F5EA}"/>
              </a:ext>
            </a:extLst>
          </p:cNvPr>
          <p:cNvSpPr>
            <a:spLocks noGrp="1" noRot="1" noChangeAspect="1" noChangeArrowheads="1" noTextEdit="1"/>
          </p:cNvSpPr>
          <p:nvPr>
            <p:ph type="sldImg"/>
          </p:nvPr>
        </p:nvSpPr>
        <p:spPr>
          <a:ln/>
        </p:spPr>
      </p:sp>
      <p:sp>
        <p:nvSpPr>
          <p:cNvPr id="55300" name="Rectangle 3">
            <a:extLst>
              <a:ext uri="{FF2B5EF4-FFF2-40B4-BE49-F238E27FC236}">
                <a16:creationId xmlns:a16="http://schemas.microsoft.com/office/drawing/2014/main" id="{7158EB97-2C2B-4256-AF1B-5865D073D75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a:r>
              <a:rPr lang="en-US" sz="1800" b="0" i="0" u="none" strike="noStrike" baseline="0" dirty="0" err="1">
                <a:latin typeface="MyriadPro-Regular" panose="020B0503030403020204" pitchFamily="34" charset="0"/>
              </a:rPr>
              <a:t>Koncept</a:t>
            </a:r>
            <a:r>
              <a:rPr lang="en-US" sz="1800" b="0" i="0" u="none" strike="noStrike" baseline="0" dirty="0">
                <a:latin typeface="MyriadPro-Regular" panose="020B0503030403020204" pitchFamily="34" charset="0"/>
              </a:rPr>
              <a:t> Buffer Base, </a:t>
            </a:r>
            <a:r>
              <a:rPr lang="en-US" sz="1800" b="0" i="0" u="none" strike="noStrike" baseline="0" dirty="0" err="1">
                <a:latin typeface="MyriadPro-Regular" panose="020B0503030403020204" pitchFamily="34" charset="0"/>
              </a:rPr>
              <a:t>jako</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sumární</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koncentrace</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všech</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pufračních</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bází</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tedy</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bikarbonátů</a:t>
            </a:r>
            <a:r>
              <a:rPr lang="cs-CZ"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i</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nebikarbonátových</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bází</a:t>
            </a:r>
            <a:r>
              <a:rPr lang="en-US" sz="1800" b="0" i="0" u="none" strike="noStrike" baseline="0" dirty="0">
                <a:latin typeface="MyriadPro-Regular" panose="020B0503030403020204" pitchFamily="34" charset="0"/>
              </a:rPr>
              <a:t> – [</a:t>
            </a:r>
            <a:r>
              <a:rPr lang="en-US" sz="1800" b="0" i="0" u="none" strike="noStrike" baseline="0" dirty="0" err="1">
                <a:latin typeface="MyriadPro-Regular" panose="020B0503030403020204" pitchFamily="34" charset="0"/>
              </a:rPr>
              <a:t>Buf</a:t>
            </a:r>
            <a:r>
              <a:rPr lang="en-US" sz="1800" b="0" i="0" u="none" strike="noStrike" baseline="0" dirty="0">
                <a:latin typeface="MyriadPro-Regular" panose="020B0503030403020204" pitchFamily="34" charset="0"/>
              </a:rPr>
              <a:t> </a:t>
            </a:r>
            <a:r>
              <a:rPr lang="en-US" sz="1800" b="0" i="0" u="none" strike="noStrike" baseline="30000" dirty="0">
                <a:latin typeface="MyriadPro-Regular" panose="020B0503030403020204" pitchFamily="34" charset="0"/>
              </a:rPr>
              <a:t>-</a:t>
            </a:r>
            <a:r>
              <a:rPr lang="en-US" sz="1800" b="0" i="0" u="none" strike="noStrike" baseline="0" dirty="0">
                <a:latin typeface="MyriadPro-Regular" panose="020B0503030403020204" pitchFamily="34" charset="0"/>
              </a:rPr>
              <a:t>]</a:t>
            </a:r>
            <a:r>
              <a:rPr lang="cs-CZ" sz="1800" b="0" i="0" u="none" strike="noStrike" baseline="0" dirty="0">
                <a:latin typeface="MyriadPro-Regular" panose="020B0503030403020204" pitchFamily="34" charset="0"/>
              </a:rPr>
              <a:t>: </a:t>
            </a:r>
            <a:r>
              <a:rPr lang="en-US" sz="1800" b="0" i="0" u="none" strike="noStrike" baseline="0" dirty="0">
                <a:latin typeface="MyriadPro-Regular" panose="020B0503030403020204" pitchFamily="34" charset="0"/>
              </a:rPr>
              <a:t>BB = [HCO</a:t>
            </a:r>
            <a:r>
              <a:rPr lang="en-US" sz="1800" b="0" i="0" u="none" strike="noStrike" baseline="-25000" dirty="0">
                <a:latin typeface="MyriadPro-Regular-SC700"/>
              </a:rPr>
              <a:t>3</a:t>
            </a:r>
            <a:r>
              <a:rPr lang="en-US" sz="1800" b="0" i="0" u="none" strike="noStrike" baseline="0" dirty="0">
                <a:latin typeface="MyriadPro-Regular-SC700"/>
              </a:rPr>
              <a:t>-</a:t>
            </a:r>
            <a:r>
              <a:rPr lang="en-US" sz="1800" b="0" i="0" u="none" strike="noStrike" baseline="0" dirty="0">
                <a:latin typeface="MyriadPro-Regular" panose="020B0503030403020204" pitchFamily="34" charset="0"/>
              </a:rPr>
              <a:t>] + [</a:t>
            </a:r>
            <a:r>
              <a:rPr lang="en-US" sz="1800" b="0" i="0" u="none" strike="noStrike" baseline="0" dirty="0" err="1">
                <a:latin typeface="MyriadPro-Regular" panose="020B0503030403020204" pitchFamily="34" charset="0"/>
              </a:rPr>
              <a:t>Buf</a:t>
            </a:r>
            <a:r>
              <a:rPr lang="en-US" sz="1800" b="0" i="0" u="none" strike="noStrike" baseline="30000" dirty="0">
                <a:latin typeface="MyriadPro-Regular" panose="020B0503030403020204" pitchFamily="34" charset="0"/>
              </a:rPr>
              <a:t>-</a:t>
            </a:r>
            <a:r>
              <a:rPr lang="en-US" sz="1800" b="0" i="0" u="none" strike="noStrike" baseline="0" dirty="0">
                <a:latin typeface="MyriadPro-Regular" panose="020B0503030403020204" pitchFamily="34" charset="0"/>
              </a:rPr>
              <a:t>]</a:t>
            </a:r>
            <a:r>
              <a:rPr lang="cs-CZ"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zavedený</a:t>
            </a:r>
            <a:r>
              <a:rPr lang="en-US" sz="1800" b="0" i="0" u="none" strike="noStrike" baseline="0" dirty="0">
                <a:latin typeface="MyriadPro-Regular" panose="020B0503030403020204" pitchFamily="34" charset="0"/>
              </a:rPr>
              <a:t> </a:t>
            </a:r>
            <a:r>
              <a:rPr lang="cs-CZ" sz="1800" b="0" i="0" u="none" strike="noStrike" baseline="0" dirty="0">
                <a:latin typeface="MyriadPro-Regular" panose="020B0503030403020204" pitchFamily="34" charset="0"/>
              </a:rPr>
              <a:t>v roce 1948 </a:t>
            </a:r>
            <a:r>
              <a:rPr lang="en-US" sz="1800" b="0" i="0" u="none" strike="noStrike" baseline="0" dirty="0" err="1">
                <a:latin typeface="MyriadPro-Regular" panose="020B0503030403020204" pitchFamily="34" charset="0"/>
              </a:rPr>
              <a:t>Singerem</a:t>
            </a:r>
            <a:r>
              <a:rPr lang="en-US" sz="1800" b="0" i="0" u="none" strike="noStrike" baseline="0" dirty="0">
                <a:latin typeface="MyriadPro-Regular" panose="020B0503030403020204" pitchFamily="34" charset="0"/>
              </a:rPr>
              <a:t> a </a:t>
            </a:r>
            <a:r>
              <a:rPr lang="en-US" sz="1800" b="0" i="0" u="none" strike="noStrike" baseline="0" dirty="0" err="1">
                <a:latin typeface="MyriadPro-Regular" panose="020B0503030403020204" pitchFamily="34" charset="0"/>
              </a:rPr>
              <a:t>Hastingsem</a:t>
            </a:r>
            <a:r>
              <a:rPr lang="cs-CZ" sz="1800" b="0" i="0" u="none" strike="noStrike" baseline="0" dirty="0">
                <a:latin typeface="MyriadPro-Regular" panose="020B0503030403020204" pitchFamily="34" charset="0"/>
              </a:rPr>
              <a:t>,</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byl</a:t>
            </a:r>
            <a:r>
              <a:rPr lang="en-US" sz="1800" b="0" i="0" u="none" strike="noStrike" baseline="0" dirty="0">
                <a:latin typeface="MyriadPro-Regular" panose="020B0503030403020204" pitchFamily="34" charset="0"/>
              </a:rPr>
              <a:t> v </a:t>
            </a:r>
            <a:r>
              <a:rPr lang="en-US" sz="1800" b="0" i="0" u="none" strike="noStrike" baseline="0" dirty="0" err="1">
                <a:latin typeface="MyriadPro-Regular" panose="020B0503030403020204" pitchFamily="34" charset="0"/>
              </a:rPr>
              <a:t>šedesátých</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letech</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dále</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rozveden</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dánským</a:t>
            </a:r>
            <a:r>
              <a:rPr lang="cs-CZ" sz="1800" b="0" i="0" u="none" strike="noStrike" baseline="0" dirty="0">
                <a:latin typeface="MyriadPro-Regular" panose="020B0503030403020204" pitchFamily="34" charset="0"/>
              </a:rPr>
              <a:t> l</a:t>
            </a:r>
            <a:r>
              <a:rPr lang="de-DE" sz="1800" b="0" i="0" u="none" strike="noStrike" baseline="0" dirty="0" err="1">
                <a:latin typeface="MyriadPro-Regular" panose="020B0503030403020204" pitchFamily="34" charset="0"/>
              </a:rPr>
              <a:t>ékařem</a:t>
            </a:r>
            <a:r>
              <a:rPr lang="de-DE" sz="1800" b="0" i="0" u="none" strike="noStrike" baseline="0" dirty="0">
                <a:latin typeface="MyriadPro-Regular" panose="020B0503030403020204" pitchFamily="34" charset="0"/>
              </a:rPr>
              <a:t>, </a:t>
            </a:r>
            <a:r>
              <a:rPr lang="de-DE" sz="1800" b="0" i="0" u="none" strike="noStrike" baseline="0" dirty="0" err="1">
                <a:latin typeface="MyriadPro-Regular" panose="020B0503030403020204" pitchFamily="34" charset="0"/>
              </a:rPr>
              <a:t>klinickým</a:t>
            </a:r>
            <a:r>
              <a:rPr lang="de-DE" sz="1800" b="0" i="0" u="none" strike="noStrike" baseline="0" dirty="0">
                <a:latin typeface="MyriadPro-Regular" panose="020B0503030403020204" pitchFamily="34" charset="0"/>
              </a:rPr>
              <a:t> </a:t>
            </a:r>
            <a:r>
              <a:rPr lang="de-DE" sz="1800" b="0" i="0" u="none" strike="noStrike" baseline="0" dirty="0" err="1">
                <a:latin typeface="MyriadPro-Regular" panose="020B0503030403020204" pitchFamily="34" charset="0"/>
              </a:rPr>
              <a:t>biochemikem</a:t>
            </a:r>
            <a:r>
              <a:rPr lang="de-DE" sz="1800" b="0" i="0" u="none" strike="noStrike" baseline="0" dirty="0">
                <a:latin typeface="MyriadPro-Regular" panose="020B0503030403020204" pitchFamily="34" charset="0"/>
              </a:rPr>
              <a:t> </a:t>
            </a:r>
            <a:r>
              <a:rPr lang="de-DE" sz="1800" b="0" i="0" u="none" strike="noStrike" baseline="0" dirty="0" err="1">
                <a:latin typeface="MyriadPro-Regular" panose="020B0503030403020204" pitchFamily="34" charset="0"/>
              </a:rPr>
              <a:t>Siggaard-Andersenem</a:t>
            </a:r>
            <a:r>
              <a:rPr lang="de-DE" sz="1800" b="0" i="0" u="none" strike="noStrike" baseline="0" dirty="0">
                <a:latin typeface="MyriadPro-Regular" panose="020B0503030403020204" pitchFamily="34" charset="0"/>
              </a:rPr>
              <a:t>, </a:t>
            </a:r>
            <a:r>
              <a:rPr lang="de-DE" sz="1800" b="0" i="0" u="none" strike="noStrike" baseline="0" dirty="0" err="1">
                <a:latin typeface="MyriadPro-Regular" panose="020B0503030403020204" pitchFamily="34" charset="0"/>
              </a:rPr>
              <a:t>který</a:t>
            </a:r>
            <a:r>
              <a:rPr lang="de-DE" sz="1800" b="0" i="0" u="none" strike="noStrike" baseline="0" dirty="0">
                <a:latin typeface="MyriadPro-Regular" panose="020B0503030403020204" pitchFamily="34" charset="0"/>
              </a:rPr>
              <a:t> </a:t>
            </a:r>
            <a:r>
              <a:rPr lang="de-DE" sz="1800" b="0" i="0" u="none" strike="noStrike" baseline="0" dirty="0" err="1">
                <a:latin typeface="MyriadPro-Regular" panose="020B0503030403020204" pitchFamily="34" charset="0"/>
              </a:rPr>
              <a:t>jako</a:t>
            </a:r>
            <a:r>
              <a:rPr lang="de-DE" sz="1800" b="0" i="0" u="none" strike="noStrike" baseline="0" dirty="0">
                <a:latin typeface="MyriadPro-Regular" panose="020B0503030403020204" pitchFamily="34" charset="0"/>
              </a:rPr>
              <a:t> </a:t>
            </a:r>
            <a:r>
              <a:rPr lang="de-DE" sz="1800" b="0" i="0" u="none" strike="noStrike" baseline="0" dirty="0" err="1">
                <a:latin typeface="MyriadPro-Regular" panose="020B0503030403020204" pitchFamily="34" charset="0"/>
              </a:rPr>
              <a:t>klinicky</a:t>
            </a:r>
            <a:endParaRPr lang="de-DE" sz="1800" b="0" i="0" u="none" strike="noStrike" baseline="0" dirty="0">
              <a:latin typeface="MyriadPro-Regular" panose="020B0503030403020204" pitchFamily="34" charset="0"/>
            </a:endParaRPr>
          </a:p>
          <a:p>
            <a:pPr algn="l"/>
            <a:r>
              <a:rPr lang="en-US" sz="1800" b="0" i="0" u="none" strike="noStrike" baseline="0" dirty="0" err="1">
                <a:latin typeface="MyriadPro-Regular" panose="020B0503030403020204" pitchFamily="34" charset="0"/>
              </a:rPr>
              <a:t>relevantní</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faktor</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zavedl</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pojem</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rozdílu</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hodnoty</a:t>
            </a:r>
            <a:r>
              <a:rPr lang="en-US" sz="1800" b="0" i="0" u="none" strike="noStrike" baseline="0" dirty="0">
                <a:latin typeface="MyriadPro-Regular" panose="020B0503030403020204" pitchFamily="34" charset="0"/>
              </a:rPr>
              <a:t> Buffer Base (BB) od </a:t>
            </a:r>
            <a:r>
              <a:rPr lang="en-US" sz="1800" b="0" i="0" u="none" strike="noStrike" baseline="0" dirty="0" err="1">
                <a:latin typeface="MyriadPro-Regular" panose="020B0503030403020204" pitchFamily="34" charset="0"/>
              </a:rPr>
              <a:t>její</a:t>
            </a:r>
            <a:r>
              <a:rPr lang="en-US"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normální</a:t>
            </a:r>
            <a:r>
              <a:rPr lang="cs-CZ" sz="1800" b="0" i="0" u="none" strike="noStrike" baseline="0" dirty="0">
                <a:latin typeface="MyriadPro-Regular" panose="020B0503030403020204" pitchFamily="34" charset="0"/>
              </a:rPr>
              <a:t> </a:t>
            </a:r>
            <a:r>
              <a:rPr lang="en-US" sz="1800" b="0" i="0" u="none" strike="noStrike" baseline="0" dirty="0" err="1">
                <a:latin typeface="MyriadPro-Regular" panose="020B0503030403020204" pitchFamily="34" charset="0"/>
              </a:rPr>
              <a:t>hodnoty</a:t>
            </a:r>
            <a:r>
              <a:rPr lang="en-US" sz="1800" b="0" i="0" u="none" strike="noStrike" baseline="0" dirty="0">
                <a:latin typeface="MyriadPro-Regular" panose="020B0503030403020204" pitchFamily="34" charset="0"/>
              </a:rPr>
              <a:t> - Normal Buffer Base (NBB):</a:t>
            </a:r>
            <a:r>
              <a:rPr lang="cs-CZ" sz="1800" b="0" i="0" u="none" strike="noStrike" baseline="0" dirty="0">
                <a:latin typeface="MyriadPro-Regular" panose="020B0503030403020204" pitchFamily="34" charset="0"/>
              </a:rPr>
              <a:t> </a:t>
            </a:r>
            <a:r>
              <a:rPr lang="en-US" sz="1800" b="0" i="0" u="none" strike="noStrike" baseline="0" dirty="0">
                <a:latin typeface="ArialMT"/>
              </a:rPr>
              <a:t>BE=BB-NBB</a:t>
            </a:r>
            <a:endParaRPr lang="cs-CZ" altLang="cs-CZ" dirty="0"/>
          </a:p>
        </p:txBody>
      </p:sp>
    </p:spTree>
    <p:extLst>
      <p:ext uri="{BB962C8B-B14F-4D97-AF65-F5344CB8AC3E}">
        <p14:creationId xmlns:p14="http://schemas.microsoft.com/office/powerpoint/2010/main" val="139413227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Zástupný symbol pro obrázek snímku 1">
            <a:extLst>
              <a:ext uri="{FF2B5EF4-FFF2-40B4-BE49-F238E27FC236}">
                <a16:creationId xmlns:a16="http://schemas.microsoft.com/office/drawing/2014/main" id="{573A527B-ADFD-4CFD-BA02-F0B0A109A585}"/>
              </a:ext>
            </a:extLst>
          </p:cNvPr>
          <p:cNvSpPr>
            <a:spLocks noGrp="1" noRot="1" noChangeAspect="1" noTextEdit="1"/>
          </p:cNvSpPr>
          <p:nvPr>
            <p:ph type="sldImg"/>
          </p:nvPr>
        </p:nvSpPr>
        <p:spPr>
          <a:ln/>
        </p:spPr>
      </p:sp>
      <p:sp>
        <p:nvSpPr>
          <p:cNvPr id="77827" name="Zástupný symbol pro poznámky 2">
            <a:extLst>
              <a:ext uri="{FF2B5EF4-FFF2-40B4-BE49-F238E27FC236}">
                <a16:creationId xmlns:a16="http://schemas.microsoft.com/office/drawing/2014/main" id="{6DBDC7F3-08F7-4E77-A56B-14F56A0C99E8}"/>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cs-CZ" altLang="cs-CZ" dirty="0" err="1"/>
              <a:t>Siggaard</a:t>
            </a:r>
            <a:r>
              <a:rPr lang="cs-CZ" altLang="cs-CZ" dirty="0"/>
              <a:t> Andersen, spolupracovník </a:t>
            </a:r>
            <a:r>
              <a:rPr lang="cs-CZ" altLang="cs-CZ" dirty="0" err="1"/>
              <a:t>Astrupa</a:t>
            </a:r>
            <a:r>
              <a:rPr lang="cs-CZ" altLang="cs-CZ" dirty="0"/>
              <a:t>, vymyslel způsob, jak změřit </a:t>
            </a:r>
            <a:r>
              <a:rPr lang="cs-CZ" altLang="cs-CZ" dirty="0" err="1"/>
              <a:t>hodnutu</a:t>
            </a:r>
            <a:r>
              <a:rPr lang="cs-CZ" altLang="cs-CZ" dirty="0"/>
              <a:t> BB a BE. Její princip spočíval v tom, že pokud titrujeme krev zvýšením pCO2, tak vodíkové z disociované kyseliny uhličité se prakticky všechny naváží na </a:t>
            </a:r>
            <a:r>
              <a:rPr lang="cs-CZ" altLang="cs-CZ" dirty="0" err="1"/>
              <a:t>nebikarbonátové</a:t>
            </a:r>
            <a:r>
              <a:rPr lang="cs-CZ" altLang="cs-CZ" dirty="0"/>
              <a:t> </a:t>
            </a:r>
            <a:r>
              <a:rPr lang="cs-CZ" altLang="cs-CZ" dirty="0" err="1"/>
              <a:t>baze</a:t>
            </a:r>
            <a:r>
              <a:rPr lang="cs-CZ" altLang="cs-CZ" dirty="0"/>
              <a:t>. Přesněji řečeno – ne všechny, koncentrace vodíkových iontů stoupne o </a:t>
            </a:r>
            <a:r>
              <a:rPr lang="cs-CZ" altLang="cs-CZ" dirty="0" err="1"/>
              <a:t>nanomoly</a:t>
            </a:r>
            <a:r>
              <a:rPr lang="cs-CZ" altLang="cs-CZ" dirty="0"/>
              <a:t>, ale pokles hodnoty </a:t>
            </a:r>
            <a:r>
              <a:rPr lang="cs-CZ" altLang="cs-CZ" dirty="0" err="1"/>
              <a:t>Buf</a:t>
            </a:r>
            <a:r>
              <a:rPr lang="cs-CZ" altLang="cs-CZ" dirty="0"/>
              <a:t>- a vzestup [HCO3-] je v řádu </a:t>
            </a:r>
            <a:r>
              <a:rPr lang="cs-CZ" altLang="cs-CZ" dirty="0" err="1"/>
              <a:t>milimolů</a:t>
            </a:r>
            <a:r>
              <a:rPr lang="cs-CZ" altLang="cs-CZ" dirty="0"/>
              <a:t>, tedy téměř milionkrát větší hodnotou. Vzestup hodnoty bikarbonátu se prakticky rovná poklesu celkové koncentrace </a:t>
            </a:r>
            <a:r>
              <a:rPr lang="cs-CZ" altLang="cs-CZ" dirty="0" err="1"/>
              <a:t>nebikarbonátových</a:t>
            </a:r>
            <a:r>
              <a:rPr lang="cs-CZ" altLang="cs-CZ" dirty="0"/>
              <a:t> </a:t>
            </a:r>
            <a:r>
              <a:rPr lang="cs-CZ" altLang="cs-CZ" dirty="0" err="1"/>
              <a:t>bazí</a:t>
            </a:r>
            <a:r>
              <a:rPr lang="cs-CZ" altLang="cs-CZ" dirty="0"/>
              <a:t> (</a:t>
            </a:r>
            <a:r>
              <a:rPr lang="cs-CZ" altLang="cs-CZ" dirty="0" err="1"/>
              <a:t>Buf</a:t>
            </a:r>
            <a:r>
              <a:rPr lang="cs-CZ" altLang="cs-CZ" baseline="30000" dirty="0"/>
              <a:t>-</a:t>
            </a:r>
            <a:r>
              <a:rPr lang="cs-CZ" altLang="cs-CZ" dirty="0"/>
              <a:t>).  Obdobně, při poklesu pCO2 snížení koncentrace bikarbonátu se rovná vzestupu </a:t>
            </a:r>
            <a:r>
              <a:rPr lang="cs-CZ" altLang="cs-CZ" dirty="0" err="1"/>
              <a:t>koncwentrace</a:t>
            </a:r>
            <a:r>
              <a:rPr lang="cs-CZ" altLang="cs-CZ" dirty="0"/>
              <a:t> </a:t>
            </a:r>
            <a:r>
              <a:rPr lang="cs-CZ" altLang="cs-CZ" dirty="0" err="1"/>
              <a:t>nebikarbonátových</a:t>
            </a:r>
            <a:r>
              <a:rPr lang="cs-CZ" altLang="cs-CZ" dirty="0"/>
              <a:t> </a:t>
            </a:r>
            <a:r>
              <a:rPr lang="cs-CZ" altLang="cs-CZ" dirty="0" err="1"/>
              <a:t>bazí</a:t>
            </a:r>
            <a:r>
              <a:rPr lang="cs-CZ" altLang="cs-CZ" dirty="0"/>
              <a:t> </a:t>
            </a:r>
            <a:r>
              <a:rPr lang="cs-CZ" altLang="cs-CZ" dirty="0" err="1"/>
              <a:t>Buf</a:t>
            </a:r>
            <a:r>
              <a:rPr lang="cs-CZ" altLang="cs-CZ" baseline="30000" dirty="0"/>
              <a:t>-</a:t>
            </a:r>
            <a:r>
              <a:rPr lang="cs-CZ" altLang="cs-CZ" dirty="0"/>
              <a:t>. Celková koncentrace </a:t>
            </a:r>
            <a:r>
              <a:rPr lang="cs-CZ" altLang="cs-CZ" dirty="0" err="1"/>
              <a:t>nebikarbonátových</a:t>
            </a:r>
            <a:r>
              <a:rPr lang="cs-CZ" altLang="cs-CZ" dirty="0"/>
              <a:t> </a:t>
            </a:r>
            <a:r>
              <a:rPr lang="cs-CZ" altLang="cs-CZ" dirty="0" err="1"/>
              <a:t>bazí</a:t>
            </a:r>
            <a:r>
              <a:rPr lang="cs-CZ" altLang="cs-CZ" dirty="0"/>
              <a:t> se tedy nemění, a je v krvi in vitro nezávislá na hodnotě pCO2.</a:t>
            </a:r>
          </a:p>
        </p:txBody>
      </p:sp>
      <p:sp>
        <p:nvSpPr>
          <p:cNvPr id="77828" name="Zástupný symbol pro číslo snímku 3">
            <a:extLst>
              <a:ext uri="{FF2B5EF4-FFF2-40B4-BE49-F238E27FC236}">
                <a16:creationId xmlns:a16="http://schemas.microsoft.com/office/drawing/2014/main" id="{D51906C2-A807-45F1-B891-41D7BD82A8E4}"/>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A27CF4FF-02C7-4AF5-85A7-39A2919C9186}" type="slidenum">
              <a:rPr lang="cs-CZ" altLang="cs-CZ" sz="1200" smtClean="0"/>
              <a:pPr/>
              <a:t>88</a:t>
            </a:fld>
            <a:endParaRPr lang="cs-CZ" altLang="cs-CZ" sz="1200"/>
          </a:p>
        </p:txBody>
      </p:sp>
    </p:spTree>
    <p:extLst>
      <p:ext uri="{BB962C8B-B14F-4D97-AF65-F5344CB8AC3E}">
        <p14:creationId xmlns:p14="http://schemas.microsoft.com/office/powerpoint/2010/main" val="109764605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algn="just">
              <a:lnSpc>
                <a:spcPct val="120000"/>
              </a:lnSpc>
              <a:spcBef>
                <a:spcPts val="200"/>
              </a:spcBef>
              <a:spcAft>
                <a:spcPts val="300"/>
              </a:spcAft>
            </a:pPr>
            <a:endParaRPr lang="cs-CZ" sz="1800" i="1" dirty="0">
              <a:solidFill>
                <a:srgbClr val="000000"/>
              </a:solidFill>
              <a:effectLst/>
              <a:latin typeface="Times New Roman" panose="02020603050405020304" pitchFamily="18" charset="0"/>
              <a:ea typeface="Times New Roman" panose="02020603050405020304" pitchFamily="18" charset="0"/>
            </a:endParaRPr>
          </a:p>
          <a:p>
            <a:pPr algn="just">
              <a:lnSpc>
                <a:spcPct val="120000"/>
              </a:lnSpc>
              <a:spcBef>
                <a:spcPts val="200"/>
              </a:spcBef>
              <a:spcAft>
                <a:spcPts val="300"/>
              </a:spcAft>
            </a:pPr>
            <a:r>
              <a:rPr lang="cs-CZ" sz="1800" i="1" dirty="0">
                <a:solidFill>
                  <a:srgbClr val="000000"/>
                </a:solidFill>
                <a:effectLst/>
                <a:latin typeface="Times New Roman" panose="02020603050405020304" pitchFamily="18" charset="0"/>
                <a:ea typeface="Times New Roman" panose="02020603050405020304" pitchFamily="18" charset="0"/>
              </a:rPr>
              <a:t>Titrace krve oxidem uhličitým – BB a SID plazmy se při změně pCO</a:t>
            </a:r>
            <a:r>
              <a:rPr lang="cs-CZ" sz="1800" i="1" baseline="-25000" dirty="0">
                <a:solidFill>
                  <a:srgbClr val="000000"/>
                </a:solidFill>
                <a:effectLst/>
                <a:latin typeface="Times New Roman" panose="02020603050405020304" pitchFamily="18" charset="0"/>
                <a:ea typeface="Times New Roman" panose="02020603050405020304" pitchFamily="18" charset="0"/>
              </a:rPr>
              <a:t>2</a:t>
            </a:r>
            <a:r>
              <a:rPr lang="cs-CZ" sz="1800" i="1" dirty="0">
                <a:solidFill>
                  <a:srgbClr val="000000"/>
                </a:solidFill>
                <a:effectLst/>
                <a:latin typeface="Times New Roman" panose="02020603050405020304" pitchFamily="18" charset="0"/>
                <a:ea typeface="Times New Roman" panose="02020603050405020304" pitchFamily="18" charset="0"/>
              </a:rPr>
              <a:t> mění (díky výměně HCO</a:t>
            </a:r>
            <a:r>
              <a:rPr lang="cs-CZ" sz="1800" i="1" baseline="-25000" dirty="0">
                <a:solidFill>
                  <a:srgbClr val="000000"/>
                </a:solidFill>
                <a:effectLst/>
                <a:latin typeface="Times New Roman" panose="02020603050405020304" pitchFamily="18" charset="0"/>
                <a:ea typeface="Times New Roman" panose="02020603050405020304" pitchFamily="18" charset="0"/>
              </a:rPr>
              <a:t>3</a:t>
            </a:r>
            <a:r>
              <a:rPr lang="cs-CZ" sz="1800" i="1" baseline="30000" dirty="0">
                <a:solidFill>
                  <a:srgbClr val="000000"/>
                </a:solidFill>
                <a:effectLst/>
                <a:latin typeface="Times New Roman" panose="02020603050405020304" pitchFamily="18" charset="0"/>
                <a:ea typeface="Times New Roman" panose="02020603050405020304" pitchFamily="18" charset="0"/>
              </a:rPr>
              <a:t>-</a:t>
            </a:r>
            <a:r>
              <a:rPr lang="cs-CZ" sz="1800" i="1" dirty="0">
                <a:solidFill>
                  <a:srgbClr val="000000"/>
                </a:solidFill>
                <a:effectLst/>
                <a:latin typeface="Times New Roman" panose="02020603050405020304" pitchFamily="18" charset="0"/>
                <a:ea typeface="Times New Roman" panose="02020603050405020304" pitchFamily="18" charset="0"/>
              </a:rPr>
              <a:t> za Cl</a:t>
            </a:r>
            <a:r>
              <a:rPr lang="cs-CZ" sz="1800" i="1" baseline="30000" dirty="0">
                <a:solidFill>
                  <a:srgbClr val="000000"/>
                </a:solidFill>
                <a:effectLst/>
                <a:latin typeface="Times New Roman" panose="02020603050405020304" pitchFamily="18" charset="0"/>
                <a:ea typeface="Times New Roman" panose="02020603050405020304" pitchFamily="18" charset="0"/>
              </a:rPr>
              <a:t>-</a:t>
            </a:r>
            <a:r>
              <a:rPr lang="cs-CZ" sz="1800" i="1" dirty="0">
                <a:solidFill>
                  <a:srgbClr val="000000"/>
                </a:solidFill>
                <a:effectLst/>
                <a:latin typeface="Times New Roman" panose="02020603050405020304" pitchFamily="18" charset="0"/>
                <a:ea typeface="Times New Roman" panose="02020603050405020304" pitchFamily="18" charset="0"/>
              </a:rPr>
              <a:t>). SID a pCO</a:t>
            </a:r>
            <a:r>
              <a:rPr lang="cs-CZ" sz="1800" i="1" baseline="-25000" dirty="0">
                <a:solidFill>
                  <a:srgbClr val="000000"/>
                </a:solidFill>
                <a:effectLst/>
                <a:latin typeface="Times New Roman" panose="02020603050405020304" pitchFamily="18" charset="0"/>
                <a:ea typeface="Times New Roman" panose="02020603050405020304" pitchFamily="18" charset="0"/>
              </a:rPr>
              <a:t>2</a:t>
            </a:r>
            <a:r>
              <a:rPr lang="cs-CZ" sz="1800" i="1" dirty="0">
                <a:solidFill>
                  <a:srgbClr val="000000"/>
                </a:solidFill>
                <a:effectLst/>
                <a:latin typeface="Times New Roman" panose="02020603050405020304" pitchFamily="18" charset="0"/>
                <a:ea typeface="Times New Roman" panose="02020603050405020304" pitchFamily="18" charset="0"/>
              </a:rPr>
              <a:t> v plné krvi proto nejsou vzájemně nezávislé veličiny. </a:t>
            </a:r>
            <a:r>
              <a:rPr lang="en-US" sz="1800" i="1" dirty="0">
                <a:solidFill>
                  <a:srgbClr val="000000"/>
                </a:solidFill>
                <a:effectLst/>
                <a:latin typeface="Times New Roman" panose="02020603050405020304" pitchFamily="18" charset="0"/>
                <a:ea typeface="Times New Roman" panose="02020603050405020304" pitchFamily="18" charset="0"/>
              </a:rPr>
              <a:t>BB a BE v </a:t>
            </a:r>
            <a:r>
              <a:rPr lang="en-US" sz="1800" i="1" dirty="0" err="1">
                <a:solidFill>
                  <a:srgbClr val="000000"/>
                </a:solidFill>
                <a:effectLst/>
                <a:latin typeface="Times New Roman" panose="02020603050405020304" pitchFamily="18" charset="0"/>
                <a:ea typeface="Times New Roman" panose="02020603050405020304" pitchFamily="18" charset="0"/>
              </a:rPr>
              <a:t>celé</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krvi</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při</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daném</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hematokritu</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Hk</a:t>
            </a:r>
            <a:r>
              <a:rPr lang="en-US" sz="1800" i="1" dirty="0">
                <a:solidFill>
                  <a:srgbClr val="000000"/>
                </a:solidFill>
                <a:effectLst/>
                <a:latin typeface="Times New Roman" panose="02020603050405020304" pitchFamily="18" charset="0"/>
                <a:ea typeface="Times New Roman" panose="02020603050405020304" pitchFamily="18" charset="0"/>
              </a:rPr>
              <a:t>):</a:t>
            </a:r>
            <a:endParaRPr lang="en-US" sz="1800" dirty="0">
              <a:solidFill>
                <a:srgbClr val="000000"/>
              </a:solidFill>
              <a:effectLst/>
              <a:latin typeface="Times New Roman" panose="02020603050405020304" pitchFamily="18" charset="0"/>
              <a:ea typeface="Times New Roman" panose="02020603050405020304" pitchFamily="18" charset="0"/>
            </a:endParaRPr>
          </a:p>
          <a:p>
            <a:pPr algn="just" fontAlgn="ctr">
              <a:lnSpc>
                <a:spcPct val="120000"/>
              </a:lnSpc>
              <a:spcBef>
                <a:spcPts val="200"/>
              </a:spcBef>
              <a:spcAft>
                <a:spcPts val="300"/>
              </a:spcAft>
            </a:pPr>
            <a:r>
              <a:rPr lang="en-US" sz="1800" dirty="0">
                <a:solidFill>
                  <a:srgbClr val="000000"/>
                </a:solidFill>
                <a:effectLst/>
                <a:latin typeface="Times New Roman" panose="02020603050405020304" pitchFamily="18" charset="0"/>
                <a:ea typeface="Times New Roman" panose="02020603050405020304" pitchFamily="18" charset="0"/>
              </a:rPr>
              <a:t>BB = (1 – </a:t>
            </a:r>
            <a:r>
              <a:rPr lang="en-US" sz="1800" dirty="0" err="1">
                <a:solidFill>
                  <a:srgbClr val="000000"/>
                </a:solidFill>
                <a:effectLst/>
                <a:latin typeface="Times New Roman" panose="02020603050405020304" pitchFamily="18" charset="0"/>
                <a:ea typeface="Times New Roman" panose="02020603050405020304" pitchFamily="18" charset="0"/>
              </a:rPr>
              <a:t>Hk</a:t>
            </a:r>
            <a:r>
              <a:rPr lang="en-US" sz="1800" dirty="0">
                <a:solidFill>
                  <a:srgbClr val="000000"/>
                </a:solidFill>
                <a:effectLst/>
                <a:latin typeface="Times New Roman" panose="02020603050405020304" pitchFamily="18" charset="0"/>
                <a:ea typeface="Times New Roman" panose="02020603050405020304" pitchFamily="18" charset="0"/>
              </a:rPr>
              <a:t>) </a:t>
            </a:r>
            <a:r>
              <a:rPr lang="en-US" sz="1800" dirty="0" err="1">
                <a:solidFill>
                  <a:srgbClr val="000000"/>
                </a:solidFill>
                <a:effectLst/>
                <a:latin typeface="Times New Roman" panose="02020603050405020304" pitchFamily="18" charset="0"/>
                <a:ea typeface="Times New Roman" panose="02020603050405020304" pitchFamily="18" charset="0"/>
              </a:rPr>
              <a:t>BB</a:t>
            </a:r>
            <a:r>
              <a:rPr lang="en-US" sz="1800" baseline="-25000" dirty="0" err="1">
                <a:solidFill>
                  <a:srgbClr val="000000"/>
                </a:solidFill>
                <a:effectLst/>
                <a:latin typeface="Times New Roman" panose="02020603050405020304" pitchFamily="18" charset="0"/>
                <a:ea typeface="Times New Roman" panose="02020603050405020304" pitchFamily="18" charset="0"/>
              </a:rPr>
              <a:t>p</a:t>
            </a:r>
            <a:r>
              <a:rPr lang="en-US" sz="1800" dirty="0">
                <a:solidFill>
                  <a:srgbClr val="000000"/>
                </a:solidFill>
                <a:effectLst/>
                <a:latin typeface="Times New Roman" panose="02020603050405020304" pitchFamily="18" charset="0"/>
                <a:ea typeface="Times New Roman" panose="02020603050405020304" pitchFamily="18" charset="0"/>
              </a:rPr>
              <a:t> + </a:t>
            </a:r>
            <a:r>
              <a:rPr lang="en-US" sz="1800" dirty="0" err="1">
                <a:solidFill>
                  <a:srgbClr val="000000"/>
                </a:solidFill>
                <a:effectLst/>
                <a:latin typeface="Times New Roman" panose="02020603050405020304" pitchFamily="18" charset="0"/>
                <a:ea typeface="Times New Roman" panose="02020603050405020304" pitchFamily="18" charset="0"/>
              </a:rPr>
              <a:t>Hk</a:t>
            </a:r>
            <a:r>
              <a:rPr lang="en-US" sz="1800" dirty="0">
                <a:solidFill>
                  <a:srgbClr val="000000"/>
                </a:solidFill>
                <a:effectLst/>
                <a:latin typeface="Times New Roman" panose="02020603050405020304" pitchFamily="18" charset="0"/>
                <a:ea typeface="Times New Roman" panose="02020603050405020304" pitchFamily="18" charset="0"/>
              </a:rPr>
              <a:t> </a:t>
            </a:r>
            <a:r>
              <a:rPr lang="en-US" sz="1800" dirty="0" err="1">
                <a:solidFill>
                  <a:srgbClr val="000000"/>
                </a:solidFill>
                <a:effectLst/>
                <a:latin typeface="Times New Roman" panose="02020603050405020304" pitchFamily="18" charset="0"/>
                <a:ea typeface="Times New Roman" panose="02020603050405020304" pitchFamily="18" charset="0"/>
              </a:rPr>
              <a:t>BB</a:t>
            </a:r>
            <a:r>
              <a:rPr lang="en-US" sz="1800" baseline="-25000" dirty="0" err="1">
                <a:solidFill>
                  <a:srgbClr val="000000"/>
                </a:solidFill>
                <a:effectLst/>
                <a:latin typeface="Times New Roman" panose="02020603050405020304" pitchFamily="18" charset="0"/>
                <a:ea typeface="Times New Roman" panose="02020603050405020304" pitchFamily="18" charset="0"/>
              </a:rPr>
              <a:t>e</a:t>
            </a:r>
            <a:endParaRPr lang="en-US" sz="1800" dirty="0">
              <a:effectLst/>
              <a:latin typeface="Times New Roman" panose="02020603050405020304" pitchFamily="18" charset="0"/>
              <a:ea typeface="Times New Roman" panose="02020603050405020304" pitchFamily="18" charset="0"/>
            </a:endParaRPr>
          </a:p>
          <a:p>
            <a:pPr algn="just" fontAlgn="ctr">
              <a:lnSpc>
                <a:spcPct val="120000"/>
              </a:lnSpc>
              <a:spcBef>
                <a:spcPts val="200"/>
              </a:spcBef>
              <a:spcAft>
                <a:spcPts val="300"/>
              </a:spcAft>
            </a:pPr>
            <a:r>
              <a:rPr lang="en-US" sz="1800" dirty="0">
                <a:solidFill>
                  <a:srgbClr val="000000"/>
                </a:solidFill>
                <a:effectLst/>
                <a:latin typeface="Times New Roman" panose="02020603050405020304" pitchFamily="18" charset="0"/>
                <a:ea typeface="Times New Roman" panose="02020603050405020304" pitchFamily="18" charset="0"/>
              </a:rPr>
              <a:t>BE = (1 – </a:t>
            </a:r>
            <a:r>
              <a:rPr lang="en-US" sz="1800" dirty="0" err="1">
                <a:solidFill>
                  <a:srgbClr val="000000"/>
                </a:solidFill>
                <a:effectLst/>
                <a:latin typeface="Times New Roman" panose="02020603050405020304" pitchFamily="18" charset="0"/>
                <a:ea typeface="Times New Roman" panose="02020603050405020304" pitchFamily="18" charset="0"/>
              </a:rPr>
              <a:t>Hk</a:t>
            </a:r>
            <a:r>
              <a:rPr lang="en-US" sz="1800" dirty="0">
                <a:solidFill>
                  <a:srgbClr val="000000"/>
                </a:solidFill>
                <a:effectLst/>
                <a:latin typeface="Times New Roman" panose="02020603050405020304" pitchFamily="18" charset="0"/>
                <a:ea typeface="Times New Roman" panose="02020603050405020304" pitchFamily="18" charset="0"/>
              </a:rPr>
              <a:t>) </a:t>
            </a:r>
            <a:r>
              <a:rPr lang="en-US" sz="1800" dirty="0" err="1">
                <a:solidFill>
                  <a:srgbClr val="000000"/>
                </a:solidFill>
                <a:effectLst/>
                <a:latin typeface="Times New Roman" panose="02020603050405020304" pitchFamily="18" charset="0"/>
                <a:ea typeface="Times New Roman" panose="02020603050405020304" pitchFamily="18" charset="0"/>
              </a:rPr>
              <a:t>BE</a:t>
            </a:r>
            <a:r>
              <a:rPr lang="en-US" sz="1800" baseline="-25000" dirty="0" err="1">
                <a:solidFill>
                  <a:srgbClr val="000000"/>
                </a:solidFill>
                <a:effectLst/>
                <a:latin typeface="Times New Roman" panose="02020603050405020304" pitchFamily="18" charset="0"/>
                <a:ea typeface="Times New Roman" panose="02020603050405020304" pitchFamily="18" charset="0"/>
              </a:rPr>
              <a:t>p</a:t>
            </a:r>
            <a:r>
              <a:rPr lang="en-US" sz="1800" dirty="0">
                <a:solidFill>
                  <a:srgbClr val="000000"/>
                </a:solidFill>
                <a:effectLst/>
                <a:latin typeface="Times New Roman" panose="02020603050405020304" pitchFamily="18" charset="0"/>
                <a:ea typeface="Times New Roman" panose="02020603050405020304" pitchFamily="18" charset="0"/>
              </a:rPr>
              <a:t> + </a:t>
            </a:r>
            <a:r>
              <a:rPr lang="en-US" sz="1800" dirty="0" err="1">
                <a:solidFill>
                  <a:srgbClr val="000000"/>
                </a:solidFill>
                <a:effectLst/>
                <a:latin typeface="Times New Roman" panose="02020603050405020304" pitchFamily="18" charset="0"/>
                <a:ea typeface="Times New Roman" panose="02020603050405020304" pitchFamily="18" charset="0"/>
              </a:rPr>
              <a:t>Hk</a:t>
            </a:r>
            <a:r>
              <a:rPr lang="en-US" sz="1800" dirty="0">
                <a:solidFill>
                  <a:srgbClr val="000000"/>
                </a:solidFill>
                <a:effectLst/>
                <a:latin typeface="Times New Roman" panose="02020603050405020304" pitchFamily="18" charset="0"/>
                <a:ea typeface="Times New Roman" panose="02020603050405020304" pitchFamily="18" charset="0"/>
              </a:rPr>
              <a:t> </a:t>
            </a:r>
            <a:r>
              <a:rPr lang="en-US" sz="1800" dirty="0" err="1">
                <a:solidFill>
                  <a:srgbClr val="000000"/>
                </a:solidFill>
                <a:effectLst/>
                <a:latin typeface="Times New Roman" panose="02020603050405020304" pitchFamily="18" charset="0"/>
                <a:ea typeface="Times New Roman" panose="02020603050405020304" pitchFamily="18" charset="0"/>
              </a:rPr>
              <a:t>BE</a:t>
            </a:r>
            <a:r>
              <a:rPr lang="en-US" sz="1800" baseline="-25000" dirty="0" err="1">
                <a:solidFill>
                  <a:srgbClr val="000000"/>
                </a:solidFill>
                <a:effectLst/>
                <a:latin typeface="Times New Roman" panose="02020603050405020304" pitchFamily="18" charset="0"/>
                <a:ea typeface="Times New Roman" panose="02020603050405020304" pitchFamily="18" charset="0"/>
              </a:rPr>
              <a:t>e</a:t>
            </a:r>
            <a:endParaRPr lang="en-US" sz="1800" dirty="0">
              <a:effectLst/>
              <a:latin typeface="Times New Roman" panose="02020603050405020304" pitchFamily="18" charset="0"/>
              <a:ea typeface="Times New Roman" panose="02020603050405020304" pitchFamily="18" charset="0"/>
            </a:endParaRPr>
          </a:p>
          <a:p>
            <a:pPr algn="just" fontAlgn="ctr">
              <a:lnSpc>
                <a:spcPct val="120000"/>
              </a:lnSpc>
              <a:spcBef>
                <a:spcPts val="200"/>
              </a:spcBef>
              <a:spcAft>
                <a:spcPts val="300"/>
              </a:spcAft>
            </a:pPr>
            <a:r>
              <a:rPr lang="en-US" sz="1800" i="1" dirty="0">
                <a:solidFill>
                  <a:srgbClr val="000000"/>
                </a:solidFill>
                <a:effectLst/>
                <a:latin typeface="Times New Roman" panose="02020603050405020304" pitchFamily="18" charset="0"/>
                <a:ea typeface="Times New Roman" panose="02020603050405020304" pitchFamily="18" charset="0"/>
              </a:rPr>
              <a:t>se ale </a:t>
            </a:r>
            <a:r>
              <a:rPr lang="en-US" sz="1800" i="1" dirty="0" err="1">
                <a:solidFill>
                  <a:srgbClr val="000000"/>
                </a:solidFill>
                <a:effectLst/>
                <a:latin typeface="Times New Roman" panose="02020603050405020304" pitchFamily="18" charset="0"/>
                <a:ea typeface="Times New Roman" panose="02020603050405020304" pitchFamily="18" charset="0"/>
              </a:rPr>
              <a:t>nemění</a:t>
            </a:r>
            <a:r>
              <a:rPr lang="en-US" sz="1800" i="1" dirty="0">
                <a:solidFill>
                  <a:srgbClr val="000000"/>
                </a:solidFill>
                <a:effectLst/>
                <a:latin typeface="Times New Roman" panose="02020603050405020304" pitchFamily="18" charset="0"/>
                <a:ea typeface="Times New Roman" panose="02020603050405020304" pitchFamily="18" charset="0"/>
              </a:rPr>
              <a:t> – o co se </a:t>
            </a:r>
            <a:r>
              <a:rPr lang="en-US" sz="1800" i="1" dirty="0" err="1">
                <a:solidFill>
                  <a:srgbClr val="000000"/>
                </a:solidFill>
                <a:effectLst/>
                <a:latin typeface="Times New Roman" panose="02020603050405020304" pitchFamily="18" charset="0"/>
                <a:ea typeface="Times New Roman" panose="02020603050405020304" pitchFamily="18" charset="0"/>
              </a:rPr>
              <a:t>sníží</a:t>
            </a:r>
            <a:r>
              <a:rPr lang="en-US" sz="1800" i="1" dirty="0">
                <a:solidFill>
                  <a:srgbClr val="000000"/>
                </a:solidFill>
                <a:effectLst/>
                <a:latin typeface="Times New Roman" panose="02020603050405020304" pitchFamily="18" charset="0"/>
                <a:ea typeface="Times New Roman" panose="02020603050405020304" pitchFamily="18" charset="0"/>
              </a:rPr>
              <a:t> BB (</a:t>
            </a:r>
            <a:r>
              <a:rPr lang="en-US" sz="1800" i="1" dirty="0" err="1">
                <a:solidFill>
                  <a:srgbClr val="000000"/>
                </a:solidFill>
                <a:effectLst/>
                <a:latin typeface="Times New Roman" panose="02020603050405020304" pitchFamily="18" charset="0"/>
                <a:ea typeface="Times New Roman" panose="02020603050405020304" pitchFamily="18" charset="0"/>
              </a:rPr>
              <a:t>nebo</a:t>
            </a:r>
            <a:r>
              <a:rPr lang="en-US" sz="1800" i="1" dirty="0">
                <a:solidFill>
                  <a:srgbClr val="000000"/>
                </a:solidFill>
                <a:effectLst/>
                <a:latin typeface="Times New Roman" panose="02020603050405020304" pitchFamily="18" charset="0"/>
                <a:ea typeface="Times New Roman" panose="02020603050405020304" pitchFamily="18" charset="0"/>
              </a:rPr>
              <a:t> BE) v </a:t>
            </a:r>
            <a:r>
              <a:rPr lang="en-US" sz="1800" i="1" dirty="0" err="1">
                <a:solidFill>
                  <a:srgbClr val="000000"/>
                </a:solidFill>
                <a:effectLst/>
                <a:latin typeface="Times New Roman" panose="02020603050405020304" pitchFamily="18" charset="0"/>
                <a:ea typeface="Times New Roman" panose="02020603050405020304" pitchFamily="18" charset="0"/>
              </a:rPr>
              <a:t>erytrocytech</a:t>
            </a:r>
            <a:r>
              <a:rPr lang="en-US" sz="1800" i="1" dirty="0">
                <a:solidFill>
                  <a:srgbClr val="000000"/>
                </a:solidFill>
                <a:effectLst/>
                <a:latin typeface="Times New Roman" panose="02020603050405020304" pitchFamily="18" charset="0"/>
                <a:ea typeface="Times New Roman" panose="02020603050405020304" pitchFamily="18" charset="0"/>
              </a:rPr>
              <a:t>, o </a:t>
            </a:r>
            <a:r>
              <a:rPr lang="en-US" sz="1800" i="1" dirty="0" err="1">
                <a:solidFill>
                  <a:srgbClr val="000000"/>
                </a:solidFill>
                <a:effectLst/>
                <a:latin typeface="Times New Roman" panose="02020603050405020304" pitchFamily="18" charset="0"/>
                <a:ea typeface="Times New Roman" panose="02020603050405020304" pitchFamily="18" charset="0"/>
              </a:rPr>
              <a:t>tolik</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stoupne</a:t>
            </a:r>
            <a:r>
              <a:rPr lang="en-US" sz="1800" i="1" dirty="0">
                <a:solidFill>
                  <a:srgbClr val="000000"/>
                </a:solidFill>
                <a:effectLst/>
                <a:latin typeface="Times New Roman" panose="02020603050405020304" pitchFamily="18" charset="0"/>
                <a:ea typeface="Times New Roman" panose="02020603050405020304" pitchFamily="18" charset="0"/>
              </a:rPr>
              <a:t> BB (a BE) v </a:t>
            </a:r>
            <a:r>
              <a:rPr lang="en-US" sz="1800" i="1" dirty="0" err="1">
                <a:solidFill>
                  <a:srgbClr val="000000"/>
                </a:solidFill>
                <a:effectLst/>
                <a:latin typeface="Times New Roman" panose="02020603050405020304" pitchFamily="18" charset="0"/>
                <a:ea typeface="Times New Roman" panose="02020603050405020304" pitchFamily="18" charset="0"/>
              </a:rPr>
              <a:t>plazmě</a:t>
            </a:r>
            <a:r>
              <a:rPr lang="en-US" sz="1800" i="1" dirty="0">
                <a:solidFill>
                  <a:srgbClr val="000000"/>
                </a:solidFill>
                <a:effectLst/>
                <a:latin typeface="Times New Roman" panose="02020603050405020304" pitchFamily="18" charset="0"/>
                <a:ea typeface="Times New Roman" panose="02020603050405020304" pitchFamily="18" charset="0"/>
              </a:rPr>
              <a:t> a </a:t>
            </a:r>
            <a:r>
              <a:rPr lang="en-US" sz="1800" i="1" dirty="0" err="1">
                <a:solidFill>
                  <a:srgbClr val="000000"/>
                </a:solidFill>
                <a:effectLst/>
                <a:latin typeface="Times New Roman" panose="02020603050405020304" pitchFamily="18" charset="0"/>
                <a:ea typeface="Times New Roman" panose="02020603050405020304" pitchFamily="18" charset="0"/>
              </a:rPr>
              <a:t>naopak</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Označíme</a:t>
            </a:r>
            <a:r>
              <a:rPr lang="en-US" sz="1800" i="1" dirty="0">
                <a:solidFill>
                  <a:srgbClr val="000000"/>
                </a:solidFill>
                <a:effectLst/>
                <a:latin typeface="Times New Roman" panose="02020603050405020304" pitchFamily="18" charset="0"/>
                <a:ea typeface="Times New Roman" panose="02020603050405020304" pitchFamily="18" charset="0"/>
              </a:rPr>
              <a:t>-li </a:t>
            </a:r>
            <a:r>
              <a:rPr lang="en-US" sz="1800" i="1" dirty="0" err="1">
                <a:solidFill>
                  <a:srgbClr val="000000"/>
                </a:solidFill>
                <a:effectLst/>
                <a:latin typeface="Times New Roman" panose="02020603050405020304" pitchFamily="18" charset="0"/>
                <a:ea typeface="Times New Roman" panose="02020603050405020304" pitchFamily="18" charset="0"/>
              </a:rPr>
              <a:t>celkové</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množství</a:t>
            </a:r>
            <a:r>
              <a:rPr lang="en-US" sz="1800" i="1" dirty="0">
                <a:solidFill>
                  <a:srgbClr val="000000"/>
                </a:solidFill>
                <a:effectLst/>
                <a:latin typeface="Times New Roman" panose="02020603050405020304" pitchFamily="18" charset="0"/>
                <a:ea typeface="Times New Roman" panose="02020603050405020304" pitchFamily="18" charset="0"/>
              </a:rPr>
              <a:t> HCO</a:t>
            </a:r>
            <a:r>
              <a:rPr lang="en-US" sz="1800" i="1" baseline="-25000" dirty="0">
                <a:solidFill>
                  <a:srgbClr val="000000"/>
                </a:solidFill>
                <a:effectLst/>
                <a:latin typeface="Times New Roman" panose="02020603050405020304" pitchFamily="18" charset="0"/>
                <a:ea typeface="Times New Roman" panose="02020603050405020304" pitchFamily="18" charset="0"/>
              </a:rPr>
              <a:t>3</a:t>
            </a:r>
            <a:r>
              <a:rPr lang="en-US" sz="1800" i="1" baseline="30000" dirty="0">
                <a:solidFill>
                  <a:srgbClr val="000000"/>
                </a:solidFill>
                <a:effectLst/>
                <a:latin typeface="Times New Roman" panose="02020603050405020304" pitchFamily="18" charset="0"/>
                <a:ea typeface="Times New Roman" panose="02020603050405020304" pitchFamily="18" charset="0"/>
              </a:rPr>
              <a:t>-</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přesouvané</a:t>
            </a:r>
            <a:r>
              <a:rPr lang="en-US" sz="1800" i="1" dirty="0">
                <a:solidFill>
                  <a:srgbClr val="000000"/>
                </a:solidFill>
                <a:effectLst/>
                <a:latin typeface="Times New Roman" panose="02020603050405020304" pitchFamily="18" charset="0"/>
                <a:ea typeface="Times New Roman" panose="02020603050405020304" pitchFamily="18" charset="0"/>
              </a:rPr>
              <a:t> v </a:t>
            </a:r>
            <a:r>
              <a:rPr lang="en-US" sz="1800" i="1" dirty="0" err="1">
                <a:solidFill>
                  <a:srgbClr val="000000"/>
                </a:solidFill>
                <a:effectLst/>
                <a:latin typeface="Times New Roman" panose="02020603050405020304" pitchFamily="18" charset="0"/>
                <a:ea typeface="Times New Roman" panose="02020603050405020304" pitchFamily="18" charset="0"/>
              </a:rPr>
              <a:t>litru</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krve</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mezi</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krvinkou</a:t>
            </a:r>
            <a:r>
              <a:rPr lang="en-US" sz="1800" i="1" dirty="0">
                <a:solidFill>
                  <a:srgbClr val="000000"/>
                </a:solidFill>
                <a:effectLst/>
                <a:latin typeface="Times New Roman" panose="02020603050405020304" pitchFamily="18" charset="0"/>
                <a:ea typeface="Times New Roman" panose="02020603050405020304" pitchFamily="18" charset="0"/>
              </a:rPr>
              <a:t> a </a:t>
            </a:r>
            <a:r>
              <a:rPr lang="en-US" sz="1800" i="1" dirty="0" err="1">
                <a:solidFill>
                  <a:srgbClr val="000000"/>
                </a:solidFill>
                <a:effectLst/>
                <a:latin typeface="Times New Roman" panose="02020603050405020304" pitchFamily="18" charset="0"/>
                <a:ea typeface="Times New Roman" panose="02020603050405020304" pitchFamily="18" charset="0"/>
              </a:rPr>
              <a:t>plazmou</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při</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titraci</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krve</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oxidem</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uhličitým</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jako</a:t>
            </a:r>
            <a:r>
              <a:rPr lang="en-US" sz="1800" i="1" dirty="0">
                <a:solidFill>
                  <a:srgbClr val="000000"/>
                </a:solidFill>
                <a:effectLst/>
                <a:latin typeface="Times New Roman" panose="02020603050405020304" pitchFamily="18" charset="0"/>
                <a:ea typeface="Times New Roman" panose="02020603050405020304" pitchFamily="18" charset="0"/>
              </a:rPr>
              <a:t> mHCO</a:t>
            </a:r>
            <a:r>
              <a:rPr lang="en-US" sz="1800" i="1" baseline="-25000" dirty="0">
                <a:solidFill>
                  <a:srgbClr val="000000"/>
                </a:solidFill>
                <a:effectLst/>
                <a:latin typeface="Times New Roman" panose="02020603050405020304" pitchFamily="18" charset="0"/>
                <a:ea typeface="Times New Roman" panose="02020603050405020304" pitchFamily="18" charset="0"/>
              </a:rPr>
              <a:t>3</a:t>
            </a:r>
            <a:r>
              <a:rPr lang="en-US" sz="1800" i="1" baseline="30000" dirty="0">
                <a:solidFill>
                  <a:srgbClr val="000000"/>
                </a:solidFill>
                <a:effectLst/>
                <a:latin typeface="Times New Roman" panose="02020603050405020304" pitchFamily="18" charset="0"/>
                <a:ea typeface="Times New Roman" panose="02020603050405020304" pitchFamily="18" charset="0"/>
              </a:rPr>
              <a:t>-</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pak</a:t>
            </a:r>
            <a:r>
              <a:rPr lang="en-US" sz="1800" i="1" dirty="0">
                <a:solidFill>
                  <a:srgbClr val="000000"/>
                </a:solidFill>
                <a:effectLst/>
                <a:latin typeface="Times New Roman" panose="02020603050405020304" pitchFamily="18" charset="0"/>
                <a:ea typeface="Times New Roman" panose="02020603050405020304" pitchFamily="18" charset="0"/>
              </a:rPr>
              <a:t>:</a:t>
            </a:r>
            <a:endParaRPr lang="en-US" sz="1800" dirty="0">
              <a:effectLst/>
              <a:latin typeface="Times New Roman" panose="02020603050405020304" pitchFamily="18" charset="0"/>
              <a:ea typeface="Times New Roman" panose="02020603050405020304" pitchFamily="18" charset="0"/>
            </a:endParaRPr>
          </a:p>
          <a:p>
            <a:pPr algn="just" fontAlgn="ctr">
              <a:lnSpc>
                <a:spcPct val="120000"/>
              </a:lnSpc>
              <a:spcBef>
                <a:spcPts val="200"/>
              </a:spcBef>
              <a:spcAft>
                <a:spcPts val="300"/>
              </a:spcAft>
            </a:pPr>
            <a:r>
              <a:rPr lang="en-US" sz="1800" dirty="0">
                <a:solidFill>
                  <a:srgbClr val="000000"/>
                </a:solidFill>
                <a:effectLst/>
                <a:latin typeface="Times New Roman" panose="02020603050405020304" pitchFamily="18" charset="0"/>
                <a:ea typeface="Times New Roman" panose="02020603050405020304" pitchFamily="18" charset="0"/>
              </a:rPr>
              <a:t>BB = (1 – </a:t>
            </a:r>
            <a:r>
              <a:rPr lang="en-US" sz="1800" dirty="0" err="1">
                <a:solidFill>
                  <a:srgbClr val="000000"/>
                </a:solidFill>
                <a:effectLst/>
                <a:latin typeface="Times New Roman" panose="02020603050405020304" pitchFamily="18" charset="0"/>
                <a:ea typeface="Times New Roman" panose="02020603050405020304" pitchFamily="18" charset="0"/>
              </a:rPr>
              <a:t>Hk</a:t>
            </a:r>
            <a:r>
              <a:rPr lang="en-US" sz="1800" dirty="0">
                <a:solidFill>
                  <a:srgbClr val="000000"/>
                </a:solidFill>
                <a:effectLst/>
                <a:latin typeface="Times New Roman" panose="02020603050405020304" pitchFamily="18" charset="0"/>
                <a:ea typeface="Times New Roman" panose="02020603050405020304" pitchFamily="18" charset="0"/>
              </a:rPr>
              <a:t>) </a:t>
            </a:r>
            <a:r>
              <a:rPr lang="en-US" sz="1800" dirty="0" err="1">
                <a:solidFill>
                  <a:srgbClr val="000000"/>
                </a:solidFill>
                <a:effectLst/>
                <a:latin typeface="Times New Roman" panose="02020603050405020304" pitchFamily="18" charset="0"/>
                <a:ea typeface="Times New Roman" panose="02020603050405020304" pitchFamily="18" charset="0"/>
              </a:rPr>
              <a:t>BB</a:t>
            </a:r>
            <a:r>
              <a:rPr lang="en-US" sz="1800" baseline="-25000" dirty="0" err="1">
                <a:solidFill>
                  <a:srgbClr val="000000"/>
                </a:solidFill>
                <a:effectLst/>
                <a:latin typeface="Times New Roman" panose="02020603050405020304" pitchFamily="18" charset="0"/>
                <a:ea typeface="Times New Roman" panose="02020603050405020304" pitchFamily="18" charset="0"/>
              </a:rPr>
              <a:t>p</a:t>
            </a:r>
            <a:r>
              <a:rPr lang="en-US" sz="1800" dirty="0">
                <a:solidFill>
                  <a:srgbClr val="000000"/>
                </a:solidFill>
                <a:effectLst/>
                <a:latin typeface="Times New Roman" panose="02020603050405020304" pitchFamily="18" charset="0"/>
                <a:ea typeface="Times New Roman" panose="02020603050405020304" pitchFamily="18" charset="0"/>
              </a:rPr>
              <a:t> + mHCO</a:t>
            </a:r>
            <a:r>
              <a:rPr lang="en-US" sz="1800" baseline="-25000" dirty="0">
                <a:solidFill>
                  <a:srgbClr val="000000"/>
                </a:solidFill>
                <a:effectLst/>
                <a:latin typeface="Times New Roman" panose="02020603050405020304" pitchFamily="18" charset="0"/>
                <a:ea typeface="Times New Roman" panose="02020603050405020304" pitchFamily="18" charset="0"/>
              </a:rPr>
              <a:t>3</a:t>
            </a:r>
            <a:r>
              <a:rPr lang="en-US" sz="1800" baseline="30000" dirty="0">
                <a:solidFill>
                  <a:srgbClr val="000000"/>
                </a:solidFill>
                <a:effectLst/>
                <a:latin typeface="Times New Roman" panose="02020603050405020304" pitchFamily="18" charset="0"/>
                <a:ea typeface="Times New Roman" panose="02020603050405020304" pitchFamily="18" charset="0"/>
              </a:rPr>
              <a:t>-</a:t>
            </a:r>
            <a:r>
              <a:rPr lang="en-US" sz="1800" dirty="0">
                <a:solidFill>
                  <a:srgbClr val="000000"/>
                </a:solidFill>
                <a:effectLst/>
                <a:latin typeface="Times New Roman" panose="02020603050405020304" pitchFamily="18" charset="0"/>
                <a:ea typeface="Times New Roman" panose="02020603050405020304" pitchFamily="18" charset="0"/>
              </a:rPr>
              <a:t> + </a:t>
            </a:r>
            <a:r>
              <a:rPr lang="en-US" sz="1800" dirty="0" err="1">
                <a:solidFill>
                  <a:srgbClr val="000000"/>
                </a:solidFill>
                <a:effectLst/>
                <a:latin typeface="Times New Roman" panose="02020603050405020304" pitchFamily="18" charset="0"/>
                <a:ea typeface="Times New Roman" panose="02020603050405020304" pitchFamily="18" charset="0"/>
              </a:rPr>
              <a:t>Hk</a:t>
            </a:r>
            <a:r>
              <a:rPr lang="en-US" sz="1800" dirty="0">
                <a:solidFill>
                  <a:srgbClr val="000000"/>
                </a:solidFill>
                <a:effectLst/>
                <a:latin typeface="Times New Roman" panose="02020603050405020304" pitchFamily="18" charset="0"/>
                <a:ea typeface="Times New Roman" panose="02020603050405020304" pitchFamily="18" charset="0"/>
              </a:rPr>
              <a:t> </a:t>
            </a:r>
            <a:r>
              <a:rPr lang="en-US" sz="1800" dirty="0" err="1">
                <a:solidFill>
                  <a:srgbClr val="000000"/>
                </a:solidFill>
                <a:effectLst/>
                <a:latin typeface="Times New Roman" panose="02020603050405020304" pitchFamily="18" charset="0"/>
                <a:ea typeface="Times New Roman" panose="02020603050405020304" pitchFamily="18" charset="0"/>
              </a:rPr>
              <a:t>BB</a:t>
            </a:r>
            <a:r>
              <a:rPr lang="en-US" sz="1800" baseline="-25000" dirty="0" err="1">
                <a:solidFill>
                  <a:srgbClr val="000000"/>
                </a:solidFill>
                <a:effectLst/>
                <a:latin typeface="Times New Roman" panose="02020603050405020304" pitchFamily="18" charset="0"/>
                <a:ea typeface="Times New Roman" panose="02020603050405020304" pitchFamily="18" charset="0"/>
              </a:rPr>
              <a:t>e</a:t>
            </a:r>
            <a:r>
              <a:rPr lang="en-US" sz="1800" dirty="0">
                <a:solidFill>
                  <a:srgbClr val="000000"/>
                </a:solidFill>
                <a:effectLst/>
                <a:latin typeface="Times New Roman" panose="02020603050405020304" pitchFamily="18" charset="0"/>
                <a:ea typeface="Times New Roman" panose="02020603050405020304" pitchFamily="18" charset="0"/>
              </a:rPr>
              <a:t> - mHCO</a:t>
            </a:r>
            <a:r>
              <a:rPr lang="en-US" sz="1800" baseline="-25000" dirty="0">
                <a:solidFill>
                  <a:srgbClr val="000000"/>
                </a:solidFill>
                <a:effectLst/>
                <a:latin typeface="Times New Roman" panose="02020603050405020304" pitchFamily="18" charset="0"/>
                <a:ea typeface="Times New Roman" panose="02020603050405020304" pitchFamily="18" charset="0"/>
              </a:rPr>
              <a:t>3</a:t>
            </a:r>
            <a:r>
              <a:rPr lang="en-US" sz="1800" baseline="30000" dirty="0">
                <a:solidFill>
                  <a:srgbClr val="000000"/>
                </a:solidFill>
                <a:effectLst/>
                <a:latin typeface="Times New Roman" panose="02020603050405020304" pitchFamily="18" charset="0"/>
                <a:ea typeface="Times New Roman" panose="02020603050405020304" pitchFamily="18" charset="0"/>
              </a:rPr>
              <a:t>- </a:t>
            </a:r>
            <a:endParaRPr lang="en-US" sz="1800" dirty="0">
              <a:effectLst/>
              <a:latin typeface="Times New Roman" panose="02020603050405020304" pitchFamily="18" charset="0"/>
              <a:ea typeface="Times New Roman" panose="02020603050405020304" pitchFamily="18" charset="0"/>
            </a:endParaRPr>
          </a:p>
          <a:p>
            <a:pPr algn="just" fontAlgn="ctr">
              <a:lnSpc>
                <a:spcPct val="120000"/>
              </a:lnSpc>
              <a:spcBef>
                <a:spcPts val="200"/>
              </a:spcBef>
              <a:spcAft>
                <a:spcPts val="300"/>
              </a:spcAft>
            </a:pPr>
            <a:r>
              <a:rPr lang="en-US" sz="1800" dirty="0">
                <a:solidFill>
                  <a:srgbClr val="000000"/>
                </a:solidFill>
                <a:effectLst/>
                <a:latin typeface="Times New Roman" panose="02020603050405020304" pitchFamily="18" charset="0"/>
                <a:ea typeface="Times New Roman" panose="02020603050405020304" pitchFamily="18" charset="0"/>
              </a:rPr>
              <a:t>BE = (1 – </a:t>
            </a:r>
            <a:r>
              <a:rPr lang="en-US" sz="1800" dirty="0" err="1">
                <a:solidFill>
                  <a:srgbClr val="000000"/>
                </a:solidFill>
                <a:effectLst/>
                <a:latin typeface="Times New Roman" panose="02020603050405020304" pitchFamily="18" charset="0"/>
                <a:ea typeface="Times New Roman" panose="02020603050405020304" pitchFamily="18" charset="0"/>
              </a:rPr>
              <a:t>Hk</a:t>
            </a:r>
            <a:r>
              <a:rPr lang="en-US" sz="1800" dirty="0">
                <a:solidFill>
                  <a:srgbClr val="000000"/>
                </a:solidFill>
                <a:effectLst/>
                <a:latin typeface="Times New Roman" panose="02020603050405020304" pitchFamily="18" charset="0"/>
                <a:ea typeface="Times New Roman" panose="02020603050405020304" pitchFamily="18" charset="0"/>
              </a:rPr>
              <a:t>) </a:t>
            </a:r>
            <a:r>
              <a:rPr lang="en-US" sz="1800" dirty="0" err="1">
                <a:solidFill>
                  <a:srgbClr val="000000"/>
                </a:solidFill>
                <a:effectLst/>
                <a:latin typeface="Times New Roman" panose="02020603050405020304" pitchFamily="18" charset="0"/>
                <a:ea typeface="Times New Roman" panose="02020603050405020304" pitchFamily="18" charset="0"/>
              </a:rPr>
              <a:t>BE</a:t>
            </a:r>
            <a:r>
              <a:rPr lang="en-US" sz="1800" baseline="-25000" dirty="0" err="1">
                <a:solidFill>
                  <a:srgbClr val="000000"/>
                </a:solidFill>
                <a:effectLst/>
                <a:latin typeface="Times New Roman" panose="02020603050405020304" pitchFamily="18" charset="0"/>
                <a:ea typeface="Times New Roman" panose="02020603050405020304" pitchFamily="18" charset="0"/>
              </a:rPr>
              <a:t>p</a:t>
            </a:r>
            <a:r>
              <a:rPr lang="en-US" sz="1800" dirty="0">
                <a:solidFill>
                  <a:srgbClr val="000000"/>
                </a:solidFill>
                <a:effectLst/>
                <a:latin typeface="Times New Roman" panose="02020603050405020304" pitchFamily="18" charset="0"/>
                <a:ea typeface="Times New Roman" panose="02020603050405020304" pitchFamily="18" charset="0"/>
              </a:rPr>
              <a:t>  + mHCO</a:t>
            </a:r>
            <a:r>
              <a:rPr lang="en-US" sz="1800" baseline="-25000" dirty="0">
                <a:solidFill>
                  <a:srgbClr val="000000"/>
                </a:solidFill>
                <a:effectLst/>
                <a:latin typeface="Times New Roman" panose="02020603050405020304" pitchFamily="18" charset="0"/>
                <a:ea typeface="Times New Roman" panose="02020603050405020304" pitchFamily="18" charset="0"/>
              </a:rPr>
              <a:t>3</a:t>
            </a:r>
            <a:r>
              <a:rPr lang="en-US" sz="1800" baseline="30000" dirty="0">
                <a:solidFill>
                  <a:srgbClr val="000000"/>
                </a:solidFill>
                <a:effectLst/>
                <a:latin typeface="Times New Roman" panose="02020603050405020304" pitchFamily="18" charset="0"/>
                <a:ea typeface="Times New Roman" panose="02020603050405020304" pitchFamily="18" charset="0"/>
              </a:rPr>
              <a:t>-</a:t>
            </a:r>
            <a:r>
              <a:rPr lang="en-US" sz="1800" dirty="0">
                <a:solidFill>
                  <a:srgbClr val="000000"/>
                </a:solidFill>
                <a:effectLst/>
                <a:latin typeface="Times New Roman" panose="02020603050405020304" pitchFamily="18" charset="0"/>
                <a:ea typeface="Times New Roman" panose="02020603050405020304" pitchFamily="18" charset="0"/>
              </a:rPr>
              <a:t>+ </a:t>
            </a:r>
            <a:r>
              <a:rPr lang="en-US" sz="1800" dirty="0" err="1">
                <a:solidFill>
                  <a:srgbClr val="000000"/>
                </a:solidFill>
                <a:effectLst/>
                <a:latin typeface="Times New Roman" panose="02020603050405020304" pitchFamily="18" charset="0"/>
                <a:ea typeface="Times New Roman" panose="02020603050405020304" pitchFamily="18" charset="0"/>
              </a:rPr>
              <a:t>Hk</a:t>
            </a:r>
            <a:r>
              <a:rPr lang="en-US" sz="1800" dirty="0">
                <a:solidFill>
                  <a:srgbClr val="000000"/>
                </a:solidFill>
                <a:effectLst/>
                <a:latin typeface="Times New Roman" panose="02020603050405020304" pitchFamily="18" charset="0"/>
                <a:ea typeface="Times New Roman" panose="02020603050405020304" pitchFamily="18" charset="0"/>
              </a:rPr>
              <a:t> </a:t>
            </a:r>
            <a:r>
              <a:rPr lang="en-US" sz="1800" dirty="0" err="1">
                <a:solidFill>
                  <a:srgbClr val="000000"/>
                </a:solidFill>
                <a:effectLst/>
                <a:latin typeface="Times New Roman" panose="02020603050405020304" pitchFamily="18" charset="0"/>
                <a:ea typeface="Times New Roman" panose="02020603050405020304" pitchFamily="18" charset="0"/>
              </a:rPr>
              <a:t>BE</a:t>
            </a:r>
            <a:r>
              <a:rPr lang="en-US" sz="1800" baseline="-25000" dirty="0" err="1">
                <a:solidFill>
                  <a:srgbClr val="000000"/>
                </a:solidFill>
                <a:effectLst/>
                <a:latin typeface="Times New Roman" panose="02020603050405020304" pitchFamily="18" charset="0"/>
                <a:ea typeface="Times New Roman" panose="02020603050405020304" pitchFamily="18" charset="0"/>
              </a:rPr>
              <a:t>e</a:t>
            </a:r>
            <a:r>
              <a:rPr lang="en-US" sz="1800" dirty="0">
                <a:solidFill>
                  <a:srgbClr val="000000"/>
                </a:solidFill>
                <a:effectLst/>
                <a:latin typeface="Times New Roman" panose="02020603050405020304" pitchFamily="18" charset="0"/>
                <a:ea typeface="Times New Roman" panose="02020603050405020304" pitchFamily="18" charset="0"/>
              </a:rPr>
              <a:t> - mHCO</a:t>
            </a:r>
            <a:r>
              <a:rPr lang="en-US" sz="1800" baseline="-25000" dirty="0">
                <a:solidFill>
                  <a:srgbClr val="000000"/>
                </a:solidFill>
                <a:effectLst/>
                <a:latin typeface="Times New Roman" panose="02020603050405020304" pitchFamily="18" charset="0"/>
                <a:ea typeface="Times New Roman" panose="02020603050405020304" pitchFamily="18" charset="0"/>
              </a:rPr>
              <a:t>3</a:t>
            </a:r>
            <a:r>
              <a:rPr lang="en-US" sz="1800" baseline="30000" dirty="0">
                <a:solidFill>
                  <a:srgbClr val="000000"/>
                </a:solidFill>
                <a:effectLst/>
                <a:latin typeface="Times New Roman" panose="02020603050405020304" pitchFamily="18" charset="0"/>
                <a:ea typeface="Times New Roman" panose="02020603050405020304" pitchFamily="18" charset="0"/>
              </a:rPr>
              <a:t>-</a:t>
            </a:r>
            <a:endParaRPr lang="en-US" sz="1800" dirty="0">
              <a:effectLst/>
              <a:latin typeface="Times New Roman" panose="02020603050405020304" pitchFamily="18" charset="0"/>
              <a:ea typeface="Times New Roman" panose="02020603050405020304" pitchFamily="18" charset="0"/>
            </a:endParaRPr>
          </a:p>
          <a:p>
            <a:r>
              <a:rPr lang="en-US" sz="1800" i="1" dirty="0">
                <a:solidFill>
                  <a:srgbClr val="000000"/>
                </a:solidFill>
                <a:effectLst/>
                <a:latin typeface="Times New Roman" panose="02020603050405020304" pitchFamily="18" charset="0"/>
                <a:ea typeface="Times New Roman" panose="02020603050405020304" pitchFamily="18" charset="0"/>
              </a:rPr>
              <a:t>BB a BE v </a:t>
            </a:r>
            <a:r>
              <a:rPr lang="en-US" sz="1800" i="1" dirty="0" err="1">
                <a:solidFill>
                  <a:srgbClr val="000000"/>
                </a:solidFill>
                <a:effectLst/>
                <a:latin typeface="Times New Roman" panose="02020603050405020304" pitchFamily="18" charset="0"/>
                <a:ea typeface="Times New Roman" panose="02020603050405020304" pitchFamily="18" charset="0"/>
              </a:rPr>
              <a:t>krvi</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jsou</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tedy</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nezávislé</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veličiny</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na</a:t>
            </a:r>
            <a:r>
              <a:rPr lang="en-US" sz="1800" i="1" dirty="0">
                <a:solidFill>
                  <a:srgbClr val="000000"/>
                </a:solidFill>
                <a:effectLst/>
                <a:latin typeface="Times New Roman" panose="02020603050405020304" pitchFamily="18" charset="0"/>
                <a:ea typeface="Times New Roman" panose="02020603050405020304" pitchFamily="18" charset="0"/>
              </a:rPr>
              <a:t> pCO</a:t>
            </a:r>
            <a:r>
              <a:rPr lang="en-US" sz="1800" i="1" baseline="-25000" dirty="0">
                <a:solidFill>
                  <a:srgbClr val="000000"/>
                </a:solidFill>
                <a:effectLst/>
                <a:latin typeface="Times New Roman" panose="02020603050405020304" pitchFamily="18" charset="0"/>
                <a:ea typeface="Times New Roman" panose="02020603050405020304" pitchFamily="18" charset="0"/>
              </a:rPr>
              <a:t>2</a:t>
            </a:r>
            <a:r>
              <a:rPr lang="en-US" sz="1800" i="1" dirty="0">
                <a:solidFill>
                  <a:srgbClr val="000000"/>
                </a:solidFill>
                <a:effectLst/>
                <a:latin typeface="Times New Roman" panose="02020603050405020304" pitchFamily="18" charset="0"/>
                <a:ea typeface="Times New Roman" panose="02020603050405020304" pitchFamily="18" charset="0"/>
              </a:rPr>
              <a:t> – to </a:t>
            </a:r>
            <a:r>
              <a:rPr lang="en-US" sz="1800" i="1" dirty="0" err="1">
                <a:solidFill>
                  <a:srgbClr val="000000"/>
                </a:solidFill>
                <a:effectLst/>
                <a:latin typeface="Times New Roman" panose="02020603050405020304" pitchFamily="18" charset="0"/>
                <a:ea typeface="Times New Roman" panose="02020603050405020304" pitchFamily="18" charset="0"/>
              </a:rPr>
              <a:t>ovšem</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platí</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pouze</a:t>
            </a:r>
            <a:r>
              <a:rPr lang="en-US" sz="1800" i="1" dirty="0">
                <a:solidFill>
                  <a:srgbClr val="000000"/>
                </a:solidFill>
                <a:effectLst/>
                <a:latin typeface="Times New Roman" panose="02020603050405020304" pitchFamily="18" charset="0"/>
                <a:ea typeface="Times New Roman" panose="02020603050405020304" pitchFamily="18" charset="0"/>
              </a:rPr>
              <a:t> pro </a:t>
            </a:r>
            <a:r>
              <a:rPr lang="en-US" sz="1800" i="1" dirty="0" err="1">
                <a:solidFill>
                  <a:srgbClr val="000000"/>
                </a:solidFill>
                <a:effectLst/>
                <a:latin typeface="Times New Roman" panose="02020603050405020304" pitchFamily="18" charset="0"/>
                <a:ea typeface="Times New Roman" panose="02020603050405020304" pitchFamily="18" charset="0"/>
              </a:rPr>
              <a:t>krev</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uvažovanou</a:t>
            </a:r>
            <a:r>
              <a:rPr lang="en-US" sz="1800" i="1" dirty="0">
                <a:solidFill>
                  <a:srgbClr val="000000"/>
                </a:solidFill>
                <a:effectLst/>
                <a:latin typeface="Times New Roman" panose="02020603050405020304" pitchFamily="18" charset="0"/>
                <a:ea typeface="Times New Roman" panose="02020603050405020304" pitchFamily="18" charset="0"/>
              </a:rPr>
              <a:t> in vitro. V </a:t>
            </a:r>
            <a:r>
              <a:rPr lang="en-US" sz="1800" i="1" dirty="0" err="1">
                <a:solidFill>
                  <a:srgbClr val="000000"/>
                </a:solidFill>
                <a:effectLst/>
                <a:latin typeface="Times New Roman" panose="02020603050405020304" pitchFamily="18" charset="0"/>
                <a:ea typeface="Times New Roman" panose="02020603050405020304" pitchFamily="18" charset="0"/>
              </a:rPr>
              <a:t>organismu</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dochází</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při</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vzestupu</a:t>
            </a:r>
            <a:r>
              <a:rPr lang="en-US" sz="1800" i="1" dirty="0">
                <a:solidFill>
                  <a:srgbClr val="000000"/>
                </a:solidFill>
                <a:effectLst/>
                <a:latin typeface="Times New Roman" panose="02020603050405020304" pitchFamily="18" charset="0"/>
                <a:ea typeface="Times New Roman" panose="02020603050405020304" pitchFamily="18" charset="0"/>
              </a:rPr>
              <a:t> pCO</a:t>
            </a:r>
            <a:r>
              <a:rPr lang="en-US" sz="1800" i="1" baseline="-25000" dirty="0">
                <a:solidFill>
                  <a:srgbClr val="000000"/>
                </a:solidFill>
                <a:effectLst/>
                <a:latin typeface="Times New Roman" panose="02020603050405020304" pitchFamily="18" charset="0"/>
                <a:ea typeface="Times New Roman" panose="02020603050405020304" pitchFamily="18" charset="0"/>
              </a:rPr>
              <a:t>2</a:t>
            </a:r>
            <a:r>
              <a:rPr lang="en-US" sz="1800" i="1" dirty="0">
                <a:solidFill>
                  <a:srgbClr val="000000"/>
                </a:solidFill>
                <a:effectLst/>
                <a:latin typeface="Times New Roman" panose="02020603050405020304" pitchFamily="18" charset="0"/>
                <a:ea typeface="Times New Roman" panose="02020603050405020304" pitchFamily="18" charset="0"/>
              </a:rPr>
              <a:t> k </a:t>
            </a:r>
            <a:r>
              <a:rPr lang="en-US" sz="1800" i="1" dirty="0" err="1">
                <a:solidFill>
                  <a:srgbClr val="000000"/>
                </a:solidFill>
                <a:effectLst/>
                <a:latin typeface="Times New Roman" panose="02020603050405020304" pitchFamily="18" charset="0"/>
                <a:ea typeface="Times New Roman" panose="02020603050405020304" pitchFamily="18" charset="0"/>
              </a:rPr>
              <a:t>přesunům</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bikarbonátů</a:t>
            </a:r>
            <a:r>
              <a:rPr lang="en-US" sz="1800" i="1" dirty="0">
                <a:solidFill>
                  <a:srgbClr val="000000"/>
                </a:solidFill>
                <a:effectLst/>
                <a:latin typeface="Times New Roman" panose="02020603050405020304" pitchFamily="18" charset="0"/>
                <a:ea typeface="Times New Roman" panose="02020603050405020304" pitchFamily="18" charset="0"/>
              </a:rPr>
              <a:t> z </a:t>
            </a:r>
            <a:r>
              <a:rPr lang="en-US" sz="1800" i="1" dirty="0" err="1">
                <a:solidFill>
                  <a:srgbClr val="000000"/>
                </a:solidFill>
                <a:effectLst/>
                <a:latin typeface="Times New Roman" panose="02020603050405020304" pitchFamily="18" charset="0"/>
                <a:ea typeface="Times New Roman" panose="02020603050405020304" pitchFamily="18" charset="0"/>
              </a:rPr>
              <a:t>krve</a:t>
            </a:r>
            <a:r>
              <a:rPr lang="en-US" sz="1800" i="1" dirty="0">
                <a:solidFill>
                  <a:srgbClr val="000000"/>
                </a:solidFill>
                <a:effectLst/>
                <a:latin typeface="Times New Roman" panose="02020603050405020304" pitchFamily="18" charset="0"/>
                <a:ea typeface="Times New Roman" panose="02020603050405020304" pitchFamily="18" charset="0"/>
              </a:rPr>
              <a:t> do </a:t>
            </a:r>
            <a:r>
              <a:rPr lang="en-US" sz="1800" i="1" dirty="0" err="1">
                <a:solidFill>
                  <a:srgbClr val="000000"/>
                </a:solidFill>
                <a:effectLst/>
                <a:latin typeface="Times New Roman" panose="02020603050405020304" pitchFamily="18" charset="0"/>
                <a:ea typeface="Times New Roman" panose="02020603050405020304" pitchFamily="18" charset="0"/>
              </a:rPr>
              <a:t>intersticiální</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tekutiny</a:t>
            </a:r>
            <a:r>
              <a:rPr lang="en-US" sz="1800" i="1" dirty="0">
                <a:solidFill>
                  <a:srgbClr val="000000"/>
                </a:solidFill>
                <a:effectLst/>
                <a:latin typeface="Times New Roman" panose="02020603050405020304" pitchFamily="18" charset="0"/>
                <a:ea typeface="Times New Roman" panose="02020603050405020304" pitchFamily="18" charset="0"/>
              </a:rPr>
              <a:t> a proto </a:t>
            </a:r>
            <a:r>
              <a:rPr lang="en-US" sz="1800" i="1" dirty="0" err="1">
                <a:solidFill>
                  <a:srgbClr val="000000"/>
                </a:solidFill>
                <a:effectLst/>
                <a:latin typeface="Times New Roman" panose="02020603050405020304" pitchFamily="18" charset="0"/>
                <a:ea typeface="Times New Roman" panose="02020603050405020304" pitchFamily="18" charset="0"/>
              </a:rPr>
              <a:t>při</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akutní</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respirační</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acidóze</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hodnota</a:t>
            </a:r>
            <a:r>
              <a:rPr lang="en-US" sz="1800" i="1" dirty="0">
                <a:solidFill>
                  <a:srgbClr val="000000"/>
                </a:solidFill>
                <a:effectLst/>
                <a:latin typeface="Times New Roman" panose="02020603050405020304" pitchFamily="18" charset="0"/>
                <a:ea typeface="Times New Roman" panose="02020603050405020304" pitchFamily="18" charset="0"/>
              </a:rPr>
              <a:t> BE se </a:t>
            </a:r>
            <a:r>
              <a:rPr lang="en-US" sz="1800" i="1" dirty="0" err="1">
                <a:solidFill>
                  <a:srgbClr val="000000"/>
                </a:solidFill>
                <a:effectLst/>
                <a:latin typeface="Times New Roman" panose="02020603050405020304" pitchFamily="18" charset="0"/>
                <a:ea typeface="Times New Roman" panose="02020603050405020304" pitchFamily="18" charset="0"/>
              </a:rPr>
              <a:t>mírně</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snižuje</a:t>
            </a:r>
            <a:r>
              <a:rPr lang="en-US" sz="1800" i="1" dirty="0">
                <a:solidFill>
                  <a:srgbClr val="000000"/>
                </a:solidFill>
                <a:effectLst/>
                <a:latin typeface="Times New Roman" panose="02020603050405020304" pitchFamily="18" charset="0"/>
                <a:ea typeface="Times New Roman" panose="02020603050405020304" pitchFamily="18" charset="0"/>
              </a:rPr>
              <a:t>.</a:t>
            </a:r>
            <a:endParaRPr lang="en-US" sz="1800" dirty="0">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89</a:t>
            </a:fld>
            <a:endParaRPr lang="en-US"/>
          </a:p>
        </p:txBody>
      </p:sp>
    </p:spTree>
    <p:extLst>
      <p:ext uri="{BB962C8B-B14F-4D97-AF65-F5344CB8AC3E}">
        <p14:creationId xmlns:p14="http://schemas.microsoft.com/office/powerpoint/2010/main" val="116973720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algn="just">
              <a:lnSpc>
                <a:spcPct val="120000"/>
              </a:lnSpc>
              <a:spcBef>
                <a:spcPts val="200"/>
              </a:spcBef>
              <a:spcAft>
                <a:spcPts val="300"/>
              </a:spcAft>
            </a:pPr>
            <a:r>
              <a:rPr lang="cs-CZ" sz="1800" i="1" dirty="0">
                <a:solidFill>
                  <a:srgbClr val="000000"/>
                </a:solidFill>
                <a:effectLst/>
                <a:latin typeface="Times New Roman" panose="02020603050405020304" pitchFamily="18" charset="0"/>
                <a:ea typeface="Times New Roman" panose="02020603050405020304" pitchFamily="18" charset="0"/>
              </a:rPr>
              <a:t>Titrace krve oxidem uhličitým – BB a SID plazmy se při změně pCO</a:t>
            </a:r>
            <a:r>
              <a:rPr lang="cs-CZ" sz="1800" i="1" baseline="-25000" dirty="0">
                <a:solidFill>
                  <a:srgbClr val="000000"/>
                </a:solidFill>
                <a:effectLst/>
                <a:latin typeface="Times New Roman" panose="02020603050405020304" pitchFamily="18" charset="0"/>
                <a:ea typeface="Times New Roman" panose="02020603050405020304" pitchFamily="18" charset="0"/>
              </a:rPr>
              <a:t>2</a:t>
            </a:r>
            <a:r>
              <a:rPr lang="cs-CZ" sz="1800" i="1" dirty="0">
                <a:solidFill>
                  <a:srgbClr val="000000"/>
                </a:solidFill>
                <a:effectLst/>
                <a:latin typeface="Times New Roman" panose="02020603050405020304" pitchFamily="18" charset="0"/>
                <a:ea typeface="Times New Roman" panose="02020603050405020304" pitchFamily="18" charset="0"/>
              </a:rPr>
              <a:t> mění (díky výměně HCO</a:t>
            </a:r>
            <a:r>
              <a:rPr lang="cs-CZ" sz="1800" i="1" baseline="-25000" dirty="0">
                <a:solidFill>
                  <a:srgbClr val="000000"/>
                </a:solidFill>
                <a:effectLst/>
                <a:latin typeface="Times New Roman" panose="02020603050405020304" pitchFamily="18" charset="0"/>
                <a:ea typeface="Times New Roman" panose="02020603050405020304" pitchFamily="18" charset="0"/>
              </a:rPr>
              <a:t>3</a:t>
            </a:r>
            <a:r>
              <a:rPr lang="cs-CZ" sz="1800" i="1" baseline="30000" dirty="0">
                <a:solidFill>
                  <a:srgbClr val="000000"/>
                </a:solidFill>
                <a:effectLst/>
                <a:latin typeface="Times New Roman" panose="02020603050405020304" pitchFamily="18" charset="0"/>
                <a:ea typeface="Times New Roman" panose="02020603050405020304" pitchFamily="18" charset="0"/>
              </a:rPr>
              <a:t>-</a:t>
            </a:r>
            <a:r>
              <a:rPr lang="cs-CZ" sz="1800" i="1" dirty="0">
                <a:solidFill>
                  <a:srgbClr val="000000"/>
                </a:solidFill>
                <a:effectLst/>
                <a:latin typeface="Times New Roman" panose="02020603050405020304" pitchFamily="18" charset="0"/>
                <a:ea typeface="Times New Roman" panose="02020603050405020304" pitchFamily="18" charset="0"/>
              </a:rPr>
              <a:t> za Cl</a:t>
            </a:r>
            <a:r>
              <a:rPr lang="cs-CZ" sz="1800" i="1" baseline="30000" dirty="0">
                <a:solidFill>
                  <a:srgbClr val="000000"/>
                </a:solidFill>
                <a:effectLst/>
                <a:latin typeface="Times New Roman" panose="02020603050405020304" pitchFamily="18" charset="0"/>
                <a:ea typeface="Times New Roman" panose="02020603050405020304" pitchFamily="18" charset="0"/>
              </a:rPr>
              <a:t>-</a:t>
            </a:r>
            <a:r>
              <a:rPr lang="cs-CZ" sz="1800" i="1" dirty="0">
                <a:solidFill>
                  <a:srgbClr val="000000"/>
                </a:solidFill>
                <a:effectLst/>
                <a:latin typeface="Times New Roman" panose="02020603050405020304" pitchFamily="18" charset="0"/>
                <a:ea typeface="Times New Roman" panose="02020603050405020304" pitchFamily="18" charset="0"/>
              </a:rPr>
              <a:t>). SID a pCO</a:t>
            </a:r>
            <a:r>
              <a:rPr lang="cs-CZ" sz="1800" i="1" baseline="-25000" dirty="0">
                <a:solidFill>
                  <a:srgbClr val="000000"/>
                </a:solidFill>
                <a:effectLst/>
                <a:latin typeface="Times New Roman" panose="02020603050405020304" pitchFamily="18" charset="0"/>
                <a:ea typeface="Times New Roman" panose="02020603050405020304" pitchFamily="18" charset="0"/>
              </a:rPr>
              <a:t>2</a:t>
            </a:r>
            <a:r>
              <a:rPr lang="cs-CZ" sz="1800" i="1" dirty="0">
                <a:solidFill>
                  <a:srgbClr val="000000"/>
                </a:solidFill>
                <a:effectLst/>
                <a:latin typeface="Times New Roman" panose="02020603050405020304" pitchFamily="18" charset="0"/>
                <a:ea typeface="Times New Roman" panose="02020603050405020304" pitchFamily="18" charset="0"/>
              </a:rPr>
              <a:t> v plné krvi proto nejsou vzájemně nezávislé veličiny. </a:t>
            </a:r>
            <a:r>
              <a:rPr lang="en-US" sz="1800" i="1" dirty="0">
                <a:solidFill>
                  <a:srgbClr val="000000"/>
                </a:solidFill>
                <a:effectLst/>
                <a:latin typeface="Times New Roman" panose="02020603050405020304" pitchFamily="18" charset="0"/>
                <a:ea typeface="Times New Roman" panose="02020603050405020304" pitchFamily="18" charset="0"/>
              </a:rPr>
              <a:t>BB a BE v </a:t>
            </a:r>
            <a:r>
              <a:rPr lang="en-US" sz="1800" i="1" dirty="0" err="1">
                <a:solidFill>
                  <a:srgbClr val="000000"/>
                </a:solidFill>
                <a:effectLst/>
                <a:latin typeface="Times New Roman" panose="02020603050405020304" pitchFamily="18" charset="0"/>
                <a:ea typeface="Times New Roman" panose="02020603050405020304" pitchFamily="18" charset="0"/>
              </a:rPr>
              <a:t>celé</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krvi</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při</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daném</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hematokritu</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Hk</a:t>
            </a:r>
            <a:r>
              <a:rPr lang="en-US" sz="1800" i="1" dirty="0">
                <a:solidFill>
                  <a:srgbClr val="000000"/>
                </a:solidFill>
                <a:effectLst/>
                <a:latin typeface="Times New Roman" panose="02020603050405020304" pitchFamily="18" charset="0"/>
                <a:ea typeface="Times New Roman" panose="02020603050405020304" pitchFamily="18" charset="0"/>
              </a:rPr>
              <a:t>):</a:t>
            </a:r>
            <a:endParaRPr lang="en-US" sz="1800" dirty="0">
              <a:solidFill>
                <a:srgbClr val="000000"/>
              </a:solidFill>
              <a:effectLst/>
              <a:latin typeface="Times New Roman" panose="02020603050405020304" pitchFamily="18" charset="0"/>
              <a:ea typeface="Times New Roman" panose="02020603050405020304" pitchFamily="18" charset="0"/>
            </a:endParaRPr>
          </a:p>
          <a:p>
            <a:pPr algn="just" fontAlgn="ctr">
              <a:lnSpc>
                <a:spcPct val="120000"/>
              </a:lnSpc>
              <a:spcBef>
                <a:spcPts val="200"/>
              </a:spcBef>
              <a:spcAft>
                <a:spcPts val="300"/>
              </a:spcAft>
            </a:pPr>
            <a:r>
              <a:rPr lang="en-US" sz="1800" dirty="0">
                <a:solidFill>
                  <a:srgbClr val="000000"/>
                </a:solidFill>
                <a:effectLst/>
                <a:latin typeface="Times New Roman" panose="02020603050405020304" pitchFamily="18" charset="0"/>
                <a:ea typeface="Times New Roman" panose="02020603050405020304" pitchFamily="18" charset="0"/>
              </a:rPr>
              <a:t>BB = (1 – </a:t>
            </a:r>
            <a:r>
              <a:rPr lang="en-US" sz="1800" dirty="0" err="1">
                <a:solidFill>
                  <a:srgbClr val="000000"/>
                </a:solidFill>
                <a:effectLst/>
                <a:latin typeface="Times New Roman" panose="02020603050405020304" pitchFamily="18" charset="0"/>
                <a:ea typeface="Times New Roman" panose="02020603050405020304" pitchFamily="18" charset="0"/>
              </a:rPr>
              <a:t>Hk</a:t>
            </a:r>
            <a:r>
              <a:rPr lang="en-US" sz="1800" dirty="0">
                <a:solidFill>
                  <a:srgbClr val="000000"/>
                </a:solidFill>
                <a:effectLst/>
                <a:latin typeface="Times New Roman" panose="02020603050405020304" pitchFamily="18" charset="0"/>
                <a:ea typeface="Times New Roman" panose="02020603050405020304" pitchFamily="18" charset="0"/>
              </a:rPr>
              <a:t>) </a:t>
            </a:r>
            <a:r>
              <a:rPr lang="en-US" sz="1800" dirty="0" err="1">
                <a:solidFill>
                  <a:srgbClr val="000000"/>
                </a:solidFill>
                <a:effectLst/>
                <a:latin typeface="Times New Roman" panose="02020603050405020304" pitchFamily="18" charset="0"/>
                <a:ea typeface="Times New Roman" panose="02020603050405020304" pitchFamily="18" charset="0"/>
              </a:rPr>
              <a:t>BB</a:t>
            </a:r>
            <a:r>
              <a:rPr lang="en-US" sz="1800" baseline="-25000" dirty="0" err="1">
                <a:solidFill>
                  <a:srgbClr val="000000"/>
                </a:solidFill>
                <a:effectLst/>
                <a:latin typeface="Times New Roman" panose="02020603050405020304" pitchFamily="18" charset="0"/>
                <a:ea typeface="Times New Roman" panose="02020603050405020304" pitchFamily="18" charset="0"/>
              </a:rPr>
              <a:t>p</a:t>
            </a:r>
            <a:r>
              <a:rPr lang="en-US" sz="1800" dirty="0">
                <a:solidFill>
                  <a:srgbClr val="000000"/>
                </a:solidFill>
                <a:effectLst/>
                <a:latin typeface="Times New Roman" panose="02020603050405020304" pitchFamily="18" charset="0"/>
                <a:ea typeface="Times New Roman" panose="02020603050405020304" pitchFamily="18" charset="0"/>
              </a:rPr>
              <a:t> + </a:t>
            </a:r>
            <a:r>
              <a:rPr lang="en-US" sz="1800" dirty="0" err="1">
                <a:solidFill>
                  <a:srgbClr val="000000"/>
                </a:solidFill>
                <a:effectLst/>
                <a:latin typeface="Times New Roman" panose="02020603050405020304" pitchFamily="18" charset="0"/>
                <a:ea typeface="Times New Roman" panose="02020603050405020304" pitchFamily="18" charset="0"/>
              </a:rPr>
              <a:t>Hk</a:t>
            </a:r>
            <a:r>
              <a:rPr lang="en-US" sz="1800" dirty="0">
                <a:solidFill>
                  <a:srgbClr val="000000"/>
                </a:solidFill>
                <a:effectLst/>
                <a:latin typeface="Times New Roman" panose="02020603050405020304" pitchFamily="18" charset="0"/>
                <a:ea typeface="Times New Roman" panose="02020603050405020304" pitchFamily="18" charset="0"/>
              </a:rPr>
              <a:t> </a:t>
            </a:r>
            <a:r>
              <a:rPr lang="en-US" sz="1800" dirty="0" err="1">
                <a:solidFill>
                  <a:srgbClr val="000000"/>
                </a:solidFill>
                <a:effectLst/>
                <a:latin typeface="Times New Roman" panose="02020603050405020304" pitchFamily="18" charset="0"/>
                <a:ea typeface="Times New Roman" panose="02020603050405020304" pitchFamily="18" charset="0"/>
              </a:rPr>
              <a:t>BB</a:t>
            </a:r>
            <a:r>
              <a:rPr lang="en-US" sz="1800" baseline="-25000" dirty="0" err="1">
                <a:solidFill>
                  <a:srgbClr val="000000"/>
                </a:solidFill>
                <a:effectLst/>
                <a:latin typeface="Times New Roman" panose="02020603050405020304" pitchFamily="18" charset="0"/>
                <a:ea typeface="Times New Roman" panose="02020603050405020304" pitchFamily="18" charset="0"/>
              </a:rPr>
              <a:t>e</a:t>
            </a:r>
            <a:endParaRPr lang="en-US" sz="1800" dirty="0">
              <a:effectLst/>
              <a:latin typeface="Times New Roman" panose="02020603050405020304" pitchFamily="18" charset="0"/>
              <a:ea typeface="Times New Roman" panose="02020603050405020304" pitchFamily="18" charset="0"/>
            </a:endParaRPr>
          </a:p>
          <a:p>
            <a:pPr algn="just" fontAlgn="ctr">
              <a:lnSpc>
                <a:spcPct val="120000"/>
              </a:lnSpc>
              <a:spcBef>
                <a:spcPts val="200"/>
              </a:spcBef>
              <a:spcAft>
                <a:spcPts val="300"/>
              </a:spcAft>
            </a:pPr>
            <a:r>
              <a:rPr lang="en-US" sz="1800" dirty="0">
                <a:solidFill>
                  <a:srgbClr val="000000"/>
                </a:solidFill>
                <a:effectLst/>
                <a:latin typeface="Times New Roman" panose="02020603050405020304" pitchFamily="18" charset="0"/>
                <a:ea typeface="Times New Roman" panose="02020603050405020304" pitchFamily="18" charset="0"/>
              </a:rPr>
              <a:t>BE = (1 – </a:t>
            </a:r>
            <a:r>
              <a:rPr lang="en-US" sz="1800" dirty="0" err="1">
                <a:solidFill>
                  <a:srgbClr val="000000"/>
                </a:solidFill>
                <a:effectLst/>
                <a:latin typeface="Times New Roman" panose="02020603050405020304" pitchFamily="18" charset="0"/>
                <a:ea typeface="Times New Roman" panose="02020603050405020304" pitchFamily="18" charset="0"/>
              </a:rPr>
              <a:t>Hk</a:t>
            </a:r>
            <a:r>
              <a:rPr lang="en-US" sz="1800" dirty="0">
                <a:solidFill>
                  <a:srgbClr val="000000"/>
                </a:solidFill>
                <a:effectLst/>
                <a:latin typeface="Times New Roman" panose="02020603050405020304" pitchFamily="18" charset="0"/>
                <a:ea typeface="Times New Roman" panose="02020603050405020304" pitchFamily="18" charset="0"/>
              </a:rPr>
              <a:t>) </a:t>
            </a:r>
            <a:r>
              <a:rPr lang="en-US" sz="1800" dirty="0" err="1">
                <a:solidFill>
                  <a:srgbClr val="000000"/>
                </a:solidFill>
                <a:effectLst/>
                <a:latin typeface="Times New Roman" panose="02020603050405020304" pitchFamily="18" charset="0"/>
                <a:ea typeface="Times New Roman" panose="02020603050405020304" pitchFamily="18" charset="0"/>
              </a:rPr>
              <a:t>BE</a:t>
            </a:r>
            <a:r>
              <a:rPr lang="en-US" sz="1800" baseline="-25000" dirty="0" err="1">
                <a:solidFill>
                  <a:srgbClr val="000000"/>
                </a:solidFill>
                <a:effectLst/>
                <a:latin typeface="Times New Roman" panose="02020603050405020304" pitchFamily="18" charset="0"/>
                <a:ea typeface="Times New Roman" panose="02020603050405020304" pitchFamily="18" charset="0"/>
              </a:rPr>
              <a:t>p</a:t>
            </a:r>
            <a:r>
              <a:rPr lang="en-US" sz="1800" dirty="0">
                <a:solidFill>
                  <a:srgbClr val="000000"/>
                </a:solidFill>
                <a:effectLst/>
                <a:latin typeface="Times New Roman" panose="02020603050405020304" pitchFamily="18" charset="0"/>
                <a:ea typeface="Times New Roman" panose="02020603050405020304" pitchFamily="18" charset="0"/>
              </a:rPr>
              <a:t> + </a:t>
            </a:r>
            <a:r>
              <a:rPr lang="en-US" sz="1800" dirty="0" err="1">
                <a:solidFill>
                  <a:srgbClr val="000000"/>
                </a:solidFill>
                <a:effectLst/>
                <a:latin typeface="Times New Roman" panose="02020603050405020304" pitchFamily="18" charset="0"/>
                <a:ea typeface="Times New Roman" panose="02020603050405020304" pitchFamily="18" charset="0"/>
              </a:rPr>
              <a:t>Hk</a:t>
            </a:r>
            <a:r>
              <a:rPr lang="en-US" sz="1800" dirty="0">
                <a:solidFill>
                  <a:srgbClr val="000000"/>
                </a:solidFill>
                <a:effectLst/>
                <a:latin typeface="Times New Roman" panose="02020603050405020304" pitchFamily="18" charset="0"/>
                <a:ea typeface="Times New Roman" panose="02020603050405020304" pitchFamily="18" charset="0"/>
              </a:rPr>
              <a:t> </a:t>
            </a:r>
            <a:r>
              <a:rPr lang="en-US" sz="1800" dirty="0" err="1">
                <a:solidFill>
                  <a:srgbClr val="000000"/>
                </a:solidFill>
                <a:effectLst/>
                <a:latin typeface="Times New Roman" panose="02020603050405020304" pitchFamily="18" charset="0"/>
                <a:ea typeface="Times New Roman" panose="02020603050405020304" pitchFamily="18" charset="0"/>
              </a:rPr>
              <a:t>BE</a:t>
            </a:r>
            <a:r>
              <a:rPr lang="en-US" sz="1800" baseline="-25000" dirty="0" err="1">
                <a:solidFill>
                  <a:srgbClr val="000000"/>
                </a:solidFill>
                <a:effectLst/>
                <a:latin typeface="Times New Roman" panose="02020603050405020304" pitchFamily="18" charset="0"/>
                <a:ea typeface="Times New Roman" panose="02020603050405020304" pitchFamily="18" charset="0"/>
              </a:rPr>
              <a:t>e</a:t>
            </a:r>
            <a:endParaRPr lang="en-US" sz="1800" dirty="0">
              <a:effectLst/>
              <a:latin typeface="Times New Roman" panose="02020603050405020304" pitchFamily="18" charset="0"/>
              <a:ea typeface="Times New Roman" panose="02020603050405020304" pitchFamily="18" charset="0"/>
            </a:endParaRPr>
          </a:p>
          <a:p>
            <a:pPr algn="just" fontAlgn="ctr">
              <a:lnSpc>
                <a:spcPct val="120000"/>
              </a:lnSpc>
              <a:spcBef>
                <a:spcPts val="200"/>
              </a:spcBef>
              <a:spcAft>
                <a:spcPts val="300"/>
              </a:spcAft>
            </a:pPr>
            <a:r>
              <a:rPr lang="en-US" sz="1800" i="1" dirty="0">
                <a:solidFill>
                  <a:srgbClr val="000000"/>
                </a:solidFill>
                <a:effectLst/>
                <a:latin typeface="Times New Roman" panose="02020603050405020304" pitchFamily="18" charset="0"/>
                <a:ea typeface="Times New Roman" panose="02020603050405020304" pitchFamily="18" charset="0"/>
              </a:rPr>
              <a:t>se ale </a:t>
            </a:r>
            <a:r>
              <a:rPr lang="en-US" sz="1800" i="1" dirty="0" err="1">
                <a:solidFill>
                  <a:srgbClr val="000000"/>
                </a:solidFill>
                <a:effectLst/>
                <a:latin typeface="Times New Roman" panose="02020603050405020304" pitchFamily="18" charset="0"/>
                <a:ea typeface="Times New Roman" panose="02020603050405020304" pitchFamily="18" charset="0"/>
              </a:rPr>
              <a:t>nemění</a:t>
            </a:r>
            <a:r>
              <a:rPr lang="en-US" sz="1800" i="1" dirty="0">
                <a:solidFill>
                  <a:srgbClr val="000000"/>
                </a:solidFill>
                <a:effectLst/>
                <a:latin typeface="Times New Roman" panose="02020603050405020304" pitchFamily="18" charset="0"/>
                <a:ea typeface="Times New Roman" panose="02020603050405020304" pitchFamily="18" charset="0"/>
              </a:rPr>
              <a:t> – o co se </a:t>
            </a:r>
            <a:r>
              <a:rPr lang="en-US" sz="1800" i="1" dirty="0" err="1">
                <a:solidFill>
                  <a:srgbClr val="000000"/>
                </a:solidFill>
                <a:effectLst/>
                <a:latin typeface="Times New Roman" panose="02020603050405020304" pitchFamily="18" charset="0"/>
                <a:ea typeface="Times New Roman" panose="02020603050405020304" pitchFamily="18" charset="0"/>
              </a:rPr>
              <a:t>sníží</a:t>
            </a:r>
            <a:r>
              <a:rPr lang="en-US" sz="1800" i="1" dirty="0">
                <a:solidFill>
                  <a:srgbClr val="000000"/>
                </a:solidFill>
                <a:effectLst/>
                <a:latin typeface="Times New Roman" panose="02020603050405020304" pitchFamily="18" charset="0"/>
                <a:ea typeface="Times New Roman" panose="02020603050405020304" pitchFamily="18" charset="0"/>
              </a:rPr>
              <a:t> BB (</a:t>
            </a:r>
            <a:r>
              <a:rPr lang="en-US" sz="1800" i="1" dirty="0" err="1">
                <a:solidFill>
                  <a:srgbClr val="000000"/>
                </a:solidFill>
                <a:effectLst/>
                <a:latin typeface="Times New Roman" panose="02020603050405020304" pitchFamily="18" charset="0"/>
                <a:ea typeface="Times New Roman" panose="02020603050405020304" pitchFamily="18" charset="0"/>
              </a:rPr>
              <a:t>nebo</a:t>
            </a:r>
            <a:r>
              <a:rPr lang="en-US" sz="1800" i="1" dirty="0">
                <a:solidFill>
                  <a:srgbClr val="000000"/>
                </a:solidFill>
                <a:effectLst/>
                <a:latin typeface="Times New Roman" panose="02020603050405020304" pitchFamily="18" charset="0"/>
                <a:ea typeface="Times New Roman" panose="02020603050405020304" pitchFamily="18" charset="0"/>
              </a:rPr>
              <a:t> BE) v </a:t>
            </a:r>
            <a:r>
              <a:rPr lang="en-US" sz="1800" i="1" dirty="0" err="1">
                <a:solidFill>
                  <a:srgbClr val="000000"/>
                </a:solidFill>
                <a:effectLst/>
                <a:latin typeface="Times New Roman" panose="02020603050405020304" pitchFamily="18" charset="0"/>
                <a:ea typeface="Times New Roman" panose="02020603050405020304" pitchFamily="18" charset="0"/>
              </a:rPr>
              <a:t>erytrocytech</a:t>
            </a:r>
            <a:r>
              <a:rPr lang="en-US" sz="1800" i="1" dirty="0">
                <a:solidFill>
                  <a:srgbClr val="000000"/>
                </a:solidFill>
                <a:effectLst/>
                <a:latin typeface="Times New Roman" panose="02020603050405020304" pitchFamily="18" charset="0"/>
                <a:ea typeface="Times New Roman" panose="02020603050405020304" pitchFamily="18" charset="0"/>
              </a:rPr>
              <a:t>, o </a:t>
            </a:r>
            <a:r>
              <a:rPr lang="en-US" sz="1800" i="1" dirty="0" err="1">
                <a:solidFill>
                  <a:srgbClr val="000000"/>
                </a:solidFill>
                <a:effectLst/>
                <a:latin typeface="Times New Roman" panose="02020603050405020304" pitchFamily="18" charset="0"/>
                <a:ea typeface="Times New Roman" panose="02020603050405020304" pitchFamily="18" charset="0"/>
              </a:rPr>
              <a:t>tolik</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stoupne</a:t>
            </a:r>
            <a:r>
              <a:rPr lang="en-US" sz="1800" i="1" dirty="0">
                <a:solidFill>
                  <a:srgbClr val="000000"/>
                </a:solidFill>
                <a:effectLst/>
                <a:latin typeface="Times New Roman" panose="02020603050405020304" pitchFamily="18" charset="0"/>
                <a:ea typeface="Times New Roman" panose="02020603050405020304" pitchFamily="18" charset="0"/>
              </a:rPr>
              <a:t> BB (a BE) v </a:t>
            </a:r>
            <a:r>
              <a:rPr lang="en-US" sz="1800" i="1" dirty="0" err="1">
                <a:solidFill>
                  <a:srgbClr val="000000"/>
                </a:solidFill>
                <a:effectLst/>
                <a:latin typeface="Times New Roman" panose="02020603050405020304" pitchFamily="18" charset="0"/>
                <a:ea typeface="Times New Roman" panose="02020603050405020304" pitchFamily="18" charset="0"/>
              </a:rPr>
              <a:t>plazmě</a:t>
            </a:r>
            <a:r>
              <a:rPr lang="en-US" sz="1800" i="1" dirty="0">
                <a:solidFill>
                  <a:srgbClr val="000000"/>
                </a:solidFill>
                <a:effectLst/>
                <a:latin typeface="Times New Roman" panose="02020603050405020304" pitchFamily="18" charset="0"/>
                <a:ea typeface="Times New Roman" panose="02020603050405020304" pitchFamily="18" charset="0"/>
              </a:rPr>
              <a:t> a </a:t>
            </a:r>
            <a:r>
              <a:rPr lang="en-US" sz="1800" i="1" dirty="0" err="1">
                <a:solidFill>
                  <a:srgbClr val="000000"/>
                </a:solidFill>
                <a:effectLst/>
                <a:latin typeface="Times New Roman" panose="02020603050405020304" pitchFamily="18" charset="0"/>
                <a:ea typeface="Times New Roman" panose="02020603050405020304" pitchFamily="18" charset="0"/>
              </a:rPr>
              <a:t>naopak</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Označíme</a:t>
            </a:r>
            <a:r>
              <a:rPr lang="en-US" sz="1800" i="1" dirty="0">
                <a:solidFill>
                  <a:srgbClr val="000000"/>
                </a:solidFill>
                <a:effectLst/>
                <a:latin typeface="Times New Roman" panose="02020603050405020304" pitchFamily="18" charset="0"/>
                <a:ea typeface="Times New Roman" panose="02020603050405020304" pitchFamily="18" charset="0"/>
              </a:rPr>
              <a:t>-li </a:t>
            </a:r>
            <a:r>
              <a:rPr lang="en-US" sz="1800" i="1" dirty="0" err="1">
                <a:solidFill>
                  <a:srgbClr val="000000"/>
                </a:solidFill>
                <a:effectLst/>
                <a:latin typeface="Times New Roman" panose="02020603050405020304" pitchFamily="18" charset="0"/>
                <a:ea typeface="Times New Roman" panose="02020603050405020304" pitchFamily="18" charset="0"/>
              </a:rPr>
              <a:t>celkové</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množství</a:t>
            </a:r>
            <a:r>
              <a:rPr lang="en-US" sz="1800" i="1" dirty="0">
                <a:solidFill>
                  <a:srgbClr val="000000"/>
                </a:solidFill>
                <a:effectLst/>
                <a:latin typeface="Times New Roman" panose="02020603050405020304" pitchFamily="18" charset="0"/>
                <a:ea typeface="Times New Roman" panose="02020603050405020304" pitchFamily="18" charset="0"/>
              </a:rPr>
              <a:t> HCO</a:t>
            </a:r>
            <a:r>
              <a:rPr lang="en-US" sz="1800" i="1" baseline="-25000" dirty="0">
                <a:solidFill>
                  <a:srgbClr val="000000"/>
                </a:solidFill>
                <a:effectLst/>
                <a:latin typeface="Times New Roman" panose="02020603050405020304" pitchFamily="18" charset="0"/>
                <a:ea typeface="Times New Roman" panose="02020603050405020304" pitchFamily="18" charset="0"/>
              </a:rPr>
              <a:t>3</a:t>
            </a:r>
            <a:r>
              <a:rPr lang="en-US" sz="1800" i="1" baseline="30000" dirty="0">
                <a:solidFill>
                  <a:srgbClr val="000000"/>
                </a:solidFill>
                <a:effectLst/>
                <a:latin typeface="Times New Roman" panose="02020603050405020304" pitchFamily="18" charset="0"/>
                <a:ea typeface="Times New Roman" panose="02020603050405020304" pitchFamily="18" charset="0"/>
              </a:rPr>
              <a:t>-</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přesouvané</a:t>
            </a:r>
            <a:r>
              <a:rPr lang="en-US" sz="1800" i="1" dirty="0">
                <a:solidFill>
                  <a:srgbClr val="000000"/>
                </a:solidFill>
                <a:effectLst/>
                <a:latin typeface="Times New Roman" panose="02020603050405020304" pitchFamily="18" charset="0"/>
                <a:ea typeface="Times New Roman" panose="02020603050405020304" pitchFamily="18" charset="0"/>
              </a:rPr>
              <a:t> v </a:t>
            </a:r>
            <a:r>
              <a:rPr lang="en-US" sz="1800" i="1" dirty="0" err="1">
                <a:solidFill>
                  <a:srgbClr val="000000"/>
                </a:solidFill>
                <a:effectLst/>
                <a:latin typeface="Times New Roman" panose="02020603050405020304" pitchFamily="18" charset="0"/>
                <a:ea typeface="Times New Roman" panose="02020603050405020304" pitchFamily="18" charset="0"/>
              </a:rPr>
              <a:t>litru</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krve</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mezi</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krvinkou</a:t>
            </a:r>
            <a:r>
              <a:rPr lang="en-US" sz="1800" i="1" dirty="0">
                <a:solidFill>
                  <a:srgbClr val="000000"/>
                </a:solidFill>
                <a:effectLst/>
                <a:latin typeface="Times New Roman" panose="02020603050405020304" pitchFamily="18" charset="0"/>
                <a:ea typeface="Times New Roman" panose="02020603050405020304" pitchFamily="18" charset="0"/>
              </a:rPr>
              <a:t> a </a:t>
            </a:r>
            <a:r>
              <a:rPr lang="en-US" sz="1800" i="1" dirty="0" err="1">
                <a:solidFill>
                  <a:srgbClr val="000000"/>
                </a:solidFill>
                <a:effectLst/>
                <a:latin typeface="Times New Roman" panose="02020603050405020304" pitchFamily="18" charset="0"/>
                <a:ea typeface="Times New Roman" panose="02020603050405020304" pitchFamily="18" charset="0"/>
              </a:rPr>
              <a:t>plazmou</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při</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titraci</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krve</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oxidem</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uhličitým</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jako</a:t>
            </a:r>
            <a:r>
              <a:rPr lang="en-US" sz="1800" i="1" dirty="0">
                <a:solidFill>
                  <a:srgbClr val="000000"/>
                </a:solidFill>
                <a:effectLst/>
                <a:latin typeface="Times New Roman" panose="02020603050405020304" pitchFamily="18" charset="0"/>
                <a:ea typeface="Times New Roman" panose="02020603050405020304" pitchFamily="18" charset="0"/>
              </a:rPr>
              <a:t> mHCO</a:t>
            </a:r>
            <a:r>
              <a:rPr lang="en-US" sz="1800" i="1" baseline="-25000" dirty="0">
                <a:solidFill>
                  <a:srgbClr val="000000"/>
                </a:solidFill>
                <a:effectLst/>
                <a:latin typeface="Times New Roman" panose="02020603050405020304" pitchFamily="18" charset="0"/>
                <a:ea typeface="Times New Roman" panose="02020603050405020304" pitchFamily="18" charset="0"/>
              </a:rPr>
              <a:t>3</a:t>
            </a:r>
            <a:r>
              <a:rPr lang="en-US" sz="1800" i="1" baseline="30000" dirty="0">
                <a:solidFill>
                  <a:srgbClr val="000000"/>
                </a:solidFill>
                <a:effectLst/>
                <a:latin typeface="Times New Roman" panose="02020603050405020304" pitchFamily="18" charset="0"/>
                <a:ea typeface="Times New Roman" panose="02020603050405020304" pitchFamily="18" charset="0"/>
              </a:rPr>
              <a:t>-</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pak</a:t>
            </a:r>
            <a:r>
              <a:rPr lang="en-US" sz="1800" i="1" dirty="0">
                <a:solidFill>
                  <a:srgbClr val="000000"/>
                </a:solidFill>
                <a:effectLst/>
                <a:latin typeface="Times New Roman" panose="02020603050405020304" pitchFamily="18" charset="0"/>
                <a:ea typeface="Times New Roman" panose="02020603050405020304" pitchFamily="18" charset="0"/>
              </a:rPr>
              <a:t>:</a:t>
            </a:r>
            <a:endParaRPr lang="en-US" sz="1800" dirty="0">
              <a:effectLst/>
              <a:latin typeface="Times New Roman" panose="02020603050405020304" pitchFamily="18" charset="0"/>
              <a:ea typeface="Times New Roman" panose="02020603050405020304" pitchFamily="18" charset="0"/>
            </a:endParaRPr>
          </a:p>
          <a:p>
            <a:pPr algn="just" fontAlgn="ctr">
              <a:lnSpc>
                <a:spcPct val="120000"/>
              </a:lnSpc>
              <a:spcBef>
                <a:spcPts val="200"/>
              </a:spcBef>
              <a:spcAft>
                <a:spcPts val="300"/>
              </a:spcAft>
            </a:pPr>
            <a:r>
              <a:rPr lang="en-US" sz="1800" dirty="0">
                <a:solidFill>
                  <a:srgbClr val="000000"/>
                </a:solidFill>
                <a:effectLst/>
                <a:latin typeface="Times New Roman" panose="02020603050405020304" pitchFamily="18" charset="0"/>
                <a:ea typeface="Times New Roman" panose="02020603050405020304" pitchFamily="18" charset="0"/>
              </a:rPr>
              <a:t>BB = (1 – </a:t>
            </a:r>
            <a:r>
              <a:rPr lang="en-US" sz="1800" dirty="0" err="1">
                <a:solidFill>
                  <a:srgbClr val="000000"/>
                </a:solidFill>
                <a:effectLst/>
                <a:latin typeface="Times New Roman" panose="02020603050405020304" pitchFamily="18" charset="0"/>
                <a:ea typeface="Times New Roman" panose="02020603050405020304" pitchFamily="18" charset="0"/>
              </a:rPr>
              <a:t>Hk</a:t>
            </a:r>
            <a:r>
              <a:rPr lang="en-US" sz="1800" dirty="0">
                <a:solidFill>
                  <a:srgbClr val="000000"/>
                </a:solidFill>
                <a:effectLst/>
                <a:latin typeface="Times New Roman" panose="02020603050405020304" pitchFamily="18" charset="0"/>
                <a:ea typeface="Times New Roman" panose="02020603050405020304" pitchFamily="18" charset="0"/>
              </a:rPr>
              <a:t>) </a:t>
            </a:r>
            <a:r>
              <a:rPr lang="en-US" sz="1800" dirty="0" err="1">
                <a:solidFill>
                  <a:srgbClr val="000000"/>
                </a:solidFill>
                <a:effectLst/>
                <a:latin typeface="Times New Roman" panose="02020603050405020304" pitchFamily="18" charset="0"/>
                <a:ea typeface="Times New Roman" panose="02020603050405020304" pitchFamily="18" charset="0"/>
              </a:rPr>
              <a:t>BB</a:t>
            </a:r>
            <a:r>
              <a:rPr lang="en-US" sz="1800" baseline="-25000" dirty="0" err="1">
                <a:solidFill>
                  <a:srgbClr val="000000"/>
                </a:solidFill>
                <a:effectLst/>
                <a:latin typeface="Times New Roman" panose="02020603050405020304" pitchFamily="18" charset="0"/>
                <a:ea typeface="Times New Roman" panose="02020603050405020304" pitchFamily="18" charset="0"/>
              </a:rPr>
              <a:t>p</a:t>
            </a:r>
            <a:r>
              <a:rPr lang="en-US" sz="1800" dirty="0">
                <a:solidFill>
                  <a:srgbClr val="000000"/>
                </a:solidFill>
                <a:effectLst/>
                <a:latin typeface="Times New Roman" panose="02020603050405020304" pitchFamily="18" charset="0"/>
                <a:ea typeface="Times New Roman" panose="02020603050405020304" pitchFamily="18" charset="0"/>
              </a:rPr>
              <a:t> + mHCO</a:t>
            </a:r>
            <a:r>
              <a:rPr lang="en-US" sz="1800" baseline="-25000" dirty="0">
                <a:solidFill>
                  <a:srgbClr val="000000"/>
                </a:solidFill>
                <a:effectLst/>
                <a:latin typeface="Times New Roman" panose="02020603050405020304" pitchFamily="18" charset="0"/>
                <a:ea typeface="Times New Roman" panose="02020603050405020304" pitchFamily="18" charset="0"/>
              </a:rPr>
              <a:t>3</a:t>
            </a:r>
            <a:r>
              <a:rPr lang="en-US" sz="1800" baseline="30000" dirty="0">
                <a:solidFill>
                  <a:srgbClr val="000000"/>
                </a:solidFill>
                <a:effectLst/>
                <a:latin typeface="Times New Roman" panose="02020603050405020304" pitchFamily="18" charset="0"/>
                <a:ea typeface="Times New Roman" panose="02020603050405020304" pitchFamily="18" charset="0"/>
              </a:rPr>
              <a:t>-</a:t>
            </a:r>
            <a:r>
              <a:rPr lang="en-US" sz="1800" dirty="0">
                <a:solidFill>
                  <a:srgbClr val="000000"/>
                </a:solidFill>
                <a:effectLst/>
                <a:latin typeface="Times New Roman" panose="02020603050405020304" pitchFamily="18" charset="0"/>
                <a:ea typeface="Times New Roman" panose="02020603050405020304" pitchFamily="18" charset="0"/>
              </a:rPr>
              <a:t> + </a:t>
            </a:r>
            <a:r>
              <a:rPr lang="en-US" sz="1800" dirty="0" err="1">
                <a:solidFill>
                  <a:srgbClr val="000000"/>
                </a:solidFill>
                <a:effectLst/>
                <a:latin typeface="Times New Roman" panose="02020603050405020304" pitchFamily="18" charset="0"/>
                <a:ea typeface="Times New Roman" panose="02020603050405020304" pitchFamily="18" charset="0"/>
              </a:rPr>
              <a:t>Hk</a:t>
            </a:r>
            <a:r>
              <a:rPr lang="en-US" sz="1800" dirty="0">
                <a:solidFill>
                  <a:srgbClr val="000000"/>
                </a:solidFill>
                <a:effectLst/>
                <a:latin typeface="Times New Roman" panose="02020603050405020304" pitchFamily="18" charset="0"/>
                <a:ea typeface="Times New Roman" panose="02020603050405020304" pitchFamily="18" charset="0"/>
              </a:rPr>
              <a:t> </a:t>
            </a:r>
            <a:r>
              <a:rPr lang="en-US" sz="1800" dirty="0" err="1">
                <a:solidFill>
                  <a:srgbClr val="000000"/>
                </a:solidFill>
                <a:effectLst/>
                <a:latin typeface="Times New Roman" panose="02020603050405020304" pitchFamily="18" charset="0"/>
                <a:ea typeface="Times New Roman" panose="02020603050405020304" pitchFamily="18" charset="0"/>
              </a:rPr>
              <a:t>BB</a:t>
            </a:r>
            <a:r>
              <a:rPr lang="en-US" sz="1800" baseline="-25000" dirty="0" err="1">
                <a:solidFill>
                  <a:srgbClr val="000000"/>
                </a:solidFill>
                <a:effectLst/>
                <a:latin typeface="Times New Roman" panose="02020603050405020304" pitchFamily="18" charset="0"/>
                <a:ea typeface="Times New Roman" panose="02020603050405020304" pitchFamily="18" charset="0"/>
              </a:rPr>
              <a:t>e</a:t>
            </a:r>
            <a:r>
              <a:rPr lang="en-US" sz="1800" dirty="0">
                <a:solidFill>
                  <a:srgbClr val="000000"/>
                </a:solidFill>
                <a:effectLst/>
                <a:latin typeface="Times New Roman" panose="02020603050405020304" pitchFamily="18" charset="0"/>
                <a:ea typeface="Times New Roman" panose="02020603050405020304" pitchFamily="18" charset="0"/>
              </a:rPr>
              <a:t> - mHCO</a:t>
            </a:r>
            <a:r>
              <a:rPr lang="en-US" sz="1800" baseline="-25000" dirty="0">
                <a:solidFill>
                  <a:srgbClr val="000000"/>
                </a:solidFill>
                <a:effectLst/>
                <a:latin typeface="Times New Roman" panose="02020603050405020304" pitchFamily="18" charset="0"/>
                <a:ea typeface="Times New Roman" panose="02020603050405020304" pitchFamily="18" charset="0"/>
              </a:rPr>
              <a:t>3</a:t>
            </a:r>
            <a:r>
              <a:rPr lang="en-US" sz="1800" baseline="30000" dirty="0">
                <a:solidFill>
                  <a:srgbClr val="000000"/>
                </a:solidFill>
                <a:effectLst/>
                <a:latin typeface="Times New Roman" panose="02020603050405020304" pitchFamily="18" charset="0"/>
                <a:ea typeface="Times New Roman" panose="02020603050405020304" pitchFamily="18" charset="0"/>
              </a:rPr>
              <a:t>- </a:t>
            </a:r>
            <a:endParaRPr lang="en-US" sz="1800" dirty="0">
              <a:effectLst/>
              <a:latin typeface="Times New Roman" panose="02020603050405020304" pitchFamily="18" charset="0"/>
              <a:ea typeface="Times New Roman" panose="02020603050405020304" pitchFamily="18" charset="0"/>
            </a:endParaRPr>
          </a:p>
          <a:p>
            <a:pPr algn="just" fontAlgn="ctr">
              <a:lnSpc>
                <a:spcPct val="120000"/>
              </a:lnSpc>
              <a:spcBef>
                <a:spcPts val="200"/>
              </a:spcBef>
              <a:spcAft>
                <a:spcPts val="300"/>
              </a:spcAft>
            </a:pPr>
            <a:r>
              <a:rPr lang="en-US" sz="1800" dirty="0">
                <a:solidFill>
                  <a:srgbClr val="000000"/>
                </a:solidFill>
                <a:effectLst/>
                <a:latin typeface="Times New Roman" panose="02020603050405020304" pitchFamily="18" charset="0"/>
                <a:ea typeface="Times New Roman" panose="02020603050405020304" pitchFamily="18" charset="0"/>
              </a:rPr>
              <a:t>BE = (1 – </a:t>
            </a:r>
            <a:r>
              <a:rPr lang="en-US" sz="1800" dirty="0" err="1">
                <a:solidFill>
                  <a:srgbClr val="000000"/>
                </a:solidFill>
                <a:effectLst/>
                <a:latin typeface="Times New Roman" panose="02020603050405020304" pitchFamily="18" charset="0"/>
                <a:ea typeface="Times New Roman" panose="02020603050405020304" pitchFamily="18" charset="0"/>
              </a:rPr>
              <a:t>Hk</a:t>
            </a:r>
            <a:r>
              <a:rPr lang="en-US" sz="1800" dirty="0">
                <a:solidFill>
                  <a:srgbClr val="000000"/>
                </a:solidFill>
                <a:effectLst/>
                <a:latin typeface="Times New Roman" panose="02020603050405020304" pitchFamily="18" charset="0"/>
                <a:ea typeface="Times New Roman" panose="02020603050405020304" pitchFamily="18" charset="0"/>
              </a:rPr>
              <a:t>) </a:t>
            </a:r>
            <a:r>
              <a:rPr lang="en-US" sz="1800" dirty="0" err="1">
                <a:solidFill>
                  <a:srgbClr val="000000"/>
                </a:solidFill>
                <a:effectLst/>
                <a:latin typeface="Times New Roman" panose="02020603050405020304" pitchFamily="18" charset="0"/>
                <a:ea typeface="Times New Roman" panose="02020603050405020304" pitchFamily="18" charset="0"/>
              </a:rPr>
              <a:t>BE</a:t>
            </a:r>
            <a:r>
              <a:rPr lang="en-US" sz="1800" baseline="-25000" dirty="0" err="1">
                <a:solidFill>
                  <a:srgbClr val="000000"/>
                </a:solidFill>
                <a:effectLst/>
                <a:latin typeface="Times New Roman" panose="02020603050405020304" pitchFamily="18" charset="0"/>
                <a:ea typeface="Times New Roman" panose="02020603050405020304" pitchFamily="18" charset="0"/>
              </a:rPr>
              <a:t>p</a:t>
            </a:r>
            <a:r>
              <a:rPr lang="en-US" sz="1800" dirty="0">
                <a:solidFill>
                  <a:srgbClr val="000000"/>
                </a:solidFill>
                <a:effectLst/>
                <a:latin typeface="Times New Roman" panose="02020603050405020304" pitchFamily="18" charset="0"/>
                <a:ea typeface="Times New Roman" panose="02020603050405020304" pitchFamily="18" charset="0"/>
              </a:rPr>
              <a:t>  + mHCO</a:t>
            </a:r>
            <a:r>
              <a:rPr lang="en-US" sz="1800" baseline="-25000" dirty="0">
                <a:solidFill>
                  <a:srgbClr val="000000"/>
                </a:solidFill>
                <a:effectLst/>
                <a:latin typeface="Times New Roman" panose="02020603050405020304" pitchFamily="18" charset="0"/>
                <a:ea typeface="Times New Roman" panose="02020603050405020304" pitchFamily="18" charset="0"/>
              </a:rPr>
              <a:t>3</a:t>
            </a:r>
            <a:r>
              <a:rPr lang="en-US" sz="1800" baseline="30000" dirty="0">
                <a:solidFill>
                  <a:srgbClr val="000000"/>
                </a:solidFill>
                <a:effectLst/>
                <a:latin typeface="Times New Roman" panose="02020603050405020304" pitchFamily="18" charset="0"/>
                <a:ea typeface="Times New Roman" panose="02020603050405020304" pitchFamily="18" charset="0"/>
              </a:rPr>
              <a:t>-</a:t>
            </a:r>
            <a:r>
              <a:rPr lang="en-US" sz="1800" dirty="0">
                <a:solidFill>
                  <a:srgbClr val="000000"/>
                </a:solidFill>
                <a:effectLst/>
                <a:latin typeface="Times New Roman" panose="02020603050405020304" pitchFamily="18" charset="0"/>
                <a:ea typeface="Times New Roman" panose="02020603050405020304" pitchFamily="18" charset="0"/>
              </a:rPr>
              <a:t>+ </a:t>
            </a:r>
            <a:r>
              <a:rPr lang="en-US" sz="1800" dirty="0" err="1">
                <a:solidFill>
                  <a:srgbClr val="000000"/>
                </a:solidFill>
                <a:effectLst/>
                <a:latin typeface="Times New Roman" panose="02020603050405020304" pitchFamily="18" charset="0"/>
                <a:ea typeface="Times New Roman" panose="02020603050405020304" pitchFamily="18" charset="0"/>
              </a:rPr>
              <a:t>Hk</a:t>
            </a:r>
            <a:r>
              <a:rPr lang="en-US" sz="1800" dirty="0">
                <a:solidFill>
                  <a:srgbClr val="000000"/>
                </a:solidFill>
                <a:effectLst/>
                <a:latin typeface="Times New Roman" panose="02020603050405020304" pitchFamily="18" charset="0"/>
                <a:ea typeface="Times New Roman" panose="02020603050405020304" pitchFamily="18" charset="0"/>
              </a:rPr>
              <a:t> </a:t>
            </a:r>
            <a:r>
              <a:rPr lang="en-US" sz="1800" dirty="0" err="1">
                <a:solidFill>
                  <a:srgbClr val="000000"/>
                </a:solidFill>
                <a:effectLst/>
                <a:latin typeface="Times New Roman" panose="02020603050405020304" pitchFamily="18" charset="0"/>
                <a:ea typeface="Times New Roman" panose="02020603050405020304" pitchFamily="18" charset="0"/>
              </a:rPr>
              <a:t>BE</a:t>
            </a:r>
            <a:r>
              <a:rPr lang="en-US" sz="1800" baseline="-25000" dirty="0" err="1">
                <a:solidFill>
                  <a:srgbClr val="000000"/>
                </a:solidFill>
                <a:effectLst/>
                <a:latin typeface="Times New Roman" panose="02020603050405020304" pitchFamily="18" charset="0"/>
                <a:ea typeface="Times New Roman" panose="02020603050405020304" pitchFamily="18" charset="0"/>
              </a:rPr>
              <a:t>e</a:t>
            </a:r>
            <a:r>
              <a:rPr lang="en-US" sz="1800" dirty="0">
                <a:solidFill>
                  <a:srgbClr val="000000"/>
                </a:solidFill>
                <a:effectLst/>
                <a:latin typeface="Times New Roman" panose="02020603050405020304" pitchFamily="18" charset="0"/>
                <a:ea typeface="Times New Roman" panose="02020603050405020304" pitchFamily="18" charset="0"/>
              </a:rPr>
              <a:t> - mHCO</a:t>
            </a:r>
            <a:r>
              <a:rPr lang="en-US" sz="1800" baseline="-25000" dirty="0">
                <a:solidFill>
                  <a:srgbClr val="000000"/>
                </a:solidFill>
                <a:effectLst/>
                <a:latin typeface="Times New Roman" panose="02020603050405020304" pitchFamily="18" charset="0"/>
                <a:ea typeface="Times New Roman" panose="02020603050405020304" pitchFamily="18" charset="0"/>
              </a:rPr>
              <a:t>3</a:t>
            </a:r>
            <a:r>
              <a:rPr lang="en-US" sz="1800" baseline="30000" dirty="0">
                <a:solidFill>
                  <a:srgbClr val="000000"/>
                </a:solidFill>
                <a:effectLst/>
                <a:latin typeface="Times New Roman" panose="02020603050405020304" pitchFamily="18" charset="0"/>
                <a:ea typeface="Times New Roman" panose="02020603050405020304" pitchFamily="18" charset="0"/>
              </a:rPr>
              <a:t>-</a:t>
            </a:r>
            <a:endParaRPr lang="en-US" sz="1800" dirty="0">
              <a:effectLst/>
              <a:latin typeface="Times New Roman" panose="02020603050405020304" pitchFamily="18" charset="0"/>
              <a:ea typeface="Times New Roman" panose="02020603050405020304" pitchFamily="18" charset="0"/>
            </a:endParaRPr>
          </a:p>
          <a:p>
            <a:r>
              <a:rPr lang="en-US" sz="1800" i="1" dirty="0">
                <a:solidFill>
                  <a:srgbClr val="000000"/>
                </a:solidFill>
                <a:effectLst/>
                <a:latin typeface="Times New Roman" panose="02020603050405020304" pitchFamily="18" charset="0"/>
                <a:ea typeface="Times New Roman" panose="02020603050405020304" pitchFamily="18" charset="0"/>
              </a:rPr>
              <a:t>BB a BE v </a:t>
            </a:r>
            <a:r>
              <a:rPr lang="en-US" sz="1800" i="1" dirty="0" err="1">
                <a:solidFill>
                  <a:srgbClr val="000000"/>
                </a:solidFill>
                <a:effectLst/>
                <a:latin typeface="Times New Roman" panose="02020603050405020304" pitchFamily="18" charset="0"/>
                <a:ea typeface="Times New Roman" panose="02020603050405020304" pitchFamily="18" charset="0"/>
              </a:rPr>
              <a:t>krvi</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jsou</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tedy</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nezávislé</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veličiny</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na</a:t>
            </a:r>
            <a:r>
              <a:rPr lang="en-US" sz="1800" i="1" dirty="0">
                <a:solidFill>
                  <a:srgbClr val="000000"/>
                </a:solidFill>
                <a:effectLst/>
                <a:latin typeface="Times New Roman" panose="02020603050405020304" pitchFamily="18" charset="0"/>
                <a:ea typeface="Times New Roman" panose="02020603050405020304" pitchFamily="18" charset="0"/>
              </a:rPr>
              <a:t> pCO</a:t>
            </a:r>
            <a:r>
              <a:rPr lang="en-US" sz="1800" i="1" baseline="-25000" dirty="0">
                <a:solidFill>
                  <a:srgbClr val="000000"/>
                </a:solidFill>
                <a:effectLst/>
                <a:latin typeface="Times New Roman" panose="02020603050405020304" pitchFamily="18" charset="0"/>
                <a:ea typeface="Times New Roman" panose="02020603050405020304" pitchFamily="18" charset="0"/>
              </a:rPr>
              <a:t>2</a:t>
            </a:r>
            <a:r>
              <a:rPr lang="en-US" sz="1800" i="1" dirty="0">
                <a:solidFill>
                  <a:srgbClr val="000000"/>
                </a:solidFill>
                <a:effectLst/>
                <a:latin typeface="Times New Roman" panose="02020603050405020304" pitchFamily="18" charset="0"/>
                <a:ea typeface="Times New Roman" panose="02020603050405020304" pitchFamily="18" charset="0"/>
              </a:rPr>
              <a:t> – to </a:t>
            </a:r>
            <a:r>
              <a:rPr lang="en-US" sz="1800" i="1" dirty="0" err="1">
                <a:solidFill>
                  <a:srgbClr val="000000"/>
                </a:solidFill>
                <a:effectLst/>
                <a:latin typeface="Times New Roman" panose="02020603050405020304" pitchFamily="18" charset="0"/>
                <a:ea typeface="Times New Roman" panose="02020603050405020304" pitchFamily="18" charset="0"/>
              </a:rPr>
              <a:t>ovšem</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platí</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pouze</a:t>
            </a:r>
            <a:r>
              <a:rPr lang="en-US" sz="1800" i="1" dirty="0">
                <a:solidFill>
                  <a:srgbClr val="000000"/>
                </a:solidFill>
                <a:effectLst/>
                <a:latin typeface="Times New Roman" panose="02020603050405020304" pitchFamily="18" charset="0"/>
                <a:ea typeface="Times New Roman" panose="02020603050405020304" pitchFamily="18" charset="0"/>
              </a:rPr>
              <a:t> pro </a:t>
            </a:r>
            <a:r>
              <a:rPr lang="en-US" sz="1800" i="1" dirty="0" err="1">
                <a:solidFill>
                  <a:srgbClr val="000000"/>
                </a:solidFill>
                <a:effectLst/>
                <a:latin typeface="Times New Roman" panose="02020603050405020304" pitchFamily="18" charset="0"/>
                <a:ea typeface="Times New Roman" panose="02020603050405020304" pitchFamily="18" charset="0"/>
              </a:rPr>
              <a:t>krev</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uvažovanou</a:t>
            </a:r>
            <a:r>
              <a:rPr lang="en-US" sz="1800" i="1" dirty="0">
                <a:solidFill>
                  <a:srgbClr val="000000"/>
                </a:solidFill>
                <a:effectLst/>
                <a:latin typeface="Times New Roman" panose="02020603050405020304" pitchFamily="18" charset="0"/>
                <a:ea typeface="Times New Roman" panose="02020603050405020304" pitchFamily="18" charset="0"/>
              </a:rPr>
              <a:t> in vitro. V </a:t>
            </a:r>
            <a:r>
              <a:rPr lang="en-US" sz="1800" i="1" dirty="0" err="1">
                <a:solidFill>
                  <a:srgbClr val="000000"/>
                </a:solidFill>
                <a:effectLst/>
                <a:latin typeface="Times New Roman" panose="02020603050405020304" pitchFamily="18" charset="0"/>
                <a:ea typeface="Times New Roman" panose="02020603050405020304" pitchFamily="18" charset="0"/>
              </a:rPr>
              <a:t>organismu</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dochází</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při</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vzestupu</a:t>
            </a:r>
            <a:r>
              <a:rPr lang="en-US" sz="1800" i="1" dirty="0">
                <a:solidFill>
                  <a:srgbClr val="000000"/>
                </a:solidFill>
                <a:effectLst/>
                <a:latin typeface="Times New Roman" panose="02020603050405020304" pitchFamily="18" charset="0"/>
                <a:ea typeface="Times New Roman" panose="02020603050405020304" pitchFamily="18" charset="0"/>
              </a:rPr>
              <a:t> pCO</a:t>
            </a:r>
            <a:r>
              <a:rPr lang="en-US" sz="1800" i="1" baseline="-25000" dirty="0">
                <a:solidFill>
                  <a:srgbClr val="000000"/>
                </a:solidFill>
                <a:effectLst/>
                <a:latin typeface="Times New Roman" panose="02020603050405020304" pitchFamily="18" charset="0"/>
                <a:ea typeface="Times New Roman" panose="02020603050405020304" pitchFamily="18" charset="0"/>
              </a:rPr>
              <a:t>2</a:t>
            </a:r>
            <a:r>
              <a:rPr lang="en-US" sz="1800" i="1" dirty="0">
                <a:solidFill>
                  <a:srgbClr val="000000"/>
                </a:solidFill>
                <a:effectLst/>
                <a:latin typeface="Times New Roman" panose="02020603050405020304" pitchFamily="18" charset="0"/>
                <a:ea typeface="Times New Roman" panose="02020603050405020304" pitchFamily="18" charset="0"/>
              </a:rPr>
              <a:t> k </a:t>
            </a:r>
            <a:r>
              <a:rPr lang="en-US" sz="1800" i="1" dirty="0" err="1">
                <a:solidFill>
                  <a:srgbClr val="000000"/>
                </a:solidFill>
                <a:effectLst/>
                <a:latin typeface="Times New Roman" panose="02020603050405020304" pitchFamily="18" charset="0"/>
                <a:ea typeface="Times New Roman" panose="02020603050405020304" pitchFamily="18" charset="0"/>
              </a:rPr>
              <a:t>přesunům</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bikarbonátů</a:t>
            </a:r>
            <a:r>
              <a:rPr lang="en-US" sz="1800" i="1" dirty="0">
                <a:solidFill>
                  <a:srgbClr val="000000"/>
                </a:solidFill>
                <a:effectLst/>
                <a:latin typeface="Times New Roman" panose="02020603050405020304" pitchFamily="18" charset="0"/>
                <a:ea typeface="Times New Roman" panose="02020603050405020304" pitchFamily="18" charset="0"/>
              </a:rPr>
              <a:t> z </a:t>
            </a:r>
            <a:r>
              <a:rPr lang="en-US" sz="1800" i="1" dirty="0" err="1">
                <a:solidFill>
                  <a:srgbClr val="000000"/>
                </a:solidFill>
                <a:effectLst/>
                <a:latin typeface="Times New Roman" panose="02020603050405020304" pitchFamily="18" charset="0"/>
                <a:ea typeface="Times New Roman" panose="02020603050405020304" pitchFamily="18" charset="0"/>
              </a:rPr>
              <a:t>krve</a:t>
            </a:r>
            <a:r>
              <a:rPr lang="en-US" sz="1800" i="1" dirty="0">
                <a:solidFill>
                  <a:srgbClr val="000000"/>
                </a:solidFill>
                <a:effectLst/>
                <a:latin typeface="Times New Roman" panose="02020603050405020304" pitchFamily="18" charset="0"/>
                <a:ea typeface="Times New Roman" panose="02020603050405020304" pitchFamily="18" charset="0"/>
              </a:rPr>
              <a:t> do </a:t>
            </a:r>
            <a:r>
              <a:rPr lang="en-US" sz="1800" i="1" dirty="0" err="1">
                <a:solidFill>
                  <a:srgbClr val="000000"/>
                </a:solidFill>
                <a:effectLst/>
                <a:latin typeface="Times New Roman" panose="02020603050405020304" pitchFamily="18" charset="0"/>
                <a:ea typeface="Times New Roman" panose="02020603050405020304" pitchFamily="18" charset="0"/>
              </a:rPr>
              <a:t>intersticiální</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tekutiny</a:t>
            </a:r>
            <a:r>
              <a:rPr lang="en-US" sz="1800" i="1" dirty="0">
                <a:solidFill>
                  <a:srgbClr val="000000"/>
                </a:solidFill>
                <a:effectLst/>
                <a:latin typeface="Times New Roman" panose="02020603050405020304" pitchFamily="18" charset="0"/>
                <a:ea typeface="Times New Roman" panose="02020603050405020304" pitchFamily="18" charset="0"/>
              </a:rPr>
              <a:t> a proto </a:t>
            </a:r>
            <a:r>
              <a:rPr lang="en-US" sz="1800" i="1" dirty="0" err="1">
                <a:solidFill>
                  <a:srgbClr val="000000"/>
                </a:solidFill>
                <a:effectLst/>
                <a:latin typeface="Times New Roman" panose="02020603050405020304" pitchFamily="18" charset="0"/>
                <a:ea typeface="Times New Roman" panose="02020603050405020304" pitchFamily="18" charset="0"/>
              </a:rPr>
              <a:t>při</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akutní</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respirační</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acidóze</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hodnota</a:t>
            </a:r>
            <a:r>
              <a:rPr lang="en-US" sz="1800" i="1" dirty="0">
                <a:solidFill>
                  <a:srgbClr val="000000"/>
                </a:solidFill>
                <a:effectLst/>
                <a:latin typeface="Times New Roman" panose="02020603050405020304" pitchFamily="18" charset="0"/>
                <a:ea typeface="Times New Roman" panose="02020603050405020304" pitchFamily="18" charset="0"/>
              </a:rPr>
              <a:t> BE se </a:t>
            </a:r>
            <a:r>
              <a:rPr lang="en-US" sz="1800" i="1" dirty="0" err="1">
                <a:solidFill>
                  <a:srgbClr val="000000"/>
                </a:solidFill>
                <a:effectLst/>
                <a:latin typeface="Times New Roman" panose="02020603050405020304" pitchFamily="18" charset="0"/>
                <a:ea typeface="Times New Roman" panose="02020603050405020304" pitchFamily="18" charset="0"/>
              </a:rPr>
              <a:t>mírně</a:t>
            </a:r>
            <a:r>
              <a:rPr lang="en-US" sz="1800" i="1" dirty="0">
                <a:solidFill>
                  <a:srgbClr val="000000"/>
                </a:solidFill>
                <a:effectLst/>
                <a:latin typeface="Times New Roman" panose="02020603050405020304" pitchFamily="18" charset="0"/>
                <a:ea typeface="Times New Roman" panose="02020603050405020304" pitchFamily="18" charset="0"/>
              </a:rPr>
              <a:t> </a:t>
            </a:r>
            <a:r>
              <a:rPr lang="en-US" sz="1800" i="1" dirty="0" err="1">
                <a:solidFill>
                  <a:srgbClr val="000000"/>
                </a:solidFill>
                <a:effectLst/>
                <a:latin typeface="Times New Roman" panose="02020603050405020304" pitchFamily="18" charset="0"/>
                <a:ea typeface="Times New Roman" panose="02020603050405020304" pitchFamily="18" charset="0"/>
              </a:rPr>
              <a:t>snižuje</a:t>
            </a:r>
            <a:r>
              <a:rPr lang="en-US" sz="1800" i="1" dirty="0">
                <a:solidFill>
                  <a:srgbClr val="000000"/>
                </a:solidFill>
                <a:effectLst/>
                <a:latin typeface="Times New Roman" panose="02020603050405020304" pitchFamily="18" charset="0"/>
                <a:ea typeface="Times New Roman" panose="02020603050405020304" pitchFamily="18" charset="0"/>
              </a:rPr>
              <a:t>.</a:t>
            </a:r>
            <a:endParaRPr lang="en-US" sz="1800" dirty="0">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90</a:t>
            </a:fld>
            <a:endParaRPr lang="en-US"/>
          </a:p>
        </p:txBody>
      </p:sp>
    </p:spTree>
    <p:extLst>
      <p:ext uri="{BB962C8B-B14F-4D97-AF65-F5344CB8AC3E}">
        <p14:creationId xmlns:p14="http://schemas.microsoft.com/office/powerpoint/2010/main" val="396710379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Zástupný symbol pro obrázek snímku 1">
            <a:extLst>
              <a:ext uri="{FF2B5EF4-FFF2-40B4-BE49-F238E27FC236}">
                <a16:creationId xmlns:a16="http://schemas.microsoft.com/office/drawing/2014/main" id="{573A527B-ADFD-4CFD-BA02-F0B0A109A585}"/>
              </a:ext>
            </a:extLst>
          </p:cNvPr>
          <p:cNvSpPr>
            <a:spLocks noGrp="1" noRot="1" noChangeAspect="1" noTextEdit="1"/>
          </p:cNvSpPr>
          <p:nvPr>
            <p:ph type="sldImg"/>
          </p:nvPr>
        </p:nvSpPr>
        <p:spPr>
          <a:ln/>
        </p:spPr>
      </p:sp>
      <p:sp>
        <p:nvSpPr>
          <p:cNvPr id="77827" name="Zástupný symbol pro poznámky 2">
            <a:extLst>
              <a:ext uri="{FF2B5EF4-FFF2-40B4-BE49-F238E27FC236}">
                <a16:creationId xmlns:a16="http://schemas.microsoft.com/office/drawing/2014/main" id="{6DBDC7F3-08F7-4E77-A56B-14F56A0C99E8}"/>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cs-CZ" altLang="cs-CZ" dirty="0"/>
              <a:t>Přidáváním definovaného množství silné kyseliny nebo silné zásady je možné experimentálně vytvořit vzorky krve s definovanou hodnotou BE.</a:t>
            </a:r>
          </a:p>
        </p:txBody>
      </p:sp>
      <p:sp>
        <p:nvSpPr>
          <p:cNvPr id="77828" name="Zástupný symbol pro číslo snímku 3">
            <a:extLst>
              <a:ext uri="{FF2B5EF4-FFF2-40B4-BE49-F238E27FC236}">
                <a16:creationId xmlns:a16="http://schemas.microsoft.com/office/drawing/2014/main" id="{D51906C2-A807-45F1-B891-41D7BD82A8E4}"/>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A27CF4FF-02C7-4AF5-85A7-39A2919C9186}" type="slidenum">
              <a:rPr lang="cs-CZ" altLang="cs-CZ" sz="1200" smtClean="0"/>
              <a:pPr/>
              <a:t>91</a:t>
            </a:fld>
            <a:endParaRPr lang="cs-CZ" altLang="cs-CZ" sz="1200"/>
          </a:p>
        </p:txBody>
      </p:sp>
    </p:spTree>
    <p:extLst>
      <p:ext uri="{BB962C8B-B14F-4D97-AF65-F5344CB8AC3E}">
        <p14:creationId xmlns:p14="http://schemas.microsoft.com/office/powerpoint/2010/main" val="397370314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a:extLst>
              <a:ext uri="{FF2B5EF4-FFF2-40B4-BE49-F238E27FC236}">
                <a16:creationId xmlns:a16="http://schemas.microsoft.com/office/drawing/2014/main" id="{FE8BF5AB-2567-4726-8CE4-9C7B4F61166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08D76485-507F-4915-BEF4-4551CFD18D4A}" type="slidenum">
              <a:rPr lang="cs-CZ" altLang="cs-CZ" sz="1200" smtClean="0"/>
              <a:pPr/>
              <a:t>92</a:t>
            </a:fld>
            <a:endParaRPr lang="cs-CZ" altLang="cs-CZ" sz="1200"/>
          </a:p>
        </p:txBody>
      </p:sp>
      <p:sp>
        <p:nvSpPr>
          <p:cNvPr id="79875" name="Rectangle 2">
            <a:extLst>
              <a:ext uri="{FF2B5EF4-FFF2-40B4-BE49-F238E27FC236}">
                <a16:creationId xmlns:a16="http://schemas.microsoft.com/office/drawing/2014/main" id="{99B1E7AB-BA2D-4272-A040-9E9AAE2E2A27}"/>
              </a:ext>
            </a:extLst>
          </p:cNvPr>
          <p:cNvSpPr>
            <a:spLocks noGrp="1" noRot="1" noChangeAspect="1" noChangeArrowheads="1" noTextEdit="1"/>
          </p:cNvSpPr>
          <p:nvPr>
            <p:ph type="sldImg"/>
          </p:nvPr>
        </p:nvSpPr>
        <p:spPr>
          <a:ln/>
        </p:spPr>
      </p:sp>
      <p:sp>
        <p:nvSpPr>
          <p:cNvPr id="79876" name="Rectangle 3">
            <a:extLst>
              <a:ext uri="{FF2B5EF4-FFF2-40B4-BE49-F238E27FC236}">
                <a16:creationId xmlns:a16="http://schemas.microsoft.com/office/drawing/2014/main" id="{67CF9B64-772D-47F2-9DD1-D7C935D8E3B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dirty="0"/>
          </a:p>
        </p:txBody>
      </p:sp>
    </p:spTree>
    <p:extLst>
      <p:ext uri="{BB962C8B-B14F-4D97-AF65-F5344CB8AC3E}">
        <p14:creationId xmlns:p14="http://schemas.microsoft.com/office/powerpoint/2010/main" val="674638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effectLst/>
                <a:latin typeface="Times New Roman" panose="02020603050405020304" pitchFamily="18" charset="0"/>
                <a:ea typeface="Times New Roman" panose="02020603050405020304" pitchFamily="18" charset="0"/>
              </a:rPr>
              <a:t>Princip konstrukce křivky BE v </a:t>
            </a:r>
            <a:r>
              <a:rPr lang="cs-CZ" sz="1800" i="1" dirty="0" err="1">
                <a:effectLst/>
                <a:latin typeface="Times New Roman" panose="02020603050405020304" pitchFamily="18" charset="0"/>
                <a:ea typeface="Times New Roman" panose="02020603050405020304" pitchFamily="18" charset="0"/>
              </a:rPr>
              <a:t>Siggaard</a:t>
            </a:r>
            <a:r>
              <a:rPr lang="cs-CZ" sz="1800" i="1" dirty="0">
                <a:effectLst/>
                <a:latin typeface="Times New Roman" panose="02020603050405020304" pitchFamily="18" charset="0"/>
                <a:ea typeface="Times New Roman" panose="02020603050405020304" pitchFamily="18" charset="0"/>
              </a:rPr>
              <a:t>-Andersenově nomogramu. Vzorky plazmy a krve s různým hematokritem byly titrovány oxidem uhličitým s měnícím se parciálním tlakem. Přidáváním definovaného množství silné kyseliny (nebo silné zásady) byly vytvořeny sady vzorků s různou hodnotou BE. Titrační křivky (v semilogaritmických souřadnicích přímky) při titraci krve oxidem uhličitým mají různý skon v závislosti na koncentraci hemoglobinu. Křivky vzorků krve se stejným BE se protínají v jednom bodě. Průsečíky těchto bodů sloužily podkladem pro experimentální stanovení křivky BE (Base </a:t>
            </a:r>
            <a:r>
              <a:rPr lang="cs-CZ" sz="1800" i="1" dirty="0" err="1">
                <a:effectLst/>
                <a:latin typeface="Times New Roman" panose="02020603050405020304" pitchFamily="18" charset="0"/>
                <a:ea typeface="Times New Roman" panose="02020603050405020304" pitchFamily="18" charset="0"/>
              </a:rPr>
              <a:t>Excess</a:t>
            </a:r>
            <a:r>
              <a:rPr lang="cs-CZ" sz="1800" i="1" dirty="0">
                <a:effectLst/>
                <a:latin typeface="Times New Roman" panose="02020603050405020304" pitchFamily="18" charset="0"/>
                <a:ea typeface="Times New Roman" panose="02020603050405020304" pitchFamily="18" charset="0"/>
              </a:rPr>
              <a:t>). Obdobným způsobem byla experimentálně stanovena křivka BB (Buffer Base) jako průsečík bodů, kde se protínají titrační křivky vzorků krve se stejným BB.</a:t>
            </a:r>
            <a:endParaRPr lang="en-US" sz="1800" dirty="0">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93</a:t>
            </a:fld>
            <a:endParaRPr lang="en-US"/>
          </a:p>
        </p:txBody>
      </p:sp>
    </p:spTree>
    <p:extLst>
      <p:ext uri="{BB962C8B-B14F-4D97-AF65-F5344CB8AC3E}">
        <p14:creationId xmlns:p14="http://schemas.microsoft.com/office/powerpoint/2010/main" val="66493846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effectLst/>
                <a:latin typeface="Times New Roman" panose="02020603050405020304" pitchFamily="18" charset="0"/>
                <a:ea typeface="Times New Roman" panose="02020603050405020304" pitchFamily="18" charset="0"/>
              </a:rPr>
              <a:t>Využití křivkového </a:t>
            </a:r>
            <a:r>
              <a:rPr lang="cs-CZ" sz="1800" i="1" dirty="0" err="1">
                <a:effectLst/>
                <a:latin typeface="Times New Roman" panose="02020603050405020304" pitchFamily="18" charset="0"/>
                <a:ea typeface="Times New Roman" panose="02020603050405020304" pitchFamily="18" charset="0"/>
              </a:rPr>
              <a:t>Siggaard</a:t>
            </a:r>
            <a:r>
              <a:rPr lang="cs-CZ" sz="1800" i="1" dirty="0">
                <a:effectLst/>
                <a:latin typeface="Times New Roman" panose="02020603050405020304" pitchFamily="18" charset="0"/>
                <a:ea typeface="Times New Roman" panose="02020603050405020304" pitchFamily="18" charset="0"/>
              </a:rPr>
              <a:t>-Andersenova nomogramu při vyšetřování acidobazické rovnováhy krve. Křivkový nomogram byl určen pro </a:t>
            </a:r>
            <a:r>
              <a:rPr lang="cs-CZ" sz="1800" i="1" dirty="0" err="1">
                <a:effectLst/>
                <a:latin typeface="Times New Roman" panose="02020603050405020304" pitchFamily="18" charset="0"/>
                <a:ea typeface="Times New Roman" panose="02020603050405020304" pitchFamily="18" charset="0"/>
              </a:rPr>
              <a:t>ekvilibrační</a:t>
            </a:r>
            <a:r>
              <a:rPr lang="cs-CZ" sz="1800" i="1" dirty="0">
                <a:effectLst/>
                <a:latin typeface="Times New Roman" panose="02020603050405020304" pitchFamily="18" charset="0"/>
                <a:ea typeface="Times New Roman" panose="02020603050405020304" pitchFamily="18" charset="0"/>
              </a:rPr>
              <a:t> metodu vyšetřování acidobazické rovnováhy dle </a:t>
            </a:r>
            <a:r>
              <a:rPr lang="cs-CZ" sz="1800" i="1" dirty="0" err="1">
                <a:effectLst/>
                <a:latin typeface="Times New Roman" panose="02020603050405020304" pitchFamily="18" charset="0"/>
                <a:ea typeface="Times New Roman" panose="02020603050405020304" pitchFamily="18" charset="0"/>
              </a:rPr>
              <a:t>Astrupa</a:t>
            </a:r>
            <a:r>
              <a:rPr lang="cs-CZ" sz="1800" i="1" dirty="0">
                <a:effectLst/>
                <a:latin typeface="Times New Roman" panose="02020603050405020304" pitchFamily="18" charset="0"/>
                <a:ea typeface="Times New Roman" panose="02020603050405020304" pitchFamily="18" charset="0"/>
              </a:rPr>
              <a:t>. Z titrační křivky (přímky v semilogaritmickém zobrazení) vyšetřovaného vzorku krve pacienta se na křivce BE a BB odečetly příslušné hodnoty. </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94</a:t>
            </a:fld>
            <a:endParaRPr lang="en-US"/>
          </a:p>
        </p:txBody>
      </p:sp>
    </p:spTree>
    <p:extLst>
      <p:ext uri="{BB962C8B-B14F-4D97-AF65-F5344CB8AC3E}">
        <p14:creationId xmlns:p14="http://schemas.microsoft.com/office/powerpoint/2010/main" val="112562651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a:extLst>
              <a:ext uri="{FF2B5EF4-FFF2-40B4-BE49-F238E27FC236}">
                <a16:creationId xmlns:a16="http://schemas.microsoft.com/office/drawing/2014/main" id="{5796825D-6D08-42B4-97CD-67937EAC14A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E77CA17B-DD99-4B87-B8E5-BB208EA6F106}" type="slidenum">
              <a:rPr lang="cs-CZ" altLang="cs-CZ" sz="1200"/>
              <a:pPr/>
              <a:t>8</a:t>
            </a:fld>
            <a:endParaRPr lang="cs-CZ" altLang="cs-CZ" sz="1200"/>
          </a:p>
        </p:txBody>
      </p:sp>
      <p:sp>
        <p:nvSpPr>
          <p:cNvPr id="22531" name="Rectangle 2">
            <a:extLst>
              <a:ext uri="{FF2B5EF4-FFF2-40B4-BE49-F238E27FC236}">
                <a16:creationId xmlns:a16="http://schemas.microsoft.com/office/drawing/2014/main" id="{77792800-A458-46B4-B363-C54A1D9A4EF5}"/>
              </a:ext>
            </a:extLst>
          </p:cNvPr>
          <p:cNvSpPr>
            <a:spLocks noGrp="1" noRot="1" noChangeAspect="1" noChangeArrowheads="1" noTextEdit="1"/>
          </p:cNvSpPr>
          <p:nvPr>
            <p:ph type="sldImg"/>
          </p:nvPr>
        </p:nvSpPr>
        <p:spPr>
          <a:ln/>
        </p:spPr>
      </p:sp>
      <p:sp>
        <p:nvSpPr>
          <p:cNvPr id="22532" name="Rectangle 3">
            <a:extLst>
              <a:ext uri="{FF2B5EF4-FFF2-40B4-BE49-F238E27FC236}">
                <a16:creationId xmlns:a16="http://schemas.microsoft.com/office/drawing/2014/main" id="{FB3A7B4A-D746-4D7E-9C32-C70B11347AF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b="1" i="1"/>
              <a:t>Zásoby</a:t>
            </a:r>
            <a:r>
              <a:rPr lang="cs-CZ" altLang="cs-CZ"/>
              <a:t> látek v organismu a v jednotlivých tělních tekutinách jsou určovány </a:t>
            </a:r>
            <a:r>
              <a:rPr lang="cs-CZ" altLang="cs-CZ" b="1" i="1"/>
              <a:t>bilancí</a:t>
            </a:r>
            <a:r>
              <a:rPr lang="cs-CZ" altLang="cs-CZ"/>
              <a:t> mezi příjmem a výdejem příslušné látky. Převažuje-li příjem nad výdejem, zásoba látky se zvyšuje - hovoříme o </a:t>
            </a:r>
            <a:r>
              <a:rPr lang="cs-CZ" altLang="cs-CZ" b="1" i="1"/>
              <a:t>retenci</a:t>
            </a:r>
            <a:r>
              <a:rPr lang="cs-CZ" altLang="cs-CZ"/>
              <a:t>, v opačném případě mluvíme o </a:t>
            </a:r>
            <a:r>
              <a:rPr lang="cs-CZ" altLang="cs-CZ" b="1" i="1"/>
              <a:t>depleci</a:t>
            </a:r>
            <a:r>
              <a:rPr lang="cs-CZ" altLang="cs-CZ" i="1"/>
              <a:t>.</a:t>
            </a:r>
            <a:r>
              <a:rPr lang="cs-CZ" altLang="cs-CZ"/>
              <a:t> </a:t>
            </a:r>
          </a:p>
          <a:p>
            <a:pPr eaLnBrk="1" hangingPunct="1"/>
            <a:endParaRPr lang="cs-CZ" altLang="cs-CZ" b="1" i="1"/>
          </a:p>
          <a:p>
            <a:pPr eaLnBrk="1" hangingPunct="1"/>
            <a:endParaRPr lang="cs-CZ" altLang="cs-CZ" b="1" i="1"/>
          </a:p>
          <a:p>
            <a:pPr eaLnBrk="1" hangingPunct="1"/>
            <a:endParaRPr lang="cs-CZ" altLang="cs-CZ" b="1" i="1"/>
          </a:p>
          <a:p>
            <a:pPr eaLnBrk="1" hangingPunct="1"/>
            <a:endParaRPr lang="cs-CZ" altLang="cs-CZ" b="1" i="1"/>
          </a:p>
          <a:p>
            <a:pPr eaLnBrk="1" hangingPunct="1"/>
            <a:endParaRPr lang="cs-CZ" altLang="cs-CZ" b="1" i="1"/>
          </a:p>
          <a:p>
            <a:pPr eaLnBrk="1" hangingPunct="1"/>
            <a:endParaRPr lang="cs-CZ" altLang="cs-CZ"/>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t>V roce 1962 přišla firma </a:t>
            </a:r>
            <a:r>
              <a:rPr lang="cs-CZ" dirty="0" err="1"/>
              <a:t>Radiometer</a:t>
            </a:r>
            <a:r>
              <a:rPr lang="cs-CZ" dirty="0"/>
              <a:t> s elektrodou přímo měřící pCO2 ve vzorku krve. </a:t>
            </a:r>
            <a:r>
              <a:rPr lang="cs-CZ" dirty="0" err="1"/>
              <a:t>Ekvilibrační</a:t>
            </a:r>
            <a:r>
              <a:rPr lang="cs-CZ" dirty="0"/>
              <a:t> metoda </a:t>
            </a:r>
            <a:r>
              <a:rPr lang="cs-CZ" dirty="0" err="1"/>
              <a:t>jiiž</a:t>
            </a:r>
            <a:r>
              <a:rPr lang="cs-CZ" dirty="0"/>
              <a:t> nebyla zapotřebí</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95</a:t>
            </a:fld>
            <a:endParaRPr lang="en-US"/>
          </a:p>
        </p:txBody>
      </p:sp>
    </p:spTree>
    <p:extLst>
      <p:ext uri="{BB962C8B-B14F-4D97-AF65-F5344CB8AC3E}">
        <p14:creationId xmlns:p14="http://schemas.microsoft.com/office/powerpoint/2010/main" val="61496353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Zástupný symbol pro obrázek snímku 1">
            <a:extLst>
              <a:ext uri="{FF2B5EF4-FFF2-40B4-BE49-F238E27FC236}">
                <a16:creationId xmlns:a16="http://schemas.microsoft.com/office/drawing/2014/main" id="{0FE1851A-CF80-490F-9030-E37702B6E887}"/>
              </a:ext>
            </a:extLst>
          </p:cNvPr>
          <p:cNvSpPr>
            <a:spLocks noGrp="1" noRot="1" noChangeAspect="1" noTextEdit="1"/>
          </p:cNvSpPr>
          <p:nvPr>
            <p:ph type="sldImg"/>
          </p:nvPr>
        </p:nvSpPr>
        <p:spPr>
          <a:ln/>
        </p:spPr>
      </p:sp>
      <p:sp>
        <p:nvSpPr>
          <p:cNvPr id="87043" name="Zástupný symbol pro poznámky 2">
            <a:extLst>
              <a:ext uri="{FF2B5EF4-FFF2-40B4-BE49-F238E27FC236}">
                <a16:creationId xmlns:a16="http://schemas.microsoft.com/office/drawing/2014/main" id="{C1A15C18-EC6D-4D5D-BDFB-AF6D3637FA72}"/>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cs-CZ" altLang="cs-CZ" dirty="0" err="1"/>
              <a:t>Siggaard</a:t>
            </a:r>
            <a:r>
              <a:rPr lang="cs-CZ" altLang="cs-CZ" dirty="0"/>
              <a:t>-Andersen na základě svého </a:t>
            </a:r>
            <a:r>
              <a:rPr lang="cs-CZ" altLang="cs-CZ" dirty="0" err="1"/>
              <a:t>experimantálně</a:t>
            </a:r>
            <a:r>
              <a:rPr lang="cs-CZ" altLang="cs-CZ" dirty="0"/>
              <a:t> vytvořeného křivkového nomogramu vytvořil spojnicový nomogram pro odečet hodnot BE z hodnot pCO2 pH a koncentrace hemoglobinu </a:t>
            </a:r>
          </a:p>
        </p:txBody>
      </p:sp>
      <p:sp>
        <p:nvSpPr>
          <p:cNvPr id="87044" name="Zástupný symbol pro číslo snímku 3">
            <a:extLst>
              <a:ext uri="{FF2B5EF4-FFF2-40B4-BE49-F238E27FC236}">
                <a16:creationId xmlns:a16="http://schemas.microsoft.com/office/drawing/2014/main" id="{87BD31A1-07CA-4D05-99E2-FA6DD41E375E}"/>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915AB9C9-3F95-42DF-A02D-39ED570DF58C}" type="slidenum">
              <a:rPr lang="cs-CZ" altLang="cs-CZ" smtClean="0"/>
              <a:pPr>
                <a:spcBef>
                  <a:spcPct val="0"/>
                </a:spcBef>
              </a:pPr>
              <a:t>96</a:t>
            </a:fld>
            <a:endParaRPr lang="cs-CZ" altLang="cs-CZ"/>
          </a:p>
        </p:txBody>
      </p:sp>
    </p:spTree>
    <p:extLst>
      <p:ext uri="{BB962C8B-B14F-4D97-AF65-F5344CB8AC3E}">
        <p14:creationId xmlns:p14="http://schemas.microsoft.com/office/powerpoint/2010/main" val="102382675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a:extLst>
              <a:ext uri="{FF2B5EF4-FFF2-40B4-BE49-F238E27FC236}">
                <a16:creationId xmlns:a16="http://schemas.microsoft.com/office/drawing/2014/main" id="{A1831048-27DE-437D-A73C-F7D8216F7CC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48853E78-D994-4236-BE93-D67131A145F1}" type="slidenum">
              <a:rPr lang="cs-CZ" altLang="cs-CZ"/>
              <a:pPr>
                <a:spcBef>
                  <a:spcPct val="0"/>
                </a:spcBef>
              </a:pPr>
              <a:t>97</a:t>
            </a:fld>
            <a:endParaRPr lang="cs-CZ" altLang="cs-CZ"/>
          </a:p>
        </p:txBody>
      </p:sp>
      <p:sp>
        <p:nvSpPr>
          <p:cNvPr id="122883" name="Rectangle 2">
            <a:extLst>
              <a:ext uri="{FF2B5EF4-FFF2-40B4-BE49-F238E27FC236}">
                <a16:creationId xmlns:a16="http://schemas.microsoft.com/office/drawing/2014/main" id="{11D12408-9B9A-44E6-91D6-A901D2442A6B}"/>
              </a:ext>
            </a:extLst>
          </p:cNvPr>
          <p:cNvSpPr>
            <a:spLocks noGrp="1" noRot="1" noChangeAspect="1" noChangeArrowheads="1" noTextEdit="1"/>
          </p:cNvSpPr>
          <p:nvPr>
            <p:ph type="sldImg"/>
          </p:nvPr>
        </p:nvSpPr>
        <p:spPr>
          <a:xfrm>
            <a:off x="407988" y="712788"/>
            <a:ext cx="6080125" cy="3421062"/>
          </a:xfrm>
          <a:ln/>
        </p:spPr>
      </p:sp>
      <p:sp>
        <p:nvSpPr>
          <p:cNvPr id="122884" name="Rectangle 3">
            <a:extLst>
              <a:ext uri="{FF2B5EF4-FFF2-40B4-BE49-F238E27FC236}">
                <a16:creationId xmlns:a16="http://schemas.microsoft.com/office/drawing/2014/main" id="{303126B3-1F7F-456D-8C11-967096DDDE5F}"/>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ts val="600"/>
              </a:spcBef>
              <a:spcAft>
                <a:spcPts val="600"/>
              </a:spcAft>
            </a:pPr>
            <a:r>
              <a:rPr lang="cs-CZ" altLang="cs-CZ" sz="2000" i="1"/>
              <a:t>A</a:t>
            </a:r>
            <a:endParaRPr lang="cs-CZ" altLang="cs-CZ" i="1"/>
          </a:p>
          <a:p>
            <a:pPr>
              <a:spcBef>
                <a:spcPts val="600"/>
              </a:spcBef>
              <a:spcAft>
                <a:spcPts val="600"/>
              </a:spcAft>
            </a:pPr>
            <a:endParaRPr lang="cs-CZ" altLang="cs-CZ" i="1"/>
          </a:p>
          <a:p>
            <a:pPr>
              <a:spcBef>
                <a:spcPts val="600"/>
              </a:spcBef>
              <a:spcAft>
                <a:spcPts val="600"/>
              </a:spcAft>
            </a:pPr>
            <a:endParaRPr lang="cs-CZ" altLang="cs-CZ" i="1"/>
          </a:p>
          <a:p>
            <a:pPr>
              <a:spcBef>
                <a:spcPts val="600"/>
              </a:spcBef>
              <a:spcAft>
                <a:spcPts val="600"/>
              </a:spcAft>
            </a:pPr>
            <a:r>
              <a:rPr lang="cs-CZ" altLang="cs-CZ" i="1"/>
              <a:t>obr. 13.22   </a:t>
            </a:r>
            <a:r>
              <a:rPr lang="cs-CZ" altLang="cs-CZ" b="1" i="1"/>
              <a:t>A -</a:t>
            </a:r>
            <a:r>
              <a:rPr lang="cs-CZ" altLang="cs-CZ" i="1"/>
              <a:t> Titrace krve oxidem uhličitým "in vitro": Při změnách koncentrace CO</a:t>
            </a:r>
            <a:r>
              <a:rPr lang="cs-CZ" altLang="cs-CZ" i="1" baseline="-25000"/>
              <a:t>2 </a:t>
            </a:r>
            <a:r>
              <a:rPr lang="cs-CZ" altLang="cs-CZ" i="1"/>
              <a:t>v krvi se součet celkových koncentrací bikarbonátů a nebikarbonátových nárazníkových bazí (na obr. souhrnně označených jako Buf </a:t>
            </a:r>
            <a:r>
              <a:rPr lang="cs-CZ" altLang="cs-CZ" i="1" baseline="30000">
                <a:latin typeface="h"/>
              </a:rPr>
              <a:t>-</a:t>
            </a:r>
            <a:r>
              <a:rPr lang="cs-CZ" altLang="cs-CZ" i="1">
                <a:latin typeface="h"/>
              </a:rPr>
              <a:t> ) nemění. To ovšem platí pouze v krvi "in vitro", nikoli v krvi v organismu (viz následující obrázek). </a:t>
            </a:r>
            <a:r>
              <a:rPr lang="cs-CZ" altLang="cs-CZ" b="1" i="1">
                <a:latin typeface="h"/>
              </a:rPr>
              <a:t>B -</a:t>
            </a:r>
            <a:r>
              <a:rPr lang="cs-CZ" altLang="cs-CZ" i="1">
                <a:latin typeface="h"/>
              </a:rPr>
              <a:t> Titrace krve oxidem uhličitým "in vivo": </a:t>
            </a:r>
            <a:r>
              <a:rPr lang="cs-CZ" altLang="cs-CZ" i="1"/>
              <a:t>Při vzestupu CO</a:t>
            </a:r>
            <a:r>
              <a:rPr lang="cs-CZ" altLang="cs-CZ" i="1" baseline="-25000"/>
              <a:t>2</a:t>
            </a:r>
            <a:r>
              <a:rPr lang="cs-CZ" altLang="cs-CZ" i="1"/>
              <a:t> se rovnováha v IST ustaví s menší koncentrací bikarbonátů, než v krvi. Mezi plazmou a intersticiem proto dochází ke koncentračnímu gradientu bikarbonátů, které při hyperkapnii</a:t>
            </a:r>
            <a:r>
              <a:rPr lang="cs-CZ" altLang="cs-CZ" i="1" baseline="-25000"/>
              <a:t> </a:t>
            </a:r>
            <a:r>
              <a:rPr lang="cs-CZ" altLang="cs-CZ" i="1"/>
              <a:t>unikají z plazmy do intersticiální tekutiny. BB a BE v krvi proto poněkud klesají.</a:t>
            </a:r>
          </a:p>
          <a:p>
            <a:endParaRPr lang="cs-CZ" altLang="cs-CZ"/>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a:extLst>
              <a:ext uri="{FF2B5EF4-FFF2-40B4-BE49-F238E27FC236}">
                <a16:creationId xmlns:a16="http://schemas.microsoft.com/office/drawing/2014/main" id="{461B3954-6283-4440-AA23-317E09CC9EF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EA9839CC-AFDD-4EF0-91BA-A07BE9A7EC88}" type="slidenum">
              <a:rPr lang="cs-CZ" altLang="cs-CZ"/>
              <a:pPr>
                <a:spcBef>
                  <a:spcPct val="0"/>
                </a:spcBef>
              </a:pPr>
              <a:t>98</a:t>
            </a:fld>
            <a:endParaRPr lang="cs-CZ" altLang="cs-CZ"/>
          </a:p>
        </p:txBody>
      </p:sp>
      <p:sp>
        <p:nvSpPr>
          <p:cNvPr id="124931" name="Rectangle 2">
            <a:extLst>
              <a:ext uri="{FF2B5EF4-FFF2-40B4-BE49-F238E27FC236}">
                <a16:creationId xmlns:a16="http://schemas.microsoft.com/office/drawing/2014/main" id="{04C7EFDC-232E-41B7-AE14-56721BA54143}"/>
              </a:ext>
            </a:extLst>
          </p:cNvPr>
          <p:cNvSpPr>
            <a:spLocks noGrp="1" noRot="1" noChangeAspect="1" noChangeArrowheads="1" noTextEdit="1"/>
          </p:cNvSpPr>
          <p:nvPr>
            <p:ph type="sldImg"/>
          </p:nvPr>
        </p:nvSpPr>
        <p:spPr>
          <a:xfrm>
            <a:off x="1166813" y="712788"/>
            <a:ext cx="4562475" cy="3421062"/>
          </a:xfrm>
          <a:ln/>
        </p:spPr>
      </p:sp>
      <p:sp>
        <p:nvSpPr>
          <p:cNvPr id="124932" name="Rectangle 3">
            <a:extLst>
              <a:ext uri="{FF2B5EF4-FFF2-40B4-BE49-F238E27FC236}">
                <a16:creationId xmlns:a16="http://schemas.microsoft.com/office/drawing/2014/main" id="{581344D3-28E8-4F1A-BB72-6BBF254A9DBA}"/>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ts val="600"/>
              </a:spcBef>
              <a:spcAft>
                <a:spcPts val="600"/>
              </a:spcAft>
            </a:pPr>
            <a:r>
              <a:rPr lang="cs-CZ" altLang="cs-CZ" sz="2000" i="1"/>
              <a:t>A</a:t>
            </a:r>
            <a:endParaRPr lang="cs-CZ" altLang="cs-CZ" i="1"/>
          </a:p>
          <a:p>
            <a:pPr>
              <a:spcBef>
                <a:spcPts val="600"/>
              </a:spcBef>
              <a:spcAft>
                <a:spcPts val="600"/>
              </a:spcAft>
            </a:pPr>
            <a:endParaRPr lang="cs-CZ" altLang="cs-CZ" i="1"/>
          </a:p>
          <a:p>
            <a:pPr>
              <a:spcBef>
                <a:spcPts val="600"/>
              </a:spcBef>
              <a:spcAft>
                <a:spcPts val="600"/>
              </a:spcAft>
            </a:pPr>
            <a:endParaRPr lang="cs-CZ" altLang="cs-CZ" i="1"/>
          </a:p>
          <a:p>
            <a:pPr>
              <a:spcBef>
                <a:spcPts val="600"/>
              </a:spcBef>
              <a:spcAft>
                <a:spcPts val="600"/>
              </a:spcAft>
            </a:pPr>
            <a:r>
              <a:rPr lang="cs-CZ" altLang="cs-CZ" i="1"/>
              <a:t>obr. 13.22   </a:t>
            </a:r>
            <a:r>
              <a:rPr lang="cs-CZ" altLang="cs-CZ" b="1" i="1"/>
              <a:t>A -</a:t>
            </a:r>
            <a:r>
              <a:rPr lang="cs-CZ" altLang="cs-CZ" i="1"/>
              <a:t> Titrace krve oxidem uhličitým "in vitro": Při změnách koncentrace CO</a:t>
            </a:r>
            <a:r>
              <a:rPr lang="cs-CZ" altLang="cs-CZ" i="1" baseline="-25000"/>
              <a:t>2 </a:t>
            </a:r>
            <a:r>
              <a:rPr lang="cs-CZ" altLang="cs-CZ" i="1"/>
              <a:t>v krvi se součet celkových koncentrací bikarbonátů a nebikarbonátových nárazníkových bazí (na obr. souhrnně označených jako Buf </a:t>
            </a:r>
            <a:r>
              <a:rPr lang="cs-CZ" altLang="cs-CZ" i="1" baseline="30000">
                <a:latin typeface="h"/>
              </a:rPr>
              <a:t>-</a:t>
            </a:r>
            <a:r>
              <a:rPr lang="cs-CZ" altLang="cs-CZ" i="1">
                <a:latin typeface="h"/>
              </a:rPr>
              <a:t> ) nemění. To ovšem platí pouze v krvi "in vitro", nikoli v krvi v organismu (viz následující obrázek). </a:t>
            </a:r>
            <a:r>
              <a:rPr lang="cs-CZ" altLang="cs-CZ" b="1" i="1">
                <a:latin typeface="h"/>
              </a:rPr>
              <a:t>B -</a:t>
            </a:r>
            <a:r>
              <a:rPr lang="cs-CZ" altLang="cs-CZ" i="1">
                <a:latin typeface="h"/>
              </a:rPr>
              <a:t> Titrace krve oxidem uhličitým "in vivo": </a:t>
            </a:r>
            <a:r>
              <a:rPr lang="cs-CZ" altLang="cs-CZ" i="1"/>
              <a:t>Při vzestupu CO</a:t>
            </a:r>
            <a:r>
              <a:rPr lang="cs-CZ" altLang="cs-CZ" i="1" baseline="-25000"/>
              <a:t>2</a:t>
            </a:r>
            <a:r>
              <a:rPr lang="cs-CZ" altLang="cs-CZ" i="1"/>
              <a:t> se rovnováha v IST ustaví s menší koncentrací bikarbonátů, než v krvi. Mezi plazmou a intersticiem proto dochází ke koncentračnímu gradientu bikarbonátů, které při hyperkapnii</a:t>
            </a:r>
            <a:r>
              <a:rPr lang="cs-CZ" altLang="cs-CZ" i="1" baseline="-25000"/>
              <a:t> </a:t>
            </a:r>
            <a:r>
              <a:rPr lang="cs-CZ" altLang="cs-CZ" i="1"/>
              <a:t>unikají z plazmy do intersticiální tekutiny. BB a BE v krvi proto poněkud klesají.</a:t>
            </a:r>
          </a:p>
          <a:p>
            <a:endParaRPr lang="cs-CZ" altLang="cs-CZ"/>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a:extLst>
              <a:ext uri="{FF2B5EF4-FFF2-40B4-BE49-F238E27FC236}">
                <a16:creationId xmlns:a16="http://schemas.microsoft.com/office/drawing/2014/main" id="{4D5A8F9D-79A4-4A44-9790-52414EC4164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67BF18BC-71B2-4938-8975-D6B41F9F7C60}" type="slidenum">
              <a:rPr lang="cs-CZ" altLang="cs-CZ"/>
              <a:pPr>
                <a:spcBef>
                  <a:spcPct val="0"/>
                </a:spcBef>
              </a:pPr>
              <a:t>99</a:t>
            </a:fld>
            <a:endParaRPr lang="cs-CZ" altLang="cs-CZ"/>
          </a:p>
        </p:txBody>
      </p:sp>
      <p:sp>
        <p:nvSpPr>
          <p:cNvPr id="126979" name="Rectangle 2">
            <a:extLst>
              <a:ext uri="{FF2B5EF4-FFF2-40B4-BE49-F238E27FC236}">
                <a16:creationId xmlns:a16="http://schemas.microsoft.com/office/drawing/2014/main" id="{17BE8C97-2CC8-465E-B3BE-AA6D9F618B16}"/>
              </a:ext>
            </a:extLst>
          </p:cNvPr>
          <p:cNvSpPr>
            <a:spLocks noGrp="1" noRot="1" noChangeAspect="1" noChangeArrowheads="1" noTextEdit="1"/>
          </p:cNvSpPr>
          <p:nvPr>
            <p:ph type="sldImg"/>
          </p:nvPr>
        </p:nvSpPr>
        <p:spPr>
          <a:xfrm>
            <a:off x="1166813" y="712788"/>
            <a:ext cx="4562475" cy="3421062"/>
          </a:xfrm>
          <a:ln/>
        </p:spPr>
      </p:sp>
      <p:sp>
        <p:nvSpPr>
          <p:cNvPr id="126980" name="Rectangle 3">
            <a:extLst>
              <a:ext uri="{FF2B5EF4-FFF2-40B4-BE49-F238E27FC236}">
                <a16:creationId xmlns:a16="http://schemas.microsoft.com/office/drawing/2014/main" id="{2A3DF15C-733B-4A00-8883-6E74D187D0D0}"/>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ts val="600"/>
              </a:spcBef>
              <a:spcAft>
                <a:spcPts val="600"/>
              </a:spcAft>
            </a:pPr>
            <a:r>
              <a:rPr lang="cs-CZ" altLang="cs-CZ" sz="2000" i="1"/>
              <a:t>A</a:t>
            </a:r>
            <a:endParaRPr lang="cs-CZ" altLang="cs-CZ" i="1"/>
          </a:p>
          <a:p>
            <a:pPr>
              <a:spcBef>
                <a:spcPts val="600"/>
              </a:spcBef>
              <a:spcAft>
                <a:spcPts val="600"/>
              </a:spcAft>
            </a:pPr>
            <a:endParaRPr lang="cs-CZ" altLang="cs-CZ" i="1"/>
          </a:p>
          <a:p>
            <a:pPr>
              <a:spcBef>
                <a:spcPts val="600"/>
              </a:spcBef>
              <a:spcAft>
                <a:spcPts val="600"/>
              </a:spcAft>
            </a:pPr>
            <a:endParaRPr lang="cs-CZ" altLang="cs-CZ" i="1"/>
          </a:p>
          <a:p>
            <a:pPr>
              <a:spcBef>
                <a:spcPts val="600"/>
              </a:spcBef>
              <a:spcAft>
                <a:spcPts val="600"/>
              </a:spcAft>
            </a:pPr>
            <a:r>
              <a:rPr lang="cs-CZ" altLang="cs-CZ" i="1"/>
              <a:t>obr. 13.22   </a:t>
            </a:r>
            <a:r>
              <a:rPr lang="cs-CZ" altLang="cs-CZ" b="1" i="1"/>
              <a:t>A -</a:t>
            </a:r>
            <a:r>
              <a:rPr lang="cs-CZ" altLang="cs-CZ" i="1"/>
              <a:t> Titrace krve oxidem uhličitým "in vitro": Při změnách koncentrace CO</a:t>
            </a:r>
            <a:r>
              <a:rPr lang="cs-CZ" altLang="cs-CZ" i="1" baseline="-25000"/>
              <a:t>2 </a:t>
            </a:r>
            <a:r>
              <a:rPr lang="cs-CZ" altLang="cs-CZ" i="1"/>
              <a:t>v krvi se součet celkových koncentrací bikarbonátů a nebikarbonátových nárazníkových bazí (na obr. souhrnně označených jako Buf </a:t>
            </a:r>
            <a:r>
              <a:rPr lang="cs-CZ" altLang="cs-CZ" i="1" baseline="30000">
                <a:latin typeface="h"/>
              </a:rPr>
              <a:t>-</a:t>
            </a:r>
            <a:r>
              <a:rPr lang="cs-CZ" altLang="cs-CZ" i="1">
                <a:latin typeface="h"/>
              </a:rPr>
              <a:t> ) nemění. To ovšem platí pouze v krvi "in vitro", nikoli v krvi v organismu (viz následující obrázek). </a:t>
            </a:r>
            <a:r>
              <a:rPr lang="cs-CZ" altLang="cs-CZ" b="1" i="1">
                <a:latin typeface="h"/>
              </a:rPr>
              <a:t>B -</a:t>
            </a:r>
            <a:r>
              <a:rPr lang="cs-CZ" altLang="cs-CZ" i="1">
                <a:latin typeface="h"/>
              </a:rPr>
              <a:t> Titrace krve oxidem uhličitým "in vivo": </a:t>
            </a:r>
            <a:r>
              <a:rPr lang="cs-CZ" altLang="cs-CZ" i="1"/>
              <a:t>Při vzestupu CO</a:t>
            </a:r>
            <a:r>
              <a:rPr lang="cs-CZ" altLang="cs-CZ" i="1" baseline="-25000"/>
              <a:t>2</a:t>
            </a:r>
            <a:r>
              <a:rPr lang="cs-CZ" altLang="cs-CZ" i="1"/>
              <a:t> se rovnováha v IST ustaví s menší koncentrací bikarbonátů, než v krvi. Mezi plazmou a intersticiem proto dochází ke koncentračnímu gradientu bikarbonátů, které při hyperkapnii</a:t>
            </a:r>
            <a:r>
              <a:rPr lang="cs-CZ" altLang="cs-CZ" i="1" baseline="-25000"/>
              <a:t> </a:t>
            </a:r>
            <a:r>
              <a:rPr lang="cs-CZ" altLang="cs-CZ" i="1"/>
              <a:t>unikají z plazmy do intersticiální tekutiny. BB a BE v krvi proto poněkud klesají.</a:t>
            </a:r>
          </a:p>
          <a:p>
            <a:endParaRPr lang="cs-CZ" altLang="cs-CZ"/>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a:extLst>
              <a:ext uri="{FF2B5EF4-FFF2-40B4-BE49-F238E27FC236}">
                <a16:creationId xmlns:a16="http://schemas.microsoft.com/office/drawing/2014/main" id="{F0D9A98C-4AEA-4118-B297-ED96D4593CD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C7A9BDB0-9B40-4046-82C9-7E369993C1D8}" type="slidenum">
              <a:rPr lang="cs-CZ" altLang="cs-CZ"/>
              <a:pPr>
                <a:spcBef>
                  <a:spcPct val="0"/>
                </a:spcBef>
              </a:pPr>
              <a:t>100</a:t>
            </a:fld>
            <a:endParaRPr lang="cs-CZ" altLang="cs-CZ"/>
          </a:p>
        </p:txBody>
      </p:sp>
      <p:sp>
        <p:nvSpPr>
          <p:cNvPr id="129027" name="Rectangle 2">
            <a:extLst>
              <a:ext uri="{FF2B5EF4-FFF2-40B4-BE49-F238E27FC236}">
                <a16:creationId xmlns:a16="http://schemas.microsoft.com/office/drawing/2014/main" id="{8F87C496-E296-4299-A66E-C93089A1338C}"/>
              </a:ext>
            </a:extLst>
          </p:cNvPr>
          <p:cNvSpPr>
            <a:spLocks noGrp="1" noRot="1" noChangeAspect="1" noChangeArrowheads="1" noTextEdit="1"/>
          </p:cNvSpPr>
          <p:nvPr>
            <p:ph type="sldImg"/>
          </p:nvPr>
        </p:nvSpPr>
        <p:spPr>
          <a:xfrm>
            <a:off x="1166813" y="712788"/>
            <a:ext cx="4562475" cy="3421062"/>
          </a:xfrm>
          <a:ln/>
        </p:spPr>
      </p:sp>
      <p:sp>
        <p:nvSpPr>
          <p:cNvPr id="129028" name="Rectangle 3">
            <a:extLst>
              <a:ext uri="{FF2B5EF4-FFF2-40B4-BE49-F238E27FC236}">
                <a16:creationId xmlns:a16="http://schemas.microsoft.com/office/drawing/2014/main" id="{845717AF-EF7E-4D70-8C43-1395592AF2B9}"/>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ts val="600"/>
              </a:spcBef>
              <a:spcAft>
                <a:spcPts val="600"/>
              </a:spcAft>
            </a:pPr>
            <a:r>
              <a:rPr lang="cs-CZ" altLang="cs-CZ" sz="2000" i="1"/>
              <a:t>A</a:t>
            </a:r>
            <a:endParaRPr lang="cs-CZ" altLang="cs-CZ" i="1"/>
          </a:p>
          <a:p>
            <a:pPr>
              <a:spcBef>
                <a:spcPts val="600"/>
              </a:spcBef>
              <a:spcAft>
                <a:spcPts val="600"/>
              </a:spcAft>
            </a:pPr>
            <a:endParaRPr lang="cs-CZ" altLang="cs-CZ" i="1"/>
          </a:p>
          <a:p>
            <a:pPr>
              <a:spcBef>
                <a:spcPts val="600"/>
              </a:spcBef>
              <a:spcAft>
                <a:spcPts val="600"/>
              </a:spcAft>
            </a:pPr>
            <a:endParaRPr lang="cs-CZ" altLang="cs-CZ" i="1"/>
          </a:p>
          <a:p>
            <a:pPr>
              <a:spcBef>
                <a:spcPts val="600"/>
              </a:spcBef>
              <a:spcAft>
                <a:spcPts val="600"/>
              </a:spcAft>
            </a:pPr>
            <a:r>
              <a:rPr lang="cs-CZ" altLang="cs-CZ" i="1"/>
              <a:t>obr. 13.22   </a:t>
            </a:r>
            <a:r>
              <a:rPr lang="cs-CZ" altLang="cs-CZ" b="1" i="1"/>
              <a:t>A -</a:t>
            </a:r>
            <a:r>
              <a:rPr lang="cs-CZ" altLang="cs-CZ" i="1"/>
              <a:t> Titrace krve oxidem uhličitým "in vitro": Při změnách koncentrace CO</a:t>
            </a:r>
            <a:r>
              <a:rPr lang="cs-CZ" altLang="cs-CZ" i="1" baseline="-25000"/>
              <a:t>2 </a:t>
            </a:r>
            <a:r>
              <a:rPr lang="cs-CZ" altLang="cs-CZ" i="1"/>
              <a:t>v krvi se součet celkových koncentrací bikarbonátů a nebikarbonátových nárazníkových bazí (na obr. souhrnně označených jako Buf </a:t>
            </a:r>
            <a:r>
              <a:rPr lang="cs-CZ" altLang="cs-CZ" i="1" baseline="30000">
                <a:latin typeface="h"/>
              </a:rPr>
              <a:t>-</a:t>
            </a:r>
            <a:r>
              <a:rPr lang="cs-CZ" altLang="cs-CZ" i="1">
                <a:latin typeface="h"/>
              </a:rPr>
              <a:t> ) nemění. To ovšem platí pouze v krvi "in vitro", nikoli v krvi v organismu (viz následující obrázek). </a:t>
            </a:r>
            <a:r>
              <a:rPr lang="cs-CZ" altLang="cs-CZ" b="1" i="1">
                <a:latin typeface="h"/>
              </a:rPr>
              <a:t>B -</a:t>
            </a:r>
            <a:r>
              <a:rPr lang="cs-CZ" altLang="cs-CZ" i="1">
                <a:latin typeface="h"/>
              </a:rPr>
              <a:t> Titrace krve oxidem uhličitým "in vivo": </a:t>
            </a:r>
            <a:r>
              <a:rPr lang="cs-CZ" altLang="cs-CZ" i="1"/>
              <a:t>Při vzestupu CO</a:t>
            </a:r>
            <a:r>
              <a:rPr lang="cs-CZ" altLang="cs-CZ" i="1" baseline="-25000"/>
              <a:t>2</a:t>
            </a:r>
            <a:r>
              <a:rPr lang="cs-CZ" altLang="cs-CZ" i="1"/>
              <a:t> se rovnováha v IST ustaví s menší koncentrací bikarbonátů, než v krvi. Mezi plazmou a intersticiem proto dochází ke koncentračnímu gradientu bikarbonátů, které při hyperkapnii</a:t>
            </a:r>
            <a:r>
              <a:rPr lang="cs-CZ" altLang="cs-CZ" i="1" baseline="-25000"/>
              <a:t> </a:t>
            </a:r>
            <a:r>
              <a:rPr lang="cs-CZ" altLang="cs-CZ" i="1"/>
              <a:t>unikají z plazmy do intersticiální tekutiny. BB a BE v krvi proto poněkud klesají.</a:t>
            </a:r>
          </a:p>
          <a:p>
            <a:endParaRPr lang="cs-CZ" altLang="cs-CZ"/>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a:extLst>
              <a:ext uri="{FF2B5EF4-FFF2-40B4-BE49-F238E27FC236}">
                <a16:creationId xmlns:a16="http://schemas.microsoft.com/office/drawing/2014/main" id="{1B840231-FA02-411F-9A7C-CC541815A04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5EBBDBF0-A931-4676-A61E-837C7A46B23B}" type="slidenum">
              <a:rPr lang="cs-CZ" altLang="cs-CZ"/>
              <a:pPr>
                <a:spcBef>
                  <a:spcPct val="0"/>
                </a:spcBef>
              </a:pPr>
              <a:t>101</a:t>
            </a:fld>
            <a:endParaRPr lang="cs-CZ" altLang="cs-CZ"/>
          </a:p>
        </p:txBody>
      </p:sp>
      <p:sp>
        <p:nvSpPr>
          <p:cNvPr id="131075" name="Rectangle 2">
            <a:extLst>
              <a:ext uri="{FF2B5EF4-FFF2-40B4-BE49-F238E27FC236}">
                <a16:creationId xmlns:a16="http://schemas.microsoft.com/office/drawing/2014/main" id="{C79110B4-0624-470C-B1FE-6AFD07AEBC46}"/>
              </a:ext>
            </a:extLst>
          </p:cNvPr>
          <p:cNvSpPr>
            <a:spLocks noGrp="1" noRot="1" noChangeAspect="1" noChangeArrowheads="1" noTextEdit="1"/>
          </p:cNvSpPr>
          <p:nvPr>
            <p:ph type="sldImg"/>
          </p:nvPr>
        </p:nvSpPr>
        <p:spPr>
          <a:xfrm>
            <a:off x="1166813" y="712788"/>
            <a:ext cx="4562475" cy="3421062"/>
          </a:xfrm>
          <a:ln/>
        </p:spPr>
      </p:sp>
      <p:sp>
        <p:nvSpPr>
          <p:cNvPr id="131076" name="Rectangle 3">
            <a:extLst>
              <a:ext uri="{FF2B5EF4-FFF2-40B4-BE49-F238E27FC236}">
                <a16:creationId xmlns:a16="http://schemas.microsoft.com/office/drawing/2014/main" id="{798152AC-1553-460B-8EC5-2DE18E1DBF41}"/>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ts val="600"/>
              </a:spcBef>
              <a:spcAft>
                <a:spcPts val="600"/>
              </a:spcAft>
            </a:pPr>
            <a:r>
              <a:rPr lang="cs-CZ" altLang="cs-CZ" sz="2000" i="1"/>
              <a:t>A</a:t>
            </a:r>
            <a:endParaRPr lang="cs-CZ" altLang="cs-CZ" i="1"/>
          </a:p>
          <a:p>
            <a:pPr>
              <a:spcBef>
                <a:spcPts val="600"/>
              </a:spcBef>
              <a:spcAft>
                <a:spcPts val="600"/>
              </a:spcAft>
            </a:pPr>
            <a:endParaRPr lang="cs-CZ" altLang="cs-CZ" i="1"/>
          </a:p>
          <a:p>
            <a:pPr>
              <a:spcBef>
                <a:spcPts val="600"/>
              </a:spcBef>
              <a:spcAft>
                <a:spcPts val="600"/>
              </a:spcAft>
            </a:pPr>
            <a:endParaRPr lang="cs-CZ" altLang="cs-CZ" i="1"/>
          </a:p>
          <a:p>
            <a:pPr>
              <a:spcBef>
                <a:spcPts val="600"/>
              </a:spcBef>
              <a:spcAft>
                <a:spcPts val="600"/>
              </a:spcAft>
            </a:pPr>
            <a:r>
              <a:rPr lang="cs-CZ" altLang="cs-CZ" i="1"/>
              <a:t>obr. 13.22   </a:t>
            </a:r>
            <a:r>
              <a:rPr lang="cs-CZ" altLang="cs-CZ" b="1" i="1"/>
              <a:t>A -</a:t>
            </a:r>
            <a:r>
              <a:rPr lang="cs-CZ" altLang="cs-CZ" i="1"/>
              <a:t> Titrace krve oxidem uhličitým "in vitro": Při změnách koncentrace CO</a:t>
            </a:r>
            <a:r>
              <a:rPr lang="cs-CZ" altLang="cs-CZ" i="1" baseline="-25000"/>
              <a:t>2 </a:t>
            </a:r>
            <a:r>
              <a:rPr lang="cs-CZ" altLang="cs-CZ" i="1"/>
              <a:t>v krvi se součet celkových koncentrací bikarbonátů a nebikarbonátových nárazníkových bazí (na obr. souhrnně označených jako Buf </a:t>
            </a:r>
            <a:r>
              <a:rPr lang="cs-CZ" altLang="cs-CZ" i="1" baseline="30000">
                <a:latin typeface="h"/>
              </a:rPr>
              <a:t>-</a:t>
            </a:r>
            <a:r>
              <a:rPr lang="cs-CZ" altLang="cs-CZ" i="1">
                <a:latin typeface="h"/>
              </a:rPr>
              <a:t> ) nemění. To ovšem platí pouze v krvi "in vitro", nikoli v krvi v organismu (viz následující obrázek). </a:t>
            </a:r>
            <a:r>
              <a:rPr lang="cs-CZ" altLang="cs-CZ" b="1" i="1">
                <a:latin typeface="h"/>
              </a:rPr>
              <a:t>B -</a:t>
            </a:r>
            <a:r>
              <a:rPr lang="cs-CZ" altLang="cs-CZ" i="1">
                <a:latin typeface="h"/>
              </a:rPr>
              <a:t> Titrace krve oxidem uhličitým "in vivo": </a:t>
            </a:r>
            <a:r>
              <a:rPr lang="cs-CZ" altLang="cs-CZ" i="1"/>
              <a:t>Při vzestupu CO</a:t>
            </a:r>
            <a:r>
              <a:rPr lang="cs-CZ" altLang="cs-CZ" i="1" baseline="-25000"/>
              <a:t>2</a:t>
            </a:r>
            <a:r>
              <a:rPr lang="cs-CZ" altLang="cs-CZ" i="1"/>
              <a:t> se rovnováha v IST ustaví s menší koncentrací bikarbonátů, než v krvi. Mezi plazmou a intersticiem proto dochází ke koncentračnímu gradientu bikarbonátů, které při hyperkapnii</a:t>
            </a:r>
            <a:r>
              <a:rPr lang="cs-CZ" altLang="cs-CZ" i="1" baseline="-25000"/>
              <a:t> </a:t>
            </a:r>
            <a:r>
              <a:rPr lang="cs-CZ" altLang="cs-CZ" i="1"/>
              <a:t>unikají z plazmy do intersticiální tekutiny. BB a BE v krvi proto poněkud klesají.</a:t>
            </a:r>
          </a:p>
          <a:p>
            <a:endParaRPr lang="cs-CZ" altLang="cs-CZ"/>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a:extLst>
              <a:ext uri="{FF2B5EF4-FFF2-40B4-BE49-F238E27FC236}">
                <a16:creationId xmlns:a16="http://schemas.microsoft.com/office/drawing/2014/main" id="{57B80CDE-0B88-4C59-8F10-A0851709D01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638E4B0A-3AE6-4D1C-99BF-A60AFB8C63A3}" type="slidenum">
              <a:rPr lang="cs-CZ" altLang="cs-CZ"/>
              <a:pPr>
                <a:spcBef>
                  <a:spcPct val="0"/>
                </a:spcBef>
              </a:pPr>
              <a:t>102</a:t>
            </a:fld>
            <a:endParaRPr lang="cs-CZ" altLang="cs-CZ"/>
          </a:p>
        </p:txBody>
      </p:sp>
      <p:sp>
        <p:nvSpPr>
          <p:cNvPr id="137219" name="Rectangle 2">
            <a:extLst>
              <a:ext uri="{FF2B5EF4-FFF2-40B4-BE49-F238E27FC236}">
                <a16:creationId xmlns:a16="http://schemas.microsoft.com/office/drawing/2014/main" id="{549A2E89-717F-48C8-B419-1A8395FE4E16}"/>
              </a:ext>
            </a:extLst>
          </p:cNvPr>
          <p:cNvSpPr>
            <a:spLocks noGrp="1" noRot="1" noChangeAspect="1" noChangeArrowheads="1" noTextEdit="1"/>
          </p:cNvSpPr>
          <p:nvPr>
            <p:ph type="sldImg"/>
          </p:nvPr>
        </p:nvSpPr>
        <p:spPr>
          <a:xfrm>
            <a:off x="407988" y="712788"/>
            <a:ext cx="6080125" cy="3421062"/>
          </a:xfrm>
          <a:solidFill>
            <a:srgbClr val="FFFFFF"/>
          </a:solidFill>
          <a:ln/>
        </p:spPr>
      </p:sp>
      <p:sp>
        <p:nvSpPr>
          <p:cNvPr id="137220" name="Rectangle 3">
            <a:extLst>
              <a:ext uri="{FF2B5EF4-FFF2-40B4-BE49-F238E27FC236}">
                <a16:creationId xmlns:a16="http://schemas.microsoft.com/office/drawing/2014/main" id="{BBFEEC5F-9522-4B8C-866E-63DC7D44C724}"/>
              </a:ext>
            </a:extLst>
          </p:cNvPr>
          <p:cNvSpPr>
            <a:spLocks noGrp="1" noChangeArrowheads="1"/>
          </p:cNvSpPr>
          <p:nvPr>
            <p:ph type="body" idx="1"/>
          </p:nvPr>
        </p:nvSpPr>
        <p:spPr>
          <a:xfrm>
            <a:off x="939800" y="4348163"/>
            <a:ext cx="5014913" cy="4135437"/>
          </a:xfrm>
          <a:solidFill>
            <a:srgbClr val="FFFFFF"/>
          </a:solidFill>
          <a:ln>
            <a:solidFill>
              <a:srgbClr val="000000"/>
            </a:solidFill>
          </a:ln>
        </p:spPr>
        <p:txBody>
          <a:bodyPr/>
          <a:lstStyle/>
          <a:p>
            <a:pPr>
              <a:spcBef>
                <a:spcPts val="600"/>
              </a:spcBef>
              <a:spcAft>
                <a:spcPts val="600"/>
              </a:spcAft>
            </a:pPr>
            <a:r>
              <a:rPr lang="cs-CZ" altLang="cs-CZ" sz="2000" i="1"/>
              <a:t>B</a:t>
            </a:r>
            <a:endParaRPr lang="cs-CZ" altLang="cs-CZ" i="1"/>
          </a:p>
          <a:p>
            <a:pPr>
              <a:spcBef>
                <a:spcPts val="600"/>
              </a:spcBef>
              <a:spcAft>
                <a:spcPts val="600"/>
              </a:spcAft>
            </a:pPr>
            <a:endParaRPr lang="cs-CZ" altLang="cs-CZ" i="1"/>
          </a:p>
          <a:p>
            <a:pPr>
              <a:spcBef>
                <a:spcPts val="600"/>
              </a:spcBef>
              <a:spcAft>
                <a:spcPts val="600"/>
              </a:spcAft>
            </a:pPr>
            <a:endParaRPr lang="cs-CZ" altLang="cs-CZ" i="1"/>
          </a:p>
          <a:p>
            <a:pPr>
              <a:spcBef>
                <a:spcPts val="600"/>
              </a:spcBef>
              <a:spcAft>
                <a:spcPts val="600"/>
              </a:spcAft>
            </a:pPr>
            <a:r>
              <a:rPr lang="cs-CZ" altLang="cs-CZ" i="1"/>
              <a:t>obr. 13.22   </a:t>
            </a:r>
            <a:r>
              <a:rPr lang="cs-CZ" altLang="cs-CZ" b="1" i="1"/>
              <a:t>A -</a:t>
            </a:r>
            <a:r>
              <a:rPr lang="cs-CZ" altLang="cs-CZ" i="1"/>
              <a:t> Titrace krve oxidem uhličitým "in vitro": Při změnách koncentrace CO</a:t>
            </a:r>
            <a:r>
              <a:rPr lang="cs-CZ" altLang="cs-CZ" i="1" baseline="-25000"/>
              <a:t>2 </a:t>
            </a:r>
            <a:r>
              <a:rPr lang="cs-CZ" altLang="cs-CZ" i="1"/>
              <a:t>v krvi se součet celkových koncentrací bikarbonátů a nebikarbonátových nárazníkových bazí (na obr. souhrnně označených jako Buf </a:t>
            </a:r>
            <a:r>
              <a:rPr lang="cs-CZ" altLang="cs-CZ" i="1" baseline="30000">
                <a:latin typeface="h"/>
              </a:rPr>
              <a:t>-</a:t>
            </a:r>
            <a:r>
              <a:rPr lang="cs-CZ" altLang="cs-CZ" i="1">
                <a:latin typeface="h"/>
              </a:rPr>
              <a:t> ) nemění. To ovšem platí pouze v krvi "in vitro", nikoli v krvi v organismu (viz následující obrázek). </a:t>
            </a:r>
            <a:r>
              <a:rPr lang="cs-CZ" altLang="cs-CZ" b="1" i="1">
                <a:latin typeface="h"/>
              </a:rPr>
              <a:t>B -</a:t>
            </a:r>
            <a:r>
              <a:rPr lang="cs-CZ" altLang="cs-CZ" i="1">
                <a:latin typeface="h"/>
              </a:rPr>
              <a:t> Titrace krve oxidem uhličitým "in vivo": </a:t>
            </a:r>
            <a:r>
              <a:rPr lang="cs-CZ" altLang="cs-CZ" i="1"/>
              <a:t>Při vzestupu CO</a:t>
            </a:r>
            <a:r>
              <a:rPr lang="cs-CZ" altLang="cs-CZ" i="1" baseline="-25000"/>
              <a:t>2</a:t>
            </a:r>
            <a:r>
              <a:rPr lang="cs-CZ" altLang="cs-CZ" i="1"/>
              <a:t> se rovnováha v IST ustaví s menší koncentrací bikarbonátů, než v krvi. Mezi plazmou a intersticiem proto dochází ke koncentračnímu gradientu bikarbonátů, které při hyperkapnii</a:t>
            </a:r>
            <a:r>
              <a:rPr lang="cs-CZ" altLang="cs-CZ" i="1" baseline="-25000"/>
              <a:t> </a:t>
            </a:r>
            <a:r>
              <a:rPr lang="cs-CZ" altLang="cs-CZ" i="1"/>
              <a:t>unikají z plazmy do intersticiální tekutiny. BB a BE v krvi proto poněkud klesají.</a:t>
            </a:r>
          </a:p>
          <a:p>
            <a:endParaRPr lang="cs-CZ" altLang="cs-CZ"/>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a:extLst>
              <a:ext uri="{FF2B5EF4-FFF2-40B4-BE49-F238E27FC236}">
                <a16:creationId xmlns:a16="http://schemas.microsoft.com/office/drawing/2014/main" id="{3ADD9AE2-0950-43B3-9548-E41384EDFFA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81F99EE2-450A-440A-8AA3-F39221190D29}" type="slidenum">
              <a:rPr lang="cs-CZ" altLang="cs-CZ"/>
              <a:pPr>
                <a:spcBef>
                  <a:spcPct val="0"/>
                </a:spcBef>
              </a:pPr>
              <a:t>103</a:t>
            </a:fld>
            <a:endParaRPr lang="cs-CZ" altLang="cs-CZ"/>
          </a:p>
        </p:txBody>
      </p:sp>
      <p:sp>
        <p:nvSpPr>
          <p:cNvPr id="139267" name="Rectangle 2">
            <a:extLst>
              <a:ext uri="{FF2B5EF4-FFF2-40B4-BE49-F238E27FC236}">
                <a16:creationId xmlns:a16="http://schemas.microsoft.com/office/drawing/2014/main" id="{C6EEA046-E777-4C68-83B1-169B41E9FE2A}"/>
              </a:ext>
            </a:extLst>
          </p:cNvPr>
          <p:cNvSpPr>
            <a:spLocks noGrp="1" noRot="1" noChangeAspect="1" noChangeArrowheads="1" noTextEdit="1"/>
          </p:cNvSpPr>
          <p:nvPr>
            <p:ph type="sldImg"/>
          </p:nvPr>
        </p:nvSpPr>
        <p:spPr>
          <a:xfrm>
            <a:off x="407988" y="712788"/>
            <a:ext cx="6080125" cy="3421062"/>
          </a:xfrm>
          <a:solidFill>
            <a:srgbClr val="FFFFFF"/>
          </a:solidFill>
          <a:ln/>
        </p:spPr>
      </p:sp>
      <p:sp>
        <p:nvSpPr>
          <p:cNvPr id="139268" name="Rectangle 3">
            <a:extLst>
              <a:ext uri="{FF2B5EF4-FFF2-40B4-BE49-F238E27FC236}">
                <a16:creationId xmlns:a16="http://schemas.microsoft.com/office/drawing/2014/main" id="{3C323E13-F6FF-4B57-A919-053C47A28F1C}"/>
              </a:ext>
            </a:extLst>
          </p:cNvPr>
          <p:cNvSpPr>
            <a:spLocks noGrp="1" noChangeArrowheads="1"/>
          </p:cNvSpPr>
          <p:nvPr>
            <p:ph type="body" idx="1"/>
          </p:nvPr>
        </p:nvSpPr>
        <p:spPr>
          <a:xfrm>
            <a:off x="939800" y="4348163"/>
            <a:ext cx="5014913" cy="4135437"/>
          </a:xfrm>
          <a:solidFill>
            <a:srgbClr val="FFFFFF"/>
          </a:solidFill>
          <a:ln>
            <a:solidFill>
              <a:srgbClr val="000000"/>
            </a:solidFill>
          </a:ln>
        </p:spPr>
        <p:txBody>
          <a:bodyPr/>
          <a:lstStyle/>
          <a:p>
            <a:pPr>
              <a:spcBef>
                <a:spcPts val="600"/>
              </a:spcBef>
              <a:spcAft>
                <a:spcPts val="600"/>
              </a:spcAft>
            </a:pPr>
            <a:r>
              <a:rPr lang="cs-CZ" altLang="cs-CZ" sz="2000" i="1"/>
              <a:t>B</a:t>
            </a:r>
            <a:endParaRPr lang="cs-CZ" altLang="cs-CZ" i="1"/>
          </a:p>
          <a:p>
            <a:pPr>
              <a:spcBef>
                <a:spcPts val="600"/>
              </a:spcBef>
              <a:spcAft>
                <a:spcPts val="600"/>
              </a:spcAft>
            </a:pPr>
            <a:endParaRPr lang="cs-CZ" altLang="cs-CZ" i="1"/>
          </a:p>
          <a:p>
            <a:pPr>
              <a:spcBef>
                <a:spcPts val="600"/>
              </a:spcBef>
              <a:spcAft>
                <a:spcPts val="600"/>
              </a:spcAft>
            </a:pPr>
            <a:endParaRPr lang="cs-CZ" altLang="cs-CZ" i="1"/>
          </a:p>
          <a:p>
            <a:pPr>
              <a:spcBef>
                <a:spcPts val="600"/>
              </a:spcBef>
              <a:spcAft>
                <a:spcPts val="600"/>
              </a:spcAft>
            </a:pPr>
            <a:r>
              <a:rPr lang="cs-CZ" altLang="cs-CZ" i="1"/>
              <a:t>obr. 13.22   </a:t>
            </a:r>
            <a:r>
              <a:rPr lang="cs-CZ" altLang="cs-CZ" b="1" i="1"/>
              <a:t>A -</a:t>
            </a:r>
            <a:r>
              <a:rPr lang="cs-CZ" altLang="cs-CZ" i="1"/>
              <a:t> Titrace krve oxidem uhličitým "in vitro": Při změnách koncentrace CO</a:t>
            </a:r>
            <a:r>
              <a:rPr lang="cs-CZ" altLang="cs-CZ" i="1" baseline="-25000"/>
              <a:t>2 </a:t>
            </a:r>
            <a:r>
              <a:rPr lang="cs-CZ" altLang="cs-CZ" i="1"/>
              <a:t>v krvi se součet celkových koncentrací bikarbonátů a nebikarbonátových nárazníkových bazí (na obr. souhrnně označených jako Buf </a:t>
            </a:r>
            <a:r>
              <a:rPr lang="cs-CZ" altLang="cs-CZ" i="1" baseline="30000">
                <a:latin typeface="h"/>
              </a:rPr>
              <a:t>-</a:t>
            </a:r>
            <a:r>
              <a:rPr lang="cs-CZ" altLang="cs-CZ" i="1">
                <a:latin typeface="h"/>
              </a:rPr>
              <a:t> ) nemění. To ovšem platí pouze v krvi "in vitro", nikoli v krvi v organismu (viz následující obrázek). </a:t>
            </a:r>
            <a:r>
              <a:rPr lang="cs-CZ" altLang="cs-CZ" b="1" i="1">
                <a:latin typeface="h"/>
              </a:rPr>
              <a:t>B -</a:t>
            </a:r>
            <a:r>
              <a:rPr lang="cs-CZ" altLang="cs-CZ" i="1">
                <a:latin typeface="h"/>
              </a:rPr>
              <a:t> Titrace krve oxidem uhličitým "in vivo": </a:t>
            </a:r>
            <a:r>
              <a:rPr lang="cs-CZ" altLang="cs-CZ" i="1"/>
              <a:t>Při vzestupu CO</a:t>
            </a:r>
            <a:r>
              <a:rPr lang="cs-CZ" altLang="cs-CZ" i="1" baseline="-25000"/>
              <a:t>2</a:t>
            </a:r>
            <a:r>
              <a:rPr lang="cs-CZ" altLang="cs-CZ" i="1"/>
              <a:t> se rovnováha v IST ustaví s menší koncentrací bikarbonátů, než v krvi. Mezi plazmou a intersticiem proto dochází ke koncentračnímu gradientu bikarbonátů, které při hyperkapnii</a:t>
            </a:r>
            <a:r>
              <a:rPr lang="cs-CZ" altLang="cs-CZ" i="1" baseline="-25000"/>
              <a:t> </a:t>
            </a:r>
            <a:r>
              <a:rPr lang="cs-CZ" altLang="cs-CZ" i="1"/>
              <a:t>unikají z plazmy do intersticiální tekutiny. BB a BE v krvi proto poněkud klesají.</a:t>
            </a:r>
          </a:p>
          <a:p>
            <a:endParaRPr lang="cs-CZ" altLang="cs-CZ"/>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a:extLst>
              <a:ext uri="{FF2B5EF4-FFF2-40B4-BE49-F238E27FC236}">
                <a16:creationId xmlns:a16="http://schemas.microsoft.com/office/drawing/2014/main" id="{616215D8-3282-41C1-918D-D9B74A1E6AF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0484BD82-9DA4-422A-A6A2-358888C75BDC}" type="slidenum">
              <a:rPr lang="cs-CZ" altLang="cs-CZ" sz="1200"/>
              <a:pPr/>
              <a:t>104</a:t>
            </a:fld>
            <a:endParaRPr lang="cs-CZ" altLang="cs-CZ" sz="1200"/>
          </a:p>
        </p:txBody>
      </p:sp>
      <p:sp>
        <p:nvSpPr>
          <p:cNvPr id="133123" name="Rectangle 2">
            <a:extLst>
              <a:ext uri="{FF2B5EF4-FFF2-40B4-BE49-F238E27FC236}">
                <a16:creationId xmlns:a16="http://schemas.microsoft.com/office/drawing/2014/main" id="{10269B37-BB03-4BCD-807C-D693A6A769C5}"/>
              </a:ext>
            </a:extLst>
          </p:cNvPr>
          <p:cNvSpPr>
            <a:spLocks noGrp="1" noRot="1" noChangeAspect="1" noChangeArrowheads="1" noTextEdit="1"/>
          </p:cNvSpPr>
          <p:nvPr>
            <p:ph type="sldImg"/>
          </p:nvPr>
        </p:nvSpPr>
        <p:spPr>
          <a:ln/>
        </p:spPr>
      </p:sp>
      <p:sp>
        <p:nvSpPr>
          <p:cNvPr id="133124" name="Rectangle 3">
            <a:extLst>
              <a:ext uri="{FF2B5EF4-FFF2-40B4-BE49-F238E27FC236}">
                <a16:creationId xmlns:a16="http://schemas.microsoft.com/office/drawing/2014/main" id="{14E5D1A1-FFBE-46C1-8CCC-32ADB5897F8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a:extLst>
              <a:ext uri="{FF2B5EF4-FFF2-40B4-BE49-F238E27FC236}">
                <a16:creationId xmlns:a16="http://schemas.microsoft.com/office/drawing/2014/main" id="{E6F6C4C4-03DE-4DE9-BCEC-F10FAC103CC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B93D8052-B923-4126-BE26-20291670D990}" type="slidenum">
              <a:rPr lang="cs-CZ" altLang="cs-CZ" sz="1200"/>
              <a:pPr/>
              <a:t>9</a:t>
            </a:fld>
            <a:endParaRPr lang="cs-CZ" altLang="cs-CZ" sz="1200"/>
          </a:p>
        </p:txBody>
      </p:sp>
      <p:sp>
        <p:nvSpPr>
          <p:cNvPr id="24579" name="Rectangle 2">
            <a:extLst>
              <a:ext uri="{FF2B5EF4-FFF2-40B4-BE49-F238E27FC236}">
                <a16:creationId xmlns:a16="http://schemas.microsoft.com/office/drawing/2014/main" id="{27D49F6B-5B72-41DD-9148-0D739D4F494C}"/>
              </a:ext>
            </a:extLst>
          </p:cNvPr>
          <p:cNvSpPr>
            <a:spLocks noGrp="1" noRot="1" noChangeAspect="1" noChangeArrowheads="1" noTextEdit="1"/>
          </p:cNvSpPr>
          <p:nvPr>
            <p:ph type="sldImg"/>
          </p:nvPr>
        </p:nvSpPr>
        <p:spPr>
          <a:xfrm>
            <a:off x="407988" y="712788"/>
            <a:ext cx="6080125" cy="3421062"/>
          </a:xfrm>
          <a:ln/>
        </p:spPr>
      </p:sp>
      <p:sp>
        <p:nvSpPr>
          <p:cNvPr id="24580" name="Rectangle 3">
            <a:extLst>
              <a:ext uri="{FF2B5EF4-FFF2-40B4-BE49-F238E27FC236}">
                <a16:creationId xmlns:a16="http://schemas.microsoft.com/office/drawing/2014/main" id="{9ADA2B2B-B2EA-428E-900A-323BE4BE8CB7}"/>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a:t>Klinicky běžně měřitelné však nejsou zásoby jednotlivých látek, ale pouze jejich koncentrace (a to navíc pouze v extracelulární tekutině). Krom toho můžeme odhadovat (nebo v podmínkách intenzívní péče i měřit) bilanci některých látek.</a:t>
            </a:r>
          </a:p>
          <a:p>
            <a:pPr eaLnBrk="1" hangingPunct="1"/>
            <a:r>
              <a:rPr lang="cs-CZ" altLang="cs-CZ"/>
              <a:t>Na základě klinických úvah pak můžeme množství látek v jednotlivých oddílech tělních tekutin pouze odhadovat a usuzovat na míru jejich deplece či retenci.</a:t>
            </a:r>
          </a:p>
          <a:p>
            <a:pPr eaLnBrk="1" hangingPunct="1"/>
            <a:r>
              <a:rPr lang="cs-CZ" altLang="cs-CZ"/>
              <a:t>Koncentrace látek měříme v části extracelulární tekutiny – v plazmě. </a:t>
            </a:r>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b="1"/>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a:extLst>
              <a:ext uri="{FF2B5EF4-FFF2-40B4-BE49-F238E27FC236}">
                <a16:creationId xmlns:a16="http://schemas.microsoft.com/office/drawing/2014/main" id="{8545F94E-CBED-4BEE-9886-6B4814CC075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5F22E262-F48C-44E9-BF09-C57207F75669}" type="slidenum">
              <a:rPr lang="cs-CZ" altLang="cs-CZ" sz="1200"/>
              <a:pPr/>
              <a:t>105</a:t>
            </a:fld>
            <a:endParaRPr lang="cs-CZ" altLang="cs-CZ" sz="1200"/>
          </a:p>
        </p:txBody>
      </p:sp>
      <p:sp>
        <p:nvSpPr>
          <p:cNvPr id="135171" name="Rectangle 2">
            <a:extLst>
              <a:ext uri="{FF2B5EF4-FFF2-40B4-BE49-F238E27FC236}">
                <a16:creationId xmlns:a16="http://schemas.microsoft.com/office/drawing/2014/main" id="{783E7B97-C592-409A-BE14-A09CFC35EB72}"/>
              </a:ext>
            </a:extLst>
          </p:cNvPr>
          <p:cNvSpPr>
            <a:spLocks noGrp="1" noRot="1" noChangeAspect="1" noChangeArrowheads="1" noTextEdit="1"/>
          </p:cNvSpPr>
          <p:nvPr>
            <p:ph type="sldImg"/>
          </p:nvPr>
        </p:nvSpPr>
        <p:spPr>
          <a:ln/>
        </p:spPr>
      </p:sp>
      <p:sp>
        <p:nvSpPr>
          <p:cNvPr id="135172" name="Rectangle 3">
            <a:extLst>
              <a:ext uri="{FF2B5EF4-FFF2-40B4-BE49-F238E27FC236}">
                <a16:creationId xmlns:a16="http://schemas.microsoft.com/office/drawing/2014/main" id="{2CC038AB-3435-4109-A94B-3D94CD000AA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cs-CZ" altLang="cs-CZ"/>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effectLst/>
                <a:latin typeface="Times New Roman" panose="02020603050405020304" pitchFamily="18" charset="0"/>
                <a:ea typeface="Times New Roman" panose="02020603050405020304" pitchFamily="18" charset="0"/>
              </a:rPr>
              <a:t>Acidobazické bilanční toky: tok metabolické produkce a respirační eliminace CO</a:t>
            </a:r>
            <a:r>
              <a:rPr lang="cs-CZ" sz="1800" i="1" baseline="-25000" dirty="0">
                <a:effectLst/>
                <a:latin typeface="Times New Roman" panose="02020603050405020304" pitchFamily="18" charset="0"/>
                <a:ea typeface="Times New Roman" panose="02020603050405020304" pitchFamily="18" charset="0"/>
              </a:rPr>
              <a:t>2</a:t>
            </a:r>
            <a:r>
              <a:rPr lang="cs-CZ" sz="1800" i="1" dirty="0">
                <a:effectLst/>
                <a:latin typeface="Times New Roman" panose="02020603050405020304" pitchFamily="18" charset="0"/>
                <a:ea typeface="Times New Roman" panose="02020603050405020304" pitchFamily="18" charset="0"/>
              </a:rPr>
              <a:t> a tok produkce a exkrece silných kyselin. Propojení těchto toků přes </a:t>
            </a:r>
            <a:r>
              <a:rPr lang="cs-CZ" sz="1800" i="1" dirty="0" err="1">
                <a:effectLst/>
                <a:latin typeface="Times New Roman" panose="02020603050405020304" pitchFamily="18" charset="0"/>
                <a:ea typeface="Times New Roman" panose="02020603050405020304" pitchFamily="18" charset="0"/>
              </a:rPr>
              <a:t>bikarbonátový</a:t>
            </a:r>
            <a:r>
              <a:rPr lang="cs-CZ" sz="1800" i="1" dirty="0">
                <a:effectLst/>
                <a:latin typeface="Times New Roman" panose="02020603050405020304" pitchFamily="18" charset="0"/>
                <a:ea typeface="Times New Roman" panose="02020603050405020304" pitchFamily="18" charset="0"/>
              </a:rPr>
              <a:t> pufr dává možnost respiračnímu systému korigovat metabolické poruchy acidobazické rovnováhy a ledvinám korigovat respirační poruchy. Za normálních okolností ledvina </a:t>
            </a:r>
            <a:r>
              <a:rPr lang="cs-CZ" sz="1800" i="1" dirty="0" err="1">
                <a:effectLst/>
                <a:latin typeface="Times New Roman" panose="02020603050405020304" pitchFamily="18" charset="0"/>
                <a:ea typeface="Times New Roman" panose="02020603050405020304" pitchFamily="18" charset="0"/>
              </a:rPr>
              <a:t>reabsorbuje</a:t>
            </a:r>
            <a:r>
              <a:rPr lang="cs-CZ" sz="1800" i="1" dirty="0">
                <a:effectLst/>
                <a:latin typeface="Times New Roman" panose="02020603050405020304" pitchFamily="18" charset="0"/>
                <a:ea typeface="Times New Roman" panose="02020603050405020304" pitchFamily="18" charset="0"/>
              </a:rPr>
              <a:t> veškerý bikarbonát, profiltrovaný do glomerulárního filtrátu. Při acidifikaci moči ledvina vytváří další </a:t>
            </a:r>
            <a:r>
              <a:rPr lang="cs-CZ" sz="1800" i="1" dirty="0" err="1">
                <a:effectLst/>
                <a:latin typeface="Times New Roman" panose="02020603050405020304" pitchFamily="18" charset="0"/>
                <a:ea typeface="Times New Roman" panose="02020603050405020304" pitchFamily="18" charset="0"/>
              </a:rPr>
              <a:t>bikarbonátové</a:t>
            </a:r>
            <a:r>
              <a:rPr lang="cs-CZ" sz="1800" i="1" dirty="0">
                <a:effectLst/>
                <a:latin typeface="Times New Roman" panose="02020603050405020304" pitchFamily="18" charset="0"/>
                <a:ea typeface="Times New Roman" panose="02020603050405020304" pitchFamily="18" charset="0"/>
              </a:rPr>
              <a:t> ionty, které odpovídají </a:t>
            </a:r>
            <a:r>
              <a:rPr lang="cs-CZ" sz="1800" i="1" dirty="0" err="1">
                <a:effectLst/>
                <a:latin typeface="Times New Roman" panose="02020603050405020304" pitchFamily="18" charset="0"/>
                <a:ea typeface="Times New Roman" panose="02020603050405020304" pitchFamily="18" charset="0"/>
              </a:rPr>
              <a:t>extreci</a:t>
            </a:r>
            <a:r>
              <a:rPr lang="cs-CZ" sz="1800" i="1" dirty="0">
                <a:effectLst/>
                <a:latin typeface="Times New Roman" panose="02020603050405020304" pitchFamily="18" charset="0"/>
                <a:ea typeface="Times New Roman" panose="02020603050405020304" pitchFamily="18" charset="0"/>
              </a:rPr>
              <a:t> </a:t>
            </a:r>
            <a:r>
              <a:rPr lang="cs-CZ" sz="1800" i="1" dirty="0" err="1">
                <a:effectLst/>
                <a:latin typeface="Times New Roman" panose="02020603050405020304" pitchFamily="18" charset="0"/>
                <a:ea typeface="Times New Roman" panose="02020603050405020304" pitchFamily="18" charset="0"/>
              </a:rPr>
              <a:t>titrovatelné</a:t>
            </a:r>
            <a:r>
              <a:rPr lang="cs-CZ" sz="1800" i="1" dirty="0">
                <a:effectLst/>
                <a:latin typeface="Times New Roman" panose="02020603050405020304" pitchFamily="18" charset="0"/>
                <a:ea typeface="Times New Roman" panose="02020603050405020304" pitchFamily="18" charset="0"/>
              </a:rPr>
              <a:t> acidity (TA) a NH</a:t>
            </a:r>
            <a:r>
              <a:rPr lang="cs-CZ" sz="1800" i="1" baseline="-25000" dirty="0">
                <a:effectLst/>
                <a:latin typeface="Times New Roman" panose="02020603050405020304" pitchFamily="18" charset="0"/>
                <a:ea typeface="Times New Roman" panose="02020603050405020304" pitchFamily="18" charset="0"/>
              </a:rPr>
              <a:t>4</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do moči. Přítok vodíkových iontů z metabolicky vytvářených silných kyselin za </a:t>
            </a:r>
            <a:r>
              <a:rPr lang="cs-CZ" sz="1800" i="1" dirty="0" err="1">
                <a:effectLst/>
                <a:latin typeface="Times New Roman" panose="02020603050405020304" pitchFamily="18" charset="0"/>
                <a:ea typeface="Times New Roman" panose="02020603050405020304" pitchFamily="18" charset="0"/>
              </a:rPr>
              <a:t>normáních</a:t>
            </a:r>
            <a:r>
              <a:rPr lang="cs-CZ" sz="1800" i="1" dirty="0">
                <a:effectLst/>
                <a:latin typeface="Times New Roman" panose="02020603050405020304" pitchFamily="18" charset="0"/>
                <a:ea typeface="Times New Roman" panose="02020603050405020304" pitchFamily="18" charset="0"/>
              </a:rPr>
              <a:t> okolností odpovídá toku bikarbonátů generovaných ledvinou. Provázející anionty silných kyselin (UA</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jsou v ustáleném stavu vylučovány ledvinou a nehromadí se ve vnitřním prostředí. Výkyvy </a:t>
            </a:r>
            <a:r>
              <a:rPr lang="cs-CZ" sz="1800" i="1" dirty="0" err="1">
                <a:effectLst/>
                <a:latin typeface="Times New Roman" panose="02020603050405020304" pitchFamily="18" charset="0"/>
                <a:ea typeface="Times New Roman" panose="02020603050405020304" pitchFamily="18" charset="0"/>
              </a:rPr>
              <a:t>acidobatických</a:t>
            </a:r>
            <a:r>
              <a:rPr lang="cs-CZ" sz="1800" i="1" dirty="0">
                <a:effectLst/>
                <a:latin typeface="Times New Roman" panose="02020603050405020304" pitchFamily="18" charset="0"/>
                <a:ea typeface="Times New Roman" panose="02020603050405020304" pitchFamily="18" charset="0"/>
              </a:rPr>
              <a:t> bilančních toků tlumí </a:t>
            </a:r>
            <a:r>
              <a:rPr lang="cs-CZ" sz="1800" i="1" dirty="0" err="1">
                <a:effectLst/>
                <a:latin typeface="Times New Roman" panose="02020603050405020304" pitchFamily="18" charset="0"/>
                <a:ea typeface="Times New Roman" panose="02020603050405020304" pitchFamily="18" charset="0"/>
              </a:rPr>
              <a:t>pufrační</a:t>
            </a:r>
            <a:r>
              <a:rPr lang="cs-CZ" sz="1800" i="1" dirty="0">
                <a:effectLst/>
                <a:latin typeface="Times New Roman" panose="02020603050405020304" pitchFamily="18" charset="0"/>
                <a:ea typeface="Times New Roman" panose="02020603050405020304" pitchFamily="18" charset="0"/>
              </a:rPr>
              <a:t> systémy. Při negativní nebo pozitivní bilanci bikarbonátů (tj. při metabolické acidóze nebo alkalóze) </a:t>
            </a:r>
            <a:r>
              <a:rPr lang="cs-CZ" sz="1800" i="1" dirty="0" err="1">
                <a:effectLst/>
                <a:latin typeface="Times New Roman" panose="02020603050405020304" pitchFamily="18" charset="0"/>
                <a:ea typeface="Times New Roman" panose="02020603050405020304" pitchFamily="18" charset="0"/>
              </a:rPr>
              <a:t>pufrační</a:t>
            </a:r>
            <a:r>
              <a:rPr lang="cs-CZ" sz="1800" i="1" dirty="0">
                <a:effectLst/>
                <a:latin typeface="Times New Roman" panose="02020603050405020304" pitchFamily="18" charset="0"/>
                <a:ea typeface="Times New Roman" panose="02020603050405020304" pitchFamily="18" charset="0"/>
              </a:rPr>
              <a:t> systémy poskytují nebo akumulují bikarbonáty a následná změna ekvilibria uvnitř </a:t>
            </a:r>
            <a:r>
              <a:rPr lang="cs-CZ" sz="1800" i="1" dirty="0" err="1">
                <a:effectLst/>
                <a:latin typeface="Times New Roman" panose="02020603050405020304" pitchFamily="18" charset="0"/>
                <a:ea typeface="Times New Roman" panose="02020603050405020304" pitchFamily="18" charset="0"/>
              </a:rPr>
              <a:t>pufračních</a:t>
            </a:r>
            <a:r>
              <a:rPr lang="cs-CZ" sz="1800" i="1" dirty="0">
                <a:effectLst/>
                <a:latin typeface="Times New Roman" panose="02020603050405020304" pitchFamily="18" charset="0"/>
                <a:ea typeface="Times New Roman" panose="02020603050405020304" pitchFamily="18" charset="0"/>
              </a:rPr>
              <a:t> systémů vede ke změnám pH.</a:t>
            </a:r>
            <a:endParaRPr lang="en-US" sz="1800" dirty="0">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106</a:t>
            </a:fld>
            <a:endParaRPr lang="en-US"/>
          </a:p>
        </p:txBody>
      </p:sp>
    </p:spTree>
    <p:extLst>
      <p:ext uri="{BB962C8B-B14F-4D97-AF65-F5344CB8AC3E}">
        <p14:creationId xmlns:p14="http://schemas.microsoft.com/office/powerpoint/2010/main" val="252805384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effectLst/>
                <a:latin typeface="Times New Roman" panose="02020603050405020304" pitchFamily="18" charset="0"/>
                <a:ea typeface="Times New Roman" panose="02020603050405020304" pitchFamily="18" charset="0"/>
              </a:rPr>
              <a:t>Buňky mohou při </a:t>
            </a:r>
            <a:r>
              <a:rPr lang="cs-CZ" sz="1800" i="1" dirty="0" err="1">
                <a:effectLst/>
                <a:latin typeface="Times New Roman" panose="02020603050405020304" pitchFamily="18" charset="0"/>
                <a:ea typeface="Times New Roman" panose="02020603050405020304" pitchFamily="18" charset="0"/>
              </a:rPr>
              <a:t>acidémiích</a:t>
            </a:r>
            <a:r>
              <a:rPr lang="cs-CZ" sz="1800" i="1" dirty="0">
                <a:effectLst/>
                <a:latin typeface="Times New Roman" panose="02020603050405020304" pitchFamily="18" charset="0"/>
                <a:ea typeface="Times New Roman" panose="02020603050405020304" pitchFamily="18" charset="0"/>
              </a:rPr>
              <a:t> adsorbovat značné množství vodíkových iontů výměnou za ionty draslíku a sodíku - uvnitř buněk jsou vodíkové ionty pufrovány nitrobuněčnými nárazníky. Při </a:t>
            </a:r>
            <a:r>
              <a:rPr lang="cs-CZ" sz="1800" i="1" dirty="0" err="1">
                <a:effectLst/>
                <a:latin typeface="Times New Roman" panose="02020603050405020304" pitchFamily="18" charset="0"/>
                <a:ea typeface="Times New Roman" panose="02020603050405020304" pitchFamily="18" charset="0"/>
              </a:rPr>
              <a:t>alkalémiích</a:t>
            </a:r>
            <a:r>
              <a:rPr lang="cs-CZ" sz="1800" i="1" dirty="0">
                <a:effectLst/>
                <a:latin typeface="Times New Roman" panose="02020603050405020304" pitchFamily="18" charset="0"/>
                <a:ea typeface="Times New Roman" panose="02020603050405020304" pitchFamily="18" charset="0"/>
              </a:rPr>
              <a:t> dochází k opačným procesům. Při dlouhodobých poruchách acidobazické bilance se uplatňuje jako vazebné místo pro H</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ionty a bikarbonáty ještě základní hmota kostí.</a:t>
            </a:r>
            <a:endParaRPr lang="en-US" sz="1800" dirty="0">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107</a:t>
            </a:fld>
            <a:endParaRPr lang="en-US"/>
          </a:p>
        </p:txBody>
      </p:sp>
    </p:spTree>
    <p:extLst>
      <p:ext uri="{BB962C8B-B14F-4D97-AF65-F5344CB8AC3E}">
        <p14:creationId xmlns:p14="http://schemas.microsoft.com/office/powerpoint/2010/main" val="267151119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a:extLst>
              <a:ext uri="{FF2B5EF4-FFF2-40B4-BE49-F238E27FC236}">
                <a16:creationId xmlns:a16="http://schemas.microsoft.com/office/drawing/2014/main" id="{39553773-6CBF-48E0-9770-0C1095A6BA1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Times New Roman" panose="02020603050405020304" pitchFamily="18" charset="0"/>
              </a:defRPr>
            </a:lvl1pPr>
            <a:lvl2pPr marL="742950" indent="-285750">
              <a:spcBef>
                <a:spcPct val="30000"/>
              </a:spcBef>
              <a:defRPr sz="1200">
                <a:solidFill>
                  <a:schemeClr val="tx1"/>
                </a:solidFill>
                <a:latin typeface="Times New Roman" panose="02020603050405020304" pitchFamily="18" charset="0"/>
              </a:defRPr>
            </a:lvl2pPr>
            <a:lvl3pPr marL="1143000" indent="-228600">
              <a:spcBef>
                <a:spcPct val="30000"/>
              </a:spcBef>
              <a:defRPr sz="1200">
                <a:solidFill>
                  <a:schemeClr val="tx1"/>
                </a:solidFill>
                <a:latin typeface="Times New Roman" panose="02020603050405020304" pitchFamily="18" charset="0"/>
              </a:defRPr>
            </a:lvl3pPr>
            <a:lvl4pPr marL="1600200" indent="-228600">
              <a:spcBef>
                <a:spcPct val="30000"/>
              </a:spcBef>
              <a:defRPr sz="1200">
                <a:solidFill>
                  <a:schemeClr val="tx1"/>
                </a:solidFill>
                <a:latin typeface="Times New Roman" panose="02020603050405020304" pitchFamily="18" charset="0"/>
              </a:defRPr>
            </a:lvl4pPr>
            <a:lvl5pPr marL="2057400" indent="-228600">
              <a:spcBef>
                <a:spcPct val="30000"/>
              </a:spcBef>
              <a:defRPr sz="1200">
                <a:solidFill>
                  <a:schemeClr val="tx1"/>
                </a:solidFill>
                <a:latin typeface="Times New Roman" panose="02020603050405020304" pitchFamily="18" charset="0"/>
              </a:defRPr>
            </a:lvl5pPr>
            <a:lvl6pPr marL="2514600" indent="-2286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3E2C9D29-6C9F-410D-9ECC-121C74F3E072}" type="slidenum">
              <a:rPr lang="cs-CZ" altLang="cs-CZ" smtClean="0"/>
              <a:pPr>
                <a:spcBef>
                  <a:spcPct val="0"/>
                </a:spcBef>
              </a:pPr>
              <a:t>108</a:t>
            </a:fld>
            <a:endParaRPr lang="cs-CZ" altLang="cs-CZ"/>
          </a:p>
        </p:txBody>
      </p:sp>
      <p:sp>
        <p:nvSpPr>
          <p:cNvPr id="264195" name="Rectangle 2">
            <a:extLst>
              <a:ext uri="{FF2B5EF4-FFF2-40B4-BE49-F238E27FC236}">
                <a16:creationId xmlns:a16="http://schemas.microsoft.com/office/drawing/2014/main" id="{0E83A126-3D48-4C62-952C-A9D0C7BF2A6E}"/>
              </a:ext>
            </a:extLst>
          </p:cNvPr>
          <p:cNvSpPr>
            <a:spLocks noGrp="1" noRot="1" noChangeAspect="1" noChangeArrowheads="1" noTextEdit="1"/>
          </p:cNvSpPr>
          <p:nvPr>
            <p:ph type="sldImg"/>
          </p:nvPr>
        </p:nvSpPr>
        <p:spPr>
          <a:xfrm>
            <a:off x="407988" y="712788"/>
            <a:ext cx="6080125" cy="3421062"/>
          </a:xfrm>
          <a:ln/>
        </p:spPr>
      </p:sp>
      <p:sp>
        <p:nvSpPr>
          <p:cNvPr id="264196" name="Rectangle 3">
            <a:extLst>
              <a:ext uri="{FF2B5EF4-FFF2-40B4-BE49-F238E27FC236}">
                <a16:creationId xmlns:a16="http://schemas.microsoft.com/office/drawing/2014/main" id="{FC3FD9D2-5BBF-492F-AD48-110C9B72EA78}"/>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cs-CZ" altLang="cs-CZ" dirty="0"/>
              <a:t>Respirační regulátor acidobazické rovnováhy reaguje na rychlé změny acidobazického stavu s určitým zpožděním. Při náhle vzniklé metabolické acidóze pokles bikarbonátů v moku zaostává za jejich poklesem v plazmě. Příčinou je malá permeabilita hematoencefalické bariéry pro </a:t>
            </a:r>
            <a:r>
              <a:rPr lang="cs-CZ" altLang="cs-CZ" dirty="0" err="1"/>
              <a:t>bikarbonátové</a:t>
            </a:r>
            <a:r>
              <a:rPr lang="cs-CZ" altLang="cs-CZ" dirty="0"/>
              <a:t>  ionty. Spolu s postupným poklesem hladiny bikarbonátů v moku pomalu klesá i mozkomíšní pH a tím se postupně stimulují centrální chemoreceptory dechového centra. Ventilace pozvolna stoupá. Adaptační odpověď respirace na náhle vzniklou metabolickou acidózu proto dosahuje svého maxima až za 12 hodin.</a:t>
            </a:r>
          </a:p>
        </p:txBody>
      </p:sp>
    </p:spTree>
    <p:extLst>
      <p:ext uri="{BB962C8B-B14F-4D97-AF65-F5344CB8AC3E}">
        <p14:creationId xmlns:p14="http://schemas.microsoft.com/office/powerpoint/2010/main" val="238394749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latin typeface="Times New Roman" panose="02020603050405020304" pitchFamily="18" charset="0"/>
                <a:ea typeface="Times New Roman" panose="02020603050405020304" pitchFamily="18" charset="0"/>
              </a:rPr>
              <a:t>Regulace ABR ledvinou: Sekrece vodíkových iontů v ledvinných tubulech která se podílí na zpětné resorpci bikarbonátů a sekreci </a:t>
            </a:r>
            <a:r>
              <a:rPr lang="cs-CZ" sz="1800" i="1" dirty="0" err="1">
                <a:effectLst/>
                <a:latin typeface="Times New Roman" panose="02020603050405020304" pitchFamily="18" charset="0"/>
                <a:ea typeface="Times New Roman" panose="02020603050405020304" pitchFamily="18" charset="0"/>
              </a:rPr>
              <a:t>titrovatelné</a:t>
            </a:r>
            <a:r>
              <a:rPr lang="cs-CZ" sz="1800" i="1" dirty="0">
                <a:effectLst/>
                <a:latin typeface="Times New Roman" panose="02020603050405020304" pitchFamily="18" charset="0"/>
                <a:ea typeface="Times New Roman" panose="02020603050405020304" pitchFamily="18" charset="0"/>
              </a:rPr>
              <a:t> acidity.</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109</a:t>
            </a:fld>
            <a:endParaRPr lang="en-US"/>
          </a:p>
        </p:txBody>
      </p:sp>
    </p:spTree>
    <p:extLst>
      <p:ext uri="{BB962C8B-B14F-4D97-AF65-F5344CB8AC3E}">
        <p14:creationId xmlns:p14="http://schemas.microsoft.com/office/powerpoint/2010/main" val="57296144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latin typeface="Times New Roman" panose="02020603050405020304" pitchFamily="18" charset="0"/>
                <a:ea typeface="Times New Roman" panose="02020603050405020304" pitchFamily="18" charset="0"/>
              </a:rPr>
              <a:t>Regulace ABR ledvinou: Sekrece vodíkových iontů v ledvinných tubulech která se podílí na zpětné resorpci bikarbonátů a sekreci </a:t>
            </a:r>
            <a:r>
              <a:rPr lang="cs-CZ" sz="1800" i="1" dirty="0" err="1">
                <a:effectLst/>
                <a:latin typeface="Times New Roman" panose="02020603050405020304" pitchFamily="18" charset="0"/>
                <a:ea typeface="Times New Roman" panose="02020603050405020304" pitchFamily="18" charset="0"/>
              </a:rPr>
              <a:t>titrovatelné</a:t>
            </a:r>
            <a:r>
              <a:rPr lang="cs-CZ" sz="1800" i="1" dirty="0">
                <a:effectLst/>
                <a:latin typeface="Times New Roman" panose="02020603050405020304" pitchFamily="18" charset="0"/>
                <a:ea typeface="Times New Roman" panose="02020603050405020304" pitchFamily="18" charset="0"/>
              </a:rPr>
              <a:t> acidity.</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110</a:t>
            </a:fld>
            <a:endParaRPr lang="en-US"/>
          </a:p>
        </p:txBody>
      </p:sp>
    </p:spTree>
    <p:extLst>
      <p:ext uri="{BB962C8B-B14F-4D97-AF65-F5344CB8AC3E}">
        <p14:creationId xmlns:p14="http://schemas.microsoft.com/office/powerpoint/2010/main" val="126588820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latin typeface="Times New Roman" panose="02020603050405020304" pitchFamily="18" charset="0"/>
                <a:ea typeface="Times New Roman" panose="02020603050405020304" pitchFamily="18" charset="0"/>
              </a:rPr>
              <a:t>Regulace ABR ledvinou: Sekrece vodíkových iontů v ledvinných tubulech která se podílí na zpětné resorpci bikarbonátů a sekreci </a:t>
            </a:r>
            <a:r>
              <a:rPr lang="cs-CZ" sz="1800" i="1" dirty="0" err="1">
                <a:effectLst/>
                <a:latin typeface="Times New Roman" panose="02020603050405020304" pitchFamily="18" charset="0"/>
                <a:ea typeface="Times New Roman" panose="02020603050405020304" pitchFamily="18" charset="0"/>
              </a:rPr>
              <a:t>titrovatelné</a:t>
            </a:r>
            <a:r>
              <a:rPr lang="cs-CZ" sz="1800" i="1" dirty="0">
                <a:effectLst/>
                <a:latin typeface="Times New Roman" panose="02020603050405020304" pitchFamily="18" charset="0"/>
                <a:ea typeface="Times New Roman" panose="02020603050405020304" pitchFamily="18" charset="0"/>
              </a:rPr>
              <a:t> acidity.</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111</a:t>
            </a:fld>
            <a:endParaRPr lang="en-US"/>
          </a:p>
        </p:txBody>
      </p:sp>
    </p:spTree>
    <p:extLst>
      <p:ext uri="{BB962C8B-B14F-4D97-AF65-F5344CB8AC3E}">
        <p14:creationId xmlns:p14="http://schemas.microsoft.com/office/powerpoint/2010/main" val="245823702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latin typeface="Times New Roman" panose="02020603050405020304" pitchFamily="18" charset="0"/>
                <a:ea typeface="Times New Roman" panose="02020603050405020304" pitchFamily="18" charset="0"/>
              </a:rPr>
              <a:t>Regulace ABR ledvinou: Sekrece vodíkových iontů v ledvinných tubulech která se podílí na zpětné resorpci bikarbonátů a sekreci </a:t>
            </a:r>
            <a:r>
              <a:rPr lang="cs-CZ" sz="1800" i="1" dirty="0" err="1">
                <a:effectLst/>
                <a:latin typeface="Times New Roman" panose="02020603050405020304" pitchFamily="18" charset="0"/>
                <a:ea typeface="Times New Roman" panose="02020603050405020304" pitchFamily="18" charset="0"/>
              </a:rPr>
              <a:t>titrovatelné</a:t>
            </a:r>
            <a:r>
              <a:rPr lang="cs-CZ" sz="1800" i="1" dirty="0">
                <a:effectLst/>
                <a:latin typeface="Times New Roman" panose="02020603050405020304" pitchFamily="18" charset="0"/>
                <a:ea typeface="Times New Roman" panose="02020603050405020304" pitchFamily="18" charset="0"/>
              </a:rPr>
              <a:t> acidity.</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112</a:t>
            </a:fld>
            <a:endParaRPr lang="en-US"/>
          </a:p>
        </p:txBody>
      </p:sp>
    </p:spTree>
    <p:extLst>
      <p:ext uri="{BB962C8B-B14F-4D97-AF65-F5344CB8AC3E}">
        <p14:creationId xmlns:p14="http://schemas.microsoft.com/office/powerpoint/2010/main" val="220731788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effectLst/>
                <a:latin typeface="Times New Roman" panose="02020603050405020304" pitchFamily="18" charset="0"/>
                <a:ea typeface="Times New Roman" panose="02020603050405020304" pitchFamily="18" charset="0"/>
              </a:rPr>
              <a:t>.Ledvina generuje bikarbonáty při zpracování glutaminu v proximálních buňkách ledvinných tubulů. Ve vzestupném kanálku </a:t>
            </a:r>
            <a:r>
              <a:rPr lang="cs-CZ" sz="1800" i="1" dirty="0" err="1">
                <a:effectLst/>
                <a:latin typeface="Times New Roman" panose="02020603050405020304" pitchFamily="18" charset="0"/>
                <a:ea typeface="Times New Roman" panose="02020603050405020304" pitchFamily="18" charset="0"/>
              </a:rPr>
              <a:t>Henleho</a:t>
            </a:r>
            <a:r>
              <a:rPr lang="cs-CZ" sz="1800" i="1" dirty="0">
                <a:effectLst/>
                <a:latin typeface="Times New Roman" panose="02020603050405020304" pitchFamily="18" charset="0"/>
                <a:ea typeface="Times New Roman" panose="02020603050405020304" pitchFamily="18" charset="0"/>
              </a:rPr>
              <a:t> kličky se část amonných iontů vstřebává a dřeni ledvin se po rozpadu na amoniak a vodíkový iont dostává do sběrných kanálků, kde se váže na vodíkový iont </a:t>
            </a:r>
            <a:r>
              <a:rPr lang="cs-CZ" sz="1800" i="1" dirty="0" err="1">
                <a:effectLst/>
                <a:latin typeface="Times New Roman" panose="02020603050405020304" pitchFamily="18" charset="0"/>
                <a:ea typeface="Times New Roman" panose="02020603050405020304" pitchFamily="18" charset="0"/>
              </a:rPr>
              <a:t>secernovaný</a:t>
            </a:r>
            <a:r>
              <a:rPr lang="cs-CZ" sz="1800" i="1" dirty="0">
                <a:effectLst/>
                <a:latin typeface="Times New Roman" panose="02020603050405020304" pitchFamily="18" charset="0"/>
                <a:ea typeface="Times New Roman" panose="02020603050405020304" pitchFamily="18" charset="0"/>
              </a:rPr>
              <a:t> alfa buňkami ledvinných tubulů, a tím přispívá k zabránění přílišného poklesu pH moči (při poklesu pH moči blízko k hodnotě 5,3 hrozí vznik kalciových konkrementů).</a:t>
            </a:r>
            <a:endParaRPr lang="en-US" sz="1800" dirty="0">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113</a:t>
            </a:fld>
            <a:endParaRPr lang="en-US"/>
          </a:p>
        </p:txBody>
      </p:sp>
    </p:spTree>
    <p:extLst>
      <p:ext uri="{BB962C8B-B14F-4D97-AF65-F5344CB8AC3E}">
        <p14:creationId xmlns:p14="http://schemas.microsoft.com/office/powerpoint/2010/main" val="4152020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latin typeface="Times New Roman" panose="02020603050405020304" pitchFamily="18" charset="0"/>
                <a:ea typeface="Times New Roman" panose="02020603050405020304" pitchFamily="18" charset="0"/>
              </a:rPr>
              <a:t>Z 1 </a:t>
            </a:r>
            <a:r>
              <a:rPr lang="cs-CZ" sz="1800" i="1" dirty="0" err="1">
                <a:effectLst/>
                <a:latin typeface="Times New Roman" panose="02020603050405020304" pitchFamily="18" charset="0"/>
                <a:ea typeface="Times New Roman" panose="02020603050405020304" pitchFamily="18" charset="0"/>
              </a:rPr>
              <a:t>mmol</a:t>
            </a:r>
            <a:r>
              <a:rPr lang="cs-CZ" sz="1800" i="1" dirty="0">
                <a:effectLst/>
                <a:latin typeface="Times New Roman" panose="02020603050405020304" pitchFamily="18" charset="0"/>
                <a:ea typeface="Times New Roman" panose="02020603050405020304" pitchFamily="18" charset="0"/>
              </a:rPr>
              <a:t> glutaminu se v proximálním tubulu vytvoří 2 </a:t>
            </a:r>
            <a:r>
              <a:rPr lang="cs-CZ" sz="1800" i="1" dirty="0" err="1">
                <a:effectLst/>
                <a:latin typeface="Times New Roman" panose="02020603050405020304" pitchFamily="18" charset="0"/>
                <a:ea typeface="Times New Roman" panose="02020603050405020304" pitchFamily="18" charset="0"/>
              </a:rPr>
              <a:t>mmol</a:t>
            </a:r>
            <a:r>
              <a:rPr lang="cs-CZ" sz="1800" i="1" dirty="0">
                <a:effectLst/>
                <a:latin typeface="Times New Roman" panose="02020603050405020304" pitchFamily="18" charset="0"/>
                <a:ea typeface="Times New Roman" panose="02020603050405020304" pitchFamily="18" charset="0"/>
              </a:rPr>
              <a:t> HCO</a:t>
            </a:r>
            <a:r>
              <a:rPr lang="cs-CZ" sz="1800" i="1" baseline="-25000" dirty="0">
                <a:effectLst/>
                <a:latin typeface="Times New Roman" panose="02020603050405020304" pitchFamily="18" charset="0"/>
                <a:ea typeface="Times New Roman" panose="02020603050405020304" pitchFamily="18" charset="0"/>
              </a:rPr>
              <a:t>3</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a 2 </a:t>
            </a:r>
            <a:r>
              <a:rPr lang="cs-CZ" sz="1800" i="1" dirty="0" err="1">
                <a:effectLst/>
                <a:latin typeface="Times New Roman" panose="02020603050405020304" pitchFamily="18" charset="0"/>
                <a:ea typeface="Times New Roman" panose="02020603050405020304" pitchFamily="18" charset="0"/>
              </a:rPr>
              <a:t>mmol</a:t>
            </a:r>
            <a:r>
              <a:rPr lang="cs-CZ" sz="1800" i="1" dirty="0">
                <a:effectLst/>
                <a:latin typeface="Times New Roman" panose="02020603050405020304" pitchFamily="18" charset="0"/>
                <a:ea typeface="Times New Roman" panose="02020603050405020304" pitchFamily="18" charset="0"/>
              </a:rPr>
              <a:t> NH</a:t>
            </a:r>
            <a:r>
              <a:rPr lang="cs-CZ" sz="1800" i="1" baseline="-25000" dirty="0">
                <a:effectLst/>
                <a:latin typeface="Times New Roman" panose="02020603050405020304" pitchFamily="18" charset="0"/>
                <a:ea typeface="Times New Roman" panose="02020603050405020304" pitchFamily="18" charset="0"/>
              </a:rPr>
              <a:t>4</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 Větší část vytvořeného NH</a:t>
            </a:r>
            <a:r>
              <a:rPr lang="cs-CZ" sz="1800" i="1" baseline="-25000" dirty="0">
                <a:effectLst/>
                <a:latin typeface="Times New Roman" panose="02020603050405020304" pitchFamily="18" charset="0"/>
                <a:ea typeface="Times New Roman" panose="02020603050405020304" pitchFamily="18" charset="0"/>
              </a:rPr>
              <a:t>4</a:t>
            </a:r>
            <a:r>
              <a:rPr lang="cs-CZ" sz="1800" i="1" baseline="30000" dirty="0">
                <a:effectLst/>
                <a:latin typeface="Times New Roman" panose="02020603050405020304" pitchFamily="18" charset="0"/>
                <a:ea typeface="Times New Roman" panose="02020603050405020304" pitchFamily="18" charset="0"/>
              </a:rPr>
              <a:t>+ </a:t>
            </a:r>
            <a:r>
              <a:rPr lang="cs-CZ" sz="1800" i="1" dirty="0">
                <a:effectLst/>
                <a:latin typeface="Times New Roman" panose="02020603050405020304" pitchFamily="18" charset="0"/>
                <a:ea typeface="Times New Roman" panose="02020603050405020304" pitchFamily="18" charset="0"/>
              </a:rPr>
              <a:t>se </a:t>
            </a:r>
            <a:r>
              <a:rPr lang="cs-CZ" sz="1800" i="1" dirty="0" err="1">
                <a:effectLst/>
                <a:latin typeface="Times New Roman" panose="02020603050405020304" pitchFamily="18" charset="0"/>
                <a:ea typeface="Times New Roman" panose="02020603050405020304" pitchFamily="18" charset="0"/>
              </a:rPr>
              <a:t>exkretuje</a:t>
            </a:r>
            <a:r>
              <a:rPr lang="cs-CZ" sz="1800" i="1" dirty="0">
                <a:effectLst/>
                <a:latin typeface="Times New Roman" panose="02020603050405020304" pitchFamily="18" charset="0"/>
                <a:ea typeface="Times New Roman" panose="02020603050405020304" pitchFamily="18" charset="0"/>
              </a:rPr>
              <a:t> do moči, zbytek se v játrech zpracuje na močovinu, při níž se spotřebuje ekvimolární množství bikarbonátů. Celkové množství bikarbonátů, které ledvina nově vytvoří při zpracování glutaminu se o toto množství musí snížit. Ledvina do vnitřního prostředí generuje navíc množství bikarbonátů, které odpovídá exkreci NH</a:t>
            </a:r>
            <a:r>
              <a:rPr lang="cs-CZ" sz="1800" i="1" baseline="-25000" dirty="0">
                <a:effectLst/>
                <a:latin typeface="Times New Roman" panose="02020603050405020304" pitchFamily="18" charset="0"/>
                <a:ea typeface="Times New Roman" panose="02020603050405020304" pitchFamily="18" charset="0"/>
              </a:rPr>
              <a:t>4</a:t>
            </a:r>
            <a:r>
              <a:rPr lang="cs-CZ" sz="1800" i="1" baseline="30000" dirty="0">
                <a:effectLst/>
                <a:latin typeface="Times New Roman" panose="02020603050405020304" pitchFamily="18" charset="0"/>
                <a:ea typeface="Times New Roman" panose="02020603050405020304" pitchFamily="18" charset="0"/>
              </a:rPr>
              <a:t>+</a:t>
            </a:r>
            <a:r>
              <a:rPr lang="cs-CZ" sz="1800" i="1" dirty="0">
                <a:effectLst/>
                <a:latin typeface="Times New Roman" panose="02020603050405020304" pitchFamily="18" charset="0"/>
                <a:ea typeface="Times New Roman" panose="02020603050405020304" pitchFamily="18" charset="0"/>
              </a:rPr>
              <a:t>.</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114</a:t>
            </a:fld>
            <a:endParaRPr lang="en-US"/>
          </a:p>
        </p:txBody>
      </p:sp>
    </p:spTree>
    <p:extLst>
      <p:ext uri="{BB962C8B-B14F-4D97-AF65-F5344CB8AC3E}">
        <p14:creationId xmlns:p14="http://schemas.microsoft.com/office/powerpoint/2010/main" val="73222160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
            <a:extLst>
              <a:ext uri="{FF2B5EF4-FFF2-40B4-BE49-F238E27FC236}">
                <a16:creationId xmlns:a16="http://schemas.microsoft.com/office/drawing/2014/main" id="{C894D684-D602-40D5-ACD0-33B770B76DD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panose="02020603050405020304" pitchFamily="18" charset="0"/>
                <a:cs typeface="Arial" panose="020B0604020202020204" pitchFamily="34" charset="0"/>
              </a:defRPr>
            </a:lvl1pPr>
            <a:lvl2pPr marL="742950" indent="-285750">
              <a:defRPr sz="2400">
                <a:solidFill>
                  <a:schemeClr val="tx1"/>
                </a:solidFill>
                <a:latin typeface="Times New Roman" panose="02020603050405020304" pitchFamily="18" charset="0"/>
                <a:cs typeface="Arial" panose="020B0604020202020204" pitchFamily="34" charset="0"/>
              </a:defRPr>
            </a:lvl2pPr>
            <a:lvl3pPr marL="1143000" indent="-228600">
              <a:defRPr sz="2400">
                <a:solidFill>
                  <a:schemeClr val="tx1"/>
                </a:solidFill>
                <a:latin typeface="Times New Roman" panose="02020603050405020304" pitchFamily="18" charset="0"/>
                <a:cs typeface="Arial" panose="020B0604020202020204" pitchFamily="34" charset="0"/>
              </a:defRPr>
            </a:lvl3pPr>
            <a:lvl4pPr marL="1600200" indent="-228600">
              <a:defRPr sz="2400">
                <a:solidFill>
                  <a:schemeClr val="tx1"/>
                </a:solidFill>
                <a:latin typeface="Times New Roman" panose="02020603050405020304" pitchFamily="18" charset="0"/>
                <a:cs typeface="Arial" panose="020B0604020202020204" pitchFamily="34" charset="0"/>
              </a:defRPr>
            </a:lvl4pPr>
            <a:lvl5pPr marL="2057400" indent="-228600">
              <a:defRPr sz="24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Arial" panose="020B0604020202020204" pitchFamily="34" charset="0"/>
              </a:defRPr>
            </a:lvl9pPr>
          </a:lstStyle>
          <a:p>
            <a:fld id="{D152C093-6EA5-4728-A998-1BDB149BC2A0}" type="slidenum">
              <a:rPr lang="cs-CZ" altLang="cs-CZ" sz="1200"/>
              <a:pPr/>
              <a:t>10</a:t>
            </a:fld>
            <a:endParaRPr lang="cs-CZ" altLang="cs-CZ" sz="1200"/>
          </a:p>
        </p:txBody>
      </p:sp>
      <p:sp>
        <p:nvSpPr>
          <p:cNvPr id="26627" name="Rectangle 2">
            <a:extLst>
              <a:ext uri="{FF2B5EF4-FFF2-40B4-BE49-F238E27FC236}">
                <a16:creationId xmlns:a16="http://schemas.microsoft.com/office/drawing/2014/main" id="{4A842D6B-259C-4EA6-B75E-2EDF5825C977}"/>
              </a:ext>
            </a:extLst>
          </p:cNvPr>
          <p:cNvSpPr>
            <a:spLocks noGrp="1" noRot="1" noChangeAspect="1" noChangeArrowheads="1" noTextEdit="1"/>
          </p:cNvSpPr>
          <p:nvPr>
            <p:ph type="sldImg"/>
          </p:nvPr>
        </p:nvSpPr>
        <p:spPr>
          <a:xfrm>
            <a:off x="407988" y="712788"/>
            <a:ext cx="6080125" cy="3421062"/>
          </a:xfrm>
          <a:ln/>
        </p:spPr>
      </p:sp>
      <p:sp>
        <p:nvSpPr>
          <p:cNvPr id="26628" name="Rectangle 3">
            <a:extLst>
              <a:ext uri="{FF2B5EF4-FFF2-40B4-BE49-F238E27FC236}">
                <a16:creationId xmlns:a16="http://schemas.microsoft.com/office/drawing/2014/main" id="{F0C97B70-D684-4F31-BAF6-40C9982181A7}"/>
              </a:ext>
            </a:extLst>
          </p:cNvPr>
          <p:cNvSpPr>
            <a:spLocks noGrp="1" noChangeArrowheads="1"/>
          </p:cNvSpPr>
          <p:nvPr>
            <p:ph type="body" idx="1"/>
          </p:nvPr>
        </p:nvSpPr>
        <p:spPr>
          <a:xfrm>
            <a:off x="939800" y="4348163"/>
            <a:ext cx="5014913" cy="41354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cs-CZ" altLang="cs-CZ"/>
              <a:t>Extracelulární tekutina se skládá ze dvou částí – z krevní plazmy a z intersticiální tekutiny. Mezi plazmou a intersticiem dochází k intenzívní výměně látek v krevních kapilárách. Koncentrace jednotlivých iontů a dalších nízkomolekulárních látek jsou v plazmě a v intersticiální tekutině téměř stejná. Rozdílná je však koncentrace bílkovin. Bílkoviny krevní plazmy skrze neporušenou membránu kapilár do intersticia neprocházejí. Pokud se do intersticiální tekutiny nějaké bílkoviny z plazmy dostanou, jsou ihned odstraňovány do lymfatických cév a z lymfou se postupně dostávají zpět do oběhu. </a:t>
            </a:r>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a:p>
            <a:pPr eaLnBrk="1" hangingPunct="1"/>
            <a:endParaRPr lang="cs-CZ" altLang="cs-CZ"/>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latin typeface="Times New Roman" panose="02020603050405020304" pitchFamily="18" charset="0"/>
                <a:ea typeface="Times New Roman" panose="02020603050405020304" pitchFamily="18" charset="0"/>
              </a:rPr>
              <a:t>Toky jednotlivých iontů mezi ICT a ECT přes membránu buněk jsou ve své bilanci elektroneutrální (vyjma změny potenciálu membrány ve vzrušivých tkáních). Proto přesuny vodíkových iontů a bikarbonátů mezi ECT a ICT jsou vždy provázeny přesunem komplementárních iontů.</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116</a:t>
            </a:fld>
            <a:endParaRPr lang="en-US"/>
          </a:p>
        </p:txBody>
      </p:sp>
    </p:spTree>
    <p:extLst>
      <p:ext uri="{BB962C8B-B14F-4D97-AF65-F5344CB8AC3E}">
        <p14:creationId xmlns:p14="http://schemas.microsoft.com/office/powerpoint/2010/main" val="2271830945"/>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dirty="0">
                <a:effectLst/>
                <a:latin typeface="Times New Roman" panose="02020603050405020304" pitchFamily="18" charset="0"/>
                <a:ea typeface="Times New Roman" panose="02020603050405020304" pitchFamily="18" charset="0"/>
              </a:rPr>
              <a:t>Přes buněčnou membránu procházejí anionty organických kyselin, např. laktát, spolu s vodíkovým iontem (jako kyseliny). Když se laktát </a:t>
            </a:r>
            <a:r>
              <a:rPr lang="cs-CZ" sz="1800" dirty="0" err="1">
                <a:effectLst/>
                <a:latin typeface="Times New Roman" panose="02020603050405020304" pitchFamily="18" charset="0"/>
                <a:ea typeface="Times New Roman" panose="02020603050405020304" pitchFamily="18" charset="0"/>
              </a:rPr>
              <a:t>utilizuje</a:t>
            </a:r>
            <a:r>
              <a:rPr lang="cs-CZ" sz="1800" dirty="0">
                <a:effectLst/>
                <a:latin typeface="Times New Roman" panose="02020603050405020304" pitchFamily="18" charset="0"/>
                <a:ea typeface="Times New Roman" panose="02020603050405020304" pitchFamily="18" charset="0"/>
              </a:rPr>
              <a:t>, přechází do buňky spolu s vodíkovým iontem a ve vnitřním prostředí po něm zůstane bikarbonát (proto jsou laktátové anionty v klinice považovány za potenciální bikarbonáty a </a:t>
            </a:r>
            <a:r>
              <a:rPr lang="cs-CZ" sz="1800" dirty="0" err="1">
                <a:effectLst/>
                <a:latin typeface="Times New Roman" panose="02020603050405020304" pitchFamily="18" charset="0"/>
                <a:ea typeface="Times New Roman" panose="02020603050405020304" pitchFamily="18" charset="0"/>
              </a:rPr>
              <a:t>podíní</a:t>
            </a:r>
            <a:r>
              <a:rPr lang="cs-CZ" sz="1800" dirty="0">
                <a:effectLst/>
                <a:latin typeface="Times New Roman" panose="02020603050405020304" pitchFamily="18" charset="0"/>
                <a:ea typeface="Times New Roman" panose="02020603050405020304" pitchFamily="18" charset="0"/>
              </a:rPr>
              <a:t> natrium-laktátu má </a:t>
            </a:r>
            <a:r>
              <a:rPr lang="cs-CZ" sz="1800" dirty="0" err="1">
                <a:effectLst/>
                <a:latin typeface="Times New Roman" panose="02020603050405020304" pitchFamily="18" charset="0"/>
                <a:ea typeface="Times New Roman" panose="02020603050405020304" pitchFamily="18" charset="0"/>
              </a:rPr>
              <a:t>acidifikační</a:t>
            </a:r>
            <a:r>
              <a:rPr lang="cs-CZ" sz="1800" dirty="0">
                <a:effectLst/>
                <a:latin typeface="Times New Roman" panose="02020603050405020304" pitchFamily="18" charset="0"/>
                <a:ea typeface="Times New Roman" panose="02020603050405020304" pitchFamily="18" charset="0"/>
              </a:rPr>
              <a:t> účinek. </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117</a:t>
            </a:fld>
            <a:endParaRPr lang="en-US"/>
          </a:p>
        </p:txBody>
      </p:sp>
    </p:spTree>
    <p:extLst>
      <p:ext uri="{BB962C8B-B14F-4D97-AF65-F5344CB8AC3E}">
        <p14:creationId xmlns:p14="http://schemas.microsoft.com/office/powerpoint/2010/main" val="13301578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effectLst/>
                <a:latin typeface="Times New Roman" panose="02020603050405020304" pitchFamily="18" charset="0"/>
                <a:ea typeface="Times New Roman" panose="02020603050405020304" pitchFamily="18" charset="0"/>
              </a:rPr>
              <a:t>Anionty organických kyselin jsou metabolismem vytvářeny a spotřebovávány spolu s vodíkovým iontem jako kyseliny. </a:t>
            </a:r>
            <a:r>
              <a:rPr lang="cs-CZ" sz="1800" i="1" dirty="0">
                <a:solidFill>
                  <a:srgbClr val="000000"/>
                </a:solidFill>
                <a:effectLst/>
                <a:latin typeface="Times New Roman" panose="02020603050405020304" pitchFamily="18" charset="0"/>
                <a:ea typeface="Times New Roman" panose="02020603050405020304" pitchFamily="18" charset="0"/>
              </a:rPr>
              <a:t>V ustáleném stavu je rychlost vzniku a utilizace organických kyselin, proto se nemění jejich koncentrace v krvi a nemění ani acidobazickou rovnováhu (rychlost tvorby vodíkových iontů při jejich sekreci z buněk do ECT se rovná rychlosti spotřeby vodíkových iontů </a:t>
            </a:r>
            <a:r>
              <a:rPr lang="cs-CZ" sz="1800" i="1" dirty="0" err="1">
                <a:solidFill>
                  <a:srgbClr val="000000"/>
                </a:solidFill>
                <a:effectLst/>
                <a:latin typeface="Times New Roman" panose="02020603050405020304" pitchFamily="18" charset="0"/>
                <a:ea typeface="Times New Roman" panose="02020603050405020304" pitchFamily="18" charset="0"/>
              </a:rPr>
              <a:t>přii</a:t>
            </a:r>
            <a:r>
              <a:rPr lang="cs-CZ" sz="1800" i="1" dirty="0">
                <a:solidFill>
                  <a:srgbClr val="000000"/>
                </a:solidFill>
                <a:effectLst/>
                <a:latin typeface="Times New Roman" panose="02020603050405020304" pitchFamily="18" charset="0"/>
                <a:ea typeface="Times New Roman" panose="02020603050405020304" pitchFamily="18" charset="0"/>
              </a:rPr>
              <a:t> jejich utilizaci. Ledviny anionty organických kyselin téměř zcela </a:t>
            </a:r>
            <a:r>
              <a:rPr lang="cs-CZ" sz="1800" i="1" dirty="0" err="1">
                <a:solidFill>
                  <a:srgbClr val="000000"/>
                </a:solidFill>
                <a:effectLst/>
                <a:latin typeface="Times New Roman" panose="02020603050405020304" pitchFamily="18" charset="0"/>
                <a:ea typeface="Times New Roman" panose="02020603050405020304" pitchFamily="18" charset="0"/>
              </a:rPr>
              <a:t>reabsorbují</a:t>
            </a:r>
            <a:r>
              <a:rPr lang="cs-CZ" sz="1800" i="1" dirty="0">
                <a:solidFill>
                  <a:srgbClr val="000000"/>
                </a:solidFill>
                <a:effectLst/>
                <a:latin typeface="Times New Roman" panose="02020603050405020304" pitchFamily="18" charset="0"/>
                <a:ea typeface="Times New Roman" panose="02020603050405020304" pitchFamily="18" charset="0"/>
              </a:rPr>
              <a:t> a organické kyseliny se proto za normálních okolností z těla neztrácejí.</a:t>
            </a:r>
          </a:p>
          <a:p>
            <a:pPr marL="0" marR="0" lvl="0" indent="0" algn="l" defTabSz="914400" rtl="0" eaLnBrk="1" fontAlgn="auto" latinLnBrk="0" hangingPunct="1">
              <a:lnSpc>
                <a:spcPct val="100000"/>
              </a:lnSpc>
              <a:spcBef>
                <a:spcPts val="0"/>
              </a:spcBef>
              <a:spcAft>
                <a:spcPts val="0"/>
              </a:spcAft>
              <a:buClrTx/>
              <a:buSzTx/>
              <a:buFontTx/>
              <a:buNone/>
              <a:tabLst/>
              <a:defRPr/>
            </a:pPr>
            <a:endParaRPr lang="cs-CZ" sz="1800" i="1" dirty="0">
              <a:solidFill>
                <a:srgbClr val="000000"/>
              </a:solidFill>
              <a:effectLst/>
              <a:latin typeface="Times New Roman" panose="02020603050405020304" pitchFamily="18" charset="0"/>
              <a:ea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solidFill>
                  <a:srgbClr val="000000"/>
                </a:solidFill>
                <a:effectLst/>
                <a:latin typeface="Times New Roman" panose="02020603050405020304" pitchFamily="18" charset="0"/>
                <a:ea typeface="Times New Roman" panose="02020603050405020304" pitchFamily="18" charset="0"/>
              </a:rPr>
              <a:t> Jiná situace nastává při narušení rovnováhy mezi tvorbou a spotřebou organických kyselin. Příkladem je rychlá metabolická utilizace laktátu alkalizuje vnitřní prostředí – je to proto, že laktát se metabolizuje jako kyselina mléčná a spotřebovávaný vodíkový iont při její utilizaci vede k vytváření </a:t>
            </a:r>
            <a:r>
              <a:rPr lang="cs-CZ" sz="1800" i="1" dirty="0" err="1">
                <a:solidFill>
                  <a:srgbClr val="000000"/>
                </a:solidFill>
                <a:effectLst/>
                <a:latin typeface="Times New Roman" panose="02020603050405020304" pitchFamily="18" charset="0"/>
                <a:ea typeface="Times New Roman" panose="02020603050405020304" pitchFamily="18" charset="0"/>
              </a:rPr>
              <a:t>bikarbonáu</a:t>
            </a:r>
            <a:r>
              <a:rPr lang="cs-CZ" sz="1800" i="1" dirty="0">
                <a:solidFill>
                  <a:srgbClr val="000000"/>
                </a:solidFill>
                <a:effectLst/>
                <a:latin typeface="Times New Roman" panose="02020603050405020304" pitchFamily="18" charset="0"/>
                <a:ea typeface="Times New Roman" panose="02020603050405020304" pitchFamily="18" charset="0"/>
              </a:rPr>
              <a:t> (proto se někdy o laktátových aniontech hovoří jako o potenciálních bikarbonátech).</a:t>
            </a:r>
            <a:endParaRPr lang="en-US" sz="1800" dirty="0">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118</a:t>
            </a:fld>
            <a:endParaRPr lang="en-US"/>
          </a:p>
        </p:txBody>
      </p:sp>
    </p:spTree>
    <p:extLst>
      <p:ext uri="{BB962C8B-B14F-4D97-AF65-F5344CB8AC3E}">
        <p14:creationId xmlns:p14="http://schemas.microsoft.com/office/powerpoint/2010/main" val="32418998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latin typeface="Times New Roman" panose="02020603050405020304" pitchFamily="18" charset="0"/>
                <a:ea typeface="Times New Roman" panose="02020603050405020304" pitchFamily="18" charset="0"/>
              </a:rPr>
              <a:t>Organické kyseliny se tvoří i metabolizují - normálně je jejich tvorba i metabolický zánik v rovnováze, ledviny anionty organických kyselin z valné většiny </a:t>
            </a:r>
            <a:r>
              <a:rPr lang="cs-CZ" sz="1800" i="1" dirty="0" err="1">
                <a:effectLst/>
                <a:latin typeface="Times New Roman" panose="02020603050405020304" pitchFamily="18" charset="0"/>
                <a:ea typeface="Times New Roman" panose="02020603050405020304" pitchFamily="18" charset="0"/>
              </a:rPr>
              <a:t>reabsorbují</a:t>
            </a:r>
            <a:r>
              <a:rPr lang="cs-CZ" sz="1800" i="1" dirty="0">
                <a:effectLst/>
                <a:latin typeface="Times New Roman" panose="02020603050405020304" pitchFamily="18" charset="0"/>
                <a:ea typeface="Times New Roman" panose="02020603050405020304" pitchFamily="18" charset="0"/>
              </a:rPr>
              <a:t>. Snížení reabsorpce aniontů organických kyselin je regulační odpověď na alkalizaci vnitřního prostředí. Odpověď ledvin na </a:t>
            </a:r>
            <a:r>
              <a:rPr lang="cs-CZ" sz="1800" i="1" dirty="0" err="1">
                <a:effectLst/>
                <a:latin typeface="Times New Roman" panose="02020603050405020304" pitchFamily="18" charset="0"/>
                <a:ea typeface="Times New Roman" panose="02020603050405020304" pitchFamily="18" charset="0"/>
              </a:rPr>
              <a:t>alkalémii</a:t>
            </a:r>
            <a:r>
              <a:rPr lang="cs-CZ" sz="1800" i="1" dirty="0">
                <a:effectLst/>
                <a:latin typeface="Times New Roman" panose="02020603050405020304" pitchFamily="18" charset="0"/>
                <a:ea typeface="Times New Roman" panose="02020603050405020304" pitchFamily="18" charset="0"/>
              </a:rPr>
              <a:t> není proto jen ve snížení acidifikace moči a následném snížení generovaných bikarbonátů. Vzestup pH sníží reabsorpci aniontů organických kyselin a v ECT zadržený vodíkový iont </a:t>
            </a:r>
            <a:r>
              <a:rPr lang="cs-CZ" sz="1800" i="1" dirty="0" err="1">
                <a:effectLst/>
                <a:latin typeface="Times New Roman" panose="02020603050405020304" pitchFamily="18" charset="0"/>
                <a:ea typeface="Times New Roman" panose="02020603050405020304" pitchFamily="18" charset="0"/>
              </a:rPr>
              <a:t>acidifikuje</a:t>
            </a:r>
            <a:r>
              <a:rPr lang="cs-CZ" sz="1800" i="1" dirty="0">
                <a:effectLst/>
                <a:latin typeface="Times New Roman" panose="02020603050405020304" pitchFamily="18" charset="0"/>
                <a:ea typeface="Times New Roman" panose="02020603050405020304" pitchFamily="18" charset="0"/>
              </a:rPr>
              <a:t> vnitřní prostředí.</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119</a:t>
            </a:fld>
            <a:endParaRPr lang="en-US"/>
          </a:p>
        </p:txBody>
      </p:sp>
    </p:spTree>
    <p:extLst>
      <p:ext uri="{BB962C8B-B14F-4D97-AF65-F5344CB8AC3E}">
        <p14:creationId xmlns:p14="http://schemas.microsoft.com/office/powerpoint/2010/main" val="255408027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solidFill>
                  <a:srgbClr val="000000"/>
                </a:solidFill>
                <a:effectLst/>
                <a:latin typeface="Times New Roman" panose="02020603050405020304" pitchFamily="18" charset="0"/>
                <a:ea typeface="Times New Roman" panose="02020603050405020304" pitchFamily="18" charset="0"/>
              </a:rPr>
              <a:t>Tvorba silných kyselin (60-70 </a:t>
            </a:r>
            <a:r>
              <a:rPr lang="cs-CZ" sz="1800" i="1" dirty="0" err="1">
                <a:solidFill>
                  <a:srgbClr val="000000"/>
                </a:solidFill>
                <a:effectLst/>
                <a:latin typeface="Times New Roman" panose="02020603050405020304" pitchFamily="18" charset="0"/>
                <a:ea typeface="Times New Roman" panose="02020603050405020304" pitchFamily="18" charset="0"/>
              </a:rPr>
              <a:t>mmol</a:t>
            </a:r>
            <a:r>
              <a:rPr lang="cs-CZ" sz="1800" i="1" dirty="0">
                <a:solidFill>
                  <a:srgbClr val="000000"/>
                </a:solidFill>
                <a:effectLst/>
                <a:latin typeface="Times New Roman" panose="02020603050405020304" pitchFamily="18" charset="0"/>
                <a:ea typeface="Times New Roman" panose="02020603050405020304" pitchFamily="18" charset="0"/>
              </a:rPr>
              <a:t>/den) závisí na dietě (stoupá s příjmem bílkovin). Naproti tomu soli organických kyselin (kalium citrát apod.) v ovoci a zelenině působí </a:t>
            </a:r>
            <a:r>
              <a:rPr lang="cs-CZ" sz="1800" i="1" dirty="0" err="1">
                <a:solidFill>
                  <a:srgbClr val="000000"/>
                </a:solidFill>
                <a:effectLst/>
                <a:latin typeface="Times New Roman" panose="02020603050405020304" pitchFamily="18" charset="0"/>
                <a:ea typeface="Times New Roman" panose="02020603050405020304" pitchFamily="18" charset="0"/>
              </a:rPr>
              <a:t>acidifikačně</a:t>
            </a:r>
            <a:r>
              <a:rPr lang="cs-CZ" sz="1800" i="1" dirty="0">
                <a:solidFill>
                  <a:srgbClr val="000000"/>
                </a:solidFill>
                <a:effectLst/>
                <a:latin typeface="Times New Roman" panose="02020603050405020304" pitchFamily="18" charset="0"/>
                <a:ea typeface="Times New Roman" panose="02020603050405020304" pitchFamily="18" charset="0"/>
              </a:rPr>
              <a:t> proto, že organické kyseliny se metabolizují jako kyseliny (spolu s vodíkovým iontem), a po vstřebání organické kyseliny vytvořený </a:t>
            </a:r>
            <a:r>
              <a:rPr lang="cs-CZ" sz="1800" i="1" dirty="0" err="1">
                <a:solidFill>
                  <a:srgbClr val="000000"/>
                </a:solidFill>
                <a:effectLst/>
                <a:latin typeface="Times New Roman" panose="02020603050405020304" pitchFamily="18" charset="0"/>
                <a:ea typeface="Times New Roman" panose="02020603050405020304" pitchFamily="18" charset="0"/>
              </a:rPr>
              <a:t>bikarbonátový</a:t>
            </a:r>
            <a:r>
              <a:rPr lang="cs-CZ" sz="1800" i="1" dirty="0">
                <a:solidFill>
                  <a:srgbClr val="000000"/>
                </a:solidFill>
                <a:effectLst/>
                <a:latin typeface="Times New Roman" panose="02020603050405020304" pitchFamily="18" charset="0"/>
                <a:ea typeface="Times New Roman" panose="02020603050405020304" pitchFamily="18" charset="0"/>
              </a:rPr>
              <a:t> iont alkalizuje vnitřní prostředí. </a:t>
            </a:r>
            <a:endParaRPr lang="en-US" sz="1800" dirty="0">
              <a:solidFill>
                <a:srgbClr val="000000"/>
              </a:solidFill>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120</a:t>
            </a:fld>
            <a:endParaRPr lang="en-US"/>
          </a:p>
        </p:txBody>
      </p:sp>
    </p:spTree>
    <p:extLst>
      <p:ext uri="{BB962C8B-B14F-4D97-AF65-F5344CB8AC3E}">
        <p14:creationId xmlns:p14="http://schemas.microsoft.com/office/powerpoint/2010/main" val="29026516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latin typeface="Times New Roman" panose="02020603050405020304" pitchFamily="18" charset="0"/>
                <a:ea typeface="Times New Roman" panose="02020603050405020304" pitchFamily="18" charset="0"/>
              </a:rPr>
              <a:t>Do žaludeční šťávy se </a:t>
            </a:r>
            <a:r>
              <a:rPr lang="cs-CZ" sz="1800" i="1" dirty="0" err="1">
                <a:effectLst/>
                <a:latin typeface="Times New Roman" panose="02020603050405020304" pitchFamily="18" charset="0"/>
                <a:ea typeface="Times New Roman" panose="02020603050405020304" pitchFamily="18" charset="0"/>
              </a:rPr>
              <a:t>secernuje</a:t>
            </a:r>
            <a:r>
              <a:rPr lang="cs-CZ" sz="1800" i="1" dirty="0">
                <a:effectLst/>
                <a:latin typeface="Times New Roman" panose="02020603050405020304" pitchFamily="18" charset="0"/>
                <a:ea typeface="Times New Roman" panose="02020603050405020304" pitchFamily="18" charset="0"/>
              </a:rPr>
              <a:t> kyselina solná, v pankreatu a ve střevech se </a:t>
            </a:r>
            <a:r>
              <a:rPr lang="cs-CZ" sz="1800" i="1" dirty="0" err="1">
                <a:effectLst/>
                <a:latin typeface="Times New Roman" panose="02020603050405020304" pitchFamily="18" charset="0"/>
                <a:ea typeface="Times New Roman" panose="02020603050405020304" pitchFamily="18" charset="0"/>
              </a:rPr>
              <a:t>secernují</a:t>
            </a:r>
            <a:r>
              <a:rPr lang="cs-CZ" sz="1800" i="1" dirty="0">
                <a:effectLst/>
                <a:latin typeface="Times New Roman" panose="02020603050405020304" pitchFamily="18" charset="0"/>
                <a:ea typeface="Times New Roman" panose="02020603050405020304" pitchFamily="18" charset="0"/>
              </a:rPr>
              <a:t> bikarbonáty a resorbují chloridy. bilance bikarbonátů a chloridů je v gastrointestinálním traktu za určitou časovou jednotku vyrovnaná (krátce po příjmu potravy se vnitřní prostředí mírně alkalizuje - hovoří se o tzv. alkalizační vlně, po pasáži potravy do střev se acidobazická bilance vyrovnává). Retence bikarbonátů a ztráta chloridů při zvracení vede k </a:t>
            </a:r>
            <a:r>
              <a:rPr lang="cs-CZ" sz="1800" i="1" dirty="0" err="1">
                <a:effectLst/>
                <a:latin typeface="Times New Roman" panose="02020603050405020304" pitchFamily="18" charset="0"/>
                <a:ea typeface="Times New Roman" panose="02020603050405020304" pitchFamily="18" charset="0"/>
              </a:rPr>
              <a:t>hypochloremické</a:t>
            </a:r>
            <a:r>
              <a:rPr lang="cs-CZ" sz="1800" i="1" dirty="0">
                <a:effectLst/>
                <a:latin typeface="Times New Roman" panose="02020603050405020304" pitchFamily="18" charset="0"/>
                <a:ea typeface="Times New Roman" panose="02020603050405020304" pitchFamily="18" charset="0"/>
              </a:rPr>
              <a:t> alkalóze, ztráty bikarbonátů a retence chloridů vedou k </a:t>
            </a:r>
            <a:r>
              <a:rPr lang="cs-CZ" sz="1800" i="1" dirty="0" err="1">
                <a:effectLst/>
                <a:latin typeface="Times New Roman" panose="02020603050405020304" pitchFamily="18" charset="0"/>
                <a:ea typeface="Times New Roman" panose="02020603050405020304" pitchFamily="18" charset="0"/>
              </a:rPr>
              <a:t>hyperchloremické</a:t>
            </a:r>
            <a:r>
              <a:rPr lang="cs-CZ" sz="1800" i="1" dirty="0">
                <a:effectLst/>
                <a:latin typeface="Times New Roman" panose="02020603050405020304" pitchFamily="18" charset="0"/>
                <a:ea typeface="Times New Roman" panose="02020603050405020304" pitchFamily="18" charset="0"/>
              </a:rPr>
              <a:t> acidóze.</a:t>
            </a:r>
            <a:endParaRPr lang="en-US" sz="1800" dirty="0">
              <a:effectLst/>
              <a:latin typeface="Times New Roman" panose="02020603050405020304" pitchFamily="18" charset="0"/>
              <a:ea typeface="Times New Roman" panose="02020603050405020304" pitchFamily="18" charset="0"/>
            </a:endParaRPr>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121</a:t>
            </a:fld>
            <a:endParaRPr lang="en-US"/>
          </a:p>
        </p:txBody>
      </p:sp>
    </p:spTree>
    <p:extLst>
      <p:ext uri="{BB962C8B-B14F-4D97-AF65-F5344CB8AC3E}">
        <p14:creationId xmlns:p14="http://schemas.microsoft.com/office/powerpoint/2010/main" val="79842230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i="1" dirty="0">
                <a:effectLst/>
                <a:latin typeface="Calibri" panose="020F0502020204030204" pitchFamily="34" charset="0"/>
                <a:ea typeface="Calibri" panose="020F0502020204030204" pitchFamily="34" charset="0"/>
              </a:rPr>
              <a:t>Patogeneze </a:t>
            </a:r>
            <a:r>
              <a:rPr lang="cs-CZ" sz="1800" i="1" dirty="0" err="1">
                <a:effectLst/>
                <a:latin typeface="Calibri" panose="020F0502020204030204" pitchFamily="34" charset="0"/>
                <a:ea typeface="Calibri" panose="020F0502020204030204" pitchFamily="34" charset="0"/>
              </a:rPr>
              <a:t>hyperchloremické</a:t>
            </a:r>
            <a:r>
              <a:rPr lang="cs-CZ" sz="1800" i="1" dirty="0">
                <a:effectLst/>
                <a:latin typeface="Calibri" panose="020F0502020204030204" pitchFamily="34" charset="0"/>
                <a:ea typeface="Calibri" panose="020F0502020204030204" pitchFamily="34" charset="0"/>
              </a:rPr>
              <a:t> acidózy při průjmech. Základní příčinou je ztráta bikarbonátů ekvimolárně provázená akumulací chloridů. Příkladem je </a:t>
            </a:r>
            <a:r>
              <a:rPr lang="cs-CZ" sz="1800" i="1" dirty="0" err="1">
                <a:effectLst/>
                <a:latin typeface="Calibri" panose="020F0502020204030204" pitchFamily="34" charset="0"/>
                <a:ea typeface="Calibri" panose="020F0502020204030204" pitchFamily="34" charset="0"/>
              </a:rPr>
              <a:t>hyperchloremická</a:t>
            </a:r>
            <a:r>
              <a:rPr lang="cs-CZ" sz="1800" i="1" dirty="0">
                <a:effectLst/>
                <a:latin typeface="Calibri" panose="020F0502020204030204" pitchFamily="34" charset="0"/>
                <a:ea typeface="Calibri" panose="020F0502020204030204" pitchFamily="34" charset="0"/>
              </a:rPr>
              <a:t> acidóza při průjmech. Příčinou je menší maximální kapacita pumpy čerpající sodík výměnou za vodíkové ionty. Když střevo musí čerpat velkou nálož obsahu, pak výměna bikarbonátů za chloridy je větší než výměna vodíkových iontů za Na</a:t>
            </a:r>
            <a:r>
              <a:rPr lang="cs-CZ" sz="1800" i="1" baseline="30000" dirty="0">
                <a:effectLst/>
                <a:latin typeface="Calibri" panose="020F0502020204030204" pitchFamily="34" charset="0"/>
                <a:ea typeface="Calibri" panose="020F0502020204030204" pitchFamily="34" charset="0"/>
              </a:rPr>
              <a:t>+</a:t>
            </a:r>
            <a:r>
              <a:rPr lang="cs-CZ" sz="1800" i="1" dirty="0">
                <a:effectLst/>
                <a:latin typeface="Calibri" panose="020F0502020204030204" pitchFamily="34" charset="0"/>
                <a:ea typeface="Calibri" panose="020F0502020204030204" pitchFamily="34" charset="0"/>
              </a:rPr>
              <a:t>. </a:t>
            </a:r>
            <a:r>
              <a:rPr lang="cs-CZ" sz="1800" i="1" dirty="0" err="1">
                <a:effectLst/>
                <a:latin typeface="Calibri" panose="020F0502020204030204" pitchFamily="34" charset="0"/>
                <a:ea typeface="Calibri" panose="020F0502020204030204" pitchFamily="34" charset="0"/>
              </a:rPr>
              <a:t>Dýsledkem</a:t>
            </a:r>
            <a:r>
              <a:rPr lang="cs-CZ" sz="1800" i="1" dirty="0">
                <a:effectLst/>
                <a:latin typeface="Calibri" panose="020F0502020204030204" pitchFamily="34" charset="0"/>
                <a:ea typeface="Calibri" panose="020F0502020204030204" pitchFamily="34" charset="0"/>
              </a:rPr>
              <a:t> je ztráta bikarbonátů a akumulace chloridů. Ztráta bikarbonátů vyvolá pokles koncentrace bikarbonátů a posuny v acidobazických </a:t>
            </a:r>
            <a:r>
              <a:rPr lang="cs-CZ" sz="1800" i="1" dirty="0" err="1">
                <a:effectLst/>
                <a:latin typeface="Calibri" panose="020F0502020204030204" pitchFamily="34" charset="0"/>
                <a:ea typeface="Calibri" panose="020F0502020204030204" pitchFamily="34" charset="0"/>
              </a:rPr>
              <a:t>pufračních</a:t>
            </a:r>
            <a:r>
              <a:rPr lang="cs-CZ" sz="1800" i="1" dirty="0">
                <a:effectLst/>
                <a:latin typeface="Calibri" panose="020F0502020204030204" pitchFamily="34" charset="0"/>
                <a:ea typeface="Calibri" panose="020F0502020204030204" pitchFamily="34" charset="0"/>
              </a:rPr>
              <a:t> systémech vedoucí k poklesu pH a k poklesu všech </a:t>
            </a:r>
            <a:r>
              <a:rPr lang="cs-CZ" sz="1800" i="1" dirty="0" err="1">
                <a:effectLst/>
                <a:latin typeface="Calibri" panose="020F0502020204030204" pitchFamily="34" charset="0"/>
                <a:ea typeface="Calibri" panose="020F0502020204030204" pitchFamily="34" charset="0"/>
              </a:rPr>
              <a:t>pufračních</a:t>
            </a:r>
            <a:r>
              <a:rPr lang="cs-CZ" sz="1800" i="1" dirty="0">
                <a:effectLst/>
                <a:latin typeface="Calibri" panose="020F0502020204030204" pitchFamily="34" charset="0"/>
                <a:ea typeface="Calibri" panose="020F0502020204030204" pitchFamily="34" charset="0"/>
              </a:rPr>
              <a:t> </a:t>
            </a:r>
            <a:r>
              <a:rPr lang="cs-CZ" sz="1800" i="1" dirty="0" err="1">
                <a:effectLst/>
                <a:latin typeface="Calibri" panose="020F0502020204030204" pitchFamily="34" charset="0"/>
                <a:ea typeface="Calibri" panose="020F0502020204030204" pitchFamily="34" charset="0"/>
              </a:rPr>
              <a:t>bazí</a:t>
            </a:r>
            <a:r>
              <a:rPr lang="cs-CZ" sz="1800" i="1" dirty="0">
                <a:effectLst/>
                <a:latin typeface="Calibri" panose="020F0502020204030204" pitchFamily="34" charset="0"/>
                <a:ea typeface="Calibri" panose="020F0502020204030204" pitchFamily="34" charset="0"/>
              </a:rPr>
              <a:t> - a tedy i k poklesu SID. Pokles SID je důsledkem ekvimolární ztráty bikarbonátů a retence chloridů. Tím se liší od Stewartova přístupu, kde pokles SID je jednou z prvotních příčin.</a:t>
            </a:r>
            <a:endParaRPr lang="en-US" sz="1800" dirty="0">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122</a:t>
            </a:fld>
            <a:endParaRPr lang="en-US"/>
          </a:p>
        </p:txBody>
      </p:sp>
    </p:spTree>
    <p:extLst>
      <p:ext uri="{BB962C8B-B14F-4D97-AF65-F5344CB8AC3E}">
        <p14:creationId xmlns:p14="http://schemas.microsoft.com/office/powerpoint/2010/main" val="1231050727"/>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latin typeface="Times New Roman" panose="02020603050405020304" pitchFamily="18" charset="0"/>
                <a:ea typeface="Times New Roman" panose="02020603050405020304" pitchFamily="18" charset="0"/>
              </a:rPr>
              <a:t>Negativně nabitý albumin se tvoří i vstřebává spolu s vodíkovým iontem (přitom se </a:t>
            </a:r>
            <a:r>
              <a:rPr lang="cs-CZ" sz="1800" i="1" dirty="0" err="1">
                <a:effectLst/>
                <a:latin typeface="Times New Roman" panose="02020603050405020304" pitchFamily="18" charset="0"/>
                <a:ea typeface="Times New Roman" panose="02020603050405020304" pitchFamily="18" charset="0"/>
              </a:rPr>
              <a:t>utilizují</a:t>
            </a:r>
            <a:r>
              <a:rPr lang="cs-CZ" sz="1800" i="1" dirty="0">
                <a:effectLst/>
                <a:latin typeface="Times New Roman" panose="02020603050405020304" pitchFamily="18" charset="0"/>
                <a:ea typeface="Times New Roman" panose="02020603050405020304" pitchFamily="18" charset="0"/>
              </a:rPr>
              <a:t> nebo generují bikarbonáty) - pokud jsou tvorba a zánik albuminu vyrovnané, k poruchám bilance nedochází, pokud rychlost odbourávání převáží nad rychlostí tvorby albuminu (a rychlost tvorby bikarbonátů převáží nad rychlostí jejich utilizace) hladina albuminu se sníží a bikarbonáty se </a:t>
            </a:r>
            <a:r>
              <a:rPr lang="cs-CZ" sz="1800" i="1" dirty="0" err="1">
                <a:effectLst/>
                <a:latin typeface="Times New Roman" panose="02020603050405020304" pitchFamily="18" charset="0"/>
                <a:ea typeface="Times New Roman" panose="02020603050405020304" pitchFamily="18" charset="0"/>
              </a:rPr>
              <a:t>retinují</a:t>
            </a:r>
            <a:r>
              <a:rPr lang="cs-CZ" sz="1800" i="1" dirty="0">
                <a:effectLst/>
                <a:latin typeface="Times New Roman" panose="02020603050405020304" pitchFamily="18" charset="0"/>
                <a:ea typeface="Times New Roman" panose="02020603050405020304" pitchFamily="18" charset="0"/>
              </a:rPr>
              <a:t>, což vede k </a:t>
            </a:r>
            <a:r>
              <a:rPr lang="cs-CZ" sz="1800" i="1" dirty="0" err="1">
                <a:effectLst/>
                <a:latin typeface="Times New Roman" panose="02020603050405020304" pitchFamily="18" charset="0"/>
                <a:ea typeface="Times New Roman" panose="02020603050405020304" pitchFamily="18" charset="0"/>
              </a:rPr>
              <a:t>hypoalbuminemické</a:t>
            </a:r>
            <a:r>
              <a:rPr lang="cs-CZ" sz="1800" i="1" dirty="0">
                <a:effectLst/>
                <a:latin typeface="Times New Roman" panose="02020603050405020304" pitchFamily="18" charset="0"/>
                <a:ea typeface="Times New Roman" panose="02020603050405020304" pitchFamily="18" charset="0"/>
              </a:rPr>
              <a:t> alkalóze.</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123</a:t>
            </a:fld>
            <a:endParaRPr lang="en-US"/>
          </a:p>
        </p:txBody>
      </p:sp>
    </p:spTree>
    <p:extLst>
      <p:ext uri="{BB962C8B-B14F-4D97-AF65-F5344CB8AC3E}">
        <p14:creationId xmlns:p14="http://schemas.microsoft.com/office/powerpoint/2010/main" val="129975674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latin typeface="Times New Roman" panose="02020603050405020304" pitchFamily="18" charset="0"/>
                <a:ea typeface="Times New Roman" panose="02020603050405020304" pitchFamily="18" charset="0"/>
              </a:rPr>
              <a:t>Kompenzační diagram dle </a:t>
            </a:r>
            <a:r>
              <a:rPr lang="cs-CZ" sz="1800" i="1" dirty="0" err="1">
                <a:effectLst/>
                <a:latin typeface="Times New Roman" panose="02020603050405020304" pitchFamily="18" charset="0"/>
                <a:ea typeface="Times New Roman" panose="02020603050405020304" pitchFamily="18" charset="0"/>
              </a:rPr>
              <a:t>Siggaard</a:t>
            </a:r>
            <a:r>
              <a:rPr lang="cs-CZ" sz="1800" i="1" dirty="0">
                <a:effectLst/>
                <a:latin typeface="Times New Roman" panose="02020603050405020304" pitchFamily="18" charset="0"/>
                <a:ea typeface="Times New Roman" panose="02020603050405020304" pitchFamily="18" charset="0"/>
              </a:rPr>
              <a:t>-Andersena, vyjadřující rozsah kompenzační odpovědi respirace a ledvin na poruchu acidobazické rovnováhy.</a:t>
            </a:r>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124</a:t>
            </a:fld>
            <a:endParaRPr lang="en-US"/>
          </a:p>
        </p:txBody>
      </p:sp>
    </p:spTree>
    <p:extLst>
      <p:ext uri="{BB962C8B-B14F-4D97-AF65-F5344CB8AC3E}">
        <p14:creationId xmlns:p14="http://schemas.microsoft.com/office/powerpoint/2010/main" val="114718010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sz="1800" i="1" dirty="0">
                <a:effectLst/>
                <a:latin typeface="Times New Roman" panose="02020603050405020304" pitchFamily="18" charset="0"/>
                <a:ea typeface="Times New Roman" panose="02020603050405020304" pitchFamily="18" charset="0"/>
              </a:rPr>
              <a:t>Kompenzační diagram acidobazické regulace dle Engliše: A - akutní, U - ustálená, M - metabolická, </a:t>
            </a:r>
            <a:r>
              <a:rPr lang="cs-CZ" sz="1800" i="1" dirty="0" err="1">
                <a:effectLst/>
                <a:latin typeface="Times New Roman" panose="02020603050405020304" pitchFamily="18" charset="0"/>
                <a:ea typeface="Times New Roman" panose="02020603050405020304" pitchFamily="18" charset="0"/>
              </a:rPr>
              <a:t>Ac</a:t>
            </a:r>
            <a:r>
              <a:rPr lang="cs-CZ" sz="1800" i="1" dirty="0">
                <a:effectLst/>
                <a:latin typeface="Times New Roman" panose="02020603050405020304" pitchFamily="18" charset="0"/>
                <a:ea typeface="Times New Roman" panose="02020603050405020304" pitchFamily="18" charset="0"/>
              </a:rPr>
              <a:t> - Acidóza, Alk - Alkalóza, NH - oblast fyziologických hodnot.</a:t>
            </a:r>
            <a:endParaRPr lang="en-US" sz="1800" dirty="0">
              <a:effectLst/>
              <a:latin typeface="Times New Roman" panose="02020603050405020304" pitchFamily="18" charset="0"/>
              <a:ea typeface="Times New Roman" panose="02020603050405020304" pitchFamily="18" charset="0"/>
            </a:endParaRPr>
          </a:p>
          <a:p>
            <a:r>
              <a:rPr lang="cs-CZ" sz="1800" i="1" dirty="0">
                <a:effectLst/>
                <a:latin typeface="Times New Roman" panose="02020603050405020304" pitchFamily="18" charset="0"/>
                <a:ea typeface="Times New Roman" panose="02020603050405020304" pitchFamily="18" charset="0"/>
              </a:rPr>
              <a:t> </a:t>
            </a:r>
            <a:endParaRPr lang="en-US" sz="1800" dirty="0">
              <a:effectLst/>
              <a:latin typeface="Times New Roman" panose="02020603050405020304" pitchFamily="18" charset="0"/>
              <a:ea typeface="Times New Roman" panose="02020603050405020304" pitchFamily="18" charset="0"/>
            </a:endParaRPr>
          </a:p>
          <a:p>
            <a:r>
              <a:rPr lang="cs-CZ" sz="1800" i="1" dirty="0">
                <a:effectLst/>
                <a:latin typeface="Times New Roman" panose="02020603050405020304" pitchFamily="18" charset="0"/>
                <a:ea typeface="Times New Roman" panose="02020603050405020304" pitchFamily="18" charset="0"/>
              </a:rPr>
              <a:t>Výsledky vyšetřování acidobazické rovnováhy, založené na využití </a:t>
            </a:r>
            <a:r>
              <a:rPr lang="cs-CZ" sz="1800" i="1" dirty="0" err="1">
                <a:effectLst/>
                <a:latin typeface="Times New Roman" panose="02020603050405020304" pitchFamily="18" charset="0"/>
                <a:ea typeface="Times New Roman" panose="02020603050405020304" pitchFamily="18" charset="0"/>
              </a:rPr>
              <a:t>Siggaard-Andersonova</a:t>
            </a:r>
            <a:r>
              <a:rPr lang="cs-CZ" sz="1800" i="1" dirty="0">
                <a:effectLst/>
                <a:latin typeface="Times New Roman" panose="02020603050405020304" pitchFamily="18" charset="0"/>
                <a:ea typeface="Times New Roman" panose="02020603050405020304" pitchFamily="18" charset="0"/>
              </a:rPr>
              <a:t> nomogramu spolu s kompenzačními diagramy byly velkou pomůckou pro posouzení rozsahu kompenzačních odpovědí jednotlivých poruch acidobazické rovnováhy. Umožnily charakterizovat některé smíšené poruchy acidobazické rovnováhy, a byly i pomocníkem pro odhad dávkování infuzní terapie. Kompenzační diagramy vcelku dobře odrážejí situaci, pokud se jedná o jednoduchou poruchu. Umožňují odhalit smíšené poruchy tam, kde nejsou obě poruchy protichůdné (např. Respirační acidóza kombinovaná s metabolickou acidózou). </a:t>
            </a:r>
            <a:endParaRPr lang="en-US" sz="1800" dirty="0">
              <a:effectLst/>
              <a:latin typeface="Times New Roman" panose="02020603050405020304" pitchFamily="18" charset="0"/>
              <a:ea typeface="Times New Roman" panose="02020603050405020304" pitchFamily="18" charset="0"/>
            </a:endParaRPr>
          </a:p>
          <a:p>
            <a:r>
              <a:rPr lang="cs-CZ" sz="1800" i="1" dirty="0">
                <a:effectLst/>
                <a:latin typeface="Times New Roman" panose="02020603050405020304" pitchFamily="18" charset="0"/>
                <a:ea typeface="Times New Roman" panose="02020603050405020304" pitchFamily="18" charset="0"/>
              </a:rPr>
              <a:t> </a:t>
            </a:r>
            <a:endParaRPr lang="en-US" sz="1800" dirty="0">
              <a:effectLst/>
              <a:latin typeface="Times New Roman" panose="02020603050405020304" pitchFamily="18" charset="0"/>
              <a:ea typeface="Times New Roman" panose="02020603050405020304" pitchFamily="18" charset="0"/>
            </a:endParaRPr>
          </a:p>
          <a:p>
            <a:r>
              <a:rPr lang="cs-CZ" sz="1800" i="1" dirty="0">
                <a:effectLst/>
                <a:latin typeface="Times New Roman" panose="02020603050405020304" pitchFamily="18" charset="0"/>
                <a:ea typeface="Times New Roman" panose="02020603050405020304" pitchFamily="18" charset="0"/>
              </a:rPr>
              <a:t>Pokud se ale jedná o smíšenou poruchu působící ve dvou směrech – např. metabolická acidóza + metabolická alkalóza, pak se vliv na parametry acidobazické rovnováhy vzájemně vyrušuje a vyšetřované acidobazické parametry mohou být dokonce i téměř normální. </a:t>
            </a:r>
            <a:endParaRPr lang="en-US" sz="1800" dirty="0">
              <a:effectLst/>
              <a:latin typeface="Times New Roman" panose="02020603050405020304" pitchFamily="18" charset="0"/>
              <a:ea typeface="Times New Roman" panose="02020603050405020304" pitchFamily="18" charset="0"/>
            </a:endParaRPr>
          </a:p>
          <a:p>
            <a:r>
              <a:rPr lang="cs-CZ" sz="1800" i="1" dirty="0">
                <a:effectLst/>
                <a:latin typeface="Times New Roman" panose="02020603050405020304" pitchFamily="18" charset="0"/>
                <a:ea typeface="Times New Roman" panose="02020603050405020304" pitchFamily="18" charset="0"/>
              </a:rPr>
              <a:t> </a:t>
            </a:r>
            <a:endParaRPr lang="en-US" sz="1800" dirty="0">
              <a:effectLst/>
              <a:latin typeface="Times New Roman" panose="02020603050405020304" pitchFamily="18" charset="0"/>
              <a:ea typeface="Times New Roman" panose="02020603050405020304" pitchFamily="18" charset="0"/>
            </a:endParaRPr>
          </a:p>
          <a:p>
            <a:r>
              <a:rPr lang="cs-CZ" sz="1800" i="1" dirty="0">
                <a:effectLst/>
                <a:latin typeface="Times New Roman" panose="02020603050405020304" pitchFamily="18" charset="0"/>
                <a:ea typeface="Times New Roman" panose="02020603050405020304" pitchFamily="18" charset="0"/>
              </a:rPr>
              <a:t>Pro klinické hodnocení acidobazických poruch proto samotné výsledky vyšetřování ABR parametrů nestačí. Kompenzační diagram sám o sobě vypovídá pouze o stavu </a:t>
            </a:r>
            <a:r>
              <a:rPr lang="cs-CZ" sz="1800" i="1" dirty="0" err="1">
                <a:effectLst/>
                <a:latin typeface="Times New Roman" panose="02020603050405020304" pitchFamily="18" charset="0"/>
                <a:ea typeface="Times New Roman" panose="02020603050405020304" pitchFamily="18" charset="0"/>
              </a:rPr>
              <a:t>pufračních</a:t>
            </a:r>
            <a:r>
              <a:rPr lang="cs-CZ" sz="1800" i="1" dirty="0">
                <a:effectLst/>
                <a:latin typeface="Times New Roman" panose="02020603050405020304" pitchFamily="18" charset="0"/>
                <a:ea typeface="Times New Roman" panose="02020603050405020304" pitchFamily="18" charset="0"/>
              </a:rPr>
              <a:t> systémů a rozsahu adaptačních odpovědí, pro objasnění příčin acidobazických poruch je nutno spojit hodnocení změn acidobazických parametrů s ionty.</a:t>
            </a:r>
            <a:r>
              <a:rPr lang="cs-CZ" sz="1800" i="0" dirty="0">
                <a:effectLst/>
                <a:latin typeface="Times New Roman" panose="02020603050405020304" pitchFamily="18" charset="0"/>
                <a:ea typeface="Times New Roman" panose="02020603050405020304" pitchFamily="18" charset="0"/>
              </a:rPr>
              <a:t> </a:t>
            </a:r>
          </a:p>
          <a:p>
            <a:endParaRPr lang="cs-CZ" sz="1800" i="0" dirty="0">
              <a:effectLst/>
              <a:latin typeface="Times New Roman" panose="02020603050405020304" pitchFamily="18" charset="0"/>
              <a:ea typeface="Times New Roman" panose="02020603050405020304" pitchFamily="18" charset="0"/>
            </a:endParaRPr>
          </a:p>
          <a:p>
            <a:r>
              <a:rPr lang="cs-CZ" sz="1800" i="1" dirty="0">
                <a:effectLst/>
                <a:latin typeface="Times New Roman" panose="02020603050405020304" pitchFamily="18" charset="0"/>
                <a:ea typeface="Times New Roman" panose="02020603050405020304" pitchFamily="18" charset="0"/>
              </a:rPr>
              <a:t>Tak například metabolická acidóza, může být způsobena akumulací silných kyselin (např. laktátová acidóza, </a:t>
            </a:r>
            <a:r>
              <a:rPr lang="cs-CZ" sz="1800" i="1" dirty="0" err="1">
                <a:effectLst/>
                <a:latin typeface="Times New Roman" panose="02020603050405020304" pitchFamily="18" charset="0"/>
                <a:ea typeface="Times New Roman" panose="02020603050405020304" pitchFamily="18" charset="0"/>
              </a:rPr>
              <a:t>ketoacidóza</a:t>
            </a:r>
            <a:r>
              <a:rPr lang="cs-CZ" sz="1800" i="1" dirty="0">
                <a:effectLst/>
                <a:latin typeface="Times New Roman" panose="02020603050405020304" pitchFamily="18" charset="0"/>
                <a:ea typeface="Times New Roman" panose="02020603050405020304" pitchFamily="18" charset="0"/>
              </a:rPr>
              <a:t>, renální acidóza) nebo také ztrátou bikarbonátů při průjmech, kdy bikarbonáty se ztrácí ve stolici a místo nich se v extracelulární tekutině akumulují chloridy. Ve všech těchto případech vyšetření acidobazické rovnováhy vykáže snížení BE a pokles hladiny bikarbonátů a neodhalí příčinu acidobazické poruchy.</a:t>
            </a:r>
            <a:endParaRPr lang="en-US" sz="1800" dirty="0">
              <a:effectLst/>
              <a:latin typeface="Times New Roman" panose="02020603050405020304" pitchFamily="18" charset="0"/>
              <a:ea typeface="Times New Roman" panose="02020603050405020304" pitchFamily="18" charset="0"/>
            </a:endParaRPr>
          </a:p>
          <a:p>
            <a:endParaRPr lang="en-US" dirty="0"/>
          </a:p>
        </p:txBody>
      </p:sp>
      <p:sp>
        <p:nvSpPr>
          <p:cNvPr id="4" name="Zástupný symbol pro číslo snímku 3"/>
          <p:cNvSpPr>
            <a:spLocks noGrp="1"/>
          </p:cNvSpPr>
          <p:nvPr>
            <p:ph type="sldNum" sz="quarter" idx="5"/>
          </p:nvPr>
        </p:nvSpPr>
        <p:spPr/>
        <p:txBody>
          <a:bodyPr/>
          <a:lstStyle/>
          <a:p>
            <a:fld id="{E9729D51-9690-455B-995B-214F27A52887}" type="slidenum">
              <a:rPr lang="en-US" smtClean="0"/>
              <a:t>125</a:t>
            </a:fld>
            <a:endParaRPr lang="en-US"/>
          </a:p>
        </p:txBody>
      </p:sp>
    </p:spTree>
    <p:extLst>
      <p:ext uri="{BB962C8B-B14F-4D97-AF65-F5344CB8AC3E}">
        <p14:creationId xmlns:p14="http://schemas.microsoft.com/office/powerpoint/2010/main" val="370038332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Úvodní snímek">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0FE10CC5-90C8-4F1B-97B4-702A54000528}"/>
              </a:ext>
            </a:extLst>
          </p:cNvPr>
          <p:cNvSpPr>
            <a:spLocks noGrp="1"/>
          </p:cNvSpPr>
          <p:nvPr>
            <p:ph type="ctrTitle"/>
          </p:nvPr>
        </p:nvSpPr>
        <p:spPr>
          <a:xfrm>
            <a:off x="1524000" y="1122363"/>
            <a:ext cx="9144000" cy="2387600"/>
          </a:xfrm>
        </p:spPr>
        <p:txBody>
          <a:bodyPr anchor="b"/>
          <a:lstStyle>
            <a:lvl1pPr algn="ctr">
              <a:defRPr sz="6000"/>
            </a:lvl1pPr>
          </a:lstStyle>
          <a:p>
            <a:r>
              <a:rPr lang="cs-CZ"/>
              <a:t>Kliknutím lze upravit styl.</a:t>
            </a:r>
            <a:endParaRPr lang="en-US"/>
          </a:p>
        </p:txBody>
      </p:sp>
      <p:sp>
        <p:nvSpPr>
          <p:cNvPr id="3" name="Podnadpis 2">
            <a:extLst>
              <a:ext uri="{FF2B5EF4-FFF2-40B4-BE49-F238E27FC236}">
                <a16:creationId xmlns:a16="http://schemas.microsoft.com/office/drawing/2014/main" id="{774C99DF-A1D2-4C2A-B253-A497AE9E0CA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endParaRPr lang="en-US"/>
          </a:p>
        </p:txBody>
      </p:sp>
      <p:sp>
        <p:nvSpPr>
          <p:cNvPr id="4" name="Zástupný symbol pro datum 3">
            <a:extLst>
              <a:ext uri="{FF2B5EF4-FFF2-40B4-BE49-F238E27FC236}">
                <a16:creationId xmlns:a16="http://schemas.microsoft.com/office/drawing/2014/main" id="{15E59BCF-07F6-4B12-BB88-6DBE9E5B66F0}"/>
              </a:ext>
            </a:extLst>
          </p:cNvPr>
          <p:cNvSpPr>
            <a:spLocks noGrp="1"/>
          </p:cNvSpPr>
          <p:nvPr>
            <p:ph type="dt" sz="half" idx="10"/>
          </p:nvPr>
        </p:nvSpPr>
        <p:spPr/>
        <p:txBody>
          <a:bodyPr/>
          <a:lstStyle/>
          <a:p>
            <a:fld id="{8DDA7E1B-E436-4951-AD59-A85E299EEF47}" type="datetimeFigureOut">
              <a:rPr lang="en-US" smtClean="0"/>
              <a:t>12/13/2021</a:t>
            </a:fld>
            <a:endParaRPr lang="en-US"/>
          </a:p>
        </p:txBody>
      </p:sp>
      <p:sp>
        <p:nvSpPr>
          <p:cNvPr id="5" name="Zástupný symbol pro zápatí 4">
            <a:extLst>
              <a:ext uri="{FF2B5EF4-FFF2-40B4-BE49-F238E27FC236}">
                <a16:creationId xmlns:a16="http://schemas.microsoft.com/office/drawing/2014/main" id="{9B5CB2D9-4878-4CDC-AE12-939025EF3155}"/>
              </a:ext>
            </a:extLst>
          </p:cNvPr>
          <p:cNvSpPr>
            <a:spLocks noGrp="1"/>
          </p:cNvSpPr>
          <p:nvPr>
            <p:ph type="ftr" sz="quarter" idx="11"/>
          </p:nvPr>
        </p:nvSpPr>
        <p:spPr/>
        <p:txBody>
          <a:bodyPr/>
          <a:lstStyle/>
          <a:p>
            <a:endParaRPr lang="en-US"/>
          </a:p>
        </p:txBody>
      </p:sp>
      <p:sp>
        <p:nvSpPr>
          <p:cNvPr id="6" name="Zástupný symbol pro číslo snímku 5">
            <a:extLst>
              <a:ext uri="{FF2B5EF4-FFF2-40B4-BE49-F238E27FC236}">
                <a16:creationId xmlns:a16="http://schemas.microsoft.com/office/drawing/2014/main" id="{37D29FE3-1667-44A3-ACE1-45E3D973C929}"/>
              </a:ext>
            </a:extLst>
          </p:cNvPr>
          <p:cNvSpPr>
            <a:spLocks noGrp="1"/>
          </p:cNvSpPr>
          <p:nvPr>
            <p:ph type="sldNum" sz="quarter" idx="12"/>
          </p:nvPr>
        </p:nvSpPr>
        <p:spPr/>
        <p:txBody>
          <a:bodyPr/>
          <a:lstStyle/>
          <a:p>
            <a:fld id="{DA7CFFBE-DC72-42C0-BDF1-E36727123DED}" type="slidenum">
              <a:rPr lang="en-US" smtClean="0"/>
              <a:t>‹#›</a:t>
            </a:fld>
            <a:endParaRPr lang="en-US"/>
          </a:p>
        </p:txBody>
      </p:sp>
    </p:spTree>
    <p:extLst>
      <p:ext uri="{BB962C8B-B14F-4D97-AF65-F5344CB8AC3E}">
        <p14:creationId xmlns:p14="http://schemas.microsoft.com/office/powerpoint/2010/main" val="63252331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7B303B7B-7585-4425-BA19-5E2E13DE5327}"/>
              </a:ext>
            </a:extLst>
          </p:cNvPr>
          <p:cNvSpPr>
            <a:spLocks noGrp="1"/>
          </p:cNvSpPr>
          <p:nvPr>
            <p:ph type="title"/>
          </p:nvPr>
        </p:nvSpPr>
        <p:spPr/>
        <p:txBody>
          <a:bodyPr/>
          <a:lstStyle/>
          <a:p>
            <a:r>
              <a:rPr lang="cs-CZ"/>
              <a:t>Kliknutím lze upravit styl.</a:t>
            </a:r>
            <a:endParaRPr lang="en-US"/>
          </a:p>
        </p:txBody>
      </p:sp>
      <p:sp>
        <p:nvSpPr>
          <p:cNvPr id="3" name="Zástupný symbol pro svislý text 2">
            <a:extLst>
              <a:ext uri="{FF2B5EF4-FFF2-40B4-BE49-F238E27FC236}">
                <a16:creationId xmlns:a16="http://schemas.microsoft.com/office/drawing/2014/main" id="{AEA35DA5-4B91-4B19-A270-92611560C677}"/>
              </a:ext>
            </a:extLst>
          </p:cNvPr>
          <p:cNvSpPr>
            <a:spLocks noGrp="1"/>
          </p:cNvSpPr>
          <p:nvPr>
            <p:ph type="body" orient="vert" idx="1"/>
          </p:nvPr>
        </p:nvSpPr>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4" name="Zástupný symbol pro datum 3">
            <a:extLst>
              <a:ext uri="{FF2B5EF4-FFF2-40B4-BE49-F238E27FC236}">
                <a16:creationId xmlns:a16="http://schemas.microsoft.com/office/drawing/2014/main" id="{8BFD2484-B263-47C8-9DF8-078E0E941FC6}"/>
              </a:ext>
            </a:extLst>
          </p:cNvPr>
          <p:cNvSpPr>
            <a:spLocks noGrp="1"/>
          </p:cNvSpPr>
          <p:nvPr>
            <p:ph type="dt" sz="half" idx="10"/>
          </p:nvPr>
        </p:nvSpPr>
        <p:spPr/>
        <p:txBody>
          <a:bodyPr/>
          <a:lstStyle/>
          <a:p>
            <a:fld id="{8DDA7E1B-E436-4951-AD59-A85E299EEF47}" type="datetimeFigureOut">
              <a:rPr lang="en-US" smtClean="0"/>
              <a:t>12/13/2021</a:t>
            </a:fld>
            <a:endParaRPr lang="en-US"/>
          </a:p>
        </p:txBody>
      </p:sp>
      <p:sp>
        <p:nvSpPr>
          <p:cNvPr id="5" name="Zástupný symbol pro zápatí 4">
            <a:extLst>
              <a:ext uri="{FF2B5EF4-FFF2-40B4-BE49-F238E27FC236}">
                <a16:creationId xmlns:a16="http://schemas.microsoft.com/office/drawing/2014/main" id="{0CA2B721-035E-415F-9FA0-FA4D79910171}"/>
              </a:ext>
            </a:extLst>
          </p:cNvPr>
          <p:cNvSpPr>
            <a:spLocks noGrp="1"/>
          </p:cNvSpPr>
          <p:nvPr>
            <p:ph type="ftr" sz="quarter" idx="11"/>
          </p:nvPr>
        </p:nvSpPr>
        <p:spPr/>
        <p:txBody>
          <a:bodyPr/>
          <a:lstStyle/>
          <a:p>
            <a:endParaRPr lang="en-US"/>
          </a:p>
        </p:txBody>
      </p:sp>
      <p:sp>
        <p:nvSpPr>
          <p:cNvPr id="6" name="Zástupný symbol pro číslo snímku 5">
            <a:extLst>
              <a:ext uri="{FF2B5EF4-FFF2-40B4-BE49-F238E27FC236}">
                <a16:creationId xmlns:a16="http://schemas.microsoft.com/office/drawing/2014/main" id="{D5112AED-8F8C-47BC-8B2A-7A014C76FDEA}"/>
              </a:ext>
            </a:extLst>
          </p:cNvPr>
          <p:cNvSpPr>
            <a:spLocks noGrp="1"/>
          </p:cNvSpPr>
          <p:nvPr>
            <p:ph type="sldNum" sz="quarter" idx="12"/>
          </p:nvPr>
        </p:nvSpPr>
        <p:spPr/>
        <p:txBody>
          <a:bodyPr/>
          <a:lstStyle/>
          <a:p>
            <a:fld id="{DA7CFFBE-DC72-42C0-BDF1-E36727123DED}" type="slidenum">
              <a:rPr lang="en-US" smtClean="0"/>
              <a:t>‹#›</a:t>
            </a:fld>
            <a:endParaRPr lang="en-US"/>
          </a:p>
        </p:txBody>
      </p:sp>
    </p:spTree>
    <p:extLst>
      <p:ext uri="{BB962C8B-B14F-4D97-AF65-F5344CB8AC3E}">
        <p14:creationId xmlns:p14="http://schemas.microsoft.com/office/powerpoint/2010/main" val="101397740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Svislý nadpis 1">
            <a:extLst>
              <a:ext uri="{FF2B5EF4-FFF2-40B4-BE49-F238E27FC236}">
                <a16:creationId xmlns:a16="http://schemas.microsoft.com/office/drawing/2014/main" id="{9B038E73-E0DE-402D-908F-94352A64C7DC}"/>
              </a:ext>
            </a:extLst>
          </p:cNvPr>
          <p:cNvSpPr>
            <a:spLocks noGrp="1"/>
          </p:cNvSpPr>
          <p:nvPr>
            <p:ph type="title" orient="vert"/>
          </p:nvPr>
        </p:nvSpPr>
        <p:spPr>
          <a:xfrm>
            <a:off x="8724900" y="365125"/>
            <a:ext cx="2628900" cy="5811838"/>
          </a:xfrm>
        </p:spPr>
        <p:txBody>
          <a:bodyPr vert="eaVert"/>
          <a:lstStyle/>
          <a:p>
            <a:r>
              <a:rPr lang="cs-CZ"/>
              <a:t>Kliknutím lze upravit styl.</a:t>
            </a:r>
            <a:endParaRPr lang="en-US"/>
          </a:p>
        </p:txBody>
      </p:sp>
      <p:sp>
        <p:nvSpPr>
          <p:cNvPr id="3" name="Zástupný symbol pro svislý text 2">
            <a:extLst>
              <a:ext uri="{FF2B5EF4-FFF2-40B4-BE49-F238E27FC236}">
                <a16:creationId xmlns:a16="http://schemas.microsoft.com/office/drawing/2014/main" id="{1ECDAF37-8379-4F73-A536-BD19E487FBA1}"/>
              </a:ext>
            </a:extLst>
          </p:cNvPr>
          <p:cNvSpPr>
            <a:spLocks noGrp="1"/>
          </p:cNvSpPr>
          <p:nvPr>
            <p:ph type="body" orient="vert" idx="1"/>
          </p:nvPr>
        </p:nvSpPr>
        <p:spPr>
          <a:xfrm>
            <a:off x="838200" y="365125"/>
            <a:ext cx="7734300" cy="5811838"/>
          </a:xfrm>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4" name="Zástupný symbol pro datum 3">
            <a:extLst>
              <a:ext uri="{FF2B5EF4-FFF2-40B4-BE49-F238E27FC236}">
                <a16:creationId xmlns:a16="http://schemas.microsoft.com/office/drawing/2014/main" id="{8FBBD3BE-3AD9-4E58-BC1C-E0A1532221CE}"/>
              </a:ext>
            </a:extLst>
          </p:cNvPr>
          <p:cNvSpPr>
            <a:spLocks noGrp="1"/>
          </p:cNvSpPr>
          <p:nvPr>
            <p:ph type="dt" sz="half" idx="10"/>
          </p:nvPr>
        </p:nvSpPr>
        <p:spPr/>
        <p:txBody>
          <a:bodyPr/>
          <a:lstStyle/>
          <a:p>
            <a:fld id="{8DDA7E1B-E436-4951-AD59-A85E299EEF47}" type="datetimeFigureOut">
              <a:rPr lang="en-US" smtClean="0"/>
              <a:t>12/13/2021</a:t>
            </a:fld>
            <a:endParaRPr lang="en-US"/>
          </a:p>
        </p:txBody>
      </p:sp>
      <p:sp>
        <p:nvSpPr>
          <p:cNvPr id="5" name="Zástupný symbol pro zápatí 4">
            <a:extLst>
              <a:ext uri="{FF2B5EF4-FFF2-40B4-BE49-F238E27FC236}">
                <a16:creationId xmlns:a16="http://schemas.microsoft.com/office/drawing/2014/main" id="{49C84BFC-B2C7-4486-ABC8-5902B0146A8E}"/>
              </a:ext>
            </a:extLst>
          </p:cNvPr>
          <p:cNvSpPr>
            <a:spLocks noGrp="1"/>
          </p:cNvSpPr>
          <p:nvPr>
            <p:ph type="ftr" sz="quarter" idx="11"/>
          </p:nvPr>
        </p:nvSpPr>
        <p:spPr/>
        <p:txBody>
          <a:bodyPr/>
          <a:lstStyle/>
          <a:p>
            <a:endParaRPr lang="en-US"/>
          </a:p>
        </p:txBody>
      </p:sp>
      <p:sp>
        <p:nvSpPr>
          <p:cNvPr id="6" name="Zástupný symbol pro číslo snímku 5">
            <a:extLst>
              <a:ext uri="{FF2B5EF4-FFF2-40B4-BE49-F238E27FC236}">
                <a16:creationId xmlns:a16="http://schemas.microsoft.com/office/drawing/2014/main" id="{218160C6-9ACF-4142-ADC9-F6087F987880}"/>
              </a:ext>
            </a:extLst>
          </p:cNvPr>
          <p:cNvSpPr>
            <a:spLocks noGrp="1"/>
          </p:cNvSpPr>
          <p:nvPr>
            <p:ph type="sldNum" sz="quarter" idx="12"/>
          </p:nvPr>
        </p:nvSpPr>
        <p:spPr/>
        <p:txBody>
          <a:bodyPr/>
          <a:lstStyle/>
          <a:p>
            <a:fld id="{DA7CFFBE-DC72-42C0-BDF1-E36727123DED}" type="slidenum">
              <a:rPr lang="en-US" smtClean="0"/>
              <a:t>‹#›</a:t>
            </a:fld>
            <a:endParaRPr lang="en-US"/>
          </a:p>
        </p:txBody>
      </p:sp>
    </p:spTree>
    <p:extLst>
      <p:ext uri="{BB962C8B-B14F-4D97-AF65-F5344CB8AC3E}">
        <p14:creationId xmlns:p14="http://schemas.microsoft.com/office/powerpoint/2010/main" val="424917239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853AD095-0A6B-4FD3-BA1D-CD2BAA8F88C1}"/>
              </a:ext>
            </a:extLst>
          </p:cNvPr>
          <p:cNvSpPr>
            <a:spLocks noGrp="1"/>
          </p:cNvSpPr>
          <p:nvPr>
            <p:ph type="title"/>
          </p:nvPr>
        </p:nvSpPr>
        <p:spPr/>
        <p:txBody>
          <a:bodyPr/>
          <a:lstStyle/>
          <a:p>
            <a:r>
              <a:rPr lang="cs-CZ"/>
              <a:t>Kliknutím lze upravit styl.</a:t>
            </a:r>
            <a:endParaRPr lang="en-US"/>
          </a:p>
        </p:txBody>
      </p:sp>
      <p:sp>
        <p:nvSpPr>
          <p:cNvPr id="3" name="Zástupný obsah 2">
            <a:extLst>
              <a:ext uri="{FF2B5EF4-FFF2-40B4-BE49-F238E27FC236}">
                <a16:creationId xmlns:a16="http://schemas.microsoft.com/office/drawing/2014/main" id="{44B32102-6704-44AA-807E-4FA99DB24363}"/>
              </a:ext>
            </a:extLst>
          </p:cNvPr>
          <p:cNvSpPr>
            <a:spLocks noGrp="1"/>
          </p:cNvSpPr>
          <p:nvPr>
            <p:ph idx="1"/>
          </p:nvPr>
        </p:nvSpPr>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4" name="Zástupný symbol pro datum 3">
            <a:extLst>
              <a:ext uri="{FF2B5EF4-FFF2-40B4-BE49-F238E27FC236}">
                <a16:creationId xmlns:a16="http://schemas.microsoft.com/office/drawing/2014/main" id="{D849B5EB-BD47-498A-82B2-FA2F460BB3C2}"/>
              </a:ext>
            </a:extLst>
          </p:cNvPr>
          <p:cNvSpPr>
            <a:spLocks noGrp="1"/>
          </p:cNvSpPr>
          <p:nvPr>
            <p:ph type="dt" sz="half" idx="10"/>
          </p:nvPr>
        </p:nvSpPr>
        <p:spPr/>
        <p:txBody>
          <a:bodyPr/>
          <a:lstStyle/>
          <a:p>
            <a:fld id="{8DDA7E1B-E436-4951-AD59-A85E299EEF47}" type="datetimeFigureOut">
              <a:rPr lang="en-US" smtClean="0"/>
              <a:t>12/13/2021</a:t>
            </a:fld>
            <a:endParaRPr lang="en-US"/>
          </a:p>
        </p:txBody>
      </p:sp>
      <p:sp>
        <p:nvSpPr>
          <p:cNvPr id="5" name="Zástupný symbol pro zápatí 4">
            <a:extLst>
              <a:ext uri="{FF2B5EF4-FFF2-40B4-BE49-F238E27FC236}">
                <a16:creationId xmlns:a16="http://schemas.microsoft.com/office/drawing/2014/main" id="{95CE892E-9CA6-49B4-A62F-111A6AED6962}"/>
              </a:ext>
            </a:extLst>
          </p:cNvPr>
          <p:cNvSpPr>
            <a:spLocks noGrp="1"/>
          </p:cNvSpPr>
          <p:nvPr>
            <p:ph type="ftr" sz="quarter" idx="11"/>
          </p:nvPr>
        </p:nvSpPr>
        <p:spPr/>
        <p:txBody>
          <a:bodyPr/>
          <a:lstStyle/>
          <a:p>
            <a:endParaRPr lang="en-US"/>
          </a:p>
        </p:txBody>
      </p:sp>
      <p:sp>
        <p:nvSpPr>
          <p:cNvPr id="6" name="Zástupný symbol pro číslo snímku 5">
            <a:extLst>
              <a:ext uri="{FF2B5EF4-FFF2-40B4-BE49-F238E27FC236}">
                <a16:creationId xmlns:a16="http://schemas.microsoft.com/office/drawing/2014/main" id="{C3E7D74D-A9F1-4801-9EFD-E2E450839673}"/>
              </a:ext>
            </a:extLst>
          </p:cNvPr>
          <p:cNvSpPr>
            <a:spLocks noGrp="1"/>
          </p:cNvSpPr>
          <p:nvPr>
            <p:ph type="sldNum" sz="quarter" idx="12"/>
          </p:nvPr>
        </p:nvSpPr>
        <p:spPr/>
        <p:txBody>
          <a:bodyPr/>
          <a:lstStyle/>
          <a:p>
            <a:fld id="{DA7CFFBE-DC72-42C0-BDF1-E36727123DED}" type="slidenum">
              <a:rPr lang="en-US" smtClean="0"/>
              <a:t>‹#›</a:t>
            </a:fld>
            <a:endParaRPr lang="en-US"/>
          </a:p>
        </p:txBody>
      </p:sp>
    </p:spTree>
    <p:extLst>
      <p:ext uri="{BB962C8B-B14F-4D97-AF65-F5344CB8AC3E}">
        <p14:creationId xmlns:p14="http://schemas.microsoft.com/office/powerpoint/2010/main" val="16944506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Záhlaví oddíl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DE156820-FC95-4389-B931-A111BB40EB93}"/>
              </a:ext>
            </a:extLst>
          </p:cNvPr>
          <p:cNvSpPr>
            <a:spLocks noGrp="1"/>
          </p:cNvSpPr>
          <p:nvPr>
            <p:ph type="title"/>
          </p:nvPr>
        </p:nvSpPr>
        <p:spPr>
          <a:xfrm>
            <a:off x="831850" y="1709738"/>
            <a:ext cx="10515600" cy="2852737"/>
          </a:xfrm>
        </p:spPr>
        <p:txBody>
          <a:bodyPr anchor="b"/>
          <a:lstStyle>
            <a:lvl1pPr>
              <a:defRPr sz="6000"/>
            </a:lvl1pPr>
          </a:lstStyle>
          <a:p>
            <a:r>
              <a:rPr lang="cs-CZ"/>
              <a:t>Kliknutím lze upravit styl.</a:t>
            </a:r>
            <a:endParaRPr lang="en-US"/>
          </a:p>
        </p:txBody>
      </p:sp>
      <p:sp>
        <p:nvSpPr>
          <p:cNvPr id="3" name="Zástupný text 2">
            <a:extLst>
              <a:ext uri="{FF2B5EF4-FFF2-40B4-BE49-F238E27FC236}">
                <a16:creationId xmlns:a16="http://schemas.microsoft.com/office/drawing/2014/main" id="{0FE08407-0F95-41AA-8FA1-F98DBFC0471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8280223D-8A92-47BF-A622-3D97D614EA23}"/>
              </a:ext>
            </a:extLst>
          </p:cNvPr>
          <p:cNvSpPr>
            <a:spLocks noGrp="1"/>
          </p:cNvSpPr>
          <p:nvPr>
            <p:ph type="dt" sz="half" idx="10"/>
          </p:nvPr>
        </p:nvSpPr>
        <p:spPr/>
        <p:txBody>
          <a:bodyPr/>
          <a:lstStyle/>
          <a:p>
            <a:fld id="{8DDA7E1B-E436-4951-AD59-A85E299EEF47}" type="datetimeFigureOut">
              <a:rPr lang="en-US" smtClean="0"/>
              <a:t>12/13/2021</a:t>
            </a:fld>
            <a:endParaRPr lang="en-US"/>
          </a:p>
        </p:txBody>
      </p:sp>
      <p:sp>
        <p:nvSpPr>
          <p:cNvPr id="5" name="Zástupný symbol pro zápatí 4">
            <a:extLst>
              <a:ext uri="{FF2B5EF4-FFF2-40B4-BE49-F238E27FC236}">
                <a16:creationId xmlns:a16="http://schemas.microsoft.com/office/drawing/2014/main" id="{96FA9A1F-8CE8-4B6B-82D8-23F8ADBA2A9A}"/>
              </a:ext>
            </a:extLst>
          </p:cNvPr>
          <p:cNvSpPr>
            <a:spLocks noGrp="1"/>
          </p:cNvSpPr>
          <p:nvPr>
            <p:ph type="ftr" sz="quarter" idx="11"/>
          </p:nvPr>
        </p:nvSpPr>
        <p:spPr/>
        <p:txBody>
          <a:bodyPr/>
          <a:lstStyle/>
          <a:p>
            <a:endParaRPr lang="en-US"/>
          </a:p>
        </p:txBody>
      </p:sp>
      <p:sp>
        <p:nvSpPr>
          <p:cNvPr id="6" name="Zástupný symbol pro číslo snímku 5">
            <a:extLst>
              <a:ext uri="{FF2B5EF4-FFF2-40B4-BE49-F238E27FC236}">
                <a16:creationId xmlns:a16="http://schemas.microsoft.com/office/drawing/2014/main" id="{96520369-BDBB-4834-80A6-BC3D5C01D14D}"/>
              </a:ext>
            </a:extLst>
          </p:cNvPr>
          <p:cNvSpPr>
            <a:spLocks noGrp="1"/>
          </p:cNvSpPr>
          <p:nvPr>
            <p:ph type="sldNum" sz="quarter" idx="12"/>
          </p:nvPr>
        </p:nvSpPr>
        <p:spPr/>
        <p:txBody>
          <a:bodyPr/>
          <a:lstStyle/>
          <a:p>
            <a:fld id="{DA7CFFBE-DC72-42C0-BDF1-E36727123DED}" type="slidenum">
              <a:rPr lang="en-US" smtClean="0"/>
              <a:t>‹#›</a:t>
            </a:fld>
            <a:endParaRPr lang="en-US"/>
          </a:p>
        </p:txBody>
      </p:sp>
    </p:spTree>
    <p:extLst>
      <p:ext uri="{BB962C8B-B14F-4D97-AF65-F5344CB8AC3E}">
        <p14:creationId xmlns:p14="http://schemas.microsoft.com/office/powerpoint/2010/main" val="345332267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va obsahy">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C03E315A-520F-410A-BABC-DC4C662C853E}"/>
              </a:ext>
            </a:extLst>
          </p:cNvPr>
          <p:cNvSpPr>
            <a:spLocks noGrp="1"/>
          </p:cNvSpPr>
          <p:nvPr>
            <p:ph type="title"/>
          </p:nvPr>
        </p:nvSpPr>
        <p:spPr/>
        <p:txBody>
          <a:bodyPr/>
          <a:lstStyle/>
          <a:p>
            <a:r>
              <a:rPr lang="cs-CZ"/>
              <a:t>Kliknutím lze upravit styl.</a:t>
            </a:r>
            <a:endParaRPr lang="en-US"/>
          </a:p>
        </p:txBody>
      </p:sp>
      <p:sp>
        <p:nvSpPr>
          <p:cNvPr id="3" name="Zástupný obsah 2">
            <a:extLst>
              <a:ext uri="{FF2B5EF4-FFF2-40B4-BE49-F238E27FC236}">
                <a16:creationId xmlns:a16="http://schemas.microsoft.com/office/drawing/2014/main" id="{60C36F16-80D4-466F-BDC4-1CDEBB708BA3}"/>
              </a:ext>
            </a:extLst>
          </p:cNvPr>
          <p:cNvSpPr>
            <a:spLocks noGrp="1"/>
          </p:cNvSpPr>
          <p:nvPr>
            <p:ph sz="half" idx="1"/>
          </p:nvPr>
        </p:nvSpPr>
        <p:spPr>
          <a:xfrm>
            <a:off x="838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4" name="Zástupný obsah 3">
            <a:extLst>
              <a:ext uri="{FF2B5EF4-FFF2-40B4-BE49-F238E27FC236}">
                <a16:creationId xmlns:a16="http://schemas.microsoft.com/office/drawing/2014/main" id="{ECB2273D-573F-46D8-A285-E695258EB2E2}"/>
              </a:ext>
            </a:extLst>
          </p:cNvPr>
          <p:cNvSpPr>
            <a:spLocks noGrp="1"/>
          </p:cNvSpPr>
          <p:nvPr>
            <p:ph sz="half" idx="2"/>
          </p:nvPr>
        </p:nvSpPr>
        <p:spPr>
          <a:xfrm>
            <a:off x="6172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5" name="Zástupný symbol pro datum 4">
            <a:extLst>
              <a:ext uri="{FF2B5EF4-FFF2-40B4-BE49-F238E27FC236}">
                <a16:creationId xmlns:a16="http://schemas.microsoft.com/office/drawing/2014/main" id="{9CEAF714-D28C-4005-95C2-1C762A1F0DB3}"/>
              </a:ext>
            </a:extLst>
          </p:cNvPr>
          <p:cNvSpPr>
            <a:spLocks noGrp="1"/>
          </p:cNvSpPr>
          <p:nvPr>
            <p:ph type="dt" sz="half" idx="10"/>
          </p:nvPr>
        </p:nvSpPr>
        <p:spPr/>
        <p:txBody>
          <a:bodyPr/>
          <a:lstStyle/>
          <a:p>
            <a:fld id="{8DDA7E1B-E436-4951-AD59-A85E299EEF47}" type="datetimeFigureOut">
              <a:rPr lang="en-US" smtClean="0"/>
              <a:t>12/13/2021</a:t>
            </a:fld>
            <a:endParaRPr lang="en-US"/>
          </a:p>
        </p:txBody>
      </p:sp>
      <p:sp>
        <p:nvSpPr>
          <p:cNvPr id="6" name="Zástupný symbol pro zápatí 5">
            <a:extLst>
              <a:ext uri="{FF2B5EF4-FFF2-40B4-BE49-F238E27FC236}">
                <a16:creationId xmlns:a16="http://schemas.microsoft.com/office/drawing/2014/main" id="{1F04B8DB-BB56-4464-8E6A-15CE54BE54E6}"/>
              </a:ext>
            </a:extLst>
          </p:cNvPr>
          <p:cNvSpPr>
            <a:spLocks noGrp="1"/>
          </p:cNvSpPr>
          <p:nvPr>
            <p:ph type="ftr" sz="quarter" idx="11"/>
          </p:nvPr>
        </p:nvSpPr>
        <p:spPr/>
        <p:txBody>
          <a:bodyPr/>
          <a:lstStyle/>
          <a:p>
            <a:endParaRPr lang="en-US"/>
          </a:p>
        </p:txBody>
      </p:sp>
      <p:sp>
        <p:nvSpPr>
          <p:cNvPr id="7" name="Zástupný symbol pro číslo snímku 6">
            <a:extLst>
              <a:ext uri="{FF2B5EF4-FFF2-40B4-BE49-F238E27FC236}">
                <a16:creationId xmlns:a16="http://schemas.microsoft.com/office/drawing/2014/main" id="{6EE5B02B-0874-4B27-91FA-9F98460C5A7C}"/>
              </a:ext>
            </a:extLst>
          </p:cNvPr>
          <p:cNvSpPr>
            <a:spLocks noGrp="1"/>
          </p:cNvSpPr>
          <p:nvPr>
            <p:ph type="sldNum" sz="quarter" idx="12"/>
          </p:nvPr>
        </p:nvSpPr>
        <p:spPr/>
        <p:txBody>
          <a:bodyPr/>
          <a:lstStyle/>
          <a:p>
            <a:fld id="{DA7CFFBE-DC72-42C0-BDF1-E36727123DED}" type="slidenum">
              <a:rPr lang="en-US" smtClean="0"/>
              <a:t>‹#›</a:t>
            </a:fld>
            <a:endParaRPr lang="en-US"/>
          </a:p>
        </p:txBody>
      </p:sp>
    </p:spTree>
    <p:extLst>
      <p:ext uri="{BB962C8B-B14F-4D97-AF65-F5344CB8AC3E}">
        <p14:creationId xmlns:p14="http://schemas.microsoft.com/office/powerpoint/2010/main" val="15124382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Porovnání">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8D97FA16-3CAF-4E00-A38D-DED9EA62FEF6}"/>
              </a:ext>
            </a:extLst>
          </p:cNvPr>
          <p:cNvSpPr>
            <a:spLocks noGrp="1"/>
          </p:cNvSpPr>
          <p:nvPr>
            <p:ph type="title"/>
          </p:nvPr>
        </p:nvSpPr>
        <p:spPr>
          <a:xfrm>
            <a:off x="839788" y="365125"/>
            <a:ext cx="10515600" cy="1325563"/>
          </a:xfrm>
        </p:spPr>
        <p:txBody>
          <a:bodyPr/>
          <a:lstStyle/>
          <a:p>
            <a:r>
              <a:rPr lang="cs-CZ"/>
              <a:t>Kliknutím lze upravit styl.</a:t>
            </a:r>
            <a:endParaRPr lang="en-US"/>
          </a:p>
        </p:txBody>
      </p:sp>
      <p:sp>
        <p:nvSpPr>
          <p:cNvPr id="3" name="Zástupný text 2">
            <a:extLst>
              <a:ext uri="{FF2B5EF4-FFF2-40B4-BE49-F238E27FC236}">
                <a16:creationId xmlns:a16="http://schemas.microsoft.com/office/drawing/2014/main" id="{60ADF5DF-F9F3-402F-B317-671AD214E43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4" name="Zástupný obsah 3">
            <a:extLst>
              <a:ext uri="{FF2B5EF4-FFF2-40B4-BE49-F238E27FC236}">
                <a16:creationId xmlns:a16="http://schemas.microsoft.com/office/drawing/2014/main" id="{98EB314F-E5D9-4419-AA1B-7A06DA6A62E7}"/>
              </a:ext>
            </a:extLst>
          </p:cNvPr>
          <p:cNvSpPr>
            <a:spLocks noGrp="1"/>
          </p:cNvSpPr>
          <p:nvPr>
            <p:ph sz="half" idx="2"/>
          </p:nvPr>
        </p:nvSpPr>
        <p:spPr>
          <a:xfrm>
            <a:off x="839788" y="2505075"/>
            <a:ext cx="5157787"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5" name="Zástupný text 4">
            <a:extLst>
              <a:ext uri="{FF2B5EF4-FFF2-40B4-BE49-F238E27FC236}">
                <a16:creationId xmlns:a16="http://schemas.microsoft.com/office/drawing/2014/main" id="{5317107E-EAAB-46D6-A10A-7F412A4F550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6" name="Zástupný obsah 5">
            <a:extLst>
              <a:ext uri="{FF2B5EF4-FFF2-40B4-BE49-F238E27FC236}">
                <a16:creationId xmlns:a16="http://schemas.microsoft.com/office/drawing/2014/main" id="{7CCD72FF-10F0-4B60-8C9C-225462AB3561}"/>
              </a:ext>
            </a:extLst>
          </p:cNvPr>
          <p:cNvSpPr>
            <a:spLocks noGrp="1"/>
          </p:cNvSpPr>
          <p:nvPr>
            <p:ph sz="quarter" idx="4"/>
          </p:nvPr>
        </p:nvSpPr>
        <p:spPr>
          <a:xfrm>
            <a:off x="6172200" y="2505075"/>
            <a:ext cx="5183188"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7" name="Zástupný symbol pro datum 6">
            <a:extLst>
              <a:ext uri="{FF2B5EF4-FFF2-40B4-BE49-F238E27FC236}">
                <a16:creationId xmlns:a16="http://schemas.microsoft.com/office/drawing/2014/main" id="{91B523AC-FD8F-4622-A0EE-44AA9D889262}"/>
              </a:ext>
            </a:extLst>
          </p:cNvPr>
          <p:cNvSpPr>
            <a:spLocks noGrp="1"/>
          </p:cNvSpPr>
          <p:nvPr>
            <p:ph type="dt" sz="half" idx="10"/>
          </p:nvPr>
        </p:nvSpPr>
        <p:spPr/>
        <p:txBody>
          <a:bodyPr/>
          <a:lstStyle/>
          <a:p>
            <a:fld id="{8DDA7E1B-E436-4951-AD59-A85E299EEF47}" type="datetimeFigureOut">
              <a:rPr lang="en-US" smtClean="0"/>
              <a:t>12/13/2021</a:t>
            </a:fld>
            <a:endParaRPr lang="en-US"/>
          </a:p>
        </p:txBody>
      </p:sp>
      <p:sp>
        <p:nvSpPr>
          <p:cNvPr id="8" name="Zástupný symbol pro zápatí 7">
            <a:extLst>
              <a:ext uri="{FF2B5EF4-FFF2-40B4-BE49-F238E27FC236}">
                <a16:creationId xmlns:a16="http://schemas.microsoft.com/office/drawing/2014/main" id="{96C505C3-09EA-4D11-A248-4CAD5906081D}"/>
              </a:ext>
            </a:extLst>
          </p:cNvPr>
          <p:cNvSpPr>
            <a:spLocks noGrp="1"/>
          </p:cNvSpPr>
          <p:nvPr>
            <p:ph type="ftr" sz="quarter" idx="11"/>
          </p:nvPr>
        </p:nvSpPr>
        <p:spPr/>
        <p:txBody>
          <a:bodyPr/>
          <a:lstStyle/>
          <a:p>
            <a:endParaRPr lang="en-US"/>
          </a:p>
        </p:txBody>
      </p:sp>
      <p:sp>
        <p:nvSpPr>
          <p:cNvPr id="9" name="Zástupný symbol pro číslo snímku 8">
            <a:extLst>
              <a:ext uri="{FF2B5EF4-FFF2-40B4-BE49-F238E27FC236}">
                <a16:creationId xmlns:a16="http://schemas.microsoft.com/office/drawing/2014/main" id="{A6A5880D-BEFD-4FB5-BE4F-1591165B54A5}"/>
              </a:ext>
            </a:extLst>
          </p:cNvPr>
          <p:cNvSpPr>
            <a:spLocks noGrp="1"/>
          </p:cNvSpPr>
          <p:nvPr>
            <p:ph type="sldNum" sz="quarter" idx="12"/>
          </p:nvPr>
        </p:nvSpPr>
        <p:spPr/>
        <p:txBody>
          <a:bodyPr/>
          <a:lstStyle/>
          <a:p>
            <a:fld id="{DA7CFFBE-DC72-42C0-BDF1-E36727123DED}" type="slidenum">
              <a:rPr lang="en-US" smtClean="0"/>
              <a:t>‹#›</a:t>
            </a:fld>
            <a:endParaRPr lang="en-US"/>
          </a:p>
        </p:txBody>
      </p:sp>
    </p:spTree>
    <p:extLst>
      <p:ext uri="{BB962C8B-B14F-4D97-AF65-F5344CB8AC3E}">
        <p14:creationId xmlns:p14="http://schemas.microsoft.com/office/powerpoint/2010/main" val="3756083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F480A8FE-7F09-488B-AD9A-493237B39322}"/>
              </a:ext>
            </a:extLst>
          </p:cNvPr>
          <p:cNvSpPr>
            <a:spLocks noGrp="1"/>
          </p:cNvSpPr>
          <p:nvPr>
            <p:ph type="title"/>
          </p:nvPr>
        </p:nvSpPr>
        <p:spPr/>
        <p:txBody>
          <a:bodyPr/>
          <a:lstStyle/>
          <a:p>
            <a:r>
              <a:rPr lang="cs-CZ"/>
              <a:t>Kliknutím lze upravit styl.</a:t>
            </a:r>
            <a:endParaRPr lang="en-US"/>
          </a:p>
        </p:txBody>
      </p:sp>
      <p:sp>
        <p:nvSpPr>
          <p:cNvPr id="3" name="Zástupný symbol pro datum 2">
            <a:extLst>
              <a:ext uri="{FF2B5EF4-FFF2-40B4-BE49-F238E27FC236}">
                <a16:creationId xmlns:a16="http://schemas.microsoft.com/office/drawing/2014/main" id="{DFD28E4F-85D3-4F13-BA45-AD3B89360E31}"/>
              </a:ext>
            </a:extLst>
          </p:cNvPr>
          <p:cNvSpPr>
            <a:spLocks noGrp="1"/>
          </p:cNvSpPr>
          <p:nvPr>
            <p:ph type="dt" sz="half" idx="10"/>
          </p:nvPr>
        </p:nvSpPr>
        <p:spPr/>
        <p:txBody>
          <a:bodyPr/>
          <a:lstStyle/>
          <a:p>
            <a:fld id="{8DDA7E1B-E436-4951-AD59-A85E299EEF47}" type="datetimeFigureOut">
              <a:rPr lang="en-US" smtClean="0"/>
              <a:t>12/13/2021</a:t>
            </a:fld>
            <a:endParaRPr lang="en-US"/>
          </a:p>
        </p:txBody>
      </p:sp>
      <p:sp>
        <p:nvSpPr>
          <p:cNvPr id="4" name="Zástupný symbol pro zápatí 3">
            <a:extLst>
              <a:ext uri="{FF2B5EF4-FFF2-40B4-BE49-F238E27FC236}">
                <a16:creationId xmlns:a16="http://schemas.microsoft.com/office/drawing/2014/main" id="{88778BE6-F80C-4C5E-83CE-AE6F64016375}"/>
              </a:ext>
            </a:extLst>
          </p:cNvPr>
          <p:cNvSpPr>
            <a:spLocks noGrp="1"/>
          </p:cNvSpPr>
          <p:nvPr>
            <p:ph type="ftr" sz="quarter" idx="11"/>
          </p:nvPr>
        </p:nvSpPr>
        <p:spPr/>
        <p:txBody>
          <a:bodyPr/>
          <a:lstStyle/>
          <a:p>
            <a:endParaRPr lang="en-US"/>
          </a:p>
        </p:txBody>
      </p:sp>
      <p:sp>
        <p:nvSpPr>
          <p:cNvPr id="5" name="Zástupný symbol pro číslo snímku 4">
            <a:extLst>
              <a:ext uri="{FF2B5EF4-FFF2-40B4-BE49-F238E27FC236}">
                <a16:creationId xmlns:a16="http://schemas.microsoft.com/office/drawing/2014/main" id="{04BF25C1-57E8-4314-92D0-CA6493A98C1E}"/>
              </a:ext>
            </a:extLst>
          </p:cNvPr>
          <p:cNvSpPr>
            <a:spLocks noGrp="1"/>
          </p:cNvSpPr>
          <p:nvPr>
            <p:ph type="sldNum" sz="quarter" idx="12"/>
          </p:nvPr>
        </p:nvSpPr>
        <p:spPr/>
        <p:txBody>
          <a:bodyPr/>
          <a:lstStyle/>
          <a:p>
            <a:fld id="{DA7CFFBE-DC72-42C0-BDF1-E36727123DED}" type="slidenum">
              <a:rPr lang="en-US" smtClean="0"/>
              <a:t>‹#›</a:t>
            </a:fld>
            <a:endParaRPr lang="en-US"/>
          </a:p>
        </p:txBody>
      </p:sp>
    </p:spTree>
    <p:extLst>
      <p:ext uri="{BB962C8B-B14F-4D97-AF65-F5344CB8AC3E}">
        <p14:creationId xmlns:p14="http://schemas.microsoft.com/office/powerpoint/2010/main" val="131282727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669B7811-335E-4206-8946-0B3B898830B1}"/>
              </a:ext>
            </a:extLst>
          </p:cNvPr>
          <p:cNvSpPr>
            <a:spLocks noGrp="1"/>
          </p:cNvSpPr>
          <p:nvPr>
            <p:ph type="dt" sz="half" idx="10"/>
          </p:nvPr>
        </p:nvSpPr>
        <p:spPr/>
        <p:txBody>
          <a:bodyPr/>
          <a:lstStyle/>
          <a:p>
            <a:fld id="{8DDA7E1B-E436-4951-AD59-A85E299EEF47}" type="datetimeFigureOut">
              <a:rPr lang="en-US" smtClean="0"/>
              <a:t>12/13/2021</a:t>
            </a:fld>
            <a:endParaRPr lang="en-US"/>
          </a:p>
        </p:txBody>
      </p:sp>
      <p:sp>
        <p:nvSpPr>
          <p:cNvPr id="3" name="Zástupný symbol pro zápatí 2">
            <a:extLst>
              <a:ext uri="{FF2B5EF4-FFF2-40B4-BE49-F238E27FC236}">
                <a16:creationId xmlns:a16="http://schemas.microsoft.com/office/drawing/2014/main" id="{16666284-08E9-4BDD-BBFE-022404CD6841}"/>
              </a:ext>
            </a:extLst>
          </p:cNvPr>
          <p:cNvSpPr>
            <a:spLocks noGrp="1"/>
          </p:cNvSpPr>
          <p:nvPr>
            <p:ph type="ftr" sz="quarter" idx="11"/>
          </p:nvPr>
        </p:nvSpPr>
        <p:spPr/>
        <p:txBody>
          <a:bodyPr/>
          <a:lstStyle/>
          <a:p>
            <a:endParaRPr lang="en-US"/>
          </a:p>
        </p:txBody>
      </p:sp>
      <p:sp>
        <p:nvSpPr>
          <p:cNvPr id="4" name="Zástupný symbol pro číslo snímku 3">
            <a:extLst>
              <a:ext uri="{FF2B5EF4-FFF2-40B4-BE49-F238E27FC236}">
                <a16:creationId xmlns:a16="http://schemas.microsoft.com/office/drawing/2014/main" id="{7F0451B3-71CC-4C9B-8350-3BB391BEA380}"/>
              </a:ext>
            </a:extLst>
          </p:cNvPr>
          <p:cNvSpPr>
            <a:spLocks noGrp="1"/>
          </p:cNvSpPr>
          <p:nvPr>
            <p:ph type="sldNum" sz="quarter" idx="12"/>
          </p:nvPr>
        </p:nvSpPr>
        <p:spPr/>
        <p:txBody>
          <a:bodyPr/>
          <a:lstStyle/>
          <a:p>
            <a:fld id="{DA7CFFBE-DC72-42C0-BDF1-E36727123DED}" type="slidenum">
              <a:rPr lang="en-US" smtClean="0"/>
              <a:t>‹#›</a:t>
            </a:fld>
            <a:endParaRPr lang="en-US"/>
          </a:p>
        </p:txBody>
      </p:sp>
    </p:spTree>
    <p:extLst>
      <p:ext uri="{BB962C8B-B14F-4D97-AF65-F5344CB8AC3E}">
        <p14:creationId xmlns:p14="http://schemas.microsoft.com/office/powerpoint/2010/main" val="82824886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Obsah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8A996FB3-B510-4B24-B390-B151478692AC}"/>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endParaRPr lang="en-US"/>
          </a:p>
        </p:txBody>
      </p:sp>
      <p:sp>
        <p:nvSpPr>
          <p:cNvPr id="3" name="Zástupný obsah 2">
            <a:extLst>
              <a:ext uri="{FF2B5EF4-FFF2-40B4-BE49-F238E27FC236}">
                <a16:creationId xmlns:a16="http://schemas.microsoft.com/office/drawing/2014/main" id="{51308EBA-1A39-4C98-AF11-D0B25A1A1550}"/>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4" name="Zástupný text 3">
            <a:extLst>
              <a:ext uri="{FF2B5EF4-FFF2-40B4-BE49-F238E27FC236}">
                <a16:creationId xmlns:a16="http://schemas.microsoft.com/office/drawing/2014/main" id="{09658ABD-044F-4FA4-A34E-DAA2EAA6E4E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CD2DB9BD-CC08-4A22-A98E-B5BEFA0861FD}"/>
              </a:ext>
            </a:extLst>
          </p:cNvPr>
          <p:cNvSpPr>
            <a:spLocks noGrp="1"/>
          </p:cNvSpPr>
          <p:nvPr>
            <p:ph type="dt" sz="half" idx="10"/>
          </p:nvPr>
        </p:nvSpPr>
        <p:spPr/>
        <p:txBody>
          <a:bodyPr/>
          <a:lstStyle/>
          <a:p>
            <a:fld id="{8DDA7E1B-E436-4951-AD59-A85E299EEF47}" type="datetimeFigureOut">
              <a:rPr lang="en-US" smtClean="0"/>
              <a:t>12/13/2021</a:t>
            </a:fld>
            <a:endParaRPr lang="en-US"/>
          </a:p>
        </p:txBody>
      </p:sp>
      <p:sp>
        <p:nvSpPr>
          <p:cNvPr id="6" name="Zástupný symbol pro zápatí 5">
            <a:extLst>
              <a:ext uri="{FF2B5EF4-FFF2-40B4-BE49-F238E27FC236}">
                <a16:creationId xmlns:a16="http://schemas.microsoft.com/office/drawing/2014/main" id="{1C7BEADB-BAF0-41AC-AA34-2A75961B50D4}"/>
              </a:ext>
            </a:extLst>
          </p:cNvPr>
          <p:cNvSpPr>
            <a:spLocks noGrp="1"/>
          </p:cNvSpPr>
          <p:nvPr>
            <p:ph type="ftr" sz="quarter" idx="11"/>
          </p:nvPr>
        </p:nvSpPr>
        <p:spPr/>
        <p:txBody>
          <a:bodyPr/>
          <a:lstStyle/>
          <a:p>
            <a:endParaRPr lang="en-US"/>
          </a:p>
        </p:txBody>
      </p:sp>
      <p:sp>
        <p:nvSpPr>
          <p:cNvPr id="7" name="Zástupný symbol pro číslo snímku 6">
            <a:extLst>
              <a:ext uri="{FF2B5EF4-FFF2-40B4-BE49-F238E27FC236}">
                <a16:creationId xmlns:a16="http://schemas.microsoft.com/office/drawing/2014/main" id="{B8AFE8B7-FD5F-41FE-98A8-9911092A094C}"/>
              </a:ext>
            </a:extLst>
          </p:cNvPr>
          <p:cNvSpPr>
            <a:spLocks noGrp="1"/>
          </p:cNvSpPr>
          <p:nvPr>
            <p:ph type="sldNum" sz="quarter" idx="12"/>
          </p:nvPr>
        </p:nvSpPr>
        <p:spPr/>
        <p:txBody>
          <a:bodyPr/>
          <a:lstStyle/>
          <a:p>
            <a:fld id="{DA7CFFBE-DC72-42C0-BDF1-E36727123DED}" type="slidenum">
              <a:rPr lang="en-US" smtClean="0"/>
              <a:t>‹#›</a:t>
            </a:fld>
            <a:endParaRPr lang="en-US"/>
          </a:p>
        </p:txBody>
      </p:sp>
    </p:spTree>
    <p:extLst>
      <p:ext uri="{BB962C8B-B14F-4D97-AF65-F5344CB8AC3E}">
        <p14:creationId xmlns:p14="http://schemas.microsoft.com/office/powerpoint/2010/main" val="417588215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Obrázek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9709F7A9-AD26-4DAB-843E-419BF20890C3}"/>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endParaRPr lang="en-US"/>
          </a:p>
        </p:txBody>
      </p:sp>
      <p:sp>
        <p:nvSpPr>
          <p:cNvPr id="3" name="Zástupný symbol obrázku 2">
            <a:extLst>
              <a:ext uri="{FF2B5EF4-FFF2-40B4-BE49-F238E27FC236}">
                <a16:creationId xmlns:a16="http://schemas.microsoft.com/office/drawing/2014/main" id="{216D7799-52EF-436F-B4E8-F36882E00464}"/>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Zástupný text 3">
            <a:extLst>
              <a:ext uri="{FF2B5EF4-FFF2-40B4-BE49-F238E27FC236}">
                <a16:creationId xmlns:a16="http://schemas.microsoft.com/office/drawing/2014/main" id="{F82D5F85-9E37-4013-A912-6812544DA8E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F0FFF620-ACF4-45F3-AD79-6748C48380D6}"/>
              </a:ext>
            </a:extLst>
          </p:cNvPr>
          <p:cNvSpPr>
            <a:spLocks noGrp="1"/>
          </p:cNvSpPr>
          <p:nvPr>
            <p:ph type="dt" sz="half" idx="10"/>
          </p:nvPr>
        </p:nvSpPr>
        <p:spPr/>
        <p:txBody>
          <a:bodyPr/>
          <a:lstStyle/>
          <a:p>
            <a:fld id="{8DDA7E1B-E436-4951-AD59-A85E299EEF47}" type="datetimeFigureOut">
              <a:rPr lang="en-US" smtClean="0"/>
              <a:t>12/13/2021</a:t>
            </a:fld>
            <a:endParaRPr lang="en-US"/>
          </a:p>
        </p:txBody>
      </p:sp>
      <p:sp>
        <p:nvSpPr>
          <p:cNvPr id="6" name="Zástupný symbol pro zápatí 5">
            <a:extLst>
              <a:ext uri="{FF2B5EF4-FFF2-40B4-BE49-F238E27FC236}">
                <a16:creationId xmlns:a16="http://schemas.microsoft.com/office/drawing/2014/main" id="{418E6B7B-DB91-4DD9-878D-D0B121270305}"/>
              </a:ext>
            </a:extLst>
          </p:cNvPr>
          <p:cNvSpPr>
            <a:spLocks noGrp="1"/>
          </p:cNvSpPr>
          <p:nvPr>
            <p:ph type="ftr" sz="quarter" idx="11"/>
          </p:nvPr>
        </p:nvSpPr>
        <p:spPr/>
        <p:txBody>
          <a:bodyPr/>
          <a:lstStyle/>
          <a:p>
            <a:endParaRPr lang="en-US"/>
          </a:p>
        </p:txBody>
      </p:sp>
      <p:sp>
        <p:nvSpPr>
          <p:cNvPr id="7" name="Zástupný symbol pro číslo snímku 6">
            <a:extLst>
              <a:ext uri="{FF2B5EF4-FFF2-40B4-BE49-F238E27FC236}">
                <a16:creationId xmlns:a16="http://schemas.microsoft.com/office/drawing/2014/main" id="{FDABDE97-64A0-4977-A21B-EEED9C0A5C8E}"/>
              </a:ext>
            </a:extLst>
          </p:cNvPr>
          <p:cNvSpPr>
            <a:spLocks noGrp="1"/>
          </p:cNvSpPr>
          <p:nvPr>
            <p:ph type="sldNum" sz="quarter" idx="12"/>
          </p:nvPr>
        </p:nvSpPr>
        <p:spPr/>
        <p:txBody>
          <a:bodyPr/>
          <a:lstStyle/>
          <a:p>
            <a:fld id="{DA7CFFBE-DC72-42C0-BDF1-E36727123DED}" type="slidenum">
              <a:rPr lang="en-US" smtClean="0"/>
              <a:t>‹#›</a:t>
            </a:fld>
            <a:endParaRPr lang="en-US"/>
          </a:p>
        </p:txBody>
      </p:sp>
    </p:spTree>
    <p:extLst>
      <p:ext uri="{BB962C8B-B14F-4D97-AF65-F5344CB8AC3E}">
        <p14:creationId xmlns:p14="http://schemas.microsoft.com/office/powerpoint/2010/main" val="223571717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0F37B0AB-12B2-4A7F-BCE8-81FF6D42626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endParaRPr lang="en-US"/>
          </a:p>
        </p:txBody>
      </p:sp>
      <p:sp>
        <p:nvSpPr>
          <p:cNvPr id="3" name="Zástupný text 2">
            <a:extLst>
              <a:ext uri="{FF2B5EF4-FFF2-40B4-BE49-F238E27FC236}">
                <a16:creationId xmlns:a16="http://schemas.microsoft.com/office/drawing/2014/main" id="{B541B5A0-C54D-44F3-9FEF-5B794596D93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en-US"/>
          </a:p>
        </p:txBody>
      </p:sp>
      <p:sp>
        <p:nvSpPr>
          <p:cNvPr id="4" name="Zástupný symbol pro datum 3">
            <a:extLst>
              <a:ext uri="{FF2B5EF4-FFF2-40B4-BE49-F238E27FC236}">
                <a16:creationId xmlns:a16="http://schemas.microsoft.com/office/drawing/2014/main" id="{915FA002-98B8-4A98-8DC8-E85DD9D1612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DDA7E1B-E436-4951-AD59-A85E299EEF47}" type="datetimeFigureOut">
              <a:rPr lang="en-US" smtClean="0"/>
              <a:t>12/13/2021</a:t>
            </a:fld>
            <a:endParaRPr lang="en-US"/>
          </a:p>
        </p:txBody>
      </p:sp>
      <p:sp>
        <p:nvSpPr>
          <p:cNvPr id="5" name="Zástupný symbol pro zápatí 4">
            <a:extLst>
              <a:ext uri="{FF2B5EF4-FFF2-40B4-BE49-F238E27FC236}">
                <a16:creationId xmlns:a16="http://schemas.microsoft.com/office/drawing/2014/main" id="{10E1359D-06AE-4D10-AADA-A006A36EE3D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Zástupný symbol pro číslo snímku 5">
            <a:extLst>
              <a:ext uri="{FF2B5EF4-FFF2-40B4-BE49-F238E27FC236}">
                <a16:creationId xmlns:a16="http://schemas.microsoft.com/office/drawing/2014/main" id="{F3EC06EC-F0C5-460A-9C40-15F765D05EF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A7CFFBE-DC72-42C0-BDF1-E36727123DED}" type="slidenum">
              <a:rPr lang="en-US" smtClean="0"/>
              <a:t>‹#›</a:t>
            </a:fld>
            <a:endParaRPr lang="en-US"/>
          </a:p>
        </p:txBody>
      </p:sp>
    </p:spTree>
    <p:extLst>
      <p:ext uri="{BB962C8B-B14F-4D97-AF65-F5344CB8AC3E}">
        <p14:creationId xmlns:p14="http://schemas.microsoft.com/office/powerpoint/2010/main" val="188692472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7.xml"/><Relationship Id="rId1" Type="http://schemas.openxmlformats.org/officeDocument/2006/relationships/vmlDrawing" Target="../drawings/vmlDrawing3.vml"/><Relationship Id="rId6" Type="http://schemas.openxmlformats.org/officeDocument/2006/relationships/image" Target="../media/image8.wmf"/><Relationship Id="rId5" Type="http://schemas.openxmlformats.org/officeDocument/2006/relationships/oleObject" Target="../embeddings/oleObject4.bin"/><Relationship Id="rId4" Type="http://schemas.openxmlformats.org/officeDocument/2006/relationships/image" Target="../media/image9.wmf"/></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7.xml"/><Relationship Id="rId1" Type="http://schemas.openxmlformats.org/officeDocument/2006/relationships/vmlDrawing" Target="../drawings/vmlDrawing14.vml"/><Relationship Id="rId5" Type="http://schemas.openxmlformats.org/officeDocument/2006/relationships/image" Target="../media/image34.wmf"/><Relationship Id="rId4" Type="http://schemas.openxmlformats.org/officeDocument/2006/relationships/oleObject" Target="../embeddings/oleObject19.bin"/></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7.xml"/><Relationship Id="rId1" Type="http://schemas.openxmlformats.org/officeDocument/2006/relationships/vmlDrawing" Target="../drawings/vmlDrawing15.vml"/><Relationship Id="rId6" Type="http://schemas.openxmlformats.org/officeDocument/2006/relationships/image" Target="../media/image34.wmf"/><Relationship Id="rId5" Type="http://schemas.openxmlformats.org/officeDocument/2006/relationships/oleObject" Target="../embeddings/oleObject20.bin"/><Relationship Id="rId4" Type="http://schemas.openxmlformats.org/officeDocument/2006/relationships/image" Target="../media/image60.jpeg"/></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7.xml"/><Relationship Id="rId1" Type="http://schemas.openxmlformats.org/officeDocument/2006/relationships/vmlDrawing" Target="../drawings/vmlDrawing16.vml"/><Relationship Id="rId5" Type="http://schemas.openxmlformats.org/officeDocument/2006/relationships/image" Target="../media/image34.wmf"/><Relationship Id="rId4" Type="http://schemas.openxmlformats.org/officeDocument/2006/relationships/oleObject" Target="../embeddings/oleObject21.bin"/></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2.xml"/><Relationship Id="rId1" Type="http://schemas.openxmlformats.org/officeDocument/2006/relationships/vmlDrawing" Target="../drawings/vmlDrawing17.vml"/><Relationship Id="rId5" Type="http://schemas.openxmlformats.org/officeDocument/2006/relationships/image" Target="../media/image35.png"/><Relationship Id="rId4" Type="http://schemas.openxmlformats.org/officeDocument/2006/relationships/oleObject" Target="../embeddings/oleObject22.bin"/></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2.xml"/><Relationship Id="rId1" Type="http://schemas.openxmlformats.org/officeDocument/2006/relationships/vmlDrawing" Target="../drawings/vmlDrawing18.vml"/><Relationship Id="rId5" Type="http://schemas.openxmlformats.org/officeDocument/2006/relationships/image" Target="../media/image35.png"/><Relationship Id="rId4" Type="http://schemas.openxmlformats.org/officeDocument/2006/relationships/oleObject" Target="../embeddings/oleObject23.bin"/></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2.xml"/><Relationship Id="rId1" Type="http://schemas.openxmlformats.org/officeDocument/2006/relationships/vmlDrawing" Target="../drawings/vmlDrawing19.vml"/><Relationship Id="rId5" Type="http://schemas.openxmlformats.org/officeDocument/2006/relationships/image" Target="../media/image35.png"/><Relationship Id="rId4" Type="http://schemas.openxmlformats.org/officeDocument/2006/relationships/oleObject" Target="../embeddings/oleObject24.bin"/></Relationships>
</file>

<file path=ppt/slides/_rels/slide11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88.xml"/><Relationship Id="rId1" Type="http://schemas.openxmlformats.org/officeDocument/2006/relationships/slideLayout" Target="../slideLayouts/slideLayout2.xml"/><Relationship Id="rId4" Type="http://schemas.openxmlformats.org/officeDocument/2006/relationships/image" Target="../media/image65.png"/></Relationships>
</file>

<file path=ppt/slides/_rels/slide11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90.xml"/><Relationship Id="rId1" Type="http://schemas.openxmlformats.org/officeDocument/2006/relationships/slideLayout" Target="../slideLayouts/slideLayout2.xml"/><Relationship Id="rId4" Type="http://schemas.openxmlformats.org/officeDocument/2006/relationships/image" Target="../media/image69.png"/></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notesSlide" Target="../notesSlides/notesSlide96.xml"/><Relationship Id="rId1" Type="http://schemas.openxmlformats.org/officeDocument/2006/relationships/slideLayout" Target="../slideLayouts/slideLayout2.xml"/><Relationship Id="rId5" Type="http://schemas.openxmlformats.org/officeDocument/2006/relationships/image" Target="../media/image75.png"/><Relationship Id="rId4" Type="http://schemas.openxmlformats.org/officeDocument/2006/relationships/image" Target="../media/image74.png"/></Relationships>
</file>

<file path=ppt/slides/_rels/slide123.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3" Type="http://schemas.openxmlformats.org/officeDocument/2006/relationships/notesSlide" Target="../notesSlides/notesSlide101.xml"/><Relationship Id="rId2" Type="http://schemas.openxmlformats.org/officeDocument/2006/relationships/slideLayout" Target="../slideLayouts/slideLayout2.xml"/><Relationship Id="rId1" Type="http://schemas.openxmlformats.org/officeDocument/2006/relationships/vmlDrawing" Target="../drawings/vmlDrawing20.vml"/><Relationship Id="rId5" Type="http://schemas.openxmlformats.org/officeDocument/2006/relationships/image" Target="../media/image79.emf"/><Relationship Id="rId4" Type="http://schemas.openxmlformats.org/officeDocument/2006/relationships/oleObject" Target="../embeddings/oleObject25.bin"/></Relationships>
</file>

<file path=ppt/slides/_rels/slide128.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2.xml"/><Relationship Id="rId1" Type="http://schemas.openxmlformats.org/officeDocument/2006/relationships/vmlDrawing" Target="../drawings/vmlDrawing21.vml"/><Relationship Id="rId5" Type="http://schemas.openxmlformats.org/officeDocument/2006/relationships/image" Target="../media/image80.wmf"/><Relationship Id="rId4" Type="http://schemas.openxmlformats.org/officeDocument/2006/relationships/oleObject" Target="../embeddings/oleObject26.bin"/></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123.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24.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27.xml"/><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128.xml"/><Relationship Id="rId1" Type="http://schemas.openxmlformats.org/officeDocument/2006/relationships/slideLayout" Target="../slideLayouts/slideLayout2.xml"/><Relationship Id="rId6" Type="http://schemas.openxmlformats.org/officeDocument/2006/relationships/image" Target="../media/image94.png"/><Relationship Id="rId5" Type="http://schemas.openxmlformats.org/officeDocument/2006/relationships/image" Target="../media/image93.jpeg"/><Relationship Id="rId4" Type="http://schemas.openxmlformats.org/officeDocument/2006/relationships/image" Target="../media/image92.jpeg"/></Relationships>
</file>

<file path=ppt/slides/_rels/slide156.xml.rels><?xml version="1.0" encoding="UTF-8" standalone="yes"?>
<Relationships xmlns="http://schemas.openxmlformats.org/package/2006/relationships"><Relationship Id="rId8" Type="http://schemas.openxmlformats.org/officeDocument/2006/relationships/slideLayout" Target="../slideLayouts/slideLayout2.xml"/><Relationship Id="rId13" Type="http://schemas.openxmlformats.org/officeDocument/2006/relationships/image" Target="../media/image42.jpeg"/><Relationship Id="rId3" Type="http://schemas.openxmlformats.org/officeDocument/2006/relationships/tags" Target="../tags/tag7.xml"/><Relationship Id="rId7" Type="http://schemas.openxmlformats.org/officeDocument/2006/relationships/tags" Target="../tags/tag9.xml"/><Relationship Id="rId12" Type="http://schemas.openxmlformats.org/officeDocument/2006/relationships/image" Target="../media/image41.jpeg"/><Relationship Id="rId2" Type="http://schemas.openxmlformats.org/officeDocument/2006/relationships/control" Target="../activeX/activeX7.xml"/><Relationship Id="rId1" Type="http://schemas.openxmlformats.org/officeDocument/2006/relationships/vmlDrawing" Target="../drawings/vmlDrawing22.vml"/><Relationship Id="rId6" Type="http://schemas.openxmlformats.org/officeDocument/2006/relationships/control" Target="../activeX/activeX9.xml"/><Relationship Id="rId11" Type="http://schemas.openxmlformats.org/officeDocument/2006/relationships/image" Target="../media/image40.jpeg"/><Relationship Id="rId5" Type="http://schemas.openxmlformats.org/officeDocument/2006/relationships/tags" Target="../tags/tag8.xml"/><Relationship Id="rId15" Type="http://schemas.openxmlformats.org/officeDocument/2006/relationships/image" Target="../media/image38.wmf"/><Relationship Id="rId10" Type="http://schemas.openxmlformats.org/officeDocument/2006/relationships/image" Target="../media/image39.jpeg"/><Relationship Id="rId4" Type="http://schemas.openxmlformats.org/officeDocument/2006/relationships/control" Target="../activeX/activeX8.xml"/><Relationship Id="rId9" Type="http://schemas.openxmlformats.org/officeDocument/2006/relationships/notesSlide" Target="../notesSlides/notesSlide129.xml"/><Relationship Id="rId14" Type="http://schemas.openxmlformats.org/officeDocument/2006/relationships/image" Target="../media/image36.wmf"/></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11.xml"/></Relationships>
</file>

<file path=ppt/slides/_rels/slide158.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3" Type="http://schemas.openxmlformats.org/officeDocument/2006/relationships/hyperlink" Target="mailto:kofranek@gmail.com" TargetMode="External"/><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4.gif"/><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7.xml"/><Relationship Id="rId4" Type="http://schemas.openxmlformats.org/officeDocument/2006/relationships/image" Target="../media/image12.png"/></Relationships>
</file>

<file path=ppt/slides/_rels/slide2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2.xml"/><Relationship Id="rId4" Type="http://schemas.openxmlformats.org/officeDocument/2006/relationships/image" Target="../media/image12.png"/></Relationships>
</file>

<file path=ppt/slides/_rels/slide2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image" Target="../media/image18.wmf"/><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image" Target="../media/image19.wmf"/><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image" Target="../media/image20.wmf"/><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image" Target="../media/image21.wmf"/><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5.jpeg"/></Relationships>
</file>

<file path=ppt/slides/_rels/slide30.xml.rels><?xml version="1.0" encoding="UTF-8" standalone="yes"?>
<Relationships xmlns="http://schemas.openxmlformats.org/package/2006/relationships"><Relationship Id="rId2" Type="http://schemas.openxmlformats.org/officeDocument/2006/relationships/image" Target="../media/image22.wmf"/><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image" Target="../media/image23.wmf"/><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image" Target="../media/image24.wmf"/><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xml"/><Relationship Id="rId1" Type="http://schemas.openxmlformats.org/officeDocument/2006/relationships/slideLayout" Target="../slideLayouts/slideLayout1.xml"/><Relationship Id="rId4" Type="http://schemas.openxmlformats.org/officeDocument/2006/relationships/image" Target="../media/image6.jpe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Layout" Target="../slideLayouts/slideLayout2.xml"/><Relationship Id="rId6" Type="http://schemas.openxmlformats.org/officeDocument/2006/relationships/image" Target="../media/image31.png"/><Relationship Id="rId5" Type="http://schemas.openxmlformats.org/officeDocument/2006/relationships/image" Target="../media/image30.jpeg"/><Relationship Id="rId4" Type="http://schemas.openxmlformats.org/officeDocument/2006/relationships/image" Target="../media/image29.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chart" Target="../charts/chart1.xml"/><Relationship Id="rId1" Type="http://schemas.openxmlformats.org/officeDocument/2006/relationships/slideLayout" Target="../slideLayouts/slideLayout4.xml"/><Relationship Id="rId4" Type="http://schemas.openxmlformats.org/officeDocument/2006/relationships/chart" Target="../charts/chart2.xml"/></Relationships>
</file>

<file path=ppt/slides/_rels/slide49.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image" Target="../media/image32.png"/><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image" Target="../media/image110.png"/><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7.xml"/><Relationship Id="rId1" Type="http://schemas.openxmlformats.org/officeDocument/2006/relationships/vmlDrawing" Target="../drawings/vmlDrawing4.vml"/><Relationship Id="rId5" Type="http://schemas.openxmlformats.org/officeDocument/2006/relationships/image" Target="../media/image34.wmf"/><Relationship Id="rId4" Type="http://schemas.openxmlformats.org/officeDocument/2006/relationships/oleObject" Target="../embeddings/oleObject5.bin"/></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41.xml"/><Relationship Id="rId7" Type="http://schemas.openxmlformats.org/officeDocument/2006/relationships/image" Target="../media/image34.wmf"/><Relationship Id="rId2" Type="http://schemas.openxmlformats.org/officeDocument/2006/relationships/slideLayout" Target="../slideLayouts/slideLayout7.xml"/><Relationship Id="rId1" Type="http://schemas.openxmlformats.org/officeDocument/2006/relationships/vmlDrawing" Target="../drawings/vmlDrawing5.vml"/><Relationship Id="rId6" Type="http://schemas.openxmlformats.org/officeDocument/2006/relationships/oleObject" Target="../embeddings/oleObject7.bin"/><Relationship Id="rId5" Type="http://schemas.openxmlformats.org/officeDocument/2006/relationships/image" Target="../media/image35.png"/><Relationship Id="rId4" Type="http://schemas.openxmlformats.org/officeDocument/2006/relationships/oleObject" Target="../embeddings/oleObject6.bin"/></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42.xml"/><Relationship Id="rId7" Type="http://schemas.openxmlformats.org/officeDocument/2006/relationships/image" Target="../media/image34.wmf"/><Relationship Id="rId2" Type="http://schemas.openxmlformats.org/officeDocument/2006/relationships/slideLayout" Target="../slideLayouts/slideLayout7.xml"/><Relationship Id="rId1" Type="http://schemas.openxmlformats.org/officeDocument/2006/relationships/vmlDrawing" Target="../drawings/vmlDrawing6.vml"/><Relationship Id="rId6" Type="http://schemas.openxmlformats.org/officeDocument/2006/relationships/oleObject" Target="../embeddings/oleObject9.bin"/><Relationship Id="rId5" Type="http://schemas.openxmlformats.org/officeDocument/2006/relationships/image" Target="../media/image35.png"/><Relationship Id="rId4" Type="http://schemas.openxmlformats.org/officeDocument/2006/relationships/oleObject" Target="../embeddings/oleObject8.bin"/></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43.xml"/><Relationship Id="rId7" Type="http://schemas.openxmlformats.org/officeDocument/2006/relationships/image" Target="../media/image34.wmf"/><Relationship Id="rId2" Type="http://schemas.openxmlformats.org/officeDocument/2006/relationships/slideLayout" Target="../slideLayouts/slideLayout7.xml"/><Relationship Id="rId1" Type="http://schemas.openxmlformats.org/officeDocument/2006/relationships/vmlDrawing" Target="../drawings/vmlDrawing7.vml"/><Relationship Id="rId6" Type="http://schemas.openxmlformats.org/officeDocument/2006/relationships/oleObject" Target="../embeddings/oleObject11.bin"/><Relationship Id="rId5" Type="http://schemas.openxmlformats.org/officeDocument/2006/relationships/image" Target="../media/image35.png"/><Relationship Id="rId4" Type="http://schemas.openxmlformats.org/officeDocument/2006/relationships/oleObject" Target="../embeddings/oleObject10.bin"/></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44.xml"/><Relationship Id="rId7" Type="http://schemas.openxmlformats.org/officeDocument/2006/relationships/image" Target="../media/image34.wmf"/><Relationship Id="rId2" Type="http://schemas.openxmlformats.org/officeDocument/2006/relationships/slideLayout" Target="../slideLayouts/slideLayout7.xml"/><Relationship Id="rId1" Type="http://schemas.openxmlformats.org/officeDocument/2006/relationships/vmlDrawing" Target="../drawings/vmlDrawing8.vml"/><Relationship Id="rId6" Type="http://schemas.openxmlformats.org/officeDocument/2006/relationships/oleObject" Target="../embeddings/oleObject13.bin"/><Relationship Id="rId5" Type="http://schemas.openxmlformats.org/officeDocument/2006/relationships/image" Target="../media/image35.png"/><Relationship Id="rId4" Type="http://schemas.openxmlformats.org/officeDocument/2006/relationships/oleObject" Target="../embeddings/oleObject12.bin"/></Relationships>
</file>

<file path=ppt/slides/_rels/slide7.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45.xml"/><Relationship Id="rId7" Type="http://schemas.openxmlformats.org/officeDocument/2006/relationships/image" Target="../media/image34.wmf"/><Relationship Id="rId2" Type="http://schemas.openxmlformats.org/officeDocument/2006/relationships/slideLayout" Target="../slideLayouts/slideLayout7.xml"/><Relationship Id="rId1" Type="http://schemas.openxmlformats.org/officeDocument/2006/relationships/vmlDrawing" Target="../drawings/vmlDrawing9.vml"/><Relationship Id="rId6" Type="http://schemas.openxmlformats.org/officeDocument/2006/relationships/oleObject" Target="../embeddings/oleObject15.bin"/><Relationship Id="rId5" Type="http://schemas.openxmlformats.org/officeDocument/2006/relationships/image" Target="../media/image35.png"/><Relationship Id="rId4" Type="http://schemas.openxmlformats.org/officeDocument/2006/relationships/oleObject" Target="../embeddings/oleObject14.bin"/></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46.xml"/><Relationship Id="rId7" Type="http://schemas.openxmlformats.org/officeDocument/2006/relationships/image" Target="../media/image34.wmf"/><Relationship Id="rId2" Type="http://schemas.openxmlformats.org/officeDocument/2006/relationships/slideLayout" Target="../slideLayouts/slideLayout7.xml"/><Relationship Id="rId1" Type="http://schemas.openxmlformats.org/officeDocument/2006/relationships/vmlDrawing" Target="../drawings/vmlDrawing10.vml"/><Relationship Id="rId6" Type="http://schemas.openxmlformats.org/officeDocument/2006/relationships/oleObject" Target="../embeddings/oleObject17.bin"/><Relationship Id="rId5" Type="http://schemas.openxmlformats.org/officeDocument/2006/relationships/image" Target="../media/image35.png"/><Relationship Id="rId4" Type="http://schemas.openxmlformats.org/officeDocument/2006/relationships/oleObject" Target="../embeddings/oleObject16.bin"/></Relationships>
</file>

<file path=ppt/slides/_rels/slide72.xml.rels><?xml version="1.0" encoding="UTF-8" standalone="yes"?>
<Relationships xmlns="http://schemas.openxmlformats.org/package/2006/relationships"><Relationship Id="rId8" Type="http://schemas.openxmlformats.org/officeDocument/2006/relationships/slideLayout" Target="../slideLayouts/slideLayout2.xml"/><Relationship Id="rId13" Type="http://schemas.openxmlformats.org/officeDocument/2006/relationships/hyperlink" Target="../../../MEDSOFT%202009/Komplexn&#237;%20model/2006Acidob&#225;ze.swf" TargetMode="External"/><Relationship Id="rId3" Type="http://schemas.openxmlformats.org/officeDocument/2006/relationships/tags" Target="../tags/tag1.xml"/><Relationship Id="rId7" Type="http://schemas.openxmlformats.org/officeDocument/2006/relationships/tags" Target="../tags/tag3.xml"/><Relationship Id="rId12" Type="http://schemas.openxmlformats.org/officeDocument/2006/relationships/image" Target="../media/image41.jpeg"/><Relationship Id="rId17" Type="http://schemas.openxmlformats.org/officeDocument/2006/relationships/image" Target="../media/image38.wmf"/><Relationship Id="rId2" Type="http://schemas.openxmlformats.org/officeDocument/2006/relationships/control" Target="../activeX/activeX1.xml"/><Relationship Id="rId16" Type="http://schemas.openxmlformats.org/officeDocument/2006/relationships/image" Target="../media/image37.wmf"/><Relationship Id="rId1" Type="http://schemas.openxmlformats.org/officeDocument/2006/relationships/vmlDrawing" Target="../drawings/vmlDrawing11.vml"/><Relationship Id="rId6" Type="http://schemas.openxmlformats.org/officeDocument/2006/relationships/control" Target="../activeX/activeX3.xml"/><Relationship Id="rId11" Type="http://schemas.openxmlformats.org/officeDocument/2006/relationships/image" Target="../media/image40.jpeg"/><Relationship Id="rId5" Type="http://schemas.openxmlformats.org/officeDocument/2006/relationships/tags" Target="../tags/tag2.xml"/><Relationship Id="rId15" Type="http://schemas.openxmlformats.org/officeDocument/2006/relationships/image" Target="../media/image36.wmf"/><Relationship Id="rId10" Type="http://schemas.openxmlformats.org/officeDocument/2006/relationships/image" Target="../media/image39.jpeg"/><Relationship Id="rId4" Type="http://schemas.openxmlformats.org/officeDocument/2006/relationships/control" Target="../activeX/activeX2.xml"/><Relationship Id="rId9" Type="http://schemas.openxmlformats.org/officeDocument/2006/relationships/notesSlide" Target="../notesSlides/notesSlide47.xml"/><Relationship Id="rId14" Type="http://schemas.openxmlformats.org/officeDocument/2006/relationships/image" Target="../media/image42.jpeg"/></Relationships>
</file>

<file path=ppt/slides/_rels/slide73.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48.xml"/><Relationship Id="rId1" Type="http://schemas.openxmlformats.org/officeDocument/2006/relationships/slideLayout" Target="../slideLayouts/slideLayout2.xml"/><Relationship Id="rId4" Type="http://schemas.openxmlformats.org/officeDocument/2006/relationships/image" Target="../media/image44.jpeg"/></Relationships>
</file>

<file path=ppt/slides/_rels/slide74.xml.rels><?xml version="1.0" encoding="UTF-8" standalone="yes"?>
<Relationships xmlns="http://schemas.openxmlformats.org/package/2006/relationships"><Relationship Id="rId8" Type="http://schemas.openxmlformats.org/officeDocument/2006/relationships/slideLayout" Target="../slideLayouts/slideLayout2.xml"/><Relationship Id="rId13" Type="http://schemas.openxmlformats.org/officeDocument/2006/relationships/image" Target="../media/image36.wmf"/><Relationship Id="rId3" Type="http://schemas.openxmlformats.org/officeDocument/2006/relationships/tags" Target="../tags/tag4.xml"/><Relationship Id="rId7" Type="http://schemas.openxmlformats.org/officeDocument/2006/relationships/tags" Target="../tags/tag6.xml"/><Relationship Id="rId12" Type="http://schemas.openxmlformats.org/officeDocument/2006/relationships/image" Target="../media/image43.jpeg"/><Relationship Id="rId2" Type="http://schemas.openxmlformats.org/officeDocument/2006/relationships/control" Target="../activeX/activeX4.xml"/><Relationship Id="rId1" Type="http://schemas.openxmlformats.org/officeDocument/2006/relationships/vmlDrawing" Target="../drawings/vmlDrawing12.vml"/><Relationship Id="rId6" Type="http://schemas.openxmlformats.org/officeDocument/2006/relationships/control" Target="../activeX/activeX6.xml"/><Relationship Id="rId11" Type="http://schemas.openxmlformats.org/officeDocument/2006/relationships/image" Target="../media/image41.jpeg"/><Relationship Id="rId5" Type="http://schemas.openxmlformats.org/officeDocument/2006/relationships/tags" Target="../tags/tag5.xml"/><Relationship Id="rId10" Type="http://schemas.openxmlformats.org/officeDocument/2006/relationships/image" Target="../media/image40.jpeg"/><Relationship Id="rId4" Type="http://schemas.openxmlformats.org/officeDocument/2006/relationships/control" Target="../activeX/activeX5.xml"/><Relationship Id="rId9" Type="http://schemas.openxmlformats.org/officeDocument/2006/relationships/notesSlide" Target="../notesSlides/notesSlide49.xml"/><Relationship Id="rId14" Type="http://schemas.openxmlformats.org/officeDocument/2006/relationships/image" Target="../media/image38.wmf"/></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53.xml"/><Relationship Id="rId1" Type="http://schemas.openxmlformats.org/officeDocument/2006/relationships/slideLayout" Target="../slideLayouts/slideLayout2.xml"/><Relationship Id="rId5" Type="http://schemas.openxmlformats.org/officeDocument/2006/relationships/image" Target="../media/image47.jpeg"/><Relationship Id="rId4" Type="http://schemas.openxmlformats.org/officeDocument/2006/relationships/image" Target="../media/image46.jpeg"/></Relationships>
</file>

<file path=ppt/slides/_rels/slide7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54.xml"/><Relationship Id="rId1" Type="http://schemas.openxmlformats.org/officeDocument/2006/relationships/slideLayout" Target="../slideLayouts/slideLayout2.xml"/><Relationship Id="rId5" Type="http://schemas.openxmlformats.org/officeDocument/2006/relationships/image" Target="../media/image47.jpeg"/><Relationship Id="rId4" Type="http://schemas.openxmlformats.org/officeDocument/2006/relationships/image" Target="../media/image46.jpe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7.xml"/><Relationship Id="rId7" Type="http://schemas.openxmlformats.org/officeDocument/2006/relationships/image" Target="../media/image8.wmf"/><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oleObject" Target="../embeddings/oleObject2.bin"/><Relationship Id="rId5" Type="http://schemas.openxmlformats.org/officeDocument/2006/relationships/image" Target="../media/image7.wmf"/><Relationship Id="rId4" Type="http://schemas.openxmlformats.org/officeDocument/2006/relationships/oleObject" Target="../embeddings/oleObject1.bin"/></Relationships>
</file>

<file path=ppt/slides/_rels/slide80.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55.xml"/><Relationship Id="rId1" Type="http://schemas.openxmlformats.org/officeDocument/2006/relationships/slideLayout" Target="../slideLayouts/slideLayout2.xml"/><Relationship Id="rId5" Type="http://schemas.openxmlformats.org/officeDocument/2006/relationships/image" Target="../media/image47.jpeg"/><Relationship Id="rId4" Type="http://schemas.openxmlformats.org/officeDocument/2006/relationships/image" Target="../media/image46.jpeg"/></Relationships>
</file>

<file path=ppt/slides/_rels/slide8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56.xml"/><Relationship Id="rId1" Type="http://schemas.openxmlformats.org/officeDocument/2006/relationships/slideLayout" Target="../slideLayouts/slideLayout2.xml"/><Relationship Id="rId5" Type="http://schemas.openxmlformats.org/officeDocument/2006/relationships/image" Target="../media/image47.jpeg"/><Relationship Id="rId4" Type="http://schemas.openxmlformats.org/officeDocument/2006/relationships/image" Target="../media/image46.jpeg"/></Relationships>
</file>

<file path=ppt/slides/_rels/slide8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57.xml"/><Relationship Id="rId1" Type="http://schemas.openxmlformats.org/officeDocument/2006/relationships/slideLayout" Target="../slideLayouts/slideLayout2.xml"/><Relationship Id="rId5" Type="http://schemas.openxmlformats.org/officeDocument/2006/relationships/image" Target="../media/image47.jpeg"/><Relationship Id="rId4" Type="http://schemas.openxmlformats.org/officeDocument/2006/relationships/image" Target="../media/image46.jpeg"/></Relationships>
</file>

<file path=ppt/slides/_rels/slide8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58.xml"/><Relationship Id="rId1" Type="http://schemas.openxmlformats.org/officeDocument/2006/relationships/slideLayout" Target="../slideLayouts/slideLayout2.xml"/><Relationship Id="rId5" Type="http://schemas.openxmlformats.org/officeDocument/2006/relationships/image" Target="../media/image47.jpeg"/><Relationship Id="rId4" Type="http://schemas.openxmlformats.org/officeDocument/2006/relationships/image" Target="../media/image46.jpeg"/></Relationships>
</file>

<file path=ppt/slides/_rels/slide84.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48.jpeg"/></Relationships>
</file>

<file path=ppt/slides/_rels/slide8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60.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61.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image" Target="../media/image8.wmf"/><Relationship Id="rId5" Type="http://schemas.openxmlformats.org/officeDocument/2006/relationships/oleObject" Target="../embeddings/oleObject3.bin"/><Relationship Id="rId4" Type="http://schemas.openxmlformats.org/officeDocument/2006/relationships/image" Target="../media/image9.wmf"/></Relationships>
</file>

<file path=ppt/slides/_rels/slide9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70.xml"/><Relationship Id="rId1" Type="http://schemas.openxmlformats.org/officeDocument/2006/relationships/slideLayout" Target="../slideLayouts/slideLayout7.xml"/><Relationship Id="rId6" Type="http://schemas.openxmlformats.org/officeDocument/2006/relationships/image" Target="../media/image58.jpeg"/><Relationship Id="rId5" Type="http://schemas.openxmlformats.org/officeDocument/2006/relationships/image" Target="../media/image57.jpeg"/><Relationship Id="rId4" Type="http://schemas.openxmlformats.org/officeDocument/2006/relationships/image" Target="../media/image56.png"/></Relationships>
</file>

<file path=ppt/slides/_rels/slide9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7.xml"/><Relationship Id="rId1" Type="http://schemas.openxmlformats.org/officeDocument/2006/relationships/vmlDrawing" Target="../drawings/vmlDrawing13.vml"/><Relationship Id="rId5" Type="http://schemas.openxmlformats.org/officeDocument/2006/relationships/image" Target="../media/image34.wmf"/><Relationship Id="rId4" Type="http://schemas.openxmlformats.org/officeDocument/2006/relationships/oleObject" Target="../embeddings/oleObject18.bin"/></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4B263D11-FC93-4E95-A9AE-F51EEABB9643}"/>
              </a:ext>
            </a:extLst>
          </p:cNvPr>
          <p:cNvSpPr>
            <a:spLocks noGrp="1"/>
          </p:cNvSpPr>
          <p:nvPr>
            <p:ph type="title"/>
          </p:nvPr>
        </p:nvSpPr>
        <p:spPr/>
        <p:txBody>
          <a:bodyPr/>
          <a:lstStyle/>
          <a:p>
            <a:endParaRPr lang="en-US" dirty="0"/>
          </a:p>
        </p:txBody>
      </p:sp>
      <p:sp>
        <p:nvSpPr>
          <p:cNvPr id="3" name="Zástupný obsah 2">
            <a:extLst>
              <a:ext uri="{FF2B5EF4-FFF2-40B4-BE49-F238E27FC236}">
                <a16:creationId xmlns:a16="http://schemas.microsoft.com/office/drawing/2014/main" id="{7CADBFF1-D015-4D9E-8051-747D434F6323}"/>
              </a:ext>
            </a:extLst>
          </p:cNvPr>
          <p:cNvSpPr>
            <a:spLocks noGrp="1"/>
          </p:cNvSpPr>
          <p:nvPr>
            <p:ph idx="1"/>
          </p:nvPr>
        </p:nvSpPr>
        <p:spPr/>
        <p:txBody>
          <a:bodyPr/>
          <a:lstStyle/>
          <a:p>
            <a:endParaRPr lang="en-US"/>
          </a:p>
        </p:txBody>
      </p:sp>
      <p:pic>
        <p:nvPicPr>
          <p:cNvPr id="4" name="Obrázek 3">
            <a:extLst>
              <a:ext uri="{FF2B5EF4-FFF2-40B4-BE49-F238E27FC236}">
                <a16:creationId xmlns:a16="http://schemas.microsoft.com/office/drawing/2014/main" id="{1CEEAB8F-61D8-41D8-BC8C-B99D79E261D3}"/>
              </a:ext>
            </a:extLst>
          </p:cNvPr>
          <p:cNvPicPr>
            <a:picLocks noChangeAspect="1"/>
          </p:cNvPicPr>
          <p:nvPr/>
        </p:nvPicPr>
        <p:blipFill>
          <a:blip r:embed="rId2"/>
          <a:stretch>
            <a:fillRect/>
          </a:stretch>
        </p:blipFill>
        <p:spPr>
          <a:xfrm>
            <a:off x="77075" y="-16521"/>
            <a:ext cx="12244359" cy="6891041"/>
          </a:xfrm>
          <a:prstGeom prst="rect">
            <a:avLst/>
          </a:prstGeom>
        </p:spPr>
      </p:pic>
      <p:sp>
        <p:nvSpPr>
          <p:cNvPr id="6" name="TextovéPole 5">
            <a:extLst>
              <a:ext uri="{FF2B5EF4-FFF2-40B4-BE49-F238E27FC236}">
                <a16:creationId xmlns:a16="http://schemas.microsoft.com/office/drawing/2014/main" id="{C1344396-F231-4E39-905E-7B833BBDCDC8}"/>
              </a:ext>
            </a:extLst>
          </p:cNvPr>
          <p:cNvSpPr txBox="1"/>
          <p:nvPr/>
        </p:nvSpPr>
        <p:spPr>
          <a:xfrm>
            <a:off x="7950884" y="6211669"/>
            <a:ext cx="2808782" cy="646331"/>
          </a:xfrm>
          <a:prstGeom prst="rect">
            <a:avLst/>
          </a:prstGeom>
          <a:noFill/>
        </p:spPr>
        <p:txBody>
          <a:bodyPr wrap="none" rtlCol="0">
            <a:spAutoFit/>
          </a:bodyPr>
          <a:lstStyle/>
          <a:p>
            <a:r>
              <a:rPr lang="cs-CZ" dirty="0"/>
              <a:t>Jiří Kofránek</a:t>
            </a:r>
          </a:p>
          <a:p>
            <a:r>
              <a:rPr lang="cs-CZ" dirty="0"/>
              <a:t>email: kofranek@gmail.com</a:t>
            </a:r>
            <a:endParaRPr lang="en-US" dirty="0"/>
          </a:p>
        </p:txBody>
      </p:sp>
      <p:sp>
        <p:nvSpPr>
          <p:cNvPr id="7" name="TextovéPole 6">
            <a:extLst>
              <a:ext uri="{FF2B5EF4-FFF2-40B4-BE49-F238E27FC236}">
                <a16:creationId xmlns:a16="http://schemas.microsoft.com/office/drawing/2014/main" id="{1A3F703B-C4D2-432F-AED6-496A0475866F}"/>
              </a:ext>
            </a:extLst>
          </p:cNvPr>
          <p:cNvSpPr txBox="1"/>
          <p:nvPr/>
        </p:nvSpPr>
        <p:spPr>
          <a:xfrm>
            <a:off x="2836258" y="665393"/>
            <a:ext cx="8391441" cy="830997"/>
          </a:xfrm>
          <a:prstGeom prst="rect">
            <a:avLst/>
          </a:prstGeom>
          <a:solidFill>
            <a:srgbClr val="E0E7E8"/>
          </a:solidFill>
          <a:ln>
            <a:noFill/>
          </a:ln>
        </p:spPr>
        <p:txBody>
          <a:bodyPr wrap="square" rtlCol="0">
            <a:spAutoFit/>
          </a:bodyPr>
          <a:lstStyle/>
          <a:p>
            <a:r>
              <a:rPr lang="cs-CZ" sz="4800" dirty="0">
                <a:solidFill>
                  <a:schemeClr val="accent1"/>
                </a:solidFill>
              </a:rPr>
              <a:t>Poruchy acidobazické rovnováhy</a:t>
            </a:r>
            <a:endParaRPr lang="en-US" sz="4800" dirty="0">
              <a:solidFill>
                <a:schemeClr val="accent1"/>
              </a:solidFill>
            </a:endParaRPr>
          </a:p>
        </p:txBody>
      </p:sp>
    </p:spTree>
    <p:extLst>
      <p:ext uri="{BB962C8B-B14F-4D97-AF65-F5344CB8AC3E}">
        <p14:creationId xmlns:p14="http://schemas.microsoft.com/office/powerpoint/2010/main" val="85305461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51" name="Obdélník 50">
            <a:extLst>
              <a:ext uri="{FF2B5EF4-FFF2-40B4-BE49-F238E27FC236}">
                <a16:creationId xmlns:a16="http://schemas.microsoft.com/office/drawing/2014/main" id="{89D1D369-97C7-47BA-B373-7250133416A0}"/>
              </a:ext>
            </a:extLst>
          </p:cNvPr>
          <p:cNvSpPr/>
          <p:nvPr/>
        </p:nvSpPr>
        <p:spPr>
          <a:xfrm>
            <a:off x="1524000" y="0"/>
            <a:ext cx="9144000" cy="6858000"/>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25603" name="Rectangle 2">
            <a:extLst>
              <a:ext uri="{FF2B5EF4-FFF2-40B4-BE49-F238E27FC236}">
                <a16:creationId xmlns:a16="http://schemas.microsoft.com/office/drawing/2014/main" id="{B2F62AB1-99F5-410A-B731-C0CF0BFA1BEB}"/>
              </a:ext>
            </a:extLst>
          </p:cNvPr>
          <p:cNvSpPr>
            <a:spLocks noChangeArrowheads="1"/>
          </p:cNvSpPr>
          <p:nvPr/>
        </p:nvSpPr>
        <p:spPr bwMode="auto">
          <a:xfrm>
            <a:off x="5337175" y="1862138"/>
            <a:ext cx="1722438" cy="8255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5604" name="Rectangle 3">
            <a:extLst>
              <a:ext uri="{FF2B5EF4-FFF2-40B4-BE49-F238E27FC236}">
                <a16:creationId xmlns:a16="http://schemas.microsoft.com/office/drawing/2014/main" id="{5BBE49C1-7E84-456F-9725-A7C377180FF0}"/>
              </a:ext>
            </a:extLst>
          </p:cNvPr>
          <p:cNvSpPr>
            <a:spLocks noChangeArrowheads="1"/>
          </p:cNvSpPr>
          <p:nvPr/>
        </p:nvSpPr>
        <p:spPr bwMode="auto">
          <a:xfrm>
            <a:off x="5645151" y="2063750"/>
            <a:ext cx="8864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plazma</a:t>
            </a:r>
            <a:endParaRPr lang="cs-CZ" altLang="cs-CZ" sz="2400">
              <a:latin typeface="Times New Roman" panose="02020603050405020304" pitchFamily="18" charset="0"/>
            </a:endParaRPr>
          </a:p>
        </p:txBody>
      </p:sp>
      <p:sp>
        <p:nvSpPr>
          <p:cNvPr id="25605" name="Rectangle 4">
            <a:extLst>
              <a:ext uri="{FF2B5EF4-FFF2-40B4-BE49-F238E27FC236}">
                <a16:creationId xmlns:a16="http://schemas.microsoft.com/office/drawing/2014/main" id="{120EFC02-8DFB-4490-A2BD-66614031DA76}"/>
              </a:ext>
            </a:extLst>
          </p:cNvPr>
          <p:cNvSpPr>
            <a:spLocks noChangeArrowheads="1"/>
          </p:cNvSpPr>
          <p:nvPr/>
        </p:nvSpPr>
        <p:spPr bwMode="auto">
          <a:xfrm>
            <a:off x="5330825" y="1866900"/>
            <a:ext cx="1701800" cy="8318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5606" name="Rectangle 5">
            <a:extLst>
              <a:ext uri="{FF2B5EF4-FFF2-40B4-BE49-F238E27FC236}">
                <a16:creationId xmlns:a16="http://schemas.microsoft.com/office/drawing/2014/main" id="{DD5C5E62-4950-4147-A3F5-EEDA2C616A78}"/>
              </a:ext>
            </a:extLst>
          </p:cNvPr>
          <p:cNvSpPr>
            <a:spLocks noChangeArrowheads="1"/>
          </p:cNvSpPr>
          <p:nvPr/>
        </p:nvSpPr>
        <p:spPr bwMode="auto">
          <a:xfrm>
            <a:off x="4235451" y="3194050"/>
            <a:ext cx="3444875" cy="977900"/>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5607" name="Freeform 6">
            <a:extLst>
              <a:ext uri="{FF2B5EF4-FFF2-40B4-BE49-F238E27FC236}">
                <a16:creationId xmlns:a16="http://schemas.microsoft.com/office/drawing/2014/main" id="{18F8740C-E91F-4650-BDF0-5F1FB4068C33}"/>
              </a:ext>
            </a:extLst>
          </p:cNvPr>
          <p:cNvSpPr>
            <a:spLocks/>
          </p:cNvSpPr>
          <p:nvPr/>
        </p:nvSpPr>
        <p:spPr bwMode="auto">
          <a:xfrm>
            <a:off x="1857376" y="4610100"/>
            <a:ext cx="8512175" cy="1460500"/>
          </a:xfrm>
          <a:custGeom>
            <a:avLst/>
            <a:gdLst>
              <a:gd name="T0" fmla="*/ 2147483646 w 5362"/>
              <a:gd name="T1" fmla="*/ 2147483646 h 920"/>
              <a:gd name="T2" fmla="*/ 2147483646 w 5362"/>
              <a:gd name="T3" fmla="*/ 2147483646 h 920"/>
              <a:gd name="T4" fmla="*/ 2147483646 w 5362"/>
              <a:gd name="T5" fmla="*/ 2147483646 h 920"/>
              <a:gd name="T6" fmla="*/ 2147483646 w 5362"/>
              <a:gd name="T7" fmla="*/ 2147483646 h 920"/>
              <a:gd name="T8" fmla="*/ 2147483646 w 5362"/>
              <a:gd name="T9" fmla="*/ 2147483646 h 920"/>
              <a:gd name="T10" fmla="*/ 2147483646 w 5362"/>
              <a:gd name="T11" fmla="*/ 2147483646 h 920"/>
              <a:gd name="T12" fmla="*/ 2147483646 w 5362"/>
              <a:gd name="T13" fmla="*/ 2147483646 h 920"/>
              <a:gd name="T14" fmla="*/ 2147483646 w 5362"/>
              <a:gd name="T15" fmla="*/ 2147483646 h 920"/>
              <a:gd name="T16" fmla="*/ 0 w 5362"/>
              <a:gd name="T17" fmla="*/ 2147483646 h 920"/>
              <a:gd name="T18" fmla="*/ 2147483646 w 5362"/>
              <a:gd name="T19" fmla="*/ 2147483646 h 920"/>
              <a:gd name="T20" fmla="*/ 2147483646 w 5362"/>
              <a:gd name="T21" fmla="*/ 2147483646 h 920"/>
              <a:gd name="T22" fmla="*/ 2147483646 w 5362"/>
              <a:gd name="T23" fmla="*/ 2147483646 h 920"/>
              <a:gd name="T24" fmla="*/ 2147483646 w 5362"/>
              <a:gd name="T25" fmla="*/ 2147483646 h 920"/>
              <a:gd name="T26" fmla="*/ 2147483646 w 5362"/>
              <a:gd name="T27" fmla="*/ 2147483646 h 920"/>
              <a:gd name="T28" fmla="*/ 2147483646 w 5362"/>
              <a:gd name="T29" fmla="*/ 2147483646 h 920"/>
              <a:gd name="T30" fmla="*/ 2147483646 w 5362"/>
              <a:gd name="T31" fmla="*/ 2147483646 h 920"/>
              <a:gd name="T32" fmla="*/ 2147483646 w 5362"/>
              <a:gd name="T33" fmla="*/ 2147483646 h 920"/>
              <a:gd name="T34" fmla="*/ 2147483646 w 5362"/>
              <a:gd name="T35" fmla="*/ 2147483646 h 920"/>
              <a:gd name="T36" fmla="*/ 2147483646 w 5362"/>
              <a:gd name="T37" fmla="*/ 2147483646 h 920"/>
              <a:gd name="T38" fmla="*/ 2147483646 w 5362"/>
              <a:gd name="T39" fmla="*/ 2147483646 h 920"/>
              <a:gd name="T40" fmla="*/ 2147483646 w 5362"/>
              <a:gd name="T41" fmla="*/ 2147483646 h 920"/>
              <a:gd name="T42" fmla="*/ 2147483646 w 5362"/>
              <a:gd name="T43" fmla="*/ 2147483646 h 920"/>
              <a:gd name="T44" fmla="*/ 2147483646 w 5362"/>
              <a:gd name="T45" fmla="*/ 2147483646 h 920"/>
              <a:gd name="T46" fmla="*/ 2147483646 w 5362"/>
              <a:gd name="T47" fmla="*/ 2147483646 h 920"/>
              <a:gd name="T48" fmla="*/ 2147483646 w 5362"/>
              <a:gd name="T49" fmla="*/ 2147483646 h 920"/>
              <a:gd name="T50" fmla="*/ 2147483646 w 5362"/>
              <a:gd name="T51" fmla="*/ 2147483646 h 920"/>
              <a:gd name="T52" fmla="*/ 2147483646 w 5362"/>
              <a:gd name="T53" fmla="*/ 2147483646 h 920"/>
              <a:gd name="T54" fmla="*/ 2147483646 w 5362"/>
              <a:gd name="T55" fmla="*/ 2147483646 h 920"/>
              <a:gd name="T56" fmla="*/ 2147483646 w 5362"/>
              <a:gd name="T57" fmla="*/ 2147483646 h 920"/>
              <a:gd name="T58" fmla="*/ 2147483646 w 5362"/>
              <a:gd name="T59" fmla="*/ 2147483646 h 920"/>
              <a:gd name="T60" fmla="*/ 2147483646 w 5362"/>
              <a:gd name="T61" fmla="*/ 2147483646 h 920"/>
              <a:gd name="T62" fmla="*/ 2147483646 w 5362"/>
              <a:gd name="T63" fmla="*/ 2147483646 h 920"/>
              <a:gd name="T64" fmla="*/ 2147483646 w 5362"/>
              <a:gd name="T65" fmla="*/ 2147483646 h 920"/>
              <a:gd name="T66" fmla="*/ 2147483646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p>
            <a:endParaRPr lang="en-US"/>
          </a:p>
        </p:txBody>
      </p:sp>
      <p:grpSp>
        <p:nvGrpSpPr>
          <p:cNvPr id="25608" name="Group 7">
            <a:extLst>
              <a:ext uri="{FF2B5EF4-FFF2-40B4-BE49-F238E27FC236}">
                <a16:creationId xmlns:a16="http://schemas.microsoft.com/office/drawing/2014/main" id="{1D51796E-98D3-431A-8F26-46DD9C8342CB}"/>
              </a:ext>
            </a:extLst>
          </p:cNvPr>
          <p:cNvGrpSpPr>
            <a:grpSpLocks/>
          </p:cNvGrpSpPr>
          <p:nvPr/>
        </p:nvGrpSpPr>
        <p:grpSpPr bwMode="auto">
          <a:xfrm>
            <a:off x="6124576" y="2690814"/>
            <a:ext cx="169863" cy="498475"/>
            <a:chOff x="3104" y="1695"/>
            <a:chExt cx="107" cy="314"/>
          </a:xfrm>
        </p:grpSpPr>
        <p:sp>
          <p:nvSpPr>
            <p:cNvPr id="25650" name="Rectangle 8">
              <a:extLst>
                <a:ext uri="{FF2B5EF4-FFF2-40B4-BE49-F238E27FC236}">
                  <a16:creationId xmlns:a16="http://schemas.microsoft.com/office/drawing/2014/main" id="{412BF795-A59D-4C20-A04A-D2DF7C4C2BEC}"/>
                </a:ext>
              </a:extLst>
            </p:cNvPr>
            <p:cNvSpPr>
              <a:spLocks noChangeArrowheads="1"/>
            </p:cNvSpPr>
            <p:nvPr/>
          </p:nvSpPr>
          <p:spPr bwMode="auto">
            <a:xfrm>
              <a:off x="3145" y="1800"/>
              <a:ext cx="24" cy="2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5651" name="Freeform 9">
              <a:extLst>
                <a:ext uri="{FF2B5EF4-FFF2-40B4-BE49-F238E27FC236}">
                  <a16:creationId xmlns:a16="http://schemas.microsoft.com/office/drawing/2014/main" id="{D8FE5EF7-E473-4F5A-A76D-24A3440FB965}"/>
                </a:ext>
              </a:extLst>
            </p:cNvPr>
            <p:cNvSpPr>
              <a:spLocks/>
            </p:cNvSpPr>
            <p:nvPr/>
          </p:nvSpPr>
          <p:spPr bwMode="auto">
            <a:xfrm>
              <a:off x="3104" y="1695"/>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609" name="Group 10">
            <a:extLst>
              <a:ext uri="{FF2B5EF4-FFF2-40B4-BE49-F238E27FC236}">
                <a16:creationId xmlns:a16="http://schemas.microsoft.com/office/drawing/2014/main" id="{A008708F-1A2B-4A3D-A0DD-D11E9BC94D52}"/>
              </a:ext>
            </a:extLst>
          </p:cNvPr>
          <p:cNvGrpSpPr>
            <a:grpSpLocks/>
          </p:cNvGrpSpPr>
          <p:nvPr/>
        </p:nvGrpSpPr>
        <p:grpSpPr bwMode="auto">
          <a:xfrm>
            <a:off x="5808663" y="2695576"/>
            <a:ext cx="169862" cy="473075"/>
            <a:chOff x="2905" y="1698"/>
            <a:chExt cx="107" cy="298"/>
          </a:xfrm>
        </p:grpSpPr>
        <p:sp>
          <p:nvSpPr>
            <p:cNvPr id="25648" name="Rectangle 11">
              <a:extLst>
                <a:ext uri="{FF2B5EF4-FFF2-40B4-BE49-F238E27FC236}">
                  <a16:creationId xmlns:a16="http://schemas.microsoft.com/office/drawing/2014/main" id="{0803D8BA-C9C9-4006-917A-72557CEDAADB}"/>
                </a:ext>
              </a:extLst>
            </p:cNvPr>
            <p:cNvSpPr>
              <a:spLocks noChangeArrowheads="1"/>
            </p:cNvSpPr>
            <p:nvPr/>
          </p:nvSpPr>
          <p:spPr bwMode="auto">
            <a:xfrm>
              <a:off x="2947" y="1698"/>
              <a:ext cx="24" cy="19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5649" name="Freeform 12">
              <a:extLst>
                <a:ext uri="{FF2B5EF4-FFF2-40B4-BE49-F238E27FC236}">
                  <a16:creationId xmlns:a16="http://schemas.microsoft.com/office/drawing/2014/main" id="{2851519B-5AC2-4A5B-87DE-F0BD7BDB5D19}"/>
                </a:ext>
              </a:extLst>
            </p:cNvPr>
            <p:cNvSpPr>
              <a:spLocks/>
            </p:cNvSpPr>
            <p:nvPr/>
          </p:nvSpPr>
          <p:spPr bwMode="auto">
            <a:xfrm>
              <a:off x="2905" y="188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610" name="Group 13">
            <a:extLst>
              <a:ext uri="{FF2B5EF4-FFF2-40B4-BE49-F238E27FC236}">
                <a16:creationId xmlns:a16="http://schemas.microsoft.com/office/drawing/2014/main" id="{737967F4-C2CF-48D0-98B3-5CE74AB906A8}"/>
              </a:ext>
            </a:extLst>
          </p:cNvPr>
          <p:cNvGrpSpPr>
            <a:grpSpLocks/>
          </p:cNvGrpSpPr>
          <p:nvPr/>
        </p:nvGrpSpPr>
        <p:grpSpPr bwMode="auto">
          <a:xfrm>
            <a:off x="6238876" y="4152900"/>
            <a:ext cx="169863" cy="412750"/>
            <a:chOff x="2827" y="2616"/>
            <a:chExt cx="107" cy="260"/>
          </a:xfrm>
        </p:grpSpPr>
        <p:sp>
          <p:nvSpPr>
            <p:cNvPr id="25646" name="Rectangle 14">
              <a:extLst>
                <a:ext uri="{FF2B5EF4-FFF2-40B4-BE49-F238E27FC236}">
                  <a16:creationId xmlns:a16="http://schemas.microsoft.com/office/drawing/2014/main" id="{077C5CBD-55F2-4ABB-956B-362A793FF141}"/>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5647" name="Freeform 15">
              <a:extLst>
                <a:ext uri="{FF2B5EF4-FFF2-40B4-BE49-F238E27FC236}">
                  <a16:creationId xmlns:a16="http://schemas.microsoft.com/office/drawing/2014/main" id="{63428F7D-D123-4CFB-A122-C5B2E3D3FC97}"/>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611" name="Group 16">
            <a:extLst>
              <a:ext uri="{FF2B5EF4-FFF2-40B4-BE49-F238E27FC236}">
                <a16:creationId xmlns:a16="http://schemas.microsoft.com/office/drawing/2014/main" id="{19A32882-EFA2-4010-8F73-ECF4B0190753}"/>
              </a:ext>
            </a:extLst>
          </p:cNvPr>
          <p:cNvGrpSpPr>
            <a:grpSpLocks/>
          </p:cNvGrpSpPr>
          <p:nvPr/>
        </p:nvGrpSpPr>
        <p:grpSpPr bwMode="auto">
          <a:xfrm>
            <a:off x="5776913" y="4175126"/>
            <a:ext cx="169862" cy="411163"/>
            <a:chOff x="2536" y="2630"/>
            <a:chExt cx="107" cy="259"/>
          </a:xfrm>
        </p:grpSpPr>
        <p:sp>
          <p:nvSpPr>
            <p:cNvPr id="25644" name="Rectangle 17">
              <a:extLst>
                <a:ext uri="{FF2B5EF4-FFF2-40B4-BE49-F238E27FC236}">
                  <a16:creationId xmlns:a16="http://schemas.microsoft.com/office/drawing/2014/main" id="{6BC5BE7E-F7B9-4ABD-9AAB-6FA0A1C1C9D6}"/>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5645" name="Freeform 18">
              <a:extLst>
                <a:ext uri="{FF2B5EF4-FFF2-40B4-BE49-F238E27FC236}">
                  <a16:creationId xmlns:a16="http://schemas.microsoft.com/office/drawing/2014/main" id="{5D445BBE-BBAD-4D69-9102-E1F0F8306E32}"/>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p>
              <a:endParaRPr lang="en-US"/>
            </a:p>
          </p:txBody>
        </p:sp>
      </p:grpSp>
      <p:grpSp>
        <p:nvGrpSpPr>
          <p:cNvPr id="25612" name="Group 19">
            <a:extLst>
              <a:ext uri="{FF2B5EF4-FFF2-40B4-BE49-F238E27FC236}">
                <a16:creationId xmlns:a16="http://schemas.microsoft.com/office/drawing/2014/main" id="{0E0CABD8-C322-4888-BF6E-62BB28654211}"/>
              </a:ext>
            </a:extLst>
          </p:cNvPr>
          <p:cNvGrpSpPr>
            <a:grpSpLocks/>
          </p:cNvGrpSpPr>
          <p:nvPr/>
        </p:nvGrpSpPr>
        <p:grpSpPr bwMode="auto">
          <a:xfrm>
            <a:off x="6278563" y="6054726"/>
            <a:ext cx="169862" cy="447675"/>
            <a:chOff x="2852" y="3814"/>
            <a:chExt cx="107" cy="282"/>
          </a:xfrm>
        </p:grpSpPr>
        <p:sp>
          <p:nvSpPr>
            <p:cNvPr id="25642" name="Rectangle 20">
              <a:extLst>
                <a:ext uri="{FF2B5EF4-FFF2-40B4-BE49-F238E27FC236}">
                  <a16:creationId xmlns:a16="http://schemas.microsoft.com/office/drawing/2014/main" id="{B245FCD5-EE1F-4B9F-8539-0455AFF5B1F0}"/>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5643" name="Freeform 21">
              <a:extLst>
                <a:ext uri="{FF2B5EF4-FFF2-40B4-BE49-F238E27FC236}">
                  <a16:creationId xmlns:a16="http://schemas.microsoft.com/office/drawing/2014/main" id="{667D8B95-CD7A-451C-822C-3F6B36C8E3E4}"/>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613" name="Group 22">
            <a:extLst>
              <a:ext uri="{FF2B5EF4-FFF2-40B4-BE49-F238E27FC236}">
                <a16:creationId xmlns:a16="http://schemas.microsoft.com/office/drawing/2014/main" id="{62B9C532-1768-4BD1-A1A3-D84F9873E131}"/>
              </a:ext>
            </a:extLst>
          </p:cNvPr>
          <p:cNvGrpSpPr>
            <a:grpSpLocks/>
          </p:cNvGrpSpPr>
          <p:nvPr/>
        </p:nvGrpSpPr>
        <p:grpSpPr bwMode="auto">
          <a:xfrm>
            <a:off x="5794376" y="6070601"/>
            <a:ext cx="169863" cy="385763"/>
            <a:chOff x="2547" y="3824"/>
            <a:chExt cx="107" cy="243"/>
          </a:xfrm>
        </p:grpSpPr>
        <p:sp>
          <p:nvSpPr>
            <p:cNvPr id="25640" name="Rectangle 23">
              <a:extLst>
                <a:ext uri="{FF2B5EF4-FFF2-40B4-BE49-F238E27FC236}">
                  <a16:creationId xmlns:a16="http://schemas.microsoft.com/office/drawing/2014/main" id="{B3EF56F3-8AA6-4B3B-8A9C-99D3A5F06D6F}"/>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5641" name="Freeform 24">
              <a:extLst>
                <a:ext uri="{FF2B5EF4-FFF2-40B4-BE49-F238E27FC236}">
                  <a16:creationId xmlns:a16="http://schemas.microsoft.com/office/drawing/2014/main" id="{682B8C54-89A3-4F74-8E6B-1A6221605B9B}"/>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614" name="Group 25">
            <a:extLst>
              <a:ext uri="{FF2B5EF4-FFF2-40B4-BE49-F238E27FC236}">
                <a16:creationId xmlns:a16="http://schemas.microsoft.com/office/drawing/2014/main" id="{E1CE1523-3DE0-4F64-BBD6-6E1692E38776}"/>
              </a:ext>
            </a:extLst>
          </p:cNvPr>
          <p:cNvGrpSpPr>
            <a:grpSpLocks/>
          </p:cNvGrpSpPr>
          <p:nvPr/>
        </p:nvGrpSpPr>
        <p:grpSpPr bwMode="auto">
          <a:xfrm>
            <a:off x="6235701" y="1331914"/>
            <a:ext cx="169863" cy="542925"/>
            <a:chOff x="2968" y="839"/>
            <a:chExt cx="107" cy="342"/>
          </a:xfrm>
        </p:grpSpPr>
        <p:sp>
          <p:nvSpPr>
            <p:cNvPr id="25638" name="Freeform 26">
              <a:extLst>
                <a:ext uri="{FF2B5EF4-FFF2-40B4-BE49-F238E27FC236}">
                  <a16:creationId xmlns:a16="http://schemas.microsoft.com/office/drawing/2014/main" id="{8BACDF32-9024-451D-8A3E-EECD6D6EFE39}"/>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639" name="Freeform 27">
              <a:extLst>
                <a:ext uri="{FF2B5EF4-FFF2-40B4-BE49-F238E27FC236}">
                  <a16:creationId xmlns:a16="http://schemas.microsoft.com/office/drawing/2014/main" id="{C06770BC-8D02-4BF3-903C-32C7333B594C}"/>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5615" name="Group 28">
            <a:extLst>
              <a:ext uri="{FF2B5EF4-FFF2-40B4-BE49-F238E27FC236}">
                <a16:creationId xmlns:a16="http://schemas.microsoft.com/office/drawing/2014/main" id="{5EFA1B03-E881-4792-8F3A-235D44020C1D}"/>
              </a:ext>
            </a:extLst>
          </p:cNvPr>
          <p:cNvGrpSpPr>
            <a:grpSpLocks/>
          </p:cNvGrpSpPr>
          <p:nvPr/>
        </p:nvGrpSpPr>
        <p:grpSpPr bwMode="auto">
          <a:xfrm>
            <a:off x="5884863" y="1343025"/>
            <a:ext cx="169862" cy="508000"/>
            <a:chOff x="2747" y="846"/>
            <a:chExt cx="107" cy="320"/>
          </a:xfrm>
        </p:grpSpPr>
        <p:sp>
          <p:nvSpPr>
            <p:cNvPr id="25636" name="Rectangle 29">
              <a:extLst>
                <a:ext uri="{FF2B5EF4-FFF2-40B4-BE49-F238E27FC236}">
                  <a16:creationId xmlns:a16="http://schemas.microsoft.com/office/drawing/2014/main" id="{BB738E8C-7818-4187-B616-03A5C6BB1883}"/>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5637" name="Freeform 30">
              <a:extLst>
                <a:ext uri="{FF2B5EF4-FFF2-40B4-BE49-F238E27FC236}">
                  <a16:creationId xmlns:a16="http://schemas.microsoft.com/office/drawing/2014/main" id="{F9628AD6-D7E6-48B6-A4E5-615C0CC41125}"/>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5616" name="Rectangle 31">
            <a:extLst>
              <a:ext uri="{FF2B5EF4-FFF2-40B4-BE49-F238E27FC236}">
                <a16:creationId xmlns:a16="http://schemas.microsoft.com/office/drawing/2014/main" id="{81DB49D5-590F-43FA-824E-6C04620BAA13}"/>
              </a:ext>
            </a:extLst>
          </p:cNvPr>
          <p:cNvSpPr>
            <a:spLocks noChangeArrowheads="1"/>
          </p:cNvSpPr>
          <p:nvPr/>
        </p:nvSpPr>
        <p:spPr bwMode="auto">
          <a:xfrm>
            <a:off x="4513264" y="3525838"/>
            <a:ext cx="260007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intersticiální tekutina</a:t>
            </a:r>
            <a:endParaRPr lang="cs-CZ" altLang="cs-CZ" sz="2400">
              <a:latin typeface="Times New Roman" panose="02020603050405020304" pitchFamily="18" charset="0"/>
            </a:endParaRPr>
          </a:p>
        </p:txBody>
      </p:sp>
      <p:sp>
        <p:nvSpPr>
          <p:cNvPr id="25617" name="Rectangle 32">
            <a:extLst>
              <a:ext uri="{FF2B5EF4-FFF2-40B4-BE49-F238E27FC236}">
                <a16:creationId xmlns:a16="http://schemas.microsoft.com/office/drawing/2014/main" id="{F40EAEFB-23C5-4348-AF68-41C71F555EBF}"/>
              </a:ext>
            </a:extLst>
          </p:cNvPr>
          <p:cNvSpPr>
            <a:spLocks noChangeArrowheads="1"/>
          </p:cNvSpPr>
          <p:nvPr/>
        </p:nvSpPr>
        <p:spPr bwMode="auto">
          <a:xfrm>
            <a:off x="4164013" y="4991100"/>
            <a:ext cx="345447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intracelulární tekutina - ICT</a:t>
            </a:r>
            <a:endParaRPr lang="cs-CZ" altLang="cs-CZ" sz="2400">
              <a:latin typeface="Times New Roman" panose="02020603050405020304" pitchFamily="18" charset="0"/>
            </a:endParaRPr>
          </a:p>
        </p:txBody>
      </p:sp>
      <p:sp>
        <p:nvSpPr>
          <p:cNvPr id="25618" name="Rectangle 33">
            <a:extLst>
              <a:ext uri="{FF2B5EF4-FFF2-40B4-BE49-F238E27FC236}">
                <a16:creationId xmlns:a16="http://schemas.microsoft.com/office/drawing/2014/main" id="{B1A4B583-0498-4337-A442-8D071816923F}"/>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5619" name="Rectangle 34">
            <a:extLst>
              <a:ext uri="{FF2B5EF4-FFF2-40B4-BE49-F238E27FC236}">
                <a16:creationId xmlns:a16="http://schemas.microsoft.com/office/drawing/2014/main" id="{B19D2491-FC37-4A86-8A80-B63FE3AD6858}"/>
              </a:ext>
            </a:extLst>
          </p:cNvPr>
          <p:cNvSpPr>
            <a:spLocks noChangeArrowheads="1"/>
          </p:cNvSpPr>
          <p:nvPr/>
        </p:nvSpPr>
        <p:spPr bwMode="auto">
          <a:xfrm>
            <a:off x="5199064" y="6464300"/>
            <a:ext cx="1777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i="1">
                <a:solidFill>
                  <a:srgbClr val="000000"/>
                </a:solidFill>
                <a:latin typeface="Times New Roman" panose="02020603050405020304" pitchFamily="18" charset="0"/>
              </a:rPr>
              <a:t>Metabolismus</a:t>
            </a:r>
            <a:endParaRPr lang="cs-CZ" altLang="cs-CZ" sz="2400" b="1">
              <a:latin typeface="Times New Roman" panose="02020603050405020304" pitchFamily="18" charset="0"/>
            </a:endParaRPr>
          </a:p>
        </p:txBody>
      </p:sp>
      <p:sp>
        <p:nvSpPr>
          <p:cNvPr id="25620" name="Rectangle 35">
            <a:extLst>
              <a:ext uri="{FF2B5EF4-FFF2-40B4-BE49-F238E27FC236}">
                <a16:creationId xmlns:a16="http://schemas.microsoft.com/office/drawing/2014/main" id="{E5EC8E9B-C249-48F7-A5F4-09C63E205F97}"/>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5621" name="Rectangle 36">
            <a:extLst>
              <a:ext uri="{FF2B5EF4-FFF2-40B4-BE49-F238E27FC236}">
                <a16:creationId xmlns:a16="http://schemas.microsoft.com/office/drawing/2014/main" id="{35794276-AB3E-4E30-8C89-7D71E86EA0CA}"/>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5622" name="Text Box 37">
            <a:extLst>
              <a:ext uri="{FF2B5EF4-FFF2-40B4-BE49-F238E27FC236}">
                <a16:creationId xmlns:a16="http://schemas.microsoft.com/office/drawing/2014/main" id="{498FAFA3-8969-4FCD-84BB-B4FEDD862E30}"/>
              </a:ext>
            </a:extLst>
          </p:cNvPr>
          <p:cNvSpPr txBox="1">
            <a:spLocks noChangeArrowheads="1"/>
          </p:cNvSpPr>
          <p:nvPr/>
        </p:nvSpPr>
        <p:spPr bwMode="auto">
          <a:xfrm>
            <a:off x="3919538" y="692151"/>
            <a:ext cx="4171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i="1">
                <a:latin typeface="Times New Roman" panose="02020603050405020304" pitchFamily="18" charset="0"/>
              </a:rPr>
              <a:t>Vnější prostředí organismu</a:t>
            </a:r>
          </a:p>
        </p:txBody>
      </p:sp>
      <p:pic>
        <p:nvPicPr>
          <p:cNvPr id="25623" name="Picture 38" descr="j0345367">
            <a:extLst>
              <a:ext uri="{FF2B5EF4-FFF2-40B4-BE49-F238E27FC236}">
                <a16:creationId xmlns:a16="http://schemas.microsoft.com/office/drawing/2014/main" id="{BB8F225D-CE4B-4CB8-BAAE-9EFF33B9EE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19289" y="333375"/>
            <a:ext cx="1296987"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24" name="Text Box 39">
            <a:extLst>
              <a:ext uri="{FF2B5EF4-FFF2-40B4-BE49-F238E27FC236}">
                <a16:creationId xmlns:a16="http://schemas.microsoft.com/office/drawing/2014/main" id="{1948EFCB-38B3-4F65-9D01-ED1AA8C878CC}"/>
              </a:ext>
            </a:extLst>
          </p:cNvPr>
          <p:cNvSpPr txBox="1">
            <a:spLocks noChangeArrowheads="1"/>
          </p:cNvSpPr>
          <p:nvPr/>
        </p:nvSpPr>
        <p:spPr bwMode="auto">
          <a:xfrm>
            <a:off x="1524001" y="1700213"/>
            <a:ext cx="19780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Koncentrace</a:t>
            </a:r>
          </a:p>
        </p:txBody>
      </p:sp>
      <p:graphicFrame>
        <p:nvGraphicFramePr>
          <p:cNvPr id="25625" name="Object 40">
            <a:extLst>
              <a:ext uri="{FF2B5EF4-FFF2-40B4-BE49-F238E27FC236}">
                <a16:creationId xmlns:a16="http://schemas.microsoft.com/office/drawing/2014/main" id="{30959F6D-7F01-42B9-BD48-676B57BDEB1F}"/>
              </a:ext>
            </a:extLst>
          </p:cNvPr>
          <p:cNvGraphicFramePr>
            <a:graphicFrameLocks noChangeAspect="1"/>
          </p:cNvGraphicFramePr>
          <p:nvPr/>
        </p:nvGraphicFramePr>
        <p:xfrm>
          <a:off x="8543925" y="1341438"/>
          <a:ext cx="884238" cy="792162"/>
        </p:xfrm>
        <a:graphic>
          <a:graphicData uri="http://schemas.openxmlformats.org/presentationml/2006/ole">
            <mc:AlternateContent xmlns:mc="http://schemas.openxmlformats.org/markup-compatibility/2006">
              <mc:Choice xmlns:v="urn:schemas-microsoft-com:vml" Requires="v">
                <p:oleObj spid="_x0000_s19459" name="Clip" r:id="rId5" imgW="1785823" imgH="1429207" progId="">
                  <p:embed/>
                </p:oleObj>
              </mc:Choice>
              <mc:Fallback>
                <p:oleObj name="Clip" r:id="rId5" imgW="1785823" imgH="1429207" progId="">
                  <p:embed/>
                  <p:pic>
                    <p:nvPicPr>
                      <p:cNvPr id="25625" name="Object 40">
                        <a:extLst>
                          <a:ext uri="{FF2B5EF4-FFF2-40B4-BE49-F238E27FC236}">
                            <a16:creationId xmlns:a16="http://schemas.microsoft.com/office/drawing/2014/main" id="{30959F6D-7F01-42B9-BD48-676B57BDEB1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543925" y="1341438"/>
                        <a:ext cx="884238" cy="79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5626" name="Text Box 41">
            <a:extLst>
              <a:ext uri="{FF2B5EF4-FFF2-40B4-BE49-F238E27FC236}">
                <a16:creationId xmlns:a16="http://schemas.microsoft.com/office/drawing/2014/main" id="{FF353DE8-11E6-4147-A507-73F3A107FBB0}"/>
              </a:ext>
            </a:extLst>
          </p:cNvPr>
          <p:cNvSpPr txBox="1">
            <a:spLocks noChangeArrowheads="1"/>
          </p:cNvSpPr>
          <p:nvPr/>
        </p:nvSpPr>
        <p:spPr bwMode="auto">
          <a:xfrm>
            <a:off x="6456364" y="1412876"/>
            <a:ext cx="21859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Odhad bilancí</a:t>
            </a:r>
          </a:p>
        </p:txBody>
      </p:sp>
      <p:pic>
        <p:nvPicPr>
          <p:cNvPr id="25627" name="Picture 42" descr="j0345367">
            <a:extLst>
              <a:ext uri="{FF2B5EF4-FFF2-40B4-BE49-F238E27FC236}">
                <a16:creationId xmlns:a16="http://schemas.microsoft.com/office/drawing/2014/main" id="{A253F82F-8535-4963-94F9-6CD9E07CEAD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71014" y="0"/>
            <a:ext cx="1296987"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28" name="Line 43">
            <a:extLst>
              <a:ext uri="{FF2B5EF4-FFF2-40B4-BE49-F238E27FC236}">
                <a16:creationId xmlns:a16="http://schemas.microsoft.com/office/drawing/2014/main" id="{F366A2C0-246E-4003-A658-FBF47CE4A299}"/>
              </a:ext>
            </a:extLst>
          </p:cNvPr>
          <p:cNvSpPr>
            <a:spLocks noChangeShapeType="1"/>
          </p:cNvSpPr>
          <p:nvPr/>
        </p:nvSpPr>
        <p:spPr bwMode="auto">
          <a:xfrm>
            <a:off x="2927350" y="2205038"/>
            <a:ext cx="2808288" cy="215900"/>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629" name="Line 44">
            <a:extLst>
              <a:ext uri="{FF2B5EF4-FFF2-40B4-BE49-F238E27FC236}">
                <a16:creationId xmlns:a16="http://schemas.microsoft.com/office/drawing/2014/main" id="{3F6BF0A9-2AB6-483D-86BA-8D34A6DFD0CF}"/>
              </a:ext>
            </a:extLst>
          </p:cNvPr>
          <p:cNvSpPr>
            <a:spLocks noChangeShapeType="1"/>
          </p:cNvSpPr>
          <p:nvPr/>
        </p:nvSpPr>
        <p:spPr bwMode="auto">
          <a:xfrm flipH="1">
            <a:off x="9480551" y="1196975"/>
            <a:ext cx="576263" cy="503238"/>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630" name="Rectangle 45">
            <a:extLst>
              <a:ext uri="{FF2B5EF4-FFF2-40B4-BE49-F238E27FC236}">
                <a16:creationId xmlns:a16="http://schemas.microsoft.com/office/drawing/2014/main" id="{5A11202A-B3E1-46A1-A805-CAC69C2F4F14}"/>
              </a:ext>
            </a:extLst>
          </p:cNvPr>
          <p:cNvSpPr>
            <a:spLocks noChangeArrowheads="1"/>
          </p:cNvSpPr>
          <p:nvPr/>
        </p:nvSpPr>
        <p:spPr bwMode="auto">
          <a:xfrm>
            <a:off x="8256588" y="2997200"/>
            <a:ext cx="24114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Extracelulární tekutina - ECT</a:t>
            </a:r>
            <a:endParaRPr lang="cs-CZ" altLang="cs-CZ" sz="2400">
              <a:latin typeface="Times New Roman" panose="02020603050405020304" pitchFamily="18" charset="0"/>
            </a:endParaRPr>
          </a:p>
        </p:txBody>
      </p:sp>
      <p:sp>
        <p:nvSpPr>
          <p:cNvPr id="25631" name="Line 46">
            <a:extLst>
              <a:ext uri="{FF2B5EF4-FFF2-40B4-BE49-F238E27FC236}">
                <a16:creationId xmlns:a16="http://schemas.microsoft.com/office/drawing/2014/main" id="{E2AED41F-048E-4C09-A506-BAB5C8A7E999}"/>
              </a:ext>
            </a:extLst>
          </p:cNvPr>
          <p:cNvSpPr>
            <a:spLocks noChangeShapeType="1"/>
          </p:cNvSpPr>
          <p:nvPr/>
        </p:nvSpPr>
        <p:spPr bwMode="auto">
          <a:xfrm flipV="1">
            <a:off x="7464425" y="3429000"/>
            <a:ext cx="719138" cy="287338"/>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5632" name="Line 47">
            <a:extLst>
              <a:ext uri="{FF2B5EF4-FFF2-40B4-BE49-F238E27FC236}">
                <a16:creationId xmlns:a16="http://schemas.microsoft.com/office/drawing/2014/main" id="{6E94AA4E-98C3-43EF-863F-4921F1AFDD6C}"/>
              </a:ext>
            </a:extLst>
          </p:cNvPr>
          <p:cNvSpPr>
            <a:spLocks noChangeShapeType="1"/>
          </p:cNvSpPr>
          <p:nvPr/>
        </p:nvSpPr>
        <p:spPr bwMode="auto">
          <a:xfrm>
            <a:off x="6600825" y="2492376"/>
            <a:ext cx="1582738" cy="720725"/>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341040" name="Rectangle 48">
            <a:extLst>
              <a:ext uri="{FF2B5EF4-FFF2-40B4-BE49-F238E27FC236}">
                <a16:creationId xmlns:a16="http://schemas.microsoft.com/office/drawing/2014/main" id="{222E4E24-FDED-4F4C-B160-7DEBFFC70F6C}"/>
              </a:ext>
            </a:extLst>
          </p:cNvPr>
          <p:cNvSpPr>
            <a:spLocks noChangeArrowheads="1"/>
          </p:cNvSpPr>
          <p:nvPr/>
        </p:nvSpPr>
        <p:spPr bwMode="auto">
          <a:xfrm>
            <a:off x="6383338" y="27765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Kapiláry</a:t>
            </a:r>
            <a:endParaRPr lang="cs-CZ" altLang="cs-CZ" sz="2400">
              <a:latin typeface="Times New Roman" panose="02020603050405020304" pitchFamily="18" charset="0"/>
            </a:endParaRPr>
          </a:p>
        </p:txBody>
      </p:sp>
      <p:sp>
        <p:nvSpPr>
          <p:cNvPr id="341041" name="Rectangle 49">
            <a:extLst>
              <a:ext uri="{FF2B5EF4-FFF2-40B4-BE49-F238E27FC236}">
                <a16:creationId xmlns:a16="http://schemas.microsoft.com/office/drawing/2014/main" id="{23585173-017A-4E19-AE05-65DA6A1212B8}"/>
              </a:ext>
            </a:extLst>
          </p:cNvPr>
          <p:cNvSpPr>
            <a:spLocks noChangeArrowheads="1"/>
          </p:cNvSpPr>
          <p:nvPr/>
        </p:nvSpPr>
        <p:spPr bwMode="auto">
          <a:xfrm>
            <a:off x="3000375" y="22050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Lymfa</a:t>
            </a:r>
            <a:endParaRPr lang="cs-CZ" altLang="cs-CZ" sz="2400">
              <a:latin typeface="Times New Roman" panose="02020603050405020304" pitchFamily="18" charset="0"/>
            </a:endParaRPr>
          </a:p>
        </p:txBody>
      </p:sp>
      <p:sp>
        <p:nvSpPr>
          <p:cNvPr id="341042" name="Freeform 50">
            <a:extLst>
              <a:ext uri="{FF2B5EF4-FFF2-40B4-BE49-F238E27FC236}">
                <a16:creationId xmlns:a16="http://schemas.microsoft.com/office/drawing/2014/main" id="{58BDD1FA-A918-46BF-9AE8-6F0726CAA4ED}"/>
              </a:ext>
            </a:extLst>
          </p:cNvPr>
          <p:cNvSpPr>
            <a:spLocks/>
          </p:cNvSpPr>
          <p:nvPr/>
        </p:nvSpPr>
        <p:spPr bwMode="auto">
          <a:xfrm>
            <a:off x="2757489" y="2432050"/>
            <a:ext cx="2541587" cy="1303338"/>
          </a:xfrm>
          <a:custGeom>
            <a:avLst/>
            <a:gdLst>
              <a:gd name="T0" fmla="*/ 2147483646 w 1601"/>
              <a:gd name="T1" fmla="*/ 2147483646 h 821"/>
              <a:gd name="T2" fmla="*/ 2147483646 w 1601"/>
              <a:gd name="T3" fmla="*/ 2147483646 h 821"/>
              <a:gd name="T4" fmla="*/ 2147483646 w 1601"/>
              <a:gd name="T5" fmla="*/ 2147483646 h 821"/>
              <a:gd name="T6" fmla="*/ 0 60000 65536"/>
              <a:gd name="T7" fmla="*/ 0 60000 65536"/>
              <a:gd name="T8" fmla="*/ 0 60000 65536"/>
              <a:gd name="T9" fmla="*/ 0 w 1601"/>
              <a:gd name="T10" fmla="*/ 0 h 821"/>
              <a:gd name="T11" fmla="*/ 1601 w 1601"/>
              <a:gd name="T12" fmla="*/ 821 h 821"/>
            </a:gdLst>
            <a:ahLst/>
            <a:cxnLst>
              <a:cxn ang="T6">
                <a:pos x="T0" y="T1"/>
              </a:cxn>
              <a:cxn ang="T7">
                <a:pos x="T2" y="T3"/>
              </a:cxn>
              <a:cxn ang="T8">
                <a:pos x="T4" y="T5"/>
              </a:cxn>
            </a:cxnLst>
            <a:rect l="T9" t="T10" r="T11" b="T12"/>
            <a:pathLst>
              <a:path w="1601" h="821">
                <a:moveTo>
                  <a:pt x="925" y="821"/>
                </a:moveTo>
                <a:cubicBezTo>
                  <a:pt x="790" y="723"/>
                  <a:pt x="0" y="366"/>
                  <a:pt x="113" y="233"/>
                </a:cubicBezTo>
                <a:cubicBezTo>
                  <a:pt x="125" y="0"/>
                  <a:pt x="1291" y="68"/>
                  <a:pt x="1601" y="24"/>
                </a:cubicBezTo>
              </a:path>
            </a:pathLst>
          </a:custGeom>
          <a:noFill/>
          <a:ln w="952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41040"/>
                                        </p:tgtEl>
                                        <p:attrNameLst>
                                          <p:attrName>style.visibility</p:attrName>
                                        </p:attrNameLst>
                                      </p:cBhvr>
                                      <p:to>
                                        <p:strVal val="visible"/>
                                      </p:to>
                                    </p:set>
                                    <p:animEffect transition="in" filter="checkerboard(across)">
                                      <p:cBhvr>
                                        <p:cTn id="7" dur="500"/>
                                        <p:tgtEl>
                                          <p:spTgt spid="34104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41041"/>
                                        </p:tgtEl>
                                        <p:attrNameLst>
                                          <p:attrName>style.visibility</p:attrName>
                                        </p:attrNameLst>
                                      </p:cBhvr>
                                      <p:to>
                                        <p:strVal val="visible"/>
                                      </p:to>
                                    </p:set>
                                    <p:animEffect transition="in" filter="checkerboard(across)">
                                      <p:cBhvr>
                                        <p:cTn id="12" dur="500"/>
                                        <p:tgtEl>
                                          <p:spTgt spid="341041"/>
                                        </p:tgtEl>
                                      </p:cBhvr>
                                    </p:animEffect>
                                  </p:childTnLst>
                                </p:cTn>
                              </p:par>
                              <p:par>
                                <p:cTn id="13" presetID="5" presetClass="entr" presetSubtype="10" fill="hold" nodeType="withEffect">
                                  <p:stCondLst>
                                    <p:cond delay="0"/>
                                  </p:stCondLst>
                                  <p:childTnLst>
                                    <p:set>
                                      <p:cBhvr>
                                        <p:cTn id="14" dur="1" fill="hold">
                                          <p:stCondLst>
                                            <p:cond delay="0"/>
                                          </p:stCondLst>
                                        </p:cTn>
                                        <p:tgtEl>
                                          <p:spTgt spid="341042"/>
                                        </p:tgtEl>
                                        <p:attrNameLst>
                                          <p:attrName>style.visibility</p:attrName>
                                        </p:attrNameLst>
                                      </p:cBhvr>
                                      <p:to>
                                        <p:strVal val="visible"/>
                                      </p:to>
                                    </p:set>
                                    <p:animEffect transition="in" filter="checkerboard(across)">
                                      <p:cBhvr>
                                        <p:cTn id="15" dur="500"/>
                                        <p:tgtEl>
                                          <p:spTgt spid="3410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1040" grpId="0"/>
      <p:bldP spid="341041"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2">
            <a:extLst>
              <a:ext uri="{FF2B5EF4-FFF2-40B4-BE49-F238E27FC236}">
                <a16:creationId xmlns:a16="http://schemas.microsoft.com/office/drawing/2014/main" id="{53708321-F587-4512-A7C9-9B02DEE68A3C}"/>
              </a:ext>
            </a:extLst>
          </p:cNvPr>
          <p:cNvSpPr>
            <a:spLocks noChangeArrowheads="1"/>
          </p:cNvSpPr>
          <p:nvPr/>
        </p:nvSpPr>
        <p:spPr bwMode="auto">
          <a:xfrm>
            <a:off x="6527800" y="5186363"/>
            <a:ext cx="1111250" cy="977900"/>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endParaRPr lang="cs-CZ" altLang="cs-CZ" sz="2400">
              <a:latin typeface="Times New Roman" panose="02020603050405020304" pitchFamily="18" charset="0"/>
            </a:endParaRPr>
          </a:p>
        </p:txBody>
      </p:sp>
      <p:sp>
        <p:nvSpPr>
          <p:cNvPr id="128003" name="Rectangle 3">
            <a:extLst>
              <a:ext uri="{FF2B5EF4-FFF2-40B4-BE49-F238E27FC236}">
                <a16:creationId xmlns:a16="http://schemas.microsoft.com/office/drawing/2014/main" id="{6B5BCFDA-E0DF-42B5-97FE-31D9A7034A16}"/>
              </a:ext>
            </a:extLst>
          </p:cNvPr>
          <p:cNvSpPr>
            <a:spLocks noChangeArrowheads="1"/>
          </p:cNvSpPr>
          <p:nvPr/>
        </p:nvSpPr>
        <p:spPr bwMode="auto">
          <a:xfrm>
            <a:off x="6534151" y="3484564"/>
            <a:ext cx="587375" cy="700087"/>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04" name="Rectangle 4">
            <a:extLst>
              <a:ext uri="{FF2B5EF4-FFF2-40B4-BE49-F238E27FC236}">
                <a16:creationId xmlns:a16="http://schemas.microsoft.com/office/drawing/2014/main" id="{841CE246-2F7C-4153-A5CE-3856A87D77E6}"/>
              </a:ext>
            </a:extLst>
          </p:cNvPr>
          <p:cNvSpPr>
            <a:spLocks noChangeArrowheads="1"/>
          </p:cNvSpPr>
          <p:nvPr/>
        </p:nvSpPr>
        <p:spPr bwMode="auto">
          <a:xfrm flipH="1">
            <a:off x="1703388" y="146526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05" name="Rectangle 5">
            <a:extLst>
              <a:ext uri="{FF2B5EF4-FFF2-40B4-BE49-F238E27FC236}">
                <a16:creationId xmlns:a16="http://schemas.microsoft.com/office/drawing/2014/main" id="{1F9DD259-CD8E-44B0-BD6C-7D31B55A6A26}"/>
              </a:ext>
            </a:extLst>
          </p:cNvPr>
          <p:cNvSpPr>
            <a:spLocks noChangeArrowheads="1"/>
          </p:cNvSpPr>
          <p:nvPr/>
        </p:nvSpPr>
        <p:spPr bwMode="auto">
          <a:xfrm>
            <a:off x="9297988" y="4035426"/>
            <a:ext cx="1109662" cy="1025525"/>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06" name="Rectangle 6">
            <a:extLst>
              <a:ext uri="{FF2B5EF4-FFF2-40B4-BE49-F238E27FC236}">
                <a16:creationId xmlns:a16="http://schemas.microsoft.com/office/drawing/2014/main" id="{84F4FA5B-B751-43ED-A8B8-5DE811C70B74}"/>
              </a:ext>
            </a:extLst>
          </p:cNvPr>
          <p:cNvSpPr>
            <a:spLocks noChangeArrowheads="1"/>
          </p:cNvSpPr>
          <p:nvPr/>
        </p:nvSpPr>
        <p:spPr bwMode="auto">
          <a:xfrm>
            <a:off x="6553201" y="1033463"/>
            <a:ext cx="1114425" cy="107315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07" name="Rectangle 7">
            <a:extLst>
              <a:ext uri="{FF2B5EF4-FFF2-40B4-BE49-F238E27FC236}">
                <a16:creationId xmlns:a16="http://schemas.microsoft.com/office/drawing/2014/main" id="{D8BE7499-528D-4B05-B1A4-89997792071A}"/>
              </a:ext>
            </a:extLst>
          </p:cNvPr>
          <p:cNvSpPr>
            <a:spLocks noChangeArrowheads="1"/>
          </p:cNvSpPr>
          <p:nvPr/>
        </p:nvSpPr>
        <p:spPr bwMode="auto">
          <a:xfrm>
            <a:off x="4124325" y="2173288"/>
            <a:ext cx="1149350" cy="100330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08" name="Rectangle 8">
            <a:extLst>
              <a:ext uri="{FF2B5EF4-FFF2-40B4-BE49-F238E27FC236}">
                <a16:creationId xmlns:a16="http://schemas.microsoft.com/office/drawing/2014/main" id="{47C3559C-F6B1-44AB-81A2-866C30DC73C1}"/>
              </a:ext>
            </a:extLst>
          </p:cNvPr>
          <p:cNvSpPr>
            <a:spLocks noChangeArrowheads="1"/>
          </p:cNvSpPr>
          <p:nvPr/>
        </p:nvSpPr>
        <p:spPr bwMode="auto">
          <a:xfrm>
            <a:off x="2024064" y="1141414"/>
            <a:ext cx="930275" cy="1031875"/>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09" name="Rectangle 9">
            <a:extLst>
              <a:ext uri="{FF2B5EF4-FFF2-40B4-BE49-F238E27FC236}">
                <a16:creationId xmlns:a16="http://schemas.microsoft.com/office/drawing/2014/main" id="{2B526036-1A1E-4B6F-8156-CC98C9B8DAAF}"/>
              </a:ext>
            </a:extLst>
          </p:cNvPr>
          <p:cNvSpPr>
            <a:spLocks noChangeArrowheads="1"/>
          </p:cNvSpPr>
          <p:nvPr/>
        </p:nvSpPr>
        <p:spPr bwMode="auto">
          <a:xfrm>
            <a:off x="6556375" y="1401764"/>
            <a:ext cx="1111250" cy="7588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10" name="Rectangle 10">
            <a:extLst>
              <a:ext uri="{FF2B5EF4-FFF2-40B4-BE49-F238E27FC236}">
                <a16:creationId xmlns:a16="http://schemas.microsoft.com/office/drawing/2014/main" id="{5C72D77B-A470-4BB7-8B8A-EAC626767B0B}"/>
              </a:ext>
            </a:extLst>
          </p:cNvPr>
          <p:cNvSpPr>
            <a:spLocks noChangeArrowheads="1"/>
          </p:cNvSpPr>
          <p:nvPr/>
        </p:nvSpPr>
        <p:spPr bwMode="auto">
          <a:xfrm>
            <a:off x="4127500" y="2497139"/>
            <a:ext cx="1144588"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11" name="Rectangle 11">
            <a:extLst>
              <a:ext uri="{FF2B5EF4-FFF2-40B4-BE49-F238E27FC236}">
                <a16:creationId xmlns:a16="http://schemas.microsoft.com/office/drawing/2014/main" id="{B1527BF7-7071-47B6-AC00-7C27017BD5A7}"/>
              </a:ext>
            </a:extLst>
          </p:cNvPr>
          <p:cNvSpPr>
            <a:spLocks noChangeArrowheads="1"/>
          </p:cNvSpPr>
          <p:nvPr/>
        </p:nvSpPr>
        <p:spPr bwMode="auto">
          <a:xfrm>
            <a:off x="2027238" y="1477964"/>
            <a:ext cx="927100" cy="70643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12" name="Text Box 12">
            <a:extLst>
              <a:ext uri="{FF2B5EF4-FFF2-40B4-BE49-F238E27FC236}">
                <a16:creationId xmlns:a16="http://schemas.microsoft.com/office/drawing/2014/main" id="{290A548B-E12F-45B0-8554-B9351F129A10}"/>
              </a:ext>
            </a:extLst>
          </p:cNvPr>
          <p:cNvSpPr txBox="1">
            <a:spLocks noChangeArrowheads="1"/>
          </p:cNvSpPr>
          <p:nvPr/>
        </p:nvSpPr>
        <p:spPr bwMode="auto">
          <a:xfrm>
            <a:off x="2181226" y="1624013"/>
            <a:ext cx="75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28013" name="Text Box 13">
            <a:extLst>
              <a:ext uri="{FF2B5EF4-FFF2-40B4-BE49-F238E27FC236}">
                <a16:creationId xmlns:a16="http://schemas.microsoft.com/office/drawing/2014/main" id="{716D4245-70F4-471D-80F7-8F37A9DE0C92}"/>
              </a:ext>
            </a:extLst>
          </p:cNvPr>
          <p:cNvSpPr txBox="1">
            <a:spLocks noChangeArrowheads="1"/>
          </p:cNvSpPr>
          <p:nvPr/>
        </p:nvSpPr>
        <p:spPr bwMode="auto">
          <a:xfrm>
            <a:off x="2163763" y="364490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28014" name="Text Box 14">
            <a:extLst>
              <a:ext uri="{FF2B5EF4-FFF2-40B4-BE49-F238E27FC236}">
                <a16:creationId xmlns:a16="http://schemas.microsoft.com/office/drawing/2014/main" id="{BC3A35E7-77B9-4290-A0D0-3A0863A1FCE4}"/>
              </a:ext>
            </a:extLst>
          </p:cNvPr>
          <p:cNvSpPr txBox="1">
            <a:spLocks noChangeArrowheads="1"/>
          </p:cNvSpPr>
          <p:nvPr/>
        </p:nvSpPr>
        <p:spPr bwMode="auto">
          <a:xfrm>
            <a:off x="4270375" y="2657475"/>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28015" name="Text Box 15">
            <a:extLst>
              <a:ext uri="{FF2B5EF4-FFF2-40B4-BE49-F238E27FC236}">
                <a16:creationId xmlns:a16="http://schemas.microsoft.com/office/drawing/2014/main" id="{D826209E-3A0F-4C20-9054-3509DE9A9E55}"/>
              </a:ext>
            </a:extLst>
          </p:cNvPr>
          <p:cNvSpPr txBox="1">
            <a:spLocks noChangeArrowheads="1"/>
          </p:cNvSpPr>
          <p:nvPr/>
        </p:nvSpPr>
        <p:spPr bwMode="auto">
          <a:xfrm>
            <a:off x="6715126" y="1598613"/>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sp>
        <p:nvSpPr>
          <p:cNvPr id="128016" name="Freeform 16">
            <a:extLst>
              <a:ext uri="{FF2B5EF4-FFF2-40B4-BE49-F238E27FC236}">
                <a16:creationId xmlns:a16="http://schemas.microsoft.com/office/drawing/2014/main" id="{DFA6DC91-AF4F-4DA0-ADDE-ABFE770AC287}"/>
              </a:ext>
            </a:extLst>
          </p:cNvPr>
          <p:cNvSpPr>
            <a:spLocks/>
          </p:cNvSpPr>
          <p:nvPr/>
        </p:nvSpPr>
        <p:spPr bwMode="auto">
          <a:xfrm>
            <a:off x="5383213" y="1847850"/>
            <a:ext cx="1155700" cy="1023938"/>
          </a:xfrm>
          <a:custGeom>
            <a:avLst/>
            <a:gdLst>
              <a:gd name="T0" fmla="*/ 0 w 728"/>
              <a:gd name="T1" fmla="*/ 2147483646 h 645"/>
              <a:gd name="T2" fmla="*/ 2147483646 w 728"/>
              <a:gd name="T3" fmla="*/ 2147483646 h 645"/>
              <a:gd name="T4" fmla="*/ 2147483646 w 728"/>
              <a:gd name="T5" fmla="*/ 2147483646 h 645"/>
              <a:gd name="T6" fmla="*/ 2147483646 w 728"/>
              <a:gd name="T7" fmla="*/ 2147483646 h 645"/>
              <a:gd name="T8" fmla="*/ 2147483646 w 728"/>
              <a:gd name="T9" fmla="*/ 0 h 645"/>
              <a:gd name="T10" fmla="*/ 2147483646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8017" name="Freeform 17">
            <a:extLst>
              <a:ext uri="{FF2B5EF4-FFF2-40B4-BE49-F238E27FC236}">
                <a16:creationId xmlns:a16="http://schemas.microsoft.com/office/drawing/2014/main" id="{F27B2585-ABBA-4E99-9166-8731016CF546}"/>
              </a:ext>
            </a:extLst>
          </p:cNvPr>
          <p:cNvSpPr>
            <a:spLocks/>
          </p:cNvSpPr>
          <p:nvPr/>
        </p:nvSpPr>
        <p:spPr bwMode="auto">
          <a:xfrm>
            <a:off x="5289551" y="2863850"/>
            <a:ext cx="1249363" cy="1023938"/>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28018" name="Group 18">
            <a:extLst>
              <a:ext uri="{FF2B5EF4-FFF2-40B4-BE49-F238E27FC236}">
                <a16:creationId xmlns:a16="http://schemas.microsoft.com/office/drawing/2014/main" id="{035F2FE1-68C0-4780-8A80-B8660269B213}"/>
              </a:ext>
            </a:extLst>
          </p:cNvPr>
          <p:cNvGrpSpPr>
            <a:grpSpLocks/>
          </p:cNvGrpSpPr>
          <p:nvPr/>
        </p:nvGrpSpPr>
        <p:grpSpPr bwMode="auto">
          <a:xfrm flipH="1">
            <a:off x="2979738" y="1846263"/>
            <a:ext cx="1130300" cy="2038350"/>
            <a:chOff x="2575" y="781"/>
            <a:chExt cx="866" cy="1284"/>
          </a:xfrm>
        </p:grpSpPr>
        <p:sp>
          <p:nvSpPr>
            <p:cNvPr id="128068" name="Freeform 19">
              <a:extLst>
                <a:ext uri="{FF2B5EF4-FFF2-40B4-BE49-F238E27FC236}">
                  <a16:creationId xmlns:a16="http://schemas.microsoft.com/office/drawing/2014/main" id="{46EF9A1D-318C-4D8F-A62A-6FB2237C73BE}"/>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8069" name="Freeform 20">
              <a:extLst>
                <a:ext uri="{FF2B5EF4-FFF2-40B4-BE49-F238E27FC236}">
                  <a16:creationId xmlns:a16="http://schemas.microsoft.com/office/drawing/2014/main" id="{B5DEF767-3782-4730-83DB-6E9507342A10}"/>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28019" name="Group 21">
            <a:extLst>
              <a:ext uri="{FF2B5EF4-FFF2-40B4-BE49-F238E27FC236}">
                <a16:creationId xmlns:a16="http://schemas.microsoft.com/office/drawing/2014/main" id="{CBF42D0F-B371-498B-91C7-FD02FF49A76D}"/>
              </a:ext>
            </a:extLst>
          </p:cNvPr>
          <p:cNvGrpSpPr>
            <a:grpSpLocks/>
          </p:cNvGrpSpPr>
          <p:nvPr/>
        </p:nvGrpSpPr>
        <p:grpSpPr bwMode="auto">
          <a:xfrm>
            <a:off x="2171700" y="115889"/>
            <a:ext cx="560388" cy="917575"/>
            <a:chOff x="3510" y="1453"/>
            <a:chExt cx="353" cy="578"/>
          </a:xfrm>
        </p:grpSpPr>
        <p:sp>
          <p:nvSpPr>
            <p:cNvPr id="128059" name="Freeform 22">
              <a:extLst>
                <a:ext uri="{FF2B5EF4-FFF2-40B4-BE49-F238E27FC236}">
                  <a16:creationId xmlns:a16="http://schemas.microsoft.com/office/drawing/2014/main" id="{7BA54FEF-50BD-43FB-88E0-C34B74C886FF}"/>
                </a:ext>
              </a:extLst>
            </p:cNvPr>
            <p:cNvSpPr>
              <a:spLocks/>
            </p:cNvSpPr>
            <p:nvPr/>
          </p:nvSpPr>
          <p:spPr bwMode="auto">
            <a:xfrm>
              <a:off x="3513" y="1497"/>
              <a:ext cx="347" cy="397"/>
            </a:xfrm>
            <a:custGeom>
              <a:avLst/>
              <a:gdLst>
                <a:gd name="T0" fmla="*/ 0 w 2256"/>
                <a:gd name="T1" fmla="*/ 0 h 2295"/>
                <a:gd name="T2" fmla="*/ 0 w 2256"/>
                <a:gd name="T3" fmla="*/ 0 h 2295"/>
                <a:gd name="T4" fmla="*/ 0 w 2256"/>
                <a:gd name="T5" fmla="*/ 0 h 2295"/>
                <a:gd name="T6" fmla="*/ 0 w 2256"/>
                <a:gd name="T7" fmla="*/ 0 h 2295"/>
                <a:gd name="T8" fmla="*/ 0 w 2256"/>
                <a:gd name="T9" fmla="*/ 0 h 2295"/>
                <a:gd name="T10" fmla="*/ 0 w 2256"/>
                <a:gd name="T11" fmla="*/ 0 h 2295"/>
                <a:gd name="T12" fmla="*/ 0 w 2256"/>
                <a:gd name="T13" fmla="*/ 0 h 2295"/>
                <a:gd name="T14" fmla="*/ 0 w 2256"/>
                <a:gd name="T15" fmla="*/ 0 h 2295"/>
                <a:gd name="T16" fmla="*/ 0 w 2256"/>
                <a:gd name="T17" fmla="*/ 0 h 2295"/>
                <a:gd name="T18" fmla="*/ 0 w 2256"/>
                <a:gd name="T19" fmla="*/ 0 h 2295"/>
                <a:gd name="T20" fmla="*/ 0 w 2256"/>
                <a:gd name="T21" fmla="*/ 0 h 2295"/>
                <a:gd name="T22" fmla="*/ 0 w 2256"/>
                <a:gd name="T23" fmla="*/ 0 h 2295"/>
                <a:gd name="T24" fmla="*/ 0 w 2256"/>
                <a:gd name="T25" fmla="*/ 0 h 2295"/>
                <a:gd name="T26" fmla="*/ 0 w 2256"/>
                <a:gd name="T27" fmla="*/ 0 h 2295"/>
                <a:gd name="T28" fmla="*/ 0 w 2256"/>
                <a:gd name="T29" fmla="*/ 0 h 2295"/>
                <a:gd name="T30" fmla="*/ 0 w 2256"/>
                <a:gd name="T31" fmla="*/ 0 h 2295"/>
                <a:gd name="T32" fmla="*/ 0 w 2256"/>
                <a:gd name="T33" fmla="*/ 0 h 2295"/>
                <a:gd name="T34" fmla="*/ 0 w 2256"/>
                <a:gd name="T35" fmla="*/ 0 h 2295"/>
                <a:gd name="T36" fmla="*/ 0 w 2256"/>
                <a:gd name="T37" fmla="*/ 0 h 2295"/>
                <a:gd name="T38" fmla="*/ 0 w 2256"/>
                <a:gd name="T39" fmla="*/ 0 h 2295"/>
                <a:gd name="T40" fmla="*/ 0 w 2256"/>
                <a:gd name="T41" fmla="*/ 0 h 2295"/>
                <a:gd name="T42" fmla="*/ 0 w 2256"/>
                <a:gd name="T43" fmla="*/ 0 h 2295"/>
                <a:gd name="T44" fmla="*/ 0 w 2256"/>
                <a:gd name="T45" fmla="*/ 0 h 2295"/>
                <a:gd name="T46" fmla="*/ 0 w 2256"/>
                <a:gd name="T47" fmla="*/ 0 h 2295"/>
                <a:gd name="T48" fmla="*/ 0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060" name="Oval 23">
              <a:extLst>
                <a:ext uri="{FF2B5EF4-FFF2-40B4-BE49-F238E27FC236}">
                  <a16:creationId xmlns:a16="http://schemas.microsoft.com/office/drawing/2014/main" id="{00394D80-59D9-4AEC-81E0-1D699EA2925B}"/>
                </a:ext>
              </a:extLst>
            </p:cNvPr>
            <p:cNvSpPr>
              <a:spLocks noChangeArrowheads="1"/>
            </p:cNvSpPr>
            <p:nvPr/>
          </p:nvSpPr>
          <p:spPr bwMode="auto">
            <a:xfrm>
              <a:off x="3510" y="1453"/>
              <a:ext cx="353" cy="7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61" name="Freeform 24">
              <a:extLst>
                <a:ext uri="{FF2B5EF4-FFF2-40B4-BE49-F238E27FC236}">
                  <a16:creationId xmlns:a16="http://schemas.microsoft.com/office/drawing/2014/main" id="{BF5E54A2-6152-489D-AB9D-7FC453E0B93F}"/>
                </a:ext>
              </a:extLst>
            </p:cNvPr>
            <p:cNvSpPr>
              <a:spLocks/>
            </p:cNvSpPr>
            <p:nvPr/>
          </p:nvSpPr>
          <p:spPr bwMode="auto">
            <a:xfrm>
              <a:off x="3538" y="1508"/>
              <a:ext cx="300" cy="374"/>
            </a:xfrm>
            <a:custGeom>
              <a:avLst/>
              <a:gdLst>
                <a:gd name="T0" fmla="*/ 0 w 1956"/>
                <a:gd name="T1" fmla="*/ 0 h 2159"/>
                <a:gd name="T2" fmla="*/ 0 w 1956"/>
                <a:gd name="T3" fmla="*/ 0 h 2159"/>
                <a:gd name="T4" fmla="*/ 0 w 1956"/>
                <a:gd name="T5" fmla="*/ 0 h 2159"/>
                <a:gd name="T6" fmla="*/ 0 w 1956"/>
                <a:gd name="T7" fmla="*/ 0 h 2159"/>
                <a:gd name="T8" fmla="*/ 0 w 1956"/>
                <a:gd name="T9" fmla="*/ 0 h 2159"/>
                <a:gd name="T10" fmla="*/ 0 w 1956"/>
                <a:gd name="T11" fmla="*/ 0 h 2159"/>
                <a:gd name="T12" fmla="*/ 0 w 1956"/>
                <a:gd name="T13" fmla="*/ 0 h 2159"/>
                <a:gd name="T14" fmla="*/ 0 w 1956"/>
                <a:gd name="T15" fmla="*/ 0 h 2159"/>
                <a:gd name="T16" fmla="*/ 0 w 1956"/>
                <a:gd name="T17" fmla="*/ 0 h 2159"/>
                <a:gd name="T18" fmla="*/ 0 w 1956"/>
                <a:gd name="T19" fmla="*/ 0 h 2159"/>
                <a:gd name="T20" fmla="*/ 0 w 1956"/>
                <a:gd name="T21" fmla="*/ 0 h 2159"/>
                <a:gd name="T22" fmla="*/ 0 w 1956"/>
                <a:gd name="T23" fmla="*/ 0 h 2159"/>
                <a:gd name="T24" fmla="*/ 0 w 1956"/>
                <a:gd name="T25" fmla="*/ 0 h 2159"/>
                <a:gd name="T26" fmla="*/ 0 w 1956"/>
                <a:gd name="T27" fmla="*/ 0 h 2159"/>
                <a:gd name="T28" fmla="*/ 0 w 1956"/>
                <a:gd name="T29" fmla="*/ 0 h 2159"/>
                <a:gd name="T30" fmla="*/ 0 w 1956"/>
                <a:gd name="T31" fmla="*/ 0 h 2159"/>
                <a:gd name="T32" fmla="*/ 0 w 1956"/>
                <a:gd name="T33" fmla="*/ 0 h 2159"/>
                <a:gd name="T34" fmla="*/ 0 w 1956"/>
                <a:gd name="T35" fmla="*/ 0 h 2159"/>
                <a:gd name="T36" fmla="*/ 0 w 1956"/>
                <a:gd name="T37" fmla="*/ 0 h 2159"/>
                <a:gd name="T38" fmla="*/ 0 w 1956"/>
                <a:gd name="T39" fmla="*/ 0 h 2159"/>
                <a:gd name="T40" fmla="*/ 0 w 1956"/>
                <a:gd name="T41" fmla="*/ 0 h 2159"/>
                <a:gd name="T42" fmla="*/ 0 w 1956"/>
                <a:gd name="T43" fmla="*/ 0 h 2159"/>
                <a:gd name="T44" fmla="*/ 0 w 1956"/>
                <a:gd name="T45" fmla="*/ 0 h 2159"/>
                <a:gd name="T46" fmla="*/ 0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062" name="Freeform 25">
              <a:extLst>
                <a:ext uri="{FF2B5EF4-FFF2-40B4-BE49-F238E27FC236}">
                  <a16:creationId xmlns:a16="http://schemas.microsoft.com/office/drawing/2014/main" id="{D458B6C9-5502-49C1-8AF3-6A6F6F870089}"/>
                </a:ext>
              </a:extLst>
            </p:cNvPr>
            <p:cNvSpPr>
              <a:spLocks/>
            </p:cNvSpPr>
            <p:nvPr/>
          </p:nvSpPr>
          <p:spPr bwMode="auto">
            <a:xfrm>
              <a:off x="3589" y="1584"/>
              <a:ext cx="194" cy="299"/>
            </a:xfrm>
            <a:custGeom>
              <a:avLst/>
              <a:gdLst>
                <a:gd name="T0" fmla="*/ 0 w 1264"/>
                <a:gd name="T1" fmla="*/ 0 h 1728"/>
                <a:gd name="T2" fmla="*/ 0 w 1264"/>
                <a:gd name="T3" fmla="*/ 0 h 1728"/>
                <a:gd name="T4" fmla="*/ 0 w 1264"/>
                <a:gd name="T5" fmla="*/ 0 h 1728"/>
                <a:gd name="T6" fmla="*/ 0 w 1264"/>
                <a:gd name="T7" fmla="*/ 0 h 1728"/>
                <a:gd name="T8" fmla="*/ 0 w 1264"/>
                <a:gd name="T9" fmla="*/ 0 h 1728"/>
                <a:gd name="T10" fmla="*/ 0 w 1264"/>
                <a:gd name="T11" fmla="*/ 0 h 1728"/>
                <a:gd name="T12" fmla="*/ 0 w 1264"/>
                <a:gd name="T13" fmla="*/ 0 h 1728"/>
                <a:gd name="T14" fmla="*/ 0 w 1264"/>
                <a:gd name="T15" fmla="*/ 0 h 1728"/>
                <a:gd name="T16" fmla="*/ 0 w 1264"/>
                <a:gd name="T17" fmla="*/ 0 h 1728"/>
                <a:gd name="T18" fmla="*/ 0 w 1264"/>
                <a:gd name="T19" fmla="*/ 0 h 1728"/>
                <a:gd name="T20" fmla="*/ 0 w 1264"/>
                <a:gd name="T21" fmla="*/ 0 h 1728"/>
                <a:gd name="T22" fmla="*/ 0 w 1264"/>
                <a:gd name="T23" fmla="*/ 0 h 1728"/>
                <a:gd name="T24" fmla="*/ 0 w 1264"/>
                <a:gd name="T25" fmla="*/ 0 h 1728"/>
                <a:gd name="T26" fmla="*/ 0 w 1264"/>
                <a:gd name="T27" fmla="*/ 0 h 1728"/>
                <a:gd name="T28" fmla="*/ 0 w 1264"/>
                <a:gd name="T29" fmla="*/ 0 h 1728"/>
                <a:gd name="T30" fmla="*/ 0 w 1264"/>
                <a:gd name="T31" fmla="*/ 0 h 1728"/>
                <a:gd name="T32" fmla="*/ 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063" name="Freeform 26">
              <a:extLst>
                <a:ext uri="{FF2B5EF4-FFF2-40B4-BE49-F238E27FC236}">
                  <a16:creationId xmlns:a16="http://schemas.microsoft.com/office/drawing/2014/main" id="{C9464FF6-129E-42D5-9B5C-8B32CF6CD4FA}"/>
                </a:ext>
              </a:extLst>
            </p:cNvPr>
            <p:cNvSpPr>
              <a:spLocks/>
            </p:cNvSpPr>
            <p:nvPr/>
          </p:nvSpPr>
          <p:spPr bwMode="auto">
            <a:xfrm>
              <a:off x="3671" y="1899"/>
              <a:ext cx="31" cy="64"/>
            </a:xfrm>
            <a:custGeom>
              <a:avLst/>
              <a:gdLst>
                <a:gd name="T0" fmla="*/ 0 w 196"/>
                <a:gd name="T1" fmla="*/ 0 h 370"/>
                <a:gd name="T2" fmla="*/ 0 w 196"/>
                <a:gd name="T3" fmla="*/ 0 h 370"/>
                <a:gd name="T4" fmla="*/ 0 w 196"/>
                <a:gd name="T5" fmla="*/ 0 h 370"/>
                <a:gd name="T6" fmla="*/ 0 w 196"/>
                <a:gd name="T7" fmla="*/ 0 h 370"/>
                <a:gd name="T8" fmla="*/ 0 w 196"/>
                <a:gd name="T9" fmla="*/ 0 h 370"/>
                <a:gd name="T10" fmla="*/ 0 w 196"/>
                <a:gd name="T11" fmla="*/ 0 h 370"/>
                <a:gd name="T12" fmla="*/ 0 w 196"/>
                <a:gd name="T13" fmla="*/ 0 h 370"/>
                <a:gd name="T14" fmla="*/ 0 w 196"/>
                <a:gd name="T15" fmla="*/ 0 h 370"/>
                <a:gd name="T16" fmla="*/ 0 w 196"/>
                <a:gd name="T17" fmla="*/ 0 h 370"/>
                <a:gd name="T18" fmla="*/ 0 w 196"/>
                <a:gd name="T19" fmla="*/ 0 h 370"/>
                <a:gd name="T20" fmla="*/ 0 w 196"/>
                <a:gd name="T21" fmla="*/ 0 h 370"/>
                <a:gd name="T22" fmla="*/ 0 w 196"/>
                <a:gd name="T23" fmla="*/ 0 h 370"/>
                <a:gd name="T24" fmla="*/ 0 w 196"/>
                <a:gd name="T25" fmla="*/ 0 h 370"/>
                <a:gd name="T26" fmla="*/ 0 w 196"/>
                <a:gd name="T27" fmla="*/ 0 h 370"/>
                <a:gd name="T28" fmla="*/ 0 w 196"/>
                <a:gd name="T29" fmla="*/ 0 h 370"/>
                <a:gd name="T30" fmla="*/ 0 w 196"/>
                <a:gd name="T31" fmla="*/ 0 h 370"/>
                <a:gd name="T32" fmla="*/ 0 w 196"/>
                <a:gd name="T33" fmla="*/ 0 h 370"/>
                <a:gd name="T34" fmla="*/ 0 w 196"/>
                <a:gd name="T35" fmla="*/ 0 h 370"/>
                <a:gd name="T36" fmla="*/ 0 w 196"/>
                <a:gd name="T37" fmla="*/ 0 h 370"/>
                <a:gd name="T38" fmla="*/ 0 w 196"/>
                <a:gd name="T39" fmla="*/ 0 h 370"/>
                <a:gd name="T40" fmla="*/ 0 w 196"/>
                <a:gd name="T41" fmla="*/ 0 h 370"/>
                <a:gd name="T42" fmla="*/ 0 w 196"/>
                <a:gd name="T43" fmla="*/ 0 h 370"/>
                <a:gd name="T44" fmla="*/ 0 w 196"/>
                <a:gd name="T45" fmla="*/ 0 h 370"/>
                <a:gd name="T46" fmla="*/ 0 w 196"/>
                <a:gd name="T47" fmla="*/ 0 h 370"/>
                <a:gd name="T48" fmla="*/ 0 w 196"/>
                <a:gd name="T49" fmla="*/ 0 h 370"/>
                <a:gd name="T50" fmla="*/ 0 w 196"/>
                <a:gd name="T51" fmla="*/ 0 h 370"/>
                <a:gd name="T52" fmla="*/ 0 w 196"/>
                <a:gd name="T53" fmla="*/ 0 h 370"/>
                <a:gd name="T54" fmla="*/ 0 w 196"/>
                <a:gd name="T55" fmla="*/ 0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064" name="Oval 27">
              <a:extLst>
                <a:ext uri="{FF2B5EF4-FFF2-40B4-BE49-F238E27FC236}">
                  <a16:creationId xmlns:a16="http://schemas.microsoft.com/office/drawing/2014/main" id="{626F9299-9B64-4B9C-A2B0-49158BC30991}"/>
                </a:ext>
              </a:extLst>
            </p:cNvPr>
            <p:cNvSpPr>
              <a:spLocks noChangeArrowheads="1"/>
            </p:cNvSpPr>
            <p:nvPr/>
          </p:nvSpPr>
          <p:spPr bwMode="auto">
            <a:xfrm>
              <a:off x="3528" y="1460"/>
              <a:ext cx="317" cy="61"/>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65" name="Freeform 28">
              <a:extLst>
                <a:ext uri="{FF2B5EF4-FFF2-40B4-BE49-F238E27FC236}">
                  <a16:creationId xmlns:a16="http://schemas.microsoft.com/office/drawing/2014/main" id="{CA071E83-6208-4783-B242-73C5CF8C9913}"/>
                </a:ext>
              </a:extLst>
            </p:cNvPr>
            <p:cNvSpPr>
              <a:spLocks/>
            </p:cNvSpPr>
            <p:nvPr/>
          </p:nvSpPr>
          <p:spPr bwMode="auto">
            <a:xfrm>
              <a:off x="3671" y="1967"/>
              <a:ext cx="31" cy="64"/>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0 h 372"/>
                <a:gd name="T30" fmla="*/ 0 w 196"/>
                <a:gd name="T31" fmla="*/ 0 h 372"/>
                <a:gd name="T32" fmla="*/ 0 w 196"/>
                <a:gd name="T33" fmla="*/ 0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066" name="Oval 29">
              <a:extLst>
                <a:ext uri="{FF2B5EF4-FFF2-40B4-BE49-F238E27FC236}">
                  <a16:creationId xmlns:a16="http://schemas.microsoft.com/office/drawing/2014/main" id="{DC31216F-3F86-42DF-AB94-FEDF84EBC3EB}"/>
                </a:ext>
              </a:extLst>
            </p:cNvPr>
            <p:cNvSpPr>
              <a:spLocks noChangeArrowheads="1"/>
            </p:cNvSpPr>
            <p:nvPr/>
          </p:nvSpPr>
          <p:spPr bwMode="auto">
            <a:xfrm>
              <a:off x="3587" y="1560"/>
              <a:ext cx="199" cy="39"/>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67" name="Oval 30">
              <a:extLst>
                <a:ext uri="{FF2B5EF4-FFF2-40B4-BE49-F238E27FC236}">
                  <a16:creationId xmlns:a16="http://schemas.microsoft.com/office/drawing/2014/main" id="{9F4A7E2A-C76E-47CB-85E8-8B07EAAAF547}"/>
                </a:ext>
              </a:extLst>
            </p:cNvPr>
            <p:cNvSpPr>
              <a:spLocks noChangeArrowheads="1"/>
            </p:cNvSpPr>
            <p:nvPr/>
          </p:nvSpPr>
          <p:spPr bwMode="auto">
            <a:xfrm>
              <a:off x="3673" y="1858"/>
              <a:ext cx="26" cy="30"/>
            </a:xfrm>
            <a:prstGeom prst="ellipse">
              <a:avLst/>
            </a:prstGeom>
            <a:solidFill>
              <a:srgbClr val="009999"/>
            </a:solidFill>
            <a:ln w="17463">
              <a:solidFill>
                <a:srgbClr val="404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sp>
        <p:nvSpPr>
          <p:cNvPr id="128020" name="Line 31">
            <a:extLst>
              <a:ext uri="{FF2B5EF4-FFF2-40B4-BE49-F238E27FC236}">
                <a16:creationId xmlns:a16="http://schemas.microsoft.com/office/drawing/2014/main" id="{060BE3C0-E07D-4236-BF5A-B418FE65430A}"/>
              </a:ext>
            </a:extLst>
          </p:cNvPr>
          <p:cNvSpPr>
            <a:spLocks noChangeShapeType="1"/>
          </p:cNvSpPr>
          <p:nvPr/>
        </p:nvSpPr>
        <p:spPr bwMode="auto">
          <a:xfrm>
            <a:off x="6661151" y="1663700"/>
            <a:ext cx="9525" cy="293688"/>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21" name="Text Box 32">
            <a:extLst>
              <a:ext uri="{FF2B5EF4-FFF2-40B4-BE49-F238E27FC236}">
                <a16:creationId xmlns:a16="http://schemas.microsoft.com/office/drawing/2014/main" id="{BBFFC3B7-012E-41A1-AA4B-248AF27F388D}"/>
              </a:ext>
            </a:extLst>
          </p:cNvPr>
          <p:cNvSpPr txBox="1">
            <a:spLocks noChangeArrowheads="1"/>
          </p:cNvSpPr>
          <p:nvPr/>
        </p:nvSpPr>
        <p:spPr bwMode="auto">
          <a:xfrm>
            <a:off x="7404100" y="1431925"/>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sp>
        <p:nvSpPr>
          <p:cNvPr id="128022" name="Line 33">
            <a:extLst>
              <a:ext uri="{FF2B5EF4-FFF2-40B4-BE49-F238E27FC236}">
                <a16:creationId xmlns:a16="http://schemas.microsoft.com/office/drawing/2014/main" id="{CA9D02B5-7813-4BB9-839B-EC7DF316F656}"/>
              </a:ext>
            </a:extLst>
          </p:cNvPr>
          <p:cNvSpPr>
            <a:spLocks noChangeShapeType="1"/>
          </p:cNvSpPr>
          <p:nvPr/>
        </p:nvSpPr>
        <p:spPr bwMode="auto">
          <a:xfrm>
            <a:off x="4251326" y="2741614"/>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23" name="Line 34">
            <a:extLst>
              <a:ext uri="{FF2B5EF4-FFF2-40B4-BE49-F238E27FC236}">
                <a16:creationId xmlns:a16="http://schemas.microsoft.com/office/drawing/2014/main" id="{46123B8E-D3A2-4A95-8FA2-3CC78916758C}"/>
              </a:ext>
            </a:extLst>
          </p:cNvPr>
          <p:cNvSpPr>
            <a:spLocks noChangeShapeType="1"/>
          </p:cNvSpPr>
          <p:nvPr/>
        </p:nvSpPr>
        <p:spPr bwMode="auto">
          <a:xfrm>
            <a:off x="2143126" y="1697039"/>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24" name="Line 35">
            <a:extLst>
              <a:ext uri="{FF2B5EF4-FFF2-40B4-BE49-F238E27FC236}">
                <a16:creationId xmlns:a16="http://schemas.microsoft.com/office/drawing/2014/main" id="{215255FD-F946-442C-9AE2-9B57BF6C1E49}"/>
              </a:ext>
            </a:extLst>
          </p:cNvPr>
          <p:cNvSpPr>
            <a:spLocks noChangeShapeType="1"/>
          </p:cNvSpPr>
          <p:nvPr/>
        </p:nvSpPr>
        <p:spPr bwMode="auto">
          <a:xfrm>
            <a:off x="7886700" y="1039813"/>
            <a:ext cx="0" cy="36195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8025" name="Line 36">
            <a:extLst>
              <a:ext uri="{FF2B5EF4-FFF2-40B4-BE49-F238E27FC236}">
                <a16:creationId xmlns:a16="http://schemas.microsoft.com/office/drawing/2014/main" id="{4530197B-F366-4DEF-8FD6-355C16D5AC56}"/>
              </a:ext>
            </a:extLst>
          </p:cNvPr>
          <p:cNvSpPr>
            <a:spLocks noChangeShapeType="1"/>
          </p:cNvSpPr>
          <p:nvPr/>
        </p:nvSpPr>
        <p:spPr bwMode="auto">
          <a:xfrm>
            <a:off x="7664450" y="140176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26" name="Line 37">
            <a:extLst>
              <a:ext uri="{FF2B5EF4-FFF2-40B4-BE49-F238E27FC236}">
                <a16:creationId xmlns:a16="http://schemas.microsoft.com/office/drawing/2014/main" id="{CFA681A3-7922-48C6-9A45-68249175789E}"/>
              </a:ext>
            </a:extLst>
          </p:cNvPr>
          <p:cNvSpPr>
            <a:spLocks noChangeShapeType="1"/>
          </p:cNvSpPr>
          <p:nvPr/>
        </p:nvSpPr>
        <p:spPr bwMode="auto">
          <a:xfrm>
            <a:off x="7642225" y="103981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27" name="Rectangle 38">
            <a:extLst>
              <a:ext uri="{FF2B5EF4-FFF2-40B4-BE49-F238E27FC236}">
                <a16:creationId xmlns:a16="http://schemas.microsoft.com/office/drawing/2014/main" id="{D1C9316A-96E6-4607-A946-E3828A322D63}"/>
              </a:ext>
            </a:extLst>
          </p:cNvPr>
          <p:cNvSpPr>
            <a:spLocks noChangeArrowheads="1"/>
          </p:cNvSpPr>
          <p:nvPr/>
        </p:nvSpPr>
        <p:spPr bwMode="auto">
          <a:xfrm>
            <a:off x="6537326" y="3544888"/>
            <a:ext cx="576263" cy="639762"/>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28" name="Text Box 39">
            <a:extLst>
              <a:ext uri="{FF2B5EF4-FFF2-40B4-BE49-F238E27FC236}">
                <a16:creationId xmlns:a16="http://schemas.microsoft.com/office/drawing/2014/main" id="{8018E92B-4A8D-4CBA-905C-6B4D5BE26DB7}"/>
              </a:ext>
            </a:extLst>
          </p:cNvPr>
          <p:cNvSpPr txBox="1">
            <a:spLocks noChangeArrowheads="1"/>
          </p:cNvSpPr>
          <p:nvPr/>
        </p:nvSpPr>
        <p:spPr bwMode="auto">
          <a:xfrm>
            <a:off x="6661151" y="366077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28029" name="Text Box 40">
            <a:extLst>
              <a:ext uri="{FF2B5EF4-FFF2-40B4-BE49-F238E27FC236}">
                <a16:creationId xmlns:a16="http://schemas.microsoft.com/office/drawing/2014/main" id="{FAD2A0CB-D98E-4117-BDC0-9CED9B14520E}"/>
              </a:ext>
            </a:extLst>
          </p:cNvPr>
          <p:cNvSpPr txBox="1">
            <a:spLocks noChangeArrowheads="1"/>
          </p:cNvSpPr>
          <p:nvPr/>
        </p:nvSpPr>
        <p:spPr bwMode="auto">
          <a:xfrm>
            <a:off x="7824789" y="1625600"/>
            <a:ext cx="1012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24 mmol/l</a:t>
            </a:r>
          </a:p>
        </p:txBody>
      </p:sp>
      <p:sp>
        <p:nvSpPr>
          <p:cNvPr id="128030" name="Text Box 41">
            <a:extLst>
              <a:ext uri="{FF2B5EF4-FFF2-40B4-BE49-F238E27FC236}">
                <a16:creationId xmlns:a16="http://schemas.microsoft.com/office/drawing/2014/main" id="{D0C705DB-7DE0-42DE-9F83-1DED629CE5D5}"/>
              </a:ext>
            </a:extLst>
          </p:cNvPr>
          <p:cNvSpPr txBox="1">
            <a:spLocks noChangeArrowheads="1"/>
          </p:cNvSpPr>
          <p:nvPr/>
        </p:nvSpPr>
        <p:spPr bwMode="auto">
          <a:xfrm>
            <a:off x="7118351" y="3556000"/>
            <a:ext cx="20875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43 nmol/l (pH=7,37)</a:t>
            </a:r>
          </a:p>
        </p:txBody>
      </p:sp>
      <p:sp>
        <p:nvSpPr>
          <p:cNvPr id="128031" name="Line 42">
            <a:extLst>
              <a:ext uri="{FF2B5EF4-FFF2-40B4-BE49-F238E27FC236}">
                <a16:creationId xmlns:a16="http://schemas.microsoft.com/office/drawing/2014/main" id="{06D218A1-2E0D-4B7B-800E-D02DDD46C4FC}"/>
              </a:ext>
            </a:extLst>
          </p:cNvPr>
          <p:cNvSpPr>
            <a:spLocks noChangeShapeType="1"/>
          </p:cNvSpPr>
          <p:nvPr/>
        </p:nvSpPr>
        <p:spPr bwMode="auto">
          <a:xfrm>
            <a:off x="7664450" y="2160588"/>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32" name="Line 43">
            <a:extLst>
              <a:ext uri="{FF2B5EF4-FFF2-40B4-BE49-F238E27FC236}">
                <a16:creationId xmlns:a16="http://schemas.microsoft.com/office/drawing/2014/main" id="{4FC88476-0A7A-45B5-8F09-8BD1C298D0B4}"/>
              </a:ext>
            </a:extLst>
          </p:cNvPr>
          <p:cNvSpPr>
            <a:spLocks noChangeShapeType="1"/>
          </p:cNvSpPr>
          <p:nvPr/>
        </p:nvSpPr>
        <p:spPr bwMode="auto">
          <a:xfrm>
            <a:off x="7886700" y="1414464"/>
            <a:ext cx="0" cy="7588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8033" name="Line 44">
            <a:extLst>
              <a:ext uri="{FF2B5EF4-FFF2-40B4-BE49-F238E27FC236}">
                <a16:creationId xmlns:a16="http://schemas.microsoft.com/office/drawing/2014/main" id="{9EAE384D-E783-45C0-8E3E-5D297A109939}"/>
              </a:ext>
            </a:extLst>
          </p:cNvPr>
          <p:cNvSpPr>
            <a:spLocks noChangeShapeType="1"/>
          </p:cNvSpPr>
          <p:nvPr/>
        </p:nvSpPr>
        <p:spPr bwMode="auto">
          <a:xfrm>
            <a:off x="7115175" y="4187825"/>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34" name="Line 45">
            <a:extLst>
              <a:ext uri="{FF2B5EF4-FFF2-40B4-BE49-F238E27FC236}">
                <a16:creationId xmlns:a16="http://schemas.microsoft.com/office/drawing/2014/main" id="{22CD7997-ED9E-44F8-9E92-200E58C0BC68}"/>
              </a:ext>
            </a:extLst>
          </p:cNvPr>
          <p:cNvSpPr>
            <a:spLocks noChangeShapeType="1"/>
          </p:cNvSpPr>
          <p:nvPr/>
        </p:nvSpPr>
        <p:spPr bwMode="auto">
          <a:xfrm>
            <a:off x="7297738" y="3487739"/>
            <a:ext cx="0" cy="700087"/>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8035" name="Rectangle 46">
            <a:extLst>
              <a:ext uri="{FF2B5EF4-FFF2-40B4-BE49-F238E27FC236}">
                <a16:creationId xmlns:a16="http://schemas.microsoft.com/office/drawing/2014/main" id="{5D116D21-7279-4895-AE47-CC010BAD9A3C}"/>
              </a:ext>
            </a:extLst>
          </p:cNvPr>
          <p:cNvSpPr>
            <a:spLocks noChangeArrowheads="1"/>
          </p:cNvSpPr>
          <p:nvPr/>
        </p:nvSpPr>
        <p:spPr bwMode="auto">
          <a:xfrm>
            <a:off x="9296400" y="4397375"/>
            <a:ext cx="1111250" cy="7826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36" name="Rectangle 47">
            <a:extLst>
              <a:ext uri="{FF2B5EF4-FFF2-40B4-BE49-F238E27FC236}">
                <a16:creationId xmlns:a16="http://schemas.microsoft.com/office/drawing/2014/main" id="{03F8ED45-CEC9-4EE6-997C-23C4BFC57878}"/>
              </a:ext>
            </a:extLst>
          </p:cNvPr>
          <p:cNvSpPr>
            <a:spLocks noChangeArrowheads="1"/>
          </p:cNvSpPr>
          <p:nvPr/>
        </p:nvSpPr>
        <p:spPr bwMode="auto">
          <a:xfrm>
            <a:off x="6532563" y="5180013"/>
            <a:ext cx="1111250" cy="977900"/>
          </a:xfrm>
          <a:prstGeom prst="rect">
            <a:avLst/>
          </a:prstGeom>
          <a:solidFill>
            <a:schemeClr val="bg1"/>
          </a:solidFill>
          <a:ln w="12700">
            <a:solidFill>
              <a:srgbClr val="000000"/>
            </a:solidFill>
            <a:prstDash val="sysDot"/>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37" name="Rectangle 48">
            <a:extLst>
              <a:ext uri="{FF2B5EF4-FFF2-40B4-BE49-F238E27FC236}">
                <a16:creationId xmlns:a16="http://schemas.microsoft.com/office/drawing/2014/main" id="{2C38643B-C2C4-425C-9089-E80FD3F848AB}"/>
              </a:ext>
            </a:extLst>
          </p:cNvPr>
          <p:cNvSpPr>
            <a:spLocks noChangeArrowheads="1"/>
          </p:cNvSpPr>
          <p:nvPr/>
        </p:nvSpPr>
        <p:spPr bwMode="auto">
          <a:xfrm>
            <a:off x="6530975" y="5541964"/>
            <a:ext cx="1111250" cy="62388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8038" name="Text Box 49">
            <a:extLst>
              <a:ext uri="{FF2B5EF4-FFF2-40B4-BE49-F238E27FC236}">
                <a16:creationId xmlns:a16="http://schemas.microsoft.com/office/drawing/2014/main" id="{16B45F20-CEE0-4443-8AEC-B0593F6FC757}"/>
              </a:ext>
            </a:extLst>
          </p:cNvPr>
          <p:cNvSpPr txBox="1">
            <a:spLocks noChangeArrowheads="1"/>
          </p:cNvSpPr>
          <p:nvPr/>
        </p:nvSpPr>
        <p:spPr bwMode="auto">
          <a:xfrm>
            <a:off x="6718300" y="5661025"/>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28039" name="Freeform 50">
            <a:extLst>
              <a:ext uri="{FF2B5EF4-FFF2-40B4-BE49-F238E27FC236}">
                <a16:creationId xmlns:a16="http://schemas.microsoft.com/office/drawing/2014/main" id="{3E606486-6566-40FB-A2C4-22932066739A}"/>
              </a:ext>
            </a:extLst>
          </p:cNvPr>
          <p:cNvSpPr>
            <a:spLocks/>
          </p:cNvSpPr>
          <p:nvPr/>
        </p:nvSpPr>
        <p:spPr bwMode="auto">
          <a:xfrm>
            <a:off x="7118350" y="3851275"/>
            <a:ext cx="2154238" cy="1035050"/>
          </a:xfrm>
          <a:custGeom>
            <a:avLst/>
            <a:gdLst>
              <a:gd name="T0" fmla="*/ 2147483646 w 1357"/>
              <a:gd name="T1" fmla="*/ 2147483646 h 652"/>
              <a:gd name="T2" fmla="*/ 2147483646 w 1357"/>
              <a:gd name="T3" fmla="*/ 2147483646 h 652"/>
              <a:gd name="T4" fmla="*/ 2147483646 w 1357"/>
              <a:gd name="T5" fmla="*/ 2147483646 h 652"/>
              <a:gd name="T6" fmla="*/ 2147483646 w 1357"/>
              <a:gd name="T7" fmla="*/ 2147483646 h 652"/>
              <a:gd name="T8" fmla="*/ 2147483646 w 1357"/>
              <a:gd name="T9" fmla="*/ 0 h 652"/>
              <a:gd name="T10" fmla="*/ 0 w 1357"/>
              <a:gd name="T11" fmla="*/ 2147483646 h 652"/>
              <a:gd name="T12" fmla="*/ 0 60000 65536"/>
              <a:gd name="T13" fmla="*/ 0 60000 65536"/>
              <a:gd name="T14" fmla="*/ 0 60000 65536"/>
              <a:gd name="T15" fmla="*/ 0 60000 65536"/>
              <a:gd name="T16" fmla="*/ 0 60000 65536"/>
              <a:gd name="T17" fmla="*/ 0 60000 65536"/>
              <a:gd name="T18" fmla="*/ 0 w 1357"/>
              <a:gd name="T19" fmla="*/ 0 h 652"/>
              <a:gd name="T20" fmla="*/ 1357 w 1357"/>
              <a:gd name="T21" fmla="*/ 652 h 652"/>
            </a:gdLst>
            <a:ahLst/>
            <a:cxnLst>
              <a:cxn ang="T12">
                <a:pos x="T0" y="T1"/>
              </a:cxn>
              <a:cxn ang="T13">
                <a:pos x="T2" y="T3"/>
              </a:cxn>
              <a:cxn ang="T14">
                <a:pos x="T4" y="T5"/>
              </a:cxn>
              <a:cxn ang="T15">
                <a:pos x="T6" y="T7"/>
              </a:cxn>
              <a:cxn ang="T16">
                <a:pos x="T8" y="T9"/>
              </a:cxn>
              <a:cxn ang="T17">
                <a:pos x="T10" y="T11"/>
              </a:cxn>
            </a:cxnLst>
            <a:rect l="T18" t="T19" r="T20" b="T21"/>
            <a:pathLst>
              <a:path w="1357" h="652">
                <a:moveTo>
                  <a:pt x="1357" y="647"/>
                </a:moveTo>
                <a:lnTo>
                  <a:pt x="757" y="652"/>
                </a:lnTo>
                <a:cubicBezTo>
                  <a:pt x="637" y="634"/>
                  <a:pt x="655" y="631"/>
                  <a:pt x="635" y="538"/>
                </a:cubicBezTo>
                <a:lnTo>
                  <a:pt x="635" y="91"/>
                </a:lnTo>
                <a:cubicBezTo>
                  <a:pt x="622" y="1"/>
                  <a:pt x="660" y="15"/>
                  <a:pt x="554" y="0"/>
                </a:cubicBezTo>
                <a:lnTo>
                  <a:pt x="0" y="1"/>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8040" name="Freeform 51">
            <a:extLst>
              <a:ext uri="{FF2B5EF4-FFF2-40B4-BE49-F238E27FC236}">
                <a16:creationId xmlns:a16="http://schemas.microsoft.com/office/drawing/2014/main" id="{AEB8602A-F113-4454-AE82-AA0C727DAB92}"/>
              </a:ext>
            </a:extLst>
          </p:cNvPr>
          <p:cNvSpPr>
            <a:spLocks/>
          </p:cNvSpPr>
          <p:nvPr/>
        </p:nvSpPr>
        <p:spPr bwMode="auto">
          <a:xfrm>
            <a:off x="7631114" y="4878389"/>
            <a:ext cx="1658937" cy="1012825"/>
          </a:xfrm>
          <a:custGeom>
            <a:avLst/>
            <a:gdLst>
              <a:gd name="T0" fmla="*/ 2147483646 w 1045"/>
              <a:gd name="T1" fmla="*/ 0 h 638"/>
              <a:gd name="T2" fmla="*/ 2147483646 w 1045"/>
              <a:gd name="T3" fmla="*/ 2147483646 h 638"/>
              <a:gd name="T4" fmla="*/ 2147483646 w 1045"/>
              <a:gd name="T5" fmla="*/ 0 h 638"/>
              <a:gd name="T6" fmla="*/ 2147483646 w 1045"/>
              <a:gd name="T7" fmla="*/ 2147483646 h 638"/>
              <a:gd name="T8" fmla="*/ 2147483646 w 1045"/>
              <a:gd name="T9" fmla="*/ 2147483646 h 638"/>
              <a:gd name="T10" fmla="*/ 2147483646 w 1045"/>
              <a:gd name="T11" fmla="*/ 2147483646 h 638"/>
              <a:gd name="T12" fmla="*/ 0 w 1045"/>
              <a:gd name="T13" fmla="*/ 2147483646 h 638"/>
              <a:gd name="T14" fmla="*/ 0 60000 65536"/>
              <a:gd name="T15" fmla="*/ 0 60000 65536"/>
              <a:gd name="T16" fmla="*/ 0 60000 65536"/>
              <a:gd name="T17" fmla="*/ 0 60000 65536"/>
              <a:gd name="T18" fmla="*/ 0 60000 65536"/>
              <a:gd name="T19" fmla="*/ 0 60000 65536"/>
              <a:gd name="T20" fmla="*/ 0 60000 65536"/>
              <a:gd name="T21" fmla="*/ 0 w 1045"/>
              <a:gd name="T22" fmla="*/ 0 h 638"/>
              <a:gd name="T23" fmla="*/ 1045 w 1045"/>
              <a:gd name="T24" fmla="*/ 638 h 6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5" h="638">
                <a:moveTo>
                  <a:pt x="1045" y="0"/>
                </a:moveTo>
                <a:lnTo>
                  <a:pt x="763" y="5"/>
                </a:lnTo>
                <a:lnTo>
                  <a:pt x="434" y="0"/>
                </a:lnTo>
                <a:cubicBezTo>
                  <a:pt x="359" y="22"/>
                  <a:pt x="332" y="47"/>
                  <a:pt x="312" y="138"/>
                </a:cubicBezTo>
                <a:lnTo>
                  <a:pt x="312" y="547"/>
                </a:lnTo>
                <a:cubicBezTo>
                  <a:pt x="298" y="630"/>
                  <a:pt x="283" y="623"/>
                  <a:pt x="231" y="638"/>
                </a:cubicBezTo>
                <a:lnTo>
                  <a:pt x="0" y="638"/>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8041" name="Line 52">
            <a:extLst>
              <a:ext uri="{FF2B5EF4-FFF2-40B4-BE49-F238E27FC236}">
                <a16:creationId xmlns:a16="http://schemas.microsoft.com/office/drawing/2014/main" id="{2EEAC1D3-9E60-47CC-BCD9-EC5B91AAD106}"/>
              </a:ext>
            </a:extLst>
          </p:cNvPr>
          <p:cNvSpPr>
            <a:spLocks noChangeShapeType="1"/>
          </p:cNvSpPr>
          <p:nvPr/>
        </p:nvSpPr>
        <p:spPr bwMode="auto">
          <a:xfrm>
            <a:off x="6689726" y="5729289"/>
            <a:ext cx="9525" cy="293687"/>
          </a:xfrm>
          <a:prstGeom prst="line">
            <a:avLst/>
          </a:prstGeom>
          <a:noFill/>
          <a:ln w="3810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8042" name="Text Box 53">
            <a:extLst>
              <a:ext uri="{FF2B5EF4-FFF2-40B4-BE49-F238E27FC236}">
                <a16:creationId xmlns:a16="http://schemas.microsoft.com/office/drawing/2014/main" id="{5C839EF0-9217-43D5-9855-3ACDE3923A52}"/>
              </a:ext>
            </a:extLst>
          </p:cNvPr>
          <p:cNvSpPr txBox="1">
            <a:spLocks noChangeArrowheads="1"/>
          </p:cNvSpPr>
          <p:nvPr/>
        </p:nvSpPr>
        <p:spPr bwMode="auto">
          <a:xfrm>
            <a:off x="9494838" y="4603750"/>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28043" name="Line 54">
            <a:extLst>
              <a:ext uri="{FF2B5EF4-FFF2-40B4-BE49-F238E27FC236}">
                <a16:creationId xmlns:a16="http://schemas.microsoft.com/office/drawing/2014/main" id="{5105A35D-5507-41C8-8C53-E535A9CBC16F}"/>
              </a:ext>
            </a:extLst>
          </p:cNvPr>
          <p:cNvSpPr>
            <a:spLocks noChangeShapeType="1"/>
          </p:cNvSpPr>
          <p:nvPr/>
        </p:nvSpPr>
        <p:spPr bwMode="auto">
          <a:xfrm>
            <a:off x="9485314" y="4675189"/>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44" name="Line 55">
            <a:extLst>
              <a:ext uri="{FF2B5EF4-FFF2-40B4-BE49-F238E27FC236}">
                <a16:creationId xmlns:a16="http://schemas.microsoft.com/office/drawing/2014/main" id="{6098CB29-2E22-45C0-9DB2-6D91D203F03E}"/>
              </a:ext>
            </a:extLst>
          </p:cNvPr>
          <p:cNvSpPr>
            <a:spLocks noChangeShapeType="1"/>
          </p:cNvSpPr>
          <p:nvPr/>
        </p:nvSpPr>
        <p:spPr bwMode="auto">
          <a:xfrm>
            <a:off x="6319838" y="5180013"/>
            <a:ext cx="0" cy="36195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8045" name="Line 56">
            <a:extLst>
              <a:ext uri="{FF2B5EF4-FFF2-40B4-BE49-F238E27FC236}">
                <a16:creationId xmlns:a16="http://schemas.microsoft.com/office/drawing/2014/main" id="{9146DC0B-C0FB-4693-AE95-687B75ADF9A3}"/>
              </a:ext>
            </a:extLst>
          </p:cNvPr>
          <p:cNvSpPr>
            <a:spLocks noChangeShapeType="1"/>
          </p:cNvSpPr>
          <p:nvPr/>
        </p:nvSpPr>
        <p:spPr bwMode="auto">
          <a:xfrm>
            <a:off x="6189663" y="554196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46" name="Line 57">
            <a:extLst>
              <a:ext uri="{FF2B5EF4-FFF2-40B4-BE49-F238E27FC236}">
                <a16:creationId xmlns:a16="http://schemas.microsoft.com/office/drawing/2014/main" id="{EFAFB661-E221-49B2-8C13-6404740DD236}"/>
              </a:ext>
            </a:extLst>
          </p:cNvPr>
          <p:cNvSpPr>
            <a:spLocks noChangeShapeType="1"/>
          </p:cNvSpPr>
          <p:nvPr/>
        </p:nvSpPr>
        <p:spPr bwMode="auto">
          <a:xfrm>
            <a:off x="6181725" y="517366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47" name="Line 58">
            <a:extLst>
              <a:ext uri="{FF2B5EF4-FFF2-40B4-BE49-F238E27FC236}">
                <a16:creationId xmlns:a16="http://schemas.microsoft.com/office/drawing/2014/main" id="{C33A80C4-3345-4DE2-BD46-338A5EF161CA}"/>
              </a:ext>
            </a:extLst>
          </p:cNvPr>
          <p:cNvSpPr>
            <a:spLocks noChangeShapeType="1"/>
          </p:cNvSpPr>
          <p:nvPr/>
        </p:nvSpPr>
        <p:spPr bwMode="auto">
          <a:xfrm>
            <a:off x="9147175" y="4035425"/>
            <a:ext cx="0" cy="36195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8048" name="Line 59">
            <a:extLst>
              <a:ext uri="{FF2B5EF4-FFF2-40B4-BE49-F238E27FC236}">
                <a16:creationId xmlns:a16="http://schemas.microsoft.com/office/drawing/2014/main" id="{4F9F44B6-DA92-4F66-A35D-D26A36AC97AF}"/>
              </a:ext>
            </a:extLst>
          </p:cNvPr>
          <p:cNvSpPr>
            <a:spLocks noChangeShapeType="1"/>
          </p:cNvSpPr>
          <p:nvPr/>
        </p:nvSpPr>
        <p:spPr bwMode="auto">
          <a:xfrm>
            <a:off x="8963025" y="4397375"/>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49" name="Line 60">
            <a:extLst>
              <a:ext uri="{FF2B5EF4-FFF2-40B4-BE49-F238E27FC236}">
                <a16:creationId xmlns:a16="http://schemas.microsoft.com/office/drawing/2014/main" id="{713CDE9B-FEC6-4711-B8B1-D6DA0E2176FF}"/>
              </a:ext>
            </a:extLst>
          </p:cNvPr>
          <p:cNvSpPr>
            <a:spLocks noChangeShapeType="1"/>
          </p:cNvSpPr>
          <p:nvPr/>
        </p:nvSpPr>
        <p:spPr bwMode="auto">
          <a:xfrm>
            <a:off x="8947150" y="4035425"/>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50" name="Text Box 61">
            <a:extLst>
              <a:ext uri="{FF2B5EF4-FFF2-40B4-BE49-F238E27FC236}">
                <a16:creationId xmlns:a16="http://schemas.microsoft.com/office/drawing/2014/main" id="{9141DD2E-285D-4CDE-8ECD-6CB22C2802E9}"/>
              </a:ext>
            </a:extLst>
          </p:cNvPr>
          <p:cNvSpPr txBox="1">
            <a:spLocks noChangeArrowheads="1"/>
          </p:cNvSpPr>
          <p:nvPr/>
        </p:nvSpPr>
        <p:spPr bwMode="auto">
          <a:xfrm>
            <a:off x="8107363" y="4035425"/>
            <a:ext cx="1098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+1 mmol/l</a:t>
            </a:r>
          </a:p>
        </p:txBody>
      </p:sp>
      <p:sp>
        <p:nvSpPr>
          <p:cNvPr id="128051" name="Line 62">
            <a:extLst>
              <a:ext uri="{FF2B5EF4-FFF2-40B4-BE49-F238E27FC236}">
                <a16:creationId xmlns:a16="http://schemas.microsoft.com/office/drawing/2014/main" id="{25823EC6-1424-46AF-B4AF-66FE09497CA4}"/>
              </a:ext>
            </a:extLst>
          </p:cNvPr>
          <p:cNvSpPr>
            <a:spLocks noChangeShapeType="1"/>
          </p:cNvSpPr>
          <p:nvPr/>
        </p:nvSpPr>
        <p:spPr bwMode="auto">
          <a:xfrm>
            <a:off x="7054850" y="3487738"/>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8052" name="Text Box 63">
            <a:extLst>
              <a:ext uri="{FF2B5EF4-FFF2-40B4-BE49-F238E27FC236}">
                <a16:creationId xmlns:a16="http://schemas.microsoft.com/office/drawing/2014/main" id="{1818EE8F-23FC-477F-A93D-095F996B65BF}"/>
              </a:ext>
            </a:extLst>
          </p:cNvPr>
          <p:cNvSpPr txBox="1">
            <a:spLocks noChangeArrowheads="1"/>
          </p:cNvSpPr>
          <p:nvPr/>
        </p:nvSpPr>
        <p:spPr bwMode="auto">
          <a:xfrm>
            <a:off x="4741863" y="5186363"/>
            <a:ext cx="1695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dBuf </a:t>
            </a:r>
            <a:r>
              <a:rPr lang="cs-CZ" altLang="cs-CZ" sz="2000" b="1" baseline="50000">
                <a:latin typeface="Times New Roman" panose="02020603050405020304" pitchFamily="18" charset="0"/>
              </a:rPr>
              <a:t>-</a:t>
            </a:r>
            <a:r>
              <a:rPr lang="cs-CZ" altLang="cs-CZ" sz="1400" b="1">
                <a:latin typeface="Times New Roman" panose="02020603050405020304" pitchFamily="18" charset="0"/>
              </a:rPr>
              <a:t> = -1 mmol/l</a:t>
            </a:r>
          </a:p>
        </p:txBody>
      </p:sp>
      <p:grpSp>
        <p:nvGrpSpPr>
          <p:cNvPr id="128053" name="Group 64">
            <a:extLst>
              <a:ext uri="{FF2B5EF4-FFF2-40B4-BE49-F238E27FC236}">
                <a16:creationId xmlns:a16="http://schemas.microsoft.com/office/drawing/2014/main" id="{0A795952-E6A5-4C4D-A8ED-CCCD001D85E6}"/>
              </a:ext>
            </a:extLst>
          </p:cNvPr>
          <p:cNvGrpSpPr>
            <a:grpSpLocks/>
          </p:cNvGrpSpPr>
          <p:nvPr/>
        </p:nvGrpSpPr>
        <p:grpSpPr bwMode="auto">
          <a:xfrm>
            <a:off x="7712076" y="958850"/>
            <a:ext cx="2085975" cy="420688"/>
            <a:chOff x="3990" y="594"/>
            <a:chExt cx="1314" cy="265"/>
          </a:xfrm>
        </p:grpSpPr>
        <p:sp>
          <p:nvSpPr>
            <p:cNvPr id="128057" name="Text Box 65">
              <a:extLst>
                <a:ext uri="{FF2B5EF4-FFF2-40B4-BE49-F238E27FC236}">
                  <a16:creationId xmlns:a16="http://schemas.microsoft.com/office/drawing/2014/main" id="{1D5436B9-64B3-4D96-8FF2-20B6C99837B4}"/>
                </a:ext>
              </a:extLst>
            </p:cNvPr>
            <p:cNvSpPr txBox="1">
              <a:spLocks noChangeArrowheads="1"/>
            </p:cNvSpPr>
            <p:nvPr/>
          </p:nvSpPr>
          <p:spPr bwMode="auto">
            <a:xfrm>
              <a:off x="3990" y="667"/>
              <a:ext cx="13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dHCO</a:t>
              </a:r>
              <a:r>
                <a:rPr lang="cs-CZ" altLang="cs-CZ" sz="1400" b="1" baseline="-25000">
                  <a:latin typeface="Times New Roman" panose="02020603050405020304" pitchFamily="18" charset="0"/>
                </a:rPr>
                <a:t>3</a:t>
              </a:r>
              <a:r>
                <a:rPr lang="cs-CZ" altLang="cs-CZ" sz="1400" b="1">
                  <a:latin typeface="Times New Roman" panose="02020603050405020304" pitchFamily="18" charset="0"/>
                </a:rPr>
                <a:t> = +1 mmol/l</a:t>
              </a:r>
            </a:p>
          </p:txBody>
        </p:sp>
        <p:sp>
          <p:nvSpPr>
            <p:cNvPr id="128058" name="Text Box 66">
              <a:extLst>
                <a:ext uri="{FF2B5EF4-FFF2-40B4-BE49-F238E27FC236}">
                  <a16:creationId xmlns:a16="http://schemas.microsoft.com/office/drawing/2014/main" id="{4A2DCED0-464F-49DF-8255-C68C1B5057BD}"/>
                </a:ext>
              </a:extLst>
            </p:cNvPr>
            <p:cNvSpPr txBox="1">
              <a:spLocks noChangeArrowheads="1"/>
            </p:cNvSpPr>
            <p:nvPr/>
          </p:nvSpPr>
          <p:spPr bwMode="auto">
            <a:xfrm>
              <a:off x="4478" y="594"/>
              <a:ext cx="5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a:t>
              </a:r>
            </a:p>
          </p:txBody>
        </p:sp>
      </p:grpSp>
      <p:sp>
        <p:nvSpPr>
          <p:cNvPr id="128054" name="Text Box 67">
            <a:extLst>
              <a:ext uri="{FF2B5EF4-FFF2-40B4-BE49-F238E27FC236}">
                <a16:creationId xmlns:a16="http://schemas.microsoft.com/office/drawing/2014/main" id="{16F29731-ED28-4E5D-BCBE-806F5C2159E7}"/>
              </a:ext>
            </a:extLst>
          </p:cNvPr>
          <p:cNvSpPr txBox="1">
            <a:spLocks noChangeArrowheads="1"/>
          </p:cNvSpPr>
          <p:nvPr/>
        </p:nvSpPr>
        <p:spPr bwMode="auto">
          <a:xfrm>
            <a:off x="3305175" y="115888"/>
            <a:ext cx="3676650" cy="4619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a:latin typeface="Arial" panose="020B0604020202020204" pitchFamily="34" charset="0"/>
              </a:rPr>
              <a:t>A: Titrace CO</a:t>
            </a:r>
            <a:r>
              <a:rPr lang="cs-CZ" altLang="cs-CZ" sz="2400" b="1" baseline="-25000">
                <a:latin typeface="Arial" panose="020B0604020202020204" pitchFamily="34" charset="0"/>
              </a:rPr>
              <a:t>2</a:t>
            </a:r>
            <a:r>
              <a:rPr lang="cs-CZ" altLang="cs-CZ" sz="2400" b="1">
                <a:latin typeface="Arial" panose="020B0604020202020204" pitchFamily="34" charset="0"/>
              </a:rPr>
              <a:t> „in vitro“</a:t>
            </a:r>
            <a:endParaRPr lang="cs-CZ" altLang="cs-CZ" sz="2400" b="1">
              <a:latin typeface="Times New Roman" panose="02020603050405020304" pitchFamily="18" charset="0"/>
            </a:endParaRPr>
          </a:p>
        </p:txBody>
      </p:sp>
      <p:sp>
        <p:nvSpPr>
          <p:cNvPr id="263236" name="Text Box 68">
            <a:extLst>
              <a:ext uri="{FF2B5EF4-FFF2-40B4-BE49-F238E27FC236}">
                <a16:creationId xmlns:a16="http://schemas.microsoft.com/office/drawing/2014/main" id="{542C90BD-5930-456D-80E0-B1474BF976AB}"/>
              </a:ext>
            </a:extLst>
          </p:cNvPr>
          <p:cNvSpPr txBox="1">
            <a:spLocks noChangeArrowheads="1"/>
          </p:cNvSpPr>
          <p:nvPr/>
        </p:nvSpPr>
        <p:spPr bwMode="auto">
          <a:xfrm>
            <a:off x="1703388" y="5949951"/>
            <a:ext cx="3625850" cy="615553"/>
          </a:xfrm>
          <a:prstGeom prst="rect">
            <a:avLst/>
          </a:prstGeom>
          <a:noFill/>
          <a:ln w="12700">
            <a:solidFill>
              <a:schemeClr val="tx1"/>
            </a:solidFill>
            <a:miter lim="800000"/>
            <a:headEnd/>
            <a:tailEnd/>
          </a:ln>
          <a:effectLst>
            <a:prstShdw prst="shdw17" dist="17961" dir="2700000">
              <a:schemeClr val="tx1">
                <a:gamma/>
                <a:shade val="60000"/>
                <a:invGamma/>
              </a:schemeClr>
            </a:prstShdw>
          </a:effectLst>
        </p:spPr>
        <p:txBody>
          <a:bodyPr>
            <a:spAutoFit/>
          </a:bodyPr>
          <a:lstStyle/>
          <a:p>
            <a:pPr>
              <a:defRPr/>
            </a:pPr>
            <a:r>
              <a:rPr lang="cs-CZ" sz="1600" b="1">
                <a:latin typeface="Arial" pitchFamily="34" charset="0"/>
              </a:rPr>
              <a:t>Buffer Base (BB)</a:t>
            </a:r>
          </a:p>
          <a:p>
            <a:pPr>
              <a:defRPr/>
            </a:pPr>
            <a:r>
              <a:rPr lang="cs-CZ" sz="1600" b="1">
                <a:latin typeface="Arial" pitchFamily="34" charset="0"/>
              </a:rPr>
              <a:t>BB  =</a:t>
            </a:r>
            <a:r>
              <a:rPr lang="cs-CZ" b="1">
                <a:latin typeface="Arial" pitchFamily="34" charset="0"/>
              </a:rPr>
              <a:t> </a:t>
            </a:r>
            <a:r>
              <a:rPr lang="en-US">
                <a:latin typeface="Arial" pitchFamily="34" charset="0"/>
              </a:rPr>
              <a:t>[</a:t>
            </a:r>
            <a:r>
              <a:rPr lang="cs-CZ" sz="1600" b="1">
                <a:latin typeface="Arial" pitchFamily="34" charset="0"/>
              </a:rPr>
              <a:t>HCO</a:t>
            </a:r>
            <a:r>
              <a:rPr lang="cs-CZ" sz="1600" b="1" baseline="-25000">
                <a:latin typeface="Arial" pitchFamily="34" charset="0"/>
              </a:rPr>
              <a:t>3</a:t>
            </a:r>
            <a:r>
              <a:rPr lang="cs-CZ" sz="1600" b="1" baseline="70000">
                <a:latin typeface="Arial" pitchFamily="34" charset="0"/>
              </a:rPr>
              <a:t>-</a:t>
            </a:r>
            <a:r>
              <a:rPr lang="cs-CZ" b="1" baseline="70000">
                <a:latin typeface="Arial" pitchFamily="34" charset="0"/>
              </a:rPr>
              <a:t> </a:t>
            </a:r>
            <a:r>
              <a:rPr lang="cs-CZ">
                <a:latin typeface="Arial" pitchFamily="34" charset="0"/>
              </a:rPr>
              <a:t>]</a:t>
            </a:r>
            <a:r>
              <a:rPr lang="cs-CZ" b="1">
                <a:latin typeface="Arial" pitchFamily="34" charset="0"/>
              </a:rPr>
              <a:t>+ </a:t>
            </a:r>
            <a:r>
              <a:rPr lang="cs-CZ">
                <a:latin typeface="Arial" pitchFamily="34" charset="0"/>
              </a:rPr>
              <a:t>[</a:t>
            </a:r>
            <a:r>
              <a:rPr lang="cs-CZ" sz="1600" b="1">
                <a:latin typeface="Arial" pitchFamily="34" charset="0"/>
              </a:rPr>
              <a:t>Buf </a:t>
            </a:r>
            <a:r>
              <a:rPr lang="cs-CZ" sz="1600" b="1" baseline="70000">
                <a:latin typeface="Arial" pitchFamily="34" charset="0"/>
              </a:rPr>
              <a:t>-</a:t>
            </a:r>
            <a:r>
              <a:rPr lang="cs-CZ" b="1" baseline="70000">
                <a:latin typeface="Arial" pitchFamily="34" charset="0"/>
              </a:rPr>
              <a:t> </a:t>
            </a:r>
            <a:r>
              <a:rPr lang="cs-CZ">
                <a:latin typeface="Arial" pitchFamily="34" charset="0"/>
              </a:rPr>
              <a:t>]</a:t>
            </a:r>
            <a:endParaRPr lang="cs-CZ" b="1" baseline="70000">
              <a:latin typeface="Arial" pitchFamily="34" charset="0"/>
            </a:endParaRPr>
          </a:p>
        </p:txBody>
      </p:sp>
      <p:sp>
        <p:nvSpPr>
          <p:cNvPr id="128056" name="Line 69">
            <a:extLst>
              <a:ext uri="{FF2B5EF4-FFF2-40B4-BE49-F238E27FC236}">
                <a16:creationId xmlns:a16="http://schemas.microsoft.com/office/drawing/2014/main" id="{87C2D1B7-219E-438C-BFD1-5483332C6C27}"/>
              </a:ext>
            </a:extLst>
          </p:cNvPr>
          <p:cNvSpPr>
            <a:spLocks noChangeShapeType="1"/>
          </p:cNvSpPr>
          <p:nvPr/>
        </p:nvSpPr>
        <p:spPr bwMode="auto">
          <a:xfrm flipV="1">
            <a:off x="6672263" y="3717926"/>
            <a:ext cx="0" cy="35877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2">
            <a:extLst>
              <a:ext uri="{FF2B5EF4-FFF2-40B4-BE49-F238E27FC236}">
                <a16:creationId xmlns:a16="http://schemas.microsoft.com/office/drawing/2014/main" id="{66FD00EB-A087-4CFC-AC03-2EF3CB6B728F}"/>
              </a:ext>
            </a:extLst>
          </p:cNvPr>
          <p:cNvSpPr>
            <a:spLocks noChangeArrowheads="1"/>
          </p:cNvSpPr>
          <p:nvPr/>
        </p:nvSpPr>
        <p:spPr bwMode="auto">
          <a:xfrm>
            <a:off x="6527800" y="5186363"/>
            <a:ext cx="1111250" cy="977900"/>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endParaRPr lang="cs-CZ" altLang="cs-CZ" sz="2400">
              <a:latin typeface="Times New Roman" panose="02020603050405020304" pitchFamily="18" charset="0"/>
            </a:endParaRPr>
          </a:p>
        </p:txBody>
      </p:sp>
      <p:sp>
        <p:nvSpPr>
          <p:cNvPr id="130051" name="Rectangle 3">
            <a:extLst>
              <a:ext uri="{FF2B5EF4-FFF2-40B4-BE49-F238E27FC236}">
                <a16:creationId xmlns:a16="http://schemas.microsoft.com/office/drawing/2014/main" id="{588901A6-2C48-4AEA-9302-355FE804304A}"/>
              </a:ext>
            </a:extLst>
          </p:cNvPr>
          <p:cNvSpPr>
            <a:spLocks noChangeArrowheads="1"/>
          </p:cNvSpPr>
          <p:nvPr/>
        </p:nvSpPr>
        <p:spPr bwMode="auto">
          <a:xfrm>
            <a:off x="6534151" y="3484564"/>
            <a:ext cx="587375" cy="700087"/>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52" name="Rectangle 4">
            <a:extLst>
              <a:ext uri="{FF2B5EF4-FFF2-40B4-BE49-F238E27FC236}">
                <a16:creationId xmlns:a16="http://schemas.microsoft.com/office/drawing/2014/main" id="{86C564DB-3930-4F11-A054-5ABF8419280D}"/>
              </a:ext>
            </a:extLst>
          </p:cNvPr>
          <p:cNvSpPr>
            <a:spLocks noChangeArrowheads="1"/>
          </p:cNvSpPr>
          <p:nvPr/>
        </p:nvSpPr>
        <p:spPr bwMode="auto">
          <a:xfrm flipH="1">
            <a:off x="1703388" y="146526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53" name="Rectangle 5">
            <a:extLst>
              <a:ext uri="{FF2B5EF4-FFF2-40B4-BE49-F238E27FC236}">
                <a16:creationId xmlns:a16="http://schemas.microsoft.com/office/drawing/2014/main" id="{6BE3C538-5423-4148-AE3D-DCE5F35C30CA}"/>
              </a:ext>
            </a:extLst>
          </p:cNvPr>
          <p:cNvSpPr>
            <a:spLocks noChangeArrowheads="1"/>
          </p:cNvSpPr>
          <p:nvPr/>
        </p:nvSpPr>
        <p:spPr bwMode="auto">
          <a:xfrm>
            <a:off x="9297988" y="4035426"/>
            <a:ext cx="1109662" cy="1025525"/>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54" name="Rectangle 6">
            <a:extLst>
              <a:ext uri="{FF2B5EF4-FFF2-40B4-BE49-F238E27FC236}">
                <a16:creationId xmlns:a16="http://schemas.microsoft.com/office/drawing/2014/main" id="{1D820AF4-838D-4E6B-8586-A9308FA1F23F}"/>
              </a:ext>
            </a:extLst>
          </p:cNvPr>
          <p:cNvSpPr>
            <a:spLocks noChangeArrowheads="1"/>
          </p:cNvSpPr>
          <p:nvPr/>
        </p:nvSpPr>
        <p:spPr bwMode="auto">
          <a:xfrm>
            <a:off x="6535739" y="3176588"/>
            <a:ext cx="1114425" cy="368300"/>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55" name="Rectangle 7">
            <a:extLst>
              <a:ext uri="{FF2B5EF4-FFF2-40B4-BE49-F238E27FC236}">
                <a16:creationId xmlns:a16="http://schemas.microsoft.com/office/drawing/2014/main" id="{48423F48-ED7A-4F3B-A117-27CB22A34BC6}"/>
              </a:ext>
            </a:extLst>
          </p:cNvPr>
          <p:cNvSpPr>
            <a:spLocks noChangeArrowheads="1"/>
          </p:cNvSpPr>
          <p:nvPr/>
        </p:nvSpPr>
        <p:spPr bwMode="auto">
          <a:xfrm>
            <a:off x="6553201" y="1033463"/>
            <a:ext cx="1114425" cy="107315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56" name="Rectangle 8">
            <a:extLst>
              <a:ext uri="{FF2B5EF4-FFF2-40B4-BE49-F238E27FC236}">
                <a16:creationId xmlns:a16="http://schemas.microsoft.com/office/drawing/2014/main" id="{0EE4F50E-B3F6-4EEF-9481-20CCEF2F85CB}"/>
              </a:ext>
            </a:extLst>
          </p:cNvPr>
          <p:cNvSpPr>
            <a:spLocks noChangeArrowheads="1"/>
          </p:cNvSpPr>
          <p:nvPr/>
        </p:nvSpPr>
        <p:spPr bwMode="auto">
          <a:xfrm>
            <a:off x="4124325" y="2173288"/>
            <a:ext cx="1149350" cy="100330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57" name="Rectangle 9">
            <a:extLst>
              <a:ext uri="{FF2B5EF4-FFF2-40B4-BE49-F238E27FC236}">
                <a16:creationId xmlns:a16="http://schemas.microsoft.com/office/drawing/2014/main" id="{2868EC4B-1D17-4C7C-BB49-C77C4AB0F08D}"/>
              </a:ext>
            </a:extLst>
          </p:cNvPr>
          <p:cNvSpPr>
            <a:spLocks noChangeArrowheads="1"/>
          </p:cNvSpPr>
          <p:nvPr/>
        </p:nvSpPr>
        <p:spPr bwMode="auto">
          <a:xfrm>
            <a:off x="2024064" y="1141414"/>
            <a:ext cx="930275" cy="1031875"/>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58" name="Rectangle 10">
            <a:extLst>
              <a:ext uri="{FF2B5EF4-FFF2-40B4-BE49-F238E27FC236}">
                <a16:creationId xmlns:a16="http://schemas.microsoft.com/office/drawing/2014/main" id="{DBC1490D-28F5-4C97-806F-EDF91C86031E}"/>
              </a:ext>
            </a:extLst>
          </p:cNvPr>
          <p:cNvSpPr>
            <a:spLocks noChangeArrowheads="1"/>
          </p:cNvSpPr>
          <p:nvPr/>
        </p:nvSpPr>
        <p:spPr bwMode="auto">
          <a:xfrm>
            <a:off x="6556375" y="1401764"/>
            <a:ext cx="1111250" cy="7588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59" name="Rectangle 11">
            <a:extLst>
              <a:ext uri="{FF2B5EF4-FFF2-40B4-BE49-F238E27FC236}">
                <a16:creationId xmlns:a16="http://schemas.microsoft.com/office/drawing/2014/main" id="{78EE12C3-E707-4074-A4A5-241B23FDCB00}"/>
              </a:ext>
            </a:extLst>
          </p:cNvPr>
          <p:cNvSpPr>
            <a:spLocks noChangeArrowheads="1"/>
          </p:cNvSpPr>
          <p:nvPr/>
        </p:nvSpPr>
        <p:spPr bwMode="auto">
          <a:xfrm>
            <a:off x="4127500" y="2497139"/>
            <a:ext cx="1144588"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60" name="Rectangle 12">
            <a:extLst>
              <a:ext uri="{FF2B5EF4-FFF2-40B4-BE49-F238E27FC236}">
                <a16:creationId xmlns:a16="http://schemas.microsoft.com/office/drawing/2014/main" id="{72748CA4-77D2-43D3-A4A8-4BBFF65E36E3}"/>
              </a:ext>
            </a:extLst>
          </p:cNvPr>
          <p:cNvSpPr>
            <a:spLocks noChangeArrowheads="1"/>
          </p:cNvSpPr>
          <p:nvPr/>
        </p:nvSpPr>
        <p:spPr bwMode="auto">
          <a:xfrm>
            <a:off x="2027238" y="1477964"/>
            <a:ext cx="927100" cy="70643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61" name="Text Box 13">
            <a:extLst>
              <a:ext uri="{FF2B5EF4-FFF2-40B4-BE49-F238E27FC236}">
                <a16:creationId xmlns:a16="http://schemas.microsoft.com/office/drawing/2014/main" id="{FEBD2D14-9058-435E-8191-0B02A2AB6A06}"/>
              </a:ext>
            </a:extLst>
          </p:cNvPr>
          <p:cNvSpPr txBox="1">
            <a:spLocks noChangeArrowheads="1"/>
          </p:cNvSpPr>
          <p:nvPr/>
        </p:nvSpPr>
        <p:spPr bwMode="auto">
          <a:xfrm>
            <a:off x="2181226" y="1624013"/>
            <a:ext cx="75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30062" name="Text Box 14">
            <a:extLst>
              <a:ext uri="{FF2B5EF4-FFF2-40B4-BE49-F238E27FC236}">
                <a16:creationId xmlns:a16="http://schemas.microsoft.com/office/drawing/2014/main" id="{38A0B203-7878-4540-A0BE-1EEF232794E7}"/>
              </a:ext>
            </a:extLst>
          </p:cNvPr>
          <p:cNvSpPr txBox="1">
            <a:spLocks noChangeArrowheads="1"/>
          </p:cNvSpPr>
          <p:nvPr/>
        </p:nvSpPr>
        <p:spPr bwMode="auto">
          <a:xfrm>
            <a:off x="2163763" y="364490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30063" name="Text Box 15">
            <a:extLst>
              <a:ext uri="{FF2B5EF4-FFF2-40B4-BE49-F238E27FC236}">
                <a16:creationId xmlns:a16="http://schemas.microsoft.com/office/drawing/2014/main" id="{B5690ECF-2983-4E5F-90CC-F055CC702A15}"/>
              </a:ext>
            </a:extLst>
          </p:cNvPr>
          <p:cNvSpPr txBox="1">
            <a:spLocks noChangeArrowheads="1"/>
          </p:cNvSpPr>
          <p:nvPr/>
        </p:nvSpPr>
        <p:spPr bwMode="auto">
          <a:xfrm>
            <a:off x="4270375" y="2657475"/>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30064" name="Text Box 16">
            <a:extLst>
              <a:ext uri="{FF2B5EF4-FFF2-40B4-BE49-F238E27FC236}">
                <a16:creationId xmlns:a16="http://schemas.microsoft.com/office/drawing/2014/main" id="{C7AE4217-3C81-4BC8-85C5-E29F810BA863}"/>
              </a:ext>
            </a:extLst>
          </p:cNvPr>
          <p:cNvSpPr txBox="1">
            <a:spLocks noChangeArrowheads="1"/>
          </p:cNvSpPr>
          <p:nvPr/>
        </p:nvSpPr>
        <p:spPr bwMode="auto">
          <a:xfrm>
            <a:off x="6715126" y="1598613"/>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sp>
        <p:nvSpPr>
          <p:cNvPr id="130065" name="Freeform 17">
            <a:extLst>
              <a:ext uri="{FF2B5EF4-FFF2-40B4-BE49-F238E27FC236}">
                <a16:creationId xmlns:a16="http://schemas.microsoft.com/office/drawing/2014/main" id="{5089CDAF-49B5-4E02-A53C-19D97663F296}"/>
              </a:ext>
            </a:extLst>
          </p:cNvPr>
          <p:cNvSpPr>
            <a:spLocks/>
          </p:cNvSpPr>
          <p:nvPr/>
        </p:nvSpPr>
        <p:spPr bwMode="auto">
          <a:xfrm>
            <a:off x="5383213" y="1847850"/>
            <a:ext cx="1155700" cy="1023938"/>
          </a:xfrm>
          <a:custGeom>
            <a:avLst/>
            <a:gdLst>
              <a:gd name="T0" fmla="*/ 0 w 728"/>
              <a:gd name="T1" fmla="*/ 2147483646 h 645"/>
              <a:gd name="T2" fmla="*/ 2147483646 w 728"/>
              <a:gd name="T3" fmla="*/ 2147483646 h 645"/>
              <a:gd name="T4" fmla="*/ 2147483646 w 728"/>
              <a:gd name="T5" fmla="*/ 2147483646 h 645"/>
              <a:gd name="T6" fmla="*/ 2147483646 w 728"/>
              <a:gd name="T7" fmla="*/ 2147483646 h 645"/>
              <a:gd name="T8" fmla="*/ 2147483646 w 728"/>
              <a:gd name="T9" fmla="*/ 0 h 645"/>
              <a:gd name="T10" fmla="*/ 2147483646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0066" name="Freeform 18">
            <a:extLst>
              <a:ext uri="{FF2B5EF4-FFF2-40B4-BE49-F238E27FC236}">
                <a16:creationId xmlns:a16="http://schemas.microsoft.com/office/drawing/2014/main" id="{8BFF3F63-2F6B-4038-8554-DBD94FC77531}"/>
              </a:ext>
            </a:extLst>
          </p:cNvPr>
          <p:cNvSpPr>
            <a:spLocks/>
          </p:cNvSpPr>
          <p:nvPr/>
        </p:nvSpPr>
        <p:spPr bwMode="auto">
          <a:xfrm>
            <a:off x="5289551" y="2863850"/>
            <a:ext cx="1249363" cy="1023938"/>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30067" name="Group 19">
            <a:extLst>
              <a:ext uri="{FF2B5EF4-FFF2-40B4-BE49-F238E27FC236}">
                <a16:creationId xmlns:a16="http://schemas.microsoft.com/office/drawing/2014/main" id="{C5C31BB6-DFE5-4FBD-91F2-1CEA73F1E619}"/>
              </a:ext>
            </a:extLst>
          </p:cNvPr>
          <p:cNvGrpSpPr>
            <a:grpSpLocks/>
          </p:cNvGrpSpPr>
          <p:nvPr/>
        </p:nvGrpSpPr>
        <p:grpSpPr bwMode="auto">
          <a:xfrm flipH="1">
            <a:off x="2979738" y="1846263"/>
            <a:ext cx="1130300" cy="2038350"/>
            <a:chOff x="2575" y="781"/>
            <a:chExt cx="866" cy="1284"/>
          </a:xfrm>
        </p:grpSpPr>
        <p:sp>
          <p:nvSpPr>
            <p:cNvPr id="130122" name="Freeform 20">
              <a:extLst>
                <a:ext uri="{FF2B5EF4-FFF2-40B4-BE49-F238E27FC236}">
                  <a16:creationId xmlns:a16="http://schemas.microsoft.com/office/drawing/2014/main" id="{9F0A7C9E-62EF-4E44-902C-291FC4A75E32}"/>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0123" name="Freeform 21">
              <a:extLst>
                <a:ext uri="{FF2B5EF4-FFF2-40B4-BE49-F238E27FC236}">
                  <a16:creationId xmlns:a16="http://schemas.microsoft.com/office/drawing/2014/main" id="{50106960-A3FE-4A9E-B7D3-7CA719773760}"/>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30068" name="Group 22">
            <a:extLst>
              <a:ext uri="{FF2B5EF4-FFF2-40B4-BE49-F238E27FC236}">
                <a16:creationId xmlns:a16="http://schemas.microsoft.com/office/drawing/2014/main" id="{35B9A93C-8411-4336-A426-8DD65BCB19B5}"/>
              </a:ext>
            </a:extLst>
          </p:cNvPr>
          <p:cNvGrpSpPr>
            <a:grpSpLocks/>
          </p:cNvGrpSpPr>
          <p:nvPr/>
        </p:nvGrpSpPr>
        <p:grpSpPr bwMode="auto">
          <a:xfrm>
            <a:off x="2171700" y="115889"/>
            <a:ext cx="560388" cy="917575"/>
            <a:chOff x="3510" y="1453"/>
            <a:chExt cx="353" cy="578"/>
          </a:xfrm>
        </p:grpSpPr>
        <p:sp>
          <p:nvSpPr>
            <p:cNvPr id="130113" name="Freeform 23">
              <a:extLst>
                <a:ext uri="{FF2B5EF4-FFF2-40B4-BE49-F238E27FC236}">
                  <a16:creationId xmlns:a16="http://schemas.microsoft.com/office/drawing/2014/main" id="{0F2E1286-1CC6-43D0-9A84-F012F1E45DAA}"/>
                </a:ext>
              </a:extLst>
            </p:cNvPr>
            <p:cNvSpPr>
              <a:spLocks/>
            </p:cNvSpPr>
            <p:nvPr/>
          </p:nvSpPr>
          <p:spPr bwMode="auto">
            <a:xfrm>
              <a:off x="3513" y="1497"/>
              <a:ext cx="347" cy="397"/>
            </a:xfrm>
            <a:custGeom>
              <a:avLst/>
              <a:gdLst>
                <a:gd name="T0" fmla="*/ 0 w 2256"/>
                <a:gd name="T1" fmla="*/ 0 h 2295"/>
                <a:gd name="T2" fmla="*/ 0 w 2256"/>
                <a:gd name="T3" fmla="*/ 0 h 2295"/>
                <a:gd name="T4" fmla="*/ 0 w 2256"/>
                <a:gd name="T5" fmla="*/ 0 h 2295"/>
                <a:gd name="T6" fmla="*/ 0 w 2256"/>
                <a:gd name="T7" fmla="*/ 0 h 2295"/>
                <a:gd name="T8" fmla="*/ 0 w 2256"/>
                <a:gd name="T9" fmla="*/ 0 h 2295"/>
                <a:gd name="T10" fmla="*/ 0 w 2256"/>
                <a:gd name="T11" fmla="*/ 0 h 2295"/>
                <a:gd name="T12" fmla="*/ 0 w 2256"/>
                <a:gd name="T13" fmla="*/ 0 h 2295"/>
                <a:gd name="T14" fmla="*/ 0 w 2256"/>
                <a:gd name="T15" fmla="*/ 0 h 2295"/>
                <a:gd name="T16" fmla="*/ 0 w 2256"/>
                <a:gd name="T17" fmla="*/ 0 h 2295"/>
                <a:gd name="T18" fmla="*/ 0 w 2256"/>
                <a:gd name="T19" fmla="*/ 0 h 2295"/>
                <a:gd name="T20" fmla="*/ 0 w 2256"/>
                <a:gd name="T21" fmla="*/ 0 h 2295"/>
                <a:gd name="T22" fmla="*/ 0 w 2256"/>
                <a:gd name="T23" fmla="*/ 0 h 2295"/>
                <a:gd name="T24" fmla="*/ 0 w 2256"/>
                <a:gd name="T25" fmla="*/ 0 h 2295"/>
                <a:gd name="T26" fmla="*/ 0 w 2256"/>
                <a:gd name="T27" fmla="*/ 0 h 2295"/>
                <a:gd name="T28" fmla="*/ 0 w 2256"/>
                <a:gd name="T29" fmla="*/ 0 h 2295"/>
                <a:gd name="T30" fmla="*/ 0 w 2256"/>
                <a:gd name="T31" fmla="*/ 0 h 2295"/>
                <a:gd name="T32" fmla="*/ 0 w 2256"/>
                <a:gd name="T33" fmla="*/ 0 h 2295"/>
                <a:gd name="T34" fmla="*/ 0 w 2256"/>
                <a:gd name="T35" fmla="*/ 0 h 2295"/>
                <a:gd name="T36" fmla="*/ 0 w 2256"/>
                <a:gd name="T37" fmla="*/ 0 h 2295"/>
                <a:gd name="T38" fmla="*/ 0 w 2256"/>
                <a:gd name="T39" fmla="*/ 0 h 2295"/>
                <a:gd name="T40" fmla="*/ 0 w 2256"/>
                <a:gd name="T41" fmla="*/ 0 h 2295"/>
                <a:gd name="T42" fmla="*/ 0 w 2256"/>
                <a:gd name="T43" fmla="*/ 0 h 2295"/>
                <a:gd name="T44" fmla="*/ 0 w 2256"/>
                <a:gd name="T45" fmla="*/ 0 h 2295"/>
                <a:gd name="T46" fmla="*/ 0 w 2256"/>
                <a:gd name="T47" fmla="*/ 0 h 2295"/>
                <a:gd name="T48" fmla="*/ 0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114" name="Oval 24">
              <a:extLst>
                <a:ext uri="{FF2B5EF4-FFF2-40B4-BE49-F238E27FC236}">
                  <a16:creationId xmlns:a16="http://schemas.microsoft.com/office/drawing/2014/main" id="{6DA4CC14-B07C-4C1C-9FD7-A0FF4B54B81A}"/>
                </a:ext>
              </a:extLst>
            </p:cNvPr>
            <p:cNvSpPr>
              <a:spLocks noChangeArrowheads="1"/>
            </p:cNvSpPr>
            <p:nvPr/>
          </p:nvSpPr>
          <p:spPr bwMode="auto">
            <a:xfrm>
              <a:off x="3510" y="1453"/>
              <a:ext cx="353" cy="7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115" name="Freeform 25">
              <a:extLst>
                <a:ext uri="{FF2B5EF4-FFF2-40B4-BE49-F238E27FC236}">
                  <a16:creationId xmlns:a16="http://schemas.microsoft.com/office/drawing/2014/main" id="{88745B39-C1EB-4D88-A211-6108C8CA0ACC}"/>
                </a:ext>
              </a:extLst>
            </p:cNvPr>
            <p:cNvSpPr>
              <a:spLocks/>
            </p:cNvSpPr>
            <p:nvPr/>
          </p:nvSpPr>
          <p:spPr bwMode="auto">
            <a:xfrm>
              <a:off x="3538" y="1508"/>
              <a:ext cx="300" cy="374"/>
            </a:xfrm>
            <a:custGeom>
              <a:avLst/>
              <a:gdLst>
                <a:gd name="T0" fmla="*/ 0 w 1956"/>
                <a:gd name="T1" fmla="*/ 0 h 2159"/>
                <a:gd name="T2" fmla="*/ 0 w 1956"/>
                <a:gd name="T3" fmla="*/ 0 h 2159"/>
                <a:gd name="T4" fmla="*/ 0 w 1956"/>
                <a:gd name="T5" fmla="*/ 0 h 2159"/>
                <a:gd name="T6" fmla="*/ 0 w 1956"/>
                <a:gd name="T7" fmla="*/ 0 h 2159"/>
                <a:gd name="T8" fmla="*/ 0 w 1956"/>
                <a:gd name="T9" fmla="*/ 0 h 2159"/>
                <a:gd name="T10" fmla="*/ 0 w 1956"/>
                <a:gd name="T11" fmla="*/ 0 h 2159"/>
                <a:gd name="T12" fmla="*/ 0 w 1956"/>
                <a:gd name="T13" fmla="*/ 0 h 2159"/>
                <a:gd name="T14" fmla="*/ 0 w 1956"/>
                <a:gd name="T15" fmla="*/ 0 h 2159"/>
                <a:gd name="T16" fmla="*/ 0 w 1956"/>
                <a:gd name="T17" fmla="*/ 0 h 2159"/>
                <a:gd name="T18" fmla="*/ 0 w 1956"/>
                <a:gd name="T19" fmla="*/ 0 h 2159"/>
                <a:gd name="T20" fmla="*/ 0 w 1956"/>
                <a:gd name="T21" fmla="*/ 0 h 2159"/>
                <a:gd name="T22" fmla="*/ 0 w 1956"/>
                <a:gd name="T23" fmla="*/ 0 h 2159"/>
                <a:gd name="T24" fmla="*/ 0 w 1956"/>
                <a:gd name="T25" fmla="*/ 0 h 2159"/>
                <a:gd name="T26" fmla="*/ 0 w 1956"/>
                <a:gd name="T27" fmla="*/ 0 h 2159"/>
                <a:gd name="T28" fmla="*/ 0 w 1956"/>
                <a:gd name="T29" fmla="*/ 0 h 2159"/>
                <a:gd name="T30" fmla="*/ 0 w 1956"/>
                <a:gd name="T31" fmla="*/ 0 h 2159"/>
                <a:gd name="T32" fmla="*/ 0 w 1956"/>
                <a:gd name="T33" fmla="*/ 0 h 2159"/>
                <a:gd name="T34" fmla="*/ 0 w 1956"/>
                <a:gd name="T35" fmla="*/ 0 h 2159"/>
                <a:gd name="T36" fmla="*/ 0 w 1956"/>
                <a:gd name="T37" fmla="*/ 0 h 2159"/>
                <a:gd name="T38" fmla="*/ 0 w 1956"/>
                <a:gd name="T39" fmla="*/ 0 h 2159"/>
                <a:gd name="T40" fmla="*/ 0 w 1956"/>
                <a:gd name="T41" fmla="*/ 0 h 2159"/>
                <a:gd name="T42" fmla="*/ 0 w 1956"/>
                <a:gd name="T43" fmla="*/ 0 h 2159"/>
                <a:gd name="T44" fmla="*/ 0 w 1956"/>
                <a:gd name="T45" fmla="*/ 0 h 2159"/>
                <a:gd name="T46" fmla="*/ 0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116" name="Freeform 26">
              <a:extLst>
                <a:ext uri="{FF2B5EF4-FFF2-40B4-BE49-F238E27FC236}">
                  <a16:creationId xmlns:a16="http://schemas.microsoft.com/office/drawing/2014/main" id="{D22D32A8-B4EB-4497-A85C-ED8D5343BA28}"/>
                </a:ext>
              </a:extLst>
            </p:cNvPr>
            <p:cNvSpPr>
              <a:spLocks/>
            </p:cNvSpPr>
            <p:nvPr/>
          </p:nvSpPr>
          <p:spPr bwMode="auto">
            <a:xfrm>
              <a:off x="3589" y="1584"/>
              <a:ext cx="194" cy="299"/>
            </a:xfrm>
            <a:custGeom>
              <a:avLst/>
              <a:gdLst>
                <a:gd name="T0" fmla="*/ 0 w 1264"/>
                <a:gd name="T1" fmla="*/ 0 h 1728"/>
                <a:gd name="T2" fmla="*/ 0 w 1264"/>
                <a:gd name="T3" fmla="*/ 0 h 1728"/>
                <a:gd name="T4" fmla="*/ 0 w 1264"/>
                <a:gd name="T5" fmla="*/ 0 h 1728"/>
                <a:gd name="T6" fmla="*/ 0 w 1264"/>
                <a:gd name="T7" fmla="*/ 0 h 1728"/>
                <a:gd name="T8" fmla="*/ 0 w 1264"/>
                <a:gd name="T9" fmla="*/ 0 h 1728"/>
                <a:gd name="T10" fmla="*/ 0 w 1264"/>
                <a:gd name="T11" fmla="*/ 0 h 1728"/>
                <a:gd name="T12" fmla="*/ 0 w 1264"/>
                <a:gd name="T13" fmla="*/ 0 h 1728"/>
                <a:gd name="T14" fmla="*/ 0 w 1264"/>
                <a:gd name="T15" fmla="*/ 0 h 1728"/>
                <a:gd name="T16" fmla="*/ 0 w 1264"/>
                <a:gd name="T17" fmla="*/ 0 h 1728"/>
                <a:gd name="T18" fmla="*/ 0 w 1264"/>
                <a:gd name="T19" fmla="*/ 0 h 1728"/>
                <a:gd name="T20" fmla="*/ 0 w 1264"/>
                <a:gd name="T21" fmla="*/ 0 h 1728"/>
                <a:gd name="T22" fmla="*/ 0 w 1264"/>
                <a:gd name="T23" fmla="*/ 0 h 1728"/>
                <a:gd name="T24" fmla="*/ 0 w 1264"/>
                <a:gd name="T25" fmla="*/ 0 h 1728"/>
                <a:gd name="T26" fmla="*/ 0 w 1264"/>
                <a:gd name="T27" fmla="*/ 0 h 1728"/>
                <a:gd name="T28" fmla="*/ 0 w 1264"/>
                <a:gd name="T29" fmla="*/ 0 h 1728"/>
                <a:gd name="T30" fmla="*/ 0 w 1264"/>
                <a:gd name="T31" fmla="*/ 0 h 1728"/>
                <a:gd name="T32" fmla="*/ 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117" name="Freeform 27">
              <a:extLst>
                <a:ext uri="{FF2B5EF4-FFF2-40B4-BE49-F238E27FC236}">
                  <a16:creationId xmlns:a16="http://schemas.microsoft.com/office/drawing/2014/main" id="{18F0A5E5-7179-48D6-97E8-286385B12FD1}"/>
                </a:ext>
              </a:extLst>
            </p:cNvPr>
            <p:cNvSpPr>
              <a:spLocks/>
            </p:cNvSpPr>
            <p:nvPr/>
          </p:nvSpPr>
          <p:spPr bwMode="auto">
            <a:xfrm>
              <a:off x="3671" y="1899"/>
              <a:ext cx="31" cy="64"/>
            </a:xfrm>
            <a:custGeom>
              <a:avLst/>
              <a:gdLst>
                <a:gd name="T0" fmla="*/ 0 w 196"/>
                <a:gd name="T1" fmla="*/ 0 h 370"/>
                <a:gd name="T2" fmla="*/ 0 w 196"/>
                <a:gd name="T3" fmla="*/ 0 h 370"/>
                <a:gd name="T4" fmla="*/ 0 w 196"/>
                <a:gd name="T5" fmla="*/ 0 h 370"/>
                <a:gd name="T6" fmla="*/ 0 w 196"/>
                <a:gd name="T7" fmla="*/ 0 h 370"/>
                <a:gd name="T8" fmla="*/ 0 w 196"/>
                <a:gd name="T9" fmla="*/ 0 h 370"/>
                <a:gd name="T10" fmla="*/ 0 w 196"/>
                <a:gd name="T11" fmla="*/ 0 h 370"/>
                <a:gd name="T12" fmla="*/ 0 w 196"/>
                <a:gd name="T13" fmla="*/ 0 h 370"/>
                <a:gd name="T14" fmla="*/ 0 w 196"/>
                <a:gd name="T15" fmla="*/ 0 h 370"/>
                <a:gd name="T16" fmla="*/ 0 w 196"/>
                <a:gd name="T17" fmla="*/ 0 h 370"/>
                <a:gd name="T18" fmla="*/ 0 w 196"/>
                <a:gd name="T19" fmla="*/ 0 h 370"/>
                <a:gd name="T20" fmla="*/ 0 w 196"/>
                <a:gd name="T21" fmla="*/ 0 h 370"/>
                <a:gd name="T22" fmla="*/ 0 w 196"/>
                <a:gd name="T23" fmla="*/ 0 h 370"/>
                <a:gd name="T24" fmla="*/ 0 w 196"/>
                <a:gd name="T25" fmla="*/ 0 h 370"/>
                <a:gd name="T26" fmla="*/ 0 w 196"/>
                <a:gd name="T27" fmla="*/ 0 h 370"/>
                <a:gd name="T28" fmla="*/ 0 w 196"/>
                <a:gd name="T29" fmla="*/ 0 h 370"/>
                <a:gd name="T30" fmla="*/ 0 w 196"/>
                <a:gd name="T31" fmla="*/ 0 h 370"/>
                <a:gd name="T32" fmla="*/ 0 w 196"/>
                <a:gd name="T33" fmla="*/ 0 h 370"/>
                <a:gd name="T34" fmla="*/ 0 w 196"/>
                <a:gd name="T35" fmla="*/ 0 h 370"/>
                <a:gd name="T36" fmla="*/ 0 w 196"/>
                <a:gd name="T37" fmla="*/ 0 h 370"/>
                <a:gd name="T38" fmla="*/ 0 w 196"/>
                <a:gd name="T39" fmla="*/ 0 h 370"/>
                <a:gd name="T40" fmla="*/ 0 w 196"/>
                <a:gd name="T41" fmla="*/ 0 h 370"/>
                <a:gd name="T42" fmla="*/ 0 w 196"/>
                <a:gd name="T43" fmla="*/ 0 h 370"/>
                <a:gd name="T44" fmla="*/ 0 w 196"/>
                <a:gd name="T45" fmla="*/ 0 h 370"/>
                <a:gd name="T46" fmla="*/ 0 w 196"/>
                <a:gd name="T47" fmla="*/ 0 h 370"/>
                <a:gd name="T48" fmla="*/ 0 w 196"/>
                <a:gd name="T49" fmla="*/ 0 h 370"/>
                <a:gd name="T50" fmla="*/ 0 w 196"/>
                <a:gd name="T51" fmla="*/ 0 h 370"/>
                <a:gd name="T52" fmla="*/ 0 w 196"/>
                <a:gd name="T53" fmla="*/ 0 h 370"/>
                <a:gd name="T54" fmla="*/ 0 w 196"/>
                <a:gd name="T55" fmla="*/ 0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118" name="Oval 28">
              <a:extLst>
                <a:ext uri="{FF2B5EF4-FFF2-40B4-BE49-F238E27FC236}">
                  <a16:creationId xmlns:a16="http://schemas.microsoft.com/office/drawing/2014/main" id="{D5509C39-73DF-41ED-A11D-E74A0B273853}"/>
                </a:ext>
              </a:extLst>
            </p:cNvPr>
            <p:cNvSpPr>
              <a:spLocks noChangeArrowheads="1"/>
            </p:cNvSpPr>
            <p:nvPr/>
          </p:nvSpPr>
          <p:spPr bwMode="auto">
            <a:xfrm>
              <a:off x="3528" y="1460"/>
              <a:ext cx="317" cy="61"/>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119" name="Freeform 29">
              <a:extLst>
                <a:ext uri="{FF2B5EF4-FFF2-40B4-BE49-F238E27FC236}">
                  <a16:creationId xmlns:a16="http://schemas.microsoft.com/office/drawing/2014/main" id="{FF1B8A95-1B2A-4987-9264-6C34CE77CF02}"/>
                </a:ext>
              </a:extLst>
            </p:cNvPr>
            <p:cNvSpPr>
              <a:spLocks/>
            </p:cNvSpPr>
            <p:nvPr/>
          </p:nvSpPr>
          <p:spPr bwMode="auto">
            <a:xfrm>
              <a:off x="3671" y="1967"/>
              <a:ext cx="31" cy="64"/>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0 h 372"/>
                <a:gd name="T30" fmla="*/ 0 w 196"/>
                <a:gd name="T31" fmla="*/ 0 h 372"/>
                <a:gd name="T32" fmla="*/ 0 w 196"/>
                <a:gd name="T33" fmla="*/ 0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120" name="Oval 30">
              <a:extLst>
                <a:ext uri="{FF2B5EF4-FFF2-40B4-BE49-F238E27FC236}">
                  <a16:creationId xmlns:a16="http://schemas.microsoft.com/office/drawing/2014/main" id="{F947AD87-64FD-4E33-B25F-251B63634613}"/>
                </a:ext>
              </a:extLst>
            </p:cNvPr>
            <p:cNvSpPr>
              <a:spLocks noChangeArrowheads="1"/>
            </p:cNvSpPr>
            <p:nvPr/>
          </p:nvSpPr>
          <p:spPr bwMode="auto">
            <a:xfrm>
              <a:off x="3587" y="1560"/>
              <a:ext cx="199" cy="39"/>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121" name="Oval 31">
              <a:extLst>
                <a:ext uri="{FF2B5EF4-FFF2-40B4-BE49-F238E27FC236}">
                  <a16:creationId xmlns:a16="http://schemas.microsoft.com/office/drawing/2014/main" id="{E1E55E54-C97E-487D-8B21-3C5895C25B12}"/>
                </a:ext>
              </a:extLst>
            </p:cNvPr>
            <p:cNvSpPr>
              <a:spLocks noChangeArrowheads="1"/>
            </p:cNvSpPr>
            <p:nvPr/>
          </p:nvSpPr>
          <p:spPr bwMode="auto">
            <a:xfrm>
              <a:off x="3673" y="1858"/>
              <a:ext cx="26" cy="30"/>
            </a:xfrm>
            <a:prstGeom prst="ellipse">
              <a:avLst/>
            </a:prstGeom>
            <a:solidFill>
              <a:srgbClr val="009999"/>
            </a:solidFill>
            <a:ln w="17463">
              <a:solidFill>
                <a:srgbClr val="404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sp>
        <p:nvSpPr>
          <p:cNvPr id="130069" name="Line 32">
            <a:extLst>
              <a:ext uri="{FF2B5EF4-FFF2-40B4-BE49-F238E27FC236}">
                <a16:creationId xmlns:a16="http://schemas.microsoft.com/office/drawing/2014/main" id="{252AD592-F684-4AD3-885F-2A1C7038B64E}"/>
              </a:ext>
            </a:extLst>
          </p:cNvPr>
          <p:cNvSpPr>
            <a:spLocks noChangeShapeType="1"/>
          </p:cNvSpPr>
          <p:nvPr/>
        </p:nvSpPr>
        <p:spPr bwMode="auto">
          <a:xfrm>
            <a:off x="6661151" y="1663700"/>
            <a:ext cx="9525" cy="293688"/>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70" name="Text Box 33">
            <a:extLst>
              <a:ext uri="{FF2B5EF4-FFF2-40B4-BE49-F238E27FC236}">
                <a16:creationId xmlns:a16="http://schemas.microsoft.com/office/drawing/2014/main" id="{FDD6A2FC-4E37-4064-9253-E9A1100BEAB2}"/>
              </a:ext>
            </a:extLst>
          </p:cNvPr>
          <p:cNvSpPr txBox="1">
            <a:spLocks noChangeArrowheads="1"/>
          </p:cNvSpPr>
          <p:nvPr/>
        </p:nvSpPr>
        <p:spPr bwMode="auto">
          <a:xfrm>
            <a:off x="7404100" y="1431925"/>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sp>
        <p:nvSpPr>
          <p:cNvPr id="130071" name="Line 34">
            <a:extLst>
              <a:ext uri="{FF2B5EF4-FFF2-40B4-BE49-F238E27FC236}">
                <a16:creationId xmlns:a16="http://schemas.microsoft.com/office/drawing/2014/main" id="{220A15E9-B628-4DD8-B025-1C3166157400}"/>
              </a:ext>
            </a:extLst>
          </p:cNvPr>
          <p:cNvSpPr>
            <a:spLocks noChangeShapeType="1"/>
          </p:cNvSpPr>
          <p:nvPr/>
        </p:nvSpPr>
        <p:spPr bwMode="auto">
          <a:xfrm>
            <a:off x="4251326" y="2741614"/>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72" name="Line 35">
            <a:extLst>
              <a:ext uri="{FF2B5EF4-FFF2-40B4-BE49-F238E27FC236}">
                <a16:creationId xmlns:a16="http://schemas.microsoft.com/office/drawing/2014/main" id="{C7FA30AA-FBE9-47F6-BD5A-4D55B13C1CE7}"/>
              </a:ext>
            </a:extLst>
          </p:cNvPr>
          <p:cNvSpPr>
            <a:spLocks noChangeShapeType="1"/>
          </p:cNvSpPr>
          <p:nvPr/>
        </p:nvSpPr>
        <p:spPr bwMode="auto">
          <a:xfrm>
            <a:off x="2143126" y="1697039"/>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73" name="Line 36">
            <a:extLst>
              <a:ext uri="{FF2B5EF4-FFF2-40B4-BE49-F238E27FC236}">
                <a16:creationId xmlns:a16="http://schemas.microsoft.com/office/drawing/2014/main" id="{1DEBB21C-7424-4B0F-B3F7-8930DC4DFCD4}"/>
              </a:ext>
            </a:extLst>
          </p:cNvPr>
          <p:cNvSpPr>
            <a:spLocks noChangeShapeType="1"/>
          </p:cNvSpPr>
          <p:nvPr/>
        </p:nvSpPr>
        <p:spPr bwMode="auto">
          <a:xfrm>
            <a:off x="7886700" y="1039813"/>
            <a:ext cx="0" cy="36195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0074" name="Line 37">
            <a:extLst>
              <a:ext uri="{FF2B5EF4-FFF2-40B4-BE49-F238E27FC236}">
                <a16:creationId xmlns:a16="http://schemas.microsoft.com/office/drawing/2014/main" id="{E2313D87-3221-466C-9F14-CE4B594D6945}"/>
              </a:ext>
            </a:extLst>
          </p:cNvPr>
          <p:cNvSpPr>
            <a:spLocks noChangeShapeType="1"/>
          </p:cNvSpPr>
          <p:nvPr/>
        </p:nvSpPr>
        <p:spPr bwMode="auto">
          <a:xfrm>
            <a:off x="7664450" y="140176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75" name="Line 38">
            <a:extLst>
              <a:ext uri="{FF2B5EF4-FFF2-40B4-BE49-F238E27FC236}">
                <a16:creationId xmlns:a16="http://schemas.microsoft.com/office/drawing/2014/main" id="{E1679DF5-29EA-44C6-A8D5-D48800A9376B}"/>
              </a:ext>
            </a:extLst>
          </p:cNvPr>
          <p:cNvSpPr>
            <a:spLocks noChangeShapeType="1"/>
          </p:cNvSpPr>
          <p:nvPr/>
        </p:nvSpPr>
        <p:spPr bwMode="auto">
          <a:xfrm>
            <a:off x="7642225" y="103981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76" name="Line 39">
            <a:extLst>
              <a:ext uri="{FF2B5EF4-FFF2-40B4-BE49-F238E27FC236}">
                <a16:creationId xmlns:a16="http://schemas.microsoft.com/office/drawing/2014/main" id="{80DA97FB-612F-4CCF-A147-7785F180ED6B}"/>
              </a:ext>
            </a:extLst>
          </p:cNvPr>
          <p:cNvSpPr>
            <a:spLocks noChangeShapeType="1"/>
          </p:cNvSpPr>
          <p:nvPr/>
        </p:nvSpPr>
        <p:spPr bwMode="auto">
          <a:xfrm>
            <a:off x="7869238" y="3182938"/>
            <a:ext cx="0" cy="36195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0077" name="Line 40">
            <a:extLst>
              <a:ext uri="{FF2B5EF4-FFF2-40B4-BE49-F238E27FC236}">
                <a16:creationId xmlns:a16="http://schemas.microsoft.com/office/drawing/2014/main" id="{57BB467D-B8CC-4D71-BF53-733F6BFDC4CC}"/>
              </a:ext>
            </a:extLst>
          </p:cNvPr>
          <p:cNvSpPr>
            <a:spLocks noChangeShapeType="1"/>
          </p:cNvSpPr>
          <p:nvPr/>
        </p:nvSpPr>
        <p:spPr bwMode="auto">
          <a:xfrm>
            <a:off x="7646988" y="3544888"/>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78" name="Line 41">
            <a:extLst>
              <a:ext uri="{FF2B5EF4-FFF2-40B4-BE49-F238E27FC236}">
                <a16:creationId xmlns:a16="http://schemas.microsoft.com/office/drawing/2014/main" id="{72D221FE-6851-4CEA-AECB-9C4607AB6886}"/>
              </a:ext>
            </a:extLst>
          </p:cNvPr>
          <p:cNvSpPr>
            <a:spLocks noChangeShapeType="1"/>
          </p:cNvSpPr>
          <p:nvPr/>
        </p:nvSpPr>
        <p:spPr bwMode="auto">
          <a:xfrm>
            <a:off x="7624763" y="3182938"/>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79" name="Rectangle 42">
            <a:extLst>
              <a:ext uri="{FF2B5EF4-FFF2-40B4-BE49-F238E27FC236}">
                <a16:creationId xmlns:a16="http://schemas.microsoft.com/office/drawing/2014/main" id="{E930225B-F30C-4B22-97EF-1DB76BD255CC}"/>
              </a:ext>
            </a:extLst>
          </p:cNvPr>
          <p:cNvSpPr>
            <a:spLocks noChangeArrowheads="1"/>
          </p:cNvSpPr>
          <p:nvPr/>
        </p:nvSpPr>
        <p:spPr bwMode="auto">
          <a:xfrm>
            <a:off x="6537326" y="3544888"/>
            <a:ext cx="576263" cy="639762"/>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80" name="Text Box 43">
            <a:extLst>
              <a:ext uri="{FF2B5EF4-FFF2-40B4-BE49-F238E27FC236}">
                <a16:creationId xmlns:a16="http://schemas.microsoft.com/office/drawing/2014/main" id="{B17237BB-F557-4353-9463-ECC9925815EE}"/>
              </a:ext>
            </a:extLst>
          </p:cNvPr>
          <p:cNvSpPr txBox="1">
            <a:spLocks noChangeArrowheads="1"/>
          </p:cNvSpPr>
          <p:nvPr/>
        </p:nvSpPr>
        <p:spPr bwMode="auto">
          <a:xfrm>
            <a:off x="6661151" y="366077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30081" name="Text Box 44">
            <a:extLst>
              <a:ext uri="{FF2B5EF4-FFF2-40B4-BE49-F238E27FC236}">
                <a16:creationId xmlns:a16="http://schemas.microsoft.com/office/drawing/2014/main" id="{683722C2-C624-43AA-B639-7DDB0FD41BA1}"/>
              </a:ext>
            </a:extLst>
          </p:cNvPr>
          <p:cNvSpPr txBox="1">
            <a:spLocks noChangeArrowheads="1"/>
          </p:cNvSpPr>
          <p:nvPr/>
        </p:nvSpPr>
        <p:spPr bwMode="auto">
          <a:xfrm>
            <a:off x="7886700" y="3205163"/>
            <a:ext cx="24003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+1 mmol/l = 1 000 000 nmol/l</a:t>
            </a:r>
          </a:p>
        </p:txBody>
      </p:sp>
      <p:sp>
        <p:nvSpPr>
          <p:cNvPr id="130082" name="Text Box 45">
            <a:extLst>
              <a:ext uri="{FF2B5EF4-FFF2-40B4-BE49-F238E27FC236}">
                <a16:creationId xmlns:a16="http://schemas.microsoft.com/office/drawing/2014/main" id="{BDD1568C-2280-4EDE-A83F-2EE4125020EE}"/>
              </a:ext>
            </a:extLst>
          </p:cNvPr>
          <p:cNvSpPr txBox="1">
            <a:spLocks noChangeArrowheads="1"/>
          </p:cNvSpPr>
          <p:nvPr/>
        </p:nvSpPr>
        <p:spPr bwMode="auto">
          <a:xfrm>
            <a:off x="7824789" y="1625600"/>
            <a:ext cx="1012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24 mmol/l</a:t>
            </a:r>
          </a:p>
        </p:txBody>
      </p:sp>
      <p:sp>
        <p:nvSpPr>
          <p:cNvPr id="130083" name="Text Box 46">
            <a:extLst>
              <a:ext uri="{FF2B5EF4-FFF2-40B4-BE49-F238E27FC236}">
                <a16:creationId xmlns:a16="http://schemas.microsoft.com/office/drawing/2014/main" id="{57964707-0EB5-4C75-B91E-233D6FC97BFC}"/>
              </a:ext>
            </a:extLst>
          </p:cNvPr>
          <p:cNvSpPr txBox="1">
            <a:spLocks noChangeArrowheads="1"/>
          </p:cNvSpPr>
          <p:nvPr/>
        </p:nvSpPr>
        <p:spPr bwMode="auto">
          <a:xfrm>
            <a:off x="7118351" y="3544888"/>
            <a:ext cx="20875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43 nmol/l (pH=7,37)</a:t>
            </a:r>
          </a:p>
        </p:txBody>
      </p:sp>
      <p:sp>
        <p:nvSpPr>
          <p:cNvPr id="130084" name="Line 47">
            <a:extLst>
              <a:ext uri="{FF2B5EF4-FFF2-40B4-BE49-F238E27FC236}">
                <a16:creationId xmlns:a16="http://schemas.microsoft.com/office/drawing/2014/main" id="{40ED8DD7-4346-4F70-A549-25986CA35CF7}"/>
              </a:ext>
            </a:extLst>
          </p:cNvPr>
          <p:cNvSpPr>
            <a:spLocks noChangeShapeType="1"/>
          </p:cNvSpPr>
          <p:nvPr/>
        </p:nvSpPr>
        <p:spPr bwMode="auto">
          <a:xfrm>
            <a:off x="7664450" y="2160588"/>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85" name="Line 48">
            <a:extLst>
              <a:ext uri="{FF2B5EF4-FFF2-40B4-BE49-F238E27FC236}">
                <a16:creationId xmlns:a16="http://schemas.microsoft.com/office/drawing/2014/main" id="{B524E1D0-1D63-4B30-8CD3-57A52E6BD397}"/>
              </a:ext>
            </a:extLst>
          </p:cNvPr>
          <p:cNvSpPr>
            <a:spLocks noChangeShapeType="1"/>
          </p:cNvSpPr>
          <p:nvPr/>
        </p:nvSpPr>
        <p:spPr bwMode="auto">
          <a:xfrm>
            <a:off x="7886700" y="1414464"/>
            <a:ext cx="0" cy="7588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0086" name="Line 49">
            <a:extLst>
              <a:ext uri="{FF2B5EF4-FFF2-40B4-BE49-F238E27FC236}">
                <a16:creationId xmlns:a16="http://schemas.microsoft.com/office/drawing/2014/main" id="{DCE38BC2-043E-4EA3-B10D-5772D0335D10}"/>
              </a:ext>
            </a:extLst>
          </p:cNvPr>
          <p:cNvSpPr>
            <a:spLocks noChangeShapeType="1"/>
          </p:cNvSpPr>
          <p:nvPr/>
        </p:nvSpPr>
        <p:spPr bwMode="auto">
          <a:xfrm>
            <a:off x="7115175" y="4187825"/>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87" name="Line 50">
            <a:extLst>
              <a:ext uri="{FF2B5EF4-FFF2-40B4-BE49-F238E27FC236}">
                <a16:creationId xmlns:a16="http://schemas.microsoft.com/office/drawing/2014/main" id="{F6BFBF07-9707-40DC-AD21-9A25086C1D2F}"/>
              </a:ext>
            </a:extLst>
          </p:cNvPr>
          <p:cNvSpPr>
            <a:spLocks noChangeShapeType="1"/>
          </p:cNvSpPr>
          <p:nvPr/>
        </p:nvSpPr>
        <p:spPr bwMode="auto">
          <a:xfrm>
            <a:off x="7297738" y="3487739"/>
            <a:ext cx="0" cy="700087"/>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0088" name="Rectangle 51">
            <a:extLst>
              <a:ext uri="{FF2B5EF4-FFF2-40B4-BE49-F238E27FC236}">
                <a16:creationId xmlns:a16="http://schemas.microsoft.com/office/drawing/2014/main" id="{A3AB481D-D338-4175-9430-7163F49FF2A8}"/>
              </a:ext>
            </a:extLst>
          </p:cNvPr>
          <p:cNvSpPr>
            <a:spLocks noChangeArrowheads="1"/>
          </p:cNvSpPr>
          <p:nvPr/>
        </p:nvSpPr>
        <p:spPr bwMode="auto">
          <a:xfrm>
            <a:off x="9296400" y="4397375"/>
            <a:ext cx="1111250" cy="7826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89" name="Rectangle 52">
            <a:extLst>
              <a:ext uri="{FF2B5EF4-FFF2-40B4-BE49-F238E27FC236}">
                <a16:creationId xmlns:a16="http://schemas.microsoft.com/office/drawing/2014/main" id="{62A22235-1968-4C21-88CA-D33A0663B921}"/>
              </a:ext>
            </a:extLst>
          </p:cNvPr>
          <p:cNvSpPr>
            <a:spLocks noChangeArrowheads="1"/>
          </p:cNvSpPr>
          <p:nvPr/>
        </p:nvSpPr>
        <p:spPr bwMode="auto">
          <a:xfrm>
            <a:off x="6532563" y="5180013"/>
            <a:ext cx="1111250" cy="977900"/>
          </a:xfrm>
          <a:prstGeom prst="rect">
            <a:avLst/>
          </a:prstGeom>
          <a:solidFill>
            <a:schemeClr val="bg1"/>
          </a:solidFill>
          <a:ln w="12700">
            <a:solidFill>
              <a:srgbClr val="000000"/>
            </a:solidFill>
            <a:prstDash val="sysDot"/>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90" name="Rectangle 53">
            <a:extLst>
              <a:ext uri="{FF2B5EF4-FFF2-40B4-BE49-F238E27FC236}">
                <a16:creationId xmlns:a16="http://schemas.microsoft.com/office/drawing/2014/main" id="{AE2ED05D-A518-496C-8653-6C60BAA81298}"/>
              </a:ext>
            </a:extLst>
          </p:cNvPr>
          <p:cNvSpPr>
            <a:spLocks noChangeArrowheads="1"/>
          </p:cNvSpPr>
          <p:nvPr/>
        </p:nvSpPr>
        <p:spPr bwMode="auto">
          <a:xfrm>
            <a:off x="6530975" y="5541964"/>
            <a:ext cx="1111250" cy="62388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0091" name="Text Box 54">
            <a:extLst>
              <a:ext uri="{FF2B5EF4-FFF2-40B4-BE49-F238E27FC236}">
                <a16:creationId xmlns:a16="http://schemas.microsoft.com/office/drawing/2014/main" id="{438BEBF3-0A10-41DF-AF6C-1B5026FB2AED}"/>
              </a:ext>
            </a:extLst>
          </p:cNvPr>
          <p:cNvSpPr txBox="1">
            <a:spLocks noChangeArrowheads="1"/>
          </p:cNvSpPr>
          <p:nvPr/>
        </p:nvSpPr>
        <p:spPr bwMode="auto">
          <a:xfrm>
            <a:off x="6718300" y="5661025"/>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30092" name="Freeform 55">
            <a:extLst>
              <a:ext uri="{FF2B5EF4-FFF2-40B4-BE49-F238E27FC236}">
                <a16:creationId xmlns:a16="http://schemas.microsoft.com/office/drawing/2014/main" id="{F304DD15-D579-417F-BBCB-6206E10B27AB}"/>
              </a:ext>
            </a:extLst>
          </p:cNvPr>
          <p:cNvSpPr>
            <a:spLocks/>
          </p:cNvSpPr>
          <p:nvPr/>
        </p:nvSpPr>
        <p:spPr bwMode="auto">
          <a:xfrm>
            <a:off x="7118350" y="3851275"/>
            <a:ext cx="2154238" cy="1035050"/>
          </a:xfrm>
          <a:custGeom>
            <a:avLst/>
            <a:gdLst>
              <a:gd name="T0" fmla="*/ 2147483646 w 1357"/>
              <a:gd name="T1" fmla="*/ 2147483646 h 652"/>
              <a:gd name="T2" fmla="*/ 2147483646 w 1357"/>
              <a:gd name="T3" fmla="*/ 2147483646 h 652"/>
              <a:gd name="T4" fmla="*/ 2147483646 w 1357"/>
              <a:gd name="T5" fmla="*/ 2147483646 h 652"/>
              <a:gd name="T6" fmla="*/ 2147483646 w 1357"/>
              <a:gd name="T7" fmla="*/ 2147483646 h 652"/>
              <a:gd name="T8" fmla="*/ 2147483646 w 1357"/>
              <a:gd name="T9" fmla="*/ 0 h 652"/>
              <a:gd name="T10" fmla="*/ 0 w 1357"/>
              <a:gd name="T11" fmla="*/ 2147483646 h 652"/>
              <a:gd name="T12" fmla="*/ 0 60000 65536"/>
              <a:gd name="T13" fmla="*/ 0 60000 65536"/>
              <a:gd name="T14" fmla="*/ 0 60000 65536"/>
              <a:gd name="T15" fmla="*/ 0 60000 65536"/>
              <a:gd name="T16" fmla="*/ 0 60000 65536"/>
              <a:gd name="T17" fmla="*/ 0 60000 65536"/>
              <a:gd name="T18" fmla="*/ 0 w 1357"/>
              <a:gd name="T19" fmla="*/ 0 h 652"/>
              <a:gd name="T20" fmla="*/ 1357 w 1357"/>
              <a:gd name="T21" fmla="*/ 652 h 652"/>
            </a:gdLst>
            <a:ahLst/>
            <a:cxnLst>
              <a:cxn ang="T12">
                <a:pos x="T0" y="T1"/>
              </a:cxn>
              <a:cxn ang="T13">
                <a:pos x="T2" y="T3"/>
              </a:cxn>
              <a:cxn ang="T14">
                <a:pos x="T4" y="T5"/>
              </a:cxn>
              <a:cxn ang="T15">
                <a:pos x="T6" y="T7"/>
              </a:cxn>
              <a:cxn ang="T16">
                <a:pos x="T8" y="T9"/>
              </a:cxn>
              <a:cxn ang="T17">
                <a:pos x="T10" y="T11"/>
              </a:cxn>
            </a:cxnLst>
            <a:rect l="T18" t="T19" r="T20" b="T21"/>
            <a:pathLst>
              <a:path w="1357" h="652">
                <a:moveTo>
                  <a:pt x="1357" y="647"/>
                </a:moveTo>
                <a:lnTo>
                  <a:pt x="757" y="652"/>
                </a:lnTo>
                <a:cubicBezTo>
                  <a:pt x="637" y="634"/>
                  <a:pt x="655" y="631"/>
                  <a:pt x="635" y="538"/>
                </a:cubicBezTo>
                <a:lnTo>
                  <a:pt x="635" y="91"/>
                </a:lnTo>
                <a:cubicBezTo>
                  <a:pt x="622" y="1"/>
                  <a:pt x="660" y="15"/>
                  <a:pt x="554" y="0"/>
                </a:cubicBezTo>
                <a:lnTo>
                  <a:pt x="0" y="1"/>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0093" name="Freeform 56">
            <a:extLst>
              <a:ext uri="{FF2B5EF4-FFF2-40B4-BE49-F238E27FC236}">
                <a16:creationId xmlns:a16="http://schemas.microsoft.com/office/drawing/2014/main" id="{D8032106-893D-4733-BAF4-7E56BFC493B1}"/>
              </a:ext>
            </a:extLst>
          </p:cNvPr>
          <p:cNvSpPr>
            <a:spLocks/>
          </p:cNvSpPr>
          <p:nvPr/>
        </p:nvSpPr>
        <p:spPr bwMode="auto">
          <a:xfrm>
            <a:off x="7631114" y="4878389"/>
            <a:ext cx="1658937" cy="1012825"/>
          </a:xfrm>
          <a:custGeom>
            <a:avLst/>
            <a:gdLst>
              <a:gd name="T0" fmla="*/ 2147483646 w 1045"/>
              <a:gd name="T1" fmla="*/ 0 h 638"/>
              <a:gd name="T2" fmla="*/ 2147483646 w 1045"/>
              <a:gd name="T3" fmla="*/ 2147483646 h 638"/>
              <a:gd name="T4" fmla="*/ 2147483646 w 1045"/>
              <a:gd name="T5" fmla="*/ 0 h 638"/>
              <a:gd name="T6" fmla="*/ 2147483646 w 1045"/>
              <a:gd name="T7" fmla="*/ 2147483646 h 638"/>
              <a:gd name="T8" fmla="*/ 2147483646 w 1045"/>
              <a:gd name="T9" fmla="*/ 2147483646 h 638"/>
              <a:gd name="T10" fmla="*/ 2147483646 w 1045"/>
              <a:gd name="T11" fmla="*/ 2147483646 h 638"/>
              <a:gd name="T12" fmla="*/ 0 w 1045"/>
              <a:gd name="T13" fmla="*/ 2147483646 h 638"/>
              <a:gd name="T14" fmla="*/ 0 60000 65536"/>
              <a:gd name="T15" fmla="*/ 0 60000 65536"/>
              <a:gd name="T16" fmla="*/ 0 60000 65536"/>
              <a:gd name="T17" fmla="*/ 0 60000 65536"/>
              <a:gd name="T18" fmla="*/ 0 60000 65536"/>
              <a:gd name="T19" fmla="*/ 0 60000 65536"/>
              <a:gd name="T20" fmla="*/ 0 60000 65536"/>
              <a:gd name="T21" fmla="*/ 0 w 1045"/>
              <a:gd name="T22" fmla="*/ 0 h 638"/>
              <a:gd name="T23" fmla="*/ 1045 w 1045"/>
              <a:gd name="T24" fmla="*/ 638 h 6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5" h="638">
                <a:moveTo>
                  <a:pt x="1045" y="0"/>
                </a:moveTo>
                <a:lnTo>
                  <a:pt x="763" y="5"/>
                </a:lnTo>
                <a:lnTo>
                  <a:pt x="434" y="0"/>
                </a:lnTo>
                <a:cubicBezTo>
                  <a:pt x="359" y="22"/>
                  <a:pt x="332" y="47"/>
                  <a:pt x="312" y="138"/>
                </a:cubicBezTo>
                <a:lnTo>
                  <a:pt x="312" y="547"/>
                </a:lnTo>
                <a:cubicBezTo>
                  <a:pt x="298" y="630"/>
                  <a:pt x="283" y="623"/>
                  <a:pt x="231" y="638"/>
                </a:cubicBezTo>
                <a:lnTo>
                  <a:pt x="0" y="638"/>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0094" name="Line 57">
            <a:extLst>
              <a:ext uri="{FF2B5EF4-FFF2-40B4-BE49-F238E27FC236}">
                <a16:creationId xmlns:a16="http://schemas.microsoft.com/office/drawing/2014/main" id="{5C8B70ED-AC97-4BD4-9BAE-CD2F540814F2}"/>
              </a:ext>
            </a:extLst>
          </p:cNvPr>
          <p:cNvSpPr>
            <a:spLocks noChangeShapeType="1"/>
          </p:cNvSpPr>
          <p:nvPr/>
        </p:nvSpPr>
        <p:spPr bwMode="auto">
          <a:xfrm>
            <a:off x="6689726" y="5729289"/>
            <a:ext cx="9525" cy="293687"/>
          </a:xfrm>
          <a:prstGeom prst="line">
            <a:avLst/>
          </a:prstGeom>
          <a:noFill/>
          <a:ln w="3810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0095" name="Text Box 58">
            <a:extLst>
              <a:ext uri="{FF2B5EF4-FFF2-40B4-BE49-F238E27FC236}">
                <a16:creationId xmlns:a16="http://schemas.microsoft.com/office/drawing/2014/main" id="{145CA256-0625-42FA-B030-4C0D485CE90A}"/>
              </a:ext>
            </a:extLst>
          </p:cNvPr>
          <p:cNvSpPr txBox="1">
            <a:spLocks noChangeArrowheads="1"/>
          </p:cNvSpPr>
          <p:nvPr/>
        </p:nvSpPr>
        <p:spPr bwMode="auto">
          <a:xfrm>
            <a:off x="9494838" y="4603750"/>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30096" name="Line 59">
            <a:extLst>
              <a:ext uri="{FF2B5EF4-FFF2-40B4-BE49-F238E27FC236}">
                <a16:creationId xmlns:a16="http://schemas.microsoft.com/office/drawing/2014/main" id="{38A41192-92DA-4C2D-BF63-1855A06543E7}"/>
              </a:ext>
            </a:extLst>
          </p:cNvPr>
          <p:cNvSpPr>
            <a:spLocks noChangeShapeType="1"/>
          </p:cNvSpPr>
          <p:nvPr/>
        </p:nvSpPr>
        <p:spPr bwMode="auto">
          <a:xfrm>
            <a:off x="9485314" y="4675189"/>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97" name="Line 60">
            <a:extLst>
              <a:ext uri="{FF2B5EF4-FFF2-40B4-BE49-F238E27FC236}">
                <a16:creationId xmlns:a16="http://schemas.microsoft.com/office/drawing/2014/main" id="{045DF416-4708-4325-87F3-88DE612C11F8}"/>
              </a:ext>
            </a:extLst>
          </p:cNvPr>
          <p:cNvSpPr>
            <a:spLocks noChangeShapeType="1"/>
          </p:cNvSpPr>
          <p:nvPr/>
        </p:nvSpPr>
        <p:spPr bwMode="auto">
          <a:xfrm>
            <a:off x="6319838" y="5180013"/>
            <a:ext cx="0" cy="36195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0098" name="Line 61">
            <a:extLst>
              <a:ext uri="{FF2B5EF4-FFF2-40B4-BE49-F238E27FC236}">
                <a16:creationId xmlns:a16="http://schemas.microsoft.com/office/drawing/2014/main" id="{EB96D6C4-B980-405C-80FD-68B99F947021}"/>
              </a:ext>
            </a:extLst>
          </p:cNvPr>
          <p:cNvSpPr>
            <a:spLocks noChangeShapeType="1"/>
          </p:cNvSpPr>
          <p:nvPr/>
        </p:nvSpPr>
        <p:spPr bwMode="auto">
          <a:xfrm>
            <a:off x="6189663" y="554196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099" name="Line 62">
            <a:extLst>
              <a:ext uri="{FF2B5EF4-FFF2-40B4-BE49-F238E27FC236}">
                <a16:creationId xmlns:a16="http://schemas.microsoft.com/office/drawing/2014/main" id="{62EB15C8-3409-4AB6-85E5-D9E7E8E8E3C7}"/>
              </a:ext>
            </a:extLst>
          </p:cNvPr>
          <p:cNvSpPr>
            <a:spLocks noChangeShapeType="1"/>
          </p:cNvSpPr>
          <p:nvPr/>
        </p:nvSpPr>
        <p:spPr bwMode="auto">
          <a:xfrm>
            <a:off x="6181725" y="517366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100" name="Line 63">
            <a:extLst>
              <a:ext uri="{FF2B5EF4-FFF2-40B4-BE49-F238E27FC236}">
                <a16:creationId xmlns:a16="http://schemas.microsoft.com/office/drawing/2014/main" id="{83CF3BE9-5F75-47A5-9127-4F1F4141108C}"/>
              </a:ext>
            </a:extLst>
          </p:cNvPr>
          <p:cNvSpPr>
            <a:spLocks noChangeShapeType="1"/>
          </p:cNvSpPr>
          <p:nvPr/>
        </p:nvSpPr>
        <p:spPr bwMode="auto">
          <a:xfrm>
            <a:off x="9147175" y="4035425"/>
            <a:ext cx="0" cy="36195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0101" name="Line 64">
            <a:extLst>
              <a:ext uri="{FF2B5EF4-FFF2-40B4-BE49-F238E27FC236}">
                <a16:creationId xmlns:a16="http://schemas.microsoft.com/office/drawing/2014/main" id="{DCCF9057-4C60-451C-89EE-D6EBBD15F6D1}"/>
              </a:ext>
            </a:extLst>
          </p:cNvPr>
          <p:cNvSpPr>
            <a:spLocks noChangeShapeType="1"/>
          </p:cNvSpPr>
          <p:nvPr/>
        </p:nvSpPr>
        <p:spPr bwMode="auto">
          <a:xfrm>
            <a:off x="8963025" y="4397375"/>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102" name="Line 65">
            <a:extLst>
              <a:ext uri="{FF2B5EF4-FFF2-40B4-BE49-F238E27FC236}">
                <a16:creationId xmlns:a16="http://schemas.microsoft.com/office/drawing/2014/main" id="{CB4D4C0E-BF29-41A0-82C8-6A6EE5DE19EB}"/>
              </a:ext>
            </a:extLst>
          </p:cNvPr>
          <p:cNvSpPr>
            <a:spLocks noChangeShapeType="1"/>
          </p:cNvSpPr>
          <p:nvPr/>
        </p:nvSpPr>
        <p:spPr bwMode="auto">
          <a:xfrm>
            <a:off x="8947150" y="4035425"/>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103" name="Text Box 66">
            <a:extLst>
              <a:ext uri="{FF2B5EF4-FFF2-40B4-BE49-F238E27FC236}">
                <a16:creationId xmlns:a16="http://schemas.microsoft.com/office/drawing/2014/main" id="{5CC250BC-7D41-429F-80AC-594C826D3B57}"/>
              </a:ext>
            </a:extLst>
          </p:cNvPr>
          <p:cNvSpPr txBox="1">
            <a:spLocks noChangeArrowheads="1"/>
          </p:cNvSpPr>
          <p:nvPr/>
        </p:nvSpPr>
        <p:spPr bwMode="auto">
          <a:xfrm>
            <a:off x="8107363" y="4035425"/>
            <a:ext cx="1098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+1 mmol/l</a:t>
            </a:r>
          </a:p>
        </p:txBody>
      </p:sp>
      <p:sp>
        <p:nvSpPr>
          <p:cNvPr id="130104" name="Line 67">
            <a:extLst>
              <a:ext uri="{FF2B5EF4-FFF2-40B4-BE49-F238E27FC236}">
                <a16:creationId xmlns:a16="http://schemas.microsoft.com/office/drawing/2014/main" id="{0E49FD62-A3CC-4FEF-BF36-AF6D7D30AE75}"/>
              </a:ext>
            </a:extLst>
          </p:cNvPr>
          <p:cNvSpPr>
            <a:spLocks noChangeShapeType="1"/>
          </p:cNvSpPr>
          <p:nvPr/>
        </p:nvSpPr>
        <p:spPr bwMode="auto">
          <a:xfrm>
            <a:off x="7054850" y="3487738"/>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0105" name="Text Box 68">
            <a:extLst>
              <a:ext uri="{FF2B5EF4-FFF2-40B4-BE49-F238E27FC236}">
                <a16:creationId xmlns:a16="http://schemas.microsoft.com/office/drawing/2014/main" id="{83BBEF1F-5EA7-4FE6-A9C4-51C945B902AE}"/>
              </a:ext>
            </a:extLst>
          </p:cNvPr>
          <p:cNvSpPr txBox="1">
            <a:spLocks noChangeArrowheads="1"/>
          </p:cNvSpPr>
          <p:nvPr/>
        </p:nvSpPr>
        <p:spPr bwMode="auto">
          <a:xfrm>
            <a:off x="4741863" y="5186363"/>
            <a:ext cx="1695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dBuf </a:t>
            </a:r>
            <a:r>
              <a:rPr lang="cs-CZ" altLang="cs-CZ" sz="2000" b="1" baseline="50000">
                <a:latin typeface="Times New Roman" panose="02020603050405020304" pitchFamily="18" charset="0"/>
              </a:rPr>
              <a:t>-</a:t>
            </a:r>
            <a:r>
              <a:rPr lang="cs-CZ" altLang="cs-CZ" sz="1400" b="1">
                <a:latin typeface="Times New Roman" panose="02020603050405020304" pitchFamily="18" charset="0"/>
              </a:rPr>
              <a:t> = -1 mmol/l</a:t>
            </a:r>
          </a:p>
        </p:txBody>
      </p:sp>
      <p:grpSp>
        <p:nvGrpSpPr>
          <p:cNvPr id="130106" name="Group 69">
            <a:extLst>
              <a:ext uri="{FF2B5EF4-FFF2-40B4-BE49-F238E27FC236}">
                <a16:creationId xmlns:a16="http://schemas.microsoft.com/office/drawing/2014/main" id="{829EAF2C-3BB8-4B63-880F-A91F1FAA8C51}"/>
              </a:ext>
            </a:extLst>
          </p:cNvPr>
          <p:cNvGrpSpPr>
            <a:grpSpLocks/>
          </p:cNvGrpSpPr>
          <p:nvPr/>
        </p:nvGrpSpPr>
        <p:grpSpPr bwMode="auto">
          <a:xfrm>
            <a:off x="7712076" y="958850"/>
            <a:ext cx="2085975" cy="420688"/>
            <a:chOff x="3990" y="594"/>
            <a:chExt cx="1314" cy="265"/>
          </a:xfrm>
        </p:grpSpPr>
        <p:sp>
          <p:nvSpPr>
            <p:cNvPr id="130111" name="Text Box 70">
              <a:extLst>
                <a:ext uri="{FF2B5EF4-FFF2-40B4-BE49-F238E27FC236}">
                  <a16:creationId xmlns:a16="http://schemas.microsoft.com/office/drawing/2014/main" id="{2A4BAD28-E511-4F1D-8282-E1E5CF7AA919}"/>
                </a:ext>
              </a:extLst>
            </p:cNvPr>
            <p:cNvSpPr txBox="1">
              <a:spLocks noChangeArrowheads="1"/>
            </p:cNvSpPr>
            <p:nvPr/>
          </p:nvSpPr>
          <p:spPr bwMode="auto">
            <a:xfrm>
              <a:off x="3990" y="667"/>
              <a:ext cx="13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dHCO</a:t>
              </a:r>
              <a:r>
                <a:rPr lang="cs-CZ" altLang="cs-CZ" sz="1400" b="1" baseline="-25000">
                  <a:latin typeface="Times New Roman" panose="02020603050405020304" pitchFamily="18" charset="0"/>
                </a:rPr>
                <a:t>3</a:t>
              </a:r>
              <a:r>
                <a:rPr lang="cs-CZ" altLang="cs-CZ" sz="1400" b="1">
                  <a:latin typeface="Times New Roman" panose="02020603050405020304" pitchFamily="18" charset="0"/>
                </a:rPr>
                <a:t> = +1 mmol/l</a:t>
              </a:r>
            </a:p>
          </p:txBody>
        </p:sp>
        <p:sp>
          <p:nvSpPr>
            <p:cNvPr id="130112" name="Text Box 71">
              <a:extLst>
                <a:ext uri="{FF2B5EF4-FFF2-40B4-BE49-F238E27FC236}">
                  <a16:creationId xmlns:a16="http://schemas.microsoft.com/office/drawing/2014/main" id="{4FB79AF5-8031-4542-B5AC-7A823514725C}"/>
                </a:ext>
              </a:extLst>
            </p:cNvPr>
            <p:cNvSpPr txBox="1">
              <a:spLocks noChangeArrowheads="1"/>
            </p:cNvSpPr>
            <p:nvPr/>
          </p:nvSpPr>
          <p:spPr bwMode="auto">
            <a:xfrm>
              <a:off x="4478" y="594"/>
              <a:ext cx="5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a:t>
              </a:r>
            </a:p>
          </p:txBody>
        </p:sp>
      </p:grpSp>
      <p:sp>
        <p:nvSpPr>
          <p:cNvPr id="130107" name="Text Box 72">
            <a:extLst>
              <a:ext uri="{FF2B5EF4-FFF2-40B4-BE49-F238E27FC236}">
                <a16:creationId xmlns:a16="http://schemas.microsoft.com/office/drawing/2014/main" id="{57BAD4F0-4D03-4321-95D2-4BE404EB486A}"/>
              </a:ext>
            </a:extLst>
          </p:cNvPr>
          <p:cNvSpPr txBox="1">
            <a:spLocks noChangeArrowheads="1"/>
          </p:cNvSpPr>
          <p:nvPr/>
        </p:nvSpPr>
        <p:spPr bwMode="auto">
          <a:xfrm>
            <a:off x="3305175" y="115888"/>
            <a:ext cx="3676650" cy="4619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a:latin typeface="Arial" panose="020B0604020202020204" pitchFamily="34" charset="0"/>
              </a:rPr>
              <a:t>A: Titrace CO</a:t>
            </a:r>
            <a:r>
              <a:rPr lang="cs-CZ" altLang="cs-CZ" sz="2400" b="1" baseline="-25000">
                <a:latin typeface="Arial" panose="020B0604020202020204" pitchFamily="34" charset="0"/>
              </a:rPr>
              <a:t>2</a:t>
            </a:r>
            <a:r>
              <a:rPr lang="cs-CZ" altLang="cs-CZ" sz="2400" b="1">
                <a:latin typeface="Arial" panose="020B0604020202020204" pitchFamily="34" charset="0"/>
              </a:rPr>
              <a:t> „in vitro“</a:t>
            </a:r>
            <a:endParaRPr lang="cs-CZ" altLang="cs-CZ" sz="2400" b="1">
              <a:latin typeface="Times New Roman" panose="02020603050405020304" pitchFamily="18" charset="0"/>
            </a:endParaRPr>
          </a:p>
        </p:txBody>
      </p:sp>
      <p:sp>
        <p:nvSpPr>
          <p:cNvPr id="261193" name="Text Box 73">
            <a:extLst>
              <a:ext uri="{FF2B5EF4-FFF2-40B4-BE49-F238E27FC236}">
                <a16:creationId xmlns:a16="http://schemas.microsoft.com/office/drawing/2014/main" id="{DBC6A3E0-7E7A-4B84-9022-E39DD1672B46}"/>
              </a:ext>
            </a:extLst>
          </p:cNvPr>
          <p:cNvSpPr txBox="1">
            <a:spLocks noChangeArrowheads="1"/>
          </p:cNvSpPr>
          <p:nvPr/>
        </p:nvSpPr>
        <p:spPr bwMode="auto">
          <a:xfrm>
            <a:off x="1703388" y="5949951"/>
            <a:ext cx="3625850" cy="615553"/>
          </a:xfrm>
          <a:prstGeom prst="rect">
            <a:avLst/>
          </a:prstGeom>
          <a:noFill/>
          <a:ln w="12700">
            <a:solidFill>
              <a:schemeClr val="tx1"/>
            </a:solidFill>
            <a:miter lim="800000"/>
            <a:headEnd/>
            <a:tailEnd/>
          </a:ln>
          <a:effectLst>
            <a:prstShdw prst="shdw17" dist="17961" dir="2700000">
              <a:schemeClr val="tx1">
                <a:gamma/>
                <a:shade val="60000"/>
                <a:invGamma/>
              </a:schemeClr>
            </a:prstShdw>
          </a:effectLst>
        </p:spPr>
        <p:txBody>
          <a:bodyPr>
            <a:spAutoFit/>
          </a:bodyPr>
          <a:lstStyle/>
          <a:p>
            <a:pPr>
              <a:defRPr/>
            </a:pPr>
            <a:r>
              <a:rPr lang="cs-CZ" sz="1600" b="1" dirty="0" err="1">
                <a:latin typeface="Arial" pitchFamily="34" charset="0"/>
              </a:rPr>
              <a:t>Buffer</a:t>
            </a:r>
            <a:r>
              <a:rPr lang="cs-CZ" sz="1600" b="1" dirty="0">
                <a:latin typeface="Arial" pitchFamily="34" charset="0"/>
              </a:rPr>
              <a:t> Base (BB)</a:t>
            </a:r>
          </a:p>
          <a:p>
            <a:pPr>
              <a:defRPr/>
            </a:pPr>
            <a:r>
              <a:rPr lang="cs-CZ" sz="1600" b="1" dirty="0">
                <a:latin typeface="Arial" pitchFamily="34" charset="0"/>
              </a:rPr>
              <a:t>BB  =</a:t>
            </a:r>
            <a:r>
              <a:rPr lang="cs-CZ" b="1" dirty="0">
                <a:latin typeface="Arial" pitchFamily="34" charset="0"/>
              </a:rPr>
              <a:t> </a:t>
            </a:r>
            <a:r>
              <a:rPr lang="en-US" dirty="0">
                <a:latin typeface="Arial" pitchFamily="34" charset="0"/>
              </a:rPr>
              <a:t>[</a:t>
            </a:r>
            <a:r>
              <a:rPr lang="cs-CZ" sz="1600" b="1" dirty="0">
                <a:latin typeface="Arial" pitchFamily="34" charset="0"/>
              </a:rPr>
              <a:t>HCO</a:t>
            </a:r>
            <a:r>
              <a:rPr lang="cs-CZ" sz="1600" b="1" baseline="-25000" dirty="0">
                <a:latin typeface="Arial" pitchFamily="34" charset="0"/>
              </a:rPr>
              <a:t>3</a:t>
            </a:r>
            <a:r>
              <a:rPr lang="cs-CZ" sz="1600" b="1" baseline="70000" dirty="0">
                <a:latin typeface="Arial" pitchFamily="34" charset="0"/>
              </a:rPr>
              <a:t>-</a:t>
            </a:r>
            <a:r>
              <a:rPr lang="cs-CZ" b="1" baseline="70000" dirty="0">
                <a:latin typeface="Arial" pitchFamily="34" charset="0"/>
              </a:rPr>
              <a:t> </a:t>
            </a:r>
            <a:r>
              <a:rPr lang="cs-CZ" dirty="0">
                <a:latin typeface="Arial" pitchFamily="34" charset="0"/>
              </a:rPr>
              <a:t>]</a:t>
            </a:r>
            <a:r>
              <a:rPr lang="cs-CZ" b="1" dirty="0">
                <a:latin typeface="Arial" pitchFamily="34" charset="0"/>
              </a:rPr>
              <a:t>+ </a:t>
            </a:r>
            <a:r>
              <a:rPr lang="cs-CZ" dirty="0">
                <a:latin typeface="Arial" pitchFamily="34" charset="0"/>
              </a:rPr>
              <a:t>[</a:t>
            </a:r>
            <a:r>
              <a:rPr lang="cs-CZ" sz="1600" b="1" dirty="0" err="1">
                <a:latin typeface="Arial" pitchFamily="34" charset="0"/>
              </a:rPr>
              <a:t>Buf</a:t>
            </a:r>
            <a:r>
              <a:rPr lang="cs-CZ" sz="1600" b="1" dirty="0">
                <a:latin typeface="Arial" pitchFamily="34" charset="0"/>
              </a:rPr>
              <a:t> </a:t>
            </a:r>
            <a:r>
              <a:rPr lang="cs-CZ" sz="1600" b="1" baseline="70000" dirty="0">
                <a:latin typeface="Arial" pitchFamily="34" charset="0"/>
              </a:rPr>
              <a:t>-</a:t>
            </a:r>
            <a:r>
              <a:rPr lang="cs-CZ" b="1" baseline="70000" dirty="0">
                <a:latin typeface="Arial" pitchFamily="34" charset="0"/>
              </a:rPr>
              <a:t> </a:t>
            </a:r>
            <a:r>
              <a:rPr lang="cs-CZ" dirty="0">
                <a:latin typeface="Arial" pitchFamily="34" charset="0"/>
              </a:rPr>
              <a:t>]</a:t>
            </a:r>
            <a:r>
              <a:rPr lang="cs-CZ" sz="1600" b="1" dirty="0">
                <a:latin typeface="Arial" pitchFamily="34" charset="0"/>
              </a:rPr>
              <a:t> </a:t>
            </a:r>
            <a:r>
              <a:rPr lang="cs-CZ" sz="1600" b="1" dirty="0">
                <a:solidFill>
                  <a:srgbClr val="FF0066"/>
                </a:solidFill>
                <a:latin typeface="Arial" pitchFamily="34" charset="0"/>
              </a:rPr>
              <a:t>= </a:t>
            </a:r>
            <a:r>
              <a:rPr lang="cs-CZ" sz="1600" b="1" dirty="0" err="1">
                <a:solidFill>
                  <a:srgbClr val="FF0066"/>
                </a:solidFill>
                <a:latin typeface="Arial" pitchFamily="34" charset="0"/>
              </a:rPr>
              <a:t>konst</a:t>
            </a:r>
            <a:r>
              <a:rPr lang="cs-CZ" b="1" baseline="70000" dirty="0">
                <a:latin typeface="Arial" pitchFamily="34" charset="0"/>
              </a:rPr>
              <a:t> </a:t>
            </a:r>
          </a:p>
        </p:txBody>
      </p:sp>
      <p:sp>
        <p:nvSpPr>
          <p:cNvPr id="130109" name="AutoShape 74">
            <a:extLst>
              <a:ext uri="{FF2B5EF4-FFF2-40B4-BE49-F238E27FC236}">
                <a16:creationId xmlns:a16="http://schemas.microsoft.com/office/drawing/2014/main" id="{733C1787-C410-435E-8A86-3AEF9E7CDB28}"/>
              </a:ext>
            </a:extLst>
          </p:cNvPr>
          <p:cNvSpPr>
            <a:spLocks noChangeArrowheads="1"/>
          </p:cNvSpPr>
          <p:nvPr/>
        </p:nvSpPr>
        <p:spPr bwMode="auto">
          <a:xfrm>
            <a:off x="8224839" y="1758950"/>
            <a:ext cx="2332037" cy="1290638"/>
          </a:xfrm>
          <a:prstGeom prst="cloudCallout">
            <a:avLst>
              <a:gd name="adj1" fmla="val -96833"/>
              <a:gd name="adj2" fmla="val 71773"/>
            </a:avLst>
          </a:prstGeom>
          <a:solidFill>
            <a:srgbClr val="FFFF66"/>
          </a:solidFill>
          <a:ln w="9525">
            <a:solidFill>
              <a:srgbClr val="000000"/>
            </a:solidFill>
            <a:round/>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999 997 nmol/l H</a:t>
            </a:r>
            <a:r>
              <a:rPr lang="cs-CZ" altLang="cs-CZ" sz="1400" b="1" baseline="30000">
                <a:latin typeface="Times New Roman" panose="02020603050405020304" pitchFamily="18" charset="0"/>
              </a:rPr>
              <a:t>+</a:t>
            </a:r>
            <a:endParaRPr lang="cs-CZ" altLang="cs-CZ" sz="1400" b="1">
              <a:latin typeface="Times New Roman" panose="02020603050405020304" pitchFamily="18" charset="0"/>
            </a:endParaRPr>
          </a:p>
          <a:p>
            <a:pPr algn="ctr">
              <a:spcBef>
                <a:spcPct val="0"/>
              </a:spcBef>
              <a:buClrTx/>
              <a:buFontTx/>
              <a:buNone/>
            </a:pPr>
            <a:r>
              <a:rPr lang="cs-CZ" altLang="cs-CZ" sz="1400" b="1">
                <a:latin typeface="Times New Roman" panose="02020603050405020304" pitchFamily="18" charset="0"/>
              </a:rPr>
              <a:t>bylo „pufrováno“</a:t>
            </a:r>
          </a:p>
          <a:p>
            <a:pPr algn="ctr">
              <a:spcBef>
                <a:spcPct val="0"/>
              </a:spcBef>
              <a:buClrTx/>
              <a:buFontTx/>
              <a:buNone/>
            </a:pPr>
            <a:r>
              <a:rPr lang="cs-CZ" altLang="cs-CZ" sz="1400" b="1">
                <a:latin typeface="Times New Roman" panose="02020603050405020304" pitchFamily="18" charset="0"/>
              </a:rPr>
              <a:t>nebikarbonátovými </a:t>
            </a:r>
          </a:p>
          <a:p>
            <a:pPr algn="ctr">
              <a:spcBef>
                <a:spcPct val="0"/>
              </a:spcBef>
              <a:buClrTx/>
              <a:buFontTx/>
              <a:buNone/>
            </a:pPr>
            <a:r>
              <a:rPr lang="cs-CZ" altLang="cs-CZ" sz="1400" b="1">
                <a:latin typeface="Times New Roman" panose="02020603050405020304" pitchFamily="18" charset="0"/>
              </a:rPr>
              <a:t>pufry</a:t>
            </a:r>
          </a:p>
        </p:txBody>
      </p:sp>
      <p:sp>
        <p:nvSpPr>
          <p:cNvPr id="130110" name="Line 75">
            <a:extLst>
              <a:ext uri="{FF2B5EF4-FFF2-40B4-BE49-F238E27FC236}">
                <a16:creationId xmlns:a16="http://schemas.microsoft.com/office/drawing/2014/main" id="{4633F746-ED71-43C6-BE0B-115696E833AC}"/>
              </a:ext>
            </a:extLst>
          </p:cNvPr>
          <p:cNvSpPr>
            <a:spLocks noChangeShapeType="1"/>
          </p:cNvSpPr>
          <p:nvPr/>
        </p:nvSpPr>
        <p:spPr bwMode="auto">
          <a:xfrm flipV="1">
            <a:off x="6672263" y="3717926"/>
            <a:ext cx="0" cy="35877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261193">
                                            <p:txEl>
                                              <p:pRg st="1" end="1"/>
                                            </p:txEl>
                                          </p:spTgt>
                                        </p:tgtEl>
                                        <p:attrNameLst>
                                          <p:attrName>style.visibility</p:attrName>
                                        </p:attrNameLst>
                                      </p:cBhvr>
                                      <p:to>
                                        <p:strVal val="visible"/>
                                      </p:to>
                                    </p:set>
                                    <p:animEffect transition="in" filter="checkerboard(across)">
                                      <p:cBhvr>
                                        <p:cTn id="7" dur="500"/>
                                        <p:tgtEl>
                                          <p:spTgt spid="26119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a:extLst>
              <a:ext uri="{FF2B5EF4-FFF2-40B4-BE49-F238E27FC236}">
                <a16:creationId xmlns:a16="http://schemas.microsoft.com/office/drawing/2014/main" id="{192CA2A3-1D24-4246-978D-40655BB3F2C4}"/>
              </a:ext>
            </a:extLst>
          </p:cNvPr>
          <p:cNvSpPr>
            <a:spLocks noChangeArrowheads="1"/>
          </p:cNvSpPr>
          <p:nvPr/>
        </p:nvSpPr>
        <p:spPr bwMode="auto">
          <a:xfrm>
            <a:off x="1524000" y="760413"/>
            <a:ext cx="9144000" cy="394176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195" name="Rectangle 4">
            <a:extLst>
              <a:ext uri="{FF2B5EF4-FFF2-40B4-BE49-F238E27FC236}">
                <a16:creationId xmlns:a16="http://schemas.microsoft.com/office/drawing/2014/main" id="{45309B94-15A5-4D9F-B768-A7923D5FB4A7}"/>
              </a:ext>
            </a:extLst>
          </p:cNvPr>
          <p:cNvSpPr>
            <a:spLocks noChangeArrowheads="1"/>
          </p:cNvSpPr>
          <p:nvPr/>
        </p:nvSpPr>
        <p:spPr bwMode="auto">
          <a:xfrm flipH="1">
            <a:off x="1692275" y="148431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196" name="Rectangle 5">
            <a:extLst>
              <a:ext uri="{FF2B5EF4-FFF2-40B4-BE49-F238E27FC236}">
                <a16:creationId xmlns:a16="http://schemas.microsoft.com/office/drawing/2014/main" id="{D3382209-CF41-43A5-8F68-87467702D208}"/>
              </a:ext>
            </a:extLst>
          </p:cNvPr>
          <p:cNvSpPr>
            <a:spLocks noChangeArrowheads="1"/>
          </p:cNvSpPr>
          <p:nvPr/>
        </p:nvSpPr>
        <p:spPr bwMode="auto">
          <a:xfrm>
            <a:off x="6557964" y="2101850"/>
            <a:ext cx="587375" cy="57150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197" name="Rectangle 6">
            <a:extLst>
              <a:ext uri="{FF2B5EF4-FFF2-40B4-BE49-F238E27FC236}">
                <a16:creationId xmlns:a16="http://schemas.microsoft.com/office/drawing/2014/main" id="{757142F6-82A7-4C77-AC2F-9825271A0917}"/>
              </a:ext>
            </a:extLst>
          </p:cNvPr>
          <p:cNvSpPr>
            <a:spLocks noChangeArrowheads="1"/>
          </p:cNvSpPr>
          <p:nvPr/>
        </p:nvSpPr>
        <p:spPr bwMode="auto">
          <a:xfrm>
            <a:off x="8920163" y="2243138"/>
            <a:ext cx="1111250" cy="1008062"/>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198" name="Rectangle 7">
            <a:extLst>
              <a:ext uri="{FF2B5EF4-FFF2-40B4-BE49-F238E27FC236}">
                <a16:creationId xmlns:a16="http://schemas.microsoft.com/office/drawing/2014/main" id="{B2251064-D2FE-4700-8D74-E6CBC767E57C}"/>
              </a:ext>
            </a:extLst>
          </p:cNvPr>
          <p:cNvSpPr>
            <a:spLocks noChangeArrowheads="1"/>
          </p:cNvSpPr>
          <p:nvPr/>
        </p:nvSpPr>
        <p:spPr bwMode="auto">
          <a:xfrm>
            <a:off x="6543675" y="871539"/>
            <a:ext cx="1106488" cy="1030287"/>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199" name="Rectangle 8">
            <a:extLst>
              <a:ext uri="{FF2B5EF4-FFF2-40B4-BE49-F238E27FC236}">
                <a16:creationId xmlns:a16="http://schemas.microsoft.com/office/drawing/2014/main" id="{79EBBAD3-CF4A-41A2-93D1-C7C5E6A99D3B}"/>
              </a:ext>
            </a:extLst>
          </p:cNvPr>
          <p:cNvSpPr>
            <a:spLocks noChangeArrowheads="1"/>
          </p:cNvSpPr>
          <p:nvPr/>
        </p:nvSpPr>
        <p:spPr bwMode="auto">
          <a:xfrm>
            <a:off x="4140200" y="1471613"/>
            <a:ext cx="1149350" cy="100330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00" name="Rectangle 9">
            <a:extLst>
              <a:ext uri="{FF2B5EF4-FFF2-40B4-BE49-F238E27FC236}">
                <a16:creationId xmlns:a16="http://schemas.microsoft.com/office/drawing/2014/main" id="{620E5947-02AB-442A-9502-66F4B2B9BD1E}"/>
              </a:ext>
            </a:extLst>
          </p:cNvPr>
          <p:cNvSpPr>
            <a:spLocks noChangeArrowheads="1"/>
          </p:cNvSpPr>
          <p:nvPr/>
        </p:nvSpPr>
        <p:spPr bwMode="auto">
          <a:xfrm>
            <a:off x="2057401" y="912814"/>
            <a:ext cx="930275" cy="1031875"/>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01" name="Rectangle 10">
            <a:extLst>
              <a:ext uri="{FF2B5EF4-FFF2-40B4-BE49-F238E27FC236}">
                <a16:creationId xmlns:a16="http://schemas.microsoft.com/office/drawing/2014/main" id="{554FEDC0-AF49-4E75-8663-650E0E16D410}"/>
              </a:ext>
            </a:extLst>
          </p:cNvPr>
          <p:cNvSpPr>
            <a:spLocks noChangeArrowheads="1"/>
          </p:cNvSpPr>
          <p:nvPr/>
        </p:nvSpPr>
        <p:spPr bwMode="auto">
          <a:xfrm>
            <a:off x="6538913" y="1196976"/>
            <a:ext cx="1111250" cy="7588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02" name="Rectangle 11">
            <a:extLst>
              <a:ext uri="{FF2B5EF4-FFF2-40B4-BE49-F238E27FC236}">
                <a16:creationId xmlns:a16="http://schemas.microsoft.com/office/drawing/2014/main" id="{5171BB9C-68FB-4D1A-908B-D1A5ABF0A475}"/>
              </a:ext>
            </a:extLst>
          </p:cNvPr>
          <p:cNvSpPr>
            <a:spLocks noChangeArrowheads="1"/>
          </p:cNvSpPr>
          <p:nvPr/>
        </p:nvSpPr>
        <p:spPr bwMode="auto">
          <a:xfrm>
            <a:off x="4143375" y="1787526"/>
            <a:ext cx="1144588"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03" name="Rectangle 12">
            <a:extLst>
              <a:ext uri="{FF2B5EF4-FFF2-40B4-BE49-F238E27FC236}">
                <a16:creationId xmlns:a16="http://schemas.microsoft.com/office/drawing/2014/main" id="{9CE839D9-4FA9-4E1D-B0E6-531322EB793F}"/>
              </a:ext>
            </a:extLst>
          </p:cNvPr>
          <p:cNvSpPr>
            <a:spLocks noChangeArrowheads="1"/>
          </p:cNvSpPr>
          <p:nvPr/>
        </p:nvSpPr>
        <p:spPr bwMode="auto">
          <a:xfrm>
            <a:off x="2060575" y="1249364"/>
            <a:ext cx="927100" cy="70643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04" name="Text Box 13">
            <a:extLst>
              <a:ext uri="{FF2B5EF4-FFF2-40B4-BE49-F238E27FC236}">
                <a16:creationId xmlns:a16="http://schemas.microsoft.com/office/drawing/2014/main" id="{B6FD5C91-4120-498D-867E-8AC3B7C5B419}"/>
              </a:ext>
            </a:extLst>
          </p:cNvPr>
          <p:cNvSpPr txBox="1">
            <a:spLocks noChangeArrowheads="1"/>
          </p:cNvSpPr>
          <p:nvPr/>
        </p:nvSpPr>
        <p:spPr bwMode="auto">
          <a:xfrm>
            <a:off x="2214563" y="1395413"/>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36205" name="Text Box 14">
            <a:extLst>
              <a:ext uri="{FF2B5EF4-FFF2-40B4-BE49-F238E27FC236}">
                <a16:creationId xmlns:a16="http://schemas.microsoft.com/office/drawing/2014/main" id="{DE48FCB5-EEDD-4831-B5A1-3092597482BA}"/>
              </a:ext>
            </a:extLst>
          </p:cNvPr>
          <p:cNvSpPr txBox="1">
            <a:spLocks noChangeArrowheads="1"/>
          </p:cNvSpPr>
          <p:nvPr/>
        </p:nvSpPr>
        <p:spPr bwMode="auto">
          <a:xfrm>
            <a:off x="2365376" y="2236788"/>
            <a:ext cx="75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36206" name="Text Box 15">
            <a:extLst>
              <a:ext uri="{FF2B5EF4-FFF2-40B4-BE49-F238E27FC236}">
                <a16:creationId xmlns:a16="http://schemas.microsoft.com/office/drawing/2014/main" id="{13911D79-5B99-4F5E-9C8F-3D7169104CFE}"/>
              </a:ext>
            </a:extLst>
          </p:cNvPr>
          <p:cNvSpPr txBox="1">
            <a:spLocks noChangeArrowheads="1"/>
          </p:cNvSpPr>
          <p:nvPr/>
        </p:nvSpPr>
        <p:spPr bwMode="auto">
          <a:xfrm>
            <a:off x="4286250" y="1955800"/>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36207" name="Text Box 16">
            <a:extLst>
              <a:ext uri="{FF2B5EF4-FFF2-40B4-BE49-F238E27FC236}">
                <a16:creationId xmlns:a16="http://schemas.microsoft.com/office/drawing/2014/main" id="{66AF6B6D-35D9-4E77-85AA-619B45C6D578}"/>
              </a:ext>
            </a:extLst>
          </p:cNvPr>
          <p:cNvSpPr txBox="1">
            <a:spLocks noChangeArrowheads="1"/>
          </p:cNvSpPr>
          <p:nvPr/>
        </p:nvSpPr>
        <p:spPr bwMode="auto">
          <a:xfrm>
            <a:off x="6748464" y="1370013"/>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grpSp>
        <p:nvGrpSpPr>
          <p:cNvPr id="136208" name="Group 17">
            <a:extLst>
              <a:ext uri="{FF2B5EF4-FFF2-40B4-BE49-F238E27FC236}">
                <a16:creationId xmlns:a16="http://schemas.microsoft.com/office/drawing/2014/main" id="{7A6F5E10-56C0-4D10-92A1-CD2242C3B250}"/>
              </a:ext>
            </a:extLst>
          </p:cNvPr>
          <p:cNvGrpSpPr>
            <a:grpSpLocks/>
          </p:cNvGrpSpPr>
          <p:nvPr/>
        </p:nvGrpSpPr>
        <p:grpSpPr bwMode="auto">
          <a:xfrm>
            <a:off x="5289551" y="1635126"/>
            <a:ext cx="1249363" cy="911225"/>
            <a:chOff x="2365" y="1176"/>
            <a:chExt cx="787" cy="1285"/>
          </a:xfrm>
        </p:grpSpPr>
        <p:sp>
          <p:nvSpPr>
            <p:cNvPr id="136242" name="Freeform 18">
              <a:extLst>
                <a:ext uri="{FF2B5EF4-FFF2-40B4-BE49-F238E27FC236}">
                  <a16:creationId xmlns:a16="http://schemas.microsoft.com/office/drawing/2014/main" id="{93885824-58BE-426E-A017-F258863B2E8C}"/>
                </a:ext>
              </a:extLst>
            </p:cNvPr>
            <p:cNvSpPr>
              <a:spLocks/>
            </p:cNvSpPr>
            <p:nvPr/>
          </p:nvSpPr>
          <p:spPr bwMode="auto">
            <a:xfrm>
              <a:off x="2424" y="1176"/>
              <a:ext cx="728" cy="645"/>
            </a:xfrm>
            <a:custGeom>
              <a:avLst/>
              <a:gdLst>
                <a:gd name="T0" fmla="*/ 0 w 728"/>
                <a:gd name="T1" fmla="*/ 642 h 645"/>
                <a:gd name="T2" fmla="*/ 351 w 728"/>
                <a:gd name="T3" fmla="*/ 645 h 645"/>
                <a:gd name="T4" fmla="*/ 416 w 728"/>
                <a:gd name="T5" fmla="*/ 538 h 645"/>
                <a:gd name="T6" fmla="*/ 416 w 728"/>
                <a:gd name="T7" fmla="*/ 91 h 645"/>
                <a:gd name="T8" fmla="*/ 497 w 728"/>
                <a:gd name="T9" fmla="*/ 0 h 645"/>
                <a:gd name="T10" fmla="*/ 728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6243" name="Freeform 19">
              <a:extLst>
                <a:ext uri="{FF2B5EF4-FFF2-40B4-BE49-F238E27FC236}">
                  <a16:creationId xmlns:a16="http://schemas.microsoft.com/office/drawing/2014/main" id="{B72A393A-1B66-4D20-864C-61316B1EBA22}"/>
                </a:ext>
              </a:extLst>
            </p:cNvPr>
            <p:cNvSpPr>
              <a:spLocks/>
            </p:cNvSpPr>
            <p:nvPr/>
          </p:nvSpPr>
          <p:spPr bwMode="auto">
            <a:xfrm>
              <a:off x="2365" y="1816"/>
              <a:ext cx="787" cy="645"/>
            </a:xfrm>
            <a:custGeom>
              <a:avLst/>
              <a:gdLst>
                <a:gd name="T0" fmla="*/ 0 w 787"/>
                <a:gd name="T1" fmla="*/ 2 h 645"/>
                <a:gd name="T2" fmla="*/ 410 w 787"/>
                <a:gd name="T3" fmla="*/ 0 h 645"/>
                <a:gd name="T4" fmla="*/ 475 w 787"/>
                <a:gd name="T5" fmla="*/ 107 h 645"/>
                <a:gd name="T6" fmla="*/ 475 w 787"/>
                <a:gd name="T7" fmla="*/ 554 h 645"/>
                <a:gd name="T8" fmla="*/ 556 w 787"/>
                <a:gd name="T9" fmla="*/ 645 h 645"/>
                <a:gd name="T10" fmla="*/ 787 w 787"/>
                <a:gd name="T11" fmla="*/ 645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36209" name="Freeform 20">
            <a:extLst>
              <a:ext uri="{FF2B5EF4-FFF2-40B4-BE49-F238E27FC236}">
                <a16:creationId xmlns:a16="http://schemas.microsoft.com/office/drawing/2014/main" id="{F6B5A395-77A1-4F16-B74B-DAB1CEE5B976}"/>
              </a:ext>
            </a:extLst>
          </p:cNvPr>
          <p:cNvSpPr>
            <a:spLocks/>
          </p:cNvSpPr>
          <p:nvPr/>
        </p:nvSpPr>
        <p:spPr bwMode="auto">
          <a:xfrm flipH="1">
            <a:off x="3013075" y="1617664"/>
            <a:ext cx="1130300" cy="427037"/>
          </a:xfrm>
          <a:custGeom>
            <a:avLst/>
            <a:gdLst>
              <a:gd name="T0" fmla="*/ 0 w 866"/>
              <a:gd name="T1" fmla="*/ 2147483646 h 645"/>
              <a:gd name="T2" fmla="*/ 2147483646 w 866"/>
              <a:gd name="T3" fmla="*/ 2147483646 h 645"/>
              <a:gd name="T4" fmla="*/ 2147483646 w 866"/>
              <a:gd name="T5" fmla="*/ 2147483646 h 645"/>
              <a:gd name="T6" fmla="*/ 2147483646 w 866"/>
              <a:gd name="T7" fmla="*/ 2147483646 h 645"/>
              <a:gd name="T8" fmla="*/ 2147483646 w 866"/>
              <a:gd name="T9" fmla="*/ 0 h 645"/>
              <a:gd name="T10" fmla="*/ 214748364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6210" name="Freeform 21">
            <a:extLst>
              <a:ext uri="{FF2B5EF4-FFF2-40B4-BE49-F238E27FC236}">
                <a16:creationId xmlns:a16="http://schemas.microsoft.com/office/drawing/2014/main" id="{31356243-2B56-43A4-B697-3436B2F060C9}"/>
              </a:ext>
            </a:extLst>
          </p:cNvPr>
          <p:cNvSpPr>
            <a:spLocks/>
          </p:cNvSpPr>
          <p:nvPr/>
        </p:nvSpPr>
        <p:spPr bwMode="auto">
          <a:xfrm>
            <a:off x="3074989" y="2041525"/>
            <a:ext cx="1068387" cy="427038"/>
          </a:xfrm>
          <a:custGeom>
            <a:avLst/>
            <a:gdLst>
              <a:gd name="T0" fmla="*/ 2147483646 w 673"/>
              <a:gd name="T1" fmla="*/ 0 h 269"/>
              <a:gd name="T2" fmla="*/ 2147483646 w 673"/>
              <a:gd name="T3" fmla="*/ 0 h 269"/>
              <a:gd name="T4" fmla="*/ 2147483646 w 673"/>
              <a:gd name="T5" fmla="*/ 2147483646 h 269"/>
              <a:gd name="T6" fmla="*/ 2147483646 w 673"/>
              <a:gd name="T7" fmla="*/ 2147483646 h 269"/>
              <a:gd name="T8" fmla="*/ 2147483646 w 673"/>
              <a:gd name="T9" fmla="*/ 2147483646 h 269"/>
              <a:gd name="T10" fmla="*/ 0 w 673"/>
              <a:gd name="T11" fmla="*/ 2147483646 h 269"/>
              <a:gd name="T12" fmla="*/ 0 60000 65536"/>
              <a:gd name="T13" fmla="*/ 0 60000 65536"/>
              <a:gd name="T14" fmla="*/ 0 60000 65536"/>
              <a:gd name="T15" fmla="*/ 0 60000 65536"/>
              <a:gd name="T16" fmla="*/ 0 60000 65536"/>
              <a:gd name="T17" fmla="*/ 0 60000 65536"/>
              <a:gd name="T18" fmla="*/ 0 w 673"/>
              <a:gd name="T19" fmla="*/ 0 h 269"/>
              <a:gd name="T20" fmla="*/ 673 w 673"/>
              <a:gd name="T21" fmla="*/ 269 h 269"/>
            </a:gdLst>
            <a:ahLst/>
            <a:cxnLst>
              <a:cxn ang="T12">
                <a:pos x="T0" y="T1"/>
              </a:cxn>
              <a:cxn ang="T13">
                <a:pos x="T2" y="T3"/>
              </a:cxn>
              <a:cxn ang="T14">
                <a:pos x="T4" y="T5"/>
              </a:cxn>
              <a:cxn ang="T15">
                <a:pos x="T6" y="T7"/>
              </a:cxn>
              <a:cxn ang="T16">
                <a:pos x="T8" y="T9"/>
              </a:cxn>
              <a:cxn ang="T17">
                <a:pos x="T10" y="T11"/>
              </a:cxn>
            </a:cxnLst>
            <a:rect l="T18" t="T19" r="T20" b="T21"/>
            <a:pathLst>
              <a:path w="673" h="269">
                <a:moveTo>
                  <a:pt x="673" y="0"/>
                </a:moveTo>
                <a:lnTo>
                  <a:pt x="310" y="0"/>
                </a:lnTo>
                <a:cubicBezTo>
                  <a:pt x="239" y="8"/>
                  <a:pt x="259" y="6"/>
                  <a:pt x="250" y="45"/>
                </a:cubicBezTo>
                <a:lnTo>
                  <a:pt x="250" y="231"/>
                </a:lnTo>
                <a:cubicBezTo>
                  <a:pt x="237" y="269"/>
                  <a:pt x="217" y="264"/>
                  <a:pt x="175" y="269"/>
                </a:cubicBezTo>
                <a:lnTo>
                  <a:pt x="0" y="262"/>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6211" name="Line 22">
            <a:extLst>
              <a:ext uri="{FF2B5EF4-FFF2-40B4-BE49-F238E27FC236}">
                <a16:creationId xmlns:a16="http://schemas.microsoft.com/office/drawing/2014/main" id="{4E4D4E71-12C7-448D-AA1C-5FD4870B066A}"/>
              </a:ext>
            </a:extLst>
          </p:cNvPr>
          <p:cNvSpPr>
            <a:spLocks noChangeShapeType="1"/>
          </p:cNvSpPr>
          <p:nvPr/>
        </p:nvSpPr>
        <p:spPr bwMode="auto">
          <a:xfrm flipH="1">
            <a:off x="6721475" y="1370014"/>
            <a:ext cx="0" cy="352425"/>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6212" name="Text Box 23">
            <a:extLst>
              <a:ext uri="{FF2B5EF4-FFF2-40B4-BE49-F238E27FC236}">
                <a16:creationId xmlns:a16="http://schemas.microsoft.com/office/drawing/2014/main" id="{8876290A-F65A-4E89-B52E-C8E6701EFD87}"/>
              </a:ext>
            </a:extLst>
          </p:cNvPr>
          <p:cNvSpPr txBox="1">
            <a:spLocks noChangeArrowheads="1"/>
          </p:cNvSpPr>
          <p:nvPr/>
        </p:nvSpPr>
        <p:spPr bwMode="auto">
          <a:xfrm>
            <a:off x="7437438" y="1203325"/>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sp>
        <p:nvSpPr>
          <p:cNvPr id="136213" name="Line 24">
            <a:extLst>
              <a:ext uri="{FF2B5EF4-FFF2-40B4-BE49-F238E27FC236}">
                <a16:creationId xmlns:a16="http://schemas.microsoft.com/office/drawing/2014/main" id="{110EB91A-80C6-4C50-9C4B-70BDE5694F9C}"/>
              </a:ext>
            </a:extLst>
          </p:cNvPr>
          <p:cNvSpPr>
            <a:spLocks noChangeShapeType="1"/>
          </p:cNvSpPr>
          <p:nvPr/>
        </p:nvSpPr>
        <p:spPr bwMode="auto">
          <a:xfrm>
            <a:off x="4267201" y="2039939"/>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6214" name="Line 25">
            <a:extLst>
              <a:ext uri="{FF2B5EF4-FFF2-40B4-BE49-F238E27FC236}">
                <a16:creationId xmlns:a16="http://schemas.microsoft.com/office/drawing/2014/main" id="{5A0700C0-6A89-4241-9458-1E04E313C0D8}"/>
              </a:ext>
            </a:extLst>
          </p:cNvPr>
          <p:cNvSpPr>
            <a:spLocks noChangeShapeType="1"/>
          </p:cNvSpPr>
          <p:nvPr/>
        </p:nvSpPr>
        <p:spPr bwMode="auto">
          <a:xfrm>
            <a:off x="2176463" y="1468439"/>
            <a:ext cx="0" cy="3190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6215" name="Rectangle 26">
            <a:extLst>
              <a:ext uri="{FF2B5EF4-FFF2-40B4-BE49-F238E27FC236}">
                <a16:creationId xmlns:a16="http://schemas.microsoft.com/office/drawing/2014/main" id="{B44A5DC1-3923-47FD-A7A2-D5B18FD6EE05}"/>
              </a:ext>
            </a:extLst>
          </p:cNvPr>
          <p:cNvSpPr>
            <a:spLocks noChangeArrowheads="1"/>
          </p:cNvSpPr>
          <p:nvPr/>
        </p:nvSpPr>
        <p:spPr bwMode="auto">
          <a:xfrm>
            <a:off x="6562725" y="2143126"/>
            <a:ext cx="579438" cy="5556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16" name="Text Box 27">
            <a:extLst>
              <a:ext uri="{FF2B5EF4-FFF2-40B4-BE49-F238E27FC236}">
                <a16:creationId xmlns:a16="http://schemas.microsoft.com/office/drawing/2014/main" id="{69DBC11E-6366-4B5F-8479-4DC0D109A2B5}"/>
              </a:ext>
            </a:extLst>
          </p:cNvPr>
          <p:cNvSpPr txBox="1">
            <a:spLocks noChangeArrowheads="1"/>
          </p:cNvSpPr>
          <p:nvPr/>
        </p:nvSpPr>
        <p:spPr bwMode="auto">
          <a:xfrm>
            <a:off x="6711951" y="2247900"/>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36217" name="Line 28">
            <a:extLst>
              <a:ext uri="{FF2B5EF4-FFF2-40B4-BE49-F238E27FC236}">
                <a16:creationId xmlns:a16="http://schemas.microsoft.com/office/drawing/2014/main" id="{8BED3B08-D0B1-44B0-9C58-E3228D775F4E}"/>
              </a:ext>
            </a:extLst>
          </p:cNvPr>
          <p:cNvSpPr>
            <a:spLocks noChangeShapeType="1"/>
          </p:cNvSpPr>
          <p:nvPr/>
        </p:nvSpPr>
        <p:spPr bwMode="auto">
          <a:xfrm>
            <a:off x="6704014" y="2239964"/>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6218" name="Rectangle 29">
            <a:extLst>
              <a:ext uri="{FF2B5EF4-FFF2-40B4-BE49-F238E27FC236}">
                <a16:creationId xmlns:a16="http://schemas.microsoft.com/office/drawing/2014/main" id="{62C28C06-68D5-47DD-BF87-2CDDA2EAB168}"/>
              </a:ext>
            </a:extLst>
          </p:cNvPr>
          <p:cNvSpPr>
            <a:spLocks noChangeArrowheads="1"/>
          </p:cNvSpPr>
          <p:nvPr/>
        </p:nvSpPr>
        <p:spPr bwMode="auto">
          <a:xfrm>
            <a:off x="8920163" y="2587625"/>
            <a:ext cx="1111250" cy="7826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19" name="Rectangle 30">
            <a:extLst>
              <a:ext uri="{FF2B5EF4-FFF2-40B4-BE49-F238E27FC236}">
                <a16:creationId xmlns:a16="http://schemas.microsoft.com/office/drawing/2014/main" id="{5BE874E5-370E-40E7-B773-B0C1D5C44705}"/>
              </a:ext>
            </a:extLst>
          </p:cNvPr>
          <p:cNvSpPr>
            <a:spLocks noChangeArrowheads="1"/>
          </p:cNvSpPr>
          <p:nvPr/>
        </p:nvSpPr>
        <p:spPr bwMode="auto">
          <a:xfrm>
            <a:off x="6548438" y="2798763"/>
            <a:ext cx="1111250" cy="952500"/>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20" name="Rectangle 31">
            <a:extLst>
              <a:ext uri="{FF2B5EF4-FFF2-40B4-BE49-F238E27FC236}">
                <a16:creationId xmlns:a16="http://schemas.microsoft.com/office/drawing/2014/main" id="{917C5233-A01E-4996-876C-B3062CDD1C45}"/>
              </a:ext>
            </a:extLst>
          </p:cNvPr>
          <p:cNvSpPr>
            <a:spLocks noChangeArrowheads="1"/>
          </p:cNvSpPr>
          <p:nvPr/>
        </p:nvSpPr>
        <p:spPr bwMode="auto">
          <a:xfrm>
            <a:off x="6546850" y="3151188"/>
            <a:ext cx="1111250" cy="608012"/>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21" name="Text Box 32">
            <a:extLst>
              <a:ext uri="{FF2B5EF4-FFF2-40B4-BE49-F238E27FC236}">
                <a16:creationId xmlns:a16="http://schemas.microsoft.com/office/drawing/2014/main" id="{E864B36E-1F57-4B7C-9D0E-6D90BF97F5A5}"/>
              </a:ext>
            </a:extLst>
          </p:cNvPr>
          <p:cNvSpPr txBox="1">
            <a:spLocks noChangeArrowheads="1"/>
          </p:cNvSpPr>
          <p:nvPr/>
        </p:nvSpPr>
        <p:spPr bwMode="auto">
          <a:xfrm>
            <a:off x="6734175" y="3265488"/>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grpSp>
        <p:nvGrpSpPr>
          <p:cNvPr id="136222" name="Group 33">
            <a:extLst>
              <a:ext uri="{FF2B5EF4-FFF2-40B4-BE49-F238E27FC236}">
                <a16:creationId xmlns:a16="http://schemas.microsoft.com/office/drawing/2014/main" id="{3029AFE8-1D06-4497-AA42-3BA4FAADEE82}"/>
              </a:ext>
            </a:extLst>
          </p:cNvPr>
          <p:cNvGrpSpPr>
            <a:grpSpLocks/>
          </p:cNvGrpSpPr>
          <p:nvPr/>
        </p:nvGrpSpPr>
        <p:grpSpPr bwMode="auto">
          <a:xfrm>
            <a:off x="7123114" y="2506663"/>
            <a:ext cx="1781175" cy="958850"/>
            <a:chOff x="3499" y="1735"/>
            <a:chExt cx="1122" cy="604"/>
          </a:xfrm>
        </p:grpSpPr>
        <p:sp>
          <p:nvSpPr>
            <p:cNvPr id="136240" name="Freeform 34">
              <a:extLst>
                <a:ext uri="{FF2B5EF4-FFF2-40B4-BE49-F238E27FC236}">
                  <a16:creationId xmlns:a16="http://schemas.microsoft.com/office/drawing/2014/main" id="{994C2340-B2FC-4B1B-BB54-C40CE7A06247}"/>
                </a:ext>
              </a:extLst>
            </p:cNvPr>
            <p:cNvSpPr>
              <a:spLocks/>
            </p:cNvSpPr>
            <p:nvPr/>
          </p:nvSpPr>
          <p:spPr bwMode="auto">
            <a:xfrm>
              <a:off x="3499" y="1735"/>
              <a:ext cx="1114" cy="306"/>
            </a:xfrm>
            <a:custGeom>
              <a:avLst/>
              <a:gdLst>
                <a:gd name="T0" fmla="*/ 1114 w 1114"/>
                <a:gd name="T1" fmla="*/ 304 h 306"/>
                <a:gd name="T2" fmla="*/ 660 w 1114"/>
                <a:gd name="T3" fmla="*/ 306 h 306"/>
                <a:gd name="T4" fmla="*/ 568 w 1114"/>
                <a:gd name="T5" fmla="*/ 252 h 306"/>
                <a:gd name="T6" fmla="*/ 568 w 1114"/>
                <a:gd name="T7" fmla="*/ 42 h 306"/>
                <a:gd name="T8" fmla="*/ 473 w 1114"/>
                <a:gd name="T9" fmla="*/ 1 h 306"/>
                <a:gd name="T10" fmla="*/ 0 w 1114"/>
                <a:gd name="T11" fmla="*/ 1 h 306"/>
                <a:gd name="T12" fmla="*/ 0 60000 65536"/>
                <a:gd name="T13" fmla="*/ 0 60000 65536"/>
                <a:gd name="T14" fmla="*/ 0 60000 65536"/>
                <a:gd name="T15" fmla="*/ 0 60000 65536"/>
                <a:gd name="T16" fmla="*/ 0 60000 65536"/>
                <a:gd name="T17" fmla="*/ 0 60000 65536"/>
                <a:gd name="T18" fmla="*/ 0 w 1114"/>
                <a:gd name="T19" fmla="*/ 0 h 306"/>
                <a:gd name="T20" fmla="*/ 1114 w 1114"/>
                <a:gd name="T21" fmla="*/ 306 h 306"/>
              </a:gdLst>
              <a:ahLst/>
              <a:cxnLst>
                <a:cxn ang="T12">
                  <a:pos x="T0" y="T1"/>
                </a:cxn>
                <a:cxn ang="T13">
                  <a:pos x="T2" y="T3"/>
                </a:cxn>
                <a:cxn ang="T14">
                  <a:pos x="T4" y="T5"/>
                </a:cxn>
                <a:cxn ang="T15">
                  <a:pos x="T6" y="T7"/>
                </a:cxn>
                <a:cxn ang="T16">
                  <a:pos x="T8" y="T9"/>
                </a:cxn>
                <a:cxn ang="T17">
                  <a:pos x="T10" y="T11"/>
                </a:cxn>
              </a:cxnLst>
              <a:rect l="T18" t="T19" r="T20" b="T21"/>
              <a:pathLst>
                <a:path w="1114" h="306">
                  <a:moveTo>
                    <a:pt x="1114" y="304"/>
                  </a:moveTo>
                  <a:lnTo>
                    <a:pt x="660" y="306"/>
                  </a:lnTo>
                  <a:cubicBezTo>
                    <a:pt x="570" y="298"/>
                    <a:pt x="583" y="296"/>
                    <a:pt x="568" y="252"/>
                  </a:cubicBezTo>
                  <a:lnTo>
                    <a:pt x="568" y="42"/>
                  </a:lnTo>
                  <a:cubicBezTo>
                    <a:pt x="552" y="0"/>
                    <a:pt x="568" y="8"/>
                    <a:pt x="473" y="1"/>
                  </a:cubicBezTo>
                  <a:lnTo>
                    <a:pt x="0" y="1"/>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6241" name="Freeform 35">
              <a:extLst>
                <a:ext uri="{FF2B5EF4-FFF2-40B4-BE49-F238E27FC236}">
                  <a16:creationId xmlns:a16="http://schemas.microsoft.com/office/drawing/2014/main" id="{1ECE792B-35E8-4873-AF2F-5D5F3E22C58A}"/>
                </a:ext>
              </a:extLst>
            </p:cNvPr>
            <p:cNvSpPr>
              <a:spLocks/>
            </p:cNvSpPr>
            <p:nvPr/>
          </p:nvSpPr>
          <p:spPr bwMode="auto">
            <a:xfrm>
              <a:off x="3831" y="2039"/>
              <a:ext cx="790" cy="300"/>
            </a:xfrm>
            <a:custGeom>
              <a:avLst/>
              <a:gdLst>
                <a:gd name="T0" fmla="*/ 48 w 1045"/>
                <a:gd name="T1" fmla="*/ 0 h 638"/>
                <a:gd name="T2" fmla="*/ 35 w 1045"/>
                <a:gd name="T3" fmla="*/ 0 h 638"/>
                <a:gd name="T4" fmla="*/ 20 w 1045"/>
                <a:gd name="T5" fmla="*/ 0 h 638"/>
                <a:gd name="T6" fmla="*/ 14 w 1045"/>
                <a:gd name="T7" fmla="*/ 0 h 638"/>
                <a:gd name="T8" fmla="*/ 14 w 1045"/>
                <a:gd name="T9" fmla="*/ 0 h 638"/>
                <a:gd name="T10" fmla="*/ 11 w 1045"/>
                <a:gd name="T11" fmla="*/ 0 h 638"/>
                <a:gd name="T12" fmla="*/ 0 w 1045"/>
                <a:gd name="T13" fmla="*/ 0 h 638"/>
                <a:gd name="T14" fmla="*/ 0 60000 65536"/>
                <a:gd name="T15" fmla="*/ 0 60000 65536"/>
                <a:gd name="T16" fmla="*/ 0 60000 65536"/>
                <a:gd name="T17" fmla="*/ 0 60000 65536"/>
                <a:gd name="T18" fmla="*/ 0 60000 65536"/>
                <a:gd name="T19" fmla="*/ 0 60000 65536"/>
                <a:gd name="T20" fmla="*/ 0 60000 65536"/>
                <a:gd name="T21" fmla="*/ 0 w 1045"/>
                <a:gd name="T22" fmla="*/ 0 h 638"/>
                <a:gd name="T23" fmla="*/ 1045 w 1045"/>
                <a:gd name="T24" fmla="*/ 638 h 6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5" h="638">
                  <a:moveTo>
                    <a:pt x="1045" y="0"/>
                  </a:moveTo>
                  <a:lnTo>
                    <a:pt x="763" y="5"/>
                  </a:lnTo>
                  <a:lnTo>
                    <a:pt x="434" y="0"/>
                  </a:lnTo>
                  <a:cubicBezTo>
                    <a:pt x="359" y="22"/>
                    <a:pt x="332" y="47"/>
                    <a:pt x="312" y="138"/>
                  </a:cubicBezTo>
                  <a:lnTo>
                    <a:pt x="312" y="547"/>
                  </a:lnTo>
                  <a:cubicBezTo>
                    <a:pt x="298" y="630"/>
                    <a:pt x="283" y="623"/>
                    <a:pt x="231" y="638"/>
                  </a:cubicBezTo>
                  <a:lnTo>
                    <a:pt x="0" y="638"/>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36223" name="Line 36">
            <a:extLst>
              <a:ext uri="{FF2B5EF4-FFF2-40B4-BE49-F238E27FC236}">
                <a16:creationId xmlns:a16="http://schemas.microsoft.com/office/drawing/2014/main" id="{1067A75A-1B35-4043-80B1-FF5E02C69D2C}"/>
              </a:ext>
            </a:extLst>
          </p:cNvPr>
          <p:cNvSpPr>
            <a:spLocks noChangeShapeType="1"/>
          </p:cNvSpPr>
          <p:nvPr/>
        </p:nvSpPr>
        <p:spPr bwMode="auto">
          <a:xfrm flipH="1">
            <a:off x="6715125" y="3322639"/>
            <a:ext cx="6350" cy="293687"/>
          </a:xfrm>
          <a:prstGeom prst="line">
            <a:avLst/>
          </a:prstGeom>
          <a:noFill/>
          <a:ln w="3810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6224" name="Text Box 37">
            <a:extLst>
              <a:ext uri="{FF2B5EF4-FFF2-40B4-BE49-F238E27FC236}">
                <a16:creationId xmlns:a16="http://schemas.microsoft.com/office/drawing/2014/main" id="{1F9A55ED-2705-46BD-90CA-25139B23AE68}"/>
              </a:ext>
            </a:extLst>
          </p:cNvPr>
          <p:cNvSpPr txBox="1">
            <a:spLocks noChangeArrowheads="1"/>
          </p:cNvSpPr>
          <p:nvPr/>
        </p:nvSpPr>
        <p:spPr bwMode="auto">
          <a:xfrm>
            <a:off x="9118601" y="2794000"/>
            <a:ext cx="912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36225" name="Line 38">
            <a:extLst>
              <a:ext uri="{FF2B5EF4-FFF2-40B4-BE49-F238E27FC236}">
                <a16:creationId xmlns:a16="http://schemas.microsoft.com/office/drawing/2014/main" id="{7DE6D209-3436-4D2F-9D34-0629CD46B92A}"/>
              </a:ext>
            </a:extLst>
          </p:cNvPr>
          <p:cNvSpPr>
            <a:spLocks noChangeShapeType="1"/>
          </p:cNvSpPr>
          <p:nvPr/>
        </p:nvSpPr>
        <p:spPr bwMode="auto">
          <a:xfrm>
            <a:off x="9109075" y="2865438"/>
            <a:ext cx="1588" cy="303212"/>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136226" name="Group 65">
            <a:extLst>
              <a:ext uri="{FF2B5EF4-FFF2-40B4-BE49-F238E27FC236}">
                <a16:creationId xmlns:a16="http://schemas.microsoft.com/office/drawing/2014/main" id="{2BEC1C35-D239-4305-83D3-B44D9DDC4C12}"/>
              </a:ext>
            </a:extLst>
          </p:cNvPr>
          <p:cNvGrpSpPr>
            <a:grpSpLocks/>
          </p:cNvGrpSpPr>
          <p:nvPr/>
        </p:nvGrpSpPr>
        <p:grpSpPr bwMode="auto">
          <a:xfrm>
            <a:off x="2060576" y="42864"/>
            <a:ext cx="714375" cy="828675"/>
            <a:chOff x="3510" y="1453"/>
            <a:chExt cx="353" cy="578"/>
          </a:xfrm>
        </p:grpSpPr>
        <p:sp>
          <p:nvSpPr>
            <p:cNvPr id="136231" name="Freeform 66">
              <a:extLst>
                <a:ext uri="{FF2B5EF4-FFF2-40B4-BE49-F238E27FC236}">
                  <a16:creationId xmlns:a16="http://schemas.microsoft.com/office/drawing/2014/main" id="{111E6986-0940-4F50-91DE-EFB79CDC0A2A}"/>
                </a:ext>
              </a:extLst>
            </p:cNvPr>
            <p:cNvSpPr>
              <a:spLocks/>
            </p:cNvSpPr>
            <p:nvPr/>
          </p:nvSpPr>
          <p:spPr bwMode="auto">
            <a:xfrm>
              <a:off x="3513" y="1497"/>
              <a:ext cx="347" cy="397"/>
            </a:xfrm>
            <a:custGeom>
              <a:avLst/>
              <a:gdLst>
                <a:gd name="T0" fmla="*/ 0 w 2256"/>
                <a:gd name="T1" fmla="*/ 0 h 2295"/>
                <a:gd name="T2" fmla="*/ 0 w 2256"/>
                <a:gd name="T3" fmla="*/ 0 h 2295"/>
                <a:gd name="T4" fmla="*/ 0 w 2256"/>
                <a:gd name="T5" fmla="*/ 0 h 2295"/>
                <a:gd name="T6" fmla="*/ 0 w 2256"/>
                <a:gd name="T7" fmla="*/ 0 h 2295"/>
                <a:gd name="T8" fmla="*/ 0 w 2256"/>
                <a:gd name="T9" fmla="*/ 0 h 2295"/>
                <a:gd name="T10" fmla="*/ 0 w 2256"/>
                <a:gd name="T11" fmla="*/ 0 h 2295"/>
                <a:gd name="T12" fmla="*/ 0 w 2256"/>
                <a:gd name="T13" fmla="*/ 0 h 2295"/>
                <a:gd name="T14" fmla="*/ 0 w 2256"/>
                <a:gd name="T15" fmla="*/ 0 h 2295"/>
                <a:gd name="T16" fmla="*/ 0 w 2256"/>
                <a:gd name="T17" fmla="*/ 0 h 2295"/>
                <a:gd name="T18" fmla="*/ 0 w 2256"/>
                <a:gd name="T19" fmla="*/ 0 h 2295"/>
                <a:gd name="T20" fmla="*/ 0 w 2256"/>
                <a:gd name="T21" fmla="*/ 0 h 2295"/>
                <a:gd name="T22" fmla="*/ 0 w 2256"/>
                <a:gd name="T23" fmla="*/ 0 h 2295"/>
                <a:gd name="T24" fmla="*/ 0 w 2256"/>
                <a:gd name="T25" fmla="*/ 0 h 2295"/>
                <a:gd name="T26" fmla="*/ 0 w 2256"/>
                <a:gd name="T27" fmla="*/ 0 h 2295"/>
                <a:gd name="T28" fmla="*/ 0 w 2256"/>
                <a:gd name="T29" fmla="*/ 0 h 2295"/>
                <a:gd name="T30" fmla="*/ 0 w 2256"/>
                <a:gd name="T31" fmla="*/ 0 h 2295"/>
                <a:gd name="T32" fmla="*/ 0 w 2256"/>
                <a:gd name="T33" fmla="*/ 0 h 2295"/>
                <a:gd name="T34" fmla="*/ 0 w 2256"/>
                <a:gd name="T35" fmla="*/ 0 h 2295"/>
                <a:gd name="T36" fmla="*/ 0 w 2256"/>
                <a:gd name="T37" fmla="*/ 0 h 2295"/>
                <a:gd name="T38" fmla="*/ 0 w 2256"/>
                <a:gd name="T39" fmla="*/ 0 h 2295"/>
                <a:gd name="T40" fmla="*/ 0 w 2256"/>
                <a:gd name="T41" fmla="*/ 0 h 2295"/>
                <a:gd name="T42" fmla="*/ 0 w 2256"/>
                <a:gd name="T43" fmla="*/ 0 h 2295"/>
                <a:gd name="T44" fmla="*/ 0 w 2256"/>
                <a:gd name="T45" fmla="*/ 0 h 2295"/>
                <a:gd name="T46" fmla="*/ 0 w 2256"/>
                <a:gd name="T47" fmla="*/ 0 h 2295"/>
                <a:gd name="T48" fmla="*/ 0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232" name="Oval 67">
              <a:extLst>
                <a:ext uri="{FF2B5EF4-FFF2-40B4-BE49-F238E27FC236}">
                  <a16:creationId xmlns:a16="http://schemas.microsoft.com/office/drawing/2014/main" id="{51648B3C-8289-4A9E-BAA6-934E3A2786CC}"/>
                </a:ext>
              </a:extLst>
            </p:cNvPr>
            <p:cNvSpPr>
              <a:spLocks noChangeArrowheads="1"/>
            </p:cNvSpPr>
            <p:nvPr/>
          </p:nvSpPr>
          <p:spPr bwMode="auto">
            <a:xfrm>
              <a:off x="3510" y="1453"/>
              <a:ext cx="353" cy="7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33" name="Freeform 68">
              <a:extLst>
                <a:ext uri="{FF2B5EF4-FFF2-40B4-BE49-F238E27FC236}">
                  <a16:creationId xmlns:a16="http://schemas.microsoft.com/office/drawing/2014/main" id="{9CB73947-0712-4A46-B590-D1679F626C1B}"/>
                </a:ext>
              </a:extLst>
            </p:cNvPr>
            <p:cNvSpPr>
              <a:spLocks/>
            </p:cNvSpPr>
            <p:nvPr/>
          </p:nvSpPr>
          <p:spPr bwMode="auto">
            <a:xfrm>
              <a:off x="3538" y="1508"/>
              <a:ext cx="300" cy="374"/>
            </a:xfrm>
            <a:custGeom>
              <a:avLst/>
              <a:gdLst>
                <a:gd name="T0" fmla="*/ 0 w 1956"/>
                <a:gd name="T1" fmla="*/ 0 h 2159"/>
                <a:gd name="T2" fmla="*/ 0 w 1956"/>
                <a:gd name="T3" fmla="*/ 0 h 2159"/>
                <a:gd name="T4" fmla="*/ 0 w 1956"/>
                <a:gd name="T5" fmla="*/ 0 h 2159"/>
                <a:gd name="T6" fmla="*/ 0 w 1956"/>
                <a:gd name="T7" fmla="*/ 0 h 2159"/>
                <a:gd name="T8" fmla="*/ 0 w 1956"/>
                <a:gd name="T9" fmla="*/ 0 h 2159"/>
                <a:gd name="T10" fmla="*/ 0 w 1956"/>
                <a:gd name="T11" fmla="*/ 0 h 2159"/>
                <a:gd name="T12" fmla="*/ 0 w 1956"/>
                <a:gd name="T13" fmla="*/ 0 h 2159"/>
                <a:gd name="T14" fmla="*/ 0 w 1956"/>
                <a:gd name="T15" fmla="*/ 0 h 2159"/>
                <a:gd name="T16" fmla="*/ 0 w 1956"/>
                <a:gd name="T17" fmla="*/ 0 h 2159"/>
                <a:gd name="T18" fmla="*/ 0 w 1956"/>
                <a:gd name="T19" fmla="*/ 0 h 2159"/>
                <a:gd name="T20" fmla="*/ 0 w 1956"/>
                <a:gd name="T21" fmla="*/ 0 h 2159"/>
                <a:gd name="T22" fmla="*/ 0 w 1956"/>
                <a:gd name="T23" fmla="*/ 0 h 2159"/>
                <a:gd name="T24" fmla="*/ 0 w 1956"/>
                <a:gd name="T25" fmla="*/ 0 h 2159"/>
                <a:gd name="T26" fmla="*/ 0 w 1956"/>
                <a:gd name="T27" fmla="*/ 0 h 2159"/>
                <a:gd name="T28" fmla="*/ 0 w 1956"/>
                <a:gd name="T29" fmla="*/ 0 h 2159"/>
                <a:gd name="T30" fmla="*/ 0 w 1956"/>
                <a:gd name="T31" fmla="*/ 0 h 2159"/>
                <a:gd name="T32" fmla="*/ 0 w 1956"/>
                <a:gd name="T33" fmla="*/ 0 h 2159"/>
                <a:gd name="T34" fmla="*/ 0 w 1956"/>
                <a:gd name="T35" fmla="*/ 0 h 2159"/>
                <a:gd name="T36" fmla="*/ 0 w 1956"/>
                <a:gd name="T37" fmla="*/ 0 h 2159"/>
                <a:gd name="T38" fmla="*/ 0 w 1956"/>
                <a:gd name="T39" fmla="*/ 0 h 2159"/>
                <a:gd name="T40" fmla="*/ 0 w 1956"/>
                <a:gd name="T41" fmla="*/ 0 h 2159"/>
                <a:gd name="T42" fmla="*/ 0 w 1956"/>
                <a:gd name="T43" fmla="*/ 0 h 2159"/>
                <a:gd name="T44" fmla="*/ 0 w 1956"/>
                <a:gd name="T45" fmla="*/ 0 h 2159"/>
                <a:gd name="T46" fmla="*/ 0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234" name="Freeform 69">
              <a:extLst>
                <a:ext uri="{FF2B5EF4-FFF2-40B4-BE49-F238E27FC236}">
                  <a16:creationId xmlns:a16="http://schemas.microsoft.com/office/drawing/2014/main" id="{2F6FE5F7-8E1D-486F-AEA9-EFBBE8EB05CB}"/>
                </a:ext>
              </a:extLst>
            </p:cNvPr>
            <p:cNvSpPr>
              <a:spLocks/>
            </p:cNvSpPr>
            <p:nvPr/>
          </p:nvSpPr>
          <p:spPr bwMode="auto">
            <a:xfrm>
              <a:off x="3589" y="1584"/>
              <a:ext cx="194" cy="299"/>
            </a:xfrm>
            <a:custGeom>
              <a:avLst/>
              <a:gdLst>
                <a:gd name="T0" fmla="*/ 0 w 1264"/>
                <a:gd name="T1" fmla="*/ 0 h 1728"/>
                <a:gd name="T2" fmla="*/ 0 w 1264"/>
                <a:gd name="T3" fmla="*/ 0 h 1728"/>
                <a:gd name="T4" fmla="*/ 0 w 1264"/>
                <a:gd name="T5" fmla="*/ 0 h 1728"/>
                <a:gd name="T6" fmla="*/ 0 w 1264"/>
                <a:gd name="T7" fmla="*/ 0 h 1728"/>
                <a:gd name="T8" fmla="*/ 0 w 1264"/>
                <a:gd name="T9" fmla="*/ 0 h 1728"/>
                <a:gd name="T10" fmla="*/ 0 w 1264"/>
                <a:gd name="T11" fmla="*/ 0 h 1728"/>
                <a:gd name="T12" fmla="*/ 0 w 1264"/>
                <a:gd name="T13" fmla="*/ 0 h 1728"/>
                <a:gd name="T14" fmla="*/ 0 w 1264"/>
                <a:gd name="T15" fmla="*/ 0 h 1728"/>
                <a:gd name="T16" fmla="*/ 0 w 1264"/>
                <a:gd name="T17" fmla="*/ 0 h 1728"/>
                <a:gd name="T18" fmla="*/ 0 w 1264"/>
                <a:gd name="T19" fmla="*/ 0 h 1728"/>
                <a:gd name="T20" fmla="*/ 0 w 1264"/>
                <a:gd name="T21" fmla="*/ 0 h 1728"/>
                <a:gd name="T22" fmla="*/ 0 w 1264"/>
                <a:gd name="T23" fmla="*/ 0 h 1728"/>
                <a:gd name="T24" fmla="*/ 0 w 1264"/>
                <a:gd name="T25" fmla="*/ 0 h 1728"/>
                <a:gd name="T26" fmla="*/ 0 w 1264"/>
                <a:gd name="T27" fmla="*/ 0 h 1728"/>
                <a:gd name="T28" fmla="*/ 0 w 1264"/>
                <a:gd name="T29" fmla="*/ 0 h 1728"/>
                <a:gd name="T30" fmla="*/ 0 w 1264"/>
                <a:gd name="T31" fmla="*/ 0 h 1728"/>
                <a:gd name="T32" fmla="*/ 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235" name="Freeform 70">
              <a:extLst>
                <a:ext uri="{FF2B5EF4-FFF2-40B4-BE49-F238E27FC236}">
                  <a16:creationId xmlns:a16="http://schemas.microsoft.com/office/drawing/2014/main" id="{98028B83-466B-48B9-B2B8-EAD2A5BE79EA}"/>
                </a:ext>
              </a:extLst>
            </p:cNvPr>
            <p:cNvSpPr>
              <a:spLocks/>
            </p:cNvSpPr>
            <p:nvPr/>
          </p:nvSpPr>
          <p:spPr bwMode="auto">
            <a:xfrm>
              <a:off x="3671" y="1899"/>
              <a:ext cx="31" cy="64"/>
            </a:xfrm>
            <a:custGeom>
              <a:avLst/>
              <a:gdLst>
                <a:gd name="T0" fmla="*/ 0 w 196"/>
                <a:gd name="T1" fmla="*/ 0 h 370"/>
                <a:gd name="T2" fmla="*/ 0 w 196"/>
                <a:gd name="T3" fmla="*/ 0 h 370"/>
                <a:gd name="T4" fmla="*/ 0 w 196"/>
                <a:gd name="T5" fmla="*/ 0 h 370"/>
                <a:gd name="T6" fmla="*/ 0 w 196"/>
                <a:gd name="T7" fmla="*/ 0 h 370"/>
                <a:gd name="T8" fmla="*/ 0 w 196"/>
                <a:gd name="T9" fmla="*/ 0 h 370"/>
                <a:gd name="T10" fmla="*/ 0 w 196"/>
                <a:gd name="T11" fmla="*/ 0 h 370"/>
                <a:gd name="T12" fmla="*/ 0 w 196"/>
                <a:gd name="T13" fmla="*/ 0 h 370"/>
                <a:gd name="T14" fmla="*/ 0 w 196"/>
                <a:gd name="T15" fmla="*/ 0 h 370"/>
                <a:gd name="T16" fmla="*/ 0 w 196"/>
                <a:gd name="T17" fmla="*/ 0 h 370"/>
                <a:gd name="T18" fmla="*/ 0 w 196"/>
                <a:gd name="T19" fmla="*/ 0 h 370"/>
                <a:gd name="T20" fmla="*/ 0 w 196"/>
                <a:gd name="T21" fmla="*/ 0 h 370"/>
                <a:gd name="T22" fmla="*/ 0 w 196"/>
                <a:gd name="T23" fmla="*/ 0 h 370"/>
                <a:gd name="T24" fmla="*/ 0 w 196"/>
                <a:gd name="T25" fmla="*/ 0 h 370"/>
                <a:gd name="T26" fmla="*/ 0 w 196"/>
                <a:gd name="T27" fmla="*/ 0 h 370"/>
                <a:gd name="T28" fmla="*/ 0 w 196"/>
                <a:gd name="T29" fmla="*/ 0 h 370"/>
                <a:gd name="T30" fmla="*/ 0 w 196"/>
                <a:gd name="T31" fmla="*/ 0 h 370"/>
                <a:gd name="T32" fmla="*/ 0 w 196"/>
                <a:gd name="T33" fmla="*/ 0 h 370"/>
                <a:gd name="T34" fmla="*/ 0 w 196"/>
                <a:gd name="T35" fmla="*/ 0 h 370"/>
                <a:gd name="T36" fmla="*/ 0 w 196"/>
                <a:gd name="T37" fmla="*/ 0 h 370"/>
                <a:gd name="T38" fmla="*/ 0 w 196"/>
                <a:gd name="T39" fmla="*/ 0 h 370"/>
                <a:gd name="T40" fmla="*/ 0 w 196"/>
                <a:gd name="T41" fmla="*/ 0 h 370"/>
                <a:gd name="T42" fmla="*/ 0 w 196"/>
                <a:gd name="T43" fmla="*/ 0 h 370"/>
                <a:gd name="T44" fmla="*/ 0 w 196"/>
                <a:gd name="T45" fmla="*/ 0 h 370"/>
                <a:gd name="T46" fmla="*/ 0 w 196"/>
                <a:gd name="T47" fmla="*/ 0 h 370"/>
                <a:gd name="T48" fmla="*/ 0 w 196"/>
                <a:gd name="T49" fmla="*/ 0 h 370"/>
                <a:gd name="T50" fmla="*/ 0 w 196"/>
                <a:gd name="T51" fmla="*/ 0 h 370"/>
                <a:gd name="T52" fmla="*/ 0 w 196"/>
                <a:gd name="T53" fmla="*/ 0 h 370"/>
                <a:gd name="T54" fmla="*/ 0 w 196"/>
                <a:gd name="T55" fmla="*/ 0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236" name="Oval 71">
              <a:extLst>
                <a:ext uri="{FF2B5EF4-FFF2-40B4-BE49-F238E27FC236}">
                  <a16:creationId xmlns:a16="http://schemas.microsoft.com/office/drawing/2014/main" id="{7F07CCEF-F30F-4B7E-B957-EA2FFD4F871E}"/>
                </a:ext>
              </a:extLst>
            </p:cNvPr>
            <p:cNvSpPr>
              <a:spLocks noChangeArrowheads="1"/>
            </p:cNvSpPr>
            <p:nvPr/>
          </p:nvSpPr>
          <p:spPr bwMode="auto">
            <a:xfrm>
              <a:off x="3528" y="1460"/>
              <a:ext cx="317" cy="61"/>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37" name="Freeform 72">
              <a:extLst>
                <a:ext uri="{FF2B5EF4-FFF2-40B4-BE49-F238E27FC236}">
                  <a16:creationId xmlns:a16="http://schemas.microsoft.com/office/drawing/2014/main" id="{11763238-AF2B-4113-96ED-628AB593D98C}"/>
                </a:ext>
              </a:extLst>
            </p:cNvPr>
            <p:cNvSpPr>
              <a:spLocks/>
            </p:cNvSpPr>
            <p:nvPr/>
          </p:nvSpPr>
          <p:spPr bwMode="auto">
            <a:xfrm>
              <a:off x="3671" y="1967"/>
              <a:ext cx="31" cy="64"/>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0 h 372"/>
                <a:gd name="T30" fmla="*/ 0 w 196"/>
                <a:gd name="T31" fmla="*/ 0 h 372"/>
                <a:gd name="T32" fmla="*/ 0 w 196"/>
                <a:gd name="T33" fmla="*/ 0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6238" name="Oval 73">
              <a:extLst>
                <a:ext uri="{FF2B5EF4-FFF2-40B4-BE49-F238E27FC236}">
                  <a16:creationId xmlns:a16="http://schemas.microsoft.com/office/drawing/2014/main" id="{C812F3D7-B669-457C-9622-52E23D4738E5}"/>
                </a:ext>
              </a:extLst>
            </p:cNvPr>
            <p:cNvSpPr>
              <a:spLocks noChangeArrowheads="1"/>
            </p:cNvSpPr>
            <p:nvPr/>
          </p:nvSpPr>
          <p:spPr bwMode="auto">
            <a:xfrm>
              <a:off x="3587" y="1560"/>
              <a:ext cx="199" cy="39"/>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6239" name="Oval 74">
              <a:extLst>
                <a:ext uri="{FF2B5EF4-FFF2-40B4-BE49-F238E27FC236}">
                  <a16:creationId xmlns:a16="http://schemas.microsoft.com/office/drawing/2014/main" id="{57DD187D-6B1B-4E0D-85A9-3CA700F8876C}"/>
                </a:ext>
              </a:extLst>
            </p:cNvPr>
            <p:cNvSpPr>
              <a:spLocks noChangeArrowheads="1"/>
            </p:cNvSpPr>
            <p:nvPr/>
          </p:nvSpPr>
          <p:spPr bwMode="auto">
            <a:xfrm>
              <a:off x="3673" y="1858"/>
              <a:ext cx="26" cy="30"/>
            </a:xfrm>
            <a:prstGeom prst="ellipse">
              <a:avLst/>
            </a:prstGeom>
            <a:solidFill>
              <a:srgbClr val="009999"/>
            </a:solidFill>
            <a:ln w="17463">
              <a:solidFill>
                <a:srgbClr val="404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aphicFrame>
        <p:nvGraphicFramePr>
          <p:cNvPr id="136227" name="Object 53">
            <a:extLst>
              <a:ext uri="{FF2B5EF4-FFF2-40B4-BE49-F238E27FC236}">
                <a16:creationId xmlns:a16="http://schemas.microsoft.com/office/drawing/2014/main" id="{AB7DA971-ECBB-49EA-8221-1A1134750556}"/>
              </a:ext>
            </a:extLst>
          </p:cNvPr>
          <p:cNvGraphicFramePr>
            <a:graphicFrameLocks noChangeAspect="1"/>
          </p:cNvGraphicFramePr>
          <p:nvPr/>
        </p:nvGraphicFramePr>
        <p:xfrm>
          <a:off x="2784476" y="52389"/>
          <a:ext cx="893763" cy="663575"/>
        </p:xfrm>
        <a:graphic>
          <a:graphicData uri="http://schemas.openxmlformats.org/presentationml/2006/ole">
            <mc:AlternateContent xmlns:mc="http://schemas.openxmlformats.org/markup-compatibility/2006">
              <mc:Choice xmlns:v="urn:schemas-microsoft-com:vml" Requires="v">
                <p:oleObj spid="_x0000_s52227" name="Clip" r:id="rId4" imgW="2287616" imgH="1701980" progId="">
                  <p:embed/>
                </p:oleObj>
              </mc:Choice>
              <mc:Fallback>
                <p:oleObj name="Clip" r:id="rId4" imgW="2287616" imgH="1701980" progId="">
                  <p:embed/>
                  <p:pic>
                    <p:nvPicPr>
                      <p:cNvPr id="136227" name="Object 53">
                        <a:extLst>
                          <a:ext uri="{FF2B5EF4-FFF2-40B4-BE49-F238E27FC236}">
                            <a16:creationId xmlns:a16="http://schemas.microsoft.com/office/drawing/2014/main" id="{AB7DA971-ECBB-49EA-8221-1A113475055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84476" y="52389"/>
                        <a:ext cx="893763"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36228" name="Text Box 78">
            <a:extLst>
              <a:ext uri="{FF2B5EF4-FFF2-40B4-BE49-F238E27FC236}">
                <a16:creationId xmlns:a16="http://schemas.microsoft.com/office/drawing/2014/main" id="{03CF0C4F-4F5B-459F-859A-54A71EE80ED4}"/>
              </a:ext>
            </a:extLst>
          </p:cNvPr>
          <p:cNvSpPr txBox="1">
            <a:spLocks noChangeArrowheads="1"/>
          </p:cNvSpPr>
          <p:nvPr/>
        </p:nvSpPr>
        <p:spPr bwMode="auto">
          <a:xfrm>
            <a:off x="4125913" y="134938"/>
            <a:ext cx="3625850" cy="4619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a:latin typeface="Arial" panose="020B0604020202020204" pitchFamily="34" charset="0"/>
              </a:rPr>
              <a:t>B: Titrace CO</a:t>
            </a:r>
            <a:r>
              <a:rPr lang="cs-CZ" altLang="cs-CZ" sz="2400" b="1" baseline="-25000">
                <a:latin typeface="Arial" panose="020B0604020202020204" pitchFamily="34" charset="0"/>
              </a:rPr>
              <a:t>2</a:t>
            </a:r>
            <a:r>
              <a:rPr lang="cs-CZ" altLang="cs-CZ" sz="2400" b="1">
                <a:latin typeface="Arial" panose="020B0604020202020204" pitchFamily="34" charset="0"/>
              </a:rPr>
              <a:t> „in vivo“</a:t>
            </a:r>
            <a:endParaRPr lang="cs-CZ" altLang="cs-CZ" sz="2400" b="1">
              <a:latin typeface="Times New Roman" panose="02020603050405020304" pitchFamily="18" charset="0"/>
            </a:endParaRPr>
          </a:p>
        </p:txBody>
      </p:sp>
      <p:sp>
        <p:nvSpPr>
          <p:cNvPr id="304222" name="Text Box 94">
            <a:extLst>
              <a:ext uri="{FF2B5EF4-FFF2-40B4-BE49-F238E27FC236}">
                <a16:creationId xmlns:a16="http://schemas.microsoft.com/office/drawing/2014/main" id="{D4D7F021-9BB7-4236-9CA8-C94A1589BDCB}"/>
              </a:ext>
            </a:extLst>
          </p:cNvPr>
          <p:cNvSpPr txBox="1">
            <a:spLocks noChangeArrowheads="1"/>
          </p:cNvSpPr>
          <p:nvPr/>
        </p:nvSpPr>
        <p:spPr bwMode="auto">
          <a:xfrm>
            <a:off x="3627439" y="2705100"/>
            <a:ext cx="2340705" cy="861774"/>
          </a:xfrm>
          <a:prstGeom prst="rect">
            <a:avLst/>
          </a:prstGeom>
          <a:noFill/>
          <a:ln w="12700">
            <a:solidFill>
              <a:schemeClr val="tx1"/>
            </a:solidFill>
            <a:miter lim="800000"/>
            <a:headEnd/>
            <a:tailEnd/>
          </a:ln>
          <a:effectLst>
            <a:prstShdw prst="shdw17" dist="17961" dir="2700000">
              <a:schemeClr val="tx1">
                <a:gamma/>
                <a:shade val="60000"/>
                <a:invGamma/>
              </a:schemeClr>
            </a:prstShdw>
          </a:effectLst>
        </p:spPr>
        <p:txBody>
          <a:bodyPr wrap="none">
            <a:spAutoFit/>
          </a:bodyPr>
          <a:lstStyle/>
          <a:p>
            <a:pPr>
              <a:defRPr/>
            </a:pPr>
            <a:r>
              <a:rPr lang="cs-CZ" sz="1600" b="1" dirty="0"/>
              <a:t>Když  pCO</a:t>
            </a:r>
            <a:r>
              <a:rPr lang="cs-CZ" sz="1600" b="1" baseline="-25000" dirty="0"/>
              <a:t>2 </a:t>
            </a:r>
            <a:r>
              <a:rPr lang="cs-CZ" sz="1600" b="1" dirty="0"/>
              <a:t>roste</a:t>
            </a:r>
            <a:endParaRPr lang="cs-CZ" sz="1400" b="1" dirty="0"/>
          </a:p>
          <a:p>
            <a:pPr>
              <a:defRPr/>
            </a:pPr>
            <a:r>
              <a:rPr lang="cs-CZ" sz="1600" b="1" dirty="0">
                <a:latin typeface="Arial" pitchFamily="34" charset="0"/>
              </a:rPr>
              <a:t>BB  =</a:t>
            </a:r>
            <a:r>
              <a:rPr lang="cs-CZ" b="1" dirty="0">
                <a:latin typeface="Arial" pitchFamily="34" charset="0"/>
              </a:rPr>
              <a:t> </a:t>
            </a:r>
            <a:r>
              <a:rPr lang="en-US" dirty="0">
                <a:latin typeface="Arial" pitchFamily="34" charset="0"/>
              </a:rPr>
              <a:t>[</a:t>
            </a:r>
            <a:r>
              <a:rPr lang="cs-CZ" sz="1600" b="1" dirty="0">
                <a:latin typeface="Arial" pitchFamily="34" charset="0"/>
              </a:rPr>
              <a:t>HCO</a:t>
            </a:r>
            <a:r>
              <a:rPr lang="cs-CZ" sz="1600" b="1" baseline="-25000" dirty="0">
                <a:latin typeface="Arial" pitchFamily="34" charset="0"/>
              </a:rPr>
              <a:t>3</a:t>
            </a:r>
            <a:r>
              <a:rPr lang="cs-CZ" sz="1600" b="1" baseline="70000" dirty="0">
                <a:latin typeface="Arial" pitchFamily="34" charset="0"/>
              </a:rPr>
              <a:t>-</a:t>
            </a:r>
            <a:r>
              <a:rPr lang="cs-CZ" b="1" baseline="70000" dirty="0">
                <a:latin typeface="Arial" pitchFamily="34" charset="0"/>
              </a:rPr>
              <a:t> </a:t>
            </a:r>
            <a:r>
              <a:rPr lang="cs-CZ" dirty="0">
                <a:latin typeface="Arial" pitchFamily="34" charset="0"/>
              </a:rPr>
              <a:t>]</a:t>
            </a:r>
            <a:r>
              <a:rPr lang="cs-CZ" b="1" dirty="0">
                <a:latin typeface="Arial" pitchFamily="34" charset="0"/>
              </a:rPr>
              <a:t>+ </a:t>
            </a:r>
            <a:r>
              <a:rPr lang="cs-CZ" dirty="0">
                <a:latin typeface="Arial" pitchFamily="34" charset="0"/>
              </a:rPr>
              <a:t>[</a:t>
            </a:r>
            <a:r>
              <a:rPr lang="cs-CZ" sz="1600" b="1" dirty="0" err="1">
                <a:latin typeface="Arial" pitchFamily="34" charset="0"/>
              </a:rPr>
              <a:t>Buf</a:t>
            </a:r>
            <a:r>
              <a:rPr lang="cs-CZ" sz="1600" b="1" dirty="0">
                <a:latin typeface="Arial" pitchFamily="34" charset="0"/>
              </a:rPr>
              <a:t> </a:t>
            </a:r>
            <a:r>
              <a:rPr lang="cs-CZ" sz="1600" b="1" baseline="70000" dirty="0">
                <a:latin typeface="Arial" pitchFamily="34" charset="0"/>
              </a:rPr>
              <a:t>-</a:t>
            </a:r>
            <a:r>
              <a:rPr lang="cs-CZ" b="1" baseline="70000" dirty="0">
                <a:latin typeface="Arial" pitchFamily="34" charset="0"/>
              </a:rPr>
              <a:t> </a:t>
            </a:r>
            <a:r>
              <a:rPr lang="cs-CZ" dirty="0">
                <a:latin typeface="Arial" pitchFamily="34" charset="0"/>
              </a:rPr>
              <a:t>]</a:t>
            </a:r>
          </a:p>
          <a:p>
            <a:pPr>
              <a:defRPr/>
            </a:pPr>
            <a:r>
              <a:rPr lang="cs-CZ" sz="1600" b="1" dirty="0">
                <a:latin typeface="Arial" pitchFamily="34" charset="0"/>
              </a:rPr>
              <a:t> v krvi klesá</a:t>
            </a:r>
            <a:r>
              <a:rPr lang="cs-CZ" b="1" baseline="70000" dirty="0">
                <a:latin typeface="Arial" pitchFamily="34" charset="0"/>
              </a:rPr>
              <a:t> </a:t>
            </a:r>
          </a:p>
        </p:txBody>
      </p:sp>
      <p:sp>
        <p:nvSpPr>
          <p:cNvPr id="304224" name="Text Box 96">
            <a:extLst>
              <a:ext uri="{FF2B5EF4-FFF2-40B4-BE49-F238E27FC236}">
                <a16:creationId xmlns:a16="http://schemas.microsoft.com/office/drawing/2014/main" id="{132F0997-88B6-4A24-B2D8-E3394629FE99}"/>
              </a:ext>
            </a:extLst>
          </p:cNvPr>
          <p:cNvSpPr txBox="1">
            <a:spLocks noChangeArrowheads="1"/>
          </p:cNvSpPr>
          <p:nvPr/>
        </p:nvSpPr>
        <p:spPr bwMode="auto">
          <a:xfrm>
            <a:off x="1703388" y="5949951"/>
            <a:ext cx="3625850" cy="615553"/>
          </a:xfrm>
          <a:prstGeom prst="rect">
            <a:avLst/>
          </a:prstGeom>
          <a:noFill/>
          <a:ln w="12700">
            <a:solidFill>
              <a:schemeClr val="tx1"/>
            </a:solidFill>
            <a:miter lim="800000"/>
            <a:headEnd/>
            <a:tailEnd/>
          </a:ln>
          <a:effectLst>
            <a:prstShdw prst="shdw17" dist="17961" dir="2700000">
              <a:schemeClr val="tx1">
                <a:gamma/>
                <a:shade val="60000"/>
                <a:invGamma/>
              </a:schemeClr>
            </a:prstShdw>
          </a:effectLst>
        </p:spPr>
        <p:txBody>
          <a:bodyPr>
            <a:spAutoFit/>
          </a:bodyPr>
          <a:lstStyle/>
          <a:p>
            <a:pPr>
              <a:defRPr/>
            </a:pPr>
            <a:r>
              <a:rPr lang="cs-CZ" sz="1600" b="1" dirty="0" err="1">
                <a:latin typeface="Arial" pitchFamily="34" charset="0"/>
              </a:rPr>
              <a:t>Buffer</a:t>
            </a:r>
            <a:r>
              <a:rPr lang="cs-CZ" sz="1600" b="1" dirty="0">
                <a:latin typeface="Arial" pitchFamily="34" charset="0"/>
              </a:rPr>
              <a:t> Base (BB)</a:t>
            </a:r>
          </a:p>
          <a:p>
            <a:pPr>
              <a:defRPr/>
            </a:pPr>
            <a:r>
              <a:rPr lang="cs-CZ" sz="1600" b="1" dirty="0">
                <a:latin typeface="Arial" pitchFamily="34" charset="0"/>
              </a:rPr>
              <a:t>BB  =</a:t>
            </a:r>
            <a:r>
              <a:rPr lang="cs-CZ" b="1" dirty="0">
                <a:latin typeface="Arial" pitchFamily="34" charset="0"/>
              </a:rPr>
              <a:t> </a:t>
            </a:r>
            <a:r>
              <a:rPr lang="en-US" dirty="0">
                <a:latin typeface="Arial" pitchFamily="34" charset="0"/>
              </a:rPr>
              <a:t>[</a:t>
            </a:r>
            <a:r>
              <a:rPr lang="cs-CZ" sz="1600" b="1" dirty="0">
                <a:latin typeface="Arial" pitchFamily="34" charset="0"/>
              </a:rPr>
              <a:t>HCO</a:t>
            </a:r>
            <a:r>
              <a:rPr lang="cs-CZ" sz="1600" b="1" baseline="-25000" dirty="0">
                <a:latin typeface="Arial" pitchFamily="34" charset="0"/>
              </a:rPr>
              <a:t>3</a:t>
            </a:r>
            <a:r>
              <a:rPr lang="cs-CZ" sz="1600" b="1" baseline="70000" dirty="0">
                <a:latin typeface="Arial" pitchFamily="34" charset="0"/>
              </a:rPr>
              <a:t>-</a:t>
            </a:r>
            <a:r>
              <a:rPr lang="cs-CZ" b="1" baseline="70000" dirty="0">
                <a:latin typeface="Arial" pitchFamily="34" charset="0"/>
              </a:rPr>
              <a:t> </a:t>
            </a:r>
            <a:r>
              <a:rPr lang="cs-CZ" dirty="0">
                <a:latin typeface="Arial" pitchFamily="34" charset="0"/>
              </a:rPr>
              <a:t>]</a:t>
            </a:r>
            <a:r>
              <a:rPr lang="cs-CZ" b="1" dirty="0">
                <a:latin typeface="Arial" pitchFamily="34" charset="0"/>
              </a:rPr>
              <a:t>+ </a:t>
            </a:r>
            <a:r>
              <a:rPr lang="cs-CZ" dirty="0">
                <a:latin typeface="Arial" pitchFamily="34" charset="0"/>
              </a:rPr>
              <a:t>[</a:t>
            </a:r>
            <a:r>
              <a:rPr lang="cs-CZ" sz="1600" b="1" dirty="0" err="1">
                <a:latin typeface="Arial" pitchFamily="34" charset="0"/>
              </a:rPr>
              <a:t>Buf</a:t>
            </a:r>
            <a:r>
              <a:rPr lang="cs-CZ" sz="1600" b="1" dirty="0">
                <a:latin typeface="Arial" pitchFamily="34" charset="0"/>
              </a:rPr>
              <a:t> </a:t>
            </a:r>
            <a:r>
              <a:rPr lang="cs-CZ" sz="1600" b="1" baseline="70000" dirty="0">
                <a:latin typeface="Arial" pitchFamily="34" charset="0"/>
              </a:rPr>
              <a:t>-</a:t>
            </a:r>
            <a:r>
              <a:rPr lang="cs-CZ" b="1" baseline="70000" dirty="0">
                <a:latin typeface="Arial" pitchFamily="34" charset="0"/>
              </a:rPr>
              <a:t> </a:t>
            </a:r>
            <a:r>
              <a:rPr lang="cs-CZ" dirty="0">
                <a:latin typeface="Arial" pitchFamily="34" charset="0"/>
              </a:rPr>
              <a:t>]</a:t>
            </a:r>
            <a:r>
              <a:rPr lang="cs-CZ" sz="1600" b="1" dirty="0">
                <a:latin typeface="Arial" pitchFamily="34" charset="0"/>
              </a:rPr>
              <a:t> </a:t>
            </a:r>
            <a:r>
              <a:rPr lang="cs-CZ" sz="1600" b="1" dirty="0">
                <a:solidFill>
                  <a:srgbClr val="FF0066"/>
                </a:solidFill>
                <a:latin typeface="Arial" pitchFamily="34" charset="0"/>
              </a:rPr>
              <a:t>=/= </a:t>
            </a:r>
            <a:r>
              <a:rPr lang="cs-CZ" sz="1600" b="1" dirty="0" err="1">
                <a:solidFill>
                  <a:srgbClr val="FF0066"/>
                </a:solidFill>
                <a:latin typeface="Arial" pitchFamily="34" charset="0"/>
              </a:rPr>
              <a:t>konst</a:t>
            </a:r>
            <a:r>
              <a:rPr lang="cs-CZ" b="1" baseline="70000" dirty="0">
                <a:latin typeface="Arial" pitchFamily="34"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304224">
                                            <p:txEl>
                                              <p:pRg st="1" end="1"/>
                                            </p:txEl>
                                          </p:spTgt>
                                        </p:tgtEl>
                                        <p:attrNameLst>
                                          <p:attrName>style.visibility</p:attrName>
                                        </p:attrNameLst>
                                      </p:cBhvr>
                                      <p:to>
                                        <p:strVal val="visible"/>
                                      </p:to>
                                    </p:set>
                                    <p:animEffect transition="in" filter="checkerboard(across)">
                                      <p:cBhvr>
                                        <p:cTn id="7" dur="500"/>
                                        <p:tgtEl>
                                          <p:spTgt spid="30422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3">
            <a:extLst>
              <a:ext uri="{FF2B5EF4-FFF2-40B4-BE49-F238E27FC236}">
                <a16:creationId xmlns:a16="http://schemas.microsoft.com/office/drawing/2014/main" id="{C47D01FB-A039-4B54-9F18-5E6D30D1E14B}"/>
              </a:ext>
            </a:extLst>
          </p:cNvPr>
          <p:cNvSpPr>
            <a:spLocks noChangeArrowheads="1"/>
          </p:cNvSpPr>
          <p:nvPr/>
        </p:nvSpPr>
        <p:spPr bwMode="auto">
          <a:xfrm>
            <a:off x="1524000" y="760413"/>
            <a:ext cx="9144000" cy="394176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43" name="Rectangle 4" descr="Pergamen">
            <a:extLst>
              <a:ext uri="{FF2B5EF4-FFF2-40B4-BE49-F238E27FC236}">
                <a16:creationId xmlns:a16="http://schemas.microsoft.com/office/drawing/2014/main" id="{9434C108-CEB3-436A-AC91-AF024EBA2F3D}"/>
              </a:ext>
            </a:extLst>
          </p:cNvPr>
          <p:cNvSpPr>
            <a:spLocks noChangeArrowheads="1"/>
          </p:cNvSpPr>
          <p:nvPr/>
        </p:nvSpPr>
        <p:spPr bwMode="auto">
          <a:xfrm>
            <a:off x="1524000" y="3860800"/>
            <a:ext cx="9144000" cy="29972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44" name="Rectangle 5">
            <a:extLst>
              <a:ext uri="{FF2B5EF4-FFF2-40B4-BE49-F238E27FC236}">
                <a16:creationId xmlns:a16="http://schemas.microsoft.com/office/drawing/2014/main" id="{412934D9-B209-435E-A953-61CD088629CA}"/>
              </a:ext>
            </a:extLst>
          </p:cNvPr>
          <p:cNvSpPr>
            <a:spLocks noChangeArrowheads="1"/>
          </p:cNvSpPr>
          <p:nvPr/>
        </p:nvSpPr>
        <p:spPr bwMode="auto">
          <a:xfrm flipH="1">
            <a:off x="1692275" y="148431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45" name="Rectangle 6">
            <a:extLst>
              <a:ext uri="{FF2B5EF4-FFF2-40B4-BE49-F238E27FC236}">
                <a16:creationId xmlns:a16="http://schemas.microsoft.com/office/drawing/2014/main" id="{10C72FC6-F471-4460-9E82-E80894DD1512}"/>
              </a:ext>
            </a:extLst>
          </p:cNvPr>
          <p:cNvSpPr>
            <a:spLocks noChangeArrowheads="1"/>
          </p:cNvSpPr>
          <p:nvPr/>
        </p:nvSpPr>
        <p:spPr bwMode="auto">
          <a:xfrm>
            <a:off x="6557964" y="2101850"/>
            <a:ext cx="587375" cy="57150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46" name="Rectangle 7">
            <a:extLst>
              <a:ext uri="{FF2B5EF4-FFF2-40B4-BE49-F238E27FC236}">
                <a16:creationId xmlns:a16="http://schemas.microsoft.com/office/drawing/2014/main" id="{18A1A8FC-6643-4EF4-9E00-910EA94FEAAD}"/>
              </a:ext>
            </a:extLst>
          </p:cNvPr>
          <p:cNvSpPr>
            <a:spLocks noChangeArrowheads="1"/>
          </p:cNvSpPr>
          <p:nvPr/>
        </p:nvSpPr>
        <p:spPr bwMode="auto">
          <a:xfrm>
            <a:off x="8920163" y="2243138"/>
            <a:ext cx="1111250" cy="1008062"/>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47" name="Rectangle 8">
            <a:extLst>
              <a:ext uri="{FF2B5EF4-FFF2-40B4-BE49-F238E27FC236}">
                <a16:creationId xmlns:a16="http://schemas.microsoft.com/office/drawing/2014/main" id="{AA4B1F6A-7AB8-4BDB-8160-8324E597FD5F}"/>
              </a:ext>
            </a:extLst>
          </p:cNvPr>
          <p:cNvSpPr>
            <a:spLocks noChangeArrowheads="1"/>
          </p:cNvSpPr>
          <p:nvPr/>
        </p:nvSpPr>
        <p:spPr bwMode="auto">
          <a:xfrm>
            <a:off x="6543675" y="871539"/>
            <a:ext cx="1106488" cy="1030287"/>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48" name="Rectangle 9">
            <a:extLst>
              <a:ext uri="{FF2B5EF4-FFF2-40B4-BE49-F238E27FC236}">
                <a16:creationId xmlns:a16="http://schemas.microsoft.com/office/drawing/2014/main" id="{A81FBC89-6F03-48A7-9DE7-10E9EE86500B}"/>
              </a:ext>
            </a:extLst>
          </p:cNvPr>
          <p:cNvSpPr>
            <a:spLocks noChangeArrowheads="1"/>
          </p:cNvSpPr>
          <p:nvPr/>
        </p:nvSpPr>
        <p:spPr bwMode="auto">
          <a:xfrm>
            <a:off x="4140200" y="1471613"/>
            <a:ext cx="1149350" cy="100330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49" name="Rectangle 10">
            <a:extLst>
              <a:ext uri="{FF2B5EF4-FFF2-40B4-BE49-F238E27FC236}">
                <a16:creationId xmlns:a16="http://schemas.microsoft.com/office/drawing/2014/main" id="{3F727622-5A7D-4BD0-A823-F1DFC283802C}"/>
              </a:ext>
            </a:extLst>
          </p:cNvPr>
          <p:cNvSpPr>
            <a:spLocks noChangeArrowheads="1"/>
          </p:cNvSpPr>
          <p:nvPr/>
        </p:nvSpPr>
        <p:spPr bwMode="auto">
          <a:xfrm>
            <a:off x="2057401" y="912814"/>
            <a:ext cx="930275" cy="1031875"/>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50" name="Rectangle 11">
            <a:extLst>
              <a:ext uri="{FF2B5EF4-FFF2-40B4-BE49-F238E27FC236}">
                <a16:creationId xmlns:a16="http://schemas.microsoft.com/office/drawing/2014/main" id="{BCC871BB-5D23-4178-91C0-76F47584015F}"/>
              </a:ext>
            </a:extLst>
          </p:cNvPr>
          <p:cNvSpPr>
            <a:spLocks noChangeArrowheads="1"/>
          </p:cNvSpPr>
          <p:nvPr/>
        </p:nvSpPr>
        <p:spPr bwMode="auto">
          <a:xfrm>
            <a:off x="6538913" y="1196976"/>
            <a:ext cx="1111250" cy="7588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51" name="Rectangle 12">
            <a:extLst>
              <a:ext uri="{FF2B5EF4-FFF2-40B4-BE49-F238E27FC236}">
                <a16:creationId xmlns:a16="http://schemas.microsoft.com/office/drawing/2014/main" id="{E4303AF7-40ED-4BB1-90B5-2DCA9C1CABB3}"/>
              </a:ext>
            </a:extLst>
          </p:cNvPr>
          <p:cNvSpPr>
            <a:spLocks noChangeArrowheads="1"/>
          </p:cNvSpPr>
          <p:nvPr/>
        </p:nvSpPr>
        <p:spPr bwMode="auto">
          <a:xfrm>
            <a:off x="4143375" y="1787526"/>
            <a:ext cx="1144588"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52" name="Rectangle 13">
            <a:extLst>
              <a:ext uri="{FF2B5EF4-FFF2-40B4-BE49-F238E27FC236}">
                <a16:creationId xmlns:a16="http://schemas.microsoft.com/office/drawing/2014/main" id="{43DCD324-0A2B-472C-8A3E-7EE5AFA30207}"/>
              </a:ext>
            </a:extLst>
          </p:cNvPr>
          <p:cNvSpPr>
            <a:spLocks noChangeArrowheads="1"/>
          </p:cNvSpPr>
          <p:nvPr/>
        </p:nvSpPr>
        <p:spPr bwMode="auto">
          <a:xfrm>
            <a:off x="2060575" y="1249364"/>
            <a:ext cx="927100" cy="70643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53" name="Text Box 14">
            <a:extLst>
              <a:ext uri="{FF2B5EF4-FFF2-40B4-BE49-F238E27FC236}">
                <a16:creationId xmlns:a16="http://schemas.microsoft.com/office/drawing/2014/main" id="{AF4D067A-0E77-48EA-8AED-244D1DB44737}"/>
              </a:ext>
            </a:extLst>
          </p:cNvPr>
          <p:cNvSpPr txBox="1">
            <a:spLocks noChangeArrowheads="1"/>
          </p:cNvSpPr>
          <p:nvPr/>
        </p:nvSpPr>
        <p:spPr bwMode="auto">
          <a:xfrm>
            <a:off x="2214563" y="1395413"/>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38254" name="Text Box 15">
            <a:extLst>
              <a:ext uri="{FF2B5EF4-FFF2-40B4-BE49-F238E27FC236}">
                <a16:creationId xmlns:a16="http://schemas.microsoft.com/office/drawing/2014/main" id="{4ED4500F-DCB6-4BA9-B883-0B0ACCE4CBE4}"/>
              </a:ext>
            </a:extLst>
          </p:cNvPr>
          <p:cNvSpPr txBox="1">
            <a:spLocks noChangeArrowheads="1"/>
          </p:cNvSpPr>
          <p:nvPr/>
        </p:nvSpPr>
        <p:spPr bwMode="auto">
          <a:xfrm>
            <a:off x="2365376" y="2236788"/>
            <a:ext cx="75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38255" name="Text Box 16">
            <a:extLst>
              <a:ext uri="{FF2B5EF4-FFF2-40B4-BE49-F238E27FC236}">
                <a16:creationId xmlns:a16="http://schemas.microsoft.com/office/drawing/2014/main" id="{8B526CFB-E969-4D1A-A288-A42D30E314B3}"/>
              </a:ext>
            </a:extLst>
          </p:cNvPr>
          <p:cNvSpPr txBox="1">
            <a:spLocks noChangeArrowheads="1"/>
          </p:cNvSpPr>
          <p:nvPr/>
        </p:nvSpPr>
        <p:spPr bwMode="auto">
          <a:xfrm>
            <a:off x="4286250" y="1955800"/>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38256" name="Text Box 17">
            <a:extLst>
              <a:ext uri="{FF2B5EF4-FFF2-40B4-BE49-F238E27FC236}">
                <a16:creationId xmlns:a16="http://schemas.microsoft.com/office/drawing/2014/main" id="{12FDE5F7-F8F5-4793-9898-F5E54E085412}"/>
              </a:ext>
            </a:extLst>
          </p:cNvPr>
          <p:cNvSpPr txBox="1">
            <a:spLocks noChangeArrowheads="1"/>
          </p:cNvSpPr>
          <p:nvPr/>
        </p:nvSpPr>
        <p:spPr bwMode="auto">
          <a:xfrm>
            <a:off x="6748464" y="1370013"/>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grpSp>
        <p:nvGrpSpPr>
          <p:cNvPr id="138257" name="Group 18">
            <a:extLst>
              <a:ext uri="{FF2B5EF4-FFF2-40B4-BE49-F238E27FC236}">
                <a16:creationId xmlns:a16="http://schemas.microsoft.com/office/drawing/2014/main" id="{169BCA83-A328-443B-B7F1-2AD028DB70D2}"/>
              </a:ext>
            </a:extLst>
          </p:cNvPr>
          <p:cNvGrpSpPr>
            <a:grpSpLocks/>
          </p:cNvGrpSpPr>
          <p:nvPr/>
        </p:nvGrpSpPr>
        <p:grpSpPr bwMode="auto">
          <a:xfrm>
            <a:off x="5289551" y="1635126"/>
            <a:ext cx="1249363" cy="911225"/>
            <a:chOff x="2365" y="1176"/>
            <a:chExt cx="787" cy="1285"/>
          </a:xfrm>
        </p:grpSpPr>
        <p:sp>
          <p:nvSpPr>
            <p:cNvPr id="138333" name="Freeform 19">
              <a:extLst>
                <a:ext uri="{FF2B5EF4-FFF2-40B4-BE49-F238E27FC236}">
                  <a16:creationId xmlns:a16="http://schemas.microsoft.com/office/drawing/2014/main" id="{4DD8F713-EDEF-4D7A-92A8-F35FE4C89A0D}"/>
                </a:ext>
              </a:extLst>
            </p:cNvPr>
            <p:cNvSpPr>
              <a:spLocks/>
            </p:cNvSpPr>
            <p:nvPr/>
          </p:nvSpPr>
          <p:spPr bwMode="auto">
            <a:xfrm>
              <a:off x="2424" y="1176"/>
              <a:ext cx="728" cy="645"/>
            </a:xfrm>
            <a:custGeom>
              <a:avLst/>
              <a:gdLst>
                <a:gd name="T0" fmla="*/ 0 w 728"/>
                <a:gd name="T1" fmla="*/ 642 h 645"/>
                <a:gd name="T2" fmla="*/ 351 w 728"/>
                <a:gd name="T3" fmla="*/ 645 h 645"/>
                <a:gd name="T4" fmla="*/ 416 w 728"/>
                <a:gd name="T5" fmla="*/ 538 h 645"/>
                <a:gd name="T6" fmla="*/ 416 w 728"/>
                <a:gd name="T7" fmla="*/ 91 h 645"/>
                <a:gd name="T8" fmla="*/ 497 w 728"/>
                <a:gd name="T9" fmla="*/ 0 h 645"/>
                <a:gd name="T10" fmla="*/ 728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334" name="Freeform 20">
              <a:extLst>
                <a:ext uri="{FF2B5EF4-FFF2-40B4-BE49-F238E27FC236}">
                  <a16:creationId xmlns:a16="http://schemas.microsoft.com/office/drawing/2014/main" id="{F0C91B7B-3DE9-4C00-81E1-92EF06DB0BAA}"/>
                </a:ext>
              </a:extLst>
            </p:cNvPr>
            <p:cNvSpPr>
              <a:spLocks/>
            </p:cNvSpPr>
            <p:nvPr/>
          </p:nvSpPr>
          <p:spPr bwMode="auto">
            <a:xfrm>
              <a:off x="2365" y="1816"/>
              <a:ext cx="787" cy="645"/>
            </a:xfrm>
            <a:custGeom>
              <a:avLst/>
              <a:gdLst>
                <a:gd name="T0" fmla="*/ 0 w 787"/>
                <a:gd name="T1" fmla="*/ 2 h 645"/>
                <a:gd name="T2" fmla="*/ 410 w 787"/>
                <a:gd name="T3" fmla="*/ 0 h 645"/>
                <a:gd name="T4" fmla="*/ 475 w 787"/>
                <a:gd name="T5" fmla="*/ 107 h 645"/>
                <a:gd name="T6" fmla="*/ 475 w 787"/>
                <a:gd name="T7" fmla="*/ 554 h 645"/>
                <a:gd name="T8" fmla="*/ 556 w 787"/>
                <a:gd name="T9" fmla="*/ 645 h 645"/>
                <a:gd name="T10" fmla="*/ 787 w 787"/>
                <a:gd name="T11" fmla="*/ 645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38258" name="Freeform 21">
            <a:extLst>
              <a:ext uri="{FF2B5EF4-FFF2-40B4-BE49-F238E27FC236}">
                <a16:creationId xmlns:a16="http://schemas.microsoft.com/office/drawing/2014/main" id="{367852A9-1105-4063-A880-0E2C1326572F}"/>
              </a:ext>
            </a:extLst>
          </p:cNvPr>
          <p:cNvSpPr>
            <a:spLocks/>
          </p:cNvSpPr>
          <p:nvPr/>
        </p:nvSpPr>
        <p:spPr bwMode="auto">
          <a:xfrm flipH="1">
            <a:off x="3013075" y="1617664"/>
            <a:ext cx="1130300" cy="427037"/>
          </a:xfrm>
          <a:custGeom>
            <a:avLst/>
            <a:gdLst>
              <a:gd name="T0" fmla="*/ 0 w 866"/>
              <a:gd name="T1" fmla="*/ 2147483646 h 645"/>
              <a:gd name="T2" fmla="*/ 2147483646 w 866"/>
              <a:gd name="T3" fmla="*/ 2147483646 h 645"/>
              <a:gd name="T4" fmla="*/ 2147483646 w 866"/>
              <a:gd name="T5" fmla="*/ 2147483646 h 645"/>
              <a:gd name="T6" fmla="*/ 2147483646 w 866"/>
              <a:gd name="T7" fmla="*/ 2147483646 h 645"/>
              <a:gd name="T8" fmla="*/ 2147483646 w 866"/>
              <a:gd name="T9" fmla="*/ 0 h 645"/>
              <a:gd name="T10" fmla="*/ 214748364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59" name="Freeform 22">
            <a:extLst>
              <a:ext uri="{FF2B5EF4-FFF2-40B4-BE49-F238E27FC236}">
                <a16:creationId xmlns:a16="http://schemas.microsoft.com/office/drawing/2014/main" id="{0546EC38-ADDD-45CA-8722-8568288D16AA}"/>
              </a:ext>
            </a:extLst>
          </p:cNvPr>
          <p:cNvSpPr>
            <a:spLocks/>
          </p:cNvSpPr>
          <p:nvPr/>
        </p:nvSpPr>
        <p:spPr bwMode="auto">
          <a:xfrm>
            <a:off x="3074989" y="2041525"/>
            <a:ext cx="1068387" cy="427038"/>
          </a:xfrm>
          <a:custGeom>
            <a:avLst/>
            <a:gdLst>
              <a:gd name="T0" fmla="*/ 2147483646 w 673"/>
              <a:gd name="T1" fmla="*/ 0 h 269"/>
              <a:gd name="T2" fmla="*/ 2147483646 w 673"/>
              <a:gd name="T3" fmla="*/ 0 h 269"/>
              <a:gd name="T4" fmla="*/ 2147483646 w 673"/>
              <a:gd name="T5" fmla="*/ 2147483646 h 269"/>
              <a:gd name="T6" fmla="*/ 2147483646 w 673"/>
              <a:gd name="T7" fmla="*/ 2147483646 h 269"/>
              <a:gd name="T8" fmla="*/ 2147483646 w 673"/>
              <a:gd name="T9" fmla="*/ 2147483646 h 269"/>
              <a:gd name="T10" fmla="*/ 0 w 673"/>
              <a:gd name="T11" fmla="*/ 2147483646 h 269"/>
              <a:gd name="T12" fmla="*/ 0 60000 65536"/>
              <a:gd name="T13" fmla="*/ 0 60000 65536"/>
              <a:gd name="T14" fmla="*/ 0 60000 65536"/>
              <a:gd name="T15" fmla="*/ 0 60000 65536"/>
              <a:gd name="T16" fmla="*/ 0 60000 65536"/>
              <a:gd name="T17" fmla="*/ 0 60000 65536"/>
              <a:gd name="T18" fmla="*/ 0 w 673"/>
              <a:gd name="T19" fmla="*/ 0 h 269"/>
              <a:gd name="T20" fmla="*/ 673 w 673"/>
              <a:gd name="T21" fmla="*/ 269 h 269"/>
            </a:gdLst>
            <a:ahLst/>
            <a:cxnLst>
              <a:cxn ang="T12">
                <a:pos x="T0" y="T1"/>
              </a:cxn>
              <a:cxn ang="T13">
                <a:pos x="T2" y="T3"/>
              </a:cxn>
              <a:cxn ang="T14">
                <a:pos x="T4" y="T5"/>
              </a:cxn>
              <a:cxn ang="T15">
                <a:pos x="T6" y="T7"/>
              </a:cxn>
              <a:cxn ang="T16">
                <a:pos x="T8" y="T9"/>
              </a:cxn>
              <a:cxn ang="T17">
                <a:pos x="T10" y="T11"/>
              </a:cxn>
            </a:cxnLst>
            <a:rect l="T18" t="T19" r="T20" b="T21"/>
            <a:pathLst>
              <a:path w="673" h="269">
                <a:moveTo>
                  <a:pt x="673" y="0"/>
                </a:moveTo>
                <a:lnTo>
                  <a:pt x="310" y="0"/>
                </a:lnTo>
                <a:cubicBezTo>
                  <a:pt x="239" y="8"/>
                  <a:pt x="259" y="6"/>
                  <a:pt x="250" y="45"/>
                </a:cubicBezTo>
                <a:lnTo>
                  <a:pt x="250" y="231"/>
                </a:lnTo>
                <a:cubicBezTo>
                  <a:pt x="237" y="269"/>
                  <a:pt x="217" y="264"/>
                  <a:pt x="175" y="269"/>
                </a:cubicBezTo>
                <a:lnTo>
                  <a:pt x="0" y="262"/>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60" name="Line 23">
            <a:extLst>
              <a:ext uri="{FF2B5EF4-FFF2-40B4-BE49-F238E27FC236}">
                <a16:creationId xmlns:a16="http://schemas.microsoft.com/office/drawing/2014/main" id="{22C91CCB-30F7-4BC6-AFE0-824C453BF1E6}"/>
              </a:ext>
            </a:extLst>
          </p:cNvPr>
          <p:cNvSpPr>
            <a:spLocks noChangeShapeType="1"/>
          </p:cNvSpPr>
          <p:nvPr/>
        </p:nvSpPr>
        <p:spPr bwMode="auto">
          <a:xfrm flipH="1">
            <a:off x="6721475" y="1370014"/>
            <a:ext cx="0" cy="352425"/>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61" name="Text Box 24">
            <a:extLst>
              <a:ext uri="{FF2B5EF4-FFF2-40B4-BE49-F238E27FC236}">
                <a16:creationId xmlns:a16="http://schemas.microsoft.com/office/drawing/2014/main" id="{66ABA264-BB21-4016-B4EC-81A0CAD01E81}"/>
              </a:ext>
            </a:extLst>
          </p:cNvPr>
          <p:cNvSpPr txBox="1">
            <a:spLocks noChangeArrowheads="1"/>
          </p:cNvSpPr>
          <p:nvPr/>
        </p:nvSpPr>
        <p:spPr bwMode="auto">
          <a:xfrm>
            <a:off x="7437438" y="1203325"/>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sp>
        <p:nvSpPr>
          <p:cNvPr id="138262" name="Line 25">
            <a:extLst>
              <a:ext uri="{FF2B5EF4-FFF2-40B4-BE49-F238E27FC236}">
                <a16:creationId xmlns:a16="http://schemas.microsoft.com/office/drawing/2014/main" id="{C8E85A99-E8A8-4338-9A8A-9121C5E5FEFD}"/>
              </a:ext>
            </a:extLst>
          </p:cNvPr>
          <p:cNvSpPr>
            <a:spLocks noChangeShapeType="1"/>
          </p:cNvSpPr>
          <p:nvPr/>
        </p:nvSpPr>
        <p:spPr bwMode="auto">
          <a:xfrm>
            <a:off x="4267201" y="2039939"/>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63" name="Line 26">
            <a:extLst>
              <a:ext uri="{FF2B5EF4-FFF2-40B4-BE49-F238E27FC236}">
                <a16:creationId xmlns:a16="http://schemas.microsoft.com/office/drawing/2014/main" id="{6E986438-57D0-44DB-8537-C997B59EF0D2}"/>
              </a:ext>
            </a:extLst>
          </p:cNvPr>
          <p:cNvSpPr>
            <a:spLocks noChangeShapeType="1"/>
          </p:cNvSpPr>
          <p:nvPr/>
        </p:nvSpPr>
        <p:spPr bwMode="auto">
          <a:xfrm>
            <a:off x="2176463" y="1468439"/>
            <a:ext cx="0" cy="3190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64" name="Rectangle 27">
            <a:extLst>
              <a:ext uri="{FF2B5EF4-FFF2-40B4-BE49-F238E27FC236}">
                <a16:creationId xmlns:a16="http://schemas.microsoft.com/office/drawing/2014/main" id="{422E9B6C-4928-4A86-9D0E-7561A0FBA4F2}"/>
              </a:ext>
            </a:extLst>
          </p:cNvPr>
          <p:cNvSpPr>
            <a:spLocks noChangeArrowheads="1"/>
          </p:cNvSpPr>
          <p:nvPr/>
        </p:nvSpPr>
        <p:spPr bwMode="auto">
          <a:xfrm>
            <a:off x="6562725" y="2143126"/>
            <a:ext cx="579438" cy="5556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65" name="Text Box 28">
            <a:extLst>
              <a:ext uri="{FF2B5EF4-FFF2-40B4-BE49-F238E27FC236}">
                <a16:creationId xmlns:a16="http://schemas.microsoft.com/office/drawing/2014/main" id="{F0A4709F-EB51-4966-86C1-C62AB0F11FF9}"/>
              </a:ext>
            </a:extLst>
          </p:cNvPr>
          <p:cNvSpPr txBox="1">
            <a:spLocks noChangeArrowheads="1"/>
          </p:cNvSpPr>
          <p:nvPr/>
        </p:nvSpPr>
        <p:spPr bwMode="auto">
          <a:xfrm>
            <a:off x="6711951" y="2247900"/>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38266" name="Line 29">
            <a:extLst>
              <a:ext uri="{FF2B5EF4-FFF2-40B4-BE49-F238E27FC236}">
                <a16:creationId xmlns:a16="http://schemas.microsoft.com/office/drawing/2014/main" id="{1B5882A1-92E3-468E-B1B6-83C6B9B4C2C1}"/>
              </a:ext>
            </a:extLst>
          </p:cNvPr>
          <p:cNvSpPr>
            <a:spLocks noChangeShapeType="1"/>
          </p:cNvSpPr>
          <p:nvPr/>
        </p:nvSpPr>
        <p:spPr bwMode="auto">
          <a:xfrm>
            <a:off x="6704014" y="2239964"/>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67" name="Rectangle 30">
            <a:extLst>
              <a:ext uri="{FF2B5EF4-FFF2-40B4-BE49-F238E27FC236}">
                <a16:creationId xmlns:a16="http://schemas.microsoft.com/office/drawing/2014/main" id="{6E077DE1-AA3C-427B-8A71-F00AAE49E2E9}"/>
              </a:ext>
            </a:extLst>
          </p:cNvPr>
          <p:cNvSpPr>
            <a:spLocks noChangeArrowheads="1"/>
          </p:cNvSpPr>
          <p:nvPr/>
        </p:nvSpPr>
        <p:spPr bwMode="auto">
          <a:xfrm>
            <a:off x="8920163" y="2587625"/>
            <a:ext cx="1111250" cy="7826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68" name="Rectangle 31">
            <a:extLst>
              <a:ext uri="{FF2B5EF4-FFF2-40B4-BE49-F238E27FC236}">
                <a16:creationId xmlns:a16="http://schemas.microsoft.com/office/drawing/2014/main" id="{1947924B-2A97-4A0D-85AD-1EE5727B53B8}"/>
              </a:ext>
            </a:extLst>
          </p:cNvPr>
          <p:cNvSpPr>
            <a:spLocks noChangeArrowheads="1"/>
          </p:cNvSpPr>
          <p:nvPr/>
        </p:nvSpPr>
        <p:spPr bwMode="auto">
          <a:xfrm>
            <a:off x="6548438" y="2798763"/>
            <a:ext cx="1111250" cy="952500"/>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69" name="Rectangle 32">
            <a:extLst>
              <a:ext uri="{FF2B5EF4-FFF2-40B4-BE49-F238E27FC236}">
                <a16:creationId xmlns:a16="http://schemas.microsoft.com/office/drawing/2014/main" id="{B909A4EF-F95F-4DD3-8C96-D1AF0BD03661}"/>
              </a:ext>
            </a:extLst>
          </p:cNvPr>
          <p:cNvSpPr>
            <a:spLocks noChangeArrowheads="1"/>
          </p:cNvSpPr>
          <p:nvPr/>
        </p:nvSpPr>
        <p:spPr bwMode="auto">
          <a:xfrm>
            <a:off x="6546850" y="3151188"/>
            <a:ext cx="1111250" cy="608012"/>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70" name="Text Box 33">
            <a:extLst>
              <a:ext uri="{FF2B5EF4-FFF2-40B4-BE49-F238E27FC236}">
                <a16:creationId xmlns:a16="http://schemas.microsoft.com/office/drawing/2014/main" id="{523247D6-57AA-4893-96EA-27E6B8C12D8D}"/>
              </a:ext>
            </a:extLst>
          </p:cNvPr>
          <p:cNvSpPr txBox="1">
            <a:spLocks noChangeArrowheads="1"/>
          </p:cNvSpPr>
          <p:nvPr/>
        </p:nvSpPr>
        <p:spPr bwMode="auto">
          <a:xfrm>
            <a:off x="6734175" y="3265488"/>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grpSp>
        <p:nvGrpSpPr>
          <p:cNvPr id="138271" name="Group 34">
            <a:extLst>
              <a:ext uri="{FF2B5EF4-FFF2-40B4-BE49-F238E27FC236}">
                <a16:creationId xmlns:a16="http://schemas.microsoft.com/office/drawing/2014/main" id="{AAB720E2-45AC-41D4-A00F-E8CB730A9A61}"/>
              </a:ext>
            </a:extLst>
          </p:cNvPr>
          <p:cNvGrpSpPr>
            <a:grpSpLocks/>
          </p:cNvGrpSpPr>
          <p:nvPr/>
        </p:nvGrpSpPr>
        <p:grpSpPr bwMode="auto">
          <a:xfrm>
            <a:off x="7123114" y="2506663"/>
            <a:ext cx="1781175" cy="958850"/>
            <a:chOff x="3499" y="1735"/>
            <a:chExt cx="1122" cy="604"/>
          </a:xfrm>
        </p:grpSpPr>
        <p:sp>
          <p:nvSpPr>
            <p:cNvPr id="138331" name="Freeform 35">
              <a:extLst>
                <a:ext uri="{FF2B5EF4-FFF2-40B4-BE49-F238E27FC236}">
                  <a16:creationId xmlns:a16="http://schemas.microsoft.com/office/drawing/2014/main" id="{715B67A9-7790-4095-A001-8B170856FF44}"/>
                </a:ext>
              </a:extLst>
            </p:cNvPr>
            <p:cNvSpPr>
              <a:spLocks/>
            </p:cNvSpPr>
            <p:nvPr/>
          </p:nvSpPr>
          <p:spPr bwMode="auto">
            <a:xfrm>
              <a:off x="3499" y="1735"/>
              <a:ext cx="1114" cy="306"/>
            </a:xfrm>
            <a:custGeom>
              <a:avLst/>
              <a:gdLst>
                <a:gd name="T0" fmla="*/ 1114 w 1114"/>
                <a:gd name="T1" fmla="*/ 304 h 306"/>
                <a:gd name="T2" fmla="*/ 660 w 1114"/>
                <a:gd name="T3" fmla="*/ 306 h 306"/>
                <a:gd name="T4" fmla="*/ 568 w 1114"/>
                <a:gd name="T5" fmla="*/ 252 h 306"/>
                <a:gd name="T6" fmla="*/ 568 w 1114"/>
                <a:gd name="T7" fmla="*/ 42 h 306"/>
                <a:gd name="T8" fmla="*/ 473 w 1114"/>
                <a:gd name="T9" fmla="*/ 1 h 306"/>
                <a:gd name="T10" fmla="*/ 0 w 1114"/>
                <a:gd name="T11" fmla="*/ 1 h 306"/>
                <a:gd name="T12" fmla="*/ 0 60000 65536"/>
                <a:gd name="T13" fmla="*/ 0 60000 65536"/>
                <a:gd name="T14" fmla="*/ 0 60000 65536"/>
                <a:gd name="T15" fmla="*/ 0 60000 65536"/>
                <a:gd name="T16" fmla="*/ 0 60000 65536"/>
                <a:gd name="T17" fmla="*/ 0 60000 65536"/>
                <a:gd name="T18" fmla="*/ 0 w 1114"/>
                <a:gd name="T19" fmla="*/ 0 h 306"/>
                <a:gd name="T20" fmla="*/ 1114 w 1114"/>
                <a:gd name="T21" fmla="*/ 306 h 306"/>
              </a:gdLst>
              <a:ahLst/>
              <a:cxnLst>
                <a:cxn ang="T12">
                  <a:pos x="T0" y="T1"/>
                </a:cxn>
                <a:cxn ang="T13">
                  <a:pos x="T2" y="T3"/>
                </a:cxn>
                <a:cxn ang="T14">
                  <a:pos x="T4" y="T5"/>
                </a:cxn>
                <a:cxn ang="T15">
                  <a:pos x="T6" y="T7"/>
                </a:cxn>
                <a:cxn ang="T16">
                  <a:pos x="T8" y="T9"/>
                </a:cxn>
                <a:cxn ang="T17">
                  <a:pos x="T10" y="T11"/>
                </a:cxn>
              </a:cxnLst>
              <a:rect l="T18" t="T19" r="T20" b="T21"/>
              <a:pathLst>
                <a:path w="1114" h="306">
                  <a:moveTo>
                    <a:pt x="1114" y="304"/>
                  </a:moveTo>
                  <a:lnTo>
                    <a:pt x="660" y="306"/>
                  </a:lnTo>
                  <a:cubicBezTo>
                    <a:pt x="570" y="298"/>
                    <a:pt x="583" y="296"/>
                    <a:pt x="568" y="252"/>
                  </a:cubicBezTo>
                  <a:lnTo>
                    <a:pt x="568" y="42"/>
                  </a:lnTo>
                  <a:cubicBezTo>
                    <a:pt x="552" y="0"/>
                    <a:pt x="568" y="8"/>
                    <a:pt x="473" y="1"/>
                  </a:cubicBezTo>
                  <a:lnTo>
                    <a:pt x="0" y="1"/>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332" name="Freeform 36">
              <a:extLst>
                <a:ext uri="{FF2B5EF4-FFF2-40B4-BE49-F238E27FC236}">
                  <a16:creationId xmlns:a16="http://schemas.microsoft.com/office/drawing/2014/main" id="{C8AE69B0-A2D5-42B7-8E60-FE47A4FF7A20}"/>
                </a:ext>
              </a:extLst>
            </p:cNvPr>
            <p:cNvSpPr>
              <a:spLocks/>
            </p:cNvSpPr>
            <p:nvPr/>
          </p:nvSpPr>
          <p:spPr bwMode="auto">
            <a:xfrm>
              <a:off x="3831" y="2039"/>
              <a:ext cx="790" cy="300"/>
            </a:xfrm>
            <a:custGeom>
              <a:avLst/>
              <a:gdLst>
                <a:gd name="T0" fmla="*/ 48 w 1045"/>
                <a:gd name="T1" fmla="*/ 0 h 638"/>
                <a:gd name="T2" fmla="*/ 35 w 1045"/>
                <a:gd name="T3" fmla="*/ 0 h 638"/>
                <a:gd name="T4" fmla="*/ 20 w 1045"/>
                <a:gd name="T5" fmla="*/ 0 h 638"/>
                <a:gd name="T6" fmla="*/ 14 w 1045"/>
                <a:gd name="T7" fmla="*/ 0 h 638"/>
                <a:gd name="T8" fmla="*/ 14 w 1045"/>
                <a:gd name="T9" fmla="*/ 0 h 638"/>
                <a:gd name="T10" fmla="*/ 11 w 1045"/>
                <a:gd name="T11" fmla="*/ 0 h 638"/>
                <a:gd name="T12" fmla="*/ 0 w 1045"/>
                <a:gd name="T13" fmla="*/ 0 h 638"/>
                <a:gd name="T14" fmla="*/ 0 60000 65536"/>
                <a:gd name="T15" fmla="*/ 0 60000 65536"/>
                <a:gd name="T16" fmla="*/ 0 60000 65536"/>
                <a:gd name="T17" fmla="*/ 0 60000 65536"/>
                <a:gd name="T18" fmla="*/ 0 60000 65536"/>
                <a:gd name="T19" fmla="*/ 0 60000 65536"/>
                <a:gd name="T20" fmla="*/ 0 60000 65536"/>
                <a:gd name="T21" fmla="*/ 0 w 1045"/>
                <a:gd name="T22" fmla="*/ 0 h 638"/>
                <a:gd name="T23" fmla="*/ 1045 w 1045"/>
                <a:gd name="T24" fmla="*/ 638 h 6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5" h="638">
                  <a:moveTo>
                    <a:pt x="1045" y="0"/>
                  </a:moveTo>
                  <a:lnTo>
                    <a:pt x="763" y="5"/>
                  </a:lnTo>
                  <a:lnTo>
                    <a:pt x="434" y="0"/>
                  </a:lnTo>
                  <a:cubicBezTo>
                    <a:pt x="359" y="22"/>
                    <a:pt x="332" y="47"/>
                    <a:pt x="312" y="138"/>
                  </a:cubicBezTo>
                  <a:lnTo>
                    <a:pt x="312" y="547"/>
                  </a:lnTo>
                  <a:cubicBezTo>
                    <a:pt x="298" y="630"/>
                    <a:pt x="283" y="623"/>
                    <a:pt x="231" y="638"/>
                  </a:cubicBezTo>
                  <a:lnTo>
                    <a:pt x="0" y="638"/>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38272" name="Line 37">
            <a:extLst>
              <a:ext uri="{FF2B5EF4-FFF2-40B4-BE49-F238E27FC236}">
                <a16:creationId xmlns:a16="http://schemas.microsoft.com/office/drawing/2014/main" id="{C5C8AD08-7D12-4939-95F8-2B7606ACBF62}"/>
              </a:ext>
            </a:extLst>
          </p:cNvPr>
          <p:cNvSpPr>
            <a:spLocks noChangeShapeType="1"/>
          </p:cNvSpPr>
          <p:nvPr/>
        </p:nvSpPr>
        <p:spPr bwMode="auto">
          <a:xfrm flipH="1">
            <a:off x="6715125" y="3322639"/>
            <a:ext cx="6350" cy="293687"/>
          </a:xfrm>
          <a:prstGeom prst="line">
            <a:avLst/>
          </a:prstGeom>
          <a:noFill/>
          <a:ln w="3810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8273" name="Text Box 38">
            <a:extLst>
              <a:ext uri="{FF2B5EF4-FFF2-40B4-BE49-F238E27FC236}">
                <a16:creationId xmlns:a16="http://schemas.microsoft.com/office/drawing/2014/main" id="{A2FC8EB1-731C-4774-842A-DCEB870BA054}"/>
              </a:ext>
            </a:extLst>
          </p:cNvPr>
          <p:cNvSpPr txBox="1">
            <a:spLocks noChangeArrowheads="1"/>
          </p:cNvSpPr>
          <p:nvPr/>
        </p:nvSpPr>
        <p:spPr bwMode="auto">
          <a:xfrm>
            <a:off x="9118601" y="2794000"/>
            <a:ext cx="912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38274" name="Line 39">
            <a:extLst>
              <a:ext uri="{FF2B5EF4-FFF2-40B4-BE49-F238E27FC236}">
                <a16:creationId xmlns:a16="http://schemas.microsoft.com/office/drawing/2014/main" id="{EB17DA53-D074-447D-9925-16078F37C902}"/>
              </a:ext>
            </a:extLst>
          </p:cNvPr>
          <p:cNvSpPr>
            <a:spLocks noChangeShapeType="1"/>
          </p:cNvSpPr>
          <p:nvPr/>
        </p:nvSpPr>
        <p:spPr bwMode="auto">
          <a:xfrm>
            <a:off x="9109075" y="2865438"/>
            <a:ext cx="1588" cy="303212"/>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75" name="Rectangle 40">
            <a:extLst>
              <a:ext uri="{FF2B5EF4-FFF2-40B4-BE49-F238E27FC236}">
                <a16:creationId xmlns:a16="http://schemas.microsoft.com/office/drawing/2014/main" id="{3E4DF02D-AC68-4B67-B0E4-9E5022B83785}"/>
              </a:ext>
            </a:extLst>
          </p:cNvPr>
          <p:cNvSpPr>
            <a:spLocks noChangeArrowheads="1"/>
          </p:cNvSpPr>
          <p:nvPr/>
        </p:nvSpPr>
        <p:spPr bwMode="auto">
          <a:xfrm>
            <a:off x="6534151" y="5437188"/>
            <a:ext cx="587375" cy="582612"/>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76" name="Rectangle 41">
            <a:extLst>
              <a:ext uri="{FF2B5EF4-FFF2-40B4-BE49-F238E27FC236}">
                <a16:creationId xmlns:a16="http://schemas.microsoft.com/office/drawing/2014/main" id="{EDC4AEBA-D0B8-49C7-A2A9-BB4EB3A8FE62}"/>
              </a:ext>
            </a:extLst>
          </p:cNvPr>
          <p:cNvSpPr>
            <a:spLocks noChangeArrowheads="1"/>
          </p:cNvSpPr>
          <p:nvPr/>
        </p:nvSpPr>
        <p:spPr bwMode="auto">
          <a:xfrm>
            <a:off x="6572250" y="4386263"/>
            <a:ext cx="1104900" cy="83820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77" name="Rectangle 42">
            <a:extLst>
              <a:ext uri="{FF2B5EF4-FFF2-40B4-BE49-F238E27FC236}">
                <a16:creationId xmlns:a16="http://schemas.microsoft.com/office/drawing/2014/main" id="{3467A53B-426C-4D71-A097-CA534B4DF743}"/>
              </a:ext>
            </a:extLst>
          </p:cNvPr>
          <p:cNvSpPr>
            <a:spLocks noChangeArrowheads="1"/>
          </p:cNvSpPr>
          <p:nvPr/>
        </p:nvSpPr>
        <p:spPr bwMode="auto">
          <a:xfrm>
            <a:off x="4116388" y="4818063"/>
            <a:ext cx="1149350" cy="100330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78" name="Rectangle 43">
            <a:extLst>
              <a:ext uri="{FF2B5EF4-FFF2-40B4-BE49-F238E27FC236}">
                <a16:creationId xmlns:a16="http://schemas.microsoft.com/office/drawing/2014/main" id="{DA6B9B15-3DCB-44F9-A48B-14905A90E017}"/>
              </a:ext>
            </a:extLst>
          </p:cNvPr>
          <p:cNvSpPr>
            <a:spLocks noChangeArrowheads="1"/>
          </p:cNvSpPr>
          <p:nvPr/>
        </p:nvSpPr>
        <p:spPr bwMode="auto">
          <a:xfrm>
            <a:off x="2033589" y="4259264"/>
            <a:ext cx="930275" cy="1031875"/>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79" name="Rectangle 44">
            <a:extLst>
              <a:ext uri="{FF2B5EF4-FFF2-40B4-BE49-F238E27FC236}">
                <a16:creationId xmlns:a16="http://schemas.microsoft.com/office/drawing/2014/main" id="{0AC695E1-36CD-4A91-B5FC-42D680A2441A}"/>
              </a:ext>
            </a:extLst>
          </p:cNvPr>
          <p:cNvSpPr>
            <a:spLocks noChangeArrowheads="1"/>
          </p:cNvSpPr>
          <p:nvPr/>
        </p:nvSpPr>
        <p:spPr bwMode="auto">
          <a:xfrm>
            <a:off x="6565900" y="4519614"/>
            <a:ext cx="1111250" cy="7588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80" name="Rectangle 45">
            <a:extLst>
              <a:ext uri="{FF2B5EF4-FFF2-40B4-BE49-F238E27FC236}">
                <a16:creationId xmlns:a16="http://schemas.microsoft.com/office/drawing/2014/main" id="{F203C328-3361-4B1F-8D59-7107E2C4079A}"/>
              </a:ext>
            </a:extLst>
          </p:cNvPr>
          <p:cNvSpPr>
            <a:spLocks noChangeArrowheads="1"/>
          </p:cNvSpPr>
          <p:nvPr/>
        </p:nvSpPr>
        <p:spPr bwMode="auto">
          <a:xfrm>
            <a:off x="4119564" y="5133976"/>
            <a:ext cx="1144587"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81" name="Rectangle 46">
            <a:extLst>
              <a:ext uri="{FF2B5EF4-FFF2-40B4-BE49-F238E27FC236}">
                <a16:creationId xmlns:a16="http://schemas.microsoft.com/office/drawing/2014/main" id="{24994645-B34A-4974-AF1C-EEC8BDF34847}"/>
              </a:ext>
            </a:extLst>
          </p:cNvPr>
          <p:cNvSpPr>
            <a:spLocks noChangeArrowheads="1"/>
          </p:cNvSpPr>
          <p:nvPr/>
        </p:nvSpPr>
        <p:spPr bwMode="auto">
          <a:xfrm>
            <a:off x="2036763" y="4595814"/>
            <a:ext cx="927100" cy="70643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82" name="Text Box 47">
            <a:extLst>
              <a:ext uri="{FF2B5EF4-FFF2-40B4-BE49-F238E27FC236}">
                <a16:creationId xmlns:a16="http://schemas.microsoft.com/office/drawing/2014/main" id="{521E20C5-7B3C-4703-8CC9-377A41C9A9CA}"/>
              </a:ext>
            </a:extLst>
          </p:cNvPr>
          <p:cNvSpPr txBox="1">
            <a:spLocks noChangeArrowheads="1"/>
          </p:cNvSpPr>
          <p:nvPr/>
        </p:nvSpPr>
        <p:spPr bwMode="auto">
          <a:xfrm>
            <a:off x="2190751" y="4741863"/>
            <a:ext cx="75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38283" name="Text Box 48">
            <a:extLst>
              <a:ext uri="{FF2B5EF4-FFF2-40B4-BE49-F238E27FC236}">
                <a16:creationId xmlns:a16="http://schemas.microsoft.com/office/drawing/2014/main" id="{5F987729-FB14-462C-87E4-074C8FB2AAE4}"/>
              </a:ext>
            </a:extLst>
          </p:cNvPr>
          <p:cNvSpPr txBox="1">
            <a:spLocks noChangeArrowheads="1"/>
          </p:cNvSpPr>
          <p:nvPr/>
        </p:nvSpPr>
        <p:spPr bwMode="auto">
          <a:xfrm>
            <a:off x="2241551" y="5573713"/>
            <a:ext cx="75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38284" name="Text Box 49">
            <a:extLst>
              <a:ext uri="{FF2B5EF4-FFF2-40B4-BE49-F238E27FC236}">
                <a16:creationId xmlns:a16="http://schemas.microsoft.com/office/drawing/2014/main" id="{BE850608-B3F0-494C-9B1A-6CDBBF640334}"/>
              </a:ext>
            </a:extLst>
          </p:cNvPr>
          <p:cNvSpPr txBox="1">
            <a:spLocks noChangeArrowheads="1"/>
          </p:cNvSpPr>
          <p:nvPr/>
        </p:nvSpPr>
        <p:spPr bwMode="auto">
          <a:xfrm>
            <a:off x="4262439" y="5302250"/>
            <a:ext cx="10874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38285" name="Text Box 50">
            <a:extLst>
              <a:ext uri="{FF2B5EF4-FFF2-40B4-BE49-F238E27FC236}">
                <a16:creationId xmlns:a16="http://schemas.microsoft.com/office/drawing/2014/main" id="{F4DB6B4F-7700-47F1-B093-E8C056CEE420}"/>
              </a:ext>
            </a:extLst>
          </p:cNvPr>
          <p:cNvSpPr txBox="1">
            <a:spLocks noChangeArrowheads="1"/>
          </p:cNvSpPr>
          <p:nvPr/>
        </p:nvSpPr>
        <p:spPr bwMode="auto">
          <a:xfrm>
            <a:off x="6724651" y="4716463"/>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grpSp>
        <p:nvGrpSpPr>
          <p:cNvPr id="138286" name="Group 51">
            <a:extLst>
              <a:ext uri="{FF2B5EF4-FFF2-40B4-BE49-F238E27FC236}">
                <a16:creationId xmlns:a16="http://schemas.microsoft.com/office/drawing/2014/main" id="{4C984FDB-46BB-465B-8AE1-A840C197520E}"/>
              </a:ext>
            </a:extLst>
          </p:cNvPr>
          <p:cNvGrpSpPr>
            <a:grpSpLocks/>
          </p:cNvGrpSpPr>
          <p:nvPr/>
        </p:nvGrpSpPr>
        <p:grpSpPr bwMode="auto">
          <a:xfrm>
            <a:off x="5265738" y="4981576"/>
            <a:ext cx="1249362" cy="911225"/>
            <a:chOff x="2365" y="1176"/>
            <a:chExt cx="787" cy="1285"/>
          </a:xfrm>
        </p:grpSpPr>
        <p:sp>
          <p:nvSpPr>
            <p:cNvPr id="138329" name="Freeform 52">
              <a:extLst>
                <a:ext uri="{FF2B5EF4-FFF2-40B4-BE49-F238E27FC236}">
                  <a16:creationId xmlns:a16="http://schemas.microsoft.com/office/drawing/2014/main" id="{A21F1C45-39FB-418F-B1A4-782F1BACEDF0}"/>
                </a:ext>
              </a:extLst>
            </p:cNvPr>
            <p:cNvSpPr>
              <a:spLocks/>
            </p:cNvSpPr>
            <p:nvPr/>
          </p:nvSpPr>
          <p:spPr bwMode="auto">
            <a:xfrm>
              <a:off x="2424" y="1176"/>
              <a:ext cx="728" cy="645"/>
            </a:xfrm>
            <a:custGeom>
              <a:avLst/>
              <a:gdLst>
                <a:gd name="T0" fmla="*/ 0 w 728"/>
                <a:gd name="T1" fmla="*/ 642 h 645"/>
                <a:gd name="T2" fmla="*/ 351 w 728"/>
                <a:gd name="T3" fmla="*/ 645 h 645"/>
                <a:gd name="T4" fmla="*/ 416 w 728"/>
                <a:gd name="T5" fmla="*/ 538 h 645"/>
                <a:gd name="T6" fmla="*/ 416 w 728"/>
                <a:gd name="T7" fmla="*/ 91 h 645"/>
                <a:gd name="T8" fmla="*/ 497 w 728"/>
                <a:gd name="T9" fmla="*/ 0 h 645"/>
                <a:gd name="T10" fmla="*/ 728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330" name="Freeform 53">
              <a:extLst>
                <a:ext uri="{FF2B5EF4-FFF2-40B4-BE49-F238E27FC236}">
                  <a16:creationId xmlns:a16="http://schemas.microsoft.com/office/drawing/2014/main" id="{8D1BF0DE-B32A-49AC-88E4-D49E0DFB7A06}"/>
                </a:ext>
              </a:extLst>
            </p:cNvPr>
            <p:cNvSpPr>
              <a:spLocks/>
            </p:cNvSpPr>
            <p:nvPr/>
          </p:nvSpPr>
          <p:spPr bwMode="auto">
            <a:xfrm>
              <a:off x="2365" y="1816"/>
              <a:ext cx="787" cy="645"/>
            </a:xfrm>
            <a:custGeom>
              <a:avLst/>
              <a:gdLst>
                <a:gd name="T0" fmla="*/ 0 w 787"/>
                <a:gd name="T1" fmla="*/ 2 h 645"/>
                <a:gd name="T2" fmla="*/ 410 w 787"/>
                <a:gd name="T3" fmla="*/ 0 h 645"/>
                <a:gd name="T4" fmla="*/ 475 w 787"/>
                <a:gd name="T5" fmla="*/ 107 h 645"/>
                <a:gd name="T6" fmla="*/ 475 w 787"/>
                <a:gd name="T7" fmla="*/ 554 h 645"/>
                <a:gd name="T8" fmla="*/ 556 w 787"/>
                <a:gd name="T9" fmla="*/ 645 h 645"/>
                <a:gd name="T10" fmla="*/ 787 w 787"/>
                <a:gd name="T11" fmla="*/ 645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38287" name="Group 54">
            <a:extLst>
              <a:ext uri="{FF2B5EF4-FFF2-40B4-BE49-F238E27FC236}">
                <a16:creationId xmlns:a16="http://schemas.microsoft.com/office/drawing/2014/main" id="{FAA2763A-AC89-4CBF-ADF8-96D2DD5EFFC4}"/>
              </a:ext>
            </a:extLst>
          </p:cNvPr>
          <p:cNvGrpSpPr>
            <a:grpSpLocks/>
          </p:cNvGrpSpPr>
          <p:nvPr/>
        </p:nvGrpSpPr>
        <p:grpSpPr bwMode="auto">
          <a:xfrm flipH="1">
            <a:off x="2989263" y="4964113"/>
            <a:ext cx="1130300" cy="849312"/>
            <a:chOff x="2575" y="781"/>
            <a:chExt cx="866" cy="1284"/>
          </a:xfrm>
        </p:grpSpPr>
        <p:sp>
          <p:nvSpPr>
            <p:cNvPr id="138327" name="Freeform 55">
              <a:extLst>
                <a:ext uri="{FF2B5EF4-FFF2-40B4-BE49-F238E27FC236}">
                  <a16:creationId xmlns:a16="http://schemas.microsoft.com/office/drawing/2014/main" id="{351218B1-C9C7-47A0-BA16-223441DFB9E3}"/>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328" name="Freeform 56">
              <a:extLst>
                <a:ext uri="{FF2B5EF4-FFF2-40B4-BE49-F238E27FC236}">
                  <a16:creationId xmlns:a16="http://schemas.microsoft.com/office/drawing/2014/main" id="{629A322A-68DB-4565-82B7-D34373D395A4}"/>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38288" name="Line 57">
            <a:extLst>
              <a:ext uri="{FF2B5EF4-FFF2-40B4-BE49-F238E27FC236}">
                <a16:creationId xmlns:a16="http://schemas.microsoft.com/office/drawing/2014/main" id="{2EDB4757-5D0E-4AC9-B800-F88CC8DF2276}"/>
              </a:ext>
            </a:extLst>
          </p:cNvPr>
          <p:cNvSpPr>
            <a:spLocks noChangeShapeType="1"/>
          </p:cNvSpPr>
          <p:nvPr/>
        </p:nvSpPr>
        <p:spPr bwMode="auto">
          <a:xfrm>
            <a:off x="6670676" y="4781550"/>
            <a:ext cx="9525" cy="293688"/>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89" name="Text Box 58">
            <a:extLst>
              <a:ext uri="{FF2B5EF4-FFF2-40B4-BE49-F238E27FC236}">
                <a16:creationId xmlns:a16="http://schemas.microsoft.com/office/drawing/2014/main" id="{DAD5DDC0-7C10-41B0-A5C7-09CF8A9B9161}"/>
              </a:ext>
            </a:extLst>
          </p:cNvPr>
          <p:cNvSpPr txBox="1">
            <a:spLocks noChangeArrowheads="1"/>
          </p:cNvSpPr>
          <p:nvPr/>
        </p:nvSpPr>
        <p:spPr bwMode="auto">
          <a:xfrm>
            <a:off x="7413625" y="4549775"/>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sp>
        <p:nvSpPr>
          <p:cNvPr id="138290" name="Line 59">
            <a:extLst>
              <a:ext uri="{FF2B5EF4-FFF2-40B4-BE49-F238E27FC236}">
                <a16:creationId xmlns:a16="http://schemas.microsoft.com/office/drawing/2014/main" id="{72E4B187-C4E3-4189-A9DF-EB7B96F96517}"/>
              </a:ext>
            </a:extLst>
          </p:cNvPr>
          <p:cNvSpPr>
            <a:spLocks noChangeShapeType="1"/>
          </p:cNvSpPr>
          <p:nvPr/>
        </p:nvSpPr>
        <p:spPr bwMode="auto">
          <a:xfrm>
            <a:off x="4243389" y="5386389"/>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91" name="Line 60">
            <a:extLst>
              <a:ext uri="{FF2B5EF4-FFF2-40B4-BE49-F238E27FC236}">
                <a16:creationId xmlns:a16="http://schemas.microsoft.com/office/drawing/2014/main" id="{256E2647-EECD-4E60-8281-D0F79F11FE10}"/>
              </a:ext>
            </a:extLst>
          </p:cNvPr>
          <p:cNvSpPr>
            <a:spLocks noChangeShapeType="1"/>
          </p:cNvSpPr>
          <p:nvPr/>
        </p:nvSpPr>
        <p:spPr bwMode="auto">
          <a:xfrm>
            <a:off x="2152651" y="4814889"/>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292" name="Rectangle 61">
            <a:extLst>
              <a:ext uri="{FF2B5EF4-FFF2-40B4-BE49-F238E27FC236}">
                <a16:creationId xmlns:a16="http://schemas.microsoft.com/office/drawing/2014/main" id="{337B0422-D724-43AD-8F1F-2AE2695B0B88}"/>
              </a:ext>
            </a:extLst>
          </p:cNvPr>
          <p:cNvSpPr>
            <a:spLocks noChangeArrowheads="1"/>
          </p:cNvSpPr>
          <p:nvPr/>
        </p:nvSpPr>
        <p:spPr bwMode="auto">
          <a:xfrm>
            <a:off x="6538914" y="5489576"/>
            <a:ext cx="579437" cy="5556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293" name="Text Box 62">
            <a:extLst>
              <a:ext uri="{FF2B5EF4-FFF2-40B4-BE49-F238E27FC236}">
                <a16:creationId xmlns:a16="http://schemas.microsoft.com/office/drawing/2014/main" id="{3C4DB901-87FA-4BC2-8EC8-8EBFB1EC9687}"/>
              </a:ext>
            </a:extLst>
          </p:cNvPr>
          <p:cNvSpPr txBox="1">
            <a:spLocks noChangeArrowheads="1"/>
          </p:cNvSpPr>
          <p:nvPr/>
        </p:nvSpPr>
        <p:spPr bwMode="auto">
          <a:xfrm>
            <a:off x="6688139" y="5594350"/>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38294" name="Line 63">
            <a:extLst>
              <a:ext uri="{FF2B5EF4-FFF2-40B4-BE49-F238E27FC236}">
                <a16:creationId xmlns:a16="http://schemas.microsoft.com/office/drawing/2014/main" id="{55D90CAA-9E34-47AA-B299-D0BC5540CD34}"/>
              </a:ext>
            </a:extLst>
          </p:cNvPr>
          <p:cNvSpPr>
            <a:spLocks noChangeShapeType="1"/>
          </p:cNvSpPr>
          <p:nvPr/>
        </p:nvSpPr>
        <p:spPr bwMode="auto">
          <a:xfrm>
            <a:off x="6680201" y="5586414"/>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41024" name="Freeform 64">
            <a:extLst>
              <a:ext uri="{FF2B5EF4-FFF2-40B4-BE49-F238E27FC236}">
                <a16:creationId xmlns:a16="http://schemas.microsoft.com/office/drawing/2014/main" id="{F2AD1C3B-2531-4322-A5CD-F3ADF7C1A641}"/>
              </a:ext>
            </a:extLst>
          </p:cNvPr>
          <p:cNvSpPr>
            <a:spLocks/>
          </p:cNvSpPr>
          <p:nvPr/>
        </p:nvSpPr>
        <p:spPr bwMode="auto">
          <a:xfrm>
            <a:off x="7643814" y="1427163"/>
            <a:ext cx="2809875" cy="3644900"/>
          </a:xfrm>
          <a:custGeom>
            <a:avLst/>
            <a:gdLst>
              <a:gd name="T0" fmla="*/ 2147483646 w 1770"/>
              <a:gd name="T1" fmla="*/ 2147483646 h 2296"/>
              <a:gd name="T2" fmla="*/ 2147483646 w 1770"/>
              <a:gd name="T3" fmla="*/ 2147483646 h 2296"/>
              <a:gd name="T4" fmla="*/ 2147483646 w 1770"/>
              <a:gd name="T5" fmla="*/ 2147483646 h 2296"/>
              <a:gd name="T6" fmla="*/ 2147483646 w 1770"/>
              <a:gd name="T7" fmla="*/ 2147483646 h 2296"/>
              <a:gd name="T8" fmla="*/ 0 w 1770"/>
              <a:gd name="T9" fmla="*/ 2147483646 h 2296"/>
              <a:gd name="T10" fmla="*/ 0 60000 65536"/>
              <a:gd name="T11" fmla="*/ 0 60000 65536"/>
              <a:gd name="T12" fmla="*/ 0 60000 65536"/>
              <a:gd name="T13" fmla="*/ 0 60000 65536"/>
              <a:gd name="T14" fmla="*/ 0 60000 65536"/>
              <a:gd name="T15" fmla="*/ 0 w 1770"/>
              <a:gd name="T16" fmla="*/ 0 h 2296"/>
              <a:gd name="T17" fmla="*/ 1770 w 1770"/>
              <a:gd name="T18" fmla="*/ 2296 h 2296"/>
            </a:gdLst>
            <a:ahLst/>
            <a:cxnLst>
              <a:cxn ang="T10">
                <a:pos x="T0" y="T1"/>
              </a:cxn>
              <a:cxn ang="T11">
                <a:pos x="T2" y="T3"/>
              </a:cxn>
              <a:cxn ang="T12">
                <a:pos x="T4" y="T5"/>
              </a:cxn>
              <a:cxn ang="T13">
                <a:pos x="T6" y="T7"/>
              </a:cxn>
              <a:cxn ang="T14">
                <a:pos x="T8" y="T9"/>
              </a:cxn>
            </a:cxnLst>
            <a:rect l="T15" t="T16" r="T17" b="T18"/>
            <a:pathLst>
              <a:path w="1770" h="2296">
                <a:moveTo>
                  <a:pt x="48" y="2232"/>
                </a:moveTo>
                <a:cubicBezTo>
                  <a:pt x="290" y="2208"/>
                  <a:pt x="1230" y="2296"/>
                  <a:pt x="1500" y="2095"/>
                </a:cubicBezTo>
                <a:cubicBezTo>
                  <a:pt x="1770" y="1894"/>
                  <a:pt x="1686" y="1349"/>
                  <a:pt x="1671" y="1027"/>
                </a:cubicBezTo>
                <a:cubicBezTo>
                  <a:pt x="1660" y="671"/>
                  <a:pt x="1690" y="326"/>
                  <a:pt x="1412" y="163"/>
                </a:cubicBezTo>
                <a:cubicBezTo>
                  <a:pt x="1134" y="0"/>
                  <a:pt x="294" y="74"/>
                  <a:pt x="0" y="51"/>
                </a:cubicBezTo>
              </a:path>
            </a:pathLst>
          </a:custGeom>
          <a:noFill/>
          <a:ln w="38100">
            <a:solidFill>
              <a:srgbClr val="000000"/>
            </a:solidFill>
            <a:prstDash val="dash"/>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1025" name="Text Box 65">
            <a:extLst>
              <a:ext uri="{FF2B5EF4-FFF2-40B4-BE49-F238E27FC236}">
                <a16:creationId xmlns:a16="http://schemas.microsoft.com/office/drawing/2014/main" id="{3D61DCA0-B1E5-4048-9EF9-360DE0315959}"/>
              </a:ext>
            </a:extLst>
          </p:cNvPr>
          <p:cNvSpPr txBox="1">
            <a:spLocks noChangeArrowheads="1"/>
          </p:cNvSpPr>
          <p:nvPr/>
        </p:nvSpPr>
        <p:spPr bwMode="auto">
          <a:xfrm>
            <a:off x="7907339" y="974725"/>
            <a:ext cx="23574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Diffusion by concentration gradient</a:t>
            </a:r>
          </a:p>
        </p:txBody>
      </p:sp>
      <p:grpSp>
        <p:nvGrpSpPr>
          <p:cNvPr id="138297" name="Group 66">
            <a:extLst>
              <a:ext uri="{FF2B5EF4-FFF2-40B4-BE49-F238E27FC236}">
                <a16:creationId xmlns:a16="http://schemas.microsoft.com/office/drawing/2014/main" id="{9C676D1F-E378-4590-8C17-10E945EB2BE9}"/>
              </a:ext>
            </a:extLst>
          </p:cNvPr>
          <p:cNvGrpSpPr>
            <a:grpSpLocks/>
          </p:cNvGrpSpPr>
          <p:nvPr/>
        </p:nvGrpSpPr>
        <p:grpSpPr bwMode="auto">
          <a:xfrm>
            <a:off x="2060576" y="42864"/>
            <a:ext cx="714375" cy="828675"/>
            <a:chOff x="3510" y="1453"/>
            <a:chExt cx="353" cy="578"/>
          </a:xfrm>
        </p:grpSpPr>
        <p:sp>
          <p:nvSpPr>
            <p:cNvPr id="138318" name="Freeform 67">
              <a:extLst>
                <a:ext uri="{FF2B5EF4-FFF2-40B4-BE49-F238E27FC236}">
                  <a16:creationId xmlns:a16="http://schemas.microsoft.com/office/drawing/2014/main" id="{DD81C31A-40CE-4DAF-B61E-7E397534FB15}"/>
                </a:ext>
              </a:extLst>
            </p:cNvPr>
            <p:cNvSpPr>
              <a:spLocks/>
            </p:cNvSpPr>
            <p:nvPr/>
          </p:nvSpPr>
          <p:spPr bwMode="auto">
            <a:xfrm>
              <a:off x="3513" y="1497"/>
              <a:ext cx="347" cy="397"/>
            </a:xfrm>
            <a:custGeom>
              <a:avLst/>
              <a:gdLst>
                <a:gd name="T0" fmla="*/ 0 w 2256"/>
                <a:gd name="T1" fmla="*/ 0 h 2295"/>
                <a:gd name="T2" fmla="*/ 0 w 2256"/>
                <a:gd name="T3" fmla="*/ 0 h 2295"/>
                <a:gd name="T4" fmla="*/ 0 w 2256"/>
                <a:gd name="T5" fmla="*/ 0 h 2295"/>
                <a:gd name="T6" fmla="*/ 0 w 2256"/>
                <a:gd name="T7" fmla="*/ 0 h 2295"/>
                <a:gd name="T8" fmla="*/ 0 w 2256"/>
                <a:gd name="T9" fmla="*/ 0 h 2295"/>
                <a:gd name="T10" fmla="*/ 0 w 2256"/>
                <a:gd name="T11" fmla="*/ 0 h 2295"/>
                <a:gd name="T12" fmla="*/ 0 w 2256"/>
                <a:gd name="T13" fmla="*/ 0 h 2295"/>
                <a:gd name="T14" fmla="*/ 0 w 2256"/>
                <a:gd name="T15" fmla="*/ 0 h 2295"/>
                <a:gd name="T16" fmla="*/ 0 w 2256"/>
                <a:gd name="T17" fmla="*/ 0 h 2295"/>
                <a:gd name="T18" fmla="*/ 0 w 2256"/>
                <a:gd name="T19" fmla="*/ 0 h 2295"/>
                <a:gd name="T20" fmla="*/ 0 w 2256"/>
                <a:gd name="T21" fmla="*/ 0 h 2295"/>
                <a:gd name="T22" fmla="*/ 0 w 2256"/>
                <a:gd name="T23" fmla="*/ 0 h 2295"/>
                <a:gd name="T24" fmla="*/ 0 w 2256"/>
                <a:gd name="T25" fmla="*/ 0 h 2295"/>
                <a:gd name="T26" fmla="*/ 0 w 2256"/>
                <a:gd name="T27" fmla="*/ 0 h 2295"/>
                <a:gd name="T28" fmla="*/ 0 w 2256"/>
                <a:gd name="T29" fmla="*/ 0 h 2295"/>
                <a:gd name="T30" fmla="*/ 0 w 2256"/>
                <a:gd name="T31" fmla="*/ 0 h 2295"/>
                <a:gd name="T32" fmla="*/ 0 w 2256"/>
                <a:gd name="T33" fmla="*/ 0 h 2295"/>
                <a:gd name="T34" fmla="*/ 0 w 2256"/>
                <a:gd name="T35" fmla="*/ 0 h 2295"/>
                <a:gd name="T36" fmla="*/ 0 w 2256"/>
                <a:gd name="T37" fmla="*/ 0 h 2295"/>
                <a:gd name="T38" fmla="*/ 0 w 2256"/>
                <a:gd name="T39" fmla="*/ 0 h 2295"/>
                <a:gd name="T40" fmla="*/ 0 w 2256"/>
                <a:gd name="T41" fmla="*/ 0 h 2295"/>
                <a:gd name="T42" fmla="*/ 0 w 2256"/>
                <a:gd name="T43" fmla="*/ 0 h 2295"/>
                <a:gd name="T44" fmla="*/ 0 w 2256"/>
                <a:gd name="T45" fmla="*/ 0 h 2295"/>
                <a:gd name="T46" fmla="*/ 0 w 2256"/>
                <a:gd name="T47" fmla="*/ 0 h 2295"/>
                <a:gd name="T48" fmla="*/ 0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19" name="Oval 68">
              <a:extLst>
                <a:ext uri="{FF2B5EF4-FFF2-40B4-BE49-F238E27FC236}">
                  <a16:creationId xmlns:a16="http://schemas.microsoft.com/office/drawing/2014/main" id="{82F455DF-4CF5-40A2-855C-B535E9866BD2}"/>
                </a:ext>
              </a:extLst>
            </p:cNvPr>
            <p:cNvSpPr>
              <a:spLocks noChangeArrowheads="1"/>
            </p:cNvSpPr>
            <p:nvPr/>
          </p:nvSpPr>
          <p:spPr bwMode="auto">
            <a:xfrm>
              <a:off x="3510" y="1453"/>
              <a:ext cx="353" cy="7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320" name="Freeform 69">
              <a:extLst>
                <a:ext uri="{FF2B5EF4-FFF2-40B4-BE49-F238E27FC236}">
                  <a16:creationId xmlns:a16="http://schemas.microsoft.com/office/drawing/2014/main" id="{C939F942-7493-4104-BB27-1CD1F7AB1FA0}"/>
                </a:ext>
              </a:extLst>
            </p:cNvPr>
            <p:cNvSpPr>
              <a:spLocks/>
            </p:cNvSpPr>
            <p:nvPr/>
          </p:nvSpPr>
          <p:spPr bwMode="auto">
            <a:xfrm>
              <a:off x="3538" y="1508"/>
              <a:ext cx="300" cy="374"/>
            </a:xfrm>
            <a:custGeom>
              <a:avLst/>
              <a:gdLst>
                <a:gd name="T0" fmla="*/ 0 w 1956"/>
                <a:gd name="T1" fmla="*/ 0 h 2159"/>
                <a:gd name="T2" fmla="*/ 0 w 1956"/>
                <a:gd name="T3" fmla="*/ 0 h 2159"/>
                <a:gd name="T4" fmla="*/ 0 w 1956"/>
                <a:gd name="T5" fmla="*/ 0 h 2159"/>
                <a:gd name="T6" fmla="*/ 0 w 1956"/>
                <a:gd name="T7" fmla="*/ 0 h 2159"/>
                <a:gd name="T8" fmla="*/ 0 w 1956"/>
                <a:gd name="T9" fmla="*/ 0 h 2159"/>
                <a:gd name="T10" fmla="*/ 0 w 1956"/>
                <a:gd name="T11" fmla="*/ 0 h 2159"/>
                <a:gd name="T12" fmla="*/ 0 w 1956"/>
                <a:gd name="T13" fmla="*/ 0 h 2159"/>
                <a:gd name="T14" fmla="*/ 0 w 1956"/>
                <a:gd name="T15" fmla="*/ 0 h 2159"/>
                <a:gd name="T16" fmla="*/ 0 w 1956"/>
                <a:gd name="T17" fmla="*/ 0 h 2159"/>
                <a:gd name="T18" fmla="*/ 0 w 1956"/>
                <a:gd name="T19" fmla="*/ 0 h 2159"/>
                <a:gd name="T20" fmla="*/ 0 w 1956"/>
                <a:gd name="T21" fmla="*/ 0 h 2159"/>
                <a:gd name="T22" fmla="*/ 0 w 1956"/>
                <a:gd name="T23" fmla="*/ 0 h 2159"/>
                <a:gd name="T24" fmla="*/ 0 w 1956"/>
                <a:gd name="T25" fmla="*/ 0 h 2159"/>
                <a:gd name="T26" fmla="*/ 0 w 1956"/>
                <a:gd name="T27" fmla="*/ 0 h 2159"/>
                <a:gd name="T28" fmla="*/ 0 w 1956"/>
                <a:gd name="T29" fmla="*/ 0 h 2159"/>
                <a:gd name="T30" fmla="*/ 0 w 1956"/>
                <a:gd name="T31" fmla="*/ 0 h 2159"/>
                <a:gd name="T32" fmla="*/ 0 w 1956"/>
                <a:gd name="T33" fmla="*/ 0 h 2159"/>
                <a:gd name="T34" fmla="*/ 0 w 1956"/>
                <a:gd name="T35" fmla="*/ 0 h 2159"/>
                <a:gd name="T36" fmla="*/ 0 w 1956"/>
                <a:gd name="T37" fmla="*/ 0 h 2159"/>
                <a:gd name="T38" fmla="*/ 0 w 1956"/>
                <a:gd name="T39" fmla="*/ 0 h 2159"/>
                <a:gd name="T40" fmla="*/ 0 w 1956"/>
                <a:gd name="T41" fmla="*/ 0 h 2159"/>
                <a:gd name="T42" fmla="*/ 0 w 1956"/>
                <a:gd name="T43" fmla="*/ 0 h 2159"/>
                <a:gd name="T44" fmla="*/ 0 w 1956"/>
                <a:gd name="T45" fmla="*/ 0 h 2159"/>
                <a:gd name="T46" fmla="*/ 0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21" name="Freeform 70">
              <a:extLst>
                <a:ext uri="{FF2B5EF4-FFF2-40B4-BE49-F238E27FC236}">
                  <a16:creationId xmlns:a16="http://schemas.microsoft.com/office/drawing/2014/main" id="{9EE9D6FD-8EF8-45C0-9E8B-CC8D7BD52DC4}"/>
                </a:ext>
              </a:extLst>
            </p:cNvPr>
            <p:cNvSpPr>
              <a:spLocks/>
            </p:cNvSpPr>
            <p:nvPr/>
          </p:nvSpPr>
          <p:spPr bwMode="auto">
            <a:xfrm>
              <a:off x="3589" y="1584"/>
              <a:ext cx="194" cy="299"/>
            </a:xfrm>
            <a:custGeom>
              <a:avLst/>
              <a:gdLst>
                <a:gd name="T0" fmla="*/ 0 w 1264"/>
                <a:gd name="T1" fmla="*/ 0 h 1728"/>
                <a:gd name="T2" fmla="*/ 0 w 1264"/>
                <a:gd name="T3" fmla="*/ 0 h 1728"/>
                <a:gd name="T4" fmla="*/ 0 w 1264"/>
                <a:gd name="T5" fmla="*/ 0 h 1728"/>
                <a:gd name="T6" fmla="*/ 0 w 1264"/>
                <a:gd name="T7" fmla="*/ 0 h 1728"/>
                <a:gd name="T8" fmla="*/ 0 w 1264"/>
                <a:gd name="T9" fmla="*/ 0 h 1728"/>
                <a:gd name="T10" fmla="*/ 0 w 1264"/>
                <a:gd name="T11" fmla="*/ 0 h 1728"/>
                <a:gd name="T12" fmla="*/ 0 w 1264"/>
                <a:gd name="T13" fmla="*/ 0 h 1728"/>
                <a:gd name="T14" fmla="*/ 0 w 1264"/>
                <a:gd name="T15" fmla="*/ 0 h 1728"/>
                <a:gd name="T16" fmla="*/ 0 w 1264"/>
                <a:gd name="T17" fmla="*/ 0 h 1728"/>
                <a:gd name="T18" fmla="*/ 0 w 1264"/>
                <a:gd name="T19" fmla="*/ 0 h 1728"/>
                <a:gd name="T20" fmla="*/ 0 w 1264"/>
                <a:gd name="T21" fmla="*/ 0 h 1728"/>
                <a:gd name="T22" fmla="*/ 0 w 1264"/>
                <a:gd name="T23" fmla="*/ 0 h 1728"/>
                <a:gd name="T24" fmla="*/ 0 w 1264"/>
                <a:gd name="T25" fmla="*/ 0 h 1728"/>
                <a:gd name="T26" fmla="*/ 0 w 1264"/>
                <a:gd name="T27" fmla="*/ 0 h 1728"/>
                <a:gd name="T28" fmla="*/ 0 w 1264"/>
                <a:gd name="T29" fmla="*/ 0 h 1728"/>
                <a:gd name="T30" fmla="*/ 0 w 1264"/>
                <a:gd name="T31" fmla="*/ 0 h 1728"/>
                <a:gd name="T32" fmla="*/ 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22" name="Freeform 71">
              <a:extLst>
                <a:ext uri="{FF2B5EF4-FFF2-40B4-BE49-F238E27FC236}">
                  <a16:creationId xmlns:a16="http://schemas.microsoft.com/office/drawing/2014/main" id="{391119A8-7FBF-4D6E-A250-EB03E81E4393}"/>
                </a:ext>
              </a:extLst>
            </p:cNvPr>
            <p:cNvSpPr>
              <a:spLocks/>
            </p:cNvSpPr>
            <p:nvPr/>
          </p:nvSpPr>
          <p:spPr bwMode="auto">
            <a:xfrm>
              <a:off x="3671" y="1899"/>
              <a:ext cx="31" cy="64"/>
            </a:xfrm>
            <a:custGeom>
              <a:avLst/>
              <a:gdLst>
                <a:gd name="T0" fmla="*/ 0 w 196"/>
                <a:gd name="T1" fmla="*/ 0 h 370"/>
                <a:gd name="T2" fmla="*/ 0 w 196"/>
                <a:gd name="T3" fmla="*/ 0 h 370"/>
                <a:gd name="T4" fmla="*/ 0 w 196"/>
                <a:gd name="T5" fmla="*/ 0 h 370"/>
                <a:gd name="T6" fmla="*/ 0 w 196"/>
                <a:gd name="T7" fmla="*/ 0 h 370"/>
                <a:gd name="T8" fmla="*/ 0 w 196"/>
                <a:gd name="T9" fmla="*/ 0 h 370"/>
                <a:gd name="T10" fmla="*/ 0 w 196"/>
                <a:gd name="T11" fmla="*/ 0 h 370"/>
                <a:gd name="T12" fmla="*/ 0 w 196"/>
                <a:gd name="T13" fmla="*/ 0 h 370"/>
                <a:gd name="T14" fmla="*/ 0 w 196"/>
                <a:gd name="T15" fmla="*/ 0 h 370"/>
                <a:gd name="T16" fmla="*/ 0 w 196"/>
                <a:gd name="T17" fmla="*/ 0 h 370"/>
                <a:gd name="T18" fmla="*/ 0 w 196"/>
                <a:gd name="T19" fmla="*/ 0 h 370"/>
                <a:gd name="T20" fmla="*/ 0 w 196"/>
                <a:gd name="T21" fmla="*/ 0 h 370"/>
                <a:gd name="T22" fmla="*/ 0 w 196"/>
                <a:gd name="T23" fmla="*/ 0 h 370"/>
                <a:gd name="T24" fmla="*/ 0 w 196"/>
                <a:gd name="T25" fmla="*/ 0 h 370"/>
                <a:gd name="T26" fmla="*/ 0 w 196"/>
                <a:gd name="T27" fmla="*/ 0 h 370"/>
                <a:gd name="T28" fmla="*/ 0 w 196"/>
                <a:gd name="T29" fmla="*/ 0 h 370"/>
                <a:gd name="T30" fmla="*/ 0 w 196"/>
                <a:gd name="T31" fmla="*/ 0 h 370"/>
                <a:gd name="T32" fmla="*/ 0 w 196"/>
                <a:gd name="T33" fmla="*/ 0 h 370"/>
                <a:gd name="T34" fmla="*/ 0 w 196"/>
                <a:gd name="T35" fmla="*/ 0 h 370"/>
                <a:gd name="T36" fmla="*/ 0 w 196"/>
                <a:gd name="T37" fmla="*/ 0 h 370"/>
                <a:gd name="T38" fmla="*/ 0 w 196"/>
                <a:gd name="T39" fmla="*/ 0 h 370"/>
                <a:gd name="T40" fmla="*/ 0 w 196"/>
                <a:gd name="T41" fmla="*/ 0 h 370"/>
                <a:gd name="T42" fmla="*/ 0 w 196"/>
                <a:gd name="T43" fmla="*/ 0 h 370"/>
                <a:gd name="T44" fmla="*/ 0 w 196"/>
                <a:gd name="T45" fmla="*/ 0 h 370"/>
                <a:gd name="T46" fmla="*/ 0 w 196"/>
                <a:gd name="T47" fmla="*/ 0 h 370"/>
                <a:gd name="T48" fmla="*/ 0 w 196"/>
                <a:gd name="T49" fmla="*/ 0 h 370"/>
                <a:gd name="T50" fmla="*/ 0 w 196"/>
                <a:gd name="T51" fmla="*/ 0 h 370"/>
                <a:gd name="T52" fmla="*/ 0 w 196"/>
                <a:gd name="T53" fmla="*/ 0 h 370"/>
                <a:gd name="T54" fmla="*/ 0 w 196"/>
                <a:gd name="T55" fmla="*/ 0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23" name="Oval 72">
              <a:extLst>
                <a:ext uri="{FF2B5EF4-FFF2-40B4-BE49-F238E27FC236}">
                  <a16:creationId xmlns:a16="http://schemas.microsoft.com/office/drawing/2014/main" id="{03F5B516-AFE5-45DC-9231-8DBF13CC39D8}"/>
                </a:ext>
              </a:extLst>
            </p:cNvPr>
            <p:cNvSpPr>
              <a:spLocks noChangeArrowheads="1"/>
            </p:cNvSpPr>
            <p:nvPr/>
          </p:nvSpPr>
          <p:spPr bwMode="auto">
            <a:xfrm>
              <a:off x="3528" y="1460"/>
              <a:ext cx="317" cy="61"/>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324" name="Freeform 73">
              <a:extLst>
                <a:ext uri="{FF2B5EF4-FFF2-40B4-BE49-F238E27FC236}">
                  <a16:creationId xmlns:a16="http://schemas.microsoft.com/office/drawing/2014/main" id="{0235C9EF-4495-4C15-A89A-F9218DFEED48}"/>
                </a:ext>
              </a:extLst>
            </p:cNvPr>
            <p:cNvSpPr>
              <a:spLocks/>
            </p:cNvSpPr>
            <p:nvPr/>
          </p:nvSpPr>
          <p:spPr bwMode="auto">
            <a:xfrm>
              <a:off x="3671" y="1967"/>
              <a:ext cx="31" cy="64"/>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0 h 372"/>
                <a:gd name="T30" fmla="*/ 0 w 196"/>
                <a:gd name="T31" fmla="*/ 0 h 372"/>
                <a:gd name="T32" fmla="*/ 0 w 196"/>
                <a:gd name="T33" fmla="*/ 0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325" name="Oval 74">
              <a:extLst>
                <a:ext uri="{FF2B5EF4-FFF2-40B4-BE49-F238E27FC236}">
                  <a16:creationId xmlns:a16="http://schemas.microsoft.com/office/drawing/2014/main" id="{24D48996-5D42-43C4-8690-2BE1EA3126EB}"/>
                </a:ext>
              </a:extLst>
            </p:cNvPr>
            <p:cNvSpPr>
              <a:spLocks noChangeArrowheads="1"/>
            </p:cNvSpPr>
            <p:nvPr/>
          </p:nvSpPr>
          <p:spPr bwMode="auto">
            <a:xfrm>
              <a:off x="3587" y="1560"/>
              <a:ext cx="199" cy="39"/>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326" name="Oval 75">
              <a:extLst>
                <a:ext uri="{FF2B5EF4-FFF2-40B4-BE49-F238E27FC236}">
                  <a16:creationId xmlns:a16="http://schemas.microsoft.com/office/drawing/2014/main" id="{1FCEA312-73D8-4762-B959-8CF45FBA0D34}"/>
                </a:ext>
              </a:extLst>
            </p:cNvPr>
            <p:cNvSpPr>
              <a:spLocks noChangeArrowheads="1"/>
            </p:cNvSpPr>
            <p:nvPr/>
          </p:nvSpPr>
          <p:spPr bwMode="auto">
            <a:xfrm>
              <a:off x="3673" y="1858"/>
              <a:ext cx="26" cy="30"/>
            </a:xfrm>
            <a:prstGeom prst="ellipse">
              <a:avLst/>
            </a:prstGeom>
            <a:solidFill>
              <a:srgbClr val="009999"/>
            </a:solidFill>
            <a:ln w="17463">
              <a:solidFill>
                <a:srgbClr val="404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graphicFrame>
        <p:nvGraphicFramePr>
          <p:cNvPr id="138298" name="Object 96">
            <a:extLst>
              <a:ext uri="{FF2B5EF4-FFF2-40B4-BE49-F238E27FC236}">
                <a16:creationId xmlns:a16="http://schemas.microsoft.com/office/drawing/2014/main" id="{2F328F19-7DBD-4103-B79C-332C49E6B537}"/>
              </a:ext>
            </a:extLst>
          </p:cNvPr>
          <p:cNvGraphicFramePr>
            <a:graphicFrameLocks noChangeAspect="1"/>
          </p:cNvGraphicFramePr>
          <p:nvPr/>
        </p:nvGraphicFramePr>
        <p:xfrm>
          <a:off x="2784476" y="52389"/>
          <a:ext cx="893763" cy="663575"/>
        </p:xfrm>
        <a:graphic>
          <a:graphicData uri="http://schemas.openxmlformats.org/presentationml/2006/ole">
            <mc:AlternateContent xmlns:mc="http://schemas.openxmlformats.org/markup-compatibility/2006">
              <mc:Choice xmlns:v="urn:schemas-microsoft-com:vml" Requires="v">
                <p:oleObj spid="_x0000_s50179" name="Clip" r:id="rId5" imgW="2287616" imgH="1701980" progId="">
                  <p:embed/>
                </p:oleObj>
              </mc:Choice>
              <mc:Fallback>
                <p:oleObj name="Clip" r:id="rId5" imgW="2287616" imgH="1701980" progId="">
                  <p:embed/>
                  <p:pic>
                    <p:nvPicPr>
                      <p:cNvPr id="138298" name="Object 96">
                        <a:extLst>
                          <a:ext uri="{FF2B5EF4-FFF2-40B4-BE49-F238E27FC236}">
                            <a16:creationId xmlns:a16="http://schemas.microsoft.com/office/drawing/2014/main" id="{2F328F19-7DBD-4103-B79C-332C49E6B53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84476" y="52389"/>
                        <a:ext cx="893763"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38299" name="WordArt 77">
            <a:extLst>
              <a:ext uri="{FF2B5EF4-FFF2-40B4-BE49-F238E27FC236}">
                <a16:creationId xmlns:a16="http://schemas.microsoft.com/office/drawing/2014/main" id="{29B568B6-6B2F-464D-BA10-758972B49AFD}"/>
              </a:ext>
            </a:extLst>
          </p:cNvPr>
          <p:cNvSpPr>
            <a:spLocks noChangeArrowheads="1" noChangeShapeType="1" noTextEdit="1"/>
          </p:cNvSpPr>
          <p:nvPr/>
        </p:nvSpPr>
        <p:spPr bwMode="auto">
          <a:xfrm>
            <a:off x="7751763" y="4005264"/>
            <a:ext cx="2297112" cy="523875"/>
          </a:xfrm>
          <a:prstGeom prst="rect">
            <a:avLst/>
          </a:prstGeom>
        </p:spPr>
        <p:txBody>
          <a:bodyPr wrap="none" fromWordArt="1">
            <a:prstTxWarp prst="textPlain">
              <a:avLst>
                <a:gd name="adj" fmla="val 50000"/>
              </a:avLst>
            </a:prstTxWarp>
            <a:scene3d>
              <a:camera prst="legacyPerspectiveTopLeft"/>
              <a:lightRig rig="legacyNormal3" dir="r"/>
            </a:scene3d>
            <a:sp3d extrusionH="201600" prstMaterial="legacyMetal">
              <a:extrusionClr>
                <a:srgbClr val="FFFFFF"/>
              </a:extrusionClr>
              <a:contourClr>
                <a:srgbClr val="CBCBCB"/>
              </a:contourClr>
            </a:sp3d>
          </a:bodyPr>
          <a:lstStyle/>
          <a:p>
            <a:pPr algn="ctr"/>
            <a:r>
              <a:rPr lang="en-US" sz="3600" kern="10">
                <a:ln w="9525">
                  <a:round/>
                  <a:headEnd/>
                  <a:tailEnd/>
                </a:ln>
                <a:gradFill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gradFill>
                <a:cs typeface="Times New Roman" panose="02020603050405020304" pitchFamily="18" charset="0"/>
              </a:rPr>
              <a:t>Intersrticium</a:t>
            </a:r>
          </a:p>
        </p:txBody>
      </p:sp>
      <p:sp>
        <p:nvSpPr>
          <p:cNvPr id="138300" name="WordArt 78">
            <a:extLst>
              <a:ext uri="{FF2B5EF4-FFF2-40B4-BE49-F238E27FC236}">
                <a16:creationId xmlns:a16="http://schemas.microsoft.com/office/drawing/2014/main" id="{E4657A44-C595-42E3-987A-075CB5738EC2}"/>
              </a:ext>
            </a:extLst>
          </p:cNvPr>
          <p:cNvSpPr>
            <a:spLocks noChangeArrowheads="1" noChangeShapeType="1" noTextEdit="1"/>
          </p:cNvSpPr>
          <p:nvPr/>
        </p:nvSpPr>
        <p:spPr bwMode="auto">
          <a:xfrm>
            <a:off x="8140701" y="3278189"/>
            <a:ext cx="904875" cy="523875"/>
          </a:xfrm>
          <a:prstGeom prst="rect">
            <a:avLst/>
          </a:prstGeom>
        </p:spPr>
        <p:txBody>
          <a:bodyPr wrap="none" fromWordArt="1">
            <a:prstTxWarp prst="textPlain">
              <a:avLst>
                <a:gd name="adj" fmla="val 50000"/>
              </a:avLst>
            </a:prstTxWarp>
            <a:scene3d>
              <a:camera prst="legacyPerspectiveTopLeft"/>
              <a:lightRig rig="legacyNormal3" dir="r"/>
            </a:scene3d>
            <a:sp3d extrusionH="201600" prstMaterial="legacyMetal">
              <a:extrusionClr>
                <a:srgbClr val="FFFFFF"/>
              </a:extrusionClr>
              <a:contourClr>
                <a:srgbClr val="CBCBCB"/>
              </a:contourClr>
            </a:sp3d>
          </a:bodyPr>
          <a:lstStyle/>
          <a:p>
            <a:pPr algn="ctr"/>
            <a:r>
              <a:rPr lang="en-US" sz="3600" kern="10">
                <a:ln w="9525">
                  <a:round/>
                  <a:headEnd/>
                  <a:tailEnd/>
                </a:ln>
                <a:gradFill rotWithShape="1">
                  <a:gsLst>
                    <a:gs pos="0">
                      <a:srgbClr val="CBCBCB"/>
                    </a:gs>
                    <a:gs pos="13000">
                      <a:srgbClr val="5F5F5F"/>
                    </a:gs>
                    <a:gs pos="21001">
                      <a:srgbClr val="5F5F5F"/>
                    </a:gs>
                    <a:gs pos="63000">
                      <a:srgbClr val="FFFFFF"/>
                    </a:gs>
                    <a:gs pos="67000">
                      <a:srgbClr val="B2B2B2"/>
                    </a:gs>
                    <a:gs pos="69000">
                      <a:srgbClr val="292929"/>
                    </a:gs>
                    <a:gs pos="82001">
                      <a:srgbClr val="777777"/>
                    </a:gs>
                    <a:gs pos="100000">
                      <a:srgbClr val="EAEAEA"/>
                    </a:gs>
                  </a:gsLst>
                  <a:lin ang="5400000" scaled="1"/>
                </a:gradFill>
                <a:cs typeface="Times New Roman" panose="02020603050405020304" pitchFamily="18" charset="0"/>
              </a:rPr>
              <a:t>Krev</a:t>
            </a:r>
          </a:p>
        </p:txBody>
      </p:sp>
      <p:sp>
        <p:nvSpPr>
          <p:cNvPr id="138301" name="Text Box 79">
            <a:extLst>
              <a:ext uri="{FF2B5EF4-FFF2-40B4-BE49-F238E27FC236}">
                <a16:creationId xmlns:a16="http://schemas.microsoft.com/office/drawing/2014/main" id="{BE018B48-1AB0-4EBD-B08A-CE0DA42FB565}"/>
              </a:ext>
            </a:extLst>
          </p:cNvPr>
          <p:cNvSpPr txBox="1">
            <a:spLocks noChangeArrowheads="1"/>
          </p:cNvSpPr>
          <p:nvPr/>
        </p:nvSpPr>
        <p:spPr bwMode="auto">
          <a:xfrm>
            <a:off x="4125913" y="134938"/>
            <a:ext cx="3625544" cy="461665"/>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dirty="0">
                <a:latin typeface="Arial" panose="020B0604020202020204" pitchFamily="34" charset="0"/>
              </a:rPr>
              <a:t>B: Titrace CO</a:t>
            </a:r>
            <a:r>
              <a:rPr lang="cs-CZ" altLang="cs-CZ" sz="2400" b="1" baseline="-25000" dirty="0">
                <a:latin typeface="Arial" panose="020B0604020202020204" pitchFamily="34" charset="0"/>
              </a:rPr>
              <a:t>2</a:t>
            </a:r>
            <a:r>
              <a:rPr lang="cs-CZ" altLang="cs-CZ" sz="2400" b="1" dirty="0">
                <a:latin typeface="Arial" panose="020B0604020202020204" pitchFamily="34" charset="0"/>
              </a:rPr>
              <a:t> „in </a:t>
            </a:r>
            <a:r>
              <a:rPr lang="cs-CZ" altLang="cs-CZ" sz="2400" b="1" dirty="0" err="1">
                <a:latin typeface="Arial" panose="020B0604020202020204" pitchFamily="34" charset="0"/>
              </a:rPr>
              <a:t>vivo</a:t>
            </a:r>
            <a:r>
              <a:rPr lang="cs-CZ" altLang="cs-CZ" sz="2400" b="1" dirty="0">
                <a:latin typeface="Arial" panose="020B0604020202020204" pitchFamily="34" charset="0"/>
              </a:rPr>
              <a:t>“</a:t>
            </a:r>
            <a:endParaRPr lang="cs-CZ" altLang="cs-CZ" sz="2400" b="1" dirty="0">
              <a:latin typeface="Times New Roman" panose="02020603050405020304" pitchFamily="18" charset="0"/>
            </a:endParaRPr>
          </a:p>
        </p:txBody>
      </p:sp>
      <p:sp>
        <p:nvSpPr>
          <p:cNvPr id="138302" name="Freeform 81">
            <a:extLst>
              <a:ext uri="{FF2B5EF4-FFF2-40B4-BE49-F238E27FC236}">
                <a16:creationId xmlns:a16="http://schemas.microsoft.com/office/drawing/2014/main" id="{7CCF7524-66D2-414B-9ADC-51D404A1737C}"/>
              </a:ext>
            </a:extLst>
          </p:cNvPr>
          <p:cNvSpPr>
            <a:spLocks/>
          </p:cNvSpPr>
          <p:nvPr/>
        </p:nvSpPr>
        <p:spPr bwMode="auto">
          <a:xfrm>
            <a:off x="2376489" y="1968500"/>
            <a:ext cx="1587" cy="2266950"/>
          </a:xfrm>
          <a:custGeom>
            <a:avLst/>
            <a:gdLst>
              <a:gd name="T0" fmla="*/ 0 w 1"/>
              <a:gd name="T1" fmla="*/ 2147483646 h 1428"/>
              <a:gd name="T2" fmla="*/ 2147483646 w 1"/>
              <a:gd name="T3" fmla="*/ 0 h 1428"/>
              <a:gd name="T4" fmla="*/ 0 60000 65536"/>
              <a:gd name="T5" fmla="*/ 0 60000 65536"/>
              <a:gd name="T6" fmla="*/ 0 w 1"/>
              <a:gd name="T7" fmla="*/ 0 h 1428"/>
              <a:gd name="T8" fmla="*/ 1 w 1"/>
              <a:gd name="T9" fmla="*/ 1428 h 1428"/>
            </a:gdLst>
            <a:ahLst/>
            <a:cxnLst>
              <a:cxn ang="T4">
                <a:pos x="T0" y="T1"/>
              </a:cxn>
              <a:cxn ang="T5">
                <a:pos x="T2" y="T3"/>
              </a:cxn>
            </a:cxnLst>
            <a:rect l="T6" t="T7" r="T8" b="T9"/>
            <a:pathLst>
              <a:path w="1" h="1428">
                <a:moveTo>
                  <a:pt x="0" y="1428"/>
                </a:moveTo>
                <a:lnTo>
                  <a:pt x="1" y="0"/>
                </a:lnTo>
              </a:path>
            </a:pathLst>
          </a:custGeom>
          <a:noFill/>
          <a:ln w="76200">
            <a:solidFill>
              <a:schemeClr val="tx1"/>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303" name="Rectangle 82">
            <a:extLst>
              <a:ext uri="{FF2B5EF4-FFF2-40B4-BE49-F238E27FC236}">
                <a16:creationId xmlns:a16="http://schemas.microsoft.com/office/drawing/2014/main" id="{5C3F3D9C-BD5E-44CB-B56D-AC40FC0F23FA}"/>
              </a:ext>
            </a:extLst>
          </p:cNvPr>
          <p:cNvSpPr>
            <a:spLocks noChangeArrowheads="1"/>
          </p:cNvSpPr>
          <p:nvPr/>
        </p:nvSpPr>
        <p:spPr bwMode="auto">
          <a:xfrm>
            <a:off x="8891589" y="5978526"/>
            <a:ext cx="1112837" cy="207963"/>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304" name="Freeform 83">
            <a:extLst>
              <a:ext uri="{FF2B5EF4-FFF2-40B4-BE49-F238E27FC236}">
                <a16:creationId xmlns:a16="http://schemas.microsoft.com/office/drawing/2014/main" id="{2A8E5CAB-4649-4E4B-B879-D865EA1D928C}"/>
              </a:ext>
            </a:extLst>
          </p:cNvPr>
          <p:cNvSpPr>
            <a:spLocks/>
          </p:cNvSpPr>
          <p:nvPr/>
        </p:nvSpPr>
        <p:spPr bwMode="auto">
          <a:xfrm>
            <a:off x="7124701" y="5641976"/>
            <a:ext cx="1768475" cy="485775"/>
          </a:xfrm>
          <a:custGeom>
            <a:avLst/>
            <a:gdLst>
              <a:gd name="T0" fmla="*/ 2147483646 w 1114"/>
              <a:gd name="T1" fmla="*/ 2147483646 h 306"/>
              <a:gd name="T2" fmla="*/ 2147483646 w 1114"/>
              <a:gd name="T3" fmla="*/ 2147483646 h 306"/>
              <a:gd name="T4" fmla="*/ 2147483646 w 1114"/>
              <a:gd name="T5" fmla="*/ 2147483646 h 306"/>
              <a:gd name="T6" fmla="*/ 2147483646 w 1114"/>
              <a:gd name="T7" fmla="*/ 2147483646 h 306"/>
              <a:gd name="T8" fmla="*/ 2147483646 w 1114"/>
              <a:gd name="T9" fmla="*/ 2147483646 h 306"/>
              <a:gd name="T10" fmla="*/ 0 w 1114"/>
              <a:gd name="T11" fmla="*/ 2147483646 h 306"/>
              <a:gd name="T12" fmla="*/ 0 60000 65536"/>
              <a:gd name="T13" fmla="*/ 0 60000 65536"/>
              <a:gd name="T14" fmla="*/ 0 60000 65536"/>
              <a:gd name="T15" fmla="*/ 0 60000 65536"/>
              <a:gd name="T16" fmla="*/ 0 60000 65536"/>
              <a:gd name="T17" fmla="*/ 0 60000 65536"/>
              <a:gd name="T18" fmla="*/ 0 w 1114"/>
              <a:gd name="T19" fmla="*/ 0 h 306"/>
              <a:gd name="T20" fmla="*/ 1114 w 1114"/>
              <a:gd name="T21" fmla="*/ 306 h 306"/>
            </a:gdLst>
            <a:ahLst/>
            <a:cxnLst>
              <a:cxn ang="T12">
                <a:pos x="T0" y="T1"/>
              </a:cxn>
              <a:cxn ang="T13">
                <a:pos x="T2" y="T3"/>
              </a:cxn>
              <a:cxn ang="T14">
                <a:pos x="T4" y="T5"/>
              </a:cxn>
              <a:cxn ang="T15">
                <a:pos x="T6" y="T7"/>
              </a:cxn>
              <a:cxn ang="T16">
                <a:pos x="T8" y="T9"/>
              </a:cxn>
              <a:cxn ang="T17">
                <a:pos x="T10" y="T11"/>
              </a:cxn>
            </a:cxnLst>
            <a:rect l="T18" t="T19" r="T20" b="T21"/>
            <a:pathLst>
              <a:path w="1114" h="306">
                <a:moveTo>
                  <a:pt x="1114" y="304"/>
                </a:moveTo>
                <a:lnTo>
                  <a:pt x="660" y="306"/>
                </a:lnTo>
                <a:cubicBezTo>
                  <a:pt x="570" y="298"/>
                  <a:pt x="583" y="296"/>
                  <a:pt x="568" y="252"/>
                </a:cubicBezTo>
                <a:lnTo>
                  <a:pt x="568" y="42"/>
                </a:lnTo>
                <a:cubicBezTo>
                  <a:pt x="552" y="0"/>
                  <a:pt x="568" y="8"/>
                  <a:pt x="473" y="1"/>
                </a:cubicBezTo>
                <a:lnTo>
                  <a:pt x="0" y="1"/>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305" name="Freeform 84">
            <a:extLst>
              <a:ext uri="{FF2B5EF4-FFF2-40B4-BE49-F238E27FC236}">
                <a16:creationId xmlns:a16="http://schemas.microsoft.com/office/drawing/2014/main" id="{62C922CF-CF94-4496-9A5E-FFD1DEF06A18}"/>
              </a:ext>
            </a:extLst>
          </p:cNvPr>
          <p:cNvSpPr>
            <a:spLocks/>
          </p:cNvSpPr>
          <p:nvPr/>
        </p:nvSpPr>
        <p:spPr bwMode="auto">
          <a:xfrm>
            <a:off x="7702551" y="6124576"/>
            <a:ext cx="1203325" cy="487363"/>
          </a:xfrm>
          <a:custGeom>
            <a:avLst/>
            <a:gdLst>
              <a:gd name="T0" fmla="*/ 2147483646 w 758"/>
              <a:gd name="T1" fmla="*/ 0 h 307"/>
              <a:gd name="T2" fmla="*/ 2147483646 w 758"/>
              <a:gd name="T3" fmla="*/ 2147483646 h 307"/>
              <a:gd name="T4" fmla="*/ 2147483646 w 758"/>
              <a:gd name="T5" fmla="*/ 0 h 307"/>
              <a:gd name="T6" fmla="*/ 2147483646 w 758"/>
              <a:gd name="T7" fmla="*/ 2147483646 h 307"/>
              <a:gd name="T8" fmla="*/ 2147483646 w 758"/>
              <a:gd name="T9" fmla="*/ 2147483646 h 307"/>
              <a:gd name="T10" fmla="*/ 2147483646 w 758"/>
              <a:gd name="T11" fmla="*/ 2147483646 h 307"/>
              <a:gd name="T12" fmla="*/ 0 w 758"/>
              <a:gd name="T13" fmla="*/ 2147483646 h 307"/>
              <a:gd name="T14" fmla="*/ 0 60000 65536"/>
              <a:gd name="T15" fmla="*/ 0 60000 65536"/>
              <a:gd name="T16" fmla="*/ 0 60000 65536"/>
              <a:gd name="T17" fmla="*/ 0 60000 65536"/>
              <a:gd name="T18" fmla="*/ 0 60000 65536"/>
              <a:gd name="T19" fmla="*/ 0 60000 65536"/>
              <a:gd name="T20" fmla="*/ 0 60000 65536"/>
              <a:gd name="T21" fmla="*/ 0 w 758"/>
              <a:gd name="T22" fmla="*/ 0 h 307"/>
              <a:gd name="T23" fmla="*/ 758 w 758"/>
              <a:gd name="T24" fmla="*/ 307 h 30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8" h="307">
                <a:moveTo>
                  <a:pt x="758" y="0"/>
                </a:moveTo>
                <a:lnTo>
                  <a:pt x="545" y="2"/>
                </a:lnTo>
                <a:lnTo>
                  <a:pt x="296" y="0"/>
                </a:lnTo>
                <a:cubicBezTo>
                  <a:pt x="239" y="10"/>
                  <a:pt x="219" y="22"/>
                  <a:pt x="204" y="65"/>
                </a:cubicBezTo>
                <a:lnTo>
                  <a:pt x="204" y="257"/>
                </a:lnTo>
                <a:cubicBezTo>
                  <a:pt x="193" y="296"/>
                  <a:pt x="177" y="292"/>
                  <a:pt x="143" y="300"/>
                </a:cubicBezTo>
                <a:lnTo>
                  <a:pt x="0" y="307"/>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306" name="Text Box 85">
            <a:extLst>
              <a:ext uri="{FF2B5EF4-FFF2-40B4-BE49-F238E27FC236}">
                <a16:creationId xmlns:a16="http://schemas.microsoft.com/office/drawing/2014/main" id="{6D78130A-A815-4032-8E6F-2D1275F02C88}"/>
              </a:ext>
            </a:extLst>
          </p:cNvPr>
          <p:cNvSpPr txBox="1">
            <a:spLocks noChangeArrowheads="1"/>
          </p:cNvSpPr>
          <p:nvPr/>
        </p:nvSpPr>
        <p:spPr bwMode="auto">
          <a:xfrm>
            <a:off x="8964613" y="5565775"/>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38307" name="Line 86">
            <a:extLst>
              <a:ext uri="{FF2B5EF4-FFF2-40B4-BE49-F238E27FC236}">
                <a16:creationId xmlns:a16="http://schemas.microsoft.com/office/drawing/2014/main" id="{A5448EC1-91FF-4C51-A13F-0B8D43CF0B9A}"/>
              </a:ext>
            </a:extLst>
          </p:cNvPr>
          <p:cNvSpPr>
            <a:spLocks noChangeShapeType="1"/>
          </p:cNvSpPr>
          <p:nvPr/>
        </p:nvSpPr>
        <p:spPr bwMode="auto">
          <a:xfrm>
            <a:off x="8956675" y="5630863"/>
            <a:ext cx="1588" cy="303212"/>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308" name="Rectangle 87">
            <a:extLst>
              <a:ext uri="{FF2B5EF4-FFF2-40B4-BE49-F238E27FC236}">
                <a16:creationId xmlns:a16="http://schemas.microsoft.com/office/drawing/2014/main" id="{65B09C5F-EAE1-4329-A0C5-61C2807F5EEA}"/>
              </a:ext>
            </a:extLst>
          </p:cNvPr>
          <p:cNvSpPr>
            <a:spLocks noChangeArrowheads="1"/>
          </p:cNvSpPr>
          <p:nvPr/>
        </p:nvSpPr>
        <p:spPr bwMode="auto">
          <a:xfrm>
            <a:off x="6573839" y="6467475"/>
            <a:ext cx="1119187" cy="198438"/>
          </a:xfrm>
          <a:prstGeom prst="rect">
            <a:avLst/>
          </a:prstGeom>
          <a:noFill/>
          <a:ln w="1905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309" name="Rectangle 88">
            <a:extLst>
              <a:ext uri="{FF2B5EF4-FFF2-40B4-BE49-F238E27FC236}">
                <a16:creationId xmlns:a16="http://schemas.microsoft.com/office/drawing/2014/main" id="{2A492B77-5772-401E-BEB6-D66BF7EDC345}"/>
              </a:ext>
            </a:extLst>
          </p:cNvPr>
          <p:cNvSpPr>
            <a:spLocks noChangeArrowheads="1"/>
          </p:cNvSpPr>
          <p:nvPr/>
        </p:nvSpPr>
        <p:spPr bwMode="auto">
          <a:xfrm>
            <a:off x="6589713" y="6551614"/>
            <a:ext cx="1103312" cy="1365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38310" name="Text Box 89">
            <a:extLst>
              <a:ext uri="{FF2B5EF4-FFF2-40B4-BE49-F238E27FC236}">
                <a16:creationId xmlns:a16="http://schemas.microsoft.com/office/drawing/2014/main" id="{AD41D032-1EAF-4A3B-A605-0A49C4615593}"/>
              </a:ext>
            </a:extLst>
          </p:cNvPr>
          <p:cNvSpPr txBox="1">
            <a:spLocks noChangeArrowheads="1"/>
          </p:cNvSpPr>
          <p:nvPr/>
        </p:nvSpPr>
        <p:spPr bwMode="auto">
          <a:xfrm>
            <a:off x="6718300" y="6064250"/>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38311" name="Line 90">
            <a:extLst>
              <a:ext uri="{FF2B5EF4-FFF2-40B4-BE49-F238E27FC236}">
                <a16:creationId xmlns:a16="http://schemas.microsoft.com/office/drawing/2014/main" id="{F3411B49-532D-4D3F-97B0-7FCB95235FE0}"/>
              </a:ext>
            </a:extLst>
          </p:cNvPr>
          <p:cNvSpPr>
            <a:spLocks noChangeShapeType="1"/>
          </p:cNvSpPr>
          <p:nvPr/>
        </p:nvSpPr>
        <p:spPr bwMode="auto">
          <a:xfrm>
            <a:off x="6716714" y="6134100"/>
            <a:ext cx="9525" cy="293688"/>
          </a:xfrm>
          <a:prstGeom prst="line">
            <a:avLst/>
          </a:prstGeom>
          <a:noFill/>
          <a:ln w="3810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8312" name="Line 91">
            <a:extLst>
              <a:ext uri="{FF2B5EF4-FFF2-40B4-BE49-F238E27FC236}">
                <a16:creationId xmlns:a16="http://schemas.microsoft.com/office/drawing/2014/main" id="{63165133-803F-494E-A56F-974D81BCFE30}"/>
              </a:ext>
            </a:extLst>
          </p:cNvPr>
          <p:cNvSpPr>
            <a:spLocks noChangeShapeType="1"/>
          </p:cNvSpPr>
          <p:nvPr/>
        </p:nvSpPr>
        <p:spPr bwMode="auto">
          <a:xfrm>
            <a:off x="2476500" y="3863975"/>
            <a:ext cx="7729538" cy="0"/>
          </a:xfrm>
          <a:prstGeom prst="line">
            <a:avLst/>
          </a:prstGeom>
          <a:noFill/>
          <a:ln w="76200" cmpd="tri">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313" name="Line 92">
            <a:extLst>
              <a:ext uri="{FF2B5EF4-FFF2-40B4-BE49-F238E27FC236}">
                <a16:creationId xmlns:a16="http://schemas.microsoft.com/office/drawing/2014/main" id="{64A4409E-51ED-4ED0-8BFC-349D4A882BA1}"/>
              </a:ext>
            </a:extLst>
          </p:cNvPr>
          <p:cNvSpPr>
            <a:spLocks noChangeShapeType="1"/>
          </p:cNvSpPr>
          <p:nvPr/>
        </p:nvSpPr>
        <p:spPr bwMode="auto">
          <a:xfrm flipH="1">
            <a:off x="1524000" y="3873500"/>
            <a:ext cx="744538" cy="0"/>
          </a:xfrm>
          <a:prstGeom prst="line">
            <a:avLst/>
          </a:prstGeom>
          <a:noFill/>
          <a:ln w="76200" cmpd="tri">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314" name="Line 93">
            <a:extLst>
              <a:ext uri="{FF2B5EF4-FFF2-40B4-BE49-F238E27FC236}">
                <a16:creationId xmlns:a16="http://schemas.microsoft.com/office/drawing/2014/main" id="{CB183EA3-D13C-4804-8AA8-C0438B63B679}"/>
              </a:ext>
            </a:extLst>
          </p:cNvPr>
          <p:cNvSpPr>
            <a:spLocks noChangeShapeType="1"/>
          </p:cNvSpPr>
          <p:nvPr/>
        </p:nvSpPr>
        <p:spPr bwMode="auto">
          <a:xfrm>
            <a:off x="10423526" y="3863975"/>
            <a:ext cx="244475" cy="0"/>
          </a:xfrm>
          <a:prstGeom prst="line">
            <a:avLst/>
          </a:prstGeom>
          <a:noFill/>
          <a:ln w="76200" cmpd="tri">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8315" name="Text Box 94">
            <a:extLst>
              <a:ext uri="{FF2B5EF4-FFF2-40B4-BE49-F238E27FC236}">
                <a16:creationId xmlns:a16="http://schemas.microsoft.com/office/drawing/2014/main" id="{DABE5947-4163-4579-AFB5-FAEF128BE618}"/>
              </a:ext>
            </a:extLst>
          </p:cNvPr>
          <p:cNvSpPr txBox="1">
            <a:spLocks noChangeArrowheads="1"/>
          </p:cNvSpPr>
          <p:nvPr/>
        </p:nvSpPr>
        <p:spPr bwMode="auto">
          <a:xfrm>
            <a:off x="8112126" y="6165851"/>
            <a:ext cx="25558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a:latin typeface="Times New Roman" panose="02020603050405020304" pitchFamily="18" charset="0"/>
              </a:rPr>
              <a:t>Malá koncentrace nebikarbonátových pufů v IST</a:t>
            </a:r>
          </a:p>
        </p:txBody>
      </p:sp>
      <p:sp>
        <p:nvSpPr>
          <p:cNvPr id="138316" name="Rectangle 95">
            <a:extLst>
              <a:ext uri="{FF2B5EF4-FFF2-40B4-BE49-F238E27FC236}">
                <a16:creationId xmlns:a16="http://schemas.microsoft.com/office/drawing/2014/main" id="{D2A235E1-295E-4267-9437-6771C9FCDE22}"/>
              </a:ext>
            </a:extLst>
          </p:cNvPr>
          <p:cNvSpPr>
            <a:spLocks noChangeArrowheads="1"/>
          </p:cNvSpPr>
          <p:nvPr/>
        </p:nvSpPr>
        <p:spPr bwMode="auto">
          <a:xfrm>
            <a:off x="8901113" y="6059489"/>
            <a:ext cx="1103312" cy="1365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41056" name="Text Box 96">
            <a:extLst>
              <a:ext uri="{FF2B5EF4-FFF2-40B4-BE49-F238E27FC236}">
                <a16:creationId xmlns:a16="http://schemas.microsoft.com/office/drawing/2014/main" id="{4893C280-6D24-4689-A3E8-06F576F7E0EC}"/>
              </a:ext>
            </a:extLst>
          </p:cNvPr>
          <p:cNvSpPr txBox="1">
            <a:spLocks noChangeArrowheads="1"/>
          </p:cNvSpPr>
          <p:nvPr/>
        </p:nvSpPr>
        <p:spPr bwMode="auto">
          <a:xfrm>
            <a:off x="3627439" y="2705100"/>
            <a:ext cx="2340705" cy="861774"/>
          </a:xfrm>
          <a:prstGeom prst="rect">
            <a:avLst/>
          </a:prstGeom>
          <a:noFill/>
          <a:ln w="12700">
            <a:solidFill>
              <a:schemeClr val="tx1"/>
            </a:solidFill>
            <a:miter lim="800000"/>
            <a:headEnd/>
            <a:tailEnd/>
          </a:ln>
          <a:effectLst>
            <a:prstShdw prst="shdw17" dist="17961" dir="2700000">
              <a:schemeClr val="tx1">
                <a:gamma/>
                <a:shade val="60000"/>
                <a:invGamma/>
              </a:schemeClr>
            </a:prstShdw>
          </a:effectLst>
        </p:spPr>
        <p:txBody>
          <a:bodyPr wrap="none">
            <a:spAutoFit/>
          </a:bodyPr>
          <a:lstStyle/>
          <a:p>
            <a:pPr>
              <a:defRPr/>
            </a:pPr>
            <a:r>
              <a:rPr lang="cs-CZ" sz="1600" b="1" dirty="0"/>
              <a:t>Když  pCO</a:t>
            </a:r>
            <a:r>
              <a:rPr lang="cs-CZ" sz="1600" b="1" baseline="-25000" dirty="0"/>
              <a:t>2 </a:t>
            </a:r>
            <a:r>
              <a:rPr lang="cs-CZ" sz="1600" b="1" dirty="0"/>
              <a:t>roste</a:t>
            </a:r>
            <a:endParaRPr lang="cs-CZ" sz="1400" b="1" dirty="0"/>
          </a:p>
          <a:p>
            <a:pPr>
              <a:defRPr/>
            </a:pPr>
            <a:r>
              <a:rPr lang="cs-CZ" sz="1600" b="1" dirty="0">
                <a:latin typeface="Arial" pitchFamily="34" charset="0"/>
              </a:rPr>
              <a:t>BB  =</a:t>
            </a:r>
            <a:r>
              <a:rPr lang="cs-CZ" b="1" dirty="0">
                <a:latin typeface="Arial" pitchFamily="34" charset="0"/>
              </a:rPr>
              <a:t> </a:t>
            </a:r>
            <a:r>
              <a:rPr lang="en-US" dirty="0">
                <a:latin typeface="Arial" pitchFamily="34" charset="0"/>
              </a:rPr>
              <a:t>[</a:t>
            </a:r>
            <a:r>
              <a:rPr lang="cs-CZ" sz="1600" b="1" dirty="0">
                <a:latin typeface="Arial" pitchFamily="34" charset="0"/>
              </a:rPr>
              <a:t>HCO</a:t>
            </a:r>
            <a:r>
              <a:rPr lang="cs-CZ" sz="1600" b="1" baseline="-25000" dirty="0">
                <a:latin typeface="Arial" pitchFamily="34" charset="0"/>
              </a:rPr>
              <a:t>3</a:t>
            </a:r>
            <a:r>
              <a:rPr lang="cs-CZ" sz="1600" b="1" baseline="70000" dirty="0">
                <a:latin typeface="Arial" pitchFamily="34" charset="0"/>
              </a:rPr>
              <a:t>-</a:t>
            </a:r>
            <a:r>
              <a:rPr lang="cs-CZ" b="1" baseline="70000" dirty="0">
                <a:latin typeface="Arial" pitchFamily="34" charset="0"/>
              </a:rPr>
              <a:t> </a:t>
            </a:r>
            <a:r>
              <a:rPr lang="cs-CZ" dirty="0">
                <a:latin typeface="Arial" pitchFamily="34" charset="0"/>
              </a:rPr>
              <a:t>]</a:t>
            </a:r>
            <a:r>
              <a:rPr lang="cs-CZ" b="1" dirty="0">
                <a:latin typeface="Arial" pitchFamily="34" charset="0"/>
              </a:rPr>
              <a:t>+ </a:t>
            </a:r>
            <a:r>
              <a:rPr lang="cs-CZ" dirty="0">
                <a:latin typeface="Arial" pitchFamily="34" charset="0"/>
              </a:rPr>
              <a:t>[</a:t>
            </a:r>
            <a:r>
              <a:rPr lang="cs-CZ" sz="1600" b="1" dirty="0" err="1">
                <a:latin typeface="Arial" pitchFamily="34" charset="0"/>
              </a:rPr>
              <a:t>Buf</a:t>
            </a:r>
            <a:r>
              <a:rPr lang="cs-CZ" sz="1600" b="1" dirty="0">
                <a:latin typeface="Arial" pitchFamily="34" charset="0"/>
              </a:rPr>
              <a:t> </a:t>
            </a:r>
            <a:r>
              <a:rPr lang="cs-CZ" sz="1600" b="1" baseline="70000" dirty="0">
                <a:latin typeface="Arial" pitchFamily="34" charset="0"/>
              </a:rPr>
              <a:t>-</a:t>
            </a:r>
            <a:r>
              <a:rPr lang="cs-CZ" b="1" baseline="70000" dirty="0">
                <a:latin typeface="Arial" pitchFamily="34" charset="0"/>
              </a:rPr>
              <a:t> </a:t>
            </a:r>
            <a:r>
              <a:rPr lang="cs-CZ" dirty="0">
                <a:latin typeface="Arial" pitchFamily="34" charset="0"/>
              </a:rPr>
              <a:t>]</a:t>
            </a:r>
          </a:p>
          <a:p>
            <a:pPr>
              <a:defRPr/>
            </a:pPr>
            <a:r>
              <a:rPr lang="cs-CZ" sz="1600" b="1" dirty="0">
                <a:latin typeface="Arial" pitchFamily="34" charset="0"/>
              </a:rPr>
              <a:t> v krvi klesá</a:t>
            </a:r>
            <a:r>
              <a:rPr lang="cs-CZ" b="1" baseline="70000" dirty="0">
                <a:latin typeface="Arial" pitchFamily="34"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41024"/>
                                        </p:tgtEl>
                                        <p:attrNameLst>
                                          <p:attrName>style.visibility</p:attrName>
                                        </p:attrNameLst>
                                      </p:cBhvr>
                                      <p:to>
                                        <p:strVal val="visible"/>
                                      </p:to>
                                    </p:set>
                                    <p:animEffect transition="in" filter="checkerboard(across)">
                                      <p:cBhvr>
                                        <p:cTn id="7" dur="500"/>
                                        <p:tgtEl>
                                          <p:spTgt spid="41024"/>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41025"/>
                                        </p:tgtEl>
                                        <p:attrNameLst>
                                          <p:attrName>style.visibility</p:attrName>
                                        </p:attrNameLst>
                                      </p:cBhvr>
                                      <p:to>
                                        <p:strVal val="visible"/>
                                      </p:to>
                                    </p:set>
                                    <p:animEffect transition="in" filter="checkerboard(across)">
                                      <p:cBhvr>
                                        <p:cTn id="10" dur="500"/>
                                        <p:tgtEl>
                                          <p:spTgt spid="410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5"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Obdélník 86">
            <a:extLst>
              <a:ext uri="{FF2B5EF4-FFF2-40B4-BE49-F238E27FC236}">
                <a16:creationId xmlns:a16="http://schemas.microsoft.com/office/drawing/2014/main" id="{C92CDA60-67CF-4540-BB5A-77D2090BD84A}"/>
              </a:ext>
            </a:extLst>
          </p:cNvPr>
          <p:cNvSpPr/>
          <p:nvPr/>
        </p:nvSpPr>
        <p:spPr>
          <a:xfrm>
            <a:off x="1524000" y="0"/>
            <a:ext cx="9144000" cy="6858000"/>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10597" name="Freeform 4">
            <a:extLst>
              <a:ext uri="{FF2B5EF4-FFF2-40B4-BE49-F238E27FC236}">
                <a16:creationId xmlns:a16="http://schemas.microsoft.com/office/drawing/2014/main" id="{C3F8D755-23DD-4193-88BD-BC4663AF59AF}"/>
              </a:ext>
            </a:extLst>
          </p:cNvPr>
          <p:cNvSpPr>
            <a:spLocks/>
          </p:cNvSpPr>
          <p:nvPr/>
        </p:nvSpPr>
        <p:spPr bwMode="auto">
          <a:xfrm>
            <a:off x="5765801" y="1343025"/>
            <a:ext cx="3478213" cy="1822450"/>
          </a:xfrm>
          <a:custGeom>
            <a:avLst/>
            <a:gdLst>
              <a:gd name="T0" fmla="*/ 38 w 2009"/>
              <a:gd name="T1" fmla="*/ 811 h 1148"/>
              <a:gd name="T2" fmla="*/ 329 w 2009"/>
              <a:gd name="T3" fmla="*/ 691 h 1148"/>
              <a:gd name="T4" fmla="*/ 2009 w 2009"/>
              <a:gd name="T5" fmla="*/ 0 h 1148"/>
              <a:gd name="T6" fmla="*/ 2009 w 2009"/>
              <a:gd name="T7" fmla="*/ 742 h 1148"/>
              <a:gd name="T8" fmla="*/ 941 w 2009"/>
              <a:gd name="T9" fmla="*/ 1148 h 1148"/>
              <a:gd name="T10" fmla="*/ 38 w 2009"/>
              <a:gd name="T11" fmla="*/ 1137 h 1148"/>
              <a:gd name="T12" fmla="*/ 38 w 2009"/>
              <a:gd name="T13" fmla="*/ 811 h 1148"/>
              <a:gd name="T14" fmla="*/ 0 60000 65536"/>
              <a:gd name="T15" fmla="*/ 0 60000 65536"/>
              <a:gd name="T16" fmla="*/ 0 60000 65536"/>
              <a:gd name="T17" fmla="*/ 0 60000 65536"/>
              <a:gd name="T18" fmla="*/ 0 60000 65536"/>
              <a:gd name="T19" fmla="*/ 0 60000 65536"/>
              <a:gd name="T20" fmla="*/ 0 60000 65536"/>
              <a:gd name="T21" fmla="*/ 0 w 2009"/>
              <a:gd name="T22" fmla="*/ 0 h 1148"/>
              <a:gd name="T23" fmla="*/ 2009 w 2009"/>
              <a:gd name="T24" fmla="*/ 1148 h 11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09" h="1148">
                <a:moveTo>
                  <a:pt x="38" y="811"/>
                </a:moveTo>
                <a:cubicBezTo>
                  <a:pt x="30" y="770"/>
                  <a:pt x="0" y="826"/>
                  <a:pt x="329" y="691"/>
                </a:cubicBezTo>
                <a:lnTo>
                  <a:pt x="2009" y="0"/>
                </a:lnTo>
                <a:lnTo>
                  <a:pt x="2009" y="742"/>
                </a:lnTo>
                <a:lnTo>
                  <a:pt x="941" y="1148"/>
                </a:lnTo>
                <a:lnTo>
                  <a:pt x="38" y="1137"/>
                </a:lnTo>
                <a:lnTo>
                  <a:pt x="38" y="811"/>
                </a:lnTo>
                <a:close/>
              </a:path>
            </a:pathLst>
          </a:custGeom>
          <a:solidFill>
            <a:srgbClr val="DDDDDD"/>
          </a:solidFill>
          <a:ln>
            <a:headEnd/>
            <a:tailEnd/>
          </a:ln>
        </p:spPr>
        <p:style>
          <a:lnRef idx="1">
            <a:schemeClr val="dk1"/>
          </a:lnRef>
          <a:fillRef idx="2">
            <a:schemeClr val="dk1"/>
          </a:fillRef>
          <a:effectRef idx="1">
            <a:schemeClr val="dk1"/>
          </a:effectRef>
          <a:fontRef idx="minor">
            <a:schemeClr val="dk1"/>
          </a:fontRef>
        </p:style>
        <p:txBody>
          <a:bodyPr wrap="none" anchor="ctr"/>
          <a:lstStyle/>
          <a:p>
            <a:pPr eaLnBrk="1" hangingPunct="1">
              <a:defRPr/>
            </a:pPr>
            <a:endParaRPr lang="cs-CZ"/>
          </a:p>
        </p:txBody>
      </p:sp>
      <p:sp>
        <p:nvSpPr>
          <p:cNvPr id="110599" name="Freeform 6">
            <a:extLst>
              <a:ext uri="{FF2B5EF4-FFF2-40B4-BE49-F238E27FC236}">
                <a16:creationId xmlns:a16="http://schemas.microsoft.com/office/drawing/2014/main" id="{B89F6D22-9D35-4DC8-B86A-6448C392C87D}"/>
              </a:ext>
            </a:extLst>
          </p:cNvPr>
          <p:cNvSpPr>
            <a:spLocks/>
          </p:cNvSpPr>
          <p:nvPr/>
        </p:nvSpPr>
        <p:spPr bwMode="auto">
          <a:xfrm>
            <a:off x="2978151" y="3559176"/>
            <a:ext cx="2576513" cy="1450975"/>
          </a:xfrm>
          <a:custGeom>
            <a:avLst/>
            <a:gdLst>
              <a:gd name="T0" fmla="*/ 1206 w 1623"/>
              <a:gd name="T1" fmla="*/ 23 h 914"/>
              <a:gd name="T2" fmla="*/ 0 w 1623"/>
              <a:gd name="T3" fmla="*/ 680 h 914"/>
              <a:gd name="T4" fmla="*/ 0 w 1623"/>
              <a:gd name="T5" fmla="*/ 914 h 914"/>
              <a:gd name="T6" fmla="*/ 1623 w 1623"/>
              <a:gd name="T7" fmla="*/ 0 h 914"/>
              <a:gd name="T8" fmla="*/ 0 60000 65536"/>
              <a:gd name="T9" fmla="*/ 0 60000 65536"/>
              <a:gd name="T10" fmla="*/ 0 60000 65536"/>
              <a:gd name="T11" fmla="*/ 0 60000 65536"/>
              <a:gd name="T12" fmla="*/ 0 w 1623"/>
              <a:gd name="T13" fmla="*/ 0 h 914"/>
              <a:gd name="T14" fmla="*/ 1623 w 1623"/>
              <a:gd name="T15" fmla="*/ 914 h 914"/>
            </a:gdLst>
            <a:ahLst/>
            <a:cxnLst>
              <a:cxn ang="T8">
                <a:pos x="T0" y="T1"/>
              </a:cxn>
              <a:cxn ang="T9">
                <a:pos x="T2" y="T3"/>
              </a:cxn>
              <a:cxn ang="T10">
                <a:pos x="T4" y="T5"/>
              </a:cxn>
              <a:cxn ang="T11">
                <a:pos x="T6" y="T7"/>
              </a:cxn>
            </a:cxnLst>
            <a:rect l="T12" t="T13" r="T14" b="T15"/>
            <a:pathLst>
              <a:path w="1623" h="914">
                <a:moveTo>
                  <a:pt x="1206" y="23"/>
                </a:moveTo>
                <a:lnTo>
                  <a:pt x="0" y="680"/>
                </a:lnTo>
                <a:lnTo>
                  <a:pt x="0" y="914"/>
                </a:lnTo>
                <a:lnTo>
                  <a:pt x="1623" y="0"/>
                </a:lnTo>
              </a:path>
            </a:pathLst>
          </a:custGeom>
          <a:solidFill>
            <a:schemeClr val="bg1">
              <a:lumMod val="85000"/>
            </a:schemeClr>
          </a:solidFill>
          <a:ln w="12700">
            <a:solidFill>
              <a:schemeClr val="tx1"/>
            </a:solidFill>
            <a:round/>
            <a:headEnd/>
            <a:tailEnd/>
          </a:ln>
        </p:spPr>
        <p:txBody>
          <a:bodyPr wrap="none" anchor="ctr"/>
          <a:lstStyle/>
          <a:p>
            <a:pPr eaLnBrk="1" hangingPunct="1">
              <a:defRPr/>
            </a:pPr>
            <a:endParaRPr lang="cs-CZ" dirty="0">
              <a:latin typeface="Arial" charset="0"/>
            </a:endParaRPr>
          </a:p>
        </p:txBody>
      </p:sp>
      <p:sp>
        <p:nvSpPr>
          <p:cNvPr id="132101" name="Freeform 7">
            <a:extLst>
              <a:ext uri="{FF2B5EF4-FFF2-40B4-BE49-F238E27FC236}">
                <a16:creationId xmlns:a16="http://schemas.microsoft.com/office/drawing/2014/main" id="{AB5A78F8-B0C3-49F7-BA11-907E4C7317F9}"/>
              </a:ext>
            </a:extLst>
          </p:cNvPr>
          <p:cNvSpPr>
            <a:spLocks/>
          </p:cNvSpPr>
          <p:nvPr/>
        </p:nvSpPr>
        <p:spPr bwMode="auto">
          <a:xfrm>
            <a:off x="2967038" y="454025"/>
            <a:ext cx="6604000" cy="4648200"/>
          </a:xfrm>
          <a:custGeom>
            <a:avLst/>
            <a:gdLst>
              <a:gd name="T0" fmla="*/ 0 w 4160"/>
              <a:gd name="T1" fmla="*/ 2147483646 h 2928"/>
              <a:gd name="T2" fmla="*/ 2147483646 w 4160"/>
              <a:gd name="T3" fmla="*/ 2147483646 h 2928"/>
              <a:gd name="T4" fmla="*/ 2147483646 w 4160"/>
              <a:gd name="T5" fmla="*/ 2147483646 h 2928"/>
              <a:gd name="T6" fmla="*/ 2147483646 w 4160"/>
              <a:gd name="T7" fmla="*/ 2147483646 h 2928"/>
              <a:gd name="T8" fmla="*/ 2147483646 w 4160"/>
              <a:gd name="T9" fmla="*/ 2147483646 h 2928"/>
              <a:gd name="T10" fmla="*/ 2147483646 w 4160"/>
              <a:gd name="T11" fmla="*/ 2147483646 h 2928"/>
              <a:gd name="T12" fmla="*/ 2147483646 w 4160"/>
              <a:gd name="T13" fmla="*/ 2147483646 h 2928"/>
              <a:gd name="T14" fmla="*/ 2147483646 w 4160"/>
              <a:gd name="T15" fmla="*/ 0 h 2928"/>
              <a:gd name="T16" fmla="*/ 2147483646 w 4160"/>
              <a:gd name="T17" fmla="*/ 2147483646 h 2928"/>
              <a:gd name="T18" fmla="*/ 2147483646 w 4160"/>
              <a:gd name="T19" fmla="*/ 2147483646 h 2928"/>
              <a:gd name="T20" fmla="*/ 2147483646 w 4160"/>
              <a:gd name="T21" fmla="*/ 2147483646 h 2928"/>
              <a:gd name="T22" fmla="*/ 2147483646 w 4160"/>
              <a:gd name="T23" fmla="*/ 2147483646 h 2928"/>
              <a:gd name="T24" fmla="*/ 2147483646 w 4160"/>
              <a:gd name="T25" fmla="*/ 2147483646 h 2928"/>
              <a:gd name="T26" fmla="*/ 2147483646 w 4160"/>
              <a:gd name="T27" fmla="*/ 2147483646 h 2928"/>
              <a:gd name="T28" fmla="*/ 2147483646 w 4160"/>
              <a:gd name="T29" fmla="*/ 2147483646 h 2928"/>
              <a:gd name="T30" fmla="*/ 2147483646 w 4160"/>
              <a:gd name="T31" fmla="*/ 2147483646 h 2928"/>
              <a:gd name="T32" fmla="*/ 2147483646 w 4160"/>
              <a:gd name="T33" fmla="*/ 2147483646 h 2928"/>
              <a:gd name="T34" fmla="*/ 2147483646 w 4160"/>
              <a:gd name="T35" fmla="*/ 2147483646 h 2928"/>
              <a:gd name="T36" fmla="*/ 2147483646 w 4160"/>
              <a:gd name="T37" fmla="*/ 2147483646 h 2928"/>
              <a:gd name="T38" fmla="*/ 2147483646 w 4160"/>
              <a:gd name="T39" fmla="*/ 2147483646 h 2928"/>
              <a:gd name="T40" fmla="*/ 2147483646 w 4160"/>
              <a:gd name="T41" fmla="*/ 2147483646 h 2928"/>
              <a:gd name="T42" fmla="*/ 0 w 4160"/>
              <a:gd name="T43" fmla="*/ 2147483646 h 2928"/>
              <a:gd name="T44" fmla="*/ 0 w 4160"/>
              <a:gd name="T45" fmla="*/ 2147483646 h 29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160"/>
              <a:gd name="T70" fmla="*/ 0 h 2928"/>
              <a:gd name="T71" fmla="*/ 4160 w 4160"/>
              <a:gd name="T72" fmla="*/ 2928 h 29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160" h="2928">
                <a:moveTo>
                  <a:pt x="0" y="1645"/>
                </a:moveTo>
                <a:lnTo>
                  <a:pt x="1611" y="1645"/>
                </a:lnTo>
                <a:lnTo>
                  <a:pt x="1617" y="1451"/>
                </a:lnTo>
                <a:cubicBezTo>
                  <a:pt x="1600" y="1366"/>
                  <a:pt x="1537" y="1273"/>
                  <a:pt x="1508" y="1137"/>
                </a:cubicBezTo>
                <a:cubicBezTo>
                  <a:pt x="1479" y="1001"/>
                  <a:pt x="1466" y="783"/>
                  <a:pt x="1440" y="634"/>
                </a:cubicBezTo>
                <a:cubicBezTo>
                  <a:pt x="1414" y="485"/>
                  <a:pt x="1388" y="345"/>
                  <a:pt x="1354" y="240"/>
                </a:cubicBezTo>
                <a:lnTo>
                  <a:pt x="1234" y="2"/>
                </a:lnTo>
                <a:lnTo>
                  <a:pt x="1472" y="0"/>
                </a:lnTo>
                <a:cubicBezTo>
                  <a:pt x="1534" y="62"/>
                  <a:pt x="1570" y="242"/>
                  <a:pt x="1605" y="377"/>
                </a:cubicBezTo>
                <a:cubicBezTo>
                  <a:pt x="1640" y="512"/>
                  <a:pt x="1657" y="692"/>
                  <a:pt x="1680" y="811"/>
                </a:cubicBezTo>
                <a:cubicBezTo>
                  <a:pt x="1703" y="930"/>
                  <a:pt x="1712" y="982"/>
                  <a:pt x="1743" y="1091"/>
                </a:cubicBezTo>
                <a:cubicBezTo>
                  <a:pt x="1774" y="1200"/>
                  <a:pt x="1829" y="1376"/>
                  <a:pt x="1868" y="1468"/>
                </a:cubicBezTo>
                <a:lnTo>
                  <a:pt x="1977" y="1645"/>
                </a:lnTo>
                <a:lnTo>
                  <a:pt x="2926" y="1651"/>
                </a:lnTo>
                <a:lnTo>
                  <a:pt x="4160" y="1657"/>
                </a:lnTo>
                <a:lnTo>
                  <a:pt x="4160" y="2000"/>
                </a:lnTo>
                <a:lnTo>
                  <a:pt x="1926" y="2000"/>
                </a:lnTo>
                <a:lnTo>
                  <a:pt x="1914" y="2422"/>
                </a:lnTo>
                <a:lnTo>
                  <a:pt x="1913" y="2928"/>
                </a:lnTo>
                <a:lnTo>
                  <a:pt x="1611" y="2925"/>
                </a:lnTo>
                <a:lnTo>
                  <a:pt x="1605" y="2005"/>
                </a:lnTo>
                <a:lnTo>
                  <a:pt x="0" y="2005"/>
                </a:lnTo>
                <a:lnTo>
                  <a:pt x="0" y="1645"/>
                </a:lnTo>
                <a:close/>
              </a:path>
            </a:pathLst>
          </a:custGeom>
          <a:solidFill>
            <a:srgbClr val="FFFF66"/>
          </a:solidFill>
          <a:ln w="12700">
            <a:solidFill>
              <a:schemeClr val="tx1"/>
            </a:solidFill>
            <a:round/>
            <a:headEnd/>
            <a:tailEnd/>
          </a:ln>
        </p:spPr>
        <p:txBody>
          <a:bodyPr wrap="none" anchor="ctr"/>
          <a:lstStyle/>
          <a:p>
            <a:endParaRPr lang="en-US"/>
          </a:p>
        </p:txBody>
      </p:sp>
      <p:sp>
        <p:nvSpPr>
          <p:cNvPr id="132102" name="Freeform 8">
            <a:extLst>
              <a:ext uri="{FF2B5EF4-FFF2-40B4-BE49-F238E27FC236}">
                <a16:creationId xmlns:a16="http://schemas.microsoft.com/office/drawing/2014/main" id="{7B94C708-065D-4617-B6CB-9CB2C6CF71CE}"/>
              </a:ext>
            </a:extLst>
          </p:cNvPr>
          <p:cNvSpPr>
            <a:spLocks/>
          </p:cNvSpPr>
          <p:nvPr/>
        </p:nvSpPr>
        <p:spPr bwMode="auto">
          <a:xfrm>
            <a:off x="2798763" y="5678488"/>
            <a:ext cx="6989762" cy="6350"/>
          </a:xfrm>
          <a:custGeom>
            <a:avLst/>
            <a:gdLst>
              <a:gd name="T0" fmla="*/ 0 w 4403"/>
              <a:gd name="T1" fmla="*/ 2147483646 h 4"/>
              <a:gd name="T2" fmla="*/ 2147483646 w 4403"/>
              <a:gd name="T3" fmla="*/ 0 h 4"/>
              <a:gd name="T4" fmla="*/ 0 60000 65536"/>
              <a:gd name="T5" fmla="*/ 0 60000 65536"/>
              <a:gd name="T6" fmla="*/ 0 w 4403"/>
              <a:gd name="T7" fmla="*/ 0 h 4"/>
              <a:gd name="T8" fmla="*/ 4403 w 4403"/>
              <a:gd name="T9" fmla="*/ 4 h 4"/>
            </a:gdLst>
            <a:ahLst/>
            <a:cxnLst>
              <a:cxn ang="T4">
                <a:pos x="T0" y="T1"/>
              </a:cxn>
              <a:cxn ang="T5">
                <a:pos x="T2" y="T3"/>
              </a:cxn>
            </a:cxnLst>
            <a:rect l="T6" t="T7" r="T8" b="T9"/>
            <a:pathLst>
              <a:path w="4403" h="4">
                <a:moveTo>
                  <a:pt x="0" y="4"/>
                </a:moveTo>
                <a:lnTo>
                  <a:pt x="4403"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03" name="Line 9">
            <a:extLst>
              <a:ext uri="{FF2B5EF4-FFF2-40B4-BE49-F238E27FC236}">
                <a16:creationId xmlns:a16="http://schemas.microsoft.com/office/drawing/2014/main" id="{AA4A607A-7FBD-4E2F-8048-48487AEAE1E1}"/>
              </a:ext>
            </a:extLst>
          </p:cNvPr>
          <p:cNvSpPr>
            <a:spLocks noChangeShapeType="1"/>
          </p:cNvSpPr>
          <p:nvPr/>
        </p:nvSpPr>
        <p:spPr bwMode="auto">
          <a:xfrm flipV="1">
            <a:off x="2798763" y="5092701"/>
            <a:ext cx="6985000" cy="174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04" name="Line 10">
            <a:extLst>
              <a:ext uri="{FF2B5EF4-FFF2-40B4-BE49-F238E27FC236}">
                <a16:creationId xmlns:a16="http://schemas.microsoft.com/office/drawing/2014/main" id="{0848BC86-AF2B-4E9E-A3FC-712B00E629C2}"/>
              </a:ext>
            </a:extLst>
          </p:cNvPr>
          <p:cNvSpPr>
            <a:spLocks noChangeShapeType="1"/>
          </p:cNvSpPr>
          <p:nvPr/>
        </p:nvSpPr>
        <p:spPr bwMode="auto">
          <a:xfrm>
            <a:off x="2814638" y="4521200"/>
            <a:ext cx="697706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05" name="Line 11">
            <a:extLst>
              <a:ext uri="{FF2B5EF4-FFF2-40B4-BE49-F238E27FC236}">
                <a16:creationId xmlns:a16="http://schemas.microsoft.com/office/drawing/2014/main" id="{534D881A-0EF1-4AD2-B708-0D7BE6F9E445}"/>
              </a:ext>
            </a:extLst>
          </p:cNvPr>
          <p:cNvSpPr>
            <a:spLocks noChangeShapeType="1"/>
          </p:cNvSpPr>
          <p:nvPr/>
        </p:nvSpPr>
        <p:spPr bwMode="auto">
          <a:xfrm>
            <a:off x="2805114" y="3927475"/>
            <a:ext cx="6988175" cy="15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06" name="Line 12">
            <a:extLst>
              <a:ext uri="{FF2B5EF4-FFF2-40B4-BE49-F238E27FC236}">
                <a16:creationId xmlns:a16="http://schemas.microsoft.com/office/drawing/2014/main" id="{E82074E0-DC04-44A5-AFF8-3CD3DCC5A57D}"/>
              </a:ext>
            </a:extLst>
          </p:cNvPr>
          <p:cNvSpPr>
            <a:spLocks noChangeShapeType="1"/>
          </p:cNvSpPr>
          <p:nvPr/>
        </p:nvSpPr>
        <p:spPr bwMode="auto">
          <a:xfrm flipV="1">
            <a:off x="2814638" y="3373438"/>
            <a:ext cx="6964362"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07" name="Line 13">
            <a:extLst>
              <a:ext uri="{FF2B5EF4-FFF2-40B4-BE49-F238E27FC236}">
                <a16:creationId xmlns:a16="http://schemas.microsoft.com/office/drawing/2014/main" id="{3CE2ECEB-05AF-4343-95AB-03D9B0D1DD85}"/>
              </a:ext>
            </a:extLst>
          </p:cNvPr>
          <p:cNvSpPr>
            <a:spLocks noChangeShapeType="1"/>
          </p:cNvSpPr>
          <p:nvPr/>
        </p:nvSpPr>
        <p:spPr bwMode="auto">
          <a:xfrm>
            <a:off x="2809875" y="2790825"/>
            <a:ext cx="6961188"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08" name="Line 14">
            <a:extLst>
              <a:ext uri="{FF2B5EF4-FFF2-40B4-BE49-F238E27FC236}">
                <a16:creationId xmlns:a16="http://schemas.microsoft.com/office/drawing/2014/main" id="{F5EE1B1E-19B1-458D-BA91-2CA07304E1A8}"/>
              </a:ext>
            </a:extLst>
          </p:cNvPr>
          <p:cNvSpPr>
            <a:spLocks noChangeShapeType="1"/>
          </p:cNvSpPr>
          <p:nvPr/>
        </p:nvSpPr>
        <p:spPr bwMode="auto">
          <a:xfrm flipV="1">
            <a:off x="2792413" y="2198689"/>
            <a:ext cx="7004050" cy="952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09" name="Line 15">
            <a:extLst>
              <a:ext uri="{FF2B5EF4-FFF2-40B4-BE49-F238E27FC236}">
                <a16:creationId xmlns:a16="http://schemas.microsoft.com/office/drawing/2014/main" id="{D41FBD2E-AEE3-418E-8E60-EC296E95633D}"/>
              </a:ext>
            </a:extLst>
          </p:cNvPr>
          <p:cNvSpPr>
            <a:spLocks noChangeShapeType="1"/>
          </p:cNvSpPr>
          <p:nvPr/>
        </p:nvSpPr>
        <p:spPr bwMode="auto">
          <a:xfrm flipV="1">
            <a:off x="2816226" y="1608139"/>
            <a:ext cx="6969125" cy="952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10" name="Line 16">
            <a:extLst>
              <a:ext uri="{FF2B5EF4-FFF2-40B4-BE49-F238E27FC236}">
                <a16:creationId xmlns:a16="http://schemas.microsoft.com/office/drawing/2014/main" id="{60087295-89AF-4E41-AB20-42C7D59BC3F0}"/>
              </a:ext>
            </a:extLst>
          </p:cNvPr>
          <p:cNvSpPr>
            <a:spLocks noChangeShapeType="1"/>
          </p:cNvSpPr>
          <p:nvPr/>
        </p:nvSpPr>
        <p:spPr bwMode="auto">
          <a:xfrm flipV="1">
            <a:off x="2798764" y="1014414"/>
            <a:ext cx="6975475" cy="952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11" name="Freeform 17">
            <a:extLst>
              <a:ext uri="{FF2B5EF4-FFF2-40B4-BE49-F238E27FC236}">
                <a16:creationId xmlns:a16="http://schemas.microsoft.com/office/drawing/2014/main" id="{1B60E076-09D0-4631-97E1-CDD97F77C8DA}"/>
              </a:ext>
            </a:extLst>
          </p:cNvPr>
          <p:cNvSpPr>
            <a:spLocks/>
          </p:cNvSpPr>
          <p:nvPr/>
        </p:nvSpPr>
        <p:spPr bwMode="auto">
          <a:xfrm>
            <a:off x="2811463" y="457201"/>
            <a:ext cx="6970712" cy="11113"/>
          </a:xfrm>
          <a:custGeom>
            <a:avLst/>
            <a:gdLst>
              <a:gd name="T0" fmla="*/ 0 w 4391"/>
              <a:gd name="T1" fmla="*/ 0 h 7"/>
              <a:gd name="T2" fmla="*/ 2147483646 w 4391"/>
              <a:gd name="T3" fmla="*/ 2147483646 h 7"/>
              <a:gd name="T4" fmla="*/ 0 60000 65536"/>
              <a:gd name="T5" fmla="*/ 0 60000 65536"/>
              <a:gd name="T6" fmla="*/ 0 w 4391"/>
              <a:gd name="T7" fmla="*/ 0 h 7"/>
              <a:gd name="T8" fmla="*/ 4391 w 4391"/>
              <a:gd name="T9" fmla="*/ 7 h 7"/>
            </a:gdLst>
            <a:ahLst/>
            <a:cxnLst>
              <a:cxn ang="T4">
                <a:pos x="T0" y="T1"/>
              </a:cxn>
              <a:cxn ang="T5">
                <a:pos x="T2" y="T3"/>
              </a:cxn>
            </a:cxnLst>
            <a:rect l="T6" t="T7" r="T8" b="T9"/>
            <a:pathLst>
              <a:path w="4391" h="7">
                <a:moveTo>
                  <a:pt x="0" y="0"/>
                </a:moveTo>
                <a:lnTo>
                  <a:pt x="4391" y="7"/>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12" name="Freeform 18">
            <a:extLst>
              <a:ext uri="{FF2B5EF4-FFF2-40B4-BE49-F238E27FC236}">
                <a16:creationId xmlns:a16="http://schemas.microsoft.com/office/drawing/2014/main" id="{82470F9F-C804-488C-81D6-32739B92BC89}"/>
              </a:ext>
            </a:extLst>
          </p:cNvPr>
          <p:cNvSpPr>
            <a:spLocks/>
          </p:cNvSpPr>
          <p:nvPr/>
        </p:nvSpPr>
        <p:spPr bwMode="auto">
          <a:xfrm>
            <a:off x="2808289" y="460375"/>
            <a:ext cx="1587" cy="5232400"/>
          </a:xfrm>
          <a:custGeom>
            <a:avLst/>
            <a:gdLst>
              <a:gd name="T0" fmla="*/ 0 w 1"/>
              <a:gd name="T1" fmla="*/ 0 h 3296"/>
              <a:gd name="T2" fmla="*/ 0 w 1"/>
              <a:gd name="T3" fmla="*/ 2147483646 h 3296"/>
              <a:gd name="T4" fmla="*/ 0 60000 65536"/>
              <a:gd name="T5" fmla="*/ 0 60000 65536"/>
              <a:gd name="T6" fmla="*/ 0 w 1"/>
              <a:gd name="T7" fmla="*/ 0 h 3296"/>
              <a:gd name="T8" fmla="*/ 1 w 1"/>
              <a:gd name="T9" fmla="*/ 3296 h 3296"/>
            </a:gdLst>
            <a:ahLst/>
            <a:cxnLst>
              <a:cxn ang="T4">
                <a:pos x="T0" y="T1"/>
              </a:cxn>
              <a:cxn ang="T5">
                <a:pos x="T2" y="T3"/>
              </a:cxn>
            </a:cxnLst>
            <a:rect l="T6" t="T7" r="T8" b="T9"/>
            <a:pathLst>
              <a:path w="1" h="3296">
                <a:moveTo>
                  <a:pt x="0" y="0"/>
                </a:moveTo>
                <a:lnTo>
                  <a:pt x="0" y="3296"/>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13" name="Freeform 19">
            <a:extLst>
              <a:ext uri="{FF2B5EF4-FFF2-40B4-BE49-F238E27FC236}">
                <a16:creationId xmlns:a16="http://schemas.microsoft.com/office/drawing/2014/main" id="{A0939631-0D06-40CD-ADDE-81B141749D70}"/>
              </a:ext>
            </a:extLst>
          </p:cNvPr>
          <p:cNvSpPr>
            <a:spLocks/>
          </p:cNvSpPr>
          <p:nvPr/>
        </p:nvSpPr>
        <p:spPr bwMode="auto">
          <a:xfrm>
            <a:off x="3398839" y="460376"/>
            <a:ext cx="3175" cy="5222875"/>
          </a:xfrm>
          <a:custGeom>
            <a:avLst/>
            <a:gdLst>
              <a:gd name="T0" fmla="*/ 0 w 2"/>
              <a:gd name="T1" fmla="*/ 0 h 3290"/>
              <a:gd name="T2" fmla="*/ 2147483646 w 2"/>
              <a:gd name="T3" fmla="*/ 2147483646 h 3290"/>
              <a:gd name="T4" fmla="*/ 0 60000 65536"/>
              <a:gd name="T5" fmla="*/ 0 60000 65536"/>
              <a:gd name="T6" fmla="*/ 0 w 2"/>
              <a:gd name="T7" fmla="*/ 0 h 3290"/>
              <a:gd name="T8" fmla="*/ 2 w 2"/>
              <a:gd name="T9" fmla="*/ 3290 h 3290"/>
            </a:gdLst>
            <a:ahLst/>
            <a:cxnLst>
              <a:cxn ang="T4">
                <a:pos x="T0" y="T1"/>
              </a:cxn>
              <a:cxn ang="T5">
                <a:pos x="T2" y="T3"/>
              </a:cxn>
            </a:cxnLst>
            <a:rect l="T6" t="T7" r="T8" b="T9"/>
            <a:pathLst>
              <a:path w="2" h="3290">
                <a:moveTo>
                  <a:pt x="0" y="0"/>
                </a:moveTo>
                <a:lnTo>
                  <a:pt x="2" y="3290"/>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14" name="Line 20">
            <a:extLst>
              <a:ext uri="{FF2B5EF4-FFF2-40B4-BE49-F238E27FC236}">
                <a16:creationId xmlns:a16="http://schemas.microsoft.com/office/drawing/2014/main" id="{681A4594-8426-4D50-8F1A-DF58AAC7B43B}"/>
              </a:ext>
            </a:extLst>
          </p:cNvPr>
          <p:cNvSpPr>
            <a:spLocks noChangeShapeType="1"/>
          </p:cNvSpPr>
          <p:nvPr/>
        </p:nvSpPr>
        <p:spPr bwMode="auto">
          <a:xfrm flipH="1">
            <a:off x="3981450" y="457201"/>
            <a:ext cx="0" cy="524351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15" name="Freeform 21">
            <a:extLst>
              <a:ext uri="{FF2B5EF4-FFF2-40B4-BE49-F238E27FC236}">
                <a16:creationId xmlns:a16="http://schemas.microsoft.com/office/drawing/2014/main" id="{0F09A72F-2491-4001-A464-85D03776FE73}"/>
              </a:ext>
            </a:extLst>
          </p:cNvPr>
          <p:cNvSpPr>
            <a:spLocks/>
          </p:cNvSpPr>
          <p:nvPr/>
        </p:nvSpPr>
        <p:spPr bwMode="auto">
          <a:xfrm>
            <a:off x="4551364" y="460376"/>
            <a:ext cx="9525" cy="5230813"/>
          </a:xfrm>
          <a:custGeom>
            <a:avLst/>
            <a:gdLst>
              <a:gd name="T0" fmla="*/ 2147483646 w 6"/>
              <a:gd name="T1" fmla="*/ 0 h 3295"/>
              <a:gd name="T2" fmla="*/ 0 w 6"/>
              <a:gd name="T3" fmla="*/ 2147483646 h 3295"/>
              <a:gd name="T4" fmla="*/ 0 60000 65536"/>
              <a:gd name="T5" fmla="*/ 0 60000 65536"/>
              <a:gd name="T6" fmla="*/ 0 w 6"/>
              <a:gd name="T7" fmla="*/ 0 h 3295"/>
              <a:gd name="T8" fmla="*/ 6 w 6"/>
              <a:gd name="T9" fmla="*/ 3295 h 3295"/>
            </a:gdLst>
            <a:ahLst/>
            <a:cxnLst>
              <a:cxn ang="T4">
                <a:pos x="T0" y="T1"/>
              </a:cxn>
              <a:cxn ang="T5">
                <a:pos x="T2" y="T3"/>
              </a:cxn>
            </a:cxnLst>
            <a:rect l="T6" t="T7" r="T8" b="T9"/>
            <a:pathLst>
              <a:path w="6" h="3295">
                <a:moveTo>
                  <a:pt x="6" y="0"/>
                </a:moveTo>
                <a:lnTo>
                  <a:pt x="0" y="3295"/>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16" name="Freeform 22">
            <a:extLst>
              <a:ext uri="{FF2B5EF4-FFF2-40B4-BE49-F238E27FC236}">
                <a16:creationId xmlns:a16="http://schemas.microsoft.com/office/drawing/2014/main" id="{63C43275-CFDD-4ACA-A71B-B2C953A2A541}"/>
              </a:ext>
            </a:extLst>
          </p:cNvPr>
          <p:cNvSpPr>
            <a:spLocks/>
          </p:cNvSpPr>
          <p:nvPr/>
        </p:nvSpPr>
        <p:spPr bwMode="auto">
          <a:xfrm>
            <a:off x="5146675" y="460376"/>
            <a:ext cx="1588" cy="5229225"/>
          </a:xfrm>
          <a:custGeom>
            <a:avLst/>
            <a:gdLst>
              <a:gd name="T0" fmla="*/ 0 w 1"/>
              <a:gd name="T1" fmla="*/ 0 h 3294"/>
              <a:gd name="T2" fmla="*/ 2147483646 w 1"/>
              <a:gd name="T3" fmla="*/ 2147483646 h 3294"/>
              <a:gd name="T4" fmla="*/ 0 60000 65536"/>
              <a:gd name="T5" fmla="*/ 0 60000 65536"/>
              <a:gd name="T6" fmla="*/ 0 w 1"/>
              <a:gd name="T7" fmla="*/ 0 h 3294"/>
              <a:gd name="T8" fmla="*/ 1 w 1"/>
              <a:gd name="T9" fmla="*/ 3294 h 3294"/>
            </a:gdLst>
            <a:ahLst/>
            <a:cxnLst>
              <a:cxn ang="T4">
                <a:pos x="T0" y="T1"/>
              </a:cxn>
              <a:cxn ang="T5">
                <a:pos x="T2" y="T3"/>
              </a:cxn>
            </a:cxnLst>
            <a:rect l="T6" t="T7" r="T8" b="T9"/>
            <a:pathLst>
              <a:path w="1" h="3294">
                <a:moveTo>
                  <a:pt x="0" y="0"/>
                </a:moveTo>
                <a:lnTo>
                  <a:pt x="1" y="3294"/>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17" name="Freeform 23">
            <a:extLst>
              <a:ext uri="{FF2B5EF4-FFF2-40B4-BE49-F238E27FC236}">
                <a16:creationId xmlns:a16="http://schemas.microsoft.com/office/drawing/2014/main" id="{BB97DC3A-C49B-457A-9E79-463E715849BD}"/>
              </a:ext>
            </a:extLst>
          </p:cNvPr>
          <p:cNvSpPr>
            <a:spLocks/>
          </p:cNvSpPr>
          <p:nvPr/>
        </p:nvSpPr>
        <p:spPr bwMode="auto">
          <a:xfrm>
            <a:off x="5703888" y="460376"/>
            <a:ext cx="11112" cy="5237163"/>
          </a:xfrm>
          <a:custGeom>
            <a:avLst/>
            <a:gdLst>
              <a:gd name="T0" fmla="*/ 2147483646 w 7"/>
              <a:gd name="T1" fmla="*/ 0 h 3299"/>
              <a:gd name="T2" fmla="*/ 0 w 7"/>
              <a:gd name="T3" fmla="*/ 2147483646 h 3299"/>
              <a:gd name="T4" fmla="*/ 0 60000 65536"/>
              <a:gd name="T5" fmla="*/ 0 60000 65536"/>
              <a:gd name="T6" fmla="*/ 0 w 7"/>
              <a:gd name="T7" fmla="*/ 0 h 3299"/>
              <a:gd name="T8" fmla="*/ 7 w 7"/>
              <a:gd name="T9" fmla="*/ 3299 h 3299"/>
            </a:gdLst>
            <a:ahLst/>
            <a:cxnLst>
              <a:cxn ang="T4">
                <a:pos x="T0" y="T1"/>
              </a:cxn>
              <a:cxn ang="T5">
                <a:pos x="T2" y="T3"/>
              </a:cxn>
            </a:cxnLst>
            <a:rect l="T6" t="T7" r="T8" b="T9"/>
            <a:pathLst>
              <a:path w="7" h="3299">
                <a:moveTo>
                  <a:pt x="7" y="0"/>
                </a:moveTo>
                <a:lnTo>
                  <a:pt x="0" y="3299"/>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18" name="Freeform 24">
            <a:extLst>
              <a:ext uri="{FF2B5EF4-FFF2-40B4-BE49-F238E27FC236}">
                <a16:creationId xmlns:a16="http://schemas.microsoft.com/office/drawing/2014/main" id="{530C772D-7352-4306-A90E-29EC08AA4687}"/>
              </a:ext>
            </a:extLst>
          </p:cNvPr>
          <p:cNvSpPr>
            <a:spLocks/>
          </p:cNvSpPr>
          <p:nvPr/>
        </p:nvSpPr>
        <p:spPr bwMode="auto">
          <a:xfrm>
            <a:off x="6305551" y="465139"/>
            <a:ext cx="3175" cy="5221287"/>
          </a:xfrm>
          <a:custGeom>
            <a:avLst/>
            <a:gdLst>
              <a:gd name="T0" fmla="*/ 0 w 2"/>
              <a:gd name="T1" fmla="*/ 0 h 3289"/>
              <a:gd name="T2" fmla="*/ 2147483646 w 2"/>
              <a:gd name="T3" fmla="*/ 2147483646 h 3289"/>
              <a:gd name="T4" fmla="*/ 0 60000 65536"/>
              <a:gd name="T5" fmla="*/ 0 60000 65536"/>
              <a:gd name="T6" fmla="*/ 0 w 2"/>
              <a:gd name="T7" fmla="*/ 0 h 3289"/>
              <a:gd name="T8" fmla="*/ 2 w 2"/>
              <a:gd name="T9" fmla="*/ 3289 h 3289"/>
            </a:gdLst>
            <a:ahLst/>
            <a:cxnLst>
              <a:cxn ang="T4">
                <a:pos x="T0" y="T1"/>
              </a:cxn>
              <a:cxn ang="T5">
                <a:pos x="T2" y="T3"/>
              </a:cxn>
            </a:cxnLst>
            <a:rect l="T6" t="T7" r="T8" b="T9"/>
            <a:pathLst>
              <a:path w="2" h="3289">
                <a:moveTo>
                  <a:pt x="0" y="0"/>
                </a:moveTo>
                <a:lnTo>
                  <a:pt x="2" y="3289"/>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19" name="Freeform 25">
            <a:extLst>
              <a:ext uri="{FF2B5EF4-FFF2-40B4-BE49-F238E27FC236}">
                <a16:creationId xmlns:a16="http://schemas.microsoft.com/office/drawing/2014/main" id="{E11AC6D0-8518-4713-A1C2-1F09E7B2B7EA}"/>
              </a:ext>
            </a:extLst>
          </p:cNvPr>
          <p:cNvSpPr>
            <a:spLocks/>
          </p:cNvSpPr>
          <p:nvPr/>
        </p:nvSpPr>
        <p:spPr bwMode="auto">
          <a:xfrm>
            <a:off x="6896100" y="465138"/>
            <a:ext cx="1588" cy="5219700"/>
          </a:xfrm>
          <a:custGeom>
            <a:avLst/>
            <a:gdLst>
              <a:gd name="T0" fmla="*/ 0 w 1"/>
              <a:gd name="T1" fmla="*/ 0 h 3288"/>
              <a:gd name="T2" fmla="*/ 2147483646 w 1"/>
              <a:gd name="T3" fmla="*/ 2147483646 h 3288"/>
              <a:gd name="T4" fmla="*/ 0 60000 65536"/>
              <a:gd name="T5" fmla="*/ 0 60000 65536"/>
              <a:gd name="T6" fmla="*/ 0 w 1"/>
              <a:gd name="T7" fmla="*/ 0 h 3288"/>
              <a:gd name="T8" fmla="*/ 1 w 1"/>
              <a:gd name="T9" fmla="*/ 3288 h 3288"/>
            </a:gdLst>
            <a:ahLst/>
            <a:cxnLst>
              <a:cxn ang="T4">
                <a:pos x="T0" y="T1"/>
              </a:cxn>
              <a:cxn ang="T5">
                <a:pos x="T2" y="T3"/>
              </a:cxn>
            </a:cxnLst>
            <a:rect l="T6" t="T7" r="T8" b="T9"/>
            <a:pathLst>
              <a:path w="1" h="3288">
                <a:moveTo>
                  <a:pt x="0" y="0"/>
                </a:moveTo>
                <a:lnTo>
                  <a:pt x="1" y="3288"/>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20" name="Line 26">
            <a:extLst>
              <a:ext uri="{FF2B5EF4-FFF2-40B4-BE49-F238E27FC236}">
                <a16:creationId xmlns:a16="http://schemas.microsoft.com/office/drawing/2014/main" id="{5AAAA8E3-3787-41B5-A2A4-EDF48B8D4C4D}"/>
              </a:ext>
            </a:extLst>
          </p:cNvPr>
          <p:cNvSpPr>
            <a:spLocks noChangeShapeType="1"/>
          </p:cNvSpPr>
          <p:nvPr/>
        </p:nvSpPr>
        <p:spPr bwMode="auto">
          <a:xfrm>
            <a:off x="7448550" y="454026"/>
            <a:ext cx="1588" cy="52355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21" name="Line 27">
            <a:extLst>
              <a:ext uri="{FF2B5EF4-FFF2-40B4-BE49-F238E27FC236}">
                <a16:creationId xmlns:a16="http://schemas.microsoft.com/office/drawing/2014/main" id="{C2F14E65-97AC-4571-8BBB-DB95832271B4}"/>
              </a:ext>
            </a:extLst>
          </p:cNvPr>
          <p:cNvSpPr>
            <a:spLocks noChangeShapeType="1"/>
          </p:cNvSpPr>
          <p:nvPr/>
        </p:nvSpPr>
        <p:spPr bwMode="auto">
          <a:xfrm>
            <a:off x="8037513" y="454026"/>
            <a:ext cx="0" cy="52355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22" name="Line 28">
            <a:extLst>
              <a:ext uri="{FF2B5EF4-FFF2-40B4-BE49-F238E27FC236}">
                <a16:creationId xmlns:a16="http://schemas.microsoft.com/office/drawing/2014/main" id="{105B12B7-11A9-40FD-A4AB-9B19ACFA6D17}"/>
              </a:ext>
            </a:extLst>
          </p:cNvPr>
          <p:cNvSpPr>
            <a:spLocks noChangeShapeType="1"/>
          </p:cNvSpPr>
          <p:nvPr/>
        </p:nvSpPr>
        <p:spPr bwMode="auto">
          <a:xfrm flipH="1">
            <a:off x="8618538" y="454026"/>
            <a:ext cx="0" cy="524351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23" name="Line 29">
            <a:extLst>
              <a:ext uri="{FF2B5EF4-FFF2-40B4-BE49-F238E27FC236}">
                <a16:creationId xmlns:a16="http://schemas.microsoft.com/office/drawing/2014/main" id="{AA70EB92-2115-44FA-B210-B07FED8D4EAC}"/>
              </a:ext>
            </a:extLst>
          </p:cNvPr>
          <p:cNvSpPr>
            <a:spLocks noChangeShapeType="1"/>
          </p:cNvSpPr>
          <p:nvPr/>
        </p:nvSpPr>
        <p:spPr bwMode="auto">
          <a:xfrm>
            <a:off x="9197975" y="466726"/>
            <a:ext cx="1588" cy="522922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24" name="Freeform 30">
            <a:extLst>
              <a:ext uri="{FF2B5EF4-FFF2-40B4-BE49-F238E27FC236}">
                <a16:creationId xmlns:a16="http://schemas.microsoft.com/office/drawing/2014/main" id="{22BFE18C-2377-480B-B625-BDF799B0EA42}"/>
              </a:ext>
            </a:extLst>
          </p:cNvPr>
          <p:cNvSpPr>
            <a:spLocks/>
          </p:cNvSpPr>
          <p:nvPr/>
        </p:nvSpPr>
        <p:spPr bwMode="auto">
          <a:xfrm>
            <a:off x="9788525" y="461963"/>
            <a:ext cx="1588" cy="5226050"/>
          </a:xfrm>
          <a:custGeom>
            <a:avLst/>
            <a:gdLst>
              <a:gd name="T0" fmla="*/ 2147483646 w 1"/>
              <a:gd name="T1" fmla="*/ 0 h 3292"/>
              <a:gd name="T2" fmla="*/ 0 w 1"/>
              <a:gd name="T3" fmla="*/ 2147483646 h 3292"/>
              <a:gd name="T4" fmla="*/ 0 60000 65536"/>
              <a:gd name="T5" fmla="*/ 0 60000 65536"/>
              <a:gd name="T6" fmla="*/ 0 w 1"/>
              <a:gd name="T7" fmla="*/ 0 h 3292"/>
              <a:gd name="T8" fmla="*/ 1 w 1"/>
              <a:gd name="T9" fmla="*/ 3292 h 3292"/>
            </a:gdLst>
            <a:ahLst/>
            <a:cxnLst>
              <a:cxn ang="T4">
                <a:pos x="T0" y="T1"/>
              </a:cxn>
              <a:cxn ang="T5">
                <a:pos x="T2" y="T3"/>
              </a:cxn>
            </a:cxnLst>
            <a:rect l="T6" t="T7" r="T8" b="T9"/>
            <a:pathLst>
              <a:path w="1" h="3292">
                <a:moveTo>
                  <a:pt x="1" y="0"/>
                </a:moveTo>
                <a:lnTo>
                  <a:pt x="0" y="3292"/>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25" name="Text Box 31">
            <a:extLst>
              <a:ext uri="{FF2B5EF4-FFF2-40B4-BE49-F238E27FC236}">
                <a16:creationId xmlns:a16="http://schemas.microsoft.com/office/drawing/2014/main" id="{CE35FEE1-BCB5-4892-AE6D-448B0FD9B15C}"/>
              </a:ext>
            </a:extLst>
          </p:cNvPr>
          <p:cNvSpPr txBox="1">
            <a:spLocks noChangeArrowheads="1"/>
          </p:cNvSpPr>
          <p:nvPr/>
        </p:nvSpPr>
        <p:spPr bwMode="auto">
          <a:xfrm>
            <a:off x="2436894" y="5740501"/>
            <a:ext cx="44275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-25</a:t>
            </a:r>
            <a:endParaRPr lang="cs-CZ" altLang="cs-CZ" sz="2400">
              <a:latin typeface="Arial" panose="020B0604020202020204" pitchFamily="34" charset="0"/>
            </a:endParaRPr>
          </a:p>
        </p:txBody>
      </p:sp>
      <p:sp>
        <p:nvSpPr>
          <p:cNvPr id="132126" name="Text Box 32">
            <a:extLst>
              <a:ext uri="{FF2B5EF4-FFF2-40B4-BE49-F238E27FC236}">
                <a16:creationId xmlns:a16="http://schemas.microsoft.com/office/drawing/2014/main" id="{808B963C-4D32-425F-96D2-AE27D762710A}"/>
              </a:ext>
            </a:extLst>
          </p:cNvPr>
          <p:cNvSpPr txBox="1">
            <a:spLocks noChangeArrowheads="1"/>
          </p:cNvSpPr>
          <p:nvPr/>
        </p:nvSpPr>
        <p:spPr bwMode="auto">
          <a:xfrm>
            <a:off x="3006807" y="5719863"/>
            <a:ext cx="44275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-20</a:t>
            </a:r>
            <a:endParaRPr lang="cs-CZ" altLang="cs-CZ" sz="2400">
              <a:latin typeface="Arial" panose="020B0604020202020204" pitchFamily="34" charset="0"/>
            </a:endParaRPr>
          </a:p>
        </p:txBody>
      </p:sp>
      <p:sp>
        <p:nvSpPr>
          <p:cNvPr id="132127" name="Text Box 33">
            <a:extLst>
              <a:ext uri="{FF2B5EF4-FFF2-40B4-BE49-F238E27FC236}">
                <a16:creationId xmlns:a16="http://schemas.microsoft.com/office/drawing/2014/main" id="{F10BCF69-9428-42EA-8896-FA3C27B30A4E}"/>
              </a:ext>
            </a:extLst>
          </p:cNvPr>
          <p:cNvSpPr txBox="1">
            <a:spLocks noChangeArrowheads="1"/>
          </p:cNvSpPr>
          <p:nvPr/>
        </p:nvSpPr>
        <p:spPr bwMode="auto">
          <a:xfrm>
            <a:off x="3595769" y="5726213"/>
            <a:ext cx="44275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-15</a:t>
            </a:r>
            <a:endParaRPr lang="cs-CZ" altLang="cs-CZ" sz="2400">
              <a:latin typeface="Arial" panose="020B0604020202020204" pitchFamily="34" charset="0"/>
            </a:endParaRPr>
          </a:p>
        </p:txBody>
      </p:sp>
      <p:sp>
        <p:nvSpPr>
          <p:cNvPr id="132128" name="Text Box 34">
            <a:extLst>
              <a:ext uri="{FF2B5EF4-FFF2-40B4-BE49-F238E27FC236}">
                <a16:creationId xmlns:a16="http://schemas.microsoft.com/office/drawing/2014/main" id="{DF2C9075-252F-4998-A8AB-7F09EF52DDEA}"/>
              </a:ext>
            </a:extLst>
          </p:cNvPr>
          <p:cNvSpPr txBox="1">
            <a:spLocks noChangeArrowheads="1"/>
          </p:cNvSpPr>
          <p:nvPr/>
        </p:nvSpPr>
        <p:spPr bwMode="auto">
          <a:xfrm>
            <a:off x="4184732" y="5732563"/>
            <a:ext cx="44275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-10</a:t>
            </a:r>
            <a:endParaRPr lang="cs-CZ" altLang="cs-CZ" sz="2400">
              <a:latin typeface="Arial" panose="020B0604020202020204" pitchFamily="34" charset="0"/>
            </a:endParaRPr>
          </a:p>
        </p:txBody>
      </p:sp>
      <p:sp>
        <p:nvSpPr>
          <p:cNvPr id="132129" name="Text Box 35">
            <a:extLst>
              <a:ext uri="{FF2B5EF4-FFF2-40B4-BE49-F238E27FC236}">
                <a16:creationId xmlns:a16="http://schemas.microsoft.com/office/drawing/2014/main" id="{CADCE656-D89C-47DB-835D-4B592C9A3023}"/>
              </a:ext>
            </a:extLst>
          </p:cNvPr>
          <p:cNvSpPr txBox="1">
            <a:spLocks noChangeArrowheads="1"/>
          </p:cNvSpPr>
          <p:nvPr/>
        </p:nvSpPr>
        <p:spPr bwMode="auto">
          <a:xfrm>
            <a:off x="4823387" y="5738913"/>
            <a:ext cx="34336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-5</a:t>
            </a:r>
            <a:endParaRPr lang="cs-CZ" altLang="cs-CZ" sz="2400">
              <a:latin typeface="Arial" panose="020B0604020202020204" pitchFamily="34" charset="0"/>
            </a:endParaRPr>
          </a:p>
        </p:txBody>
      </p:sp>
      <p:sp>
        <p:nvSpPr>
          <p:cNvPr id="132130" name="Text Box 36">
            <a:extLst>
              <a:ext uri="{FF2B5EF4-FFF2-40B4-BE49-F238E27FC236}">
                <a16:creationId xmlns:a16="http://schemas.microsoft.com/office/drawing/2014/main" id="{EB7F46C5-3C7D-4C48-B5F1-7A6CD6A9FDC1}"/>
              </a:ext>
            </a:extLst>
          </p:cNvPr>
          <p:cNvSpPr txBox="1">
            <a:spLocks noChangeArrowheads="1"/>
          </p:cNvSpPr>
          <p:nvPr/>
        </p:nvSpPr>
        <p:spPr bwMode="auto">
          <a:xfrm>
            <a:off x="5450738" y="5745263"/>
            <a:ext cx="28405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0</a:t>
            </a:r>
            <a:endParaRPr lang="cs-CZ" altLang="cs-CZ" sz="2400">
              <a:latin typeface="Arial" panose="020B0604020202020204" pitchFamily="34" charset="0"/>
            </a:endParaRPr>
          </a:p>
        </p:txBody>
      </p:sp>
      <p:sp>
        <p:nvSpPr>
          <p:cNvPr id="132131" name="Text Box 37">
            <a:extLst>
              <a:ext uri="{FF2B5EF4-FFF2-40B4-BE49-F238E27FC236}">
                <a16:creationId xmlns:a16="http://schemas.microsoft.com/office/drawing/2014/main" id="{217BA394-A0AA-459F-8F20-DD03DDFC8FDF}"/>
              </a:ext>
            </a:extLst>
          </p:cNvPr>
          <p:cNvSpPr txBox="1">
            <a:spLocks noChangeArrowheads="1"/>
          </p:cNvSpPr>
          <p:nvPr/>
        </p:nvSpPr>
        <p:spPr bwMode="auto">
          <a:xfrm>
            <a:off x="6030175" y="5751613"/>
            <a:ext cx="28405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5</a:t>
            </a:r>
            <a:endParaRPr lang="cs-CZ" altLang="cs-CZ" sz="2400">
              <a:latin typeface="Arial" panose="020B0604020202020204" pitchFamily="34" charset="0"/>
            </a:endParaRPr>
          </a:p>
        </p:txBody>
      </p:sp>
      <p:sp>
        <p:nvSpPr>
          <p:cNvPr id="132132" name="Text Box 38">
            <a:extLst>
              <a:ext uri="{FF2B5EF4-FFF2-40B4-BE49-F238E27FC236}">
                <a16:creationId xmlns:a16="http://schemas.microsoft.com/office/drawing/2014/main" id="{84DF5DB3-14EE-4782-97B3-76610C94C13E}"/>
              </a:ext>
            </a:extLst>
          </p:cNvPr>
          <p:cNvSpPr txBox="1">
            <a:spLocks noChangeArrowheads="1"/>
          </p:cNvSpPr>
          <p:nvPr/>
        </p:nvSpPr>
        <p:spPr bwMode="auto">
          <a:xfrm>
            <a:off x="6569444" y="5748438"/>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10</a:t>
            </a:r>
            <a:endParaRPr lang="cs-CZ" altLang="cs-CZ" sz="2400">
              <a:latin typeface="Arial" panose="020B0604020202020204" pitchFamily="34" charset="0"/>
            </a:endParaRPr>
          </a:p>
        </p:txBody>
      </p:sp>
      <p:sp>
        <p:nvSpPr>
          <p:cNvPr id="132133" name="Text Box 39">
            <a:extLst>
              <a:ext uri="{FF2B5EF4-FFF2-40B4-BE49-F238E27FC236}">
                <a16:creationId xmlns:a16="http://schemas.microsoft.com/office/drawing/2014/main" id="{C27FCA0A-223C-4582-86C7-F5577456D53B}"/>
              </a:ext>
            </a:extLst>
          </p:cNvPr>
          <p:cNvSpPr txBox="1">
            <a:spLocks noChangeArrowheads="1"/>
          </p:cNvSpPr>
          <p:nvPr/>
        </p:nvSpPr>
        <p:spPr bwMode="auto">
          <a:xfrm>
            <a:off x="7131419" y="5735738"/>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15</a:t>
            </a:r>
            <a:endParaRPr lang="cs-CZ" altLang="cs-CZ" sz="2400">
              <a:latin typeface="Arial" panose="020B0604020202020204" pitchFamily="34" charset="0"/>
            </a:endParaRPr>
          </a:p>
        </p:txBody>
      </p:sp>
      <p:sp>
        <p:nvSpPr>
          <p:cNvPr id="132134" name="Text Box 40">
            <a:extLst>
              <a:ext uri="{FF2B5EF4-FFF2-40B4-BE49-F238E27FC236}">
                <a16:creationId xmlns:a16="http://schemas.microsoft.com/office/drawing/2014/main" id="{1D31F711-0AA8-4DE5-9F97-8995042F8D33}"/>
              </a:ext>
            </a:extLst>
          </p:cNvPr>
          <p:cNvSpPr txBox="1">
            <a:spLocks noChangeArrowheads="1"/>
          </p:cNvSpPr>
          <p:nvPr/>
        </p:nvSpPr>
        <p:spPr bwMode="auto">
          <a:xfrm>
            <a:off x="7720381" y="5761138"/>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20</a:t>
            </a:r>
            <a:endParaRPr lang="cs-CZ" altLang="cs-CZ" sz="2400">
              <a:latin typeface="Arial" panose="020B0604020202020204" pitchFamily="34" charset="0"/>
            </a:endParaRPr>
          </a:p>
        </p:txBody>
      </p:sp>
      <p:sp>
        <p:nvSpPr>
          <p:cNvPr id="132135" name="Text Box 41">
            <a:extLst>
              <a:ext uri="{FF2B5EF4-FFF2-40B4-BE49-F238E27FC236}">
                <a16:creationId xmlns:a16="http://schemas.microsoft.com/office/drawing/2014/main" id="{63060652-F96B-4168-8687-20DFF1AAEEE8}"/>
              </a:ext>
            </a:extLst>
          </p:cNvPr>
          <p:cNvSpPr txBox="1">
            <a:spLocks noChangeArrowheads="1"/>
          </p:cNvSpPr>
          <p:nvPr/>
        </p:nvSpPr>
        <p:spPr bwMode="auto">
          <a:xfrm>
            <a:off x="8280769" y="5740501"/>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25</a:t>
            </a:r>
            <a:endParaRPr lang="cs-CZ" altLang="cs-CZ" sz="2400">
              <a:latin typeface="Arial" panose="020B0604020202020204" pitchFamily="34" charset="0"/>
            </a:endParaRPr>
          </a:p>
        </p:txBody>
      </p:sp>
      <p:sp>
        <p:nvSpPr>
          <p:cNvPr id="132136" name="Text Box 42">
            <a:extLst>
              <a:ext uri="{FF2B5EF4-FFF2-40B4-BE49-F238E27FC236}">
                <a16:creationId xmlns:a16="http://schemas.microsoft.com/office/drawing/2014/main" id="{0F9E7761-C5F0-433B-81F6-E87A0DCE5445}"/>
              </a:ext>
            </a:extLst>
          </p:cNvPr>
          <p:cNvSpPr txBox="1">
            <a:spLocks noChangeArrowheads="1"/>
          </p:cNvSpPr>
          <p:nvPr/>
        </p:nvSpPr>
        <p:spPr bwMode="auto">
          <a:xfrm>
            <a:off x="8852269" y="5746851"/>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30</a:t>
            </a:r>
            <a:endParaRPr lang="cs-CZ" altLang="cs-CZ" sz="2400">
              <a:latin typeface="Arial" panose="020B0604020202020204" pitchFamily="34" charset="0"/>
            </a:endParaRPr>
          </a:p>
        </p:txBody>
      </p:sp>
      <p:sp>
        <p:nvSpPr>
          <p:cNvPr id="132137" name="Text Box 43">
            <a:extLst>
              <a:ext uri="{FF2B5EF4-FFF2-40B4-BE49-F238E27FC236}">
                <a16:creationId xmlns:a16="http://schemas.microsoft.com/office/drawing/2014/main" id="{A723210E-3DB2-4249-9C24-7DF21FD2B499}"/>
              </a:ext>
            </a:extLst>
          </p:cNvPr>
          <p:cNvSpPr txBox="1">
            <a:spLocks noChangeArrowheads="1"/>
          </p:cNvSpPr>
          <p:nvPr/>
        </p:nvSpPr>
        <p:spPr bwMode="auto">
          <a:xfrm>
            <a:off x="2462581" y="4929288"/>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10</a:t>
            </a:r>
            <a:endParaRPr lang="cs-CZ" altLang="cs-CZ" sz="2400">
              <a:latin typeface="Arial" panose="020B0604020202020204" pitchFamily="34" charset="0"/>
            </a:endParaRPr>
          </a:p>
        </p:txBody>
      </p:sp>
      <p:sp>
        <p:nvSpPr>
          <p:cNvPr id="132138" name="Text Box 44">
            <a:extLst>
              <a:ext uri="{FF2B5EF4-FFF2-40B4-BE49-F238E27FC236}">
                <a16:creationId xmlns:a16="http://schemas.microsoft.com/office/drawing/2014/main" id="{A20B2159-BB37-4F26-A8D8-A43603D7D5B3}"/>
              </a:ext>
            </a:extLst>
          </p:cNvPr>
          <p:cNvSpPr txBox="1">
            <a:spLocks noChangeArrowheads="1"/>
          </p:cNvSpPr>
          <p:nvPr/>
        </p:nvSpPr>
        <p:spPr bwMode="auto">
          <a:xfrm>
            <a:off x="2460994" y="4356201"/>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20</a:t>
            </a:r>
            <a:endParaRPr lang="cs-CZ" altLang="cs-CZ" sz="2400">
              <a:latin typeface="Arial" panose="020B0604020202020204" pitchFamily="34" charset="0"/>
            </a:endParaRPr>
          </a:p>
        </p:txBody>
      </p:sp>
      <p:sp>
        <p:nvSpPr>
          <p:cNvPr id="132139" name="Text Box 45">
            <a:extLst>
              <a:ext uri="{FF2B5EF4-FFF2-40B4-BE49-F238E27FC236}">
                <a16:creationId xmlns:a16="http://schemas.microsoft.com/office/drawing/2014/main" id="{336972F6-CE64-4D5A-B0F4-645C98329829}"/>
              </a:ext>
            </a:extLst>
          </p:cNvPr>
          <p:cNvSpPr txBox="1">
            <a:spLocks noChangeArrowheads="1"/>
          </p:cNvSpPr>
          <p:nvPr/>
        </p:nvSpPr>
        <p:spPr bwMode="auto">
          <a:xfrm>
            <a:off x="2457819" y="3783113"/>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30</a:t>
            </a:r>
            <a:endParaRPr lang="cs-CZ" altLang="cs-CZ" sz="2400">
              <a:latin typeface="Arial" panose="020B0604020202020204" pitchFamily="34" charset="0"/>
            </a:endParaRPr>
          </a:p>
        </p:txBody>
      </p:sp>
      <p:sp>
        <p:nvSpPr>
          <p:cNvPr id="132140" name="Text Box 46">
            <a:extLst>
              <a:ext uri="{FF2B5EF4-FFF2-40B4-BE49-F238E27FC236}">
                <a16:creationId xmlns:a16="http://schemas.microsoft.com/office/drawing/2014/main" id="{73B80F1D-3555-4478-B8CF-BD053AF9C6F9}"/>
              </a:ext>
            </a:extLst>
          </p:cNvPr>
          <p:cNvSpPr txBox="1">
            <a:spLocks noChangeArrowheads="1"/>
          </p:cNvSpPr>
          <p:nvPr/>
        </p:nvSpPr>
        <p:spPr bwMode="auto">
          <a:xfrm>
            <a:off x="2456231" y="3181451"/>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40</a:t>
            </a:r>
            <a:endParaRPr lang="cs-CZ" altLang="cs-CZ" sz="2400">
              <a:latin typeface="Arial" panose="020B0604020202020204" pitchFamily="34" charset="0"/>
            </a:endParaRPr>
          </a:p>
        </p:txBody>
      </p:sp>
      <p:sp>
        <p:nvSpPr>
          <p:cNvPr id="132141" name="Text Box 47">
            <a:extLst>
              <a:ext uri="{FF2B5EF4-FFF2-40B4-BE49-F238E27FC236}">
                <a16:creationId xmlns:a16="http://schemas.microsoft.com/office/drawing/2014/main" id="{1F4C7B9D-46D8-47FF-B23A-BFB451DEA221}"/>
              </a:ext>
            </a:extLst>
          </p:cNvPr>
          <p:cNvSpPr txBox="1">
            <a:spLocks noChangeArrowheads="1"/>
          </p:cNvSpPr>
          <p:nvPr/>
        </p:nvSpPr>
        <p:spPr bwMode="auto">
          <a:xfrm>
            <a:off x="2464169" y="2608363"/>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50</a:t>
            </a:r>
            <a:endParaRPr lang="cs-CZ" altLang="cs-CZ" sz="2400">
              <a:latin typeface="Arial" panose="020B0604020202020204" pitchFamily="34" charset="0"/>
            </a:endParaRPr>
          </a:p>
        </p:txBody>
      </p:sp>
      <p:sp>
        <p:nvSpPr>
          <p:cNvPr id="132142" name="Text Box 48">
            <a:extLst>
              <a:ext uri="{FF2B5EF4-FFF2-40B4-BE49-F238E27FC236}">
                <a16:creationId xmlns:a16="http://schemas.microsoft.com/office/drawing/2014/main" id="{A07DD755-E05A-4ACD-9113-0E7387079CEC}"/>
              </a:ext>
            </a:extLst>
          </p:cNvPr>
          <p:cNvSpPr txBox="1">
            <a:spLocks noChangeArrowheads="1"/>
          </p:cNvSpPr>
          <p:nvPr/>
        </p:nvSpPr>
        <p:spPr bwMode="auto">
          <a:xfrm>
            <a:off x="2472106" y="2035276"/>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60</a:t>
            </a:r>
            <a:endParaRPr lang="cs-CZ" altLang="cs-CZ" sz="2400">
              <a:latin typeface="Arial" panose="020B0604020202020204" pitchFamily="34" charset="0"/>
            </a:endParaRPr>
          </a:p>
        </p:txBody>
      </p:sp>
      <p:sp>
        <p:nvSpPr>
          <p:cNvPr id="132143" name="Text Box 49">
            <a:extLst>
              <a:ext uri="{FF2B5EF4-FFF2-40B4-BE49-F238E27FC236}">
                <a16:creationId xmlns:a16="http://schemas.microsoft.com/office/drawing/2014/main" id="{AE5F8629-65C7-4BF0-8749-8C9F3BFD2718}"/>
              </a:ext>
            </a:extLst>
          </p:cNvPr>
          <p:cNvSpPr txBox="1">
            <a:spLocks noChangeArrowheads="1"/>
          </p:cNvSpPr>
          <p:nvPr/>
        </p:nvSpPr>
        <p:spPr bwMode="auto">
          <a:xfrm>
            <a:off x="2480044" y="1462188"/>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70</a:t>
            </a:r>
            <a:endParaRPr lang="cs-CZ" altLang="cs-CZ" sz="2400">
              <a:latin typeface="Arial" panose="020B0604020202020204" pitchFamily="34" charset="0"/>
            </a:endParaRPr>
          </a:p>
        </p:txBody>
      </p:sp>
      <p:sp>
        <p:nvSpPr>
          <p:cNvPr id="132144" name="Text Box 50">
            <a:extLst>
              <a:ext uri="{FF2B5EF4-FFF2-40B4-BE49-F238E27FC236}">
                <a16:creationId xmlns:a16="http://schemas.microsoft.com/office/drawing/2014/main" id="{86E33AE5-865D-4A03-AC99-8835D67638B2}"/>
              </a:ext>
            </a:extLst>
          </p:cNvPr>
          <p:cNvSpPr txBox="1">
            <a:spLocks noChangeArrowheads="1"/>
          </p:cNvSpPr>
          <p:nvPr/>
        </p:nvSpPr>
        <p:spPr bwMode="auto">
          <a:xfrm>
            <a:off x="2487981" y="871638"/>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80</a:t>
            </a:r>
            <a:endParaRPr lang="cs-CZ" altLang="cs-CZ" sz="2400">
              <a:latin typeface="Arial" panose="020B0604020202020204" pitchFamily="34" charset="0"/>
            </a:endParaRPr>
          </a:p>
        </p:txBody>
      </p:sp>
      <p:sp>
        <p:nvSpPr>
          <p:cNvPr id="132145" name="Text Box 51">
            <a:extLst>
              <a:ext uri="{FF2B5EF4-FFF2-40B4-BE49-F238E27FC236}">
                <a16:creationId xmlns:a16="http://schemas.microsoft.com/office/drawing/2014/main" id="{E657850C-1BD8-4F96-A252-D01C7D822FF0}"/>
              </a:ext>
            </a:extLst>
          </p:cNvPr>
          <p:cNvSpPr txBox="1">
            <a:spLocks noChangeArrowheads="1"/>
          </p:cNvSpPr>
          <p:nvPr/>
        </p:nvSpPr>
        <p:spPr bwMode="auto">
          <a:xfrm>
            <a:off x="2495919" y="279501"/>
            <a:ext cx="3834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90</a:t>
            </a:r>
            <a:endParaRPr lang="cs-CZ" altLang="cs-CZ" sz="2400">
              <a:latin typeface="Arial" panose="020B0604020202020204" pitchFamily="34" charset="0"/>
            </a:endParaRPr>
          </a:p>
        </p:txBody>
      </p:sp>
      <p:sp>
        <p:nvSpPr>
          <p:cNvPr id="132146" name="Text Box 52">
            <a:extLst>
              <a:ext uri="{FF2B5EF4-FFF2-40B4-BE49-F238E27FC236}">
                <a16:creationId xmlns:a16="http://schemas.microsoft.com/office/drawing/2014/main" id="{9426CD2F-A791-498E-BA9A-83ACD36D6876}"/>
              </a:ext>
            </a:extLst>
          </p:cNvPr>
          <p:cNvSpPr txBox="1">
            <a:spLocks noChangeArrowheads="1"/>
          </p:cNvSpPr>
          <p:nvPr/>
        </p:nvSpPr>
        <p:spPr bwMode="auto">
          <a:xfrm>
            <a:off x="1597554" y="158900"/>
            <a:ext cx="10070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a:latin typeface="Arial" panose="020B0604020202020204" pitchFamily="34" charset="0"/>
              </a:rPr>
              <a:t>P</a:t>
            </a:r>
            <a:r>
              <a:rPr lang="cs-CZ" altLang="cs-CZ" sz="1400">
                <a:latin typeface="Arial" panose="020B0604020202020204" pitchFamily="34" charset="0"/>
              </a:rPr>
              <a:t>CO</a:t>
            </a:r>
            <a:r>
              <a:rPr lang="cs-CZ" altLang="cs-CZ" sz="1400" baseline="-25000">
                <a:latin typeface="Arial" panose="020B0604020202020204" pitchFamily="34" charset="0"/>
              </a:rPr>
              <a:t>2</a:t>
            </a:r>
            <a:r>
              <a:rPr lang="cs-CZ" altLang="cs-CZ" sz="1400">
                <a:latin typeface="Arial" panose="020B0604020202020204" pitchFamily="34" charset="0"/>
              </a:rPr>
              <a:t> </a:t>
            </a:r>
            <a:r>
              <a:rPr lang="cs-CZ" altLang="cs-CZ" sz="1200">
                <a:latin typeface="Arial" panose="020B0604020202020204" pitchFamily="34" charset="0"/>
              </a:rPr>
              <a:t>torr</a:t>
            </a:r>
            <a:endParaRPr lang="cs-CZ" altLang="cs-CZ" sz="2400">
              <a:latin typeface="Arial" panose="020B0604020202020204" pitchFamily="34" charset="0"/>
            </a:endParaRPr>
          </a:p>
        </p:txBody>
      </p:sp>
      <p:sp>
        <p:nvSpPr>
          <p:cNvPr id="132147" name="Text Box 53">
            <a:extLst>
              <a:ext uri="{FF2B5EF4-FFF2-40B4-BE49-F238E27FC236}">
                <a16:creationId xmlns:a16="http://schemas.microsoft.com/office/drawing/2014/main" id="{ABCD6A3C-5CB5-4B1D-8595-383BB34EFB2D}"/>
              </a:ext>
            </a:extLst>
          </p:cNvPr>
          <p:cNvSpPr txBox="1">
            <a:spLocks noChangeArrowheads="1"/>
          </p:cNvSpPr>
          <p:nvPr/>
        </p:nvSpPr>
        <p:spPr bwMode="auto">
          <a:xfrm>
            <a:off x="8224192" y="5889775"/>
            <a:ext cx="19062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600">
                <a:latin typeface="Arial" panose="020B0604020202020204" pitchFamily="34" charset="0"/>
              </a:rPr>
              <a:t>Base Excess</a:t>
            </a:r>
            <a:r>
              <a:rPr lang="cs-CZ" altLang="cs-CZ" sz="2400">
                <a:latin typeface="Arial" panose="020B0604020202020204" pitchFamily="34" charset="0"/>
              </a:rPr>
              <a:t> </a:t>
            </a:r>
            <a:r>
              <a:rPr lang="cs-CZ" altLang="cs-CZ" sz="1200">
                <a:latin typeface="Arial" panose="020B0604020202020204" pitchFamily="34" charset="0"/>
              </a:rPr>
              <a:t>mmol/l</a:t>
            </a:r>
            <a:endParaRPr lang="cs-CZ" altLang="cs-CZ" sz="2400">
              <a:latin typeface="Arial" panose="020B0604020202020204" pitchFamily="34" charset="0"/>
            </a:endParaRPr>
          </a:p>
        </p:txBody>
      </p:sp>
      <p:sp>
        <p:nvSpPr>
          <p:cNvPr id="132148" name="Freeform 54">
            <a:extLst>
              <a:ext uri="{FF2B5EF4-FFF2-40B4-BE49-F238E27FC236}">
                <a16:creationId xmlns:a16="http://schemas.microsoft.com/office/drawing/2014/main" id="{BA774207-1EB8-406F-A071-97062F52DA3C}"/>
              </a:ext>
            </a:extLst>
          </p:cNvPr>
          <p:cNvSpPr>
            <a:spLocks/>
          </p:cNvSpPr>
          <p:nvPr/>
        </p:nvSpPr>
        <p:spPr bwMode="auto">
          <a:xfrm>
            <a:off x="2824164" y="461964"/>
            <a:ext cx="2174875" cy="4225925"/>
          </a:xfrm>
          <a:custGeom>
            <a:avLst/>
            <a:gdLst>
              <a:gd name="T0" fmla="*/ 0 w 1368"/>
              <a:gd name="T1" fmla="*/ 2147483646 h 2659"/>
              <a:gd name="T2" fmla="*/ 2147483646 w 1368"/>
              <a:gd name="T3" fmla="*/ 2147483646 h 2659"/>
              <a:gd name="T4" fmla="*/ 2147483646 w 1368"/>
              <a:gd name="T5" fmla="*/ 2147483646 h 2659"/>
              <a:gd name="T6" fmla="*/ 2147483646 w 1368"/>
              <a:gd name="T7" fmla="*/ 2147483646 h 2659"/>
              <a:gd name="T8" fmla="*/ 2147483646 w 1368"/>
              <a:gd name="T9" fmla="*/ 2147483646 h 2659"/>
              <a:gd name="T10" fmla="*/ 2147483646 w 1368"/>
              <a:gd name="T11" fmla="*/ 0 h 2659"/>
              <a:gd name="T12" fmla="*/ 0 60000 65536"/>
              <a:gd name="T13" fmla="*/ 0 60000 65536"/>
              <a:gd name="T14" fmla="*/ 0 60000 65536"/>
              <a:gd name="T15" fmla="*/ 0 60000 65536"/>
              <a:gd name="T16" fmla="*/ 0 60000 65536"/>
              <a:gd name="T17" fmla="*/ 0 60000 65536"/>
              <a:gd name="T18" fmla="*/ 0 w 1368"/>
              <a:gd name="T19" fmla="*/ 0 h 2659"/>
              <a:gd name="T20" fmla="*/ 1368 w 1368"/>
              <a:gd name="T21" fmla="*/ 2659 h 2659"/>
            </a:gdLst>
            <a:ahLst/>
            <a:cxnLst>
              <a:cxn ang="T12">
                <a:pos x="T0" y="T1"/>
              </a:cxn>
              <a:cxn ang="T13">
                <a:pos x="T2" y="T3"/>
              </a:cxn>
              <a:cxn ang="T14">
                <a:pos x="T4" y="T5"/>
              </a:cxn>
              <a:cxn ang="T15">
                <a:pos x="T6" y="T7"/>
              </a:cxn>
              <a:cxn ang="T16">
                <a:pos x="T8" y="T9"/>
              </a:cxn>
              <a:cxn ang="T17">
                <a:pos x="T10" y="T11"/>
              </a:cxn>
            </a:cxnLst>
            <a:rect l="T18" t="T19" r="T20" b="T21"/>
            <a:pathLst>
              <a:path w="1368" h="2659">
                <a:moveTo>
                  <a:pt x="0" y="2659"/>
                </a:moveTo>
                <a:cubicBezTo>
                  <a:pt x="31" y="2616"/>
                  <a:pt x="130" y="2487"/>
                  <a:pt x="191" y="2400"/>
                </a:cubicBezTo>
                <a:cubicBezTo>
                  <a:pt x="252" y="2313"/>
                  <a:pt x="286" y="2283"/>
                  <a:pt x="368" y="2137"/>
                </a:cubicBezTo>
                <a:cubicBezTo>
                  <a:pt x="450" y="1991"/>
                  <a:pt x="595" y="1701"/>
                  <a:pt x="682" y="1520"/>
                </a:cubicBezTo>
                <a:cubicBezTo>
                  <a:pt x="769" y="1339"/>
                  <a:pt x="774" y="1305"/>
                  <a:pt x="888" y="1052"/>
                </a:cubicBezTo>
                <a:cubicBezTo>
                  <a:pt x="1002" y="799"/>
                  <a:pt x="1268" y="219"/>
                  <a:pt x="1368"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49" name="Freeform 55">
            <a:extLst>
              <a:ext uri="{FF2B5EF4-FFF2-40B4-BE49-F238E27FC236}">
                <a16:creationId xmlns:a16="http://schemas.microsoft.com/office/drawing/2014/main" id="{9FAF3404-28F0-43C6-82B7-744F742F1EC9}"/>
              </a:ext>
            </a:extLst>
          </p:cNvPr>
          <p:cNvSpPr>
            <a:spLocks/>
          </p:cNvSpPr>
          <p:nvPr/>
        </p:nvSpPr>
        <p:spPr bwMode="auto">
          <a:xfrm>
            <a:off x="3011488" y="461964"/>
            <a:ext cx="2894012" cy="4645025"/>
          </a:xfrm>
          <a:custGeom>
            <a:avLst/>
            <a:gdLst>
              <a:gd name="T0" fmla="*/ 0 w 1823"/>
              <a:gd name="T1" fmla="*/ 2147483646 h 2926"/>
              <a:gd name="T2" fmla="*/ 2147483646 w 1823"/>
              <a:gd name="T3" fmla="*/ 2147483646 h 2926"/>
              <a:gd name="T4" fmla="*/ 2147483646 w 1823"/>
              <a:gd name="T5" fmla="*/ 2147483646 h 2926"/>
              <a:gd name="T6" fmla="*/ 2147483646 w 1823"/>
              <a:gd name="T7" fmla="*/ 2147483646 h 2926"/>
              <a:gd name="T8" fmla="*/ 2147483646 w 1823"/>
              <a:gd name="T9" fmla="*/ 2147483646 h 2926"/>
              <a:gd name="T10" fmla="*/ 2147483646 w 1823"/>
              <a:gd name="T11" fmla="*/ 2147483646 h 2926"/>
              <a:gd name="T12" fmla="*/ 2147483646 w 1823"/>
              <a:gd name="T13" fmla="*/ 2147483646 h 2926"/>
              <a:gd name="T14" fmla="*/ 2147483646 w 1823"/>
              <a:gd name="T15" fmla="*/ 0 h 2926"/>
              <a:gd name="T16" fmla="*/ 0 60000 65536"/>
              <a:gd name="T17" fmla="*/ 0 60000 65536"/>
              <a:gd name="T18" fmla="*/ 0 60000 65536"/>
              <a:gd name="T19" fmla="*/ 0 60000 65536"/>
              <a:gd name="T20" fmla="*/ 0 60000 65536"/>
              <a:gd name="T21" fmla="*/ 0 60000 65536"/>
              <a:gd name="T22" fmla="*/ 0 60000 65536"/>
              <a:gd name="T23" fmla="*/ 0 60000 65536"/>
              <a:gd name="T24" fmla="*/ 0 w 1823"/>
              <a:gd name="T25" fmla="*/ 0 h 2926"/>
              <a:gd name="T26" fmla="*/ 1823 w 1823"/>
              <a:gd name="T27" fmla="*/ 2926 h 29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3" h="2926">
                <a:moveTo>
                  <a:pt x="0" y="2926"/>
                </a:moveTo>
                <a:cubicBezTo>
                  <a:pt x="56" y="2863"/>
                  <a:pt x="246" y="2655"/>
                  <a:pt x="331" y="2548"/>
                </a:cubicBezTo>
                <a:cubicBezTo>
                  <a:pt x="416" y="2441"/>
                  <a:pt x="456" y="2370"/>
                  <a:pt x="508" y="2285"/>
                </a:cubicBezTo>
                <a:cubicBezTo>
                  <a:pt x="560" y="2200"/>
                  <a:pt x="587" y="2139"/>
                  <a:pt x="646" y="2035"/>
                </a:cubicBezTo>
                <a:cubicBezTo>
                  <a:pt x="705" y="1931"/>
                  <a:pt x="775" y="1815"/>
                  <a:pt x="863" y="1663"/>
                </a:cubicBezTo>
                <a:cubicBezTo>
                  <a:pt x="951" y="1511"/>
                  <a:pt x="1067" y="1311"/>
                  <a:pt x="1177" y="1120"/>
                </a:cubicBezTo>
                <a:cubicBezTo>
                  <a:pt x="1287" y="929"/>
                  <a:pt x="1418" y="702"/>
                  <a:pt x="1526" y="515"/>
                </a:cubicBezTo>
                <a:cubicBezTo>
                  <a:pt x="1634" y="328"/>
                  <a:pt x="1761" y="107"/>
                  <a:pt x="1823"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50" name="Freeform 56">
            <a:extLst>
              <a:ext uri="{FF2B5EF4-FFF2-40B4-BE49-F238E27FC236}">
                <a16:creationId xmlns:a16="http://schemas.microsoft.com/office/drawing/2014/main" id="{9C396BF6-1A0C-48EF-8B21-594B7AA169DC}"/>
              </a:ext>
            </a:extLst>
          </p:cNvPr>
          <p:cNvSpPr>
            <a:spLocks/>
          </p:cNvSpPr>
          <p:nvPr/>
        </p:nvSpPr>
        <p:spPr bwMode="auto">
          <a:xfrm>
            <a:off x="3360738" y="457201"/>
            <a:ext cx="3683000" cy="4659313"/>
          </a:xfrm>
          <a:custGeom>
            <a:avLst/>
            <a:gdLst>
              <a:gd name="T0" fmla="*/ 0 w 2320"/>
              <a:gd name="T1" fmla="*/ 2147483646 h 2935"/>
              <a:gd name="T2" fmla="*/ 2147483646 w 2320"/>
              <a:gd name="T3" fmla="*/ 2147483646 h 2935"/>
              <a:gd name="T4" fmla="*/ 2147483646 w 2320"/>
              <a:gd name="T5" fmla="*/ 2147483646 h 2935"/>
              <a:gd name="T6" fmla="*/ 2147483646 w 2320"/>
              <a:gd name="T7" fmla="*/ 2147483646 h 2935"/>
              <a:gd name="T8" fmla="*/ 2147483646 w 2320"/>
              <a:gd name="T9" fmla="*/ 2147483646 h 2935"/>
              <a:gd name="T10" fmla="*/ 2147483646 w 2320"/>
              <a:gd name="T11" fmla="*/ 2147483646 h 2935"/>
              <a:gd name="T12" fmla="*/ 2147483646 w 2320"/>
              <a:gd name="T13" fmla="*/ 2147483646 h 2935"/>
              <a:gd name="T14" fmla="*/ 2147483646 w 2320"/>
              <a:gd name="T15" fmla="*/ 0 h 2935"/>
              <a:gd name="T16" fmla="*/ 0 60000 65536"/>
              <a:gd name="T17" fmla="*/ 0 60000 65536"/>
              <a:gd name="T18" fmla="*/ 0 60000 65536"/>
              <a:gd name="T19" fmla="*/ 0 60000 65536"/>
              <a:gd name="T20" fmla="*/ 0 60000 65536"/>
              <a:gd name="T21" fmla="*/ 0 60000 65536"/>
              <a:gd name="T22" fmla="*/ 0 60000 65536"/>
              <a:gd name="T23" fmla="*/ 0 60000 65536"/>
              <a:gd name="T24" fmla="*/ 0 w 2320"/>
              <a:gd name="T25" fmla="*/ 0 h 2935"/>
              <a:gd name="T26" fmla="*/ 2320 w 2320"/>
              <a:gd name="T27" fmla="*/ 2935 h 29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20" h="2935">
                <a:moveTo>
                  <a:pt x="0" y="2935"/>
                </a:moveTo>
                <a:cubicBezTo>
                  <a:pt x="95" y="2843"/>
                  <a:pt x="419" y="2544"/>
                  <a:pt x="569" y="2383"/>
                </a:cubicBezTo>
                <a:cubicBezTo>
                  <a:pt x="719" y="2222"/>
                  <a:pt x="805" y="2094"/>
                  <a:pt x="900" y="1966"/>
                </a:cubicBezTo>
                <a:cubicBezTo>
                  <a:pt x="995" y="1840"/>
                  <a:pt x="1056" y="1742"/>
                  <a:pt x="1139" y="1623"/>
                </a:cubicBezTo>
                <a:cubicBezTo>
                  <a:pt x="1223" y="1506"/>
                  <a:pt x="1305" y="1387"/>
                  <a:pt x="1396" y="1258"/>
                </a:cubicBezTo>
                <a:cubicBezTo>
                  <a:pt x="1488" y="1129"/>
                  <a:pt x="1592" y="992"/>
                  <a:pt x="1693" y="852"/>
                </a:cubicBezTo>
                <a:cubicBezTo>
                  <a:pt x="1794" y="714"/>
                  <a:pt x="1896" y="567"/>
                  <a:pt x="2001" y="425"/>
                </a:cubicBezTo>
                <a:cubicBezTo>
                  <a:pt x="2107" y="283"/>
                  <a:pt x="2254" y="89"/>
                  <a:pt x="2320"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51" name="Freeform 57">
            <a:extLst>
              <a:ext uri="{FF2B5EF4-FFF2-40B4-BE49-F238E27FC236}">
                <a16:creationId xmlns:a16="http://schemas.microsoft.com/office/drawing/2014/main" id="{F4DCF27E-E5AC-44C8-A702-D8A8F28126E8}"/>
              </a:ext>
            </a:extLst>
          </p:cNvPr>
          <p:cNvSpPr>
            <a:spLocks/>
          </p:cNvSpPr>
          <p:nvPr/>
        </p:nvSpPr>
        <p:spPr bwMode="auto">
          <a:xfrm>
            <a:off x="3729039" y="466726"/>
            <a:ext cx="4224337" cy="4640263"/>
          </a:xfrm>
          <a:custGeom>
            <a:avLst/>
            <a:gdLst>
              <a:gd name="T0" fmla="*/ 0 w 2661"/>
              <a:gd name="T1" fmla="*/ 2147483646 h 2923"/>
              <a:gd name="T2" fmla="*/ 2147483646 w 2661"/>
              <a:gd name="T3" fmla="*/ 2147483646 h 2923"/>
              <a:gd name="T4" fmla="*/ 2147483646 w 2661"/>
              <a:gd name="T5" fmla="*/ 2147483646 h 2923"/>
              <a:gd name="T6" fmla="*/ 2147483646 w 2661"/>
              <a:gd name="T7" fmla="*/ 2147483646 h 2923"/>
              <a:gd name="T8" fmla="*/ 2147483646 w 2661"/>
              <a:gd name="T9" fmla="*/ 2147483646 h 2923"/>
              <a:gd name="T10" fmla="*/ 2147483646 w 2661"/>
              <a:gd name="T11" fmla="*/ 2147483646 h 2923"/>
              <a:gd name="T12" fmla="*/ 2147483646 w 2661"/>
              <a:gd name="T13" fmla="*/ 2147483646 h 2923"/>
              <a:gd name="T14" fmla="*/ 2147483646 w 2661"/>
              <a:gd name="T15" fmla="*/ 0 h 2923"/>
              <a:gd name="T16" fmla="*/ 0 60000 65536"/>
              <a:gd name="T17" fmla="*/ 0 60000 65536"/>
              <a:gd name="T18" fmla="*/ 0 60000 65536"/>
              <a:gd name="T19" fmla="*/ 0 60000 65536"/>
              <a:gd name="T20" fmla="*/ 0 60000 65536"/>
              <a:gd name="T21" fmla="*/ 0 60000 65536"/>
              <a:gd name="T22" fmla="*/ 0 60000 65536"/>
              <a:gd name="T23" fmla="*/ 0 60000 65536"/>
              <a:gd name="T24" fmla="*/ 0 w 2661"/>
              <a:gd name="T25" fmla="*/ 0 h 2923"/>
              <a:gd name="T26" fmla="*/ 2661 w 2661"/>
              <a:gd name="T27" fmla="*/ 2923 h 29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61" h="2923">
                <a:moveTo>
                  <a:pt x="0" y="2923"/>
                </a:moveTo>
                <a:cubicBezTo>
                  <a:pt x="102" y="2831"/>
                  <a:pt x="450" y="2526"/>
                  <a:pt x="617" y="2369"/>
                </a:cubicBezTo>
                <a:cubicBezTo>
                  <a:pt x="784" y="2212"/>
                  <a:pt x="898" y="2097"/>
                  <a:pt x="1005" y="1980"/>
                </a:cubicBezTo>
                <a:cubicBezTo>
                  <a:pt x="1112" y="1863"/>
                  <a:pt x="1165" y="1777"/>
                  <a:pt x="1257" y="1666"/>
                </a:cubicBezTo>
                <a:cubicBezTo>
                  <a:pt x="1349" y="1555"/>
                  <a:pt x="1452" y="1442"/>
                  <a:pt x="1560" y="1312"/>
                </a:cubicBezTo>
                <a:cubicBezTo>
                  <a:pt x="1668" y="1182"/>
                  <a:pt x="1787" y="1030"/>
                  <a:pt x="1908" y="883"/>
                </a:cubicBezTo>
                <a:cubicBezTo>
                  <a:pt x="2029" y="736"/>
                  <a:pt x="2161" y="579"/>
                  <a:pt x="2286" y="432"/>
                </a:cubicBezTo>
                <a:cubicBezTo>
                  <a:pt x="2411" y="285"/>
                  <a:pt x="2583" y="90"/>
                  <a:pt x="2661"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52" name="Freeform 58">
            <a:extLst>
              <a:ext uri="{FF2B5EF4-FFF2-40B4-BE49-F238E27FC236}">
                <a16:creationId xmlns:a16="http://schemas.microsoft.com/office/drawing/2014/main" id="{9064026E-59A0-496D-92D5-79D41C0BBD5B}"/>
              </a:ext>
            </a:extLst>
          </p:cNvPr>
          <p:cNvSpPr>
            <a:spLocks/>
          </p:cNvSpPr>
          <p:nvPr/>
        </p:nvSpPr>
        <p:spPr bwMode="auto">
          <a:xfrm>
            <a:off x="4064001" y="461963"/>
            <a:ext cx="4772025" cy="4635500"/>
          </a:xfrm>
          <a:custGeom>
            <a:avLst/>
            <a:gdLst>
              <a:gd name="T0" fmla="*/ 0 w 3006"/>
              <a:gd name="T1" fmla="*/ 2147483646 h 2920"/>
              <a:gd name="T2" fmla="*/ 2147483646 w 3006"/>
              <a:gd name="T3" fmla="*/ 2147483646 h 2920"/>
              <a:gd name="T4" fmla="*/ 2147483646 w 3006"/>
              <a:gd name="T5" fmla="*/ 2147483646 h 2920"/>
              <a:gd name="T6" fmla="*/ 2147483646 w 3006"/>
              <a:gd name="T7" fmla="*/ 2147483646 h 2920"/>
              <a:gd name="T8" fmla="*/ 2147483646 w 3006"/>
              <a:gd name="T9" fmla="*/ 2147483646 h 2920"/>
              <a:gd name="T10" fmla="*/ 2147483646 w 3006"/>
              <a:gd name="T11" fmla="*/ 2147483646 h 2920"/>
              <a:gd name="T12" fmla="*/ 2147483646 w 3006"/>
              <a:gd name="T13" fmla="*/ 2147483646 h 2920"/>
              <a:gd name="T14" fmla="*/ 2147483646 w 3006"/>
              <a:gd name="T15" fmla="*/ 2147483646 h 2920"/>
              <a:gd name="T16" fmla="*/ 2147483646 w 3006"/>
              <a:gd name="T17" fmla="*/ 0 h 29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06"/>
              <a:gd name="T28" fmla="*/ 0 h 2920"/>
              <a:gd name="T29" fmla="*/ 3006 w 3006"/>
              <a:gd name="T30" fmla="*/ 2920 h 29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06" h="2920">
                <a:moveTo>
                  <a:pt x="0" y="2920"/>
                </a:moveTo>
                <a:cubicBezTo>
                  <a:pt x="91" y="2844"/>
                  <a:pt x="381" y="2613"/>
                  <a:pt x="549" y="2463"/>
                </a:cubicBezTo>
                <a:cubicBezTo>
                  <a:pt x="717" y="2313"/>
                  <a:pt x="872" y="2152"/>
                  <a:pt x="1006" y="2017"/>
                </a:cubicBezTo>
                <a:cubicBezTo>
                  <a:pt x="1140" y="1882"/>
                  <a:pt x="1223" y="1787"/>
                  <a:pt x="1355" y="1652"/>
                </a:cubicBezTo>
                <a:cubicBezTo>
                  <a:pt x="1487" y="1517"/>
                  <a:pt x="1670" y="1338"/>
                  <a:pt x="1800" y="1206"/>
                </a:cubicBezTo>
                <a:cubicBezTo>
                  <a:pt x="1930" y="1074"/>
                  <a:pt x="2035" y="961"/>
                  <a:pt x="2137" y="858"/>
                </a:cubicBezTo>
                <a:cubicBezTo>
                  <a:pt x="2239" y="755"/>
                  <a:pt x="2320" y="681"/>
                  <a:pt x="2412" y="589"/>
                </a:cubicBezTo>
                <a:cubicBezTo>
                  <a:pt x="2504" y="497"/>
                  <a:pt x="2592" y="402"/>
                  <a:pt x="2691" y="304"/>
                </a:cubicBezTo>
                <a:cubicBezTo>
                  <a:pt x="2790" y="206"/>
                  <a:pt x="2941" y="63"/>
                  <a:pt x="3006"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53" name="Freeform 59">
            <a:extLst>
              <a:ext uri="{FF2B5EF4-FFF2-40B4-BE49-F238E27FC236}">
                <a16:creationId xmlns:a16="http://schemas.microsoft.com/office/drawing/2014/main" id="{30C6887D-80A4-4DE7-B665-4252080E7152}"/>
              </a:ext>
            </a:extLst>
          </p:cNvPr>
          <p:cNvSpPr>
            <a:spLocks/>
          </p:cNvSpPr>
          <p:nvPr/>
        </p:nvSpPr>
        <p:spPr bwMode="auto">
          <a:xfrm>
            <a:off x="4264026" y="471488"/>
            <a:ext cx="5510213" cy="4635500"/>
          </a:xfrm>
          <a:custGeom>
            <a:avLst/>
            <a:gdLst>
              <a:gd name="T0" fmla="*/ 0 w 3463"/>
              <a:gd name="T1" fmla="*/ 2147483646 h 2908"/>
              <a:gd name="T2" fmla="*/ 2147483646 w 3463"/>
              <a:gd name="T3" fmla="*/ 2147483646 h 2908"/>
              <a:gd name="T4" fmla="*/ 2147483646 w 3463"/>
              <a:gd name="T5" fmla="*/ 2147483646 h 2908"/>
              <a:gd name="T6" fmla="*/ 2147483646 w 3463"/>
              <a:gd name="T7" fmla="*/ 2147483646 h 2908"/>
              <a:gd name="T8" fmla="*/ 2147483646 w 3463"/>
              <a:gd name="T9" fmla="*/ 2147483646 h 2908"/>
              <a:gd name="T10" fmla="*/ 2147483646 w 3463"/>
              <a:gd name="T11" fmla="*/ 2147483646 h 2908"/>
              <a:gd name="T12" fmla="*/ 2147483646 w 3463"/>
              <a:gd name="T13" fmla="*/ 2147483646 h 2908"/>
              <a:gd name="T14" fmla="*/ 2147483646 w 3463"/>
              <a:gd name="T15" fmla="*/ 2147483646 h 2908"/>
              <a:gd name="T16" fmla="*/ 2147483646 w 3463"/>
              <a:gd name="T17" fmla="*/ 2147483646 h 2908"/>
              <a:gd name="T18" fmla="*/ 2147483646 w 3463"/>
              <a:gd name="T19" fmla="*/ 0 h 29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63"/>
              <a:gd name="T31" fmla="*/ 0 h 2908"/>
              <a:gd name="T32" fmla="*/ 3463 w 3463"/>
              <a:gd name="T33" fmla="*/ 2908 h 29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63" h="2908">
                <a:moveTo>
                  <a:pt x="0" y="2908"/>
                </a:moveTo>
                <a:cubicBezTo>
                  <a:pt x="66" y="2869"/>
                  <a:pt x="231" y="2795"/>
                  <a:pt x="394" y="2674"/>
                </a:cubicBezTo>
                <a:cubicBezTo>
                  <a:pt x="557" y="2553"/>
                  <a:pt x="827" y="2312"/>
                  <a:pt x="977" y="2182"/>
                </a:cubicBezTo>
                <a:cubicBezTo>
                  <a:pt x="1127" y="2052"/>
                  <a:pt x="1179" y="1992"/>
                  <a:pt x="1297" y="1891"/>
                </a:cubicBezTo>
                <a:cubicBezTo>
                  <a:pt x="1415" y="1790"/>
                  <a:pt x="1561" y="1683"/>
                  <a:pt x="1686" y="1577"/>
                </a:cubicBezTo>
                <a:cubicBezTo>
                  <a:pt x="1811" y="1471"/>
                  <a:pt x="1941" y="1350"/>
                  <a:pt x="2046" y="1257"/>
                </a:cubicBezTo>
                <a:cubicBezTo>
                  <a:pt x="2151" y="1164"/>
                  <a:pt x="2208" y="1110"/>
                  <a:pt x="2314" y="1017"/>
                </a:cubicBezTo>
                <a:cubicBezTo>
                  <a:pt x="2420" y="924"/>
                  <a:pt x="2570" y="793"/>
                  <a:pt x="2680" y="697"/>
                </a:cubicBezTo>
                <a:cubicBezTo>
                  <a:pt x="2790" y="601"/>
                  <a:pt x="2847" y="556"/>
                  <a:pt x="2977" y="440"/>
                </a:cubicBezTo>
                <a:cubicBezTo>
                  <a:pt x="3107" y="324"/>
                  <a:pt x="3382" y="73"/>
                  <a:pt x="3463"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54" name="Freeform 60">
            <a:extLst>
              <a:ext uri="{FF2B5EF4-FFF2-40B4-BE49-F238E27FC236}">
                <a16:creationId xmlns:a16="http://schemas.microsoft.com/office/drawing/2014/main" id="{587A2C95-8397-47F7-9C5F-05BF99FBCBA5}"/>
              </a:ext>
            </a:extLst>
          </p:cNvPr>
          <p:cNvSpPr>
            <a:spLocks/>
          </p:cNvSpPr>
          <p:nvPr/>
        </p:nvSpPr>
        <p:spPr bwMode="auto">
          <a:xfrm>
            <a:off x="4835526" y="1704976"/>
            <a:ext cx="4956175" cy="3402013"/>
          </a:xfrm>
          <a:custGeom>
            <a:avLst/>
            <a:gdLst>
              <a:gd name="T0" fmla="*/ 0 w 3132"/>
              <a:gd name="T1" fmla="*/ 2147483646 h 2148"/>
              <a:gd name="T2" fmla="*/ 2147483646 w 3132"/>
              <a:gd name="T3" fmla="*/ 2147483646 h 2148"/>
              <a:gd name="T4" fmla="*/ 2147483646 w 3132"/>
              <a:gd name="T5" fmla="*/ 2147483646 h 2148"/>
              <a:gd name="T6" fmla="*/ 2147483646 w 3132"/>
              <a:gd name="T7" fmla="*/ 2147483646 h 2148"/>
              <a:gd name="T8" fmla="*/ 2147483646 w 3132"/>
              <a:gd name="T9" fmla="*/ 2147483646 h 2148"/>
              <a:gd name="T10" fmla="*/ 2147483646 w 3132"/>
              <a:gd name="T11" fmla="*/ 2147483646 h 2148"/>
              <a:gd name="T12" fmla="*/ 2147483646 w 3132"/>
              <a:gd name="T13" fmla="*/ 0 h 2148"/>
              <a:gd name="T14" fmla="*/ 0 60000 65536"/>
              <a:gd name="T15" fmla="*/ 0 60000 65536"/>
              <a:gd name="T16" fmla="*/ 0 60000 65536"/>
              <a:gd name="T17" fmla="*/ 0 60000 65536"/>
              <a:gd name="T18" fmla="*/ 0 60000 65536"/>
              <a:gd name="T19" fmla="*/ 0 60000 65536"/>
              <a:gd name="T20" fmla="*/ 0 60000 65536"/>
              <a:gd name="T21" fmla="*/ 0 w 3132"/>
              <a:gd name="T22" fmla="*/ 0 h 2148"/>
              <a:gd name="T23" fmla="*/ 3132 w 3132"/>
              <a:gd name="T24" fmla="*/ 2148 h 21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32" h="2148">
                <a:moveTo>
                  <a:pt x="0" y="2148"/>
                </a:moveTo>
                <a:cubicBezTo>
                  <a:pt x="59" y="2119"/>
                  <a:pt x="208" y="2058"/>
                  <a:pt x="354" y="1971"/>
                </a:cubicBezTo>
                <a:cubicBezTo>
                  <a:pt x="500" y="1884"/>
                  <a:pt x="707" y="1741"/>
                  <a:pt x="874" y="1628"/>
                </a:cubicBezTo>
                <a:cubicBezTo>
                  <a:pt x="1041" y="1515"/>
                  <a:pt x="1200" y="1400"/>
                  <a:pt x="1354" y="1291"/>
                </a:cubicBezTo>
                <a:cubicBezTo>
                  <a:pt x="1508" y="1182"/>
                  <a:pt x="1596" y="1120"/>
                  <a:pt x="1800" y="971"/>
                </a:cubicBezTo>
                <a:cubicBezTo>
                  <a:pt x="2004" y="822"/>
                  <a:pt x="2355" y="561"/>
                  <a:pt x="2577" y="399"/>
                </a:cubicBezTo>
                <a:cubicBezTo>
                  <a:pt x="2799" y="237"/>
                  <a:pt x="3017" y="83"/>
                  <a:pt x="3132"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55" name="Text Box 61">
            <a:extLst>
              <a:ext uri="{FF2B5EF4-FFF2-40B4-BE49-F238E27FC236}">
                <a16:creationId xmlns:a16="http://schemas.microsoft.com/office/drawing/2014/main" id="{B1955B2A-C8D0-4C1A-9916-3771D5D9522F}"/>
              </a:ext>
            </a:extLst>
          </p:cNvPr>
          <p:cNvSpPr txBox="1">
            <a:spLocks noChangeArrowheads="1"/>
          </p:cNvSpPr>
          <p:nvPr/>
        </p:nvSpPr>
        <p:spPr bwMode="auto">
          <a:xfrm rot="17899991">
            <a:off x="4352236" y="574776"/>
            <a:ext cx="7665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pH=7,1</a:t>
            </a:r>
            <a:endParaRPr lang="cs-CZ" altLang="cs-CZ" sz="2400">
              <a:latin typeface="Arial" panose="020B0604020202020204" pitchFamily="34" charset="0"/>
            </a:endParaRPr>
          </a:p>
        </p:txBody>
      </p:sp>
      <p:sp>
        <p:nvSpPr>
          <p:cNvPr id="132156" name="Text Box 62">
            <a:extLst>
              <a:ext uri="{FF2B5EF4-FFF2-40B4-BE49-F238E27FC236}">
                <a16:creationId xmlns:a16="http://schemas.microsoft.com/office/drawing/2014/main" id="{F480F37A-D0A1-4EFF-A898-394CC828E66E}"/>
              </a:ext>
            </a:extLst>
          </p:cNvPr>
          <p:cNvSpPr txBox="1">
            <a:spLocks noChangeArrowheads="1"/>
          </p:cNvSpPr>
          <p:nvPr/>
        </p:nvSpPr>
        <p:spPr bwMode="auto">
          <a:xfrm rot="17962072">
            <a:off x="5522223" y="592238"/>
            <a:ext cx="7665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pH=7,2</a:t>
            </a:r>
            <a:endParaRPr lang="cs-CZ" altLang="cs-CZ" sz="2400">
              <a:latin typeface="Arial" panose="020B0604020202020204" pitchFamily="34" charset="0"/>
            </a:endParaRPr>
          </a:p>
        </p:txBody>
      </p:sp>
      <p:sp>
        <p:nvSpPr>
          <p:cNvPr id="132157" name="Text Box 63">
            <a:extLst>
              <a:ext uri="{FF2B5EF4-FFF2-40B4-BE49-F238E27FC236}">
                <a16:creationId xmlns:a16="http://schemas.microsoft.com/office/drawing/2014/main" id="{BB66DBF5-A108-4EE9-BAC9-68DB53CB8978}"/>
              </a:ext>
            </a:extLst>
          </p:cNvPr>
          <p:cNvSpPr txBox="1">
            <a:spLocks noChangeArrowheads="1"/>
          </p:cNvSpPr>
          <p:nvPr/>
        </p:nvSpPr>
        <p:spPr bwMode="auto">
          <a:xfrm rot="17962072">
            <a:off x="6250886" y="617638"/>
            <a:ext cx="7665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pH=7,3</a:t>
            </a:r>
            <a:endParaRPr lang="cs-CZ" altLang="cs-CZ" sz="2400">
              <a:latin typeface="Arial" panose="020B0604020202020204" pitchFamily="34" charset="0"/>
            </a:endParaRPr>
          </a:p>
        </p:txBody>
      </p:sp>
      <p:sp>
        <p:nvSpPr>
          <p:cNvPr id="132158" name="Text Box 64">
            <a:extLst>
              <a:ext uri="{FF2B5EF4-FFF2-40B4-BE49-F238E27FC236}">
                <a16:creationId xmlns:a16="http://schemas.microsoft.com/office/drawing/2014/main" id="{78F582AE-89B6-4A92-8CC4-B08B4E7FBA0E}"/>
              </a:ext>
            </a:extLst>
          </p:cNvPr>
          <p:cNvSpPr txBox="1">
            <a:spLocks noChangeArrowheads="1"/>
          </p:cNvSpPr>
          <p:nvPr/>
        </p:nvSpPr>
        <p:spPr bwMode="auto">
          <a:xfrm rot="18712169">
            <a:off x="7383880" y="609701"/>
            <a:ext cx="86594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pH=7,37</a:t>
            </a:r>
            <a:endParaRPr lang="cs-CZ" altLang="cs-CZ" sz="2400">
              <a:latin typeface="Arial" panose="020B0604020202020204" pitchFamily="34" charset="0"/>
            </a:endParaRPr>
          </a:p>
        </p:txBody>
      </p:sp>
      <p:sp>
        <p:nvSpPr>
          <p:cNvPr id="132159" name="Text Box 65">
            <a:extLst>
              <a:ext uri="{FF2B5EF4-FFF2-40B4-BE49-F238E27FC236}">
                <a16:creationId xmlns:a16="http://schemas.microsoft.com/office/drawing/2014/main" id="{6CFE2DC3-00F3-4A55-8601-CAC62F0114EA}"/>
              </a:ext>
            </a:extLst>
          </p:cNvPr>
          <p:cNvSpPr txBox="1">
            <a:spLocks noChangeArrowheads="1"/>
          </p:cNvSpPr>
          <p:nvPr/>
        </p:nvSpPr>
        <p:spPr bwMode="auto">
          <a:xfrm rot="19005851">
            <a:off x="7896643" y="631926"/>
            <a:ext cx="86594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pH=7,43</a:t>
            </a:r>
            <a:endParaRPr lang="cs-CZ" altLang="cs-CZ" sz="2400">
              <a:latin typeface="Arial" panose="020B0604020202020204" pitchFamily="34" charset="0"/>
            </a:endParaRPr>
          </a:p>
        </p:txBody>
      </p:sp>
      <p:sp>
        <p:nvSpPr>
          <p:cNvPr id="132160" name="Text Box 66">
            <a:extLst>
              <a:ext uri="{FF2B5EF4-FFF2-40B4-BE49-F238E27FC236}">
                <a16:creationId xmlns:a16="http://schemas.microsoft.com/office/drawing/2014/main" id="{0565F5C9-2170-4ED0-8A11-9F72A24E457D}"/>
              </a:ext>
            </a:extLst>
          </p:cNvPr>
          <p:cNvSpPr txBox="1">
            <a:spLocks noChangeArrowheads="1"/>
          </p:cNvSpPr>
          <p:nvPr/>
        </p:nvSpPr>
        <p:spPr bwMode="auto">
          <a:xfrm rot="19261294">
            <a:off x="8438461" y="954188"/>
            <a:ext cx="7665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pH=7,5</a:t>
            </a:r>
            <a:endParaRPr lang="cs-CZ" altLang="cs-CZ" sz="2400">
              <a:latin typeface="Arial" panose="020B0604020202020204" pitchFamily="34" charset="0"/>
            </a:endParaRPr>
          </a:p>
        </p:txBody>
      </p:sp>
      <p:sp>
        <p:nvSpPr>
          <p:cNvPr id="132161" name="Text Box 67">
            <a:extLst>
              <a:ext uri="{FF2B5EF4-FFF2-40B4-BE49-F238E27FC236}">
                <a16:creationId xmlns:a16="http://schemas.microsoft.com/office/drawing/2014/main" id="{EC235518-FA57-482E-851E-7F1282DE931D}"/>
              </a:ext>
            </a:extLst>
          </p:cNvPr>
          <p:cNvSpPr txBox="1">
            <a:spLocks noChangeArrowheads="1"/>
          </p:cNvSpPr>
          <p:nvPr/>
        </p:nvSpPr>
        <p:spPr bwMode="auto">
          <a:xfrm rot="19627819">
            <a:off x="9095686" y="1601888"/>
            <a:ext cx="7665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pH=7,6</a:t>
            </a:r>
            <a:endParaRPr lang="cs-CZ" altLang="cs-CZ" sz="2400">
              <a:latin typeface="Arial" panose="020B0604020202020204" pitchFamily="34" charset="0"/>
            </a:endParaRPr>
          </a:p>
        </p:txBody>
      </p:sp>
      <p:sp>
        <p:nvSpPr>
          <p:cNvPr id="110669" name="Line 76">
            <a:extLst>
              <a:ext uri="{FF2B5EF4-FFF2-40B4-BE49-F238E27FC236}">
                <a16:creationId xmlns:a16="http://schemas.microsoft.com/office/drawing/2014/main" id="{DA77AB9D-9EC6-4662-B56C-6001F9D163BF}"/>
              </a:ext>
            </a:extLst>
          </p:cNvPr>
          <p:cNvSpPr>
            <a:spLocks noChangeShapeType="1"/>
          </p:cNvSpPr>
          <p:nvPr/>
        </p:nvSpPr>
        <p:spPr bwMode="auto">
          <a:xfrm>
            <a:off x="3211514" y="3509964"/>
            <a:ext cx="7937" cy="998537"/>
          </a:xfrm>
          <a:prstGeom prst="line">
            <a:avLst/>
          </a:prstGeom>
          <a:noFill/>
          <a:ln w="28575">
            <a:solidFill>
              <a:schemeClr val="tx1"/>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0671" name="Line 78">
            <a:extLst>
              <a:ext uri="{FF2B5EF4-FFF2-40B4-BE49-F238E27FC236}">
                <a16:creationId xmlns:a16="http://schemas.microsoft.com/office/drawing/2014/main" id="{425EBE7E-BEB7-4736-A45D-383521919334}"/>
              </a:ext>
            </a:extLst>
          </p:cNvPr>
          <p:cNvSpPr>
            <a:spLocks noChangeShapeType="1"/>
          </p:cNvSpPr>
          <p:nvPr/>
        </p:nvSpPr>
        <p:spPr bwMode="auto">
          <a:xfrm flipH="1">
            <a:off x="8269289" y="2525714"/>
            <a:ext cx="3175" cy="573087"/>
          </a:xfrm>
          <a:prstGeom prst="line">
            <a:avLst/>
          </a:prstGeom>
          <a:noFill/>
          <a:ln w="28575">
            <a:solidFill>
              <a:schemeClr val="tx1"/>
            </a:solidFill>
            <a:prstDash val="sysDot"/>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2164" name="TextovéPole 80">
            <a:extLst>
              <a:ext uri="{FF2B5EF4-FFF2-40B4-BE49-F238E27FC236}">
                <a16:creationId xmlns:a16="http://schemas.microsoft.com/office/drawing/2014/main" id="{1094F4A0-4C29-4BED-B865-C1554187D4FD}"/>
              </a:ext>
            </a:extLst>
          </p:cNvPr>
          <p:cNvSpPr txBox="1">
            <a:spLocks noChangeArrowheads="1"/>
          </p:cNvSpPr>
          <p:nvPr/>
        </p:nvSpPr>
        <p:spPr bwMode="auto">
          <a:xfrm>
            <a:off x="4791075" y="19051"/>
            <a:ext cx="36391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b="1">
                <a:solidFill>
                  <a:srgbClr val="0000FF"/>
                </a:solidFill>
                <a:latin typeface="Arial" panose="020B0604020202020204" pitchFamily="34" charset="0"/>
              </a:rPr>
              <a:t>Kompenzační diagramy</a:t>
            </a:r>
          </a:p>
        </p:txBody>
      </p:sp>
      <p:sp>
        <p:nvSpPr>
          <p:cNvPr id="82" name="Elipsa 81">
            <a:extLst>
              <a:ext uri="{FF2B5EF4-FFF2-40B4-BE49-F238E27FC236}">
                <a16:creationId xmlns:a16="http://schemas.microsoft.com/office/drawing/2014/main" id="{5449FB88-527D-4664-BD06-E0A17136E03A}"/>
              </a:ext>
            </a:extLst>
          </p:cNvPr>
          <p:cNvSpPr/>
          <p:nvPr/>
        </p:nvSpPr>
        <p:spPr>
          <a:xfrm>
            <a:off x="5653089" y="3317876"/>
            <a:ext cx="141287" cy="13017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83" name="Obdélníkový popisek 82">
            <a:extLst>
              <a:ext uri="{FF2B5EF4-FFF2-40B4-BE49-F238E27FC236}">
                <a16:creationId xmlns:a16="http://schemas.microsoft.com/office/drawing/2014/main" id="{E350C144-583C-479D-8C9E-31C299CE9E21}"/>
              </a:ext>
            </a:extLst>
          </p:cNvPr>
          <p:cNvSpPr/>
          <p:nvPr/>
        </p:nvSpPr>
        <p:spPr>
          <a:xfrm>
            <a:off x="1524001" y="6348414"/>
            <a:ext cx="2970213" cy="509587"/>
          </a:xfrm>
          <a:prstGeom prst="wedgeRectCallout">
            <a:avLst>
              <a:gd name="adj1" fmla="val -516"/>
              <a:gd name="adj2" fmla="val -320370"/>
            </a:avLst>
          </a:prstGeom>
          <a:solidFill>
            <a:schemeClr val="bg1">
              <a:lumMod val="85000"/>
            </a:schemeClr>
          </a:solidFill>
        </p:spPr>
        <p:style>
          <a:lnRef idx="1">
            <a:schemeClr val="dk1"/>
          </a:lnRef>
          <a:fillRef idx="2">
            <a:schemeClr val="dk1"/>
          </a:fillRef>
          <a:effectRef idx="1">
            <a:schemeClr val="dk1"/>
          </a:effectRef>
          <a:fontRef idx="minor">
            <a:schemeClr val="dk1"/>
          </a:fontRef>
        </p:style>
        <p:txBody>
          <a:bodyPr anchor="ctr"/>
          <a:lstStyle/>
          <a:p>
            <a:pPr algn="ctr" eaLnBrk="1" hangingPunct="1">
              <a:defRPr/>
            </a:pPr>
            <a:r>
              <a:rPr lang="cs-CZ" dirty="0"/>
              <a:t>Pásmo maximální respirační kompenzace </a:t>
            </a:r>
          </a:p>
        </p:txBody>
      </p:sp>
      <p:sp>
        <p:nvSpPr>
          <p:cNvPr id="84" name="Obdélníkový popisek 83">
            <a:extLst>
              <a:ext uri="{FF2B5EF4-FFF2-40B4-BE49-F238E27FC236}">
                <a16:creationId xmlns:a16="http://schemas.microsoft.com/office/drawing/2014/main" id="{F01B21C8-D7F5-4816-B3B6-8E8DC8A971ED}"/>
              </a:ext>
            </a:extLst>
          </p:cNvPr>
          <p:cNvSpPr/>
          <p:nvPr/>
        </p:nvSpPr>
        <p:spPr>
          <a:xfrm>
            <a:off x="7697788" y="5040314"/>
            <a:ext cx="2970212" cy="509587"/>
          </a:xfrm>
          <a:prstGeom prst="wedgeRectCallout">
            <a:avLst>
              <a:gd name="adj1" fmla="val -18294"/>
              <a:gd name="adj2" fmla="val -551852"/>
            </a:avLst>
          </a:prstGeom>
          <a:solidFill>
            <a:srgbClr val="DDDDDD"/>
          </a:solidFill>
        </p:spPr>
        <p:style>
          <a:lnRef idx="1">
            <a:schemeClr val="dk1"/>
          </a:lnRef>
          <a:fillRef idx="2">
            <a:schemeClr val="dk1"/>
          </a:fillRef>
          <a:effectRef idx="1">
            <a:schemeClr val="dk1"/>
          </a:effectRef>
          <a:fontRef idx="minor">
            <a:schemeClr val="dk1"/>
          </a:fontRef>
        </p:style>
        <p:txBody>
          <a:bodyPr anchor="ctr"/>
          <a:lstStyle/>
          <a:p>
            <a:pPr algn="ctr" eaLnBrk="1" hangingPunct="1">
              <a:defRPr/>
            </a:pPr>
            <a:r>
              <a:rPr lang="cs-CZ" dirty="0"/>
              <a:t>Pásmo maximální respirační kompenzace </a:t>
            </a:r>
          </a:p>
        </p:txBody>
      </p:sp>
      <p:sp>
        <p:nvSpPr>
          <p:cNvPr id="85" name="TextovéPole 84">
            <a:extLst>
              <a:ext uri="{FF2B5EF4-FFF2-40B4-BE49-F238E27FC236}">
                <a16:creationId xmlns:a16="http://schemas.microsoft.com/office/drawing/2014/main" id="{400AE318-B660-441D-B0BC-4F2153D66A06}"/>
              </a:ext>
            </a:extLst>
          </p:cNvPr>
          <p:cNvSpPr txBox="1">
            <a:spLocks noChangeArrowheads="1"/>
          </p:cNvSpPr>
          <p:nvPr/>
        </p:nvSpPr>
        <p:spPr bwMode="auto">
          <a:xfrm>
            <a:off x="5078414" y="3016251"/>
            <a:ext cx="12715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dirty="0">
                <a:latin typeface="Arial" panose="020B0604020202020204" pitchFamily="34" charset="0"/>
              </a:rPr>
              <a:t>Norma</a:t>
            </a:r>
          </a:p>
        </p:txBody>
      </p:sp>
      <p:sp>
        <p:nvSpPr>
          <p:cNvPr id="86" name="Obdélníkový popisek 85">
            <a:extLst>
              <a:ext uri="{FF2B5EF4-FFF2-40B4-BE49-F238E27FC236}">
                <a16:creationId xmlns:a16="http://schemas.microsoft.com/office/drawing/2014/main" id="{2DE5D558-303D-4FFC-9DF8-DD446424953E}"/>
              </a:ext>
            </a:extLst>
          </p:cNvPr>
          <p:cNvSpPr/>
          <p:nvPr/>
        </p:nvSpPr>
        <p:spPr>
          <a:xfrm>
            <a:off x="3089276" y="1382714"/>
            <a:ext cx="1839913" cy="509587"/>
          </a:xfrm>
          <a:prstGeom prst="wedgeRectCallout">
            <a:avLst>
              <a:gd name="adj1" fmla="val -3907"/>
              <a:gd name="adj2" fmla="val 301852"/>
            </a:avLst>
          </a:prstGeom>
          <a:solidFill>
            <a:srgbClr val="FFFF00"/>
          </a:solidFill>
        </p:spPr>
        <p:style>
          <a:lnRef idx="1">
            <a:schemeClr val="dk1"/>
          </a:lnRef>
          <a:fillRef idx="2">
            <a:schemeClr val="dk1"/>
          </a:fillRef>
          <a:effectRef idx="1">
            <a:schemeClr val="dk1"/>
          </a:effectRef>
          <a:fontRef idx="minor">
            <a:schemeClr val="dk1"/>
          </a:fontRef>
        </p:style>
        <p:txBody>
          <a:bodyPr anchor="ctr"/>
          <a:lstStyle/>
          <a:p>
            <a:pPr algn="ctr" eaLnBrk="1" hangingPunct="1">
              <a:defRPr/>
            </a:pPr>
            <a:r>
              <a:rPr lang="cs-CZ" dirty="0"/>
              <a:t>Pásma akutních poruch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checkerboard(across)">
                                      <p:cBhvr>
                                        <p:cTn id="7" dur="500"/>
                                        <p:tgtEl>
                                          <p:spTgt spid="82"/>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85"/>
                                        </p:tgtEl>
                                        <p:attrNameLst>
                                          <p:attrName>style.visibility</p:attrName>
                                        </p:attrNameLst>
                                      </p:cBhvr>
                                      <p:to>
                                        <p:strVal val="visible"/>
                                      </p:to>
                                    </p:set>
                                    <p:animEffect transition="in" filter="checkerboard(across)">
                                      <p:cBhvr>
                                        <p:cTn id="10" dur="500"/>
                                        <p:tgtEl>
                                          <p:spTgt spid="8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83"/>
                                        </p:tgtEl>
                                        <p:attrNameLst>
                                          <p:attrName>style.visibility</p:attrName>
                                        </p:attrNameLst>
                                      </p:cBhvr>
                                      <p:to>
                                        <p:strVal val="visible"/>
                                      </p:to>
                                    </p:set>
                                    <p:animEffect transition="in" filter="checkerboard(across)">
                                      <p:cBhvr>
                                        <p:cTn id="15" dur="500"/>
                                        <p:tgtEl>
                                          <p:spTgt spid="83"/>
                                        </p:tgtEl>
                                      </p:cBhvr>
                                    </p:animEffect>
                                  </p:childTnLst>
                                </p:cTn>
                              </p:par>
                              <p:par>
                                <p:cTn id="16" presetID="5" presetClass="entr" presetSubtype="10" fill="hold" nodeType="withEffect">
                                  <p:stCondLst>
                                    <p:cond delay="0"/>
                                  </p:stCondLst>
                                  <p:childTnLst>
                                    <p:set>
                                      <p:cBhvr>
                                        <p:cTn id="17" dur="1" fill="hold">
                                          <p:stCondLst>
                                            <p:cond delay="0"/>
                                          </p:stCondLst>
                                        </p:cTn>
                                        <p:tgtEl>
                                          <p:spTgt spid="110599"/>
                                        </p:tgtEl>
                                        <p:attrNameLst>
                                          <p:attrName>style.visibility</p:attrName>
                                        </p:attrNameLst>
                                      </p:cBhvr>
                                      <p:to>
                                        <p:strVal val="visible"/>
                                      </p:to>
                                    </p:set>
                                    <p:animEffect transition="in" filter="checkerboard(across)">
                                      <p:cBhvr>
                                        <p:cTn id="18" dur="500"/>
                                        <p:tgtEl>
                                          <p:spTgt spid="110599"/>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 presetClass="entr" presetSubtype="10" fill="hold" nodeType="clickEffect">
                                  <p:stCondLst>
                                    <p:cond delay="0"/>
                                  </p:stCondLst>
                                  <p:childTnLst>
                                    <p:set>
                                      <p:cBhvr>
                                        <p:cTn id="22" dur="1" fill="hold">
                                          <p:stCondLst>
                                            <p:cond delay="0"/>
                                          </p:stCondLst>
                                        </p:cTn>
                                        <p:tgtEl>
                                          <p:spTgt spid="110669"/>
                                        </p:tgtEl>
                                        <p:attrNameLst>
                                          <p:attrName>style.visibility</p:attrName>
                                        </p:attrNameLst>
                                      </p:cBhvr>
                                      <p:to>
                                        <p:strVal val="visible"/>
                                      </p:to>
                                    </p:set>
                                    <p:animEffect transition="in" filter="checkerboard(across)">
                                      <p:cBhvr>
                                        <p:cTn id="23" dur="500"/>
                                        <p:tgtEl>
                                          <p:spTgt spid="11066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 presetClass="entr" presetSubtype="10" fill="hold" nodeType="clickEffect">
                                  <p:stCondLst>
                                    <p:cond delay="0"/>
                                  </p:stCondLst>
                                  <p:childTnLst>
                                    <p:set>
                                      <p:cBhvr>
                                        <p:cTn id="27" dur="1" fill="hold">
                                          <p:stCondLst>
                                            <p:cond delay="0"/>
                                          </p:stCondLst>
                                        </p:cTn>
                                        <p:tgtEl>
                                          <p:spTgt spid="110597"/>
                                        </p:tgtEl>
                                        <p:attrNameLst>
                                          <p:attrName>style.visibility</p:attrName>
                                        </p:attrNameLst>
                                      </p:cBhvr>
                                      <p:to>
                                        <p:strVal val="visible"/>
                                      </p:to>
                                    </p:set>
                                    <p:animEffect transition="in" filter="checkerboard(across)">
                                      <p:cBhvr>
                                        <p:cTn id="28" dur="500"/>
                                        <p:tgtEl>
                                          <p:spTgt spid="110597"/>
                                        </p:tgtEl>
                                      </p:cBhvr>
                                    </p:animEffect>
                                  </p:childTnLst>
                                </p:cTn>
                              </p:par>
                              <p:par>
                                <p:cTn id="29" presetID="5" presetClass="entr" presetSubtype="1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checkerboard(across)">
                                      <p:cBhvr>
                                        <p:cTn id="31" dur="500"/>
                                        <p:tgtEl>
                                          <p:spTgt spid="84"/>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5" presetClass="entr" presetSubtype="10" fill="hold" nodeType="clickEffect">
                                  <p:stCondLst>
                                    <p:cond delay="0"/>
                                  </p:stCondLst>
                                  <p:childTnLst>
                                    <p:set>
                                      <p:cBhvr>
                                        <p:cTn id="35" dur="1" fill="hold">
                                          <p:stCondLst>
                                            <p:cond delay="0"/>
                                          </p:stCondLst>
                                        </p:cTn>
                                        <p:tgtEl>
                                          <p:spTgt spid="110671"/>
                                        </p:tgtEl>
                                        <p:attrNameLst>
                                          <p:attrName>style.visibility</p:attrName>
                                        </p:attrNameLst>
                                      </p:cBhvr>
                                      <p:to>
                                        <p:strVal val="visible"/>
                                      </p:to>
                                    </p:set>
                                    <p:animEffect transition="in" filter="checkerboard(across)">
                                      <p:cBhvr>
                                        <p:cTn id="36" dur="500"/>
                                        <p:tgtEl>
                                          <p:spTgt spid="1106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3" grpId="0" animBg="1"/>
      <p:bldP spid="84" grpId="0" animBg="1"/>
      <p:bldP spid="85"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4146" name="Group 2">
            <a:extLst>
              <a:ext uri="{FF2B5EF4-FFF2-40B4-BE49-F238E27FC236}">
                <a16:creationId xmlns:a16="http://schemas.microsoft.com/office/drawing/2014/main" id="{D19CA66B-23B0-4900-B8D2-BB4868FAF5FC}"/>
              </a:ext>
            </a:extLst>
          </p:cNvPr>
          <p:cNvGrpSpPr>
            <a:grpSpLocks/>
          </p:cNvGrpSpPr>
          <p:nvPr/>
        </p:nvGrpSpPr>
        <p:grpSpPr bwMode="auto">
          <a:xfrm>
            <a:off x="1597026" y="168275"/>
            <a:ext cx="8534401" cy="6192838"/>
            <a:chOff x="46" y="100"/>
            <a:chExt cx="5376" cy="3901"/>
          </a:xfrm>
        </p:grpSpPr>
        <p:sp>
          <p:nvSpPr>
            <p:cNvPr id="110596" name="Freeform 3">
              <a:extLst>
                <a:ext uri="{FF2B5EF4-FFF2-40B4-BE49-F238E27FC236}">
                  <a16:creationId xmlns:a16="http://schemas.microsoft.com/office/drawing/2014/main" id="{037DB029-A340-4225-8AB9-3D97B4AAEE7F}"/>
                </a:ext>
              </a:extLst>
            </p:cNvPr>
            <p:cNvSpPr>
              <a:spLocks/>
            </p:cNvSpPr>
            <p:nvPr/>
          </p:nvSpPr>
          <p:spPr bwMode="auto">
            <a:xfrm>
              <a:off x="1363" y="2198"/>
              <a:ext cx="1363" cy="1020"/>
            </a:xfrm>
            <a:custGeom>
              <a:avLst/>
              <a:gdLst>
                <a:gd name="T0" fmla="*/ 1030 w 1363"/>
                <a:gd name="T1" fmla="*/ 0 h 1020"/>
                <a:gd name="T2" fmla="*/ 768 w 1363"/>
                <a:gd name="T3" fmla="*/ 317 h 1020"/>
                <a:gd name="T4" fmla="*/ 557 w 1363"/>
                <a:gd name="T5" fmla="*/ 528 h 1020"/>
                <a:gd name="T6" fmla="*/ 267 w 1363"/>
                <a:gd name="T7" fmla="*/ 788 h 1020"/>
                <a:gd name="T8" fmla="*/ 0 w 1363"/>
                <a:gd name="T9" fmla="*/ 1020 h 1020"/>
                <a:gd name="T10" fmla="*/ 267 w 1363"/>
                <a:gd name="T11" fmla="*/ 1016 h 1020"/>
                <a:gd name="T12" fmla="*/ 694 w 1363"/>
                <a:gd name="T13" fmla="*/ 665 h 1020"/>
                <a:gd name="T14" fmla="*/ 917 w 1363"/>
                <a:gd name="T15" fmla="*/ 476 h 1020"/>
                <a:gd name="T16" fmla="*/ 1078 w 1363"/>
                <a:gd name="T17" fmla="*/ 334 h 1020"/>
                <a:gd name="T18" fmla="*/ 1224 w 1363"/>
                <a:gd name="T19" fmla="*/ 197 h 1020"/>
                <a:gd name="T20" fmla="*/ 1363 w 1363"/>
                <a:gd name="T21" fmla="*/ 70 h 1020"/>
                <a:gd name="T22" fmla="*/ 1030 w 1363"/>
                <a:gd name="T23" fmla="*/ 0 h 10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3"/>
                <a:gd name="T37" fmla="*/ 0 h 1020"/>
                <a:gd name="T38" fmla="*/ 1363 w 1363"/>
                <a:gd name="T39" fmla="*/ 1020 h 10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3" h="1020">
                  <a:moveTo>
                    <a:pt x="1030" y="0"/>
                  </a:moveTo>
                  <a:cubicBezTo>
                    <a:pt x="931" y="41"/>
                    <a:pt x="847" y="229"/>
                    <a:pt x="768" y="317"/>
                  </a:cubicBezTo>
                  <a:cubicBezTo>
                    <a:pt x="689" y="405"/>
                    <a:pt x="641" y="450"/>
                    <a:pt x="557" y="528"/>
                  </a:cubicBezTo>
                  <a:cubicBezTo>
                    <a:pt x="473" y="606"/>
                    <a:pt x="360" y="706"/>
                    <a:pt x="267" y="788"/>
                  </a:cubicBezTo>
                  <a:cubicBezTo>
                    <a:pt x="174" y="870"/>
                    <a:pt x="118" y="922"/>
                    <a:pt x="0" y="1020"/>
                  </a:cubicBezTo>
                  <a:cubicBezTo>
                    <a:pt x="111" y="1018"/>
                    <a:pt x="195" y="1018"/>
                    <a:pt x="267" y="1016"/>
                  </a:cubicBezTo>
                  <a:cubicBezTo>
                    <a:pt x="379" y="932"/>
                    <a:pt x="586" y="755"/>
                    <a:pt x="694" y="665"/>
                  </a:cubicBezTo>
                  <a:cubicBezTo>
                    <a:pt x="802" y="575"/>
                    <a:pt x="853" y="531"/>
                    <a:pt x="917" y="476"/>
                  </a:cubicBezTo>
                  <a:cubicBezTo>
                    <a:pt x="981" y="421"/>
                    <a:pt x="1027" y="381"/>
                    <a:pt x="1078" y="334"/>
                  </a:cubicBezTo>
                  <a:cubicBezTo>
                    <a:pt x="1129" y="287"/>
                    <a:pt x="1176" y="241"/>
                    <a:pt x="1224" y="197"/>
                  </a:cubicBezTo>
                  <a:lnTo>
                    <a:pt x="1363" y="70"/>
                  </a:lnTo>
                  <a:lnTo>
                    <a:pt x="1030" y="0"/>
                  </a:lnTo>
                  <a:close/>
                </a:path>
              </a:pathLst>
            </a:custGeom>
            <a:solidFill>
              <a:srgbClr val="DDDDDD"/>
            </a:solidFill>
            <a:ln>
              <a:headEnd/>
              <a:tailEnd/>
            </a:ln>
          </p:spPr>
          <p:style>
            <a:lnRef idx="1">
              <a:schemeClr val="dk1"/>
            </a:lnRef>
            <a:fillRef idx="2">
              <a:schemeClr val="dk1"/>
            </a:fillRef>
            <a:effectRef idx="1">
              <a:schemeClr val="dk1"/>
            </a:effectRef>
            <a:fontRef idx="minor">
              <a:schemeClr val="dk1"/>
            </a:fontRef>
          </p:style>
          <p:txBody>
            <a:bodyPr wrap="none" anchor="ctr"/>
            <a:lstStyle/>
            <a:p>
              <a:pPr eaLnBrk="1" hangingPunct="1">
                <a:defRPr/>
              </a:pPr>
              <a:endParaRPr lang="cs-CZ"/>
            </a:p>
          </p:txBody>
        </p:sp>
        <p:sp>
          <p:nvSpPr>
            <p:cNvPr id="110597" name="Freeform 4">
              <a:extLst>
                <a:ext uri="{FF2B5EF4-FFF2-40B4-BE49-F238E27FC236}">
                  <a16:creationId xmlns:a16="http://schemas.microsoft.com/office/drawing/2014/main" id="{4D4A67CF-658F-408D-BD8C-22A9797F56B3}"/>
                </a:ext>
              </a:extLst>
            </p:cNvPr>
            <p:cNvSpPr>
              <a:spLocks/>
            </p:cNvSpPr>
            <p:nvPr/>
          </p:nvSpPr>
          <p:spPr bwMode="auto">
            <a:xfrm>
              <a:off x="2854" y="846"/>
              <a:ext cx="2009" cy="1148"/>
            </a:xfrm>
            <a:custGeom>
              <a:avLst/>
              <a:gdLst>
                <a:gd name="T0" fmla="*/ 38 w 2009"/>
                <a:gd name="T1" fmla="*/ 811 h 1148"/>
                <a:gd name="T2" fmla="*/ 329 w 2009"/>
                <a:gd name="T3" fmla="*/ 691 h 1148"/>
                <a:gd name="T4" fmla="*/ 2009 w 2009"/>
                <a:gd name="T5" fmla="*/ 0 h 1148"/>
                <a:gd name="T6" fmla="*/ 2009 w 2009"/>
                <a:gd name="T7" fmla="*/ 742 h 1148"/>
                <a:gd name="T8" fmla="*/ 941 w 2009"/>
                <a:gd name="T9" fmla="*/ 1148 h 1148"/>
                <a:gd name="T10" fmla="*/ 38 w 2009"/>
                <a:gd name="T11" fmla="*/ 1137 h 1148"/>
                <a:gd name="T12" fmla="*/ 38 w 2009"/>
                <a:gd name="T13" fmla="*/ 811 h 1148"/>
                <a:gd name="T14" fmla="*/ 0 60000 65536"/>
                <a:gd name="T15" fmla="*/ 0 60000 65536"/>
                <a:gd name="T16" fmla="*/ 0 60000 65536"/>
                <a:gd name="T17" fmla="*/ 0 60000 65536"/>
                <a:gd name="T18" fmla="*/ 0 60000 65536"/>
                <a:gd name="T19" fmla="*/ 0 60000 65536"/>
                <a:gd name="T20" fmla="*/ 0 60000 65536"/>
                <a:gd name="T21" fmla="*/ 0 w 2009"/>
                <a:gd name="T22" fmla="*/ 0 h 1148"/>
                <a:gd name="T23" fmla="*/ 2009 w 2009"/>
                <a:gd name="T24" fmla="*/ 1148 h 11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09" h="1148">
                  <a:moveTo>
                    <a:pt x="38" y="811"/>
                  </a:moveTo>
                  <a:cubicBezTo>
                    <a:pt x="30" y="770"/>
                    <a:pt x="0" y="826"/>
                    <a:pt x="329" y="691"/>
                  </a:cubicBezTo>
                  <a:lnTo>
                    <a:pt x="2009" y="0"/>
                  </a:lnTo>
                  <a:lnTo>
                    <a:pt x="2009" y="742"/>
                  </a:lnTo>
                  <a:lnTo>
                    <a:pt x="941" y="1148"/>
                  </a:lnTo>
                  <a:lnTo>
                    <a:pt x="38" y="1137"/>
                  </a:lnTo>
                  <a:lnTo>
                    <a:pt x="38" y="811"/>
                  </a:lnTo>
                  <a:close/>
                </a:path>
              </a:pathLst>
            </a:custGeom>
            <a:solidFill>
              <a:srgbClr val="DDDDDD"/>
            </a:solidFill>
            <a:ln>
              <a:headEnd/>
              <a:tailEnd/>
            </a:ln>
          </p:spPr>
          <p:style>
            <a:lnRef idx="1">
              <a:schemeClr val="dk1"/>
            </a:lnRef>
            <a:fillRef idx="2">
              <a:schemeClr val="dk1"/>
            </a:fillRef>
            <a:effectRef idx="1">
              <a:schemeClr val="dk1"/>
            </a:effectRef>
            <a:fontRef idx="minor">
              <a:schemeClr val="dk1"/>
            </a:fontRef>
          </p:style>
          <p:txBody>
            <a:bodyPr wrap="none" anchor="ctr"/>
            <a:lstStyle/>
            <a:p>
              <a:pPr eaLnBrk="1" hangingPunct="1">
                <a:defRPr/>
              </a:pPr>
              <a:endParaRPr lang="cs-CZ"/>
            </a:p>
          </p:txBody>
        </p:sp>
        <p:sp>
          <p:nvSpPr>
            <p:cNvPr id="110598" name="Freeform 5">
              <a:extLst>
                <a:ext uri="{FF2B5EF4-FFF2-40B4-BE49-F238E27FC236}">
                  <a16:creationId xmlns:a16="http://schemas.microsoft.com/office/drawing/2014/main" id="{03003596-5B0C-40DE-BD4E-2ED39152BD2D}"/>
                </a:ext>
              </a:extLst>
            </p:cNvPr>
            <p:cNvSpPr>
              <a:spLocks/>
            </p:cNvSpPr>
            <p:nvPr/>
          </p:nvSpPr>
          <p:spPr bwMode="auto">
            <a:xfrm>
              <a:off x="2606" y="283"/>
              <a:ext cx="1278" cy="1787"/>
            </a:xfrm>
            <a:custGeom>
              <a:avLst/>
              <a:gdLst>
                <a:gd name="T0" fmla="*/ 0 w 1278"/>
                <a:gd name="T1" fmla="*/ 1673 h 1787"/>
                <a:gd name="T2" fmla="*/ 189 w 1278"/>
                <a:gd name="T3" fmla="*/ 1341 h 1787"/>
                <a:gd name="T4" fmla="*/ 566 w 1278"/>
                <a:gd name="T5" fmla="*/ 638 h 1787"/>
                <a:gd name="T6" fmla="*/ 835 w 1278"/>
                <a:gd name="T7" fmla="*/ 107 h 1787"/>
                <a:gd name="T8" fmla="*/ 892 w 1278"/>
                <a:gd name="T9" fmla="*/ 0 h 1787"/>
                <a:gd name="T10" fmla="*/ 1278 w 1278"/>
                <a:gd name="T11" fmla="*/ 2 h 1787"/>
                <a:gd name="T12" fmla="*/ 1052 w 1278"/>
                <a:gd name="T13" fmla="*/ 433 h 1787"/>
                <a:gd name="T14" fmla="*/ 515 w 1278"/>
                <a:gd name="T15" fmla="*/ 1450 h 1787"/>
                <a:gd name="T16" fmla="*/ 332 w 1278"/>
                <a:gd name="T17" fmla="*/ 1787 h 1787"/>
                <a:gd name="T18" fmla="*/ 0 w 1278"/>
                <a:gd name="T19" fmla="*/ 1673 h 17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78"/>
                <a:gd name="T31" fmla="*/ 0 h 1787"/>
                <a:gd name="T32" fmla="*/ 1278 w 1278"/>
                <a:gd name="T33" fmla="*/ 1787 h 17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78" h="1787">
                  <a:moveTo>
                    <a:pt x="0" y="1673"/>
                  </a:moveTo>
                  <a:lnTo>
                    <a:pt x="189" y="1341"/>
                  </a:lnTo>
                  <a:cubicBezTo>
                    <a:pt x="283" y="1169"/>
                    <a:pt x="458" y="843"/>
                    <a:pt x="566" y="638"/>
                  </a:cubicBezTo>
                  <a:cubicBezTo>
                    <a:pt x="674" y="433"/>
                    <a:pt x="781" y="213"/>
                    <a:pt x="835" y="107"/>
                  </a:cubicBezTo>
                  <a:lnTo>
                    <a:pt x="892" y="0"/>
                  </a:lnTo>
                  <a:lnTo>
                    <a:pt x="1278" y="2"/>
                  </a:lnTo>
                  <a:lnTo>
                    <a:pt x="1052" y="433"/>
                  </a:lnTo>
                  <a:cubicBezTo>
                    <a:pt x="925" y="674"/>
                    <a:pt x="635" y="1224"/>
                    <a:pt x="515" y="1450"/>
                  </a:cubicBezTo>
                  <a:lnTo>
                    <a:pt x="332" y="1787"/>
                  </a:lnTo>
                  <a:lnTo>
                    <a:pt x="0" y="1673"/>
                  </a:lnTo>
                  <a:close/>
                </a:path>
              </a:pathLst>
            </a:custGeom>
            <a:solidFill>
              <a:srgbClr val="DDDDDD"/>
            </a:solidFill>
            <a:ln>
              <a:headEnd/>
              <a:tailEnd/>
            </a:ln>
          </p:spPr>
          <p:style>
            <a:lnRef idx="1">
              <a:schemeClr val="dk1"/>
            </a:lnRef>
            <a:fillRef idx="2">
              <a:schemeClr val="dk1"/>
            </a:fillRef>
            <a:effectRef idx="1">
              <a:schemeClr val="dk1"/>
            </a:effectRef>
            <a:fontRef idx="minor">
              <a:schemeClr val="dk1"/>
            </a:fontRef>
          </p:style>
          <p:txBody>
            <a:bodyPr wrap="none" anchor="ctr"/>
            <a:lstStyle/>
            <a:p>
              <a:pPr eaLnBrk="1" hangingPunct="1">
                <a:defRPr/>
              </a:pPr>
              <a:endParaRPr lang="cs-CZ"/>
            </a:p>
          </p:txBody>
        </p:sp>
        <p:sp>
          <p:nvSpPr>
            <p:cNvPr id="110599" name="Freeform 6">
              <a:extLst>
                <a:ext uri="{FF2B5EF4-FFF2-40B4-BE49-F238E27FC236}">
                  <a16:creationId xmlns:a16="http://schemas.microsoft.com/office/drawing/2014/main" id="{E47688DE-3F5C-4449-B5B4-5C834569A0D3}"/>
                </a:ext>
              </a:extLst>
            </p:cNvPr>
            <p:cNvSpPr>
              <a:spLocks/>
            </p:cNvSpPr>
            <p:nvPr/>
          </p:nvSpPr>
          <p:spPr bwMode="auto">
            <a:xfrm>
              <a:off x="916" y="2242"/>
              <a:ext cx="1623" cy="914"/>
            </a:xfrm>
            <a:custGeom>
              <a:avLst/>
              <a:gdLst>
                <a:gd name="T0" fmla="*/ 1206 w 1623"/>
                <a:gd name="T1" fmla="*/ 23 h 914"/>
                <a:gd name="T2" fmla="*/ 0 w 1623"/>
                <a:gd name="T3" fmla="*/ 680 h 914"/>
                <a:gd name="T4" fmla="*/ 0 w 1623"/>
                <a:gd name="T5" fmla="*/ 914 h 914"/>
                <a:gd name="T6" fmla="*/ 1623 w 1623"/>
                <a:gd name="T7" fmla="*/ 0 h 914"/>
                <a:gd name="T8" fmla="*/ 0 60000 65536"/>
                <a:gd name="T9" fmla="*/ 0 60000 65536"/>
                <a:gd name="T10" fmla="*/ 0 60000 65536"/>
                <a:gd name="T11" fmla="*/ 0 60000 65536"/>
                <a:gd name="T12" fmla="*/ 0 w 1623"/>
                <a:gd name="T13" fmla="*/ 0 h 914"/>
                <a:gd name="T14" fmla="*/ 1623 w 1623"/>
                <a:gd name="T15" fmla="*/ 914 h 914"/>
              </a:gdLst>
              <a:ahLst/>
              <a:cxnLst>
                <a:cxn ang="T8">
                  <a:pos x="T0" y="T1"/>
                </a:cxn>
                <a:cxn ang="T9">
                  <a:pos x="T2" y="T3"/>
                </a:cxn>
                <a:cxn ang="T10">
                  <a:pos x="T4" y="T5"/>
                </a:cxn>
                <a:cxn ang="T11">
                  <a:pos x="T6" y="T7"/>
                </a:cxn>
              </a:cxnLst>
              <a:rect l="T12" t="T13" r="T14" b="T15"/>
              <a:pathLst>
                <a:path w="1623" h="914">
                  <a:moveTo>
                    <a:pt x="1206" y="23"/>
                  </a:moveTo>
                  <a:lnTo>
                    <a:pt x="0" y="680"/>
                  </a:lnTo>
                  <a:lnTo>
                    <a:pt x="0" y="914"/>
                  </a:lnTo>
                  <a:lnTo>
                    <a:pt x="1623" y="0"/>
                  </a:lnTo>
                </a:path>
              </a:pathLst>
            </a:custGeom>
            <a:solidFill>
              <a:schemeClr val="bg1">
                <a:lumMod val="85000"/>
              </a:schemeClr>
            </a:solidFill>
            <a:ln w="12700">
              <a:solidFill>
                <a:schemeClr val="tx1"/>
              </a:solidFill>
              <a:round/>
              <a:headEnd/>
              <a:tailEnd/>
            </a:ln>
          </p:spPr>
          <p:txBody>
            <a:bodyPr wrap="none" anchor="ctr"/>
            <a:lstStyle/>
            <a:p>
              <a:pPr eaLnBrk="1" hangingPunct="1">
                <a:defRPr/>
              </a:pPr>
              <a:endParaRPr lang="cs-CZ" dirty="0">
                <a:latin typeface="Arial" charset="0"/>
              </a:endParaRPr>
            </a:p>
          </p:txBody>
        </p:sp>
        <p:sp>
          <p:nvSpPr>
            <p:cNvPr id="134153" name="Freeform 7">
              <a:extLst>
                <a:ext uri="{FF2B5EF4-FFF2-40B4-BE49-F238E27FC236}">
                  <a16:creationId xmlns:a16="http://schemas.microsoft.com/office/drawing/2014/main" id="{31C6D014-E058-4595-9C42-B48048E0C87D}"/>
                </a:ext>
              </a:extLst>
            </p:cNvPr>
            <p:cNvSpPr>
              <a:spLocks/>
            </p:cNvSpPr>
            <p:nvPr/>
          </p:nvSpPr>
          <p:spPr bwMode="auto">
            <a:xfrm>
              <a:off x="909" y="286"/>
              <a:ext cx="4160" cy="2928"/>
            </a:xfrm>
            <a:custGeom>
              <a:avLst/>
              <a:gdLst>
                <a:gd name="T0" fmla="*/ 0 w 4160"/>
                <a:gd name="T1" fmla="*/ 1645 h 2928"/>
                <a:gd name="T2" fmla="*/ 1611 w 4160"/>
                <a:gd name="T3" fmla="*/ 1645 h 2928"/>
                <a:gd name="T4" fmla="*/ 1617 w 4160"/>
                <a:gd name="T5" fmla="*/ 1451 h 2928"/>
                <a:gd name="T6" fmla="*/ 1508 w 4160"/>
                <a:gd name="T7" fmla="*/ 1137 h 2928"/>
                <a:gd name="T8" fmla="*/ 1440 w 4160"/>
                <a:gd name="T9" fmla="*/ 634 h 2928"/>
                <a:gd name="T10" fmla="*/ 1354 w 4160"/>
                <a:gd name="T11" fmla="*/ 240 h 2928"/>
                <a:gd name="T12" fmla="*/ 1234 w 4160"/>
                <a:gd name="T13" fmla="*/ 2 h 2928"/>
                <a:gd name="T14" fmla="*/ 1472 w 4160"/>
                <a:gd name="T15" fmla="*/ 0 h 2928"/>
                <a:gd name="T16" fmla="*/ 1605 w 4160"/>
                <a:gd name="T17" fmla="*/ 377 h 2928"/>
                <a:gd name="T18" fmla="*/ 1680 w 4160"/>
                <a:gd name="T19" fmla="*/ 811 h 2928"/>
                <a:gd name="T20" fmla="*/ 1743 w 4160"/>
                <a:gd name="T21" fmla="*/ 1091 h 2928"/>
                <a:gd name="T22" fmla="*/ 1868 w 4160"/>
                <a:gd name="T23" fmla="*/ 1468 h 2928"/>
                <a:gd name="T24" fmla="*/ 1977 w 4160"/>
                <a:gd name="T25" fmla="*/ 1645 h 2928"/>
                <a:gd name="T26" fmla="*/ 2926 w 4160"/>
                <a:gd name="T27" fmla="*/ 1651 h 2928"/>
                <a:gd name="T28" fmla="*/ 4160 w 4160"/>
                <a:gd name="T29" fmla="*/ 1657 h 2928"/>
                <a:gd name="T30" fmla="*/ 4160 w 4160"/>
                <a:gd name="T31" fmla="*/ 2000 h 2928"/>
                <a:gd name="T32" fmla="*/ 1926 w 4160"/>
                <a:gd name="T33" fmla="*/ 2000 h 2928"/>
                <a:gd name="T34" fmla="*/ 1914 w 4160"/>
                <a:gd name="T35" fmla="*/ 2422 h 2928"/>
                <a:gd name="T36" fmla="*/ 1913 w 4160"/>
                <a:gd name="T37" fmla="*/ 2928 h 2928"/>
                <a:gd name="T38" fmla="*/ 1611 w 4160"/>
                <a:gd name="T39" fmla="*/ 2925 h 2928"/>
                <a:gd name="T40" fmla="*/ 1605 w 4160"/>
                <a:gd name="T41" fmla="*/ 2005 h 2928"/>
                <a:gd name="T42" fmla="*/ 0 w 4160"/>
                <a:gd name="T43" fmla="*/ 2005 h 2928"/>
                <a:gd name="T44" fmla="*/ 0 w 4160"/>
                <a:gd name="T45" fmla="*/ 1645 h 29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160"/>
                <a:gd name="T70" fmla="*/ 0 h 2928"/>
                <a:gd name="T71" fmla="*/ 4160 w 4160"/>
                <a:gd name="T72" fmla="*/ 2928 h 29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160" h="2928">
                  <a:moveTo>
                    <a:pt x="0" y="1645"/>
                  </a:moveTo>
                  <a:lnTo>
                    <a:pt x="1611" y="1645"/>
                  </a:lnTo>
                  <a:lnTo>
                    <a:pt x="1617" y="1451"/>
                  </a:lnTo>
                  <a:cubicBezTo>
                    <a:pt x="1600" y="1366"/>
                    <a:pt x="1537" y="1273"/>
                    <a:pt x="1508" y="1137"/>
                  </a:cubicBezTo>
                  <a:cubicBezTo>
                    <a:pt x="1479" y="1001"/>
                    <a:pt x="1466" y="783"/>
                    <a:pt x="1440" y="634"/>
                  </a:cubicBezTo>
                  <a:cubicBezTo>
                    <a:pt x="1414" y="485"/>
                    <a:pt x="1388" y="345"/>
                    <a:pt x="1354" y="240"/>
                  </a:cubicBezTo>
                  <a:lnTo>
                    <a:pt x="1234" y="2"/>
                  </a:lnTo>
                  <a:lnTo>
                    <a:pt x="1472" y="0"/>
                  </a:lnTo>
                  <a:cubicBezTo>
                    <a:pt x="1534" y="62"/>
                    <a:pt x="1570" y="242"/>
                    <a:pt x="1605" y="377"/>
                  </a:cubicBezTo>
                  <a:cubicBezTo>
                    <a:pt x="1640" y="512"/>
                    <a:pt x="1657" y="692"/>
                    <a:pt x="1680" y="811"/>
                  </a:cubicBezTo>
                  <a:cubicBezTo>
                    <a:pt x="1703" y="930"/>
                    <a:pt x="1712" y="982"/>
                    <a:pt x="1743" y="1091"/>
                  </a:cubicBezTo>
                  <a:cubicBezTo>
                    <a:pt x="1774" y="1200"/>
                    <a:pt x="1829" y="1376"/>
                    <a:pt x="1868" y="1468"/>
                  </a:cubicBezTo>
                  <a:lnTo>
                    <a:pt x="1977" y="1645"/>
                  </a:lnTo>
                  <a:lnTo>
                    <a:pt x="2926" y="1651"/>
                  </a:lnTo>
                  <a:lnTo>
                    <a:pt x="4160" y="1657"/>
                  </a:lnTo>
                  <a:lnTo>
                    <a:pt x="4160" y="2000"/>
                  </a:lnTo>
                  <a:lnTo>
                    <a:pt x="1926" y="2000"/>
                  </a:lnTo>
                  <a:lnTo>
                    <a:pt x="1914" y="2422"/>
                  </a:lnTo>
                  <a:lnTo>
                    <a:pt x="1913" y="2928"/>
                  </a:lnTo>
                  <a:lnTo>
                    <a:pt x="1611" y="2925"/>
                  </a:lnTo>
                  <a:lnTo>
                    <a:pt x="1605" y="2005"/>
                  </a:lnTo>
                  <a:lnTo>
                    <a:pt x="0" y="2005"/>
                  </a:lnTo>
                  <a:lnTo>
                    <a:pt x="0" y="1645"/>
                  </a:lnTo>
                  <a:close/>
                </a:path>
              </a:pathLst>
            </a:custGeom>
            <a:solidFill>
              <a:srgbClr val="FFFF66"/>
            </a:solidFill>
            <a:ln w="12700">
              <a:solidFill>
                <a:schemeClr val="tx1"/>
              </a:solidFill>
              <a:round/>
              <a:headEnd/>
              <a:tailEnd/>
            </a:ln>
          </p:spPr>
          <p:txBody>
            <a:bodyPr wrap="none" anchor="ctr"/>
            <a:lstStyle/>
            <a:p>
              <a:endParaRPr lang="en-US"/>
            </a:p>
          </p:txBody>
        </p:sp>
        <p:sp>
          <p:nvSpPr>
            <p:cNvPr id="134154" name="Freeform 8">
              <a:extLst>
                <a:ext uri="{FF2B5EF4-FFF2-40B4-BE49-F238E27FC236}">
                  <a16:creationId xmlns:a16="http://schemas.microsoft.com/office/drawing/2014/main" id="{D54F4A91-FD10-485C-A8C3-0487E9469CAB}"/>
                </a:ext>
              </a:extLst>
            </p:cNvPr>
            <p:cNvSpPr>
              <a:spLocks/>
            </p:cNvSpPr>
            <p:nvPr/>
          </p:nvSpPr>
          <p:spPr bwMode="auto">
            <a:xfrm>
              <a:off x="803" y="3577"/>
              <a:ext cx="4403" cy="4"/>
            </a:xfrm>
            <a:custGeom>
              <a:avLst/>
              <a:gdLst>
                <a:gd name="T0" fmla="*/ 0 w 4403"/>
                <a:gd name="T1" fmla="*/ 4 h 4"/>
                <a:gd name="T2" fmla="*/ 4403 w 4403"/>
                <a:gd name="T3" fmla="*/ 0 h 4"/>
                <a:gd name="T4" fmla="*/ 0 60000 65536"/>
                <a:gd name="T5" fmla="*/ 0 60000 65536"/>
                <a:gd name="T6" fmla="*/ 0 w 4403"/>
                <a:gd name="T7" fmla="*/ 0 h 4"/>
                <a:gd name="T8" fmla="*/ 4403 w 4403"/>
                <a:gd name="T9" fmla="*/ 4 h 4"/>
              </a:gdLst>
              <a:ahLst/>
              <a:cxnLst>
                <a:cxn ang="T4">
                  <a:pos x="T0" y="T1"/>
                </a:cxn>
                <a:cxn ang="T5">
                  <a:pos x="T2" y="T3"/>
                </a:cxn>
              </a:cxnLst>
              <a:rect l="T6" t="T7" r="T8" b="T9"/>
              <a:pathLst>
                <a:path w="4403" h="4">
                  <a:moveTo>
                    <a:pt x="0" y="4"/>
                  </a:moveTo>
                  <a:lnTo>
                    <a:pt x="4403"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55" name="Line 9">
              <a:extLst>
                <a:ext uri="{FF2B5EF4-FFF2-40B4-BE49-F238E27FC236}">
                  <a16:creationId xmlns:a16="http://schemas.microsoft.com/office/drawing/2014/main" id="{2D5407E9-DB8F-4B02-AF12-2E1CED6EC6B8}"/>
                </a:ext>
              </a:extLst>
            </p:cNvPr>
            <p:cNvSpPr>
              <a:spLocks noChangeShapeType="1"/>
            </p:cNvSpPr>
            <p:nvPr/>
          </p:nvSpPr>
          <p:spPr bwMode="auto">
            <a:xfrm flipV="1">
              <a:off x="803" y="3208"/>
              <a:ext cx="4400" cy="1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56" name="Line 10">
              <a:extLst>
                <a:ext uri="{FF2B5EF4-FFF2-40B4-BE49-F238E27FC236}">
                  <a16:creationId xmlns:a16="http://schemas.microsoft.com/office/drawing/2014/main" id="{C9FFF7C3-B2D3-4A2A-8C20-2D4B37B07A3A}"/>
                </a:ext>
              </a:extLst>
            </p:cNvPr>
            <p:cNvSpPr>
              <a:spLocks noChangeShapeType="1"/>
            </p:cNvSpPr>
            <p:nvPr/>
          </p:nvSpPr>
          <p:spPr bwMode="auto">
            <a:xfrm>
              <a:off x="813" y="2848"/>
              <a:ext cx="4395"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57" name="Line 11">
              <a:extLst>
                <a:ext uri="{FF2B5EF4-FFF2-40B4-BE49-F238E27FC236}">
                  <a16:creationId xmlns:a16="http://schemas.microsoft.com/office/drawing/2014/main" id="{F4FD6A7C-0B3B-4E80-8150-2D138D0206AF}"/>
                </a:ext>
              </a:extLst>
            </p:cNvPr>
            <p:cNvSpPr>
              <a:spLocks noChangeShapeType="1"/>
            </p:cNvSpPr>
            <p:nvPr/>
          </p:nvSpPr>
          <p:spPr bwMode="auto">
            <a:xfrm>
              <a:off x="807" y="2474"/>
              <a:ext cx="4402" cy="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58" name="Line 12">
              <a:extLst>
                <a:ext uri="{FF2B5EF4-FFF2-40B4-BE49-F238E27FC236}">
                  <a16:creationId xmlns:a16="http://schemas.microsoft.com/office/drawing/2014/main" id="{6907F73A-7A65-455D-8ADA-960F7E9FB133}"/>
                </a:ext>
              </a:extLst>
            </p:cNvPr>
            <p:cNvSpPr>
              <a:spLocks noChangeShapeType="1"/>
            </p:cNvSpPr>
            <p:nvPr/>
          </p:nvSpPr>
          <p:spPr bwMode="auto">
            <a:xfrm flipV="1">
              <a:off x="813" y="2125"/>
              <a:ext cx="4387"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59" name="Line 13">
              <a:extLst>
                <a:ext uri="{FF2B5EF4-FFF2-40B4-BE49-F238E27FC236}">
                  <a16:creationId xmlns:a16="http://schemas.microsoft.com/office/drawing/2014/main" id="{634675B5-7DAE-4128-952F-12AB66BEA580}"/>
                </a:ext>
              </a:extLst>
            </p:cNvPr>
            <p:cNvSpPr>
              <a:spLocks noChangeShapeType="1"/>
            </p:cNvSpPr>
            <p:nvPr/>
          </p:nvSpPr>
          <p:spPr bwMode="auto">
            <a:xfrm>
              <a:off x="816" y="1758"/>
              <a:ext cx="4385"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60" name="Line 14">
              <a:extLst>
                <a:ext uri="{FF2B5EF4-FFF2-40B4-BE49-F238E27FC236}">
                  <a16:creationId xmlns:a16="http://schemas.microsoft.com/office/drawing/2014/main" id="{E1441298-0427-4AE8-8A38-C765120DDBCF}"/>
                </a:ext>
              </a:extLst>
            </p:cNvPr>
            <p:cNvSpPr>
              <a:spLocks noChangeShapeType="1"/>
            </p:cNvSpPr>
            <p:nvPr/>
          </p:nvSpPr>
          <p:spPr bwMode="auto">
            <a:xfrm flipV="1">
              <a:off x="799" y="1385"/>
              <a:ext cx="4412"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61" name="Line 15">
              <a:extLst>
                <a:ext uri="{FF2B5EF4-FFF2-40B4-BE49-F238E27FC236}">
                  <a16:creationId xmlns:a16="http://schemas.microsoft.com/office/drawing/2014/main" id="{B45B55F9-C11E-4DA4-9136-FC9498D30D33}"/>
                </a:ext>
              </a:extLst>
            </p:cNvPr>
            <p:cNvSpPr>
              <a:spLocks noChangeShapeType="1"/>
            </p:cNvSpPr>
            <p:nvPr/>
          </p:nvSpPr>
          <p:spPr bwMode="auto">
            <a:xfrm flipV="1">
              <a:off x="814" y="1013"/>
              <a:ext cx="4390"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4162" name="Line 16">
              <a:extLst>
                <a:ext uri="{FF2B5EF4-FFF2-40B4-BE49-F238E27FC236}">
                  <a16:creationId xmlns:a16="http://schemas.microsoft.com/office/drawing/2014/main" id="{F225EC8A-650C-4369-AE27-DB9592D963D6}"/>
                </a:ext>
              </a:extLst>
            </p:cNvPr>
            <p:cNvSpPr>
              <a:spLocks noChangeShapeType="1"/>
            </p:cNvSpPr>
            <p:nvPr/>
          </p:nvSpPr>
          <p:spPr bwMode="auto">
            <a:xfrm flipV="1">
              <a:off x="803" y="639"/>
              <a:ext cx="4394" cy="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134163" name="Freeform 17">
              <a:extLst>
                <a:ext uri="{FF2B5EF4-FFF2-40B4-BE49-F238E27FC236}">
                  <a16:creationId xmlns:a16="http://schemas.microsoft.com/office/drawing/2014/main" id="{AFF7AE8A-3B95-425F-B91D-490E8B52A26E}"/>
                </a:ext>
              </a:extLst>
            </p:cNvPr>
            <p:cNvSpPr>
              <a:spLocks/>
            </p:cNvSpPr>
            <p:nvPr/>
          </p:nvSpPr>
          <p:spPr bwMode="auto">
            <a:xfrm>
              <a:off x="811" y="288"/>
              <a:ext cx="4391" cy="7"/>
            </a:xfrm>
            <a:custGeom>
              <a:avLst/>
              <a:gdLst>
                <a:gd name="T0" fmla="*/ 0 w 4391"/>
                <a:gd name="T1" fmla="*/ 0 h 7"/>
                <a:gd name="T2" fmla="*/ 4391 w 4391"/>
                <a:gd name="T3" fmla="*/ 7 h 7"/>
                <a:gd name="T4" fmla="*/ 0 60000 65536"/>
                <a:gd name="T5" fmla="*/ 0 60000 65536"/>
                <a:gd name="T6" fmla="*/ 0 w 4391"/>
                <a:gd name="T7" fmla="*/ 0 h 7"/>
                <a:gd name="T8" fmla="*/ 4391 w 4391"/>
                <a:gd name="T9" fmla="*/ 7 h 7"/>
              </a:gdLst>
              <a:ahLst/>
              <a:cxnLst>
                <a:cxn ang="T4">
                  <a:pos x="T0" y="T1"/>
                </a:cxn>
                <a:cxn ang="T5">
                  <a:pos x="T2" y="T3"/>
                </a:cxn>
              </a:cxnLst>
              <a:rect l="T6" t="T7" r="T8" b="T9"/>
              <a:pathLst>
                <a:path w="4391" h="7">
                  <a:moveTo>
                    <a:pt x="0" y="0"/>
                  </a:moveTo>
                  <a:lnTo>
                    <a:pt x="4391" y="7"/>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64" name="Freeform 18">
              <a:extLst>
                <a:ext uri="{FF2B5EF4-FFF2-40B4-BE49-F238E27FC236}">
                  <a16:creationId xmlns:a16="http://schemas.microsoft.com/office/drawing/2014/main" id="{358AD4FE-BF55-49A1-A457-F696F3F707A8}"/>
                </a:ext>
              </a:extLst>
            </p:cNvPr>
            <p:cNvSpPr>
              <a:spLocks/>
            </p:cNvSpPr>
            <p:nvPr/>
          </p:nvSpPr>
          <p:spPr bwMode="auto">
            <a:xfrm>
              <a:off x="809" y="290"/>
              <a:ext cx="1" cy="3296"/>
            </a:xfrm>
            <a:custGeom>
              <a:avLst/>
              <a:gdLst>
                <a:gd name="T0" fmla="*/ 0 w 1"/>
                <a:gd name="T1" fmla="*/ 0 h 3296"/>
                <a:gd name="T2" fmla="*/ 0 w 1"/>
                <a:gd name="T3" fmla="*/ 3296 h 3296"/>
                <a:gd name="T4" fmla="*/ 0 60000 65536"/>
                <a:gd name="T5" fmla="*/ 0 60000 65536"/>
                <a:gd name="T6" fmla="*/ 0 w 1"/>
                <a:gd name="T7" fmla="*/ 0 h 3296"/>
                <a:gd name="T8" fmla="*/ 1 w 1"/>
                <a:gd name="T9" fmla="*/ 3296 h 3296"/>
              </a:gdLst>
              <a:ahLst/>
              <a:cxnLst>
                <a:cxn ang="T4">
                  <a:pos x="T0" y="T1"/>
                </a:cxn>
                <a:cxn ang="T5">
                  <a:pos x="T2" y="T3"/>
                </a:cxn>
              </a:cxnLst>
              <a:rect l="T6" t="T7" r="T8" b="T9"/>
              <a:pathLst>
                <a:path w="1" h="3296">
                  <a:moveTo>
                    <a:pt x="0" y="0"/>
                  </a:moveTo>
                  <a:lnTo>
                    <a:pt x="0" y="3296"/>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65" name="Freeform 19">
              <a:extLst>
                <a:ext uri="{FF2B5EF4-FFF2-40B4-BE49-F238E27FC236}">
                  <a16:creationId xmlns:a16="http://schemas.microsoft.com/office/drawing/2014/main" id="{ED84B4D5-3C14-4C87-B91A-130F9325805C}"/>
                </a:ext>
              </a:extLst>
            </p:cNvPr>
            <p:cNvSpPr>
              <a:spLocks/>
            </p:cNvSpPr>
            <p:nvPr/>
          </p:nvSpPr>
          <p:spPr bwMode="auto">
            <a:xfrm>
              <a:off x="1181" y="290"/>
              <a:ext cx="2" cy="3290"/>
            </a:xfrm>
            <a:custGeom>
              <a:avLst/>
              <a:gdLst>
                <a:gd name="T0" fmla="*/ 0 w 2"/>
                <a:gd name="T1" fmla="*/ 0 h 3290"/>
                <a:gd name="T2" fmla="*/ 2 w 2"/>
                <a:gd name="T3" fmla="*/ 3290 h 3290"/>
                <a:gd name="T4" fmla="*/ 0 60000 65536"/>
                <a:gd name="T5" fmla="*/ 0 60000 65536"/>
                <a:gd name="T6" fmla="*/ 0 w 2"/>
                <a:gd name="T7" fmla="*/ 0 h 3290"/>
                <a:gd name="T8" fmla="*/ 2 w 2"/>
                <a:gd name="T9" fmla="*/ 3290 h 3290"/>
              </a:gdLst>
              <a:ahLst/>
              <a:cxnLst>
                <a:cxn ang="T4">
                  <a:pos x="T0" y="T1"/>
                </a:cxn>
                <a:cxn ang="T5">
                  <a:pos x="T2" y="T3"/>
                </a:cxn>
              </a:cxnLst>
              <a:rect l="T6" t="T7" r="T8" b="T9"/>
              <a:pathLst>
                <a:path w="2" h="3290">
                  <a:moveTo>
                    <a:pt x="0" y="0"/>
                  </a:moveTo>
                  <a:lnTo>
                    <a:pt x="2" y="3290"/>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66" name="Line 20">
              <a:extLst>
                <a:ext uri="{FF2B5EF4-FFF2-40B4-BE49-F238E27FC236}">
                  <a16:creationId xmlns:a16="http://schemas.microsoft.com/office/drawing/2014/main" id="{12CD4540-41F2-404E-93DE-C213D206A22A}"/>
                </a:ext>
              </a:extLst>
            </p:cNvPr>
            <p:cNvSpPr>
              <a:spLocks noChangeShapeType="1"/>
            </p:cNvSpPr>
            <p:nvPr/>
          </p:nvSpPr>
          <p:spPr bwMode="auto">
            <a:xfrm flipH="1">
              <a:off x="1548" y="288"/>
              <a:ext cx="0" cy="330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67" name="Freeform 21">
              <a:extLst>
                <a:ext uri="{FF2B5EF4-FFF2-40B4-BE49-F238E27FC236}">
                  <a16:creationId xmlns:a16="http://schemas.microsoft.com/office/drawing/2014/main" id="{ED4A234A-DF5D-4A2B-A2D2-0FC377AC7902}"/>
                </a:ext>
              </a:extLst>
            </p:cNvPr>
            <p:cNvSpPr>
              <a:spLocks/>
            </p:cNvSpPr>
            <p:nvPr/>
          </p:nvSpPr>
          <p:spPr bwMode="auto">
            <a:xfrm>
              <a:off x="1907" y="290"/>
              <a:ext cx="6" cy="3295"/>
            </a:xfrm>
            <a:custGeom>
              <a:avLst/>
              <a:gdLst>
                <a:gd name="T0" fmla="*/ 6 w 6"/>
                <a:gd name="T1" fmla="*/ 0 h 3295"/>
                <a:gd name="T2" fmla="*/ 0 w 6"/>
                <a:gd name="T3" fmla="*/ 3295 h 3295"/>
                <a:gd name="T4" fmla="*/ 0 60000 65536"/>
                <a:gd name="T5" fmla="*/ 0 60000 65536"/>
                <a:gd name="T6" fmla="*/ 0 w 6"/>
                <a:gd name="T7" fmla="*/ 0 h 3295"/>
                <a:gd name="T8" fmla="*/ 6 w 6"/>
                <a:gd name="T9" fmla="*/ 3295 h 3295"/>
              </a:gdLst>
              <a:ahLst/>
              <a:cxnLst>
                <a:cxn ang="T4">
                  <a:pos x="T0" y="T1"/>
                </a:cxn>
                <a:cxn ang="T5">
                  <a:pos x="T2" y="T3"/>
                </a:cxn>
              </a:cxnLst>
              <a:rect l="T6" t="T7" r="T8" b="T9"/>
              <a:pathLst>
                <a:path w="6" h="3295">
                  <a:moveTo>
                    <a:pt x="6" y="0"/>
                  </a:moveTo>
                  <a:lnTo>
                    <a:pt x="0" y="3295"/>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68" name="Freeform 22">
              <a:extLst>
                <a:ext uri="{FF2B5EF4-FFF2-40B4-BE49-F238E27FC236}">
                  <a16:creationId xmlns:a16="http://schemas.microsoft.com/office/drawing/2014/main" id="{AF208EF1-057E-47B3-9D3D-E7109B23BF46}"/>
                </a:ext>
              </a:extLst>
            </p:cNvPr>
            <p:cNvSpPr>
              <a:spLocks/>
            </p:cNvSpPr>
            <p:nvPr/>
          </p:nvSpPr>
          <p:spPr bwMode="auto">
            <a:xfrm>
              <a:off x="2282" y="290"/>
              <a:ext cx="1" cy="3294"/>
            </a:xfrm>
            <a:custGeom>
              <a:avLst/>
              <a:gdLst>
                <a:gd name="T0" fmla="*/ 0 w 1"/>
                <a:gd name="T1" fmla="*/ 0 h 3294"/>
                <a:gd name="T2" fmla="*/ 1 w 1"/>
                <a:gd name="T3" fmla="*/ 3294 h 3294"/>
                <a:gd name="T4" fmla="*/ 0 60000 65536"/>
                <a:gd name="T5" fmla="*/ 0 60000 65536"/>
                <a:gd name="T6" fmla="*/ 0 w 1"/>
                <a:gd name="T7" fmla="*/ 0 h 3294"/>
                <a:gd name="T8" fmla="*/ 1 w 1"/>
                <a:gd name="T9" fmla="*/ 3294 h 3294"/>
              </a:gdLst>
              <a:ahLst/>
              <a:cxnLst>
                <a:cxn ang="T4">
                  <a:pos x="T0" y="T1"/>
                </a:cxn>
                <a:cxn ang="T5">
                  <a:pos x="T2" y="T3"/>
                </a:cxn>
              </a:cxnLst>
              <a:rect l="T6" t="T7" r="T8" b="T9"/>
              <a:pathLst>
                <a:path w="1" h="3294">
                  <a:moveTo>
                    <a:pt x="0" y="0"/>
                  </a:moveTo>
                  <a:lnTo>
                    <a:pt x="1" y="3294"/>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69" name="Freeform 23">
              <a:extLst>
                <a:ext uri="{FF2B5EF4-FFF2-40B4-BE49-F238E27FC236}">
                  <a16:creationId xmlns:a16="http://schemas.microsoft.com/office/drawing/2014/main" id="{D7FBF1E2-14FC-4A05-97EA-9CE158BD01FE}"/>
                </a:ext>
              </a:extLst>
            </p:cNvPr>
            <p:cNvSpPr>
              <a:spLocks/>
            </p:cNvSpPr>
            <p:nvPr/>
          </p:nvSpPr>
          <p:spPr bwMode="auto">
            <a:xfrm>
              <a:off x="2633" y="290"/>
              <a:ext cx="7" cy="3299"/>
            </a:xfrm>
            <a:custGeom>
              <a:avLst/>
              <a:gdLst>
                <a:gd name="T0" fmla="*/ 7 w 7"/>
                <a:gd name="T1" fmla="*/ 0 h 3299"/>
                <a:gd name="T2" fmla="*/ 0 w 7"/>
                <a:gd name="T3" fmla="*/ 3299 h 3299"/>
                <a:gd name="T4" fmla="*/ 0 60000 65536"/>
                <a:gd name="T5" fmla="*/ 0 60000 65536"/>
                <a:gd name="T6" fmla="*/ 0 w 7"/>
                <a:gd name="T7" fmla="*/ 0 h 3299"/>
                <a:gd name="T8" fmla="*/ 7 w 7"/>
                <a:gd name="T9" fmla="*/ 3299 h 3299"/>
              </a:gdLst>
              <a:ahLst/>
              <a:cxnLst>
                <a:cxn ang="T4">
                  <a:pos x="T0" y="T1"/>
                </a:cxn>
                <a:cxn ang="T5">
                  <a:pos x="T2" y="T3"/>
                </a:cxn>
              </a:cxnLst>
              <a:rect l="T6" t="T7" r="T8" b="T9"/>
              <a:pathLst>
                <a:path w="7" h="3299">
                  <a:moveTo>
                    <a:pt x="7" y="0"/>
                  </a:moveTo>
                  <a:lnTo>
                    <a:pt x="0" y="3299"/>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70" name="Freeform 24">
              <a:extLst>
                <a:ext uri="{FF2B5EF4-FFF2-40B4-BE49-F238E27FC236}">
                  <a16:creationId xmlns:a16="http://schemas.microsoft.com/office/drawing/2014/main" id="{2EC468F9-65A4-4987-B852-BD8248C5E4FD}"/>
                </a:ext>
              </a:extLst>
            </p:cNvPr>
            <p:cNvSpPr>
              <a:spLocks/>
            </p:cNvSpPr>
            <p:nvPr/>
          </p:nvSpPr>
          <p:spPr bwMode="auto">
            <a:xfrm>
              <a:off x="3012" y="293"/>
              <a:ext cx="2" cy="3289"/>
            </a:xfrm>
            <a:custGeom>
              <a:avLst/>
              <a:gdLst>
                <a:gd name="T0" fmla="*/ 0 w 2"/>
                <a:gd name="T1" fmla="*/ 0 h 3289"/>
                <a:gd name="T2" fmla="*/ 2 w 2"/>
                <a:gd name="T3" fmla="*/ 3289 h 3289"/>
                <a:gd name="T4" fmla="*/ 0 60000 65536"/>
                <a:gd name="T5" fmla="*/ 0 60000 65536"/>
                <a:gd name="T6" fmla="*/ 0 w 2"/>
                <a:gd name="T7" fmla="*/ 0 h 3289"/>
                <a:gd name="T8" fmla="*/ 2 w 2"/>
                <a:gd name="T9" fmla="*/ 3289 h 3289"/>
              </a:gdLst>
              <a:ahLst/>
              <a:cxnLst>
                <a:cxn ang="T4">
                  <a:pos x="T0" y="T1"/>
                </a:cxn>
                <a:cxn ang="T5">
                  <a:pos x="T2" y="T3"/>
                </a:cxn>
              </a:cxnLst>
              <a:rect l="T6" t="T7" r="T8" b="T9"/>
              <a:pathLst>
                <a:path w="2" h="3289">
                  <a:moveTo>
                    <a:pt x="0" y="0"/>
                  </a:moveTo>
                  <a:lnTo>
                    <a:pt x="2" y="3289"/>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71" name="Freeform 25">
              <a:extLst>
                <a:ext uri="{FF2B5EF4-FFF2-40B4-BE49-F238E27FC236}">
                  <a16:creationId xmlns:a16="http://schemas.microsoft.com/office/drawing/2014/main" id="{76CF2DB8-80E3-4A5D-9750-2ACEB04527FB}"/>
                </a:ext>
              </a:extLst>
            </p:cNvPr>
            <p:cNvSpPr>
              <a:spLocks/>
            </p:cNvSpPr>
            <p:nvPr/>
          </p:nvSpPr>
          <p:spPr bwMode="auto">
            <a:xfrm>
              <a:off x="3384" y="293"/>
              <a:ext cx="1" cy="3288"/>
            </a:xfrm>
            <a:custGeom>
              <a:avLst/>
              <a:gdLst>
                <a:gd name="T0" fmla="*/ 0 w 1"/>
                <a:gd name="T1" fmla="*/ 0 h 3288"/>
                <a:gd name="T2" fmla="*/ 1 w 1"/>
                <a:gd name="T3" fmla="*/ 3288 h 3288"/>
                <a:gd name="T4" fmla="*/ 0 60000 65536"/>
                <a:gd name="T5" fmla="*/ 0 60000 65536"/>
                <a:gd name="T6" fmla="*/ 0 w 1"/>
                <a:gd name="T7" fmla="*/ 0 h 3288"/>
                <a:gd name="T8" fmla="*/ 1 w 1"/>
                <a:gd name="T9" fmla="*/ 3288 h 3288"/>
              </a:gdLst>
              <a:ahLst/>
              <a:cxnLst>
                <a:cxn ang="T4">
                  <a:pos x="T0" y="T1"/>
                </a:cxn>
                <a:cxn ang="T5">
                  <a:pos x="T2" y="T3"/>
                </a:cxn>
              </a:cxnLst>
              <a:rect l="T6" t="T7" r="T8" b="T9"/>
              <a:pathLst>
                <a:path w="1" h="3288">
                  <a:moveTo>
                    <a:pt x="0" y="0"/>
                  </a:moveTo>
                  <a:lnTo>
                    <a:pt x="1" y="3288"/>
                  </a:ln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72" name="Line 26">
              <a:extLst>
                <a:ext uri="{FF2B5EF4-FFF2-40B4-BE49-F238E27FC236}">
                  <a16:creationId xmlns:a16="http://schemas.microsoft.com/office/drawing/2014/main" id="{FF890330-DE22-4AAB-84F3-9916847F6AF7}"/>
                </a:ext>
              </a:extLst>
            </p:cNvPr>
            <p:cNvSpPr>
              <a:spLocks noChangeShapeType="1"/>
            </p:cNvSpPr>
            <p:nvPr/>
          </p:nvSpPr>
          <p:spPr bwMode="auto">
            <a:xfrm>
              <a:off x="3732" y="286"/>
              <a:ext cx="1" cy="329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73" name="Line 27">
              <a:extLst>
                <a:ext uri="{FF2B5EF4-FFF2-40B4-BE49-F238E27FC236}">
                  <a16:creationId xmlns:a16="http://schemas.microsoft.com/office/drawing/2014/main" id="{C35CC913-8527-4D28-8613-87E9B75C62F2}"/>
                </a:ext>
              </a:extLst>
            </p:cNvPr>
            <p:cNvSpPr>
              <a:spLocks noChangeShapeType="1"/>
            </p:cNvSpPr>
            <p:nvPr/>
          </p:nvSpPr>
          <p:spPr bwMode="auto">
            <a:xfrm>
              <a:off x="4103" y="286"/>
              <a:ext cx="0" cy="329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74" name="Line 28">
              <a:extLst>
                <a:ext uri="{FF2B5EF4-FFF2-40B4-BE49-F238E27FC236}">
                  <a16:creationId xmlns:a16="http://schemas.microsoft.com/office/drawing/2014/main" id="{0803E7D5-85A8-4D0D-9358-575AC5E0848C}"/>
                </a:ext>
              </a:extLst>
            </p:cNvPr>
            <p:cNvSpPr>
              <a:spLocks noChangeShapeType="1"/>
            </p:cNvSpPr>
            <p:nvPr/>
          </p:nvSpPr>
          <p:spPr bwMode="auto">
            <a:xfrm flipH="1">
              <a:off x="4469" y="286"/>
              <a:ext cx="0" cy="330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75" name="Line 29">
              <a:extLst>
                <a:ext uri="{FF2B5EF4-FFF2-40B4-BE49-F238E27FC236}">
                  <a16:creationId xmlns:a16="http://schemas.microsoft.com/office/drawing/2014/main" id="{7F4382E6-8FBF-4F69-B29E-06875A1423C1}"/>
                </a:ext>
              </a:extLst>
            </p:cNvPr>
            <p:cNvSpPr>
              <a:spLocks noChangeShapeType="1"/>
            </p:cNvSpPr>
            <p:nvPr/>
          </p:nvSpPr>
          <p:spPr bwMode="auto">
            <a:xfrm>
              <a:off x="4834" y="294"/>
              <a:ext cx="1" cy="329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76" name="Freeform 30">
              <a:extLst>
                <a:ext uri="{FF2B5EF4-FFF2-40B4-BE49-F238E27FC236}">
                  <a16:creationId xmlns:a16="http://schemas.microsoft.com/office/drawing/2014/main" id="{4523CEF7-1D49-48E2-BB76-26C39D89B052}"/>
                </a:ext>
              </a:extLst>
            </p:cNvPr>
            <p:cNvSpPr>
              <a:spLocks/>
            </p:cNvSpPr>
            <p:nvPr/>
          </p:nvSpPr>
          <p:spPr bwMode="auto">
            <a:xfrm>
              <a:off x="5206" y="291"/>
              <a:ext cx="1" cy="3292"/>
            </a:xfrm>
            <a:custGeom>
              <a:avLst/>
              <a:gdLst>
                <a:gd name="T0" fmla="*/ 1 w 1"/>
                <a:gd name="T1" fmla="*/ 0 h 3292"/>
                <a:gd name="T2" fmla="*/ 0 w 1"/>
                <a:gd name="T3" fmla="*/ 3292 h 3292"/>
                <a:gd name="T4" fmla="*/ 0 60000 65536"/>
                <a:gd name="T5" fmla="*/ 0 60000 65536"/>
                <a:gd name="T6" fmla="*/ 0 w 1"/>
                <a:gd name="T7" fmla="*/ 0 h 3292"/>
                <a:gd name="T8" fmla="*/ 1 w 1"/>
                <a:gd name="T9" fmla="*/ 3292 h 3292"/>
              </a:gdLst>
              <a:ahLst/>
              <a:cxnLst>
                <a:cxn ang="T4">
                  <a:pos x="T0" y="T1"/>
                </a:cxn>
                <a:cxn ang="T5">
                  <a:pos x="T2" y="T3"/>
                </a:cxn>
              </a:cxnLst>
              <a:rect l="T6" t="T7" r="T8" b="T9"/>
              <a:pathLst>
                <a:path w="1" h="3292">
                  <a:moveTo>
                    <a:pt x="1" y="0"/>
                  </a:moveTo>
                  <a:lnTo>
                    <a:pt x="0" y="3292"/>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177" name="Text Box 31">
              <a:extLst>
                <a:ext uri="{FF2B5EF4-FFF2-40B4-BE49-F238E27FC236}">
                  <a16:creationId xmlns:a16="http://schemas.microsoft.com/office/drawing/2014/main" id="{CA4AF212-1B3C-456C-A03C-FA0DDFAE8421}"/>
                </a:ext>
              </a:extLst>
            </p:cNvPr>
            <p:cNvSpPr txBox="1">
              <a:spLocks noChangeArrowheads="1"/>
            </p:cNvSpPr>
            <p:nvPr/>
          </p:nvSpPr>
          <p:spPr bwMode="auto">
            <a:xfrm>
              <a:off x="575" y="3616"/>
              <a:ext cx="279"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-25</a:t>
              </a:r>
              <a:endParaRPr lang="cs-CZ" altLang="cs-CZ" sz="2400">
                <a:latin typeface="Arial" panose="020B0604020202020204" pitchFamily="34" charset="0"/>
              </a:endParaRPr>
            </a:p>
          </p:txBody>
        </p:sp>
        <p:sp>
          <p:nvSpPr>
            <p:cNvPr id="134178" name="Text Box 32">
              <a:extLst>
                <a:ext uri="{FF2B5EF4-FFF2-40B4-BE49-F238E27FC236}">
                  <a16:creationId xmlns:a16="http://schemas.microsoft.com/office/drawing/2014/main" id="{67BA7049-09B5-4AC5-8B87-7819DE5A90B3}"/>
                </a:ext>
              </a:extLst>
            </p:cNvPr>
            <p:cNvSpPr txBox="1">
              <a:spLocks noChangeArrowheads="1"/>
            </p:cNvSpPr>
            <p:nvPr/>
          </p:nvSpPr>
          <p:spPr bwMode="auto">
            <a:xfrm>
              <a:off x="934" y="3603"/>
              <a:ext cx="279"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-20</a:t>
              </a:r>
              <a:endParaRPr lang="cs-CZ" altLang="cs-CZ" sz="2400">
                <a:latin typeface="Arial" panose="020B0604020202020204" pitchFamily="34" charset="0"/>
              </a:endParaRPr>
            </a:p>
          </p:txBody>
        </p:sp>
        <p:sp>
          <p:nvSpPr>
            <p:cNvPr id="134179" name="Text Box 33">
              <a:extLst>
                <a:ext uri="{FF2B5EF4-FFF2-40B4-BE49-F238E27FC236}">
                  <a16:creationId xmlns:a16="http://schemas.microsoft.com/office/drawing/2014/main" id="{57A5B23E-24BC-4659-A374-33D1B4BFF6D3}"/>
                </a:ext>
              </a:extLst>
            </p:cNvPr>
            <p:cNvSpPr txBox="1">
              <a:spLocks noChangeArrowheads="1"/>
            </p:cNvSpPr>
            <p:nvPr/>
          </p:nvSpPr>
          <p:spPr bwMode="auto">
            <a:xfrm>
              <a:off x="1305" y="3607"/>
              <a:ext cx="279"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-15</a:t>
              </a:r>
              <a:endParaRPr lang="cs-CZ" altLang="cs-CZ" sz="2400">
                <a:latin typeface="Arial" panose="020B0604020202020204" pitchFamily="34" charset="0"/>
              </a:endParaRPr>
            </a:p>
          </p:txBody>
        </p:sp>
        <p:sp>
          <p:nvSpPr>
            <p:cNvPr id="134180" name="Text Box 34">
              <a:extLst>
                <a:ext uri="{FF2B5EF4-FFF2-40B4-BE49-F238E27FC236}">
                  <a16:creationId xmlns:a16="http://schemas.microsoft.com/office/drawing/2014/main" id="{C3010783-B61A-4A0A-B9DE-0D9EC066AFD1}"/>
                </a:ext>
              </a:extLst>
            </p:cNvPr>
            <p:cNvSpPr txBox="1">
              <a:spLocks noChangeArrowheads="1"/>
            </p:cNvSpPr>
            <p:nvPr/>
          </p:nvSpPr>
          <p:spPr bwMode="auto">
            <a:xfrm>
              <a:off x="1676" y="3611"/>
              <a:ext cx="279"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-10</a:t>
              </a:r>
              <a:endParaRPr lang="cs-CZ" altLang="cs-CZ" sz="2400">
                <a:latin typeface="Arial" panose="020B0604020202020204" pitchFamily="34" charset="0"/>
              </a:endParaRPr>
            </a:p>
          </p:txBody>
        </p:sp>
        <p:sp>
          <p:nvSpPr>
            <p:cNvPr id="134181" name="Text Box 35">
              <a:extLst>
                <a:ext uri="{FF2B5EF4-FFF2-40B4-BE49-F238E27FC236}">
                  <a16:creationId xmlns:a16="http://schemas.microsoft.com/office/drawing/2014/main" id="{A0DAC522-C2AB-4046-888B-288853F8C01A}"/>
                </a:ext>
              </a:extLst>
            </p:cNvPr>
            <p:cNvSpPr txBox="1">
              <a:spLocks noChangeArrowheads="1"/>
            </p:cNvSpPr>
            <p:nvPr/>
          </p:nvSpPr>
          <p:spPr bwMode="auto">
            <a:xfrm>
              <a:off x="2078" y="3615"/>
              <a:ext cx="21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-5</a:t>
              </a:r>
              <a:endParaRPr lang="cs-CZ" altLang="cs-CZ" sz="2400">
                <a:latin typeface="Arial" panose="020B0604020202020204" pitchFamily="34" charset="0"/>
              </a:endParaRPr>
            </a:p>
          </p:txBody>
        </p:sp>
        <p:sp>
          <p:nvSpPr>
            <p:cNvPr id="134182" name="Text Box 36">
              <a:extLst>
                <a:ext uri="{FF2B5EF4-FFF2-40B4-BE49-F238E27FC236}">
                  <a16:creationId xmlns:a16="http://schemas.microsoft.com/office/drawing/2014/main" id="{DEBD0F92-4566-45A7-942D-218DEA4C1DD3}"/>
                </a:ext>
              </a:extLst>
            </p:cNvPr>
            <p:cNvSpPr txBox="1">
              <a:spLocks noChangeArrowheads="1"/>
            </p:cNvSpPr>
            <p:nvPr/>
          </p:nvSpPr>
          <p:spPr bwMode="auto">
            <a:xfrm>
              <a:off x="2474" y="3619"/>
              <a:ext cx="179"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0</a:t>
              </a:r>
              <a:endParaRPr lang="cs-CZ" altLang="cs-CZ" sz="2400">
                <a:latin typeface="Arial" panose="020B0604020202020204" pitchFamily="34" charset="0"/>
              </a:endParaRPr>
            </a:p>
          </p:txBody>
        </p:sp>
        <p:sp>
          <p:nvSpPr>
            <p:cNvPr id="134183" name="Text Box 37">
              <a:extLst>
                <a:ext uri="{FF2B5EF4-FFF2-40B4-BE49-F238E27FC236}">
                  <a16:creationId xmlns:a16="http://schemas.microsoft.com/office/drawing/2014/main" id="{680E12B4-C9DF-4B7A-AC7E-D7272F5998B9}"/>
                </a:ext>
              </a:extLst>
            </p:cNvPr>
            <p:cNvSpPr txBox="1">
              <a:spLocks noChangeArrowheads="1"/>
            </p:cNvSpPr>
            <p:nvPr/>
          </p:nvSpPr>
          <p:spPr bwMode="auto">
            <a:xfrm>
              <a:off x="2839" y="3623"/>
              <a:ext cx="179"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5</a:t>
              </a:r>
              <a:endParaRPr lang="cs-CZ" altLang="cs-CZ" sz="2400">
                <a:latin typeface="Arial" panose="020B0604020202020204" pitchFamily="34" charset="0"/>
              </a:endParaRPr>
            </a:p>
          </p:txBody>
        </p:sp>
        <p:sp>
          <p:nvSpPr>
            <p:cNvPr id="134184" name="Text Box 38">
              <a:extLst>
                <a:ext uri="{FF2B5EF4-FFF2-40B4-BE49-F238E27FC236}">
                  <a16:creationId xmlns:a16="http://schemas.microsoft.com/office/drawing/2014/main" id="{7903729C-8980-49FA-BB73-1143D5D80202}"/>
                </a:ext>
              </a:extLst>
            </p:cNvPr>
            <p:cNvSpPr txBox="1">
              <a:spLocks noChangeArrowheads="1"/>
            </p:cNvSpPr>
            <p:nvPr/>
          </p:nvSpPr>
          <p:spPr bwMode="auto">
            <a:xfrm>
              <a:off x="3178" y="3621"/>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10</a:t>
              </a:r>
              <a:endParaRPr lang="cs-CZ" altLang="cs-CZ" sz="2400">
                <a:latin typeface="Arial" panose="020B0604020202020204" pitchFamily="34" charset="0"/>
              </a:endParaRPr>
            </a:p>
          </p:txBody>
        </p:sp>
        <p:sp>
          <p:nvSpPr>
            <p:cNvPr id="134185" name="Text Box 39">
              <a:extLst>
                <a:ext uri="{FF2B5EF4-FFF2-40B4-BE49-F238E27FC236}">
                  <a16:creationId xmlns:a16="http://schemas.microsoft.com/office/drawing/2014/main" id="{3E0ECD07-DF5F-43EE-A6D2-891709BF36D1}"/>
                </a:ext>
              </a:extLst>
            </p:cNvPr>
            <p:cNvSpPr txBox="1">
              <a:spLocks noChangeArrowheads="1"/>
            </p:cNvSpPr>
            <p:nvPr/>
          </p:nvSpPr>
          <p:spPr bwMode="auto">
            <a:xfrm>
              <a:off x="3532" y="3613"/>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15</a:t>
              </a:r>
              <a:endParaRPr lang="cs-CZ" altLang="cs-CZ" sz="2400">
                <a:latin typeface="Arial" panose="020B0604020202020204" pitchFamily="34" charset="0"/>
              </a:endParaRPr>
            </a:p>
          </p:txBody>
        </p:sp>
        <p:sp>
          <p:nvSpPr>
            <p:cNvPr id="134186" name="Text Box 40">
              <a:extLst>
                <a:ext uri="{FF2B5EF4-FFF2-40B4-BE49-F238E27FC236}">
                  <a16:creationId xmlns:a16="http://schemas.microsoft.com/office/drawing/2014/main" id="{D34E599C-7B3D-4754-AED8-D0E80C60AB3F}"/>
                </a:ext>
              </a:extLst>
            </p:cNvPr>
            <p:cNvSpPr txBox="1">
              <a:spLocks noChangeArrowheads="1"/>
            </p:cNvSpPr>
            <p:nvPr/>
          </p:nvSpPr>
          <p:spPr bwMode="auto">
            <a:xfrm>
              <a:off x="3903" y="3629"/>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20</a:t>
              </a:r>
              <a:endParaRPr lang="cs-CZ" altLang="cs-CZ" sz="2400">
                <a:latin typeface="Arial" panose="020B0604020202020204" pitchFamily="34" charset="0"/>
              </a:endParaRPr>
            </a:p>
          </p:txBody>
        </p:sp>
        <p:sp>
          <p:nvSpPr>
            <p:cNvPr id="134187" name="Text Box 41">
              <a:extLst>
                <a:ext uri="{FF2B5EF4-FFF2-40B4-BE49-F238E27FC236}">
                  <a16:creationId xmlns:a16="http://schemas.microsoft.com/office/drawing/2014/main" id="{9947588C-7EF8-43AE-A41C-8063E33E7377}"/>
                </a:ext>
              </a:extLst>
            </p:cNvPr>
            <p:cNvSpPr txBox="1">
              <a:spLocks noChangeArrowheads="1"/>
            </p:cNvSpPr>
            <p:nvPr/>
          </p:nvSpPr>
          <p:spPr bwMode="auto">
            <a:xfrm>
              <a:off x="4256" y="3616"/>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25</a:t>
              </a:r>
              <a:endParaRPr lang="cs-CZ" altLang="cs-CZ" sz="2400">
                <a:latin typeface="Arial" panose="020B0604020202020204" pitchFamily="34" charset="0"/>
              </a:endParaRPr>
            </a:p>
          </p:txBody>
        </p:sp>
        <p:sp>
          <p:nvSpPr>
            <p:cNvPr id="134188" name="Text Box 42">
              <a:extLst>
                <a:ext uri="{FF2B5EF4-FFF2-40B4-BE49-F238E27FC236}">
                  <a16:creationId xmlns:a16="http://schemas.microsoft.com/office/drawing/2014/main" id="{D4EC7AB0-A2FA-4D32-A8E1-AE673A76528B}"/>
                </a:ext>
              </a:extLst>
            </p:cNvPr>
            <p:cNvSpPr txBox="1">
              <a:spLocks noChangeArrowheads="1"/>
            </p:cNvSpPr>
            <p:nvPr/>
          </p:nvSpPr>
          <p:spPr bwMode="auto">
            <a:xfrm>
              <a:off x="4616" y="3620"/>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30</a:t>
              </a:r>
              <a:endParaRPr lang="cs-CZ" altLang="cs-CZ" sz="2400">
                <a:latin typeface="Arial" panose="020B0604020202020204" pitchFamily="34" charset="0"/>
              </a:endParaRPr>
            </a:p>
          </p:txBody>
        </p:sp>
        <p:sp>
          <p:nvSpPr>
            <p:cNvPr id="134189" name="Text Box 43">
              <a:extLst>
                <a:ext uri="{FF2B5EF4-FFF2-40B4-BE49-F238E27FC236}">
                  <a16:creationId xmlns:a16="http://schemas.microsoft.com/office/drawing/2014/main" id="{E85047A7-F2E8-4355-82DD-8D9CCC79420D}"/>
                </a:ext>
              </a:extLst>
            </p:cNvPr>
            <p:cNvSpPr txBox="1">
              <a:spLocks noChangeArrowheads="1"/>
            </p:cNvSpPr>
            <p:nvPr/>
          </p:nvSpPr>
          <p:spPr bwMode="auto">
            <a:xfrm>
              <a:off x="591" y="3105"/>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10</a:t>
              </a:r>
              <a:endParaRPr lang="cs-CZ" altLang="cs-CZ" sz="2400">
                <a:latin typeface="Arial" panose="020B0604020202020204" pitchFamily="34" charset="0"/>
              </a:endParaRPr>
            </a:p>
          </p:txBody>
        </p:sp>
        <p:sp>
          <p:nvSpPr>
            <p:cNvPr id="134190" name="Text Box 44">
              <a:extLst>
                <a:ext uri="{FF2B5EF4-FFF2-40B4-BE49-F238E27FC236}">
                  <a16:creationId xmlns:a16="http://schemas.microsoft.com/office/drawing/2014/main" id="{134EEA8C-295A-489F-8A4D-15F94A23B997}"/>
                </a:ext>
              </a:extLst>
            </p:cNvPr>
            <p:cNvSpPr txBox="1">
              <a:spLocks noChangeArrowheads="1"/>
            </p:cNvSpPr>
            <p:nvPr/>
          </p:nvSpPr>
          <p:spPr bwMode="auto">
            <a:xfrm>
              <a:off x="590" y="2744"/>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dirty="0">
                  <a:latin typeface="Arial" panose="020B0604020202020204" pitchFamily="34" charset="0"/>
                </a:rPr>
                <a:t>20</a:t>
              </a:r>
              <a:endParaRPr lang="cs-CZ" altLang="cs-CZ" sz="2400" dirty="0">
                <a:latin typeface="Arial" panose="020B0604020202020204" pitchFamily="34" charset="0"/>
              </a:endParaRPr>
            </a:p>
          </p:txBody>
        </p:sp>
        <p:sp>
          <p:nvSpPr>
            <p:cNvPr id="134191" name="Text Box 45">
              <a:extLst>
                <a:ext uri="{FF2B5EF4-FFF2-40B4-BE49-F238E27FC236}">
                  <a16:creationId xmlns:a16="http://schemas.microsoft.com/office/drawing/2014/main" id="{8AB603CC-8082-46D7-B12E-AAA9953C5C50}"/>
                </a:ext>
              </a:extLst>
            </p:cNvPr>
            <p:cNvSpPr txBox="1">
              <a:spLocks noChangeArrowheads="1"/>
            </p:cNvSpPr>
            <p:nvPr/>
          </p:nvSpPr>
          <p:spPr bwMode="auto">
            <a:xfrm>
              <a:off x="588" y="2383"/>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30</a:t>
              </a:r>
              <a:endParaRPr lang="cs-CZ" altLang="cs-CZ" sz="2400">
                <a:latin typeface="Arial" panose="020B0604020202020204" pitchFamily="34" charset="0"/>
              </a:endParaRPr>
            </a:p>
          </p:txBody>
        </p:sp>
        <p:sp>
          <p:nvSpPr>
            <p:cNvPr id="134192" name="Text Box 46">
              <a:extLst>
                <a:ext uri="{FF2B5EF4-FFF2-40B4-BE49-F238E27FC236}">
                  <a16:creationId xmlns:a16="http://schemas.microsoft.com/office/drawing/2014/main" id="{7C651636-7446-414F-953B-493794BB7830}"/>
                </a:ext>
              </a:extLst>
            </p:cNvPr>
            <p:cNvSpPr txBox="1">
              <a:spLocks noChangeArrowheads="1"/>
            </p:cNvSpPr>
            <p:nvPr/>
          </p:nvSpPr>
          <p:spPr bwMode="auto">
            <a:xfrm>
              <a:off x="587" y="2004"/>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40</a:t>
              </a:r>
              <a:endParaRPr lang="cs-CZ" altLang="cs-CZ" sz="2400">
                <a:latin typeface="Arial" panose="020B0604020202020204" pitchFamily="34" charset="0"/>
              </a:endParaRPr>
            </a:p>
          </p:txBody>
        </p:sp>
        <p:sp>
          <p:nvSpPr>
            <p:cNvPr id="134193" name="Text Box 47">
              <a:extLst>
                <a:ext uri="{FF2B5EF4-FFF2-40B4-BE49-F238E27FC236}">
                  <a16:creationId xmlns:a16="http://schemas.microsoft.com/office/drawing/2014/main" id="{F581C337-CA93-4035-9D1A-57FA3E549F8B}"/>
                </a:ext>
              </a:extLst>
            </p:cNvPr>
            <p:cNvSpPr txBox="1">
              <a:spLocks noChangeArrowheads="1"/>
            </p:cNvSpPr>
            <p:nvPr/>
          </p:nvSpPr>
          <p:spPr bwMode="auto">
            <a:xfrm>
              <a:off x="592" y="1643"/>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50</a:t>
              </a:r>
              <a:endParaRPr lang="cs-CZ" altLang="cs-CZ" sz="2400">
                <a:latin typeface="Arial" panose="020B0604020202020204" pitchFamily="34" charset="0"/>
              </a:endParaRPr>
            </a:p>
          </p:txBody>
        </p:sp>
        <p:sp>
          <p:nvSpPr>
            <p:cNvPr id="134194" name="Text Box 48">
              <a:extLst>
                <a:ext uri="{FF2B5EF4-FFF2-40B4-BE49-F238E27FC236}">
                  <a16:creationId xmlns:a16="http://schemas.microsoft.com/office/drawing/2014/main" id="{D60CAE63-D4CC-4CA4-81F6-413B24C40513}"/>
                </a:ext>
              </a:extLst>
            </p:cNvPr>
            <p:cNvSpPr txBox="1">
              <a:spLocks noChangeArrowheads="1"/>
            </p:cNvSpPr>
            <p:nvPr/>
          </p:nvSpPr>
          <p:spPr bwMode="auto">
            <a:xfrm>
              <a:off x="597" y="1282"/>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60</a:t>
              </a:r>
              <a:endParaRPr lang="cs-CZ" altLang="cs-CZ" sz="2400">
                <a:latin typeface="Arial" panose="020B0604020202020204" pitchFamily="34" charset="0"/>
              </a:endParaRPr>
            </a:p>
          </p:txBody>
        </p:sp>
        <p:sp>
          <p:nvSpPr>
            <p:cNvPr id="134195" name="Text Box 49">
              <a:extLst>
                <a:ext uri="{FF2B5EF4-FFF2-40B4-BE49-F238E27FC236}">
                  <a16:creationId xmlns:a16="http://schemas.microsoft.com/office/drawing/2014/main" id="{02927C54-34B5-47F4-82C9-E6397BEB0B59}"/>
                </a:ext>
              </a:extLst>
            </p:cNvPr>
            <p:cNvSpPr txBox="1">
              <a:spLocks noChangeArrowheads="1"/>
            </p:cNvSpPr>
            <p:nvPr/>
          </p:nvSpPr>
          <p:spPr bwMode="auto">
            <a:xfrm>
              <a:off x="602" y="921"/>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70</a:t>
              </a:r>
              <a:endParaRPr lang="cs-CZ" altLang="cs-CZ" sz="2400">
                <a:latin typeface="Arial" panose="020B0604020202020204" pitchFamily="34" charset="0"/>
              </a:endParaRPr>
            </a:p>
          </p:txBody>
        </p:sp>
        <p:sp>
          <p:nvSpPr>
            <p:cNvPr id="134196" name="Text Box 50">
              <a:extLst>
                <a:ext uri="{FF2B5EF4-FFF2-40B4-BE49-F238E27FC236}">
                  <a16:creationId xmlns:a16="http://schemas.microsoft.com/office/drawing/2014/main" id="{64933554-E4F0-4E80-B5EE-D745127DA6DC}"/>
                </a:ext>
              </a:extLst>
            </p:cNvPr>
            <p:cNvSpPr txBox="1">
              <a:spLocks noChangeArrowheads="1"/>
            </p:cNvSpPr>
            <p:nvPr/>
          </p:nvSpPr>
          <p:spPr bwMode="auto">
            <a:xfrm>
              <a:off x="607" y="549"/>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80</a:t>
              </a:r>
              <a:endParaRPr lang="cs-CZ" altLang="cs-CZ" sz="2400">
                <a:latin typeface="Arial" panose="020B0604020202020204" pitchFamily="34" charset="0"/>
              </a:endParaRPr>
            </a:p>
          </p:txBody>
        </p:sp>
        <p:sp>
          <p:nvSpPr>
            <p:cNvPr id="134197" name="Text Box 51">
              <a:extLst>
                <a:ext uri="{FF2B5EF4-FFF2-40B4-BE49-F238E27FC236}">
                  <a16:creationId xmlns:a16="http://schemas.microsoft.com/office/drawing/2014/main" id="{36BB3BFD-A51D-42EC-B7A4-1174C9C55173}"/>
                </a:ext>
              </a:extLst>
            </p:cNvPr>
            <p:cNvSpPr txBox="1">
              <a:spLocks noChangeArrowheads="1"/>
            </p:cNvSpPr>
            <p:nvPr/>
          </p:nvSpPr>
          <p:spPr bwMode="auto">
            <a:xfrm>
              <a:off x="612" y="176"/>
              <a:ext cx="24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90</a:t>
              </a:r>
              <a:endParaRPr lang="cs-CZ" altLang="cs-CZ" sz="2400">
                <a:latin typeface="Arial" panose="020B0604020202020204" pitchFamily="34" charset="0"/>
              </a:endParaRPr>
            </a:p>
          </p:txBody>
        </p:sp>
        <p:sp>
          <p:nvSpPr>
            <p:cNvPr id="134198" name="Text Box 52">
              <a:extLst>
                <a:ext uri="{FF2B5EF4-FFF2-40B4-BE49-F238E27FC236}">
                  <a16:creationId xmlns:a16="http://schemas.microsoft.com/office/drawing/2014/main" id="{428C4C99-0022-493B-B964-B4221CD3DD62}"/>
                </a:ext>
              </a:extLst>
            </p:cNvPr>
            <p:cNvSpPr txBox="1">
              <a:spLocks noChangeArrowheads="1"/>
            </p:cNvSpPr>
            <p:nvPr/>
          </p:nvSpPr>
          <p:spPr bwMode="auto">
            <a:xfrm>
              <a:off x="46" y="100"/>
              <a:ext cx="634"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a:latin typeface="Arial" panose="020B0604020202020204" pitchFamily="34" charset="0"/>
                </a:rPr>
                <a:t>P</a:t>
              </a:r>
              <a:r>
                <a:rPr lang="cs-CZ" altLang="cs-CZ" sz="1400">
                  <a:latin typeface="Arial" panose="020B0604020202020204" pitchFamily="34" charset="0"/>
                </a:rPr>
                <a:t>CO</a:t>
              </a:r>
              <a:r>
                <a:rPr lang="cs-CZ" altLang="cs-CZ" sz="1400" baseline="-25000">
                  <a:latin typeface="Arial" panose="020B0604020202020204" pitchFamily="34" charset="0"/>
                </a:rPr>
                <a:t>2</a:t>
              </a:r>
              <a:r>
                <a:rPr lang="cs-CZ" altLang="cs-CZ" sz="1400">
                  <a:latin typeface="Arial" panose="020B0604020202020204" pitchFamily="34" charset="0"/>
                </a:rPr>
                <a:t> </a:t>
              </a:r>
              <a:r>
                <a:rPr lang="cs-CZ" altLang="cs-CZ" sz="1200">
                  <a:latin typeface="Arial" panose="020B0604020202020204" pitchFamily="34" charset="0"/>
                </a:rPr>
                <a:t>torr</a:t>
              </a:r>
              <a:endParaRPr lang="cs-CZ" altLang="cs-CZ" sz="2400">
                <a:latin typeface="Arial" panose="020B0604020202020204" pitchFamily="34" charset="0"/>
              </a:endParaRPr>
            </a:p>
          </p:txBody>
        </p:sp>
        <p:sp>
          <p:nvSpPr>
            <p:cNvPr id="134199" name="Text Box 53">
              <a:extLst>
                <a:ext uri="{FF2B5EF4-FFF2-40B4-BE49-F238E27FC236}">
                  <a16:creationId xmlns:a16="http://schemas.microsoft.com/office/drawing/2014/main" id="{1B2DA99E-7878-420D-AD86-CD6F3CC0DB4F}"/>
                </a:ext>
              </a:extLst>
            </p:cNvPr>
            <p:cNvSpPr txBox="1">
              <a:spLocks noChangeArrowheads="1"/>
            </p:cNvSpPr>
            <p:nvPr/>
          </p:nvSpPr>
          <p:spPr bwMode="auto">
            <a:xfrm>
              <a:off x="4221" y="3710"/>
              <a:ext cx="120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600">
                  <a:latin typeface="Arial" panose="020B0604020202020204" pitchFamily="34" charset="0"/>
                </a:rPr>
                <a:t>Base Excess</a:t>
              </a:r>
              <a:r>
                <a:rPr lang="cs-CZ" altLang="cs-CZ" sz="2400">
                  <a:latin typeface="Arial" panose="020B0604020202020204" pitchFamily="34" charset="0"/>
                </a:rPr>
                <a:t> </a:t>
              </a:r>
              <a:r>
                <a:rPr lang="cs-CZ" altLang="cs-CZ" sz="1200">
                  <a:latin typeface="Arial" panose="020B0604020202020204" pitchFamily="34" charset="0"/>
                </a:rPr>
                <a:t>mmol/l</a:t>
              </a:r>
              <a:endParaRPr lang="cs-CZ" altLang="cs-CZ" sz="2400">
                <a:latin typeface="Arial" panose="020B0604020202020204" pitchFamily="34" charset="0"/>
              </a:endParaRPr>
            </a:p>
          </p:txBody>
        </p:sp>
        <p:sp>
          <p:nvSpPr>
            <p:cNvPr id="134200" name="Freeform 54">
              <a:extLst>
                <a:ext uri="{FF2B5EF4-FFF2-40B4-BE49-F238E27FC236}">
                  <a16:creationId xmlns:a16="http://schemas.microsoft.com/office/drawing/2014/main" id="{CFA04562-DFB6-4926-8CAE-EF3CC96A7D35}"/>
                </a:ext>
              </a:extLst>
            </p:cNvPr>
            <p:cNvSpPr>
              <a:spLocks/>
            </p:cNvSpPr>
            <p:nvPr/>
          </p:nvSpPr>
          <p:spPr bwMode="auto">
            <a:xfrm>
              <a:off x="819" y="291"/>
              <a:ext cx="1370" cy="2662"/>
            </a:xfrm>
            <a:custGeom>
              <a:avLst/>
              <a:gdLst>
                <a:gd name="T0" fmla="*/ 0 w 1368"/>
                <a:gd name="T1" fmla="*/ 2680 h 2659"/>
                <a:gd name="T2" fmla="*/ 191 w 1368"/>
                <a:gd name="T3" fmla="*/ 2421 h 2659"/>
                <a:gd name="T4" fmla="*/ 375 w 1368"/>
                <a:gd name="T5" fmla="*/ 2151 h 2659"/>
                <a:gd name="T6" fmla="*/ 689 w 1368"/>
                <a:gd name="T7" fmla="*/ 1534 h 2659"/>
                <a:gd name="T8" fmla="*/ 895 w 1368"/>
                <a:gd name="T9" fmla="*/ 1059 h 2659"/>
                <a:gd name="T10" fmla="*/ 1382 w 1368"/>
                <a:gd name="T11" fmla="*/ 0 h 2659"/>
                <a:gd name="T12" fmla="*/ 0 60000 65536"/>
                <a:gd name="T13" fmla="*/ 0 60000 65536"/>
                <a:gd name="T14" fmla="*/ 0 60000 65536"/>
                <a:gd name="T15" fmla="*/ 0 60000 65536"/>
                <a:gd name="T16" fmla="*/ 0 60000 65536"/>
                <a:gd name="T17" fmla="*/ 0 60000 65536"/>
                <a:gd name="T18" fmla="*/ 0 w 1368"/>
                <a:gd name="T19" fmla="*/ 0 h 2659"/>
                <a:gd name="T20" fmla="*/ 1368 w 1368"/>
                <a:gd name="T21" fmla="*/ 2659 h 2659"/>
              </a:gdLst>
              <a:ahLst/>
              <a:cxnLst>
                <a:cxn ang="T12">
                  <a:pos x="T0" y="T1"/>
                </a:cxn>
                <a:cxn ang="T13">
                  <a:pos x="T2" y="T3"/>
                </a:cxn>
                <a:cxn ang="T14">
                  <a:pos x="T4" y="T5"/>
                </a:cxn>
                <a:cxn ang="T15">
                  <a:pos x="T6" y="T7"/>
                </a:cxn>
                <a:cxn ang="T16">
                  <a:pos x="T8" y="T9"/>
                </a:cxn>
                <a:cxn ang="T17">
                  <a:pos x="T10" y="T11"/>
                </a:cxn>
              </a:cxnLst>
              <a:rect l="T18" t="T19" r="T20" b="T21"/>
              <a:pathLst>
                <a:path w="1368" h="2659">
                  <a:moveTo>
                    <a:pt x="0" y="2659"/>
                  </a:moveTo>
                  <a:cubicBezTo>
                    <a:pt x="31" y="2616"/>
                    <a:pt x="130" y="2487"/>
                    <a:pt x="191" y="2400"/>
                  </a:cubicBezTo>
                  <a:cubicBezTo>
                    <a:pt x="252" y="2313"/>
                    <a:pt x="286" y="2283"/>
                    <a:pt x="368" y="2137"/>
                  </a:cubicBezTo>
                  <a:cubicBezTo>
                    <a:pt x="450" y="1991"/>
                    <a:pt x="595" y="1701"/>
                    <a:pt x="682" y="1520"/>
                  </a:cubicBezTo>
                  <a:cubicBezTo>
                    <a:pt x="769" y="1339"/>
                    <a:pt x="774" y="1305"/>
                    <a:pt x="888" y="1052"/>
                  </a:cubicBezTo>
                  <a:cubicBezTo>
                    <a:pt x="1002" y="799"/>
                    <a:pt x="1268" y="219"/>
                    <a:pt x="1368"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201" name="Freeform 55">
              <a:extLst>
                <a:ext uri="{FF2B5EF4-FFF2-40B4-BE49-F238E27FC236}">
                  <a16:creationId xmlns:a16="http://schemas.microsoft.com/office/drawing/2014/main" id="{7285B51A-2455-4B2E-9E09-99B372166A9C}"/>
                </a:ext>
              </a:extLst>
            </p:cNvPr>
            <p:cNvSpPr>
              <a:spLocks/>
            </p:cNvSpPr>
            <p:nvPr/>
          </p:nvSpPr>
          <p:spPr bwMode="auto">
            <a:xfrm>
              <a:off x="937" y="291"/>
              <a:ext cx="1823" cy="2926"/>
            </a:xfrm>
            <a:custGeom>
              <a:avLst/>
              <a:gdLst>
                <a:gd name="T0" fmla="*/ 0 w 1823"/>
                <a:gd name="T1" fmla="*/ 2926 h 2926"/>
                <a:gd name="T2" fmla="*/ 331 w 1823"/>
                <a:gd name="T3" fmla="*/ 2548 h 2926"/>
                <a:gd name="T4" fmla="*/ 508 w 1823"/>
                <a:gd name="T5" fmla="*/ 2285 h 2926"/>
                <a:gd name="T6" fmla="*/ 646 w 1823"/>
                <a:gd name="T7" fmla="*/ 2035 h 2926"/>
                <a:gd name="T8" fmla="*/ 863 w 1823"/>
                <a:gd name="T9" fmla="*/ 1663 h 2926"/>
                <a:gd name="T10" fmla="*/ 1177 w 1823"/>
                <a:gd name="T11" fmla="*/ 1120 h 2926"/>
                <a:gd name="T12" fmla="*/ 1526 w 1823"/>
                <a:gd name="T13" fmla="*/ 515 h 2926"/>
                <a:gd name="T14" fmla="*/ 1823 w 1823"/>
                <a:gd name="T15" fmla="*/ 0 h 2926"/>
                <a:gd name="T16" fmla="*/ 0 60000 65536"/>
                <a:gd name="T17" fmla="*/ 0 60000 65536"/>
                <a:gd name="T18" fmla="*/ 0 60000 65536"/>
                <a:gd name="T19" fmla="*/ 0 60000 65536"/>
                <a:gd name="T20" fmla="*/ 0 60000 65536"/>
                <a:gd name="T21" fmla="*/ 0 60000 65536"/>
                <a:gd name="T22" fmla="*/ 0 60000 65536"/>
                <a:gd name="T23" fmla="*/ 0 60000 65536"/>
                <a:gd name="T24" fmla="*/ 0 w 1823"/>
                <a:gd name="T25" fmla="*/ 0 h 2926"/>
                <a:gd name="T26" fmla="*/ 1823 w 1823"/>
                <a:gd name="T27" fmla="*/ 2926 h 29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23" h="2926">
                  <a:moveTo>
                    <a:pt x="0" y="2926"/>
                  </a:moveTo>
                  <a:cubicBezTo>
                    <a:pt x="56" y="2863"/>
                    <a:pt x="246" y="2655"/>
                    <a:pt x="331" y="2548"/>
                  </a:cubicBezTo>
                  <a:cubicBezTo>
                    <a:pt x="416" y="2441"/>
                    <a:pt x="456" y="2370"/>
                    <a:pt x="508" y="2285"/>
                  </a:cubicBezTo>
                  <a:cubicBezTo>
                    <a:pt x="560" y="2200"/>
                    <a:pt x="587" y="2139"/>
                    <a:pt x="646" y="2035"/>
                  </a:cubicBezTo>
                  <a:cubicBezTo>
                    <a:pt x="705" y="1931"/>
                    <a:pt x="775" y="1815"/>
                    <a:pt x="863" y="1663"/>
                  </a:cubicBezTo>
                  <a:cubicBezTo>
                    <a:pt x="951" y="1511"/>
                    <a:pt x="1067" y="1311"/>
                    <a:pt x="1177" y="1120"/>
                  </a:cubicBezTo>
                  <a:cubicBezTo>
                    <a:pt x="1287" y="929"/>
                    <a:pt x="1418" y="702"/>
                    <a:pt x="1526" y="515"/>
                  </a:cubicBezTo>
                  <a:cubicBezTo>
                    <a:pt x="1634" y="328"/>
                    <a:pt x="1761" y="107"/>
                    <a:pt x="1823"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202" name="Freeform 56">
              <a:extLst>
                <a:ext uri="{FF2B5EF4-FFF2-40B4-BE49-F238E27FC236}">
                  <a16:creationId xmlns:a16="http://schemas.microsoft.com/office/drawing/2014/main" id="{8FDEDBA1-5540-4518-876D-FDC91D64EF6A}"/>
                </a:ext>
              </a:extLst>
            </p:cNvPr>
            <p:cNvSpPr>
              <a:spLocks/>
            </p:cNvSpPr>
            <p:nvPr/>
          </p:nvSpPr>
          <p:spPr bwMode="auto">
            <a:xfrm>
              <a:off x="1157" y="288"/>
              <a:ext cx="2320" cy="2935"/>
            </a:xfrm>
            <a:custGeom>
              <a:avLst/>
              <a:gdLst>
                <a:gd name="T0" fmla="*/ 0 w 2320"/>
                <a:gd name="T1" fmla="*/ 2935 h 2935"/>
                <a:gd name="T2" fmla="*/ 569 w 2320"/>
                <a:gd name="T3" fmla="*/ 2383 h 2935"/>
                <a:gd name="T4" fmla="*/ 900 w 2320"/>
                <a:gd name="T5" fmla="*/ 1966 h 2935"/>
                <a:gd name="T6" fmla="*/ 1139 w 2320"/>
                <a:gd name="T7" fmla="*/ 1623 h 2935"/>
                <a:gd name="T8" fmla="*/ 1396 w 2320"/>
                <a:gd name="T9" fmla="*/ 1258 h 2935"/>
                <a:gd name="T10" fmla="*/ 1693 w 2320"/>
                <a:gd name="T11" fmla="*/ 852 h 2935"/>
                <a:gd name="T12" fmla="*/ 2001 w 2320"/>
                <a:gd name="T13" fmla="*/ 425 h 2935"/>
                <a:gd name="T14" fmla="*/ 2320 w 2320"/>
                <a:gd name="T15" fmla="*/ 0 h 2935"/>
                <a:gd name="T16" fmla="*/ 0 60000 65536"/>
                <a:gd name="T17" fmla="*/ 0 60000 65536"/>
                <a:gd name="T18" fmla="*/ 0 60000 65536"/>
                <a:gd name="T19" fmla="*/ 0 60000 65536"/>
                <a:gd name="T20" fmla="*/ 0 60000 65536"/>
                <a:gd name="T21" fmla="*/ 0 60000 65536"/>
                <a:gd name="T22" fmla="*/ 0 60000 65536"/>
                <a:gd name="T23" fmla="*/ 0 60000 65536"/>
                <a:gd name="T24" fmla="*/ 0 w 2320"/>
                <a:gd name="T25" fmla="*/ 0 h 2935"/>
                <a:gd name="T26" fmla="*/ 2320 w 2320"/>
                <a:gd name="T27" fmla="*/ 2935 h 29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20" h="2935">
                  <a:moveTo>
                    <a:pt x="0" y="2935"/>
                  </a:moveTo>
                  <a:cubicBezTo>
                    <a:pt x="95" y="2843"/>
                    <a:pt x="419" y="2544"/>
                    <a:pt x="569" y="2383"/>
                  </a:cubicBezTo>
                  <a:cubicBezTo>
                    <a:pt x="719" y="2222"/>
                    <a:pt x="805" y="2094"/>
                    <a:pt x="900" y="1966"/>
                  </a:cubicBezTo>
                  <a:cubicBezTo>
                    <a:pt x="995" y="1840"/>
                    <a:pt x="1056" y="1742"/>
                    <a:pt x="1139" y="1623"/>
                  </a:cubicBezTo>
                  <a:cubicBezTo>
                    <a:pt x="1223" y="1506"/>
                    <a:pt x="1305" y="1387"/>
                    <a:pt x="1396" y="1258"/>
                  </a:cubicBezTo>
                  <a:cubicBezTo>
                    <a:pt x="1488" y="1129"/>
                    <a:pt x="1592" y="992"/>
                    <a:pt x="1693" y="852"/>
                  </a:cubicBezTo>
                  <a:cubicBezTo>
                    <a:pt x="1794" y="714"/>
                    <a:pt x="1896" y="567"/>
                    <a:pt x="2001" y="425"/>
                  </a:cubicBezTo>
                  <a:cubicBezTo>
                    <a:pt x="2107" y="283"/>
                    <a:pt x="2254" y="89"/>
                    <a:pt x="2320"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203" name="Freeform 57">
              <a:extLst>
                <a:ext uri="{FF2B5EF4-FFF2-40B4-BE49-F238E27FC236}">
                  <a16:creationId xmlns:a16="http://schemas.microsoft.com/office/drawing/2014/main" id="{73C576BC-DBA4-494F-A904-F0962E2CDA66}"/>
                </a:ext>
              </a:extLst>
            </p:cNvPr>
            <p:cNvSpPr>
              <a:spLocks/>
            </p:cNvSpPr>
            <p:nvPr/>
          </p:nvSpPr>
          <p:spPr bwMode="auto">
            <a:xfrm>
              <a:off x="1389" y="294"/>
              <a:ext cx="2661" cy="2923"/>
            </a:xfrm>
            <a:custGeom>
              <a:avLst/>
              <a:gdLst>
                <a:gd name="T0" fmla="*/ 0 w 2661"/>
                <a:gd name="T1" fmla="*/ 2923 h 2923"/>
                <a:gd name="T2" fmla="*/ 617 w 2661"/>
                <a:gd name="T3" fmla="*/ 2369 h 2923"/>
                <a:gd name="T4" fmla="*/ 1005 w 2661"/>
                <a:gd name="T5" fmla="*/ 1980 h 2923"/>
                <a:gd name="T6" fmla="*/ 1257 w 2661"/>
                <a:gd name="T7" fmla="*/ 1666 h 2923"/>
                <a:gd name="T8" fmla="*/ 1560 w 2661"/>
                <a:gd name="T9" fmla="*/ 1312 h 2923"/>
                <a:gd name="T10" fmla="*/ 1908 w 2661"/>
                <a:gd name="T11" fmla="*/ 883 h 2923"/>
                <a:gd name="T12" fmla="*/ 2286 w 2661"/>
                <a:gd name="T13" fmla="*/ 432 h 2923"/>
                <a:gd name="T14" fmla="*/ 2661 w 2661"/>
                <a:gd name="T15" fmla="*/ 0 h 2923"/>
                <a:gd name="T16" fmla="*/ 0 60000 65536"/>
                <a:gd name="T17" fmla="*/ 0 60000 65536"/>
                <a:gd name="T18" fmla="*/ 0 60000 65536"/>
                <a:gd name="T19" fmla="*/ 0 60000 65536"/>
                <a:gd name="T20" fmla="*/ 0 60000 65536"/>
                <a:gd name="T21" fmla="*/ 0 60000 65536"/>
                <a:gd name="T22" fmla="*/ 0 60000 65536"/>
                <a:gd name="T23" fmla="*/ 0 60000 65536"/>
                <a:gd name="T24" fmla="*/ 0 w 2661"/>
                <a:gd name="T25" fmla="*/ 0 h 2923"/>
                <a:gd name="T26" fmla="*/ 2661 w 2661"/>
                <a:gd name="T27" fmla="*/ 2923 h 292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61" h="2923">
                  <a:moveTo>
                    <a:pt x="0" y="2923"/>
                  </a:moveTo>
                  <a:cubicBezTo>
                    <a:pt x="102" y="2831"/>
                    <a:pt x="450" y="2526"/>
                    <a:pt x="617" y="2369"/>
                  </a:cubicBezTo>
                  <a:cubicBezTo>
                    <a:pt x="784" y="2212"/>
                    <a:pt x="898" y="2097"/>
                    <a:pt x="1005" y="1980"/>
                  </a:cubicBezTo>
                  <a:cubicBezTo>
                    <a:pt x="1112" y="1863"/>
                    <a:pt x="1165" y="1777"/>
                    <a:pt x="1257" y="1666"/>
                  </a:cubicBezTo>
                  <a:cubicBezTo>
                    <a:pt x="1349" y="1555"/>
                    <a:pt x="1452" y="1442"/>
                    <a:pt x="1560" y="1312"/>
                  </a:cubicBezTo>
                  <a:cubicBezTo>
                    <a:pt x="1668" y="1182"/>
                    <a:pt x="1787" y="1030"/>
                    <a:pt x="1908" y="883"/>
                  </a:cubicBezTo>
                  <a:cubicBezTo>
                    <a:pt x="2029" y="736"/>
                    <a:pt x="2161" y="579"/>
                    <a:pt x="2286" y="432"/>
                  </a:cubicBezTo>
                  <a:cubicBezTo>
                    <a:pt x="2411" y="285"/>
                    <a:pt x="2583" y="90"/>
                    <a:pt x="2661"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p>
          </p:txBody>
        </p:sp>
        <p:sp>
          <p:nvSpPr>
            <p:cNvPr id="134204" name="Freeform 58">
              <a:extLst>
                <a:ext uri="{FF2B5EF4-FFF2-40B4-BE49-F238E27FC236}">
                  <a16:creationId xmlns:a16="http://schemas.microsoft.com/office/drawing/2014/main" id="{0E9DFECB-CDA1-4D9C-9637-D504F28957A5}"/>
                </a:ext>
              </a:extLst>
            </p:cNvPr>
            <p:cNvSpPr>
              <a:spLocks/>
            </p:cNvSpPr>
            <p:nvPr/>
          </p:nvSpPr>
          <p:spPr bwMode="auto">
            <a:xfrm>
              <a:off x="1600" y="291"/>
              <a:ext cx="3006" cy="2920"/>
            </a:xfrm>
            <a:custGeom>
              <a:avLst/>
              <a:gdLst>
                <a:gd name="T0" fmla="*/ 0 w 3006"/>
                <a:gd name="T1" fmla="*/ 2920 h 2920"/>
                <a:gd name="T2" fmla="*/ 549 w 3006"/>
                <a:gd name="T3" fmla="*/ 2463 h 2920"/>
                <a:gd name="T4" fmla="*/ 1006 w 3006"/>
                <a:gd name="T5" fmla="*/ 2017 h 2920"/>
                <a:gd name="T6" fmla="*/ 1355 w 3006"/>
                <a:gd name="T7" fmla="*/ 1652 h 2920"/>
                <a:gd name="T8" fmla="*/ 1800 w 3006"/>
                <a:gd name="T9" fmla="*/ 1206 h 2920"/>
                <a:gd name="T10" fmla="*/ 2137 w 3006"/>
                <a:gd name="T11" fmla="*/ 858 h 2920"/>
                <a:gd name="T12" fmla="*/ 2412 w 3006"/>
                <a:gd name="T13" fmla="*/ 589 h 2920"/>
                <a:gd name="T14" fmla="*/ 2691 w 3006"/>
                <a:gd name="T15" fmla="*/ 304 h 2920"/>
                <a:gd name="T16" fmla="*/ 3006 w 3006"/>
                <a:gd name="T17" fmla="*/ 0 h 29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06"/>
                <a:gd name="T28" fmla="*/ 0 h 2920"/>
                <a:gd name="T29" fmla="*/ 3006 w 3006"/>
                <a:gd name="T30" fmla="*/ 2920 h 29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06" h="2920">
                  <a:moveTo>
                    <a:pt x="0" y="2920"/>
                  </a:moveTo>
                  <a:cubicBezTo>
                    <a:pt x="91" y="2844"/>
                    <a:pt x="381" y="2613"/>
                    <a:pt x="549" y="2463"/>
                  </a:cubicBezTo>
                  <a:cubicBezTo>
                    <a:pt x="717" y="2313"/>
                    <a:pt x="872" y="2152"/>
                    <a:pt x="1006" y="2017"/>
                  </a:cubicBezTo>
                  <a:cubicBezTo>
                    <a:pt x="1140" y="1882"/>
                    <a:pt x="1223" y="1787"/>
                    <a:pt x="1355" y="1652"/>
                  </a:cubicBezTo>
                  <a:cubicBezTo>
                    <a:pt x="1487" y="1517"/>
                    <a:pt x="1670" y="1338"/>
                    <a:pt x="1800" y="1206"/>
                  </a:cubicBezTo>
                  <a:cubicBezTo>
                    <a:pt x="1930" y="1074"/>
                    <a:pt x="2035" y="961"/>
                    <a:pt x="2137" y="858"/>
                  </a:cubicBezTo>
                  <a:cubicBezTo>
                    <a:pt x="2239" y="755"/>
                    <a:pt x="2320" y="681"/>
                    <a:pt x="2412" y="589"/>
                  </a:cubicBezTo>
                  <a:cubicBezTo>
                    <a:pt x="2504" y="497"/>
                    <a:pt x="2592" y="402"/>
                    <a:pt x="2691" y="304"/>
                  </a:cubicBezTo>
                  <a:cubicBezTo>
                    <a:pt x="2790" y="206"/>
                    <a:pt x="2941" y="63"/>
                    <a:pt x="3006"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205" name="Freeform 59">
              <a:extLst>
                <a:ext uri="{FF2B5EF4-FFF2-40B4-BE49-F238E27FC236}">
                  <a16:creationId xmlns:a16="http://schemas.microsoft.com/office/drawing/2014/main" id="{48D4AB92-2F84-4CE1-A038-C0F7CDB10CC4}"/>
                </a:ext>
              </a:extLst>
            </p:cNvPr>
            <p:cNvSpPr>
              <a:spLocks/>
            </p:cNvSpPr>
            <p:nvPr/>
          </p:nvSpPr>
          <p:spPr bwMode="auto">
            <a:xfrm>
              <a:off x="1726" y="297"/>
              <a:ext cx="3471" cy="2920"/>
            </a:xfrm>
            <a:custGeom>
              <a:avLst/>
              <a:gdLst>
                <a:gd name="T0" fmla="*/ 0 w 3463"/>
                <a:gd name="T1" fmla="*/ 2992 h 2908"/>
                <a:gd name="T2" fmla="*/ 401 w 3463"/>
                <a:gd name="T3" fmla="*/ 2751 h 2908"/>
                <a:gd name="T4" fmla="*/ 991 w 3463"/>
                <a:gd name="T5" fmla="*/ 2245 h 2908"/>
                <a:gd name="T6" fmla="*/ 1318 w 3463"/>
                <a:gd name="T7" fmla="*/ 1947 h 2908"/>
                <a:gd name="T8" fmla="*/ 1714 w 3463"/>
                <a:gd name="T9" fmla="*/ 1626 h 2908"/>
                <a:gd name="T10" fmla="*/ 2081 w 3463"/>
                <a:gd name="T11" fmla="*/ 1292 h 2908"/>
                <a:gd name="T12" fmla="*/ 2349 w 3463"/>
                <a:gd name="T13" fmla="*/ 1045 h 2908"/>
                <a:gd name="T14" fmla="*/ 2722 w 3463"/>
                <a:gd name="T15" fmla="*/ 718 h 2908"/>
                <a:gd name="T16" fmla="*/ 3026 w 3463"/>
                <a:gd name="T17" fmla="*/ 454 h 2908"/>
                <a:gd name="T18" fmla="*/ 3519 w 3463"/>
                <a:gd name="T19" fmla="*/ 0 h 29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463"/>
                <a:gd name="T31" fmla="*/ 0 h 2908"/>
                <a:gd name="T32" fmla="*/ 3463 w 3463"/>
                <a:gd name="T33" fmla="*/ 2908 h 29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463" h="2908">
                  <a:moveTo>
                    <a:pt x="0" y="2908"/>
                  </a:moveTo>
                  <a:cubicBezTo>
                    <a:pt x="66" y="2869"/>
                    <a:pt x="231" y="2795"/>
                    <a:pt x="394" y="2674"/>
                  </a:cubicBezTo>
                  <a:cubicBezTo>
                    <a:pt x="557" y="2553"/>
                    <a:pt x="827" y="2312"/>
                    <a:pt x="977" y="2182"/>
                  </a:cubicBezTo>
                  <a:cubicBezTo>
                    <a:pt x="1127" y="2052"/>
                    <a:pt x="1179" y="1992"/>
                    <a:pt x="1297" y="1891"/>
                  </a:cubicBezTo>
                  <a:cubicBezTo>
                    <a:pt x="1415" y="1790"/>
                    <a:pt x="1561" y="1683"/>
                    <a:pt x="1686" y="1577"/>
                  </a:cubicBezTo>
                  <a:cubicBezTo>
                    <a:pt x="1811" y="1471"/>
                    <a:pt x="1941" y="1350"/>
                    <a:pt x="2046" y="1257"/>
                  </a:cubicBezTo>
                  <a:cubicBezTo>
                    <a:pt x="2151" y="1164"/>
                    <a:pt x="2208" y="1110"/>
                    <a:pt x="2314" y="1017"/>
                  </a:cubicBezTo>
                  <a:cubicBezTo>
                    <a:pt x="2420" y="924"/>
                    <a:pt x="2570" y="793"/>
                    <a:pt x="2680" y="697"/>
                  </a:cubicBezTo>
                  <a:cubicBezTo>
                    <a:pt x="2790" y="601"/>
                    <a:pt x="2847" y="556"/>
                    <a:pt x="2977" y="440"/>
                  </a:cubicBezTo>
                  <a:cubicBezTo>
                    <a:pt x="3107" y="324"/>
                    <a:pt x="3382" y="73"/>
                    <a:pt x="3463"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206" name="Freeform 60">
              <a:extLst>
                <a:ext uri="{FF2B5EF4-FFF2-40B4-BE49-F238E27FC236}">
                  <a16:creationId xmlns:a16="http://schemas.microsoft.com/office/drawing/2014/main" id="{8B33DF48-988E-40AC-B4FE-1090F0D56701}"/>
                </a:ext>
              </a:extLst>
            </p:cNvPr>
            <p:cNvSpPr>
              <a:spLocks/>
            </p:cNvSpPr>
            <p:nvPr/>
          </p:nvSpPr>
          <p:spPr bwMode="auto">
            <a:xfrm>
              <a:off x="2086" y="1074"/>
              <a:ext cx="3122" cy="2143"/>
            </a:xfrm>
            <a:custGeom>
              <a:avLst/>
              <a:gdLst>
                <a:gd name="T0" fmla="*/ 0 w 3132"/>
                <a:gd name="T1" fmla="*/ 2113 h 2148"/>
                <a:gd name="T2" fmla="*/ 347 w 3132"/>
                <a:gd name="T3" fmla="*/ 1936 h 2148"/>
                <a:gd name="T4" fmla="*/ 853 w 3132"/>
                <a:gd name="T5" fmla="*/ 1600 h 2148"/>
                <a:gd name="T6" fmla="*/ 1326 w 3132"/>
                <a:gd name="T7" fmla="*/ 1270 h 2148"/>
                <a:gd name="T8" fmla="*/ 1758 w 3132"/>
                <a:gd name="T9" fmla="*/ 957 h 2148"/>
                <a:gd name="T10" fmla="*/ 2521 w 3132"/>
                <a:gd name="T11" fmla="*/ 392 h 2148"/>
                <a:gd name="T12" fmla="*/ 3062 w 3132"/>
                <a:gd name="T13" fmla="*/ 0 h 2148"/>
                <a:gd name="T14" fmla="*/ 0 60000 65536"/>
                <a:gd name="T15" fmla="*/ 0 60000 65536"/>
                <a:gd name="T16" fmla="*/ 0 60000 65536"/>
                <a:gd name="T17" fmla="*/ 0 60000 65536"/>
                <a:gd name="T18" fmla="*/ 0 60000 65536"/>
                <a:gd name="T19" fmla="*/ 0 60000 65536"/>
                <a:gd name="T20" fmla="*/ 0 60000 65536"/>
                <a:gd name="T21" fmla="*/ 0 w 3132"/>
                <a:gd name="T22" fmla="*/ 0 h 2148"/>
                <a:gd name="T23" fmla="*/ 3132 w 3132"/>
                <a:gd name="T24" fmla="*/ 2148 h 21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32" h="2148">
                  <a:moveTo>
                    <a:pt x="0" y="2148"/>
                  </a:moveTo>
                  <a:cubicBezTo>
                    <a:pt x="59" y="2119"/>
                    <a:pt x="208" y="2058"/>
                    <a:pt x="354" y="1971"/>
                  </a:cubicBezTo>
                  <a:cubicBezTo>
                    <a:pt x="500" y="1884"/>
                    <a:pt x="707" y="1741"/>
                    <a:pt x="874" y="1628"/>
                  </a:cubicBezTo>
                  <a:cubicBezTo>
                    <a:pt x="1041" y="1515"/>
                    <a:pt x="1200" y="1400"/>
                    <a:pt x="1354" y="1291"/>
                  </a:cubicBezTo>
                  <a:cubicBezTo>
                    <a:pt x="1508" y="1182"/>
                    <a:pt x="1596" y="1120"/>
                    <a:pt x="1800" y="971"/>
                  </a:cubicBezTo>
                  <a:cubicBezTo>
                    <a:pt x="2004" y="822"/>
                    <a:pt x="2355" y="561"/>
                    <a:pt x="2577" y="399"/>
                  </a:cubicBezTo>
                  <a:cubicBezTo>
                    <a:pt x="2799" y="237"/>
                    <a:pt x="3017" y="83"/>
                    <a:pt x="3132" y="0"/>
                  </a:cubicBezTo>
                </a:path>
              </a:pathLst>
            </a:custGeom>
            <a:noFill/>
            <a:ln w="31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4207" name="Text Box 61">
              <a:extLst>
                <a:ext uri="{FF2B5EF4-FFF2-40B4-BE49-F238E27FC236}">
                  <a16:creationId xmlns:a16="http://schemas.microsoft.com/office/drawing/2014/main" id="{56CB83FB-BEA8-49DF-B53A-C1FCDB7916C8}"/>
                </a:ext>
              </a:extLst>
            </p:cNvPr>
            <p:cNvSpPr txBox="1">
              <a:spLocks noChangeArrowheads="1"/>
            </p:cNvSpPr>
            <p:nvPr/>
          </p:nvSpPr>
          <p:spPr bwMode="auto">
            <a:xfrm rot="17899991">
              <a:off x="1782" y="362"/>
              <a:ext cx="483"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pH=7,1</a:t>
              </a:r>
              <a:endParaRPr lang="cs-CZ" altLang="cs-CZ" sz="2400">
                <a:latin typeface="Arial" panose="020B0604020202020204" pitchFamily="34" charset="0"/>
              </a:endParaRPr>
            </a:p>
          </p:txBody>
        </p:sp>
        <p:sp>
          <p:nvSpPr>
            <p:cNvPr id="134208" name="Text Box 62">
              <a:extLst>
                <a:ext uri="{FF2B5EF4-FFF2-40B4-BE49-F238E27FC236}">
                  <a16:creationId xmlns:a16="http://schemas.microsoft.com/office/drawing/2014/main" id="{DB653E62-21EC-43A0-BF1B-B2208D779246}"/>
                </a:ext>
              </a:extLst>
            </p:cNvPr>
            <p:cNvSpPr txBox="1">
              <a:spLocks noChangeArrowheads="1"/>
            </p:cNvSpPr>
            <p:nvPr/>
          </p:nvSpPr>
          <p:spPr bwMode="auto">
            <a:xfrm rot="17962072">
              <a:off x="2519" y="373"/>
              <a:ext cx="483"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pH=7,2</a:t>
              </a:r>
              <a:endParaRPr lang="cs-CZ" altLang="cs-CZ" sz="2400">
                <a:latin typeface="Arial" panose="020B0604020202020204" pitchFamily="34" charset="0"/>
              </a:endParaRPr>
            </a:p>
          </p:txBody>
        </p:sp>
        <p:sp>
          <p:nvSpPr>
            <p:cNvPr id="134209" name="Text Box 63">
              <a:extLst>
                <a:ext uri="{FF2B5EF4-FFF2-40B4-BE49-F238E27FC236}">
                  <a16:creationId xmlns:a16="http://schemas.microsoft.com/office/drawing/2014/main" id="{B6403975-A10E-49F2-8305-51D71746AA7C}"/>
                </a:ext>
              </a:extLst>
            </p:cNvPr>
            <p:cNvSpPr txBox="1">
              <a:spLocks noChangeArrowheads="1"/>
            </p:cNvSpPr>
            <p:nvPr/>
          </p:nvSpPr>
          <p:spPr bwMode="auto">
            <a:xfrm rot="17962072">
              <a:off x="2978" y="389"/>
              <a:ext cx="483"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pH=7,3</a:t>
              </a:r>
              <a:endParaRPr lang="cs-CZ" altLang="cs-CZ" sz="2400">
                <a:latin typeface="Arial" panose="020B0604020202020204" pitchFamily="34" charset="0"/>
              </a:endParaRPr>
            </a:p>
          </p:txBody>
        </p:sp>
        <p:sp>
          <p:nvSpPr>
            <p:cNvPr id="134210" name="Text Box 64">
              <a:extLst>
                <a:ext uri="{FF2B5EF4-FFF2-40B4-BE49-F238E27FC236}">
                  <a16:creationId xmlns:a16="http://schemas.microsoft.com/office/drawing/2014/main" id="{CD03CC24-2B1F-4491-A22F-8AD484AE6469}"/>
                </a:ext>
              </a:extLst>
            </p:cNvPr>
            <p:cNvSpPr txBox="1">
              <a:spLocks noChangeArrowheads="1"/>
            </p:cNvSpPr>
            <p:nvPr/>
          </p:nvSpPr>
          <p:spPr bwMode="auto">
            <a:xfrm rot="18712169">
              <a:off x="3691" y="384"/>
              <a:ext cx="545"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pH=7,37</a:t>
              </a:r>
              <a:endParaRPr lang="cs-CZ" altLang="cs-CZ" sz="2400">
                <a:latin typeface="Arial" panose="020B0604020202020204" pitchFamily="34" charset="0"/>
              </a:endParaRPr>
            </a:p>
          </p:txBody>
        </p:sp>
        <p:sp>
          <p:nvSpPr>
            <p:cNvPr id="134211" name="Text Box 65">
              <a:extLst>
                <a:ext uri="{FF2B5EF4-FFF2-40B4-BE49-F238E27FC236}">
                  <a16:creationId xmlns:a16="http://schemas.microsoft.com/office/drawing/2014/main" id="{40DF3D29-6F83-402A-ABFF-EE4ADCE2975F}"/>
                </a:ext>
              </a:extLst>
            </p:cNvPr>
            <p:cNvSpPr txBox="1">
              <a:spLocks noChangeArrowheads="1"/>
            </p:cNvSpPr>
            <p:nvPr/>
          </p:nvSpPr>
          <p:spPr bwMode="auto">
            <a:xfrm rot="19005851">
              <a:off x="4014" y="398"/>
              <a:ext cx="545"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pH=7,43</a:t>
              </a:r>
              <a:endParaRPr lang="cs-CZ" altLang="cs-CZ" sz="2400">
                <a:latin typeface="Arial" panose="020B0604020202020204" pitchFamily="34" charset="0"/>
              </a:endParaRPr>
            </a:p>
          </p:txBody>
        </p:sp>
        <p:sp>
          <p:nvSpPr>
            <p:cNvPr id="134212" name="Text Box 66">
              <a:extLst>
                <a:ext uri="{FF2B5EF4-FFF2-40B4-BE49-F238E27FC236}">
                  <a16:creationId xmlns:a16="http://schemas.microsoft.com/office/drawing/2014/main" id="{5FC5BAB4-FD87-456F-9953-C47BA126D4C2}"/>
                </a:ext>
              </a:extLst>
            </p:cNvPr>
            <p:cNvSpPr txBox="1">
              <a:spLocks noChangeArrowheads="1"/>
            </p:cNvSpPr>
            <p:nvPr/>
          </p:nvSpPr>
          <p:spPr bwMode="auto">
            <a:xfrm rot="19261294">
              <a:off x="4356" y="601"/>
              <a:ext cx="483"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pH=7,5</a:t>
              </a:r>
              <a:endParaRPr lang="cs-CZ" altLang="cs-CZ" sz="2400">
                <a:latin typeface="Arial" panose="020B0604020202020204" pitchFamily="34" charset="0"/>
              </a:endParaRPr>
            </a:p>
          </p:txBody>
        </p:sp>
        <p:sp>
          <p:nvSpPr>
            <p:cNvPr id="134213" name="Text Box 67">
              <a:extLst>
                <a:ext uri="{FF2B5EF4-FFF2-40B4-BE49-F238E27FC236}">
                  <a16:creationId xmlns:a16="http://schemas.microsoft.com/office/drawing/2014/main" id="{21412997-736A-4677-8BB7-534112D6C3CB}"/>
                </a:ext>
              </a:extLst>
            </p:cNvPr>
            <p:cNvSpPr txBox="1">
              <a:spLocks noChangeArrowheads="1"/>
            </p:cNvSpPr>
            <p:nvPr/>
          </p:nvSpPr>
          <p:spPr bwMode="auto">
            <a:xfrm rot="19627819">
              <a:off x="4770" y="1009"/>
              <a:ext cx="483"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pH=7,6</a:t>
              </a:r>
              <a:endParaRPr lang="cs-CZ" altLang="cs-CZ" sz="2400">
                <a:latin typeface="Arial" panose="020B0604020202020204" pitchFamily="34" charset="0"/>
              </a:endParaRPr>
            </a:p>
          </p:txBody>
        </p:sp>
        <p:sp>
          <p:nvSpPr>
            <p:cNvPr id="134214" name="Text Box 68">
              <a:extLst>
                <a:ext uri="{FF2B5EF4-FFF2-40B4-BE49-F238E27FC236}">
                  <a16:creationId xmlns:a16="http://schemas.microsoft.com/office/drawing/2014/main" id="{555077AE-9E7E-4C7C-8D76-277A24BBA3FD}"/>
                </a:ext>
              </a:extLst>
            </p:cNvPr>
            <p:cNvSpPr txBox="1">
              <a:spLocks noChangeArrowheads="1"/>
            </p:cNvSpPr>
            <p:nvPr/>
          </p:nvSpPr>
          <p:spPr bwMode="auto">
            <a:xfrm>
              <a:off x="903" y="1963"/>
              <a:ext cx="1594"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b="1">
                  <a:latin typeface="Arial" panose="020B0604020202020204" pitchFamily="34" charset="0"/>
                </a:rPr>
                <a:t>Akutní metabolická acidóza</a:t>
              </a:r>
              <a:endParaRPr lang="cs-CZ" altLang="cs-CZ" sz="2000">
                <a:latin typeface="Arial" panose="020B0604020202020204" pitchFamily="34" charset="0"/>
              </a:endParaRPr>
            </a:p>
          </p:txBody>
        </p:sp>
        <p:sp>
          <p:nvSpPr>
            <p:cNvPr id="134215" name="Text Box 69">
              <a:extLst>
                <a:ext uri="{FF2B5EF4-FFF2-40B4-BE49-F238E27FC236}">
                  <a16:creationId xmlns:a16="http://schemas.microsoft.com/office/drawing/2014/main" id="{AC51DC9B-D953-4726-9513-7AE7DF04F369}"/>
                </a:ext>
              </a:extLst>
            </p:cNvPr>
            <p:cNvSpPr txBox="1">
              <a:spLocks noChangeArrowheads="1"/>
            </p:cNvSpPr>
            <p:nvPr/>
          </p:nvSpPr>
          <p:spPr bwMode="auto">
            <a:xfrm>
              <a:off x="3364" y="1956"/>
              <a:ext cx="1619"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b="1">
                  <a:latin typeface="Arial" panose="020B0604020202020204" pitchFamily="34" charset="0"/>
                </a:rPr>
                <a:t>Akutní metabolická alkalóza</a:t>
              </a:r>
              <a:endParaRPr lang="cs-CZ" altLang="cs-CZ" sz="2000">
                <a:latin typeface="Arial" panose="020B0604020202020204" pitchFamily="34" charset="0"/>
              </a:endParaRPr>
            </a:p>
          </p:txBody>
        </p:sp>
        <p:sp>
          <p:nvSpPr>
            <p:cNvPr id="134216" name="Text Box 70">
              <a:extLst>
                <a:ext uri="{FF2B5EF4-FFF2-40B4-BE49-F238E27FC236}">
                  <a16:creationId xmlns:a16="http://schemas.microsoft.com/office/drawing/2014/main" id="{E1C58AF5-42A4-4ABD-9CA1-F7024A995454}"/>
                </a:ext>
              </a:extLst>
            </p:cNvPr>
            <p:cNvSpPr txBox="1">
              <a:spLocks noChangeArrowheads="1"/>
            </p:cNvSpPr>
            <p:nvPr/>
          </p:nvSpPr>
          <p:spPr bwMode="auto">
            <a:xfrm rot="-5435410">
              <a:off x="2053" y="2587"/>
              <a:ext cx="1156"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b="1">
                  <a:latin typeface="Arial" panose="020B0604020202020204" pitchFamily="34" charset="0"/>
                </a:rPr>
                <a:t>Akutní</a:t>
              </a:r>
            </a:p>
            <a:p>
              <a:pPr algn="ctr" eaLnBrk="1" hangingPunct="1">
                <a:spcBef>
                  <a:spcPct val="0"/>
                </a:spcBef>
                <a:buClrTx/>
                <a:buFontTx/>
                <a:buNone/>
              </a:pPr>
              <a:r>
                <a:rPr lang="cs-CZ" altLang="cs-CZ" sz="1400" b="1">
                  <a:latin typeface="Arial" panose="020B0604020202020204" pitchFamily="34" charset="0"/>
                </a:rPr>
                <a:t> respirační alkalóza</a:t>
              </a:r>
            </a:p>
          </p:txBody>
        </p:sp>
        <p:sp>
          <p:nvSpPr>
            <p:cNvPr id="134217" name="Text Box 71">
              <a:extLst>
                <a:ext uri="{FF2B5EF4-FFF2-40B4-BE49-F238E27FC236}">
                  <a16:creationId xmlns:a16="http://schemas.microsoft.com/office/drawing/2014/main" id="{57AE35E4-CDE9-47FA-AA5E-E45C09B2FAC8}"/>
                </a:ext>
              </a:extLst>
            </p:cNvPr>
            <p:cNvSpPr txBox="1">
              <a:spLocks noChangeArrowheads="1"/>
            </p:cNvSpPr>
            <p:nvPr/>
          </p:nvSpPr>
          <p:spPr bwMode="auto">
            <a:xfrm rot="4640724" flipH="1">
              <a:off x="1736" y="908"/>
              <a:ext cx="148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b="1">
                  <a:latin typeface="Arial" panose="020B0604020202020204" pitchFamily="34" charset="0"/>
                </a:rPr>
                <a:t>Akutní respirační acidóza</a:t>
              </a:r>
              <a:endParaRPr lang="cs-CZ" altLang="cs-CZ" sz="2000">
                <a:latin typeface="Arial" panose="020B0604020202020204" pitchFamily="34" charset="0"/>
              </a:endParaRPr>
            </a:p>
          </p:txBody>
        </p:sp>
        <p:sp>
          <p:nvSpPr>
            <p:cNvPr id="134218" name="Text Box 72">
              <a:extLst>
                <a:ext uri="{FF2B5EF4-FFF2-40B4-BE49-F238E27FC236}">
                  <a16:creationId xmlns:a16="http://schemas.microsoft.com/office/drawing/2014/main" id="{7018B8CE-CDCF-49B3-81D9-D543B3BEA16F}"/>
                </a:ext>
              </a:extLst>
            </p:cNvPr>
            <p:cNvSpPr txBox="1">
              <a:spLocks noChangeArrowheads="1"/>
            </p:cNvSpPr>
            <p:nvPr/>
          </p:nvSpPr>
          <p:spPr bwMode="auto">
            <a:xfrm rot="-1749184">
              <a:off x="3168" y="1369"/>
              <a:ext cx="1769"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b="1">
                  <a:latin typeface="Arial" panose="020B0604020202020204" pitchFamily="34" charset="0"/>
                </a:rPr>
                <a:t>Ustálená metabolická alkalóza </a:t>
              </a:r>
              <a:endParaRPr lang="cs-CZ" altLang="cs-CZ" sz="2000">
                <a:latin typeface="Arial" panose="020B0604020202020204" pitchFamily="34" charset="0"/>
              </a:endParaRPr>
            </a:p>
          </p:txBody>
        </p:sp>
        <p:sp>
          <p:nvSpPr>
            <p:cNvPr id="110666" name="Text Box 73">
              <a:extLst>
                <a:ext uri="{FF2B5EF4-FFF2-40B4-BE49-F238E27FC236}">
                  <a16:creationId xmlns:a16="http://schemas.microsoft.com/office/drawing/2014/main" id="{B58C2D9E-7550-46F7-A604-4ED7A799C61C}"/>
                </a:ext>
              </a:extLst>
            </p:cNvPr>
            <p:cNvSpPr txBox="1">
              <a:spLocks noChangeArrowheads="1"/>
            </p:cNvSpPr>
            <p:nvPr/>
          </p:nvSpPr>
          <p:spPr bwMode="auto">
            <a:xfrm rot="19901543">
              <a:off x="611" y="2489"/>
              <a:ext cx="2177" cy="194"/>
            </a:xfrm>
            <a:prstGeom prst="rect">
              <a:avLst/>
            </a:prstGeom>
            <a:noFill/>
            <a:ln>
              <a:noFill/>
              <a:headEnd/>
              <a:tailEnd/>
            </a:ln>
          </p:spPr>
          <p:style>
            <a:lnRef idx="1">
              <a:schemeClr val="dk1"/>
            </a:lnRef>
            <a:fillRef idx="2">
              <a:schemeClr val="dk1"/>
            </a:fillRef>
            <a:effectRef idx="1">
              <a:schemeClr val="dk1"/>
            </a:effectRef>
            <a:fontRef idx="minor">
              <a:schemeClr val="dk1"/>
            </a:fontRef>
          </p:style>
          <p:txBody>
            <a:bodyPr anchor="ctr">
              <a:spAutoFit/>
            </a:bodyPr>
            <a:lstStyle/>
            <a:p>
              <a:pPr algn="ctr" eaLnBrk="1" hangingPunct="1">
                <a:defRPr/>
              </a:pPr>
              <a:r>
                <a:rPr lang="cs-CZ" sz="1400" b="1" dirty="0"/>
                <a:t>Ustálená metabolická acidóza</a:t>
              </a:r>
              <a:endParaRPr lang="cs-CZ" sz="2000" dirty="0"/>
            </a:p>
          </p:txBody>
        </p:sp>
        <p:sp>
          <p:nvSpPr>
            <p:cNvPr id="134220" name="Text Box 74">
              <a:extLst>
                <a:ext uri="{FF2B5EF4-FFF2-40B4-BE49-F238E27FC236}">
                  <a16:creationId xmlns:a16="http://schemas.microsoft.com/office/drawing/2014/main" id="{5F487416-B7AF-4FDC-B53A-DE16FC6217D8}"/>
                </a:ext>
              </a:extLst>
            </p:cNvPr>
            <p:cNvSpPr txBox="1">
              <a:spLocks noChangeArrowheads="1"/>
            </p:cNvSpPr>
            <p:nvPr/>
          </p:nvSpPr>
          <p:spPr bwMode="auto">
            <a:xfrm rot="19009763">
              <a:off x="1199" y="2642"/>
              <a:ext cx="162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b="1" dirty="0">
                  <a:latin typeface="Arial" panose="020B0604020202020204" pitchFamily="34" charset="0"/>
                </a:rPr>
                <a:t>Ustálená respirační alkalóza</a:t>
              </a:r>
              <a:endParaRPr lang="cs-CZ" altLang="cs-CZ" sz="2000" dirty="0">
                <a:latin typeface="Arial" panose="020B0604020202020204" pitchFamily="34" charset="0"/>
              </a:endParaRPr>
            </a:p>
          </p:txBody>
        </p:sp>
        <p:sp>
          <p:nvSpPr>
            <p:cNvPr id="134221" name="Text Box 75">
              <a:extLst>
                <a:ext uri="{FF2B5EF4-FFF2-40B4-BE49-F238E27FC236}">
                  <a16:creationId xmlns:a16="http://schemas.microsoft.com/office/drawing/2014/main" id="{EC643C70-FB72-47C4-A5B2-CE4ED4D3B982}"/>
                </a:ext>
              </a:extLst>
            </p:cNvPr>
            <p:cNvSpPr txBox="1">
              <a:spLocks noChangeArrowheads="1"/>
            </p:cNvSpPr>
            <p:nvPr/>
          </p:nvSpPr>
          <p:spPr bwMode="auto">
            <a:xfrm rot="-3753465">
              <a:off x="2529" y="873"/>
              <a:ext cx="163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b="1">
                  <a:latin typeface="Arial" panose="020B0604020202020204" pitchFamily="34" charset="0"/>
                </a:rPr>
                <a:t>Ustálená respirační acidóza </a:t>
              </a:r>
              <a:endParaRPr lang="cs-CZ" altLang="cs-CZ" sz="2000">
                <a:latin typeface="Arial" panose="020B0604020202020204" pitchFamily="34" charset="0"/>
              </a:endParaRPr>
            </a:p>
          </p:txBody>
        </p:sp>
        <p:sp>
          <p:nvSpPr>
            <p:cNvPr id="134222" name="Line 76">
              <a:extLst>
                <a:ext uri="{FF2B5EF4-FFF2-40B4-BE49-F238E27FC236}">
                  <a16:creationId xmlns:a16="http://schemas.microsoft.com/office/drawing/2014/main" id="{0F9A667A-AF4A-4B84-B644-5082073BF7B2}"/>
                </a:ext>
              </a:extLst>
            </p:cNvPr>
            <p:cNvSpPr>
              <a:spLocks noChangeShapeType="1"/>
            </p:cNvSpPr>
            <p:nvPr/>
          </p:nvSpPr>
          <p:spPr bwMode="auto">
            <a:xfrm>
              <a:off x="1063" y="2211"/>
              <a:ext cx="5" cy="629"/>
            </a:xfrm>
            <a:prstGeom prst="line">
              <a:avLst/>
            </a:prstGeom>
            <a:noFill/>
            <a:ln w="28575">
              <a:solidFill>
                <a:schemeClr val="tx1"/>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4223" name="Line 77">
              <a:extLst>
                <a:ext uri="{FF2B5EF4-FFF2-40B4-BE49-F238E27FC236}">
                  <a16:creationId xmlns:a16="http://schemas.microsoft.com/office/drawing/2014/main" id="{D2A6B51D-4A1A-4340-8D4F-0602BE82AD3C}"/>
                </a:ext>
              </a:extLst>
            </p:cNvPr>
            <p:cNvSpPr>
              <a:spLocks noChangeShapeType="1"/>
            </p:cNvSpPr>
            <p:nvPr/>
          </p:nvSpPr>
          <p:spPr bwMode="auto">
            <a:xfrm>
              <a:off x="2524" y="850"/>
              <a:ext cx="765" cy="0"/>
            </a:xfrm>
            <a:prstGeom prst="line">
              <a:avLst/>
            </a:prstGeom>
            <a:noFill/>
            <a:ln w="28575">
              <a:solidFill>
                <a:schemeClr val="tx1"/>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4224" name="Line 78">
              <a:extLst>
                <a:ext uri="{FF2B5EF4-FFF2-40B4-BE49-F238E27FC236}">
                  <a16:creationId xmlns:a16="http://schemas.microsoft.com/office/drawing/2014/main" id="{21D2A2E1-1099-4670-8596-197644F062A7}"/>
                </a:ext>
              </a:extLst>
            </p:cNvPr>
            <p:cNvSpPr>
              <a:spLocks noChangeShapeType="1"/>
            </p:cNvSpPr>
            <p:nvPr/>
          </p:nvSpPr>
          <p:spPr bwMode="auto">
            <a:xfrm flipH="1">
              <a:off x="4249" y="1591"/>
              <a:ext cx="2" cy="361"/>
            </a:xfrm>
            <a:prstGeom prst="line">
              <a:avLst/>
            </a:prstGeom>
            <a:noFill/>
            <a:ln w="28575">
              <a:solidFill>
                <a:schemeClr val="tx1"/>
              </a:solidFill>
              <a:prstDash val="sysDot"/>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225" name="Freeform 79">
              <a:extLst>
                <a:ext uri="{FF2B5EF4-FFF2-40B4-BE49-F238E27FC236}">
                  <a16:creationId xmlns:a16="http://schemas.microsoft.com/office/drawing/2014/main" id="{DBE1FD71-215D-41E2-B6DD-AB580568CC61}"/>
                </a:ext>
              </a:extLst>
            </p:cNvPr>
            <p:cNvSpPr>
              <a:spLocks/>
            </p:cNvSpPr>
            <p:nvPr/>
          </p:nvSpPr>
          <p:spPr bwMode="auto">
            <a:xfrm>
              <a:off x="1855" y="2970"/>
              <a:ext cx="753" cy="4"/>
            </a:xfrm>
            <a:custGeom>
              <a:avLst/>
              <a:gdLst>
                <a:gd name="T0" fmla="*/ 3 w 753"/>
                <a:gd name="T1" fmla="*/ 4 h 4"/>
                <a:gd name="T2" fmla="*/ 0 w 753"/>
                <a:gd name="T3" fmla="*/ 1 h 4"/>
                <a:gd name="T4" fmla="*/ 753 w 753"/>
                <a:gd name="T5" fmla="*/ 0 h 4"/>
                <a:gd name="T6" fmla="*/ 0 60000 65536"/>
                <a:gd name="T7" fmla="*/ 0 60000 65536"/>
                <a:gd name="T8" fmla="*/ 0 60000 65536"/>
                <a:gd name="T9" fmla="*/ 0 w 753"/>
                <a:gd name="T10" fmla="*/ 0 h 4"/>
                <a:gd name="T11" fmla="*/ 753 w 753"/>
                <a:gd name="T12" fmla="*/ 4 h 4"/>
              </a:gdLst>
              <a:ahLst/>
              <a:cxnLst>
                <a:cxn ang="T6">
                  <a:pos x="T0" y="T1"/>
                </a:cxn>
                <a:cxn ang="T7">
                  <a:pos x="T2" y="T3"/>
                </a:cxn>
                <a:cxn ang="T8">
                  <a:pos x="T4" y="T5"/>
                </a:cxn>
              </a:cxnLst>
              <a:rect l="T9" t="T10" r="T11" b="T12"/>
              <a:pathLst>
                <a:path w="753" h="4">
                  <a:moveTo>
                    <a:pt x="3" y="4"/>
                  </a:moveTo>
                  <a:lnTo>
                    <a:pt x="0" y="1"/>
                  </a:lnTo>
                  <a:lnTo>
                    <a:pt x="753" y="0"/>
                  </a:lnTo>
                </a:path>
              </a:pathLst>
            </a:custGeom>
            <a:noFill/>
            <a:ln w="28575">
              <a:solidFill>
                <a:schemeClr val="tx1"/>
              </a:solidFill>
              <a:prstDash val="sysDot"/>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41072" name="Oval 80">
            <a:extLst>
              <a:ext uri="{FF2B5EF4-FFF2-40B4-BE49-F238E27FC236}">
                <a16:creationId xmlns:a16="http://schemas.microsoft.com/office/drawing/2014/main" id="{9A7E4218-03D3-4060-B406-8316D38A5014}"/>
              </a:ext>
            </a:extLst>
          </p:cNvPr>
          <p:cNvSpPr>
            <a:spLocks noChangeArrowheads="1"/>
          </p:cNvSpPr>
          <p:nvPr/>
        </p:nvSpPr>
        <p:spPr bwMode="auto">
          <a:xfrm>
            <a:off x="5752830" y="3124878"/>
            <a:ext cx="142875" cy="144463"/>
          </a:xfrm>
          <a:prstGeom prst="ellipse">
            <a:avLst/>
          </a:prstGeom>
          <a:solidFill>
            <a:schemeClr val="accent1"/>
          </a:solidFill>
          <a:ln w="9525">
            <a:solidFill>
              <a:schemeClr val="tx1"/>
            </a:solidFill>
            <a:round/>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dirty="0">
              <a:latin typeface="Arial" panose="020B0604020202020204" pitchFamily="34" charset="0"/>
            </a:endParaRPr>
          </a:p>
        </p:txBody>
      </p:sp>
      <p:sp>
        <p:nvSpPr>
          <p:cNvPr id="134148" name="TextovéPole 80">
            <a:extLst>
              <a:ext uri="{FF2B5EF4-FFF2-40B4-BE49-F238E27FC236}">
                <a16:creationId xmlns:a16="http://schemas.microsoft.com/office/drawing/2014/main" id="{B35811EB-C968-4347-AB97-BD2632E51D07}"/>
              </a:ext>
            </a:extLst>
          </p:cNvPr>
          <p:cNvSpPr txBox="1">
            <a:spLocks noChangeArrowheads="1"/>
          </p:cNvSpPr>
          <p:nvPr/>
        </p:nvSpPr>
        <p:spPr bwMode="auto">
          <a:xfrm>
            <a:off x="4791075" y="19051"/>
            <a:ext cx="36391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b="1">
                <a:solidFill>
                  <a:srgbClr val="0000FF"/>
                </a:solidFill>
                <a:latin typeface="Arial" panose="020B0604020202020204" pitchFamily="34" charset="0"/>
              </a:rPr>
              <a:t>Kompenzační diagramy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grpId="0" nodeType="clickEffect">
                                  <p:stCondLst>
                                    <p:cond delay="0"/>
                                  </p:stCondLst>
                                  <p:childTnLst>
                                    <p:animMotion origin="layout" path="M 0.00469 0.00116 C -0.06145 0.00324 -0.12734 0.00556 -0.16393 0.03426 C -0.20065 0.0632 -0.20612 0.14398 -0.21497 0.17361 C -0.22369 0.20324 -0.22031 0.20741 -0.21666 0.21181 " pathEditMode="relative" rAng="0" ptsTypes="AAAA">
                                      <p:cBhvr>
                                        <p:cTn id="6" dur="3000" fill="hold"/>
                                        <p:tgtEl>
                                          <p:spTgt spid="341072"/>
                                        </p:tgtEl>
                                        <p:attrNameLst>
                                          <p:attrName>ppt_x</p:attrName>
                                          <p:attrName>ppt_y</p:attrName>
                                        </p:attrNameLst>
                                      </p:cBhvr>
                                      <p:rCtr x="-11263" y="10532"/>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0" presetClass="path" presetSubtype="0" accel="50000" decel="50000" fill="hold" grpId="1" nodeType="clickEffect">
                                  <p:stCondLst>
                                    <p:cond delay="0"/>
                                  </p:stCondLst>
                                  <p:childTnLst>
                                    <p:animMotion origin="layout" path="M -0.21666 0.21181 C -0.13671 0.1338 -0.05651 0.05695 -0.02044 0.02176 C 0.01563 -0.01319 0.00769 -0.00625 -0.00013 0.00093 " pathEditMode="relative" rAng="0" ptsTypes="AAA">
                                      <p:cBhvr>
                                        <p:cTn id="10" dur="5000" fill="hold"/>
                                        <p:tgtEl>
                                          <p:spTgt spid="341072"/>
                                        </p:tgtEl>
                                        <p:attrNameLst>
                                          <p:attrName>ppt_x</p:attrName>
                                          <p:attrName>ppt_y</p:attrName>
                                        </p:attrNameLst>
                                      </p:cBhvr>
                                      <p:rCtr x="11159" y="-1083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1072" grpId="0" animBg="1"/>
      <p:bldP spid="341072" grpId="1"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Obrázek 3">
            <a:extLst>
              <a:ext uri="{FF2B5EF4-FFF2-40B4-BE49-F238E27FC236}">
                <a16:creationId xmlns:a16="http://schemas.microsoft.com/office/drawing/2014/main" id="{0644D587-396E-48AE-BFFD-AFDA8996C22A}"/>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2449586" y="92279"/>
            <a:ext cx="7015752" cy="6858000"/>
          </a:xfrm>
          <a:prstGeom prst="rect">
            <a:avLst/>
          </a:prstGeom>
        </p:spPr>
      </p:pic>
      <p:sp>
        <p:nvSpPr>
          <p:cNvPr id="2" name="TextovéPole 1">
            <a:extLst>
              <a:ext uri="{FF2B5EF4-FFF2-40B4-BE49-F238E27FC236}">
                <a16:creationId xmlns:a16="http://schemas.microsoft.com/office/drawing/2014/main" id="{50455907-FD5B-4992-9D96-89AE2F389855}"/>
              </a:ext>
            </a:extLst>
          </p:cNvPr>
          <p:cNvSpPr txBox="1"/>
          <p:nvPr/>
        </p:nvSpPr>
        <p:spPr>
          <a:xfrm>
            <a:off x="5245675" y="201335"/>
            <a:ext cx="3445319" cy="1569660"/>
          </a:xfrm>
          <a:prstGeom prst="rect">
            <a:avLst/>
          </a:prstGeom>
          <a:solidFill>
            <a:srgbClr val="FFFF45"/>
          </a:solidFill>
        </p:spPr>
        <p:txBody>
          <a:bodyPr wrap="square" rtlCol="0">
            <a:spAutoFit/>
          </a:bodyPr>
          <a:lstStyle/>
          <a:p>
            <a:r>
              <a:rPr lang="cs-CZ" sz="2400" dirty="0"/>
              <a:t>Dvě základní acidobazické bilance</a:t>
            </a:r>
          </a:p>
          <a:p>
            <a:pPr marL="457200" indent="-457200">
              <a:buFont typeface="+mj-lt"/>
              <a:buAutoNum type="arabicPeriod"/>
            </a:pPr>
            <a:r>
              <a:rPr lang="cs-CZ" sz="2400" dirty="0"/>
              <a:t>tok CO</a:t>
            </a:r>
            <a:r>
              <a:rPr lang="cs-CZ" sz="2400" baseline="30000" dirty="0"/>
              <a:t>2</a:t>
            </a:r>
            <a:r>
              <a:rPr lang="cs-CZ" sz="2400" dirty="0"/>
              <a:t> </a:t>
            </a:r>
          </a:p>
          <a:p>
            <a:pPr marL="457200" indent="-457200">
              <a:buFont typeface="+mj-lt"/>
              <a:buAutoNum type="arabicPeriod"/>
            </a:pPr>
            <a:r>
              <a:rPr lang="cs-CZ" sz="2400" dirty="0"/>
              <a:t> tok H</a:t>
            </a:r>
            <a:r>
              <a:rPr lang="cs-CZ" sz="2400" baseline="30000" dirty="0"/>
              <a:t>+</a:t>
            </a:r>
            <a:r>
              <a:rPr lang="cs-CZ" sz="2400" dirty="0"/>
              <a:t>/HCO</a:t>
            </a:r>
            <a:r>
              <a:rPr lang="cs-CZ" sz="2400" baseline="-25000" dirty="0"/>
              <a:t>3</a:t>
            </a:r>
            <a:r>
              <a:rPr lang="cs-CZ" sz="2400" baseline="30000" dirty="0"/>
              <a:t>-</a:t>
            </a:r>
            <a:endParaRPr lang="en-US" sz="2400" baseline="30000" dirty="0"/>
          </a:p>
        </p:txBody>
      </p:sp>
    </p:spTree>
    <p:extLst>
      <p:ext uri="{BB962C8B-B14F-4D97-AF65-F5344CB8AC3E}">
        <p14:creationId xmlns:p14="http://schemas.microsoft.com/office/powerpoint/2010/main" val="1572359215"/>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délník 4">
            <a:extLst>
              <a:ext uri="{FF2B5EF4-FFF2-40B4-BE49-F238E27FC236}">
                <a16:creationId xmlns:a16="http://schemas.microsoft.com/office/drawing/2014/main" id="{3E314AF0-2FA3-43C3-9825-A4411C03F7C7}"/>
              </a:ext>
            </a:extLst>
          </p:cNvPr>
          <p:cNvSpPr/>
          <p:nvPr/>
        </p:nvSpPr>
        <p:spPr>
          <a:xfrm>
            <a:off x="7930341" y="-660689"/>
            <a:ext cx="2863735" cy="7479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Obrázek 7">
            <a:extLst>
              <a:ext uri="{FF2B5EF4-FFF2-40B4-BE49-F238E27FC236}">
                <a16:creationId xmlns:a16="http://schemas.microsoft.com/office/drawing/2014/main" id="{92F2D143-F6AA-4835-BC24-1039131A428B}"/>
              </a:ext>
            </a:extLst>
          </p:cNvPr>
          <p:cNvPicPr>
            <a:picLocks noChangeAspect="1"/>
          </p:cNvPicPr>
          <p:nvPr/>
        </p:nvPicPr>
        <p:blipFill>
          <a:blip r:embed="rId3">
            <a:clrChange>
              <a:clrFrom>
                <a:srgbClr val="FFFEFD"/>
              </a:clrFrom>
              <a:clrTo>
                <a:srgbClr val="FFFEFD">
                  <a:alpha val="0"/>
                </a:srgbClr>
              </a:clrTo>
            </a:clrChange>
            <a:extLst>
              <a:ext uri="{28A0092B-C50C-407E-A947-70E740481C1C}">
                <a14:useLocalDpi xmlns:a14="http://schemas.microsoft.com/office/drawing/2010/main" val="0"/>
              </a:ext>
            </a:extLst>
          </a:blip>
          <a:stretch>
            <a:fillRect/>
          </a:stretch>
        </p:blipFill>
        <p:spPr>
          <a:xfrm>
            <a:off x="1415796" y="27432"/>
            <a:ext cx="9360408" cy="6803136"/>
          </a:xfrm>
          <a:prstGeom prst="rect">
            <a:avLst/>
          </a:prstGeom>
        </p:spPr>
      </p:pic>
      <p:sp>
        <p:nvSpPr>
          <p:cNvPr id="4" name="TextovéPole 3">
            <a:extLst>
              <a:ext uri="{FF2B5EF4-FFF2-40B4-BE49-F238E27FC236}">
                <a16:creationId xmlns:a16="http://schemas.microsoft.com/office/drawing/2014/main" id="{E4A055CE-F904-4DCE-8702-29EB9FBED277}"/>
              </a:ext>
            </a:extLst>
          </p:cNvPr>
          <p:cNvSpPr txBox="1"/>
          <p:nvPr/>
        </p:nvSpPr>
        <p:spPr>
          <a:xfrm>
            <a:off x="5245675" y="201335"/>
            <a:ext cx="3445319" cy="1569660"/>
          </a:xfrm>
          <a:prstGeom prst="rect">
            <a:avLst/>
          </a:prstGeom>
          <a:solidFill>
            <a:srgbClr val="FFFF45"/>
          </a:solidFill>
        </p:spPr>
        <p:txBody>
          <a:bodyPr wrap="square" rtlCol="0">
            <a:spAutoFit/>
          </a:bodyPr>
          <a:lstStyle/>
          <a:p>
            <a:r>
              <a:rPr lang="cs-CZ" sz="2400" dirty="0"/>
              <a:t>Dvě základní acidobazické bilance</a:t>
            </a:r>
          </a:p>
          <a:p>
            <a:pPr marL="457200" indent="-457200">
              <a:buFont typeface="+mj-lt"/>
              <a:buAutoNum type="arabicPeriod"/>
            </a:pPr>
            <a:r>
              <a:rPr lang="cs-CZ" sz="2400" dirty="0"/>
              <a:t>tok CO</a:t>
            </a:r>
            <a:r>
              <a:rPr lang="cs-CZ" sz="2400" baseline="30000" dirty="0"/>
              <a:t>2</a:t>
            </a:r>
            <a:r>
              <a:rPr lang="cs-CZ" sz="2400" dirty="0"/>
              <a:t> </a:t>
            </a:r>
          </a:p>
          <a:p>
            <a:pPr marL="457200" indent="-457200">
              <a:buFont typeface="+mj-lt"/>
              <a:buAutoNum type="arabicPeriod"/>
            </a:pPr>
            <a:r>
              <a:rPr lang="cs-CZ" sz="2400" dirty="0"/>
              <a:t> tok H</a:t>
            </a:r>
            <a:r>
              <a:rPr lang="cs-CZ" sz="2400" baseline="30000" dirty="0"/>
              <a:t>+</a:t>
            </a:r>
            <a:r>
              <a:rPr lang="cs-CZ" sz="2400" dirty="0"/>
              <a:t>/HCO</a:t>
            </a:r>
            <a:r>
              <a:rPr lang="cs-CZ" sz="2400" baseline="-25000" dirty="0"/>
              <a:t>3</a:t>
            </a:r>
            <a:r>
              <a:rPr lang="cs-CZ" sz="2400" baseline="30000" dirty="0"/>
              <a:t>-</a:t>
            </a:r>
            <a:endParaRPr lang="en-US" sz="2400" baseline="30000" dirty="0"/>
          </a:p>
        </p:txBody>
      </p:sp>
    </p:spTree>
    <p:extLst>
      <p:ext uri="{BB962C8B-B14F-4D97-AF65-F5344CB8AC3E}">
        <p14:creationId xmlns:p14="http://schemas.microsoft.com/office/powerpoint/2010/main" val="1629303818"/>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1" name="Rectangle 3" descr="Pergamen">
            <a:extLst>
              <a:ext uri="{FF2B5EF4-FFF2-40B4-BE49-F238E27FC236}">
                <a16:creationId xmlns:a16="http://schemas.microsoft.com/office/drawing/2014/main" id="{4DD4766E-4543-472E-9BEA-800739939540}"/>
              </a:ext>
            </a:extLst>
          </p:cNvPr>
          <p:cNvSpPr>
            <a:spLocks noChangeArrowheads="1"/>
          </p:cNvSpPr>
          <p:nvPr/>
        </p:nvSpPr>
        <p:spPr bwMode="auto">
          <a:xfrm>
            <a:off x="1523997" y="3778472"/>
            <a:ext cx="9144000" cy="3041650"/>
          </a:xfrm>
          <a:prstGeom prst="rect">
            <a:avLst/>
          </a:prstGeom>
          <a:solidFill>
            <a:srgbClr val="FFFFFF"/>
          </a:solidFill>
          <a:ln>
            <a:noFill/>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dirty="0">
              <a:latin typeface="Times New Roman" panose="02020603050405020304" pitchFamily="18" charset="0"/>
            </a:endParaRPr>
          </a:p>
        </p:txBody>
      </p:sp>
      <p:sp>
        <p:nvSpPr>
          <p:cNvPr id="263214" name="Rectangle 61">
            <a:extLst>
              <a:ext uri="{FF2B5EF4-FFF2-40B4-BE49-F238E27FC236}">
                <a16:creationId xmlns:a16="http://schemas.microsoft.com/office/drawing/2014/main" id="{A4C08C23-97BB-44BB-9215-A261A9F9CA85}"/>
              </a:ext>
            </a:extLst>
          </p:cNvPr>
          <p:cNvSpPr>
            <a:spLocks noChangeArrowheads="1"/>
          </p:cNvSpPr>
          <p:nvPr/>
        </p:nvSpPr>
        <p:spPr bwMode="auto">
          <a:xfrm>
            <a:off x="6600825" y="6132514"/>
            <a:ext cx="1093788" cy="658811"/>
          </a:xfrm>
          <a:prstGeom prst="rect">
            <a:avLst/>
          </a:prstGeom>
          <a:noFill/>
          <a:ln w="1905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70" name="Rectangle 2">
            <a:extLst>
              <a:ext uri="{FF2B5EF4-FFF2-40B4-BE49-F238E27FC236}">
                <a16:creationId xmlns:a16="http://schemas.microsoft.com/office/drawing/2014/main" id="{3FEAF5DF-B7B0-430F-87B3-39D39DD6315A}"/>
              </a:ext>
            </a:extLst>
          </p:cNvPr>
          <p:cNvSpPr>
            <a:spLocks noChangeArrowheads="1"/>
          </p:cNvSpPr>
          <p:nvPr/>
        </p:nvSpPr>
        <p:spPr bwMode="auto">
          <a:xfrm>
            <a:off x="1523998" y="-23810"/>
            <a:ext cx="9144001" cy="4648199"/>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72" name="Rectangle 4">
            <a:extLst>
              <a:ext uri="{FF2B5EF4-FFF2-40B4-BE49-F238E27FC236}">
                <a16:creationId xmlns:a16="http://schemas.microsoft.com/office/drawing/2014/main" id="{0B9EB057-F7C8-4459-A014-06740152989B}"/>
              </a:ext>
            </a:extLst>
          </p:cNvPr>
          <p:cNvSpPr>
            <a:spLocks noChangeArrowheads="1"/>
          </p:cNvSpPr>
          <p:nvPr/>
        </p:nvSpPr>
        <p:spPr bwMode="auto">
          <a:xfrm flipH="1">
            <a:off x="1692275" y="148431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73" name="Rectangle 5">
            <a:extLst>
              <a:ext uri="{FF2B5EF4-FFF2-40B4-BE49-F238E27FC236}">
                <a16:creationId xmlns:a16="http://schemas.microsoft.com/office/drawing/2014/main" id="{67401B0B-7602-46EB-B126-15450C66449E}"/>
              </a:ext>
            </a:extLst>
          </p:cNvPr>
          <p:cNvSpPr>
            <a:spLocks noChangeArrowheads="1"/>
          </p:cNvSpPr>
          <p:nvPr/>
        </p:nvSpPr>
        <p:spPr bwMode="auto">
          <a:xfrm>
            <a:off x="8893175" y="5387976"/>
            <a:ext cx="1111250" cy="1008063"/>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74" name="Rectangle 6">
            <a:extLst>
              <a:ext uri="{FF2B5EF4-FFF2-40B4-BE49-F238E27FC236}">
                <a16:creationId xmlns:a16="http://schemas.microsoft.com/office/drawing/2014/main" id="{0B7E1803-DDAF-4BD5-B1C1-A3BC825D6F30}"/>
              </a:ext>
            </a:extLst>
          </p:cNvPr>
          <p:cNvSpPr>
            <a:spLocks noChangeArrowheads="1"/>
          </p:cNvSpPr>
          <p:nvPr/>
        </p:nvSpPr>
        <p:spPr bwMode="auto">
          <a:xfrm>
            <a:off x="4143375" y="1787526"/>
            <a:ext cx="1144588" cy="708025"/>
          </a:xfrm>
          <a:prstGeom prst="rect">
            <a:avLst/>
          </a:prstGeom>
          <a:solidFill>
            <a:srgbClr val="D5ECEE"/>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75" name="Rectangle 7">
            <a:extLst>
              <a:ext uri="{FF2B5EF4-FFF2-40B4-BE49-F238E27FC236}">
                <a16:creationId xmlns:a16="http://schemas.microsoft.com/office/drawing/2014/main" id="{D5905DD4-3358-43ED-80AD-FFA3F0F7B925}"/>
              </a:ext>
            </a:extLst>
          </p:cNvPr>
          <p:cNvSpPr>
            <a:spLocks noChangeArrowheads="1"/>
          </p:cNvSpPr>
          <p:nvPr/>
        </p:nvSpPr>
        <p:spPr bwMode="auto">
          <a:xfrm>
            <a:off x="2005013" y="1193800"/>
            <a:ext cx="927100" cy="742950"/>
          </a:xfrm>
          <a:prstGeom prst="rect">
            <a:avLst/>
          </a:prstGeom>
          <a:solidFill>
            <a:srgbClr val="D5ECEE"/>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76" name="Text Box 8">
            <a:extLst>
              <a:ext uri="{FF2B5EF4-FFF2-40B4-BE49-F238E27FC236}">
                <a16:creationId xmlns:a16="http://schemas.microsoft.com/office/drawing/2014/main" id="{22878E75-7D67-4A3C-BE3F-9EB68CD8028A}"/>
              </a:ext>
            </a:extLst>
          </p:cNvPr>
          <p:cNvSpPr txBox="1">
            <a:spLocks noChangeArrowheads="1"/>
          </p:cNvSpPr>
          <p:nvPr/>
        </p:nvSpPr>
        <p:spPr bwMode="auto">
          <a:xfrm>
            <a:off x="2214563" y="1395413"/>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263177" name="Text Box 9">
            <a:extLst>
              <a:ext uri="{FF2B5EF4-FFF2-40B4-BE49-F238E27FC236}">
                <a16:creationId xmlns:a16="http://schemas.microsoft.com/office/drawing/2014/main" id="{87881539-F8FB-4ABD-B5A8-F3D78F0F054F}"/>
              </a:ext>
            </a:extLst>
          </p:cNvPr>
          <p:cNvSpPr txBox="1">
            <a:spLocks noChangeArrowheads="1"/>
          </p:cNvSpPr>
          <p:nvPr/>
        </p:nvSpPr>
        <p:spPr bwMode="auto">
          <a:xfrm>
            <a:off x="2265363" y="2227263"/>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263178" name="Text Box 10">
            <a:extLst>
              <a:ext uri="{FF2B5EF4-FFF2-40B4-BE49-F238E27FC236}">
                <a16:creationId xmlns:a16="http://schemas.microsoft.com/office/drawing/2014/main" id="{A7C0E45A-CEA8-4791-839E-5AE616DDEB14}"/>
              </a:ext>
            </a:extLst>
          </p:cNvPr>
          <p:cNvSpPr txBox="1">
            <a:spLocks noChangeArrowheads="1"/>
          </p:cNvSpPr>
          <p:nvPr/>
        </p:nvSpPr>
        <p:spPr bwMode="auto">
          <a:xfrm>
            <a:off x="4200367" y="1931779"/>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dirty="0">
                <a:latin typeface="Arial" panose="020B0604020202020204" pitchFamily="34" charset="0"/>
              </a:rPr>
              <a:t>H</a:t>
            </a:r>
            <a:r>
              <a:rPr lang="cs-CZ" altLang="cs-CZ" sz="2400" b="1" baseline="-25000" dirty="0">
                <a:latin typeface="Arial" panose="020B0604020202020204" pitchFamily="34" charset="0"/>
              </a:rPr>
              <a:t>2</a:t>
            </a:r>
            <a:r>
              <a:rPr lang="cs-CZ" altLang="cs-CZ" sz="2400" b="1" dirty="0">
                <a:latin typeface="Arial" panose="020B0604020202020204" pitchFamily="34" charset="0"/>
              </a:rPr>
              <a:t>CO</a:t>
            </a:r>
            <a:r>
              <a:rPr lang="cs-CZ" altLang="cs-CZ" sz="2400" b="1" baseline="-25000" dirty="0">
                <a:latin typeface="Arial" panose="020B0604020202020204" pitchFamily="34" charset="0"/>
              </a:rPr>
              <a:t>3</a:t>
            </a:r>
            <a:endParaRPr lang="cs-CZ" altLang="cs-CZ" sz="2400" dirty="0">
              <a:latin typeface="Times New Roman" panose="02020603050405020304" pitchFamily="18" charset="0"/>
            </a:endParaRPr>
          </a:p>
        </p:txBody>
      </p:sp>
      <p:grpSp>
        <p:nvGrpSpPr>
          <p:cNvPr id="263179" name="Group 11">
            <a:extLst>
              <a:ext uri="{FF2B5EF4-FFF2-40B4-BE49-F238E27FC236}">
                <a16:creationId xmlns:a16="http://schemas.microsoft.com/office/drawing/2014/main" id="{97795744-6B8E-4E7E-8DC1-323F223F681E}"/>
              </a:ext>
            </a:extLst>
          </p:cNvPr>
          <p:cNvGrpSpPr>
            <a:grpSpLocks/>
          </p:cNvGrpSpPr>
          <p:nvPr/>
        </p:nvGrpSpPr>
        <p:grpSpPr bwMode="auto">
          <a:xfrm>
            <a:off x="5289551" y="1635126"/>
            <a:ext cx="1249363" cy="911225"/>
            <a:chOff x="2365" y="1176"/>
            <a:chExt cx="787" cy="1285"/>
          </a:xfrm>
        </p:grpSpPr>
        <p:sp>
          <p:nvSpPr>
            <p:cNvPr id="263245" name="Freeform 12">
              <a:extLst>
                <a:ext uri="{FF2B5EF4-FFF2-40B4-BE49-F238E27FC236}">
                  <a16:creationId xmlns:a16="http://schemas.microsoft.com/office/drawing/2014/main" id="{894A2D73-F88B-480B-B0B8-916BC6182FFC}"/>
                </a:ext>
              </a:extLst>
            </p:cNvPr>
            <p:cNvSpPr>
              <a:spLocks/>
            </p:cNvSpPr>
            <p:nvPr/>
          </p:nvSpPr>
          <p:spPr bwMode="auto">
            <a:xfrm>
              <a:off x="2424" y="1176"/>
              <a:ext cx="728" cy="645"/>
            </a:xfrm>
            <a:custGeom>
              <a:avLst/>
              <a:gdLst>
                <a:gd name="T0" fmla="*/ 0 w 728"/>
                <a:gd name="T1" fmla="*/ 642 h 645"/>
                <a:gd name="T2" fmla="*/ 351 w 728"/>
                <a:gd name="T3" fmla="*/ 645 h 645"/>
                <a:gd name="T4" fmla="*/ 416 w 728"/>
                <a:gd name="T5" fmla="*/ 538 h 645"/>
                <a:gd name="T6" fmla="*/ 416 w 728"/>
                <a:gd name="T7" fmla="*/ 91 h 645"/>
                <a:gd name="T8" fmla="*/ 497 w 728"/>
                <a:gd name="T9" fmla="*/ 0 h 645"/>
                <a:gd name="T10" fmla="*/ 728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3246" name="Freeform 13">
              <a:extLst>
                <a:ext uri="{FF2B5EF4-FFF2-40B4-BE49-F238E27FC236}">
                  <a16:creationId xmlns:a16="http://schemas.microsoft.com/office/drawing/2014/main" id="{3DBC3211-B185-4029-9BF5-96D6F2F7C825}"/>
                </a:ext>
              </a:extLst>
            </p:cNvPr>
            <p:cNvSpPr>
              <a:spLocks/>
            </p:cNvSpPr>
            <p:nvPr/>
          </p:nvSpPr>
          <p:spPr bwMode="auto">
            <a:xfrm>
              <a:off x="2365" y="1816"/>
              <a:ext cx="787" cy="645"/>
            </a:xfrm>
            <a:custGeom>
              <a:avLst/>
              <a:gdLst>
                <a:gd name="T0" fmla="*/ 0 w 787"/>
                <a:gd name="T1" fmla="*/ 2 h 645"/>
                <a:gd name="T2" fmla="*/ 410 w 787"/>
                <a:gd name="T3" fmla="*/ 0 h 645"/>
                <a:gd name="T4" fmla="*/ 475 w 787"/>
                <a:gd name="T5" fmla="*/ 107 h 645"/>
                <a:gd name="T6" fmla="*/ 475 w 787"/>
                <a:gd name="T7" fmla="*/ 554 h 645"/>
                <a:gd name="T8" fmla="*/ 556 w 787"/>
                <a:gd name="T9" fmla="*/ 645 h 645"/>
                <a:gd name="T10" fmla="*/ 787 w 787"/>
                <a:gd name="T11" fmla="*/ 645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263180" name="Group 14">
            <a:extLst>
              <a:ext uri="{FF2B5EF4-FFF2-40B4-BE49-F238E27FC236}">
                <a16:creationId xmlns:a16="http://schemas.microsoft.com/office/drawing/2014/main" id="{C2725D2F-E11E-4AC7-B368-18C0C0BAABDF}"/>
              </a:ext>
            </a:extLst>
          </p:cNvPr>
          <p:cNvGrpSpPr>
            <a:grpSpLocks/>
          </p:cNvGrpSpPr>
          <p:nvPr/>
        </p:nvGrpSpPr>
        <p:grpSpPr bwMode="auto">
          <a:xfrm flipH="1">
            <a:off x="2949575" y="1617663"/>
            <a:ext cx="1193800" cy="849312"/>
            <a:chOff x="2575" y="781"/>
            <a:chExt cx="866" cy="1284"/>
          </a:xfrm>
        </p:grpSpPr>
        <p:sp>
          <p:nvSpPr>
            <p:cNvPr id="263243" name="Freeform 15">
              <a:extLst>
                <a:ext uri="{FF2B5EF4-FFF2-40B4-BE49-F238E27FC236}">
                  <a16:creationId xmlns:a16="http://schemas.microsoft.com/office/drawing/2014/main" id="{DB3A4A58-DA9B-4AB3-BA9B-031865ED7110}"/>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3244" name="Freeform 16">
              <a:extLst>
                <a:ext uri="{FF2B5EF4-FFF2-40B4-BE49-F238E27FC236}">
                  <a16:creationId xmlns:a16="http://schemas.microsoft.com/office/drawing/2014/main" id="{B8DF9412-4B39-4DFC-B332-541BBB85FF71}"/>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263181" name="Rectangle 17">
            <a:extLst>
              <a:ext uri="{FF2B5EF4-FFF2-40B4-BE49-F238E27FC236}">
                <a16:creationId xmlns:a16="http://schemas.microsoft.com/office/drawing/2014/main" id="{CCE4EDFE-CAEF-441E-A44A-5325C2182831}"/>
              </a:ext>
            </a:extLst>
          </p:cNvPr>
          <p:cNvSpPr>
            <a:spLocks noChangeArrowheads="1"/>
          </p:cNvSpPr>
          <p:nvPr/>
        </p:nvSpPr>
        <p:spPr bwMode="auto">
          <a:xfrm>
            <a:off x="8901113" y="5640389"/>
            <a:ext cx="1111250" cy="782637"/>
          </a:xfrm>
          <a:prstGeom prst="rect">
            <a:avLst/>
          </a:prstGeom>
          <a:solidFill>
            <a:srgbClr val="D5ECEE"/>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82" name="Rectangle 18">
            <a:extLst>
              <a:ext uri="{FF2B5EF4-FFF2-40B4-BE49-F238E27FC236}">
                <a16:creationId xmlns:a16="http://schemas.microsoft.com/office/drawing/2014/main" id="{358AA424-D5DB-47F2-8041-81F52950F030}"/>
              </a:ext>
            </a:extLst>
          </p:cNvPr>
          <p:cNvSpPr>
            <a:spLocks noChangeArrowheads="1"/>
          </p:cNvSpPr>
          <p:nvPr/>
        </p:nvSpPr>
        <p:spPr bwMode="auto">
          <a:xfrm>
            <a:off x="7129463" y="3911601"/>
            <a:ext cx="1100137" cy="923925"/>
          </a:xfrm>
          <a:prstGeom prst="rect">
            <a:avLst/>
          </a:prstGeom>
          <a:noFill/>
          <a:ln w="1905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83" name="Rectangle 19">
            <a:extLst>
              <a:ext uri="{FF2B5EF4-FFF2-40B4-BE49-F238E27FC236}">
                <a16:creationId xmlns:a16="http://schemas.microsoft.com/office/drawing/2014/main" id="{45C46295-CE5E-4563-BD30-BD83AFD94080}"/>
              </a:ext>
            </a:extLst>
          </p:cNvPr>
          <p:cNvSpPr>
            <a:spLocks noChangeArrowheads="1"/>
          </p:cNvSpPr>
          <p:nvPr/>
        </p:nvSpPr>
        <p:spPr bwMode="auto">
          <a:xfrm>
            <a:off x="6591300" y="6396038"/>
            <a:ext cx="1111250" cy="400050"/>
          </a:xfrm>
          <a:prstGeom prst="rect">
            <a:avLst/>
          </a:prstGeom>
          <a:solidFill>
            <a:srgbClr val="D5ECEE"/>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84" name="Text Box 20">
            <a:extLst>
              <a:ext uri="{FF2B5EF4-FFF2-40B4-BE49-F238E27FC236}">
                <a16:creationId xmlns:a16="http://schemas.microsoft.com/office/drawing/2014/main" id="{CC8FDF4A-5D99-4AE9-AD04-74EF653D42D2}"/>
              </a:ext>
            </a:extLst>
          </p:cNvPr>
          <p:cNvSpPr txBox="1">
            <a:spLocks noChangeArrowheads="1"/>
          </p:cNvSpPr>
          <p:nvPr/>
        </p:nvSpPr>
        <p:spPr bwMode="auto">
          <a:xfrm>
            <a:off x="6735763" y="6400800"/>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dirty="0" err="1">
                <a:latin typeface="Arial" panose="020B0604020202020204" pitchFamily="34" charset="0"/>
              </a:rPr>
              <a:t>Buf</a:t>
            </a:r>
            <a:r>
              <a:rPr lang="cs-CZ" altLang="cs-CZ" sz="2400" b="1" dirty="0">
                <a:latin typeface="Arial" panose="020B0604020202020204" pitchFamily="34" charset="0"/>
              </a:rPr>
              <a:t> </a:t>
            </a:r>
            <a:r>
              <a:rPr lang="cs-CZ" altLang="cs-CZ" sz="2400" b="1" baseline="70000" dirty="0">
                <a:latin typeface="Arial" panose="020B0604020202020204" pitchFamily="34" charset="0"/>
              </a:rPr>
              <a:t>-</a:t>
            </a:r>
            <a:endParaRPr lang="cs-CZ" altLang="cs-CZ" sz="2400" b="1" dirty="0">
              <a:latin typeface="Times New Roman" panose="02020603050405020304" pitchFamily="18" charset="0"/>
            </a:endParaRPr>
          </a:p>
        </p:txBody>
      </p:sp>
      <p:sp>
        <p:nvSpPr>
          <p:cNvPr id="263185" name="Freeform 21">
            <a:extLst>
              <a:ext uri="{FF2B5EF4-FFF2-40B4-BE49-F238E27FC236}">
                <a16:creationId xmlns:a16="http://schemas.microsoft.com/office/drawing/2014/main" id="{46C25B86-B691-4FE4-B2E3-A5BDFCEBE808}"/>
              </a:ext>
            </a:extLst>
          </p:cNvPr>
          <p:cNvSpPr>
            <a:spLocks/>
          </p:cNvSpPr>
          <p:nvPr/>
        </p:nvSpPr>
        <p:spPr bwMode="auto">
          <a:xfrm>
            <a:off x="7124701" y="5641976"/>
            <a:ext cx="1768475" cy="485775"/>
          </a:xfrm>
          <a:custGeom>
            <a:avLst/>
            <a:gdLst>
              <a:gd name="T0" fmla="*/ 2147483646 w 1114"/>
              <a:gd name="T1" fmla="*/ 2147483646 h 306"/>
              <a:gd name="T2" fmla="*/ 2147483646 w 1114"/>
              <a:gd name="T3" fmla="*/ 2147483646 h 306"/>
              <a:gd name="T4" fmla="*/ 2147483646 w 1114"/>
              <a:gd name="T5" fmla="*/ 2147483646 h 306"/>
              <a:gd name="T6" fmla="*/ 2147483646 w 1114"/>
              <a:gd name="T7" fmla="*/ 2147483646 h 306"/>
              <a:gd name="T8" fmla="*/ 2147483646 w 1114"/>
              <a:gd name="T9" fmla="*/ 2147483646 h 306"/>
              <a:gd name="T10" fmla="*/ 0 w 1114"/>
              <a:gd name="T11" fmla="*/ 2147483646 h 306"/>
              <a:gd name="T12" fmla="*/ 0 60000 65536"/>
              <a:gd name="T13" fmla="*/ 0 60000 65536"/>
              <a:gd name="T14" fmla="*/ 0 60000 65536"/>
              <a:gd name="T15" fmla="*/ 0 60000 65536"/>
              <a:gd name="T16" fmla="*/ 0 60000 65536"/>
              <a:gd name="T17" fmla="*/ 0 60000 65536"/>
              <a:gd name="T18" fmla="*/ 0 w 1114"/>
              <a:gd name="T19" fmla="*/ 0 h 306"/>
              <a:gd name="T20" fmla="*/ 1114 w 1114"/>
              <a:gd name="T21" fmla="*/ 306 h 306"/>
            </a:gdLst>
            <a:ahLst/>
            <a:cxnLst>
              <a:cxn ang="T12">
                <a:pos x="T0" y="T1"/>
              </a:cxn>
              <a:cxn ang="T13">
                <a:pos x="T2" y="T3"/>
              </a:cxn>
              <a:cxn ang="T14">
                <a:pos x="T4" y="T5"/>
              </a:cxn>
              <a:cxn ang="T15">
                <a:pos x="T6" y="T7"/>
              </a:cxn>
              <a:cxn ang="T16">
                <a:pos x="T8" y="T9"/>
              </a:cxn>
              <a:cxn ang="T17">
                <a:pos x="T10" y="T11"/>
              </a:cxn>
            </a:cxnLst>
            <a:rect l="T18" t="T19" r="T20" b="T21"/>
            <a:pathLst>
              <a:path w="1114" h="306">
                <a:moveTo>
                  <a:pt x="1114" y="304"/>
                </a:moveTo>
                <a:lnTo>
                  <a:pt x="660" y="306"/>
                </a:lnTo>
                <a:cubicBezTo>
                  <a:pt x="570" y="298"/>
                  <a:pt x="583" y="296"/>
                  <a:pt x="568" y="252"/>
                </a:cubicBezTo>
                <a:lnTo>
                  <a:pt x="568" y="42"/>
                </a:lnTo>
                <a:cubicBezTo>
                  <a:pt x="552" y="0"/>
                  <a:pt x="568" y="8"/>
                  <a:pt x="473" y="1"/>
                </a:cubicBezTo>
                <a:lnTo>
                  <a:pt x="0" y="1"/>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3186" name="Freeform 22">
            <a:extLst>
              <a:ext uri="{FF2B5EF4-FFF2-40B4-BE49-F238E27FC236}">
                <a16:creationId xmlns:a16="http://schemas.microsoft.com/office/drawing/2014/main" id="{34538A50-D7DF-4E44-82FD-C07A582B4A00}"/>
              </a:ext>
            </a:extLst>
          </p:cNvPr>
          <p:cNvSpPr>
            <a:spLocks/>
          </p:cNvSpPr>
          <p:nvPr/>
        </p:nvSpPr>
        <p:spPr bwMode="auto">
          <a:xfrm>
            <a:off x="7702551" y="6124576"/>
            <a:ext cx="1203325" cy="487363"/>
          </a:xfrm>
          <a:custGeom>
            <a:avLst/>
            <a:gdLst>
              <a:gd name="T0" fmla="*/ 2147483646 w 758"/>
              <a:gd name="T1" fmla="*/ 0 h 307"/>
              <a:gd name="T2" fmla="*/ 2147483646 w 758"/>
              <a:gd name="T3" fmla="*/ 2147483646 h 307"/>
              <a:gd name="T4" fmla="*/ 2147483646 w 758"/>
              <a:gd name="T5" fmla="*/ 0 h 307"/>
              <a:gd name="T6" fmla="*/ 2147483646 w 758"/>
              <a:gd name="T7" fmla="*/ 2147483646 h 307"/>
              <a:gd name="T8" fmla="*/ 2147483646 w 758"/>
              <a:gd name="T9" fmla="*/ 2147483646 h 307"/>
              <a:gd name="T10" fmla="*/ 2147483646 w 758"/>
              <a:gd name="T11" fmla="*/ 2147483646 h 307"/>
              <a:gd name="T12" fmla="*/ 0 w 758"/>
              <a:gd name="T13" fmla="*/ 2147483646 h 307"/>
              <a:gd name="T14" fmla="*/ 0 60000 65536"/>
              <a:gd name="T15" fmla="*/ 0 60000 65536"/>
              <a:gd name="T16" fmla="*/ 0 60000 65536"/>
              <a:gd name="T17" fmla="*/ 0 60000 65536"/>
              <a:gd name="T18" fmla="*/ 0 60000 65536"/>
              <a:gd name="T19" fmla="*/ 0 60000 65536"/>
              <a:gd name="T20" fmla="*/ 0 60000 65536"/>
              <a:gd name="T21" fmla="*/ 0 w 758"/>
              <a:gd name="T22" fmla="*/ 0 h 307"/>
              <a:gd name="T23" fmla="*/ 758 w 758"/>
              <a:gd name="T24" fmla="*/ 307 h 30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8" h="307">
                <a:moveTo>
                  <a:pt x="758" y="0"/>
                </a:moveTo>
                <a:lnTo>
                  <a:pt x="545" y="2"/>
                </a:lnTo>
                <a:lnTo>
                  <a:pt x="296" y="0"/>
                </a:lnTo>
                <a:cubicBezTo>
                  <a:pt x="239" y="10"/>
                  <a:pt x="219" y="22"/>
                  <a:pt x="204" y="65"/>
                </a:cubicBezTo>
                <a:lnTo>
                  <a:pt x="204" y="257"/>
                </a:lnTo>
                <a:cubicBezTo>
                  <a:pt x="193" y="296"/>
                  <a:pt x="177" y="292"/>
                  <a:pt x="143" y="300"/>
                </a:cubicBezTo>
                <a:lnTo>
                  <a:pt x="0" y="307"/>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3187" name="Text Box 23">
            <a:extLst>
              <a:ext uri="{FF2B5EF4-FFF2-40B4-BE49-F238E27FC236}">
                <a16:creationId xmlns:a16="http://schemas.microsoft.com/office/drawing/2014/main" id="{F0DE1B02-8180-49D4-97C0-B5E2A0826F0E}"/>
              </a:ext>
            </a:extLst>
          </p:cNvPr>
          <p:cNvSpPr txBox="1">
            <a:spLocks noChangeArrowheads="1"/>
          </p:cNvSpPr>
          <p:nvPr/>
        </p:nvSpPr>
        <p:spPr bwMode="auto">
          <a:xfrm>
            <a:off x="9091613" y="5927725"/>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263188" name="Line 24">
            <a:extLst>
              <a:ext uri="{FF2B5EF4-FFF2-40B4-BE49-F238E27FC236}">
                <a16:creationId xmlns:a16="http://schemas.microsoft.com/office/drawing/2014/main" id="{947E521E-F154-420F-AA67-5B5D2A197AA0}"/>
              </a:ext>
            </a:extLst>
          </p:cNvPr>
          <p:cNvSpPr>
            <a:spLocks noChangeShapeType="1"/>
          </p:cNvSpPr>
          <p:nvPr/>
        </p:nvSpPr>
        <p:spPr bwMode="auto">
          <a:xfrm>
            <a:off x="9078119" y="6004717"/>
            <a:ext cx="1587" cy="303213"/>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63189" name="Rectangle 25">
            <a:extLst>
              <a:ext uri="{FF2B5EF4-FFF2-40B4-BE49-F238E27FC236}">
                <a16:creationId xmlns:a16="http://schemas.microsoft.com/office/drawing/2014/main" id="{54A311AE-0781-4A51-830A-1D145B8E553B}"/>
              </a:ext>
            </a:extLst>
          </p:cNvPr>
          <p:cNvSpPr>
            <a:spLocks noChangeArrowheads="1"/>
          </p:cNvSpPr>
          <p:nvPr/>
        </p:nvSpPr>
        <p:spPr bwMode="auto">
          <a:xfrm>
            <a:off x="6543676" y="5441950"/>
            <a:ext cx="587375" cy="62865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90" name="Rectangle 26">
            <a:extLst>
              <a:ext uri="{FF2B5EF4-FFF2-40B4-BE49-F238E27FC236}">
                <a16:creationId xmlns:a16="http://schemas.microsoft.com/office/drawing/2014/main" id="{5321C7CD-6A11-4697-82A3-5A2C982E3C3F}"/>
              </a:ext>
            </a:extLst>
          </p:cNvPr>
          <p:cNvSpPr>
            <a:spLocks noChangeArrowheads="1"/>
          </p:cNvSpPr>
          <p:nvPr/>
        </p:nvSpPr>
        <p:spPr bwMode="auto">
          <a:xfrm>
            <a:off x="7118350" y="4318001"/>
            <a:ext cx="1111250" cy="531813"/>
          </a:xfrm>
          <a:prstGeom prst="rect">
            <a:avLst/>
          </a:prstGeom>
          <a:solidFill>
            <a:srgbClr val="D5ECEE"/>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91" name="Rectangle 27">
            <a:extLst>
              <a:ext uri="{FF2B5EF4-FFF2-40B4-BE49-F238E27FC236}">
                <a16:creationId xmlns:a16="http://schemas.microsoft.com/office/drawing/2014/main" id="{FC629048-316D-42F8-B6D7-898C94C74A28}"/>
              </a:ext>
            </a:extLst>
          </p:cNvPr>
          <p:cNvSpPr>
            <a:spLocks noChangeArrowheads="1"/>
          </p:cNvSpPr>
          <p:nvPr/>
        </p:nvSpPr>
        <p:spPr bwMode="auto">
          <a:xfrm>
            <a:off x="4129089" y="5103814"/>
            <a:ext cx="1144587" cy="788987"/>
          </a:xfrm>
          <a:prstGeom prst="rect">
            <a:avLst/>
          </a:prstGeom>
          <a:solidFill>
            <a:srgbClr val="D5ECEE"/>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92" name="Rectangle 28">
            <a:extLst>
              <a:ext uri="{FF2B5EF4-FFF2-40B4-BE49-F238E27FC236}">
                <a16:creationId xmlns:a16="http://schemas.microsoft.com/office/drawing/2014/main" id="{7B30E433-DF02-41DD-8A8D-FC28FE0E21D0}"/>
              </a:ext>
            </a:extLst>
          </p:cNvPr>
          <p:cNvSpPr>
            <a:spLocks noChangeArrowheads="1"/>
          </p:cNvSpPr>
          <p:nvPr/>
        </p:nvSpPr>
        <p:spPr bwMode="auto">
          <a:xfrm>
            <a:off x="2082800" y="4819650"/>
            <a:ext cx="927100" cy="769938"/>
          </a:xfrm>
          <a:prstGeom prst="rect">
            <a:avLst/>
          </a:prstGeom>
          <a:solidFill>
            <a:srgbClr val="D5ECEE"/>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193" name="Text Box 29">
            <a:extLst>
              <a:ext uri="{FF2B5EF4-FFF2-40B4-BE49-F238E27FC236}">
                <a16:creationId xmlns:a16="http://schemas.microsoft.com/office/drawing/2014/main" id="{BC05CE01-BEDD-4488-A85C-F91FAC260696}"/>
              </a:ext>
            </a:extLst>
          </p:cNvPr>
          <p:cNvSpPr txBox="1">
            <a:spLocks noChangeArrowheads="1"/>
          </p:cNvSpPr>
          <p:nvPr/>
        </p:nvSpPr>
        <p:spPr bwMode="auto">
          <a:xfrm>
            <a:off x="2228851" y="5027613"/>
            <a:ext cx="75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263194" name="Text Box 30">
            <a:extLst>
              <a:ext uri="{FF2B5EF4-FFF2-40B4-BE49-F238E27FC236}">
                <a16:creationId xmlns:a16="http://schemas.microsoft.com/office/drawing/2014/main" id="{C8C2D6FB-3D48-4705-A478-176280F891CF}"/>
              </a:ext>
            </a:extLst>
          </p:cNvPr>
          <p:cNvSpPr txBox="1">
            <a:spLocks noChangeArrowheads="1"/>
          </p:cNvSpPr>
          <p:nvPr/>
        </p:nvSpPr>
        <p:spPr bwMode="auto">
          <a:xfrm>
            <a:off x="2270126" y="5788025"/>
            <a:ext cx="75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263195" name="Text Box 31">
            <a:extLst>
              <a:ext uri="{FF2B5EF4-FFF2-40B4-BE49-F238E27FC236}">
                <a16:creationId xmlns:a16="http://schemas.microsoft.com/office/drawing/2014/main" id="{495E8B35-F40B-4E8B-862F-91893CD25DBC}"/>
              </a:ext>
            </a:extLst>
          </p:cNvPr>
          <p:cNvSpPr txBox="1">
            <a:spLocks noChangeArrowheads="1"/>
          </p:cNvSpPr>
          <p:nvPr/>
        </p:nvSpPr>
        <p:spPr bwMode="auto">
          <a:xfrm>
            <a:off x="4125914" y="5307013"/>
            <a:ext cx="1087437" cy="457200"/>
          </a:xfrm>
          <a:prstGeom prst="rect">
            <a:avLst/>
          </a:prstGeom>
          <a:noFill/>
          <a:ln>
            <a:noFill/>
          </a:ln>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dirty="0">
                <a:latin typeface="Arial" panose="020B0604020202020204" pitchFamily="34" charset="0"/>
              </a:rPr>
              <a:t>H</a:t>
            </a:r>
            <a:r>
              <a:rPr lang="cs-CZ" altLang="cs-CZ" sz="2400" b="1" baseline="-25000" dirty="0">
                <a:latin typeface="Arial" panose="020B0604020202020204" pitchFamily="34" charset="0"/>
              </a:rPr>
              <a:t>2</a:t>
            </a:r>
            <a:r>
              <a:rPr lang="cs-CZ" altLang="cs-CZ" sz="2400" b="1" dirty="0">
                <a:latin typeface="Arial" panose="020B0604020202020204" pitchFamily="34" charset="0"/>
              </a:rPr>
              <a:t>CO</a:t>
            </a:r>
            <a:r>
              <a:rPr lang="cs-CZ" altLang="cs-CZ" sz="2400" b="1" baseline="-25000" dirty="0">
                <a:latin typeface="Arial" panose="020B0604020202020204" pitchFamily="34" charset="0"/>
              </a:rPr>
              <a:t>3</a:t>
            </a:r>
            <a:endParaRPr lang="cs-CZ" altLang="cs-CZ" sz="2400" dirty="0">
              <a:latin typeface="Times New Roman" panose="02020603050405020304" pitchFamily="18" charset="0"/>
            </a:endParaRPr>
          </a:p>
        </p:txBody>
      </p:sp>
      <p:sp>
        <p:nvSpPr>
          <p:cNvPr id="263196" name="Text Box 32">
            <a:extLst>
              <a:ext uri="{FF2B5EF4-FFF2-40B4-BE49-F238E27FC236}">
                <a16:creationId xmlns:a16="http://schemas.microsoft.com/office/drawing/2014/main" id="{E7F98EF1-ADAC-457F-AA21-F4B28452B03C}"/>
              </a:ext>
            </a:extLst>
          </p:cNvPr>
          <p:cNvSpPr txBox="1">
            <a:spLocks noChangeArrowheads="1"/>
          </p:cNvSpPr>
          <p:nvPr/>
        </p:nvSpPr>
        <p:spPr bwMode="auto">
          <a:xfrm>
            <a:off x="7288214" y="4367213"/>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sp>
        <p:nvSpPr>
          <p:cNvPr id="263197" name="Freeform 33">
            <a:extLst>
              <a:ext uri="{FF2B5EF4-FFF2-40B4-BE49-F238E27FC236}">
                <a16:creationId xmlns:a16="http://schemas.microsoft.com/office/drawing/2014/main" id="{5FB4DBF6-D0E2-4444-A935-680C28594370}"/>
              </a:ext>
            </a:extLst>
          </p:cNvPr>
          <p:cNvSpPr>
            <a:spLocks/>
          </p:cNvSpPr>
          <p:nvPr/>
        </p:nvSpPr>
        <p:spPr bwMode="auto">
          <a:xfrm>
            <a:off x="5324475" y="4730750"/>
            <a:ext cx="1804988" cy="711200"/>
          </a:xfrm>
          <a:custGeom>
            <a:avLst/>
            <a:gdLst>
              <a:gd name="T0" fmla="*/ 0 w 1137"/>
              <a:gd name="T1" fmla="*/ 2147483646 h 448"/>
              <a:gd name="T2" fmla="*/ 2147483646 w 1137"/>
              <a:gd name="T3" fmla="*/ 2147483646 h 448"/>
              <a:gd name="T4" fmla="*/ 2147483646 w 1137"/>
              <a:gd name="T5" fmla="*/ 2147483646 h 448"/>
              <a:gd name="T6" fmla="*/ 2147483646 w 1137"/>
              <a:gd name="T7" fmla="*/ 2147483646 h 448"/>
              <a:gd name="T8" fmla="*/ 2147483646 w 1137"/>
              <a:gd name="T9" fmla="*/ 0 h 448"/>
              <a:gd name="T10" fmla="*/ 2147483646 w 1137"/>
              <a:gd name="T11" fmla="*/ 2147483646 h 448"/>
              <a:gd name="T12" fmla="*/ 0 60000 65536"/>
              <a:gd name="T13" fmla="*/ 0 60000 65536"/>
              <a:gd name="T14" fmla="*/ 0 60000 65536"/>
              <a:gd name="T15" fmla="*/ 0 60000 65536"/>
              <a:gd name="T16" fmla="*/ 0 60000 65536"/>
              <a:gd name="T17" fmla="*/ 0 60000 65536"/>
              <a:gd name="T18" fmla="*/ 0 w 1137"/>
              <a:gd name="T19" fmla="*/ 0 h 448"/>
              <a:gd name="T20" fmla="*/ 1137 w 1137"/>
              <a:gd name="T21" fmla="*/ 448 h 448"/>
            </a:gdLst>
            <a:ahLst/>
            <a:cxnLst>
              <a:cxn ang="T12">
                <a:pos x="T0" y="T1"/>
              </a:cxn>
              <a:cxn ang="T13">
                <a:pos x="T2" y="T3"/>
              </a:cxn>
              <a:cxn ang="T14">
                <a:pos x="T4" y="T5"/>
              </a:cxn>
              <a:cxn ang="T15">
                <a:pos x="T6" y="T7"/>
              </a:cxn>
              <a:cxn ang="T16">
                <a:pos x="T8" y="T9"/>
              </a:cxn>
              <a:cxn ang="T17">
                <a:pos x="T10" y="T11"/>
              </a:cxn>
            </a:cxnLst>
            <a:rect l="T18" t="T19" r="T20" b="T21"/>
            <a:pathLst>
              <a:path w="1137" h="448">
                <a:moveTo>
                  <a:pt x="0" y="446"/>
                </a:moveTo>
                <a:lnTo>
                  <a:pt x="388" y="448"/>
                </a:lnTo>
                <a:cubicBezTo>
                  <a:pt x="463" y="435"/>
                  <a:pt x="438" y="422"/>
                  <a:pt x="450" y="368"/>
                </a:cubicBezTo>
                <a:lnTo>
                  <a:pt x="463" y="124"/>
                </a:lnTo>
                <a:cubicBezTo>
                  <a:pt x="482" y="63"/>
                  <a:pt x="454" y="19"/>
                  <a:pt x="566" y="0"/>
                </a:cubicBezTo>
                <a:lnTo>
                  <a:pt x="1137" y="12"/>
                </a:lnTo>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3198" name="Freeform 34">
            <a:extLst>
              <a:ext uri="{FF2B5EF4-FFF2-40B4-BE49-F238E27FC236}">
                <a16:creationId xmlns:a16="http://schemas.microsoft.com/office/drawing/2014/main" id="{2D9BD22C-A74E-4E9D-B18B-7260E9684F37}"/>
              </a:ext>
            </a:extLst>
          </p:cNvPr>
          <p:cNvSpPr>
            <a:spLocks/>
          </p:cNvSpPr>
          <p:nvPr/>
        </p:nvSpPr>
        <p:spPr bwMode="auto">
          <a:xfrm>
            <a:off x="5267325" y="5438775"/>
            <a:ext cx="1284288" cy="471488"/>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263199" name="Group 35">
            <a:extLst>
              <a:ext uri="{FF2B5EF4-FFF2-40B4-BE49-F238E27FC236}">
                <a16:creationId xmlns:a16="http://schemas.microsoft.com/office/drawing/2014/main" id="{78C81C3B-EA9C-482F-AC93-89A64CBC3B94}"/>
              </a:ext>
            </a:extLst>
          </p:cNvPr>
          <p:cNvGrpSpPr>
            <a:grpSpLocks/>
          </p:cNvGrpSpPr>
          <p:nvPr/>
        </p:nvGrpSpPr>
        <p:grpSpPr bwMode="auto">
          <a:xfrm flipH="1">
            <a:off x="2998788" y="5141913"/>
            <a:ext cx="1130300" cy="849312"/>
            <a:chOff x="2575" y="781"/>
            <a:chExt cx="866" cy="1284"/>
          </a:xfrm>
        </p:grpSpPr>
        <p:sp>
          <p:nvSpPr>
            <p:cNvPr id="263241" name="Freeform 36">
              <a:extLst>
                <a:ext uri="{FF2B5EF4-FFF2-40B4-BE49-F238E27FC236}">
                  <a16:creationId xmlns:a16="http://schemas.microsoft.com/office/drawing/2014/main" id="{3D33EC13-242C-4341-97C8-C762F1502465}"/>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63242" name="Freeform 37">
              <a:extLst>
                <a:ext uri="{FF2B5EF4-FFF2-40B4-BE49-F238E27FC236}">
                  <a16:creationId xmlns:a16="http://schemas.microsoft.com/office/drawing/2014/main" id="{12CB54AC-842D-4FEF-B8FE-7967F9C06E5C}"/>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263200" name="Line 38">
            <a:extLst>
              <a:ext uri="{FF2B5EF4-FFF2-40B4-BE49-F238E27FC236}">
                <a16:creationId xmlns:a16="http://schemas.microsoft.com/office/drawing/2014/main" id="{26FA3178-47EE-49C9-8C3A-0E0619991B34}"/>
              </a:ext>
            </a:extLst>
          </p:cNvPr>
          <p:cNvSpPr>
            <a:spLocks noChangeShapeType="1"/>
          </p:cNvSpPr>
          <p:nvPr/>
        </p:nvSpPr>
        <p:spPr bwMode="auto">
          <a:xfrm>
            <a:off x="7261226" y="4459289"/>
            <a:ext cx="9525" cy="293687"/>
          </a:xfrm>
          <a:prstGeom prst="line">
            <a:avLst/>
          </a:prstGeom>
          <a:noFill/>
          <a:ln w="3810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63201" name="Text Box 39">
            <a:extLst>
              <a:ext uri="{FF2B5EF4-FFF2-40B4-BE49-F238E27FC236}">
                <a16:creationId xmlns:a16="http://schemas.microsoft.com/office/drawing/2014/main" id="{AF4483C9-9B06-443B-A3B9-F05515540EA6}"/>
              </a:ext>
            </a:extLst>
          </p:cNvPr>
          <p:cNvSpPr txBox="1">
            <a:spLocks noChangeArrowheads="1"/>
          </p:cNvSpPr>
          <p:nvPr/>
        </p:nvSpPr>
        <p:spPr bwMode="auto">
          <a:xfrm>
            <a:off x="7958138" y="4148138"/>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sp>
        <p:nvSpPr>
          <p:cNvPr id="263202" name="Rectangle 40">
            <a:extLst>
              <a:ext uri="{FF2B5EF4-FFF2-40B4-BE49-F238E27FC236}">
                <a16:creationId xmlns:a16="http://schemas.microsoft.com/office/drawing/2014/main" id="{3EBEB8C9-9410-4774-B425-6EA28980C2B6}"/>
              </a:ext>
            </a:extLst>
          </p:cNvPr>
          <p:cNvSpPr>
            <a:spLocks noChangeArrowheads="1"/>
          </p:cNvSpPr>
          <p:nvPr/>
        </p:nvSpPr>
        <p:spPr bwMode="auto">
          <a:xfrm>
            <a:off x="6548439" y="5540376"/>
            <a:ext cx="579437" cy="555625"/>
          </a:xfrm>
          <a:prstGeom prst="rect">
            <a:avLst/>
          </a:prstGeom>
          <a:solidFill>
            <a:srgbClr val="D5ECEE"/>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203" name="Text Box 41">
            <a:extLst>
              <a:ext uri="{FF2B5EF4-FFF2-40B4-BE49-F238E27FC236}">
                <a16:creationId xmlns:a16="http://schemas.microsoft.com/office/drawing/2014/main" id="{6D6F911C-2D7A-477F-A94A-F12F0568F22E}"/>
              </a:ext>
            </a:extLst>
          </p:cNvPr>
          <p:cNvSpPr txBox="1">
            <a:spLocks noChangeArrowheads="1"/>
          </p:cNvSpPr>
          <p:nvPr/>
        </p:nvSpPr>
        <p:spPr bwMode="auto">
          <a:xfrm>
            <a:off x="6697664" y="5645150"/>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263204" name="Line 42">
            <a:extLst>
              <a:ext uri="{FF2B5EF4-FFF2-40B4-BE49-F238E27FC236}">
                <a16:creationId xmlns:a16="http://schemas.microsoft.com/office/drawing/2014/main" id="{822AB242-BA1B-4621-AF48-D5FD176A2CA7}"/>
              </a:ext>
            </a:extLst>
          </p:cNvPr>
          <p:cNvSpPr>
            <a:spLocks noChangeShapeType="1"/>
          </p:cNvSpPr>
          <p:nvPr/>
        </p:nvSpPr>
        <p:spPr bwMode="auto">
          <a:xfrm>
            <a:off x="6708742" y="5718080"/>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63205" name="Freeform 43">
            <a:extLst>
              <a:ext uri="{FF2B5EF4-FFF2-40B4-BE49-F238E27FC236}">
                <a16:creationId xmlns:a16="http://schemas.microsoft.com/office/drawing/2014/main" id="{A5DE93A9-6263-4FFF-8543-CF86C00BD402}"/>
              </a:ext>
            </a:extLst>
          </p:cNvPr>
          <p:cNvSpPr>
            <a:spLocks/>
          </p:cNvSpPr>
          <p:nvPr/>
        </p:nvSpPr>
        <p:spPr bwMode="auto">
          <a:xfrm>
            <a:off x="7643814" y="2436813"/>
            <a:ext cx="2713037" cy="2323904"/>
          </a:xfrm>
          <a:custGeom>
            <a:avLst/>
            <a:gdLst>
              <a:gd name="T0" fmla="*/ 2147483646 w 1709"/>
              <a:gd name="T1" fmla="*/ 2147483646 h 1548"/>
              <a:gd name="T2" fmla="*/ 2147483646 w 1709"/>
              <a:gd name="T3" fmla="*/ 2147483646 h 1548"/>
              <a:gd name="T4" fmla="*/ 2147483646 w 1709"/>
              <a:gd name="T5" fmla="*/ 2147483646 h 1548"/>
              <a:gd name="T6" fmla="*/ 2147483646 w 1709"/>
              <a:gd name="T7" fmla="*/ 2147483646 h 1548"/>
              <a:gd name="T8" fmla="*/ 2147483646 w 1709"/>
              <a:gd name="T9" fmla="*/ 2147483646 h 1548"/>
              <a:gd name="T10" fmla="*/ 0 w 1709"/>
              <a:gd name="T11" fmla="*/ 2147483646 h 1548"/>
              <a:gd name="T12" fmla="*/ 0 60000 65536"/>
              <a:gd name="T13" fmla="*/ 0 60000 65536"/>
              <a:gd name="T14" fmla="*/ 0 60000 65536"/>
              <a:gd name="T15" fmla="*/ 0 60000 65536"/>
              <a:gd name="T16" fmla="*/ 0 60000 65536"/>
              <a:gd name="T17" fmla="*/ 0 60000 65536"/>
              <a:gd name="T18" fmla="*/ 0 w 1709"/>
              <a:gd name="T19" fmla="*/ 0 h 1548"/>
              <a:gd name="T20" fmla="*/ 1709 w 1709"/>
              <a:gd name="T21" fmla="*/ 1548 h 1548"/>
            </a:gdLst>
            <a:ahLst/>
            <a:cxnLst>
              <a:cxn ang="T12">
                <a:pos x="T0" y="T1"/>
              </a:cxn>
              <a:cxn ang="T13">
                <a:pos x="T2" y="T3"/>
              </a:cxn>
              <a:cxn ang="T14">
                <a:pos x="T4" y="T5"/>
              </a:cxn>
              <a:cxn ang="T15">
                <a:pos x="T6" y="T7"/>
              </a:cxn>
              <a:cxn ang="T16">
                <a:pos x="T8" y="T9"/>
              </a:cxn>
              <a:cxn ang="T17">
                <a:pos x="T10" y="T11"/>
              </a:cxn>
            </a:cxnLst>
            <a:rect l="T18" t="T19" r="T20" b="T21"/>
            <a:pathLst>
              <a:path w="1709" h="1548">
                <a:moveTo>
                  <a:pt x="362" y="1548"/>
                </a:moveTo>
                <a:cubicBezTo>
                  <a:pt x="467" y="1542"/>
                  <a:pt x="792" y="1545"/>
                  <a:pt x="998" y="1515"/>
                </a:cubicBezTo>
                <a:cubicBezTo>
                  <a:pt x="1204" y="1485"/>
                  <a:pt x="1487" y="1508"/>
                  <a:pt x="1598" y="1366"/>
                </a:cubicBezTo>
                <a:cubicBezTo>
                  <a:pt x="1709" y="1223"/>
                  <a:pt x="1683" y="877"/>
                  <a:pt x="1667" y="661"/>
                </a:cubicBezTo>
                <a:cubicBezTo>
                  <a:pt x="1656" y="433"/>
                  <a:pt x="1690" y="209"/>
                  <a:pt x="1412" y="105"/>
                </a:cubicBezTo>
                <a:cubicBezTo>
                  <a:pt x="1134" y="0"/>
                  <a:pt x="294" y="48"/>
                  <a:pt x="0" y="33"/>
                </a:cubicBezTo>
              </a:path>
            </a:pathLst>
          </a:custGeom>
          <a:noFill/>
          <a:ln w="76200">
            <a:solidFill>
              <a:srgbClr val="000000"/>
            </a:solidFill>
            <a:prstDash val="dash"/>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263206" name="Group 44">
            <a:extLst>
              <a:ext uri="{FF2B5EF4-FFF2-40B4-BE49-F238E27FC236}">
                <a16:creationId xmlns:a16="http://schemas.microsoft.com/office/drawing/2014/main" id="{199893FA-A389-4093-9B13-FB57B3566229}"/>
              </a:ext>
            </a:extLst>
          </p:cNvPr>
          <p:cNvGrpSpPr>
            <a:grpSpLocks/>
          </p:cNvGrpSpPr>
          <p:nvPr/>
        </p:nvGrpSpPr>
        <p:grpSpPr bwMode="auto">
          <a:xfrm>
            <a:off x="6202363" y="4283076"/>
            <a:ext cx="868362" cy="1109663"/>
            <a:chOff x="3510" y="1453"/>
            <a:chExt cx="353" cy="578"/>
          </a:xfrm>
        </p:grpSpPr>
        <p:sp>
          <p:nvSpPr>
            <p:cNvPr id="263232" name="Freeform 45">
              <a:extLst>
                <a:ext uri="{FF2B5EF4-FFF2-40B4-BE49-F238E27FC236}">
                  <a16:creationId xmlns:a16="http://schemas.microsoft.com/office/drawing/2014/main" id="{89085776-0BD4-4E74-85AE-FFC6EE86DFC7}"/>
                </a:ext>
              </a:extLst>
            </p:cNvPr>
            <p:cNvSpPr>
              <a:spLocks/>
            </p:cNvSpPr>
            <p:nvPr/>
          </p:nvSpPr>
          <p:spPr bwMode="auto">
            <a:xfrm>
              <a:off x="3513" y="1497"/>
              <a:ext cx="347" cy="397"/>
            </a:xfrm>
            <a:custGeom>
              <a:avLst/>
              <a:gdLst>
                <a:gd name="T0" fmla="*/ 0 w 2256"/>
                <a:gd name="T1" fmla="*/ 0 h 2295"/>
                <a:gd name="T2" fmla="*/ 0 w 2256"/>
                <a:gd name="T3" fmla="*/ 0 h 2295"/>
                <a:gd name="T4" fmla="*/ 0 w 2256"/>
                <a:gd name="T5" fmla="*/ 0 h 2295"/>
                <a:gd name="T6" fmla="*/ 0 w 2256"/>
                <a:gd name="T7" fmla="*/ 0 h 2295"/>
                <a:gd name="T8" fmla="*/ 0 w 2256"/>
                <a:gd name="T9" fmla="*/ 0 h 2295"/>
                <a:gd name="T10" fmla="*/ 0 w 2256"/>
                <a:gd name="T11" fmla="*/ 0 h 2295"/>
                <a:gd name="T12" fmla="*/ 0 w 2256"/>
                <a:gd name="T13" fmla="*/ 0 h 2295"/>
                <a:gd name="T14" fmla="*/ 0 w 2256"/>
                <a:gd name="T15" fmla="*/ 0 h 2295"/>
                <a:gd name="T16" fmla="*/ 0 w 2256"/>
                <a:gd name="T17" fmla="*/ 0 h 2295"/>
                <a:gd name="T18" fmla="*/ 0 w 2256"/>
                <a:gd name="T19" fmla="*/ 0 h 2295"/>
                <a:gd name="T20" fmla="*/ 0 w 2256"/>
                <a:gd name="T21" fmla="*/ 0 h 2295"/>
                <a:gd name="T22" fmla="*/ 0 w 2256"/>
                <a:gd name="T23" fmla="*/ 0 h 2295"/>
                <a:gd name="T24" fmla="*/ 0 w 2256"/>
                <a:gd name="T25" fmla="*/ 0 h 2295"/>
                <a:gd name="T26" fmla="*/ 0 w 2256"/>
                <a:gd name="T27" fmla="*/ 0 h 2295"/>
                <a:gd name="T28" fmla="*/ 0 w 2256"/>
                <a:gd name="T29" fmla="*/ 0 h 2295"/>
                <a:gd name="T30" fmla="*/ 0 w 2256"/>
                <a:gd name="T31" fmla="*/ 0 h 2295"/>
                <a:gd name="T32" fmla="*/ 0 w 2256"/>
                <a:gd name="T33" fmla="*/ 0 h 2295"/>
                <a:gd name="T34" fmla="*/ 0 w 2256"/>
                <a:gd name="T35" fmla="*/ 0 h 2295"/>
                <a:gd name="T36" fmla="*/ 0 w 2256"/>
                <a:gd name="T37" fmla="*/ 0 h 2295"/>
                <a:gd name="T38" fmla="*/ 0 w 2256"/>
                <a:gd name="T39" fmla="*/ 0 h 2295"/>
                <a:gd name="T40" fmla="*/ 0 w 2256"/>
                <a:gd name="T41" fmla="*/ 0 h 2295"/>
                <a:gd name="T42" fmla="*/ 0 w 2256"/>
                <a:gd name="T43" fmla="*/ 0 h 2295"/>
                <a:gd name="T44" fmla="*/ 0 w 2256"/>
                <a:gd name="T45" fmla="*/ 0 h 2295"/>
                <a:gd name="T46" fmla="*/ 0 w 2256"/>
                <a:gd name="T47" fmla="*/ 0 h 2295"/>
                <a:gd name="T48" fmla="*/ 0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233" name="Oval 46">
              <a:extLst>
                <a:ext uri="{FF2B5EF4-FFF2-40B4-BE49-F238E27FC236}">
                  <a16:creationId xmlns:a16="http://schemas.microsoft.com/office/drawing/2014/main" id="{C48845C8-DDBA-4E67-9549-6FD3C9C84D38}"/>
                </a:ext>
              </a:extLst>
            </p:cNvPr>
            <p:cNvSpPr>
              <a:spLocks noChangeArrowheads="1"/>
            </p:cNvSpPr>
            <p:nvPr/>
          </p:nvSpPr>
          <p:spPr bwMode="auto">
            <a:xfrm>
              <a:off x="3510" y="1453"/>
              <a:ext cx="353" cy="7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234" name="Freeform 47">
              <a:extLst>
                <a:ext uri="{FF2B5EF4-FFF2-40B4-BE49-F238E27FC236}">
                  <a16:creationId xmlns:a16="http://schemas.microsoft.com/office/drawing/2014/main" id="{8A25524F-50FD-4322-8F34-8ED122AA489D}"/>
                </a:ext>
              </a:extLst>
            </p:cNvPr>
            <p:cNvSpPr>
              <a:spLocks/>
            </p:cNvSpPr>
            <p:nvPr/>
          </p:nvSpPr>
          <p:spPr bwMode="auto">
            <a:xfrm>
              <a:off x="3538" y="1508"/>
              <a:ext cx="300" cy="374"/>
            </a:xfrm>
            <a:custGeom>
              <a:avLst/>
              <a:gdLst>
                <a:gd name="T0" fmla="*/ 0 w 1956"/>
                <a:gd name="T1" fmla="*/ 0 h 2159"/>
                <a:gd name="T2" fmla="*/ 0 w 1956"/>
                <a:gd name="T3" fmla="*/ 0 h 2159"/>
                <a:gd name="T4" fmla="*/ 0 w 1956"/>
                <a:gd name="T5" fmla="*/ 0 h 2159"/>
                <a:gd name="T6" fmla="*/ 0 w 1956"/>
                <a:gd name="T7" fmla="*/ 0 h 2159"/>
                <a:gd name="T8" fmla="*/ 0 w 1956"/>
                <a:gd name="T9" fmla="*/ 0 h 2159"/>
                <a:gd name="T10" fmla="*/ 0 w 1956"/>
                <a:gd name="T11" fmla="*/ 0 h 2159"/>
                <a:gd name="T12" fmla="*/ 0 w 1956"/>
                <a:gd name="T13" fmla="*/ 0 h 2159"/>
                <a:gd name="T14" fmla="*/ 0 w 1956"/>
                <a:gd name="T15" fmla="*/ 0 h 2159"/>
                <a:gd name="T16" fmla="*/ 0 w 1956"/>
                <a:gd name="T17" fmla="*/ 0 h 2159"/>
                <a:gd name="T18" fmla="*/ 0 w 1956"/>
                <a:gd name="T19" fmla="*/ 0 h 2159"/>
                <a:gd name="T20" fmla="*/ 0 w 1956"/>
                <a:gd name="T21" fmla="*/ 0 h 2159"/>
                <a:gd name="T22" fmla="*/ 0 w 1956"/>
                <a:gd name="T23" fmla="*/ 0 h 2159"/>
                <a:gd name="T24" fmla="*/ 0 w 1956"/>
                <a:gd name="T25" fmla="*/ 0 h 2159"/>
                <a:gd name="T26" fmla="*/ 0 w 1956"/>
                <a:gd name="T27" fmla="*/ 0 h 2159"/>
                <a:gd name="T28" fmla="*/ 0 w 1956"/>
                <a:gd name="T29" fmla="*/ 0 h 2159"/>
                <a:gd name="T30" fmla="*/ 0 w 1956"/>
                <a:gd name="T31" fmla="*/ 0 h 2159"/>
                <a:gd name="T32" fmla="*/ 0 w 1956"/>
                <a:gd name="T33" fmla="*/ 0 h 2159"/>
                <a:gd name="T34" fmla="*/ 0 w 1956"/>
                <a:gd name="T35" fmla="*/ 0 h 2159"/>
                <a:gd name="T36" fmla="*/ 0 w 1956"/>
                <a:gd name="T37" fmla="*/ 0 h 2159"/>
                <a:gd name="T38" fmla="*/ 0 w 1956"/>
                <a:gd name="T39" fmla="*/ 0 h 2159"/>
                <a:gd name="T40" fmla="*/ 0 w 1956"/>
                <a:gd name="T41" fmla="*/ 0 h 2159"/>
                <a:gd name="T42" fmla="*/ 0 w 1956"/>
                <a:gd name="T43" fmla="*/ 0 h 2159"/>
                <a:gd name="T44" fmla="*/ 0 w 1956"/>
                <a:gd name="T45" fmla="*/ 0 h 2159"/>
                <a:gd name="T46" fmla="*/ 0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235" name="Freeform 48">
              <a:extLst>
                <a:ext uri="{FF2B5EF4-FFF2-40B4-BE49-F238E27FC236}">
                  <a16:creationId xmlns:a16="http://schemas.microsoft.com/office/drawing/2014/main" id="{6ECC2265-035C-452B-9E2D-A60AED1E21F0}"/>
                </a:ext>
              </a:extLst>
            </p:cNvPr>
            <p:cNvSpPr>
              <a:spLocks/>
            </p:cNvSpPr>
            <p:nvPr/>
          </p:nvSpPr>
          <p:spPr bwMode="auto">
            <a:xfrm>
              <a:off x="3589" y="1584"/>
              <a:ext cx="194" cy="299"/>
            </a:xfrm>
            <a:custGeom>
              <a:avLst/>
              <a:gdLst>
                <a:gd name="T0" fmla="*/ 0 w 1264"/>
                <a:gd name="T1" fmla="*/ 0 h 1728"/>
                <a:gd name="T2" fmla="*/ 0 w 1264"/>
                <a:gd name="T3" fmla="*/ 0 h 1728"/>
                <a:gd name="T4" fmla="*/ 0 w 1264"/>
                <a:gd name="T5" fmla="*/ 0 h 1728"/>
                <a:gd name="T6" fmla="*/ 0 w 1264"/>
                <a:gd name="T7" fmla="*/ 0 h 1728"/>
                <a:gd name="T8" fmla="*/ 0 w 1264"/>
                <a:gd name="T9" fmla="*/ 0 h 1728"/>
                <a:gd name="T10" fmla="*/ 0 w 1264"/>
                <a:gd name="T11" fmla="*/ 0 h 1728"/>
                <a:gd name="T12" fmla="*/ 0 w 1264"/>
                <a:gd name="T13" fmla="*/ 0 h 1728"/>
                <a:gd name="T14" fmla="*/ 0 w 1264"/>
                <a:gd name="T15" fmla="*/ 0 h 1728"/>
                <a:gd name="T16" fmla="*/ 0 w 1264"/>
                <a:gd name="T17" fmla="*/ 0 h 1728"/>
                <a:gd name="T18" fmla="*/ 0 w 1264"/>
                <a:gd name="T19" fmla="*/ 0 h 1728"/>
                <a:gd name="T20" fmla="*/ 0 w 1264"/>
                <a:gd name="T21" fmla="*/ 0 h 1728"/>
                <a:gd name="T22" fmla="*/ 0 w 1264"/>
                <a:gd name="T23" fmla="*/ 0 h 1728"/>
                <a:gd name="T24" fmla="*/ 0 w 1264"/>
                <a:gd name="T25" fmla="*/ 0 h 1728"/>
                <a:gd name="T26" fmla="*/ 0 w 1264"/>
                <a:gd name="T27" fmla="*/ 0 h 1728"/>
                <a:gd name="T28" fmla="*/ 0 w 1264"/>
                <a:gd name="T29" fmla="*/ 0 h 1728"/>
                <a:gd name="T30" fmla="*/ 0 w 1264"/>
                <a:gd name="T31" fmla="*/ 0 h 1728"/>
                <a:gd name="T32" fmla="*/ 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236" name="Freeform 49">
              <a:extLst>
                <a:ext uri="{FF2B5EF4-FFF2-40B4-BE49-F238E27FC236}">
                  <a16:creationId xmlns:a16="http://schemas.microsoft.com/office/drawing/2014/main" id="{1341C5A1-7914-4B26-A55F-AE164F7DF537}"/>
                </a:ext>
              </a:extLst>
            </p:cNvPr>
            <p:cNvSpPr>
              <a:spLocks/>
            </p:cNvSpPr>
            <p:nvPr/>
          </p:nvSpPr>
          <p:spPr bwMode="auto">
            <a:xfrm>
              <a:off x="3671" y="1899"/>
              <a:ext cx="31" cy="64"/>
            </a:xfrm>
            <a:custGeom>
              <a:avLst/>
              <a:gdLst>
                <a:gd name="T0" fmla="*/ 0 w 196"/>
                <a:gd name="T1" fmla="*/ 0 h 370"/>
                <a:gd name="T2" fmla="*/ 0 w 196"/>
                <a:gd name="T3" fmla="*/ 0 h 370"/>
                <a:gd name="T4" fmla="*/ 0 w 196"/>
                <a:gd name="T5" fmla="*/ 0 h 370"/>
                <a:gd name="T6" fmla="*/ 0 w 196"/>
                <a:gd name="T7" fmla="*/ 0 h 370"/>
                <a:gd name="T8" fmla="*/ 0 w 196"/>
                <a:gd name="T9" fmla="*/ 0 h 370"/>
                <a:gd name="T10" fmla="*/ 0 w 196"/>
                <a:gd name="T11" fmla="*/ 0 h 370"/>
                <a:gd name="T12" fmla="*/ 0 w 196"/>
                <a:gd name="T13" fmla="*/ 0 h 370"/>
                <a:gd name="T14" fmla="*/ 0 w 196"/>
                <a:gd name="T15" fmla="*/ 0 h 370"/>
                <a:gd name="T16" fmla="*/ 0 w 196"/>
                <a:gd name="T17" fmla="*/ 0 h 370"/>
                <a:gd name="T18" fmla="*/ 0 w 196"/>
                <a:gd name="T19" fmla="*/ 0 h 370"/>
                <a:gd name="T20" fmla="*/ 0 w 196"/>
                <a:gd name="T21" fmla="*/ 0 h 370"/>
                <a:gd name="T22" fmla="*/ 0 w 196"/>
                <a:gd name="T23" fmla="*/ 0 h 370"/>
                <a:gd name="T24" fmla="*/ 0 w 196"/>
                <a:gd name="T25" fmla="*/ 0 h 370"/>
                <a:gd name="T26" fmla="*/ 0 w 196"/>
                <a:gd name="T27" fmla="*/ 0 h 370"/>
                <a:gd name="T28" fmla="*/ 0 w 196"/>
                <a:gd name="T29" fmla="*/ 0 h 370"/>
                <a:gd name="T30" fmla="*/ 0 w 196"/>
                <a:gd name="T31" fmla="*/ 0 h 370"/>
                <a:gd name="T32" fmla="*/ 0 w 196"/>
                <a:gd name="T33" fmla="*/ 0 h 370"/>
                <a:gd name="T34" fmla="*/ 0 w 196"/>
                <a:gd name="T35" fmla="*/ 0 h 370"/>
                <a:gd name="T36" fmla="*/ 0 w 196"/>
                <a:gd name="T37" fmla="*/ 0 h 370"/>
                <a:gd name="T38" fmla="*/ 0 w 196"/>
                <a:gd name="T39" fmla="*/ 0 h 370"/>
                <a:gd name="T40" fmla="*/ 0 w 196"/>
                <a:gd name="T41" fmla="*/ 0 h 370"/>
                <a:gd name="T42" fmla="*/ 0 w 196"/>
                <a:gd name="T43" fmla="*/ 0 h 370"/>
                <a:gd name="T44" fmla="*/ 0 w 196"/>
                <a:gd name="T45" fmla="*/ 0 h 370"/>
                <a:gd name="T46" fmla="*/ 0 w 196"/>
                <a:gd name="T47" fmla="*/ 0 h 370"/>
                <a:gd name="T48" fmla="*/ 0 w 196"/>
                <a:gd name="T49" fmla="*/ 0 h 370"/>
                <a:gd name="T50" fmla="*/ 0 w 196"/>
                <a:gd name="T51" fmla="*/ 0 h 370"/>
                <a:gd name="T52" fmla="*/ 0 w 196"/>
                <a:gd name="T53" fmla="*/ 0 h 370"/>
                <a:gd name="T54" fmla="*/ 0 w 196"/>
                <a:gd name="T55" fmla="*/ 0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237" name="Oval 50">
              <a:extLst>
                <a:ext uri="{FF2B5EF4-FFF2-40B4-BE49-F238E27FC236}">
                  <a16:creationId xmlns:a16="http://schemas.microsoft.com/office/drawing/2014/main" id="{0F6C32D6-435B-47BD-A401-1987944FACE0}"/>
                </a:ext>
              </a:extLst>
            </p:cNvPr>
            <p:cNvSpPr>
              <a:spLocks noChangeArrowheads="1"/>
            </p:cNvSpPr>
            <p:nvPr/>
          </p:nvSpPr>
          <p:spPr bwMode="auto">
            <a:xfrm>
              <a:off x="3528" y="1460"/>
              <a:ext cx="317" cy="61"/>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238" name="Freeform 51">
              <a:extLst>
                <a:ext uri="{FF2B5EF4-FFF2-40B4-BE49-F238E27FC236}">
                  <a16:creationId xmlns:a16="http://schemas.microsoft.com/office/drawing/2014/main" id="{8EC169E8-CEA2-49BB-A3ED-063FADE54E54}"/>
                </a:ext>
              </a:extLst>
            </p:cNvPr>
            <p:cNvSpPr>
              <a:spLocks/>
            </p:cNvSpPr>
            <p:nvPr/>
          </p:nvSpPr>
          <p:spPr bwMode="auto">
            <a:xfrm>
              <a:off x="3671" y="1967"/>
              <a:ext cx="31" cy="64"/>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0 h 372"/>
                <a:gd name="T30" fmla="*/ 0 w 196"/>
                <a:gd name="T31" fmla="*/ 0 h 372"/>
                <a:gd name="T32" fmla="*/ 0 w 196"/>
                <a:gd name="T33" fmla="*/ 0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239" name="Oval 52">
              <a:extLst>
                <a:ext uri="{FF2B5EF4-FFF2-40B4-BE49-F238E27FC236}">
                  <a16:creationId xmlns:a16="http://schemas.microsoft.com/office/drawing/2014/main" id="{877631F3-5117-4933-8BE7-60F9AE2BF84F}"/>
                </a:ext>
              </a:extLst>
            </p:cNvPr>
            <p:cNvSpPr>
              <a:spLocks noChangeArrowheads="1"/>
            </p:cNvSpPr>
            <p:nvPr/>
          </p:nvSpPr>
          <p:spPr bwMode="auto">
            <a:xfrm>
              <a:off x="3587" y="1560"/>
              <a:ext cx="199" cy="39"/>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240" name="Oval 53">
              <a:extLst>
                <a:ext uri="{FF2B5EF4-FFF2-40B4-BE49-F238E27FC236}">
                  <a16:creationId xmlns:a16="http://schemas.microsoft.com/office/drawing/2014/main" id="{6FD3361E-3A9D-45EA-BE9A-F6EEB8E58C56}"/>
                </a:ext>
              </a:extLst>
            </p:cNvPr>
            <p:cNvSpPr>
              <a:spLocks noChangeArrowheads="1"/>
            </p:cNvSpPr>
            <p:nvPr/>
          </p:nvSpPr>
          <p:spPr bwMode="auto">
            <a:xfrm>
              <a:off x="3673" y="1858"/>
              <a:ext cx="26" cy="30"/>
            </a:xfrm>
            <a:prstGeom prst="ellipse">
              <a:avLst/>
            </a:prstGeom>
            <a:solidFill>
              <a:srgbClr val="009999"/>
            </a:solidFill>
            <a:ln w="17463">
              <a:solidFill>
                <a:srgbClr val="404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sp>
        <p:nvSpPr>
          <p:cNvPr id="263207" name="Text Box 54">
            <a:extLst>
              <a:ext uri="{FF2B5EF4-FFF2-40B4-BE49-F238E27FC236}">
                <a16:creationId xmlns:a16="http://schemas.microsoft.com/office/drawing/2014/main" id="{79713D62-CC94-4B9C-AC2B-0CE54BE8D0E6}"/>
              </a:ext>
            </a:extLst>
          </p:cNvPr>
          <p:cNvSpPr txBox="1">
            <a:spLocks noChangeArrowheads="1"/>
          </p:cNvSpPr>
          <p:nvPr/>
        </p:nvSpPr>
        <p:spPr bwMode="auto">
          <a:xfrm>
            <a:off x="3754438" y="117475"/>
            <a:ext cx="42194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dirty="0">
                <a:latin typeface="Arial" panose="020B0604020202020204" pitchFamily="34" charset="0"/>
              </a:rPr>
              <a:t>Akutní metabolická acidóza</a:t>
            </a:r>
            <a:endParaRPr lang="cs-CZ" altLang="cs-CZ" sz="2400" b="1" dirty="0">
              <a:latin typeface="Times New Roman" panose="02020603050405020304" pitchFamily="18" charset="0"/>
            </a:endParaRPr>
          </a:p>
        </p:txBody>
      </p:sp>
      <p:sp>
        <p:nvSpPr>
          <p:cNvPr id="263208" name="AutoShape 55">
            <a:extLst>
              <a:ext uri="{FF2B5EF4-FFF2-40B4-BE49-F238E27FC236}">
                <a16:creationId xmlns:a16="http://schemas.microsoft.com/office/drawing/2014/main" id="{FE581B42-1C24-4A2B-B3A7-187E8DCD61A0}"/>
              </a:ext>
            </a:extLst>
          </p:cNvPr>
          <p:cNvSpPr>
            <a:spLocks noChangeArrowheads="1"/>
          </p:cNvSpPr>
          <p:nvPr/>
        </p:nvSpPr>
        <p:spPr bwMode="auto">
          <a:xfrm>
            <a:off x="2166938" y="2019300"/>
            <a:ext cx="150812" cy="623888"/>
          </a:xfrm>
          <a:prstGeom prst="upArrow">
            <a:avLst>
              <a:gd name="adj1" fmla="val 50000"/>
              <a:gd name="adj2" fmla="val 103421"/>
            </a:avLst>
          </a:prstGeom>
          <a:solidFill>
            <a:schemeClr val="tx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209" name="AutoShape 56">
            <a:extLst>
              <a:ext uri="{FF2B5EF4-FFF2-40B4-BE49-F238E27FC236}">
                <a16:creationId xmlns:a16="http://schemas.microsoft.com/office/drawing/2014/main" id="{E633A7F4-40F3-4BFF-995E-CF83202F111E}"/>
              </a:ext>
            </a:extLst>
          </p:cNvPr>
          <p:cNvSpPr>
            <a:spLocks noChangeArrowheads="1"/>
          </p:cNvSpPr>
          <p:nvPr/>
        </p:nvSpPr>
        <p:spPr bwMode="auto">
          <a:xfrm>
            <a:off x="2174875" y="3835400"/>
            <a:ext cx="134938" cy="947738"/>
          </a:xfrm>
          <a:prstGeom prst="downArrow">
            <a:avLst>
              <a:gd name="adj1" fmla="val 50000"/>
              <a:gd name="adj2" fmla="val 175588"/>
            </a:avLst>
          </a:prstGeom>
          <a:solidFill>
            <a:schemeClr val="tx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210" name="Rectangle 57">
            <a:extLst>
              <a:ext uri="{FF2B5EF4-FFF2-40B4-BE49-F238E27FC236}">
                <a16:creationId xmlns:a16="http://schemas.microsoft.com/office/drawing/2014/main" id="{AB0477BF-29A5-49A6-8479-BE534BF6F754}"/>
              </a:ext>
            </a:extLst>
          </p:cNvPr>
          <p:cNvSpPr>
            <a:spLocks noChangeArrowheads="1"/>
          </p:cNvSpPr>
          <p:nvPr/>
        </p:nvSpPr>
        <p:spPr bwMode="auto">
          <a:xfrm>
            <a:off x="2205038" y="2614613"/>
            <a:ext cx="74612" cy="1503362"/>
          </a:xfrm>
          <a:prstGeom prst="rect">
            <a:avLst/>
          </a:prstGeom>
          <a:solidFill>
            <a:schemeClr val="tx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211" name="Line 58">
            <a:extLst>
              <a:ext uri="{FF2B5EF4-FFF2-40B4-BE49-F238E27FC236}">
                <a16:creationId xmlns:a16="http://schemas.microsoft.com/office/drawing/2014/main" id="{36F288BD-37B1-48B5-AC3E-E8F37A6C798F}"/>
              </a:ext>
            </a:extLst>
          </p:cNvPr>
          <p:cNvSpPr>
            <a:spLocks noChangeShapeType="1"/>
          </p:cNvSpPr>
          <p:nvPr/>
        </p:nvSpPr>
        <p:spPr bwMode="auto">
          <a:xfrm flipV="1">
            <a:off x="2409826" y="3829050"/>
            <a:ext cx="7834313" cy="7938"/>
          </a:xfrm>
          <a:prstGeom prst="line">
            <a:avLst/>
          </a:prstGeom>
          <a:noFill/>
          <a:ln w="76200" cmpd="tri">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63212" name="Line 59">
            <a:extLst>
              <a:ext uri="{FF2B5EF4-FFF2-40B4-BE49-F238E27FC236}">
                <a16:creationId xmlns:a16="http://schemas.microsoft.com/office/drawing/2014/main" id="{8E0BFDBD-D67C-4375-9A3F-B93DDAABA5F9}"/>
              </a:ext>
            </a:extLst>
          </p:cNvPr>
          <p:cNvSpPr>
            <a:spLocks noChangeShapeType="1"/>
          </p:cNvSpPr>
          <p:nvPr/>
        </p:nvSpPr>
        <p:spPr bwMode="auto">
          <a:xfrm flipV="1">
            <a:off x="1524001" y="3813175"/>
            <a:ext cx="576263" cy="6350"/>
          </a:xfrm>
          <a:prstGeom prst="line">
            <a:avLst/>
          </a:prstGeom>
          <a:noFill/>
          <a:ln w="76200" cmpd="tri">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63213" name="Line 60">
            <a:extLst>
              <a:ext uri="{FF2B5EF4-FFF2-40B4-BE49-F238E27FC236}">
                <a16:creationId xmlns:a16="http://schemas.microsoft.com/office/drawing/2014/main" id="{FAA5BB3D-251E-4DCB-A9E0-1955534A65EF}"/>
              </a:ext>
            </a:extLst>
          </p:cNvPr>
          <p:cNvSpPr>
            <a:spLocks noChangeShapeType="1"/>
          </p:cNvSpPr>
          <p:nvPr/>
        </p:nvSpPr>
        <p:spPr bwMode="auto">
          <a:xfrm flipV="1">
            <a:off x="10364788" y="3817938"/>
            <a:ext cx="303212" cy="6350"/>
          </a:xfrm>
          <a:prstGeom prst="line">
            <a:avLst/>
          </a:prstGeom>
          <a:noFill/>
          <a:ln w="76200" cmpd="tri">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63215" name="Oval 62">
            <a:extLst>
              <a:ext uri="{FF2B5EF4-FFF2-40B4-BE49-F238E27FC236}">
                <a16:creationId xmlns:a16="http://schemas.microsoft.com/office/drawing/2014/main" id="{F29EFC86-DF6B-4177-B567-2D6A682986EE}"/>
              </a:ext>
            </a:extLst>
          </p:cNvPr>
          <p:cNvSpPr>
            <a:spLocks noChangeArrowheads="1"/>
          </p:cNvSpPr>
          <p:nvPr/>
        </p:nvSpPr>
        <p:spPr bwMode="auto">
          <a:xfrm>
            <a:off x="8428039" y="1"/>
            <a:ext cx="1779587" cy="1433513"/>
          </a:xfrm>
          <a:prstGeom prst="ellipse">
            <a:avLst/>
          </a:pr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aphicFrame>
        <p:nvGraphicFramePr>
          <p:cNvPr id="263216" name="Object 80">
            <a:extLst>
              <a:ext uri="{FF2B5EF4-FFF2-40B4-BE49-F238E27FC236}">
                <a16:creationId xmlns:a16="http://schemas.microsoft.com/office/drawing/2014/main" id="{AD4586F4-AEBB-4C70-A7B4-D99AF0B0C99B}"/>
              </a:ext>
            </a:extLst>
          </p:cNvPr>
          <p:cNvGraphicFramePr>
            <a:graphicFrameLocks noChangeAspect="1"/>
          </p:cNvGraphicFramePr>
          <p:nvPr/>
        </p:nvGraphicFramePr>
        <p:xfrm>
          <a:off x="8848726" y="250826"/>
          <a:ext cx="893763" cy="663575"/>
        </p:xfrm>
        <a:graphic>
          <a:graphicData uri="http://schemas.openxmlformats.org/presentationml/2006/ole">
            <mc:AlternateContent xmlns:mc="http://schemas.openxmlformats.org/markup-compatibility/2006">
              <mc:Choice xmlns:v="urn:schemas-microsoft-com:vml" Requires="v">
                <p:oleObj spid="_x0000_s68611" name="Clip" r:id="rId4" imgW="2287616" imgH="1701980" progId="">
                  <p:embed/>
                </p:oleObj>
              </mc:Choice>
              <mc:Fallback>
                <p:oleObj name="Clip" r:id="rId4" imgW="2287616" imgH="1701980" progId="">
                  <p:embed/>
                  <p:pic>
                    <p:nvPicPr>
                      <p:cNvPr id="263216" name="Object 80">
                        <a:extLst>
                          <a:ext uri="{FF2B5EF4-FFF2-40B4-BE49-F238E27FC236}">
                            <a16:creationId xmlns:a16="http://schemas.microsoft.com/office/drawing/2014/main" id="{AD4586F4-AEBB-4C70-A7B4-D99AF0B0C99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848726" y="250826"/>
                        <a:ext cx="893763"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63217" name="Text Box 64">
            <a:extLst>
              <a:ext uri="{FF2B5EF4-FFF2-40B4-BE49-F238E27FC236}">
                <a16:creationId xmlns:a16="http://schemas.microsoft.com/office/drawing/2014/main" id="{3C6952B8-B39F-4863-9356-A8C6D5A54745}"/>
              </a:ext>
            </a:extLst>
          </p:cNvPr>
          <p:cNvSpPr txBox="1">
            <a:spLocks noChangeArrowheads="1"/>
          </p:cNvSpPr>
          <p:nvPr/>
        </p:nvSpPr>
        <p:spPr bwMode="auto">
          <a:xfrm>
            <a:off x="8397564" y="877888"/>
            <a:ext cx="17494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dirty="0">
                <a:solidFill>
                  <a:schemeClr val="bg1"/>
                </a:solidFill>
                <a:latin typeface="Times New Roman" panose="02020603050405020304" pitchFamily="18" charset="0"/>
              </a:rPr>
              <a:t>Respirační</a:t>
            </a:r>
            <a:r>
              <a:rPr lang="cs-CZ" altLang="cs-CZ" sz="1400" b="1" dirty="0">
                <a:latin typeface="Times New Roman" panose="02020603050405020304" pitchFamily="18" charset="0"/>
              </a:rPr>
              <a:t> </a:t>
            </a:r>
          </a:p>
          <a:p>
            <a:pPr algn="ctr">
              <a:spcBef>
                <a:spcPct val="0"/>
              </a:spcBef>
              <a:buClrTx/>
              <a:buFontTx/>
              <a:buNone/>
            </a:pPr>
            <a:r>
              <a:rPr lang="cs-CZ" altLang="cs-CZ" sz="1400" b="1" dirty="0">
                <a:solidFill>
                  <a:schemeClr val="bg1"/>
                </a:solidFill>
                <a:latin typeface="Times New Roman" panose="02020603050405020304" pitchFamily="18" charset="0"/>
              </a:rPr>
              <a:t>centrum</a:t>
            </a:r>
          </a:p>
          <a:p>
            <a:pPr>
              <a:spcBef>
                <a:spcPct val="0"/>
              </a:spcBef>
              <a:buClrTx/>
              <a:buFontTx/>
              <a:buNone/>
            </a:pPr>
            <a:endParaRPr lang="cs-CZ" altLang="cs-CZ" sz="1400" b="1" dirty="0">
              <a:latin typeface="Times New Roman" panose="02020603050405020304" pitchFamily="18" charset="0"/>
            </a:endParaRPr>
          </a:p>
        </p:txBody>
      </p:sp>
      <p:sp>
        <p:nvSpPr>
          <p:cNvPr id="263218" name="Text Box 65">
            <a:extLst>
              <a:ext uri="{FF2B5EF4-FFF2-40B4-BE49-F238E27FC236}">
                <a16:creationId xmlns:a16="http://schemas.microsoft.com/office/drawing/2014/main" id="{43C43FD0-13ED-4920-9A6E-09542722F447}"/>
              </a:ext>
            </a:extLst>
          </p:cNvPr>
          <p:cNvSpPr txBox="1">
            <a:spLocks noChangeArrowheads="1"/>
          </p:cNvSpPr>
          <p:nvPr/>
        </p:nvSpPr>
        <p:spPr bwMode="auto">
          <a:xfrm>
            <a:off x="5684839" y="3922713"/>
            <a:ext cx="152317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000" b="1" dirty="0">
                <a:latin typeface="Arial" panose="020B0604020202020204" pitchFamily="34" charset="0"/>
              </a:rPr>
              <a:t> retence H</a:t>
            </a:r>
            <a:r>
              <a:rPr lang="cs-CZ" altLang="cs-CZ" sz="2000" b="1" baseline="30000" dirty="0">
                <a:latin typeface="Arial" panose="020B0604020202020204" pitchFamily="34" charset="0"/>
              </a:rPr>
              <a:t>+</a:t>
            </a:r>
            <a:endParaRPr lang="cs-CZ" altLang="cs-CZ" sz="2400" b="1" dirty="0">
              <a:latin typeface="Times New Roman" panose="02020603050405020304" pitchFamily="18" charset="0"/>
            </a:endParaRPr>
          </a:p>
        </p:txBody>
      </p:sp>
      <p:sp>
        <p:nvSpPr>
          <p:cNvPr id="263219" name="Line 66">
            <a:extLst>
              <a:ext uri="{FF2B5EF4-FFF2-40B4-BE49-F238E27FC236}">
                <a16:creationId xmlns:a16="http://schemas.microsoft.com/office/drawing/2014/main" id="{AD5F0036-A079-477B-A5EF-4D27A536EEB0}"/>
              </a:ext>
            </a:extLst>
          </p:cNvPr>
          <p:cNvSpPr>
            <a:spLocks noChangeShapeType="1"/>
          </p:cNvSpPr>
          <p:nvPr/>
        </p:nvSpPr>
        <p:spPr bwMode="auto">
          <a:xfrm>
            <a:off x="6723064" y="6480175"/>
            <a:ext cx="9525" cy="293688"/>
          </a:xfrm>
          <a:prstGeom prst="line">
            <a:avLst/>
          </a:prstGeom>
          <a:noFill/>
          <a:ln w="3810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63220" name="Rectangle 67">
            <a:extLst>
              <a:ext uri="{FF2B5EF4-FFF2-40B4-BE49-F238E27FC236}">
                <a16:creationId xmlns:a16="http://schemas.microsoft.com/office/drawing/2014/main" id="{4D478552-AA1D-42F3-9400-C10CA5B295CF}"/>
              </a:ext>
            </a:extLst>
          </p:cNvPr>
          <p:cNvSpPr>
            <a:spLocks noChangeArrowheads="1"/>
          </p:cNvSpPr>
          <p:nvPr/>
        </p:nvSpPr>
        <p:spPr bwMode="auto">
          <a:xfrm>
            <a:off x="6530975" y="2089150"/>
            <a:ext cx="1111250" cy="939800"/>
          </a:xfrm>
          <a:prstGeom prst="rect">
            <a:avLst/>
          </a:prstGeom>
          <a:solidFill>
            <a:srgbClr val="D5ECEE"/>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221" name="Rectangle 68">
            <a:extLst>
              <a:ext uri="{FF2B5EF4-FFF2-40B4-BE49-F238E27FC236}">
                <a16:creationId xmlns:a16="http://schemas.microsoft.com/office/drawing/2014/main" id="{5E35CB33-6707-43D2-BE19-DEF576C3CE42}"/>
              </a:ext>
            </a:extLst>
          </p:cNvPr>
          <p:cNvSpPr>
            <a:spLocks noChangeArrowheads="1"/>
          </p:cNvSpPr>
          <p:nvPr/>
        </p:nvSpPr>
        <p:spPr bwMode="auto">
          <a:xfrm>
            <a:off x="6554789" y="1196976"/>
            <a:ext cx="579437" cy="703263"/>
          </a:xfrm>
          <a:prstGeom prst="rect">
            <a:avLst/>
          </a:prstGeom>
          <a:solidFill>
            <a:srgbClr val="D5ECEE"/>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263222" name="Text Box 69">
            <a:extLst>
              <a:ext uri="{FF2B5EF4-FFF2-40B4-BE49-F238E27FC236}">
                <a16:creationId xmlns:a16="http://schemas.microsoft.com/office/drawing/2014/main" id="{D9A72AED-219E-4C4C-AECE-EBCE466DD015}"/>
              </a:ext>
            </a:extLst>
          </p:cNvPr>
          <p:cNvSpPr txBox="1">
            <a:spLocks noChangeArrowheads="1"/>
          </p:cNvSpPr>
          <p:nvPr/>
        </p:nvSpPr>
        <p:spPr bwMode="auto">
          <a:xfrm>
            <a:off x="6586669" y="1395413"/>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dirty="0">
                <a:latin typeface="Arial" panose="020B0604020202020204" pitchFamily="34" charset="0"/>
              </a:rPr>
              <a:t>H</a:t>
            </a:r>
            <a:r>
              <a:rPr lang="cs-CZ" altLang="cs-CZ" sz="2400" b="1" baseline="70000" dirty="0">
                <a:latin typeface="Arial" panose="020B0604020202020204" pitchFamily="34" charset="0"/>
              </a:rPr>
              <a:t>+</a:t>
            </a:r>
            <a:endParaRPr lang="cs-CZ" altLang="cs-CZ" sz="2400" b="1" dirty="0">
              <a:latin typeface="Times New Roman" panose="02020603050405020304" pitchFamily="18" charset="0"/>
            </a:endParaRPr>
          </a:p>
        </p:txBody>
      </p:sp>
      <p:sp>
        <p:nvSpPr>
          <p:cNvPr id="263223" name="Line 70">
            <a:extLst>
              <a:ext uri="{FF2B5EF4-FFF2-40B4-BE49-F238E27FC236}">
                <a16:creationId xmlns:a16="http://schemas.microsoft.com/office/drawing/2014/main" id="{62C16559-FFB0-42AD-A925-EEB0AFEB10F8}"/>
              </a:ext>
            </a:extLst>
          </p:cNvPr>
          <p:cNvSpPr>
            <a:spLocks noChangeShapeType="1"/>
          </p:cNvSpPr>
          <p:nvPr/>
        </p:nvSpPr>
        <p:spPr bwMode="auto">
          <a:xfrm flipV="1">
            <a:off x="7175500" y="908051"/>
            <a:ext cx="1296988" cy="504825"/>
          </a:xfrm>
          <a:prstGeom prst="line">
            <a:avLst/>
          </a:prstGeom>
          <a:noFill/>
          <a:ln w="28575">
            <a:solidFill>
              <a:srgbClr val="FF0066"/>
            </a:solidFill>
            <a:prstDash val="dashDot"/>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3224" name="Text Box 71">
            <a:extLst>
              <a:ext uri="{FF2B5EF4-FFF2-40B4-BE49-F238E27FC236}">
                <a16:creationId xmlns:a16="http://schemas.microsoft.com/office/drawing/2014/main" id="{A7A7B938-22B7-439C-A713-985B2D96AB26}"/>
              </a:ext>
            </a:extLst>
          </p:cNvPr>
          <p:cNvSpPr txBox="1">
            <a:spLocks noChangeArrowheads="1"/>
          </p:cNvSpPr>
          <p:nvPr/>
        </p:nvSpPr>
        <p:spPr bwMode="auto">
          <a:xfrm>
            <a:off x="6623182" y="2344737"/>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dirty="0">
                <a:latin typeface="Arial" panose="020B0604020202020204" pitchFamily="34" charset="0"/>
              </a:rPr>
              <a:t>HCO</a:t>
            </a:r>
            <a:r>
              <a:rPr lang="cs-CZ" altLang="cs-CZ" sz="2400" b="1" baseline="-25000" dirty="0">
                <a:latin typeface="Arial" panose="020B0604020202020204" pitchFamily="34" charset="0"/>
              </a:rPr>
              <a:t>3</a:t>
            </a:r>
            <a:endParaRPr lang="cs-CZ" altLang="cs-CZ" sz="2400" b="1" dirty="0">
              <a:latin typeface="Times New Roman" panose="02020603050405020304" pitchFamily="18" charset="0"/>
            </a:endParaRPr>
          </a:p>
        </p:txBody>
      </p:sp>
      <p:sp>
        <p:nvSpPr>
          <p:cNvPr id="263225" name="Text Box 72">
            <a:extLst>
              <a:ext uri="{FF2B5EF4-FFF2-40B4-BE49-F238E27FC236}">
                <a16:creationId xmlns:a16="http://schemas.microsoft.com/office/drawing/2014/main" id="{77BA0D15-BB3A-4B9A-8D9E-A8781EF130AD}"/>
              </a:ext>
            </a:extLst>
          </p:cNvPr>
          <p:cNvSpPr txBox="1">
            <a:spLocks noChangeArrowheads="1"/>
          </p:cNvSpPr>
          <p:nvPr/>
        </p:nvSpPr>
        <p:spPr bwMode="auto">
          <a:xfrm>
            <a:off x="7284114" y="2139660"/>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dirty="0">
                <a:latin typeface="Times New Roman" panose="02020603050405020304" pitchFamily="18" charset="0"/>
              </a:rPr>
              <a:t>-</a:t>
            </a:r>
          </a:p>
        </p:txBody>
      </p:sp>
      <p:sp>
        <p:nvSpPr>
          <p:cNvPr id="263226" name="Text Box 73">
            <a:extLst>
              <a:ext uri="{FF2B5EF4-FFF2-40B4-BE49-F238E27FC236}">
                <a16:creationId xmlns:a16="http://schemas.microsoft.com/office/drawing/2014/main" id="{01EA3D96-014E-4133-AC9E-00FC8C292460}"/>
              </a:ext>
            </a:extLst>
          </p:cNvPr>
          <p:cNvSpPr txBox="1">
            <a:spLocks noChangeArrowheads="1"/>
          </p:cNvSpPr>
          <p:nvPr/>
        </p:nvSpPr>
        <p:spPr bwMode="auto">
          <a:xfrm>
            <a:off x="8491539" y="3860800"/>
            <a:ext cx="2357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dirty="0">
                <a:solidFill>
                  <a:srgbClr val="FF0000"/>
                </a:solidFill>
                <a:latin typeface="Times New Roman" panose="02020603050405020304" pitchFamily="18" charset="0"/>
              </a:rPr>
              <a:t>Pomalá difúze</a:t>
            </a:r>
          </a:p>
        </p:txBody>
      </p:sp>
      <p:sp>
        <p:nvSpPr>
          <p:cNvPr id="263229" name="Text Box 76">
            <a:extLst>
              <a:ext uri="{FF2B5EF4-FFF2-40B4-BE49-F238E27FC236}">
                <a16:creationId xmlns:a16="http://schemas.microsoft.com/office/drawing/2014/main" id="{3D390775-0043-473A-8E5E-7BD65307C1AD}"/>
              </a:ext>
            </a:extLst>
          </p:cNvPr>
          <p:cNvSpPr txBox="1">
            <a:spLocks noChangeArrowheads="1"/>
          </p:cNvSpPr>
          <p:nvPr/>
        </p:nvSpPr>
        <p:spPr bwMode="auto">
          <a:xfrm>
            <a:off x="7850189" y="3086100"/>
            <a:ext cx="235743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r">
              <a:spcBef>
                <a:spcPct val="0"/>
              </a:spcBef>
              <a:buClrTx/>
              <a:buFontTx/>
              <a:buNone/>
            </a:pPr>
            <a:r>
              <a:rPr lang="cs-CZ" altLang="cs-CZ" sz="1400" b="1" dirty="0">
                <a:latin typeface="Times New Roman" panose="02020603050405020304" pitchFamily="18" charset="0"/>
              </a:rPr>
              <a:t>Bikarbonát prochází hematoencefalickou bariérou nesnadno</a:t>
            </a:r>
          </a:p>
        </p:txBody>
      </p:sp>
      <p:sp>
        <p:nvSpPr>
          <p:cNvPr id="263230" name="Text Box 77">
            <a:extLst>
              <a:ext uri="{FF2B5EF4-FFF2-40B4-BE49-F238E27FC236}">
                <a16:creationId xmlns:a16="http://schemas.microsoft.com/office/drawing/2014/main" id="{4E0B5C9B-EC06-4B66-B726-C0544A4B59DF}"/>
              </a:ext>
            </a:extLst>
          </p:cNvPr>
          <p:cNvSpPr txBox="1">
            <a:spLocks noChangeArrowheads="1"/>
          </p:cNvSpPr>
          <p:nvPr/>
        </p:nvSpPr>
        <p:spPr bwMode="auto">
          <a:xfrm>
            <a:off x="2351089" y="2924175"/>
            <a:ext cx="170497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en-US" altLang="cs-CZ" sz="1400" b="1" dirty="0">
                <a:latin typeface="Times New Roman" panose="02020603050405020304" pitchFamily="18" charset="0"/>
              </a:rPr>
              <a:t>CO</a:t>
            </a:r>
            <a:r>
              <a:rPr lang="en-US" altLang="cs-CZ" sz="1400" b="1" baseline="-25000" dirty="0">
                <a:latin typeface="Times New Roman" panose="02020603050405020304" pitchFamily="18" charset="0"/>
              </a:rPr>
              <a:t>2</a:t>
            </a:r>
            <a:r>
              <a:rPr lang="cs-CZ" altLang="cs-CZ" sz="1400" b="1" dirty="0">
                <a:latin typeface="Times New Roman" panose="02020603050405020304" pitchFamily="18" charset="0"/>
              </a:rPr>
              <a:t> snadno prochází hematoencefalickou bariérou</a:t>
            </a:r>
            <a:endParaRPr lang="en-US" altLang="cs-CZ" sz="1400" b="1" dirty="0">
              <a:latin typeface="Times New Roman" panose="02020603050405020304" pitchFamily="18" charset="0"/>
            </a:endParaRPr>
          </a:p>
        </p:txBody>
      </p:sp>
      <p:sp>
        <p:nvSpPr>
          <p:cNvPr id="263231" name="Text Box 78">
            <a:extLst>
              <a:ext uri="{FF2B5EF4-FFF2-40B4-BE49-F238E27FC236}">
                <a16:creationId xmlns:a16="http://schemas.microsoft.com/office/drawing/2014/main" id="{C8122A0C-6C9D-4A8E-85B6-AA1823B11235}"/>
              </a:ext>
            </a:extLst>
          </p:cNvPr>
          <p:cNvSpPr txBox="1">
            <a:spLocks noChangeArrowheads="1"/>
          </p:cNvSpPr>
          <p:nvPr/>
        </p:nvSpPr>
        <p:spPr bwMode="auto">
          <a:xfrm rot="16200000">
            <a:off x="804070" y="2942432"/>
            <a:ext cx="2357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dirty="0">
                <a:latin typeface="Times New Roman" panose="02020603050405020304" pitchFamily="18" charset="0"/>
              </a:rPr>
              <a:t>Rychlá difúze</a:t>
            </a:r>
          </a:p>
        </p:txBody>
      </p:sp>
      <p:sp>
        <p:nvSpPr>
          <p:cNvPr id="77" name="TextovéPole 76">
            <a:extLst>
              <a:ext uri="{FF2B5EF4-FFF2-40B4-BE49-F238E27FC236}">
                <a16:creationId xmlns:a16="http://schemas.microsoft.com/office/drawing/2014/main" id="{5F2E43CB-28FB-4EA0-952B-809696F49C07}"/>
              </a:ext>
            </a:extLst>
          </p:cNvPr>
          <p:cNvSpPr txBox="1"/>
          <p:nvPr/>
        </p:nvSpPr>
        <p:spPr>
          <a:xfrm>
            <a:off x="188448" y="6308422"/>
            <a:ext cx="3084242" cy="461665"/>
          </a:xfrm>
          <a:prstGeom prst="rect">
            <a:avLst/>
          </a:prstGeom>
          <a:solidFill>
            <a:srgbClr val="FFFF00"/>
          </a:solidFill>
        </p:spPr>
        <p:txBody>
          <a:bodyPr wrap="none" rtlCol="0">
            <a:spAutoFit/>
          </a:bodyPr>
          <a:lstStyle/>
          <a:p>
            <a:r>
              <a:rPr lang="cs-CZ" sz="2400" b="1" dirty="0"/>
              <a:t>Regulace ABR respirací</a:t>
            </a:r>
            <a:endParaRPr lang="en-US" sz="2400" b="1" dirty="0"/>
          </a:p>
        </p:txBody>
      </p:sp>
    </p:spTree>
    <p:extLst>
      <p:ext uri="{BB962C8B-B14F-4D97-AF65-F5344CB8AC3E}">
        <p14:creationId xmlns:p14="http://schemas.microsoft.com/office/powerpoint/2010/main" val="144282138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ovéPole 10">
            <a:extLst>
              <a:ext uri="{FF2B5EF4-FFF2-40B4-BE49-F238E27FC236}">
                <a16:creationId xmlns:a16="http://schemas.microsoft.com/office/drawing/2014/main" id="{96C416BD-E691-4621-A669-5D346C479636}"/>
              </a:ext>
            </a:extLst>
          </p:cNvPr>
          <p:cNvSpPr txBox="1"/>
          <p:nvPr/>
        </p:nvSpPr>
        <p:spPr>
          <a:xfrm>
            <a:off x="4355139" y="-10439"/>
            <a:ext cx="4674549" cy="461665"/>
          </a:xfrm>
          <a:prstGeom prst="rect">
            <a:avLst/>
          </a:prstGeom>
          <a:solidFill>
            <a:srgbClr val="FFFF00"/>
          </a:solidFill>
        </p:spPr>
        <p:txBody>
          <a:bodyPr wrap="none" rtlCol="0">
            <a:spAutoFit/>
          </a:bodyPr>
          <a:lstStyle/>
          <a:p>
            <a:r>
              <a:rPr lang="cs-CZ" sz="2400" b="1" dirty="0"/>
              <a:t>Regulace toků H+/HCO3- ledvinami</a:t>
            </a:r>
            <a:endParaRPr lang="en-US" sz="2400" b="1" dirty="0"/>
          </a:p>
        </p:txBody>
      </p:sp>
      <p:graphicFrame>
        <p:nvGraphicFramePr>
          <p:cNvPr id="14" name="Object 33">
            <a:extLst>
              <a:ext uri="{FF2B5EF4-FFF2-40B4-BE49-F238E27FC236}">
                <a16:creationId xmlns:a16="http://schemas.microsoft.com/office/drawing/2014/main" id="{FD16605B-AE62-4519-B3C8-B8C109AC78A3}"/>
              </a:ext>
            </a:extLst>
          </p:cNvPr>
          <p:cNvGraphicFramePr>
            <a:graphicFrameLocks noChangeAspect="1"/>
          </p:cNvGraphicFramePr>
          <p:nvPr/>
        </p:nvGraphicFramePr>
        <p:xfrm>
          <a:off x="7891583" y="1587967"/>
          <a:ext cx="1457325" cy="1724025"/>
        </p:xfrm>
        <a:graphic>
          <a:graphicData uri="http://schemas.openxmlformats.org/presentationml/2006/ole">
            <mc:AlternateContent xmlns:mc="http://schemas.openxmlformats.org/markup-compatibility/2006">
              <mc:Choice xmlns:v="urn:schemas-microsoft-com:vml" Requires="v">
                <p:oleObj spid="_x0000_s78853" name="Rastrový obrázek" r:id="rId4" imgW="1495431" imgH="1771790" progId="PBrush">
                  <p:embed/>
                </p:oleObj>
              </mc:Choice>
              <mc:Fallback>
                <p:oleObj name="Rastrový obrázek" r:id="rId4" imgW="1495431" imgH="1771790" progId="PBrush">
                  <p:embed/>
                  <p:pic>
                    <p:nvPicPr>
                      <p:cNvPr id="14" name="Object 33">
                        <a:extLst>
                          <a:ext uri="{FF2B5EF4-FFF2-40B4-BE49-F238E27FC236}">
                            <a16:creationId xmlns:a16="http://schemas.microsoft.com/office/drawing/2014/main" id="{FD16605B-AE62-4519-B3C8-B8C109AC78A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891583" y="1587967"/>
                        <a:ext cx="1457325" cy="1724025"/>
                      </a:xfrm>
                      <a:prstGeom prst="rect">
                        <a:avLst/>
                      </a:prstGeom>
                      <a:noFill/>
                      <a:ln>
                        <a:noFill/>
                      </a:ln>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8" name="TextovéPole 17">
            <a:extLst>
              <a:ext uri="{FF2B5EF4-FFF2-40B4-BE49-F238E27FC236}">
                <a16:creationId xmlns:a16="http://schemas.microsoft.com/office/drawing/2014/main" id="{216D0BEC-4503-4DF2-A49B-34BE5C90498C}"/>
              </a:ext>
            </a:extLst>
          </p:cNvPr>
          <p:cNvSpPr txBox="1"/>
          <p:nvPr/>
        </p:nvSpPr>
        <p:spPr>
          <a:xfrm>
            <a:off x="3490389" y="4343764"/>
            <a:ext cx="1133195" cy="369332"/>
          </a:xfrm>
          <a:prstGeom prst="rect">
            <a:avLst/>
          </a:prstGeom>
          <a:noFill/>
        </p:spPr>
        <p:txBody>
          <a:bodyPr wrap="none" rtlCol="0">
            <a:spAutoFit/>
          </a:bodyPr>
          <a:lstStyle/>
          <a:p>
            <a:r>
              <a:rPr lang="cs-CZ" dirty="0"/>
              <a:t>CO</a:t>
            </a:r>
            <a:r>
              <a:rPr lang="cs-CZ" baseline="-25000" dirty="0"/>
              <a:t>2</a:t>
            </a:r>
            <a:r>
              <a:rPr lang="cs-CZ" dirty="0"/>
              <a:t> + H</a:t>
            </a:r>
            <a:r>
              <a:rPr lang="cs-CZ" baseline="-25000" dirty="0"/>
              <a:t>2</a:t>
            </a:r>
            <a:r>
              <a:rPr lang="cs-CZ" dirty="0"/>
              <a:t>O</a:t>
            </a:r>
            <a:endParaRPr lang="en-US" dirty="0"/>
          </a:p>
        </p:txBody>
      </p:sp>
      <p:sp>
        <p:nvSpPr>
          <p:cNvPr id="17" name="Obdélník: se zakulacenými rohy 16">
            <a:extLst>
              <a:ext uri="{FF2B5EF4-FFF2-40B4-BE49-F238E27FC236}">
                <a16:creationId xmlns:a16="http://schemas.microsoft.com/office/drawing/2014/main" id="{DC850B7C-17D2-4E61-886F-B623CCBE3BE9}"/>
              </a:ext>
            </a:extLst>
          </p:cNvPr>
          <p:cNvSpPr/>
          <p:nvPr/>
        </p:nvSpPr>
        <p:spPr>
          <a:xfrm>
            <a:off x="4516403" y="5755107"/>
            <a:ext cx="2826328" cy="1015027"/>
          </a:xfrm>
          <a:prstGeom prst="roundRec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p>
        </p:txBody>
      </p:sp>
      <p:cxnSp>
        <p:nvCxnSpPr>
          <p:cNvPr id="21" name="Přímá spojnice se šipkou 20">
            <a:extLst>
              <a:ext uri="{FF2B5EF4-FFF2-40B4-BE49-F238E27FC236}">
                <a16:creationId xmlns:a16="http://schemas.microsoft.com/office/drawing/2014/main" id="{14BEC6E7-BBF9-474C-AC29-A56C77D1D865}"/>
              </a:ext>
            </a:extLst>
          </p:cNvPr>
          <p:cNvCxnSpPr>
            <a:endCxn id="16" idx="2"/>
          </p:cNvCxnSpPr>
          <p:nvPr/>
        </p:nvCxnSpPr>
        <p:spPr>
          <a:xfrm flipV="1">
            <a:off x="6095999" y="5400719"/>
            <a:ext cx="0" cy="499174"/>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2" name="Přímá spojnice se šipkou 21">
            <a:extLst>
              <a:ext uri="{FF2B5EF4-FFF2-40B4-BE49-F238E27FC236}">
                <a16:creationId xmlns:a16="http://schemas.microsoft.com/office/drawing/2014/main" id="{2A4F721B-106F-477B-8C58-A7AAA7A2C495}"/>
              </a:ext>
            </a:extLst>
          </p:cNvPr>
          <p:cNvCxnSpPr>
            <a:cxnSpLocks/>
          </p:cNvCxnSpPr>
          <p:nvPr/>
        </p:nvCxnSpPr>
        <p:spPr>
          <a:xfrm flipH="1">
            <a:off x="6340041" y="2389942"/>
            <a:ext cx="1512608" cy="11224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 name="Přímá spojnice se šipkou 24">
            <a:extLst>
              <a:ext uri="{FF2B5EF4-FFF2-40B4-BE49-F238E27FC236}">
                <a16:creationId xmlns:a16="http://schemas.microsoft.com/office/drawing/2014/main" id="{E433A898-D84C-48AF-8035-D1341F110764}"/>
              </a:ext>
            </a:extLst>
          </p:cNvPr>
          <p:cNvCxnSpPr>
            <a:cxnSpLocks/>
          </p:cNvCxnSpPr>
          <p:nvPr/>
        </p:nvCxnSpPr>
        <p:spPr>
          <a:xfrm flipH="1">
            <a:off x="4625456" y="3722622"/>
            <a:ext cx="1304111" cy="863189"/>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7" name="Přímá spojnice se šipkou 26">
            <a:extLst>
              <a:ext uri="{FF2B5EF4-FFF2-40B4-BE49-F238E27FC236}">
                <a16:creationId xmlns:a16="http://schemas.microsoft.com/office/drawing/2014/main" id="{E1465A49-2994-4F4F-A5E1-440D7F0C65A5}"/>
              </a:ext>
            </a:extLst>
          </p:cNvPr>
          <p:cNvCxnSpPr>
            <a:cxnSpLocks/>
            <a:stCxn id="16" idx="1"/>
          </p:cNvCxnSpPr>
          <p:nvPr/>
        </p:nvCxnSpPr>
        <p:spPr>
          <a:xfrm flipH="1" flipV="1">
            <a:off x="4623585" y="4643439"/>
            <a:ext cx="1269474" cy="572614"/>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0" name="Přímá spojnice se šipkou 29">
            <a:extLst>
              <a:ext uri="{FF2B5EF4-FFF2-40B4-BE49-F238E27FC236}">
                <a16:creationId xmlns:a16="http://schemas.microsoft.com/office/drawing/2014/main" id="{A4BC0DF3-6478-45FB-A9C0-F308DDB53CC4}"/>
              </a:ext>
            </a:extLst>
          </p:cNvPr>
          <p:cNvCxnSpPr>
            <a:cxnSpLocks/>
          </p:cNvCxnSpPr>
          <p:nvPr/>
        </p:nvCxnSpPr>
        <p:spPr>
          <a:xfrm>
            <a:off x="8734425" y="2305175"/>
            <a:ext cx="1400175" cy="1407633"/>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2" name="TextovéPole 31">
            <a:extLst>
              <a:ext uri="{FF2B5EF4-FFF2-40B4-BE49-F238E27FC236}">
                <a16:creationId xmlns:a16="http://schemas.microsoft.com/office/drawing/2014/main" id="{266CCB82-857E-432C-A52F-8E321F5B464B}"/>
              </a:ext>
            </a:extLst>
          </p:cNvPr>
          <p:cNvSpPr txBox="1"/>
          <p:nvPr/>
        </p:nvSpPr>
        <p:spPr>
          <a:xfrm>
            <a:off x="9825037" y="3712808"/>
            <a:ext cx="1982081" cy="646331"/>
          </a:xfrm>
          <a:prstGeom prst="rect">
            <a:avLst/>
          </a:prstGeom>
          <a:noFill/>
        </p:spPr>
        <p:txBody>
          <a:bodyPr wrap="none" rtlCol="0">
            <a:spAutoFit/>
          </a:bodyPr>
          <a:lstStyle/>
          <a:p>
            <a:r>
              <a:rPr lang="cs-CZ" dirty="0" err="1"/>
              <a:t>Titrovatelná</a:t>
            </a:r>
            <a:r>
              <a:rPr lang="cs-CZ" dirty="0"/>
              <a:t> acidita</a:t>
            </a:r>
          </a:p>
          <a:p>
            <a:r>
              <a:rPr lang="cs-CZ" dirty="0"/>
              <a:t>NH</a:t>
            </a:r>
            <a:r>
              <a:rPr lang="cs-CZ" baseline="-25000" dirty="0"/>
              <a:t>4</a:t>
            </a:r>
            <a:r>
              <a:rPr lang="cs-CZ" baseline="30000" dirty="0"/>
              <a:t>+</a:t>
            </a:r>
            <a:endParaRPr lang="en-US" baseline="30000" dirty="0"/>
          </a:p>
        </p:txBody>
      </p:sp>
      <p:sp>
        <p:nvSpPr>
          <p:cNvPr id="15" name="TextovéPole 14">
            <a:extLst>
              <a:ext uri="{FF2B5EF4-FFF2-40B4-BE49-F238E27FC236}">
                <a16:creationId xmlns:a16="http://schemas.microsoft.com/office/drawing/2014/main" id="{E5AC64CC-A3C7-4766-AA63-BD05CCD616DF}"/>
              </a:ext>
            </a:extLst>
          </p:cNvPr>
          <p:cNvSpPr txBox="1"/>
          <p:nvPr/>
        </p:nvSpPr>
        <p:spPr>
          <a:xfrm>
            <a:off x="5732182" y="3475258"/>
            <a:ext cx="607859" cy="307777"/>
          </a:xfrm>
          <a:prstGeom prst="rect">
            <a:avLst/>
          </a:prstGeom>
          <a:solidFill>
            <a:schemeClr val="bg1"/>
          </a:solidFill>
          <a:ln>
            <a:solidFill>
              <a:schemeClr val="tx1"/>
            </a:solidFill>
          </a:ln>
        </p:spPr>
        <p:txBody>
          <a:bodyPr wrap="none" rtlCol="0">
            <a:spAutoFit/>
          </a:bodyPr>
          <a:lstStyle/>
          <a:p>
            <a:r>
              <a:rPr lang="cs-CZ" sz="1400" dirty="0"/>
              <a:t>HCO</a:t>
            </a:r>
            <a:r>
              <a:rPr lang="cs-CZ" sz="1400" baseline="-25000" dirty="0"/>
              <a:t>3</a:t>
            </a:r>
            <a:r>
              <a:rPr lang="cs-CZ" sz="1400" baseline="30000" dirty="0"/>
              <a:t>-</a:t>
            </a:r>
            <a:endParaRPr lang="en-US" sz="1400" dirty="0"/>
          </a:p>
        </p:txBody>
      </p:sp>
      <p:sp>
        <p:nvSpPr>
          <p:cNvPr id="16" name="TextovéPole 15">
            <a:extLst>
              <a:ext uri="{FF2B5EF4-FFF2-40B4-BE49-F238E27FC236}">
                <a16:creationId xmlns:a16="http://schemas.microsoft.com/office/drawing/2014/main" id="{58DEF0FB-826B-433C-A33C-A11FA6CB70E9}"/>
              </a:ext>
            </a:extLst>
          </p:cNvPr>
          <p:cNvSpPr txBox="1"/>
          <p:nvPr/>
        </p:nvSpPr>
        <p:spPr>
          <a:xfrm>
            <a:off x="5893059" y="5031387"/>
            <a:ext cx="405880" cy="369332"/>
          </a:xfrm>
          <a:prstGeom prst="rect">
            <a:avLst/>
          </a:prstGeom>
          <a:solidFill>
            <a:schemeClr val="bg1"/>
          </a:solidFill>
          <a:ln>
            <a:solidFill>
              <a:schemeClr val="tx1"/>
            </a:solidFill>
          </a:ln>
        </p:spPr>
        <p:txBody>
          <a:bodyPr wrap="none" rtlCol="0">
            <a:spAutoFit/>
          </a:bodyPr>
          <a:lstStyle/>
          <a:p>
            <a:r>
              <a:rPr lang="cs-CZ" dirty="0"/>
              <a:t>H</a:t>
            </a:r>
            <a:r>
              <a:rPr lang="cs-CZ" baseline="30000" dirty="0"/>
              <a:t>+</a:t>
            </a:r>
            <a:endParaRPr lang="en-US" dirty="0"/>
          </a:p>
        </p:txBody>
      </p:sp>
      <p:sp>
        <p:nvSpPr>
          <p:cNvPr id="19" name="TextovéPole 18">
            <a:extLst>
              <a:ext uri="{FF2B5EF4-FFF2-40B4-BE49-F238E27FC236}">
                <a16:creationId xmlns:a16="http://schemas.microsoft.com/office/drawing/2014/main" id="{E9269994-E9D6-4CF4-B798-C22A2A2ACE80}"/>
              </a:ext>
            </a:extLst>
          </p:cNvPr>
          <p:cNvSpPr txBox="1"/>
          <p:nvPr/>
        </p:nvSpPr>
        <p:spPr>
          <a:xfrm>
            <a:off x="2243138" y="3464392"/>
            <a:ext cx="2418354" cy="369332"/>
          </a:xfrm>
          <a:prstGeom prst="rect">
            <a:avLst/>
          </a:prstGeom>
          <a:noFill/>
        </p:spPr>
        <p:txBody>
          <a:bodyPr wrap="none" rtlCol="0">
            <a:spAutoFit/>
          </a:bodyPr>
          <a:lstStyle/>
          <a:p>
            <a:r>
              <a:rPr lang="cs-CZ" dirty="0"/>
              <a:t>Deplece HCO</a:t>
            </a:r>
            <a:r>
              <a:rPr lang="cs-CZ" baseline="-25000" dirty="0"/>
              <a:t>3</a:t>
            </a:r>
            <a:r>
              <a:rPr lang="cs-CZ" baseline="30000" dirty="0"/>
              <a:t>-</a:t>
            </a:r>
            <a:r>
              <a:rPr lang="cs-CZ" dirty="0"/>
              <a:t> - acidóza</a:t>
            </a:r>
            <a:endParaRPr lang="en-US" dirty="0"/>
          </a:p>
        </p:txBody>
      </p:sp>
    </p:spTree>
    <p:extLst>
      <p:ext uri="{BB962C8B-B14F-4D97-AF65-F5344CB8AC3E}">
        <p14:creationId xmlns:p14="http://schemas.microsoft.com/office/powerpoint/2010/main" val="229153565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59" name="Obdélník 58">
            <a:extLst>
              <a:ext uri="{FF2B5EF4-FFF2-40B4-BE49-F238E27FC236}">
                <a16:creationId xmlns:a16="http://schemas.microsoft.com/office/drawing/2014/main" id="{83D518DE-C6B5-4653-A4BA-4422F698C382}"/>
              </a:ext>
            </a:extLst>
          </p:cNvPr>
          <p:cNvSpPr/>
          <p:nvPr/>
        </p:nvSpPr>
        <p:spPr>
          <a:xfrm>
            <a:off x="1524000" y="0"/>
            <a:ext cx="9144000" cy="6858000"/>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grpSp>
        <p:nvGrpSpPr>
          <p:cNvPr id="27651" name="Group 2">
            <a:extLst>
              <a:ext uri="{FF2B5EF4-FFF2-40B4-BE49-F238E27FC236}">
                <a16:creationId xmlns:a16="http://schemas.microsoft.com/office/drawing/2014/main" id="{9E76BF7C-7D15-4938-8B91-D2FA8B587B06}"/>
              </a:ext>
            </a:extLst>
          </p:cNvPr>
          <p:cNvGrpSpPr>
            <a:grpSpLocks/>
          </p:cNvGrpSpPr>
          <p:nvPr/>
        </p:nvGrpSpPr>
        <p:grpSpPr bwMode="auto">
          <a:xfrm>
            <a:off x="5448301" y="1844676"/>
            <a:ext cx="3287713" cy="881063"/>
            <a:chOff x="2486" y="1161"/>
            <a:chExt cx="2071" cy="555"/>
          </a:xfrm>
        </p:grpSpPr>
        <p:sp>
          <p:nvSpPr>
            <p:cNvPr id="27706" name="Freeform 3">
              <a:extLst>
                <a:ext uri="{FF2B5EF4-FFF2-40B4-BE49-F238E27FC236}">
                  <a16:creationId xmlns:a16="http://schemas.microsoft.com/office/drawing/2014/main" id="{73EAFCCE-3817-40D6-BD7D-F5E0781DA834}"/>
                </a:ext>
              </a:extLst>
            </p:cNvPr>
            <p:cNvSpPr>
              <a:spLocks/>
            </p:cNvSpPr>
            <p:nvPr/>
          </p:nvSpPr>
          <p:spPr bwMode="auto">
            <a:xfrm>
              <a:off x="2486" y="1161"/>
              <a:ext cx="96" cy="555"/>
            </a:xfrm>
            <a:custGeom>
              <a:avLst/>
              <a:gdLst>
                <a:gd name="T0" fmla="*/ 96 w 96"/>
                <a:gd name="T1" fmla="*/ 0 h 555"/>
                <a:gd name="T2" fmla="*/ 85 w 96"/>
                <a:gd name="T3" fmla="*/ 1 h 555"/>
                <a:gd name="T4" fmla="*/ 69 w 96"/>
                <a:gd name="T5" fmla="*/ 8 h 555"/>
                <a:gd name="T6" fmla="*/ 60 w 96"/>
                <a:gd name="T7" fmla="*/ 15 h 555"/>
                <a:gd name="T8" fmla="*/ 50 w 96"/>
                <a:gd name="T9" fmla="*/ 29 h 555"/>
                <a:gd name="T10" fmla="*/ 46 w 96"/>
                <a:gd name="T11" fmla="*/ 42 h 555"/>
                <a:gd name="T12" fmla="*/ 45 w 96"/>
                <a:gd name="T13" fmla="*/ 232 h 555"/>
                <a:gd name="T14" fmla="*/ 42 w 96"/>
                <a:gd name="T15" fmla="*/ 250 h 555"/>
                <a:gd name="T16" fmla="*/ 43 w 96"/>
                <a:gd name="T17" fmla="*/ 245 h 555"/>
                <a:gd name="T18" fmla="*/ 33 w 96"/>
                <a:gd name="T19" fmla="*/ 259 h 555"/>
                <a:gd name="T20" fmla="*/ 31 w 96"/>
                <a:gd name="T21" fmla="*/ 269 h 555"/>
                <a:gd name="T22" fmla="*/ 21 w 96"/>
                <a:gd name="T23" fmla="*/ 268 h 555"/>
                <a:gd name="T24" fmla="*/ 15 w 96"/>
                <a:gd name="T25" fmla="*/ 276 h 555"/>
                <a:gd name="T26" fmla="*/ 6 w 96"/>
                <a:gd name="T27" fmla="*/ 271 h 555"/>
                <a:gd name="T28" fmla="*/ 4 w 96"/>
                <a:gd name="T29" fmla="*/ 272 h 555"/>
                <a:gd name="T30" fmla="*/ 0 w 96"/>
                <a:gd name="T31" fmla="*/ 277 h 555"/>
                <a:gd name="T32" fmla="*/ 4 w 96"/>
                <a:gd name="T33" fmla="*/ 282 h 555"/>
                <a:gd name="T34" fmla="*/ 15 w 96"/>
                <a:gd name="T35" fmla="*/ 284 h 555"/>
                <a:gd name="T36" fmla="*/ 13 w 96"/>
                <a:gd name="T37" fmla="*/ 283 h 555"/>
                <a:gd name="T38" fmla="*/ 29 w 96"/>
                <a:gd name="T39" fmla="*/ 290 h 555"/>
                <a:gd name="T40" fmla="*/ 27 w 96"/>
                <a:gd name="T41" fmla="*/ 289 h 555"/>
                <a:gd name="T42" fmla="*/ 39 w 96"/>
                <a:gd name="T43" fmla="*/ 302 h 555"/>
                <a:gd name="T44" fmla="*/ 48 w 96"/>
                <a:gd name="T45" fmla="*/ 305 h 555"/>
                <a:gd name="T46" fmla="*/ 44 w 96"/>
                <a:gd name="T47" fmla="*/ 314 h 555"/>
                <a:gd name="T48" fmla="*/ 45 w 96"/>
                <a:gd name="T49" fmla="*/ 504 h 555"/>
                <a:gd name="T50" fmla="*/ 49 w 96"/>
                <a:gd name="T51" fmla="*/ 522 h 555"/>
                <a:gd name="T52" fmla="*/ 54 w 96"/>
                <a:gd name="T53" fmla="*/ 534 h 555"/>
                <a:gd name="T54" fmla="*/ 67 w 96"/>
                <a:gd name="T55" fmla="*/ 546 h 555"/>
                <a:gd name="T56" fmla="*/ 76 w 96"/>
                <a:gd name="T57" fmla="*/ 551 h 555"/>
                <a:gd name="T58" fmla="*/ 87 w 96"/>
                <a:gd name="T59" fmla="*/ 554 h 555"/>
                <a:gd name="T60" fmla="*/ 96 w 96"/>
                <a:gd name="T61" fmla="*/ 543 h 555"/>
                <a:gd name="T62" fmla="*/ 87 w 96"/>
                <a:gd name="T63" fmla="*/ 548 h 555"/>
                <a:gd name="T64" fmla="*/ 81 w 96"/>
                <a:gd name="T65" fmla="*/ 540 h 555"/>
                <a:gd name="T66" fmla="*/ 71 w 96"/>
                <a:gd name="T67" fmla="*/ 541 h 555"/>
                <a:gd name="T68" fmla="*/ 69 w 96"/>
                <a:gd name="T69" fmla="*/ 531 h 555"/>
                <a:gd name="T70" fmla="*/ 59 w 96"/>
                <a:gd name="T71" fmla="*/ 517 h 555"/>
                <a:gd name="T72" fmla="*/ 61 w 96"/>
                <a:gd name="T73" fmla="*/ 522 h 555"/>
                <a:gd name="T74" fmla="*/ 57 w 96"/>
                <a:gd name="T75" fmla="*/ 504 h 555"/>
                <a:gd name="T76" fmla="*/ 56 w 96"/>
                <a:gd name="T77" fmla="*/ 314 h 555"/>
                <a:gd name="T78" fmla="*/ 52 w 96"/>
                <a:gd name="T79" fmla="*/ 301 h 555"/>
                <a:gd name="T80" fmla="*/ 42 w 96"/>
                <a:gd name="T81" fmla="*/ 286 h 555"/>
                <a:gd name="T82" fmla="*/ 34 w 96"/>
                <a:gd name="T83" fmla="*/ 279 h 555"/>
                <a:gd name="T84" fmla="*/ 18 w 96"/>
                <a:gd name="T85" fmla="*/ 272 h 555"/>
                <a:gd name="T86" fmla="*/ 6 w 96"/>
                <a:gd name="T87" fmla="*/ 271 h 555"/>
                <a:gd name="T88" fmla="*/ 8 w 96"/>
                <a:gd name="T89" fmla="*/ 282 h 555"/>
                <a:gd name="T90" fmla="*/ 12 w 96"/>
                <a:gd name="T91" fmla="*/ 277 h 555"/>
                <a:gd name="T92" fmla="*/ 8 w 96"/>
                <a:gd name="T93" fmla="*/ 272 h 555"/>
                <a:gd name="T94" fmla="*/ 6 w 96"/>
                <a:gd name="T95" fmla="*/ 283 h 555"/>
                <a:gd name="T96" fmla="*/ 18 w 96"/>
                <a:gd name="T97" fmla="*/ 282 h 555"/>
                <a:gd name="T98" fmla="*/ 34 w 96"/>
                <a:gd name="T99" fmla="*/ 275 h 555"/>
                <a:gd name="T100" fmla="*/ 42 w 96"/>
                <a:gd name="T101" fmla="*/ 268 h 555"/>
                <a:gd name="T102" fmla="*/ 52 w 96"/>
                <a:gd name="T103" fmla="*/ 254 h 555"/>
                <a:gd name="T104" fmla="*/ 54 w 96"/>
                <a:gd name="T105" fmla="*/ 250 h 555"/>
                <a:gd name="T106" fmla="*/ 57 w 96"/>
                <a:gd name="T107" fmla="*/ 232 h 555"/>
                <a:gd name="T108" fmla="*/ 58 w 96"/>
                <a:gd name="T109" fmla="*/ 42 h 555"/>
                <a:gd name="T110" fmla="*/ 55 w 96"/>
                <a:gd name="T111" fmla="*/ 33 h 555"/>
                <a:gd name="T112" fmla="*/ 63 w 96"/>
                <a:gd name="T113" fmla="*/ 30 h 555"/>
                <a:gd name="T114" fmla="*/ 76 w 96"/>
                <a:gd name="T115" fmla="*/ 18 h 555"/>
                <a:gd name="T116" fmla="*/ 74 w 96"/>
                <a:gd name="T117" fmla="*/ 19 h 555"/>
                <a:gd name="T118" fmla="*/ 90 w 96"/>
                <a:gd name="T119" fmla="*/ 12 h 555"/>
                <a:gd name="T120" fmla="*/ 87 w 96"/>
                <a:gd name="T121" fmla="*/ 13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96" y="12"/>
                  </a:moveTo>
                  <a:lnTo>
                    <a:pt x="96" y="0"/>
                  </a:lnTo>
                  <a:lnTo>
                    <a:pt x="87" y="1"/>
                  </a:lnTo>
                  <a:lnTo>
                    <a:pt x="85" y="1"/>
                  </a:lnTo>
                  <a:lnTo>
                    <a:pt x="76" y="4"/>
                  </a:lnTo>
                  <a:lnTo>
                    <a:pt x="69" y="8"/>
                  </a:lnTo>
                  <a:lnTo>
                    <a:pt x="67" y="9"/>
                  </a:lnTo>
                  <a:lnTo>
                    <a:pt x="60" y="15"/>
                  </a:lnTo>
                  <a:lnTo>
                    <a:pt x="54" y="21"/>
                  </a:lnTo>
                  <a:lnTo>
                    <a:pt x="50" y="29"/>
                  </a:lnTo>
                  <a:lnTo>
                    <a:pt x="49" y="33"/>
                  </a:lnTo>
                  <a:lnTo>
                    <a:pt x="46" y="42"/>
                  </a:lnTo>
                  <a:lnTo>
                    <a:pt x="45" y="51"/>
                  </a:lnTo>
                  <a:lnTo>
                    <a:pt x="45" y="232"/>
                  </a:lnTo>
                  <a:lnTo>
                    <a:pt x="44" y="241"/>
                  </a:lnTo>
                  <a:lnTo>
                    <a:pt x="42" y="250"/>
                  </a:lnTo>
                  <a:lnTo>
                    <a:pt x="48" y="250"/>
                  </a:lnTo>
                  <a:lnTo>
                    <a:pt x="43" y="245"/>
                  </a:lnTo>
                  <a:lnTo>
                    <a:pt x="39" y="253"/>
                  </a:lnTo>
                  <a:lnTo>
                    <a:pt x="33" y="259"/>
                  </a:lnTo>
                  <a:lnTo>
                    <a:pt x="27" y="265"/>
                  </a:lnTo>
                  <a:lnTo>
                    <a:pt x="31" y="269"/>
                  </a:lnTo>
                  <a:lnTo>
                    <a:pt x="29" y="264"/>
                  </a:lnTo>
                  <a:lnTo>
                    <a:pt x="21" y="268"/>
                  </a:lnTo>
                  <a:lnTo>
                    <a:pt x="13" y="271"/>
                  </a:lnTo>
                  <a:lnTo>
                    <a:pt x="15" y="276"/>
                  </a:lnTo>
                  <a:lnTo>
                    <a:pt x="15" y="270"/>
                  </a:lnTo>
                  <a:lnTo>
                    <a:pt x="6" y="271"/>
                  </a:lnTo>
                  <a:lnTo>
                    <a:pt x="4" y="272"/>
                  </a:lnTo>
                  <a:lnTo>
                    <a:pt x="2" y="273"/>
                  </a:lnTo>
                  <a:lnTo>
                    <a:pt x="0" y="277"/>
                  </a:lnTo>
                  <a:lnTo>
                    <a:pt x="2" y="281"/>
                  </a:lnTo>
                  <a:lnTo>
                    <a:pt x="4" y="282"/>
                  </a:lnTo>
                  <a:lnTo>
                    <a:pt x="6" y="283"/>
                  </a:lnTo>
                  <a:lnTo>
                    <a:pt x="15" y="284"/>
                  </a:lnTo>
                  <a:lnTo>
                    <a:pt x="15" y="278"/>
                  </a:lnTo>
                  <a:lnTo>
                    <a:pt x="13" y="283"/>
                  </a:lnTo>
                  <a:lnTo>
                    <a:pt x="21" y="286"/>
                  </a:lnTo>
                  <a:lnTo>
                    <a:pt x="29" y="290"/>
                  </a:lnTo>
                  <a:lnTo>
                    <a:pt x="31" y="285"/>
                  </a:lnTo>
                  <a:lnTo>
                    <a:pt x="27" y="289"/>
                  </a:lnTo>
                  <a:lnTo>
                    <a:pt x="33" y="295"/>
                  </a:lnTo>
                  <a:lnTo>
                    <a:pt x="39" y="302"/>
                  </a:lnTo>
                  <a:lnTo>
                    <a:pt x="43" y="310"/>
                  </a:lnTo>
                  <a:lnTo>
                    <a:pt x="48" y="305"/>
                  </a:lnTo>
                  <a:lnTo>
                    <a:pt x="42" y="305"/>
                  </a:lnTo>
                  <a:lnTo>
                    <a:pt x="44" y="314"/>
                  </a:lnTo>
                  <a:lnTo>
                    <a:pt x="45" y="323"/>
                  </a:lnTo>
                  <a:lnTo>
                    <a:pt x="45" y="504"/>
                  </a:lnTo>
                  <a:lnTo>
                    <a:pt x="46" y="513"/>
                  </a:lnTo>
                  <a:lnTo>
                    <a:pt x="49" y="522"/>
                  </a:lnTo>
                  <a:lnTo>
                    <a:pt x="50" y="526"/>
                  </a:lnTo>
                  <a:lnTo>
                    <a:pt x="54" y="534"/>
                  </a:lnTo>
                  <a:lnTo>
                    <a:pt x="60" y="540"/>
                  </a:lnTo>
                  <a:lnTo>
                    <a:pt x="67" y="546"/>
                  </a:lnTo>
                  <a:lnTo>
                    <a:pt x="69" y="547"/>
                  </a:lnTo>
                  <a:lnTo>
                    <a:pt x="76" y="551"/>
                  </a:lnTo>
                  <a:lnTo>
                    <a:pt x="85" y="554"/>
                  </a:lnTo>
                  <a:lnTo>
                    <a:pt x="87" y="554"/>
                  </a:lnTo>
                  <a:lnTo>
                    <a:pt x="96" y="555"/>
                  </a:lnTo>
                  <a:lnTo>
                    <a:pt x="96" y="543"/>
                  </a:lnTo>
                  <a:lnTo>
                    <a:pt x="87" y="542"/>
                  </a:lnTo>
                  <a:lnTo>
                    <a:pt x="87" y="548"/>
                  </a:lnTo>
                  <a:lnTo>
                    <a:pt x="90" y="543"/>
                  </a:lnTo>
                  <a:lnTo>
                    <a:pt x="81" y="540"/>
                  </a:lnTo>
                  <a:lnTo>
                    <a:pt x="74" y="536"/>
                  </a:lnTo>
                  <a:lnTo>
                    <a:pt x="71" y="541"/>
                  </a:lnTo>
                  <a:lnTo>
                    <a:pt x="76" y="537"/>
                  </a:lnTo>
                  <a:lnTo>
                    <a:pt x="69" y="531"/>
                  </a:lnTo>
                  <a:lnTo>
                    <a:pt x="63" y="525"/>
                  </a:lnTo>
                  <a:lnTo>
                    <a:pt x="59" y="517"/>
                  </a:lnTo>
                  <a:lnTo>
                    <a:pt x="55" y="522"/>
                  </a:lnTo>
                  <a:lnTo>
                    <a:pt x="61" y="522"/>
                  </a:lnTo>
                  <a:lnTo>
                    <a:pt x="58" y="513"/>
                  </a:lnTo>
                  <a:lnTo>
                    <a:pt x="57" y="504"/>
                  </a:lnTo>
                  <a:lnTo>
                    <a:pt x="57" y="323"/>
                  </a:lnTo>
                  <a:lnTo>
                    <a:pt x="56" y="314"/>
                  </a:lnTo>
                  <a:lnTo>
                    <a:pt x="54" y="305"/>
                  </a:lnTo>
                  <a:lnTo>
                    <a:pt x="52" y="301"/>
                  </a:lnTo>
                  <a:lnTo>
                    <a:pt x="48" y="293"/>
                  </a:lnTo>
                  <a:lnTo>
                    <a:pt x="42" y="286"/>
                  </a:lnTo>
                  <a:lnTo>
                    <a:pt x="36" y="280"/>
                  </a:lnTo>
                  <a:lnTo>
                    <a:pt x="34" y="279"/>
                  </a:lnTo>
                  <a:lnTo>
                    <a:pt x="26" y="275"/>
                  </a:lnTo>
                  <a:lnTo>
                    <a:pt x="18" y="272"/>
                  </a:lnTo>
                  <a:lnTo>
                    <a:pt x="15" y="272"/>
                  </a:lnTo>
                  <a:lnTo>
                    <a:pt x="6" y="271"/>
                  </a:lnTo>
                  <a:lnTo>
                    <a:pt x="6" y="283"/>
                  </a:lnTo>
                  <a:lnTo>
                    <a:pt x="8" y="282"/>
                  </a:lnTo>
                  <a:lnTo>
                    <a:pt x="10" y="281"/>
                  </a:lnTo>
                  <a:lnTo>
                    <a:pt x="12" y="277"/>
                  </a:lnTo>
                  <a:lnTo>
                    <a:pt x="10" y="273"/>
                  </a:lnTo>
                  <a:lnTo>
                    <a:pt x="8" y="272"/>
                  </a:lnTo>
                  <a:lnTo>
                    <a:pt x="6" y="277"/>
                  </a:lnTo>
                  <a:lnTo>
                    <a:pt x="6" y="283"/>
                  </a:lnTo>
                  <a:lnTo>
                    <a:pt x="15" y="282"/>
                  </a:lnTo>
                  <a:lnTo>
                    <a:pt x="18" y="282"/>
                  </a:lnTo>
                  <a:lnTo>
                    <a:pt x="26" y="279"/>
                  </a:lnTo>
                  <a:lnTo>
                    <a:pt x="34" y="275"/>
                  </a:lnTo>
                  <a:lnTo>
                    <a:pt x="36" y="274"/>
                  </a:lnTo>
                  <a:lnTo>
                    <a:pt x="42" y="268"/>
                  </a:lnTo>
                  <a:lnTo>
                    <a:pt x="48" y="262"/>
                  </a:lnTo>
                  <a:lnTo>
                    <a:pt x="52" y="254"/>
                  </a:lnTo>
                  <a:lnTo>
                    <a:pt x="54" y="250"/>
                  </a:lnTo>
                  <a:lnTo>
                    <a:pt x="56" y="241"/>
                  </a:lnTo>
                  <a:lnTo>
                    <a:pt x="57" y="232"/>
                  </a:lnTo>
                  <a:lnTo>
                    <a:pt x="57" y="51"/>
                  </a:lnTo>
                  <a:lnTo>
                    <a:pt x="58" y="42"/>
                  </a:lnTo>
                  <a:lnTo>
                    <a:pt x="61" y="33"/>
                  </a:lnTo>
                  <a:lnTo>
                    <a:pt x="55" y="33"/>
                  </a:lnTo>
                  <a:lnTo>
                    <a:pt x="59" y="38"/>
                  </a:lnTo>
                  <a:lnTo>
                    <a:pt x="63" y="30"/>
                  </a:lnTo>
                  <a:lnTo>
                    <a:pt x="69" y="24"/>
                  </a:lnTo>
                  <a:lnTo>
                    <a:pt x="76" y="18"/>
                  </a:lnTo>
                  <a:lnTo>
                    <a:pt x="71" y="14"/>
                  </a:lnTo>
                  <a:lnTo>
                    <a:pt x="74" y="19"/>
                  </a:lnTo>
                  <a:lnTo>
                    <a:pt x="81" y="15"/>
                  </a:lnTo>
                  <a:lnTo>
                    <a:pt x="90" y="12"/>
                  </a:lnTo>
                  <a:lnTo>
                    <a:pt x="87" y="7"/>
                  </a:lnTo>
                  <a:lnTo>
                    <a:pt x="87" y="13"/>
                  </a:lnTo>
                  <a:lnTo>
                    <a:pt x="9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07" name="Freeform 4">
              <a:extLst>
                <a:ext uri="{FF2B5EF4-FFF2-40B4-BE49-F238E27FC236}">
                  <a16:creationId xmlns:a16="http://schemas.microsoft.com/office/drawing/2014/main" id="{9BFC5C01-1990-44C8-9618-37082DE8D2B7}"/>
                </a:ext>
              </a:extLst>
            </p:cNvPr>
            <p:cNvSpPr>
              <a:spLocks/>
            </p:cNvSpPr>
            <p:nvPr/>
          </p:nvSpPr>
          <p:spPr bwMode="auto">
            <a:xfrm>
              <a:off x="4461" y="1161"/>
              <a:ext cx="96" cy="555"/>
            </a:xfrm>
            <a:custGeom>
              <a:avLst/>
              <a:gdLst>
                <a:gd name="T0" fmla="*/ 0 w 96"/>
                <a:gd name="T1" fmla="*/ 12 h 555"/>
                <a:gd name="T2" fmla="*/ 9 w 96"/>
                <a:gd name="T3" fmla="*/ 7 h 555"/>
                <a:gd name="T4" fmla="*/ 15 w 96"/>
                <a:gd name="T5" fmla="*/ 15 h 555"/>
                <a:gd name="T6" fmla="*/ 25 w 96"/>
                <a:gd name="T7" fmla="*/ 14 h 555"/>
                <a:gd name="T8" fmla="*/ 27 w 96"/>
                <a:gd name="T9" fmla="*/ 24 h 555"/>
                <a:gd name="T10" fmla="*/ 37 w 96"/>
                <a:gd name="T11" fmla="*/ 38 h 555"/>
                <a:gd name="T12" fmla="*/ 35 w 96"/>
                <a:gd name="T13" fmla="*/ 33 h 555"/>
                <a:gd name="T14" fmla="*/ 39 w 96"/>
                <a:gd name="T15" fmla="*/ 51 h 555"/>
                <a:gd name="T16" fmla="*/ 40 w 96"/>
                <a:gd name="T17" fmla="*/ 241 h 555"/>
                <a:gd name="T18" fmla="*/ 44 w 96"/>
                <a:gd name="T19" fmla="*/ 254 h 555"/>
                <a:gd name="T20" fmla="*/ 54 w 96"/>
                <a:gd name="T21" fmla="*/ 268 h 555"/>
                <a:gd name="T22" fmla="*/ 62 w 96"/>
                <a:gd name="T23" fmla="*/ 275 h 555"/>
                <a:gd name="T24" fmla="*/ 78 w 96"/>
                <a:gd name="T25" fmla="*/ 282 h 555"/>
                <a:gd name="T26" fmla="*/ 90 w 96"/>
                <a:gd name="T27" fmla="*/ 283 h 555"/>
                <a:gd name="T28" fmla="*/ 90 w 96"/>
                <a:gd name="T29" fmla="*/ 271 h 555"/>
                <a:gd name="T30" fmla="*/ 86 w 96"/>
                <a:gd name="T31" fmla="*/ 273 h 555"/>
                <a:gd name="T32" fmla="*/ 86 w 96"/>
                <a:gd name="T33" fmla="*/ 281 h 555"/>
                <a:gd name="T34" fmla="*/ 90 w 96"/>
                <a:gd name="T35" fmla="*/ 271 h 555"/>
                <a:gd name="T36" fmla="*/ 78 w 96"/>
                <a:gd name="T37" fmla="*/ 272 h 555"/>
                <a:gd name="T38" fmla="*/ 62 w 96"/>
                <a:gd name="T39" fmla="*/ 279 h 555"/>
                <a:gd name="T40" fmla="*/ 54 w 96"/>
                <a:gd name="T41" fmla="*/ 286 h 555"/>
                <a:gd name="T42" fmla="*/ 44 w 96"/>
                <a:gd name="T43" fmla="*/ 301 h 555"/>
                <a:gd name="T44" fmla="*/ 40 w 96"/>
                <a:gd name="T45" fmla="*/ 314 h 555"/>
                <a:gd name="T46" fmla="*/ 39 w 96"/>
                <a:gd name="T47" fmla="*/ 504 h 555"/>
                <a:gd name="T48" fmla="*/ 35 w 96"/>
                <a:gd name="T49" fmla="*/ 522 h 555"/>
                <a:gd name="T50" fmla="*/ 37 w 96"/>
                <a:gd name="T51" fmla="*/ 517 h 555"/>
                <a:gd name="T52" fmla="*/ 27 w 96"/>
                <a:gd name="T53" fmla="*/ 531 h 555"/>
                <a:gd name="T54" fmla="*/ 25 w 96"/>
                <a:gd name="T55" fmla="*/ 541 h 555"/>
                <a:gd name="T56" fmla="*/ 15 w 96"/>
                <a:gd name="T57" fmla="*/ 540 h 555"/>
                <a:gd name="T58" fmla="*/ 9 w 96"/>
                <a:gd name="T59" fmla="*/ 548 h 555"/>
                <a:gd name="T60" fmla="*/ 0 w 96"/>
                <a:gd name="T61" fmla="*/ 543 h 555"/>
                <a:gd name="T62" fmla="*/ 9 w 96"/>
                <a:gd name="T63" fmla="*/ 554 h 555"/>
                <a:gd name="T64" fmla="*/ 20 w 96"/>
                <a:gd name="T65" fmla="*/ 551 h 555"/>
                <a:gd name="T66" fmla="*/ 29 w 96"/>
                <a:gd name="T67" fmla="*/ 546 h 555"/>
                <a:gd name="T68" fmla="*/ 42 w 96"/>
                <a:gd name="T69" fmla="*/ 534 h 555"/>
                <a:gd name="T70" fmla="*/ 47 w 96"/>
                <a:gd name="T71" fmla="*/ 522 h 555"/>
                <a:gd name="T72" fmla="*/ 50 w 96"/>
                <a:gd name="T73" fmla="*/ 513 h 555"/>
                <a:gd name="T74" fmla="*/ 51 w 96"/>
                <a:gd name="T75" fmla="*/ 323 h 555"/>
                <a:gd name="T76" fmla="*/ 55 w 96"/>
                <a:gd name="T77" fmla="*/ 305 h 555"/>
                <a:gd name="T78" fmla="*/ 53 w 96"/>
                <a:gd name="T79" fmla="*/ 310 h 555"/>
                <a:gd name="T80" fmla="*/ 63 w 96"/>
                <a:gd name="T81" fmla="*/ 295 h 555"/>
                <a:gd name="T82" fmla="*/ 65 w 96"/>
                <a:gd name="T83" fmla="*/ 285 h 555"/>
                <a:gd name="T84" fmla="*/ 75 w 96"/>
                <a:gd name="T85" fmla="*/ 286 h 555"/>
                <a:gd name="T86" fmla="*/ 81 w 96"/>
                <a:gd name="T87" fmla="*/ 278 h 555"/>
                <a:gd name="T88" fmla="*/ 90 w 96"/>
                <a:gd name="T89" fmla="*/ 283 h 555"/>
                <a:gd name="T90" fmla="*/ 92 w 96"/>
                <a:gd name="T91" fmla="*/ 282 h 555"/>
                <a:gd name="T92" fmla="*/ 96 w 96"/>
                <a:gd name="T93" fmla="*/ 277 h 555"/>
                <a:gd name="T94" fmla="*/ 92 w 96"/>
                <a:gd name="T95" fmla="*/ 272 h 555"/>
                <a:gd name="T96" fmla="*/ 81 w 96"/>
                <a:gd name="T97" fmla="*/ 270 h 555"/>
                <a:gd name="T98" fmla="*/ 83 w 96"/>
                <a:gd name="T99" fmla="*/ 271 h 555"/>
                <a:gd name="T100" fmla="*/ 67 w 96"/>
                <a:gd name="T101" fmla="*/ 264 h 555"/>
                <a:gd name="T102" fmla="*/ 69 w 96"/>
                <a:gd name="T103" fmla="*/ 265 h 555"/>
                <a:gd name="T104" fmla="*/ 57 w 96"/>
                <a:gd name="T105" fmla="*/ 253 h 555"/>
                <a:gd name="T106" fmla="*/ 49 w 96"/>
                <a:gd name="T107" fmla="*/ 250 h 555"/>
                <a:gd name="T108" fmla="*/ 52 w 96"/>
                <a:gd name="T109" fmla="*/ 241 h 555"/>
                <a:gd name="T110" fmla="*/ 51 w 96"/>
                <a:gd name="T111" fmla="*/ 51 h 555"/>
                <a:gd name="T112" fmla="*/ 47 w 96"/>
                <a:gd name="T113" fmla="*/ 33 h 555"/>
                <a:gd name="T114" fmla="*/ 42 w 96"/>
                <a:gd name="T115" fmla="*/ 21 h 555"/>
                <a:gd name="T116" fmla="*/ 29 w 96"/>
                <a:gd name="T117" fmla="*/ 9 h 555"/>
                <a:gd name="T118" fmla="*/ 20 w 96"/>
                <a:gd name="T119" fmla="*/ 4 h 555"/>
                <a:gd name="T120" fmla="*/ 9 w 96"/>
                <a:gd name="T121" fmla="*/ 1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0" y="0"/>
                  </a:moveTo>
                  <a:lnTo>
                    <a:pt x="0" y="12"/>
                  </a:lnTo>
                  <a:lnTo>
                    <a:pt x="9" y="13"/>
                  </a:lnTo>
                  <a:lnTo>
                    <a:pt x="9" y="7"/>
                  </a:lnTo>
                  <a:lnTo>
                    <a:pt x="6" y="12"/>
                  </a:lnTo>
                  <a:lnTo>
                    <a:pt x="15" y="15"/>
                  </a:lnTo>
                  <a:lnTo>
                    <a:pt x="22" y="19"/>
                  </a:lnTo>
                  <a:lnTo>
                    <a:pt x="25" y="14"/>
                  </a:lnTo>
                  <a:lnTo>
                    <a:pt x="20" y="18"/>
                  </a:lnTo>
                  <a:lnTo>
                    <a:pt x="27" y="24"/>
                  </a:lnTo>
                  <a:lnTo>
                    <a:pt x="33" y="30"/>
                  </a:lnTo>
                  <a:lnTo>
                    <a:pt x="37" y="38"/>
                  </a:lnTo>
                  <a:lnTo>
                    <a:pt x="41" y="33"/>
                  </a:lnTo>
                  <a:lnTo>
                    <a:pt x="35" y="33"/>
                  </a:lnTo>
                  <a:lnTo>
                    <a:pt x="38" y="42"/>
                  </a:lnTo>
                  <a:lnTo>
                    <a:pt x="39" y="51"/>
                  </a:lnTo>
                  <a:lnTo>
                    <a:pt x="39" y="232"/>
                  </a:lnTo>
                  <a:lnTo>
                    <a:pt x="40" y="241"/>
                  </a:lnTo>
                  <a:lnTo>
                    <a:pt x="43" y="250"/>
                  </a:lnTo>
                  <a:lnTo>
                    <a:pt x="44" y="254"/>
                  </a:lnTo>
                  <a:lnTo>
                    <a:pt x="48" y="262"/>
                  </a:lnTo>
                  <a:lnTo>
                    <a:pt x="54" y="268"/>
                  </a:lnTo>
                  <a:lnTo>
                    <a:pt x="60" y="274"/>
                  </a:lnTo>
                  <a:lnTo>
                    <a:pt x="62" y="275"/>
                  </a:lnTo>
                  <a:lnTo>
                    <a:pt x="70" y="279"/>
                  </a:lnTo>
                  <a:lnTo>
                    <a:pt x="78" y="282"/>
                  </a:lnTo>
                  <a:lnTo>
                    <a:pt x="81" y="282"/>
                  </a:lnTo>
                  <a:lnTo>
                    <a:pt x="90" y="283"/>
                  </a:lnTo>
                  <a:lnTo>
                    <a:pt x="90" y="277"/>
                  </a:lnTo>
                  <a:lnTo>
                    <a:pt x="90" y="271"/>
                  </a:lnTo>
                  <a:lnTo>
                    <a:pt x="88" y="272"/>
                  </a:lnTo>
                  <a:lnTo>
                    <a:pt x="86" y="273"/>
                  </a:lnTo>
                  <a:lnTo>
                    <a:pt x="84" y="277"/>
                  </a:lnTo>
                  <a:lnTo>
                    <a:pt x="86" y="281"/>
                  </a:lnTo>
                  <a:lnTo>
                    <a:pt x="88" y="282"/>
                  </a:lnTo>
                  <a:lnTo>
                    <a:pt x="90" y="271"/>
                  </a:lnTo>
                  <a:lnTo>
                    <a:pt x="81" y="272"/>
                  </a:lnTo>
                  <a:lnTo>
                    <a:pt x="78" y="272"/>
                  </a:lnTo>
                  <a:lnTo>
                    <a:pt x="70" y="275"/>
                  </a:lnTo>
                  <a:lnTo>
                    <a:pt x="62" y="279"/>
                  </a:lnTo>
                  <a:lnTo>
                    <a:pt x="60" y="280"/>
                  </a:lnTo>
                  <a:lnTo>
                    <a:pt x="54" y="286"/>
                  </a:lnTo>
                  <a:lnTo>
                    <a:pt x="48" y="293"/>
                  </a:lnTo>
                  <a:lnTo>
                    <a:pt x="44" y="301"/>
                  </a:lnTo>
                  <a:lnTo>
                    <a:pt x="43" y="305"/>
                  </a:lnTo>
                  <a:lnTo>
                    <a:pt x="40" y="314"/>
                  </a:lnTo>
                  <a:lnTo>
                    <a:pt x="39" y="323"/>
                  </a:lnTo>
                  <a:lnTo>
                    <a:pt x="39" y="504"/>
                  </a:lnTo>
                  <a:lnTo>
                    <a:pt x="38" y="513"/>
                  </a:lnTo>
                  <a:lnTo>
                    <a:pt x="35" y="522"/>
                  </a:lnTo>
                  <a:lnTo>
                    <a:pt x="41" y="522"/>
                  </a:lnTo>
                  <a:lnTo>
                    <a:pt x="37" y="517"/>
                  </a:lnTo>
                  <a:lnTo>
                    <a:pt x="33" y="525"/>
                  </a:lnTo>
                  <a:lnTo>
                    <a:pt x="27" y="531"/>
                  </a:lnTo>
                  <a:lnTo>
                    <a:pt x="20" y="537"/>
                  </a:lnTo>
                  <a:lnTo>
                    <a:pt x="25" y="541"/>
                  </a:lnTo>
                  <a:lnTo>
                    <a:pt x="22" y="536"/>
                  </a:lnTo>
                  <a:lnTo>
                    <a:pt x="15" y="540"/>
                  </a:lnTo>
                  <a:lnTo>
                    <a:pt x="6" y="543"/>
                  </a:lnTo>
                  <a:lnTo>
                    <a:pt x="9" y="548"/>
                  </a:lnTo>
                  <a:lnTo>
                    <a:pt x="9" y="542"/>
                  </a:lnTo>
                  <a:lnTo>
                    <a:pt x="0" y="543"/>
                  </a:lnTo>
                  <a:lnTo>
                    <a:pt x="0" y="555"/>
                  </a:lnTo>
                  <a:lnTo>
                    <a:pt x="9" y="554"/>
                  </a:lnTo>
                  <a:lnTo>
                    <a:pt x="11" y="554"/>
                  </a:lnTo>
                  <a:lnTo>
                    <a:pt x="20" y="551"/>
                  </a:lnTo>
                  <a:lnTo>
                    <a:pt x="27" y="547"/>
                  </a:lnTo>
                  <a:lnTo>
                    <a:pt x="29" y="546"/>
                  </a:lnTo>
                  <a:lnTo>
                    <a:pt x="36" y="540"/>
                  </a:lnTo>
                  <a:lnTo>
                    <a:pt x="42" y="534"/>
                  </a:lnTo>
                  <a:lnTo>
                    <a:pt x="46" y="526"/>
                  </a:lnTo>
                  <a:lnTo>
                    <a:pt x="47" y="522"/>
                  </a:lnTo>
                  <a:lnTo>
                    <a:pt x="50" y="513"/>
                  </a:lnTo>
                  <a:lnTo>
                    <a:pt x="51" y="504"/>
                  </a:lnTo>
                  <a:lnTo>
                    <a:pt x="51" y="323"/>
                  </a:lnTo>
                  <a:lnTo>
                    <a:pt x="52" y="314"/>
                  </a:lnTo>
                  <a:lnTo>
                    <a:pt x="55" y="305"/>
                  </a:lnTo>
                  <a:lnTo>
                    <a:pt x="49" y="305"/>
                  </a:lnTo>
                  <a:lnTo>
                    <a:pt x="53" y="310"/>
                  </a:lnTo>
                  <a:lnTo>
                    <a:pt x="57" y="302"/>
                  </a:lnTo>
                  <a:lnTo>
                    <a:pt x="63" y="295"/>
                  </a:lnTo>
                  <a:lnTo>
                    <a:pt x="69" y="289"/>
                  </a:lnTo>
                  <a:lnTo>
                    <a:pt x="65" y="285"/>
                  </a:lnTo>
                  <a:lnTo>
                    <a:pt x="67" y="290"/>
                  </a:lnTo>
                  <a:lnTo>
                    <a:pt x="75" y="286"/>
                  </a:lnTo>
                  <a:lnTo>
                    <a:pt x="83" y="283"/>
                  </a:lnTo>
                  <a:lnTo>
                    <a:pt x="81" y="278"/>
                  </a:lnTo>
                  <a:lnTo>
                    <a:pt x="81" y="284"/>
                  </a:lnTo>
                  <a:lnTo>
                    <a:pt x="90" y="283"/>
                  </a:lnTo>
                  <a:lnTo>
                    <a:pt x="92" y="282"/>
                  </a:lnTo>
                  <a:lnTo>
                    <a:pt x="94" y="281"/>
                  </a:lnTo>
                  <a:lnTo>
                    <a:pt x="96" y="277"/>
                  </a:lnTo>
                  <a:lnTo>
                    <a:pt x="94" y="273"/>
                  </a:lnTo>
                  <a:lnTo>
                    <a:pt x="92" y="272"/>
                  </a:lnTo>
                  <a:lnTo>
                    <a:pt x="90" y="271"/>
                  </a:lnTo>
                  <a:lnTo>
                    <a:pt x="81" y="270"/>
                  </a:lnTo>
                  <a:lnTo>
                    <a:pt x="81" y="276"/>
                  </a:lnTo>
                  <a:lnTo>
                    <a:pt x="83" y="271"/>
                  </a:lnTo>
                  <a:lnTo>
                    <a:pt x="75" y="268"/>
                  </a:lnTo>
                  <a:lnTo>
                    <a:pt x="67" y="264"/>
                  </a:lnTo>
                  <a:lnTo>
                    <a:pt x="65" y="269"/>
                  </a:lnTo>
                  <a:lnTo>
                    <a:pt x="69" y="265"/>
                  </a:lnTo>
                  <a:lnTo>
                    <a:pt x="63" y="259"/>
                  </a:lnTo>
                  <a:lnTo>
                    <a:pt x="57" y="253"/>
                  </a:lnTo>
                  <a:lnTo>
                    <a:pt x="53" y="245"/>
                  </a:lnTo>
                  <a:lnTo>
                    <a:pt x="49" y="250"/>
                  </a:lnTo>
                  <a:lnTo>
                    <a:pt x="55" y="250"/>
                  </a:lnTo>
                  <a:lnTo>
                    <a:pt x="52" y="241"/>
                  </a:lnTo>
                  <a:lnTo>
                    <a:pt x="51" y="232"/>
                  </a:lnTo>
                  <a:lnTo>
                    <a:pt x="51" y="51"/>
                  </a:lnTo>
                  <a:lnTo>
                    <a:pt x="50" y="42"/>
                  </a:lnTo>
                  <a:lnTo>
                    <a:pt x="47" y="33"/>
                  </a:lnTo>
                  <a:lnTo>
                    <a:pt x="46" y="29"/>
                  </a:lnTo>
                  <a:lnTo>
                    <a:pt x="42" y="21"/>
                  </a:lnTo>
                  <a:lnTo>
                    <a:pt x="36" y="15"/>
                  </a:lnTo>
                  <a:lnTo>
                    <a:pt x="29" y="9"/>
                  </a:lnTo>
                  <a:lnTo>
                    <a:pt x="27" y="8"/>
                  </a:lnTo>
                  <a:lnTo>
                    <a:pt x="20" y="4"/>
                  </a:lnTo>
                  <a:lnTo>
                    <a:pt x="11" y="1"/>
                  </a:lnTo>
                  <a:lnTo>
                    <a:pt x="9"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7652" name="Rectangle 5">
            <a:extLst>
              <a:ext uri="{FF2B5EF4-FFF2-40B4-BE49-F238E27FC236}">
                <a16:creationId xmlns:a16="http://schemas.microsoft.com/office/drawing/2014/main" id="{0304F263-DA08-499E-842F-3A710F5D79CB}"/>
              </a:ext>
            </a:extLst>
          </p:cNvPr>
          <p:cNvSpPr>
            <a:spLocks noChangeArrowheads="1"/>
          </p:cNvSpPr>
          <p:nvPr/>
        </p:nvSpPr>
        <p:spPr bwMode="auto">
          <a:xfrm>
            <a:off x="8729664" y="1935163"/>
            <a:ext cx="18434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intravaskulární</a:t>
            </a:r>
            <a:endParaRPr lang="cs-CZ" altLang="cs-CZ" sz="2400">
              <a:latin typeface="Times New Roman" panose="02020603050405020304" pitchFamily="18" charset="0"/>
            </a:endParaRPr>
          </a:p>
        </p:txBody>
      </p:sp>
      <p:sp>
        <p:nvSpPr>
          <p:cNvPr id="27653" name="Rectangle 6">
            <a:extLst>
              <a:ext uri="{FF2B5EF4-FFF2-40B4-BE49-F238E27FC236}">
                <a16:creationId xmlns:a16="http://schemas.microsoft.com/office/drawing/2014/main" id="{67CA8DBB-2058-426C-8826-08F7130F0B9B}"/>
              </a:ext>
            </a:extLst>
          </p:cNvPr>
          <p:cNvSpPr>
            <a:spLocks noChangeArrowheads="1"/>
          </p:cNvSpPr>
          <p:nvPr/>
        </p:nvSpPr>
        <p:spPr bwMode="auto">
          <a:xfrm>
            <a:off x="8729664" y="2300288"/>
            <a:ext cx="9890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tekutina</a:t>
            </a:r>
            <a:endParaRPr lang="cs-CZ" altLang="cs-CZ" sz="2400">
              <a:latin typeface="Times New Roman" panose="02020603050405020304" pitchFamily="18" charset="0"/>
            </a:endParaRPr>
          </a:p>
        </p:txBody>
      </p:sp>
      <p:grpSp>
        <p:nvGrpSpPr>
          <p:cNvPr id="27654" name="Group 7">
            <a:extLst>
              <a:ext uri="{FF2B5EF4-FFF2-40B4-BE49-F238E27FC236}">
                <a16:creationId xmlns:a16="http://schemas.microsoft.com/office/drawing/2014/main" id="{A07405A6-B510-43F1-AF8F-14B76B621367}"/>
              </a:ext>
            </a:extLst>
          </p:cNvPr>
          <p:cNvGrpSpPr>
            <a:grpSpLocks/>
          </p:cNvGrpSpPr>
          <p:nvPr/>
        </p:nvGrpSpPr>
        <p:grpSpPr bwMode="auto">
          <a:xfrm>
            <a:off x="7131050" y="1851025"/>
            <a:ext cx="1443038" cy="844550"/>
            <a:chOff x="3554" y="1166"/>
            <a:chExt cx="887" cy="532"/>
          </a:xfrm>
        </p:grpSpPr>
        <p:sp>
          <p:nvSpPr>
            <p:cNvPr id="27702" name="Rectangle 8">
              <a:extLst>
                <a:ext uri="{FF2B5EF4-FFF2-40B4-BE49-F238E27FC236}">
                  <a16:creationId xmlns:a16="http://schemas.microsoft.com/office/drawing/2014/main" id="{BD13B17D-9D7B-4880-91E7-A6F35C3CCA02}"/>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7703" name="Rectangle 9">
              <a:extLst>
                <a:ext uri="{FF2B5EF4-FFF2-40B4-BE49-F238E27FC236}">
                  <a16:creationId xmlns:a16="http://schemas.microsoft.com/office/drawing/2014/main" id="{555517CD-716E-41F0-B521-EA9810716FAB}"/>
                </a:ext>
              </a:extLst>
            </p:cNvPr>
            <p:cNvSpPr>
              <a:spLocks noChangeArrowheads="1"/>
            </p:cNvSpPr>
            <p:nvPr/>
          </p:nvSpPr>
          <p:spPr bwMode="auto">
            <a:xfrm>
              <a:off x="3554" y="1166"/>
              <a:ext cx="886" cy="531"/>
            </a:xfrm>
            <a:prstGeom prst="rect">
              <a:avLst/>
            </a:prstGeom>
            <a:solidFill>
              <a:srgbClr val="FF9999"/>
            </a:solidFill>
            <a:ln w="0">
              <a:solidFill>
                <a:srgbClr val="FFFFFF"/>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7704" name="Rectangle 10">
              <a:extLst>
                <a:ext uri="{FF2B5EF4-FFF2-40B4-BE49-F238E27FC236}">
                  <a16:creationId xmlns:a16="http://schemas.microsoft.com/office/drawing/2014/main" id="{A76DF76A-56C1-4215-B878-93363BEFED0F}"/>
                </a:ext>
              </a:extLst>
            </p:cNvPr>
            <p:cNvSpPr>
              <a:spLocks noChangeArrowheads="1"/>
            </p:cNvSpPr>
            <p:nvPr/>
          </p:nvSpPr>
          <p:spPr bwMode="auto">
            <a:xfrm>
              <a:off x="3554" y="1166"/>
              <a:ext cx="887" cy="532"/>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7705" name="Rectangle 11">
              <a:extLst>
                <a:ext uri="{FF2B5EF4-FFF2-40B4-BE49-F238E27FC236}">
                  <a16:creationId xmlns:a16="http://schemas.microsoft.com/office/drawing/2014/main" id="{DA70CEAC-B1F9-4B7B-BD73-F055FC53ADE2}"/>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sp>
        <p:nvSpPr>
          <p:cNvPr id="27655" name="Rectangle 12">
            <a:extLst>
              <a:ext uri="{FF2B5EF4-FFF2-40B4-BE49-F238E27FC236}">
                <a16:creationId xmlns:a16="http://schemas.microsoft.com/office/drawing/2014/main" id="{D3C788B6-AB9F-42D5-B32D-33DCF0BE3C47}"/>
              </a:ext>
            </a:extLst>
          </p:cNvPr>
          <p:cNvSpPr>
            <a:spLocks noChangeArrowheads="1"/>
          </p:cNvSpPr>
          <p:nvPr/>
        </p:nvSpPr>
        <p:spPr bwMode="auto">
          <a:xfrm>
            <a:off x="4235451" y="3194050"/>
            <a:ext cx="3444875" cy="977900"/>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7656" name="Freeform 13">
            <a:extLst>
              <a:ext uri="{FF2B5EF4-FFF2-40B4-BE49-F238E27FC236}">
                <a16:creationId xmlns:a16="http://schemas.microsoft.com/office/drawing/2014/main" id="{D9FDCE6B-FA4C-4E49-8833-F732A1C7C292}"/>
              </a:ext>
            </a:extLst>
          </p:cNvPr>
          <p:cNvSpPr>
            <a:spLocks/>
          </p:cNvSpPr>
          <p:nvPr/>
        </p:nvSpPr>
        <p:spPr bwMode="auto">
          <a:xfrm>
            <a:off x="1857376" y="4610100"/>
            <a:ext cx="8512175" cy="1460500"/>
          </a:xfrm>
          <a:custGeom>
            <a:avLst/>
            <a:gdLst>
              <a:gd name="T0" fmla="*/ 2147483646 w 5362"/>
              <a:gd name="T1" fmla="*/ 2147483646 h 920"/>
              <a:gd name="T2" fmla="*/ 2147483646 w 5362"/>
              <a:gd name="T3" fmla="*/ 2147483646 h 920"/>
              <a:gd name="T4" fmla="*/ 2147483646 w 5362"/>
              <a:gd name="T5" fmla="*/ 2147483646 h 920"/>
              <a:gd name="T6" fmla="*/ 2147483646 w 5362"/>
              <a:gd name="T7" fmla="*/ 2147483646 h 920"/>
              <a:gd name="T8" fmla="*/ 2147483646 w 5362"/>
              <a:gd name="T9" fmla="*/ 2147483646 h 920"/>
              <a:gd name="T10" fmla="*/ 2147483646 w 5362"/>
              <a:gd name="T11" fmla="*/ 2147483646 h 920"/>
              <a:gd name="T12" fmla="*/ 2147483646 w 5362"/>
              <a:gd name="T13" fmla="*/ 2147483646 h 920"/>
              <a:gd name="T14" fmla="*/ 2147483646 w 5362"/>
              <a:gd name="T15" fmla="*/ 2147483646 h 920"/>
              <a:gd name="T16" fmla="*/ 0 w 5362"/>
              <a:gd name="T17" fmla="*/ 2147483646 h 920"/>
              <a:gd name="T18" fmla="*/ 2147483646 w 5362"/>
              <a:gd name="T19" fmla="*/ 2147483646 h 920"/>
              <a:gd name="T20" fmla="*/ 2147483646 w 5362"/>
              <a:gd name="T21" fmla="*/ 2147483646 h 920"/>
              <a:gd name="T22" fmla="*/ 2147483646 w 5362"/>
              <a:gd name="T23" fmla="*/ 2147483646 h 920"/>
              <a:gd name="T24" fmla="*/ 2147483646 w 5362"/>
              <a:gd name="T25" fmla="*/ 2147483646 h 920"/>
              <a:gd name="T26" fmla="*/ 2147483646 w 5362"/>
              <a:gd name="T27" fmla="*/ 2147483646 h 920"/>
              <a:gd name="T28" fmla="*/ 2147483646 w 5362"/>
              <a:gd name="T29" fmla="*/ 2147483646 h 920"/>
              <a:gd name="T30" fmla="*/ 2147483646 w 5362"/>
              <a:gd name="T31" fmla="*/ 2147483646 h 920"/>
              <a:gd name="T32" fmla="*/ 2147483646 w 5362"/>
              <a:gd name="T33" fmla="*/ 2147483646 h 920"/>
              <a:gd name="T34" fmla="*/ 2147483646 w 5362"/>
              <a:gd name="T35" fmla="*/ 2147483646 h 920"/>
              <a:gd name="T36" fmla="*/ 2147483646 w 5362"/>
              <a:gd name="T37" fmla="*/ 2147483646 h 920"/>
              <a:gd name="T38" fmla="*/ 2147483646 w 5362"/>
              <a:gd name="T39" fmla="*/ 2147483646 h 920"/>
              <a:gd name="T40" fmla="*/ 2147483646 w 5362"/>
              <a:gd name="T41" fmla="*/ 2147483646 h 920"/>
              <a:gd name="T42" fmla="*/ 2147483646 w 5362"/>
              <a:gd name="T43" fmla="*/ 2147483646 h 920"/>
              <a:gd name="T44" fmla="*/ 2147483646 w 5362"/>
              <a:gd name="T45" fmla="*/ 2147483646 h 920"/>
              <a:gd name="T46" fmla="*/ 2147483646 w 5362"/>
              <a:gd name="T47" fmla="*/ 2147483646 h 920"/>
              <a:gd name="T48" fmla="*/ 2147483646 w 5362"/>
              <a:gd name="T49" fmla="*/ 2147483646 h 920"/>
              <a:gd name="T50" fmla="*/ 2147483646 w 5362"/>
              <a:gd name="T51" fmla="*/ 2147483646 h 920"/>
              <a:gd name="T52" fmla="*/ 2147483646 w 5362"/>
              <a:gd name="T53" fmla="*/ 2147483646 h 920"/>
              <a:gd name="T54" fmla="*/ 2147483646 w 5362"/>
              <a:gd name="T55" fmla="*/ 2147483646 h 920"/>
              <a:gd name="T56" fmla="*/ 2147483646 w 5362"/>
              <a:gd name="T57" fmla="*/ 2147483646 h 920"/>
              <a:gd name="T58" fmla="*/ 2147483646 w 5362"/>
              <a:gd name="T59" fmla="*/ 2147483646 h 920"/>
              <a:gd name="T60" fmla="*/ 2147483646 w 5362"/>
              <a:gd name="T61" fmla="*/ 2147483646 h 920"/>
              <a:gd name="T62" fmla="*/ 2147483646 w 5362"/>
              <a:gd name="T63" fmla="*/ 2147483646 h 920"/>
              <a:gd name="T64" fmla="*/ 2147483646 w 5362"/>
              <a:gd name="T65" fmla="*/ 2147483646 h 920"/>
              <a:gd name="T66" fmla="*/ 2147483646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p>
            <a:endParaRPr lang="en-US"/>
          </a:p>
        </p:txBody>
      </p:sp>
      <p:grpSp>
        <p:nvGrpSpPr>
          <p:cNvPr id="27657" name="Group 14">
            <a:extLst>
              <a:ext uri="{FF2B5EF4-FFF2-40B4-BE49-F238E27FC236}">
                <a16:creationId xmlns:a16="http://schemas.microsoft.com/office/drawing/2014/main" id="{ACD6AE77-1B00-43DF-957B-9C8C332619E4}"/>
              </a:ext>
            </a:extLst>
          </p:cNvPr>
          <p:cNvGrpSpPr>
            <a:grpSpLocks/>
          </p:cNvGrpSpPr>
          <p:nvPr/>
        </p:nvGrpSpPr>
        <p:grpSpPr bwMode="auto">
          <a:xfrm>
            <a:off x="6124576" y="2690814"/>
            <a:ext cx="169863" cy="498475"/>
            <a:chOff x="3104" y="1695"/>
            <a:chExt cx="107" cy="314"/>
          </a:xfrm>
        </p:grpSpPr>
        <p:sp>
          <p:nvSpPr>
            <p:cNvPr id="27700" name="Rectangle 15">
              <a:extLst>
                <a:ext uri="{FF2B5EF4-FFF2-40B4-BE49-F238E27FC236}">
                  <a16:creationId xmlns:a16="http://schemas.microsoft.com/office/drawing/2014/main" id="{0B73D54E-D5FC-42D1-B03E-DD271117013E}"/>
                </a:ext>
              </a:extLst>
            </p:cNvPr>
            <p:cNvSpPr>
              <a:spLocks noChangeArrowheads="1"/>
            </p:cNvSpPr>
            <p:nvPr/>
          </p:nvSpPr>
          <p:spPr bwMode="auto">
            <a:xfrm>
              <a:off x="3145" y="1800"/>
              <a:ext cx="24" cy="2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7701" name="Freeform 16">
              <a:extLst>
                <a:ext uri="{FF2B5EF4-FFF2-40B4-BE49-F238E27FC236}">
                  <a16:creationId xmlns:a16="http://schemas.microsoft.com/office/drawing/2014/main" id="{D56650A2-A80A-478A-BD5A-F0BA2723A5AF}"/>
                </a:ext>
              </a:extLst>
            </p:cNvPr>
            <p:cNvSpPr>
              <a:spLocks/>
            </p:cNvSpPr>
            <p:nvPr/>
          </p:nvSpPr>
          <p:spPr bwMode="auto">
            <a:xfrm>
              <a:off x="3104" y="1695"/>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7658" name="Group 17">
            <a:extLst>
              <a:ext uri="{FF2B5EF4-FFF2-40B4-BE49-F238E27FC236}">
                <a16:creationId xmlns:a16="http://schemas.microsoft.com/office/drawing/2014/main" id="{F0F9949B-F73F-4C1A-9854-9D7D03620B69}"/>
              </a:ext>
            </a:extLst>
          </p:cNvPr>
          <p:cNvGrpSpPr>
            <a:grpSpLocks/>
          </p:cNvGrpSpPr>
          <p:nvPr/>
        </p:nvGrpSpPr>
        <p:grpSpPr bwMode="auto">
          <a:xfrm>
            <a:off x="5808663" y="2695576"/>
            <a:ext cx="169862" cy="473075"/>
            <a:chOff x="2905" y="1698"/>
            <a:chExt cx="107" cy="298"/>
          </a:xfrm>
        </p:grpSpPr>
        <p:sp>
          <p:nvSpPr>
            <p:cNvPr id="27698" name="Rectangle 18">
              <a:extLst>
                <a:ext uri="{FF2B5EF4-FFF2-40B4-BE49-F238E27FC236}">
                  <a16:creationId xmlns:a16="http://schemas.microsoft.com/office/drawing/2014/main" id="{D915DE89-8C23-462C-B27D-AE3A7D0AC405}"/>
                </a:ext>
              </a:extLst>
            </p:cNvPr>
            <p:cNvSpPr>
              <a:spLocks noChangeArrowheads="1"/>
            </p:cNvSpPr>
            <p:nvPr/>
          </p:nvSpPr>
          <p:spPr bwMode="auto">
            <a:xfrm>
              <a:off x="2947" y="1698"/>
              <a:ext cx="24" cy="19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7699" name="Freeform 19">
              <a:extLst>
                <a:ext uri="{FF2B5EF4-FFF2-40B4-BE49-F238E27FC236}">
                  <a16:creationId xmlns:a16="http://schemas.microsoft.com/office/drawing/2014/main" id="{59D8D35E-0946-40AD-A651-25EF5DE1655D}"/>
                </a:ext>
              </a:extLst>
            </p:cNvPr>
            <p:cNvSpPr>
              <a:spLocks/>
            </p:cNvSpPr>
            <p:nvPr/>
          </p:nvSpPr>
          <p:spPr bwMode="auto">
            <a:xfrm>
              <a:off x="2905" y="188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7659" name="Group 20">
            <a:extLst>
              <a:ext uri="{FF2B5EF4-FFF2-40B4-BE49-F238E27FC236}">
                <a16:creationId xmlns:a16="http://schemas.microsoft.com/office/drawing/2014/main" id="{0728597D-F3A8-4B09-BACB-0A3D96080952}"/>
              </a:ext>
            </a:extLst>
          </p:cNvPr>
          <p:cNvGrpSpPr>
            <a:grpSpLocks/>
          </p:cNvGrpSpPr>
          <p:nvPr/>
        </p:nvGrpSpPr>
        <p:grpSpPr bwMode="auto">
          <a:xfrm>
            <a:off x="6238876" y="4152900"/>
            <a:ext cx="169863" cy="412750"/>
            <a:chOff x="2827" y="2616"/>
            <a:chExt cx="107" cy="260"/>
          </a:xfrm>
        </p:grpSpPr>
        <p:sp>
          <p:nvSpPr>
            <p:cNvPr id="27696" name="Rectangle 21">
              <a:extLst>
                <a:ext uri="{FF2B5EF4-FFF2-40B4-BE49-F238E27FC236}">
                  <a16:creationId xmlns:a16="http://schemas.microsoft.com/office/drawing/2014/main" id="{D5E04FF4-4E99-45AE-A6C6-67A58C10C37F}"/>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7697" name="Freeform 22">
              <a:extLst>
                <a:ext uri="{FF2B5EF4-FFF2-40B4-BE49-F238E27FC236}">
                  <a16:creationId xmlns:a16="http://schemas.microsoft.com/office/drawing/2014/main" id="{D6566154-0102-4B05-B2E3-6D9974CA0D85}"/>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7660" name="Group 23">
            <a:extLst>
              <a:ext uri="{FF2B5EF4-FFF2-40B4-BE49-F238E27FC236}">
                <a16:creationId xmlns:a16="http://schemas.microsoft.com/office/drawing/2014/main" id="{2A4F8DE9-AE14-4C2E-8430-A9DF18681650}"/>
              </a:ext>
            </a:extLst>
          </p:cNvPr>
          <p:cNvGrpSpPr>
            <a:grpSpLocks/>
          </p:cNvGrpSpPr>
          <p:nvPr/>
        </p:nvGrpSpPr>
        <p:grpSpPr bwMode="auto">
          <a:xfrm>
            <a:off x="5776913" y="4175126"/>
            <a:ext cx="169862" cy="411163"/>
            <a:chOff x="2536" y="2630"/>
            <a:chExt cx="107" cy="259"/>
          </a:xfrm>
        </p:grpSpPr>
        <p:sp>
          <p:nvSpPr>
            <p:cNvPr id="27694" name="Rectangle 24">
              <a:extLst>
                <a:ext uri="{FF2B5EF4-FFF2-40B4-BE49-F238E27FC236}">
                  <a16:creationId xmlns:a16="http://schemas.microsoft.com/office/drawing/2014/main" id="{3231E405-C19C-4905-A1CC-DEE2BBAECFD3}"/>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7695" name="Freeform 25">
              <a:extLst>
                <a:ext uri="{FF2B5EF4-FFF2-40B4-BE49-F238E27FC236}">
                  <a16:creationId xmlns:a16="http://schemas.microsoft.com/office/drawing/2014/main" id="{9E555F22-3F08-4F14-BDA5-70B1E9FCBE48}"/>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p>
              <a:endParaRPr lang="en-US"/>
            </a:p>
          </p:txBody>
        </p:sp>
      </p:grpSp>
      <p:grpSp>
        <p:nvGrpSpPr>
          <p:cNvPr id="27661" name="Group 26">
            <a:extLst>
              <a:ext uri="{FF2B5EF4-FFF2-40B4-BE49-F238E27FC236}">
                <a16:creationId xmlns:a16="http://schemas.microsoft.com/office/drawing/2014/main" id="{CBA4A86E-5357-4A26-BA7A-311383C470E8}"/>
              </a:ext>
            </a:extLst>
          </p:cNvPr>
          <p:cNvGrpSpPr>
            <a:grpSpLocks/>
          </p:cNvGrpSpPr>
          <p:nvPr/>
        </p:nvGrpSpPr>
        <p:grpSpPr bwMode="auto">
          <a:xfrm>
            <a:off x="6278563" y="6054726"/>
            <a:ext cx="169862" cy="447675"/>
            <a:chOff x="2852" y="3814"/>
            <a:chExt cx="107" cy="282"/>
          </a:xfrm>
        </p:grpSpPr>
        <p:sp>
          <p:nvSpPr>
            <p:cNvPr id="27692" name="Rectangle 27">
              <a:extLst>
                <a:ext uri="{FF2B5EF4-FFF2-40B4-BE49-F238E27FC236}">
                  <a16:creationId xmlns:a16="http://schemas.microsoft.com/office/drawing/2014/main" id="{E0669851-2C34-48FB-8D44-E962EC2AAF95}"/>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7693" name="Freeform 28">
              <a:extLst>
                <a:ext uri="{FF2B5EF4-FFF2-40B4-BE49-F238E27FC236}">
                  <a16:creationId xmlns:a16="http://schemas.microsoft.com/office/drawing/2014/main" id="{A414E128-C200-4628-AF86-91D0643A473E}"/>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7662" name="Group 29">
            <a:extLst>
              <a:ext uri="{FF2B5EF4-FFF2-40B4-BE49-F238E27FC236}">
                <a16:creationId xmlns:a16="http://schemas.microsoft.com/office/drawing/2014/main" id="{FF4F490F-B1DE-4C92-B5AF-5505D03EFD90}"/>
              </a:ext>
            </a:extLst>
          </p:cNvPr>
          <p:cNvGrpSpPr>
            <a:grpSpLocks/>
          </p:cNvGrpSpPr>
          <p:nvPr/>
        </p:nvGrpSpPr>
        <p:grpSpPr bwMode="auto">
          <a:xfrm>
            <a:off x="5794376" y="6070601"/>
            <a:ext cx="169863" cy="385763"/>
            <a:chOff x="2547" y="3824"/>
            <a:chExt cx="107" cy="243"/>
          </a:xfrm>
        </p:grpSpPr>
        <p:sp>
          <p:nvSpPr>
            <p:cNvPr id="27690" name="Rectangle 30">
              <a:extLst>
                <a:ext uri="{FF2B5EF4-FFF2-40B4-BE49-F238E27FC236}">
                  <a16:creationId xmlns:a16="http://schemas.microsoft.com/office/drawing/2014/main" id="{DA722F13-9D75-408B-9712-910AE1C0F994}"/>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7691" name="Freeform 31">
              <a:extLst>
                <a:ext uri="{FF2B5EF4-FFF2-40B4-BE49-F238E27FC236}">
                  <a16:creationId xmlns:a16="http://schemas.microsoft.com/office/drawing/2014/main" id="{85EE0331-54E0-4AC8-9284-45F868642F51}"/>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7663" name="Group 32">
            <a:extLst>
              <a:ext uri="{FF2B5EF4-FFF2-40B4-BE49-F238E27FC236}">
                <a16:creationId xmlns:a16="http://schemas.microsoft.com/office/drawing/2014/main" id="{DBE2080F-3AC1-4617-A863-76F19691C3A9}"/>
              </a:ext>
            </a:extLst>
          </p:cNvPr>
          <p:cNvGrpSpPr>
            <a:grpSpLocks/>
          </p:cNvGrpSpPr>
          <p:nvPr/>
        </p:nvGrpSpPr>
        <p:grpSpPr bwMode="auto">
          <a:xfrm>
            <a:off x="6235701" y="1331914"/>
            <a:ext cx="169863" cy="542925"/>
            <a:chOff x="2968" y="839"/>
            <a:chExt cx="107" cy="342"/>
          </a:xfrm>
        </p:grpSpPr>
        <p:sp>
          <p:nvSpPr>
            <p:cNvPr id="27688" name="Freeform 33">
              <a:extLst>
                <a:ext uri="{FF2B5EF4-FFF2-40B4-BE49-F238E27FC236}">
                  <a16:creationId xmlns:a16="http://schemas.microsoft.com/office/drawing/2014/main" id="{3DC0EEA3-89CA-493C-BE52-E5560785C6F4}"/>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89" name="Freeform 34">
              <a:extLst>
                <a:ext uri="{FF2B5EF4-FFF2-40B4-BE49-F238E27FC236}">
                  <a16:creationId xmlns:a16="http://schemas.microsoft.com/office/drawing/2014/main" id="{C7EDA6AB-DA10-44BB-9F8D-46CB235A33A5}"/>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7664" name="Group 35">
            <a:extLst>
              <a:ext uri="{FF2B5EF4-FFF2-40B4-BE49-F238E27FC236}">
                <a16:creationId xmlns:a16="http://schemas.microsoft.com/office/drawing/2014/main" id="{840901D5-2A64-44E5-ADF2-169F7E1E2FE2}"/>
              </a:ext>
            </a:extLst>
          </p:cNvPr>
          <p:cNvGrpSpPr>
            <a:grpSpLocks/>
          </p:cNvGrpSpPr>
          <p:nvPr/>
        </p:nvGrpSpPr>
        <p:grpSpPr bwMode="auto">
          <a:xfrm>
            <a:off x="5884863" y="1343025"/>
            <a:ext cx="169862" cy="508000"/>
            <a:chOff x="2747" y="846"/>
            <a:chExt cx="107" cy="320"/>
          </a:xfrm>
        </p:grpSpPr>
        <p:sp>
          <p:nvSpPr>
            <p:cNvPr id="27686" name="Rectangle 36">
              <a:extLst>
                <a:ext uri="{FF2B5EF4-FFF2-40B4-BE49-F238E27FC236}">
                  <a16:creationId xmlns:a16="http://schemas.microsoft.com/office/drawing/2014/main" id="{25B95EB9-7E5F-435C-BF0A-69C8BFB48E56}"/>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7687" name="Freeform 37">
              <a:extLst>
                <a:ext uri="{FF2B5EF4-FFF2-40B4-BE49-F238E27FC236}">
                  <a16:creationId xmlns:a16="http://schemas.microsoft.com/office/drawing/2014/main" id="{97C212C5-0152-4F63-ADD5-298CAB1FA93D}"/>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7665" name="Rectangle 38">
            <a:extLst>
              <a:ext uri="{FF2B5EF4-FFF2-40B4-BE49-F238E27FC236}">
                <a16:creationId xmlns:a16="http://schemas.microsoft.com/office/drawing/2014/main" id="{D008CEAF-7B0A-43FA-BA10-CC4F83351207}"/>
              </a:ext>
            </a:extLst>
          </p:cNvPr>
          <p:cNvSpPr>
            <a:spLocks noChangeArrowheads="1"/>
          </p:cNvSpPr>
          <p:nvPr/>
        </p:nvSpPr>
        <p:spPr bwMode="auto">
          <a:xfrm>
            <a:off x="4513264" y="3525838"/>
            <a:ext cx="260007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intersticiální tekutina</a:t>
            </a:r>
            <a:endParaRPr lang="cs-CZ" altLang="cs-CZ" sz="2400">
              <a:latin typeface="Times New Roman" panose="02020603050405020304" pitchFamily="18" charset="0"/>
            </a:endParaRPr>
          </a:p>
        </p:txBody>
      </p:sp>
      <p:sp>
        <p:nvSpPr>
          <p:cNvPr id="27666" name="Rectangle 39">
            <a:extLst>
              <a:ext uri="{FF2B5EF4-FFF2-40B4-BE49-F238E27FC236}">
                <a16:creationId xmlns:a16="http://schemas.microsoft.com/office/drawing/2014/main" id="{6B7A8681-B2D3-41D4-86F5-9AF191689AB2}"/>
              </a:ext>
            </a:extLst>
          </p:cNvPr>
          <p:cNvSpPr>
            <a:spLocks noChangeArrowheads="1"/>
          </p:cNvSpPr>
          <p:nvPr/>
        </p:nvSpPr>
        <p:spPr bwMode="auto">
          <a:xfrm>
            <a:off x="4164013" y="4991100"/>
            <a:ext cx="345447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intracelulární tekutina - ICT</a:t>
            </a:r>
            <a:endParaRPr lang="cs-CZ" altLang="cs-CZ" sz="2400">
              <a:latin typeface="Times New Roman" panose="02020603050405020304" pitchFamily="18" charset="0"/>
            </a:endParaRPr>
          </a:p>
        </p:txBody>
      </p:sp>
      <p:sp>
        <p:nvSpPr>
          <p:cNvPr id="27667" name="Rectangle 40">
            <a:extLst>
              <a:ext uri="{FF2B5EF4-FFF2-40B4-BE49-F238E27FC236}">
                <a16:creationId xmlns:a16="http://schemas.microsoft.com/office/drawing/2014/main" id="{322FFB66-12AF-4124-B536-043FB9F8CED4}"/>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7668" name="Rectangle 41">
            <a:extLst>
              <a:ext uri="{FF2B5EF4-FFF2-40B4-BE49-F238E27FC236}">
                <a16:creationId xmlns:a16="http://schemas.microsoft.com/office/drawing/2014/main" id="{69F9DC9A-2564-4513-B346-185C954FEAF7}"/>
              </a:ext>
            </a:extLst>
          </p:cNvPr>
          <p:cNvSpPr>
            <a:spLocks noChangeArrowheads="1"/>
          </p:cNvSpPr>
          <p:nvPr/>
        </p:nvSpPr>
        <p:spPr bwMode="auto">
          <a:xfrm>
            <a:off x="5199064" y="6464300"/>
            <a:ext cx="1777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i="1">
                <a:solidFill>
                  <a:srgbClr val="000000"/>
                </a:solidFill>
                <a:latin typeface="Times New Roman" panose="02020603050405020304" pitchFamily="18" charset="0"/>
              </a:rPr>
              <a:t>Metabolismus</a:t>
            </a:r>
            <a:endParaRPr lang="cs-CZ" altLang="cs-CZ" sz="2400" b="1">
              <a:latin typeface="Times New Roman" panose="02020603050405020304" pitchFamily="18" charset="0"/>
            </a:endParaRPr>
          </a:p>
        </p:txBody>
      </p:sp>
      <p:sp>
        <p:nvSpPr>
          <p:cNvPr id="27669" name="Rectangle 42">
            <a:extLst>
              <a:ext uri="{FF2B5EF4-FFF2-40B4-BE49-F238E27FC236}">
                <a16:creationId xmlns:a16="http://schemas.microsoft.com/office/drawing/2014/main" id="{828094AE-CB8E-47D8-81D4-EB78B89977B3}"/>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7670" name="Rectangle 43">
            <a:extLst>
              <a:ext uri="{FF2B5EF4-FFF2-40B4-BE49-F238E27FC236}">
                <a16:creationId xmlns:a16="http://schemas.microsoft.com/office/drawing/2014/main" id="{64378DFA-32D0-4F7A-A62C-88CB6368CE9B}"/>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7671" name="Text Box 44">
            <a:extLst>
              <a:ext uri="{FF2B5EF4-FFF2-40B4-BE49-F238E27FC236}">
                <a16:creationId xmlns:a16="http://schemas.microsoft.com/office/drawing/2014/main" id="{A6D5299E-18AE-4F4F-9F5F-BACCA52C8BD5}"/>
              </a:ext>
            </a:extLst>
          </p:cNvPr>
          <p:cNvSpPr txBox="1">
            <a:spLocks noChangeArrowheads="1"/>
          </p:cNvSpPr>
          <p:nvPr/>
        </p:nvSpPr>
        <p:spPr bwMode="auto">
          <a:xfrm>
            <a:off x="3919538" y="692151"/>
            <a:ext cx="4171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i="1">
                <a:latin typeface="Times New Roman" panose="02020603050405020304" pitchFamily="18" charset="0"/>
              </a:rPr>
              <a:t>Vnější prostředí organismu</a:t>
            </a:r>
          </a:p>
        </p:txBody>
      </p:sp>
      <p:sp>
        <p:nvSpPr>
          <p:cNvPr id="27672" name="Rectangle 45">
            <a:extLst>
              <a:ext uri="{FF2B5EF4-FFF2-40B4-BE49-F238E27FC236}">
                <a16:creationId xmlns:a16="http://schemas.microsoft.com/office/drawing/2014/main" id="{ED9FCF79-6E45-4CF0-AF23-B7D528B11BE4}"/>
              </a:ext>
            </a:extLst>
          </p:cNvPr>
          <p:cNvSpPr>
            <a:spLocks noChangeArrowheads="1"/>
          </p:cNvSpPr>
          <p:nvPr/>
        </p:nvSpPr>
        <p:spPr bwMode="auto">
          <a:xfrm>
            <a:off x="5337175" y="1862138"/>
            <a:ext cx="1722438" cy="8255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7673" name="Rectangle 46">
            <a:extLst>
              <a:ext uri="{FF2B5EF4-FFF2-40B4-BE49-F238E27FC236}">
                <a16:creationId xmlns:a16="http://schemas.microsoft.com/office/drawing/2014/main" id="{24853574-9BFF-4643-BE7C-6D9CB2E90F7B}"/>
              </a:ext>
            </a:extLst>
          </p:cNvPr>
          <p:cNvSpPr>
            <a:spLocks noChangeArrowheads="1"/>
          </p:cNvSpPr>
          <p:nvPr/>
        </p:nvSpPr>
        <p:spPr bwMode="auto">
          <a:xfrm>
            <a:off x="5645151" y="2063750"/>
            <a:ext cx="8864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plazma</a:t>
            </a:r>
            <a:endParaRPr lang="cs-CZ" altLang="cs-CZ" sz="2400">
              <a:latin typeface="Times New Roman" panose="02020603050405020304" pitchFamily="18" charset="0"/>
            </a:endParaRPr>
          </a:p>
        </p:txBody>
      </p:sp>
      <p:sp>
        <p:nvSpPr>
          <p:cNvPr id="27674" name="Rectangle 47">
            <a:extLst>
              <a:ext uri="{FF2B5EF4-FFF2-40B4-BE49-F238E27FC236}">
                <a16:creationId xmlns:a16="http://schemas.microsoft.com/office/drawing/2014/main" id="{AA1A795C-D276-464A-8CED-2CB585712B1D}"/>
              </a:ext>
            </a:extLst>
          </p:cNvPr>
          <p:cNvSpPr>
            <a:spLocks noChangeArrowheads="1"/>
          </p:cNvSpPr>
          <p:nvPr/>
        </p:nvSpPr>
        <p:spPr bwMode="auto">
          <a:xfrm>
            <a:off x="7261226" y="1944688"/>
            <a:ext cx="9569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krvinky</a:t>
            </a:r>
            <a:endParaRPr lang="cs-CZ" altLang="cs-CZ" sz="2400">
              <a:latin typeface="Times New Roman" panose="02020603050405020304" pitchFamily="18" charset="0"/>
            </a:endParaRPr>
          </a:p>
        </p:txBody>
      </p:sp>
      <p:sp>
        <p:nvSpPr>
          <p:cNvPr id="27675" name="Rectangle 48">
            <a:extLst>
              <a:ext uri="{FF2B5EF4-FFF2-40B4-BE49-F238E27FC236}">
                <a16:creationId xmlns:a16="http://schemas.microsoft.com/office/drawing/2014/main" id="{46C59193-7AAB-4BF6-A726-623FC7E65F3A}"/>
              </a:ext>
            </a:extLst>
          </p:cNvPr>
          <p:cNvSpPr>
            <a:spLocks noChangeArrowheads="1"/>
          </p:cNvSpPr>
          <p:nvPr/>
        </p:nvSpPr>
        <p:spPr bwMode="auto">
          <a:xfrm>
            <a:off x="7261226" y="2305050"/>
            <a:ext cx="16831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(součást ICT)</a:t>
            </a:r>
            <a:endParaRPr lang="cs-CZ" altLang="cs-CZ" sz="2400">
              <a:latin typeface="Times New Roman" panose="02020603050405020304" pitchFamily="18" charset="0"/>
            </a:endParaRPr>
          </a:p>
        </p:txBody>
      </p:sp>
      <p:sp>
        <p:nvSpPr>
          <p:cNvPr id="27676" name="Rectangle 49">
            <a:extLst>
              <a:ext uri="{FF2B5EF4-FFF2-40B4-BE49-F238E27FC236}">
                <a16:creationId xmlns:a16="http://schemas.microsoft.com/office/drawing/2014/main" id="{97B407FD-EFD2-4886-A031-2FE46D937E30}"/>
              </a:ext>
            </a:extLst>
          </p:cNvPr>
          <p:cNvSpPr>
            <a:spLocks noChangeArrowheads="1"/>
          </p:cNvSpPr>
          <p:nvPr/>
        </p:nvSpPr>
        <p:spPr bwMode="auto">
          <a:xfrm>
            <a:off x="5330825" y="1866900"/>
            <a:ext cx="3233738" cy="8318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7677" name="Line 50">
            <a:extLst>
              <a:ext uri="{FF2B5EF4-FFF2-40B4-BE49-F238E27FC236}">
                <a16:creationId xmlns:a16="http://schemas.microsoft.com/office/drawing/2014/main" id="{273321AA-7857-40C0-A994-0D25DEAAA6D8}"/>
              </a:ext>
            </a:extLst>
          </p:cNvPr>
          <p:cNvSpPr>
            <a:spLocks noChangeShapeType="1"/>
          </p:cNvSpPr>
          <p:nvPr/>
        </p:nvSpPr>
        <p:spPr bwMode="auto">
          <a:xfrm flipV="1">
            <a:off x="6907214" y="2413000"/>
            <a:ext cx="339725" cy="127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27678" name="Rectangle 51">
            <a:extLst>
              <a:ext uri="{FF2B5EF4-FFF2-40B4-BE49-F238E27FC236}">
                <a16:creationId xmlns:a16="http://schemas.microsoft.com/office/drawing/2014/main" id="{A1CF737C-BA73-42B8-AECB-3BC63064100C}"/>
              </a:ext>
            </a:extLst>
          </p:cNvPr>
          <p:cNvSpPr>
            <a:spLocks noChangeArrowheads="1"/>
          </p:cNvSpPr>
          <p:nvPr/>
        </p:nvSpPr>
        <p:spPr bwMode="auto">
          <a:xfrm>
            <a:off x="8256588" y="2997200"/>
            <a:ext cx="241141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Extracelulární tekutina - ECT</a:t>
            </a:r>
            <a:endParaRPr lang="cs-CZ" altLang="cs-CZ" sz="2400">
              <a:latin typeface="Times New Roman" panose="02020603050405020304" pitchFamily="18" charset="0"/>
            </a:endParaRPr>
          </a:p>
        </p:txBody>
      </p:sp>
      <p:sp>
        <p:nvSpPr>
          <p:cNvPr id="27679" name="Line 52">
            <a:extLst>
              <a:ext uri="{FF2B5EF4-FFF2-40B4-BE49-F238E27FC236}">
                <a16:creationId xmlns:a16="http://schemas.microsoft.com/office/drawing/2014/main" id="{20ECCCDF-112A-46E5-A78D-113E8BD9B4B7}"/>
              </a:ext>
            </a:extLst>
          </p:cNvPr>
          <p:cNvSpPr>
            <a:spLocks noChangeShapeType="1"/>
          </p:cNvSpPr>
          <p:nvPr/>
        </p:nvSpPr>
        <p:spPr bwMode="auto">
          <a:xfrm flipV="1">
            <a:off x="7464425" y="3429000"/>
            <a:ext cx="719138" cy="287338"/>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7680" name="Line 53">
            <a:extLst>
              <a:ext uri="{FF2B5EF4-FFF2-40B4-BE49-F238E27FC236}">
                <a16:creationId xmlns:a16="http://schemas.microsoft.com/office/drawing/2014/main" id="{3AF83E59-C1E0-4818-B6C4-AF7E2BC0ACE9}"/>
              </a:ext>
            </a:extLst>
          </p:cNvPr>
          <p:cNvSpPr>
            <a:spLocks noChangeShapeType="1"/>
          </p:cNvSpPr>
          <p:nvPr/>
        </p:nvSpPr>
        <p:spPr bwMode="auto">
          <a:xfrm>
            <a:off x="6600825" y="2492376"/>
            <a:ext cx="1582738" cy="720725"/>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7681" name="Rectangle 54">
            <a:extLst>
              <a:ext uri="{FF2B5EF4-FFF2-40B4-BE49-F238E27FC236}">
                <a16:creationId xmlns:a16="http://schemas.microsoft.com/office/drawing/2014/main" id="{037D1D21-1A56-4B11-A9F2-8456597361C9}"/>
              </a:ext>
            </a:extLst>
          </p:cNvPr>
          <p:cNvSpPr>
            <a:spLocks noChangeArrowheads="1"/>
          </p:cNvSpPr>
          <p:nvPr/>
        </p:nvSpPr>
        <p:spPr bwMode="auto">
          <a:xfrm>
            <a:off x="4727575" y="2708275"/>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Kapiláry</a:t>
            </a:r>
            <a:endParaRPr lang="cs-CZ" altLang="cs-CZ" sz="2400">
              <a:latin typeface="Times New Roman" panose="02020603050405020304" pitchFamily="18" charset="0"/>
            </a:endParaRPr>
          </a:p>
        </p:txBody>
      </p:sp>
      <p:sp>
        <p:nvSpPr>
          <p:cNvPr id="27682" name="Line 55">
            <a:extLst>
              <a:ext uri="{FF2B5EF4-FFF2-40B4-BE49-F238E27FC236}">
                <a16:creationId xmlns:a16="http://schemas.microsoft.com/office/drawing/2014/main" id="{601C8811-3EAE-4FE8-B934-FE811665D3E4}"/>
              </a:ext>
            </a:extLst>
          </p:cNvPr>
          <p:cNvSpPr>
            <a:spLocks noChangeShapeType="1"/>
          </p:cNvSpPr>
          <p:nvPr/>
        </p:nvSpPr>
        <p:spPr bwMode="auto">
          <a:xfrm flipV="1">
            <a:off x="6964363" y="2293938"/>
            <a:ext cx="328612" cy="127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7683" name="Rectangle 56">
            <a:extLst>
              <a:ext uri="{FF2B5EF4-FFF2-40B4-BE49-F238E27FC236}">
                <a16:creationId xmlns:a16="http://schemas.microsoft.com/office/drawing/2014/main" id="{688F817B-AC5C-497B-A8E8-D3CEFB410F52}"/>
              </a:ext>
            </a:extLst>
          </p:cNvPr>
          <p:cNvSpPr>
            <a:spLocks noChangeArrowheads="1"/>
          </p:cNvSpPr>
          <p:nvPr/>
        </p:nvSpPr>
        <p:spPr bwMode="auto">
          <a:xfrm>
            <a:off x="6240463" y="27765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Kapiláry</a:t>
            </a:r>
            <a:endParaRPr lang="cs-CZ" altLang="cs-CZ" sz="2400">
              <a:latin typeface="Times New Roman" panose="02020603050405020304" pitchFamily="18" charset="0"/>
            </a:endParaRPr>
          </a:p>
        </p:txBody>
      </p:sp>
      <p:sp>
        <p:nvSpPr>
          <p:cNvPr id="27684" name="Rectangle 57">
            <a:extLst>
              <a:ext uri="{FF2B5EF4-FFF2-40B4-BE49-F238E27FC236}">
                <a16:creationId xmlns:a16="http://schemas.microsoft.com/office/drawing/2014/main" id="{70A371C4-4415-41BA-BA39-12CBEDD1CA84}"/>
              </a:ext>
            </a:extLst>
          </p:cNvPr>
          <p:cNvSpPr>
            <a:spLocks noChangeArrowheads="1"/>
          </p:cNvSpPr>
          <p:nvPr/>
        </p:nvSpPr>
        <p:spPr bwMode="auto">
          <a:xfrm>
            <a:off x="3000375" y="22050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Lymfa</a:t>
            </a:r>
            <a:endParaRPr lang="cs-CZ" altLang="cs-CZ" sz="2400">
              <a:latin typeface="Times New Roman" panose="02020603050405020304" pitchFamily="18" charset="0"/>
            </a:endParaRPr>
          </a:p>
        </p:txBody>
      </p:sp>
      <p:sp>
        <p:nvSpPr>
          <p:cNvPr id="27685" name="Freeform 58">
            <a:extLst>
              <a:ext uri="{FF2B5EF4-FFF2-40B4-BE49-F238E27FC236}">
                <a16:creationId xmlns:a16="http://schemas.microsoft.com/office/drawing/2014/main" id="{68EEFDF6-1219-489E-9A6B-A43A409D5BA9}"/>
              </a:ext>
            </a:extLst>
          </p:cNvPr>
          <p:cNvSpPr>
            <a:spLocks/>
          </p:cNvSpPr>
          <p:nvPr/>
        </p:nvSpPr>
        <p:spPr bwMode="auto">
          <a:xfrm>
            <a:off x="2757489" y="2432050"/>
            <a:ext cx="2541587" cy="1303338"/>
          </a:xfrm>
          <a:custGeom>
            <a:avLst/>
            <a:gdLst>
              <a:gd name="T0" fmla="*/ 2147483646 w 1601"/>
              <a:gd name="T1" fmla="*/ 2147483646 h 821"/>
              <a:gd name="T2" fmla="*/ 2147483646 w 1601"/>
              <a:gd name="T3" fmla="*/ 2147483646 h 821"/>
              <a:gd name="T4" fmla="*/ 2147483646 w 1601"/>
              <a:gd name="T5" fmla="*/ 2147483646 h 821"/>
              <a:gd name="T6" fmla="*/ 0 60000 65536"/>
              <a:gd name="T7" fmla="*/ 0 60000 65536"/>
              <a:gd name="T8" fmla="*/ 0 60000 65536"/>
              <a:gd name="T9" fmla="*/ 0 w 1601"/>
              <a:gd name="T10" fmla="*/ 0 h 821"/>
              <a:gd name="T11" fmla="*/ 1601 w 1601"/>
              <a:gd name="T12" fmla="*/ 821 h 821"/>
            </a:gdLst>
            <a:ahLst/>
            <a:cxnLst>
              <a:cxn ang="T6">
                <a:pos x="T0" y="T1"/>
              </a:cxn>
              <a:cxn ang="T7">
                <a:pos x="T2" y="T3"/>
              </a:cxn>
              <a:cxn ang="T8">
                <a:pos x="T4" y="T5"/>
              </a:cxn>
            </a:cxnLst>
            <a:rect l="T9" t="T10" r="T11" b="T12"/>
            <a:pathLst>
              <a:path w="1601" h="821">
                <a:moveTo>
                  <a:pt x="925" y="821"/>
                </a:moveTo>
                <a:cubicBezTo>
                  <a:pt x="790" y="723"/>
                  <a:pt x="0" y="366"/>
                  <a:pt x="113" y="233"/>
                </a:cubicBezTo>
                <a:cubicBezTo>
                  <a:pt x="125" y="0"/>
                  <a:pt x="1291" y="68"/>
                  <a:pt x="1601" y="24"/>
                </a:cubicBezTo>
              </a:path>
            </a:pathLst>
          </a:custGeom>
          <a:noFill/>
          <a:ln w="952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ovéPole 10">
            <a:extLst>
              <a:ext uri="{FF2B5EF4-FFF2-40B4-BE49-F238E27FC236}">
                <a16:creationId xmlns:a16="http://schemas.microsoft.com/office/drawing/2014/main" id="{96C416BD-E691-4621-A669-5D346C479636}"/>
              </a:ext>
            </a:extLst>
          </p:cNvPr>
          <p:cNvSpPr txBox="1"/>
          <p:nvPr/>
        </p:nvSpPr>
        <p:spPr>
          <a:xfrm>
            <a:off x="4355139" y="-10439"/>
            <a:ext cx="4674549" cy="461665"/>
          </a:xfrm>
          <a:prstGeom prst="rect">
            <a:avLst/>
          </a:prstGeom>
          <a:solidFill>
            <a:srgbClr val="FFFF00"/>
          </a:solidFill>
        </p:spPr>
        <p:txBody>
          <a:bodyPr wrap="none" rtlCol="0">
            <a:spAutoFit/>
          </a:bodyPr>
          <a:lstStyle/>
          <a:p>
            <a:r>
              <a:rPr lang="cs-CZ" sz="2400" b="1" dirty="0"/>
              <a:t>Regulace toků H+/HCO3- ledvinami</a:t>
            </a:r>
            <a:endParaRPr lang="en-US" sz="2400" b="1" dirty="0"/>
          </a:p>
        </p:txBody>
      </p:sp>
      <p:graphicFrame>
        <p:nvGraphicFramePr>
          <p:cNvPr id="14" name="Object 33">
            <a:extLst>
              <a:ext uri="{FF2B5EF4-FFF2-40B4-BE49-F238E27FC236}">
                <a16:creationId xmlns:a16="http://schemas.microsoft.com/office/drawing/2014/main" id="{FD16605B-AE62-4519-B3C8-B8C109AC78A3}"/>
              </a:ext>
            </a:extLst>
          </p:cNvPr>
          <p:cNvGraphicFramePr>
            <a:graphicFrameLocks noChangeAspect="1"/>
          </p:cNvGraphicFramePr>
          <p:nvPr/>
        </p:nvGraphicFramePr>
        <p:xfrm>
          <a:off x="7891583" y="1587967"/>
          <a:ext cx="1457325" cy="1724025"/>
        </p:xfrm>
        <a:graphic>
          <a:graphicData uri="http://schemas.openxmlformats.org/presentationml/2006/ole">
            <mc:AlternateContent xmlns:mc="http://schemas.openxmlformats.org/markup-compatibility/2006">
              <mc:Choice xmlns:v="urn:schemas-microsoft-com:vml" Requires="v">
                <p:oleObj spid="_x0000_s86021" name="Rastrový obrázek" r:id="rId4" imgW="1495431" imgH="1771790" progId="PBrush">
                  <p:embed/>
                </p:oleObj>
              </mc:Choice>
              <mc:Fallback>
                <p:oleObj name="Rastrový obrázek" r:id="rId4" imgW="1495431" imgH="1771790" progId="PBrush">
                  <p:embed/>
                  <p:pic>
                    <p:nvPicPr>
                      <p:cNvPr id="14" name="Object 33">
                        <a:extLst>
                          <a:ext uri="{FF2B5EF4-FFF2-40B4-BE49-F238E27FC236}">
                            <a16:creationId xmlns:a16="http://schemas.microsoft.com/office/drawing/2014/main" id="{FD16605B-AE62-4519-B3C8-B8C109AC78A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891583" y="1587967"/>
                        <a:ext cx="1457325" cy="1724025"/>
                      </a:xfrm>
                      <a:prstGeom prst="rect">
                        <a:avLst/>
                      </a:prstGeom>
                      <a:noFill/>
                      <a:ln>
                        <a:noFill/>
                      </a:ln>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8" name="TextovéPole 17">
            <a:extLst>
              <a:ext uri="{FF2B5EF4-FFF2-40B4-BE49-F238E27FC236}">
                <a16:creationId xmlns:a16="http://schemas.microsoft.com/office/drawing/2014/main" id="{216D0BEC-4503-4DF2-A49B-34BE5C90498C}"/>
              </a:ext>
            </a:extLst>
          </p:cNvPr>
          <p:cNvSpPr txBox="1"/>
          <p:nvPr/>
        </p:nvSpPr>
        <p:spPr>
          <a:xfrm>
            <a:off x="3490389" y="4343764"/>
            <a:ext cx="1133195" cy="369332"/>
          </a:xfrm>
          <a:prstGeom prst="rect">
            <a:avLst/>
          </a:prstGeom>
          <a:noFill/>
        </p:spPr>
        <p:txBody>
          <a:bodyPr wrap="none" rtlCol="0">
            <a:spAutoFit/>
          </a:bodyPr>
          <a:lstStyle/>
          <a:p>
            <a:r>
              <a:rPr lang="cs-CZ" dirty="0"/>
              <a:t>CO</a:t>
            </a:r>
            <a:r>
              <a:rPr lang="cs-CZ" baseline="-25000" dirty="0"/>
              <a:t>2</a:t>
            </a:r>
            <a:r>
              <a:rPr lang="cs-CZ" dirty="0"/>
              <a:t> + H</a:t>
            </a:r>
            <a:r>
              <a:rPr lang="cs-CZ" baseline="-25000" dirty="0"/>
              <a:t>2</a:t>
            </a:r>
            <a:r>
              <a:rPr lang="cs-CZ" dirty="0"/>
              <a:t>O</a:t>
            </a:r>
            <a:endParaRPr lang="en-US" dirty="0"/>
          </a:p>
        </p:txBody>
      </p:sp>
      <p:sp>
        <p:nvSpPr>
          <p:cNvPr id="17" name="Obdélník: se zakulacenými rohy 16">
            <a:extLst>
              <a:ext uri="{FF2B5EF4-FFF2-40B4-BE49-F238E27FC236}">
                <a16:creationId xmlns:a16="http://schemas.microsoft.com/office/drawing/2014/main" id="{DC850B7C-17D2-4E61-886F-B623CCBE3BE9}"/>
              </a:ext>
            </a:extLst>
          </p:cNvPr>
          <p:cNvSpPr/>
          <p:nvPr/>
        </p:nvSpPr>
        <p:spPr>
          <a:xfrm>
            <a:off x="4516403" y="5755107"/>
            <a:ext cx="2826328" cy="1015027"/>
          </a:xfrm>
          <a:prstGeom prst="roundRec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p>
        </p:txBody>
      </p:sp>
      <p:cxnSp>
        <p:nvCxnSpPr>
          <p:cNvPr id="21" name="Přímá spojnice se šipkou 20">
            <a:extLst>
              <a:ext uri="{FF2B5EF4-FFF2-40B4-BE49-F238E27FC236}">
                <a16:creationId xmlns:a16="http://schemas.microsoft.com/office/drawing/2014/main" id="{14BEC6E7-BBF9-474C-AC29-A56C77D1D865}"/>
              </a:ext>
            </a:extLst>
          </p:cNvPr>
          <p:cNvCxnSpPr>
            <a:endCxn id="16" idx="2"/>
          </p:cNvCxnSpPr>
          <p:nvPr/>
        </p:nvCxnSpPr>
        <p:spPr>
          <a:xfrm flipV="1">
            <a:off x="6095999" y="5400719"/>
            <a:ext cx="0" cy="499174"/>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2" name="Přímá spojnice se šipkou 21">
            <a:extLst>
              <a:ext uri="{FF2B5EF4-FFF2-40B4-BE49-F238E27FC236}">
                <a16:creationId xmlns:a16="http://schemas.microsoft.com/office/drawing/2014/main" id="{2A4F721B-106F-477B-8C58-A7AAA7A2C495}"/>
              </a:ext>
            </a:extLst>
          </p:cNvPr>
          <p:cNvCxnSpPr>
            <a:cxnSpLocks/>
          </p:cNvCxnSpPr>
          <p:nvPr/>
        </p:nvCxnSpPr>
        <p:spPr>
          <a:xfrm flipH="1">
            <a:off x="6459817" y="2352800"/>
            <a:ext cx="1512608" cy="1122458"/>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 name="Přímá spojnice se šipkou 24">
            <a:extLst>
              <a:ext uri="{FF2B5EF4-FFF2-40B4-BE49-F238E27FC236}">
                <a16:creationId xmlns:a16="http://schemas.microsoft.com/office/drawing/2014/main" id="{E433A898-D84C-48AF-8035-D1341F110764}"/>
              </a:ext>
            </a:extLst>
          </p:cNvPr>
          <p:cNvCxnSpPr>
            <a:cxnSpLocks/>
          </p:cNvCxnSpPr>
          <p:nvPr/>
        </p:nvCxnSpPr>
        <p:spPr>
          <a:xfrm flipH="1">
            <a:off x="4625455" y="3786188"/>
            <a:ext cx="1199083" cy="799623"/>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7" name="Přímá spojnice se šipkou 26">
            <a:extLst>
              <a:ext uri="{FF2B5EF4-FFF2-40B4-BE49-F238E27FC236}">
                <a16:creationId xmlns:a16="http://schemas.microsoft.com/office/drawing/2014/main" id="{E1465A49-2994-4F4F-A5E1-440D7F0C65A5}"/>
              </a:ext>
            </a:extLst>
          </p:cNvPr>
          <p:cNvCxnSpPr>
            <a:cxnSpLocks/>
            <a:stCxn id="16" idx="1"/>
          </p:cNvCxnSpPr>
          <p:nvPr/>
        </p:nvCxnSpPr>
        <p:spPr>
          <a:xfrm flipH="1" flipV="1">
            <a:off x="4623585" y="4643439"/>
            <a:ext cx="1269474" cy="572614"/>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0" name="Přímá spojnice se šipkou 29">
            <a:extLst>
              <a:ext uri="{FF2B5EF4-FFF2-40B4-BE49-F238E27FC236}">
                <a16:creationId xmlns:a16="http://schemas.microsoft.com/office/drawing/2014/main" id="{A4BC0DF3-6478-45FB-A9C0-F308DDB53CC4}"/>
              </a:ext>
            </a:extLst>
          </p:cNvPr>
          <p:cNvCxnSpPr>
            <a:cxnSpLocks/>
          </p:cNvCxnSpPr>
          <p:nvPr/>
        </p:nvCxnSpPr>
        <p:spPr>
          <a:xfrm>
            <a:off x="8734425" y="2305175"/>
            <a:ext cx="1400175" cy="1407633"/>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2" name="TextovéPole 31">
            <a:extLst>
              <a:ext uri="{FF2B5EF4-FFF2-40B4-BE49-F238E27FC236}">
                <a16:creationId xmlns:a16="http://schemas.microsoft.com/office/drawing/2014/main" id="{266CCB82-857E-432C-A52F-8E321F5B464B}"/>
              </a:ext>
            </a:extLst>
          </p:cNvPr>
          <p:cNvSpPr txBox="1"/>
          <p:nvPr/>
        </p:nvSpPr>
        <p:spPr>
          <a:xfrm>
            <a:off x="9825037" y="3712808"/>
            <a:ext cx="1982081" cy="646331"/>
          </a:xfrm>
          <a:prstGeom prst="rect">
            <a:avLst/>
          </a:prstGeom>
          <a:noFill/>
        </p:spPr>
        <p:txBody>
          <a:bodyPr wrap="none" rtlCol="0">
            <a:spAutoFit/>
          </a:bodyPr>
          <a:lstStyle/>
          <a:p>
            <a:r>
              <a:rPr lang="cs-CZ" dirty="0" err="1"/>
              <a:t>Titrovatelná</a:t>
            </a:r>
            <a:r>
              <a:rPr lang="cs-CZ" dirty="0"/>
              <a:t> acidita</a:t>
            </a:r>
          </a:p>
          <a:p>
            <a:r>
              <a:rPr lang="cs-CZ" dirty="0"/>
              <a:t>NH</a:t>
            </a:r>
            <a:r>
              <a:rPr lang="cs-CZ" baseline="-25000" dirty="0"/>
              <a:t>4</a:t>
            </a:r>
            <a:r>
              <a:rPr lang="cs-CZ" baseline="30000" dirty="0"/>
              <a:t>+</a:t>
            </a:r>
            <a:endParaRPr lang="en-US" baseline="30000" dirty="0"/>
          </a:p>
        </p:txBody>
      </p:sp>
      <p:sp>
        <p:nvSpPr>
          <p:cNvPr id="15" name="TextovéPole 14">
            <a:extLst>
              <a:ext uri="{FF2B5EF4-FFF2-40B4-BE49-F238E27FC236}">
                <a16:creationId xmlns:a16="http://schemas.microsoft.com/office/drawing/2014/main" id="{E5AC64CC-A3C7-4766-AA63-BD05CCD616DF}"/>
              </a:ext>
            </a:extLst>
          </p:cNvPr>
          <p:cNvSpPr txBox="1"/>
          <p:nvPr/>
        </p:nvSpPr>
        <p:spPr>
          <a:xfrm>
            <a:off x="5751471" y="3481975"/>
            <a:ext cx="908134" cy="461665"/>
          </a:xfrm>
          <a:prstGeom prst="rect">
            <a:avLst/>
          </a:prstGeom>
          <a:solidFill>
            <a:schemeClr val="bg1"/>
          </a:solidFill>
          <a:ln>
            <a:solidFill>
              <a:schemeClr val="tx1"/>
            </a:solidFill>
          </a:ln>
        </p:spPr>
        <p:txBody>
          <a:bodyPr wrap="none" rtlCol="0">
            <a:spAutoFit/>
          </a:bodyPr>
          <a:lstStyle/>
          <a:p>
            <a:r>
              <a:rPr lang="cs-CZ" sz="2400" dirty="0"/>
              <a:t>HCO</a:t>
            </a:r>
            <a:r>
              <a:rPr lang="cs-CZ" sz="2400" baseline="-25000" dirty="0"/>
              <a:t>3</a:t>
            </a:r>
            <a:r>
              <a:rPr lang="cs-CZ" sz="2400" baseline="30000" dirty="0"/>
              <a:t>-</a:t>
            </a:r>
            <a:endParaRPr lang="en-US" sz="2400" dirty="0"/>
          </a:p>
        </p:txBody>
      </p:sp>
      <p:sp>
        <p:nvSpPr>
          <p:cNvPr id="16" name="TextovéPole 15">
            <a:extLst>
              <a:ext uri="{FF2B5EF4-FFF2-40B4-BE49-F238E27FC236}">
                <a16:creationId xmlns:a16="http://schemas.microsoft.com/office/drawing/2014/main" id="{58DEF0FB-826B-433C-A33C-A11FA6CB70E9}"/>
              </a:ext>
            </a:extLst>
          </p:cNvPr>
          <p:cNvSpPr txBox="1"/>
          <p:nvPr/>
        </p:nvSpPr>
        <p:spPr>
          <a:xfrm>
            <a:off x="5893059" y="5031387"/>
            <a:ext cx="405880" cy="369332"/>
          </a:xfrm>
          <a:prstGeom prst="rect">
            <a:avLst/>
          </a:prstGeom>
          <a:solidFill>
            <a:schemeClr val="bg1"/>
          </a:solidFill>
          <a:ln>
            <a:solidFill>
              <a:schemeClr val="tx1"/>
            </a:solidFill>
          </a:ln>
        </p:spPr>
        <p:txBody>
          <a:bodyPr wrap="none" rtlCol="0">
            <a:spAutoFit/>
          </a:bodyPr>
          <a:lstStyle/>
          <a:p>
            <a:r>
              <a:rPr lang="cs-CZ" dirty="0"/>
              <a:t>H</a:t>
            </a:r>
            <a:r>
              <a:rPr lang="cs-CZ" baseline="30000" dirty="0"/>
              <a:t>+</a:t>
            </a:r>
            <a:endParaRPr lang="en-US" dirty="0"/>
          </a:p>
        </p:txBody>
      </p:sp>
      <p:cxnSp>
        <p:nvCxnSpPr>
          <p:cNvPr id="19" name="Přímá spojnice se šipkou 18">
            <a:extLst>
              <a:ext uri="{FF2B5EF4-FFF2-40B4-BE49-F238E27FC236}">
                <a16:creationId xmlns:a16="http://schemas.microsoft.com/office/drawing/2014/main" id="{9776C0EC-8565-41C3-977A-48FEB62BC232}"/>
              </a:ext>
            </a:extLst>
          </p:cNvPr>
          <p:cNvCxnSpPr>
            <a:cxnSpLocks/>
          </p:cNvCxnSpPr>
          <p:nvPr/>
        </p:nvCxnSpPr>
        <p:spPr>
          <a:xfrm>
            <a:off x="4350898" y="2736286"/>
            <a:ext cx="1400573" cy="811777"/>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 name="TextovéPole 2">
            <a:extLst>
              <a:ext uri="{FF2B5EF4-FFF2-40B4-BE49-F238E27FC236}">
                <a16:creationId xmlns:a16="http://schemas.microsoft.com/office/drawing/2014/main" id="{445567BD-5757-43BD-B1FC-959C333D88BF}"/>
              </a:ext>
            </a:extLst>
          </p:cNvPr>
          <p:cNvSpPr txBox="1"/>
          <p:nvPr/>
        </p:nvSpPr>
        <p:spPr>
          <a:xfrm>
            <a:off x="2090738" y="3311992"/>
            <a:ext cx="2523640" cy="369332"/>
          </a:xfrm>
          <a:prstGeom prst="rect">
            <a:avLst/>
          </a:prstGeom>
          <a:noFill/>
        </p:spPr>
        <p:txBody>
          <a:bodyPr wrap="none" rtlCol="0">
            <a:spAutoFit/>
          </a:bodyPr>
          <a:lstStyle/>
          <a:p>
            <a:r>
              <a:rPr lang="cs-CZ" dirty="0"/>
              <a:t>Retence HCO</a:t>
            </a:r>
            <a:r>
              <a:rPr lang="cs-CZ" baseline="-25000" dirty="0"/>
              <a:t>3</a:t>
            </a:r>
            <a:r>
              <a:rPr lang="cs-CZ" baseline="30000" dirty="0"/>
              <a:t>-</a:t>
            </a:r>
            <a:r>
              <a:rPr lang="cs-CZ" dirty="0"/>
              <a:t> - alkalóza</a:t>
            </a:r>
            <a:endParaRPr lang="en-US" dirty="0"/>
          </a:p>
        </p:txBody>
      </p:sp>
    </p:spTree>
    <p:extLst>
      <p:ext uri="{BB962C8B-B14F-4D97-AF65-F5344CB8AC3E}">
        <p14:creationId xmlns:p14="http://schemas.microsoft.com/office/powerpoint/2010/main" val="2961626722"/>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ovéPole 10">
            <a:extLst>
              <a:ext uri="{FF2B5EF4-FFF2-40B4-BE49-F238E27FC236}">
                <a16:creationId xmlns:a16="http://schemas.microsoft.com/office/drawing/2014/main" id="{96C416BD-E691-4621-A669-5D346C479636}"/>
              </a:ext>
            </a:extLst>
          </p:cNvPr>
          <p:cNvSpPr txBox="1"/>
          <p:nvPr/>
        </p:nvSpPr>
        <p:spPr>
          <a:xfrm>
            <a:off x="4355139" y="-10439"/>
            <a:ext cx="4674549" cy="461665"/>
          </a:xfrm>
          <a:prstGeom prst="rect">
            <a:avLst/>
          </a:prstGeom>
          <a:solidFill>
            <a:srgbClr val="FFFF00"/>
          </a:solidFill>
        </p:spPr>
        <p:txBody>
          <a:bodyPr wrap="none" rtlCol="0">
            <a:spAutoFit/>
          </a:bodyPr>
          <a:lstStyle/>
          <a:p>
            <a:r>
              <a:rPr lang="cs-CZ" sz="2400" b="1" dirty="0"/>
              <a:t>Regulace toků H+/HCO3- ledvinami</a:t>
            </a:r>
            <a:endParaRPr lang="en-US" sz="2400" b="1" dirty="0"/>
          </a:p>
        </p:txBody>
      </p:sp>
      <p:graphicFrame>
        <p:nvGraphicFramePr>
          <p:cNvPr id="14" name="Object 33">
            <a:extLst>
              <a:ext uri="{FF2B5EF4-FFF2-40B4-BE49-F238E27FC236}">
                <a16:creationId xmlns:a16="http://schemas.microsoft.com/office/drawing/2014/main" id="{FD16605B-AE62-4519-B3C8-B8C109AC78A3}"/>
              </a:ext>
            </a:extLst>
          </p:cNvPr>
          <p:cNvGraphicFramePr>
            <a:graphicFrameLocks noChangeAspect="1"/>
          </p:cNvGraphicFramePr>
          <p:nvPr/>
        </p:nvGraphicFramePr>
        <p:xfrm>
          <a:off x="7891583" y="1587967"/>
          <a:ext cx="1457325" cy="1724025"/>
        </p:xfrm>
        <a:graphic>
          <a:graphicData uri="http://schemas.openxmlformats.org/presentationml/2006/ole">
            <mc:AlternateContent xmlns:mc="http://schemas.openxmlformats.org/markup-compatibility/2006">
              <mc:Choice xmlns:v="urn:schemas-microsoft-com:vml" Requires="v">
                <p:oleObj spid="_x0000_s84997" name="Rastrový obrázek" r:id="rId4" imgW="1495431" imgH="1771790" progId="PBrush">
                  <p:embed/>
                </p:oleObj>
              </mc:Choice>
              <mc:Fallback>
                <p:oleObj name="Rastrový obrázek" r:id="rId4" imgW="1495431" imgH="1771790" progId="PBrush">
                  <p:embed/>
                  <p:pic>
                    <p:nvPicPr>
                      <p:cNvPr id="14" name="Object 33">
                        <a:extLst>
                          <a:ext uri="{FF2B5EF4-FFF2-40B4-BE49-F238E27FC236}">
                            <a16:creationId xmlns:a16="http://schemas.microsoft.com/office/drawing/2014/main" id="{FD16605B-AE62-4519-B3C8-B8C109AC78A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891583" y="1587967"/>
                        <a:ext cx="1457325" cy="1724025"/>
                      </a:xfrm>
                      <a:prstGeom prst="rect">
                        <a:avLst/>
                      </a:prstGeom>
                      <a:noFill/>
                      <a:ln>
                        <a:noFill/>
                      </a:ln>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8" name="TextovéPole 17">
            <a:extLst>
              <a:ext uri="{FF2B5EF4-FFF2-40B4-BE49-F238E27FC236}">
                <a16:creationId xmlns:a16="http://schemas.microsoft.com/office/drawing/2014/main" id="{216D0BEC-4503-4DF2-A49B-34BE5C90498C}"/>
              </a:ext>
            </a:extLst>
          </p:cNvPr>
          <p:cNvSpPr txBox="1"/>
          <p:nvPr/>
        </p:nvSpPr>
        <p:spPr>
          <a:xfrm>
            <a:off x="3490389" y="4343764"/>
            <a:ext cx="1133195" cy="369332"/>
          </a:xfrm>
          <a:prstGeom prst="rect">
            <a:avLst/>
          </a:prstGeom>
          <a:noFill/>
        </p:spPr>
        <p:txBody>
          <a:bodyPr wrap="none" rtlCol="0">
            <a:spAutoFit/>
          </a:bodyPr>
          <a:lstStyle/>
          <a:p>
            <a:r>
              <a:rPr lang="cs-CZ" dirty="0"/>
              <a:t>CO</a:t>
            </a:r>
            <a:r>
              <a:rPr lang="cs-CZ" baseline="-25000" dirty="0"/>
              <a:t>2</a:t>
            </a:r>
            <a:r>
              <a:rPr lang="cs-CZ" dirty="0"/>
              <a:t> + H</a:t>
            </a:r>
            <a:r>
              <a:rPr lang="cs-CZ" baseline="-25000" dirty="0"/>
              <a:t>2</a:t>
            </a:r>
            <a:r>
              <a:rPr lang="cs-CZ" dirty="0"/>
              <a:t>O</a:t>
            </a:r>
            <a:endParaRPr lang="en-US" dirty="0"/>
          </a:p>
        </p:txBody>
      </p:sp>
      <p:sp>
        <p:nvSpPr>
          <p:cNvPr id="17" name="Obdélník: se zakulacenými rohy 16">
            <a:extLst>
              <a:ext uri="{FF2B5EF4-FFF2-40B4-BE49-F238E27FC236}">
                <a16:creationId xmlns:a16="http://schemas.microsoft.com/office/drawing/2014/main" id="{DC850B7C-17D2-4E61-886F-B623CCBE3BE9}"/>
              </a:ext>
            </a:extLst>
          </p:cNvPr>
          <p:cNvSpPr/>
          <p:nvPr/>
        </p:nvSpPr>
        <p:spPr>
          <a:xfrm>
            <a:off x="4516403" y="5755107"/>
            <a:ext cx="2826328" cy="1015027"/>
          </a:xfrm>
          <a:prstGeom prst="roundRec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p>
        </p:txBody>
      </p:sp>
      <p:cxnSp>
        <p:nvCxnSpPr>
          <p:cNvPr id="21" name="Přímá spojnice se šipkou 20">
            <a:extLst>
              <a:ext uri="{FF2B5EF4-FFF2-40B4-BE49-F238E27FC236}">
                <a16:creationId xmlns:a16="http://schemas.microsoft.com/office/drawing/2014/main" id="{14BEC6E7-BBF9-474C-AC29-A56C77D1D865}"/>
              </a:ext>
            </a:extLst>
          </p:cNvPr>
          <p:cNvCxnSpPr>
            <a:endCxn id="16" idx="2"/>
          </p:cNvCxnSpPr>
          <p:nvPr/>
        </p:nvCxnSpPr>
        <p:spPr>
          <a:xfrm flipV="1">
            <a:off x="6095999" y="5400719"/>
            <a:ext cx="0" cy="499174"/>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2" name="Přímá spojnice se šipkou 21">
            <a:extLst>
              <a:ext uri="{FF2B5EF4-FFF2-40B4-BE49-F238E27FC236}">
                <a16:creationId xmlns:a16="http://schemas.microsoft.com/office/drawing/2014/main" id="{2A4F721B-106F-477B-8C58-A7AAA7A2C495}"/>
              </a:ext>
            </a:extLst>
          </p:cNvPr>
          <p:cNvCxnSpPr>
            <a:cxnSpLocks/>
          </p:cNvCxnSpPr>
          <p:nvPr/>
        </p:nvCxnSpPr>
        <p:spPr>
          <a:xfrm flipH="1">
            <a:off x="6459817" y="2352800"/>
            <a:ext cx="1512608" cy="1122458"/>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 name="Přímá spojnice se šipkou 24">
            <a:extLst>
              <a:ext uri="{FF2B5EF4-FFF2-40B4-BE49-F238E27FC236}">
                <a16:creationId xmlns:a16="http://schemas.microsoft.com/office/drawing/2014/main" id="{E433A898-D84C-48AF-8035-D1341F110764}"/>
              </a:ext>
            </a:extLst>
          </p:cNvPr>
          <p:cNvCxnSpPr>
            <a:cxnSpLocks/>
          </p:cNvCxnSpPr>
          <p:nvPr/>
        </p:nvCxnSpPr>
        <p:spPr>
          <a:xfrm flipH="1">
            <a:off x="4625455" y="3786188"/>
            <a:ext cx="1199083" cy="799623"/>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7" name="Přímá spojnice se šipkou 26">
            <a:extLst>
              <a:ext uri="{FF2B5EF4-FFF2-40B4-BE49-F238E27FC236}">
                <a16:creationId xmlns:a16="http://schemas.microsoft.com/office/drawing/2014/main" id="{E1465A49-2994-4F4F-A5E1-440D7F0C65A5}"/>
              </a:ext>
            </a:extLst>
          </p:cNvPr>
          <p:cNvCxnSpPr>
            <a:cxnSpLocks/>
            <a:stCxn id="16" idx="1"/>
          </p:cNvCxnSpPr>
          <p:nvPr/>
        </p:nvCxnSpPr>
        <p:spPr>
          <a:xfrm flipH="1" flipV="1">
            <a:off x="4623585" y="4643439"/>
            <a:ext cx="1269474" cy="572614"/>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0" name="Přímá spojnice se šipkou 29">
            <a:extLst>
              <a:ext uri="{FF2B5EF4-FFF2-40B4-BE49-F238E27FC236}">
                <a16:creationId xmlns:a16="http://schemas.microsoft.com/office/drawing/2014/main" id="{A4BC0DF3-6478-45FB-A9C0-F308DDB53CC4}"/>
              </a:ext>
            </a:extLst>
          </p:cNvPr>
          <p:cNvCxnSpPr>
            <a:cxnSpLocks/>
          </p:cNvCxnSpPr>
          <p:nvPr/>
        </p:nvCxnSpPr>
        <p:spPr>
          <a:xfrm>
            <a:off x="8734425" y="2305175"/>
            <a:ext cx="1400175" cy="1407633"/>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2" name="TextovéPole 31">
            <a:extLst>
              <a:ext uri="{FF2B5EF4-FFF2-40B4-BE49-F238E27FC236}">
                <a16:creationId xmlns:a16="http://schemas.microsoft.com/office/drawing/2014/main" id="{266CCB82-857E-432C-A52F-8E321F5B464B}"/>
              </a:ext>
            </a:extLst>
          </p:cNvPr>
          <p:cNvSpPr txBox="1"/>
          <p:nvPr/>
        </p:nvSpPr>
        <p:spPr>
          <a:xfrm>
            <a:off x="9825037" y="3712808"/>
            <a:ext cx="1982081" cy="646331"/>
          </a:xfrm>
          <a:prstGeom prst="rect">
            <a:avLst/>
          </a:prstGeom>
          <a:noFill/>
        </p:spPr>
        <p:txBody>
          <a:bodyPr wrap="none" rtlCol="0">
            <a:spAutoFit/>
          </a:bodyPr>
          <a:lstStyle/>
          <a:p>
            <a:r>
              <a:rPr lang="cs-CZ" dirty="0" err="1"/>
              <a:t>Titrovatelná</a:t>
            </a:r>
            <a:r>
              <a:rPr lang="cs-CZ" dirty="0"/>
              <a:t> acidita</a:t>
            </a:r>
          </a:p>
          <a:p>
            <a:r>
              <a:rPr lang="cs-CZ" dirty="0"/>
              <a:t>NH</a:t>
            </a:r>
            <a:r>
              <a:rPr lang="cs-CZ" baseline="-25000" dirty="0"/>
              <a:t>4</a:t>
            </a:r>
            <a:r>
              <a:rPr lang="cs-CZ" baseline="30000" dirty="0"/>
              <a:t>+</a:t>
            </a:r>
            <a:endParaRPr lang="en-US" baseline="30000" dirty="0"/>
          </a:p>
        </p:txBody>
      </p:sp>
      <p:sp>
        <p:nvSpPr>
          <p:cNvPr id="15" name="TextovéPole 14">
            <a:extLst>
              <a:ext uri="{FF2B5EF4-FFF2-40B4-BE49-F238E27FC236}">
                <a16:creationId xmlns:a16="http://schemas.microsoft.com/office/drawing/2014/main" id="{E5AC64CC-A3C7-4766-AA63-BD05CCD616DF}"/>
              </a:ext>
            </a:extLst>
          </p:cNvPr>
          <p:cNvSpPr txBox="1"/>
          <p:nvPr/>
        </p:nvSpPr>
        <p:spPr>
          <a:xfrm>
            <a:off x="5732182" y="3475258"/>
            <a:ext cx="727635" cy="369332"/>
          </a:xfrm>
          <a:prstGeom prst="rect">
            <a:avLst/>
          </a:prstGeom>
          <a:solidFill>
            <a:schemeClr val="bg1"/>
          </a:solidFill>
          <a:ln>
            <a:solidFill>
              <a:schemeClr val="tx1"/>
            </a:solidFill>
          </a:ln>
        </p:spPr>
        <p:txBody>
          <a:bodyPr wrap="none" rtlCol="0">
            <a:spAutoFit/>
          </a:bodyPr>
          <a:lstStyle/>
          <a:p>
            <a:r>
              <a:rPr lang="cs-CZ" dirty="0"/>
              <a:t>HCO</a:t>
            </a:r>
            <a:r>
              <a:rPr lang="cs-CZ" baseline="-25000" dirty="0"/>
              <a:t>3</a:t>
            </a:r>
            <a:r>
              <a:rPr lang="cs-CZ" baseline="30000" dirty="0"/>
              <a:t>-</a:t>
            </a:r>
            <a:endParaRPr lang="en-US" dirty="0"/>
          </a:p>
        </p:txBody>
      </p:sp>
      <p:sp>
        <p:nvSpPr>
          <p:cNvPr id="16" name="TextovéPole 15">
            <a:extLst>
              <a:ext uri="{FF2B5EF4-FFF2-40B4-BE49-F238E27FC236}">
                <a16:creationId xmlns:a16="http://schemas.microsoft.com/office/drawing/2014/main" id="{58DEF0FB-826B-433C-A33C-A11FA6CB70E9}"/>
              </a:ext>
            </a:extLst>
          </p:cNvPr>
          <p:cNvSpPr txBox="1"/>
          <p:nvPr/>
        </p:nvSpPr>
        <p:spPr>
          <a:xfrm>
            <a:off x="5893059" y="5031387"/>
            <a:ext cx="405880" cy="369332"/>
          </a:xfrm>
          <a:prstGeom prst="rect">
            <a:avLst/>
          </a:prstGeom>
          <a:solidFill>
            <a:schemeClr val="bg1"/>
          </a:solidFill>
          <a:ln>
            <a:solidFill>
              <a:schemeClr val="tx1"/>
            </a:solidFill>
          </a:ln>
        </p:spPr>
        <p:txBody>
          <a:bodyPr wrap="none" rtlCol="0">
            <a:spAutoFit/>
          </a:bodyPr>
          <a:lstStyle/>
          <a:p>
            <a:r>
              <a:rPr lang="cs-CZ" dirty="0"/>
              <a:t>H</a:t>
            </a:r>
            <a:r>
              <a:rPr lang="cs-CZ" baseline="30000" dirty="0"/>
              <a:t>+</a:t>
            </a:r>
            <a:endParaRPr lang="en-US" dirty="0"/>
          </a:p>
        </p:txBody>
      </p:sp>
      <p:sp>
        <p:nvSpPr>
          <p:cNvPr id="19" name="TextovéPole 18">
            <a:extLst>
              <a:ext uri="{FF2B5EF4-FFF2-40B4-BE49-F238E27FC236}">
                <a16:creationId xmlns:a16="http://schemas.microsoft.com/office/drawing/2014/main" id="{12597F96-213F-455C-A689-0BB4FC0C6785}"/>
              </a:ext>
            </a:extLst>
          </p:cNvPr>
          <p:cNvSpPr txBox="1"/>
          <p:nvPr/>
        </p:nvSpPr>
        <p:spPr>
          <a:xfrm>
            <a:off x="861898" y="1316911"/>
            <a:ext cx="5067669" cy="1477328"/>
          </a:xfrm>
          <a:prstGeom prst="rect">
            <a:avLst/>
          </a:prstGeom>
          <a:noFill/>
        </p:spPr>
        <p:txBody>
          <a:bodyPr wrap="none" rtlCol="0">
            <a:spAutoFit/>
          </a:bodyPr>
          <a:lstStyle/>
          <a:p>
            <a:r>
              <a:rPr lang="cs-CZ" dirty="0"/>
              <a:t>Ledviny musí:</a:t>
            </a:r>
          </a:p>
          <a:p>
            <a:endParaRPr lang="cs-CZ" dirty="0"/>
          </a:p>
          <a:p>
            <a:pPr marL="342900" indent="-342900">
              <a:buAutoNum type="arabicPeriod"/>
            </a:pPr>
            <a:r>
              <a:rPr lang="cs-CZ" dirty="0" err="1"/>
              <a:t>Reabsorbovat</a:t>
            </a:r>
            <a:r>
              <a:rPr lang="cs-CZ" dirty="0"/>
              <a:t> všechny profiltrované bikarbonáty</a:t>
            </a:r>
          </a:p>
          <a:p>
            <a:pPr marL="342900" indent="-342900">
              <a:buAutoNum type="arabicPeriod"/>
            </a:pPr>
            <a:endParaRPr lang="cs-CZ" dirty="0"/>
          </a:p>
          <a:p>
            <a:pPr marL="342900" indent="-342900">
              <a:buAutoNum type="arabicPeriod"/>
            </a:pPr>
            <a:r>
              <a:rPr lang="cs-CZ" dirty="0"/>
              <a:t>Kompenzovat bilanci HCO</a:t>
            </a:r>
            <a:r>
              <a:rPr lang="cs-CZ" baseline="-25000" dirty="0"/>
              <a:t>3</a:t>
            </a:r>
            <a:r>
              <a:rPr lang="cs-CZ" baseline="30000" dirty="0"/>
              <a:t>-</a:t>
            </a:r>
            <a:r>
              <a:rPr lang="cs-CZ" dirty="0"/>
              <a:t>/H</a:t>
            </a:r>
            <a:r>
              <a:rPr lang="cs-CZ" baseline="30000" dirty="0"/>
              <a:t>+</a:t>
            </a:r>
            <a:r>
              <a:rPr lang="cs-CZ" dirty="0"/>
              <a:t> do ECT</a:t>
            </a:r>
          </a:p>
        </p:txBody>
      </p:sp>
      <p:sp>
        <p:nvSpPr>
          <p:cNvPr id="23" name="TextovéPole 22">
            <a:extLst>
              <a:ext uri="{FF2B5EF4-FFF2-40B4-BE49-F238E27FC236}">
                <a16:creationId xmlns:a16="http://schemas.microsoft.com/office/drawing/2014/main" id="{702C4DF3-0B25-46A1-9A4E-935EF3697D13}"/>
              </a:ext>
            </a:extLst>
          </p:cNvPr>
          <p:cNvSpPr txBox="1"/>
          <p:nvPr/>
        </p:nvSpPr>
        <p:spPr>
          <a:xfrm>
            <a:off x="7477492" y="1403301"/>
            <a:ext cx="727635" cy="369332"/>
          </a:xfrm>
          <a:prstGeom prst="rect">
            <a:avLst/>
          </a:prstGeom>
          <a:solidFill>
            <a:schemeClr val="bg1"/>
          </a:solidFill>
          <a:ln>
            <a:solidFill>
              <a:schemeClr val="tx1"/>
            </a:solidFill>
          </a:ln>
        </p:spPr>
        <p:txBody>
          <a:bodyPr wrap="none" rtlCol="0">
            <a:spAutoFit/>
          </a:bodyPr>
          <a:lstStyle/>
          <a:p>
            <a:r>
              <a:rPr lang="cs-CZ" dirty="0"/>
              <a:t>HCO</a:t>
            </a:r>
            <a:r>
              <a:rPr lang="cs-CZ" baseline="-25000" dirty="0"/>
              <a:t>3</a:t>
            </a:r>
            <a:r>
              <a:rPr lang="cs-CZ" baseline="30000" dirty="0"/>
              <a:t>-</a:t>
            </a:r>
            <a:endParaRPr lang="en-US" dirty="0"/>
          </a:p>
        </p:txBody>
      </p:sp>
      <p:sp>
        <p:nvSpPr>
          <p:cNvPr id="2" name="Šipka: ve tvaru U 1">
            <a:extLst>
              <a:ext uri="{FF2B5EF4-FFF2-40B4-BE49-F238E27FC236}">
                <a16:creationId xmlns:a16="http://schemas.microsoft.com/office/drawing/2014/main" id="{CDC6916D-8215-41FC-B458-AFEBFF0316B8}"/>
              </a:ext>
            </a:extLst>
          </p:cNvPr>
          <p:cNvSpPr/>
          <p:nvPr/>
        </p:nvSpPr>
        <p:spPr>
          <a:xfrm rot="8815265">
            <a:off x="7981290" y="1563429"/>
            <a:ext cx="447675" cy="461665"/>
          </a:xfrm>
          <a:prstGeom prst="uturn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8468741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Obrázek 3">
            <a:extLst>
              <a:ext uri="{FF2B5EF4-FFF2-40B4-BE49-F238E27FC236}">
                <a16:creationId xmlns:a16="http://schemas.microsoft.com/office/drawing/2014/main" id="{E1A953E3-B42C-440A-A2E4-D86EA1A293BB}"/>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657985" y="-10439"/>
            <a:ext cx="9928435" cy="6858000"/>
          </a:xfrm>
          <a:prstGeom prst="rect">
            <a:avLst/>
          </a:prstGeom>
        </p:spPr>
      </p:pic>
      <p:sp>
        <p:nvSpPr>
          <p:cNvPr id="5" name="TextovéPole 4">
            <a:extLst>
              <a:ext uri="{FF2B5EF4-FFF2-40B4-BE49-F238E27FC236}">
                <a16:creationId xmlns:a16="http://schemas.microsoft.com/office/drawing/2014/main" id="{F1462F88-22E1-4CB4-847B-BEA26076A099}"/>
              </a:ext>
            </a:extLst>
          </p:cNvPr>
          <p:cNvSpPr txBox="1"/>
          <p:nvPr/>
        </p:nvSpPr>
        <p:spPr>
          <a:xfrm>
            <a:off x="4547828" y="800708"/>
            <a:ext cx="2443943" cy="830997"/>
          </a:xfrm>
          <a:prstGeom prst="rect">
            <a:avLst/>
          </a:prstGeom>
          <a:solidFill>
            <a:srgbClr val="E0E7E8"/>
          </a:solidFill>
        </p:spPr>
        <p:txBody>
          <a:bodyPr wrap="square" rtlCol="0">
            <a:spAutoFit/>
          </a:bodyPr>
          <a:lstStyle/>
          <a:p>
            <a:pPr algn="ctr"/>
            <a:r>
              <a:rPr lang="cs-CZ" sz="1600" dirty="0"/>
              <a:t>Filtrované množství [HCO</a:t>
            </a:r>
            <a:r>
              <a:rPr lang="cs-CZ" sz="1600" baseline="-25000" dirty="0"/>
              <a:t>3</a:t>
            </a:r>
            <a:r>
              <a:rPr lang="cs-CZ" sz="1600" baseline="40000" dirty="0"/>
              <a:t>-</a:t>
            </a:r>
            <a:r>
              <a:rPr lang="cs-CZ" sz="1600" dirty="0"/>
              <a:t>]</a:t>
            </a:r>
          </a:p>
          <a:p>
            <a:pPr algn="ctr"/>
            <a:r>
              <a:rPr lang="cs-CZ" sz="1600" dirty="0"/>
              <a:t>4,500 </a:t>
            </a:r>
            <a:r>
              <a:rPr lang="cs-CZ" sz="1600" dirty="0" err="1"/>
              <a:t>mmol</a:t>
            </a:r>
            <a:r>
              <a:rPr lang="cs-CZ" sz="1600" dirty="0"/>
              <a:t>/den</a:t>
            </a:r>
            <a:endParaRPr lang="en-US" sz="1600" dirty="0"/>
          </a:p>
        </p:txBody>
      </p:sp>
      <p:sp>
        <p:nvSpPr>
          <p:cNvPr id="6" name="TextovéPole 5">
            <a:extLst>
              <a:ext uri="{FF2B5EF4-FFF2-40B4-BE49-F238E27FC236}">
                <a16:creationId xmlns:a16="http://schemas.microsoft.com/office/drawing/2014/main" id="{B7CB29F7-BE9C-4C19-B09D-59B60BECC25D}"/>
              </a:ext>
            </a:extLst>
          </p:cNvPr>
          <p:cNvSpPr txBox="1"/>
          <p:nvPr/>
        </p:nvSpPr>
        <p:spPr>
          <a:xfrm>
            <a:off x="4235335" y="4717371"/>
            <a:ext cx="2047701" cy="584775"/>
          </a:xfrm>
          <a:prstGeom prst="rect">
            <a:avLst/>
          </a:prstGeom>
          <a:solidFill>
            <a:srgbClr val="E0E7E8"/>
          </a:solidFill>
        </p:spPr>
        <p:txBody>
          <a:bodyPr wrap="square" rtlCol="0">
            <a:spAutoFit/>
          </a:bodyPr>
          <a:lstStyle/>
          <a:p>
            <a:pPr algn="ctr"/>
            <a:r>
              <a:rPr lang="cs-CZ" sz="1600" dirty="0"/>
              <a:t>Exkrece [HCO</a:t>
            </a:r>
            <a:r>
              <a:rPr lang="cs-CZ" sz="1600" baseline="-25000" dirty="0"/>
              <a:t>3</a:t>
            </a:r>
            <a:r>
              <a:rPr lang="cs-CZ" sz="1600" baseline="40000" dirty="0"/>
              <a:t>-</a:t>
            </a:r>
            <a:r>
              <a:rPr lang="cs-CZ" sz="1600" dirty="0"/>
              <a:t>] </a:t>
            </a:r>
          </a:p>
          <a:p>
            <a:pPr algn="ctr"/>
            <a:r>
              <a:rPr lang="cs-CZ" sz="1600" dirty="0"/>
              <a:t>0 </a:t>
            </a:r>
            <a:r>
              <a:rPr lang="cs-CZ" sz="1600" dirty="0" err="1"/>
              <a:t>mmol</a:t>
            </a:r>
            <a:r>
              <a:rPr lang="cs-CZ" sz="1600" dirty="0"/>
              <a:t>/den</a:t>
            </a:r>
            <a:endParaRPr lang="en-US" sz="1600" dirty="0"/>
          </a:p>
        </p:txBody>
      </p:sp>
      <p:sp>
        <p:nvSpPr>
          <p:cNvPr id="7" name="TextovéPole 6">
            <a:extLst>
              <a:ext uri="{FF2B5EF4-FFF2-40B4-BE49-F238E27FC236}">
                <a16:creationId xmlns:a16="http://schemas.microsoft.com/office/drawing/2014/main" id="{34E95736-CDF4-47CA-87A2-84079A97A758}"/>
              </a:ext>
            </a:extLst>
          </p:cNvPr>
          <p:cNvSpPr txBox="1"/>
          <p:nvPr/>
        </p:nvSpPr>
        <p:spPr>
          <a:xfrm>
            <a:off x="1155469" y="2902414"/>
            <a:ext cx="2244302" cy="1323439"/>
          </a:xfrm>
          <a:prstGeom prst="rect">
            <a:avLst/>
          </a:prstGeom>
          <a:solidFill>
            <a:srgbClr val="E0E7E8"/>
          </a:solidFill>
        </p:spPr>
        <p:txBody>
          <a:bodyPr wrap="square" rtlCol="0">
            <a:spAutoFit/>
          </a:bodyPr>
          <a:lstStyle/>
          <a:p>
            <a:pPr algn="ctr"/>
            <a:r>
              <a:rPr lang="cs-CZ" sz="2000" dirty="0"/>
              <a:t>Proximální tubulus a vzestupný kanálek </a:t>
            </a:r>
            <a:r>
              <a:rPr lang="cs-CZ" sz="2000" dirty="0" err="1"/>
              <a:t>Henleho</a:t>
            </a:r>
            <a:r>
              <a:rPr lang="cs-CZ" sz="2000" dirty="0"/>
              <a:t> kličky</a:t>
            </a:r>
          </a:p>
          <a:p>
            <a:pPr algn="ctr"/>
            <a:r>
              <a:rPr lang="cs-CZ" sz="2000" dirty="0"/>
              <a:t>95%</a:t>
            </a:r>
            <a:endParaRPr lang="en-US" sz="2000" dirty="0"/>
          </a:p>
        </p:txBody>
      </p:sp>
      <p:sp>
        <p:nvSpPr>
          <p:cNvPr id="8" name="TextovéPole 7">
            <a:extLst>
              <a:ext uri="{FF2B5EF4-FFF2-40B4-BE49-F238E27FC236}">
                <a16:creationId xmlns:a16="http://schemas.microsoft.com/office/drawing/2014/main" id="{E314D5FB-B5B9-4D65-9BBB-18B5AF6FA3E9}"/>
              </a:ext>
            </a:extLst>
          </p:cNvPr>
          <p:cNvSpPr txBox="1"/>
          <p:nvPr/>
        </p:nvSpPr>
        <p:spPr>
          <a:xfrm>
            <a:off x="7737766" y="426361"/>
            <a:ext cx="2244302" cy="1015663"/>
          </a:xfrm>
          <a:prstGeom prst="rect">
            <a:avLst/>
          </a:prstGeom>
          <a:solidFill>
            <a:srgbClr val="E0E7E8"/>
          </a:solidFill>
        </p:spPr>
        <p:txBody>
          <a:bodyPr wrap="square" rtlCol="0">
            <a:spAutoFit/>
          </a:bodyPr>
          <a:lstStyle/>
          <a:p>
            <a:pPr algn="ctr"/>
            <a:r>
              <a:rPr lang="cs-CZ" sz="2000" dirty="0"/>
              <a:t>Distální tubulus a sběrné kanálky</a:t>
            </a:r>
          </a:p>
          <a:p>
            <a:pPr algn="ctr"/>
            <a:r>
              <a:rPr lang="cs-CZ" sz="2000" dirty="0"/>
              <a:t>(5%)</a:t>
            </a:r>
          </a:p>
        </p:txBody>
      </p:sp>
      <p:sp>
        <p:nvSpPr>
          <p:cNvPr id="9" name="TextovéPole 8">
            <a:extLst>
              <a:ext uri="{FF2B5EF4-FFF2-40B4-BE49-F238E27FC236}">
                <a16:creationId xmlns:a16="http://schemas.microsoft.com/office/drawing/2014/main" id="{A69EBE6E-01E0-44FD-B1B9-C018B9BBA3BF}"/>
              </a:ext>
            </a:extLst>
          </p:cNvPr>
          <p:cNvSpPr txBox="1"/>
          <p:nvPr/>
        </p:nvSpPr>
        <p:spPr>
          <a:xfrm>
            <a:off x="9912235" y="1863948"/>
            <a:ext cx="2244302" cy="707886"/>
          </a:xfrm>
          <a:prstGeom prst="rect">
            <a:avLst/>
          </a:prstGeom>
          <a:solidFill>
            <a:srgbClr val="E0E7E8"/>
          </a:solidFill>
        </p:spPr>
        <p:txBody>
          <a:bodyPr wrap="square" rtlCol="0">
            <a:spAutoFit/>
          </a:bodyPr>
          <a:lstStyle/>
          <a:p>
            <a:r>
              <a:rPr lang="cs-CZ" sz="2000" dirty="0"/>
              <a:t>alfa-interkalární buňky</a:t>
            </a:r>
          </a:p>
        </p:txBody>
      </p:sp>
      <p:sp>
        <p:nvSpPr>
          <p:cNvPr id="10" name="TextovéPole 9">
            <a:extLst>
              <a:ext uri="{FF2B5EF4-FFF2-40B4-BE49-F238E27FC236}">
                <a16:creationId xmlns:a16="http://schemas.microsoft.com/office/drawing/2014/main" id="{B14586FC-1AE5-4874-84D7-29DA422ACE24}"/>
              </a:ext>
            </a:extLst>
          </p:cNvPr>
          <p:cNvSpPr txBox="1"/>
          <p:nvPr/>
        </p:nvSpPr>
        <p:spPr>
          <a:xfrm>
            <a:off x="9875116" y="5100514"/>
            <a:ext cx="2244302" cy="707886"/>
          </a:xfrm>
          <a:prstGeom prst="rect">
            <a:avLst/>
          </a:prstGeom>
          <a:solidFill>
            <a:srgbClr val="E0E7E8"/>
          </a:solidFill>
        </p:spPr>
        <p:txBody>
          <a:bodyPr wrap="square" rtlCol="0">
            <a:spAutoFit/>
          </a:bodyPr>
          <a:lstStyle/>
          <a:p>
            <a:r>
              <a:rPr lang="cs-CZ" sz="2000" dirty="0"/>
              <a:t>beta-interkalární buňky</a:t>
            </a:r>
          </a:p>
        </p:txBody>
      </p:sp>
      <p:sp>
        <p:nvSpPr>
          <p:cNvPr id="20" name="TextovéPole 19">
            <a:extLst>
              <a:ext uri="{FF2B5EF4-FFF2-40B4-BE49-F238E27FC236}">
                <a16:creationId xmlns:a16="http://schemas.microsoft.com/office/drawing/2014/main" id="{02514B31-CEBD-4BB0-8C7F-32F346AC945A}"/>
              </a:ext>
            </a:extLst>
          </p:cNvPr>
          <p:cNvSpPr txBox="1"/>
          <p:nvPr/>
        </p:nvSpPr>
        <p:spPr>
          <a:xfrm>
            <a:off x="4164370" y="5516012"/>
            <a:ext cx="2376264" cy="584775"/>
          </a:xfrm>
          <a:prstGeom prst="rect">
            <a:avLst/>
          </a:prstGeom>
          <a:solidFill>
            <a:srgbClr val="E0E7E8"/>
          </a:solidFill>
        </p:spPr>
        <p:txBody>
          <a:bodyPr wrap="square" rtlCol="0">
            <a:spAutoFit/>
          </a:bodyPr>
          <a:lstStyle/>
          <a:p>
            <a:pPr algn="ctr"/>
            <a:r>
              <a:rPr lang="cs-CZ" sz="1600" dirty="0" err="1"/>
              <a:t>Titrovatelná</a:t>
            </a:r>
            <a:r>
              <a:rPr lang="cs-CZ" sz="1600" dirty="0"/>
              <a:t> acidita (TA)</a:t>
            </a:r>
          </a:p>
          <a:p>
            <a:pPr algn="ctr"/>
            <a:r>
              <a:rPr lang="cs-CZ" sz="1600" dirty="0"/>
              <a:t>10-30 </a:t>
            </a:r>
            <a:r>
              <a:rPr lang="cs-CZ" sz="1600" dirty="0" err="1"/>
              <a:t>mmol</a:t>
            </a:r>
            <a:r>
              <a:rPr lang="cs-CZ" sz="1600" dirty="0"/>
              <a:t>/den</a:t>
            </a:r>
            <a:endParaRPr lang="en-US" sz="1600" dirty="0"/>
          </a:p>
        </p:txBody>
      </p:sp>
      <p:sp>
        <p:nvSpPr>
          <p:cNvPr id="11" name="TextovéPole 10">
            <a:extLst>
              <a:ext uri="{FF2B5EF4-FFF2-40B4-BE49-F238E27FC236}">
                <a16:creationId xmlns:a16="http://schemas.microsoft.com/office/drawing/2014/main" id="{96C416BD-E691-4621-A669-5D346C479636}"/>
              </a:ext>
            </a:extLst>
          </p:cNvPr>
          <p:cNvSpPr txBox="1"/>
          <p:nvPr/>
        </p:nvSpPr>
        <p:spPr>
          <a:xfrm>
            <a:off x="4355139" y="-10439"/>
            <a:ext cx="4674549" cy="461665"/>
          </a:xfrm>
          <a:prstGeom prst="rect">
            <a:avLst/>
          </a:prstGeom>
          <a:solidFill>
            <a:srgbClr val="FFFF00"/>
          </a:solidFill>
        </p:spPr>
        <p:txBody>
          <a:bodyPr wrap="none" rtlCol="0">
            <a:spAutoFit/>
          </a:bodyPr>
          <a:lstStyle/>
          <a:p>
            <a:r>
              <a:rPr lang="cs-CZ" sz="2400" b="1" dirty="0"/>
              <a:t>Regulace toků H+/HCO3- ledvinami</a:t>
            </a:r>
            <a:endParaRPr lang="en-US" sz="2400" b="1" dirty="0"/>
          </a:p>
        </p:txBody>
      </p:sp>
    </p:spTree>
    <p:extLst>
      <p:ext uri="{BB962C8B-B14F-4D97-AF65-F5344CB8AC3E}">
        <p14:creationId xmlns:p14="http://schemas.microsoft.com/office/powerpoint/2010/main" val="2128632540"/>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Zástupný obsah 3">
            <a:extLst>
              <a:ext uri="{FF2B5EF4-FFF2-40B4-BE49-F238E27FC236}">
                <a16:creationId xmlns:a16="http://schemas.microsoft.com/office/drawing/2014/main" id="{B554D437-5E39-472B-B73D-617CB2DB6FAE}"/>
              </a:ext>
            </a:extLst>
          </p:cNvPr>
          <p:cNvPicPr>
            <a:picLocks noGrp="1" noChangeAspect="1"/>
          </p:cNvPicPr>
          <p:nvPr>
            <p:ph idx="1"/>
          </p:nvPr>
        </p:nvPicPr>
        <p:blipFill>
          <a:blip r:embed="rId3">
            <a:clrChange>
              <a:clrFrom>
                <a:srgbClr val="FFFFFF"/>
              </a:clrFrom>
              <a:clrTo>
                <a:srgbClr val="FFFFFF">
                  <a:alpha val="0"/>
                </a:srgbClr>
              </a:clrTo>
            </a:clrChange>
          </a:blip>
          <a:stretch>
            <a:fillRect/>
          </a:stretch>
        </p:blipFill>
        <p:spPr>
          <a:xfrm>
            <a:off x="978041" y="719050"/>
            <a:ext cx="8997232" cy="5770093"/>
          </a:xfrm>
          <a:prstGeom prst="rect">
            <a:avLst/>
          </a:prstGeom>
        </p:spPr>
      </p:pic>
      <p:sp>
        <p:nvSpPr>
          <p:cNvPr id="5" name="Šipka: doprava 4">
            <a:extLst>
              <a:ext uri="{FF2B5EF4-FFF2-40B4-BE49-F238E27FC236}">
                <a16:creationId xmlns:a16="http://schemas.microsoft.com/office/drawing/2014/main" id="{FCC4CA1C-9951-4E8A-8DAE-23370A9811DD}"/>
              </a:ext>
            </a:extLst>
          </p:cNvPr>
          <p:cNvSpPr/>
          <p:nvPr/>
        </p:nvSpPr>
        <p:spPr>
          <a:xfrm rot="8823869">
            <a:off x="4518966" y="6009913"/>
            <a:ext cx="927584" cy="38494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ovéPole 5">
            <a:extLst>
              <a:ext uri="{FF2B5EF4-FFF2-40B4-BE49-F238E27FC236}">
                <a16:creationId xmlns:a16="http://schemas.microsoft.com/office/drawing/2014/main" id="{5E3D7E78-92BE-4E77-BB6D-1E37627F2BF1}"/>
              </a:ext>
            </a:extLst>
          </p:cNvPr>
          <p:cNvSpPr txBox="1"/>
          <p:nvPr/>
        </p:nvSpPr>
        <p:spPr>
          <a:xfrm>
            <a:off x="8076220" y="944724"/>
            <a:ext cx="729687" cy="338554"/>
          </a:xfrm>
          <a:prstGeom prst="rect">
            <a:avLst/>
          </a:prstGeom>
          <a:noFill/>
        </p:spPr>
        <p:txBody>
          <a:bodyPr wrap="none" rtlCol="0">
            <a:spAutoFit/>
          </a:bodyPr>
          <a:lstStyle/>
          <a:p>
            <a:r>
              <a:rPr lang="cs-CZ" sz="1600" dirty="0"/>
              <a:t>HCO</a:t>
            </a:r>
            <a:r>
              <a:rPr lang="cs-CZ" sz="1600" baseline="-25000" dirty="0"/>
              <a:t>3</a:t>
            </a:r>
            <a:r>
              <a:rPr lang="cs-CZ" sz="1600" baseline="40000" dirty="0"/>
              <a:t>-</a:t>
            </a:r>
            <a:endParaRPr lang="en-US" sz="1600" baseline="40000" dirty="0"/>
          </a:p>
        </p:txBody>
      </p:sp>
      <p:sp>
        <p:nvSpPr>
          <p:cNvPr id="7" name="TextovéPole 6">
            <a:extLst>
              <a:ext uri="{FF2B5EF4-FFF2-40B4-BE49-F238E27FC236}">
                <a16:creationId xmlns:a16="http://schemas.microsoft.com/office/drawing/2014/main" id="{B5B9D66D-17F1-4C56-8BAE-C5CA51ACA129}"/>
              </a:ext>
            </a:extLst>
          </p:cNvPr>
          <p:cNvSpPr txBox="1"/>
          <p:nvPr/>
        </p:nvSpPr>
        <p:spPr>
          <a:xfrm>
            <a:off x="9250928" y="1002214"/>
            <a:ext cx="625492" cy="338554"/>
          </a:xfrm>
          <a:prstGeom prst="rect">
            <a:avLst/>
          </a:prstGeom>
          <a:noFill/>
        </p:spPr>
        <p:txBody>
          <a:bodyPr wrap="none" rtlCol="0">
            <a:spAutoFit/>
          </a:bodyPr>
          <a:lstStyle/>
          <a:p>
            <a:r>
              <a:rPr lang="cs-CZ" sz="1600" dirty="0"/>
              <a:t>NH</a:t>
            </a:r>
            <a:r>
              <a:rPr lang="cs-CZ" sz="1600" baseline="-25000" dirty="0"/>
              <a:t>4</a:t>
            </a:r>
            <a:r>
              <a:rPr lang="cs-CZ" sz="1600" baseline="40000" dirty="0"/>
              <a:t>+</a:t>
            </a:r>
            <a:endParaRPr lang="en-US" sz="1600" baseline="40000" dirty="0"/>
          </a:p>
        </p:txBody>
      </p:sp>
      <p:sp>
        <p:nvSpPr>
          <p:cNvPr id="8" name="Šipka: doprava 7">
            <a:extLst>
              <a:ext uri="{FF2B5EF4-FFF2-40B4-BE49-F238E27FC236}">
                <a16:creationId xmlns:a16="http://schemas.microsoft.com/office/drawing/2014/main" id="{9D39BD3E-6840-4FF6-9AE5-10BC9F0A7505}"/>
              </a:ext>
            </a:extLst>
          </p:cNvPr>
          <p:cNvSpPr/>
          <p:nvPr/>
        </p:nvSpPr>
        <p:spPr>
          <a:xfrm rot="16200000">
            <a:off x="8393302" y="2427830"/>
            <a:ext cx="2275388" cy="237741"/>
          </a:xfrm>
          <a:prstGeom prst="rightArrow">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ovéPole 12">
            <a:extLst>
              <a:ext uri="{FF2B5EF4-FFF2-40B4-BE49-F238E27FC236}">
                <a16:creationId xmlns:a16="http://schemas.microsoft.com/office/drawing/2014/main" id="{7733B359-3CC8-4BDB-9CF8-3FDE654A59E4}"/>
              </a:ext>
            </a:extLst>
          </p:cNvPr>
          <p:cNvSpPr txBox="1"/>
          <p:nvPr/>
        </p:nvSpPr>
        <p:spPr>
          <a:xfrm>
            <a:off x="8115956" y="663076"/>
            <a:ext cx="1583510" cy="338554"/>
          </a:xfrm>
          <a:prstGeom prst="rect">
            <a:avLst/>
          </a:prstGeom>
          <a:noFill/>
        </p:spPr>
        <p:txBody>
          <a:bodyPr wrap="none" rtlCol="0">
            <a:spAutoFit/>
          </a:bodyPr>
          <a:lstStyle/>
          <a:p>
            <a:r>
              <a:rPr lang="cs-CZ" sz="1600" dirty="0"/>
              <a:t>z ledvin do ECT:</a:t>
            </a:r>
            <a:endParaRPr lang="en-US" sz="1600" dirty="0"/>
          </a:p>
        </p:txBody>
      </p:sp>
      <p:sp>
        <p:nvSpPr>
          <p:cNvPr id="14" name="TextovéPole 13">
            <a:extLst>
              <a:ext uri="{FF2B5EF4-FFF2-40B4-BE49-F238E27FC236}">
                <a16:creationId xmlns:a16="http://schemas.microsoft.com/office/drawing/2014/main" id="{44E9DD66-3B46-4F82-832D-31D0E1331FAA}"/>
              </a:ext>
            </a:extLst>
          </p:cNvPr>
          <p:cNvSpPr txBox="1"/>
          <p:nvPr/>
        </p:nvSpPr>
        <p:spPr>
          <a:xfrm>
            <a:off x="3257498" y="6446809"/>
            <a:ext cx="915635" cy="338554"/>
          </a:xfrm>
          <a:prstGeom prst="rect">
            <a:avLst/>
          </a:prstGeom>
          <a:noFill/>
        </p:spPr>
        <p:txBody>
          <a:bodyPr wrap="none" rtlCol="0">
            <a:spAutoFit/>
          </a:bodyPr>
          <a:lstStyle/>
          <a:p>
            <a:r>
              <a:rPr lang="cs-CZ" sz="1600" dirty="0"/>
              <a:t>Exkrece:</a:t>
            </a:r>
            <a:endParaRPr lang="en-US" sz="1600" dirty="0"/>
          </a:p>
        </p:txBody>
      </p:sp>
      <p:sp>
        <p:nvSpPr>
          <p:cNvPr id="15" name="Šipka: doprava 14">
            <a:extLst>
              <a:ext uri="{FF2B5EF4-FFF2-40B4-BE49-F238E27FC236}">
                <a16:creationId xmlns:a16="http://schemas.microsoft.com/office/drawing/2014/main" id="{E9EEF6A5-DCC7-404A-83AB-72C2FD288195}"/>
              </a:ext>
            </a:extLst>
          </p:cNvPr>
          <p:cNvSpPr/>
          <p:nvPr/>
        </p:nvSpPr>
        <p:spPr>
          <a:xfrm rot="20749832">
            <a:off x="3465003" y="1523730"/>
            <a:ext cx="4668542" cy="384945"/>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ovéPole 15">
            <a:extLst>
              <a:ext uri="{FF2B5EF4-FFF2-40B4-BE49-F238E27FC236}">
                <a16:creationId xmlns:a16="http://schemas.microsoft.com/office/drawing/2014/main" id="{DF0D4D22-C35E-454C-AEDE-9F2A3D6CB6C7}"/>
              </a:ext>
            </a:extLst>
          </p:cNvPr>
          <p:cNvSpPr txBox="1"/>
          <p:nvPr/>
        </p:nvSpPr>
        <p:spPr>
          <a:xfrm>
            <a:off x="4115780" y="6460633"/>
            <a:ext cx="625492" cy="338554"/>
          </a:xfrm>
          <a:prstGeom prst="rect">
            <a:avLst/>
          </a:prstGeom>
          <a:noFill/>
        </p:spPr>
        <p:txBody>
          <a:bodyPr wrap="none" rtlCol="0">
            <a:spAutoFit/>
          </a:bodyPr>
          <a:lstStyle/>
          <a:p>
            <a:r>
              <a:rPr lang="cs-CZ" sz="1600" dirty="0"/>
              <a:t>NH</a:t>
            </a:r>
            <a:r>
              <a:rPr lang="cs-CZ" sz="1600" baseline="-25000" dirty="0"/>
              <a:t>4</a:t>
            </a:r>
            <a:r>
              <a:rPr lang="cs-CZ" sz="1600" baseline="40000" dirty="0"/>
              <a:t>+</a:t>
            </a:r>
            <a:endParaRPr lang="en-US" sz="1600" baseline="40000" dirty="0"/>
          </a:p>
        </p:txBody>
      </p:sp>
      <p:sp>
        <p:nvSpPr>
          <p:cNvPr id="12" name="TextovéPole 11">
            <a:extLst>
              <a:ext uri="{FF2B5EF4-FFF2-40B4-BE49-F238E27FC236}">
                <a16:creationId xmlns:a16="http://schemas.microsoft.com/office/drawing/2014/main" id="{D08BE2F3-3E4E-49CB-B57F-D5D8BBB85614}"/>
              </a:ext>
            </a:extLst>
          </p:cNvPr>
          <p:cNvSpPr txBox="1"/>
          <p:nvPr/>
        </p:nvSpPr>
        <p:spPr>
          <a:xfrm>
            <a:off x="4662154" y="6486381"/>
            <a:ext cx="1550424" cy="338554"/>
          </a:xfrm>
          <a:prstGeom prst="rect">
            <a:avLst/>
          </a:prstGeom>
          <a:noFill/>
        </p:spPr>
        <p:txBody>
          <a:bodyPr wrap="none" rtlCol="0">
            <a:spAutoFit/>
          </a:bodyPr>
          <a:lstStyle/>
          <a:p>
            <a:r>
              <a:rPr lang="cs-CZ" sz="1600" dirty="0"/>
              <a:t>30-50 </a:t>
            </a:r>
            <a:r>
              <a:rPr lang="cs-CZ" sz="1600" dirty="0" err="1"/>
              <a:t>mmol</a:t>
            </a:r>
            <a:r>
              <a:rPr lang="cs-CZ" sz="1600" dirty="0"/>
              <a:t>/den</a:t>
            </a:r>
            <a:endParaRPr lang="en-US" sz="1600" dirty="0"/>
          </a:p>
        </p:txBody>
      </p:sp>
      <p:sp>
        <p:nvSpPr>
          <p:cNvPr id="17" name="TextovéPole 16">
            <a:extLst>
              <a:ext uri="{FF2B5EF4-FFF2-40B4-BE49-F238E27FC236}">
                <a16:creationId xmlns:a16="http://schemas.microsoft.com/office/drawing/2014/main" id="{53724F01-8BB4-48A0-B9A4-369B95AFB63B}"/>
              </a:ext>
            </a:extLst>
          </p:cNvPr>
          <p:cNvSpPr txBox="1"/>
          <p:nvPr/>
        </p:nvSpPr>
        <p:spPr>
          <a:xfrm>
            <a:off x="4355139" y="-10439"/>
            <a:ext cx="4674549" cy="461665"/>
          </a:xfrm>
          <a:prstGeom prst="rect">
            <a:avLst/>
          </a:prstGeom>
          <a:solidFill>
            <a:srgbClr val="FFFF00"/>
          </a:solidFill>
        </p:spPr>
        <p:txBody>
          <a:bodyPr wrap="none" rtlCol="0">
            <a:spAutoFit/>
          </a:bodyPr>
          <a:lstStyle/>
          <a:p>
            <a:r>
              <a:rPr lang="cs-CZ" sz="2400" b="1" dirty="0"/>
              <a:t>Regulace toků H+/HCO3- ledvinami</a:t>
            </a:r>
            <a:endParaRPr lang="en-US" sz="2400" b="1" dirty="0"/>
          </a:p>
        </p:txBody>
      </p:sp>
      <p:pic>
        <p:nvPicPr>
          <p:cNvPr id="18" name="Obrázek 1">
            <a:extLst>
              <a:ext uri="{FF2B5EF4-FFF2-40B4-BE49-F238E27FC236}">
                <a16:creationId xmlns:a16="http://schemas.microsoft.com/office/drawing/2014/main" id="{8D2F5554-8ED5-4FC8-B16C-1134EF1BA44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55068" y="4124322"/>
            <a:ext cx="2959708" cy="218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27827529"/>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Obrázek 3">
            <a:extLst>
              <a:ext uri="{FF2B5EF4-FFF2-40B4-BE49-F238E27FC236}">
                <a16:creationId xmlns:a16="http://schemas.microsoft.com/office/drawing/2014/main" id="{3B0060CF-3C72-464D-B854-DD42AEE30115}"/>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967047" y="562275"/>
            <a:ext cx="10515600" cy="5524500"/>
          </a:xfrm>
          <a:prstGeom prst="rect">
            <a:avLst/>
          </a:prstGeom>
          <a:noFill/>
        </p:spPr>
      </p:pic>
      <p:sp>
        <p:nvSpPr>
          <p:cNvPr id="5" name="TextovéPole 4">
            <a:extLst>
              <a:ext uri="{FF2B5EF4-FFF2-40B4-BE49-F238E27FC236}">
                <a16:creationId xmlns:a16="http://schemas.microsoft.com/office/drawing/2014/main" id="{16091FCE-85D1-4CC0-9277-85B5C5E7E4C3}"/>
              </a:ext>
            </a:extLst>
          </p:cNvPr>
          <p:cNvSpPr txBox="1"/>
          <p:nvPr/>
        </p:nvSpPr>
        <p:spPr>
          <a:xfrm>
            <a:off x="838200" y="1736185"/>
            <a:ext cx="2601884" cy="707886"/>
          </a:xfrm>
          <a:prstGeom prst="rect">
            <a:avLst/>
          </a:prstGeom>
          <a:solidFill>
            <a:schemeClr val="bg1"/>
          </a:solidFill>
        </p:spPr>
        <p:txBody>
          <a:bodyPr wrap="square" rtlCol="0">
            <a:spAutoFit/>
          </a:bodyPr>
          <a:lstStyle/>
          <a:p>
            <a:pPr algn="ctr"/>
            <a:r>
              <a:rPr lang="cs-CZ" sz="4000" dirty="0"/>
              <a:t>Glutamin</a:t>
            </a:r>
            <a:endParaRPr lang="en-US" sz="4000" dirty="0"/>
          </a:p>
        </p:txBody>
      </p:sp>
      <p:sp>
        <p:nvSpPr>
          <p:cNvPr id="7" name="TextovéPole 6">
            <a:extLst>
              <a:ext uri="{FF2B5EF4-FFF2-40B4-BE49-F238E27FC236}">
                <a16:creationId xmlns:a16="http://schemas.microsoft.com/office/drawing/2014/main" id="{68526BC3-8E99-4DF6-B15D-642BAEC787D6}"/>
              </a:ext>
            </a:extLst>
          </p:cNvPr>
          <p:cNvSpPr txBox="1"/>
          <p:nvPr/>
        </p:nvSpPr>
        <p:spPr>
          <a:xfrm>
            <a:off x="9993283" y="1318098"/>
            <a:ext cx="2001521" cy="584775"/>
          </a:xfrm>
          <a:prstGeom prst="rect">
            <a:avLst/>
          </a:prstGeom>
          <a:solidFill>
            <a:schemeClr val="bg1"/>
          </a:solidFill>
        </p:spPr>
        <p:txBody>
          <a:bodyPr wrap="square" rtlCol="0">
            <a:spAutoFit/>
          </a:bodyPr>
          <a:lstStyle/>
          <a:p>
            <a:r>
              <a:rPr lang="cs-CZ" sz="3200" dirty="0"/>
              <a:t>močovina</a:t>
            </a:r>
            <a:endParaRPr lang="en-US" sz="3200" dirty="0"/>
          </a:p>
        </p:txBody>
      </p:sp>
      <p:sp>
        <p:nvSpPr>
          <p:cNvPr id="8" name="TextovéPole 7">
            <a:extLst>
              <a:ext uri="{FF2B5EF4-FFF2-40B4-BE49-F238E27FC236}">
                <a16:creationId xmlns:a16="http://schemas.microsoft.com/office/drawing/2014/main" id="{02A654F4-0891-48D2-8C6D-D6BD7640140D}"/>
              </a:ext>
            </a:extLst>
          </p:cNvPr>
          <p:cNvSpPr txBox="1"/>
          <p:nvPr/>
        </p:nvSpPr>
        <p:spPr>
          <a:xfrm>
            <a:off x="4355139" y="-10439"/>
            <a:ext cx="4674549" cy="461665"/>
          </a:xfrm>
          <a:prstGeom prst="rect">
            <a:avLst/>
          </a:prstGeom>
          <a:solidFill>
            <a:srgbClr val="FFFF00"/>
          </a:solidFill>
        </p:spPr>
        <p:txBody>
          <a:bodyPr wrap="none" rtlCol="0">
            <a:spAutoFit/>
          </a:bodyPr>
          <a:lstStyle/>
          <a:p>
            <a:r>
              <a:rPr lang="cs-CZ" sz="2400" b="1" dirty="0"/>
              <a:t>Regulace toků H+/HCO3- ledvinami</a:t>
            </a:r>
            <a:endParaRPr lang="en-US" sz="2400" b="1" dirty="0"/>
          </a:p>
        </p:txBody>
      </p:sp>
    </p:spTree>
    <p:extLst>
      <p:ext uri="{BB962C8B-B14F-4D97-AF65-F5344CB8AC3E}">
        <p14:creationId xmlns:p14="http://schemas.microsoft.com/office/powerpoint/2010/main" val="3993831913"/>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Obrázek 4">
            <a:extLst>
              <a:ext uri="{FF2B5EF4-FFF2-40B4-BE49-F238E27FC236}">
                <a16:creationId xmlns:a16="http://schemas.microsoft.com/office/drawing/2014/main" id="{51F728E1-B059-4105-BDAF-EC35EACC00EB}"/>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505935" y="95596"/>
            <a:ext cx="8429023" cy="6826197"/>
          </a:xfrm>
          <a:prstGeom prst="rect">
            <a:avLst/>
          </a:prstGeom>
        </p:spPr>
      </p:pic>
    </p:spTree>
    <p:extLst>
      <p:ext uri="{BB962C8B-B14F-4D97-AF65-F5344CB8AC3E}">
        <p14:creationId xmlns:p14="http://schemas.microsoft.com/office/powerpoint/2010/main" val="3475912398"/>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1619" name="Skupina 6">
            <a:extLst>
              <a:ext uri="{FF2B5EF4-FFF2-40B4-BE49-F238E27FC236}">
                <a16:creationId xmlns:a16="http://schemas.microsoft.com/office/drawing/2014/main" id="{DC42E3B7-6969-471F-A5E9-444F9D00BA08}"/>
              </a:ext>
            </a:extLst>
          </p:cNvPr>
          <p:cNvGrpSpPr>
            <a:grpSpLocks/>
          </p:cNvGrpSpPr>
          <p:nvPr/>
        </p:nvGrpSpPr>
        <p:grpSpPr bwMode="auto">
          <a:xfrm>
            <a:off x="3216275" y="4868864"/>
            <a:ext cx="4584700" cy="1512887"/>
            <a:chOff x="3154866" y="4653136"/>
            <a:chExt cx="3289342" cy="864096"/>
          </a:xfrm>
        </p:grpSpPr>
        <p:pic>
          <p:nvPicPr>
            <p:cNvPr id="111626" name="Obrázek 2">
              <a:extLst>
                <a:ext uri="{FF2B5EF4-FFF2-40B4-BE49-F238E27FC236}">
                  <a16:creationId xmlns:a16="http://schemas.microsoft.com/office/drawing/2014/main" id="{7D03C282-A047-4A55-8D28-2173B708C317}"/>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46907" t="76640" r="35786" b="9343"/>
            <a:stretch>
              <a:fillRect/>
            </a:stretch>
          </p:blipFill>
          <p:spPr bwMode="auto">
            <a:xfrm>
              <a:off x="3483007" y="4653136"/>
              <a:ext cx="1584176" cy="864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627" name="Obrázek 3">
              <a:extLst>
                <a:ext uri="{FF2B5EF4-FFF2-40B4-BE49-F238E27FC236}">
                  <a16:creationId xmlns:a16="http://schemas.microsoft.com/office/drawing/2014/main" id="{62F114B2-6A21-4B0E-82E1-5FF8A227F109}"/>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77586" t="76640" r="7468" b="9343"/>
            <a:stretch>
              <a:fillRect/>
            </a:stretch>
          </p:blipFill>
          <p:spPr bwMode="auto">
            <a:xfrm>
              <a:off x="5076056" y="4653136"/>
              <a:ext cx="1368152" cy="864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628" name="Obrázek 4">
              <a:extLst>
                <a:ext uri="{FF2B5EF4-FFF2-40B4-BE49-F238E27FC236}">
                  <a16:creationId xmlns:a16="http://schemas.microsoft.com/office/drawing/2014/main" id="{B7F4DFC7-5CFA-4B7C-AE36-9267F3AFA36B}"/>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40614" t="76640" r="55453" b="9343"/>
            <a:stretch>
              <a:fillRect/>
            </a:stretch>
          </p:blipFill>
          <p:spPr bwMode="auto">
            <a:xfrm>
              <a:off x="3154866" y="4653136"/>
              <a:ext cx="360040" cy="864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1620" name="Obrázek 5">
            <a:extLst>
              <a:ext uri="{FF2B5EF4-FFF2-40B4-BE49-F238E27FC236}">
                <a16:creationId xmlns:a16="http://schemas.microsoft.com/office/drawing/2014/main" id="{B27E221D-7A65-45D2-B270-7608F850F188}"/>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l="41142"/>
          <a:stretch>
            <a:fillRect/>
          </a:stretch>
        </p:blipFill>
        <p:spPr bwMode="auto">
          <a:xfrm>
            <a:off x="8183563" y="1268414"/>
            <a:ext cx="1752600" cy="3316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1" name="TextovéPole 10">
            <a:extLst>
              <a:ext uri="{FF2B5EF4-FFF2-40B4-BE49-F238E27FC236}">
                <a16:creationId xmlns:a16="http://schemas.microsoft.com/office/drawing/2014/main" id="{FB1FDCBD-40FF-4616-B544-E109BC9FC86C}"/>
              </a:ext>
            </a:extLst>
          </p:cNvPr>
          <p:cNvSpPr txBox="1">
            <a:spLocks noChangeArrowheads="1"/>
          </p:cNvSpPr>
          <p:nvPr/>
        </p:nvSpPr>
        <p:spPr bwMode="auto">
          <a:xfrm>
            <a:off x="6434281" y="2422526"/>
            <a:ext cx="1063625" cy="461963"/>
          </a:xfrm>
          <a:prstGeom prst="rect">
            <a:avLst/>
          </a:prstGeom>
          <a:solidFill>
            <a:srgbClr val="FFC000"/>
          </a:solidFill>
          <a:ln w="9525">
            <a:noFill/>
            <a:miter lim="800000"/>
            <a:headEnd/>
            <a:tailEnd/>
          </a:ln>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dirty="0">
                <a:latin typeface="Times New Roman" panose="02020603050405020304" pitchFamily="18" charset="0"/>
              </a:rPr>
              <a:t>aniont</a:t>
            </a:r>
          </a:p>
        </p:txBody>
      </p:sp>
      <p:sp>
        <p:nvSpPr>
          <p:cNvPr id="12" name="TextovéPole 11">
            <a:extLst>
              <a:ext uri="{FF2B5EF4-FFF2-40B4-BE49-F238E27FC236}">
                <a16:creationId xmlns:a16="http://schemas.microsoft.com/office/drawing/2014/main" id="{5F0B0360-53CC-434A-9FFE-B3BC1CC66045}"/>
              </a:ext>
            </a:extLst>
          </p:cNvPr>
          <p:cNvSpPr txBox="1"/>
          <p:nvPr/>
        </p:nvSpPr>
        <p:spPr>
          <a:xfrm>
            <a:off x="6431196" y="1993294"/>
            <a:ext cx="1063625" cy="461665"/>
          </a:xfrm>
          <a:prstGeom prst="rect">
            <a:avLst/>
          </a:prstGeom>
          <a:solidFill>
            <a:srgbClr val="00B0F0"/>
          </a:solidFill>
        </p:spPr>
        <p:txBody>
          <a:bodyPr wrap="square">
            <a:spAutoFit/>
          </a:bodyPr>
          <a:lstStyle/>
          <a:p>
            <a:pPr>
              <a:defRPr/>
            </a:pPr>
            <a:r>
              <a:rPr lang="cs-CZ" sz="2400" dirty="0"/>
              <a:t>kationt</a:t>
            </a:r>
          </a:p>
        </p:txBody>
      </p:sp>
      <p:sp>
        <p:nvSpPr>
          <p:cNvPr id="14" name="Šipka: doleva a nahoru 13">
            <a:extLst>
              <a:ext uri="{FF2B5EF4-FFF2-40B4-BE49-F238E27FC236}">
                <a16:creationId xmlns:a16="http://schemas.microsoft.com/office/drawing/2014/main" id="{F64F4773-1B7B-4D34-9FD4-3B4EA9EA33B2}"/>
              </a:ext>
            </a:extLst>
          </p:cNvPr>
          <p:cNvSpPr/>
          <p:nvPr/>
        </p:nvSpPr>
        <p:spPr>
          <a:xfrm rot="10800000">
            <a:off x="5599508" y="2451100"/>
            <a:ext cx="856283" cy="761624"/>
          </a:xfrm>
          <a:prstGeom prst="leftUpArrow">
            <a:avLst>
              <a:gd name="adj1" fmla="val 25000"/>
              <a:gd name="adj2" fmla="val 30098"/>
              <a:gd name="adj3" fmla="val 25000"/>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Šipka: doleva a nahoru 14">
            <a:extLst>
              <a:ext uri="{FF2B5EF4-FFF2-40B4-BE49-F238E27FC236}">
                <a16:creationId xmlns:a16="http://schemas.microsoft.com/office/drawing/2014/main" id="{CCAC22EC-9EDF-439C-BE24-E52822CADFD5}"/>
              </a:ext>
            </a:extLst>
          </p:cNvPr>
          <p:cNvSpPr/>
          <p:nvPr/>
        </p:nvSpPr>
        <p:spPr>
          <a:xfrm rot="10800000">
            <a:off x="4792102" y="1961818"/>
            <a:ext cx="1612899" cy="1250906"/>
          </a:xfrm>
          <a:prstGeom prst="leftUpArrow">
            <a:avLst>
              <a:gd name="adj1" fmla="val 11863"/>
              <a:gd name="adj2" fmla="val 15192"/>
              <a:gd name="adj3" fmla="val 24260"/>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65555283"/>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Obdélník 27">
            <a:extLst>
              <a:ext uri="{FF2B5EF4-FFF2-40B4-BE49-F238E27FC236}">
                <a16:creationId xmlns:a16="http://schemas.microsoft.com/office/drawing/2014/main" id="{FC4DA735-7FA5-4E74-9B40-9508C02262D0}"/>
              </a:ext>
            </a:extLst>
          </p:cNvPr>
          <p:cNvSpPr/>
          <p:nvPr/>
        </p:nvSpPr>
        <p:spPr>
          <a:xfrm>
            <a:off x="0" y="0"/>
            <a:ext cx="12179747" cy="2869971"/>
          </a:xfrm>
          <a:prstGeom prst="rect">
            <a:avLst/>
          </a:prstGeom>
          <a:solidFill>
            <a:srgbClr val="B2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ovéPole 3">
            <a:extLst>
              <a:ext uri="{FF2B5EF4-FFF2-40B4-BE49-F238E27FC236}">
                <a16:creationId xmlns:a16="http://schemas.microsoft.com/office/drawing/2014/main" id="{FEF1507C-BFC1-445D-A4BA-CA0017BC7108}"/>
              </a:ext>
            </a:extLst>
          </p:cNvPr>
          <p:cNvSpPr txBox="1"/>
          <p:nvPr/>
        </p:nvSpPr>
        <p:spPr>
          <a:xfrm>
            <a:off x="2592355" y="4020384"/>
            <a:ext cx="1379352" cy="584775"/>
          </a:xfrm>
          <a:prstGeom prst="rect">
            <a:avLst/>
          </a:prstGeom>
          <a:noFill/>
        </p:spPr>
        <p:txBody>
          <a:bodyPr wrap="none" rtlCol="0">
            <a:spAutoFit/>
          </a:bodyPr>
          <a:lstStyle/>
          <a:p>
            <a:r>
              <a:rPr lang="cs-CZ" sz="3200" dirty="0"/>
              <a:t>Laktát </a:t>
            </a:r>
            <a:r>
              <a:rPr lang="cs-CZ" sz="3200" baseline="40000" dirty="0"/>
              <a:t>-</a:t>
            </a:r>
            <a:endParaRPr lang="en-US" sz="3200" baseline="40000" dirty="0"/>
          </a:p>
        </p:txBody>
      </p:sp>
      <p:sp>
        <p:nvSpPr>
          <p:cNvPr id="5" name="TextovéPole 4">
            <a:extLst>
              <a:ext uri="{FF2B5EF4-FFF2-40B4-BE49-F238E27FC236}">
                <a16:creationId xmlns:a16="http://schemas.microsoft.com/office/drawing/2014/main" id="{2E16208F-81C7-41D7-8C29-070494C09D33}"/>
              </a:ext>
            </a:extLst>
          </p:cNvPr>
          <p:cNvSpPr txBox="1"/>
          <p:nvPr/>
        </p:nvSpPr>
        <p:spPr>
          <a:xfrm>
            <a:off x="2641889" y="1256128"/>
            <a:ext cx="1379352" cy="584775"/>
          </a:xfrm>
          <a:prstGeom prst="rect">
            <a:avLst/>
          </a:prstGeom>
          <a:noFill/>
        </p:spPr>
        <p:txBody>
          <a:bodyPr wrap="none" rtlCol="0">
            <a:spAutoFit/>
          </a:bodyPr>
          <a:lstStyle/>
          <a:p>
            <a:r>
              <a:rPr lang="cs-CZ" sz="3200" dirty="0"/>
              <a:t>Laktát </a:t>
            </a:r>
            <a:r>
              <a:rPr lang="cs-CZ" sz="3200" baseline="40000" dirty="0"/>
              <a:t>-</a:t>
            </a:r>
            <a:endParaRPr lang="en-US" sz="3200" baseline="40000" dirty="0"/>
          </a:p>
        </p:txBody>
      </p:sp>
      <p:sp>
        <p:nvSpPr>
          <p:cNvPr id="7" name="TextovéPole 6">
            <a:extLst>
              <a:ext uri="{FF2B5EF4-FFF2-40B4-BE49-F238E27FC236}">
                <a16:creationId xmlns:a16="http://schemas.microsoft.com/office/drawing/2014/main" id="{04DFCE36-3D7A-405F-B31A-1BA4B2C70B11}"/>
              </a:ext>
            </a:extLst>
          </p:cNvPr>
          <p:cNvSpPr txBox="1"/>
          <p:nvPr/>
        </p:nvSpPr>
        <p:spPr>
          <a:xfrm>
            <a:off x="12253" y="1254804"/>
            <a:ext cx="577402" cy="584775"/>
          </a:xfrm>
          <a:prstGeom prst="rect">
            <a:avLst/>
          </a:prstGeom>
          <a:noFill/>
        </p:spPr>
        <p:txBody>
          <a:bodyPr wrap="none" rtlCol="0">
            <a:spAutoFit/>
          </a:bodyPr>
          <a:lstStyle/>
          <a:p>
            <a:r>
              <a:rPr lang="cs-CZ" sz="3200" dirty="0"/>
              <a:t>H</a:t>
            </a:r>
            <a:r>
              <a:rPr lang="cs-CZ" sz="3200" baseline="30000" dirty="0"/>
              <a:t>+</a:t>
            </a:r>
            <a:endParaRPr lang="en-US" sz="3200" baseline="40000" dirty="0"/>
          </a:p>
        </p:txBody>
      </p:sp>
      <p:sp>
        <p:nvSpPr>
          <p:cNvPr id="8" name="TextovéPole 7">
            <a:extLst>
              <a:ext uri="{FF2B5EF4-FFF2-40B4-BE49-F238E27FC236}">
                <a16:creationId xmlns:a16="http://schemas.microsoft.com/office/drawing/2014/main" id="{CF8B4B24-8C47-4C74-95D2-5A46BEE179F7}"/>
              </a:ext>
            </a:extLst>
          </p:cNvPr>
          <p:cNvSpPr txBox="1"/>
          <p:nvPr/>
        </p:nvSpPr>
        <p:spPr>
          <a:xfrm>
            <a:off x="231545" y="3954768"/>
            <a:ext cx="577402" cy="584775"/>
          </a:xfrm>
          <a:prstGeom prst="rect">
            <a:avLst/>
          </a:prstGeom>
          <a:noFill/>
        </p:spPr>
        <p:txBody>
          <a:bodyPr wrap="none" rtlCol="0">
            <a:spAutoFit/>
          </a:bodyPr>
          <a:lstStyle/>
          <a:p>
            <a:r>
              <a:rPr lang="cs-CZ" sz="3200" dirty="0"/>
              <a:t>H</a:t>
            </a:r>
            <a:r>
              <a:rPr lang="cs-CZ" sz="3200" baseline="30000" dirty="0"/>
              <a:t>+</a:t>
            </a:r>
            <a:endParaRPr lang="en-US" sz="3200" baseline="40000" dirty="0"/>
          </a:p>
        </p:txBody>
      </p:sp>
      <p:sp>
        <p:nvSpPr>
          <p:cNvPr id="12" name="Šipka: zahnutá doleva 11">
            <a:extLst>
              <a:ext uri="{FF2B5EF4-FFF2-40B4-BE49-F238E27FC236}">
                <a16:creationId xmlns:a16="http://schemas.microsoft.com/office/drawing/2014/main" id="{19E74E3D-0AAA-42E7-89DE-BEF569280CFD}"/>
              </a:ext>
            </a:extLst>
          </p:cNvPr>
          <p:cNvSpPr/>
          <p:nvPr/>
        </p:nvSpPr>
        <p:spPr>
          <a:xfrm>
            <a:off x="676226" y="1451353"/>
            <a:ext cx="835268" cy="2965390"/>
          </a:xfrm>
          <a:prstGeom prst="curvedLeftArrow">
            <a:avLst/>
          </a:prstGeom>
        </p:spPr>
        <p:style>
          <a:lnRef idx="0">
            <a:schemeClr val="accent1"/>
          </a:lnRef>
          <a:fillRef idx="3">
            <a:schemeClr val="accent1"/>
          </a:fillRef>
          <a:effectRef idx="3">
            <a:schemeClr val="accent1"/>
          </a:effectRef>
          <a:fontRef idx="minor">
            <a:schemeClr val="lt1"/>
          </a:fontRef>
        </p:style>
        <p:txBody>
          <a:bodyPr rtlCol="0" anchor="ctr"/>
          <a:lstStyle/>
          <a:p>
            <a:pPr algn="ctr"/>
            <a:endParaRPr lang="en-US">
              <a:solidFill>
                <a:schemeClr val="tx1"/>
              </a:solidFill>
            </a:endParaRPr>
          </a:p>
        </p:txBody>
      </p:sp>
      <p:sp>
        <p:nvSpPr>
          <p:cNvPr id="13" name="Šipka: zahnutá doleva 12">
            <a:extLst>
              <a:ext uri="{FF2B5EF4-FFF2-40B4-BE49-F238E27FC236}">
                <a16:creationId xmlns:a16="http://schemas.microsoft.com/office/drawing/2014/main" id="{3179E299-C999-442E-8A2D-2963FCDFCD33}"/>
              </a:ext>
            </a:extLst>
          </p:cNvPr>
          <p:cNvSpPr/>
          <p:nvPr/>
        </p:nvSpPr>
        <p:spPr>
          <a:xfrm flipH="1">
            <a:off x="1604071" y="1475568"/>
            <a:ext cx="968211" cy="2965390"/>
          </a:xfrm>
          <a:prstGeom prst="curvedLeftArrow">
            <a:avLst/>
          </a:prstGeom>
        </p:spPr>
        <p:style>
          <a:lnRef idx="0">
            <a:schemeClr val="accent1"/>
          </a:lnRef>
          <a:fillRef idx="3">
            <a:schemeClr val="accent1"/>
          </a:fillRef>
          <a:effectRef idx="3">
            <a:schemeClr val="accent1"/>
          </a:effectRef>
          <a:fontRef idx="minor">
            <a:schemeClr val="lt1"/>
          </a:fontRef>
        </p:style>
        <p:txBody>
          <a:bodyPr rtlCol="0" anchor="ctr"/>
          <a:lstStyle/>
          <a:p>
            <a:pPr algn="ctr"/>
            <a:endParaRPr lang="en-US">
              <a:solidFill>
                <a:schemeClr val="tx1"/>
              </a:solidFill>
            </a:endParaRPr>
          </a:p>
        </p:txBody>
      </p:sp>
      <p:sp>
        <p:nvSpPr>
          <p:cNvPr id="14" name="Šipka: zahnutá doleva 13">
            <a:extLst>
              <a:ext uri="{FF2B5EF4-FFF2-40B4-BE49-F238E27FC236}">
                <a16:creationId xmlns:a16="http://schemas.microsoft.com/office/drawing/2014/main" id="{32CDB5BD-A2F6-42DC-BBAB-1616C285DFBC}"/>
              </a:ext>
            </a:extLst>
          </p:cNvPr>
          <p:cNvSpPr/>
          <p:nvPr/>
        </p:nvSpPr>
        <p:spPr>
          <a:xfrm rot="10800000" flipH="1">
            <a:off x="7200146" y="1380137"/>
            <a:ext cx="968211" cy="2965390"/>
          </a:xfrm>
          <a:prstGeom prst="curvedLeftArrow">
            <a:avLst/>
          </a:prstGeom>
        </p:spPr>
        <p:style>
          <a:lnRef idx="0">
            <a:schemeClr val="accent2"/>
          </a:lnRef>
          <a:fillRef idx="3">
            <a:schemeClr val="accent2"/>
          </a:fillRef>
          <a:effectRef idx="3">
            <a:schemeClr val="accent2"/>
          </a:effectRef>
          <a:fontRef idx="minor">
            <a:schemeClr val="lt1"/>
          </a:fontRef>
        </p:style>
        <p:txBody>
          <a:bodyPr rtlCol="0" anchor="ctr"/>
          <a:lstStyle/>
          <a:p>
            <a:pPr algn="r"/>
            <a:endParaRPr lang="en-US" dirty="0">
              <a:solidFill>
                <a:schemeClr val="tx1"/>
              </a:solidFill>
            </a:endParaRPr>
          </a:p>
        </p:txBody>
      </p:sp>
      <p:sp>
        <p:nvSpPr>
          <p:cNvPr id="15" name="TextovéPole 14">
            <a:extLst>
              <a:ext uri="{FF2B5EF4-FFF2-40B4-BE49-F238E27FC236}">
                <a16:creationId xmlns:a16="http://schemas.microsoft.com/office/drawing/2014/main" id="{B1FF2F37-196D-47B6-B7AA-C33377B5263A}"/>
              </a:ext>
            </a:extLst>
          </p:cNvPr>
          <p:cNvSpPr txBox="1"/>
          <p:nvPr/>
        </p:nvSpPr>
        <p:spPr>
          <a:xfrm>
            <a:off x="5820793" y="3988028"/>
            <a:ext cx="1379352" cy="584775"/>
          </a:xfrm>
          <a:prstGeom prst="rect">
            <a:avLst/>
          </a:prstGeom>
          <a:noFill/>
        </p:spPr>
        <p:txBody>
          <a:bodyPr wrap="none" rtlCol="0">
            <a:spAutoFit/>
          </a:bodyPr>
          <a:lstStyle/>
          <a:p>
            <a:r>
              <a:rPr lang="cs-CZ" sz="3200" dirty="0"/>
              <a:t>Laktát </a:t>
            </a:r>
            <a:r>
              <a:rPr lang="cs-CZ" sz="3200" baseline="40000" dirty="0"/>
              <a:t>-</a:t>
            </a:r>
            <a:endParaRPr lang="en-US" sz="3200" baseline="40000" dirty="0"/>
          </a:p>
        </p:txBody>
      </p:sp>
      <p:sp>
        <p:nvSpPr>
          <p:cNvPr id="16" name="TextovéPole 15">
            <a:extLst>
              <a:ext uri="{FF2B5EF4-FFF2-40B4-BE49-F238E27FC236}">
                <a16:creationId xmlns:a16="http://schemas.microsoft.com/office/drawing/2014/main" id="{7201F3CC-EBA3-4B59-929E-18CD8ABCCAD9}"/>
              </a:ext>
            </a:extLst>
          </p:cNvPr>
          <p:cNvSpPr txBox="1"/>
          <p:nvPr/>
        </p:nvSpPr>
        <p:spPr>
          <a:xfrm>
            <a:off x="5857033" y="1271037"/>
            <a:ext cx="1379352" cy="584775"/>
          </a:xfrm>
          <a:prstGeom prst="rect">
            <a:avLst/>
          </a:prstGeom>
          <a:noFill/>
        </p:spPr>
        <p:txBody>
          <a:bodyPr wrap="none" rtlCol="0">
            <a:spAutoFit/>
          </a:bodyPr>
          <a:lstStyle/>
          <a:p>
            <a:r>
              <a:rPr lang="cs-CZ" sz="3200" dirty="0"/>
              <a:t>Laktát </a:t>
            </a:r>
            <a:r>
              <a:rPr lang="cs-CZ" sz="3200" baseline="40000" dirty="0"/>
              <a:t>-</a:t>
            </a:r>
            <a:endParaRPr lang="en-US" sz="3200" baseline="40000" dirty="0"/>
          </a:p>
        </p:txBody>
      </p:sp>
      <p:sp>
        <p:nvSpPr>
          <p:cNvPr id="17" name="Šipka: zahnutá doleva 16">
            <a:extLst>
              <a:ext uri="{FF2B5EF4-FFF2-40B4-BE49-F238E27FC236}">
                <a16:creationId xmlns:a16="http://schemas.microsoft.com/office/drawing/2014/main" id="{4960A25B-CD3A-40D9-8BA4-BD9F132D130F}"/>
              </a:ext>
            </a:extLst>
          </p:cNvPr>
          <p:cNvSpPr/>
          <p:nvPr/>
        </p:nvSpPr>
        <p:spPr>
          <a:xfrm rot="10800000">
            <a:off x="8286573" y="1506899"/>
            <a:ext cx="1036888" cy="2965390"/>
          </a:xfrm>
          <a:prstGeom prst="curvedLeftArrow">
            <a:avLst/>
          </a:prstGeom>
          <a:solidFill>
            <a:srgbClr val="ED731F"/>
          </a:solidFill>
        </p:spPr>
        <p:style>
          <a:lnRef idx="0">
            <a:schemeClr val="accent2"/>
          </a:lnRef>
          <a:fillRef idx="3">
            <a:schemeClr val="accent2"/>
          </a:fillRef>
          <a:effectRef idx="3">
            <a:schemeClr val="accent2"/>
          </a:effectRef>
          <a:fontRef idx="minor">
            <a:schemeClr val="lt1"/>
          </a:fontRef>
        </p:style>
        <p:txBody>
          <a:bodyPr rtlCol="0" anchor="ctr"/>
          <a:lstStyle/>
          <a:p>
            <a:pPr algn="r"/>
            <a:endParaRPr lang="en-US" dirty="0">
              <a:solidFill>
                <a:schemeClr val="tx1"/>
              </a:solidFill>
            </a:endParaRPr>
          </a:p>
        </p:txBody>
      </p:sp>
      <p:sp>
        <p:nvSpPr>
          <p:cNvPr id="18" name="TextovéPole 17">
            <a:extLst>
              <a:ext uri="{FF2B5EF4-FFF2-40B4-BE49-F238E27FC236}">
                <a16:creationId xmlns:a16="http://schemas.microsoft.com/office/drawing/2014/main" id="{33A7A3C5-F71A-40E6-A8C9-0D0C36E48558}"/>
              </a:ext>
            </a:extLst>
          </p:cNvPr>
          <p:cNvSpPr txBox="1"/>
          <p:nvPr/>
        </p:nvSpPr>
        <p:spPr>
          <a:xfrm>
            <a:off x="9388669" y="4077232"/>
            <a:ext cx="577402" cy="584775"/>
          </a:xfrm>
          <a:prstGeom prst="rect">
            <a:avLst/>
          </a:prstGeom>
          <a:noFill/>
        </p:spPr>
        <p:txBody>
          <a:bodyPr wrap="none" rtlCol="0">
            <a:spAutoFit/>
          </a:bodyPr>
          <a:lstStyle/>
          <a:p>
            <a:r>
              <a:rPr lang="cs-CZ" sz="3200" dirty="0"/>
              <a:t>H</a:t>
            </a:r>
            <a:r>
              <a:rPr lang="cs-CZ" sz="3200" baseline="30000" dirty="0"/>
              <a:t>+</a:t>
            </a:r>
            <a:endParaRPr lang="en-US" sz="3200" baseline="40000" dirty="0"/>
          </a:p>
        </p:txBody>
      </p:sp>
      <p:sp>
        <p:nvSpPr>
          <p:cNvPr id="19" name="TextovéPole 18">
            <a:extLst>
              <a:ext uri="{FF2B5EF4-FFF2-40B4-BE49-F238E27FC236}">
                <a16:creationId xmlns:a16="http://schemas.microsoft.com/office/drawing/2014/main" id="{88769D70-71DF-4D30-98DD-70BE4F0E837C}"/>
              </a:ext>
            </a:extLst>
          </p:cNvPr>
          <p:cNvSpPr txBox="1"/>
          <p:nvPr/>
        </p:nvSpPr>
        <p:spPr>
          <a:xfrm>
            <a:off x="9323461" y="1413329"/>
            <a:ext cx="577402" cy="584775"/>
          </a:xfrm>
          <a:prstGeom prst="rect">
            <a:avLst/>
          </a:prstGeom>
          <a:noFill/>
        </p:spPr>
        <p:txBody>
          <a:bodyPr wrap="none" rtlCol="0">
            <a:spAutoFit/>
          </a:bodyPr>
          <a:lstStyle/>
          <a:p>
            <a:r>
              <a:rPr lang="cs-CZ" sz="3200" dirty="0"/>
              <a:t>H</a:t>
            </a:r>
            <a:r>
              <a:rPr lang="cs-CZ" sz="3200" baseline="30000" dirty="0"/>
              <a:t>+</a:t>
            </a:r>
            <a:endParaRPr lang="en-US" sz="3200" baseline="40000" dirty="0"/>
          </a:p>
        </p:txBody>
      </p:sp>
      <p:sp>
        <p:nvSpPr>
          <p:cNvPr id="20" name="TextovéPole 19">
            <a:extLst>
              <a:ext uri="{FF2B5EF4-FFF2-40B4-BE49-F238E27FC236}">
                <a16:creationId xmlns:a16="http://schemas.microsoft.com/office/drawing/2014/main" id="{423E755E-F414-4204-941A-C66EB7F0D81E}"/>
              </a:ext>
            </a:extLst>
          </p:cNvPr>
          <p:cNvSpPr txBox="1"/>
          <p:nvPr/>
        </p:nvSpPr>
        <p:spPr>
          <a:xfrm>
            <a:off x="3751288" y="6011957"/>
            <a:ext cx="1379352" cy="584775"/>
          </a:xfrm>
          <a:prstGeom prst="rect">
            <a:avLst/>
          </a:prstGeom>
          <a:noFill/>
        </p:spPr>
        <p:txBody>
          <a:bodyPr wrap="none" rtlCol="0">
            <a:spAutoFit/>
          </a:bodyPr>
          <a:lstStyle/>
          <a:p>
            <a:r>
              <a:rPr lang="cs-CZ" sz="3200" dirty="0"/>
              <a:t>Laktát </a:t>
            </a:r>
            <a:r>
              <a:rPr lang="cs-CZ" sz="3200" baseline="40000" dirty="0"/>
              <a:t>-</a:t>
            </a:r>
            <a:endParaRPr lang="en-US" sz="3200" baseline="40000" dirty="0"/>
          </a:p>
        </p:txBody>
      </p:sp>
      <p:sp>
        <p:nvSpPr>
          <p:cNvPr id="21" name="TextovéPole 20">
            <a:extLst>
              <a:ext uri="{FF2B5EF4-FFF2-40B4-BE49-F238E27FC236}">
                <a16:creationId xmlns:a16="http://schemas.microsoft.com/office/drawing/2014/main" id="{7B833A7C-A3E7-458D-8E7B-FFA51B6C2477}"/>
              </a:ext>
            </a:extLst>
          </p:cNvPr>
          <p:cNvSpPr txBox="1"/>
          <p:nvPr/>
        </p:nvSpPr>
        <p:spPr>
          <a:xfrm>
            <a:off x="2993330" y="6003411"/>
            <a:ext cx="782587" cy="584775"/>
          </a:xfrm>
          <a:prstGeom prst="rect">
            <a:avLst/>
          </a:prstGeom>
          <a:noFill/>
        </p:spPr>
        <p:txBody>
          <a:bodyPr wrap="none" rtlCol="0">
            <a:spAutoFit/>
          </a:bodyPr>
          <a:lstStyle/>
          <a:p>
            <a:r>
              <a:rPr lang="cs-CZ" sz="3200" dirty="0"/>
              <a:t>Na</a:t>
            </a:r>
            <a:r>
              <a:rPr lang="cs-CZ" sz="3200" baseline="30000" dirty="0"/>
              <a:t>+</a:t>
            </a:r>
            <a:endParaRPr lang="en-US" sz="3200" baseline="40000" dirty="0"/>
          </a:p>
        </p:txBody>
      </p:sp>
      <p:cxnSp>
        <p:nvCxnSpPr>
          <p:cNvPr id="26" name="Přímá spojnice 25">
            <a:extLst>
              <a:ext uri="{FF2B5EF4-FFF2-40B4-BE49-F238E27FC236}">
                <a16:creationId xmlns:a16="http://schemas.microsoft.com/office/drawing/2014/main" id="{1CD1F0D2-1A46-4AFC-9FBA-C7E971F46EB8}"/>
              </a:ext>
            </a:extLst>
          </p:cNvPr>
          <p:cNvCxnSpPr>
            <a:cxnSpLocks/>
          </p:cNvCxnSpPr>
          <p:nvPr/>
        </p:nvCxnSpPr>
        <p:spPr>
          <a:xfrm flipH="1">
            <a:off x="12255" y="2958263"/>
            <a:ext cx="12179745" cy="38937"/>
          </a:xfrm>
          <a:prstGeom prst="line">
            <a:avLst/>
          </a:prstGeom>
          <a:ln w="234950" cmpd="dbl">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29" name="Šipka: doprava 28">
            <a:extLst>
              <a:ext uri="{FF2B5EF4-FFF2-40B4-BE49-F238E27FC236}">
                <a16:creationId xmlns:a16="http://schemas.microsoft.com/office/drawing/2014/main" id="{2D08B92A-6597-47BC-ACF1-C4688C9AE0AE}"/>
              </a:ext>
            </a:extLst>
          </p:cNvPr>
          <p:cNvSpPr/>
          <p:nvPr/>
        </p:nvSpPr>
        <p:spPr>
          <a:xfrm rot="19121848">
            <a:off x="4213842" y="5187892"/>
            <a:ext cx="2306093" cy="268571"/>
          </a:xfrm>
          <a:prstGeom prst="rightArrow">
            <a:avLst/>
          </a:prstGeom>
          <a:solidFill>
            <a:srgbClr val="ED731F"/>
          </a:solidFill>
          <a:ln>
            <a:solidFill>
              <a:srgbClr val="C36D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ovéPole 29">
            <a:extLst>
              <a:ext uri="{FF2B5EF4-FFF2-40B4-BE49-F238E27FC236}">
                <a16:creationId xmlns:a16="http://schemas.microsoft.com/office/drawing/2014/main" id="{AC858701-9C5B-461E-AEAE-18247BFC8D53}"/>
              </a:ext>
            </a:extLst>
          </p:cNvPr>
          <p:cNvSpPr txBox="1"/>
          <p:nvPr/>
        </p:nvSpPr>
        <p:spPr>
          <a:xfrm>
            <a:off x="4802252" y="3518627"/>
            <a:ext cx="782587" cy="584775"/>
          </a:xfrm>
          <a:prstGeom prst="rect">
            <a:avLst/>
          </a:prstGeom>
          <a:noFill/>
        </p:spPr>
        <p:txBody>
          <a:bodyPr wrap="none" rtlCol="0">
            <a:spAutoFit/>
          </a:bodyPr>
          <a:lstStyle/>
          <a:p>
            <a:r>
              <a:rPr lang="cs-CZ" sz="3200" dirty="0"/>
              <a:t>Na</a:t>
            </a:r>
            <a:r>
              <a:rPr lang="cs-CZ" sz="3200" baseline="30000" dirty="0"/>
              <a:t>+</a:t>
            </a:r>
            <a:endParaRPr lang="en-US" sz="3200" baseline="40000" dirty="0"/>
          </a:p>
        </p:txBody>
      </p:sp>
      <p:sp>
        <p:nvSpPr>
          <p:cNvPr id="31" name="Šipka: doprava 30">
            <a:extLst>
              <a:ext uri="{FF2B5EF4-FFF2-40B4-BE49-F238E27FC236}">
                <a16:creationId xmlns:a16="http://schemas.microsoft.com/office/drawing/2014/main" id="{69C99171-FD48-46C9-B936-15517C26A73A}"/>
              </a:ext>
            </a:extLst>
          </p:cNvPr>
          <p:cNvSpPr/>
          <p:nvPr/>
        </p:nvSpPr>
        <p:spPr>
          <a:xfrm rot="18446085">
            <a:off x="3004817" y="4943041"/>
            <a:ext cx="2453283" cy="218214"/>
          </a:xfrm>
          <a:prstGeom prst="rightArrow">
            <a:avLst/>
          </a:prstGeom>
          <a:solidFill>
            <a:srgbClr val="ED731F"/>
          </a:solidFill>
          <a:ln>
            <a:solidFill>
              <a:srgbClr val="C36D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ovéPole 31">
            <a:extLst>
              <a:ext uri="{FF2B5EF4-FFF2-40B4-BE49-F238E27FC236}">
                <a16:creationId xmlns:a16="http://schemas.microsoft.com/office/drawing/2014/main" id="{FA3AC784-6E08-444D-984D-DF1293E5A697}"/>
              </a:ext>
            </a:extLst>
          </p:cNvPr>
          <p:cNvSpPr txBox="1"/>
          <p:nvPr/>
        </p:nvSpPr>
        <p:spPr>
          <a:xfrm>
            <a:off x="9762397" y="6281897"/>
            <a:ext cx="1152495" cy="584775"/>
          </a:xfrm>
          <a:prstGeom prst="rect">
            <a:avLst/>
          </a:prstGeom>
          <a:noFill/>
        </p:spPr>
        <p:txBody>
          <a:bodyPr wrap="none" rtlCol="0">
            <a:spAutoFit/>
          </a:bodyPr>
          <a:lstStyle/>
          <a:p>
            <a:r>
              <a:rPr lang="cs-CZ" sz="3200" dirty="0"/>
              <a:t>HCO</a:t>
            </a:r>
            <a:r>
              <a:rPr lang="cs-CZ" sz="3200" baseline="-25000" dirty="0"/>
              <a:t>3</a:t>
            </a:r>
            <a:r>
              <a:rPr lang="cs-CZ" sz="3200" baseline="30000" dirty="0"/>
              <a:t>-</a:t>
            </a:r>
            <a:endParaRPr lang="en-US" sz="3200" baseline="40000" dirty="0"/>
          </a:p>
        </p:txBody>
      </p:sp>
      <p:sp>
        <p:nvSpPr>
          <p:cNvPr id="33" name="TextovéPole 32">
            <a:extLst>
              <a:ext uri="{FF2B5EF4-FFF2-40B4-BE49-F238E27FC236}">
                <a16:creationId xmlns:a16="http://schemas.microsoft.com/office/drawing/2014/main" id="{A1FCB782-4DAF-4684-9AF9-072D31D0E8B1}"/>
              </a:ext>
            </a:extLst>
          </p:cNvPr>
          <p:cNvSpPr txBox="1"/>
          <p:nvPr/>
        </p:nvSpPr>
        <p:spPr>
          <a:xfrm>
            <a:off x="6741057" y="5170209"/>
            <a:ext cx="1872244" cy="584775"/>
          </a:xfrm>
          <a:prstGeom prst="rect">
            <a:avLst/>
          </a:prstGeom>
          <a:noFill/>
        </p:spPr>
        <p:txBody>
          <a:bodyPr wrap="none" rtlCol="0">
            <a:spAutoFit/>
          </a:bodyPr>
          <a:lstStyle/>
          <a:p>
            <a:r>
              <a:rPr lang="cs-CZ" sz="3200" dirty="0"/>
              <a:t>H</a:t>
            </a:r>
            <a:r>
              <a:rPr lang="cs-CZ" sz="3200" baseline="-25000" dirty="0"/>
              <a:t>2</a:t>
            </a:r>
            <a:r>
              <a:rPr lang="cs-CZ" sz="3200" dirty="0"/>
              <a:t>O + CO</a:t>
            </a:r>
            <a:r>
              <a:rPr lang="cs-CZ" sz="3200" baseline="-25000" dirty="0"/>
              <a:t>2</a:t>
            </a:r>
            <a:endParaRPr lang="en-US" sz="3200" baseline="-25000" dirty="0"/>
          </a:p>
        </p:txBody>
      </p:sp>
      <p:sp>
        <p:nvSpPr>
          <p:cNvPr id="37" name="Volný tvar: obrazec 36">
            <a:extLst>
              <a:ext uri="{FF2B5EF4-FFF2-40B4-BE49-F238E27FC236}">
                <a16:creationId xmlns:a16="http://schemas.microsoft.com/office/drawing/2014/main" id="{13CF5EAD-9EE5-4F53-8CFD-12C5A3A5F368}"/>
              </a:ext>
            </a:extLst>
          </p:cNvPr>
          <p:cNvSpPr/>
          <p:nvPr/>
        </p:nvSpPr>
        <p:spPr>
          <a:xfrm rot="775532">
            <a:off x="8853514" y="5673458"/>
            <a:ext cx="1383109" cy="517422"/>
          </a:xfrm>
          <a:custGeom>
            <a:avLst/>
            <a:gdLst>
              <a:gd name="connsiteX0" fmla="*/ 0 w 967409"/>
              <a:gd name="connsiteY0" fmla="*/ 40805 h 464874"/>
              <a:gd name="connsiteX1" fmla="*/ 781878 w 967409"/>
              <a:gd name="connsiteY1" fmla="*/ 40805 h 464874"/>
              <a:gd name="connsiteX2" fmla="*/ 967409 w 967409"/>
              <a:gd name="connsiteY2" fmla="*/ 464874 h 464874"/>
              <a:gd name="connsiteX3" fmla="*/ 967409 w 967409"/>
              <a:gd name="connsiteY3" fmla="*/ 464874 h 464874"/>
            </a:gdLst>
            <a:ahLst/>
            <a:cxnLst>
              <a:cxn ang="0">
                <a:pos x="connsiteX0" y="connsiteY0"/>
              </a:cxn>
              <a:cxn ang="0">
                <a:pos x="connsiteX1" y="connsiteY1"/>
              </a:cxn>
              <a:cxn ang="0">
                <a:pos x="connsiteX2" y="connsiteY2"/>
              </a:cxn>
              <a:cxn ang="0">
                <a:pos x="connsiteX3" y="connsiteY3"/>
              </a:cxn>
            </a:cxnLst>
            <a:rect l="l" t="t" r="r" b="b"/>
            <a:pathLst>
              <a:path w="967409" h="464874">
                <a:moveTo>
                  <a:pt x="0" y="40805"/>
                </a:moveTo>
                <a:cubicBezTo>
                  <a:pt x="310321" y="5466"/>
                  <a:pt x="620643" y="-29873"/>
                  <a:pt x="781878" y="40805"/>
                </a:cubicBezTo>
                <a:cubicBezTo>
                  <a:pt x="943113" y="111483"/>
                  <a:pt x="967409" y="464874"/>
                  <a:pt x="967409" y="464874"/>
                </a:cubicBezTo>
                <a:lnTo>
                  <a:pt x="967409" y="464874"/>
                </a:lnTo>
              </a:path>
            </a:pathLst>
          </a:custGeom>
          <a:noFill/>
          <a:ln w="57150">
            <a:solidFill>
              <a:srgbClr val="ED731F"/>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Volný tvar: obrazec 37">
            <a:extLst>
              <a:ext uri="{FF2B5EF4-FFF2-40B4-BE49-F238E27FC236}">
                <a16:creationId xmlns:a16="http://schemas.microsoft.com/office/drawing/2014/main" id="{35DA9346-383F-46F3-A935-288486A9ACFC}"/>
              </a:ext>
            </a:extLst>
          </p:cNvPr>
          <p:cNvSpPr/>
          <p:nvPr/>
        </p:nvSpPr>
        <p:spPr>
          <a:xfrm flipV="1">
            <a:off x="8540861" y="4572803"/>
            <a:ext cx="1332975" cy="1073149"/>
          </a:xfrm>
          <a:custGeom>
            <a:avLst/>
            <a:gdLst>
              <a:gd name="connsiteX0" fmla="*/ 0 w 967409"/>
              <a:gd name="connsiteY0" fmla="*/ 40805 h 464874"/>
              <a:gd name="connsiteX1" fmla="*/ 781878 w 967409"/>
              <a:gd name="connsiteY1" fmla="*/ 40805 h 464874"/>
              <a:gd name="connsiteX2" fmla="*/ 967409 w 967409"/>
              <a:gd name="connsiteY2" fmla="*/ 464874 h 464874"/>
              <a:gd name="connsiteX3" fmla="*/ 967409 w 967409"/>
              <a:gd name="connsiteY3" fmla="*/ 464874 h 464874"/>
              <a:gd name="connsiteX0" fmla="*/ 0 w 1073426"/>
              <a:gd name="connsiteY0" fmla="*/ 7328 h 592356"/>
              <a:gd name="connsiteX1" fmla="*/ 887895 w 1073426"/>
              <a:gd name="connsiteY1" fmla="*/ 168287 h 592356"/>
              <a:gd name="connsiteX2" fmla="*/ 1073426 w 1073426"/>
              <a:gd name="connsiteY2" fmla="*/ 592356 h 592356"/>
              <a:gd name="connsiteX3" fmla="*/ 1073426 w 1073426"/>
              <a:gd name="connsiteY3" fmla="*/ 592356 h 592356"/>
              <a:gd name="connsiteX0" fmla="*/ 0 w 1113183"/>
              <a:gd name="connsiteY0" fmla="*/ 29262 h 477475"/>
              <a:gd name="connsiteX1" fmla="*/ 927652 w 1113183"/>
              <a:gd name="connsiteY1" fmla="*/ 53406 h 477475"/>
              <a:gd name="connsiteX2" fmla="*/ 1113183 w 1113183"/>
              <a:gd name="connsiteY2" fmla="*/ 477475 h 477475"/>
              <a:gd name="connsiteX3" fmla="*/ 1113183 w 1113183"/>
              <a:gd name="connsiteY3" fmla="*/ 477475 h 477475"/>
              <a:gd name="connsiteX0" fmla="*/ 0 w 1113183"/>
              <a:gd name="connsiteY0" fmla="*/ 32442 h 480655"/>
              <a:gd name="connsiteX1" fmla="*/ 927652 w 1113183"/>
              <a:gd name="connsiteY1" fmla="*/ 56586 h 480655"/>
              <a:gd name="connsiteX2" fmla="*/ 1113183 w 1113183"/>
              <a:gd name="connsiteY2" fmla="*/ 480655 h 480655"/>
              <a:gd name="connsiteX3" fmla="*/ 1113183 w 1113183"/>
              <a:gd name="connsiteY3" fmla="*/ 480655 h 480655"/>
              <a:gd name="connsiteX0" fmla="*/ 0 w 1265134"/>
              <a:gd name="connsiteY0" fmla="*/ 6355 h 454568"/>
              <a:gd name="connsiteX1" fmla="*/ 1197971 w 1265134"/>
              <a:gd name="connsiteY1" fmla="*/ 227987 h 454568"/>
              <a:gd name="connsiteX2" fmla="*/ 1113183 w 1265134"/>
              <a:gd name="connsiteY2" fmla="*/ 454568 h 454568"/>
              <a:gd name="connsiteX3" fmla="*/ 1113183 w 1265134"/>
              <a:gd name="connsiteY3" fmla="*/ 454568 h 454568"/>
              <a:gd name="connsiteX0" fmla="*/ 0 w 1356614"/>
              <a:gd name="connsiteY0" fmla="*/ 7301 h 420663"/>
              <a:gd name="connsiteX1" fmla="*/ 1283335 w 1356614"/>
              <a:gd name="connsiteY1" fmla="*/ 194082 h 420663"/>
              <a:gd name="connsiteX2" fmla="*/ 1198547 w 1356614"/>
              <a:gd name="connsiteY2" fmla="*/ 420663 h 420663"/>
              <a:gd name="connsiteX3" fmla="*/ 1198547 w 1356614"/>
              <a:gd name="connsiteY3" fmla="*/ 420663 h 420663"/>
              <a:gd name="connsiteX0" fmla="*/ 0 w 1587491"/>
              <a:gd name="connsiteY0" fmla="*/ 9187 h 422549"/>
              <a:gd name="connsiteX1" fmla="*/ 1539425 w 1587491"/>
              <a:gd name="connsiteY1" fmla="*/ 155309 h 422549"/>
              <a:gd name="connsiteX2" fmla="*/ 1198547 w 1587491"/>
              <a:gd name="connsiteY2" fmla="*/ 422549 h 422549"/>
              <a:gd name="connsiteX3" fmla="*/ 1198547 w 1587491"/>
              <a:gd name="connsiteY3" fmla="*/ 422549 h 422549"/>
              <a:gd name="connsiteX0" fmla="*/ 0 w 1431056"/>
              <a:gd name="connsiteY0" fmla="*/ 57003 h 470365"/>
              <a:gd name="connsiteX1" fmla="*/ 1368697 w 1431056"/>
              <a:gd name="connsiteY1" fmla="*/ 34679 h 470365"/>
              <a:gd name="connsiteX2" fmla="*/ 1198547 w 1431056"/>
              <a:gd name="connsiteY2" fmla="*/ 470365 h 470365"/>
              <a:gd name="connsiteX3" fmla="*/ 1198547 w 1431056"/>
              <a:gd name="connsiteY3" fmla="*/ 470365 h 470365"/>
            </a:gdLst>
            <a:ahLst/>
            <a:cxnLst>
              <a:cxn ang="0">
                <a:pos x="connsiteX0" y="connsiteY0"/>
              </a:cxn>
              <a:cxn ang="0">
                <a:pos x="connsiteX1" y="connsiteY1"/>
              </a:cxn>
              <a:cxn ang="0">
                <a:pos x="connsiteX2" y="connsiteY2"/>
              </a:cxn>
              <a:cxn ang="0">
                <a:pos x="connsiteX3" y="connsiteY3"/>
              </a:cxn>
            </a:cxnLst>
            <a:rect l="l" t="t" r="r" b="b"/>
            <a:pathLst>
              <a:path w="1431056" h="470365">
                <a:moveTo>
                  <a:pt x="0" y="57003"/>
                </a:moveTo>
                <a:cubicBezTo>
                  <a:pt x="840408" y="13616"/>
                  <a:pt x="1168939" y="-34215"/>
                  <a:pt x="1368697" y="34679"/>
                </a:cubicBezTo>
                <a:cubicBezTo>
                  <a:pt x="1568455" y="103573"/>
                  <a:pt x="1226905" y="397751"/>
                  <a:pt x="1198547" y="470365"/>
                </a:cubicBezTo>
                <a:lnTo>
                  <a:pt x="1198547" y="470365"/>
                </a:lnTo>
              </a:path>
            </a:pathLst>
          </a:custGeom>
          <a:noFill/>
          <a:ln w="57150">
            <a:solidFill>
              <a:srgbClr val="ED731F"/>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Šipka: doprava 38">
            <a:extLst>
              <a:ext uri="{FF2B5EF4-FFF2-40B4-BE49-F238E27FC236}">
                <a16:creationId xmlns:a16="http://schemas.microsoft.com/office/drawing/2014/main" id="{FA97D165-668A-4570-8FE4-A3EAE0A36051}"/>
              </a:ext>
            </a:extLst>
          </p:cNvPr>
          <p:cNvSpPr/>
          <p:nvPr/>
        </p:nvSpPr>
        <p:spPr>
          <a:xfrm>
            <a:off x="11011338" y="6401171"/>
            <a:ext cx="852784" cy="346225"/>
          </a:xfrm>
          <a:prstGeom prst="rightArrow">
            <a:avLst/>
          </a:prstGeom>
          <a:solidFill>
            <a:srgbClr val="ED731F"/>
          </a:solidFill>
          <a:ln>
            <a:solidFill>
              <a:srgbClr val="C36D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ovéPole 39">
            <a:extLst>
              <a:ext uri="{FF2B5EF4-FFF2-40B4-BE49-F238E27FC236}">
                <a16:creationId xmlns:a16="http://schemas.microsoft.com/office/drawing/2014/main" id="{647B56FC-4B60-48E7-A79B-FE84C47C168E}"/>
              </a:ext>
            </a:extLst>
          </p:cNvPr>
          <p:cNvSpPr txBox="1"/>
          <p:nvPr/>
        </p:nvSpPr>
        <p:spPr>
          <a:xfrm>
            <a:off x="10159020" y="111284"/>
            <a:ext cx="1705102" cy="712907"/>
          </a:xfrm>
          <a:prstGeom prst="rect">
            <a:avLst/>
          </a:prstGeom>
          <a:noFill/>
        </p:spPr>
        <p:txBody>
          <a:bodyPr wrap="square" rtlCol="0">
            <a:spAutoFit/>
          </a:bodyPr>
          <a:lstStyle/>
          <a:p>
            <a:r>
              <a:rPr lang="cs-CZ" sz="4000" i="1" dirty="0"/>
              <a:t>Buňka</a:t>
            </a:r>
            <a:endParaRPr lang="en-US" sz="4000" i="1" baseline="40000" dirty="0"/>
          </a:p>
        </p:txBody>
      </p:sp>
      <p:sp>
        <p:nvSpPr>
          <p:cNvPr id="41" name="TextovéPole 40">
            <a:extLst>
              <a:ext uri="{FF2B5EF4-FFF2-40B4-BE49-F238E27FC236}">
                <a16:creationId xmlns:a16="http://schemas.microsoft.com/office/drawing/2014/main" id="{B38FFB1F-1D31-481A-BD65-7C32FD3CBA3F}"/>
              </a:ext>
            </a:extLst>
          </p:cNvPr>
          <p:cNvSpPr txBox="1"/>
          <p:nvPr/>
        </p:nvSpPr>
        <p:spPr>
          <a:xfrm>
            <a:off x="10832640" y="3164395"/>
            <a:ext cx="1705102" cy="712907"/>
          </a:xfrm>
          <a:prstGeom prst="rect">
            <a:avLst/>
          </a:prstGeom>
          <a:noFill/>
        </p:spPr>
        <p:txBody>
          <a:bodyPr wrap="square" rtlCol="0">
            <a:spAutoFit/>
          </a:bodyPr>
          <a:lstStyle/>
          <a:p>
            <a:r>
              <a:rPr lang="cs-CZ" sz="4000" i="1" dirty="0"/>
              <a:t>ECT</a:t>
            </a:r>
            <a:endParaRPr lang="en-US" sz="4000" i="1" baseline="40000" dirty="0"/>
          </a:p>
        </p:txBody>
      </p:sp>
    </p:spTree>
    <p:extLst>
      <p:ext uri="{BB962C8B-B14F-4D97-AF65-F5344CB8AC3E}">
        <p14:creationId xmlns:p14="http://schemas.microsoft.com/office/powerpoint/2010/main" val="413690118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Obrázek 4">
            <a:extLst>
              <a:ext uri="{FF2B5EF4-FFF2-40B4-BE49-F238E27FC236}">
                <a16:creationId xmlns:a16="http://schemas.microsoft.com/office/drawing/2014/main" id="{8C703D8C-85AA-4AC4-92F4-BBF1E572A286}"/>
              </a:ext>
            </a:extLst>
          </p:cNvPr>
          <p:cNvPicPr>
            <a:picLocks noChangeAspect="1"/>
          </p:cNvPicPr>
          <p:nvPr/>
        </p:nvPicPr>
        <p:blipFill>
          <a:blip r:embed="rId3">
            <a:clrChange>
              <a:clrFrom>
                <a:srgbClr val="FFFEFD"/>
              </a:clrFrom>
              <a:clrTo>
                <a:srgbClr val="FFFEFD">
                  <a:alpha val="0"/>
                </a:srgbClr>
              </a:clrTo>
            </a:clrChange>
            <a:extLst>
              <a:ext uri="{28A0092B-C50C-407E-A947-70E740481C1C}">
                <a14:useLocalDpi xmlns:a14="http://schemas.microsoft.com/office/drawing/2010/main" val="0"/>
              </a:ext>
            </a:extLst>
          </a:blip>
          <a:stretch>
            <a:fillRect/>
          </a:stretch>
        </p:blipFill>
        <p:spPr>
          <a:xfrm>
            <a:off x="1414272" y="140208"/>
            <a:ext cx="9363456" cy="6577584"/>
          </a:xfrm>
          <a:prstGeom prst="rect">
            <a:avLst/>
          </a:prstGeom>
        </p:spPr>
      </p:pic>
    </p:spTree>
    <p:extLst>
      <p:ext uri="{BB962C8B-B14F-4D97-AF65-F5344CB8AC3E}">
        <p14:creationId xmlns:p14="http://schemas.microsoft.com/office/powerpoint/2010/main" val="1211113480"/>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Zástupný obsah 8">
            <a:extLst>
              <a:ext uri="{FF2B5EF4-FFF2-40B4-BE49-F238E27FC236}">
                <a16:creationId xmlns:a16="http://schemas.microsoft.com/office/drawing/2014/main" id="{538D8DAD-EFDC-46EE-A355-760BE58F7CB4}"/>
              </a:ext>
            </a:extLst>
          </p:cNvPr>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2999402" y="-21320"/>
            <a:ext cx="4685328" cy="6600006"/>
          </a:xfrm>
          <a:solidFill>
            <a:srgbClr val="FFFF45"/>
          </a:solidFill>
        </p:spPr>
      </p:pic>
      <p:sp>
        <p:nvSpPr>
          <p:cNvPr id="3" name="Šipka: dolů 2">
            <a:extLst>
              <a:ext uri="{FF2B5EF4-FFF2-40B4-BE49-F238E27FC236}">
                <a16:creationId xmlns:a16="http://schemas.microsoft.com/office/drawing/2014/main" id="{240BA549-902C-4709-987B-F5AA45D83151}"/>
              </a:ext>
            </a:extLst>
          </p:cNvPr>
          <p:cNvSpPr/>
          <p:nvPr/>
        </p:nvSpPr>
        <p:spPr>
          <a:xfrm rot="20262570">
            <a:off x="6975654" y="2873232"/>
            <a:ext cx="323880" cy="792122"/>
          </a:xfrm>
          <a:prstGeom prst="downArrow">
            <a:avLst/>
          </a:prstGeom>
          <a:solidFill>
            <a:srgbClr val="FFFF4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Šipka: dolů 6">
            <a:extLst>
              <a:ext uri="{FF2B5EF4-FFF2-40B4-BE49-F238E27FC236}">
                <a16:creationId xmlns:a16="http://schemas.microsoft.com/office/drawing/2014/main" id="{4A306BAB-FEC9-4657-8C3B-250F43114FB5}"/>
              </a:ext>
            </a:extLst>
          </p:cNvPr>
          <p:cNvSpPr/>
          <p:nvPr/>
        </p:nvSpPr>
        <p:spPr>
          <a:xfrm rot="20262570">
            <a:off x="7958600" y="3829428"/>
            <a:ext cx="293615" cy="553673"/>
          </a:xfrm>
          <a:prstGeom prst="downArrow">
            <a:avLst/>
          </a:prstGeom>
          <a:solidFill>
            <a:srgbClr val="FFFF4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Šipka: dolů 9">
            <a:extLst>
              <a:ext uri="{FF2B5EF4-FFF2-40B4-BE49-F238E27FC236}">
                <a16:creationId xmlns:a16="http://schemas.microsoft.com/office/drawing/2014/main" id="{AD64370F-68BD-43C2-BC87-DED1C3B69848}"/>
              </a:ext>
            </a:extLst>
          </p:cNvPr>
          <p:cNvSpPr/>
          <p:nvPr/>
        </p:nvSpPr>
        <p:spPr>
          <a:xfrm rot="20262570">
            <a:off x="8939259" y="4860956"/>
            <a:ext cx="203275" cy="787637"/>
          </a:xfrm>
          <a:prstGeom prst="downArrow">
            <a:avLst/>
          </a:prstGeom>
          <a:solidFill>
            <a:srgbClr val="FFFF4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ovéPole 7">
            <a:extLst>
              <a:ext uri="{FF2B5EF4-FFF2-40B4-BE49-F238E27FC236}">
                <a16:creationId xmlns:a16="http://schemas.microsoft.com/office/drawing/2014/main" id="{A3CE8DB4-0CFD-495B-9589-DF3C76B3E43D}"/>
              </a:ext>
            </a:extLst>
          </p:cNvPr>
          <p:cNvSpPr txBox="1"/>
          <p:nvPr/>
        </p:nvSpPr>
        <p:spPr>
          <a:xfrm>
            <a:off x="7960098" y="5624123"/>
            <a:ext cx="4088940" cy="369332"/>
          </a:xfrm>
          <a:prstGeom prst="rect">
            <a:avLst/>
          </a:prstGeom>
          <a:solidFill>
            <a:srgbClr val="FFFF45"/>
          </a:solidFill>
          <a:ln>
            <a:solidFill>
              <a:schemeClr val="tx1"/>
            </a:solidFill>
          </a:ln>
        </p:spPr>
        <p:txBody>
          <a:bodyPr wrap="none" rtlCol="0">
            <a:spAutoFit/>
          </a:bodyPr>
          <a:lstStyle/>
          <a:p>
            <a:r>
              <a:rPr lang="cs-CZ" dirty="0"/>
              <a:t>Acidifikace alkalického vnitřního prostředí</a:t>
            </a:r>
            <a:endParaRPr lang="en-US" dirty="0"/>
          </a:p>
        </p:txBody>
      </p:sp>
      <p:sp>
        <p:nvSpPr>
          <p:cNvPr id="6" name="TextovéPole 5">
            <a:extLst>
              <a:ext uri="{FF2B5EF4-FFF2-40B4-BE49-F238E27FC236}">
                <a16:creationId xmlns:a16="http://schemas.microsoft.com/office/drawing/2014/main" id="{AAB010AD-CF22-48E4-9691-7BF7AEAA39FF}"/>
              </a:ext>
            </a:extLst>
          </p:cNvPr>
          <p:cNvSpPr txBox="1"/>
          <p:nvPr/>
        </p:nvSpPr>
        <p:spPr>
          <a:xfrm>
            <a:off x="7509887" y="4418097"/>
            <a:ext cx="3625864" cy="646331"/>
          </a:xfrm>
          <a:prstGeom prst="rect">
            <a:avLst/>
          </a:prstGeom>
          <a:solidFill>
            <a:srgbClr val="FFFF45"/>
          </a:solidFill>
          <a:ln>
            <a:solidFill>
              <a:schemeClr val="tx1"/>
            </a:solidFill>
          </a:ln>
        </p:spPr>
        <p:txBody>
          <a:bodyPr wrap="none" rtlCol="0">
            <a:spAutoFit/>
          </a:bodyPr>
          <a:lstStyle/>
          <a:p>
            <a:r>
              <a:rPr lang="cs-CZ" dirty="0"/>
              <a:t>Ztráta aniontů </a:t>
            </a:r>
            <a:r>
              <a:rPr lang="cs-CZ" dirty="0" err="1"/>
              <a:t>org</a:t>
            </a:r>
            <a:r>
              <a:rPr lang="cs-CZ" dirty="0"/>
              <a:t>. kyselin ledvinami,</a:t>
            </a:r>
          </a:p>
          <a:p>
            <a:r>
              <a:rPr lang="cs-CZ" dirty="0"/>
              <a:t>H+ zůstává ve vnitřním prostředí</a:t>
            </a:r>
            <a:endParaRPr lang="en-US" dirty="0"/>
          </a:p>
        </p:txBody>
      </p:sp>
      <p:sp>
        <p:nvSpPr>
          <p:cNvPr id="4" name="TextovéPole 3">
            <a:extLst>
              <a:ext uri="{FF2B5EF4-FFF2-40B4-BE49-F238E27FC236}">
                <a16:creationId xmlns:a16="http://schemas.microsoft.com/office/drawing/2014/main" id="{3FAE888A-11EE-465D-95F2-3CEA621DA670}"/>
              </a:ext>
            </a:extLst>
          </p:cNvPr>
          <p:cNvSpPr txBox="1"/>
          <p:nvPr/>
        </p:nvSpPr>
        <p:spPr>
          <a:xfrm>
            <a:off x="6300131" y="3561533"/>
            <a:ext cx="3801618" cy="369332"/>
          </a:xfrm>
          <a:prstGeom prst="rect">
            <a:avLst/>
          </a:prstGeom>
          <a:solidFill>
            <a:srgbClr val="FFFF45"/>
          </a:solidFill>
          <a:ln>
            <a:solidFill>
              <a:schemeClr val="tx1"/>
            </a:solidFill>
          </a:ln>
        </p:spPr>
        <p:txBody>
          <a:bodyPr wrap="none" rtlCol="0">
            <a:spAutoFit/>
          </a:bodyPr>
          <a:lstStyle/>
          <a:p>
            <a:r>
              <a:rPr lang="cs-CZ" dirty="0"/>
              <a:t>Snížení reabsorpce organických kyselin</a:t>
            </a:r>
            <a:endParaRPr lang="en-US" dirty="0"/>
          </a:p>
        </p:txBody>
      </p:sp>
      <p:sp>
        <p:nvSpPr>
          <p:cNvPr id="5" name="TextovéPole 4">
            <a:extLst>
              <a:ext uri="{FF2B5EF4-FFF2-40B4-BE49-F238E27FC236}">
                <a16:creationId xmlns:a16="http://schemas.microsoft.com/office/drawing/2014/main" id="{0D4A655C-6500-4417-A094-D5F068DD926B}"/>
              </a:ext>
            </a:extLst>
          </p:cNvPr>
          <p:cNvSpPr txBox="1"/>
          <p:nvPr/>
        </p:nvSpPr>
        <p:spPr>
          <a:xfrm>
            <a:off x="7273181" y="455113"/>
            <a:ext cx="4298997" cy="461665"/>
          </a:xfrm>
          <a:prstGeom prst="rect">
            <a:avLst/>
          </a:prstGeom>
          <a:noFill/>
        </p:spPr>
        <p:txBody>
          <a:bodyPr wrap="none" rtlCol="0">
            <a:spAutoFit/>
          </a:bodyPr>
          <a:lstStyle/>
          <a:p>
            <a:r>
              <a:rPr lang="cs-CZ" sz="2400" b="1" dirty="0"/>
              <a:t>Adaptační</a:t>
            </a:r>
            <a:r>
              <a:rPr lang="cs-CZ" sz="2400" dirty="0"/>
              <a:t> </a:t>
            </a:r>
            <a:r>
              <a:rPr lang="cs-CZ" sz="2400" b="1" dirty="0"/>
              <a:t>odpověď na </a:t>
            </a:r>
            <a:r>
              <a:rPr lang="cs-CZ" sz="2400" b="1" dirty="0" err="1"/>
              <a:t>alkalémii</a:t>
            </a:r>
            <a:endParaRPr lang="en-US" sz="2400" b="1" dirty="0"/>
          </a:p>
        </p:txBody>
      </p:sp>
    </p:spTree>
    <p:extLst>
      <p:ext uri="{BB962C8B-B14F-4D97-AF65-F5344CB8AC3E}">
        <p14:creationId xmlns:p14="http://schemas.microsoft.com/office/powerpoint/2010/main" val="3521909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P spid="6" grpId="0" animBg="1"/>
      <p:bldP spid="4"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68" name="Obdélník 67">
            <a:extLst>
              <a:ext uri="{FF2B5EF4-FFF2-40B4-BE49-F238E27FC236}">
                <a16:creationId xmlns:a16="http://schemas.microsoft.com/office/drawing/2014/main" id="{332623DC-210F-4878-83F9-3C467F5EA044}"/>
              </a:ext>
            </a:extLst>
          </p:cNvPr>
          <p:cNvSpPr/>
          <p:nvPr/>
        </p:nvSpPr>
        <p:spPr>
          <a:xfrm>
            <a:off x="1524000" y="0"/>
            <a:ext cx="9144000" cy="6858000"/>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grpSp>
        <p:nvGrpSpPr>
          <p:cNvPr id="29699" name="Group 2">
            <a:extLst>
              <a:ext uri="{FF2B5EF4-FFF2-40B4-BE49-F238E27FC236}">
                <a16:creationId xmlns:a16="http://schemas.microsoft.com/office/drawing/2014/main" id="{9128A403-5916-4057-A201-51B546EEA510}"/>
              </a:ext>
            </a:extLst>
          </p:cNvPr>
          <p:cNvGrpSpPr>
            <a:grpSpLocks/>
          </p:cNvGrpSpPr>
          <p:nvPr/>
        </p:nvGrpSpPr>
        <p:grpSpPr bwMode="auto">
          <a:xfrm>
            <a:off x="5448301" y="1844676"/>
            <a:ext cx="3287713" cy="881063"/>
            <a:chOff x="2486" y="1161"/>
            <a:chExt cx="2071" cy="555"/>
          </a:xfrm>
        </p:grpSpPr>
        <p:sp>
          <p:nvSpPr>
            <p:cNvPr id="29763" name="Freeform 3">
              <a:extLst>
                <a:ext uri="{FF2B5EF4-FFF2-40B4-BE49-F238E27FC236}">
                  <a16:creationId xmlns:a16="http://schemas.microsoft.com/office/drawing/2014/main" id="{489C4A65-A505-4957-90D6-FD8F109E3A29}"/>
                </a:ext>
              </a:extLst>
            </p:cNvPr>
            <p:cNvSpPr>
              <a:spLocks/>
            </p:cNvSpPr>
            <p:nvPr/>
          </p:nvSpPr>
          <p:spPr bwMode="auto">
            <a:xfrm>
              <a:off x="2486" y="1161"/>
              <a:ext cx="96" cy="555"/>
            </a:xfrm>
            <a:custGeom>
              <a:avLst/>
              <a:gdLst>
                <a:gd name="T0" fmla="*/ 96 w 96"/>
                <a:gd name="T1" fmla="*/ 0 h 555"/>
                <a:gd name="T2" fmla="*/ 85 w 96"/>
                <a:gd name="T3" fmla="*/ 1 h 555"/>
                <a:gd name="T4" fmla="*/ 69 w 96"/>
                <a:gd name="T5" fmla="*/ 8 h 555"/>
                <a:gd name="T6" fmla="*/ 60 w 96"/>
                <a:gd name="T7" fmla="*/ 15 h 555"/>
                <a:gd name="T8" fmla="*/ 50 w 96"/>
                <a:gd name="T9" fmla="*/ 29 h 555"/>
                <a:gd name="T10" fmla="*/ 46 w 96"/>
                <a:gd name="T11" fmla="*/ 42 h 555"/>
                <a:gd name="T12" fmla="*/ 45 w 96"/>
                <a:gd name="T13" fmla="*/ 232 h 555"/>
                <a:gd name="T14" fmla="*/ 42 w 96"/>
                <a:gd name="T15" fmla="*/ 250 h 555"/>
                <a:gd name="T16" fmla="*/ 43 w 96"/>
                <a:gd name="T17" fmla="*/ 245 h 555"/>
                <a:gd name="T18" fmla="*/ 33 w 96"/>
                <a:gd name="T19" fmla="*/ 259 h 555"/>
                <a:gd name="T20" fmla="*/ 31 w 96"/>
                <a:gd name="T21" fmla="*/ 269 h 555"/>
                <a:gd name="T22" fmla="*/ 21 w 96"/>
                <a:gd name="T23" fmla="*/ 268 h 555"/>
                <a:gd name="T24" fmla="*/ 15 w 96"/>
                <a:gd name="T25" fmla="*/ 276 h 555"/>
                <a:gd name="T26" fmla="*/ 6 w 96"/>
                <a:gd name="T27" fmla="*/ 271 h 555"/>
                <a:gd name="T28" fmla="*/ 4 w 96"/>
                <a:gd name="T29" fmla="*/ 272 h 555"/>
                <a:gd name="T30" fmla="*/ 0 w 96"/>
                <a:gd name="T31" fmla="*/ 277 h 555"/>
                <a:gd name="T32" fmla="*/ 4 w 96"/>
                <a:gd name="T33" fmla="*/ 282 h 555"/>
                <a:gd name="T34" fmla="*/ 15 w 96"/>
                <a:gd name="T35" fmla="*/ 284 h 555"/>
                <a:gd name="T36" fmla="*/ 13 w 96"/>
                <a:gd name="T37" fmla="*/ 283 h 555"/>
                <a:gd name="T38" fmla="*/ 29 w 96"/>
                <a:gd name="T39" fmla="*/ 290 h 555"/>
                <a:gd name="T40" fmla="*/ 27 w 96"/>
                <a:gd name="T41" fmla="*/ 289 h 555"/>
                <a:gd name="T42" fmla="*/ 39 w 96"/>
                <a:gd name="T43" fmla="*/ 302 h 555"/>
                <a:gd name="T44" fmla="*/ 48 w 96"/>
                <a:gd name="T45" fmla="*/ 305 h 555"/>
                <a:gd name="T46" fmla="*/ 44 w 96"/>
                <a:gd name="T47" fmla="*/ 314 h 555"/>
                <a:gd name="T48" fmla="*/ 45 w 96"/>
                <a:gd name="T49" fmla="*/ 504 h 555"/>
                <a:gd name="T50" fmla="*/ 49 w 96"/>
                <a:gd name="T51" fmla="*/ 522 h 555"/>
                <a:gd name="T52" fmla="*/ 54 w 96"/>
                <a:gd name="T53" fmla="*/ 534 h 555"/>
                <a:gd name="T54" fmla="*/ 67 w 96"/>
                <a:gd name="T55" fmla="*/ 546 h 555"/>
                <a:gd name="T56" fmla="*/ 76 w 96"/>
                <a:gd name="T57" fmla="*/ 551 h 555"/>
                <a:gd name="T58" fmla="*/ 87 w 96"/>
                <a:gd name="T59" fmla="*/ 554 h 555"/>
                <a:gd name="T60" fmla="*/ 96 w 96"/>
                <a:gd name="T61" fmla="*/ 543 h 555"/>
                <a:gd name="T62" fmla="*/ 87 w 96"/>
                <a:gd name="T63" fmla="*/ 548 h 555"/>
                <a:gd name="T64" fmla="*/ 81 w 96"/>
                <a:gd name="T65" fmla="*/ 540 h 555"/>
                <a:gd name="T66" fmla="*/ 71 w 96"/>
                <a:gd name="T67" fmla="*/ 541 h 555"/>
                <a:gd name="T68" fmla="*/ 69 w 96"/>
                <a:gd name="T69" fmla="*/ 531 h 555"/>
                <a:gd name="T70" fmla="*/ 59 w 96"/>
                <a:gd name="T71" fmla="*/ 517 h 555"/>
                <a:gd name="T72" fmla="*/ 61 w 96"/>
                <a:gd name="T73" fmla="*/ 522 h 555"/>
                <a:gd name="T74" fmla="*/ 57 w 96"/>
                <a:gd name="T75" fmla="*/ 504 h 555"/>
                <a:gd name="T76" fmla="*/ 56 w 96"/>
                <a:gd name="T77" fmla="*/ 314 h 555"/>
                <a:gd name="T78" fmla="*/ 52 w 96"/>
                <a:gd name="T79" fmla="*/ 301 h 555"/>
                <a:gd name="T80" fmla="*/ 42 w 96"/>
                <a:gd name="T81" fmla="*/ 286 h 555"/>
                <a:gd name="T82" fmla="*/ 34 w 96"/>
                <a:gd name="T83" fmla="*/ 279 h 555"/>
                <a:gd name="T84" fmla="*/ 18 w 96"/>
                <a:gd name="T85" fmla="*/ 272 h 555"/>
                <a:gd name="T86" fmla="*/ 6 w 96"/>
                <a:gd name="T87" fmla="*/ 271 h 555"/>
                <a:gd name="T88" fmla="*/ 8 w 96"/>
                <a:gd name="T89" fmla="*/ 282 h 555"/>
                <a:gd name="T90" fmla="*/ 12 w 96"/>
                <a:gd name="T91" fmla="*/ 277 h 555"/>
                <a:gd name="T92" fmla="*/ 8 w 96"/>
                <a:gd name="T93" fmla="*/ 272 h 555"/>
                <a:gd name="T94" fmla="*/ 6 w 96"/>
                <a:gd name="T95" fmla="*/ 283 h 555"/>
                <a:gd name="T96" fmla="*/ 18 w 96"/>
                <a:gd name="T97" fmla="*/ 282 h 555"/>
                <a:gd name="T98" fmla="*/ 34 w 96"/>
                <a:gd name="T99" fmla="*/ 275 h 555"/>
                <a:gd name="T100" fmla="*/ 42 w 96"/>
                <a:gd name="T101" fmla="*/ 268 h 555"/>
                <a:gd name="T102" fmla="*/ 52 w 96"/>
                <a:gd name="T103" fmla="*/ 254 h 555"/>
                <a:gd name="T104" fmla="*/ 54 w 96"/>
                <a:gd name="T105" fmla="*/ 250 h 555"/>
                <a:gd name="T106" fmla="*/ 57 w 96"/>
                <a:gd name="T107" fmla="*/ 232 h 555"/>
                <a:gd name="T108" fmla="*/ 58 w 96"/>
                <a:gd name="T109" fmla="*/ 42 h 555"/>
                <a:gd name="T110" fmla="*/ 55 w 96"/>
                <a:gd name="T111" fmla="*/ 33 h 555"/>
                <a:gd name="T112" fmla="*/ 63 w 96"/>
                <a:gd name="T113" fmla="*/ 30 h 555"/>
                <a:gd name="T114" fmla="*/ 76 w 96"/>
                <a:gd name="T115" fmla="*/ 18 h 555"/>
                <a:gd name="T116" fmla="*/ 74 w 96"/>
                <a:gd name="T117" fmla="*/ 19 h 555"/>
                <a:gd name="T118" fmla="*/ 90 w 96"/>
                <a:gd name="T119" fmla="*/ 12 h 555"/>
                <a:gd name="T120" fmla="*/ 87 w 96"/>
                <a:gd name="T121" fmla="*/ 13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96" y="12"/>
                  </a:moveTo>
                  <a:lnTo>
                    <a:pt x="96" y="0"/>
                  </a:lnTo>
                  <a:lnTo>
                    <a:pt x="87" y="1"/>
                  </a:lnTo>
                  <a:lnTo>
                    <a:pt x="85" y="1"/>
                  </a:lnTo>
                  <a:lnTo>
                    <a:pt x="76" y="4"/>
                  </a:lnTo>
                  <a:lnTo>
                    <a:pt x="69" y="8"/>
                  </a:lnTo>
                  <a:lnTo>
                    <a:pt x="67" y="9"/>
                  </a:lnTo>
                  <a:lnTo>
                    <a:pt x="60" y="15"/>
                  </a:lnTo>
                  <a:lnTo>
                    <a:pt x="54" y="21"/>
                  </a:lnTo>
                  <a:lnTo>
                    <a:pt x="50" y="29"/>
                  </a:lnTo>
                  <a:lnTo>
                    <a:pt x="49" y="33"/>
                  </a:lnTo>
                  <a:lnTo>
                    <a:pt x="46" y="42"/>
                  </a:lnTo>
                  <a:lnTo>
                    <a:pt x="45" y="51"/>
                  </a:lnTo>
                  <a:lnTo>
                    <a:pt x="45" y="232"/>
                  </a:lnTo>
                  <a:lnTo>
                    <a:pt x="44" y="241"/>
                  </a:lnTo>
                  <a:lnTo>
                    <a:pt x="42" y="250"/>
                  </a:lnTo>
                  <a:lnTo>
                    <a:pt x="48" y="250"/>
                  </a:lnTo>
                  <a:lnTo>
                    <a:pt x="43" y="245"/>
                  </a:lnTo>
                  <a:lnTo>
                    <a:pt x="39" y="253"/>
                  </a:lnTo>
                  <a:lnTo>
                    <a:pt x="33" y="259"/>
                  </a:lnTo>
                  <a:lnTo>
                    <a:pt x="27" y="265"/>
                  </a:lnTo>
                  <a:lnTo>
                    <a:pt x="31" y="269"/>
                  </a:lnTo>
                  <a:lnTo>
                    <a:pt x="29" y="264"/>
                  </a:lnTo>
                  <a:lnTo>
                    <a:pt x="21" y="268"/>
                  </a:lnTo>
                  <a:lnTo>
                    <a:pt x="13" y="271"/>
                  </a:lnTo>
                  <a:lnTo>
                    <a:pt x="15" y="276"/>
                  </a:lnTo>
                  <a:lnTo>
                    <a:pt x="15" y="270"/>
                  </a:lnTo>
                  <a:lnTo>
                    <a:pt x="6" y="271"/>
                  </a:lnTo>
                  <a:lnTo>
                    <a:pt x="4" y="272"/>
                  </a:lnTo>
                  <a:lnTo>
                    <a:pt x="2" y="273"/>
                  </a:lnTo>
                  <a:lnTo>
                    <a:pt x="0" y="277"/>
                  </a:lnTo>
                  <a:lnTo>
                    <a:pt x="2" y="281"/>
                  </a:lnTo>
                  <a:lnTo>
                    <a:pt x="4" y="282"/>
                  </a:lnTo>
                  <a:lnTo>
                    <a:pt x="6" y="283"/>
                  </a:lnTo>
                  <a:lnTo>
                    <a:pt x="15" y="284"/>
                  </a:lnTo>
                  <a:lnTo>
                    <a:pt x="15" y="278"/>
                  </a:lnTo>
                  <a:lnTo>
                    <a:pt x="13" y="283"/>
                  </a:lnTo>
                  <a:lnTo>
                    <a:pt x="21" y="286"/>
                  </a:lnTo>
                  <a:lnTo>
                    <a:pt x="29" y="290"/>
                  </a:lnTo>
                  <a:lnTo>
                    <a:pt x="31" y="285"/>
                  </a:lnTo>
                  <a:lnTo>
                    <a:pt x="27" y="289"/>
                  </a:lnTo>
                  <a:lnTo>
                    <a:pt x="33" y="295"/>
                  </a:lnTo>
                  <a:lnTo>
                    <a:pt x="39" y="302"/>
                  </a:lnTo>
                  <a:lnTo>
                    <a:pt x="43" y="310"/>
                  </a:lnTo>
                  <a:lnTo>
                    <a:pt x="48" y="305"/>
                  </a:lnTo>
                  <a:lnTo>
                    <a:pt x="42" y="305"/>
                  </a:lnTo>
                  <a:lnTo>
                    <a:pt x="44" y="314"/>
                  </a:lnTo>
                  <a:lnTo>
                    <a:pt x="45" y="323"/>
                  </a:lnTo>
                  <a:lnTo>
                    <a:pt x="45" y="504"/>
                  </a:lnTo>
                  <a:lnTo>
                    <a:pt x="46" y="513"/>
                  </a:lnTo>
                  <a:lnTo>
                    <a:pt x="49" y="522"/>
                  </a:lnTo>
                  <a:lnTo>
                    <a:pt x="50" y="526"/>
                  </a:lnTo>
                  <a:lnTo>
                    <a:pt x="54" y="534"/>
                  </a:lnTo>
                  <a:lnTo>
                    <a:pt x="60" y="540"/>
                  </a:lnTo>
                  <a:lnTo>
                    <a:pt x="67" y="546"/>
                  </a:lnTo>
                  <a:lnTo>
                    <a:pt x="69" y="547"/>
                  </a:lnTo>
                  <a:lnTo>
                    <a:pt x="76" y="551"/>
                  </a:lnTo>
                  <a:lnTo>
                    <a:pt x="85" y="554"/>
                  </a:lnTo>
                  <a:lnTo>
                    <a:pt x="87" y="554"/>
                  </a:lnTo>
                  <a:lnTo>
                    <a:pt x="96" y="555"/>
                  </a:lnTo>
                  <a:lnTo>
                    <a:pt x="96" y="543"/>
                  </a:lnTo>
                  <a:lnTo>
                    <a:pt x="87" y="542"/>
                  </a:lnTo>
                  <a:lnTo>
                    <a:pt x="87" y="548"/>
                  </a:lnTo>
                  <a:lnTo>
                    <a:pt x="90" y="543"/>
                  </a:lnTo>
                  <a:lnTo>
                    <a:pt x="81" y="540"/>
                  </a:lnTo>
                  <a:lnTo>
                    <a:pt x="74" y="536"/>
                  </a:lnTo>
                  <a:lnTo>
                    <a:pt x="71" y="541"/>
                  </a:lnTo>
                  <a:lnTo>
                    <a:pt x="76" y="537"/>
                  </a:lnTo>
                  <a:lnTo>
                    <a:pt x="69" y="531"/>
                  </a:lnTo>
                  <a:lnTo>
                    <a:pt x="63" y="525"/>
                  </a:lnTo>
                  <a:lnTo>
                    <a:pt x="59" y="517"/>
                  </a:lnTo>
                  <a:lnTo>
                    <a:pt x="55" y="522"/>
                  </a:lnTo>
                  <a:lnTo>
                    <a:pt x="61" y="522"/>
                  </a:lnTo>
                  <a:lnTo>
                    <a:pt x="58" y="513"/>
                  </a:lnTo>
                  <a:lnTo>
                    <a:pt x="57" y="504"/>
                  </a:lnTo>
                  <a:lnTo>
                    <a:pt x="57" y="323"/>
                  </a:lnTo>
                  <a:lnTo>
                    <a:pt x="56" y="314"/>
                  </a:lnTo>
                  <a:lnTo>
                    <a:pt x="54" y="305"/>
                  </a:lnTo>
                  <a:lnTo>
                    <a:pt x="52" y="301"/>
                  </a:lnTo>
                  <a:lnTo>
                    <a:pt x="48" y="293"/>
                  </a:lnTo>
                  <a:lnTo>
                    <a:pt x="42" y="286"/>
                  </a:lnTo>
                  <a:lnTo>
                    <a:pt x="36" y="280"/>
                  </a:lnTo>
                  <a:lnTo>
                    <a:pt x="34" y="279"/>
                  </a:lnTo>
                  <a:lnTo>
                    <a:pt x="26" y="275"/>
                  </a:lnTo>
                  <a:lnTo>
                    <a:pt x="18" y="272"/>
                  </a:lnTo>
                  <a:lnTo>
                    <a:pt x="15" y="272"/>
                  </a:lnTo>
                  <a:lnTo>
                    <a:pt x="6" y="271"/>
                  </a:lnTo>
                  <a:lnTo>
                    <a:pt x="6" y="283"/>
                  </a:lnTo>
                  <a:lnTo>
                    <a:pt x="8" y="282"/>
                  </a:lnTo>
                  <a:lnTo>
                    <a:pt x="10" y="281"/>
                  </a:lnTo>
                  <a:lnTo>
                    <a:pt x="12" y="277"/>
                  </a:lnTo>
                  <a:lnTo>
                    <a:pt x="10" y="273"/>
                  </a:lnTo>
                  <a:lnTo>
                    <a:pt x="8" y="272"/>
                  </a:lnTo>
                  <a:lnTo>
                    <a:pt x="6" y="277"/>
                  </a:lnTo>
                  <a:lnTo>
                    <a:pt x="6" y="283"/>
                  </a:lnTo>
                  <a:lnTo>
                    <a:pt x="15" y="282"/>
                  </a:lnTo>
                  <a:lnTo>
                    <a:pt x="18" y="282"/>
                  </a:lnTo>
                  <a:lnTo>
                    <a:pt x="26" y="279"/>
                  </a:lnTo>
                  <a:lnTo>
                    <a:pt x="34" y="275"/>
                  </a:lnTo>
                  <a:lnTo>
                    <a:pt x="36" y="274"/>
                  </a:lnTo>
                  <a:lnTo>
                    <a:pt x="42" y="268"/>
                  </a:lnTo>
                  <a:lnTo>
                    <a:pt x="48" y="262"/>
                  </a:lnTo>
                  <a:lnTo>
                    <a:pt x="52" y="254"/>
                  </a:lnTo>
                  <a:lnTo>
                    <a:pt x="54" y="250"/>
                  </a:lnTo>
                  <a:lnTo>
                    <a:pt x="56" y="241"/>
                  </a:lnTo>
                  <a:lnTo>
                    <a:pt x="57" y="232"/>
                  </a:lnTo>
                  <a:lnTo>
                    <a:pt x="57" y="51"/>
                  </a:lnTo>
                  <a:lnTo>
                    <a:pt x="58" y="42"/>
                  </a:lnTo>
                  <a:lnTo>
                    <a:pt x="61" y="33"/>
                  </a:lnTo>
                  <a:lnTo>
                    <a:pt x="55" y="33"/>
                  </a:lnTo>
                  <a:lnTo>
                    <a:pt x="59" y="38"/>
                  </a:lnTo>
                  <a:lnTo>
                    <a:pt x="63" y="30"/>
                  </a:lnTo>
                  <a:lnTo>
                    <a:pt x="69" y="24"/>
                  </a:lnTo>
                  <a:lnTo>
                    <a:pt x="76" y="18"/>
                  </a:lnTo>
                  <a:lnTo>
                    <a:pt x="71" y="14"/>
                  </a:lnTo>
                  <a:lnTo>
                    <a:pt x="74" y="19"/>
                  </a:lnTo>
                  <a:lnTo>
                    <a:pt x="81" y="15"/>
                  </a:lnTo>
                  <a:lnTo>
                    <a:pt x="90" y="12"/>
                  </a:lnTo>
                  <a:lnTo>
                    <a:pt x="87" y="7"/>
                  </a:lnTo>
                  <a:lnTo>
                    <a:pt x="87" y="13"/>
                  </a:lnTo>
                  <a:lnTo>
                    <a:pt x="9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64" name="Freeform 4">
              <a:extLst>
                <a:ext uri="{FF2B5EF4-FFF2-40B4-BE49-F238E27FC236}">
                  <a16:creationId xmlns:a16="http://schemas.microsoft.com/office/drawing/2014/main" id="{14FA9C2C-1B45-4818-83A0-70F37D0E9CF8}"/>
                </a:ext>
              </a:extLst>
            </p:cNvPr>
            <p:cNvSpPr>
              <a:spLocks/>
            </p:cNvSpPr>
            <p:nvPr/>
          </p:nvSpPr>
          <p:spPr bwMode="auto">
            <a:xfrm>
              <a:off x="4461" y="1161"/>
              <a:ext cx="96" cy="555"/>
            </a:xfrm>
            <a:custGeom>
              <a:avLst/>
              <a:gdLst>
                <a:gd name="T0" fmla="*/ 0 w 96"/>
                <a:gd name="T1" fmla="*/ 12 h 555"/>
                <a:gd name="T2" fmla="*/ 9 w 96"/>
                <a:gd name="T3" fmla="*/ 7 h 555"/>
                <a:gd name="T4" fmla="*/ 15 w 96"/>
                <a:gd name="T5" fmla="*/ 15 h 555"/>
                <a:gd name="T6" fmla="*/ 25 w 96"/>
                <a:gd name="T7" fmla="*/ 14 h 555"/>
                <a:gd name="T8" fmla="*/ 27 w 96"/>
                <a:gd name="T9" fmla="*/ 24 h 555"/>
                <a:gd name="T10" fmla="*/ 37 w 96"/>
                <a:gd name="T11" fmla="*/ 38 h 555"/>
                <a:gd name="T12" fmla="*/ 35 w 96"/>
                <a:gd name="T13" fmla="*/ 33 h 555"/>
                <a:gd name="T14" fmla="*/ 39 w 96"/>
                <a:gd name="T15" fmla="*/ 51 h 555"/>
                <a:gd name="T16" fmla="*/ 40 w 96"/>
                <a:gd name="T17" fmla="*/ 241 h 555"/>
                <a:gd name="T18" fmla="*/ 44 w 96"/>
                <a:gd name="T19" fmla="*/ 254 h 555"/>
                <a:gd name="T20" fmla="*/ 54 w 96"/>
                <a:gd name="T21" fmla="*/ 268 h 555"/>
                <a:gd name="T22" fmla="*/ 62 w 96"/>
                <a:gd name="T23" fmla="*/ 275 h 555"/>
                <a:gd name="T24" fmla="*/ 78 w 96"/>
                <a:gd name="T25" fmla="*/ 282 h 555"/>
                <a:gd name="T26" fmla="*/ 90 w 96"/>
                <a:gd name="T27" fmla="*/ 283 h 555"/>
                <a:gd name="T28" fmla="*/ 90 w 96"/>
                <a:gd name="T29" fmla="*/ 271 h 555"/>
                <a:gd name="T30" fmla="*/ 86 w 96"/>
                <a:gd name="T31" fmla="*/ 273 h 555"/>
                <a:gd name="T32" fmla="*/ 86 w 96"/>
                <a:gd name="T33" fmla="*/ 281 h 555"/>
                <a:gd name="T34" fmla="*/ 90 w 96"/>
                <a:gd name="T35" fmla="*/ 271 h 555"/>
                <a:gd name="T36" fmla="*/ 78 w 96"/>
                <a:gd name="T37" fmla="*/ 272 h 555"/>
                <a:gd name="T38" fmla="*/ 62 w 96"/>
                <a:gd name="T39" fmla="*/ 279 h 555"/>
                <a:gd name="T40" fmla="*/ 54 w 96"/>
                <a:gd name="T41" fmla="*/ 286 h 555"/>
                <a:gd name="T42" fmla="*/ 44 w 96"/>
                <a:gd name="T43" fmla="*/ 301 h 555"/>
                <a:gd name="T44" fmla="*/ 40 w 96"/>
                <a:gd name="T45" fmla="*/ 314 h 555"/>
                <a:gd name="T46" fmla="*/ 39 w 96"/>
                <a:gd name="T47" fmla="*/ 504 h 555"/>
                <a:gd name="T48" fmla="*/ 35 w 96"/>
                <a:gd name="T49" fmla="*/ 522 h 555"/>
                <a:gd name="T50" fmla="*/ 37 w 96"/>
                <a:gd name="T51" fmla="*/ 517 h 555"/>
                <a:gd name="T52" fmla="*/ 27 w 96"/>
                <a:gd name="T53" fmla="*/ 531 h 555"/>
                <a:gd name="T54" fmla="*/ 25 w 96"/>
                <a:gd name="T55" fmla="*/ 541 h 555"/>
                <a:gd name="T56" fmla="*/ 15 w 96"/>
                <a:gd name="T57" fmla="*/ 540 h 555"/>
                <a:gd name="T58" fmla="*/ 9 w 96"/>
                <a:gd name="T59" fmla="*/ 548 h 555"/>
                <a:gd name="T60" fmla="*/ 0 w 96"/>
                <a:gd name="T61" fmla="*/ 543 h 555"/>
                <a:gd name="T62" fmla="*/ 9 w 96"/>
                <a:gd name="T63" fmla="*/ 554 h 555"/>
                <a:gd name="T64" fmla="*/ 20 w 96"/>
                <a:gd name="T65" fmla="*/ 551 h 555"/>
                <a:gd name="T66" fmla="*/ 29 w 96"/>
                <a:gd name="T67" fmla="*/ 546 h 555"/>
                <a:gd name="T68" fmla="*/ 42 w 96"/>
                <a:gd name="T69" fmla="*/ 534 h 555"/>
                <a:gd name="T70" fmla="*/ 47 w 96"/>
                <a:gd name="T71" fmla="*/ 522 h 555"/>
                <a:gd name="T72" fmla="*/ 50 w 96"/>
                <a:gd name="T73" fmla="*/ 513 h 555"/>
                <a:gd name="T74" fmla="*/ 51 w 96"/>
                <a:gd name="T75" fmla="*/ 323 h 555"/>
                <a:gd name="T76" fmla="*/ 55 w 96"/>
                <a:gd name="T77" fmla="*/ 305 h 555"/>
                <a:gd name="T78" fmla="*/ 53 w 96"/>
                <a:gd name="T79" fmla="*/ 310 h 555"/>
                <a:gd name="T80" fmla="*/ 63 w 96"/>
                <a:gd name="T81" fmla="*/ 295 h 555"/>
                <a:gd name="T82" fmla="*/ 65 w 96"/>
                <a:gd name="T83" fmla="*/ 285 h 555"/>
                <a:gd name="T84" fmla="*/ 75 w 96"/>
                <a:gd name="T85" fmla="*/ 286 h 555"/>
                <a:gd name="T86" fmla="*/ 81 w 96"/>
                <a:gd name="T87" fmla="*/ 278 h 555"/>
                <a:gd name="T88" fmla="*/ 90 w 96"/>
                <a:gd name="T89" fmla="*/ 283 h 555"/>
                <a:gd name="T90" fmla="*/ 92 w 96"/>
                <a:gd name="T91" fmla="*/ 282 h 555"/>
                <a:gd name="T92" fmla="*/ 96 w 96"/>
                <a:gd name="T93" fmla="*/ 277 h 555"/>
                <a:gd name="T94" fmla="*/ 92 w 96"/>
                <a:gd name="T95" fmla="*/ 272 h 555"/>
                <a:gd name="T96" fmla="*/ 81 w 96"/>
                <a:gd name="T97" fmla="*/ 270 h 555"/>
                <a:gd name="T98" fmla="*/ 83 w 96"/>
                <a:gd name="T99" fmla="*/ 271 h 555"/>
                <a:gd name="T100" fmla="*/ 67 w 96"/>
                <a:gd name="T101" fmla="*/ 264 h 555"/>
                <a:gd name="T102" fmla="*/ 69 w 96"/>
                <a:gd name="T103" fmla="*/ 265 h 555"/>
                <a:gd name="T104" fmla="*/ 57 w 96"/>
                <a:gd name="T105" fmla="*/ 253 h 555"/>
                <a:gd name="T106" fmla="*/ 49 w 96"/>
                <a:gd name="T107" fmla="*/ 250 h 555"/>
                <a:gd name="T108" fmla="*/ 52 w 96"/>
                <a:gd name="T109" fmla="*/ 241 h 555"/>
                <a:gd name="T110" fmla="*/ 51 w 96"/>
                <a:gd name="T111" fmla="*/ 51 h 555"/>
                <a:gd name="T112" fmla="*/ 47 w 96"/>
                <a:gd name="T113" fmla="*/ 33 h 555"/>
                <a:gd name="T114" fmla="*/ 42 w 96"/>
                <a:gd name="T115" fmla="*/ 21 h 555"/>
                <a:gd name="T116" fmla="*/ 29 w 96"/>
                <a:gd name="T117" fmla="*/ 9 h 555"/>
                <a:gd name="T118" fmla="*/ 20 w 96"/>
                <a:gd name="T119" fmla="*/ 4 h 555"/>
                <a:gd name="T120" fmla="*/ 9 w 96"/>
                <a:gd name="T121" fmla="*/ 1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0" y="0"/>
                  </a:moveTo>
                  <a:lnTo>
                    <a:pt x="0" y="12"/>
                  </a:lnTo>
                  <a:lnTo>
                    <a:pt x="9" y="13"/>
                  </a:lnTo>
                  <a:lnTo>
                    <a:pt x="9" y="7"/>
                  </a:lnTo>
                  <a:lnTo>
                    <a:pt x="6" y="12"/>
                  </a:lnTo>
                  <a:lnTo>
                    <a:pt x="15" y="15"/>
                  </a:lnTo>
                  <a:lnTo>
                    <a:pt x="22" y="19"/>
                  </a:lnTo>
                  <a:lnTo>
                    <a:pt x="25" y="14"/>
                  </a:lnTo>
                  <a:lnTo>
                    <a:pt x="20" y="18"/>
                  </a:lnTo>
                  <a:lnTo>
                    <a:pt x="27" y="24"/>
                  </a:lnTo>
                  <a:lnTo>
                    <a:pt x="33" y="30"/>
                  </a:lnTo>
                  <a:lnTo>
                    <a:pt x="37" y="38"/>
                  </a:lnTo>
                  <a:lnTo>
                    <a:pt x="41" y="33"/>
                  </a:lnTo>
                  <a:lnTo>
                    <a:pt x="35" y="33"/>
                  </a:lnTo>
                  <a:lnTo>
                    <a:pt x="38" y="42"/>
                  </a:lnTo>
                  <a:lnTo>
                    <a:pt x="39" y="51"/>
                  </a:lnTo>
                  <a:lnTo>
                    <a:pt x="39" y="232"/>
                  </a:lnTo>
                  <a:lnTo>
                    <a:pt x="40" y="241"/>
                  </a:lnTo>
                  <a:lnTo>
                    <a:pt x="43" y="250"/>
                  </a:lnTo>
                  <a:lnTo>
                    <a:pt x="44" y="254"/>
                  </a:lnTo>
                  <a:lnTo>
                    <a:pt x="48" y="262"/>
                  </a:lnTo>
                  <a:lnTo>
                    <a:pt x="54" y="268"/>
                  </a:lnTo>
                  <a:lnTo>
                    <a:pt x="60" y="274"/>
                  </a:lnTo>
                  <a:lnTo>
                    <a:pt x="62" y="275"/>
                  </a:lnTo>
                  <a:lnTo>
                    <a:pt x="70" y="279"/>
                  </a:lnTo>
                  <a:lnTo>
                    <a:pt x="78" y="282"/>
                  </a:lnTo>
                  <a:lnTo>
                    <a:pt x="81" y="282"/>
                  </a:lnTo>
                  <a:lnTo>
                    <a:pt x="90" y="283"/>
                  </a:lnTo>
                  <a:lnTo>
                    <a:pt x="90" y="277"/>
                  </a:lnTo>
                  <a:lnTo>
                    <a:pt x="90" y="271"/>
                  </a:lnTo>
                  <a:lnTo>
                    <a:pt x="88" y="272"/>
                  </a:lnTo>
                  <a:lnTo>
                    <a:pt x="86" y="273"/>
                  </a:lnTo>
                  <a:lnTo>
                    <a:pt x="84" y="277"/>
                  </a:lnTo>
                  <a:lnTo>
                    <a:pt x="86" y="281"/>
                  </a:lnTo>
                  <a:lnTo>
                    <a:pt x="88" y="282"/>
                  </a:lnTo>
                  <a:lnTo>
                    <a:pt x="90" y="271"/>
                  </a:lnTo>
                  <a:lnTo>
                    <a:pt x="81" y="272"/>
                  </a:lnTo>
                  <a:lnTo>
                    <a:pt x="78" y="272"/>
                  </a:lnTo>
                  <a:lnTo>
                    <a:pt x="70" y="275"/>
                  </a:lnTo>
                  <a:lnTo>
                    <a:pt x="62" y="279"/>
                  </a:lnTo>
                  <a:lnTo>
                    <a:pt x="60" y="280"/>
                  </a:lnTo>
                  <a:lnTo>
                    <a:pt x="54" y="286"/>
                  </a:lnTo>
                  <a:lnTo>
                    <a:pt x="48" y="293"/>
                  </a:lnTo>
                  <a:lnTo>
                    <a:pt x="44" y="301"/>
                  </a:lnTo>
                  <a:lnTo>
                    <a:pt x="43" y="305"/>
                  </a:lnTo>
                  <a:lnTo>
                    <a:pt x="40" y="314"/>
                  </a:lnTo>
                  <a:lnTo>
                    <a:pt x="39" y="323"/>
                  </a:lnTo>
                  <a:lnTo>
                    <a:pt x="39" y="504"/>
                  </a:lnTo>
                  <a:lnTo>
                    <a:pt x="38" y="513"/>
                  </a:lnTo>
                  <a:lnTo>
                    <a:pt x="35" y="522"/>
                  </a:lnTo>
                  <a:lnTo>
                    <a:pt x="41" y="522"/>
                  </a:lnTo>
                  <a:lnTo>
                    <a:pt x="37" y="517"/>
                  </a:lnTo>
                  <a:lnTo>
                    <a:pt x="33" y="525"/>
                  </a:lnTo>
                  <a:lnTo>
                    <a:pt x="27" y="531"/>
                  </a:lnTo>
                  <a:lnTo>
                    <a:pt x="20" y="537"/>
                  </a:lnTo>
                  <a:lnTo>
                    <a:pt x="25" y="541"/>
                  </a:lnTo>
                  <a:lnTo>
                    <a:pt x="22" y="536"/>
                  </a:lnTo>
                  <a:lnTo>
                    <a:pt x="15" y="540"/>
                  </a:lnTo>
                  <a:lnTo>
                    <a:pt x="6" y="543"/>
                  </a:lnTo>
                  <a:lnTo>
                    <a:pt x="9" y="548"/>
                  </a:lnTo>
                  <a:lnTo>
                    <a:pt x="9" y="542"/>
                  </a:lnTo>
                  <a:lnTo>
                    <a:pt x="0" y="543"/>
                  </a:lnTo>
                  <a:lnTo>
                    <a:pt x="0" y="555"/>
                  </a:lnTo>
                  <a:lnTo>
                    <a:pt x="9" y="554"/>
                  </a:lnTo>
                  <a:lnTo>
                    <a:pt x="11" y="554"/>
                  </a:lnTo>
                  <a:lnTo>
                    <a:pt x="20" y="551"/>
                  </a:lnTo>
                  <a:lnTo>
                    <a:pt x="27" y="547"/>
                  </a:lnTo>
                  <a:lnTo>
                    <a:pt x="29" y="546"/>
                  </a:lnTo>
                  <a:lnTo>
                    <a:pt x="36" y="540"/>
                  </a:lnTo>
                  <a:lnTo>
                    <a:pt x="42" y="534"/>
                  </a:lnTo>
                  <a:lnTo>
                    <a:pt x="46" y="526"/>
                  </a:lnTo>
                  <a:lnTo>
                    <a:pt x="47" y="522"/>
                  </a:lnTo>
                  <a:lnTo>
                    <a:pt x="50" y="513"/>
                  </a:lnTo>
                  <a:lnTo>
                    <a:pt x="51" y="504"/>
                  </a:lnTo>
                  <a:lnTo>
                    <a:pt x="51" y="323"/>
                  </a:lnTo>
                  <a:lnTo>
                    <a:pt x="52" y="314"/>
                  </a:lnTo>
                  <a:lnTo>
                    <a:pt x="55" y="305"/>
                  </a:lnTo>
                  <a:lnTo>
                    <a:pt x="49" y="305"/>
                  </a:lnTo>
                  <a:lnTo>
                    <a:pt x="53" y="310"/>
                  </a:lnTo>
                  <a:lnTo>
                    <a:pt x="57" y="302"/>
                  </a:lnTo>
                  <a:lnTo>
                    <a:pt x="63" y="295"/>
                  </a:lnTo>
                  <a:lnTo>
                    <a:pt x="69" y="289"/>
                  </a:lnTo>
                  <a:lnTo>
                    <a:pt x="65" y="285"/>
                  </a:lnTo>
                  <a:lnTo>
                    <a:pt x="67" y="290"/>
                  </a:lnTo>
                  <a:lnTo>
                    <a:pt x="75" y="286"/>
                  </a:lnTo>
                  <a:lnTo>
                    <a:pt x="83" y="283"/>
                  </a:lnTo>
                  <a:lnTo>
                    <a:pt x="81" y="278"/>
                  </a:lnTo>
                  <a:lnTo>
                    <a:pt x="81" y="284"/>
                  </a:lnTo>
                  <a:lnTo>
                    <a:pt x="90" y="283"/>
                  </a:lnTo>
                  <a:lnTo>
                    <a:pt x="92" y="282"/>
                  </a:lnTo>
                  <a:lnTo>
                    <a:pt x="94" y="281"/>
                  </a:lnTo>
                  <a:lnTo>
                    <a:pt x="96" y="277"/>
                  </a:lnTo>
                  <a:lnTo>
                    <a:pt x="94" y="273"/>
                  </a:lnTo>
                  <a:lnTo>
                    <a:pt x="92" y="272"/>
                  </a:lnTo>
                  <a:lnTo>
                    <a:pt x="90" y="271"/>
                  </a:lnTo>
                  <a:lnTo>
                    <a:pt x="81" y="270"/>
                  </a:lnTo>
                  <a:lnTo>
                    <a:pt x="81" y="276"/>
                  </a:lnTo>
                  <a:lnTo>
                    <a:pt x="83" y="271"/>
                  </a:lnTo>
                  <a:lnTo>
                    <a:pt x="75" y="268"/>
                  </a:lnTo>
                  <a:lnTo>
                    <a:pt x="67" y="264"/>
                  </a:lnTo>
                  <a:lnTo>
                    <a:pt x="65" y="269"/>
                  </a:lnTo>
                  <a:lnTo>
                    <a:pt x="69" y="265"/>
                  </a:lnTo>
                  <a:lnTo>
                    <a:pt x="63" y="259"/>
                  </a:lnTo>
                  <a:lnTo>
                    <a:pt x="57" y="253"/>
                  </a:lnTo>
                  <a:lnTo>
                    <a:pt x="53" y="245"/>
                  </a:lnTo>
                  <a:lnTo>
                    <a:pt x="49" y="250"/>
                  </a:lnTo>
                  <a:lnTo>
                    <a:pt x="55" y="250"/>
                  </a:lnTo>
                  <a:lnTo>
                    <a:pt x="52" y="241"/>
                  </a:lnTo>
                  <a:lnTo>
                    <a:pt x="51" y="232"/>
                  </a:lnTo>
                  <a:lnTo>
                    <a:pt x="51" y="51"/>
                  </a:lnTo>
                  <a:lnTo>
                    <a:pt x="50" y="42"/>
                  </a:lnTo>
                  <a:lnTo>
                    <a:pt x="47" y="33"/>
                  </a:lnTo>
                  <a:lnTo>
                    <a:pt x="46" y="29"/>
                  </a:lnTo>
                  <a:lnTo>
                    <a:pt x="42" y="21"/>
                  </a:lnTo>
                  <a:lnTo>
                    <a:pt x="36" y="15"/>
                  </a:lnTo>
                  <a:lnTo>
                    <a:pt x="29" y="9"/>
                  </a:lnTo>
                  <a:lnTo>
                    <a:pt x="27" y="8"/>
                  </a:lnTo>
                  <a:lnTo>
                    <a:pt x="20" y="4"/>
                  </a:lnTo>
                  <a:lnTo>
                    <a:pt x="11" y="1"/>
                  </a:lnTo>
                  <a:lnTo>
                    <a:pt x="9"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9700" name="Rectangle 5">
            <a:extLst>
              <a:ext uri="{FF2B5EF4-FFF2-40B4-BE49-F238E27FC236}">
                <a16:creationId xmlns:a16="http://schemas.microsoft.com/office/drawing/2014/main" id="{91C792E2-B00D-4348-8F94-41F967718357}"/>
              </a:ext>
            </a:extLst>
          </p:cNvPr>
          <p:cNvSpPr>
            <a:spLocks noChangeArrowheads="1"/>
          </p:cNvSpPr>
          <p:nvPr/>
        </p:nvSpPr>
        <p:spPr bwMode="auto">
          <a:xfrm>
            <a:off x="8729664" y="1935163"/>
            <a:ext cx="18434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intravaskulární</a:t>
            </a:r>
            <a:endParaRPr lang="cs-CZ" altLang="cs-CZ" sz="2400">
              <a:latin typeface="Times New Roman" panose="02020603050405020304" pitchFamily="18" charset="0"/>
            </a:endParaRPr>
          </a:p>
        </p:txBody>
      </p:sp>
      <p:sp>
        <p:nvSpPr>
          <p:cNvPr id="29701" name="Rectangle 6">
            <a:extLst>
              <a:ext uri="{FF2B5EF4-FFF2-40B4-BE49-F238E27FC236}">
                <a16:creationId xmlns:a16="http://schemas.microsoft.com/office/drawing/2014/main" id="{AAD71B45-AA88-4DD1-8CAC-95F1A6D2EF77}"/>
              </a:ext>
            </a:extLst>
          </p:cNvPr>
          <p:cNvSpPr>
            <a:spLocks noChangeArrowheads="1"/>
          </p:cNvSpPr>
          <p:nvPr/>
        </p:nvSpPr>
        <p:spPr bwMode="auto">
          <a:xfrm>
            <a:off x="8729664" y="2300288"/>
            <a:ext cx="9890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tekutina</a:t>
            </a:r>
            <a:endParaRPr lang="cs-CZ" altLang="cs-CZ" sz="2400">
              <a:latin typeface="Times New Roman" panose="02020603050405020304" pitchFamily="18" charset="0"/>
            </a:endParaRPr>
          </a:p>
        </p:txBody>
      </p:sp>
      <p:grpSp>
        <p:nvGrpSpPr>
          <p:cNvPr id="29702" name="Group 7">
            <a:extLst>
              <a:ext uri="{FF2B5EF4-FFF2-40B4-BE49-F238E27FC236}">
                <a16:creationId xmlns:a16="http://schemas.microsoft.com/office/drawing/2014/main" id="{4D4A8A1D-7868-4DC4-97CA-7858A003CDE7}"/>
              </a:ext>
            </a:extLst>
          </p:cNvPr>
          <p:cNvGrpSpPr>
            <a:grpSpLocks/>
          </p:cNvGrpSpPr>
          <p:nvPr/>
        </p:nvGrpSpPr>
        <p:grpSpPr bwMode="auto">
          <a:xfrm>
            <a:off x="7131050" y="1851025"/>
            <a:ext cx="1443038" cy="844550"/>
            <a:chOff x="3554" y="1166"/>
            <a:chExt cx="887" cy="532"/>
          </a:xfrm>
        </p:grpSpPr>
        <p:sp>
          <p:nvSpPr>
            <p:cNvPr id="29759" name="Rectangle 8">
              <a:extLst>
                <a:ext uri="{FF2B5EF4-FFF2-40B4-BE49-F238E27FC236}">
                  <a16:creationId xmlns:a16="http://schemas.microsoft.com/office/drawing/2014/main" id="{DC9CBA6F-58E2-4A62-881C-89C5081A08A9}"/>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9760" name="Rectangle 9">
              <a:extLst>
                <a:ext uri="{FF2B5EF4-FFF2-40B4-BE49-F238E27FC236}">
                  <a16:creationId xmlns:a16="http://schemas.microsoft.com/office/drawing/2014/main" id="{9535C8B9-C633-4B29-81C0-204CFB517297}"/>
                </a:ext>
              </a:extLst>
            </p:cNvPr>
            <p:cNvSpPr>
              <a:spLocks noChangeArrowheads="1"/>
            </p:cNvSpPr>
            <p:nvPr/>
          </p:nvSpPr>
          <p:spPr bwMode="auto">
            <a:xfrm>
              <a:off x="3554" y="1166"/>
              <a:ext cx="886" cy="531"/>
            </a:xfrm>
            <a:prstGeom prst="rect">
              <a:avLst/>
            </a:prstGeom>
            <a:solidFill>
              <a:srgbClr val="FF9999"/>
            </a:solidFill>
            <a:ln w="0">
              <a:solidFill>
                <a:srgbClr val="FFFFFF"/>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9761" name="Rectangle 10">
              <a:extLst>
                <a:ext uri="{FF2B5EF4-FFF2-40B4-BE49-F238E27FC236}">
                  <a16:creationId xmlns:a16="http://schemas.microsoft.com/office/drawing/2014/main" id="{AB89F03A-5B9C-4E81-89F1-04EEEDD19709}"/>
                </a:ext>
              </a:extLst>
            </p:cNvPr>
            <p:cNvSpPr>
              <a:spLocks noChangeArrowheads="1"/>
            </p:cNvSpPr>
            <p:nvPr/>
          </p:nvSpPr>
          <p:spPr bwMode="auto">
            <a:xfrm>
              <a:off x="3554" y="1166"/>
              <a:ext cx="887" cy="532"/>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9762" name="Rectangle 11">
              <a:extLst>
                <a:ext uri="{FF2B5EF4-FFF2-40B4-BE49-F238E27FC236}">
                  <a16:creationId xmlns:a16="http://schemas.microsoft.com/office/drawing/2014/main" id="{7406C87E-F9A9-47FF-AD09-510331A9EE9C}"/>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sp>
        <p:nvSpPr>
          <p:cNvPr id="29703" name="Rectangle 12">
            <a:extLst>
              <a:ext uri="{FF2B5EF4-FFF2-40B4-BE49-F238E27FC236}">
                <a16:creationId xmlns:a16="http://schemas.microsoft.com/office/drawing/2014/main" id="{BA696153-345D-4AD8-A8B6-7796AA43AB9B}"/>
              </a:ext>
            </a:extLst>
          </p:cNvPr>
          <p:cNvSpPr>
            <a:spLocks noChangeArrowheads="1"/>
          </p:cNvSpPr>
          <p:nvPr/>
        </p:nvSpPr>
        <p:spPr bwMode="auto">
          <a:xfrm>
            <a:off x="4235451" y="3194050"/>
            <a:ext cx="3444875" cy="977900"/>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9704" name="Freeform 13">
            <a:extLst>
              <a:ext uri="{FF2B5EF4-FFF2-40B4-BE49-F238E27FC236}">
                <a16:creationId xmlns:a16="http://schemas.microsoft.com/office/drawing/2014/main" id="{C3529EEA-32DB-4624-AE39-13B9AB85B702}"/>
              </a:ext>
            </a:extLst>
          </p:cNvPr>
          <p:cNvSpPr>
            <a:spLocks/>
          </p:cNvSpPr>
          <p:nvPr/>
        </p:nvSpPr>
        <p:spPr bwMode="auto">
          <a:xfrm>
            <a:off x="1857376" y="4610100"/>
            <a:ext cx="8512175" cy="1460500"/>
          </a:xfrm>
          <a:custGeom>
            <a:avLst/>
            <a:gdLst>
              <a:gd name="T0" fmla="*/ 2147483646 w 5362"/>
              <a:gd name="T1" fmla="*/ 2147483646 h 920"/>
              <a:gd name="T2" fmla="*/ 2147483646 w 5362"/>
              <a:gd name="T3" fmla="*/ 2147483646 h 920"/>
              <a:gd name="T4" fmla="*/ 2147483646 w 5362"/>
              <a:gd name="T5" fmla="*/ 2147483646 h 920"/>
              <a:gd name="T6" fmla="*/ 2147483646 w 5362"/>
              <a:gd name="T7" fmla="*/ 2147483646 h 920"/>
              <a:gd name="T8" fmla="*/ 2147483646 w 5362"/>
              <a:gd name="T9" fmla="*/ 2147483646 h 920"/>
              <a:gd name="T10" fmla="*/ 2147483646 w 5362"/>
              <a:gd name="T11" fmla="*/ 2147483646 h 920"/>
              <a:gd name="T12" fmla="*/ 2147483646 w 5362"/>
              <a:gd name="T13" fmla="*/ 2147483646 h 920"/>
              <a:gd name="T14" fmla="*/ 2147483646 w 5362"/>
              <a:gd name="T15" fmla="*/ 2147483646 h 920"/>
              <a:gd name="T16" fmla="*/ 0 w 5362"/>
              <a:gd name="T17" fmla="*/ 2147483646 h 920"/>
              <a:gd name="T18" fmla="*/ 2147483646 w 5362"/>
              <a:gd name="T19" fmla="*/ 2147483646 h 920"/>
              <a:gd name="T20" fmla="*/ 2147483646 w 5362"/>
              <a:gd name="T21" fmla="*/ 2147483646 h 920"/>
              <a:gd name="T22" fmla="*/ 2147483646 w 5362"/>
              <a:gd name="T23" fmla="*/ 2147483646 h 920"/>
              <a:gd name="T24" fmla="*/ 2147483646 w 5362"/>
              <a:gd name="T25" fmla="*/ 2147483646 h 920"/>
              <a:gd name="T26" fmla="*/ 2147483646 w 5362"/>
              <a:gd name="T27" fmla="*/ 2147483646 h 920"/>
              <a:gd name="T28" fmla="*/ 2147483646 w 5362"/>
              <a:gd name="T29" fmla="*/ 2147483646 h 920"/>
              <a:gd name="T30" fmla="*/ 2147483646 w 5362"/>
              <a:gd name="T31" fmla="*/ 2147483646 h 920"/>
              <a:gd name="T32" fmla="*/ 2147483646 w 5362"/>
              <a:gd name="T33" fmla="*/ 2147483646 h 920"/>
              <a:gd name="T34" fmla="*/ 2147483646 w 5362"/>
              <a:gd name="T35" fmla="*/ 2147483646 h 920"/>
              <a:gd name="T36" fmla="*/ 2147483646 w 5362"/>
              <a:gd name="T37" fmla="*/ 2147483646 h 920"/>
              <a:gd name="T38" fmla="*/ 2147483646 w 5362"/>
              <a:gd name="T39" fmla="*/ 2147483646 h 920"/>
              <a:gd name="T40" fmla="*/ 2147483646 w 5362"/>
              <a:gd name="T41" fmla="*/ 2147483646 h 920"/>
              <a:gd name="T42" fmla="*/ 2147483646 w 5362"/>
              <a:gd name="T43" fmla="*/ 2147483646 h 920"/>
              <a:gd name="T44" fmla="*/ 2147483646 w 5362"/>
              <a:gd name="T45" fmla="*/ 2147483646 h 920"/>
              <a:gd name="T46" fmla="*/ 2147483646 w 5362"/>
              <a:gd name="T47" fmla="*/ 2147483646 h 920"/>
              <a:gd name="T48" fmla="*/ 2147483646 w 5362"/>
              <a:gd name="T49" fmla="*/ 2147483646 h 920"/>
              <a:gd name="T50" fmla="*/ 2147483646 w 5362"/>
              <a:gd name="T51" fmla="*/ 2147483646 h 920"/>
              <a:gd name="T52" fmla="*/ 2147483646 w 5362"/>
              <a:gd name="T53" fmla="*/ 2147483646 h 920"/>
              <a:gd name="T54" fmla="*/ 2147483646 w 5362"/>
              <a:gd name="T55" fmla="*/ 2147483646 h 920"/>
              <a:gd name="T56" fmla="*/ 2147483646 w 5362"/>
              <a:gd name="T57" fmla="*/ 2147483646 h 920"/>
              <a:gd name="T58" fmla="*/ 2147483646 w 5362"/>
              <a:gd name="T59" fmla="*/ 2147483646 h 920"/>
              <a:gd name="T60" fmla="*/ 2147483646 w 5362"/>
              <a:gd name="T61" fmla="*/ 2147483646 h 920"/>
              <a:gd name="T62" fmla="*/ 2147483646 w 5362"/>
              <a:gd name="T63" fmla="*/ 2147483646 h 920"/>
              <a:gd name="T64" fmla="*/ 2147483646 w 5362"/>
              <a:gd name="T65" fmla="*/ 2147483646 h 920"/>
              <a:gd name="T66" fmla="*/ 2147483646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p>
            <a:endParaRPr lang="en-US"/>
          </a:p>
        </p:txBody>
      </p:sp>
      <p:grpSp>
        <p:nvGrpSpPr>
          <p:cNvPr id="29705" name="Group 14">
            <a:extLst>
              <a:ext uri="{FF2B5EF4-FFF2-40B4-BE49-F238E27FC236}">
                <a16:creationId xmlns:a16="http://schemas.microsoft.com/office/drawing/2014/main" id="{DA5CC2EB-49E3-473C-A3FC-BAD34D1860C0}"/>
              </a:ext>
            </a:extLst>
          </p:cNvPr>
          <p:cNvGrpSpPr>
            <a:grpSpLocks/>
          </p:cNvGrpSpPr>
          <p:nvPr/>
        </p:nvGrpSpPr>
        <p:grpSpPr bwMode="auto">
          <a:xfrm>
            <a:off x="6124576" y="2690814"/>
            <a:ext cx="169863" cy="498475"/>
            <a:chOff x="3104" y="1695"/>
            <a:chExt cx="107" cy="314"/>
          </a:xfrm>
        </p:grpSpPr>
        <p:sp>
          <p:nvSpPr>
            <p:cNvPr id="29757" name="Rectangle 15">
              <a:extLst>
                <a:ext uri="{FF2B5EF4-FFF2-40B4-BE49-F238E27FC236}">
                  <a16:creationId xmlns:a16="http://schemas.microsoft.com/office/drawing/2014/main" id="{5218E19B-0579-454C-9ECB-6ABE3FEC9EAC}"/>
                </a:ext>
              </a:extLst>
            </p:cNvPr>
            <p:cNvSpPr>
              <a:spLocks noChangeArrowheads="1"/>
            </p:cNvSpPr>
            <p:nvPr/>
          </p:nvSpPr>
          <p:spPr bwMode="auto">
            <a:xfrm>
              <a:off x="3145" y="1800"/>
              <a:ext cx="24" cy="2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9758" name="Freeform 16">
              <a:extLst>
                <a:ext uri="{FF2B5EF4-FFF2-40B4-BE49-F238E27FC236}">
                  <a16:creationId xmlns:a16="http://schemas.microsoft.com/office/drawing/2014/main" id="{EB5F5D30-06F8-4D51-9B9A-02610AFB7BA4}"/>
                </a:ext>
              </a:extLst>
            </p:cNvPr>
            <p:cNvSpPr>
              <a:spLocks/>
            </p:cNvSpPr>
            <p:nvPr/>
          </p:nvSpPr>
          <p:spPr bwMode="auto">
            <a:xfrm>
              <a:off x="3104" y="1695"/>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706" name="Group 17">
            <a:extLst>
              <a:ext uri="{FF2B5EF4-FFF2-40B4-BE49-F238E27FC236}">
                <a16:creationId xmlns:a16="http://schemas.microsoft.com/office/drawing/2014/main" id="{D617A362-99B2-4F15-8ACD-8B840E04D85F}"/>
              </a:ext>
            </a:extLst>
          </p:cNvPr>
          <p:cNvGrpSpPr>
            <a:grpSpLocks/>
          </p:cNvGrpSpPr>
          <p:nvPr/>
        </p:nvGrpSpPr>
        <p:grpSpPr bwMode="auto">
          <a:xfrm>
            <a:off x="5808663" y="2695576"/>
            <a:ext cx="169862" cy="473075"/>
            <a:chOff x="2905" y="1698"/>
            <a:chExt cx="107" cy="298"/>
          </a:xfrm>
        </p:grpSpPr>
        <p:sp>
          <p:nvSpPr>
            <p:cNvPr id="29755" name="Rectangle 18">
              <a:extLst>
                <a:ext uri="{FF2B5EF4-FFF2-40B4-BE49-F238E27FC236}">
                  <a16:creationId xmlns:a16="http://schemas.microsoft.com/office/drawing/2014/main" id="{DF28F162-75E6-44CB-99F7-016F3F192B6B}"/>
                </a:ext>
              </a:extLst>
            </p:cNvPr>
            <p:cNvSpPr>
              <a:spLocks noChangeArrowheads="1"/>
            </p:cNvSpPr>
            <p:nvPr/>
          </p:nvSpPr>
          <p:spPr bwMode="auto">
            <a:xfrm>
              <a:off x="2947" y="1698"/>
              <a:ext cx="24" cy="19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9756" name="Freeform 19">
              <a:extLst>
                <a:ext uri="{FF2B5EF4-FFF2-40B4-BE49-F238E27FC236}">
                  <a16:creationId xmlns:a16="http://schemas.microsoft.com/office/drawing/2014/main" id="{3EDAD6FF-88C3-4BD5-A821-CDB35CB93952}"/>
                </a:ext>
              </a:extLst>
            </p:cNvPr>
            <p:cNvSpPr>
              <a:spLocks/>
            </p:cNvSpPr>
            <p:nvPr/>
          </p:nvSpPr>
          <p:spPr bwMode="auto">
            <a:xfrm>
              <a:off x="2905" y="188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707" name="Group 20">
            <a:extLst>
              <a:ext uri="{FF2B5EF4-FFF2-40B4-BE49-F238E27FC236}">
                <a16:creationId xmlns:a16="http://schemas.microsoft.com/office/drawing/2014/main" id="{A04F7D50-7F4B-41EF-8F0B-E0756018EDC5}"/>
              </a:ext>
            </a:extLst>
          </p:cNvPr>
          <p:cNvGrpSpPr>
            <a:grpSpLocks/>
          </p:cNvGrpSpPr>
          <p:nvPr/>
        </p:nvGrpSpPr>
        <p:grpSpPr bwMode="auto">
          <a:xfrm>
            <a:off x="6238876" y="4152900"/>
            <a:ext cx="169863" cy="412750"/>
            <a:chOff x="2827" y="2616"/>
            <a:chExt cx="107" cy="260"/>
          </a:xfrm>
        </p:grpSpPr>
        <p:sp>
          <p:nvSpPr>
            <p:cNvPr id="29753" name="Rectangle 21">
              <a:extLst>
                <a:ext uri="{FF2B5EF4-FFF2-40B4-BE49-F238E27FC236}">
                  <a16:creationId xmlns:a16="http://schemas.microsoft.com/office/drawing/2014/main" id="{B4E03A58-F1C9-4117-969F-D77D23BE50F9}"/>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9754" name="Freeform 22">
              <a:extLst>
                <a:ext uri="{FF2B5EF4-FFF2-40B4-BE49-F238E27FC236}">
                  <a16:creationId xmlns:a16="http://schemas.microsoft.com/office/drawing/2014/main" id="{E826C772-1FC4-402D-8127-1001F49CDC10}"/>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708" name="Group 23">
            <a:extLst>
              <a:ext uri="{FF2B5EF4-FFF2-40B4-BE49-F238E27FC236}">
                <a16:creationId xmlns:a16="http://schemas.microsoft.com/office/drawing/2014/main" id="{DDF49170-EE38-4206-A40F-C8D559CCE08E}"/>
              </a:ext>
            </a:extLst>
          </p:cNvPr>
          <p:cNvGrpSpPr>
            <a:grpSpLocks/>
          </p:cNvGrpSpPr>
          <p:nvPr/>
        </p:nvGrpSpPr>
        <p:grpSpPr bwMode="auto">
          <a:xfrm>
            <a:off x="5776913" y="4175126"/>
            <a:ext cx="169862" cy="411163"/>
            <a:chOff x="2536" y="2630"/>
            <a:chExt cx="107" cy="259"/>
          </a:xfrm>
        </p:grpSpPr>
        <p:sp>
          <p:nvSpPr>
            <p:cNvPr id="29751" name="Rectangle 24">
              <a:extLst>
                <a:ext uri="{FF2B5EF4-FFF2-40B4-BE49-F238E27FC236}">
                  <a16:creationId xmlns:a16="http://schemas.microsoft.com/office/drawing/2014/main" id="{E58C5023-0B79-4732-833D-DB9EB1BF73E2}"/>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9752" name="Freeform 25">
              <a:extLst>
                <a:ext uri="{FF2B5EF4-FFF2-40B4-BE49-F238E27FC236}">
                  <a16:creationId xmlns:a16="http://schemas.microsoft.com/office/drawing/2014/main" id="{11AE81DB-C26B-4C8B-9C02-2C15E2600989}"/>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p>
              <a:endParaRPr lang="en-US"/>
            </a:p>
          </p:txBody>
        </p:sp>
      </p:grpSp>
      <p:grpSp>
        <p:nvGrpSpPr>
          <p:cNvPr id="29709" name="Group 26">
            <a:extLst>
              <a:ext uri="{FF2B5EF4-FFF2-40B4-BE49-F238E27FC236}">
                <a16:creationId xmlns:a16="http://schemas.microsoft.com/office/drawing/2014/main" id="{9283BD3E-0620-4A62-9557-0BCF3450DB03}"/>
              </a:ext>
            </a:extLst>
          </p:cNvPr>
          <p:cNvGrpSpPr>
            <a:grpSpLocks/>
          </p:cNvGrpSpPr>
          <p:nvPr/>
        </p:nvGrpSpPr>
        <p:grpSpPr bwMode="auto">
          <a:xfrm>
            <a:off x="6278563" y="6054726"/>
            <a:ext cx="169862" cy="447675"/>
            <a:chOff x="2852" y="3814"/>
            <a:chExt cx="107" cy="282"/>
          </a:xfrm>
        </p:grpSpPr>
        <p:sp>
          <p:nvSpPr>
            <p:cNvPr id="29749" name="Rectangle 27">
              <a:extLst>
                <a:ext uri="{FF2B5EF4-FFF2-40B4-BE49-F238E27FC236}">
                  <a16:creationId xmlns:a16="http://schemas.microsoft.com/office/drawing/2014/main" id="{3F9FE31B-AF7C-45C8-9930-44C7D512BBCB}"/>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9750" name="Freeform 28">
              <a:extLst>
                <a:ext uri="{FF2B5EF4-FFF2-40B4-BE49-F238E27FC236}">
                  <a16:creationId xmlns:a16="http://schemas.microsoft.com/office/drawing/2014/main" id="{FC7233FE-05C4-4EDB-BD08-6633D6430CF3}"/>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710" name="Group 29">
            <a:extLst>
              <a:ext uri="{FF2B5EF4-FFF2-40B4-BE49-F238E27FC236}">
                <a16:creationId xmlns:a16="http://schemas.microsoft.com/office/drawing/2014/main" id="{32A80095-555A-4AFC-9261-5239FCD1AB46}"/>
              </a:ext>
            </a:extLst>
          </p:cNvPr>
          <p:cNvGrpSpPr>
            <a:grpSpLocks/>
          </p:cNvGrpSpPr>
          <p:nvPr/>
        </p:nvGrpSpPr>
        <p:grpSpPr bwMode="auto">
          <a:xfrm>
            <a:off x="5794376" y="6070601"/>
            <a:ext cx="169863" cy="385763"/>
            <a:chOff x="2547" y="3824"/>
            <a:chExt cx="107" cy="243"/>
          </a:xfrm>
        </p:grpSpPr>
        <p:sp>
          <p:nvSpPr>
            <p:cNvPr id="29747" name="Rectangle 30">
              <a:extLst>
                <a:ext uri="{FF2B5EF4-FFF2-40B4-BE49-F238E27FC236}">
                  <a16:creationId xmlns:a16="http://schemas.microsoft.com/office/drawing/2014/main" id="{23F91FB1-1A35-48FF-A656-533999454F1C}"/>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9748" name="Freeform 31">
              <a:extLst>
                <a:ext uri="{FF2B5EF4-FFF2-40B4-BE49-F238E27FC236}">
                  <a16:creationId xmlns:a16="http://schemas.microsoft.com/office/drawing/2014/main" id="{9A73ED2C-9C2F-4F8B-B036-DE35A6533CB5}"/>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711" name="Group 32">
            <a:extLst>
              <a:ext uri="{FF2B5EF4-FFF2-40B4-BE49-F238E27FC236}">
                <a16:creationId xmlns:a16="http://schemas.microsoft.com/office/drawing/2014/main" id="{7D560BA1-8565-4587-8AC3-61A1972B3B3E}"/>
              </a:ext>
            </a:extLst>
          </p:cNvPr>
          <p:cNvGrpSpPr>
            <a:grpSpLocks/>
          </p:cNvGrpSpPr>
          <p:nvPr/>
        </p:nvGrpSpPr>
        <p:grpSpPr bwMode="auto">
          <a:xfrm>
            <a:off x="6235701" y="1331914"/>
            <a:ext cx="169863" cy="542925"/>
            <a:chOff x="2968" y="839"/>
            <a:chExt cx="107" cy="342"/>
          </a:xfrm>
        </p:grpSpPr>
        <p:sp>
          <p:nvSpPr>
            <p:cNvPr id="29745" name="Freeform 33">
              <a:extLst>
                <a:ext uri="{FF2B5EF4-FFF2-40B4-BE49-F238E27FC236}">
                  <a16:creationId xmlns:a16="http://schemas.microsoft.com/office/drawing/2014/main" id="{BB61BFC0-4311-4CED-A9FF-11E212390A20}"/>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46" name="Freeform 34">
              <a:extLst>
                <a:ext uri="{FF2B5EF4-FFF2-40B4-BE49-F238E27FC236}">
                  <a16:creationId xmlns:a16="http://schemas.microsoft.com/office/drawing/2014/main" id="{22E546FC-EC58-4192-8F3F-90D121F8D593}"/>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712" name="Group 35">
            <a:extLst>
              <a:ext uri="{FF2B5EF4-FFF2-40B4-BE49-F238E27FC236}">
                <a16:creationId xmlns:a16="http://schemas.microsoft.com/office/drawing/2014/main" id="{7D5FE5E8-C9E8-4574-9CCB-220F17A3759F}"/>
              </a:ext>
            </a:extLst>
          </p:cNvPr>
          <p:cNvGrpSpPr>
            <a:grpSpLocks/>
          </p:cNvGrpSpPr>
          <p:nvPr/>
        </p:nvGrpSpPr>
        <p:grpSpPr bwMode="auto">
          <a:xfrm>
            <a:off x="5884863" y="1343025"/>
            <a:ext cx="169862" cy="508000"/>
            <a:chOff x="2747" y="846"/>
            <a:chExt cx="107" cy="320"/>
          </a:xfrm>
        </p:grpSpPr>
        <p:sp>
          <p:nvSpPr>
            <p:cNvPr id="29743" name="Rectangle 36">
              <a:extLst>
                <a:ext uri="{FF2B5EF4-FFF2-40B4-BE49-F238E27FC236}">
                  <a16:creationId xmlns:a16="http://schemas.microsoft.com/office/drawing/2014/main" id="{E3E13EF2-BC00-4096-8FD7-A446BCFB54B3}"/>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9744" name="Freeform 37">
              <a:extLst>
                <a:ext uri="{FF2B5EF4-FFF2-40B4-BE49-F238E27FC236}">
                  <a16:creationId xmlns:a16="http://schemas.microsoft.com/office/drawing/2014/main" id="{DD91182B-0374-4097-AC89-2DC1A6D16449}"/>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9713" name="Rectangle 38">
            <a:extLst>
              <a:ext uri="{FF2B5EF4-FFF2-40B4-BE49-F238E27FC236}">
                <a16:creationId xmlns:a16="http://schemas.microsoft.com/office/drawing/2014/main" id="{3BF3A652-2607-4C7D-BAC6-CED006ABD458}"/>
              </a:ext>
            </a:extLst>
          </p:cNvPr>
          <p:cNvSpPr>
            <a:spLocks noChangeArrowheads="1"/>
          </p:cNvSpPr>
          <p:nvPr/>
        </p:nvSpPr>
        <p:spPr bwMode="auto">
          <a:xfrm>
            <a:off x="4513264" y="3525838"/>
            <a:ext cx="260007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intersticiální tekutina</a:t>
            </a:r>
            <a:endParaRPr lang="cs-CZ" altLang="cs-CZ" sz="2400">
              <a:latin typeface="Times New Roman" panose="02020603050405020304" pitchFamily="18" charset="0"/>
            </a:endParaRPr>
          </a:p>
        </p:txBody>
      </p:sp>
      <p:sp>
        <p:nvSpPr>
          <p:cNvPr id="29714" name="Rectangle 39">
            <a:extLst>
              <a:ext uri="{FF2B5EF4-FFF2-40B4-BE49-F238E27FC236}">
                <a16:creationId xmlns:a16="http://schemas.microsoft.com/office/drawing/2014/main" id="{C52EC06F-BCE2-4886-B368-EEF9DF283041}"/>
              </a:ext>
            </a:extLst>
          </p:cNvPr>
          <p:cNvSpPr>
            <a:spLocks noChangeArrowheads="1"/>
          </p:cNvSpPr>
          <p:nvPr/>
        </p:nvSpPr>
        <p:spPr bwMode="auto">
          <a:xfrm>
            <a:off x="4164013" y="4991100"/>
            <a:ext cx="345447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intracelulární tekutina - ICT</a:t>
            </a:r>
            <a:endParaRPr lang="cs-CZ" altLang="cs-CZ" sz="2400">
              <a:latin typeface="Times New Roman" panose="02020603050405020304" pitchFamily="18" charset="0"/>
            </a:endParaRPr>
          </a:p>
        </p:txBody>
      </p:sp>
      <p:sp>
        <p:nvSpPr>
          <p:cNvPr id="29715" name="Rectangle 40">
            <a:extLst>
              <a:ext uri="{FF2B5EF4-FFF2-40B4-BE49-F238E27FC236}">
                <a16:creationId xmlns:a16="http://schemas.microsoft.com/office/drawing/2014/main" id="{FFD8A681-2748-4EEF-9857-EEAA1220A296}"/>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9716" name="Rectangle 41">
            <a:extLst>
              <a:ext uri="{FF2B5EF4-FFF2-40B4-BE49-F238E27FC236}">
                <a16:creationId xmlns:a16="http://schemas.microsoft.com/office/drawing/2014/main" id="{DD52EC1D-06CE-466F-AA57-E12906E6005D}"/>
              </a:ext>
            </a:extLst>
          </p:cNvPr>
          <p:cNvSpPr>
            <a:spLocks noChangeArrowheads="1"/>
          </p:cNvSpPr>
          <p:nvPr/>
        </p:nvSpPr>
        <p:spPr bwMode="auto">
          <a:xfrm>
            <a:off x="5199064" y="6464300"/>
            <a:ext cx="1777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i="1">
                <a:solidFill>
                  <a:srgbClr val="000000"/>
                </a:solidFill>
                <a:latin typeface="Times New Roman" panose="02020603050405020304" pitchFamily="18" charset="0"/>
              </a:rPr>
              <a:t>Metabolismus</a:t>
            </a:r>
            <a:endParaRPr lang="cs-CZ" altLang="cs-CZ" sz="2400" b="1">
              <a:latin typeface="Times New Roman" panose="02020603050405020304" pitchFamily="18" charset="0"/>
            </a:endParaRPr>
          </a:p>
        </p:txBody>
      </p:sp>
      <p:sp>
        <p:nvSpPr>
          <p:cNvPr id="29717" name="Rectangle 42">
            <a:extLst>
              <a:ext uri="{FF2B5EF4-FFF2-40B4-BE49-F238E27FC236}">
                <a16:creationId xmlns:a16="http://schemas.microsoft.com/office/drawing/2014/main" id="{8AB7676D-5F83-4333-ADA4-0415171F9CC6}"/>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9718" name="Rectangle 43">
            <a:extLst>
              <a:ext uri="{FF2B5EF4-FFF2-40B4-BE49-F238E27FC236}">
                <a16:creationId xmlns:a16="http://schemas.microsoft.com/office/drawing/2014/main" id="{A607FF6B-E850-45D4-BF4A-F824C06F2FFC}"/>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9719" name="Text Box 44">
            <a:extLst>
              <a:ext uri="{FF2B5EF4-FFF2-40B4-BE49-F238E27FC236}">
                <a16:creationId xmlns:a16="http://schemas.microsoft.com/office/drawing/2014/main" id="{477D8E69-E7DF-4422-9FC6-C3859013C95D}"/>
              </a:ext>
            </a:extLst>
          </p:cNvPr>
          <p:cNvSpPr txBox="1">
            <a:spLocks noChangeArrowheads="1"/>
          </p:cNvSpPr>
          <p:nvPr/>
        </p:nvSpPr>
        <p:spPr bwMode="auto">
          <a:xfrm>
            <a:off x="3919538" y="692151"/>
            <a:ext cx="4171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i="1">
                <a:latin typeface="Times New Roman" panose="02020603050405020304" pitchFamily="18" charset="0"/>
              </a:rPr>
              <a:t>Vnější prostředí organismu</a:t>
            </a:r>
          </a:p>
        </p:txBody>
      </p:sp>
      <p:sp>
        <p:nvSpPr>
          <p:cNvPr id="29720" name="Rectangle 45">
            <a:extLst>
              <a:ext uri="{FF2B5EF4-FFF2-40B4-BE49-F238E27FC236}">
                <a16:creationId xmlns:a16="http://schemas.microsoft.com/office/drawing/2014/main" id="{D524C51F-1F6C-4889-AA49-6EEC8C5E74A8}"/>
              </a:ext>
            </a:extLst>
          </p:cNvPr>
          <p:cNvSpPr>
            <a:spLocks noChangeArrowheads="1"/>
          </p:cNvSpPr>
          <p:nvPr/>
        </p:nvSpPr>
        <p:spPr bwMode="auto">
          <a:xfrm>
            <a:off x="5337175" y="1862138"/>
            <a:ext cx="1722438" cy="8255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9721" name="Rectangle 46">
            <a:extLst>
              <a:ext uri="{FF2B5EF4-FFF2-40B4-BE49-F238E27FC236}">
                <a16:creationId xmlns:a16="http://schemas.microsoft.com/office/drawing/2014/main" id="{0AD64429-A2D8-4B6F-A9C5-A28977FA5628}"/>
              </a:ext>
            </a:extLst>
          </p:cNvPr>
          <p:cNvSpPr>
            <a:spLocks noChangeArrowheads="1"/>
          </p:cNvSpPr>
          <p:nvPr/>
        </p:nvSpPr>
        <p:spPr bwMode="auto">
          <a:xfrm>
            <a:off x="5645151" y="2063750"/>
            <a:ext cx="8864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plazma</a:t>
            </a:r>
            <a:endParaRPr lang="cs-CZ" altLang="cs-CZ" sz="2400">
              <a:latin typeface="Times New Roman" panose="02020603050405020304" pitchFamily="18" charset="0"/>
            </a:endParaRPr>
          </a:p>
        </p:txBody>
      </p:sp>
      <p:sp>
        <p:nvSpPr>
          <p:cNvPr id="29722" name="Rectangle 47">
            <a:extLst>
              <a:ext uri="{FF2B5EF4-FFF2-40B4-BE49-F238E27FC236}">
                <a16:creationId xmlns:a16="http://schemas.microsoft.com/office/drawing/2014/main" id="{FF526D6B-FD0C-40EE-B94C-604171A25347}"/>
              </a:ext>
            </a:extLst>
          </p:cNvPr>
          <p:cNvSpPr>
            <a:spLocks noChangeArrowheads="1"/>
          </p:cNvSpPr>
          <p:nvPr/>
        </p:nvSpPr>
        <p:spPr bwMode="auto">
          <a:xfrm>
            <a:off x="7261226" y="1944688"/>
            <a:ext cx="9569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krvinky</a:t>
            </a:r>
            <a:endParaRPr lang="cs-CZ" altLang="cs-CZ" sz="2400">
              <a:latin typeface="Times New Roman" panose="02020603050405020304" pitchFamily="18" charset="0"/>
            </a:endParaRPr>
          </a:p>
        </p:txBody>
      </p:sp>
      <p:sp>
        <p:nvSpPr>
          <p:cNvPr id="29723" name="Rectangle 48">
            <a:extLst>
              <a:ext uri="{FF2B5EF4-FFF2-40B4-BE49-F238E27FC236}">
                <a16:creationId xmlns:a16="http://schemas.microsoft.com/office/drawing/2014/main" id="{81478A08-0BDB-42BD-BB43-0467ACDA27B7}"/>
              </a:ext>
            </a:extLst>
          </p:cNvPr>
          <p:cNvSpPr>
            <a:spLocks noChangeArrowheads="1"/>
          </p:cNvSpPr>
          <p:nvPr/>
        </p:nvSpPr>
        <p:spPr bwMode="auto">
          <a:xfrm>
            <a:off x="7261226" y="2305050"/>
            <a:ext cx="16831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(součást ICT)</a:t>
            </a:r>
            <a:endParaRPr lang="cs-CZ" altLang="cs-CZ" sz="2400">
              <a:latin typeface="Times New Roman" panose="02020603050405020304" pitchFamily="18" charset="0"/>
            </a:endParaRPr>
          </a:p>
        </p:txBody>
      </p:sp>
      <p:sp>
        <p:nvSpPr>
          <p:cNvPr id="29724" name="Rectangle 49">
            <a:extLst>
              <a:ext uri="{FF2B5EF4-FFF2-40B4-BE49-F238E27FC236}">
                <a16:creationId xmlns:a16="http://schemas.microsoft.com/office/drawing/2014/main" id="{42C93038-990A-455F-8BB0-AFB6474FA465}"/>
              </a:ext>
            </a:extLst>
          </p:cNvPr>
          <p:cNvSpPr>
            <a:spLocks noChangeArrowheads="1"/>
          </p:cNvSpPr>
          <p:nvPr/>
        </p:nvSpPr>
        <p:spPr bwMode="auto">
          <a:xfrm>
            <a:off x="5330825" y="1866900"/>
            <a:ext cx="3233738" cy="8318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9725" name="Line 50">
            <a:extLst>
              <a:ext uri="{FF2B5EF4-FFF2-40B4-BE49-F238E27FC236}">
                <a16:creationId xmlns:a16="http://schemas.microsoft.com/office/drawing/2014/main" id="{81DF6808-6D51-4398-9A3F-22906A60CC24}"/>
              </a:ext>
            </a:extLst>
          </p:cNvPr>
          <p:cNvSpPr>
            <a:spLocks noChangeShapeType="1"/>
          </p:cNvSpPr>
          <p:nvPr/>
        </p:nvSpPr>
        <p:spPr bwMode="auto">
          <a:xfrm flipV="1">
            <a:off x="6907214" y="2413000"/>
            <a:ext cx="339725" cy="127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29726" name="Rectangle 51">
            <a:extLst>
              <a:ext uri="{FF2B5EF4-FFF2-40B4-BE49-F238E27FC236}">
                <a16:creationId xmlns:a16="http://schemas.microsoft.com/office/drawing/2014/main" id="{B778A411-0EC7-44F5-868C-0153056C90FF}"/>
              </a:ext>
            </a:extLst>
          </p:cNvPr>
          <p:cNvSpPr>
            <a:spLocks noChangeArrowheads="1"/>
          </p:cNvSpPr>
          <p:nvPr/>
        </p:nvSpPr>
        <p:spPr bwMode="auto">
          <a:xfrm>
            <a:off x="4727575" y="2708275"/>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Kapiláry</a:t>
            </a:r>
            <a:endParaRPr lang="cs-CZ" altLang="cs-CZ" sz="2400">
              <a:latin typeface="Times New Roman" panose="02020603050405020304" pitchFamily="18" charset="0"/>
            </a:endParaRPr>
          </a:p>
        </p:txBody>
      </p:sp>
      <p:sp>
        <p:nvSpPr>
          <p:cNvPr id="29727" name="Line 52">
            <a:extLst>
              <a:ext uri="{FF2B5EF4-FFF2-40B4-BE49-F238E27FC236}">
                <a16:creationId xmlns:a16="http://schemas.microsoft.com/office/drawing/2014/main" id="{9D4CF691-7B34-4AC4-ACA1-0740D3C13B52}"/>
              </a:ext>
            </a:extLst>
          </p:cNvPr>
          <p:cNvSpPr>
            <a:spLocks noChangeShapeType="1"/>
          </p:cNvSpPr>
          <p:nvPr/>
        </p:nvSpPr>
        <p:spPr bwMode="auto">
          <a:xfrm flipV="1">
            <a:off x="6964363" y="2293938"/>
            <a:ext cx="328612" cy="127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29728" name="Group 53">
            <a:extLst>
              <a:ext uri="{FF2B5EF4-FFF2-40B4-BE49-F238E27FC236}">
                <a16:creationId xmlns:a16="http://schemas.microsoft.com/office/drawing/2014/main" id="{DDCF6B7C-A4F5-432F-9DD1-2BB54DCDD73C}"/>
              </a:ext>
            </a:extLst>
          </p:cNvPr>
          <p:cNvGrpSpPr>
            <a:grpSpLocks/>
          </p:cNvGrpSpPr>
          <p:nvPr/>
        </p:nvGrpSpPr>
        <p:grpSpPr bwMode="auto">
          <a:xfrm>
            <a:off x="8886826" y="4138614"/>
            <a:ext cx="169863" cy="447675"/>
            <a:chOff x="4638" y="2607"/>
            <a:chExt cx="107" cy="282"/>
          </a:xfrm>
        </p:grpSpPr>
        <p:sp>
          <p:nvSpPr>
            <p:cNvPr id="29741" name="Rectangle 54">
              <a:extLst>
                <a:ext uri="{FF2B5EF4-FFF2-40B4-BE49-F238E27FC236}">
                  <a16:creationId xmlns:a16="http://schemas.microsoft.com/office/drawing/2014/main" id="{82364839-D157-4B76-A6CE-512DE0F33150}"/>
                </a:ext>
              </a:extLst>
            </p:cNvPr>
            <p:cNvSpPr>
              <a:spLocks noChangeArrowheads="1"/>
            </p:cNvSpPr>
            <p:nvPr/>
          </p:nvSpPr>
          <p:spPr bwMode="auto">
            <a:xfrm>
              <a:off x="4679" y="2712"/>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9742" name="Freeform 55">
              <a:extLst>
                <a:ext uri="{FF2B5EF4-FFF2-40B4-BE49-F238E27FC236}">
                  <a16:creationId xmlns:a16="http://schemas.microsoft.com/office/drawing/2014/main" id="{79CE1D65-7A44-4EA6-B124-589EFD2E2CA3}"/>
                </a:ext>
              </a:extLst>
            </p:cNvPr>
            <p:cNvSpPr>
              <a:spLocks/>
            </p:cNvSpPr>
            <p:nvPr/>
          </p:nvSpPr>
          <p:spPr bwMode="auto">
            <a:xfrm>
              <a:off x="4638" y="2607"/>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9729" name="Group 56">
            <a:extLst>
              <a:ext uri="{FF2B5EF4-FFF2-40B4-BE49-F238E27FC236}">
                <a16:creationId xmlns:a16="http://schemas.microsoft.com/office/drawing/2014/main" id="{30D32428-64A5-4357-918F-8C3B0999B3D1}"/>
              </a:ext>
            </a:extLst>
          </p:cNvPr>
          <p:cNvGrpSpPr>
            <a:grpSpLocks/>
          </p:cNvGrpSpPr>
          <p:nvPr/>
        </p:nvGrpSpPr>
        <p:grpSpPr bwMode="auto">
          <a:xfrm>
            <a:off x="8432801" y="4159250"/>
            <a:ext cx="169863" cy="420688"/>
            <a:chOff x="4352" y="2620"/>
            <a:chExt cx="107" cy="265"/>
          </a:xfrm>
        </p:grpSpPr>
        <p:sp>
          <p:nvSpPr>
            <p:cNvPr id="29739" name="Rectangle 57">
              <a:extLst>
                <a:ext uri="{FF2B5EF4-FFF2-40B4-BE49-F238E27FC236}">
                  <a16:creationId xmlns:a16="http://schemas.microsoft.com/office/drawing/2014/main" id="{0AE80B33-67E6-4476-8185-99B41459E91E}"/>
                </a:ext>
              </a:extLst>
            </p:cNvPr>
            <p:cNvSpPr>
              <a:spLocks noChangeArrowheads="1"/>
            </p:cNvSpPr>
            <p:nvPr/>
          </p:nvSpPr>
          <p:spPr bwMode="auto">
            <a:xfrm>
              <a:off x="4394" y="2620"/>
              <a:ext cx="24" cy="16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9740" name="Freeform 58">
              <a:extLst>
                <a:ext uri="{FF2B5EF4-FFF2-40B4-BE49-F238E27FC236}">
                  <a16:creationId xmlns:a16="http://schemas.microsoft.com/office/drawing/2014/main" id="{616866CF-DAF8-464A-A7FA-532D3CD13EF0}"/>
                </a:ext>
              </a:extLst>
            </p:cNvPr>
            <p:cNvSpPr>
              <a:spLocks/>
            </p:cNvSpPr>
            <p:nvPr/>
          </p:nvSpPr>
          <p:spPr bwMode="auto">
            <a:xfrm>
              <a:off x="4352" y="2778"/>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9730" name="Rectangle 59">
            <a:extLst>
              <a:ext uri="{FF2B5EF4-FFF2-40B4-BE49-F238E27FC236}">
                <a16:creationId xmlns:a16="http://schemas.microsoft.com/office/drawing/2014/main" id="{D4F3818B-BC6C-46AB-A5C4-48FD841DBE36}"/>
              </a:ext>
            </a:extLst>
          </p:cNvPr>
          <p:cNvSpPr>
            <a:spLocks noChangeArrowheads="1"/>
          </p:cNvSpPr>
          <p:nvPr/>
        </p:nvSpPr>
        <p:spPr bwMode="auto">
          <a:xfrm>
            <a:off x="7824788" y="3200400"/>
            <a:ext cx="2798762" cy="960438"/>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9731" name="Rectangle 60">
            <a:extLst>
              <a:ext uri="{FF2B5EF4-FFF2-40B4-BE49-F238E27FC236}">
                <a16:creationId xmlns:a16="http://schemas.microsoft.com/office/drawing/2014/main" id="{A509204F-F509-434D-A4D6-EE6CE999D61C}"/>
              </a:ext>
            </a:extLst>
          </p:cNvPr>
          <p:cNvSpPr>
            <a:spLocks noChangeArrowheads="1"/>
          </p:cNvSpPr>
          <p:nvPr/>
        </p:nvSpPr>
        <p:spPr bwMode="auto">
          <a:xfrm>
            <a:off x="7866064" y="3529013"/>
            <a:ext cx="16719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transcelulární</a:t>
            </a:r>
            <a:endParaRPr lang="cs-CZ" altLang="cs-CZ" sz="2400">
              <a:latin typeface="Times New Roman" panose="02020603050405020304" pitchFamily="18" charset="0"/>
            </a:endParaRPr>
          </a:p>
        </p:txBody>
      </p:sp>
      <p:sp>
        <p:nvSpPr>
          <p:cNvPr id="29732" name="Rectangle 61">
            <a:extLst>
              <a:ext uri="{FF2B5EF4-FFF2-40B4-BE49-F238E27FC236}">
                <a16:creationId xmlns:a16="http://schemas.microsoft.com/office/drawing/2014/main" id="{AAA103AF-B6BC-4D21-9FEC-05FA278088CA}"/>
              </a:ext>
            </a:extLst>
          </p:cNvPr>
          <p:cNvSpPr>
            <a:spLocks noChangeArrowheads="1"/>
          </p:cNvSpPr>
          <p:nvPr/>
        </p:nvSpPr>
        <p:spPr bwMode="auto">
          <a:xfrm>
            <a:off x="9521826" y="3529013"/>
            <a:ext cx="10659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 tekutina</a:t>
            </a:r>
            <a:endParaRPr lang="cs-CZ" altLang="cs-CZ" sz="2400">
              <a:latin typeface="Times New Roman" panose="02020603050405020304" pitchFamily="18" charset="0"/>
            </a:endParaRPr>
          </a:p>
        </p:txBody>
      </p:sp>
      <p:sp>
        <p:nvSpPr>
          <p:cNvPr id="29733" name="Line 62">
            <a:extLst>
              <a:ext uri="{FF2B5EF4-FFF2-40B4-BE49-F238E27FC236}">
                <a16:creationId xmlns:a16="http://schemas.microsoft.com/office/drawing/2014/main" id="{0063C2FA-EFFE-431D-B077-35B1EB608815}"/>
              </a:ext>
            </a:extLst>
          </p:cNvPr>
          <p:cNvSpPr>
            <a:spLocks noChangeShapeType="1"/>
          </p:cNvSpPr>
          <p:nvPr/>
        </p:nvSpPr>
        <p:spPr bwMode="auto">
          <a:xfrm flipV="1">
            <a:off x="6888163" y="2997200"/>
            <a:ext cx="647700" cy="4318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9734" name="Line 63">
            <a:extLst>
              <a:ext uri="{FF2B5EF4-FFF2-40B4-BE49-F238E27FC236}">
                <a16:creationId xmlns:a16="http://schemas.microsoft.com/office/drawing/2014/main" id="{76BA0ABA-2B87-4339-9DAD-11EA242B3FE8}"/>
              </a:ext>
            </a:extLst>
          </p:cNvPr>
          <p:cNvSpPr>
            <a:spLocks noChangeShapeType="1"/>
          </p:cNvSpPr>
          <p:nvPr/>
        </p:nvSpPr>
        <p:spPr bwMode="auto">
          <a:xfrm>
            <a:off x="6672264" y="2563813"/>
            <a:ext cx="790575" cy="36036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9735" name="Rectangle 64">
            <a:extLst>
              <a:ext uri="{FF2B5EF4-FFF2-40B4-BE49-F238E27FC236}">
                <a16:creationId xmlns:a16="http://schemas.microsoft.com/office/drawing/2014/main" id="{9DB16BAF-77EB-4AF9-8BF0-828E8C04349C}"/>
              </a:ext>
            </a:extLst>
          </p:cNvPr>
          <p:cNvSpPr>
            <a:spLocks noChangeArrowheads="1"/>
          </p:cNvSpPr>
          <p:nvPr/>
        </p:nvSpPr>
        <p:spPr bwMode="auto">
          <a:xfrm>
            <a:off x="7464426" y="2684463"/>
            <a:ext cx="2962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a:solidFill>
                  <a:srgbClr val="000000"/>
                </a:solidFill>
                <a:latin typeface="Times New Roman" panose="02020603050405020304" pitchFamily="18" charset="0"/>
              </a:rPr>
              <a:t>Extracelulární tekutina</a:t>
            </a:r>
          </a:p>
        </p:txBody>
      </p:sp>
      <p:sp>
        <p:nvSpPr>
          <p:cNvPr id="29736" name="Rectangle 65">
            <a:extLst>
              <a:ext uri="{FF2B5EF4-FFF2-40B4-BE49-F238E27FC236}">
                <a16:creationId xmlns:a16="http://schemas.microsoft.com/office/drawing/2014/main" id="{E4D3E7FD-4CD5-41BE-B72F-FF53B8F1E3AF}"/>
              </a:ext>
            </a:extLst>
          </p:cNvPr>
          <p:cNvSpPr>
            <a:spLocks noChangeArrowheads="1"/>
          </p:cNvSpPr>
          <p:nvPr/>
        </p:nvSpPr>
        <p:spPr bwMode="auto">
          <a:xfrm>
            <a:off x="6240463" y="27765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Kapiláry</a:t>
            </a:r>
            <a:endParaRPr lang="cs-CZ" altLang="cs-CZ" sz="2400">
              <a:latin typeface="Times New Roman" panose="02020603050405020304" pitchFamily="18" charset="0"/>
            </a:endParaRPr>
          </a:p>
        </p:txBody>
      </p:sp>
      <p:sp>
        <p:nvSpPr>
          <p:cNvPr id="29737" name="Rectangle 66">
            <a:extLst>
              <a:ext uri="{FF2B5EF4-FFF2-40B4-BE49-F238E27FC236}">
                <a16:creationId xmlns:a16="http://schemas.microsoft.com/office/drawing/2014/main" id="{A93FCBD5-6D53-46F5-AAEE-C764A26D6CCB}"/>
              </a:ext>
            </a:extLst>
          </p:cNvPr>
          <p:cNvSpPr>
            <a:spLocks noChangeArrowheads="1"/>
          </p:cNvSpPr>
          <p:nvPr/>
        </p:nvSpPr>
        <p:spPr bwMode="auto">
          <a:xfrm>
            <a:off x="3000375" y="22050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Lymfa</a:t>
            </a:r>
            <a:endParaRPr lang="cs-CZ" altLang="cs-CZ" sz="2400">
              <a:latin typeface="Times New Roman" panose="02020603050405020304" pitchFamily="18" charset="0"/>
            </a:endParaRPr>
          </a:p>
        </p:txBody>
      </p:sp>
      <p:sp>
        <p:nvSpPr>
          <p:cNvPr id="29738" name="Freeform 67">
            <a:extLst>
              <a:ext uri="{FF2B5EF4-FFF2-40B4-BE49-F238E27FC236}">
                <a16:creationId xmlns:a16="http://schemas.microsoft.com/office/drawing/2014/main" id="{DB7594E5-972A-4638-9661-3AB956177809}"/>
              </a:ext>
            </a:extLst>
          </p:cNvPr>
          <p:cNvSpPr>
            <a:spLocks/>
          </p:cNvSpPr>
          <p:nvPr/>
        </p:nvSpPr>
        <p:spPr bwMode="auto">
          <a:xfrm>
            <a:off x="2757489" y="2432050"/>
            <a:ext cx="2541587" cy="1303338"/>
          </a:xfrm>
          <a:custGeom>
            <a:avLst/>
            <a:gdLst>
              <a:gd name="T0" fmla="*/ 2147483646 w 1601"/>
              <a:gd name="T1" fmla="*/ 2147483646 h 821"/>
              <a:gd name="T2" fmla="*/ 2147483646 w 1601"/>
              <a:gd name="T3" fmla="*/ 2147483646 h 821"/>
              <a:gd name="T4" fmla="*/ 2147483646 w 1601"/>
              <a:gd name="T5" fmla="*/ 2147483646 h 821"/>
              <a:gd name="T6" fmla="*/ 0 60000 65536"/>
              <a:gd name="T7" fmla="*/ 0 60000 65536"/>
              <a:gd name="T8" fmla="*/ 0 60000 65536"/>
              <a:gd name="T9" fmla="*/ 0 w 1601"/>
              <a:gd name="T10" fmla="*/ 0 h 821"/>
              <a:gd name="T11" fmla="*/ 1601 w 1601"/>
              <a:gd name="T12" fmla="*/ 821 h 821"/>
            </a:gdLst>
            <a:ahLst/>
            <a:cxnLst>
              <a:cxn ang="T6">
                <a:pos x="T0" y="T1"/>
              </a:cxn>
              <a:cxn ang="T7">
                <a:pos x="T2" y="T3"/>
              </a:cxn>
              <a:cxn ang="T8">
                <a:pos x="T4" y="T5"/>
              </a:cxn>
            </a:cxnLst>
            <a:rect l="T9" t="T10" r="T11" b="T12"/>
            <a:pathLst>
              <a:path w="1601" h="821">
                <a:moveTo>
                  <a:pt x="925" y="821"/>
                </a:moveTo>
                <a:cubicBezTo>
                  <a:pt x="790" y="723"/>
                  <a:pt x="0" y="366"/>
                  <a:pt x="113" y="233"/>
                </a:cubicBezTo>
                <a:cubicBezTo>
                  <a:pt x="125" y="0"/>
                  <a:pt x="1291" y="68"/>
                  <a:pt x="1601" y="24"/>
                </a:cubicBezTo>
              </a:path>
            </a:pathLst>
          </a:custGeom>
          <a:noFill/>
          <a:ln w="952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Obrázek 2">
            <a:extLst>
              <a:ext uri="{FF2B5EF4-FFF2-40B4-BE49-F238E27FC236}">
                <a16:creationId xmlns:a16="http://schemas.microsoft.com/office/drawing/2014/main" id="{7FEB9079-92FB-4DC5-9409-CEBD295D61D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20946" y="186503"/>
            <a:ext cx="5676143" cy="6484993"/>
          </a:xfrm>
          <a:prstGeom prst="rect">
            <a:avLst/>
          </a:prstGeom>
        </p:spPr>
      </p:pic>
      <p:sp>
        <p:nvSpPr>
          <p:cNvPr id="2" name="TextovéPole 1">
            <a:extLst>
              <a:ext uri="{FF2B5EF4-FFF2-40B4-BE49-F238E27FC236}">
                <a16:creationId xmlns:a16="http://schemas.microsoft.com/office/drawing/2014/main" id="{1B01ABDC-C2BA-4C85-B552-E8209EC11097}"/>
              </a:ext>
            </a:extLst>
          </p:cNvPr>
          <p:cNvSpPr txBox="1"/>
          <p:nvPr/>
        </p:nvSpPr>
        <p:spPr>
          <a:xfrm>
            <a:off x="6096000" y="2782668"/>
            <a:ext cx="5260522" cy="646331"/>
          </a:xfrm>
          <a:prstGeom prst="rect">
            <a:avLst/>
          </a:prstGeom>
          <a:solidFill>
            <a:srgbClr val="FFFF45"/>
          </a:solidFill>
        </p:spPr>
        <p:txBody>
          <a:bodyPr wrap="square" rtlCol="0">
            <a:spAutoFit/>
          </a:bodyPr>
          <a:lstStyle/>
          <a:p>
            <a:r>
              <a:rPr lang="cs-CZ" dirty="0"/>
              <a:t>Příjem solí organických kyselin (např. kalium citrát) v ovoci a zelenině</a:t>
            </a:r>
            <a:endParaRPr lang="en-US" dirty="0"/>
          </a:p>
        </p:txBody>
      </p:sp>
    </p:spTree>
    <p:extLst>
      <p:ext uri="{BB962C8B-B14F-4D97-AF65-F5344CB8AC3E}">
        <p14:creationId xmlns:p14="http://schemas.microsoft.com/office/powerpoint/2010/main" val="1060022426"/>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bdélník 3">
            <a:extLst>
              <a:ext uri="{FF2B5EF4-FFF2-40B4-BE49-F238E27FC236}">
                <a16:creationId xmlns:a16="http://schemas.microsoft.com/office/drawing/2014/main" id="{65A7AA73-FBBE-474E-9D1A-33E61E32E5ED}"/>
              </a:ext>
            </a:extLst>
          </p:cNvPr>
          <p:cNvSpPr/>
          <p:nvPr/>
        </p:nvSpPr>
        <p:spPr>
          <a:xfrm>
            <a:off x="1234440" y="6105698"/>
            <a:ext cx="4181302" cy="6754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bdélník 5">
            <a:extLst>
              <a:ext uri="{FF2B5EF4-FFF2-40B4-BE49-F238E27FC236}">
                <a16:creationId xmlns:a16="http://schemas.microsoft.com/office/drawing/2014/main" id="{54C0C3BD-F62C-4883-A55F-03209EFC05F2}"/>
              </a:ext>
            </a:extLst>
          </p:cNvPr>
          <p:cNvSpPr/>
          <p:nvPr/>
        </p:nvSpPr>
        <p:spPr>
          <a:xfrm>
            <a:off x="5615247" y="4491643"/>
            <a:ext cx="3323706" cy="15059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Zástupný obsah 9">
            <a:extLst>
              <a:ext uri="{FF2B5EF4-FFF2-40B4-BE49-F238E27FC236}">
                <a16:creationId xmlns:a16="http://schemas.microsoft.com/office/drawing/2014/main" id="{18B255CA-3D41-445E-A1B5-F2AF432369A8}"/>
              </a:ext>
            </a:extLst>
          </p:cNvPr>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34440" y="0"/>
            <a:ext cx="8001000" cy="6394118"/>
          </a:xfrm>
        </p:spPr>
      </p:pic>
      <p:sp>
        <p:nvSpPr>
          <p:cNvPr id="3" name="TextovéPole 2">
            <a:extLst>
              <a:ext uri="{FF2B5EF4-FFF2-40B4-BE49-F238E27FC236}">
                <a16:creationId xmlns:a16="http://schemas.microsoft.com/office/drawing/2014/main" id="{AF684383-2DA8-4585-B3AE-6B2AD435F583}"/>
              </a:ext>
            </a:extLst>
          </p:cNvPr>
          <p:cNvSpPr txBox="1"/>
          <p:nvPr/>
        </p:nvSpPr>
        <p:spPr>
          <a:xfrm>
            <a:off x="6174157" y="159288"/>
            <a:ext cx="5645456" cy="461665"/>
          </a:xfrm>
          <a:prstGeom prst="rect">
            <a:avLst/>
          </a:prstGeom>
          <a:noFill/>
        </p:spPr>
        <p:txBody>
          <a:bodyPr wrap="none" rtlCol="0">
            <a:spAutoFit/>
          </a:bodyPr>
          <a:lstStyle/>
          <a:p>
            <a:r>
              <a:rPr lang="cs-CZ" sz="2400" b="1" dirty="0"/>
              <a:t>Normální bilance H</a:t>
            </a:r>
            <a:r>
              <a:rPr lang="cs-CZ" sz="2400" b="1" baseline="30000" dirty="0"/>
              <a:t>+</a:t>
            </a:r>
            <a:r>
              <a:rPr lang="cs-CZ" sz="2400" b="1" dirty="0"/>
              <a:t>/HCO</a:t>
            </a:r>
            <a:r>
              <a:rPr lang="cs-CZ" sz="2400" b="1" baseline="-25000" dirty="0"/>
              <a:t>3</a:t>
            </a:r>
            <a:r>
              <a:rPr lang="cs-CZ" sz="2400" b="1" baseline="30000" dirty="0"/>
              <a:t>-</a:t>
            </a:r>
            <a:r>
              <a:rPr lang="cs-CZ" sz="2400" b="1" dirty="0"/>
              <a:t> a chloridů v GIT</a:t>
            </a:r>
            <a:endParaRPr lang="en-US" sz="2400" b="1" dirty="0"/>
          </a:p>
        </p:txBody>
      </p:sp>
      <p:sp>
        <p:nvSpPr>
          <p:cNvPr id="5" name="TextovéPole 4">
            <a:extLst>
              <a:ext uri="{FF2B5EF4-FFF2-40B4-BE49-F238E27FC236}">
                <a16:creationId xmlns:a16="http://schemas.microsoft.com/office/drawing/2014/main" id="{E99E6D9E-634A-4518-89C4-7547685FAD88}"/>
              </a:ext>
            </a:extLst>
          </p:cNvPr>
          <p:cNvSpPr txBox="1"/>
          <p:nvPr/>
        </p:nvSpPr>
        <p:spPr>
          <a:xfrm>
            <a:off x="7528245" y="675701"/>
            <a:ext cx="4291368" cy="369332"/>
          </a:xfrm>
          <a:prstGeom prst="rect">
            <a:avLst/>
          </a:prstGeom>
          <a:noFill/>
        </p:spPr>
        <p:txBody>
          <a:bodyPr wrap="none" rtlCol="0">
            <a:spAutoFit/>
          </a:bodyPr>
          <a:lstStyle/>
          <a:p>
            <a:r>
              <a:rPr lang="cs-CZ" dirty="0"/>
              <a:t>Porucha bilance při zvracení nebo průjmech</a:t>
            </a:r>
            <a:endParaRPr lang="en-US" dirty="0"/>
          </a:p>
        </p:txBody>
      </p:sp>
    </p:spTree>
    <p:extLst>
      <p:ext uri="{BB962C8B-B14F-4D97-AF65-F5344CB8AC3E}">
        <p14:creationId xmlns:p14="http://schemas.microsoft.com/office/powerpoint/2010/main" val="1295976507"/>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 name="Zástupný obsah 9">
            <a:extLst>
              <a:ext uri="{FF2B5EF4-FFF2-40B4-BE49-F238E27FC236}">
                <a16:creationId xmlns:a16="http://schemas.microsoft.com/office/drawing/2014/main" id="{9ECFAB66-AA60-4A30-BD90-E09F2C6BD516}"/>
              </a:ext>
            </a:extLst>
          </p:cNvPr>
          <p:cNvPicPr>
            <a:picLocks noChangeAspect="1"/>
          </p:cNvPicPr>
          <p:nvPr/>
        </p:nvPicPr>
        <p:blipFill rotWithShape="1">
          <a:blip r:embed="rId3">
            <a:extLst>
              <a:ext uri="{28A0092B-C50C-407E-A947-70E740481C1C}">
                <a14:useLocalDpi xmlns:a14="http://schemas.microsoft.com/office/drawing/2010/main" val="0"/>
              </a:ext>
            </a:extLst>
          </a:blip>
          <a:srcRect l="53264" t="10856" r="26424" b="57162"/>
          <a:stretch/>
        </p:blipFill>
        <p:spPr>
          <a:xfrm>
            <a:off x="66484" y="1304317"/>
            <a:ext cx="1625138" cy="2044931"/>
          </a:xfrm>
          <a:prstGeom prst="rect">
            <a:avLst/>
          </a:prstGeom>
        </p:spPr>
      </p:pic>
      <p:pic>
        <p:nvPicPr>
          <p:cNvPr id="133122" name="Obrázek 1">
            <a:extLst>
              <a:ext uri="{FF2B5EF4-FFF2-40B4-BE49-F238E27FC236}">
                <a16:creationId xmlns:a16="http://schemas.microsoft.com/office/drawing/2014/main" id="{FD8D5A6E-0732-4F87-BF7D-78905A920118}"/>
              </a:ext>
            </a:extLst>
          </p:cNvPr>
          <p:cNvPicPr>
            <a:picLocks noChangeAspect="1"/>
          </p:cNvPicPr>
          <p:nvPr/>
        </p:nvPicPr>
        <p:blipFill>
          <a:blip r:embed="rId4">
            <a:clrChange>
              <a:clrFrom>
                <a:srgbClr val="B3B3B3"/>
              </a:clrFrom>
              <a:clrTo>
                <a:srgbClr val="B3B3B3">
                  <a:alpha val="0"/>
                </a:srgbClr>
              </a:clrTo>
            </a:clrChange>
            <a:extLst>
              <a:ext uri="{28A0092B-C50C-407E-A947-70E740481C1C}">
                <a14:useLocalDpi xmlns:a14="http://schemas.microsoft.com/office/drawing/2010/main" val="0"/>
              </a:ext>
            </a:extLst>
          </a:blip>
          <a:srcRect l="1607" t="66533" r="79727" b="1259"/>
          <a:stretch>
            <a:fillRect/>
          </a:stretch>
        </p:blipFill>
        <p:spPr bwMode="auto">
          <a:xfrm>
            <a:off x="6783388" y="1052513"/>
            <a:ext cx="3671888" cy="475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Obdélník 2">
            <a:extLst>
              <a:ext uri="{FF2B5EF4-FFF2-40B4-BE49-F238E27FC236}">
                <a16:creationId xmlns:a16="http://schemas.microsoft.com/office/drawing/2014/main" id="{53A842BD-A510-4770-8E90-D996811629D3}"/>
              </a:ext>
            </a:extLst>
          </p:cNvPr>
          <p:cNvSpPr/>
          <p:nvPr/>
        </p:nvSpPr>
        <p:spPr>
          <a:xfrm>
            <a:off x="10199688" y="2133600"/>
            <a:ext cx="360362" cy="50323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pic>
        <p:nvPicPr>
          <p:cNvPr id="133124" name="Obrázek 3">
            <a:extLst>
              <a:ext uri="{FF2B5EF4-FFF2-40B4-BE49-F238E27FC236}">
                <a16:creationId xmlns:a16="http://schemas.microsoft.com/office/drawing/2014/main" id="{1C7A3C9C-9171-4D97-83D0-82CA2FEE010A}"/>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l="86189" t="3252" r="555" b="84460"/>
          <a:stretch>
            <a:fillRect/>
          </a:stretch>
        </p:blipFill>
        <p:spPr bwMode="auto">
          <a:xfrm>
            <a:off x="2389827" y="1505589"/>
            <a:ext cx="4868863" cy="338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Obdélník 4">
            <a:extLst>
              <a:ext uri="{FF2B5EF4-FFF2-40B4-BE49-F238E27FC236}">
                <a16:creationId xmlns:a16="http://schemas.microsoft.com/office/drawing/2014/main" id="{440DC693-1987-4ACE-8499-A40FA12AA1F7}"/>
              </a:ext>
            </a:extLst>
          </p:cNvPr>
          <p:cNvSpPr/>
          <p:nvPr/>
        </p:nvSpPr>
        <p:spPr>
          <a:xfrm>
            <a:off x="4678647" y="3592223"/>
            <a:ext cx="647700" cy="6270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133126" name="TextovéPole 5">
            <a:extLst>
              <a:ext uri="{FF2B5EF4-FFF2-40B4-BE49-F238E27FC236}">
                <a16:creationId xmlns:a16="http://schemas.microsoft.com/office/drawing/2014/main" id="{36B92987-1557-42DF-BB6D-CD768F18887E}"/>
              </a:ext>
            </a:extLst>
          </p:cNvPr>
          <p:cNvSpPr txBox="1">
            <a:spLocks noChangeArrowheads="1"/>
          </p:cNvSpPr>
          <p:nvPr/>
        </p:nvSpPr>
        <p:spPr bwMode="auto">
          <a:xfrm>
            <a:off x="4681539" y="1844676"/>
            <a:ext cx="10064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dirty="0">
                <a:latin typeface="Times New Roman" panose="02020603050405020304" pitchFamily="18" charset="0"/>
              </a:rPr>
              <a:t>HCO</a:t>
            </a:r>
            <a:r>
              <a:rPr lang="cs-CZ" altLang="cs-CZ" sz="2400" baseline="-25000" dirty="0">
                <a:latin typeface="Times New Roman" panose="02020603050405020304" pitchFamily="18" charset="0"/>
              </a:rPr>
              <a:t>3</a:t>
            </a:r>
            <a:r>
              <a:rPr lang="cs-CZ" altLang="cs-CZ" sz="2400" baseline="30000" dirty="0">
                <a:latin typeface="Times New Roman" panose="02020603050405020304" pitchFamily="18" charset="0"/>
              </a:rPr>
              <a:t>-</a:t>
            </a:r>
          </a:p>
        </p:txBody>
      </p:sp>
      <p:sp>
        <p:nvSpPr>
          <p:cNvPr id="133127" name="TextovéPole 6">
            <a:extLst>
              <a:ext uri="{FF2B5EF4-FFF2-40B4-BE49-F238E27FC236}">
                <a16:creationId xmlns:a16="http://schemas.microsoft.com/office/drawing/2014/main" id="{305CB617-1666-4979-A89F-8EA9E683A45B}"/>
              </a:ext>
            </a:extLst>
          </p:cNvPr>
          <p:cNvSpPr txBox="1">
            <a:spLocks noChangeArrowheads="1"/>
          </p:cNvSpPr>
          <p:nvPr/>
        </p:nvSpPr>
        <p:spPr bwMode="auto">
          <a:xfrm>
            <a:off x="4978401" y="2700338"/>
            <a:ext cx="5429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dirty="0">
                <a:latin typeface="Times New Roman" panose="02020603050405020304" pitchFamily="18" charset="0"/>
              </a:rPr>
              <a:t>Cl</a:t>
            </a:r>
            <a:r>
              <a:rPr lang="cs-CZ" altLang="cs-CZ" sz="2400" baseline="30000" dirty="0">
                <a:latin typeface="Times New Roman" panose="02020603050405020304" pitchFamily="18" charset="0"/>
              </a:rPr>
              <a:t>-</a:t>
            </a:r>
          </a:p>
        </p:txBody>
      </p:sp>
      <p:cxnSp>
        <p:nvCxnSpPr>
          <p:cNvPr id="9" name="Přímá spojnice se šipkou 8">
            <a:extLst>
              <a:ext uri="{FF2B5EF4-FFF2-40B4-BE49-F238E27FC236}">
                <a16:creationId xmlns:a16="http://schemas.microsoft.com/office/drawing/2014/main" id="{9CE7E99D-45B8-408D-885A-1DB82D49F5B8}"/>
              </a:ext>
            </a:extLst>
          </p:cNvPr>
          <p:cNvCxnSpPr>
            <a:cxnSpLocks/>
          </p:cNvCxnSpPr>
          <p:nvPr/>
        </p:nvCxnSpPr>
        <p:spPr>
          <a:xfrm>
            <a:off x="5521326" y="2906713"/>
            <a:ext cx="1942827" cy="0"/>
          </a:xfrm>
          <a:prstGeom prst="straightConnector1">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0" name="Přímá spojnice se šipkou 9">
            <a:extLst>
              <a:ext uri="{FF2B5EF4-FFF2-40B4-BE49-F238E27FC236}">
                <a16:creationId xmlns:a16="http://schemas.microsoft.com/office/drawing/2014/main" id="{92038FAE-2C0F-4EEE-B380-72D9C39F1DF0}"/>
              </a:ext>
            </a:extLst>
          </p:cNvPr>
          <p:cNvCxnSpPr>
            <a:cxnSpLocks/>
          </p:cNvCxnSpPr>
          <p:nvPr/>
        </p:nvCxnSpPr>
        <p:spPr>
          <a:xfrm>
            <a:off x="5627688" y="2124076"/>
            <a:ext cx="1155700" cy="9525"/>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 name="Přímá spojnice se šipkou 10">
            <a:extLst>
              <a:ext uri="{FF2B5EF4-FFF2-40B4-BE49-F238E27FC236}">
                <a16:creationId xmlns:a16="http://schemas.microsoft.com/office/drawing/2014/main" id="{45C72ECA-64C1-4BAF-9BF4-8823175AF161}"/>
              </a:ext>
            </a:extLst>
          </p:cNvPr>
          <p:cNvCxnSpPr>
            <a:cxnSpLocks/>
          </p:cNvCxnSpPr>
          <p:nvPr/>
        </p:nvCxnSpPr>
        <p:spPr>
          <a:xfrm>
            <a:off x="4554539" y="2897189"/>
            <a:ext cx="350837" cy="9525"/>
          </a:xfrm>
          <a:prstGeom prst="straightConnector1">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3" name="Přímá spojnice se šipkou 12">
            <a:extLst>
              <a:ext uri="{FF2B5EF4-FFF2-40B4-BE49-F238E27FC236}">
                <a16:creationId xmlns:a16="http://schemas.microsoft.com/office/drawing/2014/main" id="{09DD75E7-CCBF-4D6C-B75A-7287AC658F47}"/>
              </a:ext>
            </a:extLst>
          </p:cNvPr>
          <p:cNvCxnSpPr>
            <a:cxnSpLocks/>
          </p:cNvCxnSpPr>
          <p:nvPr/>
        </p:nvCxnSpPr>
        <p:spPr>
          <a:xfrm>
            <a:off x="4511676" y="2087563"/>
            <a:ext cx="244475" cy="0"/>
          </a:xfrm>
          <a:prstGeom prst="straightConnector1">
            <a:avLst/>
          </a:prstGeom>
          <a:ln w="2857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4" name="Vývojový diagram: spojnice 3">
            <a:extLst>
              <a:ext uri="{FF2B5EF4-FFF2-40B4-BE49-F238E27FC236}">
                <a16:creationId xmlns:a16="http://schemas.microsoft.com/office/drawing/2014/main" id="{A5766971-07CD-4085-9463-35DFC787EE3A}"/>
              </a:ext>
            </a:extLst>
          </p:cNvPr>
          <p:cNvSpPr/>
          <p:nvPr/>
        </p:nvSpPr>
        <p:spPr>
          <a:xfrm>
            <a:off x="3254893" y="2063169"/>
            <a:ext cx="442425" cy="412486"/>
          </a:xfrm>
          <a:prstGeom prst="flowChartConnector">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Vývojový diagram: spojnice 14">
            <a:extLst>
              <a:ext uri="{FF2B5EF4-FFF2-40B4-BE49-F238E27FC236}">
                <a16:creationId xmlns:a16="http://schemas.microsoft.com/office/drawing/2014/main" id="{F5811FE7-3C7E-4A11-9A3B-0218049295D7}"/>
              </a:ext>
            </a:extLst>
          </p:cNvPr>
          <p:cNvSpPr/>
          <p:nvPr/>
        </p:nvSpPr>
        <p:spPr>
          <a:xfrm>
            <a:off x="4060724" y="2111928"/>
            <a:ext cx="718609" cy="758249"/>
          </a:xfrm>
          <a:prstGeom prst="flowChartConnector">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extovéPole 5">
            <a:extLst>
              <a:ext uri="{FF2B5EF4-FFF2-40B4-BE49-F238E27FC236}">
                <a16:creationId xmlns:a16="http://schemas.microsoft.com/office/drawing/2014/main" id="{FA51CA24-F068-4A92-BE3D-4265F854C963}"/>
              </a:ext>
            </a:extLst>
          </p:cNvPr>
          <p:cNvSpPr txBox="1"/>
          <p:nvPr/>
        </p:nvSpPr>
        <p:spPr>
          <a:xfrm>
            <a:off x="3189636" y="2109296"/>
            <a:ext cx="590226" cy="369332"/>
          </a:xfrm>
          <a:prstGeom prst="rect">
            <a:avLst/>
          </a:prstGeom>
          <a:noFill/>
        </p:spPr>
        <p:txBody>
          <a:bodyPr wrap="none" rtlCol="0">
            <a:spAutoFit/>
          </a:bodyPr>
          <a:lstStyle/>
          <a:p>
            <a:r>
              <a:rPr lang="cs-CZ" dirty="0"/>
              <a:t>NHE</a:t>
            </a:r>
            <a:endParaRPr lang="en-US" dirty="0"/>
          </a:p>
        </p:txBody>
      </p:sp>
      <p:sp>
        <p:nvSpPr>
          <p:cNvPr id="17" name="TextovéPole 16">
            <a:extLst>
              <a:ext uri="{FF2B5EF4-FFF2-40B4-BE49-F238E27FC236}">
                <a16:creationId xmlns:a16="http://schemas.microsoft.com/office/drawing/2014/main" id="{3EFE5D18-5B91-4CE9-BAD7-2CD14BE1F6B3}"/>
              </a:ext>
            </a:extLst>
          </p:cNvPr>
          <p:cNvSpPr txBox="1"/>
          <p:nvPr/>
        </p:nvSpPr>
        <p:spPr>
          <a:xfrm>
            <a:off x="4208464" y="2269412"/>
            <a:ext cx="429926" cy="369332"/>
          </a:xfrm>
          <a:prstGeom prst="rect">
            <a:avLst/>
          </a:prstGeom>
          <a:noFill/>
        </p:spPr>
        <p:txBody>
          <a:bodyPr wrap="none" rtlCol="0">
            <a:spAutoFit/>
          </a:bodyPr>
          <a:lstStyle/>
          <a:p>
            <a:r>
              <a:rPr lang="cs-CZ" dirty="0"/>
              <a:t>AE</a:t>
            </a:r>
            <a:endParaRPr lang="en-US" dirty="0"/>
          </a:p>
        </p:txBody>
      </p:sp>
      <p:sp>
        <p:nvSpPr>
          <p:cNvPr id="28" name="TextovéPole 6">
            <a:extLst>
              <a:ext uri="{FF2B5EF4-FFF2-40B4-BE49-F238E27FC236}">
                <a16:creationId xmlns:a16="http://schemas.microsoft.com/office/drawing/2014/main" id="{721FC791-0C3F-487E-9C96-AE76CCFC3962}"/>
              </a:ext>
            </a:extLst>
          </p:cNvPr>
          <p:cNvSpPr txBox="1">
            <a:spLocks noChangeArrowheads="1"/>
          </p:cNvSpPr>
          <p:nvPr/>
        </p:nvSpPr>
        <p:spPr bwMode="auto">
          <a:xfrm>
            <a:off x="3555800" y="1672890"/>
            <a:ext cx="43794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dirty="0">
                <a:latin typeface="Times New Roman" panose="02020603050405020304" pitchFamily="18" charset="0"/>
              </a:rPr>
              <a:t>H</a:t>
            </a:r>
            <a:r>
              <a:rPr lang="cs-CZ" altLang="cs-CZ" sz="1800" baseline="30000" dirty="0">
                <a:latin typeface="Times New Roman" panose="02020603050405020304" pitchFamily="18" charset="0"/>
              </a:rPr>
              <a:t>+</a:t>
            </a:r>
          </a:p>
        </p:txBody>
      </p:sp>
      <p:sp>
        <p:nvSpPr>
          <p:cNvPr id="29" name="TextovéPole 6">
            <a:extLst>
              <a:ext uri="{FF2B5EF4-FFF2-40B4-BE49-F238E27FC236}">
                <a16:creationId xmlns:a16="http://schemas.microsoft.com/office/drawing/2014/main" id="{5EAD9FCA-0D62-406E-977C-DDC0F6D95494}"/>
              </a:ext>
            </a:extLst>
          </p:cNvPr>
          <p:cNvSpPr txBox="1">
            <a:spLocks noChangeArrowheads="1"/>
          </p:cNvSpPr>
          <p:nvPr/>
        </p:nvSpPr>
        <p:spPr bwMode="auto">
          <a:xfrm>
            <a:off x="3044327" y="1651943"/>
            <a:ext cx="5405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dirty="0">
                <a:latin typeface="Times New Roman" panose="02020603050405020304" pitchFamily="18" charset="0"/>
              </a:rPr>
              <a:t>Na</a:t>
            </a:r>
            <a:r>
              <a:rPr lang="cs-CZ" altLang="cs-CZ" sz="1800" baseline="30000" dirty="0">
                <a:latin typeface="Times New Roman" panose="02020603050405020304" pitchFamily="18" charset="0"/>
              </a:rPr>
              <a:t>+</a:t>
            </a:r>
          </a:p>
        </p:txBody>
      </p:sp>
      <p:cxnSp>
        <p:nvCxnSpPr>
          <p:cNvPr id="41" name="Přímá spojnice se šipkou 40">
            <a:extLst>
              <a:ext uri="{FF2B5EF4-FFF2-40B4-BE49-F238E27FC236}">
                <a16:creationId xmlns:a16="http://schemas.microsoft.com/office/drawing/2014/main" id="{D8163F01-2521-4CDB-9DFF-A198EB159899}"/>
              </a:ext>
            </a:extLst>
          </p:cNvPr>
          <p:cNvCxnSpPr>
            <a:cxnSpLocks/>
          </p:cNvCxnSpPr>
          <p:nvPr/>
        </p:nvCxnSpPr>
        <p:spPr>
          <a:xfrm flipV="1">
            <a:off x="3702067" y="2021275"/>
            <a:ext cx="1240" cy="518207"/>
          </a:xfrm>
          <a:prstGeom prst="straightConnector1">
            <a:avLst/>
          </a:prstGeom>
          <a:ln w="952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7" name="Přímá spojnice se šipkou 46">
            <a:extLst>
              <a:ext uri="{FF2B5EF4-FFF2-40B4-BE49-F238E27FC236}">
                <a16:creationId xmlns:a16="http://schemas.microsoft.com/office/drawing/2014/main" id="{199764BE-78A7-4E18-9B21-3CE800B9A540}"/>
              </a:ext>
            </a:extLst>
          </p:cNvPr>
          <p:cNvCxnSpPr>
            <a:cxnSpLocks/>
          </p:cNvCxnSpPr>
          <p:nvPr/>
        </p:nvCxnSpPr>
        <p:spPr>
          <a:xfrm flipV="1">
            <a:off x="3260190" y="1955963"/>
            <a:ext cx="1240" cy="518207"/>
          </a:xfrm>
          <a:prstGeom prst="straightConnector1">
            <a:avLst/>
          </a:prstGeom>
          <a:ln w="952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53" name="TextovéPole 6">
            <a:extLst>
              <a:ext uri="{FF2B5EF4-FFF2-40B4-BE49-F238E27FC236}">
                <a16:creationId xmlns:a16="http://schemas.microsoft.com/office/drawing/2014/main" id="{892DD803-088D-475F-A1C9-D9AD2E3F1A94}"/>
              </a:ext>
            </a:extLst>
          </p:cNvPr>
          <p:cNvSpPr txBox="1">
            <a:spLocks noChangeArrowheads="1"/>
          </p:cNvSpPr>
          <p:nvPr/>
        </p:nvSpPr>
        <p:spPr bwMode="auto">
          <a:xfrm>
            <a:off x="919274" y="869324"/>
            <a:ext cx="43794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dirty="0">
                <a:latin typeface="Times New Roman" panose="02020603050405020304" pitchFamily="18" charset="0"/>
              </a:rPr>
              <a:t>H</a:t>
            </a:r>
            <a:r>
              <a:rPr lang="cs-CZ" altLang="cs-CZ" sz="1800" baseline="30000" dirty="0">
                <a:latin typeface="Times New Roman" panose="02020603050405020304" pitchFamily="18" charset="0"/>
              </a:rPr>
              <a:t>+</a:t>
            </a:r>
          </a:p>
        </p:txBody>
      </p:sp>
      <p:sp>
        <p:nvSpPr>
          <p:cNvPr id="54" name="TextovéPole 5">
            <a:extLst>
              <a:ext uri="{FF2B5EF4-FFF2-40B4-BE49-F238E27FC236}">
                <a16:creationId xmlns:a16="http://schemas.microsoft.com/office/drawing/2014/main" id="{BE6A2C03-5168-47E8-A797-0EDCE801F013}"/>
              </a:ext>
            </a:extLst>
          </p:cNvPr>
          <p:cNvSpPr txBox="1">
            <a:spLocks noChangeArrowheads="1"/>
          </p:cNvSpPr>
          <p:nvPr/>
        </p:nvSpPr>
        <p:spPr bwMode="auto">
          <a:xfrm>
            <a:off x="1985992" y="1900080"/>
            <a:ext cx="80021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dirty="0">
                <a:latin typeface="Times New Roman" panose="02020603050405020304" pitchFamily="18" charset="0"/>
              </a:rPr>
              <a:t>HCO</a:t>
            </a:r>
            <a:r>
              <a:rPr lang="cs-CZ" altLang="cs-CZ" sz="1800" baseline="-25000" dirty="0">
                <a:latin typeface="Times New Roman" panose="02020603050405020304" pitchFamily="18" charset="0"/>
              </a:rPr>
              <a:t>3</a:t>
            </a:r>
            <a:r>
              <a:rPr lang="cs-CZ" altLang="cs-CZ" sz="1800" baseline="30000" dirty="0">
                <a:latin typeface="Times New Roman" panose="02020603050405020304" pitchFamily="18" charset="0"/>
              </a:rPr>
              <a:t>-</a:t>
            </a:r>
          </a:p>
        </p:txBody>
      </p:sp>
      <p:sp>
        <p:nvSpPr>
          <p:cNvPr id="56" name="Vývojový diagram: spojnice 55">
            <a:extLst>
              <a:ext uri="{FF2B5EF4-FFF2-40B4-BE49-F238E27FC236}">
                <a16:creationId xmlns:a16="http://schemas.microsoft.com/office/drawing/2014/main" id="{5B625309-233B-44AA-A406-B4281C35217F}"/>
              </a:ext>
            </a:extLst>
          </p:cNvPr>
          <p:cNvSpPr/>
          <p:nvPr/>
        </p:nvSpPr>
        <p:spPr>
          <a:xfrm>
            <a:off x="680875" y="1452849"/>
            <a:ext cx="442425" cy="412486"/>
          </a:xfrm>
          <a:prstGeom prst="flowChartConnector">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57" name="Přímá spojnice se šipkou 56">
            <a:extLst>
              <a:ext uri="{FF2B5EF4-FFF2-40B4-BE49-F238E27FC236}">
                <a16:creationId xmlns:a16="http://schemas.microsoft.com/office/drawing/2014/main" id="{D0A4D95B-3925-4E60-B6AD-72A4F1D3669B}"/>
              </a:ext>
            </a:extLst>
          </p:cNvPr>
          <p:cNvCxnSpPr>
            <a:cxnSpLocks/>
          </p:cNvCxnSpPr>
          <p:nvPr/>
        </p:nvCxnSpPr>
        <p:spPr>
          <a:xfrm flipV="1">
            <a:off x="1119563" y="1197033"/>
            <a:ext cx="0" cy="846458"/>
          </a:xfrm>
          <a:prstGeom prst="straightConnector1">
            <a:avLst/>
          </a:prstGeom>
          <a:ln w="952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59" name="Vývojový diagram: spojnice 58">
            <a:extLst>
              <a:ext uri="{FF2B5EF4-FFF2-40B4-BE49-F238E27FC236}">
                <a16:creationId xmlns:a16="http://schemas.microsoft.com/office/drawing/2014/main" id="{A4FF7AC5-563C-4103-920E-E2A6F40A4DB7}"/>
              </a:ext>
            </a:extLst>
          </p:cNvPr>
          <p:cNvSpPr/>
          <p:nvPr/>
        </p:nvSpPr>
        <p:spPr>
          <a:xfrm>
            <a:off x="1487169" y="2133600"/>
            <a:ext cx="442425" cy="412486"/>
          </a:xfrm>
          <a:prstGeom prst="flowChartConnector">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0" name="Přímá spojnice se šipkou 59">
            <a:extLst>
              <a:ext uri="{FF2B5EF4-FFF2-40B4-BE49-F238E27FC236}">
                <a16:creationId xmlns:a16="http://schemas.microsoft.com/office/drawing/2014/main" id="{C43CB859-64CC-4FB4-92BA-481D01F37435}"/>
              </a:ext>
            </a:extLst>
          </p:cNvPr>
          <p:cNvCxnSpPr>
            <a:cxnSpLocks/>
          </p:cNvCxnSpPr>
          <p:nvPr/>
        </p:nvCxnSpPr>
        <p:spPr>
          <a:xfrm>
            <a:off x="1271963" y="2133551"/>
            <a:ext cx="714029" cy="0"/>
          </a:xfrm>
          <a:prstGeom prst="straightConnector1">
            <a:avLst/>
          </a:prstGeom>
          <a:ln w="9525">
            <a:solidFill>
              <a:schemeClr val="tx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2" name="Přímá spojnice se šipkou 61">
            <a:extLst>
              <a:ext uri="{FF2B5EF4-FFF2-40B4-BE49-F238E27FC236}">
                <a16:creationId xmlns:a16="http://schemas.microsoft.com/office/drawing/2014/main" id="{6BD0B684-2F57-4A2F-BADD-30F23A0E355B}"/>
              </a:ext>
            </a:extLst>
          </p:cNvPr>
          <p:cNvCxnSpPr>
            <a:cxnSpLocks/>
          </p:cNvCxnSpPr>
          <p:nvPr/>
        </p:nvCxnSpPr>
        <p:spPr>
          <a:xfrm>
            <a:off x="1390478" y="2558450"/>
            <a:ext cx="714029" cy="0"/>
          </a:xfrm>
          <a:prstGeom prst="straightConnector1">
            <a:avLst/>
          </a:prstGeom>
          <a:ln w="952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63" name="TextovéPole 6">
            <a:extLst>
              <a:ext uri="{FF2B5EF4-FFF2-40B4-BE49-F238E27FC236}">
                <a16:creationId xmlns:a16="http://schemas.microsoft.com/office/drawing/2014/main" id="{BEEDC020-6DB5-4816-8223-D77F7BBD3A38}"/>
              </a:ext>
            </a:extLst>
          </p:cNvPr>
          <p:cNvSpPr txBox="1">
            <a:spLocks noChangeArrowheads="1"/>
          </p:cNvSpPr>
          <p:nvPr/>
        </p:nvSpPr>
        <p:spPr bwMode="auto">
          <a:xfrm>
            <a:off x="2085787" y="2326783"/>
            <a:ext cx="45397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dirty="0">
                <a:latin typeface="Times New Roman" panose="02020603050405020304" pitchFamily="18" charset="0"/>
              </a:rPr>
              <a:t>Cl</a:t>
            </a:r>
            <a:r>
              <a:rPr lang="cs-CZ" altLang="cs-CZ" sz="1800" baseline="30000" dirty="0">
                <a:latin typeface="Times New Roman" panose="02020603050405020304" pitchFamily="18" charset="0"/>
              </a:rPr>
              <a:t>-</a:t>
            </a:r>
          </a:p>
        </p:txBody>
      </p:sp>
      <p:sp>
        <p:nvSpPr>
          <p:cNvPr id="64" name="TextovéPole 6">
            <a:extLst>
              <a:ext uri="{FF2B5EF4-FFF2-40B4-BE49-F238E27FC236}">
                <a16:creationId xmlns:a16="http://schemas.microsoft.com/office/drawing/2014/main" id="{E4F03CF6-D22A-4472-A3FE-F5855EC6D4EA}"/>
              </a:ext>
            </a:extLst>
          </p:cNvPr>
          <p:cNvSpPr txBox="1">
            <a:spLocks noChangeArrowheads="1"/>
          </p:cNvSpPr>
          <p:nvPr/>
        </p:nvSpPr>
        <p:spPr bwMode="auto">
          <a:xfrm>
            <a:off x="226526" y="860127"/>
            <a:ext cx="5405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dirty="0">
                <a:latin typeface="Times New Roman" panose="02020603050405020304" pitchFamily="18" charset="0"/>
              </a:rPr>
              <a:t>Na</a:t>
            </a:r>
            <a:r>
              <a:rPr lang="cs-CZ" altLang="cs-CZ" sz="1800" baseline="30000" dirty="0">
                <a:latin typeface="Times New Roman" panose="02020603050405020304" pitchFamily="18" charset="0"/>
              </a:rPr>
              <a:t>+</a:t>
            </a:r>
          </a:p>
        </p:txBody>
      </p:sp>
      <p:cxnSp>
        <p:nvCxnSpPr>
          <p:cNvPr id="65" name="Přímá spojnice se šipkou 64">
            <a:extLst>
              <a:ext uri="{FF2B5EF4-FFF2-40B4-BE49-F238E27FC236}">
                <a16:creationId xmlns:a16="http://schemas.microsoft.com/office/drawing/2014/main" id="{F8797E01-46F8-4637-A745-49A60D5EE52F}"/>
              </a:ext>
            </a:extLst>
          </p:cNvPr>
          <p:cNvCxnSpPr>
            <a:cxnSpLocks/>
          </p:cNvCxnSpPr>
          <p:nvPr/>
        </p:nvCxnSpPr>
        <p:spPr>
          <a:xfrm flipV="1">
            <a:off x="680875" y="1216711"/>
            <a:ext cx="0" cy="846458"/>
          </a:xfrm>
          <a:prstGeom prst="straightConnector1">
            <a:avLst/>
          </a:prstGeom>
          <a:ln w="952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66" name="TextovéPole 5">
            <a:extLst>
              <a:ext uri="{FF2B5EF4-FFF2-40B4-BE49-F238E27FC236}">
                <a16:creationId xmlns:a16="http://schemas.microsoft.com/office/drawing/2014/main" id="{69AE421C-E0E4-491B-A856-CC77FB854B07}"/>
              </a:ext>
            </a:extLst>
          </p:cNvPr>
          <p:cNvSpPr txBox="1">
            <a:spLocks noChangeArrowheads="1"/>
          </p:cNvSpPr>
          <p:nvPr/>
        </p:nvSpPr>
        <p:spPr bwMode="auto">
          <a:xfrm>
            <a:off x="1476534" y="238261"/>
            <a:ext cx="116089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dirty="0">
                <a:latin typeface="Times New Roman" panose="02020603050405020304" pitchFamily="18" charset="0"/>
              </a:rPr>
              <a:t>CO</a:t>
            </a:r>
            <a:r>
              <a:rPr lang="cs-CZ" altLang="cs-CZ" sz="1800" baseline="-25000" dirty="0">
                <a:latin typeface="Times New Roman" panose="02020603050405020304" pitchFamily="18" charset="0"/>
              </a:rPr>
              <a:t>2</a:t>
            </a:r>
            <a:r>
              <a:rPr lang="cs-CZ" altLang="cs-CZ" sz="1800" dirty="0">
                <a:latin typeface="Times New Roman" panose="02020603050405020304" pitchFamily="18" charset="0"/>
              </a:rPr>
              <a:t>+H</a:t>
            </a:r>
            <a:r>
              <a:rPr lang="cs-CZ" altLang="cs-CZ" sz="1800" baseline="-25000" dirty="0">
                <a:latin typeface="Times New Roman" panose="02020603050405020304" pitchFamily="18" charset="0"/>
              </a:rPr>
              <a:t>2</a:t>
            </a:r>
            <a:r>
              <a:rPr lang="cs-CZ" altLang="cs-CZ" sz="1800" dirty="0">
                <a:latin typeface="Times New Roman" panose="02020603050405020304" pitchFamily="18" charset="0"/>
              </a:rPr>
              <a:t>O</a:t>
            </a:r>
          </a:p>
        </p:txBody>
      </p:sp>
      <p:cxnSp>
        <p:nvCxnSpPr>
          <p:cNvPr id="46" name="Přímá spojnice se šipkou 45">
            <a:extLst>
              <a:ext uri="{FF2B5EF4-FFF2-40B4-BE49-F238E27FC236}">
                <a16:creationId xmlns:a16="http://schemas.microsoft.com/office/drawing/2014/main" id="{272BFE6A-9AE7-43AC-A63B-14BD4EEAAB6D}"/>
              </a:ext>
            </a:extLst>
          </p:cNvPr>
          <p:cNvCxnSpPr>
            <a:cxnSpLocks/>
            <a:endCxn id="53" idx="3"/>
          </p:cNvCxnSpPr>
          <p:nvPr/>
        </p:nvCxnSpPr>
        <p:spPr>
          <a:xfrm flipH="1">
            <a:off x="1357214" y="607593"/>
            <a:ext cx="684292" cy="44639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1" name="Přímá spojnice se šipkou 70">
            <a:extLst>
              <a:ext uri="{FF2B5EF4-FFF2-40B4-BE49-F238E27FC236}">
                <a16:creationId xmlns:a16="http://schemas.microsoft.com/office/drawing/2014/main" id="{F8027372-8F1E-4610-B230-262AE9B80C26}"/>
              </a:ext>
            </a:extLst>
          </p:cNvPr>
          <p:cNvCxnSpPr>
            <a:cxnSpLocks/>
            <a:stCxn id="66" idx="2"/>
            <a:endCxn id="54" idx="0"/>
          </p:cNvCxnSpPr>
          <p:nvPr/>
        </p:nvCxnSpPr>
        <p:spPr>
          <a:xfrm>
            <a:off x="2056982" y="607593"/>
            <a:ext cx="329120" cy="129248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33123" name="TextovéPole 133122">
            <a:extLst>
              <a:ext uri="{FF2B5EF4-FFF2-40B4-BE49-F238E27FC236}">
                <a16:creationId xmlns:a16="http://schemas.microsoft.com/office/drawing/2014/main" id="{02E7043A-2CDB-490E-AA59-2344B1D8D215}"/>
              </a:ext>
            </a:extLst>
          </p:cNvPr>
          <p:cNvSpPr txBox="1"/>
          <p:nvPr/>
        </p:nvSpPr>
        <p:spPr>
          <a:xfrm>
            <a:off x="2214560" y="4435424"/>
            <a:ext cx="2648481" cy="523220"/>
          </a:xfrm>
          <a:prstGeom prst="rect">
            <a:avLst/>
          </a:prstGeom>
          <a:solidFill>
            <a:schemeClr val="bg1"/>
          </a:solidFill>
        </p:spPr>
        <p:txBody>
          <a:bodyPr wrap="none" rtlCol="0">
            <a:spAutoFit/>
          </a:bodyPr>
          <a:lstStyle/>
          <a:p>
            <a:pPr algn="ctr"/>
            <a:r>
              <a:rPr lang="cs-CZ" sz="2800" dirty="0"/>
              <a:t>        </a:t>
            </a:r>
            <a:r>
              <a:rPr lang="cs-CZ" sz="2800" dirty="0" err="1"/>
              <a:t>Diarhoe</a:t>
            </a:r>
            <a:r>
              <a:rPr lang="cs-CZ" sz="2800" dirty="0"/>
              <a:t>       </a:t>
            </a:r>
            <a:endParaRPr lang="en-US" sz="2800" dirty="0"/>
          </a:p>
        </p:txBody>
      </p:sp>
      <p:sp>
        <p:nvSpPr>
          <p:cNvPr id="76" name="TextovéPole 75">
            <a:extLst>
              <a:ext uri="{FF2B5EF4-FFF2-40B4-BE49-F238E27FC236}">
                <a16:creationId xmlns:a16="http://schemas.microsoft.com/office/drawing/2014/main" id="{6A2CDBCC-8B1A-4F89-97FB-EC671396F753}"/>
              </a:ext>
            </a:extLst>
          </p:cNvPr>
          <p:cNvSpPr txBox="1"/>
          <p:nvPr/>
        </p:nvSpPr>
        <p:spPr>
          <a:xfrm>
            <a:off x="1029640" y="3014208"/>
            <a:ext cx="1303789" cy="523220"/>
          </a:xfrm>
          <a:prstGeom prst="rect">
            <a:avLst/>
          </a:prstGeom>
          <a:solidFill>
            <a:schemeClr val="bg1"/>
          </a:solidFill>
        </p:spPr>
        <p:txBody>
          <a:bodyPr wrap="square" rtlCol="0">
            <a:spAutoFit/>
          </a:bodyPr>
          <a:lstStyle/>
          <a:p>
            <a:r>
              <a:rPr lang="cs-CZ" sz="2800" dirty="0"/>
              <a:t>Norma     </a:t>
            </a:r>
            <a:endParaRPr lang="en-US" sz="2800" dirty="0"/>
          </a:p>
        </p:txBody>
      </p:sp>
      <p:sp>
        <p:nvSpPr>
          <p:cNvPr id="77" name="TextovéPole 76">
            <a:extLst>
              <a:ext uri="{FF2B5EF4-FFF2-40B4-BE49-F238E27FC236}">
                <a16:creationId xmlns:a16="http://schemas.microsoft.com/office/drawing/2014/main" id="{2BCDB7B3-056D-4A62-8D23-5E6D6F6ECDFF}"/>
              </a:ext>
            </a:extLst>
          </p:cNvPr>
          <p:cNvSpPr txBox="1"/>
          <p:nvPr/>
        </p:nvSpPr>
        <p:spPr>
          <a:xfrm>
            <a:off x="611288" y="1455365"/>
            <a:ext cx="590226" cy="369332"/>
          </a:xfrm>
          <a:prstGeom prst="rect">
            <a:avLst/>
          </a:prstGeom>
          <a:noFill/>
        </p:spPr>
        <p:txBody>
          <a:bodyPr wrap="none" rtlCol="0">
            <a:spAutoFit/>
          </a:bodyPr>
          <a:lstStyle/>
          <a:p>
            <a:r>
              <a:rPr lang="cs-CZ" dirty="0"/>
              <a:t>NHE</a:t>
            </a:r>
            <a:endParaRPr lang="en-US" dirty="0"/>
          </a:p>
        </p:txBody>
      </p:sp>
      <p:sp>
        <p:nvSpPr>
          <p:cNvPr id="78" name="TextovéPole 77">
            <a:extLst>
              <a:ext uri="{FF2B5EF4-FFF2-40B4-BE49-F238E27FC236}">
                <a16:creationId xmlns:a16="http://schemas.microsoft.com/office/drawing/2014/main" id="{D637D5AD-1DDC-4484-90D8-63D0905F340A}"/>
              </a:ext>
            </a:extLst>
          </p:cNvPr>
          <p:cNvSpPr txBox="1"/>
          <p:nvPr/>
        </p:nvSpPr>
        <p:spPr>
          <a:xfrm>
            <a:off x="1468019" y="2164128"/>
            <a:ext cx="429926" cy="369332"/>
          </a:xfrm>
          <a:prstGeom prst="rect">
            <a:avLst/>
          </a:prstGeom>
          <a:noFill/>
        </p:spPr>
        <p:txBody>
          <a:bodyPr wrap="none" rtlCol="0">
            <a:spAutoFit/>
          </a:bodyPr>
          <a:lstStyle/>
          <a:p>
            <a:r>
              <a:rPr lang="cs-CZ" dirty="0"/>
              <a:t>AE</a:t>
            </a:r>
            <a:endParaRPr lang="en-US" dirty="0"/>
          </a:p>
        </p:txBody>
      </p:sp>
      <p:sp>
        <p:nvSpPr>
          <p:cNvPr id="38" name="TextovéPole 37">
            <a:extLst>
              <a:ext uri="{FF2B5EF4-FFF2-40B4-BE49-F238E27FC236}">
                <a16:creationId xmlns:a16="http://schemas.microsoft.com/office/drawing/2014/main" id="{04304F65-D228-42B6-9A79-FBB39C32908C}"/>
              </a:ext>
            </a:extLst>
          </p:cNvPr>
          <p:cNvSpPr txBox="1"/>
          <p:nvPr/>
        </p:nvSpPr>
        <p:spPr>
          <a:xfrm>
            <a:off x="4518501" y="-51944"/>
            <a:ext cx="6790770" cy="461665"/>
          </a:xfrm>
          <a:prstGeom prst="rect">
            <a:avLst/>
          </a:prstGeom>
          <a:noFill/>
        </p:spPr>
        <p:txBody>
          <a:bodyPr wrap="none" rtlCol="0">
            <a:spAutoFit/>
          </a:bodyPr>
          <a:lstStyle/>
          <a:p>
            <a:r>
              <a:rPr lang="cs-CZ" sz="2400" b="1" dirty="0"/>
              <a:t>Patogeneze </a:t>
            </a:r>
            <a:r>
              <a:rPr lang="cs-CZ" sz="2400" b="1" dirty="0" err="1"/>
              <a:t>hyperchloremické</a:t>
            </a:r>
            <a:r>
              <a:rPr lang="cs-CZ" sz="2400" b="1" dirty="0"/>
              <a:t> acidózy při průjmech</a:t>
            </a:r>
            <a:endParaRPr lang="en-US" sz="2400" b="1" dirty="0"/>
          </a:p>
        </p:txBody>
      </p:sp>
    </p:spTree>
    <p:extLst>
      <p:ext uri="{BB962C8B-B14F-4D97-AF65-F5344CB8AC3E}">
        <p14:creationId xmlns:p14="http://schemas.microsoft.com/office/powerpoint/2010/main" val="898044975"/>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Obrázek 2">
            <a:extLst>
              <a:ext uri="{FF2B5EF4-FFF2-40B4-BE49-F238E27FC236}">
                <a16:creationId xmlns:a16="http://schemas.microsoft.com/office/drawing/2014/main" id="{FBAD141E-2166-4156-BB67-17D9293C951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27491" y="0"/>
            <a:ext cx="4141074" cy="6858000"/>
          </a:xfrm>
          <a:prstGeom prst="rect">
            <a:avLst/>
          </a:prstGeom>
        </p:spPr>
      </p:pic>
      <p:sp>
        <p:nvSpPr>
          <p:cNvPr id="4" name="TextovéPole 3">
            <a:extLst>
              <a:ext uri="{FF2B5EF4-FFF2-40B4-BE49-F238E27FC236}">
                <a16:creationId xmlns:a16="http://schemas.microsoft.com/office/drawing/2014/main" id="{662A8ED5-C470-4984-B613-AF9C7386D39C}"/>
              </a:ext>
            </a:extLst>
          </p:cNvPr>
          <p:cNvSpPr txBox="1"/>
          <p:nvPr/>
        </p:nvSpPr>
        <p:spPr>
          <a:xfrm>
            <a:off x="164226" y="500791"/>
            <a:ext cx="2383986" cy="830997"/>
          </a:xfrm>
          <a:prstGeom prst="rect">
            <a:avLst/>
          </a:prstGeom>
          <a:noFill/>
        </p:spPr>
        <p:txBody>
          <a:bodyPr wrap="none" rtlCol="0">
            <a:spAutoFit/>
          </a:bodyPr>
          <a:lstStyle/>
          <a:p>
            <a:pPr algn="r"/>
            <a:r>
              <a:rPr lang="cs-CZ" sz="2400" b="1" dirty="0"/>
              <a:t>Vyrovnaná </a:t>
            </a:r>
          </a:p>
          <a:p>
            <a:pPr algn="r"/>
            <a:r>
              <a:rPr lang="cs-CZ" sz="2400" b="1" dirty="0"/>
              <a:t>bilance albuminu</a:t>
            </a:r>
            <a:endParaRPr lang="en-US" sz="2400" b="1" dirty="0"/>
          </a:p>
        </p:txBody>
      </p:sp>
      <p:pic>
        <p:nvPicPr>
          <p:cNvPr id="9" name="Obrázek 8">
            <a:extLst>
              <a:ext uri="{FF2B5EF4-FFF2-40B4-BE49-F238E27FC236}">
                <a16:creationId xmlns:a16="http://schemas.microsoft.com/office/drawing/2014/main" id="{44B48D47-C190-4971-8F5B-BB1F0E5757B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623437" y="0"/>
            <a:ext cx="4141074" cy="6858000"/>
          </a:xfrm>
          <a:prstGeom prst="rect">
            <a:avLst/>
          </a:prstGeom>
          <a:solidFill>
            <a:srgbClr val="FED03E"/>
          </a:solidFill>
          <a:ln>
            <a:noFill/>
          </a:ln>
        </p:spPr>
      </p:pic>
      <p:cxnSp>
        <p:nvCxnSpPr>
          <p:cNvPr id="6" name="Přímá spojnice 5">
            <a:extLst>
              <a:ext uri="{FF2B5EF4-FFF2-40B4-BE49-F238E27FC236}">
                <a16:creationId xmlns:a16="http://schemas.microsoft.com/office/drawing/2014/main" id="{6C8C8666-9472-475A-99F1-11B594019899}"/>
              </a:ext>
            </a:extLst>
          </p:cNvPr>
          <p:cNvCxnSpPr/>
          <p:nvPr/>
        </p:nvCxnSpPr>
        <p:spPr>
          <a:xfrm>
            <a:off x="9771798" y="5643349"/>
            <a:ext cx="0" cy="552735"/>
          </a:xfrm>
          <a:prstGeom prst="line">
            <a:avLst/>
          </a:prstGeom>
          <a:ln w="76200">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 name="Přímá spojnice 12">
            <a:extLst>
              <a:ext uri="{FF2B5EF4-FFF2-40B4-BE49-F238E27FC236}">
                <a16:creationId xmlns:a16="http://schemas.microsoft.com/office/drawing/2014/main" id="{481E003D-D6A5-406D-8835-A07B57343038}"/>
              </a:ext>
            </a:extLst>
          </p:cNvPr>
          <p:cNvCxnSpPr/>
          <p:nvPr/>
        </p:nvCxnSpPr>
        <p:spPr>
          <a:xfrm>
            <a:off x="9771798" y="4335439"/>
            <a:ext cx="0" cy="552735"/>
          </a:xfrm>
          <a:prstGeom prst="line">
            <a:avLst/>
          </a:prstGeom>
          <a:ln w="76200">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 name="Přímá spojnice 14">
            <a:extLst>
              <a:ext uri="{FF2B5EF4-FFF2-40B4-BE49-F238E27FC236}">
                <a16:creationId xmlns:a16="http://schemas.microsoft.com/office/drawing/2014/main" id="{E86C6ADD-F30A-4AFB-A577-00EEB517A146}"/>
              </a:ext>
            </a:extLst>
          </p:cNvPr>
          <p:cNvCxnSpPr/>
          <p:nvPr/>
        </p:nvCxnSpPr>
        <p:spPr>
          <a:xfrm>
            <a:off x="8429768" y="5643348"/>
            <a:ext cx="0" cy="552735"/>
          </a:xfrm>
          <a:prstGeom prst="line">
            <a:avLst/>
          </a:prstGeom>
          <a:ln w="76200">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6" name="Přímá spojnice 15">
            <a:extLst>
              <a:ext uri="{FF2B5EF4-FFF2-40B4-BE49-F238E27FC236}">
                <a16:creationId xmlns:a16="http://schemas.microsoft.com/office/drawing/2014/main" id="{3203B9D3-AD1F-4A85-A95E-B734D8EB65B3}"/>
              </a:ext>
            </a:extLst>
          </p:cNvPr>
          <p:cNvCxnSpPr>
            <a:cxnSpLocks/>
          </p:cNvCxnSpPr>
          <p:nvPr/>
        </p:nvCxnSpPr>
        <p:spPr>
          <a:xfrm>
            <a:off x="7929349" y="4795483"/>
            <a:ext cx="479947" cy="0"/>
          </a:xfrm>
          <a:prstGeom prst="line">
            <a:avLst/>
          </a:prstGeom>
          <a:ln w="76200">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1" name="Přímá spojnice 20">
            <a:extLst>
              <a:ext uri="{FF2B5EF4-FFF2-40B4-BE49-F238E27FC236}">
                <a16:creationId xmlns:a16="http://schemas.microsoft.com/office/drawing/2014/main" id="{49DF9A04-DD7E-459E-BF68-17F04AD5D2E9}"/>
              </a:ext>
            </a:extLst>
          </p:cNvPr>
          <p:cNvCxnSpPr>
            <a:cxnSpLocks/>
          </p:cNvCxnSpPr>
          <p:nvPr/>
        </p:nvCxnSpPr>
        <p:spPr>
          <a:xfrm>
            <a:off x="8432043" y="4557215"/>
            <a:ext cx="0" cy="533400"/>
          </a:xfrm>
          <a:prstGeom prst="line">
            <a:avLst/>
          </a:prstGeom>
          <a:ln w="7620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bdélník 26">
            <a:extLst>
              <a:ext uri="{FF2B5EF4-FFF2-40B4-BE49-F238E27FC236}">
                <a16:creationId xmlns:a16="http://schemas.microsoft.com/office/drawing/2014/main" id="{F0D2DE58-BB1C-47B1-BDED-632B69A24F6C}"/>
              </a:ext>
            </a:extLst>
          </p:cNvPr>
          <p:cNvSpPr/>
          <p:nvPr/>
        </p:nvSpPr>
        <p:spPr>
          <a:xfrm>
            <a:off x="8196618" y="3600171"/>
            <a:ext cx="733565" cy="218359"/>
          </a:xfrm>
          <a:prstGeom prst="rect">
            <a:avLst/>
          </a:prstGeom>
          <a:solidFill>
            <a:srgbClr val="FED0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bdélník 27">
            <a:extLst>
              <a:ext uri="{FF2B5EF4-FFF2-40B4-BE49-F238E27FC236}">
                <a16:creationId xmlns:a16="http://schemas.microsoft.com/office/drawing/2014/main" id="{69A09775-B959-4101-8150-E7E10D9B4858}"/>
              </a:ext>
            </a:extLst>
          </p:cNvPr>
          <p:cNvSpPr/>
          <p:nvPr/>
        </p:nvSpPr>
        <p:spPr>
          <a:xfrm>
            <a:off x="9430602" y="3673523"/>
            <a:ext cx="733567" cy="2183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ovéPole 28">
            <a:extLst>
              <a:ext uri="{FF2B5EF4-FFF2-40B4-BE49-F238E27FC236}">
                <a16:creationId xmlns:a16="http://schemas.microsoft.com/office/drawing/2014/main" id="{DD6D6124-9216-43F4-A73E-B743DC2D0ED7}"/>
              </a:ext>
            </a:extLst>
          </p:cNvPr>
          <p:cNvSpPr txBox="1"/>
          <p:nvPr/>
        </p:nvSpPr>
        <p:spPr>
          <a:xfrm>
            <a:off x="5486035" y="500791"/>
            <a:ext cx="2383986" cy="830997"/>
          </a:xfrm>
          <a:prstGeom prst="rect">
            <a:avLst/>
          </a:prstGeom>
          <a:noFill/>
        </p:spPr>
        <p:txBody>
          <a:bodyPr wrap="none" rtlCol="0">
            <a:spAutoFit/>
          </a:bodyPr>
          <a:lstStyle/>
          <a:p>
            <a:pPr algn="r"/>
            <a:r>
              <a:rPr lang="cs-CZ" sz="2400" b="1" dirty="0"/>
              <a:t>Negativní </a:t>
            </a:r>
          </a:p>
          <a:p>
            <a:r>
              <a:rPr lang="cs-CZ" sz="2400" b="1" dirty="0"/>
              <a:t>bilance albuminu</a:t>
            </a:r>
            <a:endParaRPr lang="en-US" sz="2400" b="1" dirty="0"/>
          </a:p>
        </p:txBody>
      </p:sp>
      <p:sp>
        <p:nvSpPr>
          <p:cNvPr id="30" name="TextovéPole 29">
            <a:extLst>
              <a:ext uri="{FF2B5EF4-FFF2-40B4-BE49-F238E27FC236}">
                <a16:creationId xmlns:a16="http://schemas.microsoft.com/office/drawing/2014/main" id="{ACDF075E-0032-4D18-93C9-B8439AC9B2AA}"/>
              </a:ext>
            </a:extLst>
          </p:cNvPr>
          <p:cNvSpPr txBox="1"/>
          <p:nvPr/>
        </p:nvSpPr>
        <p:spPr>
          <a:xfrm>
            <a:off x="5793443" y="1535373"/>
            <a:ext cx="2135906" cy="369332"/>
          </a:xfrm>
          <a:prstGeom prst="rect">
            <a:avLst/>
          </a:prstGeom>
          <a:solidFill>
            <a:srgbClr val="FFFF00"/>
          </a:solidFill>
          <a:ln>
            <a:solidFill>
              <a:schemeClr val="tx1"/>
            </a:solidFill>
          </a:ln>
        </p:spPr>
        <p:txBody>
          <a:bodyPr wrap="none" rtlCol="0">
            <a:spAutoFit/>
          </a:bodyPr>
          <a:lstStyle/>
          <a:p>
            <a:r>
              <a:rPr lang="cs-CZ" dirty="0"/>
              <a:t>Metabolická alkalóza</a:t>
            </a:r>
            <a:endParaRPr lang="en-US" dirty="0"/>
          </a:p>
        </p:txBody>
      </p:sp>
      <p:sp>
        <p:nvSpPr>
          <p:cNvPr id="31" name="Šipka: dolů 30">
            <a:extLst>
              <a:ext uri="{FF2B5EF4-FFF2-40B4-BE49-F238E27FC236}">
                <a16:creationId xmlns:a16="http://schemas.microsoft.com/office/drawing/2014/main" id="{4D830595-978A-432B-A132-9F75A0E85882}"/>
              </a:ext>
            </a:extLst>
          </p:cNvPr>
          <p:cNvSpPr/>
          <p:nvPr/>
        </p:nvSpPr>
        <p:spPr>
          <a:xfrm>
            <a:off x="6741994" y="1241946"/>
            <a:ext cx="266131" cy="300251"/>
          </a:xfrm>
          <a:prstGeom prst="downArrow">
            <a:avLst/>
          </a:prstGeom>
          <a:solidFill>
            <a:srgbClr val="FFFF4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9741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par>
                                <p:cTn id="8" presetID="10" presetClass="entr" presetSubtype="0"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fade">
                                      <p:cBhvr>
                                        <p:cTn id="15" dur="500"/>
                                        <p:tgtEl>
                                          <p:spTgt spid="3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animBg="1"/>
      <p:bldP spid="31"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3" name="Obrázek 2">
            <a:extLst>
              <a:ext uri="{FF2B5EF4-FFF2-40B4-BE49-F238E27FC236}">
                <a16:creationId xmlns:a16="http://schemas.microsoft.com/office/drawing/2014/main" id="{5F920750-C3B3-4CBA-8435-2B4438DEBD6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54687" y="0"/>
            <a:ext cx="5428851" cy="6858000"/>
          </a:xfrm>
          <a:prstGeom prst="rect">
            <a:avLst/>
          </a:prstGeom>
        </p:spPr>
      </p:pic>
    </p:spTree>
    <p:extLst>
      <p:ext uri="{BB962C8B-B14F-4D97-AF65-F5344CB8AC3E}">
        <p14:creationId xmlns:p14="http://schemas.microsoft.com/office/powerpoint/2010/main" val="1875074104"/>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3" name="Obrázek 2">
            <a:extLst>
              <a:ext uri="{FF2B5EF4-FFF2-40B4-BE49-F238E27FC236}">
                <a16:creationId xmlns:a16="http://schemas.microsoft.com/office/drawing/2014/main" id="{EDD33A3B-BD92-4F52-AAB0-04279C8D8C5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87078" y="0"/>
            <a:ext cx="9417841" cy="6858000"/>
          </a:xfrm>
          <a:prstGeom prst="rect">
            <a:avLst/>
          </a:prstGeom>
        </p:spPr>
      </p:pic>
    </p:spTree>
    <p:extLst>
      <p:ext uri="{BB962C8B-B14F-4D97-AF65-F5344CB8AC3E}">
        <p14:creationId xmlns:p14="http://schemas.microsoft.com/office/powerpoint/2010/main" val="1055962325"/>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Obdélník 1">
            <a:extLst>
              <a:ext uri="{FF2B5EF4-FFF2-40B4-BE49-F238E27FC236}">
                <a16:creationId xmlns:a16="http://schemas.microsoft.com/office/drawing/2014/main" id="{6DA3BA6D-D611-4008-BC12-78B47C89F104}"/>
              </a:ext>
            </a:extLst>
          </p:cNvPr>
          <p:cNvSpPr/>
          <p:nvPr/>
        </p:nvSpPr>
        <p:spPr>
          <a:xfrm>
            <a:off x="4799856"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Obdélník 4">
            <a:extLst>
              <a:ext uri="{FF2B5EF4-FFF2-40B4-BE49-F238E27FC236}">
                <a16:creationId xmlns:a16="http://schemas.microsoft.com/office/drawing/2014/main" id="{686A2F1C-AE4B-4C43-8264-2CC4137CB64F}"/>
              </a:ext>
            </a:extLst>
          </p:cNvPr>
          <p:cNvSpPr/>
          <p:nvPr/>
        </p:nvSpPr>
        <p:spPr>
          <a:xfrm>
            <a:off x="4799856"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Obdélník 5">
            <a:extLst>
              <a:ext uri="{FF2B5EF4-FFF2-40B4-BE49-F238E27FC236}">
                <a16:creationId xmlns:a16="http://schemas.microsoft.com/office/drawing/2014/main" id="{98F0E437-0DAC-4BCB-8A0C-FD91528535C7}"/>
              </a:ext>
            </a:extLst>
          </p:cNvPr>
          <p:cNvSpPr/>
          <p:nvPr/>
        </p:nvSpPr>
        <p:spPr>
          <a:xfrm>
            <a:off x="4799856"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Obdélník 6">
            <a:extLst>
              <a:ext uri="{FF2B5EF4-FFF2-40B4-BE49-F238E27FC236}">
                <a16:creationId xmlns:a16="http://schemas.microsoft.com/office/drawing/2014/main" id="{8B0186E5-7195-423C-BF2D-37B3D93BB2B7}"/>
              </a:ext>
            </a:extLst>
          </p:cNvPr>
          <p:cNvSpPr/>
          <p:nvPr/>
        </p:nvSpPr>
        <p:spPr>
          <a:xfrm>
            <a:off x="4799856"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bdélník 7">
            <a:extLst>
              <a:ext uri="{FF2B5EF4-FFF2-40B4-BE49-F238E27FC236}">
                <a16:creationId xmlns:a16="http://schemas.microsoft.com/office/drawing/2014/main" id="{854ED6D4-7820-4FE3-AE57-551969C9E726}"/>
              </a:ext>
            </a:extLst>
          </p:cNvPr>
          <p:cNvSpPr/>
          <p:nvPr/>
        </p:nvSpPr>
        <p:spPr>
          <a:xfrm>
            <a:off x="3863752"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Obdélník 10">
            <a:extLst>
              <a:ext uri="{FF2B5EF4-FFF2-40B4-BE49-F238E27FC236}">
                <a16:creationId xmlns:a16="http://schemas.microsoft.com/office/drawing/2014/main" id="{AA3C4561-27B8-4960-8498-CD0227F0F0F6}"/>
              </a:ext>
            </a:extLst>
          </p:cNvPr>
          <p:cNvSpPr/>
          <p:nvPr/>
        </p:nvSpPr>
        <p:spPr>
          <a:xfrm>
            <a:off x="3861542" y="821495"/>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TextovéPole 2">
            <a:extLst>
              <a:ext uri="{FF2B5EF4-FFF2-40B4-BE49-F238E27FC236}">
                <a16:creationId xmlns:a16="http://schemas.microsoft.com/office/drawing/2014/main" id="{D9138FF0-4833-44C9-B63C-709B365882CF}"/>
              </a:ext>
            </a:extLst>
          </p:cNvPr>
          <p:cNvSpPr txBox="1"/>
          <p:nvPr/>
        </p:nvSpPr>
        <p:spPr>
          <a:xfrm>
            <a:off x="4565530" y="-45639"/>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14" name="TextovéPole 13">
            <a:extLst>
              <a:ext uri="{FF2B5EF4-FFF2-40B4-BE49-F238E27FC236}">
                <a16:creationId xmlns:a16="http://schemas.microsoft.com/office/drawing/2014/main" id="{D5CC9D54-3B08-47AB-9946-F3929D74B9EA}"/>
              </a:ext>
            </a:extLst>
          </p:cNvPr>
          <p:cNvSpPr txBox="1"/>
          <p:nvPr/>
        </p:nvSpPr>
        <p:spPr>
          <a:xfrm>
            <a:off x="5993304"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15" name="TextovéPole 14">
            <a:extLst>
              <a:ext uri="{FF2B5EF4-FFF2-40B4-BE49-F238E27FC236}">
                <a16:creationId xmlns:a16="http://schemas.microsoft.com/office/drawing/2014/main" id="{42C0CC90-FD20-4196-96A0-4437F1E2D9AA}"/>
              </a:ext>
            </a:extLst>
          </p:cNvPr>
          <p:cNvSpPr txBox="1"/>
          <p:nvPr/>
        </p:nvSpPr>
        <p:spPr>
          <a:xfrm>
            <a:off x="6167074"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16" name="TextovéPole 15">
            <a:extLst>
              <a:ext uri="{FF2B5EF4-FFF2-40B4-BE49-F238E27FC236}">
                <a16:creationId xmlns:a16="http://schemas.microsoft.com/office/drawing/2014/main" id="{41C3B3ED-7319-4FB3-AAE4-FF76942423C7}"/>
              </a:ext>
            </a:extLst>
          </p:cNvPr>
          <p:cNvSpPr txBox="1"/>
          <p:nvPr/>
        </p:nvSpPr>
        <p:spPr>
          <a:xfrm>
            <a:off x="6651542"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17" name="TextovéPole 16">
            <a:extLst>
              <a:ext uri="{FF2B5EF4-FFF2-40B4-BE49-F238E27FC236}">
                <a16:creationId xmlns:a16="http://schemas.microsoft.com/office/drawing/2014/main" id="{14B99448-0AB3-4B12-A172-28E520450692}"/>
              </a:ext>
            </a:extLst>
          </p:cNvPr>
          <p:cNvSpPr txBox="1"/>
          <p:nvPr/>
        </p:nvSpPr>
        <p:spPr>
          <a:xfrm>
            <a:off x="4943873"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8" name="TextovéPole 17">
            <a:extLst>
              <a:ext uri="{FF2B5EF4-FFF2-40B4-BE49-F238E27FC236}">
                <a16:creationId xmlns:a16="http://schemas.microsoft.com/office/drawing/2014/main" id="{71B37486-C20F-46A9-BB8D-CF792D541855}"/>
              </a:ext>
            </a:extLst>
          </p:cNvPr>
          <p:cNvSpPr txBox="1"/>
          <p:nvPr/>
        </p:nvSpPr>
        <p:spPr>
          <a:xfrm>
            <a:off x="4082811"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38" name="Skupina 37">
            <a:extLst>
              <a:ext uri="{FF2B5EF4-FFF2-40B4-BE49-F238E27FC236}">
                <a16:creationId xmlns:a16="http://schemas.microsoft.com/office/drawing/2014/main" id="{699FA68C-3025-49D1-B38A-18CA2EBCEE8A}"/>
              </a:ext>
            </a:extLst>
          </p:cNvPr>
          <p:cNvGrpSpPr/>
          <p:nvPr/>
        </p:nvGrpSpPr>
        <p:grpSpPr>
          <a:xfrm>
            <a:off x="3861542" y="1295818"/>
            <a:ext cx="936104" cy="499867"/>
            <a:chOff x="2339752" y="2210649"/>
            <a:chExt cx="936104" cy="359270"/>
          </a:xfrm>
        </p:grpSpPr>
        <p:sp>
          <p:nvSpPr>
            <p:cNvPr id="12" name="Obdélník 11">
              <a:extLst>
                <a:ext uri="{FF2B5EF4-FFF2-40B4-BE49-F238E27FC236}">
                  <a16:creationId xmlns:a16="http://schemas.microsoft.com/office/drawing/2014/main" id="{FCD03DF3-DB78-4D1B-9C50-BA4AAB2F4DA7}"/>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TextovéPole 18">
              <a:extLst>
                <a:ext uri="{FF2B5EF4-FFF2-40B4-BE49-F238E27FC236}">
                  <a16:creationId xmlns:a16="http://schemas.microsoft.com/office/drawing/2014/main" id="{5BDEA2DB-D58F-40FC-AA34-773E3D2B6372}"/>
                </a:ext>
              </a:extLst>
            </p:cNvPr>
            <p:cNvSpPr txBox="1"/>
            <p:nvPr/>
          </p:nvSpPr>
          <p:spPr>
            <a:xfrm>
              <a:off x="2414994" y="2238106"/>
              <a:ext cx="699230" cy="331813"/>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39" name="Skupina 38">
            <a:extLst>
              <a:ext uri="{FF2B5EF4-FFF2-40B4-BE49-F238E27FC236}">
                <a16:creationId xmlns:a16="http://schemas.microsoft.com/office/drawing/2014/main" id="{22158593-219F-42A4-B3BC-333829F03BFB}"/>
              </a:ext>
            </a:extLst>
          </p:cNvPr>
          <p:cNvGrpSpPr/>
          <p:nvPr/>
        </p:nvGrpSpPr>
        <p:grpSpPr>
          <a:xfrm>
            <a:off x="3861542" y="1764061"/>
            <a:ext cx="1008112" cy="821705"/>
            <a:chOff x="2339752" y="1340768"/>
            <a:chExt cx="1008112" cy="864096"/>
          </a:xfrm>
        </p:grpSpPr>
        <p:sp>
          <p:nvSpPr>
            <p:cNvPr id="9" name="Obdélník 8">
              <a:extLst>
                <a:ext uri="{FF2B5EF4-FFF2-40B4-BE49-F238E27FC236}">
                  <a16:creationId xmlns:a16="http://schemas.microsoft.com/office/drawing/2014/main" id="{A24959D0-39BE-4CF3-A362-8A90E8CC8165}"/>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TextovéPole 19">
              <a:extLst>
                <a:ext uri="{FF2B5EF4-FFF2-40B4-BE49-F238E27FC236}">
                  <a16:creationId xmlns:a16="http://schemas.microsoft.com/office/drawing/2014/main" id="{285456BB-CB15-4925-9AC3-CFA80A2D3656}"/>
                </a:ext>
              </a:extLst>
            </p:cNvPr>
            <p:cNvSpPr txBox="1"/>
            <p:nvPr/>
          </p:nvSpPr>
          <p:spPr>
            <a:xfrm>
              <a:off x="2340857" y="1541983"/>
              <a:ext cx="1007007" cy="485482"/>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40" name="Skupina 39">
            <a:extLst>
              <a:ext uri="{FF2B5EF4-FFF2-40B4-BE49-F238E27FC236}">
                <a16:creationId xmlns:a16="http://schemas.microsoft.com/office/drawing/2014/main" id="{D42C24B5-4D73-4A48-8F63-C8EE2947C575}"/>
              </a:ext>
            </a:extLst>
          </p:cNvPr>
          <p:cNvGrpSpPr/>
          <p:nvPr/>
        </p:nvGrpSpPr>
        <p:grpSpPr>
          <a:xfrm>
            <a:off x="3791744" y="908721"/>
            <a:ext cx="1005902" cy="461665"/>
            <a:chOff x="2269954" y="908720"/>
            <a:chExt cx="1005902" cy="461665"/>
          </a:xfrm>
        </p:grpSpPr>
        <p:sp>
          <p:nvSpPr>
            <p:cNvPr id="10" name="Obdélník 9">
              <a:extLst>
                <a:ext uri="{FF2B5EF4-FFF2-40B4-BE49-F238E27FC236}">
                  <a16:creationId xmlns:a16="http://schemas.microsoft.com/office/drawing/2014/main" id="{D488D28B-EF39-4FDC-BE61-57D9E6BC4BDA}"/>
                </a:ext>
              </a:extLst>
            </p:cNvPr>
            <p:cNvSpPr/>
            <p:nvPr/>
          </p:nvSpPr>
          <p:spPr>
            <a:xfrm>
              <a:off x="2339752" y="91105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TextovéPole 20">
              <a:extLst>
                <a:ext uri="{FF2B5EF4-FFF2-40B4-BE49-F238E27FC236}">
                  <a16:creationId xmlns:a16="http://schemas.microsoft.com/office/drawing/2014/main" id="{BF2D18C0-2C88-4820-B738-3D021C8F96C5}"/>
                </a:ext>
              </a:extLst>
            </p:cNvPr>
            <p:cNvSpPr txBox="1"/>
            <p:nvPr/>
          </p:nvSpPr>
          <p:spPr>
            <a:xfrm>
              <a:off x="2269954" y="908720"/>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13" name="Přímá spojnice 12">
            <a:extLst>
              <a:ext uri="{FF2B5EF4-FFF2-40B4-BE49-F238E27FC236}">
                <a16:creationId xmlns:a16="http://schemas.microsoft.com/office/drawing/2014/main" id="{3163AA08-9B46-42E5-A704-94C8AA136BF7}"/>
              </a:ext>
            </a:extLst>
          </p:cNvPr>
          <p:cNvCxnSpPr>
            <a:cxnSpLocks/>
          </p:cNvCxnSpPr>
          <p:nvPr/>
        </p:nvCxnSpPr>
        <p:spPr>
          <a:xfrm flipH="1">
            <a:off x="5603027"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Přímá spojnice 22">
            <a:extLst>
              <a:ext uri="{FF2B5EF4-FFF2-40B4-BE49-F238E27FC236}">
                <a16:creationId xmlns:a16="http://schemas.microsoft.com/office/drawing/2014/main" id="{E9AE8FD1-A88C-4F1B-847B-4175DC5AD493}"/>
              </a:ext>
            </a:extLst>
          </p:cNvPr>
          <p:cNvCxnSpPr>
            <a:cxnSpLocks/>
            <a:stCxn id="15" idx="1"/>
            <a:endCxn id="6" idx="3"/>
          </p:cNvCxnSpPr>
          <p:nvPr/>
        </p:nvCxnSpPr>
        <p:spPr>
          <a:xfrm flipH="1">
            <a:off x="5735960"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Přímá spojnice 24">
            <a:extLst>
              <a:ext uri="{FF2B5EF4-FFF2-40B4-BE49-F238E27FC236}">
                <a16:creationId xmlns:a16="http://schemas.microsoft.com/office/drawing/2014/main" id="{B50C2F1D-CEEE-4E76-BA7C-6B2E147D5E7C}"/>
              </a:ext>
            </a:extLst>
          </p:cNvPr>
          <p:cNvCxnSpPr>
            <a:cxnSpLocks/>
            <a:stCxn id="16" idx="1"/>
            <a:endCxn id="5" idx="3"/>
          </p:cNvCxnSpPr>
          <p:nvPr/>
        </p:nvCxnSpPr>
        <p:spPr>
          <a:xfrm flipH="1">
            <a:off x="5735960"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Přímá spojnice 43">
            <a:extLst>
              <a:ext uri="{FF2B5EF4-FFF2-40B4-BE49-F238E27FC236}">
                <a16:creationId xmlns:a16="http://schemas.microsoft.com/office/drawing/2014/main" id="{3FADF9D3-24D8-4F25-B3CD-A729612BD2D1}"/>
              </a:ext>
            </a:extLst>
          </p:cNvPr>
          <p:cNvCxnSpPr>
            <a:cxnSpLocks/>
            <a:stCxn id="11" idx="0"/>
          </p:cNvCxnSpPr>
          <p:nvPr/>
        </p:nvCxnSpPr>
        <p:spPr>
          <a:xfrm flipV="1">
            <a:off x="4329595" y="347938"/>
            <a:ext cx="328041" cy="47355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Přímá spojnice 32">
            <a:extLst>
              <a:ext uri="{FF2B5EF4-FFF2-40B4-BE49-F238E27FC236}">
                <a16:creationId xmlns:a16="http://schemas.microsoft.com/office/drawing/2014/main" id="{11DA1EF8-41AE-4B02-B796-8CBC293A914F}"/>
              </a:ext>
            </a:extLst>
          </p:cNvPr>
          <p:cNvCxnSpPr/>
          <p:nvPr/>
        </p:nvCxnSpPr>
        <p:spPr>
          <a:xfrm flipH="1">
            <a:off x="2424616" y="1764060"/>
            <a:ext cx="1512168"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1" name="Přímá spojnice 40">
            <a:extLst>
              <a:ext uri="{FF2B5EF4-FFF2-40B4-BE49-F238E27FC236}">
                <a16:creationId xmlns:a16="http://schemas.microsoft.com/office/drawing/2014/main" id="{20139672-9593-4B72-85F5-B2D35807B15F}"/>
              </a:ext>
            </a:extLst>
          </p:cNvPr>
          <p:cNvCxnSpPr>
            <a:cxnSpLocks/>
          </p:cNvCxnSpPr>
          <p:nvPr/>
        </p:nvCxnSpPr>
        <p:spPr>
          <a:xfrm flipH="1">
            <a:off x="2424616" y="983984"/>
            <a:ext cx="237303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6" name="Přímá spojnice se šipkou 35">
            <a:extLst>
              <a:ext uri="{FF2B5EF4-FFF2-40B4-BE49-F238E27FC236}">
                <a16:creationId xmlns:a16="http://schemas.microsoft.com/office/drawing/2014/main" id="{C9940C8F-ACAA-45EC-BEE2-819A4011207A}"/>
              </a:ext>
            </a:extLst>
          </p:cNvPr>
          <p:cNvCxnSpPr>
            <a:cxnSpLocks/>
          </p:cNvCxnSpPr>
          <p:nvPr/>
        </p:nvCxnSpPr>
        <p:spPr>
          <a:xfrm>
            <a:off x="2639616" y="981398"/>
            <a:ext cx="0" cy="782662"/>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7" name="TextovéPole 36">
            <a:extLst>
              <a:ext uri="{FF2B5EF4-FFF2-40B4-BE49-F238E27FC236}">
                <a16:creationId xmlns:a16="http://schemas.microsoft.com/office/drawing/2014/main" id="{70EA44B0-B80E-4D40-B8D8-882FEF1EB465}"/>
              </a:ext>
            </a:extLst>
          </p:cNvPr>
          <p:cNvSpPr txBox="1"/>
          <p:nvPr/>
        </p:nvSpPr>
        <p:spPr>
          <a:xfrm>
            <a:off x="2011562" y="1121776"/>
            <a:ext cx="630301" cy="461665"/>
          </a:xfrm>
          <a:prstGeom prst="rect">
            <a:avLst/>
          </a:prstGeom>
          <a:noFill/>
        </p:spPr>
        <p:txBody>
          <a:bodyPr wrap="none" rtlCol="0">
            <a:spAutoFit/>
          </a:bodyPr>
          <a:lstStyle/>
          <a:p>
            <a:r>
              <a:rPr lang="cs-CZ" dirty="0"/>
              <a:t>AG</a:t>
            </a:r>
            <a:endParaRPr lang="en-US" dirty="0"/>
          </a:p>
        </p:txBody>
      </p:sp>
    </p:spTree>
    <p:extLst>
      <p:ext uri="{BB962C8B-B14F-4D97-AF65-F5344CB8AC3E}">
        <p14:creationId xmlns:p14="http://schemas.microsoft.com/office/powerpoint/2010/main" val="2590108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par>
                                <p:cTn id="8" presetID="10" presetClass="entr" presetSubtype="0" fill="hold" nodeType="withEffect">
                                  <p:stCondLst>
                                    <p:cond delay="0"/>
                                  </p:stCondLst>
                                  <p:childTnLst>
                                    <p:set>
                                      <p:cBhvr>
                                        <p:cTn id="9" dur="1" fill="hold">
                                          <p:stCondLst>
                                            <p:cond delay="0"/>
                                          </p:stCondLst>
                                        </p:cTn>
                                        <p:tgtEl>
                                          <p:spTgt spid="40"/>
                                        </p:tgtEl>
                                        <p:attrNameLst>
                                          <p:attrName>style.visibility</p:attrName>
                                        </p:attrNameLst>
                                      </p:cBhvr>
                                      <p:to>
                                        <p:strVal val="visible"/>
                                      </p:to>
                                    </p:set>
                                    <p:animEffect transition="in" filter="fade">
                                      <p:cBhvr>
                                        <p:cTn id="10" dur="500"/>
                                        <p:tgtEl>
                                          <p:spTgt spid="4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par>
                                <p:cTn id="14" presetID="10" presetClass="entr" presetSubtype="0" fill="hold" nodeType="with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fade">
                                      <p:cBhvr>
                                        <p:cTn id="16" dur="500"/>
                                        <p:tgtEl>
                                          <p:spTgt spid="4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p:bldLst>
  </p:timing>
</p:sld>
</file>

<file path=ppt/slides/slide127.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graphicFrame>
        <p:nvGraphicFramePr>
          <p:cNvPr id="97282" name="Objekt 3">
            <a:extLst>
              <a:ext uri="{FF2B5EF4-FFF2-40B4-BE49-F238E27FC236}">
                <a16:creationId xmlns:a16="http://schemas.microsoft.com/office/drawing/2014/main" id="{2E608B6C-67C3-4CEC-9A73-998677184884}"/>
              </a:ext>
            </a:extLst>
          </p:cNvPr>
          <p:cNvGraphicFramePr>
            <a:graphicFrameLocks noChangeAspect="1"/>
          </p:cNvGraphicFramePr>
          <p:nvPr/>
        </p:nvGraphicFramePr>
        <p:xfrm>
          <a:off x="1535465" y="-4498"/>
          <a:ext cx="9132183" cy="6849534"/>
        </p:xfrm>
        <a:graphic>
          <a:graphicData uri="http://schemas.openxmlformats.org/presentationml/2006/ole">
            <mc:AlternateContent xmlns:mc="http://schemas.openxmlformats.org/markup-compatibility/2006">
              <mc:Choice xmlns:v="urn:schemas-microsoft-com:vml" Requires="v">
                <p:oleObj spid="_x0000_s71683" name="Acrobat Document" r:id="rId4" imgW="5486400" imgH="4114800" progId="Acrobat.Document.DC">
                  <p:embed/>
                </p:oleObj>
              </mc:Choice>
              <mc:Fallback>
                <p:oleObj name="Acrobat Document" r:id="rId4" imgW="5486400" imgH="4114800" progId="Acrobat.Document.DC">
                  <p:embed/>
                  <p:pic>
                    <p:nvPicPr>
                      <p:cNvPr id="97282" name="Objekt 3">
                        <a:extLst>
                          <a:ext uri="{FF2B5EF4-FFF2-40B4-BE49-F238E27FC236}">
                            <a16:creationId xmlns:a16="http://schemas.microsoft.com/office/drawing/2014/main" id="{2E608B6C-67C3-4CEC-9A73-99867718488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35465" y="-4498"/>
                        <a:ext cx="9132183" cy="6849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extovéPole 1">
            <a:extLst>
              <a:ext uri="{FF2B5EF4-FFF2-40B4-BE49-F238E27FC236}">
                <a16:creationId xmlns:a16="http://schemas.microsoft.com/office/drawing/2014/main" id="{CEB54A5A-63B5-41C1-944F-AC67F16E371C}"/>
              </a:ext>
            </a:extLst>
          </p:cNvPr>
          <p:cNvSpPr txBox="1"/>
          <p:nvPr/>
        </p:nvSpPr>
        <p:spPr>
          <a:xfrm>
            <a:off x="211541" y="1849272"/>
            <a:ext cx="1589964" cy="646331"/>
          </a:xfrm>
          <a:prstGeom prst="rect">
            <a:avLst/>
          </a:prstGeom>
          <a:solidFill>
            <a:srgbClr val="FFFF45"/>
          </a:solidFill>
        </p:spPr>
        <p:txBody>
          <a:bodyPr wrap="square" rtlCol="0">
            <a:spAutoFit/>
          </a:bodyPr>
          <a:lstStyle/>
          <a:p>
            <a:r>
              <a:rPr lang="cs-CZ" dirty="0"/>
              <a:t>Rozdíly jsou minimální</a:t>
            </a:r>
            <a:endParaRPr lang="en-US" dirty="0"/>
          </a:p>
        </p:txBody>
      </p:sp>
      <p:sp>
        <p:nvSpPr>
          <p:cNvPr id="3" name="TextovéPole 2">
            <a:extLst>
              <a:ext uri="{FF2B5EF4-FFF2-40B4-BE49-F238E27FC236}">
                <a16:creationId xmlns:a16="http://schemas.microsoft.com/office/drawing/2014/main" id="{8A8E7435-2DB5-4D1F-B76A-9E0E258F42F5}"/>
              </a:ext>
            </a:extLst>
          </p:cNvPr>
          <p:cNvSpPr txBox="1"/>
          <p:nvPr/>
        </p:nvSpPr>
        <p:spPr>
          <a:xfrm>
            <a:off x="3305520" y="5222706"/>
            <a:ext cx="5856515" cy="646331"/>
          </a:xfrm>
          <a:prstGeom prst="rect">
            <a:avLst/>
          </a:prstGeom>
          <a:solidFill>
            <a:srgbClr val="FFFF45"/>
          </a:solidFill>
        </p:spPr>
        <p:txBody>
          <a:bodyPr wrap="square" rtlCol="0">
            <a:spAutoFit/>
          </a:bodyPr>
          <a:lstStyle/>
          <a:p>
            <a:r>
              <a:rPr lang="cs-CZ" dirty="0" err="1"/>
              <a:t>Siggaard</a:t>
            </a:r>
            <a:r>
              <a:rPr lang="cs-CZ" dirty="0"/>
              <a:t>-Andersenův nomogram byl původně definován pro teplotu 38° C</a:t>
            </a:r>
            <a:endParaRPr lang="en-US" dirty="0"/>
          </a:p>
        </p:txBody>
      </p:sp>
    </p:spTree>
    <p:extLst>
      <p:ext uri="{BB962C8B-B14F-4D97-AF65-F5344CB8AC3E}">
        <p14:creationId xmlns:p14="http://schemas.microsoft.com/office/powerpoint/2010/main" val="2478751331"/>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graphicFrame>
        <p:nvGraphicFramePr>
          <p:cNvPr id="97284" name="Object 2">
            <a:extLst>
              <a:ext uri="{FF2B5EF4-FFF2-40B4-BE49-F238E27FC236}">
                <a16:creationId xmlns:a16="http://schemas.microsoft.com/office/drawing/2014/main" id="{D736F847-8551-4EAF-B4B9-5C8E0F935795}"/>
              </a:ext>
            </a:extLst>
          </p:cNvPr>
          <p:cNvGraphicFramePr>
            <a:graphicFrameLocks noGrp="1" noChangeAspect="1"/>
          </p:cNvGraphicFramePr>
          <p:nvPr>
            <p:ph idx="1"/>
          </p:nvPr>
        </p:nvGraphicFramePr>
        <p:xfrm>
          <a:off x="8904072" y="4076651"/>
          <a:ext cx="1339746" cy="2228677"/>
        </p:xfrm>
        <a:graphic>
          <a:graphicData uri="http://schemas.openxmlformats.org/presentationml/2006/ole">
            <mc:AlternateContent xmlns:mc="http://schemas.openxmlformats.org/markup-compatibility/2006">
              <mc:Choice xmlns:v="urn:schemas-microsoft-com:vml" Requires="v">
                <p:oleObj spid="_x0000_s70659" name="Flash Document" r:id="rId4" imgW="1339920" imgH="2228760" progId="Flash.Movie">
                  <p:embed/>
                </p:oleObj>
              </mc:Choice>
              <mc:Fallback>
                <p:oleObj name="Flash Document" r:id="rId4" imgW="1339920" imgH="2228760" progId="Flash.Movie">
                  <p:embed/>
                  <p:pic>
                    <p:nvPicPr>
                      <p:cNvPr id="97284" name="Object 2">
                        <a:extLst>
                          <a:ext uri="{FF2B5EF4-FFF2-40B4-BE49-F238E27FC236}">
                            <a16:creationId xmlns:a16="http://schemas.microsoft.com/office/drawing/2014/main" id="{D736F847-8551-4EAF-B4B9-5C8E0F93579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04072" y="4076651"/>
                        <a:ext cx="1339746" cy="22286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93188" name="Text Box 6">
            <a:extLst>
              <a:ext uri="{FF2B5EF4-FFF2-40B4-BE49-F238E27FC236}">
                <a16:creationId xmlns:a16="http://schemas.microsoft.com/office/drawing/2014/main" id="{4CBBBB54-2FB8-4B8D-9337-3473E920C28F}"/>
              </a:ext>
            </a:extLst>
          </p:cNvPr>
          <p:cNvSpPr txBox="1">
            <a:spLocks noChangeArrowheads="1"/>
          </p:cNvSpPr>
          <p:nvPr/>
        </p:nvSpPr>
        <p:spPr bwMode="auto">
          <a:xfrm>
            <a:off x="1900562" y="1792415"/>
            <a:ext cx="449353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b="1">
                <a:solidFill>
                  <a:schemeClr val="folHlink"/>
                </a:solidFill>
              </a:rPr>
              <a:t>Definice </a:t>
            </a:r>
            <a:r>
              <a:rPr lang="cs-CZ" altLang="cs-CZ" sz="2399" b="1" i="1"/>
              <a:t>(pro krev in vitro)</a:t>
            </a:r>
            <a:endParaRPr lang="cs-CZ" altLang="cs-CZ" sz="2399" b="1" i="1">
              <a:solidFill>
                <a:schemeClr val="folHlink"/>
              </a:solidFill>
            </a:endParaRPr>
          </a:p>
        </p:txBody>
      </p:sp>
      <p:sp>
        <p:nvSpPr>
          <p:cNvPr id="93189" name="Text Box 7">
            <a:extLst>
              <a:ext uri="{FF2B5EF4-FFF2-40B4-BE49-F238E27FC236}">
                <a16:creationId xmlns:a16="http://schemas.microsoft.com/office/drawing/2014/main" id="{B1F469DE-2B99-42C4-919A-E900ACE18948}"/>
              </a:ext>
            </a:extLst>
          </p:cNvPr>
          <p:cNvSpPr txBox="1">
            <a:spLocks noChangeArrowheads="1"/>
          </p:cNvSpPr>
          <p:nvPr/>
        </p:nvSpPr>
        <p:spPr bwMode="auto">
          <a:xfrm>
            <a:off x="1775159" y="2349584"/>
            <a:ext cx="8089074"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b="1">
                <a:solidFill>
                  <a:srgbClr val="0099FF"/>
                </a:solidFill>
              </a:rPr>
              <a:t>- Pufrační báze:</a:t>
            </a:r>
            <a:r>
              <a:rPr lang="cs-CZ" altLang="cs-CZ" sz="2399" b="1">
                <a:solidFill>
                  <a:srgbClr val="37B3FF"/>
                </a:solidFill>
              </a:rPr>
              <a:t> </a:t>
            </a:r>
            <a:r>
              <a:rPr lang="cs-CZ" altLang="cs-CZ" sz="2399"/>
              <a:t>[BB]=[HCO</a:t>
            </a:r>
            <a:r>
              <a:rPr lang="cs-CZ" altLang="cs-CZ" sz="2399" baseline="-25000"/>
              <a:t>3</a:t>
            </a:r>
            <a:r>
              <a:rPr lang="cs-CZ" altLang="cs-CZ" sz="2399" baseline="40000"/>
              <a:t>-</a:t>
            </a:r>
            <a:r>
              <a:rPr lang="cs-CZ" altLang="cs-CZ" sz="2399"/>
              <a:t>]+[Buf</a:t>
            </a:r>
            <a:r>
              <a:rPr lang="cs-CZ" altLang="cs-CZ" sz="2399" baseline="40000"/>
              <a:t>-</a:t>
            </a:r>
            <a:r>
              <a:rPr lang="cs-CZ" altLang="cs-CZ" sz="2399"/>
              <a:t>] nezávisí na pCO</a:t>
            </a:r>
            <a:r>
              <a:rPr lang="cs-CZ" altLang="cs-CZ" sz="2399" baseline="-25000"/>
              <a:t>2</a:t>
            </a:r>
            <a:r>
              <a:rPr lang="cs-CZ" altLang="cs-CZ" sz="2399" b="1">
                <a:solidFill>
                  <a:schemeClr val="folHlink"/>
                </a:solidFill>
              </a:rPr>
              <a:t> </a:t>
            </a:r>
            <a:endParaRPr lang="cs-CZ" altLang="cs-CZ" sz="2399" b="1" i="1">
              <a:solidFill>
                <a:schemeClr val="folHlink"/>
              </a:solidFill>
            </a:endParaRPr>
          </a:p>
        </p:txBody>
      </p:sp>
      <p:sp>
        <p:nvSpPr>
          <p:cNvPr id="97288" name="Text Box 8">
            <a:extLst>
              <a:ext uri="{FF2B5EF4-FFF2-40B4-BE49-F238E27FC236}">
                <a16:creationId xmlns:a16="http://schemas.microsoft.com/office/drawing/2014/main" id="{27D3E91E-DEEE-4026-82CD-59A483627815}"/>
              </a:ext>
            </a:extLst>
          </p:cNvPr>
          <p:cNvSpPr txBox="1">
            <a:spLocks noChangeArrowheads="1"/>
          </p:cNvSpPr>
          <p:nvPr/>
        </p:nvSpPr>
        <p:spPr bwMode="auto">
          <a:xfrm>
            <a:off x="1848179" y="2924214"/>
            <a:ext cx="7402989" cy="1199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Char char="-"/>
            </a:pPr>
            <a:r>
              <a:rPr lang="cs-CZ" altLang="cs-CZ" sz="2399" b="1">
                <a:solidFill>
                  <a:srgbClr val="0099FF"/>
                </a:solidFill>
              </a:rPr>
              <a:t>Normální pufrovací báze:</a:t>
            </a:r>
            <a:r>
              <a:rPr lang="cs-CZ" altLang="cs-CZ" sz="2399" b="1">
                <a:solidFill>
                  <a:srgbClr val="37B3FF"/>
                </a:solidFill>
              </a:rPr>
              <a:t> </a:t>
            </a:r>
            <a:r>
              <a:rPr lang="cs-CZ" altLang="cs-CZ" sz="2399"/>
              <a:t>[NBB]</a:t>
            </a:r>
          </a:p>
          <a:p>
            <a:pPr eaLnBrk="1" hangingPunct="1">
              <a:spcBef>
                <a:spcPct val="0"/>
              </a:spcBef>
              <a:buClrTx/>
              <a:buFontTx/>
              <a:buNone/>
            </a:pPr>
            <a:r>
              <a:rPr lang="cs-CZ" altLang="cs-CZ" sz="2399"/>
              <a:t>	[BB] při pH=7.4 při pCO=40 torr a daném </a:t>
            </a:r>
            <a:r>
              <a:rPr lang="cs-CZ" altLang="cs-CZ" sz="2399" b="1"/>
              <a:t>Hb</a:t>
            </a:r>
          </a:p>
          <a:p>
            <a:pPr eaLnBrk="1" hangingPunct="1">
              <a:spcBef>
                <a:spcPct val="0"/>
              </a:spcBef>
              <a:buClrTx/>
              <a:buFontTx/>
              <a:buNone/>
            </a:pPr>
            <a:r>
              <a:rPr lang="cs-CZ" altLang="cs-CZ" sz="2399" b="1"/>
              <a:t>	</a:t>
            </a:r>
            <a:r>
              <a:rPr lang="cs-CZ" altLang="cs-CZ" sz="2399"/>
              <a:t>(a normálních plazm. bílkovinách)</a:t>
            </a:r>
            <a:endParaRPr lang="cs-CZ" altLang="cs-CZ" sz="2399" b="1"/>
          </a:p>
        </p:txBody>
      </p:sp>
      <p:sp>
        <p:nvSpPr>
          <p:cNvPr id="97289" name="Text Box 9">
            <a:extLst>
              <a:ext uri="{FF2B5EF4-FFF2-40B4-BE49-F238E27FC236}">
                <a16:creationId xmlns:a16="http://schemas.microsoft.com/office/drawing/2014/main" id="{98235349-2BD1-49F0-9258-54A071D9AABF}"/>
              </a:ext>
            </a:extLst>
          </p:cNvPr>
          <p:cNvSpPr txBox="1">
            <a:spLocks noChangeArrowheads="1"/>
          </p:cNvSpPr>
          <p:nvPr/>
        </p:nvSpPr>
        <p:spPr bwMode="auto">
          <a:xfrm>
            <a:off x="1919610" y="4149670"/>
            <a:ext cx="4895892"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Char char="-"/>
            </a:pPr>
            <a:r>
              <a:rPr lang="cs-CZ" altLang="cs-CZ" sz="2399" b="1" dirty="0">
                <a:solidFill>
                  <a:srgbClr val="0099FF"/>
                </a:solidFill>
              </a:rPr>
              <a:t> Base </a:t>
            </a:r>
            <a:r>
              <a:rPr lang="cs-CZ" altLang="cs-CZ" sz="2399" b="1" dirty="0" err="1">
                <a:solidFill>
                  <a:srgbClr val="0099FF"/>
                </a:solidFill>
              </a:rPr>
              <a:t>Excess</a:t>
            </a:r>
            <a:r>
              <a:rPr lang="cs-CZ" altLang="cs-CZ" sz="2399" b="1" dirty="0">
                <a:solidFill>
                  <a:srgbClr val="0099FF"/>
                </a:solidFill>
              </a:rPr>
              <a:t>:</a:t>
            </a:r>
            <a:r>
              <a:rPr lang="cs-CZ" altLang="cs-CZ" sz="2399" b="1" dirty="0">
                <a:solidFill>
                  <a:srgbClr val="37B3FF"/>
                </a:solidFill>
              </a:rPr>
              <a:t> </a:t>
            </a:r>
            <a:r>
              <a:rPr lang="cs-CZ" altLang="cs-CZ" sz="2399" dirty="0"/>
              <a:t>[BE]=[BB]-[NBB]</a:t>
            </a:r>
            <a:endParaRPr lang="cs-CZ" altLang="cs-CZ" sz="2399" b="1" dirty="0"/>
          </a:p>
        </p:txBody>
      </p:sp>
      <p:sp>
        <p:nvSpPr>
          <p:cNvPr id="97290" name="Text Box 10">
            <a:extLst>
              <a:ext uri="{FF2B5EF4-FFF2-40B4-BE49-F238E27FC236}">
                <a16:creationId xmlns:a16="http://schemas.microsoft.com/office/drawing/2014/main" id="{BEE60A09-AFF4-4AA5-9BAF-0BADD0F00D18}"/>
              </a:ext>
            </a:extLst>
          </p:cNvPr>
          <p:cNvSpPr txBox="1">
            <a:spLocks noChangeArrowheads="1"/>
          </p:cNvSpPr>
          <p:nvPr/>
        </p:nvSpPr>
        <p:spPr bwMode="auto">
          <a:xfrm>
            <a:off x="1919611" y="5084636"/>
            <a:ext cx="6668813" cy="15691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b="1" dirty="0">
                <a:solidFill>
                  <a:schemeClr val="folHlink"/>
                </a:solidFill>
              </a:rPr>
              <a:t>Definice pouze pro standardní podmínky</a:t>
            </a:r>
          </a:p>
          <a:p>
            <a:pPr eaLnBrk="1" hangingPunct="1">
              <a:spcBef>
                <a:spcPct val="0"/>
              </a:spcBef>
              <a:buClrTx/>
              <a:buFontTx/>
              <a:buNone/>
            </a:pPr>
            <a:r>
              <a:rPr lang="cs-CZ" altLang="cs-CZ" sz="2399" b="1" dirty="0">
                <a:solidFill>
                  <a:schemeClr val="folHlink"/>
                </a:solidFill>
              </a:rPr>
              <a:t> </a:t>
            </a:r>
            <a:r>
              <a:rPr lang="cs-CZ" altLang="cs-CZ" sz="2399" b="1" i="1" dirty="0"/>
              <a:t>  nezahrnuje </a:t>
            </a:r>
            <a:r>
              <a:rPr lang="cs-CZ" altLang="cs-CZ" sz="2399" b="1" i="1" dirty="0" err="1"/>
              <a:t>hypo</a:t>
            </a:r>
            <a:r>
              <a:rPr lang="cs-CZ" altLang="cs-CZ" sz="2399" b="1" i="1" dirty="0"/>
              <a:t>/</a:t>
            </a:r>
            <a:r>
              <a:rPr lang="cs-CZ" altLang="cs-CZ" sz="2399" b="1" i="1" dirty="0" err="1"/>
              <a:t>hyperalbuminémii</a:t>
            </a:r>
            <a:endParaRPr lang="cs-CZ" altLang="cs-CZ" sz="2399" b="1" i="1" dirty="0"/>
          </a:p>
          <a:p>
            <a:pPr eaLnBrk="1" hangingPunct="1">
              <a:spcBef>
                <a:spcPct val="0"/>
              </a:spcBef>
              <a:buClrTx/>
              <a:buFontTx/>
              <a:buNone/>
            </a:pPr>
            <a:r>
              <a:rPr lang="cs-CZ" altLang="cs-CZ" sz="2399" i="1" dirty="0"/>
              <a:t>                      </a:t>
            </a:r>
            <a:r>
              <a:rPr lang="cs-CZ" altLang="cs-CZ" sz="2399" b="1" i="1" dirty="0" err="1"/>
              <a:t>diluci</a:t>
            </a:r>
            <a:r>
              <a:rPr lang="cs-CZ" altLang="cs-CZ" sz="2399" b="1" i="1" dirty="0"/>
              <a:t> a dehydrataci</a:t>
            </a:r>
          </a:p>
          <a:p>
            <a:pPr eaLnBrk="1" hangingPunct="1">
              <a:spcBef>
                <a:spcPct val="0"/>
              </a:spcBef>
              <a:buClrTx/>
              <a:buFontTx/>
              <a:buNone/>
            </a:pPr>
            <a:r>
              <a:rPr lang="cs-CZ" altLang="cs-CZ" sz="2399" i="1" dirty="0"/>
              <a:t>   původně definováno pro teplotu 38°C</a:t>
            </a:r>
          </a:p>
        </p:txBody>
      </p:sp>
      <p:sp>
        <p:nvSpPr>
          <p:cNvPr id="12" name="Rectangle 2">
            <a:extLst>
              <a:ext uri="{FF2B5EF4-FFF2-40B4-BE49-F238E27FC236}">
                <a16:creationId xmlns:a16="http://schemas.microsoft.com/office/drawing/2014/main" id="{F45A000A-1D3E-443A-A753-1CF8CD01CF5F}"/>
              </a:ext>
            </a:extLst>
          </p:cNvPr>
          <p:cNvSpPr>
            <a:spLocks noGrp="1" noChangeArrowheads="1"/>
          </p:cNvSpPr>
          <p:nvPr>
            <p:ph type="title"/>
          </p:nvPr>
        </p:nvSpPr>
        <p:spPr>
          <a:xfrm>
            <a:off x="838200" y="365125"/>
            <a:ext cx="10515600" cy="1325563"/>
          </a:xfrm>
        </p:spPr>
        <p:txBody>
          <a:bodyPr>
            <a:normAutofit/>
          </a:bodyPr>
          <a:lstStyle/>
          <a:p>
            <a:pPr eaLnBrk="1" hangingPunct="1"/>
            <a:r>
              <a:rPr lang="cs-CZ" altLang="cs-CZ" sz="4000" b="1" dirty="0"/>
              <a:t>Problémy klasického přístupu „Dánské školy“</a:t>
            </a:r>
          </a:p>
        </p:txBody>
      </p:sp>
    </p:spTree>
    <p:extLst>
      <p:ext uri="{BB962C8B-B14F-4D97-AF65-F5344CB8AC3E}">
        <p14:creationId xmlns:p14="http://schemas.microsoft.com/office/powerpoint/2010/main" val="14345847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97288">
                                            <p:txEl>
                                              <p:pRg st="0" end="0"/>
                                            </p:txEl>
                                          </p:spTgt>
                                        </p:tgtEl>
                                        <p:attrNameLst>
                                          <p:attrName>style.visibility</p:attrName>
                                        </p:attrNameLst>
                                      </p:cBhvr>
                                      <p:to>
                                        <p:strVal val="visible"/>
                                      </p:to>
                                    </p:set>
                                    <p:animEffect transition="in" filter="checkerboard(across)">
                                      <p:cBhvr>
                                        <p:cTn id="7" dur="500"/>
                                        <p:tgtEl>
                                          <p:spTgt spid="97288">
                                            <p:txEl>
                                              <p:pRg st="0" end="0"/>
                                            </p:txEl>
                                          </p:spTgt>
                                        </p:tgtEl>
                                      </p:cBhvr>
                                    </p:animEffect>
                                  </p:childTnLst>
                                </p:cTn>
                              </p:par>
                              <p:par>
                                <p:cTn id="8" presetID="5" presetClass="entr" presetSubtype="10" fill="hold" nodeType="withEffect">
                                  <p:stCondLst>
                                    <p:cond delay="0"/>
                                  </p:stCondLst>
                                  <p:childTnLst>
                                    <p:set>
                                      <p:cBhvr>
                                        <p:cTn id="9" dur="1" fill="hold">
                                          <p:stCondLst>
                                            <p:cond delay="0"/>
                                          </p:stCondLst>
                                        </p:cTn>
                                        <p:tgtEl>
                                          <p:spTgt spid="97288">
                                            <p:txEl>
                                              <p:pRg st="1" end="1"/>
                                            </p:txEl>
                                          </p:spTgt>
                                        </p:tgtEl>
                                        <p:attrNameLst>
                                          <p:attrName>style.visibility</p:attrName>
                                        </p:attrNameLst>
                                      </p:cBhvr>
                                      <p:to>
                                        <p:strVal val="visible"/>
                                      </p:to>
                                    </p:set>
                                    <p:animEffect transition="in" filter="checkerboard(across)">
                                      <p:cBhvr>
                                        <p:cTn id="10" dur="500"/>
                                        <p:tgtEl>
                                          <p:spTgt spid="97288">
                                            <p:txEl>
                                              <p:pRg st="1" end="1"/>
                                            </p:txEl>
                                          </p:spTgt>
                                        </p:tgtEl>
                                      </p:cBhvr>
                                    </p:animEffect>
                                  </p:childTnLst>
                                </p:cTn>
                              </p:par>
                              <p:par>
                                <p:cTn id="11" presetID="5" presetClass="entr" presetSubtype="10" fill="hold" nodeType="withEffect">
                                  <p:stCondLst>
                                    <p:cond delay="0"/>
                                  </p:stCondLst>
                                  <p:childTnLst>
                                    <p:set>
                                      <p:cBhvr>
                                        <p:cTn id="12" dur="1" fill="hold">
                                          <p:stCondLst>
                                            <p:cond delay="0"/>
                                          </p:stCondLst>
                                        </p:cTn>
                                        <p:tgtEl>
                                          <p:spTgt spid="97288">
                                            <p:txEl>
                                              <p:pRg st="2" end="2"/>
                                            </p:txEl>
                                          </p:spTgt>
                                        </p:tgtEl>
                                        <p:attrNameLst>
                                          <p:attrName>style.visibility</p:attrName>
                                        </p:attrNameLst>
                                      </p:cBhvr>
                                      <p:to>
                                        <p:strVal val="visible"/>
                                      </p:to>
                                    </p:set>
                                    <p:animEffect transition="in" filter="checkerboard(across)">
                                      <p:cBhvr>
                                        <p:cTn id="13" dur="500"/>
                                        <p:tgtEl>
                                          <p:spTgt spid="97288">
                                            <p:txEl>
                                              <p:pRg st="2" end="2"/>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 presetClass="entr" presetSubtype="10" fill="hold" grpId="0" nodeType="clickEffect">
                                  <p:stCondLst>
                                    <p:cond delay="0"/>
                                  </p:stCondLst>
                                  <p:childTnLst>
                                    <p:set>
                                      <p:cBhvr>
                                        <p:cTn id="17" dur="1" fill="hold">
                                          <p:stCondLst>
                                            <p:cond delay="0"/>
                                          </p:stCondLst>
                                        </p:cTn>
                                        <p:tgtEl>
                                          <p:spTgt spid="97289"/>
                                        </p:tgtEl>
                                        <p:attrNameLst>
                                          <p:attrName>style.visibility</p:attrName>
                                        </p:attrNameLst>
                                      </p:cBhvr>
                                      <p:to>
                                        <p:strVal val="visible"/>
                                      </p:to>
                                    </p:set>
                                    <p:animEffect transition="in" filter="checkerboard(across)">
                                      <p:cBhvr>
                                        <p:cTn id="18" dur="500"/>
                                        <p:tgtEl>
                                          <p:spTgt spid="97289"/>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 presetClass="entr" presetSubtype="10" fill="hold" grpId="0" nodeType="clickEffect">
                                  <p:stCondLst>
                                    <p:cond delay="0"/>
                                  </p:stCondLst>
                                  <p:childTnLst>
                                    <p:set>
                                      <p:cBhvr>
                                        <p:cTn id="22" dur="1" fill="hold">
                                          <p:stCondLst>
                                            <p:cond delay="0"/>
                                          </p:stCondLst>
                                        </p:cTn>
                                        <p:tgtEl>
                                          <p:spTgt spid="97290"/>
                                        </p:tgtEl>
                                        <p:attrNameLst>
                                          <p:attrName>style.visibility</p:attrName>
                                        </p:attrNameLst>
                                      </p:cBhvr>
                                      <p:to>
                                        <p:strVal val="visible"/>
                                      </p:to>
                                    </p:set>
                                    <p:animEffect transition="in" filter="checkerboard(across)">
                                      <p:cBhvr>
                                        <p:cTn id="23" dur="500"/>
                                        <p:tgtEl>
                                          <p:spTgt spid="97290"/>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 presetClass="entr" presetSubtype="10" fill="hold" nodeType="clickEffect">
                                  <p:stCondLst>
                                    <p:cond delay="0"/>
                                  </p:stCondLst>
                                  <p:childTnLst>
                                    <p:set>
                                      <p:cBhvr>
                                        <p:cTn id="27" dur="1" fill="hold">
                                          <p:stCondLst>
                                            <p:cond delay="0"/>
                                          </p:stCondLst>
                                        </p:cTn>
                                        <p:tgtEl>
                                          <p:spTgt spid="97284"/>
                                        </p:tgtEl>
                                        <p:attrNameLst>
                                          <p:attrName>style.visibility</p:attrName>
                                        </p:attrNameLst>
                                      </p:cBhvr>
                                      <p:to>
                                        <p:strVal val="visible"/>
                                      </p:to>
                                    </p:set>
                                    <p:animEffect transition="in" filter="checkerboard(across)">
                                      <p:cBhvr>
                                        <p:cTn id="28" dur="500"/>
                                        <p:tgtEl>
                                          <p:spTgt spid="97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p:bldP spid="97290" grpId="0"/>
    </p:bldLst>
  </p:timing>
</p:sld>
</file>

<file path=ppt/slides/slide129.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95234" name="Rectangle 2">
            <a:extLst>
              <a:ext uri="{FF2B5EF4-FFF2-40B4-BE49-F238E27FC236}">
                <a16:creationId xmlns:a16="http://schemas.microsoft.com/office/drawing/2014/main" id="{CC62915F-97BD-4C59-913D-0CABCF2DA5B4}"/>
              </a:ext>
            </a:extLst>
          </p:cNvPr>
          <p:cNvSpPr>
            <a:spLocks noGrp="1" noChangeArrowheads="1"/>
          </p:cNvSpPr>
          <p:nvPr>
            <p:ph type="title" idx="4294967295"/>
          </p:nvPr>
        </p:nvSpPr>
        <p:spPr>
          <a:xfrm>
            <a:off x="1057701" y="266"/>
            <a:ext cx="11243156" cy="1223869"/>
          </a:xfrm>
        </p:spPr>
        <p:txBody>
          <a:bodyPr>
            <a:normAutofit/>
          </a:bodyPr>
          <a:lstStyle/>
          <a:p>
            <a:pPr algn="ctr" eaLnBrk="1" hangingPunct="1"/>
            <a:r>
              <a:rPr lang="cs-CZ" altLang="cs-CZ" sz="4000" b="1" dirty="0"/>
              <a:t>Řešení některých problémů klasického přístupu „Dánské školy“</a:t>
            </a:r>
          </a:p>
        </p:txBody>
      </p:sp>
      <p:sp>
        <p:nvSpPr>
          <p:cNvPr id="95235" name="Text Box 6">
            <a:extLst>
              <a:ext uri="{FF2B5EF4-FFF2-40B4-BE49-F238E27FC236}">
                <a16:creationId xmlns:a16="http://schemas.microsoft.com/office/drawing/2014/main" id="{63B46D66-07C3-42D3-8723-8807069B6AFA}"/>
              </a:ext>
            </a:extLst>
          </p:cNvPr>
          <p:cNvSpPr txBox="1">
            <a:spLocks noChangeArrowheads="1"/>
          </p:cNvSpPr>
          <p:nvPr/>
        </p:nvSpPr>
        <p:spPr bwMode="auto">
          <a:xfrm>
            <a:off x="1900562" y="1792415"/>
            <a:ext cx="4123245"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b="1" dirty="0">
                <a:solidFill>
                  <a:schemeClr val="folHlink"/>
                </a:solidFill>
              </a:rPr>
              <a:t>Korigovaná definice BE </a:t>
            </a:r>
            <a:endParaRPr lang="cs-CZ" altLang="cs-CZ" sz="2399" b="1" i="1" dirty="0">
              <a:solidFill>
                <a:schemeClr val="folHlink"/>
              </a:solidFill>
            </a:endParaRPr>
          </a:p>
        </p:txBody>
      </p:sp>
      <p:sp>
        <p:nvSpPr>
          <p:cNvPr id="95236" name="Text Box 7">
            <a:extLst>
              <a:ext uri="{FF2B5EF4-FFF2-40B4-BE49-F238E27FC236}">
                <a16:creationId xmlns:a16="http://schemas.microsoft.com/office/drawing/2014/main" id="{E5A062EF-D00B-4CF5-A24A-CB8558790554}"/>
              </a:ext>
            </a:extLst>
          </p:cNvPr>
          <p:cNvSpPr txBox="1">
            <a:spLocks noChangeArrowheads="1"/>
          </p:cNvSpPr>
          <p:nvPr/>
        </p:nvSpPr>
        <p:spPr bwMode="auto">
          <a:xfrm>
            <a:off x="1775159" y="2349584"/>
            <a:ext cx="8089074"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b="1" dirty="0">
                <a:solidFill>
                  <a:srgbClr val="0099FF"/>
                </a:solidFill>
              </a:rPr>
              <a:t>- </a:t>
            </a:r>
            <a:r>
              <a:rPr lang="cs-CZ" altLang="cs-CZ" sz="2399" b="1" dirty="0" err="1">
                <a:solidFill>
                  <a:srgbClr val="0099FF"/>
                </a:solidFill>
              </a:rPr>
              <a:t>Pufrační</a:t>
            </a:r>
            <a:r>
              <a:rPr lang="cs-CZ" altLang="cs-CZ" sz="2399" b="1" dirty="0">
                <a:solidFill>
                  <a:srgbClr val="0099FF"/>
                </a:solidFill>
              </a:rPr>
              <a:t> báze:</a:t>
            </a:r>
            <a:r>
              <a:rPr lang="cs-CZ" altLang="cs-CZ" sz="2399" b="1" dirty="0">
                <a:solidFill>
                  <a:srgbClr val="37B3FF"/>
                </a:solidFill>
              </a:rPr>
              <a:t> </a:t>
            </a:r>
            <a:r>
              <a:rPr lang="cs-CZ" altLang="cs-CZ" sz="2399" dirty="0"/>
              <a:t>[BB]=[HCO</a:t>
            </a:r>
            <a:r>
              <a:rPr lang="cs-CZ" altLang="cs-CZ" sz="2399" baseline="-25000" dirty="0"/>
              <a:t>3</a:t>
            </a:r>
            <a:r>
              <a:rPr lang="cs-CZ" altLang="cs-CZ" sz="2399" baseline="40000" dirty="0"/>
              <a:t>-</a:t>
            </a:r>
            <a:r>
              <a:rPr lang="cs-CZ" altLang="cs-CZ" sz="2399" dirty="0"/>
              <a:t>]+[</a:t>
            </a:r>
            <a:r>
              <a:rPr lang="cs-CZ" altLang="cs-CZ" sz="2399" dirty="0" err="1"/>
              <a:t>Buf</a:t>
            </a:r>
            <a:r>
              <a:rPr lang="cs-CZ" altLang="cs-CZ" sz="2399" baseline="40000" dirty="0"/>
              <a:t>-</a:t>
            </a:r>
            <a:r>
              <a:rPr lang="cs-CZ" altLang="cs-CZ" sz="2399" dirty="0"/>
              <a:t>] nezávisí na pCO</a:t>
            </a:r>
            <a:r>
              <a:rPr lang="cs-CZ" altLang="cs-CZ" sz="2399" baseline="-25000" dirty="0"/>
              <a:t>2</a:t>
            </a:r>
            <a:r>
              <a:rPr lang="cs-CZ" altLang="cs-CZ" sz="2399" b="1" dirty="0">
                <a:solidFill>
                  <a:schemeClr val="folHlink"/>
                </a:solidFill>
              </a:rPr>
              <a:t> </a:t>
            </a:r>
            <a:endParaRPr lang="cs-CZ" altLang="cs-CZ" sz="2399" b="1" i="1" dirty="0">
              <a:solidFill>
                <a:schemeClr val="folHlink"/>
              </a:solidFill>
            </a:endParaRPr>
          </a:p>
        </p:txBody>
      </p:sp>
      <p:sp>
        <p:nvSpPr>
          <p:cNvPr id="95237" name="Text Box 8">
            <a:extLst>
              <a:ext uri="{FF2B5EF4-FFF2-40B4-BE49-F238E27FC236}">
                <a16:creationId xmlns:a16="http://schemas.microsoft.com/office/drawing/2014/main" id="{19A819B8-0839-47E6-A612-B1B82FB23CB0}"/>
              </a:ext>
            </a:extLst>
          </p:cNvPr>
          <p:cNvSpPr txBox="1">
            <a:spLocks noChangeArrowheads="1"/>
          </p:cNvSpPr>
          <p:nvPr/>
        </p:nvSpPr>
        <p:spPr bwMode="auto">
          <a:xfrm>
            <a:off x="1848180" y="2924214"/>
            <a:ext cx="9905276" cy="1199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Char char="-"/>
            </a:pPr>
            <a:r>
              <a:rPr lang="cs-CZ" altLang="cs-CZ" sz="2399" b="1" dirty="0">
                <a:solidFill>
                  <a:srgbClr val="0099FF"/>
                </a:solidFill>
              </a:rPr>
              <a:t>Normální </a:t>
            </a:r>
            <a:r>
              <a:rPr lang="cs-CZ" altLang="cs-CZ" sz="2399" b="1" dirty="0" err="1">
                <a:solidFill>
                  <a:srgbClr val="0099FF"/>
                </a:solidFill>
              </a:rPr>
              <a:t>pufrovací</a:t>
            </a:r>
            <a:r>
              <a:rPr lang="cs-CZ" altLang="cs-CZ" sz="2399" b="1" dirty="0">
                <a:solidFill>
                  <a:srgbClr val="0099FF"/>
                </a:solidFill>
              </a:rPr>
              <a:t> báze:</a:t>
            </a:r>
            <a:r>
              <a:rPr lang="cs-CZ" altLang="cs-CZ" sz="2399" b="1" dirty="0">
                <a:solidFill>
                  <a:srgbClr val="37B3FF"/>
                </a:solidFill>
              </a:rPr>
              <a:t> </a:t>
            </a:r>
            <a:r>
              <a:rPr lang="cs-CZ" altLang="cs-CZ" sz="2399" dirty="0"/>
              <a:t>[NBB]</a:t>
            </a:r>
          </a:p>
          <a:p>
            <a:pPr eaLnBrk="1" hangingPunct="1">
              <a:spcBef>
                <a:spcPct val="0"/>
              </a:spcBef>
              <a:buClrTx/>
              <a:buFontTx/>
              <a:buNone/>
            </a:pPr>
            <a:r>
              <a:rPr lang="cs-CZ" altLang="cs-CZ" sz="2399" dirty="0"/>
              <a:t>	[BB] při pH=7.4 při </a:t>
            </a:r>
            <a:r>
              <a:rPr lang="cs-CZ" altLang="cs-CZ" sz="2399" dirty="0" err="1"/>
              <a:t>pCO</a:t>
            </a:r>
            <a:r>
              <a:rPr lang="cs-CZ" altLang="cs-CZ" sz="2399" dirty="0"/>
              <a:t>=40 torr a daném </a:t>
            </a:r>
            <a:r>
              <a:rPr lang="cs-CZ" altLang="cs-CZ" sz="2399" b="1" dirty="0" err="1"/>
              <a:t>Hb</a:t>
            </a:r>
            <a:endParaRPr lang="cs-CZ" altLang="cs-CZ" sz="2399" b="1" dirty="0"/>
          </a:p>
          <a:p>
            <a:pPr eaLnBrk="1" hangingPunct="1">
              <a:spcBef>
                <a:spcPct val="0"/>
              </a:spcBef>
              <a:buClrTx/>
              <a:buFontTx/>
              <a:buNone/>
            </a:pPr>
            <a:r>
              <a:rPr lang="cs-CZ" altLang="cs-CZ" sz="2399" b="1" dirty="0"/>
              <a:t>	i pro</a:t>
            </a:r>
            <a:r>
              <a:rPr lang="cs-CZ" altLang="cs-CZ" sz="2399" dirty="0"/>
              <a:t> </a:t>
            </a:r>
            <a:r>
              <a:rPr lang="cs-CZ" altLang="cs-CZ" sz="2399" b="1" dirty="0"/>
              <a:t>různou koncentraci albuminů, globulinů a fosfátů.</a:t>
            </a:r>
          </a:p>
        </p:txBody>
      </p:sp>
      <p:sp>
        <p:nvSpPr>
          <p:cNvPr id="95238" name="Text Box 9">
            <a:extLst>
              <a:ext uri="{FF2B5EF4-FFF2-40B4-BE49-F238E27FC236}">
                <a16:creationId xmlns:a16="http://schemas.microsoft.com/office/drawing/2014/main" id="{020F3B72-08EF-4C87-9A75-1846050891A3}"/>
              </a:ext>
            </a:extLst>
          </p:cNvPr>
          <p:cNvSpPr txBox="1">
            <a:spLocks noChangeArrowheads="1"/>
          </p:cNvSpPr>
          <p:nvPr/>
        </p:nvSpPr>
        <p:spPr bwMode="auto">
          <a:xfrm>
            <a:off x="1919610" y="4149670"/>
            <a:ext cx="4895892"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Char char="-"/>
            </a:pPr>
            <a:r>
              <a:rPr lang="cs-CZ" altLang="cs-CZ" sz="2399" b="1">
                <a:solidFill>
                  <a:srgbClr val="0099FF"/>
                </a:solidFill>
              </a:rPr>
              <a:t> Base Excess:</a:t>
            </a:r>
            <a:r>
              <a:rPr lang="cs-CZ" altLang="cs-CZ" sz="2399" b="1">
                <a:solidFill>
                  <a:srgbClr val="37B3FF"/>
                </a:solidFill>
              </a:rPr>
              <a:t> </a:t>
            </a:r>
            <a:r>
              <a:rPr lang="cs-CZ" altLang="cs-CZ" sz="2399"/>
              <a:t>[BE]=[BB]-[NBB]</a:t>
            </a:r>
            <a:endParaRPr lang="cs-CZ" altLang="cs-CZ" sz="2399" b="1"/>
          </a:p>
        </p:txBody>
      </p:sp>
      <p:sp>
        <p:nvSpPr>
          <p:cNvPr id="95239" name="Text Box 10">
            <a:extLst>
              <a:ext uri="{FF2B5EF4-FFF2-40B4-BE49-F238E27FC236}">
                <a16:creationId xmlns:a16="http://schemas.microsoft.com/office/drawing/2014/main" id="{BD1BDB2C-6DE7-472D-9CFF-8865324DB390}"/>
              </a:ext>
            </a:extLst>
          </p:cNvPr>
          <p:cNvSpPr txBox="1">
            <a:spLocks noChangeArrowheads="1"/>
          </p:cNvSpPr>
          <p:nvPr/>
        </p:nvSpPr>
        <p:spPr bwMode="auto">
          <a:xfrm>
            <a:off x="1919611" y="5084636"/>
            <a:ext cx="8071814" cy="1199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b="1" dirty="0">
                <a:solidFill>
                  <a:schemeClr val="folHlink"/>
                </a:solidFill>
              </a:rPr>
              <a:t>Definice i z ohledem na koncentraci albuminů, globulinů a fosfátů</a:t>
            </a:r>
          </a:p>
          <a:p>
            <a:pPr eaLnBrk="1" hangingPunct="1">
              <a:spcBef>
                <a:spcPct val="0"/>
              </a:spcBef>
              <a:buClrTx/>
              <a:buFontTx/>
              <a:buNone/>
            </a:pPr>
            <a:r>
              <a:rPr lang="cs-CZ" altLang="cs-CZ" sz="2399" i="1" dirty="0"/>
              <a:t>Přepočet i pro teplotu 37°C (Kofránek, 2009)</a:t>
            </a:r>
          </a:p>
        </p:txBody>
      </p:sp>
    </p:spTree>
    <p:extLst>
      <p:ext uri="{BB962C8B-B14F-4D97-AF65-F5344CB8AC3E}">
        <p14:creationId xmlns:p14="http://schemas.microsoft.com/office/powerpoint/2010/main" val="1489704051"/>
      </p:ext>
    </p:extLst>
  </p:cSld>
  <p:clrMapOvr>
    <a:masterClrMapping/>
  </p:clrMapOvr>
  <p:transition>
    <p:wipe dir="d"/>
  </p:transition>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358" name="Obdélník 357">
            <a:extLst>
              <a:ext uri="{FF2B5EF4-FFF2-40B4-BE49-F238E27FC236}">
                <a16:creationId xmlns:a16="http://schemas.microsoft.com/office/drawing/2014/main" id="{D2AE0D94-83B9-4724-9AC1-AF32178FD980}"/>
              </a:ext>
            </a:extLst>
          </p:cNvPr>
          <p:cNvSpPr/>
          <p:nvPr/>
        </p:nvSpPr>
        <p:spPr>
          <a:xfrm>
            <a:off x="1524000" y="0"/>
            <a:ext cx="9144000" cy="6858000"/>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grpSp>
        <p:nvGrpSpPr>
          <p:cNvPr id="2" name="Group 2">
            <a:extLst>
              <a:ext uri="{FF2B5EF4-FFF2-40B4-BE49-F238E27FC236}">
                <a16:creationId xmlns:a16="http://schemas.microsoft.com/office/drawing/2014/main" id="{69065AF0-72F3-4750-88F6-D1CB2E56F535}"/>
              </a:ext>
            </a:extLst>
          </p:cNvPr>
          <p:cNvGrpSpPr>
            <a:grpSpLocks/>
          </p:cNvGrpSpPr>
          <p:nvPr/>
        </p:nvGrpSpPr>
        <p:grpSpPr bwMode="auto">
          <a:xfrm>
            <a:off x="4033839" y="276226"/>
            <a:ext cx="750887" cy="1495425"/>
            <a:chOff x="1581" y="174"/>
            <a:chExt cx="473" cy="942"/>
          </a:xfrm>
        </p:grpSpPr>
        <p:grpSp>
          <p:nvGrpSpPr>
            <p:cNvPr id="32081" name="Group 3">
              <a:extLst>
                <a:ext uri="{FF2B5EF4-FFF2-40B4-BE49-F238E27FC236}">
                  <a16:creationId xmlns:a16="http://schemas.microsoft.com/office/drawing/2014/main" id="{2F9CD6A2-CD2D-4DC9-BB60-BC0BEEF3796F}"/>
                </a:ext>
              </a:extLst>
            </p:cNvPr>
            <p:cNvGrpSpPr>
              <a:grpSpLocks/>
            </p:cNvGrpSpPr>
            <p:nvPr/>
          </p:nvGrpSpPr>
          <p:grpSpPr bwMode="auto">
            <a:xfrm>
              <a:off x="1630" y="174"/>
              <a:ext cx="406" cy="467"/>
              <a:chOff x="1630" y="174"/>
              <a:chExt cx="406" cy="467"/>
            </a:xfrm>
          </p:grpSpPr>
          <p:sp>
            <p:nvSpPr>
              <p:cNvPr id="32101" name="Freeform 4">
                <a:extLst>
                  <a:ext uri="{FF2B5EF4-FFF2-40B4-BE49-F238E27FC236}">
                    <a16:creationId xmlns:a16="http://schemas.microsoft.com/office/drawing/2014/main" id="{FCE85376-FAB7-421E-B515-D11291EFD2A5}"/>
                  </a:ext>
                </a:extLst>
              </p:cNvPr>
              <p:cNvSpPr>
                <a:spLocks/>
              </p:cNvSpPr>
              <p:nvPr/>
            </p:nvSpPr>
            <p:spPr bwMode="auto">
              <a:xfrm>
                <a:off x="1630" y="186"/>
                <a:ext cx="406" cy="455"/>
              </a:xfrm>
              <a:custGeom>
                <a:avLst/>
                <a:gdLst>
                  <a:gd name="T0" fmla="*/ 0 w 1624"/>
                  <a:gd name="T1" fmla="*/ 1 h 1819"/>
                  <a:gd name="T2" fmla="*/ 0 w 1624"/>
                  <a:gd name="T3" fmla="*/ 1 h 1819"/>
                  <a:gd name="T4" fmla="*/ 0 w 1624"/>
                  <a:gd name="T5" fmla="*/ 1 h 1819"/>
                  <a:gd name="T6" fmla="*/ 0 w 1624"/>
                  <a:gd name="T7" fmla="*/ 0 h 1819"/>
                  <a:gd name="T8" fmla="*/ 0 w 1624"/>
                  <a:gd name="T9" fmla="*/ 0 h 1819"/>
                  <a:gd name="T10" fmla="*/ 0 w 1624"/>
                  <a:gd name="T11" fmla="*/ 1 h 1819"/>
                  <a:gd name="T12" fmla="*/ 0 w 1624"/>
                  <a:gd name="T13" fmla="*/ 0 h 1819"/>
                  <a:gd name="T14" fmla="*/ 0 w 1624"/>
                  <a:gd name="T15" fmla="*/ 0 h 1819"/>
                  <a:gd name="T16" fmla="*/ 0 w 1624"/>
                  <a:gd name="T17" fmla="*/ 0 h 1819"/>
                  <a:gd name="T18" fmla="*/ 0 w 1624"/>
                  <a:gd name="T19" fmla="*/ 0 h 1819"/>
                  <a:gd name="T20" fmla="*/ 0 w 1624"/>
                  <a:gd name="T21" fmla="*/ 0 h 1819"/>
                  <a:gd name="T22" fmla="*/ 0 w 1624"/>
                  <a:gd name="T23" fmla="*/ 0 h 1819"/>
                  <a:gd name="T24" fmla="*/ 0 w 1624"/>
                  <a:gd name="T25" fmla="*/ 0 h 1819"/>
                  <a:gd name="T26" fmla="*/ 0 w 1624"/>
                  <a:gd name="T27" fmla="*/ 0 h 1819"/>
                  <a:gd name="T28" fmla="*/ 0 w 1624"/>
                  <a:gd name="T29" fmla="*/ 0 h 1819"/>
                  <a:gd name="T30" fmla="*/ 0 w 1624"/>
                  <a:gd name="T31" fmla="*/ 0 h 1819"/>
                  <a:gd name="T32" fmla="*/ 0 w 1624"/>
                  <a:gd name="T33" fmla="*/ 0 h 1819"/>
                  <a:gd name="T34" fmla="*/ 0 w 1624"/>
                  <a:gd name="T35" fmla="*/ 0 h 1819"/>
                  <a:gd name="T36" fmla="*/ 0 w 1624"/>
                  <a:gd name="T37" fmla="*/ 0 h 1819"/>
                  <a:gd name="T38" fmla="*/ 0 w 1624"/>
                  <a:gd name="T39" fmla="*/ 0 h 1819"/>
                  <a:gd name="T40" fmla="*/ 0 w 1624"/>
                  <a:gd name="T41" fmla="*/ 0 h 1819"/>
                  <a:gd name="T42" fmla="*/ 0 w 1624"/>
                  <a:gd name="T43" fmla="*/ 0 h 1819"/>
                  <a:gd name="T44" fmla="*/ 0 w 1624"/>
                  <a:gd name="T45" fmla="*/ 0 h 1819"/>
                  <a:gd name="T46" fmla="*/ 0 w 1624"/>
                  <a:gd name="T47" fmla="*/ 0 h 1819"/>
                  <a:gd name="T48" fmla="*/ 0 w 1624"/>
                  <a:gd name="T49" fmla="*/ 0 h 1819"/>
                  <a:gd name="T50" fmla="*/ 1 w 1624"/>
                  <a:gd name="T51" fmla="*/ 0 h 1819"/>
                  <a:gd name="T52" fmla="*/ 1 w 1624"/>
                  <a:gd name="T53" fmla="*/ 0 h 1819"/>
                  <a:gd name="T54" fmla="*/ 1 w 1624"/>
                  <a:gd name="T55" fmla="*/ 0 h 1819"/>
                  <a:gd name="T56" fmla="*/ 1 w 1624"/>
                  <a:gd name="T57" fmla="*/ 0 h 1819"/>
                  <a:gd name="T58" fmla="*/ 1 w 1624"/>
                  <a:gd name="T59" fmla="*/ 0 h 1819"/>
                  <a:gd name="T60" fmla="*/ 1 w 1624"/>
                  <a:gd name="T61" fmla="*/ 0 h 1819"/>
                  <a:gd name="T62" fmla="*/ 1 w 1624"/>
                  <a:gd name="T63" fmla="*/ 1 h 1819"/>
                  <a:gd name="T64" fmla="*/ 1 w 1624"/>
                  <a:gd name="T65" fmla="*/ 1 h 1819"/>
                  <a:gd name="T66" fmla="*/ 0 w 1624"/>
                  <a:gd name="T67" fmla="*/ 1 h 1819"/>
                  <a:gd name="T68" fmla="*/ 0 w 1624"/>
                  <a:gd name="T69" fmla="*/ 1 h 1819"/>
                  <a:gd name="T70" fmla="*/ 0 w 1624"/>
                  <a:gd name="T71" fmla="*/ 1 h 1819"/>
                  <a:gd name="T72" fmla="*/ 0 w 1624"/>
                  <a:gd name="T73" fmla="*/ 1 h 1819"/>
                  <a:gd name="T74" fmla="*/ 0 w 1624"/>
                  <a:gd name="T75" fmla="*/ 1 h 1819"/>
                  <a:gd name="T76" fmla="*/ 0 w 1624"/>
                  <a:gd name="T77" fmla="*/ 1 h 1819"/>
                  <a:gd name="T78" fmla="*/ 0 w 1624"/>
                  <a:gd name="T79" fmla="*/ 1 h 1819"/>
                  <a:gd name="T80" fmla="*/ 0 w 1624"/>
                  <a:gd name="T81" fmla="*/ 1 h 1819"/>
                  <a:gd name="T82" fmla="*/ 0 w 1624"/>
                  <a:gd name="T83" fmla="*/ 1 h 1819"/>
                  <a:gd name="T84" fmla="*/ 0 w 1624"/>
                  <a:gd name="T85" fmla="*/ 1 h 181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24"/>
                  <a:gd name="T130" fmla="*/ 0 h 1819"/>
                  <a:gd name="T131" fmla="*/ 1624 w 1624"/>
                  <a:gd name="T132" fmla="*/ 1819 h 181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24" h="1819">
                    <a:moveTo>
                      <a:pt x="12" y="1673"/>
                    </a:moveTo>
                    <a:lnTo>
                      <a:pt x="0" y="1606"/>
                    </a:lnTo>
                    <a:lnTo>
                      <a:pt x="0" y="1515"/>
                    </a:lnTo>
                    <a:lnTo>
                      <a:pt x="8" y="1470"/>
                    </a:lnTo>
                    <a:lnTo>
                      <a:pt x="18" y="1430"/>
                    </a:lnTo>
                    <a:lnTo>
                      <a:pt x="51" y="1392"/>
                    </a:lnTo>
                    <a:lnTo>
                      <a:pt x="79" y="1365"/>
                    </a:lnTo>
                    <a:lnTo>
                      <a:pt x="127" y="1339"/>
                    </a:lnTo>
                    <a:lnTo>
                      <a:pt x="170" y="1334"/>
                    </a:lnTo>
                    <a:lnTo>
                      <a:pt x="212" y="1334"/>
                    </a:lnTo>
                    <a:lnTo>
                      <a:pt x="260" y="1352"/>
                    </a:lnTo>
                    <a:lnTo>
                      <a:pt x="344" y="1382"/>
                    </a:lnTo>
                    <a:lnTo>
                      <a:pt x="393" y="1352"/>
                    </a:lnTo>
                    <a:lnTo>
                      <a:pt x="447" y="1322"/>
                    </a:lnTo>
                    <a:lnTo>
                      <a:pt x="519" y="1304"/>
                    </a:lnTo>
                    <a:lnTo>
                      <a:pt x="604" y="1297"/>
                    </a:lnTo>
                    <a:lnTo>
                      <a:pt x="665" y="1291"/>
                    </a:lnTo>
                    <a:lnTo>
                      <a:pt x="719" y="1254"/>
                    </a:lnTo>
                    <a:lnTo>
                      <a:pt x="772" y="1182"/>
                    </a:lnTo>
                    <a:lnTo>
                      <a:pt x="798" y="1109"/>
                    </a:lnTo>
                    <a:lnTo>
                      <a:pt x="803" y="1033"/>
                    </a:lnTo>
                    <a:lnTo>
                      <a:pt x="795" y="996"/>
                    </a:lnTo>
                    <a:lnTo>
                      <a:pt x="785" y="959"/>
                    </a:lnTo>
                    <a:lnTo>
                      <a:pt x="744" y="844"/>
                    </a:lnTo>
                    <a:lnTo>
                      <a:pt x="706" y="701"/>
                    </a:lnTo>
                    <a:lnTo>
                      <a:pt x="676" y="533"/>
                    </a:lnTo>
                    <a:lnTo>
                      <a:pt x="658" y="327"/>
                    </a:lnTo>
                    <a:lnTo>
                      <a:pt x="655" y="129"/>
                    </a:lnTo>
                    <a:lnTo>
                      <a:pt x="652" y="0"/>
                    </a:lnTo>
                    <a:lnTo>
                      <a:pt x="660" y="15"/>
                    </a:lnTo>
                    <a:lnTo>
                      <a:pt x="680" y="28"/>
                    </a:lnTo>
                    <a:lnTo>
                      <a:pt x="706" y="35"/>
                    </a:lnTo>
                    <a:lnTo>
                      <a:pt x="737" y="39"/>
                    </a:lnTo>
                    <a:lnTo>
                      <a:pt x="775" y="42"/>
                    </a:lnTo>
                    <a:lnTo>
                      <a:pt x="815" y="38"/>
                    </a:lnTo>
                    <a:lnTo>
                      <a:pt x="846" y="32"/>
                    </a:lnTo>
                    <a:lnTo>
                      <a:pt x="871" y="18"/>
                    </a:lnTo>
                    <a:lnTo>
                      <a:pt x="887" y="1"/>
                    </a:lnTo>
                    <a:lnTo>
                      <a:pt x="881" y="123"/>
                    </a:lnTo>
                    <a:lnTo>
                      <a:pt x="884" y="309"/>
                    </a:lnTo>
                    <a:lnTo>
                      <a:pt x="900" y="521"/>
                    </a:lnTo>
                    <a:lnTo>
                      <a:pt x="925" y="692"/>
                    </a:lnTo>
                    <a:lnTo>
                      <a:pt x="972" y="928"/>
                    </a:lnTo>
                    <a:lnTo>
                      <a:pt x="1043" y="838"/>
                    </a:lnTo>
                    <a:lnTo>
                      <a:pt x="1092" y="787"/>
                    </a:lnTo>
                    <a:lnTo>
                      <a:pt x="1151" y="742"/>
                    </a:lnTo>
                    <a:lnTo>
                      <a:pt x="1225" y="699"/>
                    </a:lnTo>
                    <a:lnTo>
                      <a:pt x="1266" y="685"/>
                    </a:lnTo>
                    <a:lnTo>
                      <a:pt x="1300" y="678"/>
                    </a:lnTo>
                    <a:lnTo>
                      <a:pt x="1342" y="672"/>
                    </a:lnTo>
                    <a:lnTo>
                      <a:pt x="1386" y="675"/>
                    </a:lnTo>
                    <a:lnTo>
                      <a:pt x="1433" y="687"/>
                    </a:lnTo>
                    <a:lnTo>
                      <a:pt x="1477" y="715"/>
                    </a:lnTo>
                    <a:lnTo>
                      <a:pt x="1514" y="747"/>
                    </a:lnTo>
                    <a:lnTo>
                      <a:pt x="1539" y="782"/>
                    </a:lnTo>
                    <a:lnTo>
                      <a:pt x="1566" y="834"/>
                    </a:lnTo>
                    <a:lnTo>
                      <a:pt x="1587" y="903"/>
                    </a:lnTo>
                    <a:lnTo>
                      <a:pt x="1608" y="989"/>
                    </a:lnTo>
                    <a:lnTo>
                      <a:pt x="1624" y="1115"/>
                    </a:lnTo>
                    <a:lnTo>
                      <a:pt x="1618" y="1199"/>
                    </a:lnTo>
                    <a:lnTo>
                      <a:pt x="1587" y="1287"/>
                    </a:lnTo>
                    <a:lnTo>
                      <a:pt x="1549" y="1349"/>
                    </a:lnTo>
                    <a:lnTo>
                      <a:pt x="1511" y="1416"/>
                    </a:lnTo>
                    <a:lnTo>
                      <a:pt x="1461" y="1477"/>
                    </a:lnTo>
                    <a:lnTo>
                      <a:pt x="1425" y="1525"/>
                    </a:lnTo>
                    <a:lnTo>
                      <a:pt x="1375" y="1575"/>
                    </a:lnTo>
                    <a:lnTo>
                      <a:pt x="1323" y="1615"/>
                    </a:lnTo>
                    <a:lnTo>
                      <a:pt x="1249" y="1661"/>
                    </a:lnTo>
                    <a:lnTo>
                      <a:pt x="1170" y="1700"/>
                    </a:lnTo>
                    <a:lnTo>
                      <a:pt x="1123" y="1715"/>
                    </a:lnTo>
                    <a:lnTo>
                      <a:pt x="1037" y="1748"/>
                    </a:lnTo>
                    <a:lnTo>
                      <a:pt x="948" y="1772"/>
                    </a:lnTo>
                    <a:lnTo>
                      <a:pt x="808" y="1803"/>
                    </a:lnTo>
                    <a:lnTo>
                      <a:pt x="652" y="1819"/>
                    </a:lnTo>
                    <a:lnTo>
                      <a:pt x="513" y="1806"/>
                    </a:lnTo>
                    <a:lnTo>
                      <a:pt x="450" y="1799"/>
                    </a:lnTo>
                    <a:lnTo>
                      <a:pt x="399" y="1782"/>
                    </a:lnTo>
                    <a:lnTo>
                      <a:pt x="320" y="1722"/>
                    </a:lnTo>
                    <a:lnTo>
                      <a:pt x="253" y="1630"/>
                    </a:lnTo>
                    <a:lnTo>
                      <a:pt x="229" y="1600"/>
                    </a:lnTo>
                    <a:lnTo>
                      <a:pt x="201" y="1599"/>
                    </a:lnTo>
                    <a:lnTo>
                      <a:pt x="175" y="1613"/>
                    </a:lnTo>
                    <a:lnTo>
                      <a:pt x="157" y="1680"/>
                    </a:lnTo>
                    <a:lnTo>
                      <a:pt x="103" y="1691"/>
                    </a:lnTo>
                    <a:lnTo>
                      <a:pt x="47" y="1687"/>
                    </a:lnTo>
                    <a:lnTo>
                      <a:pt x="12" y="1673"/>
                    </a:lnTo>
                    <a:close/>
                  </a:path>
                </a:pathLst>
              </a:custGeom>
              <a:solidFill>
                <a:srgbClr val="40FFFF"/>
              </a:solidFill>
              <a:ln w="7938">
                <a:solidFill>
                  <a:srgbClr val="000000"/>
                </a:solidFill>
                <a:round/>
                <a:headEnd/>
                <a:tailEnd/>
              </a:ln>
            </p:spPr>
            <p:txBody>
              <a:bodyPr/>
              <a:lstStyle/>
              <a:p>
                <a:endParaRPr lang="en-US"/>
              </a:p>
            </p:txBody>
          </p:sp>
          <p:sp>
            <p:nvSpPr>
              <p:cNvPr id="32102" name="Oval 5">
                <a:extLst>
                  <a:ext uri="{FF2B5EF4-FFF2-40B4-BE49-F238E27FC236}">
                    <a16:creationId xmlns:a16="http://schemas.microsoft.com/office/drawing/2014/main" id="{80D9B79D-5B7D-421E-BDDA-205556EB5F23}"/>
                  </a:ext>
                </a:extLst>
              </p:cNvPr>
              <p:cNvSpPr>
                <a:spLocks noChangeArrowheads="1"/>
              </p:cNvSpPr>
              <p:nvPr/>
            </p:nvSpPr>
            <p:spPr bwMode="auto">
              <a:xfrm>
                <a:off x="1792" y="174"/>
                <a:ext cx="60" cy="23"/>
              </a:xfrm>
              <a:prstGeom prst="ellipse">
                <a:avLst/>
              </a:prstGeom>
              <a:solidFill>
                <a:srgbClr val="00A0A0"/>
              </a:solidFill>
              <a:ln w="7938">
                <a:solidFill>
                  <a:srgbClr val="00000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nvGrpSpPr>
            <p:cNvPr id="32082" name="Group 6">
              <a:extLst>
                <a:ext uri="{FF2B5EF4-FFF2-40B4-BE49-F238E27FC236}">
                  <a16:creationId xmlns:a16="http://schemas.microsoft.com/office/drawing/2014/main" id="{04EE4C3B-C515-474C-A9C4-B43540FD54E1}"/>
                </a:ext>
              </a:extLst>
            </p:cNvPr>
            <p:cNvGrpSpPr>
              <a:grpSpLocks/>
            </p:cNvGrpSpPr>
            <p:nvPr/>
          </p:nvGrpSpPr>
          <p:grpSpPr bwMode="auto">
            <a:xfrm>
              <a:off x="1581" y="525"/>
              <a:ext cx="473" cy="591"/>
              <a:chOff x="1581" y="525"/>
              <a:chExt cx="473" cy="591"/>
            </a:xfrm>
          </p:grpSpPr>
          <p:grpSp>
            <p:nvGrpSpPr>
              <p:cNvPr id="32083" name="Group 7">
                <a:extLst>
                  <a:ext uri="{FF2B5EF4-FFF2-40B4-BE49-F238E27FC236}">
                    <a16:creationId xmlns:a16="http://schemas.microsoft.com/office/drawing/2014/main" id="{4286F565-C014-462D-8D4E-300771429E0F}"/>
                  </a:ext>
                </a:extLst>
              </p:cNvPr>
              <p:cNvGrpSpPr>
                <a:grpSpLocks/>
              </p:cNvGrpSpPr>
              <p:nvPr/>
            </p:nvGrpSpPr>
            <p:grpSpPr bwMode="auto">
              <a:xfrm>
                <a:off x="1665" y="660"/>
                <a:ext cx="320" cy="275"/>
                <a:chOff x="1665" y="660"/>
                <a:chExt cx="320" cy="275"/>
              </a:xfrm>
            </p:grpSpPr>
            <p:sp>
              <p:nvSpPr>
                <p:cNvPr id="32098" name="Freeform 8">
                  <a:extLst>
                    <a:ext uri="{FF2B5EF4-FFF2-40B4-BE49-F238E27FC236}">
                      <a16:creationId xmlns:a16="http://schemas.microsoft.com/office/drawing/2014/main" id="{6018E27D-D5DD-41E3-9514-61DB675A57E5}"/>
                    </a:ext>
                  </a:extLst>
                </p:cNvPr>
                <p:cNvSpPr>
                  <a:spLocks/>
                </p:cNvSpPr>
                <p:nvPr/>
              </p:nvSpPr>
              <p:spPr bwMode="auto">
                <a:xfrm>
                  <a:off x="1740" y="734"/>
                  <a:ext cx="214" cy="201"/>
                </a:xfrm>
                <a:custGeom>
                  <a:avLst/>
                  <a:gdLst>
                    <a:gd name="T0" fmla="*/ 0 w 859"/>
                    <a:gd name="T1" fmla="*/ 0 h 803"/>
                    <a:gd name="T2" fmla="*/ 0 w 859"/>
                    <a:gd name="T3" fmla="*/ 0 h 803"/>
                    <a:gd name="T4" fmla="*/ 0 w 859"/>
                    <a:gd name="T5" fmla="*/ 0 h 803"/>
                    <a:gd name="T6" fmla="*/ 0 w 859"/>
                    <a:gd name="T7" fmla="*/ 0 h 803"/>
                    <a:gd name="T8" fmla="*/ 0 w 859"/>
                    <a:gd name="T9" fmla="*/ 0 h 803"/>
                    <a:gd name="T10" fmla="*/ 0 w 859"/>
                    <a:gd name="T11" fmla="*/ 0 h 803"/>
                    <a:gd name="T12" fmla="*/ 0 w 859"/>
                    <a:gd name="T13" fmla="*/ 0 h 803"/>
                    <a:gd name="T14" fmla="*/ 0 w 859"/>
                    <a:gd name="T15" fmla="*/ 0 h 803"/>
                    <a:gd name="T16" fmla="*/ 0 w 859"/>
                    <a:gd name="T17" fmla="*/ 0 h 803"/>
                    <a:gd name="T18" fmla="*/ 0 w 859"/>
                    <a:gd name="T19" fmla="*/ 0 h 803"/>
                    <a:gd name="T20" fmla="*/ 0 w 859"/>
                    <a:gd name="T21" fmla="*/ 0 h 803"/>
                    <a:gd name="T22" fmla="*/ 0 w 859"/>
                    <a:gd name="T23" fmla="*/ 0 h 803"/>
                    <a:gd name="T24" fmla="*/ 0 w 859"/>
                    <a:gd name="T25" fmla="*/ 0 h 803"/>
                    <a:gd name="T26" fmla="*/ 0 w 859"/>
                    <a:gd name="T27" fmla="*/ 0 h 803"/>
                    <a:gd name="T28" fmla="*/ 0 w 859"/>
                    <a:gd name="T29" fmla="*/ 0 h 803"/>
                    <a:gd name="T30" fmla="*/ 0 w 859"/>
                    <a:gd name="T31" fmla="*/ 0 h 803"/>
                    <a:gd name="T32" fmla="*/ 0 w 859"/>
                    <a:gd name="T33" fmla="*/ 0 h 803"/>
                    <a:gd name="T34" fmla="*/ 0 w 859"/>
                    <a:gd name="T35" fmla="*/ 0 h 803"/>
                    <a:gd name="T36" fmla="*/ 0 w 859"/>
                    <a:gd name="T37" fmla="*/ 0 h 803"/>
                    <a:gd name="T38" fmla="*/ 0 w 859"/>
                    <a:gd name="T39" fmla="*/ 0 h 803"/>
                    <a:gd name="T40" fmla="*/ 0 w 859"/>
                    <a:gd name="T41" fmla="*/ 0 h 803"/>
                    <a:gd name="T42" fmla="*/ 0 w 859"/>
                    <a:gd name="T43" fmla="*/ 0 h 803"/>
                    <a:gd name="T44" fmla="*/ 0 w 859"/>
                    <a:gd name="T45" fmla="*/ 0 h 803"/>
                    <a:gd name="T46" fmla="*/ 0 w 859"/>
                    <a:gd name="T47" fmla="*/ 0 h 803"/>
                    <a:gd name="T48" fmla="*/ 0 w 859"/>
                    <a:gd name="T49" fmla="*/ 0 h 803"/>
                    <a:gd name="T50" fmla="*/ 0 w 859"/>
                    <a:gd name="T51" fmla="*/ 0 h 803"/>
                    <a:gd name="T52" fmla="*/ 0 w 859"/>
                    <a:gd name="T53" fmla="*/ 0 h 803"/>
                    <a:gd name="T54" fmla="*/ 0 w 859"/>
                    <a:gd name="T55" fmla="*/ 0 h 803"/>
                    <a:gd name="T56" fmla="*/ 0 w 859"/>
                    <a:gd name="T57" fmla="*/ 0 h 803"/>
                    <a:gd name="T58" fmla="*/ 0 w 859"/>
                    <a:gd name="T59" fmla="*/ 0 h 803"/>
                    <a:gd name="T60" fmla="*/ 0 w 859"/>
                    <a:gd name="T61" fmla="*/ 0 h 803"/>
                    <a:gd name="T62" fmla="*/ 0 w 859"/>
                    <a:gd name="T63" fmla="*/ 0 h 803"/>
                    <a:gd name="T64" fmla="*/ 0 w 859"/>
                    <a:gd name="T65" fmla="*/ 0 h 803"/>
                    <a:gd name="T66" fmla="*/ 0 w 859"/>
                    <a:gd name="T67" fmla="*/ 0 h 803"/>
                    <a:gd name="T68" fmla="*/ 0 w 859"/>
                    <a:gd name="T69" fmla="*/ 0 h 803"/>
                    <a:gd name="T70" fmla="*/ 0 w 859"/>
                    <a:gd name="T71" fmla="*/ 0 h 803"/>
                    <a:gd name="T72" fmla="*/ 0 w 859"/>
                    <a:gd name="T73" fmla="*/ 0 h 803"/>
                    <a:gd name="T74" fmla="*/ 0 w 859"/>
                    <a:gd name="T75" fmla="*/ 0 h 803"/>
                    <a:gd name="T76" fmla="*/ 0 w 859"/>
                    <a:gd name="T77" fmla="*/ 0 h 803"/>
                    <a:gd name="T78" fmla="*/ 0 w 859"/>
                    <a:gd name="T79" fmla="*/ 0 h 803"/>
                    <a:gd name="T80" fmla="*/ 0 w 859"/>
                    <a:gd name="T81" fmla="*/ 0 h 803"/>
                    <a:gd name="T82" fmla="*/ 0 w 859"/>
                    <a:gd name="T83" fmla="*/ 0 h 803"/>
                    <a:gd name="T84" fmla="*/ 0 w 859"/>
                    <a:gd name="T85" fmla="*/ 0 h 803"/>
                    <a:gd name="T86" fmla="*/ 0 w 859"/>
                    <a:gd name="T87" fmla="*/ 0 h 803"/>
                    <a:gd name="T88" fmla="*/ 0 w 859"/>
                    <a:gd name="T89" fmla="*/ 0 h 8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9"/>
                    <a:gd name="T136" fmla="*/ 0 h 803"/>
                    <a:gd name="T137" fmla="*/ 859 w 859"/>
                    <a:gd name="T138" fmla="*/ 803 h 8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9" h="803">
                      <a:moveTo>
                        <a:pt x="390" y="705"/>
                      </a:moveTo>
                      <a:lnTo>
                        <a:pt x="354" y="712"/>
                      </a:lnTo>
                      <a:lnTo>
                        <a:pt x="316" y="734"/>
                      </a:lnTo>
                      <a:lnTo>
                        <a:pt x="290" y="766"/>
                      </a:lnTo>
                      <a:lnTo>
                        <a:pt x="280" y="786"/>
                      </a:lnTo>
                      <a:lnTo>
                        <a:pt x="221" y="794"/>
                      </a:lnTo>
                      <a:lnTo>
                        <a:pt x="185" y="800"/>
                      </a:lnTo>
                      <a:lnTo>
                        <a:pt x="155" y="803"/>
                      </a:lnTo>
                      <a:lnTo>
                        <a:pt x="121" y="800"/>
                      </a:lnTo>
                      <a:lnTo>
                        <a:pt x="84" y="789"/>
                      </a:lnTo>
                      <a:lnTo>
                        <a:pt x="56" y="769"/>
                      </a:lnTo>
                      <a:lnTo>
                        <a:pt x="35" y="739"/>
                      </a:lnTo>
                      <a:lnTo>
                        <a:pt x="22" y="698"/>
                      </a:lnTo>
                      <a:lnTo>
                        <a:pt x="16" y="674"/>
                      </a:lnTo>
                      <a:lnTo>
                        <a:pt x="19" y="645"/>
                      </a:lnTo>
                      <a:lnTo>
                        <a:pt x="32" y="624"/>
                      </a:lnTo>
                      <a:lnTo>
                        <a:pt x="62" y="620"/>
                      </a:lnTo>
                      <a:lnTo>
                        <a:pt x="93" y="623"/>
                      </a:lnTo>
                      <a:lnTo>
                        <a:pt x="118" y="631"/>
                      </a:lnTo>
                      <a:lnTo>
                        <a:pt x="142" y="651"/>
                      </a:lnTo>
                      <a:lnTo>
                        <a:pt x="176" y="665"/>
                      </a:lnTo>
                      <a:lnTo>
                        <a:pt x="240" y="677"/>
                      </a:lnTo>
                      <a:lnTo>
                        <a:pt x="280" y="679"/>
                      </a:lnTo>
                      <a:lnTo>
                        <a:pt x="318" y="674"/>
                      </a:lnTo>
                      <a:lnTo>
                        <a:pt x="348" y="657"/>
                      </a:lnTo>
                      <a:lnTo>
                        <a:pt x="366" y="641"/>
                      </a:lnTo>
                      <a:lnTo>
                        <a:pt x="393" y="613"/>
                      </a:lnTo>
                      <a:lnTo>
                        <a:pt x="421" y="604"/>
                      </a:lnTo>
                      <a:lnTo>
                        <a:pt x="469" y="604"/>
                      </a:lnTo>
                      <a:lnTo>
                        <a:pt x="509" y="599"/>
                      </a:lnTo>
                      <a:lnTo>
                        <a:pt x="543" y="589"/>
                      </a:lnTo>
                      <a:lnTo>
                        <a:pt x="567" y="570"/>
                      </a:lnTo>
                      <a:lnTo>
                        <a:pt x="608" y="536"/>
                      </a:lnTo>
                      <a:lnTo>
                        <a:pt x="535" y="583"/>
                      </a:lnTo>
                      <a:lnTo>
                        <a:pt x="505" y="590"/>
                      </a:lnTo>
                      <a:lnTo>
                        <a:pt x="462" y="599"/>
                      </a:lnTo>
                      <a:lnTo>
                        <a:pt x="418" y="599"/>
                      </a:lnTo>
                      <a:lnTo>
                        <a:pt x="394" y="599"/>
                      </a:lnTo>
                      <a:lnTo>
                        <a:pt x="373" y="576"/>
                      </a:lnTo>
                      <a:lnTo>
                        <a:pt x="348" y="539"/>
                      </a:lnTo>
                      <a:lnTo>
                        <a:pt x="294" y="491"/>
                      </a:lnTo>
                      <a:lnTo>
                        <a:pt x="197" y="418"/>
                      </a:lnTo>
                      <a:lnTo>
                        <a:pt x="147" y="398"/>
                      </a:lnTo>
                      <a:lnTo>
                        <a:pt x="104" y="380"/>
                      </a:lnTo>
                      <a:lnTo>
                        <a:pt x="56" y="356"/>
                      </a:lnTo>
                      <a:lnTo>
                        <a:pt x="32" y="339"/>
                      </a:lnTo>
                      <a:lnTo>
                        <a:pt x="11" y="322"/>
                      </a:lnTo>
                      <a:lnTo>
                        <a:pt x="2" y="289"/>
                      </a:lnTo>
                      <a:lnTo>
                        <a:pt x="0" y="257"/>
                      </a:lnTo>
                      <a:lnTo>
                        <a:pt x="4" y="224"/>
                      </a:lnTo>
                      <a:lnTo>
                        <a:pt x="16" y="194"/>
                      </a:lnTo>
                      <a:lnTo>
                        <a:pt x="38" y="162"/>
                      </a:lnTo>
                      <a:lnTo>
                        <a:pt x="73" y="139"/>
                      </a:lnTo>
                      <a:lnTo>
                        <a:pt x="113" y="123"/>
                      </a:lnTo>
                      <a:lnTo>
                        <a:pt x="152" y="117"/>
                      </a:lnTo>
                      <a:lnTo>
                        <a:pt x="216" y="115"/>
                      </a:lnTo>
                      <a:lnTo>
                        <a:pt x="304" y="122"/>
                      </a:lnTo>
                      <a:lnTo>
                        <a:pt x="378" y="122"/>
                      </a:lnTo>
                      <a:lnTo>
                        <a:pt x="418" y="137"/>
                      </a:lnTo>
                      <a:lnTo>
                        <a:pt x="431" y="167"/>
                      </a:lnTo>
                      <a:lnTo>
                        <a:pt x="431" y="212"/>
                      </a:lnTo>
                      <a:lnTo>
                        <a:pt x="432" y="267"/>
                      </a:lnTo>
                      <a:lnTo>
                        <a:pt x="442" y="212"/>
                      </a:lnTo>
                      <a:lnTo>
                        <a:pt x="435" y="156"/>
                      </a:lnTo>
                      <a:lnTo>
                        <a:pt x="437" y="129"/>
                      </a:lnTo>
                      <a:lnTo>
                        <a:pt x="461" y="112"/>
                      </a:lnTo>
                      <a:lnTo>
                        <a:pt x="479" y="91"/>
                      </a:lnTo>
                      <a:lnTo>
                        <a:pt x="497" y="58"/>
                      </a:lnTo>
                      <a:lnTo>
                        <a:pt x="517" y="18"/>
                      </a:lnTo>
                      <a:lnTo>
                        <a:pt x="541" y="0"/>
                      </a:lnTo>
                      <a:lnTo>
                        <a:pt x="575" y="0"/>
                      </a:lnTo>
                      <a:lnTo>
                        <a:pt x="612" y="10"/>
                      </a:lnTo>
                      <a:lnTo>
                        <a:pt x="636" y="31"/>
                      </a:lnTo>
                      <a:lnTo>
                        <a:pt x="697" y="37"/>
                      </a:lnTo>
                      <a:lnTo>
                        <a:pt x="741" y="42"/>
                      </a:lnTo>
                      <a:lnTo>
                        <a:pt x="783" y="62"/>
                      </a:lnTo>
                      <a:lnTo>
                        <a:pt x="821" y="103"/>
                      </a:lnTo>
                      <a:lnTo>
                        <a:pt x="850" y="172"/>
                      </a:lnTo>
                      <a:lnTo>
                        <a:pt x="857" y="214"/>
                      </a:lnTo>
                      <a:lnTo>
                        <a:pt x="853" y="257"/>
                      </a:lnTo>
                      <a:lnTo>
                        <a:pt x="859" y="301"/>
                      </a:lnTo>
                      <a:lnTo>
                        <a:pt x="850" y="336"/>
                      </a:lnTo>
                      <a:lnTo>
                        <a:pt x="827" y="350"/>
                      </a:lnTo>
                      <a:lnTo>
                        <a:pt x="795" y="370"/>
                      </a:lnTo>
                      <a:lnTo>
                        <a:pt x="772" y="393"/>
                      </a:lnTo>
                      <a:lnTo>
                        <a:pt x="745" y="403"/>
                      </a:lnTo>
                      <a:lnTo>
                        <a:pt x="710" y="398"/>
                      </a:lnTo>
                      <a:lnTo>
                        <a:pt x="697" y="393"/>
                      </a:lnTo>
                      <a:lnTo>
                        <a:pt x="693" y="328"/>
                      </a:lnTo>
                      <a:lnTo>
                        <a:pt x="693" y="271"/>
                      </a:lnTo>
                      <a:lnTo>
                        <a:pt x="678" y="234"/>
                      </a:lnTo>
                      <a:lnTo>
                        <a:pt x="642" y="200"/>
                      </a:lnTo>
                      <a:lnTo>
                        <a:pt x="599" y="162"/>
                      </a:lnTo>
                      <a:lnTo>
                        <a:pt x="588" y="152"/>
                      </a:lnTo>
                      <a:lnTo>
                        <a:pt x="612" y="180"/>
                      </a:lnTo>
                      <a:lnTo>
                        <a:pt x="664" y="228"/>
                      </a:lnTo>
                      <a:lnTo>
                        <a:pt x="683" y="267"/>
                      </a:lnTo>
                      <a:lnTo>
                        <a:pt x="686" y="303"/>
                      </a:lnTo>
                      <a:lnTo>
                        <a:pt x="690" y="390"/>
                      </a:lnTo>
                      <a:lnTo>
                        <a:pt x="626" y="398"/>
                      </a:lnTo>
                      <a:lnTo>
                        <a:pt x="575" y="418"/>
                      </a:lnTo>
                      <a:lnTo>
                        <a:pt x="529" y="433"/>
                      </a:lnTo>
                      <a:lnTo>
                        <a:pt x="497" y="433"/>
                      </a:lnTo>
                      <a:lnTo>
                        <a:pt x="465" y="418"/>
                      </a:lnTo>
                      <a:lnTo>
                        <a:pt x="442" y="394"/>
                      </a:lnTo>
                      <a:lnTo>
                        <a:pt x="403" y="356"/>
                      </a:lnTo>
                      <a:lnTo>
                        <a:pt x="360" y="326"/>
                      </a:lnTo>
                      <a:lnTo>
                        <a:pt x="305" y="303"/>
                      </a:lnTo>
                      <a:lnTo>
                        <a:pt x="250" y="285"/>
                      </a:lnTo>
                      <a:lnTo>
                        <a:pt x="155" y="261"/>
                      </a:lnTo>
                      <a:lnTo>
                        <a:pt x="240" y="295"/>
                      </a:lnTo>
                      <a:lnTo>
                        <a:pt x="305" y="313"/>
                      </a:lnTo>
                      <a:lnTo>
                        <a:pt x="398" y="362"/>
                      </a:lnTo>
                      <a:lnTo>
                        <a:pt x="441" y="407"/>
                      </a:lnTo>
                      <a:lnTo>
                        <a:pt x="483" y="438"/>
                      </a:lnTo>
                      <a:lnTo>
                        <a:pt x="523" y="443"/>
                      </a:lnTo>
                      <a:lnTo>
                        <a:pt x="560" y="434"/>
                      </a:lnTo>
                      <a:lnTo>
                        <a:pt x="598" y="420"/>
                      </a:lnTo>
                      <a:lnTo>
                        <a:pt x="640" y="404"/>
                      </a:lnTo>
                      <a:lnTo>
                        <a:pt x="684" y="398"/>
                      </a:lnTo>
                      <a:lnTo>
                        <a:pt x="736" y="407"/>
                      </a:lnTo>
                      <a:lnTo>
                        <a:pt x="746" y="420"/>
                      </a:lnTo>
                      <a:lnTo>
                        <a:pt x="731" y="465"/>
                      </a:lnTo>
                      <a:lnTo>
                        <a:pt x="728" y="526"/>
                      </a:lnTo>
                      <a:lnTo>
                        <a:pt x="727" y="579"/>
                      </a:lnTo>
                      <a:lnTo>
                        <a:pt x="714" y="623"/>
                      </a:lnTo>
                      <a:lnTo>
                        <a:pt x="698" y="669"/>
                      </a:lnTo>
                      <a:lnTo>
                        <a:pt x="686" y="698"/>
                      </a:lnTo>
                      <a:lnTo>
                        <a:pt x="667" y="719"/>
                      </a:lnTo>
                      <a:lnTo>
                        <a:pt x="640" y="734"/>
                      </a:lnTo>
                      <a:lnTo>
                        <a:pt x="608" y="745"/>
                      </a:lnTo>
                      <a:lnTo>
                        <a:pt x="555" y="756"/>
                      </a:lnTo>
                      <a:lnTo>
                        <a:pt x="521" y="756"/>
                      </a:lnTo>
                      <a:lnTo>
                        <a:pt x="476" y="736"/>
                      </a:lnTo>
                      <a:lnTo>
                        <a:pt x="438" y="715"/>
                      </a:lnTo>
                      <a:lnTo>
                        <a:pt x="390" y="705"/>
                      </a:lnTo>
                      <a:close/>
                    </a:path>
                  </a:pathLst>
                </a:custGeom>
                <a:solidFill>
                  <a:srgbClr val="FF8080"/>
                </a:solidFill>
                <a:ln w="7938">
                  <a:solidFill>
                    <a:srgbClr val="000000"/>
                  </a:solidFill>
                  <a:round/>
                  <a:headEnd/>
                  <a:tailEnd/>
                </a:ln>
              </p:spPr>
              <p:txBody>
                <a:bodyPr/>
                <a:lstStyle/>
                <a:p>
                  <a:endParaRPr lang="en-US"/>
                </a:p>
              </p:txBody>
            </p:sp>
            <p:sp>
              <p:nvSpPr>
                <p:cNvPr id="32099" name="Freeform 9">
                  <a:extLst>
                    <a:ext uri="{FF2B5EF4-FFF2-40B4-BE49-F238E27FC236}">
                      <a16:creationId xmlns:a16="http://schemas.microsoft.com/office/drawing/2014/main" id="{98A19593-5287-4B86-BA25-CB92422D57F9}"/>
                    </a:ext>
                  </a:extLst>
                </p:cNvPr>
                <p:cNvSpPr>
                  <a:spLocks/>
                </p:cNvSpPr>
                <p:nvPr/>
              </p:nvSpPr>
              <p:spPr bwMode="auto">
                <a:xfrm>
                  <a:off x="1665" y="684"/>
                  <a:ext cx="201" cy="219"/>
                </a:xfrm>
                <a:custGeom>
                  <a:avLst/>
                  <a:gdLst>
                    <a:gd name="T0" fmla="*/ 0 w 803"/>
                    <a:gd name="T1" fmla="*/ 0 h 876"/>
                    <a:gd name="T2" fmla="*/ 0 w 803"/>
                    <a:gd name="T3" fmla="*/ 0 h 876"/>
                    <a:gd name="T4" fmla="*/ 0 w 803"/>
                    <a:gd name="T5" fmla="*/ 0 h 876"/>
                    <a:gd name="T6" fmla="*/ 0 w 803"/>
                    <a:gd name="T7" fmla="*/ 0 h 876"/>
                    <a:gd name="T8" fmla="*/ 0 w 803"/>
                    <a:gd name="T9" fmla="*/ 0 h 876"/>
                    <a:gd name="T10" fmla="*/ 0 w 803"/>
                    <a:gd name="T11" fmla="*/ 0 h 876"/>
                    <a:gd name="T12" fmla="*/ 0 w 803"/>
                    <a:gd name="T13" fmla="*/ 0 h 876"/>
                    <a:gd name="T14" fmla="*/ 0 w 803"/>
                    <a:gd name="T15" fmla="*/ 0 h 876"/>
                    <a:gd name="T16" fmla="*/ 0 w 803"/>
                    <a:gd name="T17" fmla="*/ 0 h 876"/>
                    <a:gd name="T18" fmla="*/ 0 w 803"/>
                    <a:gd name="T19" fmla="*/ 0 h 876"/>
                    <a:gd name="T20" fmla="*/ 0 w 803"/>
                    <a:gd name="T21" fmla="*/ 0 h 876"/>
                    <a:gd name="T22" fmla="*/ 0 w 803"/>
                    <a:gd name="T23" fmla="*/ 0 h 876"/>
                    <a:gd name="T24" fmla="*/ 0 w 803"/>
                    <a:gd name="T25" fmla="*/ 0 h 876"/>
                    <a:gd name="T26" fmla="*/ 0 w 803"/>
                    <a:gd name="T27" fmla="*/ 0 h 876"/>
                    <a:gd name="T28" fmla="*/ 0 w 803"/>
                    <a:gd name="T29" fmla="*/ 0 h 876"/>
                    <a:gd name="T30" fmla="*/ 0 w 803"/>
                    <a:gd name="T31" fmla="*/ 0 h 876"/>
                    <a:gd name="T32" fmla="*/ 0 w 803"/>
                    <a:gd name="T33" fmla="*/ 0 h 876"/>
                    <a:gd name="T34" fmla="*/ 0 w 803"/>
                    <a:gd name="T35" fmla="*/ 0 h 876"/>
                    <a:gd name="T36" fmla="*/ 0 w 803"/>
                    <a:gd name="T37" fmla="*/ 0 h 876"/>
                    <a:gd name="T38" fmla="*/ 0 w 803"/>
                    <a:gd name="T39" fmla="*/ 0 h 876"/>
                    <a:gd name="T40" fmla="*/ 0 w 803"/>
                    <a:gd name="T41" fmla="*/ 0 h 876"/>
                    <a:gd name="T42" fmla="*/ 0 w 803"/>
                    <a:gd name="T43" fmla="*/ 0 h 876"/>
                    <a:gd name="T44" fmla="*/ 0 w 803"/>
                    <a:gd name="T45" fmla="*/ 0 h 876"/>
                    <a:gd name="T46" fmla="*/ 0 w 803"/>
                    <a:gd name="T47" fmla="*/ 0 h 876"/>
                    <a:gd name="T48" fmla="*/ 0 w 803"/>
                    <a:gd name="T49" fmla="*/ 0 h 876"/>
                    <a:gd name="T50" fmla="*/ 0 w 803"/>
                    <a:gd name="T51" fmla="*/ 0 h 876"/>
                    <a:gd name="T52" fmla="*/ 0 w 803"/>
                    <a:gd name="T53" fmla="*/ 0 h 876"/>
                    <a:gd name="T54" fmla="*/ 0 w 803"/>
                    <a:gd name="T55" fmla="*/ 0 h 876"/>
                    <a:gd name="T56" fmla="*/ 0 w 803"/>
                    <a:gd name="T57" fmla="*/ 0 h 876"/>
                    <a:gd name="T58" fmla="*/ 0 w 803"/>
                    <a:gd name="T59" fmla="*/ 0 h 876"/>
                    <a:gd name="T60" fmla="*/ 0 w 803"/>
                    <a:gd name="T61" fmla="*/ 0 h 876"/>
                    <a:gd name="T62" fmla="*/ 0 w 803"/>
                    <a:gd name="T63" fmla="*/ 0 h 876"/>
                    <a:gd name="T64" fmla="*/ 0 w 803"/>
                    <a:gd name="T65" fmla="*/ 0 h 876"/>
                    <a:gd name="T66" fmla="*/ 0 w 803"/>
                    <a:gd name="T67" fmla="*/ 0 h 876"/>
                    <a:gd name="T68" fmla="*/ 0 w 803"/>
                    <a:gd name="T69" fmla="*/ 0 h 876"/>
                    <a:gd name="T70" fmla="*/ 0 w 803"/>
                    <a:gd name="T71" fmla="*/ 0 h 876"/>
                    <a:gd name="T72" fmla="*/ 0 w 803"/>
                    <a:gd name="T73" fmla="*/ 0 h 876"/>
                    <a:gd name="T74" fmla="*/ 0 w 803"/>
                    <a:gd name="T75" fmla="*/ 0 h 876"/>
                    <a:gd name="T76" fmla="*/ 0 w 803"/>
                    <a:gd name="T77" fmla="*/ 0 h 876"/>
                    <a:gd name="T78" fmla="*/ 0 w 803"/>
                    <a:gd name="T79" fmla="*/ 0 h 876"/>
                    <a:gd name="T80" fmla="*/ 0 w 803"/>
                    <a:gd name="T81" fmla="*/ 0 h 876"/>
                    <a:gd name="T82" fmla="*/ 0 w 803"/>
                    <a:gd name="T83" fmla="*/ 0 h 876"/>
                    <a:gd name="T84" fmla="*/ 0 w 803"/>
                    <a:gd name="T85" fmla="*/ 0 h 876"/>
                    <a:gd name="T86" fmla="*/ 0 w 803"/>
                    <a:gd name="T87" fmla="*/ 0 h 876"/>
                    <a:gd name="T88" fmla="*/ 0 w 803"/>
                    <a:gd name="T89" fmla="*/ 0 h 876"/>
                    <a:gd name="T90" fmla="*/ 0 w 803"/>
                    <a:gd name="T91" fmla="*/ 0 h 876"/>
                    <a:gd name="T92" fmla="*/ 0 w 803"/>
                    <a:gd name="T93" fmla="*/ 0 h 876"/>
                    <a:gd name="T94" fmla="*/ 0 w 803"/>
                    <a:gd name="T95" fmla="*/ 0 h 876"/>
                    <a:gd name="T96" fmla="*/ 0 w 803"/>
                    <a:gd name="T97" fmla="*/ 0 h 876"/>
                    <a:gd name="T98" fmla="*/ 0 w 803"/>
                    <a:gd name="T99" fmla="*/ 0 h 876"/>
                    <a:gd name="T100" fmla="*/ 0 w 803"/>
                    <a:gd name="T101" fmla="*/ 0 h 876"/>
                    <a:gd name="T102" fmla="*/ 0 w 803"/>
                    <a:gd name="T103" fmla="*/ 0 h 876"/>
                    <a:gd name="T104" fmla="*/ 0 w 803"/>
                    <a:gd name="T105" fmla="*/ 0 h 876"/>
                    <a:gd name="T106" fmla="*/ 0 w 803"/>
                    <a:gd name="T107" fmla="*/ 0 h 876"/>
                    <a:gd name="T108" fmla="*/ 0 w 803"/>
                    <a:gd name="T109" fmla="*/ 0 h 876"/>
                    <a:gd name="T110" fmla="*/ 0 w 803"/>
                    <a:gd name="T111" fmla="*/ 0 h 876"/>
                    <a:gd name="T112" fmla="*/ 0 w 803"/>
                    <a:gd name="T113" fmla="*/ 0 h 876"/>
                    <a:gd name="T114" fmla="*/ 0 w 803"/>
                    <a:gd name="T115" fmla="*/ 0 h 876"/>
                    <a:gd name="T116" fmla="*/ 0 w 803"/>
                    <a:gd name="T117" fmla="*/ 0 h 87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03"/>
                    <a:gd name="T178" fmla="*/ 0 h 876"/>
                    <a:gd name="T179" fmla="*/ 803 w 803"/>
                    <a:gd name="T180" fmla="*/ 876 h 87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03" h="876">
                      <a:moveTo>
                        <a:pt x="481" y="707"/>
                      </a:moveTo>
                      <a:lnTo>
                        <a:pt x="481" y="727"/>
                      </a:lnTo>
                      <a:lnTo>
                        <a:pt x="477" y="741"/>
                      </a:lnTo>
                      <a:lnTo>
                        <a:pt x="463" y="738"/>
                      </a:lnTo>
                      <a:lnTo>
                        <a:pt x="455" y="732"/>
                      </a:lnTo>
                      <a:lnTo>
                        <a:pt x="416" y="830"/>
                      </a:lnTo>
                      <a:lnTo>
                        <a:pt x="446" y="850"/>
                      </a:lnTo>
                      <a:lnTo>
                        <a:pt x="474" y="863"/>
                      </a:lnTo>
                      <a:lnTo>
                        <a:pt x="519" y="873"/>
                      </a:lnTo>
                      <a:lnTo>
                        <a:pt x="558" y="876"/>
                      </a:lnTo>
                      <a:lnTo>
                        <a:pt x="603" y="873"/>
                      </a:lnTo>
                      <a:lnTo>
                        <a:pt x="627" y="864"/>
                      </a:lnTo>
                      <a:lnTo>
                        <a:pt x="650" y="852"/>
                      </a:lnTo>
                      <a:lnTo>
                        <a:pt x="667" y="836"/>
                      </a:lnTo>
                      <a:lnTo>
                        <a:pt x="676" y="818"/>
                      </a:lnTo>
                      <a:lnTo>
                        <a:pt x="676" y="788"/>
                      </a:lnTo>
                      <a:lnTo>
                        <a:pt x="650" y="742"/>
                      </a:lnTo>
                      <a:lnTo>
                        <a:pt x="620" y="714"/>
                      </a:lnTo>
                      <a:lnTo>
                        <a:pt x="578" y="678"/>
                      </a:lnTo>
                      <a:lnTo>
                        <a:pt x="514" y="630"/>
                      </a:lnTo>
                      <a:lnTo>
                        <a:pt x="471" y="607"/>
                      </a:lnTo>
                      <a:lnTo>
                        <a:pt x="378" y="566"/>
                      </a:lnTo>
                      <a:lnTo>
                        <a:pt x="324" y="555"/>
                      </a:lnTo>
                      <a:lnTo>
                        <a:pt x="293" y="555"/>
                      </a:lnTo>
                      <a:lnTo>
                        <a:pt x="249" y="563"/>
                      </a:lnTo>
                      <a:lnTo>
                        <a:pt x="187" y="589"/>
                      </a:lnTo>
                      <a:lnTo>
                        <a:pt x="245" y="549"/>
                      </a:lnTo>
                      <a:lnTo>
                        <a:pt x="269" y="517"/>
                      </a:lnTo>
                      <a:lnTo>
                        <a:pt x="286" y="471"/>
                      </a:lnTo>
                      <a:lnTo>
                        <a:pt x="300" y="421"/>
                      </a:lnTo>
                      <a:lnTo>
                        <a:pt x="302" y="363"/>
                      </a:lnTo>
                      <a:lnTo>
                        <a:pt x="290" y="300"/>
                      </a:lnTo>
                      <a:lnTo>
                        <a:pt x="272" y="275"/>
                      </a:lnTo>
                      <a:lnTo>
                        <a:pt x="245" y="251"/>
                      </a:lnTo>
                      <a:lnTo>
                        <a:pt x="210" y="217"/>
                      </a:lnTo>
                      <a:lnTo>
                        <a:pt x="264" y="254"/>
                      </a:lnTo>
                      <a:lnTo>
                        <a:pt x="300" y="275"/>
                      </a:lnTo>
                      <a:lnTo>
                        <a:pt x="312" y="281"/>
                      </a:lnTo>
                      <a:lnTo>
                        <a:pt x="348" y="298"/>
                      </a:lnTo>
                      <a:lnTo>
                        <a:pt x="402" y="312"/>
                      </a:lnTo>
                      <a:lnTo>
                        <a:pt x="465" y="312"/>
                      </a:lnTo>
                      <a:lnTo>
                        <a:pt x="549" y="314"/>
                      </a:lnTo>
                      <a:lnTo>
                        <a:pt x="616" y="318"/>
                      </a:lnTo>
                      <a:lnTo>
                        <a:pt x="676" y="316"/>
                      </a:lnTo>
                      <a:lnTo>
                        <a:pt x="706" y="326"/>
                      </a:lnTo>
                      <a:lnTo>
                        <a:pt x="735" y="326"/>
                      </a:lnTo>
                      <a:lnTo>
                        <a:pt x="764" y="304"/>
                      </a:lnTo>
                      <a:lnTo>
                        <a:pt x="787" y="271"/>
                      </a:lnTo>
                      <a:lnTo>
                        <a:pt x="801" y="240"/>
                      </a:lnTo>
                      <a:lnTo>
                        <a:pt x="803" y="209"/>
                      </a:lnTo>
                      <a:lnTo>
                        <a:pt x="791" y="190"/>
                      </a:lnTo>
                      <a:lnTo>
                        <a:pt x="764" y="180"/>
                      </a:lnTo>
                      <a:lnTo>
                        <a:pt x="745" y="162"/>
                      </a:lnTo>
                      <a:lnTo>
                        <a:pt x="745" y="138"/>
                      </a:lnTo>
                      <a:lnTo>
                        <a:pt x="735" y="121"/>
                      </a:lnTo>
                      <a:lnTo>
                        <a:pt x="722" y="106"/>
                      </a:lnTo>
                      <a:lnTo>
                        <a:pt x="706" y="94"/>
                      </a:lnTo>
                      <a:lnTo>
                        <a:pt x="674" y="84"/>
                      </a:lnTo>
                      <a:lnTo>
                        <a:pt x="624" y="106"/>
                      </a:lnTo>
                      <a:lnTo>
                        <a:pt x="579" y="112"/>
                      </a:lnTo>
                      <a:lnTo>
                        <a:pt x="529" y="114"/>
                      </a:lnTo>
                      <a:lnTo>
                        <a:pt x="490" y="108"/>
                      </a:lnTo>
                      <a:lnTo>
                        <a:pt x="440" y="94"/>
                      </a:lnTo>
                      <a:lnTo>
                        <a:pt x="395" y="71"/>
                      </a:lnTo>
                      <a:lnTo>
                        <a:pt x="367" y="55"/>
                      </a:lnTo>
                      <a:lnTo>
                        <a:pt x="343" y="60"/>
                      </a:lnTo>
                      <a:lnTo>
                        <a:pt x="324" y="70"/>
                      </a:lnTo>
                      <a:lnTo>
                        <a:pt x="330" y="108"/>
                      </a:lnTo>
                      <a:lnTo>
                        <a:pt x="378" y="136"/>
                      </a:lnTo>
                      <a:lnTo>
                        <a:pt x="429" y="166"/>
                      </a:lnTo>
                      <a:lnTo>
                        <a:pt x="491" y="197"/>
                      </a:lnTo>
                      <a:lnTo>
                        <a:pt x="562" y="221"/>
                      </a:lnTo>
                      <a:lnTo>
                        <a:pt x="614" y="230"/>
                      </a:lnTo>
                      <a:lnTo>
                        <a:pt x="553" y="226"/>
                      </a:lnTo>
                      <a:lnTo>
                        <a:pt x="477" y="199"/>
                      </a:lnTo>
                      <a:lnTo>
                        <a:pt x="433" y="176"/>
                      </a:lnTo>
                      <a:lnTo>
                        <a:pt x="343" y="118"/>
                      </a:lnTo>
                      <a:lnTo>
                        <a:pt x="300" y="81"/>
                      </a:lnTo>
                      <a:lnTo>
                        <a:pt x="273" y="81"/>
                      </a:lnTo>
                      <a:lnTo>
                        <a:pt x="244" y="78"/>
                      </a:lnTo>
                      <a:lnTo>
                        <a:pt x="217" y="68"/>
                      </a:lnTo>
                      <a:lnTo>
                        <a:pt x="179" y="41"/>
                      </a:lnTo>
                      <a:lnTo>
                        <a:pt x="131" y="0"/>
                      </a:lnTo>
                      <a:lnTo>
                        <a:pt x="87" y="4"/>
                      </a:lnTo>
                      <a:lnTo>
                        <a:pt x="78" y="54"/>
                      </a:lnTo>
                      <a:lnTo>
                        <a:pt x="64" y="98"/>
                      </a:lnTo>
                      <a:lnTo>
                        <a:pt x="43" y="135"/>
                      </a:lnTo>
                      <a:lnTo>
                        <a:pt x="16" y="166"/>
                      </a:lnTo>
                      <a:lnTo>
                        <a:pt x="9" y="190"/>
                      </a:lnTo>
                      <a:lnTo>
                        <a:pt x="10" y="219"/>
                      </a:lnTo>
                      <a:lnTo>
                        <a:pt x="20" y="254"/>
                      </a:lnTo>
                      <a:lnTo>
                        <a:pt x="44" y="284"/>
                      </a:lnTo>
                      <a:lnTo>
                        <a:pt x="36" y="308"/>
                      </a:lnTo>
                      <a:lnTo>
                        <a:pt x="40" y="338"/>
                      </a:lnTo>
                      <a:lnTo>
                        <a:pt x="53" y="369"/>
                      </a:lnTo>
                      <a:lnTo>
                        <a:pt x="72" y="392"/>
                      </a:lnTo>
                      <a:lnTo>
                        <a:pt x="43" y="407"/>
                      </a:lnTo>
                      <a:lnTo>
                        <a:pt x="24" y="423"/>
                      </a:lnTo>
                      <a:lnTo>
                        <a:pt x="6" y="451"/>
                      </a:lnTo>
                      <a:lnTo>
                        <a:pt x="0" y="494"/>
                      </a:lnTo>
                      <a:lnTo>
                        <a:pt x="36" y="542"/>
                      </a:lnTo>
                      <a:lnTo>
                        <a:pt x="58" y="585"/>
                      </a:lnTo>
                      <a:lnTo>
                        <a:pt x="72" y="627"/>
                      </a:lnTo>
                      <a:lnTo>
                        <a:pt x="71" y="680"/>
                      </a:lnTo>
                      <a:lnTo>
                        <a:pt x="60" y="717"/>
                      </a:lnTo>
                      <a:lnTo>
                        <a:pt x="60" y="742"/>
                      </a:lnTo>
                      <a:lnTo>
                        <a:pt x="77" y="759"/>
                      </a:lnTo>
                      <a:lnTo>
                        <a:pt x="101" y="763"/>
                      </a:lnTo>
                      <a:lnTo>
                        <a:pt x="131" y="755"/>
                      </a:lnTo>
                      <a:lnTo>
                        <a:pt x="190" y="728"/>
                      </a:lnTo>
                      <a:lnTo>
                        <a:pt x="248" y="708"/>
                      </a:lnTo>
                      <a:lnTo>
                        <a:pt x="288" y="700"/>
                      </a:lnTo>
                      <a:lnTo>
                        <a:pt x="328" y="697"/>
                      </a:lnTo>
                      <a:lnTo>
                        <a:pt x="364" y="700"/>
                      </a:lnTo>
                      <a:lnTo>
                        <a:pt x="392" y="708"/>
                      </a:lnTo>
                      <a:lnTo>
                        <a:pt x="430" y="718"/>
                      </a:lnTo>
                      <a:lnTo>
                        <a:pt x="471" y="731"/>
                      </a:lnTo>
                      <a:lnTo>
                        <a:pt x="481" y="707"/>
                      </a:lnTo>
                      <a:close/>
                    </a:path>
                  </a:pathLst>
                </a:custGeom>
                <a:solidFill>
                  <a:srgbClr val="FF8080"/>
                </a:solidFill>
                <a:ln w="7938">
                  <a:solidFill>
                    <a:srgbClr val="000000"/>
                  </a:solidFill>
                  <a:round/>
                  <a:headEnd/>
                  <a:tailEnd/>
                </a:ln>
              </p:spPr>
              <p:txBody>
                <a:bodyPr/>
                <a:lstStyle/>
                <a:p>
                  <a:endParaRPr lang="en-US"/>
                </a:p>
              </p:txBody>
            </p:sp>
            <p:sp>
              <p:nvSpPr>
                <p:cNvPr id="32100" name="Freeform 10">
                  <a:extLst>
                    <a:ext uri="{FF2B5EF4-FFF2-40B4-BE49-F238E27FC236}">
                      <a16:creationId xmlns:a16="http://schemas.microsoft.com/office/drawing/2014/main" id="{AEFBD789-C3A1-4D5A-83D2-0997D0BB4BBA}"/>
                    </a:ext>
                  </a:extLst>
                </p:cNvPr>
                <p:cNvSpPr>
                  <a:spLocks/>
                </p:cNvSpPr>
                <p:nvPr/>
              </p:nvSpPr>
              <p:spPr bwMode="auto">
                <a:xfrm>
                  <a:off x="1853" y="660"/>
                  <a:ext cx="132" cy="127"/>
                </a:xfrm>
                <a:custGeom>
                  <a:avLst/>
                  <a:gdLst>
                    <a:gd name="T0" fmla="*/ 0 w 529"/>
                    <a:gd name="T1" fmla="*/ 0 h 509"/>
                    <a:gd name="T2" fmla="*/ 0 w 529"/>
                    <a:gd name="T3" fmla="*/ 0 h 509"/>
                    <a:gd name="T4" fmla="*/ 0 w 529"/>
                    <a:gd name="T5" fmla="*/ 0 h 509"/>
                    <a:gd name="T6" fmla="*/ 0 w 529"/>
                    <a:gd name="T7" fmla="*/ 0 h 509"/>
                    <a:gd name="T8" fmla="*/ 0 w 529"/>
                    <a:gd name="T9" fmla="*/ 0 h 509"/>
                    <a:gd name="T10" fmla="*/ 0 w 529"/>
                    <a:gd name="T11" fmla="*/ 0 h 509"/>
                    <a:gd name="T12" fmla="*/ 0 w 529"/>
                    <a:gd name="T13" fmla="*/ 0 h 509"/>
                    <a:gd name="T14" fmla="*/ 0 w 529"/>
                    <a:gd name="T15" fmla="*/ 0 h 509"/>
                    <a:gd name="T16" fmla="*/ 0 w 529"/>
                    <a:gd name="T17" fmla="*/ 0 h 509"/>
                    <a:gd name="T18" fmla="*/ 0 w 529"/>
                    <a:gd name="T19" fmla="*/ 0 h 509"/>
                    <a:gd name="T20" fmla="*/ 0 w 529"/>
                    <a:gd name="T21" fmla="*/ 0 h 509"/>
                    <a:gd name="T22" fmla="*/ 0 w 529"/>
                    <a:gd name="T23" fmla="*/ 0 h 509"/>
                    <a:gd name="T24" fmla="*/ 0 w 529"/>
                    <a:gd name="T25" fmla="*/ 0 h 509"/>
                    <a:gd name="T26" fmla="*/ 0 w 529"/>
                    <a:gd name="T27" fmla="*/ 0 h 509"/>
                    <a:gd name="T28" fmla="*/ 0 w 529"/>
                    <a:gd name="T29" fmla="*/ 0 h 509"/>
                    <a:gd name="T30" fmla="*/ 0 w 529"/>
                    <a:gd name="T31" fmla="*/ 0 h 509"/>
                    <a:gd name="T32" fmla="*/ 0 w 529"/>
                    <a:gd name="T33" fmla="*/ 0 h 509"/>
                    <a:gd name="T34" fmla="*/ 0 w 529"/>
                    <a:gd name="T35" fmla="*/ 0 h 509"/>
                    <a:gd name="T36" fmla="*/ 0 w 529"/>
                    <a:gd name="T37" fmla="*/ 0 h 509"/>
                    <a:gd name="T38" fmla="*/ 0 w 529"/>
                    <a:gd name="T39" fmla="*/ 0 h 509"/>
                    <a:gd name="T40" fmla="*/ 0 w 529"/>
                    <a:gd name="T41" fmla="*/ 0 h 509"/>
                    <a:gd name="T42" fmla="*/ 0 w 529"/>
                    <a:gd name="T43" fmla="*/ 0 h 509"/>
                    <a:gd name="T44" fmla="*/ 0 w 529"/>
                    <a:gd name="T45" fmla="*/ 0 h 509"/>
                    <a:gd name="T46" fmla="*/ 0 w 529"/>
                    <a:gd name="T47" fmla="*/ 0 h 509"/>
                    <a:gd name="T48" fmla="*/ 0 w 529"/>
                    <a:gd name="T49" fmla="*/ 0 h 509"/>
                    <a:gd name="T50" fmla="*/ 0 w 529"/>
                    <a:gd name="T51" fmla="*/ 0 h 509"/>
                    <a:gd name="T52" fmla="*/ 0 w 529"/>
                    <a:gd name="T53" fmla="*/ 0 h 509"/>
                    <a:gd name="T54" fmla="*/ 0 w 529"/>
                    <a:gd name="T55" fmla="*/ 0 h 509"/>
                    <a:gd name="T56" fmla="*/ 0 w 529"/>
                    <a:gd name="T57" fmla="*/ 0 h 509"/>
                    <a:gd name="T58" fmla="*/ 0 w 529"/>
                    <a:gd name="T59" fmla="*/ 0 h 509"/>
                    <a:gd name="T60" fmla="*/ 0 w 529"/>
                    <a:gd name="T61" fmla="*/ 0 h 509"/>
                    <a:gd name="T62" fmla="*/ 0 w 529"/>
                    <a:gd name="T63" fmla="*/ 0 h 509"/>
                    <a:gd name="T64" fmla="*/ 0 w 529"/>
                    <a:gd name="T65" fmla="*/ 0 h 509"/>
                    <a:gd name="T66" fmla="*/ 0 w 529"/>
                    <a:gd name="T67" fmla="*/ 0 h 509"/>
                    <a:gd name="T68" fmla="*/ 0 w 529"/>
                    <a:gd name="T69" fmla="*/ 0 h 509"/>
                    <a:gd name="T70" fmla="*/ 0 w 529"/>
                    <a:gd name="T71" fmla="*/ 0 h 509"/>
                    <a:gd name="T72" fmla="*/ 0 w 529"/>
                    <a:gd name="T73" fmla="*/ 0 h 509"/>
                    <a:gd name="T74" fmla="*/ 0 w 529"/>
                    <a:gd name="T75" fmla="*/ 0 h 509"/>
                    <a:gd name="T76" fmla="*/ 0 w 529"/>
                    <a:gd name="T77" fmla="*/ 0 h 509"/>
                    <a:gd name="T78" fmla="*/ 0 w 529"/>
                    <a:gd name="T79" fmla="*/ 0 h 509"/>
                    <a:gd name="T80" fmla="*/ 0 w 529"/>
                    <a:gd name="T81" fmla="*/ 0 h 509"/>
                    <a:gd name="T82" fmla="*/ 0 w 529"/>
                    <a:gd name="T83" fmla="*/ 0 h 509"/>
                    <a:gd name="T84" fmla="*/ 0 w 529"/>
                    <a:gd name="T85" fmla="*/ 0 h 509"/>
                    <a:gd name="T86" fmla="*/ 0 w 529"/>
                    <a:gd name="T87" fmla="*/ 0 h 509"/>
                    <a:gd name="T88" fmla="*/ 0 w 529"/>
                    <a:gd name="T89" fmla="*/ 0 h 509"/>
                    <a:gd name="T90" fmla="*/ 0 w 529"/>
                    <a:gd name="T91" fmla="*/ 0 h 509"/>
                    <a:gd name="T92" fmla="*/ 0 w 529"/>
                    <a:gd name="T93" fmla="*/ 0 h 509"/>
                    <a:gd name="T94" fmla="*/ 0 w 529"/>
                    <a:gd name="T95" fmla="*/ 0 h 509"/>
                    <a:gd name="T96" fmla="*/ 0 w 529"/>
                    <a:gd name="T97" fmla="*/ 0 h 509"/>
                    <a:gd name="T98" fmla="*/ 0 w 529"/>
                    <a:gd name="T99" fmla="*/ 0 h 509"/>
                    <a:gd name="T100" fmla="*/ 0 w 529"/>
                    <a:gd name="T101" fmla="*/ 0 h 5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29"/>
                    <a:gd name="T154" fmla="*/ 0 h 509"/>
                    <a:gd name="T155" fmla="*/ 529 w 529"/>
                    <a:gd name="T156" fmla="*/ 509 h 5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29" h="509">
                      <a:moveTo>
                        <a:pt x="448" y="0"/>
                      </a:moveTo>
                      <a:lnTo>
                        <a:pt x="419" y="2"/>
                      </a:lnTo>
                      <a:lnTo>
                        <a:pt x="388" y="12"/>
                      </a:lnTo>
                      <a:lnTo>
                        <a:pt x="358" y="34"/>
                      </a:lnTo>
                      <a:lnTo>
                        <a:pt x="344" y="48"/>
                      </a:lnTo>
                      <a:lnTo>
                        <a:pt x="321" y="77"/>
                      </a:lnTo>
                      <a:lnTo>
                        <a:pt x="290" y="109"/>
                      </a:lnTo>
                      <a:lnTo>
                        <a:pt x="249" y="138"/>
                      </a:lnTo>
                      <a:lnTo>
                        <a:pt x="205" y="159"/>
                      </a:lnTo>
                      <a:lnTo>
                        <a:pt x="140" y="169"/>
                      </a:lnTo>
                      <a:lnTo>
                        <a:pt x="80" y="176"/>
                      </a:lnTo>
                      <a:lnTo>
                        <a:pt x="44" y="182"/>
                      </a:lnTo>
                      <a:lnTo>
                        <a:pt x="11" y="206"/>
                      </a:lnTo>
                      <a:lnTo>
                        <a:pt x="0" y="240"/>
                      </a:lnTo>
                      <a:lnTo>
                        <a:pt x="0" y="260"/>
                      </a:lnTo>
                      <a:lnTo>
                        <a:pt x="24" y="278"/>
                      </a:lnTo>
                      <a:lnTo>
                        <a:pt x="52" y="293"/>
                      </a:lnTo>
                      <a:lnTo>
                        <a:pt x="88" y="298"/>
                      </a:lnTo>
                      <a:lnTo>
                        <a:pt x="112" y="295"/>
                      </a:lnTo>
                      <a:lnTo>
                        <a:pt x="134" y="297"/>
                      </a:lnTo>
                      <a:lnTo>
                        <a:pt x="157" y="305"/>
                      </a:lnTo>
                      <a:lnTo>
                        <a:pt x="173" y="325"/>
                      </a:lnTo>
                      <a:lnTo>
                        <a:pt x="198" y="331"/>
                      </a:lnTo>
                      <a:lnTo>
                        <a:pt x="231" y="335"/>
                      </a:lnTo>
                      <a:lnTo>
                        <a:pt x="267" y="338"/>
                      </a:lnTo>
                      <a:lnTo>
                        <a:pt x="304" y="345"/>
                      </a:lnTo>
                      <a:lnTo>
                        <a:pt x="331" y="364"/>
                      </a:lnTo>
                      <a:lnTo>
                        <a:pt x="354" y="383"/>
                      </a:lnTo>
                      <a:lnTo>
                        <a:pt x="376" y="416"/>
                      </a:lnTo>
                      <a:lnTo>
                        <a:pt x="390" y="461"/>
                      </a:lnTo>
                      <a:lnTo>
                        <a:pt x="406" y="509"/>
                      </a:lnTo>
                      <a:lnTo>
                        <a:pt x="433" y="467"/>
                      </a:lnTo>
                      <a:lnTo>
                        <a:pt x="454" y="434"/>
                      </a:lnTo>
                      <a:lnTo>
                        <a:pt x="485" y="398"/>
                      </a:lnTo>
                      <a:lnTo>
                        <a:pt x="491" y="376"/>
                      </a:lnTo>
                      <a:lnTo>
                        <a:pt x="509" y="342"/>
                      </a:lnTo>
                      <a:lnTo>
                        <a:pt x="529" y="297"/>
                      </a:lnTo>
                      <a:lnTo>
                        <a:pt x="509" y="287"/>
                      </a:lnTo>
                      <a:lnTo>
                        <a:pt x="485" y="268"/>
                      </a:lnTo>
                      <a:lnTo>
                        <a:pt x="450" y="240"/>
                      </a:lnTo>
                      <a:lnTo>
                        <a:pt x="434" y="210"/>
                      </a:lnTo>
                      <a:lnTo>
                        <a:pt x="424" y="182"/>
                      </a:lnTo>
                      <a:lnTo>
                        <a:pt x="355" y="182"/>
                      </a:lnTo>
                      <a:lnTo>
                        <a:pt x="310" y="186"/>
                      </a:lnTo>
                      <a:lnTo>
                        <a:pt x="247" y="200"/>
                      </a:lnTo>
                      <a:lnTo>
                        <a:pt x="306" y="178"/>
                      </a:lnTo>
                      <a:lnTo>
                        <a:pt x="354" y="169"/>
                      </a:lnTo>
                      <a:lnTo>
                        <a:pt x="424" y="178"/>
                      </a:lnTo>
                      <a:lnTo>
                        <a:pt x="422" y="125"/>
                      </a:lnTo>
                      <a:lnTo>
                        <a:pt x="426" y="68"/>
                      </a:lnTo>
                      <a:lnTo>
                        <a:pt x="448" y="0"/>
                      </a:lnTo>
                      <a:close/>
                    </a:path>
                  </a:pathLst>
                </a:custGeom>
                <a:solidFill>
                  <a:srgbClr val="FF8080"/>
                </a:solidFill>
                <a:ln w="7938">
                  <a:solidFill>
                    <a:srgbClr val="000000"/>
                  </a:solidFill>
                  <a:round/>
                  <a:headEnd/>
                  <a:tailEnd/>
                </a:ln>
              </p:spPr>
              <p:txBody>
                <a:bodyPr/>
                <a:lstStyle/>
                <a:p>
                  <a:endParaRPr lang="en-US"/>
                </a:p>
              </p:txBody>
            </p:sp>
          </p:grpSp>
          <p:grpSp>
            <p:nvGrpSpPr>
              <p:cNvPr id="32084" name="Group 11">
                <a:extLst>
                  <a:ext uri="{FF2B5EF4-FFF2-40B4-BE49-F238E27FC236}">
                    <a16:creationId xmlns:a16="http://schemas.microsoft.com/office/drawing/2014/main" id="{65A796F4-13C0-456F-A5CB-645563A84A23}"/>
                  </a:ext>
                </a:extLst>
              </p:cNvPr>
              <p:cNvGrpSpPr>
                <a:grpSpLocks/>
              </p:cNvGrpSpPr>
              <p:nvPr/>
            </p:nvGrpSpPr>
            <p:grpSpPr bwMode="auto">
              <a:xfrm>
                <a:off x="1581" y="525"/>
                <a:ext cx="473" cy="591"/>
                <a:chOff x="1581" y="525"/>
                <a:chExt cx="473" cy="591"/>
              </a:xfrm>
            </p:grpSpPr>
            <p:sp>
              <p:nvSpPr>
                <p:cNvPr id="32085" name="Freeform 12">
                  <a:extLst>
                    <a:ext uri="{FF2B5EF4-FFF2-40B4-BE49-F238E27FC236}">
                      <a16:creationId xmlns:a16="http://schemas.microsoft.com/office/drawing/2014/main" id="{B1EFB943-D5FA-4CF8-8EE0-E2F301394319}"/>
                    </a:ext>
                  </a:extLst>
                </p:cNvPr>
                <p:cNvSpPr>
                  <a:spLocks/>
                </p:cNvSpPr>
                <p:nvPr/>
              </p:nvSpPr>
              <p:spPr bwMode="auto">
                <a:xfrm>
                  <a:off x="1581" y="525"/>
                  <a:ext cx="473" cy="591"/>
                </a:xfrm>
                <a:custGeom>
                  <a:avLst/>
                  <a:gdLst>
                    <a:gd name="T0" fmla="*/ 0 w 1891"/>
                    <a:gd name="T1" fmla="*/ 1 h 2363"/>
                    <a:gd name="T2" fmla="*/ 0 w 1891"/>
                    <a:gd name="T3" fmla="*/ 1 h 2363"/>
                    <a:gd name="T4" fmla="*/ 0 w 1891"/>
                    <a:gd name="T5" fmla="*/ 1 h 2363"/>
                    <a:gd name="T6" fmla="*/ 1 w 1891"/>
                    <a:gd name="T7" fmla="*/ 1 h 2363"/>
                    <a:gd name="T8" fmla="*/ 1 w 1891"/>
                    <a:gd name="T9" fmla="*/ 1 h 2363"/>
                    <a:gd name="T10" fmla="*/ 1 w 1891"/>
                    <a:gd name="T11" fmla="*/ 0 h 2363"/>
                    <a:gd name="T12" fmla="*/ 1 w 1891"/>
                    <a:gd name="T13" fmla="*/ 0 h 2363"/>
                    <a:gd name="T14" fmla="*/ 1 w 1891"/>
                    <a:gd name="T15" fmla="*/ 0 h 2363"/>
                    <a:gd name="T16" fmla="*/ 1 w 1891"/>
                    <a:gd name="T17" fmla="*/ 0 h 2363"/>
                    <a:gd name="T18" fmla="*/ 1 w 1891"/>
                    <a:gd name="T19" fmla="*/ 0 h 2363"/>
                    <a:gd name="T20" fmla="*/ 1 w 1891"/>
                    <a:gd name="T21" fmla="*/ 0 h 2363"/>
                    <a:gd name="T22" fmla="*/ 1 w 1891"/>
                    <a:gd name="T23" fmla="*/ 0 h 2363"/>
                    <a:gd name="T24" fmla="*/ 1 w 1891"/>
                    <a:gd name="T25" fmla="*/ 0 h 2363"/>
                    <a:gd name="T26" fmla="*/ 0 w 1891"/>
                    <a:gd name="T27" fmla="*/ 0 h 2363"/>
                    <a:gd name="T28" fmla="*/ 0 w 1891"/>
                    <a:gd name="T29" fmla="*/ 0 h 2363"/>
                    <a:gd name="T30" fmla="*/ 0 w 1891"/>
                    <a:gd name="T31" fmla="*/ 0 h 2363"/>
                    <a:gd name="T32" fmla="*/ 0 w 1891"/>
                    <a:gd name="T33" fmla="*/ 0 h 2363"/>
                    <a:gd name="T34" fmla="*/ 0 w 1891"/>
                    <a:gd name="T35" fmla="*/ 0 h 2363"/>
                    <a:gd name="T36" fmla="*/ 0 w 1891"/>
                    <a:gd name="T37" fmla="*/ 0 h 2363"/>
                    <a:gd name="T38" fmla="*/ 0 w 1891"/>
                    <a:gd name="T39" fmla="*/ 0 h 2363"/>
                    <a:gd name="T40" fmla="*/ 0 w 1891"/>
                    <a:gd name="T41" fmla="*/ 0 h 2363"/>
                    <a:gd name="T42" fmla="*/ 0 w 1891"/>
                    <a:gd name="T43" fmla="*/ 0 h 2363"/>
                    <a:gd name="T44" fmla="*/ 0 w 1891"/>
                    <a:gd name="T45" fmla="*/ 0 h 2363"/>
                    <a:gd name="T46" fmla="*/ 0 w 1891"/>
                    <a:gd name="T47" fmla="*/ 0 h 2363"/>
                    <a:gd name="T48" fmla="*/ 0 w 1891"/>
                    <a:gd name="T49" fmla="*/ 1 h 2363"/>
                    <a:gd name="T50" fmla="*/ 0 w 1891"/>
                    <a:gd name="T51" fmla="*/ 1 h 2363"/>
                    <a:gd name="T52" fmla="*/ 0 w 1891"/>
                    <a:gd name="T53" fmla="*/ 1 h 2363"/>
                    <a:gd name="T54" fmla="*/ 0 w 1891"/>
                    <a:gd name="T55" fmla="*/ 1 h 2363"/>
                    <a:gd name="T56" fmla="*/ 0 w 1891"/>
                    <a:gd name="T57" fmla="*/ 1 h 2363"/>
                    <a:gd name="T58" fmla="*/ 0 w 1891"/>
                    <a:gd name="T59" fmla="*/ 1 h 2363"/>
                    <a:gd name="T60" fmla="*/ 0 w 1891"/>
                    <a:gd name="T61" fmla="*/ 1 h 2363"/>
                    <a:gd name="T62" fmla="*/ 0 w 1891"/>
                    <a:gd name="T63" fmla="*/ 1 h 2363"/>
                    <a:gd name="T64" fmla="*/ 0 w 1891"/>
                    <a:gd name="T65" fmla="*/ 0 h 2363"/>
                    <a:gd name="T66" fmla="*/ 0 w 1891"/>
                    <a:gd name="T67" fmla="*/ 0 h 2363"/>
                    <a:gd name="T68" fmla="*/ 0 w 1891"/>
                    <a:gd name="T69" fmla="*/ 0 h 2363"/>
                    <a:gd name="T70" fmla="*/ 0 w 1891"/>
                    <a:gd name="T71" fmla="*/ 0 h 2363"/>
                    <a:gd name="T72" fmla="*/ 0 w 1891"/>
                    <a:gd name="T73" fmla="*/ 0 h 2363"/>
                    <a:gd name="T74" fmla="*/ 0 w 1891"/>
                    <a:gd name="T75" fmla="*/ 0 h 2363"/>
                    <a:gd name="T76" fmla="*/ 0 w 1891"/>
                    <a:gd name="T77" fmla="*/ 0 h 2363"/>
                    <a:gd name="T78" fmla="*/ 0 w 1891"/>
                    <a:gd name="T79" fmla="*/ 0 h 2363"/>
                    <a:gd name="T80" fmla="*/ 1 w 1891"/>
                    <a:gd name="T81" fmla="*/ 0 h 2363"/>
                    <a:gd name="T82" fmla="*/ 1 w 1891"/>
                    <a:gd name="T83" fmla="*/ 0 h 2363"/>
                    <a:gd name="T84" fmla="*/ 1 w 1891"/>
                    <a:gd name="T85" fmla="*/ 0 h 2363"/>
                    <a:gd name="T86" fmla="*/ 1 w 1891"/>
                    <a:gd name="T87" fmla="*/ 0 h 2363"/>
                    <a:gd name="T88" fmla="*/ 1 w 1891"/>
                    <a:gd name="T89" fmla="*/ 0 h 2363"/>
                    <a:gd name="T90" fmla="*/ 1 w 1891"/>
                    <a:gd name="T91" fmla="*/ 0 h 2363"/>
                    <a:gd name="T92" fmla="*/ 0 w 1891"/>
                    <a:gd name="T93" fmla="*/ 1 h 2363"/>
                    <a:gd name="T94" fmla="*/ 0 w 1891"/>
                    <a:gd name="T95" fmla="*/ 1 h 2363"/>
                    <a:gd name="T96" fmla="*/ 0 w 1891"/>
                    <a:gd name="T97" fmla="*/ 1 h 2363"/>
                    <a:gd name="T98" fmla="*/ 0 w 1891"/>
                    <a:gd name="T99" fmla="*/ 1 h 2363"/>
                    <a:gd name="T100" fmla="*/ 0 w 1891"/>
                    <a:gd name="T101" fmla="*/ 1 h 2363"/>
                    <a:gd name="T102" fmla="*/ 0 w 1891"/>
                    <a:gd name="T103" fmla="*/ 1 h 2363"/>
                    <a:gd name="T104" fmla="*/ 0 w 1891"/>
                    <a:gd name="T105" fmla="*/ 1 h 23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91"/>
                    <a:gd name="T160" fmla="*/ 0 h 2363"/>
                    <a:gd name="T161" fmla="*/ 1891 w 1891"/>
                    <a:gd name="T162" fmla="*/ 2363 h 23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91" h="2363">
                      <a:moveTo>
                        <a:pt x="1010" y="2363"/>
                      </a:moveTo>
                      <a:lnTo>
                        <a:pt x="1031" y="2349"/>
                      </a:lnTo>
                      <a:lnTo>
                        <a:pt x="1042" y="2252"/>
                      </a:lnTo>
                      <a:lnTo>
                        <a:pt x="1055" y="2149"/>
                      </a:lnTo>
                      <a:lnTo>
                        <a:pt x="1066" y="2082"/>
                      </a:lnTo>
                      <a:lnTo>
                        <a:pt x="1100" y="2028"/>
                      </a:lnTo>
                      <a:lnTo>
                        <a:pt x="1133" y="1956"/>
                      </a:lnTo>
                      <a:lnTo>
                        <a:pt x="1150" y="1888"/>
                      </a:lnTo>
                      <a:lnTo>
                        <a:pt x="1151" y="1828"/>
                      </a:lnTo>
                      <a:lnTo>
                        <a:pt x="1150" y="1797"/>
                      </a:lnTo>
                      <a:lnTo>
                        <a:pt x="1204" y="1810"/>
                      </a:lnTo>
                      <a:lnTo>
                        <a:pt x="1263" y="1811"/>
                      </a:lnTo>
                      <a:lnTo>
                        <a:pt x="1332" y="1804"/>
                      </a:lnTo>
                      <a:lnTo>
                        <a:pt x="1386" y="1785"/>
                      </a:lnTo>
                      <a:lnTo>
                        <a:pt x="1410" y="1773"/>
                      </a:lnTo>
                      <a:lnTo>
                        <a:pt x="1457" y="1725"/>
                      </a:lnTo>
                      <a:lnTo>
                        <a:pt x="1468" y="1695"/>
                      </a:lnTo>
                      <a:lnTo>
                        <a:pt x="1519" y="1669"/>
                      </a:lnTo>
                      <a:lnTo>
                        <a:pt x="1556" y="1634"/>
                      </a:lnTo>
                      <a:lnTo>
                        <a:pt x="1586" y="1580"/>
                      </a:lnTo>
                      <a:lnTo>
                        <a:pt x="1604" y="1512"/>
                      </a:lnTo>
                      <a:lnTo>
                        <a:pt x="1596" y="1409"/>
                      </a:lnTo>
                      <a:lnTo>
                        <a:pt x="1641" y="1385"/>
                      </a:lnTo>
                      <a:lnTo>
                        <a:pt x="1689" y="1320"/>
                      </a:lnTo>
                      <a:lnTo>
                        <a:pt x="1723" y="1258"/>
                      </a:lnTo>
                      <a:lnTo>
                        <a:pt x="1741" y="1143"/>
                      </a:lnTo>
                      <a:lnTo>
                        <a:pt x="1779" y="1126"/>
                      </a:lnTo>
                      <a:lnTo>
                        <a:pt x="1815" y="1100"/>
                      </a:lnTo>
                      <a:lnTo>
                        <a:pt x="1853" y="1047"/>
                      </a:lnTo>
                      <a:lnTo>
                        <a:pt x="1867" y="1017"/>
                      </a:lnTo>
                      <a:lnTo>
                        <a:pt x="1887" y="924"/>
                      </a:lnTo>
                      <a:lnTo>
                        <a:pt x="1891" y="863"/>
                      </a:lnTo>
                      <a:lnTo>
                        <a:pt x="1887" y="833"/>
                      </a:lnTo>
                      <a:lnTo>
                        <a:pt x="1870" y="786"/>
                      </a:lnTo>
                      <a:lnTo>
                        <a:pt x="1839" y="772"/>
                      </a:lnTo>
                      <a:lnTo>
                        <a:pt x="1863" y="690"/>
                      </a:lnTo>
                      <a:lnTo>
                        <a:pt x="1861" y="639"/>
                      </a:lnTo>
                      <a:lnTo>
                        <a:pt x="1846" y="611"/>
                      </a:lnTo>
                      <a:lnTo>
                        <a:pt x="1849" y="542"/>
                      </a:lnTo>
                      <a:lnTo>
                        <a:pt x="1832" y="490"/>
                      </a:lnTo>
                      <a:lnTo>
                        <a:pt x="1827" y="433"/>
                      </a:lnTo>
                      <a:lnTo>
                        <a:pt x="1876" y="300"/>
                      </a:lnTo>
                      <a:lnTo>
                        <a:pt x="1887" y="243"/>
                      </a:lnTo>
                      <a:lnTo>
                        <a:pt x="1886" y="182"/>
                      </a:lnTo>
                      <a:lnTo>
                        <a:pt x="1876" y="117"/>
                      </a:lnTo>
                      <a:lnTo>
                        <a:pt x="1851" y="67"/>
                      </a:lnTo>
                      <a:lnTo>
                        <a:pt x="1809" y="16"/>
                      </a:lnTo>
                      <a:lnTo>
                        <a:pt x="1748" y="0"/>
                      </a:lnTo>
                      <a:lnTo>
                        <a:pt x="1670" y="104"/>
                      </a:lnTo>
                      <a:lnTo>
                        <a:pt x="1625" y="162"/>
                      </a:lnTo>
                      <a:lnTo>
                        <a:pt x="1567" y="223"/>
                      </a:lnTo>
                      <a:lnTo>
                        <a:pt x="1505" y="273"/>
                      </a:lnTo>
                      <a:lnTo>
                        <a:pt x="1468" y="301"/>
                      </a:lnTo>
                      <a:lnTo>
                        <a:pt x="1441" y="335"/>
                      </a:lnTo>
                      <a:lnTo>
                        <a:pt x="1372" y="344"/>
                      </a:lnTo>
                      <a:lnTo>
                        <a:pt x="1318" y="379"/>
                      </a:lnTo>
                      <a:lnTo>
                        <a:pt x="1276" y="440"/>
                      </a:lnTo>
                      <a:lnTo>
                        <a:pt x="1175" y="426"/>
                      </a:lnTo>
                      <a:lnTo>
                        <a:pt x="1127" y="433"/>
                      </a:lnTo>
                      <a:lnTo>
                        <a:pt x="1058" y="453"/>
                      </a:lnTo>
                      <a:lnTo>
                        <a:pt x="970" y="493"/>
                      </a:lnTo>
                      <a:lnTo>
                        <a:pt x="909" y="469"/>
                      </a:lnTo>
                      <a:lnTo>
                        <a:pt x="752" y="457"/>
                      </a:lnTo>
                      <a:lnTo>
                        <a:pt x="696" y="459"/>
                      </a:lnTo>
                      <a:lnTo>
                        <a:pt x="648" y="460"/>
                      </a:lnTo>
                      <a:lnTo>
                        <a:pt x="598" y="423"/>
                      </a:lnTo>
                      <a:lnTo>
                        <a:pt x="513" y="392"/>
                      </a:lnTo>
                      <a:lnTo>
                        <a:pt x="455" y="386"/>
                      </a:lnTo>
                      <a:lnTo>
                        <a:pt x="423" y="395"/>
                      </a:lnTo>
                      <a:lnTo>
                        <a:pt x="393" y="364"/>
                      </a:lnTo>
                      <a:lnTo>
                        <a:pt x="370" y="321"/>
                      </a:lnTo>
                      <a:lnTo>
                        <a:pt x="328" y="334"/>
                      </a:lnTo>
                      <a:lnTo>
                        <a:pt x="278" y="338"/>
                      </a:lnTo>
                      <a:lnTo>
                        <a:pt x="237" y="331"/>
                      </a:lnTo>
                      <a:lnTo>
                        <a:pt x="212" y="320"/>
                      </a:lnTo>
                      <a:lnTo>
                        <a:pt x="151" y="368"/>
                      </a:lnTo>
                      <a:lnTo>
                        <a:pt x="134" y="395"/>
                      </a:lnTo>
                      <a:lnTo>
                        <a:pt x="99" y="406"/>
                      </a:lnTo>
                      <a:lnTo>
                        <a:pt x="59" y="440"/>
                      </a:lnTo>
                      <a:lnTo>
                        <a:pt x="32" y="497"/>
                      </a:lnTo>
                      <a:lnTo>
                        <a:pt x="21" y="540"/>
                      </a:lnTo>
                      <a:lnTo>
                        <a:pt x="21" y="581"/>
                      </a:lnTo>
                      <a:lnTo>
                        <a:pt x="26" y="630"/>
                      </a:lnTo>
                      <a:lnTo>
                        <a:pt x="46" y="679"/>
                      </a:lnTo>
                      <a:lnTo>
                        <a:pt x="75" y="714"/>
                      </a:lnTo>
                      <a:lnTo>
                        <a:pt x="76" y="736"/>
                      </a:lnTo>
                      <a:lnTo>
                        <a:pt x="50" y="795"/>
                      </a:lnTo>
                      <a:lnTo>
                        <a:pt x="21" y="849"/>
                      </a:lnTo>
                      <a:lnTo>
                        <a:pt x="4" y="900"/>
                      </a:lnTo>
                      <a:lnTo>
                        <a:pt x="0" y="938"/>
                      </a:lnTo>
                      <a:lnTo>
                        <a:pt x="4" y="982"/>
                      </a:lnTo>
                      <a:lnTo>
                        <a:pt x="14" y="1019"/>
                      </a:lnTo>
                      <a:lnTo>
                        <a:pt x="35" y="1049"/>
                      </a:lnTo>
                      <a:lnTo>
                        <a:pt x="76" y="1076"/>
                      </a:lnTo>
                      <a:lnTo>
                        <a:pt x="59" y="1112"/>
                      </a:lnTo>
                      <a:lnTo>
                        <a:pt x="48" y="1138"/>
                      </a:lnTo>
                      <a:lnTo>
                        <a:pt x="45" y="1178"/>
                      </a:lnTo>
                      <a:lnTo>
                        <a:pt x="46" y="1280"/>
                      </a:lnTo>
                      <a:lnTo>
                        <a:pt x="50" y="1354"/>
                      </a:lnTo>
                      <a:lnTo>
                        <a:pt x="70" y="1428"/>
                      </a:lnTo>
                      <a:lnTo>
                        <a:pt x="113" y="1512"/>
                      </a:lnTo>
                      <a:lnTo>
                        <a:pt x="100" y="1533"/>
                      </a:lnTo>
                      <a:lnTo>
                        <a:pt x="94" y="1564"/>
                      </a:lnTo>
                      <a:lnTo>
                        <a:pt x="104" y="1611"/>
                      </a:lnTo>
                      <a:lnTo>
                        <a:pt x="128" y="1649"/>
                      </a:lnTo>
                      <a:lnTo>
                        <a:pt x="165" y="1685"/>
                      </a:lnTo>
                      <a:lnTo>
                        <a:pt x="207" y="1710"/>
                      </a:lnTo>
                      <a:lnTo>
                        <a:pt x="257" y="1719"/>
                      </a:lnTo>
                      <a:lnTo>
                        <a:pt x="329" y="1712"/>
                      </a:lnTo>
                      <a:lnTo>
                        <a:pt x="394" y="1692"/>
                      </a:lnTo>
                      <a:lnTo>
                        <a:pt x="445" y="1654"/>
                      </a:lnTo>
                      <a:lnTo>
                        <a:pt x="491" y="1638"/>
                      </a:lnTo>
                      <a:lnTo>
                        <a:pt x="536" y="1634"/>
                      </a:lnTo>
                      <a:lnTo>
                        <a:pt x="571" y="1629"/>
                      </a:lnTo>
                      <a:lnTo>
                        <a:pt x="618" y="1618"/>
                      </a:lnTo>
                      <a:lnTo>
                        <a:pt x="645" y="1590"/>
                      </a:lnTo>
                      <a:lnTo>
                        <a:pt x="652" y="1557"/>
                      </a:lnTo>
                      <a:lnTo>
                        <a:pt x="648" y="1514"/>
                      </a:lnTo>
                      <a:lnTo>
                        <a:pt x="646" y="1486"/>
                      </a:lnTo>
                      <a:lnTo>
                        <a:pt x="660" y="1464"/>
                      </a:lnTo>
                      <a:lnTo>
                        <a:pt x="680" y="1454"/>
                      </a:lnTo>
                      <a:lnTo>
                        <a:pt x="708" y="1454"/>
                      </a:lnTo>
                      <a:lnTo>
                        <a:pt x="752" y="1468"/>
                      </a:lnTo>
                      <a:lnTo>
                        <a:pt x="793" y="1368"/>
                      </a:lnTo>
                      <a:lnTo>
                        <a:pt x="690" y="1334"/>
                      </a:lnTo>
                      <a:lnTo>
                        <a:pt x="618" y="1338"/>
                      </a:lnTo>
                      <a:lnTo>
                        <a:pt x="551" y="1357"/>
                      </a:lnTo>
                      <a:lnTo>
                        <a:pt x="481" y="1387"/>
                      </a:lnTo>
                      <a:lnTo>
                        <a:pt x="408" y="1418"/>
                      </a:lnTo>
                      <a:lnTo>
                        <a:pt x="376" y="1429"/>
                      </a:lnTo>
                      <a:lnTo>
                        <a:pt x="379" y="1388"/>
                      </a:lnTo>
                      <a:lnTo>
                        <a:pt x="403" y="1328"/>
                      </a:lnTo>
                      <a:lnTo>
                        <a:pt x="407" y="1263"/>
                      </a:lnTo>
                      <a:lnTo>
                        <a:pt x="376" y="1183"/>
                      </a:lnTo>
                      <a:lnTo>
                        <a:pt x="348" y="1144"/>
                      </a:lnTo>
                      <a:lnTo>
                        <a:pt x="342" y="1124"/>
                      </a:lnTo>
                      <a:lnTo>
                        <a:pt x="340" y="1104"/>
                      </a:lnTo>
                      <a:lnTo>
                        <a:pt x="366" y="1039"/>
                      </a:lnTo>
                      <a:lnTo>
                        <a:pt x="372" y="991"/>
                      </a:lnTo>
                      <a:lnTo>
                        <a:pt x="372" y="931"/>
                      </a:lnTo>
                      <a:lnTo>
                        <a:pt x="352" y="882"/>
                      </a:lnTo>
                      <a:lnTo>
                        <a:pt x="318" y="821"/>
                      </a:lnTo>
                      <a:lnTo>
                        <a:pt x="359" y="796"/>
                      </a:lnTo>
                      <a:lnTo>
                        <a:pt x="396" y="742"/>
                      </a:lnTo>
                      <a:lnTo>
                        <a:pt x="418" y="677"/>
                      </a:lnTo>
                      <a:lnTo>
                        <a:pt x="427" y="639"/>
                      </a:lnTo>
                      <a:lnTo>
                        <a:pt x="477" y="635"/>
                      </a:lnTo>
                      <a:lnTo>
                        <a:pt x="519" y="677"/>
                      </a:lnTo>
                      <a:lnTo>
                        <a:pt x="580" y="714"/>
                      </a:lnTo>
                      <a:lnTo>
                        <a:pt x="626" y="717"/>
                      </a:lnTo>
                      <a:lnTo>
                        <a:pt x="664" y="704"/>
                      </a:lnTo>
                      <a:lnTo>
                        <a:pt x="698" y="683"/>
                      </a:lnTo>
                      <a:lnTo>
                        <a:pt x="732" y="711"/>
                      </a:lnTo>
                      <a:lnTo>
                        <a:pt x="789" y="738"/>
                      </a:lnTo>
                      <a:lnTo>
                        <a:pt x="865" y="750"/>
                      </a:lnTo>
                      <a:lnTo>
                        <a:pt x="926" y="748"/>
                      </a:lnTo>
                      <a:lnTo>
                        <a:pt x="967" y="742"/>
                      </a:lnTo>
                      <a:lnTo>
                        <a:pt x="1017" y="720"/>
                      </a:lnTo>
                      <a:lnTo>
                        <a:pt x="1065" y="690"/>
                      </a:lnTo>
                      <a:lnTo>
                        <a:pt x="1125" y="717"/>
                      </a:lnTo>
                      <a:lnTo>
                        <a:pt x="1191" y="711"/>
                      </a:lnTo>
                      <a:lnTo>
                        <a:pt x="1284" y="700"/>
                      </a:lnTo>
                      <a:lnTo>
                        <a:pt x="1338" y="671"/>
                      </a:lnTo>
                      <a:lnTo>
                        <a:pt x="1380" y="639"/>
                      </a:lnTo>
                      <a:lnTo>
                        <a:pt x="1417" y="596"/>
                      </a:lnTo>
                      <a:lnTo>
                        <a:pt x="1429" y="578"/>
                      </a:lnTo>
                      <a:lnTo>
                        <a:pt x="1465" y="530"/>
                      </a:lnTo>
                      <a:lnTo>
                        <a:pt x="1495" y="524"/>
                      </a:lnTo>
                      <a:lnTo>
                        <a:pt x="1543" y="511"/>
                      </a:lnTo>
                      <a:lnTo>
                        <a:pt x="1518" y="606"/>
                      </a:lnTo>
                      <a:lnTo>
                        <a:pt x="1513" y="700"/>
                      </a:lnTo>
                      <a:lnTo>
                        <a:pt x="1525" y="752"/>
                      </a:lnTo>
                      <a:lnTo>
                        <a:pt x="1553" y="792"/>
                      </a:lnTo>
                      <a:lnTo>
                        <a:pt x="1622" y="835"/>
                      </a:lnTo>
                      <a:lnTo>
                        <a:pt x="1598" y="882"/>
                      </a:lnTo>
                      <a:lnTo>
                        <a:pt x="1574" y="938"/>
                      </a:lnTo>
                      <a:lnTo>
                        <a:pt x="1543" y="972"/>
                      </a:lnTo>
                      <a:lnTo>
                        <a:pt x="1511" y="1021"/>
                      </a:lnTo>
                      <a:lnTo>
                        <a:pt x="1489" y="1082"/>
                      </a:lnTo>
                      <a:lnTo>
                        <a:pt x="1493" y="1150"/>
                      </a:lnTo>
                      <a:lnTo>
                        <a:pt x="1479" y="1173"/>
                      </a:lnTo>
                      <a:lnTo>
                        <a:pt x="1439" y="1197"/>
                      </a:lnTo>
                      <a:lnTo>
                        <a:pt x="1403" y="1229"/>
                      </a:lnTo>
                      <a:lnTo>
                        <a:pt x="1382" y="1258"/>
                      </a:lnTo>
                      <a:lnTo>
                        <a:pt x="1368" y="1293"/>
                      </a:lnTo>
                      <a:lnTo>
                        <a:pt x="1366" y="1344"/>
                      </a:lnTo>
                      <a:lnTo>
                        <a:pt x="1362" y="1415"/>
                      </a:lnTo>
                      <a:lnTo>
                        <a:pt x="1344" y="1476"/>
                      </a:lnTo>
                      <a:lnTo>
                        <a:pt x="1324" y="1554"/>
                      </a:lnTo>
                      <a:lnTo>
                        <a:pt x="1300" y="1587"/>
                      </a:lnTo>
                      <a:lnTo>
                        <a:pt x="1276" y="1605"/>
                      </a:lnTo>
                      <a:lnTo>
                        <a:pt x="1239" y="1615"/>
                      </a:lnTo>
                      <a:lnTo>
                        <a:pt x="1213" y="1618"/>
                      </a:lnTo>
                      <a:lnTo>
                        <a:pt x="1189" y="1611"/>
                      </a:lnTo>
                      <a:lnTo>
                        <a:pt x="1163" y="1604"/>
                      </a:lnTo>
                      <a:lnTo>
                        <a:pt x="1133" y="1585"/>
                      </a:lnTo>
                      <a:lnTo>
                        <a:pt x="1106" y="1569"/>
                      </a:lnTo>
                      <a:lnTo>
                        <a:pt x="1076" y="1554"/>
                      </a:lnTo>
                      <a:lnTo>
                        <a:pt x="1044" y="1547"/>
                      </a:lnTo>
                      <a:lnTo>
                        <a:pt x="1020" y="1543"/>
                      </a:lnTo>
                      <a:lnTo>
                        <a:pt x="994" y="1547"/>
                      </a:lnTo>
                      <a:lnTo>
                        <a:pt x="960" y="1569"/>
                      </a:lnTo>
                      <a:lnTo>
                        <a:pt x="933" y="1600"/>
                      </a:lnTo>
                      <a:lnTo>
                        <a:pt x="915" y="1638"/>
                      </a:lnTo>
                      <a:lnTo>
                        <a:pt x="905" y="1702"/>
                      </a:lnTo>
                      <a:lnTo>
                        <a:pt x="909" y="1780"/>
                      </a:lnTo>
                      <a:lnTo>
                        <a:pt x="932" y="1800"/>
                      </a:lnTo>
                      <a:lnTo>
                        <a:pt x="914" y="1845"/>
                      </a:lnTo>
                      <a:lnTo>
                        <a:pt x="919" y="1943"/>
                      </a:lnTo>
                      <a:lnTo>
                        <a:pt x="982" y="2119"/>
                      </a:lnTo>
                      <a:lnTo>
                        <a:pt x="982" y="2176"/>
                      </a:lnTo>
                      <a:lnTo>
                        <a:pt x="993" y="2343"/>
                      </a:lnTo>
                      <a:lnTo>
                        <a:pt x="1010" y="2363"/>
                      </a:lnTo>
                      <a:close/>
                    </a:path>
                  </a:pathLst>
                </a:custGeom>
                <a:solidFill>
                  <a:srgbClr val="FFC080"/>
                </a:solidFill>
                <a:ln w="7938">
                  <a:solidFill>
                    <a:srgbClr val="000000"/>
                  </a:solidFill>
                  <a:round/>
                  <a:headEnd/>
                  <a:tailEnd/>
                </a:ln>
              </p:spPr>
              <p:txBody>
                <a:bodyPr/>
                <a:lstStyle/>
                <a:p>
                  <a:endParaRPr lang="en-US"/>
                </a:p>
              </p:txBody>
            </p:sp>
            <p:grpSp>
              <p:nvGrpSpPr>
                <p:cNvPr id="32086" name="Group 13">
                  <a:extLst>
                    <a:ext uri="{FF2B5EF4-FFF2-40B4-BE49-F238E27FC236}">
                      <a16:creationId xmlns:a16="http://schemas.microsoft.com/office/drawing/2014/main" id="{5E05A2B0-2149-4A45-8859-ECF8DEC9111F}"/>
                    </a:ext>
                  </a:extLst>
                </p:cNvPr>
                <p:cNvGrpSpPr>
                  <a:grpSpLocks/>
                </p:cNvGrpSpPr>
                <p:nvPr/>
              </p:nvGrpSpPr>
              <p:grpSpPr bwMode="auto">
                <a:xfrm>
                  <a:off x="1610" y="596"/>
                  <a:ext cx="415" cy="346"/>
                  <a:chOff x="1610" y="596"/>
                  <a:chExt cx="415" cy="346"/>
                </a:xfrm>
              </p:grpSpPr>
              <p:sp>
                <p:nvSpPr>
                  <p:cNvPr id="32087" name="Freeform 14">
                    <a:extLst>
                      <a:ext uri="{FF2B5EF4-FFF2-40B4-BE49-F238E27FC236}">
                        <a16:creationId xmlns:a16="http://schemas.microsoft.com/office/drawing/2014/main" id="{736F2D00-5515-4F9D-87B3-87D095CC7868}"/>
                      </a:ext>
                    </a:extLst>
                  </p:cNvPr>
                  <p:cNvSpPr>
                    <a:spLocks/>
                  </p:cNvSpPr>
                  <p:nvPr/>
                </p:nvSpPr>
                <p:spPr bwMode="auto">
                  <a:xfrm>
                    <a:off x="1990" y="631"/>
                    <a:ext cx="6" cy="32"/>
                  </a:xfrm>
                  <a:custGeom>
                    <a:avLst/>
                    <a:gdLst>
                      <a:gd name="T0" fmla="*/ 0 w 24"/>
                      <a:gd name="T1" fmla="*/ 0 h 127"/>
                      <a:gd name="T2" fmla="*/ 0 w 24"/>
                      <a:gd name="T3" fmla="*/ 0 h 127"/>
                      <a:gd name="T4" fmla="*/ 0 w 24"/>
                      <a:gd name="T5" fmla="*/ 0 h 127"/>
                      <a:gd name="T6" fmla="*/ 0 w 24"/>
                      <a:gd name="T7" fmla="*/ 0 h 127"/>
                      <a:gd name="T8" fmla="*/ 0 60000 65536"/>
                      <a:gd name="T9" fmla="*/ 0 60000 65536"/>
                      <a:gd name="T10" fmla="*/ 0 60000 65536"/>
                      <a:gd name="T11" fmla="*/ 0 60000 65536"/>
                      <a:gd name="T12" fmla="*/ 0 w 24"/>
                      <a:gd name="T13" fmla="*/ 0 h 127"/>
                      <a:gd name="T14" fmla="*/ 24 w 24"/>
                      <a:gd name="T15" fmla="*/ 127 h 127"/>
                    </a:gdLst>
                    <a:ahLst/>
                    <a:cxnLst>
                      <a:cxn ang="T8">
                        <a:pos x="T0" y="T1"/>
                      </a:cxn>
                      <a:cxn ang="T9">
                        <a:pos x="T2" y="T3"/>
                      </a:cxn>
                      <a:cxn ang="T10">
                        <a:pos x="T4" y="T5"/>
                      </a:cxn>
                      <a:cxn ang="T11">
                        <a:pos x="T6" y="T7"/>
                      </a:cxn>
                    </a:cxnLst>
                    <a:rect l="T12" t="T13" r="T14" b="T15"/>
                    <a:pathLst>
                      <a:path w="24" h="127">
                        <a:moveTo>
                          <a:pt x="24" y="127"/>
                        </a:moveTo>
                        <a:lnTo>
                          <a:pt x="0" y="72"/>
                        </a:lnTo>
                        <a:lnTo>
                          <a:pt x="0" y="12"/>
                        </a:lnTo>
                        <a:lnTo>
                          <a:pt x="12"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88" name="Freeform 15">
                    <a:extLst>
                      <a:ext uri="{FF2B5EF4-FFF2-40B4-BE49-F238E27FC236}">
                        <a16:creationId xmlns:a16="http://schemas.microsoft.com/office/drawing/2014/main" id="{B8411D1E-6E7E-4813-AE28-EB6706613FF3}"/>
                      </a:ext>
                    </a:extLst>
                  </p:cNvPr>
                  <p:cNvSpPr>
                    <a:spLocks/>
                  </p:cNvSpPr>
                  <p:nvPr/>
                </p:nvSpPr>
                <p:spPr bwMode="auto">
                  <a:xfrm>
                    <a:off x="1963" y="596"/>
                    <a:ext cx="46" cy="59"/>
                  </a:xfrm>
                  <a:custGeom>
                    <a:avLst/>
                    <a:gdLst>
                      <a:gd name="T0" fmla="*/ 0 w 187"/>
                      <a:gd name="T1" fmla="*/ 0 h 237"/>
                      <a:gd name="T2" fmla="*/ 0 w 187"/>
                      <a:gd name="T3" fmla="*/ 0 h 237"/>
                      <a:gd name="T4" fmla="*/ 0 w 187"/>
                      <a:gd name="T5" fmla="*/ 0 h 237"/>
                      <a:gd name="T6" fmla="*/ 0 w 187"/>
                      <a:gd name="T7" fmla="*/ 0 h 237"/>
                      <a:gd name="T8" fmla="*/ 0 w 187"/>
                      <a:gd name="T9" fmla="*/ 0 h 237"/>
                      <a:gd name="T10" fmla="*/ 0 w 187"/>
                      <a:gd name="T11" fmla="*/ 0 h 237"/>
                      <a:gd name="T12" fmla="*/ 0 w 187"/>
                      <a:gd name="T13" fmla="*/ 0 h 237"/>
                      <a:gd name="T14" fmla="*/ 0 w 187"/>
                      <a:gd name="T15" fmla="*/ 0 h 237"/>
                      <a:gd name="T16" fmla="*/ 0 60000 65536"/>
                      <a:gd name="T17" fmla="*/ 0 60000 65536"/>
                      <a:gd name="T18" fmla="*/ 0 60000 65536"/>
                      <a:gd name="T19" fmla="*/ 0 60000 65536"/>
                      <a:gd name="T20" fmla="*/ 0 60000 65536"/>
                      <a:gd name="T21" fmla="*/ 0 60000 65536"/>
                      <a:gd name="T22" fmla="*/ 0 60000 65536"/>
                      <a:gd name="T23" fmla="*/ 0 60000 65536"/>
                      <a:gd name="T24" fmla="*/ 0 w 187"/>
                      <a:gd name="T25" fmla="*/ 0 h 237"/>
                      <a:gd name="T26" fmla="*/ 187 w 187"/>
                      <a:gd name="T27" fmla="*/ 237 h 2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7" h="237">
                        <a:moveTo>
                          <a:pt x="187" y="0"/>
                        </a:moveTo>
                        <a:lnTo>
                          <a:pt x="163" y="55"/>
                        </a:lnTo>
                        <a:lnTo>
                          <a:pt x="139" y="109"/>
                        </a:lnTo>
                        <a:lnTo>
                          <a:pt x="128" y="152"/>
                        </a:lnTo>
                        <a:lnTo>
                          <a:pt x="84" y="176"/>
                        </a:lnTo>
                        <a:lnTo>
                          <a:pt x="43" y="218"/>
                        </a:lnTo>
                        <a:lnTo>
                          <a:pt x="0" y="224"/>
                        </a:lnTo>
                        <a:lnTo>
                          <a:pt x="19" y="23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89" name="Freeform 16">
                    <a:extLst>
                      <a:ext uri="{FF2B5EF4-FFF2-40B4-BE49-F238E27FC236}">
                        <a16:creationId xmlns:a16="http://schemas.microsoft.com/office/drawing/2014/main" id="{3E3C1A85-8870-4C0C-AD0F-65435C29D968}"/>
                      </a:ext>
                    </a:extLst>
                  </p:cNvPr>
                  <p:cNvSpPr>
                    <a:spLocks/>
                  </p:cNvSpPr>
                  <p:nvPr/>
                </p:nvSpPr>
                <p:spPr bwMode="auto">
                  <a:xfrm>
                    <a:off x="1823" y="652"/>
                    <a:ext cx="9" cy="14"/>
                  </a:xfrm>
                  <a:custGeom>
                    <a:avLst/>
                    <a:gdLst>
                      <a:gd name="T0" fmla="*/ 0 w 37"/>
                      <a:gd name="T1" fmla="*/ 0 h 55"/>
                      <a:gd name="T2" fmla="*/ 0 w 37"/>
                      <a:gd name="T3" fmla="*/ 0 h 55"/>
                      <a:gd name="T4" fmla="*/ 0 w 37"/>
                      <a:gd name="T5" fmla="*/ 0 h 55"/>
                      <a:gd name="T6" fmla="*/ 0 60000 65536"/>
                      <a:gd name="T7" fmla="*/ 0 60000 65536"/>
                      <a:gd name="T8" fmla="*/ 0 60000 65536"/>
                      <a:gd name="T9" fmla="*/ 0 w 37"/>
                      <a:gd name="T10" fmla="*/ 0 h 55"/>
                      <a:gd name="T11" fmla="*/ 37 w 37"/>
                      <a:gd name="T12" fmla="*/ 55 h 55"/>
                    </a:gdLst>
                    <a:ahLst/>
                    <a:cxnLst>
                      <a:cxn ang="T6">
                        <a:pos x="T0" y="T1"/>
                      </a:cxn>
                      <a:cxn ang="T7">
                        <a:pos x="T2" y="T3"/>
                      </a:cxn>
                      <a:cxn ang="T8">
                        <a:pos x="T4" y="T5"/>
                      </a:cxn>
                    </a:cxnLst>
                    <a:rect l="T9" t="T10" r="T11" b="T12"/>
                    <a:pathLst>
                      <a:path w="37" h="55">
                        <a:moveTo>
                          <a:pt x="0" y="0"/>
                        </a:moveTo>
                        <a:lnTo>
                          <a:pt x="37" y="48"/>
                        </a:lnTo>
                        <a:lnTo>
                          <a:pt x="37" y="55"/>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90" name="Line 17">
                    <a:extLst>
                      <a:ext uri="{FF2B5EF4-FFF2-40B4-BE49-F238E27FC236}">
                        <a16:creationId xmlns:a16="http://schemas.microsoft.com/office/drawing/2014/main" id="{2D1FD58A-EFF0-475C-888F-590D3A9B52C6}"/>
                      </a:ext>
                    </a:extLst>
                  </p:cNvPr>
                  <p:cNvSpPr>
                    <a:spLocks noChangeShapeType="1"/>
                  </p:cNvSpPr>
                  <p:nvPr/>
                </p:nvSpPr>
                <p:spPr bwMode="auto">
                  <a:xfrm>
                    <a:off x="1738" y="635"/>
                    <a:ext cx="14" cy="18"/>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091" name="Freeform 18">
                    <a:extLst>
                      <a:ext uri="{FF2B5EF4-FFF2-40B4-BE49-F238E27FC236}">
                        <a16:creationId xmlns:a16="http://schemas.microsoft.com/office/drawing/2014/main" id="{57C41E58-93DE-48BC-B3D6-697FD9D67103}"/>
                      </a:ext>
                    </a:extLst>
                  </p:cNvPr>
                  <p:cNvSpPr>
                    <a:spLocks/>
                  </p:cNvSpPr>
                  <p:nvPr/>
                </p:nvSpPr>
                <p:spPr bwMode="auto">
                  <a:xfrm>
                    <a:off x="1610" y="622"/>
                    <a:ext cx="77" cy="12"/>
                  </a:xfrm>
                  <a:custGeom>
                    <a:avLst/>
                    <a:gdLst>
                      <a:gd name="T0" fmla="*/ 0 w 309"/>
                      <a:gd name="T1" fmla="*/ 0 h 49"/>
                      <a:gd name="T2" fmla="*/ 0 w 309"/>
                      <a:gd name="T3" fmla="*/ 0 h 49"/>
                      <a:gd name="T4" fmla="*/ 0 w 309"/>
                      <a:gd name="T5" fmla="*/ 0 h 49"/>
                      <a:gd name="T6" fmla="*/ 0 w 309"/>
                      <a:gd name="T7" fmla="*/ 0 h 49"/>
                      <a:gd name="T8" fmla="*/ 0 w 309"/>
                      <a:gd name="T9" fmla="*/ 0 h 49"/>
                      <a:gd name="T10" fmla="*/ 0 w 309"/>
                      <a:gd name="T11" fmla="*/ 0 h 49"/>
                      <a:gd name="T12" fmla="*/ 0 w 309"/>
                      <a:gd name="T13" fmla="*/ 0 h 49"/>
                      <a:gd name="T14" fmla="*/ 0 w 309"/>
                      <a:gd name="T15" fmla="*/ 0 h 49"/>
                      <a:gd name="T16" fmla="*/ 0 w 309"/>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9"/>
                      <a:gd name="T28" fmla="*/ 0 h 49"/>
                      <a:gd name="T29" fmla="*/ 309 w 309"/>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9" h="49">
                        <a:moveTo>
                          <a:pt x="309" y="0"/>
                        </a:moveTo>
                        <a:lnTo>
                          <a:pt x="266" y="43"/>
                        </a:lnTo>
                        <a:lnTo>
                          <a:pt x="224" y="49"/>
                        </a:lnTo>
                        <a:lnTo>
                          <a:pt x="194" y="19"/>
                        </a:lnTo>
                        <a:lnTo>
                          <a:pt x="146" y="6"/>
                        </a:lnTo>
                        <a:lnTo>
                          <a:pt x="91" y="6"/>
                        </a:lnTo>
                        <a:lnTo>
                          <a:pt x="19" y="6"/>
                        </a:lnTo>
                        <a:lnTo>
                          <a:pt x="0" y="6"/>
                        </a:lnTo>
                        <a:lnTo>
                          <a:pt x="7" y="12"/>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92" name="Freeform 19">
                    <a:extLst>
                      <a:ext uri="{FF2B5EF4-FFF2-40B4-BE49-F238E27FC236}">
                        <a16:creationId xmlns:a16="http://schemas.microsoft.com/office/drawing/2014/main" id="{2BD5C686-6C96-40AC-800D-30CFE4F2E177}"/>
                      </a:ext>
                    </a:extLst>
                  </p:cNvPr>
                  <p:cNvSpPr>
                    <a:spLocks/>
                  </p:cNvSpPr>
                  <p:nvPr/>
                </p:nvSpPr>
                <p:spPr bwMode="auto">
                  <a:xfrm>
                    <a:off x="1620" y="669"/>
                    <a:ext cx="65" cy="44"/>
                  </a:xfrm>
                  <a:custGeom>
                    <a:avLst/>
                    <a:gdLst>
                      <a:gd name="T0" fmla="*/ 0 w 260"/>
                      <a:gd name="T1" fmla="*/ 0 h 176"/>
                      <a:gd name="T2" fmla="*/ 0 w 260"/>
                      <a:gd name="T3" fmla="*/ 0 h 176"/>
                      <a:gd name="T4" fmla="*/ 0 w 260"/>
                      <a:gd name="T5" fmla="*/ 0 h 176"/>
                      <a:gd name="T6" fmla="*/ 0 w 260"/>
                      <a:gd name="T7" fmla="*/ 0 h 176"/>
                      <a:gd name="T8" fmla="*/ 0 w 260"/>
                      <a:gd name="T9" fmla="*/ 0 h 176"/>
                      <a:gd name="T10" fmla="*/ 0 w 260"/>
                      <a:gd name="T11" fmla="*/ 0 h 176"/>
                      <a:gd name="T12" fmla="*/ 0 w 260"/>
                      <a:gd name="T13" fmla="*/ 0 h 176"/>
                      <a:gd name="T14" fmla="*/ 0 w 260"/>
                      <a:gd name="T15" fmla="*/ 0 h 176"/>
                      <a:gd name="T16" fmla="*/ 0 w 260"/>
                      <a:gd name="T17" fmla="*/ 0 h 176"/>
                      <a:gd name="T18" fmla="*/ 0 w 260"/>
                      <a:gd name="T19" fmla="*/ 0 h 176"/>
                      <a:gd name="T20" fmla="*/ 0 w 260"/>
                      <a:gd name="T21" fmla="*/ 0 h 1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0"/>
                      <a:gd name="T34" fmla="*/ 0 h 176"/>
                      <a:gd name="T35" fmla="*/ 260 w 260"/>
                      <a:gd name="T36" fmla="*/ 176 h 1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0" h="176">
                        <a:moveTo>
                          <a:pt x="260" y="73"/>
                        </a:moveTo>
                        <a:lnTo>
                          <a:pt x="193" y="73"/>
                        </a:lnTo>
                        <a:lnTo>
                          <a:pt x="138" y="73"/>
                        </a:lnTo>
                        <a:lnTo>
                          <a:pt x="90" y="73"/>
                        </a:lnTo>
                        <a:lnTo>
                          <a:pt x="42" y="42"/>
                        </a:lnTo>
                        <a:lnTo>
                          <a:pt x="7" y="0"/>
                        </a:lnTo>
                        <a:lnTo>
                          <a:pt x="36" y="49"/>
                        </a:lnTo>
                        <a:lnTo>
                          <a:pt x="42" y="97"/>
                        </a:lnTo>
                        <a:lnTo>
                          <a:pt x="36" y="140"/>
                        </a:lnTo>
                        <a:lnTo>
                          <a:pt x="18" y="157"/>
                        </a:lnTo>
                        <a:lnTo>
                          <a:pt x="0" y="176"/>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93" name="Freeform 20">
                    <a:extLst>
                      <a:ext uri="{FF2B5EF4-FFF2-40B4-BE49-F238E27FC236}">
                        <a16:creationId xmlns:a16="http://schemas.microsoft.com/office/drawing/2014/main" id="{B4CA65B4-42F6-48EF-BC42-0399FC01234E}"/>
                      </a:ext>
                    </a:extLst>
                  </p:cNvPr>
                  <p:cNvSpPr>
                    <a:spLocks/>
                  </p:cNvSpPr>
                  <p:nvPr/>
                </p:nvSpPr>
                <p:spPr bwMode="auto">
                  <a:xfrm>
                    <a:off x="1625" y="744"/>
                    <a:ext cx="37" cy="176"/>
                  </a:xfrm>
                  <a:custGeom>
                    <a:avLst/>
                    <a:gdLst>
                      <a:gd name="T0" fmla="*/ 0 w 151"/>
                      <a:gd name="T1" fmla="*/ 0 h 704"/>
                      <a:gd name="T2" fmla="*/ 0 w 151"/>
                      <a:gd name="T3" fmla="*/ 0 h 704"/>
                      <a:gd name="T4" fmla="*/ 0 w 151"/>
                      <a:gd name="T5" fmla="*/ 0 h 704"/>
                      <a:gd name="T6" fmla="*/ 0 w 151"/>
                      <a:gd name="T7" fmla="*/ 0 h 704"/>
                      <a:gd name="T8" fmla="*/ 0 w 151"/>
                      <a:gd name="T9" fmla="*/ 0 h 704"/>
                      <a:gd name="T10" fmla="*/ 0 w 151"/>
                      <a:gd name="T11" fmla="*/ 0 h 704"/>
                      <a:gd name="T12" fmla="*/ 0 w 151"/>
                      <a:gd name="T13" fmla="*/ 0 h 704"/>
                      <a:gd name="T14" fmla="*/ 0 w 151"/>
                      <a:gd name="T15" fmla="*/ 0 h 704"/>
                      <a:gd name="T16" fmla="*/ 0 w 151"/>
                      <a:gd name="T17" fmla="*/ 0 h 704"/>
                      <a:gd name="T18" fmla="*/ 0 w 151"/>
                      <a:gd name="T19" fmla="*/ 0 h 704"/>
                      <a:gd name="T20" fmla="*/ 0 w 151"/>
                      <a:gd name="T21" fmla="*/ 0 h 704"/>
                      <a:gd name="T22" fmla="*/ 0 w 151"/>
                      <a:gd name="T23" fmla="*/ 0 h 704"/>
                      <a:gd name="T24" fmla="*/ 0 w 151"/>
                      <a:gd name="T25" fmla="*/ 0 h 704"/>
                      <a:gd name="T26" fmla="*/ 0 w 151"/>
                      <a:gd name="T27" fmla="*/ 0 h 704"/>
                      <a:gd name="T28" fmla="*/ 0 w 151"/>
                      <a:gd name="T29" fmla="*/ 0 h 704"/>
                      <a:gd name="T30" fmla="*/ 0 w 151"/>
                      <a:gd name="T31" fmla="*/ 0 h 704"/>
                      <a:gd name="T32" fmla="*/ 0 w 151"/>
                      <a:gd name="T33" fmla="*/ 0 h 704"/>
                      <a:gd name="T34" fmla="*/ 0 w 151"/>
                      <a:gd name="T35" fmla="*/ 0 h 704"/>
                      <a:gd name="T36" fmla="*/ 0 w 151"/>
                      <a:gd name="T37" fmla="*/ 0 h 704"/>
                      <a:gd name="T38" fmla="*/ 0 w 151"/>
                      <a:gd name="T39" fmla="*/ 0 h 704"/>
                      <a:gd name="T40" fmla="*/ 0 w 151"/>
                      <a:gd name="T41" fmla="*/ 0 h 704"/>
                      <a:gd name="T42" fmla="*/ 0 w 151"/>
                      <a:gd name="T43" fmla="*/ 0 h 7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1"/>
                      <a:gd name="T67" fmla="*/ 0 h 704"/>
                      <a:gd name="T68" fmla="*/ 151 w 151"/>
                      <a:gd name="T69" fmla="*/ 704 h 7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1" h="704">
                        <a:moveTo>
                          <a:pt x="0" y="0"/>
                        </a:moveTo>
                        <a:lnTo>
                          <a:pt x="6" y="49"/>
                        </a:lnTo>
                        <a:lnTo>
                          <a:pt x="18" y="97"/>
                        </a:lnTo>
                        <a:lnTo>
                          <a:pt x="67" y="128"/>
                        </a:lnTo>
                        <a:lnTo>
                          <a:pt x="30" y="165"/>
                        </a:lnTo>
                        <a:lnTo>
                          <a:pt x="24" y="206"/>
                        </a:lnTo>
                        <a:lnTo>
                          <a:pt x="42" y="256"/>
                        </a:lnTo>
                        <a:lnTo>
                          <a:pt x="72" y="304"/>
                        </a:lnTo>
                        <a:lnTo>
                          <a:pt x="78" y="334"/>
                        </a:lnTo>
                        <a:lnTo>
                          <a:pt x="85" y="389"/>
                        </a:lnTo>
                        <a:lnTo>
                          <a:pt x="61" y="432"/>
                        </a:lnTo>
                        <a:lnTo>
                          <a:pt x="37" y="473"/>
                        </a:lnTo>
                        <a:lnTo>
                          <a:pt x="78" y="486"/>
                        </a:lnTo>
                        <a:lnTo>
                          <a:pt x="91" y="516"/>
                        </a:lnTo>
                        <a:lnTo>
                          <a:pt x="109" y="577"/>
                        </a:lnTo>
                        <a:lnTo>
                          <a:pt x="109" y="595"/>
                        </a:lnTo>
                        <a:lnTo>
                          <a:pt x="96" y="613"/>
                        </a:lnTo>
                        <a:lnTo>
                          <a:pt x="91" y="649"/>
                        </a:lnTo>
                        <a:lnTo>
                          <a:pt x="96" y="673"/>
                        </a:lnTo>
                        <a:lnTo>
                          <a:pt x="133" y="692"/>
                        </a:lnTo>
                        <a:lnTo>
                          <a:pt x="139" y="704"/>
                        </a:lnTo>
                        <a:lnTo>
                          <a:pt x="151" y="69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94" name="Freeform 21">
                    <a:extLst>
                      <a:ext uri="{FF2B5EF4-FFF2-40B4-BE49-F238E27FC236}">
                        <a16:creationId xmlns:a16="http://schemas.microsoft.com/office/drawing/2014/main" id="{CCECF8CF-8812-4E22-A98B-4E6D5C66A66C}"/>
                      </a:ext>
                    </a:extLst>
                  </p:cNvPr>
                  <p:cNvSpPr>
                    <a:spLocks/>
                  </p:cNvSpPr>
                  <p:nvPr/>
                </p:nvSpPr>
                <p:spPr bwMode="auto">
                  <a:xfrm>
                    <a:off x="1999" y="701"/>
                    <a:ext cx="26" cy="36"/>
                  </a:xfrm>
                  <a:custGeom>
                    <a:avLst/>
                    <a:gdLst>
                      <a:gd name="T0" fmla="*/ 0 w 103"/>
                      <a:gd name="T1" fmla="*/ 0 h 146"/>
                      <a:gd name="T2" fmla="*/ 0 w 103"/>
                      <a:gd name="T3" fmla="*/ 0 h 146"/>
                      <a:gd name="T4" fmla="*/ 0 w 103"/>
                      <a:gd name="T5" fmla="*/ 0 h 146"/>
                      <a:gd name="T6" fmla="*/ 0 w 103"/>
                      <a:gd name="T7" fmla="*/ 0 h 146"/>
                      <a:gd name="T8" fmla="*/ 0 w 103"/>
                      <a:gd name="T9" fmla="*/ 0 h 146"/>
                      <a:gd name="T10" fmla="*/ 0 w 103"/>
                      <a:gd name="T11" fmla="*/ 0 h 146"/>
                      <a:gd name="T12" fmla="*/ 0 w 103"/>
                      <a:gd name="T13" fmla="*/ 0 h 146"/>
                      <a:gd name="T14" fmla="*/ 0 w 103"/>
                      <a:gd name="T15" fmla="*/ 0 h 146"/>
                      <a:gd name="T16" fmla="*/ 0 60000 65536"/>
                      <a:gd name="T17" fmla="*/ 0 60000 65536"/>
                      <a:gd name="T18" fmla="*/ 0 60000 65536"/>
                      <a:gd name="T19" fmla="*/ 0 60000 65536"/>
                      <a:gd name="T20" fmla="*/ 0 60000 65536"/>
                      <a:gd name="T21" fmla="*/ 0 60000 65536"/>
                      <a:gd name="T22" fmla="*/ 0 60000 65536"/>
                      <a:gd name="T23" fmla="*/ 0 60000 65536"/>
                      <a:gd name="T24" fmla="*/ 0 w 103"/>
                      <a:gd name="T25" fmla="*/ 0 h 146"/>
                      <a:gd name="T26" fmla="*/ 103 w 103"/>
                      <a:gd name="T27" fmla="*/ 146 h 1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3" h="146">
                        <a:moveTo>
                          <a:pt x="13" y="0"/>
                        </a:moveTo>
                        <a:lnTo>
                          <a:pt x="0" y="25"/>
                        </a:lnTo>
                        <a:lnTo>
                          <a:pt x="0" y="67"/>
                        </a:lnTo>
                        <a:lnTo>
                          <a:pt x="13" y="91"/>
                        </a:lnTo>
                        <a:lnTo>
                          <a:pt x="24" y="128"/>
                        </a:lnTo>
                        <a:lnTo>
                          <a:pt x="37" y="146"/>
                        </a:lnTo>
                        <a:lnTo>
                          <a:pt x="66" y="110"/>
                        </a:lnTo>
                        <a:lnTo>
                          <a:pt x="103" y="11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95" name="Freeform 22">
                    <a:extLst>
                      <a:ext uri="{FF2B5EF4-FFF2-40B4-BE49-F238E27FC236}">
                        <a16:creationId xmlns:a16="http://schemas.microsoft.com/office/drawing/2014/main" id="{E8A7FE0D-7399-4C8D-98D3-2B1FE038432E}"/>
                      </a:ext>
                    </a:extLst>
                  </p:cNvPr>
                  <p:cNvSpPr>
                    <a:spLocks/>
                  </p:cNvSpPr>
                  <p:nvPr/>
                </p:nvSpPr>
                <p:spPr bwMode="auto">
                  <a:xfrm>
                    <a:off x="1989" y="763"/>
                    <a:ext cx="20" cy="50"/>
                  </a:xfrm>
                  <a:custGeom>
                    <a:avLst/>
                    <a:gdLst>
                      <a:gd name="T0" fmla="*/ 0 w 84"/>
                      <a:gd name="T1" fmla="*/ 0 h 200"/>
                      <a:gd name="T2" fmla="*/ 0 w 84"/>
                      <a:gd name="T3" fmla="*/ 0 h 200"/>
                      <a:gd name="T4" fmla="*/ 0 w 84"/>
                      <a:gd name="T5" fmla="*/ 0 h 200"/>
                      <a:gd name="T6" fmla="*/ 0 w 84"/>
                      <a:gd name="T7" fmla="*/ 0 h 200"/>
                      <a:gd name="T8" fmla="*/ 0 w 84"/>
                      <a:gd name="T9" fmla="*/ 0 h 200"/>
                      <a:gd name="T10" fmla="*/ 0 w 84"/>
                      <a:gd name="T11" fmla="*/ 0 h 200"/>
                      <a:gd name="T12" fmla="*/ 0 60000 65536"/>
                      <a:gd name="T13" fmla="*/ 0 60000 65536"/>
                      <a:gd name="T14" fmla="*/ 0 60000 65536"/>
                      <a:gd name="T15" fmla="*/ 0 60000 65536"/>
                      <a:gd name="T16" fmla="*/ 0 60000 65536"/>
                      <a:gd name="T17" fmla="*/ 0 60000 65536"/>
                      <a:gd name="T18" fmla="*/ 0 w 84"/>
                      <a:gd name="T19" fmla="*/ 0 h 200"/>
                      <a:gd name="T20" fmla="*/ 84 w 8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84" h="200">
                        <a:moveTo>
                          <a:pt x="84" y="0"/>
                        </a:moveTo>
                        <a:lnTo>
                          <a:pt x="36" y="37"/>
                        </a:lnTo>
                        <a:lnTo>
                          <a:pt x="18" y="67"/>
                        </a:lnTo>
                        <a:lnTo>
                          <a:pt x="6" y="122"/>
                        </a:lnTo>
                        <a:lnTo>
                          <a:pt x="18" y="170"/>
                        </a:lnTo>
                        <a:lnTo>
                          <a:pt x="0" y="20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96" name="Freeform 23">
                    <a:extLst>
                      <a:ext uri="{FF2B5EF4-FFF2-40B4-BE49-F238E27FC236}">
                        <a16:creationId xmlns:a16="http://schemas.microsoft.com/office/drawing/2014/main" id="{DEBCD6A7-D261-4C8B-9C68-DBD0909804AF}"/>
                      </a:ext>
                    </a:extLst>
                  </p:cNvPr>
                  <p:cNvSpPr>
                    <a:spLocks/>
                  </p:cNvSpPr>
                  <p:nvPr/>
                </p:nvSpPr>
                <p:spPr bwMode="auto">
                  <a:xfrm>
                    <a:off x="1948" y="838"/>
                    <a:ext cx="21" cy="54"/>
                  </a:xfrm>
                  <a:custGeom>
                    <a:avLst/>
                    <a:gdLst>
                      <a:gd name="T0" fmla="*/ 0 w 85"/>
                      <a:gd name="T1" fmla="*/ 0 h 213"/>
                      <a:gd name="T2" fmla="*/ 0 w 85"/>
                      <a:gd name="T3" fmla="*/ 0 h 213"/>
                      <a:gd name="T4" fmla="*/ 0 w 85"/>
                      <a:gd name="T5" fmla="*/ 0 h 213"/>
                      <a:gd name="T6" fmla="*/ 0 w 85"/>
                      <a:gd name="T7" fmla="*/ 0 h 213"/>
                      <a:gd name="T8" fmla="*/ 0 w 85"/>
                      <a:gd name="T9" fmla="*/ 0 h 213"/>
                      <a:gd name="T10" fmla="*/ 0 w 85"/>
                      <a:gd name="T11" fmla="*/ 0 h 213"/>
                      <a:gd name="T12" fmla="*/ 0 60000 65536"/>
                      <a:gd name="T13" fmla="*/ 0 60000 65536"/>
                      <a:gd name="T14" fmla="*/ 0 60000 65536"/>
                      <a:gd name="T15" fmla="*/ 0 60000 65536"/>
                      <a:gd name="T16" fmla="*/ 0 60000 65536"/>
                      <a:gd name="T17" fmla="*/ 0 60000 65536"/>
                      <a:gd name="T18" fmla="*/ 0 w 85"/>
                      <a:gd name="T19" fmla="*/ 0 h 213"/>
                      <a:gd name="T20" fmla="*/ 85 w 85"/>
                      <a:gd name="T21" fmla="*/ 213 h 213"/>
                    </a:gdLst>
                    <a:ahLst/>
                    <a:cxnLst>
                      <a:cxn ang="T12">
                        <a:pos x="T0" y="T1"/>
                      </a:cxn>
                      <a:cxn ang="T13">
                        <a:pos x="T2" y="T3"/>
                      </a:cxn>
                      <a:cxn ang="T14">
                        <a:pos x="T4" y="T5"/>
                      </a:cxn>
                      <a:cxn ang="T15">
                        <a:pos x="T6" y="T7"/>
                      </a:cxn>
                      <a:cxn ang="T16">
                        <a:pos x="T8" y="T9"/>
                      </a:cxn>
                      <a:cxn ang="T17">
                        <a:pos x="T10" y="T11"/>
                      </a:cxn>
                    </a:cxnLst>
                    <a:rect l="T18" t="T19" r="T20" b="T21"/>
                    <a:pathLst>
                      <a:path w="85" h="213">
                        <a:moveTo>
                          <a:pt x="85" y="0"/>
                        </a:moveTo>
                        <a:lnTo>
                          <a:pt x="36" y="43"/>
                        </a:lnTo>
                        <a:lnTo>
                          <a:pt x="18" y="104"/>
                        </a:lnTo>
                        <a:lnTo>
                          <a:pt x="0" y="165"/>
                        </a:lnTo>
                        <a:lnTo>
                          <a:pt x="0" y="206"/>
                        </a:lnTo>
                        <a:lnTo>
                          <a:pt x="0" y="213"/>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97" name="Freeform 24">
                    <a:extLst>
                      <a:ext uri="{FF2B5EF4-FFF2-40B4-BE49-F238E27FC236}">
                        <a16:creationId xmlns:a16="http://schemas.microsoft.com/office/drawing/2014/main" id="{A763BF7D-C0D3-4073-90E9-D73395F2FF58}"/>
                      </a:ext>
                    </a:extLst>
                  </p:cNvPr>
                  <p:cNvSpPr>
                    <a:spLocks/>
                  </p:cNvSpPr>
                  <p:nvPr/>
                </p:nvSpPr>
                <p:spPr bwMode="auto">
                  <a:xfrm>
                    <a:off x="1901" y="902"/>
                    <a:ext cx="36" cy="40"/>
                  </a:xfrm>
                  <a:custGeom>
                    <a:avLst/>
                    <a:gdLst>
                      <a:gd name="T0" fmla="*/ 0 w 144"/>
                      <a:gd name="T1" fmla="*/ 0 h 157"/>
                      <a:gd name="T2" fmla="*/ 0 w 144"/>
                      <a:gd name="T3" fmla="*/ 0 h 157"/>
                      <a:gd name="T4" fmla="*/ 0 w 144"/>
                      <a:gd name="T5" fmla="*/ 0 h 157"/>
                      <a:gd name="T6" fmla="*/ 0 w 144"/>
                      <a:gd name="T7" fmla="*/ 0 h 157"/>
                      <a:gd name="T8" fmla="*/ 0 w 144"/>
                      <a:gd name="T9" fmla="*/ 0 h 157"/>
                      <a:gd name="T10" fmla="*/ 0 w 144"/>
                      <a:gd name="T11" fmla="*/ 0 h 157"/>
                      <a:gd name="T12" fmla="*/ 0 60000 65536"/>
                      <a:gd name="T13" fmla="*/ 0 60000 65536"/>
                      <a:gd name="T14" fmla="*/ 0 60000 65536"/>
                      <a:gd name="T15" fmla="*/ 0 60000 65536"/>
                      <a:gd name="T16" fmla="*/ 0 60000 65536"/>
                      <a:gd name="T17" fmla="*/ 0 60000 65536"/>
                      <a:gd name="T18" fmla="*/ 0 w 144"/>
                      <a:gd name="T19" fmla="*/ 0 h 157"/>
                      <a:gd name="T20" fmla="*/ 144 w 144"/>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44" h="157">
                        <a:moveTo>
                          <a:pt x="144" y="0"/>
                        </a:moveTo>
                        <a:lnTo>
                          <a:pt x="115" y="41"/>
                        </a:lnTo>
                        <a:lnTo>
                          <a:pt x="102" y="84"/>
                        </a:lnTo>
                        <a:lnTo>
                          <a:pt x="61" y="102"/>
                        </a:lnTo>
                        <a:lnTo>
                          <a:pt x="42" y="139"/>
                        </a:lnTo>
                        <a:lnTo>
                          <a:pt x="0" y="15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nvGrpSpPr>
          <p:cNvPr id="31748" name="Group 25">
            <a:extLst>
              <a:ext uri="{FF2B5EF4-FFF2-40B4-BE49-F238E27FC236}">
                <a16:creationId xmlns:a16="http://schemas.microsoft.com/office/drawing/2014/main" id="{C9AA07F5-5E55-4FDF-ACBA-70732EADD68C}"/>
              </a:ext>
            </a:extLst>
          </p:cNvPr>
          <p:cNvGrpSpPr>
            <a:grpSpLocks/>
          </p:cNvGrpSpPr>
          <p:nvPr/>
        </p:nvGrpSpPr>
        <p:grpSpPr bwMode="auto">
          <a:xfrm>
            <a:off x="5448301" y="1844676"/>
            <a:ext cx="3287713" cy="881063"/>
            <a:chOff x="2486" y="1161"/>
            <a:chExt cx="2071" cy="555"/>
          </a:xfrm>
        </p:grpSpPr>
        <p:sp>
          <p:nvSpPr>
            <p:cNvPr id="32079" name="Freeform 26">
              <a:extLst>
                <a:ext uri="{FF2B5EF4-FFF2-40B4-BE49-F238E27FC236}">
                  <a16:creationId xmlns:a16="http://schemas.microsoft.com/office/drawing/2014/main" id="{EACAF213-C57F-4914-A09A-61222002CD1D}"/>
                </a:ext>
              </a:extLst>
            </p:cNvPr>
            <p:cNvSpPr>
              <a:spLocks/>
            </p:cNvSpPr>
            <p:nvPr/>
          </p:nvSpPr>
          <p:spPr bwMode="auto">
            <a:xfrm>
              <a:off x="2486" y="1161"/>
              <a:ext cx="96" cy="555"/>
            </a:xfrm>
            <a:custGeom>
              <a:avLst/>
              <a:gdLst>
                <a:gd name="T0" fmla="*/ 96 w 96"/>
                <a:gd name="T1" fmla="*/ 0 h 555"/>
                <a:gd name="T2" fmla="*/ 85 w 96"/>
                <a:gd name="T3" fmla="*/ 1 h 555"/>
                <a:gd name="T4" fmla="*/ 69 w 96"/>
                <a:gd name="T5" fmla="*/ 8 h 555"/>
                <a:gd name="T6" fmla="*/ 60 w 96"/>
                <a:gd name="T7" fmla="*/ 15 h 555"/>
                <a:gd name="T8" fmla="*/ 50 w 96"/>
                <a:gd name="T9" fmla="*/ 29 h 555"/>
                <a:gd name="T10" fmla="*/ 46 w 96"/>
                <a:gd name="T11" fmla="*/ 42 h 555"/>
                <a:gd name="T12" fmla="*/ 45 w 96"/>
                <a:gd name="T13" fmla="*/ 232 h 555"/>
                <a:gd name="T14" fmla="*/ 42 w 96"/>
                <a:gd name="T15" fmla="*/ 250 h 555"/>
                <a:gd name="T16" fmla="*/ 43 w 96"/>
                <a:gd name="T17" fmla="*/ 245 h 555"/>
                <a:gd name="T18" fmla="*/ 33 w 96"/>
                <a:gd name="T19" fmla="*/ 259 h 555"/>
                <a:gd name="T20" fmla="*/ 31 w 96"/>
                <a:gd name="T21" fmla="*/ 269 h 555"/>
                <a:gd name="T22" fmla="*/ 21 w 96"/>
                <a:gd name="T23" fmla="*/ 268 h 555"/>
                <a:gd name="T24" fmla="*/ 15 w 96"/>
                <a:gd name="T25" fmla="*/ 276 h 555"/>
                <a:gd name="T26" fmla="*/ 6 w 96"/>
                <a:gd name="T27" fmla="*/ 271 h 555"/>
                <a:gd name="T28" fmla="*/ 4 w 96"/>
                <a:gd name="T29" fmla="*/ 272 h 555"/>
                <a:gd name="T30" fmla="*/ 0 w 96"/>
                <a:gd name="T31" fmla="*/ 277 h 555"/>
                <a:gd name="T32" fmla="*/ 4 w 96"/>
                <a:gd name="T33" fmla="*/ 282 h 555"/>
                <a:gd name="T34" fmla="*/ 15 w 96"/>
                <a:gd name="T35" fmla="*/ 284 h 555"/>
                <a:gd name="T36" fmla="*/ 13 w 96"/>
                <a:gd name="T37" fmla="*/ 283 h 555"/>
                <a:gd name="T38" fmla="*/ 29 w 96"/>
                <a:gd name="T39" fmla="*/ 290 h 555"/>
                <a:gd name="T40" fmla="*/ 27 w 96"/>
                <a:gd name="T41" fmla="*/ 289 h 555"/>
                <a:gd name="T42" fmla="*/ 39 w 96"/>
                <a:gd name="T43" fmla="*/ 302 h 555"/>
                <a:gd name="T44" fmla="*/ 48 w 96"/>
                <a:gd name="T45" fmla="*/ 305 h 555"/>
                <a:gd name="T46" fmla="*/ 44 w 96"/>
                <a:gd name="T47" fmla="*/ 314 h 555"/>
                <a:gd name="T48" fmla="*/ 45 w 96"/>
                <a:gd name="T49" fmla="*/ 504 h 555"/>
                <a:gd name="T50" fmla="*/ 49 w 96"/>
                <a:gd name="T51" fmla="*/ 522 h 555"/>
                <a:gd name="T52" fmla="*/ 54 w 96"/>
                <a:gd name="T53" fmla="*/ 534 h 555"/>
                <a:gd name="T54" fmla="*/ 67 w 96"/>
                <a:gd name="T55" fmla="*/ 546 h 555"/>
                <a:gd name="T56" fmla="*/ 76 w 96"/>
                <a:gd name="T57" fmla="*/ 551 h 555"/>
                <a:gd name="T58" fmla="*/ 87 w 96"/>
                <a:gd name="T59" fmla="*/ 554 h 555"/>
                <a:gd name="T60" fmla="*/ 96 w 96"/>
                <a:gd name="T61" fmla="*/ 543 h 555"/>
                <a:gd name="T62" fmla="*/ 87 w 96"/>
                <a:gd name="T63" fmla="*/ 548 h 555"/>
                <a:gd name="T64" fmla="*/ 81 w 96"/>
                <a:gd name="T65" fmla="*/ 540 h 555"/>
                <a:gd name="T66" fmla="*/ 71 w 96"/>
                <a:gd name="T67" fmla="*/ 541 h 555"/>
                <a:gd name="T68" fmla="*/ 69 w 96"/>
                <a:gd name="T69" fmla="*/ 531 h 555"/>
                <a:gd name="T70" fmla="*/ 59 w 96"/>
                <a:gd name="T71" fmla="*/ 517 h 555"/>
                <a:gd name="T72" fmla="*/ 61 w 96"/>
                <a:gd name="T73" fmla="*/ 522 h 555"/>
                <a:gd name="T74" fmla="*/ 57 w 96"/>
                <a:gd name="T75" fmla="*/ 504 h 555"/>
                <a:gd name="T76" fmla="*/ 56 w 96"/>
                <a:gd name="T77" fmla="*/ 314 h 555"/>
                <a:gd name="T78" fmla="*/ 52 w 96"/>
                <a:gd name="T79" fmla="*/ 301 h 555"/>
                <a:gd name="T80" fmla="*/ 42 w 96"/>
                <a:gd name="T81" fmla="*/ 286 h 555"/>
                <a:gd name="T82" fmla="*/ 34 w 96"/>
                <a:gd name="T83" fmla="*/ 279 h 555"/>
                <a:gd name="T84" fmla="*/ 18 w 96"/>
                <a:gd name="T85" fmla="*/ 272 h 555"/>
                <a:gd name="T86" fmla="*/ 6 w 96"/>
                <a:gd name="T87" fmla="*/ 271 h 555"/>
                <a:gd name="T88" fmla="*/ 8 w 96"/>
                <a:gd name="T89" fmla="*/ 282 h 555"/>
                <a:gd name="T90" fmla="*/ 12 w 96"/>
                <a:gd name="T91" fmla="*/ 277 h 555"/>
                <a:gd name="T92" fmla="*/ 8 w 96"/>
                <a:gd name="T93" fmla="*/ 272 h 555"/>
                <a:gd name="T94" fmla="*/ 6 w 96"/>
                <a:gd name="T95" fmla="*/ 283 h 555"/>
                <a:gd name="T96" fmla="*/ 18 w 96"/>
                <a:gd name="T97" fmla="*/ 282 h 555"/>
                <a:gd name="T98" fmla="*/ 34 w 96"/>
                <a:gd name="T99" fmla="*/ 275 h 555"/>
                <a:gd name="T100" fmla="*/ 42 w 96"/>
                <a:gd name="T101" fmla="*/ 268 h 555"/>
                <a:gd name="T102" fmla="*/ 52 w 96"/>
                <a:gd name="T103" fmla="*/ 254 h 555"/>
                <a:gd name="T104" fmla="*/ 54 w 96"/>
                <a:gd name="T105" fmla="*/ 250 h 555"/>
                <a:gd name="T106" fmla="*/ 57 w 96"/>
                <a:gd name="T107" fmla="*/ 232 h 555"/>
                <a:gd name="T108" fmla="*/ 58 w 96"/>
                <a:gd name="T109" fmla="*/ 42 h 555"/>
                <a:gd name="T110" fmla="*/ 55 w 96"/>
                <a:gd name="T111" fmla="*/ 33 h 555"/>
                <a:gd name="T112" fmla="*/ 63 w 96"/>
                <a:gd name="T113" fmla="*/ 30 h 555"/>
                <a:gd name="T114" fmla="*/ 76 w 96"/>
                <a:gd name="T115" fmla="*/ 18 h 555"/>
                <a:gd name="T116" fmla="*/ 74 w 96"/>
                <a:gd name="T117" fmla="*/ 19 h 555"/>
                <a:gd name="T118" fmla="*/ 90 w 96"/>
                <a:gd name="T119" fmla="*/ 12 h 555"/>
                <a:gd name="T120" fmla="*/ 87 w 96"/>
                <a:gd name="T121" fmla="*/ 13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96" y="12"/>
                  </a:moveTo>
                  <a:lnTo>
                    <a:pt x="96" y="0"/>
                  </a:lnTo>
                  <a:lnTo>
                    <a:pt x="87" y="1"/>
                  </a:lnTo>
                  <a:lnTo>
                    <a:pt x="85" y="1"/>
                  </a:lnTo>
                  <a:lnTo>
                    <a:pt x="76" y="4"/>
                  </a:lnTo>
                  <a:lnTo>
                    <a:pt x="69" y="8"/>
                  </a:lnTo>
                  <a:lnTo>
                    <a:pt x="67" y="9"/>
                  </a:lnTo>
                  <a:lnTo>
                    <a:pt x="60" y="15"/>
                  </a:lnTo>
                  <a:lnTo>
                    <a:pt x="54" y="21"/>
                  </a:lnTo>
                  <a:lnTo>
                    <a:pt x="50" y="29"/>
                  </a:lnTo>
                  <a:lnTo>
                    <a:pt x="49" y="33"/>
                  </a:lnTo>
                  <a:lnTo>
                    <a:pt x="46" y="42"/>
                  </a:lnTo>
                  <a:lnTo>
                    <a:pt x="45" y="51"/>
                  </a:lnTo>
                  <a:lnTo>
                    <a:pt x="45" y="232"/>
                  </a:lnTo>
                  <a:lnTo>
                    <a:pt x="44" y="241"/>
                  </a:lnTo>
                  <a:lnTo>
                    <a:pt x="42" y="250"/>
                  </a:lnTo>
                  <a:lnTo>
                    <a:pt x="48" y="250"/>
                  </a:lnTo>
                  <a:lnTo>
                    <a:pt x="43" y="245"/>
                  </a:lnTo>
                  <a:lnTo>
                    <a:pt x="39" y="253"/>
                  </a:lnTo>
                  <a:lnTo>
                    <a:pt x="33" y="259"/>
                  </a:lnTo>
                  <a:lnTo>
                    <a:pt x="27" y="265"/>
                  </a:lnTo>
                  <a:lnTo>
                    <a:pt x="31" y="269"/>
                  </a:lnTo>
                  <a:lnTo>
                    <a:pt x="29" y="264"/>
                  </a:lnTo>
                  <a:lnTo>
                    <a:pt x="21" y="268"/>
                  </a:lnTo>
                  <a:lnTo>
                    <a:pt x="13" y="271"/>
                  </a:lnTo>
                  <a:lnTo>
                    <a:pt x="15" y="276"/>
                  </a:lnTo>
                  <a:lnTo>
                    <a:pt x="15" y="270"/>
                  </a:lnTo>
                  <a:lnTo>
                    <a:pt x="6" y="271"/>
                  </a:lnTo>
                  <a:lnTo>
                    <a:pt x="4" y="272"/>
                  </a:lnTo>
                  <a:lnTo>
                    <a:pt x="2" y="273"/>
                  </a:lnTo>
                  <a:lnTo>
                    <a:pt x="0" y="277"/>
                  </a:lnTo>
                  <a:lnTo>
                    <a:pt x="2" y="281"/>
                  </a:lnTo>
                  <a:lnTo>
                    <a:pt x="4" y="282"/>
                  </a:lnTo>
                  <a:lnTo>
                    <a:pt x="6" y="283"/>
                  </a:lnTo>
                  <a:lnTo>
                    <a:pt x="15" y="284"/>
                  </a:lnTo>
                  <a:lnTo>
                    <a:pt x="15" y="278"/>
                  </a:lnTo>
                  <a:lnTo>
                    <a:pt x="13" y="283"/>
                  </a:lnTo>
                  <a:lnTo>
                    <a:pt x="21" y="286"/>
                  </a:lnTo>
                  <a:lnTo>
                    <a:pt x="29" y="290"/>
                  </a:lnTo>
                  <a:lnTo>
                    <a:pt x="31" y="285"/>
                  </a:lnTo>
                  <a:lnTo>
                    <a:pt x="27" y="289"/>
                  </a:lnTo>
                  <a:lnTo>
                    <a:pt x="33" y="295"/>
                  </a:lnTo>
                  <a:lnTo>
                    <a:pt x="39" y="302"/>
                  </a:lnTo>
                  <a:lnTo>
                    <a:pt x="43" y="310"/>
                  </a:lnTo>
                  <a:lnTo>
                    <a:pt x="48" y="305"/>
                  </a:lnTo>
                  <a:lnTo>
                    <a:pt x="42" y="305"/>
                  </a:lnTo>
                  <a:lnTo>
                    <a:pt x="44" y="314"/>
                  </a:lnTo>
                  <a:lnTo>
                    <a:pt x="45" y="323"/>
                  </a:lnTo>
                  <a:lnTo>
                    <a:pt x="45" y="504"/>
                  </a:lnTo>
                  <a:lnTo>
                    <a:pt x="46" y="513"/>
                  </a:lnTo>
                  <a:lnTo>
                    <a:pt x="49" y="522"/>
                  </a:lnTo>
                  <a:lnTo>
                    <a:pt x="50" y="526"/>
                  </a:lnTo>
                  <a:lnTo>
                    <a:pt x="54" y="534"/>
                  </a:lnTo>
                  <a:lnTo>
                    <a:pt x="60" y="540"/>
                  </a:lnTo>
                  <a:lnTo>
                    <a:pt x="67" y="546"/>
                  </a:lnTo>
                  <a:lnTo>
                    <a:pt x="69" y="547"/>
                  </a:lnTo>
                  <a:lnTo>
                    <a:pt x="76" y="551"/>
                  </a:lnTo>
                  <a:lnTo>
                    <a:pt x="85" y="554"/>
                  </a:lnTo>
                  <a:lnTo>
                    <a:pt x="87" y="554"/>
                  </a:lnTo>
                  <a:lnTo>
                    <a:pt x="96" y="555"/>
                  </a:lnTo>
                  <a:lnTo>
                    <a:pt x="96" y="543"/>
                  </a:lnTo>
                  <a:lnTo>
                    <a:pt x="87" y="542"/>
                  </a:lnTo>
                  <a:lnTo>
                    <a:pt x="87" y="548"/>
                  </a:lnTo>
                  <a:lnTo>
                    <a:pt x="90" y="543"/>
                  </a:lnTo>
                  <a:lnTo>
                    <a:pt x="81" y="540"/>
                  </a:lnTo>
                  <a:lnTo>
                    <a:pt x="74" y="536"/>
                  </a:lnTo>
                  <a:lnTo>
                    <a:pt x="71" y="541"/>
                  </a:lnTo>
                  <a:lnTo>
                    <a:pt x="76" y="537"/>
                  </a:lnTo>
                  <a:lnTo>
                    <a:pt x="69" y="531"/>
                  </a:lnTo>
                  <a:lnTo>
                    <a:pt x="63" y="525"/>
                  </a:lnTo>
                  <a:lnTo>
                    <a:pt x="59" y="517"/>
                  </a:lnTo>
                  <a:lnTo>
                    <a:pt x="55" y="522"/>
                  </a:lnTo>
                  <a:lnTo>
                    <a:pt x="61" y="522"/>
                  </a:lnTo>
                  <a:lnTo>
                    <a:pt x="58" y="513"/>
                  </a:lnTo>
                  <a:lnTo>
                    <a:pt x="57" y="504"/>
                  </a:lnTo>
                  <a:lnTo>
                    <a:pt x="57" y="323"/>
                  </a:lnTo>
                  <a:lnTo>
                    <a:pt x="56" y="314"/>
                  </a:lnTo>
                  <a:lnTo>
                    <a:pt x="54" y="305"/>
                  </a:lnTo>
                  <a:lnTo>
                    <a:pt x="52" y="301"/>
                  </a:lnTo>
                  <a:lnTo>
                    <a:pt x="48" y="293"/>
                  </a:lnTo>
                  <a:lnTo>
                    <a:pt x="42" y="286"/>
                  </a:lnTo>
                  <a:lnTo>
                    <a:pt x="36" y="280"/>
                  </a:lnTo>
                  <a:lnTo>
                    <a:pt x="34" y="279"/>
                  </a:lnTo>
                  <a:lnTo>
                    <a:pt x="26" y="275"/>
                  </a:lnTo>
                  <a:lnTo>
                    <a:pt x="18" y="272"/>
                  </a:lnTo>
                  <a:lnTo>
                    <a:pt x="15" y="272"/>
                  </a:lnTo>
                  <a:lnTo>
                    <a:pt x="6" y="271"/>
                  </a:lnTo>
                  <a:lnTo>
                    <a:pt x="6" y="283"/>
                  </a:lnTo>
                  <a:lnTo>
                    <a:pt x="8" y="282"/>
                  </a:lnTo>
                  <a:lnTo>
                    <a:pt x="10" y="281"/>
                  </a:lnTo>
                  <a:lnTo>
                    <a:pt x="12" y="277"/>
                  </a:lnTo>
                  <a:lnTo>
                    <a:pt x="10" y="273"/>
                  </a:lnTo>
                  <a:lnTo>
                    <a:pt x="8" y="272"/>
                  </a:lnTo>
                  <a:lnTo>
                    <a:pt x="6" y="277"/>
                  </a:lnTo>
                  <a:lnTo>
                    <a:pt x="6" y="283"/>
                  </a:lnTo>
                  <a:lnTo>
                    <a:pt x="15" y="282"/>
                  </a:lnTo>
                  <a:lnTo>
                    <a:pt x="18" y="282"/>
                  </a:lnTo>
                  <a:lnTo>
                    <a:pt x="26" y="279"/>
                  </a:lnTo>
                  <a:lnTo>
                    <a:pt x="34" y="275"/>
                  </a:lnTo>
                  <a:lnTo>
                    <a:pt x="36" y="274"/>
                  </a:lnTo>
                  <a:lnTo>
                    <a:pt x="42" y="268"/>
                  </a:lnTo>
                  <a:lnTo>
                    <a:pt x="48" y="262"/>
                  </a:lnTo>
                  <a:lnTo>
                    <a:pt x="52" y="254"/>
                  </a:lnTo>
                  <a:lnTo>
                    <a:pt x="54" y="250"/>
                  </a:lnTo>
                  <a:lnTo>
                    <a:pt x="56" y="241"/>
                  </a:lnTo>
                  <a:lnTo>
                    <a:pt x="57" y="232"/>
                  </a:lnTo>
                  <a:lnTo>
                    <a:pt x="57" y="51"/>
                  </a:lnTo>
                  <a:lnTo>
                    <a:pt x="58" y="42"/>
                  </a:lnTo>
                  <a:lnTo>
                    <a:pt x="61" y="33"/>
                  </a:lnTo>
                  <a:lnTo>
                    <a:pt x="55" y="33"/>
                  </a:lnTo>
                  <a:lnTo>
                    <a:pt x="59" y="38"/>
                  </a:lnTo>
                  <a:lnTo>
                    <a:pt x="63" y="30"/>
                  </a:lnTo>
                  <a:lnTo>
                    <a:pt x="69" y="24"/>
                  </a:lnTo>
                  <a:lnTo>
                    <a:pt x="76" y="18"/>
                  </a:lnTo>
                  <a:lnTo>
                    <a:pt x="71" y="14"/>
                  </a:lnTo>
                  <a:lnTo>
                    <a:pt x="74" y="19"/>
                  </a:lnTo>
                  <a:lnTo>
                    <a:pt x="81" y="15"/>
                  </a:lnTo>
                  <a:lnTo>
                    <a:pt x="90" y="12"/>
                  </a:lnTo>
                  <a:lnTo>
                    <a:pt x="87" y="7"/>
                  </a:lnTo>
                  <a:lnTo>
                    <a:pt x="87" y="13"/>
                  </a:lnTo>
                  <a:lnTo>
                    <a:pt x="9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80" name="Freeform 27">
              <a:extLst>
                <a:ext uri="{FF2B5EF4-FFF2-40B4-BE49-F238E27FC236}">
                  <a16:creationId xmlns:a16="http://schemas.microsoft.com/office/drawing/2014/main" id="{49D1DC66-467E-4394-9354-5F50C6256AD6}"/>
                </a:ext>
              </a:extLst>
            </p:cNvPr>
            <p:cNvSpPr>
              <a:spLocks/>
            </p:cNvSpPr>
            <p:nvPr/>
          </p:nvSpPr>
          <p:spPr bwMode="auto">
            <a:xfrm>
              <a:off x="4461" y="1161"/>
              <a:ext cx="96" cy="555"/>
            </a:xfrm>
            <a:custGeom>
              <a:avLst/>
              <a:gdLst>
                <a:gd name="T0" fmla="*/ 0 w 96"/>
                <a:gd name="T1" fmla="*/ 12 h 555"/>
                <a:gd name="T2" fmla="*/ 9 w 96"/>
                <a:gd name="T3" fmla="*/ 7 h 555"/>
                <a:gd name="T4" fmla="*/ 15 w 96"/>
                <a:gd name="T5" fmla="*/ 15 h 555"/>
                <a:gd name="T6" fmla="*/ 25 w 96"/>
                <a:gd name="T7" fmla="*/ 14 h 555"/>
                <a:gd name="T8" fmla="*/ 27 w 96"/>
                <a:gd name="T9" fmla="*/ 24 h 555"/>
                <a:gd name="T10" fmla="*/ 37 w 96"/>
                <a:gd name="T11" fmla="*/ 38 h 555"/>
                <a:gd name="T12" fmla="*/ 35 w 96"/>
                <a:gd name="T13" fmla="*/ 33 h 555"/>
                <a:gd name="T14" fmla="*/ 39 w 96"/>
                <a:gd name="T15" fmla="*/ 51 h 555"/>
                <a:gd name="T16" fmla="*/ 40 w 96"/>
                <a:gd name="T17" fmla="*/ 241 h 555"/>
                <a:gd name="T18" fmla="*/ 44 w 96"/>
                <a:gd name="T19" fmla="*/ 254 h 555"/>
                <a:gd name="T20" fmla="*/ 54 w 96"/>
                <a:gd name="T21" fmla="*/ 268 h 555"/>
                <a:gd name="T22" fmla="*/ 62 w 96"/>
                <a:gd name="T23" fmla="*/ 275 h 555"/>
                <a:gd name="T24" fmla="*/ 78 w 96"/>
                <a:gd name="T25" fmla="*/ 282 h 555"/>
                <a:gd name="T26" fmla="*/ 90 w 96"/>
                <a:gd name="T27" fmla="*/ 283 h 555"/>
                <a:gd name="T28" fmla="*/ 90 w 96"/>
                <a:gd name="T29" fmla="*/ 271 h 555"/>
                <a:gd name="T30" fmla="*/ 86 w 96"/>
                <a:gd name="T31" fmla="*/ 273 h 555"/>
                <a:gd name="T32" fmla="*/ 86 w 96"/>
                <a:gd name="T33" fmla="*/ 281 h 555"/>
                <a:gd name="T34" fmla="*/ 90 w 96"/>
                <a:gd name="T35" fmla="*/ 271 h 555"/>
                <a:gd name="T36" fmla="*/ 78 w 96"/>
                <a:gd name="T37" fmla="*/ 272 h 555"/>
                <a:gd name="T38" fmla="*/ 62 w 96"/>
                <a:gd name="T39" fmla="*/ 279 h 555"/>
                <a:gd name="T40" fmla="*/ 54 w 96"/>
                <a:gd name="T41" fmla="*/ 286 h 555"/>
                <a:gd name="T42" fmla="*/ 44 w 96"/>
                <a:gd name="T43" fmla="*/ 301 h 555"/>
                <a:gd name="T44" fmla="*/ 40 w 96"/>
                <a:gd name="T45" fmla="*/ 314 h 555"/>
                <a:gd name="T46" fmla="*/ 39 w 96"/>
                <a:gd name="T47" fmla="*/ 504 h 555"/>
                <a:gd name="T48" fmla="*/ 35 w 96"/>
                <a:gd name="T49" fmla="*/ 522 h 555"/>
                <a:gd name="T50" fmla="*/ 37 w 96"/>
                <a:gd name="T51" fmla="*/ 517 h 555"/>
                <a:gd name="T52" fmla="*/ 27 w 96"/>
                <a:gd name="T53" fmla="*/ 531 h 555"/>
                <a:gd name="T54" fmla="*/ 25 w 96"/>
                <a:gd name="T55" fmla="*/ 541 h 555"/>
                <a:gd name="T56" fmla="*/ 15 w 96"/>
                <a:gd name="T57" fmla="*/ 540 h 555"/>
                <a:gd name="T58" fmla="*/ 9 w 96"/>
                <a:gd name="T59" fmla="*/ 548 h 555"/>
                <a:gd name="T60" fmla="*/ 0 w 96"/>
                <a:gd name="T61" fmla="*/ 543 h 555"/>
                <a:gd name="T62" fmla="*/ 9 w 96"/>
                <a:gd name="T63" fmla="*/ 554 h 555"/>
                <a:gd name="T64" fmla="*/ 20 w 96"/>
                <a:gd name="T65" fmla="*/ 551 h 555"/>
                <a:gd name="T66" fmla="*/ 29 w 96"/>
                <a:gd name="T67" fmla="*/ 546 h 555"/>
                <a:gd name="T68" fmla="*/ 42 w 96"/>
                <a:gd name="T69" fmla="*/ 534 h 555"/>
                <a:gd name="T70" fmla="*/ 47 w 96"/>
                <a:gd name="T71" fmla="*/ 522 h 555"/>
                <a:gd name="T72" fmla="*/ 50 w 96"/>
                <a:gd name="T73" fmla="*/ 513 h 555"/>
                <a:gd name="T74" fmla="*/ 51 w 96"/>
                <a:gd name="T75" fmla="*/ 323 h 555"/>
                <a:gd name="T76" fmla="*/ 55 w 96"/>
                <a:gd name="T77" fmla="*/ 305 h 555"/>
                <a:gd name="T78" fmla="*/ 53 w 96"/>
                <a:gd name="T79" fmla="*/ 310 h 555"/>
                <a:gd name="T80" fmla="*/ 63 w 96"/>
                <a:gd name="T81" fmla="*/ 295 h 555"/>
                <a:gd name="T82" fmla="*/ 65 w 96"/>
                <a:gd name="T83" fmla="*/ 285 h 555"/>
                <a:gd name="T84" fmla="*/ 75 w 96"/>
                <a:gd name="T85" fmla="*/ 286 h 555"/>
                <a:gd name="T86" fmla="*/ 81 w 96"/>
                <a:gd name="T87" fmla="*/ 278 h 555"/>
                <a:gd name="T88" fmla="*/ 90 w 96"/>
                <a:gd name="T89" fmla="*/ 283 h 555"/>
                <a:gd name="T90" fmla="*/ 92 w 96"/>
                <a:gd name="T91" fmla="*/ 282 h 555"/>
                <a:gd name="T92" fmla="*/ 96 w 96"/>
                <a:gd name="T93" fmla="*/ 277 h 555"/>
                <a:gd name="T94" fmla="*/ 92 w 96"/>
                <a:gd name="T95" fmla="*/ 272 h 555"/>
                <a:gd name="T96" fmla="*/ 81 w 96"/>
                <a:gd name="T97" fmla="*/ 270 h 555"/>
                <a:gd name="T98" fmla="*/ 83 w 96"/>
                <a:gd name="T99" fmla="*/ 271 h 555"/>
                <a:gd name="T100" fmla="*/ 67 w 96"/>
                <a:gd name="T101" fmla="*/ 264 h 555"/>
                <a:gd name="T102" fmla="*/ 69 w 96"/>
                <a:gd name="T103" fmla="*/ 265 h 555"/>
                <a:gd name="T104" fmla="*/ 57 w 96"/>
                <a:gd name="T105" fmla="*/ 253 h 555"/>
                <a:gd name="T106" fmla="*/ 49 w 96"/>
                <a:gd name="T107" fmla="*/ 250 h 555"/>
                <a:gd name="T108" fmla="*/ 52 w 96"/>
                <a:gd name="T109" fmla="*/ 241 h 555"/>
                <a:gd name="T110" fmla="*/ 51 w 96"/>
                <a:gd name="T111" fmla="*/ 51 h 555"/>
                <a:gd name="T112" fmla="*/ 47 w 96"/>
                <a:gd name="T113" fmla="*/ 33 h 555"/>
                <a:gd name="T114" fmla="*/ 42 w 96"/>
                <a:gd name="T115" fmla="*/ 21 h 555"/>
                <a:gd name="T116" fmla="*/ 29 w 96"/>
                <a:gd name="T117" fmla="*/ 9 h 555"/>
                <a:gd name="T118" fmla="*/ 20 w 96"/>
                <a:gd name="T119" fmla="*/ 4 h 555"/>
                <a:gd name="T120" fmla="*/ 9 w 96"/>
                <a:gd name="T121" fmla="*/ 1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0" y="0"/>
                  </a:moveTo>
                  <a:lnTo>
                    <a:pt x="0" y="12"/>
                  </a:lnTo>
                  <a:lnTo>
                    <a:pt x="9" y="13"/>
                  </a:lnTo>
                  <a:lnTo>
                    <a:pt x="9" y="7"/>
                  </a:lnTo>
                  <a:lnTo>
                    <a:pt x="6" y="12"/>
                  </a:lnTo>
                  <a:lnTo>
                    <a:pt x="15" y="15"/>
                  </a:lnTo>
                  <a:lnTo>
                    <a:pt x="22" y="19"/>
                  </a:lnTo>
                  <a:lnTo>
                    <a:pt x="25" y="14"/>
                  </a:lnTo>
                  <a:lnTo>
                    <a:pt x="20" y="18"/>
                  </a:lnTo>
                  <a:lnTo>
                    <a:pt x="27" y="24"/>
                  </a:lnTo>
                  <a:lnTo>
                    <a:pt x="33" y="30"/>
                  </a:lnTo>
                  <a:lnTo>
                    <a:pt x="37" y="38"/>
                  </a:lnTo>
                  <a:lnTo>
                    <a:pt x="41" y="33"/>
                  </a:lnTo>
                  <a:lnTo>
                    <a:pt x="35" y="33"/>
                  </a:lnTo>
                  <a:lnTo>
                    <a:pt x="38" y="42"/>
                  </a:lnTo>
                  <a:lnTo>
                    <a:pt x="39" y="51"/>
                  </a:lnTo>
                  <a:lnTo>
                    <a:pt x="39" y="232"/>
                  </a:lnTo>
                  <a:lnTo>
                    <a:pt x="40" y="241"/>
                  </a:lnTo>
                  <a:lnTo>
                    <a:pt x="43" y="250"/>
                  </a:lnTo>
                  <a:lnTo>
                    <a:pt x="44" y="254"/>
                  </a:lnTo>
                  <a:lnTo>
                    <a:pt x="48" y="262"/>
                  </a:lnTo>
                  <a:lnTo>
                    <a:pt x="54" y="268"/>
                  </a:lnTo>
                  <a:lnTo>
                    <a:pt x="60" y="274"/>
                  </a:lnTo>
                  <a:lnTo>
                    <a:pt x="62" y="275"/>
                  </a:lnTo>
                  <a:lnTo>
                    <a:pt x="70" y="279"/>
                  </a:lnTo>
                  <a:lnTo>
                    <a:pt x="78" y="282"/>
                  </a:lnTo>
                  <a:lnTo>
                    <a:pt x="81" y="282"/>
                  </a:lnTo>
                  <a:lnTo>
                    <a:pt x="90" y="283"/>
                  </a:lnTo>
                  <a:lnTo>
                    <a:pt x="90" y="277"/>
                  </a:lnTo>
                  <a:lnTo>
                    <a:pt x="90" y="271"/>
                  </a:lnTo>
                  <a:lnTo>
                    <a:pt x="88" y="272"/>
                  </a:lnTo>
                  <a:lnTo>
                    <a:pt x="86" y="273"/>
                  </a:lnTo>
                  <a:lnTo>
                    <a:pt x="84" y="277"/>
                  </a:lnTo>
                  <a:lnTo>
                    <a:pt x="86" y="281"/>
                  </a:lnTo>
                  <a:lnTo>
                    <a:pt x="88" y="282"/>
                  </a:lnTo>
                  <a:lnTo>
                    <a:pt x="90" y="271"/>
                  </a:lnTo>
                  <a:lnTo>
                    <a:pt x="81" y="272"/>
                  </a:lnTo>
                  <a:lnTo>
                    <a:pt x="78" y="272"/>
                  </a:lnTo>
                  <a:lnTo>
                    <a:pt x="70" y="275"/>
                  </a:lnTo>
                  <a:lnTo>
                    <a:pt x="62" y="279"/>
                  </a:lnTo>
                  <a:lnTo>
                    <a:pt x="60" y="280"/>
                  </a:lnTo>
                  <a:lnTo>
                    <a:pt x="54" y="286"/>
                  </a:lnTo>
                  <a:lnTo>
                    <a:pt x="48" y="293"/>
                  </a:lnTo>
                  <a:lnTo>
                    <a:pt x="44" y="301"/>
                  </a:lnTo>
                  <a:lnTo>
                    <a:pt x="43" y="305"/>
                  </a:lnTo>
                  <a:lnTo>
                    <a:pt x="40" y="314"/>
                  </a:lnTo>
                  <a:lnTo>
                    <a:pt x="39" y="323"/>
                  </a:lnTo>
                  <a:lnTo>
                    <a:pt x="39" y="504"/>
                  </a:lnTo>
                  <a:lnTo>
                    <a:pt x="38" y="513"/>
                  </a:lnTo>
                  <a:lnTo>
                    <a:pt x="35" y="522"/>
                  </a:lnTo>
                  <a:lnTo>
                    <a:pt x="41" y="522"/>
                  </a:lnTo>
                  <a:lnTo>
                    <a:pt x="37" y="517"/>
                  </a:lnTo>
                  <a:lnTo>
                    <a:pt x="33" y="525"/>
                  </a:lnTo>
                  <a:lnTo>
                    <a:pt x="27" y="531"/>
                  </a:lnTo>
                  <a:lnTo>
                    <a:pt x="20" y="537"/>
                  </a:lnTo>
                  <a:lnTo>
                    <a:pt x="25" y="541"/>
                  </a:lnTo>
                  <a:lnTo>
                    <a:pt x="22" y="536"/>
                  </a:lnTo>
                  <a:lnTo>
                    <a:pt x="15" y="540"/>
                  </a:lnTo>
                  <a:lnTo>
                    <a:pt x="6" y="543"/>
                  </a:lnTo>
                  <a:lnTo>
                    <a:pt x="9" y="548"/>
                  </a:lnTo>
                  <a:lnTo>
                    <a:pt x="9" y="542"/>
                  </a:lnTo>
                  <a:lnTo>
                    <a:pt x="0" y="543"/>
                  </a:lnTo>
                  <a:lnTo>
                    <a:pt x="0" y="555"/>
                  </a:lnTo>
                  <a:lnTo>
                    <a:pt x="9" y="554"/>
                  </a:lnTo>
                  <a:lnTo>
                    <a:pt x="11" y="554"/>
                  </a:lnTo>
                  <a:lnTo>
                    <a:pt x="20" y="551"/>
                  </a:lnTo>
                  <a:lnTo>
                    <a:pt x="27" y="547"/>
                  </a:lnTo>
                  <a:lnTo>
                    <a:pt x="29" y="546"/>
                  </a:lnTo>
                  <a:lnTo>
                    <a:pt x="36" y="540"/>
                  </a:lnTo>
                  <a:lnTo>
                    <a:pt x="42" y="534"/>
                  </a:lnTo>
                  <a:lnTo>
                    <a:pt x="46" y="526"/>
                  </a:lnTo>
                  <a:lnTo>
                    <a:pt x="47" y="522"/>
                  </a:lnTo>
                  <a:lnTo>
                    <a:pt x="50" y="513"/>
                  </a:lnTo>
                  <a:lnTo>
                    <a:pt x="51" y="504"/>
                  </a:lnTo>
                  <a:lnTo>
                    <a:pt x="51" y="323"/>
                  </a:lnTo>
                  <a:lnTo>
                    <a:pt x="52" y="314"/>
                  </a:lnTo>
                  <a:lnTo>
                    <a:pt x="55" y="305"/>
                  </a:lnTo>
                  <a:lnTo>
                    <a:pt x="49" y="305"/>
                  </a:lnTo>
                  <a:lnTo>
                    <a:pt x="53" y="310"/>
                  </a:lnTo>
                  <a:lnTo>
                    <a:pt x="57" y="302"/>
                  </a:lnTo>
                  <a:lnTo>
                    <a:pt x="63" y="295"/>
                  </a:lnTo>
                  <a:lnTo>
                    <a:pt x="69" y="289"/>
                  </a:lnTo>
                  <a:lnTo>
                    <a:pt x="65" y="285"/>
                  </a:lnTo>
                  <a:lnTo>
                    <a:pt x="67" y="290"/>
                  </a:lnTo>
                  <a:lnTo>
                    <a:pt x="75" y="286"/>
                  </a:lnTo>
                  <a:lnTo>
                    <a:pt x="83" y="283"/>
                  </a:lnTo>
                  <a:lnTo>
                    <a:pt x="81" y="278"/>
                  </a:lnTo>
                  <a:lnTo>
                    <a:pt x="81" y="284"/>
                  </a:lnTo>
                  <a:lnTo>
                    <a:pt x="90" y="283"/>
                  </a:lnTo>
                  <a:lnTo>
                    <a:pt x="92" y="282"/>
                  </a:lnTo>
                  <a:lnTo>
                    <a:pt x="94" y="281"/>
                  </a:lnTo>
                  <a:lnTo>
                    <a:pt x="96" y="277"/>
                  </a:lnTo>
                  <a:lnTo>
                    <a:pt x="94" y="273"/>
                  </a:lnTo>
                  <a:lnTo>
                    <a:pt x="92" y="272"/>
                  </a:lnTo>
                  <a:lnTo>
                    <a:pt x="90" y="271"/>
                  </a:lnTo>
                  <a:lnTo>
                    <a:pt x="81" y="270"/>
                  </a:lnTo>
                  <a:lnTo>
                    <a:pt x="81" y="276"/>
                  </a:lnTo>
                  <a:lnTo>
                    <a:pt x="83" y="271"/>
                  </a:lnTo>
                  <a:lnTo>
                    <a:pt x="75" y="268"/>
                  </a:lnTo>
                  <a:lnTo>
                    <a:pt x="67" y="264"/>
                  </a:lnTo>
                  <a:lnTo>
                    <a:pt x="65" y="269"/>
                  </a:lnTo>
                  <a:lnTo>
                    <a:pt x="69" y="265"/>
                  </a:lnTo>
                  <a:lnTo>
                    <a:pt x="63" y="259"/>
                  </a:lnTo>
                  <a:lnTo>
                    <a:pt x="57" y="253"/>
                  </a:lnTo>
                  <a:lnTo>
                    <a:pt x="53" y="245"/>
                  </a:lnTo>
                  <a:lnTo>
                    <a:pt x="49" y="250"/>
                  </a:lnTo>
                  <a:lnTo>
                    <a:pt x="55" y="250"/>
                  </a:lnTo>
                  <a:lnTo>
                    <a:pt x="52" y="241"/>
                  </a:lnTo>
                  <a:lnTo>
                    <a:pt x="51" y="232"/>
                  </a:lnTo>
                  <a:lnTo>
                    <a:pt x="51" y="51"/>
                  </a:lnTo>
                  <a:lnTo>
                    <a:pt x="50" y="42"/>
                  </a:lnTo>
                  <a:lnTo>
                    <a:pt x="47" y="33"/>
                  </a:lnTo>
                  <a:lnTo>
                    <a:pt x="46" y="29"/>
                  </a:lnTo>
                  <a:lnTo>
                    <a:pt x="42" y="21"/>
                  </a:lnTo>
                  <a:lnTo>
                    <a:pt x="36" y="15"/>
                  </a:lnTo>
                  <a:lnTo>
                    <a:pt x="29" y="9"/>
                  </a:lnTo>
                  <a:lnTo>
                    <a:pt x="27" y="8"/>
                  </a:lnTo>
                  <a:lnTo>
                    <a:pt x="20" y="4"/>
                  </a:lnTo>
                  <a:lnTo>
                    <a:pt x="11" y="1"/>
                  </a:lnTo>
                  <a:lnTo>
                    <a:pt x="9"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749" name="Rectangle 28">
            <a:extLst>
              <a:ext uri="{FF2B5EF4-FFF2-40B4-BE49-F238E27FC236}">
                <a16:creationId xmlns:a16="http://schemas.microsoft.com/office/drawing/2014/main" id="{35B1A0EF-C5FC-4C77-B0DC-7D2C9F226F20}"/>
              </a:ext>
            </a:extLst>
          </p:cNvPr>
          <p:cNvSpPr>
            <a:spLocks noChangeArrowheads="1"/>
          </p:cNvSpPr>
          <p:nvPr/>
        </p:nvSpPr>
        <p:spPr bwMode="auto">
          <a:xfrm>
            <a:off x="8729664" y="1935163"/>
            <a:ext cx="18434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intravaskulární</a:t>
            </a:r>
            <a:endParaRPr lang="cs-CZ" altLang="cs-CZ" sz="2400">
              <a:latin typeface="Times New Roman" panose="02020603050405020304" pitchFamily="18" charset="0"/>
            </a:endParaRPr>
          </a:p>
        </p:txBody>
      </p:sp>
      <p:sp>
        <p:nvSpPr>
          <p:cNvPr id="31750" name="Rectangle 29">
            <a:extLst>
              <a:ext uri="{FF2B5EF4-FFF2-40B4-BE49-F238E27FC236}">
                <a16:creationId xmlns:a16="http://schemas.microsoft.com/office/drawing/2014/main" id="{3DA1CB55-BA97-4FA7-A0B7-9789255DA37B}"/>
              </a:ext>
            </a:extLst>
          </p:cNvPr>
          <p:cNvSpPr>
            <a:spLocks noChangeArrowheads="1"/>
          </p:cNvSpPr>
          <p:nvPr/>
        </p:nvSpPr>
        <p:spPr bwMode="auto">
          <a:xfrm>
            <a:off x="8729664" y="2300288"/>
            <a:ext cx="9890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tekutina</a:t>
            </a:r>
            <a:endParaRPr lang="cs-CZ" altLang="cs-CZ" sz="2400">
              <a:latin typeface="Times New Roman" panose="02020603050405020304" pitchFamily="18" charset="0"/>
            </a:endParaRPr>
          </a:p>
        </p:txBody>
      </p:sp>
      <p:grpSp>
        <p:nvGrpSpPr>
          <p:cNvPr id="31751" name="Group 30">
            <a:extLst>
              <a:ext uri="{FF2B5EF4-FFF2-40B4-BE49-F238E27FC236}">
                <a16:creationId xmlns:a16="http://schemas.microsoft.com/office/drawing/2014/main" id="{5C20DCFB-B8F1-47E5-B5A5-BA254A7780B1}"/>
              </a:ext>
            </a:extLst>
          </p:cNvPr>
          <p:cNvGrpSpPr>
            <a:grpSpLocks/>
          </p:cNvGrpSpPr>
          <p:nvPr/>
        </p:nvGrpSpPr>
        <p:grpSpPr bwMode="auto">
          <a:xfrm>
            <a:off x="7131050" y="1851025"/>
            <a:ext cx="1443038" cy="844550"/>
            <a:chOff x="3554" y="1166"/>
            <a:chExt cx="887" cy="532"/>
          </a:xfrm>
        </p:grpSpPr>
        <p:sp>
          <p:nvSpPr>
            <p:cNvPr id="32075" name="Rectangle 31">
              <a:extLst>
                <a:ext uri="{FF2B5EF4-FFF2-40B4-BE49-F238E27FC236}">
                  <a16:creationId xmlns:a16="http://schemas.microsoft.com/office/drawing/2014/main" id="{0F45D03B-4AFB-4A3E-A9A3-A5C75263366A}"/>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2076" name="Rectangle 32">
              <a:extLst>
                <a:ext uri="{FF2B5EF4-FFF2-40B4-BE49-F238E27FC236}">
                  <a16:creationId xmlns:a16="http://schemas.microsoft.com/office/drawing/2014/main" id="{FAF9EB48-D819-4344-AC2B-DE88B8E58B10}"/>
                </a:ext>
              </a:extLst>
            </p:cNvPr>
            <p:cNvSpPr>
              <a:spLocks noChangeArrowheads="1"/>
            </p:cNvSpPr>
            <p:nvPr/>
          </p:nvSpPr>
          <p:spPr bwMode="auto">
            <a:xfrm>
              <a:off x="3554" y="1166"/>
              <a:ext cx="886" cy="531"/>
            </a:xfrm>
            <a:prstGeom prst="rect">
              <a:avLst/>
            </a:prstGeom>
            <a:solidFill>
              <a:srgbClr val="FF9999"/>
            </a:solidFill>
            <a:ln w="0">
              <a:solidFill>
                <a:srgbClr val="FFFFFF"/>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2077" name="Rectangle 33">
              <a:extLst>
                <a:ext uri="{FF2B5EF4-FFF2-40B4-BE49-F238E27FC236}">
                  <a16:creationId xmlns:a16="http://schemas.microsoft.com/office/drawing/2014/main" id="{F4E4F1EC-F35E-40B7-B8E3-89CDB4AAC82D}"/>
                </a:ext>
              </a:extLst>
            </p:cNvPr>
            <p:cNvSpPr>
              <a:spLocks noChangeArrowheads="1"/>
            </p:cNvSpPr>
            <p:nvPr/>
          </p:nvSpPr>
          <p:spPr bwMode="auto">
            <a:xfrm>
              <a:off x="3554" y="1166"/>
              <a:ext cx="887" cy="532"/>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2078" name="Rectangle 34">
              <a:extLst>
                <a:ext uri="{FF2B5EF4-FFF2-40B4-BE49-F238E27FC236}">
                  <a16:creationId xmlns:a16="http://schemas.microsoft.com/office/drawing/2014/main" id="{6E930142-28EF-47A5-AB16-E3FAF5F13425}"/>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sp>
        <p:nvSpPr>
          <p:cNvPr id="31752" name="Rectangle 35">
            <a:extLst>
              <a:ext uri="{FF2B5EF4-FFF2-40B4-BE49-F238E27FC236}">
                <a16:creationId xmlns:a16="http://schemas.microsoft.com/office/drawing/2014/main" id="{F32D65C0-82A1-47EB-B5FB-119ABBC704F1}"/>
              </a:ext>
            </a:extLst>
          </p:cNvPr>
          <p:cNvSpPr>
            <a:spLocks noChangeArrowheads="1"/>
          </p:cNvSpPr>
          <p:nvPr/>
        </p:nvSpPr>
        <p:spPr bwMode="auto">
          <a:xfrm>
            <a:off x="4235451" y="3194050"/>
            <a:ext cx="3444875" cy="977900"/>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753" name="Freeform 36">
            <a:extLst>
              <a:ext uri="{FF2B5EF4-FFF2-40B4-BE49-F238E27FC236}">
                <a16:creationId xmlns:a16="http://schemas.microsoft.com/office/drawing/2014/main" id="{89FECEF0-9052-4B52-BD89-79DDDBAAF980}"/>
              </a:ext>
            </a:extLst>
          </p:cNvPr>
          <p:cNvSpPr>
            <a:spLocks/>
          </p:cNvSpPr>
          <p:nvPr/>
        </p:nvSpPr>
        <p:spPr bwMode="auto">
          <a:xfrm>
            <a:off x="1857376" y="4610100"/>
            <a:ext cx="8512175" cy="1460500"/>
          </a:xfrm>
          <a:custGeom>
            <a:avLst/>
            <a:gdLst>
              <a:gd name="T0" fmla="*/ 2147483646 w 5362"/>
              <a:gd name="T1" fmla="*/ 2147483646 h 920"/>
              <a:gd name="T2" fmla="*/ 2147483646 w 5362"/>
              <a:gd name="T3" fmla="*/ 2147483646 h 920"/>
              <a:gd name="T4" fmla="*/ 2147483646 w 5362"/>
              <a:gd name="T5" fmla="*/ 2147483646 h 920"/>
              <a:gd name="T6" fmla="*/ 2147483646 w 5362"/>
              <a:gd name="T7" fmla="*/ 2147483646 h 920"/>
              <a:gd name="T8" fmla="*/ 2147483646 w 5362"/>
              <a:gd name="T9" fmla="*/ 2147483646 h 920"/>
              <a:gd name="T10" fmla="*/ 2147483646 w 5362"/>
              <a:gd name="T11" fmla="*/ 2147483646 h 920"/>
              <a:gd name="T12" fmla="*/ 2147483646 w 5362"/>
              <a:gd name="T13" fmla="*/ 2147483646 h 920"/>
              <a:gd name="T14" fmla="*/ 2147483646 w 5362"/>
              <a:gd name="T15" fmla="*/ 2147483646 h 920"/>
              <a:gd name="T16" fmla="*/ 0 w 5362"/>
              <a:gd name="T17" fmla="*/ 2147483646 h 920"/>
              <a:gd name="T18" fmla="*/ 2147483646 w 5362"/>
              <a:gd name="T19" fmla="*/ 2147483646 h 920"/>
              <a:gd name="T20" fmla="*/ 2147483646 w 5362"/>
              <a:gd name="T21" fmla="*/ 2147483646 h 920"/>
              <a:gd name="T22" fmla="*/ 2147483646 w 5362"/>
              <a:gd name="T23" fmla="*/ 2147483646 h 920"/>
              <a:gd name="T24" fmla="*/ 2147483646 w 5362"/>
              <a:gd name="T25" fmla="*/ 2147483646 h 920"/>
              <a:gd name="T26" fmla="*/ 2147483646 w 5362"/>
              <a:gd name="T27" fmla="*/ 2147483646 h 920"/>
              <a:gd name="T28" fmla="*/ 2147483646 w 5362"/>
              <a:gd name="T29" fmla="*/ 2147483646 h 920"/>
              <a:gd name="T30" fmla="*/ 2147483646 w 5362"/>
              <a:gd name="T31" fmla="*/ 2147483646 h 920"/>
              <a:gd name="T32" fmla="*/ 2147483646 w 5362"/>
              <a:gd name="T33" fmla="*/ 2147483646 h 920"/>
              <a:gd name="T34" fmla="*/ 2147483646 w 5362"/>
              <a:gd name="T35" fmla="*/ 2147483646 h 920"/>
              <a:gd name="T36" fmla="*/ 2147483646 w 5362"/>
              <a:gd name="T37" fmla="*/ 2147483646 h 920"/>
              <a:gd name="T38" fmla="*/ 2147483646 w 5362"/>
              <a:gd name="T39" fmla="*/ 2147483646 h 920"/>
              <a:gd name="T40" fmla="*/ 2147483646 w 5362"/>
              <a:gd name="T41" fmla="*/ 2147483646 h 920"/>
              <a:gd name="T42" fmla="*/ 2147483646 w 5362"/>
              <a:gd name="T43" fmla="*/ 2147483646 h 920"/>
              <a:gd name="T44" fmla="*/ 2147483646 w 5362"/>
              <a:gd name="T45" fmla="*/ 2147483646 h 920"/>
              <a:gd name="T46" fmla="*/ 2147483646 w 5362"/>
              <a:gd name="T47" fmla="*/ 2147483646 h 920"/>
              <a:gd name="T48" fmla="*/ 2147483646 w 5362"/>
              <a:gd name="T49" fmla="*/ 2147483646 h 920"/>
              <a:gd name="T50" fmla="*/ 2147483646 w 5362"/>
              <a:gd name="T51" fmla="*/ 2147483646 h 920"/>
              <a:gd name="T52" fmla="*/ 2147483646 w 5362"/>
              <a:gd name="T53" fmla="*/ 2147483646 h 920"/>
              <a:gd name="T54" fmla="*/ 2147483646 w 5362"/>
              <a:gd name="T55" fmla="*/ 2147483646 h 920"/>
              <a:gd name="T56" fmla="*/ 2147483646 w 5362"/>
              <a:gd name="T57" fmla="*/ 2147483646 h 920"/>
              <a:gd name="T58" fmla="*/ 2147483646 w 5362"/>
              <a:gd name="T59" fmla="*/ 2147483646 h 920"/>
              <a:gd name="T60" fmla="*/ 2147483646 w 5362"/>
              <a:gd name="T61" fmla="*/ 2147483646 h 920"/>
              <a:gd name="T62" fmla="*/ 2147483646 w 5362"/>
              <a:gd name="T63" fmla="*/ 2147483646 h 920"/>
              <a:gd name="T64" fmla="*/ 2147483646 w 5362"/>
              <a:gd name="T65" fmla="*/ 2147483646 h 920"/>
              <a:gd name="T66" fmla="*/ 2147483646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p>
            <a:endParaRPr lang="en-US"/>
          </a:p>
        </p:txBody>
      </p:sp>
      <p:grpSp>
        <p:nvGrpSpPr>
          <p:cNvPr id="31754" name="Group 37">
            <a:extLst>
              <a:ext uri="{FF2B5EF4-FFF2-40B4-BE49-F238E27FC236}">
                <a16:creationId xmlns:a16="http://schemas.microsoft.com/office/drawing/2014/main" id="{9A5107A8-1469-43A7-912D-29A34EC4E365}"/>
              </a:ext>
            </a:extLst>
          </p:cNvPr>
          <p:cNvGrpSpPr>
            <a:grpSpLocks/>
          </p:cNvGrpSpPr>
          <p:nvPr/>
        </p:nvGrpSpPr>
        <p:grpSpPr bwMode="auto">
          <a:xfrm>
            <a:off x="6124576" y="2690814"/>
            <a:ext cx="169863" cy="498475"/>
            <a:chOff x="3104" y="1695"/>
            <a:chExt cx="107" cy="314"/>
          </a:xfrm>
        </p:grpSpPr>
        <p:sp>
          <p:nvSpPr>
            <p:cNvPr id="32073" name="Rectangle 38">
              <a:extLst>
                <a:ext uri="{FF2B5EF4-FFF2-40B4-BE49-F238E27FC236}">
                  <a16:creationId xmlns:a16="http://schemas.microsoft.com/office/drawing/2014/main" id="{8767C00E-6C09-44AB-9CF8-72C1E239FDCD}"/>
                </a:ext>
              </a:extLst>
            </p:cNvPr>
            <p:cNvSpPr>
              <a:spLocks noChangeArrowheads="1"/>
            </p:cNvSpPr>
            <p:nvPr/>
          </p:nvSpPr>
          <p:spPr bwMode="auto">
            <a:xfrm>
              <a:off x="3145" y="1800"/>
              <a:ext cx="24" cy="2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2074" name="Freeform 39">
              <a:extLst>
                <a:ext uri="{FF2B5EF4-FFF2-40B4-BE49-F238E27FC236}">
                  <a16:creationId xmlns:a16="http://schemas.microsoft.com/office/drawing/2014/main" id="{F5D3D4D8-ED18-4565-83F8-60984B45DD40}"/>
                </a:ext>
              </a:extLst>
            </p:cNvPr>
            <p:cNvSpPr>
              <a:spLocks/>
            </p:cNvSpPr>
            <p:nvPr/>
          </p:nvSpPr>
          <p:spPr bwMode="auto">
            <a:xfrm>
              <a:off x="3104" y="1695"/>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755" name="Group 40">
            <a:extLst>
              <a:ext uri="{FF2B5EF4-FFF2-40B4-BE49-F238E27FC236}">
                <a16:creationId xmlns:a16="http://schemas.microsoft.com/office/drawing/2014/main" id="{EA894C20-0B76-4827-9FD1-9AE9CE519AC2}"/>
              </a:ext>
            </a:extLst>
          </p:cNvPr>
          <p:cNvGrpSpPr>
            <a:grpSpLocks/>
          </p:cNvGrpSpPr>
          <p:nvPr/>
        </p:nvGrpSpPr>
        <p:grpSpPr bwMode="auto">
          <a:xfrm>
            <a:off x="5808663" y="2695576"/>
            <a:ext cx="169862" cy="473075"/>
            <a:chOff x="2905" y="1698"/>
            <a:chExt cx="107" cy="298"/>
          </a:xfrm>
        </p:grpSpPr>
        <p:sp>
          <p:nvSpPr>
            <p:cNvPr id="32071" name="Rectangle 41">
              <a:extLst>
                <a:ext uri="{FF2B5EF4-FFF2-40B4-BE49-F238E27FC236}">
                  <a16:creationId xmlns:a16="http://schemas.microsoft.com/office/drawing/2014/main" id="{CE5798D2-6182-4573-88FF-B1B694D5369A}"/>
                </a:ext>
              </a:extLst>
            </p:cNvPr>
            <p:cNvSpPr>
              <a:spLocks noChangeArrowheads="1"/>
            </p:cNvSpPr>
            <p:nvPr/>
          </p:nvSpPr>
          <p:spPr bwMode="auto">
            <a:xfrm>
              <a:off x="2947" y="1698"/>
              <a:ext cx="24" cy="19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2072" name="Freeform 42">
              <a:extLst>
                <a:ext uri="{FF2B5EF4-FFF2-40B4-BE49-F238E27FC236}">
                  <a16:creationId xmlns:a16="http://schemas.microsoft.com/office/drawing/2014/main" id="{0DCADAD4-B525-4709-A967-F581E2D0FC5D}"/>
                </a:ext>
              </a:extLst>
            </p:cNvPr>
            <p:cNvSpPr>
              <a:spLocks/>
            </p:cNvSpPr>
            <p:nvPr/>
          </p:nvSpPr>
          <p:spPr bwMode="auto">
            <a:xfrm>
              <a:off x="2905" y="188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756" name="Group 43">
            <a:extLst>
              <a:ext uri="{FF2B5EF4-FFF2-40B4-BE49-F238E27FC236}">
                <a16:creationId xmlns:a16="http://schemas.microsoft.com/office/drawing/2014/main" id="{491BCCE2-CB1A-4263-B0F6-07A35A4AA9B6}"/>
              </a:ext>
            </a:extLst>
          </p:cNvPr>
          <p:cNvGrpSpPr>
            <a:grpSpLocks/>
          </p:cNvGrpSpPr>
          <p:nvPr/>
        </p:nvGrpSpPr>
        <p:grpSpPr bwMode="auto">
          <a:xfrm>
            <a:off x="6238876" y="4152900"/>
            <a:ext cx="169863" cy="412750"/>
            <a:chOff x="2827" y="2616"/>
            <a:chExt cx="107" cy="260"/>
          </a:xfrm>
        </p:grpSpPr>
        <p:sp>
          <p:nvSpPr>
            <p:cNvPr id="32069" name="Rectangle 44">
              <a:extLst>
                <a:ext uri="{FF2B5EF4-FFF2-40B4-BE49-F238E27FC236}">
                  <a16:creationId xmlns:a16="http://schemas.microsoft.com/office/drawing/2014/main" id="{2015B1E9-15FB-447B-867D-5A007F20E900}"/>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2070" name="Freeform 45">
              <a:extLst>
                <a:ext uri="{FF2B5EF4-FFF2-40B4-BE49-F238E27FC236}">
                  <a16:creationId xmlns:a16="http://schemas.microsoft.com/office/drawing/2014/main" id="{92D8714D-B198-4C20-8A82-148FFBCE2774}"/>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757" name="Group 46">
            <a:extLst>
              <a:ext uri="{FF2B5EF4-FFF2-40B4-BE49-F238E27FC236}">
                <a16:creationId xmlns:a16="http://schemas.microsoft.com/office/drawing/2014/main" id="{CC3F1230-6188-4EFB-BFF0-8B0B45047B6B}"/>
              </a:ext>
            </a:extLst>
          </p:cNvPr>
          <p:cNvGrpSpPr>
            <a:grpSpLocks/>
          </p:cNvGrpSpPr>
          <p:nvPr/>
        </p:nvGrpSpPr>
        <p:grpSpPr bwMode="auto">
          <a:xfrm>
            <a:off x="5776913" y="4175126"/>
            <a:ext cx="169862" cy="411163"/>
            <a:chOff x="2536" y="2630"/>
            <a:chExt cx="107" cy="259"/>
          </a:xfrm>
        </p:grpSpPr>
        <p:sp>
          <p:nvSpPr>
            <p:cNvPr id="32067" name="Rectangle 47">
              <a:extLst>
                <a:ext uri="{FF2B5EF4-FFF2-40B4-BE49-F238E27FC236}">
                  <a16:creationId xmlns:a16="http://schemas.microsoft.com/office/drawing/2014/main" id="{1489CCD5-3DEA-47C4-8B94-6DFE9833C01F}"/>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2068" name="Freeform 48">
              <a:extLst>
                <a:ext uri="{FF2B5EF4-FFF2-40B4-BE49-F238E27FC236}">
                  <a16:creationId xmlns:a16="http://schemas.microsoft.com/office/drawing/2014/main" id="{2FE90EA1-0EC2-4FFE-B177-DF3C70A9AE82}"/>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p>
              <a:endParaRPr lang="en-US"/>
            </a:p>
          </p:txBody>
        </p:sp>
      </p:grpSp>
      <p:grpSp>
        <p:nvGrpSpPr>
          <p:cNvPr id="31758" name="Group 49">
            <a:extLst>
              <a:ext uri="{FF2B5EF4-FFF2-40B4-BE49-F238E27FC236}">
                <a16:creationId xmlns:a16="http://schemas.microsoft.com/office/drawing/2014/main" id="{BF421203-D390-40E7-BCF8-DADEF1E3B35B}"/>
              </a:ext>
            </a:extLst>
          </p:cNvPr>
          <p:cNvGrpSpPr>
            <a:grpSpLocks/>
          </p:cNvGrpSpPr>
          <p:nvPr/>
        </p:nvGrpSpPr>
        <p:grpSpPr bwMode="auto">
          <a:xfrm>
            <a:off x="6278563" y="6054726"/>
            <a:ext cx="169862" cy="447675"/>
            <a:chOff x="2852" y="3814"/>
            <a:chExt cx="107" cy="282"/>
          </a:xfrm>
        </p:grpSpPr>
        <p:sp>
          <p:nvSpPr>
            <p:cNvPr id="32065" name="Rectangle 50">
              <a:extLst>
                <a:ext uri="{FF2B5EF4-FFF2-40B4-BE49-F238E27FC236}">
                  <a16:creationId xmlns:a16="http://schemas.microsoft.com/office/drawing/2014/main" id="{3CC6EECE-AE5D-4093-8FCD-EC5D21CC91A7}"/>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2066" name="Freeform 51">
              <a:extLst>
                <a:ext uri="{FF2B5EF4-FFF2-40B4-BE49-F238E27FC236}">
                  <a16:creationId xmlns:a16="http://schemas.microsoft.com/office/drawing/2014/main" id="{91EF3427-F49B-4928-9CDA-872B68BA5C3E}"/>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759" name="Group 52">
            <a:extLst>
              <a:ext uri="{FF2B5EF4-FFF2-40B4-BE49-F238E27FC236}">
                <a16:creationId xmlns:a16="http://schemas.microsoft.com/office/drawing/2014/main" id="{6B691475-2F54-44D2-8409-131615E9F01E}"/>
              </a:ext>
            </a:extLst>
          </p:cNvPr>
          <p:cNvGrpSpPr>
            <a:grpSpLocks/>
          </p:cNvGrpSpPr>
          <p:nvPr/>
        </p:nvGrpSpPr>
        <p:grpSpPr bwMode="auto">
          <a:xfrm>
            <a:off x="5794376" y="6070601"/>
            <a:ext cx="169863" cy="385763"/>
            <a:chOff x="2547" y="3824"/>
            <a:chExt cx="107" cy="243"/>
          </a:xfrm>
        </p:grpSpPr>
        <p:sp>
          <p:nvSpPr>
            <p:cNvPr id="32063" name="Rectangle 53">
              <a:extLst>
                <a:ext uri="{FF2B5EF4-FFF2-40B4-BE49-F238E27FC236}">
                  <a16:creationId xmlns:a16="http://schemas.microsoft.com/office/drawing/2014/main" id="{4198F7FE-5E27-48DB-8F42-DB1596E4B7B7}"/>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2064" name="Freeform 54">
              <a:extLst>
                <a:ext uri="{FF2B5EF4-FFF2-40B4-BE49-F238E27FC236}">
                  <a16:creationId xmlns:a16="http://schemas.microsoft.com/office/drawing/2014/main" id="{887D2C6F-75EF-4CA7-A1CD-71A1437B7711}"/>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 name="Group 55">
            <a:extLst>
              <a:ext uri="{FF2B5EF4-FFF2-40B4-BE49-F238E27FC236}">
                <a16:creationId xmlns:a16="http://schemas.microsoft.com/office/drawing/2014/main" id="{645FC7A2-3E3D-4283-9659-210DDF6127E4}"/>
              </a:ext>
            </a:extLst>
          </p:cNvPr>
          <p:cNvGrpSpPr>
            <a:grpSpLocks/>
          </p:cNvGrpSpPr>
          <p:nvPr/>
        </p:nvGrpSpPr>
        <p:grpSpPr bwMode="auto">
          <a:xfrm>
            <a:off x="6235701" y="1331914"/>
            <a:ext cx="169863" cy="542925"/>
            <a:chOff x="2968" y="839"/>
            <a:chExt cx="107" cy="342"/>
          </a:xfrm>
        </p:grpSpPr>
        <p:sp>
          <p:nvSpPr>
            <p:cNvPr id="32061" name="Freeform 56">
              <a:extLst>
                <a:ext uri="{FF2B5EF4-FFF2-40B4-BE49-F238E27FC236}">
                  <a16:creationId xmlns:a16="http://schemas.microsoft.com/office/drawing/2014/main" id="{B72D04CF-D0FC-4681-9AB8-2190654FEABD}"/>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62" name="Freeform 57">
              <a:extLst>
                <a:ext uri="{FF2B5EF4-FFF2-40B4-BE49-F238E27FC236}">
                  <a16:creationId xmlns:a16="http://schemas.microsoft.com/office/drawing/2014/main" id="{995D170B-6689-49C5-B106-29F3033494E3}"/>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 name="Group 58">
            <a:extLst>
              <a:ext uri="{FF2B5EF4-FFF2-40B4-BE49-F238E27FC236}">
                <a16:creationId xmlns:a16="http://schemas.microsoft.com/office/drawing/2014/main" id="{08D59941-9F25-425F-AB19-5CBADE211A17}"/>
              </a:ext>
            </a:extLst>
          </p:cNvPr>
          <p:cNvGrpSpPr>
            <a:grpSpLocks/>
          </p:cNvGrpSpPr>
          <p:nvPr/>
        </p:nvGrpSpPr>
        <p:grpSpPr bwMode="auto">
          <a:xfrm>
            <a:off x="5884863" y="1343025"/>
            <a:ext cx="169862" cy="508000"/>
            <a:chOff x="2747" y="846"/>
            <a:chExt cx="107" cy="320"/>
          </a:xfrm>
        </p:grpSpPr>
        <p:sp>
          <p:nvSpPr>
            <p:cNvPr id="32059" name="Rectangle 59">
              <a:extLst>
                <a:ext uri="{FF2B5EF4-FFF2-40B4-BE49-F238E27FC236}">
                  <a16:creationId xmlns:a16="http://schemas.microsoft.com/office/drawing/2014/main" id="{6C6280EC-68BF-4802-914F-6C3DB5885328}"/>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2060" name="Freeform 60">
              <a:extLst>
                <a:ext uri="{FF2B5EF4-FFF2-40B4-BE49-F238E27FC236}">
                  <a16:creationId xmlns:a16="http://schemas.microsoft.com/office/drawing/2014/main" id="{1FB7C68B-F734-4CE6-AAA0-BCB4074F33D4}"/>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762" name="Rectangle 61">
            <a:extLst>
              <a:ext uri="{FF2B5EF4-FFF2-40B4-BE49-F238E27FC236}">
                <a16:creationId xmlns:a16="http://schemas.microsoft.com/office/drawing/2014/main" id="{DE124EAB-2BD5-4D63-893C-1521670E1D44}"/>
              </a:ext>
            </a:extLst>
          </p:cNvPr>
          <p:cNvSpPr>
            <a:spLocks noChangeArrowheads="1"/>
          </p:cNvSpPr>
          <p:nvPr/>
        </p:nvSpPr>
        <p:spPr bwMode="auto">
          <a:xfrm>
            <a:off x="4513264" y="3525838"/>
            <a:ext cx="260007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intersticiální tekutina</a:t>
            </a:r>
            <a:endParaRPr lang="cs-CZ" altLang="cs-CZ" sz="2400">
              <a:latin typeface="Times New Roman" panose="02020603050405020304" pitchFamily="18" charset="0"/>
            </a:endParaRPr>
          </a:p>
        </p:txBody>
      </p:sp>
      <p:sp>
        <p:nvSpPr>
          <p:cNvPr id="31763" name="Rectangle 62">
            <a:extLst>
              <a:ext uri="{FF2B5EF4-FFF2-40B4-BE49-F238E27FC236}">
                <a16:creationId xmlns:a16="http://schemas.microsoft.com/office/drawing/2014/main" id="{4A8E33D5-96DB-4084-9047-1C85104BEAE4}"/>
              </a:ext>
            </a:extLst>
          </p:cNvPr>
          <p:cNvSpPr>
            <a:spLocks noChangeArrowheads="1"/>
          </p:cNvSpPr>
          <p:nvPr/>
        </p:nvSpPr>
        <p:spPr bwMode="auto">
          <a:xfrm>
            <a:off x="4164013" y="4991100"/>
            <a:ext cx="345447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intracelulární tekutina - ICT</a:t>
            </a:r>
            <a:endParaRPr lang="cs-CZ" altLang="cs-CZ" sz="2400">
              <a:latin typeface="Times New Roman" panose="02020603050405020304" pitchFamily="18" charset="0"/>
            </a:endParaRPr>
          </a:p>
        </p:txBody>
      </p:sp>
      <p:sp>
        <p:nvSpPr>
          <p:cNvPr id="31764" name="Rectangle 63">
            <a:extLst>
              <a:ext uri="{FF2B5EF4-FFF2-40B4-BE49-F238E27FC236}">
                <a16:creationId xmlns:a16="http://schemas.microsoft.com/office/drawing/2014/main" id="{29545C13-4A31-4C7E-A74D-086F246F767F}"/>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765" name="Rectangle 64">
            <a:extLst>
              <a:ext uri="{FF2B5EF4-FFF2-40B4-BE49-F238E27FC236}">
                <a16:creationId xmlns:a16="http://schemas.microsoft.com/office/drawing/2014/main" id="{74F524AF-416A-46C9-A722-7B9C91E8D200}"/>
              </a:ext>
            </a:extLst>
          </p:cNvPr>
          <p:cNvSpPr>
            <a:spLocks noChangeArrowheads="1"/>
          </p:cNvSpPr>
          <p:nvPr/>
        </p:nvSpPr>
        <p:spPr bwMode="auto">
          <a:xfrm>
            <a:off x="5199064" y="6464300"/>
            <a:ext cx="1777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i="1">
                <a:solidFill>
                  <a:srgbClr val="000000"/>
                </a:solidFill>
                <a:latin typeface="Times New Roman" panose="02020603050405020304" pitchFamily="18" charset="0"/>
              </a:rPr>
              <a:t>Metabolismus</a:t>
            </a:r>
            <a:endParaRPr lang="cs-CZ" altLang="cs-CZ" sz="2400" b="1">
              <a:latin typeface="Times New Roman" panose="02020603050405020304" pitchFamily="18" charset="0"/>
            </a:endParaRPr>
          </a:p>
        </p:txBody>
      </p:sp>
      <p:sp>
        <p:nvSpPr>
          <p:cNvPr id="31766" name="Rectangle 65">
            <a:extLst>
              <a:ext uri="{FF2B5EF4-FFF2-40B4-BE49-F238E27FC236}">
                <a16:creationId xmlns:a16="http://schemas.microsoft.com/office/drawing/2014/main" id="{D3E54391-D63A-4E5F-AB46-900420279517}"/>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767" name="Rectangle 66">
            <a:extLst>
              <a:ext uri="{FF2B5EF4-FFF2-40B4-BE49-F238E27FC236}">
                <a16:creationId xmlns:a16="http://schemas.microsoft.com/office/drawing/2014/main" id="{C788FB39-8E76-41E7-902A-F19ADA6C6C85}"/>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768" name="Text Box 67">
            <a:extLst>
              <a:ext uri="{FF2B5EF4-FFF2-40B4-BE49-F238E27FC236}">
                <a16:creationId xmlns:a16="http://schemas.microsoft.com/office/drawing/2014/main" id="{9F75A884-089D-4973-9A60-3D2FB854B7AB}"/>
              </a:ext>
            </a:extLst>
          </p:cNvPr>
          <p:cNvSpPr txBox="1">
            <a:spLocks noChangeArrowheads="1"/>
          </p:cNvSpPr>
          <p:nvPr/>
        </p:nvSpPr>
        <p:spPr bwMode="auto">
          <a:xfrm>
            <a:off x="3919538" y="-114300"/>
            <a:ext cx="4171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i="1">
                <a:latin typeface="Times New Roman" panose="02020603050405020304" pitchFamily="18" charset="0"/>
              </a:rPr>
              <a:t>Vnější prostředí organismu</a:t>
            </a:r>
          </a:p>
        </p:txBody>
      </p:sp>
      <p:sp>
        <p:nvSpPr>
          <p:cNvPr id="31769" name="Rectangle 68">
            <a:extLst>
              <a:ext uri="{FF2B5EF4-FFF2-40B4-BE49-F238E27FC236}">
                <a16:creationId xmlns:a16="http://schemas.microsoft.com/office/drawing/2014/main" id="{158312A2-0987-4D29-B187-139A08FFDAB2}"/>
              </a:ext>
            </a:extLst>
          </p:cNvPr>
          <p:cNvSpPr>
            <a:spLocks noChangeArrowheads="1"/>
          </p:cNvSpPr>
          <p:nvPr/>
        </p:nvSpPr>
        <p:spPr bwMode="auto">
          <a:xfrm>
            <a:off x="5337175" y="1862138"/>
            <a:ext cx="1722438" cy="8255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770" name="Rectangle 69">
            <a:extLst>
              <a:ext uri="{FF2B5EF4-FFF2-40B4-BE49-F238E27FC236}">
                <a16:creationId xmlns:a16="http://schemas.microsoft.com/office/drawing/2014/main" id="{E6127FDE-2120-4232-8134-CFF02E18D1A8}"/>
              </a:ext>
            </a:extLst>
          </p:cNvPr>
          <p:cNvSpPr>
            <a:spLocks noChangeArrowheads="1"/>
          </p:cNvSpPr>
          <p:nvPr/>
        </p:nvSpPr>
        <p:spPr bwMode="auto">
          <a:xfrm>
            <a:off x="5645151" y="2063750"/>
            <a:ext cx="8864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plazma</a:t>
            </a:r>
            <a:endParaRPr lang="cs-CZ" altLang="cs-CZ" sz="2400">
              <a:latin typeface="Times New Roman" panose="02020603050405020304" pitchFamily="18" charset="0"/>
            </a:endParaRPr>
          </a:p>
        </p:txBody>
      </p:sp>
      <p:sp>
        <p:nvSpPr>
          <p:cNvPr id="31771" name="Rectangle 70">
            <a:extLst>
              <a:ext uri="{FF2B5EF4-FFF2-40B4-BE49-F238E27FC236}">
                <a16:creationId xmlns:a16="http://schemas.microsoft.com/office/drawing/2014/main" id="{C755A8CB-82A0-48C9-9DAD-005ECDB91480}"/>
              </a:ext>
            </a:extLst>
          </p:cNvPr>
          <p:cNvSpPr>
            <a:spLocks noChangeArrowheads="1"/>
          </p:cNvSpPr>
          <p:nvPr/>
        </p:nvSpPr>
        <p:spPr bwMode="auto">
          <a:xfrm>
            <a:off x="7261226" y="1944688"/>
            <a:ext cx="9569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krvinky</a:t>
            </a:r>
            <a:endParaRPr lang="cs-CZ" altLang="cs-CZ" sz="2400">
              <a:latin typeface="Times New Roman" panose="02020603050405020304" pitchFamily="18" charset="0"/>
            </a:endParaRPr>
          </a:p>
        </p:txBody>
      </p:sp>
      <p:sp>
        <p:nvSpPr>
          <p:cNvPr id="31772" name="Rectangle 71">
            <a:extLst>
              <a:ext uri="{FF2B5EF4-FFF2-40B4-BE49-F238E27FC236}">
                <a16:creationId xmlns:a16="http://schemas.microsoft.com/office/drawing/2014/main" id="{1D0250BB-06B4-4B54-B6C5-0E950D83F56F}"/>
              </a:ext>
            </a:extLst>
          </p:cNvPr>
          <p:cNvSpPr>
            <a:spLocks noChangeArrowheads="1"/>
          </p:cNvSpPr>
          <p:nvPr/>
        </p:nvSpPr>
        <p:spPr bwMode="auto">
          <a:xfrm>
            <a:off x="7261225" y="2305051"/>
            <a:ext cx="12636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a:solidFill>
                  <a:srgbClr val="000000"/>
                </a:solidFill>
                <a:latin typeface="Times New Roman" panose="02020603050405020304" pitchFamily="18" charset="0"/>
              </a:rPr>
              <a:t>(součást ICT)</a:t>
            </a:r>
            <a:endParaRPr lang="cs-CZ" altLang="cs-CZ" sz="1800">
              <a:latin typeface="Times New Roman" panose="02020603050405020304" pitchFamily="18" charset="0"/>
            </a:endParaRPr>
          </a:p>
        </p:txBody>
      </p:sp>
      <p:sp>
        <p:nvSpPr>
          <p:cNvPr id="31773" name="Rectangle 72">
            <a:extLst>
              <a:ext uri="{FF2B5EF4-FFF2-40B4-BE49-F238E27FC236}">
                <a16:creationId xmlns:a16="http://schemas.microsoft.com/office/drawing/2014/main" id="{ECDE2CE8-E729-47C9-9373-2E45BA81E5AC}"/>
              </a:ext>
            </a:extLst>
          </p:cNvPr>
          <p:cNvSpPr>
            <a:spLocks noChangeArrowheads="1"/>
          </p:cNvSpPr>
          <p:nvPr/>
        </p:nvSpPr>
        <p:spPr bwMode="auto">
          <a:xfrm>
            <a:off x="5330825" y="1866900"/>
            <a:ext cx="3233738" cy="8318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774" name="Line 73">
            <a:extLst>
              <a:ext uri="{FF2B5EF4-FFF2-40B4-BE49-F238E27FC236}">
                <a16:creationId xmlns:a16="http://schemas.microsoft.com/office/drawing/2014/main" id="{516F8260-2563-4445-A667-14BCD7D23663}"/>
              </a:ext>
            </a:extLst>
          </p:cNvPr>
          <p:cNvSpPr>
            <a:spLocks noChangeShapeType="1"/>
          </p:cNvSpPr>
          <p:nvPr/>
        </p:nvSpPr>
        <p:spPr bwMode="auto">
          <a:xfrm flipV="1">
            <a:off x="6907214" y="2413000"/>
            <a:ext cx="339725" cy="127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31775" name="Rectangle 74">
            <a:extLst>
              <a:ext uri="{FF2B5EF4-FFF2-40B4-BE49-F238E27FC236}">
                <a16:creationId xmlns:a16="http://schemas.microsoft.com/office/drawing/2014/main" id="{33736A11-0C6B-4B5C-9983-1E9332911B1A}"/>
              </a:ext>
            </a:extLst>
          </p:cNvPr>
          <p:cNvSpPr>
            <a:spLocks noChangeArrowheads="1"/>
          </p:cNvSpPr>
          <p:nvPr/>
        </p:nvSpPr>
        <p:spPr bwMode="auto">
          <a:xfrm>
            <a:off x="6240463" y="27765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Kapiláry</a:t>
            </a:r>
            <a:endParaRPr lang="cs-CZ" altLang="cs-CZ" sz="2400">
              <a:latin typeface="Times New Roman" panose="02020603050405020304" pitchFamily="18" charset="0"/>
            </a:endParaRPr>
          </a:p>
        </p:txBody>
      </p:sp>
      <p:sp>
        <p:nvSpPr>
          <p:cNvPr id="31776" name="Rectangle 75">
            <a:extLst>
              <a:ext uri="{FF2B5EF4-FFF2-40B4-BE49-F238E27FC236}">
                <a16:creationId xmlns:a16="http://schemas.microsoft.com/office/drawing/2014/main" id="{F31EB6DF-3240-4AB8-90FB-57DF5C309203}"/>
              </a:ext>
            </a:extLst>
          </p:cNvPr>
          <p:cNvSpPr>
            <a:spLocks noChangeArrowheads="1"/>
          </p:cNvSpPr>
          <p:nvPr/>
        </p:nvSpPr>
        <p:spPr bwMode="auto">
          <a:xfrm>
            <a:off x="3000375" y="22050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Lymfa</a:t>
            </a:r>
            <a:endParaRPr lang="cs-CZ" altLang="cs-CZ" sz="2400">
              <a:latin typeface="Times New Roman" panose="02020603050405020304" pitchFamily="18" charset="0"/>
            </a:endParaRPr>
          </a:p>
        </p:txBody>
      </p:sp>
      <p:sp>
        <p:nvSpPr>
          <p:cNvPr id="31777" name="Freeform 76">
            <a:extLst>
              <a:ext uri="{FF2B5EF4-FFF2-40B4-BE49-F238E27FC236}">
                <a16:creationId xmlns:a16="http://schemas.microsoft.com/office/drawing/2014/main" id="{130C732C-171F-45CF-AA53-3752C4843F98}"/>
              </a:ext>
            </a:extLst>
          </p:cNvPr>
          <p:cNvSpPr>
            <a:spLocks/>
          </p:cNvSpPr>
          <p:nvPr/>
        </p:nvSpPr>
        <p:spPr bwMode="auto">
          <a:xfrm>
            <a:off x="2757489" y="2432050"/>
            <a:ext cx="2541587" cy="1303338"/>
          </a:xfrm>
          <a:custGeom>
            <a:avLst/>
            <a:gdLst>
              <a:gd name="T0" fmla="*/ 2147483646 w 1601"/>
              <a:gd name="T1" fmla="*/ 2147483646 h 821"/>
              <a:gd name="T2" fmla="*/ 2147483646 w 1601"/>
              <a:gd name="T3" fmla="*/ 2147483646 h 821"/>
              <a:gd name="T4" fmla="*/ 2147483646 w 1601"/>
              <a:gd name="T5" fmla="*/ 2147483646 h 821"/>
              <a:gd name="T6" fmla="*/ 0 60000 65536"/>
              <a:gd name="T7" fmla="*/ 0 60000 65536"/>
              <a:gd name="T8" fmla="*/ 0 60000 65536"/>
              <a:gd name="T9" fmla="*/ 0 w 1601"/>
              <a:gd name="T10" fmla="*/ 0 h 821"/>
              <a:gd name="T11" fmla="*/ 1601 w 1601"/>
              <a:gd name="T12" fmla="*/ 821 h 821"/>
            </a:gdLst>
            <a:ahLst/>
            <a:cxnLst>
              <a:cxn ang="T6">
                <a:pos x="T0" y="T1"/>
              </a:cxn>
              <a:cxn ang="T7">
                <a:pos x="T2" y="T3"/>
              </a:cxn>
              <a:cxn ang="T8">
                <a:pos x="T4" y="T5"/>
              </a:cxn>
            </a:cxnLst>
            <a:rect l="T9" t="T10" r="T11" b="T12"/>
            <a:pathLst>
              <a:path w="1601" h="821">
                <a:moveTo>
                  <a:pt x="925" y="821"/>
                </a:moveTo>
                <a:cubicBezTo>
                  <a:pt x="790" y="723"/>
                  <a:pt x="0" y="366"/>
                  <a:pt x="113" y="233"/>
                </a:cubicBezTo>
                <a:cubicBezTo>
                  <a:pt x="125" y="0"/>
                  <a:pt x="1291" y="68"/>
                  <a:pt x="1601" y="24"/>
                </a:cubicBezTo>
              </a:path>
            </a:pathLst>
          </a:custGeom>
          <a:noFill/>
          <a:ln w="952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778" name="Line 77">
            <a:extLst>
              <a:ext uri="{FF2B5EF4-FFF2-40B4-BE49-F238E27FC236}">
                <a16:creationId xmlns:a16="http://schemas.microsoft.com/office/drawing/2014/main" id="{988376C1-EF40-4A73-9F53-E9766B5EE09C}"/>
              </a:ext>
            </a:extLst>
          </p:cNvPr>
          <p:cNvSpPr>
            <a:spLocks noChangeShapeType="1"/>
          </p:cNvSpPr>
          <p:nvPr/>
        </p:nvSpPr>
        <p:spPr bwMode="auto">
          <a:xfrm flipV="1">
            <a:off x="6964363" y="2293938"/>
            <a:ext cx="328612" cy="127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1779" name="Group 78">
            <a:extLst>
              <a:ext uri="{FF2B5EF4-FFF2-40B4-BE49-F238E27FC236}">
                <a16:creationId xmlns:a16="http://schemas.microsoft.com/office/drawing/2014/main" id="{3B538DFF-4F03-4316-A928-3FE9134CBF52}"/>
              </a:ext>
            </a:extLst>
          </p:cNvPr>
          <p:cNvGrpSpPr>
            <a:grpSpLocks/>
          </p:cNvGrpSpPr>
          <p:nvPr/>
        </p:nvGrpSpPr>
        <p:grpSpPr bwMode="auto">
          <a:xfrm>
            <a:off x="8886826" y="4138614"/>
            <a:ext cx="169863" cy="447675"/>
            <a:chOff x="4638" y="2607"/>
            <a:chExt cx="107" cy="282"/>
          </a:xfrm>
        </p:grpSpPr>
        <p:sp>
          <p:nvSpPr>
            <p:cNvPr id="32057" name="Rectangle 79">
              <a:extLst>
                <a:ext uri="{FF2B5EF4-FFF2-40B4-BE49-F238E27FC236}">
                  <a16:creationId xmlns:a16="http://schemas.microsoft.com/office/drawing/2014/main" id="{6AF03C93-AC39-4228-8C93-78CDC2FE769E}"/>
                </a:ext>
              </a:extLst>
            </p:cNvPr>
            <p:cNvSpPr>
              <a:spLocks noChangeArrowheads="1"/>
            </p:cNvSpPr>
            <p:nvPr/>
          </p:nvSpPr>
          <p:spPr bwMode="auto">
            <a:xfrm>
              <a:off x="4679" y="2712"/>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2058" name="Freeform 80">
              <a:extLst>
                <a:ext uri="{FF2B5EF4-FFF2-40B4-BE49-F238E27FC236}">
                  <a16:creationId xmlns:a16="http://schemas.microsoft.com/office/drawing/2014/main" id="{A65008D8-E89B-41D8-873E-94FC996774C6}"/>
                </a:ext>
              </a:extLst>
            </p:cNvPr>
            <p:cNvSpPr>
              <a:spLocks/>
            </p:cNvSpPr>
            <p:nvPr/>
          </p:nvSpPr>
          <p:spPr bwMode="auto">
            <a:xfrm>
              <a:off x="4638" y="2607"/>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780" name="Group 81">
            <a:extLst>
              <a:ext uri="{FF2B5EF4-FFF2-40B4-BE49-F238E27FC236}">
                <a16:creationId xmlns:a16="http://schemas.microsoft.com/office/drawing/2014/main" id="{D845D773-F671-4C7C-9931-972F18ADA2C7}"/>
              </a:ext>
            </a:extLst>
          </p:cNvPr>
          <p:cNvGrpSpPr>
            <a:grpSpLocks/>
          </p:cNvGrpSpPr>
          <p:nvPr/>
        </p:nvGrpSpPr>
        <p:grpSpPr bwMode="auto">
          <a:xfrm>
            <a:off x="8432801" y="4159250"/>
            <a:ext cx="169863" cy="420688"/>
            <a:chOff x="4352" y="2620"/>
            <a:chExt cx="107" cy="265"/>
          </a:xfrm>
        </p:grpSpPr>
        <p:sp>
          <p:nvSpPr>
            <p:cNvPr id="32055" name="Rectangle 82">
              <a:extLst>
                <a:ext uri="{FF2B5EF4-FFF2-40B4-BE49-F238E27FC236}">
                  <a16:creationId xmlns:a16="http://schemas.microsoft.com/office/drawing/2014/main" id="{8E5D1A65-2277-4321-8353-1096E306F3EC}"/>
                </a:ext>
              </a:extLst>
            </p:cNvPr>
            <p:cNvSpPr>
              <a:spLocks noChangeArrowheads="1"/>
            </p:cNvSpPr>
            <p:nvPr/>
          </p:nvSpPr>
          <p:spPr bwMode="auto">
            <a:xfrm>
              <a:off x="4394" y="2620"/>
              <a:ext cx="24" cy="16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2056" name="Freeform 83">
              <a:extLst>
                <a:ext uri="{FF2B5EF4-FFF2-40B4-BE49-F238E27FC236}">
                  <a16:creationId xmlns:a16="http://schemas.microsoft.com/office/drawing/2014/main" id="{4135D1DB-79DE-41EA-B0D1-3062F64C5431}"/>
                </a:ext>
              </a:extLst>
            </p:cNvPr>
            <p:cNvSpPr>
              <a:spLocks/>
            </p:cNvSpPr>
            <p:nvPr/>
          </p:nvSpPr>
          <p:spPr bwMode="auto">
            <a:xfrm>
              <a:off x="4352" y="2778"/>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781" name="Rectangle 84">
            <a:extLst>
              <a:ext uri="{FF2B5EF4-FFF2-40B4-BE49-F238E27FC236}">
                <a16:creationId xmlns:a16="http://schemas.microsoft.com/office/drawing/2014/main" id="{04715000-6186-41E0-A1F2-3B352219379F}"/>
              </a:ext>
            </a:extLst>
          </p:cNvPr>
          <p:cNvSpPr>
            <a:spLocks noChangeArrowheads="1"/>
          </p:cNvSpPr>
          <p:nvPr/>
        </p:nvSpPr>
        <p:spPr bwMode="auto">
          <a:xfrm>
            <a:off x="7824788" y="3200400"/>
            <a:ext cx="2798762" cy="960438"/>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782" name="Rectangle 85">
            <a:extLst>
              <a:ext uri="{FF2B5EF4-FFF2-40B4-BE49-F238E27FC236}">
                <a16:creationId xmlns:a16="http://schemas.microsoft.com/office/drawing/2014/main" id="{FE2EF05C-5B99-4CE9-955D-902274DDEE78}"/>
              </a:ext>
            </a:extLst>
          </p:cNvPr>
          <p:cNvSpPr>
            <a:spLocks noChangeArrowheads="1"/>
          </p:cNvSpPr>
          <p:nvPr/>
        </p:nvSpPr>
        <p:spPr bwMode="auto">
          <a:xfrm>
            <a:off x="7866064" y="3529013"/>
            <a:ext cx="16719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transcelulární</a:t>
            </a:r>
            <a:endParaRPr lang="cs-CZ" altLang="cs-CZ" sz="2400">
              <a:latin typeface="Times New Roman" panose="02020603050405020304" pitchFamily="18" charset="0"/>
            </a:endParaRPr>
          </a:p>
        </p:txBody>
      </p:sp>
      <p:sp>
        <p:nvSpPr>
          <p:cNvPr id="31783" name="Rectangle 86">
            <a:extLst>
              <a:ext uri="{FF2B5EF4-FFF2-40B4-BE49-F238E27FC236}">
                <a16:creationId xmlns:a16="http://schemas.microsoft.com/office/drawing/2014/main" id="{79FA2CA0-7E65-485E-A5A1-CF679519A167}"/>
              </a:ext>
            </a:extLst>
          </p:cNvPr>
          <p:cNvSpPr>
            <a:spLocks noChangeArrowheads="1"/>
          </p:cNvSpPr>
          <p:nvPr/>
        </p:nvSpPr>
        <p:spPr bwMode="auto">
          <a:xfrm>
            <a:off x="9521826" y="3529013"/>
            <a:ext cx="10659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 tekutina</a:t>
            </a:r>
            <a:endParaRPr lang="cs-CZ" altLang="cs-CZ" sz="2400">
              <a:latin typeface="Times New Roman" panose="02020603050405020304" pitchFamily="18" charset="0"/>
            </a:endParaRPr>
          </a:p>
        </p:txBody>
      </p:sp>
      <p:sp>
        <p:nvSpPr>
          <p:cNvPr id="31784" name="Line 87">
            <a:extLst>
              <a:ext uri="{FF2B5EF4-FFF2-40B4-BE49-F238E27FC236}">
                <a16:creationId xmlns:a16="http://schemas.microsoft.com/office/drawing/2014/main" id="{C467B0A0-2D5D-4B98-BEA8-6BE2AE7ACFB6}"/>
              </a:ext>
            </a:extLst>
          </p:cNvPr>
          <p:cNvSpPr>
            <a:spLocks noChangeShapeType="1"/>
          </p:cNvSpPr>
          <p:nvPr/>
        </p:nvSpPr>
        <p:spPr bwMode="auto">
          <a:xfrm flipV="1">
            <a:off x="6888163" y="2997200"/>
            <a:ext cx="647700" cy="4318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31785" name="Line 88">
            <a:extLst>
              <a:ext uri="{FF2B5EF4-FFF2-40B4-BE49-F238E27FC236}">
                <a16:creationId xmlns:a16="http://schemas.microsoft.com/office/drawing/2014/main" id="{8C886AB2-BCFA-4A90-BA1D-20438A50C1F8}"/>
              </a:ext>
            </a:extLst>
          </p:cNvPr>
          <p:cNvSpPr>
            <a:spLocks noChangeShapeType="1"/>
          </p:cNvSpPr>
          <p:nvPr/>
        </p:nvSpPr>
        <p:spPr bwMode="auto">
          <a:xfrm>
            <a:off x="6672264" y="2563813"/>
            <a:ext cx="790575" cy="36036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31786" name="Rectangle 89">
            <a:extLst>
              <a:ext uri="{FF2B5EF4-FFF2-40B4-BE49-F238E27FC236}">
                <a16:creationId xmlns:a16="http://schemas.microsoft.com/office/drawing/2014/main" id="{77B5E3AA-C27E-440C-B8BC-D17C87467DE5}"/>
              </a:ext>
            </a:extLst>
          </p:cNvPr>
          <p:cNvSpPr>
            <a:spLocks noChangeArrowheads="1"/>
          </p:cNvSpPr>
          <p:nvPr/>
        </p:nvSpPr>
        <p:spPr bwMode="auto">
          <a:xfrm>
            <a:off x="7464426" y="2684463"/>
            <a:ext cx="2962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a:solidFill>
                  <a:srgbClr val="000000"/>
                </a:solidFill>
                <a:latin typeface="Times New Roman" panose="02020603050405020304" pitchFamily="18" charset="0"/>
              </a:rPr>
              <a:t>Extracelulární tekutina</a:t>
            </a:r>
          </a:p>
        </p:txBody>
      </p:sp>
      <p:grpSp>
        <p:nvGrpSpPr>
          <p:cNvPr id="20" name="Group 90">
            <a:extLst>
              <a:ext uri="{FF2B5EF4-FFF2-40B4-BE49-F238E27FC236}">
                <a16:creationId xmlns:a16="http://schemas.microsoft.com/office/drawing/2014/main" id="{73E445B4-D865-45BE-8B93-4B7FE119C8DC}"/>
              </a:ext>
            </a:extLst>
          </p:cNvPr>
          <p:cNvGrpSpPr>
            <a:grpSpLocks/>
          </p:cNvGrpSpPr>
          <p:nvPr/>
        </p:nvGrpSpPr>
        <p:grpSpPr bwMode="auto">
          <a:xfrm>
            <a:off x="5476875" y="477839"/>
            <a:ext cx="1333500" cy="993775"/>
            <a:chOff x="2512" y="300"/>
            <a:chExt cx="840" cy="626"/>
          </a:xfrm>
        </p:grpSpPr>
        <p:grpSp>
          <p:nvGrpSpPr>
            <p:cNvPr id="31862" name="Group 91">
              <a:extLst>
                <a:ext uri="{FF2B5EF4-FFF2-40B4-BE49-F238E27FC236}">
                  <a16:creationId xmlns:a16="http://schemas.microsoft.com/office/drawing/2014/main" id="{919A9107-3692-480B-A844-42DF0685EC37}"/>
                </a:ext>
              </a:extLst>
            </p:cNvPr>
            <p:cNvGrpSpPr>
              <a:grpSpLocks/>
            </p:cNvGrpSpPr>
            <p:nvPr/>
          </p:nvGrpSpPr>
          <p:grpSpPr bwMode="auto">
            <a:xfrm>
              <a:off x="2512" y="300"/>
              <a:ext cx="840" cy="626"/>
              <a:chOff x="2512" y="300"/>
              <a:chExt cx="840" cy="626"/>
            </a:xfrm>
          </p:grpSpPr>
          <p:grpSp>
            <p:nvGrpSpPr>
              <p:cNvPr id="32003" name="Group 92">
                <a:extLst>
                  <a:ext uri="{FF2B5EF4-FFF2-40B4-BE49-F238E27FC236}">
                    <a16:creationId xmlns:a16="http://schemas.microsoft.com/office/drawing/2014/main" id="{4AF48A67-A2BE-401C-BEF9-7347FA1B4656}"/>
                  </a:ext>
                </a:extLst>
              </p:cNvPr>
              <p:cNvGrpSpPr>
                <a:grpSpLocks/>
              </p:cNvGrpSpPr>
              <p:nvPr/>
            </p:nvGrpSpPr>
            <p:grpSpPr bwMode="auto">
              <a:xfrm>
                <a:off x="2512" y="300"/>
                <a:ext cx="840" cy="626"/>
                <a:chOff x="2512" y="300"/>
                <a:chExt cx="840" cy="626"/>
              </a:xfrm>
            </p:grpSpPr>
            <p:grpSp>
              <p:nvGrpSpPr>
                <p:cNvPr id="32041" name="Group 93">
                  <a:extLst>
                    <a:ext uri="{FF2B5EF4-FFF2-40B4-BE49-F238E27FC236}">
                      <a16:creationId xmlns:a16="http://schemas.microsoft.com/office/drawing/2014/main" id="{673DD5CA-4B7D-4D6D-95FE-6CE1286BDEC0}"/>
                    </a:ext>
                  </a:extLst>
                </p:cNvPr>
                <p:cNvGrpSpPr>
                  <a:grpSpLocks/>
                </p:cNvGrpSpPr>
                <p:nvPr/>
              </p:nvGrpSpPr>
              <p:grpSpPr bwMode="auto">
                <a:xfrm>
                  <a:off x="2512" y="302"/>
                  <a:ext cx="383" cy="624"/>
                  <a:chOff x="2512" y="302"/>
                  <a:chExt cx="383" cy="624"/>
                </a:xfrm>
              </p:grpSpPr>
              <p:grpSp>
                <p:nvGrpSpPr>
                  <p:cNvPr id="32049" name="Group 94">
                    <a:extLst>
                      <a:ext uri="{FF2B5EF4-FFF2-40B4-BE49-F238E27FC236}">
                        <a16:creationId xmlns:a16="http://schemas.microsoft.com/office/drawing/2014/main" id="{622EACC2-A3F0-44BE-BE4A-4022F974865D}"/>
                      </a:ext>
                    </a:extLst>
                  </p:cNvPr>
                  <p:cNvGrpSpPr>
                    <a:grpSpLocks/>
                  </p:cNvGrpSpPr>
                  <p:nvPr/>
                </p:nvGrpSpPr>
                <p:grpSpPr bwMode="auto">
                  <a:xfrm>
                    <a:off x="2512" y="302"/>
                    <a:ext cx="383" cy="624"/>
                    <a:chOff x="2512" y="302"/>
                    <a:chExt cx="383" cy="624"/>
                  </a:xfrm>
                </p:grpSpPr>
                <p:sp>
                  <p:nvSpPr>
                    <p:cNvPr id="32051" name="Freeform 95">
                      <a:extLst>
                        <a:ext uri="{FF2B5EF4-FFF2-40B4-BE49-F238E27FC236}">
                          <a16:creationId xmlns:a16="http://schemas.microsoft.com/office/drawing/2014/main" id="{3DDAFAC0-DBEE-4192-9769-774E0E81875F}"/>
                        </a:ext>
                      </a:extLst>
                    </p:cNvPr>
                    <p:cNvSpPr>
                      <a:spLocks/>
                    </p:cNvSpPr>
                    <p:nvPr/>
                  </p:nvSpPr>
                  <p:spPr bwMode="auto">
                    <a:xfrm>
                      <a:off x="2512" y="302"/>
                      <a:ext cx="383" cy="623"/>
                    </a:xfrm>
                    <a:custGeom>
                      <a:avLst/>
                      <a:gdLst>
                        <a:gd name="T0" fmla="*/ 0 w 1532"/>
                        <a:gd name="T1" fmla="*/ 0 h 2491"/>
                        <a:gd name="T2" fmla="*/ 0 w 1532"/>
                        <a:gd name="T3" fmla="*/ 0 h 2491"/>
                        <a:gd name="T4" fmla="*/ 0 w 1532"/>
                        <a:gd name="T5" fmla="*/ 0 h 2491"/>
                        <a:gd name="T6" fmla="*/ 0 w 1532"/>
                        <a:gd name="T7" fmla="*/ 0 h 2491"/>
                        <a:gd name="T8" fmla="*/ 0 w 1532"/>
                        <a:gd name="T9" fmla="*/ 0 h 2491"/>
                        <a:gd name="T10" fmla="*/ 0 w 1532"/>
                        <a:gd name="T11" fmla="*/ 0 h 2491"/>
                        <a:gd name="T12" fmla="*/ 0 w 1532"/>
                        <a:gd name="T13" fmla="*/ 0 h 2491"/>
                        <a:gd name="T14" fmla="*/ 0 w 1532"/>
                        <a:gd name="T15" fmla="*/ 0 h 2491"/>
                        <a:gd name="T16" fmla="*/ 0 w 1532"/>
                        <a:gd name="T17" fmla="*/ 0 h 2491"/>
                        <a:gd name="T18" fmla="*/ 0 w 1532"/>
                        <a:gd name="T19" fmla="*/ 0 h 2491"/>
                        <a:gd name="T20" fmla="*/ 0 w 1532"/>
                        <a:gd name="T21" fmla="*/ 0 h 2491"/>
                        <a:gd name="T22" fmla="*/ 0 w 1532"/>
                        <a:gd name="T23" fmla="*/ 1 h 2491"/>
                        <a:gd name="T24" fmla="*/ 0 w 1532"/>
                        <a:gd name="T25" fmla="*/ 1 h 2491"/>
                        <a:gd name="T26" fmla="*/ 0 w 1532"/>
                        <a:gd name="T27" fmla="*/ 1 h 2491"/>
                        <a:gd name="T28" fmla="*/ 0 w 1532"/>
                        <a:gd name="T29" fmla="*/ 1 h 2491"/>
                        <a:gd name="T30" fmla="*/ 0 w 1532"/>
                        <a:gd name="T31" fmla="*/ 1 h 2491"/>
                        <a:gd name="T32" fmla="*/ 0 w 1532"/>
                        <a:gd name="T33" fmla="*/ 1 h 2491"/>
                        <a:gd name="T34" fmla="*/ 0 w 1532"/>
                        <a:gd name="T35" fmla="*/ 1 h 2491"/>
                        <a:gd name="T36" fmla="*/ 0 w 1532"/>
                        <a:gd name="T37" fmla="*/ 1 h 2491"/>
                        <a:gd name="T38" fmla="*/ 0 w 1532"/>
                        <a:gd name="T39" fmla="*/ 1 h 2491"/>
                        <a:gd name="T40" fmla="*/ 0 w 1532"/>
                        <a:gd name="T41" fmla="*/ 1 h 2491"/>
                        <a:gd name="T42" fmla="*/ 0 w 1532"/>
                        <a:gd name="T43" fmla="*/ 1 h 2491"/>
                        <a:gd name="T44" fmla="*/ 0 w 1532"/>
                        <a:gd name="T45" fmla="*/ 1 h 2491"/>
                        <a:gd name="T46" fmla="*/ 0 w 1532"/>
                        <a:gd name="T47" fmla="*/ 1 h 2491"/>
                        <a:gd name="T48" fmla="*/ 0 w 1532"/>
                        <a:gd name="T49" fmla="*/ 1 h 2491"/>
                        <a:gd name="T50" fmla="*/ 1 w 1532"/>
                        <a:gd name="T51" fmla="*/ 1 h 2491"/>
                        <a:gd name="T52" fmla="*/ 1 w 1532"/>
                        <a:gd name="T53" fmla="*/ 1 h 2491"/>
                        <a:gd name="T54" fmla="*/ 1 w 1532"/>
                        <a:gd name="T55" fmla="*/ 1 h 2491"/>
                        <a:gd name="T56" fmla="*/ 1 w 1532"/>
                        <a:gd name="T57" fmla="*/ 1 h 2491"/>
                        <a:gd name="T58" fmla="*/ 1 w 1532"/>
                        <a:gd name="T59" fmla="*/ 1 h 2491"/>
                        <a:gd name="T60" fmla="*/ 1 w 1532"/>
                        <a:gd name="T61" fmla="*/ 0 h 2491"/>
                        <a:gd name="T62" fmla="*/ 1 w 1532"/>
                        <a:gd name="T63" fmla="*/ 0 h 2491"/>
                        <a:gd name="T64" fmla="*/ 1 w 1532"/>
                        <a:gd name="T65" fmla="*/ 0 h 2491"/>
                        <a:gd name="T66" fmla="*/ 0 w 1532"/>
                        <a:gd name="T67" fmla="*/ 0 h 2491"/>
                        <a:gd name="T68" fmla="*/ 0 w 1532"/>
                        <a:gd name="T69" fmla="*/ 0 h 2491"/>
                        <a:gd name="T70" fmla="*/ 0 w 1532"/>
                        <a:gd name="T71" fmla="*/ 0 h 2491"/>
                        <a:gd name="T72" fmla="*/ 0 w 1532"/>
                        <a:gd name="T73" fmla="*/ 0 h 2491"/>
                        <a:gd name="T74" fmla="*/ 0 w 1532"/>
                        <a:gd name="T75" fmla="*/ 0 h 24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2"/>
                        <a:gd name="T115" fmla="*/ 0 h 2491"/>
                        <a:gd name="T116" fmla="*/ 1532 w 1532"/>
                        <a:gd name="T117" fmla="*/ 2491 h 24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2" h="2491">
                          <a:moveTo>
                            <a:pt x="1278" y="127"/>
                          </a:moveTo>
                          <a:lnTo>
                            <a:pt x="1247" y="85"/>
                          </a:lnTo>
                          <a:lnTo>
                            <a:pt x="1197" y="48"/>
                          </a:lnTo>
                          <a:lnTo>
                            <a:pt x="1143" y="25"/>
                          </a:lnTo>
                          <a:lnTo>
                            <a:pt x="1090" y="9"/>
                          </a:lnTo>
                          <a:lnTo>
                            <a:pt x="1017" y="0"/>
                          </a:lnTo>
                          <a:lnTo>
                            <a:pt x="960" y="7"/>
                          </a:lnTo>
                          <a:lnTo>
                            <a:pt x="897" y="21"/>
                          </a:lnTo>
                          <a:lnTo>
                            <a:pt x="833" y="45"/>
                          </a:lnTo>
                          <a:lnTo>
                            <a:pt x="785" y="75"/>
                          </a:lnTo>
                          <a:lnTo>
                            <a:pt x="733" y="121"/>
                          </a:lnTo>
                          <a:lnTo>
                            <a:pt x="641" y="220"/>
                          </a:lnTo>
                          <a:lnTo>
                            <a:pt x="563" y="312"/>
                          </a:lnTo>
                          <a:lnTo>
                            <a:pt x="487" y="419"/>
                          </a:lnTo>
                          <a:lnTo>
                            <a:pt x="413" y="540"/>
                          </a:lnTo>
                          <a:lnTo>
                            <a:pt x="356" y="652"/>
                          </a:lnTo>
                          <a:lnTo>
                            <a:pt x="308" y="758"/>
                          </a:lnTo>
                          <a:lnTo>
                            <a:pt x="273" y="852"/>
                          </a:lnTo>
                          <a:lnTo>
                            <a:pt x="247" y="946"/>
                          </a:lnTo>
                          <a:lnTo>
                            <a:pt x="216" y="1043"/>
                          </a:lnTo>
                          <a:lnTo>
                            <a:pt x="184" y="1132"/>
                          </a:lnTo>
                          <a:lnTo>
                            <a:pt x="131" y="1286"/>
                          </a:lnTo>
                          <a:lnTo>
                            <a:pt x="74" y="1414"/>
                          </a:lnTo>
                          <a:lnTo>
                            <a:pt x="45" y="1485"/>
                          </a:lnTo>
                          <a:lnTo>
                            <a:pt x="25" y="1572"/>
                          </a:lnTo>
                          <a:lnTo>
                            <a:pt x="10" y="1677"/>
                          </a:lnTo>
                          <a:lnTo>
                            <a:pt x="0" y="1792"/>
                          </a:lnTo>
                          <a:lnTo>
                            <a:pt x="2" y="1902"/>
                          </a:lnTo>
                          <a:lnTo>
                            <a:pt x="24" y="2166"/>
                          </a:lnTo>
                          <a:lnTo>
                            <a:pt x="45" y="2322"/>
                          </a:lnTo>
                          <a:lnTo>
                            <a:pt x="56" y="2363"/>
                          </a:lnTo>
                          <a:lnTo>
                            <a:pt x="74" y="2400"/>
                          </a:lnTo>
                          <a:lnTo>
                            <a:pt x="96" y="2430"/>
                          </a:lnTo>
                          <a:lnTo>
                            <a:pt x="120" y="2451"/>
                          </a:lnTo>
                          <a:lnTo>
                            <a:pt x="146" y="2469"/>
                          </a:lnTo>
                          <a:lnTo>
                            <a:pt x="184" y="2481"/>
                          </a:lnTo>
                          <a:lnTo>
                            <a:pt x="228" y="2488"/>
                          </a:lnTo>
                          <a:lnTo>
                            <a:pt x="274" y="2491"/>
                          </a:lnTo>
                          <a:lnTo>
                            <a:pt x="333" y="2484"/>
                          </a:lnTo>
                          <a:lnTo>
                            <a:pt x="393" y="2469"/>
                          </a:lnTo>
                          <a:lnTo>
                            <a:pt x="520" y="2429"/>
                          </a:lnTo>
                          <a:lnTo>
                            <a:pt x="670" y="2379"/>
                          </a:lnTo>
                          <a:lnTo>
                            <a:pt x="741" y="2393"/>
                          </a:lnTo>
                          <a:lnTo>
                            <a:pt x="786" y="2399"/>
                          </a:lnTo>
                          <a:lnTo>
                            <a:pt x="840" y="2393"/>
                          </a:lnTo>
                          <a:lnTo>
                            <a:pt x="947" y="2372"/>
                          </a:lnTo>
                          <a:lnTo>
                            <a:pt x="1081" y="2337"/>
                          </a:lnTo>
                          <a:lnTo>
                            <a:pt x="1202" y="2301"/>
                          </a:lnTo>
                          <a:lnTo>
                            <a:pt x="1281" y="2273"/>
                          </a:lnTo>
                          <a:lnTo>
                            <a:pt x="1326" y="2253"/>
                          </a:lnTo>
                          <a:lnTo>
                            <a:pt x="1368" y="2226"/>
                          </a:lnTo>
                          <a:lnTo>
                            <a:pt x="1403" y="2185"/>
                          </a:lnTo>
                          <a:lnTo>
                            <a:pt x="1429" y="2138"/>
                          </a:lnTo>
                          <a:lnTo>
                            <a:pt x="1452" y="2082"/>
                          </a:lnTo>
                          <a:lnTo>
                            <a:pt x="1472" y="2024"/>
                          </a:lnTo>
                          <a:lnTo>
                            <a:pt x="1493" y="1931"/>
                          </a:lnTo>
                          <a:lnTo>
                            <a:pt x="1505" y="1858"/>
                          </a:lnTo>
                          <a:lnTo>
                            <a:pt x="1515" y="1784"/>
                          </a:lnTo>
                          <a:lnTo>
                            <a:pt x="1529" y="1669"/>
                          </a:lnTo>
                          <a:lnTo>
                            <a:pt x="1532" y="1593"/>
                          </a:lnTo>
                          <a:lnTo>
                            <a:pt x="1522" y="1491"/>
                          </a:lnTo>
                          <a:lnTo>
                            <a:pt x="1493" y="1343"/>
                          </a:lnTo>
                          <a:lnTo>
                            <a:pt x="1465" y="1150"/>
                          </a:lnTo>
                          <a:lnTo>
                            <a:pt x="1434" y="1010"/>
                          </a:lnTo>
                          <a:lnTo>
                            <a:pt x="1411" y="952"/>
                          </a:lnTo>
                          <a:lnTo>
                            <a:pt x="1385" y="899"/>
                          </a:lnTo>
                          <a:lnTo>
                            <a:pt x="1364" y="845"/>
                          </a:lnTo>
                          <a:lnTo>
                            <a:pt x="1349" y="802"/>
                          </a:lnTo>
                          <a:lnTo>
                            <a:pt x="1338" y="723"/>
                          </a:lnTo>
                          <a:lnTo>
                            <a:pt x="1359" y="612"/>
                          </a:lnTo>
                          <a:lnTo>
                            <a:pt x="1363" y="543"/>
                          </a:lnTo>
                          <a:lnTo>
                            <a:pt x="1357" y="474"/>
                          </a:lnTo>
                          <a:lnTo>
                            <a:pt x="1346" y="386"/>
                          </a:lnTo>
                          <a:lnTo>
                            <a:pt x="1326" y="269"/>
                          </a:lnTo>
                          <a:lnTo>
                            <a:pt x="1304" y="185"/>
                          </a:lnTo>
                          <a:lnTo>
                            <a:pt x="1278" y="127"/>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2052" name="Group 96">
                      <a:extLst>
                        <a:ext uri="{FF2B5EF4-FFF2-40B4-BE49-F238E27FC236}">
                          <a16:creationId xmlns:a16="http://schemas.microsoft.com/office/drawing/2014/main" id="{34DF49C6-E0C7-4E7D-A2FC-D5CC68B716B1}"/>
                        </a:ext>
                      </a:extLst>
                    </p:cNvPr>
                    <p:cNvGrpSpPr>
                      <a:grpSpLocks/>
                    </p:cNvGrpSpPr>
                    <p:nvPr/>
                  </p:nvGrpSpPr>
                  <p:grpSpPr bwMode="auto">
                    <a:xfrm>
                      <a:off x="2512" y="612"/>
                      <a:ext cx="383" cy="314"/>
                      <a:chOff x="2512" y="612"/>
                      <a:chExt cx="383" cy="314"/>
                    </a:xfrm>
                  </p:grpSpPr>
                  <p:sp>
                    <p:nvSpPr>
                      <p:cNvPr id="32053" name="Freeform 97">
                        <a:extLst>
                          <a:ext uri="{FF2B5EF4-FFF2-40B4-BE49-F238E27FC236}">
                            <a16:creationId xmlns:a16="http://schemas.microsoft.com/office/drawing/2014/main" id="{9E88E98B-5E10-4BB8-9DC0-72FA22EAB3E2}"/>
                          </a:ext>
                        </a:extLst>
                      </p:cNvPr>
                      <p:cNvSpPr>
                        <a:spLocks/>
                      </p:cNvSpPr>
                      <p:nvPr/>
                    </p:nvSpPr>
                    <p:spPr bwMode="auto">
                      <a:xfrm>
                        <a:off x="2512" y="612"/>
                        <a:ext cx="383" cy="314"/>
                      </a:xfrm>
                      <a:custGeom>
                        <a:avLst/>
                        <a:gdLst>
                          <a:gd name="T0" fmla="*/ 0 w 1532"/>
                          <a:gd name="T1" fmla="*/ 0 h 1254"/>
                          <a:gd name="T2" fmla="*/ 0 w 1532"/>
                          <a:gd name="T3" fmla="*/ 0 h 1254"/>
                          <a:gd name="T4" fmla="*/ 0 w 1532"/>
                          <a:gd name="T5" fmla="*/ 0 h 1254"/>
                          <a:gd name="T6" fmla="*/ 0 w 1532"/>
                          <a:gd name="T7" fmla="*/ 0 h 1254"/>
                          <a:gd name="T8" fmla="*/ 0 w 1532"/>
                          <a:gd name="T9" fmla="*/ 0 h 1254"/>
                          <a:gd name="T10" fmla="*/ 0 w 1532"/>
                          <a:gd name="T11" fmla="*/ 0 h 1254"/>
                          <a:gd name="T12" fmla="*/ 0 w 1532"/>
                          <a:gd name="T13" fmla="*/ 0 h 1254"/>
                          <a:gd name="T14" fmla="*/ 0 w 1532"/>
                          <a:gd name="T15" fmla="*/ 0 h 1254"/>
                          <a:gd name="T16" fmla="*/ 0 w 1532"/>
                          <a:gd name="T17" fmla="*/ 0 h 1254"/>
                          <a:gd name="T18" fmla="*/ 0 w 1532"/>
                          <a:gd name="T19" fmla="*/ 0 h 1254"/>
                          <a:gd name="T20" fmla="*/ 0 w 1532"/>
                          <a:gd name="T21" fmla="*/ 0 h 1254"/>
                          <a:gd name="T22" fmla="*/ 0 w 1532"/>
                          <a:gd name="T23" fmla="*/ 0 h 1254"/>
                          <a:gd name="T24" fmla="*/ 0 w 1532"/>
                          <a:gd name="T25" fmla="*/ 0 h 1254"/>
                          <a:gd name="T26" fmla="*/ 0 w 1532"/>
                          <a:gd name="T27" fmla="*/ 0 h 1254"/>
                          <a:gd name="T28" fmla="*/ 0 w 1532"/>
                          <a:gd name="T29" fmla="*/ 0 h 1254"/>
                          <a:gd name="T30" fmla="*/ 0 w 1532"/>
                          <a:gd name="T31" fmla="*/ 0 h 1254"/>
                          <a:gd name="T32" fmla="*/ 0 w 1532"/>
                          <a:gd name="T33" fmla="*/ 0 h 1254"/>
                          <a:gd name="T34" fmla="*/ 0 w 1532"/>
                          <a:gd name="T35" fmla="*/ 0 h 1254"/>
                          <a:gd name="T36" fmla="*/ 0 w 1532"/>
                          <a:gd name="T37" fmla="*/ 0 h 1254"/>
                          <a:gd name="T38" fmla="*/ 0 w 1532"/>
                          <a:gd name="T39" fmla="*/ 0 h 1254"/>
                          <a:gd name="T40" fmla="*/ 0 w 1532"/>
                          <a:gd name="T41" fmla="*/ 0 h 1254"/>
                          <a:gd name="T42" fmla="*/ 0 w 1532"/>
                          <a:gd name="T43" fmla="*/ 0 h 1254"/>
                          <a:gd name="T44" fmla="*/ 0 w 1532"/>
                          <a:gd name="T45" fmla="*/ 0 h 1254"/>
                          <a:gd name="T46" fmla="*/ 0 w 1532"/>
                          <a:gd name="T47" fmla="*/ 0 h 1254"/>
                          <a:gd name="T48" fmla="*/ 0 w 1532"/>
                          <a:gd name="T49" fmla="*/ 0 h 1254"/>
                          <a:gd name="T50" fmla="*/ 0 w 1532"/>
                          <a:gd name="T51" fmla="*/ 0 h 1254"/>
                          <a:gd name="T52" fmla="*/ 0 w 1532"/>
                          <a:gd name="T53" fmla="*/ 0 h 1254"/>
                          <a:gd name="T54" fmla="*/ 0 w 1532"/>
                          <a:gd name="T55" fmla="*/ 0 h 1254"/>
                          <a:gd name="T56" fmla="*/ 0 w 1532"/>
                          <a:gd name="T57" fmla="*/ 0 h 1254"/>
                          <a:gd name="T58" fmla="*/ 0 w 1532"/>
                          <a:gd name="T59" fmla="*/ 0 h 1254"/>
                          <a:gd name="T60" fmla="*/ 1 w 1532"/>
                          <a:gd name="T61" fmla="*/ 0 h 1254"/>
                          <a:gd name="T62" fmla="*/ 1 w 1532"/>
                          <a:gd name="T63" fmla="*/ 0 h 1254"/>
                          <a:gd name="T64" fmla="*/ 1 w 1532"/>
                          <a:gd name="T65" fmla="*/ 0 h 1254"/>
                          <a:gd name="T66" fmla="*/ 1 w 1532"/>
                          <a:gd name="T67" fmla="*/ 0 h 1254"/>
                          <a:gd name="T68" fmla="*/ 1 w 1532"/>
                          <a:gd name="T69" fmla="*/ 0 h 1254"/>
                          <a:gd name="T70" fmla="*/ 1 w 1532"/>
                          <a:gd name="T71" fmla="*/ 0 h 1254"/>
                          <a:gd name="T72" fmla="*/ 1 w 1532"/>
                          <a:gd name="T73" fmla="*/ 0 h 1254"/>
                          <a:gd name="T74" fmla="*/ 1 w 1532"/>
                          <a:gd name="T75" fmla="*/ 0 h 1254"/>
                          <a:gd name="T76" fmla="*/ 1 w 1532"/>
                          <a:gd name="T77" fmla="*/ 0 h 1254"/>
                          <a:gd name="T78" fmla="*/ 1 w 1532"/>
                          <a:gd name="T79" fmla="*/ 0 h 1254"/>
                          <a:gd name="T80" fmla="*/ 1 w 1532"/>
                          <a:gd name="T81" fmla="*/ 0 h 1254"/>
                          <a:gd name="T82" fmla="*/ 1 w 1532"/>
                          <a:gd name="T83" fmla="*/ 0 h 1254"/>
                          <a:gd name="T84" fmla="*/ 1 w 1532"/>
                          <a:gd name="T85" fmla="*/ 0 h 1254"/>
                          <a:gd name="T86" fmla="*/ 1 w 1532"/>
                          <a:gd name="T87" fmla="*/ 0 h 1254"/>
                          <a:gd name="T88" fmla="*/ 1 w 1532"/>
                          <a:gd name="T89" fmla="*/ 0 h 1254"/>
                          <a:gd name="T90" fmla="*/ 0 w 1532"/>
                          <a:gd name="T91" fmla="*/ 0 h 1254"/>
                          <a:gd name="T92" fmla="*/ 0 w 1532"/>
                          <a:gd name="T93" fmla="*/ 0 h 1254"/>
                          <a:gd name="T94" fmla="*/ 0 w 1532"/>
                          <a:gd name="T95" fmla="*/ 0 h 1254"/>
                          <a:gd name="T96" fmla="*/ 0 w 1532"/>
                          <a:gd name="T97" fmla="*/ 0 h 1254"/>
                          <a:gd name="T98" fmla="*/ 0 w 1532"/>
                          <a:gd name="T99" fmla="*/ 0 h 1254"/>
                          <a:gd name="T100" fmla="*/ 0 w 1532"/>
                          <a:gd name="T101" fmla="*/ 0 h 1254"/>
                          <a:gd name="T102" fmla="*/ 0 w 1532"/>
                          <a:gd name="T103" fmla="*/ 0 h 1254"/>
                          <a:gd name="T104" fmla="*/ 0 w 1532"/>
                          <a:gd name="T105" fmla="*/ 0 h 1254"/>
                          <a:gd name="T106" fmla="*/ 0 w 1532"/>
                          <a:gd name="T107" fmla="*/ 0 h 1254"/>
                          <a:gd name="T108" fmla="*/ 0 w 1532"/>
                          <a:gd name="T109" fmla="*/ 0 h 1254"/>
                          <a:gd name="T110" fmla="*/ 0 w 1532"/>
                          <a:gd name="T111" fmla="*/ 0 h 1254"/>
                          <a:gd name="T112" fmla="*/ 0 w 1532"/>
                          <a:gd name="T113" fmla="*/ 0 h 1254"/>
                          <a:gd name="T114" fmla="*/ 0 w 1532"/>
                          <a:gd name="T115" fmla="*/ 0 h 1254"/>
                          <a:gd name="T116" fmla="*/ 0 w 1532"/>
                          <a:gd name="T117" fmla="*/ 0 h 1254"/>
                          <a:gd name="T118" fmla="*/ 0 w 1532"/>
                          <a:gd name="T119" fmla="*/ 0 h 1254"/>
                          <a:gd name="T120" fmla="*/ 0 w 1532"/>
                          <a:gd name="T121" fmla="*/ 0 h 1254"/>
                          <a:gd name="T122" fmla="*/ 0 w 1532"/>
                          <a:gd name="T123" fmla="*/ 0 h 12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32"/>
                          <a:gd name="T187" fmla="*/ 0 h 1254"/>
                          <a:gd name="T188" fmla="*/ 1532 w 1532"/>
                          <a:gd name="T189" fmla="*/ 1254 h 12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32" h="1254">
                            <a:moveTo>
                              <a:pt x="147" y="0"/>
                            </a:moveTo>
                            <a:lnTo>
                              <a:pt x="131" y="50"/>
                            </a:lnTo>
                            <a:lnTo>
                              <a:pt x="74" y="179"/>
                            </a:lnTo>
                            <a:lnTo>
                              <a:pt x="45" y="250"/>
                            </a:lnTo>
                            <a:lnTo>
                              <a:pt x="25" y="336"/>
                            </a:lnTo>
                            <a:lnTo>
                              <a:pt x="9" y="440"/>
                            </a:lnTo>
                            <a:lnTo>
                              <a:pt x="0" y="555"/>
                            </a:lnTo>
                            <a:lnTo>
                              <a:pt x="2" y="667"/>
                            </a:lnTo>
                            <a:lnTo>
                              <a:pt x="24" y="931"/>
                            </a:lnTo>
                            <a:lnTo>
                              <a:pt x="45" y="1085"/>
                            </a:lnTo>
                            <a:lnTo>
                              <a:pt x="56" y="1127"/>
                            </a:lnTo>
                            <a:lnTo>
                              <a:pt x="74" y="1164"/>
                            </a:lnTo>
                            <a:lnTo>
                              <a:pt x="96" y="1194"/>
                            </a:lnTo>
                            <a:lnTo>
                              <a:pt x="120" y="1215"/>
                            </a:lnTo>
                            <a:lnTo>
                              <a:pt x="146" y="1233"/>
                            </a:lnTo>
                            <a:lnTo>
                              <a:pt x="184" y="1245"/>
                            </a:lnTo>
                            <a:lnTo>
                              <a:pt x="228" y="1252"/>
                            </a:lnTo>
                            <a:lnTo>
                              <a:pt x="274" y="1254"/>
                            </a:lnTo>
                            <a:lnTo>
                              <a:pt x="332" y="1247"/>
                            </a:lnTo>
                            <a:lnTo>
                              <a:pt x="393" y="1233"/>
                            </a:lnTo>
                            <a:lnTo>
                              <a:pt x="520" y="1192"/>
                            </a:lnTo>
                            <a:lnTo>
                              <a:pt x="670" y="1143"/>
                            </a:lnTo>
                            <a:lnTo>
                              <a:pt x="741" y="1157"/>
                            </a:lnTo>
                            <a:lnTo>
                              <a:pt x="786" y="1163"/>
                            </a:lnTo>
                            <a:lnTo>
                              <a:pt x="840" y="1157"/>
                            </a:lnTo>
                            <a:lnTo>
                              <a:pt x="947" y="1135"/>
                            </a:lnTo>
                            <a:lnTo>
                              <a:pt x="1081" y="1101"/>
                            </a:lnTo>
                            <a:lnTo>
                              <a:pt x="1202" y="1064"/>
                            </a:lnTo>
                            <a:lnTo>
                              <a:pt x="1280" y="1037"/>
                            </a:lnTo>
                            <a:lnTo>
                              <a:pt x="1326" y="1017"/>
                            </a:lnTo>
                            <a:lnTo>
                              <a:pt x="1368" y="989"/>
                            </a:lnTo>
                            <a:lnTo>
                              <a:pt x="1403" y="949"/>
                            </a:lnTo>
                            <a:lnTo>
                              <a:pt x="1429" y="902"/>
                            </a:lnTo>
                            <a:lnTo>
                              <a:pt x="1451" y="847"/>
                            </a:lnTo>
                            <a:lnTo>
                              <a:pt x="1472" y="788"/>
                            </a:lnTo>
                            <a:lnTo>
                              <a:pt x="1493" y="696"/>
                            </a:lnTo>
                            <a:lnTo>
                              <a:pt x="1505" y="622"/>
                            </a:lnTo>
                            <a:lnTo>
                              <a:pt x="1514" y="547"/>
                            </a:lnTo>
                            <a:lnTo>
                              <a:pt x="1529" y="433"/>
                            </a:lnTo>
                            <a:lnTo>
                              <a:pt x="1532" y="357"/>
                            </a:lnTo>
                            <a:lnTo>
                              <a:pt x="1522" y="256"/>
                            </a:lnTo>
                            <a:lnTo>
                              <a:pt x="1512" y="189"/>
                            </a:lnTo>
                            <a:lnTo>
                              <a:pt x="1481" y="193"/>
                            </a:lnTo>
                            <a:lnTo>
                              <a:pt x="1434" y="207"/>
                            </a:lnTo>
                            <a:lnTo>
                              <a:pt x="1386" y="212"/>
                            </a:lnTo>
                            <a:lnTo>
                              <a:pt x="1293" y="211"/>
                            </a:lnTo>
                            <a:lnTo>
                              <a:pt x="1215" y="207"/>
                            </a:lnTo>
                            <a:lnTo>
                              <a:pt x="1106" y="212"/>
                            </a:lnTo>
                            <a:lnTo>
                              <a:pt x="1008" y="214"/>
                            </a:lnTo>
                            <a:lnTo>
                              <a:pt x="916" y="212"/>
                            </a:lnTo>
                            <a:lnTo>
                              <a:pt x="838" y="208"/>
                            </a:lnTo>
                            <a:lnTo>
                              <a:pt x="771" y="205"/>
                            </a:lnTo>
                            <a:lnTo>
                              <a:pt x="696" y="194"/>
                            </a:lnTo>
                            <a:lnTo>
                              <a:pt x="640" y="182"/>
                            </a:lnTo>
                            <a:lnTo>
                              <a:pt x="568" y="155"/>
                            </a:lnTo>
                            <a:lnTo>
                              <a:pt x="504" y="136"/>
                            </a:lnTo>
                            <a:lnTo>
                              <a:pt x="423" y="111"/>
                            </a:lnTo>
                            <a:lnTo>
                              <a:pt x="344" y="79"/>
                            </a:lnTo>
                            <a:lnTo>
                              <a:pt x="271" y="48"/>
                            </a:lnTo>
                            <a:lnTo>
                              <a:pt x="208" y="15"/>
                            </a:lnTo>
                            <a:lnTo>
                              <a:pt x="174" y="2"/>
                            </a:lnTo>
                            <a:lnTo>
                              <a:pt x="147" y="0"/>
                            </a:lnTo>
                            <a:close/>
                          </a:path>
                        </a:pathLst>
                      </a:custGeom>
                      <a:solidFill>
                        <a:srgbClr val="A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54" name="Freeform 98">
                        <a:extLst>
                          <a:ext uri="{FF2B5EF4-FFF2-40B4-BE49-F238E27FC236}">
                            <a16:creationId xmlns:a16="http://schemas.microsoft.com/office/drawing/2014/main" id="{07C22148-FC93-4E17-AEE7-9E1E253B9186}"/>
                          </a:ext>
                        </a:extLst>
                      </p:cNvPr>
                      <p:cNvSpPr>
                        <a:spLocks/>
                      </p:cNvSpPr>
                      <p:nvPr/>
                    </p:nvSpPr>
                    <p:spPr bwMode="auto">
                      <a:xfrm>
                        <a:off x="2512" y="612"/>
                        <a:ext cx="176" cy="314"/>
                      </a:xfrm>
                      <a:custGeom>
                        <a:avLst/>
                        <a:gdLst>
                          <a:gd name="T0" fmla="*/ 0 w 707"/>
                          <a:gd name="T1" fmla="*/ 0 h 1254"/>
                          <a:gd name="T2" fmla="*/ 0 w 707"/>
                          <a:gd name="T3" fmla="*/ 0 h 1254"/>
                          <a:gd name="T4" fmla="*/ 0 w 707"/>
                          <a:gd name="T5" fmla="*/ 0 h 1254"/>
                          <a:gd name="T6" fmla="*/ 0 w 707"/>
                          <a:gd name="T7" fmla="*/ 0 h 1254"/>
                          <a:gd name="T8" fmla="*/ 0 w 707"/>
                          <a:gd name="T9" fmla="*/ 0 h 1254"/>
                          <a:gd name="T10" fmla="*/ 0 w 707"/>
                          <a:gd name="T11" fmla="*/ 0 h 1254"/>
                          <a:gd name="T12" fmla="*/ 0 w 707"/>
                          <a:gd name="T13" fmla="*/ 0 h 1254"/>
                          <a:gd name="T14" fmla="*/ 0 w 707"/>
                          <a:gd name="T15" fmla="*/ 0 h 1254"/>
                          <a:gd name="T16" fmla="*/ 0 w 707"/>
                          <a:gd name="T17" fmla="*/ 0 h 1254"/>
                          <a:gd name="T18" fmla="*/ 0 w 707"/>
                          <a:gd name="T19" fmla="*/ 0 h 1254"/>
                          <a:gd name="T20" fmla="*/ 0 w 707"/>
                          <a:gd name="T21" fmla="*/ 0 h 1254"/>
                          <a:gd name="T22" fmla="*/ 0 w 707"/>
                          <a:gd name="T23" fmla="*/ 0 h 1254"/>
                          <a:gd name="T24" fmla="*/ 0 w 707"/>
                          <a:gd name="T25" fmla="*/ 0 h 1254"/>
                          <a:gd name="T26" fmla="*/ 0 w 707"/>
                          <a:gd name="T27" fmla="*/ 0 h 1254"/>
                          <a:gd name="T28" fmla="*/ 0 w 707"/>
                          <a:gd name="T29" fmla="*/ 0 h 1254"/>
                          <a:gd name="T30" fmla="*/ 0 w 707"/>
                          <a:gd name="T31" fmla="*/ 0 h 1254"/>
                          <a:gd name="T32" fmla="*/ 0 w 707"/>
                          <a:gd name="T33" fmla="*/ 0 h 1254"/>
                          <a:gd name="T34" fmla="*/ 0 w 707"/>
                          <a:gd name="T35" fmla="*/ 0 h 1254"/>
                          <a:gd name="T36" fmla="*/ 0 w 707"/>
                          <a:gd name="T37" fmla="*/ 0 h 1254"/>
                          <a:gd name="T38" fmla="*/ 0 w 707"/>
                          <a:gd name="T39" fmla="*/ 0 h 1254"/>
                          <a:gd name="T40" fmla="*/ 0 w 707"/>
                          <a:gd name="T41" fmla="*/ 0 h 1254"/>
                          <a:gd name="T42" fmla="*/ 0 w 707"/>
                          <a:gd name="T43" fmla="*/ 0 h 1254"/>
                          <a:gd name="T44" fmla="*/ 0 w 707"/>
                          <a:gd name="T45" fmla="*/ 0 h 1254"/>
                          <a:gd name="T46" fmla="*/ 0 w 707"/>
                          <a:gd name="T47" fmla="*/ 0 h 1254"/>
                          <a:gd name="T48" fmla="*/ 0 w 707"/>
                          <a:gd name="T49" fmla="*/ 0 h 1254"/>
                          <a:gd name="T50" fmla="*/ 0 w 707"/>
                          <a:gd name="T51" fmla="*/ 0 h 1254"/>
                          <a:gd name="T52" fmla="*/ 0 w 707"/>
                          <a:gd name="T53" fmla="*/ 0 h 1254"/>
                          <a:gd name="T54" fmla="*/ 0 w 707"/>
                          <a:gd name="T55" fmla="*/ 0 h 1254"/>
                          <a:gd name="T56" fmla="*/ 0 w 707"/>
                          <a:gd name="T57" fmla="*/ 0 h 1254"/>
                          <a:gd name="T58" fmla="*/ 0 w 707"/>
                          <a:gd name="T59" fmla="*/ 0 h 1254"/>
                          <a:gd name="T60" fmla="*/ 0 w 707"/>
                          <a:gd name="T61" fmla="*/ 0 h 1254"/>
                          <a:gd name="T62" fmla="*/ 0 w 707"/>
                          <a:gd name="T63" fmla="*/ 0 h 1254"/>
                          <a:gd name="T64" fmla="*/ 0 w 707"/>
                          <a:gd name="T65" fmla="*/ 0 h 1254"/>
                          <a:gd name="T66" fmla="*/ 0 w 707"/>
                          <a:gd name="T67" fmla="*/ 0 h 1254"/>
                          <a:gd name="T68" fmla="*/ 0 w 707"/>
                          <a:gd name="T69" fmla="*/ 0 h 1254"/>
                          <a:gd name="T70" fmla="*/ 0 w 707"/>
                          <a:gd name="T71" fmla="*/ 0 h 1254"/>
                          <a:gd name="T72" fmla="*/ 0 w 707"/>
                          <a:gd name="T73" fmla="*/ 0 h 1254"/>
                          <a:gd name="T74" fmla="*/ 0 w 707"/>
                          <a:gd name="T75" fmla="*/ 0 h 1254"/>
                          <a:gd name="T76" fmla="*/ 0 w 707"/>
                          <a:gd name="T77" fmla="*/ 0 h 1254"/>
                          <a:gd name="T78" fmla="*/ 0 w 707"/>
                          <a:gd name="T79" fmla="*/ 0 h 1254"/>
                          <a:gd name="T80" fmla="*/ 0 w 707"/>
                          <a:gd name="T81" fmla="*/ 0 h 12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7"/>
                          <a:gd name="T124" fmla="*/ 0 h 1254"/>
                          <a:gd name="T125" fmla="*/ 707 w 707"/>
                          <a:gd name="T126" fmla="*/ 1254 h 12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7" h="1254">
                            <a:moveTo>
                              <a:pt x="147" y="0"/>
                            </a:moveTo>
                            <a:lnTo>
                              <a:pt x="131" y="50"/>
                            </a:lnTo>
                            <a:lnTo>
                              <a:pt x="74" y="179"/>
                            </a:lnTo>
                            <a:lnTo>
                              <a:pt x="45" y="250"/>
                            </a:lnTo>
                            <a:lnTo>
                              <a:pt x="25" y="336"/>
                            </a:lnTo>
                            <a:lnTo>
                              <a:pt x="9" y="440"/>
                            </a:lnTo>
                            <a:lnTo>
                              <a:pt x="0" y="555"/>
                            </a:lnTo>
                            <a:lnTo>
                              <a:pt x="2" y="667"/>
                            </a:lnTo>
                            <a:lnTo>
                              <a:pt x="24" y="931"/>
                            </a:lnTo>
                            <a:lnTo>
                              <a:pt x="45" y="1085"/>
                            </a:lnTo>
                            <a:lnTo>
                              <a:pt x="56" y="1127"/>
                            </a:lnTo>
                            <a:lnTo>
                              <a:pt x="74" y="1164"/>
                            </a:lnTo>
                            <a:lnTo>
                              <a:pt x="96" y="1194"/>
                            </a:lnTo>
                            <a:lnTo>
                              <a:pt x="120" y="1215"/>
                            </a:lnTo>
                            <a:lnTo>
                              <a:pt x="146" y="1233"/>
                            </a:lnTo>
                            <a:lnTo>
                              <a:pt x="183" y="1245"/>
                            </a:lnTo>
                            <a:lnTo>
                              <a:pt x="227" y="1252"/>
                            </a:lnTo>
                            <a:lnTo>
                              <a:pt x="273" y="1254"/>
                            </a:lnTo>
                            <a:lnTo>
                              <a:pt x="331" y="1247"/>
                            </a:lnTo>
                            <a:lnTo>
                              <a:pt x="393" y="1233"/>
                            </a:lnTo>
                            <a:lnTo>
                              <a:pt x="520" y="1192"/>
                            </a:lnTo>
                            <a:lnTo>
                              <a:pt x="669" y="1143"/>
                            </a:lnTo>
                            <a:lnTo>
                              <a:pt x="683" y="1131"/>
                            </a:lnTo>
                            <a:lnTo>
                              <a:pt x="700" y="1109"/>
                            </a:lnTo>
                            <a:lnTo>
                              <a:pt x="704" y="1090"/>
                            </a:lnTo>
                            <a:lnTo>
                              <a:pt x="707" y="1062"/>
                            </a:lnTo>
                            <a:lnTo>
                              <a:pt x="694" y="1027"/>
                            </a:lnTo>
                            <a:lnTo>
                              <a:pt x="647" y="943"/>
                            </a:lnTo>
                            <a:lnTo>
                              <a:pt x="581" y="819"/>
                            </a:lnTo>
                            <a:lnTo>
                              <a:pt x="546" y="755"/>
                            </a:lnTo>
                            <a:lnTo>
                              <a:pt x="501" y="668"/>
                            </a:lnTo>
                            <a:lnTo>
                              <a:pt x="461" y="596"/>
                            </a:lnTo>
                            <a:lnTo>
                              <a:pt x="418" y="517"/>
                            </a:lnTo>
                            <a:lnTo>
                              <a:pt x="379" y="443"/>
                            </a:lnTo>
                            <a:lnTo>
                              <a:pt x="340" y="371"/>
                            </a:lnTo>
                            <a:lnTo>
                              <a:pt x="286" y="274"/>
                            </a:lnTo>
                            <a:lnTo>
                              <a:pt x="241" y="188"/>
                            </a:lnTo>
                            <a:lnTo>
                              <a:pt x="198" y="106"/>
                            </a:lnTo>
                            <a:lnTo>
                              <a:pt x="174" y="53"/>
                            </a:lnTo>
                            <a:lnTo>
                              <a:pt x="159" y="21"/>
                            </a:lnTo>
                            <a:lnTo>
                              <a:pt x="147"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2050" name="Freeform 99">
                    <a:extLst>
                      <a:ext uri="{FF2B5EF4-FFF2-40B4-BE49-F238E27FC236}">
                        <a16:creationId xmlns:a16="http://schemas.microsoft.com/office/drawing/2014/main" id="{C2BEE019-745A-405F-B125-DF54180FD58F}"/>
                      </a:ext>
                    </a:extLst>
                  </p:cNvPr>
                  <p:cNvSpPr>
                    <a:spLocks/>
                  </p:cNvSpPr>
                  <p:nvPr/>
                </p:nvSpPr>
                <p:spPr bwMode="auto">
                  <a:xfrm>
                    <a:off x="2777" y="444"/>
                    <a:ext cx="72" cy="61"/>
                  </a:xfrm>
                  <a:custGeom>
                    <a:avLst/>
                    <a:gdLst>
                      <a:gd name="T0" fmla="*/ 0 w 285"/>
                      <a:gd name="T1" fmla="*/ 0 h 244"/>
                      <a:gd name="T2" fmla="*/ 0 w 285"/>
                      <a:gd name="T3" fmla="*/ 0 h 244"/>
                      <a:gd name="T4" fmla="*/ 0 w 285"/>
                      <a:gd name="T5" fmla="*/ 0 h 244"/>
                      <a:gd name="T6" fmla="*/ 0 w 285"/>
                      <a:gd name="T7" fmla="*/ 0 h 244"/>
                      <a:gd name="T8" fmla="*/ 0 w 285"/>
                      <a:gd name="T9" fmla="*/ 0 h 244"/>
                      <a:gd name="T10" fmla="*/ 0 w 285"/>
                      <a:gd name="T11" fmla="*/ 0 h 244"/>
                      <a:gd name="T12" fmla="*/ 0 w 285"/>
                      <a:gd name="T13" fmla="*/ 0 h 244"/>
                      <a:gd name="T14" fmla="*/ 0 w 285"/>
                      <a:gd name="T15" fmla="*/ 0 h 244"/>
                      <a:gd name="T16" fmla="*/ 0 w 285"/>
                      <a:gd name="T17" fmla="*/ 0 h 244"/>
                      <a:gd name="T18" fmla="*/ 0 w 285"/>
                      <a:gd name="T19" fmla="*/ 0 h 244"/>
                      <a:gd name="T20" fmla="*/ 0 w 285"/>
                      <a:gd name="T21" fmla="*/ 0 h 244"/>
                      <a:gd name="T22" fmla="*/ 0 w 285"/>
                      <a:gd name="T23" fmla="*/ 0 h 2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5"/>
                      <a:gd name="T37" fmla="*/ 0 h 244"/>
                      <a:gd name="T38" fmla="*/ 285 w 285"/>
                      <a:gd name="T39" fmla="*/ 244 h 2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5" h="244">
                        <a:moveTo>
                          <a:pt x="285" y="244"/>
                        </a:moveTo>
                        <a:lnTo>
                          <a:pt x="253" y="230"/>
                        </a:lnTo>
                        <a:lnTo>
                          <a:pt x="217" y="209"/>
                        </a:lnTo>
                        <a:lnTo>
                          <a:pt x="175" y="178"/>
                        </a:lnTo>
                        <a:lnTo>
                          <a:pt x="152" y="153"/>
                        </a:lnTo>
                        <a:lnTo>
                          <a:pt x="137" y="128"/>
                        </a:lnTo>
                        <a:lnTo>
                          <a:pt x="121" y="99"/>
                        </a:lnTo>
                        <a:lnTo>
                          <a:pt x="103" y="70"/>
                        </a:lnTo>
                        <a:lnTo>
                          <a:pt x="86" y="47"/>
                        </a:lnTo>
                        <a:lnTo>
                          <a:pt x="65" y="32"/>
                        </a:lnTo>
                        <a:lnTo>
                          <a:pt x="39" y="15"/>
                        </a:lnTo>
                        <a:lnTo>
                          <a:pt x="0"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2042" name="Group 100">
                  <a:extLst>
                    <a:ext uri="{FF2B5EF4-FFF2-40B4-BE49-F238E27FC236}">
                      <a16:creationId xmlns:a16="http://schemas.microsoft.com/office/drawing/2014/main" id="{4A308C20-5FBB-43E6-BCFA-D4560FC6BCF0}"/>
                    </a:ext>
                  </a:extLst>
                </p:cNvPr>
                <p:cNvGrpSpPr>
                  <a:grpSpLocks/>
                </p:cNvGrpSpPr>
                <p:nvPr/>
              </p:nvGrpSpPr>
              <p:grpSpPr bwMode="auto">
                <a:xfrm>
                  <a:off x="2969" y="300"/>
                  <a:ext cx="383" cy="624"/>
                  <a:chOff x="2969" y="300"/>
                  <a:chExt cx="383" cy="624"/>
                </a:xfrm>
              </p:grpSpPr>
              <p:grpSp>
                <p:nvGrpSpPr>
                  <p:cNvPr id="32043" name="Group 101">
                    <a:extLst>
                      <a:ext uri="{FF2B5EF4-FFF2-40B4-BE49-F238E27FC236}">
                        <a16:creationId xmlns:a16="http://schemas.microsoft.com/office/drawing/2014/main" id="{3C91B342-AEF0-4A71-96E4-1B654C9EF2B1}"/>
                      </a:ext>
                    </a:extLst>
                  </p:cNvPr>
                  <p:cNvGrpSpPr>
                    <a:grpSpLocks/>
                  </p:cNvGrpSpPr>
                  <p:nvPr/>
                </p:nvGrpSpPr>
                <p:grpSpPr bwMode="auto">
                  <a:xfrm>
                    <a:off x="2969" y="300"/>
                    <a:ext cx="383" cy="624"/>
                    <a:chOff x="2969" y="300"/>
                    <a:chExt cx="383" cy="624"/>
                  </a:xfrm>
                </p:grpSpPr>
                <p:sp>
                  <p:nvSpPr>
                    <p:cNvPr id="32045" name="Freeform 102">
                      <a:extLst>
                        <a:ext uri="{FF2B5EF4-FFF2-40B4-BE49-F238E27FC236}">
                          <a16:creationId xmlns:a16="http://schemas.microsoft.com/office/drawing/2014/main" id="{E56158AA-2387-4170-A10C-1456A22E1E1E}"/>
                        </a:ext>
                      </a:extLst>
                    </p:cNvPr>
                    <p:cNvSpPr>
                      <a:spLocks/>
                    </p:cNvSpPr>
                    <p:nvPr/>
                  </p:nvSpPr>
                  <p:spPr bwMode="auto">
                    <a:xfrm>
                      <a:off x="2969" y="300"/>
                      <a:ext cx="383" cy="623"/>
                    </a:xfrm>
                    <a:custGeom>
                      <a:avLst/>
                      <a:gdLst>
                        <a:gd name="T0" fmla="*/ 0 w 1532"/>
                        <a:gd name="T1" fmla="*/ 0 h 2491"/>
                        <a:gd name="T2" fmla="*/ 0 w 1532"/>
                        <a:gd name="T3" fmla="*/ 0 h 2491"/>
                        <a:gd name="T4" fmla="*/ 0 w 1532"/>
                        <a:gd name="T5" fmla="*/ 0 h 2491"/>
                        <a:gd name="T6" fmla="*/ 0 w 1532"/>
                        <a:gd name="T7" fmla="*/ 0 h 2491"/>
                        <a:gd name="T8" fmla="*/ 0 w 1532"/>
                        <a:gd name="T9" fmla="*/ 0 h 2491"/>
                        <a:gd name="T10" fmla="*/ 0 w 1532"/>
                        <a:gd name="T11" fmla="*/ 0 h 2491"/>
                        <a:gd name="T12" fmla="*/ 0 w 1532"/>
                        <a:gd name="T13" fmla="*/ 0 h 2491"/>
                        <a:gd name="T14" fmla="*/ 0 w 1532"/>
                        <a:gd name="T15" fmla="*/ 0 h 2491"/>
                        <a:gd name="T16" fmla="*/ 0 w 1532"/>
                        <a:gd name="T17" fmla="*/ 0 h 2491"/>
                        <a:gd name="T18" fmla="*/ 0 w 1532"/>
                        <a:gd name="T19" fmla="*/ 0 h 2491"/>
                        <a:gd name="T20" fmla="*/ 1 w 1532"/>
                        <a:gd name="T21" fmla="*/ 0 h 2491"/>
                        <a:gd name="T22" fmla="*/ 1 w 1532"/>
                        <a:gd name="T23" fmla="*/ 1 h 2491"/>
                        <a:gd name="T24" fmla="*/ 1 w 1532"/>
                        <a:gd name="T25" fmla="*/ 1 h 2491"/>
                        <a:gd name="T26" fmla="*/ 1 w 1532"/>
                        <a:gd name="T27" fmla="*/ 1 h 2491"/>
                        <a:gd name="T28" fmla="*/ 1 w 1532"/>
                        <a:gd name="T29" fmla="*/ 1 h 2491"/>
                        <a:gd name="T30" fmla="*/ 1 w 1532"/>
                        <a:gd name="T31" fmla="*/ 1 h 2491"/>
                        <a:gd name="T32" fmla="*/ 1 w 1532"/>
                        <a:gd name="T33" fmla="*/ 1 h 2491"/>
                        <a:gd name="T34" fmla="*/ 0 w 1532"/>
                        <a:gd name="T35" fmla="*/ 1 h 2491"/>
                        <a:gd name="T36" fmla="*/ 0 w 1532"/>
                        <a:gd name="T37" fmla="*/ 1 h 2491"/>
                        <a:gd name="T38" fmla="*/ 0 w 1532"/>
                        <a:gd name="T39" fmla="*/ 1 h 2491"/>
                        <a:gd name="T40" fmla="*/ 0 w 1532"/>
                        <a:gd name="T41" fmla="*/ 1 h 2491"/>
                        <a:gd name="T42" fmla="*/ 0 w 1532"/>
                        <a:gd name="T43" fmla="*/ 1 h 2491"/>
                        <a:gd name="T44" fmla="*/ 0 w 1532"/>
                        <a:gd name="T45" fmla="*/ 1 h 2491"/>
                        <a:gd name="T46" fmla="*/ 0 w 1532"/>
                        <a:gd name="T47" fmla="*/ 1 h 2491"/>
                        <a:gd name="T48" fmla="*/ 0 w 1532"/>
                        <a:gd name="T49" fmla="*/ 1 h 2491"/>
                        <a:gd name="T50" fmla="*/ 0 w 1532"/>
                        <a:gd name="T51" fmla="*/ 1 h 2491"/>
                        <a:gd name="T52" fmla="*/ 0 w 1532"/>
                        <a:gd name="T53" fmla="*/ 1 h 2491"/>
                        <a:gd name="T54" fmla="*/ 0 w 1532"/>
                        <a:gd name="T55" fmla="*/ 1 h 2491"/>
                        <a:gd name="T56" fmla="*/ 0 w 1532"/>
                        <a:gd name="T57" fmla="*/ 1 h 2491"/>
                        <a:gd name="T58" fmla="*/ 0 w 1532"/>
                        <a:gd name="T59" fmla="*/ 1 h 2491"/>
                        <a:gd name="T60" fmla="*/ 0 w 1532"/>
                        <a:gd name="T61" fmla="*/ 0 h 2491"/>
                        <a:gd name="T62" fmla="*/ 0 w 1532"/>
                        <a:gd name="T63" fmla="*/ 0 h 2491"/>
                        <a:gd name="T64" fmla="*/ 0 w 1532"/>
                        <a:gd name="T65" fmla="*/ 0 h 2491"/>
                        <a:gd name="T66" fmla="*/ 0 w 1532"/>
                        <a:gd name="T67" fmla="*/ 0 h 2491"/>
                        <a:gd name="T68" fmla="*/ 0 w 1532"/>
                        <a:gd name="T69" fmla="*/ 0 h 2491"/>
                        <a:gd name="T70" fmla="*/ 0 w 1532"/>
                        <a:gd name="T71" fmla="*/ 0 h 2491"/>
                        <a:gd name="T72" fmla="*/ 0 w 1532"/>
                        <a:gd name="T73" fmla="*/ 0 h 2491"/>
                        <a:gd name="T74" fmla="*/ 0 w 1532"/>
                        <a:gd name="T75" fmla="*/ 0 h 24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2"/>
                        <a:gd name="T115" fmla="*/ 0 h 2491"/>
                        <a:gd name="T116" fmla="*/ 1532 w 1532"/>
                        <a:gd name="T117" fmla="*/ 2491 h 24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2" h="2491">
                          <a:moveTo>
                            <a:pt x="254" y="127"/>
                          </a:moveTo>
                          <a:lnTo>
                            <a:pt x="285" y="85"/>
                          </a:lnTo>
                          <a:lnTo>
                            <a:pt x="335" y="48"/>
                          </a:lnTo>
                          <a:lnTo>
                            <a:pt x="390" y="25"/>
                          </a:lnTo>
                          <a:lnTo>
                            <a:pt x="442" y="9"/>
                          </a:lnTo>
                          <a:lnTo>
                            <a:pt x="515" y="0"/>
                          </a:lnTo>
                          <a:lnTo>
                            <a:pt x="573" y="7"/>
                          </a:lnTo>
                          <a:lnTo>
                            <a:pt x="635" y="21"/>
                          </a:lnTo>
                          <a:lnTo>
                            <a:pt x="700" y="45"/>
                          </a:lnTo>
                          <a:lnTo>
                            <a:pt x="747" y="74"/>
                          </a:lnTo>
                          <a:lnTo>
                            <a:pt x="799" y="121"/>
                          </a:lnTo>
                          <a:lnTo>
                            <a:pt x="891" y="219"/>
                          </a:lnTo>
                          <a:lnTo>
                            <a:pt x="969" y="312"/>
                          </a:lnTo>
                          <a:lnTo>
                            <a:pt x="1045" y="419"/>
                          </a:lnTo>
                          <a:lnTo>
                            <a:pt x="1119" y="540"/>
                          </a:lnTo>
                          <a:lnTo>
                            <a:pt x="1176" y="652"/>
                          </a:lnTo>
                          <a:lnTo>
                            <a:pt x="1225" y="758"/>
                          </a:lnTo>
                          <a:lnTo>
                            <a:pt x="1259" y="852"/>
                          </a:lnTo>
                          <a:lnTo>
                            <a:pt x="1285" y="946"/>
                          </a:lnTo>
                          <a:lnTo>
                            <a:pt x="1316" y="1043"/>
                          </a:lnTo>
                          <a:lnTo>
                            <a:pt x="1348" y="1132"/>
                          </a:lnTo>
                          <a:lnTo>
                            <a:pt x="1402" y="1285"/>
                          </a:lnTo>
                          <a:lnTo>
                            <a:pt x="1459" y="1414"/>
                          </a:lnTo>
                          <a:lnTo>
                            <a:pt x="1487" y="1485"/>
                          </a:lnTo>
                          <a:lnTo>
                            <a:pt x="1507" y="1572"/>
                          </a:lnTo>
                          <a:lnTo>
                            <a:pt x="1523" y="1676"/>
                          </a:lnTo>
                          <a:lnTo>
                            <a:pt x="1532" y="1792"/>
                          </a:lnTo>
                          <a:lnTo>
                            <a:pt x="1530" y="1902"/>
                          </a:lnTo>
                          <a:lnTo>
                            <a:pt x="1509" y="2166"/>
                          </a:lnTo>
                          <a:lnTo>
                            <a:pt x="1487" y="2322"/>
                          </a:lnTo>
                          <a:lnTo>
                            <a:pt x="1476" y="2363"/>
                          </a:lnTo>
                          <a:lnTo>
                            <a:pt x="1459" y="2400"/>
                          </a:lnTo>
                          <a:lnTo>
                            <a:pt x="1436" y="2430"/>
                          </a:lnTo>
                          <a:lnTo>
                            <a:pt x="1412" y="2451"/>
                          </a:lnTo>
                          <a:lnTo>
                            <a:pt x="1386" y="2469"/>
                          </a:lnTo>
                          <a:lnTo>
                            <a:pt x="1348" y="2481"/>
                          </a:lnTo>
                          <a:lnTo>
                            <a:pt x="1304" y="2488"/>
                          </a:lnTo>
                          <a:lnTo>
                            <a:pt x="1258" y="2491"/>
                          </a:lnTo>
                          <a:lnTo>
                            <a:pt x="1200" y="2483"/>
                          </a:lnTo>
                          <a:lnTo>
                            <a:pt x="1139" y="2469"/>
                          </a:lnTo>
                          <a:lnTo>
                            <a:pt x="1012" y="2429"/>
                          </a:lnTo>
                          <a:lnTo>
                            <a:pt x="862" y="2379"/>
                          </a:lnTo>
                          <a:lnTo>
                            <a:pt x="791" y="2393"/>
                          </a:lnTo>
                          <a:lnTo>
                            <a:pt x="746" y="2399"/>
                          </a:lnTo>
                          <a:lnTo>
                            <a:pt x="692" y="2393"/>
                          </a:lnTo>
                          <a:lnTo>
                            <a:pt x="586" y="2372"/>
                          </a:lnTo>
                          <a:lnTo>
                            <a:pt x="451" y="2337"/>
                          </a:lnTo>
                          <a:lnTo>
                            <a:pt x="330" y="2300"/>
                          </a:lnTo>
                          <a:lnTo>
                            <a:pt x="252" y="2273"/>
                          </a:lnTo>
                          <a:lnTo>
                            <a:pt x="207" y="2253"/>
                          </a:lnTo>
                          <a:lnTo>
                            <a:pt x="164" y="2226"/>
                          </a:lnTo>
                          <a:lnTo>
                            <a:pt x="129" y="2185"/>
                          </a:lnTo>
                          <a:lnTo>
                            <a:pt x="103" y="2138"/>
                          </a:lnTo>
                          <a:lnTo>
                            <a:pt x="81" y="2082"/>
                          </a:lnTo>
                          <a:lnTo>
                            <a:pt x="61" y="2023"/>
                          </a:lnTo>
                          <a:lnTo>
                            <a:pt x="39" y="1931"/>
                          </a:lnTo>
                          <a:lnTo>
                            <a:pt x="27" y="1858"/>
                          </a:lnTo>
                          <a:lnTo>
                            <a:pt x="18" y="1783"/>
                          </a:lnTo>
                          <a:lnTo>
                            <a:pt x="4" y="1669"/>
                          </a:lnTo>
                          <a:lnTo>
                            <a:pt x="0" y="1593"/>
                          </a:lnTo>
                          <a:lnTo>
                            <a:pt x="11" y="1491"/>
                          </a:lnTo>
                          <a:lnTo>
                            <a:pt x="39" y="1343"/>
                          </a:lnTo>
                          <a:lnTo>
                            <a:pt x="68" y="1150"/>
                          </a:lnTo>
                          <a:lnTo>
                            <a:pt x="99" y="1010"/>
                          </a:lnTo>
                          <a:lnTo>
                            <a:pt x="121" y="952"/>
                          </a:lnTo>
                          <a:lnTo>
                            <a:pt x="147" y="899"/>
                          </a:lnTo>
                          <a:lnTo>
                            <a:pt x="169" y="845"/>
                          </a:lnTo>
                          <a:lnTo>
                            <a:pt x="183" y="802"/>
                          </a:lnTo>
                          <a:lnTo>
                            <a:pt x="195" y="723"/>
                          </a:lnTo>
                          <a:lnTo>
                            <a:pt x="173" y="612"/>
                          </a:lnTo>
                          <a:lnTo>
                            <a:pt x="170" y="543"/>
                          </a:lnTo>
                          <a:lnTo>
                            <a:pt x="176" y="474"/>
                          </a:lnTo>
                          <a:lnTo>
                            <a:pt x="186" y="386"/>
                          </a:lnTo>
                          <a:lnTo>
                            <a:pt x="207" y="269"/>
                          </a:lnTo>
                          <a:lnTo>
                            <a:pt x="228" y="185"/>
                          </a:lnTo>
                          <a:lnTo>
                            <a:pt x="254" y="127"/>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2046" name="Group 103">
                      <a:extLst>
                        <a:ext uri="{FF2B5EF4-FFF2-40B4-BE49-F238E27FC236}">
                          <a16:creationId xmlns:a16="http://schemas.microsoft.com/office/drawing/2014/main" id="{A74D7ECB-ACC2-4D2E-BA1E-66B44F01C9F6}"/>
                        </a:ext>
                      </a:extLst>
                    </p:cNvPr>
                    <p:cNvGrpSpPr>
                      <a:grpSpLocks/>
                    </p:cNvGrpSpPr>
                    <p:nvPr/>
                  </p:nvGrpSpPr>
                  <p:grpSpPr bwMode="auto">
                    <a:xfrm>
                      <a:off x="2969" y="610"/>
                      <a:ext cx="383" cy="314"/>
                      <a:chOff x="2969" y="610"/>
                      <a:chExt cx="383" cy="314"/>
                    </a:xfrm>
                  </p:grpSpPr>
                  <p:sp>
                    <p:nvSpPr>
                      <p:cNvPr id="32047" name="Freeform 104">
                        <a:extLst>
                          <a:ext uri="{FF2B5EF4-FFF2-40B4-BE49-F238E27FC236}">
                            <a16:creationId xmlns:a16="http://schemas.microsoft.com/office/drawing/2014/main" id="{C459B0D6-67D8-40EC-A8F3-D2FBC856B749}"/>
                          </a:ext>
                        </a:extLst>
                      </p:cNvPr>
                      <p:cNvSpPr>
                        <a:spLocks/>
                      </p:cNvSpPr>
                      <p:nvPr/>
                    </p:nvSpPr>
                    <p:spPr bwMode="auto">
                      <a:xfrm>
                        <a:off x="2969" y="610"/>
                        <a:ext cx="383" cy="314"/>
                      </a:xfrm>
                      <a:custGeom>
                        <a:avLst/>
                        <a:gdLst>
                          <a:gd name="T0" fmla="*/ 1 w 1532"/>
                          <a:gd name="T1" fmla="*/ 0 h 1254"/>
                          <a:gd name="T2" fmla="*/ 1 w 1532"/>
                          <a:gd name="T3" fmla="*/ 0 h 1254"/>
                          <a:gd name="T4" fmla="*/ 1 w 1532"/>
                          <a:gd name="T5" fmla="*/ 0 h 1254"/>
                          <a:gd name="T6" fmla="*/ 1 w 1532"/>
                          <a:gd name="T7" fmla="*/ 0 h 1254"/>
                          <a:gd name="T8" fmla="*/ 1 w 1532"/>
                          <a:gd name="T9" fmla="*/ 0 h 1254"/>
                          <a:gd name="T10" fmla="*/ 1 w 1532"/>
                          <a:gd name="T11" fmla="*/ 0 h 1254"/>
                          <a:gd name="T12" fmla="*/ 1 w 1532"/>
                          <a:gd name="T13" fmla="*/ 0 h 1254"/>
                          <a:gd name="T14" fmla="*/ 1 w 1532"/>
                          <a:gd name="T15" fmla="*/ 0 h 1254"/>
                          <a:gd name="T16" fmla="*/ 1 w 1532"/>
                          <a:gd name="T17" fmla="*/ 0 h 1254"/>
                          <a:gd name="T18" fmla="*/ 1 w 1532"/>
                          <a:gd name="T19" fmla="*/ 0 h 1254"/>
                          <a:gd name="T20" fmla="*/ 1 w 1532"/>
                          <a:gd name="T21" fmla="*/ 0 h 1254"/>
                          <a:gd name="T22" fmla="*/ 1 w 1532"/>
                          <a:gd name="T23" fmla="*/ 0 h 1254"/>
                          <a:gd name="T24" fmla="*/ 1 w 1532"/>
                          <a:gd name="T25" fmla="*/ 0 h 1254"/>
                          <a:gd name="T26" fmla="*/ 1 w 1532"/>
                          <a:gd name="T27" fmla="*/ 0 h 1254"/>
                          <a:gd name="T28" fmla="*/ 1 w 1532"/>
                          <a:gd name="T29" fmla="*/ 0 h 1254"/>
                          <a:gd name="T30" fmla="*/ 0 w 1532"/>
                          <a:gd name="T31" fmla="*/ 0 h 1254"/>
                          <a:gd name="T32" fmla="*/ 0 w 1532"/>
                          <a:gd name="T33" fmla="*/ 0 h 1254"/>
                          <a:gd name="T34" fmla="*/ 0 w 1532"/>
                          <a:gd name="T35" fmla="*/ 0 h 1254"/>
                          <a:gd name="T36" fmla="*/ 0 w 1532"/>
                          <a:gd name="T37" fmla="*/ 0 h 1254"/>
                          <a:gd name="T38" fmla="*/ 0 w 1532"/>
                          <a:gd name="T39" fmla="*/ 0 h 1254"/>
                          <a:gd name="T40" fmla="*/ 0 w 1532"/>
                          <a:gd name="T41" fmla="*/ 0 h 1254"/>
                          <a:gd name="T42" fmla="*/ 0 w 1532"/>
                          <a:gd name="T43" fmla="*/ 0 h 1254"/>
                          <a:gd name="T44" fmla="*/ 0 w 1532"/>
                          <a:gd name="T45" fmla="*/ 0 h 1254"/>
                          <a:gd name="T46" fmla="*/ 0 w 1532"/>
                          <a:gd name="T47" fmla="*/ 0 h 1254"/>
                          <a:gd name="T48" fmla="*/ 0 w 1532"/>
                          <a:gd name="T49" fmla="*/ 0 h 1254"/>
                          <a:gd name="T50" fmla="*/ 0 w 1532"/>
                          <a:gd name="T51" fmla="*/ 0 h 1254"/>
                          <a:gd name="T52" fmla="*/ 0 w 1532"/>
                          <a:gd name="T53" fmla="*/ 0 h 1254"/>
                          <a:gd name="T54" fmla="*/ 0 w 1532"/>
                          <a:gd name="T55" fmla="*/ 0 h 1254"/>
                          <a:gd name="T56" fmla="*/ 0 w 1532"/>
                          <a:gd name="T57" fmla="*/ 0 h 1254"/>
                          <a:gd name="T58" fmla="*/ 0 w 1532"/>
                          <a:gd name="T59" fmla="*/ 0 h 1254"/>
                          <a:gd name="T60" fmla="*/ 0 w 1532"/>
                          <a:gd name="T61" fmla="*/ 0 h 1254"/>
                          <a:gd name="T62" fmla="*/ 0 w 1532"/>
                          <a:gd name="T63" fmla="*/ 0 h 1254"/>
                          <a:gd name="T64" fmla="*/ 0 w 1532"/>
                          <a:gd name="T65" fmla="*/ 0 h 1254"/>
                          <a:gd name="T66" fmla="*/ 0 w 1532"/>
                          <a:gd name="T67" fmla="*/ 0 h 1254"/>
                          <a:gd name="T68" fmla="*/ 0 w 1532"/>
                          <a:gd name="T69" fmla="*/ 0 h 1254"/>
                          <a:gd name="T70" fmla="*/ 0 w 1532"/>
                          <a:gd name="T71" fmla="*/ 0 h 1254"/>
                          <a:gd name="T72" fmla="*/ 0 w 1532"/>
                          <a:gd name="T73" fmla="*/ 0 h 1254"/>
                          <a:gd name="T74" fmla="*/ 0 w 1532"/>
                          <a:gd name="T75" fmla="*/ 0 h 1254"/>
                          <a:gd name="T76" fmla="*/ 0 w 1532"/>
                          <a:gd name="T77" fmla="*/ 0 h 1254"/>
                          <a:gd name="T78" fmla="*/ 0 w 1532"/>
                          <a:gd name="T79" fmla="*/ 0 h 1254"/>
                          <a:gd name="T80" fmla="*/ 0 w 1532"/>
                          <a:gd name="T81" fmla="*/ 0 h 1254"/>
                          <a:gd name="T82" fmla="*/ 0 w 1532"/>
                          <a:gd name="T83" fmla="*/ 0 h 1254"/>
                          <a:gd name="T84" fmla="*/ 0 w 1532"/>
                          <a:gd name="T85" fmla="*/ 0 h 1254"/>
                          <a:gd name="T86" fmla="*/ 0 w 1532"/>
                          <a:gd name="T87" fmla="*/ 0 h 1254"/>
                          <a:gd name="T88" fmla="*/ 0 w 1532"/>
                          <a:gd name="T89" fmla="*/ 0 h 1254"/>
                          <a:gd name="T90" fmla="*/ 0 w 1532"/>
                          <a:gd name="T91" fmla="*/ 0 h 1254"/>
                          <a:gd name="T92" fmla="*/ 0 w 1532"/>
                          <a:gd name="T93" fmla="*/ 0 h 1254"/>
                          <a:gd name="T94" fmla="*/ 0 w 1532"/>
                          <a:gd name="T95" fmla="*/ 0 h 1254"/>
                          <a:gd name="T96" fmla="*/ 0 w 1532"/>
                          <a:gd name="T97" fmla="*/ 0 h 1254"/>
                          <a:gd name="T98" fmla="*/ 0 w 1532"/>
                          <a:gd name="T99" fmla="*/ 0 h 1254"/>
                          <a:gd name="T100" fmla="*/ 0 w 1532"/>
                          <a:gd name="T101" fmla="*/ 0 h 1254"/>
                          <a:gd name="T102" fmla="*/ 0 w 1532"/>
                          <a:gd name="T103" fmla="*/ 0 h 1254"/>
                          <a:gd name="T104" fmla="*/ 0 w 1532"/>
                          <a:gd name="T105" fmla="*/ 0 h 1254"/>
                          <a:gd name="T106" fmla="*/ 0 w 1532"/>
                          <a:gd name="T107" fmla="*/ 0 h 1254"/>
                          <a:gd name="T108" fmla="*/ 0 w 1532"/>
                          <a:gd name="T109" fmla="*/ 0 h 1254"/>
                          <a:gd name="T110" fmla="*/ 0 w 1532"/>
                          <a:gd name="T111" fmla="*/ 0 h 1254"/>
                          <a:gd name="T112" fmla="*/ 0 w 1532"/>
                          <a:gd name="T113" fmla="*/ 0 h 1254"/>
                          <a:gd name="T114" fmla="*/ 0 w 1532"/>
                          <a:gd name="T115" fmla="*/ 0 h 1254"/>
                          <a:gd name="T116" fmla="*/ 0 w 1532"/>
                          <a:gd name="T117" fmla="*/ 0 h 1254"/>
                          <a:gd name="T118" fmla="*/ 0 w 1532"/>
                          <a:gd name="T119" fmla="*/ 0 h 1254"/>
                          <a:gd name="T120" fmla="*/ 0 w 1532"/>
                          <a:gd name="T121" fmla="*/ 0 h 1254"/>
                          <a:gd name="T122" fmla="*/ 1 w 1532"/>
                          <a:gd name="T123" fmla="*/ 0 h 12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32"/>
                          <a:gd name="T187" fmla="*/ 0 h 1254"/>
                          <a:gd name="T188" fmla="*/ 1532 w 1532"/>
                          <a:gd name="T189" fmla="*/ 1254 h 12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32" h="1254">
                            <a:moveTo>
                              <a:pt x="1385" y="0"/>
                            </a:moveTo>
                            <a:lnTo>
                              <a:pt x="1402" y="50"/>
                            </a:lnTo>
                            <a:lnTo>
                              <a:pt x="1459" y="179"/>
                            </a:lnTo>
                            <a:lnTo>
                              <a:pt x="1487" y="250"/>
                            </a:lnTo>
                            <a:lnTo>
                              <a:pt x="1508" y="335"/>
                            </a:lnTo>
                            <a:lnTo>
                              <a:pt x="1523" y="440"/>
                            </a:lnTo>
                            <a:lnTo>
                              <a:pt x="1532" y="555"/>
                            </a:lnTo>
                            <a:lnTo>
                              <a:pt x="1530" y="667"/>
                            </a:lnTo>
                            <a:lnTo>
                              <a:pt x="1509" y="931"/>
                            </a:lnTo>
                            <a:lnTo>
                              <a:pt x="1487" y="1085"/>
                            </a:lnTo>
                            <a:lnTo>
                              <a:pt x="1477" y="1127"/>
                            </a:lnTo>
                            <a:lnTo>
                              <a:pt x="1459" y="1164"/>
                            </a:lnTo>
                            <a:lnTo>
                              <a:pt x="1436" y="1193"/>
                            </a:lnTo>
                            <a:lnTo>
                              <a:pt x="1413" y="1215"/>
                            </a:lnTo>
                            <a:lnTo>
                              <a:pt x="1386" y="1233"/>
                            </a:lnTo>
                            <a:lnTo>
                              <a:pt x="1348" y="1245"/>
                            </a:lnTo>
                            <a:lnTo>
                              <a:pt x="1304" y="1252"/>
                            </a:lnTo>
                            <a:lnTo>
                              <a:pt x="1258" y="1254"/>
                            </a:lnTo>
                            <a:lnTo>
                              <a:pt x="1200" y="1247"/>
                            </a:lnTo>
                            <a:lnTo>
                              <a:pt x="1139" y="1233"/>
                            </a:lnTo>
                            <a:lnTo>
                              <a:pt x="1012" y="1192"/>
                            </a:lnTo>
                            <a:lnTo>
                              <a:pt x="863" y="1142"/>
                            </a:lnTo>
                            <a:lnTo>
                              <a:pt x="791" y="1157"/>
                            </a:lnTo>
                            <a:lnTo>
                              <a:pt x="746" y="1163"/>
                            </a:lnTo>
                            <a:lnTo>
                              <a:pt x="693" y="1157"/>
                            </a:lnTo>
                            <a:lnTo>
                              <a:pt x="586" y="1135"/>
                            </a:lnTo>
                            <a:lnTo>
                              <a:pt x="452" y="1101"/>
                            </a:lnTo>
                            <a:lnTo>
                              <a:pt x="330" y="1064"/>
                            </a:lnTo>
                            <a:lnTo>
                              <a:pt x="252" y="1037"/>
                            </a:lnTo>
                            <a:lnTo>
                              <a:pt x="207" y="1016"/>
                            </a:lnTo>
                            <a:lnTo>
                              <a:pt x="164" y="989"/>
                            </a:lnTo>
                            <a:lnTo>
                              <a:pt x="130" y="949"/>
                            </a:lnTo>
                            <a:lnTo>
                              <a:pt x="103" y="902"/>
                            </a:lnTo>
                            <a:lnTo>
                              <a:pt x="81" y="846"/>
                            </a:lnTo>
                            <a:lnTo>
                              <a:pt x="61" y="788"/>
                            </a:lnTo>
                            <a:lnTo>
                              <a:pt x="39" y="696"/>
                            </a:lnTo>
                            <a:lnTo>
                              <a:pt x="27" y="622"/>
                            </a:lnTo>
                            <a:lnTo>
                              <a:pt x="18" y="547"/>
                            </a:lnTo>
                            <a:lnTo>
                              <a:pt x="4" y="433"/>
                            </a:lnTo>
                            <a:lnTo>
                              <a:pt x="0" y="357"/>
                            </a:lnTo>
                            <a:lnTo>
                              <a:pt x="11" y="256"/>
                            </a:lnTo>
                            <a:lnTo>
                              <a:pt x="20" y="189"/>
                            </a:lnTo>
                            <a:lnTo>
                              <a:pt x="51" y="193"/>
                            </a:lnTo>
                            <a:lnTo>
                              <a:pt x="99" y="207"/>
                            </a:lnTo>
                            <a:lnTo>
                              <a:pt x="146" y="212"/>
                            </a:lnTo>
                            <a:lnTo>
                              <a:pt x="239" y="211"/>
                            </a:lnTo>
                            <a:lnTo>
                              <a:pt x="317" y="207"/>
                            </a:lnTo>
                            <a:lnTo>
                              <a:pt x="427" y="212"/>
                            </a:lnTo>
                            <a:lnTo>
                              <a:pt x="524" y="215"/>
                            </a:lnTo>
                            <a:lnTo>
                              <a:pt x="617" y="212"/>
                            </a:lnTo>
                            <a:lnTo>
                              <a:pt x="694" y="208"/>
                            </a:lnTo>
                            <a:lnTo>
                              <a:pt x="762" y="205"/>
                            </a:lnTo>
                            <a:lnTo>
                              <a:pt x="836" y="194"/>
                            </a:lnTo>
                            <a:lnTo>
                              <a:pt x="892" y="182"/>
                            </a:lnTo>
                            <a:lnTo>
                              <a:pt x="965" y="155"/>
                            </a:lnTo>
                            <a:lnTo>
                              <a:pt x="1029" y="136"/>
                            </a:lnTo>
                            <a:lnTo>
                              <a:pt x="1110" y="111"/>
                            </a:lnTo>
                            <a:lnTo>
                              <a:pt x="1188" y="79"/>
                            </a:lnTo>
                            <a:lnTo>
                              <a:pt x="1262" y="48"/>
                            </a:lnTo>
                            <a:lnTo>
                              <a:pt x="1325" y="15"/>
                            </a:lnTo>
                            <a:lnTo>
                              <a:pt x="1358" y="1"/>
                            </a:lnTo>
                            <a:lnTo>
                              <a:pt x="1385" y="0"/>
                            </a:lnTo>
                            <a:close/>
                          </a:path>
                        </a:pathLst>
                      </a:custGeom>
                      <a:solidFill>
                        <a:srgbClr val="A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048" name="Freeform 105">
                        <a:extLst>
                          <a:ext uri="{FF2B5EF4-FFF2-40B4-BE49-F238E27FC236}">
                            <a16:creationId xmlns:a16="http://schemas.microsoft.com/office/drawing/2014/main" id="{3565E6CB-8E16-4BCC-AFFC-3C6A805557CB}"/>
                          </a:ext>
                        </a:extLst>
                      </p:cNvPr>
                      <p:cNvSpPr>
                        <a:spLocks/>
                      </p:cNvSpPr>
                      <p:nvPr/>
                    </p:nvSpPr>
                    <p:spPr bwMode="auto">
                      <a:xfrm>
                        <a:off x="3175" y="610"/>
                        <a:ext cx="177" cy="314"/>
                      </a:xfrm>
                      <a:custGeom>
                        <a:avLst/>
                        <a:gdLst>
                          <a:gd name="T0" fmla="*/ 0 w 706"/>
                          <a:gd name="T1" fmla="*/ 0 h 1254"/>
                          <a:gd name="T2" fmla="*/ 0 w 706"/>
                          <a:gd name="T3" fmla="*/ 0 h 1254"/>
                          <a:gd name="T4" fmla="*/ 0 w 706"/>
                          <a:gd name="T5" fmla="*/ 0 h 1254"/>
                          <a:gd name="T6" fmla="*/ 0 w 706"/>
                          <a:gd name="T7" fmla="*/ 0 h 1254"/>
                          <a:gd name="T8" fmla="*/ 0 w 706"/>
                          <a:gd name="T9" fmla="*/ 0 h 1254"/>
                          <a:gd name="T10" fmla="*/ 0 w 706"/>
                          <a:gd name="T11" fmla="*/ 0 h 1254"/>
                          <a:gd name="T12" fmla="*/ 0 w 706"/>
                          <a:gd name="T13" fmla="*/ 0 h 1254"/>
                          <a:gd name="T14" fmla="*/ 0 w 706"/>
                          <a:gd name="T15" fmla="*/ 0 h 1254"/>
                          <a:gd name="T16" fmla="*/ 0 w 706"/>
                          <a:gd name="T17" fmla="*/ 0 h 1254"/>
                          <a:gd name="T18" fmla="*/ 0 w 706"/>
                          <a:gd name="T19" fmla="*/ 0 h 1254"/>
                          <a:gd name="T20" fmla="*/ 0 w 706"/>
                          <a:gd name="T21" fmla="*/ 0 h 1254"/>
                          <a:gd name="T22" fmla="*/ 0 w 706"/>
                          <a:gd name="T23" fmla="*/ 0 h 1254"/>
                          <a:gd name="T24" fmla="*/ 0 w 706"/>
                          <a:gd name="T25" fmla="*/ 0 h 1254"/>
                          <a:gd name="T26" fmla="*/ 0 w 706"/>
                          <a:gd name="T27" fmla="*/ 0 h 1254"/>
                          <a:gd name="T28" fmla="*/ 0 w 706"/>
                          <a:gd name="T29" fmla="*/ 0 h 1254"/>
                          <a:gd name="T30" fmla="*/ 0 w 706"/>
                          <a:gd name="T31" fmla="*/ 0 h 1254"/>
                          <a:gd name="T32" fmla="*/ 0 w 706"/>
                          <a:gd name="T33" fmla="*/ 0 h 1254"/>
                          <a:gd name="T34" fmla="*/ 0 w 706"/>
                          <a:gd name="T35" fmla="*/ 0 h 1254"/>
                          <a:gd name="T36" fmla="*/ 0 w 706"/>
                          <a:gd name="T37" fmla="*/ 0 h 1254"/>
                          <a:gd name="T38" fmla="*/ 0 w 706"/>
                          <a:gd name="T39" fmla="*/ 0 h 1254"/>
                          <a:gd name="T40" fmla="*/ 0 w 706"/>
                          <a:gd name="T41" fmla="*/ 0 h 1254"/>
                          <a:gd name="T42" fmla="*/ 0 w 706"/>
                          <a:gd name="T43" fmla="*/ 0 h 1254"/>
                          <a:gd name="T44" fmla="*/ 0 w 706"/>
                          <a:gd name="T45" fmla="*/ 0 h 1254"/>
                          <a:gd name="T46" fmla="*/ 0 w 706"/>
                          <a:gd name="T47" fmla="*/ 0 h 1254"/>
                          <a:gd name="T48" fmla="*/ 0 w 706"/>
                          <a:gd name="T49" fmla="*/ 0 h 1254"/>
                          <a:gd name="T50" fmla="*/ 0 w 706"/>
                          <a:gd name="T51" fmla="*/ 0 h 1254"/>
                          <a:gd name="T52" fmla="*/ 0 w 706"/>
                          <a:gd name="T53" fmla="*/ 0 h 1254"/>
                          <a:gd name="T54" fmla="*/ 0 w 706"/>
                          <a:gd name="T55" fmla="*/ 0 h 1254"/>
                          <a:gd name="T56" fmla="*/ 0 w 706"/>
                          <a:gd name="T57" fmla="*/ 0 h 1254"/>
                          <a:gd name="T58" fmla="*/ 0 w 706"/>
                          <a:gd name="T59" fmla="*/ 0 h 1254"/>
                          <a:gd name="T60" fmla="*/ 0 w 706"/>
                          <a:gd name="T61" fmla="*/ 0 h 1254"/>
                          <a:gd name="T62" fmla="*/ 0 w 706"/>
                          <a:gd name="T63" fmla="*/ 0 h 1254"/>
                          <a:gd name="T64" fmla="*/ 0 w 706"/>
                          <a:gd name="T65" fmla="*/ 0 h 1254"/>
                          <a:gd name="T66" fmla="*/ 0 w 706"/>
                          <a:gd name="T67" fmla="*/ 0 h 1254"/>
                          <a:gd name="T68" fmla="*/ 0 w 706"/>
                          <a:gd name="T69" fmla="*/ 0 h 1254"/>
                          <a:gd name="T70" fmla="*/ 0 w 706"/>
                          <a:gd name="T71" fmla="*/ 0 h 1254"/>
                          <a:gd name="T72" fmla="*/ 0 w 706"/>
                          <a:gd name="T73" fmla="*/ 0 h 1254"/>
                          <a:gd name="T74" fmla="*/ 0 w 706"/>
                          <a:gd name="T75" fmla="*/ 0 h 1254"/>
                          <a:gd name="T76" fmla="*/ 0 w 706"/>
                          <a:gd name="T77" fmla="*/ 0 h 1254"/>
                          <a:gd name="T78" fmla="*/ 0 w 706"/>
                          <a:gd name="T79" fmla="*/ 0 h 1254"/>
                          <a:gd name="T80" fmla="*/ 0 w 706"/>
                          <a:gd name="T81" fmla="*/ 0 h 12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6"/>
                          <a:gd name="T124" fmla="*/ 0 h 1254"/>
                          <a:gd name="T125" fmla="*/ 706 w 706"/>
                          <a:gd name="T126" fmla="*/ 1254 h 12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6" h="1254">
                            <a:moveTo>
                              <a:pt x="559" y="0"/>
                            </a:moveTo>
                            <a:lnTo>
                              <a:pt x="576" y="50"/>
                            </a:lnTo>
                            <a:lnTo>
                              <a:pt x="633" y="179"/>
                            </a:lnTo>
                            <a:lnTo>
                              <a:pt x="661" y="250"/>
                            </a:lnTo>
                            <a:lnTo>
                              <a:pt x="682" y="335"/>
                            </a:lnTo>
                            <a:lnTo>
                              <a:pt x="697" y="440"/>
                            </a:lnTo>
                            <a:lnTo>
                              <a:pt x="706" y="555"/>
                            </a:lnTo>
                            <a:lnTo>
                              <a:pt x="704" y="667"/>
                            </a:lnTo>
                            <a:lnTo>
                              <a:pt x="683" y="931"/>
                            </a:lnTo>
                            <a:lnTo>
                              <a:pt x="661" y="1085"/>
                            </a:lnTo>
                            <a:lnTo>
                              <a:pt x="651" y="1127"/>
                            </a:lnTo>
                            <a:lnTo>
                              <a:pt x="633" y="1164"/>
                            </a:lnTo>
                            <a:lnTo>
                              <a:pt x="610" y="1193"/>
                            </a:lnTo>
                            <a:lnTo>
                              <a:pt x="587" y="1215"/>
                            </a:lnTo>
                            <a:lnTo>
                              <a:pt x="560" y="1233"/>
                            </a:lnTo>
                            <a:lnTo>
                              <a:pt x="524" y="1245"/>
                            </a:lnTo>
                            <a:lnTo>
                              <a:pt x="480" y="1252"/>
                            </a:lnTo>
                            <a:lnTo>
                              <a:pt x="433" y="1254"/>
                            </a:lnTo>
                            <a:lnTo>
                              <a:pt x="375" y="1247"/>
                            </a:lnTo>
                            <a:lnTo>
                              <a:pt x="313" y="1233"/>
                            </a:lnTo>
                            <a:lnTo>
                              <a:pt x="186" y="1192"/>
                            </a:lnTo>
                            <a:lnTo>
                              <a:pt x="38" y="1142"/>
                            </a:lnTo>
                            <a:lnTo>
                              <a:pt x="23" y="1130"/>
                            </a:lnTo>
                            <a:lnTo>
                              <a:pt x="7" y="1109"/>
                            </a:lnTo>
                            <a:lnTo>
                              <a:pt x="2" y="1090"/>
                            </a:lnTo>
                            <a:lnTo>
                              <a:pt x="0" y="1062"/>
                            </a:lnTo>
                            <a:lnTo>
                              <a:pt x="13" y="1027"/>
                            </a:lnTo>
                            <a:lnTo>
                              <a:pt x="59" y="943"/>
                            </a:lnTo>
                            <a:lnTo>
                              <a:pt x="126" y="819"/>
                            </a:lnTo>
                            <a:lnTo>
                              <a:pt x="160" y="755"/>
                            </a:lnTo>
                            <a:lnTo>
                              <a:pt x="205" y="668"/>
                            </a:lnTo>
                            <a:lnTo>
                              <a:pt x="246" y="596"/>
                            </a:lnTo>
                            <a:lnTo>
                              <a:pt x="288" y="517"/>
                            </a:lnTo>
                            <a:lnTo>
                              <a:pt x="328" y="442"/>
                            </a:lnTo>
                            <a:lnTo>
                              <a:pt x="367" y="371"/>
                            </a:lnTo>
                            <a:lnTo>
                              <a:pt x="420" y="274"/>
                            </a:lnTo>
                            <a:lnTo>
                              <a:pt x="465" y="188"/>
                            </a:lnTo>
                            <a:lnTo>
                              <a:pt x="508" y="106"/>
                            </a:lnTo>
                            <a:lnTo>
                              <a:pt x="532" y="53"/>
                            </a:lnTo>
                            <a:lnTo>
                              <a:pt x="547" y="21"/>
                            </a:lnTo>
                            <a:lnTo>
                              <a:pt x="559"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2044" name="Freeform 106">
                    <a:extLst>
                      <a:ext uri="{FF2B5EF4-FFF2-40B4-BE49-F238E27FC236}">
                        <a16:creationId xmlns:a16="http://schemas.microsoft.com/office/drawing/2014/main" id="{3B55968D-F8AE-4B48-B0FC-948D0D6CCA0F}"/>
                      </a:ext>
                    </a:extLst>
                  </p:cNvPr>
                  <p:cNvSpPr>
                    <a:spLocks/>
                  </p:cNvSpPr>
                  <p:nvPr/>
                </p:nvSpPr>
                <p:spPr bwMode="auto">
                  <a:xfrm>
                    <a:off x="3016" y="444"/>
                    <a:ext cx="71" cy="61"/>
                  </a:xfrm>
                  <a:custGeom>
                    <a:avLst/>
                    <a:gdLst>
                      <a:gd name="T0" fmla="*/ 0 w 285"/>
                      <a:gd name="T1" fmla="*/ 0 h 244"/>
                      <a:gd name="T2" fmla="*/ 0 w 285"/>
                      <a:gd name="T3" fmla="*/ 0 h 244"/>
                      <a:gd name="T4" fmla="*/ 0 w 285"/>
                      <a:gd name="T5" fmla="*/ 0 h 244"/>
                      <a:gd name="T6" fmla="*/ 0 w 285"/>
                      <a:gd name="T7" fmla="*/ 0 h 244"/>
                      <a:gd name="T8" fmla="*/ 0 w 285"/>
                      <a:gd name="T9" fmla="*/ 0 h 244"/>
                      <a:gd name="T10" fmla="*/ 0 w 285"/>
                      <a:gd name="T11" fmla="*/ 0 h 244"/>
                      <a:gd name="T12" fmla="*/ 0 w 285"/>
                      <a:gd name="T13" fmla="*/ 0 h 244"/>
                      <a:gd name="T14" fmla="*/ 0 w 285"/>
                      <a:gd name="T15" fmla="*/ 0 h 244"/>
                      <a:gd name="T16" fmla="*/ 0 w 285"/>
                      <a:gd name="T17" fmla="*/ 0 h 244"/>
                      <a:gd name="T18" fmla="*/ 0 w 285"/>
                      <a:gd name="T19" fmla="*/ 0 h 244"/>
                      <a:gd name="T20" fmla="*/ 0 w 285"/>
                      <a:gd name="T21" fmla="*/ 0 h 244"/>
                      <a:gd name="T22" fmla="*/ 0 w 285"/>
                      <a:gd name="T23" fmla="*/ 0 h 2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5"/>
                      <a:gd name="T37" fmla="*/ 0 h 244"/>
                      <a:gd name="T38" fmla="*/ 285 w 285"/>
                      <a:gd name="T39" fmla="*/ 244 h 2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5" h="244">
                        <a:moveTo>
                          <a:pt x="0" y="244"/>
                        </a:moveTo>
                        <a:lnTo>
                          <a:pt x="32" y="230"/>
                        </a:lnTo>
                        <a:lnTo>
                          <a:pt x="67" y="209"/>
                        </a:lnTo>
                        <a:lnTo>
                          <a:pt x="110" y="178"/>
                        </a:lnTo>
                        <a:lnTo>
                          <a:pt x="133" y="153"/>
                        </a:lnTo>
                        <a:lnTo>
                          <a:pt x="148" y="128"/>
                        </a:lnTo>
                        <a:lnTo>
                          <a:pt x="164" y="99"/>
                        </a:lnTo>
                        <a:lnTo>
                          <a:pt x="181" y="70"/>
                        </a:lnTo>
                        <a:lnTo>
                          <a:pt x="199" y="47"/>
                        </a:lnTo>
                        <a:lnTo>
                          <a:pt x="219" y="32"/>
                        </a:lnTo>
                        <a:lnTo>
                          <a:pt x="246" y="15"/>
                        </a:lnTo>
                        <a:lnTo>
                          <a:pt x="285"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2004" name="Group 107">
                <a:extLst>
                  <a:ext uri="{FF2B5EF4-FFF2-40B4-BE49-F238E27FC236}">
                    <a16:creationId xmlns:a16="http://schemas.microsoft.com/office/drawing/2014/main" id="{72759B08-D625-46F9-B3D5-543B755320E7}"/>
                  </a:ext>
                </a:extLst>
              </p:cNvPr>
              <p:cNvGrpSpPr>
                <a:grpSpLocks/>
              </p:cNvGrpSpPr>
              <p:nvPr/>
            </p:nvGrpSpPr>
            <p:grpSpPr bwMode="auto">
              <a:xfrm>
                <a:off x="2544" y="414"/>
                <a:ext cx="579" cy="456"/>
                <a:chOff x="2544" y="414"/>
                <a:chExt cx="579" cy="456"/>
              </a:xfrm>
            </p:grpSpPr>
            <p:grpSp>
              <p:nvGrpSpPr>
                <p:cNvPr id="32005" name="Group 108">
                  <a:extLst>
                    <a:ext uri="{FF2B5EF4-FFF2-40B4-BE49-F238E27FC236}">
                      <a16:creationId xmlns:a16="http://schemas.microsoft.com/office/drawing/2014/main" id="{01BCC9A5-D916-4921-A128-BD52066E8B2D}"/>
                    </a:ext>
                  </a:extLst>
                </p:cNvPr>
                <p:cNvGrpSpPr>
                  <a:grpSpLocks/>
                </p:cNvGrpSpPr>
                <p:nvPr/>
              </p:nvGrpSpPr>
              <p:grpSpPr bwMode="auto">
                <a:xfrm>
                  <a:off x="2544" y="414"/>
                  <a:ext cx="579" cy="456"/>
                  <a:chOff x="2544" y="414"/>
                  <a:chExt cx="579" cy="456"/>
                </a:xfrm>
              </p:grpSpPr>
              <p:grpSp>
                <p:nvGrpSpPr>
                  <p:cNvPr id="32023" name="Group 109">
                    <a:extLst>
                      <a:ext uri="{FF2B5EF4-FFF2-40B4-BE49-F238E27FC236}">
                        <a16:creationId xmlns:a16="http://schemas.microsoft.com/office/drawing/2014/main" id="{4712BD62-5E43-4106-B55F-ED16E2068822}"/>
                      </a:ext>
                    </a:extLst>
                  </p:cNvPr>
                  <p:cNvGrpSpPr>
                    <a:grpSpLocks/>
                  </p:cNvGrpSpPr>
                  <p:nvPr/>
                </p:nvGrpSpPr>
                <p:grpSpPr bwMode="auto">
                  <a:xfrm>
                    <a:off x="2627" y="414"/>
                    <a:ext cx="474" cy="417"/>
                    <a:chOff x="2627" y="414"/>
                    <a:chExt cx="474" cy="417"/>
                  </a:xfrm>
                </p:grpSpPr>
                <p:sp>
                  <p:nvSpPr>
                    <p:cNvPr id="32039" name="Freeform 110">
                      <a:extLst>
                        <a:ext uri="{FF2B5EF4-FFF2-40B4-BE49-F238E27FC236}">
                          <a16:creationId xmlns:a16="http://schemas.microsoft.com/office/drawing/2014/main" id="{282C9040-F241-4E54-BEA0-F232C0BC9F88}"/>
                        </a:ext>
                      </a:extLst>
                    </p:cNvPr>
                    <p:cNvSpPr>
                      <a:spLocks/>
                    </p:cNvSpPr>
                    <p:nvPr/>
                  </p:nvSpPr>
                  <p:spPr bwMode="auto">
                    <a:xfrm>
                      <a:off x="2627" y="414"/>
                      <a:ext cx="287" cy="417"/>
                    </a:xfrm>
                    <a:custGeom>
                      <a:avLst/>
                      <a:gdLst>
                        <a:gd name="T0" fmla="*/ 0 w 1149"/>
                        <a:gd name="T1" fmla="*/ 0 h 1668"/>
                        <a:gd name="T2" fmla="*/ 0 w 1149"/>
                        <a:gd name="T3" fmla="*/ 0 h 1668"/>
                        <a:gd name="T4" fmla="*/ 0 w 1149"/>
                        <a:gd name="T5" fmla="*/ 0 h 1668"/>
                        <a:gd name="T6" fmla="*/ 0 w 1149"/>
                        <a:gd name="T7" fmla="*/ 0 h 1668"/>
                        <a:gd name="T8" fmla="*/ 0 w 1149"/>
                        <a:gd name="T9" fmla="*/ 0 h 1668"/>
                        <a:gd name="T10" fmla="*/ 0 w 1149"/>
                        <a:gd name="T11" fmla="*/ 0 h 1668"/>
                        <a:gd name="T12" fmla="*/ 0 w 1149"/>
                        <a:gd name="T13" fmla="*/ 0 h 1668"/>
                        <a:gd name="T14" fmla="*/ 0 w 1149"/>
                        <a:gd name="T15" fmla="*/ 0 h 1668"/>
                        <a:gd name="T16" fmla="*/ 0 w 1149"/>
                        <a:gd name="T17" fmla="*/ 0 h 1668"/>
                        <a:gd name="T18" fmla="*/ 0 w 1149"/>
                        <a:gd name="T19" fmla="*/ 0 h 1668"/>
                        <a:gd name="T20" fmla="*/ 0 w 1149"/>
                        <a:gd name="T21" fmla="*/ 0 h 1668"/>
                        <a:gd name="T22" fmla="*/ 0 w 1149"/>
                        <a:gd name="T23" fmla="*/ 0 h 1668"/>
                        <a:gd name="T24" fmla="*/ 0 w 1149"/>
                        <a:gd name="T25" fmla="*/ 0 h 1668"/>
                        <a:gd name="T26" fmla="*/ 0 w 1149"/>
                        <a:gd name="T27" fmla="*/ 0 h 1668"/>
                        <a:gd name="T28" fmla="*/ 0 w 1149"/>
                        <a:gd name="T29" fmla="*/ 0 h 1668"/>
                        <a:gd name="T30" fmla="*/ 0 w 1149"/>
                        <a:gd name="T31" fmla="*/ 0 h 1668"/>
                        <a:gd name="T32" fmla="*/ 0 w 1149"/>
                        <a:gd name="T33" fmla="*/ 0 h 1668"/>
                        <a:gd name="T34" fmla="*/ 0 w 1149"/>
                        <a:gd name="T35" fmla="*/ 0 h 1668"/>
                        <a:gd name="T36" fmla="*/ 0 w 1149"/>
                        <a:gd name="T37" fmla="*/ 0 h 1668"/>
                        <a:gd name="T38" fmla="*/ 0 w 1149"/>
                        <a:gd name="T39" fmla="*/ 0 h 1668"/>
                        <a:gd name="T40" fmla="*/ 0 w 1149"/>
                        <a:gd name="T41" fmla="*/ 0 h 1668"/>
                        <a:gd name="T42" fmla="*/ 0 w 1149"/>
                        <a:gd name="T43" fmla="*/ 0 h 1668"/>
                        <a:gd name="T44" fmla="*/ 0 w 1149"/>
                        <a:gd name="T45" fmla="*/ 0 h 1668"/>
                        <a:gd name="T46" fmla="*/ 0 w 1149"/>
                        <a:gd name="T47" fmla="*/ 0 h 1668"/>
                        <a:gd name="T48" fmla="*/ 0 w 1149"/>
                        <a:gd name="T49" fmla="*/ 0 h 1668"/>
                        <a:gd name="T50" fmla="*/ 0 w 1149"/>
                        <a:gd name="T51" fmla="*/ 0 h 1668"/>
                        <a:gd name="T52" fmla="*/ 0 w 1149"/>
                        <a:gd name="T53" fmla="*/ 0 h 1668"/>
                        <a:gd name="T54" fmla="*/ 0 w 1149"/>
                        <a:gd name="T55" fmla="*/ 0 h 1668"/>
                        <a:gd name="T56" fmla="*/ 0 w 1149"/>
                        <a:gd name="T57" fmla="*/ 0 h 1668"/>
                        <a:gd name="T58" fmla="*/ 0 w 1149"/>
                        <a:gd name="T59" fmla="*/ 0 h 1668"/>
                        <a:gd name="T60" fmla="*/ 0 w 1149"/>
                        <a:gd name="T61" fmla="*/ 0 h 1668"/>
                        <a:gd name="T62" fmla="*/ 0 w 1149"/>
                        <a:gd name="T63" fmla="*/ 0 h 1668"/>
                        <a:gd name="T64" fmla="*/ 0 w 1149"/>
                        <a:gd name="T65" fmla="*/ 0 h 1668"/>
                        <a:gd name="T66" fmla="*/ 0 w 1149"/>
                        <a:gd name="T67" fmla="*/ 0 h 1668"/>
                        <a:gd name="T68" fmla="*/ 0 w 1149"/>
                        <a:gd name="T69" fmla="*/ 0 h 1668"/>
                        <a:gd name="T70" fmla="*/ 0 w 1149"/>
                        <a:gd name="T71" fmla="*/ 1 h 1668"/>
                        <a:gd name="T72" fmla="*/ 0 w 1149"/>
                        <a:gd name="T73" fmla="*/ 1 h 1668"/>
                        <a:gd name="T74" fmla="*/ 0 w 1149"/>
                        <a:gd name="T75" fmla="*/ 1 h 1668"/>
                        <a:gd name="T76" fmla="*/ 0 w 1149"/>
                        <a:gd name="T77" fmla="*/ 1 h 1668"/>
                        <a:gd name="T78" fmla="*/ 0 w 1149"/>
                        <a:gd name="T79" fmla="*/ 1 h 1668"/>
                        <a:gd name="T80" fmla="*/ 0 w 1149"/>
                        <a:gd name="T81" fmla="*/ 1 h 1668"/>
                        <a:gd name="T82" fmla="*/ 0 w 1149"/>
                        <a:gd name="T83" fmla="*/ 1 h 1668"/>
                        <a:gd name="T84" fmla="*/ 0 w 1149"/>
                        <a:gd name="T85" fmla="*/ 1 h 1668"/>
                        <a:gd name="T86" fmla="*/ 0 w 1149"/>
                        <a:gd name="T87" fmla="*/ 1 h 1668"/>
                        <a:gd name="T88" fmla="*/ 0 w 1149"/>
                        <a:gd name="T89" fmla="*/ 1 h 1668"/>
                        <a:gd name="T90" fmla="*/ 0 w 1149"/>
                        <a:gd name="T91" fmla="*/ 1 h 166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49"/>
                        <a:gd name="T139" fmla="*/ 0 h 1668"/>
                        <a:gd name="T140" fmla="*/ 1149 w 1149"/>
                        <a:gd name="T141" fmla="*/ 1668 h 166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49" h="1668">
                          <a:moveTo>
                            <a:pt x="1149" y="0"/>
                          </a:moveTo>
                          <a:lnTo>
                            <a:pt x="1149" y="327"/>
                          </a:lnTo>
                          <a:lnTo>
                            <a:pt x="1139" y="361"/>
                          </a:lnTo>
                          <a:lnTo>
                            <a:pt x="1127" y="391"/>
                          </a:lnTo>
                          <a:lnTo>
                            <a:pt x="1112" y="420"/>
                          </a:lnTo>
                          <a:lnTo>
                            <a:pt x="1092" y="448"/>
                          </a:lnTo>
                          <a:lnTo>
                            <a:pt x="1064" y="464"/>
                          </a:lnTo>
                          <a:lnTo>
                            <a:pt x="1030" y="478"/>
                          </a:lnTo>
                          <a:lnTo>
                            <a:pt x="995" y="489"/>
                          </a:lnTo>
                          <a:lnTo>
                            <a:pt x="956" y="505"/>
                          </a:lnTo>
                          <a:lnTo>
                            <a:pt x="929" y="519"/>
                          </a:lnTo>
                          <a:lnTo>
                            <a:pt x="903" y="538"/>
                          </a:lnTo>
                          <a:lnTo>
                            <a:pt x="884" y="558"/>
                          </a:lnTo>
                          <a:lnTo>
                            <a:pt x="865" y="583"/>
                          </a:lnTo>
                          <a:lnTo>
                            <a:pt x="848" y="612"/>
                          </a:lnTo>
                          <a:lnTo>
                            <a:pt x="827" y="650"/>
                          </a:lnTo>
                          <a:lnTo>
                            <a:pt x="799" y="709"/>
                          </a:lnTo>
                          <a:lnTo>
                            <a:pt x="776" y="765"/>
                          </a:lnTo>
                          <a:lnTo>
                            <a:pt x="758" y="810"/>
                          </a:lnTo>
                          <a:lnTo>
                            <a:pt x="745" y="849"/>
                          </a:lnTo>
                          <a:lnTo>
                            <a:pt x="736" y="884"/>
                          </a:lnTo>
                          <a:lnTo>
                            <a:pt x="734" y="912"/>
                          </a:lnTo>
                          <a:lnTo>
                            <a:pt x="736" y="945"/>
                          </a:lnTo>
                          <a:lnTo>
                            <a:pt x="744" y="979"/>
                          </a:lnTo>
                          <a:lnTo>
                            <a:pt x="755" y="1022"/>
                          </a:lnTo>
                          <a:lnTo>
                            <a:pt x="758" y="1048"/>
                          </a:lnTo>
                          <a:lnTo>
                            <a:pt x="755" y="1084"/>
                          </a:lnTo>
                          <a:lnTo>
                            <a:pt x="752" y="1120"/>
                          </a:lnTo>
                          <a:lnTo>
                            <a:pt x="744" y="1157"/>
                          </a:lnTo>
                          <a:lnTo>
                            <a:pt x="733" y="1207"/>
                          </a:lnTo>
                          <a:lnTo>
                            <a:pt x="721" y="1249"/>
                          </a:lnTo>
                          <a:lnTo>
                            <a:pt x="707" y="1283"/>
                          </a:lnTo>
                          <a:lnTo>
                            <a:pt x="687" y="1321"/>
                          </a:lnTo>
                          <a:lnTo>
                            <a:pt x="675" y="1340"/>
                          </a:lnTo>
                          <a:lnTo>
                            <a:pt x="660" y="1358"/>
                          </a:lnTo>
                          <a:lnTo>
                            <a:pt x="640" y="1374"/>
                          </a:lnTo>
                          <a:lnTo>
                            <a:pt x="607" y="1394"/>
                          </a:lnTo>
                          <a:lnTo>
                            <a:pt x="570" y="1412"/>
                          </a:lnTo>
                          <a:lnTo>
                            <a:pt x="523" y="1431"/>
                          </a:lnTo>
                          <a:lnTo>
                            <a:pt x="467" y="1454"/>
                          </a:lnTo>
                          <a:lnTo>
                            <a:pt x="414" y="1478"/>
                          </a:lnTo>
                          <a:lnTo>
                            <a:pt x="343" y="1510"/>
                          </a:lnTo>
                          <a:lnTo>
                            <a:pt x="270" y="1545"/>
                          </a:lnTo>
                          <a:lnTo>
                            <a:pt x="183" y="1584"/>
                          </a:lnTo>
                          <a:lnTo>
                            <a:pt x="88" y="1628"/>
                          </a:lnTo>
                          <a:lnTo>
                            <a:pt x="0" y="1668"/>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40" name="Freeform 111">
                      <a:extLst>
                        <a:ext uri="{FF2B5EF4-FFF2-40B4-BE49-F238E27FC236}">
                          <a16:creationId xmlns:a16="http://schemas.microsoft.com/office/drawing/2014/main" id="{88E578FE-51A5-4833-A9B8-65D137ADF5CA}"/>
                        </a:ext>
                      </a:extLst>
                    </p:cNvPr>
                    <p:cNvSpPr>
                      <a:spLocks/>
                    </p:cNvSpPr>
                    <p:nvPr/>
                  </p:nvSpPr>
                  <p:spPr bwMode="auto">
                    <a:xfrm>
                      <a:off x="2916" y="488"/>
                      <a:ext cx="185" cy="170"/>
                    </a:xfrm>
                    <a:custGeom>
                      <a:avLst/>
                      <a:gdLst>
                        <a:gd name="T0" fmla="*/ 0 w 740"/>
                        <a:gd name="T1" fmla="*/ 0 h 681"/>
                        <a:gd name="T2" fmla="*/ 0 w 740"/>
                        <a:gd name="T3" fmla="*/ 0 h 681"/>
                        <a:gd name="T4" fmla="*/ 0 w 740"/>
                        <a:gd name="T5" fmla="*/ 0 h 681"/>
                        <a:gd name="T6" fmla="*/ 0 w 740"/>
                        <a:gd name="T7" fmla="*/ 0 h 681"/>
                        <a:gd name="T8" fmla="*/ 0 w 740"/>
                        <a:gd name="T9" fmla="*/ 0 h 681"/>
                        <a:gd name="T10" fmla="*/ 0 w 740"/>
                        <a:gd name="T11" fmla="*/ 0 h 681"/>
                        <a:gd name="T12" fmla="*/ 0 w 740"/>
                        <a:gd name="T13" fmla="*/ 0 h 681"/>
                        <a:gd name="T14" fmla="*/ 0 w 740"/>
                        <a:gd name="T15" fmla="*/ 0 h 681"/>
                        <a:gd name="T16" fmla="*/ 0 w 740"/>
                        <a:gd name="T17" fmla="*/ 0 h 681"/>
                        <a:gd name="T18" fmla="*/ 0 w 740"/>
                        <a:gd name="T19" fmla="*/ 0 h 681"/>
                        <a:gd name="T20" fmla="*/ 0 w 740"/>
                        <a:gd name="T21" fmla="*/ 0 h 681"/>
                        <a:gd name="T22" fmla="*/ 0 w 740"/>
                        <a:gd name="T23" fmla="*/ 0 h 681"/>
                        <a:gd name="T24" fmla="*/ 0 w 740"/>
                        <a:gd name="T25" fmla="*/ 0 h 681"/>
                        <a:gd name="T26" fmla="*/ 0 w 740"/>
                        <a:gd name="T27" fmla="*/ 0 h 681"/>
                        <a:gd name="T28" fmla="*/ 0 w 740"/>
                        <a:gd name="T29" fmla="*/ 0 h 681"/>
                        <a:gd name="T30" fmla="*/ 0 w 740"/>
                        <a:gd name="T31" fmla="*/ 0 h 681"/>
                        <a:gd name="T32" fmla="*/ 0 w 740"/>
                        <a:gd name="T33" fmla="*/ 0 h 681"/>
                        <a:gd name="T34" fmla="*/ 0 w 740"/>
                        <a:gd name="T35" fmla="*/ 0 h 681"/>
                        <a:gd name="T36" fmla="*/ 0 w 740"/>
                        <a:gd name="T37" fmla="*/ 0 h 681"/>
                        <a:gd name="T38" fmla="*/ 0 w 740"/>
                        <a:gd name="T39" fmla="*/ 0 h 681"/>
                        <a:gd name="T40" fmla="*/ 0 w 740"/>
                        <a:gd name="T41" fmla="*/ 0 h 681"/>
                        <a:gd name="T42" fmla="*/ 0 w 740"/>
                        <a:gd name="T43" fmla="*/ 0 h 681"/>
                        <a:gd name="T44" fmla="*/ 0 w 740"/>
                        <a:gd name="T45" fmla="*/ 0 h 681"/>
                        <a:gd name="T46" fmla="*/ 0 w 740"/>
                        <a:gd name="T47" fmla="*/ 0 h 681"/>
                        <a:gd name="T48" fmla="*/ 0 w 740"/>
                        <a:gd name="T49" fmla="*/ 0 h 681"/>
                        <a:gd name="T50" fmla="*/ 0 w 740"/>
                        <a:gd name="T51" fmla="*/ 0 h 681"/>
                        <a:gd name="T52" fmla="*/ 0 w 740"/>
                        <a:gd name="T53" fmla="*/ 0 h 681"/>
                        <a:gd name="T54" fmla="*/ 0 w 740"/>
                        <a:gd name="T55" fmla="*/ 0 h 681"/>
                        <a:gd name="T56" fmla="*/ 0 w 740"/>
                        <a:gd name="T57" fmla="*/ 0 h 681"/>
                        <a:gd name="T58" fmla="*/ 0 w 740"/>
                        <a:gd name="T59" fmla="*/ 0 h 681"/>
                        <a:gd name="T60" fmla="*/ 0 w 740"/>
                        <a:gd name="T61" fmla="*/ 0 h 681"/>
                        <a:gd name="T62" fmla="*/ 0 w 740"/>
                        <a:gd name="T63" fmla="*/ 0 h 681"/>
                        <a:gd name="T64" fmla="*/ 0 w 740"/>
                        <a:gd name="T65" fmla="*/ 0 h 6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40"/>
                        <a:gd name="T100" fmla="*/ 0 h 681"/>
                        <a:gd name="T101" fmla="*/ 740 w 740"/>
                        <a:gd name="T102" fmla="*/ 681 h 6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40" h="681">
                          <a:moveTo>
                            <a:pt x="0" y="0"/>
                          </a:moveTo>
                          <a:lnTo>
                            <a:pt x="21" y="46"/>
                          </a:lnTo>
                          <a:lnTo>
                            <a:pt x="50" y="93"/>
                          </a:lnTo>
                          <a:lnTo>
                            <a:pt x="66" y="118"/>
                          </a:lnTo>
                          <a:lnTo>
                            <a:pt x="88" y="144"/>
                          </a:lnTo>
                          <a:lnTo>
                            <a:pt x="114" y="167"/>
                          </a:lnTo>
                          <a:lnTo>
                            <a:pt x="148" y="189"/>
                          </a:lnTo>
                          <a:lnTo>
                            <a:pt x="185" y="207"/>
                          </a:lnTo>
                          <a:lnTo>
                            <a:pt x="216" y="219"/>
                          </a:lnTo>
                          <a:lnTo>
                            <a:pt x="243" y="226"/>
                          </a:lnTo>
                          <a:lnTo>
                            <a:pt x="274" y="232"/>
                          </a:lnTo>
                          <a:lnTo>
                            <a:pt x="313" y="236"/>
                          </a:lnTo>
                          <a:lnTo>
                            <a:pt x="345" y="239"/>
                          </a:lnTo>
                          <a:lnTo>
                            <a:pt x="374" y="242"/>
                          </a:lnTo>
                          <a:lnTo>
                            <a:pt x="405" y="249"/>
                          </a:lnTo>
                          <a:lnTo>
                            <a:pt x="425" y="257"/>
                          </a:lnTo>
                          <a:lnTo>
                            <a:pt x="448" y="270"/>
                          </a:lnTo>
                          <a:lnTo>
                            <a:pt x="469" y="285"/>
                          </a:lnTo>
                          <a:lnTo>
                            <a:pt x="490" y="306"/>
                          </a:lnTo>
                          <a:lnTo>
                            <a:pt x="505" y="329"/>
                          </a:lnTo>
                          <a:lnTo>
                            <a:pt x="519" y="356"/>
                          </a:lnTo>
                          <a:lnTo>
                            <a:pt x="532" y="384"/>
                          </a:lnTo>
                          <a:lnTo>
                            <a:pt x="547" y="419"/>
                          </a:lnTo>
                          <a:lnTo>
                            <a:pt x="571" y="476"/>
                          </a:lnTo>
                          <a:lnTo>
                            <a:pt x="595" y="526"/>
                          </a:lnTo>
                          <a:lnTo>
                            <a:pt x="622" y="582"/>
                          </a:lnTo>
                          <a:lnTo>
                            <a:pt x="635" y="607"/>
                          </a:lnTo>
                          <a:lnTo>
                            <a:pt x="653" y="634"/>
                          </a:lnTo>
                          <a:lnTo>
                            <a:pt x="670" y="656"/>
                          </a:lnTo>
                          <a:lnTo>
                            <a:pt x="684" y="669"/>
                          </a:lnTo>
                          <a:lnTo>
                            <a:pt x="699" y="677"/>
                          </a:lnTo>
                          <a:lnTo>
                            <a:pt x="717" y="681"/>
                          </a:lnTo>
                          <a:lnTo>
                            <a:pt x="740" y="680"/>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2024" name="Group 112">
                    <a:extLst>
                      <a:ext uri="{FF2B5EF4-FFF2-40B4-BE49-F238E27FC236}">
                        <a16:creationId xmlns:a16="http://schemas.microsoft.com/office/drawing/2014/main" id="{F880E541-388C-4606-A0B7-C21A518E9C40}"/>
                      </a:ext>
                    </a:extLst>
                  </p:cNvPr>
                  <p:cNvGrpSpPr>
                    <a:grpSpLocks/>
                  </p:cNvGrpSpPr>
                  <p:nvPr/>
                </p:nvGrpSpPr>
                <p:grpSpPr bwMode="auto">
                  <a:xfrm>
                    <a:off x="2544" y="445"/>
                    <a:ext cx="579" cy="425"/>
                    <a:chOff x="2544" y="445"/>
                    <a:chExt cx="579" cy="425"/>
                  </a:xfrm>
                </p:grpSpPr>
                <p:grpSp>
                  <p:nvGrpSpPr>
                    <p:cNvPr id="32025" name="Group 113">
                      <a:extLst>
                        <a:ext uri="{FF2B5EF4-FFF2-40B4-BE49-F238E27FC236}">
                          <a16:creationId xmlns:a16="http://schemas.microsoft.com/office/drawing/2014/main" id="{0486E11D-6DBE-43D3-A5DA-F12203AAD0CB}"/>
                        </a:ext>
                      </a:extLst>
                    </p:cNvPr>
                    <p:cNvGrpSpPr>
                      <a:grpSpLocks/>
                    </p:cNvGrpSpPr>
                    <p:nvPr/>
                  </p:nvGrpSpPr>
                  <p:grpSpPr bwMode="auto">
                    <a:xfrm>
                      <a:off x="3045" y="514"/>
                      <a:ext cx="78" cy="84"/>
                      <a:chOff x="3045" y="514"/>
                      <a:chExt cx="78" cy="84"/>
                    </a:xfrm>
                  </p:grpSpPr>
                  <p:sp>
                    <p:nvSpPr>
                      <p:cNvPr id="32037" name="Freeform 114">
                        <a:extLst>
                          <a:ext uri="{FF2B5EF4-FFF2-40B4-BE49-F238E27FC236}">
                            <a16:creationId xmlns:a16="http://schemas.microsoft.com/office/drawing/2014/main" id="{ED3FE6E2-1B04-4C9E-B90D-614F7C27F40B}"/>
                          </a:ext>
                        </a:extLst>
                      </p:cNvPr>
                      <p:cNvSpPr>
                        <a:spLocks/>
                      </p:cNvSpPr>
                      <p:nvPr/>
                    </p:nvSpPr>
                    <p:spPr bwMode="auto">
                      <a:xfrm>
                        <a:off x="3045" y="514"/>
                        <a:ext cx="68" cy="57"/>
                      </a:xfrm>
                      <a:custGeom>
                        <a:avLst/>
                        <a:gdLst>
                          <a:gd name="T0" fmla="*/ 0 w 274"/>
                          <a:gd name="T1" fmla="*/ 0 h 226"/>
                          <a:gd name="T2" fmla="*/ 0 w 274"/>
                          <a:gd name="T3" fmla="*/ 0 h 226"/>
                          <a:gd name="T4" fmla="*/ 0 w 274"/>
                          <a:gd name="T5" fmla="*/ 0 h 226"/>
                          <a:gd name="T6" fmla="*/ 0 w 274"/>
                          <a:gd name="T7" fmla="*/ 0 h 226"/>
                          <a:gd name="T8" fmla="*/ 0 w 274"/>
                          <a:gd name="T9" fmla="*/ 0 h 226"/>
                          <a:gd name="T10" fmla="*/ 0 w 274"/>
                          <a:gd name="T11" fmla="*/ 0 h 226"/>
                          <a:gd name="T12" fmla="*/ 0 w 274"/>
                          <a:gd name="T13" fmla="*/ 0 h 226"/>
                          <a:gd name="T14" fmla="*/ 0 w 274"/>
                          <a:gd name="T15" fmla="*/ 0 h 226"/>
                          <a:gd name="T16" fmla="*/ 0 w 274"/>
                          <a:gd name="T17" fmla="*/ 0 h 2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4"/>
                          <a:gd name="T28" fmla="*/ 0 h 226"/>
                          <a:gd name="T29" fmla="*/ 274 w 274"/>
                          <a:gd name="T30" fmla="*/ 226 h 2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4" h="226">
                            <a:moveTo>
                              <a:pt x="0" y="226"/>
                            </a:moveTo>
                            <a:lnTo>
                              <a:pt x="39" y="212"/>
                            </a:lnTo>
                            <a:lnTo>
                              <a:pt x="75" y="195"/>
                            </a:lnTo>
                            <a:lnTo>
                              <a:pt x="124" y="168"/>
                            </a:lnTo>
                            <a:lnTo>
                              <a:pt x="157" y="143"/>
                            </a:lnTo>
                            <a:lnTo>
                              <a:pt x="185" y="115"/>
                            </a:lnTo>
                            <a:lnTo>
                              <a:pt x="217" y="75"/>
                            </a:lnTo>
                            <a:lnTo>
                              <a:pt x="248" y="36"/>
                            </a:lnTo>
                            <a:lnTo>
                              <a:pt x="274" y="0"/>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38" name="Freeform 115">
                        <a:extLst>
                          <a:ext uri="{FF2B5EF4-FFF2-40B4-BE49-F238E27FC236}">
                            <a16:creationId xmlns:a16="http://schemas.microsoft.com/office/drawing/2014/main" id="{9D903E36-2144-452E-8E1B-BE635E7C15BA}"/>
                          </a:ext>
                        </a:extLst>
                      </p:cNvPr>
                      <p:cNvSpPr>
                        <a:spLocks/>
                      </p:cNvSpPr>
                      <p:nvPr/>
                    </p:nvSpPr>
                    <p:spPr bwMode="auto">
                      <a:xfrm>
                        <a:off x="3058" y="573"/>
                        <a:ext cx="65" cy="25"/>
                      </a:xfrm>
                      <a:custGeom>
                        <a:avLst/>
                        <a:gdLst>
                          <a:gd name="T0" fmla="*/ 0 w 258"/>
                          <a:gd name="T1" fmla="*/ 0 h 98"/>
                          <a:gd name="T2" fmla="*/ 0 w 258"/>
                          <a:gd name="T3" fmla="*/ 0 h 98"/>
                          <a:gd name="T4" fmla="*/ 0 w 258"/>
                          <a:gd name="T5" fmla="*/ 0 h 98"/>
                          <a:gd name="T6" fmla="*/ 0 w 258"/>
                          <a:gd name="T7" fmla="*/ 0 h 98"/>
                          <a:gd name="T8" fmla="*/ 0 w 258"/>
                          <a:gd name="T9" fmla="*/ 0 h 98"/>
                          <a:gd name="T10" fmla="*/ 0 w 258"/>
                          <a:gd name="T11" fmla="*/ 0 h 98"/>
                          <a:gd name="T12" fmla="*/ 0 w 258"/>
                          <a:gd name="T13" fmla="*/ 0 h 98"/>
                          <a:gd name="T14" fmla="*/ 0 w 258"/>
                          <a:gd name="T15" fmla="*/ 0 h 98"/>
                          <a:gd name="T16" fmla="*/ 0 w 258"/>
                          <a:gd name="T17" fmla="*/ 0 h 98"/>
                          <a:gd name="T18" fmla="*/ 0 w 258"/>
                          <a:gd name="T19" fmla="*/ 0 h 98"/>
                          <a:gd name="T20" fmla="*/ 0 w 258"/>
                          <a:gd name="T21" fmla="*/ 0 h 98"/>
                          <a:gd name="T22" fmla="*/ 0 w 258"/>
                          <a:gd name="T23" fmla="*/ 0 h 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8"/>
                          <a:gd name="T37" fmla="*/ 0 h 98"/>
                          <a:gd name="T38" fmla="*/ 258 w 258"/>
                          <a:gd name="T39" fmla="*/ 98 h 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8" h="98">
                            <a:moveTo>
                              <a:pt x="0" y="98"/>
                            </a:moveTo>
                            <a:lnTo>
                              <a:pt x="16" y="85"/>
                            </a:lnTo>
                            <a:lnTo>
                              <a:pt x="34" y="73"/>
                            </a:lnTo>
                            <a:lnTo>
                              <a:pt x="53" y="64"/>
                            </a:lnTo>
                            <a:lnTo>
                              <a:pt x="80" y="59"/>
                            </a:lnTo>
                            <a:lnTo>
                              <a:pt x="105" y="55"/>
                            </a:lnTo>
                            <a:lnTo>
                              <a:pt x="135" y="52"/>
                            </a:lnTo>
                            <a:lnTo>
                              <a:pt x="169" y="45"/>
                            </a:lnTo>
                            <a:lnTo>
                              <a:pt x="198" y="38"/>
                            </a:lnTo>
                            <a:lnTo>
                              <a:pt x="223" y="28"/>
                            </a:lnTo>
                            <a:lnTo>
                              <a:pt x="242" y="16"/>
                            </a:lnTo>
                            <a:lnTo>
                              <a:pt x="258" y="0"/>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2026" name="Group 116">
                      <a:extLst>
                        <a:ext uri="{FF2B5EF4-FFF2-40B4-BE49-F238E27FC236}">
                          <a16:creationId xmlns:a16="http://schemas.microsoft.com/office/drawing/2014/main" id="{F55F2E68-A22D-42D0-A2BB-071CB0FEE422}"/>
                        </a:ext>
                      </a:extLst>
                    </p:cNvPr>
                    <p:cNvGrpSpPr>
                      <a:grpSpLocks/>
                    </p:cNvGrpSpPr>
                    <p:nvPr/>
                  </p:nvGrpSpPr>
                  <p:grpSpPr bwMode="auto">
                    <a:xfrm>
                      <a:off x="2544" y="445"/>
                      <a:ext cx="284" cy="425"/>
                      <a:chOff x="2544" y="445"/>
                      <a:chExt cx="284" cy="425"/>
                    </a:xfrm>
                  </p:grpSpPr>
                  <p:grpSp>
                    <p:nvGrpSpPr>
                      <p:cNvPr id="32027" name="Group 117">
                        <a:extLst>
                          <a:ext uri="{FF2B5EF4-FFF2-40B4-BE49-F238E27FC236}">
                            <a16:creationId xmlns:a16="http://schemas.microsoft.com/office/drawing/2014/main" id="{CE96DBF0-6F49-47D9-A630-9809204F7FC8}"/>
                          </a:ext>
                        </a:extLst>
                      </p:cNvPr>
                      <p:cNvGrpSpPr>
                        <a:grpSpLocks/>
                      </p:cNvGrpSpPr>
                      <p:nvPr/>
                    </p:nvGrpSpPr>
                    <p:grpSpPr bwMode="auto">
                      <a:xfrm>
                        <a:off x="2700" y="445"/>
                        <a:ext cx="128" cy="131"/>
                        <a:chOff x="2700" y="445"/>
                        <a:chExt cx="128" cy="131"/>
                      </a:xfrm>
                    </p:grpSpPr>
                    <p:sp>
                      <p:nvSpPr>
                        <p:cNvPr id="32035" name="Freeform 118">
                          <a:extLst>
                            <a:ext uri="{FF2B5EF4-FFF2-40B4-BE49-F238E27FC236}">
                              <a16:creationId xmlns:a16="http://schemas.microsoft.com/office/drawing/2014/main" id="{1D7409F0-22DE-4D9E-9A16-7B85C9DE89D5}"/>
                            </a:ext>
                          </a:extLst>
                        </p:cNvPr>
                        <p:cNvSpPr>
                          <a:spLocks/>
                        </p:cNvSpPr>
                        <p:nvPr/>
                      </p:nvSpPr>
                      <p:spPr bwMode="auto">
                        <a:xfrm>
                          <a:off x="2758" y="445"/>
                          <a:ext cx="70" cy="131"/>
                        </a:xfrm>
                        <a:custGeom>
                          <a:avLst/>
                          <a:gdLst>
                            <a:gd name="T0" fmla="*/ 0 w 282"/>
                            <a:gd name="T1" fmla="*/ 0 h 527"/>
                            <a:gd name="T2" fmla="*/ 0 w 282"/>
                            <a:gd name="T3" fmla="*/ 0 h 527"/>
                            <a:gd name="T4" fmla="*/ 0 w 282"/>
                            <a:gd name="T5" fmla="*/ 0 h 527"/>
                            <a:gd name="T6" fmla="*/ 0 w 282"/>
                            <a:gd name="T7" fmla="*/ 0 h 527"/>
                            <a:gd name="T8" fmla="*/ 0 w 282"/>
                            <a:gd name="T9" fmla="*/ 0 h 527"/>
                            <a:gd name="T10" fmla="*/ 0 w 282"/>
                            <a:gd name="T11" fmla="*/ 0 h 527"/>
                            <a:gd name="T12" fmla="*/ 0 w 282"/>
                            <a:gd name="T13" fmla="*/ 0 h 527"/>
                            <a:gd name="T14" fmla="*/ 0 w 282"/>
                            <a:gd name="T15" fmla="*/ 0 h 527"/>
                            <a:gd name="T16" fmla="*/ 0 w 282"/>
                            <a:gd name="T17" fmla="*/ 0 h 527"/>
                            <a:gd name="T18" fmla="*/ 0 w 282"/>
                            <a:gd name="T19" fmla="*/ 0 h 527"/>
                            <a:gd name="T20" fmla="*/ 0 w 282"/>
                            <a:gd name="T21" fmla="*/ 0 h 527"/>
                            <a:gd name="T22" fmla="*/ 0 w 282"/>
                            <a:gd name="T23" fmla="*/ 0 h 527"/>
                            <a:gd name="T24" fmla="*/ 0 w 282"/>
                            <a:gd name="T25" fmla="*/ 0 h 527"/>
                            <a:gd name="T26" fmla="*/ 0 w 282"/>
                            <a:gd name="T27" fmla="*/ 0 h 527"/>
                            <a:gd name="T28" fmla="*/ 0 w 282"/>
                            <a:gd name="T29" fmla="*/ 0 h 527"/>
                            <a:gd name="T30" fmla="*/ 0 w 282"/>
                            <a:gd name="T31" fmla="*/ 0 h 527"/>
                            <a:gd name="T32" fmla="*/ 0 w 282"/>
                            <a:gd name="T33" fmla="*/ 0 h 527"/>
                            <a:gd name="T34" fmla="*/ 0 w 282"/>
                            <a:gd name="T35" fmla="*/ 0 h 5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2"/>
                            <a:gd name="T55" fmla="*/ 0 h 527"/>
                            <a:gd name="T56" fmla="*/ 282 w 282"/>
                            <a:gd name="T57" fmla="*/ 527 h 5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2" h="527">
                              <a:moveTo>
                                <a:pt x="24" y="0"/>
                              </a:moveTo>
                              <a:lnTo>
                                <a:pt x="15" y="18"/>
                              </a:lnTo>
                              <a:lnTo>
                                <a:pt x="8" y="40"/>
                              </a:lnTo>
                              <a:lnTo>
                                <a:pt x="3" y="61"/>
                              </a:lnTo>
                              <a:lnTo>
                                <a:pt x="0" y="85"/>
                              </a:lnTo>
                              <a:lnTo>
                                <a:pt x="4" y="118"/>
                              </a:lnTo>
                              <a:lnTo>
                                <a:pt x="8" y="152"/>
                              </a:lnTo>
                              <a:lnTo>
                                <a:pt x="15" y="199"/>
                              </a:lnTo>
                              <a:lnTo>
                                <a:pt x="22" y="234"/>
                              </a:lnTo>
                              <a:lnTo>
                                <a:pt x="35" y="275"/>
                              </a:lnTo>
                              <a:lnTo>
                                <a:pt x="49" y="316"/>
                              </a:lnTo>
                              <a:lnTo>
                                <a:pt x="67" y="352"/>
                              </a:lnTo>
                              <a:lnTo>
                                <a:pt x="93" y="391"/>
                              </a:lnTo>
                              <a:lnTo>
                                <a:pt x="120" y="420"/>
                              </a:lnTo>
                              <a:lnTo>
                                <a:pt x="161" y="453"/>
                              </a:lnTo>
                              <a:lnTo>
                                <a:pt x="202" y="480"/>
                              </a:lnTo>
                              <a:lnTo>
                                <a:pt x="243" y="505"/>
                              </a:lnTo>
                              <a:lnTo>
                                <a:pt x="282" y="527"/>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36" name="Freeform 119">
                          <a:extLst>
                            <a:ext uri="{FF2B5EF4-FFF2-40B4-BE49-F238E27FC236}">
                              <a16:creationId xmlns:a16="http://schemas.microsoft.com/office/drawing/2014/main" id="{0F980F11-7A5F-4456-9609-9ED09EE1443E}"/>
                            </a:ext>
                          </a:extLst>
                        </p:cNvPr>
                        <p:cNvSpPr>
                          <a:spLocks/>
                        </p:cNvSpPr>
                        <p:nvPr/>
                      </p:nvSpPr>
                      <p:spPr bwMode="auto">
                        <a:xfrm>
                          <a:off x="2700" y="486"/>
                          <a:ext cx="71" cy="56"/>
                        </a:xfrm>
                        <a:custGeom>
                          <a:avLst/>
                          <a:gdLst>
                            <a:gd name="T0" fmla="*/ 0 w 284"/>
                            <a:gd name="T1" fmla="*/ 0 h 224"/>
                            <a:gd name="T2" fmla="*/ 0 w 284"/>
                            <a:gd name="T3" fmla="*/ 0 h 224"/>
                            <a:gd name="T4" fmla="*/ 0 w 284"/>
                            <a:gd name="T5" fmla="*/ 0 h 224"/>
                            <a:gd name="T6" fmla="*/ 0 w 284"/>
                            <a:gd name="T7" fmla="*/ 0 h 224"/>
                            <a:gd name="T8" fmla="*/ 0 w 284"/>
                            <a:gd name="T9" fmla="*/ 0 h 224"/>
                            <a:gd name="T10" fmla="*/ 0 w 284"/>
                            <a:gd name="T11" fmla="*/ 0 h 224"/>
                            <a:gd name="T12" fmla="*/ 0 w 284"/>
                            <a:gd name="T13" fmla="*/ 0 h 224"/>
                            <a:gd name="T14" fmla="*/ 0 w 284"/>
                            <a:gd name="T15" fmla="*/ 0 h 224"/>
                            <a:gd name="T16" fmla="*/ 0 w 284"/>
                            <a:gd name="T17" fmla="*/ 0 h 224"/>
                            <a:gd name="T18" fmla="*/ 0 w 284"/>
                            <a:gd name="T19" fmla="*/ 0 h 224"/>
                            <a:gd name="T20" fmla="*/ 0 w 284"/>
                            <a:gd name="T21" fmla="*/ 0 h 224"/>
                            <a:gd name="T22" fmla="*/ 0 w 284"/>
                            <a:gd name="T23" fmla="*/ 0 h 224"/>
                            <a:gd name="T24" fmla="*/ 0 w 284"/>
                            <a:gd name="T25" fmla="*/ 0 h 224"/>
                            <a:gd name="T26" fmla="*/ 0 w 284"/>
                            <a:gd name="T27" fmla="*/ 0 h 224"/>
                            <a:gd name="T28" fmla="*/ 0 w 284"/>
                            <a:gd name="T29" fmla="*/ 0 h 2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4"/>
                            <a:gd name="T46" fmla="*/ 0 h 224"/>
                            <a:gd name="T47" fmla="*/ 284 w 284"/>
                            <a:gd name="T48" fmla="*/ 224 h 2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4" h="224">
                              <a:moveTo>
                                <a:pt x="0" y="0"/>
                              </a:moveTo>
                              <a:lnTo>
                                <a:pt x="39" y="6"/>
                              </a:lnTo>
                              <a:lnTo>
                                <a:pt x="69" y="15"/>
                              </a:lnTo>
                              <a:lnTo>
                                <a:pt x="95" y="28"/>
                              </a:lnTo>
                              <a:lnTo>
                                <a:pt x="123" y="47"/>
                              </a:lnTo>
                              <a:lnTo>
                                <a:pt x="157" y="70"/>
                              </a:lnTo>
                              <a:lnTo>
                                <a:pt x="187" y="95"/>
                              </a:lnTo>
                              <a:lnTo>
                                <a:pt x="224" y="138"/>
                              </a:lnTo>
                              <a:lnTo>
                                <a:pt x="284" y="211"/>
                              </a:lnTo>
                              <a:lnTo>
                                <a:pt x="260" y="218"/>
                              </a:lnTo>
                              <a:lnTo>
                                <a:pt x="221" y="221"/>
                              </a:lnTo>
                              <a:lnTo>
                                <a:pt x="184" y="224"/>
                              </a:lnTo>
                              <a:lnTo>
                                <a:pt x="145" y="218"/>
                              </a:lnTo>
                              <a:lnTo>
                                <a:pt x="103" y="211"/>
                              </a:lnTo>
                              <a:lnTo>
                                <a:pt x="71" y="204"/>
                              </a:lnTo>
                            </a:path>
                          </a:pathLst>
                        </a:custGeom>
                        <a:noFill/>
                        <a:ln w="2222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2028" name="Group 120">
                        <a:extLst>
                          <a:ext uri="{FF2B5EF4-FFF2-40B4-BE49-F238E27FC236}">
                            <a16:creationId xmlns:a16="http://schemas.microsoft.com/office/drawing/2014/main" id="{9A3A7819-E36B-46FF-A0DC-C32076C64D85}"/>
                          </a:ext>
                        </a:extLst>
                      </p:cNvPr>
                      <p:cNvGrpSpPr>
                        <a:grpSpLocks/>
                      </p:cNvGrpSpPr>
                      <p:nvPr/>
                    </p:nvGrpSpPr>
                    <p:grpSpPr bwMode="auto">
                      <a:xfrm>
                        <a:off x="2544" y="771"/>
                        <a:ext cx="176" cy="99"/>
                        <a:chOff x="2544" y="771"/>
                        <a:chExt cx="176" cy="99"/>
                      </a:xfrm>
                    </p:grpSpPr>
                    <p:sp>
                      <p:nvSpPr>
                        <p:cNvPr id="32029" name="Freeform 121">
                          <a:extLst>
                            <a:ext uri="{FF2B5EF4-FFF2-40B4-BE49-F238E27FC236}">
                              <a16:creationId xmlns:a16="http://schemas.microsoft.com/office/drawing/2014/main" id="{8D5AF411-3A42-4DFC-A22C-759B39EBF671}"/>
                            </a:ext>
                          </a:extLst>
                        </p:cNvPr>
                        <p:cNvSpPr>
                          <a:spLocks/>
                        </p:cNvSpPr>
                        <p:nvPr/>
                      </p:nvSpPr>
                      <p:spPr bwMode="auto">
                        <a:xfrm>
                          <a:off x="2618" y="777"/>
                          <a:ext cx="50" cy="27"/>
                        </a:xfrm>
                        <a:custGeom>
                          <a:avLst/>
                          <a:gdLst>
                            <a:gd name="T0" fmla="*/ 0 w 200"/>
                            <a:gd name="T1" fmla="*/ 0 h 107"/>
                            <a:gd name="T2" fmla="*/ 0 w 200"/>
                            <a:gd name="T3" fmla="*/ 0 h 107"/>
                            <a:gd name="T4" fmla="*/ 0 w 200"/>
                            <a:gd name="T5" fmla="*/ 0 h 107"/>
                            <a:gd name="T6" fmla="*/ 0 w 200"/>
                            <a:gd name="T7" fmla="*/ 0 h 107"/>
                            <a:gd name="T8" fmla="*/ 0 w 200"/>
                            <a:gd name="T9" fmla="*/ 0 h 107"/>
                            <a:gd name="T10" fmla="*/ 0 w 200"/>
                            <a:gd name="T11" fmla="*/ 0 h 107"/>
                            <a:gd name="T12" fmla="*/ 0 60000 65536"/>
                            <a:gd name="T13" fmla="*/ 0 60000 65536"/>
                            <a:gd name="T14" fmla="*/ 0 60000 65536"/>
                            <a:gd name="T15" fmla="*/ 0 60000 65536"/>
                            <a:gd name="T16" fmla="*/ 0 60000 65536"/>
                            <a:gd name="T17" fmla="*/ 0 60000 65536"/>
                            <a:gd name="T18" fmla="*/ 0 w 200"/>
                            <a:gd name="T19" fmla="*/ 0 h 107"/>
                            <a:gd name="T20" fmla="*/ 200 w 200"/>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200" h="107">
                              <a:moveTo>
                                <a:pt x="0" y="0"/>
                              </a:moveTo>
                              <a:lnTo>
                                <a:pt x="46" y="13"/>
                              </a:lnTo>
                              <a:lnTo>
                                <a:pt x="86" y="28"/>
                              </a:lnTo>
                              <a:lnTo>
                                <a:pt x="121" y="45"/>
                              </a:lnTo>
                              <a:lnTo>
                                <a:pt x="160" y="71"/>
                              </a:lnTo>
                              <a:lnTo>
                                <a:pt x="200" y="107"/>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2030" name="Group 122">
                          <a:extLst>
                            <a:ext uri="{FF2B5EF4-FFF2-40B4-BE49-F238E27FC236}">
                              <a16:creationId xmlns:a16="http://schemas.microsoft.com/office/drawing/2014/main" id="{7BF09C9F-47BE-4088-8CEB-DDC4A6CC660C}"/>
                            </a:ext>
                          </a:extLst>
                        </p:cNvPr>
                        <p:cNvGrpSpPr>
                          <a:grpSpLocks/>
                        </p:cNvGrpSpPr>
                        <p:nvPr/>
                      </p:nvGrpSpPr>
                      <p:grpSpPr bwMode="auto">
                        <a:xfrm>
                          <a:off x="2544" y="771"/>
                          <a:ext cx="176" cy="99"/>
                          <a:chOff x="2544" y="771"/>
                          <a:chExt cx="176" cy="99"/>
                        </a:xfrm>
                      </p:grpSpPr>
                      <p:sp>
                        <p:nvSpPr>
                          <p:cNvPr id="32031" name="Freeform 123">
                            <a:extLst>
                              <a:ext uri="{FF2B5EF4-FFF2-40B4-BE49-F238E27FC236}">
                                <a16:creationId xmlns:a16="http://schemas.microsoft.com/office/drawing/2014/main" id="{A0ED760D-E77D-4F56-AE52-D2FC0A367BC4}"/>
                              </a:ext>
                            </a:extLst>
                          </p:cNvPr>
                          <p:cNvSpPr>
                            <a:spLocks/>
                          </p:cNvSpPr>
                          <p:nvPr/>
                        </p:nvSpPr>
                        <p:spPr bwMode="auto">
                          <a:xfrm>
                            <a:off x="2664" y="771"/>
                            <a:ext cx="56" cy="13"/>
                          </a:xfrm>
                          <a:custGeom>
                            <a:avLst/>
                            <a:gdLst>
                              <a:gd name="T0" fmla="*/ 0 w 225"/>
                              <a:gd name="T1" fmla="*/ 0 h 55"/>
                              <a:gd name="T2" fmla="*/ 0 w 225"/>
                              <a:gd name="T3" fmla="*/ 0 h 55"/>
                              <a:gd name="T4" fmla="*/ 0 w 225"/>
                              <a:gd name="T5" fmla="*/ 0 h 55"/>
                              <a:gd name="T6" fmla="*/ 0 w 225"/>
                              <a:gd name="T7" fmla="*/ 0 h 55"/>
                              <a:gd name="T8" fmla="*/ 0 w 225"/>
                              <a:gd name="T9" fmla="*/ 0 h 55"/>
                              <a:gd name="T10" fmla="*/ 0 w 225"/>
                              <a:gd name="T11" fmla="*/ 0 h 55"/>
                              <a:gd name="T12" fmla="*/ 0 w 225"/>
                              <a:gd name="T13" fmla="*/ 0 h 55"/>
                              <a:gd name="T14" fmla="*/ 0 60000 65536"/>
                              <a:gd name="T15" fmla="*/ 0 60000 65536"/>
                              <a:gd name="T16" fmla="*/ 0 60000 65536"/>
                              <a:gd name="T17" fmla="*/ 0 60000 65536"/>
                              <a:gd name="T18" fmla="*/ 0 60000 65536"/>
                              <a:gd name="T19" fmla="*/ 0 60000 65536"/>
                              <a:gd name="T20" fmla="*/ 0 60000 65536"/>
                              <a:gd name="T21" fmla="*/ 0 w 225"/>
                              <a:gd name="T22" fmla="*/ 0 h 55"/>
                              <a:gd name="T23" fmla="*/ 225 w 225"/>
                              <a:gd name="T24" fmla="*/ 55 h 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55">
                                <a:moveTo>
                                  <a:pt x="0" y="0"/>
                                </a:moveTo>
                                <a:lnTo>
                                  <a:pt x="36" y="21"/>
                                </a:lnTo>
                                <a:lnTo>
                                  <a:pt x="71" y="36"/>
                                </a:lnTo>
                                <a:lnTo>
                                  <a:pt x="104" y="46"/>
                                </a:lnTo>
                                <a:lnTo>
                                  <a:pt x="145" y="54"/>
                                </a:lnTo>
                                <a:lnTo>
                                  <a:pt x="185" y="55"/>
                                </a:lnTo>
                                <a:lnTo>
                                  <a:pt x="225" y="51"/>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32" name="Freeform 124">
                            <a:extLst>
                              <a:ext uri="{FF2B5EF4-FFF2-40B4-BE49-F238E27FC236}">
                                <a16:creationId xmlns:a16="http://schemas.microsoft.com/office/drawing/2014/main" id="{00E6A34E-71E9-46B6-B2D9-E86EEC3E277D}"/>
                              </a:ext>
                            </a:extLst>
                          </p:cNvPr>
                          <p:cNvSpPr>
                            <a:spLocks/>
                          </p:cNvSpPr>
                          <p:nvPr/>
                        </p:nvSpPr>
                        <p:spPr bwMode="auto">
                          <a:xfrm>
                            <a:off x="2669" y="809"/>
                            <a:ext cx="19" cy="36"/>
                          </a:xfrm>
                          <a:custGeom>
                            <a:avLst/>
                            <a:gdLst>
                              <a:gd name="T0" fmla="*/ 0 w 79"/>
                              <a:gd name="T1" fmla="*/ 0 h 144"/>
                              <a:gd name="T2" fmla="*/ 0 w 79"/>
                              <a:gd name="T3" fmla="*/ 0 h 144"/>
                              <a:gd name="T4" fmla="*/ 0 w 79"/>
                              <a:gd name="T5" fmla="*/ 0 h 144"/>
                              <a:gd name="T6" fmla="*/ 0 w 79"/>
                              <a:gd name="T7" fmla="*/ 0 h 144"/>
                              <a:gd name="T8" fmla="*/ 0 w 79"/>
                              <a:gd name="T9" fmla="*/ 0 h 144"/>
                              <a:gd name="T10" fmla="*/ 0 w 79"/>
                              <a:gd name="T11" fmla="*/ 0 h 144"/>
                              <a:gd name="T12" fmla="*/ 0 60000 65536"/>
                              <a:gd name="T13" fmla="*/ 0 60000 65536"/>
                              <a:gd name="T14" fmla="*/ 0 60000 65536"/>
                              <a:gd name="T15" fmla="*/ 0 60000 65536"/>
                              <a:gd name="T16" fmla="*/ 0 60000 65536"/>
                              <a:gd name="T17" fmla="*/ 0 60000 65536"/>
                              <a:gd name="T18" fmla="*/ 0 w 79"/>
                              <a:gd name="T19" fmla="*/ 0 h 144"/>
                              <a:gd name="T20" fmla="*/ 79 w 79"/>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79" h="144">
                                <a:moveTo>
                                  <a:pt x="79" y="0"/>
                                </a:moveTo>
                                <a:lnTo>
                                  <a:pt x="75" y="36"/>
                                </a:lnTo>
                                <a:lnTo>
                                  <a:pt x="63" y="69"/>
                                </a:lnTo>
                                <a:lnTo>
                                  <a:pt x="43" y="100"/>
                                </a:lnTo>
                                <a:lnTo>
                                  <a:pt x="20" y="129"/>
                                </a:lnTo>
                                <a:lnTo>
                                  <a:pt x="0" y="144"/>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33" name="Freeform 125">
                            <a:extLst>
                              <a:ext uri="{FF2B5EF4-FFF2-40B4-BE49-F238E27FC236}">
                                <a16:creationId xmlns:a16="http://schemas.microsoft.com/office/drawing/2014/main" id="{9878BD01-3AAA-4E46-8F82-6AFCF27DD82E}"/>
                              </a:ext>
                            </a:extLst>
                          </p:cNvPr>
                          <p:cNvSpPr>
                            <a:spLocks/>
                          </p:cNvSpPr>
                          <p:nvPr/>
                        </p:nvSpPr>
                        <p:spPr bwMode="auto">
                          <a:xfrm>
                            <a:off x="2544" y="828"/>
                            <a:ext cx="78" cy="8"/>
                          </a:xfrm>
                          <a:custGeom>
                            <a:avLst/>
                            <a:gdLst>
                              <a:gd name="T0" fmla="*/ 0 w 314"/>
                              <a:gd name="T1" fmla="*/ 0 h 31"/>
                              <a:gd name="T2" fmla="*/ 0 w 314"/>
                              <a:gd name="T3" fmla="*/ 0 h 31"/>
                              <a:gd name="T4" fmla="*/ 0 w 314"/>
                              <a:gd name="T5" fmla="*/ 0 h 31"/>
                              <a:gd name="T6" fmla="*/ 0 w 314"/>
                              <a:gd name="T7" fmla="*/ 0 h 31"/>
                              <a:gd name="T8" fmla="*/ 0 w 314"/>
                              <a:gd name="T9" fmla="*/ 0 h 31"/>
                              <a:gd name="T10" fmla="*/ 0 w 314"/>
                              <a:gd name="T11" fmla="*/ 0 h 31"/>
                              <a:gd name="T12" fmla="*/ 0 w 314"/>
                              <a:gd name="T13" fmla="*/ 0 h 31"/>
                              <a:gd name="T14" fmla="*/ 0 w 314"/>
                              <a:gd name="T15" fmla="*/ 0 h 31"/>
                              <a:gd name="T16" fmla="*/ 0 60000 65536"/>
                              <a:gd name="T17" fmla="*/ 0 60000 65536"/>
                              <a:gd name="T18" fmla="*/ 0 60000 65536"/>
                              <a:gd name="T19" fmla="*/ 0 60000 65536"/>
                              <a:gd name="T20" fmla="*/ 0 60000 65536"/>
                              <a:gd name="T21" fmla="*/ 0 60000 65536"/>
                              <a:gd name="T22" fmla="*/ 0 60000 65536"/>
                              <a:gd name="T23" fmla="*/ 0 60000 65536"/>
                              <a:gd name="T24" fmla="*/ 0 w 314"/>
                              <a:gd name="T25" fmla="*/ 0 h 31"/>
                              <a:gd name="T26" fmla="*/ 314 w 314"/>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4" h="31">
                                <a:moveTo>
                                  <a:pt x="314" y="4"/>
                                </a:moveTo>
                                <a:lnTo>
                                  <a:pt x="271" y="15"/>
                                </a:lnTo>
                                <a:lnTo>
                                  <a:pt x="221" y="25"/>
                                </a:lnTo>
                                <a:lnTo>
                                  <a:pt x="170" y="31"/>
                                </a:lnTo>
                                <a:lnTo>
                                  <a:pt x="126" y="29"/>
                                </a:lnTo>
                                <a:lnTo>
                                  <a:pt x="75" y="22"/>
                                </a:lnTo>
                                <a:lnTo>
                                  <a:pt x="40" y="13"/>
                                </a:lnTo>
                                <a:lnTo>
                                  <a:pt x="0" y="0"/>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34" name="Freeform 126">
                            <a:extLst>
                              <a:ext uri="{FF2B5EF4-FFF2-40B4-BE49-F238E27FC236}">
                                <a16:creationId xmlns:a16="http://schemas.microsoft.com/office/drawing/2014/main" id="{B278DEA3-C4B7-4BD1-8A99-BA3FFECF56AD}"/>
                              </a:ext>
                            </a:extLst>
                          </p:cNvPr>
                          <p:cNvSpPr>
                            <a:spLocks/>
                          </p:cNvSpPr>
                          <p:nvPr/>
                        </p:nvSpPr>
                        <p:spPr bwMode="auto">
                          <a:xfrm>
                            <a:off x="2563" y="835"/>
                            <a:ext cx="66" cy="35"/>
                          </a:xfrm>
                          <a:custGeom>
                            <a:avLst/>
                            <a:gdLst>
                              <a:gd name="T0" fmla="*/ 0 w 266"/>
                              <a:gd name="T1" fmla="*/ 0 h 139"/>
                              <a:gd name="T2" fmla="*/ 0 w 266"/>
                              <a:gd name="T3" fmla="*/ 0 h 139"/>
                              <a:gd name="T4" fmla="*/ 0 w 266"/>
                              <a:gd name="T5" fmla="*/ 0 h 139"/>
                              <a:gd name="T6" fmla="*/ 0 w 266"/>
                              <a:gd name="T7" fmla="*/ 0 h 139"/>
                              <a:gd name="T8" fmla="*/ 0 w 266"/>
                              <a:gd name="T9" fmla="*/ 0 h 139"/>
                              <a:gd name="T10" fmla="*/ 0 w 266"/>
                              <a:gd name="T11" fmla="*/ 0 h 139"/>
                              <a:gd name="T12" fmla="*/ 0 w 266"/>
                              <a:gd name="T13" fmla="*/ 0 h 139"/>
                              <a:gd name="T14" fmla="*/ 0 w 266"/>
                              <a:gd name="T15" fmla="*/ 0 h 139"/>
                              <a:gd name="T16" fmla="*/ 0 w 266"/>
                              <a:gd name="T17" fmla="*/ 0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6"/>
                              <a:gd name="T28" fmla="*/ 0 h 139"/>
                              <a:gd name="T29" fmla="*/ 266 w 266"/>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6" h="139">
                                <a:moveTo>
                                  <a:pt x="266" y="0"/>
                                </a:moveTo>
                                <a:lnTo>
                                  <a:pt x="239" y="21"/>
                                </a:lnTo>
                                <a:lnTo>
                                  <a:pt x="206" y="46"/>
                                </a:lnTo>
                                <a:lnTo>
                                  <a:pt x="166" y="72"/>
                                </a:lnTo>
                                <a:lnTo>
                                  <a:pt x="131" y="96"/>
                                </a:lnTo>
                                <a:lnTo>
                                  <a:pt x="96" y="114"/>
                                </a:lnTo>
                                <a:lnTo>
                                  <a:pt x="62" y="126"/>
                                </a:lnTo>
                                <a:lnTo>
                                  <a:pt x="36" y="133"/>
                                </a:lnTo>
                                <a:lnTo>
                                  <a:pt x="0" y="139"/>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grpSp>
              <p:nvGrpSpPr>
                <p:cNvPr id="32006" name="Group 127">
                  <a:extLst>
                    <a:ext uri="{FF2B5EF4-FFF2-40B4-BE49-F238E27FC236}">
                      <a16:creationId xmlns:a16="http://schemas.microsoft.com/office/drawing/2014/main" id="{54754E39-D8AF-43DC-9B8D-B65CBB202CC5}"/>
                    </a:ext>
                  </a:extLst>
                </p:cNvPr>
                <p:cNvGrpSpPr>
                  <a:grpSpLocks/>
                </p:cNvGrpSpPr>
                <p:nvPr/>
              </p:nvGrpSpPr>
              <p:grpSpPr bwMode="auto">
                <a:xfrm>
                  <a:off x="2866" y="422"/>
                  <a:ext cx="132" cy="133"/>
                  <a:chOff x="2866" y="422"/>
                  <a:chExt cx="132" cy="133"/>
                </a:xfrm>
              </p:grpSpPr>
              <p:grpSp>
                <p:nvGrpSpPr>
                  <p:cNvPr id="32007" name="Group 128">
                    <a:extLst>
                      <a:ext uri="{FF2B5EF4-FFF2-40B4-BE49-F238E27FC236}">
                        <a16:creationId xmlns:a16="http://schemas.microsoft.com/office/drawing/2014/main" id="{F95A86BD-D331-4D50-9C92-5645A5130B6F}"/>
                      </a:ext>
                    </a:extLst>
                  </p:cNvPr>
                  <p:cNvGrpSpPr>
                    <a:grpSpLocks/>
                  </p:cNvGrpSpPr>
                  <p:nvPr/>
                </p:nvGrpSpPr>
                <p:grpSpPr bwMode="auto">
                  <a:xfrm>
                    <a:off x="2900" y="422"/>
                    <a:ext cx="35" cy="85"/>
                    <a:chOff x="2900" y="422"/>
                    <a:chExt cx="35" cy="85"/>
                  </a:xfrm>
                </p:grpSpPr>
                <p:sp>
                  <p:nvSpPr>
                    <p:cNvPr id="32018" name="Arc 129">
                      <a:extLst>
                        <a:ext uri="{FF2B5EF4-FFF2-40B4-BE49-F238E27FC236}">
                          <a16:creationId xmlns:a16="http://schemas.microsoft.com/office/drawing/2014/main" id="{78590F90-2D7B-4319-A528-3AE21B4D3A29}"/>
                        </a:ext>
                      </a:extLst>
                    </p:cNvPr>
                    <p:cNvSpPr>
                      <a:spLocks/>
                    </p:cNvSpPr>
                    <p:nvPr/>
                  </p:nvSpPr>
                  <p:spPr bwMode="auto">
                    <a:xfrm>
                      <a:off x="2902" y="422"/>
                      <a:ext cx="24" cy="8"/>
                    </a:xfrm>
                    <a:custGeom>
                      <a:avLst/>
                      <a:gdLst>
                        <a:gd name="T0" fmla="*/ 0 w 43058"/>
                        <a:gd name="T1" fmla="*/ 0 h 21600"/>
                        <a:gd name="T2" fmla="*/ 0 w 43058"/>
                        <a:gd name="T3" fmla="*/ 0 h 21600"/>
                        <a:gd name="T4" fmla="*/ 0 w 43058"/>
                        <a:gd name="T5" fmla="*/ 0 h 21600"/>
                        <a:gd name="T6" fmla="*/ 0 60000 65536"/>
                        <a:gd name="T7" fmla="*/ 0 60000 65536"/>
                        <a:gd name="T8" fmla="*/ 0 60000 65536"/>
                        <a:gd name="T9" fmla="*/ 0 w 43058"/>
                        <a:gd name="T10" fmla="*/ 0 h 21600"/>
                        <a:gd name="T11" fmla="*/ 43058 w 43058"/>
                        <a:gd name="T12" fmla="*/ 21600 h 21600"/>
                      </a:gdLst>
                      <a:ahLst/>
                      <a:cxnLst>
                        <a:cxn ang="T6">
                          <a:pos x="T0" y="T1"/>
                        </a:cxn>
                        <a:cxn ang="T7">
                          <a:pos x="T2" y="T3"/>
                        </a:cxn>
                        <a:cxn ang="T8">
                          <a:pos x="T4" y="T5"/>
                        </a:cxn>
                      </a:cxnLst>
                      <a:rect l="T9" t="T10" r="T11" b="T12"/>
                      <a:pathLst>
                        <a:path w="43058" h="21600" fill="none" extrusionOk="0">
                          <a:moveTo>
                            <a:pt x="43058" y="0"/>
                          </a:moveTo>
                          <a:cubicBezTo>
                            <a:pt x="43058" y="11929"/>
                            <a:pt x="33387" y="21600"/>
                            <a:pt x="21458" y="21600"/>
                          </a:cubicBezTo>
                          <a:cubicBezTo>
                            <a:pt x="10486" y="21600"/>
                            <a:pt x="1258" y="13375"/>
                            <a:pt x="0" y="2475"/>
                          </a:cubicBezTo>
                        </a:path>
                        <a:path w="43058" h="21600" stroke="0" extrusionOk="0">
                          <a:moveTo>
                            <a:pt x="43058" y="0"/>
                          </a:moveTo>
                          <a:cubicBezTo>
                            <a:pt x="43058" y="11929"/>
                            <a:pt x="33387" y="21600"/>
                            <a:pt x="21458" y="21600"/>
                          </a:cubicBezTo>
                          <a:cubicBezTo>
                            <a:pt x="10486" y="21600"/>
                            <a:pt x="1258" y="13375"/>
                            <a:pt x="0" y="2475"/>
                          </a:cubicBezTo>
                          <a:lnTo>
                            <a:pt x="21458" y="0"/>
                          </a:lnTo>
                          <a:lnTo>
                            <a:pt x="43058"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19" name="Arc 130">
                      <a:extLst>
                        <a:ext uri="{FF2B5EF4-FFF2-40B4-BE49-F238E27FC236}">
                          <a16:creationId xmlns:a16="http://schemas.microsoft.com/office/drawing/2014/main" id="{B9A05578-E4D2-4E4A-A547-AB9E188BB8AD}"/>
                        </a:ext>
                      </a:extLst>
                    </p:cNvPr>
                    <p:cNvSpPr>
                      <a:spLocks/>
                    </p:cNvSpPr>
                    <p:nvPr/>
                  </p:nvSpPr>
                  <p:spPr bwMode="auto">
                    <a:xfrm>
                      <a:off x="2902" y="440"/>
                      <a:ext cx="25" cy="9"/>
                    </a:xfrm>
                    <a:custGeom>
                      <a:avLst/>
                      <a:gdLst>
                        <a:gd name="T0" fmla="*/ 0 w 43200"/>
                        <a:gd name="T1" fmla="*/ 0 h 24571"/>
                        <a:gd name="T2" fmla="*/ 0 w 43200"/>
                        <a:gd name="T3" fmla="*/ 0 h 24571"/>
                        <a:gd name="T4" fmla="*/ 0 w 43200"/>
                        <a:gd name="T5" fmla="*/ 0 h 24571"/>
                        <a:gd name="T6" fmla="*/ 0 60000 65536"/>
                        <a:gd name="T7" fmla="*/ 0 60000 65536"/>
                        <a:gd name="T8" fmla="*/ 0 60000 65536"/>
                        <a:gd name="T9" fmla="*/ 0 w 43200"/>
                        <a:gd name="T10" fmla="*/ 0 h 24571"/>
                        <a:gd name="T11" fmla="*/ 43200 w 43200"/>
                        <a:gd name="T12" fmla="*/ 24571 h 24571"/>
                      </a:gdLst>
                      <a:ahLst/>
                      <a:cxnLst>
                        <a:cxn ang="T6">
                          <a:pos x="T0" y="T1"/>
                        </a:cxn>
                        <a:cxn ang="T7">
                          <a:pos x="T2" y="T3"/>
                        </a:cxn>
                        <a:cxn ang="T8">
                          <a:pos x="T4" y="T5"/>
                        </a:cxn>
                      </a:cxnLst>
                      <a:rect l="T9" t="T10" r="T11" b="T12"/>
                      <a:pathLst>
                        <a:path w="43200" h="24571" fill="none" extrusionOk="0">
                          <a:moveTo>
                            <a:pt x="42994" y="0"/>
                          </a:moveTo>
                          <a:cubicBezTo>
                            <a:pt x="43131" y="984"/>
                            <a:pt x="43200" y="1977"/>
                            <a:pt x="43200" y="2971"/>
                          </a:cubicBezTo>
                          <a:cubicBezTo>
                            <a:pt x="43200" y="14900"/>
                            <a:pt x="33529" y="24571"/>
                            <a:pt x="21600" y="24571"/>
                          </a:cubicBezTo>
                          <a:cubicBezTo>
                            <a:pt x="9670" y="24571"/>
                            <a:pt x="0" y="14900"/>
                            <a:pt x="0" y="2971"/>
                          </a:cubicBezTo>
                        </a:path>
                        <a:path w="43200" h="24571" stroke="0" extrusionOk="0">
                          <a:moveTo>
                            <a:pt x="42994" y="0"/>
                          </a:moveTo>
                          <a:cubicBezTo>
                            <a:pt x="43131" y="984"/>
                            <a:pt x="43200" y="1977"/>
                            <a:pt x="43200" y="2971"/>
                          </a:cubicBezTo>
                          <a:cubicBezTo>
                            <a:pt x="43200" y="14900"/>
                            <a:pt x="33529" y="24571"/>
                            <a:pt x="21600" y="24571"/>
                          </a:cubicBezTo>
                          <a:cubicBezTo>
                            <a:pt x="9670" y="24571"/>
                            <a:pt x="0" y="14900"/>
                            <a:pt x="0" y="2971"/>
                          </a:cubicBezTo>
                          <a:lnTo>
                            <a:pt x="21600" y="2971"/>
                          </a:lnTo>
                          <a:lnTo>
                            <a:pt x="42994"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20" name="Arc 131">
                      <a:extLst>
                        <a:ext uri="{FF2B5EF4-FFF2-40B4-BE49-F238E27FC236}">
                          <a16:creationId xmlns:a16="http://schemas.microsoft.com/office/drawing/2014/main" id="{1C774DA1-097E-4CC5-A11A-89CCAEEC2133}"/>
                        </a:ext>
                      </a:extLst>
                    </p:cNvPr>
                    <p:cNvSpPr>
                      <a:spLocks/>
                    </p:cNvSpPr>
                    <p:nvPr/>
                  </p:nvSpPr>
                  <p:spPr bwMode="auto">
                    <a:xfrm>
                      <a:off x="2902" y="460"/>
                      <a:ext cx="24" cy="8"/>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43200" y="0"/>
                          </a:moveTo>
                          <a:cubicBezTo>
                            <a:pt x="43200" y="11929"/>
                            <a:pt x="33529" y="21600"/>
                            <a:pt x="21600" y="21600"/>
                          </a:cubicBezTo>
                          <a:cubicBezTo>
                            <a:pt x="9670" y="21600"/>
                            <a:pt x="0" y="11929"/>
                            <a:pt x="0" y="0"/>
                          </a:cubicBezTo>
                        </a:path>
                        <a:path w="43200" h="21600" stroke="0" extrusionOk="0">
                          <a:moveTo>
                            <a:pt x="43200" y="0"/>
                          </a:moveTo>
                          <a:cubicBezTo>
                            <a:pt x="43200" y="11929"/>
                            <a:pt x="33529" y="21600"/>
                            <a:pt x="21600" y="21600"/>
                          </a:cubicBezTo>
                          <a:cubicBezTo>
                            <a:pt x="9670" y="21600"/>
                            <a:pt x="0" y="11929"/>
                            <a:pt x="0" y="0"/>
                          </a:cubicBezTo>
                          <a:lnTo>
                            <a:pt x="21600" y="0"/>
                          </a:lnTo>
                          <a:lnTo>
                            <a:pt x="43200"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21" name="Arc 132">
                      <a:extLst>
                        <a:ext uri="{FF2B5EF4-FFF2-40B4-BE49-F238E27FC236}">
                          <a16:creationId xmlns:a16="http://schemas.microsoft.com/office/drawing/2014/main" id="{4C86E7EA-5C28-48F8-89C6-98B7C4F467BE}"/>
                        </a:ext>
                      </a:extLst>
                    </p:cNvPr>
                    <p:cNvSpPr>
                      <a:spLocks/>
                    </p:cNvSpPr>
                    <p:nvPr/>
                  </p:nvSpPr>
                  <p:spPr bwMode="auto">
                    <a:xfrm>
                      <a:off x="2902" y="480"/>
                      <a:ext cx="24" cy="8"/>
                    </a:xfrm>
                    <a:custGeom>
                      <a:avLst/>
                      <a:gdLst>
                        <a:gd name="T0" fmla="*/ 0 w 43200"/>
                        <a:gd name="T1" fmla="*/ 0 h 24239"/>
                        <a:gd name="T2" fmla="*/ 0 w 43200"/>
                        <a:gd name="T3" fmla="*/ 0 h 24239"/>
                        <a:gd name="T4" fmla="*/ 0 w 43200"/>
                        <a:gd name="T5" fmla="*/ 0 h 24239"/>
                        <a:gd name="T6" fmla="*/ 0 60000 65536"/>
                        <a:gd name="T7" fmla="*/ 0 60000 65536"/>
                        <a:gd name="T8" fmla="*/ 0 60000 65536"/>
                        <a:gd name="T9" fmla="*/ 0 w 43200"/>
                        <a:gd name="T10" fmla="*/ 0 h 24239"/>
                        <a:gd name="T11" fmla="*/ 43200 w 43200"/>
                        <a:gd name="T12" fmla="*/ 24239 h 24239"/>
                      </a:gdLst>
                      <a:ahLst/>
                      <a:cxnLst>
                        <a:cxn ang="T6">
                          <a:pos x="T0" y="T1"/>
                        </a:cxn>
                        <a:cxn ang="T7">
                          <a:pos x="T2" y="T3"/>
                        </a:cxn>
                        <a:cxn ang="T8">
                          <a:pos x="T4" y="T5"/>
                        </a:cxn>
                      </a:cxnLst>
                      <a:rect l="T9" t="T10" r="T11" b="T12"/>
                      <a:pathLst>
                        <a:path w="43200" h="24239" fill="none" extrusionOk="0">
                          <a:moveTo>
                            <a:pt x="43038" y="-1"/>
                          </a:moveTo>
                          <a:cubicBezTo>
                            <a:pt x="43145" y="875"/>
                            <a:pt x="43200" y="1756"/>
                            <a:pt x="43200" y="2639"/>
                          </a:cubicBezTo>
                          <a:cubicBezTo>
                            <a:pt x="43200" y="14568"/>
                            <a:pt x="33529" y="24239"/>
                            <a:pt x="21600" y="24239"/>
                          </a:cubicBezTo>
                          <a:cubicBezTo>
                            <a:pt x="9670" y="24239"/>
                            <a:pt x="0" y="14568"/>
                            <a:pt x="0" y="2639"/>
                          </a:cubicBezTo>
                        </a:path>
                        <a:path w="43200" h="24239" stroke="0" extrusionOk="0">
                          <a:moveTo>
                            <a:pt x="43038" y="-1"/>
                          </a:moveTo>
                          <a:cubicBezTo>
                            <a:pt x="43145" y="875"/>
                            <a:pt x="43200" y="1756"/>
                            <a:pt x="43200" y="2639"/>
                          </a:cubicBezTo>
                          <a:cubicBezTo>
                            <a:pt x="43200" y="14568"/>
                            <a:pt x="33529" y="24239"/>
                            <a:pt x="21600" y="24239"/>
                          </a:cubicBezTo>
                          <a:cubicBezTo>
                            <a:pt x="9670" y="24239"/>
                            <a:pt x="0" y="14568"/>
                            <a:pt x="0" y="2639"/>
                          </a:cubicBezTo>
                          <a:lnTo>
                            <a:pt x="21600" y="2639"/>
                          </a:lnTo>
                          <a:lnTo>
                            <a:pt x="43038" y="-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22" name="Arc 133">
                      <a:extLst>
                        <a:ext uri="{FF2B5EF4-FFF2-40B4-BE49-F238E27FC236}">
                          <a16:creationId xmlns:a16="http://schemas.microsoft.com/office/drawing/2014/main" id="{D497E898-642E-45C9-B720-CEEF85E53EEE}"/>
                        </a:ext>
                      </a:extLst>
                    </p:cNvPr>
                    <p:cNvSpPr>
                      <a:spLocks/>
                    </p:cNvSpPr>
                    <p:nvPr/>
                  </p:nvSpPr>
                  <p:spPr bwMode="auto">
                    <a:xfrm>
                      <a:off x="2900" y="499"/>
                      <a:ext cx="35" cy="8"/>
                    </a:xfrm>
                    <a:custGeom>
                      <a:avLst/>
                      <a:gdLst>
                        <a:gd name="T0" fmla="*/ 0 w 43200"/>
                        <a:gd name="T1" fmla="*/ 0 h 24377"/>
                        <a:gd name="T2" fmla="*/ 0 w 43200"/>
                        <a:gd name="T3" fmla="*/ 0 h 24377"/>
                        <a:gd name="T4" fmla="*/ 0 w 43200"/>
                        <a:gd name="T5" fmla="*/ 0 h 24377"/>
                        <a:gd name="T6" fmla="*/ 0 60000 65536"/>
                        <a:gd name="T7" fmla="*/ 0 60000 65536"/>
                        <a:gd name="T8" fmla="*/ 0 60000 65536"/>
                        <a:gd name="T9" fmla="*/ 0 w 43200"/>
                        <a:gd name="T10" fmla="*/ 0 h 24377"/>
                        <a:gd name="T11" fmla="*/ 43200 w 43200"/>
                        <a:gd name="T12" fmla="*/ 24377 h 24377"/>
                      </a:gdLst>
                      <a:ahLst/>
                      <a:cxnLst>
                        <a:cxn ang="T6">
                          <a:pos x="T0" y="T1"/>
                        </a:cxn>
                        <a:cxn ang="T7">
                          <a:pos x="T2" y="T3"/>
                        </a:cxn>
                        <a:cxn ang="T8">
                          <a:pos x="T4" y="T5"/>
                        </a:cxn>
                      </a:cxnLst>
                      <a:rect l="T9" t="T10" r="T11" b="T12"/>
                      <a:pathLst>
                        <a:path w="43200" h="24377" fill="none" extrusionOk="0">
                          <a:moveTo>
                            <a:pt x="43020" y="0"/>
                          </a:moveTo>
                          <a:cubicBezTo>
                            <a:pt x="43140" y="920"/>
                            <a:pt x="43200" y="1848"/>
                            <a:pt x="43200" y="2777"/>
                          </a:cubicBezTo>
                          <a:cubicBezTo>
                            <a:pt x="43200" y="14706"/>
                            <a:pt x="33529" y="24377"/>
                            <a:pt x="21600" y="24377"/>
                          </a:cubicBezTo>
                          <a:cubicBezTo>
                            <a:pt x="9670" y="24377"/>
                            <a:pt x="0" y="14706"/>
                            <a:pt x="0" y="2777"/>
                          </a:cubicBezTo>
                        </a:path>
                        <a:path w="43200" h="24377" stroke="0" extrusionOk="0">
                          <a:moveTo>
                            <a:pt x="43020" y="0"/>
                          </a:moveTo>
                          <a:cubicBezTo>
                            <a:pt x="43140" y="920"/>
                            <a:pt x="43200" y="1848"/>
                            <a:pt x="43200" y="2777"/>
                          </a:cubicBezTo>
                          <a:cubicBezTo>
                            <a:pt x="43200" y="14706"/>
                            <a:pt x="33529" y="24377"/>
                            <a:pt x="21600" y="24377"/>
                          </a:cubicBezTo>
                          <a:cubicBezTo>
                            <a:pt x="9670" y="24377"/>
                            <a:pt x="0" y="14706"/>
                            <a:pt x="0" y="2777"/>
                          </a:cubicBezTo>
                          <a:lnTo>
                            <a:pt x="21600" y="2777"/>
                          </a:lnTo>
                          <a:lnTo>
                            <a:pt x="43020"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2008" name="Group 134">
                    <a:extLst>
                      <a:ext uri="{FF2B5EF4-FFF2-40B4-BE49-F238E27FC236}">
                        <a16:creationId xmlns:a16="http://schemas.microsoft.com/office/drawing/2014/main" id="{6B9BF12F-3913-4043-A5A4-570C7D17F25D}"/>
                      </a:ext>
                    </a:extLst>
                  </p:cNvPr>
                  <p:cNvGrpSpPr>
                    <a:grpSpLocks/>
                  </p:cNvGrpSpPr>
                  <p:nvPr/>
                </p:nvGrpSpPr>
                <p:grpSpPr bwMode="auto">
                  <a:xfrm>
                    <a:off x="2866" y="515"/>
                    <a:ext cx="41" cy="32"/>
                    <a:chOff x="2866" y="515"/>
                    <a:chExt cx="41" cy="32"/>
                  </a:xfrm>
                </p:grpSpPr>
                <p:sp>
                  <p:nvSpPr>
                    <p:cNvPr id="32014" name="Arc 135">
                      <a:extLst>
                        <a:ext uri="{FF2B5EF4-FFF2-40B4-BE49-F238E27FC236}">
                          <a16:creationId xmlns:a16="http://schemas.microsoft.com/office/drawing/2014/main" id="{AC66811B-5FBB-4C8F-8999-A0A51BB012FF}"/>
                        </a:ext>
                      </a:extLst>
                    </p:cNvPr>
                    <p:cNvSpPr>
                      <a:spLocks/>
                    </p:cNvSpPr>
                    <p:nvPr/>
                  </p:nvSpPr>
                  <p:spPr bwMode="auto">
                    <a:xfrm>
                      <a:off x="2893" y="515"/>
                      <a:ext cx="14" cy="20"/>
                    </a:xfrm>
                    <a:custGeom>
                      <a:avLst/>
                      <a:gdLst>
                        <a:gd name="T0" fmla="*/ 0 w 21600"/>
                        <a:gd name="T1" fmla="*/ 0 h 25110"/>
                        <a:gd name="T2" fmla="*/ 0 w 21600"/>
                        <a:gd name="T3" fmla="*/ 0 h 25110"/>
                        <a:gd name="T4" fmla="*/ 0 w 21600"/>
                        <a:gd name="T5" fmla="*/ 0 h 25110"/>
                        <a:gd name="T6" fmla="*/ 0 60000 65536"/>
                        <a:gd name="T7" fmla="*/ 0 60000 65536"/>
                        <a:gd name="T8" fmla="*/ 0 60000 65536"/>
                        <a:gd name="T9" fmla="*/ 0 w 21600"/>
                        <a:gd name="T10" fmla="*/ 0 h 25110"/>
                        <a:gd name="T11" fmla="*/ 21600 w 21600"/>
                        <a:gd name="T12" fmla="*/ 25110 h 25110"/>
                      </a:gdLst>
                      <a:ahLst/>
                      <a:cxnLst>
                        <a:cxn ang="T6">
                          <a:pos x="T0" y="T1"/>
                        </a:cxn>
                        <a:cxn ang="T7">
                          <a:pos x="T2" y="T3"/>
                        </a:cxn>
                        <a:cxn ang="T8">
                          <a:pos x="T4" y="T5"/>
                        </a:cxn>
                      </a:cxnLst>
                      <a:rect l="T9" t="T10" r="T11" b="T12"/>
                      <a:pathLst>
                        <a:path w="21600" h="25110" fill="none" extrusionOk="0">
                          <a:moveTo>
                            <a:pt x="-1" y="0"/>
                          </a:moveTo>
                          <a:cubicBezTo>
                            <a:pt x="11929" y="0"/>
                            <a:pt x="21600" y="9670"/>
                            <a:pt x="21600" y="21600"/>
                          </a:cubicBezTo>
                          <a:cubicBezTo>
                            <a:pt x="21600" y="22775"/>
                            <a:pt x="21503" y="23949"/>
                            <a:pt x="21312" y="25109"/>
                          </a:cubicBezTo>
                        </a:path>
                        <a:path w="21600" h="25110" stroke="0" extrusionOk="0">
                          <a:moveTo>
                            <a:pt x="-1" y="0"/>
                          </a:moveTo>
                          <a:cubicBezTo>
                            <a:pt x="11929" y="0"/>
                            <a:pt x="21600" y="9670"/>
                            <a:pt x="21600" y="21600"/>
                          </a:cubicBezTo>
                          <a:cubicBezTo>
                            <a:pt x="21600" y="22775"/>
                            <a:pt x="21503" y="23949"/>
                            <a:pt x="21312" y="25109"/>
                          </a:cubicBezTo>
                          <a:lnTo>
                            <a:pt x="0" y="21600"/>
                          </a:lnTo>
                          <a:lnTo>
                            <a:pt x="-1"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15" name="Arc 136">
                      <a:extLst>
                        <a:ext uri="{FF2B5EF4-FFF2-40B4-BE49-F238E27FC236}">
                          <a16:creationId xmlns:a16="http://schemas.microsoft.com/office/drawing/2014/main" id="{E0E25EDF-8EDA-4E30-A642-7EDB1037E0D2}"/>
                        </a:ext>
                      </a:extLst>
                    </p:cNvPr>
                    <p:cNvSpPr>
                      <a:spLocks/>
                    </p:cNvSpPr>
                    <p:nvPr/>
                  </p:nvSpPr>
                  <p:spPr bwMode="auto">
                    <a:xfrm>
                      <a:off x="2885" y="520"/>
                      <a:ext cx="14" cy="20"/>
                    </a:xfrm>
                    <a:custGeom>
                      <a:avLst/>
                      <a:gdLst>
                        <a:gd name="T0" fmla="*/ 0 w 21600"/>
                        <a:gd name="T1" fmla="*/ 0 h 25110"/>
                        <a:gd name="T2" fmla="*/ 0 w 21600"/>
                        <a:gd name="T3" fmla="*/ 0 h 25110"/>
                        <a:gd name="T4" fmla="*/ 0 w 21600"/>
                        <a:gd name="T5" fmla="*/ 0 h 25110"/>
                        <a:gd name="T6" fmla="*/ 0 60000 65536"/>
                        <a:gd name="T7" fmla="*/ 0 60000 65536"/>
                        <a:gd name="T8" fmla="*/ 0 60000 65536"/>
                        <a:gd name="T9" fmla="*/ 0 w 21600"/>
                        <a:gd name="T10" fmla="*/ 0 h 25110"/>
                        <a:gd name="T11" fmla="*/ 21600 w 21600"/>
                        <a:gd name="T12" fmla="*/ 25110 h 25110"/>
                      </a:gdLst>
                      <a:ahLst/>
                      <a:cxnLst>
                        <a:cxn ang="T6">
                          <a:pos x="T0" y="T1"/>
                        </a:cxn>
                        <a:cxn ang="T7">
                          <a:pos x="T2" y="T3"/>
                        </a:cxn>
                        <a:cxn ang="T8">
                          <a:pos x="T4" y="T5"/>
                        </a:cxn>
                      </a:cxnLst>
                      <a:rect l="T9" t="T10" r="T11" b="T12"/>
                      <a:pathLst>
                        <a:path w="21600" h="25110" fill="none" extrusionOk="0">
                          <a:moveTo>
                            <a:pt x="-1" y="0"/>
                          </a:moveTo>
                          <a:cubicBezTo>
                            <a:pt x="11929" y="0"/>
                            <a:pt x="21600" y="9670"/>
                            <a:pt x="21600" y="21600"/>
                          </a:cubicBezTo>
                          <a:cubicBezTo>
                            <a:pt x="21600" y="22775"/>
                            <a:pt x="21503" y="23949"/>
                            <a:pt x="21312" y="25109"/>
                          </a:cubicBezTo>
                        </a:path>
                        <a:path w="21600" h="25110" stroke="0" extrusionOk="0">
                          <a:moveTo>
                            <a:pt x="-1" y="0"/>
                          </a:moveTo>
                          <a:cubicBezTo>
                            <a:pt x="11929" y="0"/>
                            <a:pt x="21600" y="9670"/>
                            <a:pt x="21600" y="21600"/>
                          </a:cubicBezTo>
                          <a:cubicBezTo>
                            <a:pt x="21600" y="22775"/>
                            <a:pt x="21503" y="23949"/>
                            <a:pt x="21312" y="25109"/>
                          </a:cubicBezTo>
                          <a:lnTo>
                            <a:pt x="0" y="21600"/>
                          </a:lnTo>
                          <a:lnTo>
                            <a:pt x="-1"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16" name="Arc 137">
                      <a:extLst>
                        <a:ext uri="{FF2B5EF4-FFF2-40B4-BE49-F238E27FC236}">
                          <a16:creationId xmlns:a16="http://schemas.microsoft.com/office/drawing/2014/main" id="{B83D52FA-4448-4A09-BAAF-715EBA870B14}"/>
                        </a:ext>
                      </a:extLst>
                    </p:cNvPr>
                    <p:cNvSpPr>
                      <a:spLocks/>
                    </p:cNvSpPr>
                    <p:nvPr/>
                  </p:nvSpPr>
                  <p:spPr bwMode="auto">
                    <a:xfrm>
                      <a:off x="2875" y="523"/>
                      <a:ext cx="15" cy="19"/>
                    </a:xfrm>
                    <a:custGeom>
                      <a:avLst/>
                      <a:gdLst>
                        <a:gd name="T0" fmla="*/ 0 w 23018"/>
                        <a:gd name="T1" fmla="*/ 0 h 24053"/>
                        <a:gd name="T2" fmla="*/ 0 w 23018"/>
                        <a:gd name="T3" fmla="*/ 0 h 24053"/>
                        <a:gd name="T4" fmla="*/ 0 w 23018"/>
                        <a:gd name="T5" fmla="*/ 0 h 24053"/>
                        <a:gd name="T6" fmla="*/ 0 60000 65536"/>
                        <a:gd name="T7" fmla="*/ 0 60000 65536"/>
                        <a:gd name="T8" fmla="*/ 0 60000 65536"/>
                        <a:gd name="T9" fmla="*/ 0 w 23018"/>
                        <a:gd name="T10" fmla="*/ 0 h 24053"/>
                        <a:gd name="T11" fmla="*/ 23018 w 23018"/>
                        <a:gd name="T12" fmla="*/ 24053 h 24053"/>
                      </a:gdLst>
                      <a:ahLst/>
                      <a:cxnLst>
                        <a:cxn ang="T6">
                          <a:pos x="T0" y="T1"/>
                        </a:cxn>
                        <a:cxn ang="T7">
                          <a:pos x="T2" y="T3"/>
                        </a:cxn>
                        <a:cxn ang="T8">
                          <a:pos x="T4" y="T5"/>
                        </a:cxn>
                      </a:cxnLst>
                      <a:rect l="T9" t="T10" r="T11" b="T12"/>
                      <a:pathLst>
                        <a:path w="23018" h="24053" fill="none" extrusionOk="0">
                          <a:moveTo>
                            <a:pt x="-1" y="46"/>
                          </a:moveTo>
                          <a:cubicBezTo>
                            <a:pt x="472" y="15"/>
                            <a:pt x="944" y="-1"/>
                            <a:pt x="1418" y="0"/>
                          </a:cubicBezTo>
                          <a:cubicBezTo>
                            <a:pt x="13347" y="0"/>
                            <a:pt x="23018" y="9670"/>
                            <a:pt x="23018" y="21600"/>
                          </a:cubicBezTo>
                          <a:cubicBezTo>
                            <a:pt x="23018" y="22419"/>
                            <a:pt x="22971" y="23238"/>
                            <a:pt x="22878" y="24053"/>
                          </a:cubicBezTo>
                        </a:path>
                        <a:path w="23018" h="24053" stroke="0" extrusionOk="0">
                          <a:moveTo>
                            <a:pt x="-1" y="46"/>
                          </a:moveTo>
                          <a:cubicBezTo>
                            <a:pt x="472" y="15"/>
                            <a:pt x="944" y="-1"/>
                            <a:pt x="1418" y="0"/>
                          </a:cubicBezTo>
                          <a:cubicBezTo>
                            <a:pt x="13347" y="0"/>
                            <a:pt x="23018" y="9670"/>
                            <a:pt x="23018" y="21600"/>
                          </a:cubicBezTo>
                          <a:cubicBezTo>
                            <a:pt x="23018" y="22419"/>
                            <a:pt x="22971" y="23238"/>
                            <a:pt x="22878" y="24053"/>
                          </a:cubicBezTo>
                          <a:lnTo>
                            <a:pt x="1418" y="21600"/>
                          </a:lnTo>
                          <a:lnTo>
                            <a:pt x="-1" y="46"/>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17" name="Arc 138">
                      <a:extLst>
                        <a:ext uri="{FF2B5EF4-FFF2-40B4-BE49-F238E27FC236}">
                          <a16:creationId xmlns:a16="http://schemas.microsoft.com/office/drawing/2014/main" id="{4F5C9275-41EE-4A5A-8050-E80F4864AE7B}"/>
                        </a:ext>
                      </a:extLst>
                    </p:cNvPr>
                    <p:cNvSpPr>
                      <a:spLocks/>
                    </p:cNvSpPr>
                    <p:nvPr/>
                  </p:nvSpPr>
                  <p:spPr bwMode="auto">
                    <a:xfrm>
                      <a:off x="2866" y="528"/>
                      <a:ext cx="14" cy="19"/>
                    </a:xfrm>
                    <a:custGeom>
                      <a:avLst/>
                      <a:gdLst>
                        <a:gd name="T0" fmla="*/ 0 w 21600"/>
                        <a:gd name="T1" fmla="*/ 0 h 25464"/>
                        <a:gd name="T2" fmla="*/ 0 w 21600"/>
                        <a:gd name="T3" fmla="*/ 0 h 25464"/>
                        <a:gd name="T4" fmla="*/ 0 w 21600"/>
                        <a:gd name="T5" fmla="*/ 0 h 25464"/>
                        <a:gd name="T6" fmla="*/ 0 60000 65536"/>
                        <a:gd name="T7" fmla="*/ 0 60000 65536"/>
                        <a:gd name="T8" fmla="*/ 0 60000 65536"/>
                        <a:gd name="T9" fmla="*/ 0 w 21600"/>
                        <a:gd name="T10" fmla="*/ 0 h 25464"/>
                        <a:gd name="T11" fmla="*/ 21600 w 21600"/>
                        <a:gd name="T12" fmla="*/ 25464 h 25464"/>
                      </a:gdLst>
                      <a:ahLst/>
                      <a:cxnLst>
                        <a:cxn ang="T6">
                          <a:pos x="T0" y="T1"/>
                        </a:cxn>
                        <a:cxn ang="T7">
                          <a:pos x="T2" y="T3"/>
                        </a:cxn>
                        <a:cxn ang="T8">
                          <a:pos x="T4" y="T5"/>
                        </a:cxn>
                      </a:cxnLst>
                      <a:rect l="T9" t="T10" r="T11" b="T12"/>
                      <a:pathLst>
                        <a:path w="21600" h="25464" fill="none" extrusionOk="0">
                          <a:moveTo>
                            <a:pt x="-1" y="0"/>
                          </a:moveTo>
                          <a:cubicBezTo>
                            <a:pt x="11929" y="0"/>
                            <a:pt x="21600" y="9670"/>
                            <a:pt x="21600" y="21600"/>
                          </a:cubicBezTo>
                          <a:cubicBezTo>
                            <a:pt x="21600" y="22895"/>
                            <a:pt x="21483" y="24189"/>
                            <a:pt x="21251" y="25463"/>
                          </a:cubicBezTo>
                        </a:path>
                        <a:path w="21600" h="25464" stroke="0" extrusionOk="0">
                          <a:moveTo>
                            <a:pt x="-1" y="0"/>
                          </a:moveTo>
                          <a:cubicBezTo>
                            <a:pt x="11929" y="0"/>
                            <a:pt x="21600" y="9670"/>
                            <a:pt x="21600" y="21600"/>
                          </a:cubicBezTo>
                          <a:cubicBezTo>
                            <a:pt x="21600" y="22895"/>
                            <a:pt x="21483" y="24189"/>
                            <a:pt x="21251" y="25463"/>
                          </a:cubicBezTo>
                          <a:lnTo>
                            <a:pt x="0" y="21600"/>
                          </a:lnTo>
                          <a:lnTo>
                            <a:pt x="-1"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2009" name="Group 139">
                    <a:extLst>
                      <a:ext uri="{FF2B5EF4-FFF2-40B4-BE49-F238E27FC236}">
                        <a16:creationId xmlns:a16="http://schemas.microsoft.com/office/drawing/2014/main" id="{BEED8CAE-8495-455B-8069-B82C16478E55}"/>
                      </a:ext>
                    </a:extLst>
                  </p:cNvPr>
                  <p:cNvGrpSpPr>
                    <a:grpSpLocks/>
                  </p:cNvGrpSpPr>
                  <p:nvPr/>
                </p:nvGrpSpPr>
                <p:grpSpPr bwMode="auto">
                  <a:xfrm>
                    <a:off x="2926" y="516"/>
                    <a:ext cx="72" cy="39"/>
                    <a:chOff x="2926" y="516"/>
                    <a:chExt cx="72" cy="39"/>
                  </a:xfrm>
                </p:grpSpPr>
                <p:sp>
                  <p:nvSpPr>
                    <p:cNvPr id="32010" name="Arc 140">
                      <a:extLst>
                        <a:ext uri="{FF2B5EF4-FFF2-40B4-BE49-F238E27FC236}">
                          <a16:creationId xmlns:a16="http://schemas.microsoft.com/office/drawing/2014/main" id="{91C0D1C2-21A9-4BDB-9E5E-C8CCF11EC05A}"/>
                        </a:ext>
                      </a:extLst>
                    </p:cNvPr>
                    <p:cNvSpPr>
                      <a:spLocks/>
                    </p:cNvSpPr>
                    <p:nvPr/>
                  </p:nvSpPr>
                  <p:spPr bwMode="auto">
                    <a:xfrm>
                      <a:off x="2926" y="516"/>
                      <a:ext cx="25" cy="12"/>
                    </a:xfrm>
                    <a:custGeom>
                      <a:avLst/>
                      <a:gdLst>
                        <a:gd name="T0" fmla="*/ 0 w 36567"/>
                        <a:gd name="T1" fmla="*/ 0 h 21600"/>
                        <a:gd name="T2" fmla="*/ 0 w 36567"/>
                        <a:gd name="T3" fmla="*/ 0 h 21600"/>
                        <a:gd name="T4" fmla="*/ 0 w 36567"/>
                        <a:gd name="T5" fmla="*/ 0 h 21600"/>
                        <a:gd name="T6" fmla="*/ 0 60000 65536"/>
                        <a:gd name="T7" fmla="*/ 0 60000 65536"/>
                        <a:gd name="T8" fmla="*/ 0 60000 65536"/>
                        <a:gd name="T9" fmla="*/ 0 w 36567"/>
                        <a:gd name="T10" fmla="*/ 0 h 21600"/>
                        <a:gd name="T11" fmla="*/ 36567 w 36567"/>
                        <a:gd name="T12" fmla="*/ 21600 h 21600"/>
                      </a:gdLst>
                      <a:ahLst/>
                      <a:cxnLst>
                        <a:cxn ang="T6">
                          <a:pos x="T0" y="T1"/>
                        </a:cxn>
                        <a:cxn ang="T7">
                          <a:pos x="T2" y="T3"/>
                        </a:cxn>
                        <a:cxn ang="T8">
                          <a:pos x="T4" y="T5"/>
                        </a:cxn>
                      </a:cxnLst>
                      <a:rect l="T9" t="T10" r="T11" b="T12"/>
                      <a:pathLst>
                        <a:path w="36567" h="21600" fill="none" extrusionOk="0">
                          <a:moveTo>
                            <a:pt x="-1" y="19902"/>
                          </a:moveTo>
                          <a:cubicBezTo>
                            <a:pt x="885" y="8666"/>
                            <a:pt x="10261" y="-1"/>
                            <a:pt x="21533" y="0"/>
                          </a:cubicBezTo>
                          <a:cubicBezTo>
                            <a:pt x="27145" y="0"/>
                            <a:pt x="32537" y="2184"/>
                            <a:pt x="36567" y="6090"/>
                          </a:cubicBezTo>
                        </a:path>
                        <a:path w="36567" h="21600" stroke="0" extrusionOk="0">
                          <a:moveTo>
                            <a:pt x="-1" y="19902"/>
                          </a:moveTo>
                          <a:cubicBezTo>
                            <a:pt x="885" y="8666"/>
                            <a:pt x="10261" y="-1"/>
                            <a:pt x="21533" y="0"/>
                          </a:cubicBezTo>
                          <a:cubicBezTo>
                            <a:pt x="27145" y="0"/>
                            <a:pt x="32537" y="2184"/>
                            <a:pt x="36567" y="6090"/>
                          </a:cubicBezTo>
                          <a:lnTo>
                            <a:pt x="21533" y="21600"/>
                          </a:lnTo>
                          <a:lnTo>
                            <a:pt x="-1" y="19902"/>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11" name="Arc 141">
                      <a:extLst>
                        <a:ext uri="{FF2B5EF4-FFF2-40B4-BE49-F238E27FC236}">
                          <a16:creationId xmlns:a16="http://schemas.microsoft.com/office/drawing/2014/main" id="{AE22C4AF-D241-479E-914A-8F4DF5FFB7C5}"/>
                        </a:ext>
                      </a:extLst>
                    </p:cNvPr>
                    <p:cNvSpPr>
                      <a:spLocks/>
                    </p:cNvSpPr>
                    <p:nvPr/>
                  </p:nvSpPr>
                  <p:spPr bwMode="auto">
                    <a:xfrm>
                      <a:off x="2934" y="524"/>
                      <a:ext cx="26" cy="12"/>
                    </a:xfrm>
                    <a:custGeom>
                      <a:avLst/>
                      <a:gdLst>
                        <a:gd name="T0" fmla="*/ 0 w 33951"/>
                        <a:gd name="T1" fmla="*/ 0 h 21600"/>
                        <a:gd name="T2" fmla="*/ 0 w 33951"/>
                        <a:gd name="T3" fmla="*/ 0 h 21600"/>
                        <a:gd name="T4" fmla="*/ 0 w 33951"/>
                        <a:gd name="T5" fmla="*/ 0 h 21600"/>
                        <a:gd name="T6" fmla="*/ 0 60000 65536"/>
                        <a:gd name="T7" fmla="*/ 0 60000 65536"/>
                        <a:gd name="T8" fmla="*/ 0 60000 65536"/>
                        <a:gd name="T9" fmla="*/ 0 w 33951"/>
                        <a:gd name="T10" fmla="*/ 0 h 21600"/>
                        <a:gd name="T11" fmla="*/ 33951 w 33951"/>
                        <a:gd name="T12" fmla="*/ 21600 h 21600"/>
                      </a:gdLst>
                      <a:ahLst/>
                      <a:cxnLst>
                        <a:cxn ang="T6">
                          <a:pos x="T0" y="T1"/>
                        </a:cxn>
                        <a:cxn ang="T7">
                          <a:pos x="T2" y="T3"/>
                        </a:cxn>
                        <a:cxn ang="T8">
                          <a:pos x="T4" y="T5"/>
                        </a:cxn>
                      </a:cxnLst>
                      <a:rect l="T9" t="T10" r="T11" b="T12"/>
                      <a:pathLst>
                        <a:path w="33951" h="21600" fill="none" extrusionOk="0">
                          <a:moveTo>
                            <a:pt x="0" y="21600"/>
                          </a:moveTo>
                          <a:cubicBezTo>
                            <a:pt x="0" y="9670"/>
                            <a:pt x="9670" y="0"/>
                            <a:pt x="21600" y="0"/>
                          </a:cubicBezTo>
                          <a:cubicBezTo>
                            <a:pt x="26016" y="0"/>
                            <a:pt x="30327" y="1353"/>
                            <a:pt x="33950" y="3879"/>
                          </a:cubicBezTo>
                        </a:path>
                        <a:path w="33951" h="21600" stroke="0" extrusionOk="0">
                          <a:moveTo>
                            <a:pt x="0" y="21600"/>
                          </a:moveTo>
                          <a:cubicBezTo>
                            <a:pt x="0" y="9670"/>
                            <a:pt x="9670" y="0"/>
                            <a:pt x="21600" y="0"/>
                          </a:cubicBezTo>
                          <a:cubicBezTo>
                            <a:pt x="26016" y="0"/>
                            <a:pt x="30327" y="1353"/>
                            <a:pt x="33950" y="3879"/>
                          </a:cubicBezTo>
                          <a:lnTo>
                            <a:pt x="21600" y="21600"/>
                          </a:lnTo>
                          <a:lnTo>
                            <a:pt x="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12" name="Arc 142">
                      <a:extLst>
                        <a:ext uri="{FF2B5EF4-FFF2-40B4-BE49-F238E27FC236}">
                          <a16:creationId xmlns:a16="http://schemas.microsoft.com/office/drawing/2014/main" id="{62BA1855-7FC0-4812-B802-A1FA49434C76}"/>
                        </a:ext>
                      </a:extLst>
                    </p:cNvPr>
                    <p:cNvSpPr>
                      <a:spLocks/>
                    </p:cNvSpPr>
                    <p:nvPr/>
                  </p:nvSpPr>
                  <p:spPr bwMode="auto">
                    <a:xfrm>
                      <a:off x="2946" y="531"/>
                      <a:ext cx="30" cy="16"/>
                    </a:xfrm>
                    <a:custGeom>
                      <a:avLst/>
                      <a:gdLst>
                        <a:gd name="T0" fmla="*/ 0 w 30428"/>
                        <a:gd name="T1" fmla="*/ 0 h 21600"/>
                        <a:gd name="T2" fmla="*/ 0 w 30428"/>
                        <a:gd name="T3" fmla="*/ 0 h 21600"/>
                        <a:gd name="T4" fmla="*/ 0 w 30428"/>
                        <a:gd name="T5" fmla="*/ 0 h 21600"/>
                        <a:gd name="T6" fmla="*/ 0 60000 65536"/>
                        <a:gd name="T7" fmla="*/ 0 60000 65536"/>
                        <a:gd name="T8" fmla="*/ 0 60000 65536"/>
                        <a:gd name="T9" fmla="*/ 0 w 30428"/>
                        <a:gd name="T10" fmla="*/ 0 h 21600"/>
                        <a:gd name="T11" fmla="*/ 30428 w 30428"/>
                        <a:gd name="T12" fmla="*/ 21600 h 21600"/>
                      </a:gdLst>
                      <a:ahLst/>
                      <a:cxnLst>
                        <a:cxn ang="T6">
                          <a:pos x="T0" y="T1"/>
                        </a:cxn>
                        <a:cxn ang="T7">
                          <a:pos x="T2" y="T3"/>
                        </a:cxn>
                        <a:cxn ang="T8">
                          <a:pos x="T4" y="T5"/>
                        </a:cxn>
                      </a:cxnLst>
                      <a:rect l="T9" t="T10" r="T11" b="T12"/>
                      <a:pathLst>
                        <a:path w="30428" h="21600" fill="none" extrusionOk="0">
                          <a:moveTo>
                            <a:pt x="0" y="19041"/>
                          </a:moveTo>
                          <a:cubicBezTo>
                            <a:pt x="1296" y="8178"/>
                            <a:pt x="10508" y="-1"/>
                            <a:pt x="21448" y="0"/>
                          </a:cubicBezTo>
                          <a:cubicBezTo>
                            <a:pt x="24546" y="0"/>
                            <a:pt x="27609" y="666"/>
                            <a:pt x="30427" y="1955"/>
                          </a:cubicBezTo>
                        </a:path>
                        <a:path w="30428" h="21600" stroke="0" extrusionOk="0">
                          <a:moveTo>
                            <a:pt x="0" y="19041"/>
                          </a:moveTo>
                          <a:cubicBezTo>
                            <a:pt x="1296" y="8178"/>
                            <a:pt x="10508" y="-1"/>
                            <a:pt x="21448" y="0"/>
                          </a:cubicBezTo>
                          <a:cubicBezTo>
                            <a:pt x="24546" y="0"/>
                            <a:pt x="27609" y="666"/>
                            <a:pt x="30427" y="1955"/>
                          </a:cubicBezTo>
                          <a:lnTo>
                            <a:pt x="21448" y="21600"/>
                          </a:lnTo>
                          <a:lnTo>
                            <a:pt x="0" y="1904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013" name="Arc 143">
                      <a:extLst>
                        <a:ext uri="{FF2B5EF4-FFF2-40B4-BE49-F238E27FC236}">
                          <a16:creationId xmlns:a16="http://schemas.microsoft.com/office/drawing/2014/main" id="{2E253FAB-D937-4BCA-B848-4FFC5CADEECE}"/>
                        </a:ext>
                      </a:extLst>
                    </p:cNvPr>
                    <p:cNvSpPr>
                      <a:spLocks/>
                    </p:cNvSpPr>
                    <p:nvPr/>
                  </p:nvSpPr>
                  <p:spPr bwMode="auto">
                    <a:xfrm>
                      <a:off x="2964" y="535"/>
                      <a:ext cx="34" cy="20"/>
                    </a:xfrm>
                    <a:custGeom>
                      <a:avLst/>
                      <a:gdLst>
                        <a:gd name="T0" fmla="*/ 0 w 29723"/>
                        <a:gd name="T1" fmla="*/ 0 h 21600"/>
                        <a:gd name="T2" fmla="*/ 0 w 29723"/>
                        <a:gd name="T3" fmla="*/ 0 h 21600"/>
                        <a:gd name="T4" fmla="*/ 0 w 29723"/>
                        <a:gd name="T5" fmla="*/ 0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0" y="18501"/>
                          </a:moveTo>
                          <a:cubicBezTo>
                            <a:pt x="1540" y="7879"/>
                            <a:pt x="10644" y="-1"/>
                            <a:pt x="21377" y="0"/>
                          </a:cubicBezTo>
                          <a:cubicBezTo>
                            <a:pt x="24242" y="0"/>
                            <a:pt x="27079" y="570"/>
                            <a:pt x="29722" y="1677"/>
                          </a:cubicBezTo>
                        </a:path>
                        <a:path w="29723" h="21600" stroke="0" extrusionOk="0">
                          <a:moveTo>
                            <a:pt x="0" y="18501"/>
                          </a:moveTo>
                          <a:cubicBezTo>
                            <a:pt x="1540" y="7879"/>
                            <a:pt x="10644" y="-1"/>
                            <a:pt x="21377" y="0"/>
                          </a:cubicBezTo>
                          <a:cubicBezTo>
                            <a:pt x="24242" y="0"/>
                            <a:pt x="27079" y="570"/>
                            <a:pt x="29722" y="1677"/>
                          </a:cubicBezTo>
                          <a:lnTo>
                            <a:pt x="21377" y="21600"/>
                          </a:lnTo>
                          <a:lnTo>
                            <a:pt x="0" y="1850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nvGrpSpPr>
            <p:cNvPr id="31863" name="Group 144">
              <a:extLst>
                <a:ext uri="{FF2B5EF4-FFF2-40B4-BE49-F238E27FC236}">
                  <a16:creationId xmlns:a16="http://schemas.microsoft.com/office/drawing/2014/main" id="{CD7FE58D-4B0E-4C61-B3FB-3F3BAC2D6BD3}"/>
                </a:ext>
              </a:extLst>
            </p:cNvPr>
            <p:cNvGrpSpPr>
              <a:grpSpLocks/>
            </p:cNvGrpSpPr>
            <p:nvPr/>
          </p:nvGrpSpPr>
          <p:grpSpPr bwMode="auto">
            <a:xfrm>
              <a:off x="2520" y="387"/>
              <a:ext cx="745" cy="521"/>
              <a:chOff x="2520" y="387"/>
              <a:chExt cx="745" cy="521"/>
            </a:xfrm>
          </p:grpSpPr>
          <p:grpSp>
            <p:nvGrpSpPr>
              <p:cNvPr id="31864" name="Group 145">
                <a:extLst>
                  <a:ext uri="{FF2B5EF4-FFF2-40B4-BE49-F238E27FC236}">
                    <a16:creationId xmlns:a16="http://schemas.microsoft.com/office/drawing/2014/main" id="{647B6424-FD9C-4AF6-8BC8-1F00808A0F3C}"/>
                  </a:ext>
                </a:extLst>
              </p:cNvPr>
              <p:cNvGrpSpPr>
                <a:grpSpLocks/>
              </p:cNvGrpSpPr>
              <p:nvPr/>
            </p:nvGrpSpPr>
            <p:grpSpPr bwMode="auto">
              <a:xfrm>
                <a:off x="2981" y="387"/>
                <a:ext cx="284" cy="362"/>
                <a:chOff x="2981" y="387"/>
                <a:chExt cx="284" cy="362"/>
              </a:xfrm>
            </p:grpSpPr>
            <p:grpSp>
              <p:nvGrpSpPr>
                <p:cNvPr id="31921" name="Group 146">
                  <a:extLst>
                    <a:ext uri="{FF2B5EF4-FFF2-40B4-BE49-F238E27FC236}">
                      <a16:creationId xmlns:a16="http://schemas.microsoft.com/office/drawing/2014/main" id="{08F5151F-31F4-424A-B043-6F5183CE41E8}"/>
                    </a:ext>
                  </a:extLst>
                </p:cNvPr>
                <p:cNvGrpSpPr>
                  <a:grpSpLocks/>
                </p:cNvGrpSpPr>
                <p:nvPr/>
              </p:nvGrpSpPr>
              <p:grpSpPr bwMode="auto">
                <a:xfrm>
                  <a:off x="3172" y="387"/>
                  <a:ext cx="93" cy="116"/>
                  <a:chOff x="3172" y="387"/>
                  <a:chExt cx="93" cy="116"/>
                </a:xfrm>
              </p:grpSpPr>
              <p:sp>
                <p:nvSpPr>
                  <p:cNvPr id="31989" name="Oval 147">
                    <a:extLst>
                      <a:ext uri="{FF2B5EF4-FFF2-40B4-BE49-F238E27FC236}">
                        <a16:creationId xmlns:a16="http://schemas.microsoft.com/office/drawing/2014/main" id="{50361B98-572A-4AD6-B9A2-B97D67232DFD}"/>
                      </a:ext>
                    </a:extLst>
                  </p:cNvPr>
                  <p:cNvSpPr>
                    <a:spLocks noChangeArrowheads="1"/>
                  </p:cNvSpPr>
                  <p:nvPr/>
                </p:nvSpPr>
                <p:spPr bwMode="auto">
                  <a:xfrm>
                    <a:off x="3201" y="38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90" name="Oval 148">
                    <a:extLst>
                      <a:ext uri="{FF2B5EF4-FFF2-40B4-BE49-F238E27FC236}">
                        <a16:creationId xmlns:a16="http://schemas.microsoft.com/office/drawing/2014/main" id="{43AFFB31-0B6A-40D8-ABD1-BE4207736BA7}"/>
                      </a:ext>
                    </a:extLst>
                  </p:cNvPr>
                  <p:cNvSpPr>
                    <a:spLocks noChangeArrowheads="1"/>
                  </p:cNvSpPr>
                  <p:nvPr/>
                </p:nvSpPr>
                <p:spPr bwMode="auto">
                  <a:xfrm>
                    <a:off x="3206" y="40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91" name="Oval 149">
                    <a:extLst>
                      <a:ext uri="{FF2B5EF4-FFF2-40B4-BE49-F238E27FC236}">
                        <a16:creationId xmlns:a16="http://schemas.microsoft.com/office/drawing/2014/main" id="{390560BF-D6C6-458D-A0A8-7C5C345473B8}"/>
                      </a:ext>
                    </a:extLst>
                  </p:cNvPr>
                  <p:cNvSpPr>
                    <a:spLocks noChangeArrowheads="1"/>
                  </p:cNvSpPr>
                  <p:nvPr/>
                </p:nvSpPr>
                <p:spPr bwMode="auto">
                  <a:xfrm>
                    <a:off x="3175" y="39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92" name="Oval 150">
                    <a:extLst>
                      <a:ext uri="{FF2B5EF4-FFF2-40B4-BE49-F238E27FC236}">
                        <a16:creationId xmlns:a16="http://schemas.microsoft.com/office/drawing/2014/main" id="{6661B4AB-B56A-4E29-AE4B-49348BAC19B0}"/>
                      </a:ext>
                    </a:extLst>
                  </p:cNvPr>
                  <p:cNvSpPr>
                    <a:spLocks noChangeArrowheads="1"/>
                  </p:cNvSpPr>
                  <p:nvPr/>
                </p:nvSpPr>
                <p:spPr bwMode="auto">
                  <a:xfrm>
                    <a:off x="3172" y="42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93" name="Oval 151">
                    <a:extLst>
                      <a:ext uri="{FF2B5EF4-FFF2-40B4-BE49-F238E27FC236}">
                        <a16:creationId xmlns:a16="http://schemas.microsoft.com/office/drawing/2014/main" id="{F356162C-43EC-4E99-AEA9-1187C262B9EA}"/>
                      </a:ext>
                    </a:extLst>
                  </p:cNvPr>
                  <p:cNvSpPr>
                    <a:spLocks noChangeArrowheads="1"/>
                  </p:cNvSpPr>
                  <p:nvPr/>
                </p:nvSpPr>
                <p:spPr bwMode="auto">
                  <a:xfrm>
                    <a:off x="3227"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94" name="Oval 152">
                    <a:extLst>
                      <a:ext uri="{FF2B5EF4-FFF2-40B4-BE49-F238E27FC236}">
                        <a16:creationId xmlns:a16="http://schemas.microsoft.com/office/drawing/2014/main" id="{F8E98EA6-1992-4263-BF51-C0B7F81EFFB7}"/>
                      </a:ext>
                    </a:extLst>
                  </p:cNvPr>
                  <p:cNvSpPr>
                    <a:spLocks noChangeArrowheads="1"/>
                  </p:cNvSpPr>
                  <p:nvPr/>
                </p:nvSpPr>
                <p:spPr bwMode="auto">
                  <a:xfrm>
                    <a:off x="3201"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95" name="Oval 153">
                    <a:extLst>
                      <a:ext uri="{FF2B5EF4-FFF2-40B4-BE49-F238E27FC236}">
                        <a16:creationId xmlns:a16="http://schemas.microsoft.com/office/drawing/2014/main" id="{2BA326EE-7110-4C97-A1FF-054360BF4024}"/>
                      </a:ext>
                    </a:extLst>
                  </p:cNvPr>
                  <p:cNvSpPr>
                    <a:spLocks noChangeArrowheads="1"/>
                  </p:cNvSpPr>
                  <p:nvPr/>
                </p:nvSpPr>
                <p:spPr bwMode="auto">
                  <a:xfrm>
                    <a:off x="3185"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96" name="Oval 154">
                    <a:extLst>
                      <a:ext uri="{FF2B5EF4-FFF2-40B4-BE49-F238E27FC236}">
                        <a16:creationId xmlns:a16="http://schemas.microsoft.com/office/drawing/2014/main" id="{5E12A624-8A13-4F36-A9A7-81AC900D4976}"/>
                      </a:ext>
                    </a:extLst>
                  </p:cNvPr>
                  <p:cNvSpPr>
                    <a:spLocks noChangeArrowheads="1"/>
                  </p:cNvSpPr>
                  <p:nvPr/>
                </p:nvSpPr>
                <p:spPr bwMode="auto">
                  <a:xfrm>
                    <a:off x="3173" y="445"/>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97" name="Oval 155">
                    <a:extLst>
                      <a:ext uri="{FF2B5EF4-FFF2-40B4-BE49-F238E27FC236}">
                        <a16:creationId xmlns:a16="http://schemas.microsoft.com/office/drawing/2014/main" id="{A1D279AF-B0A4-411E-A867-A16BE3203AB4}"/>
                      </a:ext>
                    </a:extLst>
                  </p:cNvPr>
                  <p:cNvSpPr>
                    <a:spLocks noChangeArrowheads="1"/>
                  </p:cNvSpPr>
                  <p:nvPr/>
                </p:nvSpPr>
                <p:spPr bwMode="auto">
                  <a:xfrm>
                    <a:off x="3244" y="4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98" name="Oval 156">
                    <a:extLst>
                      <a:ext uri="{FF2B5EF4-FFF2-40B4-BE49-F238E27FC236}">
                        <a16:creationId xmlns:a16="http://schemas.microsoft.com/office/drawing/2014/main" id="{A56BB64D-2A8E-4D6A-9CC9-5C05E4AE20C6}"/>
                      </a:ext>
                    </a:extLst>
                  </p:cNvPr>
                  <p:cNvSpPr>
                    <a:spLocks noChangeArrowheads="1"/>
                  </p:cNvSpPr>
                  <p:nvPr/>
                </p:nvSpPr>
                <p:spPr bwMode="auto">
                  <a:xfrm>
                    <a:off x="3212" y="46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99" name="Oval 157">
                    <a:extLst>
                      <a:ext uri="{FF2B5EF4-FFF2-40B4-BE49-F238E27FC236}">
                        <a16:creationId xmlns:a16="http://schemas.microsoft.com/office/drawing/2014/main" id="{D1D14BB5-4A01-4D78-AD47-B5D326DE3792}"/>
                      </a:ext>
                    </a:extLst>
                  </p:cNvPr>
                  <p:cNvSpPr>
                    <a:spLocks noChangeArrowheads="1"/>
                  </p:cNvSpPr>
                  <p:nvPr/>
                </p:nvSpPr>
                <p:spPr bwMode="auto">
                  <a:xfrm>
                    <a:off x="3227" y="4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2000" name="Oval 158">
                    <a:extLst>
                      <a:ext uri="{FF2B5EF4-FFF2-40B4-BE49-F238E27FC236}">
                        <a16:creationId xmlns:a16="http://schemas.microsoft.com/office/drawing/2014/main" id="{ADEE04E0-05DC-41D5-83E5-CFF9F5F8526F}"/>
                      </a:ext>
                    </a:extLst>
                  </p:cNvPr>
                  <p:cNvSpPr>
                    <a:spLocks noChangeArrowheads="1"/>
                  </p:cNvSpPr>
                  <p:nvPr/>
                </p:nvSpPr>
                <p:spPr bwMode="auto">
                  <a:xfrm>
                    <a:off x="3181" y="47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2001" name="Oval 159">
                    <a:extLst>
                      <a:ext uri="{FF2B5EF4-FFF2-40B4-BE49-F238E27FC236}">
                        <a16:creationId xmlns:a16="http://schemas.microsoft.com/office/drawing/2014/main" id="{94FCC49D-3F7D-4AD6-9EEB-D49BD69EADF9}"/>
                      </a:ext>
                    </a:extLst>
                  </p:cNvPr>
                  <p:cNvSpPr>
                    <a:spLocks noChangeArrowheads="1"/>
                  </p:cNvSpPr>
                  <p:nvPr/>
                </p:nvSpPr>
                <p:spPr bwMode="auto">
                  <a:xfrm>
                    <a:off x="3253" y="4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2002" name="Oval 160">
                    <a:extLst>
                      <a:ext uri="{FF2B5EF4-FFF2-40B4-BE49-F238E27FC236}">
                        <a16:creationId xmlns:a16="http://schemas.microsoft.com/office/drawing/2014/main" id="{281D6C37-9A94-4979-A0B7-7705EE46A443}"/>
                      </a:ext>
                    </a:extLst>
                  </p:cNvPr>
                  <p:cNvSpPr>
                    <a:spLocks noChangeArrowheads="1"/>
                  </p:cNvSpPr>
                  <p:nvPr/>
                </p:nvSpPr>
                <p:spPr bwMode="auto">
                  <a:xfrm>
                    <a:off x="3209" y="49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nvGrpSpPr>
                <p:cNvPr id="31922" name="Group 161">
                  <a:extLst>
                    <a:ext uri="{FF2B5EF4-FFF2-40B4-BE49-F238E27FC236}">
                      <a16:creationId xmlns:a16="http://schemas.microsoft.com/office/drawing/2014/main" id="{56FDFA0D-EB5F-465D-8362-44C05D68136C}"/>
                    </a:ext>
                  </a:extLst>
                </p:cNvPr>
                <p:cNvGrpSpPr>
                  <a:grpSpLocks/>
                </p:cNvGrpSpPr>
                <p:nvPr/>
              </p:nvGrpSpPr>
              <p:grpSpPr bwMode="auto">
                <a:xfrm>
                  <a:off x="3001" y="482"/>
                  <a:ext cx="186" cy="145"/>
                  <a:chOff x="3001" y="482"/>
                  <a:chExt cx="186" cy="145"/>
                </a:xfrm>
              </p:grpSpPr>
              <p:sp>
                <p:nvSpPr>
                  <p:cNvPr id="31948" name="Oval 162">
                    <a:extLst>
                      <a:ext uri="{FF2B5EF4-FFF2-40B4-BE49-F238E27FC236}">
                        <a16:creationId xmlns:a16="http://schemas.microsoft.com/office/drawing/2014/main" id="{7CC0FB8B-EB2A-4954-B450-6C7154F909A9}"/>
                      </a:ext>
                    </a:extLst>
                  </p:cNvPr>
                  <p:cNvSpPr>
                    <a:spLocks noChangeArrowheads="1"/>
                  </p:cNvSpPr>
                  <p:nvPr/>
                </p:nvSpPr>
                <p:spPr bwMode="auto">
                  <a:xfrm>
                    <a:off x="3054" y="5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nvGrpSpPr>
                  <p:cNvPr id="31949" name="Group 163">
                    <a:extLst>
                      <a:ext uri="{FF2B5EF4-FFF2-40B4-BE49-F238E27FC236}">
                        <a16:creationId xmlns:a16="http://schemas.microsoft.com/office/drawing/2014/main" id="{E4F7D1EB-518C-47F1-AC84-1B2707D54AB1}"/>
                      </a:ext>
                    </a:extLst>
                  </p:cNvPr>
                  <p:cNvGrpSpPr>
                    <a:grpSpLocks/>
                  </p:cNvGrpSpPr>
                  <p:nvPr/>
                </p:nvGrpSpPr>
                <p:grpSpPr bwMode="auto">
                  <a:xfrm>
                    <a:off x="3001" y="482"/>
                    <a:ext cx="186" cy="145"/>
                    <a:chOff x="3001" y="482"/>
                    <a:chExt cx="186" cy="145"/>
                  </a:xfrm>
                </p:grpSpPr>
                <p:sp>
                  <p:nvSpPr>
                    <p:cNvPr id="31950" name="Oval 164">
                      <a:extLst>
                        <a:ext uri="{FF2B5EF4-FFF2-40B4-BE49-F238E27FC236}">
                          <a16:creationId xmlns:a16="http://schemas.microsoft.com/office/drawing/2014/main" id="{573CB5BF-818E-4C90-9B0F-857CAD7174C5}"/>
                        </a:ext>
                      </a:extLst>
                    </p:cNvPr>
                    <p:cNvSpPr>
                      <a:spLocks noChangeArrowheads="1"/>
                    </p:cNvSpPr>
                    <p:nvPr/>
                  </p:nvSpPr>
                  <p:spPr bwMode="auto">
                    <a:xfrm>
                      <a:off x="3086" y="48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51" name="Oval 165">
                      <a:extLst>
                        <a:ext uri="{FF2B5EF4-FFF2-40B4-BE49-F238E27FC236}">
                          <a16:creationId xmlns:a16="http://schemas.microsoft.com/office/drawing/2014/main" id="{B551DA40-21EF-4212-8D50-0FA775FEDD9A}"/>
                        </a:ext>
                      </a:extLst>
                    </p:cNvPr>
                    <p:cNvSpPr>
                      <a:spLocks noChangeArrowheads="1"/>
                    </p:cNvSpPr>
                    <p:nvPr/>
                  </p:nvSpPr>
                  <p:spPr bwMode="auto">
                    <a:xfrm>
                      <a:off x="3123" y="49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52" name="Oval 166">
                      <a:extLst>
                        <a:ext uri="{FF2B5EF4-FFF2-40B4-BE49-F238E27FC236}">
                          <a16:creationId xmlns:a16="http://schemas.microsoft.com/office/drawing/2014/main" id="{4EE177E1-11E1-411A-AF89-6124EA7514AC}"/>
                        </a:ext>
                      </a:extLst>
                    </p:cNvPr>
                    <p:cNvSpPr>
                      <a:spLocks noChangeArrowheads="1"/>
                    </p:cNvSpPr>
                    <p:nvPr/>
                  </p:nvSpPr>
                  <p:spPr bwMode="auto">
                    <a:xfrm>
                      <a:off x="3105" y="4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53" name="Oval 167">
                      <a:extLst>
                        <a:ext uri="{FF2B5EF4-FFF2-40B4-BE49-F238E27FC236}">
                          <a16:creationId xmlns:a16="http://schemas.microsoft.com/office/drawing/2014/main" id="{B85076C5-99DF-4D67-96FD-8CD9348EF39D}"/>
                        </a:ext>
                      </a:extLst>
                    </p:cNvPr>
                    <p:cNvSpPr>
                      <a:spLocks noChangeArrowheads="1"/>
                    </p:cNvSpPr>
                    <p:nvPr/>
                  </p:nvSpPr>
                  <p:spPr bwMode="auto">
                    <a:xfrm>
                      <a:off x="3154" y="519"/>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54" name="Oval 168">
                      <a:extLst>
                        <a:ext uri="{FF2B5EF4-FFF2-40B4-BE49-F238E27FC236}">
                          <a16:creationId xmlns:a16="http://schemas.microsoft.com/office/drawing/2014/main" id="{E8D1682D-B116-4FFB-9BF6-8A12A1491C48}"/>
                        </a:ext>
                      </a:extLst>
                    </p:cNvPr>
                    <p:cNvSpPr>
                      <a:spLocks noChangeArrowheads="1"/>
                    </p:cNvSpPr>
                    <p:nvPr/>
                  </p:nvSpPr>
                  <p:spPr bwMode="auto">
                    <a:xfrm>
                      <a:off x="3135" y="52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55" name="Oval 169">
                      <a:extLst>
                        <a:ext uri="{FF2B5EF4-FFF2-40B4-BE49-F238E27FC236}">
                          <a16:creationId xmlns:a16="http://schemas.microsoft.com/office/drawing/2014/main" id="{BE8FA14D-DEAC-4CE2-88A2-377DE84CAE50}"/>
                        </a:ext>
                      </a:extLst>
                    </p:cNvPr>
                    <p:cNvSpPr>
                      <a:spLocks noChangeArrowheads="1"/>
                    </p:cNvSpPr>
                    <p:nvPr/>
                  </p:nvSpPr>
                  <p:spPr bwMode="auto">
                    <a:xfrm>
                      <a:off x="3080" y="51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56" name="Oval 170">
                      <a:extLst>
                        <a:ext uri="{FF2B5EF4-FFF2-40B4-BE49-F238E27FC236}">
                          <a16:creationId xmlns:a16="http://schemas.microsoft.com/office/drawing/2014/main" id="{E3179882-8FE2-4C38-8F57-92753026D88F}"/>
                        </a:ext>
                      </a:extLst>
                    </p:cNvPr>
                    <p:cNvSpPr>
                      <a:spLocks noChangeArrowheads="1"/>
                    </p:cNvSpPr>
                    <p:nvPr/>
                  </p:nvSpPr>
                  <p:spPr bwMode="auto">
                    <a:xfrm>
                      <a:off x="3069" y="49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57" name="Oval 171">
                      <a:extLst>
                        <a:ext uri="{FF2B5EF4-FFF2-40B4-BE49-F238E27FC236}">
                          <a16:creationId xmlns:a16="http://schemas.microsoft.com/office/drawing/2014/main" id="{D09CD58A-7C65-4F54-AEF3-8AF3A8452C3C}"/>
                        </a:ext>
                      </a:extLst>
                    </p:cNvPr>
                    <p:cNvSpPr>
                      <a:spLocks noChangeArrowheads="1"/>
                    </p:cNvSpPr>
                    <p:nvPr/>
                  </p:nvSpPr>
                  <p:spPr bwMode="auto">
                    <a:xfrm>
                      <a:off x="3048" y="49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58" name="Oval 172">
                      <a:extLst>
                        <a:ext uri="{FF2B5EF4-FFF2-40B4-BE49-F238E27FC236}">
                          <a16:creationId xmlns:a16="http://schemas.microsoft.com/office/drawing/2014/main" id="{EE7C644F-D209-4A07-ADF5-8AEB6B88AB87}"/>
                        </a:ext>
                      </a:extLst>
                    </p:cNvPr>
                    <p:cNvSpPr>
                      <a:spLocks noChangeArrowheads="1"/>
                    </p:cNvSpPr>
                    <p:nvPr/>
                  </p:nvSpPr>
                  <p:spPr bwMode="auto">
                    <a:xfrm>
                      <a:off x="3051" y="50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59" name="Oval 173">
                      <a:extLst>
                        <a:ext uri="{FF2B5EF4-FFF2-40B4-BE49-F238E27FC236}">
                          <a16:creationId xmlns:a16="http://schemas.microsoft.com/office/drawing/2014/main" id="{313F411F-A1EF-41EA-B38B-80EC4A5F4F05}"/>
                        </a:ext>
                      </a:extLst>
                    </p:cNvPr>
                    <p:cNvSpPr>
                      <a:spLocks noChangeArrowheads="1"/>
                    </p:cNvSpPr>
                    <p:nvPr/>
                  </p:nvSpPr>
                  <p:spPr bwMode="auto">
                    <a:xfrm>
                      <a:off x="3044" y="52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60" name="Oval 174">
                      <a:extLst>
                        <a:ext uri="{FF2B5EF4-FFF2-40B4-BE49-F238E27FC236}">
                          <a16:creationId xmlns:a16="http://schemas.microsoft.com/office/drawing/2014/main" id="{524E7E8C-53CD-4D28-9788-DF5C62649F35}"/>
                        </a:ext>
                      </a:extLst>
                    </p:cNvPr>
                    <p:cNvSpPr>
                      <a:spLocks noChangeArrowheads="1"/>
                    </p:cNvSpPr>
                    <p:nvPr/>
                  </p:nvSpPr>
                  <p:spPr bwMode="auto">
                    <a:xfrm>
                      <a:off x="3021" y="5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61" name="Oval 175">
                      <a:extLst>
                        <a:ext uri="{FF2B5EF4-FFF2-40B4-BE49-F238E27FC236}">
                          <a16:creationId xmlns:a16="http://schemas.microsoft.com/office/drawing/2014/main" id="{D706E46F-82B0-4DF3-A069-66BF34A6800A}"/>
                        </a:ext>
                      </a:extLst>
                    </p:cNvPr>
                    <p:cNvSpPr>
                      <a:spLocks noChangeArrowheads="1"/>
                    </p:cNvSpPr>
                    <p:nvPr/>
                  </p:nvSpPr>
                  <p:spPr bwMode="auto">
                    <a:xfrm>
                      <a:off x="3072" y="54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62" name="Oval 176">
                      <a:extLst>
                        <a:ext uri="{FF2B5EF4-FFF2-40B4-BE49-F238E27FC236}">
                          <a16:creationId xmlns:a16="http://schemas.microsoft.com/office/drawing/2014/main" id="{F154D7E7-68D2-48AB-BC06-B5FD14BB23C6}"/>
                        </a:ext>
                      </a:extLst>
                    </p:cNvPr>
                    <p:cNvSpPr>
                      <a:spLocks noChangeArrowheads="1"/>
                    </p:cNvSpPr>
                    <p:nvPr/>
                  </p:nvSpPr>
                  <p:spPr bwMode="auto">
                    <a:xfrm>
                      <a:off x="3106" y="50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63" name="Oval 177">
                      <a:extLst>
                        <a:ext uri="{FF2B5EF4-FFF2-40B4-BE49-F238E27FC236}">
                          <a16:creationId xmlns:a16="http://schemas.microsoft.com/office/drawing/2014/main" id="{DEB39E85-5FC0-4BE8-AFDA-8C0D3D471476}"/>
                        </a:ext>
                      </a:extLst>
                    </p:cNvPr>
                    <p:cNvSpPr>
                      <a:spLocks noChangeArrowheads="1"/>
                    </p:cNvSpPr>
                    <p:nvPr/>
                  </p:nvSpPr>
                  <p:spPr bwMode="auto">
                    <a:xfrm>
                      <a:off x="3014" y="530"/>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64" name="Oval 178">
                      <a:extLst>
                        <a:ext uri="{FF2B5EF4-FFF2-40B4-BE49-F238E27FC236}">
                          <a16:creationId xmlns:a16="http://schemas.microsoft.com/office/drawing/2014/main" id="{0FA74E8A-4E98-41C7-8C41-C8B3669E92A2}"/>
                        </a:ext>
                      </a:extLst>
                    </p:cNvPr>
                    <p:cNvSpPr>
                      <a:spLocks noChangeArrowheads="1"/>
                    </p:cNvSpPr>
                    <p:nvPr/>
                  </p:nvSpPr>
                  <p:spPr bwMode="auto">
                    <a:xfrm>
                      <a:off x="3029" y="54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65" name="Oval 179">
                      <a:extLst>
                        <a:ext uri="{FF2B5EF4-FFF2-40B4-BE49-F238E27FC236}">
                          <a16:creationId xmlns:a16="http://schemas.microsoft.com/office/drawing/2014/main" id="{2BAFF03D-5BE3-49E6-8D7C-CEAB9757071F}"/>
                        </a:ext>
                      </a:extLst>
                    </p:cNvPr>
                    <p:cNvSpPr>
                      <a:spLocks noChangeArrowheads="1"/>
                    </p:cNvSpPr>
                    <p:nvPr/>
                  </p:nvSpPr>
                  <p:spPr bwMode="auto">
                    <a:xfrm>
                      <a:off x="3034" y="55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66" name="Oval 180">
                      <a:extLst>
                        <a:ext uri="{FF2B5EF4-FFF2-40B4-BE49-F238E27FC236}">
                          <a16:creationId xmlns:a16="http://schemas.microsoft.com/office/drawing/2014/main" id="{B3EDB861-7B41-403D-8160-E754FD386072}"/>
                        </a:ext>
                      </a:extLst>
                    </p:cNvPr>
                    <p:cNvSpPr>
                      <a:spLocks noChangeArrowheads="1"/>
                    </p:cNvSpPr>
                    <p:nvPr/>
                  </p:nvSpPr>
                  <p:spPr bwMode="auto">
                    <a:xfrm>
                      <a:off x="3059" y="55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67" name="Oval 181">
                      <a:extLst>
                        <a:ext uri="{FF2B5EF4-FFF2-40B4-BE49-F238E27FC236}">
                          <a16:creationId xmlns:a16="http://schemas.microsoft.com/office/drawing/2014/main" id="{711470E1-72EE-4BCC-89CC-CE1C87C79DFA}"/>
                        </a:ext>
                      </a:extLst>
                    </p:cNvPr>
                    <p:cNvSpPr>
                      <a:spLocks noChangeArrowheads="1"/>
                    </p:cNvSpPr>
                    <p:nvPr/>
                  </p:nvSpPr>
                  <p:spPr bwMode="auto">
                    <a:xfrm>
                      <a:off x="3020" y="56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68" name="Oval 182">
                      <a:extLst>
                        <a:ext uri="{FF2B5EF4-FFF2-40B4-BE49-F238E27FC236}">
                          <a16:creationId xmlns:a16="http://schemas.microsoft.com/office/drawing/2014/main" id="{227BCCB8-5027-429C-ABB1-BD5BBB58777D}"/>
                        </a:ext>
                      </a:extLst>
                    </p:cNvPr>
                    <p:cNvSpPr>
                      <a:spLocks noChangeArrowheads="1"/>
                    </p:cNvSpPr>
                    <p:nvPr/>
                  </p:nvSpPr>
                  <p:spPr bwMode="auto">
                    <a:xfrm>
                      <a:off x="3001" y="58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69" name="Oval 183">
                      <a:extLst>
                        <a:ext uri="{FF2B5EF4-FFF2-40B4-BE49-F238E27FC236}">
                          <a16:creationId xmlns:a16="http://schemas.microsoft.com/office/drawing/2014/main" id="{6F56AAB1-D2C6-4A19-9747-E08CED522C3E}"/>
                        </a:ext>
                      </a:extLst>
                    </p:cNvPr>
                    <p:cNvSpPr>
                      <a:spLocks noChangeArrowheads="1"/>
                    </p:cNvSpPr>
                    <p:nvPr/>
                  </p:nvSpPr>
                  <p:spPr bwMode="auto">
                    <a:xfrm>
                      <a:off x="3003" y="603"/>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70" name="Oval 184">
                      <a:extLst>
                        <a:ext uri="{FF2B5EF4-FFF2-40B4-BE49-F238E27FC236}">
                          <a16:creationId xmlns:a16="http://schemas.microsoft.com/office/drawing/2014/main" id="{7BCB6CF5-5E18-4CFC-9668-F319D0D871F5}"/>
                        </a:ext>
                      </a:extLst>
                    </p:cNvPr>
                    <p:cNvSpPr>
                      <a:spLocks noChangeArrowheads="1"/>
                    </p:cNvSpPr>
                    <p:nvPr/>
                  </p:nvSpPr>
                  <p:spPr bwMode="auto">
                    <a:xfrm>
                      <a:off x="3028" y="590"/>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71" name="Oval 185">
                      <a:extLst>
                        <a:ext uri="{FF2B5EF4-FFF2-40B4-BE49-F238E27FC236}">
                          <a16:creationId xmlns:a16="http://schemas.microsoft.com/office/drawing/2014/main" id="{B4026DD2-2C5A-4689-8736-4B5381F15B72}"/>
                        </a:ext>
                      </a:extLst>
                    </p:cNvPr>
                    <p:cNvSpPr>
                      <a:spLocks noChangeArrowheads="1"/>
                    </p:cNvSpPr>
                    <p:nvPr/>
                  </p:nvSpPr>
                  <p:spPr bwMode="auto">
                    <a:xfrm>
                      <a:off x="3058" y="57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72" name="Oval 186">
                      <a:extLst>
                        <a:ext uri="{FF2B5EF4-FFF2-40B4-BE49-F238E27FC236}">
                          <a16:creationId xmlns:a16="http://schemas.microsoft.com/office/drawing/2014/main" id="{FD6CEF2E-C0EA-480F-A3F6-E583617EFF5F}"/>
                        </a:ext>
                      </a:extLst>
                    </p:cNvPr>
                    <p:cNvSpPr>
                      <a:spLocks noChangeArrowheads="1"/>
                    </p:cNvSpPr>
                    <p:nvPr/>
                  </p:nvSpPr>
                  <p:spPr bwMode="auto">
                    <a:xfrm>
                      <a:off x="3046" y="60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73" name="Oval 187">
                      <a:extLst>
                        <a:ext uri="{FF2B5EF4-FFF2-40B4-BE49-F238E27FC236}">
                          <a16:creationId xmlns:a16="http://schemas.microsoft.com/office/drawing/2014/main" id="{68F24FD2-494D-4274-B182-11C46E362DF0}"/>
                        </a:ext>
                      </a:extLst>
                    </p:cNvPr>
                    <p:cNvSpPr>
                      <a:spLocks noChangeArrowheads="1"/>
                    </p:cNvSpPr>
                    <p:nvPr/>
                  </p:nvSpPr>
                  <p:spPr bwMode="auto">
                    <a:xfrm>
                      <a:off x="3063" y="58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74" name="Oval 188">
                      <a:extLst>
                        <a:ext uri="{FF2B5EF4-FFF2-40B4-BE49-F238E27FC236}">
                          <a16:creationId xmlns:a16="http://schemas.microsoft.com/office/drawing/2014/main" id="{399A96EC-F815-4AE9-A7AC-E1DB58A9D4C6}"/>
                        </a:ext>
                      </a:extLst>
                    </p:cNvPr>
                    <p:cNvSpPr>
                      <a:spLocks noChangeArrowheads="1"/>
                    </p:cNvSpPr>
                    <p:nvPr/>
                  </p:nvSpPr>
                  <p:spPr bwMode="auto">
                    <a:xfrm>
                      <a:off x="3071" y="59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75" name="Oval 189">
                      <a:extLst>
                        <a:ext uri="{FF2B5EF4-FFF2-40B4-BE49-F238E27FC236}">
                          <a16:creationId xmlns:a16="http://schemas.microsoft.com/office/drawing/2014/main" id="{C2708197-1F98-4E7A-9753-A8C318F96D7D}"/>
                        </a:ext>
                      </a:extLst>
                    </p:cNvPr>
                    <p:cNvSpPr>
                      <a:spLocks noChangeArrowheads="1"/>
                    </p:cNvSpPr>
                    <p:nvPr/>
                  </p:nvSpPr>
                  <p:spPr bwMode="auto">
                    <a:xfrm>
                      <a:off x="3082" y="571"/>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76" name="Oval 190">
                      <a:extLst>
                        <a:ext uri="{FF2B5EF4-FFF2-40B4-BE49-F238E27FC236}">
                          <a16:creationId xmlns:a16="http://schemas.microsoft.com/office/drawing/2014/main" id="{5B7D10F8-1F1B-47FE-8AF6-5A70923CD629}"/>
                        </a:ext>
                      </a:extLst>
                    </p:cNvPr>
                    <p:cNvSpPr>
                      <a:spLocks noChangeArrowheads="1"/>
                    </p:cNvSpPr>
                    <p:nvPr/>
                  </p:nvSpPr>
                  <p:spPr bwMode="auto">
                    <a:xfrm>
                      <a:off x="3085" y="58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77" name="Oval 191">
                      <a:extLst>
                        <a:ext uri="{FF2B5EF4-FFF2-40B4-BE49-F238E27FC236}">
                          <a16:creationId xmlns:a16="http://schemas.microsoft.com/office/drawing/2014/main" id="{915E3558-B700-45C5-B885-5FFC8A80B748}"/>
                        </a:ext>
                      </a:extLst>
                    </p:cNvPr>
                    <p:cNvSpPr>
                      <a:spLocks noChangeArrowheads="1"/>
                    </p:cNvSpPr>
                    <p:nvPr/>
                  </p:nvSpPr>
                  <p:spPr bwMode="auto">
                    <a:xfrm>
                      <a:off x="3103" y="557"/>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78" name="Oval 192">
                      <a:extLst>
                        <a:ext uri="{FF2B5EF4-FFF2-40B4-BE49-F238E27FC236}">
                          <a16:creationId xmlns:a16="http://schemas.microsoft.com/office/drawing/2014/main" id="{F6F09E07-9D49-4B3F-96AC-380C55F86D98}"/>
                        </a:ext>
                      </a:extLst>
                    </p:cNvPr>
                    <p:cNvSpPr>
                      <a:spLocks noChangeArrowheads="1"/>
                    </p:cNvSpPr>
                    <p:nvPr/>
                  </p:nvSpPr>
                  <p:spPr bwMode="auto">
                    <a:xfrm>
                      <a:off x="3102" y="572"/>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79" name="Oval 193">
                      <a:extLst>
                        <a:ext uri="{FF2B5EF4-FFF2-40B4-BE49-F238E27FC236}">
                          <a16:creationId xmlns:a16="http://schemas.microsoft.com/office/drawing/2014/main" id="{0026D273-DECF-407B-BBEB-EBC913DF9CFF}"/>
                        </a:ext>
                      </a:extLst>
                    </p:cNvPr>
                    <p:cNvSpPr>
                      <a:spLocks noChangeArrowheads="1"/>
                    </p:cNvSpPr>
                    <p:nvPr/>
                  </p:nvSpPr>
                  <p:spPr bwMode="auto">
                    <a:xfrm>
                      <a:off x="3103" y="59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80" name="Oval 194">
                      <a:extLst>
                        <a:ext uri="{FF2B5EF4-FFF2-40B4-BE49-F238E27FC236}">
                          <a16:creationId xmlns:a16="http://schemas.microsoft.com/office/drawing/2014/main" id="{AAD70BFA-0E25-4225-A3C4-3165DA3BD466}"/>
                        </a:ext>
                      </a:extLst>
                    </p:cNvPr>
                    <p:cNvSpPr>
                      <a:spLocks noChangeArrowheads="1"/>
                    </p:cNvSpPr>
                    <p:nvPr/>
                  </p:nvSpPr>
                  <p:spPr bwMode="auto">
                    <a:xfrm>
                      <a:off x="3118" y="557"/>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81" name="Oval 195">
                      <a:extLst>
                        <a:ext uri="{FF2B5EF4-FFF2-40B4-BE49-F238E27FC236}">
                          <a16:creationId xmlns:a16="http://schemas.microsoft.com/office/drawing/2014/main" id="{A943BB8B-055E-4667-8406-CA29E508D52B}"/>
                        </a:ext>
                      </a:extLst>
                    </p:cNvPr>
                    <p:cNvSpPr>
                      <a:spLocks noChangeArrowheads="1"/>
                    </p:cNvSpPr>
                    <p:nvPr/>
                  </p:nvSpPr>
                  <p:spPr bwMode="auto">
                    <a:xfrm>
                      <a:off x="3137" y="54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82" name="Oval 196">
                      <a:extLst>
                        <a:ext uri="{FF2B5EF4-FFF2-40B4-BE49-F238E27FC236}">
                          <a16:creationId xmlns:a16="http://schemas.microsoft.com/office/drawing/2014/main" id="{EA77C0C1-B26D-443B-B2BD-B8179EE57E4F}"/>
                        </a:ext>
                      </a:extLst>
                    </p:cNvPr>
                    <p:cNvSpPr>
                      <a:spLocks noChangeArrowheads="1"/>
                    </p:cNvSpPr>
                    <p:nvPr/>
                  </p:nvSpPr>
                  <p:spPr bwMode="auto">
                    <a:xfrm>
                      <a:off x="3152" y="54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83" name="Oval 197">
                      <a:extLst>
                        <a:ext uri="{FF2B5EF4-FFF2-40B4-BE49-F238E27FC236}">
                          <a16:creationId xmlns:a16="http://schemas.microsoft.com/office/drawing/2014/main" id="{A95837B9-2D25-48F4-8F2E-4DB9011D2C97}"/>
                        </a:ext>
                      </a:extLst>
                    </p:cNvPr>
                    <p:cNvSpPr>
                      <a:spLocks noChangeArrowheads="1"/>
                    </p:cNvSpPr>
                    <p:nvPr/>
                  </p:nvSpPr>
                  <p:spPr bwMode="auto">
                    <a:xfrm>
                      <a:off x="3175" y="551"/>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84" name="Oval 198">
                      <a:extLst>
                        <a:ext uri="{FF2B5EF4-FFF2-40B4-BE49-F238E27FC236}">
                          <a16:creationId xmlns:a16="http://schemas.microsoft.com/office/drawing/2014/main" id="{6C9CB985-20FF-435C-8B38-EDA90B5531C4}"/>
                        </a:ext>
                      </a:extLst>
                    </p:cNvPr>
                    <p:cNvSpPr>
                      <a:spLocks noChangeArrowheads="1"/>
                    </p:cNvSpPr>
                    <p:nvPr/>
                  </p:nvSpPr>
                  <p:spPr bwMode="auto">
                    <a:xfrm>
                      <a:off x="3166" y="56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85" name="Oval 199">
                      <a:extLst>
                        <a:ext uri="{FF2B5EF4-FFF2-40B4-BE49-F238E27FC236}">
                          <a16:creationId xmlns:a16="http://schemas.microsoft.com/office/drawing/2014/main" id="{7FCB7118-CFAA-4529-9D7C-C5133CFA2B85}"/>
                        </a:ext>
                      </a:extLst>
                    </p:cNvPr>
                    <p:cNvSpPr>
                      <a:spLocks noChangeArrowheads="1"/>
                    </p:cNvSpPr>
                    <p:nvPr/>
                  </p:nvSpPr>
                  <p:spPr bwMode="auto">
                    <a:xfrm>
                      <a:off x="3129" y="56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86" name="Oval 200">
                      <a:extLst>
                        <a:ext uri="{FF2B5EF4-FFF2-40B4-BE49-F238E27FC236}">
                          <a16:creationId xmlns:a16="http://schemas.microsoft.com/office/drawing/2014/main" id="{0D00F9E3-461C-4D70-8B9A-FC981AB34D32}"/>
                        </a:ext>
                      </a:extLst>
                    </p:cNvPr>
                    <p:cNvSpPr>
                      <a:spLocks noChangeArrowheads="1"/>
                    </p:cNvSpPr>
                    <p:nvPr/>
                  </p:nvSpPr>
                  <p:spPr bwMode="auto">
                    <a:xfrm>
                      <a:off x="3140" y="5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87" name="Oval 201">
                      <a:extLst>
                        <a:ext uri="{FF2B5EF4-FFF2-40B4-BE49-F238E27FC236}">
                          <a16:creationId xmlns:a16="http://schemas.microsoft.com/office/drawing/2014/main" id="{C8EB0918-24B3-4F58-8ECE-EA9FE95DF19D}"/>
                        </a:ext>
                      </a:extLst>
                    </p:cNvPr>
                    <p:cNvSpPr>
                      <a:spLocks noChangeArrowheads="1"/>
                    </p:cNvSpPr>
                    <p:nvPr/>
                  </p:nvSpPr>
                  <p:spPr bwMode="auto">
                    <a:xfrm>
                      <a:off x="3115" y="58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88" name="Oval 202">
                      <a:extLst>
                        <a:ext uri="{FF2B5EF4-FFF2-40B4-BE49-F238E27FC236}">
                          <a16:creationId xmlns:a16="http://schemas.microsoft.com/office/drawing/2014/main" id="{FE3EB2E2-A54E-451A-9B50-0D85FB0574A1}"/>
                        </a:ext>
                      </a:extLst>
                    </p:cNvPr>
                    <p:cNvSpPr>
                      <a:spLocks noChangeArrowheads="1"/>
                    </p:cNvSpPr>
                    <p:nvPr/>
                  </p:nvSpPr>
                  <p:spPr bwMode="auto">
                    <a:xfrm>
                      <a:off x="3132" y="61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grpSp>
              <p:nvGrpSpPr>
                <p:cNvPr id="31923" name="Group 203">
                  <a:extLst>
                    <a:ext uri="{FF2B5EF4-FFF2-40B4-BE49-F238E27FC236}">
                      <a16:creationId xmlns:a16="http://schemas.microsoft.com/office/drawing/2014/main" id="{F5B18824-8291-49AF-B0A2-B09DA4BF8573}"/>
                    </a:ext>
                  </a:extLst>
                </p:cNvPr>
                <p:cNvGrpSpPr>
                  <a:grpSpLocks/>
                </p:cNvGrpSpPr>
                <p:nvPr/>
              </p:nvGrpSpPr>
              <p:grpSpPr bwMode="auto">
                <a:xfrm>
                  <a:off x="2981" y="633"/>
                  <a:ext cx="168" cy="116"/>
                  <a:chOff x="2981" y="633"/>
                  <a:chExt cx="168" cy="116"/>
                </a:xfrm>
              </p:grpSpPr>
              <p:sp>
                <p:nvSpPr>
                  <p:cNvPr id="31924" name="Oval 204">
                    <a:extLst>
                      <a:ext uri="{FF2B5EF4-FFF2-40B4-BE49-F238E27FC236}">
                        <a16:creationId xmlns:a16="http://schemas.microsoft.com/office/drawing/2014/main" id="{E41A3C39-81A8-4112-9D77-0AA60B0032F9}"/>
                      </a:ext>
                    </a:extLst>
                  </p:cNvPr>
                  <p:cNvSpPr>
                    <a:spLocks noChangeArrowheads="1"/>
                  </p:cNvSpPr>
                  <p:nvPr/>
                </p:nvSpPr>
                <p:spPr bwMode="auto">
                  <a:xfrm>
                    <a:off x="3070" y="64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25" name="Oval 205">
                    <a:extLst>
                      <a:ext uri="{FF2B5EF4-FFF2-40B4-BE49-F238E27FC236}">
                        <a16:creationId xmlns:a16="http://schemas.microsoft.com/office/drawing/2014/main" id="{A8CB1E2A-925F-48FB-8F1F-1B531DEF7088}"/>
                      </a:ext>
                    </a:extLst>
                  </p:cNvPr>
                  <p:cNvSpPr>
                    <a:spLocks noChangeArrowheads="1"/>
                  </p:cNvSpPr>
                  <p:nvPr/>
                </p:nvSpPr>
                <p:spPr bwMode="auto">
                  <a:xfrm>
                    <a:off x="2998" y="63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26" name="Oval 206">
                    <a:extLst>
                      <a:ext uri="{FF2B5EF4-FFF2-40B4-BE49-F238E27FC236}">
                        <a16:creationId xmlns:a16="http://schemas.microsoft.com/office/drawing/2014/main" id="{13A43C61-01E6-4777-A9D1-13E8D1258E92}"/>
                      </a:ext>
                    </a:extLst>
                  </p:cNvPr>
                  <p:cNvSpPr>
                    <a:spLocks noChangeArrowheads="1"/>
                  </p:cNvSpPr>
                  <p:nvPr/>
                </p:nvSpPr>
                <p:spPr bwMode="auto">
                  <a:xfrm>
                    <a:off x="3099" y="661"/>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27" name="Oval 207">
                    <a:extLst>
                      <a:ext uri="{FF2B5EF4-FFF2-40B4-BE49-F238E27FC236}">
                        <a16:creationId xmlns:a16="http://schemas.microsoft.com/office/drawing/2014/main" id="{BEA3D413-275E-4AC9-8839-6DDE7FA279F2}"/>
                      </a:ext>
                    </a:extLst>
                  </p:cNvPr>
                  <p:cNvSpPr>
                    <a:spLocks noChangeArrowheads="1"/>
                  </p:cNvSpPr>
                  <p:nvPr/>
                </p:nvSpPr>
                <p:spPr bwMode="auto">
                  <a:xfrm>
                    <a:off x="3119" y="65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28" name="Oval 208">
                    <a:extLst>
                      <a:ext uri="{FF2B5EF4-FFF2-40B4-BE49-F238E27FC236}">
                        <a16:creationId xmlns:a16="http://schemas.microsoft.com/office/drawing/2014/main" id="{7C342663-D013-4AF9-94CE-8C50140AB313}"/>
                      </a:ext>
                    </a:extLst>
                  </p:cNvPr>
                  <p:cNvSpPr>
                    <a:spLocks noChangeArrowheads="1"/>
                  </p:cNvSpPr>
                  <p:nvPr/>
                </p:nvSpPr>
                <p:spPr bwMode="auto">
                  <a:xfrm>
                    <a:off x="3137" y="68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29" name="Oval 209">
                    <a:extLst>
                      <a:ext uri="{FF2B5EF4-FFF2-40B4-BE49-F238E27FC236}">
                        <a16:creationId xmlns:a16="http://schemas.microsoft.com/office/drawing/2014/main" id="{7036565C-FD2A-4E20-BE34-3332050FB440}"/>
                      </a:ext>
                    </a:extLst>
                  </p:cNvPr>
                  <p:cNvSpPr>
                    <a:spLocks noChangeArrowheads="1"/>
                  </p:cNvSpPr>
                  <p:nvPr/>
                </p:nvSpPr>
                <p:spPr bwMode="auto">
                  <a:xfrm>
                    <a:off x="3100" y="67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30" name="Oval 210">
                    <a:extLst>
                      <a:ext uri="{FF2B5EF4-FFF2-40B4-BE49-F238E27FC236}">
                        <a16:creationId xmlns:a16="http://schemas.microsoft.com/office/drawing/2014/main" id="{A3649428-D3DE-420A-B00A-2D8487A6364B}"/>
                      </a:ext>
                    </a:extLst>
                  </p:cNvPr>
                  <p:cNvSpPr>
                    <a:spLocks noChangeArrowheads="1"/>
                  </p:cNvSpPr>
                  <p:nvPr/>
                </p:nvSpPr>
                <p:spPr bwMode="auto">
                  <a:xfrm>
                    <a:off x="3082" y="6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31" name="Oval 211">
                    <a:extLst>
                      <a:ext uri="{FF2B5EF4-FFF2-40B4-BE49-F238E27FC236}">
                        <a16:creationId xmlns:a16="http://schemas.microsoft.com/office/drawing/2014/main" id="{5F6EBD30-5E81-49CE-8B75-3E5685FE4B08}"/>
                      </a:ext>
                    </a:extLst>
                  </p:cNvPr>
                  <p:cNvSpPr>
                    <a:spLocks noChangeArrowheads="1"/>
                  </p:cNvSpPr>
                  <p:nvPr/>
                </p:nvSpPr>
                <p:spPr bwMode="auto">
                  <a:xfrm>
                    <a:off x="3129" y="69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32" name="Oval 212">
                    <a:extLst>
                      <a:ext uri="{FF2B5EF4-FFF2-40B4-BE49-F238E27FC236}">
                        <a16:creationId xmlns:a16="http://schemas.microsoft.com/office/drawing/2014/main" id="{0E1C1826-B126-4085-8643-F55E496956AB}"/>
                      </a:ext>
                    </a:extLst>
                  </p:cNvPr>
                  <p:cNvSpPr>
                    <a:spLocks noChangeArrowheads="1"/>
                  </p:cNvSpPr>
                  <p:nvPr/>
                </p:nvSpPr>
                <p:spPr bwMode="auto">
                  <a:xfrm>
                    <a:off x="3022" y="683"/>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33" name="Oval 213">
                    <a:extLst>
                      <a:ext uri="{FF2B5EF4-FFF2-40B4-BE49-F238E27FC236}">
                        <a16:creationId xmlns:a16="http://schemas.microsoft.com/office/drawing/2014/main" id="{CBC865E4-8807-4620-B2EE-0DC12CB54C03}"/>
                      </a:ext>
                    </a:extLst>
                  </p:cNvPr>
                  <p:cNvSpPr>
                    <a:spLocks noChangeArrowheads="1"/>
                  </p:cNvSpPr>
                  <p:nvPr/>
                </p:nvSpPr>
                <p:spPr bwMode="auto">
                  <a:xfrm>
                    <a:off x="2998" y="687"/>
                    <a:ext cx="11"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34" name="Oval 214">
                    <a:extLst>
                      <a:ext uri="{FF2B5EF4-FFF2-40B4-BE49-F238E27FC236}">
                        <a16:creationId xmlns:a16="http://schemas.microsoft.com/office/drawing/2014/main" id="{094FA4D9-987D-4CCA-8279-5D0EA21ADAE4}"/>
                      </a:ext>
                    </a:extLst>
                  </p:cNvPr>
                  <p:cNvSpPr>
                    <a:spLocks noChangeArrowheads="1"/>
                  </p:cNvSpPr>
                  <p:nvPr/>
                </p:nvSpPr>
                <p:spPr bwMode="auto">
                  <a:xfrm>
                    <a:off x="2994" y="67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35" name="Oval 215">
                    <a:extLst>
                      <a:ext uri="{FF2B5EF4-FFF2-40B4-BE49-F238E27FC236}">
                        <a16:creationId xmlns:a16="http://schemas.microsoft.com/office/drawing/2014/main" id="{9E1653E1-DA9D-450C-BB3C-A3EFFDAF8F58}"/>
                      </a:ext>
                    </a:extLst>
                  </p:cNvPr>
                  <p:cNvSpPr>
                    <a:spLocks noChangeArrowheads="1"/>
                  </p:cNvSpPr>
                  <p:nvPr/>
                </p:nvSpPr>
                <p:spPr bwMode="auto">
                  <a:xfrm>
                    <a:off x="3045" y="703"/>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36" name="Oval 216">
                    <a:extLst>
                      <a:ext uri="{FF2B5EF4-FFF2-40B4-BE49-F238E27FC236}">
                        <a16:creationId xmlns:a16="http://schemas.microsoft.com/office/drawing/2014/main" id="{7D748BA0-3104-4910-BF10-26AB341254B7}"/>
                      </a:ext>
                    </a:extLst>
                  </p:cNvPr>
                  <p:cNvSpPr>
                    <a:spLocks noChangeArrowheads="1"/>
                  </p:cNvSpPr>
                  <p:nvPr/>
                </p:nvSpPr>
                <p:spPr bwMode="auto">
                  <a:xfrm>
                    <a:off x="3105" y="710"/>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37" name="Oval 217">
                    <a:extLst>
                      <a:ext uri="{FF2B5EF4-FFF2-40B4-BE49-F238E27FC236}">
                        <a16:creationId xmlns:a16="http://schemas.microsoft.com/office/drawing/2014/main" id="{20B89215-F0AB-475C-BEC8-E9CC54A007F6}"/>
                      </a:ext>
                    </a:extLst>
                  </p:cNvPr>
                  <p:cNvSpPr>
                    <a:spLocks noChangeArrowheads="1"/>
                  </p:cNvSpPr>
                  <p:nvPr/>
                </p:nvSpPr>
                <p:spPr bwMode="auto">
                  <a:xfrm>
                    <a:off x="3066" y="70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38" name="Oval 218">
                    <a:extLst>
                      <a:ext uri="{FF2B5EF4-FFF2-40B4-BE49-F238E27FC236}">
                        <a16:creationId xmlns:a16="http://schemas.microsoft.com/office/drawing/2014/main" id="{752A6A0F-71FB-4689-97D5-1F03E3BC4D3D}"/>
                      </a:ext>
                    </a:extLst>
                  </p:cNvPr>
                  <p:cNvSpPr>
                    <a:spLocks noChangeArrowheads="1"/>
                  </p:cNvSpPr>
                  <p:nvPr/>
                </p:nvSpPr>
                <p:spPr bwMode="auto">
                  <a:xfrm>
                    <a:off x="3079" y="71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39" name="Oval 219">
                    <a:extLst>
                      <a:ext uri="{FF2B5EF4-FFF2-40B4-BE49-F238E27FC236}">
                        <a16:creationId xmlns:a16="http://schemas.microsoft.com/office/drawing/2014/main" id="{DA58A39F-7D9C-4CF5-B154-E72810A1E5A0}"/>
                      </a:ext>
                    </a:extLst>
                  </p:cNvPr>
                  <p:cNvSpPr>
                    <a:spLocks noChangeArrowheads="1"/>
                  </p:cNvSpPr>
                  <p:nvPr/>
                </p:nvSpPr>
                <p:spPr bwMode="auto">
                  <a:xfrm>
                    <a:off x="3022" y="70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40" name="Oval 220">
                    <a:extLst>
                      <a:ext uri="{FF2B5EF4-FFF2-40B4-BE49-F238E27FC236}">
                        <a16:creationId xmlns:a16="http://schemas.microsoft.com/office/drawing/2014/main" id="{5D9C70A4-46AA-4F0F-A320-72A17309A01A}"/>
                      </a:ext>
                    </a:extLst>
                  </p:cNvPr>
                  <p:cNvSpPr>
                    <a:spLocks noChangeArrowheads="1"/>
                  </p:cNvSpPr>
                  <p:nvPr/>
                </p:nvSpPr>
                <p:spPr bwMode="auto">
                  <a:xfrm>
                    <a:off x="3017" y="70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41" name="Oval 221">
                    <a:extLst>
                      <a:ext uri="{FF2B5EF4-FFF2-40B4-BE49-F238E27FC236}">
                        <a16:creationId xmlns:a16="http://schemas.microsoft.com/office/drawing/2014/main" id="{94D5187A-DBF8-44A6-BAD8-8794EB920596}"/>
                      </a:ext>
                    </a:extLst>
                  </p:cNvPr>
                  <p:cNvSpPr>
                    <a:spLocks noChangeArrowheads="1"/>
                  </p:cNvSpPr>
                  <p:nvPr/>
                </p:nvSpPr>
                <p:spPr bwMode="auto">
                  <a:xfrm>
                    <a:off x="3055" y="73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42" name="Oval 222">
                    <a:extLst>
                      <a:ext uri="{FF2B5EF4-FFF2-40B4-BE49-F238E27FC236}">
                        <a16:creationId xmlns:a16="http://schemas.microsoft.com/office/drawing/2014/main" id="{F40207BA-2DC3-4E69-A69C-AE41471E0836}"/>
                      </a:ext>
                    </a:extLst>
                  </p:cNvPr>
                  <p:cNvSpPr>
                    <a:spLocks noChangeArrowheads="1"/>
                  </p:cNvSpPr>
                  <p:nvPr/>
                </p:nvSpPr>
                <p:spPr bwMode="auto">
                  <a:xfrm>
                    <a:off x="3035" y="73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43" name="Oval 223">
                    <a:extLst>
                      <a:ext uri="{FF2B5EF4-FFF2-40B4-BE49-F238E27FC236}">
                        <a16:creationId xmlns:a16="http://schemas.microsoft.com/office/drawing/2014/main" id="{C5E38CC0-71C8-4D2C-9B5C-D17885D31554}"/>
                      </a:ext>
                    </a:extLst>
                  </p:cNvPr>
                  <p:cNvSpPr>
                    <a:spLocks noChangeArrowheads="1"/>
                  </p:cNvSpPr>
                  <p:nvPr/>
                </p:nvSpPr>
                <p:spPr bwMode="auto">
                  <a:xfrm>
                    <a:off x="3010" y="73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44" name="Oval 224">
                    <a:extLst>
                      <a:ext uri="{FF2B5EF4-FFF2-40B4-BE49-F238E27FC236}">
                        <a16:creationId xmlns:a16="http://schemas.microsoft.com/office/drawing/2014/main" id="{099FE812-AEAB-4D09-8279-CA8C4ACA6103}"/>
                      </a:ext>
                    </a:extLst>
                  </p:cNvPr>
                  <p:cNvSpPr>
                    <a:spLocks noChangeArrowheads="1"/>
                  </p:cNvSpPr>
                  <p:nvPr/>
                </p:nvSpPr>
                <p:spPr bwMode="auto">
                  <a:xfrm>
                    <a:off x="2982" y="65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45" name="Oval 225">
                    <a:extLst>
                      <a:ext uri="{FF2B5EF4-FFF2-40B4-BE49-F238E27FC236}">
                        <a16:creationId xmlns:a16="http://schemas.microsoft.com/office/drawing/2014/main" id="{E1EA69EF-2C99-4207-A988-433428CBC963}"/>
                      </a:ext>
                    </a:extLst>
                  </p:cNvPr>
                  <p:cNvSpPr>
                    <a:spLocks noChangeArrowheads="1"/>
                  </p:cNvSpPr>
                  <p:nvPr/>
                </p:nvSpPr>
                <p:spPr bwMode="auto">
                  <a:xfrm>
                    <a:off x="2981" y="6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46" name="Oval 226">
                    <a:extLst>
                      <a:ext uri="{FF2B5EF4-FFF2-40B4-BE49-F238E27FC236}">
                        <a16:creationId xmlns:a16="http://schemas.microsoft.com/office/drawing/2014/main" id="{5BB0EEFB-0C05-4410-A8F8-ED2F44BAB733}"/>
                      </a:ext>
                    </a:extLst>
                  </p:cNvPr>
                  <p:cNvSpPr>
                    <a:spLocks noChangeArrowheads="1"/>
                  </p:cNvSpPr>
                  <p:nvPr/>
                </p:nvSpPr>
                <p:spPr bwMode="auto">
                  <a:xfrm>
                    <a:off x="2983" y="70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47" name="Oval 227">
                    <a:extLst>
                      <a:ext uri="{FF2B5EF4-FFF2-40B4-BE49-F238E27FC236}">
                        <a16:creationId xmlns:a16="http://schemas.microsoft.com/office/drawing/2014/main" id="{01ED9B2C-95C6-4896-8D30-4282525C0160}"/>
                      </a:ext>
                    </a:extLst>
                  </p:cNvPr>
                  <p:cNvSpPr>
                    <a:spLocks noChangeArrowheads="1"/>
                  </p:cNvSpPr>
                  <p:nvPr/>
                </p:nvSpPr>
                <p:spPr bwMode="auto">
                  <a:xfrm>
                    <a:off x="2992" y="72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grpSp>
            <p:nvGrpSpPr>
              <p:cNvPr id="31865" name="Group 228">
                <a:extLst>
                  <a:ext uri="{FF2B5EF4-FFF2-40B4-BE49-F238E27FC236}">
                    <a16:creationId xmlns:a16="http://schemas.microsoft.com/office/drawing/2014/main" id="{699EB136-E9EC-47A4-B2E2-521C99873373}"/>
                  </a:ext>
                </a:extLst>
              </p:cNvPr>
              <p:cNvGrpSpPr>
                <a:grpSpLocks/>
              </p:cNvGrpSpPr>
              <p:nvPr/>
            </p:nvGrpSpPr>
            <p:grpSpPr bwMode="auto">
              <a:xfrm>
                <a:off x="2520" y="407"/>
                <a:ext cx="320" cy="501"/>
                <a:chOff x="2520" y="407"/>
                <a:chExt cx="320" cy="501"/>
              </a:xfrm>
            </p:grpSpPr>
            <p:grpSp>
              <p:nvGrpSpPr>
                <p:cNvPr id="31866" name="Group 229">
                  <a:extLst>
                    <a:ext uri="{FF2B5EF4-FFF2-40B4-BE49-F238E27FC236}">
                      <a16:creationId xmlns:a16="http://schemas.microsoft.com/office/drawing/2014/main" id="{091889F7-FD57-415D-B983-6231D74955C2}"/>
                    </a:ext>
                  </a:extLst>
                </p:cNvPr>
                <p:cNvGrpSpPr>
                  <a:grpSpLocks/>
                </p:cNvGrpSpPr>
                <p:nvPr/>
              </p:nvGrpSpPr>
              <p:grpSpPr bwMode="auto">
                <a:xfrm>
                  <a:off x="2756" y="520"/>
                  <a:ext cx="84" cy="126"/>
                  <a:chOff x="2756" y="520"/>
                  <a:chExt cx="84" cy="126"/>
                </a:xfrm>
              </p:grpSpPr>
              <p:sp>
                <p:nvSpPr>
                  <p:cNvPr id="31908" name="Oval 230">
                    <a:extLst>
                      <a:ext uri="{FF2B5EF4-FFF2-40B4-BE49-F238E27FC236}">
                        <a16:creationId xmlns:a16="http://schemas.microsoft.com/office/drawing/2014/main" id="{66928695-B5C8-4BBB-BCA0-2B475A0AD5EC}"/>
                      </a:ext>
                    </a:extLst>
                  </p:cNvPr>
                  <p:cNvSpPr>
                    <a:spLocks noChangeArrowheads="1"/>
                  </p:cNvSpPr>
                  <p:nvPr/>
                </p:nvSpPr>
                <p:spPr bwMode="auto">
                  <a:xfrm>
                    <a:off x="2828" y="5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09" name="Oval 231">
                    <a:extLst>
                      <a:ext uri="{FF2B5EF4-FFF2-40B4-BE49-F238E27FC236}">
                        <a16:creationId xmlns:a16="http://schemas.microsoft.com/office/drawing/2014/main" id="{A6321AE3-51E2-4979-9FE4-F167B836BEEC}"/>
                      </a:ext>
                    </a:extLst>
                  </p:cNvPr>
                  <p:cNvSpPr>
                    <a:spLocks noChangeArrowheads="1"/>
                  </p:cNvSpPr>
                  <p:nvPr/>
                </p:nvSpPr>
                <p:spPr bwMode="auto">
                  <a:xfrm>
                    <a:off x="2822" y="52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10" name="Oval 232">
                    <a:extLst>
                      <a:ext uri="{FF2B5EF4-FFF2-40B4-BE49-F238E27FC236}">
                        <a16:creationId xmlns:a16="http://schemas.microsoft.com/office/drawing/2014/main" id="{0F7DAE76-1188-4B1B-99FF-08ED23DF0483}"/>
                      </a:ext>
                    </a:extLst>
                  </p:cNvPr>
                  <p:cNvSpPr>
                    <a:spLocks noChangeArrowheads="1"/>
                  </p:cNvSpPr>
                  <p:nvPr/>
                </p:nvSpPr>
                <p:spPr bwMode="auto">
                  <a:xfrm>
                    <a:off x="2782" y="52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11" name="Oval 233">
                    <a:extLst>
                      <a:ext uri="{FF2B5EF4-FFF2-40B4-BE49-F238E27FC236}">
                        <a16:creationId xmlns:a16="http://schemas.microsoft.com/office/drawing/2014/main" id="{8BAA511B-F324-4C70-9B3B-12C2EC5A626D}"/>
                      </a:ext>
                    </a:extLst>
                  </p:cNvPr>
                  <p:cNvSpPr>
                    <a:spLocks noChangeArrowheads="1"/>
                  </p:cNvSpPr>
                  <p:nvPr/>
                </p:nvSpPr>
                <p:spPr bwMode="auto">
                  <a:xfrm>
                    <a:off x="2756" y="535"/>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12" name="Oval 234">
                    <a:extLst>
                      <a:ext uri="{FF2B5EF4-FFF2-40B4-BE49-F238E27FC236}">
                        <a16:creationId xmlns:a16="http://schemas.microsoft.com/office/drawing/2014/main" id="{2A6F0BFF-3358-45CA-BDDA-4D42C88614C6}"/>
                      </a:ext>
                    </a:extLst>
                  </p:cNvPr>
                  <p:cNvSpPr>
                    <a:spLocks noChangeArrowheads="1"/>
                  </p:cNvSpPr>
                  <p:nvPr/>
                </p:nvSpPr>
                <p:spPr bwMode="auto">
                  <a:xfrm>
                    <a:off x="2788" y="5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13" name="Oval 235">
                    <a:extLst>
                      <a:ext uri="{FF2B5EF4-FFF2-40B4-BE49-F238E27FC236}">
                        <a16:creationId xmlns:a16="http://schemas.microsoft.com/office/drawing/2014/main" id="{87968708-284D-4166-9BBE-33CB4DA8B57F}"/>
                      </a:ext>
                    </a:extLst>
                  </p:cNvPr>
                  <p:cNvSpPr>
                    <a:spLocks noChangeArrowheads="1"/>
                  </p:cNvSpPr>
                  <p:nvPr/>
                </p:nvSpPr>
                <p:spPr bwMode="auto">
                  <a:xfrm>
                    <a:off x="2807" y="57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14" name="Oval 236">
                    <a:extLst>
                      <a:ext uri="{FF2B5EF4-FFF2-40B4-BE49-F238E27FC236}">
                        <a16:creationId xmlns:a16="http://schemas.microsoft.com/office/drawing/2014/main" id="{AF78084D-A6F8-4026-A187-B95EFC224628}"/>
                      </a:ext>
                    </a:extLst>
                  </p:cNvPr>
                  <p:cNvSpPr>
                    <a:spLocks noChangeArrowheads="1"/>
                  </p:cNvSpPr>
                  <p:nvPr/>
                </p:nvSpPr>
                <p:spPr bwMode="auto">
                  <a:xfrm>
                    <a:off x="2782" y="57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15" name="Oval 237">
                    <a:extLst>
                      <a:ext uri="{FF2B5EF4-FFF2-40B4-BE49-F238E27FC236}">
                        <a16:creationId xmlns:a16="http://schemas.microsoft.com/office/drawing/2014/main" id="{2CE43CCD-95AA-481B-8794-14C650CF8B3A}"/>
                      </a:ext>
                    </a:extLst>
                  </p:cNvPr>
                  <p:cNvSpPr>
                    <a:spLocks noChangeArrowheads="1"/>
                  </p:cNvSpPr>
                  <p:nvPr/>
                </p:nvSpPr>
                <p:spPr bwMode="auto">
                  <a:xfrm>
                    <a:off x="2785" y="58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16" name="Oval 238">
                    <a:extLst>
                      <a:ext uri="{FF2B5EF4-FFF2-40B4-BE49-F238E27FC236}">
                        <a16:creationId xmlns:a16="http://schemas.microsoft.com/office/drawing/2014/main" id="{66DB7137-7B00-4F7F-923C-E3FB3E6B9538}"/>
                      </a:ext>
                    </a:extLst>
                  </p:cNvPr>
                  <p:cNvSpPr>
                    <a:spLocks noChangeArrowheads="1"/>
                  </p:cNvSpPr>
                  <p:nvPr/>
                </p:nvSpPr>
                <p:spPr bwMode="auto">
                  <a:xfrm>
                    <a:off x="2756" y="58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17" name="Oval 239">
                    <a:extLst>
                      <a:ext uri="{FF2B5EF4-FFF2-40B4-BE49-F238E27FC236}">
                        <a16:creationId xmlns:a16="http://schemas.microsoft.com/office/drawing/2014/main" id="{6CD865D6-50F6-4767-BAE6-E2E3D3ABC74A}"/>
                      </a:ext>
                    </a:extLst>
                  </p:cNvPr>
                  <p:cNvSpPr>
                    <a:spLocks noChangeArrowheads="1"/>
                  </p:cNvSpPr>
                  <p:nvPr/>
                </p:nvSpPr>
                <p:spPr bwMode="auto">
                  <a:xfrm>
                    <a:off x="2792" y="6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18" name="Oval 240">
                    <a:extLst>
                      <a:ext uri="{FF2B5EF4-FFF2-40B4-BE49-F238E27FC236}">
                        <a16:creationId xmlns:a16="http://schemas.microsoft.com/office/drawing/2014/main" id="{A31A011D-A108-4BD7-AFF5-DCBC71BC7D5E}"/>
                      </a:ext>
                    </a:extLst>
                  </p:cNvPr>
                  <p:cNvSpPr>
                    <a:spLocks noChangeArrowheads="1"/>
                  </p:cNvSpPr>
                  <p:nvPr/>
                </p:nvSpPr>
                <p:spPr bwMode="auto">
                  <a:xfrm>
                    <a:off x="2756" y="59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19" name="Oval 241">
                    <a:extLst>
                      <a:ext uri="{FF2B5EF4-FFF2-40B4-BE49-F238E27FC236}">
                        <a16:creationId xmlns:a16="http://schemas.microsoft.com/office/drawing/2014/main" id="{C79686CC-F535-4CD8-8415-116FD9AEFAD1}"/>
                      </a:ext>
                    </a:extLst>
                  </p:cNvPr>
                  <p:cNvSpPr>
                    <a:spLocks noChangeArrowheads="1"/>
                  </p:cNvSpPr>
                  <p:nvPr/>
                </p:nvSpPr>
                <p:spPr bwMode="auto">
                  <a:xfrm>
                    <a:off x="2764" y="62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20" name="Oval 242">
                    <a:extLst>
                      <a:ext uri="{FF2B5EF4-FFF2-40B4-BE49-F238E27FC236}">
                        <a16:creationId xmlns:a16="http://schemas.microsoft.com/office/drawing/2014/main" id="{2EA40384-1BFE-487C-AAD9-DE872B8F6AB9}"/>
                      </a:ext>
                    </a:extLst>
                  </p:cNvPr>
                  <p:cNvSpPr>
                    <a:spLocks noChangeArrowheads="1"/>
                  </p:cNvSpPr>
                  <p:nvPr/>
                </p:nvSpPr>
                <p:spPr bwMode="auto">
                  <a:xfrm>
                    <a:off x="2780" y="63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nvGrpSpPr>
                <p:cNvPr id="31867" name="Group 243">
                  <a:extLst>
                    <a:ext uri="{FF2B5EF4-FFF2-40B4-BE49-F238E27FC236}">
                      <a16:creationId xmlns:a16="http://schemas.microsoft.com/office/drawing/2014/main" id="{299237D5-0192-42D6-9756-31E504AFE41A}"/>
                    </a:ext>
                  </a:extLst>
                </p:cNvPr>
                <p:cNvGrpSpPr>
                  <a:grpSpLocks/>
                </p:cNvGrpSpPr>
                <p:nvPr/>
              </p:nvGrpSpPr>
              <p:grpSpPr bwMode="auto">
                <a:xfrm>
                  <a:off x="2628" y="407"/>
                  <a:ext cx="62" cy="60"/>
                  <a:chOff x="2628" y="407"/>
                  <a:chExt cx="62" cy="60"/>
                </a:xfrm>
              </p:grpSpPr>
              <p:sp>
                <p:nvSpPr>
                  <p:cNvPr id="31899" name="Oval 244">
                    <a:extLst>
                      <a:ext uri="{FF2B5EF4-FFF2-40B4-BE49-F238E27FC236}">
                        <a16:creationId xmlns:a16="http://schemas.microsoft.com/office/drawing/2014/main" id="{A12FF879-DAF9-4673-9E4F-30DCF7727250}"/>
                      </a:ext>
                    </a:extLst>
                  </p:cNvPr>
                  <p:cNvSpPr>
                    <a:spLocks noChangeArrowheads="1"/>
                  </p:cNvSpPr>
                  <p:nvPr/>
                </p:nvSpPr>
                <p:spPr bwMode="auto">
                  <a:xfrm>
                    <a:off x="2677" y="44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00" name="Oval 245">
                    <a:extLst>
                      <a:ext uri="{FF2B5EF4-FFF2-40B4-BE49-F238E27FC236}">
                        <a16:creationId xmlns:a16="http://schemas.microsoft.com/office/drawing/2014/main" id="{99CB8DAC-F614-42BF-87F6-61CE3ED572BA}"/>
                      </a:ext>
                    </a:extLst>
                  </p:cNvPr>
                  <p:cNvSpPr>
                    <a:spLocks noChangeArrowheads="1"/>
                  </p:cNvSpPr>
                  <p:nvPr/>
                </p:nvSpPr>
                <p:spPr bwMode="auto">
                  <a:xfrm>
                    <a:off x="2674" y="42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01" name="Oval 246">
                    <a:extLst>
                      <a:ext uri="{FF2B5EF4-FFF2-40B4-BE49-F238E27FC236}">
                        <a16:creationId xmlns:a16="http://schemas.microsoft.com/office/drawing/2014/main" id="{4007E6F0-9797-4A3F-A03E-EF736A0F2CBA}"/>
                      </a:ext>
                    </a:extLst>
                  </p:cNvPr>
                  <p:cNvSpPr>
                    <a:spLocks noChangeArrowheads="1"/>
                  </p:cNvSpPr>
                  <p:nvPr/>
                </p:nvSpPr>
                <p:spPr bwMode="auto">
                  <a:xfrm>
                    <a:off x="2659" y="40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02" name="Oval 247">
                    <a:extLst>
                      <a:ext uri="{FF2B5EF4-FFF2-40B4-BE49-F238E27FC236}">
                        <a16:creationId xmlns:a16="http://schemas.microsoft.com/office/drawing/2014/main" id="{7DB9A237-8A7A-47DD-A8EA-3C06DE4DD1D6}"/>
                      </a:ext>
                    </a:extLst>
                  </p:cNvPr>
                  <p:cNvSpPr>
                    <a:spLocks noChangeArrowheads="1"/>
                  </p:cNvSpPr>
                  <p:nvPr/>
                </p:nvSpPr>
                <p:spPr bwMode="auto">
                  <a:xfrm>
                    <a:off x="2631" y="41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03" name="Oval 248">
                    <a:extLst>
                      <a:ext uri="{FF2B5EF4-FFF2-40B4-BE49-F238E27FC236}">
                        <a16:creationId xmlns:a16="http://schemas.microsoft.com/office/drawing/2014/main" id="{D71DAA75-8A9F-4967-BD67-74568CDF06F1}"/>
                      </a:ext>
                    </a:extLst>
                  </p:cNvPr>
                  <p:cNvSpPr>
                    <a:spLocks noChangeArrowheads="1"/>
                  </p:cNvSpPr>
                  <p:nvPr/>
                </p:nvSpPr>
                <p:spPr bwMode="auto">
                  <a:xfrm>
                    <a:off x="2644" y="42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04" name="Oval 249">
                    <a:extLst>
                      <a:ext uri="{FF2B5EF4-FFF2-40B4-BE49-F238E27FC236}">
                        <a16:creationId xmlns:a16="http://schemas.microsoft.com/office/drawing/2014/main" id="{66CD2404-5DFA-42EB-A9AA-2720FE3B8BA5}"/>
                      </a:ext>
                    </a:extLst>
                  </p:cNvPr>
                  <p:cNvSpPr>
                    <a:spLocks noChangeArrowheads="1"/>
                  </p:cNvSpPr>
                  <p:nvPr/>
                </p:nvSpPr>
                <p:spPr bwMode="auto">
                  <a:xfrm>
                    <a:off x="2652" y="442"/>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05" name="Oval 250">
                    <a:extLst>
                      <a:ext uri="{FF2B5EF4-FFF2-40B4-BE49-F238E27FC236}">
                        <a16:creationId xmlns:a16="http://schemas.microsoft.com/office/drawing/2014/main" id="{1D97407E-1969-4D1D-B62B-98E0CA023122}"/>
                      </a:ext>
                    </a:extLst>
                  </p:cNvPr>
                  <p:cNvSpPr>
                    <a:spLocks noChangeArrowheads="1"/>
                  </p:cNvSpPr>
                  <p:nvPr/>
                </p:nvSpPr>
                <p:spPr bwMode="auto">
                  <a:xfrm>
                    <a:off x="2666" y="45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06" name="Oval 251">
                    <a:extLst>
                      <a:ext uri="{FF2B5EF4-FFF2-40B4-BE49-F238E27FC236}">
                        <a16:creationId xmlns:a16="http://schemas.microsoft.com/office/drawing/2014/main" id="{5220ADAF-0877-437E-BB44-36965A2BFB72}"/>
                      </a:ext>
                    </a:extLst>
                  </p:cNvPr>
                  <p:cNvSpPr>
                    <a:spLocks noChangeArrowheads="1"/>
                  </p:cNvSpPr>
                  <p:nvPr/>
                </p:nvSpPr>
                <p:spPr bwMode="auto">
                  <a:xfrm>
                    <a:off x="2640" y="45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907" name="Oval 252">
                    <a:extLst>
                      <a:ext uri="{FF2B5EF4-FFF2-40B4-BE49-F238E27FC236}">
                        <a16:creationId xmlns:a16="http://schemas.microsoft.com/office/drawing/2014/main" id="{324214F4-9F93-4436-8A84-1010E294BBA3}"/>
                      </a:ext>
                    </a:extLst>
                  </p:cNvPr>
                  <p:cNvSpPr>
                    <a:spLocks noChangeArrowheads="1"/>
                  </p:cNvSpPr>
                  <p:nvPr/>
                </p:nvSpPr>
                <p:spPr bwMode="auto">
                  <a:xfrm>
                    <a:off x="2628" y="4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nvGrpSpPr>
                <p:cNvPr id="31868" name="Group 253">
                  <a:extLst>
                    <a:ext uri="{FF2B5EF4-FFF2-40B4-BE49-F238E27FC236}">
                      <a16:creationId xmlns:a16="http://schemas.microsoft.com/office/drawing/2014/main" id="{AB119CD4-7F9C-4D62-9803-93BCF2384702}"/>
                    </a:ext>
                  </a:extLst>
                </p:cNvPr>
                <p:cNvGrpSpPr>
                  <a:grpSpLocks/>
                </p:cNvGrpSpPr>
                <p:nvPr/>
              </p:nvGrpSpPr>
              <p:grpSpPr bwMode="auto">
                <a:xfrm>
                  <a:off x="2520" y="758"/>
                  <a:ext cx="168" cy="150"/>
                  <a:chOff x="2520" y="758"/>
                  <a:chExt cx="168" cy="150"/>
                </a:xfrm>
              </p:grpSpPr>
              <p:sp>
                <p:nvSpPr>
                  <p:cNvPr id="31869" name="Oval 254">
                    <a:extLst>
                      <a:ext uri="{FF2B5EF4-FFF2-40B4-BE49-F238E27FC236}">
                        <a16:creationId xmlns:a16="http://schemas.microsoft.com/office/drawing/2014/main" id="{D924E042-B599-467B-A07D-5993F38AD449}"/>
                      </a:ext>
                    </a:extLst>
                  </p:cNvPr>
                  <p:cNvSpPr>
                    <a:spLocks noChangeArrowheads="1"/>
                  </p:cNvSpPr>
                  <p:nvPr/>
                </p:nvSpPr>
                <p:spPr bwMode="auto">
                  <a:xfrm>
                    <a:off x="2642" y="7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70" name="Oval 255">
                    <a:extLst>
                      <a:ext uri="{FF2B5EF4-FFF2-40B4-BE49-F238E27FC236}">
                        <a16:creationId xmlns:a16="http://schemas.microsoft.com/office/drawing/2014/main" id="{A089B9AA-EB92-4595-B10C-40E63A964FB9}"/>
                      </a:ext>
                    </a:extLst>
                  </p:cNvPr>
                  <p:cNvSpPr>
                    <a:spLocks noChangeArrowheads="1"/>
                  </p:cNvSpPr>
                  <p:nvPr/>
                </p:nvSpPr>
                <p:spPr bwMode="auto">
                  <a:xfrm>
                    <a:off x="2670" y="77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71" name="Oval 256">
                    <a:extLst>
                      <a:ext uri="{FF2B5EF4-FFF2-40B4-BE49-F238E27FC236}">
                        <a16:creationId xmlns:a16="http://schemas.microsoft.com/office/drawing/2014/main" id="{1EF9839C-BFA4-42D8-B1F8-8D3F61E4EAF5}"/>
                      </a:ext>
                    </a:extLst>
                  </p:cNvPr>
                  <p:cNvSpPr>
                    <a:spLocks noChangeArrowheads="1"/>
                  </p:cNvSpPr>
                  <p:nvPr/>
                </p:nvSpPr>
                <p:spPr bwMode="auto">
                  <a:xfrm>
                    <a:off x="2626" y="78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72" name="Oval 257">
                    <a:extLst>
                      <a:ext uri="{FF2B5EF4-FFF2-40B4-BE49-F238E27FC236}">
                        <a16:creationId xmlns:a16="http://schemas.microsoft.com/office/drawing/2014/main" id="{BE73A754-B54E-44B2-95DB-09876AC3F4E1}"/>
                      </a:ext>
                    </a:extLst>
                  </p:cNvPr>
                  <p:cNvSpPr>
                    <a:spLocks noChangeArrowheads="1"/>
                  </p:cNvSpPr>
                  <p:nvPr/>
                </p:nvSpPr>
                <p:spPr bwMode="auto">
                  <a:xfrm>
                    <a:off x="2658" y="81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73" name="Oval 258">
                    <a:extLst>
                      <a:ext uri="{FF2B5EF4-FFF2-40B4-BE49-F238E27FC236}">
                        <a16:creationId xmlns:a16="http://schemas.microsoft.com/office/drawing/2014/main" id="{C61B9BEE-05BB-49D8-BA45-33DBE694908F}"/>
                      </a:ext>
                    </a:extLst>
                  </p:cNvPr>
                  <p:cNvSpPr>
                    <a:spLocks noChangeArrowheads="1"/>
                  </p:cNvSpPr>
                  <p:nvPr/>
                </p:nvSpPr>
                <p:spPr bwMode="auto">
                  <a:xfrm>
                    <a:off x="2609" y="80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74" name="Oval 259">
                    <a:extLst>
                      <a:ext uri="{FF2B5EF4-FFF2-40B4-BE49-F238E27FC236}">
                        <a16:creationId xmlns:a16="http://schemas.microsoft.com/office/drawing/2014/main" id="{F410A3E5-E9E5-4511-8C99-F46B7C2DD413}"/>
                      </a:ext>
                    </a:extLst>
                  </p:cNvPr>
                  <p:cNvSpPr>
                    <a:spLocks noChangeArrowheads="1"/>
                  </p:cNvSpPr>
                  <p:nvPr/>
                </p:nvSpPr>
                <p:spPr bwMode="auto">
                  <a:xfrm>
                    <a:off x="2637" y="820"/>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75" name="Oval 260">
                    <a:extLst>
                      <a:ext uri="{FF2B5EF4-FFF2-40B4-BE49-F238E27FC236}">
                        <a16:creationId xmlns:a16="http://schemas.microsoft.com/office/drawing/2014/main" id="{63A53992-2C10-4D2E-A5CD-6E27E96CB4B0}"/>
                      </a:ext>
                    </a:extLst>
                  </p:cNvPr>
                  <p:cNvSpPr>
                    <a:spLocks noChangeArrowheads="1"/>
                  </p:cNvSpPr>
                  <p:nvPr/>
                </p:nvSpPr>
                <p:spPr bwMode="auto">
                  <a:xfrm>
                    <a:off x="2655" y="83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76" name="Oval 261">
                    <a:extLst>
                      <a:ext uri="{FF2B5EF4-FFF2-40B4-BE49-F238E27FC236}">
                        <a16:creationId xmlns:a16="http://schemas.microsoft.com/office/drawing/2014/main" id="{52BC5B36-9D5D-476F-A385-6CEC6EE9B3C3}"/>
                      </a:ext>
                    </a:extLst>
                  </p:cNvPr>
                  <p:cNvSpPr>
                    <a:spLocks noChangeArrowheads="1"/>
                  </p:cNvSpPr>
                  <p:nvPr/>
                </p:nvSpPr>
                <p:spPr bwMode="auto">
                  <a:xfrm>
                    <a:off x="2676" y="84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77" name="Oval 262">
                    <a:extLst>
                      <a:ext uri="{FF2B5EF4-FFF2-40B4-BE49-F238E27FC236}">
                        <a16:creationId xmlns:a16="http://schemas.microsoft.com/office/drawing/2014/main" id="{53BC7542-9B65-4269-BDED-6B149EFADDBF}"/>
                      </a:ext>
                    </a:extLst>
                  </p:cNvPr>
                  <p:cNvSpPr>
                    <a:spLocks noChangeArrowheads="1"/>
                  </p:cNvSpPr>
                  <p:nvPr/>
                </p:nvSpPr>
                <p:spPr bwMode="auto">
                  <a:xfrm>
                    <a:off x="2658" y="8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78" name="Oval 263">
                    <a:extLst>
                      <a:ext uri="{FF2B5EF4-FFF2-40B4-BE49-F238E27FC236}">
                        <a16:creationId xmlns:a16="http://schemas.microsoft.com/office/drawing/2014/main" id="{FF3A8794-9479-4CF9-B36F-1462D6A44EA3}"/>
                      </a:ext>
                    </a:extLst>
                  </p:cNvPr>
                  <p:cNvSpPr>
                    <a:spLocks noChangeArrowheads="1"/>
                  </p:cNvSpPr>
                  <p:nvPr/>
                </p:nvSpPr>
                <p:spPr bwMode="auto">
                  <a:xfrm>
                    <a:off x="2571" y="78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79" name="Oval 264">
                    <a:extLst>
                      <a:ext uri="{FF2B5EF4-FFF2-40B4-BE49-F238E27FC236}">
                        <a16:creationId xmlns:a16="http://schemas.microsoft.com/office/drawing/2014/main" id="{628F75AA-98F2-4488-9E79-EBC722E40529}"/>
                      </a:ext>
                    </a:extLst>
                  </p:cNvPr>
                  <p:cNvSpPr>
                    <a:spLocks noChangeArrowheads="1"/>
                  </p:cNvSpPr>
                  <p:nvPr/>
                </p:nvSpPr>
                <p:spPr bwMode="auto">
                  <a:xfrm>
                    <a:off x="2582" y="8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80" name="Oval 265">
                    <a:extLst>
                      <a:ext uri="{FF2B5EF4-FFF2-40B4-BE49-F238E27FC236}">
                        <a16:creationId xmlns:a16="http://schemas.microsoft.com/office/drawing/2014/main" id="{12B6F648-E2AC-4316-9779-16426127583A}"/>
                      </a:ext>
                    </a:extLst>
                  </p:cNvPr>
                  <p:cNvSpPr>
                    <a:spLocks noChangeArrowheads="1"/>
                  </p:cNvSpPr>
                  <p:nvPr/>
                </p:nvSpPr>
                <p:spPr bwMode="auto">
                  <a:xfrm>
                    <a:off x="2554" y="80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81" name="Oval 266">
                    <a:extLst>
                      <a:ext uri="{FF2B5EF4-FFF2-40B4-BE49-F238E27FC236}">
                        <a16:creationId xmlns:a16="http://schemas.microsoft.com/office/drawing/2014/main" id="{C38933A5-E225-483E-8F26-F3334B97D392}"/>
                      </a:ext>
                    </a:extLst>
                  </p:cNvPr>
                  <p:cNvSpPr>
                    <a:spLocks noChangeArrowheads="1"/>
                  </p:cNvSpPr>
                  <p:nvPr/>
                </p:nvSpPr>
                <p:spPr bwMode="auto">
                  <a:xfrm>
                    <a:off x="2536" y="79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82" name="Oval 267">
                    <a:extLst>
                      <a:ext uri="{FF2B5EF4-FFF2-40B4-BE49-F238E27FC236}">
                        <a16:creationId xmlns:a16="http://schemas.microsoft.com/office/drawing/2014/main" id="{1C1C48AE-F965-4732-A3D0-F736C1E2145A}"/>
                      </a:ext>
                    </a:extLst>
                  </p:cNvPr>
                  <p:cNvSpPr>
                    <a:spLocks noChangeArrowheads="1"/>
                  </p:cNvSpPr>
                  <p:nvPr/>
                </p:nvSpPr>
                <p:spPr bwMode="auto">
                  <a:xfrm>
                    <a:off x="2520" y="81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83" name="Oval 268">
                    <a:extLst>
                      <a:ext uri="{FF2B5EF4-FFF2-40B4-BE49-F238E27FC236}">
                        <a16:creationId xmlns:a16="http://schemas.microsoft.com/office/drawing/2014/main" id="{928DD325-BA0B-4D1B-9F43-58E45135618E}"/>
                      </a:ext>
                    </a:extLst>
                  </p:cNvPr>
                  <p:cNvSpPr>
                    <a:spLocks noChangeArrowheads="1"/>
                  </p:cNvSpPr>
                  <p:nvPr/>
                </p:nvSpPr>
                <p:spPr bwMode="auto">
                  <a:xfrm>
                    <a:off x="2574" y="83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84" name="Oval 269">
                    <a:extLst>
                      <a:ext uri="{FF2B5EF4-FFF2-40B4-BE49-F238E27FC236}">
                        <a16:creationId xmlns:a16="http://schemas.microsoft.com/office/drawing/2014/main" id="{059AC2C7-BEEF-4D4A-9443-485B01F1A0AA}"/>
                      </a:ext>
                    </a:extLst>
                  </p:cNvPr>
                  <p:cNvSpPr>
                    <a:spLocks noChangeArrowheads="1"/>
                  </p:cNvSpPr>
                  <p:nvPr/>
                </p:nvSpPr>
                <p:spPr bwMode="auto">
                  <a:xfrm>
                    <a:off x="2561" y="8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85" name="Oval 270">
                    <a:extLst>
                      <a:ext uri="{FF2B5EF4-FFF2-40B4-BE49-F238E27FC236}">
                        <a16:creationId xmlns:a16="http://schemas.microsoft.com/office/drawing/2014/main" id="{D2084A1D-3D81-4DEA-9C10-3414848E77B5}"/>
                      </a:ext>
                    </a:extLst>
                  </p:cNvPr>
                  <p:cNvSpPr>
                    <a:spLocks noChangeArrowheads="1"/>
                  </p:cNvSpPr>
                  <p:nvPr/>
                </p:nvSpPr>
                <p:spPr bwMode="auto">
                  <a:xfrm>
                    <a:off x="2520" y="83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86" name="Oval 271">
                    <a:extLst>
                      <a:ext uri="{FF2B5EF4-FFF2-40B4-BE49-F238E27FC236}">
                        <a16:creationId xmlns:a16="http://schemas.microsoft.com/office/drawing/2014/main" id="{628DB1EB-38FD-4063-8957-99642B74A3DE}"/>
                      </a:ext>
                    </a:extLst>
                  </p:cNvPr>
                  <p:cNvSpPr>
                    <a:spLocks noChangeArrowheads="1"/>
                  </p:cNvSpPr>
                  <p:nvPr/>
                </p:nvSpPr>
                <p:spPr bwMode="auto">
                  <a:xfrm>
                    <a:off x="2536" y="84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87" name="Oval 272">
                    <a:extLst>
                      <a:ext uri="{FF2B5EF4-FFF2-40B4-BE49-F238E27FC236}">
                        <a16:creationId xmlns:a16="http://schemas.microsoft.com/office/drawing/2014/main" id="{75B9E998-3306-463D-A218-FAC4A477A5C2}"/>
                      </a:ext>
                    </a:extLst>
                  </p:cNvPr>
                  <p:cNvSpPr>
                    <a:spLocks noChangeArrowheads="1"/>
                  </p:cNvSpPr>
                  <p:nvPr/>
                </p:nvSpPr>
                <p:spPr bwMode="auto">
                  <a:xfrm>
                    <a:off x="2521" y="860"/>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88" name="Oval 273">
                    <a:extLst>
                      <a:ext uri="{FF2B5EF4-FFF2-40B4-BE49-F238E27FC236}">
                        <a16:creationId xmlns:a16="http://schemas.microsoft.com/office/drawing/2014/main" id="{9C12A5A0-D349-467C-9E16-588FEA0D0CC8}"/>
                      </a:ext>
                    </a:extLst>
                  </p:cNvPr>
                  <p:cNvSpPr>
                    <a:spLocks noChangeArrowheads="1"/>
                  </p:cNvSpPr>
                  <p:nvPr/>
                </p:nvSpPr>
                <p:spPr bwMode="auto">
                  <a:xfrm>
                    <a:off x="2530" y="87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89" name="Oval 274">
                    <a:extLst>
                      <a:ext uri="{FF2B5EF4-FFF2-40B4-BE49-F238E27FC236}">
                        <a16:creationId xmlns:a16="http://schemas.microsoft.com/office/drawing/2014/main" id="{445F1D70-CED1-4C88-8677-7E41F1622885}"/>
                      </a:ext>
                    </a:extLst>
                  </p:cNvPr>
                  <p:cNvSpPr>
                    <a:spLocks noChangeArrowheads="1"/>
                  </p:cNvSpPr>
                  <p:nvPr/>
                </p:nvSpPr>
                <p:spPr bwMode="auto">
                  <a:xfrm>
                    <a:off x="2620" y="84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90" name="Oval 275">
                    <a:extLst>
                      <a:ext uri="{FF2B5EF4-FFF2-40B4-BE49-F238E27FC236}">
                        <a16:creationId xmlns:a16="http://schemas.microsoft.com/office/drawing/2014/main" id="{BB1B4FB1-E0A9-48A4-9B6B-2388168D299A}"/>
                      </a:ext>
                    </a:extLst>
                  </p:cNvPr>
                  <p:cNvSpPr>
                    <a:spLocks noChangeArrowheads="1"/>
                  </p:cNvSpPr>
                  <p:nvPr/>
                </p:nvSpPr>
                <p:spPr bwMode="auto">
                  <a:xfrm>
                    <a:off x="2604" y="85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91" name="Oval 276">
                    <a:extLst>
                      <a:ext uri="{FF2B5EF4-FFF2-40B4-BE49-F238E27FC236}">
                        <a16:creationId xmlns:a16="http://schemas.microsoft.com/office/drawing/2014/main" id="{937E825D-1E72-4B3B-8318-C5E66D8FDB76}"/>
                      </a:ext>
                    </a:extLst>
                  </p:cNvPr>
                  <p:cNvSpPr>
                    <a:spLocks noChangeArrowheads="1"/>
                  </p:cNvSpPr>
                  <p:nvPr/>
                </p:nvSpPr>
                <p:spPr bwMode="auto">
                  <a:xfrm>
                    <a:off x="2584" y="86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92" name="Oval 277">
                    <a:extLst>
                      <a:ext uri="{FF2B5EF4-FFF2-40B4-BE49-F238E27FC236}">
                        <a16:creationId xmlns:a16="http://schemas.microsoft.com/office/drawing/2014/main" id="{E48A318C-F96B-465B-8C00-D33F4461097E}"/>
                      </a:ext>
                    </a:extLst>
                  </p:cNvPr>
                  <p:cNvSpPr>
                    <a:spLocks noChangeArrowheads="1"/>
                  </p:cNvSpPr>
                  <p:nvPr/>
                </p:nvSpPr>
                <p:spPr bwMode="auto">
                  <a:xfrm>
                    <a:off x="2559" y="86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93" name="Oval 278">
                    <a:extLst>
                      <a:ext uri="{FF2B5EF4-FFF2-40B4-BE49-F238E27FC236}">
                        <a16:creationId xmlns:a16="http://schemas.microsoft.com/office/drawing/2014/main" id="{55F1157C-E581-48E3-91AA-8AC7F659ECA0}"/>
                      </a:ext>
                    </a:extLst>
                  </p:cNvPr>
                  <p:cNvSpPr>
                    <a:spLocks noChangeArrowheads="1"/>
                  </p:cNvSpPr>
                  <p:nvPr/>
                </p:nvSpPr>
                <p:spPr bwMode="auto">
                  <a:xfrm>
                    <a:off x="2633" y="87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94" name="Oval 279">
                    <a:extLst>
                      <a:ext uri="{FF2B5EF4-FFF2-40B4-BE49-F238E27FC236}">
                        <a16:creationId xmlns:a16="http://schemas.microsoft.com/office/drawing/2014/main" id="{A00B7307-0AD4-4A04-8208-D50B2D89B117}"/>
                      </a:ext>
                    </a:extLst>
                  </p:cNvPr>
                  <p:cNvSpPr>
                    <a:spLocks noChangeArrowheads="1"/>
                  </p:cNvSpPr>
                  <p:nvPr/>
                </p:nvSpPr>
                <p:spPr bwMode="auto">
                  <a:xfrm>
                    <a:off x="2618" y="8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95" name="Oval 280">
                    <a:extLst>
                      <a:ext uri="{FF2B5EF4-FFF2-40B4-BE49-F238E27FC236}">
                        <a16:creationId xmlns:a16="http://schemas.microsoft.com/office/drawing/2014/main" id="{4E873C28-BE7A-46F3-9C09-EB5A397CBEBB}"/>
                      </a:ext>
                    </a:extLst>
                  </p:cNvPr>
                  <p:cNvSpPr>
                    <a:spLocks noChangeArrowheads="1"/>
                  </p:cNvSpPr>
                  <p:nvPr/>
                </p:nvSpPr>
                <p:spPr bwMode="auto">
                  <a:xfrm>
                    <a:off x="2605" y="8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96" name="Oval 281">
                    <a:extLst>
                      <a:ext uri="{FF2B5EF4-FFF2-40B4-BE49-F238E27FC236}">
                        <a16:creationId xmlns:a16="http://schemas.microsoft.com/office/drawing/2014/main" id="{2A68676E-2473-4974-B8ED-81FFD12E5B9B}"/>
                      </a:ext>
                    </a:extLst>
                  </p:cNvPr>
                  <p:cNvSpPr>
                    <a:spLocks noChangeArrowheads="1"/>
                  </p:cNvSpPr>
                  <p:nvPr/>
                </p:nvSpPr>
                <p:spPr bwMode="auto">
                  <a:xfrm>
                    <a:off x="2565" y="881"/>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97" name="Oval 282">
                    <a:extLst>
                      <a:ext uri="{FF2B5EF4-FFF2-40B4-BE49-F238E27FC236}">
                        <a16:creationId xmlns:a16="http://schemas.microsoft.com/office/drawing/2014/main" id="{7EE7A9F0-F5C1-4D6F-AF36-99F15333BE77}"/>
                      </a:ext>
                    </a:extLst>
                  </p:cNvPr>
                  <p:cNvSpPr>
                    <a:spLocks noChangeArrowheads="1"/>
                  </p:cNvSpPr>
                  <p:nvPr/>
                </p:nvSpPr>
                <p:spPr bwMode="auto">
                  <a:xfrm>
                    <a:off x="2592" y="89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898" name="Oval 283">
                    <a:extLst>
                      <a:ext uri="{FF2B5EF4-FFF2-40B4-BE49-F238E27FC236}">
                        <a16:creationId xmlns:a16="http://schemas.microsoft.com/office/drawing/2014/main" id="{47C772EF-92F3-4AA0-A2E1-957CC154E506}"/>
                      </a:ext>
                    </a:extLst>
                  </p:cNvPr>
                  <p:cNvSpPr>
                    <a:spLocks noChangeArrowheads="1"/>
                  </p:cNvSpPr>
                  <p:nvPr/>
                </p:nvSpPr>
                <p:spPr bwMode="auto">
                  <a:xfrm>
                    <a:off x="2549" y="89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grpSp>
      </p:grpSp>
      <p:pic>
        <p:nvPicPr>
          <p:cNvPr id="347420" name="Picture 284">
            <a:extLst>
              <a:ext uri="{FF2B5EF4-FFF2-40B4-BE49-F238E27FC236}">
                <a16:creationId xmlns:a16="http://schemas.microsoft.com/office/drawing/2014/main" id="{B8B907A3-FF6C-4515-AE05-87CBFC4700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89851" y="376238"/>
            <a:ext cx="12223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7412" name="Group 285">
            <a:extLst>
              <a:ext uri="{FF2B5EF4-FFF2-40B4-BE49-F238E27FC236}">
                <a16:creationId xmlns:a16="http://schemas.microsoft.com/office/drawing/2014/main" id="{668D85C3-8C0C-4E8E-BAE4-0A804E3C91F4}"/>
              </a:ext>
            </a:extLst>
          </p:cNvPr>
          <p:cNvGrpSpPr>
            <a:grpSpLocks/>
          </p:cNvGrpSpPr>
          <p:nvPr/>
        </p:nvGrpSpPr>
        <p:grpSpPr bwMode="auto">
          <a:xfrm>
            <a:off x="2625726" y="1533525"/>
            <a:ext cx="1173163" cy="642938"/>
            <a:chOff x="716" y="965"/>
            <a:chExt cx="739" cy="405"/>
          </a:xfrm>
        </p:grpSpPr>
        <p:grpSp>
          <p:nvGrpSpPr>
            <p:cNvPr id="31833" name="Group 286">
              <a:extLst>
                <a:ext uri="{FF2B5EF4-FFF2-40B4-BE49-F238E27FC236}">
                  <a16:creationId xmlns:a16="http://schemas.microsoft.com/office/drawing/2014/main" id="{C338DDB5-23B7-40D6-AA82-03ED4D75E3E2}"/>
                </a:ext>
              </a:extLst>
            </p:cNvPr>
            <p:cNvGrpSpPr>
              <a:grpSpLocks/>
            </p:cNvGrpSpPr>
            <p:nvPr/>
          </p:nvGrpSpPr>
          <p:grpSpPr bwMode="auto">
            <a:xfrm>
              <a:off x="716" y="965"/>
              <a:ext cx="739" cy="405"/>
              <a:chOff x="716" y="965"/>
              <a:chExt cx="739" cy="405"/>
            </a:xfrm>
          </p:grpSpPr>
          <p:sp>
            <p:nvSpPr>
              <p:cNvPr id="31860" name="Freeform 287">
                <a:extLst>
                  <a:ext uri="{FF2B5EF4-FFF2-40B4-BE49-F238E27FC236}">
                    <a16:creationId xmlns:a16="http://schemas.microsoft.com/office/drawing/2014/main" id="{08FC4389-2479-4590-867B-4DB72D201A24}"/>
                  </a:ext>
                </a:extLst>
              </p:cNvPr>
              <p:cNvSpPr>
                <a:spLocks/>
              </p:cNvSpPr>
              <p:nvPr/>
            </p:nvSpPr>
            <p:spPr bwMode="auto">
              <a:xfrm>
                <a:off x="716" y="965"/>
                <a:ext cx="739" cy="404"/>
              </a:xfrm>
              <a:custGeom>
                <a:avLst/>
                <a:gdLst>
                  <a:gd name="T0" fmla="*/ 0 w 2956"/>
                  <a:gd name="T1" fmla="*/ 0 h 1617"/>
                  <a:gd name="T2" fmla="*/ 0 w 2956"/>
                  <a:gd name="T3" fmla="*/ 0 h 1617"/>
                  <a:gd name="T4" fmla="*/ 0 w 2956"/>
                  <a:gd name="T5" fmla="*/ 0 h 1617"/>
                  <a:gd name="T6" fmla="*/ 0 w 2956"/>
                  <a:gd name="T7" fmla="*/ 0 h 1617"/>
                  <a:gd name="T8" fmla="*/ 0 w 2956"/>
                  <a:gd name="T9" fmla="*/ 0 h 1617"/>
                  <a:gd name="T10" fmla="*/ 1 w 2956"/>
                  <a:gd name="T11" fmla="*/ 0 h 1617"/>
                  <a:gd name="T12" fmla="*/ 1 w 2956"/>
                  <a:gd name="T13" fmla="*/ 0 h 1617"/>
                  <a:gd name="T14" fmla="*/ 1 w 2956"/>
                  <a:gd name="T15" fmla="*/ 0 h 1617"/>
                  <a:gd name="T16" fmla="*/ 1 w 2956"/>
                  <a:gd name="T17" fmla="*/ 0 h 1617"/>
                  <a:gd name="T18" fmla="*/ 1 w 2956"/>
                  <a:gd name="T19" fmla="*/ 0 h 1617"/>
                  <a:gd name="T20" fmla="*/ 1 w 2956"/>
                  <a:gd name="T21" fmla="*/ 0 h 1617"/>
                  <a:gd name="T22" fmla="*/ 1 w 2956"/>
                  <a:gd name="T23" fmla="*/ 0 h 1617"/>
                  <a:gd name="T24" fmla="*/ 1 w 2956"/>
                  <a:gd name="T25" fmla="*/ 0 h 1617"/>
                  <a:gd name="T26" fmla="*/ 1 w 2956"/>
                  <a:gd name="T27" fmla="*/ 0 h 1617"/>
                  <a:gd name="T28" fmla="*/ 1 w 2956"/>
                  <a:gd name="T29" fmla="*/ 0 h 1617"/>
                  <a:gd name="T30" fmla="*/ 1 w 2956"/>
                  <a:gd name="T31" fmla="*/ 0 h 1617"/>
                  <a:gd name="T32" fmla="*/ 1 w 2956"/>
                  <a:gd name="T33" fmla="*/ 0 h 1617"/>
                  <a:gd name="T34" fmla="*/ 1 w 2956"/>
                  <a:gd name="T35" fmla="*/ 0 h 1617"/>
                  <a:gd name="T36" fmla="*/ 1 w 2956"/>
                  <a:gd name="T37" fmla="*/ 0 h 1617"/>
                  <a:gd name="T38" fmla="*/ 1 w 2956"/>
                  <a:gd name="T39" fmla="*/ 0 h 1617"/>
                  <a:gd name="T40" fmla="*/ 1 w 2956"/>
                  <a:gd name="T41" fmla="*/ 0 h 1617"/>
                  <a:gd name="T42" fmla="*/ 1 w 2956"/>
                  <a:gd name="T43" fmla="*/ 0 h 1617"/>
                  <a:gd name="T44" fmla="*/ 1 w 2956"/>
                  <a:gd name="T45" fmla="*/ 0 h 1617"/>
                  <a:gd name="T46" fmla="*/ 1 w 2956"/>
                  <a:gd name="T47" fmla="*/ 0 h 1617"/>
                  <a:gd name="T48" fmla="*/ 1 w 2956"/>
                  <a:gd name="T49" fmla="*/ 0 h 1617"/>
                  <a:gd name="T50" fmla="*/ 1 w 2956"/>
                  <a:gd name="T51" fmla="*/ 0 h 1617"/>
                  <a:gd name="T52" fmla="*/ 1 w 2956"/>
                  <a:gd name="T53" fmla="*/ 0 h 1617"/>
                  <a:gd name="T54" fmla="*/ 1 w 2956"/>
                  <a:gd name="T55" fmla="*/ 0 h 1617"/>
                  <a:gd name="T56" fmla="*/ 1 w 2956"/>
                  <a:gd name="T57" fmla="*/ 0 h 1617"/>
                  <a:gd name="T58" fmla="*/ 1 w 2956"/>
                  <a:gd name="T59" fmla="*/ 0 h 1617"/>
                  <a:gd name="T60" fmla="*/ 1 w 2956"/>
                  <a:gd name="T61" fmla="*/ 0 h 1617"/>
                  <a:gd name="T62" fmla="*/ 1 w 2956"/>
                  <a:gd name="T63" fmla="*/ 0 h 1617"/>
                  <a:gd name="T64" fmla="*/ 1 w 2956"/>
                  <a:gd name="T65" fmla="*/ 0 h 1617"/>
                  <a:gd name="T66" fmla="*/ 1 w 2956"/>
                  <a:gd name="T67" fmla="*/ 0 h 1617"/>
                  <a:gd name="T68" fmla="*/ 1 w 2956"/>
                  <a:gd name="T69" fmla="*/ 0 h 1617"/>
                  <a:gd name="T70" fmla="*/ 1 w 2956"/>
                  <a:gd name="T71" fmla="*/ 0 h 1617"/>
                  <a:gd name="T72" fmla="*/ 1 w 2956"/>
                  <a:gd name="T73" fmla="*/ 0 h 1617"/>
                  <a:gd name="T74" fmla="*/ 1 w 2956"/>
                  <a:gd name="T75" fmla="*/ 0 h 1617"/>
                  <a:gd name="T76" fmla="*/ 1 w 2956"/>
                  <a:gd name="T77" fmla="*/ 0 h 1617"/>
                  <a:gd name="T78" fmla="*/ 1 w 2956"/>
                  <a:gd name="T79" fmla="*/ 0 h 1617"/>
                  <a:gd name="T80" fmla="*/ 0 w 2956"/>
                  <a:gd name="T81" fmla="*/ 0 h 1617"/>
                  <a:gd name="T82" fmla="*/ 0 w 2956"/>
                  <a:gd name="T83" fmla="*/ 0 h 1617"/>
                  <a:gd name="T84" fmla="*/ 0 w 2956"/>
                  <a:gd name="T85" fmla="*/ 0 h 1617"/>
                  <a:gd name="T86" fmla="*/ 0 w 2956"/>
                  <a:gd name="T87" fmla="*/ 0 h 1617"/>
                  <a:gd name="T88" fmla="*/ 0 w 2956"/>
                  <a:gd name="T89" fmla="*/ 0 h 1617"/>
                  <a:gd name="T90" fmla="*/ 0 w 2956"/>
                  <a:gd name="T91" fmla="*/ 0 h 1617"/>
                  <a:gd name="T92" fmla="*/ 0 w 2956"/>
                  <a:gd name="T93" fmla="*/ 0 h 1617"/>
                  <a:gd name="T94" fmla="*/ 0 w 2956"/>
                  <a:gd name="T95" fmla="*/ 0 h 1617"/>
                  <a:gd name="T96" fmla="*/ 0 w 2956"/>
                  <a:gd name="T97" fmla="*/ 0 h 1617"/>
                  <a:gd name="T98" fmla="*/ 0 w 2956"/>
                  <a:gd name="T99" fmla="*/ 0 h 1617"/>
                  <a:gd name="T100" fmla="*/ 0 w 2956"/>
                  <a:gd name="T101" fmla="*/ 0 h 1617"/>
                  <a:gd name="T102" fmla="*/ 0 w 2956"/>
                  <a:gd name="T103" fmla="*/ 0 h 1617"/>
                  <a:gd name="T104" fmla="*/ 0 w 2956"/>
                  <a:gd name="T105" fmla="*/ 0 h 1617"/>
                  <a:gd name="T106" fmla="*/ 0 w 2956"/>
                  <a:gd name="T107" fmla="*/ 0 h 1617"/>
                  <a:gd name="T108" fmla="*/ 0 w 2956"/>
                  <a:gd name="T109" fmla="*/ 0 h 1617"/>
                  <a:gd name="T110" fmla="*/ 0 w 2956"/>
                  <a:gd name="T111" fmla="*/ 0 h 1617"/>
                  <a:gd name="T112" fmla="*/ 0 w 2956"/>
                  <a:gd name="T113" fmla="*/ 0 h 1617"/>
                  <a:gd name="T114" fmla="*/ 0 w 2956"/>
                  <a:gd name="T115" fmla="*/ 0 h 1617"/>
                  <a:gd name="T116" fmla="*/ 0 w 2956"/>
                  <a:gd name="T117" fmla="*/ 0 h 16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956"/>
                  <a:gd name="T178" fmla="*/ 0 h 1617"/>
                  <a:gd name="T179" fmla="*/ 2956 w 2956"/>
                  <a:gd name="T180" fmla="*/ 1617 h 16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956" h="1617">
                    <a:moveTo>
                      <a:pt x="852" y="0"/>
                    </a:moveTo>
                    <a:lnTo>
                      <a:pt x="871" y="81"/>
                    </a:lnTo>
                    <a:lnTo>
                      <a:pt x="891" y="158"/>
                    </a:lnTo>
                    <a:lnTo>
                      <a:pt x="916" y="236"/>
                    </a:lnTo>
                    <a:lnTo>
                      <a:pt x="947" y="309"/>
                    </a:lnTo>
                    <a:lnTo>
                      <a:pt x="984" y="373"/>
                    </a:lnTo>
                    <a:lnTo>
                      <a:pt x="1033" y="437"/>
                    </a:lnTo>
                    <a:lnTo>
                      <a:pt x="1086" y="493"/>
                    </a:lnTo>
                    <a:lnTo>
                      <a:pt x="1150" y="549"/>
                    </a:lnTo>
                    <a:lnTo>
                      <a:pt x="1225" y="600"/>
                    </a:lnTo>
                    <a:lnTo>
                      <a:pt x="1310" y="641"/>
                    </a:lnTo>
                    <a:lnTo>
                      <a:pt x="1419" y="678"/>
                    </a:lnTo>
                    <a:lnTo>
                      <a:pt x="1534" y="715"/>
                    </a:lnTo>
                    <a:lnTo>
                      <a:pt x="1620" y="752"/>
                    </a:lnTo>
                    <a:lnTo>
                      <a:pt x="1704" y="791"/>
                    </a:lnTo>
                    <a:lnTo>
                      <a:pt x="1781" y="832"/>
                    </a:lnTo>
                    <a:lnTo>
                      <a:pt x="1836" y="867"/>
                    </a:lnTo>
                    <a:lnTo>
                      <a:pt x="1886" y="906"/>
                    </a:lnTo>
                    <a:lnTo>
                      <a:pt x="1967" y="894"/>
                    </a:lnTo>
                    <a:lnTo>
                      <a:pt x="2060" y="881"/>
                    </a:lnTo>
                    <a:lnTo>
                      <a:pt x="2130" y="885"/>
                    </a:lnTo>
                    <a:lnTo>
                      <a:pt x="2199" y="903"/>
                    </a:lnTo>
                    <a:lnTo>
                      <a:pt x="2256" y="928"/>
                    </a:lnTo>
                    <a:lnTo>
                      <a:pt x="2311" y="952"/>
                    </a:lnTo>
                    <a:lnTo>
                      <a:pt x="2382" y="974"/>
                    </a:lnTo>
                    <a:lnTo>
                      <a:pt x="2456" y="987"/>
                    </a:lnTo>
                    <a:lnTo>
                      <a:pt x="2535" y="993"/>
                    </a:lnTo>
                    <a:lnTo>
                      <a:pt x="2647" y="987"/>
                    </a:lnTo>
                    <a:lnTo>
                      <a:pt x="2763" y="968"/>
                    </a:lnTo>
                    <a:lnTo>
                      <a:pt x="2856" y="956"/>
                    </a:lnTo>
                    <a:lnTo>
                      <a:pt x="2906" y="950"/>
                    </a:lnTo>
                    <a:lnTo>
                      <a:pt x="2922" y="956"/>
                    </a:lnTo>
                    <a:lnTo>
                      <a:pt x="2930" y="967"/>
                    </a:lnTo>
                    <a:lnTo>
                      <a:pt x="2939" y="983"/>
                    </a:lnTo>
                    <a:lnTo>
                      <a:pt x="2948" y="1020"/>
                    </a:lnTo>
                    <a:lnTo>
                      <a:pt x="2956" y="1070"/>
                    </a:lnTo>
                    <a:lnTo>
                      <a:pt x="2955" y="1124"/>
                    </a:lnTo>
                    <a:lnTo>
                      <a:pt x="2943" y="1166"/>
                    </a:lnTo>
                    <a:lnTo>
                      <a:pt x="2931" y="1194"/>
                    </a:lnTo>
                    <a:lnTo>
                      <a:pt x="2918" y="1214"/>
                    </a:lnTo>
                    <a:lnTo>
                      <a:pt x="2925" y="1251"/>
                    </a:lnTo>
                    <a:lnTo>
                      <a:pt x="2918" y="1288"/>
                    </a:lnTo>
                    <a:lnTo>
                      <a:pt x="2900" y="1312"/>
                    </a:lnTo>
                    <a:lnTo>
                      <a:pt x="2878" y="1330"/>
                    </a:lnTo>
                    <a:lnTo>
                      <a:pt x="2852" y="1337"/>
                    </a:lnTo>
                    <a:lnTo>
                      <a:pt x="2813" y="1343"/>
                    </a:lnTo>
                    <a:lnTo>
                      <a:pt x="2800" y="1365"/>
                    </a:lnTo>
                    <a:lnTo>
                      <a:pt x="2773" y="1390"/>
                    </a:lnTo>
                    <a:lnTo>
                      <a:pt x="2741" y="1404"/>
                    </a:lnTo>
                    <a:lnTo>
                      <a:pt x="2706" y="1411"/>
                    </a:lnTo>
                    <a:lnTo>
                      <a:pt x="2671" y="1408"/>
                    </a:lnTo>
                    <a:lnTo>
                      <a:pt x="2597" y="1393"/>
                    </a:lnTo>
                    <a:lnTo>
                      <a:pt x="2603" y="1430"/>
                    </a:lnTo>
                    <a:lnTo>
                      <a:pt x="2597" y="1455"/>
                    </a:lnTo>
                    <a:lnTo>
                      <a:pt x="2585" y="1471"/>
                    </a:lnTo>
                    <a:lnTo>
                      <a:pt x="2566" y="1483"/>
                    </a:lnTo>
                    <a:lnTo>
                      <a:pt x="2538" y="1490"/>
                    </a:lnTo>
                    <a:lnTo>
                      <a:pt x="2504" y="1493"/>
                    </a:lnTo>
                    <a:lnTo>
                      <a:pt x="2467" y="1492"/>
                    </a:lnTo>
                    <a:lnTo>
                      <a:pt x="2414" y="1484"/>
                    </a:lnTo>
                    <a:lnTo>
                      <a:pt x="2368" y="1473"/>
                    </a:lnTo>
                    <a:lnTo>
                      <a:pt x="2318" y="1455"/>
                    </a:lnTo>
                    <a:lnTo>
                      <a:pt x="2315" y="1480"/>
                    </a:lnTo>
                    <a:lnTo>
                      <a:pt x="2302" y="1499"/>
                    </a:lnTo>
                    <a:lnTo>
                      <a:pt x="2282" y="1513"/>
                    </a:lnTo>
                    <a:lnTo>
                      <a:pt x="2254" y="1520"/>
                    </a:lnTo>
                    <a:lnTo>
                      <a:pt x="2220" y="1523"/>
                    </a:lnTo>
                    <a:lnTo>
                      <a:pt x="2171" y="1516"/>
                    </a:lnTo>
                    <a:lnTo>
                      <a:pt x="2128" y="1498"/>
                    </a:lnTo>
                    <a:lnTo>
                      <a:pt x="2104" y="1513"/>
                    </a:lnTo>
                    <a:lnTo>
                      <a:pt x="2075" y="1525"/>
                    </a:lnTo>
                    <a:lnTo>
                      <a:pt x="2038" y="1532"/>
                    </a:lnTo>
                    <a:lnTo>
                      <a:pt x="1998" y="1539"/>
                    </a:lnTo>
                    <a:lnTo>
                      <a:pt x="1948" y="1545"/>
                    </a:lnTo>
                    <a:lnTo>
                      <a:pt x="1874" y="1559"/>
                    </a:lnTo>
                    <a:lnTo>
                      <a:pt x="1793" y="1578"/>
                    </a:lnTo>
                    <a:lnTo>
                      <a:pt x="1729" y="1584"/>
                    </a:lnTo>
                    <a:lnTo>
                      <a:pt x="1670" y="1580"/>
                    </a:lnTo>
                    <a:lnTo>
                      <a:pt x="1582" y="1564"/>
                    </a:lnTo>
                    <a:lnTo>
                      <a:pt x="1502" y="1544"/>
                    </a:lnTo>
                    <a:lnTo>
                      <a:pt x="1412" y="1525"/>
                    </a:lnTo>
                    <a:lnTo>
                      <a:pt x="1335" y="1513"/>
                    </a:lnTo>
                    <a:lnTo>
                      <a:pt x="1272" y="1508"/>
                    </a:lnTo>
                    <a:lnTo>
                      <a:pt x="1217" y="1515"/>
                    </a:lnTo>
                    <a:lnTo>
                      <a:pt x="1156" y="1528"/>
                    </a:lnTo>
                    <a:lnTo>
                      <a:pt x="1076" y="1547"/>
                    </a:lnTo>
                    <a:lnTo>
                      <a:pt x="989" y="1564"/>
                    </a:lnTo>
                    <a:lnTo>
                      <a:pt x="924" y="1569"/>
                    </a:lnTo>
                    <a:lnTo>
                      <a:pt x="859" y="1565"/>
                    </a:lnTo>
                    <a:lnTo>
                      <a:pt x="736" y="1578"/>
                    </a:lnTo>
                    <a:lnTo>
                      <a:pt x="638" y="1590"/>
                    </a:lnTo>
                    <a:lnTo>
                      <a:pt x="526" y="1609"/>
                    </a:lnTo>
                    <a:lnTo>
                      <a:pt x="450" y="1617"/>
                    </a:lnTo>
                    <a:lnTo>
                      <a:pt x="370" y="1612"/>
                    </a:lnTo>
                    <a:lnTo>
                      <a:pt x="302" y="1606"/>
                    </a:lnTo>
                    <a:lnTo>
                      <a:pt x="241" y="1596"/>
                    </a:lnTo>
                    <a:lnTo>
                      <a:pt x="188" y="1583"/>
                    </a:lnTo>
                    <a:lnTo>
                      <a:pt x="137" y="1561"/>
                    </a:lnTo>
                    <a:lnTo>
                      <a:pt x="97" y="1531"/>
                    </a:lnTo>
                    <a:lnTo>
                      <a:pt x="64" y="1494"/>
                    </a:lnTo>
                    <a:lnTo>
                      <a:pt x="42" y="1451"/>
                    </a:lnTo>
                    <a:lnTo>
                      <a:pt x="26" y="1401"/>
                    </a:lnTo>
                    <a:lnTo>
                      <a:pt x="12" y="1343"/>
                    </a:lnTo>
                    <a:lnTo>
                      <a:pt x="8" y="1283"/>
                    </a:lnTo>
                    <a:lnTo>
                      <a:pt x="17" y="1221"/>
                    </a:lnTo>
                    <a:lnTo>
                      <a:pt x="42" y="1140"/>
                    </a:lnTo>
                    <a:lnTo>
                      <a:pt x="85" y="1043"/>
                    </a:lnTo>
                    <a:lnTo>
                      <a:pt x="125" y="950"/>
                    </a:lnTo>
                    <a:lnTo>
                      <a:pt x="153" y="854"/>
                    </a:lnTo>
                    <a:lnTo>
                      <a:pt x="163" y="777"/>
                    </a:lnTo>
                    <a:lnTo>
                      <a:pt x="159" y="700"/>
                    </a:lnTo>
                    <a:lnTo>
                      <a:pt x="148" y="628"/>
                    </a:lnTo>
                    <a:lnTo>
                      <a:pt x="131" y="558"/>
                    </a:lnTo>
                    <a:lnTo>
                      <a:pt x="112" y="496"/>
                    </a:lnTo>
                    <a:lnTo>
                      <a:pt x="87" y="425"/>
                    </a:lnTo>
                    <a:lnTo>
                      <a:pt x="54" y="340"/>
                    </a:lnTo>
                    <a:lnTo>
                      <a:pt x="0" y="222"/>
                    </a:lnTo>
                    <a:lnTo>
                      <a:pt x="852" y="0"/>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61" name="Freeform 288">
                <a:extLst>
                  <a:ext uri="{FF2B5EF4-FFF2-40B4-BE49-F238E27FC236}">
                    <a16:creationId xmlns:a16="http://schemas.microsoft.com/office/drawing/2014/main" id="{36401C92-4A6B-49BA-9DED-B40D7EEFCD16}"/>
                  </a:ext>
                </a:extLst>
              </p:cNvPr>
              <p:cNvSpPr>
                <a:spLocks/>
              </p:cNvSpPr>
              <p:nvPr/>
            </p:nvSpPr>
            <p:spPr bwMode="auto">
              <a:xfrm>
                <a:off x="716" y="965"/>
                <a:ext cx="739" cy="405"/>
              </a:xfrm>
              <a:custGeom>
                <a:avLst/>
                <a:gdLst>
                  <a:gd name="T0" fmla="*/ 0 w 2958"/>
                  <a:gd name="T1" fmla="*/ 0 h 1619"/>
                  <a:gd name="T2" fmla="*/ 0 w 2958"/>
                  <a:gd name="T3" fmla="*/ 0 h 1619"/>
                  <a:gd name="T4" fmla="*/ 0 w 2958"/>
                  <a:gd name="T5" fmla="*/ 0 h 1619"/>
                  <a:gd name="T6" fmla="*/ 0 w 2958"/>
                  <a:gd name="T7" fmla="*/ 0 h 1619"/>
                  <a:gd name="T8" fmla="*/ 0 w 2958"/>
                  <a:gd name="T9" fmla="*/ 0 h 1619"/>
                  <a:gd name="T10" fmla="*/ 0 w 2958"/>
                  <a:gd name="T11" fmla="*/ 0 h 1619"/>
                  <a:gd name="T12" fmla="*/ 0 w 2958"/>
                  <a:gd name="T13" fmla="*/ 0 h 1619"/>
                  <a:gd name="T14" fmla="*/ 0 w 2958"/>
                  <a:gd name="T15" fmla="*/ 0 h 1619"/>
                  <a:gd name="T16" fmla="*/ 0 w 2958"/>
                  <a:gd name="T17" fmla="*/ 0 h 1619"/>
                  <a:gd name="T18" fmla="*/ 0 w 2958"/>
                  <a:gd name="T19" fmla="*/ 0 h 1619"/>
                  <a:gd name="T20" fmla="*/ 0 w 2958"/>
                  <a:gd name="T21" fmla="*/ 0 h 1619"/>
                  <a:gd name="T22" fmla="*/ 0 w 2958"/>
                  <a:gd name="T23" fmla="*/ 0 h 1619"/>
                  <a:gd name="T24" fmla="*/ 0 w 2958"/>
                  <a:gd name="T25" fmla="*/ 0 h 1619"/>
                  <a:gd name="T26" fmla="*/ 0 w 2958"/>
                  <a:gd name="T27" fmla="*/ 0 h 1619"/>
                  <a:gd name="T28" fmla="*/ 1 w 2958"/>
                  <a:gd name="T29" fmla="*/ 0 h 1619"/>
                  <a:gd name="T30" fmla="*/ 1 w 2958"/>
                  <a:gd name="T31" fmla="*/ 0 h 1619"/>
                  <a:gd name="T32" fmla="*/ 1 w 2958"/>
                  <a:gd name="T33" fmla="*/ 0 h 1619"/>
                  <a:gd name="T34" fmla="*/ 1 w 2958"/>
                  <a:gd name="T35" fmla="*/ 0 h 1619"/>
                  <a:gd name="T36" fmla="*/ 1 w 2958"/>
                  <a:gd name="T37" fmla="*/ 0 h 1619"/>
                  <a:gd name="T38" fmla="*/ 1 w 2958"/>
                  <a:gd name="T39" fmla="*/ 0 h 1619"/>
                  <a:gd name="T40" fmla="*/ 1 w 2958"/>
                  <a:gd name="T41" fmla="*/ 0 h 1619"/>
                  <a:gd name="T42" fmla="*/ 1 w 2958"/>
                  <a:gd name="T43" fmla="*/ 0 h 1619"/>
                  <a:gd name="T44" fmla="*/ 1 w 2958"/>
                  <a:gd name="T45" fmla="*/ 0 h 1619"/>
                  <a:gd name="T46" fmla="*/ 1 w 2958"/>
                  <a:gd name="T47" fmla="*/ 1 h 1619"/>
                  <a:gd name="T48" fmla="*/ 0 w 2958"/>
                  <a:gd name="T49" fmla="*/ 1 h 1619"/>
                  <a:gd name="T50" fmla="*/ 0 w 2958"/>
                  <a:gd name="T51" fmla="*/ 1 h 1619"/>
                  <a:gd name="T52" fmla="*/ 0 w 2958"/>
                  <a:gd name="T53" fmla="*/ 1 h 1619"/>
                  <a:gd name="T54" fmla="*/ 0 w 2958"/>
                  <a:gd name="T55" fmla="*/ 1 h 1619"/>
                  <a:gd name="T56" fmla="*/ 0 w 2958"/>
                  <a:gd name="T57" fmla="*/ 1 h 1619"/>
                  <a:gd name="T58" fmla="*/ 0 w 2958"/>
                  <a:gd name="T59" fmla="*/ 1 h 1619"/>
                  <a:gd name="T60" fmla="*/ 0 w 2958"/>
                  <a:gd name="T61" fmla="*/ 1 h 1619"/>
                  <a:gd name="T62" fmla="*/ 0 w 2958"/>
                  <a:gd name="T63" fmla="*/ 1 h 1619"/>
                  <a:gd name="T64" fmla="*/ 0 w 2958"/>
                  <a:gd name="T65" fmla="*/ 1 h 1619"/>
                  <a:gd name="T66" fmla="*/ 0 w 2958"/>
                  <a:gd name="T67" fmla="*/ 1 h 1619"/>
                  <a:gd name="T68" fmla="*/ 0 w 2958"/>
                  <a:gd name="T69" fmla="*/ 1 h 1619"/>
                  <a:gd name="T70" fmla="*/ 0 w 2958"/>
                  <a:gd name="T71" fmla="*/ 1 h 1619"/>
                  <a:gd name="T72" fmla="*/ 0 w 2958"/>
                  <a:gd name="T73" fmla="*/ 1 h 1619"/>
                  <a:gd name="T74" fmla="*/ 0 w 2958"/>
                  <a:gd name="T75" fmla="*/ 1 h 1619"/>
                  <a:gd name="T76" fmla="*/ 0 w 2958"/>
                  <a:gd name="T77" fmla="*/ 1 h 1619"/>
                  <a:gd name="T78" fmla="*/ 0 w 2958"/>
                  <a:gd name="T79" fmla="*/ 1 h 1619"/>
                  <a:gd name="T80" fmla="*/ 0 w 2958"/>
                  <a:gd name="T81" fmla="*/ 1 h 1619"/>
                  <a:gd name="T82" fmla="*/ 0 w 2958"/>
                  <a:gd name="T83" fmla="*/ 1 h 1619"/>
                  <a:gd name="T84" fmla="*/ 0 w 2958"/>
                  <a:gd name="T85" fmla="*/ 1 h 1619"/>
                  <a:gd name="T86" fmla="*/ 0 w 2958"/>
                  <a:gd name="T87" fmla="*/ 1 h 1619"/>
                  <a:gd name="T88" fmla="*/ 0 w 2958"/>
                  <a:gd name="T89" fmla="*/ 1 h 1619"/>
                  <a:gd name="T90" fmla="*/ 0 w 2958"/>
                  <a:gd name="T91" fmla="*/ 1 h 1619"/>
                  <a:gd name="T92" fmla="*/ 0 w 2958"/>
                  <a:gd name="T93" fmla="*/ 1 h 1619"/>
                  <a:gd name="T94" fmla="*/ 0 w 2958"/>
                  <a:gd name="T95" fmla="*/ 1 h 1619"/>
                  <a:gd name="T96" fmla="*/ 0 w 2958"/>
                  <a:gd name="T97" fmla="*/ 1 h 1619"/>
                  <a:gd name="T98" fmla="*/ 0 w 2958"/>
                  <a:gd name="T99" fmla="*/ 1 h 1619"/>
                  <a:gd name="T100" fmla="*/ 0 w 2958"/>
                  <a:gd name="T101" fmla="*/ 1 h 1619"/>
                  <a:gd name="T102" fmla="*/ 0 w 2958"/>
                  <a:gd name="T103" fmla="*/ 0 h 1619"/>
                  <a:gd name="T104" fmla="*/ 0 w 2958"/>
                  <a:gd name="T105" fmla="*/ 0 h 1619"/>
                  <a:gd name="T106" fmla="*/ 0 w 2958"/>
                  <a:gd name="T107" fmla="*/ 0 h 1619"/>
                  <a:gd name="T108" fmla="*/ 0 w 2958"/>
                  <a:gd name="T109" fmla="*/ 0 h 1619"/>
                  <a:gd name="T110" fmla="*/ 0 w 2958"/>
                  <a:gd name="T111" fmla="*/ 0 h 1619"/>
                  <a:gd name="T112" fmla="*/ 0 w 2958"/>
                  <a:gd name="T113" fmla="*/ 0 h 1619"/>
                  <a:gd name="T114" fmla="*/ 0 w 2958"/>
                  <a:gd name="T115" fmla="*/ 0 h 16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958"/>
                  <a:gd name="T175" fmla="*/ 0 h 1619"/>
                  <a:gd name="T176" fmla="*/ 2958 w 2958"/>
                  <a:gd name="T177" fmla="*/ 1619 h 161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958" h="1619">
                    <a:moveTo>
                      <a:pt x="854" y="0"/>
                    </a:moveTo>
                    <a:lnTo>
                      <a:pt x="872" y="81"/>
                    </a:lnTo>
                    <a:lnTo>
                      <a:pt x="892" y="158"/>
                    </a:lnTo>
                    <a:lnTo>
                      <a:pt x="917" y="236"/>
                    </a:lnTo>
                    <a:lnTo>
                      <a:pt x="948" y="309"/>
                    </a:lnTo>
                    <a:lnTo>
                      <a:pt x="985" y="373"/>
                    </a:lnTo>
                    <a:lnTo>
                      <a:pt x="1034" y="438"/>
                    </a:lnTo>
                    <a:lnTo>
                      <a:pt x="1087" y="494"/>
                    </a:lnTo>
                    <a:lnTo>
                      <a:pt x="1151" y="550"/>
                    </a:lnTo>
                    <a:lnTo>
                      <a:pt x="1226" y="602"/>
                    </a:lnTo>
                    <a:lnTo>
                      <a:pt x="1311" y="642"/>
                    </a:lnTo>
                    <a:lnTo>
                      <a:pt x="1420" y="679"/>
                    </a:lnTo>
                    <a:lnTo>
                      <a:pt x="1535" y="716"/>
                    </a:lnTo>
                    <a:lnTo>
                      <a:pt x="1621" y="753"/>
                    </a:lnTo>
                    <a:lnTo>
                      <a:pt x="1705" y="792"/>
                    </a:lnTo>
                    <a:lnTo>
                      <a:pt x="1782" y="833"/>
                    </a:lnTo>
                    <a:lnTo>
                      <a:pt x="1837" y="868"/>
                    </a:lnTo>
                    <a:lnTo>
                      <a:pt x="1887" y="907"/>
                    </a:lnTo>
                    <a:lnTo>
                      <a:pt x="1968" y="895"/>
                    </a:lnTo>
                    <a:lnTo>
                      <a:pt x="2061" y="883"/>
                    </a:lnTo>
                    <a:lnTo>
                      <a:pt x="2131" y="886"/>
                    </a:lnTo>
                    <a:lnTo>
                      <a:pt x="2200" y="904"/>
                    </a:lnTo>
                    <a:lnTo>
                      <a:pt x="2258" y="929"/>
                    </a:lnTo>
                    <a:lnTo>
                      <a:pt x="2313" y="953"/>
                    </a:lnTo>
                    <a:lnTo>
                      <a:pt x="2384" y="976"/>
                    </a:lnTo>
                    <a:lnTo>
                      <a:pt x="2459" y="988"/>
                    </a:lnTo>
                    <a:lnTo>
                      <a:pt x="2537" y="994"/>
                    </a:lnTo>
                    <a:lnTo>
                      <a:pt x="2649" y="988"/>
                    </a:lnTo>
                    <a:lnTo>
                      <a:pt x="2766" y="969"/>
                    </a:lnTo>
                    <a:lnTo>
                      <a:pt x="2859" y="957"/>
                    </a:lnTo>
                    <a:lnTo>
                      <a:pt x="2908" y="951"/>
                    </a:lnTo>
                    <a:lnTo>
                      <a:pt x="2924" y="957"/>
                    </a:lnTo>
                    <a:lnTo>
                      <a:pt x="2932" y="968"/>
                    </a:lnTo>
                    <a:lnTo>
                      <a:pt x="2941" y="984"/>
                    </a:lnTo>
                    <a:lnTo>
                      <a:pt x="2951" y="1021"/>
                    </a:lnTo>
                    <a:lnTo>
                      <a:pt x="2958" y="1071"/>
                    </a:lnTo>
                    <a:lnTo>
                      <a:pt x="2957" y="1125"/>
                    </a:lnTo>
                    <a:lnTo>
                      <a:pt x="2945" y="1167"/>
                    </a:lnTo>
                    <a:lnTo>
                      <a:pt x="2933" y="1195"/>
                    </a:lnTo>
                    <a:lnTo>
                      <a:pt x="2921" y="1216"/>
                    </a:lnTo>
                    <a:lnTo>
                      <a:pt x="2927" y="1253"/>
                    </a:lnTo>
                    <a:lnTo>
                      <a:pt x="2921" y="1290"/>
                    </a:lnTo>
                    <a:lnTo>
                      <a:pt x="2902" y="1314"/>
                    </a:lnTo>
                    <a:lnTo>
                      <a:pt x="2880" y="1332"/>
                    </a:lnTo>
                    <a:lnTo>
                      <a:pt x="2854" y="1339"/>
                    </a:lnTo>
                    <a:lnTo>
                      <a:pt x="2815" y="1345"/>
                    </a:lnTo>
                    <a:lnTo>
                      <a:pt x="2802" y="1367"/>
                    </a:lnTo>
                    <a:lnTo>
                      <a:pt x="2775" y="1392"/>
                    </a:lnTo>
                    <a:lnTo>
                      <a:pt x="2743" y="1406"/>
                    </a:lnTo>
                    <a:lnTo>
                      <a:pt x="2708" y="1414"/>
                    </a:lnTo>
                    <a:lnTo>
                      <a:pt x="2674" y="1410"/>
                    </a:lnTo>
                    <a:lnTo>
                      <a:pt x="2599" y="1395"/>
                    </a:lnTo>
                    <a:lnTo>
                      <a:pt x="2605" y="1432"/>
                    </a:lnTo>
                    <a:lnTo>
                      <a:pt x="2599" y="1457"/>
                    </a:lnTo>
                    <a:lnTo>
                      <a:pt x="2587" y="1473"/>
                    </a:lnTo>
                    <a:lnTo>
                      <a:pt x="2568" y="1485"/>
                    </a:lnTo>
                    <a:lnTo>
                      <a:pt x="2540" y="1492"/>
                    </a:lnTo>
                    <a:lnTo>
                      <a:pt x="2506" y="1495"/>
                    </a:lnTo>
                    <a:lnTo>
                      <a:pt x="2469" y="1494"/>
                    </a:lnTo>
                    <a:lnTo>
                      <a:pt x="2416" y="1486"/>
                    </a:lnTo>
                    <a:lnTo>
                      <a:pt x="2370" y="1476"/>
                    </a:lnTo>
                    <a:lnTo>
                      <a:pt x="2320" y="1457"/>
                    </a:lnTo>
                    <a:lnTo>
                      <a:pt x="2317" y="1482"/>
                    </a:lnTo>
                    <a:lnTo>
                      <a:pt x="2305" y="1501"/>
                    </a:lnTo>
                    <a:lnTo>
                      <a:pt x="2284" y="1515"/>
                    </a:lnTo>
                    <a:lnTo>
                      <a:pt x="2256" y="1522"/>
                    </a:lnTo>
                    <a:lnTo>
                      <a:pt x="2222" y="1525"/>
                    </a:lnTo>
                    <a:lnTo>
                      <a:pt x="2172" y="1518"/>
                    </a:lnTo>
                    <a:lnTo>
                      <a:pt x="2129" y="1500"/>
                    </a:lnTo>
                    <a:lnTo>
                      <a:pt x="2105" y="1515"/>
                    </a:lnTo>
                    <a:lnTo>
                      <a:pt x="2076" y="1527"/>
                    </a:lnTo>
                    <a:lnTo>
                      <a:pt x="2039" y="1534"/>
                    </a:lnTo>
                    <a:lnTo>
                      <a:pt x="1999" y="1541"/>
                    </a:lnTo>
                    <a:lnTo>
                      <a:pt x="1949" y="1547"/>
                    </a:lnTo>
                    <a:lnTo>
                      <a:pt x="1875" y="1561"/>
                    </a:lnTo>
                    <a:lnTo>
                      <a:pt x="1794" y="1580"/>
                    </a:lnTo>
                    <a:lnTo>
                      <a:pt x="1730" y="1586"/>
                    </a:lnTo>
                    <a:lnTo>
                      <a:pt x="1671" y="1582"/>
                    </a:lnTo>
                    <a:lnTo>
                      <a:pt x="1583" y="1566"/>
                    </a:lnTo>
                    <a:lnTo>
                      <a:pt x="1503" y="1546"/>
                    </a:lnTo>
                    <a:lnTo>
                      <a:pt x="1413" y="1527"/>
                    </a:lnTo>
                    <a:lnTo>
                      <a:pt x="1336" y="1515"/>
                    </a:lnTo>
                    <a:lnTo>
                      <a:pt x="1273" y="1510"/>
                    </a:lnTo>
                    <a:lnTo>
                      <a:pt x="1218" y="1517"/>
                    </a:lnTo>
                    <a:lnTo>
                      <a:pt x="1157" y="1530"/>
                    </a:lnTo>
                    <a:lnTo>
                      <a:pt x="1077" y="1549"/>
                    </a:lnTo>
                    <a:lnTo>
                      <a:pt x="990" y="1566"/>
                    </a:lnTo>
                    <a:lnTo>
                      <a:pt x="925" y="1571"/>
                    </a:lnTo>
                    <a:lnTo>
                      <a:pt x="860" y="1568"/>
                    </a:lnTo>
                    <a:lnTo>
                      <a:pt x="736" y="1580"/>
                    </a:lnTo>
                    <a:lnTo>
                      <a:pt x="638" y="1592"/>
                    </a:lnTo>
                    <a:lnTo>
                      <a:pt x="526" y="1611"/>
                    </a:lnTo>
                    <a:lnTo>
                      <a:pt x="450" y="1619"/>
                    </a:lnTo>
                    <a:lnTo>
                      <a:pt x="370" y="1614"/>
                    </a:lnTo>
                    <a:lnTo>
                      <a:pt x="302" y="1608"/>
                    </a:lnTo>
                    <a:lnTo>
                      <a:pt x="241" y="1598"/>
                    </a:lnTo>
                    <a:lnTo>
                      <a:pt x="188" y="1585"/>
                    </a:lnTo>
                    <a:lnTo>
                      <a:pt x="137" y="1563"/>
                    </a:lnTo>
                    <a:lnTo>
                      <a:pt x="97" y="1533"/>
                    </a:lnTo>
                    <a:lnTo>
                      <a:pt x="64" y="1496"/>
                    </a:lnTo>
                    <a:lnTo>
                      <a:pt x="42" y="1453"/>
                    </a:lnTo>
                    <a:lnTo>
                      <a:pt x="26" y="1403"/>
                    </a:lnTo>
                    <a:lnTo>
                      <a:pt x="12" y="1345"/>
                    </a:lnTo>
                    <a:lnTo>
                      <a:pt x="8" y="1285"/>
                    </a:lnTo>
                    <a:lnTo>
                      <a:pt x="17" y="1223"/>
                    </a:lnTo>
                    <a:lnTo>
                      <a:pt x="42" y="1141"/>
                    </a:lnTo>
                    <a:lnTo>
                      <a:pt x="85" y="1044"/>
                    </a:lnTo>
                    <a:lnTo>
                      <a:pt x="125" y="951"/>
                    </a:lnTo>
                    <a:lnTo>
                      <a:pt x="153" y="855"/>
                    </a:lnTo>
                    <a:lnTo>
                      <a:pt x="163" y="778"/>
                    </a:lnTo>
                    <a:lnTo>
                      <a:pt x="159" y="701"/>
                    </a:lnTo>
                    <a:lnTo>
                      <a:pt x="148" y="629"/>
                    </a:lnTo>
                    <a:lnTo>
                      <a:pt x="131" y="559"/>
                    </a:lnTo>
                    <a:lnTo>
                      <a:pt x="112" y="497"/>
                    </a:lnTo>
                    <a:lnTo>
                      <a:pt x="87" y="426"/>
                    </a:lnTo>
                    <a:lnTo>
                      <a:pt x="54" y="340"/>
                    </a:lnTo>
                    <a:lnTo>
                      <a:pt x="0" y="222"/>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1834" name="Group 289">
              <a:extLst>
                <a:ext uri="{FF2B5EF4-FFF2-40B4-BE49-F238E27FC236}">
                  <a16:creationId xmlns:a16="http://schemas.microsoft.com/office/drawing/2014/main" id="{5FE4007F-286D-4EBD-A97D-2BF6D7AFCA51}"/>
                </a:ext>
              </a:extLst>
            </p:cNvPr>
            <p:cNvGrpSpPr>
              <a:grpSpLocks/>
            </p:cNvGrpSpPr>
            <p:nvPr/>
          </p:nvGrpSpPr>
          <p:grpSpPr bwMode="auto">
            <a:xfrm>
              <a:off x="826" y="1020"/>
              <a:ext cx="620" cy="330"/>
              <a:chOff x="826" y="1020"/>
              <a:chExt cx="620" cy="330"/>
            </a:xfrm>
          </p:grpSpPr>
          <p:grpSp>
            <p:nvGrpSpPr>
              <p:cNvPr id="31835" name="Group 290">
                <a:extLst>
                  <a:ext uri="{FF2B5EF4-FFF2-40B4-BE49-F238E27FC236}">
                    <a16:creationId xmlns:a16="http://schemas.microsoft.com/office/drawing/2014/main" id="{3291E747-E1AB-455B-AC64-2F0F41F62253}"/>
                  </a:ext>
                </a:extLst>
              </p:cNvPr>
              <p:cNvGrpSpPr>
                <a:grpSpLocks/>
              </p:cNvGrpSpPr>
              <p:nvPr/>
            </p:nvGrpSpPr>
            <p:grpSpPr bwMode="auto">
              <a:xfrm>
                <a:off x="826" y="1020"/>
                <a:ext cx="425" cy="274"/>
                <a:chOff x="826" y="1020"/>
                <a:chExt cx="425" cy="274"/>
              </a:xfrm>
            </p:grpSpPr>
            <p:grpSp>
              <p:nvGrpSpPr>
                <p:cNvPr id="31852" name="Group 291">
                  <a:extLst>
                    <a:ext uri="{FF2B5EF4-FFF2-40B4-BE49-F238E27FC236}">
                      <a16:creationId xmlns:a16="http://schemas.microsoft.com/office/drawing/2014/main" id="{C2437D9E-29E2-4E2A-8395-3FD562675471}"/>
                    </a:ext>
                  </a:extLst>
                </p:cNvPr>
                <p:cNvGrpSpPr>
                  <a:grpSpLocks/>
                </p:cNvGrpSpPr>
                <p:nvPr/>
              </p:nvGrpSpPr>
              <p:grpSpPr bwMode="auto">
                <a:xfrm>
                  <a:off x="1155" y="1210"/>
                  <a:ext cx="96" cy="59"/>
                  <a:chOff x="1155" y="1210"/>
                  <a:chExt cx="96" cy="59"/>
                </a:xfrm>
              </p:grpSpPr>
              <p:sp>
                <p:nvSpPr>
                  <p:cNvPr id="31857" name="Freeform 292">
                    <a:extLst>
                      <a:ext uri="{FF2B5EF4-FFF2-40B4-BE49-F238E27FC236}">
                        <a16:creationId xmlns:a16="http://schemas.microsoft.com/office/drawing/2014/main" id="{0482991B-568F-40EC-B865-58C5D8A89381}"/>
                      </a:ext>
                    </a:extLst>
                  </p:cNvPr>
                  <p:cNvSpPr>
                    <a:spLocks/>
                  </p:cNvSpPr>
                  <p:nvPr/>
                </p:nvSpPr>
                <p:spPr bwMode="auto">
                  <a:xfrm>
                    <a:off x="1155" y="1238"/>
                    <a:ext cx="47" cy="31"/>
                  </a:xfrm>
                  <a:custGeom>
                    <a:avLst/>
                    <a:gdLst>
                      <a:gd name="T0" fmla="*/ 0 w 189"/>
                      <a:gd name="T1" fmla="*/ 0 h 125"/>
                      <a:gd name="T2" fmla="*/ 0 w 189"/>
                      <a:gd name="T3" fmla="*/ 0 h 125"/>
                      <a:gd name="T4" fmla="*/ 0 w 189"/>
                      <a:gd name="T5" fmla="*/ 0 h 125"/>
                      <a:gd name="T6" fmla="*/ 0 w 189"/>
                      <a:gd name="T7" fmla="*/ 0 h 125"/>
                      <a:gd name="T8" fmla="*/ 0 w 189"/>
                      <a:gd name="T9" fmla="*/ 0 h 125"/>
                      <a:gd name="T10" fmla="*/ 0 w 189"/>
                      <a:gd name="T11" fmla="*/ 0 h 125"/>
                      <a:gd name="T12" fmla="*/ 0 60000 65536"/>
                      <a:gd name="T13" fmla="*/ 0 60000 65536"/>
                      <a:gd name="T14" fmla="*/ 0 60000 65536"/>
                      <a:gd name="T15" fmla="*/ 0 60000 65536"/>
                      <a:gd name="T16" fmla="*/ 0 60000 65536"/>
                      <a:gd name="T17" fmla="*/ 0 60000 65536"/>
                      <a:gd name="T18" fmla="*/ 0 w 189"/>
                      <a:gd name="T19" fmla="*/ 0 h 125"/>
                      <a:gd name="T20" fmla="*/ 189 w 189"/>
                      <a:gd name="T21" fmla="*/ 125 h 125"/>
                    </a:gdLst>
                    <a:ahLst/>
                    <a:cxnLst>
                      <a:cxn ang="T12">
                        <a:pos x="T0" y="T1"/>
                      </a:cxn>
                      <a:cxn ang="T13">
                        <a:pos x="T2" y="T3"/>
                      </a:cxn>
                      <a:cxn ang="T14">
                        <a:pos x="T4" y="T5"/>
                      </a:cxn>
                      <a:cxn ang="T15">
                        <a:pos x="T6" y="T7"/>
                      </a:cxn>
                      <a:cxn ang="T16">
                        <a:pos x="T8" y="T9"/>
                      </a:cxn>
                      <a:cxn ang="T17">
                        <a:pos x="T10" y="T11"/>
                      </a:cxn>
                    </a:cxnLst>
                    <a:rect l="T18" t="T19" r="T20" b="T21"/>
                    <a:pathLst>
                      <a:path w="189" h="125">
                        <a:moveTo>
                          <a:pt x="0" y="0"/>
                        </a:moveTo>
                        <a:lnTo>
                          <a:pt x="41" y="11"/>
                        </a:lnTo>
                        <a:lnTo>
                          <a:pt x="81" y="28"/>
                        </a:lnTo>
                        <a:lnTo>
                          <a:pt x="121" y="53"/>
                        </a:lnTo>
                        <a:lnTo>
                          <a:pt x="155" y="84"/>
                        </a:lnTo>
                        <a:lnTo>
                          <a:pt x="189" y="12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58" name="Freeform 293">
                    <a:extLst>
                      <a:ext uri="{FF2B5EF4-FFF2-40B4-BE49-F238E27FC236}">
                        <a16:creationId xmlns:a16="http://schemas.microsoft.com/office/drawing/2014/main" id="{F8EC1985-D9D4-4123-8146-201BDBC84C72}"/>
                      </a:ext>
                    </a:extLst>
                  </p:cNvPr>
                  <p:cNvSpPr>
                    <a:spLocks/>
                  </p:cNvSpPr>
                  <p:nvPr/>
                </p:nvSpPr>
                <p:spPr bwMode="auto">
                  <a:xfrm>
                    <a:off x="1185" y="1230"/>
                    <a:ext cx="40" cy="17"/>
                  </a:xfrm>
                  <a:custGeom>
                    <a:avLst/>
                    <a:gdLst>
                      <a:gd name="T0" fmla="*/ 0 w 161"/>
                      <a:gd name="T1" fmla="*/ 0 h 68"/>
                      <a:gd name="T2" fmla="*/ 0 w 161"/>
                      <a:gd name="T3" fmla="*/ 0 h 68"/>
                      <a:gd name="T4" fmla="*/ 0 w 161"/>
                      <a:gd name="T5" fmla="*/ 0 h 68"/>
                      <a:gd name="T6" fmla="*/ 0 w 161"/>
                      <a:gd name="T7" fmla="*/ 0 h 68"/>
                      <a:gd name="T8" fmla="*/ 0 w 161"/>
                      <a:gd name="T9" fmla="*/ 0 h 68"/>
                      <a:gd name="T10" fmla="*/ 0 60000 65536"/>
                      <a:gd name="T11" fmla="*/ 0 60000 65536"/>
                      <a:gd name="T12" fmla="*/ 0 60000 65536"/>
                      <a:gd name="T13" fmla="*/ 0 60000 65536"/>
                      <a:gd name="T14" fmla="*/ 0 60000 65536"/>
                      <a:gd name="T15" fmla="*/ 0 w 161"/>
                      <a:gd name="T16" fmla="*/ 0 h 68"/>
                      <a:gd name="T17" fmla="*/ 161 w 161"/>
                      <a:gd name="T18" fmla="*/ 68 h 68"/>
                    </a:gdLst>
                    <a:ahLst/>
                    <a:cxnLst>
                      <a:cxn ang="T10">
                        <a:pos x="T0" y="T1"/>
                      </a:cxn>
                      <a:cxn ang="T11">
                        <a:pos x="T2" y="T3"/>
                      </a:cxn>
                      <a:cxn ang="T12">
                        <a:pos x="T4" y="T5"/>
                      </a:cxn>
                      <a:cxn ang="T13">
                        <a:pos x="T6" y="T7"/>
                      </a:cxn>
                      <a:cxn ang="T14">
                        <a:pos x="T8" y="T9"/>
                      </a:cxn>
                    </a:cxnLst>
                    <a:rect l="T15" t="T16" r="T17" b="T18"/>
                    <a:pathLst>
                      <a:path w="161" h="68">
                        <a:moveTo>
                          <a:pt x="0" y="0"/>
                        </a:moveTo>
                        <a:lnTo>
                          <a:pt x="44" y="10"/>
                        </a:lnTo>
                        <a:lnTo>
                          <a:pt x="86" y="25"/>
                        </a:lnTo>
                        <a:lnTo>
                          <a:pt x="122" y="42"/>
                        </a:lnTo>
                        <a:lnTo>
                          <a:pt x="161" y="68"/>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59" name="Freeform 294">
                    <a:extLst>
                      <a:ext uri="{FF2B5EF4-FFF2-40B4-BE49-F238E27FC236}">
                        <a16:creationId xmlns:a16="http://schemas.microsoft.com/office/drawing/2014/main" id="{EF7DD2AD-B54E-457A-A3EA-127B93F6432E}"/>
                      </a:ext>
                    </a:extLst>
                  </p:cNvPr>
                  <p:cNvSpPr>
                    <a:spLocks/>
                  </p:cNvSpPr>
                  <p:nvPr/>
                </p:nvSpPr>
                <p:spPr bwMode="auto">
                  <a:xfrm>
                    <a:off x="1188" y="1210"/>
                    <a:ext cx="63" cy="22"/>
                  </a:xfrm>
                  <a:custGeom>
                    <a:avLst/>
                    <a:gdLst>
                      <a:gd name="T0" fmla="*/ 0 w 254"/>
                      <a:gd name="T1" fmla="*/ 0 h 84"/>
                      <a:gd name="T2" fmla="*/ 0 w 254"/>
                      <a:gd name="T3" fmla="*/ 0 h 84"/>
                      <a:gd name="T4" fmla="*/ 0 w 254"/>
                      <a:gd name="T5" fmla="*/ 0 h 84"/>
                      <a:gd name="T6" fmla="*/ 0 w 254"/>
                      <a:gd name="T7" fmla="*/ 0 h 84"/>
                      <a:gd name="T8" fmla="*/ 0 w 254"/>
                      <a:gd name="T9" fmla="*/ 0 h 84"/>
                      <a:gd name="T10" fmla="*/ 0 w 254"/>
                      <a:gd name="T11" fmla="*/ 0 h 84"/>
                      <a:gd name="T12" fmla="*/ 0 w 254"/>
                      <a:gd name="T13" fmla="*/ 0 h 84"/>
                      <a:gd name="T14" fmla="*/ 0 60000 65536"/>
                      <a:gd name="T15" fmla="*/ 0 60000 65536"/>
                      <a:gd name="T16" fmla="*/ 0 60000 65536"/>
                      <a:gd name="T17" fmla="*/ 0 60000 65536"/>
                      <a:gd name="T18" fmla="*/ 0 60000 65536"/>
                      <a:gd name="T19" fmla="*/ 0 60000 65536"/>
                      <a:gd name="T20" fmla="*/ 0 60000 65536"/>
                      <a:gd name="T21" fmla="*/ 0 w 254"/>
                      <a:gd name="T22" fmla="*/ 0 h 84"/>
                      <a:gd name="T23" fmla="*/ 254 w 254"/>
                      <a:gd name="T24" fmla="*/ 84 h 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4" h="84">
                        <a:moveTo>
                          <a:pt x="0" y="5"/>
                        </a:moveTo>
                        <a:lnTo>
                          <a:pt x="37" y="0"/>
                        </a:lnTo>
                        <a:lnTo>
                          <a:pt x="81" y="2"/>
                        </a:lnTo>
                        <a:lnTo>
                          <a:pt x="118" y="8"/>
                        </a:lnTo>
                        <a:lnTo>
                          <a:pt x="161" y="24"/>
                        </a:lnTo>
                        <a:lnTo>
                          <a:pt x="205" y="48"/>
                        </a:lnTo>
                        <a:lnTo>
                          <a:pt x="254" y="8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1853" name="Group 295">
                  <a:extLst>
                    <a:ext uri="{FF2B5EF4-FFF2-40B4-BE49-F238E27FC236}">
                      <a16:creationId xmlns:a16="http://schemas.microsoft.com/office/drawing/2014/main" id="{E9F392AF-4E64-488C-B3A8-DD33A4806852}"/>
                    </a:ext>
                  </a:extLst>
                </p:cNvPr>
                <p:cNvGrpSpPr>
                  <a:grpSpLocks/>
                </p:cNvGrpSpPr>
                <p:nvPr/>
              </p:nvGrpSpPr>
              <p:grpSpPr bwMode="auto">
                <a:xfrm>
                  <a:off x="826" y="1020"/>
                  <a:ext cx="137" cy="274"/>
                  <a:chOff x="826" y="1020"/>
                  <a:chExt cx="137" cy="274"/>
                </a:xfrm>
              </p:grpSpPr>
              <p:sp>
                <p:nvSpPr>
                  <p:cNvPr id="31854" name="Freeform 296">
                    <a:extLst>
                      <a:ext uri="{FF2B5EF4-FFF2-40B4-BE49-F238E27FC236}">
                        <a16:creationId xmlns:a16="http://schemas.microsoft.com/office/drawing/2014/main" id="{E01FFEFE-7598-44DA-9808-81FD394CBEEE}"/>
                      </a:ext>
                    </a:extLst>
                  </p:cNvPr>
                  <p:cNvSpPr>
                    <a:spLocks/>
                  </p:cNvSpPr>
                  <p:nvPr/>
                </p:nvSpPr>
                <p:spPr bwMode="auto">
                  <a:xfrm>
                    <a:off x="909" y="1020"/>
                    <a:ext cx="46" cy="68"/>
                  </a:xfrm>
                  <a:custGeom>
                    <a:avLst/>
                    <a:gdLst>
                      <a:gd name="T0" fmla="*/ 0 w 182"/>
                      <a:gd name="T1" fmla="*/ 0 h 272"/>
                      <a:gd name="T2" fmla="*/ 0 w 182"/>
                      <a:gd name="T3" fmla="*/ 0 h 272"/>
                      <a:gd name="T4" fmla="*/ 0 w 182"/>
                      <a:gd name="T5" fmla="*/ 0 h 272"/>
                      <a:gd name="T6" fmla="*/ 0 w 182"/>
                      <a:gd name="T7" fmla="*/ 0 h 272"/>
                      <a:gd name="T8" fmla="*/ 0 w 182"/>
                      <a:gd name="T9" fmla="*/ 0 h 272"/>
                      <a:gd name="T10" fmla="*/ 0 w 182"/>
                      <a:gd name="T11" fmla="*/ 0 h 272"/>
                      <a:gd name="T12" fmla="*/ 0 60000 65536"/>
                      <a:gd name="T13" fmla="*/ 0 60000 65536"/>
                      <a:gd name="T14" fmla="*/ 0 60000 65536"/>
                      <a:gd name="T15" fmla="*/ 0 60000 65536"/>
                      <a:gd name="T16" fmla="*/ 0 60000 65536"/>
                      <a:gd name="T17" fmla="*/ 0 60000 65536"/>
                      <a:gd name="T18" fmla="*/ 0 w 182"/>
                      <a:gd name="T19" fmla="*/ 0 h 272"/>
                      <a:gd name="T20" fmla="*/ 182 w 182"/>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182" h="272">
                        <a:moveTo>
                          <a:pt x="0" y="0"/>
                        </a:moveTo>
                        <a:lnTo>
                          <a:pt x="24" y="53"/>
                        </a:lnTo>
                        <a:lnTo>
                          <a:pt x="51" y="106"/>
                        </a:lnTo>
                        <a:lnTo>
                          <a:pt x="85" y="160"/>
                        </a:lnTo>
                        <a:lnTo>
                          <a:pt x="130" y="222"/>
                        </a:lnTo>
                        <a:lnTo>
                          <a:pt x="182" y="272"/>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55" name="Freeform 297">
                    <a:extLst>
                      <a:ext uri="{FF2B5EF4-FFF2-40B4-BE49-F238E27FC236}">
                        <a16:creationId xmlns:a16="http://schemas.microsoft.com/office/drawing/2014/main" id="{12DD6B5B-8DBA-480D-BA0D-4EB06C9CC12A}"/>
                      </a:ext>
                    </a:extLst>
                  </p:cNvPr>
                  <p:cNvSpPr>
                    <a:spLocks/>
                  </p:cNvSpPr>
                  <p:nvPr/>
                </p:nvSpPr>
                <p:spPr bwMode="auto">
                  <a:xfrm>
                    <a:off x="826" y="1128"/>
                    <a:ext cx="32" cy="98"/>
                  </a:xfrm>
                  <a:custGeom>
                    <a:avLst/>
                    <a:gdLst>
                      <a:gd name="T0" fmla="*/ 0 w 130"/>
                      <a:gd name="T1" fmla="*/ 0 h 390"/>
                      <a:gd name="T2" fmla="*/ 0 w 130"/>
                      <a:gd name="T3" fmla="*/ 0 h 390"/>
                      <a:gd name="T4" fmla="*/ 0 w 130"/>
                      <a:gd name="T5" fmla="*/ 0 h 390"/>
                      <a:gd name="T6" fmla="*/ 0 w 130"/>
                      <a:gd name="T7" fmla="*/ 0 h 390"/>
                      <a:gd name="T8" fmla="*/ 0 w 130"/>
                      <a:gd name="T9" fmla="*/ 0 h 390"/>
                      <a:gd name="T10" fmla="*/ 0 w 130"/>
                      <a:gd name="T11" fmla="*/ 0 h 390"/>
                      <a:gd name="T12" fmla="*/ 0 w 130"/>
                      <a:gd name="T13" fmla="*/ 0 h 390"/>
                      <a:gd name="T14" fmla="*/ 0 w 130"/>
                      <a:gd name="T15" fmla="*/ 0 h 390"/>
                      <a:gd name="T16" fmla="*/ 0 w 130"/>
                      <a:gd name="T17" fmla="*/ 0 h 390"/>
                      <a:gd name="T18" fmla="*/ 0 w 130"/>
                      <a:gd name="T19" fmla="*/ 0 h 390"/>
                      <a:gd name="T20" fmla="*/ 0 w 130"/>
                      <a:gd name="T21" fmla="*/ 0 h 390"/>
                      <a:gd name="T22" fmla="*/ 0 w 130"/>
                      <a:gd name="T23" fmla="*/ 0 h 390"/>
                      <a:gd name="T24" fmla="*/ 0 w 130"/>
                      <a:gd name="T25" fmla="*/ 0 h 3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0"/>
                      <a:gd name="T40" fmla="*/ 0 h 390"/>
                      <a:gd name="T41" fmla="*/ 130 w 130"/>
                      <a:gd name="T42" fmla="*/ 390 h 39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0" h="390">
                        <a:moveTo>
                          <a:pt x="0" y="0"/>
                        </a:moveTo>
                        <a:lnTo>
                          <a:pt x="18" y="34"/>
                        </a:lnTo>
                        <a:lnTo>
                          <a:pt x="25" y="75"/>
                        </a:lnTo>
                        <a:lnTo>
                          <a:pt x="24" y="106"/>
                        </a:lnTo>
                        <a:lnTo>
                          <a:pt x="19" y="149"/>
                        </a:lnTo>
                        <a:lnTo>
                          <a:pt x="8" y="179"/>
                        </a:lnTo>
                        <a:lnTo>
                          <a:pt x="0" y="216"/>
                        </a:lnTo>
                        <a:lnTo>
                          <a:pt x="4" y="245"/>
                        </a:lnTo>
                        <a:lnTo>
                          <a:pt x="12" y="272"/>
                        </a:lnTo>
                        <a:lnTo>
                          <a:pt x="33" y="300"/>
                        </a:lnTo>
                        <a:lnTo>
                          <a:pt x="62" y="328"/>
                        </a:lnTo>
                        <a:lnTo>
                          <a:pt x="97" y="350"/>
                        </a:lnTo>
                        <a:lnTo>
                          <a:pt x="130" y="39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56" name="Freeform 298">
                    <a:extLst>
                      <a:ext uri="{FF2B5EF4-FFF2-40B4-BE49-F238E27FC236}">
                        <a16:creationId xmlns:a16="http://schemas.microsoft.com/office/drawing/2014/main" id="{CE6B07AA-D10C-43E4-99CC-E892666D4655}"/>
                      </a:ext>
                    </a:extLst>
                  </p:cNvPr>
                  <p:cNvSpPr>
                    <a:spLocks/>
                  </p:cNvSpPr>
                  <p:nvPr/>
                </p:nvSpPr>
                <p:spPr bwMode="auto">
                  <a:xfrm>
                    <a:off x="846" y="1250"/>
                    <a:ext cx="117" cy="44"/>
                  </a:xfrm>
                  <a:custGeom>
                    <a:avLst/>
                    <a:gdLst>
                      <a:gd name="T0" fmla="*/ 0 w 470"/>
                      <a:gd name="T1" fmla="*/ 0 h 178"/>
                      <a:gd name="T2" fmla="*/ 0 w 470"/>
                      <a:gd name="T3" fmla="*/ 0 h 178"/>
                      <a:gd name="T4" fmla="*/ 0 w 470"/>
                      <a:gd name="T5" fmla="*/ 0 h 178"/>
                      <a:gd name="T6" fmla="*/ 0 w 470"/>
                      <a:gd name="T7" fmla="*/ 0 h 178"/>
                      <a:gd name="T8" fmla="*/ 0 w 470"/>
                      <a:gd name="T9" fmla="*/ 0 h 178"/>
                      <a:gd name="T10" fmla="*/ 0 w 470"/>
                      <a:gd name="T11" fmla="*/ 0 h 178"/>
                      <a:gd name="T12" fmla="*/ 0 w 470"/>
                      <a:gd name="T13" fmla="*/ 0 h 178"/>
                      <a:gd name="T14" fmla="*/ 0 w 470"/>
                      <a:gd name="T15" fmla="*/ 0 h 178"/>
                      <a:gd name="T16" fmla="*/ 0 w 470"/>
                      <a:gd name="T17" fmla="*/ 0 h 178"/>
                      <a:gd name="T18" fmla="*/ 0 w 470"/>
                      <a:gd name="T19" fmla="*/ 0 h 178"/>
                      <a:gd name="T20" fmla="*/ 0 w 470"/>
                      <a:gd name="T21" fmla="*/ 0 h 178"/>
                      <a:gd name="T22" fmla="*/ 0 w 470"/>
                      <a:gd name="T23" fmla="*/ 0 h 178"/>
                      <a:gd name="T24" fmla="*/ 0 w 470"/>
                      <a:gd name="T25" fmla="*/ 0 h 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0"/>
                      <a:gd name="T40" fmla="*/ 0 h 178"/>
                      <a:gd name="T41" fmla="*/ 470 w 470"/>
                      <a:gd name="T42" fmla="*/ 178 h 1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0" h="178">
                        <a:moveTo>
                          <a:pt x="0" y="7"/>
                        </a:moveTo>
                        <a:lnTo>
                          <a:pt x="37" y="0"/>
                        </a:lnTo>
                        <a:lnTo>
                          <a:pt x="74" y="6"/>
                        </a:lnTo>
                        <a:lnTo>
                          <a:pt x="111" y="24"/>
                        </a:lnTo>
                        <a:lnTo>
                          <a:pt x="152" y="51"/>
                        </a:lnTo>
                        <a:lnTo>
                          <a:pt x="195" y="82"/>
                        </a:lnTo>
                        <a:lnTo>
                          <a:pt x="235" y="113"/>
                        </a:lnTo>
                        <a:lnTo>
                          <a:pt x="296" y="149"/>
                        </a:lnTo>
                        <a:lnTo>
                          <a:pt x="328" y="163"/>
                        </a:lnTo>
                        <a:lnTo>
                          <a:pt x="369" y="174"/>
                        </a:lnTo>
                        <a:lnTo>
                          <a:pt x="406" y="178"/>
                        </a:lnTo>
                        <a:lnTo>
                          <a:pt x="436" y="171"/>
                        </a:lnTo>
                        <a:lnTo>
                          <a:pt x="470" y="156"/>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1836" name="Group 299">
                <a:extLst>
                  <a:ext uri="{FF2B5EF4-FFF2-40B4-BE49-F238E27FC236}">
                    <a16:creationId xmlns:a16="http://schemas.microsoft.com/office/drawing/2014/main" id="{F1D2043E-A391-48BA-A453-712D42A3A9EC}"/>
                  </a:ext>
                </a:extLst>
              </p:cNvPr>
              <p:cNvGrpSpPr>
                <a:grpSpLocks/>
              </p:cNvGrpSpPr>
              <p:nvPr/>
            </p:nvGrpSpPr>
            <p:grpSpPr bwMode="auto">
              <a:xfrm>
                <a:off x="1208" y="1204"/>
                <a:ext cx="238" cy="146"/>
                <a:chOff x="1208" y="1204"/>
                <a:chExt cx="238" cy="146"/>
              </a:xfrm>
            </p:grpSpPr>
            <p:grpSp>
              <p:nvGrpSpPr>
                <p:cNvPr id="31837" name="Group 300">
                  <a:extLst>
                    <a:ext uri="{FF2B5EF4-FFF2-40B4-BE49-F238E27FC236}">
                      <a16:creationId xmlns:a16="http://schemas.microsoft.com/office/drawing/2014/main" id="{9301A8FB-EDA6-4720-B2A1-F675D3A29773}"/>
                    </a:ext>
                  </a:extLst>
                </p:cNvPr>
                <p:cNvGrpSpPr>
                  <a:grpSpLocks/>
                </p:cNvGrpSpPr>
                <p:nvPr/>
              </p:nvGrpSpPr>
              <p:grpSpPr bwMode="auto">
                <a:xfrm>
                  <a:off x="1208" y="1223"/>
                  <a:ext cx="238" cy="127"/>
                  <a:chOff x="1208" y="1223"/>
                  <a:chExt cx="238" cy="127"/>
                </a:xfrm>
              </p:grpSpPr>
              <p:sp>
                <p:nvSpPr>
                  <p:cNvPr id="31845" name="Freeform 301">
                    <a:extLst>
                      <a:ext uri="{FF2B5EF4-FFF2-40B4-BE49-F238E27FC236}">
                        <a16:creationId xmlns:a16="http://schemas.microsoft.com/office/drawing/2014/main" id="{BFD13715-25EB-4316-BBBD-902D1E759C4F}"/>
                      </a:ext>
                    </a:extLst>
                  </p:cNvPr>
                  <p:cNvSpPr>
                    <a:spLocks/>
                  </p:cNvSpPr>
                  <p:nvPr/>
                </p:nvSpPr>
                <p:spPr bwMode="auto">
                  <a:xfrm>
                    <a:off x="1299" y="1223"/>
                    <a:ext cx="147" cy="46"/>
                  </a:xfrm>
                  <a:custGeom>
                    <a:avLst/>
                    <a:gdLst>
                      <a:gd name="T0" fmla="*/ 0 w 587"/>
                      <a:gd name="T1" fmla="*/ 0 h 184"/>
                      <a:gd name="T2" fmla="*/ 0 w 587"/>
                      <a:gd name="T3" fmla="*/ 0 h 184"/>
                      <a:gd name="T4" fmla="*/ 0 w 587"/>
                      <a:gd name="T5" fmla="*/ 0 h 184"/>
                      <a:gd name="T6" fmla="*/ 0 w 587"/>
                      <a:gd name="T7" fmla="*/ 0 h 184"/>
                      <a:gd name="T8" fmla="*/ 0 w 587"/>
                      <a:gd name="T9" fmla="*/ 0 h 184"/>
                      <a:gd name="T10" fmla="*/ 0 w 587"/>
                      <a:gd name="T11" fmla="*/ 0 h 184"/>
                      <a:gd name="T12" fmla="*/ 0 w 587"/>
                      <a:gd name="T13" fmla="*/ 0 h 184"/>
                      <a:gd name="T14" fmla="*/ 0 w 587"/>
                      <a:gd name="T15" fmla="*/ 0 h 184"/>
                      <a:gd name="T16" fmla="*/ 0 w 587"/>
                      <a:gd name="T17" fmla="*/ 0 h 184"/>
                      <a:gd name="T18" fmla="*/ 0 w 587"/>
                      <a:gd name="T19" fmla="*/ 0 h 184"/>
                      <a:gd name="T20" fmla="*/ 0 w 587"/>
                      <a:gd name="T21" fmla="*/ 0 h 184"/>
                      <a:gd name="T22" fmla="*/ 0 w 587"/>
                      <a:gd name="T23" fmla="*/ 0 h 184"/>
                      <a:gd name="T24" fmla="*/ 0 w 587"/>
                      <a:gd name="T25" fmla="*/ 0 h 184"/>
                      <a:gd name="T26" fmla="*/ 0 w 587"/>
                      <a:gd name="T27" fmla="*/ 0 h 184"/>
                      <a:gd name="T28" fmla="*/ 0 w 587"/>
                      <a:gd name="T29" fmla="*/ 0 h 18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7"/>
                      <a:gd name="T46" fmla="*/ 0 h 184"/>
                      <a:gd name="T47" fmla="*/ 587 w 587"/>
                      <a:gd name="T48" fmla="*/ 184 h 18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7" h="184">
                        <a:moveTo>
                          <a:pt x="0" y="0"/>
                        </a:moveTo>
                        <a:lnTo>
                          <a:pt x="43" y="14"/>
                        </a:lnTo>
                        <a:lnTo>
                          <a:pt x="81" y="23"/>
                        </a:lnTo>
                        <a:lnTo>
                          <a:pt x="137" y="30"/>
                        </a:lnTo>
                        <a:lnTo>
                          <a:pt x="177" y="23"/>
                        </a:lnTo>
                        <a:lnTo>
                          <a:pt x="224" y="18"/>
                        </a:lnTo>
                        <a:lnTo>
                          <a:pt x="255" y="24"/>
                        </a:lnTo>
                        <a:lnTo>
                          <a:pt x="295" y="40"/>
                        </a:lnTo>
                        <a:lnTo>
                          <a:pt x="342" y="61"/>
                        </a:lnTo>
                        <a:lnTo>
                          <a:pt x="415" y="92"/>
                        </a:lnTo>
                        <a:lnTo>
                          <a:pt x="454" y="107"/>
                        </a:lnTo>
                        <a:lnTo>
                          <a:pt x="488" y="125"/>
                        </a:lnTo>
                        <a:lnTo>
                          <a:pt x="530" y="145"/>
                        </a:lnTo>
                        <a:lnTo>
                          <a:pt x="569" y="169"/>
                        </a:lnTo>
                        <a:lnTo>
                          <a:pt x="587" y="18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46" name="Freeform 302">
                    <a:extLst>
                      <a:ext uri="{FF2B5EF4-FFF2-40B4-BE49-F238E27FC236}">
                        <a16:creationId xmlns:a16="http://schemas.microsoft.com/office/drawing/2014/main" id="{D86D64FC-32B7-4600-8239-7245D962AD6A}"/>
                      </a:ext>
                    </a:extLst>
                  </p:cNvPr>
                  <p:cNvSpPr>
                    <a:spLocks/>
                  </p:cNvSpPr>
                  <p:nvPr/>
                </p:nvSpPr>
                <p:spPr bwMode="auto">
                  <a:xfrm>
                    <a:off x="1276" y="1235"/>
                    <a:ext cx="98" cy="26"/>
                  </a:xfrm>
                  <a:custGeom>
                    <a:avLst/>
                    <a:gdLst>
                      <a:gd name="T0" fmla="*/ 0 w 391"/>
                      <a:gd name="T1" fmla="*/ 0 h 105"/>
                      <a:gd name="T2" fmla="*/ 0 w 391"/>
                      <a:gd name="T3" fmla="*/ 0 h 105"/>
                      <a:gd name="T4" fmla="*/ 0 w 391"/>
                      <a:gd name="T5" fmla="*/ 0 h 105"/>
                      <a:gd name="T6" fmla="*/ 0 w 391"/>
                      <a:gd name="T7" fmla="*/ 0 h 105"/>
                      <a:gd name="T8" fmla="*/ 0 w 391"/>
                      <a:gd name="T9" fmla="*/ 0 h 105"/>
                      <a:gd name="T10" fmla="*/ 0 w 391"/>
                      <a:gd name="T11" fmla="*/ 0 h 105"/>
                      <a:gd name="T12" fmla="*/ 0 w 391"/>
                      <a:gd name="T13" fmla="*/ 0 h 105"/>
                      <a:gd name="T14" fmla="*/ 0 w 391"/>
                      <a:gd name="T15" fmla="*/ 0 h 105"/>
                      <a:gd name="T16" fmla="*/ 0 w 391"/>
                      <a:gd name="T17" fmla="*/ 0 h 105"/>
                      <a:gd name="T18" fmla="*/ 0 w 391"/>
                      <a:gd name="T19" fmla="*/ 0 h 105"/>
                      <a:gd name="T20" fmla="*/ 0 w 391"/>
                      <a:gd name="T21" fmla="*/ 0 h 105"/>
                      <a:gd name="T22" fmla="*/ 0 w 391"/>
                      <a:gd name="T23" fmla="*/ 0 h 10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1"/>
                      <a:gd name="T37" fmla="*/ 0 h 105"/>
                      <a:gd name="T38" fmla="*/ 391 w 391"/>
                      <a:gd name="T39" fmla="*/ 105 h 10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1" h="105">
                        <a:moveTo>
                          <a:pt x="0" y="0"/>
                        </a:moveTo>
                        <a:lnTo>
                          <a:pt x="75" y="12"/>
                        </a:lnTo>
                        <a:lnTo>
                          <a:pt x="121" y="27"/>
                        </a:lnTo>
                        <a:lnTo>
                          <a:pt x="145" y="33"/>
                        </a:lnTo>
                        <a:lnTo>
                          <a:pt x="174" y="30"/>
                        </a:lnTo>
                        <a:lnTo>
                          <a:pt x="217" y="18"/>
                        </a:lnTo>
                        <a:lnTo>
                          <a:pt x="248" y="15"/>
                        </a:lnTo>
                        <a:lnTo>
                          <a:pt x="279" y="18"/>
                        </a:lnTo>
                        <a:lnTo>
                          <a:pt x="311" y="37"/>
                        </a:lnTo>
                        <a:lnTo>
                          <a:pt x="338" y="62"/>
                        </a:lnTo>
                        <a:lnTo>
                          <a:pt x="360" y="83"/>
                        </a:lnTo>
                        <a:lnTo>
                          <a:pt x="391" y="10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47" name="Freeform 303">
                    <a:extLst>
                      <a:ext uri="{FF2B5EF4-FFF2-40B4-BE49-F238E27FC236}">
                        <a16:creationId xmlns:a16="http://schemas.microsoft.com/office/drawing/2014/main" id="{271E3573-96D1-4802-BB71-2012A5C6B4D8}"/>
                      </a:ext>
                    </a:extLst>
                  </p:cNvPr>
                  <p:cNvSpPr>
                    <a:spLocks/>
                  </p:cNvSpPr>
                  <p:nvPr/>
                </p:nvSpPr>
                <p:spPr bwMode="auto">
                  <a:xfrm>
                    <a:off x="1248" y="1252"/>
                    <a:ext cx="118" cy="61"/>
                  </a:xfrm>
                  <a:custGeom>
                    <a:avLst/>
                    <a:gdLst>
                      <a:gd name="T0" fmla="*/ 0 w 470"/>
                      <a:gd name="T1" fmla="*/ 0 h 244"/>
                      <a:gd name="T2" fmla="*/ 0 w 470"/>
                      <a:gd name="T3" fmla="*/ 0 h 244"/>
                      <a:gd name="T4" fmla="*/ 0 w 470"/>
                      <a:gd name="T5" fmla="*/ 0 h 244"/>
                      <a:gd name="T6" fmla="*/ 0 w 470"/>
                      <a:gd name="T7" fmla="*/ 0 h 244"/>
                      <a:gd name="T8" fmla="*/ 0 w 470"/>
                      <a:gd name="T9" fmla="*/ 0 h 244"/>
                      <a:gd name="T10" fmla="*/ 0 w 470"/>
                      <a:gd name="T11" fmla="*/ 0 h 244"/>
                      <a:gd name="T12" fmla="*/ 0 w 470"/>
                      <a:gd name="T13" fmla="*/ 0 h 244"/>
                      <a:gd name="T14" fmla="*/ 0 w 470"/>
                      <a:gd name="T15" fmla="*/ 0 h 244"/>
                      <a:gd name="T16" fmla="*/ 0 w 470"/>
                      <a:gd name="T17" fmla="*/ 0 h 244"/>
                      <a:gd name="T18" fmla="*/ 0 w 470"/>
                      <a:gd name="T19" fmla="*/ 0 h 244"/>
                      <a:gd name="T20" fmla="*/ 0 w 470"/>
                      <a:gd name="T21" fmla="*/ 0 h 244"/>
                      <a:gd name="T22" fmla="*/ 0 w 470"/>
                      <a:gd name="T23" fmla="*/ 0 h 244"/>
                      <a:gd name="T24" fmla="*/ 0 w 470"/>
                      <a:gd name="T25" fmla="*/ 0 h 244"/>
                      <a:gd name="T26" fmla="*/ 0 w 470"/>
                      <a:gd name="T27" fmla="*/ 0 h 2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70"/>
                      <a:gd name="T43" fmla="*/ 0 h 244"/>
                      <a:gd name="T44" fmla="*/ 470 w 470"/>
                      <a:gd name="T45" fmla="*/ 244 h 2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70" h="244">
                        <a:moveTo>
                          <a:pt x="0" y="6"/>
                        </a:moveTo>
                        <a:lnTo>
                          <a:pt x="43" y="0"/>
                        </a:lnTo>
                        <a:lnTo>
                          <a:pt x="69" y="4"/>
                        </a:lnTo>
                        <a:lnTo>
                          <a:pt x="95" y="20"/>
                        </a:lnTo>
                        <a:lnTo>
                          <a:pt x="129" y="50"/>
                        </a:lnTo>
                        <a:lnTo>
                          <a:pt x="185" y="56"/>
                        </a:lnTo>
                        <a:lnTo>
                          <a:pt x="228" y="68"/>
                        </a:lnTo>
                        <a:lnTo>
                          <a:pt x="272" y="105"/>
                        </a:lnTo>
                        <a:lnTo>
                          <a:pt x="303" y="142"/>
                        </a:lnTo>
                        <a:lnTo>
                          <a:pt x="340" y="166"/>
                        </a:lnTo>
                        <a:lnTo>
                          <a:pt x="396" y="185"/>
                        </a:lnTo>
                        <a:lnTo>
                          <a:pt x="433" y="200"/>
                        </a:lnTo>
                        <a:lnTo>
                          <a:pt x="458" y="220"/>
                        </a:lnTo>
                        <a:lnTo>
                          <a:pt x="470" y="24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48" name="Freeform 304">
                    <a:extLst>
                      <a:ext uri="{FF2B5EF4-FFF2-40B4-BE49-F238E27FC236}">
                        <a16:creationId xmlns:a16="http://schemas.microsoft.com/office/drawing/2014/main" id="{007B3D40-AF88-4FCC-96C4-522366124A81}"/>
                      </a:ext>
                    </a:extLst>
                  </p:cNvPr>
                  <p:cNvSpPr>
                    <a:spLocks/>
                  </p:cNvSpPr>
                  <p:nvPr/>
                </p:nvSpPr>
                <p:spPr bwMode="auto">
                  <a:xfrm>
                    <a:off x="1209" y="1272"/>
                    <a:ext cx="88" cy="59"/>
                  </a:xfrm>
                  <a:custGeom>
                    <a:avLst/>
                    <a:gdLst>
                      <a:gd name="T0" fmla="*/ 0 w 352"/>
                      <a:gd name="T1" fmla="*/ 0 h 234"/>
                      <a:gd name="T2" fmla="*/ 0 w 352"/>
                      <a:gd name="T3" fmla="*/ 0 h 234"/>
                      <a:gd name="T4" fmla="*/ 0 w 352"/>
                      <a:gd name="T5" fmla="*/ 0 h 234"/>
                      <a:gd name="T6" fmla="*/ 0 w 352"/>
                      <a:gd name="T7" fmla="*/ 0 h 234"/>
                      <a:gd name="T8" fmla="*/ 0 w 352"/>
                      <a:gd name="T9" fmla="*/ 0 h 234"/>
                      <a:gd name="T10" fmla="*/ 0 w 352"/>
                      <a:gd name="T11" fmla="*/ 0 h 234"/>
                      <a:gd name="T12" fmla="*/ 0 w 352"/>
                      <a:gd name="T13" fmla="*/ 0 h 234"/>
                      <a:gd name="T14" fmla="*/ 0 w 352"/>
                      <a:gd name="T15" fmla="*/ 0 h 234"/>
                      <a:gd name="T16" fmla="*/ 0 w 352"/>
                      <a:gd name="T17" fmla="*/ 0 h 234"/>
                      <a:gd name="T18" fmla="*/ 0 w 352"/>
                      <a:gd name="T19" fmla="*/ 0 h 234"/>
                      <a:gd name="T20" fmla="*/ 0 w 352"/>
                      <a:gd name="T21" fmla="*/ 0 h 234"/>
                      <a:gd name="T22" fmla="*/ 0 w 352"/>
                      <a:gd name="T23" fmla="*/ 0 h 234"/>
                      <a:gd name="T24" fmla="*/ 0 w 352"/>
                      <a:gd name="T25" fmla="*/ 0 h 234"/>
                      <a:gd name="T26" fmla="*/ 0 w 352"/>
                      <a:gd name="T27" fmla="*/ 0 h 234"/>
                      <a:gd name="T28" fmla="*/ 0 w 352"/>
                      <a:gd name="T29" fmla="*/ 0 h 234"/>
                      <a:gd name="T30" fmla="*/ 0 w 352"/>
                      <a:gd name="T31" fmla="*/ 0 h 2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52"/>
                      <a:gd name="T49" fmla="*/ 0 h 234"/>
                      <a:gd name="T50" fmla="*/ 352 w 352"/>
                      <a:gd name="T51" fmla="*/ 234 h 2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52" h="234">
                        <a:moveTo>
                          <a:pt x="0" y="24"/>
                        </a:moveTo>
                        <a:lnTo>
                          <a:pt x="38" y="9"/>
                        </a:lnTo>
                        <a:lnTo>
                          <a:pt x="83" y="0"/>
                        </a:lnTo>
                        <a:lnTo>
                          <a:pt x="115" y="4"/>
                        </a:lnTo>
                        <a:lnTo>
                          <a:pt x="145" y="16"/>
                        </a:lnTo>
                        <a:lnTo>
                          <a:pt x="174" y="37"/>
                        </a:lnTo>
                        <a:lnTo>
                          <a:pt x="198" y="54"/>
                        </a:lnTo>
                        <a:lnTo>
                          <a:pt x="226" y="79"/>
                        </a:lnTo>
                        <a:lnTo>
                          <a:pt x="256" y="73"/>
                        </a:lnTo>
                        <a:lnTo>
                          <a:pt x="281" y="76"/>
                        </a:lnTo>
                        <a:lnTo>
                          <a:pt x="299" y="85"/>
                        </a:lnTo>
                        <a:lnTo>
                          <a:pt x="313" y="101"/>
                        </a:lnTo>
                        <a:lnTo>
                          <a:pt x="330" y="129"/>
                        </a:lnTo>
                        <a:lnTo>
                          <a:pt x="346" y="166"/>
                        </a:lnTo>
                        <a:lnTo>
                          <a:pt x="352" y="201"/>
                        </a:lnTo>
                        <a:lnTo>
                          <a:pt x="349" y="23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49" name="Freeform 305">
                    <a:extLst>
                      <a:ext uri="{FF2B5EF4-FFF2-40B4-BE49-F238E27FC236}">
                        <a16:creationId xmlns:a16="http://schemas.microsoft.com/office/drawing/2014/main" id="{391D7223-3948-4CA3-99CF-2E8091A98CDC}"/>
                      </a:ext>
                    </a:extLst>
                  </p:cNvPr>
                  <p:cNvSpPr>
                    <a:spLocks/>
                  </p:cNvSpPr>
                  <p:nvPr/>
                </p:nvSpPr>
                <p:spPr bwMode="auto">
                  <a:xfrm>
                    <a:off x="1251" y="1315"/>
                    <a:ext cx="18" cy="23"/>
                  </a:xfrm>
                  <a:custGeom>
                    <a:avLst/>
                    <a:gdLst>
                      <a:gd name="T0" fmla="*/ 0 w 72"/>
                      <a:gd name="T1" fmla="*/ 0 h 93"/>
                      <a:gd name="T2" fmla="*/ 0 w 72"/>
                      <a:gd name="T3" fmla="*/ 0 h 93"/>
                      <a:gd name="T4" fmla="*/ 0 w 72"/>
                      <a:gd name="T5" fmla="*/ 0 h 93"/>
                      <a:gd name="T6" fmla="*/ 0 w 72"/>
                      <a:gd name="T7" fmla="*/ 0 h 93"/>
                      <a:gd name="T8" fmla="*/ 0 w 72"/>
                      <a:gd name="T9" fmla="*/ 0 h 93"/>
                      <a:gd name="T10" fmla="*/ 0 60000 65536"/>
                      <a:gd name="T11" fmla="*/ 0 60000 65536"/>
                      <a:gd name="T12" fmla="*/ 0 60000 65536"/>
                      <a:gd name="T13" fmla="*/ 0 60000 65536"/>
                      <a:gd name="T14" fmla="*/ 0 60000 65536"/>
                      <a:gd name="T15" fmla="*/ 0 w 72"/>
                      <a:gd name="T16" fmla="*/ 0 h 93"/>
                      <a:gd name="T17" fmla="*/ 72 w 72"/>
                      <a:gd name="T18" fmla="*/ 93 h 93"/>
                    </a:gdLst>
                    <a:ahLst/>
                    <a:cxnLst>
                      <a:cxn ang="T10">
                        <a:pos x="T0" y="T1"/>
                      </a:cxn>
                      <a:cxn ang="T11">
                        <a:pos x="T2" y="T3"/>
                      </a:cxn>
                      <a:cxn ang="T12">
                        <a:pos x="T4" y="T5"/>
                      </a:cxn>
                      <a:cxn ang="T13">
                        <a:pos x="T6" y="T7"/>
                      </a:cxn>
                      <a:cxn ang="T14">
                        <a:pos x="T8" y="T9"/>
                      </a:cxn>
                    </a:cxnLst>
                    <a:rect l="T15" t="T16" r="T17" b="T18"/>
                    <a:pathLst>
                      <a:path w="72" h="93">
                        <a:moveTo>
                          <a:pt x="72" y="0"/>
                        </a:moveTo>
                        <a:lnTo>
                          <a:pt x="65" y="34"/>
                        </a:lnTo>
                        <a:lnTo>
                          <a:pt x="56" y="56"/>
                        </a:lnTo>
                        <a:lnTo>
                          <a:pt x="32" y="75"/>
                        </a:lnTo>
                        <a:lnTo>
                          <a:pt x="0" y="93"/>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50" name="Freeform 306">
                    <a:extLst>
                      <a:ext uri="{FF2B5EF4-FFF2-40B4-BE49-F238E27FC236}">
                        <a16:creationId xmlns:a16="http://schemas.microsoft.com/office/drawing/2014/main" id="{45CA1783-3FF3-41A0-9C9E-793BAD4E72F8}"/>
                      </a:ext>
                    </a:extLst>
                  </p:cNvPr>
                  <p:cNvSpPr>
                    <a:spLocks/>
                  </p:cNvSpPr>
                  <p:nvPr/>
                </p:nvSpPr>
                <p:spPr bwMode="auto">
                  <a:xfrm>
                    <a:off x="1208" y="1332"/>
                    <a:ext cx="5" cy="18"/>
                  </a:xfrm>
                  <a:custGeom>
                    <a:avLst/>
                    <a:gdLst>
                      <a:gd name="T0" fmla="*/ 0 w 18"/>
                      <a:gd name="T1" fmla="*/ 0 h 74"/>
                      <a:gd name="T2" fmla="*/ 0 w 18"/>
                      <a:gd name="T3" fmla="*/ 0 h 74"/>
                      <a:gd name="T4" fmla="*/ 0 w 18"/>
                      <a:gd name="T5" fmla="*/ 0 h 74"/>
                      <a:gd name="T6" fmla="*/ 0 w 18"/>
                      <a:gd name="T7" fmla="*/ 0 h 74"/>
                      <a:gd name="T8" fmla="*/ 0 60000 65536"/>
                      <a:gd name="T9" fmla="*/ 0 60000 65536"/>
                      <a:gd name="T10" fmla="*/ 0 60000 65536"/>
                      <a:gd name="T11" fmla="*/ 0 60000 65536"/>
                      <a:gd name="T12" fmla="*/ 0 w 18"/>
                      <a:gd name="T13" fmla="*/ 0 h 74"/>
                      <a:gd name="T14" fmla="*/ 18 w 18"/>
                      <a:gd name="T15" fmla="*/ 74 h 74"/>
                    </a:gdLst>
                    <a:ahLst/>
                    <a:cxnLst>
                      <a:cxn ang="T8">
                        <a:pos x="T0" y="T1"/>
                      </a:cxn>
                      <a:cxn ang="T9">
                        <a:pos x="T2" y="T3"/>
                      </a:cxn>
                      <a:cxn ang="T10">
                        <a:pos x="T4" y="T5"/>
                      </a:cxn>
                      <a:cxn ang="T11">
                        <a:pos x="T6" y="T7"/>
                      </a:cxn>
                    </a:cxnLst>
                    <a:rect l="T12" t="T13" r="T14" b="T15"/>
                    <a:pathLst>
                      <a:path w="18" h="74">
                        <a:moveTo>
                          <a:pt x="15" y="0"/>
                        </a:moveTo>
                        <a:lnTo>
                          <a:pt x="18" y="28"/>
                        </a:lnTo>
                        <a:lnTo>
                          <a:pt x="12" y="50"/>
                        </a:lnTo>
                        <a:lnTo>
                          <a:pt x="0" y="7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51" name="Freeform 307">
                    <a:extLst>
                      <a:ext uri="{FF2B5EF4-FFF2-40B4-BE49-F238E27FC236}">
                        <a16:creationId xmlns:a16="http://schemas.microsoft.com/office/drawing/2014/main" id="{C0365188-DE82-4A1E-94A2-869CFE104A8C}"/>
                      </a:ext>
                    </a:extLst>
                  </p:cNvPr>
                  <p:cNvSpPr>
                    <a:spLocks/>
                  </p:cNvSpPr>
                  <p:nvPr/>
                </p:nvSpPr>
                <p:spPr bwMode="auto">
                  <a:xfrm>
                    <a:off x="1304" y="1278"/>
                    <a:ext cx="11" cy="14"/>
                  </a:xfrm>
                  <a:custGeom>
                    <a:avLst/>
                    <a:gdLst>
                      <a:gd name="T0" fmla="*/ 0 w 43"/>
                      <a:gd name="T1" fmla="*/ 0 h 55"/>
                      <a:gd name="T2" fmla="*/ 0 w 43"/>
                      <a:gd name="T3" fmla="*/ 0 h 55"/>
                      <a:gd name="T4" fmla="*/ 0 w 43"/>
                      <a:gd name="T5" fmla="*/ 0 h 55"/>
                      <a:gd name="T6" fmla="*/ 0 60000 65536"/>
                      <a:gd name="T7" fmla="*/ 0 60000 65536"/>
                      <a:gd name="T8" fmla="*/ 0 60000 65536"/>
                      <a:gd name="T9" fmla="*/ 0 w 43"/>
                      <a:gd name="T10" fmla="*/ 0 h 55"/>
                      <a:gd name="T11" fmla="*/ 43 w 43"/>
                      <a:gd name="T12" fmla="*/ 55 h 55"/>
                    </a:gdLst>
                    <a:ahLst/>
                    <a:cxnLst>
                      <a:cxn ang="T6">
                        <a:pos x="T0" y="T1"/>
                      </a:cxn>
                      <a:cxn ang="T7">
                        <a:pos x="T2" y="T3"/>
                      </a:cxn>
                      <a:cxn ang="T8">
                        <a:pos x="T4" y="T5"/>
                      </a:cxn>
                    </a:cxnLst>
                    <a:rect l="T9" t="T10" r="T11" b="T12"/>
                    <a:pathLst>
                      <a:path w="43" h="55">
                        <a:moveTo>
                          <a:pt x="43" y="0"/>
                        </a:moveTo>
                        <a:lnTo>
                          <a:pt x="22" y="30"/>
                        </a:lnTo>
                        <a:lnTo>
                          <a:pt x="0" y="5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1838" name="Group 308">
                  <a:extLst>
                    <a:ext uri="{FF2B5EF4-FFF2-40B4-BE49-F238E27FC236}">
                      <a16:creationId xmlns:a16="http://schemas.microsoft.com/office/drawing/2014/main" id="{1089ABBA-29A3-49B8-A09C-2C26456EBF58}"/>
                    </a:ext>
                  </a:extLst>
                </p:cNvPr>
                <p:cNvGrpSpPr>
                  <a:grpSpLocks/>
                </p:cNvGrpSpPr>
                <p:nvPr/>
              </p:nvGrpSpPr>
              <p:grpSpPr bwMode="auto">
                <a:xfrm>
                  <a:off x="1284" y="1204"/>
                  <a:ext cx="162" cy="134"/>
                  <a:chOff x="1284" y="1204"/>
                  <a:chExt cx="162" cy="134"/>
                </a:xfrm>
              </p:grpSpPr>
              <p:sp>
                <p:nvSpPr>
                  <p:cNvPr id="31839" name="Freeform 309">
                    <a:extLst>
                      <a:ext uri="{FF2B5EF4-FFF2-40B4-BE49-F238E27FC236}">
                        <a16:creationId xmlns:a16="http://schemas.microsoft.com/office/drawing/2014/main" id="{974E7468-3CEA-4966-AB08-DAE190185FBB}"/>
                      </a:ext>
                    </a:extLst>
                  </p:cNvPr>
                  <p:cNvSpPr>
                    <a:spLocks/>
                  </p:cNvSpPr>
                  <p:nvPr/>
                </p:nvSpPr>
                <p:spPr bwMode="auto">
                  <a:xfrm>
                    <a:off x="1383" y="1204"/>
                    <a:ext cx="52" cy="22"/>
                  </a:xfrm>
                  <a:custGeom>
                    <a:avLst/>
                    <a:gdLst>
                      <a:gd name="T0" fmla="*/ 0 w 209"/>
                      <a:gd name="T1" fmla="*/ 0 h 88"/>
                      <a:gd name="T2" fmla="*/ 0 w 209"/>
                      <a:gd name="T3" fmla="*/ 0 h 88"/>
                      <a:gd name="T4" fmla="*/ 0 w 209"/>
                      <a:gd name="T5" fmla="*/ 0 h 88"/>
                      <a:gd name="T6" fmla="*/ 0 w 209"/>
                      <a:gd name="T7" fmla="*/ 0 h 88"/>
                      <a:gd name="T8" fmla="*/ 0 w 209"/>
                      <a:gd name="T9" fmla="*/ 0 h 88"/>
                      <a:gd name="T10" fmla="*/ 0 w 209"/>
                      <a:gd name="T11" fmla="*/ 0 h 88"/>
                      <a:gd name="T12" fmla="*/ 0 w 209"/>
                      <a:gd name="T13" fmla="*/ 0 h 88"/>
                      <a:gd name="T14" fmla="*/ 0 w 209"/>
                      <a:gd name="T15" fmla="*/ 0 h 88"/>
                      <a:gd name="T16" fmla="*/ 0 w 209"/>
                      <a:gd name="T17" fmla="*/ 0 h 88"/>
                      <a:gd name="T18" fmla="*/ 0 w 209"/>
                      <a:gd name="T19" fmla="*/ 0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9"/>
                      <a:gd name="T31" fmla="*/ 0 h 88"/>
                      <a:gd name="T32" fmla="*/ 209 w 209"/>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9" h="88">
                        <a:moveTo>
                          <a:pt x="38" y="26"/>
                        </a:moveTo>
                        <a:lnTo>
                          <a:pt x="0" y="75"/>
                        </a:lnTo>
                        <a:lnTo>
                          <a:pt x="28" y="84"/>
                        </a:lnTo>
                        <a:lnTo>
                          <a:pt x="61" y="88"/>
                        </a:lnTo>
                        <a:lnTo>
                          <a:pt x="111" y="85"/>
                        </a:lnTo>
                        <a:lnTo>
                          <a:pt x="154" y="75"/>
                        </a:lnTo>
                        <a:lnTo>
                          <a:pt x="187" y="63"/>
                        </a:lnTo>
                        <a:lnTo>
                          <a:pt x="206" y="47"/>
                        </a:lnTo>
                        <a:lnTo>
                          <a:pt x="209" y="25"/>
                        </a:lnTo>
                        <a:lnTo>
                          <a:pt x="204"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40" name="Freeform 310">
                    <a:extLst>
                      <a:ext uri="{FF2B5EF4-FFF2-40B4-BE49-F238E27FC236}">
                        <a16:creationId xmlns:a16="http://schemas.microsoft.com/office/drawing/2014/main" id="{70CC91C3-CAA8-4B15-94BB-F0E7399FB7D8}"/>
                      </a:ext>
                    </a:extLst>
                  </p:cNvPr>
                  <p:cNvSpPr>
                    <a:spLocks/>
                  </p:cNvSpPr>
                  <p:nvPr/>
                </p:nvSpPr>
                <p:spPr bwMode="auto">
                  <a:xfrm>
                    <a:off x="1392" y="1272"/>
                    <a:ext cx="28" cy="31"/>
                  </a:xfrm>
                  <a:custGeom>
                    <a:avLst/>
                    <a:gdLst>
                      <a:gd name="T0" fmla="*/ 0 w 110"/>
                      <a:gd name="T1" fmla="*/ 0 h 123"/>
                      <a:gd name="T2" fmla="*/ 0 w 110"/>
                      <a:gd name="T3" fmla="*/ 0 h 123"/>
                      <a:gd name="T4" fmla="*/ 0 w 110"/>
                      <a:gd name="T5" fmla="*/ 0 h 123"/>
                      <a:gd name="T6" fmla="*/ 0 w 110"/>
                      <a:gd name="T7" fmla="*/ 0 h 123"/>
                      <a:gd name="T8" fmla="*/ 0 w 110"/>
                      <a:gd name="T9" fmla="*/ 0 h 123"/>
                      <a:gd name="T10" fmla="*/ 0 w 110"/>
                      <a:gd name="T11" fmla="*/ 0 h 123"/>
                      <a:gd name="T12" fmla="*/ 0 w 110"/>
                      <a:gd name="T13" fmla="*/ 0 h 123"/>
                      <a:gd name="T14" fmla="*/ 0 60000 65536"/>
                      <a:gd name="T15" fmla="*/ 0 60000 65536"/>
                      <a:gd name="T16" fmla="*/ 0 60000 65536"/>
                      <a:gd name="T17" fmla="*/ 0 60000 65536"/>
                      <a:gd name="T18" fmla="*/ 0 60000 65536"/>
                      <a:gd name="T19" fmla="*/ 0 60000 65536"/>
                      <a:gd name="T20" fmla="*/ 0 60000 65536"/>
                      <a:gd name="T21" fmla="*/ 0 w 110"/>
                      <a:gd name="T22" fmla="*/ 0 h 123"/>
                      <a:gd name="T23" fmla="*/ 110 w 110"/>
                      <a:gd name="T24" fmla="*/ 123 h 1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 h="123">
                        <a:moveTo>
                          <a:pt x="0" y="0"/>
                        </a:moveTo>
                        <a:lnTo>
                          <a:pt x="42" y="12"/>
                        </a:lnTo>
                        <a:lnTo>
                          <a:pt x="85" y="24"/>
                        </a:lnTo>
                        <a:lnTo>
                          <a:pt x="101" y="46"/>
                        </a:lnTo>
                        <a:lnTo>
                          <a:pt x="109" y="72"/>
                        </a:lnTo>
                        <a:lnTo>
                          <a:pt x="110" y="98"/>
                        </a:lnTo>
                        <a:lnTo>
                          <a:pt x="107" y="123"/>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41" name="Freeform 311">
                    <a:extLst>
                      <a:ext uri="{FF2B5EF4-FFF2-40B4-BE49-F238E27FC236}">
                        <a16:creationId xmlns:a16="http://schemas.microsoft.com/office/drawing/2014/main" id="{30EAA321-BFFA-4BA4-AB26-F4947136F398}"/>
                      </a:ext>
                    </a:extLst>
                  </p:cNvPr>
                  <p:cNvSpPr>
                    <a:spLocks/>
                  </p:cNvSpPr>
                  <p:nvPr/>
                </p:nvSpPr>
                <p:spPr bwMode="auto">
                  <a:xfrm>
                    <a:off x="1372" y="1272"/>
                    <a:ext cx="40" cy="16"/>
                  </a:xfrm>
                  <a:custGeom>
                    <a:avLst/>
                    <a:gdLst>
                      <a:gd name="T0" fmla="*/ 0 w 160"/>
                      <a:gd name="T1" fmla="*/ 0 h 62"/>
                      <a:gd name="T2" fmla="*/ 0 w 160"/>
                      <a:gd name="T3" fmla="*/ 0 h 62"/>
                      <a:gd name="T4" fmla="*/ 0 w 160"/>
                      <a:gd name="T5" fmla="*/ 0 h 62"/>
                      <a:gd name="T6" fmla="*/ 0 w 160"/>
                      <a:gd name="T7" fmla="*/ 0 h 62"/>
                      <a:gd name="T8" fmla="*/ 0 w 160"/>
                      <a:gd name="T9" fmla="*/ 0 h 62"/>
                      <a:gd name="T10" fmla="*/ 0 w 160"/>
                      <a:gd name="T11" fmla="*/ 0 h 62"/>
                      <a:gd name="T12" fmla="*/ 0 w 160"/>
                      <a:gd name="T13" fmla="*/ 0 h 62"/>
                      <a:gd name="T14" fmla="*/ 0 w 160"/>
                      <a:gd name="T15" fmla="*/ 0 h 62"/>
                      <a:gd name="T16" fmla="*/ 0 w 160"/>
                      <a:gd name="T17" fmla="*/ 0 h 62"/>
                      <a:gd name="T18" fmla="*/ 0 w 160"/>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62"/>
                      <a:gd name="T32" fmla="*/ 160 w 160"/>
                      <a:gd name="T33" fmla="*/ 62 h 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62">
                        <a:moveTo>
                          <a:pt x="160" y="26"/>
                        </a:moveTo>
                        <a:lnTo>
                          <a:pt x="145" y="41"/>
                        </a:lnTo>
                        <a:lnTo>
                          <a:pt x="120" y="51"/>
                        </a:lnTo>
                        <a:lnTo>
                          <a:pt x="87" y="59"/>
                        </a:lnTo>
                        <a:lnTo>
                          <a:pt x="50" y="62"/>
                        </a:lnTo>
                        <a:lnTo>
                          <a:pt x="21" y="55"/>
                        </a:lnTo>
                        <a:lnTo>
                          <a:pt x="0" y="46"/>
                        </a:lnTo>
                        <a:lnTo>
                          <a:pt x="14" y="28"/>
                        </a:lnTo>
                        <a:lnTo>
                          <a:pt x="31" y="13"/>
                        </a:lnTo>
                        <a:lnTo>
                          <a:pt x="58"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42" name="Freeform 312">
                    <a:extLst>
                      <a:ext uri="{FF2B5EF4-FFF2-40B4-BE49-F238E27FC236}">
                        <a16:creationId xmlns:a16="http://schemas.microsoft.com/office/drawing/2014/main" id="{EBB895AB-E063-45BE-87A1-FDC8CF760714}"/>
                      </a:ext>
                    </a:extLst>
                  </p:cNvPr>
                  <p:cNvSpPr>
                    <a:spLocks/>
                  </p:cNvSpPr>
                  <p:nvPr/>
                </p:nvSpPr>
                <p:spPr bwMode="auto">
                  <a:xfrm>
                    <a:off x="1329" y="1296"/>
                    <a:ext cx="34" cy="20"/>
                  </a:xfrm>
                  <a:custGeom>
                    <a:avLst/>
                    <a:gdLst>
                      <a:gd name="T0" fmla="*/ 0 w 137"/>
                      <a:gd name="T1" fmla="*/ 0 h 77"/>
                      <a:gd name="T2" fmla="*/ 0 w 137"/>
                      <a:gd name="T3" fmla="*/ 0 h 77"/>
                      <a:gd name="T4" fmla="*/ 0 w 137"/>
                      <a:gd name="T5" fmla="*/ 0 h 77"/>
                      <a:gd name="T6" fmla="*/ 0 w 137"/>
                      <a:gd name="T7" fmla="*/ 0 h 77"/>
                      <a:gd name="T8" fmla="*/ 0 w 137"/>
                      <a:gd name="T9" fmla="*/ 0 h 77"/>
                      <a:gd name="T10" fmla="*/ 0 w 137"/>
                      <a:gd name="T11" fmla="*/ 0 h 77"/>
                      <a:gd name="T12" fmla="*/ 0 w 137"/>
                      <a:gd name="T13" fmla="*/ 0 h 77"/>
                      <a:gd name="T14" fmla="*/ 0 60000 65536"/>
                      <a:gd name="T15" fmla="*/ 0 60000 65536"/>
                      <a:gd name="T16" fmla="*/ 0 60000 65536"/>
                      <a:gd name="T17" fmla="*/ 0 60000 65536"/>
                      <a:gd name="T18" fmla="*/ 0 60000 65536"/>
                      <a:gd name="T19" fmla="*/ 0 60000 65536"/>
                      <a:gd name="T20" fmla="*/ 0 60000 65536"/>
                      <a:gd name="T21" fmla="*/ 0 w 137"/>
                      <a:gd name="T22" fmla="*/ 0 h 77"/>
                      <a:gd name="T23" fmla="*/ 137 w 137"/>
                      <a:gd name="T24" fmla="*/ 77 h 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 h="77">
                        <a:moveTo>
                          <a:pt x="50" y="0"/>
                        </a:moveTo>
                        <a:lnTo>
                          <a:pt x="0" y="43"/>
                        </a:lnTo>
                        <a:lnTo>
                          <a:pt x="31" y="63"/>
                        </a:lnTo>
                        <a:lnTo>
                          <a:pt x="59" y="72"/>
                        </a:lnTo>
                        <a:lnTo>
                          <a:pt x="88" y="77"/>
                        </a:lnTo>
                        <a:lnTo>
                          <a:pt x="112" y="71"/>
                        </a:lnTo>
                        <a:lnTo>
                          <a:pt x="137" y="49"/>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43" name="Freeform 313">
                    <a:extLst>
                      <a:ext uri="{FF2B5EF4-FFF2-40B4-BE49-F238E27FC236}">
                        <a16:creationId xmlns:a16="http://schemas.microsoft.com/office/drawing/2014/main" id="{9A7EAE37-F3D5-4189-BFE8-E0C43000A3A6}"/>
                      </a:ext>
                    </a:extLst>
                  </p:cNvPr>
                  <p:cNvSpPr>
                    <a:spLocks/>
                  </p:cNvSpPr>
                  <p:nvPr/>
                </p:nvSpPr>
                <p:spPr bwMode="auto">
                  <a:xfrm>
                    <a:off x="1284" y="1312"/>
                    <a:ext cx="9" cy="26"/>
                  </a:xfrm>
                  <a:custGeom>
                    <a:avLst/>
                    <a:gdLst>
                      <a:gd name="T0" fmla="*/ 0 w 38"/>
                      <a:gd name="T1" fmla="*/ 0 h 105"/>
                      <a:gd name="T2" fmla="*/ 0 w 38"/>
                      <a:gd name="T3" fmla="*/ 0 h 105"/>
                      <a:gd name="T4" fmla="*/ 0 w 38"/>
                      <a:gd name="T5" fmla="*/ 0 h 105"/>
                      <a:gd name="T6" fmla="*/ 0 w 38"/>
                      <a:gd name="T7" fmla="*/ 0 h 105"/>
                      <a:gd name="T8" fmla="*/ 0 w 38"/>
                      <a:gd name="T9" fmla="*/ 0 h 105"/>
                      <a:gd name="T10" fmla="*/ 0 60000 65536"/>
                      <a:gd name="T11" fmla="*/ 0 60000 65536"/>
                      <a:gd name="T12" fmla="*/ 0 60000 65536"/>
                      <a:gd name="T13" fmla="*/ 0 60000 65536"/>
                      <a:gd name="T14" fmla="*/ 0 60000 65536"/>
                      <a:gd name="T15" fmla="*/ 0 w 38"/>
                      <a:gd name="T16" fmla="*/ 0 h 105"/>
                      <a:gd name="T17" fmla="*/ 38 w 38"/>
                      <a:gd name="T18" fmla="*/ 105 h 105"/>
                    </a:gdLst>
                    <a:ahLst/>
                    <a:cxnLst>
                      <a:cxn ang="T10">
                        <a:pos x="T0" y="T1"/>
                      </a:cxn>
                      <a:cxn ang="T11">
                        <a:pos x="T2" y="T3"/>
                      </a:cxn>
                      <a:cxn ang="T12">
                        <a:pos x="T4" y="T5"/>
                      </a:cxn>
                      <a:cxn ang="T13">
                        <a:pos x="T6" y="T7"/>
                      </a:cxn>
                      <a:cxn ang="T14">
                        <a:pos x="T8" y="T9"/>
                      </a:cxn>
                    </a:cxnLst>
                    <a:rect l="T15" t="T16" r="T17" b="T18"/>
                    <a:pathLst>
                      <a:path w="38" h="105">
                        <a:moveTo>
                          <a:pt x="38" y="0"/>
                        </a:moveTo>
                        <a:lnTo>
                          <a:pt x="19" y="15"/>
                        </a:lnTo>
                        <a:lnTo>
                          <a:pt x="5" y="38"/>
                        </a:lnTo>
                        <a:lnTo>
                          <a:pt x="0" y="68"/>
                        </a:lnTo>
                        <a:lnTo>
                          <a:pt x="7" y="10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1844" name="Freeform 314">
                    <a:extLst>
                      <a:ext uri="{FF2B5EF4-FFF2-40B4-BE49-F238E27FC236}">
                        <a16:creationId xmlns:a16="http://schemas.microsoft.com/office/drawing/2014/main" id="{96B76828-8D7B-4351-BE6A-B86D9DD7D5B9}"/>
                      </a:ext>
                    </a:extLst>
                  </p:cNvPr>
                  <p:cNvSpPr>
                    <a:spLocks/>
                  </p:cNvSpPr>
                  <p:nvPr/>
                </p:nvSpPr>
                <p:spPr bwMode="auto">
                  <a:xfrm>
                    <a:off x="1420" y="1255"/>
                    <a:ext cx="26" cy="21"/>
                  </a:xfrm>
                  <a:custGeom>
                    <a:avLst/>
                    <a:gdLst>
                      <a:gd name="T0" fmla="*/ 0 w 106"/>
                      <a:gd name="T1" fmla="*/ 0 h 83"/>
                      <a:gd name="T2" fmla="*/ 0 w 106"/>
                      <a:gd name="T3" fmla="*/ 0 h 83"/>
                      <a:gd name="T4" fmla="*/ 0 w 106"/>
                      <a:gd name="T5" fmla="*/ 0 h 83"/>
                      <a:gd name="T6" fmla="*/ 0 w 106"/>
                      <a:gd name="T7" fmla="*/ 0 h 83"/>
                      <a:gd name="T8" fmla="*/ 0 w 106"/>
                      <a:gd name="T9" fmla="*/ 0 h 83"/>
                      <a:gd name="T10" fmla="*/ 0 w 106"/>
                      <a:gd name="T11" fmla="*/ 0 h 83"/>
                      <a:gd name="T12" fmla="*/ 0 w 106"/>
                      <a:gd name="T13" fmla="*/ 0 h 83"/>
                      <a:gd name="T14" fmla="*/ 0 w 106"/>
                      <a:gd name="T15" fmla="*/ 0 h 83"/>
                      <a:gd name="T16" fmla="*/ 0 60000 65536"/>
                      <a:gd name="T17" fmla="*/ 0 60000 65536"/>
                      <a:gd name="T18" fmla="*/ 0 60000 65536"/>
                      <a:gd name="T19" fmla="*/ 0 60000 65536"/>
                      <a:gd name="T20" fmla="*/ 0 60000 65536"/>
                      <a:gd name="T21" fmla="*/ 0 60000 65536"/>
                      <a:gd name="T22" fmla="*/ 0 60000 65536"/>
                      <a:gd name="T23" fmla="*/ 0 60000 65536"/>
                      <a:gd name="T24" fmla="*/ 0 w 106"/>
                      <a:gd name="T25" fmla="*/ 0 h 83"/>
                      <a:gd name="T26" fmla="*/ 106 w 106"/>
                      <a:gd name="T27" fmla="*/ 83 h 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6" h="83">
                        <a:moveTo>
                          <a:pt x="6" y="0"/>
                        </a:moveTo>
                        <a:lnTo>
                          <a:pt x="0" y="25"/>
                        </a:lnTo>
                        <a:lnTo>
                          <a:pt x="2" y="43"/>
                        </a:lnTo>
                        <a:lnTo>
                          <a:pt x="13" y="56"/>
                        </a:lnTo>
                        <a:lnTo>
                          <a:pt x="33" y="69"/>
                        </a:lnTo>
                        <a:lnTo>
                          <a:pt x="58" y="78"/>
                        </a:lnTo>
                        <a:lnTo>
                          <a:pt x="81" y="83"/>
                        </a:lnTo>
                        <a:lnTo>
                          <a:pt x="106" y="78"/>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sp>
        <p:nvSpPr>
          <p:cNvPr id="31790" name="Rectangle 315">
            <a:extLst>
              <a:ext uri="{FF2B5EF4-FFF2-40B4-BE49-F238E27FC236}">
                <a16:creationId xmlns:a16="http://schemas.microsoft.com/office/drawing/2014/main" id="{9F1B26A3-F64A-45D2-AD38-1C2DB3B9A9A5}"/>
              </a:ext>
            </a:extLst>
          </p:cNvPr>
          <p:cNvSpPr>
            <a:spLocks noChangeArrowheads="1"/>
          </p:cNvSpPr>
          <p:nvPr/>
        </p:nvSpPr>
        <p:spPr bwMode="auto">
          <a:xfrm>
            <a:off x="6632576" y="574675"/>
            <a:ext cx="8096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7452" name="Rectangle 316">
            <a:extLst>
              <a:ext uri="{FF2B5EF4-FFF2-40B4-BE49-F238E27FC236}">
                <a16:creationId xmlns:a16="http://schemas.microsoft.com/office/drawing/2014/main" id="{B8475C49-72B9-4FA2-A856-E111C40182C7}"/>
              </a:ext>
            </a:extLst>
          </p:cNvPr>
          <p:cNvSpPr>
            <a:spLocks noChangeArrowheads="1"/>
          </p:cNvSpPr>
          <p:nvPr/>
        </p:nvSpPr>
        <p:spPr bwMode="auto">
          <a:xfrm>
            <a:off x="6724651" y="641350"/>
            <a:ext cx="6299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Plíce</a:t>
            </a:r>
            <a:endParaRPr lang="cs-CZ" altLang="cs-CZ" sz="2400">
              <a:latin typeface="Times New Roman" panose="02020603050405020304" pitchFamily="18" charset="0"/>
            </a:endParaRPr>
          </a:p>
        </p:txBody>
      </p:sp>
      <p:sp>
        <p:nvSpPr>
          <p:cNvPr id="31792" name="Rectangle 317">
            <a:extLst>
              <a:ext uri="{FF2B5EF4-FFF2-40B4-BE49-F238E27FC236}">
                <a16:creationId xmlns:a16="http://schemas.microsoft.com/office/drawing/2014/main" id="{47786C70-55F9-4489-9140-40EC2046925F}"/>
              </a:ext>
            </a:extLst>
          </p:cNvPr>
          <p:cNvSpPr>
            <a:spLocks noChangeArrowheads="1"/>
          </p:cNvSpPr>
          <p:nvPr/>
        </p:nvSpPr>
        <p:spPr bwMode="auto">
          <a:xfrm>
            <a:off x="3497263" y="530225"/>
            <a:ext cx="677862"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7454" name="Rectangle 318">
            <a:extLst>
              <a:ext uri="{FF2B5EF4-FFF2-40B4-BE49-F238E27FC236}">
                <a16:creationId xmlns:a16="http://schemas.microsoft.com/office/drawing/2014/main" id="{01F2A176-0617-4F4C-A6E0-5D3A52B28285}"/>
              </a:ext>
            </a:extLst>
          </p:cNvPr>
          <p:cNvSpPr>
            <a:spLocks noChangeArrowheads="1"/>
          </p:cNvSpPr>
          <p:nvPr/>
        </p:nvSpPr>
        <p:spPr bwMode="auto">
          <a:xfrm>
            <a:off x="3589339" y="596900"/>
            <a:ext cx="4969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GIT</a:t>
            </a:r>
            <a:endParaRPr lang="cs-CZ" altLang="cs-CZ" sz="2400">
              <a:latin typeface="Times New Roman" panose="02020603050405020304" pitchFamily="18" charset="0"/>
            </a:endParaRPr>
          </a:p>
        </p:txBody>
      </p:sp>
      <p:sp>
        <p:nvSpPr>
          <p:cNvPr id="31794" name="Rectangle 319">
            <a:extLst>
              <a:ext uri="{FF2B5EF4-FFF2-40B4-BE49-F238E27FC236}">
                <a16:creationId xmlns:a16="http://schemas.microsoft.com/office/drawing/2014/main" id="{C7828415-1826-403F-A002-C2F864DA3769}"/>
              </a:ext>
            </a:extLst>
          </p:cNvPr>
          <p:cNvSpPr>
            <a:spLocks noChangeArrowheads="1"/>
          </p:cNvSpPr>
          <p:nvPr/>
        </p:nvSpPr>
        <p:spPr bwMode="auto">
          <a:xfrm>
            <a:off x="8812213" y="982664"/>
            <a:ext cx="1149350"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7456" name="Rectangle 320">
            <a:extLst>
              <a:ext uri="{FF2B5EF4-FFF2-40B4-BE49-F238E27FC236}">
                <a16:creationId xmlns:a16="http://schemas.microsoft.com/office/drawing/2014/main" id="{CC61E6A2-B547-432A-8527-7214BA9905A7}"/>
              </a:ext>
            </a:extLst>
          </p:cNvPr>
          <p:cNvSpPr>
            <a:spLocks noChangeArrowheads="1"/>
          </p:cNvSpPr>
          <p:nvPr/>
        </p:nvSpPr>
        <p:spPr bwMode="auto">
          <a:xfrm>
            <a:off x="8904289" y="1049338"/>
            <a:ext cx="9730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Ledviny</a:t>
            </a:r>
            <a:endParaRPr lang="cs-CZ" altLang="cs-CZ" sz="2400">
              <a:latin typeface="Times New Roman" panose="02020603050405020304" pitchFamily="18" charset="0"/>
            </a:endParaRPr>
          </a:p>
        </p:txBody>
      </p:sp>
      <p:grpSp>
        <p:nvGrpSpPr>
          <p:cNvPr id="347422" name="Group 321">
            <a:extLst>
              <a:ext uri="{FF2B5EF4-FFF2-40B4-BE49-F238E27FC236}">
                <a16:creationId xmlns:a16="http://schemas.microsoft.com/office/drawing/2014/main" id="{32A97521-AC09-4AFC-82B3-1F2921CDBCD5}"/>
              </a:ext>
            </a:extLst>
          </p:cNvPr>
          <p:cNvGrpSpPr>
            <a:grpSpLocks/>
          </p:cNvGrpSpPr>
          <p:nvPr/>
        </p:nvGrpSpPr>
        <p:grpSpPr bwMode="auto">
          <a:xfrm>
            <a:off x="2393951" y="1468438"/>
            <a:ext cx="525463" cy="400050"/>
            <a:chOff x="570" y="924"/>
            <a:chExt cx="331" cy="252"/>
          </a:xfrm>
        </p:grpSpPr>
        <p:sp>
          <p:nvSpPr>
            <p:cNvPr id="31831" name="Freeform 322">
              <a:extLst>
                <a:ext uri="{FF2B5EF4-FFF2-40B4-BE49-F238E27FC236}">
                  <a16:creationId xmlns:a16="http://schemas.microsoft.com/office/drawing/2014/main" id="{28B3BB88-B870-44C6-8836-C58418E262F2}"/>
                </a:ext>
              </a:extLst>
            </p:cNvPr>
            <p:cNvSpPr>
              <a:spLocks/>
            </p:cNvSpPr>
            <p:nvPr/>
          </p:nvSpPr>
          <p:spPr bwMode="auto">
            <a:xfrm>
              <a:off x="647" y="977"/>
              <a:ext cx="254" cy="199"/>
            </a:xfrm>
            <a:custGeom>
              <a:avLst/>
              <a:gdLst>
                <a:gd name="T0" fmla="*/ 240 w 254"/>
                <a:gd name="T1" fmla="*/ 199 h 199"/>
                <a:gd name="T2" fmla="*/ 254 w 254"/>
                <a:gd name="T3" fmla="*/ 180 h 199"/>
                <a:gd name="T4" fmla="*/ 14 w 254"/>
                <a:gd name="T5" fmla="*/ 0 h 199"/>
                <a:gd name="T6" fmla="*/ 0 w 254"/>
                <a:gd name="T7" fmla="*/ 19 h 199"/>
                <a:gd name="T8" fmla="*/ 240 w 254"/>
                <a:gd name="T9" fmla="*/ 199 h 199"/>
                <a:gd name="T10" fmla="*/ 0 60000 65536"/>
                <a:gd name="T11" fmla="*/ 0 60000 65536"/>
                <a:gd name="T12" fmla="*/ 0 60000 65536"/>
                <a:gd name="T13" fmla="*/ 0 60000 65536"/>
                <a:gd name="T14" fmla="*/ 0 60000 65536"/>
                <a:gd name="T15" fmla="*/ 0 w 254"/>
                <a:gd name="T16" fmla="*/ 0 h 199"/>
                <a:gd name="T17" fmla="*/ 254 w 254"/>
                <a:gd name="T18" fmla="*/ 199 h 199"/>
              </a:gdLst>
              <a:ahLst/>
              <a:cxnLst>
                <a:cxn ang="T10">
                  <a:pos x="T0" y="T1"/>
                </a:cxn>
                <a:cxn ang="T11">
                  <a:pos x="T2" y="T3"/>
                </a:cxn>
                <a:cxn ang="T12">
                  <a:pos x="T4" y="T5"/>
                </a:cxn>
                <a:cxn ang="T13">
                  <a:pos x="T6" y="T7"/>
                </a:cxn>
                <a:cxn ang="T14">
                  <a:pos x="T8" y="T9"/>
                </a:cxn>
              </a:cxnLst>
              <a:rect l="T15" t="T16" r="T17" b="T18"/>
              <a:pathLst>
                <a:path w="254" h="199">
                  <a:moveTo>
                    <a:pt x="240" y="199"/>
                  </a:moveTo>
                  <a:lnTo>
                    <a:pt x="254" y="180"/>
                  </a:lnTo>
                  <a:lnTo>
                    <a:pt x="14" y="0"/>
                  </a:lnTo>
                  <a:lnTo>
                    <a:pt x="0" y="19"/>
                  </a:lnTo>
                  <a:lnTo>
                    <a:pt x="24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32" name="Freeform 323">
              <a:extLst>
                <a:ext uri="{FF2B5EF4-FFF2-40B4-BE49-F238E27FC236}">
                  <a16:creationId xmlns:a16="http://schemas.microsoft.com/office/drawing/2014/main" id="{8031614C-15B8-4E4C-8499-26487B10635F}"/>
                </a:ext>
              </a:extLst>
            </p:cNvPr>
            <p:cNvSpPr>
              <a:spLocks/>
            </p:cNvSpPr>
            <p:nvPr/>
          </p:nvSpPr>
          <p:spPr bwMode="auto">
            <a:xfrm>
              <a:off x="570" y="924"/>
              <a:ext cx="118" cy="106"/>
            </a:xfrm>
            <a:custGeom>
              <a:avLst/>
              <a:gdLst>
                <a:gd name="T0" fmla="*/ 118 w 118"/>
                <a:gd name="T1" fmla="*/ 21 h 106"/>
                <a:gd name="T2" fmla="*/ 0 w 118"/>
                <a:gd name="T3" fmla="*/ 0 h 106"/>
                <a:gd name="T4" fmla="*/ 54 w 118"/>
                <a:gd name="T5" fmla="*/ 106 h 106"/>
                <a:gd name="T6" fmla="*/ 118 w 118"/>
                <a:gd name="T7" fmla="*/ 21 h 106"/>
                <a:gd name="T8" fmla="*/ 0 60000 65536"/>
                <a:gd name="T9" fmla="*/ 0 60000 65536"/>
                <a:gd name="T10" fmla="*/ 0 60000 65536"/>
                <a:gd name="T11" fmla="*/ 0 60000 65536"/>
                <a:gd name="T12" fmla="*/ 0 w 118"/>
                <a:gd name="T13" fmla="*/ 0 h 106"/>
                <a:gd name="T14" fmla="*/ 118 w 118"/>
                <a:gd name="T15" fmla="*/ 106 h 106"/>
              </a:gdLst>
              <a:ahLst/>
              <a:cxnLst>
                <a:cxn ang="T8">
                  <a:pos x="T0" y="T1"/>
                </a:cxn>
                <a:cxn ang="T9">
                  <a:pos x="T2" y="T3"/>
                </a:cxn>
                <a:cxn ang="T10">
                  <a:pos x="T4" y="T5"/>
                </a:cxn>
                <a:cxn ang="T11">
                  <a:pos x="T6" y="T7"/>
                </a:cxn>
              </a:cxnLst>
              <a:rect l="T12" t="T13" r="T14" b="T15"/>
              <a:pathLst>
                <a:path w="118" h="106">
                  <a:moveTo>
                    <a:pt x="118" y="21"/>
                  </a:moveTo>
                  <a:lnTo>
                    <a:pt x="0" y="0"/>
                  </a:lnTo>
                  <a:lnTo>
                    <a:pt x="54" y="106"/>
                  </a:lnTo>
                  <a:lnTo>
                    <a:pt x="118"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47423" name="Group 324">
            <a:extLst>
              <a:ext uri="{FF2B5EF4-FFF2-40B4-BE49-F238E27FC236}">
                <a16:creationId xmlns:a16="http://schemas.microsoft.com/office/drawing/2014/main" id="{478AEACF-E0E5-441E-94D9-8F0F0829D65E}"/>
              </a:ext>
            </a:extLst>
          </p:cNvPr>
          <p:cNvGrpSpPr>
            <a:grpSpLocks/>
          </p:cNvGrpSpPr>
          <p:nvPr/>
        </p:nvGrpSpPr>
        <p:grpSpPr bwMode="auto">
          <a:xfrm>
            <a:off x="3429000" y="182563"/>
            <a:ext cx="1111250" cy="577850"/>
            <a:chOff x="1222" y="114"/>
            <a:chExt cx="700" cy="364"/>
          </a:xfrm>
        </p:grpSpPr>
        <p:sp>
          <p:nvSpPr>
            <p:cNvPr id="31829" name="Freeform 325">
              <a:extLst>
                <a:ext uri="{FF2B5EF4-FFF2-40B4-BE49-F238E27FC236}">
                  <a16:creationId xmlns:a16="http://schemas.microsoft.com/office/drawing/2014/main" id="{4E5CA110-D2BA-4FE1-868B-C34A31AB8217}"/>
                </a:ext>
              </a:extLst>
            </p:cNvPr>
            <p:cNvSpPr>
              <a:spLocks/>
            </p:cNvSpPr>
            <p:nvPr/>
          </p:nvSpPr>
          <p:spPr bwMode="auto">
            <a:xfrm>
              <a:off x="1222" y="114"/>
              <a:ext cx="613" cy="328"/>
            </a:xfrm>
            <a:custGeom>
              <a:avLst/>
              <a:gdLst>
                <a:gd name="T0" fmla="*/ 11 w 613"/>
                <a:gd name="T1" fmla="*/ 0 h 328"/>
                <a:gd name="T2" fmla="*/ 0 w 613"/>
                <a:gd name="T3" fmla="*/ 21 h 328"/>
                <a:gd name="T4" fmla="*/ 602 w 613"/>
                <a:gd name="T5" fmla="*/ 328 h 328"/>
                <a:gd name="T6" fmla="*/ 613 w 613"/>
                <a:gd name="T7" fmla="*/ 307 h 328"/>
                <a:gd name="T8" fmla="*/ 11 w 613"/>
                <a:gd name="T9" fmla="*/ 0 h 328"/>
                <a:gd name="T10" fmla="*/ 0 60000 65536"/>
                <a:gd name="T11" fmla="*/ 0 60000 65536"/>
                <a:gd name="T12" fmla="*/ 0 60000 65536"/>
                <a:gd name="T13" fmla="*/ 0 60000 65536"/>
                <a:gd name="T14" fmla="*/ 0 60000 65536"/>
                <a:gd name="T15" fmla="*/ 0 w 613"/>
                <a:gd name="T16" fmla="*/ 0 h 328"/>
                <a:gd name="T17" fmla="*/ 613 w 613"/>
                <a:gd name="T18" fmla="*/ 328 h 328"/>
              </a:gdLst>
              <a:ahLst/>
              <a:cxnLst>
                <a:cxn ang="T10">
                  <a:pos x="T0" y="T1"/>
                </a:cxn>
                <a:cxn ang="T11">
                  <a:pos x="T2" y="T3"/>
                </a:cxn>
                <a:cxn ang="T12">
                  <a:pos x="T4" y="T5"/>
                </a:cxn>
                <a:cxn ang="T13">
                  <a:pos x="T6" y="T7"/>
                </a:cxn>
                <a:cxn ang="T14">
                  <a:pos x="T8" y="T9"/>
                </a:cxn>
              </a:cxnLst>
              <a:rect l="T15" t="T16" r="T17" b="T18"/>
              <a:pathLst>
                <a:path w="613" h="328">
                  <a:moveTo>
                    <a:pt x="11" y="0"/>
                  </a:moveTo>
                  <a:lnTo>
                    <a:pt x="0" y="21"/>
                  </a:lnTo>
                  <a:lnTo>
                    <a:pt x="602" y="328"/>
                  </a:lnTo>
                  <a:lnTo>
                    <a:pt x="613" y="307"/>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30" name="Freeform 326">
              <a:extLst>
                <a:ext uri="{FF2B5EF4-FFF2-40B4-BE49-F238E27FC236}">
                  <a16:creationId xmlns:a16="http://schemas.microsoft.com/office/drawing/2014/main" id="{EB951734-1B06-49F4-A78A-63A5C4165292}"/>
                </a:ext>
              </a:extLst>
            </p:cNvPr>
            <p:cNvSpPr>
              <a:spLocks/>
            </p:cNvSpPr>
            <p:nvPr/>
          </p:nvSpPr>
          <p:spPr bwMode="auto">
            <a:xfrm>
              <a:off x="1802" y="382"/>
              <a:ext cx="120" cy="96"/>
            </a:xfrm>
            <a:custGeom>
              <a:avLst/>
              <a:gdLst>
                <a:gd name="T0" fmla="*/ 0 w 120"/>
                <a:gd name="T1" fmla="*/ 95 h 96"/>
                <a:gd name="T2" fmla="*/ 120 w 120"/>
                <a:gd name="T3" fmla="*/ 96 h 96"/>
                <a:gd name="T4" fmla="*/ 49 w 120"/>
                <a:gd name="T5" fmla="*/ 0 h 96"/>
                <a:gd name="T6" fmla="*/ 0 w 120"/>
                <a:gd name="T7" fmla="*/ 95 h 96"/>
                <a:gd name="T8" fmla="*/ 0 60000 65536"/>
                <a:gd name="T9" fmla="*/ 0 60000 65536"/>
                <a:gd name="T10" fmla="*/ 0 60000 65536"/>
                <a:gd name="T11" fmla="*/ 0 60000 65536"/>
                <a:gd name="T12" fmla="*/ 0 w 120"/>
                <a:gd name="T13" fmla="*/ 0 h 96"/>
                <a:gd name="T14" fmla="*/ 120 w 120"/>
                <a:gd name="T15" fmla="*/ 96 h 96"/>
              </a:gdLst>
              <a:ahLst/>
              <a:cxnLst>
                <a:cxn ang="T8">
                  <a:pos x="T0" y="T1"/>
                </a:cxn>
                <a:cxn ang="T9">
                  <a:pos x="T2" y="T3"/>
                </a:cxn>
                <a:cxn ang="T10">
                  <a:pos x="T4" y="T5"/>
                </a:cxn>
                <a:cxn ang="T11">
                  <a:pos x="T6" y="T7"/>
                </a:cxn>
              </a:cxnLst>
              <a:rect l="T12" t="T13" r="T14" b="T15"/>
              <a:pathLst>
                <a:path w="120" h="96">
                  <a:moveTo>
                    <a:pt x="0" y="95"/>
                  </a:moveTo>
                  <a:lnTo>
                    <a:pt x="120" y="96"/>
                  </a:lnTo>
                  <a:lnTo>
                    <a:pt x="49" y="0"/>
                  </a:lnTo>
                  <a:lnTo>
                    <a:pt x="0"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47424" name="Group 327">
            <a:extLst>
              <a:ext uri="{FF2B5EF4-FFF2-40B4-BE49-F238E27FC236}">
                <a16:creationId xmlns:a16="http://schemas.microsoft.com/office/drawing/2014/main" id="{9983B95F-E383-4228-8AAE-A67C6A74D9E4}"/>
              </a:ext>
            </a:extLst>
          </p:cNvPr>
          <p:cNvGrpSpPr>
            <a:grpSpLocks/>
          </p:cNvGrpSpPr>
          <p:nvPr/>
        </p:nvGrpSpPr>
        <p:grpSpPr bwMode="auto">
          <a:xfrm>
            <a:off x="8374064" y="161925"/>
            <a:ext cx="1235075" cy="793750"/>
            <a:chOff x="4337" y="101"/>
            <a:chExt cx="778" cy="500"/>
          </a:xfrm>
        </p:grpSpPr>
        <p:sp>
          <p:nvSpPr>
            <p:cNvPr id="31827" name="Freeform 328">
              <a:extLst>
                <a:ext uri="{FF2B5EF4-FFF2-40B4-BE49-F238E27FC236}">
                  <a16:creationId xmlns:a16="http://schemas.microsoft.com/office/drawing/2014/main" id="{A1F736FE-BBAE-4E4E-930E-B723D7ED9C14}"/>
                </a:ext>
              </a:extLst>
            </p:cNvPr>
            <p:cNvSpPr>
              <a:spLocks/>
            </p:cNvSpPr>
            <p:nvPr/>
          </p:nvSpPr>
          <p:spPr bwMode="auto">
            <a:xfrm>
              <a:off x="4337" y="146"/>
              <a:ext cx="697" cy="455"/>
            </a:xfrm>
            <a:custGeom>
              <a:avLst/>
              <a:gdLst>
                <a:gd name="T0" fmla="*/ 0 w 697"/>
                <a:gd name="T1" fmla="*/ 435 h 455"/>
                <a:gd name="T2" fmla="*/ 13 w 697"/>
                <a:gd name="T3" fmla="*/ 455 h 455"/>
                <a:gd name="T4" fmla="*/ 697 w 697"/>
                <a:gd name="T5" fmla="*/ 20 h 455"/>
                <a:gd name="T6" fmla="*/ 684 w 697"/>
                <a:gd name="T7" fmla="*/ 0 h 455"/>
                <a:gd name="T8" fmla="*/ 0 w 697"/>
                <a:gd name="T9" fmla="*/ 435 h 455"/>
                <a:gd name="T10" fmla="*/ 0 60000 65536"/>
                <a:gd name="T11" fmla="*/ 0 60000 65536"/>
                <a:gd name="T12" fmla="*/ 0 60000 65536"/>
                <a:gd name="T13" fmla="*/ 0 60000 65536"/>
                <a:gd name="T14" fmla="*/ 0 60000 65536"/>
                <a:gd name="T15" fmla="*/ 0 w 697"/>
                <a:gd name="T16" fmla="*/ 0 h 455"/>
                <a:gd name="T17" fmla="*/ 697 w 697"/>
                <a:gd name="T18" fmla="*/ 455 h 455"/>
              </a:gdLst>
              <a:ahLst/>
              <a:cxnLst>
                <a:cxn ang="T10">
                  <a:pos x="T0" y="T1"/>
                </a:cxn>
                <a:cxn ang="T11">
                  <a:pos x="T2" y="T3"/>
                </a:cxn>
                <a:cxn ang="T12">
                  <a:pos x="T4" y="T5"/>
                </a:cxn>
                <a:cxn ang="T13">
                  <a:pos x="T6" y="T7"/>
                </a:cxn>
                <a:cxn ang="T14">
                  <a:pos x="T8" y="T9"/>
                </a:cxn>
              </a:cxnLst>
              <a:rect l="T15" t="T16" r="T17" b="T18"/>
              <a:pathLst>
                <a:path w="697" h="455">
                  <a:moveTo>
                    <a:pt x="0" y="435"/>
                  </a:moveTo>
                  <a:lnTo>
                    <a:pt x="13" y="455"/>
                  </a:lnTo>
                  <a:lnTo>
                    <a:pt x="697" y="20"/>
                  </a:lnTo>
                  <a:lnTo>
                    <a:pt x="684" y="0"/>
                  </a:lnTo>
                  <a:lnTo>
                    <a:pt x="0" y="4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28" name="Freeform 329">
              <a:extLst>
                <a:ext uri="{FF2B5EF4-FFF2-40B4-BE49-F238E27FC236}">
                  <a16:creationId xmlns:a16="http://schemas.microsoft.com/office/drawing/2014/main" id="{83B619AD-7A13-4345-8B3D-24975B7520F2}"/>
                </a:ext>
              </a:extLst>
            </p:cNvPr>
            <p:cNvSpPr>
              <a:spLocks/>
            </p:cNvSpPr>
            <p:nvPr/>
          </p:nvSpPr>
          <p:spPr bwMode="auto">
            <a:xfrm>
              <a:off x="4996" y="101"/>
              <a:ext cx="119" cy="103"/>
            </a:xfrm>
            <a:custGeom>
              <a:avLst/>
              <a:gdLst>
                <a:gd name="T0" fmla="*/ 57 w 119"/>
                <a:gd name="T1" fmla="*/ 103 h 103"/>
                <a:gd name="T2" fmla="*/ 119 w 119"/>
                <a:gd name="T3" fmla="*/ 0 h 103"/>
                <a:gd name="T4" fmla="*/ 0 w 119"/>
                <a:gd name="T5" fmla="*/ 12 h 103"/>
                <a:gd name="T6" fmla="*/ 57 w 119"/>
                <a:gd name="T7" fmla="*/ 103 h 103"/>
                <a:gd name="T8" fmla="*/ 0 60000 65536"/>
                <a:gd name="T9" fmla="*/ 0 60000 65536"/>
                <a:gd name="T10" fmla="*/ 0 60000 65536"/>
                <a:gd name="T11" fmla="*/ 0 60000 65536"/>
                <a:gd name="T12" fmla="*/ 0 w 119"/>
                <a:gd name="T13" fmla="*/ 0 h 103"/>
                <a:gd name="T14" fmla="*/ 119 w 119"/>
                <a:gd name="T15" fmla="*/ 103 h 103"/>
              </a:gdLst>
              <a:ahLst/>
              <a:cxnLst>
                <a:cxn ang="T8">
                  <a:pos x="T0" y="T1"/>
                </a:cxn>
                <a:cxn ang="T9">
                  <a:pos x="T2" y="T3"/>
                </a:cxn>
                <a:cxn ang="T10">
                  <a:pos x="T4" y="T5"/>
                </a:cxn>
                <a:cxn ang="T11">
                  <a:pos x="T6" y="T7"/>
                </a:cxn>
              </a:cxnLst>
              <a:rect l="T12" t="T13" r="T14" b="T15"/>
              <a:pathLst>
                <a:path w="119" h="103">
                  <a:moveTo>
                    <a:pt x="57" y="103"/>
                  </a:moveTo>
                  <a:lnTo>
                    <a:pt x="119" y="0"/>
                  </a:lnTo>
                  <a:lnTo>
                    <a:pt x="0" y="12"/>
                  </a:lnTo>
                  <a:lnTo>
                    <a:pt x="57"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47425" name="Group 330">
            <a:extLst>
              <a:ext uri="{FF2B5EF4-FFF2-40B4-BE49-F238E27FC236}">
                <a16:creationId xmlns:a16="http://schemas.microsoft.com/office/drawing/2014/main" id="{579C4852-3938-4458-9F19-2191886EAD51}"/>
              </a:ext>
            </a:extLst>
          </p:cNvPr>
          <p:cNvGrpSpPr>
            <a:grpSpLocks/>
          </p:cNvGrpSpPr>
          <p:nvPr/>
        </p:nvGrpSpPr>
        <p:grpSpPr bwMode="auto">
          <a:xfrm rot="10800000">
            <a:off x="6591300" y="323850"/>
            <a:ext cx="611188" cy="368300"/>
            <a:chOff x="3214" y="162"/>
            <a:chExt cx="385" cy="232"/>
          </a:xfrm>
        </p:grpSpPr>
        <p:sp>
          <p:nvSpPr>
            <p:cNvPr id="31825" name="Freeform 331">
              <a:extLst>
                <a:ext uri="{FF2B5EF4-FFF2-40B4-BE49-F238E27FC236}">
                  <a16:creationId xmlns:a16="http://schemas.microsoft.com/office/drawing/2014/main" id="{ACC88217-9E8C-47FF-B7CD-C4720948F0F2}"/>
                </a:ext>
              </a:extLst>
            </p:cNvPr>
            <p:cNvSpPr>
              <a:spLocks/>
            </p:cNvSpPr>
            <p:nvPr/>
          </p:nvSpPr>
          <p:spPr bwMode="auto">
            <a:xfrm>
              <a:off x="3298" y="162"/>
              <a:ext cx="301" cy="190"/>
            </a:xfrm>
            <a:custGeom>
              <a:avLst/>
              <a:gdLst>
                <a:gd name="T0" fmla="*/ 301 w 301"/>
                <a:gd name="T1" fmla="*/ 20 h 190"/>
                <a:gd name="T2" fmla="*/ 289 w 301"/>
                <a:gd name="T3" fmla="*/ 0 h 190"/>
                <a:gd name="T4" fmla="*/ 0 w 301"/>
                <a:gd name="T5" fmla="*/ 170 h 190"/>
                <a:gd name="T6" fmla="*/ 12 w 301"/>
                <a:gd name="T7" fmla="*/ 190 h 190"/>
                <a:gd name="T8" fmla="*/ 301 w 301"/>
                <a:gd name="T9" fmla="*/ 20 h 190"/>
                <a:gd name="T10" fmla="*/ 0 60000 65536"/>
                <a:gd name="T11" fmla="*/ 0 60000 65536"/>
                <a:gd name="T12" fmla="*/ 0 60000 65536"/>
                <a:gd name="T13" fmla="*/ 0 60000 65536"/>
                <a:gd name="T14" fmla="*/ 0 60000 65536"/>
                <a:gd name="T15" fmla="*/ 0 w 301"/>
                <a:gd name="T16" fmla="*/ 0 h 190"/>
                <a:gd name="T17" fmla="*/ 301 w 301"/>
                <a:gd name="T18" fmla="*/ 190 h 190"/>
              </a:gdLst>
              <a:ahLst/>
              <a:cxnLst>
                <a:cxn ang="T10">
                  <a:pos x="T0" y="T1"/>
                </a:cxn>
                <a:cxn ang="T11">
                  <a:pos x="T2" y="T3"/>
                </a:cxn>
                <a:cxn ang="T12">
                  <a:pos x="T4" y="T5"/>
                </a:cxn>
                <a:cxn ang="T13">
                  <a:pos x="T6" y="T7"/>
                </a:cxn>
                <a:cxn ang="T14">
                  <a:pos x="T8" y="T9"/>
                </a:cxn>
              </a:cxnLst>
              <a:rect l="T15" t="T16" r="T17" b="T18"/>
              <a:pathLst>
                <a:path w="301" h="190">
                  <a:moveTo>
                    <a:pt x="301" y="20"/>
                  </a:moveTo>
                  <a:lnTo>
                    <a:pt x="289" y="0"/>
                  </a:lnTo>
                  <a:lnTo>
                    <a:pt x="0" y="170"/>
                  </a:lnTo>
                  <a:lnTo>
                    <a:pt x="12" y="190"/>
                  </a:lnTo>
                  <a:lnTo>
                    <a:pt x="30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26" name="Freeform 332">
              <a:extLst>
                <a:ext uri="{FF2B5EF4-FFF2-40B4-BE49-F238E27FC236}">
                  <a16:creationId xmlns:a16="http://schemas.microsoft.com/office/drawing/2014/main" id="{3B341BF7-84F3-47DC-B215-B137404F0B18}"/>
                </a:ext>
              </a:extLst>
            </p:cNvPr>
            <p:cNvSpPr>
              <a:spLocks/>
            </p:cNvSpPr>
            <p:nvPr/>
          </p:nvSpPr>
          <p:spPr bwMode="auto">
            <a:xfrm>
              <a:off x="3214" y="293"/>
              <a:ext cx="119" cy="101"/>
            </a:xfrm>
            <a:custGeom>
              <a:avLst/>
              <a:gdLst>
                <a:gd name="T0" fmla="*/ 65 w 119"/>
                <a:gd name="T1" fmla="*/ 0 h 101"/>
                <a:gd name="T2" fmla="*/ 0 w 119"/>
                <a:gd name="T3" fmla="*/ 101 h 101"/>
                <a:gd name="T4" fmla="*/ 119 w 119"/>
                <a:gd name="T5" fmla="*/ 93 h 101"/>
                <a:gd name="T6" fmla="*/ 65 w 119"/>
                <a:gd name="T7" fmla="*/ 0 h 101"/>
                <a:gd name="T8" fmla="*/ 0 60000 65536"/>
                <a:gd name="T9" fmla="*/ 0 60000 65536"/>
                <a:gd name="T10" fmla="*/ 0 60000 65536"/>
                <a:gd name="T11" fmla="*/ 0 60000 65536"/>
                <a:gd name="T12" fmla="*/ 0 w 119"/>
                <a:gd name="T13" fmla="*/ 0 h 101"/>
                <a:gd name="T14" fmla="*/ 119 w 119"/>
                <a:gd name="T15" fmla="*/ 101 h 101"/>
              </a:gdLst>
              <a:ahLst/>
              <a:cxnLst>
                <a:cxn ang="T8">
                  <a:pos x="T0" y="T1"/>
                </a:cxn>
                <a:cxn ang="T9">
                  <a:pos x="T2" y="T3"/>
                </a:cxn>
                <a:cxn ang="T10">
                  <a:pos x="T4" y="T5"/>
                </a:cxn>
                <a:cxn ang="T11">
                  <a:pos x="T6" y="T7"/>
                </a:cxn>
              </a:cxnLst>
              <a:rect l="T12" t="T13" r="T14" b="T15"/>
              <a:pathLst>
                <a:path w="119" h="101">
                  <a:moveTo>
                    <a:pt x="65" y="0"/>
                  </a:moveTo>
                  <a:lnTo>
                    <a:pt x="0" y="101"/>
                  </a:lnTo>
                  <a:lnTo>
                    <a:pt x="119" y="93"/>
                  </a:lnTo>
                  <a:lnTo>
                    <a:pt x="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47426" name="Group 333">
            <a:extLst>
              <a:ext uri="{FF2B5EF4-FFF2-40B4-BE49-F238E27FC236}">
                <a16:creationId xmlns:a16="http://schemas.microsoft.com/office/drawing/2014/main" id="{796CCB40-63EF-4907-AC69-92AB3A225075}"/>
              </a:ext>
            </a:extLst>
          </p:cNvPr>
          <p:cNvGrpSpPr>
            <a:grpSpLocks/>
          </p:cNvGrpSpPr>
          <p:nvPr/>
        </p:nvGrpSpPr>
        <p:grpSpPr bwMode="auto">
          <a:xfrm>
            <a:off x="5000626" y="311151"/>
            <a:ext cx="720725" cy="454025"/>
            <a:chOff x="2212" y="111"/>
            <a:chExt cx="454" cy="286"/>
          </a:xfrm>
        </p:grpSpPr>
        <p:sp>
          <p:nvSpPr>
            <p:cNvPr id="31823" name="Freeform 334">
              <a:extLst>
                <a:ext uri="{FF2B5EF4-FFF2-40B4-BE49-F238E27FC236}">
                  <a16:creationId xmlns:a16="http://schemas.microsoft.com/office/drawing/2014/main" id="{C60ABA1B-9105-4112-82E8-12E775A22114}"/>
                </a:ext>
              </a:extLst>
            </p:cNvPr>
            <p:cNvSpPr>
              <a:spLocks/>
            </p:cNvSpPr>
            <p:nvPr/>
          </p:nvSpPr>
          <p:spPr bwMode="auto">
            <a:xfrm>
              <a:off x="2212" y="111"/>
              <a:ext cx="371" cy="242"/>
            </a:xfrm>
            <a:custGeom>
              <a:avLst/>
              <a:gdLst>
                <a:gd name="T0" fmla="*/ 12 w 371"/>
                <a:gd name="T1" fmla="*/ 0 h 242"/>
                <a:gd name="T2" fmla="*/ 0 w 371"/>
                <a:gd name="T3" fmla="*/ 20 h 242"/>
                <a:gd name="T4" fmla="*/ 359 w 371"/>
                <a:gd name="T5" fmla="*/ 242 h 242"/>
                <a:gd name="T6" fmla="*/ 371 w 371"/>
                <a:gd name="T7" fmla="*/ 222 h 242"/>
                <a:gd name="T8" fmla="*/ 12 w 371"/>
                <a:gd name="T9" fmla="*/ 0 h 242"/>
                <a:gd name="T10" fmla="*/ 0 60000 65536"/>
                <a:gd name="T11" fmla="*/ 0 60000 65536"/>
                <a:gd name="T12" fmla="*/ 0 60000 65536"/>
                <a:gd name="T13" fmla="*/ 0 60000 65536"/>
                <a:gd name="T14" fmla="*/ 0 60000 65536"/>
                <a:gd name="T15" fmla="*/ 0 w 371"/>
                <a:gd name="T16" fmla="*/ 0 h 242"/>
                <a:gd name="T17" fmla="*/ 371 w 371"/>
                <a:gd name="T18" fmla="*/ 242 h 242"/>
              </a:gdLst>
              <a:ahLst/>
              <a:cxnLst>
                <a:cxn ang="T10">
                  <a:pos x="T0" y="T1"/>
                </a:cxn>
                <a:cxn ang="T11">
                  <a:pos x="T2" y="T3"/>
                </a:cxn>
                <a:cxn ang="T12">
                  <a:pos x="T4" y="T5"/>
                </a:cxn>
                <a:cxn ang="T13">
                  <a:pos x="T6" y="T7"/>
                </a:cxn>
                <a:cxn ang="T14">
                  <a:pos x="T8" y="T9"/>
                </a:cxn>
              </a:cxnLst>
              <a:rect l="T15" t="T16" r="T17" b="T18"/>
              <a:pathLst>
                <a:path w="371" h="242">
                  <a:moveTo>
                    <a:pt x="12" y="0"/>
                  </a:moveTo>
                  <a:lnTo>
                    <a:pt x="0" y="20"/>
                  </a:lnTo>
                  <a:lnTo>
                    <a:pt x="359" y="242"/>
                  </a:lnTo>
                  <a:lnTo>
                    <a:pt x="371" y="22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24" name="Freeform 335">
              <a:extLst>
                <a:ext uri="{FF2B5EF4-FFF2-40B4-BE49-F238E27FC236}">
                  <a16:creationId xmlns:a16="http://schemas.microsoft.com/office/drawing/2014/main" id="{E48491C9-1B7A-4C13-8825-0DA4E1C0A84C}"/>
                </a:ext>
              </a:extLst>
            </p:cNvPr>
            <p:cNvSpPr>
              <a:spLocks/>
            </p:cNvSpPr>
            <p:nvPr/>
          </p:nvSpPr>
          <p:spPr bwMode="auto">
            <a:xfrm>
              <a:off x="2547" y="296"/>
              <a:ext cx="119" cy="101"/>
            </a:xfrm>
            <a:custGeom>
              <a:avLst/>
              <a:gdLst>
                <a:gd name="T0" fmla="*/ 0 w 119"/>
                <a:gd name="T1" fmla="*/ 91 h 101"/>
                <a:gd name="T2" fmla="*/ 119 w 119"/>
                <a:gd name="T3" fmla="*/ 101 h 101"/>
                <a:gd name="T4" fmla="*/ 56 w 119"/>
                <a:gd name="T5" fmla="*/ 0 h 101"/>
                <a:gd name="T6" fmla="*/ 0 w 119"/>
                <a:gd name="T7" fmla="*/ 91 h 101"/>
                <a:gd name="T8" fmla="*/ 0 60000 65536"/>
                <a:gd name="T9" fmla="*/ 0 60000 65536"/>
                <a:gd name="T10" fmla="*/ 0 60000 65536"/>
                <a:gd name="T11" fmla="*/ 0 60000 65536"/>
                <a:gd name="T12" fmla="*/ 0 w 119"/>
                <a:gd name="T13" fmla="*/ 0 h 101"/>
                <a:gd name="T14" fmla="*/ 119 w 119"/>
                <a:gd name="T15" fmla="*/ 101 h 101"/>
              </a:gdLst>
              <a:ahLst/>
              <a:cxnLst>
                <a:cxn ang="T8">
                  <a:pos x="T0" y="T1"/>
                </a:cxn>
                <a:cxn ang="T9">
                  <a:pos x="T2" y="T3"/>
                </a:cxn>
                <a:cxn ang="T10">
                  <a:pos x="T4" y="T5"/>
                </a:cxn>
                <a:cxn ang="T11">
                  <a:pos x="T6" y="T7"/>
                </a:cxn>
              </a:cxnLst>
              <a:rect l="T12" t="T13" r="T14" b="T15"/>
              <a:pathLst>
                <a:path w="119" h="101">
                  <a:moveTo>
                    <a:pt x="0" y="91"/>
                  </a:moveTo>
                  <a:lnTo>
                    <a:pt x="119" y="101"/>
                  </a:lnTo>
                  <a:lnTo>
                    <a:pt x="56" y="0"/>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47427" name="Group 336">
            <a:extLst>
              <a:ext uri="{FF2B5EF4-FFF2-40B4-BE49-F238E27FC236}">
                <a16:creationId xmlns:a16="http://schemas.microsoft.com/office/drawing/2014/main" id="{395BB146-7401-460F-B7C8-DFE8C364C492}"/>
              </a:ext>
            </a:extLst>
          </p:cNvPr>
          <p:cNvGrpSpPr>
            <a:grpSpLocks/>
          </p:cNvGrpSpPr>
          <p:nvPr/>
        </p:nvGrpSpPr>
        <p:grpSpPr bwMode="auto">
          <a:xfrm>
            <a:off x="4730751" y="1195389"/>
            <a:ext cx="873125" cy="669925"/>
            <a:chOff x="2042" y="752"/>
            <a:chExt cx="550" cy="422"/>
          </a:xfrm>
        </p:grpSpPr>
        <p:sp>
          <p:nvSpPr>
            <p:cNvPr id="31821" name="Freeform 337">
              <a:extLst>
                <a:ext uri="{FF2B5EF4-FFF2-40B4-BE49-F238E27FC236}">
                  <a16:creationId xmlns:a16="http://schemas.microsoft.com/office/drawing/2014/main" id="{3EF2216C-CA52-4855-B303-E03773FC1DE3}"/>
                </a:ext>
              </a:extLst>
            </p:cNvPr>
            <p:cNvSpPr>
              <a:spLocks/>
            </p:cNvSpPr>
            <p:nvPr/>
          </p:nvSpPr>
          <p:spPr bwMode="auto">
            <a:xfrm>
              <a:off x="2042" y="752"/>
              <a:ext cx="474" cy="369"/>
            </a:xfrm>
            <a:custGeom>
              <a:avLst/>
              <a:gdLst>
                <a:gd name="T0" fmla="*/ 460 w 474"/>
                <a:gd name="T1" fmla="*/ 369 h 369"/>
                <a:gd name="T2" fmla="*/ 474 w 474"/>
                <a:gd name="T3" fmla="*/ 350 h 369"/>
                <a:gd name="T4" fmla="*/ 14 w 474"/>
                <a:gd name="T5" fmla="*/ 0 h 369"/>
                <a:gd name="T6" fmla="*/ 0 w 474"/>
                <a:gd name="T7" fmla="*/ 19 h 369"/>
                <a:gd name="T8" fmla="*/ 460 w 474"/>
                <a:gd name="T9" fmla="*/ 369 h 369"/>
                <a:gd name="T10" fmla="*/ 0 60000 65536"/>
                <a:gd name="T11" fmla="*/ 0 60000 65536"/>
                <a:gd name="T12" fmla="*/ 0 60000 65536"/>
                <a:gd name="T13" fmla="*/ 0 60000 65536"/>
                <a:gd name="T14" fmla="*/ 0 60000 65536"/>
                <a:gd name="T15" fmla="*/ 0 w 474"/>
                <a:gd name="T16" fmla="*/ 0 h 369"/>
                <a:gd name="T17" fmla="*/ 474 w 474"/>
                <a:gd name="T18" fmla="*/ 369 h 369"/>
              </a:gdLst>
              <a:ahLst/>
              <a:cxnLst>
                <a:cxn ang="T10">
                  <a:pos x="T0" y="T1"/>
                </a:cxn>
                <a:cxn ang="T11">
                  <a:pos x="T2" y="T3"/>
                </a:cxn>
                <a:cxn ang="T12">
                  <a:pos x="T4" y="T5"/>
                </a:cxn>
                <a:cxn ang="T13">
                  <a:pos x="T6" y="T7"/>
                </a:cxn>
                <a:cxn ang="T14">
                  <a:pos x="T8" y="T9"/>
                </a:cxn>
              </a:cxnLst>
              <a:rect l="T15" t="T16" r="T17" b="T18"/>
              <a:pathLst>
                <a:path w="474" h="369">
                  <a:moveTo>
                    <a:pt x="460" y="369"/>
                  </a:moveTo>
                  <a:lnTo>
                    <a:pt x="474" y="350"/>
                  </a:lnTo>
                  <a:lnTo>
                    <a:pt x="14" y="0"/>
                  </a:lnTo>
                  <a:lnTo>
                    <a:pt x="0" y="19"/>
                  </a:lnTo>
                  <a:lnTo>
                    <a:pt x="460" y="3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22" name="Freeform 338">
              <a:extLst>
                <a:ext uri="{FF2B5EF4-FFF2-40B4-BE49-F238E27FC236}">
                  <a16:creationId xmlns:a16="http://schemas.microsoft.com/office/drawing/2014/main" id="{E74B1A10-C7A4-4589-B7A2-EB0C465C4497}"/>
                </a:ext>
              </a:extLst>
            </p:cNvPr>
            <p:cNvSpPr>
              <a:spLocks/>
            </p:cNvSpPr>
            <p:nvPr/>
          </p:nvSpPr>
          <p:spPr bwMode="auto">
            <a:xfrm>
              <a:off x="2474" y="1067"/>
              <a:ext cx="118" cy="107"/>
            </a:xfrm>
            <a:custGeom>
              <a:avLst/>
              <a:gdLst>
                <a:gd name="T0" fmla="*/ 0 w 118"/>
                <a:gd name="T1" fmla="*/ 85 h 107"/>
                <a:gd name="T2" fmla="*/ 118 w 118"/>
                <a:gd name="T3" fmla="*/ 107 h 107"/>
                <a:gd name="T4" fmla="*/ 65 w 118"/>
                <a:gd name="T5" fmla="*/ 0 h 107"/>
                <a:gd name="T6" fmla="*/ 0 w 118"/>
                <a:gd name="T7" fmla="*/ 85 h 107"/>
                <a:gd name="T8" fmla="*/ 0 60000 65536"/>
                <a:gd name="T9" fmla="*/ 0 60000 65536"/>
                <a:gd name="T10" fmla="*/ 0 60000 65536"/>
                <a:gd name="T11" fmla="*/ 0 60000 65536"/>
                <a:gd name="T12" fmla="*/ 0 w 118"/>
                <a:gd name="T13" fmla="*/ 0 h 107"/>
                <a:gd name="T14" fmla="*/ 118 w 118"/>
                <a:gd name="T15" fmla="*/ 107 h 107"/>
              </a:gdLst>
              <a:ahLst/>
              <a:cxnLst>
                <a:cxn ang="T8">
                  <a:pos x="T0" y="T1"/>
                </a:cxn>
                <a:cxn ang="T9">
                  <a:pos x="T2" y="T3"/>
                </a:cxn>
                <a:cxn ang="T10">
                  <a:pos x="T4" y="T5"/>
                </a:cxn>
                <a:cxn ang="T11">
                  <a:pos x="T6" y="T7"/>
                </a:cxn>
              </a:cxnLst>
              <a:rect l="T12" t="T13" r="T14" b="T15"/>
              <a:pathLst>
                <a:path w="118" h="107">
                  <a:moveTo>
                    <a:pt x="0" y="85"/>
                  </a:moveTo>
                  <a:lnTo>
                    <a:pt x="118" y="107"/>
                  </a:lnTo>
                  <a:lnTo>
                    <a:pt x="65" y="0"/>
                  </a:lnTo>
                  <a:lnTo>
                    <a:pt x="0"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47428" name="Group 339">
            <a:extLst>
              <a:ext uri="{FF2B5EF4-FFF2-40B4-BE49-F238E27FC236}">
                <a16:creationId xmlns:a16="http://schemas.microsoft.com/office/drawing/2014/main" id="{E8499100-CDFE-4971-96EE-8D1B24ABBE03}"/>
              </a:ext>
            </a:extLst>
          </p:cNvPr>
          <p:cNvGrpSpPr>
            <a:grpSpLocks/>
          </p:cNvGrpSpPr>
          <p:nvPr/>
        </p:nvGrpSpPr>
        <p:grpSpPr bwMode="auto">
          <a:xfrm>
            <a:off x="4652964" y="1365250"/>
            <a:ext cx="708025" cy="496888"/>
            <a:chOff x="1993" y="859"/>
            <a:chExt cx="446" cy="313"/>
          </a:xfrm>
        </p:grpSpPr>
        <p:sp>
          <p:nvSpPr>
            <p:cNvPr id="31819" name="Freeform 340">
              <a:extLst>
                <a:ext uri="{FF2B5EF4-FFF2-40B4-BE49-F238E27FC236}">
                  <a16:creationId xmlns:a16="http://schemas.microsoft.com/office/drawing/2014/main" id="{2A6497CD-0CB6-4519-8046-360DBE0E7E1F}"/>
                </a:ext>
              </a:extLst>
            </p:cNvPr>
            <p:cNvSpPr>
              <a:spLocks/>
            </p:cNvSpPr>
            <p:nvPr/>
          </p:nvSpPr>
          <p:spPr bwMode="auto">
            <a:xfrm>
              <a:off x="2073" y="909"/>
              <a:ext cx="366" cy="263"/>
            </a:xfrm>
            <a:custGeom>
              <a:avLst/>
              <a:gdLst>
                <a:gd name="T0" fmla="*/ 353 w 366"/>
                <a:gd name="T1" fmla="*/ 263 h 263"/>
                <a:gd name="T2" fmla="*/ 366 w 366"/>
                <a:gd name="T3" fmla="*/ 244 h 263"/>
                <a:gd name="T4" fmla="*/ 13 w 366"/>
                <a:gd name="T5" fmla="*/ 0 h 263"/>
                <a:gd name="T6" fmla="*/ 0 w 366"/>
                <a:gd name="T7" fmla="*/ 19 h 263"/>
                <a:gd name="T8" fmla="*/ 353 w 366"/>
                <a:gd name="T9" fmla="*/ 263 h 263"/>
                <a:gd name="T10" fmla="*/ 0 60000 65536"/>
                <a:gd name="T11" fmla="*/ 0 60000 65536"/>
                <a:gd name="T12" fmla="*/ 0 60000 65536"/>
                <a:gd name="T13" fmla="*/ 0 60000 65536"/>
                <a:gd name="T14" fmla="*/ 0 60000 65536"/>
                <a:gd name="T15" fmla="*/ 0 w 366"/>
                <a:gd name="T16" fmla="*/ 0 h 263"/>
                <a:gd name="T17" fmla="*/ 366 w 366"/>
                <a:gd name="T18" fmla="*/ 263 h 263"/>
              </a:gdLst>
              <a:ahLst/>
              <a:cxnLst>
                <a:cxn ang="T10">
                  <a:pos x="T0" y="T1"/>
                </a:cxn>
                <a:cxn ang="T11">
                  <a:pos x="T2" y="T3"/>
                </a:cxn>
                <a:cxn ang="T12">
                  <a:pos x="T4" y="T5"/>
                </a:cxn>
                <a:cxn ang="T13">
                  <a:pos x="T6" y="T7"/>
                </a:cxn>
                <a:cxn ang="T14">
                  <a:pos x="T8" y="T9"/>
                </a:cxn>
              </a:cxnLst>
              <a:rect l="T15" t="T16" r="T17" b="T18"/>
              <a:pathLst>
                <a:path w="366" h="263">
                  <a:moveTo>
                    <a:pt x="353" y="263"/>
                  </a:moveTo>
                  <a:lnTo>
                    <a:pt x="366" y="244"/>
                  </a:lnTo>
                  <a:lnTo>
                    <a:pt x="13" y="0"/>
                  </a:lnTo>
                  <a:lnTo>
                    <a:pt x="0" y="19"/>
                  </a:lnTo>
                  <a:lnTo>
                    <a:pt x="353" y="2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20" name="Freeform 341">
              <a:extLst>
                <a:ext uri="{FF2B5EF4-FFF2-40B4-BE49-F238E27FC236}">
                  <a16:creationId xmlns:a16="http://schemas.microsoft.com/office/drawing/2014/main" id="{AF33068C-FC09-4A71-9DCD-FBAE8DD72417}"/>
                </a:ext>
              </a:extLst>
            </p:cNvPr>
            <p:cNvSpPr>
              <a:spLocks/>
            </p:cNvSpPr>
            <p:nvPr/>
          </p:nvSpPr>
          <p:spPr bwMode="auto">
            <a:xfrm>
              <a:off x="1993" y="859"/>
              <a:ext cx="119" cy="105"/>
            </a:xfrm>
            <a:custGeom>
              <a:avLst/>
              <a:gdLst>
                <a:gd name="T0" fmla="*/ 119 w 119"/>
                <a:gd name="T1" fmla="*/ 17 h 105"/>
                <a:gd name="T2" fmla="*/ 0 w 119"/>
                <a:gd name="T3" fmla="*/ 0 h 105"/>
                <a:gd name="T4" fmla="*/ 58 w 119"/>
                <a:gd name="T5" fmla="*/ 105 h 105"/>
                <a:gd name="T6" fmla="*/ 119 w 119"/>
                <a:gd name="T7" fmla="*/ 17 h 105"/>
                <a:gd name="T8" fmla="*/ 0 60000 65536"/>
                <a:gd name="T9" fmla="*/ 0 60000 65536"/>
                <a:gd name="T10" fmla="*/ 0 60000 65536"/>
                <a:gd name="T11" fmla="*/ 0 60000 65536"/>
                <a:gd name="T12" fmla="*/ 0 w 119"/>
                <a:gd name="T13" fmla="*/ 0 h 105"/>
                <a:gd name="T14" fmla="*/ 119 w 119"/>
                <a:gd name="T15" fmla="*/ 105 h 105"/>
              </a:gdLst>
              <a:ahLst/>
              <a:cxnLst>
                <a:cxn ang="T8">
                  <a:pos x="T0" y="T1"/>
                </a:cxn>
                <a:cxn ang="T9">
                  <a:pos x="T2" y="T3"/>
                </a:cxn>
                <a:cxn ang="T10">
                  <a:pos x="T4" y="T5"/>
                </a:cxn>
                <a:cxn ang="T11">
                  <a:pos x="T6" y="T7"/>
                </a:cxn>
              </a:cxnLst>
              <a:rect l="T12" t="T13" r="T14" b="T15"/>
              <a:pathLst>
                <a:path w="119" h="105">
                  <a:moveTo>
                    <a:pt x="119" y="17"/>
                  </a:moveTo>
                  <a:lnTo>
                    <a:pt x="0" y="0"/>
                  </a:lnTo>
                  <a:lnTo>
                    <a:pt x="58" y="105"/>
                  </a:lnTo>
                  <a:lnTo>
                    <a:pt x="11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47429" name="Group 342">
            <a:extLst>
              <a:ext uri="{FF2B5EF4-FFF2-40B4-BE49-F238E27FC236}">
                <a16:creationId xmlns:a16="http://schemas.microsoft.com/office/drawing/2014/main" id="{C743B9A4-A700-48D1-BD79-8D1091135278}"/>
              </a:ext>
            </a:extLst>
          </p:cNvPr>
          <p:cNvGrpSpPr>
            <a:grpSpLocks/>
          </p:cNvGrpSpPr>
          <p:nvPr/>
        </p:nvGrpSpPr>
        <p:grpSpPr bwMode="auto">
          <a:xfrm>
            <a:off x="6715126" y="981075"/>
            <a:ext cx="1185863" cy="890588"/>
            <a:chOff x="3292" y="617"/>
            <a:chExt cx="747" cy="561"/>
          </a:xfrm>
        </p:grpSpPr>
        <p:sp>
          <p:nvSpPr>
            <p:cNvPr id="31817" name="Freeform 343">
              <a:extLst>
                <a:ext uri="{FF2B5EF4-FFF2-40B4-BE49-F238E27FC236}">
                  <a16:creationId xmlns:a16="http://schemas.microsoft.com/office/drawing/2014/main" id="{DC773393-AF1B-4782-AF8C-326307578586}"/>
                </a:ext>
              </a:extLst>
            </p:cNvPr>
            <p:cNvSpPr>
              <a:spLocks/>
            </p:cNvSpPr>
            <p:nvPr/>
          </p:nvSpPr>
          <p:spPr bwMode="auto">
            <a:xfrm>
              <a:off x="3292" y="670"/>
              <a:ext cx="670" cy="508"/>
            </a:xfrm>
            <a:custGeom>
              <a:avLst/>
              <a:gdLst>
                <a:gd name="T0" fmla="*/ 0 w 670"/>
                <a:gd name="T1" fmla="*/ 489 h 508"/>
                <a:gd name="T2" fmla="*/ 14 w 670"/>
                <a:gd name="T3" fmla="*/ 508 h 508"/>
                <a:gd name="T4" fmla="*/ 670 w 670"/>
                <a:gd name="T5" fmla="*/ 19 h 508"/>
                <a:gd name="T6" fmla="*/ 656 w 670"/>
                <a:gd name="T7" fmla="*/ 0 h 508"/>
                <a:gd name="T8" fmla="*/ 0 w 670"/>
                <a:gd name="T9" fmla="*/ 489 h 508"/>
                <a:gd name="T10" fmla="*/ 0 60000 65536"/>
                <a:gd name="T11" fmla="*/ 0 60000 65536"/>
                <a:gd name="T12" fmla="*/ 0 60000 65536"/>
                <a:gd name="T13" fmla="*/ 0 60000 65536"/>
                <a:gd name="T14" fmla="*/ 0 60000 65536"/>
                <a:gd name="T15" fmla="*/ 0 w 670"/>
                <a:gd name="T16" fmla="*/ 0 h 508"/>
                <a:gd name="T17" fmla="*/ 670 w 670"/>
                <a:gd name="T18" fmla="*/ 508 h 508"/>
              </a:gdLst>
              <a:ahLst/>
              <a:cxnLst>
                <a:cxn ang="T10">
                  <a:pos x="T0" y="T1"/>
                </a:cxn>
                <a:cxn ang="T11">
                  <a:pos x="T2" y="T3"/>
                </a:cxn>
                <a:cxn ang="T12">
                  <a:pos x="T4" y="T5"/>
                </a:cxn>
                <a:cxn ang="T13">
                  <a:pos x="T6" y="T7"/>
                </a:cxn>
                <a:cxn ang="T14">
                  <a:pos x="T8" y="T9"/>
                </a:cxn>
              </a:cxnLst>
              <a:rect l="T15" t="T16" r="T17" b="T18"/>
              <a:pathLst>
                <a:path w="670" h="508">
                  <a:moveTo>
                    <a:pt x="0" y="489"/>
                  </a:moveTo>
                  <a:lnTo>
                    <a:pt x="14" y="508"/>
                  </a:lnTo>
                  <a:lnTo>
                    <a:pt x="670" y="19"/>
                  </a:lnTo>
                  <a:lnTo>
                    <a:pt x="656" y="0"/>
                  </a:lnTo>
                  <a:lnTo>
                    <a:pt x="0" y="4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18" name="Freeform 344">
              <a:extLst>
                <a:ext uri="{FF2B5EF4-FFF2-40B4-BE49-F238E27FC236}">
                  <a16:creationId xmlns:a16="http://schemas.microsoft.com/office/drawing/2014/main" id="{225353DB-F2C9-4BB3-AF31-FA39D90FEC74}"/>
                </a:ext>
              </a:extLst>
            </p:cNvPr>
            <p:cNvSpPr>
              <a:spLocks/>
            </p:cNvSpPr>
            <p:nvPr/>
          </p:nvSpPr>
          <p:spPr bwMode="auto">
            <a:xfrm>
              <a:off x="3922" y="617"/>
              <a:ext cx="117" cy="107"/>
            </a:xfrm>
            <a:custGeom>
              <a:avLst/>
              <a:gdLst>
                <a:gd name="T0" fmla="*/ 63 w 117"/>
                <a:gd name="T1" fmla="*/ 107 h 107"/>
                <a:gd name="T2" fmla="*/ 117 w 117"/>
                <a:gd name="T3" fmla="*/ 0 h 107"/>
                <a:gd name="T4" fmla="*/ 0 w 117"/>
                <a:gd name="T5" fmla="*/ 21 h 107"/>
                <a:gd name="T6" fmla="*/ 63 w 117"/>
                <a:gd name="T7" fmla="*/ 107 h 107"/>
                <a:gd name="T8" fmla="*/ 0 60000 65536"/>
                <a:gd name="T9" fmla="*/ 0 60000 65536"/>
                <a:gd name="T10" fmla="*/ 0 60000 65536"/>
                <a:gd name="T11" fmla="*/ 0 60000 65536"/>
                <a:gd name="T12" fmla="*/ 0 w 117"/>
                <a:gd name="T13" fmla="*/ 0 h 107"/>
                <a:gd name="T14" fmla="*/ 117 w 117"/>
                <a:gd name="T15" fmla="*/ 107 h 107"/>
              </a:gdLst>
              <a:ahLst/>
              <a:cxnLst>
                <a:cxn ang="T8">
                  <a:pos x="T0" y="T1"/>
                </a:cxn>
                <a:cxn ang="T9">
                  <a:pos x="T2" y="T3"/>
                </a:cxn>
                <a:cxn ang="T10">
                  <a:pos x="T4" y="T5"/>
                </a:cxn>
                <a:cxn ang="T11">
                  <a:pos x="T6" y="T7"/>
                </a:cxn>
              </a:cxnLst>
              <a:rect l="T12" t="T13" r="T14" b="T15"/>
              <a:pathLst>
                <a:path w="117" h="107">
                  <a:moveTo>
                    <a:pt x="63" y="107"/>
                  </a:moveTo>
                  <a:lnTo>
                    <a:pt x="117" y="0"/>
                  </a:lnTo>
                  <a:lnTo>
                    <a:pt x="0" y="21"/>
                  </a:lnTo>
                  <a:lnTo>
                    <a:pt x="63"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47430" name="Group 345">
            <a:extLst>
              <a:ext uri="{FF2B5EF4-FFF2-40B4-BE49-F238E27FC236}">
                <a16:creationId xmlns:a16="http://schemas.microsoft.com/office/drawing/2014/main" id="{51393579-0267-462F-BA66-9C88DD420587}"/>
              </a:ext>
            </a:extLst>
          </p:cNvPr>
          <p:cNvGrpSpPr>
            <a:grpSpLocks/>
          </p:cNvGrpSpPr>
          <p:nvPr/>
        </p:nvGrpSpPr>
        <p:grpSpPr bwMode="auto">
          <a:xfrm>
            <a:off x="6985001" y="1198563"/>
            <a:ext cx="904875" cy="660400"/>
            <a:chOff x="3477" y="754"/>
            <a:chExt cx="555" cy="416"/>
          </a:xfrm>
        </p:grpSpPr>
        <p:sp>
          <p:nvSpPr>
            <p:cNvPr id="31815" name="Freeform 346">
              <a:extLst>
                <a:ext uri="{FF2B5EF4-FFF2-40B4-BE49-F238E27FC236}">
                  <a16:creationId xmlns:a16="http://schemas.microsoft.com/office/drawing/2014/main" id="{4653D1F8-465D-43EF-AC4D-C35BB9782F8A}"/>
                </a:ext>
              </a:extLst>
            </p:cNvPr>
            <p:cNvSpPr>
              <a:spLocks/>
            </p:cNvSpPr>
            <p:nvPr/>
          </p:nvSpPr>
          <p:spPr bwMode="auto">
            <a:xfrm>
              <a:off x="3554" y="754"/>
              <a:ext cx="478" cy="364"/>
            </a:xfrm>
            <a:custGeom>
              <a:avLst/>
              <a:gdLst>
                <a:gd name="T0" fmla="*/ 0 w 478"/>
                <a:gd name="T1" fmla="*/ 345 h 364"/>
                <a:gd name="T2" fmla="*/ 14 w 478"/>
                <a:gd name="T3" fmla="*/ 364 h 364"/>
                <a:gd name="T4" fmla="*/ 478 w 478"/>
                <a:gd name="T5" fmla="*/ 19 h 364"/>
                <a:gd name="T6" fmla="*/ 464 w 478"/>
                <a:gd name="T7" fmla="*/ 0 h 364"/>
                <a:gd name="T8" fmla="*/ 0 w 478"/>
                <a:gd name="T9" fmla="*/ 345 h 364"/>
                <a:gd name="T10" fmla="*/ 0 60000 65536"/>
                <a:gd name="T11" fmla="*/ 0 60000 65536"/>
                <a:gd name="T12" fmla="*/ 0 60000 65536"/>
                <a:gd name="T13" fmla="*/ 0 60000 65536"/>
                <a:gd name="T14" fmla="*/ 0 60000 65536"/>
                <a:gd name="T15" fmla="*/ 0 w 478"/>
                <a:gd name="T16" fmla="*/ 0 h 364"/>
                <a:gd name="T17" fmla="*/ 478 w 478"/>
                <a:gd name="T18" fmla="*/ 364 h 364"/>
              </a:gdLst>
              <a:ahLst/>
              <a:cxnLst>
                <a:cxn ang="T10">
                  <a:pos x="T0" y="T1"/>
                </a:cxn>
                <a:cxn ang="T11">
                  <a:pos x="T2" y="T3"/>
                </a:cxn>
                <a:cxn ang="T12">
                  <a:pos x="T4" y="T5"/>
                </a:cxn>
                <a:cxn ang="T13">
                  <a:pos x="T6" y="T7"/>
                </a:cxn>
                <a:cxn ang="T14">
                  <a:pos x="T8" y="T9"/>
                </a:cxn>
              </a:cxnLst>
              <a:rect l="T15" t="T16" r="T17" b="T18"/>
              <a:pathLst>
                <a:path w="478" h="364">
                  <a:moveTo>
                    <a:pt x="0" y="345"/>
                  </a:moveTo>
                  <a:lnTo>
                    <a:pt x="14" y="364"/>
                  </a:lnTo>
                  <a:lnTo>
                    <a:pt x="478" y="19"/>
                  </a:lnTo>
                  <a:lnTo>
                    <a:pt x="464" y="0"/>
                  </a:lnTo>
                  <a:lnTo>
                    <a:pt x="0" y="3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16" name="Freeform 347">
              <a:extLst>
                <a:ext uri="{FF2B5EF4-FFF2-40B4-BE49-F238E27FC236}">
                  <a16:creationId xmlns:a16="http://schemas.microsoft.com/office/drawing/2014/main" id="{16091F63-DBBF-4EEE-9615-A9C2629979B6}"/>
                </a:ext>
              </a:extLst>
            </p:cNvPr>
            <p:cNvSpPr>
              <a:spLocks/>
            </p:cNvSpPr>
            <p:nvPr/>
          </p:nvSpPr>
          <p:spPr bwMode="auto">
            <a:xfrm>
              <a:off x="3477" y="1063"/>
              <a:ext cx="117" cy="107"/>
            </a:xfrm>
            <a:custGeom>
              <a:avLst/>
              <a:gdLst>
                <a:gd name="T0" fmla="*/ 54 w 117"/>
                <a:gd name="T1" fmla="*/ 0 h 107"/>
                <a:gd name="T2" fmla="*/ 0 w 117"/>
                <a:gd name="T3" fmla="*/ 107 h 107"/>
                <a:gd name="T4" fmla="*/ 117 w 117"/>
                <a:gd name="T5" fmla="*/ 86 h 107"/>
                <a:gd name="T6" fmla="*/ 54 w 117"/>
                <a:gd name="T7" fmla="*/ 0 h 107"/>
                <a:gd name="T8" fmla="*/ 0 60000 65536"/>
                <a:gd name="T9" fmla="*/ 0 60000 65536"/>
                <a:gd name="T10" fmla="*/ 0 60000 65536"/>
                <a:gd name="T11" fmla="*/ 0 60000 65536"/>
                <a:gd name="T12" fmla="*/ 0 w 117"/>
                <a:gd name="T13" fmla="*/ 0 h 107"/>
                <a:gd name="T14" fmla="*/ 117 w 117"/>
                <a:gd name="T15" fmla="*/ 107 h 107"/>
              </a:gdLst>
              <a:ahLst/>
              <a:cxnLst>
                <a:cxn ang="T8">
                  <a:pos x="T0" y="T1"/>
                </a:cxn>
                <a:cxn ang="T9">
                  <a:pos x="T2" y="T3"/>
                </a:cxn>
                <a:cxn ang="T10">
                  <a:pos x="T4" y="T5"/>
                </a:cxn>
                <a:cxn ang="T11">
                  <a:pos x="T6" y="T7"/>
                </a:cxn>
              </a:cxnLst>
              <a:rect l="T12" t="T13" r="T14" b="T15"/>
              <a:pathLst>
                <a:path w="117" h="107">
                  <a:moveTo>
                    <a:pt x="54" y="0"/>
                  </a:moveTo>
                  <a:lnTo>
                    <a:pt x="0" y="107"/>
                  </a:lnTo>
                  <a:lnTo>
                    <a:pt x="117" y="86"/>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47431" name="Group 348">
            <a:extLst>
              <a:ext uri="{FF2B5EF4-FFF2-40B4-BE49-F238E27FC236}">
                <a16:creationId xmlns:a16="http://schemas.microsoft.com/office/drawing/2014/main" id="{34111EEC-6595-4CEC-82CB-926AF6B80E25}"/>
              </a:ext>
            </a:extLst>
          </p:cNvPr>
          <p:cNvGrpSpPr>
            <a:grpSpLocks/>
          </p:cNvGrpSpPr>
          <p:nvPr/>
        </p:nvGrpSpPr>
        <p:grpSpPr bwMode="auto">
          <a:xfrm>
            <a:off x="3303589" y="1892301"/>
            <a:ext cx="1990725" cy="169863"/>
            <a:chOff x="1143" y="1191"/>
            <a:chExt cx="1254" cy="107"/>
          </a:xfrm>
        </p:grpSpPr>
        <p:sp>
          <p:nvSpPr>
            <p:cNvPr id="31813" name="Freeform 349">
              <a:extLst>
                <a:ext uri="{FF2B5EF4-FFF2-40B4-BE49-F238E27FC236}">
                  <a16:creationId xmlns:a16="http://schemas.microsoft.com/office/drawing/2014/main" id="{9CD21F9F-D822-4DEE-81FF-FB1A9CDDE924}"/>
                </a:ext>
              </a:extLst>
            </p:cNvPr>
            <p:cNvSpPr>
              <a:spLocks/>
            </p:cNvSpPr>
            <p:nvPr/>
          </p:nvSpPr>
          <p:spPr bwMode="auto">
            <a:xfrm>
              <a:off x="1248" y="1228"/>
              <a:ext cx="1149" cy="29"/>
            </a:xfrm>
            <a:custGeom>
              <a:avLst/>
              <a:gdLst>
                <a:gd name="T0" fmla="*/ 1149 w 1149"/>
                <a:gd name="T1" fmla="*/ 24 h 29"/>
                <a:gd name="T2" fmla="*/ 1149 w 1149"/>
                <a:gd name="T3" fmla="*/ 0 h 29"/>
                <a:gd name="T4" fmla="*/ 0 w 1149"/>
                <a:gd name="T5" fmla="*/ 5 h 29"/>
                <a:gd name="T6" fmla="*/ 0 w 1149"/>
                <a:gd name="T7" fmla="*/ 29 h 29"/>
                <a:gd name="T8" fmla="*/ 1149 w 1149"/>
                <a:gd name="T9" fmla="*/ 24 h 29"/>
                <a:gd name="T10" fmla="*/ 0 60000 65536"/>
                <a:gd name="T11" fmla="*/ 0 60000 65536"/>
                <a:gd name="T12" fmla="*/ 0 60000 65536"/>
                <a:gd name="T13" fmla="*/ 0 60000 65536"/>
                <a:gd name="T14" fmla="*/ 0 60000 65536"/>
                <a:gd name="T15" fmla="*/ 0 w 1149"/>
                <a:gd name="T16" fmla="*/ 0 h 29"/>
                <a:gd name="T17" fmla="*/ 1149 w 1149"/>
                <a:gd name="T18" fmla="*/ 29 h 29"/>
              </a:gdLst>
              <a:ahLst/>
              <a:cxnLst>
                <a:cxn ang="T10">
                  <a:pos x="T0" y="T1"/>
                </a:cxn>
                <a:cxn ang="T11">
                  <a:pos x="T2" y="T3"/>
                </a:cxn>
                <a:cxn ang="T12">
                  <a:pos x="T4" y="T5"/>
                </a:cxn>
                <a:cxn ang="T13">
                  <a:pos x="T6" y="T7"/>
                </a:cxn>
                <a:cxn ang="T14">
                  <a:pos x="T8" y="T9"/>
                </a:cxn>
              </a:cxnLst>
              <a:rect l="T15" t="T16" r="T17" b="T18"/>
              <a:pathLst>
                <a:path w="1149" h="29">
                  <a:moveTo>
                    <a:pt x="1149" y="24"/>
                  </a:moveTo>
                  <a:lnTo>
                    <a:pt x="1149" y="0"/>
                  </a:lnTo>
                  <a:lnTo>
                    <a:pt x="0" y="5"/>
                  </a:lnTo>
                  <a:lnTo>
                    <a:pt x="0" y="29"/>
                  </a:lnTo>
                  <a:lnTo>
                    <a:pt x="1149"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14" name="Freeform 350">
              <a:extLst>
                <a:ext uri="{FF2B5EF4-FFF2-40B4-BE49-F238E27FC236}">
                  <a16:creationId xmlns:a16="http://schemas.microsoft.com/office/drawing/2014/main" id="{65F3EF49-B37E-4C0D-96B5-37A60884BBA6}"/>
                </a:ext>
              </a:extLst>
            </p:cNvPr>
            <p:cNvSpPr>
              <a:spLocks/>
            </p:cNvSpPr>
            <p:nvPr/>
          </p:nvSpPr>
          <p:spPr bwMode="auto">
            <a:xfrm>
              <a:off x="1143" y="1191"/>
              <a:ext cx="107" cy="107"/>
            </a:xfrm>
            <a:custGeom>
              <a:avLst/>
              <a:gdLst>
                <a:gd name="T0" fmla="*/ 107 w 107"/>
                <a:gd name="T1" fmla="*/ 0 h 107"/>
                <a:gd name="T2" fmla="*/ 0 w 107"/>
                <a:gd name="T3" fmla="*/ 54 h 107"/>
                <a:gd name="T4" fmla="*/ 107 w 107"/>
                <a:gd name="T5" fmla="*/ 107 h 107"/>
                <a:gd name="T6" fmla="*/ 107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0"/>
                  </a:moveTo>
                  <a:lnTo>
                    <a:pt x="0" y="54"/>
                  </a:lnTo>
                  <a:lnTo>
                    <a:pt x="107" y="107"/>
                  </a:lnTo>
                  <a:lnTo>
                    <a:pt x="1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1806" name="Group 351">
            <a:extLst>
              <a:ext uri="{FF2B5EF4-FFF2-40B4-BE49-F238E27FC236}">
                <a16:creationId xmlns:a16="http://schemas.microsoft.com/office/drawing/2014/main" id="{76019BFC-282C-414D-9253-31F21CF8D2C1}"/>
              </a:ext>
            </a:extLst>
          </p:cNvPr>
          <p:cNvGrpSpPr>
            <a:grpSpLocks/>
          </p:cNvGrpSpPr>
          <p:nvPr/>
        </p:nvGrpSpPr>
        <p:grpSpPr bwMode="auto">
          <a:xfrm>
            <a:off x="2005013" y="115889"/>
            <a:ext cx="8153400" cy="1755775"/>
            <a:chOff x="325" y="72"/>
            <a:chExt cx="5136" cy="1106"/>
          </a:xfrm>
        </p:grpSpPr>
        <p:sp>
          <p:nvSpPr>
            <p:cNvPr id="31811" name="Freeform 352">
              <a:extLst>
                <a:ext uri="{FF2B5EF4-FFF2-40B4-BE49-F238E27FC236}">
                  <a16:creationId xmlns:a16="http://schemas.microsoft.com/office/drawing/2014/main" id="{8108B5CE-D3BE-47F2-AA3F-0BBD663C3B45}"/>
                </a:ext>
              </a:extLst>
            </p:cNvPr>
            <p:cNvSpPr>
              <a:spLocks/>
            </p:cNvSpPr>
            <p:nvPr/>
          </p:nvSpPr>
          <p:spPr bwMode="auto">
            <a:xfrm>
              <a:off x="325" y="72"/>
              <a:ext cx="188" cy="1106"/>
            </a:xfrm>
            <a:custGeom>
              <a:avLst/>
              <a:gdLst>
                <a:gd name="T0" fmla="*/ 188 w 188"/>
                <a:gd name="T1" fmla="*/ 0 h 1106"/>
                <a:gd name="T2" fmla="*/ 167 w 188"/>
                <a:gd name="T3" fmla="*/ 2 h 1106"/>
                <a:gd name="T4" fmla="*/ 135 w 188"/>
                <a:gd name="T5" fmla="*/ 16 h 1106"/>
                <a:gd name="T6" fmla="*/ 119 w 188"/>
                <a:gd name="T7" fmla="*/ 28 h 1106"/>
                <a:gd name="T8" fmla="*/ 100 w 188"/>
                <a:gd name="T9" fmla="*/ 57 h 1106"/>
                <a:gd name="T10" fmla="*/ 93 w 188"/>
                <a:gd name="T11" fmla="*/ 79 h 1106"/>
                <a:gd name="T12" fmla="*/ 91 w 188"/>
                <a:gd name="T13" fmla="*/ 462 h 1106"/>
                <a:gd name="T14" fmla="*/ 84 w 188"/>
                <a:gd name="T15" fmla="*/ 497 h 1106"/>
                <a:gd name="T16" fmla="*/ 85 w 188"/>
                <a:gd name="T17" fmla="*/ 493 h 1106"/>
                <a:gd name="T18" fmla="*/ 66 w 188"/>
                <a:gd name="T19" fmla="*/ 522 h 1106"/>
                <a:gd name="T20" fmla="*/ 57 w 188"/>
                <a:gd name="T21" fmla="*/ 537 h 1106"/>
                <a:gd name="T22" fmla="*/ 39 w 188"/>
                <a:gd name="T23" fmla="*/ 540 h 1106"/>
                <a:gd name="T24" fmla="*/ 24 w 188"/>
                <a:gd name="T25" fmla="*/ 551 h 1106"/>
                <a:gd name="T26" fmla="*/ 6 w 188"/>
                <a:gd name="T27" fmla="*/ 547 h 1106"/>
                <a:gd name="T28" fmla="*/ 4 w 188"/>
                <a:gd name="T29" fmla="*/ 548 h 1106"/>
                <a:gd name="T30" fmla="*/ 0 w 188"/>
                <a:gd name="T31" fmla="*/ 553 h 1106"/>
                <a:gd name="T32" fmla="*/ 4 w 188"/>
                <a:gd name="T33" fmla="*/ 558 h 1106"/>
                <a:gd name="T34" fmla="*/ 24 w 188"/>
                <a:gd name="T35" fmla="*/ 561 h 1106"/>
                <a:gd name="T36" fmla="*/ 22 w 188"/>
                <a:gd name="T37" fmla="*/ 560 h 1106"/>
                <a:gd name="T38" fmla="*/ 54 w 188"/>
                <a:gd name="T39" fmla="*/ 574 h 1106"/>
                <a:gd name="T40" fmla="*/ 52 w 188"/>
                <a:gd name="T41" fmla="*/ 573 h 1106"/>
                <a:gd name="T42" fmla="*/ 77 w 188"/>
                <a:gd name="T43" fmla="*/ 598 h 1106"/>
                <a:gd name="T44" fmla="*/ 90 w 188"/>
                <a:gd name="T45" fmla="*/ 609 h 1106"/>
                <a:gd name="T46" fmla="*/ 89 w 188"/>
                <a:gd name="T47" fmla="*/ 626 h 1106"/>
                <a:gd name="T48" fmla="*/ 91 w 188"/>
                <a:gd name="T49" fmla="*/ 1009 h 1106"/>
                <a:gd name="T50" fmla="*/ 98 w 188"/>
                <a:gd name="T51" fmla="*/ 1044 h 1106"/>
                <a:gd name="T52" fmla="*/ 108 w 188"/>
                <a:gd name="T53" fmla="*/ 1064 h 1106"/>
                <a:gd name="T54" fmla="*/ 133 w 188"/>
                <a:gd name="T55" fmla="*/ 1089 h 1106"/>
                <a:gd name="T56" fmla="*/ 150 w 188"/>
                <a:gd name="T57" fmla="*/ 1098 h 1106"/>
                <a:gd name="T58" fmla="*/ 170 w 188"/>
                <a:gd name="T59" fmla="*/ 1104 h 1106"/>
                <a:gd name="T60" fmla="*/ 188 w 188"/>
                <a:gd name="T61" fmla="*/ 1094 h 1106"/>
                <a:gd name="T62" fmla="*/ 170 w 188"/>
                <a:gd name="T63" fmla="*/ 1098 h 1106"/>
                <a:gd name="T64" fmla="*/ 155 w 188"/>
                <a:gd name="T65" fmla="*/ 1087 h 1106"/>
                <a:gd name="T66" fmla="*/ 137 w 188"/>
                <a:gd name="T67" fmla="*/ 1084 h 1106"/>
                <a:gd name="T68" fmla="*/ 128 w 188"/>
                <a:gd name="T69" fmla="*/ 1069 h 1106"/>
                <a:gd name="T70" fmla="*/ 109 w 188"/>
                <a:gd name="T71" fmla="*/ 1040 h 1106"/>
                <a:gd name="T72" fmla="*/ 110 w 188"/>
                <a:gd name="T73" fmla="*/ 1044 h 1106"/>
                <a:gd name="T74" fmla="*/ 103 w 188"/>
                <a:gd name="T75" fmla="*/ 1009 h 1106"/>
                <a:gd name="T76" fmla="*/ 101 w 188"/>
                <a:gd name="T77" fmla="*/ 626 h 1106"/>
                <a:gd name="T78" fmla="*/ 94 w 188"/>
                <a:gd name="T79" fmla="*/ 604 h 1106"/>
                <a:gd name="T80" fmla="*/ 75 w 188"/>
                <a:gd name="T81" fmla="*/ 575 h 1106"/>
                <a:gd name="T82" fmla="*/ 59 w 188"/>
                <a:gd name="T83" fmla="*/ 563 h 1106"/>
                <a:gd name="T84" fmla="*/ 27 w 188"/>
                <a:gd name="T85" fmla="*/ 549 h 1106"/>
                <a:gd name="T86" fmla="*/ 6 w 188"/>
                <a:gd name="T87" fmla="*/ 547 h 1106"/>
                <a:gd name="T88" fmla="*/ 8 w 188"/>
                <a:gd name="T89" fmla="*/ 558 h 1106"/>
                <a:gd name="T90" fmla="*/ 12 w 188"/>
                <a:gd name="T91" fmla="*/ 553 h 1106"/>
                <a:gd name="T92" fmla="*/ 8 w 188"/>
                <a:gd name="T93" fmla="*/ 548 h 1106"/>
                <a:gd name="T94" fmla="*/ 6 w 188"/>
                <a:gd name="T95" fmla="*/ 559 h 1106"/>
                <a:gd name="T96" fmla="*/ 27 w 188"/>
                <a:gd name="T97" fmla="*/ 557 h 1106"/>
                <a:gd name="T98" fmla="*/ 59 w 188"/>
                <a:gd name="T99" fmla="*/ 543 h 1106"/>
                <a:gd name="T100" fmla="*/ 75 w 188"/>
                <a:gd name="T101" fmla="*/ 531 h 1106"/>
                <a:gd name="T102" fmla="*/ 94 w 188"/>
                <a:gd name="T103" fmla="*/ 502 h 1106"/>
                <a:gd name="T104" fmla="*/ 96 w 188"/>
                <a:gd name="T105" fmla="*/ 497 h 1106"/>
                <a:gd name="T106" fmla="*/ 103 w 188"/>
                <a:gd name="T107" fmla="*/ 462 h 1106"/>
                <a:gd name="T108" fmla="*/ 105 w 188"/>
                <a:gd name="T109" fmla="*/ 79 h 1106"/>
                <a:gd name="T110" fmla="*/ 104 w 188"/>
                <a:gd name="T111" fmla="*/ 62 h 1106"/>
                <a:gd name="T112" fmla="*/ 117 w 188"/>
                <a:gd name="T113" fmla="*/ 51 h 1106"/>
                <a:gd name="T114" fmla="*/ 142 w 188"/>
                <a:gd name="T115" fmla="*/ 26 h 1106"/>
                <a:gd name="T116" fmla="*/ 140 w 188"/>
                <a:gd name="T117" fmla="*/ 27 h 1106"/>
                <a:gd name="T118" fmla="*/ 172 w 188"/>
                <a:gd name="T119" fmla="*/ 13 h 1106"/>
                <a:gd name="T120" fmla="*/ 170 w 188"/>
                <a:gd name="T121" fmla="*/ 14 h 11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1106"/>
                <a:gd name="T185" fmla="*/ 188 w 188"/>
                <a:gd name="T186" fmla="*/ 1106 h 11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1106">
                  <a:moveTo>
                    <a:pt x="188" y="12"/>
                  </a:moveTo>
                  <a:lnTo>
                    <a:pt x="188" y="0"/>
                  </a:lnTo>
                  <a:lnTo>
                    <a:pt x="170" y="2"/>
                  </a:lnTo>
                  <a:lnTo>
                    <a:pt x="167" y="2"/>
                  </a:lnTo>
                  <a:lnTo>
                    <a:pt x="150" y="8"/>
                  </a:lnTo>
                  <a:lnTo>
                    <a:pt x="135" y="16"/>
                  </a:lnTo>
                  <a:lnTo>
                    <a:pt x="133" y="17"/>
                  </a:lnTo>
                  <a:lnTo>
                    <a:pt x="119" y="28"/>
                  </a:lnTo>
                  <a:lnTo>
                    <a:pt x="108" y="42"/>
                  </a:lnTo>
                  <a:lnTo>
                    <a:pt x="100" y="57"/>
                  </a:lnTo>
                  <a:lnTo>
                    <a:pt x="98" y="62"/>
                  </a:lnTo>
                  <a:lnTo>
                    <a:pt x="93" y="79"/>
                  </a:lnTo>
                  <a:lnTo>
                    <a:pt x="91" y="97"/>
                  </a:lnTo>
                  <a:lnTo>
                    <a:pt x="91" y="462"/>
                  </a:lnTo>
                  <a:lnTo>
                    <a:pt x="89" y="480"/>
                  </a:lnTo>
                  <a:lnTo>
                    <a:pt x="84" y="497"/>
                  </a:lnTo>
                  <a:lnTo>
                    <a:pt x="90" y="497"/>
                  </a:lnTo>
                  <a:lnTo>
                    <a:pt x="85" y="493"/>
                  </a:lnTo>
                  <a:lnTo>
                    <a:pt x="77" y="508"/>
                  </a:lnTo>
                  <a:lnTo>
                    <a:pt x="66" y="522"/>
                  </a:lnTo>
                  <a:lnTo>
                    <a:pt x="52" y="533"/>
                  </a:lnTo>
                  <a:lnTo>
                    <a:pt x="57" y="537"/>
                  </a:lnTo>
                  <a:lnTo>
                    <a:pt x="54" y="532"/>
                  </a:lnTo>
                  <a:lnTo>
                    <a:pt x="39" y="540"/>
                  </a:lnTo>
                  <a:lnTo>
                    <a:pt x="22" y="546"/>
                  </a:lnTo>
                  <a:lnTo>
                    <a:pt x="24" y="551"/>
                  </a:lnTo>
                  <a:lnTo>
                    <a:pt x="24" y="545"/>
                  </a:lnTo>
                  <a:lnTo>
                    <a:pt x="6" y="547"/>
                  </a:lnTo>
                  <a:lnTo>
                    <a:pt x="4" y="548"/>
                  </a:lnTo>
                  <a:lnTo>
                    <a:pt x="2" y="549"/>
                  </a:lnTo>
                  <a:lnTo>
                    <a:pt x="0" y="553"/>
                  </a:lnTo>
                  <a:lnTo>
                    <a:pt x="2" y="557"/>
                  </a:lnTo>
                  <a:lnTo>
                    <a:pt x="4" y="558"/>
                  </a:lnTo>
                  <a:lnTo>
                    <a:pt x="6" y="559"/>
                  </a:lnTo>
                  <a:lnTo>
                    <a:pt x="24" y="561"/>
                  </a:lnTo>
                  <a:lnTo>
                    <a:pt x="24" y="555"/>
                  </a:lnTo>
                  <a:lnTo>
                    <a:pt x="22" y="560"/>
                  </a:lnTo>
                  <a:lnTo>
                    <a:pt x="39" y="566"/>
                  </a:lnTo>
                  <a:lnTo>
                    <a:pt x="54" y="574"/>
                  </a:lnTo>
                  <a:lnTo>
                    <a:pt x="57" y="569"/>
                  </a:lnTo>
                  <a:lnTo>
                    <a:pt x="52" y="573"/>
                  </a:lnTo>
                  <a:lnTo>
                    <a:pt x="66" y="584"/>
                  </a:lnTo>
                  <a:lnTo>
                    <a:pt x="77" y="598"/>
                  </a:lnTo>
                  <a:lnTo>
                    <a:pt x="85" y="613"/>
                  </a:lnTo>
                  <a:lnTo>
                    <a:pt x="90" y="609"/>
                  </a:lnTo>
                  <a:lnTo>
                    <a:pt x="84" y="609"/>
                  </a:lnTo>
                  <a:lnTo>
                    <a:pt x="89" y="626"/>
                  </a:lnTo>
                  <a:lnTo>
                    <a:pt x="91" y="644"/>
                  </a:lnTo>
                  <a:lnTo>
                    <a:pt x="91" y="1009"/>
                  </a:lnTo>
                  <a:lnTo>
                    <a:pt x="93" y="1027"/>
                  </a:lnTo>
                  <a:lnTo>
                    <a:pt x="98" y="1044"/>
                  </a:lnTo>
                  <a:lnTo>
                    <a:pt x="100" y="1049"/>
                  </a:lnTo>
                  <a:lnTo>
                    <a:pt x="108" y="1064"/>
                  </a:lnTo>
                  <a:lnTo>
                    <a:pt x="119" y="1078"/>
                  </a:lnTo>
                  <a:lnTo>
                    <a:pt x="133" y="1089"/>
                  </a:lnTo>
                  <a:lnTo>
                    <a:pt x="135" y="1090"/>
                  </a:lnTo>
                  <a:lnTo>
                    <a:pt x="150" y="1098"/>
                  </a:lnTo>
                  <a:lnTo>
                    <a:pt x="167" y="1104"/>
                  </a:lnTo>
                  <a:lnTo>
                    <a:pt x="170" y="1104"/>
                  </a:lnTo>
                  <a:lnTo>
                    <a:pt x="188" y="1106"/>
                  </a:lnTo>
                  <a:lnTo>
                    <a:pt x="188" y="1094"/>
                  </a:lnTo>
                  <a:lnTo>
                    <a:pt x="170" y="1092"/>
                  </a:lnTo>
                  <a:lnTo>
                    <a:pt x="170" y="1098"/>
                  </a:lnTo>
                  <a:lnTo>
                    <a:pt x="172" y="1093"/>
                  </a:lnTo>
                  <a:lnTo>
                    <a:pt x="155" y="1087"/>
                  </a:lnTo>
                  <a:lnTo>
                    <a:pt x="140" y="1079"/>
                  </a:lnTo>
                  <a:lnTo>
                    <a:pt x="137" y="1084"/>
                  </a:lnTo>
                  <a:lnTo>
                    <a:pt x="142" y="1080"/>
                  </a:lnTo>
                  <a:lnTo>
                    <a:pt x="128" y="1069"/>
                  </a:lnTo>
                  <a:lnTo>
                    <a:pt x="117" y="1055"/>
                  </a:lnTo>
                  <a:lnTo>
                    <a:pt x="109" y="1040"/>
                  </a:lnTo>
                  <a:lnTo>
                    <a:pt x="104" y="1044"/>
                  </a:lnTo>
                  <a:lnTo>
                    <a:pt x="110" y="1044"/>
                  </a:lnTo>
                  <a:lnTo>
                    <a:pt x="105" y="1027"/>
                  </a:lnTo>
                  <a:lnTo>
                    <a:pt x="103" y="1009"/>
                  </a:lnTo>
                  <a:lnTo>
                    <a:pt x="103" y="644"/>
                  </a:lnTo>
                  <a:lnTo>
                    <a:pt x="101" y="626"/>
                  </a:lnTo>
                  <a:lnTo>
                    <a:pt x="96" y="609"/>
                  </a:lnTo>
                  <a:lnTo>
                    <a:pt x="94" y="604"/>
                  </a:lnTo>
                  <a:lnTo>
                    <a:pt x="86" y="589"/>
                  </a:lnTo>
                  <a:lnTo>
                    <a:pt x="75" y="575"/>
                  </a:lnTo>
                  <a:lnTo>
                    <a:pt x="61" y="564"/>
                  </a:lnTo>
                  <a:lnTo>
                    <a:pt x="59" y="563"/>
                  </a:lnTo>
                  <a:lnTo>
                    <a:pt x="44" y="555"/>
                  </a:lnTo>
                  <a:lnTo>
                    <a:pt x="27" y="549"/>
                  </a:lnTo>
                  <a:lnTo>
                    <a:pt x="24" y="549"/>
                  </a:lnTo>
                  <a:lnTo>
                    <a:pt x="6" y="547"/>
                  </a:lnTo>
                  <a:lnTo>
                    <a:pt x="6" y="559"/>
                  </a:lnTo>
                  <a:lnTo>
                    <a:pt x="8" y="558"/>
                  </a:lnTo>
                  <a:lnTo>
                    <a:pt x="10" y="557"/>
                  </a:lnTo>
                  <a:lnTo>
                    <a:pt x="12" y="553"/>
                  </a:lnTo>
                  <a:lnTo>
                    <a:pt x="10" y="549"/>
                  </a:lnTo>
                  <a:lnTo>
                    <a:pt x="8" y="548"/>
                  </a:lnTo>
                  <a:lnTo>
                    <a:pt x="6" y="553"/>
                  </a:lnTo>
                  <a:lnTo>
                    <a:pt x="6" y="559"/>
                  </a:lnTo>
                  <a:lnTo>
                    <a:pt x="24" y="557"/>
                  </a:lnTo>
                  <a:lnTo>
                    <a:pt x="27" y="557"/>
                  </a:lnTo>
                  <a:lnTo>
                    <a:pt x="44" y="551"/>
                  </a:lnTo>
                  <a:lnTo>
                    <a:pt x="59" y="543"/>
                  </a:lnTo>
                  <a:lnTo>
                    <a:pt x="61" y="542"/>
                  </a:lnTo>
                  <a:lnTo>
                    <a:pt x="75" y="531"/>
                  </a:lnTo>
                  <a:lnTo>
                    <a:pt x="86" y="517"/>
                  </a:lnTo>
                  <a:lnTo>
                    <a:pt x="94" y="502"/>
                  </a:lnTo>
                  <a:lnTo>
                    <a:pt x="96" y="497"/>
                  </a:lnTo>
                  <a:lnTo>
                    <a:pt x="101" y="480"/>
                  </a:lnTo>
                  <a:lnTo>
                    <a:pt x="103" y="462"/>
                  </a:lnTo>
                  <a:lnTo>
                    <a:pt x="103" y="97"/>
                  </a:lnTo>
                  <a:lnTo>
                    <a:pt x="105" y="79"/>
                  </a:lnTo>
                  <a:lnTo>
                    <a:pt x="110" y="62"/>
                  </a:lnTo>
                  <a:lnTo>
                    <a:pt x="104" y="62"/>
                  </a:lnTo>
                  <a:lnTo>
                    <a:pt x="109" y="66"/>
                  </a:lnTo>
                  <a:lnTo>
                    <a:pt x="117" y="51"/>
                  </a:lnTo>
                  <a:lnTo>
                    <a:pt x="128" y="37"/>
                  </a:lnTo>
                  <a:lnTo>
                    <a:pt x="142" y="26"/>
                  </a:lnTo>
                  <a:lnTo>
                    <a:pt x="137" y="22"/>
                  </a:lnTo>
                  <a:lnTo>
                    <a:pt x="140" y="27"/>
                  </a:lnTo>
                  <a:lnTo>
                    <a:pt x="155" y="19"/>
                  </a:lnTo>
                  <a:lnTo>
                    <a:pt x="172" y="13"/>
                  </a:lnTo>
                  <a:lnTo>
                    <a:pt x="170" y="8"/>
                  </a:lnTo>
                  <a:lnTo>
                    <a:pt x="170" y="14"/>
                  </a:lnTo>
                  <a:lnTo>
                    <a:pt x="188"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12" name="Freeform 353">
              <a:extLst>
                <a:ext uri="{FF2B5EF4-FFF2-40B4-BE49-F238E27FC236}">
                  <a16:creationId xmlns:a16="http://schemas.microsoft.com/office/drawing/2014/main" id="{EDECD363-3C89-4537-BFBB-0CB7855C21B4}"/>
                </a:ext>
              </a:extLst>
            </p:cNvPr>
            <p:cNvSpPr>
              <a:spLocks/>
            </p:cNvSpPr>
            <p:nvPr/>
          </p:nvSpPr>
          <p:spPr bwMode="auto">
            <a:xfrm>
              <a:off x="5273" y="72"/>
              <a:ext cx="188" cy="1106"/>
            </a:xfrm>
            <a:custGeom>
              <a:avLst/>
              <a:gdLst>
                <a:gd name="T0" fmla="*/ 0 w 188"/>
                <a:gd name="T1" fmla="*/ 12 h 1106"/>
                <a:gd name="T2" fmla="*/ 18 w 188"/>
                <a:gd name="T3" fmla="*/ 8 h 1106"/>
                <a:gd name="T4" fmla="*/ 33 w 188"/>
                <a:gd name="T5" fmla="*/ 19 h 1106"/>
                <a:gd name="T6" fmla="*/ 51 w 188"/>
                <a:gd name="T7" fmla="*/ 22 h 1106"/>
                <a:gd name="T8" fmla="*/ 60 w 188"/>
                <a:gd name="T9" fmla="*/ 37 h 1106"/>
                <a:gd name="T10" fmla="*/ 79 w 188"/>
                <a:gd name="T11" fmla="*/ 66 h 1106"/>
                <a:gd name="T12" fmla="*/ 78 w 188"/>
                <a:gd name="T13" fmla="*/ 62 h 1106"/>
                <a:gd name="T14" fmla="*/ 85 w 188"/>
                <a:gd name="T15" fmla="*/ 97 h 1106"/>
                <a:gd name="T16" fmla="*/ 87 w 188"/>
                <a:gd name="T17" fmla="*/ 480 h 1106"/>
                <a:gd name="T18" fmla="*/ 94 w 188"/>
                <a:gd name="T19" fmla="*/ 502 h 1106"/>
                <a:gd name="T20" fmla="*/ 113 w 188"/>
                <a:gd name="T21" fmla="*/ 531 h 1106"/>
                <a:gd name="T22" fmla="*/ 129 w 188"/>
                <a:gd name="T23" fmla="*/ 543 h 1106"/>
                <a:gd name="T24" fmla="*/ 161 w 188"/>
                <a:gd name="T25" fmla="*/ 557 h 1106"/>
                <a:gd name="T26" fmla="*/ 182 w 188"/>
                <a:gd name="T27" fmla="*/ 559 h 1106"/>
                <a:gd name="T28" fmla="*/ 182 w 188"/>
                <a:gd name="T29" fmla="*/ 547 h 1106"/>
                <a:gd name="T30" fmla="*/ 178 w 188"/>
                <a:gd name="T31" fmla="*/ 549 h 1106"/>
                <a:gd name="T32" fmla="*/ 178 w 188"/>
                <a:gd name="T33" fmla="*/ 557 h 1106"/>
                <a:gd name="T34" fmla="*/ 182 w 188"/>
                <a:gd name="T35" fmla="*/ 547 h 1106"/>
                <a:gd name="T36" fmla="*/ 161 w 188"/>
                <a:gd name="T37" fmla="*/ 549 h 1106"/>
                <a:gd name="T38" fmla="*/ 129 w 188"/>
                <a:gd name="T39" fmla="*/ 563 h 1106"/>
                <a:gd name="T40" fmla="*/ 113 w 188"/>
                <a:gd name="T41" fmla="*/ 575 h 1106"/>
                <a:gd name="T42" fmla="*/ 94 w 188"/>
                <a:gd name="T43" fmla="*/ 604 h 1106"/>
                <a:gd name="T44" fmla="*/ 87 w 188"/>
                <a:gd name="T45" fmla="*/ 626 h 1106"/>
                <a:gd name="T46" fmla="*/ 85 w 188"/>
                <a:gd name="T47" fmla="*/ 1009 h 1106"/>
                <a:gd name="T48" fmla="*/ 78 w 188"/>
                <a:gd name="T49" fmla="*/ 1044 h 1106"/>
                <a:gd name="T50" fmla="*/ 79 w 188"/>
                <a:gd name="T51" fmla="*/ 1040 h 1106"/>
                <a:gd name="T52" fmla="*/ 60 w 188"/>
                <a:gd name="T53" fmla="*/ 1069 h 1106"/>
                <a:gd name="T54" fmla="*/ 51 w 188"/>
                <a:gd name="T55" fmla="*/ 1084 h 1106"/>
                <a:gd name="T56" fmla="*/ 33 w 188"/>
                <a:gd name="T57" fmla="*/ 1087 h 1106"/>
                <a:gd name="T58" fmla="*/ 18 w 188"/>
                <a:gd name="T59" fmla="*/ 1098 h 1106"/>
                <a:gd name="T60" fmla="*/ 0 w 188"/>
                <a:gd name="T61" fmla="*/ 1094 h 1106"/>
                <a:gd name="T62" fmla="*/ 18 w 188"/>
                <a:gd name="T63" fmla="*/ 1104 h 1106"/>
                <a:gd name="T64" fmla="*/ 38 w 188"/>
                <a:gd name="T65" fmla="*/ 1098 h 1106"/>
                <a:gd name="T66" fmla="*/ 55 w 188"/>
                <a:gd name="T67" fmla="*/ 1089 h 1106"/>
                <a:gd name="T68" fmla="*/ 80 w 188"/>
                <a:gd name="T69" fmla="*/ 1064 h 1106"/>
                <a:gd name="T70" fmla="*/ 90 w 188"/>
                <a:gd name="T71" fmla="*/ 1044 h 1106"/>
                <a:gd name="T72" fmla="*/ 95 w 188"/>
                <a:gd name="T73" fmla="*/ 1027 h 1106"/>
                <a:gd name="T74" fmla="*/ 97 w 188"/>
                <a:gd name="T75" fmla="*/ 644 h 1106"/>
                <a:gd name="T76" fmla="*/ 104 w 188"/>
                <a:gd name="T77" fmla="*/ 609 h 1106"/>
                <a:gd name="T78" fmla="*/ 103 w 188"/>
                <a:gd name="T79" fmla="*/ 613 h 1106"/>
                <a:gd name="T80" fmla="*/ 122 w 188"/>
                <a:gd name="T81" fmla="*/ 584 h 1106"/>
                <a:gd name="T82" fmla="*/ 131 w 188"/>
                <a:gd name="T83" fmla="*/ 569 h 1106"/>
                <a:gd name="T84" fmla="*/ 149 w 188"/>
                <a:gd name="T85" fmla="*/ 566 h 1106"/>
                <a:gd name="T86" fmla="*/ 164 w 188"/>
                <a:gd name="T87" fmla="*/ 555 h 1106"/>
                <a:gd name="T88" fmla="*/ 182 w 188"/>
                <a:gd name="T89" fmla="*/ 559 h 1106"/>
                <a:gd name="T90" fmla="*/ 184 w 188"/>
                <a:gd name="T91" fmla="*/ 558 h 1106"/>
                <a:gd name="T92" fmla="*/ 188 w 188"/>
                <a:gd name="T93" fmla="*/ 553 h 1106"/>
                <a:gd name="T94" fmla="*/ 184 w 188"/>
                <a:gd name="T95" fmla="*/ 548 h 1106"/>
                <a:gd name="T96" fmla="*/ 164 w 188"/>
                <a:gd name="T97" fmla="*/ 545 h 1106"/>
                <a:gd name="T98" fmla="*/ 166 w 188"/>
                <a:gd name="T99" fmla="*/ 546 h 1106"/>
                <a:gd name="T100" fmla="*/ 134 w 188"/>
                <a:gd name="T101" fmla="*/ 532 h 1106"/>
                <a:gd name="T102" fmla="*/ 136 w 188"/>
                <a:gd name="T103" fmla="*/ 533 h 1106"/>
                <a:gd name="T104" fmla="*/ 111 w 188"/>
                <a:gd name="T105" fmla="*/ 508 h 1106"/>
                <a:gd name="T106" fmla="*/ 98 w 188"/>
                <a:gd name="T107" fmla="*/ 497 h 1106"/>
                <a:gd name="T108" fmla="*/ 99 w 188"/>
                <a:gd name="T109" fmla="*/ 480 h 1106"/>
                <a:gd name="T110" fmla="*/ 97 w 188"/>
                <a:gd name="T111" fmla="*/ 97 h 1106"/>
                <a:gd name="T112" fmla="*/ 90 w 188"/>
                <a:gd name="T113" fmla="*/ 62 h 1106"/>
                <a:gd name="T114" fmla="*/ 80 w 188"/>
                <a:gd name="T115" fmla="*/ 42 h 1106"/>
                <a:gd name="T116" fmla="*/ 55 w 188"/>
                <a:gd name="T117" fmla="*/ 17 h 1106"/>
                <a:gd name="T118" fmla="*/ 38 w 188"/>
                <a:gd name="T119" fmla="*/ 8 h 1106"/>
                <a:gd name="T120" fmla="*/ 18 w 188"/>
                <a:gd name="T121" fmla="*/ 2 h 11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1106"/>
                <a:gd name="T185" fmla="*/ 188 w 188"/>
                <a:gd name="T186" fmla="*/ 1106 h 11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1106">
                  <a:moveTo>
                    <a:pt x="0" y="0"/>
                  </a:moveTo>
                  <a:lnTo>
                    <a:pt x="0" y="12"/>
                  </a:lnTo>
                  <a:lnTo>
                    <a:pt x="18" y="14"/>
                  </a:lnTo>
                  <a:lnTo>
                    <a:pt x="18" y="8"/>
                  </a:lnTo>
                  <a:lnTo>
                    <a:pt x="16" y="13"/>
                  </a:lnTo>
                  <a:lnTo>
                    <a:pt x="33" y="19"/>
                  </a:lnTo>
                  <a:lnTo>
                    <a:pt x="48" y="27"/>
                  </a:lnTo>
                  <a:lnTo>
                    <a:pt x="51" y="22"/>
                  </a:lnTo>
                  <a:lnTo>
                    <a:pt x="46" y="26"/>
                  </a:lnTo>
                  <a:lnTo>
                    <a:pt x="60" y="37"/>
                  </a:lnTo>
                  <a:lnTo>
                    <a:pt x="71" y="51"/>
                  </a:lnTo>
                  <a:lnTo>
                    <a:pt x="79" y="66"/>
                  </a:lnTo>
                  <a:lnTo>
                    <a:pt x="84" y="62"/>
                  </a:lnTo>
                  <a:lnTo>
                    <a:pt x="78" y="62"/>
                  </a:lnTo>
                  <a:lnTo>
                    <a:pt x="83" y="79"/>
                  </a:lnTo>
                  <a:lnTo>
                    <a:pt x="85" y="97"/>
                  </a:lnTo>
                  <a:lnTo>
                    <a:pt x="85" y="462"/>
                  </a:lnTo>
                  <a:lnTo>
                    <a:pt x="87" y="480"/>
                  </a:lnTo>
                  <a:lnTo>
                    <a:pt x="92" y="497"/>
                  </a:lnTo>
                  <a:lnTo>
                    <a:pt x="94" y="502"/>
                  </a:lnTo>
                  <a:lnTo>
                    <a:pt x="102" y="517"/>
                  </a:lnTo>
                  <a:lnTo>
                    <a:pt x="113" y="531"/>
                  </a:lnTo>
                  <a:lnTo>
                    <a:pt x="127" y="542"/>
                  </a:lnTo>
                  <a:lnTo>
                    <a:pt x="129" y="543"/>
                  </a:lnTo>
                  <a:lnTo>
                    <a:pt x="144" y="551"/>
                  </a:lnTo>
                  <a:lnTo>
                    <a:pt x="161" y="557"/>
                  </a:lnTo>
                  <a:lnTo>
                    <a:pt x="164" y="557"/>
                  </a:lnTo>
                  <a:lnTo>
                    <a:pt x="182" y="559"/>
                  </a:lnTo>
                  <a:lnTo>
                    <a:pt x="182" y="553"/>
                  </a:lnTo>
                  <a:lnTo>
                    <a:pt x="182" y="547"/>
                  </a:lnTo>
                  <a:lnTo>
                    <a:pt x="180" y="548"/>
                  </a:lnTo>
                  <a:lnTo>
                    <a:pt x="178" y="549"/>
                  </a:lnTo>
                  <a:lnTo>
                    <a:pt x="176" y="553"/>
                  </a:lnTo>
                  <a:lnTo>
                    <a:pt x="178" y="557"/>
                  </a:lnTo>
                  <a:lnTo>
                    <a:pt x="180" y="558"/>
                  </a:lnTo>
                  <a:lnTo>
                    <a:pt x="182" y="547"/>
                  </a:lnTo>
                  <a:lnTo>
                    <a:pt x="164" y="549"/>
                  </a:lnTo>
                  <a:lnTo>
                    <a:pt x="161" y="549"/>
                  </a:lnTo>
                  <a:lnTo>
                    <a:pt x="144" y="555"/>
                  </a:lnTo>
                  <a:lnTo>
                    <a:pt x="129" y="563"/>
                  </a:lnTo>
                  <a:lnTo>
                    <a:pt x="127" y="564"/>
                  </a:lnTo>
                  <a:lnTo>
                    <a:pt x="113" y="575"/>
                  </a:lnTo>
                  <a:lnTo>
                    <a:pt x="102" y="589"/>
                  </a:lnTo>
                  <a:lnTo>
                    <a:pt x="94" y="604"/>
                  </a:lnTo>
                  <a:lnTo>
                    <a:pt x="92" y="609"/>
                  </a:lnTo>
                  <a:lnTo>
                    <a:pt x="87" y="626"/>
                  </a:lnTo>
                  <a:lnTo>
                    <a:pt x="85" y="644"/>
                  </a:lnTo>
                  <a:lnTo>
                    <a:pt x="85" y="1009"/>
                  </a:lnTo>
                  <a:lnTo>
                    <a:pt x="83" y="1027"/>
                  </a:lnTo>
                  <a:lnTo>
                    <a:pt x="78" y="1044"/>
                  </a:lnTo>
                  <a:lnTo>
                    <a:pt x="84" y="1044"/>
                  </a:lnTo>
                  <a:lnTo>
                    <a:pt x="79" y="1040"/>
                  </a:lnTo>
                  <a:lnTo>
                    <a:pt x="71" y="1055"/>
                  </a:lnTo>
                  <a:lnTo>
                    <a:pt x="60" y="1069"/>
                  </a:lnTo>
                  <a:lnTo>
                    <a:pt x="46" y="1080"/>
                  </a:lnTo>
                  <a:lnTo>
                    <a:pt x="51" y="1084"/>
                  </a:lnTo>
                  <a:lnTo>
                    <a:pt x="48" y="1079"/>
                  </a:lnTo>
                  <a:lnTo>
                    <a:pt x="33" y="1087"/>
                  </a:lnTo>
                  <a:lnTo>
                    <a:pt x="16" y="1093"/>
                  </a:lnTo>
                  <a:lnTo>
                    <a:pt x="18" y="1098"/>
                  </a:lnTo>
                  <a:lnTo>
                    <a:pt x="18" y="1092"/>
                  </a:lnTo>
                  <a:lnTo>
                    <a:pt x="0" y="1094"/>
                  </a:lnTo>
                  <a:lnTo>
                    <a:pt x="0" y="1106"/>
                  </a:lnTo>
                  <a:lnTo>
                    <a:pt x="18" y="1104"/>
                  </a:lnTo>
                  <a:lnTo>
                    <a:pt x="21" y="1104"/>
                  </a:lnTo>
                  <a:lnTo>
                    <a:pt x="38" y="1098"/>
                  </a:lnTo>
                  <a:lnTo>
                    <a:pt x="53" y="1090"/>
                  </a:lnTo>
                  <a:lnTo>
                    <a:pt x="55" y="1089"/>
                  </a:lnTo>
                  <a:lnTo>
                    <a:pt x="69" y="1078"/>
                  </a:lnTo>
                  <a:lnTo>
                    <a:pt x="80" y="1064"/>
                  </a:lnTo>
                  <a:lnTo>
                    <a:pt x="88" y="1049"/>
                  </a:lnTo>
                  <a:lnTo>
                    <a:pt x="90" y="1044"/>
                  </a:lnTo>
                  <a:lnTo>
                    <a:pt x="95" y="1027"/>
                  </a:lnTo>
                  <a:lnTo>
                    <a:pt x="97" y="1009"/>
                  </a:lnTo>
                  <a:lnTo>
                    <a:pt x="97" y="644"/>
                  </a:lnTo>
                  <a:lnTo>
                    <a:pt x="99" y="626"/>
                  </a:lnTo>
                  <a:lnTo>
                    <a:pt x="104" y="609"/>
                  </a:lnTo>
                  <a:lnTo>
                    <a:pt x="98" y="609"/>
                  </a:lnTo>
                  <a:lnTo>
                    <a:pt x="103" y="613"/>
                  </a:lnTo>
                  <a:lnTo>
                    <a:pt x="111" y="598"/>
                  </a:lnTo>
                  <a:lnTo>
                    <a:pt x="122" y="584"/>
                  </a:lnTo>
                  <a:lnTo>
                    <a:pt x="136" y="573"/>
                  </a:lnTo>
                  <a:lnTo>
                    <a:pt x="131" y="569"/>
                  </a:lnTo>
                  <a:lnTo>
                    <a:pt x="134" y="574"/>
                  </a:lnTo>
                  <a:lnTo>
                    <a:pt x="149" y="566"/>
                  </a:lnTo>
                  <a:lnTo>
                    <a:pt x="166" y="560"/>
                  </a:lnTo>
                  <a:lnTo>
                    <a:pt x="164" y="555"/>
                  </a:lnTo>
                  <a:lnTo>
                    <a:pt x="164" y="561"/>
                  </a:lnTo>
                  <a:lnTo>
                    <a:pt x="182" y="559"/>
                  </a:lnTo>
                  <a:lnTo>
                    <a:pt x="184" y="558"/>
                  </a:lnTo>
                  <a:lnTo>
                    <a:pt x="186" y="557"/>
                  </a:lnTo>
                  <a:lnTo>
                    <a:pt x="188" y="553"/>
                  </a:lnTo>
                  <a:lnTo>
                    <a:pt x="186" y="549"/>
                  </a:lnTo>
                  <a:lnTo>
                    <a:pt x="184" y="548"/>
                  </a:lnTo>
                  <a:lnTo>
                    <a:pt x="182" y="547"/>
                  </a:lnTo>
                  <a:lnTo>
                    <a:pt x="164" y="545"/>
                  </a:lnTo>
                  <a:lnTo>
                    <a:pt x="164" y="551"/>
                  </a:lnTo>
                  <a:lnTo>
                    <a:pt x="166" y="546"/>
                  </a:lnTo>
                  <a:lnTo>
                    <a:pt x="149" y="540"/>
                  </a:lnTo>
                  <a:lnTo>
                    <a:pt x="134" y="532"/>
                  </a:lnTo>
                  <a:lnTo>
                    <a:pt x="131" y="537"/>
                  </a:lnTo>
                  <a:lnTo>
                    <a:pt x="136" y="533"/>
                  </a:lnTo>
                  <a:lnTo>
                    <a:pt x="122" y="522"/>
                  </a:lnTo>
                  <a:lnTo>
                    <a:pt x="111" y="508"/>
                  </a:lnTo>
                  <a:lnTo>
                    <a:pt x="103" y="493"/>
                  </a:lnTo>
                  <a:lnTo>
                    <a:pt x="98" y="497"/>
                  </a:lnTo>
                  <a:lnTo>
                    <a:pt x="104" y="497"/>
                  </a:lnTo>
                  <a:lnTo>
                    <a:pt x="99" y="480"/>
                  </a:lnTo>
                  <a:lnTo>
                    <a:pt x="97" y="462"/>
                  </a:lnTo>
                  <a:lnTo>
                    <a:pt x="97" y="97"/>
                  </a:lnTo>
                  <a:lnTo>
                    <a:pt x="95" y="79"/>
                  </a:lnTo>
                  <a:lnTo>
                    <a:pt x="90" y="62"/>
                  </a:lnTo>
                  <a:lnTo>
                    <a:pt x="88" y="57"/>
                  </a:lnTo>
                  <a:lnTo>
                    <a:pt x="80" y="42"/>
                  </a:lnTo>
                  <a:lnTo>
                    <a:pt x="69" y="28"/>
                  </a:lnTo>
                  <a:lnTo>
                    <a:pt x="55" y="17"/>
                  </a:lnTo>
                  <a:lnTo>
                    <a:pt x="53" y="16"/>
                  </a:lnTo>
                  <a:lnTo>
                    <a:pt x="38" y="8"/>
                  </a:lnTo>
                  <a:lnTo>
                    <a:pt x="21" y="2"/>
                  </a:lnTo>
                  <a:lnTo>
                    <a:pt x="18"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1807" name="Rectangle 354">
            <a:extLst>
              <a:ext uri="{FF2B5EF4-FFF2-40B4-BE49-F238E27FC236}">
                <a16:creationId xmlns:a16="http://schemas.microsoft.com/office/drawing/2014/main" id="{1C54DE0A-C3E5-40E7-A8FD-DA705368594B}"/>
              </a:ext>
            </a:extLst>
          </p:cNvPr>
          <p:cNvSpPr>
            <a:spLocks noChangeArrowheads="1"/>
          </p:cNvSpPr>
          <p:nvPr/>
        </p:nvSpPr>
        <p:spPr bwMode="auto">
          <a:xfrm rot="16200000">
            <a:off x="990481" y="827366"/>
            <a:ext cx="150201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„výměníky“</a:t>
            </a:r>
            <a:endParaRPr lang="cs-CZ" altLang="cs-CZ" sz="2400">
              <a:latin typeface="Times New Roman" panose="02020603050405020304" pitchFamily="18" charset="0"/>
            </a:endParaRPr>
          </a:p>
        </p:txBody>
      </p:sp>
      <p:grpSp>
        <p:nvGrpSpPr>
          <p:cNvPr id="347433" name="Group 355">
            <a:extLst>
              <a:ext uri="{FF2B5EF4-FFF2-40B4-BE49-F238E27FC236}">
                <a16:creationId xmlns:a16="http://schemas.microsoft.com/office/drawing/2014/main" id="{16E510A1-CD73-4F94-B3FD-2E77CC378594}"/>
              </a:ext>
            </a:extLst>
          </p:cNvPr>
          <p:cNvGrpSpPr>
            <a:grpSpLocks/>
          </p:cNvGrpSpPr>
          <p:nvPr/>
        </p:nvGrpSpPr>
        <p:grpSpPr bwMode="auto">
          <a:xfrm>
            <a:off x="2736850" y="857251"/>
            <a:ext cx="1703388" cy="885825"/>
            <a:chOff x="764" y="540"/>
            <a:chExt cx="1073" cy="558"/>
          </a:xfrm>
        </p:grpSpPr>
        <p:sp>
          <p:nvSpPr>
            <p:cNvPr id="31809" name="Freeform 356">
              <a:extLst>
                <a:ext uri="{FF2B5EF4-FFF2-40B4-BE49-F238E27FC236}">
                  <a16:creationId xmlns:a16="http://schemas.microsoft.com/office/drawing/2014/main" id="{200C6ACA-A636-40D8-896B-89FCA4E5FCA4}"/>
                </a:ext>
              </a:extLst>
            </p:cNvPr>
            <p:cNvSpPr>
              <a:spLocks/>
            </p:cNvSpPr>
            <p:nvPr/>
          </p:nvSpPr>
          <p:spPr bwMode="auto">
            <a:xfrm>
              <a:off x="852" y="577"/>
              <a:ext cx="985" cy="521"/>
            </a:xfrm>
            <a:custGeom>
              <a:avLst/>
              <a:gdLst>
                <a:gd name="T0" fmla="*/ 974 w 985"/>
                <a:gd name="T1" fmla="*/ 521 h 521"/>
                <a:gd name="T2" fmla="*/ 985 w 985"/>
                <a:gd name="T3" fmla="*/ 500 h 521"/>
                <a:gd name="T4" fmla="*/ 11 w 985"/>
                <a:gd name="T5" fmla="*/ 0 h 521"/>
                <a:gd name="T6" fmla="*/ 0 w 985"/>
                <a:gd name="T7" fmla="*/ 21 h 521"/>
                <a:gd name="T8" fmla="*/ 974 w 985"/>
                <a:gd name="T9" fmla="*/ 521 h 521"/>
                <a:gd name="T10" fmla="*/ 0 60000 65536"/>
                <a:gd name="T11" fmla="*/ 0 60000 65536"/>
                <a:gd name="T12" fmla="*/ 0 60000 65536"/>
                <a:gd name="T13" fmla="*/ 0 60000 65536"/>
                <a:gd name="T14" fmla="*/ 0 60000 65536"/>
                <a:gd name="T15" fmla="*/ 0 w 985"/>
                <a:gd name="T16" fmla="*/ 0 h 521"/>
                <a:gd name="T17" fmla="*/ 985 w 985"/>
                <a:gd name="T18" fmla="*/ 521 h 521"/>
              </a:gdLst>
              <a:ahLst/>
              <a:cxnLst>
                <a:cxn ang="T10">
                  <a:pos x="T0" y="T1"/>
                </a:cxn>
                <a:cxn ang="T11">
                  <a:pos x="T2" y="T3"/>
                </a:cxn>
                <a:cxn ang="T12">
                  <a:pos x="T4" y="T5"/>
                </a:cxn>
                <a:cxn ang="T13">
                  <a:pos x="T6" y="T7"/>
                </a:cxn>
                <a:cxn ang="T14">
                  <a:pos x="T8" y="T9"/>
                </a:cxn>
              </a:cxnLst>
              <a:rect l="T15" t="T16" r="T17" b="T18"/>
              <a:pathLst>
                <a:path w="985" h="521">
                  <a:moveTo>
                    <a:pt x="974" y="521"/>
                  </a:moveTo>
                  <a:lnTo>
                    <a:pt x="985" y="500"/>
                  </a:lnTo>
                  <a:lnTo>
                    <a:pt x="11" y="0"/>
                  </a:lnTo>
                  <a:lnTo>
                    <a:pt x="0" y="21"/>
                  </a:lnTo>
                  <a:lnTo>
                    <a:pt x="974" y="5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810" name="Freeform 357">
              <a:extLst>
                <a:ext uri="{FF2B5EF4-FFF2-40B4-BE49-F238E27FC236}">
                  <a16:creationId xmlns:a16="http://schemas.microsoft.com/office/drawing/2014/main" id="{36B13AAB-0E56-4BA7-9166-7DB194344DB3}"/>
                </a:ext>
              </a:extLst>
            </p:cNvPr>
            <p:cNvSpPr>
              <a:spLocks/>
            </p:cNvSpPr>
            <p:nvPr/>
          </p:nvSpPr>
          <p:spPr bwMode="auto">
            <a:xfrm>
              <a:off x="764" y="540"/>
              <a:ext cx="120" cy="96"/>
            </a:xfrm>
            <a:custGeom>
              <a:avLst/>
              <a:gdLst>
                <a:gd name="T0" fmla="*/ 120 w 120"/>
                <a:gd name="T1" fmla="*/ 1 h 96"/>
                <a:gd name="T2" fmla="*/ 0 w 120"/>
                <a:gd name="T3" fmla="*/ 0 h 96"/>
                <a:gd name="T4" fmla="*/ 71 w 120"/>
                <a:gd name="T5" fmla="*/ 96 h 96"/>
                <a:gd name="T6" fmla="*/ 120 w 120"/>
                <a:gd name="T7" fmla="*/ 1 h 96"/>
                <a:gd name="T8" fmla="*/ 0 60000 65536"/>
                <a:gd name="T9" fmla="*/ 0 60000 65536"/>
                <a:gd name="T10" fmla="*/ 0 60000 65536"/>
                <a:gd name="T11" fmla="*/ 0 60000 65536"/>
                <a:gd name="T12" fmla="*/ 0 w 120"/>
                <a:gd name="T13" fmla="*/ 0 h 96"/>
                <a:gd name="T14" fmla="*/ 120 w 120"/>
                <a:gd name="T15" fmla="*/ 96 h 96"/>
              </a:gdLst>
              <a:ahLst/>
              <a:cxnLst>
                <a:cxn ang="T8">
                  <a:pos x="T0" y="T1"/>
                </a:cxn>
                <a:cxn ang="T9">
                  <a:pos x="T2" y="T3"/>
                </a:cxn>
                <a:cxn ang="T10">
                  <a:pos x="T4" y="T5"/>
                </a:cxn>
                <a:cxn ang="T11">
                  <a:pos x="T6" y="T7"/>
                </a:cxn>
              </a:cxnLst>
              <a:rect l="T12" t="T13" r="T14" b="T15"/>
              <a:pathLst>
                <a:path w="120" h="96">
                  <a:moveTo>
                    <a:pt x="120" y="1"/>
                  </a:moveTo>
                  <a:lnTo>
                    <a:pt x="0" y="0"/>
                  </a:lnTo>
                  <a:lnTo>
                    <a:pt x="71" y="96"/>
                  </a:lnTo>
                  <a:lnTo>
                    <a:pt x="12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347412"/>
                                        </p:tgtEl>
                                        <p:attrNameLst>
                                          <p:attrName>style.visibility</p:attrName>
                                        </p:attrNameLst>
                                      </p:cBhvr>
                                      <p:to>
                                        <p:strVal val="visible"/>
                                      </p:to>
                                    </p:set>
                                    <p:animEffect transition="in" filter="checkerboard(across)">
                                      <p:cBhvr>
                                        <p:cTn id="7" dur="500"/>
                                        <p:tgtEl>
                                          <p:spTgt spid="347412"/>
                                        </p:tgtEl>
                                      </p:cBhvr>
                                    </p:animEffect>
                                  </p:childTnLst>
                                </p:cTn>
                              </p:par>
                              <p:par>
                                <p:cTn id="8" presetID="5" presetClass="entr" presetSubtype="10" fill="hold" nodeType="withEffect">
                                  <p:stCondLst>
                                    <p:cond delay="0"/>
                                  </p:stCondLst>
                                  <p:childTnLst>
                                    <p:set>
                                      <p:cBhvr>
                                        <p:cTn id="9" dur="1" fill="hold">
                                          <p:stCondLst>
                                            <p:cond delay="0"/>
                                          </p:stCondLst>
                                        </p:cTn>
                                        <p:tgtEl>
                                          <p:spTgt spid="347422"/>
                                        </p:tgtEl>
                                        <p:attrNameLst>
                                          <p:attrName>style.visibility</p:attrName>
                                        </p:attrNameLst>
                                      </p:cBhvr>
                                      <p:to>
                                        <p:strVal val="visible"/>
                                      </p:to>
                                    </p:set>
                                    <p:animEffect transition="in" filter="checkerboard(across)">
                                      <p:cBhvr>
                                        <p:cTn id="10" dur="500"/>
                                        <p:tgtEl>
                                          <p:spTgt spid="347422"/>
                                        </p:tgtEl>
                                      </p:cBhvr>
                                    </p:animEffect>
                                  </p:childTnLst>
                                </p:cTn>
                              </p:par>
                              <p:par>
                                <p:cTn id="11" presetID="5" presetClass="entr" presetSubtype="10" fill="hold" nodeType="withEffect">
                                  <p:stCondLst>
                                    <p:cond delay="0"/>
                                  </p:stCondLst>
                                  <p:childTnLst>
                                    <p:set>
                                      <p:cBhvr>
                                        <p:cTn id="12" dur="1" fill="hold">
                                          <p:stCondLst>
                                            <p:cond delay="0"/>
                                          </p:stCondLst>
                                        </p:cTn>
                                        <p:tgtEl>
                                          <p:spTgt spid="347431"/>
                                        </p:tgtEl>
                                        <p:attrNameLst>
                                          <p:attrName>style.visibility</p:attrName>
                                        </p:attrNameLst>
                                      </p:cBhvr>
                                      <p:to>
                                        <p:strVal val="visible"/>
                                      </p:to>
                                    </p:set>
                                    <p:animEffect transition="in" filter="checkerboard(across)">
                                      <p:cBhvr>
                                        <p:cTn id="13" dur="500"/>
                                        <p:tgtEl>
                                          <p:spTgt spid="347431"/>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 presetClass="entr" presetSubtype="10" fill="hold" nodeType="clickEffect">
                                  <p:stCondLst>
                                    <p:cond delay="0"/>
                                  </p:stCondLst>
                                  <p:childTnLst>
                                    <p:set>
                                      <p:cBhvr>
                                        <p:cTn id="17" dur="1" fill="hold">
                                          <p:stCondLst>
                                            <p:cond delay="0"/>
                                          </p:stCondLst>
                                        </p:cTn>
                                        <p:tgtEl>
                                          <p:spTgt spid="347433"/>
                                        </p:tgtEl>
                                        <p:attrNameLst>
                                          <p:attrName>style.visibility</p:attrName>
                                        </p:attrNameLst>
                                      </p:cBhvr>
                                      <p:to>
                                        <p:strVal val="visible"/>
                                      </p:to>
                                    </p:set>
                                    <p:animEffect transition="in" filter="checkerboard(across)">
                                      <p:cBhvr>
                                        <p:cTn id="18" dur="500"/>
                                        <p:tgtEl>
                                          <p:spTgt spid="347433"/>
                                        </p:tgtEl>
                                      </p:cBhvr>
                                    </p:animEffect>
                                  </p:childTnLst>
                                </p:cTn>
                              </p:par>
                              <p:par>
                                <p:cTn id="19" presetID="5" presetClass="entr" presetSubtype="10" fill="hold" grpId="0" nodeType="withEffect">
                                  <p:stCondLst>
                                    <p:cond delay="0"/>
                                  </p:stCondLst>
                                  <p:childTnLst>
                                    <p:set>
                                      <p:cBhvr>
                                        <p:cTn id="20" dur="1" fill="hold">
                                          <p:stCondLst>
                                            <p:cond delay="0"/>
                                          </p:stCondLst>
                                        </p:cTn>
                                        <p:tgtEl>
                                          <p:spTgt spid="347454"/>
                                        </p:tgtEl>
                                        <p:attrNameLst>
                                          <p:attrName>style.visibility</p:attrName>
                                        </p:attrNameLst>
                                      </p:cBhvr>
                                      <p:to>
                                        <p:strVal val="visible"/>
                                      </p:to>
                                    </p:set>
                                    <p:animEffect transition="in" filter="checkerboard(across)">
                                      <p:cBhvr>
                                        <p:cTn id="21" dur="500"/>
                                        <p:tgtEl>
                                          <p:spTgt spid="347454"/>
                                        </p:tgtEl>
                                      </p:cBhvr>
                                    </p:animEffect>
                                  </p:childTnLst>
                                </p:cTn>
                              </p:par>
                              <p:par>
                                <p:cTn id="22" presetID="5" presetClass="entr" presetSubtype="10"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checkerboard(across)">
                                      <p:cBhvr>
                                        <p:cTn id="24" dur="500"/>
                                        <p:tgtEl>
                                          <p:spTgt spid="2"/>
                                        </p:tgtEl>
                                      </p:cBhvr>
                                    </p:animEffect>
                                  </p:childTnLst>
                                </p:cTn>
                              </p:par>
                              <p:par>
                                <p:cTn id="25" presetID="5" presetClass="entr" presetSubtype="10" fill="hold" nodeType="withEffect">
                                  <p:stCondLst>
                                    <p:cond delay="0"/>
                                  </p:stCondLst>
                                  <p:childTnLst>
                                    <p:set>
                                      <p:cBhvr>
                                        <p:cTn id="26" dur="1" fill="hold">
                                          <p:stCondLst>
                                            <p:cond delay="0"/>
                                          </p:stCondLst>
                                        </p:cTn>
                                        <p:tgtEl>
                                          <p:spTgt spid="347428"/>
                                        </p:tgtEl>
                                        <p:attrNameLst>
                                          <p:attrName>style.visibility</p:attrName>
                                        </p:attrNameLst>
                                      </p:cBhvr>
                                      <p:to>
                                        <p:strVal val="visible"/>
                                      </p:to>
                                    </p:set>
                                    <p:animEffect transition="in" filter="checkerboard(across)">
                                      <p:cBhvr>
                                        <p:cTn id="27" dur="500"/>
                                        <p:tgtEl>
                                          <p:spTgt spid="347428"/>
                                        </p:tgtEl>
                                      </p:cBhvr>
                                    </p:animEffect>
                                  </p:childTnLst>
                                </p:cTn>
                              </p:par>
                              <p:par>
                                <p:cTn id="28" presetID="5" presetClass="entr" presetSubtype="10" fill="hold" nodeType="withEffect">
                                  <p:stCondLst>
                                    <p:cond delay="0"/>
                                  </p:stCondLst>
                                  <p:childTnLst>
                                    <p:set>
                                      <p:cBhvr>
                                        <p:cTn id="29" dur="1" fill="hold">
                                          <p:stCondLst>
                                            <p:cond delay="0"/>
                                          </p:stCondLst>
                                        </p:cTn>
                                        <p:tgtEl>
                                          <p:spTgt spid="347427"/>
                                        </p:tgtEl>
                                        <p:attrNameLst>
                                          <p:attrName>style.visibility</p:attrName>
                                        </p:attrNameLst>
                                      </p:cBhvr>
                                      <p:to>
                                        <p:strVal val="visible"/>
                                      </p:to>
                                    </p:set>
                                    <p:animEffect transition="in" filter="checkerboard(across)">
                                      <p:cBhvr>
                                        <p:cTn id="30" dur="500"/>
                                        <p:tgtEl>
                                          <p:spTgt spid="347427"/>
                                        </p:tgtEl>
                                      </p:cBhvr>
                                    </p:animEffect>
                                  </p:childTnLst>
                                </p:cTn>
                              </p:par>
                              <p:par>
                                <p:cTn id="31" presetID="5" presetClass="entr" presetSubtype="10" fill="hold" nodeType="withEffect">
                                  <p:stCondLst>
                                    <p:cond delay="0"/>
                                  </p:stCondLst>
                                  <p:childTnLst>
                                    <p:set>
                                      <p:cBhvr>
                                        <p:cTn id="32" dur="1" fill="hold">
                                          <p:stCondLst>
                                            <p:cond delay="0"/>
                                          </p:stCondLst>
                                        </p:cTn>
                                        <p:tgtEl>
                                          <p:spTgt spid="347423"/>
                                        </p:tgtEl>
                                        <p:attrNameLst>
                                          <p:attrName>style.visibility</p:attrName>
                                        </p:attrNameLst>
                                      </p:cBhvr>
                                      <p:to>
                                        <p:strVal val="visible"/>
                                      </p:to>
                                    </p:set>
                                    <p:animEffect transition="in" filter="checkerboard(across)">
                                      <p:cBhvr>
                                        <p:cTn id="33" dur="500"/>
                                        <p:tgtEl>
                                          <p:spTgt spid="347423"/>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5" presetClass="entr" presetSubtype="10" fill="hold" nodeType="clickEffect">
                                  <p:stCondLst>
                                    <p:cond delay="0"/>
                                  </p:stCondLst>
                                  <p:childTnLst>
                                    <p:set>
                                      <p:cBhvr>
                                        <p:cTn id="37" dur="1" fill="hold">
                                          <p:stCondLst>
                                            <p:cond delay="0"/>
                                          </p:stCondLst>
                                        </p:cTn>
                                        <p:tgtEl>
                                          <p:spTgt spid="347426"/>
                                        </p:tgtEl>
                                        <p:attrNameLst>
                                          <p:attrName>style.visibility</p:attrName>
                                        </p:attrNameLst>
                                      </p:cBhvr>
                                      <p:to>
                                        <p:strVal val="visible"/>
                                      </p:to>
                                    </p:set>
                                    <p:animEffect transition="in" filter="checkerboard(across)">
                                      <p:cBhvr>
                                        <p:cTn id="38" dur="500"/>
                                        <p:tgtEl>
                                          <p:spTgt spid="347426"/>
                                        </p:tgtEl>
                                      </p:cBhvr>
                                    </p:animEffect>
                                  </p:childTnLst>
                                </p:cTn>
                              </p:par>
                              <p:par>
                                <p:cTn id="39" presetID="5" presetClass="entr" presetSubtype="10" fill="hold" grpId="0" nodeType="withEffect">
                                  <p:stCondLst>
                                    <p:cond delay="0"/>
                                  </p:stCondLst>
                                  <p:childTnLst>
                                    <p:set>
                                      <p:cBhvr>
                                        <p:cTn id="40" dur="1" fill="hold">
                                          <p:stCondLst>
                                            <p:cond delay="0"/>
                                          </p:stCondLst>
                                        </p:cTn>
                                        <p:tgtEl>
                                          <p:spTgt spid="347452"/>
                                        </p:tgtEl>
                                        <p:attrNameLst>
                                          <p:attrName>style.visibility</p:attrName>
                                        </p:attrNameLst>
                                      </p:cBhvr>
                                      <p:to>
                                        <p:strVal val="visible"/>
                                      </p:to>
                                    </p:set>
                                    <p:animEffect transition="in" filter="checkerboard(across)">
                                      <p:cBhvr>
                                        <p:cTn id="41" dur="500"/>
                                        <p:tgtEl>
                                          <p:spTgt spid="347452"/>
                                        </p:tgtEl>
                                      </p:cBhvr>
                                    </p:animEffect>
                                  </p:childTnLst>
                                </p:cTn>
                              </p:par>
                              <p:par>
                                <p:cTn id="42" presetID="5" presetClass="entr" presetSubtype="10" fill="hold" nodeType="withEffect">
                                  <p:stCondLst>
                                    <p:cond delay="0"/>
                                  </p:stCondLst>
                                  <p:childTnLst>
                                    <p:set>
                                      <p:cBhvr>
                                        <p:cTn id="43" dur="1" fill="hold">
                                          <p:stCondLst>
                                            <p:cond delay="0"/>
                                          </p:stCondLst>
                                        </p:cTn>
                                        <p:tgtEl>
                                          <p:spTgt spid="347425"/>
                                        </p:tgtEl>
                                        <p:attrNameLst>
                                          <p:attrName>style.visibility</p:attrName>
                                        </p:attrNameLst>
                                      </p:cBhvr>
                                      <p:to>
                                        <p:strVal val="visible"/>
                                      </p:to>
                                    </p:set>
                                    <p:animEffect transition="in" filter="checkerboard(across)">
                                      <p:cBhvr>
                                        <p:cTn id="44" dur="500"/>
                                        <p:tgtEl>
                                          <p:spTgt spid="347425"/>
                                        </p:tgtEl>
                                      </p:cBhvr>
                                    </p:animEffect>
                                  </p:childTnLst>
                                </p:cTn>
                              </p:par>
                              <p:par>
                                <p:cTn id="45" presetID="5" presetClass="entr" presetSubtype="10" fill="hold"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checkerboard(across)">
                                      <p:cBhvr>
                                        <p:cTn id="47" dur="500"/>
                                        <p:tgtEl>
                                          <p:spTgt spid="20"/>
                                        </p:tgtEl>
                                      </p:cBhvr>
                                    </p:animEffect>
                                  </p:childTnLst>
                                </p:cTn>
                              </p:par>
                              <p:par>
                                <p:cTn id="48" presetID="5" presetClass="entr" presetSubtype="10" fill="hold" nodeType="with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checkerboard(across)">
                                      <p:cBhvr>
                                        <p:cTn id="50" dur="500"/>
                                        <p:tgtEl>
                                          <p:spTgt spid="17"/>
                                        </p:tgtEl>
                                      </p:cBhvr>
                                    </p:animEffect>
                                  </p:childTnLst>
                                </p:cTn>
                              </p:par>
                              <p:par>
                                <p:cTn id="51" presetID="5" presetClass="entr" presetSubtype="10" fill="hold" nodeType="with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checkerboard(across)">
                                      <p:cBhvr>
                                        <p:cTn id="53" dur="500"/>
                                        <p:tgtEl>
                                          <p:spTgt spid="16"/>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5" presetClass="entr" presetSubtype="10" fill="hold" nodeType="clickEffect">
                                  <p:stCondLst>
                                    <p:cond delay="0"/>
                                  </p:stCondLst>
                                  <p:childTnLst>
                                    <p:set>
                                      <p:cBhvr>
                                        <p:cTn id="57" dur="1" fill="hold">
                                          <p:stCondLst>
                                            <p:cond delay="0"/>
                                          </p:stCondLst>
                                        </p:cTn>
                                        <p:tgtEl>
                                          <p:spTgt spid="347430"/>
                                        </p:tgtEl>
                                        <p:attrNameLst>
                                          <p:attrName>style.visibility</p:attrName>
                                        </p:attrNameLst>
                                      </p:cBhvr>
                                      <p:to>
                                        <p:strVal val="visible"/>
                                      </p:to>
                                    </p:set>
                                    <p:animEffect transition="in" filter="checkerboard(across)">
                                      <p:cBhvr>
                                        <p:cTn id="58" dur="500"/>
                                        <p:tgtEl>
                                          <p:spTgt spid="347430"/>
                                        </p:tgtEl>
                                      </p:cBhvr>
                                    </p:animEffect>
                                  </p:childTnLst>
                                </p:cTn>
                              </p:par>
                              <p:par>
                                <p:cTn id="59" presetID="5" presetClass="entr" presetSubtype="10" fill="hold" nodeType="withEffect">
                                  <p:stCondLst>
                                    <p:cond delay="0"/>
                                  </p:stCondLst>
                                  <p:childTnLst>
                                    <p:set>
                                      <p:cBhvr>
                                        <p:cTn id="60" dur="1" fill="hold">
                                          <p:stCondLst>
                                            <p:cond delay="0"/>
                                          </p:stCondLst>
                                        </p:cTn>
                                        <p:tgtEl>
                                          <p:spTgt spid="347429"/>
                                        </p:tgtEl>
                                        <p:attrNameLst>
                                          <p:attrName>style.visibility</p:attrName>
                                        </p:attrNameLst>
                                      </p:cBhvr>
                                      <p:to>
                                        <p:strVal val="visible"/>
                                      </p:to>
                                    </p:set>
                                    <p:animEffect transition="in" filter="checkerboard(across)">
                                      <p:cBhvr>
                                        <p:cTn id="61" dur="500"/>
                                        <p:tgtEl>
                                          <p:spTgt spid="347429"/>
                                        </p:tgtEl>
                                      </p:cBhvr>
                                    </p:animEffect>
                                  </p:childTnLst>
                                </p:cTn>
                              </p:par>
                              <p:par>
                                <p:cTn id="62" presetID="5" presetClass="entr" presetSubtype="10" fill="hold" nodeType="withEffect">
                                  <p:stCondLst>
                                    <p:cond delay="0"/>
                                  </p:stCondLst>
                                  <p:childTnLst>
                                    <p:set>
                                      <p:cBhvr>
                                        <p:cTn id="63" dur="1" fill="hold">
                                          <p:stCondLst>
                                            <p:cond delay="0"/>
                                          </p:stCondLst>
                                        </p:cTn>
                                        <p:tgtEl>
                                          <p:spTgt spid="347420"/>
                                        </p:tgtEl>
                                        <p:attrNameLst>
                                          <p:attrName>style.visibility</p:attrName>
                                        </p:attrNameLst>
                                      </p:cBhvr>
                                      <p:to>
                                        <p:strVal val="visible"/>
                                      </p:to>
                                    </p:set>
                                    <p:animEffect transition="in" filter="checkerboard(across)">
                                      <p:cBhvr>
                                        <p:cTn id="64" dur="500"/>
                                        <p:tgtEl>
                                          <p:spTgt spid="347420"/>
                                        </p:tgtEl>
                                      </p:cBhvr>
                                    </p:animEffect>
                                  </p:childTnLst>
                                </p:cTn>
                              </p:par>
                              <p:par>
                                <p:cTn id="65" presetID="5" presetClass="entr" presetSubtype="10" fill="hold" nodeType="withEffect">
                                  <p:stCondLst>
                                    <p:cond delay="0"/>
                                  </p:stCondLst>
                                  <p:childTnLst>
                                    <p:set>
                                      <p:cBhvr>
                                        <p:cTn id="66" dur="1" fill="hold">
                                          <p:stCondLst>
                                            <p:cond delay="0"/>
                                          </p:stCondLst>
                                        </p:cTn>
                                        <p:tgtEl>
                                          <p:spTgt spid="347424"/>
                                        </p:tgtEl>
                                        <p:attrNameLst>
                                          <p:attrName>style.visibility</p:attrName>
                                        </p:attrNameLst>
                                      </p:cBhvr>
                                      <p:to>
                                        <p:strVal val="visible"/>
                                      </p:to>
                                    </p:set>
                                    <p:animEffect transition="in" filter="checkerboard(across)">
                                      <p:cBhvr>
                                        <p:cTn id="67" dur="500"/>
                                        <p:tgtEl>
                                          <p:spTgt spid="347424"/>
                                        </p:tgtEl>
                                      </p:cBhvr>
                                    </p:animEffect>
                                  </p:childTnLst>
                                </p:cTn>
                              </p:par>
                              <p:par>
                                <p:cTn id="68" presetID="5" presetClass="entr" presetSubtype="10" fill="hold" grpId="0" nodeType="withEffect">
                                  <p:stCondLst>
                                    <p:cond delay="0"/>
                                  </p:stCondLst>
                                  <p:childTnLst>
                                    <p:set>
                                      <p:cBhvr>
                                        <p:cTn id="69" dur="1" fill="hold">
                                          <p:stCondLst>
                                            <p:cond delay="0"/>
                                          </p:stCondLst>
                                        </p:cTn>
                                        <p:tgtEl>
                                          <p:spTgt spid="347456"/>
                                        </p:tgtEl>
                                        <p:attrNameLst>
                                          <p:attrName>style.visibility</p:attrName>
                                        </p:attrNameLst>
                                      </p:cBhvr>
                                      <p:to>
                                        <p:strVal val="visible"/>
                                      </p:to>
                                    </p:set>
                                    <p:animEffect transition="in" filter="checkerboard(across)">
                                      <p:cBhvr>
                                        <p:cTn id="70" dur="500"/>
                                        <p:tgtEl>
                                          <p:spTgt spid="347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452" grpId="0"/>
      <p:bldP spid="347454" grpId="0"/>
      <p:bldP spid="347456" grpId="0"/>
    </p:bldLst>
  </p:timing>
</p:sld>
</file>

<file path=ppt/slides/slide130.xml><?xml version="1.0" encoding="utf-8"?>
<p:sld xmlns:a="http://schemas.openxmlformats.org/drawingml/2006/main" xmlns:r="http://schemas.openxmlformats.org/officeDocument/2006/relationships" xmlns:p="http://schemas.openxmlformats.org/presentationml/2006/main" showMasterPhAnim="0">
  <p:cSld>
    <p:bg>
      <p:bgPr>
        <a:solidFill>
          <a:srgbClr val="E0E7E8"/>
        </a:solidFill>
        <a:effectLst/>
      </p:bgPr>
    </p:bg>
    <p:spTree>
      <p:nvGrpSpPr>
        <p:cNvPr id="1" name=""/>
        <p:cNvGrpSpPr/>
        <p:nvPr/>
      </p:nvGrpSpPr>
      <p:grpSpPr>
        <a:xfrm>
          <a:off x="0" y="0"/>
          <a:ext cx="0" cy="0"/>
          <a:chOff x="0" y="0"/>
          <a:chExt cx="0" cy="0"/>
        </a:xfrm>
      </p:grpSpPr>
      <p:sp>
        <p:nvSpPr>
          <p:cNvPr id="3" name="Obdélník 2">
            <a:extLst>
              <a:ext uri="{FF2B5EF4-FFF2-40B4-BE49-F238E27FC236}">
                <a16:creationId xmlns:a16="http://schemas.microsoft.com/office/drawing/2014/main" id="{64EC993C-0F5D-4EEC-9382-720EE654927D}"/>
              </a:ext>
            </a:extLst>
          </p:cNvPr>
          <p:cNvSpPr/>
          <p:nvPr/>
        </p:nvSpPr>
        <p:spPr>
          <a:xfrm>
            <a:off x="3411746" y="1989250"/>
            <a:ext cx="727018" cy="142705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sz="1400"/>
          </a:p>
        </p:txBody>
      </p:sp>
      <p:sp>
        <p:nvSpPr>
          <p:cNvPr id="100355" name="Rectangle 2">
            <a:extLst>
              <a:ext uri="{FF2B5EF4-FFF2-40B4-BE49-F238E27FC236}">
                <a16:creationId xmlns:a16="http://schemas.microsoft.com/office/drawing/2014/main" id="{E33FBFE3-DBD5-44C9-9E18-D06D64B1C8B9}"/>
              </a:ext>
            </a:extLst>
          </p:cNvPr>
          <p:cNvSpPr>
            <a:spLocks noGrp="1" noChangeArrowheads="1"/>
          </p:cNvSpPr>
          <p:nvPr>
            <p:ph type="title"/>
          </p:nvPr>
        </p:nvSpPr>
        <p:spPr>
          <a:xfrm>
            <a:off x="1992630" y="692362"/>
            <a:ext cx="8217853" cy="1007985"/>
          </a:xfrm>
        </p:spPr>
        <p:txBody>
          <a:bodyPr/>
          <a:lstStyle/>
          <a:p>
            <a:pPr eaLnBrk="1" hangingPunct="1"/>
            <a:r>
              <a:rPr lang="cs-CZ" altLang="cs-CZ"/>
              <a:t>Stewartova teorie</a:t>
            </a:r>
            <a:r>
              <a:rPr lang="en-US" altLang="cs-CZ"/>
              <a:t> (1983)</a:t>
            </a:r>
            <a:endParaRPr lang="cs-CZ" altLang="cs-CZ"/>
          </a:p>
        </p:txBody>
      </p:sp>
      <p:sp>
        <p:nvSpPr>
          <p:cNvPr id="100356" name="Rectangle 4">
            <a:extLst>
              <a:ext uri="{FF2B5EF4-FFF2-40B4-BE49-F238E27FC236}">
                <a16:creationId xmlns:a16="http://schemas.microsoft.com/office/drawing/2014/main" id="{ACC21363-95D0-4172-AE00-44C84BFBFDC2}"/>
              </a:ext>
            </a:extLst>
          </p:cNvPr>
          <p:cNvSpPr>
            <a:spLocks noChangeArrowheads="1"/>
          </p:cNvSpPr>
          <p:nvPr/>
        </p:nvSpPr>
        <p:spPr bwMode="auto">
          <a:xfrm>
            <a:off x="1343393" y="2035284"/>
            <a:ext cx="128101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r" eaLnBrk="1" hangingPunct="1">
              <a:spcBef>
                <a:spcPct val="0"/>
              </a:spcBef>
              <a:buClrTx/>
              <a:buFontTx/>
              <a:buNone/>
            </a:pPr>
            <a:r>
              <a:rPr lang="en-US" altLang="cs-CZ" sz="2800"/>
              <a:t>Ca</a:t>
            </a:r>
            <a:r>
              <a:rPr lang="en-US" altLang="cs-CZ" sz="2800" baseline="30000"/>
              <a:t>+</a:t>
            </a:r>
            <a:r>
              <a:rPr lang="en-US" altLang="cs-CZ" sz="2800"/>
              <a:t> Mg</a:t>
            </a:r>
            <a:r>
              <a:rPr lang="en-US" altLang="cs-CZ" sz="2800" baseline="30000"/>
              <a:t>+</a:t>
            </a:r>
            <a:endParaRPr lang="cs-CZ" altLang="cs-CZ" sz="2800" baseline="30000"/>
          </a:p>
        </p:txBody>
      </p:sp>
      <p:sp>
        <p:nvSpPr>
          <p:cNvPr id="80914" name="Rectangle 6">
            <a:extLst>
              <a:ext uri="{FF2B5EF4-FFF2-40B4-BE49-F238E27FC236}">
                <a16:creationId xmlns:a16="http://schemas.microsoft.com/office/drawing/2014/main" id="{2CF10DEE-0412-426E-931A-A035A6EC7A21}"/>
              </a:ext>
            </a:extLst>
          </p:cNvPr>
          <p:cNvSpPr>
            <a:spLocks noChangeArrowheads="1"/>
          </p:cNvSpPr>
          <p:nvPr/>
        </p:nvSpPr>
        <p:spPr bwMode="auto">
          <a:xfrm>
            <a:off x="2702188" y="1989251"/>
            <a:ext cx="709558" cy="2854104"/>
          </a:xfrm>
          <a:prstGeom prst="rect">
            <a:avLst/>
          </a:prstGeom>
          <a:solidFill>
            <a:srgbClr val="92D050"/>
          </a:solidFill>
          <a:ln w="15875">
            <a:solidFill>
              <a:srgbClr val="580418"/>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defRPr/>
            </a:pPr>
            <a:endParaRPr lang="en-US" altLang="cs-CZ" sz="1799"/>
          </a:p>
        </p:txBody>
      </p:sp>
      <p:sp>
        <p:nvSpPr>
          <p:cNvPr id="100358" name="Rectangle 7">
            <a:extLst>
              <a:ext uri="{FF2B5EF4-FFF2-40B4-BE49-F238E27FC236}">
                <a16:creationId xmlns:a16="http://schemas.microsoft.com/office/drawing/2014/main" id="{1102D88F-C324-456A-A54D-1F4EFE393516}"/>
              </a:ext>
            </a:extLst>
          </p:cNvPr>
          <p:cNvSpPr>
            <a:spLocks noChangeArrowheads="1"/>
          </p:cNvSpPr>
          <p:nvPr/>
        </p:nvSpPr>
        <p:spPr bwMode="auto">
          <a:xfrm>
            <a:off x="3411746" y="3416301"/>
            <a:ext cx="707971" cy="1427053"/>
          </a:xfrm>
          <a:prstGeom prst="rect">
            <a:avLst/>
          </a:prstGeom>
          <a:solidFill>
            <a:srgbClr val="FFFF00"/>
          </a:solidFill>
          <a:ln w="15875">
            <a:solidFill>
              <a:srgbClr val="580418"/>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1799"/>
          </a:p>
        </p:txBody>
      </p:sp>
      <p:sp>
        <p:nvSpPr>
          <p:cNvPr id="100359" name="Line 8">
            <a:extLst>
              <a:ext uri="{FF2B5EF4-FFF2-40B4-BE49-F238E27FC236}">
                <a16:creationId xmlns:a16="http://schemas.microsoft.com/office/drawing/2014/main" id="{E55048D9-1D1E-45C3-BFE3-6500FFC0344E}"/>
              </a:ext>
            </a:extLst>
          </p:cNvPr>
          <p:cNvSpPr>
            <a:spLocks noChangeShapeType="1"/>
          </p:cNvSpPr>
          <p:nvPr/>
        </p:nvSpPr>
        <p:spPr bwMode="auto">
          <a:xfrm>
            <a:off x="2702188" y="2065444"/>
            <a:ext cx="709558" cy="0"/>
          </a:xfrm>
          <a:prstGeom prst="line">
            <a:avLst/>
          </a:prstGeom>
          <a:noFill/>
          <a:ln w="15875">
            <a:solidFill>
              <a:srgbClr val="580418"/>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0360" name="Line 9">
            <a:extLst>
              <a:ext uri="{FF2B5EF4-FFF2-40B4-BE49-F238E27FC236}">
                <a16:creationId xmlns:a16="http://schemas.microsoft.com/office/drawing/2014/main" id="{F699971D-1C09-4133-9E73-C19CED28278C}"/>
              </a:ext>
            </a:extLst>
          </p:cNvPr>
          <p:cNvSpPr>
            <a:spLocks noChangeShapeType="1"/>
          </p:cNvSpPr>
          <p:nvPr/>
        </p:nvSpPr>
        <p:spPr bwMode="auto">
          <a:xfrm>
            <a:off x="2702188" y="2516259"/>
            <a:ext cx="709558" cy="0"/>
          </a:xfrm>
          <a:prstGeom prst="line">
            <a:avLst/>
          </a:prstGeom>
          <a:noFill/>
          <a:ln w="15875">
            <a:solidFill>
              <a:srgbClr val="580418"/>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0361" name="Line 10">
            <a:extLst>
              <a:ext uri="{FF2B5EF4-FFF2-40B4-BE49-F238E27FC236}">
                <a16:creationId xmlns:a16="http://schemas.microsoft.com/office/drawing/2014/main" id="{F4AD2AAE-F739-4093-9EF1-527342EDED11}"/>
              </a:ext>
            </a:extLst>
          </p:cNvPr>
          <p:cNvSpPr>
            <a:spLocks noChangeShapeType="1"/>
          </p:cNvSpPr>
          <p:nvPr/>
        </p:nvSpPr>
        <p:spPr bwMode="auto">
          <a:xfrm>
            <a:off x="3419683" y="2743253"/>
            <a:ext cx="709558" cy="0"/>
          </a:xfrm>
          <a:prstGeom prst="line">
            <a:avLst/>
          </a:prstGeom>
          <a:noFill/>
          <a:ln w="15875">
            <a:solidFill>
              <a:srgbClr val="580418"/>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0362" name="Line 11">
            <a:extLst>
              <a:ext uri="{FF2B5EF4-FFF2-40B4-BE49-F238E27FC236}">
                <a16:creationId xmlns:a16="http://schemas.microsoft.com/office/drawing/2014/main" id="{952E5A0F-101C-47A8-AC67-60A569BBB166}"/>
              </a:ext>
            </a:extLst>
          </p:cNvPr>
          <p:cNvSpPr>
            <a:spLocks noChangeShapeType="1"/>
          </p:cNvSpPr>
          <p:nvPr/>
        </p:nvSpPr>
        <p:spPr bwMode="auto">
          <a:xfrm>
            <a:off x="3411746" y="3416301"/>
            <a:ext cx="709557" cy="0"/>
          </a:xfrm>
          <a:prstGeom prst="line">
            <a:avLst/>
          </a:prstGeom>
          <a:noFill/>
          <a:ln w="15875">
            <a:solidFill>
              <a:srgbClr val="580418"/>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0363" name="Line 12">
            <a:extLst>
              <a:ext uri="{FF2B5EF4-FFF2-40B4-BE49-F238E27FC236}">
                <a16:creationId xmlns:a16="http://schemas.microsoft.com/office/drawing/2014/main" id="{F99BB64C-38BA-44EA-B433-E2A447161C55}"/>
              </a:ext>
            </a:extLst>
          </p:cNvPr>
          <p:cNvSpPr>
            <a:spLocks noChangeShapeType="1"/>
          </p:cNvSpPr>
          <p:nvPr/>
        </p:nvSpPr>
        <p:spPr bwMode="auto">
          <a:xfrm>
            <a:off x="3419683" y="3727427"/>
            <a:ext cx="709558" cy="0"/>
          </a:xfrm>
          <a:prstGeom prst="line">
            <a:avLst/>
          </a:prstGeom>
          <a:noFill/>
          <a:ln w="15875">
            <a:solidFill>
              <a:srgbClr val="580418"/>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0364" name="Line 13">
            <a:extLst>
              <a:ext uri="{FF2B5EF4-FFF2-40B4-BE49-F238E27FC236}">
                <a16:creationId xmlns:a16="http://schemas.microsoft.com/office/drawing/2014/main" id="{BE24FB6B-0DCB-4546-B5D4-5B6C60BA3294}"/>
              </a:ext>
            </a:extLst>
          </p:cNvPr>
          <p:cNvSpPr>
            <a:spLocks noChangeShapeType="1"/>
          </p:cNvSpPr>
          <p:nvPr/>
        </p:nvSpPr>
        <p:spPr bwMode="auto">
          <a:xfrm>
            <a:off x="2624406" y="1989250"/>
            <a:ext cx="1573090" cy="0"/>
          </a:xfrm>
          <a:prstGeom prst="line">
            <a:avLst/>
          </a:prstGeom>
          <a:noFill/>
          <a:ln w="19050">
            <a:solidFill>
              <a:srgbClr val="580418"/>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0365" name="Line 14">
            <a:extLst>
              <a:ext uri="{FF2B5EF4-FFF2-40B4-BE49-F238E27FC236}">
                <a16:creationId xmlns:a16="http://schemas.microsoft.com/office/drawing/2014/main" id="{4604F99D-2A33-44D0-80BD-ACB50B1B9DD0}"/>
              </a:ext>
            </a:extLst>
          </p:cNvPr>
          <p:cNvSpPr>
            <a:spLocks noChangeShapeType="1"/>
          </p:cNvSpPr>
          <p:nvPr/>
        </p:nvSpPr>
        <p:spPr bwMode="auto">
          <a:xfrm>
            <a:off x="2624406" y="4843354"/>
            <a:ext cx="1573090" cy="0"/>
          </a:xfrm>
          <a:prstGeom prst="line">
            <a:avLst/>
          </a:prstGeom>
          <a:noFill/>
          <a:ln w="19050">
            <a:solidFill>
              <a:srgbClr val="580418"/>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0366" name="Line 15">
            <a:extLst>
              <a:ext uri="{FF2B5EF4-FFF2-40B4-BE49-F238E27FC236}">
                <a16:creationId xmlns:a16="http://schemas.microsoft.com/office/drawing/2014/main" id="{74541267-1BE6-43B9-85CD-C2567FABF922}"/>
              </a:ext>
            </a:extLst>
          </p:cNvPr>
          <p:cNvSpPr>
            <a:spLocks noChangeShapeType="1"/>
          </p:cNvSpPr>
          <p:nvPr/>
        </p:nvSpPr>
        <p:spPr bwMode="auto">
          <a:xfrm>
            <a:off x="1867226" y="2046395"/>
            <a:ext cx="75083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400"/>
          </a:p>
        </p:txBody>
      </p:sp>
      <p:sp>
        <p:nvSpPr>
          <p:cNvPr id="100367" name="Rectangle 16">
            <a:extLst>
              <a:ext uri="{FF2B5EF4-FFF2-40B4-BE49-F238E27FC236}">
                <a16:creationId xmlns:a16="http://schemas.microsoft.com/office/drawing/2014/main" id="{17A43463-D541-4468-856E-1C0C1EB8EA77}"/>
              </a:ext>
            </a:extLst>
          </p:cNvPr>
          <p:cNvSpPr>
            <a:spLocks noChangeArrowheads="1"/>
          </p:cNvSpPr>
          <p:nvPr/>
        </p:nvSpPr>
        <p:spPr bwMode="auto">
          <a:xfrm>
            <a:off x="3323055" y="2173385"/>
            <a:ext cx="902811" cy="369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en-US" altLang="cs-CZ" sz="1799" b="1"/>
              <a:t>HCO</a:t>
            </a:r>
            <a:r>
              <a:rPr lang="en-US" altLang="cs-CZ" sz="1799" b="1" baseline="-25000"/>
              <a:t>3</a:t>
            </a:r>
            <a:r>
              <a:rPr lang="en-US" altLang="cs-CZ" sz="1799" b="1" baseline="30000"/>
              <a:t>-</a:t>
            </a:r>
            <a:endParaRPr lang="cs-CZ" altLang="cs-CZ" sz="1799" b="1" baseline="30000"/>
          </a:p>
        </p:txBody>
      </p:sp>
      <p:sp>
        <p:nvSpPr>
          <p:cNvPr id="100368" name="Rectangle 17">
            <a:extLst>
              <a:ext uri="{FF2B5EF4-FFF2-40B4-BE49-F238E27FC236}">
                <a16:creationId xmlns:a16="http://schemas.microsoft.com/office/drawing/2014/main" id="{2FD66B5B-2C54-4AB5-B426-5697BCAA979B}"/>
              </a:ext>
            </a:extLst>
          </p:cNvPr>
          <p:cNvSpPr>
            <a:spLocks noChangeArrowheads="1"/>
          </p:cNvSpPr>
          <p:nvPr/>
        </p:nvSpPr>
        <p:spPr bwMode="auto">
          <a:xfrm>
            <a:off x="3381584" y="2805161"/>
            <a:ext cx="757180"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399"/>
              <a:t>A</a:t>
            </a:r>
            <a:r>
              <a:rPr lang="en-US" altLang="cs-CZ" sz="2399" baseline="30000"/>
              <a:t>-</a:t>
            </a:r>
            <a:endParaRPr lang="cs-CZ" altLang="cs-CZ" sz="2399" baseline="30000"/>
          </a:p>
        </p:txBody>
      </p:sp>
      <p:sp>
        <p:nvSpPr>
          <p:cNvPr id="100369" name="Rectangle 18">
            <a:extLst>
              <a:ext uri="{FF2B5EF4-FFF2-40B4-BE49-F238E27FC236}">
                <a16:creationId xmlns:a16="http://schemas.microsoft.com/office/drawing/2014/main" id="{81C758A8-0238-4116-9A4C-2C450B08E57A}"/>
              </a:ext>
            </a:extLst>
          </p:cNvPr>
          <p:cNvSpPr>
            <a:spLocks noChangeArrowheads="1"/>
          </p:cNvSpPr>
          <p:nvPr/>
        </p:nvSpPr>
        <p:spPr bwMode="auto">
          <a:xfrm>
            <a:off x="3370473" y="3382968"/>
            <a:ext cx="739718" cy="379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t>U</a:t>
            </a:r>
            <a:r>
              <a:rPr lang="en-US" altLang="cs-CZ" sz="1400"/>
              <a:t>A</a:t>
            </a:r>
            <a:r>
              <a:rPr lang="en-US" altLang="cs-CZ" sz="2800" baseline="30000"/>
              <a:t>-</a:t>
            </a:r>
            <a:endParaRPr lang="cs-CZ" altLang="cs-CZ" sz="2800" baseline="30000"/>
          </a:p>
        </p:txBody>
      </p:sp>
      <p:sp>
        <p:nvSpPr>
          <p:cNvPr id="100370" name="Rectangle 19">
            <a:extLst>
              <a:ext uri="{FF2B5EF4-FFF2-40B4-BE49-F238E27FC236}">
                <a16:creationId xmlns:a16="http://schemas.microsoft.com/office/drawing/2014/main" id="{A8CE830A-8910-41AB-A2C8-D303CE3723C5}"/>
              </a:ext>
            </a:extLst>
          </p:cNvPr>
          <p:cNvSpPr>
            <a:spLocks noChangeArrowheads="1"/>
          </p:cNvSpPr>
          <p:nvPr/>
        </p:nvSpPr>
        <p:spPr bwMode="auto">
          <a:xfrm>
            <a:off x="3381585" y="4260786"/>
            <a:ext cx="73971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en-US" altLang="cs-CZ" sz="2800"/>
              <a:t>Cl</a:t>
            </a:r>
            <a:r>
              <a:rPr lang="en-US" altLang="cs-CZ" sz="2800" baseline="30000"/>
              <a:t>-</a:t>
            </a:r>
            <a:endParaRPr lang="cs-CZ" altLang="cs-CZ" sz="2800" baseline="30000"/>
          </a:p>
        </p:txBody>
      </p:sp>
      <p:sp>
        <p:nvSpPr>
          <p:cNvPr id="100371" name="Rectangle 20">
            <a:extLst>
              <a:ext uri="{FF2B5EF4-FFF2-40B4-BE49-F238E27FC236}">
                <a16:creationId xmlns:a16="http://schemas.microsoft.com/office/drawing/2014/main" id="{6C09008E-BDFF-4641-B155-F05CB3ADC928}"/>
              </a:ext>
            </a:extLst>
          </p:cNvPr>
          <p:cNvSpPr>
            <a:spLocks noChangeArrowheads="1"/>
          </p:cNvSpPr>
          <p:nvPr/>
        </p:nvSpPr>
        <p:spPr bwMode="auto">
          <a:xfrm>
            <a:off x="2681551" y="3270262"/>
            <a:ext cx="73971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en-US" altLang="cs-CZ" sz="2399"/>
              <a:t>Na</a:t>
            </a:r>
            <a:r>
              <a:rPr lang="en-US" altLang="cs-CZ" sz="2399" baseline="30000"/>
              <a:t>+</a:t>
            </a:r>
            <a:endParaRPr lang="cs-CZ" altLang="cs-CZ" sz="2399" baseline="30000"/>
          </a:p>
        </p:txBody>
      </p:sp>
      <p:sp>
        <p:nvSpPr>
          <p:cNvPr id="100372" name="Rectangle 21">
            <a:extLst>
              <a:ext uri="{FF2B5EF4-FFF2-40B4-BE49-F238E27FC236}">
                <a16:creationId xmlns:a16="http://schemas.microsoft.com/office/drawing/2014/main" id="{E83D8A8D-A416-4C2D-B11D-5D0E338F50D0}"/>
              </a:ext>
            </a:extLst>
          </p:cNvPr>
          <p:cNvSpPr>
            <a:spLocks noChangeArrowheads="1"/>
          </p:cNvSpPr>
          <p:nvPr/>
        </p:nvSpPr>
        <p:spPr bwMode="auto">
          <a:xfrm>
            <a:off x="2681551" y="2046396"/>
            <a:ext cx="73971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en-US" altLang="cs-CZ" sz="2800"/>
              <a:t>K</a:t>
            </a:r>
            <a:r>
              <a:rPr lang="en-US" altLang="cs-CZ" sz="2800" baseline="30000"/>
              <a:t>+</a:t>
            </a:r>
            <a:endParaRPr lang="cs-CZ" altLang="cs-CZ" sz="2800" baseline="30000"/>
          </a:p>
        </p:txBody>
      </p:sp>
      <p:sp>
        <p:nvSpPr>
          <p:cNvPr id="100373" name="AutoShape 22">
            <a:extLst>
              <a:ext uri="{FF2B5EF4-FFF2-40B4-BE49-F238E27FC236}">
                <a16:creationId xmlns:a16="http://schemas.microsoft.com/office/drawing/2014/main" id="{C6435BFF-01AE-43F3-93A1-1D16130350FD}"/>
              </a:ext>
            </a:extLst>
          </p:cNvPr>
          <p:cNvSpPr>
            <a:spLocks/>
          </p:cNvSpPr>
          <p:nvPr/>
        </p:nvSpPr>
        <p:spPr bwMode="auto">
          <a:xfrm>
            <a:off x="4313376" y="1989250"/>
            <a:ext cx="174611" cy="1455624"/>
          </a:xfrm>
          <a:prstGeom prst="rightBrace">
            <a:avLst>
              <a:gd name="adj1" fmla="val 69470"/>
              <a:gd name="adj2" fmla="val 50000"/>
            </a:avLst>
          </a:pr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1799"/>
          </a:p>
        </p:txBody>
      </p:sp>
      <p:sp>
        <p:nvSpPr>
          <p:cNvPr id="100374" name="Rectangle 23">
            <a:extLst>
              <a:ext uri="{FF2B5EF4-FFF2-40B4-BE49-F238E27FC236}">
                <a16:creationId xmlns:a16="http://schemas.microsoft.com/office/drawing/2014/main" id="{8A276B12-1971-4294-B155-7D0293E014B6}"/>
              </a:ext>
            </a:extLst>
          </p:cNvPr>
          <p:cNvSpPr>
            <a:spLocks noChangeArrowheads="1"/>
          </p:cNvSpPr>
          <p:nvPr/>
        </p:nvSpPr>
        <p:spPr bwMode="auto">
          <a:xfrm>
            <a:off x="4546719" y="2513084"/>
            <a:ext cx="757180"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en-US" altLang="cs-CZ" sz="2399"/>
              <a:t>SID</a:t>
            </a:r>
            <a:endParaRPr lang="cs-CZ" altLang="cs-CZ" sz="2399" baseline="30000"/>
          </a:p>
        </p:txBody>
      </p:sp>
      <p:sp>
        <p:nvSpPr>
          <p:cNvPr id="61464" name="Rectangle 24">
            <a:extLst>
              <a:ext uri="{FF2B5EF4-FFF2-40B4-BE49-F238E27FC236}">
                <a16:creationId xmlns:a16="http://schemas.microsoft.com/office/drawing/2014/main" id="{4C94C49B-1089-4965-9A84-CFEDF4B6FB7B}"/>
              </a:ext>
            </a:extLst>
          </p:cNvPr>
          <p:cNvSpPr>
            <a:spLocks noGrp="1" noChangeArrowheads="1"/>
          </p:cNvSpPr>
          <p:nvPr>
            <p:ph type="body" idx="1"/>
          </p:nvPr>
        </p:nvSpPr>
        <p:spPr>
          <a:xfrm>
            <a:off x="5699156" y="2060681"/>
            <a:ext cx="4968492" cy="4103371"/>
          </a:xfrm>
        </p:spPr>
        <p:txBody>
          <a:bodyPr>
            <a:normAutofit lnSpcReduction="10000"/>
          </a:bodyPr>
          <a:lstStyle/>
          <a:p>
            <a:pPr eaLnBrk="1" hangingPunct="1">
              <a:lnSpc>
                <a:spcPct val="115000"/>
              </a:lnSpc>
              <a:buFontTx/>
              <a:buNone/>
            </a:pPr>
            <a:r>
              <a:rPr lang="cs-CZ" altLang="cs-CZ" b="1"/>
              <a:t>[H</a:t>
            </a:r>
            <a:r>
              <a:rPr lang="cs-CZ" altLang="cs-CZ" b="1" baseline="30000"/>
              <a:t>+</a:t>
            </a:r>
            <a:r>
              <a:rPr lang="cs-CZ" altLang="cs-CZ" b="1"/>
              <a:t>] [OH</a:t>
            </a:r>
            <a:r>
              <a:rPr lang="cs-CZ" altLang="cs-CZ" b="1" baseline="30000"/>
              <a:t>-</a:t>
            </a:r>
            <a:r>
              <a:rPr lang="cs-CZ" altLang="cs-CZ" b="1"/>
              <a:t>]</a:t>
            </a:r>
            <a:r>
              <a:rPr lang="cs-CZ" altLang="cs-CZ"/>
              <a:t> = </a:t>
            </a:r>
            <a:r>
              <a:rPr lang="cs-CZ" altLang="cs-CZ">
                <a:solidFill>
                  <a:srgbClr val="006600"/>
                </a:solidFill>
              </a:rPr>
              <a:t>K'</a:t>
            </a:r>
            <a:r>
              <a:rPr lang="cs-CZ" altLang="cs-CZ" baseline="-25000">
                <a:solidFill>
                  <a:srgbClr val="006600"/>
                </a:solidFill>
              </a:rPr>
              <a:t>w</a:t>
            </a:r>
            <a:endParaRPr lang="en-US" altLang="cs-CZ" baseline="-25000">
              <a:solidFill>
                <a:srgbClr val="006600"/>
              </a:solidFill>
            </a:endParaRPr>
          </a:p>
          <a:p>
            <a:pPr eaLnBrk="1" hangingPunct="1">
              <a:lnSpc>
                <a:spcPct val="115000"/>
              </a:lnSpc>
              <a:buFontTx/>
              <a:buNone/>
            </a:pPr>
            <a:r>
              <a:rPr lang="cs-CZ" altLang="cs-CZ" b="1"/>
              <a:t>[A</a:t>
            </a:r>
            <a:r>
              <a:rPr lang="cs-CZ" altLang="cs-CZ" b="1" baseline="30000"/>
              <a:t>-</a:t>
            </a:r>
            <a:r>
              <a:rPr lang="cs-CZ" altLang="cs-CZ" b="1"/>
              <a:t>]</a:t>
            </a:r>
            <a:r>
              <a:rPr lang="cs-CZ" altLang="cs-CZ"/>
              <a:t>+</a:t>
            </a:r>
            <a:r>
              <a:rPr lang="cs-CZ" altLang="cs-CZ" b="1"/>
              <a:t>[HA]</a:t>
            </a:r>
            <a:r>
              <a:rPr lang="cs-CZ" altLang="cs-CZ"/>
              <a:t> = </a:t>
            </a:r>
            <a:r>
              <a:rPr lang="cs-CZ" altLang="cs-CZ">
                <a:solidFill>
                  <a:srgbClr val="FF0000"/>
                </a:solidFill>
              </a:rPr>
              <a:t>[A</a:t>
            </a:r>
            <a:r>
              <a:rPr lang="cs-CZ" altLang="cs-CZ" baseline="-25000">
                <a:solidFill>
                  <a:srgbClr val="FF0000"/>
                </a:solidFill>
              </a:rPr>
              <a:t>TOT</a:t>
            </a:r>
            <a:r>
              <a:rPr lang="cs-CZ" altLang="cs-CZ">
                <a:solidFill>
                  <a:srgbClr val="FF0000"/>
                </a:solidFill>
              </a:rPr>
              <a:t>]</a:t>
            </a:r>
            <a:endParaRPr lang="en-US" altLang="cs-CZ">
              <a:solidFill>
                <a:srgbClr val="FF0000"/>
              </a:solidFill>
            </a:endParaRPr>
          </a:p>
          <a:p>
            <a:pPr eaLnBrk="1" hangingPunct="1">
              <a:lnSpc>
                <a:spcPct val="115000"/>
              </a:lnSpc>
              <a:buFontTx/>
              <a:buNone/>
            </a:pPr>
            <a:r>
              <a:rPr lang="cs-CZ" altLang="cs-CZ" b="1"/>
              <a:t>[A</a:t>
            </a:r>
            <a:r>
              <a:rPr lang="cs-CZ" altLang="cs-CZ" b="1" baseline="30000"/>
              <a:t>-</a:t>
            </a:r>
            <a:r>
              <a:rPr lang="cs-CZ" altLang="cs-CZ" b="1"/>
              <a:t>] [H</a:t>
            </a:r>
            <a:r>
              <a:rPr lang="cs-CZ" altLang="cs-CZ" b="1" baseline="30000"/>
              <a:t>+</a:t>
            </a:r>
            <a:r>
              <a:rPr lang="cs-CZ" altLang="cs-CZ" b="1"/>
              <a:t>]</a:t>
            </a:r>
            <a:r>
              <a:rPr lang="cs-CZ" altLang="cs-CZ"/>
              <a:t> = </a:t>
            </a:r>
            <a:r>
              <a:rPr lang="cs-CZ" altLang="cs-CZ">
                <a:solidFill>
                  <a:srgbClr val="006600"/>
                </a:solidFill>
              </a:rPr>
              <a:t>K</a:t>
            </a:r>
            <a:r>
              <a:rPr lang="cs-CZ" altLang="cs-CZ" baseline="-25000">
                <a:solidFill>
                  <a:srgbClr val="006600"/>
                </a:solidFill>
              </a:rPr>
              <a:t>A</a:t>
            </a:r>
            <a:r>
              <a:rPr lang="cs-CZ" altLang="cs-CZ"/>
              <a:t>  </a:t>
            </a:r>
            <a:r>
              <a:rPr lang="cs-CZ" altLang="cs-CZ" b="1"/>
              <a:t>[HA]</a:t>
            </a:r>
            <a:endParaRPr lang="en-US" altLang="cs-CZ" b="1"/>
          </a:p>
          <a:p>
            <a:pPr eaLnBrk="1" hangingPunct="1">
              <a:lnSpc>
                <a:spcPct val="115000"/>
              </a:lnSpc>
              <a:buFontTx/>
              <a:buNone/>
            </a:pPr>
            <a:r>
              <a:rPr lang="cs-CZ" altLang="cs-CZ" b="1"/>
              <a:t>[H</a:t>
            </a:r>
            <a:r>
              <a:rPr lang="cs-CZ" altLang="cs-CZ" b="1" baseline="30000"/>
              <a:t>+</a:t>
            </a:r>
            <a:r>
              <a:rPr lang="cs-CZ" altLang="cs-CZ" b="1"/>
              <a:t>] [HCO</a:t>
            </a:r>
            <a:r>
              <a:rPr lang="cs-CZ" altLang="cs-CZ" b="1" baseline="-25000"/>
              <a:t>3</a:t>
            </a:r>
            <a:r>
              <a:rPr lang="cs-CZ" altLang="cs-CZ" b="1" baseline="30000"/>
              <a:t>-</a:t>
            </a:r>
            <a:r>
              <a:rPr lang="cs-CZ" altLang="cs-CZ" b="1"/>
              <a:t>]</a:t>
            </a:r>
            <a:r>
              <a:rPr lang="cs-CZ" altLang="cs-CZ"/>
              <a:t> = </a:t>
            </a:r>
            <a:r>
              <a:rPr lang="cs-CZ" altLang="cs-CZ">
                <a:solidFill>
                  <a:srgbClr val="006600"/>
                </a:solidFill>
              </a:rPr>
              <a:t>M</a:t>
            </a:r>
            <a:r>
              <a:rPr lang="cs-CZ" altLang="cs-CZ"/>
              <a:t> × </a:t>
            </a:r>
            <a:r>
              <a:rPr lang="cs-CZ" altLang="cs-CZ">
                <a:solidFill>
                  <a:srgbClr val="FF0000"/>
                </a:solidFill>
              </a:rPr>
              <a:t>pCO</a:t>
            </a:r>
            <a:r>
              <a:rPr lang="cs-CZ" altLang="cs-CZ" baseline="-25000">
                <a:solidFill>
                  <a:srgbClr val="FF0000"/>
                </a:solidFill>
              </a:rPr>
              <a:t>2</a:t>
            </a:r>
            <a:endParaRPr lang="en-US" altLang="cs-CZ" baseline="-25000">
              <a:solidFill>
                <a:srgbClr val="FF0000"/>
              </a:solidFill>
            </a:endParaRPr>
          </a:p>
          <a:p>
            <a:pPr eaLnBrk="1" hangingPunct="1">
              <a:lnSpc>
                <a:spcPct val="115000"/>
              </a:lnSpc>
              <a:buFontTx/>
              <a:buNone/>
            </a:pPr>
            <a:r>
              <a:rPr lang="cs-CZ" altLang="cs-CZ" b="1"/>
              <a:t>[H</a:t>
            </a:r>
            <a:r>
              <a:rPr lang="cs-CZ" altLang="cs-CZ" b="1" baseline="30000"/>
              <a:t>+</a:t>
            </a:r>
            <a:r>
              <a:rPr lang="cs-CZ" altLang="cs-CZ" b="1"/>
              <a:t>] [CO</a:t>
            </a:r>
            <a:r>
              <a:rPr lang="cs-CZ" altLang="cs-CZ" b="1" baseline="-25000"/>
              <a:t>3</a:t>
            </a:r>
            <a:r>
              <a:rPr lang="cs-CZ" altLang="cs-CZ" b="1" baseline="30000"/>
              <a:t>2-</a:t>
            </a:r>
            <a:r>
              <a:rPr lang="cs-CZ" altLang="cs-CZ" b="1"/>
              <a:t>]</a:t>
            </a:r>
            <a:r>
              <a:rPr lang="cs-CZ" altLang="cs-CZ"/>
              <a:t> = </a:t>
            </a:r>
            <a:r>
              <a:rPr lang="cs-CZ" altLang="cs-CZ">
                <a:solidFill>
                  <a:srgbClr val="006600"/>
                </a:solidFill>
              </a:rPr>
              <a:t>N</a:t>
            </a:r>
            <a:r>
              <a:rPr lang="cs-CZ" altLang="cs-CZ"/>
              <a:t> × </a:t>
            </a:r>
            <a:r>
              <a:rPr lang="cs-CZ" altLang="cs-CZ" b="1"/>
              <a:t>[HCO</a:t>
            </a:r>
            <a:r>
              <a:rPr lang="cs-CZ" altLang="cs-CZ" b="1" baseline="-25000"/>
              <a:t>3</a:t>
            </a:r>
            <a:r>
              <a:rPr lang="cs-CZ" altLang="cs-CZ" b="1" baseline="30000"/>
              <a:t>-</a:t>
            </a:r>
            <a:r>
              <a:rPr lang="cs-CZ" altLang="cs-CZ" b="1"/>
              <a:t>]</a:t>
            </a:r>
            <a:endParaRPr lang="en-US" altLang="cs-CZ" b="1"/>
          </a:p>
          <a:p>
            <a:pPr eaLnBrk="1" hangingPunct="1">
              <a:lnSpc>
                <a:spcPct val="115000"/>
              </a:lnSpc>
              <a:buFontTx/>
              <a:buNone/>
            </a:pPr>
            <a:r>
              <a:rPr lang="cs-CZ" altLang="cs-CZ">
                <a:solidFill>
                  <a:srgbClr val="FF0000"/>
                </a:solidFill>
              </a:rPr>
              <a:t>SID</a:t>
            </a:r>
            <a:r>
              <a:rPr lang="cs-CZ" altLang="cs-CZ"/>
              <a:t>+ </a:t>
            </a:r>
            <a:r>
              <a:rPr lang="cs-CZ" altLang="cs-CZ" b="1"/>
              <a:t>[H</a:t>
            </a:r>
            <a:r>
              <a:rPr lang="cs-CZ" altLang="cs-CZ" b="1" baseline="30000"/>
              <a:t>+</a:t>
            </a:r>
            <a:r>
              <a:rPr lang="cs-CZ" altLang="cs-CZ" b="1"/>
              <a:t>]</a:t>
            </a:r>
            <a:r>
              <a:rPr lang="cs-CZ" altLang="cs-CZ"/>
              <a:t>–</a:t>
            </a:r>
            <a:r>
              <a:rPr lang="en-US" altLang="cs-CZ"/>
              <a:t> </a:t>
            </a:r>
            <a:r>
              <a:rPr lang="cs-CZ" altLang="cs-CZ" b="1"/>
              <a:t>[HCO3</a:t>
            </a:r>
            <a:r>
              <a:rPr lang="cs-CZ" altLang="cs-CZ" b="1" baseline="30000"/>
              <a:t>-</a:t>
            </a:r>
            <a:r>
              <a:rPr lang="cs-CZ" altLang="cs-CZ" b="1"/>
              <a:t>]</a:t>
            </a:r>
            <a:r>
              <a:rPr lang="en-US" altLang="cs-CZ" b="1"/>
              <a:t> </a:t>
            </a:r>
            <a:r>
              <a:rPr lang="en-US" altLang="cs-CZ"/>
              <a:t> </a:t>
            </a:r>
            <a:r>
              <a:rPr lang="cs-CZ" altLang="cs-CZ"/>
              <a:t>–</a:t>
            </a:r>
            <a:r>
              <a:rPr lang="en-US" altLang="cs-CZ"/>
              <a:t> </a:t>
            </a:r>
          </a:p>
          <a:p>
            <a:pPr eaLnBrk="1" hangingPunct="1">
              <a:lnSpc>
                <a:spcPct val="85000"/>
              </a:lnSpc>
              <a:buFontTx/>
              <a:buNone/>
            </a:pPr>
            <a:r>
              <a:rPr lang="en-US" altLang="cs-CZ"/>
              <a:t>   </a:t>
            </a:r>
            <a:r>
              <a:rPr lang="cs-CZ" altLang="cs-CZ" b="1"/>
              <a:t>[A</a:t>
            </a:r>
            <a:r>
              <a:rPr lang="cs-CZ" altLang="cs-CZ" b="1" baseline="30000"/>
              <a:t>-</a:t>
            </a:r>
            <a:r>
              <a:rPr lang="cs-CZ" altLang="cs-CZ" b="1"/>
              <a:t>]</a:t>
            </a:r>
            <a:r>
              <a:rPr lang="cs-CZ" altLang="cs-CZ"/>
              <a:t>– </a:t>
            </a:r>
            <a:r>
              <a:rPr lang="cs-CZ" altLang="cs-CZ" b="1"/>
              <a:t>[CO</a:t>
            </a:r>
            <a:r>
              <a:rPr lang="cs-CZ" altLang="cs-CZ" b="1" baseline="-25000"/>
              <a:t>3</a:t>
            </a:r>
            <a:r>
              <a:rPr lang="cs-CZ" altLang="cs-CZ" b="1" baseline="30000"/>
              <a:t>2-</a:t>
            </a:r>
            <a:r>
              <a:rPr lang="cs-CZ" altLang="cs-CZ" b="1"/>
              <a:t>]</a:t>
            </a:r>
            <a:r>
              <a:rPr lang="cs-CZ" altLang="cs-CZ"/>
              <a:t>– </a:t>
            </a:r>
            <a:r>
              <a:rPr lang="cs-CZ" altLang="cs-CZ" b="1"/>
              <a:t>[OH</a:t>
            </a:r>
            <a:r>
              <a:rPr lang="cs-CZ" altLang="cs-CZ" b="1" baseline="30000"/>
              <a:t>-</a:t>
            </a:r>
            <a:r>
              <a:rPr lang="cs-CZ" altLang="cs-CZ" b="1"/>
              <a:t>]</a:t>
            </a:r>
            <a:r>
              <a:rPr lang="cs-CZ" altLang="cs-CZ"/>
              <a:t> = 0 </a:t>
            </a:r>
          </a:p>
        </p:txBody>
      </p:sp>
      <p:pic>
        <p:nvPicPr>
          <p:cNvPr id="25" name="Picture 8" descr="http://www.acidbase.org/i/stewart.jpg">
            <a:extLst>
              <a:ext uri="{FF2B5EF4-FFF2-40B4-BE49-F238E27FC236}">
                <a16:creationId xmlns:a16="http://schemas.microsoft.com/office/drawing/2014/main" id="{6BA3C374-01FC-48EB-A379-D5ACBFE45273}"/>
              </a:ext>
            </a:extLst>
          </p:cNvPr>
          <p:cNvPicPr>
            <a:picLocks noChangeAspect="1" noChangeArrowheads="1"/>
          </p:cNvPicPr>
          <p:nvPr/>
        </p:nvPicPr>
        <p:blipFill>
          <a:blip r:embed="rId3"/>
          <a:srcRect l="3900" r="6395"/>
          <a:stretch>
            <a:fillRect/>
          </a:stretch>
        </p:blipFill>
        <p:spPr bwMode="auto">
          <a:xfrm>
            <a:off x="9310440" y="266"/>
            <a:ext cx="1357208" cy="2254076"/>
          </a:xfrm>
          <a:prstGeom prst="rect">
            <a:avLst/>
          </a:prstGeom>
          <a:noFill/>
          <a:effectLst>
            <a:outerShdw blurRad="50800" dist="38100" dir="2700000" algn="tl" rotWithShape="0">
              <a:prstClr val="black">
                <a:alpha val="40000"/>
              </a:prstClr>
            </a:outerShdw>
          </a:effectLst>
        </p:spPr>
      </p:pic>
      <p:sp>
        <p:nvSpPr>
          <p:cNvPr id="100377" name="TextovéPole 25">
            <a:extLst>
              <a:ext uri="{FF2B5EF4-FFF2-40B4-BE49-F238E27FC236}">
                <a16:creationId xmlns:a16="http://schemas.microsoft.com/office/drawing/2014/main" id="{685D9583-A1AB-48C7-9FEF-23B84B5A0FC1}"/>
              </a:ext>
            </a:extLst>
          </p:cNvPr>
          <p:cNvSpPr txBox="1">
            <a:spLocks noChangeArrowheads="1"/>
          </p:cNvSpPr>
          <p:nvPr/>
        </p:nvSpPr>
        <p:spPr bwMode="auto">
          <a:xfrm>
            <a:off x="9167576" y="2201957"/>
            <a:ext cx="1564852" cy="369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1799"/>
              <a:t>Peter Stewart</a:t>
            </a:r>
          </a:p>
        </p:txBody>
      </p:sp>
    </p:spTree>
    <p:extLst>
      <p:ext uri="{BB962C8B-B14F-4D97-AF65-F5344CB8AC3E}">
        <p14:creationId xmlns:p14="http://schemas.microsoft.com/office/powerpoint/2010/main" val="25613186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146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1464">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1464">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1464">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1464">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1464">
                                            <p:txEl>
                                              <p:pRg st="5" end="5"/>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1464">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64" grpId="0" build="allAtOnce"/>
    </p:bldLst>
  </p:timing>
</p:sld>
</file>

<file path=ppt/slides/slide131.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02402" name="Rectangle 2">
            <a:extLst>
              <a:ext uri="{FF2B5EF4-FFF2-40B4-BE49-F238E27FC236}">
                <a16:creationId xmlns:a16="http://schemas.microsoft.com/office/drawing/2014/main" id="{023A20AC-9BD9-4E48-859D-30D6A91215DE}"/>
              </a:ext>
            </a:extLst>
          </p:cNvPr>
          <p:cNvSpPr>
            <a:spLocks noGrp="1" noChangeArrowheads="1"/>
          </p:cNvSpPr>
          <p:nvPr>
            <p:ph type="title"/>
          </p:nvPr>
        </p:nvSpPr>
        <p:spPr>
          <a:xfrm>
            <a:off x="1992630" y="692362"/>
            <a:ext cx="8217853" cy="1007985"/>
          </a:xfrm>
        </p:spPr>
        <p:txBody>
          <a:bodyPr/>
          <a:lstStyle/>
          <a:p>
            <a:pPr eaLnBrk="1" hangingPunct="1"/>
            <a:r>
              <a:rPr lang="cs-CZ" altLang="cs-CZ"/>
              <a:t>Stewartova teorie</a:t>
            </a:r>
            <a:r>
              <a:rPr lang="en-US" altLang="cs-CZ"/>
              <a:t> – </a:t>
            </a:r>
            <a:r>
              <a:rPr lang="cs-CZ" altLang="cs-CZ"/>
              <a:t>řešení rovnice</a:t>
            </a:r>
          </a:p>
        </p:txBody>
      </p:sp>
      <p:sp>
        <p:nvSpPr>
          <p:cNvPr id="102403" name="Rectangle 3">
            <a:extLst>
              <a:ext uri="{FF2B5EF4-FFF2-40B4-BE49-F238E27FC236}">
                <a16:creationId xmlns:a16="http://schemas.microsoft.com/office/drawing/2014/main" id="{9F38664A-66E8-4CFE-96DA-862086FE5B0B}"/>
              </a:ext>
            </a:extLst>
          </p:cNvPr>
          <p:cNvSpPr>
            <a:spLocks noGrp="1" noChangeArrowheads="1"/>
          </p:cNvSpPr>
          <p:nvPr>
            <p:ph type="body" idx="1"/>
          </p:nvPr>
        </p:nvSpPr>
        <p:spPr>
          <a:xfrm>
            <a:off x="1981518" y="2133700"/>
            <a:ext cx="8228966" cy="2447737"/>
          </a:xfrm>
        </p:spPr>
        <p:txBody>
          <a:bodyPr/>
          <a:lstStyle/>
          <a:p>
            <a:pPr eaLnBrk="1" hangingPunct="1">
              <a:buFontTx/>
              <a:buNone/>
            </a:pPr>
            <a:r>
              <a:rPr lang="cs-CZ" altLang="cs-CZ" b="1"/>
              <a:t>[H</a:t>
            </a:r>
            <a:r>
              <a:rPr lang="cs-CZ" altLang="cs-CZ" b="1" baseline="30000"/>
              <a:t>+</a:t>
            </a:r>
            <a:r>
              <a:rPr lang="cs-CZ" altLang="cs-CZ" b="1"/>
              <a:t>]</a:t>
            </a:r>
            <a:r>
              <a:rPr lang="cs-CZ" altLang="cs-CZ" b="1" baseline="30000"/>
              <a:t>4</a:t>
            </a:r>
            <a:r>
              <a:rPr lang="cs-CZ" altLang="cs-CZ"/>
              <a:t> + (</a:t>
            </a:r>
            <a:r>
              <a:rPr lang="cs-CZ" altLang="cs-CZ" u="sng">
                <a:solidFill>
                  <a:schemeClr val="accent2"/>
                </a:solidFill>
              </a:rPr>
              <a:t>SID</a:t>
            </a:r>
            <a:r>
              <a:rPr lang="cs-CZ" altLang="cs-CZ">
                <a:solidFill>
                  <a:schemeClr val="accent2"/>
                </a:solidFill>
              </a:rPr>
              <a:t> </a:t>
            </a:r>
            <a:r>
              <a:rPr lang="cs-CZ" altLang="cs-CZ"/>
              <a:t>+ </a:t>
            </a:r>
            <a:r>
              <a:rPr lang="cs-CZ" altLang="cs-CZ" i="1">
                <a:solidFill>
                  <a:srgbClr val="006600"/>
                </a:solidFill>
              </a:rPr>
              <a:t>K</a:t>
            </a:r>
            <a:r>
              <a:rPr lang="cs-CZ" altLang="cs-CZ" i="1" baseline="-25000">
                <a:solidFill>
                  <a:srgbClr val="006600"/>
                </a:solidFill>
              </a:rPr>
              <a:t>A</a:t>
            </a:r>
            <a:r>
              <a:rPr lang="cs-CZ" altLang="cs-CZ"/>
              <a:t>) </a:t>
            </a:r>
            <a:r>
              <a:rPr lang="cs-CZ" altLang="cs-CZ" b="1"/>
              <a:t>[H</a:t>
            </a:r>
            <a:r>
              <a:rPr lang="cs-CZ" altLang="cs-CZ" b="1" baseline="30000"/>
              <a:t>+</a:t>
            </a:r>
            <a:r>
              <a:rPr lang="cs-CZ" altLang="cs-CZ" b="1"/>
              <a:t>]</a:t>
            </a:r>
            <a:r>
              <a:rPr lang="cs-CZ" altLang="cs-CZ" b="1" baseline="30000"/>
              <a:t>3</a:t>
            </a:r>
            <a:r>
              <a:rPr lang="en-US" altLang="cs-CZ" b="1" baseline="30000"/>
              <a:t> </a:t>
            </a:r>
            <a:r>
              <a:rPr lang="cs-CZ" altLang="cs-CZ"/>
              <a:t>+ </a:t>
            </a:r>
            <a:endParaRPr lang="en-US" altLang="cs-CZ"/>
          </a:p>
          <a:p>
            <a:pPr eaLnBrk="1" hangingPunct="1">
              <a:buFontTx/>
              <a:buNone/>
            </a:pPr>
            <a:r>
              <a:rPr lang="cs-CZ" altLang="cs-CZ"/>
              <a:t>+(</a:t>
            </a:r>
            <a:r>
              <a:rPr lang="cs-CZ" altLang="cs-CZ" i="1">
                <a:solidFill>
                  <a:srgbClr val="006600"/>
                </a:solidFill>
              </a:rPr>
              <a:t>K</a:t>
            </a:r>
            <a:r>
              <a:rPr lang="cs-CZ" altLang="cs-CZ" i="1" baseline="-25000">
                <a:solidFill>
                  <a:srgbClr val="006600"/>
                </a:solidFill>
              </a:rPr>
              <a:t>BUF</a:t>
            </a:r>
            <a:r>
              <a:rPr lang="cs-CZ" altLang="cs-CZ"/>
              <a:t> (</a:t>
            </a:r>
            <a:r>
              <a:rPr lang="cs-CZ" altLang="cs-CZ" u="sng">
                <a:solidFill>
                  <a:schemeClr val="accent2"/>
                </a:solidFill>
              </a:rPr>
              <a:t>SID</a:t>
            </a:r>
            <a:r>
              <a:rPr lang="cs-CZ" altLang="cs-CZ"/>
              <a:t> - </a:t>
            </a:r>
            <a:r>
              <a:rPr lang="cs-CZ" altLang="cs-CZ" u="sng">
                <a:solidFill>
                  <a:schemeClr val="accent2"/>
                </a:solidFill>
              </a:rPr>
              <a:t>[A</a:t>
            </a:r>
            <a:r>
              <a:rPr lang="cs-CZ" altLang="cs-CZ" u="sng" baseline="-25000">
                <a:solidFill>
                  <a:schemeClr val="accent2"/>
                </a:solidFill>
              </a:rPr>
              <a:t>TOT</a:t>
            </a:r>
            <a:r>
              <a:rPr lang="cs-CZ" altLang="cs-CZ" u="sng">
                <a:solidFill>
                  <a:schemeClr val="accent2"/>
                </a:solidFill>
              </a:rPr>
              <a:t>]</a:t>
            </a:r>
            <a:r>
              <a:rPr lang="cs-CZ" altLang="cs-CZ" u="sng"/>
              <a:t>)</a:t>
            </a:r>
            <a:r>
              <a:rPr lang="cs-CZ" altLang="cs-CZ"/>
              <a:t>-</a:t>
            </a:r>
            <a:r>
              <a:rPr lang="en-US" altLang="cs-CZ"/>
              <a:t> </a:t>
            </a:r>
            <a:r>
              <a:rPr lang="cs-CZ" altLang="cs-CZ" i="1">
                <a:solidFill>
                  <a:srgbClr val="006600"/>
                </a:solidFill>
              </a:rPr>
              <a:t>K'</a:t>
            </a:r>
            <a:r>
              <a:rPr lang="cs-CZ" altLang="cs-CZ" i="1" baseline="-25000">
                <a:solidFill>
                  <a:srgbClr val="006600"/>
                </a:solidFill>
              </a:rPr>
              <a:t>w</a:t>
            </a:r>
            <a:r>
              <a:rPr lang="en-US" altLang="cs-CZ"/>
              <a:t>-</a:t>
            </a:r>
            <a:r>
              <a:rPr lang="cs-CZ" altLang="cs-CZ" i="1">
                <a:solidFill>
                  <a:srgbClr val="006600"/>
                </a:solidFill>
              </a:rPr>
              <a:t>M</a:t>
            </a:r>
            <a:r>
              <a:rPr lang="cs-CZ" altLang="cs-CZ"/>
              <a:t>×</a:t>
            </a:r>
            <a:r>
              <a:rPr lang="cs-CZ" altLang="cs-CZ" u="sng">
                <a:solidFill>
                  <a:schemeClr val="accent2"/>
                </a:solidFill>
              </a:rPr>
              <a:t>pCO</a:t>
            </a:r>
            <a:r>
              <a:rPr lang="cs-CZ" altLang="cs-CZ" u="sng" baseline="-25000">
                <a:solidFill>
                  <a:schemeClr val="accent2"/>
                </a:solidFill>
              </a:rPr>
              <a:t>2</a:t>
            </a:r>
            <a:r>
              <a:rPr lang="cs-CZ" altLang="cs-CZ"/>
              <a:t>)</a:t>
            </a:r>
            <a:r>
              <a:rPr lang="cs-CZ" altLang="cs-CZ" b="1"/>
              <a:t>[H</a:t>
            </a:r>
            <a:r>
              <a:rPr lang="en-US" altLang="cs-CZ" b="1" baseline="30000"/>
              <a:t>+</a:t>
            </a:r>
            <a:r>
              <a:rPr lang="cs-CZ" altLang="cs-CZ" b="1"/>
              <a:t>]</a:t>
            </a:r>
            <a:r>
              <a:rPr lang="cs-CZ" altLang="cs-CZ" b="1" baseline="30000"/>
              <a:t>2</a:t>
            </a:r>
            <a:r>
              <a:rPr lang="en-US" altLang="cs-CZ" b="1" baseline="30000"/>
              <a:t> </a:t>
            </a:r>
            <a:endParaRPr lang="en-US" altLang="cs-CZ"/>
          </a:p>
          <a:p>
            <a:pPr eaLnBrk="1" hangingPunct="1">
              <a:buFontTx/>
              <a:buNone/>
            </a:pPr>
            <a:r>
              <a:rPr lang="cs-CZ" altLang="cs-CZ"/>
              <a:t>- (</a:t>
            </a:r>
            <a:r>
              <a:rPr lang="cs-CZ" altLang="cs-CZ" i="1">
                <a:solidFill>
                  <a:srgbClr val="006600"/>
                </a:solidFill>
              </a:rPr>
              <a:t>K</a:t>
            </a:r>
            <a:r>
              <a:rPr lang="cs-CZ" altLang="cs-CZ" i="1" baseline="-25000">
                <a:solidFill>
                  <a:srgbClr val="006600"/>
                </a:solidFill>
              </a:rPr>
              <a:t>BUF</a:t>
            </a:r>
            <a:r>
              <a:rPr lang="cs-CZ" altLang="cs-CZ"/>
              <a:t>(</a:t>
            </a:r>
            <a:r>
              <a:rPr lang="cs-CZ" altLang="cs-CZ" i="1">
                <a:solidFill>
                  <a:srgbClr val="006600"/>
                </a:solidFill>
              </a:rPr>
              <a:t>K'</a:t>
            </a:r>
            <a:r>
              <a:rPr lang="cs-CZ" altLang="cs-CZ" i="1" baseline="-25000">
                <a:solidFill>
                  <a:srgbClr val="006600"/>
                </a:solidFill>
              </a:rPr>
              <a:t>w</a:t>
            </a:r>
            <a:r>
              <a:rPr lang="cs-CZ" altLang="cs-CZ" i="1" baseline="30000">
                <a:solidFill>
                  <a:srgbClr val="006600"/>
                </a:solidFill>
              </a:rPr>
              <a:t>2</a:t>
            </a:r>
            <a:r>
              <a:rPr lang="cs-CZ" altLang="cs-CZ"/>
              <a:t> + </a:t>
            </a:r>
            <a:r>
              <a:rPr lang="cs-CZ" altLang="cs-CZ">
                <a:solidFill>
                  <a:srgbClr val="006600"/>
                </a:solidFill>
              </a:rPr>
              <a:t>M </a:t>
            </a:r>
            <a:r>
              <a:rPr lang="cs-CZ" altLang="cs-CZ"/>
              <a:t>× </a:t>
            </a:r>
            <a:r>
              <a:rPr lang="cs-CZ" altLang="cs-CZ" u="sng">
                <a:solidFill>
                  <a:schemeClr val="accent2"/>
                </a:solidFill>
              </a:rPr>
              <a:t>pCO</a:t>
            </a:r>
            <a:r>
              <a:rPr lang="cs-CZ" altLang="cs-CZ" u="sng" baseline="-25000">
                <a:solidFill>
                  <a:schemeClr val="accent2"/>
                </a:solidFill>
              </a:rPr>
              <a:t>2</a:t>
            </a:r>
            <a:r>
              <a:rPr lang="cs-CZ" altLang="cs-CZ"/>
              <a:t>)-</a:t>
            </a:r>
            <a:r>
              <a:rPr lang="cs-CZ" altLang="cs-CZ" i="1">
                <a:solidFill>
                  <a:srgbClr val="006600"/>
                </a:solidFill>
              </a:rPr>
              <a:t>N</a:t>
            </a:r>
            <a:r>
              <a:rPr lang="cs-CZ" altLang="cs-CZ"/>
              <a:t>×</a:t>
            </a:r>
            <a:r>
              <a:rPr lang="cs-CZ" altLang="cs-CZ" i="1">
                <a:solidFill>
                  <a:srgbClr val="006600"/>
                </a:solidFill>
              </a:rPr>
              <a:t>M</a:t>
            </a:r>
            <a:r>
              <a:rPr lang="cs-CZ" altLang="cs-CZ"/>
              <a:t>×</a:t>
            </a:r>
            <a:r>
              <a:rPr lang="cs-CZ" altLang="cs-CZ" u="sng">
                <a:solidFill>
                  <a:schemeClr val="accent2"/>
                </a:solidFill>
              </a:rPr>
              <a:t>pCO</a:t>
            </a:r>
            <a:r>
              <a:rPr lang="cs-CZ" altLang="cs-CZ" u="sng" baseline="-25000">
                <a:solidFill>
                  <a:schemeClr val="accent2"/>
                </a:solidFill>
              </a:rPr>
              <a:t>2</a:t>
            </a:r>
            <a:r>
              <a:rPr lang="cs-CZ" altLang="cs-CZ"/>
              <a:t>)</a:t>
            </a:r>
            <a:r>
              <a:rPr lang="cs-CZ" altLang="cs-CZ" b="1"/>
              <a:t>[H</a:t>
            </a:r>
            <a:r>
              <a:rPr lang="cs-CZ" altLang="cs-CZ" b="1" baseline="30000"/>
              <a:t>+</a:t>
            </a:r>
            <a:r>
              <a:rPr lang="cs-CZ" altLang="cs-CZ" b="1"/>
              <a:t>]</a:t>
            </a:r>
            <a:r>
              <a:rPr lang="en-US" altLang="cs-CZ" b="1"/>
              <a:t> </a:t>
            </a:r>
            <a:endParaRPr lang="en-US" altLang="cs-CZ"/>
          </a:p>
          <a:p>
            <a:pPr eaLnBrk="1" hangingPunct="1">
              <a:buFontTx/>
              <a:buNone/>
            </a:pPr>
            <a:r>
              <a:rPr lang="en-US" altLang="cs-CZ" i="1"/>
              <a:t>- </a:t>
            </a:r>
            <a:r>
              <a:rPr lang="cs-CZ" altLang="cs-CZ" i="1">
                <a:solidFill>
                  <a:srgbClr val="006600"/>
                </a:solidFill>
              </a:rPr>
              <a:t>K'</a:t>
            </a:r>
            <a:r>
              <a:rPr lang="cs-CZ" altLang="cs-CZ" i="1" baseline="-25000">
                <a:solidFill>
                  <a:srgbClr val="006600"/>
                </a:solidFill>
              </a:rPr>
              <a:t>w</a:t>
            </a:r>
            <a:r>
              <a:rPr lang="cs-CZ" altLang="cs-CZ"/>
              <a:t>×</a:t>
            </a:r>
            <a:r>
              <a:rPr lang="cs-CZ" altLang="cs-CZ" i="1">
                <a:solidFill>
                  <a:srgbClr val="006600"/>
                </a:solidFill>
              </a:rPr>
              <a:t>N</a:t>
            </a:r>
            <a:r>
              <a:rPr lang="cs-CZ" altLang="cs-CZ"/>
              <a:t>×</a:t>
            </a:r>
            <a:r>
              <a:rPr lang="cs-CZ" altLang="cs-CZ" i="1">
                <a:solidFill>
                  <a:srgbClr val="006600"/>
                </a:solidFill>
              </a:rPr>
              <a:t>M</a:t>
            </a:r>
            <a:r>
              <a:rPr lang="cs-CZ" altLang="cs-CZ"/>
              <a:t>×</a:t>
            </a:r>
            <a:r>
              <a:rPr lang="cs-CZ" altLang="cs-CZ" u="sng">
                <a:solidFill>
                  <a:schemeClr val="accent2"/>
                </a:solidFill>
              </a:rPr>
              <a:t>pCO</a:t>
            </a:r>
            <a:r>
              <a:rPr lang="cs-CZ" altLang="cs-CZ" u="sng" baseline="-25000">
                <a:solidFill>
                  <a:schemeClr val="accent2"/>
                </a:solidFill>
              </a:rPr>
              <a:t>2</a:t>
            </a:r>
            <a:r>
              <a:rPr lang="cs-CZ" altLang="cs-CZ">
                <a:solidFill>
                  <a:schemeClr val="accent2"/>
                </a:solidFill>
              </a:rPr>
              <a:t> </a:t>
            </a:r>
            <a:r>
              <a:rPr lang="cs-CZ" altLang="cs-CZ"/>
              <a:t>= 0</a:t>
            </a:r>
          </a:p>
        </p:txBody>
      </p:sp>
      <p:grpSp>
        <p:nvGrpSpPr>
          <p:cNvPr id="2" name="Group 4">
            <a:extLst>
              <a:ext uri="{FF2B5EF4-FFF2-40B4-BE49-F238E27FC236}">
                <a16:creationId xmlns:a16="http://schemas.microsoft.com/office/drawing/2014/main" id="{B8566576-35E9-4CF9-A0FA-6EC918177C2D}"/>
              </a:ext>
            </a:extLst>
          </p:cNvPr>
          <p:cNvGrpSpPr>
            <a:grpSpLocks/>
          </p:cNvGrpSpPr>
          <p:nvPr/>
        </p:nvGrpSpPr>
        <p:grpSpPr bwMode="auto">
          <a:xfrm>
            <a:off x="2711711" y="4508420"/>
            <a:ext cx="5687574" cy="1368320"/>
            <a:chOff x="748" y="2840"/>
            <a:chExt cx="3583" cy="862"/>
          </a:xfrm>
        </p:grpSpPr>
        <p:sp>
          <p:nvSpPr>
            <p:cNvPr id="102405" name="Rectangle 5">
              <a:extLst>
                <a:ext uri="{FF2B5EF4-FFF2-40B4-BE49-F238E27FC236}">
                  <a16:creationId xmlns:a16="http://schemas.microsoft.com/office/drawing/2014/main" id="{15A3C960-12F8-480B-8771-F57E17674CF0}"/>
                </a:ext>
              </a:extLst>
            </p:cNvPr>
            <p:cNvSpPr>
              <a:spLocks noChangeArrowheads="1"/>
            </p:cNvSpPr>
            <p:nvPr/>
          </p:nvSpPr>
          <p:spPr bwMode="auto">
            <a:xfrm>
              <a:off x="748" y="2976"/>
              <a:ext cx="3583" cy="726"/>
            </a:xfrm>
            <a:prstGeom prst="rect">
              <a:avLst/>
            </a:prstGeom>
            <a:solidFill>
              <a:srgbClr val="F8B202"/>
            </a:solidFill>
            <a:ln w="317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1799"/>
            </a:p>
          </p:txBody>
        </p:sp>
        <p:sp>
          <p:nvSpPr>
            <p:cNvPr id="102406" name="Text Box 6">
              <a:extLst>
                <a:ext uri="{FF2B5EF4-FFF2-40B4-BE49-F238E27FC236}">
                  <a16:creationId xmlns:a16="http://schemas.microsoft.com/office/drawing/2014/main" id="{D061C897-008E-4CD9-8A15-F22871FCF3EF}"/>
                </a:ext>
              </a:extLst>
            </p:cNvPr>
            <p:cNvSpPr txBox="1">
              <a:spLocks noChangeArrowheads="1"/>
            </p:cNvSpPr>
            <p:nvPr/>
          </p:nvSpPr>
          <p:spPr bwMode="auto">
            <a:xfrm>
              <a:off x="793" y="2840"/>
              <a:ext cx="3332" cy="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b="1"/>
            </a:p>
            <a:p>
              <a:pPr eaLnBrk="1" hangingPunct="1">
                <a:spcBef>
                  <a:spcPct val="0"/>
                </a:spcBef>
                <a:buClrTx/>
                <a:buFontTx/>
                <a:buNone/>
              </a:pPr>
              <a:r>
                <a:rPr lang="en-US" altLang="cs-CZ" b="1"/>
                <a:t>pH = </a:t>
              </a:r>
              <a:r>
                <a:rPr lang="en-US" altLang="cs-CZ" b="1" i="1"/>
                <a:t>f </a:t>
              </a:r>
              <a:r>
                <a:rPr lang="en-US" altLang="cs-CZ" b="1"/>
                <a:t>(pCO2, SID, </a:t>
              </a:r>
              <a:r>
                <a:rPr lang="cs-CZ" altLang="cs-CZ" b="1"/>
                <a:t>A</a:t>
              </a:r>
              <a:r>
                <a:rPr lang="en-US" altLang="cs-CZ" b="1" baseline="-25000"/>
                <a:t>TOT</a:t>
              </a:r>
              <a:r>
                <a:rPr lang="en-US" altLang="cs-CZ" b="1"/>
                <a:t>)</a:t>
              </a:r>
              <a:endParaRPr lang="cs-CZ" altLang="cs-CZ" b="1"/>
            </a:p>
          </p:txBody>
        </p:sp>
      </p:grpSp>
    </p:spTree>
    <p:extLst>
      <p:ext uri="{BB962C8B-B14F-4D97-AF65-F5344CB8AC3E}">
        <p14:creationId xmlns:p14="http://schemas.microsoft.com/office/powerpoint/2010/main" val="30957677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amond(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04450" name="Rectangle 2">
            <a:extLst>
              <a:ext uri="{FF2B5EF4-FFF2-40B4-BE49-F238E27FC236}">
                <a16:creationId xmlns:a16="http://schemas.microsoft.com/office/drawing/2014/main" id="{BE54EC43-197F-4688-89DE-747B4D1D93CE}"/>
              </a:ext>
            </a:extLst>
          </p:cNvPr>
          <p:cNvSpPr>
            <a:spLocks noGrp="1" noChangeArrowheads="1"/>
          </p:cNvSpPr>
          <p:nvPr>
            <p:ph type="title"/>
          </p:nvPr>
        </p:nvSpPr>
        <p:spPr>
          <a:xfrm>
            <a:off x="2627823" y="134395"/>
            <a:ext cx="9088553" cy="1223869"/>
          </a:xfrm>
        </p:spPr>
        <p:txBody>
          <a:bodyPr>
            <a:normAutofit fontScale="90000"/>
          </a:bodyPr>
          <a:lstStyle/>
          <a:p>
            <a:pPr algn="ctr" eaLnBrk="1" hangingPunct="1"/>
            <a:r>
              <a:rPr lang="cs-CZ" altLang="cs-CZ" dirty="0"/>
              <a:t>Závislost A</a:t>
            </a:r>
            <a:r>
              <a:rPr lang="cs-CZ" altLang="cs-CZ" baseline="-25000" dirty="0"/>
              <a:t>TOT</a:t>
            </a:r>
            <a:r>
              <a:rPr lang="cs-CZ" altLang="cs-CZ" dirty="0"/>
              <a:t> na hladině albuminu a fosfátů </a:t>
            </a:r>
          </a:p>
        </p:txBody>
      </p:sp>
      <p:grpSp>
        <p:nvGrpSpPr>
          <p:cNvPr id="104452" name="Group 5">
            <a:extLst>
              <a:ext uri="{FF2B5EF4-FFF2-40B4-BE49-F238E27FC236}">
                <a16:creationId xmlns:a16="http://schemas.microsoft.com/office/drawing/2014/main" id="{830E5164-68CF-4990-88A9-2146DC5A9252}"/>
              </a:ext>
            </a:extLst>
          </p:cNvPr>
          <p:cNvGrpSpPr>
            <a:grpSpLocks/>
          </p:cNvGrpSpPr>
          <p:nvPr/>
        </p:nvGrpSpPr>
        <p:grpSpPr bwMode="auto">
          <a:xfrm>
            <a:off x="3842544" y="4882521"/>
            <a:ext cx="6027273" cy="1368320"/>
            <a:chOff x="748" y="2840"/>
            <a:chExt cx="3797" cy="862"/>
          </a:xfrm>
        </p:grpSpPr>
        <p:sp>
          <p:nvSpPr>
            <p:cNvPr id="104905" name="Rectangle 6">
              <a:extLst>
                <a:ext uri="{FF2B5EF4-FFF2-40B4-BE49-F238E27FC236}">
                  <a16:creationId xmlns:a16="http://schemas.microsoft.com/office/drawing/2014/main" id="{A850D304-11E4-458A-A138-D07337AF2B5A}"/>
                </a:ext>
              </a:extLst>
            </p:cNvPr>
            <p:cNvSpPr>
              <a:spLocks noChangeArrowheads="1"/>
            </p:cNvSpPr>
            <p:nvPr/>
          </p:nvSpPr>
          <p:spPr bwMode="auto">
            <a:xfrm>
              <a:off x="748" y="2976"/>
              <a:ext cx="3583" cy="726"/>
            </a:xfrm>
            <a:prstGeom prst="rect">
              <a:avLst/>
            </a:prstGeom>
            <a:solidFill>
              <a:srgbClr val="F8B202"/>
            </a:solidFill>
            <a:ln w="317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1799"/>
            </a:p>
          </p:txBody>
        </p:sp>
        <p:sp>
          <p:nvSpPr>
            <p:cNvPr id="104906" name="Text Box 7">
              <a:extLst>
                <a:ext uri="{FF2B5EF4-FFF2-40B4-BE49-F238E27FC236}">
                  <a16:creationId xmlns:a16="http://schemas.microsoft.com/office/drawing/2014/main" id="{8DF71D0B-F865-4702-8D1D-C8A441DC88C2}"/>
                </a:ext>
              </a:extLst>
            </p:cNvPr>
            <p:cNvSpPr txBox="1">
              <a:spLocks noChangeArrowheads="1"/>
            </p:cNvSpPr>
            <p:nvPr/>
          </p:nvSpPr>
          <p:spPr bwMode="auto">
            <a:xfrm>
              <a:off x="793" y="2840"/>
              <a:ext cx="3752" cy="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b="1" dirty="0"/>
            </a:p>
            <a:p>
              <a:pPr eaLnBrk="1" hangingPunct="1">
                <a:spcBef>
                  <a:spcPct val="0"/>
                </a:spcBef>
                <a:buClrTx/>
                <a:buFontTx/>
                <a:buNone/>
              </a:pPr>
              <a:r>
                <a:rPr lang="en-US" altLang="cs-CZ" b="1" dirty="0"/>
                <a:t>pH = </a:t>
              </a:r>
              <a:r>
                <a:rPr lang="en-US" altLang="cs-CZ" b="1" i="1" dirty="0"/>
                <a:t>f </a:t>
              </a:r>
              <a:r>
                <a:rPr lang="en-US" altLang="cs-CZ" b="1" dirty="0"/>
                <a:t>(pCO2, SID, </a:t>
              </a:r>
              <a:r>
                <a:rPr lang="cs-CZ" altLang="cs-CZ" b="1" dirty="0"/>
                <a:t>Alb, </a:t>
              </a:r>
              <a:r>
                <a:rPr lang="cs-CZ" altLang="cs-CZ" b="1" dirty="0" err="1"/>
                <a:t>Pi</a:t>
              </a:r>
              <a:r>
                <a:rPr lang="en-US" altLang="cs-CZ" b="1" dirty="0"/>
                <a:t>)</a:t>
              </a:r>
              <a:endParaRPr lang="cs-CZ" altLang="cs-CZ" b="1" dirty="0"/>
            </a:p>
          </p:txBody>
        </p:sp>
      </p:grpSp>
      <p:pic>
        <p:nvPicPr>
          <p:cNvPr id="7" name="Picture 10" descr="Dr. Fencl">
            <a:extLst>
              <a:ext uri="{FF2B5EF4-FFF2-40B4-BE49-F238E27FC236}">
                <a16:creationId xmlns:a16="http://schemas.microsoft.com/office/drawing/2014/main" id="{BC35C705-55C9-4B8D-8258-F3D469CA1D17}"/>
              </a:ext>
            </a:extLst>
          </p:cNvPr>
          <p:cNvPicPr>
            <a:picLocks noChangeAspect="1" noChangeArrowheads="1"/>
          </p:cNvPicPr>
          <p:nvPr/>
        </p:nvPicPr>
        <p:blipFill>
          <a:blip r:embed="rId3"/>
          <a:srcRect/>
          <a:stretch>
            <a:fillRect/>
          </a:stretch>
        </p:blipFill>
        <p:spPr bwMode="auto">
          <a:xfrm>
            <a:off x="206828" y="746330"/>
            <a:ext cx="1771513" cy="2214393"/>
          </a:xfrm>
          <a:prstGeom prst="rect">
            <a:avLst/>
          </a:prstGeom>
          <a:noFill/>
          <a:effectLst>
            <a:outerShdw blurRad="50800" dist="38100" dir="2700000" algn="tl" rotWithShape="0">
              <a:prstClr val="black">
                <a:alpha val="40000"/>
              </a:prstClr>
            </a:outerShdw>
          </a:effectLst>
        </p:spPr>
      </p:pic>
      <p:sp>
        <p:nvSpPr>
          <p:cNvPr id="104454" name="TextovéPole 7">
            <a:extLst>
              <a:ext uri="{FF2B5EF4-FFF2-40B4-BE49-F238E27FC236}">
                <a16:creationId xmlns:a16="http://schemas.microsoft.com/office/drawing/2014/main" id="{46E7BDFF-0843-430F-8038-68521B2830E4}"/>
              </a:ext>
            </a:extLst>
          </p:cNvPr>
          <p:cNvSpPr txBox="1">
            <a:spLocks noChangeArrowheads="1"/>
          </p:cNvSpPr>
          <p:nvPr/>
        </p:nvSpPr>
        <p:spPr bwMode="auto">
          <a:xfrm>
            <a:off x="-8310" y="3167737"/>
            <a:ext cx="1699504" cy="369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1799" dirty="0"/>
              <a:t>Vladimír Fencl</a:t>
            </a:r>
          </a:p>
        </p:txBody>
      </p:sp>
      <p:grpSp>
        <p:nvGrpSpPr>
          <p:cNvPr id="459" name="Group 4">
            <a:extLst>
              <a:ext uri="{FF2B5EF4-FFF2-40B4-BE49-F238E27FC236}">
                <a16:creationId xmlns:a16="http://schemas.microsoft.com/office/drawing/2014/main" id="{BFEEDCBC-5CC8-4223-ABEF-F2318F14983A}"/>
              </a:ext>
            </a:extLst>
          </p:cNvPr>
          <p:cNvGrpSpPr>
            <a:grpSpLocks/>
          </p:cNvGrpSpPr>
          <p:nvPr/>
        </p:nvGrpSpPr>
        <p:grpSpPr bwMode="auto">
          <a:xfrm>
            <a:off x="3733681" y="2708984"/>
            <a:ext cx="5687574" cy="1404830"/>
            <a:chOff x="623" y="4069"/>
            <a:chExt cx="3583" cy="885"/>
          </a:xfrm>
        </p:grpSpPr>
        <p:sp>
          <p:nvSpPr>
            <p:cNvPr id="460" name="Rectangle 5">
              <a:extLst>
                <a:ext uri="{FF2B5EF4-FFF2-40B4-BE49-F238E27FC236}">
                  <a16:creationId xmlns:a16="http://schemas.microsoft.com/office/drawing/2014/main" id="{BDA5AFCE-B607-42BF-A535-CE3F2A85FBFD}"/>
                </a:ext>
              </a:extLst>
            </p:cNvPr>
            <p:cNvSpPr>
              <a:spLocks noChangeArrowheads="1"/>
            </p:cNvSpPr>
            <p:nvPr/>
          </p:nvSpPr>
          <p:spPr bwMode="auto">
            <a:xfrm>
              <a:off x="623" y="4228"/>
              <a:ext cx="3583" cy="726"/>
            </a:xfrm>
            <a:prstGeom prst="rect">
              <a:avLst/>
            </a:prstGeom>
            <a:solidFill>
              <a:srgbClr val="F8B202"/>
            </a:solidFill>
            <a:ln w="317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1799"/>
            </a:p>
          </p:txBody>
        </p:sp>
        <p:sp>
          <p:nvSpPr>
            <p:cNvPr id="461" name="Text Box 6">
              <a:extLst>
                <a:ext uri="{FF2B5EF4-FFF2-40B4-BE49-F238E27FC236}">
                  <a16:creationId xmlns:a16="http://schemas.microsoft.com/office/drawing/2014/main" id="{9B60EFD9-8C29-4671-A551-F110D3C579A8}"/>
                </a:ext>
              </a:extLst>
            </p:cNvPr>
            <p:cNvSpPr txBox="1">
              <a:spLocks noChangeArrowheads="1"/>
            </p:cNvSpPr>
            <p:nvPr/>
          </p:nvSpPr>
          <p:spPr bwMode="auto">
            <a:xfrm>
              <a:off x="874" y="4069"/>
              <a:ext cx="3332" cy="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b="1" dirty="0"/>
            </a:p>
            <a:p>
              <a:pPr eaLnBrk="1" hangingPunct="1">
                <a:spcBef>
                  <a:spcPct val="0"/>
                </a:spcBef>
                <a:buClrTx/>
                <a:buFontTx/>
                <a:buNone/>
              </a:pPr>
              <a:r>
                <a:rPr lang="en-US" altLang="cs-CZ" b="1" dirty="0"/>
                <a:t>pH = </a:t>
              </a:r>
              <a:r>
                <a:rPr lang="en-US" altLang="cs-CZ" b="1" i="1" dirty="0"/>
                <a:t>f </a:t>
              </a:r>
              <a:r>
                <a:rPr lang="en-US" altLang="cs-CZ" b="1" dirty="0"/>
                <a:t>(pCO2, SID, </a:t>
              </a:r>
              <a:r>
                <a:rPr lang="cs-CZ" altLang="cs-CZ" b="1" dirty="0"/>
                <a:t>A</a:t>
              </a:r>
              <a:r>
                <a:rPr lang="en-US" altLang="cs-CZ" b="1" baseline="-25000" dirty="0"/>
                <a:t>TOT</a:t>
              </a:r>
              <a:r>
                <a:rPr lang="en-US" altLang="cs-CZ" b="1" dirty="0"/>
                <a:t>)</a:t>
              </a:r>
              <a:endParaRPr lang="cs-CZ" altLang="cs-CZ" b="1" dirty="0"/>
            </a:p>
          </p:txBody>
        </p:sp>
      </p:grpSp>
      <p:sp>
        <p:nvSpPr>
          <p:cNvPr id="4" name="Šipka: dolů 3">
            <a:extLst>
              <a:ext uri="{FF2B5EF4-FFF2-40B4-BE49-F238E27FC236}">
                <a16:creationId xmlns:a16="http://schemas.microsoft.com/office/drawing/2014/main" id="{2CA5C7B3-E203-4EC7-8837-50FD55A5ABB8}"/>
              </a:ext>
            </a:extLst>
          </p:cNvPr>
          <p:cNvSpPr/>
          <p:nvPr/>
        </p:nvSpPr>
        <p:spPr>
          <a:xfrm rot="972032">
            <a:off x="8969745" y="2261464"/>
            <a:ext cx="231305" cy="112245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Šipka: dolů 465">
            <a:extLst>
              <a:ext uri="{FF2B5EF4-FFF2-40B4-BE49-F238E27FC236}">
                <a16:creationId xmlns:a16="http://schemas.microsoft.com/office/drawing/2014/main" id="{27A15F3A-AE0F-41DE-8E07-14D9F5C34EFF}"/>
              </a:ext>
            </a:extLst>
          </p:cNvPr>
          <p:cNvSpPr/>
          <p:nvPr/>
        </p:nvSpPr>
        <p:spPr>
          <a:xfrm rot="18513380">
            <a:off x="7575074" y="1926521"/>
            <a:ext cx="215005" cy="1704342"/>
          </a:xfrm>
          <a:prstGeom prst="downArrow">
            <a:avLst>
              <a:gd name="adj1" fmla="val 51532"/>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ovéPole 2">
            <a:extLst>
              <a:ext uri="{FF2B5EF4-FFF2-40B4-BE49-F238E27FC236}">
                <a16:creationId xmlns:a16="http://schemas.microsoft.com/office/drawing/2014/main" id="{9B414B9E-47BA-4ADE-B36D-2418EFB7D20E}"/>
              </a:ext>
            </a:extLst>
          </p:cNvPr>
          <p:cNvSpPr txBox="1"/>
          <p:nvPr/>
        </p:nvSpPr>
        <p:spPr>
          <a:xfrm>
            <a:off x="6570325" y="1721600"/>
            <a:ext cx="740228" cy="584775"/>
          </a:xfrm>
          <a:prstGeom prst="rect">
            <a:avLst/>
          </a:prstGeom>
          <a:solidFill>
            <a:srgbClr val="F8B202"/>
          </a:solidFill>
        </p:spPr>
        <p:txBody>
          <a:bodyPr wrap="square" rtlCol="0">
            <a:spAutoFit/>
          </a:bodyPr>
          <a:lstStyle/>
          <a:p>
            <a:r>
              <a:rPr lang="cs-CZ" sz="3200" dirty="0"/>
              <a:t>Alb</a:t>
            </a:r>
            <a:endParaRPr lang="en-US" sz="3200" dirty="0"/>
          </a:p>
        </p:txBody>
      </p:sp>
      <p:sp>
        <p:nvSpPr>
          <p:cNvPr id="464" name="TextovéPole 463">
            <a:extLst>
              <a:ext uri="{FF2B5EF4-FFF2-40B4-BE49-F238E27FC236}">
                <a16:creationId xmlns:a16="http://schemas.microsoft.com/office/drawing/2014/main" id="{4B9347CC-6D3C-4D10-AB27-0F46B31CDED1}"/>
              </a:ext>
            </a:extLst>
          </p:cNvPr>
          <p:cNvSpPr txBox="1"/>
          <p:nvPr/>
        </p:nvSpPr>
        <p:spPr>
          <a:xfrm>
            <a:off x="8817754" y="1705625"/>
            <a:ext cx="1336180" cy="584775"/>
          </a:xfrm>
          <a:prstGeom prst="rect">
            <a:avLst/>
          </a:prstGeom>
          <a:solidFill>
            <a:srgbClr val="F8B202"/>
          </a:solidFill>
        </p:spPr>
        <p:txBody>
          <a:bodyPr wrap="square" rtlCol="0">
            <a:spAutoFit/>
          </a:bodyPr>
          <a:lstStyle/>
          <a:p>
            <a:r>
              <a:rPr lang="cs-CZ" sz="3200" dirty="0"/>
              <a:t>P</a:t>
            </a:r>
            <a:r>
              <a:rPr lang="cs-CZ" sz="3200" baseline="-25000" dirty="0"/>
              <a:t>TOT</a:t>
            </a:r>
            <a:endParaRPr lang="en-US" sz="3200" baseline="-25000" dirty="0"/>
          </a:p>
        </p:txBody>
      </p:sp>
      <p:sp>
        <p:nvSpPr>
          <p:cNvPr id="5" name="Šipka: dolů 4">
            <a:extLst>
              <a:ext uri="{FF2B5EF4-FFF2-40B4-BE49-F238E27FC236}">
                <a16:creationId xmlns:a16="http://schemas.microsoft.com/office/drawing/2014/main" id="{3E0C8FB6-D9D9-4CEA-A314-CE8AB8B0C125}"/>
              </a:ext>
            </a:extLst>
          </p:cNvPr>
          <p:cNvSpPr/>
          <p:nvPr/>
        </p:nvSpPr>
        <p:spPr>
          <a:xfrm>
            <a:off x="6714699" y="4113814"/>
            <a:ext cx="491319" cy="102372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9800916"/>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46A597EA-136D-4C04-87EC-308AA78C7F47}"/>
              </a:ext>
            </a:extLst>
          </p:cNvPr>
          <p:cNvSpPr>
            <a:spLocks noGrp="1"/>
          </p:cNvSpPr>
          <p:nvPr>
            <p:ph type="title"/>
          </p:nvPr>
        </p:nvSpPr>
        <p:spPr/>
        <p:txBody>
          <a:bodyPr/>
          <a:lstStyle/>
          <a:p>
            <a:endParaRPr lang="en-US"/>
          </a:p>
        </p:txBody>
      </p:sp>
      <p:pic>
        <p:nvPicPr>
          <p:cNvPr id="5" name="Zástupný obsah 4">
            <a:extLst>
              <a:ext uri="{FF2B5EF4-FFF2-40B4-BE49-F238E27FC236}">
                <a16:creationId xmlns:a16="http://schemas.microsoft.com/office/drawing/2014/main" id="{5C7FC368-46FA-47C6-A38D-05B5FA75C4FB}"/>
              </a:ext>
            </a:extLst>
          </p:cNvPr>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709159" y="186229"/>
            <a:ext cx="7597992" cy="6607678"/>
          </a:xfrm>
        </p:spPr>
      </p:pic>
    </p:spTree>
    <p:extLst>
      <p:ext uri="{BB962C8B-B14F-4D97-AF65-F5344CB8AC3E}">
        <p14:creationId xmlns:p14="http://schemas.microsoft.com/office/powerpoint/2010/main" val="3298421225"/>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Obdélník 1">
            <a:extLst>
              <a:ext uri="{FF2B5EF4-FFF2-40B4-BE49-F238E27FC236}">
                <a16:creationId xmlns:a16="http://schemas.microsoft.com/office/drawing/2014/main" id="{6DA3BA6D-D611-4008-BC12-78B47C89F104}"/>
              </a:ext>
            </a:extLst>
          </p:cNvPr>
          <p:cNvSpPr/>
          <p:nvPr/>
        </p:nvSpPr>
        <p:spPr>
          <a:xfrm>
            <a:off x="4799856"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Obdélník 4">
            <a:extLst>
              <a:ext uri="{FF2B5EF4-FFF2-40B4-BE49-F238E27FC236}">
                <a16:creationId xmlns:a16="http://schemas.microsoft.com/office/drawing/2014/main" id="{686A2F1C-AE4B-4C43-8264-2CC4137CB64F}"/>
              </a:ext>
            </a:extLst>
          </p:cNvPr>
          <p:cNvSpPr/>
          <p:nvPr/>
        </p:nvSpPr>
        <p:spPr>
          <a:xfrm>
            <a:off x="4799856"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Obdélník 5">
            <a:extLst>
              <a:ext uri="{FF2B5EF4-FFF2-40B4-BE49-F238E27FC236}">
                <a16:creationId xmlns:a16="http://schemas.microsoft.com/office/drawing/2014/main" id="{98F0E437-0DAC-4BCB-8A0C-FD91528535C7}"/>
              </a:ext>
            </a:extLst>
          </p:cNvPr>
          <p:cNvSpPr/>
          <p:nvPr/>
        </p:nvSpPr>
        <p:spPr>
          <a:xfrm>
            <a:off x="4799856"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Obdélník 6">
            <a:extLst>
              <a:ext uri="{FF2B5EF4-FFF2-40B4-BE49-F238E27FC236}">
                <a16:creationId xmlns:a16="http://schemas.microsoft.com/office/drawing/2014/main" id="{8B0186E5-7195-423C-BF2D-37B3D93BB2B7}"/>
              </a:ext>
            </a:extLst>
          </p:cNvPr>
          <p:cNvSpPr/>
          <p:nvPr/>
        </p:nvSpPr>
        <p:spPr>
          <a:xfrm>
            <a:off x="4799856"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bdélník 7">
            <a:extLst>
              <a:ext uri="{FF2B5EF4-FFF2-40B4-BE49-F238E27FC236}">
                <a16:creationId xmlns:a16="http://schemas.microsoft.com/office/drawing/2014/main" id="{854ED6D4-7820-4FE3-AE57-551969C9E726}"/>
              </a:ext>
            </a:extLst>
          </p:cNvPr>
          <p:cNvSpPr/>
          <p:nvPr/>
        </p:nvSpPr>
        <p:spPr>
          <a:xfrm>
            <a:off x="3863752"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Obdélník 10">
            <a:extLst>
              <a:ext uri="{FF2B5EF4-FFF2-40B4-BE49-F238E27FC236}">
                <a16:creationId xmlns:a16="http://schemas.microsoft.com/office/drawing/2014/main" id="{AA3C4561-27B8-4960-8498-CD0227F0F0F6}"/>
              </a:ext>
            </a:extLst>
          </p:cNvPr>
          <p:cNvSpPr/>
          <p:nvPr/>
        </p:nvSpPr>
        <p:spPr>
          <a:xfrm>
            <a:off x="3863752" y="818994"/>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TextovéPole 2">
            <a:extLst>
              <a:ext uri="{FF2B5EF4-FFF2-40B4-BE49-F238E27FC236}">
                <a16:creationId xmlns:a16="http://schemas.microsoft.com/office/drawing/2014/main" id="{D9138FF0-4833-44C9-B63C-709B365882CF}"/>
              </a:ext>
            </a:extLst>
          </p:cNvPr>
          <p:cNvSpPr txBox="1"/>
          <p:nvPr/>
        </p:nvSpPr>
        <p:spPr>
          <a:xfrm>
            <a:off x="4565530" y="-45639"/>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14" name="TextovéPole 13">
            <a:extLst>
              <a:ext uri="{FF2B5EF4-FFF2-40B4-BE49-F238E27FC236}">
                <a16:creationId xmlns:a16="http://schemas.microsoft.com/office/drawing/2014/main" id="{D5CC9D54-3B08-47AB-9946-F3929D74B9EA}"/>
              </a:ext>
            </a:extLst>
          </p:cNvPr>
          <p:cNvSpPr txBox="1"/>
          <p:nvPr/>
        </p:nvSpPr>
        <p:spPr>
          <a:xfrm>
            <a:off x="5993304"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15" name="TextovéPole 14">
            <a:extLst>
              <a:ext uri="{FF2B5EF4-FFF2-40B4-BE49-F238E27FC236}">
                <a16:creationId xmlns:a16="http://schemas.microsoft.com/office/drawing/2014/main" id="{42C0CC90-FD20-4196-96A0-4437F1E2D9AA}"/>
              </a:ext>
            </a:extLst>
          </p:cNvPr>
          <p:cNvSpPr txBox="1"/>
          <p:nvPr/>
        </p:nvSpPr>
        <p:spPr>
          <a:xfrm>
            <a:off x="6167074"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16" name="TextovéPole 15">
            <a:extLst>
              <a:ext uri="{FF2B5EF4-FFF2-40B4-BE49-F238E27FC236}">
                <a16:creationId xmlns:a16="http://schemas.microsoft.com/office/drawing/2014/main" id="{41C3B3ED-7319-4FB3-AAE4-FF76942423C7}"/>
              </a:ext>
            </a:extLst>
          </p:cNvPr>
          <p:cNvSpPr txBox="1"/>
          <p:nvPr/>
        </p:nvSpPr>
        <p:spPr>
          <a:xfrm>
            <a:off x="6651542"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17" name="TextovéPole 16">
            <a:extLst>
              <a:ext uri="{FF2B5EF4-FFF2-40B4-BE49-F238E27FC236}">
                <a16:creationId xmlns:a16="http://schemas.microsoft.com/office/drawing/2014/main" id="{14B99448-0AB3-4B12-A172-28E520450692}"/>
              </a:ext>
            </a:extLst>
          </p:cNvPr>
          <p:cNvSpPr txBox="1"/>
          <p:nvPr/>
        </p:nvSpPr>
        <p:spPr>
          <a:xfrm>
            <a:off x="4943873"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8" name="TextovéPole 17">
            <a:extLst>
              <a:ext uri="{FF2B5EF4-FFF2-40B4-BE49-F238E27FC236}">
                <a16:creationId xmlns:a16="http://schemas.microsoft.com/office/drawing/2014/main" id="{71B37486-C20F-46A9-BB8D-CF792D541855}"/>
              </a:ext>
            </a:extLst>
          </p:cNvPr>
          <p:cNvSpPr txBox="1"/>
          <p:nvPr/>
        </p:nvSpPr>
        <p:spPr>
          <a:xfrm>
            <a:off x="4082811"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38" name="Skupina 37">
            <a:extLst>
              <a:ext uri="{FF2B5EF4-FFF2-40B4-BE49-F238E27FC236}">
                <a16:creationId xmlns:a16="http://schemas.microsoft.com/office/drawing/2014/main" id="{699FA68C-3025-49D1-B38A-18CA2EBCEE8A}"/>
              </a:ext>
            </a:extLst>
          </p:cNvPr>
          <p:cNvGrpSpPr/>
          <p:nvPr/>
        </p:nvGrpSpPr>
        <p:grpSpPr>
          <a:xfrm>
            <a:off x="3861542" y="2142580"/>
            <a:ext cx="936104" cy="473597"/>
            <a:chOff x="2339752" y="2210649"/>
            <a:chExt cx="936104" cy="381417"/>
          </a:xfrm>
        </p:grpSpPr>
        <p:sp>
          <p:nvSpPr>
            <p:cNvPr id="12" name="Obdélník 11">
              <a:extLst>
                <a:ext uri="{FF2B5EF4-FFF2-40B4-BE49-F238E27FC236}">
                  <a16:creationId xmlns:a16="http://schemas.microsoft.com/office/drawing/2014/main" id="{FCD03DF3-DB78-4D1B-9C50-BA4AAB2F4DA7}"/>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TextovéPole 18">
              <a:extLst>
                <a:ext uri="{FF2B5EF4-FFF2-40B4-BE49-F238E27FC236}">
                  <a16:creationId xmlns:a16="http://schemas.microsoft.com/office/drawing/2014/main" id="{5BDEA2DB-D58F-40FC-AA34-773E3D2B6372}"/>
                </a:ext>
              </a:extLst>
            </p:cNvPr>
            <p:cNvSpPr txBox="1"/>
            <p:nvPr/>
          </p:nvSpPr>
          <p:spPr>
            <a:xfrm>
              <a:off x="2417204" y="2220259"/>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39" name="Skupina 38">
            <a:extLst>
              <a:ext uri="{FF2B5EF4-FFF2-40B4-BE49-F238E27FC236}">
                <a16:creationId xmlns:a16="http://schemas.microsoft.com/office/drawing/2014/main" id="{22158593-219F-42A4-B3BC-333829F03BFB}"/>
              </a:ext>
            </a:extLst>
          </p:cNvPr>
          <p:cNvGrpSpPr/>
          <p:nvPr/>
        </p:nvGrpSpPr>
        <p:grpSpPr>
          <a:xfrm>
            <a:off x="3863752" y="1311152"/>
            <a:ext cx="1008112" cy="821705"/>
            <a:chOff x="2339752" y="1340768"/>
            <a:chExt cx="1008112" cy="864096"/>
          </a:xfrm>
        </p:grpSpPr>
        <p:sp>
          <p:nvSpPr>
            <p:cNvPr id="9" name="Obdélník 8">
              <a:extLst>
                <a:ext uri="{FF2B5EF4-FFF2-40B4-BE49-F238E27FC236}">
                  <a16:creationId xmlns:a16="http://schemas.microsoft.com/office/drawing/2014/main" id="{A24959D0-39BE-4CF3-A362-8A90E8CC8165}"/>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TextovéPole 19">
              <a:extLst>
                <a:ext uri="{FF2B5EF4-FFF2-40B4-BE49-F238E27FC236}">
                  <a16:creationId xmlns:a16="http://schemas.microsoft.com/office/drawing/2014/main" id="{285456BB-CB15-4925-9AC3-CFA80A2D3656}"/>
                </a:ext>
              </a:extLst>
            </p:cNvPr>
            <p:cNvSpPr txBox="1"/>
            <p:nvPr/>
          </p:nvSpPr>
          <p:spPr>
            <a:xfrm>
              <a:off x="2340857" y="1541983"/>
              <a:ext cx="1007007" cy="485482"/>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40" name="Skupina 39">
            <a:extLst>
              <a:ext uri="{FF2B5EF4-FFF2-40B4-BE49-F238E27FC236}">
                <a16:creationId xmlns:a16="http://schemas.microsoft.com/office/drawing/2014/main" id="{D42C24B5-4D73-4A48-8F63-C8EE2947C575}"/>
              </a:ext>
            </a:extLst>
          </p:cNvPr>
          <p:cNvGrpSpPr/>
          <p:nvPr/>
        </p:nvGrpSpPr>
        <p:grpSpPr>
          <a:xfrm>
            <a:off x="3791744" y="879104"/>
            <a:ext cx="1005902" cy="461665"/>
            <a:chOff x="2269954" y="908720"/>
            <a:chExt cx="1005902" cy="461665"/>
          </a:xfrm>
        </p:grpSpPr>
        <p:sp>
          <p:nvSpPr>
            <p:cNvPr id="10" name="Obdélník 9">
              <a:extLst>
                <a:ext uri="{FF2B5EF4-FFF2-40B4-BE49-F238E27FC236}">
                  <a16:creationId xmlns:a16="http://schemas.microsoft.com/office/drawing/2014/main" id="{D488D28B-EF39-4FDC-BE61-57D9E6BC4BDA}"/>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TextovéPole 20">
              <a:extLst>
                <a:ext uri="{FF2B5EF4-FFF2-40B4-BE49-F238E27FC236}">
                  <a16:creationId xmlns:a16="http://schemas.microsoft.com/office/drawing/2014/main" id="{BF2D18C0-2C88-4820-B738-3D021C8F96C5}"/>
                </a:ext>
              </a:extLst>
            </p:cNvPr>
            <p:cNvSpPr txBox="1"/>
            <p:nvPr/>
          </p:nvSpPr>
          <p:spPr>
            <a:xfrm>
              <a:off x="2269954" y="908720"/>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13" name="Přímá spojnice 12">
            <a:extLst>
              <a:ext uri="{FF2B5EF4-FFF2-40B4-BE49-F238E27FC236}">
                <a16:creationId xmlns:a16="http://schemas.microsoft.com/office/drawing/2014/main" id="{3163AA08-9B46-42E5-A704-94C8AA136BF7}"/>
              </a:ext>
            </a:extLst>
          </p:cNvPr>
          <p:cNvCxnSpPr>
            <a:cxnSpLocks/>
          </p:cNvCxnSpPr>
          <p:nvPr/>
        </p:nvCxnSpPr>
        <p:spPr>
          <a:xfrm flipH="1">
            <a:off x="5603027"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Přímá spojnice 22">
            <a:extLst>
              <a:ext uri="{FF2B5EF4-FFF2-40B4-BE49-F238E27FC236}">
                <a16:creationId xmlns:a16="http://schemas.microsoft.com/office/drawing/2014/main" id="{E9AE8FD1-A88C-4F1B-847B-4175DC5AD493}"/>
              </a:ext>
            </a:extLst>
          </p:cNvPr>
          <p:cNvCxnSpPr>
            <a:cxnSpLocks/>
            <a:stCxn id="15" idx="1"/>
            <a:endCxn id="6" idx="3"/>
          </p:cNvCxnSpPr>
          <p:nvPr/>
        </p:nvCxnSpPr>
        <p:spPr>
          <a:xfrm flipH="1">
            <a:off x="5735960"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Přímá spojnice 24">
            <a:extLst>
              <a:ext uri="{FF2B5EF4-FFF2-40B4-BE49-F238E27FC236}">
                <a16:creationId xmlns:a16="http://schemas.microsoft.com/office/drawing/2014/main" id="{B50C2F1D-CEEE-4E76-BA7C-6B2E147D5E7C}"/>
              </a:ext>
            </a:extLst>
          </p:cNvPr>
          <p:cNvCxnSpPr>
            <a:cxnSpLocks/>
            <a:stCxn id="16" idx="1"/>
            <a:endCxn id="5" idx="3"/>
          </p:cNvCxnSpPr>
          <p:nvPr/>
        </p:nvCxnSpPr>
        <p:spPr>
          <a:xfrm flipH="1">
            <a:off x="5735960"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Přímá spojnice 43">
            <a:extLst>
              <a:ext uri="{FF2B5EF4-FFF2-40B4-BE49-F238E27FC236}">
                <a16:creationId xmlns:a16="http://schemas.microsoft.com/office/drawing/2014/main" id="{3FADF9D3-24D8-4F25-B3CD-A729612BD2D1}"/>
              </a:ext>
            </a:extLst>
          </p:cNvPr>
          <p:cNvCxnSpPr>
            <a:cxnSpLocks/>
          </p:cNvCxnSpPr>
          <p:nvPr/>
        </p:nvCxnSpPr>
        <p:spPr>
          <a:xfrm flipV="1">
            <a:off x="4222569"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Přímá spojnice 60">
            <a:extLst>
              <a:ext uri="{FF2B5EF4-FFF2-40B4-BE49-F238E27FC236}">
                <a16:creationId xmlns:a16="http://schemas.microsoft.com/office/drawing/2014/main" id="{C9043B01-77D0-4EC1-AFF7-447F95074492}"/>
              </a:ext>
            </a:extLst>
          </p:cNvPr>
          <p:cNvCxnSpPr>
            <a:cxnSpLocks/>
          </p:cNvCxnSpPr>
          <p:nvPr/>
        </p:nvCxnSpPr>
        <p:spPr>
          <a:xfrm flipH="1" flipV="1">
            <a:off x="1991544" y="2564904"/>
            <a:ext cx="2012990" cy="75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3" name="Přímá spojnice 62">
            <a:extLst>
              <a:ext uri="{FF2B5EF4-FFF2-40B4-BE49-F238E27FC236}">
                <a16:creationId xmlns:a16="http://schemas.microsoft.com/office/drawing/2014/main" id="{127C7140-6C25-40F9-B591-B6665B9EB597}"/>
              </a:ext>
            </a:extLst>
          </p:cNvPr>
          <p:cNvCxnSpPr>
            <a:cxnSpLocks/>
          </p:cNvCxnSpPr>
          <p:nvPr/>
        </p:nvCxnSpPr>
        <p:spPr>
          <a:xfrm flipH="1">
            <a:off x="1919536" y="823951"/>
            <a:ext cx="28781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4" name="Přímá spojnice se šipkou 63">
            <a:extLst>
              <a:ext uri="{FF2B5EF4-FFF2-40B4-BE49-F238E27FC236}">
                <a16:creationId xmlns:a16="http://schemas.microsoft.com/office/drawing/2014/main" id="{014B7BC6-BA78-40AB-BD07-826C14F1BA2C}"/>
              </a:ext>
            </a:extLst>
          </p:cNvPr>
          <p:cNvCxnSpPr>
            <a:cxnSpLocks/>
          </p:cNvCxnSpPr>
          <p:nvPr/>
        </p:nvCxnSpPr>
        <p:spPr>
          <a:xfrm>
            <a:off x="2639616" y="813780"/>
            <a:ext cx="0" cy="1751124"/>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7" name="TextovéPole 66">
            <a:extLst>
              <a:ext uri="{FF2B5EF4-FFF2-40B4-BE49-F238E27FC236}">
                <a16:creationId xmlns:a16="http://schemas.microsoft.com/office/drawing/2014/main" id="{9876B1C5-6641-4D1A-85D7-B2B204258F36}"/>
              </a:ext>
            </a:extLst>
          </p:cNvPr>
          <p:cNvSpPr txBox="1"/>
          <p:nvPr/>
        </p:nvSpPr>
        <p:spPr>
          <a:xfrm>
            <a:off x="1699660" y="1311152"/>
            <a:ext cx="978153" cy="369332"/>
          </a:xfrm>
          <a:prstGeom prst="rect">
            <a:avLst/>
          </a:prstGeom>
          <a:noFill/>
        </p:spPr>
        <p:txBody>
          <a:bodyPr wrap="square" rtlCol="0">
            <a:spAutoFit/>
          </a:bodyPr>
          <a:lstStyle/>
          <a:p>
            <a:r>
              <a:rPr lang="cs-CZ" dirty="0" err="1"/>
              <a:t>SID</a:t>
            </a:r>
            <a:r>
              <a:rPr lang="cs-CZ" baseline="-25000" dirty="0" err="1"/>
              <a:t>app</a:t>
            </a:r>
            <a:endParaRPr lang="en-US" baseline="-25000" dirty="0"/>
          </a:p>
        </p:txBody>
      </p:sp>
      <p:cxnSp>
        <p:nvCxnSpPr>
          <p:cNvPr id="32" name="Přímá spojnice 31">
            <a:extLst>
              <a:ext uri="{FF2B5EF4-FFF2-40B4-BE49-F238E27FC236}">
                <a16:creationId xmlns:a16="http://schemas.microsoft.com/office/drawing/2014/main" id="{A79EF98E-1C62-4E29-9D4D-808507872DA2}"/>
              </a:ext>
            </a:extLst>
          </p:cNvPr>
          <p:cNvCxnSpPr>
            <a:cxnSpLocks/>
          </p:cNvCxnSpPr>
          <p:nvPr/>
        </p:nvCxnSpPr>
        <p:spPr>
          <a:xfrm flipH="1">
            <a:off x="3238858" y="2127640"/>
            <a:ext cx="581292"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1" name="Přímá spojnice se šipkou 40">
            <a:extLst>
              <a:ext uri="{FF2B5EF4-FFF2-40B4-BE49-F238E27FC236}">
                <a16:creationId xmlns:a16="http://schemas.microsoft.com/office/drawing/2014/main" id="{04F16616-2463-4884-B5A6-0D977C8D65D7}"/>
              </a:ext>
            </a:extLst>
          </p:cNvPr>
          <p:cNvCxnSpPr>
            <a:cxnSpLocks/>
          </p:cNvCxnSpPr>
          <p:nvPr/>
        </p:nvCxnSpPr>
        <p:spPr>
          <a:xfrm>
            <a:off x="3321855" y="813780"/>
            <a:ext cx="0" cy="1312390"/>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2" name="TextovéPole 41">
            <a:extLst>
              <a:ext uri="{FF2B5EF4-FFF2-40B4-BE49-F238E27FC236}">
                <a16:creationId xmlns:a16="http://schemas.microsoft.com/office/drawing/2014/main" id="{E2963D54-E7AC-47B8-9217-1E9478AEDB90}"/>
              </a:ext>
            </a:extLst>
          </p:cNvPr>
          <p:cNvSpPr txBox="1"/>
          <p:nvPr/>
        </p:nvSpPr>
        <p:spPr>
          <a:xfrm>
            <a:off x="2711625" y="1290395"/>
            <a:ext cx="631036" cy="369332"/>
          </a:xfrm>
          <a:prstGeom prst="rect">
            <a:avLst/>
          </a:prstGeom>
          <a:noFill/>
        </p:spPr>
        <p:txBody>
          <a:bodyPr wrap="square" rtlCol="0">
            <a:spAutoFit/>
          </a:bodyPr>
          <a:lstStyle/>
          <a:p>
            <a:pPr algn="r"/>
            <a:r>
              <a:rPr lang="cs-CZ" dirty="0"/>
              <a:t>SID</a:t>
            </a:r>
            <a:endParaRPr lang="en-US" baseline="-25000" dirty="0"/>
          </a:p>
        </p:txBody>
      </p:sp>
    </p:spTree>
    <p:extLst>
      <p:ext uri="{BB962C8B-B14F-4D97-AF65-F5344CB8AC3E}">
        <p14:creationId xmlns:p14="http://schemas.microsoft.com/office/powerpoint/2010/main" val="239900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par>
                                <p:cTn id="8" presetID="10" presetClass="entr" presetSubtype="0" fill="hold"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fade">
                                      <p:cBhvr>
                                        <p:cTn id="10" dur="500"/>
                                        <p:tgtEl>
                                          <p:spTgt spid="39"/>
                                        </p:tgtEl>
                                      </p:cBhvr>
                                    </p:animEffect>
                                  </p:childTnLst>
                                </p:cTn>
                              </p:par>
                              <p:par>
                                <p:cTn id="11" presetID="10" presetClass="entr" presetSubtype="0" fill="hold" nodeType="with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fade">
                                      <p:cBhvr>
                                        <p:cTn id="13" dur="500"/>
                                        <p:tgtEl>
                                          <p:spTgt spid="4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nodeType="with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500"/>
                                        <p:tgtEl>
                                          <p:spTgt spid="4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p:bld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Obdélník 1">
            <a:extLst>
              <a:ext uri="{FF2B5EF4-FFF2-40B4-BE49-F238E27FC236}">
                <a16:creationId xmlns:a16="http://schemas.microsoft.com/office/drawing/2014/main" id="{6DA3BA6D-D611-4008-BC12-78B47C89F104}"/>
              </a:ext>
            </a:extLst>
          </p:cNvPr>
          <p:cNvSpPr/>
          <p:nvPr/>
        </p:nvSpPr>
        <p:spPr>
          <a:xfrm>
            <a:off x="8329926"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Obdélník 4">
            <a:extLst>
              <a:ext uri="{FF2B5EF4-FFF2-40B4-BE49-F238E27FC236}">
                <a16:creationId xmlns:a16="http://schemas.microsoft.com/office/drawing/2014/main" id="{686A2F1C-AE4B-4C43-8264-2CC4137CB64F}"/>
              </a:ext>
            </a:extLst>
          </p:cNvPr>
          <p:cNvSpPr/>
          <p:nvPr/>
        </p:nvSpPr>
        <p:spPr>
          <a:xfrm>
            <a:off x="8329926"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Obdélník 5">
            <a:extLst>
              <a:ext uri="{FF2B5EF4-FFF2-40B4-BE49-F238E27FC236}">
                <a16:creationId xmlns:a16="http://schemas.microsoft.com/office/drawing/2014/main" id="{98F0E437-0DAC-4BCB-8A0C-FD91528535C7}"/>
              </a:ext>
            </a:extLst>
          </p:cNvPr>
          <p:cNvSpPr/>
          <p:nvPr/>
        </p:nvSpPr>
        <p:spPr>
          <a:xfrm>
            <a:off x="8329926"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Obdélník 6">
            <a:extLst>
              <a:ext uri="{FF2B5EF4-FFF2-40B4-BE49-F238E27FC236}">
                <a16:creationId xmlns:a16="http://schemas.microsoft.com/office/drawing/2014/main" id="{8B0186E5-7195-423C-BF2D-37B3D93BB2B7}"/>
              </a:ext>
            </a:extLst>
          </p:cNvPr>
          <p:cNvSpPr/>
          <p:nvPr/>
        </p:nvSpPr>
        <p:spPr>
          <a:xfrm>
            <a:off x="8329926"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bdélník 7">
            <a:extLst>
              <a:ext uri="{FF2B5EF4-FFF2-40B4-BE49-F238E27FC236}">
                <a16:creationId xmlns:a16="http://schemas.microsoft.com/office/drawing/2014/main" id="{854ED6D4-7820-4FE3-AE57-551969C9E726}"/>
              </a:ext>
            </a:extLst>
          </p:cNvPr>
          <p:cNvSpPr/>
          <p:nvPr/>
        </p:nvSpPr>
        <p:spPr>
          <a:xfrm>
            <a:off x="7393822"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Obdélník 10">
            <a:extLst>
              <a:ext uri="{FF2B5EF4-FFF2-40B4-BE49-F238E27FC236}">
                <a16:creationId xmlns:a16="http://schemas.microsoft.com/office/drawing/2014/main" id="{AA3C4561-27B8-4960-8498-CD0227F0F0F6}"/>
              </a:ext>
            </a:extLst>
          </p:cNvPr>
          <p:cNvSpPr/>
          <p:nvPr/>
        </p:nvSpPr>
        <p:spPr>
          <a:xfrm>
            <a:off x="7392144" y="818994"/>
            <a:ext cx="936104" cy="110155"/>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TextovéPole 13">
            <a:extLst>
              <a:ext uri="{FF2B5EF4-FFF2-40B4-BE49-F238E27FC236}">
                <a16:creationId xmlns:a16="http://schemas.microsoft.com/office/drawing/2014/main" id="{D5CC9D54-3B08-47AB-9946-F3929D74B9EA}"/>
              </a:ext>
            </a:extLst>
          </p:cNvPr>
          <p:cNvSpPr txBox="1"/>
          <p:nvPr/>
        </p:nvSpPr>
        <p:spPr>
          <a:xfrm>
            <a:off x="9523374"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15" name="TextovéPole 14">
            <a:extLst>
              <a:ext uri="{FF2B5EF4-FFF2-40B4-BE49-F238E27FC236}">
                <a16:creationId xmlns:a16="http://schemas.microsoft.com/office/drawing/2014/main" id="{42C0CC90-FD20-4196-96A0-4437F1E2D9AA}"/>
              </a:ext>
            </a:extLst>
          </p:cNvPr>
          <p:cNvSpPr txBox="1"/>
          <p:nvPr/>
        </p:nvSpPr>
        <p:spPr>
          <a:xfrm>
            <a:off x="9697144"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16" name="TextovéPole 15">
            <a:extLst>
              <a:ext uri="{FF2B5EF4-FFF2-40B4-BE49-F238E27FC236}">
                <a16:creationId xmlns:a16="http://schemas.microsoft.com/office/drawing/2014/main" id="{41C3B3ED-7319-4FB3-AAE4-FF76942423C7}"/>
              </a:ext>
            </a:extLst>
          </p:cNvPr>
          <p:cNvSpPr txBox="1"/>
          <p:nvPr/>
        </p:nvSpPr>
        <p:spPr>
          <a:xfrm>
            <a:off x="10181612"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17" name="TextovéPole 16">
            <a:extLst>
              <a:ext uri="{FF2B5EF4-FFF2-40B4-BE49-F238E27FC236}">
                <a16:creationId xmlns:a16="http://schemas.microsoft.com/office/drawing/2014/main" id="{14B99448-0AB3-4B12-A172-28E520450692}"/>
              </a:ext>
            </a:extLst>
          </p:cNvPr>
          <p:cNvSpPr txBox="1"/>
          <p:nvPr/>
        </p:nvSpPr>
        <p:spPr>
          <a:xfrm>
            <a:off x="8473943"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8" name="TextovéPole 17">
            <a:extLst>
              <a:ext uri="{FF2B5EF4-FFF2-40B4-BE49-F238E27FC236}">
                <a16:creationId xmlns:a16="http://schemas.microsoft.com/office/drawing/2014/main" id="{71B37486-C20F-46A9-BB8D-CF792D541855}"/>
              </a:ext>
            </a:extLst>
          </p:cNvPr>
          <p:cNvSpPr txBox="1"/>
          <p:nvPr/>
        </p:nvSpPr>
        <p:spPr>
          <a:xfrm>
            <a:off x="7612881"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38" name="Skupina 37">
            <a:extLst>
              <a:ext uri="{FF2B5EF4-FFF2-40B4-BE49-F238E27FC236}">
                <a16:creationId xmlns:a16="http://schemas.microsoft.com/office/drawing/2014/main" id="{699FA68C-3025-49D1-B38A-18CA2EBCEE8A}"/>
              </a:ext>
            </a:extLst>
          </p:cNvPr>
          <p:cNvGrpSpPr/>
          <p:nvPr/>
        </p:nvGrpSpPr>
        <p:grpSpPr>
          <a:xfrm>
            <a:off x="7391612" y="2103238"/>
            <a:ext cx="936104" cy="462123"/>
            <a:chOff x="2339752" y="2192728"/>
            <a:chExt cx="936104" cy="372176"/>
          </a:xfrm>
        </p:grpSpPr>
        <p:sp>
          <p:nvSpPr>
            <p:cNvPr id="12" name="Obdélník 11">
              <a:extLst>
                <a:ext uri="{FF2B5EF4-FFF2-40B4-BE49-F238E27FC236}">
                  <a16:creationId xmlns:a16="http://schemas.microsoft.com/office/drawing/2014/main" id="{FCD03DF3-DB78-4D1B-9C50-BA4AAB2F4DA7}"/>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TextovéPole 18">
              <a:extLst>
                <a:ext uri="{FF2B5EF4-FFF2-40B4-BE49-F238E27FC236}">
                  <a16:creationId xmlns:a16="http://schemas.microsoft.com/office/drawing/2014/main" id="{5BDEA2DB-D58F-40FC-AA34-773E3D2B6372}"/>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39" name="Skupina 38">
            <a:extLst>
              <a:ext uri="{FF2B5EF4-FFF2-40B4-BE49-F238E27FC236}">
                <a16:creationId xmlns:a16="http://schemas.microsoft.com/office/drawing/2014/main" id="{22158593-219F-42A4-B3BC-333829F03BFB}"/>
              </a:ext>
            </a:extLst>
          </p:cNvPr>
          <p:cNvGrpSpPr/>
          <p:nvPr/>
        </p:nvGrpSpPr>
        <p:grpSpPr>
          <a:xfrm>
            <a:off x="7393822" y="1311152"/>
            <a:ext cx="1008112" cy="821705"/>
            <a:chOff x="2339752" y="1340768"/>
            <a:chExt cx="1008112" cy="864096"/>
          </a:xfrm>
        </p:grpSpPr>
        <p:sp>
          <p:nvSpPr>
            <p:cNvPr id="9" name="Obdélník 8">
              <a:extLst>
                <a:ext uri="{FF2B5EF4-FFF2-40B4-BE49-F238E27FC236}">
                  <a16:creationId xmlns:a16="http://schemas.microsoft.com/office/drawing/2014/main" id="{A24959D0-39BE-4CF3-A362-8A90E8CC8165}"/>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TextovéPole 19">
              <a:extLst>
                <a:ext uri="{FF2B5EF4-FFF2-40B4-BE49-F238E27FC236}">
                  <a16:creationId xmlns:a16="http://schemas.microsoft.com/office/drawing/2014/main" id="{285456BB-CB15-4925-9AC3-CFA80A2D3656}"/>
                </a:ext>
              </a:extLst>
            </p:cNvPr>
            <p:cNvSpPr txBox="1"/>
            <p:nvPr/>
          </p:nvSpPr>
          <p:spPr>
            <a:xfrm>
              <a:off x="2340857" y="1541983"/>
              <a:ext cx="1007007" cy="485482"/>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40" name="Skupina 39">
            <a:extLst>
              <a:ext uri="{FF2B5EF4-FFF2-40B4-BE49-F238E27FC236}">
                <a16:creationId xmlns:a16="http://schemas.microsoft.com/office/drawing/2014/main" id="{D42C24B5-4D73-4A48-8F63-C8EE2947C575}"/>
              </a:ext>
            </a:extLst>
          </p:cNvPr>
          <p:cNvGrpSpPr/>
          <p:nvPr/>
        </p:nvGrpSpPr>
        <p:grpSpPr>
          <a:xfrm>
            <a:off x="7390466" y="895270"/>
            <a:ext cx="937782" cy="461665"/>
            <a:chOff x="2338074" y="903105"/>
            <a:chExt cx="937782" cy="461665"/>
          </a:xfrm>
        </p:grpSpPr>
        <p:sp>
          <p:nvSpPr>
            <p:cNvPr id="10" name="Obdélník 9">
              <a:extLst>
                <a:ext uri="{FF2B5EF4-FFF2-40B4-BE49-F238E27FC236}">
                  <a16:creationId xmlns:a16="http://schemas.microsoft.com/office/drawing/2014/main" id="{D488D28B-EF39-4FDC-BE61-57D9E6BC4BDA}"/>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TextovéPole 20">
              <a:extLst>
                <a:ext uri="{FF2B5EF4-FFF2-40B4-BE49-F238E27FC236}">
                  <a16:creationId xmlns:a16="http://schemas.microsoft.com/office/drawing/2014/main" id="{BF2D18C0-2C88-4820-B738-3D021C8F96C5}"/>
                </a:ext>
              </a:extLst>
            </p:cNvPr>
            <p:cNvSpPr txBox="1"/>
            <p:nvPr/>
          </p:nvSpPr>
          <p:spPr>
            <a:xfrm>
              <a:off x="2338074" y="903105"/>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13" name="Přímá spojnice 12">
            <a:extLst>
              <a:ext uri="{FF2B5EF4-FFF2-40B4-BE49-F238E27FC236}">
                <a16:creationId xmlns:a16="http://schemas.microsoft.com/office/drawing/2014/main" id="{3163AA08-9B46-42E5-A704-94C8AA136BF7}"/>
              </a:ext>
            </a:extLst>
          </p:cNvPr>
          <p:cNvCxnSpPr>
            <a:cxnSpLocks/>
          </p:cNvCxnSpPr>
          <p:nvPr/>
        </p:nvCxnSpPr>
        <p:spPr>
          <a:xfrm flipH="1">
            <a:off x="9133097"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Přímá spojnice 22">
            <a:extLst>
              <a:ext uri="{FF2B5EF4-FFF2-40B4-BE49-F238E27FC236}">
                <a16:creationId xmlns:a16="http://schemas.microsoft.com/office/drawing/2014/main" id="{E9AE8FD1-A88C-4F1B-847B-4175DC5AD493}"/>
              </a:ext>
            </a:extLst>
          </p:cNvPr>
          <p:cNvCxnSpPr>
            <a:cxnSpLocks/>
            <a:stCxn id="15" idx="1"/>
            <a:endCxn id="6" idx="3"/>
          </p:cNvCxnSpPr>
          <p:nvPr/>
        </p:nvCxnSpPr>
        <p:spPr>
          <a:xfrm flipH="1">
            <a:off x="9266030"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Přímá spojnice 24">
            <a:extLst>
              <a:ext uri="{FF2B5EF4-FFF2-40B4-BE49-F238E27FC236}">
                <a16:creationId xmlns:a16="http://schemas.microsoft.com/office/drawing/2014/main" id="{B50C2F1D-CEEE-4E76-BA7C-6B2E147D5E7C}"/>
              </a:ext>
            </a:extLst>
          </p:cNvPr>
          <p:cNvCxnSpPr>
            <a:cxnSpLocks/>
            <a:stCxn id="16" idx="1"/>
            <a:endCxn id="5" idx="3"/>
          </p:cNvCxnSpPr>
          <p:nvPr/>
        </p:nvCxnSpPr>
        <p:spPr>
          <a:xfrm flipH="1">
            <a:off x="9266030"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Přímá spojnice 43">
            <a:extLst>
              <a:ext uri="{FF2B5EF4-FFF2-40B4-BE49-F238E27FC236}">
                <a16:creationId xmlns:a16="http://schemas.microsoft.com/office/drawing/2014/main" id="{3FADF9D3-24D8-4F25-B3CD-A729612BD2D1}"/>
              </a:ext>
            </a:extLst>
          </p:cNvPr>
          <p:cNvCxnSpPr>
            <a:cxnSpLocks/>
          </p:cNvCxnSpPr>
          <p:nvPr/>
        </p:nvCxnSpPr>
        <p:spPr>
          <a:xfrm flipH="1" flipV="1">
            <a:off x="7465831" y="583708"/>
            <a:ext cx="286809" cy="23007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TextovéPole 66">
            <a:extLst>
              <a:ext uri="{FF2B5EF4-FFF2-40B4-BE49-F238E27FC236}">
                <a16:creationId xmlns:a16="http://schemas.microsoft.com/office/drawing/2014/main" id="{9876B1C5-6641-4D1A-85D7-B2B204258F36}"/>
              </a:ext>
            </a:extLst>
          </p:cNvPr>
          <p:cNvSpPr txBox="1"/>
          <p:nvPr/>
        </p:nvSpPr>
        <p:spPr>
          <a:xfrm>
            <a:off x="2653283" y="1798980"/>
            <a:ext cx="1040157" cy="461665"/>
          </a:xfrm>
          <a:prstGeom prst="rect">
            <a:avLst/>
          </a:prstGeom>
          <a:solidFill>
            <a:srgbClr val="FFFF00"/>
          </a:solidFill>
        </p:spPr>
        <p:txBody>
          <a:bodyPr wrap="none" rtlCol="0">
            <a:spAutoFit/>
          </a:bodyPr>
          <a:lstStyle/>
          <a:p>
            <a:r>
              <a:rPr lang="cs-CZ" dirty="0" err="1"/>
              <a:t>Alb</a:t>
            </a:r>
            <a:r>
              <a:rPr lang="cs-CZ" baseline="-25000" dirty="0" err="1"/>
              <a:t>TOT</a:t>
            </a:r>
            <a:endParaRPr lang="en-US" baseline="-25000" dirty="0"/>
          </a:p>
        </p:txBody>
      </p:sp>
      <p:pic>
        <p:nvPicPr>
          <p:cNvPr id="32" name="Picture 8" descr="http://www.medconn.com/propic/200942213427501.jpg">
            <a:extLst>
              <a:ext uri="{FF2B5EF4-FFF2-40B4-BE49-F238E27FC236}">
                <a16:creationId xmlns:a16="http://schemas.microsoft.com/office/drawing/2014/main" id="{D9FE5771-6EE0-4CAA-BA20-F045D6DBF86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7042" r="22578"/>
          <a:stretch>
            <a:fillRect/>
          </a:stretch>
        </p:blipFill>
        <p:spPr bwMode="auto">
          <a:xfrm>
            <a:off x="1538195" y="2736370"/>
            <a:ext cx="1796795" cy="1650205"/>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TextovéPole 32">
            <a:extLst>
              <a:ext uri="{FF2B5EF4-FFF2-40B4-BE49-F238E27FC236}">
                <a16:creationId xmlns:a16="http://schemas.microsoft.com/office/drawing/2014/main" id="{49E6EAA6-23D3-4784-8858-53767D99885E}"/>
              </a:ext>
            </a:extLst>
          </p:cNvPr>
          <p:cNvSpPr txBox="1"/>
          <p:nvPr/>
        </p:nvSpPr>
        <p:spPr>
          <a:xfrm>
            <a:off x="1537181" y="4356106"/>
            <a:ext cx="1796794" cy="369332"/>
          </a:xfrm>
          <a:prstGeom prst="rect">
            <a:avLst/>
          </a:prstGeom>
          <a:solidFill>
            <a:srgbClr val="FFFF00"/>
          </a:solidFill>
        </p:spPr>
        <p:txBody>
          <a:bodyPr wrap="square" rtlCol="0">
            <a:spAutoFit/>
          </a:bodyPr>
          <a:lstStyle/>
          <a:p>
            <a:pPr algn="ctr"/>
            <a:r>
              <a:rPr lang="cs-CZ" sz="1800" dirty="0"/>
              <a:t>Vyšetření ABR</a:t>
            </a:r>
          </a:p>
        </p:txBody>
      </p:sp>
      <p:sp>
        <p:nvSpPr>
          <p:cNvPr id="34" name="TextovéPole 33">
            <a:extLst>
              <a:ext uri="{FF2B5EF4-FFF2-40B4-BE49-F238E27FC236}">
                <a16:creationId xmlns:a16="http://schemas.microsoft.com/office/drawing/2014/main" id="{D13F9AAD-D6EE-47ED-ABDD-501DEE9C3DBD}"/>
              </a:ext>
            </a:extLst>
          </p:cNvPr>
          <p:cNvSpPr txBox="1"/>
          <p:nvPr/>
        </p:nvSpPr>
        <p:spPr>
          <a:xfrm>
            <a:off x="2684060" y="482477"/>
            <a:ext cx="750014" cy="461665"/>
          </a:xfrm>
          <a:prstGeom prst="rect">
            <a:avLst/>
          </a:prstGeom>
          <a:solidFill>
            <a:srgbClr val="FFFF00"/>
          </a:solidFill>
        </p:spPr>
        <p:txBody>
          <a:bodyPr wrap="none" rtlCol="0">
            <a:spAutoFit/>
          </a:bodyPr>
          <a:lstStyle/>
          <a:p>
            <a:r>
              <a:rPr lang="cs-CZ" dirty="0"/>
              <a:t>P</a:t>
            </a:r>
            <a:r>
              <a:rPr lang="cs-CZ" baseline="-25000" dirty="0"/>
              <a:t>TOT</a:t>
            </a:r>
            <a:endParaRPr lang="en-US" baseline="-25000" dirty="0"/>
          </a:p>
        </p:txBody>
      </p:sp>
      <p:sp>
        <p:nvSpPr>
          <p:cNvPr id="4" name="TextovéPole 3">
            <a:extLst>
              <a:ext uri="{FF2B5EF4-FFF2-40B4-BE49-F238E27FC236}">
                <a16:creationId xmlns:a16="http://schemas.microsoft.com/office/drawing/2014/main" id="{46BE89FD-BC25-4C72-A3A0-CB077E638ADC}"/>
              </a:ext>
            </a:extLst>
          </p:cNvPr>
          <p:cNvSpPr txBox="1"/>
          <p:nvPr/>
        </p:nvSpPr>
        <p:spPr>
          <a:xfrm>
            <a:off x="4040904" y="1271663"/>
            <a:ext cx="1850828" cy="461665"/>
          </a:xfrm>
          <a:prstGeom prst="rect">
            <a:avLst/>
          </a:prstGeom>
          <a:solidFill>
            <a:srgbClr val="FFFF00"/>
          </a:solidFill>
        </p:spPr>
        <p:txBody>
          <a:bodyPr wrap="none" rtlCol="0">
            <a:spAutoFit/>
          </a:bodyPr>
          <a:lstStyle/>
          <a:p>
            <a:r>
              <a:rPr lang="cs-CZ" dirty="0"/>
              <a:t>Výpočet Alb</a:t>
            </a:r>
            <a:r>
              <a:rPr lang="cs-CZ" baseline="48000" dirty="0"/>
              <a:t>-</a:t>
            </a:r>
            <a:endParaRPr lang="en-US" baseline="48000" dirty="0"/>
          </a:p>
        </p:txBody>
      </p:sp>
      <p:sp>
        <p:nvSpPr>
          <p:cNvPr id="36" name="TextovéPole 35">
            <a:extLst>
              <a:ext uri="{FF2B5EF4-FFF2-40B4-BE49-F238E27FC236}">
                <a16:creationId xmlns:a16="http://schemas.microsoft.com/office/drawing/2014/main" id="{0FC97BDC-5555-4FEC-8B68-B51609F3B59E}"/>
              </a:ext>
            </a:extLst>
          </p:cNvPr>
          <p:cNvSpPr txBox="1"/>
          <p:nvPr/>
        </p:nvSpPr>
        <p:spPr>
          <a:xfrm>
            <a:off x="4029150" y="724886"/>
            <a:ext cx="1850827" cy="461665"/>
          </a:xfrm>
          <a:prstGeom prst="rect">
            <a:avLst/>
          </a:prstGeom>
          <a:solidFill>
            <a:srgbClr val="FFFF00"/>
          </a:solidFill>
        </p:spPr>
        <p:txBody>
          <a:bodyPr wrap="square" rtlCol="0">
            <a:spAutoFit/>
          </a:bodyPr>
          <a:lstStyle/>
          <a:p>
            <a:r>
              <a:rPr lang="cs-CZ" dirty="0"/>
              <a:t>Výpočet </a:t>
            </a:r>
            <a:r>
              <a:rPr lang="cs-CZ" dirty="0" err="1"/>
              <a:t>Pi</a:t>
            </a:r>
            <a:r>
              <a:rPr lang="cs-CZ" baseline="50000" dirty="0"/>
              <a:t>-</a:t>
            </a:r>
            <a:endParaRPr lang="en-US" baseline="50000" dirty="0"/>
          </a:p>
        </p:txBody>
      </p:sp>
      <p:sp>
        <p:nvSpPr>
          <p:cNvPr id="41" name="TextovéPole 40">
            <a:extLst>
              <a:ext uri="{FF2B5EF4-FFF2-40B4-BE49-F238E27FC236}">
                <a16:creationId xmlns:a16="http://schemas.microsoft.com/office/drawing/2014/main" id="{B43271ED-0E86-40AE-AF73-224DD3699A8E}"/>
              </a:ext>
            </a:extLst>
          </p:cNvPr>
          <p:cNvSpPr txBox="1"/>
          <p:nvPr/>
        </p:nvSpPr>
        <p:spPr>
          <a:xfrm>
            <a:off x="1880296" y="1271662"/>
            <a:ext cx="696030" cy="369332"/>
          </a:xfrm>
          <a:prstGeom prst="rect">
            <a:avLst/>
          </a:prstGeom>
          <a:solidFill>
            <a:srgbClr val="FFFF00"/>
          </a:solidFill>
        </p:spPr>
        <p:txBody>
          <a:bodyPr wrap="square" rtlCol="0">
            <a:spAutoFit/>
          </a:bodyPr>
          <a:lstStyle/>
          <a:p>
            <a:pPr algn="ctr"/>
            <a:r>
              <a:rPr lang="cs-CZ" sz="1800" dirty="0"/>
              <a:t>pH</a:t>
            </a:r>
          </a:p>
        </p:txBody>
      </p:sp>
      <p:sp>
        <p:nvSpPr>
          <p:cNvPr id="42" name="TextovéPole 41">
            <a:extLst>
              <a:ext uri="{FF2B5EF4-FFF2-40B4-BE49-F238E27FC236}">
                <a16:creationId xmlns:a16="http://schemas.microsoft.com/office/drawing/2014/main" id="{F2A37627-FE94-432C-B674-D70871EAD21E}"/>
              </a:ext>
            </a:extLst>
          </p:cNvPr>
          <p:cNvSpPr txBox="1"/>
          <p:nvPr/>
        </p:nvSpPr>
        <p:spPr>
          <a:xfrm>
            <a:off x="4925870" y="1915029"/>
            <a:ext cx="954107" cy="369332"/>
          </a:xfrm>
          <a:prstGeom prst="rect">
            <a:avLst/>
          </a:prstGeom>
          <a:solidFill>
            <a:srgbClr val="FFFF00"/>
          </a:solidFill>
        </p:spPr>
        <p:txBody>
          <a:bodyPr wrap="square" rtlCol="0">
            <a:spAutoFit/>
          </a:bodyPr>
          <a:lstStyle/>
          <a:p>
            <a:pPr algn="ctr"/>
            <a:r>
              <a:rPr lang="cs-CZ" sz="1800" dirty="0"/>
              <a:t>[HCO</a:t>
            </a:r>
            <a:r>
              <a:rPr lang="cs-CZ" sz="1800" baseline="-25000" dirty="0"/>
              <a:t>3</a:t>
            </a:r>
            <a:r>
              <a:rPr lang="cs-CZ" sz="1800" baseline="50000" dirty="0"/>
              <a:t>-</a:t>
            </a:r>
            <a:r>
              <a:rPr lang="cs-CZ" sz="1800" dirty="0"/>
              <a:t>]</a:t>
            </a:r>
            <a:endParaRPr lang="en-US" sz="1800" dirty="0"/>
          </a:p>
        </p:txBody>
      </p:sp>
      <p:cxnSp>
        <p:nvCxnSpPr>
          <p:cNvPr id="48" name="Přímá spojnice se šipkou 47">
            <a:extLst>
              <a:ext uri="{FF2B5EF4-FFF2-40B4-BE49-F238E27FC236}">
                <a16:creationId xmlns:a16="http://schemas.microsoft.com/office/drawing/2014/main" id="{80D42FDD-DFE0-41A0-B63D-23BC8359E2E7}"/>
              </a:ext>
            </a:extLst>
          </p:cNvPr>
          <p:cNvCxnSpPr>
            <a:cxnSpLocks/>
            <a:stCxn id="41" idx="3"/>
            <a:endCxn id="36" idx="1"/>
          </p:cNvCxnSpPr>
          <p:nvPr/>
        </p:nvCxnSpPr>
        <p:spPr>
          <a:xfrm flipV="1">
            <a:off x="2576327" y="955718"/>
            <a:ext cx="1452823" cy="50061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2" name="Přímá spojnice se šipkou 51">
            <a:extLst>
              <a:ext uri="{FF2B5EF4-FFF2-40B4-BE49-F238E27FC236}">
                <a16:creationId xmlns:a16="http://schemas.microsoft.com/office/drawing/2014/main" id="{FE78072A-275A-419F-AA28-F42EF9AC7A21}"/>
              </a:ext>
            </a:extLst>
          </p:cNvPr>
          <p:cNvCxnSpPr>
            <a:cxnSpLocks/>
            <a:stCxn id="67" idx="3"/>
            <a:endCxn id="4" idx="1"/>
          </p:cNvCxnSpPr>
          <p:nvPr/>
        </p:nvCxnSpPr>
        <p:spPr>
          <a:xfrm flipV="1">
            <a:off x="3693440" y="1502496"/>
            <a:ext cx="347465" cy="52731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0" name="TextovéPole 59">
            <a:extLst>
              <a:ext uri="{FF2B5EF4-FFF2-40B4-BE49-F238E27FC236}">
                <a16:creationId xmlns:a16="http://schemas.microsoft.com/office/drawing/2014/main" id="{3FBCB9B2-E437-4FC1-AB68-5122D48DCA30}"/>
              </a:ext>
            </a:extLst>
          </p:cNvPr>
          <p:cNvSpPr txBox="1"/>
          <p:nvPr/>
        </p:nvSpPr>
        <p:spPr>
          <a:xfrm>
            <a:off x="7098092" y="234817"/>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cxnSp>
        <p:nvCxnSpPr>
          <p:cNvPr id="83" name="Přímá spojnice se šipkou 82">
            <a:extLst>
              <a:ext uri="{FF2B5EF4-FFF2-40B4-BE49-F238E27FC236}">
                <a16:creationId xmlns:a16="http://schemas.microsoft.com/office/drawing/2014/main" id="{C3AF8C39-805A-439F-80FD-3A83D3DD2DF5}"/>
              </a:ext>
            </a:extLst>
          </p:cNvPr>
          <p:cNvCxnSpPr>
            <a:cxnSpLocks/>
            <a:stCxn id="41" idx="3"/>
            <a:endCxn id="4" idx="1"/>
          </p:cNvCxnSpPr>
          <p:nvPr/>
        </p:nvCxnSpPr>
        <p:spPr>
          <a:xfrm>
            <a:off x="2576326" y="1456329"/>
            <a:ext cx="1464578" cy="4616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6" name="Přímá spojnice se šipkou 85">
            <a:extLst>
              <a:ext uri="{FF2B5EF4-FFF2-40B4-BE49-F238E27FC236}">
                <a16:creationId xmlns:a16="http://schemas.microsoft.com/office/drawing/2014/main" id="{74B7FC9C-447B-4AA8-90AD-BAB109F76DA4}"/>
              </a:ext>
            </a:extLst>
          </p:cNvPr>
          <p:cNvCxnSpPr>
            <a:cxnSpLocks/>
            <a:stCxn id="34" idx="3"/>
            <a:endCxn id="36" idx="1"/>
          </p:cNvCxnSpPr>
          <p:nvPr/>
        </p:nvCxnSpPr>
        <p:spPr>
          <a:xfrm>
            <a:off x="3434075" y="713310"/>
            <a:ext cx="595075" cy="24240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1" name="Přímá spojnice se šipkou 90">
            <a:extLst>
              <a:ext uri="{FF2B5EF4-FFF2-40B4-BE49-F238E27FC236}">
                <a16:creationId xmlns:a16="http://schemas.microsoft.com/office/drawing/2014/main" id="{F5069D9C-481F-4E41-BB81-45CE42E08CA2}"/>
              </a:ext>
            </a:extLst>
          </p:cNvPr>
          <p:cNvCxnSpPr>
            <a:cxnSpLocks/>
            <a:endCxn id="41" idx="2"/>
          </p:cNvCxnSpPr>
          <p:nvPr/>
        </p:nvCxnSpPr>
        <p:spPr>
          <a:xfrm flipH="1" flipV="1">
            <a:off x="2228312" y="1640995"/>
            <a:ext cx="204825" cy="138621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5" name="Přímá spojnice se šipkou 94">
            <a:extLst>
              <a:ext uri="{FF2B5EF4-FFF2-40B4-BE49-F238E27FC236}">
                <a16:creationId xmlns:a16="http://schemas.microsoft.com/office/drawing/2014/main" id="{E7A5BA36-0EF7-489D-953B-C1C29556A227}"/>
              </a:ext>
            </a:extLst>
          </p:cNvPr>
          <p:cNvCxnSpPr>
            <a:cxnSpLocks/>
            <a:endCxn id="42" idx="1"/>
          </p:cNvCxnSpPr>
          <p:nvPr/>
        </p:nvCxnSpPr>
        <p:spPr>
          <a:xfrm flipV="1">
            <a:off x="2643385" y="2059947"/>
            <a:ext cx="2282484" cy="100723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6500" name="Přímá spojnice 106499">
            <a:extLst>
              <a:ext uri="{FF2B5EF4-FFF2-40B4-BE49-F238E27FC236}">
                <a16:creationId xmlns:a16="http://schemas.microsoft.com/office/drawing/2014/main" id="{172CFDEE-5324-4E47-9CD5-5D1914FFF288}"/>
              </a:ext>
            </a:extLst>
          </p:cNvPr>
          <p:cNvCxnSpPr>
            <a:cxnSpLocks/>
          </p:cNvCxnSpPr>
          <p:nvPr/>
        </p:nvCxnSpPr>
        <p:spPr>
          <a:xfrm flipH="1">
            <a:off x="6240016" y="2132856"/>
            <a:ext cx="1151596"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1" name="Přímá spojnice 100">
            <a:extLst>
              <a:ext uri="{FF2B5EF4-FFF2-40B4-BE49-F238E27FC236}">
                <a16:creationId xmlns:a16="http://schemas.microsoft.com/office/drawing/2014/main" id="{A89DC98B-A0C2-496E-BC8A-DFB3AED69A0E}"/>
              </a:ext>
            </a:extLst>
          </p:cNvPr>
          <p:cNvCxnSpPr>
            <a:cxnSpLocks/>
          </p:cNvCxnSpPr>
          <p:nvPr/>
        </p:nvCxnSpPr>
        <p:spPr>
          <a:xfrm flipH="1">
            <a:off x="6305386" y="823951"/>
            <a:ext cx="1086226"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2" name="Přímá spojnice 101">
            <a:extLst>
              <a:ext uri="{FF2B5EF4-FFF2-40B4-BE49-F238E27FC236}">
                <a16:creationId xmlns:a16="http://schemas.microsoft.com/office/drawing/2014/main" id="{61EA2DD3-840A-45F4-9963-F14AF92E2708}"/>
              </a:ext>
            </a:extLst>
          </p:cNvPr>
          <p:cNvCxnSpPr>
            <a:cxnSpLocks/>
          </p:cNvCxnSpPr>
          <p:nvPr/>
        </p:nvCxnSpPr>
        <p:spPr>
          <a:xfrm flipH="1">
            <a:off x="6305386" y="2564904"/>
            <a:ext cx="1086226"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3" name="Přímá spojnice se šipkou 102">
            <a:extLst>
              <a:ext uri="{FF2B5EF4-FFF2-40B4-BE49-F238E27FC236}">
                <a16:creationId xmlns:a16="http://schemas.microsoft.com/office/drawing/2014/main" id="{DF756C97-0955-4C26-8064-C9BB1267A7D8}"/>
              </a:ext>
            </a:extLst>
          </p:cNvPr>
          <p:cNvCxnSpPr>
            <a:cxnSpLocks/>
          </p:cNvCxnSpPr>
          <p:nvPr/>
        </p:nvCxnSpPr>
        <p:spPr>
          <a:xfrm>
            <a:off x="7032104" y="813780"/>
            <a:ext cx="0" cy="1319076"/>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5" name="TextovéPole 104">
            <a:extLst>
              <a:ext uri="{FF2B5EF4-FFF2-40B4-BE49-F238E27FC236}">
                <a16:creationId xmlns:a16="http://schemas.microsoft.com/office/drawing/2014/main" id="{250C04F5-BA47-46A0-81A3-95C124DA85B7}"/>
              </a:ext>
            </a:extLst>
          </p:cNvPr>
          <p:cNvSpPr txBox="1"/>
          <p:nvPr/>
        </p:nvSpPr>
        <p:spPr>
          <a:xfrm>
            <a:off x="6154470" y="1238687"/>
            <a:ext cx="841897" cy="461665"/>
          </a:xfrm>
          <a:prstGeom prst="rect">
            <a:avLst/>
          </a:prstGeom>
          <a:noFill/>
        </p:spPr>
        <p:txBody>
          <a:bodyPr wrap="none" rtlCol="0">
            <a:spAutoFit/>
          </a:bodyPr>
          <a:lstStyle/>
          <a:p>
            <a:r>
              <a:rPr lang="cs-CZ" dirty="0" err="1"/>
              <a:t>SID</a:t>
            </a:r>
            <a:r>
              <a:rPr lang="cs-CZ" baseline="-25000" dirty="0" err="1"/>
              <a:t>ef</a:t>
            </a:r>
            <a:endParaRPr lang="en-US" baseline="-25000" dirty="0"/>
          </a:p>
        </p:txBody>
      </p:sp>
      <p:cxnSp>
        <p:nvCxnSpPr>
          <p:cNvPr id="124" name="Přímá spojnice se šipkou 123">
            <a:extLst>
              <a:ext uri="{FF2B5EF4-FFF2-40B4-BE49-F238E27FC236}">
                <a16:creationId xmlns:a16="http://schemas.microsoft.com/office/drawing/2014/main" id="{FA8AF9AB-9FDA-4BA0-9060-0AC6B41704BE}"/>
              </a:ext>
            </a:extLst>
          </p:cNvPr>
          <p:cNvCxnSpPr>
            <a:cxnSpLocks/>
          </p:cNvCxnSpPr>
          <p:nvPr/>
        </p:nvCxnSpPr>
        <p:spPr>
          <a:xfrm>
            <a:off x="7032105" y="2132856"/>
            <a:ext cx="2039" cy="457882"/>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26" name="TextovéPole 125">
            <a:extLst>
              <a:ext uri="{FF2B5EF4-FFF2-40B4-BE49-F238E27FC236}">
                <a16:creationId xmlns:a16="http://schemas.microsoft.com/office/drawing/2014/main" id="{885B778C-DE6A-434B-968A-267651F75CAF}"/>
              </a:ext>
            </a:extLst>
          </p:cNvPr>
          <p:cNvSpPr txBox="1"/>
          <p:nvPr/>
        </p:nvSpPr>
        <p:spPr>
          <a:xfrm>
            <a:off x="6305386" y="2114594"/>
            <a:ext cx="699230" cy="461665"/>
          </a:xfrm>
          <a:prstGeom prst="rect">
            <a:avLst/>
          </a:prstGeom>
          <a:noFill/>
        </p:spPr>
        <p:txBody>
          <a:bodyPr wrap="none" rtlCol="0">
            <a:spAutoFit/>
          </a:bodyPr>
          <a:lstStyle/>
          <a:p>
            <a:r>
              <a:rPr lang="cs-CZ" dirty="0"/>
              <a:t>UA</a:t>
            </a:r>
            <a:r>
              <a:rPr lang="cs-CZ" baseline="50000" dirty="0"/>
              <a:t>-</a:t>
            </a:r>
            <a:endParaRPr lang="en-US" baseline="50000" dirty="0"/>
          </a:p>
        </p:txBody>
      </p:sp>
      <p:sp>
        <p:nvSpPr>
          <p:cNvPr id="106524" name="TextovéPole 106523">
            <a:extLst>
              <a:ext uri="{FF2B5EF4-FFF2-40B4-BE49-F238E27FC236}">
                <a16:creationId xmlns:a16="http://schemas.microsoft.com/office/drawing/2014/main" id="{1471D37C-70EC-4B79-95AE-FCC2DA90D18C}"/>
              </a:ext>
            </a:extLst>
          </p:cNvPr>
          <p:cNvSpPr txBox="1"/>
          <p:nvPr/>
        </p:nvSpPr>
        <p:spPr>
          <a:xfrm>
            <a:off x="1840556" y="4915756"/>
            <a:ext cx="5230919" cy="461665"/>
          </a:xfrm>
          <a:prstGeom prst="rect">
            <a:avLst/>
          </a:prstGeom>
          <a:noFill/>
        </p:spPr>
        <p:txBody>
          <a:bodyPr wrap="none" rtlCol="0">
            <a:spAutoFit/>
          </a:bodyPr>
          <a:lstStyle/>
          <a:p>
            <a:r>
              <a:rPr lang="cs-CZ" dirty="0"/>
              <a:t>Výpočet nábojů na albuminu a fosfátech</a:t>
            </a:r>
            <a:endParaRPr lang="en-US" dirty="0"/>
          </a:p>
        </p:txBody>
      </p:sp>
      <p:sp>
        <p:nvSpPr>
          <p:cNvPr id="131" name="TextovéPole 130">
            <a:extLst>
              <a:ext uri="{FF2B5EF4-FFF2-40B4-BE49-F238E27FC236}">
                <a16:creationId xmlns:a16="http://schemas.microsoft.com/office/drawing/2014/main" id="{9519FC9A-9526-43C4-8980-7C3568F5C133}"/>
              </a:ext>
            </a:extLst>
          </p:cNvPr>
          <p:cNvSpPr txBox="1"/>
          <p:nvPr/>
        </p:nvSpPr>
        <p:spPr>
          <a:xfrm>
            <a:off x="1880297" y="5606223"/>
            <a:ext cx="3389069" cy="461665"/>
          </a:xfrm>
          <a:prstGeom prst="rect">
            <a:avLst/>
          </a:prstGeom>
          <a:noFill/>
        </p:spPr>
        <p:txBody>
          <a:bodyPr wrap="none" rtlCol="0">
            <a:spAutoFit/>
          </a:bodyPr>
          <a:lstStyle/>
          <a:p>
            <a:r>
              <a:rPr lang="cs-CZ" dirty="0"/>
              <a:t>Stanovení hodnoty </a:t>
            </a:r>
            <a:r>
              <a:rPr lang="cs-CZ" dirty="0" err="1"/>
              <a:t>SID</a:t>
            </a:r>
            <a:r>
              <a:rPr lang="cs-CZ" baseline="-25000" dirty="0" err="1"/>
              <a:t>ef</a:t>
            </a:r>
            <a:r>
              <a:rPr lang="cs-CZ" dirty="0"/>
              <a:t> </a:t>
            </a:r>
            <a:endParaRPr lang="en-US" dirty="0"/>
          </a:p>
        </p:txBody>
      </p:sp>
      <p:sp>
        <p:nvSpPr>
          <p:cNvPr id="132" name="TextovéPole 131">
            <a:extLst>
              <a:ext uri="{FF2B5EF4-FFF2-40B4-BE49-F238E27FC236}">
                <a16:creationId xmlns:a16="http://schemas.microsoft.com/office/drawing/2014/main" id="{8207F07A-02C7-417F-8B4A-2168882E4B91}"/>
              </a:ext>
            </a:extLst>
          </p:cNvPr>
          <p:cNvSpPr txBox="1"/>
          <p:nvPr/>
        </p:nvSpPr>
        <p:spPr>
          <a:xfrm>
            <a:off x="2001126" y="6396336"/>
            <a:ext cx="3567002" cy="461665"/>
          </a:xfrm>
          <a:prstGeom prst="rect">
            <a:avLst/>
          </a:prstGeom>
          <a:noFill/>
        </p:spPr>
        <p:txBody>
          <a:bodyPr wrap="none" rtlCol="0">
            <a:spAutoFit/>
          </a:bodyPr>
          <a:lstStyle/>
          <a:p>
            <a:r>
              <a:rPr lang="cs-CZ" dirty="0"/>
              <a:t>Stanovení koncentrace UA</a:t>
            </a:r>
            <a:r>
              <a:rPr lang="cs-CZ" baseline="50000" dirty="0"/>
              <a:t>-</a:t>
            </a:r>
            <a:endParaRPr lang="en-US" baseline="50000" dirty="0"/>
          </a:p>
        </p:txBody>
      </p:sp>
      <p:sp>
        <p:nvSpPr>
          <p:cNvPr id="106525" name="Šipka: dolů 106524">
            <a:extLst>
              <a:ext uri="{FF2B5EF4-FFF2-40B4-BE49-F238E27FC236}">
                <a16:creationId xmlns:a16="http://schemas.microsoft.com/office/drawing/2014/main" id="{2C8C9331-82E2-4078-BECB-22D5F9B00A75}"/>
              </a:ext>
            </a:extLst>
          </p:cNvPr>
          <p:cNvSpPr/>
          <p:nvPr/>
        </p:nvSpPr>
        <p:spPr>
          <a:xfrm>
            <a:off x="2875781" y="5299138"/>
            <a:ext cx="484884" cy="382842"/>
          </a:xfrm>
          <a:prstGeom prst="down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4" name="Šipka: dolů 133">
            <a:extLst>
              <a:ext uri="{FF2B5EF4-FFF2-40B4-BE49-F238E27FC236}">
                <a16:creationId xmlns:a16="http://schemas.microsoft.com/office/drawing/2014/main" id="{FA24BD61-7CA6-4A96-80EE-3DBFA3F60F43}"/>
              </a:ext>
            </a:extLst>
          </p:cNvPr>
          <p:cNvSpPr/>
          <p:nvPr/>
        </p:nvSpPr>
        <p:spPr>
          <a:xfrm>
            <a:off x="2841602" y="6033474"/>
            <a:ext cx="484884" cy="382842"/>
          </a:xfrm>
          <a:prstGeom prst="down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4211757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par>
                                <p:cTn id="8" presetID="10" presetClass="entr" presetSubtype="0" fill="hold"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fade">
                                      <p:cBhvr>
                                        <p:cTn id="10" dur="500"/>
                                        <p:tgtEl>
                                          <p:spTgt spid="3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1"/>
                                        </p:tgtEl>
                                        <p:attrNameLst>
                                          <p:attrName>style.visibility</p:attrName>
                                        </p:attrNameLst>
                                      </p:cBhvr>
                                      <p:to>
                                        <p:strVal val="visible"/>
                                      </p:to>
                                    </p:set>
                                    <p:animEffect transition="in" filter="fade">
                                      <p:cBhvr>
                                        <p:cTn id="13" dur="500"/>
                                        <p:tgtEl>
                                          <p:spTgt spid="41"/>
                                        </p:tgtEl>
                                      </p:cBhvr>
                                    </p:animEffect>
                                  </p:childTnLst>
                                </p:cTn>
                              </p:par>
                              <p:par>
                                <p:cTn id="14" presetID="10" presetClass="entr" presetSubtype="0" fill="hold" nodeType="withEffect">
                                  <p:stCondLst>
                                    <p:cond delay="0"/>
                                  </p:stCondLst>
                                  <p:childTnLst>
                                    <p:set>
                                      <p:cBhvr>
                                        <p:cTn id="15" dur="1" fill="hold">
                                          <p:stCondLst>
                                            <p:cond delay="0"/>
                                          </p:stCondLst>
                                        </p:cTn>
                                        <p:tgtEl>
                                          <p:spTgt spid="95"/>
                                        </p:tgtEl>
                                        <p:attrNameLst>
                                          <p:attrName>style.visibility</p:attrName>
                                        </p:attrNameLst>
                                      </p:cBhvr>
                                      <p:to>
                                        <p:strVal val="visible"/>
                                      </p:to>
                                    </p:set>
                                    <p:animEffect transition="in" filter="fade">
                                      <p:cBhvr>
                                        <p:cTn id="16" dur="500"/>
                                        <p:tgtEl>
                                          <p:spTgt spid="9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2"/>
                                        </p:tgtEl>
                                        <p:attrNameLst>
                                          <p:attrName>style.visibility</p:attrName>
                                        </p:attrNameLst>
                                      </p:cBhvr>
                                      <p:to>
                                        <p:strVal val="visible"/>
                                      </p:to>
                                    </p:set>
                                    <p:animEffect transition="in" filter="fade">
                                      <p:cBhvr>
                                        <p:cTn id="19" dur="500"/>
                                        <p:tgtEl>
                                          <p:spTgt spid="42"/>
                                        </p:tgtEl>
                                      </p:cBhvr>
                                    </p:animEffect>
                                  </p:childTnLst>
                                </p:cTn>
                              </p:par>
                              <p:par>
                                <p:cTn id="20" presetID="10" presetClass="entr" presetSubtype="0" fill="hold" nodeType="withEffect">
                                  <p:stCondLst>
                                    <p:cond delay="0"/>
                                  </p:stCondLst>
                                  <p:childTnLst>
                                    <p:set>
                                      <p:cBhvr>
                                        <p:cTn id="21" dur="1" fill="hold">
                                          <p:stCondLst>
                                            <p:cond delay="0"/>
                                          </p:stCondLst>
                                        </p:cTn>
                                        <p:tgtEl>
                                          <p:spTgt spid="91"/>
                                        </p:tgtEl>
                                        <p:attrNameLst>
                                          <p:attrName>style.visibility</p:attrName>
                                        </p:attrNameLst>
                                      </p:cBhvr>
                                      <p:to>
                                        <p:strVal val="visible"/>
                                      </p:to>
                                    </p:set>
                                    <p:animEffect transition="in" filter="fade">
                                      <p:cBhvr>
                                        <p:cTn id="22" dur="500"/>
                                        <p:tgtEl>
                                          <p:spTgt spid="91"/>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3"/>
                                        </p:tgtEl>
                                        <p:attrNameLst>
                                          <p:attrName>style.visibility</p:attrName>
                                        </p:attrNameLst>
                                      </p:cBhvr>
                                      <p:to>
                                        <p:strVal val="visible"/>
                                      </p:to>
                                    </p:set>
                                    <p:animEffect transition="in" filter="fade">
                                      <p:cBhvr>
                                        <p:cTn id="27" dur="500"/>
                                        <p:tgtEl>
                                          <p:spTgt spid="83"/>
                                        </p:tgtEl>
                                      </p:cBhvr>
                                    </p:animEffect>
                                  </p:childTnLst>
                                </p:cTn>
                              </p:par>
                              <p:par>
                                <p:cTn id="28" presetID="10" presetClass="entr" presetSubtype="0" fill="hold" nodeType="withEffect">
                                  <p:stCondLst>
                                    <p:cond delay="0"/>
                                  </p:stCondLst>
                                  <p:childTnLst>
                                    <p:set>
                                      <p:cBhvr>
                                        <p:cTn id="29" dur="1" fill="hold">
                                          <p:stCondLst>
                                            <p:cond delay="0"/>
                                          </p:stCondLst>
                                        </p:cTn>
                                        <p:tgtEl>
                                          <p:spTgt spid="52"/>
                                        </p:tgtEl>
                                        <p:attrNameLst>
                                          <p:attrName>style.visibility</p:attrName>
                                        </p:attrNameLst>
                                      </p:cBhvr>
                                      <p:to>
                                        <p:strVal val="visible"/>
                                      </p:to>
                                    </p:set>
                                    <p:animEffect transition="in" filter="fade">
                                      <p:cBhvr>
                                        <p:cTn id="30" dur="500"/>
                                        <p:tgtEl>
                                          <p:spTgt spid="5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86"/>
                                        </p:tgtEl>
                                        <p:attrNameLst>
                                          <p:attrName>style.visibility</p:attrName>
                                        </p:attrNameLst>
                                      </p:cBhvr>
                                      <p:to>
                                        <p:strVal val="visible"/>
                                      </p:to>
                                    </p:set>
                                    <p:animEffect transition="in" filter="fade">
                                      <p:cBhvr>
                                        <p:cTn id="38" dur="500"/>
                                        <p:tgtEl>
                                          <p:spTgt spid="86"/>
                                        </p:tgtEl>
                                      </p:cBhvr>
                                    </p:animEffect>
                                  </p:childTnLst>
                                </p:cTn>
                              </p:par>
                              <p:par>
                                <p:cTn id="39" presetID="10" presetClass="entr" presetSubtype="0" fill="hold" nodeType="with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fade">
                                      <p:cBhvr>
                                        <p:cTn id="41" dur="500"/>
                                        <p:tgtEl>
                                          <p:spTgt spid="48"/>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500"/>
                                        <p:tgtEl>
                                          <p:spTgt spid="36"/>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106525"/>
                                        </p:tgtEl>
                                        <p:attrNameLst>
                                          <p:attrName>style.visibility</p:attrName>
                                        </p:attrNameLst>
                                      </p:cBhvr>
                                      <p:to>
                                        <p:strVal val="visible"/>
                                      </p:to>
                                    </p:set>
                                    <p:animEffect transition="in" filter="fade">
                                      <p:cBhvr>
                                        <p:cTn id="49" dur="500"/>
                                        <p:tgtEl>
                                          <p:spTgt spid="10652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31"/>
                                        </p:tgtEl>
                                        <p:attrNameLst>
                                          <p:attrName>style.visibility</p:attrName>
                                        </p:attrNameLst>
                                      </p:cBhvr>
                                      <p:to>
                                        <p:strVal val="visible"/>
                                      </p:to>
                                    </p:set>
                                    <p:animEffect transition="in" filter="fade">
                                      <p:cBhvr>
                                        <p:cTn id="52" dur="500"/>
                                        <p:tgtEl>
                                          <p:spTgt spid="131"/>
                                        </p:tgtEl>
                                      </p:cBhvr>
                                    </p:animEffect>
                                  </p:childTnLst>
                                </p:cTn>
                              </p:par>
                              <p:par>
                                <p:cTn id="53" presetID="10" presetClass="entr" presetSubtype="0" fill="hold" nodeType="withEffect">
                                  <p:stCondLst>
                                    <p:cond delay="0"/>
                                  </p:stCondLst>
                                  <p:childTnLst>
                                    <p:set>
                                      <p:cBhvr>
                                        <p:cTn id="54" dur="1" fill="hold">
                                          <p:stCondLst>
                                            <p:cond delay="0"/>
                                          </p:stCondLst>
                                        </p:cTn>
                                        <p:tgtEl>
                                          <p:spTgt spid="103"/>
                                        </p:tgtEl>
                                        <p:attrNameLst>
                                          <p:attrName>style.visibility</p:attrName>
                                        </p:attrNameLst>
                                      </p:cBhvr>
                                      <p:to>
                                        <p:strVal val="visible"/>
                                      </p:to>
                                    </p:set>
                                    <p:animEffect transition="in" filter="fade">
                                      <p:cBhvr>
                                        <p:cTn id="55" dur="500"/>
                                        <p:tgtEl>
                                          <p:spTgt spid="103"/>
                                        </p:tgtEl>
                                      </p:cBhvr>
                                    </p:animEffect>
                                  </p:childTnLst>
                                </p:cTn>
                              </p:par>
                              <p:par>
                                <p:cTn id="56" presetID="10" presetClass="entr" presetSubtype="0" fill="hold" nodeType="withEffect">
                                  <p:stCondLst>
                                    <p:cond delay="0"/>
                                  </p:stCondLst>
                                  <p:childTnLst>
                                    <p:set>
                                      <p:cBhvr>
                                        <p:cTn id="57" dur="1" fill="hold">
                                          <p:stCondLst>
                                            <p:cond delay="0"/>
                                          </p:stCondLst>
                                        </p:cTn>
                                        <p:tgtEl>
                                          <p:spTgt spid="101"/>
                                        </p:tgtEl>
                                        <p:attrNameLst>
                                          <p:attrName>style.visibility</p:attrName>
                                        </p:attrNameLst>
                                      </p:cBhvr>
                                      <p:to>
                                        <p:strVal val="visible"/>
                                      </p:to>
                                    </p:set>
                                    <p:animEffect transition="in" filter="fade">
                                      <p:cBhvr>
                                        <p:cTn id="58" dur="500"/>
                                        <p:tgtEl>
                                          <p:spTgt spid="101"/>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5"/>
                                        </p:tgtEl>
                                        <p:attrNameLst>
                                          <p:attrName>style.visibility</p:attrName>
                                        </p:attrNameLst>
                                      </p:cBhvr>
                                      <p:to>
                                        <p:strVal val="visible"/>
                                      </p:to>
                                    </p:set>
                                    <p:animEffect transition="in" filter="fade">
                                      <p:cBhvr>
                                        <p:cTn id="61" dur="500"/>
                                        <p:tgtEl>
                                          <p:spTgt spid="105"/>
                                        </p:tgtEl>
                                      </p:cBhvr>
                                    </p:animEffect>
                                  </p:childTnLst>
                                </p:cTn>
                              </p:par>
                              <p:par>
                                <p:cTn id="62" presetID="10" presetClass="entr" presetSubtype="0" fill="hold" nodeType="withEffect">
                                  <p:stCondLst>
                                    <p:cond delay="0"/>
                                  </p:stCondLst>
                                  <p:childTnLst>
                                    <p:set>
                                      <p:cBhvr>
                                        <p:cTn id="63" dur="1" fill="hold">
                                          <p:stCondLst>
                                            <p:cond delay="0"/>
                                          </p:stCondLst>
                                        </p:cTn>
                                        <p:tgtEl>
                                          <p:spTgt spid="106500"/>
                                        </p:tgtEl>
                                        <p:attrNameLst>
                                          <p:attrName>style.visibility</p:attrName>
                                        </p:attrNameLst>
                                      </p:cBhvr>
                                      <p:to>
                                        <p:strVal val="visible"/>
                                      </p:to>
                                    </p:set>
                                    <p:animEffect transition="in" filter="fade">
                                      <p:cBhvr>
                                        <p:cTn id="64" dur="500"/>
                                        <p:tgtEl>
                                          <p:spTgt spid="106500"/>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134"/>
                                        </p:tgtEl>
                                        <p:attrNameLst>
                                          <p:attrName>style.visibility</p:attrName>
                                        </p:attrNameLst>
                                      </p:cBhvr>
                                      <p:to>
                                        <p:strVal val="visible"/>
                                      </p:to>
                                    </p:set>
                                    <p:animEffect transition="in" filter="fade">
                                      <p:cBhvr>
                                        <p:cTn id="69" dur="500"/>
                                        <p:tgtEl>
                                          <p:spTgt spid="134"/>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32"/>
                                        </p:tgtEl>
                                        <p:attrNameLst>
                                          <p:attrName>style.visibility</p:attrName>
                                        </p:attrNameLst>
                                      </p:cBhvr>
                                      <p:to>
                                        <p:strVal val="visible"/>
                                      </p:to>
                                    </p:set>
                                    <p:animEffect transition="in" filter="fade">
                                      <p:cBhvr>
                                        <p:cTn id="72" dur="500"/>
                                        <p:tgtEl>
                                          <p:spTgt spid="132"/>
                                        </p:tgtEl>
                                      </p:cBhvr>
                                    </p:animEffect>
                                  </p:childTnLst>
                                </p:cTn>
                              </p:par>
                              <p:par>
                                <p:cTn id="73" presetID="10" presetClass="entr" presetSubtype="0" fill="hold" nodeType="withEffect">
                                  <p:stCondLst>
                                    <p:cond delay="0"/>
                                  </p:stCondLst>
                                  <p:childTnLst>
                                    <p:set>
                                      <p:cBhvr>
                                        <p:cTn id="74" dur="1" fill="hold">
                                          <p:stCondLst>
                                            <p:cond delay="0"/>
                                          </p:stCondLst>
                                        </p:cTn>
                                        <p:tgtEl>
                                          <p:spTgt spid="124"/>
                                        </p:tgtEl>
                                        <p:attrNameLst>
                                          <p:attrName>style.visibility</p:attrName>
                                        </p:attrNameLst>
                                      </p:cBhvr>
                                      <p:to>
                                        <p:strVal val="visible"/>
                                      </p:to>
                                    </p:set>
                                    <p:animEffect transition="in" filter="fade">
                                      <p:cBhvr>
                                        <p:cTn id="75" dur="500"/>
                                        <p:tgtEl>
                                          <p:spTgt spid="12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26"/>
                                        </p:tgtEl>
                                        <p:attrNameLst>
                                          <p:attrName>style.visibility</p:attrName>
                                        </p:attrNameLst>
                                      </p:cBhvr>
                                      <p:to>
                                        <p:strVal val="visible"/>
                                      </p:to>
                                    </p:set>
                                    <p:animEffect transition="in" filter="fade">
                                      <p:cBhvr>
                                        <p:cTn id="78" dur="500"/>
                                        <p:tgtEl>
                                          <p:spTgt spid="126"/>
                                        </p:tgtEl>
                                      </p:cBhvr>
                                    </p:animEffect>
                                  </p:childTnLst>
                                </p:cTn>
                              </p:par>
                              <p:par>
                                <p:cTn id="79" presetID="10" presetClass="entr" presetSubtype="0" fill="hold" nodeType="withEffect">
                                  <p:stCondLst>
                                    <p:cond delay="0"/>
                                  </p:stCondLst>
                                  <p:childTnLst>
                                    <p:set>
                                      <p:cBhvr>
                                        <p:cTn id="80" dur="1" fill="hold">
                                          <p:stCondLst>
                                            <p:cond delay="0"/>
                                          </p:stCondLst>
                                        </p:cTn>
                                        <p:tgtEl>
                                          <p:spTgt spid="102"/>
                                        </p:tgtEl>
                                        <p:attrNameLst>
                                          <p:attrName>style.visibility</p:attrName>
                                        </p:attrNameLst>
                                      </p:cBhvr>
                                      <p:to>
                                        <p:strVal val="visible"/>
                                      </p:to>
                                    </p:set>
                                    <p:animEffect transition="in" filter="fade">
                                      <p:cBhvr>
                                        <p:cTn id="81"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4" grpId="0" animBg="1"/>
      <p:bldP spid="36" grpId="0" animBg="1"/>
      <p:bldP spid="41" grpId="0" animBg="1"/>
      <p:bldP spid="42" grpId="0" animBg="1"/>
      <p:bldP spid="105" grpId="0"/>
      <p:bldP spid="126" grpId="0"/>
      <p:bldP spid="131" grpId="0"/>
      <p:bldP spid="132" grpId="0"/>
      <p:bldP spid="106525" grpId="0" animBg="1"/>
      <p:bldP spid="134"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46A597EA-136D-4C04-87EC-308AA78C7F47}"/>
              </a:ext>
            </a:extLst>
          </p:cNvPr>
          <p:cNvSpPr>
            <a:spLocks noGrp="1"/>
          </p:cNvSpPr>
          <p:nvPr>
            <p:ph type="title"/>
          </p:nvPr>
        </p:nvSpPr>
        <p:spPr/>
        <p:txBody>
          <a:bodyPr/>
          <a:lstStyle/>
          <a:p>
            <a:endParaRPr lang="en-US"/>
          </a:p>
        </p:txBody>
      </p:sp>
      <p:pic>
        <p:nvPicPr>
          <p:cNvPr id="5" name="Zástupný obsah 4">
            <a:extLst>
              <a:ext uri="{FF2B5EF4-FFF2-40B4-BE49-F238E27FC236}">
                <a16:creationId xmlns:a16="http://schemas.microsoft.com/office/drawing/2014/main" id="{9C7482FF-A305-4660-8405-8E5005024C19}"/>
              </a:ext>
            </a:extLst>
          </p:cNvPr>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43765" y="299102"/>
            <a:ext cx="10722295" cy="6558897"/>
          </a:xfrm>
        </p:spPr>
      </p:pic>
    </p:spTree>
    <p:extLst>
      <p:ext uri="{BB962C8B-B14F-4D97-AF65-F5344CB8AC3E}">
        <p14:creationId xmlns:p14="http://schemas.microsoft.com/office/powerpoint/2010/main" val="1508700071"/>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 name="Obdélník 3">
            <a:extLst>
              <a:ext uri="{FF2B5EF4-FFF2-40B4-BE49-F238E27FC236}">
                <a16:creationId xmlns:a16="http://schemas.microsoft.com/office/drawing/2014/main" id="{2D816399-6823-4026-B08C-FC9ABD2F49A9}"/>
              </a:ext>
            </a:extLst>
          </p:cNvPr>
          <p:cNvSpPr/>
          <p:nvPr/>
        </p:nvSpPr>
        <p:spPr>
          <a:xfrm>
            <a:off x="2988139"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Obdélník 4">
            <a:extLst>
              <a:ext uri="{FF2B5EF4-FFF2-40B4-BE49-F238E27FC236}">
                <a16:creationId xmlns:a16="http://schemas.microsoft.com/office/drawing/2014/main" id="{C212D7B1-48A3-49AD-B547-F78A581A6F3D}"/>
              </a:ext>
            </a:extLst>
          </p:cNvPr>
          <p:cNvSpPr/>
          <p:nvPr/>
        </p:nvSpPr>
        <p:spPr>
          <a:xfrm>
            <a:off x="2988139"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Obdélník 5">
            <a:extLst>
              <a:ext uri="{FF2B5EF4-FFF2-40B4-BE49-F238E27FC236}">
                <a16:creationId xmlns:a16="http://schemas.microsoft.com/office/drawing/2014/main" id="{DC0729C2-A035-4E5D-A32F-FAE56A2B9FA3}"/>
              </a:ext>
            </a:extLst>
          </p:cNvPr>
          <p:cNvSpPr/>
          <p:nvPr/>
        </p:nvSpPr>
        <p:spPr>
          <a:xfrm>
            <a:off x="2988139"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Obdélník 6">
            <a:extLst>
              <a:ext uri="{FF2B5EF4-FFF2-40B4-BE49-F238E27FC236}">
                <a16:creationId xmlns:a16="http://schemas.microsoft.com/office/drawing/2014/main" id="{9B2A5616-055A-4717-A206-BC34496E648F}"/>
              </a:ext>
            </a:extLst>
          </p:cNvPr>
          <p:cNvSpPr/>
          <p:nvPr/>
        </p:nvSpPr>
        <p:spPr>
          <a:xfrm>
            <a:off x="2988139"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bdélník 7">
            <a:extLst>
              <a:ext uri="{FF2B5EF4-FFF2-40B4-BE49-F238E27FC236}">
                <a16:creationId xmlns:a16="http://schemas.microsoft.com/office/drawing/2014/main" id="{15F03352-2990-46C4-8366-81C246F87670}"/>
              </a:ext>
            </a:extLst>
          </p:cNvPr>
          <p:cNvSpPr/>
          <p:nvPr/>
        </p:nvSpPr>
        <p:spPr>
          <a:xfrm>
            <a:off x="2052035"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Obdélník 8">
            <a:extLst>
              <a:ext uri="{FF2B5EF4-FFF2-40B4-BE49-F238E27FC236}">
                <a16:creationId xmlns:a16="http://schemas.microsoft.com/office/drawing/2014/main" id="{9C0B1992-4519-4CF1-96FE-19F2A5A8E374}"/>
              </a:ext>
            </a:extLst>
          </p:cNvPr>
          <p:cNvSpPr/>
          <p:nvPr/>
        </p:nvSpPr>
        <p:spPr>
          <a:xfrm>
            <a:off x="2052035" y="818994"/>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TextovéPole 9">
            <a:extLst>
              <a:ext uri="{FF2B5EF4-FFF2-40B4-BE49-F238E27FC236}">
                <a16:creationId xmlns:a16="http://schemas.microsoft.com/office/drawing/2014/main" id="{940A157E-05AE-4135-82F3-AC89D5DB9485}"/>
              </a:ext>
            </a:extLst>
          </p:cNvPr>
          <p:cNvSpPr txBox="1"/>
          <p:nvPr/>
        </p:nvSpPr>
        <p:spPr>
          <a:xfrm>
            <a:off x="2753813" y="-20001"/>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11" name="TextovéPole 10">
            <a:extLst>
              <a:ext uri="{FF2B5EF4-FFF2-40B4-BE49-F238E27FC236}">
                <a16:creationId xmlns:a16="http://schemas.microsoft.com/office/drawing/2014/main" id="{ED5754FA-9A9E-4F01-8A06-4F5F4C788018}"/>
              </a:ext>
            </a:extLst>
          </p:cNvPr>
          <p:cNvSpPr txBox="1"/>
          <p:nvPr/>
        </p:nvSpPr>
        <p:spPr>
          <a:xfrm>
            <a:off x="4181587"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12" name="TextovéPole 11">
            <a:extLst>
              <a:ext uri="{FF2B5EF4-FFF2-40B4-BE49-F238E27FC236}">
                <a16:creationId xmlns:a16="http://schemas.microsoft.com/office/drawing/2014/main" id="{E2B6CC79-4181-4730-9888-B92F66871E8D}"/>
              </a:ext>
            </a:extLst>
          </p:cNvPr>
          <p:cNvSpPr txBox="1"/>
          <p:nvPr/>
        </p:nvSpPr>
        <p:spPr>
          <a:xfrm>
            <a:off x="4355357"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13" name="TextovéPole 12">
            <a:extLst>
              <a:ext uri="{FF2B5EF4-FFF2-40B4-BE49-F238E27FC236}">
                <a16:creationId xmlns:a16="http://schemas.microsoft.com/office/drawing/2014/main" id="{632BAE72-08B2-4EC9-A723-8DFEE5AB4F93}"/>
              </a:ext>
            </a:extLst>
          </p:cNvPr>
          <p:cNvSpPr txBox="1"/>
          <p:nvPr/>
        </p:nvSpPr>
        <p:spPr>
          <a:xfrm>
            <a:off x="4839825"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14" name="TextovéPole 13">
            <a:extLst>
              <a:ext uri="{FF2B5EF4-FFF2-40B4-BE49-F238E27FC236}">
                <a16:creationId xmlns:a16="http://schemas.microsoft.com/office/drawing/2014/main" id="{02490952-10F9-41F2-AD49-BD6AABC8573F}"/>
              </a:ext>
            </a:extLst>
          </p:cNvPr>
          <p:cNvSpPr txBox="1"/>
          <p:nvPr/>
        </p:nvSpPr>
        <p:spPr>
          <a:xfrm>
            <a:off x="3132156"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5" name="TextovéPole 14">
            <a:extLst>
              <a:ext uri="{FF2B5EF4-FFF2-40B4-BE49-F238E27FC236}">
                <a16:creationId xmlns:a16="http://schemas.microsoft.com/office/drawing/2014/main" id="{10D43227-EEAB-442A-9198-B1565290FC63}"/>
              </a:ext>
            </a:extLst>
          </p:cNvPr>
          <p:cNvSpPr txBox="1"/>
          <p:nvPr/>
        </p:nvSpPr>
        <p:spPr>
          <a:xfrm>
            <a:off x="2271094"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16" name="Skupina 15">
            <a:extLst>
              <a:ext uri="{FF2B5EF4-FFF2-40B4-BE49-F238E27FC236}">
                <a16:creationId xmlns:a16="http://schemas.microsoft.com/office/drawing/2014/main" id="{166EFD25-1D38-47C6-808A-7FFDC3EDBCBE}"/>
              </a:ext>
            </a:extLst>
          </p:cNvPr>
          <p:cNvGrpSpPr/>
          <p:nvPr/>
        </p:nvGrpSpPr>
        <p:grpSpPr>
          <a:xfrm>
            <a:off x="2049825" y="2103238"/>
            <a:ext cx="936104" cy="462123"/>
            <a:chOff x="2339752" y="2192728"/>
            <a:chExt cx="936104" cy="372176"/>
          </a:xfrm>
        </p:grpSpPr>
        <p:sp>
          <p:nvSpPr>
            <p:cNvPr id="17" name="Obdélník 16">
              <a:extLst>
                <a:ext uri="{FF2B5EF4-FFF2-40B4-BE49-F238E27FC236}">
                  <a16:creationId xmlns:a16="http://schemas.microsoft.com/office/drawing/2014/main" id="{6A84B7C5-7EFE-4154-8227-86EE31F2F107}"/>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TextovéPole 17">
              <a:extLst>
                <a:ext uri="{FF2B5EF4-FFF2-40B4-BE49-F238E27FC236}">
                  <a16:creationId xmlns:a16="http://schemas.microsoft.com/office/drawing/2014/main" id="{9A81C5C0-F1BE-4634-8C54-1738F83945A2}"/>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19" name="Skupina 18">
            <a:extLst>
              <a:ext uri="{FF2B5EF4-FFF2-40B4-BE49-F238E27FC236}">
                <a16:creationId xmlns:a16="http://schemas.microsoft.com/office/drawing/2014/main" id="{E489EB93-04A6-46FA-AD39-34695A56501A}"/>
              </a:ext>
            </a:extLst>
          </p:cNvPr>
          <p:cNvGrpSpPr/>
          <p:nvPr/>
        </p:nvGrpSpPr>
        <p:grpSpPr>
          <a:xfrm>
            <a:off x="2049825" y="1311152"/>
            <a:ext cx="1008114" cy="821705"/>
            <a:chOff x="2339752" y="1340768"/>
            <a:chExt cx="1005909" cy="864096"/>
          </a:xfrm>
        </p:grpSpPr>
        <p:sp>
          <p:nvSpPr>
            <p:cNvPr id="20" name="Obdélník 19">
              <a:extLst>
                <a:ext uri="{FF2B5EF4-FFF2-40B4-BE49-F238E27FC236}">
                  <a16:creationId xmlns:a16="http://schemas.microsoft.com/office/drawing/2014/main" id="{3E82080C-8902-437F-8AE8-5CB46B7EEEC0}"/>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TextovéPole 20">
              <a:extLst>
                <a:ext uri="{FF2B5EF4-FFF2-40B4-BE49-F238E27FC236}">
                  <a16:creationId xmlns:a16="http://schemas.microsoft.com/office/drawing/2014/main" id="{0478F51E-1AB0-404F-B396-DEC54D6F979A}"/>
                </a:ext>
              </a:extLst>
            </p:cNvPr>
            <p:cNvSpPr txBox="1"/>
            <p:nvPr/>
          </p:nvSpPr>
          <p:spPr>
            <a:xfrm>
              <a:off x="2340857" y="1541983"/>
              <a:ext cx="1004804" cy="485482"/>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22" name="Skupina 21">
            <a:extLst>
              <a:ext uri="{FF2B5EF4-FFF2-40B4-BE49-F238E27FC236}">
                <a16:creationId xmlns:a16="http://schemas.microsoft.com/office/drawing/2014/main" id="{14BA82A9-876D-4F09-86D0-B1B083090945}"/>
              </a:ext>
            </a:extLst>
          </p:cNvPr>
          <p:cNvGrpSpPr/>
          <p:nvPr/>
        </p:nvGrpSpPr>
        <p:grpSpPr>
          <a:xfrm>
            <a:off x="2042855" y="856185"/>
            <a:ext cx="943074" cy="461665"/>
            <a:chOff x="2332782" y="885801"/>
            <a:chExt cx="943074" cy="461665"/>
          </a:xfrm>
        </p:grpSpPr>
        <p:sp>
          <p:nvSpPr>
            <p:cNvPr id="23" name="Obdélník 22">
              <a:extLst>
                <a:ext uri="{FF2B5EF4-FFF2-40B4-BE49-F238E27FC236}">
                  <a16:creationId xmlns:a16="http://schemas.microsoft.com/office/drawing/2014/main" id="{15C3B55A-3959-4A4C-90BC-7CEF7CCB9CC6}"/>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TextovéPole 23">
              <a:extLst>
                <a:ext uri="{FF2B5EF4-FFF2-40B4-BE49-F238E27FC236}">
                  <a16:creationId xmlns:a16="http://schemas.microsoft.com/office/drawing/2014/main" id="{D10F9A22-BF3D-4E94-86DE-BC4990F031FC}"/>
                </a:ext>
              </a:extLst>
            </p:cNvPr>
            <p:cNvSpPr txBox="1"/>
            <p:nvPr/>
          </p:nvSpPr>
          <p:spPr>
            <a:xfrm>
              <a:off x="2332782" y="885801"/>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25" name="Přímá spojnice 24">
            <a:extLst>
              <a:ext uri="{FF2B5EF4-FFF2-40B4-BE49-F238E27FC236}">
                <a16:creationId xmlns:a16="http://schemas.microsoft.com/office/drawing/2014/main" id="{2F30DE93-A191-4903-8AA4-E7F6AE015CC8}"/>
              </a:ext>
            </a:extLst>
          </p:cNvPr>
          <p:cNvCxnSpPr>
            <a:cxnSpLocks/>
          </p:cNvCxnSpPr>
          <p:nvPr/>
        </p:nvCxnSpPr>
        <p:spPr>
          <a:xfrm flipH="1">
            <a:off x="3791310"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Přímá spojnice 25">
            <a:extLst>
              <a:ext uri="{FF2B5EF4-FFF2-40B4-BE49-F238E27FC236}">
                <a16:creationId xmlns:a16="http://schemas.microsoft.com/office/drawing/2014/main" id="{47B25032-DDBB-4755-91E6-FD1DF7EE63EE}"/>
              </a:ext>
            </a:extLst>
          </p:cNvPr>
          <p:cNvCxnSpPr>
            <a:cxnSpLocks/>
            <a:stCxn id="12" idx="1"/>
            <a:endCxn id="6" idx="3"/>
          </p:cNvCxnSpPr>
          <p:nvPr/>
        </p:nvCxnSpPr>
        <p:spPr>
          <a:xfrm flipH="1">
            <a:off x="3924243"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Přímá spojnice 26">
            <a:extLst>
              <a:ext uri="{FF2B5EF4-FFF2-40B4-BE49-F238E27FC236}">
                <a16:creationId xmlns:a16="http://schemas.microsoft.com/office/drawing/2014/main" id="{65DA5384-10B5-4D5F-859B-CC1D27EF168F}"/>
              </a:ext>
            </a:extLst>
          </p:cNvPr>
          <p:cNvCxnSpPr>
            <a:cxnSpLocks/>
            <a:stCxn id="13" idx="1"/>
            <a:endCxn id="5" idx="3"/>
          </p:cNvCxnSpPr>
          <p:nvPr/>
        </p:nvCxnSpPr>
        <p:spPr>
          <a:xfrm flipH="1">
            <a:off x="3924243"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Přímá spojnice 27">
            <a:extLst>
              <a:ext uri="{FF2B5EF4-FFF2-40B4-BE49-F238E27FC236}">
                <a16:creationId xmlns:a16="http://schemas.microsoft.com/office/drawing/2014/main" id="{5281BC61-5016-4DE1-B3FB-5D2F2381DCA9}"/>
              </a:ext>
            </a:extLst>
          </p:cNvPr>
          <p:cNvCxnSpPr>
            <a:cxnSpLocks/>
          </p:cNvCxnSpPr>
          <p:nvPr/>
        </p:nvCxnSpPr>
        <p:spPr>
          <a:xfrm flipV="1">
            <a:off x="2410852"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Přímá spojnice 28">
            <a:extLst>
              <a:ext uri="{FF2B5EF4-FFF2-40B4-BE49-F238E27FC236}">
                <a16:creationId xmlns:a16="http://schemas.microsoft.com/office/drawing/2014/main" id="{8ED79C0C-CE71-4686-A0E6-59DC14069AA4}"/>
              </a:ext>
            </a:extLst>
          </p:cNvPr>
          <p:cNvCxnSpPr/>
          <p:nvPr/>
        </p:nvCxnSpPr>
        <p:spPr>
          <a:xfrm flipH="1">
            <a:off x="971915" y="2125491"/>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 name="Přímá spojnice 29">
            <a:extLst>
              <a:ext uri="{FF2B5EF4-FFF2-40B4-BE49-F238E27FC236}">
                <a16:creationId xmlns:a16="http://schemas.microsoft.com/office/drawing/2014/main" id="{2A542FAE-1A9A-4569-8511-5F5C4FF4BD2C}"/>
              </a:ext>
            </a:extLst>
          </p:cNvPr>
          <p:cNvCxnSpPr/>
          <p:nvPr/>
        </p:nvCxnSpPr>
        <p:spPr>
          <a:xfrm flipH="1">
            <a:off x="1049367"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1" name="Přímá spojnice 30">
            <a:extLst>
              <a:ext uri="{FF2B5EF4-FFF2-40B4-BE49-F238E27FC236}">
                <a16:creationId xmlns:a16="http://schemas.microsoft.com/office/drawing/2014/main" id="{43CC2666-25A8-4389-9622-13211B705CBD}"/>
              </a:ext>
            </a:extLst>
          </p:cNvPr>
          <p:cNvCxnSpPr/>
          <p:nvPr/>
        </p:nvCxnSpPr>
        <p:spPr>
          <a:xfrm flipH="1">
            <a:off x="971915" y="2564904"/>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 name="Přímá spojnice se šipkou 31">
            <a:extLst>
              <a:ext uri="{FF2B5EF4-FFF2-40B4-BE49-F238E27FC236}">
                <a16:creationId xmlns:a16="http://schemas.microsoft.com/office/drawing/2014/main" id="{3FE8F8B4-70A1-4E8A-88CB-D05D380E06BF}"/>
              </a:ext>
            </a:extLst>
          </p:cNvPr>
          <p:cNvCxnSpPr>
            <a:cxnSpLocks/>
          </p:cNvCxnSpPr>
          <p:nvPr/>
        </p:nvCxnSpPr>
        <p:spPr>
          <a:xfrm>
            <a:off x="1417502" y="813780"/>
            <a:ext cx="0" cy="1319076"/>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3" name="TextovéPole 32">
            <a:extLst>
              <a:ext uri="{FF2B5EF4-FFF2-40B4-BE49-F238E27FC236}">
                <a16:creationId xmlns:a16="http://schemas.microsoft.com/office/drawing/2014/main" id="{9843088E-EAD6-4C5C-8894-D64D9B45437D}"/>
              </a:ext>
            </a:extLst>
          </p:cNvPr>
          <p:cNvSpPr txBox="1"/>
          <p:nvPr/>
        </p:nvSpPr>
        <p:spPr>
          <a:xfrm>
            <a:off x="690785" y="1245830"/>
            <a:ext cx="681597" cy="461665"/>
          </a:xfrm>
          <a:prstGeom prst="rect">
            <a:avLst/>
          </a:prstGeom>
          <a:noFill/>
        </p:spPr>
        <p:txBody>
          <a:bodyPr wrap="none" rtlCol="0">
            <a:spAutoFit/>
          </a:bodyPr>
          <a:lstStyle/>
          <a:p>
            <a:r>
              <a:rPr lang="cs-CZ" dirty="0"/>
              <a:t>SID</a:t>
            </a:r>
            <a:endParaRPr lang="en-US" baseline="-25000" dirty="0"/>
          </a:p>
        </p:txBody>
      </p:sp>
      <p:cxnSp>
        <p:nvCxnSpPr>
          <p:cNvPr id="34" name="Přímá spojnice se šipkou 33">
            <a:extLst>
              <a:ext uri="{FF2B5EF4-FFF2-40B4-BE49-F238E27FC236}">
                <a16:creationId xmlns:a16="http://schemas.microsoft.com/office/drawing/2014/main" id="{643718ED-5556-4EC6-9BBE-A6A3E3F1D818}"/>
              </a:ext>
            </a:extLst>
          </p:cNvPr>
          <p:cNvCxnSpPr>
            <a:cxnSpLocks/>
          </p:cNvCxnSpPr>
          <p:nvPr/>
        </p:nvCxnSpPr>
        <p:spPr>
          <a:xfrm>
            <a:off x="1417503" y="2132856"/>
            <a:ext cx="2039" cy="457882"/>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5" name="TextovéPole 34">
            <a:extLst>
              <a:ext uri="{FF2B5EF4-FFF2-40B4-BE49-F238E27FC236}">
                <a16:creationId xmlns:a16="http://schemas.microsoft.com/office/drawing/2014/main" id="{DC231398-3153-45E6-90F0-C07C2B8755F2}"/>
              </a:ext>
            </a:extLst>
          </p:cNvPr>
          <p:cNvSpPr txBox="1"/>
          <p:nvPr/>
        </p:nvSpPr>
        <p:spPr>
          <a:xfrm>
            <a:off x="690784" y="2114594"/>
            <a:ext cx="699230" cy="461665"/>
          </a:xfrm>
          <a:prstGeom prst="rect">
            <a:avLst/>
          </a:prstGeom>
          <a:noFill/>
        </p:spPr>
        <p:txBody>
          <a:bodyPr wrap="none" rtlCol="0">
            <a:spAutoFit/>
          </a:bodyPr>
          <a:lstStyle/>
          <a:p>
            <a:r>
              <a:rPr lang="cs-CZ" dirty="0"/>
              <a:t>UA</a:t>
            </a:r>
            <a:r>
              <a:rPr lang="cs-CZ" baseline="50000" dirty="0"/>
              <a:t>-</a:t>
            </a:r>
            <a:endParaRPr lang="en-US" baseline="50000" dirty="0"/>
          </a:p>
        </p:txBody>
      </p:sp>
      <p:sp>
        <p:nvSpPr>
          <p:cNvPr id="36" name="Obdélník 35">
            <a:extLst>
              <a:ext uri="{FF2B5EF4-FFF2-40B4-BE49-F238E27FC236}">
                <a16:creationId xmlns:a16="http://schemas.microsoft.com/office/drawing/2014/main" id="{C45938E4-96CC-4333-805B-0564C0A71418}"/>
              </a:ext>
            </a:extLst>
          </p:cNvPr>
          <p:cNvSpPr/>
          <p:nvPr/>
        </p:nvSpPr>
        <p:spPr>
          <a:xfrm>
            <a:off x="9474418"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bdélník 36">
            <a:extLst>
              <a:ext uri="{FF2B5EF4-FFF2-40B4-BE49-F238E27FC236}">
                <a16:creationId xmlns:a16="http://schemas.microsoft.com/office/drawing/2014/main" id="{5A42D1C1-EDDF-40FB-BD1A-0B02661CCF23}"/>
              </a:ext>
            </a:extLst>
          </p:cNvPr>
          <p:cNvSpPr/>
          <p:nvPr/>
        </p:nvSpPr>
        <p:spPr>
          <a:xfrm>
            <a:off x="9474418"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 name="Obdélník 37">
            <a:extLst>
              <a:ext uri="{FF2B5EF4-FFF2-40B4-BE49-F238E27FC236}">
                <a16:creationId xmlns:a16="http://schemas.microsoft.com/office/drawing/2014/main" id="{A4ED319E-6FA3-40B5-A599-276B359F73ED}"/>
              </a:ext>
            </a:extLst>
          </p:cNvPr>
          <p:cNvSpPr/>
          <p:nvPr/>
        </p:nvSpPr>
        <p:spPr>
          <a:xfrm>
            <a:off x="9474418"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 name="Obdélník 38">
            <a:extLst>
              <a:ext uri="{FF2B5EF4-FFF2-40B4-BE49-F238E27FC236}">
                <a16:creationId xmlns:a16="http://schemas.microsoft.com/office/drawing/2014/main" id="{EAA78CF2-8F1B-42A5-A2DE-390206CC406B}"/>
              </a:ext>
            </a:extLst>
          </p:cNvPr>
          <p:cNvSpPr/>
          <p:nvPr/>
        </p:nvSpPr>
        <p:spPr>
          <a:xfrm>
            <a:off x="9474418"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Obdélník 39">
            <a:extLst>
              <a:ext uri="{FF2B5EF4-FFF2-40B4-BE49-F238E27FC236}">
                <a16:creationId xmlns:a16="http://schemas.microsoft.com/office/drawing/2014/main" id="{839DD158-95CD-4752-8A00-082E39233646}"/>
              </a:ext>
            </a:extLst>
          </p:cNvPr>
          <p:cNvSpPr/>
          <p:nvPr/>
        </p:nvSpPr>
        <p:spPr>
          <a:xfrm>
            <a:off x="8538314" y="2234940"/>
            <a:ext cx="936104" cy="4074381"/>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TextovéPole 40">
            <a:extLst>
              <a:ext uri="{FF2B5EF4-FFF2-40B4-BE49-F238E27FC236}">
                <a16:creationId xmlns:a16="http://schemas.microsoft.com/office/drawing/2014/main" id="{C8F1CB9D-47C1-45B7-9DC3-15A52DDE1F78}"/>
              </a:ext>
            </a:extLst>
          </p:cNvPr>
          <p:cNvSpPr txBox="1"/>
          <p:nvPr/>
        </p:nvSpPr>
        <p:spPr>
          <a:xfrm>
            <a:off x="9240092" y="-45639"/>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42" name="TextovéPole 41">
            <a:extLst>
              <a:ext uri="{FF2B5EF4-FFF2-40B4-BE49-F238E27FC236}">
                <a16:creationId xmlns:a16="http://schemas.microsoft.com/office/drawing/2014/main" id="{B89E3290-C543-4063-8DDB-905AA219051A}"/>
              </a:ext>
            </a:extLst>
          </p:cNvPr>
          <p:cNvSpPr txBox="1"/>
          <p:nvPr/>
        </p:nvSpPr>
        <p:spPr>
          <a:xfrm>
            <a:off x="10667866"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43" name="TextovéPole 42">
            <a:extLst>
              <a:ext uri="{FF2B5EF4-FFF2-40B4-BE49-F238E27FC236}">
                <a16:creationId xmlns:a16="http://schemas.microsoft.com/office/drawing/2014/main" id="{C207419F-9BE4-4AA9-89F0-7CD274988303}"/>
              </a:ext>
            </a:extLst>
          </p:cNvPr>
          <p:cNvSpPr txBox="1"/>
          <p:nvPr/>
        </p:nvSpPr>
        <p:spPr>
          <a:xfrm>
            <a:off x="10841636"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44" name="TextovéPole 43">
            <a:extLst>
              <a:ext uri="{FF2B5EF4-FFF2-40B4-BE49-F238E27FC236}">
                <a16:creationId xmlns:a16="http://schemas.microsoft.com/office/drawing/2014/main" id="{20E74AC3-1C2D-43F3-B83D-0376671D39F5}"/>
              </a:ext>
            </a:extLst>
          </p:cNvPr>
          <p:cNvSpPr txBox="1"/>
          <p:nvPr/>
        </p:nvSpPr>
        <p:spPr>
          <a:xfrm>
            <a:off x="11326104"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45" name="TextovéPole 44">
            <a:extLst>
              <a:ext uri="{FF2B5EF4-FFF2-40B4-BE49-F238E27FC236}">
                <a16:creationId xmlns:a16="http://schemas.microsoft.com/office/drawing/2014/main" id="{A7ADB9AA-F31A-41DD-8309-1A7CDB19B451}"/>
              </a:ext>
            </a:extLst>
          </p:cNvPr>
          <p:cNvSpPr txBox="1"/>
          <p:nvPr/>
        </p:nvSpPr>
        <p:spPr>
          <a:xfrm>
            <a:off x="9618435"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46" name="TextovéPole 45">
            <a:extLst>
              <a:ext uri="{FF2B5EF4-FFF2-40B4-BE49-F238E27FC236}">
                <a16:creationId xmlns:a16="http://schemas.microsoft.com/office/drawing/2014/main" id="{FEE31D0A-5CC0-4559-B940-FB703A981866}"/>
              </a:ext>
            </a:extLst>
          </p:cNvPr>
          <p:cNvSpPr txBox="1"/>
          <p:nvPr/>
        </p:nvSpPr>
        <p:spPr>
          <a:xfrm>
            <a:off x="8757373"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47" name="Skupina 46">
            <a:extLst>
              <a:ext uri="{FF2B5EF4-FFF2-40B4-BE49-F238E27FC236}">
                <a16:creationId xmlns:a16="http://schemas.microsoft.com/office/drawing/2014/main" id="{30CFF619-9E21-4750-A411-51C1A510429E}"/>
              </a:ext>
            </a:extLst>
          </p:cNvPr>
          <p:cNvGrpSpPr/>
          <p:nvPr/>
        </p:nvGrpSpPr>
        <p:grpSpPr>
          <a:xfrm>
            <a:off x="8536104" y="1772815"/>
            <a:ext cx="936104" cy="462123"/>
            <a:chOff x="2339752" y="2192728"/>
            <a:chExt cx="936104" cy="372176"/>
          </a:xfrm>
        </p:grpSpPr>
        <p:sp>
          <p:nvSpPr>
            <p:cNvPr id="48" name="Obdélník 47">
              <a:extLst>
                <a:ext uri="{FF2B5EF4-FFF2-40B4-BE49-F238E27FC236}">
                  <a16:creationId xmlns:a16="http://schemas.microsoft.com/office/drawing/2014/main" id="{6A73095C-5467-480C-8086-CB9D9B4E17C0}"/>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9" name="TextovéPole 48">
              <a:extLst>
                <a:ext uri="{FF2B5EF4-FFF2-40B4-BE49-F238E27FC236}">
                  <a16:creationId xmlns:a16="http://schemas.microsoft.com/office/drawing/2014/main" id="{86B92517-6A6B-455E-A581-3AFD088E31E3}"/>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50" name="Skupina 49">
            <a:extLst>
              <a:ext uri="{FF2B5EF4-FFF2-40B4-BE49-F238E27FC236}">
                <a16:creationId xmlns:a16="http://schemas.microsoft.com/office/drawing/2014/main" id="{C68AE3AA-5572-4525-BAF5-8E41E81AC649}"/>
              </a:ext>
            </a:extLst>
          </p:cNvPr>
          <p:cNvGrpSpPr/>
          <p:nvPr/>
        </p:nvGrpSpPr>
        <p:grpSpPr>
          <a:xfrm>
            <a:off x="8536104" y="792615"/>
            <a:ext cx="1008114" cy="1026692"/>
            <a:chOff x="2337542" y="784345"/>
            <a:chExt cx="1008114" cy="1348511"/>
          </a:xfrm>
        </p:grpSpPr>
        <p:sp>
          <p:nvSpPr>
            <p:cNvPr id="51" name="Obdélník 50">
              <a:extLst>
                <a:ext uri="{FF2B5EF4-FFF2-40B4-BE49-F238E27FC236}">
                  <a16:creationId xmlns:a16="http://schemas.microsoft.com/office/drawing/2014/main" id="{32555EBD-3715-4695-A98F-FABF2BBA1B31}"/>
                </a:ext>
              </a:extLst>
            </p:cNvPr>
            <p:cNvSpPr/>
            <p:nvPr/>
          </p:nvSpPr>
          <p:spPr>
            <a:xfrm>
              <a:off x="2339752" y="818993"/>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52" name="Skupina 51">
              <a:extLst>
                <a:ext uri="{FF2B5EF4-FFF2-40B4-BE49-F238E27FC236}">
                  <a16:creationId xmlns:a16="http://schemas.microsoft.com/office/drawing/2014/main" id="{4533DAF3-9970-473F-B960-8F66A67E7B82}"/>
                </a:ext>
              </a:extLst>
            </p:cNvPr>
            <p:cNvGrpSpPr/>
            <p:nvPr/>
          </p:nvGrpSpPr>
          <p:grpSpPr>
            <a:xfrm>
              <a:off x="2337542" y="1311151"/>
              <a:ext cx="1008114" cy="821705"/>
              <a:chOff x="2339752" y="1340768"/>
              <a:chExt cx="1005909" cy="864096"/>
            </a:xfrm>
          </p:grpSpPr>
          <p:sp>
            <p:nvSpPr>
              <p:cNvPr id="56" name="Obdélník 55">
                <a:extLst>
                  <a:ext uri="{FF2B5EF4-FFF2-40B4-BE49-F238E27FC236}">
                    <a16:creationId xmlns:a16="http://schemas.microsoft.com/office/drawing/2014/main" id="{69C9E384-9BA5-4D57-A572-3FB6D9571508}"/>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 name="TextovéPole 56">
                <a:extLst>
                  <a:ext uri="{FF2B5EF4-FFF2-40B4-BE49-F238E27FC236}">
                    <a16:creationId xmlns:a16="http://schemas.microsoft.com/office/drawing/2014/main" id="{BC5A837D-A4FF-48D7-8656-C9ADB6DBB2BD}"/>
                  </a:ext>
                </a:extLst>
              </p:cNvPr>
              <p:cNvSpPr txBox="1"/>
              <p:nvPr/>
            </p:nvSpPr>
            <p:spPr>
              <a:xfrm>
                <a:off x="2340857" y="1541983"/>
                <a:ext cx="1004804" cy="637657"/>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53" name="Skupina 52">
              <a:extLst>
                <a:ext uri="{FF2B5EF4-FFF2-40B4-BE49-F238E27FC236}">
                  <a16:creationId xmlns:a16="http://schemas.microsoft.com/office/drawing/2014/main" id="{23F720B7-E1AA-49FC-9572-A36BA6876610}"/>
                </a:ext>
              </a:extLst>
            </p:cNvPr>
            <p:cNvGrpSpPr/>
            <p:nvPr/>
          </p:nvGrpSpPr>
          <p:grpSpPr>
            <a:xfrm>
              <a:off x="2337542" y="784345"/>
              <a:ext cx="936104" cy="606375"/>
              <a:chOff x="2339752" y="813962"/>
              <a:chExt cx="936104" cy="606375"/>
            </a:xfrm>
          </p:grpSpPr>
          <p:sp>
            <p:nvSpPr>
              <p:cNvPr id="54" name="Obdélník 53">
                <a:extLst>
                  <a:ext uri="{FF2B5EF4-FFF2-40B4-BE49-F238E27FC236}">
                    <a16:creationId xmlns:a16="http://schemas.microsoft.com/office/drawing/2014/main" id="{37D584C4-F3B7-4D34-B580-0BB1C65810D5}"/>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TextovéPole 54">
                <a:extLst>
                  <a:ext uri="{FF2B5EF4-FFF2-40B4-BE49-F238E27FC236}">
                    <a16:creationId xmlns:a16="http://schemas.microsoft.com/office/drawing/2014/main" id="{4FA9E8DA-EC54-4A3A-A4B3-D9C58BC69CA4}"/>
                  </a:ext>
                </a:extLst>
              </p:cNvPr>
              <p:cNvSpPr txBox="1"/>
              <p:nvPr/>
            </p:nvSpPr>
            <p:spPr>
              <a:xfrm>
                <a:off x="2389499" y="813962"/>
                <a:ext cx="715260" cy="606375"/>
              </a:xfrm>
              <a:prstGeom prst="rect">
                <a:avLst/>
              </a:prstGeom>
              <a:noFill/>
            </p:spPr>
            <p:txBody>
              <a:bodyPr wrap="none" rtlCol="0">
                <a:spAutoFit/>
              </a:bodyPr>
              <a:lstStyle/>
              <a:p>
                <a:r>
                  <a:rPr lang="cs-CZ" dirty="0"/>
                  <a:t>Alb</a:t>
                </a:r>
                <a:r>
                  <a:rPr lang="cs-CZ" baseline="50000" dirty="0"/>
                  <a:t>-</a:t>
                </a:r>
                <a:endParaRPr lang="en-US" baseline="50000" dirty="0"/>
              </a:p>
            </p:txBody>
          </p:sp>
        </p:grpSp>
      </p:grpSp>
      <p:cxnSp>
        <p:nvCxnSpPr>
          <p:cNvPr id="58" name="Přímá spojnice 57">
            <a:extLst>
              <a:ext uri="{FF2B5EF4-FFF2-40B4-BE49-F238E27FC236}">
                <a16:creationId xmlns:a16="http://schemas.microsoft.com/office/drawing/2014/main" id="{98526C28-FA46-438C-A4D8-CBF52135D398}"/>
              </a:ext>
            </a:extLst>
          </p:cNvPr>
          <p:cNvCxnSpPr>
            <a:cxnSpLocks/>
          </p:cNvCxnSpPr>
          <p:nvPr/>
        </p:nvCxnSpPr>
        <p:spPr>
          <a:xfrm flipH="1">
            <a:off x="10277589"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Přímá spojnice 58">
            <a:extLst>
              <a:ext uri="{FF2B5EF4-FFF2-40B4-BE49-F238E27FC236}">
                <a16:creationId xmlns:a16="http://schemas.microsoft.com/office/drawing/2014/main" id="{3AA411F9-545D-4CED-9B0F-B5714BA6E9E0}"/>
              </a:ext>
            </a:extLst>
          </p:cNvPr>
          <p:cNvCxnSpPr>
            <a:cxnSpLocks/>
            <a:stCxn id="43" idx="1"/>
            <a:endCxn id="38" idx="3"/>
          </p:cNvCxnSpPr>
          <p:nvPr/>
        </p:nvCxnSpPr>
        <p:spPr>
          <a:xfrm flipH="1">
            <a:off x="10410522"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Přímá spojnice 59">
            <a:extLst>
              <a:ext uri="{FF2B5EF4-FFF2-40B4-BE49-F238E27FC236}">
                <a16:creationId xmlns:a16="http://schemas.microsoft.com/office/drawing/2014/main" id="{F77EBA78-39A7-4B07-A108-D7A4F0BCC44C}"/>
              </a:ext>
            </a:extLst>
          </p:cNvPr>
          <p:cNvCxnSpPr>
            <a:cxnSpLocks/>
            <a:stCxn id="44" idx="1"/>
            <a:endCxn id="37" idx="3"/>
          </p:cNvCxnSpPr>
          <p:nvPr/>
        </p:nvCxnSpPr>
        <p:spPr>
          <a:xfrm flipH="1">
            <a:off x="10410522"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Přímá spojnice 60">
            <a:extLst>
              <a:ext uri="{FF2B5EF4-FFF2-40B4-BE49-F238E27FC236}">
                <a16:creationId xmlns:a16="http://schemas.microsoft.com/office/drawing/2014/main" id="{8E7186CA-FE78-4B1F-97CB-4B125D7F041D}"/>
              </a:ext>
            </a:extLst>
          </p:cNvPr>
          <p:cNvCxnSpPr>
            <a:cxnSpLocks/>
          </p:cNvCxnSpPr>
          <p:nvPr/>
        </p:nvCxnSpPr>
        <p:spPr>
          <a:xfrm flipV="1">
            <a:off x="8897131"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Přímá spojnice 61">
            <a:extLst>
              <a:ext uri="{FF2B5EF4-FFF2-40B4-BE49-F238E27FC236}">
                <a16:creationId xmlns:a16="http://schemas.microsoft.com/office/drawing/2014/main" id="{532F5F0D-F31C-40D5-AEEB-05150ED2ECEC}"/>
              </a:ext>
            </a:extLst>
          </p:cNvPr>
          <p:cNvCxnSpPr/>
          <p:nvPr/>
        </p:nvCxnSpPr>
        <p:spPr>
          <a:xfrm flipH="1">
            <a:off x="7458194" y="1819307"/>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3" name="Přímá spojnice 62">
            <a:extLst>
              <a:ext uri="{FF2B5EF4-FFF2-40B4-BE49-F238E27FC236}">
                <a16:creationId xmlns:a16="http://schemas.microsoft.com/office/drawing/2014/main" id="{9E1BF905-A424-4A25-8F72-0B022CBDF01D}"/>
              </a:ext>
            </a:extLst>
          </p:cNvPr>
          <p:cNvCxnSpPr/>
          <p:nvPr/>
        </p:nvCxnSpPr>
        <p:spPr>
          <a:xfrm flipH="1">
            <a:off x="7535646"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4" name="Přímá spojnice se šipkou 63">
            <a:extLst>
              <a:ext uri="{FF2B5EF4-FFF2-40B4-BE49-F238E27FC236}">
                <a16:creationId xmlns:a16="http://schemas.microsoft.com/office/drawing/2014/main" id="{804DD1A1-2AD1-4EBC-A065-2238D9BE8EA0}"/>
              </a:ext>
            </a:extLst>
          </p:cNvPr>
          <p:cNvCxnSpPr>
            <a:cxnSpLocks/>
          </p:cNvCxnSpPr>
          <p:nvPr/>
        </p:nvCxnSpPr>
        <p:spPr>
          <a:xfrm>
            <a:off x="7903781" y="813781"/>
            <a:ext cx="0" cy="1005527"/>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5" name="TextovéPole 64">
            <a:extLst>
              <a:ext uri="{FF2B5EF4-FFF2-40B4-BE49-F238E27FC236}">
                <a16:creationId xmlns:a16="http://schemas.microsoft.com/office/drawing/2014/main" id="{9CF23A76-2E9A-4AF2-97C6-379DF8C64F99}"/>
              </a:ext>
            </a:extLst>
          </p:cNvPr>
          <p:cNvSpPr txBox="1"/>
          <p:nvPr/>
        </p:nvSpPr>
        <p:spPr>
          <a:xfrm>
            <a:off x="7177064" y="1245830"/>
            <a:ext cx="681597" cy="461665"/>
          </a:xfrm>
          <a:prstGeom prst="rect">
            <a:avLst/>
          </a:prstGeom>
          <a:noFill/>
        </p:spPr>
        <p:txBody>
          <a:bodyPr wrap="none" rtlCol="0">
            <a:spAutoFit/>
          </a:bodyPr>
          <a:lstStyle/>
          <a:p>
            <a:r>
              <a:rPr lang="cs-CZ" dirty="0"/>
              <a:t>SID</a:t>
            </a:r>
            <a:endParaRPr lang="en-US" baseline="-25000" dirty="0"/>
          </a:p>
        </p:txBody>
      </p:sp>
      <p:sp>
        <p:nvSpPr>
          <p:cNvPr id="66" name="TextovéPole 65">
            <a:extLst>
              <a:ext uri="{FF2B5EF4-FFF2-40B4-BE49-F238E27FC236}">
                <a16:creationId xmlns:a16="http://schemas.microsoft.com/office/drawing/2014/main" id="{F27C349B-F19F-4724-9CFC-8B57FEE786F0}"/>
              </a:ext>
            </a:extLst>
          </p:cNvPr>
          <p:cNvSpPr txBox="1"/>
          <p:nvPr/>
        </p:nvSpPr>
        <p:spPr>
          <a:xfrm>
            <a:off x="6324488" y="3235113"/>
            <a:ext cx="1903085" cy="646331"/>
          </a:xfrm>
          <a:prstGeom prst="rect">
            <a:avLst/>
          </a:prstGeom>
          <a:solidFill>
            <a:srgbClr val="FFFF00"/>
          </a:solidFill>
        </p:spPr>
        <p:txBody>
          <a:bodyPr wrap="none" rtlCol="0">
            <a:spAutoFit/>
          </a:bodyPr>
          <a:lstStyle/>
          <a:p>
            <a:r>
              <a:rPr lang="cs-CZ" sz="1800" dirty="0" err="1"/>
              <a:t>Hyperchloremická</a:t>
            </a:r>
            <a:endParaRPr lang="cs-CZ" sz="1800" dirty="0"/>
          </a:p>
          <a:p>
            <a:pPr algn="ctr"/>
            <a:r>
              <a:rPr lang="cs-CZ" sz="1800" dirty="0"/>
              <a:t> acidóza</a:t>
            </a:r>
          </a:p>
        </p:txBody>
      </p:sp>
      <p:sp>
        <p:nvSpPr>
          <p:cNvPr id="67" name="TextovéPole 66">
            <a:extLst>
              <a:ext uri="{FF2B5EF4-FFF2-40B4-BE49-F238E27FC236}">
                <a16:creationId xmlns:a16="http://schemas.microsoft.com/office/drawing/2014/main" id="{1348CC88-2FDA-4B7A-A26E-7E7728361B47}"/>
              </a:ext>
            </a:extLst>
          </p:cNvPr>
          <p:cNvSpPr txBox="1"/>
          <p:nvPr/>
        </p:nvSpPr>
        <p:spPr>
          <a:xfrm>
            <a:off x="6358393" y="2527227"/>
            <a:ext cx="1558440" cy="707886"/>
          </a:xfrm>
          <a:prstGeom prst="rect">
            <a:avLst/>
          </a:prstGeom>
          <a:noFill/>
        </p:spPr>
        <p:txBody>
          <a:bodyPr wrap="none" rtlCol="0">
            <a:spAutoFit/>
          </a:bodyPr>
          <a:lstStyle/>
          <a:p>
            <a:r>
              <a:rPr lang="cs-CZ" sz="2000" dirty="0">
                <a:solidFill>
                  <a:srgbClr val="FF0000"/>
                </a:solidFill>
              </a:rPr>
              <a:t>Pokles</a:t>
            </a:r>
            <a:r>
              <a:rPr lang="cs-CZ" sz="1800" dirty="0">
                <a:solidFill>
                  <a:srgbClr val="FF0000"/>
                </a:solidFill>
              </a:rPr>
              <a:t> </a:t>
            </a:r>
            <a:r>
              <a:rPr lang="cs-CZ" sz="2000" dirty="0">
                <a:solidFill>
                  <a:srgbClr val="FF0000"/>
                </a:solidFill>
              </a:rPr>
              <a:t>SID</a:t>
            </a:r>
            <a:endParaRPr lang="cs-CZ" sz="1800" dirty="0">
              <a:solidFill>
                <a:srgbClr val="FF0000"/>
              </a:solidFill>
            </a:endParaRPr>
          </a:p>
          <a:p>
            <a:r>
              <a:rPr lang="cs-CZ" sz="2000" dirty="0">
                <a:solidFill>
                  <a:srgbClr val="FF0000"/>
                </a:solidFill>
              </a:rPr>
              <a:t>Vzestup [Cl</a:t>
            </a:r>
            <a:r>
              <a:rPr lang="cs-CZ" sz="2000" baseline="30000" dirty="0">
                <a:solidFill>
                  <a:srgbClr val="FF0000"/>
                </a:solidFill>
              </a:rPr>
              <a:t>-</a:t>
            </a:r>
            <a:r>
              <a:rPr lang="cs-CZ" sz="2000" dirty="0">
                <a:solidFill>
                  <a:srgbClr val="FF0000"/>
                </a:solidFill>
              </a:rPr>
              <a:t>]</a:t>
            </a:r>
            <a:endParaRPr lang="en-US" sz="2000" dirty="0">
              <a:solidFill>
                <a:srgbClr val="FF0000"/>
              </a:solidFill>
            </a:endParaRPr>
          </a:p>
        </p:txBody>
      </p:sp>
      <p:sp>
        <p:nvSpPr>
          <p:cNvPr id="68" name="Šipka: dolů 67">
            <a:extLst>
              <a:ext uri="{FF2B5EF4-FFF2-40B4-BE49-F238E27FC236}">
                <a16:creationId xmlns:a16="http://schemas.microsoft.com/office/drawing/2014/main" id="{289F6B15-45DF-474B-B564-8AA45E882C2B}"/>
              </a:ext>
            </a:extLst>
          </p:cNvPr>
          <p:cNvSpPr/>
          <p:nvPr/>
        </p:nvSpPr>
        <p:spPr>
          <a:xfrm>
            <a:off x="7050906" y="1336886"/>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9" name="Šipka: dolů 68">
            <a:extLst>
              <a:ext uri="{FF2B5EF4-FFF2-40B4-BE49-F238E27FC236}">
                <a16:creationId xmlns:a16="http://schemas.microsoft.com/office/drawing/2014/main" id="{E16E32C7-D725-4BD3-AA0F-77218B009941}"/>
              </a:ext>
            </a:extLst>
          </p:cNvPr>
          <p:cNvSpPr/>
          <p:nvPr/>
        </p:nvSpPr>
        <p:spPr>
          <a:xfrm rot="10800000">
            <a:off x="8596311" y="4063598"/>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3462419768"/>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36" name="Obdélník 35">
            <a:extLst>
              <a:ext uri="{FF2B5EF4-FFF2-40B4-BE49-F238E27FC236}">
                <a16:creationId xmlns:a16="http://schemas.microsoft.com/office/drawing/2014/main" id="{C45938E4-96CC-4333-805B-0564C0A71418}"/>
              </a:ext>
            </a:extLst>
          </p:cNvPr>
          <p:cNvSpPr/>
          <p:nvPr/>
        </p:nvSpPr>
        <p:spPr>
          <a:xfrm>
            <a:off x="9474418"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bdélník 36">
            <a:extLst>
              <a:ext uri="{FF2B5EF4-FFF2-40B4-BE49-F238E27FC236}">
                <a16:creationId xmlns:a16="http://schemas.microsoft.com/office/drawing/2014/main" id="{5A42D1C1-EDDF-40FB-BD1A-0B02661CCF23}"/>
              </a:ext>
            </a:extLst>
          </p:cNvPr>
          <p:cNvSpPr/>
          <p:nvPr/>
        </p:nvSpPr>
        <p:spPr>
          <a:xfrm>
            <a:off x="9474418"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 name="Obdélník 37">
            <a:extLst>
              <a:ext uri="{FF2B5EF4-FFF2-40B4-BE49-F238E27FC236}">
                <a16:creationId xmlns:a16="http://schemas.microsoft.com/office/drawing/2014/main" id="{A4ED319E-6FA3-40B5-A599-276B359F73ED}"/>
              </a:ext>
            </a:extLst>
          </p:cNvPr>
          <p:cNvSpPr/>
          <p:nvPr/>
        </p:nvSpPr>
        <p:spPr>
          <a:xfrm>
            <a:off x="9474418"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 name="Obdélník 38">
            <a:extLst>
              <a:ext uri="{FF2B5EF4-FFF2-40B4-BE49-F238E27FC236}">
                <a16:creationId xmlns:a16="http://schemas.microsoft.com/office/drawing/2014/main" id="{EAA78CF2-8F1B-42A5-A2DE-390206CC406B}"/>
              </a:ext>
            </a:extLst>
          </p:cNvPr>
          <p:cNvSpPr/>
          <p:nvPr/>
        </p:nvSpPr>
        <p:spPr>
          <a:xfrm>
            <a:off x="9474418"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Obdélník 39">
            <a:extLst>
              <a:ext uri="{FF2B5EF4-FFF2-40B4-BE49-F238E27FC236}">
                <a16:creationId xmlns:a16="http://schemas.microsoft.com/office/drawing/2014/main" id="{839DD158-95CD-4752-8A00-082E39233646}"/>
              </a:ext>
            </a:extLst>
          </p:cNvPr>
          <p:cNvSpPr/>
          <p:nvPr/>
        </p:nvSpPr>
        <p:spPr>
          <a:xfrm>
            <a:off x="8538314" y="2234940"/>
            <a:ext cx="936104" cy="4074381"/>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TextovéPole 40">
            <a:extLst>
              <a:ext uri="{FF2B5EF4-FFF2-40B4-BE49-F238E27FC236}">
                <a16:creationId xmlns:a16="http://schemas.microsoft.com/office/drawing/2014/main" id="{C8F1CB9D-47C1-45B7-9DC3-15A52DDE1F78}"/>
              </a:ext>
            </a:extLst>
          </p:cNvPr>
          <p:cNvSpPr txBox="1"/>
          <p:nvPr/>
        </p:nvSpPr>
        <p:spPr>
          <a:xfrm>
            <a:off x="9240092" y="-45639"/>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42" name="TextovéPole 41">
            <a:extLst>
              <a:ext uri="{FF2B5EF4-FFF2-40B4-BE49-F238E27FC236}">
                <a16:creationId xmlns:a16="http://schemas.microsoft.com/office/drawing/2014/main" id="{B89E3290-C543-4063-8DDB-905AA219051A}"/>
              </a:ext>
            </a:extLst>
          </p:cNvPr>
          <p:cNvSpPr txBox="1"/>
          <p:nvPr/>
        </p:nvSpPr>
        <p:spPr>
          <a:xfrm>
            <a:off x="10667866"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43" name="TextovéPole 42">
            <a:extLst>
              <a:ext uri="{FF2B5EF4-FFF2-40B4-BE49-F238E27FC236}">
                <a16:creationId xmlns:a16="http://schemas.microsoft.com/office/drawing/2014/main" id="{C207419F-9BE4-4AA9-89F0-7CD274988303}"/>
              </a:ext>
            </a:extLst>
          </p:cNvPr>
          <p:cNvSpPr txBox="1"/>
          <p:nvPr/>
        </p:nvSpPr>
        <p:spPr>
          <a:xfrm>
            <a:off x="10841636"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44" name="TextovéPole 43">
            <a:extLst>
              <a:ext uri="{FF2B5EF4-FFF2-40B4-BE49-F238E27FC236}">
                <a16:creationId xmlns:a16="http://schemas.microsoft.com/office/drawing/2014/main" id="{20E74AC3-1C2D-43F3-B83D-0376671D39F5}"/>
              </a:ext>
            </a:extLst>
          </p:cNvPr>
          <p:cNvSpPr txBox="1"/>
          <p:nvPr/>
        </p:nvSpPr>
        <p:spPr>
          <a:xfrm>
            <a:off x="11326104"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45" name="TextovéPole 44">
            <a:extLst>
              <a:ext uri="{FF2B5EF4-FFF2-40B4-BE49-F238E27FC236}">
                <a16:creationId xmlns:a16="http://schemas.microsoft.com/office/drawing/2014/main" id="{A7ADB9AA-F31A-41DD-8309-1A7CDB19B451}"/>
              </a:ext>
            </a:extLst>
          </p:cNvPr>
          <p:cNvSpPr txBox="1"/>
          <p:nvPr/>
        </p:nvSpPr>
        <p:spPr>
          <a:xfrm>
            <a:off x="9618435"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46" name="TextovéPole 45">
            <a:extLst>
              <a:ext uri="{FF2B5EF4-FFF2-40B4-BE49-F238E27FC236}">
                <a16:creationId xmlns:a16="http://schemas.microsoft.com/office/drawing/2014/main" id="{FEE31D0A-5CC0-4559-B940-FB703A981866}"/>
              </a:ext>
            </a:extLst>
          </p:cNvPr>
          <p:cNvSpPr txBox="1"/>
          <p:nvPr/>
        </p:nvSpPr>
        <p:spPr>
          <a:xfrm>
            <a:off x="8757373"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47" name="Skupina 46">
            <a:extLst>
              <a:ext uri="{FF2B5EF4-FFF2-40B4-BE49-F238E27FC236}">
                <a16:creationId xmlns:a16="http://schemas.microsoft.com/office/drawing/2014/main" id="{30CFF619-9E21-4750-A411-51C1A510429E}"/>
              </a:ext>
            </a:extLst>
          </p:cNvPr>
          <p:cNvGrpSpPr/>
          <p:nvPr/>
        </p:nvGrpSpPr>
        <p:grpSpPr>
          <a:xfrm>
            <a:off x="8536104" y="1772815"/>
            <a:ext cx="936104" cy="462123"/>
            <a:chOff x="2339752" y="2192728"/>
            <a:chExt cx="936104" cy="372176"/>
          </a:xfrm>
        </p:grpSpPr>
        <p:sp>
          <p:nvSpPr>
            <p:cNvPr id="48" name="Obdélník 47">
              <a:extLst>
                <a:ext uri="{FF2B5EF4-FFF2-40B4-BE49-F238E27FC236}">
                  <a16:creationId xmlns:a16="http://schemas.microsoft.com/office/drawing/2014/main" id="{6A73095C-5467-480C-8086-CB9D9B4E17C0}"/>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9" name="TextovéPole 48">
              <a:extLst>
                <a:ext uri="{FF2B5EF4-FFF2-40B4-BE49-F238E27FC236}">
                  <a16:creationId xmlns:a16="http://schemas.microsoft.com/office/drawing/2014/main" id="{86B92517-6A6B-455E-A581-3AFD088E31E3}"/>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50" name="Skupina 49">
            <a:extLst>
              <a:ext uri="{FF2B5EF4-FFF2-40B4-BE49-F238E27FC236}">
                <a16:creationId xmlns:a16="http://schemas.microsoft.com/office/drawing/2014/main" id="{C68AE3AA-5572-4525-BAF5-8E41E81AC649}"/>
              </a:ext>
            </a:extLst>
          </p:cNvPr>
          <p:cNvGrpSpPr/>
          <p:nvPr/>
        </p:nvGrpSpPr>
        <p:grpSpPr>
          <a:xfrm>
            <a:off x="8536104" y="792615"/>
            <a:ext cx="1008114" cy="1026692"/>
            <a:chOff x="2337542" y="784345"/>
            <a:chExt cx="1008114" cy="1348511"/>
          </a:xfrm>
        </p:grpSpPr>
        <p:sp>
          <p:nvSpPr>
            <p:cNvPr id="51" name="Obdélník 50">
              <a:extLst>
                <a:ext uri="{FF2B5EF4-FFF2-40B4-BE49-F238E27FC236}">
                  <a16:creationId xmlns:a16="http://schemas.microsoft.com/office/drawing/2014/main" id="{32555EBD-3715-4695-A98F-FABF2BBA1B31}"/>
                </a:ext>
              </a:extLst>
            </p:cNvPr>
            <p:cNvSpPr/>
            <p:nvPr/>
          </p:nvSpPr>
          <p:spPr>
            <a:xfrm>
              <a:off x="2339752" y="818993"/>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52" name="Skupina 51">
              <a:extLst>
                <a:ext uri="{FF2B5EF4-FFF2-40B4-BE49-F238E27FC236}">
                  <a16:creationId xmlns:a16="http://schemas.microsoft.com/office/drawing/2014/main" id="{4533DAF3-9970-473F-B960-8F66A67E7B82}"/>
                </a:ext>
              </a:extLst>
            </p:cNvPr>
            <p:cNvGrpSpPr/>
            <p:nvPr/>
          </p:nvGrpSpPr>
          <p:grpSpPr>
            <a:xfrm>
              <a:off x="2337542" y="1311151"/>
              <a:ext cx="1008114" cy="821705"/>
              <a:chOff x="2339752" y="1340768"/>
              <a:chExt cx="1005909" cy="864096"/>
            </a:xfrm>
          </p:grpSpPr>
          <p:sp>
            <p:nvSpPr>
              <p:cNvPr id="56" name="Obdélník 55">
                <a:extLst>
                  <a:ext uri="{FF2B5EF4-FFF2-40B4-BE49-F238E27FC236}">
                    <a16:creationId xmlns:a16="http://schemas.microsoft.com/office/drawing/2014/main" id="{69C9E384-9BA5-4D57-A572-3FB6D9571508}"/>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 name="TextovéPole 56">
                <a:extLst>
                  <a:ext uri="{FF2B5EF4-FFF2-40B4-BE49-F238E27FC236}">
                    <a16:creationId xmlns:a16="http://schemas.microsoft.com/office/drawing/2014/main" id="{BC5A837D-A4FF-48D7-8656-C9ADB6DBB2BD}"/>
                  </a:ext>
                </a:extLst>
              </p:cNvPr>
              <p:cNvSpPr txBox="1"/>
              <p:nvPr/>
            </p:nvSpPr>
            <p:spPr>
              <a:xfrm>
                <a:off x="2340857" y="1541983"/>
                <a:ext cx="1004804" cy="637657"/>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53" name="Skupina 52">
              <a:extLst>
                <a:ext uri="{FF2B5EF4-FFF2-40B4-BE49-F238E27FC236}">
                  <a16:creationId xmlns:a16="http://schemas.microsoft.com/office/drawing/2014/main" id="{23F720B7-E1AA-49FC-9572-A36BA6876610}"/>
                </a:ext>
              </a:extLst>
            </p:cNvPr>
            <p:cNvGrpSpPr/>
            <p:nvPr/>
          </p:nvGrpSpPr>
          <p:grpSpPr>
            <a:xfrm>
              <a:off x="2337542" y="784345"/>
              <a:ext cx="936104" cy="606375"/>
              <a:chOff x="2339752" y="813962"/>
              <a:chExt cx="936104" cy="606375"/>
            </a:xfrm>
          </p:grpSpPr>
          <p:sp>
            <p:nvSpPr>
              <p:cNvPr id="54" name="Obdélník 53">
                <a:extLst>
                  <a:ext uri="{FF2B5EF4-FFF2-40B4-BE49-F238E27FC236}">
                    <a16:creationId xmlns:a16="http://schemas.microsoft.com/office/drawing/2014/main" id="{37D584C4-F3B7-4D34-B580-0BB1C65810D5}"/>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TextovéPole 54">
                <a:extLst>
                  <a:ext uri="{FF2B5EF4-FFF2-40B4-BE49-F238E27FC236}">
                    <a16:creationId xmlns:a16="http://schemas.microsoft.com/office/drawing/2014/main" id="{4FA9E8DA-EC54-4A3A-A4B3-D9C58BC69CA4}"/>
                  </a:ext>
                </a:extLst>
              </p:cNvPr>
              <p:cNvSpPr txBox="1"/>
              <p:nvPr/>
            </p:nvSpPr>
            <p:spPr>
              <a:xfrm>
                <a:off x="2389499" y="813962"/>
                <a:ext cx="715260" cy="606375"/>
              </a:xfrm>
              <a:prstGeom prst="rect">
                <a:avLst/>
              </a:prstGeom>
              <a:noFill/>
            </p:spPr>
            <p:txBody>
              <a:bodyPr wrap="none" rtlCol="0">
                <a:spAutoFit/>
              </a:bodyPr>
              <a:lstStyle/>
              <a:p>
                <a:r>
                  <a:rPr lang="cs-CZ" dirty="0"/>
                  <a:t>Alb</a:t>
                </a:r>
                <a:r>
                  <a:rPr lang="cs-CZ" baseline="50000" dirty="0"/>
                  <a:t>-</a:t>
                </a:r>
                <a:endParaRPr lang="en-US" baseline="50000" dirty="0"/>
              </a:p>
            </p:txBody>
          </p:sp>
        </p:grpSp>
      </p:grpSp>
      <p:cxnSp>
        <p:nvCxnSpPr>
          <p:cNvPr id="58" name="Přímá spojnice 57">
            <a:extLst>
              <a:ext uri="{FF2B5EF4-FFF2-40B4-BE49-F238E27FC236}">
                <a16:creationId xmlns:a16="http://schemas.microsoft.com/office/drawing/2014/main" id="{98526C28-FA46-438C-A4D8-CBF52135D398}"/>
              </a:ext>
            </a:extLst>
          </p:cNvPr>
          <p:cNvCxnSpPr>
            <a:cxnSpLocks/>
          </p:cNvCxnSpPr>
          <p:nvPr/>
        </p:nvCxnSpPr>
        <p:spPr>
          <a:xfrm flipH="1">
            <a:off x="10277589"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Přímá spojnice 58">
            <a:extLst>
              <a:ext uri="{FF2B5EF4-FFF2-40B4-BE49-F238E27FC236}">
                <a16:creationId xmlns:a16="http://schemas.microsoft.com/office/drawing/2014/main" id="{3AA411F9-545D-4CED-9B0F-B5714BA6E9E0}"/>
              </a:ext>
            </a:extLst>
          </p:cNvPr>
          <p:cNvCxnSpPr>
            <a:cxnSpLocks/>
            <a:stCxn id="43" idx="1"/>
            <a:endCxn id="38" idx="3"/>
          </p:cNvCxnSpPr>
          <p:nvPr/>
        </p:nvCxnSpPr>
        <p:spPr>
          <a:xfrm flipH="1">
            <a:off x="10410522"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Přímá spojnice 59">
            <a:extLst>
              <a:ext uri="{FF2B5EF4-FFF2-40B4-BE49-F238E27FC236}">
                <a16:creationId xmlns:a16="http://schemas.microsoft.com/office/drawing/2014/main" id="{F77EBA78-39A7-4B07-A108-D7A4F0BCC44C}"/>
              </a:ext>
            </a:extLst>
          </p:cNvPr>
          <p:cNvCxnSpPr>
            <a:cxnSpLocks/>
            <a:stCxn id="44" idx="1"/>
            <a:endCxn id="37" idx="3"/>
          </p:cNvCxnSpPr>
          <p:nvPr/>
        </p:nvCxnSpPr>
        <p:spPr>
          <a:xfrm flipH="1">
            <a:off x="10410522"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Přímá spojnice 60">
            <a:extLst>
              <a:ext uri="{FF2B5EF4-FFF2-40B4-BE49-F238E27FC236}">
                <a16:creationId xmlns:a16="http://schemas.microsoft.com/office/drawing/2014/main" id="{8E7186CA-FE78-4B1F-97CB-4B125D7F041D}"/>
              </a:ext>
            </a:extLst>
          </p:cNvPr>
          <p:cNvCxnSpPr>
            <a:cxnSpLocks/>
          </p:cNvCxnSpPr>
          <p:nvPr/>
        </p:nvCxnSpPr>
        <p:spPr>
          <a:xfrm flipV="1">
            <a:off x="8897131"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Přímá spojnice 61">
            <a:extLst>
              <a:ext uri="{FF2B5EF4-FFF2-40B4-BE49-F238E27FC236}">
                <a16:creationId xmlns:a16="http://schemas.microsoft.com/office/drawing/2014/main" id="{532F5F0D-F31C-40D5-AEEB-05150ED2ECEC}"/>
              </a:ext>
            </a:extLst>
          </p:cNvPr>
          <p:cNvCxnSpPr/>
          <p:nvPr/>
        </p:nvCxnSpPr>
        <p:spPr>
          <a:xfrm flipH="1">
            <a:off x="7458194" y="1819307"/>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3" name="Přímá spojnice 62">
            <a:extLst>
              <a:ext uri="{FF2B5EF4-FFF2-40B4-BE49-F238E27FC236}">
                <a16:creationId xmlns:a16="http://schemas.microsoft.com/office/drawing/2014/main" id="{9E1BF905-A424-4A25-8F72-0B022CBDF01D}"/>
              </a:ext>
            </a:extLst>
          </p:cNvPr>
          <p:cNvCxnSpPr/>
          <p:nvPr/>
        </p:nvCxnSpPr>
        <p:spPr>
          <a:xfrm flipH="1">
            <a:off x="7535646"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4" name="Přímá spojnice se šipkou 63">
            <a:extLst>
              <a:ext uri="{FF2B5EF4-FFF2-40B4-BE49-F238E27FC236}">
                <a16:creationId xmlns:a16="http://schemas.microsoft.com/office/drawing/2014/main" id="{804DD1A1-2AD1-4EBC-A065-2238D9BE8EA0}"/>
              </a:ext>
            </a:extLst>
          </p:cNvPr>
          <p:cNvCxnSpPr>
            <a:cxnSpLocks/>
          </p:cNvCxnSpPr>
          <p:nvPr/>
        </p:nvCxnSpPr>
        <p:spPr>
          <a:xfrm>
            <a:off x="7903781" y="813781"/>
            <a:ext cx="0" cy="1005527"/>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5" name="TextovéPole 64">
            <a:extLst>
              <a:ext uri="{FF2B5EF4-FFF2-40B4-BE49-F238E27FC236}">
                <a16:creationId xmlns:a16="http://schemas.microsoft.com/office/drawing/2014/main" id="{9CF23A76-2E9A-4AF2-97C6-379DF8C64F99}"/>
              </a:ext>
            </a:extLst>
          </p:cNvPr>
          <p:cNvSpPr txBox="1"/>
          <p:nvPr/>
        </p:nvSpPr>
        <p:spPr>
          <a:xfrm>
            <a:off x="7177064" y="1245830"/>
            <a:ext cx="681597" cy="461665"/>
          </a:xfrm>
          <a:prstGeom prst="rect">
            <a:avLst/>
          </a:prstGeom>
          <a:noFill/>
        </p:spPr>
        <p:txBody>
          <a:bodyPr wrap="none" rtlCol="0">
            <a:spAutoFit/>
          </a:bodyPr>
          <a:lstStyle/>
          <a:p>
            <a:r>
              <a:rPr lang="cs-CZ" dirty="0"/>
              <a:t>SID</a:t>
            </a:r>
            <a:endParaRPr lang="en-US" baseline="-25000" dirty="0"/>
          </a:p>
        </p:txBody>
      </p:sp>
      <p:sp>
        <p:nvSpPr>
          <p:cNvPr id="66" name="TextovéPole 65">
            <a:extLst>
              <a:ext uri="{FF2B5EF4-FFF2-40B4-BE49-F238E27FC236}">
                <a16:creationId xmlns:a16="http://schemas.microsoft.com/office/drawing/2014/main" id="{F27C349B-F19F-4724-9CFC-8B57FEE786F0}"/>
              </a:ext>
            </a:extLst>
          </p:cNvPr>
          <p:cNvSpPr txBox="1"/>
          <p:nvPr/>
        </p:nvSpPr>
        <p:spPr>
          <a:xfrm>
            <a:off x="6324488" y="3235113"/>
            <a:ext cx="1903085" cy="646331"/>
          </a:xfrm>
          <a:prstGeom prst="rect">
            <a:avLst/>
          </a:prstGeom>
          <a:solidFill>
            <a:srgbClr val="FFFF00"/>
          </a:solidFill>
        </p:spPr>
        <p:txBody>
          <a:bodyPr wrap="none" rtlCol="0">
            <a:spAutoFit/>
          </a:bodyPr>
          <a:lstStyle/>
          <a:p>
            <a:r>
              <a:rPr lang="cs-CZ" sz="1800" dirty="0" err="1"/>
              <a:t>Hyperchloremická</a:t>
            </a:r>
            <a:endParaRPr lang="cs-CZ" sz="1800" dirty="0"/>
          </a:p>
          <a:p>
            <a:pPr algn="ctr"/>
            <a:r>
              <a:rPr lang="cs-CZ" sz="1800" dirty="0"/>
              <a:t> acidóza</a:t>
            </a:r>
          </a:p>
        </p:txBody>
      </p:sp>
      <p:sp>
        <p:nvSpPr>
          <p:cNvPr id="67" name="TextovéPole 66">
            <a:extLst>
              <a:ext uri="{FF2B5EF4-FFF2-40B4-BE49-F238E27FC236}">
                <a16:creationId xmlns:a16="http://schemas.microsoft.com/office/drawing/2014/main" id="{1348CC88-2FDA-4B7A-A26E-7E7728361B47}"/>
              </a:ext>
            </a:extLst>
          </p:cNvPr>
          <p:cNvSpPr txBox="1"/>
          <p:nvPr/>
        </p:nvSpPr>
        <p:spPr>
          <a:xfrm>
            <a:off x="6358393" y="2527227"/>
            <a:ext cx="1558440" cy="707886"/>
          </a:xfrm>
          <a:prstGeom prst="rect">
            <a:avLst/>
          </a:prstGeom>
          <a:noFill/>
        </p:spPr>
        <p:txBody>
          <a:bodyPr wrap="none" rtlCol="0">
            <a:spAutoFit/>
          </a:bodyPr>
          <a:lstStyle/>
          <a:p>
            <a:r>
              <a:rPr lang="cs-CZ" sz="2000" dirty="0">
                <a:solidFill>
                  <a:srgbClr val="FF0000"/>
                </a:solidFill>
              </a:rPr>
              <a:t>Pokles</a:t>
            </a:r>
            <a:r>
              <a:rPr lang="cs-CZ" sz="1800" dirty="0">
                <a:solidFill>
                  <a:srgbClr val="FF0000"/>
                </a:solidFill>
              </a:rPr>
              <a:t> </a:t>
            </a:r>
            <a:r>
              <a:rPr lang="cs-CZ" sz="2000" dirty="0">
                <a:solidFill>
                  <a:srgbClr val="FF0000"/>
                </a:solidFill>
              </a:rPr>
              <a:t>SID</a:t>
            </a:r>
            <a:endParaRPr lang="cs-CZ" sz="1800" dirty="0">
              <a:solidFill>
                <a:srgbClr val="FF0000"/>
              </a:solidFill>
            </a:endParaRPr>
          </a:p>
          <a:p>
            <a:r>
              <a:rPr lang="cs-CZ" sz="2000" dirty="0">
                <a:solidFill>
                  <a:srgbClr val="FF0000"/>
                </a:solidFill>
              </a:rPr>
              <a:t>Vzestup [Cl</a:t>
            </a:r>
            <a:r>
              <a:rPr lang="cs-CZ" sz="2000" baseline="30000" dirty="0">
                <a:solidFill>
                  <a:srgbClr val="FF0000"/>
                </a:solidFill>
              </a:rPr>
              <a:t>-</a:t>
            </a:r>
            <a:r>
              <a:rPr lang="cs-CZ" sz="2000" dirty="0">
                <a:solidFill>
                  <a:srgbClr val="FF0000"/>
                </a:solidFill>
              </a:rPr>
              <a:t>]</a:t>
            </a:r>
            <a:endParaRPr lang="en-US" sz="2000" dirty="0">
              <a:solidFill>
                <a:srgbClr val="FF0000"/>
              </a:solidFill>
            </a:endParaRPr>
          </a:p>
        </p:txBody>
      </p:sp>
      <p:sp>
        <p:nvSpPr>
          <p:cNvPr id="68" name="Šipka: dolů 67">
            <a:extLst>
              <a:ext uri="{FF2B5EF4-FFF2-40B4-BE49-F238E27FC236}">
                <a16:creationId xmlns:a16="http://schemas.microsoft.com/office/drawing/2014/main" id="{289F6B15-45DF-474B-B564-8AA45E882C2B}"/>
              </a:ext>
            </a:extLst>
          </p:cNvPr>
          <p:cNvSpPr/>
          <p:nvPr/>
        </p:nvSpPr>
        <p:spPr>
          <a:xfrm>
            <a:off x="7050906" y="1336886"/>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9" name="Šipka: dolů 68">
            <a:extLst>
              <a:ext uri="{FF2B5EF4-FFF2-40B4-BE49-F238E27FC236}">
                <a16:creationId xmlns:a16="http://schemas.microsoft.com/office/drawing/2014/main" id="{E16E32C7-D725-4BD3-AA0F-77218B009941}"/>
              </a:ext>
            </a:extLst>
          </p:cNvPr>
          <p:cNvSpPr/>
          <p:nvPr/>
        </p:nvSpPr>
        <p:spPr>
          <a:xfrm rot="10800000">
            <a:off x="8596311" y="4063598"/>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70" name="Skupina 69">
            <a:extLst>
              <a:ext uri="{FF2B5EF4-FFF2-40B4-BE49-F238E27FC236}">
                <a16:creationId xmlns:a16="http://schemas.microsoft.com/office/drawing/2014/main" id="{A06C0E71-AA7D-4221-8192-ED666847E28A}"/>
              </a:ext>
            </a:extLst>
          </p:cNvPr>
          <p:cNvGrpSpPr/>
          <p:nvPr/>
        </p:nvGrpSpPr>
        <p:grpSpPr>
          <a:xfrm>
            <a:off x="278586" y="182463"/>
            <a:ext cx="4691909" cy="6126859"/>
            <a:chOff x="4591062" y="1298038"/>
            <a:chExt cx="1582125" cy="1763486"/>
          </a:xfrm>
        </p:grpSpPr>
        <p:pic>
          <p:nvPicPr>
            <p:cNvPr id="71" name="Obrázek 70">
              <a:extLst>
                <a:ext uri="{FF2B5EF4-FFF2-40B4-BE49-F238E27FC236}">
                  <a16:creationId xmlns:a16="http://schemas.microsoft.com/office/drawing/2014/main" id="{05E44B87-CDB3-4524-A932-91D65D99A326}"/>
                </a:ext>
              </a:extLst>
            </p:cNvPr>
            <p:cNvPicPr>
              <a:picLocks noChangeAspect="1"/>
            </p:cNvPicPr>
            <p:nvPr/>
          </p:nvPicPr>
          <p:blipFill rotWithShape="1">
            <a:blip r:embed="rId3">
              <a:clrChange>
                <a:clrFrom>
                  <a:srgbClr val="FFFFFF"/>
                </a:clrFrom>
                <a:clrTo>
                  <a:srgbClr val="FFFFFF">
                    <a:alpha val="0"/>
                  </a:srgbClr>
                </a:clrTo>
              </a:clrChange>
            </a:blip>
            <a:srcRect l="40" t="23061" r="66611" b="5389"/>
            <a:stretch/>
          </p:blipFill>
          <p:spPr>
            <a:xfrm>
              <a:off x="4591062" y="1298038"/>
              <a:ext cx="1582125" cy="1756858"/>
            </a:xfrm>
            <a:prstGeom prst="rect">
              <a:avLst/>
            </a:prstGeom>
          </p:spPr>
        </p:pic>
        <p:sp>
          <p:nvSpPr>
            <p:cNvPr id="72" name="Obdélník 71">
              <a:extLst>
                <a:ext uri="{FF2B5EF4-FFF2-40B4-BE49-F238E27FC236}">
                  <a16:creationId xmlns:a16="http://schemas.microsoft.com/office/drawing/2014/main" id="{C8D6988D-F904-4BA6-9896-4EE7022B8836}"/>
                </a:ext>
              </a:extLst>
            </p:cNvPr>
            <p:cNvSpPr/>
            <p:nvPr/>
          </p:nvSpPr>
          <p:spPr>
            <a:xfrm>
              <a:off x="5291233" y="2950409"/>
              <a:ext cx="881954" cy="111115"/>
            </a:xfrm>
            <a:prstGeom prst="rect">
              <a:avLst/>
            </a:prstGeom>
            <a:solidFill>
              <a:srgbClr val="E0E7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Volný tvar: obrazec 1">
            <a:extLst>
              <a:ext uri="{FF2B5EF4-FFF2-40B4-BE49-F238E27FC236}">
                <a16:creationId xmlns:a16="http://schemas.microsoft.com/office/drawing/2014/main" id="{FD1877A2-78E0-4712-98EE-F08C2546FD9C}"/>
              </a:ext>
            </a:extLst>
          </p:cNvPr>
          <p:cNvSpPr/>
          <p:nvPr/>
        </p:nvSpPr>
        <p:spPr>
          <a:xfrm>
            <a:off x="6857999" y="1124037"/>
            <a:ext cx="1696761" cy="358538"/>
          </a:xfrm>
          <a:custGeom>
            <a:avLst/>
            <a:gdLst>
              <a:gd name="connsiteX0" fmla="*/ 1600200 w 1600200"/>
              <a:gd name="connsiteY0" fmla="*/ 353698 h 358538"/>
              <a:gd name="connsiteX1" fmla="*/ 1294039 w 1600200"/>
              <a:gd name="connsiteY1" fmla="*/ 312877 h 358538"/>
              <a:gd name="connsiteX2" fmla="*/ 755196 w 1600200"/>
              <a:gd name="connsiteY2" fmla="*/ 23045 h 358538"/>
              <a:gd name="connsiteX3" fmla="*/ 0 w 1600200"/>
              <a:gd name="connsiteY3" fmla="*/ 39373 h 358538"/>
            </a:gdLst>
            <a:ahLst/>
            <a:cxnLst>
              <a:cxn ang="0">
                <a:pos x="connsiteX0" y="connsiteY0"/>
              </a:cxn>
              <a:cxn ang="0">
                <a:pos x="connsiteX1" y="connsiteY1"/>
              </a:cxn>
              <a:cxn ang="0">
                <a:pos x="connsiteX2" y="connsiteY2"/>
              </a:cxn>
              <a:cxn ang="0">
                <a:pos x="connsiteX3" y="connsiteY3"/>
              </a:cxn>
            </a:cxnLst>
            <a:rect l="l" t="t" r="r" b="b"/>
            <a:pathLst>
              <a:path w="1600200" h="358538">
                <a:moveTo>
                  <a:pt x="1600200" y="353698"/>
                </a:moveTo>
                <a:cubicBezTo>
                  <a:pt x="1517536" y="360842"/>
                  <a:pt x="1434873" y="367986"/>
                  <a:pt x="1294039" y="312877"/>
                </a:cubicBezTo>
                <a:cubicBezTo>
                  <a:pt x="1153205" y="257768"/>
                  <a:pt x="970869" y="68629"/>
                  <a:pt x="755196" y="23045"/>
                </a:cubicBezTo>
                <a:cubicBezTo>
                  <a:pt x="539523" y="-22539"/>
                  <a:pt x="269761" y="8417"/>
                  <a:pt x="0" y="39373"/>
                </a:cubicBezTo>
              </a:path>
            </a:pathLst>
          </a:custGeom>
          <a:noFill/>
          <a:ln w="1905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Volný tvar: obrazec 72">
            <a:extLst>
              <a:ext uri="{FF2B5EF4-FFF2-40B4-BE49-F238E27FC236}">
                <a16:creationId xmlns:a16="http://schemas.microsoft.com/office/drawing/2014/main" id="{CB57C760-C8AB-42DA-B8B2-D24443D36B9D}"/>
              </a:ext>
            </a:extLst>
          </p:cNvPr>
          <p:cNvSpPr/>
          <p:nvPr/>
        </p:nvSpPr>
        <p:spPr>
          <a:xfrm>
            <a:off x="6735536" y="1461408"/>
            <a:ext cx="1787978" cy="1233888"/>
          </a:xfrm>
          <a:custGeom>
            <a:avLst/>
            <a:gdLst>
              <a:gd name="connsiteX0" fmla="*/ 0 w 1787978"/>
              <a:gd name="connsiteY0" fmla="*/ 8985 h 1234709"/>
              <a:gd name="connsiteX1" fmla="*/ 212271 w 1787978"/>
              <a:gd name="connsiteY1" fmla="*/ 821 h 1234709"/>
              <a:gd name="connsiteX2" fmla="*/ 216353 w 1787978"/>
              <a:gd name="connsiteY2" fmla="*/ 4903 h 1234709"/>
              <a:gd name="connsiteX3" fmla="*/ 465364 w 1787978"/>
              <a:gd name="connsiteY3" fmla="*/ 41643 h 1234709"/>
              <a:gd name="connsiteX4" fmla="*/ 702128 w 1787978"/>
              <a:gd name="connsiteY4" fmla="*/ 213093 h 1234709"/>
              <a:gd name="connsiteX5" fmla="*/ 967468 w 1787978"/>
              <a:gd name="connsiteY5" fmla="*/ 788675 h 1234709"/>
              <a:gd name="connsiteX6" fmla="*/ 1489982 w 1787978"/>
              <a:gd name="connsiteY6" fmla="*/ 1172396 h 1234709"/>
              <a:gd name="connsiteX7" fmla="*/ 1787978 w 1787978"/>
              <a:gd name="connsiteY7" fmla="*/ 1229546 h 1234709"/>
              <a:gd name="connsiteX0" fmla="*/ 0 w 1787978"/>
              <a:gd name="connsiteY0" fmla="*/ 20509 h 1246233"/>
              <a:gd name="connsiteX1" fmla="*/ 212271 w 1787978"/>
              <a:gd name="connsiteY1" fmla="*/ 12345 h 1246233"/>
              <a:gd name="connsiteX2" fmla="*/ 216353 w 1787978"/>
              <a:gd name="connsiteY2" fmla="*/ 16427 h 1246233"/>
              <a:gd name="connsiteX3" fmla="*/ 498021 w 1787978"/>
              <a:gd name="connsiteY3" fmla="*/ 216453 h 1246233"/>
              <a:gd name="connsiteX4" fmla="*/ 702128 w 1787978"/>
              <a:gd name="connsiteY4" fmla="*/ 224617 h 1246233"/>
              <a:gd name="connsiteX5" fmla="*/ 967468 w 1787978"/>
              <a:gd name="connsiteY5" fmla="*/ 800199 h 1246233"/>
              <a:gd name="connsiteX6" fmla="*/ 1489982 w 1787978"/>
              <a:gd name="connsiteY6" fmla="*/ 1183920 h 1246233"/>
              <a:gd name="connsiteX7" fmla="*/ 1787978 w 1787978"/>
              <a:gd name="connsiteY7" fmla="*/ 1241070 h 1246233"/>
              <a:gd name="connsiteX0" fmla="*/ 0 w 1787978"/>
              <a:gd name="connsiteY0" fmla="*/ 20509 h 1246233"/>
              <a:gd name="connsiteX1" fmla="*/ 212271 w 1787978"/>
              <a:gd name="connsiteY1" fmla="*/ 12345 h 1246233"/>
              <a:gd name="connsiteX2" fmla="*/ 216353 w 1787978"/>
              <a:gd name="connsiteY2" fmla="*/ 16427 h 1246233"/>
              <a:gd name="connsiteX3" fmla="*/ 498021 w 1787978"/>
              <a:gd name="connsiteY3" fmla="*/ 216453 h 1246233"/>
              <a:gd name="connsiteX4" fmla="*/ 967468 w 1787978"/>
              <a:gd name="connsiteY4" fmla="*/ 800199 h 1246233"/>
              <a:gd name="connsiteX5" fmla="*/ 1489982 w 1787978"/>
              <a:gd name="connsiteY5" fmla="*/ 1183920 h 1246233"/>
              <a:gd name="connsiteX6" fmla="*/ 1787978 w 1787978"/>
              <a:gd name="connsiteY6" fmla="*/ 1241070 h 1246233"/>
              <a:gd name="connsiteX0" fmla="*/ 0 w 1787978"/>
              <a:gd name="connsiteY0" fmla="*/ 27129 h 1252853"/>
              <a:gd name="connsiteX1" fmla="*/ 212271 w 1787978"/>
              <a:gd name="connsiteY1" fmla="*/ 18965 h 1252853"/>
              <a:gd name="connsiteX2" fmla="*/ 216353 w 1787978"/>
              <a:gd name="connsiteY2" fmla="*/ 23047 h 1252853"/>
              <a:gd name="connsiteX3" fmla="*/ 477610 w 1787978"/>
              <a:gd name="connsiteY3" fmla="*/ 312880 h 1252853"/>
              <a:gd name="connsiteX4" fmla="*/ 967468 w 1787978"/>
              <a:gd name="connsiteY4" fmla="*/ 806819 h 1252853"/>
              <a:gd name="connsiteX5" fmla="*/ 1489982 w 1787978"/>
              <a:gd name="connsiteY5" fmla="*/ 1190540 h 1252853"/>
              <a:gd name="connsiteX6" fmla="*/ 1787978 w 1787978"/>
              <a:gd name="connsiteY6" fmla="*/ 1247690 h 1252853"/>
              <a:gd name="connsiteX0" fmla="*/ 0 w 1787978"/>
              <a:gd name="connsiteY0" fmla="*/ 27129 h 1252853"/>
              <a:gd name="connsiteX1" fmla="*/ 212271 w 1787978"/>
              <a:gd name="connsiteY1" fmla="*/ 18965 h 1252853"/>
              <a:gd name="connsiteX2" fmla="*/ 249010 w 1787978"/>
              <a:gd name="connsiteY2" fmla="*/ 23047 h 1252853"/>
              <a:gd name="connsiteX3" fmla="*/ 477610 w 1787978"/>
              <a:gd name="connsiteY3" fmla="*/ 312880 h 1252853"/>
              <a:gd name="connsiteX4" fmla="*/ 967468 w 1787978"/>
              <a:gd name="connsiteY4" fmla="*/ 806819 h 1252853"/>
              <a:gd name="connsiteX5" fmla="*/ 1489982 w 1787978"/>
              <a:gd name="connsiteY5" fmla="*/ 1190540 h 1252853"/>
              <a:gd name="connsiteX6" fmla="*/ 1787978 w 1787978"/>
              <a:gd name="connsiteY6" fmla="*/ 1247690 h 1252853"/>
              <a:gd name="connsiteX0" fmla="*/ 0 w 1787978"/>
              <a:gd name="connsiteY0" fmla="*/ 48867 h 1274591"/>
              <a:gd name="connsiteX1" fmla="*/ 212271 w 1787978"/>
              <a:gd name="connsiteY1" fmla="*/ 40703 h 1274591"/>
              <a:gd name="connsiteX2" fmla="*/ 249010 w 1787978"/>
              <a:gd name="connsiteY2" fmla="*/ 44785 h 1274591"/>
              <a:gd name="connsiteX3" fmla="*/ 477610 w 1787978"/>
              <a:gd name="connsiteY3" fmla="*/ 334618 h 1274591"/>
              <a:gd name="connsiteX4" fmla="*/ 967468 w 1787978"/>
              <a:gd name="connsiteY4" fmla="*/ 828557 h 1274591"/>
              <a:gd name="connsiteX5" fmla="*/ 1489982 w 1787978"/>
              <a:gd name="connsiteY5" fmla="*/ 1212278 h 1274591"/>
              <a:gd name="connsiteX6" fmla="*/ 1787978 w 1787978"/>
              <a:gd name="connsiteY6" fmla="*/ 1269428 h 1274591"/>
              <a:gd name="connsiteX0" fmla="*/ 0 w 1787978"/>
              <a:gd name="connsiteY0" fmla="*/ 8164 h 1233888"/>
              <a:gd name="connsiteX1" fmla="*/ 212271 w 1787978"/>
              <a:gd name="connsiteY1" fmla="*/ 0 h 1233888"/>
              <a:gd name="connsiteX2" fmla="*/ 477610 w 1787978"/>
              <a:gd name="connsiteY2" fmla="*/ 293915 h 1233888"/>
              <a:gd name="connsiteX3" fmla="*/ 967468 w 1787978"/>
              <a:gd name="connsiteY3" fmla="*/ 787854 h 1233888"/>
              <a:gd name="connsiteX4" fmla="*/ 1489982 w 1787978"/>
              <a:gd name="connsiteY4" fmla="*/ 1171575 h 1233888"/>
              <a:gd name="connsiteX5" fmla="*/ 1787978 w 1787978"/>
              <a:gd name="connsiteY5" fmla="*/ 1228725 h 12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7978" h="1233888">
                <a:moveTo>
                  <a:pt x="0" y="8164"/>
                </a:moveTo>
                <a:lnTo>
                  <a:pt x="212271" y="0"/>
                </a:lnTo>
                <a:cubicBezTo>
                  <a:pt x="291873" y="47625"/>
                  <a:pt x="351744" y="162606"/>
                  <a:pt x="477610" y="293915"/>
                </a:cubicBezTo>
                <a:cubicBezTo>
                  <a:pt x="603476" y="425224"/>
                  <a:pt x="798739" y="641577"/>
                  <a:pt x="967468" y="787854"/>
                </a:cubicBezTo>
                <a:cubicBezTo>
                  <a:pt x="1136197" y="934131"/>
                  <a:pt x="1353230" y="1098097"/>
                  <a:pt x="1489982" y="1171575"/>
                </a:cubicBezTo>
                <a:cubicBezTo>
                  <a:pt x="1626734" y="1245053"/>
                  <a:pt x="1707356" y="1236889"/>
                  <a:pt x="1787978" y="1228725"/>
                </a:cubicBezTo>
              </a:path>
            </a:pathLst>
          </a:custGeom>
          <a:noFill/>
          <a:ln>
            <a:prstDash val="dash"/>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w="19050">
                <a:solidFill>
                  <a:schemeClr val="tx1"/>
                </a:solidFill>
                <a:prstDash val="dash"/>
              </a:ln>
            </a:endParaRPr>
          </a:p>
        </p:txBody>
      </p:sp>
      <p:sp>
        <p:nvSpPr>
          <p:cNvPr id="3" name="Volný tvar: obrazec 2">
            <a:extLst>
              <a:ext uri="{FF2B5EF4-FFF2-40B4-BE49-F238E27FC236}">
                <a16:creationId xmlns:a16="http://schemas.microsoft.com/office/drawing/2014/main" id="{C1989F02-70D2-4156-86E2-32792BA30247}"/>
              </a:ext>
            </a:extLst>
          </p:cNvPr>
          <p:cNvSpPr/>
          <p:nvPr/>
        </p:nvSpPr>
        <p:spPr>
          <a:xfrm>
            <a:off x="4950720" y="1158718"/>
            <a:ext cx="1876317" cy="1601257"/>
          </a:xfrm>
          <a:custGeom>
            <a:avLst/>
            <a:gdLst>
              <a:gd name="connsiteX0" fmla="*/ 0 w 1820412"/>
              <a:gd name="connsiteY0" fmla="*/ 1620026 h 1620026"/>
              <a:gd name="connsiteX1" fmla="*/ 536896 w 1820412"/>
              <a:gd name="connsiteY1" fmla="*/ 1183798 h 1620026"/>
              <a:gd name="connsiteX2" fmla="*/ 604008 w 1820412"/>
              <a:gd name="connsiteY2" fmla="*/ 160342 h 1620026"/>
              <a:gd name="connsiteX3" fmla="*/ 1820412 w 1820412"/>
              <a:gd name="connsiteY3" fmla="*/ 17729 h 1620026"/>
              <a:gd name="connsiteX0" fmla="*/ 0 w 1744137"/>
              <a:gd name="connsiteY0" fmla="*/ 1626213 h 1626213"/>
              <a:gd name="connsiteX1" fmla="*/ 536896 w 1744137"/>
              <a:gd name="connsiteY1" fmla="*/ 1189985 h 1626213"/>
              <a:gd name="connsiteX2" fmla="*/ 604008 w 1744137"/>
              <a:gd name="connsiteY2" fmla="*/ 166529 h 1626213"/>
              <a:gd name="connsiteX3" fmla="*/ 1744137 w 1744137"/>
              <a:gd name="connsiteY3" fmla="*/ 15608 h 1626213"/>
              <a:gd name="connsiteX0" fmla="*/ 0 w 1744137"/>
              <a:gd name="connsiteY0" fmla="*/ 1610605 h 1610605"/>
              <a:gd name="connsiteX1" fmla="*/ 536896 w 1744137"/>
              <a:gd name="connsiteY1" fmla="*/ 1174377 h 1610605"/>
              <a:gd name="connsiteX2" fmla="*/ 604008 w 1744137"/>
              <a:gd name="connsiteY2" fmla="*/ 150921 h 1610605"/>
              <a:gd name="connsiteX3" fmla="*/ 1744137 w 1744137"/>
              <a:gd name="connsiteY3" fmla="*/ 0 h 1610605"/>
              <a:gd name="connsiteX0" fmla="*/ 0 w 1706000"/>
              <a:gd name="connsiteY0" fmla="*/ 1585683 h 1585683"/>
              <a:gd name="connsiteX1" fmla="*/ 536896 w 1706000"/>
              <a:gd name="connsiteY1" fmla="*/ 1149455 h 1585683"/>
              <a:gd name="connsiteX2" fmla="*/ 604008 w 1706000"/>
              <a:gd name="connsiteY2" fmla="*/ 125999 h 1585683"/>
              <a:gd name="connsiteX3" fmla="*/ 1706000 w 1706000"/>
              <a:gd name="connsiteY3" fmla="*/ 0 h 1585683"/>
            </a:gdLst>
            <a:ahLst/>
            <a:cxnLst>
              <a:cxn ang="0">
                <a:pos x="connsiteX0" y="connsiteY0"/>
              </a:cxn>
              <a:cxn ang="0">
                <a:pos x="connsiteX1" y="connsiteY1"/>
              </a:cxn>
              <a:cxn ang="0">
                <a:pos x="connsiteX2" y="connsiteY2"/>
              </a:cxn>
              <a:cxn ang="0">
                <a:pos x="connsiteX3" y="connsiteY3"/>
              </a:cxn>
            </a:cxnLst>
            <a:rect l="l" t="t" r="r" b="b"/>
            <a:pathLst>
              <a:path w="1706000" h="1585683">
                <a:moveTo>
                  <a:pt x="0" y="1585683"/>
                </a:moveTo>
                <a:cubicBezTo>
                  <a:pt x="218114" y="1489209"/>
                  <a:pt x="436228" y="1392736"/>
                  <a:pt x="536896" y="1149455"/>
                </a:cubicBezTo>
                <a:cubicBezTo>
                  <a:pt x="637564" y="906174"/>
                  <a:pt x="390089" y="320344"/>
                  <a:pt x="604008" y="125999"/>
                </a:cubicBezTo>
                <a:cubicBezTo>
                  <a:pt x="817927" y="-68346"/>
                  <a:pt x="1105599" y="57208"/>
                  <a:pt x="1706000" y="0"/>
                </a:cubicBezTo>
              </a:path>
            </a:pathLst>
          </a:cu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ysClr val="windowText" lastClr="000000"/>
              </a:solidFill>
            </a:endParaRPr>
          </a:p>
        </p:txBody>
      </p:sp>
      <p:sp>
        <p:nvSpPr>
          <p:cNvPr id="74" name="Volný tvar: obrazec 73">
            <a:extLst>
              <a:ext uri="{FF2B5EF4-FFF2-40B4-BE49-F238E27FC236}">
                <a16:creationId xmlns:a16="http://schemas.microsoft.com/office/drawing/2014/main" id="{DCDC98DF-4CFA-4DB9-86BF-559C0B9B3A5B}"/>
              </a:ext>
            </a:extLst>
          </p:cNvPr>
          <p:cNvSpPr/>
          <p:nvPr/>
        </p:nvSpPr>
        <p:spPr>
          <a:xfrm>
            <a:off x="4949505" y="1476463"/>
            <a:ext cx="1820411" cy="2350128"/>
          </a:xfrm>
          <a:custGeom>
            <a:avLst/>
            <a:gdLst>
              <a:gd name="connsiteX0" fmla="*/ 0 w 1761688"/>
              <a:gd name="connsiteY0" fmla="*/ 2399479 h 2451303"/>
              <a:gd name="connsiteX1" fmla="*/ 578840 w 1761688"/>
              <a:gd name="connsiteY1" fmla="*/ 2265255 h 2451303"/>
              <a:gd name="connsiteX2" fmla="*/ 931178 w 1761688"/>
              <a:gd name="connsiteY2" fmla="*/ 881071 h 2451303"/>
              <a:gd name="connsiteX3" fmla="*/ 1115735 w 1761688"/>
              <a:gd name="connsiteY3" fmla="*/ 100895 h 2451303"/>
              <a:gd name="connsiteX4" fmla="*/ 1761688 w 1761688"/>
              <a:gd name="connsiteY4" fmla="*/ 33783 h 2451303"/>
              <a:gd name="connsiteX0" fmla="*/ 0 w 1761688"/>
              <a:gd name="connsiteY0" fmla="*/ 2383358 h 2435182"/>
              <a:gd name="connsiteX1" fmla="*/ 578840 w 1761688"/>
              <a:gd name="connsiteY1" fmla="*/ 2249134 h 2435182"/>
              <a:gd name="connsiteX2" fmla="*/ 931178 w 1761688"/>
              <a:gd name="connsiteY2" fmla="*/ 864950 h 2435182"/>
              <a:gd name="connsiteX3" fmla="*/ 1124124 w 1761688"/>
              <a:gd name="connsiteY3" fmla="*/ 135108 h 2435182"/>
              <a:gd name="connsiteX4" fmla="*/ 1761688 w 1761688"/>
              <a:gd name="connsiteY4" fmla="*/ 17662 h 2435182"/>
              <a:gd name="connsiteX0" fmla="*/ 0 w 1795244"/>
              <a:gd name="connsiteY0" fmla="*/ 2383358 h 2435182"/>
              <a:gd name="connsiteX1" fmla="*/ 578840 w 1795244"/>
              <a:gd name="connsiteY1" fmla="*/ 2249134 h 2435182"/>
              <a:gd name="connsiteX2" fmla="*/ 931178 w 1795244"/>
              <a:gd name="connsiteY2" fmla="*/ 864950 h 2435182"/>
              <a:gd name="connsiteX3" fmla="*/ 1124124 w 1795244"/>
              <a:gd name="connsiteY3" fmla="*/ 135108 h 2435182"/>
              <a:gd name="connsiteX4" fmla="*/ 1795244 w 1795244"/>
              <a:gd name="connsiteY4" fmla="*/ 17662 h 2435182"/>
              <a:gd name="connsiteX0" fmla="*/ 0 w 1795244"/>
              <a:gd name="connsiteY0" fmla="*/ 2390015 h 2441839"/>
              <a:gd name="connsiteX1" fmla="*/ 578840 w 1795244"/>
              <a:gd name="connsiteY1" fmla="*/ 2255791 h 2441839"/>
              <a:gd name="connsiteX2" fmla="*/ 931178 w 1795244"/>
              <a:gd name="connsiteY2" fmla="*/ 871607 h 2441839"/>
              <a:gd name="connsiteX3" fmla="*/ 1182847 w 1795244"/>
              <a:gd name="connsiteY3" fmla="*/ 116598 h 2441839"/>
              <a:gd name="connsiteX4" fmla="*/ 1795244 w 1795244"/>
              <a:gd name="connsiteY4" fmla="*/ 24319 h 2441839"/>
              <a:gd name="connsiteX0" fmla="*/ 0 w 1409350"/>
              <a:gd name="connsiteY0" fmla="*/ 2357736 h 2409560"/>
              <a:gd name="connsiteX1" fmla="*/ 578840 w 1409350"/>
              <a:gd name="connsiteY1" fmla="*/ 2223512 h 2409560"/>
              <a:gd name="connsiteX2" fmla="*/ 931178 w 1409350"/>
              <a:gd name="connsiteY2" fmla="*/ 839328 h 2409560"/>
              <a:gd name="connsiteX3" fmla="*/ 1182847 w 1409350"/>
              <a:gd name="connsiteY3" fmla="*/ 84319 h 2409560"/>
              <a:gd name="connsiteX4" fmla="*/ 1409350 w 1409350"/>
              <a:gd name="connsiteY4" fmla="*/ 50763 h 2409560"/>
              <a:gd name="connsiteX0" fmla="*/ 0 w 1820411"/>
              <a:gd name="connsiteY0" fmla="*/ 2374312 h 2426136"/>
              <a:gd name="connsiteX1" fmla="*/ 578840 w 1820411"/>
              <a:gd name="connsiteY1" fmla="*/ 2240088 h 2426136"/>
              <a:gd name="connsiteX2" fmla="*/ 931178 w 1820411"/>
              <a:gd name="connsiteY2" fmla="*/ 855904 h 2426136"/>
              <a:gd name="connsiteX3" fmla="*/ 1182847 w 1820411"/>
              <a:gd name="connsiteY3" fmla="*/ 100895 h 2426136"/>
              <a:gd name="connsiteX4" fmla="*/ 1820411 w 1820411"/>
              <a:gd name="connsiteY4" fmla="*/ 33783 h 2426136"/>
              <a:gd name="connsiteX0" fmla="*/ 0 w 1820411"/>
              <a:gd name="connsiteY0" fmla="*/ 2347046 h 2398870"/>
              <a:gd name="connsiteX1" fmla="*/ 578840 w 1820411"/>
              <a:gd name="connsiteY1" fmla="*/ 2212822 h 2398870"/>
              <a:gd name="connsiteX2" fmla="*/ 931178 w 1820411"/>
              <a:gd name="connsiteY2" fmla="*/ 828638 h 2398870"/>
              <a:gd name="connsiteX3" fmla="*/ 1182847 w 1820411"/>
              <a:gd name="connsiteY3" fmla="*/ 73629 h 2398870"/>
              <a:gd name="connsiteX4" fmla="*/ 1820411 w 1820411"/>
              <a:gd name="connsiteY4" fmla="*/ 6517 h 2398870"/>
              <a:gd name="connsiteX0" fmla="*/ 0 w 1820411"/>
              <a:gd name="connsiteY0" fmla="*/ 2340529 h 2392353"/>
              <a:gd name="connsiteX1" fmla="*/ 578840 w 1820411"/>
              <a:gd name="connsiteY1" fmla="*/ 2206305 h 2392353"/>
              <a:gd name="connsiteX2" fmla="*/ 931178 w 1820411"/>
              <a:gd name="connsiteY2" fmla="*/ 822121 h 2392353"/>
              <a:gd name="connsiteX3" fmla="*/ 1115735 w 1820411"/>
              <a:gd name="connsiteY3" fmla="*/ 268448 h 2392353"/>
              <a:gd name="connsiteX4" fmla="*/ 1820411 w 1820411"/>
              <a:gd name="connsiteY4" fmla="*/ 0 h 2392353"/>
              <a:gd name="connsiteX0" fmla="*/ 0 w 1820411"/>
              <a:gd name="connsiteY0" fmla="*/ 2340529 h 2350128"/>
              <a:gd name="connsiteX1" fmla="*/ 696286 w 1820411"/>
              <a:gd name="connsiteY1" fmla="*/ 1921079 h 2350128"/>
              <a:gd name="connsiteX2" fmla="*/ 931178 w 1820411"/>
              <a:gd name="connsiteY2" fmla="*/ 822121 h 2350128"/>
              <a:gd name="connsiteX3" fmla="*/ 1115735 w 1820411"/>
              <a:gd name="connsiteY3" fmla="*/ 268448 h 2350128"/>
              <a:gd name="connsiteX4" fmla="*/ 1820411 w 1820411"/>
              <a:gd name="connsiteY4" fmla="*/ 0 h 2350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0411" h="2350128">
                <a:moveTo>
                  <a:pt x="0" y="2340529"/>
                </a:moveTo>
                <a:cubicBezTo>
                  <a:pt x="211822" y="2399951"/>
                  <a:pt x="541090" y="2174147"/>
                  <a:pt x="696286" y="1921079"/>
                </a:cubicBezTo>
                <a:cubicBezTo>
                  <a:pt x="851482" y="1668011"/>
                  <a:pt x="861270" y="1097559"/>
                  <a:pt x="931178" y="822121"/>
                </a:cubicBezTo>
                <a:cubicBezTo>
                  <a:pt x="1001086" y="546683"/>
                  <a:pt x="977317" y="409663"/>
                  <a:pt x="1115735" y="268448"/>
                </a:cubicBezTo>
                <a:cubicBezTo>
                  <a:pt x="1254153" y="127233"/>
                  <a:pt x="1373696" y="38449"/>
                  <a:pt x="1820411" y="0"/>
                </a:cubicBezTo>
              </a:path>
            </a:pathLst>
          </a:custGeom>
          <a:ln w="12700">
            <a:solidFill>
              <a:schemeClr val="tx1"/>
            </a:solidFill>
            <a:prstDash val="dash"/>
            <a:headEnd type="none" w="med" len="med"/>
            <a:tailEnd type="triangle" w="med" len="med"/>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3303406005"/>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 name="Obdélník 3">
            <a:extLst>
              <a:ext uri="{FF2B5EF4-FFF2-40B4-BE49-F238E27FC236}">
                <a16:creationId xmlns:a16="http://schemas.microsoft.com/office/drawing/2014/main" id="{2D816399-6823-4026-B08C-FC9ABD2F49A9}"/>
              </a:ext>
            </a:extLst>
          </p:cNvPr>
          <p:cNvSpPr/>
          <p:nvPr/>
        </p:nvSpPr>
        <p:spPr>
          <a:xfrm>
            <a:off x="2988139"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Obdélník 4">
            <a:extLst>
              <a:ext uri="{FF2B5EF4-FFF2-40B4-BE49-F238E27FC236}">
                <a16:creationId xmlns:a16="http://schemas.microsoft.com/office/drawing/2014/main" id="{C212D7B1-48A3-49AD-B547-F78A581A6F3D}"/>
              </a:ext>
            </a:extLst>
          </p:cNvPr>
          <p:cNvSpPr/>
          <p:nvPr/>
        </p:nvSpPr>
        <p:spPr>
          <a:xfrm>
            <a:off x="2988139"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Obdélník 5">
            <a:extLst>
              <a:ext uri="{FF2B5EF4-FFF2-40B4-BE49-F238E27FC236}">
                <a16:creationId xmlns:a16="http://schemas.microsoft.com/office/drawing/2014/main" id="{DC0729C2-A035-4E5D-A32F-FAE56A2B9FA3}"/>
              </a:ext>
            </a:extLst>
          </p:cNvPr>
          <p:cNvSpPr/>
          <p:nvPr/>
        </p:nvSpPr>
        <p:spPr>
          <a:xfrm>
            <a:off x="2988139"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Obdélník 6">
            <a:extLst>
              <a:ext uri="{FF2B5EF4-FFF2-40B4-BE49-F238E27FC236}">
                <a16:creationId xmlns:a16="http://schemas.microsoft.com/office/drawing/2014/main" id="{9B2A5616-055A-4717-A206-BC34496E648F}"/>
              </a:ext>
            </a:extLst>
          </p:cNvPr>
          <p:cNvSpPr/>
          <p:nvPr/>
        </p:nvSpPr>
        <p:spPr>
          <a:xfrm>
            <a:off x="2988139"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bdélník 7">
            <a:extLst>
              <a:ext uri="{FF2B5EF4-FFF2-40B4-BE49-F238E27FC236}">
                <a16:creationId xmlns:a16="http://schemas.microsoft.com/office/drawing/2014/main" id="{15F03352-2990-46C4-8366-81C246F87670}"/>
              </a:ext>
            </a:extLst>
          </p:cNvPr>
          <p:cNvSpPr/>
          <p:nvPr/>
        </p:nvSpPr>
        <p:spPr>
          <a:xfrm>
            <a:off x="2052035"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Obdélník 8">
            <a:extLst>
              <a:ext uri="{FF2B5EF4-FFF2-40B4-BE49-F238E27FC236}">
                <a16:creationId xmlns:a16="http://schemas.microsoft.com/office/drawing/2014/main" id="{9C0B1992-4519-4CF1-96FE-19F2A5A8E374}"/>
              </a:ext>
            </a:extLst>
          </p:cNvPr>
          <p:cNvSpPr/>
          <p:nvPr/>
        </p:nvSpPr>
        <p:spPr>
          <a:xfrm>
            <a:off x="2052035" y="818994"/>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TextovéPole 9">
            <a:extLst>
              <a:ext uri="{FF2B5EF4-FFF2-40B4-BE49-F238E27FC236}">
                <a16:creationId xmlns:a16="http://schemas.microsoft.com/office/drawing/2014/main" id="{940A157E-05AE-4135-82F3-AC89D5DB9485}"/>
              </a:ext>
            </a:extLst>
          </p:cNvPr>
          <p:cNvSpPr txBox="1"/>
          <p:nvPr/>
        </p:nvSpPr>
        <p:spPr>
          <a:xfrm>
            <a:off x="2753813" y="-20001"/>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11" name="TextovéPole 10">
            <a:extLst>
              <a:ext uri="{FF2B5EF4-FFF2-40B4-BE49-F238E27FC236}">
                <a16:creationId xmlns:a16="http://schemas.microsoft.com/office/drawing/2014/main" id="{ED5754FA-9A9E-4F01-8A06-4F5F4C788018}"/>
              </a:ext>
            </a:extLst>
          </p:cNvPr>
          <p:cNvSpPr txBox="1"/>
          <p:nvPr/>
        </p:nvSpPr>
        <p:spPr>
          <a:xfrm>
            <a:off x="4181587"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12" name="TextovéPole 11">
            <a:extLst>
              <a:ext uri="{FF2B5EF4-FFF2-40B4-BE49-F238E27FC236}">
                <a16:creationId xmlns:a16="http://schemas.microsoft.com/office/drawing/2014/main" id="{E2B6CC79-4181-4730-9888-B92F66871E8D}"/>
              </a:ext>
            </a:extLst>
          </p:cNvPr>
          <p:cNvSpPr txBox="1"/>
          <p:nvPr/>
        </p:nvSpPr>
        <p:spPr>
          <a:xfrm>
            <a:off x="4355357"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13" name="TextovéPole 12">
            <a:extLst>
              <a:ext uri="{FF2B5EF4-FFF2-40B4-BE49-F238E27FC236}">
                <a16:creationId xmlns:a16="http://schemas.microsoft.com/office/drawing/2014/main" id="{632BAE72-08B2-4EC9-A723-8DFEE5AB4F93}"/>
              </a:ext>
            </a:extLst>
          </p:cNvPr>
          <p:cNvSpPr txBox="1"/>
          <p:nvPr/>
        </p:nvSpPr>
        <p:spPr>
          <a:xfrm>
            <a:off x="4839825"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14" name="TextovéPole 13">
            <a:extLst>
              <a:ext uri="{FF2B5EF4-FFF2-40B4-BE49-F238E27FC236}">
                <a16:creationId xmlns:a16="http://schemas.microsoft.com/office/drawing/2014/main" id="{02490952-10F9-41F2-AD49-BD6AABC8573F}"/>
              </a:ext>
            </a:extLst>
          </p:cNvPr>
          <p:cNvSpPr txBox="1"/>
          <p:nvPr/>
        </p:nvSpPr>
        <p:spPr>
          <a:xfrm>
            <a:off x="3132156"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5" name="TextovéPole 14">
            <a:extLst>
              <a:ext uri="{FF2B5EF4-FFF2-40B4-BE49-F238E27FC236}">
                <a16:creationId xmlns:a16="http://schemas.microsoft.com/office/drawing/2014/main" id="{10D43227-EEAB-442A-9198-B1565290FC63}"/>
              </a:ext>
            </a:extLst>
          </p:cNvPr>
          <p:cNvSpPr txBox="1"/>
          <p:nvPr/>
        </p:nvSpPr>
        <p:spPr>
          <a:xfrm>
            <a:off x="2271094"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16" name="Skupina 15">
            <a:extLst>
              <a:ext uri="{FF2B5EF4-FFF2-40B4-BE49-F238E27FC236}">
                <a16:creationId xmlns:a16="http://schemas.microsoft.com/office/drawing/2014/main" id="{166EFD25-1D38-47C6-808A-7FFDC3EDBCBE}"/>
              </a:ext>
            </a:extLst>
          </p:cNvPr>
          <p:cNvGrpSpPr/>
          <p:nvPr/>
        </p:nvGrpSpPr>
        <p:grpSpPr>
          <a:xfrm>
            <a:off x="2049825" y="2103238"/>
            <a:ext cx="936104" cy="462123"/>
            <a:chOff x="2339752" y="2192728"/>
            <a:chExt cx="936104" cy="372176"/>
          </a:xfrm>
        </p:grpSpPr>
        <p:sp>
          <p:nvSpPr>
            <p:cNvPr id="17" name="Obdélník 16">
              <a:extLst>
                <a:ext uri="{FF2B5EF4-FFF2-40B4-BE49-F238E27FC236}">
                  <a16:creationId xmlns:a16="http://schemas.microsoft.com/office/drawing/2014/main" id="{6A84B7C5-7EFE-4154-8227-86EE31F2F107}"/>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TextovéPole 17">
              <a:extLst>
                <a:ext uri="{FF2B5EF4-FFF2-40B4-BE49-F238E27FC236}">
                  <a16:creationId xmlns:a16="http://schemas.microsoft.com/office/drawing/2014/main" id="{9A81C5C0-F1BE-4634-8C54-1738F83945A2}"/>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19" name="Skupina 18">
            <a:extLst>
              <a:ext uri="{FF2B5EF4-FFF2-40B4-BE49-F238E27FC236}">
                <a16:creationId xmlns:a16="http://schemas.microsoft.com/office/drawing/2014/main" id="{E489EB93-04A6-46FA-AD39-34695A56501A}"/>
              </a:ext>
            </a:extLst>
          </p:cNvPr>
          <p:cNvGrpSpPr/>
          <p:nvPr/>
        </p:nvGrpSpPr>
        <p:grpSpPr>
          <a:xfrm>
            <a:off x="2049825" y="1311152"/>
            <a:ext cx="1008114" cy="821705"/>
            <a:chOff x="2339752" y="1340768"/>
            <a:chExt cx="1005909" cy="864096"/>
          </a:xfrm>
        </p:grpSpPr>
        <p:sp>
          <p:nvSpPr>
            <p:cNvPr id="20" name="Obdélník 19">
              <a:extLst>
                <a:ext uri="{FF2B5EF4-FFF2-40B4-BE49-F238E27FC236}">
                  <a16:creationId xmlns:a16="http://schemas.microsoft.com/office/drawing/2014/main" id="{3E82080C-8902-437F-8AE8-5CB46B7EEEC0}"/>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TextovéPole 20">
              <a:extLst>
                <a:ext uri="{FF2B5EF4-FFF2-40B4-BE49-F238E27FC236}">
                  <a16:creationId xmlns:a16="http://schemas.microsoft.com/office/drawing/2014/main" id="{0478F51E-1AB0-404F-B396-DEC54D6F979A}"/>
                </a:ext>
              </a:extLst>
            </p:cNvPr>
            <p:cNvSpPr txBox="1"/>
            <p:nvPr/>
          </p:nvSpPr>
          <p:spPr>
            <a:xfrm>
              <a:off x="2340857" y="1541983"/>
              <a:ext cx="1004804" cy="485482"/>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22" name="Skupina 21">
            <a:extLst>
              <a:ext uri="{FF2B5EF4-FFF2-40B4-BE49-F238E27FC236}">
                <a16:creationId xmlns:a16="http://schemas.microsoft.com/office/drawing/2014/main" id="{14BA82A9-876D-4F09-86D0-B1B083090945}"/>
              </a:ext>
            </a:extLst>
          </p:cNvPr>
          <p:cNvGrpSpPr/>
          <p:nvPr/>
        </p:nvGrpSpPr>
        <p:grpSpPr>
          <a:xfrm>
            <a:off x="2042855" y="856185"/>
            <a:ext cx="943074" cy="461665"/>
            <a:chOff x="2332782" y="885801"/>
            <a:chExt cx="943074" cy="461665"/>
          </a:xfrm>
        </p:grpSpPr>
        <p:sp>
          <p:nvSpPr>
            <p:cNvPr id="23" name="Obdélník 22">
              <a:extLst>
                <a:ext uri="{FF2B5EF4-FFF2-40B4-BE49-F238E27FC236}">
                  <a16:creationId xmlns:a16="http://schemas.microsoft.com/office/drawing/2014/main" id="{15C3B55A-3959-4A4C-90BC-7CEF7CCB9CC6}"/>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TextovéPole 23">
              <a:extLst>
                <a:ext uri="{FF2B5EF4-FFF2-40B4-BE49-F238E27FC236}">
                  <a16:creationId xmlns:a16="http://schemas.microsoft.com/office/drawing/2014/main" id="{D10F9A22-BF3D-4E94-86DE-BC4990F031FC}"/>
                </a:ext>
              </a:extLst>
            </p:cNvPr>
            <p:cNvSpPr txBox="1"/>
            <p:nvPr/>
          </p:nvSpPr>
          <p:spPr>
            <a:xfrm>
              <a:off x="2332782" y="885801"/>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25" name="Přímá spojnice 24">
            <a:extLst>
              <a:ext uri="{FF2B5EF4-FFF2-40B4-BE49-F238E27FC236}">
                <a16:creationId xmlns:a16="http://schemas.microsoft.com/office/drawing/2014/main" id="{2F30DE93-A191-4903-8AA4-E7F6AE015CC8}"/>
              </a:ext>
            </a:extLst>
          </p:cNvPr>
          <p:cNvCxnSpPr>
            <a:cxnSpLocks/>
          </p:cNvCxnSpPr>
          <p:nvPr/>
        </p:nvCxnSpPr>
        <p:spPr>
          <a:xfrm flipH="1">
            <a:off x="3791310"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Přímá spojnice 25">
            <a:extLst>
              <a:ext uri="{FF2B5EF4-FFF2-40B4-BE49-F238E27FC236}">
                <a16:creationId xmlns:a16="http://schemas.microsoft.com/office/drawing/2014/main" id="{47B25032-DDBB-4755-91E6-FD1DF7EE63EE}"/>
              </a:ext>
            </a:extLst>
          </p:cNvPr>
          <p:cNvCxnSpPr>
            <a:cxnSpLocks/>
            <a:stCxn id="12" idx="1"/>
            <a:endCxn id="6" idx="3"/>
          </p:cNvCxnSpPr>
          <p:nvPr/>
        </p:nvCxnSpPr>
        <p:spPr>
          <a:xfrm flipH="1">
            <a:off x="3924243"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Přímá spojnice 26">
            <a:extLst>
              <a:ext uri="{FF2B5EF4-FFF2-40B4-BE49-F238E27FC236}">
                <a16:creationId xmlns:a16="http://schemas.microsoft.com/office/drawing/2014/main" id="{65DA5384-10B5-4D5F-859B-CC1D27EF168F}"/>
              </a:ext>
            </a:extLst>
          </p:cNvPr>
          <p:cNvCxnSpPr>
            <a:cxnSpLocks/>
            <a:stCxn id="13" idx="1"/>
            <a:endCxn id="5" idx="3"/>
          </p:cNvCxnSpPr>
          <p:nvPr/>
        </p:nvCxnSpPr>
        <p:spPr>
          <a:xfrm flipH="1">
            <a:off x="3924243"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Přímá spojnice 27">
            <a:extLst>
              <a:ext uri="{FF2B5EF4-FFF2-40B4-BE49-F238E27FC236}">
                <a16:creationId xmlns:a16="http://schemas.microsoft.com/office/drawing/2014/main" id="{5281BC61-5016-4DE1-B3FB-5D2F2381DCA9}"/>
              </a:ext>
            </a:extLst>
          </p:cNvPr>
          <p:cNvCxnSpPr>
            <a:cxnSpLocks/>
          </p:cNvCxnSpPr>
          <p:nvPr/>
        </p:nvCxnSpPr>
        <p:spPr>
          <a:xfrm flipV="1">
            <a:off x="2410852"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Přímá spojnice 28">
            <a:extLst>
              <a:ext uri="{FF2B5EF4-FFF2-40B4-BE49-F238E27FC236}">
                <a16:creationId xmlns:a16="http://schemas.microsoft.com/office/drawing/2014/main" id="{8ED79C0C-CE71-4686-A0E6-59DC14069AA4}"/>
              </a:ext>
            </a:extLst>
          </p:cNvPr>
          <p:cNvCxnSpPr/>
          <p:nvPr/>
        </p:nvCxnSpPr>
        <p:spPr>
          <a:xfrm flipH="1">
            <a:off x="971915" y="2125491"/>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 name="Přímá spojnice 29">
            <a:extLst>
              <a:ext uri="{FF2B5EF4-FFF2-40B4-BE49-F238E27FC236}">
                <a16:creationId xmlns:a16="http://schemas.microsoft.com/office/drawing/2014/main" id="{2A542FAE-1A9A-4569-8511-5F5C4FF4BD2C}"/>
              </a:ext>
            </a:extLst>
          </p:cNvPr>
          <p:cNvCxnSpPr/>
          <p:nvPr/>
        </p:nvCxnSpPr>
        <p:spPr>
          <a:xfrm flipH="1">
            <a:off x="1049367"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1" name="Přímá spojnice 30">
            <a:extLst>
              <a:ext uri="{FF2B5EF4-FFF2-40B4-BE49-F238E27FC236}">
                <a16:creationId xmlns:a16="http://schemas.microsoft.com/office/drawing/2014/main" id="{43CC2666-25A8-4389-9622-13211B705CBD}"/>
              </a:ext>
            </a:extLst>
          </p:cNvPr>
          <p:cNvCxnSpPr/>
          <p:nvPr/>
        </p:nvCxnSpPr>
        <p:spPr>
          <a:xfrm flipH="1">
            <a:off x="971915" y="2564904"/>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 name="Přímá spojnice se šipkou 31">
            <a:extLst>
              <a:ext uri="{FF2B5EF4-FFF2-40B4-BE49-F238E27FC236}">
                <a16:creationId xmlns:a16="http://schemas.microsoft.com/office/drawing/2014/main" id="{3FE8F8B4-70A1-4E8A-88CB-D05D380E06BF}"/>
              </a:ext>
            </a:extLst>
          </p:cNvPr>
          <p:cNvCxnSpPr>
            <a:cxnSpLocks/>
          </p:cNvCxnSpPr>
          <p:nvPr/>
        </p:nvCxnSpPr>
        <p:spPr>
          <a:xfrm>
            <a:off x="1417502" y="813780"/>
            <a:ext cx="0" cy="1319076"/>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3" name="TextovéPole 32">
            <a:extLst>
              <a:ext uri="{FF2B5EF4-FFF2-40B4-BE49-F238E27FC236}">
                <a16:creationId xmlns:a16="http://schemas.microsoft.com/office/drawing/2014/main" id="{9843088E-EAD6-4C5C-8894-D64D9B45437D}"/>
              </a:ext>
            </a:extLst>
          </p:cNvPr>
          <p:cNvSpPr txBox="1"/>
          <p:nvPr/>
        </p:nvSpPr>
        <p:spPr>
          <a:xfrm>
            <a:off x="690785" y="1245830"/>
            <a:ext cx="681597" cy="461665"/>
          </a:xfrm>
          <a:prstGeom prst="rect">
            <a:avLst/>
          </a:prstGeom>
          <a:noFill/>
        </p:spPr>
        <p:txBody>
          <a:bodyPr wrap="none" rtlCol="0">
            <a:spAutoFit/>
          </a:bodyPr>
          <a:lstStyle/>
          <a:p>
            <a:r>
              <a:rPr lang="cs-CZ" dirty="0"/>
              <a:t>SID</a:t>
            </a:r>
            <a:endParaRPr lang="en-US" baseline="-25000" dirty="0"/>
          </a:p>
        </p:txBody>
      </p:sp>
      <p:cxnSp>
        <p:nvCxnSpPr>
          <p:cNvPr id="34" name="Přímá spojnice se šipkou 33">
            <a:extLst>
              <a:ext uri="{FF2B5EF4-FFF2-40B4-BE49-F238E27FC236}">
                <a16:creationId xmlns:a16="http://schemas.microsoft.com/office/drawing/2014/main" id="{643718ED-5556-4EC6-9BBE-A6A3E3F1D818}"/>
              </a:ext>
            </a:extLst>
          </p:cNvPr>
          <p:cNvCxnSpPr>
            <a:cxnSpLocks/>
          </p:cNvCxnSpPr>
          <p:nvPr/>
        </p:nvCxnSpPr>
        <p:spPr>
          <a:xfrm>
            <a:off x="1417503" y="2132856"/>
            <a:ext cx="2039" cy="457882"/>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5" name="TextovéPole 34">
            <a:extLst>
              <a:ext uri="{FF2B5EF4-FFF2-40B4-BE49-F238E27FC236}">
                <a16:creationId xmlns:a16="http://schemas.microsoft.com/office/drawing/2014/main" id="{DC231398-3153-45E6-90F0-C07C2B8755F2}"/>
              </a:ext>
            </a:extLst>
          </p:cNvPr>
          <p:cNvSpPr txBox="1"/>
          <p:nvPr/>
        </p:nvSpPr>
        <p:spPr>
          <a:xfrm>
            <a:off x="690784" y="2114594"/>
            <a:ext cx="699230" cy="461665"/>
          </a:xfrm>
          <a:prstGeom prst="rect">
            <a:avLst/>
          </a:prstGeom>
          <a:noFill/>
        </p:spPr>
        <p:txBody>
          <a:bodyPr wrap="none" rtlCol="0">
            <a:spAutoFit/>
          </a:bodyPr>
          <a:lstStyle/>
          <a:p>
            <a:r>
              <a:rPr lang="cs-CZ" dirty="0"/>
              <a:t>UA</a:t>
            </a:r>
            <a:r>
              <a:rPr lang="cs-CZ" baseline="50000" dirty="0"/>
              <a:t>-</a:t>
            </a:r>
            <a:endParaRPr lang="en-US" baseline="50000" dirty="0"/>
          </a:p>
        </p:txBody>
      </p:sp>
      <p:sp>
        <p:nvSpPr>
          <p:cNvPr id="36" name="Obdélník 35">
            <a:extLst>
              <a:ext uri="{FF2B5EF4-FFF2-40B4-BE49-F238E27FC236}">
                <a16:creationId xmlns:a16="http://schemas.microsoft.com/office/drawing/2014/main" id="{D80D2530-D8B6-4042-85F0-5AD5DE93FA95}"/>
              </a:ext>
            </a:extLst>
          </p:cNvPr>
          <p:cNvSpPr/>
          <p:nvPr/>
        </p:nvSpPr>
        <p:spPr>
          <a:xfrm>
            <a:off x="9491499"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bdélník 36">
            <a:extLst>
              <a:ext uri="{FF2B5EF4-FFF2-40B4-BE49-F238E27FC236}">
                <a16:creationId xmlns:a16="http://schemas.microsoft.com/office/drawing/2014/main" id="{188F1985-41FE-436D-A9D2-8B4E99B0021C}"/>
              </a:ext>
            </a:extLst>
          </p:cNvPr>
          <p:cNvSpPr/>
          <p:nvPr/>
        </p:nvSpPr>
        <p:spPr>
          <a:xfrm>
            <a:off x="9491499"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 name="Obdélník 37">
            <a:extLst>
              <a:ext uri="{FF2B5EF4-FFF2-40B4-BE49-F238E27FC236}">
                <a16:creationId xmlns:a16="http://schemas.microsoft.com/office/drawing/2014/main" id="{31EED208-8015-4105-AF36-A8A8DE9B81F4}"/>
              </a:ext>
            </a:extLst>
          </p:cNvPr>
          <p:cNvSpPr/>
          <p:nvPr/>
        </p:nvSpPr>
        <p:spPr>
          <a:xfrm>
            <a:off x="9491499"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 name="Obdélník 38">
            <a:extLst>
              <a:ext uri="{FF2B5EF4-FFF2-40B4-BE49-F238E27FC236}">
                <a16:creationId xmlns:a16="http://schemas.microsoft.com/office/drawing/2014/main" id="{D81C7F4E-EC03-43C2-B84E-24C161873DC4}"/>
              </a:ext>
            </a:extLst>
          </p:cNvPr>
          <p:cNvSpPr/>
          <p:nvPr/>
        </p:nvSpPr>
        <p:spPr>
          <a:xfrm>
            <a:off x="9491499"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Obdélník 39">
            <a:extLst>
              <a:ext uri="{FF2B5EF4-FFF2-40B4-BE49-F238E27FC236}">
                <a16:creationId xmlns:a16="http://schemas.microsoft.com/office/drawing/2014/main" id="{56B3333B-89FD-437E-BCC3-EF28FC8A80BD}"/>
              </a:ext>
            </a:extLst>
          </p:cNvPr>
          <p:cNvSpPr/>
          <p:nvPr/>
        </p:nvSpPr>
        <p:spPr>
          <a:xfrm>
            <a:off x="8555395" y="3068960"/>
            <a:ext cx="936104" cy="3240360"/>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TextovéPole 40">
            <a:extLst>
              <a:ext uri="{FF2B5EF4-FFF2-40B4-BE49-F238E27FC236}">
                <a16:creationId xmlns:a16="http://schemas.microsoft.com/office/drawing/2014/main" id="{80D63049-86BE-4CEE-88F0-93A84617C1CB}"/>
              </a:ext>
            </a:extLst>
          </p:cNvPr>
          <p:cNvSpPr txBox="1"/>
          <p:nvPr/>
        </p:nvSpPr>
        <p:spPr>
          <a:xfrm>
            <a:off x="9257173" y="-45639"/>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42" name="TextovéPole 41">
            <a:extLst>
              <a:ext uri="{FF2B5EF4-FFF2-40B4-BE49-F238E27FC236}">
                <a16:creationId xmlns:a16="http://schemas.microsoft.com/office/drawing/2014/main" id="{3CCFDE13-0620-4118-BF46-D7FA1DEC489A}"/>
              </a:ext>
            </a:extLst>
          </p:cNvPr>
          <p:cNvSpPr txBox="1"/>
          <p:nvPr/>
        </p:nvSpPr>
        <p:spPr>
          <a:xfrm>
            <a:off x="10684947"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43" name="TextovéPole 42">
            <a:extLst>
              <a:ext uri="{FF2B5EF4-FFF2-40B4-BE49-F238E27FC236}">
                <a16:creationId xmlns:a16="http://schemas.microsoft.com/office/drawing/2014/main" id="{FB857E82-79D1-4DC7-BDC8-8A63E09EE90E}"/>
              </a:ext>
            </a:extLst>
          </p:cNvPr>
          <p:cNvSpPr txBox="1"/>
          <p:nvPr/>
        </p:nvSpPr>
        <p:spPr>
          <a:xfrm>
            <a:off x="10858717"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44" name="TextovéPole 43">
            <a:extLst>
              <a:ext uri="{FF2B5EF4-FFF2-40B4-BE49-F238E27FC236}">
                <a16:creationId xmlns:a16="http://schemas.microsoft.com/office/drawing/2014/main" id="{518BB760-40E6-4554-9BF4-DFA533D285CB}"/>
              </a:ext>
            </a:extLst>
          </p:cNvPr>
          <p:cNvSpPr txBox="1"/>
          <p:nvPr/>
        </p:nvSpPr>
        <p:spPr>
          <a:xfrm>
            <a:off x="11343185"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45" name="TextovéPole 44">
            <a:extLst>
              <a:ext uri="{FF2B5EF4-FFF2-40B4-BE49-F238E27FC236}">
                <a16:creationId xmlns:a16="http://schemas.microsoft.com/office/drawing/2014/main" id="{46B59458-C7ED-41E3-985E-C07D3C554A8E}"/>
              </a:ext>
            </a:extLst>
          </p:cNvPr>
          <p:cNvSpPr txBox="1"/>
          <p:nvPr/>
        </p:nvSpPr>
        <p:spPr>
          <a:xfrm>
            <a:off x="9635516"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46" name="TextovéPole 45">
            <a:extLst>
              <a:ext uri="{FF2B5EF4-FFF2-40B4-BE49-F238E27FC236}">
                <a16:creationId xmlns:a16="http://schemas.microsoft.com/office/drawing/2014/main" id="{6B317A25-A695-47F2-AA1F-4F78C1F17499}"/>
              </a:ext>
            </a:extLst>
          </p:cNvPr>
          <p:cNvSpPr txBox="1"/>
          <p:nvPr/>
        </p:nvSpPr>
        <p:spPr>
          <a:xfrm>
            <a:off x="8774454"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47" name="Skupina 46">
            <a:extLst>
              <a:ext uri="{FF2B5EF4-FFF2-40B4-BE49-F238E27FC236}">
                <a16:creationId xmlns:a16="http://schemas.microsoft.com/office/drawing/2014/main" id="{DE30D16C-760B-4ED5-985D-208BE350C60D}"/>
              </a:ext>
            </a:extLst>
          </p:cNvPr>
          <p:cNvGrpSpPr/>
          <p:nvPr/>
        </p:nvGrpSpPr>
        <p:grpSpPr>
          <a:xfrm>
            <a:off x="8555395" y="2599745"/>
            <a:ext cx="936104" cy="462123"/>
            <a:chOff x="2339752" y="2192728"/>
            <a:chExt cx="936104" cy="372176"/>
          </a:xfrm>
        </p:grpSpPr>
        <p:sp>
          <p:nvSpPr>
            <p:cNvPr id="48" name="Obdélník 47">
              <a:extLst>
                <a:ext uri="{FF2B5EF4-FFF2-40B4-BE49-F238E27FC236}">
                  <a16:creationId xmlns:a16="http://schemas.microsoft.com/office/drawing/2014/main" id="{032E36EC-2C52-4F6E-BCA1-DDBF4F57AC73}"/>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9" name="TextovéPole 48">
              <a:extLst>
                <a:ext uri="{FF2B5EF4-FFF2-40B4-BE49-F238E27FC236}">
                  <a16:creationId xmlns:a16="http://schemas.microsoft.com/office/drawing/2014/main" id="{96EC3522-B093-4505-B08F-CCFBDC9CAD76}"/>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50" name="Skupina 49">
            <a:extLst>
              <a:ext uri="{FF2B5EF4-FFF2-40B4-BE49-F238E27FC236}">
                <a16:creationId xmlns:a16="http://schemas.microsoft.com/office/drawing/2014/main" id="{03D73510-5081-450E-B3E2-8679D8B8D74F}"/>
              </a:ext>
            </a:extLst>
          </p:cNvPr>
          <p:cNvGrpSpPr/>
          <p:nvPr/>
        </p:nvGrpSpPr>
        <p:grpSpPr>
          <a:xfrm>
            <a:off x="8553185" y="818994"/>
            <a:ext cx="1008114" cy="1795913"/>
            <a:chOff x="2337542" y="818993"/>
            <a:chExt cx="1008114" cy="1313863"/>
          </a:xfrm>
        </p:grpSpPr>
        <p:sp>
          <p:nvSpPr>
            <p:cNvPr id="51" name="Obdélník 50">
              <a:extLst>
                <a:ext uri="{FF2B5EF4-FFF2-40B4-BE49-F238E27FC236}">
                  <a16:creationId xmlns:a16="http://schemas.microsoft.com/office/drawing/2014/main" id="{0E14B95A-9DDF-46CC-B458-106108229956}"/>
                </a:ext>
              </a:extLst>
            </p:cNvPr>
            <p:cNvSpPr/>
            <p:nvPr/>
          </p:nvSpPr>
          <p:spPr>
            <a:xfrm>
              <a:off x="2339752" y="818993"/>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52" name="Skupina 51">
              <a:extLst>
                <a:ext uri="{FF2B5EF4-FFF2-40B4-BE49-F238E27FC236}">
                  <a16:creationId xmlns:a16="http://schemas.microsoft.com/office/drawing/2014/main" id="{211F38DC-9E20-4FA2-8C6D-0D14AFAB06C9}"/>
                </a:ext>
              </a:extLst>
            </p:cNvPr>
            <p:cNvGrpSpPr/>
            <p:nvPr/>
          </p:nvGrpSpPr>
          <p:grpSpPr>
            <a:xfrm>
              <a:off x="2337542" y="1311151"/>
              <a:ext cx="1008114" cy="821705"/>
              <a:chOff x="2339752" y="1340768"/>
              <a:chExt cx="1005909" cy="864096"/>
            </a:xfrm>
          </p:grpSpPr>
          <p:sp>
            <p:nvSpPr>
              <p:cNvPr id="56" name="Obdélník 55">
                <a:extLst>
                  <a:ext uri="{FF2B5EF4-FFF2-40B4-BE49-F238E27FC236}">
                    <a16:creationId xmlns:a16="http://schemas.microsoft.com/office/drawing/2014/main" id="{2D5D3702-86AA-46A7-A41E-039940383850}"/>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 name="TextovéPole 56">
                <a:extLst>
                  <a:ext uri="{FF2B5EF4-FFF2-40B4-BE49-F238E27FC236}">
                    <a16:creationId xmlns:a16="http://schemas.microsoft.com/office/drawing/2014/main" id="{F1A47B74-C45A-448E-B7B9-AEDCD171496A}"/>
                  </a:ext>
                </a:extLst>
              </p:cNvPr>
              <p:cNvSpPr txBox="1"/>
              <p:nvPr/>
            </p:nvSpPr>
            <p:spPr>
              <a:xfrm>
                <a:off x="2340857" y="1541983"/>
                <a:ext cx="1004804" cy="355171"/>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53" name="Skupina 52">
              <a:extLst>
                <a:ext uri="{FF2B5EF4-FFF2-40B4-BE49-F238E27FC236}">
                  <a16:creationId xmlns:a16="http://schemas.microsoft.com/office/drawing/2014/main" id="{DB7096A3-F17A-4510-8D7D-A942E22EF91A}"/>
                </a:ext>
              </a:extLst>
            </p:cNvPr>
            <p:cNvGrpSpPr/>
            <p:nvPr/>
          </p:nvGrpSpPr>
          <p:grpSpPr>
            <a:xfrm>
              <a:off x="2337542" y="896444"/>
              <a:ext cx="936104" cy="414707"/>
              <a:chOff x="2339752" y="926061"/>
              <a:chExt cx="936104" cy="414707"/>
            </a:xfrm>
          </p:grpSpPr>
          <p:sp>
            <p:nvSpPr>
              <p:cNvPr id="54" name="Obdélník 53">
                <a:extLst>
                  <a:ext uri="{FF2B5EF4-FFF2-40B4-BE49-F238E27FC236}">
                    <a16:creationId xmlns:a16="http://schemas.microsoft.com/office/drawing/2014/main" id="{E469EB84-3317-4678-BC58-3CC4BD6B36BB}"/>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TextovéPole 54">
                <a:extLst>
                  <a:ext uri="{FF2B5EF4-FFF2-40B4-BE49-F238E27FC236}">
                    <a16:creationId xmlns:a16="http://schemas.microsoft.com/office/drawing/2014/main" id="{36D8F24E-12EC-4161-A3AB-B930D356F85F}"/>
                  </a:ext>
                </a:extLst>
              </p:cNvPr>
              <p:cNvSpPr txBox="1"/>
              <p:nvPr/>
            </p:nvSpPr>
            <p:spPr>
              <a:xfrm>
                <a:off x="2418523" y="926061"/>
                <a:ext cx="715260" cy="337747"/>
              </a:xfrm>
              <a:prstGeom prst="rect">
                <a:avLst/>
              </a:prstGeom>
              <a:noFill/>
            </p:spPr>
            <p:txBody>
              <a:bodyPr wrap="none" rtlCol="0">
                <a:spAutoFit/>
              </a:bodyPr>
              <a:lstStyle/>
              <a:p>
                <a:r>
                  <a:rPr lang="cs-CZ" dirty="0"/>
                  <a:t>Alb</a:t>
                </a:r>
                <a:r>
                  <a:rPr lang="cs-CZ" baseline="50000" dirty="0"/>
                  <a:t>-</a:t>
                </a:r>
                <a:endParaRPr lang="en-US" baseline="50000" dirty="0"/>
              </a:p>
            </p:txBody>
          </p:sp>
        </p:grpSp>
      </p:grpSp>
      <p:cxnSp>
        <p:nvCxnSpPr>
          <p:cNvPr id="58" name="Přímá spojnice 57">
            <a:extLst>
              <a:ext uri="{FF2B5EF4-FFF2-40B4-BE49-F238E27FC236}">
                <a16:creationId xmlns:a16="http://schemas.microsoft.com/office/drawing/2014/main" id="{A6077F1C-7C71-4291-A6EB-177B9348B787}"/>
              </a:ext>
            </a:extLst>
          </p:cNvPr>
          <p:cNvCxnSpPr>
            <a:cxnSpLocks/>
          </p:cNvCxnSpPr>
          <p:nvPr/>
        </p:nvCxnSpPr>
        <p:spPr>
          <a:xfrm flipH="1">
            <a:off x="10294670"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Přímá spojnice 58">
            <a:extLst>
              <a:ext uri="{FF2B5EF4-FFF2-40B4-BE49-F238E27FC236}">
                <a16:creationId xmlns:a16="http://schemas.microsoft.com/office/drawing/2014/main" id="{7EF19B59-C5ED-4F4F-970F-3EE557C4C0D2}"/>
              </a:ext>
            </a:extLst>
          </p:cNvPr>
          <p:cNvCxnSpPr>
            <a:cxnSpLocks/>
            <a:stCxn id="43" idx="1"/>
            <a:endCxn id="38" idx="3"/>
          </p:cNvCxnSpPr>
          <p:nvPr/>
        </p:nvCxnSpPr>
        <p:spPr>
          <a:xfrm flipH="1">
            <a:off x="10427603"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Přímá spojnice 59">
            <a:extLst>
              <a:ext uri="{FF2B5EF4-FFF2-40B4-BE49-F238E27FC236}">
                <a16:creationId xmlns:a16="http://schemas.microsoft.com/office/drawing/2014/main" id="{7B84C2E8-B217-4678-97E5-B922AEE23298}"/>
              </a:ext>
            </a:extLst>
          </p:cNvPr>
          <p:cNvCxnSpPr>
            <a:cxnSpLocks/>
            <a:stCxn id="44" idx="1"/>
            <a:endCxn id="37" idx="3"/>
          </p:cNvCxnSpPr>
          <p:nvPr/>
        </p:nvCxnSpPr>
        <p:spPr>
          <a:xfrm flipH="1">
            <a:off x="10427603"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Přímá spojnice 60">
            <a:extLst>
              <a:ext uri="{FF2B5EF4-FFF2-40B4-BE49-F238E27FC236}">
                <a16:creationId xmlns:a16="http://schemas.microsoft.com/office/drawing/2014/main" id="{4939113A-0822-4CFF-9B91-603229F03ABD}"/>
              </a:ext>
            </a:extLst>
          </p:cNvPr>
          <p:cNvCxnSpPr>
            <a:cxnSpLocks/>
          </p:cNvCxnSpPr>
          <p:nvPr/>
        </p:nvCxnSpPr>
        <p:spPr>
          <a:xfrm flipV="1">
            <a:off x="8914212"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Přímá spojnice 61">
            <a:extLst>
              <a:ext uri="{FF2B5EF4-FFF2-40B4-BE49-F238E27FC236}">
                <a16:creationId xmlns:a16="http://schemas.microsoft.com/office/drawing/2014/main" id="{9886BC64-E836-4839-A552-7EF168B4F4B3}"/>
              </a:ext>
            </a:extLst>
          </p:cNvPr>
          <p:cNvCxnSpPr/>
          <p:nvPr/>
        </p:nvCxnSpPr>
        <p:spPr>
          <a:xfrm flipH="1">
            <a:off x="7489349" y="2621998"/>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3" name="Přímá spojnice 62">
            <a:extLst>
              <a:ext uri="{FF2B5EF4-FFF2-40B4-BE49-F238E27FC236}">
                <a16:creationId xmlns:a16="http://schemas.microsoft.com/office/drawing/2014/main" id="{5F13F189-84F4-43A0-A431-0DA4A45D78F2}"/>
              </a:ext>
            </a:extLst>
          </p:cNvPr>
          <p:cNvCxnSpPr/>
          <p:nvPr/>
        </p:nvCxnSpPr>
        <p:spPr>
          <a:xfrm flipH="1">
            <a:off x="7552727"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4" name="Přímá spojnice se šipkou 63">
            <a:extLst>
              <a:ext uri="{FF2B5EF4-FFF2-40B4-BE49-F238E27FC236}">
                <a16:creationId xmlns:a16="http://schemas.microsoft.com/office/drawing/2014/main" id="{E7548EB5-4A92-4A24-90CA-A113F28E93B4}"/>
              </a:ext>
            </a:extLst>
          </p:cNvPr>
          <p:cNvCxnSpPr>
            <a:cxnSpLocks/>
          </p:cNvCxnSpPr>
          <p:nvPr/>
        </p:nvCxnSpPr>
        <p:spPr>
          <a:xfrm>
            <a:off x="7920862" y="813780"/>
            <a:ext cx="0" cy="1808218"/>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5" name="TextovéPole 64">
            <a:extLst>
              <a:ext uri="{FF2B5EF4-FFF2-40B4-BE49-F238E27FC236}">
                <a16:creationId xmlns:a16="http://schemas.microsoft.com/office/drawing/2014/main" id="{FD1AC5B9-66CD-45D5-B72A-1F2146C54ED5}"/>
              </a:ext>
            </a:extLst>
          </p:cNvPr>
          <p:cNvSpPr txBox="1"/>
          <p:nvPr/>
        </p:nvSpPr>
        <p:spPr>
          <a:xfrm>
            <a:off x="7194145" y="1245830"/>
            <a:ext cx="681597" cy="461665"/>
          </a:xfrm>
          <a:prstGeom prst="rect">
            <a:avLst/>
          </a:prstGeom>
          <a:noFill/>
        </p:spPr>
        <p:txBody>
          <a:bodyPr wrap="none" rtlCol="0">
            <a:spAutoFit/>
          </a:bodyPr>
          <a:lstStyle/>
          <a:p>
            <a:r>
              <a:rPr lang="cs-CZ" dirty="0"/>
              <a:t>SID</a:t>
            </a:r>
            <a:endParaRPr lang="en-US" baseline="-25000" dirty="0"/>
          </a:p>
        </p:txBody>
      </p:sp>
      <p:sp>
        <p:nvSpPr>
          <p:cNvPr id="66" name="TextovéPole 65">
            <a:extLst>
              <a:ext uri="{FF2B5EF4-FFF2-40B4-BE49-F238E27FC236}">
                <a16:creationId xmlns:a16="http://schemas.microsoft.com/office/drawing/2014/main" id="{AB866553-C1F4-4D47-88EA-00981D0954A0}"/>
              </a:ext>
            </a:extLst>
          </p:cNvPr>
          <p:cNvSpPr txBox="1"/>
          <p:nvPr/>
        </p:nvSpPr>
        <p:spPr>
          <a:xfrm>
            <a:off x="6440779" y="3230740"/>
            <a:ext cx="1838965" cy="646331"/>
          </a:xfrm>
          <a:prstGeom prst="rect">
            <a:avLst/>
          </a:prstGeom>
          <a:solidFill>
            <a:srgbClr val="FFFF00"/>
          </a:solidFill>
        </p:spPr>
        <p:txBody>
          <a:bodyPr wrap="none" rtlCol="0">
            <a:spAutoFit/>
          </a:bodyPr>
          <a:lstStyle/>
          <a:p>
            <a:r>
              <a:rPr lang="cs-CZ" sz="1800" dirty="0" err="1"/>
              <a:t>Hypochloremická</a:t>
            </a:r>
            <a:endParaRPr lang="cs-CZ" sz="1800" dirty="0"/>
          </a:p>
          <a:p>
            <a:pPr algn="ctr"/>
            <a:r>
              <a:rPr lang="cs-CZ" sz="1800" dirty="0"/>
              <a:t> alkalóza</a:t>
            </a:r>
          </a:p>
        </p:txBody>
      </p:sp>
      <p:sp>
        <p:nvSpPr>
          <p:cNvPr id="67" name="TextovéPole 66">
            <a:extLst>
              <a:ext uri="{FF2B5EF4-FFF2-40B4-BE49-F238E27FC236}">
                <a16:creationId xmlns:a16="http://schemas.microsoft.com/office/drawing/2014/main" id="{12A5FF5D-DBE1-40F9-9F6C-5BAB10EC624C}"/>
              </a:ext>
            </a:extLst>
          </p:cNvPr>
          <p:cNvSpPr txBox="1"/>
          <p:nvPr/>
        </p:nvSpPr>
        <p:spPr>
          <a:xfrm>
            <a:off x="6375474" y="2527227"/>
            <a:ext cx="1495922" cy="707886"/>
          </a:xfrm>
          <a:prstGeom prst="rect">
            <a:avLst/>
          </a:prstGeom>
          <a:noFill/>
        </p:spPr>
        <p:txBody>
          <a:bodyPr wrap="none" rtlCol="0">
            <a:spAutoFit/>
          </a:bodyPr>
          <a:lstStyle/>
          <a:p>
            <a:r>
              <a:rPr lang="cs-CZ" sz="2000" dirty="0">
                <a:solidFill>
                  <a:srgbClr val="FF0000"/>
                </a:solidFill>
              </a:rPr>
              <a:t>Vzestup</a:t>
            </a:r>
            <a:r>
              <a:rPr lang="cs-CZ" sz="1800" dirty="0">
                <a:solidFill>
                  <a:srgbClr val="FF0000"/>
                </a:solidFill>
              </a:rPr>
              <a:t> </a:t>
            </a:r>
            <a:r>
              <a:rPr lang="cs-CZ" sz="2000" dirty="0">
                <a:solidFill>
                  <a:srgbClr val="FF0000"/>
                </a:solidFill>
              </a:rPr>
              <a:t>SID</a:t>
            </a:r>
            <a:endParaRPr lang="cs-CZ" sz="1800" dirty="0">
              <a:solidFill>
                <a:srgbClr val="FF0000"/>
              </a:solidFill>
            </a:endParaRPr>
          </a:p>
          <a:p>
            <a:r>
              <a:rPr lang="cs-CZ" sz="2000" dirty="0">
                <a:solidFill>
                  <a:srgbClr val="FF0000"/>
                </a:solidFill>
              </a:rPr>
              <a:t>Pokles [Cl</a:t>
            </a:r>
            <a:r>
              <a:rPr lang="cs-CZ" sz="2000" baseline="30000" dirty="0">
                <a:solidFill>
                  <a:srgbClr val="FF0000"/>
                </a:solidFill>
              </a:rPr>
              <a:t>-</a:t>
            </a:r>
            <a:r>
              <a:rPr lang="cs-CZ" sz="2000" dirty="0">
                <a:solidFill>
                  <a:srgbClr val="FF0000"/>
                </a:solidFill>
              </a:rPr>
              <a:t>]</a:t>
            </a:r>
            <a:endParaRPr lang="en-US" sz="2000" dirty="0">
              <a:solidFill>
                <a:srgbClr val="FF0000"/>
              </a:solidFill>
            </a:endParaRPr>
          </a:p>
        </p:txBody>
      </p:sp>
      <p:sp>
        <p:nvSpPr>
          <p:cNvPr id="68" name="Šipka: dolů 67">
            <a:extLst>
              <a:ext uri="{FF2B5EF4-FFF2-40B4-BE49-F238E27FC236}">
                <a16:creationId xmlns:a16="http://schemas.microsoft.com/office/drawing/2014/main" id="{2788B85A-7105-4264-8CAA-B382E38936BA}"/>
              </a:ext>
            </a:extLst>
          </p:cNvPr>
          <p:cNvSpPr/>
          <p:nvPr/>
        </p:nvSpPr>
        <p:spPr>
          <a:xfrm rot="10800000">
            <a:off x="7067987" y="1298038"/>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9" name="Šipka: dolů 68">
            <a:extLst>
              <a:ext uri="{FF2B5EF4-FFF2-40B4-BE49-F238E27FC236}">
                <a16:creationId xmlns:a16="http://schemas.microsoft.com/office/drawing/2014/main" id="{DC588285-DD91-4060-AC32-797F94DAE764}"/>
              </a:ext>
            </a:extLst>
          </p:cNvPr>
          <p:cNvSpPr/>
          <p:nvPr/>
        </p:nvSpPr>
        <p:spPr>
          <a:xfrm>
            <a:off x="8615169" y="4084618"/>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132146921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522" name="Obdélník 521">
            <a:extLst>
              <a:ext uri="{FF2B5EF4-FFF2-40B4-BE49-F238E27FC236}">
                <a16:creationId xmlns:a16="http://schemas.microsoft.com/office/drawing/2014/main" id="{B41B0289-2BDE-4BA4-8B62-82B5194AE0C4}"/>
              </a:ext>
            </a:extLst>
          </p:cNvPr>
          <p:cNvSpPr/>
          <p:nvPr/>
        </p:nvSpPr>
        <p:spPr>
          <a:xfrm>
            <a:off x="1524000" y="0"/>
            <a:ext cx="9144000" cy="6858000"/>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grpSp>
        <p:nvGrpSpPr>
          <p:cNvPr id="2" name="Group 2">
            <a:extLst>
              <a:ext uri="{FF2B5EF4-FFF2-40B4-BE49-F238E27FC236}">
                <a16:creationId xmlns:a16="http://schemas.microsoft.com/office/drawing/2014/main" id="{AA8B840E-C8F8-4EDC-9919-358C04FE270D}"/>
              </a:ext>
            </a:extLst>
          </p:cNvPr>
          <p:cNvGrpSpPr>
            <a:grpSpLocks/>
          </p:cNvGrpSpPr>
          <p:nvPr/>
        </p:nvGrpSpPr>
        <p:grpSpPr bwMode="auto">
          <a:xfrm>
            <a:off x="4295775" y="2205039"/>
            <a:ext cx="1430338" cy="1328737"/>
            <a:chOff x="1739" y="1340"/>
            <a:chExt cx="901" cy="837"/>
          </a:xfrm>
        </p:grpSpPr>
        <p:grpSp>
          <p:nvGrpSpPr>
            <p:cNvPr id="34157" name="Group 3">
              <a:extLst>
                <a:ext uri="{FF2B5EF4-FFF2-40B4-BE49-F238E27FC236}">
                  <a16:creationId xmlns:a16="http://schemas.microsoft.com/office/drawing/2014/main" id="{F0381C23-6CC9-42D4-9F0A-66F8699214B9}"/>
                </a:ext>
              </a:extLst>
            </p:cNvPr>
            <p:cNvGrpSpPr>
              <a:grpSpLocks/>
            </p:cNvGrpSpPr>
            <p:nvPr/>
          </p:nvGrpSpPr>
          <p:grpSpPr bwMode="auto">
            <a:xfrm>
              <a:off x="1739" y="1340"/>
              <a:ext cx="901" cy="837"/>
              <a:chOff x="1739" y="1340"/>
              <a:chExt cx="901" cy="837"/>
            </a:xfrm>
          </p:grpSpPr>
          <p:sp>
            <p:nvSpPr>
              <p:cNvPr id="34311" name="Freeform 4">
                <a:extLst>
                  <a:ext uri="{FF2B5EF4-FFF2-40B4-BE49-F238E27FC236}">
                    <a16:creationId xmlns:a16="http://schemas.microsoft.com/office/drawing/2014/main" id="{3ADDAC2A-2B73-405F-B54A-E5D97ED9165B}"/>
                  </a:ext>
                </a:extLst>
              </p:cNvPr>
              <p:cNvSpPr>
                <a:spLocks/>
              </p:cNvSpPr>
              <p:nvPr/>
            </p:nvSpPr>
            <p:spPr bwMode="auto">
              <a:xfrm>
                <a:off x="2199" y="1341"/>
                <a:ext cx="441" cy="498"/>
              </a:xfrm>
              <a:custGeom>
                <a:avLst/>
                <a:gdLst>
                  <a:gd name="T0" fmla="*/ 1 w 1323"/>
                  <a:gd name="T1" fmla="*/ 2 h 1496"/>
                  <a:gd name="T2" fmla="*/ 1 w 1323"/>
                  <a:gd name="T3" fmla="*/ 2 h 1496"/>
                  <a:gd name="T4" fmla="*/ 1 w 1323"/>
                  <a:gd name="T5" fmla="*/ 2 h 1496"/>
                  <a:gd name="T6" fmla="*/ 1 w 1323"/>
                  <a:gd name="T7" fmla="*/ 2 h 1496"/>
                  <a:gd name="T8" fmla="*/ 1 w 1323"/>
                  <a:gd name="T9" fmla="*/ 2 h 1496"/>
                  <a:gd name="T10" fmla="*/ 1 w 1323"/>
                  <a:gd name="T11" fmla="*/ 2 h 1496"/>
                  <a:gd name="T12" fmla="*/ 1 w 1323"/>
                  <a:gd name="T13" fmla="*/ 2 h 1496"/>
                  <a:gd name="T14" fmla="*/ 2 w 1323"/>
                  <a:gd name="T15" fmla="*/ 2 h 1496"/>
                  <a:gd name="T16" fmla="*/ 2 w 1323"/>
                  <a:gd name="T17" fmla="*/ 2 h 1496"/>
                  <a:gd name="T18" fmla="*/ 2 w 1323"/>
                  <a:gd name="T19" fmla="*/ 1 h 1496"/>
                  <a:gd name="T20" fmla="*/ 2 w 1323"/>
                  <a:gd name="T21" fmla="*/ 1 h 1496"/>
                  <a:gd name="T22" fmla="*/ 2 w 1323"/>
                  <a:gd name="T23" fmla="*/ 1 h 1496"/>
                  <a:gd name="T24" fmla="*/ 2 w 1323"/>
                  <a:gd name="T25" fmla="*/ 1 h 1496"/>
                  <a:gd name="T26" fmla="*/ 2 w 1323"/>
                  <a:gd name="T27" fmla="*/ 1 h 1496"/>
                  <a:gd name="T28" fmla="*/ 2 w 1323"/>
                  <a:gd name="T29" fmla="*/ 1 h 1496"/>
                  <a:gd name="T30" fmla="*/ 2 w 1323"/>
                  <a:gd name="T31" fmla="*/ 1 h 1496"/>
                  <a:gd name="T32" fmla="*/ 2 w 1323"/>
                  <a:gd name="T33" fmla="*/ 1 h 1496"/>
                  <a:gd name="T34" fmla="*/ 2 w 1323"/>
                  <a:gd name="T35" fmla="*/ 1 h 1496"/>
                  <a:gd name="T36" fmla="*/ 1 w 1323"/>
                  <a:gd name="T37" fmla="*/ 0 h 1496"/>
                  <a:gd name="T38" fmla="*/ 1 w 1323"/>
                  <a:gd name="T39" fmla="*/ 0 h 1496"/>
                  <a:gd name="T40" fmla="*/ 1 w 1323"/>
                  <a:gd name="T41" fmla="*/ 0 h 1496"/>
                  <a:gd name="T42" fmla="*/ 1 w 1323"/>
                  <a:gd name="T43" fmla="*/ 0 h 1496"/>
                  <a:gd name="T44" fmla="*/ 1 w 1323"/>
                  <a:gd name="T45" fmla="*/ 0 h 1496"/>
                  <a:gd name="T46" fmla="*/ 0 w 1323"/>
                  <a:gd name="T47" fmla="*/ 0 h 1496"/>
                  <a:gd name="T48" fmla="*/ 0 w 1323"/>
                  <a:gd name="T49" fmla="*/ 1 h 1496"/>
                  <a:gd name="T50" fmla="*/ 1 w 1323"/>
                  <a:gd name="T51" fmla="*/ 1 h 1496"/>
                  <a:gd name="T52" fmla="*/ 1 w 1323"/>
                  <a:gd name="T53" fmla="*/ 1 h 1496"/>
                  <a:gd name="T54" fmla="*/ 1 w 1323"/>
                  <a:gd name="T55" fmla="*/ 1 h 1496"/>
                  <a:gd name="T56" fmla="*/ 1 w 1323"/>
                  <a:gd name="T57" fmla="*/ 1 h 1496"/>
                  <a:gd name="T58" fmla="*/ 1 w 1323"/>
                  <a:gd name="T59" fmla="*/ 1 h 1496"/>
                  <a:gd name="T60" fmla="*/ 1 w 1323"/>
                  <a:gd name="T61" fmla="*/ 1 h 1496"/>
                  <a:gd name="T62" fmla="*/ 1 w 1323"/>
                  <a:gd name="T63" fmla="*/ 1 h 1496"/>
                  <a:gd name="T64" fmla="*/ 2 w 1323"/>
                  <a:gd name="T65" fmla="*/ 1 h 1496"/>
                  <a:gd name="T66" fmla="*/ 2 w 1323"/>
                  <a:gd name="T67" fmla="*/ 1 h 1496"/>
                  <a:gd name="T68" fmla="*/ 1 w 1323"/>
                  <a:gd name="T69" fmla="*/ 1 h 1496"/>
                  <a:gd name="T70" fmla="*/ 1 w 1323"/>
                  <a:gd name="T71" fmla="*/ 2 h 1496"/>
                  <a:gd name="T72" fmla="*/ 1 w 1323"/>
                  <a:gd name="T73" fmla="*/ 2 h 1496"/>
                  <a:gd name="T74" fmla="*/ 1 w 1323"/>
                  <a:gd name="T75" fmla="*/ 2 h 1496"/>
                  <a:gd name="T76" fmla="*/ 1 w 1323"/>
                  <a:gd name="T77" fmla="*/ 2 h 1496"/>
                  <a:gd name="T78" fmla="*/ 1 w 1323"/>
                  <a:gd name="T79" fmla="*/ 2 h 1496"/>
                  <a:gd name="T80" fmla="*/ 1 w 1323"/>
                  <a:gd name="T81" fmla="*/ 2 h 1496"/>
                  <a:gd name="T82" fmla="*/ 1 w 1323"/>
                  <a:gd name="T83" fmla="*/ 2 h 1496"/>
                  <a:gd name="T84" fmla="*/ 0 w 1323"/>
                  <a:gd name="T85" fmla="*/ 2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3"/>
                  <a:gd name="T130" fmla="*/ 0 h 1496"/>
                  <a:gd name="T131" fmla="*/ 1323 w 1323"/>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3" h="1496">
                    <a:moveTo>
                      <a:pt x="326" y="1496"/>
                    </a:moveTo>
                    <a:lnTo>
                      <a:pt x="483" y="1493"/>
                    </a:lnTo>
                    <a:lnTo>
                      <a:pt x="537" y="1487"/>
                    </a:lnTo>
                    <a:lnTo>
                      <a:pt x="603" y="1476"/>
                    </a:lnTo>
                    <a:lnTo>
                      <a:pt x="653" y="1467"/>
                    </a:lnTo>
                    <a:lnTo>
                      <a:pt x="702" y="1455"/>
                    </a:lnTo>
                    <a:lnTo>
                      <a:pt x="752" y="1439"/>
                    </a:lnTo>
                    <a:lnTo>
                      <a:pt x="796" y="1423"/>
                    </a:lnTo>
                    <a:lnTo>
                      <a:pt x="850" y="1401"/>
                    </a:lnTo>
                    <a:lnTo>
                      <a:pt x="915" y="1371"/>
                    </a:lnTo>
                    <a:lnTo>
                      <a:pt x="965" y="1343"/>
                    </a:lnTo>
                    <a:lnTo>
                      <a:pt x="1014" y="1312"/>
                    </a:lnTo>
                    <a:lnTo>
                      <a:pt x="1047" y="1286"/>
                    </a:lnTo>
                    <a:lnTo>
                      <a:pt x="1086" y="1256"/>
                    </a:lnTo>
                    <a:lnTo>
                      <a:pt x="1113" y="1232"/>
                    </a:lnTo>
                    <a:lnTo>
                      <a:pt x="1143" y="1199"/>
                    </a:lnTo>
                    <a:lnTo>
                      <a:pt x="1170" y="1169"/>
                    </a:lnTo>
                    <a:lnTo>
                      <a:pt x="1196" y="1135"/>
                    </a:lnTo>
                    <a:lnTo>
                      <a:pt x="1217" y="1108"/>
                    </a:lnTo>
                    <a:lnTo>
                      <a:pt x="1242" y="1070"/>
                    </a:lnTo>
                    <a:lnTo>
                      <a:pt x="1267" y="1029"/>
                    </a:lnTo>
                    <a:lnTo>
                      <a:pt x="1283" y="987"/>
                    </a:lnTo>
                    <a:lnTo>
                      <a:pt x="1297" y="952"/>
                    </a:lnTo>
                    <a:lnTo>
                      <a:pt x="1309" y="910"/>
                    </a:lnTo>
                    <a:lnTo>
                      <a:pt x="1319" y="867"/>
                    </a:lnTo>
                    <a:lnTo>
                      <a:pt x="1323" y="809"/>
                    </a:lnTo>
                    <a:lnTo>
                      <a:pt x="1320" y="761"/>
                    </a:lnTo>
                    <a:lnTo>
                      <a:pt x="1313" y="721"/>
                    </a:lnTo>
                    <a:lnTo>
                      <a:pt x="1306" y="680"/>
                    </a:lnTo>
                    <a:lnTo>
                      <a:pt x="1291" y="635"/>
                    </a:lnTo>
                    <a:lnTo>
                      <a:pt x="1278" y="598"/>
                    </a:lnTo>
                    <a:lnTo>
                      <a:pt x="1260" y="563"/>
                    </a:lnTo>
                    <a:lnTo>
                      <a:pt x="1233" y="519"/>
                    </a:lnTo>
                    <a:lnTo>
                      <a:pt x="1200" y="469"/>
                    </a:lnTo>
                    <a:lnTo>
                      <a:pt x="1165" y="429"/>
                    </a:lnTo>
                    <a:lnTo>
                      <a:pt x="1136" y="395"/>
                    </a:lnTo>
                    <a:lnTo>
                      <a:pt x="1100" y="362"/>
                    </a:lnTo>
                    <a:lnTo>
                      <a:pt x="1064" y="335"/>
                    </a:lnTo>
                    <a:lnTo>
                      <a:pt x="1023" y="305"/>
                    </a:lnTo>
                    <a:lnTo>
                      <a:pt x="970" y="268"/>
                    </a:lnTo>
                    <a:lnTo>
                      <a:pt x="920" y="241"/>
                    </a:lnTo>
                    <a:lnTo>
                      <a:pt x="863" y="211"/>
                    </a:lnTo>
                    <a:lnTo>
                      <a:pt x="746" y="168"/>
                    </a:lnTo>
                    <a:lnTo>
                      <a:pt x="651" y="141"/>
                    </a:lnTo>
                    <a:lnTo>
                      <a:pt x="547" y="121"/>
                    </a:lnTo>
                    <a:lnTo>
                      <a:pt x="463" y="111"/>
                    </a:lnTo>
                    <a:lnTo>
                      <a:pt x="356" y="105"/>
                    </a:lnTo>
                    <a:lnTo>
                      <a:pt x="356" y="0"/>
                    </a:lnTo>
                    <a:lnTo>
                      <a:pt x="0" y="238"/>
                    </a:lnTo>
                    <a:lnTo>
                      <a:pt x="361" y="479"/>
                    </a:lnTo>
                    <a:lnTo>
                      <a:pt x="360" y="372"/>
                    </a:lnTo>
                    <a:lnTo>
                      <a:pt x="467" y="379"/>
                    </a:lnTo>
                    <a:lnTo>
                      <a:pt x="547" y="392"/>
                    </a:lnTo>
                    <a:lnTo>
                      <a:pt x="630" y="412"/>
                    </a:lnTo>
                    <a:lnTo>
                      <a:pt x="746" y="456"/>
                    </a:lnTo>
                    <a:lnTo>
                      <a:pt x="801" y="485"/>
                    </a:lnTo>
                    <a:lnTo>
                      <a:pt x="853" y="516"/>
                    </a:lnTo>
                    <a:lnTo>
                      <a:pt x="897" y="552"/>
                    </a:lnTo>
                    <a:lnTo>
                      <a:pt x="940" y="587"/>
                    </a:lnTo>
                    <a:lnTo>
                      <a:pt x="975" y="620"/>
                    </a:lnTo>
                    <a:lnTo>
                      <a:pt x="1004" y="656"/>
                    </a:lnTo>
                    <a:lnTo>
                      <a:pt x="1036" y="700"/>
                    </a:lnTo>
                    <a:lnTo>
                      <a:pt x="1064" y="750"/>
                    </a:lnTo>
                    <a:lnTo>
                      <a:pt x="1084" y="797"/>
                    </a:lnTo>
                    <a:lnTo>
                      <a:pt x="1094" y="841"/>
                    </a:lnTo>
                    <a:lnTo>
                      <a:pt x="1104" y="894"/>
                    </a:lnTo>
                    <a:lnTo>
                      <a:pt x="1105" y="946"/>
                    </a:lnTo>
                    <a:lnTo>
                      <a:pt x="1103" y="982"/>
                    </a:lnTo>
                    <a:lnTo>
                      <a:pt x="1097" y="1020"/>
                    </a:lnTo>
                    <a:lnTo>
                      <a:pt x="1084" y="1065"/>
                    </a:lnTo>
                    <a:lnTo>
                      <a:pt x="1067" y="1108"/>
                    </a:lnTo>
                    <a:lnTo>
                      <a:pt x="1047" y="1150"/>
                    </a:lnTo>
                    <a:lnTo>
                      <a:pt x="1020" y="1190"/>
                    </a:lnTo>
                    <a:lnTo>
                      <a:pt x="973" y="1249"/>
                    </a:lnTo>
                    <a:lnTo>
                      <a:pt x="932" y="1288"/>
                    </a:lnTo>
                    <a:lnTo>
                      <a:pt x="880" y="1330"/>
                    </a:lnTo>
                    <a:lnTo>
                      <a:pt x="827" y="1366"/>
                    </a:lnTo>
                    <a:lnTo>
                      <a:pt x="786" y="1389"/>
                    </a:lnTo>
                    <a:lnTo>
                      <a:pt x="739" y="1413"/>
                    </a:lnTo>
                    <a:lnTo>
                      <a:pt x="693" y="1430"/>
                    </a:lnTo>
                    <a:lnTo>
                      <a:pt x="656" y="1444"/>
                    </a:lnTo>
                    <a:lnTo>
                      <a:pt x="620" y="1456"/>
                    </a:lnTo>
                    <a:lnTo>
                      <a:pt x="574" y="1465"/>
                    </a:lnTo>
                    <a:lnTo>
                      <a:pt x="531" y="1472"/>
                    </a:lnTo>
                    <a:lnTo>
                      <a:pt x="473" y="1482"/>
                    </a:lnTo>
                    <a:lnTo>
                      <a:pt x="326" y="1496"/>
                    </a:lnTo>
                    <a:close/>
                  </a:path>
                </a:pathLst>
              </a:custGeom>
              <a:solidFill>
                <a:srgbClr val="000080"/>
              </a:solidFill>
              <a:ln w="4763">
                <a:solidFill>
                  <a:srgbClr val="000000"/>
                </a:solidFill>
                <a:round/>
                <a:headEnd/>
                <a:tailEnd/>
              </a:ln>
            </p:spPr>
            <p:txBody>
              <a:bodyPr/>
              <a:lstStyle/>
              <a:p>
                <a:endParaRPr lang="en-US"/>
              </a:p>
            </p:txBody>
          </p:sp>
          <p:sp>
            <p:nvSpPr>
              <p:cNvPr id="34312" name="Freeform 5">
                <a:extLst>
                  <a:ext uri="{FF2B5EF4-FFF2-40B4-BE49-F238E27FC236}">
                    <a16:creationId xmlns:a16="http://schemas.microsoft.com/office/drawing/2014/main" id="{8BA3431B-2E9C-4333-AE34-EE4D912A55CD}"/>
                  </a:ext>
                </a:extLst>
              </p:cNvPr>
              <p:cNvSpPr>
                <a:spLocks/>
              </p:cNvSpPr>
              <p:nvPr/>
            </p:nvSpPr>
            <p:spPr bwMode="auto">
              <a:xfrm>
                <a:off x="2199" y="1672"/>
                <a:ext cx="441" cy="499"/>
              </a:xfrm>
              <a:custGeom>
                <a:avLst/>
                <a:gdLst>
                  <a:gd name="T0" fmla="*/ 1 w 1323"/>
                  <a:gd name="T1" fmla="*/ 0 h 1496"/>
                  <a:gd name="T2" fmla="*/ 1 w 1323"/>
                  <a:gd name="T3" fmla="*/ 0 h 1496"/>
                  <a:gd name="T4" fmla="*/ 1 w 1323"/>
                  <a:gd name="T5" fmla="*/ 0 h 1496"/>
                  <a:gd name="T6" fmla="*/ 1 w 1323"/>
                  <a:gd name="T7" fmla="*/ 0 h 1496"/>
                  <a:gd name="T8" fmla="*/ 1 w 1323"/>
                  <a:gd name="T9" fmla="*/ 0 h 1496"/>
                  <a:gd name="T10" fmla="*/ 1 w 1323"/>
                  <a:gd name="T11" fmla="*/ 0 h 1496"/>
                  <a:gd name="T12" fmla="*/ 1 w 1323"/>
                  <a:gd name="T13" fmla="*/ 0 h 1496"/>
                  <a:gd name="T14" fmla="*/ 2 w 1323"/>
                  <a:gd name="T15" fmla="*/ 0 h 1496"/>
                  <a:gd name="T16" fmla="*/ 2 w 1323"/>
                  <a:gd name="T17" fmla="*/ 0 h 1496"/>
                  <a:gd name="T18" fmla="*/ 2 w 1323"/>
                  <a:gd name="T19" fmla="*/ 1 h 1496"/>
                  <a:gd name="T20" fmla="*/ 2 w 1323"/>
                  <a:gd name="T21" fmla="*/ 1 h 1496"/>
                  <a:gd name="T22" fmla="*/ 2 w 1323"/>
                  <a:gd name="T23" fmla="*/ 1 h 1496"/>
                  <a:gd name="T24" fmla="*/ 2 w 1323"/>
                  <a:gd name="T25" fmla="*/ 1 h 1496"/>
                  <a:gd name="T26" fmla="*/ 2 w 1323"/>
                  <a:gd name="T27" fmla="*/ 1 h 1496"/>
                  <a:gd name="T28" fmla="*/ 2 w 1323"/>
                  <a:gd name="T29" fmla="*/ 1 h 1496"/>
                  <a:gd name="T30" fmla="*/ 2 w 1323"/>
                  <a:gd name="T31" fmla="*/ 1 h 1496"/>
                  <a:gd name="T32" fmla="*/ 2 w 1323"/>
                  <a:gd name="T33" fmla="*/ 1 h 1496"/>
                  <a:gd name="T34" fmla="*/ 2 w 1323"/>
                  <a:gd name="T35" fmla="*/ 2 h 1496"/>
                  <a:gd name="T36" fmla="*/ 1 w 1323"/>
                  <a:gd name="T37" fmla="*/ 2 h 1496"/>
                  <a:gd name="T38" fmla="*/ 1 w 1323"/>
                  <a:gd name="T39" fmla="*/ 2 h 1496"/>
                  <a:gd name="T40" fmla="*/ 1 w 1323"/>
                  <a:gd name="T41" fmla="*/ 2 h 1496"/>
                  <a:gd name="T42" fmla="*/ 1 w 1323"/>
                  <a:gd name="T43" fmla="*/ 2 h 1496"/>
                  <a:gd name="T44" fmla="*/ 1 w 1323"/>
                  <a:gd name="T45" fmla="*/ 2 h 1496"/>
                  <a:gd name="T46" fmla="*/ 0 w 1323"/>
                  <a:gd name="T47" fmla="*/ 2 h 1496"/>
                  <a:gd name="T48" fmla="*/ 0 w 1323"/>
                  <a:gd name="T49" fmla="*/ 1 h 1496"/>
                  <a:gd name="T50" fmla="*/ 1 w 1323"/>
                  <a:gd name="T51" fmla="*/ 2 h 1496"/>
                  <a:gd name="T52" fmla="*/ 1 w 1323"/>
                  <a:gd name="T53" fmla="*/ 1 h 1496"/>
                  <a:gd name="T54" fmla="*/ 1 w 1323"/>
                  <a:gd name="T55" fmla="*/ 1 h 1496"/>
                  <a:gd name="T56" fmla="*/ 1 w 1323"/>
                  <a:gd name="T57" fmla="*/ 1 h 1496"/>
                  <a:gd name="T58" fmla="*/ 1 w 1323"/>
                  <a:gd name="T59" fmla="*/ 1 h 1496"/>
                  <a:gd name="T60" fmla="*/ 1 w 1323"/>
                  <a:gd name="T61" fmla="*/ 1 h 1496"/>
                  <a:gd name="T62" fmla="*/ 1 w 1323"/>
                  <a:gd name="T63" fmla="*/ 1 h 1496"/>
                  <a:gd name="T64" fmla="*/ 2 w 1323"/>
                  <a:gd name="T65" fmla="*/ 1 h 1496"/>
                  <a:gd name="T66" fmla="*/ 2 w 1323"/>
                  <a:gd name="T67" fmla="*/ 1 h 1496"/>
                  <a:gd name="T68" fmla="*/ 1 w 1323"/>
                  <a:gd name="T69" fmla="*/ 1 h 1496"/>
                  <a:gd name="T70" fmla="*/ 1 w 1323"/>
                  <a:gd name="T71" fmla="*/ 0 h 1496"/>
                  <a:gd name="T72" fmla="*/ 1 w 1323"/>
                  <a:gd name="T73" fmla="*/ 0 h 1496"/>
                  <a:gd name="T74" fmla="*/ 1 w 1323"/>
                  <a:gd name="T75" fmla="*/ 0 h 1496"/>
                  <a:gd name="T76" fmla="*/ 1 w 1323"/>
                  <a:gd name="T77" fmla="*/ 0 h 1496"/>
                  <a:gd name="T78" fmla="*/ 1 w 1323"/>
                  <a:gd name="T79" fmla="*/ 0 h 1496"/>
                  <a:gd name="T80" fmla="*/ 1 w 1323"/>
                  <a:gd name="T81" fmla="*/ 0 h 1496"/>
                  <a:gd name="T82" fmla="*/ 1 w 1323"/>
                  <a:gd name="T83" fmla="*/ 0 h 1496"/>
                  <a:gd name="T84" fmla="*/ 0 w 1323"/>
                  <a:gd name="T85" fmla="*/ 0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3"/>
                  <a:gd name="T130" fmla="*/ 0 h 1496"/>
                  <a:gd name="T131" fmla="*/ 1323 w 1323"/>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3" h="1496">
                    <a:moveTo>
                      <a:pt x="326" y="0"/>
                    </a:moveTo>
                    <a:lnTo>
                      <a:pt x="483" y="4"/>
                    </a:lnTo>
                    <a:lnTo>
                      <a:pt x="537" y="9"/>
                    </a:lnTo>
                    <a:lnTo>
                      <a:pt x="603" y="20"/>
                    </a:lnTo>
                    <a:lnTo>
                      <a:pt x="653" y="29"/>
                    </a:lnTo>
                    <a:lnTo>
                      <a:pt x="702" y="43"/>
                    </a:lnTo>
                    <a:lnTo>
                      <a:pt x="752" y="57"/>
                    </a:lnTo>
                    <a:lnTo>
                      <a:pt x="796" y="74"/>
                    </a:lnTo>
                    <a:lnTo>
                      <a:pt x="850" y="95"/>
                    </a:lnTo>
                    <a:lnTo>
                      <a:pt x="915" y="126"/>
                    </a:lnTo>
                    <a:lnTo>
                      <a:pt x="965" y="153"/>
                    </a:lnTo>
                    <a:lnTo>
                      <a:pt x="1014" y="185"/>
                    </a:lnTo>
                    <a:lnTo>
                      <a:pt x="1047" y="211"/>
                    </a:lnTo>
                    <a:lnTo>
                      <a:pt x="1086" y="241"/>
                    </a:lnTo>
                    <a:lnTo>
                      <a:pt x="1113" y="264"/>
                    </a:lnTo>
                    <a:lnTo>
                      <a:pt x="1143" y="298"/>
                    </a:lnTo>
                    <a:lnTo>
                      <a:pt x="1170" y="328"/>
                    </a:lnTo>
                    <a:lnTo>
                      <a:pt x="1196" y="362"/>
                    </a:lnTo>
                    <a:lnTo>
                      <a:pt x="1217" y="388"/>
                    </a:lnTo>
                    <a:lnTo>
                      <a:pt x="1242" y="426"/>
                    </a:lnTo>
                    <a:lnTo>
                      <a:pt x="1267" y="469"/>
                    </a:lnTo>
                    <a:lnTo>
                      <a:pt x="1283" y="509"/>
                    </a:lnTo>
                    <a:lnTo>
                      <a:pt x="1297" y="545"/>
                    </a:lnTo>
                    <a:lnTo>
                      <a:pt x="1309" y="586"/>
                    </a:lnTo>
                    <a:lnTo>
                      <a:pt x="1319" y="630"/>
                    </a:lnTo>
                    <a:lnTo>
                      <a:pt x="1323" y="687"/>
                    </a:lnTo>
                    <a:lnTo>
                      <a:pt x="1320" y="735"/>
                    </a:lnTo>
                    <a:lnTo>
                      <a:pt x="1313" y="776"/>
                    </a:lnTo>
                    <a:lnTo>
                      <a:pt x="1306" y="817"/>
                    </a:lnTo>
                    <a:lnTo>
                      <a:pt x="1291" y="862"/>
                    </a:lnTo>
                    <a:lnTo>
                      <a:pt x="1278" y="899"/>
                    </a:lnTo>
                    <a:lnTo>
                      <a:pt x="1260" y="933"/>
                    </a:lnTo>
                    <a:lnTo>
                      <a:pt x="1233" y="978"/>
                    </a:lnTo>
                    <a:lnTo>
                      <a:pt x="1200" y="1027"/>
                    </a:lnTo>
                    <a:lnTo>
                      <a:pt x="1165" y="1068"/>
                    </a:lnTo>
                    <a:lnTo>
                      <a:pt x="1136" y="1101"/>
                    </a:lnTo>
                    <a:lnTo>
                      <a:pt x="1100" y="1135"/>
                    </a:lnTo>
                    <a:lnTo>
                      <a:pt x="1064" y="1162"/>
                    </a:lnTo>
                    <a:lnTo>
                      <a:pt x="1023" y="1192"/>
                    </a:lnTo>
                    <a:lnTo>
                      <a:pt x="970" y="1229"/>
                    </a:lnTo>
                    <a:lnTo>
                      <a:pt x="920" y="1256"/>
                    </a:lnTo>
                    <a:lnTo>
                      <a:pt x="863" y="1286"/>
                    </a:lnTo>
                    <a:lnTo>
                      <a:pt x="746" y="1328"/>
                    </a:lnTo>
                    <a:lnTo>
                      <a:pt x="651" y="1355"/>
                    </a:lnTo>
                    <a:lnTo>
                      <a:pt x="547" y="1375"/>
                    </a:lnTo>
                    <a:lnTo>
                      <a:pt x="463" y="1385"/>
                    </a:lnTo>
                    <a:lnTo>
                      <a:pt x="356" y="1392"/>
                    </a:lnTo>
                    <a:lnTo>
                      <a:pt x="356" y="1496"/>
                    </a:lnTo>
                    <a:lnTo>
                      <a:pt x="0" y="1259"/>
                    </a:lnTo>
                    <a:lnTo>
                      <a:pt x="361" y="1017"/>
                    </a:lnTo>
                    <a:lnTo>
                      <a:pt x="360" y="1125"/>
                    </a:lnTo>
                    <a:lnTo>
                      <a:pt x="467" y="1118"/>
                    </a:lnTo>
                    <a:lnTo>
                      <a:pt x="547" y="1105"/>
                    </a:lnTo>
                    <a:lnTo>
                      <a:pt x="630" y="1084"/>
                    </a:lnTo>
                    <a:lnTo>
                      <a:pt x="746" y="1041"/>
                    </a:lnTo>
                    <a:lnTo>
                      <a:pt x="801" y="1012"/>
                    </a:lnTo>
                    <a:lnTo>
                      <a:pt x="853" y="980"/>
                    </a:lnTo>
                    <a:lnTo>
                      <a:pt x="897" y="945"/>
                    </a:lnTo>
                    <a:lnTo>
                      <a:pt x="940" y="910"/>
                    </a:lnTo>
                    <a:lnTo>
                      <a:pt x="975" y="877"/>
                    </a:lnTo>
                    <a:lnTo>
                      <a:pt x="1004" y="840"/>
                    </a:lnTo>
                    <a:lnTo>
                      <a:pt x="1036" y="797"/>
                    </a:lnTo>
                    <a:lnTo>
                      <a:pt x="1064" y="746"/>
                    </a:lnTo>
                    <a:lnTo>
                      <a:pt x="1084" y="699"/>
                    </a:lnTo>
                    <a:lnTo>
                      <a:pt x="1094" y="656"/>
                    </a:lnTo>
                    <a:lnTo>
                      <a:pt x="1104" y="602"/>
                    </a:lnTo>
                    <a:lnTo>
                      <a:pt x="1105" y="551"/>
                    </a:lnTo>
                    <a:lnTo>
                      <a:pt x="1103" y="515"/>
                    </a:lnTo>
                    <a:lnTo>
                      <a:pt x="1097" y="477"/>
                    </a:lnTo>
                    <a:lnTo>
                      <a:pt x="1084" y="432"/>
                    </a:lnTo>
                    <a:lnTo>
                      <a:pt x="1067" y="388"/>
                    </a:lnTo>
                    <a:lnTo>
                      <a:pt x="1047" y="347"/>
                    </a:lnTo>
                    <a:lnTo>
                      <a:pt x="1020" y="307"/>
                    </a:lnTo>
                    <a:lnTo>
                      <a:pt x="973" y="247"/>
                    </a:lnTo>
                    <a:lnTo>
                      <a:pt x="932" y="208"/>
                    </a:lnTo>
                    <a:lnTo>
                      <a:pt x="880" y="167"/>
                    </a:lnTo>
                    <a:lnTo>
                      <a:pt x="827" y="131"/>
                    </a:lnTo>
                    <a:lnTo>
                      <a:pt x="786" y="108"/>
                    </a:lnTo>
                    <a:lnTo>
                      <a:pt x="739" y="84"/>
                    </a:lnTo>
                    <a:lnTo>
                      <a:pt x="693" y="66"/>
                    </a:lnTo>
                    <a:lnTo>
                      <a:pt x="656" y="53"/>
                    </a:lnTo>
                    <a:lnTo>
                      <a:pt x="620" y="42"/>
                    </a:lnTo>
                    <a:lnTo>
                      <a:pt x="574" y="32"/>
                    </a:lnTo>
                    <a:lnTo>
                      <a:pt x="531" y="25"/>
                    </a:lnTo>
                    <a:lnTo>
                      <a:pt x="473" y="15"/>
                    </a:lnTo>
                    <a:lnTo>
                      <a:pt x="326" y="0"/>
                    </a:lnTo>
                    <a:close/>
                  </a:path>
                </a:pathLst>
              </a:custGeom>
              <a:solidFill>
                <a:srgbClr val="000080"/>
              </a:solidFill>
              <a:ln w="4763">
                <a:solidFill>
                  <a:srgbClr val="000000"/>
                </a:solidFill>
                <a:round/>
                <a:headEnd/>
                <a:tailEnd/>
              </a:ln>
            </p:spPr>
            <p:txBody>
              <a:bodyPr/>
              <a:lstStyle/>
              <a:p>
                <a:endParaRPr lang="en-US"/>
              </a:p>
            </p:txBody>
          </p:sp>
          <p:sp>
            <p:nvSpPr>
              <p:cNvPr id="34313" name="Freeform 6">
                <a:extLst>
                  <a:ext uri="{FF2B5EF4-FFF2-40B4-BE49-F238E27FC236}">
                    <a16:creationId xmlns:a16="http://schemas.microsoft.com/office/drawing/2014/main" id="{888518A7-475E-4C6A-B440-1CF159ECF92B}"/>
                  </a:ext>
                </a:extLst>
              </p:cNvPr>
              <p:cNvSpPr>
                <a:spLocks/>
              </p:cNvSpPr>
              <p:nvPr/>
            </p:nvSpPr>
            <p:spPr bwMode="auto">
              <a:xfrm>
                <a:off x="1741" y="1678"/>
                <a:ext cx="441" cy="499"/>
              </a:xfrm>
              <a:custGeom>
                <a:avLst/>
                <a:gdLst>
                  <a:gd name="T0" fmla="*/ 1 w 1324"/>
                  <a:gd name="T1" fmla="*/ 0 h 1496"/>
                  <a:gd name="T2" fmla="*/ 1 w 1324"/>
                  <a:gd name="T3" fmla="*/ 0 h 1496"/>
                  <a:gd name="T4" fmla="*/ 1 w 1324"/>
                  <a:gd name="T5" fmla="*/ 0 h 1496"/>
                  <a:gd name="T6" fmla="*/ 1 w 1324"/>
                  <a:gd name="T7" fmla="*/ 0 h 1496"/>
                  <a:gd name="T8" fmla="*/ 1 w 1324"/>
                  <a:gd name="T9" fmla="*/ 0 h 1496"/>
                  <a:gd name="T10" fmla="*/ 0 w 1324"/>
                  <a:gd name="T11" fmla="*/ 0 h 1496"/>
                  <a:gd name="T12" fmla="*/ 0 w 1324"/>
                  <a:gd name="T13" fmla="*/ 0 h 1496"/>
                  <a:gd name="T14" fmla="*/ 0 w 1324"/>
                  <a:gd name="T15" fmla="*/ 0 h 1496"/>
                  <a:gd name="T16" fmla="*/ 0 w 1324"/>
                  <a:gd name="T17" fmla="*/ 0 h 1496"/>
                  <a:gd name="T18" fmla="*/ 0 w 1324"/>
                  <a:gd name="T19" fmla="*/ 1 h 1496"/>
                  <a:gd name="T20" fmla="*/ 0 w 1324"/>
                  <a:gd name="T21" fmla="*/ 1 h 1496"/>
                  <a:gd name="T22" fmla="*/ 0 w 1324"/>
                  <a:gd name="T23" fmla="*/ 1 h 1496"/>
                  <a:gd name="T24" fmla="*/ 0 w 1324"/>
                  <a:gd name="T25" fmla="*/ 1 h 1496"/>
                  <a:gd name="T26" fmla="*/ 0 w 1324"/>
                  <a:gd name="T27" fmla="*/ 1 h 1496"/>
                  <a:gd name="T28" fmla="*/ 0 w 1324"/>
                  <a:gd name="T29" fmla="*/ 1 h 1496"/>
                  <a:gd name="T30" fmla="*/ 0 w 1324"/>
                  <a:gd name="T31" fmla="*/ 1 h 1496"/>
                  <a:gd name="T32" fmla="*/ 0 w 1324"/>
                  <a:gd name="T33" fmla="*/ 1 h 1496"/>
                  <a:gd name="T34" fmla="*/ 0 w 1324"/>
                  <a:gd name="T35" fmla="*/ 2 h 1496"/>
                  <a:gd name="T36" fmla="*/ 0 w 1324"/>
                  <a:gd name="T37" fmla="*/ 2 h 1496"/>
                  <a:gd name="T38" fmla="*/ 0 w 1324"/>
                  <a:gd name="T39" fmla="*/ 2 h 1496"/>
                  <a:gd name="T40" fmla="*/ 1 w 1324"/>
                  <a:gd name="T41" fmla="*/ 2 h 1496"/>
                  <a:gd name="T42" fmla="*/ 1 w 1324"/>
                  <a:gd name="T43" fmla="*/ 2 h 1496"/>
                  <a:gd name="T44" fmla="*/ 1 w 1324"/>
                  <a:gd name="T45" fmla="*/ 2 h 1496"/>
                  <a:gd name="T46" fmla="*/ 1 w 1324"/>
                  <a:gd name="T47" fmla="*/ 2 h 1496"/>
                  <a:gd name="T48" fmla="*/ 1 w 1324"/>
                  <a:gd name="T49" fmla="*/ 1 h 1496"/>
                  <a:gd name="T50" fmla="*/ 1 w 1324"/>
                  <a:gd name="T51" fmla="*/ 2 h 1496"/>
                  <a:gd name="T52" fmla="*/ 1 w 1324"/>
                  <a:gd name="T53" fmla="*/ 1 h 1496"/>
                  <a:gd name="T54" fmla="*/ 1 w 1324"/>
                  <a:gd name="T55" fmla="*/ 1 h 1496"/>
                  <a:gd name="T56" fmla="*/ 1 w 1324"/>
                  <a:gd name="T57" fmla="*/ 1 h 1496"/>
                  <a:gd name="T58" fmla="*/ 0 w 1324"/>
                  <a:gd name="T59" fmla="*/ 1 h 1496"/>
                  <a:gd name="T60" fmla="*/ 0 w 1324"/>
                  <a:gd name="T61" fmla="*/ 1 h 1496"/>
                  <a:gd name="T62" fmla="*/ 0 w 1324"/>
                  <a:gd name="T63" fmla="*/ 1 h 1496"/>
                  <a:gd name="T64" fmla="*/ 0 w 1324"/>
                  <a:gd name="T65" fmla="*/ 1 h 1496"/>
                  <a:gd name="T66" fmla="*/ 0 w 1324"/>
                  <a:gd name="T67" fmla="*/ 1 h 1496"/>
                  <a:gd name="T68" fmla="*/ 0 w 1324"/>
                  <a:gd name="T69" fmla="*/ 1 h 1496"/>
                  <a:gd name="T70" fmla="*/ 0 w 1324"/>
                  <a:gd name="T71" fmla="*/ 0 h 1496"/>
                  <a:gd name="T72" fmla="*/ 0 w 1324"/>
                  <a:gd name="T73" fmla="*/ 0 h 1496"/>
                  <a:gd name="T74" fmla="*/ 1 w 1324"/>
                  <a:gd name="T75" fmla="*/ 0 h 1496"/>
                  <a:gd name="T76" fmla="*/ 1 w 1324"/>
                  <a:gd name="T77" fmla="*/ 0 h 1496"/>
                  <a:gd name="T78" fmla="*/ 1 w 1324"/>
                  <a:gd name="T79" fmla="*/ 0 h 1496"/>
                  <a:gd name="T80" fmla="*/ 1 w 1324"/>
                  <a:gd name="T81" fmla="*/ 0 h 1496"/>
                  <a:gd name="T82" fmla="*/ 1 w 1324"/>
                  <a:gd name="T83" fmla="*/ 0 h 1496"/>
                  <a:gd name="T84" fmla="*/ 1 w 1324"/>
                  <a:gd name="T85" fmla="*/ 0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4"/>
                  <a:gd name="T130" fmla="*/ 0 h 1496"/>
                  <a:gd name="T131" fmla="*/ 1324 w 1324"/>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4" h="1496">
                    <a:moveTo>
                      <a:pt x="997" y="0"/>
                    </a:moveTo>
                    <a:lnTo>
                      <a:pt x="840" y="3"/>
                    </a:lnTo>
                    <a:lnTo>
                      <a:pt x="787" y="9"/>
                    </a:lnTo>
                    <a:lnTo>
                      <a:pt x="721" y="20"/>
                    </a:lnTo>
                    <a:lnTo>
                      <a:pt x="671" y="29"/>
                    </a:lnTo>
                    <a:lnTo>
                      <a:pt x="622" y="41"/>
                    </a:lnTo>
                    <a:lnTo>
                      <a:pt x="572" y="57"/>
                    </a:lnTo>
                    <a:lnTo>
                      <a:pt x="527" y="74"/>
                    </a:lnTo>
                    <a:lnTo>
                      <a:pt x="474" y="95"/>
                    </a:lnTo>
                    <a:lnTo>
                      <a:pt x="409" y="125"/>
                    </a:lnTo>
                    <a:lnTo>
                      <a:pt x="359" y="153"/>
                    </a:lnTo>
                    <a:lnTo>
                      <a:pt x="310" y="185"/>
                    </a:lnTo>
                    <a:lnTo>
                      <a:pt x="276" y="210"/>
                    </a:lnTo>
                    <a:lnTo>
                      <a:pt x="237" y="241"/>
                    </a:lnTo>
                    <a:lnTo>
                      <a:pt x="209" y="264"/>
                    </a:lnTo>
                    <a:lnTo>
                      <a:pt x="180" y="298"/>
                    </a:lnTo>
                    <a:lnTo>
                      <a:pt x="154" y="328"/>
                    </a:lnTo>
                    <a:lnTo>
                      <a:pt x="127" y="361"/>
                    </a:lnTo>
                    <a:lnTo>
                      <a:pt x="107" y="388"/>
                    </a:lnTo>
                    <a:lnTo>
                      <a:pt x="81" y="426"/>
                    </a:lnTo>
                    <a:lnTo>
                      <a:pt x="57" y="468"/>
                    </a:lnTo>
                    <a:lnTo>
                      <a:pt x="40" y="509"/>
                    </a:lnTo>
                    <a:lnTo>
                      <a:pt x="27" y="545"/>
                    </a:lnTo>
                    <a:lnTo>
                      <a:pt x="14" y="586"/>
                    </a:lnTo>
                    <a:lnTo>
                      <a:pt x="4" y="630"/>
                    </a:lnTo>
                    <a:lnTo>
                      <a:pt x="0" y="687"/>
                    </a:lnTo>
                    <a:lnTo>
                      <a:pt x="3" y="735"/>
                    </a:lnTo>
                    <a:lnTo>
                      <a:pt x="10" y="775"/>
                    </a:lnTo>
                    <a:lnTo>
                      <a:pt x="18" y="817"/>
                    </a:lnTo>
                    <a:lnTo>
                      <a:pt x="32" y="862"/>
                    </a:lnTo>
                    <a:lnTo>
                      <a:pt x="46" y="899"/>
                    </a:lnTo>
                    <a:lnTo>
                      <a:pt x="64" y="933"/>
                    </a:lnTo>
                    <a:lnTo>
                      <a:pt x="90" y="978"/>
                    </a:lnTo>
                    <a:lnTo>
                      <a:pt x="124" y="1027"/>
                    </a:lnTo>
                    <a:lnTo>
                      <a:pt x="158" y="1068"/>
                    </a:lnTo>
                    <a:lnTo>
                      <a:pt x="187" y="1101"/>
                    </a:lnTo>
                    <a:lnTo>
                      <a:pt x="224" y="1135"/>
                    </a:lnTo>
                    <a:lnTo>
                      <a:pt x="260" y="1161"/>
                    </a:lnTo>
                    <a:lnTo>
                      <a:pt x="301" y="1192"/>
                    </a:lnTo>
                    <a:lnTo>
                      <a:pt x="353" y="1229"/>
                    </a:lnTo>
                    <a:lnTo>
                      <a:pt x="403" y="1255"/>
                    </a:lnTo>
                    <a:lnTo>
                      <a:pt x="460" y="1286"/>
                    </a:lnTo>
                    <a:lnTo>
                      <a:pt x="577" y="1328"/>
                    </a:lnTo>
                    <a:lnTo>
                      <a:pt x="673" y="1355"/>
                    </a:lnTo>
                    <a:lnTo>
                      <a:pt x="777" y="1375"/>
                    </a:lnTo>
                    <a:lnTo>
                      <a:pt x="860" y="1385"/>
                    </a:lnTo>
                    <a:lnTo>
                      <a:pt x="967" y="1392"/>
                    </a:lnTo>
                    <a:lnTo>
                      <a:pt x="967" y="1496"/>
                    </a:lnTo>
                    <a:lnTo>
                      <a:pt x="1324" y="1259"/>
                    </a:lnTo>
                    <a:lnTo>
                      <a:pt x="963" y="1017"/>
                    </a:lnTo>
                    <a:lnTo>
                      <a:pt x="964" y="1125"/>
                    </a:lnTo>
                    <a:lnTo>
                      <a:pt x="857" y="1118"/>
                    </a:lnTo>
                    <a:lnTo>
                      <a:pt x="777" y="1104"/>
                    </a:lnTo>
                    <a:lnTo>
                      <a:pt x="693" y="1084"/>
                    </a:lnTo>
                    <a:lnTo>
                      <a:pt x="577" y="1041"/>
                    </a:lnTo>
                    <a:lnTo>
                      <a:pt x="523" y="1012"/>
                    </a:lnTo>
                    <a:lnTo>
                      <a:pt x="470" y="980"/>
                    </a:lnTo>
                    <a:lnTo>
                      <a:pt x="427" y="944"/>
                    </a:lnTo>
                    <a:lnTo>
                      <a:pt x="383" y="910"/>
                    </a:lnTo>
                    <a:lnTo>
                      <a:pt x="349" y="876"/>
                    </a:lnTo>
                    <a:lnTo>
                      <a:pt x="320" y="840"/>
                    </a:lnTo>
                    <a:lnTo>
                      <a:pt x="287" y="797"/>
                    </a:lnTo>
                    <a:lnTo>
                      <a:pt x="260" y="746"/>
                    </a:lnTo>
                    <a:lnTo>
                      <a:pt x="240" y="699"/>
                    </a:lnTo>
                    <a:lnTo>
                      <a:pt x="230" y="656"/>
                    </a:lnTo>
                    <a:lnTo>
                      <a:pt x="219" y="602"/>
                    </a:lnTo>
                    <a:lnTo>
                      <a:pt x="218" y="551"/>
                    </a:lnTo>
                    <a:lnTo>
                      <a:pt x="221" y="515"/>
                    </a:lnTo>
                    <a:lnTo>
                      <a:pt x="226" y="477"/>
                    </a:lnTo>
                    <a:lnTo>
                      <a:pt x="240" y="432"/>
                    </a:lnTo>
                    <a:lnTo>
                      <a:pt x="256" y="388"/>
                    </a:lnTo>
                    <a:lnTo>
                      <a:pt x="276" y="347"/>
                    </a:lnTo>
                    <a:lnTo>
                      <a:pt x="303" y="307"/>
                    </a:lnTo>
                    <a:lnTo>
                      <a:pt x="351" y="247"/>
                    </a:lnTo>
                    <a:lnTo>
                      <a:pt x="391" y="208"/>
                    </a:lnTo>
                    <a:lnTo>
                      <a:pt x="443" y="167"/>
                    </a:lnTo>
                    <a:lnTo>
                      <a:pt x="497" y="131"/>
                    </a:lnTo>
                    <a:lnTo>
                      <a:pt x="537" y="108"/>
                    </a:lnTo>
                    <a:lnTo>
                      <a:pt x="585" y="84"/>
                    </a:lnTo>
                    <a:lnTo>
                      <a:pt x="631" y="66"/>
                    </a:lnTo>
                    <a:lnTo>
                      <a:pt x="666" y="53"/>
                    </a:lnTo>
                    <a:lnTo>
                      <a:pt x="703" y="40"/>
                    </a:lnTo>
                    <a:lnTo>
                      <a:pt x="750" y="30"/>
                    </a:lnTo>
                    <a:lnTo>
                      <a:pt x="792" y="25"/>
                    </a:lnTo>
                    <a:lnTo>
                      <a:pt x="850" y="15"/>
                    </a:lnTo>
                    <a:lnTo>
                      <a:pt x="997" y="0"/>
                    </a:lnTo>
                    <a:close/>
                  </a:path>
                </a:pathLst>
              </a:custGeom>
              <a:solidFill>
                <a:srgbClr val="000080"/>
              </a:solidFill>
              <a:ln w="4763">
                <a:solidFill>
                  <a:srgbClr val="000000"/>
                </a:solidFill>
                <a:round/>
                <a:headEnd/>
                <a:tailEnd/>
              </a:ln>
            </p:spPr>
            <p:txBody>
              <a:bodyPr/>
              <a:lstStyle/>
              <a:p>
                <a:endParaRPr lang="en-US"/>
              </a:p>
            </p:txBody>
          </p:sp>
          <p:sp>
            <p:nvSpPr>
              <p:cNvPr id="34314" name="Freeform 7">
                <a:extLst>
                  <a:ext uri="{FF2B5EF4-FFF2-40B4-BE49-F238E27FC236}">
                    <a16:creationId xmlns:a16="http://schemas.microsoft.com/office/drawing/2014/main" id="{35A7F1A1-6FEC-4F72-9A9E-D4C5F313AE6C}"/>
                  </a:ext>
                </a:extLst>
              </p:cNvPr>
              <p:cNvSpPr>
                <a:spLocks/>
              </p:cNvSpPr>
              <p:nvPr/>
            </p:nvSpPr>
            <p:spPr bwMode="auto">
              <a:xfrm>
                <a:off x="1739" y="1340"/>
                <a:ext cx="441" cy="499"/>
              </a:xfrm>
              <a:custGeom>
                <a:avLst/>
                <a:gdLst>
                  <a:gd name="T0" fmla="*/ 1 w 1324"/>
                  <a:gd name="T1" fmla="*/ 2 h 1496"/>
                  <a:gd name="T2" fmla="*/ 1 w 1324"/>
                  <a:gd name="T3" fmla="*/ 2 h 1496"/>
                  <a:gd name="T4" fmla="*/ 1 w 1324"/>
                  <a:gd name="T5" fmla="*/ 2 h 1496"/>
                  <a:gd name="T6" fmla="*/ 1 w 1324"/>
                  <a:gd name="T7" fmla="*/ 2 h 1496"/>
                  <a:gd name="T8" fmla="*/ 1 w 1324"/>
                  <a:gd name="T9" fmla="*/ 2 h 1496"/>
                  <a:gd name="T10" fmla="*/ 0 w 1324"/>
                  <a:gd name="T11" fmla="*/ 2 h 1496"/>
                  <a:gd name="T12" fmla="*/ 0 w 1324"/>
                  <a:gd name="T13" fmla="*/ 2 h 1496"/>
                  <a:gd name="T14" fmla="*/ 0 w 1324"/>
                  <a:gd name="T15" fmla="*/ 2 h 1496"/>
                  <a:gd name="T16" fmla="*/ 0 w 1324"/>
                  <a:gd name="T17" fmla="*/ 2 h 1496"/>
                  <a:gd name="T18" fmla="*/ 0 w 1324"/>
                  <a:gd name="T19" fmla="*/ 1 h 1496"/>
                  <a:gd name="T20" fmla="*/ 0 w 1324"/>
                  <a:gd name="T21" fmla="*/ 1 h 1496"/>
                  <a:gd name="T22" fmla="*/ 0 w 1324"/>
                  <a:gd name="T23" fmla="*/ 1 h 1496"/>
                  <a:gd name="T24" fmla="*/ 0 w 1324"/>
                  <a:gd name="T25" fmla="*/ 1 h 1496"/>
                  <a:gd name="T26" fmla="*/ 0 w 1324"/>
                  <a:gd name="T27" fmla="*/ 1 h 1496"/>
                  <a:gd name="T28" fmla="*/ 0 w 1324"/>
                  <a:gd name="T29" fmla="*/ 1 h 1496"/>
                  <a:gd name="T30" fmla="*/ 0 w 1324"/>
                  <a:gd name="T31" fmla="*/ 1 h 1496"/>
                  <a:gd name="T32" fmla="*/ 0 w 1324"/>
                  <a:gd name="T33" fmla="*/ 1 h 1496"/>
                  <a:gd name="T34" fmla="*/ 0 w 1324"/>
                  <a:gd name="T35" fmla="*/ 1 h 1496"/>
                  <a:gd name="T36" fmla="*/ 0 w 1324"/>
                  <a:gd name="T37" fmla="*/ 0 h 1496"/>
                  <a:gd name="T38" fmla="*/ 0 w 1324"/>
                  <a:gd name="T39" fmla="*/ 0 h 1496"/>
                  <a:gd name="T40" fmla="*/ 1 w 1324"/>
                  <a:gd name="T41" fmla="*/ 0 h 1496"/>
                  <a:gd name="T42" fmla="*/ 1 w 1324"/>
                  <a:gd name="T43" fmla="*/ 0 h 1496"/>
                  <a:gd name="T44" fmla="*/ 1 w 1324"/>
                  <a:gd name="T45" fmla="*/ 0 h 1496"/>
                  <a:gd name="T46" fmla="*/ 1 w 1324"/>
                  <a:gd name="T47" fmla="*/ 0 h 1496"/>
                  <a:gd name="T48" fmla="*/ 1 w 1324"/>
                  <a:gd name="T49" fmla="*/ 1 h 1496"/>
                  <a:gd name="T50" fmla="*/ 1 w 1324"/>
                  <a:gd name="T51" fmla="*/ 1 h 1496"/>
                  <a:gd name="T52" fmla="*/ 1 w 1324"/>
                  <a:gd name="T53" fmla="*/ 1 h 1496"/>
                  <a:gd name="T54" fmla="*/ 1 w 1324"/>
                  <a:gd name="T55" fmla="*/ 1 h 1496"/>
                  <a:gd name="T56" fmla="*/ 1 w 1324"/>
                  <a:gd name="T57" fmla="*/ 1 h 1496"/>
                  <a:gd name="T58" fmla="*/ 0 w 1324"/>
                  <a:gd name="T59" fmla="*/ 1 h 1496"/>
                  <a:gd name="T60" fmla="*/ 0 w 1324"/>
                  <a:gd name="T61" fmla="*/ 1 h 1496"/>
                  <a:gd name="T62" fmla="*/ 0 w 1324"/>
                  <a:gd name="T63" fmla="*/ 1 h 1496"/>
                  <a:gd name="T64" fmla="*/ 0 w 1324"/>
                  <a:gd name="T65" fmla="*/ 1 h 1496"/>
                  <a:gd name="T66" fmla="*/ 0 w 1324"/>
                  <a:gd name="T67" fmla="*/ 1 h 1496"/>
                  <a:gd name="T68" fmla="*/ 0 w 1324"/>
                  <a:gd name="T69" fmla="*/ 1 h 1496"/>
                  <a:gd name="T70" fmla="*/ 0 w 1324"/>
                  <a:gd name="T71" fmla="*/ 2 h 1496"/>
                  <a:gd name="T72" fmla="*/ 0 w 1324"/>
                  <a:gd name="T73" fmla="*/ 2 h 1496"/>
                  <a:gd name="T74" fmla="*/ 1 w 1324"/>
                  <a:gd name="T75" fmla="*/ 2 h 1496"/>
                  <a:gd name="T76" fmla="*/ 1 w 1324"/>
                  <a:gd name="T77" fmla="*/ 2 h 1496"/>
                  <a:gd name="T78" fmla="*/ 1 w 1324"/>
                  <a:gd name="T79" fmla="*/ 2 h 1496"/>
                  <a:gd name="T80" fmla="*/ 1 w 1324"/>
                  <a:gd name="T81" fmla="*/ 2 h 1496"/>
                  <a:gd name="T82" fmla="*/ 1 w 1324"/>
                  <a:gd name="T83" fmla="*/ 2 h 1496"/>
                  <a:gd name="T84" fmla="*/ 1 w 1324"/>
                  <a:gd name="T85" fmla="*/ 2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4"/>
                  <a:gd name="T130" fmla="*/ 0 h 1496"/>
                  <a:gd name="T131" fmla="*/ 1324 w 1324"/>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4" h="1496">
                    <a:moveTo>
                      <a:pt x="998" y="1496"/>
                    </a:moveTo>
                    <a:lnTo>
                      <a:pt x="840" y="1493"/>
                    </a:lnTo>
                    <a:lnTo>
                      <a:pt x="787" y="1487"/>
                    </a:lnTo>
                    <a:lnTo>
                      <a:pt x="721" y="1476"/>
                    </a:lnTo>
                    <a:lnTo>
                      <a:pt x="671" y="1467"/>
                    </a:lnTo>
                    <a:lnTo>
                      <a:pt x="622" y="1455"/>
                    </a:lnTo>
                    <a:lnTo>
                      <a:pt x="572" y="1439"/>
                    </a:lnTo>
                    <a:lnTo>
                      <a:pt x="527" y="1422"/>
                    </a:lnTo>
                    <a:lnTo>
                      <a:pt x="474" y="1401"/>
                    </a:lnTo>
                    <a:lnTo>
                      <a:pt x="409" y="1371"/>
                    </a:lnTo>
                    <a:lnTo>
                      <a:pt x="359" y="1343"/>
                    </a:lnTo>
                    <a:lnTo>
                      <a:pt x="310" y="1312"/>
                    </a:lnTo>
                    <a:lnTo>
                      <a:pt x="277" y="1286"/>
                    </a:lnTo>
                    <a:lnTo>
                      <a:pt x="238" y="1256"/>
                    </a:lnTo>
                    <a:lnTo>
                      <a:pt x="211" y="1232"/>
                    </a:lnTo>
                    <a:lnTo>
                      <a:pt x="181" y="1199"/>
                    </a:lnTo>
                    <a:lnTo>
                      <a:pt x="154" y="1168"/>
                    </a:lnTo>
                    <a:lnTo>
                      <a:pt x="127" y="1135"/>
                    </a:lnTo>
                    <a:lnTo>
                      <a:pt x="107" y="1108"/>
                    </a:lnTo>
                    <a:lnTo>
                      <a:pt x="82" y="1070"/>
                    </a:lnTo>
                    <a:lnTo>
                      <a:pt x="57" y="1029"/>
                    </a:lnTo>
                    <a:lnTo>
                      <a:pt x="41" y="987"/>
                    </a:lnTo>
                    <a:lnTo>
                      <a:pt x="27" y="951"/>
                    </a:lnTo>
                    <a:lnTo>
                      <a:pt x="15" y="910"/>
                    </a:lnTo>
                    <a:lnTo>
                      <a:pt x="5" y="866"/>
                    </a:lnTo>
                    <a:lnTo>
                      <a:pt x="0" y="809"/>
                    </a:lnTo>
                    <a:lnTo>
                      <a:pt x="4" y="761"/>
                    </a:lnTo>
                    <a:lnTo>
                      <a:pt x="10" y="721"/>
                    </a:lnTo>
                    <a:lnTo>
                      <a:pt x="18" y="679"/>
                    </a:lnTo>
                    <a:lnTo>
                      <a:pt x="33" y="635"/>
                    </a:lnTo>
                    <a:lnTo>
                      <a:pt x="46" y="598"/>
                    </a:lnTo>
                    <a:lnTo>
                      <a:pt x="64" y="563"/>
                    </a:lnTo>
                    <a:lnTo>
                      <a:pt x="91" y="518"/>
                    </a:lnTo>
                    <a:lnTo>
                      <a:pt x="124" y="469"/>
                    </a:lnTo>
                    <a:lnTo>
                      <a:pt x="159" y="429"/>
                    </a:lnTo>
                    <a:lnTo>
                      <a:pt x="188" y="395"/>
                    </a:lnTo>
                    <a:lnTo>
                      <a:pt x="224" y="362"/>
                    </a:lnTo>
                    <a:lnTo>
                      <a:pt x="260" y="335"/>
                    </a:lnTo>
                    <a:lnTo>
                      <a:pt x="301" y="305"/>
                    </a:lnTo>
                    <a:lnTo>
                      <a:pt x="354" y="268"/>
                    </a:lnTo>
                    <a:lnTo>
                      <a:pt x="404" y="241"/>
                    </a:lnTo>
                    <a:lnTo>
                      <a:pt x="461" y="211"/>
                    </a:lnTo>
                    <a:lnTo>
                      <a:pt x="578" y="168"/>
                    </a:lnTo>
                    <a:lnTo>
                      <a:pt x="673" y="141"/>
                    </a:lnTo>
                    <a:lnTo>
                      <a:pt x="777" y="121"/>
                    </a:lnTo>
                    <a:lnTo>
                      <a:pt x="861" y="111"/>
                    </a:lnTo>
                    <a:lnTo>
                      <a:pt x="968" y="104"/>
                    </a:lnTo>
                    <a:lnTo>
                      <a:pt x="968" y="0"/>
                    </a:lnTo>
                    <a:lnTo>
                      <a:pt x="1324" y="237"/>
                    </a:lnTo>
                    <a:lnTo>
                      <a:pt x="963" y="479"/>
                    </a:lnTo>
                    <a:lnTo>
                      <a:pt x="964" y="372"/>
                    </a:lnTo>
                    <a:lnTo>
                      <a:pt x="857" y="378"/>
                    </a:lnTo>
                    <a:lnTo>
                      <a:pt x="777" y="392"/>
                    </a:lnTo>
                    <a:lnTo>
                      <a:pt x="693" y="412"/>
                    </a:lnTo>
                    <a:lnTo>
                      <a:pt x="578" y="456"/>
                    </a:lnTo>
                    <a:lnTo>
                      <a:pt x="523" y="485"/>
                    </a:lnTo>
                    <a:lnTo>
                      <a:pt x="471" y="516"/>
                    </a:lnTo>
                    <a:lnTo>
                      <a:pt x="427" y="552"/>
                    </a:lnTo>
                    <a:lnTo>
                      <a:pt x="384" y="587"/>
                    </a:lnTo>
                    <a:lnTo>
                      <a:pt x="349" y="620"/>
                    </a:lnTo>
                    <a:lnTo>
                      <a:pt x="320" y="656"/>
                    </a:lnTo>
                    <a:lnTo>
                      <a:pt x="288" y="700"/>
                    </a:lnTo>
                    <a:lnTo>
                      <a:pt x="260" y="750"/>
                    </a:lnTo>
                    <a:lnTo>
                      <a:pt x="240" y="797"/>
                    </a:lnTo>
                    <a:lnTo>
                      <a:pt x="230" y="841"/>
                    </a:lnTo>
                    <a:lnTo>
                      <a:pt x="220" y="894"/>
                    </a:lnTo>
                    <a:lnTo>
                      <a:pt x="219" y="946"/>
                    </a:lnTo>
                    <a:lnTo>
                      <a:pt x="221" y="982"/>
                    </a:lnTo>
                    <a:lnTo>
                      <a:pt x="227" y="1020"/>
                    </a:lnTo>
                    <a:lnTo>
                      <a:pt x="240" y="1064"/>
                    </a:lnTo>
                    <a:lnTo>
                      <a:pt x="257" y="1108"/>
                    </a:lnTo>
                    <a:lnTo>
                      <a:pt x="277" y="1149"/>
                    </a:lnTo>
                    <a:lnTo>
                      <a:pt x="303" y="1190"/>
                    </a:lnTo>
                    <a:lnTo>
                      <a:pt x="351" y="1249"/>
                    </a:lnTo>
                    <a:lnTo>
                      <a:pt x="391" y="1288"/>
                    </a:lnTo>
                    <a:lnTo>
                      <a:pt x="444" y="1329"/>
                    </a:lnTo>
                    <a:lnTo>
                      <a:pt x="497" y="1365"/>
                    </a:lnTo>
                    <a:lnTo>
                      <a:pt x="537" y="1389"/>
                    </a:lnTo>
                    <a:lnTo>
                      <a:pt x="585" y="1412"/>
                    </a:lnTo>
                    <a:lnTo>
                      <a:pt x="631" y="1430"/>
                    </a:lnTo>
                    <a:lnTo>
                      <a:pt x="668" y="1444"/>
                    </a:lnTo>
                    <a:lnTo>
                      <a:pt x="703" y="1456"/>
                    </a:lnTo>
                    <a:lnTo>
                      <a:pt x="750" y="1466"/>
                    </a:lnTo>
                    <a:lnTo>
                      <a:pt x="793" y="1472"/>
                    </a:lnTo>
                    <a:lnTo>
                      <a:pt x="851" y="1482"/>
                    </a:lnTo>
                    <a:lnTo>
                      <a:pt x="998" y="1496"/>
                    </a:lnTo>
                    <a:close/>
                  </a:path>
                </a:pathLst>
              </a:custGeom>
              <a:solidFill>
                <a:srgbClr val="000080"/>
              </a:solidFill>
              <a:ln w="4763">
                <a:solidFill>
                  <a:srgbClr val="000000"/>
                </a:solidFill>
                <a:round/>
                <a:headEnd/>
                <a:tailEnd/>
              </a:ln>
            </p:spPr>
            <p:txBody>
              <a:bodyPr/>
              <a:lstStyle/>
              <a:p>
                <a:endParaRPr lang="en-US"/>
              </a:p>
            </p:txBody>
          </p:sp>
        </p:grpSp>
        <p:grpSp>
          <p:nvGrpSpPr>
            <p:cNvPr id="34158" name="Group 8">
              <a:extLst>
                <a:ext uri="{FF2B5EF4-FFF2-40B4-BE49-F238E27FC236}">
                  <a16:creationId xmlns:a16="http://schemas.microsoft.com/office/drawing/2014/main" id="{B11084BA-2BF1-43CD-B738-1B47D7959943}"/>
                </a:ext>
              </a:extLst>
            </p:cNvPr>
            <p:cNvGrpSpPr>
              <a:grpSpLocks/>
            </p:cNvGrpSpPr>
            <p:nvPr/>
          </p:nvGrpSpPr>
          <p:grpSpPr bwMode="auto">
            <a:xfrm>
              <a:off x="2009" y="1522"/>
              <a:ext cx="369" cy="440"/>
              <a:chOff x="2009" y="1522"/>
              <a:chExt cx="369" cy="440"/>
            </a:xfrm>
          </p:grpSpPr>
          <p:grpSp>
            <p:nvGrpSpPr>
              <p:cNvPr id="34159" name="Group 9">
                <a:extLst>
                  <a:ext uri="{FF2B5EF4-FFF2-40B4-BE49-F238E27FC236}">
                    <a16:creationId xmlns:a16="http://schemas.microsoft.com/office/drawing/2014/main" id="{159E0F59-DA4E-4CD1-99D9-0CC79CC2FB29}"/>
                  </a:ext>
                </a:extLst>
              </p:cNvPr>
              <p:cNvGrpSpPr>
                <a:grpSpLocks/>
              </p:cNvGrpSpPr>
              <p:nvPr/>
            </p:nvGrpSpPr>
            <p:grpSpPr bwMode="auto">
              <a:xfrm>
                <a:off x="2012" y="1522"/>
                <a:ext cx="366" cy="440"/>
                <a:chOff x="2012" y="1522"/>
                <a:chExt cx="366" cy="440"/>
              </a:xfrm>
            </p:grpSpPr>
            <p:grpSp>
              <p:nvGrpSpPr>
                <p:cNvPr id="34174" name="Group 10">
                  <a:extLst>
                    <a:ext uri="{FF2B5EF4-FFF2-40B4-BE49-F238E27FC236}">
                      <a16:creationId xmlns:a16="http://schemas.microsoft.com/office/drawing/2014/main" id="{92040916-160E-4D25-84B7-0748FF6BD741}"/>
                    </a:ext>
                  </a:extLst>
                </p:cNvPr>
                <p:cNvGrpSpPr>
                  <a:grpSpLocks/>
                </p:cNvGrpSpPr>
                <p:nvPr/>
              </p:nvGrpSpPr>
              <p:grpSpPr bwMode="auto">
                <a:xfrm>
                  <a:off x="2025" y="1624"/>
                  <a:ext cx="353" cy="338"/>
                  <a:chOff x="2025" y="1624"/>
                  <a:chExt cx="353" cy="338"/>
                </a:xfrm>
              </p:grpSpPr>
              <p:grpSp>
                <p:nvGrpSpPr>
                  <p:cNvPr id="34210" name="Group 11">
                    <a:extLst>
                      <a:ext uri="{FF2B5EF4-FFF2-40B4-BE49-F238E27FC236}">
                        <a16:creationId xmlns:a16="http://schemas.microsoft.com/office/drawing/2014/main" id="{1335CC0C-C497-4E5D-A321-B448B34AC1B7}"/>
                      </a:ext>
                    </a:extLst>
                  </p:cNvPr>
                  <p:cNvGrpSpPr>
                    <a:grpSpLocks/>
                  </p:cNvGrpSpPr>
                  <p:nvPr/>
                </p:nvGrpSpPr>
                <p:grpSpPr bwMode="auto">
                  <a:xfrm>
                    <a:off x="2025" y="1624"/>
                    <a:ext cx="285" cy="72"/>
                    <a:chOff x="2025" y="1624"/>
                    <a:chExt cx="285" cy="72"/>
                  </a:xfrm>
                </p:grpSpPr>
                <p:grpSp>
                  <p:nvGrpSpPr>
                    <p:cNvPr id="34289" name="Group 12">
                      <a:extLst>
                        <a:ext uri="{FF2B5EF4-FFF2-40B4-BE49-F238E27FC236}">
                          <a16:creationId xmlns:a16="http://schemas.microsoft.com/office/drawing/2014/main" id="{FC3A5712-C761-4748-AB9B-C79645B5B672}"/>
                        </a:ext>
                      </a:extLst>
                    </p:cNvPr>
                    <p:cNvGrpSpPr>
                      <a:grpSpLocks/>
                    </p:cNvGrpSpPr>
                    <p:nvPr/>
                  </p:nvGrpSpPr>
                  <p:grpSpPr bwMode="auto">
                    <a:xfrm>
                      <a:off x="2248" y="1634"/>
                      <a:ext cx="62" cy="62"/>
                      <a:chOff x="2248" y="1634"/>
                      <a:chExt cx="62" cy="62"/>
                    </a:xfrm>
                  </p:grpSpPr>
                  <p:grpSp>
                    <p:nvGrpSpPr>
                      <p:cNvPr id="34303" name="Group 13">
                        <a:extLst>
                          <a:ext uri="{FF2B5EF4-FFF2-40B4-BE49-F238E27FC236}">
                            <a16:creationId xmlns:a16="http://schemas.microsoft.com/office/drawing/2014/main" id="{E7942B0F-18B4-47FA-8857-A1D806967771}"/>
                          </a:ext>
                        </a:extLst>
                      </p:cNvPr>
                      <p:cNvGrpSpPr>
                        <a:grpSpLocks/>
                      </p:cNvGrpSpPr>
                      <p:nvPr/>
                    </p:nvGrpSpPr>
                    <p:grpSpPr bwMode="auto">
                      <a:xfrm>
                        <a:off x="2248" y="1634"/>
                        <a:ext cx="44" cy="39"/>
                        <a:chOff x="2248" y="1634"/>
                        <a:chExt cx="44" cy="39"/>
                      </a:xfrm>
                    </p:grpSpPr>
                    <p:sp>
                      <p:nvSpPr>
                        <p:cNvPr id="34308" name="Freeform 14">
                          <a:extLst>
                            <a:ext uri="{FF2B5EF4-FFF2-40B4-BE49-F238E27FC236}">
                              <a16:creationId xmlns:a16="http://schemas.microsoft.com/office/drawing/2014/main" id="{230D07DD-BD93-489A-98FA-E5CD86FCFB63}"/>
                            </a:ext>
                          </a:extLst>
                        </p:cNvPr>
                        <p:cNvSpPr>
                          <a:spLocks/>
                        </p:cNvSpPr>
                        <p:nvPr/>
                      </p:nvSpPr>
                      <p:spPr bwMode="auto">
                        <a:xfrm>
                          <a:off x="2248" y="1637"/>
                          <a:ext cx="40" cy="32"/>
                        </a:xfrm>
                        <a:custGeom>
                          <a:avLst/>
                          <a:gdLst>
                            <a:gd name="T0" fmla="*/ 0 w 198"/>
                            <a:gd name="T1" fmla="*/ 0 h 161"/>
                            <a:gd name="T2" fmla="*/ 0 w 198"/>
                            <a:gd name="T3" fmla="*/ 0 h 161"/>
                            <a:gd name="T4" fmla="*/ 0 w 198"/>
                            <a:gd name="T5" fmla="*/ 0 h 161"/>
                            <a:gd name="T6" fmla="*/ 0 w 198"/>
                            <a:gd name="T7" fmla="*/ 0 h 161"/>
                            <a:gd name="T8" fmla="*/ 0 w 198"/>
                            <a:gd name="T9" fmla="*/ 0 h 161"/>
                            <a:gd name="T10" fmla="*/ 0 w 198"/>
                            <a:gd name="T11" fmla="*/ 0 h 161"/>
                            <a:gd name="T12" fmla="*/ 0 w 198"/>
                            <a:gd name="T13" fmla="*/ 0 h 161"/>
                            <a:gd name="T14" fmla="*/ 0 w 198"/>
                            <a:gd name="T15" fmla="*/ 0 h 161"/>
                            <a:gd name="T16" fmla="*/ 0 w 198"/>
                            <a:gd name="T17" fmla="*/ 0 h 161"/>
                            <a:gd name="T18" fmla="*/ 0 w 198"/>
                            <a:gd name="T19" fmla="*/ 0 h 1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61"/>
                            <a:gd name="T32" fmla="*/ 198 w 198"/>
                            <a:gd name="T33" fmla="*/ 161 h 16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61">
                              <a:moveTo>
                                <a:pt x="0" y="161"/>
                              </a:moveTo>
                              <a:lnTo>
                                <a:pt x="18" y="132"/>
                              </a:lnTo>
                              <a:lnTo>
                                <a:pt x="37" y="108"/>
                              </a:lnTo>
                              <a:lnTo>
                                <a:pt x="58" y="81"/>
                              </a:lnTo>
                              <a:lnTo>
                                <a:pt x="82" y="57"/>
                              </a:lnTo>
                              <a:lnTo>
                                <a:pt x="107" y="37"/>
                              </a:lnTo>
                              <a:lnTo>
                                <a:pt x="131" y="23"/>
                              </a:lnTo>
                              <a:lnTo>
                                <a:pt x="150" y="12"/>
                              </a:lnTo>
                              <a:lnTo>
                                <a:pt x="170" y="6"/>
                              </a:lnTo>
                              <a:lnTo>
                                <a:pt x="198" y="0"/>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09" name="Freeform 15">
                          <a:extLst>
                            <a:ext uri="{FF2B5EF4-FFF2-40B4-BE49-F238E27FC236}">
                              <a16:creationId xmlns:a16="http://schemas.microsoft.com/office/drawing/2014/main" id="{9AA30D6B-81DD-4B51-8C84-7B4E90A271DE}"/>
                            </a:ext>
                          </a:extLst>
                        </p:cNvPr>
                        <p:cNvSpPr>
                          <a:spLocks/>
                        </p:cNvSpPr>
                        <p:nvPr/>
                      </p:nvSpPr>
                      <p:spPr bwMode="auto">
                        <a:xfrm>
                          <a:off x="2253" y="1641"/>
                          <a:ext cx="39" cy="32"/>
                        </a:xfrm>
                        <a:custGeom>
                          <a:avLst/>
                          <a:gdLst>
                            <a:gd name="T0" fmla="*/ 0 w 195"/>
                            <a:gd name="T1" fmla="*/ 0 h 160"/>
                            <a:gd name="T2" fmla="*/ 0 w 195"/>
                            <a:gd name="T3" fmla="*/ 0 h 160"/>
                            <a:gd name="T4" fmla="*/ 0 w 195"/>
                            <a:gd name="T5" fmla="*/ 0 h 160"/>
                            <a:gd name="T6" fmla="*/ 0 w 195"/>
                            <a:gd name="T7" fmla="*/ 0 h 160"/>
                            <a:gd name="T8" fmla="*/ 0 w 195"/>
                            <a:gd name="T9" fmla="*/ 0 h 160"/>
                            <a:gd name="T10" fmla="*/ 0 w 195"/>
                            <a:gd name="T11" fmla="*/ 0 h 160"/>
                            <a:gd name="T12" fmla="*/ 0 w 195"/>
                            <a:gd name="T13" fmla="*/ 0 h 160"/>
                            <a:gd name="T14" fmla="*/ 0 w 195"/>
                            <a:gd name="T15" fmla="*/ 0 h 160"/>
                            <a:gd name="T16" fmla="*/ 0 w 195"/>
                            <a:gd name="T17" fmla="*/ 0 h 160"/>
                            <a:gd name="T18" fmla="*/ 0 w 195"/>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5"/>
                            <a:gd name="T31" fmla="*/ 0 h 160"/>
                            <a:gd name="T32" fmla="*/ 195 w 195"/>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5" h="160">
                              <a:moveTo>
                                <a:pt x="0" y="160"/>
                              </a:moveTo>
                              <a:lnTo>
                                <a:pt x="19" y="131"/>
                              </a:lnTo>
                              <a:lnTo>
                                <a:pt x="37" y="106"/>
                              </a:lnTo>
                              <a:lnTo>
                                <a:pt x="59" y="80"/>
                              </a:lnTo>
                              <a:lnTo>
                                <a:pt x="82" y="55"/>
                              </a:lnTo>
                              <a:lnTo>
                                <a:pt x="108" y="35"/>
                              </a:lnTo>
                              <a:lnTo>
                                <a:pt x="131" y="21"/>
                              </a:lnTo>
                              <a:lnTo>
                                <a:pt x="156" y="11"/>
                              </a:lnTo>
                              <a:lnTo>
                                <a:pt x="177" y="3"/>
                              </a:lnTo>
                              <a:lnTo>
                                <a:pt x="195" y="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10" name="Freeform 16">
                          <a:extLst>
                            <a:ext uri="{FF2B5EF4-FFF2-40B4-BE49-F238E27FC236}">
                              <a16:creationId xmlns:a16="http://schemas.microsoft.com/office/drawing/2014/main" id="{368850A3-5143-4A28-9A61-717DDD16C7F5}"/>
                            </a:ext>
                          </a:extLst>
                        </p:cNvPr>
                        <p:cNvSpPr>
                          <a:spLocks/>
                        </p:cNvSpPr>
                        <p:nvPr/>
                      </p:nvSpPr>
                      <p:spPr bwMode="auto">
                        <a:xfrm>
                          <a:off x="2248" y="1634"/>
                          <a:ext cx="39" cy="32"/>
                        </a:xfrm>
                        <a:custGeom>
                          <a:avLst/>
                          <a:gdLst>
                            <a:gd name="T0" fmla="*/ 0 w 194"/>
                            <a:gd name="T1" fmla="*/ 0 h 160"/>
                            <a:gd name="T2" fmla="*/ 0 w 194"/>
                            <a:gd name="T3" fmla="*/ 0 h 160"/>
                            <a:gd name="T4" fmla="*/ 0 w 194"/>
                            <a:gd name="T5" fmla="*/ 0 h 160"/>
                            <a:gd name="T6" fmla="*/ 0 w 194"/>
                            <a:gd name="T7" fmla="*/ 0 h 160"/>
                            <a:gd name="T8" fmla="*/ 0 w 194"/>
                            <a:gd name="T9" fmla="*/ 0 h 160"/>
                            <a:gd name="T10" fmla="*/ 0 w 194"/>
                            <a:gd name="T11" fmla="*/ 0 h 160"/>
                            <a:gd name="T12" fmla="*/ 0 w 194"/>
                            <a:gd name="T13" fmla="*/ 0 h 160"/>
                            <a:gd name="T14" fmla="*/ 0 w 194"/>
                            <a:gd name="T15" fmla="*/ 0 h 160"/>
                            <a:gd name="T16" fmla="*/ 0 w 194"/>
                            <a:gd name="T17" fmla="*/ 0 h 160"/>
                            <a:gd name="T18" fmla="*/ 0 w 194"/>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160"/>
                            <a:gd name="T32" fmla="*/ 194 w 194"/>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160">
                              <a:moveTo>
                                <a:pt x="0" y="160"/>
                              </a:moveTo>
                              <a:lnTo>
                                <a:pt x="18" y="131"/>
                              </a:lnTo>
                              <a:lnTo>
                                <a:pt x="37" y="106"/>
                              </a:lnTo>
                              <a:lnTo>
                                <a:pt x="58" y="80"/>
                              </a:lnTo>
                              <a:lnTo>
                                <a:pt x="82" y="55"/>
                              </a:lnTo>
                              <a:lnTo>
                                <a:pt x="107" y="36"/>
                              </a:lnTo>
                              <a:lnTo>
                                <a:pt x="131" y="21"/>
                              </a:lnTo>
                              <a:lnTo>
                                <a:pt x="155" y="11"/>
                              </a:lnTo>
                              <a:lnTo>
                                <a:pt x="178" y="3"/>
                              </a:lnTo>
                              <a:lnTo>
                                <a:pt x="194" y="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4304" name="Group 17">
                        <a:extLst>
                          <a:ext uri="{FF2B5EF4-FFF2-40B4-BE49-F238E27FC236}">
                            <a16:creationId xmlns:a16="http://schemas.microsoft.com/office/drawing/2014/main" id="{7A31D5FD-9C6C-4D3A-BA81-6834C5E96709}"/>
                          </a:ext>
                        </a:extLst>
                      </p:cNvPr>
                      <p:cNvGrpSpPr>
                        <a:grpSpLocks/>
                      </p:cNvGrpSpPr>
                      <p:nvPr/>
                    </p:nvGrpSpPr>
                    <p:grpSpPr bwMode="auto">
                      <a:xfrm>
                        <a:off x="2265" y="1658"/>
                        <a:ext cx="45" cy="38"/>
                        <a:chOff x="2265" y="1658"/>
                        <a:chExt cx="45" cy="38"/>
                      </a:xfrm>
                    </p:grpSpPr>
                    <p:sp>
                      <p:nvSpPr>
                        <p:cNvPr id="34305" name="Freeform 18">
                          <a:extLst>
                            <a:ext uri="{FF2B5EF4-FFF2-40B4-BE49-F238E27FC236}">
                              <a16:creationId xmlns:a16="http://schemas.microsoft.com/office/drawing/2014/main" id="{4C5265A5-B7BE-4290-A413-3B331332251C}"/>
                            </a:ext>
                          </a:extLst>
                        </p:cNvPr>
                        <p:cNvSpPr>
                          <a:spLocks/>
                        </p:cNvSpPr>
                        <p:nvPr/>
                      </p:nvSpPr>
                      <p:spPr bwMode="auto">
                        <a:xfrm>
                          <a:off x="2265" y="1660"/>
                          <a:ext cx="40" cy="32"/>
                        </a:xfrm>
                        <a:custGeom>
                          <a:avLst/>
                          <a:gdLst>
                            <a:gd name="T0" fmla="*/ 0 w 198"/>
                            <a:gd name="T1" fmla="*/ 0 h 160"/>
                            <a:gd name="T2" fmla="*/ 0 w 198"/>
                            <a:gd name="T3" fmla="*/ 0 h 160"/>
                            <a:gd name="T4" fmla="*/ 0 w 198"/>
                            <a:gd name="T5" fmla="*/ 0 h 160"/>
                            <a:gd name="T6" fmla="*/ 0 w 198"/>
                            <a:gd name="T7" fmla="*/ 0 h 160"/>
                            <a:gd name="T8" fmla="*/ 0 w 198"/>
                            <a:gd name="T9" fmla="*/ 0 h 160"/>
                            <a:gd name="T10" fmla="*/ 0 w 198"/>
                            <a:gd name="T11" fmla="*/ 0 h 160"/>
                            <a:gd name="T12" fmla="*/ 0 w 198"/>
                            <a:gd name="T13" fmla="*/ 0 h 160"/>
                            <a:gd name="T14" fmla="*/ 0 w 198"/>
                            <a:gd name="T15" fmla="*/ 0 h 160"/>
                            <a:gd name="T16" fmla="*/ 0 w 198"/>
                            <a:gd name="T17" fmla="*/ 0 h 160"/>
                            <a:gd name="T18" fmla="*/ 0 w 198"/>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60"/>
                            <a:gd name="T32" fmla="*/ 198 w 198"/>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60">
                              <a:moveTo>
                                <a:pt x="0" y="160"/>
                              </a:moveTo>
                              <a:lnTo>
                                <a:pt x="18" y="131"/>
                              </a:lnTo>
                              <a:lnTo>
                                <a:pt x="37" y="107"/>
                              </a:lnTo>
                              <a:lnTo>
                                <a:pt x="58" y="81"/>
                              </a:lnTo>
                              <a:lnTo>
                                <a:pt x="82" y="56"/>
                              </a:lnTo>
                              <a:lnTo>
                                <a:pt x="106" y="37"/>
                              </a:lnTo>
                              <a:lnTo>
                                <a:pt x="130" y="23"/>
                              </a:lnTo>
                              <a:lnTo>
                                <a:pt x="149" y="12"/>
                              </a:lnTo>
                              <a:lnTo>
                                <a:pt x="168" y="6"/>
                              </a:lnTo>
                              <a:lnTo>
                                <a:pt x="198" y="0"/>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06" name="Freeform 19">
                          <a:extLst>
                            <a:ext uri="{FF2B5EF4-FFF2-40B4-BE49-F238E27FC236}">
                              <a16:creationId xmlns:a16="http://schemas.microsoft.com/office/drawing/2014/main" id="{E77F2C96-3361-4911-AE6F-80AD62AB9538}"/>
                            </a:ext>
                          </a:extLst>
                        </p:cNvPr>
                        <p:cNvSpPr>
                          <a:spLocks/>
                        </p:cNvSpPr>
                        <p:nvPr/>
                      </p:nvSpPr>
                      <p:spPr bwMode="auto">
                        <a:xfrm>
                          <a:off x="2271" y="1664"/>
                          <a:ext cx="39" cy="32"/>
                        </a:xfrm>
                        <a:custGeom>
                          <a:avLst/>
                          <a:gdLst>
                            <a:gd name="T0" fmla="*/ 0 w 195"/>
                            <a:gd name="T1" fmla="*/ 0 h 159"/>
                            <a:gd name="T2" fmla="*/ 0 w 195"/>
                            <a:gd name="T3" fmla="*/ 0 h 159"/>
                            <a:gd name="T4" fmla="*/ 0 w 195"/>
                            <a:gd name="T5" fmla="*/ 0 h 159"/>
                            <a:gd name="T6" fmla="*/ 0 w 195"/>
                            <a:gd name="T7" fmla="*/ 0 h 159"/>
                            <a:gd name="T8" fmla="*/ 0 w 195"/>
                            <a:gd name="T9" fmla="*/ 0 h 159"/>
                            <a:gd name="T10" fmla="*/ 0 w 195"/>
                            <a:gd name="T11" fmla="*/ 0 h 159"/>
                            <a:gd name="T12" fmla="*/ 0 w 195"/>
                            <a:gd name="T13" fmla="*/ 0 h 159"/>
                            <a:gd name="T14" fmla="*/ 0 w 195"/>
                            <a:gd name="T15" fmla="*/ 0 h 159"/>
                            <a:gd name="T16" fmla="*/ 0 w 195"/>
                            <a:gd name="T17" fmla="*/ 0 h 159"/>
                            <a:gd name="T18" fmla="*/ 0 w 195"/>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5"/>
                            <a:gd name="T31" fmla="*/ 0 h 159"/>
                            <a:gd name="T32" fmla="*/ 195 w 195"/>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5" h="159">
                              <a:moveTo>
                                <a:pt x="0" y="159"/>
                              </a:moveTo>
                              <a:lnTo>
                                <a:pt x="19" y="131"/>
                              </a:lnTo>
                              <a:lnTo>
                                <a:pt x="37" y="106"/>
                              </a:lnTo>
                              <a:lnTo>
                                <a:pt x="59" y="79"/>
                              </a:lnTo>
                              <a:lnTo>
                                <a:pt x="81" y="56"/>
                              </a:lnTo>
                              <a:lnTo>
                                <a:pt x="107" y="36"/>
                              </a:lnTo>
                              <a:lnTo>
                                <a:pt x="130" y="22"/>
                              </a:lnTo>
                              <a:lnTo>
                                <a:pt x="155" y="12"/>
                              </a:lnTo>
                              <a:lnTo>
                                <a:pt x="177" y="4"/>
                              </a:lnTo>
                              <a:lnTo>
                                <a:pt x="195" y="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07" name="Freeform 20">
                          <a:extLst>
                            <a:ext uri="{FF2B5EF4-FFF2-40B4-BE49-F238E27FC236}">
                              <a16:creationId xmlns:a16="http://schemas.microsoft.com/office/drawing/2014/main" id="{57E53494-B18F-4A25-BB46-B66D8D9C4509}"/>
                            </a:ext>
                          </a:extLst>
                        </p:cNvPr>
                        <p:cNvSpPr>
                          <a:spLocks/>
                        </p:cNvSpPr>
                        <p:nvPr/>
                      </p:nvSpPr>
                      <p:spPr bwMode="auto">
                        <a:xfrm>
                          <a:off x="2265" y="1658"/>
                          <a:ext cx="39" cy="31"/>
                        </a:xfrm>
                        <a:custGeom>
                          <a:avLst/>
                          <a:gdLst>
                            <a:gd name="T0" fmla="*/ 0 w 194"/>
                            <a:gd name="T1" fmla="*/ 0 h 159"/>
                            <a:gd name="T2" fmla="*/ 0 w 194"/>
                            <a:gd name="T3" fmla="*/ 0 h 159"/>
                            <a:gd name="T4" fmla="*/ 0 w 194"/>
                            <a:gd name="T5" fmla="*/ 0 h 159"/>
                            <a:gd name="T6" fmla="*/ 0 w 194"/>
                            <a:gd name="T7" fmla="*/ 0 h 159"/>
                            <a:gd name="T8" fmla="*/ 0 w 194"/>
                            <a:gd name="T9" fmla="*/ 0 h 159"/>
                            <a:gd name="T10" fmla="*/ 0 w 194"/>
                            <a:gd name="T11" fmla="*/ 0 h 159"/>
                            <a:gd name="T12" fmla="*/ 0 w 194"/>
                            <a:gd name="T13" fmla="*/ 0 h 159"/>
                            <a:gd name="T14" fmla="*/ 0 w 194"/>
                            <a:gd name="T15" fmla="*/ 0 h 159"/>
                            <a:gd name="T16" fmla="*/ 0 w 194"/>
                            <a:gd name="T17" fmla="*/ 0 h 159"/>
                            <a:gd name="T18" fmla="*/ 0 w 194"/>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159"/>
                            <a:gd name="T32" fmla="*/ 194 w 194"/>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159">
                              <a:moveTo>
                                <a:pt x="0" y="159"/>
                              </a:moveTo>
                              <a:lnTo>
                                <a:pt x="18" y="130"/>
                              </a:lnTo>
                              <a:lnTo>
                                <a:pt x="37" y="106"/>
                              </a:lnTo>
                              <a:lnTo>
                                <a:pt x="58" y="80"/>
                              </a:lnTo>
                              <a:lnTo>
                                <a:pt x="82" y="55"/>
                              </a:lnTo>
                              <a:lnTo>
                                <a:pt x="106" y="36"/>
                              </a:lnTo>
                              <a:lnTo>
                                <a:pt x="130" y="21"/>
                              </a:lnTo>
                              <a:lnTo>
                                <a:pt x="154" y="11"/>
                              </a:lnTo>
                              <a:lnTo>
                                <a:pt x="177" y="3"/>
                              </a:lnTo>
                              <a:lnTo>
                                <a:pt x="194" y="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4290" name="Group 21">
                      <a:extLst>
                        <a:ext uri="{FF2B5EF4-FFF2-40B4-BE49-F238E27FC236}">
                          <a16:creationId xmlns:a16="http://schemas.microsoft.com/office/drawing/2014/main" id="{1F00F875-6C3A-4BC9-97D8-EEB70E051F1D}"/>
                        </a:ext>
                      </a:extLst>
                    </p:cNvPr>
                    <p:cNvGrpSpPr>
                      <a:grpSpLocks/>
                    </p:cNvGrpSpPr>
                    <p:nvPr/>
                  </p:nvGrpSpPr>
                  <p:grpSpPr bwMode="auto">
                    <a:xfrm>
                      <a:off x="2025" y="1624"/>
                      <a:ext cx="213" cy="55"/>
                      <a:chOff x="2025" y="1624"/>
                      <a:chExt cx="213" cy="55"/>
                    </a:xfrm>
                  </p:grpSpPr>
                  <p:grpSp>
                    <p:nvGrpSpPr>
                      <p:cNvPr id="34291" name="Group 22">
                        <a:extLst>
                          <a:ext uri="{FF2B5EF4-FFF2-40B4-BE49-F238E27FC236}">
                            <a16:creationId xmlns:a16="http://schemas.microsoft.com/office/drawing/2014/main" id="{F2DA04D3-6DC6-4D18-993C-687BDFBB8FF6}"/>
                          </a:ext>
                        </a:extLst>
                      </p:cNvPr>
                      <p:cNvGrpSpPr>
                        <a:grpSpLocks/>
                      </p:cNvGrpSpPr>
                      <p:nvPr/>
                    </p:nvGrpSpPr>
                    <p:grpSpPr bwMode="auto">
                      <a:xfrm>
                        <a:off x="2051" y="1650"/>
                        <a:ext cx="148" cy="29"/>
                        <a:chOff x="2051" y="1650"/>
                        <a:chExt cx="148" cy="29"/>
                      </a:xfrm>
                    </p:grpSpPr>
                    <p:grpSp>
                      <p:nvGrpSpPr>
                        <p:cNvPr id="34298" name="Group 23">
                          <a:extLst>
                            <a:ext uri="{FF2B5EF4-FFF2-40B4-BE49-F238E27FC236}">
                              <a16:creationId xmlns:a16="http://schemas.microsoft.com/office/drawing/2014/main" id="{7A650FDE-17DE-4DFC-A918-ECDA829AB7D3}"/>
                            </a:ext>
                          </a:extLst>
                        </p:cNvPr>
                        <p:cNvGrpSpPr>
                          <a:grpSpLocks/>
                        </p:cNvGrpSpPr>
                        <p:nvPr/>
                      </p:nvGrpSpPr>
                      <p:grpSpPr bwMode="auto">
                        <a:xfrm>
                          <a:off x="2057" y="1650"/>
                          <a:ext cx="142" cy="29"/>
                          <a:chOff x="2057" y="1650"/>
                          <a:chExt cx="142" cy="29"/>
                        </a:xfrm>
                      </p:grpSpPr>
                      <p:sp>
                        <p:nvSpPr>
                          <p:cNvPr id="34300" name="Freeform 24">
                            <a:extLst>
                              <a:ext uri="{FF2B5EF4-FFF2-40B4-BE49-F238E27FC236}">
                                <a16:creationId xmlns:a16="http://schemas.microsoft.com/office/drawing/2014/main" id="{CDD12E5D-9C45-4588-B992-38B920E9DBDE}"/>
                              </a:ext>
                            </a:extLst>
                          </p:cNvPr>
                          <p:cNvSpPr>
                            <a:spLocks/>
                          </p:cNvSpPr>
                          <p:nvPr/>
                        </p:nvSpPr>
                        <p:spPr bwMode="auto">
                          <a:xfrm>
                            <a:off x="2058" y="1653"/>
                            <a:ext cx="139" cy="20"/>
                          </a:xfrm>
                          <a:custGeom>
                            <a:avLst/>
                            <a:gdLst>
                              <a:gd name="T0" fmla="*/ 0 w 694"/>
                              <a:gd name="T1" fmla="*/ 0 h 101"/>
                              <a:gd name="T2" fmla="*/ 0 w 694"/>
                              <a:gd name="T3" fmla="*/ 0 h 101"/>
                              <a:gd name="T4" fmla="*/ 0 w 694"/>
                              <a:gd name="T5" fmla="*/ 0 h 101"/>
                              <a:gd name="T6" fmla="*/ 0 w 694"/>
                              <a:gd name="T7" fmla="*/ 0 h 101"/>
                              <a:gd name="T8" fmla="*/ 0 w 694"/>
                              <a:gd name="T9" fmla="*/ 0 h 101"/>
                              <a:gd name="T10" fmla="*/ 0 w 694"/>
                              <a:gd name="T11" fmla="*/ 0 h 101"/>
                              <a:gd name="T12" fmla="*/ 0 w 694"/>
                              <a:gd name="T13" fmla="*/ 0 h 101"/>
                              <a:gd name="T14" fmla="*/ 0 w 694"/>
                              <a:gd name="T15" fmla="*/ 0 h 101"/>
                              <a:gd name="T16" fmla="*/ 0 w 694"/>
                              <a:gd name="T17" fmla="*/ 0 h 101"/>
                              <a:gd name="T18" fmla="*/ 0 w 694"/>
                              <a:gd name="T19" fmla="*/ 0 h 101"/>
                              <a:gd name="T20" fmla="*/ 0 w 694"/>
                              <a:gd name="T21" fmla="*/ 0 h 101"/>
                              <a:gd name="T22" fmla="*/ 0 w 694"/>
                              <a:gd name="T23" fmla="*/ 0 h 101"/>
                              <a:gd name="T24" fmla="*/ 0 w 694"/>
                              <a:gd name="T25" fmla="*/ 0 h 101"/>
                              <a:gd name="T26" fmla="*/ 0 w 694"/>
                              <a:gd name="T27" fmla="*/ 0 h 101"/>
                              <a:gd name="T28" fmla="*/ 0 w 694"/>
                              <a:gd name="T29" fmla="*/ 0 h 101"/>
                              <a:gd name="T30" fmla="*/ 0 w 694"/>
                              <a:gd name="T31" fmla="*/ 0 h 101"/>
                              <a:gd name="T32" fmla="*/ 0 w 694"/>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1"/>
                              <a:gd name="T53" fmla="*/ 694 w 694"/>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1">
                                <a:moveTo>
                                  <a:pt x="0" y="80"/>
                                </a:moveTo>
                                <a:lnTo>
                                  <a:pt x="42" y="67"/>
                                </a:lnTo>
                                <a:lnTo>
                                  <a:pt x="85" y="54"/>
                                </a:lnTo>
                                <a:lnTo>
                                  <a:pt x="143" y="40"/>
                                </a:lnTo>
                                <a:lnTo>
                                  <a:pt x="205" y="27"/>
                                </a:lnTo>
                                <a:lnTo>
                                  <a:pt x="268" y="14"/>
                                </a:lnTo>
                                <a:lnTo>
                                  <a:pt x="315" y="8"/>
                                </a:lnTo>
                                <a:lnTo>
                                  <a:pt x="372" y="2"/>
                                </a:lnTo>
                                <a:lnTo>
                                  <a:pt x="433" y="0"/>
                                </a:lnTo>
                                <a:lnTo>
                                  <a:pt x="490" y="3"/>
                                </a:lnTo>
                                <a:lnTo>
                                  <a:pt x="540" y="6"/>
                                </a:lnTo>
                                <a:lnTo>
                                  <a:pt x="590" y="14"/>
                                </a:lnTo>
                                <a:lnTo>
                                  <a:pt x="617" y="25"/>
                                </a:lnTo>
                                <a:lnTo>
                                  <a:pt x="642" y="39"/>
                                </a:lnTo>
                                <a:lnTo>
                                  <a:pt x="663" y="56"/>
                                </a:lnTo>
                                <a:lnTo>
                                  <a:pt x="685" y="83"/>
                                </a:lnTo>
                                <a:lnTo>
                                  <a:pt x="694" y="101"/>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01" name="Freeform 25">
                            <a:extLst>
                              <a:ext uri="{FF2B5EF4-FFF2-40B4-BE49-F238E27FC236}">
                                <a16:creationId xmlns:a16="http://schemas.microsoft.com/office/drawing/2014/main" id="{35E8F5C2-1B69-41B7-8F47-709668B4584D}"/>
                              </a:ext>
                            </a:extLst>
                          </p:cNvPr>
                          <p:cNvSpPr>
                            <a:spLocks/>
                          </p:cNvSpPr>
                          <p:nvPr/>
                        </p:nvSpPr>
                        <p:spPr bwMode="auto">
                          <a:xfrm>
                            <a:off x="2057" y="1659"/>
                            <a:ext cx="138" cy="20"/>
                          </a:xfrm>
                          <a:custGeom>
                            <a:avLst/>
                            <a:gdLst>
                              <a:gd name="T0" fmla="*/ 0 w 694"/>
                              <a:gd name="T1" fmla="*/ 0 h 100"/>
                              <a:gd name="T2" fmla="*/ 0 w 694"/>
                              <a:gd name="T3" fmla="*/ 0 h 100"/>
                              <a:gd name="T4" fmla="*/ 0 w 694"/>
                              <a:gd name="T5" fmla="*/ 0 h 100"/>
                              <a:gd name="T6" fmla="*/ 0 w 694"/>
                              <a:gd name="T7" fmla="*/ 0 h 100"/>
                              <a:gd name="T8" fmla="*/ 0 w 694"/>
                              <a:gd name="T9" fmla="*/ 0 h 100"/>
                              <a:gd name="T10" fmla="*/ 0 w 694"/>
                              <a:gd name="T11" fmla="*/ 0 h 100"/>
                              <a:gd name="T12" fmla="*/ 0 w 694"/>
                              <a:gd name="T13" fmla="*/ 0 h 100"/>
                              <a:gd name="T14" fmla="*/ 0 w 694"/>
                              <a:gd name="T15" fmla="*/ 0 h 100"/>
                              <a:gd name="T16" fmla="*/ 0 w 694"/>
                              <a:gd name="T17" fmla="*/ 0 h 100"/>
                              <a:gd name="T18" fmla="*/ 0 w 694"/>
                              <a:gd name="T19" fmla="*/ 0 h 100"/>
                              <a:gd name="T20" fmla="*/ 0 w 694"/>
                              <a:gd name="T21" fmla="*/ 0 h 100"/>
                              <a:gd name="T22" fmla="*/ 0 w 694"/>
                              <a:gd name="T23" fmla="*/ 0 h 100"/>
                              <a:gd name="T24" fmla="*/ 0 w 694"/>
                              <a:gd name="T25" fmla="*/ 0 h 100"/>
                              <a:gd name="T26" fmla="*/ 0 w 694"/>
                              <a:gd name="T27" fmla="*/ 0 h 100"/>
                              <a:gd name="T28" fmla="*/ 0 w 694"/>
                              <a:gd name="T29" fmla="*/ 0 h 100"/>
                              <a:gd name="T30" fmla="*/ 0 w 694"/>
                              <a:gd name="T31" fmla="*/ 0 h 100"/>
                              <a:gd name="T32" fmla="*/ 0 w 694"/>
                              <a:gd name="T33" fmla="*/ 0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0"/>
                              <a:gd name="T53" fmla="*/ 694 w 694"/>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0">
                                <a:moveTo>
                                  <a:pt x="0" y="80"/>
                                </a:moveTo>
                                <a:lnTo>
                                  <a:pt x="41" y="66"/>
                                </a:lnTo>
                                <a:lnTo>
                                  <a:pt x="84" y="54"/>
                                </a:lnTo>
                                <a:lnTo>
                                  <a:pt x="143" y="40"/>
                                </a:lnTo>
                                <a:lnTo>
                                  <a:pt x="205" y="26"/>
                                </a:lnTo>
                                <a:lnTo>
                                  <a:pt x="267" y="14"/>
                                </a:lnTo>
                                <a:lnTo>
                                  <a:pt x="315" y="8"/>
                                </a:lnTo>
                                <a:lnTo>
                                  <a:pt x="372" y="2"/>
                                </a:lnTo>
                                <a:lnTo>
                                  <a:pt x="433" y="0"/>
                                </a:lnTo>
                                <a:lnTo>
                                  <a:pt x="489" y="3"/>
                                </a:lnTo>
                                <a:lnTo>
                                  <a:pt x="540" y="6"/>
                                </a:lnTo>
                                <a:lnTo>
                                  <a:pt x="590" y="14"/>
                                </a:lnTo>
                                <a:lnTo>
                                  <a:pt x="617" y="24"/>
                                </a:lnTo>
                                <a:lnTo>
                                  <a:pt x="642" y="39"/>
                                </a:lnTo>
                                <a:lnTo>
                                  <a:pt x="663" y="55"/>
                                </a:lnTo>
                                <a:lnTo>
                                  <a:pt x="685" y="83"/>
                                </a:lnTo>
                                <a:lnTo>
                                  <a:pt x="694" y="10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302" name="Freeform 26">
                            <a:extLst>
                              <a:ext uri="{FF2B5EF4-FFF2-40B4-BE49-F238E27FC236}">
                                <a16:creationId xmlns:a16="http://schemas.microsoft.com/office/drawing/2014/main" id="{F8D5FAAA-6DA9-4AF9-9189-15204996CCD9}"/>
                              </a:ext>
                            </a:extLst>
                          </p:cNvPr>
                          <p:cNvSpPr>
                            <a:spLocks/>
                          </p:cNvSpPr>
                          <p:nvPr/>
                        </p:nvSpPr>
                        <p:spPr bwMode="auto">
                          <a:xfrm>
                            <a:off x="2060" y="1650"/>
                            <a:ext cx="139" cy="20"/>
                          </a:xfrm>
                          <a:custGeom>
                            <a:avLst/>
                            <a:gdLst>
                              <a:gd name="T0" fmla="*/ 0 w 694"/>
                              <a:gd name="T1" fmla="*/ 0 h 100"/>
                              <a:gd name="T2" fmla="*/ 0 w 694"/>
                              <a:gd name="T3" fmla="*/ 0 h 100"/>
                              <a:gd name="T4" fmla="*/ 0 w 694"/>
                              <a:gd name="T5" fmla="*/ 0 h 100"/>
                              <a:gd name="T6" fmla="*/ 0 w 694"/>
                              <a:gd name="T7" fmla="*/ 0 h 100"/>
                              <a:gd name="T8" fmla="*/ 0 w 694"/>
                              <a:gd name="T9" fmla="*/ 0 h 100"/>
                              <a:gd name="T10" fmla="*/ 0 w 694"/>
                              <a:gd name="T11" fmla="*/ 0 h 100"/>
                              <a:gd name="T12" fmla="*/ 0 w 694"/>
                              <a:gd name="T13" fmla="*/ 0 h 100"/>
                              <a:gd name="T14" fmla="*/ 0 w 694"/>
                              <a:gd name="T15" fmla="*/ 0 h 100"/>
                              <a:gd name="T16" fmla="*/ 0 w 694"/>
                              <a:gd name="T17" fmla="*/ 0 h 100"/>
                              <a:gd name="T18" fmla="*/ 0 w 694"/>
                              <a:gd name="T19" fmla="*/ 0 h 100"/>
                              <a:gd name="T20" fmla="*/ 0 w 694"/>
                              <a:gd name="T21" fmla="*/ 0 h 100"/>
                              <a:gd name="T22" fmla="*/ 0 w 694"/>
                              <a:gd name="T23" fmla="*/ 0 h 100"/>
                              <a:gd name="T24" fmla="*/ 0 w 694"/>
                              <a:gd name="T25" fmla="*/ 0 h 100"/>
                              <a:gd name="T26" fmla="*/ 0 w 694"/>
                              <a:gd name="T27" fmla="*/ 0 h 100"/>
                              <a:gd name="T28" fmla="*/ 0 w 694"/>
                              <a:gd name="T29" fmla="*/ 0 h 100"/>
                              <a:gd name="T30" fmla="*/ 0 w 694"/>
                              <a:gd name="T31" fmla="*/ 0 h 100"/>
                              <a:gd name="T32" fmla="*/ 0 w 694"/>
                              <a:gd name="T33" fmla="*/ 0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0"/>
                              <a:gd name="T53" fmla="*/ 694 w 694"/>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0">
                                <a:moveTo>
                                  <a:pt x="0" y="80"/>
                                </a:moveTo>
                                <a:lnTo>
                                  <a:pt x="42" y="66"/>
                                </a:lnTo>
                                <a:lnTo>
                                  <a:pt x="85" y="54"/>
                                </a:lnTo>
                                <a:lnTo>
                                  <a:pt x="143" y="40"/>
                                </a:lnTo>
                                <a:lnTo>
                                  <a:pt x="204" y="26"/>
                                </a:lnTo>
                                <a:lnTo>
                                  <a:pt x="268" y="14"/>
                                </a:lnTo>
                                <a:lnTo>
                                  <a:pt x="315" y="8"/>
                                </a:lnTo>
                                <a:lnTo>
                                  <a:pt x="372" y="2"/>
                                </a:lnTo>
                                <a:lnTo>
                                  <a:pt x="434" y="0"/>
                                </a:lnTo>
                                <a:lnTo>
                                  <a:pt x="490" y="3"/>
                                </a:lnTo>
                                <a:lnTo>
                                  <a:pt x="540" y="6"/>
                                </a:lnTo>
                                <a:lnTo>
                                  <a:pt x="590" y="14"/>
                                </a:lnTo>
                                <a:lnTo>
                                  <a:pt x="618" y="24"/>
                                </a:lnTo>
                                <a:lnTo>
                                  <a:pt x="642" y="39"/>
                                </a:lnTo>
                                <a:lnTo>
                                  <a:pt x="664" y="55"/>
                                </a:lnTo>
                                <a:lnTo>
                                  <a:pt x="685" y="83"/>
                                </a:lnTo>
                                <a:lnTo>
                                  <a:pt x="694" y="10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4299" name="Oval 27">
                          <a:extLst>
                            <a:ext uri="{FF2B5EF4-FFF2-40B4-BE49-F238E27FC236}">
                              <a16:creationId xmlns:a16="http://schemas.microsoft.com/office/drawing/2014/main" id="{705B0726-8A5A-41AD-B407-263A6E4420BD}"/>
                            </a:ext>
                          </a:extLst>
                        </p:cNvPr>
                        <p:cNvSpPr>
                          <a:spLocks noChangeArrowheads="1"/>
                        </p:cNvSpPr>
                        <p:nvPr/>
                      </p:nvSpPr>
                      <p:spPr bwMode="auto">
                        <a:xfrm>
                          <a:off x="2051" y="1663"/>
                          <a:ext cx="8" cy="14"/>
                        </a:xfrm>
                        <a:prstGeom prst="ellipse">
                          <a:avLst/>
                        </a:prstGeom>
                        <a:solidFill>
                          <a:srgbClr val="200020"/>
                        </a:solidFill>
                        <a:ln w="3175">
                          <a:solidFill>
                            <a:srgbClr val="80008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nvGrpSpPr>
                      <p:cNvPr id="34292" name="Group 28">
                        <a:extLst>
                          <a:ext uri="{FF2B5EF4-FFF2-40B4-BE49-F238E27FC236}">
                            <a16:creationId xmlns:a16="http://schemas.microsoft.com/office/drawing/2014/main" id="{6CE5910E-484D-48D5-A852-DB668226E53F}"/>
                          </a:ext>
                        </a:extLst>
                      </p:cNvPr>
                      <p:cNvGrpSpPr>
                        <a:grpSpLocks/>
                      </p:cNvGrpSpPr>
                      <p:nvPr/>
                    </p:nvGrpSpPr>
                    <p:grpSpPr bwMode="auto">
                      <a:xfrm>
                        <a:off x="2025" y="1624"/>
                        <a:ext cx="213" cy="42"/>
                        <a:chOff x="2025" y="1624"/>
                        <a:chExt cx="213" cy="42"/>
                      </a:xfrm>
                    </p:grpSpPr>
                    <p:grpSp>
                      <p:nvGrpSpPr>
                        <p:cNvPr id="34293" name="Group 29">
                          <a:extLst>
                            <a:ext uri="{FF2B5EF4-FFF2-40B4-BE49-F238E27FC236}">
                              <a16:creationId xmlns:a16="http://schemas.microsoft.com/office/drawing/2014/main" id="{57FE64CA-6963-4FE0-8725-DCDF9955A79B}"/>
                            </a:ext>
                          </a:extLst>
                        </p:cNvPr>
                        <p:cNvGrpSpPr>
                          <a:grpSpLocks/>
                        </p:cNvGrpSpPr>
                        <p:nvPr/>
                      </p:nvGrpSpPr>
                      <p:grpSpPr bwMode="auto">
                        <a:xfrm>
                          <a:off x="2030" y="1624"/>
                          <a:ext cx="208" cy="42"/>
                          <a:chOff x="2030" y="1624"/>
                          <a:chExt cx="208" cy="42"/>
                        </a:xfrm>
                      </p:grpSpPr>
                      <p:sp>
                        <p:nvSpPr>
                          <p:cNvPr id="34295" name="Freeform 30">
                            <a:extLst>
                              <a:ext uri="{FF2B5EF4-FFF2-40B4-BE49-F238E27FC236}">
                                <a16:creationId xmlns:a16="http://schemas.microsoft.com/office/drawing/2014/main" id="{F1891242-2F90-40B6-B1FF-6FA75B099396}"/>
                              </a:ext>
                            </a:extLst>
                          </p:cNvPr>
                          <p:cNvSpPr>
                            <a:spLocks/>
                          </p:cNvSpPr>
                          <p:nvPr/>
                        </p:nvSpPr>
                        <p:spPr bwMode="auto">
                          <a:xfrm>
                            <a:off x="2032" y="1629"/>
                            <a:ext cx="202" cy="29"/>
                          </a:xfrm>
                          <a:custGeom>
                            <a:avLst/>
                            <a:gdLst>
                              <a:gd name="T0" fmla="*/ 0 w 1012"/>
                              <a:gd name="T1" fmla="*/ 0 h 148"/>
                              <a:gd name="T2" fmla="*/ 0 w 1012"/>
                              <a:gd name="T3" fmla="*/ 0 h 148"/>
                              <a:gd name="T4" fmla="*/ 0 w 1012"/>
                              <a:gd name="T5" fmla="*/ 0 h 148"/>
                              <a:gd name="T6" fmla="*/ 0 w 1012"/>
                              <a:gd name="T7" fmla="*/ 0 h 148"/>
                              <a:gd name="T8" fmla="*/ 0 w 1012"/>
                              <a:gd name="T9" fmla="*/ 0 h 148"/>
                              <a:gd name="T10" fmla="*/ 0 w 1012"/>
                              <a:gd name="T11" fmla="*/ 0 h 148"/>
                              <a:gd name="T12" fmla="*/ 0 w 1012"/>
                              <a:gd name="T13" fmla="*/ 0 h 148"/>
                              <a:gd name="T14" fmla="*/ 0 w 1012"/>
                              <a:gd name="T15" fmla="*/ 0 h 148"/>
                              <a:gd name="T16" fmla="*/ 0 w 1012"/>
                              <a:gd name="T17" fmla="*/ 0 h 148"/>
                              <a:gd name="T18" fmla="*/ 0 w 1012"/>
                              <a:gd name="T19" fmla="*/ 0 h 148"/>
                              <a:gd name="T20" fmla="*/ 0 w 1012"/>
                              <a:gd name="T21" fmla="*/ 0 h 148"/>
                              <a:gd name="T22" fmla="*/ 0 w 1012"/>
                              <a:gd name="T23" fmla="*/ 0 h 148"/>
                              <a:gd name="T24" fmla="*/ 0 w 1012"/>
                              <a:gd name="T25" fmla="*/ 0 h 148"/>
                              <a:gd name="T26" fmla="*/ 0 w 1012"/>
                              <a:gd name="T27" fmla="*/ 0 h 148"/>
                              <a:gd name="T28" fmla="*/ 0 w 1012"/>
                              <a:gd name="T29" fmla="*/ 0 h 148"/>
                              <a:gd name="T30" fmla="*/ 0 w 1012"/>
                              <a:gd name="T31" fmla="*/ 0 h 148"/>
                              <a:gd name="T32" fmla="*/ 0 w 1012"/>
                              <a:gd name="T33" fmla="*/ 0 h 1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8"/>
                              <a:gd name="T53" fmla="*/ 1012 w 1012"/>
                              <a:gd name="T54" fmla="*/ 148 h 1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8">
                                <a:moveTo>
                                  <a:pt x="0" y="117"/>
                                </a:moveTo>
                                <a:lnTo>
                                  <a:pt x="60" y="98"/>
                                </a:lnTo>
                                <a:lnTo>
                                  <a:pt x="123" y="80"/>
                                </a:lnTo>
                                <a:lnTo>
                                  <a:pt x="207" y="59"/>
                                </a:lnTo>
                                <a:lnTo>
                                  <a:pt x="298" y="39"/>
                                </a:lnTo>
                                <a:lnTo>
                                  <a:pt x="390" y="22"/>
                                </a:lnTo>
                                <a:lnTo>
                                  <a:pt x="459" y="12"/>
                                </a:lnTo>
                                <a:lnTo>
                                  <a:pt x="543" y="3"/>
                                </a:lnTo>
                                <a:lnTo>
                                  <a:pt x="632" y="0"/>
                                </a:lnTo>
                                <a:lnTo>
                                  <a:pt x="714" y="4"/>
                                </a:lnTo>
                                <a:lnTo>
                                  <a:pt x="788" y="9"/>
                                </a:lnTo>
                                <a:lnTo>
                                  <a:pt x="861" y="22"/>
                                </a:lnTo>
                                <a:lnTo>
                                  <a:pt x="901" y="36"/>
                                </a:lnTo>
                                <a:lnTo>
                                  <a:pt x="937" y="58"/>
                                </a:lnTo>
                                <a:lnTo>
                                  <a:pt x="967" y="81"/>
                                </a:lnTo>
                                <a:lnTo>
                                  <a:pt x="999" y="122"/>
                                </a:lnTo>
                                <a:lnTo>
                                  <a:pt x="1012" y="148"/>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96" name="Freeform 31">
                            <a:extLst>
                              <a:ext uri="{FF2B5EF4-FFF2-40B4-BE49-F238E27FC236}">
                                <a16:creationId xmlns:a16="http://schemas.microsoft.com/office/drawing/2014/main" id="{D573CD63-B033-4193-8DEB-5D79AC0CE788}"/>
                              </a:ext>
                            </a:extLst>
                          </p:cNvPr>
                          <p:cNvSpPr>
                            <a:spLocks/>
                          </p:cNvSpPr>
                          <p:nvPr/>
                        </p:nvSpPr>
                        <p:spPr bwMode="auto">
                          <a:xfrm>
                            <a:off x="2030" y="1637"/>
                            <a:ext cx="203" cy="29"/>
                          </a:xfrm>
                          <a:custGeom>
                            <a:avLst/>
                            <a:gdLst>
                              <a:gd name="T0" fmla="*/ 0 w 1012"/>
                              <a:gd name="T1" fmla="*/ 0 h 147"/>
                              <a:gd name="T2" fmla="*/ 0 w 1012"/>
                              <a:gd name="T3" fmla="*/ 0 h 147"/>
                              <a:gd name="T4" fmla="*/ 0 w 1012"/>
                              <a:gd name="T5" fmla="*/ 0 h 147"/>
                              <a:gd name="T6" fmla="*/ 0 w 1012"/>
                              <a:gd name="T7" fmla="*/ 0 h 147"/>
                              <a:gd name="T8" fmla="*/ 0 w 1012"/>
                              <a:gd name="T9" fmla="*/ 0 h 147"/>
                              <a:gd name="T10" fmla="*/ 0 w 1012"/>
                              <a:gd name="T11" fmla="*/ 0 h 147"/>
                              <a:gd name="T12" fmla="*/ 0 w 1012"/>
                              <a:gd name="T13" fmla="*/ 0 h 147"/>
                              <a:gd name="T14" fmla="*/ 0 w 1012"/>
                              <a:gd name="T15" fmla="*/ 0 h 147"/>
                              <a:gd name="T16" fmla="*/ 0 w 1012"/>
                              <a:gd name="T17" fmla="*/ 0 h 147"/>
                              <a:gd name="T18" fmla="*/ 0 w 1012"/>
                              <a:gd name="T19" fmla="*/ 0 h 147"/>
                              <a:gd name="T20" fmla="*/ 0 w 1012"/>
                              <a:gd name="T21" fmla="*/ 0 h 147"/>
                              <a:gd name="T22" fmla="*/ 0 w 1012"/>
                              <a:gd name="T23" fmla="*/ 0 h 147"/>
                              <a:gd name="T24" fmla="*/ 0 w 1012"/>
                              <a:gd name="T25" fmla="*/ 0 h 147"/>
                              <a:gd name="T26" fmla="*/ 0 w 1012"/>
                              <a:gd name="T27" fmla="*/ 0 h 147"/>
                              <a:gd name="T28" fmla="*/ 0 w 1012"/>
                              <a:gd name="T29" fmla="*/ 0 h 147"/>
                              <a:gd name="T30" fmla="*/ 0 w 1012"/>
                              <a:gd name="T31" fmla="*/ 0 h 147"/>
                              <a:gd name="T32" fmla="*/ 0 w 1012"/>
                              <a:gd name="T33" fmla="*/ 0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7"/>
                              <a:gd name="T53" fmla="*/ 1012 w 1012"/>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7">
                                <a:moveTo>
                                  <a:pt x="0" y="117"/>
                                </a:moveTo>
                                <a:lnTo>
                                  <a:pt x="60" y="98"/>
                                </a:lnTo>
                                <a:lnTo>
                                  <a:pt x="122" y="79"/>
                                </a:lnTo>
                                <a:lnTo>
                                  <a:pt x="208" y="59"/>
                                </a:lnTo>
                                <a:lnTo>
                                  <a:pt x="299" y="39"/>
                                </a:lnTo>
                                <a:lnTo>
                                  <a:pt x="390" y="21"/>
                                </a:lnTo>
                                <a:lnTo>
                                  <a:pt x="459" y="11"/>
                                </a:lnTo>
                                <a:lnTo>
                                  <a:pt x="543" y="3"/>
                                </a:lnTo>
                                <a:lnTo>
                                  <a:pt x="633" y="0"/>
                                </a:lnTo>
                                <a:lnTo>
                                  <a:pt x="713" y="4"/>
                                </a:lnTo>
                                <a:lnTo>
                                  <a:pt x="788" y="8"/>
                                </a:lnTo>
                                <a:lnTo>
                                  <a:pt x="861" y="21"/>
                                </a:lnTo>
                                <a:lnTo>
                                  <a:pt x="902" y="36"/>
                                </a:lnTo>
                                <a:lnTo>
                                  <a:pt x="937" y="57"/>
                                </a:lnTo>
                                <a:lnTo>
                                  <a:pt x="968" y="81"/>
                                </a:lnTo>
                                <a:lnTo>
                                  <a:pt x="999" y="121"/>
                                </a:lnTo>
                                <a:lnTo>
                                  <a:pt x="1012" y="147"/>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97" name="Freeform 32">
                            <a:extLst>
                              <a:ext uri="{FF2B5EF4-FFF2-40B4-BE49-F238E27FC236}">
                                <a16:creationId xmlns:a16="http://schemas.microsoft.com/office/drawing/2014/main" id="{8CFFE495-D377-41B9-941D-8A37C231C08D}"/>
                              </a:ext>
                            </a:extLst>
                          </p:cNvPr>
                          <p:cNvSpPr>
                            <a:spLocks/>
                          </p:cNvSpPr>
                          <p:nvPr/>
                        </p:nvSpPr>
                        <p:spPr bwMode="auto">
                          <a:xfrm>
                            <a:off x="2036" y="1624"/>
                            <a:ext cx="202" cy="29"/>
                          </a:xfrm>
                          <a:custGeom>
                            <a:avLst/>
                            <a:gdLst>
                              <a:gd name="T0" fmla="*/ 0 w 1012"/>
                              <a:gd name="T1" fmla="*/ 0 h 147"/>
                              <a:gd name="T2" fmla="*/ 0 w 1012"/>
                              <a:gd name="T3" fmla="*/ 0 h 147"/>
                              <a:gd name="T4" fmla="*/ 0 w 1012"/>
                              <a:gd name="T5" fmla="*/ 0 h 147"/>
                              <a:gd name="T6" fmla="*/ 0 w 1012"/>
                              <a:gd name="T7" fmla="*/ 0 h 147"/>
                              <a:gd name="T8" fmla="*/ 0 w 1012"/>
                              <a:gd name="T9" fmla="*/ 0 h 147"/>
                              <a:gd name="T10" fmla="*/ 0 w 1012"/>
                              <a:gd name="T11" fmla="*/ 0 h 147"/>
                              <a:gd name="T12" fmla="*/ 0 w 1012"/>
                              <a:gd name="T13" fmla="*/ 0 h 147"/>
                              <a:gd name="T14" fmla="*/ 0 w 1012"/>
                              <a:gd name="T15" fmla="*/ 0 h 147"/>
                              <a:gd name="T16" fmla="*/ 0 w 1012"/>
                              <a:gd name="T17" fmla="*/ 0 h 147"/>
                              <a:gd name="T18" fmla="*/ 0 w 1012"/>
                              <a:gd name="T19" fmla="*/ 0 h 147"/>
                              <a:gd name="T20" fmla="*/ 0 w 1012"/>
                              <a:gd name="T21" fmla="*/ 0 h 147"/>
                              <a:gd name="T22" fmla="*/ 0 w 1012"/>
                              <a:gd name="T23" fmla="*/ 0 h 147"/>
                              <a:gd name="T24" fmla="*/ 0 w 1012"/>
                              <a:gd name="T25" fmla="*/ 0 h 147"/>
                              <a:gd name="T26" fmla="*/ 0 w 1012"/>
                              <a:gd name="T27" fmla="*/ 0 h 147"/>
                              <a:gd name="T28" fmla="*/ 0 w 1012"/>
                              <a:gd name="T29" fmla="*/ 0 h 147"/>
                              <a:gd name="T30" fmla="*/ 0 w 1012"/>
                              <a:gd name="T31" fmla="*/ 0 h 147"/>
                              <a:gd name="T32" fmla="*/ 0 w 1012"/>
                              <a:gd name="T33" fmla="*/ 0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7"/>
                              <a:gd name="T53" fmla="*/ 1012 w 1012"/>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7">
                                <a:moveTo>
                                  <a:pt x="0" y="117"/>
                                </a:moveTo>
                                <a:lnTo>
                                  <a:pt x="60" y="98"/>
                                </a:lnTo>
                                <a:lnTo>
                                  <a:pt x="123" y="79"/>
                                </a:lnTo>
                                <a:lnTo>
                                  <a:pt x="208" y="59"/>
                                </a:lnTo>
                                <a:lnTo>
                                  <a:pt x="299" y="39"/>
                                </a:lnTo>
                                <a:lnTo>
                                  <a:pt x="390" y="21"/>
                                </a:lnTo>
                                <a:lnTo>
                                  <a:pt x="458" y="12"/>
                                </a:lnTo>
                                <a:lnTo>
                                  <a:pt x="542" y="3"/>
                                </a:lnTo>
                                <a:lnTo>
                                  <a:pt x="632" y="0"/>
                                </a:lnTo>
                                <a:lnTo>
                                  <a:pt x="713" y="5"/>
                                </a:lnTo>
                                <a:lnTo>
                                  <a:pt x="788" y="9"/>
                                </a:lnTo>
                                <a:lnTo>
                                  <a:pt x="861" y="21"/>
                                </a:lnTo>
                                <a:lnTo>
                                  <a:pt x="901" y="36"/>
                                </a:lnTo>
                                <a:lnTo>
                                  <a:pt x="937" y="57"/>
                                </a:lnTo>
                                <a:lnTo>
                                  <a:pt x="968" y="82"/>
                                </a:lnTo>
                                <a:lnTo>
                                  <a:pt x="998" y="122"/>
                                </a:lnTo>
                                <a:lnTo>
                                  <a:pt x="1012" y="147"/>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4294" name="Oval 33">
                          <a:extLst>
                            <a:ext uri="{FF2B5EF4-FFF2-40B4-BE49-F238E27FC236}">
                              <a16:creationId xmlns:a16="http://schemas.microsoft.com/office/drawing/2014/main" id="{871A5E03-FAE9-47C9-BD01-A393A19701F7}"/>
                            </a:ext>
                          </a:extLst>
                        </p:cNvPr>
                        <p:cNvSpPr>
                          <a:spLocks noChangeArrowheads="1"/>
                        </p:cNvSpPr>
                        <p:nvPr/>
                      </p:nvSpPr>
                      <p:spPr bwMode="auto">
                        <a:xfrm>
                          <a:off x="2025" y="1645"/>
                          <a:ext cx="10" cy="17"/>
                        </a:xfrm>
                        <a:prstGeom prst="ellipse">
                          <a:avLst/>
                        </a:prstGeom>
                        <a:solidFill>
                          <a:srgbClr val="200020"/>
                        </a:solidFill>
                        <a:ln w="3175">
                          <a:solidFill>
                            <a:srgbClr val="80008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grpSp>
              <p:grpSp>
                <p:nvGrpSpPr>
                  <p:cNvPr id="34211" name="Group 34">
                    <a:extLst>
                      <a:ext uri="{FF2B5EF4-FFF2-40B4-BE49-F238E27FC236}">
                        <a16:creationId xmlns:a16="http://schemas.microsoft.com/office/drawing/2014/main" id="{18443047-C4AB-4EEB-B646-51EFD01098AC}"/>
                      </a:ext>
                    </a:extLst>
                  </p:cNvPr>
                  <p:cNvGrpSpPr>
                    <a:grpSpLocks/>
                  </p:cNvGrpSpPr>
                  <p:nvPr/>
                </p:nvGrpSpPr>
                <p:grpSpPr bwMode="auto">
                  <a:xfrm>
                    <a:off x="2034" y="1657"/>
                    <a:ext cx="344" cy="305"/>
                    <a:chOff x="2034" y="1657"/>
                    <a:chExt cx="344" cy="305"/>
                  </a:xfrm>
                </p:grpSpPr>
                <p:grpSp>
                  <p:nvGrpSpPr>
                    <p:cNvPr id="34212" name="Group 35">
                      <a:extLst>
                        <a:ext uri="{FF2B5EF4-FFF2-40B4-BE49-F238E27FC236}">
                          <a16:creationId xmlns:a16="http://schemas.microsoft.com/office/drawing/2014/main" id="{16BEDA54-9EB2-400A-AA03-61A075EA947E}"/>
                        </a:ext>
                      </a:extLst>
                    </p:cNvPr>
                    <p:cNvGrpSpPr>
                      <a:grpSpLocks/>
                    </p:cNvGrpSpPr>
                    <p:nvPr/>
                  </p:nvGrpSpPr>
                  <p:grpSpPr bwMode="auto">
                    <a:xfrm>
                      <a:off x="2034" y="1657"/>
                      <a:ext cx="344" cy="305"/>
                      <a:chOff x="2034" y="1657"/>
                      <a:chExt cx="344" cy="305"/>
                    </a:xfrm>
                  </p:grpSpPr>
                  <p:grpSp>
                    <p:nvGrpSpPr>
                      <p:cNvPr id="34232" name="Group 36">
                        <a:extLst>
                          <a:ext uri="{FF2B5EF4-FFF2-40B4-BE49-F238E27FC236}">
                            <a16:creationId xmlns:a16="http://schemas.microsoft.com/office/drawing/2014/main" id="{5DB1FA8D-F49D-4D60-BA6A-27FF57DA8C6C}"/>
                          </a:ext>
                        </a:extLst>
                      </p:cNvPr>
                      <p:cNvGrpSpPr>
                        <a:grpSpLocks/>
                      </p:cNvGrpSpPr>
                      <p:nvPr/>
                    </p:nvGrpSpPr>
                    <p:grpSpPr bwMode="auto">
                      <a:xfrm>
                        <a:off x="2034" y="1657"/>
                        <a:ext cx="344" cy="305"/>
                        <a:chOff x="2034" y="1657"/>
                        <a:chExt cx="344" cy="305"/>
                      </a:xfrm>
                    </p:grpSpPr>
                    <p:grpSp>
                      <p:nvGrpSpPr>
                        <p:cNvPr id="34283" name="Group 37">
                          <a:extLst>
                            <a:ext uri="{FF2B5EF4-FFF2-40B4-BE49-F238E27FC236}">
                              <a16:creationId xmlns:a16="http://schemas.microsoft.com/office/drawing/2014/main" id="{1E337AE8-F501-4AC6-9EE0-9CCA068D5FDD}"/>
                            </a:ext>
                          </a:extLst>
                        </p:cNvPr>
                        <p:cNvGrpSpPr>
                          <a:grpSpLocks/>
                        </p:cNvGrpSpPr>
                        <p:nvPr/>
                      </p:nvGrpSpPr>
                      <p:grpSpPr bwMode="auto">
                        <a:xfrm>
                          <a:off x="2034" y="1657"/>
                          <a:ext cx="344" cy="305"/>
                          <a:chOff x="2034" y="1657"/>
                          <a:chExt cx="344" cy="305"/>
                        </a:xfrm>
                      </p:grpSpPr>
                      <p:grpSp>
                        <p:nvGrpSpPr>
                          <p:cNvPr id="34285" name="Group 38">
                            <a:extLst>
                              <a:ext uri="{FF2B5EF4-FFF2-40B4-BE49-F238E27FC236}">
                                <a16:creationId xmlns:a16="http://schemas.microsoft.com/office/drawing/2014/main" id="{9792E043-A3F8-4AAE-B199-690900FEB56F}"/>
                              </a:ext>
                            </a:extLst>
                          </p:cNvPr>
                          <p:cNvGrpSpPr>
                            <a:grpSpLocks/>
                          </p:cNvGrpSpPr>
                          <p:nvPr/>
                        </p:nvGrpSpPr>
                        <p:grpSpPr bwMode="auto">
                          <a:xfrm>
                            <a:off x="2034" y="1657"/>
                            <a:ext cx="344" cy="305"/>
                            <a:chOff x="2034" y="1657"/>
                            <a:chExt cx="344" cy="305"/>
                          </a:xfrm>
                        </p:grpSpPr>
                        <p:sp>
                          <p:nvSpPr>
                            <p:cNvPr id="34287" name="Freeform 39">
                              <a:extLst>
                                <a:ext uri="{FF2B5EF4-FFF2-40B4-BE49-F238E27FC236}">
                                  <a16:creationId xmlns:a16="http://schemas.microsoft.com/office/drawing/2014/main" id="{1C9A7A05-99A7-45C1-8D01-966ED18FABAC}"/>
                                </a:ext>
                              </a:extLst>
                            </p:cNvPr>
                            <p:cNvSpPr>
                              <a:spLocks/>
                            </p:cNvSpPr>
                            <p:nvPr/>
                          </p:nvSpPr>
                          <p:spPr bwMode="auto">
                            <a:xfrm>
                              <a:off x="2034" y="1657"/>
                              <a:ext cx="344" cy="305"/>
                            </a:xfrm>
                            <a:custGeom>
                              <a:avLst/>
                              <a:gdLst>
                                <a:gd name="T0" fmla="*/ 0 w 1716"/>
                                <a:gd name="T1" fmla="*/ 0 h 1521"/>
                                <a:gd name="T2" fmla="*/ 0 w 1716"/>
                                <a:gd name="T3" fmla="*/ 0 h 1521"/>
                                <a:gd name="T4" fmla="*/ 0 w 1716"/>
                                <a:gd name="T5" fmla="*/ 0 h 1521"/>
                                <a:gd name="T6" fmla="*/ 0 w 1716"/>
                                <a:gd name="T7" fmla="*/ 0 h 1521"/>
                                <a:gd name="T8" fmla="*/ 0 w 1716"/>
                                <a:gd name="T9" fmla="*/ 0 h 1521"/>
                                <a:gd name="T10" fmla="*/ 0 w 1716"/>
                                <a:gd name="T11" fmla="*/ 0 h 1521"/>
                                <a:gd name="T12" fmla="*/ 0 w 1716"/>
                                <a:gd name="T13" fmla="*/ 0 h 1521"/>
                                <a:gd name="T14" fmla="*/ 0 w 1716"/>
                                <a:gd name="T15" fmla="*/ 0 h 1521"/>
                                <a:gd name="T16" fmla="*/ 0 w 1716"/>
                                <a:gd name="T17" fmla="*/ 0 h 1521"/>
                                <a:gd name="T18" fmla="*/ 0 w 1716"/>
                                <a:gd name="T19" fmla="*/ 0 h 1521"/>
                                <a:gd name="T20" fmla="*/ 0 w 1716"/>
                                <a:gd name="T21" fmla="*/ 0 h 1521"/>
                                <a:gd name="T22" fmla="*/ 0 w 1716"/>
                                <a:gd name="T23" fmla="*/ 0 h 1521"/>
                                <a:gd name="T24" fmla="*/ 0 w 1716"/>
                                <a:gd name="T25" fmla="*/ 0 h 1521"/>
                                <a:gd name="T26" fmla="*/ 0 w 1716"/>
                                <a:gd name="T27" fmla="*/ 0 h 1521"/>
                                <a:gd name="T28" fmla="*/ 0 w 1716"/>
                                <a:gd name="T29" fmla="*/ 0 h 1521"/>
                                <a:gd name="T30" fmla="*/ 0 w 1716"/>
                                <a:gd name="T31" fmla="*/ 0 h 1521"/>
                                <a:gd name="T32" fmla="*/ 0 w 1716"/>
                                <a:gd name="T33" fmla="*/ 0 h 1521"/>
                                <a:gd name="T34" fmla="*/ 0 w 1716"/>
                                <a:gd name="T35" fmla="*/ 0 h 1521"/>
                                <a:gd name="T36" fmla="*/ 0 w 1716"/>
                                <a:gd name="T37" fmla="*/ 0 h 1521"/>
                                <a:gd name="T38" fmla="*/ 0 w 1716"/>
                                <a:gd name="T39" fmla="*/ 0 h 1521"/>
                                <a:gd name="T40" fmla="*/ 0 w 1716"/>
                                <a:gd name="T41" fmla="*/ 0 h 1521"/>
                                <a:gd name="T42" fmla="*/ 0 w 1716"/>
                                <a:gd name="T43" fmla="*/ 0 h 1521"/>
                                <a:gd name="T44" fmla="*/ 0 w 1716"/>
                                <a:gd name="T45" fmla="*/ 0 h 1521"/>
                                <a:gd name="T46" fmla="*/ 0 w 1716"/>
                                <a:gd name="T47" fmla="*/ 0 h 1521"/>
                                <a:gd name="T48" fmla="*/ 0 w 1716"/>
                                <a:gd name="T49" fmla="*/ 0 h 1521"/>
                                <a:gd name="T50" fmla="*/ 0 w 1716"/>
                                <a:gd name="T51" fmla="*/ 0 h 1521"/>
                                <a:gd name="T52" fmla="*/ 0 w 1716"/>
                                <a:gd name="T53" fmla="*/ 0 h 1521"/>
                                <a:gd name="T54" fmla="*/ 0 w 1716"/>
                                <a:gd name="T55" fmla="*/ 0 h 1521"/>
                                <a:gd name="T56" fmla="*/ 0 w 1716"/>
                                <a:gd name="T57" fmla="*/ 0 h 1521"/>
                                <a:gd name="T58" fmla="*/ 0 w 1716"/>
                                <a:gd name="T59" fmla="*/ 0 h 1521"/>
                                <a:gd name="T60" fmla="*/ 0 w 1716"/>
                                <a:gd name="T61" fmla="*/ 0 h 1521"/>
                                <a:gd name="T62" fmla="*/ 0 w 1716"/>
                                <a:gd name="T63" fmla="*/ 0 h 1521"/>
                                <a:gd name="T64" fmla="*/ 0 w 1716"/>
                                <a:gd name="T65" fmla="*/ 0 h 1521"/>
                                <a:gd name="T66" fmla="*/ 0 w 1716"/>
                                <a:gd name="T67" fmla="*/ 0 h 1521"/>
                                <a:gd name="T68" fmla="*/ 0 w 1716"/>
                                <a:gd name="T69" fmla="*/ 0 h 1521"/>
                                <a:gd name="T70" fmla="*/ 0 w 1716"/>
                                <a:gd name="T71" fmla="*/ 0 h 1521"/>
                                <a:gd name="T72" fmla="*/ 0 w 1716"/>
                                <a:gd name="T73" fmla="*/ 0 h 1521"/>
                                <a:gd name="T74" fmla="*/ 0 w 1716"/>
                                <a:gd name="T75" fmla="*/ 0 h 1521"/>
                                <a:gd name="T76" fmla="*/ 0 w 1716"/>
                                <a:gd name="T77" fmla="*/ 0 h 1521"/>
                                <a:gd name="T78" fmla="*/ 0 w 1716"/>
                                <a:gd name="T79" fmla="*/ 0 h 1521"/>
                                <a:gd name="T80" fmla="*/ 0 w 1716"/>
                                <a:gd name="T81" fmla="*/ 0 h 1521"/>
                                <a:gd name="T82" fmla="*/ 0 w 1716"/>
                                <a:gd name="T83" fmla="*/ 0 h 1521"/>
                                <a:gd name="T84" fmla="*/ 0 w 1716"/>
                                <a:gd name="T85" fmla="*/ 0 h 1521"/>
                                <a:gd name="T86" fmla="*/ 0 w 1716"/>
                                <a:gd name="T87" fmla="*/ 0 h 1521"/>
                                <a:gd name="T88" fmla="*/ 0 w 1716"/>
                                <a:gd name="T89" fmla="*/ 0 h 1521"/>
                                <a:gd name="T90" fmla="*/ 0 w 1716"/>
                                <a:gd name="T91" fmla="*/ 0 h 1521"/>
                                <a:gd name="T92" fmla="*/ 0 w 1716"/>
                                <a:gd name="T93" fmla="*/ 0 h 1521"/>
                                <a:gd name="T94" fmla="*/ 0 w 1716"/>
                                <a:gd name="T95" fmla="*/ 0 h 1521"/>
                                <a:gd name="T96" fmla="*/ 0 w 1716"/>
                                <a:gd name="T97" fmla="*/ 0 h 1521"/>
                                <a:gd name="T98" fmla="*/ 0 w 1716"/>
                                <a:gd name="T99" fmla="*/ 0 h 1521"/>
                                <a:gd name="T100" fmla="*/ 0 w 1716"/>
                                <a:gd name="T101" fmla="*/ 0 h 15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16"/>
                                <a:gd name="T154" fmla="*/ 0 h 1521"/>
                                <a:gd name="T155" fmla="*/ 1716 w 1716"/>
                                <a:gd name="T156" fmla="*/ 1521 h 15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16" h="1521">
                                  <a:moveTo>
                                    <a:pt x="499" y="282"/>
                                  </a:moveTo>
                                  <a:lnTo>
                                    <a:pt x="548" y="246"/>
                                  </a:lnTo>
                                  <a:lnTo>
                                    <a:pt x="591" y="194"/>
                                  </a:lnTo>
                                  <a:lnTo>
                                    <a:pt x="634" y="140"/>
                                  </a:lnTo>
                                  <a:lnTo>
                                    <a:pt x="673" y="105"/>
                                  </a:lnTo>
                                  <a:lnTo>
                                    <a:pt x="716" y="70"/>
                                  </a:lnTo>
                                  <a:lnTo>
                                    <a:pt x="768" y="40"/>
                                  </a:lnTo>
                                  <a:lnTo>
                                    <a:pt x="806" y="19"/>
                                  </a:lnTo>
                                  <a:lnTo>
                                    <a:pt x="854" y="9"/>
                                  </a:lnTo>
                                  <a:lnTo>
                                    <a:pt x="906" y="0"/>
                                  </a:lnTo>
                                  <a:lnTo>
                                    <a:pt x="960" y="6"/>
                                  </a:lnTo>
                                  <a:lnTo>
                                    <a:pt x="1004" y="13"/>
                                  </a:lnTo>
                                  <a:lnTo>
                                    <a:pt x="1040" y="22"/>
                                  </a:lnTo>
                                  <a:lnTo>
                                    <a:pt x="1084" y="43"/>
                                  </a:lnTo>
                                  <a:lnTo>
                                    <a:pt x="1130" y="64"/>
                                  </a:lnTo>
                                  <a:lnTo>
                                    <a:pt x="1168" y="84"/>
                                  </a:lnTo>
                                  <a:lnTo>
                                    <a:pt x="1211" y="116"/>
                                  </a:lnTo>
                                  <a:lnTo>
                                    <a:pt x="1244" y="152"/>
                                  </a:lnTo>
                                  <a:lnTo>
                                    <a:pt x="1270" y="199"/>
                                  </a:lnTo>
                                  <a:lnTo>
                                    <a:pt x="1281" y="227"/>
                                  </a:lnTo>
                                  <a:lnTo>
                                    <a:pt x="1283" y="263"/>
                                  </a:lnTo>
                                  <a:lnTo>
                                    <a:pt x="1298" y="294"/>
                                  </a:lnTo>
                                  <a:lnTo>
                                    <a:pt x="1319" y="323"/>
                                  </a:lnTo>
                                  <a:lnTo>
                                    <a:pt x="1347" y="343"/>
                                  </a:lnTo>
                                  <a:lnTo>
                                    <a:pt x="1381" y="360"/>
                                  </a:lnTo>
                                  <a:lnTo>
                                    <a:pt x="1401" y="378"/>
                                  </a:lnTo>
                                  <a:lnTo>
                                    <a:pt x="1418" y="404"/>
                                  </a:lnTo>
                                  <a:lnTo>
                                    <a:pt x="1444" y="438"/>
                                  </a:lnTo>
                                  <a:lnTo>
                                    <a:pt x="1472" y="471"/>
                                  </a:lnTo>
                                  <a:lnTo>
                                    <a:pt x="1503" y="505"/>
                                  </a:lnTo>
                                  <a:lnTo>
                                    <a:pt x="1534" y="539"/>
                                  </a:lnTo>
                                  <a:lnTo>
                                    <a:pt x="1567" y="601"/>
                                  </a:lnTo>
                                  <a:lnTo>
                                    <a:pt x="1591" y="661"/>
                                  </a:lnTo>
                                  <a:lnTo>
                                    <a:pt x="1609" y="707"/>
                                  </a:lnTo>
                                  <a:lnTo>
                                    <a:pt x="1622" y="769"/>
                                  </a:lnTo>
                                  <a:lnTo>
                                    <a:pt x="1641" y="832"/>
                                  </a:lnTo>
                                  <a:lnTo>
                                    <a:pt x="1656" y="891"/>
                                  </a:lnTo>
                                  <a:lnTo>
                                    <a:pt x="1668" y="947"/>
                                  </a:lnTo>
                                  <a:lnTo>
                                    <a:pt x="1680" y="1005"/>
                                  </a:lnTo>
                                  <a:lnTo>
                                    <a:pt x="1695" y="1057"/>
                                  </a:lnTo>
                                  <a:lnTo>
                                    <a:pt x="1702" y="1122"/>
                                  </a:lnTo>
                                  <a:lnTo>
                                    <a:pt x="1710" y="1190"/>
                                  </a:lnTo>
                                  <a:lnTo>
                                    <a:pt x="1716" y="1253"/>
                                  </a:lnTo>
                                  <a:lnTo>
                                    <a:pt x="1708" y="1301"/>
                                  </a:lnTo>
                                  <a:lnTo>
                                    <a:pt x="1702" y="1340"/>
                                  </a:lnTo>
                                  <a:lnTo>
                                    <a:pt x="1698" y="1374"/>
                                  </a:lnTo>
                                  <a:lnTo>
                                    <a:pt x="1683" y="1404"/>
                                  </a:lnTo>
                                  <a:lnTo>
                                    <a:pt x="1658" y="1435"/>
                                  </a:lnTo>
                                  <a:lnTo>
                                    <a:pt x="1621" y="1463"/>
                                  </a:lnTo>
                                  <a:lnTo>
                                    <a:pt x="1576" y="1480"/>
                                  </a:lnTo>
                                  <a:lnTo>
                                    <a:pt x="1525" y="1491"/>
                                  </a:lnTo>
                                  <a:lnTo>
                                    <a:pt x="1464" y="1499"/>
                                  </a:lnTo>
                                  <a:lnTo>
                                    <a:pt x="1408" y="1506"/>
                                  </a:lnTo>
                                  <a:lnTo>
                                    <a:pt x="1346" y="1509"/>
                                  </a:lnTo>
                                  <a:lnTo>
                                    <a:pt x="1273" y="1516"/>
                                  </a:lnTo>
                                  <a:lnTo>
                                    <a:pt x="1210" y="1521"/>
                                  </a:lnTo>
                                  <a:lnTo>
                                    <a:pt x="1152" y="1521"/>
                                  </a:lnTo>
                                  <a:lnTo>
                                    <a:pt x="1094" y="1516"/>
                                  </a:lnTo>
                                  <a:lnTo>
                                    <a:pt x="1042" y="1509"/>
                                  </a:lnTo>
                                  <a:lnTo>
                                    <a:pt x="1001" y="1505"/>
                                  </a:lnTo>
                                  <a:lnTo>
                                    <a:pt x="957" y="1493"/>
                                  </a:lnTo>
                                  <a:lnTo>
                                    <a:pt x="903" y="1478"/>
                                  </a:lnTo>
                                  <a:lnTo>
                                    <a:pt x="843" y="1459"/>
                                  </a:lnTo>
                                  <a:lnTo>
                                    <a:pt x="796" y="1441"/>
                                  </a:lnTo>
                                  <a:lnTo>
                                    <a:pt x="741" y="1419"/>
                                  </a:lnTo>
                                  <a:lnTo>
                                    <a:pt x="694" y="1399"/>
                                  </a:lnTo>
                                  <a:lnTo>
                                    <a:pt x="647" y="1375"/>
                                  </a:lnTo>
                                  <a:lnTo>
                                    <a:pt x="597" y="1349"/>
                                  </a:lnTo>
                                  <a:lnTo>
                                    <a:pt x="550" y="1321"/>
                                  </a:lnTo>
                                  <a:lnTo>
                                    <a:pt x="503" y="1286"/>
                                  </a:lnTo>
                                  <a:lnTo>
                                    <a:pt x="460" y="1252"/>
                                  </a:lnTo>
                                  <a:lnTo>
                                    <a:pt x="429" y="1224"/>
                                  </a:lnTo>
                                  <a:lnTo>
                                    <a:pt x="388" y="1170"/>
                                  </a:lnTo>
                                  <a:lnTo>
                                    <a:pt x="355" y="1127"/>
                                  </a:lnTo>
                                  <a:lnTo>
                                    <a:pt x="321" y="1079"/>
                                  </a:lnTo>
                                  <a:lnTo>
                                    <a:pt x="301" y="1051"/>
                                  </a:lnTo>
                                  <a:lnTo>
                                    <a:pt x="285" y="1014"/>
                                  </a:lnTo>
                                  <a:lnTo>
                                    <a:pt x="255" y="1006"/>
                                  </a:lnTo>
                                  <a:lnTo>
                                    <a:pt x="221" y="996"/>
                                  </a:lnTo>
                                  <a:lnTo>
                                    <a:pt x="190" y="981"/>
                                  </a:lnTo>
                                  <a:lnTo>
                                    <a:pt x="150" y="957"/>
                                  </a:lnTo>
                                  <a:lnTo>
                                    <a:pt x="111" y="928"/>
                                  </a:lnTo>
                                  <a:lnTo>
                                    <a:pt x="85" y="894"/>
                                  </a:lnTo>
                                  <a:lnTo>
                                    <a:pt x="55" y="854"/>
                                  </a:lnTo>
                                  <a:lnTo>
                                    <a:pt x="33" y="817"/>
                                  </a:lnTo>
                                  <a:lnTo>
                                    <a:pt x="12" y="777"/>
                                  </a:lnTo>
                                  <a:lnTo>
                                    <a:pt x="4" y="738"/>
                                  </a:lnTo>
                                  <a:lnTo>
                                    <a:pt x="0" y="684"/>
                                  </a:lnTo>
                                  <a:lnTo>
                                    <a:pt x="3" y="641"/>
                                  </a:lnTo>
                                  <a:lnTo>
                                    <a:pt x="12" y="597"/>
                                  </a:lnTo>
                                  <a:lnTo>
                                    <a:pt x="27" y="547"/>
                                  </a:lnTo>
                                  <a:lnTo>
                                    <a:pt x="49" y="499"/>
                                  </a:lnTo>
                                  <a:lnTo>
                                    <a:pt x="76" y="451"/>
                                  </a:lnTo>
                                  <a:lnTo>
                                    <a:pt x="107" y="409"/>
                                  </a:lnTo>
                                  <a:lnTo>
                                    <a:pt x="134" y="378"/>
                                  </a:lnTo>
                                  <a:lnTo>
                                    <a:pt x="168" y="347"/>
                                  </a:lnTo>
                                  <a:lnTo>
                                    <a:pt x="208" y="320"/>
                                  </a:lnTo>
                                  <a:lnTo>
                                    <a:pt x="248" y="301"/>
                                  </a:lnTo>
                                  <a:lnTo>
                                    <a:pt x="298" y="289"/>
                                  </a:lnTo>
                                  <a:lnTo>
                                    <a:pt x="360" y="281"/>
                                  </a:lnTo>
                                  <a:lnTo>
                                    <a:pt x="415" y="282"/>
                                  </a:lnTo>
                                  <a:lnTo>
                                    <a:pt x="466" y="288"/>
                                  </a:lnTo>
                                  <a:lnTo>
                                    <a:pt x="499" y="282"/>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88" name="Freeform 40">
                              <a:extLst>
                                <a:ext uri="{FF2B5EF4-FFF2-40B4-BE49-F238E27FC236}">
                                  <a16:creationId xmlns:a16="http://schemas.microsoft.com/office/drawing/2014/main" id="{DAC619B8-B55A-47FF-947D-9A156DA9DAB5}"/>
                                </a:ext>
                              </a:extLst>
                            </p:cNvPr>
                            <p:cNvSpPr>
                              <a:spLocks/>
                            </p:cNvSpPr>
                            <p:nvPr/>
                          </p:nvSpPr>
                          <p:spPr bwMode="auto">
                            <a:xfrm>
                              <a:off x="2105" y="1733"/>
                              <a:ext cx="273" cy="229"/>
                            </a:xfrm>
                            <a:custGeom>
                              <a:avLst/>
                              <a:gdLst>
                                <a:gd name="T0" fmla="*/ 0 w 1361"/>
                                <a:gd name="T1" fmla="*/ 0 h 1143"/>
                                <a:gd name="T2" fmla="*/ 0 w 1361"/>
                                <a:gd name="T3" fmla="*/ 0 h 1143"/>
                                <a:gd name="T4" fmla="*/ 0 w 1361"/>
                                <a:gd name="T5" fmla="*/ 0 h 1143"/>
                                <a:gd name="T6" fmla="*/ 0 w 1361"/>
                                <a:gd name="T7" fmla="*/ 0 h 1143"/>
                                <a:gd name="T8" fmla="*/ 0 w 1361"/>
                                <a:gd name="T9" fmla="*/ 0 h 1143"/>
                                <a:gd name="T10" fmla="*/ 0 w 1361"/>
                                <a:gd name="T11" fmla="*/ 0 h 1143"/>
                                <a:gd name="T12" fmla="*/ 0 w 1361"/>
                                <a:gd name="T13" fmla="*/ 0 h 1143"/>
                                <a:gd name="T14" fmla="*/ 0 w 1361"/>
                                <a:gd name="T15" fmla="*/ 0 h 1143"/>
                                <a:gd name="T16" fmla="*/ 0 w 1361"/>
                                <a:gd name="T17" fmla="*/ 0 h 1143"/>
                                <a:gd name="T18" fmla="*/ 0 w 1361"/>
                                <a:gd name="T19" fmla="*/ 0 h 1143"/>
                                <a:gd name="T20" fmla="*/ 0 w 1361"/>
                                <a:gd name="T21" fmla="*/ 0 h 1143"/>
                                <a:gd name="T22" fmla="*/ 0 w 1361"/>
                                <a:gd name="T23" fmla="*/ 0 h 1143"/>
                                <a:gd name="T24" fmla="*/ 0 w 1361"/>
                                <a:gd name="T25" fmla="*/ 0 h 1143"/>
                                <a:gd name="T26" fmla="*/ 0 w 1361"/>
                                <a:gd name="T27" fmla="*/ 0 h 1143"/>
                                <a:gd name="T28" fmla="*/ 0 w 1361"/>
                                <a:gd name="T29" fmla="*/ 0 h 1143"/>
                                <a:gd name="T30" fmla="*/ 0 w 1361"/>
                                <a:gd name="T31" fmla="*/ 0 h 1143"/>
                                <a:gd name="T32" fmla="*/ 0 w 1361"/>
                                <a:gd name="T33" fmla="*/ 0 h 1143"/>
                                <a:gd name="T34" fmla="*/ 0 w 1361"/>
                                <a:gd name="T35" fmla="*/ 0 h 1143"/>
                                <a:gd name="T36" fmla="*/ 0 w 1361"/>
                                <a:gd name="T37" fmla="*/ 0 h 1143"/>
                                <a:gd name="T38" fmla="*/ 0 w 1361"/>
                                <a:gd name="T39" fmla="*/ 0 h 1143"/>
                                <a:gd name="T40" fmla="*/ 0 w 1361"/>
                                <a:gd name="T41" fmla="*/ 0 h 1143"/>
                                <a:gd name="T42" fmla="*/ 0 w 1361"/>
                                <a:gd name="T43" fmla="*/ 0 h 1143"/>
                                <a:gd name="T44" fmla="*/ 0 w 1361"/>
                                <a:gd name="T45" fmla="*/ 0 h 1143"/>
                                <a:gd name="T46" fmla="*/ 0 w 1361"/>
                                <a:gd name="T47" fmla="*/ 0 h 1143"/>
                                <a:gd name="T48" fmla="*/ 0 w 1361"/>
                                <a:gd name="T49" fmla="*/ 0 h 1143"/>
                                <a:gd name="T50" fmla="*/ 0 w 1361"/>
                                <a:gd name="T51" fmla="*/ 0 h 1143"/>
                                <a:gd name="T52" fmla="*/ 0 w 1361"/>
                                <a:gd name="T53" fmla="*/ 0 h 1143"/>
                                <a:gd name="T54" fmla="*/ 0 w 1361"/>
                                <a:gd name="T55" fmla="*/ 0 h 1143"/>
                                <a:gd name="T56" fmla="*/ 0 w 1361"/>
                                <a:gd name="T57" fmla="*/ 0 h 1143"/>
                                <a:gd name="T58" fmla="*/ 0 w 1361"/>
                                <a:gd name="T59" fmla="*/ 0 h 1143"/>
                                <a:gd name="T60" fmla="*/ 0 w 1361"/>
                                <a:gd name="T61" fmla="*/ 0 h 1143"/>
                                <a:gd name="T62" fmla="*/ 0 w 1361"/>
                                <a:gd name="T63" fmla="*/ 0 h 1143"/>
                                <a:gd name="T64" fmla="*/ 0 w 1361"/>
                                <a:gd name="T65" fmla="*/ 0 h 1143"/>
                                <a:gd name="T66" fmla="*/ 0 w 1361"/>
                                <a:gd name="T67" fmla="*/ 0 h 1143"/>
                                <a:gd name="T68" fmla="*/ 0 w 1361"/>
                                <a:gd name="T69" fmla="*/ 0 h 1143"/>
                                <a:gd name="T70" fmla="*/ 0 w 1361"/>
                                <a:gd name="T71" fmla="*/ 0 h 1143"/>
                                <a:gd name="T72" fmla="*/ 0 w 1361"/>
                                <a:gd name="T73" fmla="*/ 0 h 1143"/>
                                <a:gd name="T74" fmla="*/ 0 w 1361"/>
                                <a:gd name="T75" fmla="*/ 0 h 1143"/>
                                <a:gd name="T76" fmla="*/ 0 w 1361"/>
                                <a:gd name="T77" fmla="*/ 0 h 1143"/>
                                <a:gd name="T78" fmla="*/ 0 w 1361"/>
                                <a:gd name="T79" fmla="*/ 0 h 1143"/>
                                <a:gd name="T80" fmla="*/ 0 w 1361"/>
                                <a:gd name="T81" fmla="*/ 0 h 1143"/>
                                <a:gd name="T82" fmla="*/ 0 w 1361"/>
                                <a:gd name="T83" fmla="*/ 0 h 1143"/>
                                <a:gd name="T84" fmla="*/ 0 w 1361"/>
                                <a:gd name="T85" fmla="*/ 0 h 1143"/>
                                <a:gd name="T86" fmla="*/ 0 w 1361"/>
                                <a:gd name="T87" fmla="*/ 0 h 1143"/>
                                <a:gd name="T88" fmla="*/ 0 w 1361"/>
                                <a:gd name="T89" fmla="*/ 0 h 1143"/>
                                <a:gd name="T90" fmla="*/ 0 w 1361"/>
                                <a:gd name="T91" fmla="*/ 0 h 1143"/>
                                <a:gd name="T92" fmla="*/ 0 w 1361"/>
                                <a:gd name="T93" fmla="*/ 0 h 1143"/>
                                <a:gd name="T94" fmla="*/ 0 w 1361"/>
                                <a:gd name="T95" fmla="*/ 0 h 1143"/>
                                <a:gd name="T96" fmla="*/ 0 w 1361"/>
                                <a:gd name="T97" fmla="*/ 0 h 1143"/>
                                <a:gd name="T98" fmla="*/ 0 w 1361"/>
                                <a:gd name="T99" fmla="*/ 0 h 1143"/>
                                <a:gd name="T100" fmla="*/ 0 w 1361"/>
                                <a:gd name="T101" fmla="*/ 0 h 1143"/>
                                <a:gd name="T102" fmla="*/ 0 w 1361"/>
                                <a:gd name="T103" fmla="*/ 0 h 1143"/>
                                <a:gd name="T104" fmla="*/ 0 w 1361"/>
                                <a:gd name="T105" fmla="*/ 0 h 11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61"/>
                                <a:gd name="T160" fmla="*/ 0 h 1143"/>
                                <a:gd name="T161" fmla="*/ 1361 w 1361"/>
                                <a:gd name="T162" fmla="*/ 1143 h 11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61" h="1143">
                                  <a:moveTo>
                                    <a:pt x="1051" y="53"/>
                                  </a:moveTo>
                                  <a:lnTo>
                                    <a:pt x="1042" y="25"/>
                                  </a:lnTo>
                                  <a:lnTo>
                                    <a:pt x="1046" y="0"/>
                                  </a:lnTo>
                                  <a:lnTo>
                                    <a:pt x="1063" y="27"/>
                                  </a:lnTo>
                                  <a:lnTo>
                                    <a:pt x="1089" y="61"/>
                                  </a:lnTo>
                                  <a:lnTo>
                                    <a:pt x="1117" y="94"/>
                                  </a:lnTo>
                                  <a:lnTo>
                                    <a:pt x="1148" y="128"/>
                                  </a:lnTo>
                                  <a:lnTo>
                                    <a:pt x="1179" y="162"/>
                                  </a:lnTo>
                                  <a:lnTo>
                                    <a:pt x="1212" y="224"/>
                                  </a:lnTo>
                                  <a:lnTo>
                                    <a:pt x="1236" y="284"/>
                                  </a:lnTo>
                                  <a:lnTo>
                                    <a:pt x="1254" y="329"/>
                                  </a:lnTo>
                                  <a:lnTo>
                                    <a:pt x="1267" y="391"/>
                                  </a:lnTo>
                                  <a:lnTo>
                                    <a:pt x="1286" y="454"/>
                                  </a:lnTo>
                                  <a:lnTo>
                                    <a:pt x="1301" y="513"/>
                                  </a:lnTo>
                                  <a:lnTo>
                                    <a:pt x="1313" y="569"/>
                                  </a:lnTo>
                                  <a:lnTo>
                                    <a:pt x="1325" y="627"/>
                                  </a:lnTo>
                                  <a:lnTo>
                                    <a:pt x="1340" y="679"/>
                                  </a:lnTo>
                                  <a:lnTo>
                                    <a:pt x="1347" y="744"/>
                                  </a:lnTo>
                                  <a:lnTo>
                                    <a:pt x="1355" y="813"/>
                                  </a:lnTo>
                                  <a:lnTo>
                                    <a:pt x="1361" y="875"/>
                                  </a:lnTo>
                                  <a:lnTo>
                                    <a:pt x="1353" y="923"/>
                                  </a:lnTo>
                                  <a:lnTo>
                                    <a:pt x="1347" y="962"/>
                                  </a:lnTo>
                                  <a:lnTo>
                                    <a:pt x="1343" y="996"/>
                                  </a:lnTo>
                                  <a:lnTo>
                                    <a:pt x="1328" y="1026"/>
                                  </a:lnTo>
                                  <a:lnTo>
                                    <a:pt x="1303" y="1057"/>
                                  </a:lnTo>
                                  <a:lnTo>
                                    <a:pt x="1266" y="1085"/>
                                  </a:lnTo>
                                  <a:lnTo>
                                    <a:pt x="1221" y="1102"/>
                                  </a:lnTo>
                                  <a:lnTo>
                                    <a:pt x="1170" y="1113"/>
                                  </a:lnTo>
                                  <a:lnTo>
                                    <a:pt x="1109" y="1121"/>
                                  </a:lnTo>
                                  <a:lnTo>
                                    <a:pt x="1053" y="1128"/>
                                  </a:lnTo>
                                  <a:lnTo>
                                    <a:pt x="992" y="1131"/>
                                  </a:lnTo>
                                  <a:lnTo>
                                    <a:pt x="918" y="1138"/>
                                  </a:lnTo>
                                  <a:lnTo>
                                    <a:pt x="855" y="1143"/>
                                  </a:lnTo>
                                  <a:lnTo>
                                    <a:pt x="797" y="1143"/>
                                  </a:lnTo>
                                  <a:lnTo>
                                    <a:pt x="739" y="1138"/>
                                  </a:lnTo>
                                  <a:lnTo>
                                    <a:pt x="687" y="1131"/>
                                  </a:lnTo>
                                  <a:lnTo>
                                    <a:pt x="646" y="1127"/>
                                  </a:lnTo>
                                  <a:lnTo>
                                    <a:pt x="602" y="1115"/>
                                  </a:lnTo>
                                  <a:lnTo>
                                    <a:pt x="548" y="1100"/>
                                  </a:lnTo>
                                  <a:lnTo>
                                    <a:pt x="488" y="1081"/>
                                  </a:lnTo>
                                  <a:lnTo>
                                    <a:pt x="441" y="1063"/>
                                  </a:lnTo>
                                  <a:lnTo>
                                    <a:pt x="386" y="1041"/>
                                  </a:lnTo>
                                  <a:lnTo>
                                    <a:pt x="341" y="1021"/>
                                  </a:lnTo>
                                  <a:lnTo>
                                    <a:pt x="293" y="997"/>
                                  </a:lnTo>
                                  <a:lnTo>
                                    <a:pt x="243" y="971"/>
                                  </a:lnTo>
                                  <a:lnTo>
                                    <a:pt x="196" y="943"/>
                                  </a:lnTo>
                                  <a:lnTo>
                                    <a:pt x="149" y="908"/>
                                  </a:lnTo>
                                  <a:lnTo>
                                    <a:pt x="106" y="874"/>
                                  </a:lnTo>
                                  <a:lnTo>
                                    <a:pt x="74" y="847"/>
                                  </a:lnTo>
                                  <a:lnTo>
                                    <a:pt x="33" y="793"/>
                                  </a:lnTo>
                                  <a:lnTo>
                                    <a:pt x="0" y="749"/>
                                  </a:lnTo>
                                  <a:lnTo>
                                    <a:pt x="29" y="760"/>
                                  </a:lnTo>
                                  <a:lnTo>
                                    <a:pt x="54" y="782"/>
                                  </a:lnTo>
                                  <a:lnTo>
                                    <a:pt x="84" y="819"/>
                                  </a:lnTo>
                                  <a:lnTo>
                                    <a:pt x="122" y="853"/>
                                  </a:lnTo>
                                  <a:lnTo>
                                    <a:pt x="157" y="879"/>
                                  </a:lnTo>
                                  <a:lnTo>
                                    <a:pt x="198" y="908"/>
                                  </a:lnTo>
                                  <a:lnTo>
                                    <a:pt x="236" y="932"/>
                                  </a:lnTo>
                                  <a:lnTo>
                                    <a:pt x="278" y="960"/>
                                  </a:lnTo>
                                  <a:lnTo>
                                    <a:pt x="318" y="976"/>
                                  </a:lnTo>
                                  <a:lnTo>
                                    <a:pt x="366" y="1001"/>
                                  </a:lnTo>
                                  <a:lnTo>
                                    <a:pt x="406" y="1013"/>
                                  </a:lnTo>
                                  <a:lnTo>
                                    <a:pt x="443" y="1033"/>
                                  </a:lnTo>
                                  <a:lnTo>
                                    <a:pt x="483" y="1047"/>
                                  </a:lnTo>
                                  <a:lnTo>
                                    <a:pt x="519" y="1058"/>
                                  </a:lnTo>
                                  <a:lnTo>
                                    <a:pt x="568" y="1078"/>
                                  </a:lnTo>
                                  <a:lnTo>
                                    <a:pt x="613" y="1085"/>
                                  </a:lnTo>
                                  <a:lnTo>
                                    <a:pt x="660" y="1093"/>
                                  </a:lnTo>
                                  <a:lnTo>
                                    <a:pt x="708" y="1100"/>
                                  </a:lnTo>
                                  <a:lnTo>
                                    <a:pt x="757" y="1106"/>
                                  </a:lnTo>
                                  <a:lnTo>
                                    <a:pt x="805" y="1109"/>
                                  </a:lnTo>
                                  <a:lnTo>
                                    <a:pt x="845" y="1107"/>
                                  </a:lnTo>
                                  <a:lnTo>
                                    <a:pt x="889" y="1106"/>
                                  </a:lnTo>
                                  <a:lnTo>
                                    <a:pt x="928" y="1104"/>
                                  </a:lnTo>
                                  <a:lnTo>
                                    <a:pt x="971" y="1100"/>
                                  </a:lnTo>
                                  <a:lnTo>
                                    <a:pt x="1012" y="1097"/>
                                  </a:lnTo>
                                  <a:lnTo>
                                    <a:pt x="1052" y="1090"/>
                                  </a:lnTo>
                                  <a:lnTo>
                                    <a:pt x="1098" y="1084"/>
                                  </a:lnTo>
                                  <a:lnTo>
                                    <a:pt x="1140" y="1081"/>
                                  </a:lnTo>
                                  <a:lnTo>
                                    <a:pt x="1163" y="1067"/>
                                  </a:lnTo>
                                  <a:lnTo>
                                    <a:pt x="1190" y="1047"/>
                                  </a:lnTo>
                                  <a:lnTo>
                                    <a:pt x="1216" y="1033"/>
                                  </a:lnTo>
                                  <a:lnTo>
                                    <a:pt x="1234" y="1008"/>
                                  </a:lnTo>
                                  <a:lnTo>
                                    <a:pt x="1251" y="980"/>
                                  </a:lnTo>
                                  <a:lnTo>
                                    <a:pt x="1265" y="952"/>
                                  </a:lnTo>
                                  <a:lnTo>
                                    <a:pt x="1280" y="921"/>
                                  </a:lnTo>
                                  <a:lnTo>
                                    <a:pt x="1290" y="888"/>
                                  </a:lnTo>
                                  <a:lnTo>
                                    <a:pt x="1302" y="867"/>
                                  </a:lnTo>
                                  <a:lnTo>
                                    <a:pt x="1297" y="809"/>
                                  </a:lnTo>
                                  <a:lnTo>
                                    <a:pt x="1293" y="750"/>
                                  </a:lnTo>
                                  <a:lnTo>
                                    <a:pt x="1290" y="692"/>
                                  </a:lnTo>
                                  <a:lnTo>
                                    <a:pt x="1287" y="644"/>
                                  </a:lnTo>
                                  <a:lnTo>
                                    <a:pt x="1277" y="604"/>
                                  </a:lnTo>
                                  <a:lnTo>
                                    <a:pt x="1266" y="558"/>
                                  </a:lnTo>
                                  <a:lnTo>
                                    <a:pt x="1253" y="516"/>
                                  </a:lnTo>
                                  <a:lnTo>
                                    <a:pt x="1245" y="479"/>
                                  </a:lnTo>
                                  <a:lnTo>
                                    <a:pt x="1234" y="436"/>
                                  </a:lnTo>
                                  <a:lnTo>
                                    <a:pt x="1220" y="387"/>
                                  </a:lnTo>
                                  <a:lnTo>
                                    <a:pt x="1208" y="337"/>
                                  </a:lnTo>
                                  <a:lnTo>
                                    <a:pt x="1203" y="299"/>
                                  </a:lnTo>
                                  <a:lnTo>
                                    <a:pt x="1180" y="263"/>
                                  </a:lnTo>
                                  <a:lnTo>
                                    <a:pt x="1159" y="232"/>
                                  </a:lnTo>
                                  <a:lnTo>
                                    <a:pt x="1137" y="192"/>
                                  </a:lnTo>
                                  <a:lnTo>
                                    <a:pt x="1113" y="149"/>
                                  </a:lnTo>
                                  <a:lnTo>
                                    <a:pt x="1092" y="113"/>
                                  </a:lnTo>
                                  <a:lnTo>
                                    <a:pt x="1070" y="84"/>
                                  </a:lnTo>
                                  <a:lnTo>
                                    <a:pt x="1051" y="53"/>
                                  </a:lnTo>
                                  <a:close/>
                                </a:path>
                              </a:pathLst>
                            </a:custGeom>
                            <a:solidFill>
                              <a:srgbClr val="FFA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4286" name="Freeform 41">
                            <a:extLst>
                              <a:ext uri="{FF2B5EF4-FFF2-40B4-BE49-F238E27FC236}">
                                <a16:creationId xmlns:a16="http://schemas.microsoft.com/office/drawing/2014/main" id="{41B7DDA6-67BF-4C14-A668-FD4654921E10}"/>
                              </a:ext>
                            </a:extLst>
                          </p:cNvPr>
                          <p:cNvSpPr>
                            <a:spLocks/>
                          </p:cNvSpPr>
                          <p:nvPr/>
                        </p:nvSpPr>
                        <p:spPr bwMode="auto">
                          <a:xfrm>
                            <a:off x="2215" y="1825"/>
                            <a:ext cx="97" cy="98"/>
                          </a:xfrm>
                          <a:custGeom>
                            <a:avLst/>
                            <a:gdLst>
                              <a:gd name="T0" fmla="*/ 0 w 488"/>
                              <a:gd name="T1" fmla="*/ 0 h 488"/>
                              <a:gd name="T2" fmla="*/ 0 w 488"/>
                              <a:gd name="T3" fmla="*/ 0 h 488"/>
                              <a:gd name="T4" fmla="*/ 0 w 488"/>
                              <a:gd name="T5" fmla="*/ 0 h 488"/>
                              <a:gd name="T6" fmla="*/ 0 w 488"/>
                              <a:gd name="T7" fmla="*/ 0 h 488"/>
                              <a:gd name="T8" fmla="*/ 0 w 488"/>
                              <a:gd name="T9" fmla="*/ 0 h 488"/>
                              <a:gd name="T10" fmla="*/ 0 w 488"/>
                              <a:gd name="T11" fmla="*/ 0 h 488"/>
                              <a:gd name="T12" fmla="*/ 0 w 488"/>
                              <a:gd name="T13" fmla="*/ 0 h 488"/>
                              <a:gd name="T14" fmla="*/ 0 w 488"/>
                              <a:gd name="T15" fmla="*/ 0 h 488"/>
                              <a:gd name="T16" fmla="*/ 0 w 488"/>
                              <a:gd name="T17" fmla="*/ 0 h 488"/>
                              <a:gd name="T18" fmla="*/ 0 w 488"/>
                              <a:gd name="T19" fmla="*/ 0 h 488"/>
                              <a:gd name="T20" fmla="*/ 0 w 488"/>
                              <a:gd name="T21" fmla="*/ 0 h 488"/>
                              <a:gd name="T22" fmla="*/ 0 w 488"/>
                              <a:gd name="T23" fmla="*/ 0 h 488"/>
                              <a:gd name="T24" fmla="*/ 0 w 488"/>
                              <a:gd name="T25" fmla="*/ 0 h 488"/>
                              <a:gd name="T26" fmla="*/ 0 w 488"/>
                              <a:gd name="T27" fmla="*/ 0 h 488"/>
                              <a:gd name="T28" fmla="*/ 0 w 488"/>
                              <a:gd name="T29" fmla="*/ 0 h 488"/>
                              <a:gd name="T30" fmla="*/ 0 w 488"/>
                              <a:gd name="T31" fmla="*/ 0 h 488"/>
                              <a:gd name="T32" fmla="*/ 0 w 488"/>
                              <a:gd name="T33" fmla="*/ 0 h 488"/>
                              <a:gd name="T34" fmla="*/ 0 w 488"/>
                              <a:gd name="T35" fmla="*/ 0 h 488"/>
                              <a:gd name="T36" fmla="*/ 0 w 488"/>
                              <a:gd name="T37" fmla="*/ 0 h 488"/>
                              <a:gd name="T38" fmla="*/ 0 w 488"/>
                              <a:gd name="T39" fmla="*/ 0 h 488"/>
                              <a:gd name="T40" fmla="*/ 0 w 488"/>
                              <a:gd name="T41" fmla="*/ 0 h 488"/>
                              <a:gd name="T42" fmla="*/ 0 w 488"/>
                              <a:gd name="T43" fmla="*/ 0 h 488"/>
                              <a:gd name="T44" fmla="*/ 0 w 488"/>
                              <a:gd name="T45" fmla="*/ 0 h 488"/>
                              <a:gd name="T46" fmla="*/ 0 w 488"/>
                              <a:gd name="T47" fmla="*/ 0 h 488"/>
                              <a:gd name="T48" fmla="*/ 0 w 488"/>
                              <a:gd name="T49" fmla="*/ 0 h 488"/>
                              <a:gd name="T50" fmla="*/ 0 w 488"/>
                              <a:gd name="T51" fmla="*/ 0 h 488"/>
                              <a:gd name="T52" fmla="*/ 0 w 488"/>
                              <a:gd name="T53" fmla="*/ 0 h 488"/>
                              <a:gd name="T54" fmla="*/ 0 w 488"/>
                              <a:gd name="T55" fmla="*/ 0 h 488"/>
                              <a:gd name="T56" fmla="*/ 0 w 488"/>
                              <a:gd name="T57" fmla="*/ 0 h 488"/>
                              <a:gd name="T58" fmla="*/ 0 w 488"/>
                              <a:gd name="T59" fmla="*/ 0 h 488"/>
                              <a:gd name="T60" fmla="*/ 0 w 488"/>
                              <a:gd name="T61" fmla="*/ 0 h 488"/>
                              <a:gd name="T62" fmla="*/ 0 w 488"/>
                              <a:gd name="T63" fmla="*/ 0 h 488"/>
                              <a:gd name="T64" fmla="*/ 0 w 488"/>
                              <a:gd name="T65" fmla="*/ 0 h 488"/>
                              <a:gd name="T66" fmla="*/ 0 w 488"/>
                              <a:gd name="T67" fmla="*/ 0 h 488"/>
                              <a:gd name="T68" fmla="*/ 0 w 488"/>
                              <a:gd name="T69" fmla="*/ 0 h 488"/>
                              <a:gd name="T70" fmla="*/ 0 w 488"/>
                              <a:gd name="T71" fmla="*/ 0 h 488"/>
                              <a:gd name="T72" fmla="*/ 0 w 488"/>
                              <a:gd name="T73" fmla="*/ 0 h 488"/>
                              <a:gd name="T74" fmla="*/ 0 w 488"/>
                              <a:gd name="T75" fmla="*/ 0 h 488"/>
                              <a:gd name="T76" fmla="*/ 0 w 488"/>
                              <a:gd name="T77" fmla="*/ 0 h 488"/>
                              <a:gd name="T78" fmla="*/ 0 w 488"/>
                              <a:gd name="T79" fmla="*/ 0 h 488"/>
                              <a:gd name="T80" fmla="*/ 0 w 488"/>
                              <a:gd name="T81" fmla="*/ 0 h 48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88"/>
                              <a:gd name="T124" fmla="*/ 0 h 488"/>
                              <a:gd name="T125" fmla="*/ 488 w 488"/>
                              <a:gd name="T126" fmla="*/ 488 h 48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88" h="488">
                                <a:moveTo>
                                  <a:pt x="22" y="0"/>
                                </a:moveTo>
                                <a:lnTo>
                                  <a:pt x="57" y="24"/>
                                </a:lnTo>
                                <a:lnTo>
                                  <a:pt x="89" y="55"/>
                                </a:lnTo>
                                <a:lnTo>
                                  <a:pt x="122" y="89"/>
                                </a:lnTo>
                                <a:lnTo>
                                  <a:pt x="158" y="130"/>
                                </a:lnTo>
                                <a:lnTo>
                                  <a:pt x="197" y="173"/>
                                </a:lnTo>
                                <a:lnTo>
                                  <a:pt x="243" y="221"/>
                                </a:lnTo>
                                <a:lnTo>
                                  <a:pt x="290" y="273"/>
                                </a:lnTo>
                                <a:lnTo>
                                  <a:pt x="323" y="313"/>
                                </a:lnTo>
                                <a:lnTo>
                                  <a:pt x="352" y="339"/>
                                </a:lnTo>
                                <a:lnTo>
                                  <a:pt x="381" y="364"/>
                                </a:lnTo>
                                <a:lnTo>
                                  <a:pt x="413" y="386"/>
                                </a:lnTo>
                                <a:lnTo>
                                  <a:pt x="444" y="412"/>
                                </a:lnTo>
                                <a:lnTo>
                                  <a:pt x="470" y="433"/>
                                </a:lnTo>
                                <a:lnTo>
                                  <a:pt x="484" y="449"/>
                                </a:lnTo>
                                <a:lnTo>
                                  <a:pt x="488" y="466"/>
                                </a:lnTo>
                                <a:lnTo>
                                  <a:pt x="485" y="479"/>
                                </a:lnTo>
                                <a:lnTo>
                                  <a:pt x="476" y="486"/>
                                </a:lnTo>
                                <a:lnTo>
                                  <a:pt x="462" y="488"/>
                                </a:lnTo>
                                <a:lnTo>
                                  <a:pt x="444" y="482"/>
                                </a:lnTo>
                                <a:lnTo>
                                  <a:pt x="417" y="463"/>
                                </a:lnTo>
                                <a:lnTo>
                                  <a:pt x="390" y="448"/>
                                </a:lnTo>
                                <a:lnTo>
                                  <a:pt x="365" y="436"/>
                                </a:lnTo>
                                <a:lnTo>
                                  <a:pt x="336" y="411"/>
                                </a:lnTo>
                                <a:lnTo>
                                  <a:pt x="308" y="389"/>
                                </a:lnTo>
                                <a:lnTo>
                                  <a:pt x="274" y="361"/>
                                </a:lnTo>
                                <a:lnTo>
                                  <a:pt x="243" y="336"/>
                                </a:lnTo>
                                <a:lnTo>
                                  <a:pt x="208" y="307"/>
                                </a:lnTo>
                                <a:lnTo>
                                  <a:pt x="179" y="281"/>
                                </a:lnTo>
                                <a:lnTo>
                                  <a:pt x="155" y="252"/>
                                </a:lnTo>
                                <a:lnTo>
                                  <a:pt x="130" y="228"/>
                                </a:lnTo>
                                <a:lnTo>
                                  <a:pt x="116" y="208"/>
                                </a:lnTo>
                                <a:lnTo>
                                  <a:pt x="92" y="176"/>
                                </a:lnTo>
                                <a:lnTo>
                                  <a:pt x="71" y="142"/>
                                </a:lnTo>
                                <a:lnTo>
                                  <a:pt x="49" y="109"/>
                                </a:lnTo>
                                <a:lnTo>
                                  <a:pt x="31" y="79"/>
                                </a:lnTo>
                                <a:lnTo>
                                  <a:pt x="15" y="52"/>
                                </a:lnTo>
                                <a:lnTo>
                                  <a:pt x="4" y="30"/>
                                </a:lnTo>
                                <a:lnTo>
                                  <a:pt x="0" y="15"/>
                                </a:lnTo>
                                <a:lnTo>
                                  <a:pt x="4" y="5"/>
                                </a:lnTo>
                                <a:lnTo>
                                  <a:pt x="22" y="0"/>
                                </a:lnTo>
                                <a:close/>
                              </a:path>
                            </a:pathLst>
                          </a:custGeom>
                          <a:solidFill>
                            <a:srgbClr val="FFE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4284" name="Freeform 42">
                          <a:extLst>
                            <a:ext uri="{FF2B5EF4-FFF2-40B4-BE49-F238E27FC236}">
                              <a16:creationId xmlns:a16="http://schemas.microsoft.com/office/drawing/2014/main" id="{CCB0B242-BF99-4AC2-88A7-EC1B0326BDEB}"/>
                            </a:ext>
                          </a:extLst>
                        </p:cNvPr>
                        <p:cNvSpPr>
                          <a:spLocks/>
                        </p:cNvSpPr>
                        <p:nvPr/>
                      </p:nvSpPr>
                      <p:spPr bwMode="auto">
                        <a:xfrm>
                          <a:off x="2267" y="1883"/>
                          <a:ext cx="85" cy="65"/>
                        </a:xfrm>
                        <a:custGeom>
                          <a:avLst/>
                          <a:gdLst>
                            <a:gd name="T0" fmla="*/ 0 w 422"/>
                            <a:gd name="T1" fmla="*/ 0 h 325"/>
                            <a:gd name="T2" fmla="*/ 0 w 422"/>
                            <a:gd name="T3" fmla="*/ 0 h 325"/>
                            <a:gd name="T4" fmla="*/ 0 w 422"/>
                            <a:gd name="T5" fmla="*/ 0 h 325"/>
                            <a:gd name="T6" fmla="*/ 0 w 422"/>
                            <a:gd name="T7" fmla="*/ 0 h 325"/>
                            <a:gd name="T8" fmla="*/ 0 w 422"/>
                            <a:gd name="T9" fmla="*/ 0 h 325"/>
                            <a:gd name="T10" fmla="*/ 0 w 422"/>
                            <a:gd name="T11" fmla="*/ 0 h 325"/>
                            <a:gd name="T12" fmla="*/ 0 w 422"/>
                            <a:gd name="T13" fmla="*/ 0 h 325"/>
                            <a:gd name="T14" fmla="*/ 0 w 422"/>
                            <a:gd name="T15" fmla="*/ 0 h 325"/>
                            <a:gd name="T16" fmla="*/ 0 w 422"/>
                            <a:gd name="T17" fmla="*/ 0 h 325"/>
                            <a:gd name="T18" fmla="*/ 0 w 422"/>
                            <a:gd name="T19" fmla="*/ 0 h 325"/>
                            <a:gd name="T20" fmla="*/ 0 w 422"/>
                            <a:gd name="T21" fmla="*/ 0 h 325"/>
                            <a:gd name="T22" fmla="*/ 0 w 422"/>
                            <a:gd name="T23" fmla="*/ 0 h 325"/>
                            <a:gd name="T24" fmla="*/ 0 w 422"/>
                            <a:gd name="T25" fmla="*/ 0 h 325"/>
                            <a:gd name="T26" fmla="*/ 0 w 422"/>
                            <a:gd name="T27" fmla="*/ 0 h 325"/>
                            <a:gd name="T28" fmla="*/ 0 w 422"/>
                            <a:gd name="T29" fmla="*/ 0 h 3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2"/>
                            <a:gd name="T46" fmla="*/ 0 h 325"/>
                            <a:gd name="T47" fmla="*/ 422 w 422"/>
                            <a:gd name="T48" fmla="*/ 325 h 3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2" h="325">
                              <a:moveTo>
                                <a:pt x="422" y="0"/>
                              </a:moveTo>
                              <a:lnTo>
                                <a:pt x="422" y="44"/>
                              </a:lnTo>
                              <a:lnTo>
                                <a:pt x="421" y="99"/>
                              </a:lnTo>
                              <a:lnTo>
                                <a:pt x="415" y="148"/>
                              </a:lnTo>
                              <a:lnTo>
                                <a:pt x="403" y="188"/>
                              </a:lnTo>
                              <a:lnTo>
                                <a:pt x="383" y="215"/>
                              </a:lnTo>
                              <a:lnTo>
                                <a:pt x="359" y="238"/>
                              </a:lnTo>
                              <a:lnTo>
                                <a:pt x="325" y="260"/>
                              </a:lnTo>
                              <a:lnTo>
                                <a:pt x="290" y="279"/>
                              </a:lnTo>
                              <a:lnTo>
                                <a:pt x="239" y="300"/>
                              </a:lnTo>
                              <a:lnTo>
                                <a:pt x="193" y="313"/>
                              </a:lnTo>
                              <a:lnTo>
                                <a:pt x="141" y="320"/>
                              </a:lnTo>
                              <a:lnTo>
                                <a:pt x="95" y="325"/>
                              </a:lnTo>
                              <a:lnTo>
                                <a:pt x="47" y="323"/>
                              </a:lnTo>
                              <a:lnTo>
                                <a:pt x="0" y="320"/>
                              </a:lnTo>
                            </a:path>
                          </a:pathLst>
                        </a:custGeom>
                        <a:noFill/>
                        <a:ln w="3175">
                          <a:solidFill>
                            <a:srgbClr val="FF8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4233" name="Group 43">
                        <a:extLst>
                          <a:ext uri="{FF2B5EF4-FFF2-40B4-BE49-F238E27FC236}">
                            <a16:creationId xmlns:a16="http://schemas.microsoft.com/office/drawing/2014/main" id="{2EB533F5-F7EE-4BED-A440-F38A3B784E69}"/>
                          </a:ext>
                        </a:extLst>
                      </p:cNvPr>
                      <p:cNvGrpSpPr>
                        <a:grpSpLocks/>
                      </p:cNvGrpSpPr>
                      <p:nvPr/>
                    </p:nvGrpSpPr>
                    <p:grpSpPr bwMode="auto">
                      <a:xfrm>
                        <a:off x="2045" y="1667"/>
                        <a:ext cx="293" cy="271"/>
                        <a:chOff x="2045" y="1667"/>
                        <a:chExt cx="293" cy="271"/>
                      </a:xfrm>
                    </p:grpSpPr>
                    <p:grpSp>
                      <p:nvGrpSpPr>
                        <p:cNvPr id="34234" name="Group 44">
                          <a:extLst>
                            <a:ext uri="{FF2B5EF4-FFF2-40B4-BE49-F238E27FC236}">
                              <a16:creationId xmlns:a16="http://schemas.microsoft.com/office/drawing/2014/main" id="{066FD27B-79A3-4E4D-B3A8-35751C48334D}"/>
                            </a:ext>
                          </a:extLst>
                        </p:cNvPr>
                        <p:cNvGrpSpPr>
                          <a:grpSpLocks/>
                        </p:cNvGrpSpPr>
                        <p:nvPr/>
                      </p:nvGrpSpPr>
                      <p:grpSpPr bwMode="auto">
                        <a:xfrm>
                          <a:off x="2150" y="1667"/>
                          <a:ext cx="188" cy="243"/>
                          <a:chOff x="2150" y="1667"/>
                          <a:chExt cx="188" cy="243"/>
                        </a:xfrm>
                      </p:grpSpPr>
                      <p:grpSp>
                        <p:nvGrpSpPr>
                          <p:cNvPr id="34260" name="Group 45">
                            <a:extLst>
                              <a:ext uri="{FF2B5EF4-FFF2-40B4-BE49-F238E27FC236}">
                                <a16:creationId xmlns:a16="http://schemas.microsoft.com/office/drawing/2014/main" id="{E171CDD3-705F-494E-821C-C74A87D202B4}"/>
                              </a:ext>
                            </a:extLst>
                          </p:cNvPr>
                          <p:cNvGrpSpPr>
                            <a:grpSpLocks/>
                          </p:cNvGrpSpPr>
                          <p:nvPr/>
                        </p:nvGrpSpPr>
                        <p:grpSpPr bwMode="auto">
                          <a:xfrm>
                            <a:off x="2150" y="1667"/>
                            <a:ext cx="188" cy="243"/>
                            <a:chOff x="2150" y="1667"/>
                            <a:chExt cx="188" cy="243"/>
                          </a:xfrm>
                        </p:grpSpPr>
                        <p:grpSp>
                          <p:nvGrpSpPr>
                            <p:cNvPr id="34265" name="Group 46">
                              <a:extLst>
                                <a:ext uri="{FF2B5EF4-FFF2-40B4-BE49-F238E27FC236}">
                                  <a16:creationId xmlns:a16="http://schemas.microsoft.com/office/drawing/2014/main" id="{E8B30032-B792-4112-92F8-2A5724AC6DD3}"/>
                                </a:ext>
                              </a:extLst>
                            </p:cNvPr>
                            <p:cNvGrpSpPr>
                              <a:grpSpLocks/>
                            </p:cNvGrpSpPr>
                            <p:nvPr/>
                          </p:nvGrpSpPr>
                          <p:grpSpPr bwMode="auto">
                            <a:xfrm>
                              <a:off x="2150" y="1667"/>
                              <a:ext cx="188" cy="243"/>
                              <a:chOff x="2150" y="1667"/>
                              <a:chExt cx="188" cy="243"/>
                            </a:xfrm>
                          </p:grpSpPr>
                          <p:grpSp>
                            <p:nvGrpSpPr>
                              <p:cNvPr id="34271" name="Group 47">
                                <a:extLst>
                                  <a:ext uri="{FF2B5EF4-FFF2-40B4-BE49-F238E27FC236}">
                                    <a16:creationId xmlns:a16="http://schemas.microsoft.com/office/drawing/2014/main" id="{A6B958B2-DDA2-4ED3-BC6B-6A2107F01C3A}"/>
                                  </a:ext>
                                </a:extLst>
                              </p:cNvPr>
                              <p:cNvGrpSpPr>
                                <a:grpSpLocks/>
                              </p:cNvGrpSpPr>
                              <p:nvPr/>
                            </p:nvGrpSpPr>
                            <p:grpSpPr bwMode="auto">
                              <a:xfrm>
                                <a:off x="2150" y="1667"/>
                                <a:ext cx="188" cy="243"/>
                                <a:chOff x="2150" y="1667"/>
                                <a:chExt cx="188" cy="243"/>
                              </a:xfrm>
                            </p:grpSpPr>
                            <p:grpSp>
                              <p:nvGrpSpPr>
                                <p:cNvPr id="34277" name="Group 48">
                                  <a:extLst>
                                    <a:ext uri="{FF2B5EF4-FFF2-40B4-BE49-F238E27FC236}">
                                      <a16:creationId xmlns:a16="http://schemas.microsoft.com/office/drawing/2014/main" id="{5CC9011C-B074-459A-81E1-CFD6EE55FE01}"/>
                                    </a:ext>
                                  </a:extLst>
                                </p:cNvPr>
                                <p:cNvGrpSpPr>
                                  <a:grpSpLocks/>
                                </p:cNvGrpSpPr>
                                <p:nvPr/>
                              </p:nvGrpSpPr>
                              <p:grpSpPr bwMode="auto">
                                <a:xfrm>
                                  <a:off x="2150" y="1667"/>
                                  <a:ext cx="188" cy="243"/>
                                  <a:chOff x="2150" y="1667"/>
                                  <a:chExt cx="188" cy="243"/>
                                </a:xfrm>
                              </p:grpSpPr>
                              <p:sp>
                                <p:nvSpPr>
                                  <p:cNvPr id="34279" name="Freeform 49">
                                    <a:extLst>
                                      <a:ext uri="{FF2B5EF4-FFF2-40B4-BE49-F238E27FC236}">
                                        <a16:creationId xmlns:a16="http://schemas.microsoft.com/office/drawing/2014/main" id="{2A5B63A6-62C5-48DA-849E-5B5CBB21AC72}"/>
                                      </a:ext>
                                    </a:extLst>
                                  </p:cNvPr>
                                  <p:cNvSpPr>
                                    <a:spLocks/>
                                  </p:cNvSpPr>
                                  <p:nvPr/>
                                </p:nvSpPr>
                                <p:spPr bwMode="auto">
                                  <a:xfrm>
                                    <a:off x="2150" y="1667"/>
                                    <a:ext cx="188" cy="243"/>
                                  </a:xfrm>
                                  <a:custGeom>
                                    <a:avLst/>
                                    <a:gdLst>
                                      <a:gd name="T0" fmla="*/ 0 w 939"/>
                                      <a:gd name="T1" fmla="*/ 0 h 1215"/>
                                      <a:gd name="T2" fmla="*/ 0 w 939"/>
                                      <a:gd name="T3" fmla="*/ 0 h 1215"/>
                                      <a:gd name="T4" fmla="*/ 0 w 939"/>
                                      <a:gd name="T5" fmla="*/ 0 h 1215"/>
                                      <a:gd name="T6" fmla="*/ 0 w 939"/>
                                      <a:gd name="T7" fmla="*/ 0 h 1215"/>
                                      <a:gd name="T8" fmla="*/ 0 w 939"/>
                                      <a:gd name="T9" fmla="*/ 0 h 1215"/>
                                      <a:gd name="T10" fmla="*/ 0 w 939"/>
                                      <a:gd name="T11" fmla="*/ 0 h 1215"/>
                                      <a:gd name="T12" fmla="*/ 0 w 939"/>
                                      <a:gd name="T13" fmla="*/ 0 h 1215"/>
                                      <a:gd name="T14" fmla="*/ 0 w 939"/>
                                      <a:gd name="T15" fmla="*/ 0 h 1215"/>
                                      <a:gd name="T16" fmla="*/ 0 w 939"/>
                                      <a:gd name="T17" fmla="*/ 0 h 1215"/>
                                      <a:gd name="T18" fmla="*/ 0 w 939"/>
                                      <a:gd name="T19" fmla="*/ 0 h 1215"/>
                                      <a:gd name="T20" fmla="*/ 0 w 939"/>
                                      <a:gd name="T21" fmla="*/ 0 h 1215"/>
                                      <a:gd name="T22" fmla="*/ 0 w 939"/>
                                      <a:gd name="T23" fmla="*/ 0 h 1215"/>
                                      <a:gd name="T24" fmla="*/ 0 w 939"/>
                                      <a:gd name="T25" fmla="*/ 0 h 1215"/>
                                      <a:gd name="T26" fmla="*/ 0 w 939"/>
                                      <a:gd name="T27" fmla="*/ 0 h 1215"/>
                                      <a:gd name="T28" fmla="*/ 0 w 939"/>
                                      <a:gd name="T29" fmla="*/ 0 h 1215"/>
                                      <a:gd name="T30" fmla="*/ 0 w 939"/>
                                      <a:gd name="T31" fmla="*/ 0 h 1215"/>
                                      <a:gd name="T32" fmla="*/ 0 w 939"/>
                                      <a:gd name="T33" fmla="*/ 0 h 1215"/>
                                      <a:gd name="T34" fmla="*/ 0 w 939"/>
                                      <a:gd name="T35" fmla="*/ 0 h 1215"/>
                                      <a:gd name="T36" fmla="*/ 0 w 939"/>
                                      <a:gd name="T37" fmla="*/ 0 h 1215"/>
                                      <a:gd name="T38" fmla="*/ 0 w 939"/>
                                      <a:gd name="T39" fmla="*/ 0 h 1215"/>
                                      <a:gd name="T40" fmla="*/ 0 w 939"/>
                                      <a:gd name="T41" fmla="*/ 0 h 1215"/>
                                      <a:gd name="T42" fmla="*/ 0 w 939"/>
                                      <a:gd name="T43" fmla="*/ 0 h 1215"/>
                                      <a:gd name="T44" fmla="*/ 0 w 939"/>
                                      <a:gd name="T45" fmla="*/ 0 h 1215"/>
                                      <a:gd name="T46" fmla="*/ 0 w 939"/>
                                      <a:gd name="T47" fmla="*/ 0 h 1215"/>
                                      <a:gd name="T48" fmla="*/ 0 w 939"/>
                                      <a:gd name="T49" fmla="*/ 0 h 1215"/>
                                      <a:gd name="T50" fmla="*/ 0 w 939"/>
                                      <a:gd name="T51" fmla="*/ 0 h 1215"/>
                                      <a:gd name="T52" fmla="*/ 0 w 939"/>
                                      <a:gd name="T53" fmla="*/ 0 h 1215"/>
                                      <a:gd name="T54" fmla="*/ 0 w 939"/>
                                      <a:gd name="T55" fmla="*/ 0 h 1215"/>
                                      <a:gd name="T56" fmla="*/ 0 w 939"/>
                                      <a:gd name="T57" fmla="*/ 0 h 1215"/>
                                      <a:gd name="T58" fmla="*/ 0 w 939"/>
                                      <a:gd name="T59" fmla="*/ 0 h 1215"/>
                                      <a:gd name="T60" fmla="*/ 0 w 939"/>
                                      <a:gd name="T61" fmla="*/ 0 h 1215"/>
                                      <a:gd name="T62" fmla="*/ 0 w 939"/>
                                      <a:gd name="T63" fmla="*/ 0 h 1215"/>
                                      <a:gd name="T64" fmla="*/ 0 w 939"/>
                                      <a:gd name="T65" fmla="*/ 0 h 1215"/>
                                      <a:gd name="T66" fmla="*/ 0 w 939"/>
                                      <a:gd name="T67" fmla="*/ 0 h 1215"/>
                                      <a:gd name="T68" fmla="*/ 0 w 939"/>
                                      <a:gd name="T69" fmla="*/ 0 h 1215"/>
                                      <a:gd name="T70" fmla="*/ 0 w 939"/>
                                      <a:gd name="T71" fmla="*/ 0 h 1215"/>
                                      <a:gd name="T72" fmla="*/ 0 w 939"/>
                                      <a:gd name="T73" fmla="*/ 0 h 1215"/>
                                      <a:gd name="T74" fmla="*/ 0 w 939"/>
                                      <a:gd name="T75" fmla="*/ 0 h 1215"/>
                                      <a:gd name="T76" fmla="*/ 0 w 939"/>
                                      <a:gd name="T77" fmla="*/ 0 h 1215"/>
                                      <a:gd name="T78" fmla="*/ 0 w 939"/>
                                      <a:gd name="T79" fmla="*/ 0 h 1215"/>
                                      <a:gd name="T80" fmla="*/ 0 w 939"/>
                                      <a:gd name="T81" fmla="*/ 0 h 1215"/>
                                      <a:gd name="T82" fmla="*/ 0 w 939"/>
                                      <a:gd name="T83" fmla="*/ 0 h 1215"/>
                                      <a:gd name="T84" fmla="*/ 0 w 939"/>
                                      <a:gd name="T85" fmla="*/ 0 h 1215"/>
                                      <a:gd name="T86" fmla="*/ 0 w 939"/>
                                      <a:gd name="T87" fmla="*/ 0 h 1215"/>
                                      <a:gd name="T88" fmla="*/ 0 w 939"/>
                                      <a:gd name="T89" fmla="*/ 0 h 1215"/>
                                      <a:gd name="T90" fmla="*/ 0 w 939"/>
                                      <a:gd name="T91" fmla="*/ 0 h 1215"/>
                                      <a:gd name="T92" fmla="*/ 0 w 939"/>
                                      <a:gd name="T93" fmla="*/ 0 h 1215"/>
                                      <a:gd name="T94" fmla="*/ 0 w 939"/>
                                      <a:gd name="T95" fmla="*/ 0 h 1215"/>
                                      <a:gd name="T96" fmla="*/ 0 w 939"/>
                                      <a:gd name="T97" fmla="*/ 0 h 1215"/>
                                      <a:gd name="T98" fmla="*/ 0 w 939"/>
                                      <a:gd name="T99" fmla="*/ 0 h 1215"/>
                                      <a:gd name="T100" fmla="*/ 0 w 939"/>
                                      <a:gd name="T101" fmla="*/ 0 h 1215"/>
                                      <a:gd name="T102" fmla="*/ 0 w 939"/>
                                      <a:gd name="T103" fmla="*/ 0 h 1215"/>
                                      <a:gd name="T104" fmla="*/ 0 w 939"/>
                                      <a:gd name="T105" fmla="*/ 0 h 1215"/>
                                      <a:gd name="T106" fmla="*/ 0 w 939"/>
                                      <a:gd name="T107" fmla="*/ 0 h 12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9"/>
                                      <a:gd name="T163" fmla="*/ 0 h 1215"/>
                                      <a:gd name="T164" fmla="*/ 939 w 939"/>
                                      <a:gd name="T165" fmla="*/ 1215 h 12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9" h="1215">
                                        <a:moveTo>
                                          <a:pt x="2" y="270"/>
                                        </a:moveTo>
                                        <a:lnTo>
                                          <a:pt x="10" y="248"/>
                                        </a:lnTo>
                                        <a:lnTo>
                                          <a:pt x="20" y="228"/>
                                        </a:lnTo>
                                        <a:lnTo>
                                          <a:pt x="32" y="206"/>
                                        </a:lnTo>
                                        <a:lnTo>
                                          <a:pt x="45" y="191"/>
                                        </a:lnTo>
                                        <a:lnTo>
                                          <a:pt x="58" y="178"/>
                                        </a:lnTo>
                                        <a:lnTo>
                                          <a:pt x="75" y="160"/>
                                        </a:lnTo>
                                        <a:lnTo>
                                          <a:pt x="95" y="137"/>
                                        </a:lnTo>
                                        <a:lnTo>
                                          <a:pt x="110" y="116"/>
                                        </a:lnTo>
                                        <a:lnTo>
                                          <a:pt x="126" y="96"/>
                                        </a:lnTo>
                                        <a:lnTo>
                                          <a:pt x="143" y="80"/>
                                        </a:lnTo>
                                        <a:lnTo>
                                          <a:pt x="164" y="62"/>
                                        </a:lnTo>
                                        <a:lnTo>
                                          <a:pt x="184" y="47"/>
                                        </a:lnTo>
                                        <a:lnTo>
                                          <a:pt x="205" y="34"/>
                                        </a:lnTo>
                                        <a:lnTo>
                                          <a:pt x="231" y="21"/>
                                        </a:lnTo>
                                        <a:lnTo>
                                          <a:pt x="259" y="11"/>
                                        </a:lnTo>
                                        <a:lnTo>
                                          <a:pt x="288" y="4"/>
                                        </a:lnTo>
                                        <a:lnTo>
                                          <a:pt x="324" y="1"/>
                                        </a:lnTo>
                                        <a:lnTo>
                                          <a:pt x="358" y="0"/>
                                        </a:lnTo>
                                        <a:lnTo>
                                          <a:pt x="385" y="2"/>
                                        </a:lnTo>
                                        <a:lnTo>
                                          <a:pt x="413" y="6"/>
                                        </a:lnTo>
                                        <a:lnTo>
                                          <a:pt x="439" y="11"/>
                                        </a:lnTo>
                                        <a:lnTo>
                                          <a:pt x="471" y="19"/>
                                        </a:lnTo>
                                        <a:lnTo>
                                          <a:pt x="499" y="32"/>
                                        </a:lnTo>
                                        <a:lnTo>
                                          <a:pt x="521" y="43"/>
                                        </a:lnTo>
                                        <a:lnTo>
                                          <a:pt x="546" y="56"/>
                                        </a:lnTo>
                                        <a:lnTo>
                                          <a:pt x="565" y="74"/>
                                        </a:lnTo>
                                        <a:lnTo>
                                          <a:pt x="584" y="93"/>
                                        </a:lnTo>
                                        <a:lnTo>
                                          <a:pt x="599" y="112"/>
                                        </a:lnTo>
                                        <a:lnTo>
                                          <a:pt x="616" y="135"/>
                                        </a:lnTo>
                                        <a:lnTo>
                                          <a:pt x="631" y="158"/>
                                        </a:lnTo>
                                        <a:lnTo>
                                          <a:pt x="640" y="179"/>
                                        </a:lnTo>
                                        <a:lnTo>
                                          <a:pt x="646" y="206"/>
                                        </a:lnTo>
                                        <a:lnTo>
                                          <a:pt x="651" y="231"/>
                                        </a:lnTo>
                                        <a:lnTo>
                                          <a:pt x="654" y="250"/>
                                        </a:lnTo>
                                        <a:lnTo>
                                          <a:pt x="653" y="271"/>
                                        </a:lnTo>
                                        <a:lnTo>
                                          <a:pt x="648" y="286"/>
                                        </a:lnTo>
                                        <a:lnTo>
                                          <a:pt x="638" y="310"/>
                                        </a:lnTo>
                                        <a:lnTo>
                                          <a:pt x="624" y="339"/>
                                        </a:lnTo>
                                        <a:lnTo>
                                          <a:pt x="611" y="365"/>
                                        </a:lnTo>
                                        <a:lnTo>
                                          <a:pt x="601" y="386"/>
                                        </a:lnTo>
                                        <a:lnTo>
                                          <a:pt x="594" y="409"/>
                                        </a:lnTo>
                                        <a:lnTo>
                                          <a:pt x="586" y="433"/>
                                        </a:lnTo>
                                        <a:lnTo>
                                          <a:pt x="580" y="454"/>
                                        </a:lnTo>
                                        <a:lnTo>
                                          <a:pt x="577" y="465"/>
                                        </a:lnTo>
                                        <a:lnTo>
                                          <a:pt x="578" y="473"/>
                                        </a:lnTo>
                                        <a:lnTo>
                                          <a:pt x="583" y="476"/>
                                        </a:lnTo>
                                        <a:lnTo>
                                          <a:pt x="590" y="476"/>
                                        </a:lnTo>
                                        <a:lnTo>
                                          <a:pt x="596" y="470"/>
                                        </a:lnTo>
                                        <a:lnTo>
                                          <a:pt x="603" y="459"/>
                                        </a:lnTo>
                                        <a:lnTo>
                                          <a:pt x="612" y="439"/>
                                        </a:lnTo>
                                        <a:lnTo>
                                          <a:pt x="625" y="411"/>
                                        </a:lnTo>
                                        <a:lnTo>
                                          <a:pt x="640" y="385"/>
                                        </a:lnTo>
                                        <a:lnTo>
                                          <a:pt x="654" y="363"/>
                                        </a:lnTo>
                                        <a:lnTo>
                                          <a:pt x="668" y="343"/>
                                        </a:lnTo>
                                        <a:lnTo>
                                          <a:pt x="676" y="334"/>
                                        </a:lnTo>
                                        <a:lnTo>
                                          <a:pt x="684" y="329"/>
                                        </a:lnTo>
                                        <a:lnTo>
                                          <a:pt x="694" y="327"/>
                                        </a:lnTo>
                                        <a:lnTo>
                                          <a:pt x="701" y="333"/>
                                        </a:lnTo>
                                        <a:lnTo>
                                          <a:pt x="711" y="351"/>
                                        </a:lnTo>
                                        <a:lnTo>
                                          <a:pt x="720" y="367"/>
                                        </a:lnTo>
                                        <a:lnTo>
                                          <a:pt x="731" y="389"/>
                                        </a:lnTo>
                                        <a:lnTo>
                                          <a:pt x="743" y="410"/>
                                        </a:lnTo>
                                        <a:lnTo>
                                          <a:pt x="753" y="429"/>
                                        </a:lnTo>
                                        <a:lnTo>
                                          <a:pt x="761" y="450"/>
                                        </a:lnTo>
                                        <a:lnTo>
                                          <a:pt x="770" y="469"/>
                                        </a:lnTo>
                                        <a:lnTo>
                                          <a:pt x="778" y="491"/>
                                        </a:lnTo>
                                        <a:lnTo>
                                          <a:pt x="792" y="505"/>
                                        </a:lnTo>
                                        <a:lnTo>
                                          <a:pt x="808" y="524"/>
                                        </a:lnTo>
                                        <a:lnTo>
                                          <a:pt x="820" y="541"/>
                                        </a:lnTo>
                                        <a:lnTo>
                                          <a:pt x="823" y="561"/>
                                        </a:lnTo>
                                        <a:lnTo>
                                          <a:pt x="821" y="581"/>
                                        </a:lnTo>
                                        <a:lnTo>
                                          <a:pt x="817" y="608"/>
                                        </a:lnTo>
                                        <a:lnTo>
                                          <a:pt x="812" y="633"/>
                                        </a:lnTo>
                                        <a:lnTo>
                                          <a:pt x="807" y="659"/>
                                        </a:lnTo>
                                        <a:lnTo>
                                          <a:pt x="817" y="675"/>
                                        </a:lnTo>
                                        <a:lnTo>
                                          <a:pt x="827" y="691"/>
                                        </a:lnTo>
                                        <a:lnTo>
                                          <a:pt x="836" y="709"/>
                                        </a:lnTo>
                                        <a:lnTo>
                                          <a:pt x="847" y="729"/>
                                        </a:lnTo>
                                        <a:lnTo>
                                          <a:pt x="863" y="762"/>
                                        </a:lnTo>
                                        <a:lnTo>
                                          <a:pt x="877" y="790"/>
                                        </a:lnTo>
                                        <a:lnTo>
                                          <a:pt x="893" y="817"/>
                                        </a:lnTo>
                                        <a:lnTo>
                                          <a:pt x="905" y="843"/>
                                        </a:lnTo>
                                        <a:lnTo>
                                          <a:pt x="911" y="861"/>
                                        </a:lnTo>
                                        <a:lnTo>
                                          <a:pt x="917" y="888"/>
                                        </a:lnTo>
                                        <a:lnTo>
                                          <a:pt x="922" y="918"/>
                                        </a:lnTo>
                                        <a:lnTo>
                                          <a:pt x="927" y="940"/>
                                        </a:lnTo>
                                        <a:lnTo>
                                          <a:pt x="933" y="971"/>
                                        </a:lnTo>
                                        <a:lnTo>
                                          <a:pt x="935" y="1002"/>
                                        </a:lnTo>
                                        <a:lnTo>
                                          <a:pt x="934" y="1023"/>
                                        </a:lnTo>
                                        <a:lnTo>
                                          <a:pt x="934" y="1047"/>
                                        </a:lnTo>
                                        <a:lnTo>
                                          <a:pt x="935" y="1096"/>
                                        </a:lnTo>
                                        <a:lnTo>
                                          <a:pt x="939" y="1153"/>
                                        </a:lnTo>
                                        <a:lnTo>
                                          <a:pt x="938" y="1179"/>
                                        </a:lnTo>
                                        <a:lnTo>
                                          <a:pt x="935" y="1196"/>
                                        </a:lnTo>
                                        <a:lnTo>
                                          <a:pt x="924" y="1206"/>
                                        </a:lnTo>
                                        <a:lnTo>
                                          <a:pt x="906" y="1214"/>
                                        </a:lnTo>
                                        <a:lnTo>
                                          <a:pt x="888" y="1215"/>
                                        </a:lnTo>
                                        <a:lnTo>
                                          <a:pt x="873" y="1208"/>
                                        </a:lnTo>
                                        <a:lnTo>
                                          <a:pt x="862" y="1199"/>
                                        </a:lnTo>
                                        <a:lnTo>
                                          <a:pt x="833" y="1181"/>
                                        </a:lnTo>
                                        <a:lnTo>
                                          <a:pt x="806" y="1167"/>
                                        </a:lnTo>
                                        <a:lnTo>
                                          <a:pt x="779" y="1155"/>
                                        </a:lnTo>
                                        <a:lnTo>
                                          <a:pt x="758" y="1136"/>
                                        </a:lnTo>
                                        <a:lnTo>
                                          <a:pt x="721" y="1103"/>
                                        </a:lnTo>
                                        <a:lnTo>
                                          <a:pt x="687" y="1069"/>
                                        </a:lnTo>
                                        <a:lnTo>
                                          <a:pt x="653" y="1038"/>
                                        </a:lnTo>
                                        <a:lnTo>
                                          <a:pt x="621" y="1002"/>
                                        </a:lnTo>
                                        <a:lnTo>
                                          <a:pt x="582" y="954"/>
                                        </a:lnTo>
                                        <a:lnTo>
                                          <a:pt x="553" y="918"/>
                                        </a:lnTo>
                                        <a:lnTo>
                                          <a:pt x="520" y="888"/>
                                        </a:lnTo>
                                        <a:lnTo>
                                          <a:pt x="481" y="847"/>
                                        </a:lnTo>
                                        <a:lnTo>
                                          <a:pt x="441" y="806"/>
                                        </a:lnTo>
                                        <a:lnTo>
                                          <a:pt x="385" y="754"/>
                                        </a:lnTo>
                                        <a:lnTo>
                                          <a:pt x="334" y="711"/>
                                        </a:lnTo>
                                        <a:lnTo>
                                          <a:pt x="310" y="684"/>
                                        </a:lnTo>
                                        <a:lnTo>
                                          <a:pt x="291" y="662"/>
                                        </a:lnTo>
                                        <a:lnTo>
                                          <a:pt x="280" y="643"/>
                                        </a:lnTo>
                                        <a:lnTo>
                                          <a:pt x="271" y="619"/>
                                        </a:lnTo>
                                        <a:lnTo>
                                          <a:pt x="270" y="607"/>
                                        </a:lnTo>
                                        <a:lnTo>
                                          <a:pt x="275" y="599"/>
                                        </a:lnTo>
                                        <a:lnTo>
                                          <a:pt x="287" y="590"/>
                                        </a:lnTo>
                                        <a:lnTo>
                                          <a:pt x="306" y="576"/>
                                        </a:lnTo>
                                        <a:lnTo>
                                          <a:pt x="327" y="562"/>
                                        </a:lnTo>
                                        <a:lnTo>
                                          <a:pt x="347" y="548"/>
                                        </a:lnTo>
                                        <a:lnTo>
                                          <a:pt x="363" y="538"/>
                                        </a:lnTo>
                                        <a:lnTo>
                                          <a:pt x="381" y="531"/>
                                        </a:lnTo>
                                        <a:lnTo>
                                          <a:pt x="402" y="524"/>
                                        </a:lnTo>
                                        <a:lnTo>
                                          <a:pt x="422" y="517"/>
                                        </a:lnTo>
                                        <a:lnTo>
                                          <a:pt x="443" y="510"/>
                                        </a:lnTo>
                                        <a:lnTo>
                                          <a:pt x="457" y="504"/>
                                        </a:lnTo>
                                        <a:lnTo>
                                          <a:pt x="459" y="498"/>
                                        </a:lnTo>
                                        <a:lnTo>
                                          <a:pt x="454" y="491"/>
                                        </a:lnTo>
                                        <a:lnTo>
                                          <a:pt x="445" y="489"/>
                                        </a:lnTo>
                                        <a:lnTo>
                                          <a:pt x="422" y="492"/>
                                        </a:lnTo>
                                        <a:lnTo>
                                          <a:pt x="398" y="496"/>
                                        </a:lnTo>
                                        <a:lnTo>
                                          <a:pt x="369" y="502"/>
                                        </a:lnTo>
                                        <a:lnTo>
                                          <a:pt x="340" y="510"/>
                                        </a:lnTo>
                                        <a:lnTo>
                                          <a:pt x="327" y="515"/>
                                        </a:lnTo>
                                        <a:lnTo>
                                          <a:pt x="311" y="527"/>
                                        </a:lnTo>
                                        <a:lnTo>
                                          <a:pt x="292" y="541"/>
                                        </a:lnTo>
                                        <a:lnTo>
                                          <a:pt x="268" y="562"/>
                                        </a:lnTo>
                                        <a:lnTo>
                                          <a:pt x="254" y="565"/>
                                        </a:lnTo>
                                        <a:lnTo>
                                          <a:pt x="232" y="567"/>
                                        </a:lnTo>
                                        <a:lnTo>
                                          <a:pt x="211" y="568"/>
                                        </a:lnTo>
                                        <a:lnTo>
                                          <a:pt x="197" y="564"/>
                                        </a:lnTo>
                                        <a:lnTo>
                                          <a:pt x="182" y="557"/>
                                        </a:lnTo>
                                        <a:lnTo>
                                          <a:pt x="162" y="549"/>
                                        </a:lnTo>
                                        <a:lnTo>
                                          <a:pt x="152" y="539"/>
                                        </a:lnTo>
                                        <a:lnTo>
                                          <a:pt x="141" y="523"/>
                                        </a:lnTo>
                                        <a:lnTo>
                                          <a:pt x="129" y="504"/>
                                        </a:lnTo>
                                        <a:lnTo>
                                          <a:pt x="119" y="489"/>
                                        </a:lnTo>
                                        <a:lnTo>
                                          <a:pt x="98" y="468"/>
                                        </a:lnTo>
                                        <a:lnTo>
                                          <a:pt x="83" y="449"/>
                                        </a:lnTo>
                                        <a:lnTo>
                                          <a:pt x="61" y="428"/>
                                        </a:lnTo>
                                        <a:lnTo>
                                          <a:pt x="44" y="410"/>
                                        </a:lnTo>
                                        <a:lnTo>
                                          <a:pt x="33" y="398"/>
                                        </a:lnTo>
                                        <a:lnTo>
                                          <a:pt x="26" y="383"/>
                                        </a:lnTo>
                                        <a:lnTo>
                                          <a:pt x="18" y="362"/>
                                        </a:lnTo>
                                        <a:lnTo>
                                          <a:pt x="9" y="338"/>
                                        </a:lnTo>
                                        <a:lnTo>
                                          <a:pt x="4" y="314"/>
                                        </a:lnTo>
                                        <a:lnTo>
                                          <a:pt x="0" y="288"/>
                                        </a:lnTo>
                                        <a:lnTo>
                                          <a:pt x="2" y="270"/>
                                        </a:lnTo>
                                        <a:close/>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4280" name="Group 50">
                                    <a:extLst>
                                      <a:ext uri="{FF2B5EF4-FFF2-40B4-BE49-F238E27FC236}">
                                        <a16:creationId xmlns:a16="http://schemas.microsoft.com/office/drawing/2014/main" id="{3FE34731-09F4-4914-BB61-8016DA59EB12}"/>
                                      </a:ext>
                                    </a:extLst>
                                  </p:cNvPr>
                                  <p:cNvGrpSpPr>
                                    <a:grpSpLocks/>
                                  </p:cNvGrpSpPr>
                                  <p:nvPr/>
                                </p:nvGrpSpPr>
                                <p:grpSpPr bwMode="auto">
                                  <a:xfrm>
                                    <a:off x="2150" y="1667"/>
                                    <a:ext cx="188" cy="242"/>
                                    <a:chOff x="2150" y="1667"/>
                                    <a:chExt cx="188" cy="242"/>
                                  </a:xfrm>
                                </p:grpSpPr>
                                <p:sp>
                                  <p:nvSpPr>
                                    <p:cNvPr id="34281" name="Freeform 51">
                                      <a:extLst>
                                        <a:ext uri="{FF2B5EF4-FFF2-40B4-BE49-F238E27FC236}">
                                          <a16:creationId xmlns:a16="http://schemas.microsoft.com/office/drawing/2014/main" id="{BF731245-0A7B-4BC2-BBB1-C5BF5129AE4F}"/>
                                        </a:ext>
                                      </a:extLst>
                                    </p:cNvPr>
                                    <p:cNvSpPr>
                                      <a:spLocks/>
                                    </p:cNvSpPr>
                                    <p:nvPr/>
                                  </p:nvSpPr>
                                  <p:spPr bwMode="auto">
                                    <a:xfrm>
                                      <a:off x="2204" y="1732"/>
                                      <a:ext cx="134" cy="177"/>
                                    </a:xfrm>
                                    <a:custGeom>
                                      <a:avLst/>
                                      <a:gdLst>
                                        <a:gd name="T0" fmla="*/ 0 w 668"/>
                                        <a:gd name="T1" fmla="*/ 0 h 887"/>
                                        <a:gd name="T2" fmla="*/ 0 w 668"/>
                                        <a:gd name="T3" fmla="*/ 0 h 887"/>
                                        <a:gd name="T4" fmla="*/ 0 w 668"/>
                                        <a:gd name="T5" fmla="*/ 0 h 887"/>
                                        <a:gd name="T6" fmla="*/ 0 w 668"/>
                                        <a:gd name="T7" fmla="*/ 0 h 887"/>
                                        <a:gd name="T8" fmla="*/ 0 w 668"/>
                                        <a:gd name="T9" fmla="*/ 0 h 887"/>
                                        <a:gd name="T10" fmla="*/ 0 w 668"/>
                                        <a:gd name="T11" fmla="*/ 0 h 887"/>
                                        <a:gd name="T12" fmla="*/ 0 w 668"/>
                                        <a:gd name="T13" fmla="*/ 0 h 887"/>
                                        <a:gd name="T14" fmla="*/ 0 w 668"/>
                                        <a:gd name="T15" fmla="*/ 0 h 887"/>
                                        <a:gd name="T16" fmla="*/ 0 w 668"/>
                                        <a:gd name="T17" fmla="*/ 0 h 887"/>
                                        <a:gd name="T18" fmla="*/ 0 w 668"/>
                                        <a:gd name="T19" fmla="*/ 0 h 887"/>
                                        <a:gd name="T20" fmla="*/ 0 w 668"/>
                                        <a:gd name="T21" fmla="*/ 0 h 887"/>
                                        <a:gd name="T22" fmla="*/ 0 w 668"/>
                                        <a:gd name="T23" fmla="*/ 0 h 887"/>
                                        <a:gd name="T24" fmla="*/ 0 w 668"/>
                                        <a:gd name="T25" fmla="*/ 0 h 887"/>
                                        <a:gd name="T26" fmla="*/ 0 w 668"/>
                                        <a:gd name="T27" fmla="*/ 0 h 887"/>
                                        <a:gd name="T28" fmla="*/ 0 w 668"/>
                                        <a:gd name="T29" fmla="*/ 0 h 887"/>
                                        <a:gd name="T30" fmla="*/ 0 w 668"/>
                                        <a:gd name="T31" fmla="*/ 0 h 887"/>
                                        <a:gd name="T32" fmla="*/ 0 w 668"/>
                                        <a:gd name="T33" fmla="*/ 0 h 887"/>
                                        <a:gd name="T34" fmla="*/ 0 w 668"/>
                                        <a:gd name="T35" fmla="*/ 0 h 887"/>
                                        <a:gd name="T36" fmla="*/ 0 w 668"/>
                                        <a:gd name="T37" fmla="*/ 0 h 887"/>
                                        <a:gd name="T38" fmla="*/ 0 w 668"/>
                                        <a:gd name="T39" fmla="*/ 0 h 887"/>
                                        <a:gd name="T40" fmla="*/ 0 w 668"/>
                                        <a:gd name="T41" fmla="*/ 0 h 887"/>
                                        <a:gd name="T42" fmla="*/ 0 w 668"/>
                                        <a:gd name="T43" fmla="*/ 0 h 887"/>
                                        <a:gd name="T44" fmla="*/ 0 w 668"/>
                                        <a:gd name="T45" fmla="*/ 0 h 887"/>
                                        <a:gd name="T46" fmla="*/ 0 w 668"/>
                                        <a:gd name="T47" fmla="*/ 0 h 887"/>
                                        <a:gd name="T48" fmla="*/ 0 w 668"/>
                                        <a:gd name="T49" fmla="*/ 0 h 887"/>
                                        <a:gd name="T50" fmla="*/ 0 w 668"/>
                                        <a:gd name="T51" fmla="*/ 0 h 887"/>
                                        <a:gd name="T52" fmla="*/ 0 w 668"/>
                                        <a:gd name="T53" fmla="*/ 0 h 887"/>
                                        <a:gd name="T54" fmla="*/ 0 w 668"/>
                                        <a:gd name="T55" fmla="*/ 0 h 887"/>
                                        <a:gd name="T56" fmla="*/ 0 w 668"/>
                                        <a:gd name="T57" fmla="*/ 0 h 887"/>
                                        <a:gd name="T58" fmla="*/ 0 w 668"/>
                                        <a:gd name="T59" fmla="*/ 0 h 887"/>
                                        <a:gd name="T60" fmla="*/ 0 w 668"/>
                                        <a:gd name="T61" fmla="*/ 0 h 887"/>
                                        <a:gd name="T62" fmla="*/ 0 w 668"/>
                                        <a:gd name="T63" fmla="*/ 0 h 887"/>
                                        <a:gd name="T64" fmla="*/ 0 w 668"/>
                                        <a:gd name="T65" fmla="*/ 0 h 887"/>
                                        <a:gd name="T66" fmla="*/ 0 w 668"/>
                                        <a:gd name="T67" fmla="*/ 0 h 887"/>
                                        <a:gd name="T68" fmla="*/ 0 w 668"/>
                                        <a:gd name="T69" fmla="*/ 0 h 887"/>
                                        <a:gd name="T70" fmla="*/ 0 w 668"/>
                                        <a:gd name="T71" fmla="*/ 0 h 887"/>
                                        <a:gd name="T72" fmla="*/ 0 w 668"/>
                                        <a:gd name="T73" fmla="*/ 0 h 887"/>
                                        <a:gd name="T74" fmla="*/ 0 w 668"/>
                                        <a:gd name="T75" fmla="*/ 0 h 887"/>
                                        <a:gd name="T76" fmla="*/ 0 w 668"/>
                                        <a:gd name="T77" fmla="*/ 0 h 887"/>
                                        <a:gd name="T78" fmla="*/ 0 w 668"/>
                                        <a:gd name="T79" fmla="*/ 0 h 887"/>
                                        <a:gd name="T80" fmla="*/ 0 w 668"/>
                                        <a:gd name="T81" fmla="*/ 0 h 887"/>
                                        <a:gd name="T82" fmla="*/ 0 w 668"/>
                                        <a:gd name="T83" fmla="*/ 0 h 887"/>
                                        <a:gd name="T84" fmla="*/ 0 w 668"/>
                                        <a:gd name="T85" fmla="*/ 0 h 887"/>
                                        <a:gd name="T86" fmla="*/ 0 w 668"/>
                                        <a:gd name="T87" fmla="*/ 0 h 887"/>
                                        <a:gd name="T88" fmla="*/ 0 w 668"/>
                                        <a:gd name="T89" fmla="*/ 0 h 887"/>
                                        <a:gd name="T90" fmla="*/ 0 w 668"/>
                                        <a:gd name="T91" fmla="*/ 0 h 887"/>
                                        <a:gd name="T92" fmla="*/ 0 w 668"/>
                                        <a:gd name="T93" fmla="*/ 0 h 887"/>
                                        <a:gd name="T94" fmla="*/ 0 w 668"/>
                                        <a:gd name="T95" fmla="*/ 0 h 887"/>
                                        <a:gd name="T96" fmla="*/ 0 w 668"/>
                                        <a:gd name="T97" fmla="*/ 0 h 8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8"/>
                                        <a:gd name="T148" fmla="*/ 0 h 887"/>
                                        <a:gd name="T149" fmla="*/ 668 w 668"/>
                                        <a:gd name="T150" fmla="*/ 887 h 8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8" h="887">
                                          <a:moveTo>
                                            <a:pt x="408" y="53"/>
                                          </a:moveTo>
                                          <a:lnTo>
                                            <a:pt x="395" y="57"/>
                                          </a:lnTo>
                                          <a:lnTo>
                                            <a:pt x="379" y="68"/>
                                          </a:lnTo>
                                          <a:lnTo>
                                            <a:pt x="365" y="77"/>
                                          </a:lnTo>
                                          <a:lnTo>
                                            <a:pt x="354" y="84"/>
                                          </a:lnTo>
                                          <a:lnTo>
                                            <a:pt x="369" y="58"/>
                                          </a:lnTo>
                                          <a:lnTo>
                                            <a:pt x="383" y="36"/>
                                          </a:lnTo>
                                          <a:lnTo>
                                            <a:pt x="397" y="16"/>
                                          </a:lnTo>
                                          <a:lnTo>
                                            <a:pt x="405" y="7"/>
                                          </a:lnTo>
                                          <a:lnTo>
                                            <a:pt x="413" y="2"/>
                                          </a:lnTo>
                                          <a:lnTo>
                                            <a:pt x="423" y="0"/>
                                          </a:lnTo>
                                          <a:lnTo>
                                            <a:pt x="430" y="6"/>
                                          </a:lnTo>
                                          <a:lnTo>
                                            <a:pt x="441" y="24"/>
                                          </a:lnTo>
                                          <a:lnTo>
                                            <a:pt x="450" y="40"/>
                                          </a:lnTo>
                                          <a:lnTo>
                                            <a:pt x="461" y="62"/>
                                          </a:lnTo>
                                          <a:lnTo>
                                            <a:pt x="473" y="83"/>
                                          </a:lnTo>
                                          <a:lnTo>
                                            <a:pt x="483" y="102"/>
                                          </a:lnTo>
                                          <a:lnTo>
                                            <a:pt x="491" y="123"/>
                                          </a:lnTo>
                                          <a:lnTo>
                                            <a:pt x="500" y="142"/>
                                          </a:lnTo>
                                          <a:lnTo>
                                            <a:pt x="507" y="164"/>
                                          </a:lnTo>
                                          <a:lnTo>
                                            <a:pt x="521" y="178"/>
                                          </a:lnTo>
                                          <a:lnTo>
                                            <a:pt x="537" y="197"/>
                                          </a:lnTo>
                                          <a:lnTo>
                                            <a:pt x="549" y="214"/>
                                          </a:lnTo>
                                          <a:lnTo>
                                            <a:pt x="552" y="233"/>
                                          </a:lnTo>
                                          <a:lnTo>
                                            <a:pt x="550" y="253"/>
                                          </a:lnTo>
                                          <a:lnTo>
                                            <a:pt x="546" y="280"/>
                                          </a:lnTo>
                                          <a:lnTo>
                                            <a:pt x="541" y="305"/>
                                          </a:lnTo>
                                          <a:lnTo>
                                            <a:pt x="536" y="331"/>
                                          </a:lnTo>
                                          <a:lnTo>
                                            <a:pt x="546" y="347"/>
                                          </a:lnTo>
                                          <a:lnTo>
                                            <a:pt x="556" y="363"/>
                                          </a:lnTo>
                                          <a:lnTo>
                                            <a:pt x="565" y="381"/>
                                          </a:lnTo>
                                          <a:lnTo>
                                            <a:pt x="576" y="401"/>
                                          </a:lnTo>
                                          <a:lnTo>
                                            <a:pt x="592" y="434"/>
                                          </a:lnTo>
                                          <a:lnTo>
                                            <a:pt x="606" y="462"/>
                                          </a:lnTo>
                                          <a:lnTo>
                                            <a:pt x="622" y="489"/>
                                          </a:lnTo>
                                          <a:lnTo>
                                            <a:pt x="634" y="515"/>
                                          </a:lnTo>
                                          <a:lnTo>
                                            <a:pt x="640" y="533"/>
                                          </a:lnTo>
                                          <a:lnTo>
                                            <a:pt x="646" y="560"/>
                                          </a:lnTo>
                                          <a:lnTo>
                                            <a:pt x="651" y="591"/>
                                          </a:lnTo>
                                          <a:lnTo>
                                            <a:pt x="656" y="613"/>
                                          </a:lnTo>
                                          <a:lnTo>
                                            <a:pt x="662" y="644"/>
                                          </a:lnTo>
                                          <a:lnTo>
                                            <a:pt x="664" y="674"/>
                                          </a:lnTo>
                                          <a:lnTo>
                                            <a:pt x="663" y="695"/>
                                          </a:lnTo>
                                          <a:lnTo>
                                            <a:pt x="663" y="719"/>
                                          </a:lnTo>
                                          <a:lnTo>
                                            <a:pt x="664" y="768"/>
                                          </a:lnTo>
                                          <a:lnTo>
                                            <a:pt x="668" y="825"/>
                                          </a:lnTo>
                                          <a:lnTo>
                                            <a:pt x="667" y="851"/>
                                          </a:lnTo>
                                          <a:lnTo>
                                            <a:pt x="664" y="868"/>
                                          </a:lnTo>
                                          <a:lnTo>
                                            <a:pt x="653" y="878"/>
                                          </a:lnTo>
                                          <a:lnTo>
                                            <a:pt x="635" y="886"/>
                                          </a:lnTo>
                                          <a:lnTo>
                                            <a:pt x="617" y="887"/>
                                          </a:lnTo>
                                          <a:lnTo>
                                            <a:pt x="602" y="880"/>
                                          </a:lnTo>
                                          <a:lnTo>
                                            <a:pt x="591" y="871"/>
                                          </a:lnTo>
                                          <a:lnTo>
                                            <a:pt x="562" y="853"/>
                                          </a:lnTo>
                                          <a:lnTo>
                                            <a:pt x="535" y="839"/>
                                          </a:lnTo>
                                          <a:lnTo>
                                            <a:pt x="508" y="827"/>
                                          </a:lnTo>
                                          <a:lnTo>
                                            <a:pt x="488" y="808"/>
                                          </a:lnTo>
                                          <a:lnTo>
                                            <a:pt x="451" y="775"/>
                                          </a:lnTo>
                                          <a:lnTo>
                                            <a:pt x="416" y="741"/>
                                          </a:lnTo>
                                          <a:lnTo>
                                            <a:pt x="382" y="710"/>
                                          </a:lnTo>
                                          <a:lnTo>
                                            <a:pt x="350" y="674"/>
                                          </a:lnTo>
                                          <a:lnTo>
                                            <a:pt x="311" y="627"/>
                                          </a:lnTo>
                                          <a:lnTo>
                                            <a:pt x="282" y="591"/>
                                          </a:lnTo>
                                          <a:lnTo>
                                            <a:pt x="249" y="560"/>
                                          </a:lnTo>
                                          <a:lnTo>
                                            <a:pt x="210" y="519"/>
                                          </a:lnTo>
                                          <a:lnTo>
                                            <a:pt x="170" y="478"/>
                                          </a:lnTo>
                                          <a:lnTo>
                                            <a:pt x="115" y="426"/>
                                          </a:lnTo>
                                          <a:lnTo>
                                            <a:pt x="64" y="383"/>
                                          </a:lnTo>
                                          <a:lnTo>
                                            <a:pt x="40" y="356"/>
                                          </a:lnTo>
                                          <a:lnTo>
                                            <a:pt x="21" y="334"/>
                                          </a:lnTo>
                                          <a:lnTo>
                                            <a:pt x="10" y="315"/>
                                          </a:lnTo>
                                          <a:lnTo>
                                            <a:pt x="1" y="291"/>
                                          </a:lnTo>
                                          <a:lnTo>
                                            <a:pt x="0" y="279"/>
                                          </a:lnTo>
                                          <a:lnTo>
                                            <a:pt x="5" y="271"/>
                                          </a:lnTo>
                                          <a:lnTo>
                                            <a:pt x="17" y="262"/>
                                          </a:lnTo>
                                          <a:lnTo>
                                            <a:pt x="36" y="248"/>
                                          </a:lnTo>
                                          <a:lnTo>
                                            <a:pt x="57" y="234"/>
                                          </a:lnTo>
                                          <a:lnTo>
                                            <a:pt x="77" y="221"/>
                                          </a:lnTo>
                                          <a:lnTo>
                                            <a:pt x="93" y="211"/>
                                          </a:lnTo>
                                          <a:lnTo>
                                            <a:pt x="82" y="237"/>
                                          </a:lnTo>
                                          <a:lnTo>
                                            <a:pt x="71" y="258"/>
                                          </a:lnTo>
                                          <a:lnTo>
                                            <a:pt x="60" y="280"/>
                                          </a:lnTo>
                                          <a:lnTo>
                                            <a:pt x="54" y="295"/>
                                          </a:lnTo>
                                          <a:lnTo>
                                            <a:pt x="55" y="308"/>
                                          </a:lnTo>
                                          <a:lnTo>
                                            <a:pt x="62" y="325"/>
                                          </a:lnTo>
                                          <a:lnTo>
                                            <a:pt x="74" y="347"/>
                                          </a:lnTo>
                                          <a:lnTo>
                                            <a:pt x="91" y="366"/>
                                          </a:lnTo>
                                          <a:lnTo>
                                            <a:pt x="109" y="390"/>
                                          </a:lnTo>
                                          <a:lnTo>
                                            <a:pt x="138" y="411"/>
                                          </a:lnTo>
                                          <a:lnTo>
                                            <a:pt x="167" y="436"/>
                                          </a:lnTo>
                                          <a:lnTo>
                                            <a:pt x="190" y="455"/>
                                          </a:lnTo>
                                          <a:lnTo>
                                            <a:pt x="215" y="475"/>
                                          </a:lnTo>
                                          <a:lnTo>
                                            <a:pt x="239" y="495"/>
                                          </a:lnTo>
                                          <a:lnTo>
                                            <a:pt x="264" y="516"/>
                                          </a:lnTo>
                                          <a:lnTo>
                                            <a:pt x="284" y="541"/>
                                          </a:lnTo>
                                          <a:lnTo>
                                            <a:pt x="307" y="559"/>
                                          </a:lnTo>
                                          <a:lnTo>
                                            <a:pt x="322" y="577"/>
                                          </a:lnTo>
                                          <a:lnTo>
                                            <a:pt x="341" y="603"/>
                                          </a:lnTo>
                                          <a:lnTo>
                                            <a:pt x="358" y="628"/>
                                          </a:lnTo>
                                          <a:lnTo>
                                            <a:pt x="377" y="655"/>
                                          </a:lnTo>
                                          <a:lnTo>
                                            <a:pt x="397" y="678"/>
                                          </a:lnTo>
                                          <a:lnTo>
                                            <a:pt x="420" y="697"/>
                                          </a:lnTo>
                                          <a:lnTo>
                                            <a:pt x="453" y="724"/>
                                          </a:lnTo>
                                          <a:lnTo>
                                            <a:pt x="475" y="743"/>
                                          </a:lnTo>
                                          <a:lnTo>
                                            <a:pt x="496" y="760"/>
                                          </a:lnTo>
                                          <a:lnTo>
                                            <a:pt x="509" y="776"/>
                                          </a:lnTo>
                                          <a:lnTo>
                                            <a:pt x="528" y="783"/>
                                          </a:lnTo>
                                          <a:lnTo>
                                            <a:pt x="546" y="792"/>
                                          </a:lnTo>
                                          <a:lnTo>
                                            <a:pt x="564" y="798"/>
                                          </a:lnTo>
                                          <a:lnTo>
                                            <a:pt x="582" y="803"/>
                                          </a:lnTo>
                                          <a:lnTo>
                                            <a:pt x="594" y="802"/>
                                          </a:lnTo>
                                          <a:lnTo>
                                            <a:pt x="604" y="798"/>
                                          </a:lnTo>
                                          <a:lnTo>
                                            <a:pt x="614" y="792"/>
                                          </a:lnTo>
                                          <a:lnTo>
                                            <a:pt x="620" y="779"/>
                                          </a:lnTo>
                                          <a:lnTo>
                                            <a:pt x="623" y="766"/>
                                          </a:lnTo>
                                          <a:lnTo>
                                            <a:pt x="620" y="738"/>
                                          </a:lnTo>
                                          <a:lnTo>
                                            <a:pt x="618" y="704"/>
                                          </a:lnTo>
                                          <a:lnTo>
                                            <a:pt x="614" y="673"/>
                                          </a:lnTo>
                                          <a:lnTo>
                                            <a:pt x="610" y="640"/>
                                          </a:lnTo>
                                          <a:lnTo>
                                            <a:pt x="607" y="617"/>
                                          </a:lnTo>
                                          <a:lnTo>
                                            <a:pt x="601" y="595"/>
                                          </a:lnTo>
                                          <a:lnTo>
                                            <a:pt x="595" y="566"/>
                                          </a:lnTo>
                                          <a:lnTo>
                                            <a:pt x="586" y="539"/>
                                          </a:lnTo>
                                          <a:lnTo>
                                            <a:pt x="583" y="521"/>
                                          </a:lnTo>
                                          <a:lnTo>
                                            <a:pt x="577" y="502"/>
                                          </a:lnTo>
                                          <a:lnTo>
                                            <a:pt x="564" y="481"/>
                                          </a:lnTo>
                                          <a:lnTo>
                                            <a:pt x="555" y="459"/>
                                          </a:lnTo>
                                          <a:lnTo>
                                            <a:pt x="543" y="440"/>
                                          </a:lnTo>
                                          <a:lnTo>
                                            <a:pt x="531" y="417"/>
                                          </a:lnTo>
                                          <a:lnTo>
                                            <a:pt x="519" y="395"/>
                                          </a:lnTo>
                                          <a:lnTo>
                                            <a:pt x="506" y="370"/>
                                          </a:lnTo>
                                          <a:lnTo>
                                            <a:pt x="492" y="347"/>
                                          </a:lnTo>
                                          <a:lnTo>
                                            <a:pt x="485" y="334"/>
                                          </a:lnTo>
                                          <a:lnTo>
                                            <a:pt x="483" y="325"/>
                                          </a:lnTo>
                                          <a:lnTo>
                                            <a:pt x="487" y="313"/>
                                          </a:lnTo>
                                          <a:lnTo>
                                            <a:pt x="492" y="291"/>
                                          </a:lnTo>
                                          <a:lnTo>
                                            <a:pt x="498" y="267"/>
                                          </a:lnTo>
                                          <a:lnTo>
                                            <a:pt x="501" y="253"/>
                                          </a:lnTo>
                                          <a:lnTo>
                                            <a:pt x="506" y="242"/>
                                          </a:lnTo>
                                          <a:lnTo>
                                            <a:pt x="497" y="222"/>
                                          </a:lnTo>
                                          <a:lnTo>
                                            <a:pt x="487" y="196"/>
                                          </a:lnTo>
                                          <a:lnTo>
                                            <a:pt x="475" y="165"/>
                                          </a:lnTo>
                                          <a:lnTo>
                                            <a:pt x="463" y="135"/>
                                          </a:lnTo>
                                          <a:lnTo>
                                            <a:pt x="449" y="103"/>
                                          </a:lnTo>
                                          <a:lnTo>
                                            <a:pt x="438" y="78"/>
                                          </a:lnTo>
                                          <a:lnTo>
                                            <a:pt x="427" y="57"/>
                                          </a:lnTo>
                                          <a:lnTo>
                                            <a:pt x="418" y="52"/>
                                          </a:lnTo>
                                          <a:lnTo>
                                            <a:pt x="408" y="53"/>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82" name="Freeform 52">
                                      <a:extLst>
                                        <a:ext uri="{FF2B5EF4-FFF2-40B4-BE49-F238E27FC236}">
                                          <a16:creationId xmlns:a16="http://schemas.microsoft.com/office/drawing/2014/main" id="{2800EB76-89B0-41B9-AB5C-162E3AE2AA61}"/>
                                        </a:ext>
                                      </a:extLst>
                                    </p:cNvPr>
                                    <p:cNvSpPr>
                                      <a:spLocks/>
                                    </p:cNvSpPr>
                                    <p:nvPr/>
                                  </p:nvSpPr>
                                  <p:spPr bwMode="auto">
                                    <a:xfrm>
                                      <a:off x="2150" y="1667"/>
                                      <a:ext cx="130" cy="113"/>
                                    </a:xfrm>
                                    <a:custGeom>
                                      <a:avLst/>
                                      <a:gdLst>
                                        <a:gd name="T0" fmla="*/ 0 w 653"/>
                                        <a:gd name="T1" fmla="*/ 0 h 567"/>
                                        <a:gd name="T2" fmla="*/ 0 w 653"/>
                                        <a:gd name="T3" fmla="*/ 0 h 567"/>
                                        <a:gd name="T4" fmla="*/ 0 w 653"/>
                                        <a:gd name="T5" fmla="*/ 0 h 567"/>
                                        <a:gd name="T6" fmla="*/ 0 w 653"/>
                                        <a:gd name="T7" fmla="*/ 0 h 567"/>
                                        <a:gd name="T8" fmla="*/ 0 w 653"/>
                                        <a:gd name="T9" fmla="*/ 0 h 567"/>
                                        <a:gd name="T10" fmla="*/ 0 w 653"/>
                                        <a:gd name="T11" fmla="*/ 0 h 567"/>
                                        <a:gd name="T12" fmla="*/ 0 w 653"/>
                                        <a:gd name="T13" fmla="*/ 0 h 567"/>
                                        <a:gd name="T14" fmla="*/ 0 w 653"/>
                                        <a:gd name="T15" fmla="*/ 0 h 567"/>
                                        <a:gd name="T16" fmla="*/ 0 w 653"/>
                                        <a:gd name="T17" fmla="*/ 0 h 567"/>
                                        <a:gd name="T18" fmla="*/ 0 w 653"/>
                                        <a:gd name="T19" fmla="*/ 0 h 567"/>
                                        <a:gd name="T20" fmla="*/ 0 w 653"/>
                                        <a:gd name="T21" fmla="*/ 0 h 567"/>
                                        <a:gd name="T22" fmla="*/ 0 w 653"/>
                                        <a:gd name="T23" fmla="*/ 0 h 567"/>
                                        <a:gd name="T24" fmla="*/ 0 w 653"/>
                                        <a:gd name="T25" fmla="*/ 0 h 567"/>
                                        <a:gd name="T26" fmla="*/ 0 w 653"/>
                                        <a:gd name="T27" fmla="*/ 0 h 567"/>
                                        <a:gd name="T28" fmla="*/ 0 w 653"/>
                                        <a:gd name="T29" fmla="*/ 0 h 567"/>
                                        <a:gd name="T30" fmla="*/ 0 w 653"/>
                                        <a:gd name="T31" fmla="*/ 0 h 567"/>
                                        <a:gd name="T32" fmla="*/ 0 w 653"/>
                                        <a:gd name="T33" fmla="*/ 0 h 567"/>
                                        <a:gd name="T34" fmla="*/ 0 w 653"/>
                                        <a:gd name="T35" fmla="*/ 0 h 567"/>
                                        <a:gd name="T36" fmla="*/ 0 w 653"/>
                                        <a:gd name="T37" fmla="*/ 0 h 567"/>
                                        <a:gd name="T38" fmla="*/ 0 w 653"/>
                                        <a:gd name="T39" fmla="*/ 0 h 567"/>
                                        <a:gd name="T40" fmla="*/ 0 w 653"/>
                                        <a:gd name="T41" fmla="*/ 0 h 567"/>
                                        <a:gd name="T42" fmla="*/ 0 w 653"/>
                                        <a:gd name="T43" fmla="*/ 0 h 567"/>
                                        <a:gd name="T44" fmla="*/ 0 w 653"/>
                                        <a:gd name="T45" fmla="*/ 0 h 567"/>
                                        <a:gd name="T46" fmla="*/ 0 w 653"/>
                                        <a:gd name="T47" fmla="*/ 0 h 567"/>
                                        <a:gd name="T48" fmla="*/ 0 w 653"/>
                                        <a:gd name="T49" fmla="*/ 0 h 567"/>
                                        <a:gd name="T50" fmla="*/ 0 w 653"/>
                                        <a:gd name="T51" fmla="*/ 0 h 567"/>
                                        <a:gd name="T52" fmla="*/ 0 w 653"/>
                                        <a:gd name="T53" fmla="*/ 0 h 567"/>
                                        <a:gd name="T54" fmla="*/ 0 w 653"/>
                                        <a:gd name="T55" fmla="*/ 0 h 567"/>
                                        <a:gd name="T56" fmla="*/ 0 w 653"/>
                                        <a:gd name="T57" fmla="*/ 0 h 567"/>
                                        <a:gd name="T58" fmla="*/ 0 w 653"/>
                                        <a:gd name="T59" fmla="*/ 0 h 567"/>
                                        <a:gd name="T60" fmla="*/ 0 w 653"/>
                                        <a:gd name="T61" fmla="*/ 0 h 567"/>
                                        <a:gd name="T62" fmla="*/ 0 w 653"/>
                                        <a:gd name="T63" fmla="*/ 0 h 567"/>
                                        <a:gd name="T64" fmla="*/ 0 w 653"/>
                                        <a:gd name="T65" fmla="*/ 0 h 567"/>
                                        <a:gd name="T66" fmla="*/ 0 w 653"/>
                                        <a:gd name="T67" fmla="*/ 0 h 567"/>
                                        <a:gd name="T68" fmla="*/ 0 w 653"/>
                                        <a:gd name="T69" fmla="*/ 0 h 567"/>
                                        <a:gd name="T70" fmla="*/ 0 w 653"/>
                                        <a:gd name="T71" fmla="*/ 0 h 567"/>
                                        <a:gd name="T72" fmla="*/ 0 w 653"/>
                                        <a:gd name="T73" fmla="*/ 0 h 567"/>
                                        <a:gd name="T74" fmla="*/ 0 w 653"/>
                                        <a:gd name="T75" fmla="*/ 0 h 567"/>
                                        <a:gd name="T76" fmla="*/ 0 w 653"/>
                                        <a:gd name="T77" fmla="*/ 0 h 567"/>
                                        <a:gd name="T78" fmla="*/ 0 w 653"/>
                                        <a:gd name="T79" fmla="*/ 0 h 567"/>
                                        <a:gd name="T80" fmla="*/ 0 w 653"/>
                                        <a:gd name="T81" fmla="*/ 0 h 567"/>
                                        <a:gd name="T82" fmla="*/ 0 w 653"/>
                                        <a:gd name="T83" fmla="*/ 0 h 567"/>
                                        <a:gd name="T84" fmla="*/ 0 w 653"/>
                                        <a:gd name="T85" fmla="*/ 0 h 567"/>
                                        <a:gd name="T86" fmla="*/ 0 w 653"/>
                                        <a:gd name="T87" fmla="*/ 0 h 567"/>
                                        <a:gd name="T88" fmla="*/ 0 w 653"/>
                                        <a:gd name="T89" fmla="*/ 0 h 567"/>
                                        <a:gd name="T90" fmla="*/ 0 w 653"/>
                                        <a:gd name="T91" fmla="*/ 0 h 567"/>
                                        <a:gd name="T92" fmla="*/ 0 w 653"/>
                                        <a:gd name="T93" fmla="*/ 0 h 567"/>
                                        <a:gd name="T94" fmla="*/ 0 w 653"/>
                                        <a:gd name="T95" fmla="*/ 0 h 567"/>
                                        <a:gd name="T96" fmla="*/ 0 w 653"/>
                                        <a:gd name="T97" fmla="*/ 0 h 567"/>
                                        <a:gd name="T98" fmla="*/ 0 w 653"/>
                                        <a:gd name="T99" fmla="*/ 0 h 567"/>
                                        <a:gd name="T100" fmla="*/ 0 w 653"/>
                                        <a:gd name="T101" fmla="*/ 0 h 567"/>
                                        <a:gd name="T102" fmla="*/ 0 w 653"/>
                                        <a:gd name="T103" fmla="*/ 0 h 567"/>
                                        <a:gd name="T104" fmla="*/ 0 w 653"/>
                                        <a:gd name="T105" fmla="*/ 0 h 567"/>
                                        <a:gd name="T106" fmla="*/ 0 w 653"/>
                                        <a:gd name="T107" fmla="*/ 0 h 567"/>
                                        <a:gd name="T108" fmla="*/ 0 w 653"/>
                                        <a:gd name="T109" fmla="*/ 0 h 5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3"/>
                                        <a:gd name="T166" fmla="*/ 0 h 567"/>
                                        <a:gd name="T167" fmla="*/ 653 w 653"/>
                                        <a:gd name="T168" fmla="*/ 567 h 56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3" h="567">
                                          <a:moveTo>
                                            <a:pt x="2" y="269"/>
                                          </a:moveTo>
                                          <a:lnTo>
                                            <a:pt x="10" y="247"/>
                                          </a:lnTo>
                                          <a:lnTo>
                                            <a:pt x="20" y="226"/>
                                          </a:lnTo>
                                          <a:lnTo>
                                            <a:pt x="32" y="205"/>
                                          </a:lnTo>
                                          <a:lnTo>
                                            <a:pt x="45" y="190"/>
                                          </a:lnTo>
                                          <a:lnTo>
                                            <a:pt x="58" y="177"/>
                                          </a:lnTo>
                                          <a:lnTo>
                                            <a:pt x="75" y="159"/>
                                          </a:lnTo>
                                          <a:lnTo>
                                            <a:pt x="95" y="137"/>
                                          </a:lnTo>
                                          <a:lnTo>
                                            <a:pt x="110" y="116"/>
                                          </a:lnTo>
                                          <a:lnTo>
                                            <a:pt x="126" y="96"/>
                                          </a:lnTo>
                                          <a:lnTo>
                                            <a:pt x="143" y="80"/>
                                          </a:lnTo>
                                          <a:lnTo>
                                            <a:pt x="163" y="62"/>
                                          </a:lnTo>
                                          <a:lnTo>
                                            <a:pt x="183" y="47"/>
                                          </a:lnTo>
                                          <a:lnTo>
                                            <a:pt x="204" y="34"/>
                                          </a:lnTo>
                                          <a:lnTo>
                                            <a:pt x="230" y="21"/>
                                          </a:lnTo>
                                          <a:lnTo>
                                            <a:pt x="259" y="11"/>
                                          </a:lnTo>
                                          <a:lnTo>
                                            <a:pt x="288" y="4"/>
                                          </a:lnTo>
                                          <a:lnTo>
                                            <a:pt x="324" y="1"/>
                                          </a:lnTo>
                                          <a:lnTo>
                                            <a:pt x="358" y="0"/>
                                          </a:lnTo>
                                          <a:lnTo>
                                            <a:pt x="385" y="2"/>
                                          </a:lnTo>
                                          <a:lnTo>
                                            <a:pt x="413" y="6"/>
                                          </a:lnTo>
                                          <a:lnTo>
                                            <a:pt x="439" y="11"/>
                                          </a:lnTo>
                                          <a:lnTo>
                                            <a:pt x="471" y="19"/>
                                          </a:lnTo>
                                          <a:lnTo>
                                            <a:pt x="498" y="32"/>
                                          </a:lnTo>
                                          <a:lnTo>
                                            <a:pt x="520" y="43"/>
                                          </a:lnTo>
                                          <a:lnTo>
                                            <a:pt x="545" y="56"/>
                                          </a:lnTo>
                                          <a:lnTo>
                                            <a:pt x="564" y="74"/>
                                          </a:lnTo>
                                          <a:lnTo>
                                            <a:pt x="583" y="93"/>
                                          </a:lnTo>
                                          <a:lnTo>
                                            <a:pt x="598" y="112"/>
                                          </a:lnTo>
                                          <a:lnTo>
                                            <a:pt x="615" y="135"/>
                                          </a:lnTo>
                                          <a:lnTo>
                                            <a:pt x="630" y="157"/>
                                          </a:lnTo>
                                          <a:lnTo>
                                            <a:pt x="639" y="178"/>
                                          </a:lnTo>
                                          <a:lnTo>
                                            <a:pt x="645" y="205"/>
                                          </a:lnTo>
                                          <a:lnTo>
                                            <a:pt x="650" y="230"/>
                                          </a:lnTo>
                                          <a:lnTo>
                                            <a:pt x="653" y="249"/>
                                          </a:lnTo>
                                          <a:lnTo>
                                            <a:pt x="634" y="208"/>
                                          </a:lnTo>
                                          <a:lnTo>
                                            <a:pt x="623" y="188"/>
                                          </a:lnTo>
                                          <a:lnTo>
                                            <a:pt x="610" y="162"/>
                                          </a:lnTo>
                                          <a:lnTo>
                                            <a:pt x="599" y="142"/>
                                          </a:lnTo>
                                          <a:lnTo>
                                            <a:pt x="586" y="125"/>
                                          </a:lnTo>
                                          <a:lnTo>
                                            <a:pt x="571" y="105"/>
                                          </a:lnTo>
                                          <a:lnTo>
                                            <a:pt x="552" y="89"/>
                                          </a:lnTo>
                                          <a:lnTo>
                                            <a:pt x="537" y="75"/>
                                          </a:lnTo>
                                          <a:lnTo>
                                            <a:pt x="521" y="65"/>
                                          </a:lnTo>
                                          <a:lnTo>
                                            <a:pt x="503" y="59"/>
                                          </a:lnTo>
                                          <a:lnTo>
                                            <a:pt x="486" y="51"/>
                                          </a:lnTo>
                                          <a:lnTo>
                                            <a:pt x="464" y="43"/>
                                          </a:lnTo>
                                          <a:lnTo>
                                            <a:pt x="445" y="38"/>
                                          </a:lnTo>
                                          <a:lnTo>
                                            <a:pt x="422" y="32"/>
                                          </a:lnTo>
                                          <a:lnTo>
                                            <a:pt x="397" y="26"/>
                                          </a:lnTo>
                                          <a:lnTo>
                                            <a:pt x="371" y="24"/>
                                          </a:lnTo>
                                          <a:lnTo>
                                            <a:pt x="349" y="22"/>
                                          </a:lnTo>
                                          <a:lnTo>
                                            <a:pt x="331" y="24"/>
                                          </a:lnTo>
                                          <a:lnTo>
                                            <a:pt x="305" y="29"/>
                                          </a:lnTo>
                                          <a:lnTo>
                                            <a:pt x="280" y="35"/>
                                          </a:lnTo>
                                          <a:lnTo>
                                            <a:pt x="260" y="40"/>
                                          </a:lnTo>
                                          <a:lnTo>
                                            <a:pt x="240" y="49"/>
                                          </a:lnTo>
                                          <a:lnTo>
                                            <a:pt x="215" y="61"/>
                                          </a:lnTo>
                                          <a:lnTo>
                                            <a:pt x="199" y="69"/>
                                          </a:lnTo>
                                          <a:lnTo>
                                            <a:pt x="183" y="82"/>
                                          </a:lnTo>
                                          <a:lnTo>
                                            <a:pt x="161" y="99"/>
                                          </a:lnTo>
                                          <a:lnTo>
                                            <a:pt x="140" y="120"/>
                                          </a:lnTo>
                                          <a:lnTo>
                                            <a:pt x="118" y="141"/>
                                          </a:lnTo>
                                          <a:lnTo>
                                            <a:pt x="100" y="164"/>
                                          </a:lnTo>
                                          <a:lnTo>
                                            <a:pt x="82" y="189"/>
                                          </a:lnTo>
                                          <a:lnTo>
                                            <a:pt x="64" y="211"/>
                                          </a:lnTo>
                                          <a:lnTo>
                                            <a:pt x="56" y="225"/>
                                          </a:lnTo>
                                          <a:lnTo>
                                            <a:pt x="51" y="244"/>
                                          </a:lnTo>
                                          <a:lnTo>
                                            <a:pt x="43" y="261"/>
                                          </a:lnTo>
                                          <a:lnTo>
                                            <a:pt x="37" y="274"/>
                                          </a:lnTo>
                                          <a:lnTo>
                                            <a:pt x="40" y="298"/>
                                          </a:lnTo>
                                          <a:lnTo>
                                            <a:pt x="41" y="321"/>
                                          </a:lnTo>
                                          <a:lnTo>
                                            <a:pt x="47" y="336"/>
                                          </a:lnTo>
                                          <a:lnTo>
                                            <a:pt x="55" y="356"/>
                                          </a:lnTo>
                                          <a:lnTo>
                                            <a:pt x="63" y="375"/>
                                          </a:lnTo>
                                          <a:lnTo>
                                            <a:pt x="72" y="393"/>
                                          </a:lnTo>
                                          <a:lnTo>
                                            <a:pt x="91" y="415"/>
                                          </a:lnTo>
                                          <a:lnTo>
                                            <a:pt x="112" y="439"/>
                                          </a:lnTo>
                                          <a:lnTo>
                                            <a:pt x="133" y="463"/>
                                          </a:lnTo>
                                          <a:lnTo>
                                            <a:pt x="149" y="484"/>
                                          </a:lnTo>
                                          <a:lnTo>
                                            <a:pt x="163" y="502"/>
                                          </a:lnTo>
                                          <a:lnTo>
                                            <a:pt x="176" y="517"/>
                                          </a:lnTo>
                                          <a:lnTo>
                                            <a:pt x="184" y="529"/>
                                          </a:lnTo>
                                          <a:lnTo>
                                            <a:pt x="194" y="533"/>
                                          </a:lnTo>
                                          <a:lnTo>
                                            <a:pt x="208" y="536"/>
                                          </a:lnTo>
                                          <a:lnTo>
                                            <a:pt x="225" y="540"/>
                                          </a:lnTo>
                                          <a:lnTo>
                                            <a:pt x="242" y="545"/>
                                          </a:lnTo>
                                          <a:lnTo>
                                            <a:pt x="256" y="553"/>
                                          </a:lnTo>
                                          <a:lnTo>
                                            <a:pt x="268" y="561"/>
                                          </a:lnTo>
                                          <a:lnTo>
                                            <a:pt x="253" y="564"/>
                                          </a:lnTo>
                                          <a:lnTo>
                                            <a:pt x="231" y="566"/>
                                          </a:lnTo>
                                          <a:lnTo>
                                            <a:pt x="210" y="567"/>
                                          </a:lnTo>
                                          <a:lnTo>
                                            <a:pt x="196" y="563"/>
                                          </a:lnTo>
                                          <a:lnTo>
                                            <a:pt x="181" y="556"/>
                                          </a:lnTo>
                                          <a:lnTo>
                                            <a:pt x="162" y="548"/>
                                          </a:lnTo>
                                          <a:lnTo>
                                            <a:pt x="152" y="538"/>
                                          </a:lnTo>
                                          <a:lnTo>
                                            <a:pt x="141" y="522"/>
                                          </a:lnTo>
                                          <a:lnTo>
                                            <a:pt x="129" y="503"/>
                                          </a:lnTo>
                                          <a:lnTo>
                                            <a:pt x="118" y="488"/>
                                          </a:lnTo>
                                          <a:lnTo>
                                            <a:pt x="98" y="466"/>
                                          </a:lnTo>
                                          <a:lnTo>
                                            <a:pt x="83" y="448"/>
                                          </a:lnTo>
                                          <a:lnTo>
                                            <a:pt x="61" y="426"/>
                                          </a:lnTo>
                                          <a:lnTo>
                                            <a:pt x="44" y="410"/>
                                          </a:lnTo>
                                          <a:lnTo>
                                            <a:pt x="33" y="398"/>
                                          </a:lnTo>
                                          <a:lnTo>
                                            <a:pt x="26" y="383"/>
                                          </a:lnTo>
                                          <a:lnTo>
                                            <a:pt x="18" y="362"/>
                                          </a:lnTo>
                                          <a:lnTo>
                                            <a:pt x="9" y="338"/>
                                          </a:lnTo>
                                          <a:lnTo>
                                            <a:pt x="4" y="314"/>
                                          </a:lnTo>
                                          <a:lnTo>
                                            <a:pt x="0" y="287"/>
                                          </a:lnTo>
                                          <a:lnTo>
                                            <a:pt x="2" y="269"/>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4278" name="Freeform 53">
                                  <a:extLst>
                                    <a:ext uri="{FF2B5EF4-FFF2-40B4-BE49-F238E27FC236}">
                                      <a16:creationId xmlns:a16="http://schemas.microsoft.com/office/drawing/2014/main" id="{65BBF27A-0472-47A9-8FC7-FA36580A5E77}"/>
                                    </a:ext>
                                  </a:extLst>
                                </p:cNvPr>
                                <p:cNvSpPr>
                                  <a:spLocks/>
                                </p:cNvSpPr>
                                <p:nvPr/>
                              </p:nvSpPr>
                              <p:spPr bwMode="auto">
                                <a:xfrm>
                                  <a:off x="2240" y="1768"/>
                                  <a:ext cx="78" cy="101"/>
                                </a:xfrm>
                                <a:custGeom>
                                  <a:avLst/>
                                  <a:gdLst>
                                    <a:gd name="T0" fmla="*/ 0 w 391"/>
                                    <a:gd name="T1" fmla="*/ 0 h 501"/>
                                    <a:gd name="T2" fmla="*/ 0 w 391"/>
                                    <a:gd name="T3" fmla="*/ 0 h 501"/>
                                    <a:gd name="T4" fmla="*/ 0 w 391"/>
                                    <a:gd name="T5" fmla="*/ 0 h 501"/>
                                    <a:gd name="T6" fmla="*/ 0 w 391"/>
                                    <a:gd name="T7" fmla="*/ 0 h 501"/>
                                    <a:gd name="T8" fmla="*/ 0 w 391"/>
                                    <a:gd name="T9" fmla="*/ 0 h 501"/>
                                    <a:gd name="T10" fmla="*/ 0 w 391"/>
                                    <a:gd name="T11" fmla="*/ 0 h 501"/>
                                    <a:gd name="T12" fmla="*/ 0 w 391"/>
                                    <a:gd name="T13" fmla="*/ 0 h 501"/>
                                    <a:gd name="T14" fmla="*/ 0 w 391"/>
                                    <a:gd name="T15" fmla="*/ 0 h 501"/>
                                    <a:gd name="T16" fmla="*/ 0 w 391"/>
                                    <a:gd name="T17" fmla="*/ 0 h 501"/>
                                    <a:gd name="T18" fmla="*/ 0 w 391"/>
                                    <a:gd name="T19" fmla="*/ 0 h 501"/>
                                    <a:gd name="T20" fmla="*/ 0 w 391"/>
                                    <a:gd name="T21" fmla="*/ 0 h 501"/>
                                    <a:gd name="T22" fmla="*/ 0 w 391"/>
                                    <a:gd name="T23" fmla="*/ 0 h 501"/>
                                    <a:gd name="T24" fmla="*/ 0 w 391"/>
                                    <a:gd name="T25" fmla="*/ 0 h 501"/>
                                    <a:gd name="T26" fmla="*/ 0 w 391"/>
                                    <a:gd name="T27" fmla="*/ 0 h 501"/>
                                    <a:gd name="T28" fmla="*/ 0 w 391"/>
                                    <a:gd name="T29" fmla="*/ 0 h 501"/>
                                    <a:gd name="T30" fmla="*/ 0 w 391"/>
                                    <a:gd name="T31" fmla="*/ 0 h 501"/>
                                    <a:gd name="T32" fmla="*/ 0 w 391"/>
                                    <a:gd name="T33" fmla="*/ 0 h 501"/>
                                    <a:gd name="T34" fmla="*/ 0 w 391"/>
                                    <a:gd name="T35" fmla="*/ 0 h 501"/>
                                    <a:gd name="T36" fmla="*/ 0 w 391"/>
                                    <a:gd name="T37" fmla="*/ 0 h 501"/>
                                    <a:gd name="T38" fmla="*/ 0 w 391"/>
                                    <a:gd name="T39" fmla="*/ 0 h 501"/>
                                    <a:gd name="T40" fmla="*/ 0 w 391"/>
                                    <a:gd name="T41" fmla="*/ 0 h 501"/>
                                    <a:gd name="T42" fmla="*/ 0 w 391"/>
                                    <a:gd name="T43" fmla="*/ 0 h 501"/>
                                    <a:gd name="T44" fmla="*/ 0 w 391"/>
                                    <a:gd name="T45" fmla="*/ 0 h 501"/>
                                    <a:gd name="T46" fmla="*/ 0 w 391"/>
                                    <a:gd name="T47" fmla="*/ 0 h 501"/>
                                    <a:gd name="T48" fmla="*/ 0 w 391"/>
                                    <a:gd name="T49" fmla="*/ 0 h 501"/>
                                    <a:gd name="T50" fmla="*/ 0 w 391"/>
                                    <a:gd name="T51" fmla="*/ 0 h 501"/>
                                    <a:gd name="T52" fmla="*/ 0 w 391"/>
                                    <a:gd name="T53" fmla="*/ 0 h 501"/>
                                    <a:gd name="T54" fmla="*/ 0 w 391"/>
                                    <a:gd name="T55" fmla="*/ 0 h 501"/>
                                    <a:gd name="T56" fmla="*/ 0 w 391"/>
                                    <a:gd name="T57" fmla="*/ 0 h 501"/>
                                    <a:gd name="T58" fmla="*/ 0 w 391"/>
                                    <a:gd name="T59" fmla="*/ 0 h 501"/>
                                    <a:gd name="T60" fmla="*/ 0 w 391"/>
                                    <a:gd name="T61" fmla="*/ 0 h 501"/>
                                    <a:gd name="T62" fmla="*/ 0 w 391"/>
                                    <a:gd name="T63" fmla="*/ 0 h 501"/>
                                    <a:gd name="T64" fmla="*/ 0 w 391"/>
                                    <a:gd name="T65" fmla="*/ 0 h 501"/>
                                    <a:gd name="T66" fmla="*/ 0 w 391"/>
                                    <a:gd name="T67" fmla="*/ 0 h 501"/>
                                    <a:gd name="T68" fmla="*/ 0 w 391"/>
                                    <a:gd name="T69" fmla="*/ 0 h 501"/>
                                    <a:gd name="T70" fmla="*/ 0 w 391"/>
                                    <a:gd name="T71" fmla="*/ 0 h 501"/>
                                    <a:gd name="T72" fmla="*/ 0 w 391"/>
                                    <a:gd name="T73" fmla="*/ 0 h 501"/>
                                    <a:gd name="T74" fmla="*/ 0 w 391"/>
                                    <a:gd name="T75" fmla="*/ 0 h 501"/>
                                    <a:gd name="T76" fmla="*/ 0 w 391"/>
                                    <a:gd name="T77" fmla="*/ 0 h 501"/>
                                    <a:gd name="T78" fmla="*/ 0 w 391"/>
                                    <a:gd name="T79" fmla="*/ 0 h 501"/>
                                    <a:gd name="T80" fmla="*/ 0 w 391"/>
                                    <a:gd name="T81" fmla="*/ 0 h 501"/>
                                    <a:gd name="T82" fmla="*/ 0 w 391"/>
                                    <a:gd name="T83" fmla="*/ 0 h 501"/>
                                    <a:gd name="T84" fmla="*/ 0 w 391"/>
                                    <a:gd name="T85" fmla="*/ 0 h 501"/>
                                    <a:gd name="T86" fmla="*/ 0 w 391"/>
                                    <a:gd name="T87" fmla="*/ 0 h 501"/>
                                    <a:gd name="T88" fmla="*/ 0 w 391"/>
                                    <a:gd name="T89" fmla="*/ 0 h 50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1"/>
                                    <a:gd name="T136" fmla="*/ 0 h 501"/>
                                    <a:gd name="T137" fmla="*/ 391 w 391"/>
                                    <a:gd name="T138" fmla="*/ 501 h 50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1" h="501">
                                      <a:moveTo>
                                        <a:pt x="103" y="64"/>
                                      </a:moveTo>
                                      <a:lnTo>
                                        <a:pt x="132" y="49"/>
                                      </a:lnTo>
                                      <a:lnTo>
                                        <a:pt x="152" y="31"/>
                                      </a:lnTo>
                                      <a:lnTo>
                                        <a:pt x="178" y="12"/>
                                      </a:lnTo>
                                      <a:lnTo>
                                        <a:pt x="198" y="3"/>
                                      </a:lnTo>
                                      <a:lnTo>
                                        <a:pt x="217" y="0"/>
                                      </a:lnTo>
                                      <a:lnTo>
                                        <a:pt x="229" y="3"/>
                                      </a:lnTo>
                                      <a:lnTo>
                                        <a:pt x="241" y="13"/>
                                      </a:lnTo>
                                      <a:lnTo>
                                        <a:pt x="249" y="31"/>
                                      </a:lnTo>
                                      <a:lnTo>
                                        <a:pt x="259" y="62"/>
                                      </a:lnTo>
                                      <a:lnTo>
                                        <a:pt x="262" y="95"/>
                                      </a:lnTo>
                                      <a:lnTo>
                                        <a:pt x="263" y="131"/>
                                      </a:lnTo>
                                      <a:lnTo>
                                        <a:pt x="269" y="165"/>
                                      </a:lnTo>
                                      <a:lnTo>
                                        <a:pt x="283" y="197"/>
                                      </a:lnTo>
                                      <a:lnTo>
                                        <a:pt x="301" y="237"/>
                                      </a:lnTo>
                                      <a:lnTo>
                                        <a:pt x="319" y="277"/>
                                      </a:lnTo>
                                      <a:lnTo>
                                        <a:pt x="340" y="319"/>
                                      </a:lnTo>
                                      <a:lnTo>
                                        <a:pt x="365" y="368"/>
                                      </a:lnTo>
                                      <a:lnTo>
                                        <a:pt x="383" y="409"/>
                                      </a:lnTo>
                                      <a:lnTo>
                                        <a:pt x="391" y="434"/>
                                      </a:lnTo>
                                      <a:lnTo>
                                        <a:pt x="391" y="458"/>
                                      </a:lnTo>
                                      <a:lnTo>
                                        <a:pt x="384" y="480"/>
                                      </a:lnTo>
                                      <a:lnTo>
                                        <a:pt x="371" y="494"/>
                                      </a:lnTo>
                                      <a:lnTo>
                                        <a:pt x="350" y="501"/>
                                      </a:lnTo>
                                      <a:lnTo>
                                        <a:pt x="326" y="498"/>
                                      </a:lnTo>
                                      <a:lnTo>
                                        <a:pt x="298" y="490"/>
                                      </a:lnTo>
                                      <a:lnTo>
                                        <a:pt x="274" y="468"/>
                                      </a:lnTo>
                                      <a:lnTo>
                                        <a:pt x="249" y="446"/>
                                      </a:lnTo>
                                      <a:lnTo>
                                        <a:pt x="227" y="416"/>
                                      </a:lnTo>
                                      <a:lnTo>
                                        <a:pt x="198" y="378"/>
                                      </a:lnTo>
                                      <a:lnTo>
                                        <a:pt x="177" y="346"/>
                                      </a:lnTo>
                                      <a:lnTo>
                                        <a:pt x="143" y="317"/>
                                      </a:lnTo>
                                      <a:lnTo>
                                        <a:pt x="112" y="288"/>
                                      </a:lnTo>
                                      <a:lnTo>
                                        <a:pt x="89" y="259"/>
                                      </a:lnTo>
                                      <a:lnTo>
                                        <a:pt x="64" y="222"/>
                                      </a:lnTo>
                                      <a:lnTo>
                                        <a:pt x="35" y="186"/>
                                      </a:lnTo>
                                      <a:lnTo>
                                        <a:pt x="15" y="163"/>
                                      </a:lnTo>
                                      <a:lnTo>
                                        <a:pt x="3" y="143"/>
                                      </a:lnTo>
                                      <a:lnTo>
                                        <a:pt x="0" y="125"/>
                                      </a:lnTo>
                                      <a:lnTo>
                                        <a:pt x="4" y="102"/>
                                      </a:lnTo>
                                      <a:lnTo>
                                        <a:pt x="16" y="87"/>
                                      </a:lnTo>
                                      <a:lnTo>
                                        <a:pt x="34" y="80"/>
                                      </a:lnTo>
                                      <a:lnTo>
                                        <a:pt x="55" y="74"/>
                                      </a:lnTo>
                                      <a:lnTo>
                                        <a:pt x="80" y="68"/>
                                      </a:lnTo>
                                      <a:lnTo>
                                        <a:pt x="103" y="6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4272" name="Group 54">
                                <a:extLst>
                                  <a:ext uri="{FF2B5EF4-FFF2-40B4-BE49-F238E27FC236}">
                                    <a16:creationId xmlns:a16="http://schemas.microsoft.com/office/drawing/2014/main" id="{FD1A3795-38C0-47B5-9762-A03DA951943D}"/>
                                  </a:ext>
                                </a:extLst>
                              </p:cNvPr>
                              <p:cNvGrpSpPr>
                                <a:grpSpLocks/>
                              </p:cNvGrpSpPr>
                              <p:nvPr/>
                            </p:nvGrpSpPr>
                            <p:grpSpPr bwMode="auto">
                              <a:xfrm>
                                <a:off x="2162" y="1678"/>
                                <a:ext cx="108" cy="94"/>
                                <a:chOff x="2162" y="1678"/>
                                <a:chExt cx="108" cy="94"/>
                              </a:xfrm>
                            </p:grpSpPr>
                            <p:sp>
                              <p:nvSpPr>
                                <p:cNvPr id="34273" name="Freeform 55">
                                  <a:extLst>
                                    <a:ext uri="{FF2B5EF4-FFF2-40B4-BE49-F238E27FC236}">
                                      <a16:creationId xmlns:a16="http://schemas.microsoft.com/office/drawing/2014/main" id="{58C36DD7-4CFE-4799-A511-C3A182DDB5C0}"/>
                                    </a:ext>
                                  </a:extLst>
                                </p:cNvPr>
                                <p:cNvSpPr>
                                  <a:spLocks/>
                                </p:cNvSpPr>
                                <p:nvPr/>
                              </p:nvSpPr>
                              <p:spPr bwMode="auto">
                                <a:xfrm>
                                  <a:off x="2162" y="1678"/>
                                  <a:ext cx="108" cy="94"/>
                                </a:xfrm>
                                <a:custGeom>
                                  <a:avLst/>
                                  <a:gdLst>
                                    <a:gd name="T0" fmla="*/ 0 w 541"/>
                                    <a:gd name="T1" fmla="*/ 0 h 470"/>
                                    <a:gd name="T2" fmla="*/ 0 w 541"/>
                                    <a:gd name="T3" fmla="*/ 0 h 470"/>
                                    <a:gd name="T4" fmla="*/ 0 w 541"/>
                                    <a:gd name="T5" fmla="*/ 0 h 470"/>
                                    <a:gd name="T6" fmla="*/ 0 w 541"/>
                                    <a:gd name="T7" fmla="*/ 0 h 470"/>
                                    <a:gd name="T8" fmla="*/ 0 w 541"/>
                                    <a:gd name="T9" fmla="*/ 0 h 470"/>
                                    <a:gd name="T10" fmla="*/ 0 w 541"/>
                                    <a:gd name="T11" fmla="*/ 0 h 470"/>
                                    <a:gd name="T12" fmla="*/ 0 w 541"/>
                                    <a:gd name="T13" fmla="*/ 0 h 470"/>
                                    <a:gd name="T14" fmla="*/ 0 w 541"/>
                                    <a:gd name="T15" fmla="*/ 0 h 470"/>
                                    <a:gd name="T16" fmla="*/ 0 w 541"/>
                                    <a:gd name="T17" fmla="*/ 0 h 470"/>
                                    <a:gd name="T18" fmla="*/ 0 w 541"/>
                                    <a:gd name="T19" fmla="*/ 0 h 470"/>
                                    <a:gd name="T20" fmla="*/ 0 w 541"/>
                                    <a:gd name="T21" fmla="*/ 0 h 470"/>
                                    <a:gd name="T22" fmla="*/ 0 w 541"/>
                                    <a:gd name="T23" fmla="*/ 0 h 470"/>
                                    <a:gd name="T24" fmla="*/ 0 w 541"/>
                                    <a:gd name="T25" fmla="*/ 0 h 470"/>
                                    <a:gd name="T26" fmla="*/ 0 w 541"/>
                                    <a:gd name="T27" fmla="*/ 0 h 470"/>
                                    <a:gd name="T28" fmla="*/ 0 w 541"/>
                                    <a:gd name="T29" fmla="*/ 0 h 470"/>
                                    <a:gd name="T30" fmla="*/ 0 w 541"/>
                                    <a:gd name="T31" fmla="*/ 0 h 470"/>
                                    <a:gd name="T32" fmla="*/ 0 w 541"/>
                                    <a:gd name="T33" fmla="*/ 0 h 470"/>
                                    <a:gd name="T34" fmla="*/ 0 w 541"/>
                                    <a:gd name="T35" fmla="*/ 0 h 470"/>
                                    <a:gd name="T36" fmla="*/ 0 w 541"/>
                                    <a:gd name="T37" fmla="*/ 0 h 470"/>
                                    <a:gd name="T38" fmla="*/ 0 w 541"/>
                                    <a:gd name="T39" fmla="*/ 0 h 470"/>
                                    <a:gd name="T40" fmla="*/ 0 w 541"/>
                                    <a:gd name="T41" fmla="*/ 0 h 470"/>
                                    <a:gd name="T42" fmla="*/ 0 w 541"/>
                                    <a:gd name="T43" fmla="*/ 0 h 470"/>
                                    <a:gd name="T44" fmla="*/ 0 w 541"/>
                                    <a:gd name="T45" fmla="*/ 0 h 470"/>
                                    <a:gd name="T46" fmla="*/ 0 w 541"/>
                                    <a:gd name="T47" fmla="*/ 0 h 470"/>
                                    <a:gd name="T48" fmla="*/ 0 w 541"/>
                                    <a:gd name="T49" fmla="*/ 0 h 470"/>
                                    <a:gd name="T50" fmla="*/ 0 w 541"/>
                                    <a:gd name="T51" fmla="*/ 0 h 470"/>
                                    <a:gd name="T52" fmla="*/ 0 w 541"/>
                                    <a:gd name="T53" fmla="*/ 0 h 470"/>
                                    <a:gd name="T54" fmla="*/ 0 w 541"/>
                                    <a:gd name="T55" fmla="*/ 0 h 470"/>
                                    <a:gd name="T56" fmla="*/ 0 w 541"/>
                                    <a:gd name="T57" fmla="*/ 0 h 470"/>
                                    <a:gd name="T58" fmla="*/ 0 w 541"/>
                                    <a:gd name="T59" fmla="*/ 0 h 470"/>
                                    <a:gd name="T60" fmla="*/ 0 w 541"/>
                                    <a:gd name="T61" fmla="*/ 0 h 470"/>
                                    <a:gd name="T62" fmla="*/ 0 w 541"/>
                                    <a:gd name="T63" fmla="*/ 0 h 470"/>
                                    <a:gd name="T64" fmla="*/ 0 w 541"/>
                                    <a:gd name="T65" fmla="*/ 0 h 470"/>
                                    <a:gd name="T66" fmla="*/ 0 w 541"/>
                                    <a:gd name="T67" fmla="*/ 0 h 470"/>
                                    <a:gd name="T68" fmla="*/ 0 w 541"/>
                                    <a:gd name="T69" fmla="*/ 0 h 470"/>
                                    <a:gd name="T70" fmla="*/ 0 w 541"/>
                                    <a:gd name="T71" fmla="*/ 0 h 470"/>
                                    <a:gd name="T72" fmla="*/ 0 w 541"/>
                                    <a:gd name="T73" fmla="*/ 0 h 470"/>
                                    <a:gd name="T74" fmla="*/ 0 w 541"/>
                                    <a:gd name="T75" fmla="*/ 0 h 470"/>
                                    <a:gd name="T76" fmla="*/ 0 w 541"/>
                                    <a:gd name="T77" fmla="*/ 0 h 470"/>
                                    <a:gd name="T78" fmla="*/ 0 w 541"/>
                                    <a:gd name="T79" fmla="*/ 0 h 4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41"/>
                                    <a:gd name="T121" fmla="*/ 0 h 470"/>
                                    <a:gd name="T122" fmla="*/ 541 w 541"/>
                                    <a:gd name="T123" fmla="*/ 470 h 4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41" h="470">
                                      <a:moveTo>
                                        <a:pt x="1" y="223"/>
                                      </a:moveTo>
                                      <a:lnTo>
                                        <a:pt x="7" y="204"/>
                                      </a:lnTo>
                                      <a:lnTo>
                                        <a:pt x="16" y="188"/>
                                      </a:lnTo>
                                      <a:lnTo>
                                        <a:pt x="25" y="169"/>
                                      </a:lnTo>
                                      <a:lnTo>
                                        <a:pt x="36" y="157"/>
                                      </a:lnTo>
                                      <a:lnTo>
                                        <a:pt x="47" y="147"/>
                                      </a:lnTo>
                                      <a:lnTo>
                                        <a:pt x="62" y="131"/>
                                      </a:lnTo>
                                      <a:lnTo>
                                        <a:pt x="79" y="114"/>
                                      </a:lnTo>
                                      <a:lnTo>
                                        <a:pt x="91" y="96"/>
                                      </a:lnTo>
                                      <a:lnTo>
                                        <a:pt x="104" y="79"/>
                                      </a:lnTo>
                                      <a:lnTo>
                                        <a:pt x="119" y="66"/>
                                      </a:lnTo>
                                      <a:lnTo>
                                        <a:pt x="135" y="51"/>
                                      </a:lnTo>
                                      <a:lnTo>
                                        <a:pt x="152" y="38"/>
                                      </a:lnTo>
                                      <a:lnTo>
                                        <a:pt x="169" y="27"/>
                                      </a:lnTo>
                                      <a:lnTo>
                                        <a:pt x="190" y="17"/>
                                      </a:lnTo>
                                      <a:lnTo>
                                        <a:pt x="214" y="8"/>
                                      </a:lnTo>
                                      <a:lnTo>
                                        <a:pt x="239" y="3"/>
                                      </a:lnTo>
                                      <a:lnTo>
                                        <a:pt x="268" y="0"/>
                                      </a:lnTo>
                                      <a:lnTo>
                                        <a:pt x="297" y="0"/>
                                      </a:lnTo>
                                      <a:lnTo>
                                        <a:pt x="319" y="1"/>
                                      </a:lnTo>
                                      <a:lnTo>
                                        <a:pt x="342" y="4"/>
                                      </a:lnTo>
                                      <a:lnTo>
                                        <a:pt x="363" y="8"/>
                                      </a:lnTo>
                                      <a:lnTo>
                                        <a:pt x="391" y="15"/>
                                      </a:lnTo>
                                      <a:lnTo>
                                        <a:pt x="412" y="25"/>
                                      </a:lnTo>
                                      <a:lnTo>
                                        <a:pt x="431" y="34"/>
                                      </a:lnTo>
                                      <a:lnTo>
                                        <a:pt x="451" y="45"/>
                                      </a:lnTo>
                                      <a:lnTo>
                                        <a:pt x="468" y="61"/>
                                      </a:lnTo>
                                      <a:lnTo>
                                        <a:pt x="483" y="77"/>
                                      </a:lnTo>
                                      <a:lnTo>
                                        <a:pt x="496" y="93"/>
                                      </a:lnTo>
                                      <a:lnTo>
                                        <a:pt x="510" y="112"/>
                                      </a:lnTo>
                                      <a:lnTo>
                                        <a:pt x="522" y="129"/>
                                      </a:lnTo>
                                      <a:lnTo>
                                        <a:pt x="530" y="148"/>
                                      </a:lnTo>
                                      <a:lnTo>
                                        <a:pt x="535" y="169"/>
                                      </a:lnTo>
                                      <a:lnTo>
                                        <a:pt x="539" y="190"/>
                                      </a:lnTo>
                                      <a:lnTo>
                                        <a:pt x="541" y="206"/>
                                      </a:lnTo>
                                      <a:lnTo>
                                        <a:pt x="541" y="224"/>
                                      </a:lnTo>
                                      <a:lnTo>
                                        <a:pt x="536" y="236"/>
                                      </a:lnTo>
                                      <a:lnTo>
                                        <a:pt x="528" y="257"/>
                                      </a:lnTo>
                                      <a:lnTo>
                                        <a:pt x="516" y="281"/>
                                      </a:lnTo>
                                      <a:lnTo>
                                        <a:pt x="506" y="303"/>
                                      </a:lnTo>
                                      <a:lnTo>
                                        <a:pt x="497" y="320"/>
                                      </a:lnTo>
                                      <a:lnTo>
                                        <a:pt x="491" y="340"/>
                                      </a:lnTo>
                                      <a:lnTo>
                                        <a:pt x="485" y="358"/>
                                      </a:lnTo>
                                      <a:lnTo>
                                        <a:pt x="480" y="376"/>
                                      </a:lnTo>
                                      <a:lnTo>
                                        <a:pt x="477" y="385"/>
                                      </a:lnTo>
                                      <a:lnTo>
                                        <a:pt x="476" y="399"/>
                                      </a:lnTo>
                                      <a:lnTo>
                                        <a:pt x="475" y="421"/>
                                      </a:lnTo>
                                      <a:lnTo>
                                        <a:pt x="389" y="441"/>
                                      </a:lnTo>
                                      <a:lnTo>
                                        <a:pt x="387" y="427"/>
                                      </a:lnTo>
                                      <a:lnTo>
                                        <a:pt x="384" y="417"/>
                                      </a:lnTo>
                                      <a:lnTo>
                                        <a:pt x="379" y="409"/>
                                      </a:lnTo>
                                      <a:lnTo>
                                        <a:pt x="368" y="404"/>
                                      </a:lnTo>
                                      <a:lnTo>
                                        <a:pt x="350" y="407"/>
                                      </a:lnTo>
                                      <a:lnTo>
                                        <a:pt x="330" y="410"/>
                                      </a:lnTo>
                                      <a:lnTo>
                                        <a:pt x="306" y="416"/>
                                      </a:lnTo>
                                      <a:lnTo>
                                        <a:pt x="283" y="422"/>
                                      </a:lnTo>
                                      <a:lnTo>
                                        <a:pt x="271" y="426"/>
                                      </a:lnTo>
                                      <a:lnTo>
                                        <a:pt x="258" y="436"/>
                                      </a:lnTo>
                                      <a:lnTo>
                                        <a:pt x="243" y="448"/>
                                      </a:lnTo>
                                      <a:lnTo>
                                        <a:pt x="222" y="465"/>
                                      </a:lnTo>
                                      <a:lnTo>
                                        <a:pt x="210" y="468"/>
                                      </a:lnTo>
                                      <a:lnTo>
                                        <a:pt x="191" y="470"/>
                                      </a:lnTo>
                                      <a:lnTo>
                                        <a:pt x="173" y="470"/>
                                      </a:lnTo>
                                      <a:lnTo>
                                        <a:pt x="163" y="467"/>
                                      </a:lnTo>
                                      <a:lnTo>
                                        <a:pt x="150" y="461"/>
                                      </a:lnTo>
                                      <a:lnTo>
                                        <a:pt x="134" y="455"/>
                                      </a:lnTo>
                                      <a:lnTo>
                                        <a:pt x="126" y="446"/>
                                      </a:lnTo>
                                      <a:lnTo>
                                        <a:pt x="117" y="433"/>
                                      </a:lnTo>
                                      <a:lnTo>
                                        <a:pt x="107" y="418"/>
                                      </a:lnTo>
                                      <a:lnTo>
                                        <a:pt x="98" y="404"/>
                                      </a:lnTo>
                                      <a:lnTo>
                                        <a:pt x="81" y="387"/>
                                      </a:lnTo>
                                      <a:lnTo>
                                        <a:pt x="69" y="371"/>
                                      </a:lnTo>
                                      <a:lnTo>
                                        <a:pt x="49" y="354"/>
                                      </a:lnTo>
                                      <a:lnTo>
                                        <a:pt x="35" y="340"/>
                                      </a:lnTo>
                                      <a:lnTo>
                                        <a:pt x="26" y="329"/>
                                      </a:lnTo>
                                      <a:lnTo>
                                        <a:pt x="21" y="319"/>
                                      </a:lnTo>
                                      <a:lnTo>
                                        <a:pt x="14" y="301"/>
                                      </a:lnTo>
                                      <a:lnTo>
                                        <a:pt x="6" y="280"/>
                                      </a:lnTo>
                                      <a:lnTo>
                                        <a:pt x="2" y="260"/>
                                      </a:lnTo>
                                      <a:lnTo>
                                        <a:pt x="0" y="238"/>
                                      </a:lnTo>
                                      <a:lnTo>
                                        <a:pt x="1" y="223"/>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74" name="Freeform 56">
                                  <a:extLst>
                                    <a:ext uri="{FF2B5EF4-FFF2-40B4-BE49-F238E27FC236}">
                                      <a16:creationId xmlns:a16="http://schemas.microsoft.com/office/drawing/2014/main" id="{848E01CB-D0BF-402C-898B-C254CB977197}"/>
                                    </a:ext>
                                  </a:extLst>
                                </p:cNvPr>
                                <p:cNvSpPr>
                                  <a:spLocks/>
                                </p:cNvSpPr>
                                <p:nvPr/>
                              </p:nvSpPr>
                              <p:spPr bwMode="auto">
                                <a:xfrm>
                                  <a:off x="2169" y="1685"/>
                                  <a:ext cx="99" cy="85"/>
                                </a:xfrm>
                                <a:custGeom>
                                  <a:avLst/>
                                  <a:gdLst>
                                    <a:gd name="T0" fmla="*/ 0 w 492"/>
                                    <a:gd name="T1" fmla="*/ 0 h 428"/>
                                    <a:gd name="T2" fmla="*/ 0 w 492"/>
                                    <a:gd name="T3" fmla="*/ 0 h 428"/>
                                    <a:gd name="T4" fmla="*/ 0 w 492"/>
                                    <a:gd name="T5" fmla="*/ 0 h 428"/>
                                    <a:gd name="T6" fmla="*/ 0 w 492"/>
                                    <a:gd name="T7" fmla="*/ 0 h 428"/>
                                    <a:gd name="T8" fmla="*/ 0 w 492"/>
                                    <a:gd name="T9" fmla="*/ 0 h 428"/>
                                    <a:gd name="T10" fmla="*/ 0 w 492"/>
                                    <a:gd name="T11" fmla="*/ 0 h 428"/>
                                    <a:gd name="T12" fmla="*/ 0 w 492"/>
                                    <a:gd name="T13" fmla="*/ 0 h 428"/>
                                    <a:gd name="T14" fmla="*/ 0 w 492"/>
                                    <a:gd name="T15" fmla="*/ 0 h 428"/>
                                    <a:gd name="T16" fmla="*/ 0 w 492"/>
                                    <a:gd name="T17" fmla="*/ 0 h 428"/>
                                    <a:gd name="T18" fmla="*/ 0 w 492"/>
                                    <a:gd name="T19" fmla="*/ 0 h 428"/>
                                    <a:gd name="T20" fmla="*/ 0 w 492"/>
                                    <a:gd name="T21" fmla="*/ 0 h 428"/>
                                    <a:gd name="T22" fmla="*/ 0 w 492"/>
                                    <a:gd name="T23" fmla="*/ 0 h 428"/>
                                    <a:gd name="T24" fmla="*/ 0 w 492"/>
                                    <a:gd name="T25" fmla="*/ 0 h 428"/>
                                    <a:gd name="T26" fmla="*/ 0 w 492"/>
                                    <a:gd name="T27" fmla="*/ 0 h 428"/>
                                    <a:gd name="T28" fmla="*/ 0 w 492"/>
                                    <a:gd name="T29" fmla="*/ 0 h 428"/>
                                    <a:gd name="T30" fmla="*/ 0 w 492"/>
                                    <a:gd name="T31" fmla="*/ 0 h 428"/>
                                    <a:gd name="T32" fmla="*/ 0 w 492"/>
                                    <a:gd name="T33" fmla="*/ 0 h 428"/>
                                    <a:gd name="T34" fmla="*/ 0 w 492"/>
                                    <a:gd name="T35" fmla="*/ 0 h 428"/>
                                    <a:gd name="T36" fmla="*/ 0 w 492"/>
                                    <a:gd name="T37" fmla="*/ 0 h 428"/>
                                    <a:gd name="T38" fmla="*/ 0 w 492"/>
                                    <a:gd name="T39" fmla="*/ 0 h 428"/>
                                    <a:gd name="T40" fmla="*/ 0 w 492"/>
                                    <a:gd name="T41" fmla="*/ 0 h 428"/>
                                    <a:gd name="T42" fmla="*/ 0 w 492"/>
                                    <a:gd name="T43" fmla="*/ 0 h 428"/>
                                    <a:gd name="T44" fmla="*/ 0 w 492"/>
                                    <a:gd name="T45" fmla="*/ 0 h 428"/>
                                    <a:gd name="T46" fmla="*/ 0 w 492"/>
                                    <a:gd name="T47" fmla="*/ 0 h 428"/>
                                    <a:gd name="T48" fmla="*/ 0 w 492"/>
                                    <a:gd name="T49" fmla="*/ 0 h 428"/>
                                    <a:gd name="T50" fmla="*/ 0 w 492"/>
                                    <a:gd name="T51" fmla="*/ 0 h 428"/>
                                    <a:gd name="T52" fmla="*/ 0 w 492"/>
                                    <a:gd name="T53" fmla="*/ 0 h 428"/>
                                    <a:gd name="T54" fmla="*/ 0 w 492"/>
                                    <a:gd name="T55" fmla="*/ 0 h 428"/>
                                    <a:gd name="T56" fmla="*/ 0 w 492"/>
                                    <a:gd name="T57" fmla="*/ 0 h 428"/>
                                    <a:gd name="T58" fmla="*/ 0 w 492"/>
                                    <a:gd name="T59" fmla="*/ 0 h 428"/>
                                    <a:gd name="T60" fmla="*/ 0 w 492"/>
                                    <a:gd name="T61" fmla="*/ 0 h 428"/>
                                    <a:gd name="T62" fmla="*/ 0 w 492"/>
                                    <a:gd name="T63" fmla="*/ 0 h 428"/>
                                    <a:gd name="T64" fmla="*/ 0 w 492"/>
                                    <a:gd name="T65" fmla="*/ 0 h 428"/>
                                    <a:gd name="T66" fmla="*/ 0 w 492"/>
                                    <a:gd name="T67" fmla="*/ 0 h 428"/>
                                    <a:gd name="T68" fmla="*/ 0 w 492"/>
                                    <a:gd name="T69" fmla="*/ 0 h 428"/>
                                    <a:gd name="T70" fmla="*/ 0 w 492"/>
                                    <a:gd name="T71" fmla="*/ 0 h 428"/>
                                    <a:gd name="T72" fmla="*/ 0 w 492"/>
                                    <a:gd name="T73" fmla="*/ 0 h 428"/>
                                    <a:gd name="T74" fmla="*/ 0 w 492"/>
                                    <a:gd name="T75" fmla="*/ 0 h 428"/>
                                    <a:gd name="T76" fmla="*/ 0 w 492"/>
                                    <a:gd name="T77" fmla="*/ 0 h 428"/>
                                    <a:gd name="T78" fmla="*/ 0 w 492"/>
                                    <a:gd name="T79" fmla="*/ 0 h 4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92"/>
                                    <a:gd name="T121" fmla="*/ 0 h 428"/>
                                    <a:gd name="T122" fmla="*/ 492 w 492"/>
                                    <a:gd name="T123" fmla="*/ 428 h 4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92" h="428">
                                      <a:moveTo>
                                        <a:pt x="0" y="203"/>
                                      </a:moveTo>
                                      <a:lnTo>
                                        <a:pt x="7" y="187"/>
                                      </a:lnTo>
                                      <a:lnTo>
                                        <a:pt x="14" y="171"/>
                                      </a:lnTo>
                                      <a:lnTo>
                                        <a:pt x="23" y="155"/>
                                      </a:lnTo>
                                      <a:lnTo>
                                        <a:pt x="33" y="144"/>
                                      </a:lnTo>
                                      <a:lnTo>
                                        <a:pt x="43" y="134"/>
                                      </a:lnTo>
                                      <a:lnTo>
                                        <a:pt x="56" y="120"/>
                                      </a:lnTo>
                                      <a:lnTo>
                                        <a:pt x="72" y="105"/>
                                      </a:lnTo>
                                      <a:lnTo>
                                        <a:pt x="83" y="87"/>
                                      </a:lnTo>
                                      <a:lnTo>
                                        <a:pt x="94" y="73"/>
                                      </a:lnTo>
                                      <a:lnTo>
                                        <a:pt x="108" y="61"/>
                                      </a:lnTo>
                                      <a:lnTo>
                                        <a:pt x="123" y="47"/>
                                      </a:lnTo>
                                      <a:lnTo>
                                        <a:pt x="138" y="35"/>
                                      </a:lnTo>
                                      <a:lnTo>
                                        <a:pt x="153" y="25"/>
                                      </a:lnTo>
                                      <a:lnTo>
                                        <a:pt x="174" y="15"/>
                                      </a:lnTo>
                                      <a:lnTo>
                                        <a:pt x="194" y="8"/>
                                      </a:lnTo>
                                      <a:lnTo>
                                        <a:pt x="217" y="2"/>
                                      </a:lnTo>
                                      <a:lnTo>
                                        <a:pt x="244" y="0"/>
                                      </a:lnTo>
                                      <a:lnTo>
                                        <a:pt x="270" y="0"/>
                                      </a:lnTo>
                                      <a:lnTo>
                                        <a:pt x="290" y="0"/>
                                      </a:lnTo>
                                      <a:lnTo>
                                        <a:pt x="311" y="3"/>
                                      </a:lnTo>
                                      <a:lnTo>
                                        <a:pt x="330" y="8"/>
                                      </a:lnTo>
                                      <a:lnTo>
                                        <a:pt x="356" y="13"/>
                                      </a:lnTo>
                                      <a:lnTo>
                                        <a:pt x="375" y="23"/>
                                      </a:lnTo>
                                      <a:lnTo>
                                        <a:pt x="392" y="31"/>
                                      </a:lnTo>
                                      <a:lnTo>
                                        <a:pt x="410" y="42"/>
                                      </a:lnTo>
                                      <a:lnTo>
                                        <a:pt x="425" y="55"/>
                                      </a:lnTo>
                                      <a:lnTo>
                                        <a:pt x="440" y="71"/>
                                      </a:lnTo>
                                      <a:lnTo>
                                        <a:pt x="451" y="84"/>
                                      </a:lnTo>
                                      <a:lnTo>
                                        <a:pt x="463" y="103"/>
                                      </a:lnTo>
                                      <a:lnTo>
                                        <a:pt x="475" y="118"/>
                                      </a:lnTo>
                                      <a:lnTo>
                                        <a:pt x="482" y="135"/>
                                      </a:lnTo>
                                      <a:lnTo>
                                        <a:pt x="487" y="155"/>
                                      </a:lnTo>
                                      <a:lnTo>
                                        <a:pt x="491" y="173"/>
                                      </a:lnTo>
                                      <a:lnTo>
                                        <a:pt x="492" y="188"/>
                                      </a:lnTo>
                                      <a:lnTo>
                                        <a:pt x="492" y="204"/>
                                      </a:lnTo>
                                      <a:lnTo>
                                        <a:pt x="488" y="215"/>
                                      </a:lnTo>
                                      <a:lnTo>
                                        <a:pt x="481" y="234"/>
                                      </a:lnTo>
                                      <a:lnTo>
                                        <a:pt x="469" y="257"/>
                                      </a:lnTo>
                                      <a:lnTo>
                                        <a:pt x="461" y="276"/>
                                      </a:lnTo>
                                      <a:lnTo>
                                        <a:pt x="452" y="292"/>
                                      </a:lnTo>
                                      <a:lnTo>
                                        <a:pt x="447" y="310"/>
                                      </a:lnTo>
                                      <a:lnTo>
                                        <a:pt x="441" y="326"/>
                                      </a:lnTo>
                                      <a:lnTo>
                                        <a:pt x="437" y="343"/>
                                      </a:lnTo>
                                      <a:lnTo>
                                        <a:pt x="434" y="351"/>
                                      </a:lnTo>
                                      <a:lnTo>
                                        <a:pt x="433" y="364"/>
                                      </a:lnTo>
                                      <a:lnTo>
                                        <a:pt x="432" y="384"/>
                                      </a:lnTo>
                                      <a:lnTo>
                                        <a:pt x="354" y="402"/>
                                      </a:lnTo>
                                      <a:lnTo>
                                        <a:pt x="352" y="389"/>
                                      </a:lnTo>
                                      <a:lnTo>
                                        <a:pt x="349" y="380"/>
                                      </a:lnTo>
                                      <a:lnTo>
                                        <a:pt x="345" y="373"/>
                                      </a:lnTo>
                                      <a:lnTo>
                                        <a:pt x="335" y="368"/>
                                      </a:lnTo>
                                      <a:lnTo>
                                        <a:pt x="318" y="371"/>
                                      </a:lnTo>
                                      <a:lnTo>
                                        <a:pt x="300" y="374"/>
                                      </a:lnTo>
                                      <a:lnTo>
                                        <a:pt x="277" y="379"/>
                                      </a:lnTo>
                                      <a:lnTo>
                                        <a:pt x="257" y="385"/>
                                      </a:lnTo>
                                      <a:lnTo>
                                        <a:pt x="247" y="388"/>
                                      </a:lnTo>
                                      <a:lnTo>
                                        <a:pt x="235" y="397"/>
                                      </a:lnTo>
                                      <a:lnTo>
                                        <a:pt x="221" y="408"/>
                                      </a:lnTo>
                                      <a:lnTo>
                                        <a:pt x="203" y="424"/>
                                      </a:lnTo>
                                      <a:lnTo>
                                        <a:pt x="191" y="427"/>
                                      </a:lnTo>
                                      <a:lnTo>
                                        <a:pt x="174" y="428"/>
                                      </a:lnTo>
                                      <a:lnTo>
                                        <a:pt x="158" y="428"/>
                                      </a:lnTo>
                                      <a:lnTo>
                                        <a:pt x="148" y="426"/>
                                      </a:lnTo>
                                      <a:lnTo>
                                        <a:pt x="136" y="420"/>
                                      </a:lnTo>
                                      <a:lnTo>
                                        <a:pt x="123" y="414"/>
                                      </a:lnTo>
                                      <a:lnTo>
                                        <a:pt x="115" y="407"/>
                                      </a:lnTo>
                                      <a:lnTo>
                                        <a:pt x="106" y="395"/>
                                      </a:lnTo>
                                      <a:lnTo>
                                        <a:pt x="97" y="381"/>
                                      </a:lnTo>
                                      <a:lnTo>
                                        <a:pt x="90" y="368"/>
                                      </a:lnTo>
                                      <a:lnTo>
                                        <a:pt x="74" y="353"/>
                                      </a:lnTo>
                                      <a:lnTo>
                                        <a:pt x="62" y="339"/>
                                      </a:lnTo>
                                      <a:lnTo>
                                        <a:pt x="45" y="323"/>
                                      </a:lnTo>
                                      <a:lnTo>
                                        <a:pt x="32" y="310"/>
                                      </a:lnTo>
                                      <a:lnTo>
                                        <a:pt x="24" y="301"/>
                                      </a:lnTo>
                                      <a:lnTo>
                                        <a:pt x="19" y="290"/>
                                      </a:lnTo>
                                      <a:lnTo>
                                        <a:pt x="12" y="274"/>
                                      </a:lnTo>
                                      <a:lnTo>
                                        <a:pt x="6" y="255"/>
                                      </a:lnTo>
                                      <a:lnTo>
                                        <a:pt x="2" y="237"/>
                                      </a:lnTo>
                                      <a:lnTo>
                                        <a:pt x="0" y="218"/>
                                      </a:lnTo>
                                      <a:lnTo>
                                        <a:pt x="0" y="20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75" name="Freeform 57">
                                  <a:extLst>
                                    <a:ext uri="{FF2B5EF4-FFF2-40B4-BE49-F238E27FC236}">
                                      <a16:creationId xmlns:a16="http://schemas.microsoft.com/office/drawing/2014/main" id="{6A1030FE-A227-49E8-9638-9D83238D9C58}"/>
                                    </a:ext>
                                  </a:extLst>
                                </p:cNvPr>
                                <p:cNvSpPr>
                                  <a:spLocks/>
                                </p:cNvSpPr>
                                <p:nvPr/>
                              </p:nvSpPr>
                              <p:spPr bwMode="auto">
                                <a:xfrm>
                                  <a:off x="2176" y="1691"/>
                                  <a:ext cx="89" cy="77"/>
                                </a:xfrm>
                                <a:custGeom>
                                  <a:avLst/>
                                  <a:gdLst>
                                    <a:gd name="T0" fmla="*/ 0 w 441"/>
                                    <a:gd name="T1" fmla="*/ 0 h 383"/>
                                    <a:gd name="T2" fmla="*/ 0 w 441"/>
                                    <a:gd name="T3" fmla="*/ 0 h 383"/>
                                    <a:gd name="T4" fmla="*/ 0 w 441"/>
                                    <a:gd name="T5" fmla="*/ 0 h 383"/>
                                    <a:gd name="T6" fmla="*/ 0 w 441"/>
                                    <a:gd name="T7" fmla="*/ 0 h 383"/>
                                    <a:gd name="T8" fmla="*/ 0 w 441"/>
                                    <a:gd name="T9" fmla="*/ 0 h 383"/>
                                    <a:gd name="T10" fmla="*/ 0 w 441"/>
                                    <a:gd name="T11" fmla="*/ 0 h 383"/>
                                    <a:gd name="T12" fmla="*/ 0 w 441"/>
                                    <a:gd name="T13" fmla="*/ 0 h 383"/>
                                    <a:gd name="T14" fmla="*/ 0 w 441"/>
                                    <a:gd name="T15" fmla="*/ 0 h 383"/>
                                    <a:gd name="T16" fmla="*/ 0 w 441"/>
                                    <a:gd name="T17" fmla="*/ 0 h 383"/>
                                    <a:gd name="T18" fmla="*/ 0 w 441"/>
                                    <a:gd name="T19" fmla="*/ 0 h 383"/>
                                    <a:gd name="T20" fmla="*/ 0 w 441"/>
                                    <a:gd name="T21" fmla="*/ 0 h 383"/>
                                    <a:gd name="T22" fmla="*/ 0 w 441"/>
                                    <a:gd name="T23" fmla="*/ 0 h 383"/>
                                    <a:gd name="T24" fmla="*/ 0 w 441"/>
                                    <a:gd name="T25" fmla="*/ 0 h 383"/>
                                    <a:gd name="T26" fmla="*/ 0 w 441"/>
                                    <a:gd name="T27" fmla="*/ 0 h 383"/>
                                    <a:gd name="T28" fmla="*/ 0 w 441"/>
                                    <a:gd name="T29" fmla="*/ 0 h 383"/>
                                    <a:gd name="T30" fmla="*/ 0 w 441"/>
                                    <a:gd name="T31" fmla="*/ 0 h 383"/>
                                    <a:gd name="T32" fmla="*/ 0 w 441"/>
                                    <a:gd name="T33" fmla="*/ 0 h 383"/>
                                    <a:gd name="T34" fmla="*/ 0 w 441"/>
                                    <a:gd name="T35" fmla="*/ 0 h 383"/>
                                    <a:gd name="T36" fmla="*/ 0 w 441"/>
                                    <a:gd name="T37" fmla="*/ 0 h 383"/>
                                    <a:gd name="T38" fmla="*/ 0 w 441"/>
                                    <a:gd name="T39" fmla="*/ 0 h 383"/>
                                    <a:gd name="T40" fmla="*/ 0 w 441"/>
                                    <a:gd name="T41" fmla="*/ 0 h 383"/>
                                    <a:gd name="T42" fmla="*/ 0 w 441"/>
                                    <a:gd name="T43" fmla="*/ 0 h 383"/>
                                    <a:gd name="T44" fmla="*/ 0 w 441"/>
                                    <a:gd name="T45" fmla="*/ 0 h 383"/>
                                    <a:gd name="T46" fmla="*/ 0 w 441"/>
                                    <a:gd name="T47" fmla="*/ 0 h 383"/>
                                    <a:gd name="T48" fmla="*/ 0 w 441"/>
                                    <a:gd name="T49" fmla="*/ 0 h 383"/>
                                    <a:gd name="T50" fmla="*/ 0 w 441"/>
                                    <a:gd name="T51" fmla="*/ 0 h 383"/>
                                    <a:gd name="T52" fmla="*/ 0 w 441"/>
                                    <a:gd name="T53" fmla="*/ 0 h 383"/>
                                    <a:gd name="T54" fmla="*/ 0 w 441"/>
                                    <a:gd name="T55" fmla="*/ 0 h 383"/>
                                    <a:gd name="T56" fmla="*/ 0 w 441"/>
                                    <a:gd name="T57" fmla="*/ 0 h 383"/>
                                    <a:gd name="T58" fmla="*/ 0 w 441"/>
                                    <a:gd name="T59" fmla="*/ 0 h 383"/>
                                    <a:gd name="T60" fmla="*/ 0 w 441"/>
                                    <a:gd name="T61" fmla="*/ 0 h 383"/>
                                    <a:gd name="T62" fmla="*/ 0 w 441"/>
                                    <a:gd name="T63" fmla="*/ 0 h 383"/>
                                    <a:gd name="T64" fmla="*/ 0 w 441"/>
                                    <a:gd name="T65" fmla="*/ 0 h 383"/>
                                    <a:gd name="T66" fmla="*/ 0 w 441"/>
                                    <a:gd name="T67" fmla="*/ 0 h 383"/>
                                    <a:gd name="T68" fmla="*/ 0 w 441"/>
                                    <a:gd name="T69" fmla="*/ 0 h 383"/>
                                    <a:gd name="T70" fmla="*/ 0 w 441"/>
                                    <a:gd name="T71" fmla="*/ 0 h 383"/>
                                    <a:gd name="T72" fmla="*/ 0 w 441"/>
                                    <a:gd name="T73" fmla="*/ 0 h 383"/>
                                    <a:gd name="T74" fmla="*/ 0 w 441"/>
                                    <a:gd name="T75" fmla="*/ 0 h 383"/>
                                    <a:gd name="T76" fmla="*/ 0 w 441"/>
                                    <a:gd name="T77" fmla="*/ 0 h 383"/>
                                    <a:gd name="T78" fmla="*/ 0 w 441"/>
                                    <a:gd name="T79" fmla="*/ 0 h 3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1"/>
                                    <a:gd name="T121" fmla="*/ 0 h 383"/>
                                    <a:gd name="T122" fmla="*/ 441 w 441"/>
                                    <a:gd name="T123" fmla="*/ 383 h 3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1" h="383">
                                      <a:moveTo>
                                        <a:pt x="0" y="182"/>
                                      </a:moveTo>
                                      <a:lnTo>
                                        <a:pt x="6" y="167"/>
                                      </a:lnTo>
                                      <a:lnTo>
                                        <a:pt x="12" y="154"/>
                                      </a:lnTo>
                                      <a:lnTo>
                                        <a:pt x="19" y="138"/>
                                      </a:lnTo>
                                      <a:lnTo>
                                        <a:pt x="28" y="128"/>
                                      </a:lnTo>
                                      <a:lnTo>
                                        <a:pt x="38" y="120"/>
                                      </a:lnTo>
                                      <a:lnTo>
                                        <a:pt x="50" y="108"/>
                                      </a:lnTo>
                                      <a:lnTo>
                                        <a:pt x="63" y="93"/>
                                      </a:lnTo>
                                      <a:lnTo>
                                        <a:pt x="73" y="78"/>
                                      </a:lnTo>
                                      <a:lnTo>
                                        <a:pt x="84" y="64"/>
                                      </a:lnTo>
                                      <a:lnTo>
                                        <a:pt x="97" y="54"/>
                                      </a:lnTo>
                                      <a:lnTo>
                                        <a:pt x="110" y="42"/>
                                      </a:lnTo>
                                      <a:lnTo>
                                        <a:pt x="124" y="31"/>
                                      </a:lnTo>
                                      <a:lnTo>
                                        <a:pt x="137" y="21"/>
                                      </a:lnTo>
                                      <a:lnTo>
                                        <a:pt x="155" y="13"/>
                                      </a:lnTo>
                                      <a:lnTo>
                                        <a:pt x="174" y="7"/>
                                      </a:lnTo>
                                      <a:lnTo>
                                        <a:pt x="194" y="1"/>
                                      </a:lnTo>
                                      <a:lnTo>
                                        <a:pt x="219" y="0"/>
                                      </a:lnTo>
                                      <a:lnTo>
                                        <a:pt x="241" y="0"/>
                                      </a:lnTo>
                                      <a:lnTo>
                                        <a:pt x="261" y="0"/>
                                      </a:lnTo>
                                      <a:lnTo>
                                        <a:pt x="279" y="2"/>
                                      </a:lnTo>
                                      <a:lnTo>
                                        <a:pt x="296" y="7"/>
                                      </a:lnTo>
                                      <a:lnTo>
                                        <a:pt x="319" y="11"/>
                                      </a:lnTo>
                                      <a:lnTo>
                                        <a:pt x="336" y="19"/>
                                      </a:lnTo>
                                      <a:lnTo>
                                        <a:pt x="351" y="27"/>
                                      </a:lnTo>
                                      <a:lnTo>
                                        <a:pt x="368" y="37"/>
                                      </a:lnTo>
                                      <a:lnTo>
                                        <a:pt x="381" y="49"/>
                                      </a:lnTo>
                                      <a:lnTo>
                                        <a:pt x="395" y="63"/>
                                      </a:lnTo>
                                      <a:lnTo>
                                        <a:pt x="405" y="75"/>
                                      </a:lnTo>
                                      <a:lnTo>
                                        <a:pt x="415" y="91"/>
                                      </a:lnTo>
                                      <a:lnTo>
                                        <a:pt x="425" y="106"/>
                                      </a:lnTo>
                                      <a:lnTo>
                                        <a:pt x="432" y="121"/>
                                      </a:lnTo>
                                      <a:lnTo>
                                        <a:pt x="437" y="138"/>
                                      </a:lnTo>
                                      <a:lnTo>
                                        <a:pt x="441" y="155"/>
                                      </a:lnTo>
                                      <a:lnTo>
                                        <a:pt x="441" y="168"/>
                                      </a:lnTo>
                                      <a:lnTo>
                                        <a:pt x="441" y="182"/>
                                      </a:lnTo>
                                      <a:lnTo>
                                        <a:pt x="438" y="193"/>
                                      </a:lnTo>
                                      <a:lnTo>
                                        <a:pt x="431" y="210"/>
                                      </a:lnTo>
                                      <a:lnTo>
                                        <a:pt x="421" y="230"/>
                                      </a:lnTo>
                                      <a:lnTo>
                                        <a:pt x="414" y="247"/>
                                      </a:lnTo>
                                      <a:lnTo>
                                        <a:pt x="405" y="262"/>
                                      </a:lnTo>
                                      <a:lnTo>
                                        <a:pt x="401" y="278"/>
                                      </a:lnTo>
                                      <a:lnTo>
                                        <a:pt x="396" y="292"/>
                                      </a:lnTo>
                                      <a:lnTo>
                                        <a:pt x="392" y="308"/>
                                      </a:lnTo>
                                      <a:lnTo>
                                        <a:pt x="388" y="315"/>
                                      </a:lnTo>
                                      <a:lnTo>
                                        <a:pt x="387" y="327"/>
                                      </a:lnTo>
                                      <a:lnTo>
                                        <a:pt x="386" y="344"/>
                                      </a:lnTo>
                                      <a:lnTo>
                                        <a:pt x="317" y="361"/>
                                      </a:lnTo>
                                      <a:lnTo>
                                        <a:pt x="315" y="349"/>
                                      </a:lnTo>
                                      <a:lnTo>
                                        <a:pt x="313" y="340"/>
                                      </a:lnTo>
                                      <a:lnTo>
                                        <a:pt x="309" y="335"/>
                                      </a:lnTo>
                                      <a:lnTo>
                                        <a:pt x="301" y="330"/>
                                      </a:lnTo>
                                      <a:lnTo>
                                        <a:pt x="285" y="333"/>
                                      </a:lnTo>
                                      <a:lnTo>
                                        <a:pt x="269" y="336"/>
                                      </a:lnTo>
                                      <a:lnTo>
                                        <a:pt x="248" y="339"/>
                                      </a:lnTo>
                                      <a:lnTo>
                                        <a:pt x="230" y="346"/>
                                      </a:lnTo>
                                      <a:lnTo>
                                        <a:pt x="221" y="348"/>
                                      </a:lnTo>
                                      <a:lnTo>
                                        <a:pt x="211" y="356"/>
                                      </a:lnTo>
                                      <a:lnTo>
                                        <a:pt x="198" y="366"/>
                                      </a:lnTo>
                                      <a:lnTo>
                                        <a:pt x="181" y="380"/>
                                      </a:lnTo>
                                      <a:lnTo>
                                        <a:pt x="171" y="383"/>
                                      </a:lnTo>
                                      <a:lnTo>
                                        <a:pt x="155" y="383"/>
                                      </a:lnTo>
                                      <a:lnTo>
                                        <a:pt x="141" y="383"/>
                                      </a:lnTo>
                                      <a:lnTo>
                                        <a:pt x="133" y="382"/>
                                      </a:lnTo>
                                      <a:lnTo>
                                        <a:pt x="122" y="376"/>
                                      </a:lnTo>
                                      <a:lnTo>
                                        <a:pt x="109" y="372"/>
                                      </a:lnTo>
                                      <a:lnTo>
                                        <a:pt x="102" y="365"/>
                                      </a:lnTo>
                                      <a:lnTo>
                                        <a:pt x="95" y="355"/>
                                      </a:lnTo>
                                      <a:lnTo>
                                        <a:pt x="87" y="341"/>
                                      </a:lnTo>
                                      <a:lnTo>
                                        <a:pt x="81" y="330"/>
                                      </a:lnTo>
                                      <a:lnTo>
                                        <a:pt x="65" y="317"/>
                                      </a:lnTo>
                                      <a:lnTo>
                                        <a:pt x="55" y="303"/>
                                      </a:lnTo>
                                      <a:lnTo>
                                        <a:pt x="40" y="290"/>
                                      </a:lnTo>
                                      <a:lnTo>
                                        <a:pt x="27" y="278"/>
                                      </a:lnTo>
                                      <a:lnTo>
                                        <a:pt x="20" y="270"/>
                                      </a:lnTo>
                                      <a:lnTo>
                                        <a:pt x="17" y="260"/>
                                      </a:lnTo>
                                      <a:lnTo>
                                        <a:pt x="10" y="246"/>
                                      </a:lnTo>
                                      <a:lnTo>
                                        <a:pt x="5" y="229"/>
                                      </a:lnTo>
                                      <a:lnTo>
                                        <a:pt x="1" y="212"/>
                                      </a:lnTo>
                                      <a:lnTo>
                                        <a:pt x="0" y="195"/>
                                      </a:lnTo>
                                      <a:lnTo>
                                        <a:pt x="0" y="182"/>
                                      </a:lnTo>
                                      <a:close/>
                                    </a:path>
                                  </a:pathLst>
                                </a:custGeom>
                                <a:solidFill>
                                  <a:srgbClr val="E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76" name="Freeform 58">
                                  <a:extLst>
                                    <a:ext uri="{FF2B5EF4-FFF2-40B4-BE49-F238E27FC236}">
                                      <a16:creationId xmlns:a16="http://schemas.microsoft.com/office/drawing/2014/main" id="{F36EFC32-975C-4103-9976-A4C307F30A39}"/>
                                    </a:ext>
                                  </a:extLst>
                                </p:cNvPr>
                                <p:cNvSpPr>
                                  <a:spLocks/>
                                </p:cNvSpPr>
                                <p:nvPr/>
                              </p:nvSpPr>
                              <p:spPr bwMode="auto">
                                <a:xfrm>
                                  <a:off x="2183" y="1697"/>
                                  <a:ext cx="79" cy="69"/>
                                </a:xfrm>
                                <a:custGeom>
                                  <a:avLst/>
                                  <a:gdLst>
                                    <a:gd name="T0" fmla="*/ 0 w 396"/>
                                    <a:gd name="T1" fmla="*/ 0 h 345"/>
                                    <a:gd name="T2" fmla="*/ 0 w 396"/>
                                    <a:gd name="T3" fmla="*/ 0 h 345"/>
                                    <a:gd name="T4" fmla="*/ 0 w 396"/>
                                    <a:gd name="T5" fmla="*/ 0 h 345"/>
                                    <a:gd name="T6" fmla="*/ 0 w 396"/>
                                    <a:gd name="T7" fmla="*/ 0 h 345"/>
                                    <a:gd name="T8" fmla="*/ 0 w 396"/>
                                    <a:gd name="T9" fmla="*/ 0 h 345"/>
                                    <a:gd name="T10" fmla="*/ 0 w 396"/>
                                    <a:gd name="T11" fmla="*/ 0 h 345"/>
                                    <a:gd name="T12" fmla="*/ 0 w 396"/>
                                    <a:gd name="T13" fmla="*/ 0 h 345"/>
                                    <a:gd name="T14" fmla="*/ 0 w 396"/>
                                    <a:gd name="T15" fmla="*/ 0 h 345"/>
                                    <a:gd name="T16" fmla="*/ 0 w 396"/>
                                    <a:gd name="T17" fmla="*/ 0 h 345"/>
                                    <a:gd name="T18" fmla="*/ 0 w 396"/>
                                    <a:gd name="T19" fmla="*/ 0 h 345"/>
                                    <a:gd name="T20" fmla="*/ 0 w 396"/>
                                    <a:gd name="T21" fmla="*/ 0 h 345"/>
                                    <a:gd name="T22" fmla="*/ 0 w 396"/>
                                    <a:gd name="T23" fmla="*/ 0 h 345"/>
                                    <a:gd name="T24" fmla="*/ 0 w 396"/>
                                    <a:gd name="T25" fmla="*/ 0 h 345"/>
                                    <a:gd name="T26" fmla="*/ 0 w 396"/>
                                    <a:gd name="T27" fmla="*/ 0 h 345"/>
                                    <a:gd name="T28" fmla="*/ 0 w 396"/>
                                    <a:gd name="T29" fmla="*/ 0 h 345"/>
                                    <a:gd name="T30" fmla="*/ 0 w 396"/>
                                    <a:gd name="T31" fmla="*/ 0 h 345"/>
                                    <a:gd name="T32" fmla="*/ 0 w 396"/>
                                    <a:gd name="T33" fmla="*/ 0 h 345"/>
                                    <a:gd name="T34" fmla="*/ 0 w 396"/>
                                    <a:gd name="T35" fmla="*/ 0 h 345"/>
                                    <a:gd name="T36" fmla="*/ 0 w 396"/>
                                    <a:gd name="T37" fmla="*/ 0 h 345"/>
                                    <a:gd name="T38" fmla="*/ 0 w 396"/>
                                    <a:gd name="T39" fmla="*/ 0 h 345"/>
                                    <a:gd name="T40" fmla="*/ 0 w 396"/>
                                    <a:gd name="T41" fmla="*/ 0 h 345"/>
                                    <a:gd name="T42" fmla="*/ 0 w 396"/>
                                    <a:gd name="T43" fmla="*/ 0 h 345"/>
                                    <a:gd name="T44" fmla="*/ 0 w 396"/>
                                    <a:gd name="T45" fmla="*/ 0 h 345"/>
                                    <a:gd name="T46" fmla="*/ 0 w 396"/>
                                    <a:gd name="T47" fmla="*/ 0 h 345"/>
                                    <a:gd name="T48" fmla="*/ 0 w 396"/>
                                    <a:gd name="T49" fmla="*/ 0 h 345"/>
                                    <a:gd name="T50" fmla="*/ 0 w 396"/>
                                    <a:gd name="T51" fmla="*/ 0 h 345"/>
                                    <a:gd name="T52" fmla="*/ 0 w 396"/>
                                    <a:gd name="T53" fmla="*/ 0 h 345"/>
                                    <a:gd name="T54" fmla="*/ 0 w 396"/>
                                    <a:gd name="T55" fmla="*/ 0 h 345"/>
                                    <a:gd name="T56" fmla="*/ 0 w 396"/>
                                    <a:gd name="T57" fmla="*/ 0 h 345"/>
                                    <a:gd name="T58" fmla="*/ 0 w 396"/>
                                    <a:gd name="T59" fmla="*/ 0 h 345"/>
                                    <a:gd name="T60" fmla="*/ 0 w 396"/>
                                    <a:gd name="T61" fmla="*/ 0 h 345"/>
                                    <a:gd name="T62" fmla="*/ 0 w 396"/>
                                    <a:gd name="T63" fmla="*/ 0 h 345"/>
                                    <a:gd name="T64" fmla="*/ 0 w 396"/>
                                    <a:gd name="T65" fmla="*/ 0 h 345"/>
                                    <a:gd name="T66" fmla="*/ 0 w 396"/>
                                    <a:gd name="T67" fmla="*/ 0 h 345"/>
                                    <a:gd name="T68" fmla="*/ 0 w 396"/>
                                    <a:gd name="T69" fmla="*/ 0 h 345"/>
                                    <a:gd name="T70" fmla="*/ 0 w 396"/>
                                    <a:gd name="T71" fmla="*/ 0 h 345"/>
                                    <a:gd name="T72" fmla="*/ 0 w 396"/>
                                    <a:gd name="T73" fmla="*/ 0 h 345"/>
                                    <a:gd name="T74" fmla="*/ 0 w 396"/>
                                    <a:gd name="T75" fmla="*/ 0 h 345"/>
                                    <a:gd name="T76" fmla="*/ 0 w 396"/>
                                    <a:gd name="T77" fmla="*/ 0 h 345"/>
                                    <a:gd name="T78" fmla="*/ 0 w 396"/>
                                    <a:gd name="T79" fmla="*/ 0 h 3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96"/>
                                    <a:gd name="T121" fmla="*/ 0 h 345"/>
                                    <a:gd name="T122" fmla="*/ 396 w 396"/>
                                    <a:gd name="T123" fmla="*/ 345 h 34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96" h="345">
                                      <a:moveTo>
                                        <a:pt x="0" y="164"/>
                                      </a:moveTo>
                                      <a:lnTo>
                                        <a:pt x="5" y="150"/>
                                      </a:lnTo>
                                      <a:lnTo>
                                        <a:pt x="10" y="138"/>
                                      </a:lnTo>
                                      <a:lnTo>
                                        <a:pt x="17" y="125"/>
                                      </a:lnTo>
                                      <a:lnTo>
                                        <a:pt x="25" y="114"/>
                                      </a:lnTo>
                                      <a:lnTo>
                                        <a:pt x="33" y="107"/>
                                      </a:lnTo>
                                      <a:lnTo>
                                        <a:pt x="45" y="96"/>
                                      </a:lnTo>
                                      <a:lnTo>
                                        <a:pt x="56" y="84"/>
                                      </a:lnTo>
                                      <a:lnTo>
                                        <a:pt x="66" y="69"/>
                                      </a:lnTo>
                                      <a:lnTo>
                                        <a:pt x="75" y="57"/>
                                      </a:lnTo>
                                      <a:lnTo>
                                        <a:pt x="86" y="48"/>
                                      </a:lnTo>
                                      <a:lnTo>
                                        <a:pt x="99" y="38"/>
                                      </a:lnTo>
                                      <a:lnTo>
                                        <a:pt x="111" y="27"/>
                                      </a:lnTo>
                                      <a:lnTo>
                                        <a:pt x="122" y="18"/>
                                      </a:lnTo>
                                      <a:lnTo>
                                        <a:pt x="140" y="11"/>
                                      </a:lnTo>
                                      <a:lnTo>
                                        <a:pt x="156" y="6"/>
                                      </a:lnTo>
                                      <a:lnTo>
                                        <a:pt x="174" y="0"/>
                                      </a:lnTo>
                                      <a:lnTo>
                                        <a:pt x="197" y="0"/>
                                      </a:lnTo>
                                      <a:lnTo>
                                        <a:pt x="216" y="0"/>
                                      </a:lnTo>
                                      <a:lnTo>
                                        <a:pt x="235" y="0"/>
                                      </a:lnTo>
                                      <a:lnTo>
                                        <a:pt x="251" y="1"/>
                                      </a:lnTo>
                                      <a:lnTo>
                                        <a:pt x="266" y="6"/>
                                      </a:lnTo>
                                      <a:lnTo>
                                        <a:pt x="287" y="9"/>
                                      </a:lnTo>
                                      <a:lnTo>
                                        <a:pt x="302" y="17"/>
                                      </a:lnTo>
                                      <a:lnTo>
                                        <a:pt x="316" y="23"/>
                                      </a:lnTo>
                                      <a:lnTo>
                                        <a:pt x="331" y="32"/>
                                      </a:lnTo>
                                      <a:lnTo>
                                        <a:pt x="343" y="44"/>
                                      </a:lnTo>
                                      <a:lnTo>
                                        <a:pt x="355" y="57"/>
                                      </a:lnTo>
                                      <a:lnTo>
                                        <a:pt x="365" y="67"/>
                                      </a:lnTo>
                                      <a:lnTo>
                                        <a:pt x="374" y="82"/>
                                      </a:lnTo>
                                      <a:lnTo>
                                        <a:pt x="383" y="95"/>
                                      </a:lnTo>
                                      <a:lnTo>
                                        <a:pt x="389" y="108"/>
                                      </a:lnTo>
                                      <a:lnTo>
                                        <a:pt x="393" y="125"/>
                                      </a:lnTo>
                                      <a:lnTo>
                                        <a:pt x="396" y="139"/>
                                      </a:lnTo>
                                      <a:lnTo>
                                        <a:pt x="396" y="151"/>
                                      </a:lnTo>
                                      <a:lnTo>
                                        <a:pt x="396" y="164"/>
                                      </a:lnTo>
                                      <a:lnTo>
                                        <a:pt x="394" y="173"/>
                                      </a:lnTo>
                                      <a:lnTo>
                                        <a:pt x="388" y="189"/>
                                      </a:lnTo>
                                      <a:lnTo>
                                        <a:pt x="379" y="207"/>
                                      </a:lnTo>
                                      <a:lnTo>
                                        <a:pt x="373" y="222"/>
                                      </a:lnTo>
                                      <a:lnTo>
                                        <a:pt x="365" y="237"/>
                                      </a:lnTo>
                                      <a:lnTo>
                                        <a:pt x="361" y="250"/>
                                      </a:lnTo>
                                      <a:lnTo>
                                        <a:pt x="356" y="263"/>
                                      </a:lnTo>
                                      <a:lnTo>
                                        <a:pt x="352" y="278"/>
                                      </a:lnTo>
                                      <a:lnTo>
                                        <a:pt x="349" y="284"/>
                                      </a:lnTo>
                                      <a:lnTo>
                                        <a:pt x="349" y="295"/>
                                      </a:lnTo>
                                      <a:lnTo>
                                        <a:pt x="348" y="310"/>
                                      </a:lnTo>
                                      <a:lnTo>
                                        <a:pt x="285" y="326"/>
                                      </a:lnTo>
                                      <a:lnTo>
                                        <a:pt x="283" y="314"/>
                                      </a:lnTo>
                                      <a:lnTo>
                                        <a:pt x="282" y="307"/>
                                      </a:lnTo>
                                      <a:lnTo>
                                        <a:pt x="278" y="302"/>
                                      </a:lnTo>
                                      <a:lnTo>
                                        <a:pt x="271" y="297"/>
                                      </a:lnTo>
                                      <a:lnTo>
                                        <a:pt x="256" y="300"/>
                                      </a:lnTo>
                                      <a:lnTo>
                                        <a:pt x="242" y="303"/>
                                      </a:lnTo>
                                      <a:lnTo>
                                        <a:pt x="223" y="306"/>
                                      </a:lnTo>
                                      <a:lnTo>
                                        <a:pt x="206" y="311"/>
                                      </a:lnTo>
                                      <a:lnTo>
                                        <a:pt x="198" y="313"/>
                                      </a:lnTo>
                                      <a:lnTo>
                                        <a:pt x="189" y="321"/>
                                      </a:lnTo>
                                      <a:lnTo>
                                        <a:pt x="178" y="330"/>
                                      </a:lnTo>
                                      <a:lnTo>
                                        <a:pt x="162" y="343"/>
                                      </a:lnTo>
                                      <a:lnTo>
                                        <a:pt x="153" y="345"/>
                                      </a:lnTo>
                                      <a:lnTo>
                                        <a:pt x="140" y="345"/>
                                      </a:lnTo>
                                      <a:lnTo>
                                        <a:pt x="126" y="345"/>
                                      </a:lnTo>
                                      <a:lnTo>
                                        <a:pt x="119" y="345"/>
                                      </a:lnTo>
                                      <a:lnTo>
                                        <a:pt x="109" y="339"/>
                                      </a:lnTo>
                                      <a:lnTo>
                                        <a:pt x="98" y="336"/>
                                      </a:lnTo>
                                      <a:lnTo>
                                        <a:pt x="92" y="329"/>
                                      </a:lnTo>
                                      <a:lnTo>
                                        <a:pt x="84" y="320"/>
                                      </a:lnTo>
                                      <a:lnTo>
                                        <a:pt x="77" y="307"/>
                                      </a:lnTo>
                                      <a:lnTo>
                                        <a:pt x="72" y="297"/>
                                      </a:lnTo>
                                      <a:lnTo>
                                        <a:pt x="58" y="286"/>
                                      </a:lnTo>
                                      <a:lnTo>
                                        <a:pt x="49" y="273"/>
                                      </a:lnTo>
                                      <a:lnTo>
                                        <a:pt x="35" y="261"/>
                                      </a:lnTo>
                                      <a:lnTo>
                                        <a:pt x="24" y="250"/>
                                      </a:lnTo>
                                      <a:lnTo>
                                        <a:pt x="18" y="243"/>
                                      </a:lnTo>
                                      <a:lnTo>
                                        <a:pt x="15" y="234"/>
                                      </a:lnTo>
                                      <a:lnTo>
                                        <a:pt x="9" y="221"/>
                                      </a:lnTo>
                                      <a:lnTo>
                                        <a:pt x="4" y="206"/>
                                      </a:lnTo>
                                      <a:lnTo>
                                        <a:pt x="0" y="191"/>
                                      </a:lnTo>
                                      <a:lnTo>
                                        <a:pt x="0" y="175"/>
                                      </a:lnTo>
                                      <a:lnTo>
                                        <a:pt x="0" y="164"/>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4266" name="Group 59">
                              <a:extLst>
                                <a:ext uri="{FF2B5EF4-FFF2-40B4-BE49-F238E27FC236}">
                                  <a16:creationId xmlns:a16="http://schemas.microsoft.com/office/drawing/2014/main" id="{30D66E1C-A95C-42A8-A519-17FE82F4D8D1}"/>
                                </a:ext>
                              </a:extLst>
                            </p:cNvPr>
                            <p:cNvGrpSpPr>
                              <a:grpSpLocks/>
                            </p:cNvGrpSpPr>
                            <p:nvPr/>
                          </p:nvGrpSpPr>
                          <p:grpSpPr bwMode="auto">
                            <a:xfrm>
                              <a:off x="2199" y="1676"/>
                              <a:ext cx="73" cy="34"/>
                              <a:chOff x="2199" y="1676"/>
                              <a:chExt cx="73" cy="34"/>
                            </a:xfrm>
                          </p:grpSpPr>
                          <p:sp>
                            <p:nvSpPr>
                              <p:cNvPr id="34267" name="Freeform 60">
                                <a:extLst>
                                  <a:ext uri="{FF2B5EF4-FFF2-40B4-BE49-F238E27FC236}">
                                    <a16:creationId xmlns:a16="http://schemas.microsoft.com/office/drawing/2014/main" id="{76549C88-FC84-4AA6-B80F-C40FF77660F7}"/>
                                  </a:ext>
                                </a:extLst>
                              </p:cNvPr>
                              <p:cNvSpPr>
                                <a:spLocks/>
                              </p:cNvSpPr>
                              <p:nvPr/>
                            </p:nvSpPr>
                            <p:spPr bwMode="auto">
                              <a:xfrm>
                                <a:off x="2199" y="1677"/>
                                <a:ext cx="17" cy="10"/>
                              </a:xfrm>
                              <a:custGeom>
                                <a:avLst/>
                                <a:gdLst>
                                  <a:gd name="T0" fmla="*/ 0 w 88"/>
                                  <a:gd name="T1" fmla="*/ 0 h 49"/>
                                  <a:gd name="T2" fmla="*/ 0 w 88"/>
                                  <a:gd name="T3" fmla="*/ 0 h 49"/>
                                  <a:gd name="T4" fmla="*/ 0 w 88"/>
                                  <a:gd name="T5" fmla="*/ 0 h 49"/>
                                  <a:gd name="T6" fmla="*/ 0 w 88"/>
                                  <a:gd name="T7" fmla="*/ 0 h 49"/>
                                  <a:gd name="T8" fmla="*/ 0 w 88"/>
                                  <a:gd name="T9" fmla="*/ 0 h 49"/>
                                  <a:gd name="T10" fmla="*/ 0 w 88"/>
                                  <a:gd name="T11" fmla="*/ 0 h 49"/>
                                  <a:gd name="T12" fmla="*/ 0 w 88"/>
                                  <a:gd name="T13" fmla="*/ 0 h 49"/>
                                  <a:gd name="T14" fmla="*/ 0 w 88"/>
                                  <a:gd name="T15" fmla="*/ 0 h 49"/>
                                  <a:gd name="T16" fmla="*/ 0 w 88"/>
                                  <a:gd name="T17" fmla="*/ 0 h 49"/>
                                  <a:gd name="T18" fmla="*/ 0 w 88"/>
                                  <a:gd name="T19" fmla="*/ 0 h 49"/>
                                  <a:gd name="T20" fmla="*/ 0 w 88"/>
                                  <a:gd name="T21" fmla="*/ 0 h 49"/>
                                  <a:gd name="T22" fmla="*/ 0 w 88"/>
                                  <a:gd name="T23" fmla="*/ 0 h 49"/>
                                  <a:gd name="T24" fmla="*/ 0 w 88"/>
                                  <a:gd name="T25" fmla="*/ 0 h 49"/>
                                  <a:gd name="T26" fmla="*/ 0 w 88"/>
                                  <a:gd name="T27" fmla="*/ 0 h 49"/>
                                  <a:gd name="T28" fmla="*/ 0 w 88"/>
                                  <a:gd name="T29" fmla="*/ 0 h 49"/>
                                  <a:gd name="T30" fmla="*/ 0 w 88"/>
                                  <a:gd name="T31" fmla="*/ 0 h 49"/>
                                  <a:gd name="T32" fmla="*/ 0 w 88"/>
                                  <a:gd name="T33" fmla="*/ 0 h 49"/>
                                  <a:gd name="T34" fmla="*/ 0 w 88"/>
                                  <a:gd name="T35" fmla="*/ 0 h 49"/>
                                  <a:gd name="T36" fmla="*/ 0 w 88"/>
                                  <a:gd name="T37" fmla="*/ 0 h 49"/>
                                  <a:gd name="T38" fmla="*/ 0 w 88"/>
                                  <a:gd name="T39" fmla="*/ 0 h 49"/>
                                  <a:gd name="T40" fmla="*/ 0 w 88"/>
                                  <a:gd name="T41" fmla="*/ 0 h 49"/>
                                  <a:gd name="T42" fmla="*/ 0 w 88"/>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8"/>
                                  <a:gd name="T67" fmla="*/ 0 h 49"/>
                                  <a:gd name="T68" fmla="*/ 88 w 88"/>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8" h="49">
                                    <a:moveTo>
                                      <a:pt x="37" y="2"/>
                                    </a:moveTo>
                                    <a:lnTo>
                                      <a:pt x="48" y="0"/>
                                    </a:lnTo>
                                    <a:lnTo>
                                      <a:pt x="60" y="0"/>
                                    </a:lnTo>
                                    <a:lnTo>
                                      <a:pt x="68" y="1"/>
                                    </a:lnTo>
                                    <a:lnTo>
                                      <a:pt x="79" y="6"/>
                                    </a:lnTo>
                                    <a:lnTo>
                                      <a:pt x="85" y="10"/>
                                    </a:lnTo>
                                    <a:lnTo>
                                      <a:pt x="88" y="19"/>
                                    </a:lnTo>
                                    <a:lnTo>
                                      <a:pt x="85" y="29"/>
                                    </a:lnTo>
                                    <a:lnTo>
                                      <a:pt x="79" y="37"/>
                                    </a:lnTo>
                                    <a:lnTo>
                                      <a:pt x="70" y="41"/>
                                    </a:lnTo>
                                    <a:lnTo>
                                      <a:pt x="61" y="45"/>
                                    </a:lnTo>
                                    <a:lnTo>
                                      <a:pt x="48" y="47"/>
                                    </a:lnTo>
                                    <a:lnTo>
                                      <a:pt x="36" y="49"/>
                                    </a:lnTo>
                                    <a:lnTo>
                                      <a:pt x="23" y="49"/>
                                    </a:lnTo>
                                    <a:lnTo>
                                      <a:pt x="12" y="47"/>
                                    </a:lnTo>
                                    <a:lnTo>
                                      <a:pt x="3" y="42"/>
                                    </a:lnTo>
                                    <a:lnTo>
                                      <a:pt x="0" y="35"/>
                                    </a:lnTo>
                                    <a:lnTo>
                                      <a:pt x="1" y="25"/>
                                    </a:lnTo>
                                    <a:lnTo>
                                      <a:pt x="6" y="16"/>
                                    </a:lnTo>
                                    <a:lnTo>
                                      <a:pt x="16" y="9"/>
                                    </a:lnTo>
                                    <a:lnTo>
                                      <a:pt x="25" y="5"/>
                                    </a:lnTo>
                                    <a:lnTo>
                                      <a:pt x="37" y="2"/>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68" name="Freeform 61">
                                <a:extLst>
                                  <a:ext uri="{FF2B5EF4-FFF2-40B4-BE49-F238E27FC236}">
                                    <a16:creationId xmlns:a16="http://schemas.microsoft.com/office/drawing/2014/main" id="{E5476F07-DB61-4AEE-A450-A3761FC3DA37}"/>
                                  </a:ext>
                                </a:extLst>
                              </p:cNvPr>
                              <p:cNvSpPr>
                                <a:spLocks/>
                              </p:cNvSpPr>
                              <p:nvPr/>
                            </p:nvSpPr>
                            <p:spPr bwMode="auto">
                              <a:xfrm>
                                <a:off x="2222" y="1676"/>
                                <a:ext cx="18" cy="9"/>
                              </a:xfrm>
                              <a:custGeom>
                                <a:avLst/>
                                <a:gdLst>
                                  <a:gd name="T0" fmla="*/ 0 w 87"/>
                                  <a:gd name="T1" fmla="*/ 0 h 49"/>
                                  <a:gd name="T2" fmla="*/ 0 w 87"/>
                                  <a:gd name="T3" fmla="*/ 0 h 49"/>
                                  <a:gd name="T4" fmla="*/ 0 w 87"/>
                                  <a:gd name="T5" fmla="*/ 0 h 49"/>
                                  <a:gd name="T6" fmla="*/ 0 w 87"/>
                                  <a:gd name="T7" fmla="*/ 0 h 49"/>
                                  <a:gd name="T8" fmla="*/ 0 w 87"/>
                                  <a:gd name="T9" fmla="*/ 0 h 49"/>
                                  <a:gd name="T10" fmla="*/ 0 w 87"/>
                                  <a:gd name="T11" fmla="*/ 0 h 49"/>
                                  <a:gd name="T12" fmla="*/ 0 w 87"/>
                                  <a:gd name="T13" fmla="*/ 0 h 49"/>
                                  <a:gd name="T14" fmla="*/ 0 w 87"/>
                                  <a:gd name="T15" fmla="*/ 0 h 49"/>
                                  <a:gd name="T16" fmla="*/ 0 w 87"/>
                                  <a:gd name="T17" fmla="*/ 0 h 49"/>
                                  <a:gd name="T18" fmla="*/ 0 w 87"/>
                                  <a:gd name="T19" fmla="*/ 0 h 49"/>
                                  <a:gd name="T20" fmla="*/ 0 w 87"/>
                                  <a:gd name="T21" fmla="*/ 0 h 49"/>
                                  <a:gd name="T22" fmla="*/ 0 w 87"/>
                                  <a:gd name="T23" fmla="*/ 0 h 49"/>
                                  <a:gd name="T24" fmla="*/ 0 w 87"/>
                                  <a:gd name="T25" fmla="*/ 0 h 49"/>
                                  <a:gd name="T26" fmla="*/ 0 w 87"/>
                                  <a:gd name="T27" fmla="*/ 0 h 49"/>
                                  <a:gd name="T28" fmla="*/ 0 w 87"/>
                                  <a:gd name="T29" fmla="*/ 0 h 49"/>
                                  <a:gd name="T30" fmla="*/ 0 w 87"/>
                                  <a:gd name="T31" fmla="*/ 0 h 49"/>
                                  <a:gd name="T32" fmla="*/ 0 w 87"/>
                                  <a:gd name="T33" fmla="*/ 0 h 49"/>
                                  <a:gd name="T34" fmla="*/ 0 w 87"/>
                                  <a:gd name="T35" fmla="*/ 0 h 49"/>
                                  <a:gd name="T36" fmla="*/ 0 w 87"/>
                                  <a:gd name="T37" fmla="*/ 0 h 49"/>
                                  <a:gd name="T38" fmla="*/ 0 w 87"/>
                                  <a:gd name="T39" fmla="*/ 0 h 49"/>
                                  <a:gd name="T40" fmla="*/ 0 w 87"/>
                                  <a:gd name="T41" fmla="*/ 0 h 49"/>
                                  <a:gd name="T42" fmla="*/ 0 w 87"/>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7"/>
                                  <a:gd name="T67" fmla="*/ 0 h 49"/>
                                  <a:gd name="T68" fmla="*/ 87 w 87"/>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7" h="49">
                                    <a:moveTo>
                                      <a:pt x="36" y="47"/>
                                    </a:moveTo>
                                    <a:lnTo>
                                      <a:pt x="47" y="49"/>
                                    </a:lnTo>
                                    <a:lnTo>
                                      <a:pt x="58" y="49"/>
                                    </a:lnTo>
                                    <a:lnTo>
                                      <a:pt x="66" y="48"/>
                                    </a:lnTo>
                                    <a:lnTo>
                                      <a:pt x="78" y="43"/>
                                    </a:lnTo>
                                    <a:lnTo>
                                      <a:pt x="84" y="38"/>
                                    </a:lnTo>
                                    <a:lnTo>
                                      <a:pt x="87" y="30"/>
                                    </a:lnTo>
                                    <a:lnTo>
                                      <a:pt x="84" y="19"/>
                                    </a:lnTo>
                                    <a:lnTo>
                                      <a:pt x="78" y="12"/>
                                    </a:lnTo>
                                    <a:lnTo>
                                      <a:pt x="68" y="8"/>
                                    </a:lnTo>
                                    <a:lnTo>
                                      <a:pt x="59" y="4"/>
                                    </a:lnTo>
                                    <a:lnTo>
                                      <a:pt x="47" y="2"/>
                                    </a:lnTo>
                                    <a:lnTo>
                                      <a:pt x="35" y="0"/>
                                    </a:lnTo>
                                    <a:lnTo>
                                      <a:pt x="21" y="0"/>
                                    </a:lnTo>
                                    <a:lnTo>
                                      <a:pt x="10" y="2"/>
                                    </a:lnTo>
                                    <a:lnTo>
                                      <a:pt x="3" y="7"/>
                                    </a:lnTo>
                                    <a:lnTo>
                                      <a:pt x="0" y="14"/>
                                    </a:lnTo>
                                    <a:lnTo>
                                      <a:pt x="1" y="24"/>
                                    </a:lnTo>
                                    <a:lnTo>
                                      <a:pt x="6" y="33"/>
                                    </a:lnTo>
                                    <a:lnTo>
                                      <a:pt x="14" y="39"/>
                                    </a:lnTo>
                                    <a:lnTo>
                                      <a:pt x="23" y="44"/>
                                    </a:lnTo>
                                    <a:lnTo>
                                      <a:pt x="36" y="47"/>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69" name="Freeform 62">
                                <a:extLst>
                                  <a:ext uri="{FF2B5EF4-FFF2-40B4-BE49-F238E27FC236}">
                                    <a16:creationId xmlns:a16="http://schemas.microsoft.com/office/drawing/2014/main" id="{18A2A2F4-7A21-4FDB-A1AC-649376917C58}"/>
                                  </a:ext>
                                </a:extLst>
                              </p:cNvPr>
                              <p:cNvSpPr>
                                <a:spLocks/>
                              </p:cNvSpPr>
                              <p:nvPr/>
                            </p:nvSpPr>
                            <p:spPr bwMode="auto">
                              <a:xfrm>
                                <a:off x="2245" y="1683"/>
                                <a:ext cx="13" cy="11"/>
                              </a:xfrm>
                              <a:custGeom>
                                <a:avLst/>
                                <a:gdLst>
                                  <a:gd name="T0" fmla="*/ 0 w 68"/>
                                  <a:gd name="T1" fmla="*/ 0 h 56"/>
                                  <a:gd name="T2" fmla="*/ 0 w 68"/>
                                  <a:gd name="T3" fmla="*/ 0 h 56"/>
                                  <a:gd name="T4" fmla="*/ 0 w 68"/>
                                  <a:gd name="T5" fmla="*/ 0 h 56"/>
                                  <a:gd name="T6" fmla="*/ 0 w 68"/>
                                  <a:gd name="T7" fmla="*/ 0 h 56"/>
                                  <a:gd name="T8" fmla="*/ 0 w 68"/>
                                  <a:gd name="T9" fmla="*/ 0 h 56"/>
                                  <a:gd name="T10" fmla="*/ 0 w 68"/>
                                  <a:gd name="T11" fmla="*/ 0 h 56"/>
                                  <a:gd name="T12" fmla="*/ 0 w 68"/>
                                  <a:gd name="T13" fmla="*/ 0 h 56"/>
                                  <a:gd name="T14" fmla="*/ 0 w 68"/>
                                  <a:gd name="T15" fmla="*/ 0 h 56"/>
                                  <a:gd name="T16" fmla="*/ 0 w 68"/>
                                  <a:gd name="T17" fmla="*/ 0 h 56"/>
                                  <a:gd name="T18" fmla="*/ 0 w 68"/>
                                  <a:gd name="T19" fmla="*/ 0 h 56"/>
                                  <a:gd name="T20" fmla="*/ 0 w 68"/>
                                  <a:gd name="T21" fmla="*/ 0 h 56"/>
                                  <a:gd name="T22" fmla="*/ 0 w 68"/>
                                  <a:gd name="T23" fmla="*/ 0 h 56"/>
                                  <a:gd name="T24" fmla="*/ 0 w 68"/>
                                  <a:gd name="T25" fmla="*/ 0 h 56"/>
                                  <a:gd name="T26" fmla="*/ 0 w 68"/>
                                  <a:gd name="T27" fmla="*/ 0 h 56"/>
                                  <a:gd name="T28" fmla="*/ 0 w 68"/>
                                  <a:gd name="T29" fmla="*/ 0 h 56"/>
                                  <a:gd name="T30" fmla="*/ 0 w 68"/>
                                  <a:gd name="T31" fmla="*/ 0 h 56"/>
                                  <a:gd name="T32" fmla="*/ 0 w 68"/>
                                  <a:gd name="T33" fmla="*/ 0 h 56"/>
                                  <a:gd name="T34" fmla="*/ 0 w 68"/>
                                  <a:gd name="T35" fmla="*/ 0 h 56"/>
                                  <a:gd name="T36" fmla="*/ 0 w 68"/>
                                  <a:gd name="T37" fmla="*/ 0 h 56"/>
                                  <a:gd name="T38" fmla="*/ 0 w 68"/>
                                  <a:gd name="T39" fmla="*/ 0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8"/>
                                  <a:gd name="T61" fmla="*/ 0 h 56"/>
                                  <a:gd name="T62" fmla="*/ 68 w 68"/>
                                  <a:gd name="T63" fmla="*/ 56 h 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8" h="56">
                                    <a:moveTo>
                                      <a:pt x="34" y="53"/>
                                    </a:moveTo>
                                    <a:lnTo>
                                      <a:pt x="45" y="56"/>
                                    </a:lnTo>
                                    <a:lnTo>
                                      <a:pt x="53" y="56"/>
                                    </a:lnTo>
                                    <a:lnTo>
                                      <a:pt x="61" y="54"/>
                                    </a:lnTo>
                                    <a:lnTo>
                                      <a:pt x="65" y="48"/>
                                    </a:lnTo>
                                    <a:lnTo>
                                      <a:pt x="68" y="40"/>
                                    </a:lnTo>
                                    <a:lnTo>
                                      <a:pt x="66" y="31"/>
                                    </a:lnTo>
                                    <a:lnTo>
                                      <a:pt x="60" y="19"/>
                                    </a:lnTo>
                                    <a:lnTo>
                                      <a:pt x="52" y="11"/>
                                    </a:lnTo>
                                    <a:lnTo>
                                      <a:pt x="41" y="5"/>
                                    </a:lnTo>
                                    <a:lnTo>
                                      <a:pt x="29" y="1"/>
                                    </a:lnTo>
                                    <a:lnTo>
                                      <a:pt x="20" y="0"/>
                                    </a:lnTo>
                                    <a:lnTo>
                                      <a:pt x="12" y="2"/>
                                    </a:lnTo>
                                    <a:lnTo>
                                      <a:pt x="4" y="7"/>
                                    </a:lnTo>
                                    <a:lnTo>
                                      <a:pt x="0" y="14"/>
                                    </a:lnTo>
                                    <a:lnTo>
                                      <a:pt x="1" y="24"/>
                                    </a:lnTo>
                                    <a:lnTo>
                                      <a:pt x="7" y="34"/>
                                    </a:lnTo>
                                    <a:lnTo>
                                      <a:pt x="16" y="41"/>
                                    </a:lnTo>
                                    <a:lnTo>
                                      <a:pt x="25" y="47"/>
                                    </a:lnTo>
                                    <a:lnTo>
                                      <a:pt x="34" y="53"/>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70" name="Freeform 63">
                                <a:extLst>
                                  <a:ext uri="{FF2B5EF4-FFF2-40B4-BE49-F238E27FC236}">
                                    <a16:creationId xmlns:a16="http://schemas.microsoft.com/office/drawing/2014/main" id="{880DD50B-BAE0-4493-8DE9-6E6DDB761EAA}"/>
                                  </a:ext>
                                </a:extLst>
                              </p:cNvPr>
                              <p:cNvSpPr>
                                <a:spLocks/>
                              </p:cNvSpPr>
                              <p:nvPr/>
                            </p:nvSpPr>
                            <p:spPr bwMode="auto">
                              <a:xfrm>
                                <a:off x="2260" y="1697"/>
                                <a:ext cx="12" cy="13"/>
                              </a:xfrm>
                              <a:custGeom>
                                <a:avLst/>
                                <a:gdLst>
                                  <a:gd name="T0" fmla="*/ 0 w 57"/>
                                  <a:gd name="T1" fmla="*/ 0 h 65"/>
                                  <a:gd name="T2" fmla="*/ 0 w 57"/>
                                  <a:gd name="T3" fmla="*/ 0 h 65"/>
                                  <a:gd name="T4" fmla="*/ 0 w 57"/>
                                  <a:gd name="T5" fmla="*/ 0 h 65"/>
                                  <a:gd name="T6" fmla="*/ 0 w 57"/>
                                  <a:gd name="T7" fmla="*/ 0 h 65"/>
                                  <a:gd name="T8" fmla="*/ 0 w 57"/>
                                  <a:gd name="T9" fmla="*/ 0 h 65"/>
                                  <a:gd name="T10" fmla="*/ 0 w 57"/>
                                  <a:gd name="T11" fmla="*/ 0 h 65"/>
                                  <a:gd name="T12" fmla="*/ 0 w 57"/>
                                  <a:gd name="T13" fmla="*/ 0 h 65"/>
                                  <a:gd name="T14" fmla="*/ 0 w 57"/>
                                  <a:gd name="T15" fmla="*/ 0 h 65"/>
                                  <a:gd name="T16" fmla="*/ 0 w 57"/>
                                  <a:gd name="T17" fmla="*/ 0 h 65"/>
                                  <a:gd name="T18" fmla="*/ 0 w 57"/>
                                  <a:gd name="T19" fmla="*/ 0 h 65"/>
                                  <a:gd name="T20" fmla="*/ 0 w 57"/>
                                  <a:gd name="T21" fmla="*/ 0 h 65"/>
                                  <a:gd name="T22" fmla="*/ 0 w 57"/>
                                  <a:gd name="T23" fmla="*/ 0 h 65"/>
                                  <a:gd name="T24" fmla="*/ 0 w 57"/>
                                  <a:gd name="T25" fmla="*/ 0 h 65"/>
                                  <a:gd name="T26" fmla="*/ 0 w 57"/>
                                  <a:gd name="T27" fmla="*/ 0 h 65"/>
                                  <a:gd name="T28" fmla="*/ 0 w 57"/>
                                  <a:gd name="T29" fmla="*/ 0 h 65"/>
                                  <a:gd name="T30" fmla="*/ 0 w 57"/>
                                  <a:gd name="T31" fmla="*/ 0 h 65"/>
                                  <a:gd name="T32" fmla="*/ 0 w 57"/>
                                  <a:gd name="T33" fmla="*/ 0 h 65"/>
                                  <a:gd name="T34" fmla="*/ 0 w 57"/>
                                  <a:gd name="T35" fmla="*/ 0 h 65"/>
                                  <a:gd name="T36" fmla="*/ 0 w 57"/>
                                  <a:gd name="T37" fmla="*/ 0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65"/>
                                  <a:gd name="T59" fmla="*/ 57 w 57"/>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65">
                                    <a:moveTo>
                                      <a:pt x="24" y="61"/>
                                    </a:moveTo>
                                    <a:lnTo>
                                      <a:pt x="35" y="65"/>
                                    </a:lnTo>
                                    <a:lnTo>
                                      <a:pt x="45" y="64"/>
                                    </a:lnTo>
                                    <a:lnTo>
                                      <a:pt x="52" y="59"/>
                                    </a:lnTo>
                                    <a:lnTo>
                                      <a:pt x="57" y="48"/>
                                    </a:lnTo>
                                    <a:lnTo>
                                      <a:pt x="55" y="34"/>
                                    </a:lnTo>
                                    <a:lnTo>
                                      <a:pt x="52" y="23"/>
                                    </a:lnTo>
                                    <a:lnTo>
                                      <a:pt x="46" y="14"/>
                                    </a:lnTo>
                                    <a:lnTo>
                                      <a:pt x="40" y="6"/>
                                    </a:lnTo>
                                    <a:lnTo>
                                      <a:pt x="29" y="1"/>
                                    </a:lnTo>
                                    <a:lnTo>
                                      <a:pt x="21" y="0"/>
                                    </a:lnTo>
                                    <a:lnTo>
                                      <a:pt x="11" y="2"/>
                                    </a:lnTo>
                                    <a:lnTo>
                                      <a:pt x="3" y="7"/>
                                    </a:lnTo>
                                    <a:lnTo>
                                      <a:pt x="0" y="15"/>
                                    </a:lnTo>
                                    <a:lnTo>
                                      <a:pt x="1" y="24"/>
                                    </a:lnTo>
                                    <a:lnTo>
                                      <a:pt x="3" y="34"/>
                                    </a:lnTo>
                                    <a:lnTo>
                                      <a:pt x="9" y="44"/>
                                    </a:lnTo>
                                    <a:lnTo>
                                      <a:pt x="17" y="53"/>
                                    </a:lnTo>
                                    <a:lnTo>
                                      <a:pt x="24" y="61"/>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4261" name="Group 64">
                            <a:extLst>
                              <a:ext uri="{FF2B5EF4-FFF2-40B4-BE49-F238E27FC236}">
                                <a16:creationId xmlns:a16="http://schemas.microsoft.com/office/drawing/2014/main" id="{684A7195-FBCF-4DE0-88F4-7FB0E5D8257D}"/>
                              </a:ext>
                            </a:extLst>
                          </p:cNvPr>
                          <p:cNvGrpSpPr>
                            <a:grpSpLocks/>
                          </p:cNvGrpSpPr>
                          <p:nvPr/>
                        </p:nvGrpSpPr>
                        <p:grpSpPr bwMode="auto">
                          <a:xfrm>
                            <a:off x="2223" y="1728"/>
                            <a:ext cx="82" cy="131"/>
                            <a:chOff x="2223" y="1728"/>
                            <a:chExt cx="82" cy="131"/>
                          </a:xfrm>
                        </p:grpSpPr>
                        <p:sp>
                          <p:nvSpPr>
                            <p:cNvPr id="34262" name="Freeform 65">
                              <a:extLst>
                                <a:ext uri="{FF2B5EF4-FFF2-40B4-BE49-F238E27FC236}">
                                  <a16:creationId xmlns:a16="http://schemas.microsoft.com/office/drawing/2014/main" id="{243145F2-DAEA-4C0F-8CAE-AE0335CAD454}"/>
                                </a:ext>
                              </a:extLst>
                            </p:cNvPr>
                            <p:cNvSpPr>
                              <a:spLocks/>
                            </p:cNvSpPr>
                            <p:nvPr/>
                          </p:nvSpPr>
                          <p:spPr bwMode="auto">
                            <a:xfrm>
                              <a:off x="2259" y="1729"/>
                              <a:ext cx="46" cy="82"/>
                            </a:xfrm>
                            <a:custGeom>
                              <a:avLst/>
                              <a:gdLst>
                                <a:gd name="T0" fmla="*/ 0 w 229"/>
                                <a:gd name="T1" fmla="*/ 0 h 410"/>
                                <a:gd name="T2" fmla="*/ 0 w 229"/>
                                <a:gd name="T3" fmla="*/ 0 h 410"/>
                                <a:gd name="T4" fmla="*/ 0 w 229"/>
                                <a:gd name="T5" fmla="*/ 0 h 410"/>
                                <a:gd name="T6" fmla="*/ 0 w 229"/>
                                <a:gd name="T7" fmla="*/ 0 h 410"/>
                                <a:gd name="T8" fmla="*/ 0 w 229"/>
                                <a:gd name="T9" fmla="*/ 0 h 410"/>
                                <a:gd name="T10" fmla="*/ 0 w 229"/>
                                <a:gd name="T11" fmla="*/ 0 h 410"/>
                                <a:gd name="T12" fmla="*/ 0 w 229"/>
                                <a:gd name="T13" fmla="*/ 0 h 410"/>
                                <a:gd name="T14" fmla="*/ 0 w 229"/>
                                <a:gd name="T15" fmla="*/ 0 h 410"/>
                                <a:gd name="T16" fmla="*/ 0 w 229"/>
                                <a:gd name="T17" fmla="*/ 0 h 410"/>
                                <a:gd name="T18" fmla="*/ 0 w 229"/>
                                <a:gd name="T19" fmla="*/ 0 h 410"/>
                                <a:gd name="T20" fmla="*/ 0 w 229"/>
                                <a:gd name="T21" fmla="*/ 0 h 410"/>
                                <a:gd name="T22" fmla="*/ 0 w 229"/>
                                <a:gd name="T23" fmla="*/ 0 h 410"/>
                                <a:gd name="T24" fmla="*/ 0 w 229"/>
                                <a:gd name="T25" fmla="*/ 0 h 410"/>
                                <a:gd name="T26" fmla="*/ 0 w 229"/>
                                <a:gd name="T27" fmla="*/ 0 h 410"/>
                                <a:gd name="T28" fmla="*/ 0 w 229"/>
                                <a:gd name="T29" fmla="*/ 0 h 410"/>
                                <a:gd name="T30" fmla="*/ 0 w 229"/>
                                <a:gd name="T31" fmla="*/ 0 h 4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9"/>
                                <a:gd name="T49" fmla="*/ 0 h 410"/>
                                <a:gd name="T50" fmla="*/ 229 w 229"/>
                                <a:gd name="T51" fmla="*/ 410 h 4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9" h="410">
                                  <a:moveTo>
                                    <a:pt x="27" y="0"/>
                                  </a:moveTo>
                                  <a:lnTo>
                                    <a:pt x="17" y="28"/>
                                  </a:lnTo>
                                  <a:lnTo>
                                    <a:pt x="8" y="64"/>
                                  </a:lnTo>
                                  <a:lnTo>
                                    <a:pt x="3" y="103"/>
                                  </a:lnTo>
                                  <a:lnTo>
                                    <a:pt x="0" y="137"/>
                                  </a:lnTo>
                                  <a:lnTo>
                                    <a:pt x="5" y="166"/>
                                  </a:lnTo>
                                  <a:lnTo>
                                    <a:pt x="14" y="190"/>
                                  </a:lnTo>
                                  <a:lnTo>
                                    <a:pt x="30" y="215"/>
                                  </a:lnTo>
                                  <a:lnTo>
                                    <a:pt x="52" y="245"/>
                                  </a:lnTo>
                                  <a:lnTo>
                                    <a:pt x="82" y="272"/>
                                  </a:lnTo>
                                  <a:lnTo>
                                    <a:pt x="122" y="304"/>
                                  </a:lnTo>
                                  <a:lnTo>
                                    <a:pt x="152" y="329"/>
                                  </a:lnTo>
                                  <a:lnTo>
                                    <a:pt x="176" y="347"/>
                                  </a:lnTo>
                                  <a:lnTo>
                                    <a:pt x="192" y="366"/>
                                  </a:lnTo>
                                  <a:lnTo>
                                    <a:pt x="213" y="389"/>
                                  </a:lnTo>
                                  <a:lnTo>
                                    <a:pt x="229" y="410"/>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63" name="Freeform 66">
                              <a:extLst>
                                <a:ext uri="{FF2B5EF4-FFF2-40B4-BE49-F238E27FC236}">
                                  <a16:creationId xmlns:a16="http://schemas.microsoft.com/office/drawing/2014/main" id="{15F96E84-177A-42D9-9246-11FE9FDC7327}"/>
                                </a:ext>
                              </a:extLst>
                            </p:cNvPr>
                            <p:cNvSpPr>
                              <a:spLocks/>
                            </p:cNvSpPr>
                            <p:nvPr/>
                          </p:nvSpPr>
                          <p:spPr bwMode="auto">
                            <a:xfrm>
                              <a:off x="2223" y="1756"/>
                              <a:ext cx="44" cy="78"/>
                            </a:xfrm>
                            <a:custGeom>
                              <a:avLst/>
                              <a:gdLst>
                                <a:gd name="T0" fmla="*/ 0 w 216"/>
                                <a:gd name="T1" fmla="*/ 0 h 391"/>
                                <a:gd name="T2" fmla="*/ 0 w 216"/>
                                <a:gd name="T3" fmla="*/ 0 h 391"/>
                                <a:gd name="T4" fmla="*/ 0 w 216"/>
                                <a:gd name="T5" fmla="*/ 0 h 391"/>
                                <a:gd name="T6" fmla="*/ 0 w 216"/>
                                <a:gd name="T7" fmla="*/ 0 h 391"/>
                                <a:gd name="T8" fmla="*/ 0 w 216"/>
                                <a:gd name="T9" fmla="*/ 0 h 391"/>
                                <a:gd name="T10" fmla="*/ 0 w 216"/>
                                <a:gd name="T11" fmla="*/ 0 h 391"/>
                                <a:gd name="T12" fmla="*/ 0 w 216"/>
                                <a:gd name="T13" fmla="*/ 0 h 391"/>
                                <a:gd name="T14" fmla="*/ 0 w 216"/>
                                <a:gd name="T15" fmla="*/ 0 h 391"/>
                                <a:gd name="T16" fmla="*/ 0 w 216"/>
                                <a:gd name="T17" fmla="*/ 0 h 391"/>
                                <a:gd name="T18" fmla="*/ 0 w 216"/>
                                <a:gd name="T19" fmla="*/ 0 h 391"/>
                                <a:gd name="T20" fmla="*/ 0 w 216"/>
                                <a:gd name="T21" fmla="*/ 0 h 391"/>
                                <a:gd name="T22" fmla="*/ 0 w 216"/>
                                <a:gd name="T23" fmla="*/ 0 h 391"/>
                                <a:gd name="T24" fmla="*/ 0 w 216"/>
                                <a:gd name="T25" fmla="*/ 0 h 391"/>
                                <a:gd name="T26" fmla="*/ 0 w 216"/>
                                <a:gd name="T27" fmla="*/ 0 h 391"/>
                                <a:gd name="T28" fmla="*/ 0 w 216"/>
                                <a:gd name="T29" fmla="*/ 0 h 391"/>
                                <a:gd name="T30" fmla="*/ 0 w 216"/>
                                <a:gd name="T31" fmla="*/ 0 h 391"/>
                                <a:gd name="T32" fmla="*/ 0 w 216"/>
                                <a:gd name="T33" fmla="*/ 0 h 391"/>
                                <a:gd name="T34" fmla="*/ 0 w 216"/>
                                <a:gd name="T35" fmla="*/ 0 h 3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6"/>
                                <a:gd name="T55" fmla="*/ 0 h 391"/>
                                <a:gd name="T56" fmla="*/ 216 w 216"/>
                                <a:gd name="T57" fmla="*/ 391 h 39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6" h="391">
                                  <a:moveTo>
                                    <a:pt x="0" y="0"/>
                                  </a:moveTo>
                                  <a:lnTo>
                                    <a:pt x="24" y="4"/>
                                  </a:lnTo>
                                  <a:lnTo>
                                    <a:pt x="47" y="9"/>
                                  </a:lnTo>
                                  <a:lnTo>
                                    <a:pt x="73" y="18"/>
                                  </a:lnTo>
                                  <a:lnTo>
                                    <a:pt x="93" y="29"/>
                                  </a:lnTo>
                                  <a:lnTo>
                                    <a:pt x="112" y="41"/>
                                  </a:lnTo>
                                  <a:lnTo>
                                    <a:pt x="128" y="65"/>
                                  </a:lnTo>
                                  <a:lnTo>
                                    <a:pt x="142" y="87"/>
                                  </a:lnTo>
                                  <a:lnTo>
                                    <a:pt x="152" y="114"/>
                                  </a:lnTo>
                                  <a:lnTo>
                                    <a:pt x="162" y="146"/>
                                  </a:lnTo>
                                  <a:lnTo>
                                    <a:pt x="171" y="182"/>
                                  </a:lnTo>
                                  <a:lnTo>
                                    <a:pt x="174" y="222"/>
                                  </a:lnTo>
                                  <a:lnTo>
                                    <a:pt x="177" y="276"/>
                                  </a:lnTo>
                                  <a:lnTo>
                                    <a:pt x="180" y="314"/>
                                  </a:lnTo>
                                  <a:lnTo>
                                    <a:pt x="188" y="347"/>
                                  </a:lnTo>
                                  <a:lnTo>
                                    <a:pt x="201" y="372"/>
                                  </a:lnTo>
                                  <a:lnTo>
                                    <a:pt x="216" y="391"/>
                                  </a:lnTo>
                                  <a:lnTo>
                                    <a:pt x="214" y="390"/>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64" name="Freeform 67">
                              <a:extLst>
                                <a:ext uri="{FF2B5EF4-FFF2-40B4-BE49-F238E27FC236}">
                                  <a16:creationId xmlns:a16="http://schemas.microsoft.com/office/drawing/2014/main" id="{58E86995-70BA-4129-B544-CB0890E36A9A}"/>
                                </a:ext>
                              </a:extLst>
                            </p:cNvPr>
                            <p:cNvSpPr>
                              <a:spLocks/>
                            </p:cNvSpPr>
                            <p:nvPr/>
                          </p:nvSpPr>
                          <p:spPr bwMode="auto">
                            <a:xfrm>
                              <a:off x="2225" y="1728"/>
                              <a:ext cx="74" cy="131"/>
                            </a:xfrm>
                            <a:custGeom>
                              <a:avLst/>
                              <a:gdLst>
                                <a:gd name="T0" fmla="*/ 0 w 371"/>
                                <a:gd name="T1" fmla="*/ 0 h 657"/>
                                <a:gd name="T2" fmla="*/ 0 w 371"/>
                                <a:gd name="T3" fmla="*/ 0 h 657"/>
                                <a:gd name="T4" fmla="*/ 0 w 371"/>
                                <a:gd name="T5" fmla="*/ 0 h 657"/>
                                <a:gd name="T6" fmla="*/ 0 w 371"/>
                                <a:gd name="T7" fmla="*/ 0 h 657"/>
                                <a:gd name="T8" fmla="*/ 0 w 371"/>
                                <a:gd name="T9" fmla="*/ 0 h 657"/>
                                <a:gd name="T10" fmla="*/ 0 w 371"/>
                                <a:gd name="T11" fmla="*/ 0 h 657"/>
                                <a:gd name="T12" fmla="*/ 0 w 371"/>
                                <a:gd name="T13" fmla="*/ 0 h 657"/>
                                <a:gd name="T14" fmla="*/ 0 w 371"/>
                                <a:gd name="T15" fmla="*/ 0 h 657"/>
                                <a:gd name="T16" fmla="*/ 0 w 371"/>
                                <a:gd name="T17" fmla="*/ 0 h 657"/>
                                <a:gd name="T18" fmla="*/ 0 w 371"/>
                                <a:gd name="T19" fmla="*/ 0 h 657"/>
                                <a:gd name="T20" fmla="*/ 0 w 371"/>
                                <a:gd name="T21" fmla="*/ 0 h 657"/>
                                <a:gd name="T22" fmla="*/ 0 w 371"/>
                                <a:gd name="T23" fmla="*/ 0 h 657"/>
                                <a:gd name="T24" fmla="*/ 0 w 371"/>
                                <a:gd name="T25" fmla="*/ 0 h 657"/>
                                <a:gd name="T26" fmla="*/ 0 w 371"/>
                                <a:gd name="T27" fmla="*/ 0 h 657"/>
                                <a:gd name="T28" fmla="*/ 0 w 371"/>
                                <a:gd name="T29" fmla="*/ 0 h 657"/>
                                <a:gd name="T30" fmla="*/ 0 w 371"/>
                                <a:gd name="T31" fmla="*/ 0 h 657"/>
                                <a:gd name="T32" fmla="*/ 0 w 371"/>
                                <a:gd name="T33" fmla="*/ 0 h 657"/>
                                <a:gd name="T34" fmla="*/ 0 w 371"/>
                                <a:gd name="T35" fmla="*/ 0 h 6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1"/>
                                <a:gd name="T55" fmla="*/ 0 h 657"/>
                                <a:gd name="T56" fmla="*/ 371 w 371"/>
                                <a:gd name="T57" fmla="*/ 657 h 6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1" h="657">
                                  <a:moveTo>
                                    <a:pt x="0" y="0"/>
                                  </a:moveTo>
                                  <a:lnTo>
                                    <a:pt x="26" y="25"/>
                                  </a:lnTo>
                                  <a:lnTo>
                                    <a:pt x="60" y="56"/>
                                  </a:lnTo>
                                  <a:lnTo>
                                    <a:pt x="84" y="86"/>
                                  </a:lnTo>
                                  <a:lnTo>
                                    <a:pt x="108" y="120"/>
                                  </a:lnTo>
                                  <a:lnTo>
                                    <a:pt x="132" y="159"/>
                                  </a:lnTo>
                                  <a:lnTo>
                                    <a:pt x="154" y="196"/>
                                  </a:lnTo>
                                  <a:lnTo>
                                    <a:pt x="176" y="236"/>
                                  </a:lnTo>
                                  <a:lnTo>
                                    <a:pt x="195" y="272"/>
                                  </a:lnTo>
                                  <a:lnTo>
                                    <a:pt x="213" y="313"/>
                                  </a:lnTo>
                                  <a:lnTo>
                                    <a:pt x="230" y="357"/>
                                  </a:lnTo>
                                  <a:lnTo>
                                    <a:pt x="247" y="409"/>
                                  </a:lnTo>
                                  <a:lnTo>
                                    <a:pt x="261" y="452"/>
                                  </a:lnTo>
                                  <a:lnTo>
                                    <a:pt x="277" y="496"/>
                                  </a:lnTo>
                                  <a:lnTo>
                                    <a:pt x="292" y="533"/>
                                  </a:lnTo>
                                  <a:lnTo>
                                    <a:pt x="312" y="577"/>
                                  </a:lnTo>
                                  <a:lnTo>
                                    <a:pt x="338" y="616"/>
                                  </a:lnTo>
                                  <a:lnTo>
                                    <a:pt x="371" y="657"/>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4235" name="Group 68">
                          <a:extLst>
                            <a:ext uri="{FF2B5EF4-FFF2-40B4-BE49-F238E27FC236}">
                              <a16:creationId xmlns:a16="http://schemas.microsoft.com/office/drawing/2014/main" id="{DBD23BEB-CD3C-4F9E-A050-9BF798B7E2B1}"/>
                            </a:ext>
                          </a:extLst>
                        </p:cNvPr>
                        <p:cNvGrpSpPr>
                          <a:grpSpLocks/>
                        </p:cNvGrpSpPr>
                        <p:nvPr/>
                      </p:nvGrpSpPr>
                      <p:grpSpPr bwMode="auto">
                        <a:xfrm>
                          <a:off x="2045" y="1723"/>
                          <a:ext cx="244" cy="215"/>
                          <a:chOff x="2045" y="1723"/>
                          <a:chExt cx="244" cy="215"/>
                        </a:xfrm>
                      </p:grpSpPr>
                      <p:grpSp>
                        <p:nvGrpSpPr>
                          <p:cNvPr id="34236" name="Group 69">
                            <a:extLst>
                              <a:ext uri="{FF2B5EF4-FFF2-40B4-BE49-F238E27FC236}">
                                <a16:creationId xmlns:a16="http://schemas.microsoft.com/office/drawing/2014/main" id="{1AC4A92B-F544-4B5F-914C-96EB69F524DF}"/>
                              </a:ext>
                            </a:extLst>
                          </p:cNvPr>
                          <p:cNvGrpSpPr>
                            <a:grpSpLocks/>
                          </p:cNvGrpSpPr>
                          <p:nvPr/>
                        </p:nvGrpSpPr>
                        <p:grpSpPr bwMode="auto">
                          <a:xfrm>
                            <a:off x="2045" y="1723"/>
                            <a:ext cx="244" cy="215"/>
                            <a:chOff x="2045" y="1723"/>
                            <a:chExt cx="244" cy="215"/>
                          </a:xfrm>
                        </p:grpSpPr>
                        <p:grpSp>
                          <p:nvGrpSpPr>
                            <p:cNvPr id="34241" name="Group 70">
                              <a:extLst>
                                <a:ext uri="{FF2B5EF4-FFF2-40B4-BE49-F238E27FC236}">
                                  <a16:creationId xmlns:a16="http://schemas.microsoft.com/office/drawing/2014/main" id="{EC633E64-B7F0-42C6-A2D3-00F679289867}"/>
                                </a:ext>
                              </a:extLst>
                            </p:cNvPr>
                            <p:cNvGrpSpPr>
                              <a:grpSpLocks/>
                            </p:cNvGrpSpPr>
                            <p:nvPr/>
                          </p:nvGrpSpPr>
                          <p:grpSpPr bwMode="auto">
                            <a:xfrm>
                              <a:off x="2045" y="1723"/>
                              <a:ext cx="244" cy="215"/>
                              <a:chOff x="2045" y="1723"/>
                              <a:chExt cx="244" cy="215"/>
                            </a:xfrm>
                          </p:grpSpPr>
                          <p:grpSp>
                            <p:nvGrpSpPr>
                              <p:cNvPr id="34248" name="Group 71">
                                <a:extLst>
                                  <a:ext uri="{FF2B5EF4-FFF2-40B4-BE49-F238E27FC236}">
                                    <a16:creationId xmlns:a16="http://schemas.microsoft.com/office/drawing/2014/main" id="{8C041EF4-6DDF-4B35-988C-232EAFC2282B}"/>
                                  </a:ext>
                                </a:extLst>
                              </p:cNvPr>
                              <p:cNvGrpSpPr>
                                <a:grpSpLocks/>
                              </p:cNvGrpSpPr>
                              <p:nvPr/>
                            </p:nvGrpSpPr>
                            <p:grpSpPr bwMode="auto">
                              <a:xfrm>
                                <a:off x="2045" y="1723"/>
                                <a:ext cx="244" cy="215"/>
                                <a:chOff x="2045" y="1723"/>
                                <a:chExt cx="244" cy="215"/>
                              </a:xfrm>
                            </p:grpSpPr>
                            <p:grpSp>
                              <p:nvGrpSpPr>
                                <p:cNvPr id="34254" name="Group 72">
                                  <a:extLst>
                                    <a:ext uri="{FF2B5EF4-FFF2-40B4-BE49-F238E27FC236}">
                                      <a16:creationId xmlns:a16="http://schemas.microsoft.com/office/drawing/2014/main" id="{C53448E0-912E-4566-8F58-9471D428FF47}"/>
                                    </a:ext>
                                  </a:extLst>
                                </p:cNvPr>
                                <p:cNvGrpSpPr>
                                  <a:grpSpLocks/>
                                </p:cNvGrpSpPr>
                                <p:nvPr/>
                              </p:nvGrpSpPr>
                              <p:grpSpPr bwMode="auto">
                                <a:xfrm>
                                  <a:off x="2045" y="1723"/>
                                  <a:ext cx="244" cy="215"/>
                                  <a:chOff x="2045" y="1723"/>
                                  <a:chExt cx="244" cy="215"/>
                                </a:xfrm>
                              </p:grpSpPr>
                              <p:sp>
                                <p:nvSpPr>
                                  <p:cNvPr id="34256" name="Freeform 73">
                                    <a:extLst>
                                      <a:ext uri="{FF2B5EF4-FFF2-40B4-BE49-F238E27FC236}">
                                        <a16:creationId xmlns:a16="http://schemas.microsoft.com/office/drawing/2014/main" id="{281DE925-CB2E-4709-B119-D223432897CD}"/>
                                      </a:ext>
                                    </a:extLst>
                                  </p:cNvPr>
                                  <p:cNvSpPr>
                                    <a:spLocks/>
                                  </p:cNvSpPr>
                                  <p:nvPr/>
                                </p:nvSpPr>
                                <p:spPr bwMode="auto">
                                  <a:xfrm>
                                    <a:off x="2045" y="1723"/>
                                    <a:ext cx="244" cy="215"/>
                                  </a:xfrm>
                                  <a:custGeom>
                                    <a:avLst/>
                                    <a:gdLst>
                                      <a:gd name="T0" fmla="*/ 0 w 1224"/>
                                      <a:gd name="T1" fmla="*/ 0 h 1076"/>
                                      <a:gd name="T2" fmla="*/ 0 w 1224"/>
                                      <a:gd name="T3" fmla="*/ 0 h 1076"/>
                                      <a:gd name="T4" fmla="*/ 0 w 1224"/>
                                      <a:gd name="T5" fmla="*/ 0 h 1076"/>
                                      <a:gd name="T6" fmla="*/ 0 w 1224"/>
                                      <a:gd name="T7" fmla="*/ 0 h 1076"/>
                                      <a:gd name="T8" fmla="*/ 0 w 1224"/>
                                      <a:gd name="T9" fmla="*/ 0 h 1076"/>
                                      <a:gd name="T10" fmla="*/ 0 w 1224"/>
                                      <a:gd name="T11" fmla="*/ 0 h 1076"/>
                                      <a:gd name="T12" fmla="*/ 0 w 1224"/>
                                      <a:gd name="T13" fmla="*/ 0 h 1076"/>
                                      <a:gd name="T14" fmla="*/ 0 w 1224"/>
                                      <a:gd name="T15" fmla="*/ 0 h 1076"/>
                                      <a:gd name="T16" fmla="*/ 0 w 1224"/>
                                      <a:gd name="T17" fmla="*/ 0 h 1076"/>
                                      <a:gd name="T18" fmla="*/ 0 w 1224"/>
                                      <a:gd name="T19" fmla="*/ 0 h 1076"/>
                                      <a:gd name="T20" fmla="*/ 0 w 1224"/>
                                      <a:gd name="T21" fmla="*/ 0 h 1076"/>
                                      <a:gd name="T22" fmla="*/ 0 w 1224"/>
                                      <a:gd name="T23" fmla="*/ 0 h 1076"/>
                                      <a:gd name="T24" fmla="*/ 0 w 1224"/>
                                      <a:gd name="T25" fmla="*/ 0 h 1076"/>
                                      <a:gd name="T26" fmla="*/ 0 w 1224"/>
                                      <a:gd name="T27" fmla="*/ 0 h 1076"/>
                                      <a:gd name="T28" fmla="*/ 0 w 1224"/>
                                      <a:gd name="T29" fmla="*/ 0 h 1076"/>
                                      <a:gd name="T30" fmla="*/ 0 w 1224"/>
                                      <a:gd name="T31" fmla="*/ 0 h 1076"/>
                                      <a:gd name="T32" fmla="*/ 0 w 1224"/>
                                      <a:gd name="T33" fmla="*/ 0 h 1076"/>
                                      <a:gd name="T34" fmla="*/ 0 w 1224"/>
                                      <a:gd name="T35" fmla="*/ 0 h 1076"/>
                                      <a:gd name="T36" fmla="*/ 0 w 1224"/>
                                      <a:gd name="T37" fmla="*/ 0 h 1076"/>
                                      <a:gd name="T38" fmla="*/ 0 w 1224"/>
                                      <a:gd name="T39" fmla="*/ 0 h 1076"/>
                                      <a:gd name="T40" fmla="*/ 0 w 1224"/>
                                      <a:gd name="T41" fmla="*/ 0 h 1076"/>
                                      <a:gd name="T42" fmla="*/ 0 w 1224"/>
                                      <a:gd name="T43" fmla="*/ 0 h 1076"/>
                                      <a:gd name="T44" fmla="*/ 0 w 1224"/>
                                      <a:gd name="T45" fmla="*/ 0 h 1076"/>
                                      <a:gd name="T46" fmla="*/ 0 w 1224"/>
                                      <a:gd name="T47" fmla="*/ 0 h 1076"/>
                                      <a:gd name="T48" fmla="*/ 0 w 1224"/>
                                      <a:gd name="T49" fmla="*/ 0 h 1076"/>
                                      <a:gd name="T50" fmla="*/ 0 w 1224"/>
                                      <a:gd name="T51" fmla="*/ 0 h 1076"/>
                                      <a:gd name="T52" fmla="*/ 0 w 1224"/>
                                      <a:gd name="T53" fmla="*/ 0 h 1076"/>
                                      <a:gd name="T54" fmla="*/ 0 w 1224"/>
                                      <a:gd name="T55" fmla="*/ 0 h 1076"/>
                                      <a:gd name="T56" fmla="*/ 0 w 1224"/>
                                      <a:gd name="T57" fmla="*/ 0 h 1076"/>
                                      <a:gd name="T58" fmla="*/ 0 w 1224"/>
                                      <a:gd name="T59" fmla="*/ 0 h 1076"/>
                                      <a:gd name="T60" fmla="*/ 0 w 1224"/>
                                      <a:gd name="T61" fmla="*/ 0 h 1076"/>
                                      <a:gd name="T62" fmla="*/ 0 w 1224"/>
                                      <a:gd name="T63" fmla="*/ 0 h 1076"/>
                                      <a:gd name="T64" fmla="*/ 0 w 1224"/>
                                      <a:gd name="T65" fmla="*/ 0 h 1076"/>
                                      <a:gd name="T66" fmla="*/ 0 w 1224"/>
                                      <a:gd name="T67" fmla="*/ 0 h 1076"/>
                                      <a:gd name="T68" fmla="*/ 0 w 1224"/>
                                      <a:gd name="T69" fmla="*/ 0 h 1076"/>
                                      <a:gd name="T70" fmla="*/ 0 w 1224"/>
                                      <a:gd name="T71" fmla="*/ 0 h 1076"/>
                                      <a:gd name="T72" fmla="*/ 0 w 1224"/>
                                      <a:gd name="T73" fmla="*/ 0 h 1076"/>
                                      <a:gd name="T74" fmla="*/ 0 w 1224"/>
                                      <a:gd name="T75" fmla="*/ 0 h 1076"/>
                                      <a:gd name="T76" fmla="*/ 0 w 1224"/>
                                      <a:gd name="T77" fmla="*/ 0 h 1076"/>
                                      <a:gd name="T78" fmla="*/ 0 w 1224"/>
                                      <a:gd name="T79" fmla="*/ 0 h 1076"/>
                                      <a:gd name="T80" fmla="*/ 0 w 1224"/>
                                      <a:gd name="T81" fmla="*/ 0 h 1076"/>
                                      <a:gd name="T82" fmla="*/ 0 w 1224"/>
                                      <a:gd name="T83" fmla="*/ 0 h 1076"/>
                                      <a:gd name="T84" fmla="*/ 0 w 1224"/>
                                      <a:gd name="T85" fmla="*/ 0 h 1076"/>
                                      <a:gd name="T86" fmla="*/ 0 w 1224"/>
                                      <a:gd name="T87" fmla="*/ 0 h 1076"/>
                                      <a:gd name="T88" fmla="*/ 0 w 1224"/>
                                      <a:gd name="T89" fmla="*/ 0 h 1076"/>
                                      <a:gd name="T90" fmla="*/ 0 w 1224"/>
                                      <a:gd name="T91" fmla="*/ 0 h 1076"/>
                                      <a:gd name="T92" fmla="*/ 0 w 1224"/>
                                      <a:gd name="T93" fmla="*/ 0 h 1076"/>
                                      <a:gd name="T94" fmla="*/ 0 w 1224"/>
                                      <a:gd name="T95" fmla="*/ 0 h 1076"/>
                                      <a:gd name="T96" fmla="*/ 0 w 1224"/>
                                      <a:gd name="T97" fmla="*/ 0 h 1076"/>
                                      <a:gd name="T98" fmla="*/ 0 w 1224"/>
                                      <a:gd name="T99" fmla="*/ 0 h 1076"/>
                                      <a:gd name="T100" fmla="*/ 0 w 1224"/>
                                      <a:gd name="T101" fmla="*/ 0 h 1076"/>
                                      <a:gd name="T102" fmla="*/ 0 w 1224"/>
                                      <a:gd name="T103" fmla="*/ 0 h 1076"/>
                                      <a:gd name="T104" fmla="*/ 0 w 1224"/>
                                      <a:gd name="T105" fmla="*/ 0 h 1076"/>
                                      <a:gd name="T106" fmla="*/ 0 w 1224"/>
                                      <a:gd name="T107" fmla="*/ 0 h 1076"/>
                                      <a:gd name="T108" fmla="*/ 0 w 1224"/>
                                      <a:gd name="T109" fmla="*/ 0 h 1076"/>
                                      <a:gd name="T110" fmla="*/ 0 w 1224"/>
                                      <a:gd name="T111" fmla="*/ 0 h 1076"/>
                                      <a:gd name="T112" fmla="*/ 0 w 1224"/>
                                      <a:gd name="T113" fmla="*/ 0 h 1076"/>
                                      <a:gd name="T114" fmla="*/ 0 w 1224"/>
                                      <a:gd name="T115" fmla="*/ 0 h 10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24"/>
                                      <a:gd name="T175" fmla="*/ 0 h 1076"/>
                                      <a:gd name="T176" fmla="*/ 1224 w 1224"/>
                                      <a:gd name="T177" fmla="*/ 1076 h 10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24" h="1076">
                                        <a:moveTo>
                                          <a:pt x="95" y="86"/>
                                        </a:moveTo>
                                        <a:lnTo>
                                          <a:pt x="127" y="60"/>
                                        </a:lnTo>
                                        <a:lnTo>
                                          <a:pt x="158" y="37"/>
                                        </a:lnTo>
                                        <a:lnTo>
                                          <a:pt x="193" y="18"/>
                                        </a:lnTo>
                                        <a:lnTo>
                                          <a:pt x="234" y="6"/>
                                        </a:lnTo>
                                        <a:lnTo>
                                          <a:pt x="269" y="2"/>
                                        </a:lnTo>
                                        <a:lnTo>
                                          <a:pt x="309" y="0"/>
                                        </a:lnTo>
                                        <a:lnTo>
                                          <a:pt x="367" y="5"/>
                                        </a:lnTo>
                                        <a:lnTo>
                                          <a:pt x="424" y="17"/>
                                        </a:lnTo>
                                        <a:lnTo>
                                          <a:pt x="460" y="42"/>
                                        </a:lnTo>
                                        <a:lnTo>
                                          <a:pt x="488" y="77"/>
                                        </a:lnTo>
                                        <a:lnTo>
                                          <a:pt x="512" y="119"/>
                                        </a:lnTo>
                                        <a:lnTo>
                                          <a:pt x="537" y="159"/>
                                        </a:lnTo>
                                        <a:lnTo>
                                          <a:pt x="567" y="193"/>
                                        </a:lnTo>
                                        <a:lnTo>
                                          <a:pt x="593" y="220"/>
                                        </a:lnTo>
                                        <a:lnTo>
                                          <a:pt x="628" y="260"/>
                                        </a:lnTo>
                                        <a:lnTo>
                                          <a:pt x="642" y="297"/>
                                        </a:lnTo>
                                        <a:lnTo>
                                          <a:pt x="646" y="326"/>
                                        </a:lnTo>
                                        <a:lnTo>
                                          <a:pt x="642" y="342"/>
                                        </a:lnTo>
                                        <a:lnTo>
                                          <a:pt x="633" y="370"/>
                                        </a:lnTo>
                                        <a:lnTo>
                                          <a:pt x="618" y="396"/>
                                        </a:lnTo>
                                        <a:lnTo>
                                          <a:pt x="596" y="424"/>
                                        </a:lnTo>
                                        <a:lnTo>
                                          <a:pt x="570" y="461"/>
                                        </a:lnTo>
                                        <a:lnTo>
                                          <a:pt x="546" y="489"/>
                                        </a:lnTo>
                                        <a:lnTo>
                                          <a:pt x="527" y="520"/>
                                        </a:lnTo>
                                        <a:lnTo>
                                          <a:pt x="519" y="538"/>
                                        </a:lnTo>
                                        <a:lnTo>
                                          <a:pt x="518" y="550"/>
                                        </a:lnTo>
                                        <a:lnTo>
                                          <a:pt x="523" y="559"/>
                                        </a:lnTo>
                                        <a:lnTo>
                                          <a:pt x="533" y="563"/>
                                        </a:lnTo>
                                        <a:lnTo>
                                          <a:pt x="542" y="561"/>
                                        </a:lnTo>
                                        <a:lnTo>
                                          <a:pt x="552" y="552"/>
                                        </a:lnTo>
                                        <a:lnTo>
                                          <a:pt x="565" y="532"/>
                                        </a:lnTo>
                                        <a:lnTo>
                                          <a:pt x="585" y="502"/>
                                        </a:lnTo>
                                        <a:lnTo>
                                          <a:pt x="609" y="470"/>
                                        </a:lnTo>
                                        <a:lnTo>
                                          <a:pt x="631" y="442"/>
                                        </a:lnTo>
                                        <a:lnTo>
                                          <a:pt x="653" y="417"/>
                                        </a:lnTo>
                                        <a:lnTo>
                                          <a:pt x="676" y="395"/>
                                        </a:lnTo>
                                        <a:lnTo>
                                          <a:pt x="687" y="388"/>
                                        </a:lnTo>
                                        <a:lnTo>
                                          <a:pt x="701" y="386"/>
                                        </a:lnTo>
                                        <a:lnTo>
                                          <a:pt x="714" y="390"/>
                                        </a:lnTo>
                                        <a:lnTo>
                                          <a:pt x="722" y="395"/>
                                        </a:lnTo>
                                        <a:lnTo>
                                          <a:pt x="737" y="421"/>
                                        </a:lnTo>
                                        <a:lnTo>
                                          <a:pt x="758" y="467"/>
                                        </a:lnTo>
                                        <a:lnTo>
                                          <a:pt x="781" y="520"/>
                                        </a:lnTo>
                                        <a:lnTo>
                                          <a:pt x="803" y="571"/>
                                        </a:lnTo>
                                        <a:lnTo>
                                          <a:pt x="825" y="614"/>
                                        </a:lnTo>
                                        <a:lnTo>
                                          <a:pt x="863" y="674"/>
                                        </a:lnTo>
                                        <a:lnTo>
                                          <a:pt x="902" y="734"/>
                                        </a:lnTo>
                                        <a:lnTo>
                                          <a:pt x="944" y="793"/>
                                        </a:lnTo>
                                        <a:lnTo>
                                          <a:pt x="983" y="839"/>
                                        </a:lnTo>
                                        <a:lnTo>
                                          <a:pt x="1027" y="874"/>
                                        </a:lnTo>
                                        <a:lnTo>
                                          <a:pt x="1069" y="910"/>
                                        </a:lnTo>
                                        <a:lnTo>
                                          <a:pt x="1108" y="941"/>
                                        </a:lnTo>
                                        <a:lnTo>
                                          <a:pt x="1150" y="972"/>
                                        </a:lnTo>
                                        <a:lnTo>
                                          <a:pt x="1202" y="1009"/>
                                        </a:lnTo>
                                        <a:lnTo>
                                          <a:pt x="1213" y="1021"/>
                                        </a:lnTo>
                                        <a:lnTo>
                                          <a:pt x="1223" y="1035"/>
                                        </a:lnTo>
                                        <a:lnTo>
                                          <a:pt x="1224" y="1045"/>
                                        </a:lnTo>
                                        <a:lnTo>
                                          <a:pt x="1219" y="1059"/>
                                        </a:lnTo>
                                        <a:lnTo>
                                          <a:pt x="1209" y="1067"/>
                                        </a:lnTo>
                                        <a:lnTo>
                                          <a:pt x="1194" y="1072"/>
                                        </a:lnTo>
                                        <a:lnTo>
                                          <a:pt x="1162" y="1075"/>
                                        </a:lnTo>
                                        <a:lnTo>
                                          <a:pt x="1125" y="1076"/>
                                        </a:lnTo>
                                        <a:lnTo>
                                          <a:pt x="1062" y="1071"/>
                                        </a:lnTo>
                                        <a:lnTo>
                                          <a:pt x="1003" y="1063"/>
                                        </a:lnTo>
                                        <a:lnTo>
                                          <a:pt x="951" y="1056"/>
                                        </a:lnTo>
                                        <a:lnTo>
                                          <a:pt x="888" y="1044"/>
                                        </a:lnTo>
                                        <a:lnTo>
                                          <a:pt x="826" y="1026"/>
                                        </a:lnTo>
                                        <a:lnTo>
                                          <a:pt x="778" y="1006"/>
                                        </a:lnTo>
                                        <a:lnTo>
                                          <a:pt x="735" y="981"/>
                                        </a:lnTo>
                                        <a:lnTo>
                                          <a:pt x="670" y="954"/>
                                        </a:lnTo>
                                        <a:lnTo>
                                          <a:pt x="603" y="921"/>
                                        </a:lnTo>
                                        <a:lnTo>
                                          <a:pt x="542" y="890"/>
                                        </a:lnTo>
                                        <a:lnTo>
                                          <a:pt x="496" y="856"/>
                                        </a:lnTo>
                                        <a:lnTo>
                                          <a:pt x="453" y="826"/>
                                        </a:lnTo>
                                        <a:lnTo>
                                          <a:pt x="413" y="796"/>
                                        </a:lnTo>
                                        <a:lnTo>
                                          <a:pt x="373" y="753"/>
                                        </a:lnTo>
                                        <a:lnTo>
                                          <a:pt x="340" y="720"/>
                                        </a:lnTo>
                                        <a:lnTo>
                                          <a:pt x="311" y="689"/>
                                        </a:lnTo>
                                        <a:lnTo>
                                          <a:pt x="306" y="675"/>
                                        </a:lnTo>
                                        <a:lnTo>
                                          <a:pt x="306" y="658"/>
                                        </a:lnTo>
                                        <a:lnTo>
                                          <a:pt x="317" y="641"/>
                                        </a:lnTo>
                                        <a:lnTo>
                                          <a:pt x="335" y="629"/>
                                        </a:lnTo>
                                        <a:lnTo>
                                          <a:pt x="358" y="620"/>
                                        </a:lnTo>
                                        <a:lnTo>
                                          <a:pt x="387" y="616"/>
                                        </a:lnTo>
                                        <a:lnTo>
                                          <a:pt x="421" y="621"/>
                                        </a:lnTo>
                                        <a:lnTo>
                                          <a:pt x="453" y="631"/>
                                        </a:lnTo>
                                        <a:lnTo>
                                          <a:pt x="467" y="635"/>
                                        </a:lnTo>
                                        <a:lnTo>
                                          <a:pt x="478" y="637"/>
                                        </a:lnTo>
                                        <a:lnTo>
                                          <a:pt x="485" y="634"/>
                                        </a:lnTo>
                                        <a:lnTo>
                                          <a:pt x="490" y="626"/>
                                        </a:lnTo>
                                        <a:lnTo>
                                          <a:pt x="488" y="616"/>
                                        </a:lnTo>
                                        <a:lnTo>
                                          <a:pt x="481" y="606"/>
                                        </a:lnTo>
                                        <a:lnTo>
                                          <a:pt x="454" y="593"/>
                                        </a:lnTo>
                                        <a:lnTo>
                                          <a:pt x="425" y="586"/>
                                        </a:lnTo>
                                        <a:lnTo>
                                          <a:pt x="395" y="583"/>
                                        </a:lnTo>
                                        <a:lnTo>
                                          <a:pt x="365" y="589"/>
                                        </a:lnTo>
                                        <a:lnTo>
                                          <a:pt x="327" y="599"/>
                                        </a:lnTo>
                                        <a:lnTo>
                                          <a:pt x="283" y="613"/>
                                        </a:lnTo>
                                        <a:lnTo>
                                          <a:pt x="249" y="623"/>
                                        </a:lnTo>
                                        <a:lnTo>
                                          <a:pt x="222" y="628"/>
                                        </a:lnTo>
                                        <a:lnTo>
                                          <a:pt x="196" y="624"/>
                                        </a:lnTo>
                                        <a:lnTo>
                                          <a:pt x="170" y="616"/>
                                        </a:lnTo>
                                        <a:lnTo>
                                          <a:pt x="142" y="602"/>
                                        </a:lnTo>
                                        <a:lnTo>
                                          <a:pt x="122" y="584"/>
                                        </a:lnTo>
                                        <a:lnTo>
                                          <a:pt x="100" y="561"/>
                                        </a:lnTo>
                                        <a:lnTo>
                                          <a:pt x="72" y="525"/>
                                        </a:lnTo>
                                        <a:lnTo>
                                          <a:pt x="41" y="477"/>
                                        </a:lnTo>
                                        <a:lnTo>
                                          <a:pt x="18" y="431"/>
                                        </a:lnTo>
                                        <a:lnTo>
                                          <a:pt x="3" y="387"/>
                                        </a:lnTo>
                                        <a:lnTo>
                                          <a:pt x="0" y="356"/>
                                        </a:lnTo>
                                        <a:lnTo>
                                          <a:pt x="4" y="327"/>
                                        </a:lnTo>
                                        <a:lnTo>
                                          <a:pt x="13" y="269"/>
                                        </a:lnTo>
                                        <a:lnTo>
                                          <a:pt x="23" y="205"/>
                                        </a:lnTo>
                                        <a:lnTo>
                                          <a:pt x="44" y="153"/>
                                        </a:lnTo>
                                        <a:lnTo>
                                          <a:pt x="69" y="116"/>
                                        </a:lnTo>
                                        <a:lnTo>
                                          <a:pt x="95" y="86"/>
                                        </a:lnTo>
                                        <a:close/>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4257" name="Group 74">
                                    <a:extLst>
                                      <a:ext uri="{FF2B5EF4-FFF2-40B4-BE49-F238E27FC236}">
                                        <a16:creationId xmlns:a16="http://schemas.microsoft.com/office/drawing/2014/main" id="{A2FF148F-FB81-4DFC-8AC5-921C9A53FCDE}"/>
                                      </a:ext>
                                    </a:extLst>
                                  </p:cNvPr>
                                  <p:cNvGrpSpPr>
                                    <a:grpSpLocks/>
                                  </p:cNvGrpSpPr>
                                  <p:nvPr/>
                                </p:nvGrpSpPr>
                                <p:grpSpPr bwMode="auto">
                                  <a:xfrm>
                                    <a:off x="2045" y="1723"/>
                                    <a:ext cx="244" cy="215"/>
                                    <a:chOff x="2045" y="1723"/>
                                    <a:chExt cx="244" cy="215"/>
                                  </a:xfrm>
                                </p:grpSpPr>
                                <p:sp>
                                  <p:nvSpPr>
                                    <p:cNvPr id="34258" name="Freeform 75">
                                      <a:extLst>
                                        <a:ext uri="{FF2B5EF4-FFF2-40B4-BE49-F238E27FC236}">
                                          <a16:creationId xmlns:a16="http://schemas.microsoft.com/office/drawing/2014/main" id="{E6F60490-3FA1-41FC-869F-82238374CF5E}"/>
                                        </a:ext>
                                      </a:extLst>
                                    </p:cNvPr>
                                    <p:cNvSpPr>
                                      <a:spLocks/>
                                    </p:cNvSpPr>
                                    <p:nvPr/>
                                  </p:nvSpPr>
                                  <p:spPr bwMode="auto">
                                    <a:xfrm>
                                      <a:off x="2105" y="1800"/>
                                      <a:ext cx="184" cy="138"/>
                                    </a:xfrm>
                                    <a:custGeom>
                                      <a:avLst/>
                                      <a:gdLst>
                                        <a:gd name="T0" fmla="*/ 0 w 919"/>
                                        <a:gd name="T1" fmla="*/ 0 h 689"/>
                                        <a:gd name="T2" fmla="*/ 0 w 919"/>
                                        <a:gd name="T3" fmla="*/ 0 h 689"/>
                                        <a:gd name="T4" fmla="*/ 0 w 919"/>
                                        <a:gd name="T5" fmla="*/ 0 h 689"/>
                                        <a:gd name="T6" fmla="*/ 0 w 919"/>
                                        <a:gd name="T7" fmla="*/ 0 h 689"/>
                                        <a:gd name="T8" fmla="*/ 0 w 919"/>
                                        <a:gd name="T9" fmla="*/ 0 h 689"/>
                                        <a:gd name="T10" fmla="*/ 0 w 919"/>
                                        <a:gd name="T11" fmla="*/ 0 h 689"/>
                                        <a:gd name="T12" fmla="*/ 0 w 919"/>
                                        <a:gd name="T13" fmla="*/ 0 h 689"/>
                                        <a:gd name="T14" fmla="*/ 0 w 919"/>
                                        <a:gd name="T15" fmla="*/ 0 h 689"/>
                                        <a:gd name="T16" fmla="*/ 0 w 919"/>
                                        <a:gd name="T17" fmla="*/ 0 h 689"/>
                                        <a:gd name="T18" fmla="*/ 0 w 919"/>
                                        <a:gd name="T19" fmla="*/ 0 h 689"/>
                                        <a:gd name="T20" fmla="*/ 0 w 919"/>
                                        <a:gd name="T21" fmla="*/ 0 h 689"/>
                                        <a:gd name="T22" fmla="*/ 0 w 919"/>
                                        <a:gd name="T23" fmla="*/ 0 h 689"/>
                                        <a:gd name="T24" fmla="*/ 0 w 919"/>
                                        <a:gd name="T25" fmla="*/ 0 h 689"/>
                                        <a:gd name="T26" fmla="*/ 0 w 919"/>
                                        <a:gd name="T27" fmla="*/ 0 h 689"/>
                                        <a:gd name="T28" fmla="*/ 0 w 919"/>
                                        <a:gd name="T29" fmla="*/ 0 h 689"/>
                                        <a:gd name="T30" fmla="*/ 0 w 919"/>
                                        <a:gd name="T31" fmla="*/ 0 h 689"/>
                                        <a:gd name="T32" fmla="*/ 0 w 919"/>
                                        <a:gd name="T33" fmla="*/ 0 h 689"/>
                                        <a:gd name="T34" fmla="*/ 0 w 919"/>
                                        <a:gd name="T35" fmla="*/ 0 h 689"/>
                                        <a:gd name="T36" fmla="*/ 0 w 919"/>
                                        <a:gd name="T37" fmla="*/ 0 h 689"/>
                                        <a:gd name="T38" fmla="*/ 0 w 919"/>
                                        <a:gd name="T39" fmla="*/ 0 h 689"/>
                                        <a:gd name="T40" fmla="*/ 0 w 919"/>
                                        <a:gd name="T41" fmla="*/ 0 h 689"/>
                                        <a:gd name="T42" fmla="*/ 0 w 919"/>
                                        <a:gd name="T43" fmla="*/ 0 h 689"/>
                                        <a:gd name="T44" fmla="*/ 0 w 919"/>
                                        <a:gd name="T45" fmla="*/ 0 h 689"/>
                                        <a:gd name="T46" fmla="*/ 0 w 919"/>
                                        <a:gd name="T47" fmla="*/ 0 h 689"/>
                                        <a:gd name="T48" fmla="*/ 0 w 919"/>
                                        <a:gd name="T49" fmla="*/ 0 h 689"/>
                                        <a:gd name="T50" fmla="*/ 0 w 919"/>
                                        <a:gd name="T51" fmla="*/ 0 h 689"/>
                                        <a:gd name="T52" fmla="*/ 0 w 919"/>
                                        <a:gd name="T53" fmla="*/ 0 h 689"/>
                                        <a:gd name="T54" fmla="*/ 0 w 919"/>
                                        <a:gd name="T55" fmla="*/ 0 h 689"/>
                                        <a:gd name="T56" fmla="*/ 0 w 919"/>
                                        <a:gd name="T57" fmla="*/ 0 h 689"/>
                                        <a:gd name="T58" fmla="*/ 0 w 919"/>
                                        <a:gd name="T59" fmla="*/ 0 h 689"/>
                                        <a:gd name="T60" fmla="*/ 0 w 919"/>
                                        <a:gd name="T61" fmla="*/ 0 h 689"/>
                                        <a:gd name="T62" fmla="*/ 0 w 919"/>
                                        <a:gd name="T63" fmla="*/ 0 h 689"/>
                                        <a:gd name="T64" fmla="*/ 0 w 919"/>
                                        <a:gd name="T65" fmla="*/ 0 h 689"/>
                                        <a:gd name="T66" fmla="*/ 0 w 919"/>
                                        <a:gd name="T67" fmla="*/ 0 h 689"/>
                                        <a:gd name="T68" fmla="*/ 0 w 919"/>
                                        <a:gd name="T69" fmla="*/ 0 h 689"/>
                                        <a:gd name="T70" fmla="*/ 0 w 919"/>
                                        <a:gd name="T71" fmla="*/ 0 h 689"/>
                                        <a:gd name="T72" fmla="*/ 0 w 919"/>
                                        <a:gd name="T73" fmla="*/ 0 h 689"/>
                                        <a:gd name="T74" fmla="*/ 0 w 919"/>
                                        <a:gd name="T75" fmla="*/ 0 h 689"/>
                                        <a:gd name="T76" fmla="*/ 0 w 919"/>
                                        <a:gd name="T77" fmla="*/ 0 h 689"/>
                                        <a:gd name="T78" fmla="*/ 0 w 919"/>
                                        <a:gd name="T79" fmla="*/ 0 h 689"/>
                                        <a:gd name="T80" fmla="*/ 0 w 919"/>
                                        <a:gd name="T81" fmla="*/ 0 h 689"/>
                                        <a:gd name="T82" fmla="*/ 0 w 919"/>
                                        <a:gd name="T83" fmla="*/ 0 h 689"/>
                                        <a:gd name="T84" fmla="*/ 0 w 919"/>
                                        <a:gd name="T85" fmla="*/ 0 h 689"/>
                                        <a:gd name="T86" fmla="*/ 0 w 919"/>
                                        <a:gd name="T87" fmla="*/ 0 h 689"/>
                                        <a:gd name="T88" fmla="*/ 0 w 919"/>
                                        <a:gd name="T89" fmla="*/ 0 h 689"/>
                                        <a:gd name="T90" fmla="*/ 0 w 919"/>
                                        <a:gd name="T91" fmla="*/ 0 h 689"/>
                                        <a:gd name="T92" fmla="*/ 0 w 919"/>
                                        <a:gd name="T93" fmla="*/ 0 h 689"/>
                                        <a:gd name="T94" fmla="*/ 0 w 919"/>
                                        <a:gd name="T95" fmla="*/ 0 h 689"/>
                                        <a:gd name="T96" fmla="*/ 0 w 919"/>
                                        <a:gd name="T97" fmla="*/ 0 h 689"/>
                                        <a:gd name="T98" fmla="*/ 0 w 919"/>
                                        <a:gd name="T99" fmla="*/ 0 h 689"/>
                                        <a:gd name="T100" fmla="*/ 0 w 919"/>
                                        <a:gd name="T101" fmla="*/ 0 h 689"/>
                                        <a:gd name="T102" fmla="*/ 0 w 919"/>
                                        <a:gd name="T103" fmla="*/ 0 h 689"/>
                                        <a:gd name="T104" fmla="*/ 0 w 919"/>
                                        <a:gd name="T105" fmla="*/ 0 h 689"/>
                                        <a:gd name="T106" fmla="*/ 0 w 919"/>
                                        <a:gd name="T107" fmla="*/ 0 h 689"/>
                                        <a:gd name="T108" fmla="*/ 0 w 919"/>
                                        <a:gd name="T109" fmla="*/ 0 h 689"/>
                                        <a:gd name="T110" fmla="*/ 0 w 919"/>
                                        <a:gd name="T111" fmla="*/ 0 h 689"/>
                                        <a:gd name="T112" fmla="*/ 0 w 919"/>
                                        <a:gd name="T113" fmla="*/ 0 h 689"/>
                                        <a:gd name="T114" fmla="*/ 0 w 919"/>
                                        <a:gd name="T115" fmla="*/ 0 h 689"/>
                                        <a:gd name="T116" fmla="*/ 0 w 919"/>
                                        <a:gd name="T117" fmla="*/ 0 h 689"/>
                                        <a:gd name="T118" fmla="*/ 0 w 919"/>
                                        <a:gd name="T119" fmla="*/ 0 h 689"/>
                                        <a:gd name="T120" fmla="*/ 0 w 919"/>
                                        <a:gd name="T121" fmla="*/ 0 h 689"/>
                                        <a:gd name="T122" fmla="*/ 0 w 919"/>
                                        <a:gd name="T123" fmla="*/ 0 h 689"/>
                                        <a:gd name="T124" fmla="*/ 0 w 919"/>
                                        <a:gd name="T125" fmla="*/ 0 h 6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19"/>
                                        <a:gd name="T190" fmla="*/ 0 h 689"/>
                                        <a:gd name="T191" fmla="*/ 919 w 919"/>
                                        <a:gd name="T192" fmla="*/ 689 h 68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19" h="689">
                                          <a:moveTo>
                                            <a:pt x="304" y="84"/>
                                          </a:moveTo>
                                          <a:lnTo>
                                            <a:pt x="326" y="56"/>
                                          </a:lnTo>
                                          <a:lnTo>
                                            <a:pt x="348" y="31"/>
                                          </a:lnTo>
                                          <a:lnTo>
                                            <a:pt x="371" y="9"/>
                                          </a:lnTo>
                                          <a:lnTo>
                                            <a:pt x="382" y="2"/>
                                          </a:lnTo>
                                          <a:lnTo>
                                            <a:pt x="396" y="0"/>
                                          </a:lnTo>
                                          <a:lnTo>
                                            <a:pt x="409" y="4"/>
                                          </a:lnTo>
                                          <a:lnTo>
                                            <a:pt x="417" y="9"/>
                                          </a:lnTo>
                                          <a:lnTo>
                                            <a:pt x="432" y="35"/>
                                          </a:lnTo>
                                          <a:lnTo>
                                            <a:pt x="453" y="81"/>
                                          </a:lnTo>
                                          <a:lnTo>
                                            <a:pt x="476" y="134"/>
                                          </a:lnTo>
                                          <a:lnTo>
                                            <a:pt x="498" y="184"/>
                                          </a:lnTo>
                                          <a:lnTo>
                                            <a:pt x="519" y="227"/>
                                          </a:lnTo>
                                          <a:lnTo>
                                            <a:pt x="558" y="287"/>
                                          </a:lnTo>
                                          <a:lnTo>
                                            <a:pt x="597" y="347"/>
                                          </a:lnTo>
                                          <a:lnTo>
                                            <a:pt x="640" y="406"/>
                                          </a:lnTo>
                                          <a:lnTo>
                                            <a:pt x="679" y="453"/>
                                          </a:lnTo>
                                          <a:lnTo>
                                            <a:pt x="722" y="488"/>
                                          </a:lnTo>
                                          <a:lnTo>
                                            <a:pt x="764" y="523"/>
                                          </a:lnTo>
                                          <a:lnTo>
                                            <a:pt x="803" y="554"/>
                                          </a:lnTo>
                                          <a:lnTo>
                                            <a:pt x="845" y="585"/>
                                          </a:lnTo>
                                          <a:lnTo>
                                            <a:pt x="897" y="622"/>
                                          </a:lnTo>
                                          <a:lnTo>
                                            <a:pt x="908" y="634"/>
                                          </a:lnTo>
                                          <a:lnTo>
                                            <a:pt x="918" y="648"/>
                                          </a:lnTo>
                                          <a:lnTo>
                                            <a:pt x="919" y="658"/>
                                          </a:lnTo>
                                          <a:lnTo>
                                            <a:pt x="914" y="672"/>
                                          </a:lnTo>
                                          <a:lnTo>
                                            <a:pt x="904" y="680"/>
                                          </a:lnTo>
                                          <a:lnTo>
                                            <a:pt x="889" y="685"/>
                                          </a:lnTo>
                                          <a:lnTo>
                                            <a:pt x="857" y="688"/>
                                          </a:lnTo>
                                          <a:lnTo>
                                            <a:pt x="820" y="689"/>
                                          </a:lnTo>
                                          <a:lnTo>
                                            <a:pt x="757" y="684"/>
                                          </a:lnTo>
                                          <a:lnTo>
                                            <a:pt x="698" y="676"/>
                                          </a:lnTo>
                                          <a:lnTo>
                                            <a:pt x="647" y="669"/>
                                          </a:lnTo>
                                          <a:lnTo>
                                            <a:pt x="583" y="657"/>
                                          </a:lnTo>
                                          <a:lnTo>
                                            <a:pt x="521" y="639"/>
                                          </a:lnTo>
                                          <a:lnTo>
                                            <a:pt x="473" y="619"/>
                                          </a:lnTo>
                                          <a:lnTo>
                                            <a:pt x="429" y="594"/>
                                          </a:lnTo>
                                          <a:lnTo>
                                            <a:pt x="365" y="567"/>
                                          </a:lnTo>
                                          <a:lnTo>
                                            <a:pt x="298" y="534"/>
                                          </a:lnTo>
                                          <a:lnTo>
                                            <a:pt x="237" y="504"/>
                                          </a:lnTo>
                                          <a:lnTo>
                                            <a:pt x="192" y="470"/>
                                          </a:lnTo>
                                          <a:lnTo>
                                            <a:pt x="149" y="440"/>
                                          </a:lnTo>
                                          <a:lnTo>
                                            <a:pt x="109" y="409"/>
                                          </a:lnTo>
                                          <a:lnTo>
                                            <a:pt x="69" y="366"/>
                                          </a:lnTo>
                                          <a:lnTo>
                                            <a:pt x="36" y="333"/>
                                          </a:lnTo>
                                          <a:lnTo>
                                            <a:pt x="7" y="302"/>
                                          </a:lnTo>
                                          <a:lnTo>
                                            <a:pt x="0" y="288"/>
                                          </a:lnTo>
                                          <a:lnTo>
                                            <a:pt x="3" y="271"/>
                                          </a:lnTo>
                                          <a:lnTo>
                                            <a:pt x="13" y="254"/>
                                          </a:lnTo>
                                          <a:lnTo>
                                            <a:pt x="31" y="242"/>
                                          </a:lnTo>
                                          <a:lnTo>
                                            <a:pt x="54" y="233"/>
                                          </a:lnTo>
                                          <a:lnTo>
                                            <a:pt x="83" y="229"/>
                                          </a:lnTo>
                                          <a:lnTo>
                                            <a:pt x="110" y="231"/>
                                          </a:lnTo>
                                          <a:lnTo>
                                            <a:pt x="131" y="236"/>
                                          </a:lnTo>
                                          <a:lnTo>
                                            <a:pt x="156" y="245"/>
                                          </a:lnTo>
                                          <a:lnTo>
                                            <a:pt x="170" y="249"/>
                                          </a:lnTo>
                                          <a:lnTo>
                                            <a:pt x="148" y="249"/>
                                          </a:lnTo>
                                          <a:lnTo>
                                            <a:pt x="126" y="247"/>
                                          </a:lnTo>
                                          <a:lnTo>
                                            <a:pt x="107" y="248"/>
                                          </a:lnTo>
                                          <a:lnTo>
                                            <a:pt x="89" y="251"/>
                                          </a:lnTo>
                                          <a:lnTo>
                                            <a:pt x="73" y="257"/>
                                          </a:lnTo>
                                          <a:lnTo>
                                            <a:pt x="57" y="265"/>
                                          </a:lnTo>
                                          <a:lnTo>
                                            <a:pt x="46" y="277"/>
                                          </a:lnTo>
                                          <a:lnTo>
                                            <a:pt x="40" y="288"/>
                                          </a:lnTo>
                                          <a:lnTo>
                                            <a:pt x="41" y="294"/>
                                          </a:lnTo>
                                          <a:lnTo>
                                            <a:pt x="46" y="302"/>
                                          </a:lnTo>
                                          <a:lnTo>
                                            <a:pt x="56" y="315"/>
                                          </a:lnTo>
                                          <a:lnTo>
                                            <a:pt x="75" y="339"/>
                                          </a:lnTo>
                                          <a:lnTo>
                                            <a:pt x="99" y="368"/>
                                          </a:lnTo>
                                          <a:lnTo>
                                            <a:pt x="128" y="391"/>
                                          </a:lnTo>
                                          <a:lnTo>
                                            <a:pt x="159" y="420"/>
                                          </a:lnTo>
                                          <a:lnTo>
                                            <a:pt x="193" y="445"/>
                                          </a:lnTo>
                                          <a:lnTo>
                                            <a:pt x="219" y="462"/>
                                          </a:lnTo>
                                          <a:lnTo>
                                            <a:pt x="241" y="477"/>
                                          </a:lnTo>
                                          <a:lnTo>
                                            <a:pt x="270" y="493"/>
                                          </a:lnTo>
                                          <a:lnTo>
                                            <a:pt x="292" y="507"/>
                                          </a:lnTo>
                                          <a:lnTo>
                                            <a:pt x="315" y="516"/>
                                          </a:lnTo>
                                          <a:lnTo>
                                            <a:pt x="334" y="520"/>
                                          </a:lnTo>
                                          <a:lnTo>
                                            <a:pt x="355" y="526"/>
                                          </a:lnTo>
                                          <a:lnTo>
                                            <a:pt x="376" y="537"/>
                                          </a:lnTo>
                                          <a:lnTo>
                                            <a:pt x="411" y="554"/>
                                          </a:lnTo>
                                          <a:lnTo>
                                            <a:pt x="448" y="572"/>
                                          </a:lnTo>
                                          <a:lnTo>
                                            <a:pt x="481" y="587"/>
                                          </a:lnTo>
                                          <a:lnTo>
                                            <a:pt x="512" y="604"/>
                                          </a:lnTo>
                                          <a:lnTo>
                                            <a:pt x="543" y="620"/>
                                          </a:lnTo>
                                          <a:lnTo>
                                            <a:pt x="570" y="625"/>
                                          </a:lnTo>
                                          <a:lnTo>
                                            <a:pt x="598" y="633"/>
                                          </a:lnTo>
                                          <a:lnTo>
                                            <a:pt x="628" y="642"/>
                                          </a:lnTo>
                                          <a:lnTo>
                                            <a:pt x="657" y="645"/>
                                          </a:lnTo>
                                          <a:lnTo>
                                            <a:pt x="693" y="649"/>
                                          </a:lnTo>
                                          <a:lnTo>
                                            <a:pt x="730" y="652"/>
                                          </a:lnTo>
                                          <a:lnTo>
                                            <a:pt x="764" y="655"/>
                                          </a:lnTo>
                                          <a:lnTo>
                                            <a:pt x="777" y="653"/>
                                          </a:lnTo>
                                          <a:lnTo>
                                            <a:pt x="791" y="647"/>
                                          </a:lnTo>
                                          <a:lnTo>
                                            <a:pt x="799" y="635"/>
                                          </a:lnTo>
                                          <a:lnTo>
                                            <a:pt x="803" y="621"/>
                                          </a:lnTo>
                                          <a:lnTo>
                                            <a:pt x="801" y="609"/>
                                          </a:lnTo>
                                          <a:lnTo>
                                            <a:pt x="787" y="589"/>
                                          </a:lnTo>
                                          <a:lnTo>
                                            <a:pt x="764" y="562"/>
                                          </a:lnTo>
                                          <a:lnTo>
                                            <a:pt x="739" y="540"/>
                                          </a:lnTo>
                                          <a:lnTo>
                                            <a:pt x="716" y="520"/>
                                          </a:lnTo>
                                          <a:lnTo>
                                            <a:pt x="688" y="502"/>
                                          </a:lnTo>
                                          <a:lnTo>
                                            <a:pt x="661" y="483"/>
                                          </a:lnTo>
                                          <a:lnTo>
                                            <a:pt x="635" y="461"/>
                                          </a:lnTo>
                                          <a:lnTo>
                                            <a:pt x="616" y="437"/>
                                          </a:lnTo>
                                          <a:lnTo>
                                            <a:pt x="597" y="412"/>
                                          </a:lnTo>
                                          <a:lnTo>
                                            <a:pt x="577" y="380"/>
                                          </a:lnTo>
                                          <a:lnTo>
                                            <a:pt x="561" y="355"/>
                                          </a:lnTo>
                                          <a:lnTo>
                                            <a:pt x="545" y="330"/>
                                          </a:lnTo>
                                          <a:lnTo>
                                            <a:pt x="526" y="299"/>
                                          </a:lnTo>
                                          <a:lnTo>
                                            <a:pt x="508" y="268"/>
                                          </a:lnTo>
                                          <a:lnTo>
                                            <a:pt x="493" y="240"/>
                                          </a:lnTo>
                                          <a:lnTo>
                                            <a:pt x="478" y="211"/>
                                          </a:lnTo>
                                          <a:lnTo>
                                            <a:pt x="463" y="181"/>
                                          </a:lnTo>
                                          <a:lnTo>
                                            <a:pt x="449" y="154"/>
                                          </a:lnTo>
                                          <a:lnTo>
                                            <a:pt x="436" y="128"/>
                                          </a:lnTo>
                                          <a:lnTo>
                                            <a:pt x="426" y="99"/>
                                          </a:lnTo>
                                          <a:lnTo>
                                            <a:pt x="419" y="80"/>
                                          </a:lnTo>
                                          <a:lnTo>
                                            <a:pt x="412" y="68"/>
                                          </a:lnTo>
                                          <a:lnTo>
                                            <a:pt x="401" y="59"/>
                                          </a:lnTo>
                                          <a:lnTo>
                                            <a:pt x="389" y="55"/>
                                          </a:lnTo>
                                          <a:lnTo>
                                            <a:pt x="375" y="56"/>
                                          </a:lnTo>
                                          <a:lnTo>
                                            <a:pt x="360" y="61"/>
                                          </a:lnTo>
                                          <a:lnTo>
                                            <a:pt x="344" y="70"/>
                                          </a:lnTo>
                                          <a:lnTo>
                                            <a:pt x="325" y="77"/>
                                          </a:lnTo>
                                          <a:lnTo>
                                            <a:pt x="304" y="84"/>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59" name="Freeform 76">
                                      <a:extLst>
                                        <a:ext uri="{FF2B5EF4-FFF2-40B4-BE49-F238E27FC236}">
                                          <a16:creationId xmlns:a16="http://schemas.microsoft.com/office/drawing/2014/main" id="{CAF8B089-C0BD-41B0-8030-A20CF0D6D0FB}"/>
                                        </a:ext>
                                      </a:extLst>
                                    </p:cNvPr>
                                    <p:cNvSpPr>
                                      <a:spLocks/>
                                    </p:cNvSpPr>
                                    <p:nvPr/>
                                  </p:nvSpPr>
                                  <p:spPr bwMode="auto">
                                    <a:xfrm>
                                      <a:off x="2045" y="1723"/>
                                      <a:ext cx="129" cy="125"/>
                                    </a:xfrm>
                                    <a:custGeom>
                                      <a:avLst/>
                                      <a:gdLst>
                                        <a:gd name="T0" fmla="*/ 0 w 645"/>
                                        <a:gd name="T1" fmla="*/ 0 h 627"/>
                                        <a:gd name="T2" fmla="*/ 0 w 645"/>
                                        <a:gd name="T3" fmla="*/ 0 h 627"/>
                                        <a:gd name="T4" fmla="*/ 0 w 645"/>
                                        <a:gd name="T5" fmla="*/ 0 h 627"/>
                                        <a:gd name="T6" fmla="*/ 0 w 645"/>
                                        <a:gd name="T7" fmla="*/ 0 h 627"/>
                                        <a:gd name="T8" fmla="*/ 0 w 645"/>
                                        <a:gd name="T9" fmla="*/ 0 h 627"/>
                                        <a:gd name="T10" fmla="*/ 0 w 645"/>
                                        <a:gd name="T11" fmla="*/ 0 h 627"/>
                                        <a:gd name="T12" fmla="*/ 0 w 645"/>
                                        <a:gd name="T13" fmla="*/ 0 h 627"/>
                                        <a:gd name="T14" fmla="*/ 0 w 645"/>
                                        <a:gd name="T15" fmla="*/ 0 h 627"/>
                                        <a:gd name="T16" fmla="*/ 0 w 645"/>
                                        <a:gd name="T17" fmla="*/ 0 h 627"/>
                                        <a:gd name="T18" fmla="*/ 0 w 645"/>
                                        <a:gd name="T19" fmla="*/ 0 h 627"/>
                                        <a:gd name="T20" fmla="*/ 0 w 645"/>
                                        <a:gd name="T21" fmla="*/ 0 h 627"/>
                                        <a:gd name="T22" fmla="*/ 0 w 645"/>
                                        <a:gd name="T23" fmla="*/ 0 h 627"/>
                                        <a:gd name="T24" fmla="*/ 0 w 645"/>
                                        <a:gd name="T25" fmla="*/ 0 h 627"/>
                                        <a:gd name="T26" fmla="*/ 0 w 645"/>
                                        <a:gd name="T27" fmla="*/ 0 h 627"/>
                                        <a:gd name="T28" fmla="*/ 0 w 645"/>
                                        <a:gd name="T29" fmla="*/ 0 h 627"/>
                                        <a:gd name="T30" fmla="*/ 0 w 645"/>
                                        <a:gd name="T31" fmla="*/ 0 h 627"/>
                                        <a:gd name="T32" fmla="*/ 0 w 645"/>
                                        <a:gd name="T33" fmla="*/ 0 h 627"/>
                                        <a:gd name="T34" fmla="*/ 0 w 645"/>
                                        <a:gd name="T35" fmla="*/ 0 h 627"/>
                                        <a:gd name="T36" fmla="*/ 0 w 645"/>
                                        <a:gd name="T37" fmla="*/ 0 h 627"/>
                                        <a:gd name="T38" fmla="*/ 0 w 645"/>
                                        <a:gd name="T39" fmla="*/ 0 h 627"/>
                                        <a:gd name="T40" fmla="*/ 0 w 645"/>
                                        <a:gd name="T41" fmla="*/ 0 h 627"/>
                                        <a:gd name="T42" fmla="*/ 0 w 645"/>
                                        <a:gd name="T43" fmla="*/ 0 h 627"/>
                                        <a:gd name="T44" fmla="*/ 0 w 645"/>
                                        <a:gd name="T45" fmla="*/ 0 h 627"/>
                                        <a:gd name="T46" fmla="*/ 0 w 645"/>
                                        <a:gd name="T47" fmla="*/ 0 h 627"/>
                                        <a:gd name="T48" fmla="*/ 0 w 645"/>
                                        <a:gd name="T49" fmla="*/ 0 h 627"/>
                                        <a:gd name="T50" fmla="*/ 0 w 645"/>
                                        <a:gd name="T51" fmla="*/ 0 h 627"/>
                                        <a:gd name="T52" fmla="*/ 0 w 645"/>
                                        <a:gd name="T53" fmla="*/ 0 h 627"/>
                                        <a:gd name="T54" fmla="*/ 0 w 645"/>
                                        <a:gd name="T55" fmla="*/ 0 h 627"/>
                                        <a:gd name="T56" fmla="*/ 0 w 645"/>
                                        <a:gd name="T57" fmla="*/ 0 h 627"/>
                                        <a:gd name="T58" fmla="*/ 0 w 645"/>
                                        <a:gd name="T59" fmla="*/ 0 h 627"/>
                                        <a:gd name="T60" fmla="*/ 0 w 645"/>
                                        <a:gd name="T61" fmla="*/ 0 h 627"/>
                                        <a:gd name="T62" fmla="*/ 0 w 645"/>
                                        <a:gd name="T63" fmla="*/ 0 h 627"/>
                                        <a:gd name="T64" fmla="*/ 0 w 645"/>
                                        <a:gd name="T65" fmla="*/ 0 h 627"/>
                                        <a:gd name="T66" fmla="*/ 0 w 645"/>
                                        <a:gd name="T67" fmla="*/ 0 h 627"/>
                                        <a:gd name="T68" fmla="*/ 0 w 645"/>
                                        <a:gd name="T69" fmla="*/ 0 h 627"/>
                                        <a:gd name="T70" fmla="*/ 0 w 645"/>
                                        <a:gd name="T71" fmla="*/ 0 h 627"/>
                                        <a:gd name="T72" fmla="*/ 0 w 645"/>
                                        <a:gd name="T73" fmla="*/ 0 h 627"/>
                                        <a:gd name="T74" fmla="*/ 0 w 645"/>
                                        <a:gd name="T75" fmla="*/ 0 h 627"/>
                                        <a:gd name="T76" fmla="*/ 0 w 645"/>
                                        <a:gd name="T77" fmla="*/ 0 h 627"/>
                                        <a:gd name="T78" fmla="*/ 0 w 645"/>
                                        <a:gd name="T79" fmla="*/ 0 h 627"/>
                                        <a:gd name="T80" fmla="*/ 0 w 645"/>
                                        <a:gd name="T81" fmla="*/ 0 h 627"/>
                                        <a:gd name="T82" fmla="*/ 0 w 645"/>
                                        <a:gd name="T83" fmla="*/ 0 h 627"/>
                                        <a:gd name="T84" fmla="*/ 0 w 645"/>
                                        <a:gd name="T85" fmla="*/ 0 h 627"/>
                                        <a:gd name="T86" fmla="*/ 0 w 645"/>
                                        <a:gd name="T87" fmla="*/ 0 h 627"/>
                                        <a:gd name="T88" fmla="*/ 0 w 645"/>
                                        <a:gd name="T89" fmla="*/ 0 h 627"/>
                                        <a:gd name="T90" fmla="*/ 0 w 645"/>
                                        <a:gd name="T91" fmla="*/ 0 h 627"/>
                                        <a:gd name="T92" fmla="*/ 0 w 645"/>
                                        <a:gd name="T93" fmla="*/ 0 h 627"/>
                                        <a:gd name="T94" fmla="*/ 0 w 645"/>
                                        <a:gd name="T95" fmla="*/ 0 h 627"/>
                                        <a:gd name="T96" fmla="*/ 0 w 645"/>
                                        <a:gd name="T97" fmla="*/ 0 h 627"/>
                                        <a:gd name="T98" fmla="*/ 0 w 645"/>
                                        <a:gd name="T99" fmla="*/ 0 h 627"/>
                                        <a:gd name="T100" fmla="*/ 0 w 645"/>
                                        <a:gd name="T101" fmla="*/ 0 h 627"/>
                                        <a:gd name="T102" fmla="*/ 0 w 645"/>
                                        <a:gd name="T103" fmla="*/ 0 h 627"/>
                                        <a:gd name="T104" fmla="*/ 0 w 645"/>
                                        <a:gd name="T105" fmla="*/ 0 h 627"/>
                                        <a:gd name="T106" fmla="*/ 0 w 645"/>
                                        <a:gd name="T107" fmla="*/ 0 h 627"/>
                                        <a:gd name="T108" fmla="*/ 0 w 645"/>
                                        <a:gd name="T109" fmla="*/ 0 h 62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45"/>
                                        <a:gd name="T166" fmla="*/ 0 h 627"/>
                                        <a:gd name="T167" fmla="*/ 645 w 645"/>
                                        <a:gd name="T168" fmla="*/ 627 h 62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45" h="627">
                                          <a:moveTo>
                                            <a:pt x="95" y="86"/>
                                          </a:moveTo>
                                          <a:lnTo>
                                            <a:pt x="127" y="60"/>
                                          </a:lnTo>
                                          <a:lnTo>
                                            <a:pt x="158" y="37"/>
                                          </a:lnTo>
                                          <a:lnTo>
                                            <a:pt x="192" y="18"/>
                                          </a:lnTo>
                                          <a:lnTo>
                                            <a:pt x="233" y="6"/>
                                          </a:lnTo>
                                          <a:lnTo>
                                            <a:pt x="268" y="2"/>
                                          </a:lnTo>
                                          <a:lnTo>
                                            <a:pt x="309" y="0"/>
                                          </a:lnTo>
                                          <a:lnTo>
                                            <a:pt x="367" y="5"/>
                                          </a:lnTo>
                                          <a:lnTo>
                                            <a:pt x="424" y="17"/>
                                          </a:lnTo>
                                          <a:lnTo>
                                            <a:pt x="460" y="42"/>
                                          </a:lnTo>
                                          <a:lnTo>
                                            <a:pt x="487" y="77"/>
                                          </a:lnTo>
                                          <a:lnTo>
                                            <a:pt x="511" y="119"/>
                                          </a:lnTo>
                                          <a:lnTo>
                                            <a:pt x="536" y="158"/>
                                          </a:lnTo>
                                          <a:lnTo>
                                            <a:pt x="566" y="192"/>
                                          </a:lnTo>
                                          <a:lnTo>
                                            <a:pt x="592" y="219"/>
                                          </a:lnTo>
                                          <a:lnTo>
                                            <a:pt x="627" y="259"/>
                                          </a:lnTo>
                                          <a:lnTo>
                                            <a:pt x="641" y="297"/>
                                          </a:lnTo>
                                          <a:lnTo>
                                            <a:pt x="645" y="326"/>
                                          </a:lnTo>
                                          <a:lnTo>
                                            <a:pt x="641" y="342"/>
                                          </a:lnTo>
                                          <a:lnTo>
                                            <a:pt x="632" y="370"/>
                                          </a:lnTo>
                                          <a:lnTo>
                                            <a:pt x="617" y="396"/>
                                          </a:lnTo>
                                          <a:lnTo>
                                            <a:pt x="595" y="424"/>
                                          </a:lnTo>
                                          <a:lnTo>
                                            <a:pt x="569" y="461"/>
                                          </a:lnTo>
                                          <a:lnTo>
                                            <a:pt x="545" y="488"/>
                                          </a:lnTo>
                                          <a:lnTo>
                                            <a:pt x="559" y="462"/>
                                          </a:lnTo>
                                          <a:lnTo>
                                            <a:pt x="569" y="445"/>
                                          </a:lnTo>
                                          <a:lnTo>
                                            <a:pt x="582" y="424"/>
                                          </a:lnTo>
                                          <a:lnTo>
                                            <a:pt x="591" y="407"/>
                                          </a:lnTo>
                                          <a:lnTo>
                                            <a:pt x="604" y="381"/>
                                          </a:lnTo>
                                          <a:lnTo>
                                            <a:pt x="611" y="355"/>
                                          </a:lnTo>
                                          <a:lnTo>
                                            <a:pt x="618" y="327"/>
                                          </a:lnTo>
                                          <a:lnTo>
                                            <a:pt x="620" y="312"/>
                                          </a:lnTo>
                                          <a:lnTo>
                                            <a:pt x="616" y="297"/>
                                          </a:lnTo>
                                          <a:lnTo>
                                            <a:pt x="608" y="279"/>
                                          </a:lnTo>
                                          <a:lnTo>
                                            <a:pt x="602" y="263"/>
                                          </a:lnTo>
                                          <a:lnTo>
                                            <a:pt x="589" y="251"/>
                                          </a:lnTo>
                                          <a:lnTo>
                                            <a:pt x="574" y="238"/>
                                          </a:lnTo>
                                          <a:lnTo>
                                            <a:pt x="562" y="221"/>
                                          </a:lnTo>
                                          <a:lnTo>
                                            <a:pt x="546" y="203"/>
                                          </a:lnTo>
                                          <a:lnTo>
                                            <a:pt x="531" y="181"/>
                                          </a:lnTo>
                                          <a:lnTo>
                                            <a:pt x="515" y="159"/>
                                          </a:lnTo>
                                          <a:lnTo>
                                            <a:pt x="500" y="141"/>
                                          </a:lnTo>
                                          <a:lnTo>
                                            <a:pt x="488" y="120"/>
                                          </a:lnTo>
                                          <a:lnTo>
                                            <a:pt x="477" y="97"/>
                                          </a:lnTo>
                                          <a:lnTo>
                                            <a:pt x="468" y="81"/>
                                          </a:lnTo>
                                          <a:lnTo>
                                            <a:pt x="453" y="68"/>
                                          </a:lnTo>
                                          <a:lnTo>
                                            <a:pt x="437" y="55"/>
                                          </a:lnTo>
                                          <a:lnTo>
                                            <a:pt x="421" y="43"/>
                                          </a:lnTo>
                                          <a:lnTo>
                                            <a:pt x="403" y="35"/>
                                          </a:lnTo>
                                          <a:lnTo>
                                            <a:pt x="385" y="31"/>
                                          </a:lnTo>
                                          <a:lnTo>
                                            <a:pt x="355" y="29"/>
                                          </a:lnTo>
                                          <a:lnTo>
                                            <a:pt x="325" y="29"/>
                                          </a:lnTo>
                                          <a:lnTo>
                                            <a:pt x="302" y="30"/>
                                          </a:lnTo>
                                          <a:lnTo>
                                            <a:pt x="280" y="29"/>
                                          </a:lnTo>
                                          <a:lnTo>
                                            <a:pt x="259" y="31"/>
                                          </a:lnTo>
                                          <a:lnTo>
                                            <a:pt x="236" y="36"/>
                                          </a:lnTo>
                                          <a:lnTo>
                                            <a:pt x="215" y="41"/>
                                          </a:lnTo>
                                          <a:lnTo>
                                            <a:pt x="195" y="49"/>
                                          </a:lnTo>
                                          <a:lnTo>
                                            <a:pt x="176" y="60"/>
                                          </a:lnTo>
                                          <a:lnTo>
                                            <a:pt x="158" y="74"/>
                                          </a:lnTo>
                                          <a:lnTo>
                                            <a:pt x="138" y="87"/>
                                          </a:lnTo>
                                          <a:lnTo>
                                            <a:pt x="119" y="103"/>
                                          </a:lnTo>
                                          <a:lnTo>
                                            <a:pt x="99" y="124"/>
                                          </a:lnTo>
                                          <a:lnTo>
                                            <a:pt x="83" y="143"/>
                                          </a:lnTo>
                                          <a:lnTo>
                                            <a:pt x="72" y="160"/>
                                          </a:lnTo>
                                          <a:lnTo>
                                            <a:pt x="65" y="181"/>
                                          </a:lnTo>
                                          <a:lnTo>
                                            <a:pt x="56" y="202"/>
                                          </a:lnTo>
                                          <a:lnTo>
                                            <a:pt x="47" y="223"/>
                                          </a:lnTo>
                                          <a:lnTo>
                                            <a:pt x="37" y="247"/>
                                          </a:lnTo>
                                          <a:lnTo>
                                            <a:pt x="35" y="275"/>
                                          </a:lnTo>
                                          <a:lnTo>
                                            <a:pt x="32" y="300"/>
                                          </a:lnTo>
                                          <a:lnTo>
                                            <a:pt x="29" y="324"/>
                                          </a:lnTo>
                                          <a:lnTo>
                                            <a:pt x="29" y="340"/>
                                          </a:lnTo>
                                          <a:lnTo>
                                            <a:pt x="31" y="361"/>
                                          </a:lnTo>
                                          <a:lnTo>
                                            <a:pt x="36" y="384"/>
                                          </a:lnTo>
                                          <a:lnTo>
                                            <a:pt x="40" y="408"/>
                                          </a:lnTo>
                                          <a:lnTo>
                                            <a:pt x="51" y="436"/>
                                          </a:lnTo>
                                          <a:lnTo>
                                            <a:pt x="61" y="462"/>
                                          </a:lnTo>
                                          <a:lnTo>
                                            <a:pt x="68" y="477"/>
                                          </a:lnTo>
                                          <a:lnTo>
                                            <a:pt x="80" y="496"/>
                                          </a:lnTo>
                                          <a:lnTo>
                                            <a:pt x="95" y="519"/>
                                          </a:lnTo>
                                          <a:lnTo>
                                            <a:pt x="108" y="535"/>
                                          </a:lnTo>
                                          <a:lnTo>
                                            <a:pt x="120" y="551"/>
                                          </a:lnTo>
                                          <a:lnTo>
                                            <a:pt x="136" y="566"/>
                                          </a:lnTo>
                                          <a:lnTo>
                                            <a:pt x="155" y="581"/>
                                          </a:lnTo>
                                          <a:lnTo>
                                            <a:pt x="170" y="593"/>
                                          </a:lnTo>
                                          <a:lnTo>
                                            <a:pt x="183" y="600"/>
                                          </a:lnTo>
                                          <a:lnTo>
                                            <a:pt x="202" y="607"/>
                                          </a:lnTo>
                                          <a:lnTo>
                                            <a:pt x="218" y="611"/>
                                          </a:lnTo>
                                          <a:lnTo>
                                            <a:pt x="235" y="614"/>
                                          </a:lnTo>
                                          <a:lnTo>
                                            <a:pt x="253" y="615"/>
                                          </a:lnTo>
                                          <a:lnTo>
                                            <a:pt x="282" y="612"/>
                                          </a:lnTo>
                                          <a:lnTo>
                                            <a:pt x="248" y="622"/>
                                          </a:lnTo>
                                          <a:lnTo>
                                            <a:pt x="221" y="627"/>
                                          </a:lnTo>
                                          <a:lnTo>
                                            <a:pt x="195" y="623"/>
                                          </a:lnTo>
                                          <a:lnTo>
                                            <a:pt x="169" y="615"/>
                                          </a:lnTo>
                                          <a:lnTo>
                                            <a:pt x="142" y="601"/>
                                          </a:lnTo>
                                          <a:lnTo>
                                            <a:pt x="122" y="583"/>
                                          </a:lnTo>
                                          <a:lnTo>
                                            <a:pt x="100" y="560"/>
                                          </a:lnTo>
                                          <a:lnTo>
                                            <a:pt x="72" y="524"/>
                                          </a:lnTo>
                                          <a:lnTo>
                                            <a:pt x="41" y="476"/>
                                          </a:lnTo>
                                          <a:lnTo>
                                            <a:pt x="18" y="431"/>
                                          </a:lnTo>
                                          <a:lnTo>
                                            <a:pt x="3" y="387"/>
                                          </a:lnTo>
                                          <a:lnTo>
                                            <a:pt x="0" y="356"/>
                                          </a:lnTo>
                                          <a:lnTo>
                                            <a:pt x="4" y="327"/>
                                          </a:lnTo>
                                          <a:lnTo>
                                            <a:pt x="13" y="269"/>
                                          </a:lnTo>
                                          <a:lnTo>
                                            <a:pt x="23" y="204"/>
                                          </a:lnTo>
                                          <a:lnTo>
                                            <a:pt x="44" y="153"/>
                                          </a:lnTo>
                                          <a:lnTo>
                                            <a:pt x="69" y="116"/>
                                          </a:lnTo>
                                          <a:lnTo>
                                            <a:pt x="95" y="86"/>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4255" name="Freeform 77">
                                  <a:extLst>
                                    <a:ext uri="{FF2B5EF4-FFF2-40B4-BE49-F238E27FC236}">
                                      <a16:creationId xmlns:a16="http://schemas.microsoft.com/office/drawing/2014/main" id="{A7D98FE9-8BFF-488D-812C-6261E8247DCC}"/>
                                    </a:ext>
                                  </a:extLst>
                                </p:cNvPr>
                                <p:cNvSpPr>
                                  <a:spLocks/>
                                </p:cNvSpPr>
                                <p:nvPr/>
                              </p:nvSpPr>
                              <p:spPr bwMode="auto">
                                <a:xfrm>
                                  <a:off x="2147" y="1838"/>
                                  <a:ext cx="90" cy="81"/>
                                </a:xfrm>
                                <a:custGeom>
                                  <a:avLst/>
                                  <a:gdLst>
                                    <a:gd name="T0" fmla="*/ 0 w 447"/>
                                    <a:gd name="T1" fmla="*/ 0 h 407"/>
                                    <a:gd name="T2" fmla="*/ 0 w 447"/>
                                    <a:gd name="T3" fmla="*/ 0 h 407"/>
                                    <a:gd name="T4" fmla="*/ 0 w 447"/>
                                    <a:gd name="T5" fmla="*/ 0 h 407"/>
                                    <a:gd name="T6" fmla="*/ 0 w 447"/>
                                    <a:gd name="T7" fmla="*/ 0 h 407"/>
                                    <a:gd name="T8" fmla="*/ 0 w 447"/>
                                    <a:gd name="T9" fmla="*/ 0 h 407"/>
                                    <a:gd name="T10" fmla="*/ 0 w 447"/>
                                    <a:gd name="T11" fmla="*/ 0 h 407"/>
                                    <a:gd name="T12" fmla="*/ 0 w 447"/>
                                    <a:gd name="T13" fmla="*/ 0 h 407"/>
                                    <a:gd name="T14" fmla="*/ 0 w 447"/>
                                    <a:gd name="T15" fmla="*/ 0 h 407"/>
                                    <a:gd name="T16" fmla="*/ 0 w 447"/>
                                    <a:gd name="T17" fmla="*/ 0 h 407"/>
                                    <a:gd name="T18" fmla="*/ 0 w 447"/>
                                    <a:gd name="T19" fmla="*/ 0 h 407"/>
                                    <a:gd name="T20" fmla="*/ 0 w 447"/>
                                    <a:gd name="T21" fmla="*/ 0 h 407"/>
                                    <a:gd name="T22" fmla="*/ 0 w 447"/>
                                    <a:gd name="T23" fmla="*/ 0 h 407"/>
                                    <a:gd name="T24" fmla="*/ 0 w 447"/>
                                    <a:gd name="T25" fmla="*/ 0 h 407"/>
                                    <a:gd name="T26" fmla="*/ 0 w 447"/>
                                    <a:gd name="T27" fmla="*/ 0 h 407"/>
                                    <a:gd name="T28" fmla="*/ 0 w 447"/>
                                    <a:gd name="T29" fmla="*/ 0 h 407"/>
                                    <a:gd name="T30" fmla="*/ 0 w 447"/>
                                    <a:gd name="T31" fmla="*/ 0 h 407"/>
                                    <a:gd name="T32" fmla="*/ 0 w 447"/>
                                    <a:gd name="T33" fmla="*/ 0 h 407"/>
                                    <a:gd name="T34" fmla="*/ 0 w 447"/>
                                    <a:gd name="T35" fmla="*/ 0 h 407"/>
                                    <a:gd name="T36" fmla="*/ 0 w 447"/>
                                    <a:gd name="T37" fmla="*/ 0 h 407"/>
                                    <a:gd name="T38" fmla="*/ 0 w 447"/>
                                    <a:gd name="T39" fmla="*/ 0 h 407"/>
                                    <a:gd name="T40" fmla="*/ 0 w 447"/>
                                    <a:gd name="T41" fmla="*/ 0 h 407"/>
                                    <a:gd name="T42" fmla="*/ 0 w 447"/>
                                    <a:gd name="T43" fmla="*/ 0 h 407"/>
                                    <a:gd name="T44" fmla="*/ 0 w 447"/>
                                    <a:gd name="T45" fmla="*/ 0 h 407"/>
                                    <a:gd name="T46" fmla="*/ 0 w 447"/>
                                    <a:gd name="T47" fmla="*/ 0 h 407"/>
                                    <a:gd name="T48" fmla="*/ 0 w 447"/>
                                    <a:gd name="T49" fmla="*/ 0 h 407"/>
                                    <a:gd name="T50" fmla="*/ 0 w 447"/>
                                    <a:gd name="T51" fmla="*/ 0 h 407"/>
                                    <a:gd name="T52" fmla="*/ 0 w 447"/>
                                    <a:gd name="T53" fmla="*/ 0 h 407"/>
                                    <a:gd name="T54" fmla="*/ 0 w 447"/>
                                    <a:gd name="T55" fmla="*/ 0 h 407"/>
                                    <a:gd name="T56" fmla="*/ 0 w 447"/>
                                    <a:gd name="T57" fmla="*/ 0 h 407"/>
                                    <a:gd name="T58" fmla="*/ 0 w 447"/>
                                    <a:gd name="T59" fmla="*/ 0 h 407"/>
                                    <a:gd name="T60" fmla="*/ 0 w 447"/>
                                    <a:gd name="T61" fmla="*/ 0 h 407"/>
                                    <a:gd name="T62" fmla="*/ 0 w 447"/>
                                    <a:gd name="T63" fmla="*/ 0 h 407"/>
                                    <a:gd name="T64" fmla="*/ 0 w 447"/>
                                    <a:gd name="T65" fmla="*/ 0 h 407"/>
                                    <a:gd name="T66" fmla="*/ 0 w 447"/>
                                    <a:gd name="T67" fmla="*/ 0 h 407"/>
                                    <a:gd name="T68" fmla="*/ 0 w 447"/>
                                    <a:gd name="T69" fmla="*/ 0 h 407"/>
                                    <a:gd name="T70" fmla="*/ 0 w 447"/>
                                    <a:gd name="T71" fmla="*/ 0 h 407"/>
                                    <a:gd name="T72" fmla="*/ 0 w 447"/>
                                    <a:gd name="T73" fmla="*/ 0 h 407"/>
                                    <a:gd name="T74" fmla="*/ 0 w 447"/>
                                    <a:gd name="T75" fmla="*/ 0 h 407"/>
                                    <a:gd name="T76" fmla="*/ 0 w 447"/>
                                    <a:gd name="T77" fmla="*/ 0 h 407"/>
                                    <a:gd name="T78" fmla="*/ 0 w 447"/>
                                    <a:gd name="T79" fmla="*/ 0 h 407"/>
                                    <a:gd name="T80" fmla="*/ 0 w 447"/>
                                    <a:gd name="T81" fmla="*/ 0 h 407"/>
                                    <a:gd name="T82" fmla="*/ 0 w 447"/>
                                    <a:gd name="T83" fmla="*/ 0 h 407"/>
                                    <a:gd name="T84" fmla="*/ 0 w 447"/>
                                    <a:gd name="T85" fmla="*/ 0 h 407"/>
                                    <a:gd name="T86" fmla="*/ 0 w 447"/>
                                    <a:gd name="T87" fmla="*/ 0 h 407"/>
                                    <a:gd name="T88" fmla="*/ 0 w 447"/>
                                    <a:gd name="T89" fmla="*/ 0 h 407"/>
                                    <a:gd name="T90" fmla="*/ 0 w 447"/>
                                    <a:gd name="T91" fmla="*/ 0 h 407"/>
                                    <a:gd name="T92" fmla="*/ 0 w 447"/>
                                    <a:gd name="T93" fmla="*/ 0 h 4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7"/>
                                    <a:gd name="T142" fmla="*/ 0 h 407"/>
                                    <a:gd name="T143" fmla="*/ 447 w 447"/>
                                    <a:gd name="T144" fmla="*/ 407 h 40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7" h="407">
                                      <a:moveTo>
                                        <a:pt x="48" y="55"/>
                                      </a:moveTo>
                                      <a:lnTo>
                                        <a:pt x="71" y="35"/>
                                      </a:lnTo>
                                      <a:lnTo>
                                        <a:pt x="95" y="18"/>
                                      </a:lnTo>
                                      <a:lnTo>
                                        <a:pt x="111" y="7"/>
                                      </a:lnTo>
                                      <a:lnTo>
                                        <a:pt x="124" y="2"/>
                                      </a:lnTo>
                                      <a:lnTo>
                                        <a:pt x="139" y="0"/>
                                      </a:lnTo>
                                      <a:lnTo>
                                        <a:pt x="154" y="1"/>
                                      </a:lnTo>
                                      <a:lnTo>
                                        <a:pt x="171" y="8"/>
                                      </a:lnTo>
                                      <a:lnTo>
                                        <a:pt x="195" y="24"/>
                                      </a:lnTo>
                                      <a:lnTo>
                                        <a:pt x="218" y="43"/>
                                      </a:lnTo>
                                      <a:lnTo>
                                        <a:pt x="239" y="69"/>
                                      </a:lnTo>
                                      <a:lnTo>
                                        <a:pt x="256" y="96"/>
                                      </a:lnTo>
                                      <a:lnTo>
                                        <a:pt x="278" y="134"/>
                                      </a:lnTo>
                                      <a:lnTo>
                                        <a:pt x="301" y="174"/>
                                      </a:lnTo>
                                      <a:lnTo>
                                        <a:pt x="321" y="207"/>
                                      </a:lnTo>
                                      <a:lnTo>
                                        <a:pt x="341" y="240"/>
                                      </a:lnTo>
                                      <a:lnTo>
                                        <a:pt x="361" y="265"/>
                                      </a:lnTo>
                                      <a:lnTo>
                                        <a:pt x="381" y="290"/>
                                      </a:lnTo>
                                      <a:lnTo>
                                        <a:pt x="410" y="313"/>
                                      </a:lnTo>
                                      <a:lnTo>
                                        <a:pt x="432" y="338"/>
                                      </a:lnTo>
                                      <a:lnTo>
                                        <a:pt x="444" y="357"/>
                                      </a:lnTo>
                                      <a:lnTo>
                                        <a:pt x="447" y="375"/>
                                      </a:lnTo>
                                      <a:lnTo>
                                        <a:pt x="442" y="389"/>
                                      </a:lnTo>
                                      <a:lnTo>
                                        <a:pt x="433" y="399"/>
                                      </a:lnTo>
                                      <a:lnTo>
                                        <a:pt x="416" y="405"/>
                                      </a:lnTo>
                                      <a:lnTo>
                                        <a:pt x="394" y="407"/>
                                      </a:lnTo>
                                      <a:lnTo>
                                        <a:pt x="374" y="405"/>
                                      </a:lnTo>
                                      <a:lnTo>
                                        <a:pt x="338" y="397"/>
                                      </a:lnTo>
                                      <a:lnTo>
                                        <a:pt x="315" y="390"/>
                                      </a:lnTo>
                                      <a:lnTo>
                                        <a:pt x="287" y="379"/>
                                      </a:lnTo>
                                      <a:lnTo>
                                        <a:pt x="261" y="365"/>
                                      </a:lnTo>
                                      <a:lnTo>
                                        <a:pt x="235" y="350"/>
                                      </a:lnTo>
                                      <a:lnTo>
                                        <a:pt x="203" y="332"/>
                                      </a:lnTo>
                                      <a:lnTo>
                                        <a:pt x="162" y="309"/>
                                      </a:lnTo>
                                      <a:lnTo>
                                        <a:pt x="124" y="288"/>
                                      </a:lnTo>
                                      <a:lnTo>
                                        <a:pt x="94" y="269"/>
                                      </a:lnTo>
                                      <a:lnTo>
                                        <a:pt x="64" y="248"/>
                                      </a:lnTo>
                                      <a:lnTo>
                                        <a:pt x="38" y="227"/>
                                      </a:lnTo>
                                      <a:lnTo>
                                        <a:pt x="21" y="204"/>
                                      </a:lnTo>
                                      <a:lnTo>
                                        <a:pt x="9" y="183"/>
                                      </a:lnTo>
                                      <a:lnTo>
                                        <a:pt x="3" y="161"/>
                                      </a:lnTo>
                                      <a:lnTo>
                                        <a:pt x="0" y="141"/>
                                      </a:lnTo>
                                      <a:lnTo>
                                        <a:pt x="3" y="125"/>
                                      </a:lnTo>
                                      <a:lnTo>
                                        <a:pt x="8" y="108"/>
                                      </a:lnTo>
                                      <a:lnTo>
                                        <a:pt x="18" y="90"/>
                                      </a:lnTo>
                                      <a:lnTo>
                                        <a:pt x="31" y="73"/>
                                      </a:lnTo>
                                      <a:lnTo>
                                        <a:pt x="48" y="5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4249" name="Group 78">
                                <a:extLst>
                                  <a:ext uri="{FF2B5EF4-FFF2-40B4-BE49-F238E27FC236}">
                                    <a16:creationId xmlns:a16="http://schemas.microsoft.com/office/drawing/2014/main" id="{3439AA67-DC29-4359-9EB2-0EEE5D4C299A}"/>
                                  </a:ext>
                                </a:extLst>
                              </p:cNvPr>
                              <p:cNvGrpSpPr>
                                <a:grpSpLocks/>
                              </p:cNvGrpSpPr>
                              <p:nvPr/>
                            </p:nvGrpSpPr>
                            <p:grpSpPr bwMode="auto">
                              <a:xfrm>
                                <a:off x="2056" y="1735"/>
                                <a:ext cx="107" cy="105"/>
                                <a:chOff x="2056" y="1735"/>
                                <a:chExt cx="107" cy="105"/>
                              </a:xfrm>
                            </p:grpSpPr>
                            <p:sp>
                              <p:nvSpPr>
                                <p:cNvPr id="34250" name="Freeform 79">
                                  <a:extLst>
                                    <a:ext uri="{FF2B5EF4-FFF2-40B4-BE49-F238E27FC236}">
                                      <a16:creationId xmlns:a16="http://schemas.microsoft.com/office/drawing/2014/main" id="{A2FB3E51-76C7-4395-9E38-2E1487AC9E01}"/>
                                    </a:ext>
                                  </a:extLst>
                                </p:cNvPr>
                                <p:cNvSpPr>
                                  <a:spLocks/>
                                </p:cNvSpPr>
                                <p:nvPr/>
                              </p:nvSpPr>
                              <p:spPr bwMode="auto">
                                <a:xfrm>
                                  <a:off x="2056" y="1735"/>
                                  <a:ext cx="107" cy="105"/>
                                </a:xfrm>
                                <a:custGeom>
                                  <a:avLst/>
                                  <a:gdLst>
                                    <a:gd name="T0" fmla="*/ 0 w 535"/>
                                    <a:gd name="T1" fmla="*/ 0 h 522"/>
                                    <a:gd name="T2" fmla="*/ 0 w 535"/>
                                    <a:gd name="T3" fmla="*/ 0 h 522"/>
                                    <a:gd name="T4" fmla="*/ 0 w 535"/>
                                    <a:gd name="T5" fmla="*/ 0 h 522"/>
                                    <a:gd name="T6" fmla="*/ 0 w 535"/>
                                    <a:gd name="T7" fmla="*/ 0 h 522"/>
                                    <a:gd name="T8" fmla="*/ 0 w 535"/>
                                    <a:gd name="T9" fmla="*/ 0 h 522"/>
                                    <a:gd name="T10" fmla="*/ 0 w 535"/>
                                    <a:gd name="T11" fmla="*/ 0 h 522"/>
                                    <a:gd name="T12" fmla="*/ 0 w 535"/>
                                    <a:gd name="T13" fmla="*/ 0 h 522"/>
                                    <a:gd name="T14" fmla="*/ 0 w 535"/>
                                    <a:gd name="T15" fmla="*/ 0 h 522"/>
                                    <a:gd name="T16" fmla="*/ 0 w 535"/>
                                    <a:gd name="T17" fmla="*/ 0 h 522"/>
                                    <a:gd name="T18" fmla="*/ 0 w 535"/>
                                    <a:gd name="T19" fmla="*/ 0 h 522"/>
                                    <a:gd name="T20" fmla="*/ 0 w 535"/>
                                    <a:gd name="T21" fmla="*/ 0 h 522"/>
                                    <a:gd name="T22" fmla="*/ 0 w 535"/>
                                    <a:gd name="T23" fmla="*/ 0 h 522"/>
                                    <a:gd name="T24" fmla="*/ 0 w 535"/>
                                    <a:gd name="T25" fmla="*/ 0 h 522"/>
                                    <a:gd name="T26" fmla="*/ 0 w 535"/>
                                    <a:gd name="T27" fmla="*/ 0 h 522"/>
                                    <a:gd name="T28" fmla="*/ 0 w 535"/>
                                    <a:gd name="T29" fmla="*/ 0 h 522"/>
                                    <a:gd name="T30" fmla="*/ 0 w 535"/>
                                    <a:gd name="T31" fmla="*/ 0 h 522"/>
                                    <a:gd name="T32" fmla="*/ 0 w 535"/>
                                    <a:gd name="T33" fmla="*/ 0 h 522"/>
                                    <a:gd name="T34" fmla="*/ 0 w 535"/>
                                    <a:gd name="T35" fmla="*/ 0 h 522"/>
                                    <a:gd name="T36" fmla="*/ 0 w 535"/>
                                    <a:gd name="T37" fmla="*/ 0 h 522"/>
                                    <a:gd name="T38" fmla="*/ 0 w 535"/>
                                    <a:gd name="T39" fmla="*/ 0 h 522"/>
                                    <a:gd name="T40" fmla="*/ 0 w 535"/>
                                    <a:gd name="T41" fmla="*/ 0 h 522"/>
                                    <a:gd name="T42" fmla="*/ 0 w 535"/>
                                    <a:gd name="T43" fmla="*/ 0 h 522"/>
                                    <a:gd name="T44" fmla="*/ 0 w 535"/>
                                    <a:gd name="T45" fmla="*/ 0 h 522"/>
                                    <a:gd name="T46" fmla="*/ 0 w 535"/>
                                    <a:gd name="T47" fmla="*/ 0 h 522"/>
                                    <a:gd name="T48" fmla="*/ 0 w 535"/>
                                    <a:gd name="T49" fmla="*/ 0 h 522"/>
                                    <a:gd name="T50" fmla="*/ 0 w 535"/>
                                    <a:gd name="T51" fmla="*/ 0 h 522"/>
                                    <a:gd name="T52" fmla="*/ 0 w 535"/>
                                    <a:gd name="T53" fmla="*/ 0 h 522"/>
                                    <a:gd name="T54" fmla="*/ 0 w 535"/>
                                    <a:gd name="T55" fmla="*/ 0 h 522"/>
                                    <a:gd name="T56" fmla="*/ 0 w 535"/>
                                    <a:gd name="T57" fmla="*/ 0 h 522"/>
                                    <a:gd name="T58" fmla="*/ 0 w 535"/>
                                    <a:gd name="T59" fmla="*/ 0 h 522"/>
                                    <a:gd name="T60" fmla="*/ 0 w 535"/>
                                    <a:gd name="T61" fmla="*/ 0 h 522"/>
                                    <a:gd name="T62" fmla="*/ 0 w 535"/>
                                    <a:gd name="T63" fmla="*/ 0 h 522"/>
                                    <a:gd name="T64" fmla="*/ 0 w 535"/>
                                    <a:gd name="T65" fmla="*/ 0 h 522"/>
                                    <a:gd name="T66" fmla="*/ 0 w 535"/>
                                    <a:gd name="T67" fmla="*/ 0 h 522"/>
                                    <a:gd name="T68" fmla="*/ 0 w 535"/>
                                    <a:gd name="T69" fmla="*/ 0 h 522"/>
                                    <a:gd name="T70" fmla="*/ 0 w 535"/>
                                    <a:gd name="T71" fmla="*/ 0 h 522"/>
                                    <a:gd name="T72" fmla="*/ 0 w 535"/>
                                    <a:gd name="T73" fmla="*/ 0 h 522"/>
                                    <a:gd name="T74" fmla="*/ 0 w 535"/>
                                    <a:gd name="T75" fmla="*/ 0 h 522"/>
                                    <a:gd name="T76" fmla="*/ 0 w 535"/>
                                    <a:gd name="T77" fmla="*/ 0 h 522"/>
                                    <a:gd name="T78" fmla="*/ 0 w 535"/>
                                    <a:gd name="T79" fmla="*/ 0 h 522"/>
                                    <a:gd name="T80" fmla="*/ 0 w 535"/>
                                    <a:gd name="T81" fmla="*/ 0 h 522"/>
                                    <a:gd name="T82" fmla="*/ 0 w 535"/>
                                    <a:gd name="T83" fmla="*/ 0 h 522"/>
                                    <a:gd name="T84" fmla="*/ 0 w 535"/>
                                    <a:gd name="T85" fmla="*/ 0 h 522"/>
                                    <a:gd name="T86" fmla="*/ 0 w 535"/>
                                    <a:gd name="T87" fmla="*/ 0 h 522"/>
                                    <a:gd name="T88" fmla="*/ 0 w 535"/>
                                    <a:gd name="T89" fmla="*/ 0 h 522"/>
                                    <a:gd name="T90" fmla="*/ 0 w 535"/>
                                    <a:gd name="T91" fmla="*/ 0 h 522"/>
                                    <a:gd name="T92" fmla="*/ 0 w 535"/>
                                    <a:gd name="T93" fmla="*/ 0 h 522"/>
                                    <a:gd name="T94" fmla="*/ 0 w 535"/>
                                    <a:gd name="T95" fmla="*/ 0 h 522"/>
                                    <a:gd name="T96" fmla="*/ 0 w 535"/>
                                    <a:gd name="T97" fmla="*/ 0 h 522"/>
                                    <a:gd name="T98" fmla="*/ 0 w 535"/>
                                    <a:gd name="T99" fmla="*/ 0 h 522"/>
                                    <a:gd name="T100" fmla="*/ 0 w 535"/>
                                    <a:gd name="T101" fmla="*/ 0 h 522"/>
                                    <a:gd name="T102" fmla="*/ 0 w 535"/>
                                    <a:gd name="T103" fmla="*/ 0 h 522"/>
                                    <a:gd name="T104" fmla="*/ 0 w 535"/>
                                    <a:gd name="T105" fmla="*/ 0 h 522"/>
                                    <a:gd name="T106" fmla="*/ 0 w 535"/>
                                    <a:gd name="T107" fmla="*/ 0 h 522"/>
                                    <a:gd name="T108" fmla="*/ 0 w 535"/>
                                    <a:gd name="T109" fmla="*/ 0 h 5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35"/>
                                    <a:gd name="T166" fmla="*/ 0 h 522"/>
                                    <a:gd name="T167" fmla="*/ 535 w 535"/>
                                    <a:gd name="T168" fmla="*/ 522 h 5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35" h="522">
                                      <a:moveTo>
                                        <a:pt x="79" y="71"/>
                                      </a:moveTo>
                                      <a:lnTo>
                                        <a:pt x="106" y="50"/>
                                      </a:lnTo>
                                      <a:lnTo>
                                        <a:pt x="131" y="31"/>
                                      </a:lnTo>
                                      <a:lnTo>
                                        <a:pt x="160" y="16"/>
                                      </a:lnTo>
                                      <a:lnTo>
                                        <a:pt x="194" y="6"/>
                                      </a:lnTo>
                                      <a:lnTo>
                                        <a:pt x="222" y="1"/>
                                      </a:lnTo>
                                      <a:lnTo>
                                        <a:pt x="257" y="0"/>
                                      </a:lnTo>
                                      <a:lnTo>
                                        <a:pt x="305" y="5"/>
                                      </a:lnTo>
                                      <a:lnTo>
                                        <a:pt x="352" y="15"/>
                                      </a:lnTo>
                                      <a:lnTo>
                                        <a:pt x="383" y="34"/>
                                      </a:lnTo>
                                      <a:lnTo>
                                        <a:pt x="404" y="63"/>
                                      </a:lnTo>
                                      <a:lnTo>
                                        <a:pt x="424" y="99"/>
                                      </a:lnTo>
                                      <a:lnTo>
                                        <a:pt x="445" y="132"/>
                                      </a:lnTo>
                                      <a:lnTo>
                                        <a:pt x="470" y="159"/>
                                      </a:lnTo>
                                      <a:lnTo>
                                        <a:pt x="493" y="183"/>
                                      </a:lnTo>
                                      <a:lnTo>
                                        <a:pt x="522" y="217"/>
                                      </a:lnTo>
                                      <a:lnTo>
                                        <a:pt x="533" y="249"/>
                                      </a:lnTo>
                                      <a:lnTo>
                                        <a:pt x="535" y="272"/>
                                      </a:lnTo>
                                      <a:lnTo>
                                        <a:pt x="533" y="286"/>
                                      </a:lnTo>
                                      <a:lnTo>
                                        <a:pt x="526" y="309"/>
                                      </a:lnTo>
                                      <a:lnTo>
                                        <a:pt x="514" y="331"/>
                                      </a:lnTo>
                                      <a:lnTo>
                                        <a:pt x="495" y="354"/>
                                      </a:lnTo>
                                      <a:lnTo>
                                        <a:pt x="473" y="385"/>
                                      </a:lnTo>
                                      <a:lnTo>
                                        <a:pt x="453" y="408"/>
                                      </a:lnTo>
                                      <a:lnTo>
                                        <a:pt x="437" y="433"/>
                                      </a:lnTo>
                                      <a:lnTo>
                                        <a:pt x="430" y="449"/>
                                      </a:lnTo>
                                      <a:lnTo>
                                        <a:pt x="429" y="458"/>
                                      </a:lnTo>
                                      <a:lnTo>
                                        <a:pt x="434" y="465"/>
                                      </a:lnTo>
                                      <a:lnTo>
                                        <a:pt x="442" y="469"/>
                                      </a:lnTo>
                                      <a:lnTo>
                                        <a:pt x="404" y="513"/>
                                      </a:lnTo>
                                      <a:lnTo>
                                        <a:pt x="400" y="505"/>
                                      </a:lnTo>
                                      <a:lnTo>
                                        <a:pt x="378" y="494"/>
                                      </a:lnTo>
                                      <a:lnTo>
                                        <a:pt x="353" y="488"/>
                                      </a:lnTo>
                                      <a:lnTo>
                                        <a:pt x="329" y="486"/>
                                      </a:lnTo>
                                      <a:lnTo>
                                        <a:pt x="303" y="491"/>
                                      </a:lnTo>
                                      <a:lnTo>
                                        <a:pt x="272" y="499"/>
                                      </a:lnTo>
                                      <a:lnTo>
                                        <a:pt x="235" y="511"/>
                                      </a:lnTo>
                                      <a:lnTo>
                                        <a:pt x="206" y="519"/>
                                      </a:lnTo>
                                      <a:lnTo>
                                        <a:pt x="183" y="522"/>
                                      </a:lnTo>
                                      <a:lnTo>
                                        <a:pt x="162" y="520"/>
                                      </a:lnTo>
                                      <a:lnTo>
                                        <a:pt x="141" y="513"/>
                                      </a:lnTo>
                                      <a:lnTo>
                                        <a:pt x="118" y="502"/>
                                      </a:lnTo>
                                      <a:lnTo>
                                        <a:pt x="102" y="487"/>
                                      </a:lnTo>
                                      <a:lnTo>
                                        <a:pt x="83" y="467"/>
                                      </a:lnTo>
                                      <a:lnTo>
                                        <a:pt x="60" y="437"/>
                                      </a:lnTo>
                                      <a:lnTo>
                                        <a:pt x="34" y="397"/>
                                      </a:lnTo>
                                      <a:lnTo>
                                        <a:pt x="15" y="359"/>
                                      </a:lnTo>
                                      <a:lnTo>
                                        <a:pt x="2" y="322"/>
                                      </a:lnTo>
                                      <a:lnTo>
                                        <a:pt x="0" y="297"/>
                                      </a:lnTo>
                                      <a:lnTo>
                                        <a:pt x="3" y="273"/>
                                      </a:lnTo>
                                      <a:lnTo>
                                        <a:pt x="11" y="224"/>
                                      </a:lnTo>
                                      <a:lnTo>
                                        <a:pt x="19" y="170"/>
                                      </a:lnTo>
                                      <a:lnTo>
                                        <a:pt x="36" y="128"/>
                                      </a:lnTo>
                                      <a:lnTo>
                                        <a:pt x="57" y="97"/>
                                      </a:lnTo>
                                      <a:lnTo>
                                        <a:pt x="79" y="71"/>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51" name="Freeform 80">
                                  <a:extLst>
                                    <a:ext uri="{FF2B5EF4-FFF2-40B4-BE49-F238E27FC236}">
                                      <a16:creationId xmlns:a16="http://schemas.microsoft.com/office/drawing/2014/main" id="{94DED541-5DCE-4718-87B6-965A7BAC37E2}"/>
                                    </a:ext>
                                  </a:extLst>
                                </p:cNvPr>
                                <p:cNvSpPr>
                                  <a:spLocks/>
                                </p:cNvSpPr>
                                <p:nvPr/>
                              </p:nvSpPr>
                              <p:spPr bwMode="auto">
                                <a:xfrm>
                                  <a:off x="2062" y="1742"/>
                                  <a:ext cx="93" cy="92"/>
                                </a:xfrm>
                                <a:custGeom>
                                  <a:avLst/>
                                  <a:gdLst>
                                    <a:gd name="T0" fmla="*/ 0 w 466"/>
                                    <a:gd name="T1" fmla="*/ 0 h 457"/>
                                    <a:gd name="T2" fmla="*/ 0 w 466"/>
                                    <a:gd name="T3" fmla="*/ 0 h 457"/>
                                    <a:gd name="T4" fmla="*/ 0 w 466"/>
                                    <a:gd name="T5" fmla="*/ 0 h 457"/>
                                    <a:gd name="T6" fmla="*/ 0 w 466"/>
                                    <a:gd name="T7" fmla="*/ 0 h 457"/>
                                    <a:gd name="T8" fmla="*/ 0 w 466"/>
                                    <a:gd name="T9" fmla="*/ 0 h 457"/>
                                    <a:gd name="T10" fmla="*/ 0 w 466"/>
                                    <a:gd name="T11" fmla="*/ 0 h 457"/>
                                    <a:gd name="T12" fmla="*/ 0 w 466"/>
                                    <a:gd name="T13" fmla="*/ 0 h 457"/>
                                    <a:gd name="T14" fmla="*/ 0 w 466"/>
                                    <a:gd name="T15" fmla="*/ 0 h 457"/>
                                    <a:gd name="T16" fmla="*/ 0 w 466"/>
                                    <a:gd name="T17" fmla="*/ 0 h 457"/>
                                    <a:gd name="T18" fmla="*/ 0 w 466"/>
                                    <a:gd name="T19" fmla="*/ 0 h 457"/>
                                    <a:gd name="T20" fmla="*/ 0 w 466"/>
                                    <a:gd name="T21" fmla="*/ 0 h 457"/>
                                    <a:gd name="T22" fmla="*/ 0 w 466"/>
                                    <a:gd name="T23" fmla="*/ 0 h 457"/>
                                    <a:gd name="T24" fmla="*/ 0 w 466"/>
                                    <a:gd name="T25" fmla="*/ 0 h 457"/>
                                    <a:gd name="T26" fmla="*/ 0 w 466"/>
                                    <a:gd name="T27" fmla="*/ 0 h 457"/>
                                    <a:gd name="T28" fmla="*/ 0 w 466"/>
                                    <a:gd name="T29" fmla="*/ 0 h 457"/>
                                    <a:gd name="T30" fmla="*/ 0 w 466"/>
                                    <a:gd name="T31" fmla="*/ 0 h 457"/>
                                    <a:gd name="T32" fmla="*/ 0 w 466"/>
                                    <a:gd name="T33" fmla="*/ 0 h 457"/>
                                    <a:gd name="T34" fmla="*/ 0 w 466"/>
                                    <a:gd name="T35" fmla="*/ 0 h 457"/>
                                    <a:gd name="T36" fmla="*/ 0 w 466"/>
                                    <a:gd name="T37" fmla="*/ 0 h 457"/>
                                    <a:gd name="T38" fmla="*/ 0 w 466"/>
                                    <a:gd name="T39" fmla="*/ 0 h 457"/>
                                    <a:gd name="T40" fmla="*/ 0 w 466"/>
                                    <a:gd name="T41" fmla="*/ 0 h 457"/>
                                    <a:gd name="T42" fmla="*/ 0 w 466"/>
                                    <a:gd name="T43" fmla="*/ 0 h 457"/>
                                    <a:gd name="T44" fmla="*/ 0 w 466"/>
                                    <a:gd name="T45" fmla="*/ 0 h 457"/>
                                    <a:gd name="T46" fmla="*/ 0 w 466"/>
                                    <a:gd name="T47" fmla="*/ 0 h 457"/>
                                    <a:gd name="T48" fmla="*/ 0 w 466"/>
                                    <a:gd name="T49" fmla="*/ 0 h 457"/>
                                    <a:gd name="T50" fmla="*/ 0 w 466"/>
                                    <a:gd name="T51" fmla="*/ 0 h 457"/>
                                    <a:gd name="T52" fmla="*/ 0 w 466"/>
                                    <a:gd name="T53" fmla="*/ 0 h 457"/>
                                    <a:gd name="T54" fmla="*/ 0 w 466"/>
                                    <a:gd name="T55" fmla="*/ 0 h 457"/>
                                    <a:gd name="T56" fmla="*/ 0 w 466"/>
                                    <a:gd name="T57" fmla="*/ 0 h 457"/>
                                    <a:gd name="T58" fmla="*/ 0 w 466"/>
                                    <a:gd name="T59" fmla="*/ 0 h 457"/>
                                    <a:gd name="T60" fmla="*/ 0 w 466"/>
                                    <a:gd name="T61" fmla="*/ 0 h 457"/>
                                    <a:gd name="T62" fmla="*/ 0 w 466"/>
                                    <a:gd name="T63" fmla="*/ 0 h 457"/>
                                    <a:gd name="T64" fmla="*/ 0 w 466"/>
                                    <a:gd name="T65" fmla="*/ 0 h 457"/>
                                    <a:gd name="T66" fmla="*/ 0 w 466"/>
                                    <a:gd name="T67" fmla="*/ 0 h 457"/>
                                    <a:gd name="T68" fmla="*/ 0 w 466"/>
                                    <a:gd name="T69" fmla="*/ 0 h 457"/>
                                    <a:gd name="T70" fmla="*/ 0 w 466"/>
                                    <a:gd name="T71" fmla="*/ 0 h 457"/>
                                    <a:gd name="T72" fmla="*/ 0 w 466"/>
                                    <a:gd name="T73" fmla="*/ 0 h 457"/>
                                    <a:gd name="T74" fmla="*/ 0 w 466"/>
                                    <a:gd name="T75" fmla="*/ 0 h 457"/>
                                    <a:gd name="T76" fmla="*/ 0 w 466"/>
                                    <a:gd name="T77" fmla="*/ 0 h 457"/>
                                    <a:gd name="T78" fmla="*/ 0 w 466"/>
                                    <a:gd name="T79" fmla="*/ 0 h 457"/>
                                    <a:gd name="T80" fmla="*/ 0 w 466"/>
                                    <a:gd name="T81" fmla="*/ 0 h 457"/>
                                    <a:gd name="T82" fmla="*/ 0 w 466"/>
                                    <a:gd name="T83" fmla="*/ 0 h 457"/>
                                    <a:gd name="T84" fmla="*/ 0 w 466"/>
                                    <a:gd name="T85" fmla="*/ 0 h 457"/>
                                    <a:gd name="T86" fmla="*/ 0 w 466"/>
                                    <a:gd name="T87" fmla="*/ 0 h 457"/>
                                    <a:gd name="T88" fmla="*/ 0 w 466"/>
                                    <a:gd name="T89" fmla="*/ 0 h 457"/>
                                    <a:gd name="T90" fmla="*/ 0 w 466"/>
                                    <a:gd name="T91" fmla="*/ 0 h 457"/>
                                    <a:gd name="T92" fmla="*/ 0 w 466"/>
                                    <a:gd name="T93" fmla="*/ 0 h 457"/>
                                    <a:gd name="T94" fmla="*/ 0 w 466"/>
                                    <a:gd name="T95" fmla="*/ 0 h 457"/>
                                    <a:gd name="T96" fmla="*/ 0 w 466"/>
                                    <a:gd name="T97" fmla="*/ 0 h 457"/>
                                    <a:gd name="T98" fmla="*/ 0 w 466"/>
                                    <a:gd name="T99" fmla="*/ 0 h 457"/>
                                    <a:gd name="T100" fmla="*/ 0 w 466"/>
                                    <a:gd name="T101" fmla="*/ 0 h 457"/>
                                    <a:gd name="T102" fmla="*/ 0 w 466"/>
                                    <a:gd name="T103" fmla="*/ 0 h 457"/>
                                    <a:gd name="T104" fmla="*/ 0 w 466"/>
                                    <a:gd name="T105" fmla="*/ 0 h 457"/>
                                    <a:gd name="T106" fmla="*/ 0 w 466"/>
                                    <a:gd name="T107" fmla="*/ 0 h 457"/>
                                    <a:gd name="T108" fmla="*/ 0 w 466"/>
                                    <a:gd name="T109" fmla="*/ 0 h 45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6"/>
                                    <a:gd name="T166" fmla="*/ 0 h 457"/>
                                    <a:gd name="T167" fmla="*/ 466 w 466"/>
                                    <a:gd name="T168" fmla="*/ 457 h 45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6" h="457">
                                      <a:moveTo>
                                        <a:pt x="69" y="63"/>
                                      </a:moveTo>
                                      <a:lnTo>
                                        <a:pt x="91" y="43"/>
                                      </a:lnTo>
                                      <a:lnTo>
                                        <a:pt x="114" y="27"/>
                                      </a:lnTo>
                                      <a:lnTo>
                                        <a:pt x="139" y="14"/>
                                      </a:lnTo>
                                      <a:lnTo>
                                        <a:pt x="168" y="4"/>
                                      </a:lnTo>
                                      <a:lnTo>
                                        <a:pt x="192" y="0"/>
                                      </a:lnTo>
                                      <a:lnTo>
                                        <a:pt x="223" y="0"/>
                                      </a:lnTo>
                                      <a:lnTo>
                                        <a:pt x="265" y="3"/>
                                      </a:lnTo>
                                      <a:lnTo>
                                        <a:pt x="306" y="13"/>
                                      </a:lnTo>
                                      <a:lnTo>
                                        <a:pt x="334" y="30"/>
                                      </a:lnTo>
                                      <a:lnTo>
                                        <a:pt x="352" y="56"/>
                                      </a:lnTo>
                                      <a:lnTo>
                                        <a:pt x="368" y="86"/>
                                      </a:lnTo>
                                      <a:lnTo>
                                        <a:pt x="388" y="115"/>
                                      </a:lnTo>
                                      <a:lnTo>
                                        <a:pt x="409" y="140"/>
                                      </a:lnTo>
                                      <a:lnTo>
                                        <a:pt x="430" y="160"/>
                                      </a:lnTo>
                                      <a:lnTo>
                                        <a:pt x="454" y="190"/>
                                      </a:lnTo>
                                      <a:lnTo>
                                        <a:pt x="465" y="218"/>
                                      </a:lnTo>
                                      <a:lnTo>
                                        <a:pt x="466" y="238"/>
                                      </a:lnTo>
                                      <a:lnTo>
                                        <a:pt x="465" y="251"/>
                                      </a:lnTo>
                                      <a:lnTo>
                                        <a:pt x="458" y="271"/>
                                      </a:lnTo>
                                      <a:lnTo>
                                        <a:pt x="447" y="290"/>
                                      </a:lnTo>
                                      <a:lnTo>
                                        <a:pt x="432" y="311"/>
                                      </a:lnTo>
                                      <a:lnTo>
                                        <a:pt x="411" y="337"/>
                                      </a:lnTo>
                                      <a:lnTo>
                                        <a:pt x="395" y="356"/>
                                      </a:lnTo>
                                      <a:lnTo>
                                        <a:pt x="381" y="379"/>
                                      </a:lnTo>
                                      <a:lnTo>
                                        <a:pt x="374" y="392"/>
                                      </a:lnTo>
                                      <a:lnTo>
                                        <a:pt x="373" y="400"/>
                                      </a:lnTo>
                                      <a:lnTo>
                                        <a:pt x="377" y="406"/>
                                      </a:lnTo>
                                      <a:lnTo>
                                        <a:pt x="385" y="411"/>
                                      </a:lnTo>
                                      <a:lnTo>
                                        <a:pt x="352" y="450"/>
                                      </a:lnTo>
                                      <a:lnTo>
                                        <a:pt x="348" y="442"/>
                                      </a:lnTo>
                                      <a:lnTo>
                                        <a:pt x="328" y="432"/>
                                      </a:lnTo>
                                      <a:lnTo>
                                        <a:pt x="307" y="427"/>
                                      </a:lnTo>
                                      <a:lnTo>
                                        <a:pt x="285" y="425"/>
                                      </a:lnTo>
                                      <a:lnTo>
                                        <a:pt x="264" y="429"/>
                                      </a:lnTo>
                                      <a:lnTo>
                                        <a:pt x="236" y="436"/>
                                      </a:lnTo>
                                      <a:lnTo>
                                        <a:pt x="204" y="447"/>
                                      </a:lnTo>
                                      <a:lnTo>
                                        <a:pt x="179" y="455"/>
                                      </a:lnTo>
                                      <a:lnTo>
                                        <a:pt x="160" y="457"/>
                                      </a:lnTo>
                                      <a:lnTo>
                                        <a:pt x="140" y="456"/>
                                      </a:lnTo>
                                      <a:lnTo>
                                        <a:pt x="122" y="450"/>
                                      </a:lnTo>
                                      <a:lnTo>
                                        <a:pt x="102" y="439"/>
                                      </a:lnTo>
                                      <a:lnTo>
                                        <a:pt x="88" y="426"/>
                                      </a:lnTo>
                                      <a:lnTo>
                                        <a:pt x="72" y="409"/>
                                      </a:lnTo>
                                      <a:lnTo>
                                        <a:pt x="51" y="383"/>
                                      </a:lnTo>
                                      <a:lnTo>
                                        <a:pt x="29" y="348"/>
                                      </a:lnTo>
                                      <a:lnTo>
                                        <a:pt x="12" y="314"/>
                                      </a:lnTo>
                                      <a:lnTo>
                                        <a:pt x="1" y="282"/>
                                      </a:lnTo>
                                      <a:lnTo>
                                        <a:pt x="0" y="260"/>
                                      </a:lnTo>
                                      <a:lnTo>
                                        <a:pt x="2" y="239"/>
                                      </a:lnTo>
                                      <a:lnTo>
                                        <a:pt x="8" y="196"/>
                                      </a:lnTo>
                                      <a:lnTo>
                                        <a:pt x="15" y="149"/>
                                      </a:lnTo>
                                      <a:lnTo>
                                        <a:pt x="31" y="112"/>
                                      </a:lnTo>
                                      <a:lnTo>
                                        <a:pt x="49" y="85"/>
                                      </a:lnTo>
                                      <a:lnTo>
                                        <a:pt x="69" y="6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52" name="Freeform 81">
                                  <a:extLst>
                                    <a:ext uri="{FF2B5EF4-FFF2-40B4-BE49-F238E27FC236}">
                                      <a16:creationId xmlns:a16="http://schemas.microsoft.com/office/drawing/2014/main" id="{9F6A11A7-1043-42DA-8C4B-048450FACF1F}"/>
                                    </a:ext>
                                  </a:extLst>
                                </p:cNvPr>
                                <p:cNvSpPr>
                                  <a:spLocks/>
                                </p:cNvSpPr>
                                <p:nvPr/>
                              </p:nvSpPr>
                              <p:spPr bwMode="auto">
                                <a:xfrm>
                                  <a:off x="2069" y="1751"/>
                                  <a:ext cx="78" cy="77"/>
                                </a:xfrm>
                                <a:custGeom>
                                  <a:avLst/>
                                  <a:gdLst>
                                    <a:gd name="T0" fmla="*/ 0 w 390"/>
                                    <a:gd name="T1" fmla="*/ 0 h 383"/>
                                    <a:gd name="T2" fmla="*/ 0 w 390"/>
                                    <a:gd name="T3" fmla="*/ 0 h 383"/>
                                    <a:gd name="T4" fmla="*/ 0 w 390"/>
                                    <a:gd name="T5" fmla="*/ 0 h 383"/>
                                    <a:gd name="T6" fmla="*/ 0 w 390"/>
                                    <a:gd name="T7" fmla="*/ 0 h 383"/>
                                    <a:gd name="T8" fmla="*/ 0 w 390"/>
                                    <a:gd name="T9" fmla="*/ 0 h 383"/>
                                    <a:gd name="T10" fmla="*/ 0 w 390"/>
                                    <a:gd name="T11" fmla="*/ 0 h 383"/>
                                    <a:gd name="T12" fmla="*/ 0 w 390"/>
                                    <a:gd name="T13" fmla="*/ 0 h 383"/>
                                    <a:gd name="T14" fmla="*/ 0 w 390"/>
                                    <a:gd name="T15" fmla="*/ 0 h 383"/>
                                    <a:gd name="T16" fmla="*/ 0 w 390"/>
                                    <a:gd name="T17" fmla="*/ 0 h 383"/>
                                    <a:gd name="T18" fmla="*/ 0 w 390"/>
                                    <a:gd name="T19" fmla="*/ 0 h 383"/>
                                    <a:gd name="T20" fmla="*/ 0 w 390"/>
                                    <a:gd name="T21" fmla="*/ 0 h 383"/>
                                    <a:gd name="T22" fmla="*/ 0 w 390"/>
                                    <a:gd name="T23" fmla="*/ 0 h 383"/>
                                    <a:gd name="T24" fmla="*/ 0 w 390"/>
                                    <a:gd name="T25" fmla="*/ 0 h 383"/>
                                    <a:gd name="T26" fmla="*/ 0 w 390"/>
                                    <a:gd name="T27" fmla="*/ 0 h 383"/>
                                    <a:gd name="T28" fmla="*/ 0 w 390"/>
                                    <a:gd name="T29" fmla="*/ 0 h 383"/>
                                    <a:gd name="T30" fmla="*/ 0 w 390"/>
                                    <a:gd name="T31" fmla="*/ 0 h 383"/>
                                    <a:gd name="T32" fmla="*/ 0 w 390"/>
                                    <a:gd name="T33" fmla="*/ 0 h 383"/>
                                    <a:gd name="T34" fmla="*/ 0 w 390"/>
                                    <a:gd name="T35" fmla="*/ 0 h 383"/>
                                    <a:gd name="T36" fmla="*/ 0 w 390"/>
                                    <a:gd name="T37" fmla="*/ 0 h 383"/>
                                    <a:gd name="T38" fmla="*/ 0 w 390"/>
                                    <a:gd name="T39" fmla="*/ 0 h 383"/>
                                    <a:gd name="T40" fmla="*/ 0 w 390"/>
                                    <a:gd name="T41" fmla="*/ 0 h 383"/>
                                    <a:gd name="T42" fmla="*/ 0 w 390"/>
                                    <a:gd name="T43" fmla="*/ 0 h 383"/>
                                    <a:gd name="T44" fmla="*/ 0 w 390"/>
                                    <a:gd name="T45" fmla="*/ 0 h 383"/>
                                    <a:gd name="T46" fmla="*/ 0 w 390"/>
                                    <a:gd name="T47" fmla="*/ 0 h 383"/>
                                    <a:gd name="T48" fmla="*/ 0 w 390"/>
                                    <a:gd name="T49" fmla="*/ 0 h 383"/>
                                    <a:gd name="T50" fmla="*/ 0 w 390"/>
                                    <a:gd name="T51" fmla="*/ 0 h 383"/>
                                    <a:gd name="T52" fmla="*/ 0 w 390"/>
                                    <a:gd name="T53" fmla="*/ 0 h 383"/>
                                    <a:gd name="T54" fmla="*/ 0 w 390"/>
                                    <a:gd name="T55" fmla="*/ 0 h 383"/>
                                    <a:gd name="T56" fmla="*/ 0 w 390"/>
                                    <a:gd name="T57" fmla="*/ 0 h 383"/>
                                    <a:gd name="T58" fmla="*/ 0 w 390"/>
                                    <a:gd name="T59" fmla="*/ 0 h 383"/>
                                    <a:gd name="T60" fmla="*/ 0 w 390"/>
                                    <a:gd name="T61" fmla="*/ 0 h 383"/>
                                    <a:gd name="T62" fmla="*/ 0 w 390"/>
                                    <a:gd name="T63" fmla="*/ 0 h 383"/>
                                    <a:gd name="T64" fmla="*/ 0 w 390"/>
                                    <a:gd name="T65" fmla="*/ 0 h 383"/>
                                    <a:gd name="T66" fmla="*/ 0 w 390"/>
                                    <a:gd name="T67" fmla="*/ 0 h 383"/>
                                    <a:gd name="T68" fmla="*/ 0 w 390"/>
                                    <a:gd name="T69" fmla="*/ 0 h 383"/>
                                    <a:gd name="T70" fmla="*/ 0 w 390"/>
                                    <a:gd name="T71" fmla="*/ 0 h 383"/>
                                    <a:gd name="T72" fmla="*/ 0 w 390"/>
                                    <a:gd name="T73" fmla="*/ 0 h 383"/>
                                    <a:gd name="T74" fmla="*/ 0 w 390"/>
                                    <a:gd name="T75" fmla="*/ 0 h 383"/>
                                    <a:gd name="T76" fmla="*/ 0 w 390"/>
                                    <a:gd name="T77" fmla="*/ 0 h 383"/>
                                    <a:gd name="T78" fmla="*/ 0 w 390"/>
                                    <a:gd name="T79" fmla="*/ 0 h 383"/>
                                    <a:gd name="T80" fmla="*/ 0 w 390"/>
                                    <a:gd name="T81" fmla="*/ 0 h 383"/>
                                    <a:gd name="T82" fmla="*/ 0 w 390"/>
                                    <a:gd name="T83" fmla="*/ 0 h 383"/>
                                    <a:gd name="T84" fmla="*/ 0 w 390"/>
                                    <a:gd name="T85" fmla="*/ 0 h 383"/>
                                    <a:gd name="T86" fmla="*/ 0 w 390"/>
                                    <a:gd name="T87" fmla="*/ 0 h 383"/>
                                    <a:gd name="T88" fmla="*/ 0 w 390"/>
                                    <a:gd name="T89" fmla="*/ 0 h 383"/>
                                    <a:gd name="T90" fmla="*/ 0 w 390"/>
                                    <a:gd name="T91" fmla="*/ 0 h 383"/>
                                    <a:gd name="T92" fmla="*/ 0 w 390"/>
                                    <a:gd name="T93" fmla="*/ 0 h 383"/>
                                    <a:gd name="T94" fmla="*/ 0 w 390"/>
                                    <a:gd name="T95" fmla="*/ 0 h 383"/>
                                    <a:gd name="T96" fmla="*/ 0 w 390"/>
                                    <a:gd name="T97" fmla="*/ 0 h 383"/>
                                    <a:gd name="T98" fmla="*/ 0 w 390"/>
                                    <a:gd name="T99" fmla="*/ 0 h 383"/>
                                    <a:gd name="T100" fmla="*/ 0 w 390"/>
                                    <a:gd name="T101" fmla="*/ 0 h 383"/>
                                    <a:gd name="T102" fmla="*/ 0 w 390"/>
                                    <a:gd name="T103" fmla="*/ 0 h 383"/>
                                    <a:gd name="T104" fmla="*/ 0 w 390"/>
                                    <a:gd name="T105" fmla="*/ 0 h 383"/>
                                    <a:gd name="T106" fmla="*/ 0 w 390"/>
                                    <a:gd name="T107" fmla="*/ 0 h 383"/>
                                    <a:gd name="T108" fmla="*/ 0 w 390"/>
                                    <a:gd name="T109" fmla="*/ 0 h 38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90"/>
                                    <a:gd name="T166" fmla="*/ 0 h 383"/>
                                    <a:gd name="T167" fmla="*/ 390 w 390"/>
                                    <a:gd name="T168" fmla="*/ 383 h 38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90" h="383">
                                      <a:moveTo>
                                        <a:pt x="57" y="53"/>
                                      </a:moveTo>
                                      <a:lnTo>
                                        <a:pt x="76" y="36"/>
                                      </a:lnTo>
                                      <a:lnTo>
                                        <a:pt x="95" y="22"/>
                                      </a:lnTo>
                                      <a:lnTo>
                                        <a:pt x="115" y="11"/>
                                      </a:lnTo>
                                      <a:lnTo>
                                        <a:pt x="140" y="3"/>
                                      </a:lnTo>
                                      <a:lnTo>
                                        <a:pt x="160" y="0"/>
                                      </a:lnTo>
                                      <a:lnTo>
                                        <a:pt x="186" y="0"/>
                                      </a:lnTo>
                                      <a:lnTo>
                                        <a:pt x="221" y="2"/>
                                      </a:lnTo>
                                      <a:lnTo>
                                        <a:pt x="256" y="11"/>
                                      </a:lnTo>
                                      <a:lnTo>
                                        <a:pt x="279" y="25"/>
                                      </a:lnTo>
                                      <a:lnTo>
                                        <a:pt x="293" y="47"/>
                                      </a:lnTo>
                                      <a:lnTo>
                                        <a:pt x="308" y="72"/>
                                      </a:lnTo>
                                      <a:lnTo>
                                        <a:pt x="324" y="97"/>
                                      </a:lnTo>
                                      <a:lnTo>
                                        <a:pt x="342" y="117"/>
                                      </a:lnTo>
                                      <a:lnTo>
                                        <a:pt x="359" y="135"/>
                                      </a:lnTo>
                                      <a:lnTo>
                                        <a:pt x="379" y="159"/>
                                      </a:lnTo>
                                      <a:lnTo>
                                        <a:pt x="390" y="183"/>
                                      </a:lnTo>
                                      <a:lnTo>
                                        <a:pt x="390" y="200"/>
                                      </a:lnTo>
                                      <a:lnTo>
                                        <a:pt x="390" y="211"/>
                                      </a:lnTo>
                                      <a:lnTo>
                                        <a:pt x="383" y="227"/>
                                      </a:lnTo>
                                      <a:lnTo>
                                        <a:pt x="373" y="243"/>
                                      </a:lnTo>
                                      <a:lnTo>
                                        <a:pt x="361" y="261"/>
                                      </a:lnTo>
                                      <a:lnTo>
                                        <a:pt x="344" y="282"/>
                                      </a:lnTo>
                                      <a:lnTo>
                                        <a:pt x="330" y="299"/>
                                      </a:lnTo>
                                      <a:lnTo>
                                        <a:pt x="318" y="317"/>
                                      </a:lnTo>
                                      <a:lnTo>
                                        <a:pt x="313" y="329"/>
                                      </a:lnTo>
                                      <a:lnTo>
                                        <a:pt x="312" y="336"/>
                                      </a:lnTo>
                                      <a:lnTo>
                                        <a:pt x="315" y="341"/>
                                      </a:lnTo>
                                      <a:lnTo>
                                        <a:pt x="321" y="345"/>
                                      </a:lnTo>
                                      <a:lnTo>
                                        <a:pt x="293" y="378"/>
                                      </a:lnTo>
                                      <a:lnTo>
                                        <a:pt x="290" y="372"/>
                                      </a:lnTo>
                                      <a:lnTo>
                                        <a:pt x="274" y="362"/>
                                      </a:lnTo>
                                      <a:lnTo>
                                        <a:pt x="257" y="358"/>
                                      </a:lnTo>
                                      <a:lnTo>
                                        <a:pt x="238" y="356"/>
                                      </a:lnTo>
                                      <a:lnTo>
                                        <a:pt x="221" y="360"/>
                                      </a:lnTo>
                                      <a:lnTo>
                                        <a:pt x="197" y="367"/>
                                      </a:lnTo>
                                      <a:lnTo>
                                        <a:pt x="170" y="376"/>
                                      </a:lnTo>
                                      <a:lnTo>
                                        <a:pt x="149" y="382"/>
                                      </a:lnTo>
                                      <a:lnTo>
                                        <a:pt x="133" y="383"/>
                                      </a:lnTo>
                                      <a:lnTo>
                                        <a:pt x="117" y="383"/>
                                      </a:lnTo>
                                      <a:lnTo>
                                        <a:pt x="101" y="378"/>
                                      </a:lnTo>
                                      <a:lnTo>
                                        <a:pt x="85" y="369"/>
                                      </a:lnTo>
                                      <a:lnTo>
                                        <a:pt x="74" y="357"/>
                                      </a:lnTo>
                                      <a:lnTo>
                                        <a:pt x="59" y="343"/>
                                      </a:lnTo>
                                      <a:lnTo>
                                        <a:pt x="42" y="321"/>
                                      </a:lnTo>
                                      <a:lnTo>
                                        <a:pt x="23" y="292"/>
                                      </a:lnTo>
                                      <a:lnTo>
                                        <a:pt x="10" y="265"/>
                                      </a:lnTo>
                                      <a:lnTo>
                                        <a:pt x="0" y="237"/>
                                      </a:lnTo>
                                      <a:lnTo>
                                        <a:pt x="0" y="218"/>
                                      </a:lnTo>
                                      <a:lnTo>
                                        <a:pt x="1" y="200"/>
                                      </a:lnTo>
                                      <a:lnTo>
                                        <a:pt x="6" y="164"/>
                                      </a:lnTo>
                                      <a:lnTo>
                                        <a:pt x="12" y="124"/>
                                      </a:lnTo>
                                      <a:lnTo>
                                        <a:pt x="25" y="94"/>
                                      </a:lnTo>
                                      <a:lnTo>
                                        <a:pt x="41" y="71"/>
                                      </a:lnTo>
                                      <a:lnTo>
                                        <a:pt x="57" y="53"/>
                                      </a:lnTo>
                                      <a:close/>
                                    </a:path>
                                  </a:pathLst>
                                </a:custGeom>
                                <a:solidFill>
                                  <a:srgbClr val="E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53" name="Freeform 82">
                                  <a:extLst>
                                    <a:ext uri="{FF2B5EF4-FFF2-40B4-BE49-F238E27FC236}">
                                      <a16:creationId xmlns:a16="http://schemas.microsoft.com/office/drawing/2014/main" id="{50FEF7E9-E431-4F56-A82A-448FC3D7C42D}"/>
                                    </a:ext>
                                  </a:extLst>
                                </p:cNvPr>
                                <p:cNvSpPr>
                                  <a:spLocks/>
                                </p:cNvSpPr>
                                <p:nvPr/>
                              </p:nvSpPr>
                              <p:spPr bwMode="auto">
                                <a:xfrm>
                                  <a:off x="2074" y="1758"/>
                                  <a:ext cx="71" cy="71"/>
                                </a:xfrm>
                                <a:custGeom>
                                  <a:avLst/>
                                  <a:gdLst>
                                    <a:gd name="T0" fmla="*/ 0 w 357"/>
                                    <a:gd name="T1" fmla="*/ 0 h 351"/>
                                    <a:gd name="T2" fmla="*/ 0 w 357"/>
                                    <a:gd name="T3" fmla="*/ 0 h 351"/>
                                    <a:gd name="T4" fmla="*/ 0 w 357"/>
                                    <a:gd name="T5" fmla="*/ 0 h 351"/>
                                    <a:gd name="T6" fmla="*/ 0 w 357"/>
                                    <a:gd name="T7" fmla="*/ 0 h 351"/>
                                    <a:gd name="T8" fmla="*/ 0 w 357"/>
                                    <a:gd name="T9" fmla="*/ 0 h 351"/>
                                    <a:gd name="T10" fmla="*/ 0 w 357"/>
                                    <a:gd name="T11" fmla="*/ 0 h 351"/>
                                    <a:gd name="T12" fmla="*/ 0 w 357"/>
                                    <a:gd name="T13" fmla="*/ 0 h 351"/>
                                    <a:gd name="T14" fmla="*/ 0 w 357"/>
                                    <a:gd name="T15" fmla="*/ 0 h 351"/>
                                    <a:gd name="T16" fmla="*/ 0 w 357"/>
                                    <a:gd name="T17" fmla="*/ 0 h 351"/>
                                    <a:gd name="T18" fmla="*/ 0 w 357"/>
                                    <a:gd name="T19" fmla="*/ 0 h 351"/>
                                    <a:gd name="T20" fmla="*/ 0 w 357"/>
                                    <a:gd name="T21" fmla="*/ 0 h 351"/>
                                    <a:gd name="T22" fmla="*/ 0 w 357"/>
                                    <a:gd name="T23" fmla="*/ 0 h 351"/>
                                    <a:gd name="T24" fmla="*/ 0 w 357"/>
                                    <a:gd name="T25" fmla="*/ 0 h 351"/>
                                    <a:gd name="T26" fmla="*/ 0 w 357"/>
                                    <a:gd name="T27" fmla="*/ 0 h 351"/>
                                    <a:gd name="T28" fmla="*/ 0 w 357"/>
                                    <a:gd name="T29" fmla="*/ 0 h 351"/>
                                    <a:gd name="T30" fmla="*/ 0 w 357"/>
                                    <a:gd name="T31" fmla="*/ 0 h 351"/>
                                    <a:gd name="T32" fmla="*/ 0 w 357"/>
                                    <a:gd name="T33" fmla="*/ 0 h 351"/>
                                    <a:gd name="T34" fmla="*/ 0 w 357"/>
                                    <a:gd name="T35" fmla="*/ 0 h 351"/>
                                    <a:gd name="T36" fmla="*/ 0 w 357"/>
                                    <a:gd name="T37" fmla="*/ 0 h 351"/>
                                    <a:gd name="T38" fmla="*/ 0 w 357"/>
                                    <a:gd name="T39" fmla="*/ 0 h 351"/>
                                    <a:gd name="T40" fmla="*/ 0 w 357"/>
                                    <a:gd name="T41" fmla="*/ 0 h 351"/>
                                    <a:gd name="T42" fmla="*/ 0 w 357"/>
                                    <a:gd name="T43" fmla="*/ 0 h 351"/>
                                    <a:gd name="T44" fmla="*/ 0 w 357"/>
                                    <a:gd name="T45" fmla="*/ 0 h 351"/>
                                    <a:gd name="T46" fmla="*/ 0 w 357"/>
                                    <a:gd name="T47" fmla="*/ 0 h 351"/>
                                    <a:gd name="T48" fmla="*/ 0 w 357"/>
                                    <a:gd name="T49" fmla="*/ 0 h 351"/>
                                    <a:gd name="T50" fmla="*/ 0 w 357"/>
                                    <a:gd name="T51" fmla="*/ 0 h 351"/>
                                    <a:gd name="T52" fmla="*/ 0 w 357"/>
                                    <a:gd name="T53" fmla="*/ 0 h 351"/>
                                    <a:gd name="T54" fmla="*/ 0 w 357"/>
                                    <a:gd name="T55" fmla="*/ 0 h 351"/>
                                    <a:gd name="T56" fmla="*/ 0 w 357"/>
                                    <a:gd name="T57" fmla="*/ 0 h 351"/>
                                    <a:gd name="T58" fmla="*/ 0 w 357"/>
                                    <a:gd name="T59" fmla="*/ 0 h 351"/>
                                    <a:gd name="T60" fmla="*/ 0 w 357"/>
                                    <a:gd name="T61" fmla="*/ 0 h 351"/>
                                    <a:gd name="T62" fmla="*/ 0 w 357"/>
                                    <a:gd name="T63" fmla="*/ 0 h 351"/>
                                    <a:gd name="T64" fmla="*/ 0 w 357"/>
                                    <a:gd name="T65" fmla="*/ 0 h 351"/>
                                    <a:gd name="T66" fmla="*/ 0 w 357"/>
                                    <a:gd name="T67" fmla="*/ 0 h 351"/>
                                    <a:gd name="T68" fmla="*/ 0 w 357"/>
                                    <a:gd name="T69" fmla="*/ 0 h 351"/>
                                    <a:gd name="T70" fmla="*/ 0 w 357"/>
                                    <a:gd name="T71" fmla="*/ 0 h 351"/>
                                    <a:gd name="T72" fmla="*/ 0 w 357"/>
                                    <a:gd name="T73" fmla="*/ 0 h 351"/>
                                    <a:gd name="T74" fmla="*/ 0 w 357"/>
                                    <a:gd name="T75" fmla="*/ 0 h 351"/>
                                    <a:gd name="T76" fmla="*/ 0 w 357"/>
                                    <a:gd name="T77" fmla="*/ 0 h 351"/>
                                    <a:gd name="T78" fmla="*/ 0 w 357"/>
                                    <a:gd name="T79" fmla="*/ 0 h 351"/>
                                    <a:gd name="T80" fmla="*/ 0 w 357"/>
                                    <a:gd name="T81" fmla="*/ 0 h 351"/>
                                    <a:gd name="T82" fmla="*/ 0 w 357"/>
                                    <a:gd name="T83" fmla="*/ 0 h 351"/>
                                    <a:gd name="T84" fmla="*/ 0 w 357"/>
                                    <a:gd name="T85" fmla="*/ 0 h 351"/>
                                    <a:gd name="T86" fmla="*/ 0 w 357"/>
                                    <a:gd name="T87" fmla="*/ 0 h 351"/>
                                    <a:gd name="T88" fmla="*/ 0 w 357"/>
                                    <a:gd name="T89" fmla="*/ 0 h 351"/>
                                    <a:gd name="T90" fmla="*/ 0 w 357"/>
                                    <a:gd name="T91" fmla="*/ 0 h 351"/>
                                    <a:gd name="T92" fmla="*/ 0 w 357"/>
                                    <a:gd name="T93" fmla="*/ 0 h 351"/>
                                    <a:gd name="T94" fmla="*/ 0 w 357"/>
                                    <a:gd name="T95" fmla="*/ 0 h 351"/>
                                    <a:gd name="T96" fmla="*/ 0 w 357"/>
                                    <a:gd name="T97" fmla="*/ 0 h 351"/>
                                    <a:gd name="T98" fmla="*/ 0 w 357"/>
                                    <a:gd name="T99" fmla="*/ 0 h 351"/>
                                    <a:gd name="T100" fmla="*/ 0 w 357"/>
                                    <a:gd name="T101" fmla="*/ 0 h 351"/>
                                    <a:gd name="T102" fmla="*/ 0 w 357"/>
                                    <a:gd name="T103" fmla="*/ 0 h 351"/>
                                    <a:gd name="T104" fmla="*/ 0 w 357"/>
                                    <a:gd name="T105" fmla="*/ 0 h 351"/>
                                    <a:gd name="T106" fmla="*/ 0 w 357"/>
                                    <a:gd name="T107" fmla="*/ 0 h 351"/>
                                    <a:gd name="T108" fmla="*/ 0 w 357"/>
                                    <a:gd name="T109" fmla="*/ 0 h 35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57"/>
                                    <a:gd name="T166" fmla="*/ 0 h 351"/>
                                    <a:gd name="T167" fmla="*/ 357 w 357"/>
                                    <a:gd name="T168" fmla="*/ 351 h 35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57" h="351">
                                      <a:moveTo>
                                        <a:pt x="53" y="47"/>
                                      </a:moveTo>
                                      <a:lnTo>
                                        <a:pt x="70" y="33"/>
                                      </a:lnTo>
                                      <a:lnTo>
                                        <a:pt x="87" y="20"/>
                                      </a:lnTo>
                                      <a:lnTo>
                                        <a:pt x="106" y="10"/>
                                      </a:lnTo>
                                      <a:lnTo>
                                        <a:pt x="128" y="2"/>
                                      </a:lnTo>
                                      <a:lnTo>
                                        <a:pt x="148" y="0"/>
                                      </a:lnTo>
                                      <a:lnTo>
                                        <a:pt x="171" y="0"/>
                                      </a:lnTo>
                                      <a:lnTo>
                                        <a:pt x="203" y="1"/>
                                      </a:lnTo>
                                      <a:lnTo>
                                        <a:pt x="235" y="10"/>
                                      </a:lnTo>
                                      <a:lnTo>
                                        <a:pt x="256" y="23"/>
                                      </a:lnTo>
                                      <a:lnTo>
                                        <a:pt x="269" y="42"/>
                                      </a:lnTo>
                                      <a:lnTo>
                                        <a:pt x="283" y="66"/>
                                      </a:lnTo>
                                      <a:lnTo>
                                        <a:pt x="298" y="89"/>
                                      </a:lnTo>
                                      <a:lnTo>
                                        <a:pt x="313" y="107"/>
                                      </a:lnTo>
                                      <a:lnTo>
                                        <a:pt x="330" y="123"/>
                                      </a:lnTo>
                                      <a:lnTo>
                                        <a:pt x="348" y="146"/>
                                      </a:lnTo>
                                      <a:lnTo>
                                        <a:pt x="357" y="167"/>
                                      </a:lnTo>
                                      <a:lnTo>
                                        <a:pt x="357" y="184"/>
                                      </a:lnTo>
                                      <a:lnTo>
                                        <a:pt x="357" y="193"/>
                                      </a:lnTo>
                                      <a:lnTo>
                                        <a:pt x="352" y="209"/>
                                      </a:lnTo>
                                      <a:lnTo>
                                        <a:pt x="343" y="224"/>
                                      </a:lnTo>
                                      <a:lnTo>
                                        <a:pt x="332" y="238"/>
                                      </a:lnTo>
                                      <a:lnTo>
                                        <a:pt x="315" y="259"/>
                                      </a:lnTo>
                                      <a:lnTo>
                                        <a:pt x="303" y="274"/>
                                      </a:lnTo>
                                      <a:lnTo>
                                        <a:pt x="292" y="292"/>
                                      </a:lnTo>
                                      <a:lnTo>
                                        <a:pt x="288" y="302"/>
                                      </a:lnTo>
                                      <a:lnTo>
                                        <a:pt x="287" y="308"/>
                                      </a:lnTo>
                                      <a:lnTo>
                                        <a:pt x="289" y="313"/>
                                      </a:lnTo>
                                      <a:lnTo>
                                        <a:pt x="295" y="316"/>
                                      </a:lnTo>
                                      <a:lnTo>
                                        <a:pt x="269" y="347"/>
                                      </a:lnTo>
                                      <a:lnTo>
                                        <a:pt x="266" y="341"/>
                                      </a:lnTo>
                                      <a:lnTo>
                                        <a:pt x="252" y="333"/>
                                      </a:lnTo>
                                      <a:lnTo>
                                        <a:pt x="236" y="329"/>
                                      </a:lnTo>
                                      <a:lnTo>
                                        <a:pt x="219" y="327"/>
                                      </a:lnTo>
                                      <a:lnTo>
                                        <a:pt x="203" y="331"/>
                                      </a:lnTo>
                                      <a:lnTo>
                                        <a:pt x="181" y="337"/>
                                      </a:lnTo>
                                      <a:lnTo>
                                        <a:pt x="156" y="345"/>
                                      </a:lnTo>
                                      <a:lnTo>
                                        <a:pt x="136" y="351"/>
                                      </a:lnTo>
                                      <a:lnTo>
                                        <a:pt x="122" y="351"/>
                                      </a:lnTo>
                                      <a:lnTo>
                                        <a:pt x="107" y="351"/>
                                      </a:lnTo>
                                      <a:lnTo>
                                        <a:pt x="93" y="347"/>
                                      </a:lnTo>
                                      <a:lnTo>
                                        <a:pt x="78" y="339"/>
                                      </a:lnTo>
                                      <a:lnTo>
                                        <a:pt x="68" y="327"/>
                                      </a:lnTo>
                                      <a:lnTo>
                                        <a:pt x="55" y="315"/>
                                      </a:lnTo>
                                      <a:lnTo>
                                        <a:pt x="38" y="295"/>
                                      </a:lnTo>
                                      <a:lnTo>
                                        <a:pt x="22" y="268"/>
                                      </a:lnTo>
                                      <a:lnTo>
                                        <a:pt x="10" y="242"/>
                                      </a:lnTo>
                                      <a:lnTo>
                                        <a:pt x="0" y="218"/>
                                      </a:lnTo>
                                      <a:lnTo>
                                        <a:pt x="0" y="200"/>
                                      </a:lnTo>
                                      <a:lnTo>
                                        <a:pt x="0" y="184"/>
                                      </a:lnTo>
                                      <a:lnTo>
                                        <a:pt x="6" y="151"/>
                                      </a:lnTo>
                                      <a:lnTo>
                                        <a:pt x="12" y="114"/>
                                      </a:lnTo>
                                      <a:lnTo>
                                        <a:pt x="23" y="85"/>
                                      </a:lnTo>
                                      <a:lnTo>
                                        <a:pt x="37" y="65"/>
                                      </a:lnTo>
                                      <a:lnTo>
                                        <a:pt x="53" y="47"/>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4242" name="Group 83">
                              <a:extLst>
                                <a:ext uri="{FF2B5EF4-FFF2-40B4-BE49-F238E27FC236}">
                                  <a16:creationId xmlns:a16="http://schemas.microsoft.com/office/drawing/2014/main" id="{6B9C3762-56B7-40C0-92A5-A2C3D5EF92C5}"/>
                                </a:ext>
                              </a:extLst>
                            </p:cNvPr>
                            <p:cNvGrpSpPr>
                              <a:grpSpLocks/>
                            </p:cNvGrpSpPr>
                            <p:nvPr/>
                          </p:nvGrpSpPr>
                          <p:grpSpPr bwMode="auto">
                            <a:xfrm>
                              <a:off x="2052" y="1742"/>
                              <a:ext cx="36" cy="95"/>
                              <a:chOff x="2052" y="1742"/>
                              <a:chExt cx="36" cy="95"/>
                            </a:xfrm>
                          </p:grpSpPr>
                          <p:grpSp>
                            <p:nvGrpSpPr>
                              <p:cNvPr id="34243" name="Group 84">
                                <a:extLst>
                                  <a:ext uri="{FF2B5EF4-FFF2-40B4-BE49-F238E27FC236}">
                                    <a16:creationId xmlns:a16="http://schemas.microsoft.com/office/drawing/2014/main" id="{29D10229-0C33-4B9B-9DDB-72CE38F07073}"/>
                                  </a:ext>
                                </a:extLst>
                              </p:cNvPr>
                              <p:cNvGrpSpPr>
                                <a:grpSpLocks/>
                              </p:cNvGrpSpPr>
                              <p:nvPr/>
                            </p:nvGrpSpPr>
                            <p:grpSpPr bwMode="auto">
                              <a:xfrm>
                                <a:off x="2060" y="1742"/>
                                <a:ext cx="20" cy="23"/>
                                <a:chOff x="2060" y="1742"/>
                                <a:chExt cx="20" cy="23"/>
                              </a:xfrm>
                            </p:grpSpPr>
                            <p:sp>
                              <p:nvSpPr>
                                <p:cNvPr id="34246" name="Freeform 85">
                                  <a:extLst>
                                    <a:ext uri="{FF2B5EF4-FFF2-40B4-BE49-F238E27FC236}">
                                      <a16:creationId xmlns:a16="http://schemas.microsoft.com/office/drawing/2014/main" id="{665D3C31-7195-429C-9BCB-B906F838DEF9}"/>
                                    </a:ext>
                                  </a:extLst>
                                </p:cNvPr>
                                <p:cNvSpPr>
                                  <a:spLocks/>
                                </p:cNvSpPr>
                                <p:nvPr/>
                              </p:nvSpPr>
                              <p:spPr bwMode="auto">
                                <a:xfrm>
                                  <a:off x="2060" y="1742"/>
                                  <a:ext cx="20" cy="23"/>
                                </a:xfrm>
                                <a:custGeom>
                                  <a:avLst/>
                                  <a:gdLst>
                                    <a:gd name="T0" fmla="*/ 0 w 101"/>
                                    <a:gd name="T1" fmla="*/ 0 h 112"/>
                                    <a:gd name="T2" fmla="*/ 0 w 101"/>
                                    <a:gd name="T3" fmla="*/ 0 h 112"/>
                                    <a:gd name="T4" fmla="*/ 0 w 101"/>
                                    <a:gd name="T5" fmla="*/ 0 h 112"/>
                                    <a:gd name="T6" fmla="*/ 0 w 101"/>
                                    <a:gd name="T7" fmla="*/ 0 h 112"/>
                                    <a:gd name="T8" fmla="*/ 0 w 101"/>
                                    <a:gd name="T9" fmla="*/ 0 h 112"/>
                                    <a:gd name="T10" fmla="*/ 0 w 101"/>
                                    <a:gd name="T11" fmla="*/ 0 h 112"/>
                                    <a:gd name="T12" fmla="*/ 0 w 101"/>
                                    <a:gd name="T13" fmla="*/ 0 h 112"/>
                                    <a:gd name="T14" fmla="*/ 0 w 101"/>
                                    <a:gd name="T15" fmla="*/ 0 h 112"/>
                                    <a:gd name="T16" fmla="*/ 0 w 101"/>
                                    <a:gd name="T17" fmla="*/ 0 h 112"/>
                                    <a:gd name="T18" fmla="*/ 0 w 101"/>
                                    <a:gd name="T19" fmla="*/ 0 h 112"/>
                                    <a:gd name="T20" fmla="*/ 0 w 101"/>
                                    <a:gd name="T21" fmla="*/ 0 h 112"/>
                                    <a:gd name="T22" fmla="*/ 0 w 101"/>
                                    <a:gd name="T23" fmla="*/ 0 h 112"/>
                                    <a:gd name="T24" fmla="*/ 0 w 101"/>
                                    <a:gd name="T25" fmla="*/ 0 h 112"/>
                                    <a:gd name="T26" fmla="*/ 0 w 101"/>
                                    <a:gd name="T27" fmla="*/ 0 h 112"/>
                                    <a:gd name="T28" fmla="*/ 0 w 101"/>
                                    <a:gd name="T29" fmla="*/ 0 h 112"/>
                                    <a:gd name="T30" fmla="*/ 0 w 101"/>
                                    <a:gd name="T31" fmla="*/ 0 h 112"/>
                                    <a:gd name="T32" fmla="*/ 0 w 101"/>
                                    <a:gd name="T33" fmla="*/ 0 h 112"/>
                                    <a:gd name="T34" fmla="*/ 0 w 101"/>
                                    <a:gd name="T35" fmla="*/ 0 h 112"/>
                                    <a:gd name="T36" fmla="*/ 0 w 101"/>
                                    <a:gd name="T37" fmla="*/ 0 h 112"/>
                                    <a:gd name="T38" fmla="*/ 0 w 101"/>
                                    <a:gd name="T39" fmla="*/ 0 h 112"/>
                                    <a:gd name="T40" fmla="*/ 0 w 101"/>
                                    <a:gd name="T41" fmla="*/ 0 h 112"/>
                                    <a:gd name="T42" fmla="*/ 0 w 101"/>
                                    <a:gd name="T43" fmla="*/ 0 h 112"/>
                                    <a:gd name="T44" fmla="*/ 0 w 101"/>
                                    <a:gd name="T45" fmla="*/ 0 h 112"/>
                                    <a:gd name="T46" fmla="*/ 0 w 101"/>
                                    <a:gd name="T47" fmla="*/ 0 h 112"/>
                                    <a:gd name="T48" fmla="*/ 0 w 101"/>
                                    <a:gd name="T49" fmla="*/ 0 h 11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1"/>
                                    <a:gd name="T76" fmla="*/ 0 h 112"/>
                                    <a:gd name="T77" fmla="*/ 101 w 101"/>
                                    <a:gd name="T78" fmla="*/ 112 h 11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1" h="112">
                                      <a:moveTo>
                                        <a:pt x="16" y="35"/>
                                      </a:moveTo>
                                      <a:lnTo>
                                        <a:pt x="26" y="24"/>
                                      </a:lnTo>
                                      <a:lnTo>
                                        <a:pt x="37" y="16"/>
                                      </a:lnTo>
                                      <a:lnTo>
                                        <a:pt x="49" y="9"/>
                                      </a:lnTo>
                                      <a:lnTo>
                                        <a:pt x="64" y="2"/>
                                      </a:lnTo>
                                      <a:lnTo>
                                        <a:pt x="76" y="0"/>
                                      </a:lnTo>
                                      <a:lnTo>
                                        <a:pt x="86" y="3"/>
                                      </a:lnTo>
                                      <a:lnTo>
                                        <a:pt x="95" y="11"/>
                                      </a:lnTo>
                                      <a:lnTo>
                                        <a:pt x="99" y="22"/>
                                      </a:lnTo>
                                      <a:lnTo>
                                        <a:pt x="101" y="33"/>
                                      </a:lnTo>
                                      <a:lnTo>
                                        <a:pt x="98" y="49"/>
                                      </a:lnTo>
                                      <a:lnTo>
                                        <a:pt x="92" y="63"/>
                                      </a:lnTo>
                                      <a:lnTo>
                                        <a:pt x="84" y="75"/>
                                      </a:lnTo>
                                      <a:lnTo>
                                        <a:pt x="75" y="86"/>
                                      </a:lnTo>
                                      <a:lnTo>
                                        <a:pt x="63" y="97"/>
                                      </a:lnTo>
                                      <a:lnTo>
                                        <a:pt x="50" y="106"/>
                                      </a:lnTo>
                                      <a:lnTo>
                                        <a:pt x="37" y="111"/>
                                      </a:lnTo>
                                      <a:lnTo>
                                        <a:pt x="24" y="112"/>
                                      </a:lnTo>
                                      <a:lnTo>
                                        <a:pt x="13" y="108"/>
                                      </a:lnTo>
                                      <a:lnTo>
                                        <a:pt x="6" y="99"/>
                                      </a:lnTo>
                                      <a:lnTo>
                                        <a:pt x="1" y="89"/>
                                      </a:lnTo>
                                      <a:lnTo>
                                        <a:pt x="0" y="75"/>
                                      </a:lnTo>
                                      <a:lnTo>
                                        <a:pt x="3" y="61"/>
                                      </a:lnTo>
                                      <a:lnTo>
                                        <a:pt x="7" y="50"/>
                                      </a:lnTo>
                                      <a:lnTo>
                                        <a:pt x="16" y="35"/>
                                      </a:lnTo>
                                      <a:close/>
                                    </a:path>
                                  </a:pathLst>
                                </a:custGeom>
                                <a:solidFill>
                                  <a:srgbClr val="8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47" name="Freeform 86">
                                  <a:extLst>
                                    <a:ext uri="{FF2B5EF4-FFF2-40B4-BE49-F238E27FC236}">
                                      <a16:creationId xmlns:a16="http://schemas.microsoft.com/office/drawing/2014/main" id="{B9DBEFC2-6CF2-471F-BD99-CC77751B1BB8}"/>
                                    </a:ext>
                                  </a:extLst>
                                </p:cNvPr>
                                <p:cNvSpPr>
                                  <a:spLocks/>
                                </p:cNvSpPr>
                                <p:nvPr/>
                              </p:nvSpPr>
                              <p:spPr bwMode="auto">
                                <a:xfrm>
                                  <a:off x="2065" y="1747"/>
                                  <a:ext cx="10" cy="12"/>
                                </a:xfrm>
                                <a:custGeom>
                                  <a:avLst/>
                                  <a:gdLst>
                                    <a:gd name="T0" fmla="*/ 0 w 54"/>
                                    <a:gd name="T1" fmla="*/ 0 h 61"/>
                                    <a:gd name="T2" fmla="*/ 0 w 54"/>
                                    <a:gd name="T3" fmla="*/ 0 h 61"/>
                                    <a:gd name="T4" fmla="*/ 0 w 54"/>
                                    <a:gd name="T5" fmla="*/ 0 h 61"/>
                                    <a:gd name="T6" fmla="*/ 0 w 54"/>
                                    <a:gd name="T7" fmla="*/ 0 h 61"/>
                                    <a:gd name="T8" fmla="*/ 0 w 54"/>
                                    <a:gd name="T9" fmla="*/ 0 h 61"/>
                                    <a:gd name="T10" fmla="*/ 0 w 54"/>
                                    <a:gd name="T11" fmla="*/ 0 h 61"/>
                                    <a:gd name="T12" fmla="*/ 0 w 54"/>
                                    <a:gd name="T13" fmla="*/ 0 h 61"/>
                                    <a:gd name="T14" fmla="*/ 0 w 54"/>
                                    <a:gd name="T15" fmla="*/ 0 h 61"/>
                                    <a:gd name="T16" fmla="*/ 0 w 54"/>
                                    <a:gd name="T17" fmla="*/ 0 h 61"/>
                                    <a:gd name="T18" fmla="*/ 0 w 54"/>
                                    <a:gd name="T19" fmla="*/ 0 h 61"/>
                                    <a:gd name="T20" fmla="*/ 0 w 54"/>
                                    <a:gd name="T21" fmla="*/ 0 h 61"/>
                                    <a:gd name="T22" fmla="*/ 0 w 54"/>
                                    <a:gd name="T23" fmla="*/ 0 h 61"/>
                                    <a:gd name="T24" fmla="*/ 0 w 54"/>
                                    <a:gd name="T25" fmla="*/ 0 h 61"/>
                                    <a:gd name="T26" fmla="*/ 0 w 54"/>
                                    <a:gd name="T27" fmla="*/ 0 h 61"/>
                                    <a:gd name="T28" fmla="*/ 0 w 54"/>
                                    <a:gd name="T29" fmla="*/ 0 h 61"/>
                                    <a:gd name="T30" fmla="*/ 0 w 54"/>
                                    <a:gd name="T31" fmla="*/ 0 h 61"/>
                                    <a:gd name="T32" fmla="*/ 0 w 54"/>
                                    <a:gd name="T33" fmla="*/ 0 h 61"/>
                                    <a:gd name="T34" fmla="*/ 0 w 54"/>
                                    <a:gd name="T35" fmla="*/ 0 h 61"/>
                                    <a:gd name="T36" fmla="*/ 0 w 54"/>
                                    <a:gd name="T37" fmla="*/ 0 h 61"/>
                                    <a:gd name="T38" fmla="*/ 0 w 54"/>
                                    <a:gd name="T39" fmla="*/ 0 h 61"/>
                                    <a:gd name="T40" fmla="*/ 0 w 54"/>
                                    <a:gd name="T41" fmla="*/ 0 h 61"/>
                                    <a:gd name="T42" fmla="*/ 0 w 54"/>
                                    <a:gd name="T43" fmla="*/ 0 h 61"/>
                                    <a:gd name="T44" fmla="*/ 0 w 54"/>
                                    <a:gd name="T45" fmla="*/ 0 h 61"/>
                                    <a:gd name="T46" fmla="*/ 0 w 54"/>
                                    <a:gd name="T47" fmla="*/ 0 h 61"/>
                                    <a:gd name="T48" fmla="*/ 0 w 54"/>
                                    <a:gd name="T49" fmla="*/ 0 h 6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4"/>
                                    <a:gd name="T76" fmla="*/ 0 h 61"/>
                                    <a:gd name="T77" fmla="*/ 54 w 54"/>
                                    <a:gd name="T78" fmla="*/ 61 h 6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4" h="61">
                                      <a:moveTo>
                                        <a:pt x="9" y="18"/>
                                      </a:moveTo>
                                      <a:lnTo>
                                        <a:pt x="14" y="13"/>
                                      </a:lnTo>
                                      <a:lnTo>
                                        <a:pt x="20" y="7"/>
                                      </a:lnTo>
                                      <a:lnTo>
                                        <a:pt x="26" y="4"/>
                                      </a:lnTo>
                                      <a:lnTo>
                                        <a:pt x="34" y="1"/>
                                      </a:lnTo>
                                      <a:lnTo>
                                        <a:pt x="40" y="0"/>
                                      </a:lnTo>
                                      <a:lnTo>
                                        <a:pt x="45" y="1"/>
                                      </a:lnTo>
                                      <a:lnTo>
                                        <a:pt x="51" y="5"/>
                                      </a:lnTo>
                                      <a:lnTo>
                                        <a:pt x="53" y="11"/>
                                      </a:lnTo>
                                      <a:lnTo>
                                        <a:pt x="54" y="17"/>
                                      </a:lnTo>
                                      <a:lnTo>
                                        <a:pt x="53" y="27"/>
                                      </a:lnTo>
                                      <a:lnTo>
                                        <a:pt x="50" y="35"/>
                                      </a:lnTo>
                                      <a:lnTo>
                                        <a:pt x="45" y="41"/>
                                      </a:lnTo>
                                      <a:lnTo>
                                        <a:pt x="40" y="47"/>
                                      </a:lnTo>
                                      <a:lnTo>
                                        <a:pt x="34" y="54"/>
                                      </a:lnTo>
                                      <a:lnTo>
                                        <a:pt x="27" y="58"/>
                                      </a:lnTo>
                                      <a:lnTo>
                                        <a:pt x="20" y="61"/>
                                      </a:lnTo>
                                      <a:lnTo>
                                        <a:pt x="14" y="61"/>
                                      </a:lnTo>
                                      <a:lnTo>
                                        <a:pt x="8" y="59"/>
                                      </a:lnTo>
                                      <a:lnTo>
                                        <a:pt x="3" y="54"/>
                                      </a:lnTo>
                                      <a:lnTo>
                                        <a:pt x="0" y="48"/>
                                      </a:lnTo>
                                      <a:lnTo>
                                        <a:pt x="0" y="41"/>
                                      </a:lnTo>
                                      <a:lnTo>
                                        <a:pt x="1" y="34"/>
                                      </a:lnTo>
                                      <a:lnTo>
                                        <a:pt x="3" y="27"/>
                                      </a:lnTo>
                                      <a:lnTo>
                                        <a:pt x="9" y="18"/>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4244" name="Freeform 87">
                                <a:extLst>
                                  <a:ext uri="{FF2B5EF4-FFF2-40B4-BE49-F238E27FC236}">
                                    <a16:creationId xmlns:a16="http://schemas.microsoft.com/office/drawing/2014/main" id="{BFE79AB4-89A3-4D5B-A9C2-C82C7989B888}"/>
                                  </a:ext>
                                </a:extLst>
                              </p:cNvPr>
                              <p:cNvSpPr>
                                <a:spLocks/>
                              </p:cNvSpPr>
                              <p:nvPr/>
                            </p:nvSpPr>
                            <p:spPr bwMode="auto">
                              <a:xfrm>
                                <a:off x="2052" y="1788"/>
                                <a:ext cx="21" cy="22"/>
                              </a:xfrm>
                              <a:custGeom>
                                <a:avLst/>
                                <a:gdLst>
                                  <a:gd name="T0" fmla="*/ 0 w 101"/>
                                  <a:gd name="T1" fmla="*/ 0 h 111"/>
                                  <a:gd name="T2" fmla="*/ 0 w 101"/>
                                  <a:gd name="T3" fmla="*/ 0 h 111"/>
                                  <a:gd name="T4" fmla="*/ 0 w 101"/>
                                  <a:gd name="T5" fmla="*/ 0 h 111"/>
                                  <a:gd name="T6" fmla="*/ 0 w 101"/>
                                  <a:gd name="T7" fmla="*/ 0 h 111"/>
                                  <a:gd name="T8" fmla="*/ 0 w 101"/>
                                  <a:gd name="T9" fmla="*/ 0 h 111"/>
                                  <a:gd name="T10" fmla="*/ 0 w 101"/>
                                  <a:gd name="T11" fmla="*/ 0 h 111"/>
                                  <a:gd name="T12" fmla="*/ 0 w 101"/>
                                  <a:gd name="T13" fmla="*/ 0 h 111"/>
                                  <a:gd name="T14" fmla="*/ 0 w 101"/>
                                  <a:gd name="T15" fmla="*/ 0 h 111"/>
                                  <a:gd name="T16" fmla="*/ 0 w 101"/>
                                  <a:gd name="T17" fmla="*/ 0 h 111"/>
                                  <a:gd name="T18" fmla="*/ 0 w 101"/>
                                  <a:gd name="T19" fmla="*/ 0 h 111"/>
                                  <a:gd name="T20" fmla="*/ 0 w 101"/>
                                  <a:gd name="T21" fmla="*/ 0 h 111"/>
                                  <a:gd name="T22" fmla="*/ 0 w 101"/>
                                  <a:gd name="T23" fmla="*/ 0 h 111"/>
                                  <a:gd name="T24" fmla="*/ 0 w 101"/>
                                  <a:gd name="T25" fmla="*/ 0 h 111"/>
                                  <a:gd name="T26" fmla="*/ 0 w 101"/>
                                  <a:gd name="T27" fmla="*/ 0 h 111"/>
                                  <a:gd name="T28" fmla="*/ 0 w 101"/>
                                  <a:gd name="T29" fmla="*/ 0 h 111"/>
                                  <a:gd name="T30" fmla="*/ 0 w 101"/>
                                  <a:gd name="T31" fmla="*/ 0 h 111"/>
                                  <a:gd name="T32" fmla="*/ 0 w 101"/>
                                  <a:gd name="T33" fmla="*/ 0 h 111"/>
                                  <a:gd name="T34" fmla="*/ 0 w 101"/>
                                  <a:gd name="T35" fmla="*/ 0 h 111"/>
                                  <a:gd name="T36" fmla="*/ 0 w 101"/>
                                  <a:gd name="T37" fmla="*/ 0 h 111"/>
                                  <a:gd name="T38" fmla="*/ 0 w 101"/>
                                  <a:gd name="T39" fmla="*/ 0 h 111"/>
                                  <a:gd name="T40" fmla="*/ 0 w 101"/>
                                  <a:gd name="T41" fmla="*/ 0 h 111"/>
                                  <a:gd name="T42" fmla="*/ 0 w 101"/>
                                  <a:gd name="T43" fmla="*/ 0 h 111"/>
                                  <a:gd name="T44" fmla="*/ 0 w 101"/>
                                  <a:gd name="T45" fmla="*/ 0 h 111"/>
                                  <a:gd name="T46" fmla="*/ 0 w 101"/>
                                  <a:gd name="T47" fmla="*/ 0 h 111"/>
                                  <a:gd name="T48" fmla="*/ 0 w 101"/>
                                  <a:gd name="T49" fmla="*/ 0 h 11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1"/>
                                  <a:gd name="T76" fmla="*/ 0 h 111"/>
                                  <a:gd name="T77" fmla="*/ 101 w 101"/>
                                  <a:gd name="T78" fmla="*/ 111 h 11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1" h="111">
                                    <a:moveTo>
                                      <a:pt x="85" y="35"/>
                                    </a:moveTo>
                                    <a:lnTo>
                                      <a:pt x="75" y="24"/>
                                    </a:lnTo>
                                    <a:lnTo>
                                      <a:pt x="64" y="15"/>
                                    </a:lnTo>
                                    <a:lnTo>
                                      <a:pt x="52" y="8"/>
                                    </a:lnTo>
                                    <a:lnTo>
                                      <a:pt x="37" y="2"/>
                                    </a:lnTo>
                                    <a:lnTo>
                                      <a:pt x="26" y="0"/>
                                    </a:lnTo>
                                    <a:lnTo>
                                      <a:pt x="15" y="3"/>
                                    </a:lnTo>
                                    <a:lnTo>
                                      <a:pt x="6" y="10"/>
                                    </a:lnTo>
                                    <a:lnTo>
                                      <a:pt x="2" y="22"/>
                                    </a:lnTo>
                                    <a:lnTo>
                                      <a:pt x="0" y="33"/>
                                    </a:lnTo>
                                    <a:lnTo>
                                      <a:pt x="3" y="48"/>
                                    </a:lnTo>
                                    <a:lnTo>
                                      <a:pt x="9" y="63"/>
                                    </a:lnTo>
                                    <a:lnTo>
                                      <a:pt x="17" y="75"/>
                                    </a:lnTo>
                                    <a:lnTo>
                                      <a:pt x="27" y="85"/>
                                    </a:lnTo>
                                    <a:lnTo>
                                      <a:pt x="38" y="95"/>
                                    </a:lnTo>
                                    <a:lnTo>
                                      <a:pt x="51" y="105"/>
                                    </a:lnTo>
                                    <a:lnTo>
                                      <a:pt x="64" y="110"/>
                                    </a:lnTo>
                                    <a:lnTo>
                                      <a:pt x="77" y="111"/>
                                    </a:lnTo>
                                    <a:lnTo>
                                      <a:pt x="88" y="107"/>
                                    </a:lnTo>
                                    <a:lnTo>
                                      <a:pt x="95" y="97"/>
                                    </a:lnTo>
                                    <a:lnTo>
                                      <a:pt x="100" y="87"/>
                                    </a:lnTo>
                                    <a:lnTo>
                                      <a:pt x="101" y="75"/>
                                    </a:lnTo>
                                    <a:lnTo>
                                      <a:pt x="98" y="61"/>
                                    </a:lnTo>
                                    <a:lnTo>
                                      <a:pt x="94" y="49"/>
                                    </a:lnTo>
                                    <a:lnTo>
                                      <a:pt x="85" y="35"/>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45" name="Freeform 88">
                                <a:extLst>
                                  <a:ext uri="{FF2B5EF4-FFF2-40B4-BE49-F238E27FC236}">
                                    <a16:creationId xmlns:a16="http://schemas.microsoft.com/office/drawing/2014/main" id="{287C5A87-24AB-4060-9B47-E332DF3AA6CF}"/>
                                  </a:ext>
                                </a:extLst>
                              </p:cNvPr>
                              <p:cNvSpPr>
                                <a:spLocks/>
                              </p:cNvSpPr>
                              <p:nvPr/>
                            </p:nvSpPr>
                            <p:spPr bwMode="auto">
                              <a:xfrm>
                                <a:off x="2070" y="1814"/>
                                <a:ext cx="18" cy="23"/>
                              </a:xfrm>
                              <a:custGeom>
                                <a:avLst/>
                                <a:gdLst>
                                  <a:gd name="T0" fmla="*/ 0 w 91"/>
                                  <a:gd name="T1" fmla="*/ 0 h 114"/>
                                  <a:gd name="T2" fmla="*/ 0 w 91"/>
                                  <a:gd name="T3" fmla="*/ 0 h 114"/>
                                  <a:gd name="T4" fmla="*/ 0 w 91"/>
                                  <a:gd name="T5" fmla="*/ 0 h 114"/>
                                  <a:gd name="T6" fmla="*/ 0 w 91"/>
                                  <a:gd name="T7" fmla="*/ 0 h 114"/>
                                  <a:gd name="T8" fmla="*/ 0 w 91"/>
                                  <a:gd name="T9" fmla="*/ 0 h 114"/>
                                  <a:gd name="T10" fmla="*/ 0 w 91"/>
                                  <a:gd name="T11" fmla="*/ 0 h 114"/>
                                  <a:gd name="T12" fmla="*/ 0 w 91"/>
                                  <a:gd name="T13" fmla="*/ 0 h 114"/>
                                  <a:gd name="T14" fmla="*/ 0 w 91"/>
                                  <a:gd name="T15" fmla="*/ 0 h 114"/>
                                  <a:gd name="T16" fmla="*/ 0 w 91"/>
                                  <a:gd name="T17" fmla="*/ 0 h 114"/>
                                  <a:gd name="T18" fmla="*/ 0 w 91"/>
                                  <a:gd name="T19" fmla="*/ 0 h 114"/>
                                  <a:gd name="T20" fmla="*/ 0 w 91"/>
                                  <a:gd name="T21" fmla="*/ 0 h 114"/>
                                  <a:gd name="T22" fmla="*/ 0 w 91"/>
                                  <a:gd name="T23" fmla="*/ 0 h 114"/>
                                  <a:gd name="T24" fmla="*/ 0 w 91"/>
                                  <a:gd name="T25" fmla="*/ 0 h 114"/>
                                  <a:gd name="T26" fmla="*/ 0 w 91"/>
                                  <a:gd name="T27" fmla="*/ 0 h 114"/>
                                  <a:gd name="T28" fmla="*/ 0 w 91"/>
                                  <a:gd name="T29" fmla="*/ 0 h 114"/>
                                  <a:gd name="T30" fmla="*/ 0 w 91"/>
                                  <a:gd name="T31" fmla="*/ 0 h 114"/>
                                  <a:gd name="T32" fmla="*/ 0 w 91"/>
                                  <a:gd name="T33" fmla="*/ 0 h 114"/>
                                  <a:gd name="T34" fmla="*/ 0 w 91"/>
                                  <a:gd name="T35" fmla="*/ 0 h 114"/>
                                  <a:gd name="T36" fmla="*/ 0 w 91"/>
                                  <a:gd name="T37" fmla="*/ 0 h 114"/>
                                  <a:gd name="T38" fmla="*/ 0 w 91"/>
                                  <a:gd name="T39" fmla="*/ 0 h 114"/>
                                  <a:gd name="T40" fmla="*/ 0 w 91"/>
                                  <a:gd name="T41" fmla="*/ 0 h 114"/>
                                  <a:gd name="T42" fmla="*/ 0 w 91"/>
                                  <a:gd name="T43" fmla="*/ 0 h 114"/>
                                  <a:gd name="T44" fmla="*/ 0 w 91"/>
                                  <a:gd name="T45" fmla="*/ 0 h 114"/>
                                  <a:gd name="T46" fmla="*/ 0 w 91"/>
                                  <a:gd name="T47" fmla="*/ 0 h 114"/>
                                  <a:gd name="T48" fmla="*/ 0 w 91"/>
                                  <a:gd name="T49" fmla="*/ 0 h 1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114"/>
                                  <a:gd name="T77" fmla="*/ 91 w 91"/>
                                  <a:gd name="T78" fmla="*/ 114 h 1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114">
                                    <a:moveTo>
                                      <a:pt x="79" y="37"/>
                                    </a:moveTo>
                                    <a:lnTo>
                                      <a:pt x="71" y="23"/>
                                    </a:lnTo>
                                    <a:lnTo>
                                      <a:pt x="62" y="12"/>
                                    </a:lnTo>
                                    <a:lnTo>
                                      <a:pt x="51" y="4"/>
                                    </a:lnTo>
                                    <a:lnTo>
                                      <a:pt x="37" y="0"/>
                                    </a:lnTo>
                                    <a:lnTo>
                                      <a:pt x="27" y="3"/>
                                    </a:lnTo>
                                    <a:lnTo>
                                      <a:pt x="17" y="11"/>
                                    </a:lnTo>
                                    <a:lnTo>
                                      <a:pt x="7" y="19"/>
                                    </a:lnTo>
                                    <a:lnTo>
                                      <a:pt x="2" y="29"/>
                                    </a:lnTo>
                                    <a:lnTo>
                                      <a:pt x="0" y="38"/>
                                    </a:lnTo>
                                    <a:lnTo>
                                      <a:pt x="1" y="48"/>
                                    </a:lnTo>
                                    <a:lnTo>
                                      <a:pt x="3" y="62"/>
                                    </a:lnTo>
                                    <a:lnTo>
                                      <a:pt x="10" y="77"/>
                                    </a:lnTo>
                                    <a:lnTo>
                                      <a:pt x="18" y="88"/>
                                    </a:lnTo>
                                    <a:lnTo>
                                      <a:pt x="28" y="99"/>
                                    </a:lnTo>
                                    <a:lnTo>
                                      <a:pt x="41" y="108"/>
                                    </a:lnTo>
                                    <a:lnTo>
                                      <a:pt x="54" y="113"/>
                                    </a:lnTo>
                                    <a:lnTo>
                                      <a:pt x="67" y="114"/>
                                    </a:lnTo>
                                    <a:lnTo>
                                      <a:pt x="78" y="110"/>
                                    </a:lnTo>
                                    <a:lnTo>
                                      <a:pt x="85" y="101"/>
                                    </a:lnTo>
                                    <a:lnTo>
                                      <a:pt x="90" y="91"/>
                                    </a:lnTo>
                                    <a:lnTo>
                                      <a:pt x="91" y="77"/>
                                    </a:lnTo>
                                    <a:lnTo>
                                      <a:pt x="88" y="63"/>
                                    </a:lnTo>
                                    <a:lnTo>
                                      <a:pt x="85" y="49"/>
                                    </a:lnTo>
                                    <a:lnTo>
                                      <a:pt x="79" y="37"/>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4237" name="Group 89">
                            <a:extLst>
                              <a:ext uri="{FF2B5EF4-FFF2-40B4-BE49-F238E27FC236}">
                                <a16:creationId xmlns:a16="http://schemas.microsoft.com/office/drawing/2014/main" id="{807C4D5A-A503-44B7-82C8-38F828E5C0BC}"/>
                              </a:ext>
                            </a:extLst>
                          </p:cNvPr>
                          <p:cNvGrpSpPr>
                            <a:grpSpLocks/>
                          </p:cNvGrpSpPr>
                          <p:nvPr/>
                        </p:nvGrpSpPr>
                        <p:grpSpPr bwMode="auto">
                          <a:xfrm>
                            <a:off x="2116" y="1790"/>
                            <a:ext cx="130" cy="120"/>
                            <a:chOff x="2116" y="1790"/>
                            <a:chExt cx="130" cy="120"/>
                          </a:xfrm>
                        </p:grpSpPr>
                        <p:sp>
                          <p:nvSpPr>
                            <p:cNvPr id="34238" name="Freeform 90">
                              <a:extLst>
                                <a:ext uri="{FF2B5EF4-FFF2-40B4-BE49-F238E27FC236}">
                                  <a16:creationId xmlns:a16="http://schemas.microsoft.com/office/drawing/2014/main" id="{45F83930-DFFD-4498-A499-30461EF28371}"/>
                                </a:ext>
                              </a:extLst>
                            </p:cNvPr>
                            <p:cNvSpPr>
                              <a:spLocks/>
                            </p:cNvSpPr>
                            <p:nvPr/>
                          </p:nvSpPr>
                          <p:spPr bwMode="auto">
                            <a:xfrm>
                              <a:off x="2146" y="1819"/>
                              <a:ext cx="76" cy="64"/>
                            </a:xfrm>
                            <a:custGeom>
                              <a:avLst/>
                              <a:gdLst>
                                <a:gd name="T0" fmla="*/ 0 w 380"/>
                                <a:gd name="T1" fmla="*/ 0 h 322"/>
                                <a:gd name="T2" fmla="*/ 0 w 380"/>
                                <a:gd name="T3" fmla="*/ 0 h 322"/>
                                <a:gd name="T4" fmla="*/ 0 w 380"/>
                                <a:gd name="T5" fmla="*/ 0 h 322"/>
                                <a:gd name="T6" fmla="*/ 0 w 380"/>
                                <a:gd name="T7" fmla="*/ 0 h 322"/>
                                <a:gd name="T8" fmla="*/ 0 w 380"/>
                                <a:gd name="T9" fmla="*/ 0 h 322"/>
                                <a:gd name="T10" fmla="*/ 0 w 380"/>
                                <a:gd name="T11" fmla="*/ 0 h 322"/>
                                <a:gd name="T12" fmla="*/ 0 w 380"/>
                                <a:gd name="T13" fmla="*/ 0 h 322"/>
                                <a:gd name="T14" fmla="*/ 0 w 380"/>
                                <a:gd name="T15" fmla="*/ 0 h 322"/>
                                <a:gd name="T16" fmla="*/ 0 w 380"/>
                                <a:gd name="T17" fmla="*/ 0 h 322"/>
                                <a:gd name="T18" fmla="*/ 0 w 380"/>
                                <a:gd name="T19" fmla="*/ 0 h 322"/>
                                <a:gd name="T20" fmla="*/ 0 w 380"/>
                                <a:gd name="T21" fmla="*/ 0 h 322"/>
                                <a:gd name="T22" fmla="*/ 0 w 380"/>
                                <a:gd name="T23" fmla="*/ 0 h 322"/>
                                <a:gd name="T24" fmla="*/ 0 w 380"/>
                                <a:gd name="T25" fmla="*/ 0 h 322"/>
                                <a:gd name="T26" fmla="*/ 0 w 380"/>
                                <a:gd name="T27" fmla="*/ 0 h 322"/>
                                <a:gd name="T28" fmla="*/ 0 w 380"/>
                                <a:gd name="T29" fmla="*/ 0 h 322"/>
                                <a:gd name="T30" fmla="*/ 0 w 380"/>
                                <a:gd name="T31" fmla="*/ 0 h 322"/>
                                <a:gd name="T32" fmla="*/ 0 w 380"/>
                                <a:gd name="T33" fmla="*/ 0 h 3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0"/>
                                <a:gd name="T52" fmla="*/ 0 h 322"/>
                                <a:gd name="T53" fmla="*/ 380 w 380"/>
                                <a:gd name="T54" fmla="*/ 322 h 3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0" h="322">
                                  <a:moveTo>
                                    <a:pt x="10" y="0"/>
                                  </a:moveTo>
                                  <a:lnTo>
                                    <a:pt x="3" y="34"/>
                                  </a:lnTo>
                                  <a:lnTo>
                                    <a:pt x="0" y="61"/>
                                  </a:lnTo>
                                  <a:lnTo>
                                    <a:pt x="6" y="92"/>
                                  </a:lnTo>
                                  <a:lnTo>
                                    <a:pt x="18" y="114"/>
                                  </a:lnTo>
                                  <a:lnTo>
                                    <a:pt x="33" y="127"/>
                                  </a:lnTo>
                                  <a:lnTo>
                                    <a:pt x="59" y="148"/>
                                  </a:lnTo>
                                  <a:lnTo>
                                    <a:pt x="84" y="163"/>
                                  </a:lnTo>
                                  <a:lnTo>
                                    <a:pt x="121" y="179"/>
                                  </a:lnTo>
                                  <a:lnTo>
                                    <a:pt x="161" y="194"/>
                                  </a:lnTo>
                                  <a:lnTo>
                                    <a:pt x="199" y="206"/>
                                  </a:lnTo>
                                  <a:lnTo>
                                    <a:pt x="239" y="219"/>
                                  </a:lnTo>
                                  <a:lnTo>
                                    <a:pt x="268" y="234"/>
                                  </a:lnTo>
                                  <a:lnTo>
                                    <a:pt x="300" y="252"/>
                                  </a:lnTo>
                                  <a:lnTo>
                                    <a:pt x="330" y="273"/>
                                  </a:lnTo>
                                  <a:lnTo>
                                    <a:pt x="355" y="295"/>
                                  </a:lnTo>
                                  <a:lnTo>
                                    <a:pt x="380" y="322"/>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39" name="Freeform 91">
                              <a:extLst>
                                <a:ext uri="{FF2B5EF4-FFF2-40B4-BE49-F238E27FC236}">
                                  <a16:creationId xmlns:a16="http://schemas.microsoft.com/office/drawing/2014/main" id="{06A7CC61-BF2D-4264-8EA0-7E6F149331F5}"/>
                                </a:ext>
                              </a:extLst>
                            </p:cNvPr>
                            <p:cNvSpPr>
                              <a:spLocks/>
                            </p:cNvSpPr>
                            <p:nvPr/>
                          </p:nvSpPr>
                          <p:spPr bwMode="auto">
                            <a:xfrm>
                              <a:off x="2116" y="1831"/>
                              <a:ext cx="88" cy="79"/>
                            </a:xfrm>
                            <a:custGeom>
                              <a:avLst/>
                              <a:gdLst>
                                <a:gd name="T0" fmla="*/ 0 w 443"/>
                                <a:gd name="T1" fmla="*/ 0 h 393"/>
                                <a:gd name="T2" fmla="*/ 0 w 443"/>
                                <a:gd name="T3" fmla="*/ 0 h 393"/>
                                <a:gd name="T4" fmla="*/ 0 w 443"/>
                                <a:gd name="T5" fmla="*/ 0 h 393"/>
                                <a:gd name="T6" fmla="*/ 0 w 443"/>
                                <a:gd name="T7" fmla="*/ 0 h 393"/>
                                <a:gd name="T8" fmla="*/ 0 w 443"/>
                                <a:gd name="T9" fmla="*/ 0 h 393"/>
                                <a:gd name="T10" fmla="*/ 0 w 443"/>
                                <a:gd name="T11" fmla="*/ 0 h 393"/>
                                <a:gd name="T12" fmla="*/ 0 w 443"/>
                                <a:gd name="T13" fmla="*/ 0 h 393"/>
                                <a:gd name="T14" fmla="*/ 0 w 443"/>
                                <a:gd name="T15" fmla="*/ 0 h 393"/>
                                <a:gd name="T16" fmla="*/ 0 w 443"/>
                                <a:gd name="T17" fmla="*/ 0 h 393"/>
                                <a:gd name="T18" fmla="*/ 0 w 443"/>
                                <a:gd name="T19" fmla="*/ 0 h 393"/>
                                <a:gd name="T20" fmla="*/ 0 w 443"/>
                                <a:gd name="T21" fmla="*/ 0 h 393"/>
                                <a:gd name="T22" fmla="*/ 0 w 443"/>
                                <a:gd name="T23" fmla="*/ 0 h 393"/>
                                <a:gd name="T24" fmla="*/ 0 w 443"/>
                                <a:gd name="T25" fmla="*/ 0 h 393"/>
                                <a:gd name="T26" fmla="*/ 0 w 443"/>
                                <a:gd name="T27" fmla="*/ 0 h 393"/>
                                <a:gd name="T28" fmla="*/ 0 w 443"/>
                                <a:gd name="T29" fmla="*/ 0 h 393"/>
                                <a:gd name="T30" fmla="*/ 0 w 443"/>
                                <a:gd name="T31" fmla="*/ 0 h 393"/>
                                <a:gd name="T32" fmla="*/ 0 w 443"/>
                                <a:gd name="T33" fmla="*/ 0 h 393"/>
                                <a:gd name="T34" fmla="*/ 0 w 443"/>
                                <a:gd name="T35" fmla="*/ 0 h 393"/>
                                <a:gd name="T36" fmla="*/ 0 w 443"/>
                                <a:gd name="T37" fmla="*/ 0 h 393"/>
                                <a:gd name="T38" fmla="*/ 0 w 443"/>
                                <a:gd name="T39" fmla="*/ 0 h 39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43"/>
                                <a:gd name="T61" fmla="*/ 0 h 393"/>
                                <a:gd name="T62" fmla="*/ 443 w 443"/>
                                <a:gd name="T63" fmla="*/ 393 h 39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43" h="393">
                                  <a:moveTo>
                                    <a:pt x="0" y="0"/>
                                  </a:moveTo>
                                  <a:lnTo>
                                    <a:pt x="34" y="9"/>
                                  </a:lnTo>
                                  <a:lnTo>
                                    <a:pt x="65" y="18"/>
                                  </a:lnTo>
                                  <a:lnTo>
                                    <a:pt x="95" y="30"/>
                                  </a:lnTo>
                                  <a:lnTo>
                                    <a:pt x="117" y="43"/>
                                  </a:lnTo>
                                  <a:lnTo>
                                    <a:pt x="135" y="65"/>
                                  </a:lnTo>
                                  <a:lnTo>
                                    <a:pt x="150" y="93"/>
                                  </a:lnTo>
                                  <a:lnTo>
                                    <a:pt x="160" y="117"/>
                                  </a:lnTo>
                                  <a:lnTo>
                                    <a:pt x="169" y="148"/>
                                  </a:lnTo>
                                  <a:lnTo>
                                    <a:pt x="180" y="183"/>
                                  </a:lnTo>
                                  <a:lnTo>
                                    <a:pt x="193" y="214"/>
                                  </a:lnTo>
                                  <a:lnTo>
                                    <a:pt x="212" y="242"/>
                                  </a:lnTo>
                                  <a:lnTo>
                                    <a:pt x="233" y="273"/>
                                  </a:lnTo>
                                  <a:lnTo>
                                    <a:pt x="253" y="295"/>
                                  </a:lnTo>
                                  <a:lnTo>
                                    <a:pt x="280" y="316"/>
                                  </a:lnTo>
                                  <a:lnTo>
                                    <a:pt x="309" y="335"/>
                                  </a:lnTo>
                                  <a:lnTo>
                                    <a:pt x="343" y="350"/>
                                  </a:lnTo>
                                  <a:lnTo>
                                    <a:pt x="382" y="368"/>
                                  </a:lnTo>
                                  <a:lnTo>
                                    <a:pt x="415" y="381"/>
                                  </a:lnTo>
                                  <a:lnTo>
                                    <a:pt x="443" y="393"/>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40" name="Freeform 92">
                              <a:extLst>
                                <a:ext uri="{FF2B5EF4-FFF2-40B4-BE49-F238E27FC236}">
                                  <a16:creationId xmlns:a16="http://schemas.microsoft.com/office/drawing/2014/main" id="{57CCA50E-D498-41D8-87FF-B6D1A75B925A}"/>
                                </a:ext>
                              </a:extLst>
                            </p:cNvPr>
                            <p:cNvSpPr>
                              <a:spLocks/>
                            </p:cNvSpPr>
                            <p:nvPr/>
                          </p:nvSpPr>
                          <p:spPr bwMode="auto">
                            <a:xfrm>
                              <a:off x="2122" y="1790"/>
                              <a:ext cx="124" cy="120"/>
                            </a:xfrm>
                            <a:custGeom>
                              <a:avLst/>
                              <a:gdLst>
                                <a:gd name="T0" fmla="*/ 0 w 618"/>
                                <a:gd name="T1" fmla="*/ 0 h 602"/>
                                <a:gd name="T2" fmla="*/ 0 w 618"/>
                                <a:gd name="T3" fmla="*/ 0 h 602"/>
                                <a:gd name="T4" fmla="*/ 0 w 618"/>
                                <a:gd name="T5" fmla="*/ 0 h 602"/>
                                <a:gd name="T6" fmla="*/ 0 w 618"/>
                                <a:gd name="T7" fmla="*/ 0 h 602"/>
                                <a:gd name="T8" fmla="*/ 0 w 618"/>
                                <a:gd name="T9" fmla="*/ 0 h 602"/>
                                <a:gd name="T10" fmla="*/ 0 w 618"/>
                                <a:gd name="T11" fmla="*/ 0 h 602"/>
                                <a:gd name="T12" fmla="*/ 0 w 618"/>
                                <a:gd name="T13" fmla="*/ 0 h 602"/>
                                <a:gd name="T14" fmla="*/ 0 w 618"/>
                                <a:gd name="T15" fmla="*/ 0 h 602"/>
                                <a:gd name="T16" fmla="*/ 0 w 618"/>
                                <a:gd name="T17" fmla="*/ 0 h 602"/>
                                <a:gd name="T18" fmla="*/ 0 w 618"/>
                                <a:gd name="T19" fmla="*/ 0 h 602"/>
                                <a:gd name="T20" fmla="*/ 0 w 618"/>
                                <a:gd name="T21" fmla="*/ 0 h 602"/>
                                <a:gd name="T22" fmla="*/ 0 w 618"/>
                                <a:gd name="T23" fmla="*/ 0 h 602"/>
                                <a:gd name="T24" fmla="*/ 0 w 618"/>
                                <a:gd name="T25" fmla="*/ 0 h 602"/>
                                <a:gd name="T26" fmla="*/ 0 w 618"/>
                                <a:gd name="T27" fmla="*/ 0 h 602"/>
                                <a:gd name="T28" fmla="*/ 0 w 618"/>
                                <a:gd name="T29" fmla="*/ 0 h 602"/>
                                <a:gd name="T30" fmla="*/ 0 w 618"/>
                                <a:gd name="T31" fmla="*/ 0 h 602"/>
                                <a:gd name="T32" fmla="*/ 0 w 618"/>
                                <a:gd name="T33" fmla="*/ 0 h 602"/>
                                <a:gd name="T34" fmla="*/ 0 w 618"/>
                                <a:gd name="T35" fmla="*/ 0 h 602"/>
                                <a:gd name="T36" fmla="*/ 0 w 618"/>
                                <a:gd name="T37" fmla="*/ 0 h 602"/>
                                <a:gd name="T38" fmla="*/ 0 w 618"/>
                                <a:gd name="T39" fmla="*/ 0 h 602"/>
                                <a:gd name="T40" fmla="*/ 0 w 618"/>
                                <a:gd name="T41" fmla="*/ 0 h 6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8"/>
                                <a:gd name="T64" fmla="*/ 0 h 602"/>
                                <a:gd name="T65" fmla="*/ 618 w 618"/>
                                <a:gd name="T66" fmla="*/ 602 h 6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8" h="602">
                                  <a:moveTo>
                                    <a:pt x="0" y="0"/>
                                  </a:moveTo>
                                  <a:lnTo>
                                    <a:pt x="7" y="41"/>
                                  </a:lnTo>
                                  <a:lnTo>
                                    <a:pt x="18" y="82"/>
                                  </a:lnTo>
                                  <a:lnTo>
                                    <a:pt x="35" y="128"/>
                                  </a:lnTo>
                                  <a:lnTo>
                                    <a:pt x="55" y="163"/>
                                  </a:lnTo>
                                  <a:lnTo>
                                    <a:pt x="83" y="202"/>
                                  </a:lnTo>
                                  <a:lnTo>
                                    <a:pt x="104" y="237"/>
                                  </a:lnTo>
                                  <a:lnTo>
                                    <a:pt x="129" y="280"/>
                                  </a:lnTo>
                                  <a:lnTo>
                                    <a:pt x="157" y="328"/>
                                  </a:lnTo>
                                  <a:lnTo>
                                    <a:pt x="176" y="356"/>
                                  </a:lnTo>
                                  <a:lnTo>
                                    <a:pt x="199" y="385"/>
                                  </a:lnTo>
                                  <a:lnTo>
                                    <a:pt x="226" y="415"/>
                                  </a:lnTo>
                                  <a:lnTo>
                                    <a:pt x="260" y="445"/>
                                  </a:lnTo>
                                  <a:lnTo>
                                    <a:pt x="304" y="482"/>
                                  </a:lnTo>
                                  <a:lnTo>
                                    <a:pt x="342" y="512"/>
                                  </a:lnTo>
                                  <a:lnTo>
                                    <a:pt x="385" y="537"/>
                                  </a:lnTo>
                                  <a:lnTo>
                                    <a:pt x="432" y="558"/>
                                  </a:lnTo>
                                  <a:lnTo>
                                    <a:pt x="485" y="578"/>
                                  </a:lnTo>
                                  <a:lnTo>
                                    <a:pt x="525" y="589"/>
                                  </a:lnTo>
                                  <a:lnTo>
                                    <a:pt x="573" y="598"/>
                                  </a:lnTo>
                                  <a:lnTo>
                                    <a:pt x="618" y="602"/>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nvGrpSpPr>
                    <p:cNvPr id="34213" name="Group 93">
                      <a:extLst>
                        <a:ext uri="{FF2B5EF4-FFF2-40B4-BE49-F238E27FC236}">
                          <a16:creationId xmlns:a16="http://schemas.microsoft.com/office/drawing/2014/main" id="{3C7E7CCC-E9F4-4BEF-A2FE-8538749032E0}"/>
                        </a:ext>
                      </a:extLst>
                    </p:cNvPr>
                    <p:cNvGrpSpPr>
                      <a:grpSpLocks/>
                    </p:cNvGrpSpPr>
                    <p:nvPr/>
                  </p:nvGrpSpPr>
                  <p:grpSpPr bwMode="auto">
                    <a:xfrm>
                      <a:off x="2151" y="1787"/>
                      <a:ext cx="187" cy="152"/>
                      <a:chOff x="2151" y="1787"/>
                      <a:chExt cx="187" cy="152"/>
                    </a:xfrm>
                  </p:grpSpPr>
                  <p:grpSp>
                    <p:nvGrpSpPr>
                      <p:cNvPr id="34214" name="Group 94">
                        <a:extLst>
                          <a:ext uri="{FF2B5EF4-FFF2-40B4-BE49-F238E27FC236}">
                            <a16:creationId xmlns:a16="http://schemas.microsoft.com/office/drawing/2014/main" id="{17FC3AC2-80D0-447B-8661-E1FB38465EB0}"/>
                          </a:ext>
                        </a:extLst>
                      </p:cNvPr>
                      <p:cNvGrpSpPr>
                        <a:grpSpLocks/>
                      </p:cNvGrpSpPr>
                      <p:nvPr/>
                    </p:nvGrpSpPr>
                    <p:grpSpPr bwMode="auto">
                      <a:xfrm>
                        <a:off x="2222" y="1863"/>
                        <a:ext cx="114" cy="76"/>
                        <a:chOff x="2222" y="1863"/>
                        <a:chExt cx="114" cy="76"/>
                      </a:xfrm>
                    </p:grpSpPr>
                    <p:grpSp>
                      <p:nvGrpSpPr>
                        <p:cNvPr id="34222" name="Group 95">
                          <a:extLst>
                            <a:ext uri="{FF2B5EF4-FFF2-40B4-BE49-F238E27FC236}">
                              <a16:creationId xmlns:a16="http://schemas.microsoft.com/office/drawing/2014/main" id="{A3376BDE-FC6E-4337-A164-AAD412113E77}"/>
                            </a:ext>
                          </a:extLst>
                        </p:cNvPr>
                        <p:cNvGrpSpPr>
                          <a:grpSpLocks/>
                        </p:cNvGrpSpPr>
                        <p:nvPr/>
                      </p:nvGrpSpPr>
                      <p:grpSpPr bwMode="auto">
                        <a:xfrm>
                          <a:off x="2291" y="1863"/>
                          <a:ext cx="45" cy="38"/>
                          <a:chOff x="2291" y="1863"/>
                          <a:chExt cx="45" cy="38"/>
                        </a:xfrm>
                      </p:grpSpPr>
                      <p:sp>
                        <p:nvSpPr>
                          <p:cNvPr id="34229" name="Freeform 96">
                            <a:extLst>
                              <a:ext uri="{FF2B5EF4-FFF2-40B4-BE49-F238E27FC236}">
                                <a16:creationId xmlns:a16="http://schemas.microsoft.com/office/drawing/2014/main" id="{52A7904B-E4AF-4005-BEBF-7AF8FD97E686}"/>
                              </a:ext>
                            </a:extLst>
                          </p:cNvPr>
                          <p:cNvSpPr>
                            <a:spLocks/>
                          </p:cNvSpPr>
                          <p:nvPr/>
                        </p:nvSpPr>
                        <p:spPr bwMode="auto">
                          <a:xfrm>
                            <a:off x="2310" y="1865"/>
                            <a:ext cx="5" cy="21"/>
                          </a:xfrm>
                          <a:custGeom>
                            <a:avLst/>
                            <a:gdLst>
                              <a:gd name="T0" fmla="*/ 0 w 27"/>
                              <a:gd name="T1" fmla="*/ 0 h 101"/>
                              <a:gd name="T2" fmla="*/ 0 w 27"/>
                              <a:gd name="T3" fmla="*/ 0 h 101"/>
                              <a:gd name="T4" fmla="*/ 0 w 27"/>
                              <a:gd name="T5" fmla="*/ 0 h 101"/>
                              <a:gd name="T6" fmla="*/ 0 w 27"/>
                              <a:gd name="T7" fmla="*/ 0 h 101"/>
                              <a:gd name="T8" fmla="*/ 0 w 27"/>
                              <a:gd name="T9" fmla="*/ 0 h 101"/>
                              <a:gd name="T10" fmla="*/ 0 w 27"/>
                              <a:gd name="T11" fmla="*/ 0 h 101"/>
                              <a:gd name="T12" fmla="*/ 0 60000 65536"/>
                              <a:gd name="T13" fmla="*/ 0 60000 65536"/>
                              <a:gd name="T14" fmla="*/ 0 60000 65536"/>
                              <a:gd name="T15" fmla="*/ 0 60000 65536"/>
                              <a:gd name="T16" fmla="*/ 0 60000 65536"/>
                              <a:gd name="T17" fmla="*/ 0 60000 65536"/>
                              <a:gd name="T18" fmla="*/ 0 w 27"/>
                              <a:gd name="T19" fmla="*/ 0 h 101"/>
                              <a:gd name="T20" fmla="*/ 27 w 27"/>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27" h="101">
                                <a:moveTo>
                                  <a:pt x="14" y="0"/>
                                </a:moveTo>
                                <a:lnTo>
                                  <a:pt x="21" y="21"/>
                                </a:lnTo>
                                <a:lnTo>
                                  <a:pt x="27" y="51"/>
                                </a:lnTo>
                                <a:lnTo>
                                  <a:pt x="24" y="69"/>
                                </a:lnTo>
                                <a:lnTo>
                                  <a:pt x="11" y="89"/>
                                </a:lnTo>
                                <a:lnTo>
                                  <a:pt x="0" y="101"/>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30" name="Freeform 97">
                            <a:extLst>
                              <a:ext uri="{FF2B5EF4-FFF2-40B4-BE49-F238E27FC236}">
                                <a16:creationId xmlns:a16="http://schemas.microsoft.com/office/drawing/2014/main" id="{C1EFB7A6-53FC-435B-B40A-E0571B350D3D}"/>
                              </a:ext>
                            </a:extLst>
                          </p:cNvPr>
                          <p:cNvSpPr>
                            <a:spLocks/>
                          </p:cNvSpPr>
                          <p:nvPr/>
                        </p:nvSpPr>
                        <p:spPr bwMode="auto">
                          <a:xfrm>
                            <a:off x="2291" y="1874"/>
                            <a:ext cx="25" cy="27"/>
                          </a:xfrm>
                          <a:custGeom>
                            <a:avLst/>
                            <a:gdLst>
                              <a:gd name="T0" fmla="*/ 0 w 124"/>
                              <a:gd name="T1" fmla="*/ 0 h 137"/>
                              <a:gd name="T2" fmla="*/ 0 w 124"/>
                              <a:gd name="T3" fmla="*/ 0 h 137"/>
                              <a:gd name="T4" fmla="*/ 0 w 124"/>
                              <a:gd name="T5" fmla="*/ 0 h 137"/>
                              <a:gd name="T6" fmla="*/ 0 w 124"/>
                              <a:gd name="T7" fmla="*/ 0 h 137"/>
                              <a:gd name="T8" fmla="*/ 0 w 124"/>
                              <a:gd name="T9" fmla="*/ 0 h 137"/>
                              <a:gd name="T10" fmla="*/ 0 w 124"/>
                              <a:gd name="T11" fmla="*/ 0 h 137"/>
                              <a:gd name="T12" fmla="*/ 0 w 124"/>
                              <a:gd name="T13" fmla="*/ 0 h 137"/>
                              <a:gd name="T14" fmla="*/ 0 w 124"/>
                              <a:gd name="T15" fmla="*/ 0 h 137"/>
                              <a:gd name="T16" fmla="*/ 0 w 124"/>
                              <a:gd name="T17" fmla="*/ 0 h 1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4"/>
                              <a:gd name="T28" fmla="*/ 0 h 137"/>
                              <a:gd name="T29" fmla="*/ 124 w 124"/>
                              <a:gd name="T30" fmla="*/ 137 h 1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4" h="137">
                                <a:moveTo>
                                  <a:pt x="0" y="0"/>
                                </a:moveTo>
                                <a:lnTo>
                                  <a:pt x="30" y="5"/>
                                </a:lnTo>
                                <a:lnTo>
                                  <a:pt x="61" y="11"/>
                                </a:lnTo>
                                <a:lnTo>
                                  <a:pt x="75" y="20"/>
                                </a:lnTo>
                                <a:lnTo>
                                  <a:pt x="89" y="40"/>
                                </a:lnTo>
                                <a:lnTo>
                                  <a:pt x="92" y="61"/>
                                </a:lnTo>
                                <a:lnTo>
                                  <a:pt x="104" y="85"/>
                                </a:lnTo>
                                <a:lnTo>
                                  <a:pt x="115" y="109"/>
                                </a:lnTo>
                                <a:lnTo>
                                  <a:pt x="124" y="137"/>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31" name="Freeform 98">
                            <a:extLst>
                              <a:ext uri="{FF2B5EF4-FFF2-40B4-BE49-F238E27FC236}">
                                <a16:creationId xmlns:a16="http://schemas.microsoft.com/office/drawing/2014/main" id="{1F67A48C-C3E3-4C0E-A8E1-CA16CDDFCDA6}"/>
                              </a:ext>
                            </a:extLst>
                          </p:cNvPr>
                          <p:cNvSpPr>
                            <a:spLocks/>
                          </p:cNvSpPr>
                          <p:nvPr/>
                        </p:nvSpPr>
                        <p:spPr bwMode="auto">
                          <a:xfrm>
                            <a:off x="2327" y="1863"/>
                            <a:ext cx="9" cy="33"/>
                          </a:xfrm>
                          <a:custGeom>
                            <a:avLst/>
                            <a:gdLst>
                              <a:gd name="T0" fmla="*/ 0 w 45"/>
                              <a:gd name="T1" fmla="*/ 0 h 162"/>
                              <a:gd name="T2" fmla="*/ 0 w 45"/>
                              <a:gd name="T3" fmla="*/ 0 h 162"/>
                              <a:gd name="T4" fmla="*/ 0 w 45"/>
                              <a:gd name="T5" fmla="*/ 0 h 162"/>
                              <a:gd name="T6" fmla="*/ 0 w 45"/>
                              <a:gd name="T7" fmla="*/ 0 h 162"/>
                              <a:gd name="T8" fmla="*/ 0 w 45"/>
                              <a:gd name="T9" fmla="*/ 0 h 162"/>
                              <a:gd name="T10" fmla="*/ 0 w 45"/>
                              <a:gd name="T11" fmla="*/ 0 h 162"/>
                              <a:gd name="T12" fmla="*/ 0 60000 65536"/>
                              <a:gd name="T13" fmla="*/ 0 60000 65536"/>
                              <a:gd name="T14" fmla="*/ 0 60000 65536"/>
                              <a:gd name="T15" fmla="*/ 0 60000 65536"/>
                              <a:gd name="T16" fmla="*/ 0 60000 65536"/>
                              <a:gd name="T17" fmla="*/ 0 60000 65536"/>
                              <a:gd name="T18" fmla="*/ 0 w 45"/>
                              <a:gd name="T19" fmla="*/ 0 h 162"/>
                              <a:gd name="T20" fmla="*/ 45 w 45"/>
                              <a:gd name="T21" fmla="*/ 162 h 162"/>
                            </a:gdLst>
                            <a:ahLst/>
                            <a:cxnLst>
                              <a:cxn ang="T12">
                                <a:pos x="T0" y="T1"/>
                              </a:cxn>
                              <a:cxn ang="T13">
                                <a:pos x="T2" y="T3"/>
                              </a:cxn>
                              <a:cxn ang="T14">
                                <a:pos x="T4" y="T5"/>
                              </a:cxn>
                              <a:cxn ang="T15">
                                <a:pos x="T6" y="T7"/>
                              </a:cxn>
                              <a:cxn ang="T16">
                                <a:pos x="T8" y="T9"/>
                              </a:cxn>
                              <a:cxn ang="T17">
                                <a:pos x="T10" y="T11"/>
                              </a:cxn>
                            </a:cxnLst>
                            <a:rect l="T18" t="T19" r="T20" b="T21"/>
                            <a:pathLst>
                              <a:path w="45" h="162">
                                <a:moveTo>
                                  <a:pt x="0" y="80"/>
                                </a:moveTo>
                                <a:lnTo>
                                  <a:pt x="2" y="110"/>
                                </a:lnTo>
                                <a:lnTo>
                                  <a:pt x="6" y="138"/>
                                </a:lnTo>
                                <a:lnTo>
                                  <a:pt x="17" y="151"/>
                                </a:lnTo>
                                <a:lnTo>
                                  <a:pt x="45" y="162"/>
                                </a:lnTo>
                                <a:lnTo>
                                  <a:pt x="45" y="0"/>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4223" name="Group 99">
                          <a:extLst>
                            <a:ext uri="{FF2B5EF4-FFF2-40B4-BE49-F238E27FC236}">
                              <a16:creationId xmlns:a16="http://schemas.microsoft.com/office/drawing/2014/main" id="{393CB4B5-A124-4337-844A-9220A97BB73D}"/>
                            </a:ext>
                          </a:extLst>
                        </p:cNvPr>
                        <p:cNvGrpSpPr>
                          <a:grpSpLocks/>
                        </p:cNvGrpSpPr>
                        <p:nvPr/>
                      </p:nvGrpSpPr>
                      <p:grpSpPr bwMode="auto">
                        <a:xfrm>
                          <a:off x="2222" y="1916"/>
                          <a:ext cx="61" cy="23"/>
                          <a:chOff x="2222" y="1916"/>
                          <a:chExt cx="61" cy="23"/>
                        </a:xfrm>
                      </p:grpSpPr>
                      <p:sp>
                        <p:nvSpPr>
                          <p:cNvPr id="34224" name="Freeform 100">
                            <a:extLst>
                              <a:ext uri="{FF2B5EF4-FFF2-40B4-BE49-F238E27FC236}">
                                <a16:creationId xmlns:a16="http://schemas.microsoft.com/office/drawing/2014/main" id="{AF21E69D-F636-4C97-A00F-21E2053065F4}"/>
                              </a:ext>
                            </a:extLst>
                          </p:cNvPr>
                          <p:cNvSpPr>
                            <a:spLocks/>
                          </p:cNvSpPr>
                          <p:nvPr/>
                        </p:nvSpPr>
                        <p:spPr bwMode="auto">
                          <a:xfrm>
                            <a:off x="2244" y="1919"/>
                            <a:ext cx="36" cy="5"/>
                          </a:xfrm>
                          <a:custGeom>
                            <a:avLst/>
                            <a:gdLst>
                              <a:gd name="T0" fmla="*/ 0 w 179"/>
                              <a:gd name="T1" fmla="*/ 0 h 24"/>
                              <a:gd name="T2" fmla="*/ 0 w 179"/>
                              <a:gd name="T3" fmla="*/ 0 h 24"/>
                              <a:gd name="T4" fmla="*/ 0 w 179"/>
                              <a:gd name="T5" fmla="*/ 0 h 24"/>
                              <a:gd name="T6" fmla="*/ 0 w 179"/>
                              <a:gd name="T7" fmla="*/ 0 h 24"/>
                              <a:gd name="T8" fmla="*/ 0 w 179"/>
                              <a:gd name="T9" fmla="*/ 0 h 24"/>
                              <a:gd name="T10" fmla="*/ 0 60000 65536"/>
                              <a:gd name="T11" fmla="*/ 0 60000 65536"/>
                              <a:gd name="T12" fmla="*/ 0 60000 65536"/>
                              <a:gd name="T13" fmla="*/ 0 60000 65536"/>
                              <a:gd name="T14" fmla="*/ 0 60000 65536"/>
                              <a:gd name="T15" fmla="*/ 0 w 179"/>
                              <a:gd name="T16" fmla="*/ 0 h 24"/>
                              <a:gd name="T17" fmla="*/ 179 w 179"/>
                              <a:gd name="T18" fmla="*/ 24 h 24"/>
                            </a:gdLst>
                            <a:ahLst/>
                            <a:cxnLst>
                              <a:cxn ang="T10">
                                <a:pos x="T0" y="T1"/>
                              </a:cxn>
                              <a:cxn ang="T11">
                                <a:pos x="T2" y="T3"/>
                              </a:cxn>
                              <a:cxn ang="T12">
                                <a:pos x="T4" y="T5"/>
                              </a:cxn>
                              <a:cxn ang="T13">
                                <a:pos x="T6" y="T7"/>
                              </a:cxn>
                              <a:cxn ang="T14">
                                <a:pos x="T8" y="T9"/>
                              </a:cxn>
                            </a:cxnLst>
                            <a:rect l="T15" t="T16" r="T17" b="T18"/>
                            <a:pathLst>
                              <a:path w="179" h="24">
                                <a:moveTo>
                                  <a:pt x="0" y="0"/>
                                </a:moveTo>
                                <a:lnTo>
                                  <a:pt x="43" y="13"/>
                                </a:lnTo>
                                <a:lnTo>
                                  <a:pt x="80" y="21"/>
                                </a:lnTo>
                                <a:lnTo>
                                  <a:pt x="124" y="24"/>
                                </a:lnTo>
                                <a:lnTo>
                                  <a:pt x="179" y="16"/>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25" name="Freeform 101">
                            <a:extLst>
                              <a:ext uri="{FF2B5EF4-FFF2-40B4-BE49-F238E27FC236}">
                                <a16:creationId xmlns:a16="http://schemas.microsoft.com/office/drawing/2014/main" id="{7088393A-7A34-48DB-9E65-60B15416D57E}"/>
                              </a:ext>
                            </a:extLst>
                          </p:cNvPr>
                          <p:cNvSpPr>
                            <a:spLocks/>
                          </p:cNvSpPr>
                          <p:nvPr/>
                        </p:nvSpPr>
                        <p:spPr bwMode="auto">
                          <a:xfrm>
                            <a:off x="2260" y="1916"/>
                            <a:ext cx="7" cy="8"/>
                          </a:xfrm>
                          <a:custGeom>
                            <a:avLst/>
                            <a:gdLst>
                              <a:gd name="T0" fmla="*/ 0 w 35"/>
                              <a:gd name="T1" fmla="*/ 0 h 42"/>
                              <a:gd name="T2" fmla="*/ 0 w 35"/>
                              <a:gd name="T3" fmla="*/ 0 h 42"/>
                              <a:gd name="T4" fmla="*/ 0 w 35"/>
                              <a:gd name="T5" fmla="*/ 0 h 42"/>
                              <a:gd name="T6" fmla="*/ 0 60000 65536"/>
                              <a:gd name="T7" fmla="*/ 0 60000 65536"/>
                              <a:gd name="T8" fmla="*/ 0 60000 65536"/>
                              <a:gd name="T9" fmla="*/ 0 w 35"/>
                              <a:gd name="T10" fmla="*/ 0 h 42"/>
                              <a:gd name="T11" fmla="*/ 35 w 35"/>
                              <a:gd name="T12" fmla="*/ 42 h 42"/>
                            </a:gdLst>
                            <a:ahLst/>
                            <a:cxnLst>
                              <a:cxn ang="T6">
                                <a:pos x="T0" y="T1"/>
                              </a:cxn>
                              <a:cxn ang="T7">
                                <a:pos x="T2" y="T3"/>
                              </a:cxn>
                              <a:cxn ang="T8">
                                <a:pos x="T4" y="T5"/>
                              </a:cxn>
                            </a:cxnLst>
                            <a:rect l="T9" t="T10" r="T11" b="T12"/>
                            <a:pathLst>
                              <a:path w="35" h="42">
                                <a:moveTo>
                                  <a:pt x="0" y="0"/>
                                </a:moveTo>
                                <a:lnTo>
                                  <a:pt x="22" y="20"/>
                                </a:lnTo>
                                <a:lnTo>
                                  <a:pt x="35" y="42"/>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26" name="Freeform 102">
                            <a:extLst>
                              <a:ext uri="{FF2B5EF4-FFF2-40B4-BE49-F238E27FC236}">
                                <a16:creationId xmlns:a16="http://schemas.microsoft.com/office/drawing/2014/main" id="{1FBA2F5A-629E-4E53-A6D1-B7F761FDFD5B}"/>
                              </a:ext>
                            </a:extLst>
                          </p:cNvPr>
                          <p:cNvSpPr>
                            <a:spLocks/>
                          </p:cNvSpPr>
                          <p:nvPr/>
                        </p:nvSpPr>
                        <p:spPr bwMode="auto">
                          <a:xfrm>
                            <a:off x="2222" y="1932"/>
                            <a:ext cx="44" cy="7"/>
                          </a:xfrm>
                          <a:custGeom>
                            <a:avLst/>
                            <a:gdLst>
                              <a:gd name="T0" fmla="*/ 0 w 220"/>
                              <a:gd name="T1" fmla="*/ 0 h 35"/>
                              <a:gd name="T2" fmla="*/ 0 w 220"/>
                              <a:gd name="T3" fmla="*/ 0 h 35"/>
                              <a:gd name="T4" fmla="*/ 0 w 220"/>
                              <a:gd name="T5" fmla="*/ 0 h 35"/>
                              <a:gd name="T6" fmla="*/ 0 w 220"/>
                              <a:gd name="T7" fmla="*/ 0 h 35"/>
                              <a:gd name="T8" fmla="*/ 0 w 220"/>
                              <a:gd name="T9" fmla="*/ 0 h 35"/>
                              <a:gd name="T10" fmla="*/ 0 60000 65536"/>
                              <a:gd name="T11" fmla="*/ 0 60000 65536"/>
                              <a:gd name="T12" fmla="*/ 0 60000 65536"/>
                              <a:gd name="T13" fmla="*/ 0 60000 65536"/>
                              <a:gd name="T14" fmla="*/ 0 60000 65536"/>
                              <a:gd name="T15" fmla="*/ 0 w 220"/>
                              <a:gd name="T16" fmla="*/ 0 h 35"/>
                              <a:gd name="T17" fmla="*/ 220 w 220"/>
                              <a:gd name="T18" fmla="*/ 35 h 35"/>
                            </a:gdLst>
                            <a:ahLst/>
                            <a:cxnLst>
                              <a:cxn ang="T10">
                                <a:pos x="T0" y="T1"/>
                              </a:cxn>
                              <a:cxn ang="T11">
                                <a:pos x="T2" y="T3"/>
                              </a:cxn>
                              <a:cxn ang="T12">
                                <a:pos x="T4" y="T5"/>
                              </a:cxn>
                              <a:cxn ang="T13">
                                <a:pos x="T6" y="T7"/>
                              </a:cxn>
                              <a:cxn ang="T14">
                                <a:pos x="T8" y="T9"/>
                              </a:cxn>
                            </a:cxnLst>
                            <a:rect l="T15" t="T16" r="T17" b="T18"/>
                            <a:pathLst>
                              <a:path w="220" h="35">
                                <a:moveTo>
                                  <a:pt x="0" y="0"/>
                                </a:moveTo>
                                <a:lnTo>
                                  <a:pt x="57" y="9"/>
                                </a:lnTo>
                                <a:lnTo>
                                  <a:pt x="115" y="16"/>
                                </a:lnTo>
                                <a:lnTo>
                                  <a:pt x="168" y="25"/>
                                </a:lnTo>
                                <a:lnTo>
                                  <a:pt x="220" y="35"/>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27" name="Freeform 103">
                            <a:extLst>
                              <a:ext uri="{FF2B5EF4-FFF2-40B4-BE49-F238E27FC236}">
                                <a16:creationId xmlns:a16="http://schemas.microsoft.com/office/drawing/2014/main" id="{50D341B1-8E89-41FE-A243-BA737055E318}"/>
                              </a:ext>
                            </a:extLst>
                          </p:cNvPr>
                          <p:cNvSpPr>
                            <a:spLocks/>
                          </p:cNvSpPr>
                          <p:nvPr/>
                        </p:nvSpPr>
                        <p:spPr bwMode="auto">
                          <a:xfrm>
                            <a:off x="2260" y="1931"/>
                            <a:ext cx="14" cy="5"/>
                          </a:xfrm>
                          <a:custGeom>
                            <a:avLst/>
                            <a:gdLst>
                              <a:gd name="T0" fmla="*/ 0 w 66"/>
                              <a:gd name="T1" fmla="*/ 0 h 25"/>
                              <a:gd name="T2" fmla="*/ 0 w 66"/>
                              <a:gd name="T3" fmla="*/ 0 h 25"/>
                              <a:gd name="T4" fmla="*/ 0 w 66"/>
                              <a:gd name="T5" fmla="*/ 0 h 25"/>
                              <a:gd name="T6" fmla="*/ 0 w 66"/>
                              <a:gd name="T7" fmla="*/ 0 h 25"/>
                              <a:gd name="T8" fmla="*/ 0 60000 65536"/>
                              <a:gd name="T9" fmla="*/ 0 60000 65536"/>
                              <a:gd name="T10" fmla="*/ 0 60000 65536"/>
                              <a:gd name="T11" fmla="*/ 0 60000 65536"/>
                              <a:gd name="T12" fmla="*/ 0 w 66"/>
                              <a:gd name="T13" fmla="*/ 0 h 25"/>
                              <a:gd name="T14" fmla="*/ 66 w 66"/>
                              <a:gd name="T15" fmla="*/ 25 h 25"/>
                            </a:gdLst>
                            <a:ahLst/>
                            <a:cxnLst>
                              <a:cxn ang="T8">
                                <a:pos x="T0" y="T1"/>
                              </a:cxn>
                              <a:cxn ang="T9">
                                <a:pos x="T2" y="T3"/>
                              </a:cxn>
                              <a:cxn ang="T10">
                                <a:pos x="T4" y="T5"/>
                              </a:cxn>
                              <a:cxn ang="T11">
                                <a:pos x="T6" y="T7"/>
                              </a:cxn>
                            </a:cxnLst>
                            <a:rect l="T12" t="T13" r="T14" b="T15"/>
                            <a:pathLst>
                              <a:path w="66" h="25">
                                <a:moveTo>
                                  <a:pt x="0" y="0"/>
                                </a:moveTo>
                                <a:lnTo>
                                  <a:pt x="31" y="2"/>
                                </a:lnTo>
                                <a:lnTo>
                                  <a:pt x="50" y="8"/>
                                </a:lnTo>
                                <a:lnTo>
                                  <a:pt x="66" y="25"/>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28" name="Line 104">
                            <a:extLst>
                              <a:ext uri="{FF2B5EF4-FFF2-40B4-BE49-F238E27FC236}">
                                <a16:creationId xmlns:a16="http://schemas.microsoft.com/office/drawing/2014/main" id="{0849E699-DFEA-472C-B293-6187119BF3EB}"/>
                              </a:ext>
                            </a:extLst>
                          </p:cNvPr>
                          <p:cNvSpPr>
                            <a:spLocks noChangeShapeType="1"/>
                          </p:cNvSpPr>
                          <p:nvPr/>
                        </p:nvSpPr>
                        <p:spPr bwMode="auto">
                          <a:xfrm>
                            <a:off x="2278" y="1929"/>
                            <a:ext cx="5" cy="10"/>
                          </a:xfrm>
                          <a:prstGeom prst="line">
                            <a:avLst/>
                          </a:prstGeom>
                          <a:noFill/>
                          <a:ln w="3175">
                            <a:solidFill>
                              <a:srgbClr val="8080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4215" name="Group 105">
                        <a:extLst>
                          <a:ext uri="{FF2B5EF4-FFF2-40B4-BE49-F238E27FC236}">
                            <a16:creationId xmlns:a16="http://schemas.microsoft.com/office/drawing/2014/main" id="{BFBCF684-78A2-4512-BA2E-50A7FA5CD37B}"/>
                          </a:ext>
                        </a:extLst>
                      </p:cNvPr>
                      <p:cNvGrpSpPr>
                        <a:grpSpLocks/>
                      </p:cNvGrpSpPr>
                      <p:nvPr/>
                    </p:nvGrpSpPr>
                    <p:grpSpPr bwMode="auto">
                      <a:xfrm>
                        <a:off x="2151" y="1787"/>
                        <a:ext cx="187" cy="152"/>
                        <a:chOff x="2151" y="1787"/>
                        <a:chExt cx="187" cy="152"/>
                      </a:xfrm>
                    </p:grpSpPr>
                    <p:grpSp>
                      <p:nvGrpSpPr>
                        <p:cNvPr id="34216" name="Group 106">
                          <a:extLst>
                            <a:ext uri="{FF2B5EF4-FFF2-40B4-BE49-F238E27FC236}">
                              <a16:creationId xmlns:a16="http://schemas.microsoft.com/office/drawing/2014/main" id="{0F9D4D68-6D72-4903-A427-34C067DAA766}"/>
                            </a:ext>
                          </a:extLst>
                        </p:cNvPr>
                        <p:cNvGrpSpPr>
                          <a:grpSpLocks/>
                        </p:cNvGrpSpPr>
                        <p:nvPr/>
                      </p:nvGrpSpPr>
                      <p:grpSpPr bwMode="auto">
                        <a:xfrm>
                          <a:off x="2162" y="1796"/>
                          <a:ext cx="176" cy="143"/>
                          <a:chOff x="2162" y="1796"/>
                          <a:chExt cx="176" cy="143"/>
                        </a:xfrm>
                      </p:grpSpPr>
                      <p:sp>
                        <p:nvSpPr>
                          <p:cNvPr id="34220" name="Freeform 107">
                            <a:extLst>
                              <a:ext uri="{FF2B5EF4-FFF2-40B4-BE49-F238E27FC236}">
                                <a16:creationId xmlns:a16="http://schemas.microsoft.com/office/drawing/2014/main" id="{27112F98-7155-4FD4-A52C-FC00DFC954CF}"/>
                              </a:ext>
                            </a:extLst>
                          </p:cNvPr>
                          <p:cNvSpPr>
                            <a:spLocks/>
                          </p:cNvSpPr>
                          <p:nvPr/>
                        </p:nvSpPr>
                        <p:spPr bwMode="auto">
                          <a:xfrm>
                            <a:off x="2162" y="1796"/>
                            <a:ext cx="176" cy="114"/>
                          </a:xfrm>
                          <a:custGeom>
                            <a:avLst/>
                            <a:gdLst>
                              <a:gd name="T0" fmla="*/ 0 w 877"/>
                              <a:gd name="T1" fmla="*/ 0 h 567"/>
                              <a:gd name="T2" fmla="*/ 0 w 877"/>
                              <a:gd name="T3" fmla="*/ 0 h 567"/>
                              <a:gd name="T4" fmla="*/ 0 w 877"/>
                              <a:gd name="T5" fmla="*/ 0 h 567"/>
                              <a:gd name="T6" fmla="*/ 0 w 877"/>
                              <a:gd name="T7" fmla="*/ 0 h 567"/>
                              <a:gd name="T8" fmla="*/ 0 w 877"/>
                              <a:gd name="T9" fmla="*/ 0 h 567"/>
                              <a:gd name="T10" fmla="*/ 0 w 877"/>
                              <a:gd name="T11" fmla="*/ 0 h 567"/>
                              <a:gd name="T12" fmla="*/ 0 w 877"/>
                              <a:gd name="T13" fmla="*/ 0 h 567"/>
                              <a:gd name="T14" fmla="*/ 0 w 877"/>
                              <a:gd name="T15" fmla="*/ 0 h 567"/>
                              <a:gd name="T16" fmla="*/ 0 w 877"/>
                              <a:gd name="T17" fmla="*/ 0 h 567"/>
                              <a:gd name="T18" fmla="*/ 0 w 877"/>
                              <a:gd name="T19" fmla="*/ 0 h 567"/>
                              <a:gd name="T20" fmla="*/ 0 w 877"/>
                              <a:gd name="T21" fmla="*/ 0 h 567"/>
                              <a:gd name="T22" fmla="*/ 0 w 877"/>
                              <a:gd name="T23" fmla="*/ 0 h 567"/>
                              <a:gd name="T24" fmla="*/ 0 w 877"/>
                              <a:gd name="T25" fmla="*/ 0 h 567"/>
                              <a:gd name="T26" fmla="*/ 0 w 877"/>
                              <a:gd name="T27" fmla="*/ 0 h 567"/>
                              <a:gd name="T28" fmla="*/ 0 w 877"/>
                              <a:gd name="T29" fmla="*/ 0 h 567"/>
                              <a:gd name="T30" fmla="*/ 0 w 877"/>
                              <a:gd name="T31" fmla="*/ 0 h 567"/>
                              <a:gd name="T32" fmla="*/ 0 w 877"/>
                              <a:gd name="T33" fmla="*/ 0 h 567"/>
                              <a:gd name="T34" fmla="*/ 0 w 877"/>
                              <a:gd name="T35" fmla="*/ 0 h 567"/>
                              <a:gd name="T36" fmla="*/ 0 w 877"/>
                              <a:gd name="T37" fmla="*/ 0 h 567"/>
                              <a:gd name="T38" fmla="*/ 0 w 877"/>
                              <a:gd name="T39" fmla="*/ 0 h 567"/>
                              <a:gd name="T40" fmla="*/ 0 w 877"/>
                              <a:gd name="T41" fmla="*/ 0 h 567"/>
                              <a:gd name="T42" fmla="*/ 0 w 877"/>
                              <a:gd name="T43" fmla="*/ 0 h 567"/>
                              <a:gd name="T44" fmla="*/ 0 w 877"/>
                              <a:gd name="T45" fmla="*/ 0 h 567"/>
                              <a:gd name="T46" fmla="*/ 0 w 877"/>
                              <a:gd name="T47" fmla="*/ 0 h 567"/>
                              <a:gd name="T48" fmla="*/ 0 w 877"/>
                              <a:gd name="T49" fmla="*/ 0 h 567"/>
                              <a:gd name="T50" fmla="*/ 0 w 877"/>
                              <a:gd name="T51" fmla="*/ 0 h 567"/>
                              <a:gd name="T52" fmla="*/ 0 w 877"/>
                              <a:gd name="T53" fmla="*/ 0 h 567"/>
                              <a:gd name="T54" fmla="*/ 0 w 877"/>
                              <a:gd name="T55" fmla="*/ 0 h 56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77"/>
                              <a:gd name="T85" fmla="*/ 0 h 567"/>
                              <a:gd name="T86" fmla="*/ 877 w 877"/>
                              <a:gd name="T87" fmla="*/ 567 h 56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77" h="567">
                                <a:moveTo>
                                  <a:pt x="0" y="0"/>
                                </a:moveTo>
                                <a:lnTo>
                                  <a:pt x="35" y="15"/>
                                </a:lnTo>
                                <a:lnTo>
                                  <a:pt x="69" y="25"/>
                                </a:lnTo>
                                <a:lnTo>
                                  <a:pt x="109" y="31"/>
                                </a:lnTo>
                                <a:lnTo>
                                  <a:pt x="142" y="31"/>
                                </a:lnTo>
                                <a:lnTo>
                                  <a:pt x="185" y="34"/>
                                </a:lnTo>
                                <a:lnTo>
                                  <a:pt x="215" y="43"/>
                                </a:lnTo>
                                <a:lnTo>
                                  <a:pt x="244" y="54"/>
                                </a:lnTo>
                                <a:lnTo>
                                  <a:pt x="276" y="76"/>
                                </a:lnTo>
                                <a:lnTo>
                                  <a:pt x="308" y="103"/>
                                </a:lnTo>
                                <a:lnTo>
                                  <a:pt x="350" y="140"/>
                                </a:lnTo>
                                <a:lnTo>
                                  <a:pt x="381" y="167"/>
                                </a:lnTo>
                                <a:lnTo>
                                  <a:pt x="429" y="217"/>
                                </a:lnTo>
                                <a:lnTo>
                                  <a:pt x="481" y="267"/>
                                </a:lnTo>
                                <a:lnTo>
                                  <a:pt x="524" y="312"/>
                                </a:lnTo>
                                <a:lnTo>
                                  <a:pt x="571" y="364"/>
                                </a:lnTo>
                                <a:lnTo>
                                  <a:pt x="621" y="418"/>
                                </a:lnTo>
                                <a:lnTo>
                                  <a:pt x="664" y="458"/>
                                </a:lnTo>
                                <a:lnTo>
                                  <a:pt x="707" y="496"/>
                                </a:lnTo>
                                <a:lnTo>
                                  <a:pt x="744" y="520"/>
                                </a:lnTo>
                                <a:lnTo>
                                  <a:pt x="782" y="540"/>
                                </a:lnTo>
                                <a:lnTo>
                                  <a:pt x="812" y="560"/>
                                </a:lnTo>
                                <a:lnTo>
                                  <a:pt x="833" y="567"/>
                                </a:lnTo>
                                <a:lnTo>
                                  <a:pt x="851" y="563"/>
                                </a:lnTo>
                                <a:lnTo>
                                  <a:pt x="867" y="552"/>
                                </a:lnTo>
                                <a:lnTo>
                                  <a:pt x="876" y="532"/>
                                </a:lnTo>
                                <a:lnTo>
                                  <a:pt x="877" y="492"/>
                                </a:lnTo>
                                <a:lnTo>
                                  <a:pt x="873" y="452"/>
                                </a:lnTo>
                              </a:path>
                            </a:pathLst>
                          </a:custGeom>
                          <a:noFill/>
                          <a:ln w="11113">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221" name="Freeform 108">
                            <a:extLst>
                              <a:ext uri="{FF2B5EF4-FFF2-40B4-BE49-F238E27FC236}">
                                <a16:creationId xmlns:a16="http://schemas.microsoft.com/office/drawing/2014/main" id="{93A9D00D-F912-41E8-9039-569FEA46A3F3}"/>
                              </a:ext>
                            </a:extLst>
                          </p:cNvPr>
                          <p:cNvSpPr>
                            <a:spLocks/>
                          </p:cNvSpPr>
                          <p:nvPr/>
                        </p:nvSpPr>
                        <p:spPr bwMode="auto">
                          <a:xfrm>
                            <a:off x="2190" y="1802"/>
                            <a:ext cx="99" cy="137"/>
                          </a:xfrm>
                          <a:custGeom>
                            <a:avLst/>
                            <a:gdLst>
                              <a:gd name="T0" fmla="*/ 0 w 494"/>
                              <a:gd name="T1" fmla="*/ 0 h 685"/>
                              <a:gd name="T2" fmla="*/ 0 w 494"/>
                              <a:gd name="T3" fmla="*/ 0 h 685"/>
                              <a:gd name="T4" fmla="*/ 0 w 494"/>
                              <a:gd name="T5" fmla="*/ 0 h 685"/>
                              <a:gd name="T6" fmla="*/ 0 w 494"/>
                              <a:gd name="T7" fmla="*/ 0 h 685"/>
                              <a:gd name="T8" fmla="*/ 0 w 494"/>
                              <a:gd name="T9" fmla="*/ 0 h 685"/>
                              <a:gd name="T10" fmla="*/ 0 w 494"/>
                              <a:gd name="T11" fmla="*/ 0 h 685"/>
                              <a:gd name="T12" fmla="*/ 0 w 494"/>
                              <a:gd name="T13" fmla="*/ 0 h 685"/>
                              <a:gd name="T14" fmla="*/ 0 w 494"/>
                              <a:gd name="T15" fmla="*/ 0 h 685"/>
                              <a:gd name="T16" fmla="*/ 0 w 494"/>
                              <a:gd name="T17" fmla="*/ 0 h 685"/>
                              <a:gd name="T18" fmla="*/ 0 w 494"/>
                              <a:gd name="T19" fmla="*/ 0 h 685"/>
                              <a:gd name="T20" fmla="*/ 0 w 494"/>
                              <a:gd name="T21" fmla="*/ 0 h 685"/>
                              <a:gd name="T22" fmla="*/ 0 w 494"/>
                              <a:gd name="T23" fmla="*/ 0 h 685"/>
                              <a:gd name="T24" fmla="*/ 0 w 494"/>
                              <a:gd name="T25" fmla="*/ 0 h 685"/>
                              <a:gd name="T26" fmla="*/ 0 w 494"/>
                              <a:gd name="T27" fmla="*/ 0 h 685"/>
                              <a:gd name="T28" fmla="*/ 0 w 494"/>
                              <a:gd name="T29" fmla="*/ 0 h 685"/>
                              <a:gd name="T30" fmla="*/ 0 w 494"/>
                              <a:gd name="T31" fmla="*/ 0 h 685"/>
                              <a:gd name="T32" fmla="*/ 0 w 494"/>
                              <a:gd name="T33" fmla="*/ 0 h 685"/>
                              <a:gd name="T34" fmla="*/ 0 w 494"/>
                              <a:gd name="T35" fmla="*/ 0 h 685"/>
                              <a:gd name="T36" fmla="*/ 0 w 494"/>
                              <a:gd name="T37" fmla="*/ 0 h 685"/>
                              <a:gd name="T38" fmla="*/ 0 w 494"/>
                              <a:gd name="T39" fmla="*/ 0 h 685"/>
                              <a:gd name="T40" fmla="*/ 0 w 494"/>
                              <a:gd name="T41" fmla="*/ 0 h 685"/>
                              <a:gd name="T42" fmla="*/ 0 w 494"/>
                              <a:gd name="T43" fmla="*/ 0 h 685"/>
                              <a:gd name="T44" fmla="*/ 0 w 494"/>
                              <a:gd name="T45" fmla="*/ 0 h 685"/>
                              <a:gd name="T46" fmla="*/ 0 w 494"/>
                              <a:gd name="T47" fmla="*/ 0 h 685"/>
                              <a:gd name="T48" fmla="*/ 0 w 494"/>
                              <a:gd name="T49" fmla="*/ 0 h 6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94"/>
                              <a:gd name="T76" fmla="*/ 0 h 685"/>
                              <a:gd name="T77" fmla="*/ 494 w 494"/>
                              <a:gd name="T78" fmla="*/ 685 h 6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94" h="685">
                                <a:moveTo>
                                  <a:pt x="0" y="0"/>
                                </a:moveTo>
                                <a:lnTo>
                                  <a:pt x="18" y="59"/>
                                </a:lnTo>
                                <a:lnTo>
                                  <a:pt x="37" y="116"/>
                                </a:lnTo>
                                <a:lnTo>
                                  <a:pt x="55" y="155"/>
                                </a:lnTo>
                                <a:lnTo>
                                  <a:pt x="82" y="202"/>
                                </a:lnTo>
                                <a:lnTo>
                                  <a:pt x="119" y="256"/>
                                </a:lnTo>
                                <a:lnTo>
                                  <a:pt x="150" y="299"/>
                                </a:lnTo>
                                <a:lnTo>
                                  <a:pt x="182" y="344"/>
                                </a:lnTo>
                                <a:lnTo>
                                  <a:pt x="219" y="397"/>
                                </a:lnTo>
                                <a:lnTo>
                                  <a:pt x="244" y="431"/>
                                </a:lnTo>
                                <a:lnTo>
                                  <a:pt x="268" y="450"/>
                                </a:lnTo>
                                <a:lnTo>
                                  <a:pt x="299" y="471"/>
                                </a:lnTo>
                                <a:lnTo>
                                  <a:pt x="322" y="489"/>
                                </a:lnTo>
                                <a:lnTo>
                                  <a:pt x="345" y="516"/>
                                </a:lnTo>
                                <a:lnTo>
                                  <a:pt x="376" y="541"/>
                                </a:lnTo>
                                <a:lnTo>
                                  <a:pt x="406" y="565"/>
                                </a:lnTo>
                                <a:lnTo>
                                  <a:pt x="435" y="584"/>
                                </a:lnTo>
                                <a:lnTo>
                                  <a:pt x="465" y="608"/>
                                </a:lnTo>
                                <a:lnTo>
                                  <a:pt x="485" y="627"/>
                                </a:lnTo>
                                <a:lnTo>
                                  <a:pt x="494" y="645"/>
                                </a:lnTo>
                                <a:lnTo>
                                  <a:pt x="491" y="669"/>
                                </a:lnTo>
                                <a:lnTo>
                                  <a:pt x="479" y="675"/>
                                </a:lnTo>
                                <a:lnTo>
                                  <a:pt x="449" y="682"/>
                                </a:lnTo>
                                <a:lnTo>
                                  <a:pt x="420" y="685"/>
                                </a:lnTo>
                                <a:lnTo>
                                  <a:pt x="385" y="684"/>
                                </a:lnTo>
                              </a:path>
                            </a:pathLst>
                          </a:custGeom>
                          <a:noFill/>
                          <a:ln w="11113">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4217" name="Group 109">
                          <a:extLst>
                            <a:ext uri="{FF2B5EF4-FFF2-40B4-BE49-F238E27FC236}">
                              <a16:creationId xmlns:a16="http://schemas.microsoft.com/office/drawing/2014/main" id="{1A1531FB-D536-4D23-8574-48F0D6ABBE2C}"/>
                            </a:ext>
                          </a:extLst>
                        </p:cNvPr>
                        <p:cNvGrpSpPr>
                          <a:grpSpLocks/>
                        </p:cNvGrpSpPr>
                        <p:nvPr/>
                      </p:nvGrpSpPr>
                      <p:grpSpPr bwMode="auto">
                        <a:xfrm>
                          <a:off x="2151" y="1787"/>
                          <a:ext cx="15" cy="16"/>
                          <a:chOff x="2151" y="1787"/>
                          <a:chExt cx="15" cy="16"/>
                        </a:xfrm>
                      </p:grpSpPr>
                      <p:sp>
                        <p:nvSpPr>
                          <p:cNvPr id="34218" name="Oval 110">
                            <a:extLst>
                              <a:ext uri="{FF2B5EF4-FFF2-40B4-BE49-F238E27FC236}">
                                <a16:creationId xmlns:a16="http://schemas.microsoft.com/office/drawing/2014/main" id="{4BB8BFDC-581C-4B28-98C4-DB8CF08F45AE}"/>
                              </a:ext>
                            </a:extLst>
                          </p:cNvPr>
                          <p:cNvSpPr>
                            <a:spLocks noChangeArrowheads="1"/>
                          </p:cNvSpPr>
                          <p:nvPr/>
                        </p:nvSpPr>
                        <p:spPr bwMode="auto">
                          <a:xfrm>
                            <a:off x="2151" y="1787"/>
                            <a:ext cx="15" cy="16"/>
                          </a:xfrm>
                          <a:prstGeom prst="ellipse">
                            <a:avLst/>
                          </a:prstGeom>
                          <a:solidFill>
                            <a:srgbClr val="8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219" name="Oval 111">
                            <a:extLst>
                              <a:ext uri="{FF2B5EF4-FFF2-40B4-BE49-F238E27FC236}">
                                <a16:creationId xmlns:a16="http://schemas.microsoft.com/office/drawing/2014/main" id="{9C13F87E-F5B4-4932-870A-71A60B035D39}"/>
                              </a:ext>
                            </a:extLst>
                          </p:cNvPr>
                          <p:cNvSpPr>
                            <a:spLocks noChangeArrowheads="1"/>
                          </p:cNvSpPr>
                          <p:nvPr/>
                        </p:nvSpPr>
                        <p:spPr bwMode="auto">
                          <a:xfrm>
                            <a:off x="2153" y="1790"/>
                            <a:ext cx="9" cy="9"/>
                          </a:xfrm>
                          <a:prstGeom prst="ellipse">
                            <a:avLst/>
                          </a:pr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grpSp>
              </p:grpSp>
            </p:grpSp>
            <p:grpSp>
              <p:nvGrpSpPr>
                <p:cNvPr id="34175" name="Group 112">
                  <a:extLst>
                    <a:ext uri="{FF2B5EF4-FFF2-40B4-BE49-F238E27FC236}">
                      <a16:creationId xmlns:a16="http://schemas.microsoft.com/office/drawing/2014/main" id="{CF10272C-2343-41A5-81B9-2415E0CA6967}"/>
                    </a:ext>
                  </a:extLst>
                </p:cNvPr>
                <p:cNvGrpSpPr>
                  <a:grpSpLocks/>
                </p:cNvGrpSpPr>
                <p:nvPr/>
              </p:nvGrpSpPr>
              <p:grpSpPr bwMode="auto">
                <a:xfrm>
                  <a:off x="2012" y="1522"/>
                  <a:ext cx="275" cy="207"/>
                  <a:chOff x="2012" y="1522"/>
                  <a:chExt cx="275" cy="207"/>
                </a:xfrm>
              </p:grpSpPr>
              <p:grpSp>
                <p:nvGrpSpPr>
                  <p:cNvPr id="34176" name="Group 113">
                    <a:extLst>
                      <a:ext uri="{FF2B5EF4-FFF2-40B4-BE49-F238E27FC236}">
                        <a16:creationId xmlns:a16="http://schemas.microsoft.com/office/drawing/2014/main" id="{FFF0486E-6275-41CF-B657-C5EEDAEB543B}"/>
                      </a:ext>
                    </a:extLst>
                  </p:cNvPr>
                  <p:cNvGrpSpPr>
                    <a:grpSpLocks/>
                  </p:cNvGrpSpPr>
                  <p:nvPr/>
                </p:nvGrpSpPr>
                <p:grpSpPr bwMode="auto">
                  <a:xfrm>
                    <a:off x="2012" y="1522"/>
                    <a:ext cx="208" cy="183"/>
                    <a:chOff x="2012" y="1522"/>
                    <a:chExt cx="208" cy="183"/>
                  </a:xfrm>
                </p:grpSpPr>
                <p:grpSp>
                  <p:nvGrpSpPr>
                    <p:cNvPr id="34188" name="Group 114">
                      <a:extLst>
                        <a:ext uri="{FF2B5EF4-FFF2-40B4-BE49-F238E27FC236}">
                          <a16:creationId xmlns:a16="http://schemas.microsoft.com/office/drawing/2014/main" id="{00B18376-F9E7-400D-9DEF-8C08102A8240}"/>
                        </a:ext>
                      </a:extLst>
                    </p:cNvPr>
                    <p:cNvGrpSpPr>
                      <a:grpSpLocks/>
                    </p:cNvGrpSpPr>
                    <p:nvPr/>
                  </p:nvGrpSpPr>
                  <p:grpSpPr bwMode="auto">
                    <a:xfrm>
                      <a:off x="2012" y="1558"/>
                      <a:ext cx="208" cy="53"/>
                      <a:chOff x="2012" y="1558"/>
                      <a:chExt cx="208" cy="53"/>
                    </a:xfrm>
                  </p:grpSpPr>
                  <p:grpSp>
                    <p:nvGrpSpPr>
                      <p:cNvPr id="34200" name="Group 115">
                        <a:extLst>
                          <a:ext uri="{FF2B5EF4-FFF2-40B4-BE49-F238E27FC236}">
                            <a16:creationId xmlns:a16="http://schemas.microsoft.com/office/drawing/2014/main" id="{C05A7D3A-380A-4E6E-BE9B-F95F83407684}"/>
                          </a:ext>
                        </a:extLst>
                      </p:cNvPr>
                      <p:cNvGrpSpPr>
                        <a:grpSpLocks/>
                      </p:cNvGrpSpPr>
                      <p:nvPr/>
                    </p:nvGrpSpPr>
                    <p:grpSpPr bwMode="auto">
                      <a:xfrm>
                        <a:off x="2015" y="1558"/>
                        <a:ext cx="205" cy="53"/>
                        <a:chOff x="2015" y="1558"/>
                        <a:chExt cx="205" cy="53"/>
                      </a:xfrm>
                    </p:grpSpPr>
                    <p:sp>
                      <p:nvSpPr>
                        <p:cNvPr id="34204" name="Freeform 116">
                          <a:extLst>
                            <a:ext uri="{FF2B5EF4-FFF2-40B4-BE49-F238E27FC236}">
                              <a16:creationId xmlns:a16="http://schemas.microsoft.com/office/drawing/2014/main" id="{224720F6-EDE5-439D-9B56-FDBF9085DAF7}"/>
                            </a:ext>
                          </a:extLst>
                        </p:cNvPr>
                        <p:cNvSpPr>
                          <a:spLocks/>
                        </p:cNvSpPr>
                        <p:nvPr/>
                      </p:nvSpPr>
                      <p:spPr bwMode="auto">
                        <a:xfrm>
                          <a:off x="2015" y="1558"/>
                          <a:ext cx="204" cy="53"/>
                        </a:xfrm>
                        <a:custGeom>
                          <a:avLst/>
                          <a:gdLst>
                            <a:gd name="T0" fmla="*/ 0 w 1020"/>
                            <a:gd name="T1" fmla="*/ 0 h 265"/>
                            <a:gd name="T2" fmla="*/ 0 w 1020"/>
                            <a:gd name="T3" fmla="*/ 0 h 265"/>
                            <a:gd name="T4" fmla="*/ 0 w 1020"/>
                            <a:gd name="T5" fmla="*/ 0 h 265"/>
                            <a:gd name="T6" fmla="*/ 0 w 1020"/>
                            <a:gd name="T7" fmla="*/ 0 h 265"/>
                            <a:gd name="T8" fmla="*/ 0 w 1020"/>
                            <a:gd name="T9" fmla="*/ 0 h 265"/>
                            <a:gd name="T10" fmla="*/ 0 w 1020"/>
                            <a:gd name="T11" fmla="*/ 0 h 265"/>
                            <a:gd name="T12" fmla="*/ 0 w 1020"/>
                            <a:gd name="T13" fmla="*/ 0 h 265"/>
                            <a:gd name="T14" fmla="*/ 0 w 1020"/>
                            <a:gd name="T15" fmla="*/ 0 h 265"/>
                            <a:gd name="T16" fmla="*/ 0 w 1020"/>
                            <a:gd name="T17" fmla="*/ 0 h 265"/>
                            <a:gd name="T18" fmla="*/ 0 w 1020"/>
                            <a:gd name="T19" fmla="*/ 0 h 265"/>
                            <a:gd name="T20" fmla="*/ 0 w 1020"/>
                            <a:gd name="T21" fmla="*/ 0 h 265"/>
                            <a:gd name="T22" fmla="*/ 0 w 1020"/>
                            <a:gd name="T23" fmla="*/ 0 h 265"/>
                            <a:gd name="T24" fmla="*/ 0 w 1020"/>
                            <a:gd name="T25" fmla="*/ 0 h 265"/>
                            <a:gd name="T26" fmla="*/ 0 w 1020"/>
                            <a:gd name="T27" fmla="*/ 0 h 265"/>
                            <a:gd name="T28" fmla="*/ 0 w 1020"/>
                            <a:gd name="T29" fmla="*/ 0 h 265"/>
                            <a:gd name="T30" fmla="*/ 0 w 1020"/>
                            <a:gd name="T31" fmla="*/ 0 h 265"/>
                            <a:gd name="T32" fmla="*/ 0 w 1020"/>
                            <a:gd name="T33" fmla="*/ 0 h 265"/>
                            <a:gd name="T34" fmla="*/ 0 w 1020"/>
                            <a:gd name="T35" fmla="*/ 0 h 265"/>
                            <a:gd name="T36" fmla="*/ 0 w 1020"/>
                            <a:gd name="T37" fmla="*/ 0 h 265"/>
                            <a:gd name="T38" fmla="*/ 0 w 1020"/>
                            <a:gd name="T39" fmla="*/ 0 h 265"/>
                            <a:gd name="T40" fmla="*/ 0 w 1020"/>
                            <a:gd name="T41" fmla="*/ 0 h 265"/>
                            <a:gd name="T42" fmla="*/ 0 w 1020"/>
                            <a:gd name="T43" fmla="*/ 0 h 265"/>
                            <a:gd name="T44" fmla="*/ 0 w 1020"/>
                            <a:gd name="T45" fmla="*/ 0 h 265"/>
                            <a:gd name="T46" fmla="*/ 0 w 1020"/>
                            <a:gd name="T47" fmla="*/ 0 h 265"/>
                            <a:gd name="T48" fmla="*/ 0 w 1020"/>
                            <a:gd name="T49" fmla="*/ 0 h 265"/>
                            <a:gd name="T50" fmla="*/ 0 w 1020"/>
                            <a:gd name="T51" fmla="*/ 0 h 265"/>
                            <a:gd name="T52" fmla="*/ 0 w 1020"/>
                            <a:gd name="T53" fmla="*/ 0 h 265"/>
                            <a:gd name="T54" fmla="*/ 0 w 1020"/>
                            <a:gd name="T55" fmla="*/ 0 h 265"/>
                            <a:gd name="T56" fmla="*/ 0 w 1020"/>
                            <a:gd name="T57" fmla="*/ 0 h 265"/>
                            <a:gd name="T58" fmla="*/ 0 w 1020"/>
                            <a:gd name="T59" fmla="*/ 0 h 265"/>
                            <a:gd name="T60" fmla="*/ 0 w 1020"/>
                            <a:gd name="T61" fmla="*/ 0 h 265"/>
                            <a:gd name="T62" fmla="*/ 0 w 1020"/>
                            <a:gd name="T63" fmla="*/ 0 h 265"/>
                            <a:gd name="T64" fmla="*/ 0 w 1020"/>
                            <a:gd name="T65" fmla="*/ 0 h 265"/>
                            <a:gd name="T66" fmla="*/ 0 w 1020"/>
                            <a:gd name="T67" fmla="*/ 0 h 265"/>
                            <a:gd name="T68" fmla="*/ 0 w 1020"/>
                            <a:gd name="T69" fmla="*/ 0 h 2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20"/>
                            <a:gd name="T106" fmla="*/ 0 h 265"/>
                            <a:gd name="T107" fmla="*/ 1020 w 1020"/>
                            <a:gd name="T108" fmla="*/ 265 h 2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20" h="265">
                              <a:moveTo>
                                <a:pt x="1020" y="106"/>
                              </a:moveTo>
                              <a:lnTo>
                                <a:pt x="970" y="100"/>
                              </a:lnTo>
                              <a:lnTo>
                                <a:pt x="913" y="94"/>
                              </a:lnTo>
                              <a:lnTo>
                                <a:pt x="851" y="82"/>
                              </a:lnTo>
                              <a:lnTo>
                                <a:pt x="781" y="69"/>
                              </a:lnTo>
                              <a:lnTo>
                                <a:pt x="712" y="55"/>
                              </a:lnTo>
                              <a:lnTo>
                                <a:pt x="650" y="42"/>
                              </a:lnTo>
                              <a:lnTo>
                                <a:pt x="596" y="33"/>
                              </a:lnTo>
                              <a:lnTo>
                                <a:pt x="538" y="24"/>
                              </a:lnTo>
                              <a:lnTo>
                                <a:pt x="470" y="15"/>
                              </a:lnTo>
                              <a:lnTo>
                                <a:pt x="419" y="5"/>
                              </a:lnTo>
                              <a:lnTo>
                                <a:pt x="367" y="0"/>
                              </a:lnTo>
                              <a:lnTo>
                                <a:pt x="320" y="2"/>
                              </a:lnTo>
                              <a:lnTo>
                                <a:pt x="275" y="8"/>
                              </a:lnTo>
                              <a:lnTo>
                                <a:pt x="214" y="19"/>
                              </a:lnTo>
                              <a:lnTo>
                                <a:pt x="165" y="31"/>
                              </a:lnTo>
                              <a:lnTo>
                                <a:pt x="134" y="41"/>
                              </a:lnTo>
                              <a:lnTo>
                                <a:pt x="99" y="58"/>
                              </a:lnTo>
                              <a:lnTo>
                                <a:pt x="62" y="75"/>
                              </a:lnTo>
                              <a:lnTo>
                                <a:pt x="29" y="94"/>
                              </a:lnTo>
                              <a:lnTo>
                                <a:pt x="0" y="113"/>
                              </a:lnTo>
                              <a:lnTo>
                                <a:pt x="68" y="265"/>
                              </a:lnTo>
                              <a:lnTo>
                                <a:pt x="107" y="250"/>
                              </a:lnTo>
                              <a:lnTo>
                                <a:pt x="141" y="237"/>
                              </a:lnTo>
                              <a:lnTo>
                                <a:pt x="174" y="226"/>
                              </a:lnTo>
                              <a:lnTo>
                                <a:pt x="208" y="217"/>
                              </a:lnTo>
                              <a:lnTo>
                                <a:pt x="248" y="204"/>
                              </a:lnTo>
                              <a:lnTo>
                                <a:pt x="283" y="198"/>
                              </a:lnTo>
                              <a:lnTo>
                                <a:pt x="335" y="193"/>
                              </a:lnTo>
                              <a:lnTo>
                                <a:pt x="404" y="192"/>
                              </a:lnTo>
                              <a:lnTo>
                                <a:pt x="464" y="195"/>
                              </a:lnTo>
                              <a:lnTo>
                                <a:pt x="529" y="195"/>
                              </a:lnTo>
                              <a:lnTo>
                                <a:pt x="578" y="198"/>
                              </a:lnTo>
                              <a:lnTo>
                                <a:pt x="629" y="206"/>
                              </a:lnTo>
                              <a:lnTo>
                                <a:pt x="1020" y="106"/>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4205" name="Group 117">
                          <a:extLst>
                            <a:ext uri="{FF2B5EF4-FFF2-40B4-BE49-F238E27FC236}">
                              <a16:creationId xmlns:a16="http://schemas.microsoft.com/office/drawing/2014/main" id="{E6BB7EE3-EF02-474B-A8D4-5030E1BBA5CB}"/>
                            </a:ext>
                          </a:extLst>
                        </p:cNvPr>
                        <p:cNvGrpSpPr>
                          <a:grpSpLocks/>
                        </p:cNvGrpSpPr>
                        <p:nvPr/>
                      </p:nvGrpSpPr>
                      <p:grpSpPr bwMode="auto">
                        <a:xfrm>
                          <a:off x="2029" y="1565"/>
                          <a:ext cx="191" cy="46"/>
                          <a:chOff x="2029" y="1565"/>
                          <a:chExt cx="191" cy="46"/>
                        </a:xfrm>
                      </p:grpSpPr>
                      <p:grpSp>
                        <p:nvGrpSpPr>
                          <p:cNvPr id="34206" name="Group 118">
                            <a:extLst>
                              <a:ext uri="{FF2B5EF4-FFF2-40B4-BE49-F238E27FC236}">
                                <a16:creationId xmlns:a16="http://schemas.microsoft.com/office/drawing/2014/main" id="{FA8961D9-EEFA-402C-8886-11E72FA15A57}"/>
                              </a:ext>
                            </a:extLst>
                          </p:cNvPr>
                          <p:cNvGrpSpPr>
                            <a:grpSpLocks/>
                          </p:cNvGrpSpPr>
                          <p:nvPr/>
                        </p:nvGrpSpPr>
                        <p:grpSpPr bwMode="auto">
                          <a:xfrm>
                            <a:off x="2029" y="1579"/>
                            <a:ext cx="191" cy="32"/>
                            <a:chOff x="2029" y="1579"/>
                            <a:chExt cx="191" cy="32"/>
                          </a:xfrm>
                        </p:grpSpPr>
                        <p:sp>
                          <p:nvSpPr>
                            <p:cNvPr id="34208" name="Freeform 119">
                              <a:extLst>
                                <a:ext uri="{FF2B5EF4-FFF2-40B4-BE49-F238E27FC236}">
                                  <a16:creationId xmlns:a16="http://schemas.microsoft.com/office/drawing/2014/main" id="{1675A5E2-5D52-4EEF-B903-9DD7D7369767}"/>
                                </a:ext>
                              </a:extLst>
                            </p:cNvPr>
                            <p:cNvSpPr>
                              <a:spLocks/>
                            </p:cNvSpPr>
                            <p:nvPr/>
                          </p:nvSpPr>
                          <p:spPr bwMode="auto">
                            <a:xfrm>
                              <a:off x="2029" y="1580"/>
                              <a:ext cx="191" cy="27"/>
                            </a:xfrm>
                            <a:custGeom>
                              <a:avLst/>
                              <a:gdLst>
                                <a:gd name="T0" fmla="*/ 0 w 956"/>
                                <a:gd name="T1" fmla="*/ 0 h 134"/>
                                <a:gd name="T2" fmla="*/ 0 w 956"/>
                                <a:gd name="T3" fmla="*/ 0 h 134"/>
                                <a:gd name="T4" fmla="*/ 0 w 956"/>
                                <a:gd name="T5" fmla="*/ 0 h 134"/>
                                <a:gd name="T6" fmla="*/ 0 w 956"/>
                                <a:gd name="T7" fmla="*/ 0 h 134"/>
                                <a:gd name="T8" fmla="*/ 0 w 956"/>
                                <a:gd name="T9" fmla="*/ 0 h 134"/>
                                <a:gd name="T10" fmla="*/ 0 w 956"/>
                                <a:gd name="T11" fmla="*/ 0 h 134"/>
                                <a:gd name="T12" fmla="*/ 0 w 956"/>
                                <a:gd name="T13" fmla="*/ 0 h 134"/>
                                <a:gd name="T14" fmla="*/ 0 w 956"/>
                                <a:gd name="T15" fmla="*/ 0 h 134"/>
                                <a:gd name="T16" fmla="*/ 0 w 956"/>
                                <a:gd name="T17" fmla="*/ 0 h 134"/>
                                <a:gd name="T18" fmla="*/ 0 w 956"/>
                                <a:gd name="T19" fmla="*/ 0 h 134"/>
                                <a:gd name="T20" fmla="*/ 0 w 956"/>
                                <a:gd name="T21" fmla="*/ 0 h 134"/>
                                <a:gd name="T22" fmla="*/ 0 w 956"/>
                                <a:gd name="T23" fmla="*/ 0 h 134"/>
                                <a:gd name="T24" fmla="*/ 0 w 956"/>
                                <a:gd name="T25" fmla="*/ 0 h 134"/>
                                <a:gd name="T26" fmla="*/ 0 w 956"/>
                                <a:gd name="T27" fmla="*/ 0 h 134"/>
                                <a:gd name="T28" fmla="*/ 0 w 956"/>
                                <a:gd name="T29" fmla="*/ 0 h 134"/>
                                <a:gd name="T30" fmla="*/ 0 w 956"/>
                                <a:gd name="T31" fmla="*/ 0 h 134"/>
                                <a:gd name="T32" fmla="*/ 0 w 956"/>
                                <a:gd name="T33" fmla="*/ 0 h 134"/>
                                <a:gd name="T34" fmla="*/ 0 w 956"/>
                                <a:gd name="T35" fmla="*/ 0 h 134"/>
                                <a:gd name="T36" fmla="*/ 0 w 956"/>
                                <a:gd name="T37" fmla="*/ 0 h 134"/>
                                <a:gd name="T38" fmla="*/ 0 w 956"/>
                                <a:gd name="T39" fmla="*/ 0 h 134"/>
                                <a:gd name="T40" fmla="*/ 0 w 956"/>
                                <a:gd name="T41" fmla="*/ 0 h 134"/>
                                <a:gd name="T42" fmla="*/ 0 w 956"/>
                                <a:gd name="T43" fmla="*/ 0 h 134"/>
                                <a:gd name="T44" fmla="*/ 0 w 956"/>
                                <a:gd name="T45" fmla="*/ 0 h 134"/>
                                <a:gd name="T46" fmla="*/ 0 w 956"/>
                                <a:gd name="T47" fmla="*/ 0 h 134"/>
                                <a:gd name="T48" fmla="*/ 0 w 956"/>
                                <a:gd name="T49" fmla="*/ 0 h 134"/>
                                <a:gd name="T50" fmla="*/ 0 w 956"/>
                                <a:gd name="T51" fmla="*/ 0 h 134"/>
                                <a:gd name="T52" fmla="*/ 0 w 956"/>
                                <a:gd name="T53" fmla="*/ 0 h 134"/>
                                <a:gd name="T54" fmla="*/ 0 w 956"/>
                                <a:gd name="T55" fmla="*/ 0 h 134"/>
                                <a:gd name="T56" fmla="*/ 0 w 956"/>
                                <a:gd name="T57" fmla="*/ 0 h 134"/>
                                <a:gd name="T58" fmla="*/ 0 w 956"/>
                                <a:gd name="T59" fmla="*/ 0 h 1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6"/>
                                <a:gd name="T91" fmla="*/ 0 h 134"/>
                                <a:gd name="T92" fmla="*/ 956 w 956"/>
                                <a:gd name="T93" fmla="*/ 134 h 1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6" h="134">
                                  <a:moveTo>
                                    <a:pt x="956" y="0"/>
                                  </a:moveTo>
                                  <a:lnTo>
                                    <a:pt x="597" y="47"/>
                                  </a:lnTo>
                                  <a:lnTo>
                                    <a:pt x="535" y="39"/>
                                  </a:lnTo>
                                  <a:lnTo>
                                    <a:pt x="480" y="35"/>
                                  </a:lnTo>
                                  <a:lnTo>
                                    <a:pt x="428" y="34"/>
                                  </a:lnTo>
                                  <a:lnTo>
                                    <a:pt x="374" y="31"/>
                                  </a:lnTo>
                                  <a:lnTo>
                                    <a:pt x="325" y="33"/>
                                  </a:lnTo>
                                  <a:lnTo>
                                    <a:pt x="281" y="35"/>
                                  </a:lnTo>
                                  <a:lnTo>
                                    <a:pt x="242" y="36"/>
                                  </a:lnTo>
                                  <a:lnTo>
                                    <a:pt x="193" y="42"/>
                                  </a:lnTo>
                                  <a:lnTo>
                                    <a:pt x="153" y="51"/>
                                  </a:lnTo>
                                  <a:lnTo>
                                    <a:pt x="114" y="63"/>
                                  </a:lnTo>
                                  <a:lnTo>
                                    <a:pt x="79" y="75"/>
                                  </a:lnTo>
                                  <a:lnTo>
                                    <a:pt x="52" y="85"/>
                                  </a:lnTo>
                                  <a:lnTo>
                                    <a:pt x="23" y="100"/>
                                  </a:lnTo>
                                  <a:lnTo>
                                    <a:pt x="0" y="118"/>
                                  </a:lnTo>
                                  <a:lnTo>
                                    <a:pt x="5" y="134"/>
                                  </a:lnTo>
                                  <a:lnTo>
                                    <a:pt x="43" y="120"/>
                                  </a:lnTo>
                                  <a:lnTo>
                                    <a:pt x="77" y="107"/>
                                  </a:lnTo>
                                  <a:lnTo>
                                    <a:pt x="110" y="96"/>
                                  </a:lnTo>
                                  <a:lnTo>
                                    <a:pt x="144" y="87"/>
                                  </a:lnTo>
                                  <a:lnTo>
                                    <a:pt x="185" y="75"/>
                                  </a:lnTo>
                                  <a:lnTo>
                                    <a:pt x="220" y="68"/>
                                  </a:lnTo>
                                  <a:lnTo>
                                    <a:pt x="271" y="63"/>
                                  </a:lnTo>
                                  <a:lnTo>
                                    <a:pt x="340" y="62"/>
                                  </a:lnTo>
                                  <a:lnTo>
                                    <a:pt x="400" y="65"/>
                                  </a:lnTo>
                                  <a:lnTo>
                                    <a:pt x="465" y="65"/>
                                  </a:lnTo>
                                  <a:lnTo>
                                    <a:pt x="514" y="68"/>
                                  </a:lnTo>
                                  <a:lnTo>
                                    <a:pt x="565" y="77"/>
                                  </a:lnTo>
                                  <a:lnTo>
                                    <a:pt x="956" y="0"/>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209" name="Freeform 120">
                              <a:extLst>
                                <a:ext uri="{FF2B5EF4-FFF2-40B4-BE49-F238E27FC236}">
                                  <a16:creationId xmlns:a16="http://schemas.microsoft.com/office/drawing/2014/main" id="{2FF1A091-6C7C-4B58-B822-BDB93A76B87C}"/>
                                </a:ext>
                              </a:extLst>
                            </p:cNvPr>
                            <p:cNvSpPr>
                              <a:spLocks/>
                            </p:cNvSpPr>
                            <p:nvPr/>
                          </p:nvSpPr>
                          <p:spPr bwMode="auto">
                            <a:xfrm>
                              <a:off x="2029" y="1579"/>
                              <a:ext cx="191" cy="32"/>
                            </a:xfrm>
                            <a:custGeom>
                              <a:avLst/>
                              <a:gdLst>
                                <a:gd name="T0" fmla="*/ 0 w 956"/>
                                <a:gd name="T1" fmla="*/ 0 h 158"/>
                                <a:gd name="T2" fmla="*/ 0 w 956"/>
                                <a:gd name="T3" fmla="*/ 0 h 158"/>
                                <a:gd name="T4" fmla="*/ 0 w 956"/>
                                <a:gd name="T5" fmla="*/ 0 h 158"/>
                                <a:gd name="T6" fmla="*/ 0 w 956"/>
                                <a:gd name="T7" fmla="*/ 0 h 158"/>
                                <a:gd name="T8" fmla="*/ 0 w 956"/>
                                <a:gd name="T9" fmla="*/ 0 h 158"/>
                                <a:gd name="T10" fmla="*/ 0 w 956"/>
                                <a:gd name="T11" fmla="*/ 0 h 158"/>
                                <a:gd name="T12" fmla="*/ 0 w 956"/>
                                <a:gd name="T13" fmla="*/ 0 h 158"/>
                                <a:gd name="T14" fmla="*/ 0 w 956"/>
                                <a:gd name="T15" fmla="*/ 0 h 158"/>
                                <a:gd name="T16" fmla="*/ 0 w 956"/>
                                <a:gd name="T17" fmla="*/ 0 h 158"/>
                                <a:gd name="T18" fmla="*/ 0 w 956"/>
                                <a:gd name="T19" fmla="*/ 0 h 158"/>
                                <a:gd name="T20" fmla="*/ 0 w 956"/>
                                <a:gd name="T21" fmla="*/ 0 h 158"/>
                                <a:gd name="T22" fmla="*/ 0 w 956"/>
                                <a:gd name="T23" fmla="*/ 0 h 158"/>
                                <a:gd name="T24" fmla="*/ 0 w 956"/>
                                <a:gd name="T25" fmla="*/ 0 h 158"/>
                                <a:gd name="T26" fmla="*/ 0 w 956"/>
                                <a:gd name="T27" fmla="*/ 0 h 158"/>
                                <a:gd name="T28" fmla="*/ 0 w 956"/>
                                <a:gd name="T29" fmla="*/ 0 h 158"/>
                                <a:gd name="T30" fmla="*/ 0 w 956"/>
                                <a:gd name="T31" fmla="*/ 0 h 158"/>
                                <a:gd name="T32" fmla="*/ 0 w 956"/>
                                <a:gd name="T33" fmla="*/ 0 h 158"/>
                                <a:gd name="T34" fmla="*/ 0 w 956"/>
                                <a:gd name="T35" fmla="*/ 0 h 158"/>
                                <a:gd name="T36" fmla="*/ 0 w 956"/>
                                <a:gd name="T37" fmla="*/ 0 h 158"/>
                                <a:gd name="T38" fmla="*/ 0 w 956"/>
                                <a:gd name="T39" fmla="*/ 0 h 158"/>
                                <a:gd name="T40" fmla="*/ 0 w 956"/>
                                <a:gd name="T41" fmla="*/ 0 h 158"/>
                                <a:gd name="T42" fmla="*/ 0 w 956"/>
                                <a:gd name="T43" fmla="*/ 0 h 158"/>
                                <a:gd name="T44" fmla="*/ 0 w 956"/>
                                <a:gd name="T45" fmla="*/ 0 h 158"/>
                                <a:gd name="T46" fmla="*/ 0 w 956"/>
                                <a:gd name="T47" fmla="*/ 0 h 158"/>
                                <a:gd name="T48" fmla="*/ 0 w 956"/>
                                <a:gd name="T49" fmla="*/ 0 h 158"/>
                                <a:gd name="T50" fmla="*/ 0 w 956"/>
                                <a:gd name="T51" fmla="*/ 0 h 158"/>
                                <a:gd name="T52" fmla="*/ 0 w 956"/>
                                <a:gd name="T53" fmla="*/ 0 h 158"/>
                                <a:gd name="T54" fmla="*/ 0 w 956"/>
                                <a:gd name="T55" fmla="*/ 0 h 158"/>
                                <a:gd name="T56" fmla="*/ 0 w 956"/>
                                <a:gd name="T57" fmla="*/ 0 h 158"/>
                                <a:gd name="T58" fmla="*/ 0 w 956"/>
                                <a:gd name="T59" fmla="*/ 0 h 1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6"/>
                                <a:gd name="T91" fmla="*/ 0 h 158"/>
                                <a:gd name="T92" fmla="*/ 956 w 956"/>
                                <a:gd name="T93" fmla="*/ 158 h 15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6" h="158">
                                  <a:moveTo>
                                    <a:pt x="956" y="0"/>
                                  </a:moveTo>
                                  <a:lnTo>
                                    <a:pt x="597" y="71"/>
                                  </a:lnTo>
                                  <a:lnTo>
                                    <a:pt x="535" y="62"/>
                                  </a:lnTo>
                                  <a:lnTo>
                                    <a:pt x="480" y="58"/>
                                  </a:lnTo>
                                  <a:lnTo>
                                    <a:pt x="428" y="56"/>
                                  </a:lnTo>
                                  <a:lnTo>
                                    <a:pt x="374" y="53"/>
                                  </a:lnTo>
                                  <a:lnTo>
                                    <a:pt x="325" y="55"/>
                                  </a:lnTo>
                                  <a:lnTo>
                                    <a:pt x="281" y="58"/>
                                  </a:lnTo>
                                  <a:lnTo>
                                    <a:pt x="242" y="59"/>
                                  </a:lnTo>
                                  <a:lnTo>
                                    <a:pt x="193" y="66"/>
                                  </a:lnTo>
                                  <a:lnTo>
                                    <a:pt x="153" y="75"/>
                                  </a:lnTo>
                                  <a:lnTo>
                                    <a:pt x="114" y="86"/>
                                  </a:lnTo>
                                  <a:lnTo>
                                    <a:pt x="79" y="98"/>
                                  </a:lnTo>
                                  <a:lnTo>
                                    <a:pt x="52" y="109"/>
                                  </a:lnTo>
                                  <a:lnTo>
                                    <a:pt x="23" y="123"/>
                                  </a:lnTo>
                                  <a:lnTo>
                                    <a:pt x="0" y="141"/>
                                  </a:lnTo>
                                  <a:lnTo>
                                    <a:pt x="5" y="158"/>
                                  </a:lnTo>
                                  <a:lnTo>
                                    <a:pt x="43" y="144"/>
                                  </a:lnTo>
                                  <a:lnTo>
                                    <a:pt x="77" y="130"/>
                                  </a:lnTo>
                                  <a:lnTo>
                                    <a:pt x="110" y="119"/>
                                  </a:lnTo>
                                  <a:lnTo>
                                    <a:pt x="144" y="111"/>
                                  </a:lnTo>
                                  <a:lnTo>
                                    <a:pt x="185" y="98"/>
                                  </a:lnTo>
                                  <a:lnTo>
                                    <a:pt x="220" y="91"/>
                                  </a:lnTo>
                                  <a:lnTo>
                                    <a:pt x="271" y="86"/>
                                  </a:lnTo>
                                  <a:lnTo>
                                    <a:pt x="340" y="85"/>
                                  </a:lnTo>
                                  <a:lnTo>
                                    <a:pt x="400" y="88"/>
                                  </a:lnTo>
                                  <a:lnTo>
                                    <a:pt x="465" y="88"/>
                                  </a:lnTo>
                                  <a:lnTo>
                                    <a:pt x="514" y="91"/>
                                  </a:lnTo>
                                  <a:lnTo>
                                    <a:pt x="565" y="100"/>
                                  </a:lnTo>
                                  <a:lnTo>
                                    <a:pt x="956" y="0"/>
                                  </a:lnTo>
                                  <a:close/>
                                </a:path>
                              </a:pathLst>
                            </a:cu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4207" name="Freeform 121">
                            <a:extLst>
                              <a:ext uri="{FF2B5EF4-FFF2-40B4-BE49-F238E27FC236}">
                                <a16:creationId xmlns:a16="http://schemas.microsoft.com/office/drawing/2014/main" id="{AE194106-1D86-43E5-9319-A466A222F270}"/>
                              </a:ext>
                            </a:extLst>
                          </p:cNvPr>
                          <p:cNvSpPr>
                            <a:spLocks/>
                          </p:cNvSpPr>
                          <p:nvPr/>
                        </p:nvSpPr>
                        <p:spPr bwMode="auto">
                          <a:xfrm>
                            <a:off x="2032" y="1565"/>
                            <a:ext cx="137" cy="16"/>
                          </a:xfrm>
                          <a:custGeom>
                            <a:avLst/>
                            <a:gdLst>
                              <a:gd name="T0" fmla="*/ 0 w 687"/>
                              <a:gd name="T1" fmla="*/ 0 h 78"/>
                              <a:gd name="T2" fmla="*/ 0 w 687"/>
                              <a:gd name="T3" fmla="*/ 0 h 78"/>
                              <a:gd name="T4" fmla="*/ 0 w 687"/>
                              <a:gd name="T5" fmla="*/ 0 h 78"/>
                              <a:gd name="T6" fmla="*/ 0 w 687"/>
                              <a:gd name="T7" fmla="*/ 0 h 78"/>
                              <a:gd name="T8" fmla="*/ 0 w 687"/>
                              <a:gd name="T9" fmla="*/ 0 h 78"/>
                              <a:gd name="T10" fmla="*/ 0 w 687"/>
                              <a:gd name="T11" fmla="*/ 0 h 78"/>
                              <a:gd name="T12" fmla="*/ 0 w 687"/>
                              <a:gd name="T13" fmla="*/ 0 h 78"/>
                              <a:gd name="T14" fmla="*/ 0 w 687"/>
                              <a:gd name="T15" fmla="*/ 0 h 78"/>
                              <a:gd name="T16" fmla="*/ 0 w 687"/>
                              <a:gd name="T17" fmla="*/ 0 h 78"/>
                              <a:gd name="T18" fmla="*/ 0 w 687"/>
                              <a:gd name="T19" fmla="*/ 0 h 78"/>
                              <a:gd name="T20" fmla="*/ 0 w 687"/>
                              <a:gd name="T21" fmla="*/ 0 h 78"/>
                              <a:gd name="T22" fmla="*/ 0 w 687"/>
                              <a:gd name="T23" fmla="*/ 0 h 78"/>
                              <a:gd name="T24" fmla="*/ 0 w 687"/>
                              <a:gd name="T25" fmla="*/ 0 h 78"/>
                              <a:gd name="T26" fmla="*/ 0 w 687"/>
                              <a:gd name="T27" fmla="*/ 0 h 78"/>
                              <a:gd name="T28" fmla="*/ 0 w 687"/>
                              <a:gd name="T29" fmla="*/ 0 h 78"/>
                              <a:gd name="T30" fmla="*/ 0 w 687"/>
                              <a:gd name="T31" fmla="*/ 0 h 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87"/>
                              <a:gd name="T49" fmla="*/ 0 h 78"/>
                              <a:gd name="T50" fmla="*/ 687 w 687"/>
                              <a:gd name="T51" fmla="*/ 78 h 7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87" h="78">
                                <a:moveTo>
                                  <a:pt x="0" y="78"/>
                                </a:moveTo>
                                <a:lnTo>
                                  <a:pt x="32" y="62"/>
                                </a:lnTo>
                                <a:lnTo>
                                  <a:pt x="65" y="47"/>
                                </a:lnTo>
                                <a:lnTo>
                                  <a:pt x="111" y="34"/>
                                </a:lnTo>
                                <a:lnTo>
                                  <a:pt x="161" y="20"/>
                                </a:lnTo>
                                <a:lnTo>
                                  <a:pt x="212" y="10"/>
                                </a:lnTo>
                                <a:lnTo>
                                  <a:pt x="256" y="4"/>
                                </a:lnTo>
                                <a:lnTo>
                                  <a:pt x="318" y="0"/>
                                </a:lnTo>
                                <a:lnTo>
                                  <a:pt x="357" y="0"/>
                                </a:lnTo>
                                <a:lnTo>
                                  <a:pt x="414" y="3"/>
                                </a:lnTo>
                                <a:lnTo>
                                  <a:pt x="469" y="10"/>
                                </a:lnTo>
                                <a:lnTo>
                                  <a:pt x="509" y="17"/>
                                </a:lnTo>
                                <a:lnTo>
                                  <a:pt x="556" y="26"/>
                                </a:lnTo>
                                <a:lnTo>
                                  <a:pt x="601" y="38"/>
                                </a:lnTo>
                                <a:lnTo>
                                  <a:pt x="642" y="50"/>
                                </a:lnTo>
                                <a:lnTo>
                                  <a:pt x="687" y="68"/>
                                </a:lnTo>
                              </a:path>
                            </a:pathLst>
                          </a:custGeom>
                          <a:noFill/>
                          <a:ln w="4763">
                            <a:solidFill>
                              <a:srgbClr val="E00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4201" name="Group 122">
                        <a:extLst>
                          <a:ext uri="{FF2B5EF4-FFF2-40B4-BE49-F238E27FC236}">
                            <a16:creationId xmlns:a16="http://schemas.microsoft.com/office/drawing/2014/main" id="{545A965E-BD86-4578-9800-4275FFC02614}"/>
                          </a:ext>
                        </a:extLst>
                      </p:cNvPr>
                      <p:cNvGrpSpPr>
                        <a:grpSpLocks/>
                      </p:cNvGrpSpPr>
                      <p:nvPr/>
                    </p:nvGrpSpPr>
                    <p:grpSpPr bwMode="auto">
                      <a:xfrm>
                        <a:off x="2012" y="1579"/>
                        <a:ext cx="21" cy="32"/>
                        <a:chOff x="2012" y="1579"/>
                        <a:chExt cx="21" cy="32"/>
                      </a:xfrm>
                    </p:grpSpPr>
                    <p:sp>
                      <p:nvSpPr>
                        <p:cNvPr id="34202" name="Freeform 123">
                          <a:extLst>
                            <a:ext uri="{FF2B5EF4-FFF2-40B4-BE49-F238E27FC236}">
                              <a16:creationId xmlns:a16="http://schemas.microsoft.com/office/drawing/2014/main" id="{A3CC3C77-3168-4B94-9984-1A39621BC3B4}"/>
                            </a:ext>
                          </a:extLst>
                        </p:cNvPr>
                        <p:cNvSpPr>
                          <a:spLocks/>
                        </p:cNvSpPr>
                        <p:nvPr/>
                      </p:nvSpPr>
                      <p:spPr bwMode="auto">
                        <a:xfrm>
                          <a:off x="2012" y="1579"/>
                          <a:ext cx="21" cy="32"/>
                        </a:xfrm>
                        <a:custGeom>
                          <a:avLst/>
                          <a:gdLst>
                            <a:gd name="T0" fmla="*/ 0 w 106"/>
                            <a:gd name="T1" fmla="*/ 0 h 160"/>
                            <a:gd name="T2" fmla="*/ 0 w 106"/>
                            <a:gd name="T3" fmla="*/ 0 h 160"/>
                            <a:gd name="T4" fmla="*/ 0 w 106"/>
                            <a:gd name="T5" fmla="*/ 0 h 160"/>
                            <a:gd name="T6" fmla="*/ 0 w 106"/>
                            <a:gd name="T7" fmla="*/ 0 h 160"/>
                            <a:gd name="T8" fmla="*/ 0 w 106"/>
                            <a:gd name="T9" fmla="*/ 0 h 160"/>
                            <a:gd name="T10" fmla="*/ 0 w 106"/>
                            <a:gd name="T11" fmla="*/ 0 h 160"/>
                            <a:gd name="T12" fmla="*/ 0 w 106"/>
                            <a:gd name="T13" fmla="*/ 0 h 160"/>
                            <a:gd name="T14" fmla="*/ 0 w 106"/>
                            <a:gd name="T15" fmla="*/ 0 h 160"/>
                            <a:gd name="T16" fmla="*/ 0 w 106"/>
                            <a:gd name="T17" fmla="*/ 0 h 160"/>
                            <a:gd name="T18" fmla="*/ 0 w 106"/>
                            <a:gd name="T19" fmla="*/ 0 h 160"/>
                            <a:gd name="T20" fmla="*/ 0 w 106"/>
                            <a:gd name="T21" fmla="*/ 0 h 160"/>
                            <a:gd name="T22" fmla="*/ 0 w 106"/>
                            <a:gd name="T23" fmla="*/ 0 h 160"/>
                            <a:gd name="T24" fmla="*/ 0 w 106"/>
                            <a:gd name="T25" fmla="*/ 0 h 160"/>
                            <a:gd name="T26" fmla="*/ 0 w 106"/>
                            <a:gd name="T27" fmla="*/ 0 h 160"/>
                            <a:gd name="T28" fmla="*/ 0 w 106"/>
                            <a:gd name="T29" fmla="*/ 0 h 160"/>
                            <a:gd name="T30" fmla="*/ 0 w 106"/>
                            <a:gd name="T31" fmla="*/ 0 h 160"/>
                            <a:gd name="T32" fmla="*/ 0 w 106"/>
                            <a:gd name="T33" fmla="*/ 0 h 160"/>
                            <a:gd name="T34" fmla="*/ 0 w 106"/>
                            <a:gd name="T35" fmla="*/ 0 h 160"/>
                            <a:gd name="T36" fmla="*/ 0 w 106"/>
                            <a:gd name="T37" fmla="*/ 0 h 160"/>
                            <a:gd name="T38" fmla="*/ 0 w 106"/>
                            <a:gd name="T39" fmla="*/ 0 h 160"/>
                            <a:gd name="T40" fmla="*/ 0 w 106"/>
                            <a:gd name="T41" fmla="*/ 0 h 160"/>
                            <a:gd name="T42" fmla="*/ 0 w 106"/>
                            <a:gd name="T43" fmla="*/ 0 h 160"/>
                            <a:gd name="T44" fmla="*/ 0 w 106"/>
                            <a:gd name="T45" fmla="*/ 0 h 160"/>
                            <a:gd name="T46" fmla="*/ 0 w 106"/>
                            <a:gd name="T47" fmla="*/ 0 h 160"/>
                            <a:gd name="T48" fmla="*/ 0 w 106"/>
                            <a:gd name="T49" fmla="*/ 0 h 160"/>
                            <a:gd name="T50" fmla="*/ 0 w 106"/>
                            <a:gd name="T51" fmla="*/ 0 h 160"/>
                            <a:gd name="T52" fmla="*/ 0 w 106"/>
                            <a:gd name="T53" fmla="*/ 0 h 160"/>
                            <a:gd name="T54" fmla="*/ 0 w 106"/>
                            <a:gd name="T55" fmla="*/ 0 h 160"/>
                            <a:gd name="T56" fmla="*/ 0 w 106"/>
                            <a:gd name="T57" fmla="*/ 0 h 160"/>
                            <a:gd name="T58" fmla="*/ 0 w 106"/>
                            <a:gd name="T59" fmla="*/ 0 h 160"/>
                            <a:gd name="T60" fmla="*/ 0 w 106"/>
                            <a:gd name="T61" fmla="*/ 0 h 160"/>
                            <a:gd name="T62" fmla="*/ 0 w 106"/>
                            <a:gd name="T63" fmla="*/ 0 h 160"/>
                            <a:gd name="T64" fmla="*/ 0 w 106"/>
                            <a:gd name="T65" fmla="*/ 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
                            <a:gd name="T100" fmla="*/ 0 h 160"/>
                            <a:gd name="T101" fmla="*/ 106 w 106"/>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 h="160">
                              <a:moveTo>
                                <a:pt x="24" y="3"/>
                              </a:moveTo>
                              <a:lnTo>
                                <a:pt x="15" y="10"/>
                              </a:lnTo>
                              <a:lnTo>
                                <a:pt x="8" y="18"/>
                              </a:lnTo>
                              <a:lnTo>
                                <a:pt x="3" y="30"/>
                              </a:lnTo>
                              <a:lnTo>
                                <a:pt x="0" y="43"/>
                              </a:lnTo>
                              <a:lnTo>
                                <a:pt x="0" y="59"/>
                              </a:lnTo>
                              <a:lnTo>
                                <a:pt x="1" y="77"/>
                              </a:lnTo>
                              <a:lnTo>
                                <a:pt x="5" y="91"/>
                              </a:lnTo>
                              <a:lnTo>
                                <a:pt x="10" y="104"/>
                              </a:lnTo>
                              <a:lnTo>
                                <a:pt x="15" y="114"/>
                              </a:lnTo>
                              <a:lnTo>
                                <a:pt x="22" y="127"/>
                              </a:lnTo>
                              <a:lnTo>
                                <a:pt x="32" y="138"/>
                              </a:lnTo>
                              <a:lnTo>
                                <a:pt x="42" y="149"/>
                              </a:lnTo>
                              <a:lnTo>
                                <a:pt x="51" y="155"/>
                              </a:lnTo>
                              <a:lnTo>
                                <a:pt x="60" y="159"/>
                              </a:lnTo>
                              <a:lnTo>
                                <a:pt x="70" y="160"/>
                              </a:lnTo>
                              <a:lnTo>
                                <a:pt x="78" y="160"/>
                              </a:lnTo>
                              <a:lnTo>
                                <a:pt x="89" y="156"/>
                              </a:lnTo>
                              <a:lnTo>
                                <a:pt x="96" y="145"/>
                              </a:lnTo>
                              <a:lnTo>
                                <a:pt x="101" y="133"/>
                              </a:lnTo>
                              <a:lnTo>
                                <a:pt x="105" y="116"/>
                              </a:lnTo>
                              <a:lnTo>
                                <a:pt x="106" y="101"/>
                              </a:lnTo>
                              <a:lnTo>
                                <a:pt x="106" y="83"/>
                              </a:lnTo>
                              <a:lnTo>
                                <a:pt x="103" y="68"/>
                              </a:lnTo>
                              <a:lnTo>
                                <a:pt x="99" y="53"/>
                              </a:lnTo>
                              <a:lnTo>
                                <a:pt x="94" y="42"/>
                              </a:lnTo>
                              <a:lnTo>
                                <a:pt x="88" y="32"/>
                              </a:lnTo>
                              <a:lnTo>
                                <a:pt x="78" y="22"/>
                              </a:lnTo>
                              <a:lnTo>
                                <a:pt x="68" y="13"/>
                              </a:lnTo>
                              <a:lnTo>
                                <a:pt x="56" y="5"/>
                              </a:lnTo>
                              <a:lnTo>
                                <a:pt x="46" y="1"/>
                              </a:lnTo>
                              <a:lnTo>
                                <a:pt x="35" y="0"/>
                              </a:lnTo>
                              <a:lnTo>
                                <a:pt x="24" y="3"/>
                              </a:lnTo>
                              <a:close/>
                            </a:path>
                          </a:pathLst>
                        </a:custGeom>
                        <a:solidFill>
                          <a:srgbClr val="800080"/>
                        </a:solidFill>
                        <a:ln w="3175">
                          <a:solidFill>
                            <a:srgbClr val="400040"/>
                          </a:solidFill>
                          <a:round/>
                          <a:headEnd/>
                          <a:tailEnd/>
                        </a:ln>
                      </p:spPr>
                      <p:txBody>
                        <a:bodyPr/>
                        <a:lstStyle/>
                        <a:p>
                          <a:endParaRPr lang="en-US"/>
                        </a:p>
                      </p:txBody>
                    </p:sp>
                    <p:sp>
                      <p:nvSpPr>
                        <p:cNvPr id="34203" name="Freeform 124">
                          <a:extLst>
                            <a:ext uri="{FF2B5EF4-FFF2-40B4-BE49-F238E27FC236}">
                              <a16:creationId xmlns:a16="http://schemas.microsoft.com/office/drawing/2014/main" id="{CF631094-FFBC-4B31-A8A8-180C5EEFD121}"/>
                            </a:ext>
                          </a:extLst>
                        </p:cNvPr>
                        <p:cNvSpPr>
                          <a:spLocks/>
                        </p:cNvSpPr>
                        <p:nvPr/>
                      </p:nvSpPr>
                      <p:spPr bwMode="auto">
                        <a:xfrm>
                          <a:off x="2016" y="1584"/>
                          <a:ext cx="14" cy="21"/>
                        </a:xfrm>
                        <a:custGeom>
                          <a:avLst/>
                          <a:gdLst>
                            <a:gd name="T0" fmla="*/ 0 w 71"/>
                            <a:gd name="T1" fmla="*/ 0 h 108"/>
                            <a:gd name="T2" fmla="*/ 0 w 71"/>
                            <a:gd name="T3" fmla="*/ 0 h 108"/>
                            <a:gd name="T4" fmla="*/ 0 w 71"/>
                            <a:gd name="T5" fmla="*/ 0 h 108"/>
                            <a:gd name="T6" fmla="*/ 0 w 71"/>
                            <a:gd name="T7" fmla="*/ 0 h 108"/>
                            <a:gd name="T8" fmla="*/ 0 w 71"/>
                            <a:gd name="T9" fmla="*/ 0 h 108"/>
                            <a:gd name="T10" fmla="*/ 0 w 71"/>
                            <a:gd name="T11" fmla="*/ 0 h 108"/>
                            <a:gd name="T12" fmla="*/ 0 w 71"/>
                            <a:gd name="T13" fmla="*/ 0 h 108"/>
                            <a:gd name="T14" fmla="*/ 0 w 71"/>
                            <a:gd name="T15" fmla="*/ 0 h 108"/>
                            <a:gd name="T16" fmla="*/ 0 w 71"/>
                            <a:gd name="T17" fmla="*/ 0 h 108"/>
                            <a:gd name="T18" fmla="*/ 0 w 71"/>
                            <a:gd name="T19" fmla="*/ 0 h 108"/>
                            <a:gd name="T20" fmla="*/ 0 w 71"/>
                            <a:gd name="T21" fmla="*/ 0 h 108"/>
                            <a:gd name="T22" fmla="*/ 0 w 71"/>
                            <a:gd name="T23" fmla="*/ 0 h 108"/>
                            <a:gd name="T24" fmla="*/ 0 w 71"/>
                            <a:gd name="T25" fmla="*/ 0 h 108"/>
                            <a:gd name="T26" fmla="*/ 0 w 71"/>
                            <a:gd name="T27" fmla="*/ 0 h 108"/>
                            <a:gd name="T28" fmla="*/ 0 w 71"/>
                            <a:gd name="T29" fmla="*/ 0 h 108"/>
                            <a:gd name="T30" fmla="*/ 0 w 71"/>
                            <a:gd name="T31" fmla="*/ 0 h 108"/>
                            <a:gd name="T32" fmla="*/ 0 w 71"/>
                            <a:gd name="T33" fmla="*/ 0 h 108"/>
                            <a:gd name="T34" fmla="*/ 0 w 71"/>
                            <a:gd name="T35" fmla="*/ 0 h 108"/>
                            <a:gd name="T36" fmla="*/ 0 w 71"/>
                            <a:gd name="T37" fmla="*/ 0 h 108"/>
                            <a:gd name="T38" fmla="*/ 0 w 71"/>
                            <a:gd name="T39" fmla="*/ 0 h 108"/>
                            <a:gd name="T40" fmla="*/ 0 w 71"/>
                            <a:gd name="T41" fmla="*/ 0 h 108"/>
                            <a:gd name="T42" fmla="*/ 0 w 71"/>
                            <a:gd name="T43" fmla="*/ 0 h 108"/>
                            <a:gd name="T44" fmla="*/ 0 w 71"/>
                            <a:gd name="T45" fmla="*/ 0 h 108"/>
                            <a:gd name="T46" fmla="*/ 0 w 71"/>
                            <a:gd name="T47" fmla="*/ 0 h 108"/>
                            <a:gd name="T48" fmla="*/ 0 w 71"/>
                            <a:gd name="T49" fmla="*/ 0 h 108"/>
                            <a:gd name="T50" fmla="*/ 0 w 71"/>
                            <a:gd name="T51" fmla="*/ 0 h 108"/>
                            <a:gd name="T52" fmla="*/ 0 w 71"/>
                            <a:gd name="T53" fmla="*/ 0 h 108"/>
                            <a:gd name="T54" fmla="*/ 0 w 71"/>
                            <a:gd name="T55" fmla="*/ 0 h 108"/>
                            <a:gd name="T56" fmla="*/ 0 w 71"/>
                            <a:gd name="T57" fmla="*/ 0 h 108"/>
                            <a:gd name="T58" fmla="*/ 0 w 71"/>
                            <a:gd name="T59" fmla="*/ 0 h 108"/>
                            <a:gd name="T60" fmla="*/ 0 w 71"/>
                            <a:gd name="T61" fmla="*/ 0 h 108"/>
                            <a:gd name="T62" fmla="*/ 0 w 71"/>
                            <a:gd name="T63" fmla="*/ 0 h 108"/>
                            <a:gd name="T64" fmla="*/ 0 w 7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08"/>
                            <a:gd name="T101" fmla="*/ 71 w 71"/>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08">
                              <a:moveTo>
                                <a:pt x="16" y="3"/>
                              </a:moveTo>
                              <a:lnTo>
                                <a:pt x="10" y="7"/>
                              </a:lnTo>
                              <a:lnTo>
                                <a:pt x="5" y="13"/>
                              </a:lnTo>
                              <a:lnTo>
                                <a:pt x="2" y="20"/>
                              </a:lnTo>
                              <a:lnTo>
                                <a:pt x="0" y="29"/>
                              </a:lnTo>
                              <a:lnTo>
                                <a:pt x="0" y="40"/>
                              </a:lnTo>
                              <a:lnTo>
                                <a:pt x="0" y="52"/>
                              </a:lnTo>
                              <a:lnTo>
                                <a:pt x="3" y="62"/>
                              </a:lnTo>
                              <a:lnTo>
                                <a:pt x="6" y="71"/>
                              </a:lnTo>
                              <a:lnTo>
                                <a:pt x="10" y="77"/>
                              </a:lnTo>
                              <a:lnTo>
                                <a:pt x="14" y="87"/>
                              </a:lnTo>
                              <a:lnTo>
                                <a:pt x="21" y="94"/>
                              </a:lnTo>
                              <a:lnTo>
                                <a:pt x="28" y="101"/>
                              </a:lnTo>
                              <a:lnTo>
                                <a:pt x="34" y="105"/>
                              </a:lnTo>
                              <a:lnTo>
                                <a:pt x="40" y="108"/>
                              </a:lnTo>
                              <a:lnTo>
                                <a:pt x="47" y="108"/>
                              </a:lnTo>
                              <a:lnTo>
                                <a:pt x="52" y="108"/>
                              </a:lnTo>
                              <a:lnTo>
                                <a:pt x="59" y="106"/>
                              </a:lnTo>
                              <a:lnTo>
                                <a:pt x="64" y="99"/>
                              </a:lnTo>
                              <a:lnTo>
                                <a:pt x="67" y="91"/>
                              </a:lnTo>
                              <a:lnTo>
                                <a:pt x="71" y="78"/>
                              </a:lnTo>
                              <a:lnTo>
                                <a:pt x="71" y="69"/>
                              </a:lnTo>
                              <a:lnTo>
                                <a:pt x="71" y="57"/>
                              </a:lnTo>
                              <a:lnTo>
                                <a:pt x="68" y="46"/>
                              </a:lnTo>
                              <a:lnTo>
                                <a:pt x="66" y="36"/>
                              </a:lnTo>
                              <a:lnTo>
                                <a:pt x="62" y="28"/>
                              </a:lnTo>
                              <a:lnTo>
                                <a:pt x="58" y="22"/>
                              </a:lnTo>
                              <a:lnTo>
                                <a:pt x="52" y="15"/>
                              </a:lnTo>
                              <a:lnTo>
                                <a:pt x="46" y="9"/>
                              </a:lnTo>
                              <a:lnTo>
                                <a:pt x="38" y="4"/>
                              </a:lnTo>
                              <a:lnTo>
                                <a:pt x="31" y="0"/>
                              </a:lnTo>
                              <a:lnTo>
                                <a:pt x="23" y="0"/>
                              </a:lnTo>
                              <a:lnTo>
                                <a:pt x="16" y="3"/>
                              </a:lnTo>
                              <a:close/>
                            </a:path>
                          </a:pathLst>
                        </a:custGeom>
                        <a:solidFill>
                          <a:srgbClr val="600060"/>
                        </a:solidFill>
                        <a:ln w="3175">
                          <a:solidFill>
                            <a:srgbClr val="400040"/>
                          </a:solidFill>
                          <a:round/>
                          <a:headEnd/>
                          <a:tailEnd/>
                        </a:ln>
                      </p:spPr>
                      <p:txBody>
                        <a:bodyPr/>
                        <a:lstStyle/>
                        <a:p>
                          <a:endParaRPr lang="en-US"/>
                        </a:p>
                      </p:txBody>
                    </p:sp>
                  </p:grpSp>
                </p:grpSp>
                <p:grpSp>
                  <p:nvGrpSpPr>
                    <p:cNvPr id="34189" name="Group 125">
                      <a:extLst>
                        <a:ext uri="{FF2B5EF4-FFF2-40B4-BE49-F238E27FC236}">
                          <a16:creationId xmlns:a16="http://schemas.microsoft.com/office/drawing/2014/main" id="{9212C33F-F4A1-4099-AB89-818CC8661F1F}"/>
                        </a:ext>
                      </a:extLst>
                    </p:cNvPr>
                    <p:cNvGrpSpPr>
                      <a:grpSpLocks/>
                    </p:cNvGrpSpPr>
                    <p:nvPr/>
                  </p:nvGrpSpPr>
                  <p:grpSpPr bwMode="auto">
                    <a:xfrm>
                      <a:off x="2072" y="1522"/>
                      <a:ext cx="112" cy="183"/>
                      <a:chOff x="2072" y="1522"/>
                      <a:chExt cx="112" cy="183"/>
                    </a:xfrm>
                  </p:grpSpPr>
                  <p:grpSp>
                    <p:nvGrpSpPr>
                      <p:cNvPr id="34190" name="Group 126">
                        <a:extLst>
                          <a:ext uri="{FF2B5EF4-FFF2-40B4-BE49-F238E27FC236}">
                            <a16:creationId xmlns:a16="http://schemas.microsoft.com/office/drawing/2014/main" id="{444FF55B-BB4B-4E27-BF4D-817851C4708B}"/>
                          </a:ext>
                        </a:extLst>
                      </p:cNvPr>
                      <p:cNvGrpSpPr>
                        <a:grpSpLocks/>
                      </p:cNvGrpSpPr>
                      <p:nvPr/>
                    </p:nvGrpSpPr>
                    <p:grpSpPr bwMode="auto">
                      <a:xfrm>
                        <a:off x="2072" y="1522"/>
                        <a:ext cx="112" cy="179"/>
                        <a:chOff x="2072" y="1522"/>
                        <a:chExt cx="112" cy="179"/>
                      </a:xfrm>
                    </p:grpSpPr>
                    <p:sp>
                      <p:nvSpPr>
                        <p:cNvPr id="34194" name="Freeform 127">
                          <a:extLst>
                            <a:ext uri="{FF2B5EF4-FFF2-40B4-BE49-F238E27FC236}">
                              <a16:creationId xmlns:a16="http://schemas.microsoft.com/office/drawing/2014/main" id="{37BE6C1E-A4AD-41A3-AFB4-8F2FE4713CCD}"/>
                            </a:ext>
                          </a:extLst>
                        </p:cNvPr>
                        <p:cNvSpPr>
                          <a:spLocks/>
                        </p:cNvSpPr>
                        <p:nvPr/>
                      </p:nvSpPr>
                      <p:spPr bwMode="auto">
                        <a:xfrm>
                          <a:off x="2072" y="1522"/>
                          <a:ext cx="112" cy="179"/>
                        </a:xfrm>
                        <a:custGeom>
                          <a:avLst/>
                          <a:gdLst>
                            <a:gd name="T0" fmla="*/ 0 w 562"/>
                            <a:gd name="T1" fmla="*/ 0 h 898"/>
                            <a:gd name="T2" fmla="*/ 0 w 562"/>
                            <a:gd name="T3" fmla="*/ 0 h 898"/>
                            <a:gd name="T4" fmla="*/ 0 w 562"/>
                            <a:gd name="T5" fmla="*/ 0 h 898"/>
                            <a:gd name="T6" fmla="*/ 0 w 562"/>
                            <a:gd name="T7" fmla="*/ 0 h 898"/>
                            <a:gd name="T8" fmla="*/ 0 w 562"/>
                            <a:gd name="T9" fmla="*/ 0 h 898"/>
                            <a:gd name="T10" fmla="*/ 0 w 562"/>
                            <a:gd name="T11" fmla="*/ 0 h 898"/>
                            <a:gd name="T12" fmla="*/ 0 w 562"/>
                            <a:gd name="T13" fmla="*/ 0 h 898"/>
                            <a:gd name="T14" fmla="*/ 0 w 562"/>
                            <a:gd name="T15" fmla="*/ 0 h 898"/>
                            <a:gd name="T16" fmla="*/ 0 w 562"/>
                            <a:gd name="T17" fmla="*/ 0 h 898"/>
                            <a:gd name="T18" fmla="*/ 0 w 562"/>
                            <a:gd name="T19" fmla="*/ 0 h 898"/>
                            <a:gd name="T20" fmla="*/ 0 w 562"/>
                            <a:gd name="T21" fmla="*/ 0 h 898"/>
                            <a:gd name="T22" fmla="*/ 0 w 562"/>
                            <a:gd name="T23" fmla="*/ 0 h 898"/>
                            <a:gd name="T24" fmla="*/ 0 w 562"/>
                            <a:gd name="T25" fmla="*/ 0 h 898"/>
                            <a:gd name="T26" fmla="*/ 0 w 562"/>
                            <a:gd name="T27" fmla="*/ 0 h 898"/>
                            <a:gd name="T28" fmla="*/ 0 w 562"/>
                            <a:gd name="T29" fmla="*/ 0 h 898"/>
                            <a:gd name="T30" fmla="*/ 0 w 562"/>
                            <a:gd name="T31" fmla="*/ 0 h 898"/>
                            <a:gd name="T32" fmla="*/ 0 w 562"/>
                            <a:gd name="T33" fmla="*/ 0 h 898"/>
                            <a:gd name="T34" fmla="*/ 0 w 562"/>
                            <a:gd name="T35" fmla="*/ 0 h 898"/>
                            <a:gd name="T36" fmla="*/ 0 w 562"/>
                            <a:gd name="T37" fmla="*/ 0 h 898"/>
                            <a:gd name="T38" fmla="*/ 0 w 562"/>
                            <a:gd name="T39" fmla="*/ 0 h 898"/>
                            <a:gd name="T40" fmla="*/ 0 w 562"/>
                            <a:gd name="T41" fmla="*/ 0 h 898"/>
                            <a:gd name="T42" fmla="*/ 0 w 562"/>
                            <a:gd name="T43" fmla="*/ 0 h 898"/>
                            <a:gd name="T44" fmla="*/ 0 w 562"/>
                            <a:gd name="T45" fmla="*/ 0 h 898"/>
                            <a:gd name="T46" fmla="*/ 0 w 562"/>
                            <a:gd name="T47" fmla="*/ 0 h 898"/>
                            <a:gd name="T48" fmla="*/ 0 w 562"/>
                            <a:gd name="T49" fmla="*/ 0 h 898"/>
                            <a:gd name="T50" fmla="*/ 0 w 562"/>
                            <a:gd name="T51" fmla="*/ 0 h 898"/>
                            <a:gd name="T52" fmla="*/ 0 w 562"/>
                            <a:gd name="T53" fmla="*/ 0 h 898"/>
                            <a:gd name="T54" fmla="*/ 0 w 562"/>
                            <a:gd name="T55" fmla="*/ 0 h 898"/>
                            <a:gd name="T56" fmla="*/ 0 w 562"/>
                            <a:gd name="T57" fmla="*/ 0 h 898"/>
                            <a:gd name="T58" fmla="*/ 0 w 562"/>
                            <a:gd name="T59" fmla="*/ 0 h 898"/>
                            <a:gd name="T60" fmla="*/ 0 w 562"/>
                            <a:gd name="T61" fmla="*/ 0 h 898"/>
                            <a:gd name="T62" fmla="*/ 0 w 562"/>
                            <a:gd name="T63" fmla="*/ 0 h 898"/>
                            <a:gd name="T64" fmla="*/ 0 w 562"/>
                            <a:gd name="T65" fmla="*/ 0 h 898"/>
                            <a:gd name="T66" fmla="*/ 0 w 562"/>
                            <a:gd name="T67" fmla="*/ 0 h 898"/>
                            <a:gd name="T68" fmla="*/ 0 w 562"/>
                            <a:gd name="T69" fmla="*/ 0 h 898"/>
                            <a:gd name="T70" fmla="*/ 0 w 562"/>
                            <a:gd name="T71" fmla="*/ 0 h 898"/>
                            <a:gd name="T72" fmla="*/ 0 w 562"/>
                            <a:gd name="T73" fmla="*/ 0 h 898"/>
                            <a:gd name="T74" fmla="*/ 0 w 562"/>
                            <a:gd name="T75" fmla="*/ 0 h 898"/>
                            <a:gd name="T76" fmla="*/ 0 w 562"/>
                            <a:gd name="T77" fmla="*/ 0 h 898"/>
                            <a:gd name="T78" fmla="*/ 0 w 562"/>
                            <a:gd name="T79" fmla="*/ 0 h 898"/>
                            <a:gd name="T80" fmla="*/ 0 w 562"/>
                            <a:gd name="T81" fmla="*/ 0 h 898"/>
                            <a:gd name="T82" fmla="*/ 0 w 562"/>
                            <a:gd name="T83" fmla="*/ 0 h 898"/>
                            <a:gd name="T84" fmla="*/ 0 w 562"/>
                            <a:gd name="T85" fmla="*/ 0 h 898"/>
                            <a:gd name="T86" fmla="*/ 0 w 562"/>
                            <a:gd name="T87" fmla="*/ 0 h 898"/>
                            <a:gd name="T88" fmla="*/ 0 w 562"/>
                            <a:gd name="T89" fmla="*/ 0 h 898"/>
                            <a:gd name="T90" fmla="*/ 0 w 562"/>
                            <a:gd name="T91" fmla="*/ 0 h 898"/>
                            <a:gd name="T92" fmla="*/ 0 w 562"/>
                            <a:gd name="T93" fmla="*/ 0 h 898"/>
                            <a:gd name="T94" fmla="*/ 0 w 562"/>
                            <a:gd name="T95" fmla="*/ 0 h 898"/>
                            <a:gd name="T96" fmla="*/ 0 w 562"/>
                            <a:gd name="T97" fmla="*/ 0 h 898"/>
                            <a:gd name="T98" fmla="*/ 0 w 562"/>
                            <a:gd name="T99" fmla="*/ 0 h 898"/>
                            <a:gd name="T100" fmla="*/ 0 w 562"/>
                            <a:gd name="T101" fmla="*/ 0 h 898"/>
                            <a:gd name="T102" fmla="*/ 0 w 562"/>
                            <a:gd name="T103" fmla="*/ 0 h 898"/>
                            <a:gd name="T104" fmla="*/ 0 w 562"/>
                            <a:gd name="T105" fmla="*/ 0 h 898"/>
                            <a:gd name="T106" fmla="*/ 0 w 562"/>
                            <a:gd name="T107" fmla="*/ 0 h 898"/>
                            <a:gd name="T108" fmla="*/ 0 w 562"/>
                            <a:gd name="T109" fmla="*/ 0 h 898"/>
                            <a:gd name="T110" fmla="*/ 0 w 562"/>
                            <a:gd name="T111" fmla="*/ 0 h 898"/>
                            <a:gd name="T112" fmla="*/ 0 w 562"/>
                            <a:gd name="T113" fmla="*/ 0 h 8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2"/>
                            <a:gd name="T172" fmla="*/ 0 h 898"/>
                            <a:gd name="T173" fmla="*/ 562 w 562"/>
                            <a:gd name="T174" fmla="*/ 898 h 8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2" h="898">
                              <a:moveTo>
                                <a:pt x="0" y="500"/>
                              </a:moveTo>
                              <a:lnTo>
                                <a:pt x="3" y="451"/>
                              </a:lnTo>
                              <a:lnTo>
                                <a:pt x="13" y="398"/>
                              </a:lnTo>
                              <a:lnTo>
                                <a:pt x="25" y="352"/>
                              </a:lnTo>
                              <a:lnTo>
                                <a:pt x="38" y="305"/>
                              </a:lnTo>
                              <a:lnTo>
                                <a:pt x="53" y="267"/>
                              </a:lnTo>
                              <a:lnTo>
                                <a:pt x="74" y="230"/>
                              </a:lnTo>
                              <a:lnTo>
                                <a:pt x="98" y="199"/>
                              </a:lnTo>
                              <a:lnTo>
                                <a:pt x="127" y="167"/>
                              </a:lnTo>
                              <a:lnTo>
                                <a:pt x="162" y="134"/>
                              </a:lnTo>
                              <a:lnTo>
                                <a:pt x="202" y="103"/>
                              </a:lnTo>
                              <a:lnTo>
                                <a:pt x="245" y="74"/>
                              </a:lnTo>
                              <a:lnTo>
                                <a:pt x="287" y="49"/>
                              </a:lnTo>
                              <a:lnTo>
                                <a:pt x="334" y="29"/>
                              </a:lnTo>
                              <a:lnTo>
                                <a:pt x="376" y="15"/>
                              </a:lnTo>
                              <a:lnTo>
                                <a:pt x="416" y="5"/>
                              </a:lnTo>
                              <a:lnTo>
                                <a:pt x="448" y="0"/>
                              </a:lnTo>
                              <a:lnTo>
                                <a:pt x="463" y="3"/>
                              </a:lnTo>
                              <a:lnTo>
                                <a:pt x="481" y="11"/>
                              </a:lnTo>
                              <a:lnTo>
                                <a:pt x="503" y="24"/>
                              </a:lnTo>
                              <a:lnTo>
                                <a:pt x="527" y="43"/>
                              </a:lnTo>
                              <a:lnTo>
                                <a:pt x="540" y="61"/>
                              </a:lnTo>
                              <a:lnTo>
                                <a:pt x="551" y="82"/>
                              </a:lnTo>
                              <a:lnTo>
                                <a:pt x="559" y="104"/>
                              </a:lnTo>
                              <a:lnTo>
                                <a:pt x="562" y="137"/>
                              </a:lnTo>
                              <a:lnTo>
                                <a:pt x="559" y="167"/>
                              </a:lnTo>
                              <a:lnTo>
                                <a:pt x="551" y="186"/>
                              </a:lnTo>
                              <a:lnTo>
                                <a:pt x="540" y="199"/>
                              </a:lnTo>
                              <a:lnTo>
                                <a:pt x="524" y="208"/>
                              </a:lnTo>
                              <a:lnTo>
                                <a:pt x="496" y="219"/>
                              </a:lnTo>
                              <a:lnTo>
                                <a:pt x="467" y="230"/>
                              </a:lnTo>
                              <a:lnTo>
                                <a:pt x="437" y="244"/>
                              </a:lnTo>
                              <a:lnTo>
                                <a:pt x="401" y="265"/>
                              </a:lnTo>
                              <a:lnTo>
                                <a:pt x="364" y="295"/>
                              </a:lnTo>
                              <a:lnTo>
                                <a:pt x="342" y="320"/>
                              </a:lnTo>
                              <a:lnTo>
                                <a:pt x="323" y="347"/>
                              </a:lnTo>
                              <a:lnTo>
                                <a:pt x="309" y="378"/>
                              </a:lnTo>
                              <a:lnTo>
                                <a:pt x="299" y="413"/>
                              </a:lnTo>
                              <a:lnTo>
                                <a:pt x="297" y="448"/>
                              </a:lnTo>
                              <a:lnTo>
                                <a:pt x="305" y="488"/>
                              </a:lnTo>
                              <a:lnTo>
                                <a:pt x="314" y="525"/>
                              </a:lnTo>
                              <a:lnTo>
                                <a:pt x="326" y="556"/>
                              </a:lnTo>
                              <a:lnTo>
                                <a:pt x="348" y="592"/>
                              </a:lnTo>
                              <a:lnTo>
                                <a:pt x="376" y="633"/>
                              </a:lnTo>
                              <a:lnTo>
                                <a:pt x="406" y="668"/>
                              </a:lnTo>
                              <a:lnTo>
                                <a:pt x="427" y="698"/>
                              </a:lnTo>
                              <a:lnTo>
                                <a:pt x="439" y="729"/>
                              </a:lnTo>
                              <a:lnTo>
                                <a:pt x="207" y="898"/>
                              </a:lnTo>
                              <a:lnTo>
                                <a:pt x="168" y="866"/>
                              </a:lnTo>
                              <a:lnTo>
                                <a:pt x="138" y="827"/>
                              </a:lnTo>
                              <a:lnTo>
                                <a:pt x="109" y="787"/>
                              </a:lnTo>
                              <a:lnTo>
                                <a:pt x="78" y="738"/>
                              </a:lnTo>
                              <a:lnTo>
                                <a:pt x="50" y="687"/>
                              </a:lnTo>
                              <a:lnTo>
                                <a:pt x="31" y="648"/>
                              </a:lnTo>
                              <a:lnTo>
                                <a:pt x="16" y="602"/>
                              </a:lnTo>
                              <a:lnTo>
                                <a:pt x="4" y="549"/>
                              </a:lnTo>
                              <a:lnTo>
                                <a:pt x="0" y="500"/>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4195" name="Group 128">
                          <a:extLst>
                            <a:ext uri="{FF2B5EF4-FFF2-40B4-BE49-F238E27FC236}">
                              <a16:creationId xmlns:a16="http://schemas.microsoft.com/office/drawing/2014/main" id="{6CFDF1FE-8965-47C9-854F-6091A2531B79}"/>
                            </a:ext>
                          </a:extLst>
                        </p:cNvPr>
                        <p:cNvGrpSpPr>
                          <a:grpSpLocks/>
                        </p:cNvGrpSpPr>
                        <p:nvPr/>
                      </p:nvGrpSpPr>
                      <p:grpSpPr bwMode="auto">
                        <a:xfrm>
                          <a:off x="2072" y="1522"/>
                          <a:ext cx="112" cy="179"/>
                          <a:chOff x="2072" y="1522"/>
                          <a:chExt cx="112" cy="179"/>
                        </a:xfrm>
                      </p:grpSpPr>
                      <p:sp>
                        <p:nvSpPr>
                          <p:cNvPr id="34196" name="Freeform 129">
                            <a:extLst>
                              <a:ext uri="{FF2B5EF4-FFF2-40B4-BE49-F238E27FC236}">
                                <a16:creationId xmlns:a16="http://schemas.microsoft.com/office/drawing/2014/main" id="{55A3F0D2-9734-40DD-B8FE-7CD29A57A237}"/>
                              </a:ext>
                            </a:extLst>
                          </p:cNvPr>
                          <p:cNvSpPr>
                            <a:spLocks/>
                          </p:cNvSpPr>
                          <p:nvPr/>
                        </p:nvSpPr>
                        <p:spPr bwMode="auto">
                          <a:xfrm>
                            <a:off x="2092" y="1535"/>
                            <a:ext cx="83" cy="140"/>
                          </a:xfrm>
                          <a:custGeom>
                            <a:avLst/>
                            <a:gdLst>
                              <a:gd name="T0" fmla="*/ 0 w 417"/>
                              <a:gd name="T1" fmla="*/ 0 h 703"/>
                              <a:gd name="T2" fmla="*/ 0 w 417"/>
                              <a:gd name="T3" fmla="*/ 0 h 703"/>
                              <a:gd name="T4" fmla="*/ 0 w 417"/>
                              <a:gd name="T5" fmla="*/ 0 h 703"/>
                              <a:gd name="T6" fmla="*/ 0 w 417"/>
                              <a:gd name="T7" fmla="*/ 0 h 703"/>
                              <a:gd name="T8" fmla="*/ 0 w 417"/>
                              <a:gd name="T9" fmla="*/ 0 h 703"/>
                              <a:gd name="T10" fmla="*/ 0 w 417"/>
                              <a:gd name="T11" fmla="*/ 0 h 703"/>
                              <a:gd name="T12" fmla="*/ 0 w 417"/>
                              <a:gd name="T13" fmla="*/ 0 h 703"/>
                              <a:gd name="T14" fmla="*/ 0 w 417"/>
                              <a:gd name="T15" fmla="*/ 0 h 703"/>
                              <a:gd name="T16" fmla="*/ 0 w 417"/>
                              <a:gd name="T17" fmla="*/ 0 h 703"/>
                              <a:gd name="T18" fmla="*/ 0 w 417"/>
                              <a:gd name="T19" fmla="*/ 0 h 703"/>
                              <a:gd name="T20" fmla="*/ 0 w 417"/>
                              <a:gd name="T21" fmla="*/ 0 h 703"/>
                              <a:gd name="T22" fmla="*/ 0 w 417"/>
                              <a:gd name="T23" fmla="*/ 0 h 703"/>
                              <a:gd name="T24" fmla="*/ 0 w 417"/>
                              <a:gd name="T25" fmla="*/ 0 h 703"/>
                              <a:gd name="T26" fmla="*/ 0 w 417"/>
                              <a:gd name="T27" fmla="*/ 0 h 703"/>
                              <a:gd name="T28" fmla="*/ 0 w 417"/>
                              <a:gd name="T29" fmla="*/ 0 h 703"/>
                              <a:gd name="T30" fmla="*/ 0 w 417"/>
                              <a:gd name="T31" fmla="*/ 0 h 703"/>
                              <a:gd name="T32" fmla="*/ 0 w 417"/>
                              <a:gd name="T33" fmla="*/ 0 h 703"/>
                              <a:gd name="T34" fmla="*/ 0 w 417"/>
                              <a:gd name="T35" fmla="*/ 0 h 703"/>
                              <a:gd name="T36" fmla="*/ 0 w 417"/>
                              <a:gd name="T37" fmla="*/ 0 h 703"/>
                              <a:gd name="T38" fmla="*/ 0 w 417"/>
                              <a:gd name="T39" fmla="*/ 0 h 703"/>
                              <a:gd name="T40" fmla="*/ 0 w 417"/>
                              <a:gd name="T41" fmla="*/ 0 h 703"/>
                              <a:gd name="T42" fmla="*/ 0 w 417"/>
                              <a:gd name="T43" fmla="*/ 0 h 703"/>
                              <a:gd name="T44" fmla="*/ 0 w 417"/>
                              <a:gd name="T45" fmla="*/ 0 h 703"/>
                              <a:gd name="T46" fmla="*/ 0 w 417"/>
                              <a:gd name="T47" fmla="*/ 0 h 703"/>
                              <a:gd name="T48" fmla="*/ 0 w 417"/>
                              <a:gd name="T49" fmla="*/ 0 h 703"/>
                              <a:gd name="T50" fmla="*/ 0 w 417"/>
                              <a:gd name="T51" fmla="*/ 0 h 703"/>
                              <a:gd name="T52" fmla="*/ 0 w 417"/>
                              <a:gd name="T53" fmla="*/ 0 h 703"/>
                              <a:gd name="T54" fmla="*/ 0 w 417"/>
                              <a:gd name="T55" fmla="*/ 0 h 703"/>
                              <a:gd name="T56" fmla="*/ 0 w 417"/>
                              <a:gd name="T57" fmla="*/ 0 h 703"/>
                              <a:gd name="T58" fmla="*/ 0 w 417"/>
                              <a:gd name="T59" fmla="*/ 0 h 7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7"/>
                              <a:gd name="T91" fmla="*/ 0 h 703"/>
                              <a:gd name="T92" fmla="*/ 417 w 417"/>
                              <a:gd name="T93" fmla="*/ 703 h 7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7" h="703">
                                <a:moveTo>
                                  <a:pt x="124" y="703"/>
                                </a:moveTo>
                                <a:lnTo>
                                  <a:pt x="97" y="668"/>
                                </a:lnTo>
                                <a:lnTo>
                                  <a:pt x="75" y="637"/>
                                </a:lnTo>
                                <a:lnTo>
                                  <a:pt x="58" y="606"/>
                                </a:lnTo>
                                <a:lnTo>
                                  <a:pt x="43" y="573"/>
                                </a:lnTo>
                                <a:lnTo>
                                  <a:pt x="32" y="540"/>
                                </a:lnTo>
                                <a:lnTo>
                                  <a:pt x="23" y="508"/>
                                </a:lnTo>
                                <a:lnTo>
                                  <a:pt x="15" y="480"/>
                                </a:lnTo>
                                <a:lnTo>
                                  <a:pt x="9" y="452"/>
                                </a:lnTo>
                                <a:lnTo>
                                  <a:pt x="5" y="421"/>
                                </a:lnTo>
                                <a:lnTo>
                                  <a:pt x="2" y="398"/>
                                </a:lnTo>
                                <a:lnTo>
                                  <a:pt x="0" y="378"/>
                                </a:lnTo>
                                <a:lnTo>
                                  <a:pt x="2" y="358"/>
                                </a:lnTo>
                                <a:lnTo>
                                  <a:pt x="10" y="329"/>
                                </a:lnTo>
                                <a:lnTo>
                                  <a:pt x="18" y="299"/>
                                </a:lnTo>
                                <a:lnTo>
                                  <a:pt x="29" y="269"/>
                                </a:lnTo>
                                <a:lnTo>
                                  <a:pt x="42" y="242"/>
                                </a:lnTo>
                                <a:lnTo>
                                  <a:pt x="55" y="217"/>
                                </a:lnTo>
                                <a:lnTo>
                                  <a:pt x="71" y="191"/>
                                </a:lnTo>
                                <a:lnTo>
                                  <a:pt x="88" y="168"/>
                                </a:lnTo>
                                <a:lnTo>
                                  <a:pt x="106" y="148"/>
                                </a:lnTo>
                                <a:lnTo>
                                  <a:pt x="124" y="132"/>
                                </a:lnTo>
                                <a:lnTo>
                                  <a:pt x="156" y="108"/>
                                </a:lnTo>
                                <a:lnTo>
                                  <a:pt x="184" y="91"/>
                                </a:lnTo>
                                <a:lnTo>
                                  <a:pt x="219" y="69"/>
                                </a:lnTo>
                                <a:lnTo>
                                  <a:pt x="255" y="51"/>
                                </a:lnTo>
                                <a:lnTo>
                                  <a:pt x="301" y="31"/>
                                </a:lnTo>
                                <a:lnTo>
                                  <a:pt x="342" y="19"/>
                                </a:lnTo>
                                <a:lnTo>
                                  <a:pt x="382" y="9"/>
                                </a:lnTo>
                                <a:lnTo>
                                  <a:pt x="417" y="0"/>
                                </a:lnTo>
                              </a:path>
                            </a:pathLst>
                          </a:custGeom>
                          <a:noFill/>
                          <a:ln w="4763">
                            <a:solidFill>
                              <a:srgbClr val="FF4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97" name="Freeform 130">
                            <a:extLst>
                              <a:ext uri="{FF2B5EF4-FFF2-40B4-BE49-F238E27FC236}">
                                <a16:creationId xmlns:a16="http://schemas.microsoft.com/office/drawing/2014/main" id="{1DD21EBC-6063-4B9F-A315-7F98F9D75E04}"/>
                              </a:ext>
                            </a:extLst>
                          </p:cNvPr>
                          <p:cNvSpPr>
                            <a:spLocks/>
                          </p:cNvSpPr>
                          <p:nvPr/>
                        </p:nvSpPr>
                        <p:spPr bwMode="auto">
                          <a:xfrm>
                            <a:off x="2113" y="1550"/>
                            <a:ext cx="71" cy="117"/>
                          </a:xfrm>
                          <a:custGeom>
                            <a:avLst/>
                            <a:gdLst>
                              <a:gd name="T0" fmla="*/ 0 w 356"/>
                              <a:gd name="T1" fmla="*/ 0 h 585"/>
                              <a:gd name="T2" fmla="*/ 0 w 356"/>
                              <a:gd name="T3" fmla="*/ 0 h 585"/>
                              <a:gd name="T4" fmla="*/ 0 w 356"/>
                              <a:gd name="T5" fmla="*/ 0 h 585"/>
                              <a:gd name="T6" fmla="*/ 0 w 356"/>
                              <a:gd name="T7" fmla="*/ 0 h 585"/>
                              <a:gd name="T8" fmla="*/ 0 w 356"/>
                              <a:gd name="T9" fmla="*/ 0 h 585"/>
                              <a:gd name="T10" fmla="*/ 0 w 356"/>
                              <a:gd name="T11" fmla="*/ 0 h 585"/>
                              <a:gd name="T12" fmla="*/ 0 w 356"/>
                              <a:gd name="T13" fmla="*/ 0 h 585"/>
                              <a:gd name="T14" fmla="*/ 0 w 356"/>
                              <a:gd name="T15" fmla="*/ 0 h 585"/>
                              <a:gd name="T16" fmla="*/ 0 w 356"/>
                              <a:gd name="T17" fmla="*/ 0 h 585"/>
                              <a:gd name="T18" fmla="*/ 0 w 356"/>
                              <a:gd name="T19" fmla="*/ 0 h 585"/>
                              <a:gd name="T20" fmla="*/ 0 w 356"/>
                              <a:gd name="T21" fmla="*/ 0 h 585"/>
                              <a:gd name="T22" fmla="*/ 0 w 356"/>
                              <a:gd name="T23" fmla="*/ 0 h 585"/>
                              <a:gd name="T24" fmla="*/ 0 w 356"/>
                              <a:gd name="T25" fmla="*/ 0 h 585"/>
                              <a:gd name="T26" fmla="*/ 0 w 356"/>
                              <a:gd name="T27" fmla="*/ 0 h 585"/>
                              <a:gd name="T28" fmla="*/ 0 w 356"/>
                              <a:gd name="T29" fmla="*/ 0 h 585"/>
                              <a:gd name="T30" fmla="*/ 0 w 356"/>
                              <a:gd name="T31" fmla="*/ 0 h 585"/>
                              <a:gd name="T32" fmla="*/ 0 w 356"/>
                              <a:gd name="T33" fmla="*/ 0 h 585"/>
                              <a:gd name="T34" fmla="*/ 0 w 356"/>
                              <a:gd name="T35" fmla="*/ 0 h 585"/>
                              <a:gd name="T36" fmla="*/ 0 w 356"/>
                              <a:gd name="T37" fmla="*/ 0 h 585"/>
                              <a:gd name="T38" fmla="*/ 0 w 356"/>
                              <a:gd name="T39" fmla="*/ 0 h 585"/>
                              <a:gd name="T40" fmla="*/ 0 w 356"/>
                              <a:gd name="T41" fmla="*/ 0 h 585"/>
                              <a:gd name="T42" fmla="*/ 0 w 356"/>
                              <a:gd name="T43" fmla="*/ 0 h 585"/>
                              <a:gd name="T44" fmla="*/ 0 w 356"/>
                              <a:gd name="T45" fmla="*/ 0 h 585"/>
                              <a:gd name="T46" fmla="*/ 0 w 356"/>
                              <a:gd name="T47" fmla="*/ 0 h 585"/>
                              <a:gd name="T48" fmla="*/ 0 w 356"/>
                              <a:gd name="T49" fmla="*/ 0 h 585"/>
                              <a:gd name="T50" fmla="*/ 0 w 356"/>
                              <a:gd name="T51" fmla="*/ 0 h 585"/>
                              <a:gd name="T52" fmla="*/ 0 w 356"/>
                              <a:gd name="T53" fmla="*/ 0 h 585"/>
                              <a:gd name="T54" fmla="*/ 0 w 356"/>
                              <a:gd name="T55" fmla="*/ 0 h 585"/>
                              <a:gd name="T56" fmla="*/ 0 w 356"/>
                              <a:gd name="T57" fmla="*/ 0 h 585"/>
                              <a:gd name="T58" fmla="*/ 0 w 356"/>
                              <a:gd name="T59" fmla="*/ 0 h 585"/>
                              <a:gd name="T60" fmla="*/ 0 w 356"/>
                              <a:gd name="T61" fmla="*/ 0 h 585"/>
                              <a:gd name="T62" fmla="*/ 0 w 356"/>
                              <a:gd name="T63" fmla="*/ 0 h 585"/>
                              <a:gd name="T64" fmla="*/ 0 w 356"/>
                              <a:gd name="T65" fmla="*/ 0 h 585"/>
                              <a:gd name="T66" fmla="*/ 0 w 356"/>
                              <a:gd name="T67" fmla="*/ 0 h 585"/>
                              <a:gd name="T68" fmla="*/ 0 w 356"/>
                              <a:gd name="T69" fmla="*/ 0 h 585"/>
                              <a:gd name="T70" fmla="*/ 0 w 356"/>
                              <a:gd name="T71" fmla="*/ 0 h 585"/>
                              <a:gd name="T72" fmla="*/ 0 w 356"/>
                              <a:gd name="T73" fmla="*/ 0 h 585"/>
                              <a:gd name="T74" fmla="*/ 0 w 356"/>
                              <a:gd name="T75" fmla="*/ 0 h 585"/>
                              <a:gd name="T76" fmla="*/ 0 w 356"/>
                              <a:gd name="T77" fmla="*/ 0 h 585"/>
                              <a:gd name="T78" fmla="*/ 0 w 356"/>
                              <a:gd name="T79" fmla="*/ 0 h 585"/>
                              <a:gd name="T80" fmla="*/ 0 w 356"/>
                              <a:gd name="T81" fmla="*/ 0 h 585"/>
                              <a:gd name="T82" fmla="*/ 0 w 356"/>
                              <a:gd name="T83" fmla="*/ 0 h 585"/>
                              <a:gd name="T84" fmla="*/ 0 w 356"/>
                              <a:gd name="T85" fmla="*/ 0 h 585"/>
                              <a:gd name="T86" fmla="*/ 0 w 356"/>
                              <a:gd name="T87" fmla="*/ 0 h 585"/>
                              <a:gd name="T88" fmla="*/ 0 w 356"/>
                              <a:gd name="T89" fmla="*/ 0 h 585"/>
                              <a:gd name="T90" fmla="*/ 0 w 356"/>
                              <a:gd name="T91" fmla="*/ 0 h 585"/>
                              <a:gd name="T92" fmla="*/ 0 w 356"/>
                              <a:gd name="T93" fmla="*/ 0 h 585"/>
                              <a:gd name="T94" fmla="*/ 0 w 356"/>
                              <a:gd name="T95" fmla="*/ 0 h 585"/>
                              <a:gd name="T96" fmla="*/ 0 w 356"/>
                              <a:gd name="T97" fmla="*/ 0 h 585"/>
                              <a:gd name="T98" fmla="*/ 0 w 356"/>
                              <a:gd name="T99" fmla="*/ 0 h 585"/>
                              <a:gd name="T100" fmla="*/ 0 w 356"/>
                              <a:gd name="T101" fmla="*/ 0 h 585"/>
                              <a:gd name="T102" fmla="*/ 0 w 356"/>
                              <a:gd name="T103" fmla="*/ 0 h 585"/>
                              <a:gd name="T104" fmla="*/ 0 w 356"/>
                              <a:gd name="T105" fmla="*/ 0 h 585"/>
                              <a:gd name="T106" fmla="*/ 0 w 356"/>
                              <a:gd name="T107" fmla="*/ 0 h 585"/>
                              <a:gd name="T108" fmla="*/ 0 w 356"/>
                              <a:gd name="T109" fmla="*/ 0 h 585"/>
                              <a:gd name="T110" fmla="*/ 0 w 356"/>
                              <a:gd name="T111" fmla="*/ 0 h 585"/>
                              <a:gd name="T112" fmla="*/ 0 w 356"/>
                              <a:gd name="T113" fmla="*/ 0 h 5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6"/>
                              <a:gd name="T172" fmla="*/ 0 h 585"/>
                              <a:gd name="T173" fmla="*/ 356 w 356"/>
                              <a:gd name="T174" fmla="*/ 585 h 5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6" h="585">
                                <a:moveTo>
                                  <a:pt x="6" y="348"/>
                                </a:moveTo>
                                <a:lnTo>
                                  <a:pt x="2" y="319"/>
                                </a:lnTo>
                                <a:lnTo>
                                  <a:pt x="0" y="288"/>
                                </a:lnTo>
                                <a:lnTo>
                                  <a:pt x="2" y="254"/>
                                </a:lnTo>
                                <a:lnTo>
                                  <a:pt x="6" y="229"/>
                                </a:lnTo>
                                <a:lnTo>
                                  <a:pt x="13" y="204"/>
                                </a:lnTo>
                                <a:lnTo>
                                  <a:pt x="24" y="174"/>
                                </a:lnTo>
                                <a:lnTo>
                                  <a:pt x="43" y="146"/>
                                </a:lnTo>
                                <a:lnTo>
                                  <a:pt x="60" y="123"/>
                                </a:lnTo>
                                <a:lnTo>
                                  <a:pt x="78" y="108"/>
                                </a:lnTo>
                                <a:lnTo>
                                  <a:pt x="98" y="89"/>
                                </a:lnTo>
                                <a:lnTo>
                                  <a:pt x="119" y="73"/>
                                </a:lnTo>
                                <a:lnTo>
                                  <a:pt x="145" y="58"/>
                                </a:lnTo>
                                <a:lnTo>
                                  <a:pt x="172" y="42"/>
                                </a:lnTo>
                                <a:lnTo>
                                  <a:pt x="196" y="31"/>
                                </a:lnTo>
                                <a:lnTo>
                                  <a:pt x="221" y="21"/>
                                </a:lnTo>
                                <a:lnTo>
                                  <a:pt x="244" y="14"/>
                                </a:lnTo>
                                <a:lnTo>
                                  <a:pt x="268" y="7"/>
                                </a:lnTo>
                                <a:lnTo>
                                  <a:pt x="297" y="2"/>
                                </a:lnTo>
                                <a:lnTo>
                                  <a:pt x="324" y="1"/>
                                </a:lnTo>
                                <a:lnTo>
                                  <a:pt x="342" y="0"/>
                                </a:lnTo>
                                <a:lnTo>
                                  <a:pt x="356" y="1"/>
                                </a:lnTo>
                                <a:lnTo>
                                  <a:pt x="355" y="17"/>
                                </a:lnTo>
                                <a:lnTo>
                                  <a:pt x="353" y="30"/>
                                </a:lnTo>
                                <a:lnTo>
                                  <a:pt x="339" y="32"/>
                                </a:lnTo>
                                <a:lnTo>
                                  <a:pt x="319" y="37"/>
                                </a:lnTo>
                                <a:lnTo>
                                  <a:pt x="296" y="44"/>
                                </a:lnTo>
                                <a:lnTo>
                                  <a:pt x="270" y="55"/>
                                </a:lnTo>
                                <a:lnTo>
                                  <a:pt x="244" y="66"/>
                                </a:lnTo>
                                <a:lnTo>
                                  <a:pt x="216" y="78"/>
                                </a:lnTo>
                                <a:lnTo>
                                  <a:pt x="187" y="91"/>
                                </a:lnTo>
                                <a:lnTo>
                                  <a:pt x="150" y="113"/>
                                </a:lnTo>
                                <a:lnTo>
                                  <a:pt x="113" y="143"/>
                                </a:lnTo>
                                <a:lnTo>
                                  <a:pt x="91" y="166"/>
                                </a:lnTo>
                                <a:lnTo>
                                  <a:pt x="73" y="194"/>
                                </a:lnTo>
                                <a:lnTo>
                                  <a:pt x="59" y="225"/>
                                </a:lnTo>
                                <a:lnTo>
                                  <a:pt x="49" y="260"/>
                                </a:lnTo>
                                <a:lnTo>
                                  <a:pt x="47" y="295"/>
                                </a:lnTo>
                                <a:lnTo>
                                  <a:pt x="55" y="335"/>
                                </a:lnTo>
                                <a:lnTo>
                                  <a:pt x="64" y="371"/>
                                </a:lnTo>
                                <a:lnTo>
                                  <a:pt x="76" y="402"/>
                                </a:lnTo>
                                <a:lnTo>
                                  <a:pt x="97" y="438"/>
                                </a:lnTo>
                                <a:lnTo>
                                  <a:pt x="125" y="478"/>
                                </a:lnTo>
                                <a:lnTo>
                                  <a:pt x="155" y="514"/>
                                </a:lnTo>
                                <a:lnTo>
                                  <a:pt x="177" y="545"/>
                                </a:lnTo>
                                <a:lnTo>
                                  <a:pt x="198" y="579"/>
                                </a:lnTo>
                                <a:lnTo>
                                  <a:pt x="165" y="585"/>
                                </a:lnTo>
                                <a:lnTo>
                                  <a:pt x="148" y="570"/>
                                </a:lnTo>
                                <a:lnTo>
                                  <a:pt x="130" y="553"/>
                                </a:lnTo>
                                <a:lnTo>
                                  <a:pt x="108" y="535"/>
                                </a:lnTo>
                                <a:lnTo>
                                  <a:pt x="89" y="513"/>
                                </a:lnTo>
                                <a:lnTo>
                                  <a:pt x="67" y="483"/>
                                </a:lnTo>
                                <a:lnTo>
                                  <a:pt x="49" y="454"/>
                                </a:lnTo>
                                <a:lnTo>
                                  <a:pt x="31" y="424"/>
                                </a:lnTo>
                                <a:lnTo>
                                  <a:pt x="19" y="395"/>
                                </a:lnTo>
                                <a:lnTo>
                                  <a:pt x="13" y="376"/>
                                </a:lnTo>
                                <a:lnTo>
                                  <a:pt x="6" y="348"/>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198" name="Freeform 131">
                            <a:extLst>
                              <a:ext uri="{FF2B5EF4-FFF2-40B4-BE49-F238E27FC236}">
                                <a16:creationId xmlns:a16="http://schemas.microsoft.com/office/drawing/2014/main" id="{EF45083D-1C64-498D-8FF2-9220D0865F6D}"/>
                              </a:ext>
                            </a:extLst>
                          </p:cNvPr>
                          <p:cNvSpPr>
                            <a:spLocks/>
                          </p:cNvSpPr>
                          <p:nvPr/>
                        </p:nvSpPr>
                        <p:spPr bwMode="auto">
                          <a:xfrm>
                            <a:off x="2122" y="1555"/>
                            <a:ext cx="62" cy="113"/>
                          </a:xfrm>
                          <a:custGeom>
                            <a:avLst/>
                            <a:gdLst>
                              <a:gd name="T0" fmla="*/ 0 w 308"/>
                              <a:gd name="T1" fmla="*/ 0 h 566"/>
                              <a:gd name="T2" fmla="*/ 0 w 308"/>
                              <a:gd name="T3" fmla="*/ 0 h 566"/>
                              <a:gd name="T4" fmla="*/ 0 w 308"/>
                              <a:gd name="T5" fmla="*/ 0 h 566"/>
                              <a:gd name="T6" fmla="*/ 0 w 308"/>
                              <a:gd name="T7" fmla="*/ 0 h 566"/>
                              <a:gd name="T8" fmla="*/ 0 w 308"/>
                              <a:gd name="T9" fmla="*/ 0 h 566"/>
                              <a:gd name="T10" fmla="*/ 0 w 308"/>
                              <a:gd name="T11" fmla="*/ 0 h 566"/>
                              <a:gd name="T12" fmla="*/ 0 w 308"/>
                              <a:gd name="T13" fmla="*/ 0 h 566"/>
                              <a:gd name="T14" fmla="*/ 0 w 308"/>
                              <a:gd name="T15" fmla="*/ 0 h 566"/>
                              <a:gd name="T16" fmla="*/ 0 w 308"/>
                              <a:gd name="T17" fmla="*/ 0 h 566"/>
                              <a:gd name="T18" fmla="*/ 0 w 308"/>
                              <a:gd name="T19" fmla="*/ 0 h 566"/>
                              <a:gd name="T20" fmla="*/ 0 w 308"/>
                              <a:gd name="T21" fmla="*/ 0 h 566"/>
                              <a:gd name="T22" fmla="*/ 0 w 308"/>
                              <a:gd name="T23" fmla="*/ 0 h 566"/>
                              <a:gd name="T24" fmla="*/ 0 w 308"/>
                              <a:gd name="T25" fmla="*/ 0 h 566"/>
                              <a:gd name="T26" fmla="*/ 0 w 308"/>
                              <a:gd name="T27" fmla="*/ 0 h 566"/>
                              <a:gd name="T28" fmla="*/ 0 w 308"/>
                              <a:gd name="T29" fmla="*/ 0 h 566"/>
                              <a:gd name="T30" fmla="*/ 0 w 308"/>
                              <a:gd name="T31" fmla="*/ 0 h 566"/>
                              <a:gd name="T32" fmla="*/ 0 w 308"/>
                              <a:gd name="T33" fmla="*/ 0 h 566"/>
                              <a:gd name="T34" fmla="*/ 0 w 308"/>
                              <a:gd name="T35" fmla="*/ 0 h 566"/>
                              <a:gd name="T36" fmla="*/ 0 w 308"/>
                              <a:gd name="T37" fmla="*/ 0 h 566"/>
                              <a:gd name="T38" fmla="*/ 0 w 308"/>
                              <a:gd name="T39" fmla="*/ 0 h 566"/>
                              <a:gd name="T40" fmla="*/ 0 w 308"/>
                              <a:gd name="T41" fmla="*/ 0 h 566"/>
                              <a:gd name="T42" fmla="*/ 0 w 308"/>
                              <a:gd name="T43" fmla="*/ 0 h 566"/>
                              <a:gd name="T44" fmla="*/ 0 w 308"/>
                              <a:gd name="T45" fmla="*/ 0 h 566"/>
                              <a:gd name="T46" fmla="*/ 0 w 308"/>
                              <a:gd name="T47" fmla="*/ 0 h 566"/>
                              <a:gd name="T48" fmla="*/ 0 w 308"/>
                              <a:gd name="T49" fmla="*/ 0 h 566"/>
                              <a:gd name="T50" fmla="*/ 0 w 308"/>
                              <a:gd name="T51" fmla="*/ 0 h 566"/>
                              <a:gd name="T52" fmla="*/ 0 w 308"/>
                              <a:gd name="T53" fmla="*/ 0 h 566"/>
                              <a:gd name="T54" fmla="*/ 0 w 308"/>
                              <a:gd name="T55" fmla="*/ 0 h 566"/>
                              <a:gd name="T56" fmla="*/ 0 w 308"/>
                              <a:gd name="T57" fmla="*/ 0 h 566"/>
                              <a:gd name="T58" fmla="*/ 0 w 308"/>
                              <a:gd name="T59" fmla="*/ 0 h 566"/>
                              <a:gd name="T60" fmla="*/ 0 w 308"/>
                              <a:gd name="T61" fmla="*/ 0 h 566"/>
                              <a:gd name="T62" fmla="*/ 0 w 308"/>
                              <a:gd name="T63" fmla="*/ 0 h 566"/>
                              <a:gd name="T64" fmla="*/ 0 w 308"/>
                              <a:gd name="T65" fmla="*/ 0 h 566"/>
                              <a:gd name="T66" fmla="*/ 0 w 308"/>
                              <a:gd name="T67" fmla="*/ 0 h 566"/>
                              <a:gd name="T68" fmla="*/ 0 w 308"/>
                              <a:gd name="T69" fmla="*/ 0 h 566"/>
                              <a:gd name="T70" fmla="*/ 0 w 308"/>
                              <a:gd name="T71" fmla="*/ 0 h 566"/>
                              <a:gd name="T72" fmla="*/ 0 w 308"/>
                              <a:gd name="T73" fmla="*/ 0 h 566"/>
                              <a:gd name="T74" fmla="*/ 0 w 308"/>
                              <a:gd name="T75" fmla="*/ 0 h 566"/>
                              <a:gd name="T76" fmla="*/ 0 w 308"/>
                              <a:gd name="T77" fmla="*/ 0 h 566"/>
                              <a:gd name="T78" fmla="*/ 0 w 308"/>
                              <a:gd name="T79" fmla="*/ 0 h 566"/>
                              <a:gd name="T80" fmla="*/ 0 w 308"/>
                              <a:gd name="T81" fmla="*/ 0 h 566"/>
                              <a:gd name="T82" fmla="*/ 0 w 308"/>
                              <a:gd name="T83" fmla="*/ 0 h 566"/>
                              <a:gd name="T84" fmla="*/ 0 w 308"/>
                              <a:gd name="T85" fmla="*/ 0 h 566"/>
                              <a:gd name="T86" fmla="*/ 0 w 308"/>
                              <a:gd name="T87" fmla="*/ 0 h 566"/>
                              <a:gd name="T88" fmla="*/ 0 w 308"/>
                              <a:gd name="T89" fmla="*/ 0 h 566"/>
                              <a:gd name="T90" fmla="*/ 0 w 308"/>
                              <a:gd name="T91" fmla="*/ 0 h 566"/>
                              <a:gd name="T92" fmla="*/ 0 w 308"/>
                              <a:gd name="T93" fmla="*/ 0 h 566"/>
                              <a:gd name="T94" fmla="*/ 0 w 308"/>
                              <a:gd name="T95" fmla="*/ 0 h 566"/>
                              <a:gd name="T96" fmla="*/ 0 w 308"/>
                              <a:gd name="T97" fmla="*/ 0 h 566"/>
                              <a:gd name="T98" fmla="*/ 0 w 308"/>
                              <a:gd name="T99" fmla="*/ 0 h 566"/>
                              <a:gd name="T100" fmla="*/ 0 w 308"/>
                              <a:gd name="T101" fmla="*/ 0 h 5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8"/>
                              <a:gd name="T154" fmla="*/ 0 h 566"/>
                              <a:gd name="T155" fmla="*/ 308 w 308"/>
                              <a:gd name="T156" fmla="*/ 566 h 5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8" h="566">
                                <a:moveTo>
                                  <a:pt x="6" y="337"/>
                                </a:moveTo>
                                <a:lnTo>
                                  <a:pt x="2" y="308"/>
                                </a:lnTo>
                                <a:lnTo>
                                  <a:pt x="0" y="278"/>
                                </a:lnTo>
                                <a:lnTo>
                                  <a:pt x="2" y="243"/>
                                </a:lnTo>
                                <a:lnTo>
                                  <a:pt x="6" y="218"/>
                                </a:lnTo>
                                <a:lnTo>
                                  <a:pt x="13" y="194"/>
                                </a:lnTo>
                                <a:lnTo>
                                  <a:pt x="24" y="163"/>
                                </a:lnTo>
                                <a:lnTo>
                                  <a:pt x="43" y="135"/>
                                </a:lnTo>
                                <a:lnTo>
                                  <a:pt x="60" y="113"/>
                                </a:lnTo>
                                <a:lnTo>
                                  <a:pt x="77" y="97"/>
                                </a:lnTo>
                                <a:lnTo>
                                  <a:pt x="98" y="79"/>
                                </a:lnTo>
                                <a:lnTo>
                                  <a:pt x="119" y="62"/>
                                </a:lnTo>
                                <a:lnTo>
                                  <a:pt x="145" y="47"/>
                                </a:lnTo>
                                <a:lnTo>
                                  <a:pt x="172" y="32"/>
                                </a:lnTo>
                                <a:lnTo>
                                  <a:pt x="196" y="20"/>
                                </a:lnTo>
                                <a:lnTo>
                                  <a:pt x="220" y="10"/>
                                </a:lnTo>
                                <a:lnTo>
                                  <a:pt x="242" y="4"/>
                                </a:lnTo>
                                <a:lnTo>
                                  <a:pt x="267" y="0"/>
                                </a:lnTo>
                                <a:lnTo>
                                  <a:pt x="291" y="0"/>
                                </a:lnTo>
                                <a:lnTo>
                                  <a:pt x="308" y="3"/>
                                </a:lnTo>
                                <a:lnTo>
                                  <a:pt x="300" y="22"/>
                                </a:lnTo>
                                <a:lnTo>
                                  <a:pt x="289" y="35"/>
                                </a:lnTo>
                                <a:lnTo>
                                  <a:pt x="273" y="44"/>
                                </a:lnTo>
                                <a:lnTo>
                                  <a:pt x="245" y="55"/>
                                </a:lnTo>
                                <a:lnTo>
                                  <a:pt x="217" y="68"/>
                                </a:lnTo>
                                <a:lnTo>
                                  <a:pt x="187" y="81"/>
                                </a:lnTo>
                                <a:lnTo>
                                  <a:pt x="150" y="102"/>
                                </a:lnTo>
                                <a:lnTo>
                                  <a:pt x="113" y="132"/>
                                </a:lnTo>
                                <a:lnTo>
                                  <a:pt x="91" y="156"/>
                                </a:lnTo>
                                <a:lnTo>
                                  <a:pt x="73" y="183"/>
                                </a:lnTo>
                                <a:lnTo>
                                  <a:pt x="59" y="214"/>
                                </a:lnTo>
                                <a:lnTo>
                                  <a:pt x="49" y="249"/>
                                </a:lnTo>
                                <a:lnTo>
                                  <a:pt x="47" y="284"/>
                                </a:lnTo>
                                <a:lnTo>
                                  <a:pt x="55" y="324"/>
                                </a:lnTo>
                                <a:lnTo>
                                  <a:pt x="64" y="361"/>
                                </a:lnTo>
                                <a:lnTo>
                                  <a:pt x="77" y="392"/>
                                </a:lnTo>
                                <a:lnTo>
                                  <a:pt x="97" y="426"/>
                                </a:lnTo>
                                <a:lnTo>
                                  <a:pt x="125" y="468"/>
                                </a:lnTo>
                                <a:lnTo>
                                  <a:pt x="155" y="503"/>
                                </a:lnTo>
                                <a:lnTo>
                                  <a:pt x="177" y="534"/>
                                </a:lnTo>
                                <a:lnTo>
                                  <a:pt x="189" y="565"/>
                                </a:lnTo>
                                <a:lnTo>
                                  <a:pt x="159" y="566"/>
                                </a:lnTo>
                                <a:lnTo>
                                  <a:pt x="131" y="542"/>
                                </a:lnTo>
                                <a:lnTo>
                                  <a:pt x="108" y="524"/>
                                </a:lnTo>
                                <a:lnTo>
                                  <a:pt x="88" y="502"/>
                                </a:lnTo>
                                <a:lnTo>
                                  <a:pt x="67" y="473"/>
                                </a:lnTo>
                                <a:lnTo>
                                  <a:pt x="49" y="443"/>
                                </a:lnTo>
                                <a:lnTo>
                                  <a:pt x="32" y="413"/>
                                </a:lnTo>
                                <a:lnTo>
                                  <a:pt x="19" y="384"/>
                                </a:lnTo>
                                <a:lnTo>
                                  <a:pt x="13" y="365"/>
                                </a:lnTo>
                                <a:lnTo>
                                  <a:pt x="6" y="337"/>
                                </a:lnTo>
                                <a:close/>
                              </a:path>
                            </a:pathLst>
                          </a:cu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199" name="Freeform 132">
                            <a:extLst>
                              <a:ext uri="{FF2B5EF4-FFF2-40B4-BE49-F238E27FC236}">
                                <a16:creationId xmlns:a16="http://schemas.microsoft.com/office/drawing/2014/main" id="{F0024D64-794D-4A4E-983D-43ADE2CDFDBD}"/>
                              </a:ext>
                            </a:extLst>
                          </p:cNvPr>
                          <p:cNvSpPr>
                            <a:spLocks/>
                          </p:cNvSpPr>
                          <p:nvPr/>
                        </p:nvSpPr>
                        <p:spPr bwMode="auto">
                          <a:xfrm>
                            <a:off x="2072" y="1522"/>
                            <a:ext cx="101" cy="179"/>
                          </a:xfrm>
                          <a:custGeom>
                            <a:avLst/>
                            <a:gdLst>
                              <a:gd name="T0" fmla="*/ 0 w 503"/>
                              <a:gd name="T1" fmla="*/ 0 h 898"/>
                              <a:gd name="T2" fmla="*/ 0 w 503"/>
                              <a:gd name="T3" fmla="*/ 0 h 898"/>
                              <a:gd name="T4" fmla="*/ 0 w 503"/>
                              <a:gd name="T5" fmla="*/ 0 h 898"/>
                              <a:gd name="T6" fmla="*/ 0 w 503"/>
                              <a:gd name="T7" fmla="*/ 0 h 898"/>
                              <a:gd name="T8" fmla="*/ 0 w 503"/>
                              <a:gd name="T9" fmla="*/ 0 h 898"/>
                              <a:gd name="T10" fmla="*/ 0 w 503"/>
                              <a:gd name="T11" fmla="*/ 0 h 898"/>
                              <a:gd name="T12" fmla="*/ 0 w 503"/>
                              <a:gd name="T13" fmla="*/ 0 h 898"/>
                              <a:gd name="T14" fmla="*/ 0 w 503"/>
                              <a:gd name="T15" fmla="*/ 0 h 898"/>
                              <a:gd name="T16" fmla="*/ 0 w 503"/>
                              <a:gd name="T17" fmla="*/ 0 h 898"/>
                              <a:gd name="T18" fmla="*/ 0 w 503"/>
                              <a:gd name="T19" fmla="*/ 0 h 898"/>
                              <a:gd name="T20" fmla="*/ 0 w 503"/>
                              <a:gd name="T21" fmla="*/ 0 h 898"/>
                              <a:gd name="T22" fmla="*/ 0 w 503"/>
                              <a:gd name="T23" fmla="*/ 0 h 898"/>
                              <a:gd name="T24" fmla="*/ 0 w 503"/>
                              <a:gd name="T25" fmla="*/ 0 h 898"/>
                              <a:gd name="T26" fmla="*/ 0 w 503"/>
                              <a:gd name="T27" fmla="*/ 0 h 898"/>
                              <a:gd name="T28" fmla="*/ 0 w 503"/>
                              <a:gd name="T29" fmla="*/ 0 h 898"/>
                              <a:gd name="T30" fmla="*/ 0 w 503"/>
                              <a:gd name="T31" fmla="*/ 0 h 898"/>
                              <a:gd name="T32" fmla="*/ 0 w 503"/>
                              <a:gd name="T33" fmla="*/ 0 h 898"/>
                              <a:gd name="T34" fmla="*/ 0 w 503"/>
                              <a:gd name="T35" fmla="*/ 0 h 898"/>
                              <a:gd name="T36" fmla="*/ 0 w 503"/>
                              <a:gd name="T37" fmla="*/ 0 h 898"/>
                              <a:gd name="T38" fmla="*/ 0 w 503"/>
                              <a:gd name="T39" fmla="*/ 0 h 898"/>
                              <a:gd name="T40" fmla="*/ 0 w 503"/>
                              <a:gd name="T41" fmla="*/ 0 h 898"/>
                              <a:gd name="T42" fmla="*/ 0 w 503"/>
                              <a:gd name="T43" fmla="*/ 0 h 898"/>
                              <a:gd name="T44" fmla="*/ 0 w 503"/>
                              <a:gd name="T45" fmla="*/ 0 h 898"/>
                              <a:gd name="T46" fmla="*/ 0 w 503"/>
                              <a:gd name="T47" fmla="*/ 0 h 898"/>
                              <a:gd name="T48" fmla="*/ 0 w 503"/>
                              <a:gd name="T49" fmla="*/ 0 h 898"/>
                              <a:gd name="T50" fmla="*/ 0 w 503"/>
                              <a:gd name="T51" fmla="*/ 0 h 898"/>
                              <a:gd name="T52" fmla="*/ 0 w 503"/>
                              <a:gd name="T53" fmla="*/ 0 h 898"/>
                              <a:gd name="T54" fmla="*/ 0 w 503"/>
                              <a:gd name="T55" fmla="*/ 0 h 898"/>
                              <a:gd name="T56" fmla="*/ 0 w 503"/>
                              <a:gd name="T57" fmla="*/ 0 h 898"/>
                              <a:gd name="T58" fmla="*/ 0 w 503"/>
                              <a:gd name="T59" fmla="*/ 0 h 898"/>
                              <a:gd name="T60" fmla="*/ 0 w 503"/>
                              <a:gd name="T61" fmla="*/ 0 h 898"/>
                              <a:gd name="T62" fmla="*/ 0 w 503"/>
                              <a:gd name="T63" fmla="*/ 0 h 898"/>
                              <a:gd name="T64" fmla="*/ 0 w 503"/>
                              <a:gd name="T65" fmla="*/ 0 h 898"/>
                              <a:gd name="T66" fmla="*/ 0 w 503"/>
                              <a:gd name="T67" fmla="*/ 0 h 898"/>
                              <a:gd name="T68" fmla="*/ 0 w 503"/>
                              <a:gd name="T69" fmla="*/ 0 h 898"/>
                              <a:gd name="T70" fmla="*/ 0 w 503"/>
                              <a:gd name="T71" fmla="*/ 0 h 89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3"/>
                              <a:gd name="T109" fmla="*/ 0 h 898"/>
                              <a:gd name="T110" fmla="*/ 503 w 503"/>
                              <a:gd name="T111" fmla="*/ 898 h 89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3" h="898">
                                <a:moveTo>
                                  <a:pt x="0" y="500"/>
                                </a:moveTo>
                                <a:lnTo>
                                  <a:pt x="3" y="451"/>
                                </a:lnTo>
                                <a:lnTo>
                                  <a:pt x="13" y="398"/>
                                </a:lnTo>
                                <a:lnTo>
                                  <a:pt x="25" y="352"/>
                                </a:lnTo>
                                <a:lnTo>
                                  <a:pt x="38" y="305"/>
                                </a:lnTo>
                                <a:lnTo>
                                  <a:pt x="53" y="267"/>
                                </a:lnTo>
                                <a:lnTo>
                                  <a:pt x="74" y="230"/>
                                </a:lnTo>
                                <a:lnTo>
                                  <a:pt x="98" y="199"/>
                                </a:lnTo>
                                <a:lnTo>
                                  <a:pt x="126" y="167"/>
                                </a:lnTo>
                                <a:lnTo>
                                  <a:pt x="162" y="134"/>
                                </a:lnTo>
                                <a:lnTo>
                                  <a:pt x="202" y="103"/>
                                </a:lnTo>
                                <a:lnTo>
                                  <a:pt x="245" y="74"/>
                                </a:lnTo>
                                <a:lnTo>
                                  <a:pt x="287" y="49"/>
                                </a:lnTo>
                                <a:lnTo>
                                  <a:pt x="334" y="29"/>
                                </a:lnTo>
                                <a:lnTo>
                                  <a:pt x="376" y="15"/>
                                </a:lnTo>
                                <a:lnTo>
                                  <a:pt x="415" y="5"/>
                                </a:lnTo>
                                <a:lnTo>
                                  <a:pt x="448" y="0"/>
                                </a:lnTo>
                                <a:lnTo>
                                  <a:pt x="463" y="3"/>
                                </a:lnTo>
                                <a:lnTo>
                                  <a:pt x="481" y="11"/>
                                </a:lnTo>
                                <a:lnTo>
                                  <a:pt x="503" y="24"/>
                                </a:lnTo>
                                <a:lnTo>
                                  <a:pt x="480" y="28"/>
                                </a:lnTo>
                                <a:lnTo>
                                  <a:pt x="452" y="34"/>
                                </a:lnTo>
                                <a:lnTo>
                                  <a:pt x="425" y="40"/>
                                </a:lnTo>
                                <a:lnTo>
                                  <a:pt x="394" y="48"/>
                                </a:lnTo>
                                <a:lnTo>
                                  <a:pt x="370" y="57"/>
                                </a:lnTo>
                                <a:lnTo>
                                  <a:pt x="345" y="68"/>
                                </a:lnTo>
                                <a:lnTo>
                                  <a:pt x="319" y="82"/>
                                </a:lnTo>
                                <a:lnTo>
                                  <a:pt x="295" y="95"/>
                                </a:lnTo>
                                <a:lnTo>
                                  <a:pt x="272" y="108"/>
                                </a:lnTo>
                                <a:lnTo>
                                  <a:pt x="248" y="124"/>
                                </a:lnTo>
                                <a:lnTo>
                                  <a:pt x="222" y="141"/>
                                </a:lnTo>
                                <a:lnTo>
                                  <a:pt x="199" y="158"/>
                                </a:lnTo>
                                <a:lnTo>
                                  <a:pt x="177" y="174"/>
                                </a:lnTo>
                                <a:lnTo>
                                  <a:pt x="159" y="190"/>
                                </a:lnTo>
                                <a:lnTo>
                                  <a:pt x="141" y="210"/>
                                </a:lnTo>
                                <a:lnTo>
                                  <a:pt x="127" y="230"/>
                                </a:lnTo>
                                <a:lnTo>
                                  <a:pt x="115" y="254"/>
                                </a:lnTo>
                                <a:lnTo>
                                  <a:pt x="98" y="282"/>
                                </a:lnTo>
                                <a:lnTo>
                                  <a:pt x="84" y="308"/>
                                </a:lnTo>
                                <a:lnTo>
                                  <a:pt x="75" y="332"/>
                                </a:lnTo>
                                <a:lnTo>
                                  <a:pt x="67" y="354"/>
                                </a:lnTo>
                                <a:lnTo>
                                  <a:pt x="61" y="377"/>
                                </a:lnTo>
                                <a:lnTo>
                                  <a:pt x="56" y="402"/>
                                </a:lnTo>
                                <a:lnTo>
                                  <a:pt x="51" y="426"/>
                                </a:lnTo>
                                <a:lnTo>
                                  <a:pt x="48" y="457"/>
                                </a:lnTo>
                                <a:lnTo>
                                  <a:pt x="47" y="491"/>
                                </a:lnTo>
                                <a:lnTo>
                                  <a:pt x="48" y="519"/>
                                </a:lnTo>
                                <a:lnTo>
                                  <a:pt x="51" y="546"/>
                                </a:lnTo>
                                <a:lnTo>
                                  <a:pt x="59" y="575"/>
                                </a:lnTo>
                                <a:lnTo>
                                  <a:pt x="66" y="602"/>
                                </a:lnTo>
                                <a:lnTo>
                                  <a:pt x="76" y="628"/>
                                </a:lnTo>
                                <a:lnTo>
                                  <a:pt x="89" y="652"/>
                                </a:lnTo>
                                <a:lnTo>
                                  <a:pt x="103" y="676"/>
                                </a:lnTo>
                                <a:lnTo>
                                  <a:pt x="118" y="703"/>
                                </a:lnTo>
                                <a:lnTo>
                                  <a:pt x="133" y="731"/>
                                </a:lnTo>
                                <a:lnTo>
                                  <a:pt x="149" y="759"/>
                                </a:lnTo>
                                <a:lnTo>
                                  <a:pt x="166" y="785"/>
                                </a:lnTo>
                                <a:lnTo>
                                  <a:pt x="182" y="810"/>
                                </a:lnTo>
                                <a:lnTo>
                                  <a:pt x="203" y="839"/>
                                </a:lnTo>
                                <a:lnTo>
                                  <a:pt x="224" y="865"/>
                                </a:lnTo>
                                <a:lnTo>
                                  <a:pt x="214" y="883"/>
                                </a:lnTo>
                                <a:lnTo>
                                  <a:pt x="207" y="898"/>
                                </a:lnTo>
                                <a:lnTo>
                                  <a:pt x="188" y="884"/>
                                </a:lnTo>
                                <a:lnTo>
                                  <a:pt x="161" y="858"/>
                                </a:lnTo>
                                <a:lnTo>
                                  <a:pt x="136" y="827"/>
                                </a:lnTo>
                                <a:lnTo>
                                  <a:pt x="109" y="787"/>
                                </a:lnTo>
                                <a:lnTo>
                                  <a:pt x="78" y="738"/>
                                </a:lnTo>
                                <a:lnTo>
                                  <a:pt x="50" y="687"/>
                                </a:lnTo>
                                <a:lnTo>
                                  <a:pt x="31" y="648"/>
                                </a:lnTo>
                                <a:lnTo>
                                  <a:pt x="16" y="602"/>
                                </a:lnTo>
                                <a:lnTo>
                                  <a:pt x="4" y="549"/>
                                </a:lnTo>
                                <a:lnTo>
                                  <a:pt x="0" y="500"/>
                                </a:lnTo>
                                <a:close/>
                              </a:path>
                            </a:pathLst>
                          </a:custGeom>
                          <a:solidFill>
                            <a:srgbClr val="E0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4191" name="Group 133">
                        <a:extLst>
                          <a:ext uri="{FF2B5EF4-FFF2-40B4-BE49-F238E27FC236}">
                            <a16:creationId xmlns:a16="http://schemas.microsoft.com/office/drawing/2014/main" id="{654910C0-ADEC-45DC-AE6C-6570C56D2914}"/>
                          </a:ext>
                        </a:extLst>
                      </p:cNvPr>
                      <p:cNvGrpSpPr>
                        <a:grpSpLocks/>
                      </p:cNvGrpSpPr>
                      <p:nvPr/>
                    </p:nvGrpSpPr>
                    <p:grpSpPr bwMode="auto">
                      <a:xfrm>
                        <a:off x="2112" y="1663"/>
                        <a:ext cx="49" cy="42"/>
                        <a:chOff x="2112" y="1663"/>
                        <a:chExt cx="49" cy="42"/>
                      </a:xfrm>
                    </p:grpSpPr>
                    <p:sp>
                      <p:nvSpPr>
                        <p:cNvPr id="34192" name="Freeform 134">
                          <a:extLst>
                            <a:ext uri="{FF2B5EF4-FFF2-40B4-BE49-F238E27FC236}">
                              <a16:creationId xmlns:a16="http://schemas.microsoft.com/office/drawing/2014/main" id="{77F1D493-38AF-40BD-A06D-BA2516222C56}"/>
                            </a:ext>
                          </a:extLst>
                        </p:cNvPr>
                        <p:cNvSpPr>
                          <a:spLocks/>
                        </p:cNvSpPr>
                        <p:nvPr/>
                      </p:nvSpPr>
                      <p:spPr bwMode="auto">
                        <a:xfrm>
                          <a:off x="2112" y="1663"/>
                          <a:ext cx="49" cy="42"/>
                        </a:xfrm>
                        <a:custGeom>
                          <a:avLst/>
                          <a:gdLst>
                            <a:gd name="T0" fmla="*/ 0 w 244"/>
                            <a:gd name="T1" fmla="*/ 0 h 210"/>
                            <a:gd name="T2" fmla="*/ 0 w 244"/>
                            <a:gd name="T3" fmla="*/ 0 h 210"/>
                            <a:gd name="T4" fmla="*/ 0 w 244"/>
                            <a:gd name="T5" fmla="*/ 0 h 210"/>
                            <a:gd name="T6" fmla="*/ 0 w 244"/>
                            <a:gd name="T7" fmla="*/ 0 h 210"/>
                            <a:gd name="T8" fmla="*/ 0 w 244"/>
                            <a:gd name="T9" fmla="*/ 0 h 210"/>
                            <a:gd name="T10" fmla="*/ 0 w 244"/>
                            <a:gd name="T11" fmla="*/ 0 h 210"/>
                            <a:gd name="T12" fmla="*/ 0 w 244"/>
                            <a:gd name="T13" fmla="*/ 0 h 210"/>
                            <a:gd name="T14" fmla="*/ 0 w 244"/>
                            <a:gd name="T15" fmla="*/ 0 h 210"/>
                            <a:gd name="T16" fmla="*/ 0 w 244"/>
                            <a:gd name="T17" fmla="*/ 0 h 210"/>
                            <a:gd name="T18" fmla="*/ 0 w 244"/>
                            <a:gd name="T19" fmla="*/ 0 h 210"/>
                            <a:gd name="T20" fmla="*/ 0 w 244"/>
                            <a:gd name="T21" fmla="*/ 0 h 210"/>
                            <a:gd name="T22" fmla="*/ 0 w 244"/>
                            <a:gd name="T23" fmla="*/ 0 h 210"/>
                            <a:gd name="T24" fmla="*/ 0 w 244"/>
                            <a:gd name="T25" fmla="*/ 0 h 210"/>
                            <a:gd name="T26" fmla="*/ 0 w 244"/>
                            <a:gd name="T27" fmla="*/ 0 h 210"/>
                            <a:gd name="T28" fmla="*/ 0 w 244"/>
                            <a:gd name="T29" fmla="*/ 0 h 210"/>
                            <a:gd name="T30" fmla="*/ 0 w 244"/>
                            <a:gd name="T31" fmla="*/ 0 h 210"/>
                            <a:gd name="T32" fmla="*/ 0 w 244"/>
                            <a:gd name="T33" fmla="*/ 0 h 210"/>
                            <a:gd name="T34" fmla="*/ 0 w 244"/>
                            <a:gd name="T35" fmla="*/ 0 h 210"/>
                            <a:gd name="T36" fmla="*/ 0 w 244"/>
                            <a:gd name="T37" fmla="*/ 0 h 210"/>
                            <a:gd name="T38" fmla="*/ 0 w 244"/>
                            <a:gd name="T39" fmla="*/ 0 h 210"/>
                            <a:gd name="T40" fmla="*/ 0 w 244"/>
                            <a:gd name="T41" fmla="*/ 0 h 210"/>
                            <a:gd name="T42" fmla="*/ 0 w 244"/>
                            <a:gd name="T43" fmla="*/ 0 h 210"/>
                            <a:gd name="T44" fmla="*/ 0 w 244"/>
                            <a:gd name="T45" fmla="*/ 0 h 210"/>
                            <a:gd name="T46" fmla="*/ 0 w 244"/>
                            <a:gd name="T47" fmla="*/ 0 h 210"/>
                            <a:gd name="T48" fmla="*/ 0 w 244"/>
                            <a:gd name="T49" fmla="*/ 0 h 210"/>
                            <a:gd name="T50" fmla="*/ 0 w 244"/>
                            <a:gd name="T51" fmla="*/ 0 h 210"/>
                            <a:gd name="T52" fmla="*/ 0 w 244"/>
                            <a:gd name="T53" fmla="*/ 0 h 210"/>
                            <a:gd name="T54" fmla="*/ 0 w 244"/>
                            <a:gd name="T55" fmla="*/ 0 h 210"/>
                            <a:gd name="T56" fmla="*/ 0 w 244"/>
                            <a:gd name="T57" fmla="*/ 0 h 210"/>
                            <a:gd name="T58" fmla="*/ 0 w 244"/>
                            <a:gd name="T59" fmla="*/ 0 h 2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4"/>
                            <a:gd name="T91" fmla="*/ 0 h 210"/>
                            <a:gd name="T92" fmla="*/ 244 w 244"/>
                            <a:gd name="T93" fmla="*/ 210 h 2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4" h="210">
                              <a:moveTo>
                                <a:pt x="238" y="16"/>
                              </a:moveTo>
                              <a:lnTo>
                                <a:pt x="223" y="7"/>
                              </a:lnTo>
                              <a:lnTo>
                                <a:pt x="202" y="1"/>
                              </a:lnTo>
                              <a:lnTo>
                                <a:pt x="183" y="0"/>
                              </a:lnTo>
                              <a:lnTo>
                                <a:pt x="165" y="1"/>
                              </a:lnTo>
                              <a:lnTo>
                                <a:pt x="144" y="7"/>
                              </a:lnTo>
                              <a:lnTo>
                                <a:pt x="122" y="14"/>
                              </a:lnTo>
                              <a:lnTo>
                                <a:pt x="101" y="25"/>
                              </a:lnTo>
                              <a:lnTo>
                                <a:pt x="79" y="37"/>
                              </a:lnTo>
                              <a:lnTo>
                                <a:pt x="57" y="54"/>
                              </a:lnTo>
                              <a:lnTo>
                                <a:pt x="33" y="78"/>
                              </a:lnTo>
                              <a:lnTo>
                                <a:pt x="20" y="101"/>
                              </a:lnTo>
                              <a:lnTo>
                                <a:pt x="11" y="120"/>
                              </a:lnTo>
                              <a:lnTo>
                                <a:pt x="5" y="141"/>
                              </a:lnTo>
                              <a:lnTo>
                                <a:pt x="0" y="162"/>
                              </a:lnTo>
                              <a:lnTo>
                                <a:pt x="3" y="182"/>
                              </a:lnTo>
                              <a:lnTo>
                                <a:pt x="11" y="197"/>
                              </a:lnTo>
                              <a:lnTo>
                                <a:pt x="27" y="203"/>
                              </a:lnTo>
                              <a:lnTo>
                                <a:pt x="45" y="209"/>
                              </a:lnTo>
                              <a:lnTo>
                                <a:pt x="66" y="210"/>
                              </a:lnTo>
                              <a:lnTo>
                                <a:pt x="94" y="206"/>
                              </a:lnTo>
                              <a:lnTo>
                                <a:pt x="122" y="194"/>
                              </a:lnTo>
                              <a:lnTo>
                                <a:pt x="150" y="179"/>
                              </a:lnTo>
                              <a:lnTo>
                                <a:pt x="178" y="156"/>
                              </a:lnTo>
                              <a:lnTo>
                                <a:pt x="201" y="133"/>
                              </a:lnTo>
                              <a:lnTo>
                                <a:pt x="221" y="108"/>
                              </a:lnTo>
                              <a:lnTo>
                                <a:pt x="236" y="83"/>
                              </a:lnTo>
                              <a:lnTo>
                                <a:pt x="242" y="59"/>
                              </a:lnTo>
                              <a:lnTo>
                                <a:pt x="244" y="34"/>
                              </a:lnTo>
                              <a:lnTo>
                                <a:pt x="238" y="16"/>
                              </a:lnTo>
                              <a:close/>
                            </a:path>
                          </a:pathLst>
                        </a:custGeom>
                        <a:solidFill>
                          <a:srgbClr val="A000A0"/>
                        </a:solidFill>
                        <a:ln w="3175">
                          <a:solidFill>
                            <a:srgbClr val="200020"/>
                          </a:solidFill>
                          <a:round/>
                          <a:headEnd/>
                          <a:tailEnd/>
                        </a:ln>
                      </p:spPr>
                      <p:txBody>
                        <a:bodyPr/>
                        <a:lstStyle/>
                        <a:p>
                          <a:endParaRPr lang="en-US"/>
                        </a:p>
                      </p:txBody>
                    </p:sp>
                    <p:sp>
                      <p:nvSpPr>
                        <p:cNvPr id="34193" name="Freeform 135">
                          <a:extLst>
                            <a:ext uri="{FF2B5EF4-FFF2-40B4-BE49-F238E27FC236}">
                              <a16:creationId xmlns:a16="http://schemas.microsoft.com/office/drawing/2014/main" id="{E724DFF8-E401-4DA0-ABCD-3F9F76E9C8BD}"/>
                            </a:ext>
                          </a:extLst>
                        </p:cNvPr>
                        <p:cNvSpPr>
                          <a:spLocks/>
                        </p:cNvSpPr>
                        <p:nvPr/>
                      </p:nvSpPr>
                      <p:spPr bwMode="auto">
                        <a:xfrm>
                          <a:off x="2118" y="1669"/>
                          <a:ext cx="37" cy="31"/>
                        </a:xfrm>
                        <a:custGeom>
                          <a:avLst/>
                          <a:gdLst>
                            <a:gd name="T0" fmla="*/ 0 w 182"/>
                            <a:gd name="T1" fmla="*/ 0 h 155"/>
                            <a:gd name="T2" fmla="*/ 0 w 182"/>
                            <a:gd name="T3" fmla="*/ 0 h 155"/>
                            <a:gd name="T4" fmla="*/ 0 w 182"/>
                            <a:gd name="T5" fmla="*/ 0 h 155"/>
                            <a:gd name="T6" fmla="*/ 0 w 182"/>
                            <a:gd name="T7" fmla="*/ 0 h 155"/>
                            <a:gd name="T8" fmla="*/ 0 w 182"/>
                            <a:gd name="T9" fmla="*/ 0 h 155"/>
                            <a:gd name="T10" fmla="*/ 0 w 182"/>
                            <a:gd name="T11" fmla="*/ 0 h 155"/>
                            <a:gd name="T12" fmla="*/ 0 w 182"/>
                            <a:gd name="T13" fmla="*/ 0 h 155"/>
                            <a:gd name="T14" fmla="*/ 0 w 182"/>
                            <a:gd name="T15" fmla="*/ 0 h 155"/>
                            <a:gd name="T16" fmla="*/ 0 w 182"/>
                            <a:gd name="T17" fmla="*/ 0 h 155"/>
                            <a:gd name="T18" fmla="*/ 0 w 182"/>
                            <a:gd name="T19" fmla="*/ 0 h 155"/>
                            <a:gd name="T20" fmla="*/ 0 w 182"/>
                            <a:gd name="T21" fmla="*/ 0 h 155"/>
                            <a:gd name="T22" fmla="*/ 0 w 182"/>
                            <a:gd name="T23" fmla="*/ 0 h 155"/>
                            <a:gd name="T24" fmla="*/ 0 w 182"/>
                            <a:gd name="T25" fmla="*/ 0 h 155"/>
                            <a:gd name="T26" fmla="*/ 0 w 182"/>
                            <a:gd name="T27" fmla="*/ 0 h 155"/>
                            <a:gd name="T28" fmla="*/ 0 w 182"/>
                            <a:gd name="T29" fmla="*/ 0 h 155"/>
                            <a:gd name="T30" fmla="*/ 0 w 182"/>
                            <a:gd name="T31" fmla="*/ 0 h 155"/>
                            <a:gd name="T32" fmla="*/ 0 w 182"/>
                            <a:gd name="T33" fmla="*/ 0 h 155"/>
                            <a:gd name="T34" fmla="*/ 0 w 182"/>
                            <a:gd name="T35" fmla="*/ 0 h 155"/>
                            <a:gd name="T36" fmla="*/ 0 w 182"/>
                            <a:gd name="T37" fmla="*/ 0 h 155"/>
                            <a:gd name="T38" fmla="*/ 0 w 182"/>
                            <a:gd name="T39" fmla="*/ 0 h 155"/>
                            <a:gd name="T40" fmla="*/ 0 w 182"/>
                            <a:gd name="T41" fmla="*/ 0 h 155"/>
                            <a:gd name="T42" fmla="*/ 0 w 182"/>
                            <a:gd name="T43" fmla="*/ 0 h 155"/>
                            <a:gd name="T44" fmla="*/ 0 w 182"/>
                            <a:gd name="T45" fmla="*/ 0 h 155"/>
                            <a:gd name="T46" fmla="*/ 0 w 182"/>
                            <a:gd name="T47" fmla="*/ 0 h 155"/>
                            <a:gd name="T48" fmla="*/ 0 w 182"/>
                            <a:gd name="T49" fmla="*/ 0 h 155"/>
                            <a:gd name="T50" fmla="*/ 0 w 182"/>
                            <a:gd name="T51" fmla="*/ 0 h 155"/>
                            <a:gd name="T52" fmla="*/ 0 w 182"/>
                            <a:gd name="T53" fmla="*/ 0 h 155"/>
                            <a:gd name="T54" fmla="*/ 0 w 182"/>
                            <a:gd name="T55" fmla="*/ 0 h 155"/>
                            <a:gd name="T56" fmla="*/ 0 w 182"/>
                            <a:gd name="T57" fmla="*/ 0 h 155"/>
                            <a:gd name="T58" fmla="*/ 0 w 182"/>
                            <a:gd name="T59" fmla="*/ 0 h 15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2"/>
                            <a:gd name="T91" fmla="*/ 0 h 155"/>
                            <a:gd name="T92" fmla="*/ 182 w 182"/>
                            <a:gd name="T93" fmla="*/ 155 h 15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2" h="155">
                              <a:moveTo>
                                <a:pt x="178" y="11"/>
                              </a:moveTo>
                              <a:lnTo>
                                <a:pt x="167" y="4"/>
                              </a:lnTo>
                              <a:lnTo>
                                <a:pt x="152" y="0"/>
                              </a:lnTo>
                              <a:lnTo>
                                <a:pt x="137" y="0"/>
                              </a:lnTo>
                              <a:lnTo>
                                <a:pt x="124" y="0"/>
                              </a:lnTo>
                              <a:lnTo>
                                <a:pt x="108" y="4"/>
                              </a:lnTo>
                              <a:lnTo>
                                <a:pt x="91" y="9"/>
                              </a:lnTo>
                              <a:lnTo>
                                <a:pt x="76" y="18"/>
                              </a:lnTo>
                              <a:lnTo>
                                <a:pt x="60" y="27"/>
                              </a:lnTo>
                              <a:lnTo>
                                <a:pt x="42" y="39"/>
                              </a:lnTo>
                              <a:lnTo>
                                <a:pt x="25" y="57"/>
                              </a:lnTo>
                              <a:lnTo>
                                <a:pt x="15" y="74"/>
                              </a:lnTo>
                              <a:lnTo>
                                <a:pt x="9" y="89"/>
                              </a:lnTo>
                              <a:lnTo>
                                <a:pt x="3" y="104"/>
                              </a:lnTo>
                              <a:lnTo>
                                <a:pt x="0" y="120"/>
                              </a:lnTo>
                              <a:lnTo>
                                <a:pt x="2" y="134"/>
                              </a:lnTo>
                              <a:lnTo>
                                <a:pt x="9" y="147"/>
                              </a:lnTo>
                              <a:lnTo>
                                <a:pt x="21" y="151"/>
                              </a:lnTo>
                              <a:lnTo>
                                <a:pt x="33" y="155"/>
                              </a:lnTo>
                              <a:lnTo>
                                <a:pt x="49" y="155"/>
                              </a:lnTo>
                              <a:lnTo>
                                <a:pt x="70" y="153"/>
                              </a:lnTo>
                              <a:lnTo>
                                <a:pt x="91" y="144"/>
                              </a:lnTo>
                              <a:lnTo>
                                <a:pt x="113" y="132"/>
                              </a:lnTo>
                              <a:lnTo>
                                <a:pt x="133" y="116"/>
                              </a:lnTo>
                              <a:lnTo>
                                <a:pt x="151" y="99"/>
                              </a:lnTo>
                              <a:lnTo>
                                <a:pt x="165" y="80"/>
                              </a:lnTo>
                              <a:lnTo>
                                <a:pt x="177" y="62"/>
                              </a:lnTo>
                              <a:lnTo>
                                <a:pt x="181" y="43"/>
                              </a:lnTo>
                              <a:lnTo>
                                <a:pt x="182" y="25"/>
                              </a:lnTo>
                              <a:lnTo>
                                <a:pt x="178" y="11"/>
                              </a:lnTo>
                              <a:close/>
                            </a:path>
                          </a:pathLst>
                        </a:custGeom>
                        <a:solidFill>
                          <a:srgbClr val="600060"/>
                        </a:solidFill>
                        <a:ln w="3175">
                          <a:solidFill>
                            <a:srgbClr val="200020"/>
                          </a:solidFill>
                          <a:round/>
                          <a:headEnd/>
                          <a:tailEnd/>
                        </a:ln>
                      </p:spPr>
                      <p:txBody>
                        <a:bodyPr/>
                        <a:lstStyle/>
                        <a:p>
                          <a:endParaRPr lang="en-US"/>
                        </a:p>
                      </p:txBody>
                    </p:sp>
                  </p:grpSp>
                </p:grpSp>
              </p:grpSp>
              <p:grpSp>
                <p:nvGrpSpPr>
                  <p:cNvPr id="34177" name="Group 136">
                    <a:extLst>
                      <a:ext uri="{FF2B5EF4-FFF2-40B4-BE49-F238E27FC236}">
                        <a16:creationId xmlns:a16="http://schemas.microsoft.com/office/drawing/2014/main" id="{AE3A6884-A5A4-4F52-989B-ABB2AE0DB0BB}"/>
                      </a:ext>
                    </a:extLst>
                  </p:cNvPr>
                  <p:cNvGrpSpPr>
                    <a:grpSpLocks/>
                  </p:cNvGrpSpPr>
                  <p:nvPr/>
                </p:nvGrpSpPr>
                <p:grpSpPr bwMode="auto">
                  <a:xfrm>
                    <a:off x="2072" y="1578"/>
                    <a:ext cx="215" cy="151"/>
                    <a:chOff x="2072" y="1578"/>
                    <a:chExt cx="215" cy="151"/>
                  </a:xfrm>
                </p:grpSpPr>
                <p:grpSp>
                  <p:nvGrpSpPr>
                    <p:cNvPr id="34178" name="Group 137">
                      <a:extLst>
                        <a:ext uri="{FF2B5EF4-FFF2-40B4-BE49-F238E27FC236}">
                          <a16:creationId xmlns:a16="http://schemas.microsoft.com/office/drawing/2014/main" id="{DF714677-40FD-4EA2-8490-1351874AB8C8}"/>
                        </a:ext>
                      </a:extLst>
                    </p:cNvPr>
                    <p:cNvGrpSpPr>
                      <a:grpSpLocks/>
                    </p:cNvGrpSpPr>
                    <p:nvPr/>
                  </p:nvGrpSpPr>
                  <p:grpSpPr bwMode="auto">
                    <a:xfrm>
                      <a:off x="2072" y="1578"/>
                      <a:ext cx="215" cy="140"/>
                      <a:chOff x="2072" y="1578"/>
                      <a:chExt cx="215" cy="140"/>
                    </a:xfrm>
                  </p:grpSpPr>
                  <p:sp>
                    <p:nvSpPr>
                      <p:cNvPr id="34182" name="Freeform 138">
                        <a:extLst>
                          <a:ext uri="{FF2B5EF4-FFF2-40B4-BE49-F238E27FC236}">
                            <a16:creationId xmlns:a16="http://schemas.microsoft.com/office/drawing/2014/main" id="{0ECB4A99-E9E6-4CAD-9D10-5880996EDEB7}"/>
                          </a:ext>
                        </a:extLst>
                      </p:cNvPr>
                      <p:cNvSpPr>
                        <a:spLocks/>
                      </p:cNvSpPr>
                      <p:nvPr/>
                    </p:nvSpPr>
                    <p:spPr bwMode="auto">
                      <a:xfrm>
                        <a:off x="2072" y="1578"/>
                        <a:ext cx="215" cy="140"/>
                      </a:xfrm>
                      <a:custGeom>
                        <a:avLst/>
                        <a:gdLst>
                          <a:gd name="T0" fmla="*/ 0 w 1073"/>
                          <a:gd name="T1" fmla="*/ 0 h 702"/>
                          <a:gd name="T2" fmla="*/ 0 w 1073"/>
                          <a:gd name="T3" fmla="*/ 0 h 702"/>
                          <a:gd name="T4" fmla="*/ 0 w 1073"/>
                          <a:gd name="T5" fmla="*/ 0 h 702"/>
                          <a:gd name="T6" fmla="*/ 0 w 1073"/>
                          <a:gd name="T7" fmla="*/ 0 h 702"/>
                          <a:gd name="T8" fmla="*/ 0 w 1073"/>
                          <a:gd name="T9" fmla="*/ 0 h 702"/>
                          <a:gd name="T10" fmla="*/ 0 w 1073"/>
                          <a:gd name="T11" fmla="*/ 0 h 702"/>
                          <a:gd name="T12" fmla="*/ 0 w 1073"/>
                          <a:gd name="T13" fmla="*/ 0 h 702"/>
                          <a:gd name="T14" fmla="*/ 0 w 1073"/>
                          <a:gd name="T15" fmla="*/ 0 h 702"/>
                          <a:gd name="T16" fmla="*/ 0 w 1073"/>
                          <a:gd name="T17" fmla="*/ 0 h 702"/>
                          <a:gd name="T18" fmla="*/ 0 w 1073"/>
                          <a:gd name="T19" fmla="*/ 0 h 702"/>
                          <a:gd name="T20" fmla="*/ 0 w 1073"/>
                          <a:gd name="T21" fmla="*/ 0 h 702"/>
                          <a:gd name="T22" fmla="*/ 0 w 1073"/>
                          <a:gd name="T23" fmla="*/ 0 h 702"/>
                          <a:gd name="T24" fmla="*/ 0 w 1073"/>
                          <a:gd name="T25" fmla="*/ 0 h 702"/>
                          <a:gd name="T26" fmla="*/ 0 w 1073"/>
                          <a:gd name="T27" fmla="*/ 0 h 702"/>
                          <a:gd name="T28" fmla="*/ 0 w 1073"/>
                          <a:gd name="T29" fmla="*/ 0 h 702"/>
                          <a:gd name="T30" fmla="*/ 0 w 1073"/>
                          <a:gd name="T31" fmla="*/ 0 h 702"/>
                          <a:gd name="T32" fmla="*/ 0 w 1073"/>
                          <a:gd name="T33" fmla="*/ 0 h 702"/>
                          <a:gd name="T34" fmla="*/ 0 w 1073"/>
                          <a:gd name="T35" fmla="*/ 0 h 702"/>
                          <a:gd name="T36" fmla="*/ 0 w 1073"/>
                          <a:gd name="T37" fmla="*/ 0 h 702"/>
                          <a:gd name="T38" fmla="*/ 0 w 1073"/>
                          <a:gd name="T39" fmla="*/ 0 h 702"/>
                          <a:gd name="T40" fmla="*/ 0 w 1073"/>
                          <a:gd name="T41" fmla="*/ 0 h 702"/>
                          <a:gd name="T42" fmla="*/ 0 w 1073"/>
                          <a:gd name="T43" fmla="*/ 0 h 702"/>
                          <a:gd name="T44" fmla="*/ 0 w 1073"/>
                          <a:gd name="T45" fmla="*/ 0 h 702"/>
                          <a:gd name="T46" fmla="*/ 0 w 1073"/>
                          <a:gd name="T47" fmla="*/ 0 h 702"/>
                          <a:gd name="T48" fmla="*/ 0 w 1073"/>
                          <a:gd name="T49" fmla="*/ 0 h 702"/>
                          <a:gd name="T50" fmla="*/ 0 w 1073"/>
                          <a:gd name="T51" fmla="*/ 0 h 702"/>
                          <a:gd name="T52" fmla="*/ 0 w 1073"/>
                          <a:gd name="T53" fmla="*/ 0 h 702"/>
                          <a:gd name="T54" fmla="*/ 0 w 1073"/>
                          <a:gd name="T55" fmla="*/ 0 h 702"/>
                          <a:gd name="T56" fmla="*/ 0 w 1073"/>
                          <a:gd name="T57" fmla="*/ 0 h 702"/>
                          <a:gd name="T58" fmla="*/ 0 w 1073"/>
                          <a:gd name="T59" fmla="*/ 0 h 702"/>
                          <a:gd name="T60" fmla="*/ 0 w 1073"/>
                          <a:gd name="T61" fmla="*/ 0 h 702"/>
                          <a:gd name="T62" fmla="*/ 0 w 1073"/>
                          <a:gd name="T63" fmla="*/ 0 h 702"/>
                          <a:gd name="T64" fmla="*/ 0 w 1073"/>
                          <a:gd name="T65" fmla="*/ 0 h 702"/>
                          <a:gd name="T66" fmla="*/ 0 w 1073"/>
                          <a:gd name="T67" fmla="*/ 0 h 702"/>
                          <a:gd name="T68" fmla="*/ 0 w 1073"/>
                          <a:gd name="T69" fmla="*/ 0 h 702"/>
                          <a:gd name="T70" fmla="*/ 0 w 1073"/>
                          <a:gd name="T71" fmla="*/ 0 h 702"/>
                          <a:gd name="T72" fmla="*/ 0 w 1073"/>
                          <a:gd name="T73" fmla="*/ 0 h 702"/>
                          <a:gd name="T74" fmla="*/ 0 w 1073"/>
                          <a:gd name="T75" fmla="*/ 0 h 702"/>
                          <a:gd name="T76" fmla="*/ 0 w 1073"/>
                          <a:gd name="T77" fmla="*/ 0 h 702"/>
                          <a:gd name="T78" fmla="*/ 0 w 1073"/>
                          <a:gd name="T79" fmla="*/ 0 h 702"/>
                          <a:gd name="T80" fmla="*/ 0 w 1073"/>
                          <a:gd name="T81" fmla="*/ 0 h 702"/>
                          <a:gd name="T82" fmla="*/ 0 w 1073"/>
                          <a:gd name="T83" fmla="*/ 0 h 702"/>
                          <a:gd name="T84" fmla="*/ 0 w 1073"/>
                          <a:gd name="T85" fmla="*/ 0 h 702"/>
                          <a:gd name="T86" fmla="*/ 0 w 1073"/>
                          <a:gd name="T87" fmla="*/ 0 h 702"/>
                          <a:gd name="T88" fmla="*/ 0 w 1073"/>
                          <a:gd name="T89" fmla="*/ 0 h 702"/>
                          <a:gd name="T90" fmla="*/ 0 w 1073"/>
                          <a:gd name="T91" fmla="*/ 0 h 702"/>
                          <a:gd name="T92" fmla="*/ 0 w 1073"/>
                          <a:gd name="T93" fmla="*/ 0 h 702"/>
                          <a:gd name="T94" fmla="*/ 0 w 1073"/>
                          <a:gd name="T95" fmla="*/ 0 h 702"/>
                          <a:gd name="T96" fmla="*/ 0 w 1073"/>
                          <a:gd name="T97" fmla="*/ 0 h 702"/>
                          <a:gd name="T98" fmla="*/ 0 w 1073"/>
                          <a:gd name="T99" fmla="*/ 0 h 702"/>
                          <a:gd name="T100" fmla="*/ 0 w 1073"/>
                          <a:gd name="T101" fmla="*/ 0 h 7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3"/>
                          <a:gd name="T154" fmla="*/ 0 h 702"/>
                          <a:gd name="T155" fmla="*/ 1073 w 1073"/>
                          <a:gd name="T156" fmla="*/ 702 h 7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3" h="702">
                            <a:moveTo>
                              <a:pt x="680" y="5"/>
                            </a:moveTo>
                            <a:lnTo>
                              <a:pt x="713" y="1"/>
                            </a:lnTo>
                            <a:lnTo>
                              <a:pt x="751" y="0"/>
                            </a:lnTo>
                            <a:lnTo>
                              <a:pt x="789" y="1"/>
                            </a:lnTo>
                            <a:lnTo>
                              <a:pt x="835" y="4"/>
                            </a:lnTo>
                            <a:lnTo>
                              <a:pt x="876" y="6"/>
                            </a:lnTo>
                            <a:lnTo>
                              <a:pt x="911" y="8"/>
                            </a:lnTo>
                            <a:lnTo>
                              <a:pt x="947" y="11"/>
                            </a:lnTo>
                            <a:lnTo>
                              <a:pt x="975" y="14"/>
                            </a:lnTo>
                            <a:lnTo>
                              <a:pt x="999" y="20"/>
                            </a:lnTo>
                            <a:lnTo>
                              <a:pt x="1019" y="27"/>
                            </a:lnTo>
                            <a:lnTo>
                              <a:pt x="1035" y="37"/>
                            </a:lnTo>
                            <a:lnTo>
                              <a:pt x="1046" y="46"/>
                            </a:lnTo>
                            <a:lnTo>
                              <a:pt x="1058" y="58"/>
                            </a:lnTo>
                            <a:lnTo>
                              <a:pt x="1065" y="69"/>
                            </a:lnTo>
                            <a:lnTo>
                              <a:pt x="1070" y="87"/>
                            </a:lnTo>
                            <a:lnTo>
                              <a:pt x="1073" y="102"/>
                            </a:lnTo>
                            <a:lnTo>
                              <a:pt x="1072" y="122"/>
                            </a:lnTo>
                            <a:lnTo>
                              <a:pt x="1067" y="142"/>
                            </a:lnTo>
                            <a:lnTo>
                              <a:pt x="1062" y="155"/>
                            </a:lnTo>
                            <a:lnTo>
                              <a:pt x="1054" y="167"/>
                            </a:lnTo>
                            <a:lnTo>
                              <a:pt x="1043" y="175"/>
                            </a:lnTo>
                            <a:lnTo>
                              <a:pt x="1034" y="181"/>
                            </a:lnTo>
                            <a:lnTo>
                              <a:pt x="1024" y="186"/>
                            </a:lnTo>
                            <a:lnTo>
                              <a:pt x="1008" y="188"/>
                            </a:lnTo>
                            <a:lnTo>
                              <a:pt x="985" y="187"/>
                            </a:lnTo>
                            <a:lnTo>
                              <a:pt x="961" y="186"/>
                            </a:lnTo>
                            <a:lnTo>
                              <a:pt x="935" y="188"/>
                            </a:lnTo>
                            <a:lnTo>
                              <a:pt x="913" y="189"/>
                            </a:lnTo>
                            <a:lnTo>
                              <a:pt x="886" y="190"/>
                            </a:lnTo>
                            <a:lnTo>
                              <a:pt x="860" y="190"/>
                            </a:lnTo>
                            <a:lnTo>
                              <a:pt x="832" y="188"/>
                            </a:lnTo>
                            <a:lnTo>
                              <a:pt x="801" y="188"/>
                            </a:lnTo>
                            <a:lnTo>
                              <a:pt x="771" y="186"/>
                            </a:lnTo>
                            <a:lnTo>
                              <a:pt x="745" y="188"/>
                            </a:lnTo>
                            <a:lnTo>
                              <a:pt x="714" y="190"/>
                            </a:lnTo>
                            <a:lnTo>
                              <a:pt x="682" y="192"/>
                            </a:lnTo>
                            <a:lnTo>
                              <a:pt x="655" y="198"/>
                            </a:lnTo>
                            <a:lnTo>
                              <a:pt x="627" y="207"/>
                            </a:lnTo>
                            <a:lnTo>
                              <a:pt x="600" y="216"/>
                            </a:lnTo>
                            <a:lnTo>
                              <a:pt x="570" y="227"/>
                            </a:lnTo>
                            <a:lnTo>
                              <a:pt x="541" y="238"/>
                            </a:lnTo>
                            <a:lnTo>
                              <a:pt x="517" y="248"/>
                            </a:lnTo>
                            <a:lnTo>
                              <a:pt x="489" y="259"/>
                            </a:lnTo>
                            <a:lnTo>
                              <a:pt x="467" y="272"/>
                            </a:lnTo>
                            <a:lnTo>
                              <a:pt x="447" y="283"/>
                            </a:lnTo>
                            <a:lnTo>
                              <a:pt x="426" y="295"/>
                            </a:lnTo>
                            <a:lnTo>
                              <a:pt x="404" y="308"/>
                            </a:lnTo>
                            <a:lnTo>
                              <a:pt x="387" y="324"/>
                            </a:lnTo>
                            <a:lnTo>
                              <a:pt x="366" y="346"/>
                            </a:lnTo>
                            <a:lnTo>
                              <a:pt x="350" y="365"/>
                            </a:lnTo>
                            <a:lnTo>
                              <a:pt x="335" y="381"/>
                            </a:lnTo>
                            <a:lnTo>
                              <a:pt x="319" y="403"/>
                            </a:lnTo>
                            <a:lnTo>
                              <a:pt x="307" y="424"/>
                            </a:lnTo>
                            <a:lnTo>
                              <a:pt x="295" y="448"/>
                            </a:lnTo>
                            <a:lnTo>
                              <a:pt x="283" y="470"/>
                            </a:lnTo>
                            <a:lnTo>
                              <a:pt x="273" y="494"/>
                            </a:lnTo>
                            <a:lnTo>
                              <a:pt x="268" y="517"/>
                            </a:lnTo>
                            <a:lnTo>
                              <a:pt x="262" y="539"/>
                            </a:lnTo>
                            <a:lnTo>
                              <a:pt x="258" y="564"/>
                            </a:lnTo>
                            <a:lnTo>
                              <a:pt x="255" y="587"/>
                            </a:lnTo>
                            <a:lnTo>
                              <a:pt x="252" y="617"/>
                            </a:lnTo>
                            <a:lnTo>
                              <a:pt x="251" y="645"/>
                            </a:lnTo>
                            <a:lnTo>
                              <a:pt x="250" y="672"/>
                            </a:lnTo>
                            <a:lnTo>
                              <a:pt x="248" y="702"/>
                            </a:lnTo>
                            <a:lnTo>
                              <a:pt x="5" y="700"/>
                            </a:lnTo>
                            <a:lnTo>
                              <a:pt x="1" y="675"/>
                            </a:lnTo>
                            <a:lnTo>
                              <a:pt x="0" y="651"/>
                            </a:lnTo>
                            <a:lnTo>
                              <a:pt x="2" y="623"/>
                            </a:lnTo>
                            <a:lnTo>
                              <a:pt x="5" y="589"/>
                            </a:lnTo>
                            <a:lnTo>
                              <a:pt x="8" y="558"/>
                            </a:lnTo>
                            <a:lnTo>
                              <a:pt x="11" y="533"/>
                            </a:lnTo>
                            <a:lnTo>
                              <a:pt x="17" y="509"/>
                            </a:lnTo>
                            <a:lnTo>
                              <a:pt x="23" y="485"/>
                            </a:lnTo>
                            <a:lnTo>
                              <a:pt x="33" y="457"/>
                            </a:lnTo>
                            <a:lnTo>
                              <a:pt x="42" y="430"/>
                            </a:lnTo>
                            <a:lnTo>
                              <a:pt x="51" y="407"/>
                            </a:lnTo>
                            <a:lnTo>
                              <a:pt x="62" y="384"/>
                            </a:lnTo>
                            <a:lnTo>
                              <a:pt x="73" y="360"/>
                            </a:lnTo>
                            <a:lnTo>
                              <a:pt x="86" y="339"/>
                            </a:lnTo>
                            <a:lnTo>
                              <a:pt x="100" y="315"/>
                            </a:lnTo>
                            <a:lnTo>
                              <a:pt x="117" y="290"/>
                            </a:lnTo>
                            <a:lnTo>
                              <a:pt x="134" y="265"/>
                            </a:lnTo>
                            <a:lnTo>
                              <a:pt x="151" y="244"/>
                            </a:lnTo>
                            <a:lnTo>
                              <a:pt x="170" y="219"/>
                            </a:lnTo>
                            <a:lnTo>
                              <a:pt x="190" y="200"/>
                            </a:lnTo>
                            <a:lnTo>
                              <a:pt x="215" y="179"/>
                            </a:lnTo>
                            <a:lnTo>
                              <a:pt x="240" y="159"/>
                            </a:lnTo>
                            <a:lnTo>
                              <a:pt x="266" y="137"/>
                            </a:lnTo>
                            <a:lnTo>
                              <a:pt x="291" y="120"/>
                            </a:lnTo>
                            <a:lnTo>
                              <a:pt x="315" y="103"/>
                            </a:lnTo>
                            <a:lnTo>
                              <a:pt x="338" y="90"/>
                            </a:lnTo>
                            <a:lnTo>
                              <a:pt x="362" y="77"/>
                            </a:lnTo>
                            <a:lnTo>
                              <a:pt x="384" y="64"/>
                            </a:lnTo>
                            <a:lnTo>
                              <a:pt x="410" y="52"/>
                            </a:lnTo>
                            <a:lnTo>
                              <a:pt x="438" y="43"/>
                            </a:lnTo>
                            <a:lnTo>
                              <a:pt x="469" y="36"/>
                            </a:lnTo>
                            <a:lnTo>
                              <a:pt x="501" y="29"/>
                            </a:lnTo>
                            <a:lnTo>
                              <a:pt x="533" y="24"/>
                            </a:lnTo>
                            <a:lnTo>
                              <a:pt x="572" y="19"/>
                            </a:lnTo>
                            <a:lnTo>
                              <a:pt x="611" y="14"/>
                            </a:lnTo>
                            <a:lnTo>
                              <a:pt x="645" y="9"/>
                            </a:lnTo>
                            <a:lnTo>
                              <a:pt x="680" y="5"/>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4183" name="Group 139">
                        <a:extLst>
                          <a:ext uri="{FF2B5EF4-FFF2-40B4-BE49-F238E27FC236}">
                            <a16:creationId xmlns:a16="http://schemas.microsoft.com/office/drawing/2014/main" id="{74A69D79-EB75-4D11-9C4C-7795E3E1F6C9}"/>
                          </a:ext>
                        </a:extLst>
                      </p:cNvPr>
                      <p:cNvGrpSpPr>
                        <a:grpSpLocks/>
                      </p:cNvGrpSpPr>
                      <p:nvPr/>
                    </p:nvGrpSpPr>
                    <p:grpSpPr bwMode="auto">
                      <a:xfrm>
                        <a:off x="2089" y="1587"/>
                        <a:ext cx="198" cy="131"/>
                        <a:chOff x="2089" y="1587"/>
                        <a:chExt cx="198" cy="131"/>
                      </a:xfrm>
                    </p:grpSpPr>
                    <p:grpSp>
                      <p:nvGrpSpPr>
                        <p:cNvPr id="34184" name="Group 140">
                          <a:extLst>
                            <a:ext uri="{FF2B5EF4-FFF2-40B4-BE49-F238E27FC236}">
                              <a16:creationId xmlns:a16="http://schemas.microsoft.com/office/drawing/2014/main" id="{DBD42D6E-42BB-44F6-81DE-A416B6F0591A}"/>
                            </a:ext>
                          </a:extLst>
                        </p:cNvPr>
                        <p:cNvGrpSpPr>
                          <a:grpSpLocks/>
                        </p:cNvGrpSpPr>
                        <p:nvPr/>
                      </p:nvGrpSpPr>
                      <p:grpSpPr bwMode="auto">
                        <a:xfrm>
                          <a:off x="2110" y="1599"/>
                          <a:ext cx="177" cy="119"/>
                          <a:chOff x="2110" y="1599"/>
                          <a:chExt cx="177" cy="119"/>
                        </a:xfrm>
                      </p:grpSpPr>
                      <p:sp>
                        <p:nvSpPr>
                          <p:cNvPr id="34186" name="Freeform 141">
                            <a:extLst>
                              <a:ext uri="{FF2B5EF4-FFF2-40B4-BE49-F238E27FC236}">
                                <a16:creationId xmlns:a16="http://schemas.microsoft.com/office/drawing/2014/main" id="{3327315A-417B-4A82-9E38-6216E3E31099}"/>
                              </a:ext>
                            </a:extLst>
                          </p:cNvPr>
                          <p:cNvSpPr>
                            <a:spLocks/>
                          </p:cNvSpPr>
                          <p:nvPr/>
                        </p:nvSpPr>
                        <p:spPr bwMode="auto">
                          <a:xfrm>
                            <a:off x="2110" y="1599"/>
                            <a:ext cx="177" cy="111"/>
                          </a:xfrm>
                          <a:custGeom>
                            <a:avLst/>
                            <a:gdLst>
                              <a:gd name="T0" fmla="*/ 0 w 883"/>
                              <a:gd name="T1" fmla="*/ 0 h 559"/>
                              <a:gd name="T2" fmla="*/ 0 w 883"/>
                              <a:gd name="T3" fmla="*/ 0 h 559"/>
                              <a:gd name="T4" fmla="*/ 0 w 883"/>
                              <a:gd name="T5" fmla="*/ 0 h 559"/>
                              <a:gd name="T6" fmla="*/ 0 w 883"/>
                              <a:gd name="T7" fmla="*/ 0 h 559"/>
                              <a:gd name="T8" fmla="*/ 0 w 883"/>
                              <a:gd name="T9" fmla="*/ 0 h 559"/>
                              <a:gd name="T10" fmla="*/ 0 w 883"/>
                              <a:gd name="T11" fmla="*/ 0 h 559"/>
                              <a:gd name="T12" fmla="*/ 0 w 883"/>
                              <a:gd name="T13" fmla="*/ 0 h 559"/>
                              <a:gd name="T14" fmla="*/ 0 w 883"/>
                              <a:gd name="T15" fmla="*/ 0 h 559"/>
                              <a:gd name="T16" fmla="*/ 0 w 883"/>
                              <a:gd name="T17" fmla="*/ 0 h 559"/>
                              <a:gd name="T18" fmla="*/ 0 w 883"/>
                              <a:gd name="T19" fmla="*/ 0 h 559"/>
                              <a:gd name="T20" fmla="*/ 0 w 883"/>
                              <a:gd name="T21" fmla="*/ 0 h 559"/>
                              <a:gd name="T22" fmla="*/ 0 w 883"/>
                              <a:gd name="T23" fmla="*/ 0 h 559"/>
                              <a:gd name="T24" fmla="*/ 0 w 883"/>
                              <a:gd name="T25" fmla="*/ 0 h 559"/>
                              <a:gd name="T26" fmla="*/ 0 w 883"/>
                              <a:gd name="T27" fmla="*/ 0 h 559"/>
                              <a:gd name="T28" fmla="*/ 0 w 883"/>
                              <a:gd name="T29" fmla="*/ 0 h 559"/>
                              <a:gd name="T30" fmla="*/ 0 w 883"/>
                              <a:gd name="T31" fmla="*/ 0 h 559"/>
                              <a:gd name="T32" fmla="*/ 0 w 883"/>
                              <a:gd name="T33" fmla="*/ 0 h 559"/>
                              <a:gd name="T34" fmla="*/ 0 w 883"/>
                              <a:gd name="T35" fmla="*/ 0 h 559"/>
                              <a:gd name="T36" fmla="*/ 0 w 883"/>
                              <a:gd name="T37" fmla="*/ 0 h 559"/>
                              <a:gd name="T38" fmla="*/ 0 w 883"/>
                              <a:gd name="T39" fmla="*/ 0 h 559"/>
                              <a:gd name="T40" fmla="*/ 0 w 883"/>
                              <a:gd name="T41" fmla="*/ 0 h 559"/>
                              <a:gd name="T42" fmla="*/ 0 w 883"/>
                              <a:gd name="T43" fmla="*/ 0 h 559"/>
                              <a:gd name="T44" fmla="*/ 0 w 883"/>
                              <a:gd name="T45" fmla="*/ 0 h 559"/>
                              <a:gd name="T46" fmla="*/ 0 w 883"/>
                              <a:gd name="T47" fmla="*/ 0 h 559"/>
                              <a:gd name="T48" fmla="*/ 0 w 883"/>
                              <a:gd name="T49" fmla="*/ 0 h 559"/>
                              <a:gd name="T50" fmla="*/ 0 w 883"/>
                              <a:gd name="T51" fmla="*/ 0 h 559"/>
                              <a:gd name="T52" fmla="*/ 0 w 883"/>
                              <a:gd name="T53" fmla="*/ 0 h 559"/>
                              <a:gd name="T54" fmla="*/ 0 w 883"/>
                              <a:gd name="T55" fmla="*/ 0 h 559"/>
                              <a:gd name="T56" fmla="*/ 0 w 883"/>
                              <a:gd name="T57" fmla="*/ 0 h 559"/>
                              <a:gd name="T58" fmla="*/ 0 w 883"/>
                              <a:gd name="T59" fmla="*/ 0 h 559"/>
                              <a:gd name="T60" fmla="*/ 0 w 883"/>
                              <a:gd name="T61" fmla="*/ 0 h 559"/>
                              <a:gd name="T62" fmla="*/ 0 w 883"/>
                              <a:gd name="T63" fmla="*/ 0 h 559"/>
                              <a:gd name="T64" fmla="*/ 0 w 883"/>
                              <a:gd name="T65" fmla="*/ 0 h 559"/>
                              <a:gd name="T66" fmla="*/ 0 w 883"/>
                              <a:gd name="T67" fmla="*/ 0 h 559"/>
                              <a:gd name="T68" fmla="*/ 0 w 883"/>
                              <a:gd name="T69" fmla="*/ 0 h 559"/>
                              <a:gd name="T70" fmla="*/ 0 w 883"/>
                              <a:gd name="T71" fmla="*/ 0 h 559"/>
                              <a:gd name="T72" fmla="*/ 0 w 883"/>
                              <a:gd name="T73" fmla="*/ 0 h 559"/>
                              <a:gd name="T74" fmla="*/ 0 w 883"/>
                              <a:gd name="T75" fmla="*/ 0 h 559"/>
                              <a:gd name="T76" fmla="*/ 0 w 883"/>
                              <a:gd name="T77" fmla="*/ 0 h 559"/>
                              <a:gd name="T78" fmla="*/ 0 w 883"/>
                              <a:gd name="T79" fmla="*/ 0 h 559"/>
                              <a:gd name="T80" fmla="*/ 0 w 883"/>
                              <a:gd name="T81" fmla="*/ 0 h 559"/>
                              <a:gd name="T82" fmla="*/ 0 w 883"/>
                              <a:gd name="T83" fmla="*/ 0 h 559"/>
                              <a:gd name="T84" fmla="*/ 0 w 883"/>
                              <a:gd name="T85" fmla="*/ 0 h 559"/>
                              <a:gd name="T86" fmla="*/ 0 w 883"/>
                              <a:gd name="T87" fmla="*/ 0 h 559"/>
                              <a:gd name="T88" fmla="*/ 0 w 883"/>
                              <a:gd name="T89" fmla="*/ 0 h 5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83"/>
                              <a:gd name="T136" fmla="*/ 0 h 559"/>
                              <a:gd name="T137" fmla="*/ 883 w 883"/>
                              <a:gd name="T138" fmla="*/ 559 h 5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83" h="559">
                                <a:moveTo>
                                  <a:pt x="450" y="11"/>
                                </a:moveTo>
                                <a:lnTo>
                                  <a:pt x="463" y="8"/>
                                </a:lnTo>
                                <a:lnTo>
                                  <a:pt x="490" y="5"/>
                                </a:lnTo>
                                <a:lnTo>
                                  <a:pt x="522" y="3"/>
                                </a:lnTo>
                                <a:lnTo>
                                  <a:pt x="552" y="1"/>
                                </a:lnTo>
                                <a:lnTo>
                                  <a:pt x="580" y="2"/>
                                </a:lnTo>
                                <a:lnTo>
                                  <a:pt x="610" y="3"/>
                                </a:lnTo>
                                <a:lnTo>
                                  <a:pt x="641" y="4"/>
                                </a:lnTo>
                                <a:lnTo>
                                  <a:pt x="669" y="6"/>
                                </a:lnTo>
                                <a:lnTo>
                                  <a:pt x="699" y="4"/>
                                </a:lnTo>
                                <a:lnTo>
                                  <a:pt x="727" y="3"/>
                                </a:lnTo>
                                <a:lnTo>
                                  <a:pt x="760" y="1"/>
                                </a:lnTo>
                                <a:lnTo>
                                  <a:pt x="791" y="0"/>
                                </a:lnTo>
                                <a:lnTo>
                                  <a:pt x="816" y="1"/>
                                </a:lnTo>
                                <a:lnTo>
                                  <a:pt x="840" y="2"/>
                                </a:lnTo>
                                <a:lnTo>
                                  <a:pt x="866" y="3"/>
                                </a:lnTo>
                                <a:lnTo>
                                  <a:pt x="883" y="6"/>
                                </a:lnTo>
                                <a:lnTo>
                                  <a:pt x="881" y="20"/>
                                </a:lnTo>
                                <a:lnTo>
                                  <a:pt x="878" y="32"/>
                                </a:lnTo>
                                <a:lnTo>
                                  <a:pt x="875" y="43"/>
                                </a:lnTo>
                                <a:lnTo>
                                  <a:pt x="811" y="44"/>
                                </a:lnTo>
                                <a:lnTo>
                                  <a:pt x="795" y="46"/>
                                </a:lnTo>
                                <a:lnTo>
                                  <a:pt x="773" y="45"/>
                                </a:lnTo>
                                <a:lnTo>
                                  <a:pt x="748" y="44"/>
                                </a:lnTo>
                                <a:lnTo>
                                  <a:pt x="723" y="46"/>
                                </a:lnTo>
                                <a:lnTo>
                                  <a:pt x="700" y="48"/>
                                </a:lnTo>
                                <a:lnTo>
                                  <a:pt x="673" y="49"/>
                                </a:lnTo>
                                <a:lnTo>
                                  <a:pt x="649" y="49"/>
                                </a:lnTo>
                                <a:lnTo>
                                  <a:pt x="620" y="46"/>
                                </a:lnTo>
                                <a:lnTo>
                                  <a:pt x="589" y="46"/>
                                </a:lnTo>
                                <a:lnTo>
                                  <a:pt x="560" y="44"/>
                                </a:lnTo>
                                <a:lnTo>
                                  <a:pt x="532" y="46"/>
                                </a:lnTo>
                                <a:lnTo>
                                  <a:pt x="502" y="49"/>
                                </a:lnTo>
                                <a:lnTo>
                                  <a:pt x="470" y="51"/>
                                </a:lnTo>
                                <a:lnTo>
                                  <a:pt x="442" y="57"/>
                                </a:lnTo>
                                <a:lnTo>
                                  <a:pt x="415" y="66"/>
                                </a:lnTo>
                                <a:lnTo>
                                  <a:pt x="387" y="75"/>
                                </a:lnTo>
                                <a:lnTo>
                                  <a:pt x="357" y="86"/>
                                </a:lnTo>
                                <a:lnTo>
                                  <a:pt x="329" y="96"/>
                                </a:lnTo>
                                <a:lnTo>
                                  <a:pt x="304" y="106"/>
                                </a:lnTo>
                                <a:lnTo>
                                  <a:pt x="277" y="117"/>
                                </a:lnTo>
                                <a:lnTo>
                                  <a:pt x="255" y="130"/>
                                </a:lnTo>
                                <a:lnTo>
                                  <a:pt x="235" y="140"/>
                                </a:lnTo>
                                <a:lnTo>
                                  <a:pt x="214" y="152"/>
                                </a:lnTo>
                                <a:lnTo>
                                  <a:pt x="193" y="165"/>
                                </a:lnTo>
                                <a:lnTo>
                                  <a:pt x="175" y="181"/>
                                </a:lnTo>
                                <a:lnTo>
                                  <a:pt x="155" y="203"/>
                                </a:lnTo>
                                <a:lnTo>
                                  <a:pt x="139" y="222"/>
                                </a:lnTo>
                                <a:lnTo>
                                  <a:pt x="123" y="238"/>
                                </a:lnTo>
                                <a:lnTo>
                                  <a:pt x="108" y="260"/>
                                </a:lnTo>
                                <a:lnTo>
                                  <a:pt x="96" y="281"/>
                                </a:lnTo>
                                <a:lnTo>
                                  <a:pt x="83" y="305"/>
                                </a:lnTo>
                                <a:lnTo>
                                  <a:pt x="71" y="328"/>
                                </a:lnTo>
                                <a:lnTo>
                                  <a:pt x="62" y="351"/>
                                </a:lnTo>
                                <a:lnTo>
                                  <a:pt x="56" y="375"/>
                                </a:lnTo>
                                <a:lnTo>
                                  <a:pt x="50" y="398"/>
                                </a:lnTo>
                                <a:lnTo>
                                  <a:pt x="45" y="421"/>
                                </a:lnTo>
                                <a:lnTo>
                                  <a:pt x="42" y="444"/>
                                </a:lnTo>
                                <a:lnTo>
                                  <a:pt x="39" y="474"/>
                                </a:lnTo>
                                <a:lnTo>
                                  <a:pt x="38" y="502"/>
                                </a:lnTo>
                                <a:lnTo>
                                  <a:pt x="37" y="529"/>
                                </a:lnTo>
                                <a:lnTo>
                                  <a:pt x="35" y="559"/>
                                </a:lnTo>
                                <a:lnTo>
                                  <a:pt x="8" y="553"/>
                                </a:lnTo>
                                <a:lnTo>
                                  <a:pt x="5" y="525"/>
                                </a:lnTo>
                                <a:lnTo>
                                  <a:pt x="3" y="501"/>
                                </a:lnTo>
                                <a:lnTo>
                                  <a:pt x="0" y="475"/>
                                </a:lnTo>
                                <a:lnTo>
                                  <a:pt x="1" y="444"/>
                                </a:lnTo>
                                <a:lnTo>
                                  <a:pt x="4" y="415"/>
                                </a:lnTo>
                                <a:lnTo>
                                  <a:pt x="10" y="380"/>
                                </a:lnTo>
                                <a:lnTo>
                                  <a:pt x="15" y="355"/>
                                </a:lnTo>
                                <a:lnTo>
                                  <a:pt x="23" y="329"/>
                                </a:lnTo>
                                <a:lnTo>
                                  <a:pt x="31" y="305"/>
                                </a:lnTo>
                                <a:lnTo>
                                  <a:pt x="41" y="283"/>
                                </a:lnTo>
                                <a:lnTo>
                                  <a:pt x="54" y="262"/>
                                </a:lnTo>
                                <a:lnTo>
                                  <a:pt x="68" y="238"/>
                                </a:lnTo>
                                <a:lnTo>
                                  <a:pt x="85" y="215"/>
                                </a:lnTo>
                                <a:lnTo>
                                  <a:pt x="103" y="193"/>
                                </a:lnTo>
                                <a:lnTo>
                                  <a:pt x="122" y="173"/>
                                </a:lnTo>
                                <a:lnTo>
                                  <a:pt x="142" y="151"/>
                                </a:lnTo>
                                <a:lnTo>
                                  <a:pt x="163" y="132"/>
                                </a:lnTo>
                                <a:lnTo>
                                  <a:pt x="186" y="114"/>
                                </a:lnTo>
                                <a:lnTo>
                                  <a:pt x="211" y="99"/>
                                </a:lnTo>
                                <a:lnTo>
                                  <a:pt x="239" y="85"/>
                                </a:lnTo>
                                <a:lnTo>
                                  <a:pt x="270" y="69"/>
                                </a:lnTo>
                                <a:lnTo>
                                  <a:pt x="300" y="59"/>
                                </a:lnTo>
                                <a:lnTo>
                                  <a:pt x="332" y="46"/>
                                </a:lnTo>
                                <a:lnTo>
                                  <a:pt x="367" y="34"/>
                                </a:lnTo>
                                <a:lnTo>
                                  <a:pt x="396" y="24"/>
                                </a:lnTo>
                                <a:lnTo>
                                  <a:pt x="426" y="16"/>
                                </a:lnTo>
                                <a:lnTo>
                                  <a:pt x="450" y="11"/>
                                </a:lnTo>
                                <a:close/>
                              </a:path>
                            </a:pathLst>
                          </a:custGeom>
                          <a:solidFill>
                            <a:srgbClr val="C00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187" name="Freeform 142">
                            <a:extLst>
                              <a:ext uri="{FF2B5EF4-FFF2-40B4-BE49-F238E27FC236}">
                                <a16:creationId xmlns:a16="http://schemas.microsoft.com/office/drawing/2014/main" id="{A0F8564B-3DA8-4D4A-BABB-EA592E7D7164}"/>
                              </a:ext>
                            </a:extLst>
                          </p:cNvPr>
                          <p:cNvSpPr>
                            <a:spLocks/>
                          </p:cNvSpPr>
                          <p:nvPr/>
                        </p:nvSpPr>
                        <p:spPr bwMode="auto">
                          <a:xfrm>
                            <a:off x="2115" y="1606"/>
                            <a:ext cx="170" cy="112"/>
                          </a:xfrm>
                          <a:custGeom>
                            <a:avLst/>
                            <a:gdLst>
                              <a:gd name="T0" fmla="*/ 0 w 854"/>
                              <a:gd name="T1" fmla="*/ 0 h 560"/>
                              <a:gd name="T2" fmla="*/ 0 w 854"/>
                              <a:gd name="T3" fmla="*/ 0 h 560"/>
                              <a:gd name="T4" fmla="*/ 0 w 854"/>
                              <a:gd name="T5" fmla="*/ 0 h 560"/>
                              <a:gd name="T6" fmla="*/ 0 w 854"/>
                              <a:gd name="T7" fmla="*/ 0 h 560"/>
                              <a:gd name="T8" fmla="*/ 0 w 854"/>
                              <a:gd name="T9" fmla="*/ 0 h 560"/>
                              <a:gd name="T10" fmla="*/ 0 w 854"/>
                              <a:gd name="T11" fmla="*/ 0 h 560"/>
                              <a:gd name="T12" fmla="*/ 0 w 854"/>
                              <a:gd name="T13" fmla="*/ 0 h 560"/>
                              <a:gd name="T14" fmla="*/ 0 w 854"/>
                              <a:gd name="T15" fmla="*/ 0 h 560"/>
                              <a:gd name="T16" fmla="*/ 0 w 854"/>
                              <a:gd name="T17" fmla="*/ 0 h 560"/>
                              <a:gd name="T18" fmla="*/ 0 w 854"/>
                              <a:gd name="T19" fmla="*/ 0 h 560"/>
                              <a:gd name="T20" fmla="*/ 0 w 854"/>
                              <a:gd name="T21" fmla="*/ 0 h 560"/>
                              <a:gd name="T22" fmla="*/ 0 w 854"/>
                              <a:gd name="T23" fmla="*/ 0 h 560"/>
                              <a:gd name="T24" fmla="*/ 0 w 854"/>
                              <a:gd name="T25" fmla="*/ 0 h 560"/>
                              <a:gd name="T26" fmla="*/ 0 w 854"/>
                              <a:gd name="T27" fmla="*/ 0 h 560"/>
                              <a:gd name="T28" fmla="*/ 0 w 854"/>
                              <a:gd name="T29" fmla="*/ 0 h 560"/>
                              <a:gd name="T30" fmla="*/ 0 w 854"/>
                              <a:gd name="T31" fmla="*/ 0 h 560"/>
                              <a:gd name="T32" fmla="*/ 0 w 854"/>
                              <a:gd name="T33" fmla="*/ 0 h 560"/>
                              <a:gd name="T34" fmla="*/ 0 w 854"/>
                              <a:gd name="T35" fmla="*/ 0 h 560"/>
                              <a:gd name="T36" fmla="*/ 0 w 854"/>
                              <a:gd name="T37" fmla="*/ 0 h 560"/>
                              <a:gd name="T38" fmla="*/ 0 w 854"/>
                              <a:gd name="T39" fmla="*/ 0 h 560"/>
                              <a:gd name="T40" fmla="*/ 0 w 854"/>
                              <a:gd name="T41" fmla="*/ 0 h 560"/>
                              <a:gd name="T42" fmla="*/ 0 w 854"/>
                              <a:gd name="T43" fmla="*/ 0 h 560"/>
                              <a:gd name="T44" fmla="*/ 0 w 854"/>
                              <a:gd name="T45" fmla="*/ 0 h 560"/>
                              <a:gd name="T46" fmla="*/ 0 w 854"/>
                              <a:gd name="T47" fmla="*/ 0 h 560"/>
                              <a:gd name="T48" fmla="*/ 0 w 854"/>
                              <a:gd name="T49" fmla="*/ 0 h 560"/>
                              <a:gd name="T50" fmla="*/ 0 w 854"/>
                              <a:gd name="T51" fmla="*/ 0 h 560"/>
                              <a:gd name="T52" fmla="*/ 0 w 854"/>
                              <a:gd name="T53" fmla="*/ 0 h 560"/>
                              <a:gd name="T54" fmla="*/ 0 w 854"/>
                              <a:gd name="T55" fmla="*/ 0 h 560"/>
                              <a:gd name="T56" fmla="*/ 0 w 854"/>
                              <a:gd name="T57" fmla="*/ 0 h 560"/>
                              <a:gd name="T58" fmla="*/ 0 w 854"/>
                              <a:gd name="T59" fmla="*/ 0 h 560"/>
                              <a:gd name="T60" fmla="*/ 0 w 854"/>
                              <a:gd name="T61" fmla="*/ 0 h 560"/>
                              <a:gd name="T62" fmla="*/ 0 w 854"/>
                              <a:gd name="T63" fmla="*/ 0 h 560"/>
                              <a:gd name="T64" fmla="*/ 0 w 854"/>
                              <a:gd name="T65" fmla="*/ 0 h 560"/>
                              <a:gd name="T66" fmla="*/ 0 w 854"/>
                              <a:gd name="T67" fmla="*/ 0 h 560"/>
                              <a:gd name="T68" fmla="*/ 0 w 854"/>
                              <a:gd name="T69" fmla="*/ 0 h 560"/>
                              <a:gd name="T70" fmla="*/ 0 w 854"/>
                              <a:gd name="T71" fmla="*/ 0 h 560"/>
                              <a:gd name="T72" fmla="*/ 0 w 854"/>
                              <a:gd name="T73" fmla="*/ 0 h 560"/>
                              <a:gd name="T74" fmla="*/ 0 w 854"/>
                              <a:gd name="T75" fmla="*/ 0 h 560"/>
                              <a:gd name="T76" fmla="*/ 0 w 854"/>
                              <a:gd name="T77" fmla="*/ 0 h 560"/>
                              <a:gd name="T78" fmla="*/ 0 w 854"/>
                              <a:gd name="T79" fmla="*/ 0 h 560"/>
                              <a:gd name="T80" fmla="*/ 0 w 854"/>
                              <a:gd name="T81" fmla="*/ 0 h 560"/>
                              <a:gd name="T82" fmla="*/ 0 w 854"/>
                              <a:gd name="T83" fmla="*/ 0 h 560"/>
                              <a:gd name="T84" fmla="*/ 0 w 854"/>
                              <a:gd name="T85" fmla="*/ 0 h 560"/>
                              <a:gd name="T86" fmla="*/ 0 w 854"/>
                              <a:gd name="T87" fmla="*/ 0 h 560"/>
                              <a:gd name="T88" fmla="*/ 0 w 854"/>
                              <a:gd name="T89" fmla="*/ 0 h 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4"/>
                              <a:gd name="T136" fmla="*/ 0 h 560"/>
                              <a:gd name="T137" fmla="*/ 854 w 854"/>
                              <a:gd name="T138" fmla="*/ 560 h 5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4" h="560">
                                <a:moveTo>
                                  <a:pt x="450" y="12"/>
                                </a:moveTo>
                                <a:lnTo>
                                  <a:pt x="462" y="8"/>
                                </a:lnTo>
                                <a:lnTo>
                                  <a:pt x="490" y="6"/>
                                </a:lnTo>
                                <a:lnTo>
                                  <a:pt x="522" y="4"/>
                                </a:lnTo>
                                <a:lnTo>
                                  <a:pt x="550" y="2"/>
                                </a:lnTo>
                                <a:lnTo>
                                  <a:pt x="580" y="3"/>
                                </a:lnTo>
                                <a:lnTo>
                                  <a:pt x="610" y="4"/>
                                </a:lnTo>
                                <a:lnTo>
                                  <a:pt x="640" y="5"/>
                                </a:lnTo>
                                <a:lnTo>
                                  <a:pt x="669" y="7"/>
                                </a:lnTo>
                                <a:lnTo>
                                  <a:pt x="698" y="5"/>
                                </a:lnTo>
                                <a:lnTo>
                                  <a:pt x="726" y="4"/>
                                </a:lnTo>
                                <a:lnTo>
                                  <a:pt x="760" y="2"/>
                                </a:lnTo>
                                <a:lnTo>
                                  <a:pt x="791" y="1"/>
                                </a:lnTo>
                                <a:lnTo>
                                  <a:pt x="815" y="2"/>
                                </a:lnTo>
                                <a:lnTo>
                                  <a:pt x="840" y="3"/>
                                </a:lnTo>
                                <a:lnTo>
                                  <a:pt x="854" y="0"/>
                                </a:lnTo>
                                <a:lnTo>
                                  <a:pt x="849" y="13"/>
                                </a:lnTo>
                                <a:lnTo>
                                  <a:pt x="841" y="25"/>
                                </a:lnTo>
                                <a:lnTo>
                                  <a:pt x="830" y="34"/>
                                </a:lnTo>
                                <a:lnTo>
                                  <a:pt x="821" y="40"/>
                                </a:lnTo>
                                <a:lnTo>
                                  <a:pt x="811" y="45"/>
                                </a:lnTo>
                                <a:lnTo>
                                  <a:pt x="795" y="47"/>
                                </a:lnTo>
                                <a:lnTo>
                                  <a:pt x="772" y="46"/>
                                </a:lnTo>
                                <a:lnTo>
                                  <a:pt x="748" y="45"/>
                                </a:lnTo>
                                <a:lnTo>
                                  <a:pt x="722" y="47"/>
                                </a:lnTo>
                                <a:lnTo>
                                  <a:pt x="700" y="48"/>
                                </a:lnTo>
                                <a:lnTo>
                                  <a:pt x="673" y="50"/>
                                </a:lnTo>
                                <a:lnTo>
                                  <a:pt x="647" y="50"/>
                                </a:lnTo>
                                <a:lnTo>
                                  <a:pt x="620" y="47"/>
                                </a:lnTo>
                                <a:lnTo>
                                  <a:pt x="588" y="47"/>
                                </a:lnTo>
                                <a:lnTo>
                                  <a:pt x="558" y="45"/>
                                </a:lnTo>
                                <a:lnTo>
                                  <a:pt x="532" y="47"/>
                                </a:lnTo>
                                <a:lnTo>
                                  <a:pt x="501" y="50"/>
                                </a:lnTo>
                                <a:lnTo>
                                  <a:pt x="469" y="51"/>
                                </a:lnTo>
                                <a:lnTo>
                                  <a:pt x="442" y="57"/>
                                </a:lnTo>
                                <a:lnTo>
                                  <a:pt x="414" y="66"/>
                                </a:lnTo>
                                <a:lnTo>
                                  <a:pt x="387" y="75"/>
                                </a:lnTo>
                                <a:lnTo>
                                  <a:pt x="357" y="86"/>
                                </a:lnTo>
                                <a:lnTo>
                                  <a:pt x="328" y="97"/>
                                </a:lnTo>
                                <a:lnTo>
                                  <a:pt x="304" y="107"/>
                                </a:lnTo>
                                <a:lnTo>
                                  <a:pt x="276" y="118"/>
                                </a:lnTo>
                                <a:lnTo>
                                  <a:pt x="254" y="131"/>
                                </a:lnTo>
                                <a:lnTo>
                                  <a:pt x="234" y="141"/>
                                </a:lnTo>
                                <a:lnTo>
                                  <a:pt x="214" y="153"/>
                                </a:lnTo>
                                <a:lnTo>
                                  <a:pt x="192" y="166"/>
                                </a:lnTo>
                                <a:lnTo>
                                  <a:pt x="175" y="182"/>
                                </a:lnTo>
                                <a:lnTo>
                                  <a:pt x="154" y="204"/>
                                </a:lnTo>
                                <a:lnTo>
                                  <a:pt x="138" y="223"/>
                                </a:lnTo>
                                <a:lnTo>
                                  <a:pt x="123" y="239"/>
                                </a:lnTo>
                                <a:lnTo>
                                  <a:pt x="107" y="261"/>
                                </a:lnTo>
                                <a:lnTo>
                                  <a:pt x="95" y="282"/>
                                </a:lnTo>
                                <a:lnTo>
                                  <a:pt x="83" y="306"/>
                                </a:lnTo>
                                <a:lnTo>
                                  <a:pt x="71" y="328"/>
                                </a:lnTo>
                                <a:lnTo>
                                  <a:pt x="61" y="352"/>
                                </a:lnTo>
                                <a:lnTo>
                                  <a:pt x="55" y="375"/>
                                </a:lnTo>
                                <a:lnTo>
                                  <a:pt x="49" y="398"/>
                                </a:lnTo>
                                <a:lnTo>
                                  <a:pt x="45" y="422"/>
                                </a:lnTo>
                                <a:lnTo>
                                  <a:pt x="42" y="445"/>
                                </a:lnTo>
                                <a:lnTo>
                                  <a:pt x="39" y="475"/>
                                </a:lnTo>
                                <a:lnTo>
                                  <a:pt x="38" y="503"/>
                                </a:lnTo>
                                <a:lnTo>
                                  <a:pt x="37" y="530"/>
                                </a:lnTo>
                                <a:lnTo>
                                  <a:pt x="35" y="560"/>
                                </a:lnTo>
                                <a:lnTo>
                                  <a:pt x="7" y="554"/>
                                </a:lnTo>
                                <a:lnTo>
                                  <a:pt x="4" y="526"/>
                                </a:lnTo>
                                <a:lnTo>
                                  <a:pt x="2" y="502"/>
                                </a:lnTo>
                                <a:lnTo>
                                  <a:pt x="0" y="476"/>
                                </a:lnTo>
                                <a:lnTo>
                                  <a:pt x="1" y="445"/>
                                </a:lnTo>
                                <a:lnTo>
                                  <a:pt x="3" y="416"/>
                                </a:lnTo>
                                <a:lnTo>
                                  <a:pt x="9" y="380"/>
                                </a:lnTo>
                                <a:lnTo>
                                  <a:pt x="14" y="356"/>
                                </a:lnTo>
                                <a:lnTo>
                                  <a:pt x="22" y="330"/>
                                </a:lnTo>
                                <a:lnTo>
                                  <a:pt x="31" y="306"/>
                                </a:lnTo>
                                <a:lnTo>
                                  <a:pt x="41" y="284"/>
                                </a:lnTo>
                                <a:lnTo>
                                  <a:pt x="53" y="263"/>
                                </a:lnTo>
                                <a:lnTo>
                                  <a:pt x="67" y="239"/>
                                </a:lnTo>
                                <a:lnTo>
                                  <a:pt x="85" y="216"/>
                                </a:lnTo>
                                <a:lnTo>
                                  <a:pt x="102" y="194"/>
                                </a:lnTo>
                                <a:lnTo>
                                  <a:pt x="122" y="174"/>
                                </a:lnTo>
                                <a:lnTo>
                                  <a:pt x="141" y="152"/>
                                </a:lnTo>
                                <a:lnTo>
                                  <a:pt x="163" y="133"/>
                                </a:lnTo>
                                <a:lnTo>
                                  <a:pt x="185" y="115"/>
                                </a:lnTo>
                                <a:lnTo>
                                  <a:pt x="211" y="100"/>
                                </a:lnTo>
                                <a:lnTo>
                                  <a:pt x="237" y="85"/>
                                </a:lnTo>
                                <a:lnTo>
                                  <a:pt x="270" y="69"/>
                                </a:lnTo>
                                <a:lnTo>
                                  <a:pt x="300" y="59"/>
                                </a:lnTo>
                                <a:lnTo>
                                  <a:pt x="331" y="47"/>
                                </a:lnTo>
                                <a:lnTo>
                                  <a:pt x="366" y="35"/>
                                </a:lnTo>
                                <a:lnTo>
                                  <a:pt x="396" y="25"/>
                                </a:lnTo>
                                <a:lnTo>
                                  <a:pt x="425" y="17"/>
                                </a:lnTo>
                                <a:lnTo>
                                  <a:pt x="450" y="12"/>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4185" name="Freeform 143">
                          <a:extLst>
                            <a:ext uri="{FF2B5EF4-FFF2-40B4-BE49-F238E27FC236}">
                              <a16:creationId xmlns:a16="http://schemas.microsoft.com/office/drawing/2014/main" id="{39CEEAA8-9221-43A7-9654-62C00F1738EB}"/>
                            </a:ext>
                          </a:extLst>
                        </p:cNvPr>
                        <p:cNvSpPr>
                          <a:spLocks/>
                        </p:cNvSpPr>
                        <p:nvPr/>
                      </p:nvSpPr>
                      <p:spPr bwMode="auto">
                        <a:xfrm>
                          <a:off x="2089" y="1587"/>
                          <a:ext cx="180" cy="109"/>
                        </a:xfrm>
                        <a:custGeom>
                          <a:avLst/>
                          <a:gdLst>
                            <a:gd name="T0" fmla="*/ 0 w 901"/>
                            <a:gd name="T1" fmla="*/ 0 h 544"/>
                            <a:gd name="T2" fmla="*/ 0 w 901"/>
                            <a:gd name="T3" fmla="*/ 0 h 544"/>
                            <a:gd name="T4" fmla="*/ 0 w 901"/>
                            <a:gd name="T5" fmla="*/ 0 h 544"/>
                            <a:gd name="T6" fmla="*/ 0 w 901"/>
                            <a:gd name="T7" fmla="*/ 0 h 544"/>
                            <a:gd name="T8" fmla="*/ 0 w 901"/>
                            <a:gd name="T9" fmla="*/ 0 h 544"/>
                            <a:gd name="T10" fmla="*/ 0 w 901"/>
                            <a:gd name="T11" fmla="*/ 0 h 544"/>
                            <a:gd name="T12" fmla="*/ 0 w 901"/>
                            <a:gd name="T13" fmla="*/ 0 h 544"/>
                            <a:gd name="T14" fmla="*/ 0 w 901"/>
                            <a:gd name="T15" fmla="*/ 0 h 544"/>
                            <a:gd name="T16" fmla="*/ 0 w 901"/>
                            <a:gd name="T17" fmla="*/ 0 h 544"/>
                            <a:gd name="T18" fmla="*/ 0 w 901"/>
                            <a:gd name="T19" fmla="*/ 0 h 544"/>
                            <a:gd name="T20" fmla="*/ 0 w 901"/>
                            <a:gd name="T21" fmla="*/ 0 h 544"/>
                            <a:gd name="T22" fmla="*/ 0 w 901"/>
                            <a:gd name="T23" fmla="*/ 0 h 544"/>
                            <a:gd name="T24" fmla="*/ 0 w 901"/>
                            <a:gd name="T25" fmla="*/ 0 h 544"/>
                            <a:gd name="T26" fmla="*/ 0 w 901"/>
                            <a:gd name="T27" fmla="*/ 0 h 544"/>
                            <a:gd name="T28" fmla="*/ 0 w 901"/>
                            <a:gd name="T29" fmla="*/ 0 h 544"/>
                            <a:gd name="T30" fmla="*/ 0 w 901"/>
                            <a:gd name="T31" fmla="*/ 0 h 544"/>
                            <a:gd name="T32" fmla="*/ 0 w 901"/>
                            <a:gd name="T33" fmla="*/ 0 h 544"/>
                            <a:gd name="T34" fmla="*/ 0 w 901"/>
                            <a:gd name="T35" fmla="*/ 0 h 544"/>
                            <a:gd name="T36" fmla="*/ 0 w 901"/>
                            <a:gd name="T37" fmla="*/ 0 h 544"/>
                            <a:gd name="T38" fmla="*/ 0 w 901"/>
                            <a:gd name="T39" fmla="*/ 0 h 544"/>
                            <a:gd name="T40" fmla="*/ 0 w 901"/>
                            <a:gd name="T41" fmla="*/ 0 h 544"/>
                            <a:gd name="T42" fmla="*/ 0 w 901"/>
                            <a:gd name="T43" fmla="*/ 0 h 544"/>
                            <a:gd name="T44" fmla="*/ 0 w 901"/>
                            <a:gd name="T45" fmla="*/ 0 h 544"/>
                            <a:gd name="T46" fmla="*/ 0 w 901"/>
                            <a:gd name="T47" fmla="*/ 0 h 544"/>
                            <a:gd name="T48" fmla="*/ 0 w 901"/>
                            <a:gd name="T49" fmla="*/ 0 h 544"/>
                            <a:gd name="T50" fmla="*/ 0 w 901"/>
                            <a:gd name="T51" fmla="*/ 0 h 544"/>
                            <a:gd name="T52" fmla="*/ 0 w 901"/>
                            <a:gd name="T53" fmla="*/ 0 h 544"/>
                            <a:gd name="T54" fmla="*/ 0 w 901"/>
                            <a:gd name="T55" fmla="*/ 0 h 544"/>
                            <a:gd name="T56" fmla="*/ 0 w 901"/>
                            <a:gd name="T57" fmla="*/ 0 h 544"/>
                            <a:gd name="T58" fmla="*/ 0 w 901"/>
                            <a:gd name="T59" fmla="*/ 0 h 544"/>
                            <a:gd name="T60" fmla="*/ 0 w 901"/>
                            <a:gd name="T61" fmla="*/ 0 h 544"/>
                            <a:gd name="T62" fmla="*/ 0 w 901"/>
                            <a:gd name="T63" fmla="*/ 0 h 544"/>
                            <a:gd name="T64" fmla="*/ 0 w 901"/>
                            <a:gd name="T65" fmla="*/ 0 h 544"/>
                            <a:gd name="T66" fmla="*/ 0 w 901"/>
                            <a:gd name="T67" fmla="*/ 0 h 544"/>
                            <a:gd name="T68" fmla="*/ 0 w 901"/>
                            <a:gd name="T69" fmla="*/ 0 h 544"/>
                            <a:gd name="T70" fmla="*/ 0 w 901"/>
                            <a:gd name="T71" fmla="*/ 0 h 544"/>
                            <a:gd name="T72" fmla="*/ 0 w 901"/>
                            <a:gd name="T73" fmla="*/ 0 h 544"/>
                            <a:gd name="T74" fmla="*/ 0 w 901"/>
                            <a:gd name="T75" fmla="*/ 0 h 544"/>
                            <a:gd name="T76" fmla="*/ 0 w 901"/>
                            <a:gd name="T77" fmla="*/ 0 h 5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01"/>
                            <a:gd name="T118" fmla="*/ 0 h 544"/>
                            <a:gd name="T119" fmla="*/ 901 w 901"/>
                            <a:gd name="T120" fmla="*/ 544 h 54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01" h="544">
                              <a:moveTo>
                                <a:pt x="901" y="6"/>
                              </a:moveTo>
                              <a:lnTo>
                                <a:pt x="865" y="3"/>
                              </a:lnTo>
                              <a:lnTo>
                                <a:pt x="836" y="2"/>
                              </a:lnTo>
                              <a:lnTo>
                                <a:pt x="796" y="1"/>
                              </a:lnTo>
                              <a:lnTo>
                                <a:pt x="756" y="0"/>
                              </a:lnTo>
                              <a:lnTo>
                                <a:pt x="709" y="1"/>
                              </a:lnTo>
                              <a:lnTo>
                                <a:pt x="660" y="2"/>
                              </a:lnTo>
                              <a:lnTo>
                                <a:pt x="615" y="4"/>
                              </a:lnTo>
                              <a:lnTo>
                                <a:pt x="578" y="7"/>
                              </a:lnTo>
                              <a:lnTo>
                                <a:pt x="536" y="12"/>
                              </a:lnTo>
                              <a:lnTo>
                                <a:pt x="490" y="18"/>
                              </a:lnTo>
                              <a:lnTo>
                                <a:pt x="461" y="24"/>
                              </a:lnTo>
                              <a:lnTo>
                                <a:pt x="437" y="31"/>
                              </a:lnTo>
                              <a:lnTo>
                                <a:pt x="411" y="37"/>
                              </a:lnTo>
                              <a:lnTo>
                                <a:pt x="385" y="45"/>
                              </a:lnTo>
                              <a:lnTo>
                                <a:pt x="357" y="55"/>
                              </a:lnTo>
                              <a:lnTo>
                                <a:pt x="326" y="70"/>
                              </a:lnTo>
                              <a:lnTo>
                                <a:pt x="299" y="82"/>
                              </a:lnTo>
                              <a:lnTo>
                                <a:pt x="274" y="94"/>
                              </a:lnTo>
                              <a:lnTo>
                                <a:pt x="254" y="107"/>
                              </a:lnTo>
                              <a:lnTo>
                                <a:pt x="233" y="123"/>
                              </a:lnTo>
                              <a:lnTo>
                                <a:pt x="212" y="139"/>
                              </a:lnTo>
                              <a:lnTo>
                                <a:pt x="186" y="160"/>
                              </a:lnTo>
                              <a:lnTo>
                                <a:pt x="163" y="180"/>
                              </a:lnTo>
                              <a:lnTo>
                                <a:pt x="146" y="196"/>
                              </a:lnTo>
                              <a:lnTo>
                                <a:pt x="130" y="212"/>
                              </a:lnTo>
                              <a:lnTo>
                                <a:pt x="112" y="231"/>
                              </a:lnTo>
                              <a:lnTo>
                                <a:pt x="96" y="246"/>
                              </a:lnTo>
                              <a:lnTo>
                                <a:pt x="81" y="266"/>
                              </a:lnTo>
                              <a:lnTo>
                                <a:pt x="69" y="287"/>
                              </a:lnTo>
                              <a:lnTo>
                                <a:pt x="56" y="315"/>
                              </a:lnTo>
                              <a:lnTo>
                                <a:pt x="43" y="343"/>
                              </a:lnTo>
                              <a:lnTo>
                                <a:pt x="33" y="369"/>
                              </a:lnTo>
                              <a:lnTo>
                                <a:pt x="24" y="394"/>
                              </a:lnTo>
                              <a:lnTo>
                                <a:pt x="17" y="419"/>
                              </a:lnTo>
                              <a:lnTo>
                                <a:pt x="9" y="451"/>
                              </a:lnTo>
                              <a:lnTo>
                                <a:pt x="5" y="480"/>
                              </a:lnTo>
                              <a:lnTo>
                                <a:pt x="1" y="509"/>
                              </a:lnTo>
                              <a:lnTo>
                                <a:pt x="0" y="544"/>
                              </a:lnTo>
                            </a:path>
                          </a:pathLst>
                        </a:custGeom>
                        <a:noFill/>
                        <a:ln w="4763">
                          <a:solidFill>
                            <a:srgbClr val="FFC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4179" name="Group 144">
                      <a:extLst>
                        <a:ext uri="{FF2B5EF4-FFF2-40B4-BE49-F238E27FC236}">
                          <a16:creationId xmlns:a16="http://schemas.microsoft.com/office/drawing/2014/main" id="{740AC08B-BE25-4503-BA6B-24E6DA79CEFE}"/>
                        </a:ext>
                      </a:extLst>
                    </p:cNvPr>
                    <p:cNvGrpSpPr>
                      <a:grpSpLocks/>
                    </p:cNvGrpSpPr>
                    <p:nvPr/>
                  </p:nvGrpSpPr>
                  <p:grpSpPr bwMode="auto">
                    <a:xfrm>
                      <a:off x="2073" y="1705"/>
                      <a:ext cx="48" cy="24"/>
                      <a:chOff x="2073" y="1705"/>
                      <a:chExt cx="48" cy="24"/>
                    </a:xfrm>
                  </p:grpSpPr>
                  <p:sp>
                    <p:nvSpPr>
                      <p:cNvPr id="34180" name="Oval 145">
                        <a:extLst>
                          <a:ext uri="{FF2B5EF4-FFF2-40B4-BE49-F238E27FC236}">
                            <a16:creationId xmlns:a16="http://schemas.microsoft.com/office/drawing/2014/main" id="{C3F88A58-6E7F-4611-A35D-94D99E1AD79E}"/>
                          </a:ext>
                        </a:extLst>
                      </p:cNvPr>
                      <p:cNvSpPr>
                        <a:spLocks noChangeArrowheads="1"/>
                      </p:cNvSpPr>
                      <p:nvPr/>
                    </p:nvSpPr>
                    <p:spPr bwMode="auto">
                      <a:xfrm>
                        <a:off x="2073" y="1705"/>
                        <a:ext cx="48" cy="24"/>
                      </a:xfrm>
                      <a:prstGeom prst="ellipse">
                        <a:avLst/>
                      </a:prstGeom>
                      <a:solidFill>
                        <a:srgbClr val="FF00FF"/>
                      </a:solidFill>
                      <a:ln w="3175">
                        <a:solidFill>
                          <a:srgbClr val="400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181" name="Oval 146">
                        <a:extLst>
                          <a:ext uri="{FF2B5EF4-FFF2-40B4-BE49-F238E27FC236}">
                            <a16:creationId xmlns:a16="http://schemas.microsoft.com/office/drawing/2014/main" id="{EBE510D9-552B-4115-9ACD-903C7D92F2FD}"/>
                          </a:ext>
                        </a:extLst>
                      </p:cNvPr>
                      <p:cNvSpPr>
                        <a:spLocks noChangeArrowheads="1"/>
                      </p:cNvSpPr>
                      <p:nvPr/>
                    </p:nvSpPr>
                    <p:spPr bwMode="auto">
                      <a:xfrm>
                        <a:off x="2077" y="1708"/>
                        <a:ext cx="39" cy="18"/>
                      </a:xfrm>
                      <a:prstGeom prst="ellipse">
                        <a:avLst/>
                      </a:prstGeom>
                      <a:solidFill>
                        <a:srgbClr val="600060"/>
                      </a:solidFill>
                      <a:ln w="3175">
                        <a:solidFill>
                          <a:srgbClr val="400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grpSp>
          </p:grpSp>
          <p:grpSp>
            <p:nvGrpSpPr>
              <p:cNvPr id="34160" name="Group 147">
                <a:extLst>
                  <a:ext uri="{FF2B5EF4-FFF2-40B4-BE49-F238E27FC236}">
                    <a16:creationId xmlns:a16="http://schemas.microsoft.com/office/drawing/2014/main" id="{D9823E54-AE07-4FBA-B0DB-F6FD1EFC4580}"/>
                  </a:ext>
                </a:extLst>
              </p:cNvPr>
              <p:cNvGrpSpPr>
                <a:grpSpLocks/>
              </p:cNvGrpSpPr>
              <p:nvPr/>
            </p:nvGrpSpPr>
            <p:grpSpPr bwMode="auto">
              <a:xfrm>
                <a:off x="2009" y="1688"/>
                <a:ext cx="82" cy="250"/>
                <a:chOff x="2009" y="1688"/>
                <a:chExt cx="82" cy="250"/>
              </a:xfrm>
            </p:grpSpPr>
            <p:grpSp>
              <p:nvGrpSpPr>
                <p:cNvPr id="34161" name="Group 148">
                  <a:extLst>
                    <a:ext uri="{FF2B5EF4-FFF2-40B4-BE49-F238E27FC236}">
                      <a16:creationId xmlns:a16="http://schemas.microsoft.com/office/drawing/2014/main" id="{DA36DF87-C49F-43A5-A655-E932BFD70631}"/>
                    </a:ext>
                  </a:extLst>
                </p:cNvPr>
                <p:cNvGrpSpPr>
                  <a:grpSpLocks/>
                </p:cNvGrpSpPr>
                <p:nvPr/>
              </p:nvGrpSpPr>
              <p:grpSpPr bwMode="auto">
                <a:xfrm>
                  <a:off x="2009" y="1698"/>
                  <a:ext cx="82" cy="240"/>
                  <a:chOff x="2009" y="1698"/>
                  <a:chExt cx="82" cy="240"/>
                </a:xfrm>
              </p:grpSpPr>
              <p:sp>
                <p:nvSpPr>
                  <p:cNvPr id="34166" name="Freeform 149">
                    <a:extLst>
                      <a:ext uri="{FF2B5EF4-FFF2-40B4-BE49-F238E27FC236}">
                        <a16:creationId xmlns:a16="http://schemas.microsoft.com/office/drawing/2014/main" id="{236CCA88-846F-47EB-A2FE-EE99DBA12ED3}"/>
                      </a:ext>
                    </a:extLst>
                  </p:cNvPr>
                  <p:cNvSpPr>
                    <a:spLocks/>
                  </p:cNvSpPr>
                  <p:nvPr/>
                </p:nvSpPr>
                <p:spPr bwMode="auto">
                  <a:xfrm>
                    <a:off x="2009" y="1698"/>
                    <a:ext cx="82" cy="240"/>
                  </a:xfrm>
                  <a:custGeom>
                    <a:avLst/>
                    <a:gdLst>
                      <a:gd name="T0" fmla="*/ 0 w 410"/>
                      <a:gd name="T1" fmla="*/ 0 h 1199"/>
                      <a:gd name="T2" fmla="*/ 0 w 410"/>
                      <a:gd name="T3" fmla="*/ 0 h 1199"/>
                      <a:gd name="T4" fmla="*/ 0 w 410"/>
                      <a:gd name="T5" fmla="*/ 0 h 1199"/>
                      <a:gd name="T6" fmla="*/ 0 w 410"/>
                      <a:gd name="T7" fmla="*/ 0 h 1199"/>
                      <a:gd name="T8" fmla="*/ 0 w 410"/>
                      <a:gd name="T9" fmla="*/ 0 h 1199"/>
                      <a:gd name="T10" fmla="*/ 0 w 410"/>
                      <a:gd name="T11" fmla="*/ 0 h 1199"/>
                      <a:gd name="T12" fmla="*/ 0 w 410"/>
                      <a:gd name="T13" fmla="*/ 0 h 1199"/>
                      <a:gd name="T14" fmla="*/ 0 w 410"/>
                      <a:gd name="T15" fmla="*/ 0 h 1199"/>
                      <a:gd name="T16" fmla="*/ 0 w 410"/>
                      <a:gd name="T17" fmla="*/ 0 h 1199"/>
                      <a:gd name="T18" fmla="*/ 0 w 410"/>
                      <a:gd name="T19" fmla="*/ 0 h 1199"/>
                      <a:gd name="T20" fmla="*/ 0 w 410"/>
                      <a:gd name="T21" fmla="*/ 0 h 1199"/>
                      <a:gd name="T22" fmla="*/ 0 w 410"/>
                      <a:gd name="T23" fmla="*/ 0 h 1199"/>
                      <a:gd name="T24" fmla="*/ 0 w 410"/>
                      <a:gd name="T25" fmla="*/ 0 h 1199"/>
                      <a:gd name="T26" fmla="*/ 0 w 410"/>
                      <a:gd name="T27" fmla="*/ 0 h 1199"/>
                      <a:gd name="T28" fmla="*/ 0 w 410"/>
                      <a:gd name="T29" fmla="*/ 0 h 1199"/>
                      <a:gd name="T30" fmla="*/ 0 w 410"/>
                      <a:gd name="T31" fmla="*/ 0 h 1199"/>
                      <a:gd name="T32" fmla="*/ 0 w 410"/>
                      <a:gd name="T33" fmla="*/ 0 h 1199"/>
                      <a:gd name="T34" fmla="*/ 0 w 410"/>
                      <a:gd name="T35" fmla="*/ 0 h 1199"/>
                      <a:gd name="T36" fmla="*/ 0 w 410"/>
                      <a:gd name="T37" fmla="*/ 0 h 1199"/>
                      <a:gd name="T38" fmla="*/ 0 w 410"/>
                      <a:gd name="T39" fmla="*/ 0 h 1199"/>
                      <a:gd name="T40" fmla="*/ 0 w 410"/>
                      <a:gd name="T41" fmla="*/ 0 h 1199"/>
                      <a:gd name="T42" fmla="*/ 0 w 410"/>
                      <a:gd name="T43" fmla="*/ 0 h 1199"/>
                      <a:gd name="T44" fmla="*/ 0 w 410"/>
                      <a:gd name="T45" fmla="*/ 0 h 1199"/>
                      <a:gd name="T46" fmla="*/ 0 w 410"/>
                      <a:gd name="T47" fmla="*/ 0 h 1199"/>
                      <a:gd name="T48" fmla="*/ 0 w 410"/>
                      <a:gd name="T49" fmla="*/ 0 h 1199"/>
                      <a:gd name="T50" fmla="*/ 0 w 410"/>
                      <a:gd name="T51" fmla="*/ 0 h 1199"/>
                      <a:gd name="T52" fmla="*/ 0 w 410"/>
                      <a:gd name="T53" fmla="*/ 0 h 1199"/>
                      <a:gd name="T54" fmla="*/ 0 w 410"/>
                      <a:gd name="T55" fmla="*/ 0 h 1199"/>
                      <a:gd name="T56" fmla="*/ 0 w 410"/>
                      <a:gd name="T57" fmla="*/ 0 h 1199"/>
                      <a:gd name="T58" fmla="*/ 0 w 410"/>
                      <a:gd name="T59" fmla="*/ 0 h 1199"/>
                      <a:gd name="T60" fmla="*/ 0 w 410"/>
                      <a:gd name="T61" fmla="*/ 0 h 1199"/>
                      <a:gd name="T62" fmla="*/ 0 w 410"/>
                      <a:gd name="T63" fmla="*/ 0 h 1199"/>
                      <a:gd name="T64" fmla="*/ 0 w 410"/>
                      <a:gd name="T65" fmla="*/ 0 h 1199"/>
                      <a:gd name="T66" fmla="*/ 0 w 410"/>
                      <a:gd name="T67" fmla="*/ 0 h 1199"/>
                      <a:gd name="T68" fmla="*/ 0 w 410"/>
                      <a:gd name="T69" fmla="*/ 0 h 1199"/>
                      <a:gd name="T70" fmla="*/ 0 w 410"/>
                      <a:gd name="T71" fmla="*/ 0 h 1199"/>
                      <a:gd name="T72" fmla="*/ 0 w 410"/>
                      <a:gd name="T73" fmla="*/ 0 h 1199"/>
                      <a:gd name="T74" fmla="*/ 0 w 410"/>
                      <a:gd name="T75" fmla="*/ 0 h 1199"/>
                      <a:gd name="T76" fmla="*/ 0 w 410"/>
                      <a:gd name="T77" fmla="*/ 0 h 1199"/>
                      <a:gd name="T78" fmla="*/ 0 w 410"/>
                      <a:gd name="T79" fmla="*/ 0 h 119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10"/>
                      <a:gd name="T121" fmla="*/ 0 h 1199"/>
                      <a:gd name="T122" fmla="*/ 410 w 410"/>
                      <a:gd name="T123" fmla="*/ 1199 h 119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10" h="1199">
                        <a:moveTo>
                          <a:pt x="270" y="0"/>
                        </a:moveTo>
                        <a:lnTo>
                          <a:pt x="0" y="18"/>
                        </a:lnTo>
                        <a:lnTo>
                          <a:pt x="3" y="47"/>
                        </a:lnTo>
                        <a:lnTo>
                          <a:pt x="9" y="79"/>
                        </a:lnTo>
                        <a:lnTo>
                          <a:pt x="16" y="113"/>
                        </a:lnTo>
                        <a:lnTo>
                          <a:pt x="22" y="152"/>
                        </a:lnTo>
                        <a:lnTo>
                          <a:pt x="31" y="198"/>
                        </a:lnTo>
                        <a:lnTo>
                          <a:pt x="41" y="242"/>
                        </a:lnTo>
                        <a:lnTo>
                          <a:pt x="49" y="279"/>
                        </a:lnTo>
                        <a:lnTo>
                          <a:pt x="58" y="315"/>
                        </a:lnTo>
                        <a:lnTo>
                          <a:pt x="66" y="354"/>
                        </a:lnTo>
                        <a:lnTo>
                          <a:pt x="75" y="397"/>
                        </a:lnTo>
                        <a:lnTo>
                          <a:pt x="83" y="442"/>
                        </a:lnTo>
                        <a:lnTo>
                          <a:pt x="92" y="490"/>
                        </a:lnTo>
                        <a:lnTo>
                          <a:pt x="97" y="517"/>
                        </a:lnTo>
                        <a:lnTo>
                          <a:pt x="101" y="552"/>
                        </a:lnTo>
                        <a:lnTo>
                          <a:pt x="106" y="593"/>
                        </a:lnTo>
                        <a:lnTo>
                          <a:pt x="110" y="631"/>
                        </a:lnTo>
                        <a:lnTo>
                          <a:pt x="117" y="679"/>
                        </a:lnTo>
                        <a:lnTo>
                          <a:pt x="123" y="729"/>
                        </a:lnTo>
                        <a:lnTo>
                          <a:pt x="127" y="769"/>
                        </a:lnTo>
                        <a:lnTo>
                          <a:pt x="128" y="809"/>
                        </a:lnTo>
                        <a:lnTo>
                          <a:pt x="130" y="843"/>
                        </a:lnTo>
                        <a:lnTo>
                          <a:pt x="133" y="887"/>
                        </a:lnTo>
                        <a:lnTo>
                          <a:pt x="135" y="932"/>
                        </a:lnTo>
                        <a:lnTo>
                          <a:pt x="133" y="974"/>
                        </a:lnTo>
                        <a:lnTo>
                          <a:pt x="134" y="1024"/>
                        </a:lnTo>
                        <a:lnTo>
                          <a:pt x="136" y="1054"/>
                        </a:lnTo>
                        <a:lnTo>
                          <a:pt x="134" y="1079"/>
                        </a:lnTo>
                        <a:lnTo>
                          <a:pt x="132" y="1110"/>
                        </a:lnTo>
                        <a:lnTo>
                          <a:pt x="133" y="1131"/>
                        </a:lnTo>
                        <a:lnTo>
                          <a:pt x="138" y="1145"/>
                        </a:lnTo>
                        <a:lnTo>
                          <a:pt x="146" y="1159"/>
                        </a:lnTo>
                        <a:lnTo>
                          <a:pt x="158" y="1170"/>
                        </a:lnTo>
                        <a:lnTo>
                          <a:pt x="175" y="1178"/>
                        </a:lnTo>
                        <a:lnTo>
                          <a:pt x="191" y="1183"/>
                        </a:lnTo>
                        <a:lnTo>
                          <a:pt x="212" y="1190"/>
                        </a:lnTo>
                        <a:lnTo>
                          <a:pt x="240" y="1195"/>
                        </a:lnTo>
                        <a:lnTo>
                          <a:pt x="266" y="1196"/>
                        </a:lnTo>
                        <a:lnTo>
                          <a:pt x="292" y="1198"/>
                        </a:lnTo>
                        <a:lnTo>
                          <a:pt x="315" y="1199"/>
                        </a:lnTo>
                        <a:lnTo>
                          <a:pt x="336" y="1197"/>
                        </a:lnTo>
                        <a:lnTo>
                          <a:pt x="354" y="1194"/>
                        </a:lnTo>
                        <a:lnTo>
                          <a:pt x="373" y="1187"/>
                        </a:lnTo>
                        <a:lnTo>
                          <a:pt x="385" y="1180"/>
                        </a:lnTo>
                        <a:lnTo>
                          <a:pt x="396" y="1173"/>
                        </a:lnTo>
                        <a:lnTo>
                          <a:pt x="404" y="1164"/>
                        </a:lnTo>
                        <a:lnTo>
                          <a:pt x="406" y="1154"/>
                        </a:lnTo>
                        <a:lnTo>
                          <a:pt x="404" y="1123"/>
                        </a:lnTo>
                        <a:lnTo>
                          <a:pt x="402" y="1093"/>
                        </a:lnTo>
                        <a:lnTo>
                          <a:pt x="404" y="1053"/>
                        </a:lnTo>
                        <a:lnTo>
                          <a:pt x="407" y="1022"/>
                        </a:lnTo>
                        <a:lnTo>
                          <a:pt x="410" y="995"/>
                        </a:lnTo>
                        <a:lnTo>
                          <a:pt x="408" y="968"/>
                        </a:lnTo>
                        <a:lnTo>
                          <a:pt x="406" y="932"/>
                        </a:lnTo>
                        <a:lnTo>
                          <a:pt x="405" y="906"/>
                        </a:lnTo>
                        <a:lnTo>
                          <a:pt x="403" y="878"/>
                        </a:lnTo>
                        <a:lnTo>
                          <a:pt x="398" y="851"/>
                        </a:lnTo>
                        <a:lnTo>
                          <a:pt x="393" y="821"/>
                        </a:lnTo>
                        <a:lnTo>
                          <a:pt x="392" y="785"/>
                        </a:lnTo>
                        <a:lnTo>
                          <a:pt x="390" y="756"/>
                        </a:lnTo>
                        <a:lnTo>
                          <a:pt x="389" y="719"/>
                        </a:lnTo>
                        <a:lnTo>
                          <a:pt x="387" y="681"/>
                        </a:lnTo>
                        <a:lnTo>
                          <a:pt x="384" y="642"/>
                        </a:lnTo>
                        <a:lnTo>
                          <a:pt x="379" y="598"/>
                        </a:lnTo>
                        <a:lnTo>
                          <a:pt x="375" y="556"/>
                        </a:lnTo>
                        <a:lnTo>
                          <a:pt x="371" y="517"/>
                        </a:lnTo>
                        <a:lnTo>
                          <a:pt x="367" y="487"/>
                        </a:lnTo>
                        <a:lnTo>
                          <a:pt x="362" y="454"/>
                        </a:lnTo>
                        <a:lnTo>
                          <a:pt x="358" y="422"/>
                        </a:lnTo>
                        <a:lnTo>
                          <a:pt x="353" y="387"/>
                        </a:lnTo>
                        <a:lnTo>
                          <a:pt x="347" y="351"/>
                        </a:lnTo>
                        <a:lnTo>
                          <a:pt x="341" y="311"/>
                        </a:lnTo>
                        <a:lnTo>
                          <a:pt x="335" y="276"/>
                        </a:lnTo>
                        <a:lnTo>
                          <a:pt x="325" y="232"/>
                        </a:lnTo>
                        <a:lnTo>
                          <a:pt x="316" y="190"/>
                        </a:lnTo>
                        <a:lnTo>
                          <a:pt x="307" y="137"/>
                        </a:lnTo>
                        <a:lnTo>
                          <a:pt x="294" y="81"/>
                        </a:lnTo>
                        <a:lnTo>
                          <a:pt x="283" y="37"/>
                        </a:lnTo>
                        <a:lnTo>
                          <a:pt x="270" y="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4167" name="Group 150">
                    <a:extLst>
                      <a:ext uri="{FF2B5EF4-FFF2-40B4-BE49-F238E27FC236}">
                        <a16:creationId xmlns:a16="http://schemas.microsoft.com/office/drawing/2014/main" id="{9FC7096E-B948-4EAC-B6BF-4F9A693C72C0}"/>
                      </a:ext>
                    </a:extLst>
                  </p:cNvPr>
                  <p:cNvGrpSpPr>
                    <a:grpSpLocks/>
                  </p:cNvGrpSpPr>
                  <p:nvPr/>
                </p:nvGrpSpPr>
                <p:grpSpPr bwMode="auto">
                  <a:xfrm>
                    <a:off x="2009" y="1698"/>
                    <a:ext cx="82" cy="239"/>
                    <a:chOff x="2009" y="1698"/>
                    <a:chExt cx="82" cy="239"/>
                  </a:xfrm>
                </p:grpSpPr>
                <p:grpSp>
                  <p:nvGrpSpPr>
                    <p:cNvPr id="34168" name="Group 151">
                      <a:extLst>
                        <a:ext uri="{FF2B5EF4-FFF2-40B4-BE49-F238E27FC236}">
                          <a16:creationId xmlns:a16="http://schemas.microsoft.com/office/drawing/2014/main" id="{DAE42E90-6468-4A77-9B9B-7EE80FCF69EF}"/>
                        </a:ext>
                      </a:extLst>
                    </p:cNvPr>
                    <p:cNvGrpSpPr>
                      <a:grpSpLocks/>
                    </p:cNvGrpSpPr>
                    <p:nvPr/>
                  </p:nvGrpSpPr>
                  <p:grpSpPr bwMode="auto">
                    <a:xfrm>
                      <a:off x="2009" y="1698"/>
                      <a:ext cx="82" cy="239"/>
                      <a:chOff x="2009" y="1698"/>
                      <a:chExt cx="82" cy="239"/>
                    </a:xfrm>
                  </p:grpSpPr>
                  <p:grpSp>
                    <p:nvGrpSpPr>
                      <p:cNvPr id="34170" name="Group 152">
                        <a:extLst>
                          <a:ext uri="{FF2B5EF4-FFF2-40B4-BE49-F238E27FC236}">
                            <a16:creationId xmlns:a16="http://schemas.microsoft.com/office/drawing/2014/main" id="{708119E6-F701-4A96-80D3-8666586D0CD1}"/>
                          </a:ext>
                        </a:extLst>
                      </p:cNvPr>
                      <p:cNvGrpSpPr>
                        <a:grpSpLocks/>
                      </p:cNvGrpSpPr>
                      <p:nvPr/>
                    </p:nvGrpSpPr>
                    <p:grpSpPr bwMode="auto">
                      <a:xfrm>
                        <a:off x="2009" y="1698"/>
                        <a:ext cx="82" cy="239"/>
                        <a:chOff x="2009" y="1698"/>
                        <a:chExt cx="82" cy="239"/>
                      </a:xfrm>
                    </p:grpSpPr>
                    <p:sp>
                      <p:nvSpPr>
                        <p:cNvPr id="34172" name="Freeform 153">
                          <a:extLst>
                            <a:ext uri="{FF2B5EF4-FFF2-40B4-BE49-F238E27FC236}">
                              <a16:creationId xmlns:a16="http://schemas.microsoft.com/office/drawing/2014/main" id="{67738B3D-CF70-4DFB-9573-FA15CAE2D8B6}"/>
                            </a:ext>
                          </a:extLst>
                        </p:cNvPr>
                        <p:cNvSpPr>
                          <a:spLocks/>
                        </p:cNvSpPr>
                        <p:nvPr/>
                      </p:nvSpPr>
                      <p:spPr bwMode="auto">
                        <a:xfrm>
                          <a:off x="2009" y="1702"/>
                          <a:ext cx="36" cy="230"/>
                        </a:xfrm>
                        <a:custGeom>
                          <a:avLst/>
                          <a:gdLst>
                            <a:gd name="T0" fmla="*/ 0 w 181"/>
                            <a:gd name="T1" fmla="*/ 0 h 1152"/>
                            <a:gd name="T2" fmla="*/ 0 w 181"/>
                            <a:gd name="T3" fmla="*/ 0 h 1152"/>
                            <a:gd name="T4" fmla="*/ 0 w 181"/>
                            <a:gd name="T5" fmla="*/ 0 h 1152"/>
                            <a:gd name="T6" fmla="*/ 0 w 181"/>
                            <a:gd name="T7" fmla="*/ 0 h 1152"/>
                            <a:gd name="T8" fmla="*/ 0 w 181"/>
                            <a:gd name="T9" fmla="*/ 0 h 1152"/>
                            <a:gd name="T10" fmla="*/ 0 w 181"/>
                            <a:gd name="T11" fmla="*/ 0 h 1152"/>
                            <a:gd name="T12" fmla="*/ 0 w 181"/>
                            <a:gd name="T13" fmla="*/ 0 h 1152"/>
                            <a:gd name="T14" fmla="*/ 0 w 181"/>
                            <a:gd name="T15" fmla="*/ 0 h 1152"/>
                            <a:gd name="T16" fmla="*/ 0 w 181"/>
                            <a:gd name="T17" fmla="*/ 0 h 1152"/>
                            <a:gd name="T18" fmla="*/ 0 w 181"/>
                            <a:gd name="T19" fmla="*/ 0 h 1152"/>
                            <a:gd name="T20" fmla="*/ 0 w 181"/>
                            <a:gd name="T21" fmla="*/ 0 h 1152"/>
                            <a:gd name="T22" fmla="*/ 0 w 181"/>
                            <a:gd name="T23" fmla="*/ 0 h 1152"/>
                            <a:gd name="T24" fmla="*/ 0 w 181"/>
                            <a:gd name="T25" fmla="*/ 0 h 1152"/>
                            <a:gd name="T26" fmla="*/ 0 w 181"/>
                            <a:gd name="T27" fmla="*/ 0 h 1152"/>
                            <a:gd name="T28" fmla="*/ 0 w 181"/>
                            <a:gd name="T29" fmla="*/ 0 h 1152"/>
                            <a:gd name="T30" fmla="*/ 0 w 181"/>
                            <a:gd name="T31" fmla="*/ 0 h 1152"/>
                            <a:gd name="T32" fmla="*/ 0 w 181"/>
                            <a:gd name="T33" fmla="*/ 0 h 1152"/>
                            <a:gd name="T34" fmla="*/ 0 w 181"/>
                            <a:gd name="T35" fmla="*/ 0 h 1152"/>
                            <a:gd name="T36" fmla="*/ 0 w 181"/>
                            <a:gd name="T37" fmla="*/ 0 h 1152"/>
                            <a:gd name="T38" fmla="*/ 0 w 181"/>
                            <a:gd name="T39" fmla="*/ 0 h 1152"/>
                            <a:gd name="T40" fmla="*/ 0 w 181"/>
                            <a:gd name="T41" fmla="*/ 0 h 1152"/>
                            <a:gd name="T42" fmla="*/ 0 w 181"/>
                            <a:gd name="T43" fmla="*/ 0 h 1152"/>
                            <a:gd name="T44" fmla="*/ 0 w 181"/>
                            <a:gd name="T45" fmla="*/ 0 h 1152"/>
                            <a:gd name="T46" fmla="*/ 0 w 181"/>
                            <a:gd name="T47" fmla="*/ 0 h 1152"/>
                            <a:gd name="T48" fmla="*/ 0 w 181"/>
                            <a:gd name="T49" fmla="*/ 0 h 1152"/>
                            <a:gd name="T50" fmla="*/ 0 w 181"/>
                            <a:gd name="T51" fmla="*/ 0 h 1152"/>
                            <a:gd name="T52" fmla="*/ 0 w 181"/>
                            <a:gd name="T53" fmla="*/ 0 h 1152"/>
                            <a:gd name="T54" fmla="*/ 0 w 181"/>
                            <a:gd name="T55" fmla="*/ 0 h 1152"/>
                            <a:gd name="T56" fmla="*/ 0 w 181"/>
                            <a:gd name="T57" fmla="*/ 0 h 1152"/>
                            <a:gd name="T58" fmla="*/ 0 w 181"/>
                            <a:gd name="T59" fmla="*/ 0 h 1152"/>
                            <a:gd name="T60" fmla="*/ 0 w 181"/>
                            <a:gd name="T61" fmla="*/ 0 h 1152"/>
                            <a:gd name="T62" fmla="*/ 0 w 181"/>
                            <a:gd name="T63" fmla="*/ 0 h 1152"/>
                            <a:gd name="T64" fmla="*/ 0 w 181"/>
                            <a:gd name="T65" fmla="*/ 0 h 1152"/>
                            <a:gd name="T66" fmla="*/ 0 w 181"/>
                            <a:gd name="T67" fmla="*/ 0 h 1152"/>
                            <a:gd name="T68" fmla="*/ 0 w 181"/>
                            <a:gd name="T69" fmla="*/ 0 h 1152"/>
                            <a:gd name="T70" fmla="*/ 0 w 181"/>
                            <a:gd name="T71" fmla="*/ 0 h 1152"/>
                            <a:gd name="T72" fmla="*/ 0 w 181"/>
                            <a:gd name="T73" fmla="*/ 0 h 1152"/>
                            <a:gd name="T74" fmla="*/ 0 w 181"/>
                            <a:gd name="T75" fmla="*/ 0 h 1152"/>
                            <a:gd name="T76" fmla="*/ 0 w 181"/>
                            <a:gd name="T77" fmla="*/ 0 h 1152"/>
                            <a:gd name="T78" fmla="*/ 0 w 181"/>
                            <a:gd name="T79" fmla="*/ 0 h 1152"/>
                            <a:gd name="T80" fmla="*/ 0 w 181"/>
                            <a:gd name="T81" fmla="*/ 0 h 1152"/>
                            <a:gd name="T82" fmla="*/ 0 w 181"/>
                            <a:gd name="T83" fmla="*/ 0 h 1152"/>
                            <a:gd name="T84" fmla="*/ 0 w 181"/>
                            <a:gd name="T85" fmla="*/ 0 h 1152"/>
                            <a:gd name="T86" fmla="*/ 0 w 181"/>
                            <a:gd name="T87" fmla="*/ 0 h 1152"/>
                            <a:gd name="T88" fmla="*/ 0 w 181"/>
                            <a:gd name="T89" fmla="*/ 0 h 1152"/>
                            <a:gd name="T90" fmla="*/ 0 w 181"/>
                            <a:gd name="T91" fmla="*/ 0 h 1152"/>
                            <a:gd name="T92" fmla="*/ 0 w 181"/>
                            <a:gd name="T93" fmla="*/ 0 h 1152"/>
                            <a:gd name="T94" fmla="*/ 0 w 181"/>
                            <a:gd name="T95" fmla="*/ 0 h 1152"/>
                            <a:gd name="T96" fmla="*/ 0 w 181"/>
                            <a:gd name="T97" fmla="*/ 0 h 1152"/>
                            <a:gd name="T98" fmla="*/ 0 w 181"/>
                            <a:gd name="T99" fmla="*/ 0 h 1152"/>
                            <a:gd name="T100" fmla="*/ 0 w 181"/>
                            <a:gd name="T101" fmla="*/ 0 h 1152"/>
                            <a:gd name="T102" fmla="*/ 0 w 181"/>
                            <a:gd name="T103" fmla="*/ 0 h 1152"/>
                            <a:gd name="T104" fmla="*/ 0 w 181"/>
                            <a:gd name="T105" fmla="*/ 0 h 1152"/>
                            <a:gd name="T106" fmla="*/ 0 w 181"/>
                            <a:gd name="T107" fmla="*/ 0 h 1152"/>
                            <a:gd name="T108" fmla="*/ 0 w 181"/>
                            <a:gd name="T109" fmla="*/ 0 h 1152"/>
                            <a:gd name="T110" fmla="*/ 0 w 181"/>
                            <a:gd name="T111" fmla="*/ 0 h 1152"/>
                            <a:gd name="T112" fmla="*/ 0 w 181"/>
                            <a:gd name="T113" fmla="*/ 0 h 1152"/>
                            <a:gd name="T114" fmla="*/ 0 w 181"/>
                            <a:gd name="T115" fmla="*/ 0 h 1152"/>
                            <a:gd name="T116" fmla="*/ 0 w 181"/>
                            <a:gd name="T117" fmla="*/ 0 h 1152"/>
                            <a:gd name="T118" fmla="*/ 0 w 181"/>
                            <a:gd name="T119" fmla="*/ 0 h 1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1"/>
                            <a:gd name="T181" fmla="*/ 0 h 1152"/>
                            <a:gd name="T182" fmla="*/ 181 w 181"/>
                            <a:gd name="T183" fmla="*/ 1152 h 1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1" h="1152">
                              <a:moveTo>
                                <a:pt x="55" y="70"/>
                              </a:moveTo>
                              <a:lnTo>
                                <a:pt x="41" y="28"/>
                              </a:lnTo>
                              <a:lnTo>
                                <a:pt x="0" y="0"/>
                              </a:lnTo>
                              <a:lnTo>
                                <a:pt x="3" y="29"/>
                              </a:lnTo>
                              <a:lnTo>
                                <a:pt x="9" y="61"/>
                              </a:lnTo>
                              <a:lnTo>
                                <a:pt x="16" y="95"/>
                              </a:lnTo>
                              <a:lnTo>
                                <a:pt x="22" y="134"/>
                              </a:lnTo>
                              <a:lnTo>
                                <a:pt x="31" y="180"/>
                              </a:lnTo>
                              <a:lnTo>
                                <a:pt x="41" y="224"/>
                              </a:lnTo>
                              <a:lnTo>
                                <a:pt x="48" y="261"/>
                              </a:lnTo>
                              <a:lnTo>
                                <a:pt x="56" y="297"/>
                              </a:lnTo>
                              <a:lnTo>
                                <a:pt x="65" y="336"/>
                              </a:lnTo>
                              <a:lnTo>
                                <a:pt x="74" y="379"/>
                              </a:lnTo>
                              <a:lnTo>
                                <a:pt x="82" y="424"/>
                              </a:lnTo>
                              <a:lnTo>
                                <a:pt x="91" y="472"/>
                              </a:lnTo>
                              <a:lnTo>
                                <a:pt x="96" y="499"/>
                              </a:lnTo>
                              <a:lnTo>
                                <a:pt x="100" y="534"/>
                              </a:lnTo>
                              <a:lnTo>
                                <a:pt x="106" y="575"/>
                              </a:lnTo>
                              <a:lnTo>
                                <a:pt x="110" y="613"/>
                              </a:lnTo>
                              <a:lnTo>
                                <a:pt x="117" y="661"/>
                              </a:lnTo>
                              <a:lnTo>
                                <a:pt x="123" y="711"/>
                              </a:lnTo>
                              <a:lnTo>
                                <a:pt x="127" y="751"/>
                              </a:lnTo>
                              <a:lnTo>
                                <a:pt x="128" y="791"/>
                              </a:lnTo>
                              <a:lnTo>
                                <a:pt x="130" y="825"/>
                              </a:lnTo>
                              <a:lnTo>
                                <a:pt x="133" y="868"/>
                              </a:lnTo>
                              <a:lnTo>
                                <a:pt x="135" y="914"/>
                              </a:lnTo>
                              <a:lnTo>
                                <a:pt x="133" y="956"/>
                              </a:lnTo>
                              <a:lnTo>
                                <a:pt x="134" y="1006"/>
                              </a:lnTo>
                              <a:lnTo>
                                <a:pt x="136" y="1036"/>
                              </a:lnTo>
                              <a:lnTo>
                                <a:pt x="134" y="1061"/>
                              </a:lnTo>
                              <a:lnTo>
                                <a:pt x="132" y="1091"/>
                              </a:lnTo>
                              <a:lnTo>
                                <a:pt x="133" y="1113"/>
                              </a:lnTo>
                              <a:lnTo>
                                <a:pt x="137" y="1127"/>
                              </a:lnTo>
                              <a:lnTo>
                                <a:pt x="145" y="1141"/>
                              </a:lnTo>
                              <a:lnTo>
                                <a:pt x="157" y="1152"/>
                              </a:lnTo>
                              <a:lnTo>
                                <a:pt x="163" y="1122"/>
                              </a:lnTo>
                              <a:lnTo>
                                <a:pt x="166" y="1088"/>
                              </a:lnTo>
                              <a:lnTo>
                                <a:pt x="169" y="1051"/>
                              </a:lnTo>
                              <a:lnTo>
                                <a:pt x="173" y="1008"/>
                              </a:lnTo>
                              <a:lnTo>
                                <a:pt x="178" y="956"/>
                              </a:lnTo>
                              <a:lnTo>
                                <a:pt x="181" y="896"/>
                              </a:lnTo>
                              <a:lnTo>
                                <a:pt x="176" y="843"/>
                              </a:lnTo>
                              <a:lnTo>
                                <a:pt x="175" y="789"/>
                              </a:lnTo>
                              <a:lnTo>
                                <a:pt x="169" y="731"/>
                              </a:lnTo>
                              <a:lnTo>
                                <a:pt x="163" y="681"/>
                              </a:lnTo>
                              <a:lnTo>
                                <a:pt x="158" y="633"/>
                              </a:lnTo>
                              <a:lnTo>
                                <a:pt x="154" y="590"/>
                              </a:lnTo>
                              <a:lnTo>
                                <a:pt x="151" y="548"/>
                              </a:lnTo>
                              <a:lnTo>
                                <a:pt x="148" y="511"/>
                              </a:lnTo>
                              <a:lnTo>
                                <a:pt x="145" y="472"/>
                              </a:lnTo>
                              <a:lnTo>
                                <a:pt x="139" y="429"/>
                              </a:lnTo>
                              <a:lnTo>
                                <a:pt x="134" y="382"/>
                              </a:lnTo>
                              <a:lnTo>
                                <a:pt x="122" y="342"/>
                              </a:lnTo>
                              <a:lnTo>
                                <a:pt x="111" y="300"/>
                              </a:lnTo>
                              <a:lnTo>
                                <a:pt x="100" y="266"/>
                              </a:lnTo>
                              <a:lnTo>
                                <a:pt x="94" y="232"/>
                              </a:lnTo>
                              <a:lnTo>
                                <a:pt x="88" y="194"/>
                              </a:lnTo>
                              <a:lnTo>
                                <a:pt x="83" y="156"/>
                              </a:lnTo>
                              <a:lnTo>
                                <a:pt x="70" y="113"/>
                              </a:lnTo>
                              <a:lnTo>
                                <a:pt x="55" y="70"/>
                              </a:lnTo>
                              <a:close/>
                            </a:path>
                          </a:pathLst>
                        </a:custGeom>
                        <a:solidFill>
                          <a:srgbClr val="0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173" name="Freeform 154">
                          <a:extLst>
                            <a:ext uri="{FF2B5EF4-FFF2-40B4-BE49-F238E27FC236}">
                              <a16:creationId xmlns:a16="http://schemas.microsoft.com/office/drawing/2014/main" id="{1F650736-57DB-4E08-A2B6-9522F902C79C}"/>
                            </a:ext>
                          </a:extLst>
                        </p:cNvPr>
                        <p:cNvSpPr>
                          <a:spLocks/>
                        </p:cNvSpPr>
                        <p:nvPr/>
                      </p:nvSpPr>
                      <p:spPr bwMode="auto">
                        <a:xfrm>
                          <a:off x="2054" y="1698"/>
                          <a:ext cx="37" cy="239"/>
                        </a:xfrm>
                        <a:custGeom>
                          <a:avLst/>
                          <a:gdLst>
                            <a:gd name="T0" fmla="*/ 0 w 188"/>
                            <a:gd name="T1" fmla="*/ 0 h 1194"/>
                            <a:gd name="T2" fmla="*/ 0 w 188"/>
                            <a:gd name="T3" fmla="*/ 0 h 1194"/>
                            <a:gd name="T4" fmla="*/ 0 w 188"/>
                            <a:gd name="T5" fmla="*/ 0 h 1194"/>
                            <a:gd name="T6" fmla="*/ 0 w 188"/>
                            <a:gd name="T7" fmla="*/ 0 h 1194"/>
                            <a:gd name="T8" fmla="*/ 0 w 188"/>
                            <a:gd name="T9" fmla="*/ 0 h 1194"/>
                            <a:gd name="T10" fmla="*/ 0 w 188"/>
                            <a:gd name="T11" fmla="*/ 0 h 1194"/>
                            <a:gd name="T12" fmla="*/ 0 w 188"/>
                            <a:gd name="T13" fmla="*/ 0 h 1194"/>
                            <a:gd name="T14" fmla="*/ 0 w 188"/>
                            <a:gd name="T15" fmla="*/ 0 h 1194"/>
                            <a:gd name="T16" fmla="*/ 0 w 188"/>
                            <a:gd name="T17" fmla="*/ 0 h 1194"/>
                            <a:gd name="T18" fmla="*/ 0 w 188"/>
                            <a:gd name="T19" fmla="*/ 0 h 1194"/>
                            <a:gd name="T20" fmla="*/ 0 w 188"/>
                            <a:gd name="T21" fmla="*/ 0 h 1194"/>
                            <a:gd name="T22" fmla="*/ 0 w 188"/>
                            <a:gd name="T23" fmla="*/ 0 h 1194"/>
                            <a:gd name="T24" fmla="*/ 0 w 188"/>
                            <a:gd name="T25" fmla="*/ 0 h 1194"/>
                            <a:gd name="T26" fmla="*/ 0 w 188"/>
                            <a:gd name="T27" fmla="*/ 0 h 1194"/>
                            <a:gd name="T28" fmla="*/ 0 w 188"/>
                            <a:gd name="T29" fmla="*/ 0 h 1194"/>
                            <a:gd name="T30" fmla="*/ 0 w 188"/>
                            <a:gd name="T31" fmla="*/ 0 h 1194"/>
                            <a:gd name="T32" fmla="*/ 0 w 188"/>
                            <a:gd name="T33" fmla="*/ 0 h 1194"/>
                            <a:gd name="T34" fmla="*/ 0 w 188"/>
                            <a:gd name="T35" fmla="*/ 0 h 1194"/>
                            <a:gd name="T36" fmla="*/ 0 w 188"/>
                            <a:gd name="T37" fmla="*/ 0 h 1194"/>
                            <a:gd name="T38" fmla="*/ 0 w 188"/>
                            <a:gd name="T39" fmla="*/ 0 h 1194"/>
                            <a:gd name="T40" fmla="*/ 0 w 188"/>
                            <a:gd name="T41" fmla="*/ 0 h 1194"/>
                            <a:gd name="T42" fmla="*/ 0 w 188"/>
                            <a:gd name="T43" fmla="*/ 0 h 1194"/>
                            <a:gd name="T44" fmla="*/ 0 w 188"/>
                            <a:gd name="T45" fmla="*/ 0 h 1194"/>
                            <a:gd name="T46" fmla="*/ 0 w 188"/>
                            <a:gd name="T47" fmla="*/ 0 h 1194"/>
                            <a:gd name="T48" fmla="*/ 0 w 188"/>
                            <a:gd name="T49" fmla="*/ 0 h 1194"/>
                            <a:gd name="T50" fmla="*/ 0 w 188"/>
                            <a:gd name="T51" fmla="*/ 0 h 1194"/>
                            <a:gd name="T52" fmla="*/ 0 w 188"/>
                            <a:gd name="T53" fmla="*/ 0 h 1194"/>
                            <a:gd name="T54" fmla="*/ 0 w 188"/>
                            <a:gd name="T55" fmla="*/ 0 h 1194"/>
                            <a:gd name="T56" fmla="*/ 0 w 188"/>
                            <a:gd name="T57" fmla="*/ 0 h 1194"/>
                            <a:gd name="T58" fmla="*/ 0 w 188"/>
                            <a:gd name="T59" fmla="*/ 0 h 1194"/>
                            <a:gd name="T60" fmla="*/ 0 w 188"/>
                            <a:gd name="T61" fmla="*/ 0 h 1194"/>
                            <a:gd name="T62" fmla="*/ 0 w 188"/>
                            <a:gd name="T63" fmla="*/ 0 h 11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8"/>
                            <a:gd name="T97" fmla="*/ 0 h 1194"/>
                            <a:gd name="T98" fmla="*/ 188 w 188"/>
                            <a:gd name="T99" fmla="*/ 1194 h 11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8" h="1194">
                              <a:moveTo>
                                <a:pt x="48" y="0"/>
                              </a:moveTo>
                              <a:lnTo>
                                <a:pt x="0" y="38"/>
                              </a:lnTo>
                              <a:lnTo>
                                <a:pt x="17" y="57"/>
                              </a:lnTo>
                              <a:lnTo>
                                <a:pt x="29" y="78"/>
                              </a:lnTo>
                              <a:lnTo>
                                <a:pt x="35" y="106"/>
                              </a:lnTo>
                              <a:lnTo>
                                <a:pt x="41" y="148"/>
                              </a:lnTo>
                              <a:lnTo>
                                <a:pt x="49" y="188"/>
                              </a:lnTo>
                              <a:lnTo>
                                <a:pt x="61" y="240"/>
                              </a:lnTo>
                              <a:lnTo>
                                <a:pt x="70" y="290"/>
                              </a:lnTo>
                              <a:lnTo>
                                <a:pt x="79" y="334"/>
                              </a:lnTo>
                              <a:lnTo>
                                <a:pt x="85" y="383"/>
                              </a:lnTo>
                              <a:lnTo>
                                <a:pt x="92" y="427"/>
                              </a:lnTo>
                              <a:lnTo>
                                <a:pt x="101" y="476"/>
                              </a:lnTo>
                              <a:lnTo>
                                <a:pt x="111" y="516"/>
                              </a:lnTo>
                              <a:lnTo>
                                <a:pt x="117" y="564"/>
                              </a:lnTo>
                              <a:lnTo>
                                <a:pt x="113" y="610"/>
                              </a:lnTo>
                              <a:lnTo>
                                <a:pt x="117" y="651"/>
                              </a:lnTo>
                              <a:lnTo>
                                <a:pt x="120" y="703"/>
                              </a:lnTo>
                              <a:lnTo>
                                <a:pt x="122" y="762"/>
                              </a:lnTo>
                              <a:lnTo>
                                <a:pt x="126" y="825"/>
                              </a:lnTo>
                              <a:lnTo>
                                <a:pt x="134" y="886"/>
                              </a:lnTo>
                              <a:lnTo>
                                <a:pt x="140" y="928"/>
                              </a:lnTo>
                              <a:lnTo>
                                <a:pt x="140" y="968"/>
                              </a:lnTo>
                              <a:lnTo>
                                <a:pt x="142" y="1017"/>
                              </a:lnTo>
                              <a:lnTo>
                                <a:pt x="138" y="1073"/>
                              </a:lnTo>
                              <a:lnTo>
                                <a:pt x="137" y="1119"/>
                              </a:lnTo>
                              <a:lnTo>
                                <a:pt x="132" y="1160"/>
                              </a:lnTo>
                              <a:lnTo>
                                <a:pt x="133" y="1194"/>
                              </a:lnTo>
                              <a:lnTo>
                                <a:pt x="151" y="1187"/>
                              </a:lnTo>
                              <a:lnTo>
                                <a:pt x="163" y="1180"/>
                              </a:lnTo>
                              <a:lnTo>
                                <a:pt x="174" y="1173"/>
                              </a:lnTo>
                              <a:lnTo>
                                <a:pt x="182" y="1164"/>
                              </a:lnTo>
                              <a:lnTo>
                                <a:pt x="184" y="1154"/>
                              </a:lnTo>
                              <a:lnTo>
                                <a:pt x="182" y="1123"/>
                              </a:lnTo>
                              <a:lnTo>
                                <a:pt x="180" y="1093"/>
                              </a:lnTo>
                              <a:lnTo>
                                <a:pt x="182" y="1053"/>
                              </a:lnTo>
                              <a:lnTo>
                                <a:pt x="185" y="1022"/>
                              </a:lnTo>
                              <a:lnTo>
                                <a:pt x="188" y="995"/>
                              </a:lnTo>
                              <a:lnTo>
                                <a:pt x="186" y="968"/>
                              </a:lnTo>
                              <a:lnTo>
                                <a:pt x="184" y="932"/>
                              </a:lnTo>
                              <a:lnTo>
                                <a:pt x="183" y="906"/>
                              </a:lnTo>
                              <a:lnTo>
                                <a:pt x="181" y="878"/>
                              </a:lnTo>
                              <a:lnTo>
                                <a:pt x="176" y="851"/>
                              </a:lnTo>
                              <a:lnTo>
                                <a:pt x="171" y="821"/>
                              </a:lnTo>
                              <a:lnTo>
                                <a:pt x="170" y="785"/>
                              </a:lnTo>
                              <a:lnTo>
                                <a:pt x="168" y="756"/>
                              </a:lnTo>
                              <a:lnTo>
                                <a:pt x="167" y="719"/>
                              </a:lnTo>
                              <a:lnTo>
                                <a:pt x="165" y="681"/>
                              </a:lnTo>
                              <a:lnTo>
                                <a:pt x="162" y="642"/>
                              </a:lnTo>
                              <a:lnTo>
                                <a:pt x="157" y="598"/>
                              </a:lnTo>
                              <a:lnTo>
                                <a:pt x="153" y="556"/>
                              </a:lnTo>
                              <a:lnTo>
                                <a:pt x="150" y="517"/>
                              </a:lnTo>
                              <a:lnTo>
                                <a:pt x="145" y="487"/>
                              </a:lnTo>
                              <a:lnTo>
                                <a:pt x="141" y="454"/>
                              </a:lnTo>
                              <a:lnTo>
                                <a:pt x="137" y="422"/>
                              </a:lnTo>
                              <a:lnTo>
                                <a:pt x="132" y="387"/>
                              </a:lnTo>
                              <a:lnTo>
                                <a:pt x="126" y="351"/>
                              </a:lnTo>
                              <a:lnTo>
                                <a:pt x="120" y="311"/>
                              </a:lnTo>
                              <a:lnTo>
                                <a:pt x="114" y="276"/>
                              </a:lnTo>
                              <a:lnTo>
                                <a:pt x="105" y="232"/>
                              </a:lnTo>
                              <a:lnTo>
                                <a:pt x="95" y="190"/>
                              </a:lnTo>
                              <a:lnTo>
                                <a:pt x="85" y="137"/>
                              </a:lnTo>
                              <a:lnTo>
                                <a:pt x="72" y="81"/>
                              </a:lnTo>
                              <a:lnTo>
                                <a:pt x="61" y="37"/>
                              </a:lnTo>
                              <a:lnTo>
                                <a:pt x="48" y="0"/>
                              </a:lnTo>
                              <a:close/>
                            </a:path>
                          </a:pathLst>
                        </a:custGeom>
                        <a:solidFill>
                          <a:srgbClr val="0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4171" name="Freeform 155">
                        <a:extLst>
                          <a:ext uri="{FF2B5EF4-FFF2-40B4-BE49-F238E27FC236}">
                            <a16:creationId xmlns:a16="http://schemas.microsoft.com/office/drawing/2014/main" id="{94376729-BAB6-4AC3-AB8B-E6B8A20B056F}"/>
                          </a:ext>
                        </a:extLst>
                      </p:cNvPr>
                      <p:cNvSpPr>
                        <a:spLocks/>
                      </p:cNvSpPr>
                      <p:nvPr/>
                    </p:nvSpPr>
                    <p:spPr bwMode="auto">
                      <a:xfrm>
                        <a:off x="2017" y="1707"/>
                        <a:ext cx="41" cy="230"/>
                      </a:xfrm>
                      <a:custGeom>
                        <a:avLst/>
                        <a:gdLst>
                          <a:gd name="T0" fmla="*/ 0 w 206"/>
                          <a:gd name="T1" fmla="*/ 0 h 1149"/>
                          <a:gd name="T2" fmla="*/ 0 w 206"/>
                          <a:gd name="T3" fmla="*/ 0 h 1149"/>
                          <a:gd name="T4" fmla="*/ 0 w 206"/>
                          <a:gd name="T5" fmla="*/ 0 h 1149"/>
                          <a:gd name="T6" fmla="*/ 0 w 206"/>
                          <a:gd name="T7" fmla="*/ 0 h 1149"/>
                          <a:gd name="T8" fmla="*/ 0 w 206"/>
                          <a:gd name="T9" fmla="*/ 0 h 1149"/>
                          <a:gd name="T10" fmla="*/ 0 w 206"/>
                          <a:gd name="T11" fmla="*/ 0 h 1149"/>
                          <a:gd name="T12" fmla="*/ 0 w 206"/>
                          <a:gd name="T13" fmla="*/ 0 h 1149"/>
                          <a:gd name="T14" fmla="*/ 0 w 206"/>
                          <a:gd name="T15" fmla="*/ 0 h 1149"/>
                          <a:gd name="T16" fmla="*/ 0 w 206"/>
                          <a:gd name="T17" fmla="*/ 0 h 1149"/>
                          <a:gd name="T18" fmla="*/ 0 w 206"/>
                          <a:gd name="T19" fmla="*/ 0 h 1149"/>
                          <a:gd name="T20" fmla="*/ 0 w 206"/>
                          <a:gd name="T21" fmla="*/ 0 h 1149"/>
                          <a:gd name="T22" fmla="*/ 0 w 206"/>
                          <a:gd name="T23" fmla="*/ 0 h 1149"/>
                          <a:gd name="T24" fmla="*/ 0 w 206"/>
                          <a:gd name="T25" fmla="*/ 0 h 1149"/>
                          <a:gd name="T26" fmla="*/ 0 w 206"/>
                          <a:gd name="T27" fmla="*/ 0 h 1149"/>
                          <a:gd name="T28" fmla="*/ 0 w 206"/>
                          <a:gd name="T29" fmla="*/ 0 h 1149"/>
                          <a:gd name="T30" fmla="*/ 0 w 206"/>
                          <a:gd name="T31" fmla="*/ 0 h 1149"/>
                          <a:gd name="T32" fmla="*/ 0 w 206"/>
                          <a:gd name="T33" fmla="*/ 0 h 1149"/>
                          <a:gd name="T34" fmla="*/ 0 w 206"/>
                          <a:gd name="T35" fmla="*/ 0 h 1149"/>
                          <a:gd name="T36" fmla="*/ 0 w 206"/>
                          <a:gd name="T37" fmla="*/ 0 h 1149"/>
                          <a:gd name="T38" fmla="*/ 0 w 206"/>
                          <a:gd name="T39" fmla="*/ 0 h 1149"/>
                          <a:gd name="T40" fmla="*/ 0 w 206"/>
                          <a:gd name="T41" fmla="*/ 0 h 1149"/>
                          <a:gd name="T42" fmla="*/ 0 w 206"/>
                          <a:gd name="T43" fmla="*/ 0 h 1149"/>
                          <a:gd name="T44" fmla="*/ 0 w 206"/>
                          <a:gd name="T45" fmla="*/ 0 h 1149"/>
                          <a:gd name="T46" fmla="*/ 0 w 206"/>
                          <a:gd name="T47" fmla="*/ 0 h 1149"/>
                          <a:gd name="T48" fmla="*/ 0 w 206"/>
                          <a:gd name="T49" fmla="*/ 0 h 1149"/>
                          <a:gd name="T50" fmla="*/ 0 w 206"/>
                          <a:gd name="T51" fmla="*/ 0 h 1149"/>
                          <a:gd name="T52" fmla="*/ 0 w 206"/>
                          <a:gd name="T53" fmla="*/ 0 h 1149"/>
                          <a:gd name="T54" fmla="*/ 0 w 206"/>
                          <a:gd name="T55" fmla="*/ 0 h 1149"/>
                          <a:gd name="T56" fmla="*/ 0 w 206"/>
                          <a:gd name="T57" fmla="*/ 0 h 1149"/>
                          <a:gd name="T58" fmla="*/ 0 w 206"/>
                          <a:gd name="T59" fmla="*/ 0 h 1149"/>
                          <a:gd name="T60" fmla="*/ 0 w 206"/>
                          <a:gd name="T61" fmla="*/ 0 h 1149"/>
                          <a:gd name="T62" fmla="*/ 0 w 206"/>
                          <a:gd name="T63" fmla="*/ 0 h 1149"/>
                          <a:gd name="T64" fmla="*/ 0 w 206"/>
                          <a:gd name="T65" fmla="*/ 0 h 1149"/>
                          <a:gd name="T66" fmla="*/ 0 w 206"/>
                          <a:gd name="T67" fmla="*/ 0 h 1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6"/>
                          <a:gd name="T103" fmla="*/ 0 h 1149"/>
                          <a:gd name="T104" fmla="*/ 206 w 206"/>
                          <a:gd name="T105" fmla="*/ 1149 h 1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6" h="1149">
                            <a:moveTo>
                              <a:pt x="15" y="42"/>
                            </a:moveTo>
                            <a:lnTo>
                              <a:pt x="0" y="0"/>
                            </a:lnTo>
                            <a:lnTo>
                              <a:pt x="73" y="28"/>
                            </a:lnTo>
                            <a:lnTo>
                              <a:pt x="77" y="57"/>
                            </a:lnTo>
                            <a:lnTo>
                              <a:pt x="82" y="82"/>
                            </a:lnTo>
                            <a:lnTo>
                              <a:pt x="90" y="111"/>
                            </a:lnTo>
                            <a:lnTo>
                              <a:pt x="98" y="133"/>
                            </a:lnTo>
                            <a:lnTo>
                              <a:pt x="108" y="159"/>
                            </a:lnTo>
                            <a:lnTo>
                              <a:pt x="118" y="189"/>
                            </a:lnTo>
                            <a:lnTo>
                              <a:pt x="124" y="217"/>
                            </a:lnTo>
                            <a:lnTo>
                              <a:pt x="129" y="249"/>
                            </a:lnTo>
                            <a:lnTo>
                              <a:pt x="135" y="281"/>
                            </a:lnTo>
                            <a:lnTo>
                              <a:pt x="140" y="316"/>
                            </a:lnTo>
                            <a:lnTo>
                              <a:pt x="149" y="351"/>
                            </a:lnTo>
                            <a:lnTo>
                              <a:pt x="155" y="376"/>
                            </a:lnTo>
                            <a:lnTo>
                              <a:pt x="163" y="407"/>
                            </a:lnTo>
                            <a:lnTo>
                              <a:pt x="169" y="429"/>
                            </a:lnTo>
                            <a:lnTo>
                              <a:pt x="174" y="452"/>
                            </a:lnTo>
                            <a:lnTo>
                              <a:pt x="176" y="479"/>
                            </a:lnTo>
                            <a:lnTo>
                              <a:pt x="178" y="505"/>
                            </a:lnTo>
                            <a:lnTo>
                              <a:pt x="180" y="535"/>
                            </a:lnTo>
                            <a:lnTo>
                              <a:pt x="185" y="574"/>
                            </a:lnTo>
                            <a:lnTo>
                              <a:pt x="189" y="608"/>
                            </a:lnTo>
                            <a:lnTo>
                              <a:pt x="193" y="644"/>
                            </a:lnTo>
                            <a:lnTo>
                              <a:pt x="199" y="678"/>
                            </a:lnTo>
                            <a:lnTo>
                              <a:pt x="201" y="708"/>
                            </a:lnTo>
                            <a:lnTo>
                              <a:pt x="204" y="759"/>
                            </a:lnTo>
                            <a:lnTo>
                              <a:pt x="205" y="795"/>
                            </a:lnTo>
                            <a:lnTo>
                              <a:pt x="205" y="837"/>
                            </a:lnTo>
                            <a:lnTo>
                              <a:pt x="206" y="864"/>
                            </a:lnTo>
                            <a:lnTo>
                              <a:pt x="205" y="900"/>
                            </a:lnTo>
                            <a:lnTo>
                              <a:pt x="203" y="942"/>
                            </a:lnTo>
                            <a:lnTo>
                              <a:pt x="200" y="976"/>
                            </a:lnTo>
                            <a:lnTo>
                              <a:pt x="202" y="1017"/>
                            </a:lnTo>
                            <a:lnTo>
                              <a:pt x="203" y="1055"/>
                            </a:lnTo>
                            <a:lnTo>
                              <a:pt x="199" y="1079"/>
                            </a:lnTo>
                            <a:lnTo>
                              <a:pt x="195" y="1102"/>
                            </a:lnTo>
                            <a:lnTo>
                              <a:pt x="191" y="1117"/>
                            </a:lnTo>
                            <a:lnTo>
                              <a:pt x="192" y="1134"/>
                            </a:lnTo>
                            <a:lnTo>
                              <a:pt x="197" y="1149"/>
                            </a:lnTo>
                            <a:lnTo>
                              <a:pt x="169" y="1145"/>
                            </a:lnTo>
                            <a:lnTo>
                              <a:pt x="153" y="1138"/>
                            </a:lnTo>
                            <a:lnTo>
                              <a:pt x="134" y="1132"/>
                            </a:lnTo>
                            <a:lnTo>
                              <a:pt x="117" y="1124"/>
                            </a:lnTo>
                            <a:lnTo>
                              <a:pt x="123" y="1094"/>
                            </a:lnTo>
                            <a:lnTo>
                              <a:pt x="126" y="1060"/>
                            </a:lnTo>
                            <a:lnTo>
                              <a:pt x="129" y="1024"/>
                            </a:lnTo>
                            <a:lnTo>
                              <a:pt x="133" y="980"/>
                            </a:lnTo>
                            <a:lnTo>
                              <a:pt x="138" y="928"/>
                            </a:lnTo>
                            <a:lnTo>
                              <a:pt x="141" y="868"/>
                            </a:lnTo>
                            <a:lnTo>
                              <a:pt x="136" y="815"/>
                            </a:lnTo>
                            <a:lnTo>
                              <a:pt x="135" y="761"/>
                            </a:lnTo>
                            <a:lnTo>
                              <a:pt x="129" y="704"/>
                            </a:lnTo>
                            <a:lnTo>
                              <a:pt x="123" y="653"/>
                            </a:lnTo>
                            <a:lnTo>
                              <a:pt x="118" y="605"/>
                            </a:lnTo>
                            <a:lnTo>
                              <a:pt x="114" y="562"/>
                            </a:lnTo>
                            <a:lnTo>
                              <a:pt x="111" y="520"/>
                            </a:lnTo>
                            <a:lnTo>
                              <a:pt x="108" y="483"/>
                            </a:lnTo>
                            <a:lnTo>
                              <a:pt x="105" y="444"/>
                            </a:lnTo>
                            <a:lnTo>
                              <a:pt x="99" y="401"/>
                            </a:lnTo>
                            <a:lnTo>
                              <a:pt x="93" y="354"/>
                            </a:lnTo>
                            <a:lnTo>
                              <a:pt x="81" y="314"/>
                            </a:lnTo>
                            <a:lnTo>
                              <a:pt x="70" y="273"/>
                            </a:lnTo>
                            <a:lnTo>
                              <a:pt x="59" y="238"/>
                            </a:lnTo>
                            <a:lnTo>
                              <a:pt x="53" y="204"/>
                            </a:lnTo>
                            <a:lnTo>
                              <a:pt x="48" y="166"/>
                            </a:lnTo>
                            <a:lnTo>
                              <a:pt x="43" y="128"/>
                            </a:lnTo>
                            <a:lnTo>
                              <a:pt x="30" y="85"/>
                            </a:lnTo>
                            <a:lnTo>
                              <a:pt x="15" y="42"/>
                            </a:lnTo>
                            <a:close/>
                          </a:path>
                        </a:pathLst>
                      </a:custGeom>
                      <a:solidFill>
                        <a:srgbClr val="404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4169" name="Freeform 156">
                      <a:extLst>
                        <a:ext uri="{FF2B5EF4-FFF2-40B4-BE49-F238E27FC236}">
                          <a16:creationId xmlns:a16="http://schemas.microsoft.com/office/drawing/2014/main" id="{793E1E90-11A6-4763-8A8A-18D90380DB46}"/>
                        </a:ext>
                      </a:extLst>
                    </p:cNvPr>
                    <p:cNvSpPr>
                      <a:spLocks/>
                    </p:cNvSpPr>
                    <p:nvPr/>
                  </p:nvSpPr>
                  <p:spPr bwMode="auto">
                    <a:xfrm>
                      <a:off x="2046" y="1715"/>
                      <a:ext cx="27" cy="207"/>
                    </a:xfrm>
                    <a:custGeom>
                      <a:avLst/>
                      <a:gdLst>
                        <a:gd name="T0" fmla="*/ 0 w 138"/>
                        <a:gd name="T1" fmla="*/ 0 h 1036"/>
                        <a:gd name="T2" fmla="*/ 0 w 138"/>
                        <a:gd name="T3" fmla="*/ 0 h 1036"/>
                        <a:gd name="T4" fmla="*/ 0 w 138"/>
                        <a:gd name="T5" fmla="*/ 0 h 1036"/>
                        <a:gd name="T6" fmla="*/ 0 w 138"/>
                        <a:gd name="T7" fmla="*/ 0 h 1036"/>
                        <a:gd name="T8" fmla="*/ 0 w 138"/>
                        <a:gd name="T9" fmla="*/ 0 h 1036"/>
                        <a:gd name="T10" fmla="*/ 0 w 138"/>
                        <a:gd name="T11" fmla="*/ 0 h 1036"/>
                        <a:gd name="T12" fmla="*/ 0 w 138"/>
                        <a:gd name="T13" fmla="*/ 0 h 1036"/>
                        <a:gd name="T14" fmla="*/ 0 w 138"/>
                        <a:gd name="T15" fmla="*/ 0 h 1036"/>
                        <a:gd name="T16" fmla="*/ 0 w 138"/>
                        <a:gd name="T17" fmla="*/ 0 h 1036"/>
                        <a:gd name="T18" fmla="*/ 0 w 138"/>
                        <a:gd name="T19" fmla="*/ 0 h 1036"/>
                        <a:gd name="T20" fmla="*/ 0 w 138"/>
                        <a:gd name="T21" fmla="*/ 0 h 1036"/>
                        <a:gd name="T22" fmla="*/ 0 w 138"/>
                        <a:gd name="T23" fmla="*/ 0 h 1036"/>
                        <a:gd name="T24" fmla="*/ 0 w 138"/>
                        <a:gd name="T25" fmla="*/ 0 h 1036"/>
                        <a:gd name="T26" fmla="*/ 0 w 138"/>
                        <a:gd name="T27" fmla="*/ 0 h 1036"/>
                        <a:gd name="T28" fmla="*/ 0 w 138"/>
                        <a:gd name="T29" fmla="*/ 0 h 1036"/>
                        <a:gd name="T30" fmla="*/ 0 w 138"/>
                        <a:gd name="T31" fmla="*/ 0 h 1036"/>
                        <a:gd name="T32" fmla="*/ 0 w 138"/>
                        <a:gd name="T33" fmla="*/ 0 h 1036"/>
                        <a:gd name="T34" fmla="*/ 0 w 138"/>
                        <a:gd name="T35" fmla="*/ 0 h 1036"/>
                        <a:gd name="T36" fmla="*/ 0 w 138"/>
                        <a:gd name="T37" fmla="*/ 0 h 1036"/>
                        <a:gd name="T38" fmla="*/ 0 w 138"/>
                        <a:gd name="T39" fmla="*/ 0 h 1036"/>
                        <a:gd name="T40" fmla="*/ 0 w 138"/>
                        <a:gd name="T41" fmla="*/ 0 h 1036"/>
                        <a:gd name="T42" fmla="*/ 0 w 138"/>
                        <a:gd name="T43" fmla="*/ 0 h 1036"/>
                        <a:gd name="T44" fmla="*/ 0 w 138"/>
                        <a:gd name="T45" fmla="*/ 0 h 1036"/>
                        <a:gd name="T46" fmla="*/ 0 w 138"/>
                        <a:gd name="T47" fmla="*/ 0 h 1036"/>
                        <a:gd name="T48" fmla="*/ 0 w 138"/>
                        <a:gd name="T49" fmla="*/ 0 h 10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8"/>
                        <a:gd name="T76" fmla="*/ 0 h 1036"/>
                        <a:gd name="T77" fmla="*/ 138 w 138"/>
                        <a:gd name="T78" fmla="*/ 1036 h 10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8" h="1036">
                          <a:moveTo>
                            <a:pt x="0" y="0"/>
                          </a:moveTo>
                          <a:lnTo>
                            <a:pt x="13" y="33"/>
                          </a:lnTo>
                          <a:lnTo>
                            <a:pt x="26" y="64"/>
                          </a:lnTo>
                          <a:lnTo>
                            <a:pt x="37" y="97"/>
                          </a:lnTo>
                          <a:lnTo>
                            <a:pt x="47" y="134"/>
                          </a:lnTo>
                          <a:lnTo>
                            <a:pt x="55" y="168"/>
                          </a:lnTo>
                          <a:lnTo>
                            <a:pt x="63" y="203"/>
                          </a:lnTo>
                          <a:lnTo>
                            <a:pt x="71" y="246"/>
                          </a:lnTo>
                          <a:lnTo>
                            <a:pt x="79" y="298"/>
                          </a:lnTo>
                          <a:lnTo>
                            <a:pt x="88" y="352"/>
                          </a:lnTo>
                          <a:lnTo>
                            <a:pt x="94" y="388"/>
                          </a:lnTo>
                          <a:lnTo>
                            <a:pt x="102" y="434"/>
                          </a:lnTo>
                          <a:lnTo>
                            <a:pt x="108" y="479"/>
                          </a:lnTo>
                          <a:lnTo>
                            <a:pt x="111" y="522"/>
                          </a:lnTo>
                          <a:lnTo>
                            <a:pt x="114" y="569"/>
                          </a:lnTo>
                          <a:lnTo>
                            <a:pt x="117" y="616"/>
                          </a:lnTo>
                          <a:lnTo>
                            <a:pt x="120" y="671"/>
                          </a:lnTo>
                          <a:lnTo>
                            <a:pt x="124" y="722"/>
                          </a:lnTo>
                          <a:lnTo>
                            <a:pt x="128" y="777"/>
                          </a:lnTo>
                          <a:lnTo>
                            <a:pt x="131" y="818"/>
                          </a:lnTo>
                          <a:lnTo>
                            <a:pt x="136" y="854"/>
                          </a:lnTo>
                          <a:lnTo>
                            <a:pt x="138" y="898"/>
                          </a:lnTo>
                          <a:lnTo>
                            <a:pt x="137" y="942"/>
                          </a:lnTo>
                          <a:lnTo>
                            <a:pt x="135" y="986"/>
                          </a:lnTo>
                          <a:lnTo>
                            <a:pt x="133" y="1036"/>
                          </a:lnTo>
                        </a:path>
                      </a:pathLst>
                    </a:custGeom>
                    <a:noFill/>
                    <a:ln w="4763">
                      <a:solidFill>
                        <a:srgbClr val="C0C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4162" name="Group 157">
                  <a:extLst>
                    <a:ext uri="{FF2B5EF4-FFF2-40B4-BE49-F238E27FC236}">
                      <a16:creationId xmlns:a16="http://schemas.microsoft.com/office/drawing/2014/main" id="{C6225EE2-2DDC-4136-A87D-BCB73A377779}"/>
                    </a:ext>
                  </a:extLst>
                </p:cNvPr>
                <p:cNvGrpSpPr>
                  <a:grpSpLocks/>
                </p:cNvGrpSpPr>
                <p:nvPr/>
              </p:nvGrpSpPr>
              <p:grpSpPr bwMode="auto">
                <a:xfrm>
                  <a:off x="2010" y="1688"/>
                  <a:ext cx="53" cy="26"/>
                  <a:chOff x="2010" y="1688"/>
                  <a:chExt cx="53" cy="26"/>
                </a:xfrm>
              </p:grpSpPr>
              <p:sp>
                <p:nvSpPr>
                  <p:cNvPr id="34163" name="Oval 158">
                    <a:extLst>
                      <a:ext uri="{FF2B5EF4-FFF2-40B4-BE49-F238E27FC236}">
                        <a16:creationId xmlns:a16="http://schemas.microsoft.com/office/drawing/2014/main" id="{5D750CA7-FB2C-42B0-AF58-0B45274D3011}"/>
                      </a:ext>
                    </a:extLst>
                  </p:cNvPr>
                  <p:cNvSpPr>
                    <a:spLocks noChangeArrowheads="1"/>
                  </p:cNvSpPr>
                  <p:nvPr/>
                </p:nvSpPr>
                <p:spPr bwMode="auto">
                  <a:xfrm>
                    <a:off x="2010" y="1688"/>
                    <a:ext cx="53" cy="26"/>
                  </a:xfrm>
                  <a:prstGeom prst="ellipse">
                    <a:avLst/>
                  </a:prstGeom>
                  <a:solidFill>
                    <a:srgbClr val="4040FF"/>
                  </a:solidFill>
                  <a:ln w="3175">
                    <a:solidFill>
                      <a:srgbClr val="00002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164" name="Oval 159">
                    <a:extLst>
                      <a:ext uri="{FF2B5EF4-FFF2-40B4-BE49-F238E27FC236}">
                        <a16:creationId xmlns:a16="http://schemas.microsoft.com/office/drawing/2014/main" id="{C08C5EFF-13EA-4209-8DA9-DDD581E1E60A}"/>
                      </a:ext>
                    </a:extLst>
                  </p:cNvPr>
                  <p:cNvSpPr>
                    <a:spLocks noChangeArrowheads="1"/>
                  </p:cNvSpPr>
                  <p:nvPr/>
                </p:nvSpPr>
                <p:spPr bwMode="auto">
                  <a:xfrm>
                    <a:off x="2016" y="1691"/>
                    <a:ext cx="41" cy="20"/>
                  </a:xfrm>
                  <a:prstGeom prst="ellipse">
                    <a:avLst/>
                  </a:prstGeom>
                  <a:solidFill>
                    <a:srgbClr val="000080"/>
                  </a:solidFill>
                  <a:ln w="3175">
                    <a:solidFill>
                      <a:srgbClr val="00002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165" name="Oval 160">
                    <a:extLst>
                      <a:ext uri="{FF2B5EF4-FFF2-40B4-BE49-F238E27FC236}">
                        <a16:creationId xmlns:a16="http://schemas.microsoft.com/office/drawing/2014/main" id="{C323792B-9163-4A66-A9A9-D564D6875723}"/>
                      </a:ext>
                    </a:extLst>
                  </p:cNvPr>
                  <p:cNvSpPr>
                    <a:spLocks noChangeArrowheads="1"/>
                  </p:cNvSpPr>
                  <p:nvPr/>
                </p:nvSpPr>
                <p:spPr bwMode="auto">
                  <a:xfrm>
                    <a:off x="2018" y="1693"/>
                    <a:ext cx="35" cy="15"/>
                  </a:xfrm>
                  <a:prstGeom prst="ellipse">
                    <a:avLst/>
                  </a:prstGeom>
                  <a:solidFill>
                    <a:srgbClr val="400040"/>
                  </a:solidFill>
                  <a:ln w="3175">
                    <a:solidFill>
                      <a:srgbClr val="00002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grpSp>
      </p:grpSp>
      <p:grpSp>
        <p:nvGrpSpPr>
          <p:cNvPr id="33796" name="Group 161">
            <a:extLst>
              <a:ext uri="{FF2B5EF4-FFF2-40B4-BE49-F238E27FC236}">
                <a16:creationId xmlns:a16="http://schemas.microsoft.com/office/drawing/2014/main" id="{25B43202-66E3-4668-B615-515C9AC1AFF2}"/>
              </a:ext>
            </a:extLst>
          </p:cNvPr>
          <p:cNvGrpSpPr>
            <a:grpSpLocks/>
          </p:cNvGrpSpPr>
          <p:nvPr/>
        </p:nvGrpSpPr>
        <p:grpSpPr bwMode="auto">
          <a:xfrm>
            <a:off x="4033839" y="276226"/>
            <a:ext cx="750887" cy="1495425"/>
            <a:chOff x="1581" y="174"/>
            <a:chExt cx="473" cy="942"/>
          </a:xfrm>
        </p:grpSpPr>
        <p:grpSp>
          <p:nvGrpSpPr>
            <p:cNvPr id="34135" name="Group 162">
              <a:extLst>
                <a:ext uri="{FF2B5EF4-FFF2-40B4-BE49-F238E27FC236}">
                  <a16:creationId xmlns:a16="http://schemas.microsoft.com/office/drawing/2014/main" id="{2DB43030-6318-4E52-9047-EB0433EFFBB8}"/>
                </a:ext>
              </a:extLst>
            </p:cNvPr>
            <p:cNvGrpSpPr>
              <a:grpSpLocks/>
            </p:cNvGrpSpPr>
            <p:nvPr/>
          </p:nvGrpSpPr>
          <p:grpSpPr bwMode="auto">
            <a:xfrm>
              <a:off x="1630" y="174"/>
              <a:ext cx="406" cy="467"/>
              <a:chOff x="1630" y="174"/>
              <a:chExt cx="406" cy="467"/>
            </a:xfrm>
          </p:grpSpPr>
          <p:sp>
            <p:nvSpPr>
              <p:cNvPr id="34155" name="Freeform 163">
                <a:extLst>
                  <a:ext uri="{FF2B5EF4-FFF2-40B4-BE49-F238E27FC236}">
                    <a16:creationId xmlns:a16="http://schemas.microsoft.com/office/drawing/2014/main" id="{ACB5C476-A2B6-489D-9633-96C3179AD798}"/>
                  </a:ext>
                </a:extLst>
              </p:cNvPr>
              <p:cNvSpPr>
                <a:spLocks/>
              </p:cNvSpPr>
              <p:nvPr/>
            </p:nvSpPr>
            <p:spPr bwMode="auto">
              <a:xfrm>
                <a:off x="1630" y="186"/>
                <a:ext cx="406" cy="455"/>
              </a:xfrm>
              <a:custGeom>
                <a:avLst/>
                <a:gdLst>
                  <a:gd name="T0" fmla="*/ 0 w 1624"/>
                  <a:gd name="T1" fmla="*/ 1 h 1819"/>
                  <a:gd name="T2" fmla="*/ 0 w 1624"/>
                  <a:gd name="T3" fmla="*/ 1 h 1819"/>
                  <a:gd name="T4" fmla="*/ 0 w 1624"/>
                  <a:gd name="T5" fmla="*/ 1 h 1819"/>
                  <a:gd name="T6" fmla="*/ 0 w 1624"/>
                  <a:gd name="T7" fmla="*/ 0 h 1819"/>
                  <a:gd name="T8" fmla="*/ 0 w 1624"/>
                  <a:gd name="T9" fmla="*/ 0 h 1819"/>
                  <a:gd name="T10" fmla="*/ 0 w 1624"/>
                  <a:gd name="T11" fmla="*/ 1 h 1819"/>
                  <a:gd name="T12" fmla="*/ 0 w 1624"/>
                  <a:gd name="T13" fmla="*/ 0 h 1819"/>
                  <a:gd name="T14" fmla="*/ 0 w 1624"/>
                  <a:gd name="T15" fmla="*/ 0 h 1819"/>
                  <a:gd name="T16" fmla="*/ 0 w 1624"/>
                  <a:gd name="T17" fmla="*/ 0 h 1819"/>
                  <a:gd name="T18" fmla="*/ 0 w 1624"/>
                  <a:gd name="T19" fmla="*/ 0 h 1819"/>
                  <a:gd name="T20" fmla="*/ 0 w 1624"/>
                  <a:gd name="T21" fmla="*/ 0 h 1819"/>
                  <a:gd name="T22" fmla="*/ 0 w 1624"/>
                  <a:gd name="T23" fmla="*/ 0 h 1819"/>
                  <a:gd name="T24" fmla="*/ 0 w 1624"/>
                  <a:gd name="T25" fmla="*/ 0 h 1819"/>
                  <a:gd name="T26" fmla="*/ 0 w 1624"/>
                  <a:gd name="T27" fmla="*/ 0 h 1819"/>
                  <a:gd name="T28" fmla="*/ 0 w 1624"/>
                  <a:gd name="T29" fmla="*/ 0 h 1819"/>
                  <a:gd name="T30" fmla="*/ 0 w 1624"/>
                  <a:gd name="T31" fmla="*/ 0 h 1819"/>
                  <a:gd name="T32" fmla="*/ 0 w 1624"/>
                  <a:gd name="T33" fmla="*/ 0 h 1819"/>
                  <a:gd name="T34" fmla="*/ 0 w 1624"/>
                  <a:gd name="T35" fmla="*/ 0 h 1819"/>
                  <a:gd name="T36" fmla="*/ 0 w 1624"/>
                  <a:gd name="T37" fmla="*/ 0 h 1819"/>
                  <a:gd name="T38" fmla="*/ 0 w 1624"/>
                  <a:gd name="T39" fmla="*/ 0 h 1819"/>
                  <a:gd name="T40" fmla="*/ 0 w 1624"/>
                  <a:gd name="T41" fmla="*/ 0 h 1819"/>
                  <a:gd name="T42" fmla="*/ 0 w 1624"/>
                  <a:gd name="T43" fmla="*/ 0 h 1819"/>
                  <a:gd name="T44" fmla="*/ 0 w 1624"/>
                  <a:gd name="T45" fmla="*/ 0 h 1819"/>
                  <a:gd name="T46" fmla="*/ 0 w 1624"/>
                  <a:gd name="T47" fmla="*/ 0 h 1819"/>
                  <a:gd name="T48" fmla="*/ 0 w 1624"/>
                  <a:gd name="T49" fmla="*/ 0 h 1819"/>
                  <a:gd name="T50" fmla="*/ 1 w 1624"/>
                  <a:gd name="T51" fmla="*/ 0 h 1819"/>
                  <a:gd name="T52" fmla="*/ 1 w 1624"/>
                  <a:gd name="T53" fmla="*/ 0 h 1819"/>
                  <a:gd name="T54" fmla="*/ 1 w 1624"/>
                  <a:gd name="T55" fmla="*/ 0 h 1819"/>
                  <a:gd name="T56" fmla="*/ 1 w 1624"/>
                  <a:gd name="T57" fmla="*/ 0 h 1819"/>
                  <a:gd name="T58" fmla="*/ 1 w 1624"/>
                  <a:gd name="T59" fmla="*/ 0 h 1819"/>
                  <a:gd name="T60" fmla="*/ 1 w 1624"/>
                  <a:gd name="T61" fmla="*/ 0 h 1819"/>
                  <a:gd name="T62" fmla="*/ 1 w 1624"/>
                  <a:gd name="T63" fmla="*/ 1 h 1819"/>
                  <a:gd name="T64" fmla="*/ 1 w 1624"/>
                  <a:gd name="T65" fmla="*/ 1 h 1819"/>
                  <a:gd name="T66" fmla="*/ 0 w 1624"/>
                  <a:gd name="T67" fmla="*/ 1 h 1819"/>
                  <a:gd name="T68" fmla="*/ 0 w 1624"/>
                  <a:gd name="T69" fmla="*/ 1 h 1819"/>
                  <a:gd name="T70" fmla="*/ 0 w 1624"/>
                  <a:gd name="T71" fmla="*/ 1 h 1819"/>
                  <a:gd name="T72" fmla="*/ 0 w 1624"/>
                  <a:gd name="T73" fmla="*/ 1 h 1819"/>
                  <a:gd name="T74" fmla="*/ 0 w 1624"/>
                  <a:gd name="T75" fmla="*/ 1 h 1819"/>
                  <a:gd name="T76" fmla="*/ 0 w 1624"/>
                  <a:gd name="T77" fmla="*/ 1 h 1819"/>
                  <a:gd name="T78" fmla="*/ 0 w 1624"/>
                  <a:gd name="T79" fmla="*/ 1 h 1819"/>
                  <a:gd name="T80" fmla="*/ 0 w 1624"/>
                  <a:gd name="T81" fmla="*/ 1 h 1819"/>
                  <a:gd name="T82" fmla="*/ 0 w 1624"/>
                  <a:gd name="T83" fmla="*/ 1 h 1819"/>
                  <a:gd name="T84" fmla="*/ 0 w 1624"/>
                  <a:gd name="T85" fmla="*/ 1 h 181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24"/>
                  <a:gd name="T130" fmla="*/ 0 h 1819"/>
                  <a:gd name="T131" fmla="*/ 1624 w 1624"/>
                  <a:gd name="T132" fmla="*/ 1819 h 181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24" h="1819">
                    <a:moveTo>
                      <a:pt x="12" y="1673"/>
                    </a:moveTo>
                    <a:lnTo>
                      <a:pt x="0" y="1606"/>
                    </a:lnTo>
                    <a:lnTo>
                      <a:pt x="0" y="1515"/>
                    </a:lnTo>
                    <a:lnTo>
                      <a:pt x="8" y="1470"/>
                    </a:lnTo>
                    <a:lnTo>
                      <a:pt x="18" y="1430"/>
                    </a:lnTo>
                    <a:lnTo>
                      <a:pt x="51" y="1392"/>
                    </a:lnTo>
                    <a:lnTo>
                      <a:pt x="79" y="1365"/>
                    </a:lnTo>
                    <a:lnTo>
                      <a:pt x="127" y="1339"/>
                    </a:lnTo>
                    <a:lnTo>
                      <a:pt x="170" y="1334"/>
                    </a:lnTo>
                    <a:lnTo>
                      <a:pt x="212" y="1334"/>
                    </a:lnTo>
                    <a:lnTo>
                      <a:pt x="260" y="1352"/>
                    </a:lnTo>
                    <a:lnTo>
                      <a:pt x="344" y="1382"/>
                    </a:lnTo>
                    <a:lnTo>
                      <a:pt x="393" y="1352"/>
                    </a:lnTo>
                    <a:lnTo>
                      <a:pt x="447" y="1322"/>
                    </a:lnTo>
                    <a:lnTo>
                      <a:pt x="519" y="1304"/>
                    </a:lnTo>
                    <a:lnTo>
                      <a:pt x="604" y="1297"/>
                    </a:lnTo>
                    <a:lnTo>
                      <a:pt x="665" y="1291"/>
                    </a:lnTo>
                    <a:lnTo>
                      <a:pt x="719" y="1254"/>
                    </a:lnTo>
                    <a:lnTo>
                      <a:pt x="772" y="1182"/>
                    </a:lnTo>
                    <a:lnTo>
                      <a:pt x="798" y="1109"/>
                    </a:lnTo>
                    <a:lnTo>
                      <a:pt x="803" y="1033"/>
                    </a:lnTo>
                    <a:lnTo>
                      <a:pt x="795" y="996"/>
                    </a:lnTo>
                    <a:lnTo>
                      <a:pt x="785" y="959"/>
                    </a:lnTo>
                    <a:lnTo>
                      <a:pt x="744" y="844"/>
                    </a:lnTo>
                    <a:lnTo>
                      <a:pt x="706" y="701"/>
                    </a:lnTo>
                    <a:lnTo>
                      <a:pt x="676" y="533"/>
                    </a:lnTo>
                    <a:lnTo>
                      <a:pt x="658" y="327"/>
                    </a:lnTo>
                    <a:lnTo>
                      <a:pt x="655" y="129"/>
                    </a:lnTo>
                    <a:lnTo>
                      <a:pt x="652" y="0"/>
                    </a:lnTo>
                    <a:lnTo>
                      <a:pt x="660" y="15"/>
                    </a:lnTo>
                    <a:lnTo>
                      <a:pt x="680" y="28"/>
                    </a:lnTo>
                    <a:lnTo>
                      <a:pt x="706" y="35"/>
                    </a:lnTo>
                    <a:lnTo>
                      <a:pt x="737" y="39"/>
                    </a:lnTo>
                    <a:lnTo>
                      <a:pt x="775" y="42"/>
                    </a:lnTo>
                    <a:lnTo>
                      <a:pt x="815" y="38"/>
                    </a:lnTo>
                    <a:lnTo>
                      <a:pt x="846" y="32"/>
                    </a:lnTo>
                    <a:lnTo>
                      <a:pt x="871" y="18"/>
                    </a:lnTo>
                    <a:lnTo>
                      <a:pt x="887" y="1"/>
                    </a:lnTo>
                    <a:lnTo>
                      <a:pt x="881" y="123"/>
                    </a:lnTo>
                    <a:lnTo>
                      <a:pt x="884" y="309"/>
                    </a:lnTo>
                    <a:lnTo>
                      <a:pt x="900" y="521"/>
                    </a:lnTo>
                    <a:lnTo>
                      <a:pt x="925" y="692"/>
                    </a:lnTo>
                    <a:lnTo>
                      <a:pt x="972" y="928"/>
                    </a:lnTo>
                    <a:lnTo>
                      <a:pt x="1043" y="838"/>
                    </a:lnTo>
                    <a:lnTo>
                      <a:pt x="1092" y="787"/>
                    </a:lnTo>
                    <a:lnTo>
                      <a:pt x="1151" y="742"/>
                    </a:lnTo>
                    <a:lnTo>
                      <a:pt x="1225" y="699"/>
                    </a:lnTo>
                    <a:lnTo>
                      <a:pt x="1266" y="685"/>
                    </a:lnTo>
                    <a:lnTo>
                      <a:pt x="1300" y="678"/>
                    </a:lnTo>
                    <a:lnTo>
                      <a:pt x="1342" y="672"/>
                    </a:lnTo>
                    <a:lnTo>
                      <a:pt x="1386" y="675"/>
                    </a:lnTo>
                    <a:lnTo>
                      <a:pt x="1433" y="687"/>
                    </a:lnTo>
                    <a:lnTo>
                      <a:pt x="1477" y="715"/>
                    </a:lnTo>
                    <a:lnTo>
                      <a:pt x="1514" y="747"/>
                    </a:lnTo>
                    <a:lnTo>
                      <a:pt x="1539" y="782"/>
                    </a:lnTo>
                    <a:lnTo>
                      <a:pt x="1566" y="834"/>
                    </a:lnTo>
                    <a:lnTo>
                      <a:pt x="1587" y="903"/>
                    </a:lnTo>
                    <a:lnTo>
                      <a:pt x="1608" y="989"/>
                    </a:lnTo>
                    <a:lnTo>
                      <a:pt x="1624" y="1115"/>
                    </a:lnTo>
                    <a:lnTo>
                      <a:pt x="1618" y="1199"/>
                    </a:lnTo>
                    <a:lnTo>
                      <a:pt x="1587" y="1287"/>
                    </a:lnTo>
                    <a:lnTo>
                      <a:pt x="1549" y="1349"/>
                    </a:lnTo>
                    <a:lnTo>
                      <a:pt x="1511" y="1416"/>
                    </a:lnTo>
                    <a:lnTo>
                      <a:pt x="1461" y="1477"/>
                    </a:lnTo>
                    <a:lnTo>
                      <a:pt x="1425" y="1525"/>
                    </a:lnTo>
                    <a:lnTo>
                      <a:pt x="1375" y="1575"/>
                    </a:lnTo>
                    <a:lnTo>
                      <a:pt x="1323" y="1615"/>
                    </a:lnTo>
                    <a:lnTo>
                      <a:pt x="1249" y="1661"/>
                    </a:lnTo>
                    <a:lnTo>
                      <a:pt x="1170" y="1700"/>
                    </a:lnTo>
                    <a:lnTo>
                      <a:pt x="1123" y="1715"/>
                    </a:lnTo>
                    <a:lnTo>
                      <a:pt x="1037" y="1748"/>
                    </a:lnTo>
                    <a:lnTo>
                      <a:pt x="948" y="1772"/>
                    </a:lnTo>
                    <a:lnTo>
                      <a:pt x="808" y="1803"/>
                    </a:lnTo>
                    <a:lnTo>
                      <a:pt x="652" y="1819"/>
                    </a:lnTo>
                    <a:lnTo>
                      <a:pt x="513" y="1806"/>
                    </a:lnTo>
                    <a:lnTo>
                      <a:pt x="450" y="1799"/>
                    </a:lnTo>
                    <a:lnTo>
                      <a:pt x="399" y="1782"/>
                    </a:lnTo>
                    <a:lnTo>
                      <a:pt x="320" y="1722"/>
                    </a:lnTo>
                    <a:lnTo>
                      <a:pt x="253" y="1630"/>
                    </a:lnTo>
                    <a:lnTo>
                      <a:pt x="229" y="1600"/>
                    </a:lnTo>
                    <a:lnTo>
                      <a:pt x="201" y="1599"/>
                    </a:lnTo>
                    <a:lnTo>
                      <a:pt x="175" y="1613"/>
                    </a:lnTo>
                    <a:lnTo>
                      <a:pt x="157" y="1680"/>
                    </a:lnTo>
                    <a:lnTo>
                      <a:pt x="103" y="1691"/>
                    </a:lnTo>
                    <a:lnTo>
                      <a:pt x="47" y="1687"/>
                    </a:lnTo>
                    <a:lnTo>
                      <a:pt x="12" y="1673"/>
                    </a:lnTo>
                    <a:close/>
                  </a:path>
                </a:pathLst>
              </a:custGeom>
              <a:solidFill>
                <a:srgbClr val="40FFFF"/>
              </a:solidFill>
              <a:ln w="7938">
                <a:solidFill>
                  <a:srgbClr val="000000"/>
                </a:solidFill>
                <a:round/>
                <a:headEnd/>
                <a:tailEnd/>
              </a:ln>
            </p:spPr>
            <p:txBody>
              <a:bodyPr/>
              <a:lstStyle/>
              <a:p>
                <a:endParaRPr lang="en-US"/>
              </a:p>
            </p:txBody>
          </p:sp>
          <p:sp>
            <p:nvSpPr>
              <p:cNvPr id="34156" name="Oval 164">
                <a:extLst>
                  <a:ext uri="{FF2B5EF4-FFF2-40B4-BE49-F238E27FC236}">
                    <a16:creationId xmlns:a16="http://schemas.microsoft.com/office/drawing/2014/main" id="{A8DE0DDF-033C-4C6C-BA86-AD0B997DED98}"/>
                  </a:ext>
                </a:extLst>
              </p:cNvPr>
              <p:cNvSpPr>
                <a:spLocks noChangeArrowheads="1"/>
              </p:cNvSpPr>
              <p:nvPr/>
            </p:nvSpPr>
            <p:spPr bwMode="auto">
              <a:xfrm>
                <a:off x="1792" y="174"/>
                <a:ext cx="60" cy="23"/>
              </a:xfrm>
              <a:prstGeom prst="ellipse">
                <a:avLst/>
              </a:prstGeom>
              <a:solidFill>
                <a:srgbClr val="00A0A0"/>
              </a:solidFill>
              <a:ln w="7938">
                <a:solidFill>
                  <a:srgbClr val="00000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nvGrpSpPr>
            <p:cNvPr id="34136" name="Group 165">
              <a:extLst>
                <a:ext uri="{FF2B5EF4-FFF2-40B4-BE49-F238E27FC236}">
                  <a16:creationId xmlns:a16="http://schemas.microsoft.com/office/drawing/2014/main" id="{8C89B323-46CC-48C0-AB21-50A35085F3E7}"/>
                </a:ext>
              </a:extLst>
            </p:cNvPr>
            <p:cNvGrpSpPr>
              <a:grpSpLocks/>
            </p:cNvGrpSpPr>
            <p:nvPr/>
          </p:nvGrpSpPr>
          <p:grpSpPr bwMode="auto">
            <a:xfrm>
              <a:off x="1581" y="525"/>
              <a:ext cx="473" cy="591"/>
              <a:chOff x="1581" y="525"/>
              <a:chExt cx="473" cy="591"/>
            </a:xfrm>
          </p:grpSpPr>
          <p:grpSp>
            <p:nvGrpSpPr>
              <p:cNvPr id="34137" name="Group 166">
                <a:extLst>
                  <a:ext uri="{FF2B5EF4-FFF2-40B4-BE49-F238E27FC236}">
                    <a16:creationId xmlns:a16="http://schemas.microsoft.com/office/drawing/2014/main" id="{DA65D28B-D64C-4CA1-AC6B-7D24C0D367B6}"/>
                  </a:ext>
                </a:extLst>
              </p:cNvPr>
              <p:cNvGrpSpPr>
                <a:grpSpLocks/>
              </p:cNvGrpSpPr>
              <p:nvPr/>
            </p:nvGrpSpPr>
            <p:grpSpPr bwMode="auto">
              <a:xfrm>
                <a:off x="1665" y="660"/>
                <a:ext cx="320" cy="275"/>
                <a:chOff x="1665" y="660"/>
                <a:chExt cx="320" cy="275"/>
              </a:xfrm>
            </p:grpSpPr>
            <p:sp>
              <p:nvSpPr>
                <p:cNvPr id="34152" name="Freeform 167">
                  <a:extLst>
                    <a:ext uri="{FF2B5EF4-FFF2-40B4-BE49-F238E27FC236}">
                      <a16:creationId xmlns:a16="http://schemas.microsoft.com/office/drawing/2014/main" id="{B654E82B-4201-46FC-9565-D2940800F983}"/>
                    </a:ext>
                  </a:extLst>
                </p:cNvPr>
                <p:cNvSpPr>
                  <a:spLocks/>
                </p:cNvSpPr>
                <p:nvPr/>
              </p:nvSpPr>
              <p:spPr bwMode="auto">
                <a:xfrm>
                  <a:off x="1740" y="734"/>
                  <a:ext cx="214" cy="201"/>
                </a:xfrm>
                <a:custGeom>
                  <a:avLst/>
                  <a:gdLst>
                    <a:gd name="T0" fmla="*/ 0 w 859"/>
                    <a:gd name="T1" fmla="*/ 0 h 803"/>
                    <a:gd name="T2" fmla="*/ 0 w 859"/>
                    <a:gd name="T3" fmla="*/ 0 h 803"/>
                    <a:gd name="T4" fmla="*/ 0 w 859"/>
                    <a:gd name="T5" fmla="*/ 0 h 803"/>
                    <a:gd name="T6" fmla="*/ 0 w 859"/>
                    <a:gd name="T7" fmla="*/ 0 h 803"/>
                    <a:gd name="T8" fmla="*/ 0 w 859"/>
                    <a:gd name="T9" fmla="*/ 0 h 803"/>
                    <a:gd name="T10" fmla="*/ 0 w 859"/>
                    <a:gd name="T11" fmla="*/ 0 h 803"/>
                    <a:gd name="T12" fmla="*/ 0 w 859"/>
                    <a:gd name="T13" fmla="*/ 0 h 803"/>
                    <a:gd name="T14" fmla="*/ 0 w 859"/>
                    <a:gd name="T15" fmla="*/ 0 h 803"/>
                    <a:gd name="T16" fmla="*/ 0 w 859"/>
                    <a:gd name="T17" fmla="*/ 0 h 803"/>
                    <a:gd name="T18" fmla="*/ 0 w 859"/>
                    <a:gd name="T19" fmla="*/ 0 h 803"/>
                    <a:gd name="T20" fmla="*/ 0 w 859"/>
                    <a:gd name="T21" fmla="*/ 0 h 803"/>
                    <a:gd name="T22" fmla="*/ 0 w 859"/>
                    <a:gd name="T23" fmla="*/ 0 h 803"/>
                    <a:gd name="T24" fmla="*/ 0 w 859"/>
                    <a:gd name="T25" fmla="*/ 0 h 803"/>
                    <a:gd name="T26" fmla="*/ 0 w 859"/>
                    <a:gd name="T27" fmla="*/ 0 h 803"/>
                    <a:gd name="T28" fmla="*/ 0 w 859"/>
                    <a:gd name="T29" fmla="*/ 0 h 803"/>
                    <a:gd name="T30" fmla="*/ 0 w 859"/>
                    <a:gd name="T31" fmla="*/ 0 h 803"/>
                    <a:gd name="T32" fmla="*/ 0 w 859"/>
                    <a:gd name="T33" fmla="*/ 0 h 803"/>
                    <a:gd name="T34" fmla="*/ 0 w 859"/>
                    <a:gd name="T35" fmla="*/ 0 h 803"/>
                    <a:gd name="T36" fmla="*/ 0 w 859"/>
                    <a:gd name="T37" fmla="*/ 0 h 803"/>
                    <a:gd name="T38" fmla="*/ 0 w 859"/>
                    <a:gd name="T39" fmla="*/ 0 h 803"/>
                    <a:gd name="T40" fmla="*/ 0 w 859"/>
                    <a:gd name="T41" fmla="*/ 0 h 803"/>
                    <a:gd name="T42" fmla="*/ 0 w 859"/>
                    <a:gd name="T43" fmla="*/ 0 h 803"/>
                    <a:gd name="T44" fmla="*/ 0 w 859"/>
                    <a:gd name="T45" fmla="*/ 0 h 803"/>
                    <a:gd name="T46" fmla="*/ 0 w 859"/>
                    <a:gd name="T47" fmla="*/ 0 h 803"/>
                    <a:gd name="T48" fmla="*/ 0 w 859"/>
                    <a:gd name="T49" fmla="*/ 0 h 803"/>
                    <a:gd name="T50" fmla="*/ 0 w 859"/>
                    <a:gd name="T51" fmla="*/ 0 h 803"/>
                    <a:gd name="T52" fmla="*/ 0 w 859"/>
                    <a:gd name="T53" fmla="*/ 0 h 803"/>
                    <a:gd name="T54" fmla="*/ 0 w 859"/>
                    <a:gd name="T55" fmla="*/ 0 h 803"/>
                    <a:gd name="T56" fmla="*/ 0 w 859"/>
                    <a:gd name="T57" fmla="*/ 0 h 803"/>
                    <a:gd name="T58" fmla="*/ 0 w 859"/>
                    <a:gd name="T59" fmla="*/ 0 h 803"/>
                    <a:gd name="T60" fmla="*/ 0 w 859"/>
                    <a:gd name="T61" fmla="*/ 0 h 803"/>
                    <a:gd name="T62" fmla="*/ 0 w 859"/>
                    <a:gd name="T63" fmla="*/ 0 h 803"/>
                    <a:gd name="T64" fmla="*/ 0 w 859"/>
                    <a:gd name="T65" fmla="*/ 0 h 803"/>
                    <a:gd name="T66" fmla="*/ 0 w 859"/>
                    <a:gd name="T67" fmla="*/ 0 h 803"/>
                    <a:gd name="T68" fmla="*/ 0 w 859"/>
                    <a:gd name="T69" fmla="*/ 0 h 803"/>
                    <a:gd name="T70" fmla="*/ 0 w 859"/>
                    <a:gd name="T71" fmla="*/ 0 h 803"/>
                    <a:gd name="T72" fmla="*/ 0 w 859"/>
                    <a:gd name="T73" fmla="*/ 0 h 803"/>
                    <a:gd name="T74" fmla="*/ 0 w 859"/>
                    <a:gd name="T75" fmla="*/ 0 h 803"/>
                    <a:gd name="T76" fmla="*/ 0 w 859"/>
                    <a:gd name="T77" fmla="*/ 0 h 803"/>
                    <a:gd name="T78" fmla="*/ 0 w 859"/>
                    <a:gd name="T79" fmla="*/ 0 h 803"/>
                    <a:gd name="T80" fmla="*/ 0 w 859"/>
                    <a:gd name="T81" fmla="*/ 0 h 803"/>
                    <a:gd name="T82" fmla="*/ 0 w 859"/>
                    <a:gd name="T83" fmla="*/ 0 h 803"/>
                    <a:gd name="T84" fmla="*/ 0 w 859"/>
                    <a:gd name="T85" fmla="*/ 0 h 803"/>
                    <a:gd name="T86" fmla="*/ 0 w 859"/>
                    <a:gd name="T87" fmla="*/ 0 h 803"/>
                    <a:gd name="T88" fmla="*/ 0 w 859"/>
                    <a:gd name="T89" fmla="*/ 0 h 8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9"/>
                    <a:gd name="T136" fmla="*/ 0 h 803"/>
                    <a:gd name="T137" fmla="*/ 859 w 859"/>
                    <a:gd name="T138" fmla="*/ 803 h 8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9" h="803">
                      <a:moveTo>
                        <a:pt x="390" y="705"/>
                      </a:moveTo>
                      <a:lnTo>
                        <a:pt x="354" y="712"/>
                      </a:lnTo>
                      <a:lnTo>
                        <a:pt x="316" y="734"/>
                      </a:lnTo>
                      <a:lnTo>
                        <a:pt x="290" y="766"/>
                      </a:lnTo>
                      <a:lnTo>
                        <a:pt x="280" y="786"/>
                      </a:lnTo>
                      <a:lnTo>
                        <a:pt x="221" y="794"/>
                      </a:lnTo>
                      <a:lnTo>
                        <a:pt x="185" y="800"/>
                      </a:lnTo>
                      <a:lnTo>
                        <a:pt x="155" y="803"/>
                      </a:lnTo>
                      <a:lnTo>
                        <a:pt x="121" y="800"/>
                      </a:lnTo>
                      <a:lnTo>
                        <a:pt x="84" y="789"/>
                      </a:lnTo>
                      <a:lnTo>
                        <a:pt x="56" y="769"/>
                      </a:lnTo>
                      <a:lnTo>
                        <a:pt x="35" y="739"/>
                      </a:lnTo>
                      <a:lnTo>
                        <a:pt x="22" y="698"/>
                      </a:lnTo>
                      <a:lnTo>
                        <a:pt x="16" y="674"/>
                      </a:lnTo>
                      <a:lnTo>
                        <a:pt x="19" y="645"/>
                      </a:lnTo>
                      <a:lnTo>
                        <a:pt x="32" y="624"/>
                      </a:lnTo>
                      <a:lnTo>
                        <a:pt x="62" y="620"/>
                      </a:lnTo>
                      <a:lnTo>
                        <a:pt x="93" y="623"/>
                      </a:lnTo>
                      <a:lnTo>
                        <a:pt x="118" y="631"/>
                      </a:lnTo>
                      <a:lnTo>
                        <a:pt x="142" y="651"/>
                      </a:lnTo>
                      <a:lnTo>
                        <a:pt x="176" y="665"/>
                      </a:lnTo>
                      <a:lnTo>
                        <a:pt x="240" y="677"/>
                      </a:lnTo>
                      <a:lnTo>
                        <a:pt x="280" y="679"/>
                      </a:lnTo>
                      <a:lnTo>
                        <a:pt x="318" y="674"/>
                      </a:lnTo>
                      <a:lnTo>
                        <a:pt x="348" y="657"/>
                      </a:lnTo>
                      <a:lnTo>
                        <a:pt x="366" y="641"/>
                      </a:lnTo>
                      <a:lnTo>
                        <a:pt x="393" y="613"/>
                      </a:lnTo>
                      <a:lnTo>
                        <a:pt x="421" y="604"/>
                      </a:lnTo>
                      <a:lnTo>
                        <a:pt x="469" y="604"/>
                      </a:lnTo>
                      <a:lnTo>
                        <a:pt x="509" y="599"/>
                      </a:lnTo>
                      <a:lnTo>
                        <a:pt x="543" y="589"/>
                      </a:lnTo>
                      <a:lnTo>
                        <a:pt x="567" y="570"/>
                      </a:lnTo>
                      <a:lnTo>
                        <a:pt x="608" y="536"/>
                      </a:lnTo>
                      <a:lnTo>
                        <a:pt x="535" y="583"/>
                      </a:lnTo>
                      <a:lnTo>
                        <a:pt x="505" y="590"/>
                      </a:lnTo>
                      <a:lnTo>
                        <a:pt x="462" y="599"/>
                      </a:lnTo>
                      <a:lnTo>
                        <a:pt x="418" y="599"/>
                      </a:lnTo>
                      <a:lnTo>
                        <a:pt x="394" y="599"/>
                      </a:lnTo>
                      <a:lnTo>
                        <a:pt x="373" y="576"/>
                      </a:lnTo>
                      <a:lnTo>
                        <a:pt x="348" y="539"/>
                      </a:lnTo>
                      <a:lnTo>
                        <a:pt x="294" y="491"/>
                      </a:lnTo>
                      <a:lnTo>
                        <a:pt x="197" y="418"/>
                      </a:lnTo>
                      <a:lnTo>
                        <a:pt x="147" y="398"/>
                      </a:lnTo>
                      <a:lnTo>
                        <a:pt x="104" y="380"/>
                      </a:lnTo>
                      <a:lnTo>
                        <a:pt x="56" y="356"/>
                      </a:lnTo>
                      <a:lnTo>
                        <a:pt x="32" y="339"/>
                      </a:lnTo>
                      <a:lnTo>
                        <a:pt x="11" y="322"/>
                      </a:lnTo>
                      <a:lnTo>
                        <a:pt x="2" y="289"/>
                      </a:lnTo>
                      <a:lnTo>
                        <a:pt x="0" y="257"/>
                      </a:lnTo>
                      <a:lnTo>
                        <a:pt x="4" y="224"/>
                      </a:lnTo>
                      <a:lnTo>
                        <a:pt x="16" y="194"/>
                      </a:lnTo>
                      <a:lnTo>
                        <a:pt x="38" y="162"/>
                      </a:lnTo>
                      <a:lnTo>
                        <a:pt x="73" y="139"/>
                      </a:lnTo>
                      <a:lnTo>
                        <a:pt x="113" y="123"/>
                      </a:lnTo>
                      <a:lnTo>
                        <a:pt x="152" y="117"/>
                      </a:lnTo>
                      <a:lnTo>
                        <a:pt x="216" y="115"/>
                      </a:lnTo>
                      <a:lnTo>
                        <a:pt x="304" y="122"/>
                      </a:lnTo>
                      <a:lnTo>
                        <a:pt x="378" y="122"/>
                      </a:lnTo>
                      <a:lnTo>
                        <a:pt x="418" y="137"/>
                      </a:lnTo>
                      <a:lnTo>
                        <a:pt x="431" y="167"/>
                      </a:lnTo>
                      <a:lnTo>
                        <a:pt x="431" y="212"/>
                      </a:lnTo>
                      <a:lnTo>
                        <a:pt x="432" y="267"/>
                      </a:lnTo>
                      <a:lnTo>
                        <a:pt x="442" y="212"/>
                      </a:lnTo>
                      <a:lnTo>
                        <a:pt x="435" y="156"/>
                      </a:lnTo>
                      <a:lnTo>
                        <a:pt x="437" y="129"/>
                      </a:lnTo>
                      <a:lnTo>
                        <a:pt x="461" y="112"/>
                      </a:lnTo>
                      <a:lnTo>
                        <a:pt x="479" y="91"/>
                      </a:lnTo>
                      <a:lnTo>
                        <a:pt x="497" y="58"/>
                      </a:lnTo>
                      <a:lnTo>
                        <a:pt x="517" y="18"/>
                      </a:lnTo>
                      <a:lnTo>
                        <a:pt x="541" y="0"/>
                      </a:lnTo>
                      <a:lnTo>
                        <a:pt x="575" y="0"/>
                      </a:lnTo>
                      <a:lnTo>
                        <a:pt x="612" y="10"/>
                      </a:lnTo>
                      <a:lnTo>
                        <a:pt x="636" y="31"/>
                      </a:lnTo>
                      <a:lnTo>
                        <a:pt x="697" y="37"/>
                      </a:lnTo>
                      <a:lnTo>
                        <a:pt x="741" y="42"/>
                      </a:lnTo>
                      <a:lnTo>
                        <a:pt x="783" y="62"/>
                      </a:lnTo>
                      <a:lnTo>
                        <a:pt x="821" y="103"/>
                      </a:lnTo>
                      <a:lnTo>
                        <a:pt x="850" y="172"/>
                      </a:lnTo>
                      <a:lnTo>
                        <a:pt x="857" y="214"/>
                      </a:lnTo>
                      <a:lnTo>
                        <a:pt x="853" y="257"/>
                      </a:lnTo>
                      <a:lnTo>
                        <a:pt x="859" y="301"/>
                      </a:lnTo>
                      <a:lnTo>
                        <a:pt x="850" y="336"/>
                      </a:lnTo>
                      <a:lnTo>
                        <a:pt x="827" y="350"/>
                      </a:lnTo>
                      <a:lnTo>
                        <a:pt x="795" y="370"/>
                      </a:lnTo>
                      <a:lnTo>
                        <a:pt x="772" y="393"/>
                      </a:lnTo>
                      <a:lnTo>
                        <a:pt x="745" y="403"/>
                      </a:lnTo>
                      <a:lnTo>
                        <a:pt x="710" y="398"/>
                      </a:lnTo>
                      <a:lnTo>
                        <a:pt x="697" y="393"/>
                      </a:lnTo>
                      <a:lnTo>
                        <a:pt x="693" y="328"/>
                      </a:lnTo>
                      <a:lnTo>
                        <a:pt x="693" y="271"/>
                      </a:lnTo>
                      <a:lnTo>
                        <a:pt x="678" y="234"/>
                      </a:lnTo>
                      <a:lnTo>
                        <a:pt x="642" y="200"/>
                      </a:lnTo>
                      <a:lnTo>
                        <a:pt x="599" y="162"/>
                      </a:lnTo>
                      <a:lnTo>
                        <a:pt x="588" y="152"/>
                      </a:lnTo>
                      <a:lnTo>
                        <a:pt x="612" y="180"/>
                      </a:lnTo>
                      <a:lnTo>
                        <a:pt x="664" y="228"/>
                      </a:lnTo>
                      <a:lnTo>
                        <a:pt x="683" y="267"/>
                      </a:lnTo>
                      <a:lnTo>
                        <a:pt x="686" y="303"/>
                      </a:lnTo>
                      <a:lnTo>
                        <a:pt x="690" y="390"/>
                      </a:lnTo>
                      <a:lnTo>
                        <a:pt x="626" y="398"/>
                      </a:lnTo>
                      <a:lnTo>
                        <a:pt x="575" y="418"/>
                      </a:lnTo>
                      <a:lnTo>
                        <a:pt x="529" y="433"/>
                      </a:lnTo>
                      <a:lnTo>
                        <a:pt x="497" y="433"/>
                      </a:lnTo>
                      <a:lnTo>
                        <a:pt x="465" y="418"/>
                      </a:lnTo>
                      <a:lnTo>
                        <a:pt x="442" y="394"/>
                      </a:lnTo>
                      <a:lnTo>
                        <a:pt x="403" y="356"/>
                      </a:lnTo>
                      <a:lnTo>
                        <a:pt x="360" y="326"/>
                      </a:lnTo>
                      <a:lnTo>
                        <a:pt x="305" y="303"/>
                      </a:lnTo>
                      <a:lnTo>
                        <a:pt x="250" y="285"/>
                      </a:lnTo>
                      <a:lnTo>
                        <a:pt x="155" y="261"/>
                      </a:lnTo>
                      <a:lnTo>
                        <a:pt x="240" y="295"/>
                      </a:lnTo>
                      <a:lnTo>
                        <a:pt x="305" y="313"/>
                      </a:lnTo>
                      <a:lnTo>
                        <a:pt x="398" y="362"/>
                      </a:lnTo>
                      <a:lnTo>
                        <a:pt x="441" y="407"/>
                      </a:lnTo>
                      <a:lnTo>
                        <a:pt x="483" y="438"/>
                      </a:lnTo>
                      <a:lnTo>
                        <a:pt x="523" y="443"/>
                      </a:lnTo>
                      <a:lnTo>
                        <a:pt x="560" y="434"/>
                      </a:lnTo>
                      <a:lnTo>
                        <a:pt x="598" y="420"/>
                      </a:lnTo>
                      <a:lnTo>
                        <a:pt x="640" y="404"/>
                      </a:lnTo>
                      <a:lnTo>
                        <a:pt x="684" y="398"/>
                      </a:lnTo>
                      <a:lnTo>
                        <a:pt x="736" y="407"/>
                      </a:lnTo>
                      <a:lnTo>
                        <a:pt x="746" y="420"/>
                      </a:lnTo>
                      <a:lnTo>
                        <a:pt x="731" y="465"/>
                      </a:lnTo>
                      <a:lnTo>
                        <a:pt x="728" y="526"/>
                      </a:lnTo>
                      <a:lnTo>
                        <a:pt x="727" y="579"/>
                      </a:lnTo>
                      <a:lnTo>
                        <a:pt x="714" y="623"/>
                      </a:lnTo>
                      <a:lnTo>
                        <a:pt x="698" y="669"/>
                      </a:lnTo>
                      <a:lnTo>
                        <a:pt x="686" y="698"/>
                      </a:lnTo>
                      <a:lnTo>
                        <a:pt x="667" y="719"/>
                      </a:lnTo>
                      <a:lnTo>
                        <a:pt x="640" y="734"/>
                      </a:lnTo>
                      <a:lnTo>
                        <a:pt x="608" y="745"/>
                      </a:lnTo>
                      <a:lnTo>
                        <a:pt x="555" y="756"/>
                      </a:lnTo>
                      <a:lnTo>
                        <a:pt x="521" y="756"/>
                      </a:lnTo>
                      <a:lnTo>
                        <a:pt x="476" y="736"/>
                      </a:lnTo>
                      <a:lnTo>
                        <a:pt x="438" y="715"/>
                      </a:lnTo>
                      <a:lnTo>
                        <a:pt x="390" y="705"/>
                      </a:lnTo>
                      <a:close/>
                    </a:path>
                  </a:pathLst>
                </a:custGeom>
                <a:solidFill>
                  <a:srgbClr val="FF8080"/>
                </a:solidFill>
                <a:ln w="7938">
                  <a:solidFill>
                    <a:srgbClr val="000000"/>
                  </a:solidFill>
                  <a:round/>
                  <a:headEnd/>
                  <a:tailEnd/>
                </a:ln>
              </p:spPr>
              <p:txBody>
                <a:bodyPr/>
                <a:lstStyle/>
                <a:p>
                  <a:endParaRPr lang="en-US"/>
                </a:p>
              </p:txBody>
            </p:sp>
            <p:sp>
              <p:nvSpPr>
                <p:cNvPr id="34153" name="Freeform 168">
                  <a:extLst>
                    <a:ext uri="{FF2B5EF4-FFF2-40B4-BE49-F238E27FC236}">
                      <a16:creationId xmlns:a16="http://schemas.microsoft.com/office/drawing/2014/main" id="{818A09D8-A32C-4A2B-AB60-0FC83CB16644}"/>
                    </a:ext>
                  </a:extLst>
                </p:cNvPr>
                <p:cNvSpPr>
                  <a:spLocks/>
                </p:cNvSpPr>
                <p:nvPr/>
              </p:nvSpPr>
              <p:spPr bwMode="auto">
                <a:xfrm>
                  <a:off x="1665" y="684"/>
                  <a:ext cx="201" cy="219"/>
                </a:xfrm>
                <a:custGeom>
                  <a:avLst/>
                  <a:gdLst>
                    <a:gd name="T0" fmla="*/ 0 w 803"/>
                    <a:gd name="T1" fmla="*/ 0 h 876"/>
                    <a:gd name="T2" fmla="*/ 0 w 803"/>
                    <a:gd name="T3" fmla="*/ 0 h 876"/>
                    <a:gd name="T4" fmla="*/ 0 w 803"/>
                    <a:gd name="T5" fmla="*/ 0 h 876"/>
                    <a:gd name="T6" fmla="*/ 0 w 803"/>
                    <a:gd name="T7" fmla="*/ 0 h 876"/>
                    <a:gd name="T8" fmla="*/ 0 w 803"/>
                    <a:gd name="T9" fmla="*/ 0 h 876"/>
                    <a:gd name="T10" fmla="*/ 0 w 803"/>
                    <a:gd name="T11" fmla="*/ 0 h 876"/>
                    <a:gd name="T12" fmla="*/ 0 w 803"/>
                    <a:gd name="T13" fmla="*/ 0 h 876"/>
                    <a:gd name="T14" fmla="*/ 0 w 803"/>
                    <a:gd name="T15" fmla="*/ 0 h 876"/>
                    <a:gd name="T16" fmla="*/ 0 w 803"/>
                    <a:gd name="T17" fmla="*/ 0 h 876"/>
                    <a:gd name="T18" fmla="*/ 0 w 803"/>
                    <a:gd name="T19" fmla="*/ 0 h 876"/>
                    <a:gd name="T20" fmla="*/ 0 w 803"/>
                    <a:gd name="T21" fmla="*/ 0 h 876"/>
                    <a:gd name="T22" fmla="*/ 0 w 803"/>
                    <a:gd name="T23" fmla="*/ 0 h 876"/>
                    <a:gd name="T24" fmla="*/ 0 w 803"/>
                    <a:gd name="T25" fmla="*/ 0 h 876"/>
                    <a:gd name="T26" fmla="*/ 0 w 803"/>
                    <a:gd name="T27" fmla="*/ 0 h 876"/>
                    <a:gd name="T28" fmla="*/ 0 w 803"/>
                    <a:gd name="T29" fmla="*/ 0 h 876"/>
                    <a:gd name="T30" fmla="*/ 0 w 803"/>
                    <a:gd name="T31" fmla="*/ 0 h 876"/>
                    <a:gd name="T32" fmla="*/ 0 w 803"/>
                    <a:gd name="T33" fmla="*/ 0 h 876"/>
                    <a:gd name="T34" fmla="*/ 0 w 803"/>
                    <a:gd name="T35" fmla="*/ 0 h 876"/>
                    <a:gd name="T36" fmla="*/ 0 w 803"/>
                    <a:gd name="T37" fmla="*/ 0 h 876"/>
                    <a:gd name="T38" fmla="*/ 0 w 803"/>
                    <a:gd name="T39" fmla="*/ 0 h 876"/>
                    <a:gd name="T40" fmla="*/ 0 w 803"/>
                    <a:gd name="T41" fmla="*/ 0 h 876"/>
                    <a:gd name="T42" fmla="*/ 0 w 803"/>
                    <a:gd name="T43" fmla="*/ 0 h 876"/>
                    <a:gd name="T44" fmla="*/ 0 w 803"/>
                    <a:gd name="T45" fmla="*/ 0 h 876"/>
                    <a:gd name="T46" fmla="*/ 0 w 803"/>
                    <a:gd name="T47" fmla="*/ 0 h 876"/>
                    <a:gd name="T48" fmla="*/ 0 w 803"/>
                    <a:gd name="T49" fmla="*/ 0 h 876"/>
                    <a:gd name="T50" fmla="*/ 0 w 803"/>
                    <a:gd name="T51" fmla="*/ 0 h 876"/>
                    <a:gd name="T52" fmla="*/ 0 w 803"/>
                    <a:gd name="T53" fmla="*/ 0 h 876"/>
                    <a:gd name="T54" fmla="*/ 0 w 803"/>
                    <a:gd name="T55" fmla="*/ 0 h 876"/>
                    <a:gd name="T56" fmla="*/ 0 w 803"/>
                    <a:gd name="T57" fmla="*/ 0 h 876"/>
                    <a:gd name="T58" fmla="*/ 0 w 803"/>
                    <a:gd name="T59" fmla="*/ 0 h 876"/>
                    <a:gd name="T60" fmla="*/ 0 w 803"/>
                    <a:gd name="T61" fmla="*/ 0 h 876"/>
                    <a:gd name="T62" fmla="*/ 0 w 803"/>
                    <a:gd name="T63" fmla="*/ 0 h 876"/>
                    <a:gd name="T64" fmla="*/ 0 w 803"/>
                    <a:gd name="T65" fmla="*/ 0 h 876"/>
                    <a:gd name="T66" fmla="*/ 0 w 803"/>
                    <a:gd name="T67" fmla="*/ 0 h 876"/>
                    <a:gd name="T68" fmla="*/ 0 w 803"/>
                    <a:gd name="T69" fmla="*/ 0 h 876"/>
                    <a:gd name="T70" fmla="*/ 0 w 803"/>
                    <a:gd name="T71" fmla="*/ 0 h 876"/>
                    <a:gd name="T72" fmla="*/ 0 w 803"/>
                    <a:gd name="T73" fmla="*/ 0 h 876"/>
                    <a:gd name="T74" fmla="*/ 0 w 803"/>
                    <a:gd name="T75" fmla="*/ 0 h 876"/>
                    <a:gd name="T76" fmla="*/ 0 w 803"/>
                    <a:gd name="T77" fmla="*/ 0 h 876"/>
                    <a:gd name="T78" fmla="*/ 0 w 803"/>
                    <a:gd name="T79" fmla="*/ 0 h 876"/>
                    <a:gd name="T80" fmla="*/ 0 w 803"/>
                    <a:gd name="T81" fmla="*/ 0 h 876"/>
                    <a:gd name="T82" fmla="*/ 0 w 803"/>
                    <a:gd name="T83" fmla="*/ 0 h 876"/>
                    <a:gd name="T84" fmla="*/ 0 w 803"/>
                    <a:gd name="T85" fmla="*/ 0 h 876"/>
                    <a:gd name="T86" fmla="*/ 0 w 803"/>
                    <a:gd name="T87" fmla="*/ 0 h 876"/>
                    <a:gd name="T88" fmla="*/ 0 w 803"/>
                    <a:gd name="T89" fmla="*/ 0 h 876"/>
                    <a:gd name="T90" fmla="*/ 0 w 803"/>
                    <a:gd name="T91" fmla="*/ 0 h 876"/>
                    <a:gd name="T92" fmla="*/ 0 w 803"/>
                    <a:gd name="T93" fmla="*/ 0 h 876"/>
                    <a:gd name="T94" fmla="*/ 0 w 803"/>
                    <a:gd name="T95" fmla="*/ 0 h 876"/>
                    <a:gd name="T96" fmla="*/ 0 w 803"/>
                    <a:gd name="T97" fmla="*/ 0 h 876"/>
                    <a:gd name="T98" fmla="*/ 0 w 803"/>
                    <a:gd name="T99" fmla="*/ 0 h 876"/>
                    <a:gd name="T100" fmla="*/ 0 w 803"/>
                    <a:gd name="T101" fmla="*/ 0 h 876"/>
                    <a:gd name="T102" fmla="*/ 0 w 803"/>
                    <a:gd name="T103" fmla="*/ 0 h 876"/>
                    <a:gd name="T104" fmla="*/ 0 w 803"/>
                    <a:gd name="T105" fmla="*/ 0 h 876"/>
                    <a:gd name="T106" fmla="*/ 0 w 803"/>
                    <a:gd name="T107" fmla="*/ 0 h 876"/>
                    <a:gd name="T108" fmla="*/ 0 w 803"/>
                    <a:gd name="T109" fmla="*/ 0 h 876"/>
                    <a:gd name="T110" fmla="*/ 0 w 803"/>
                    <a:gd name="T111" fmla="*/ 0 h 876"/>
                    <a:gd name="T112" fmla="*/ 0 w 803"/>
                    <a:gd name="T113" fmla="*/ 0 h 876"/>
                    <a:gd name="T114" fmla="*/ 0 w 803"/>
                    <a:gd name="T115" fmla="*/ 0 h 876"/>
                    <a:gd name="T116" fmla="*/ 0 w 803"/>
                    <a:gd name="T117" fmla="*/ 0 h 87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03"/>
                    <a:gd name="T178" fmla="*/ 0 h 876"/>
                    <a:gd name="T179" fmla="*/ 803 w 803"/>
                    <a:gd name="T180" fmla="*/ 876 h 87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03" h="876">
                      <a:moveTo>
                        <a:pt x="481" y="707"/>
                      </a:moveTo>
                      <a:lnTo>
                        <a:pt x="481" y="727"/>
                      </a:lnTo>
                      <a:lnTo>
                        <a:pt x="477" y="741"/>
                      </a:lnTo>
                      <a:lnTo>
                        <a:pt x="463" y="738"/>
                      </a:lnTo>
                      <a:lnTo>
                        <a:pt x="455" y="732"/>
                      </a:lnTo>
                      <a:lnTo>
                        <a:pt x="416" y="830"/>
                      </a:lnTo>
                      <a:lnTo>
                        <a:pt x="446" y="850"/>
                      </a:lnTo>
                      <a:lnTo>
                        <a:pt x="474" y="863"/>
                      </a:lnTo>
                      <a:lnTo>
                        <a:pt x="519" y="873"/>
                      </a:lnTo>
                      <a:lnTo>
                        <a:pt x="558" y="876"/>
                      </a:lnTo>
                      <a:lnTo>
                        <a:pt x="603" y="873"/>
                      </a:lnTo>
                      <a:lnTo>
                        <a:pt x="627" y="864"/>
                      </a:lnTo>
                      <a:lnTo>
                        <a:pt x="650" y="852"/>
                      </a:lnTo>
                      <a:lnTo>
                        <a:pt x="667" y="836"/>
                      </a:lnTo>
                      <a:lnTo>
                        <a:pt x="676" y="818"/>
                      </a:lnTo>
                      <a:lnTo>
                        <a:pt x="676" y="788"/>
                      </a:lnTo>
                      <a:lnTo>
                        <a:pt x="650" y="742"/>
                      </a:lnTo>
                      <a:lnTo>
                        <a:pt x="620" y="714"/>
                      </a:lnTo>
                      <a:lnTo>
                        <a:pt x="578" y="678"/>
                      </a:lnTo>
                      <a:lnTo>
                        <a:pt x="514" y="630"/>
                      </a:lnTo>
                      <a:lnTo>
                        <a:pt x="471" y="607"/>
                      </a:lnTo>
                      <a:lnTo>
                        <a:pt x="378" y="566"/>
                      </a:lnTo>
                      <a:lnTo>
                        <a:pt x="324" y="555"/>
                      </a:lnTo>
                      <a:lnTo>
                        <a:pt x="293" y="555"/>
                      </a:lnTo>
                      <a:lnTo>
                        <a:pt x="249" y="563"/>
                      </a:lnTo>
                      <a:lnTo>
                        <a:pt x="187" y="589"/>
                      </a:lnTo>
                      <a:lnTo>
                        <a:pt x="245" y="549"/>
                      </a:lnTo>
                      <a:lnTo>
                        <a:pt x="269" y="517"/>
                      </a:lnTo>
                      <a:lnTo>
                        <a:pt x="286" y="471"/>
                      </a:lnTo>
                      <a:lnTo>
                        <a:pt x="300" y="421"/>
                      </a:lnTo>
                      <a:lnTo>
                        <a:pt x="302" y="363"/>
                      </a:lnTo>
                      <a:lnTo>
                        <a:pt x="290" y="300"/>
                      </a:lnTo>
                      <a:lnTo>
                        <a:pt x="272" y="275"/>
                      </a:lnTo>
                      <a:lnTo>
                        <a:pt x="245" y="251"/>
                      </a:lnTo>
                      <a:lnTo>
                        <a:pt x="210" y="217"/>
                      </a:lnTo>
                      <a:lnTo>
                        <a:pt x="264" y="254"/>
                      </a:lnTo>
                      <a:lnTo>
                        <a:pt x="300" y="275"/>
                      </a:lnTo>
                      <a:lnTo>
                        <a:pt x="312" y="281"/>
                      </a:lnTo>
                      <a:lnTo>
                        <a:pt x="348" y="298"/>
                      </a:lnTo>
                      <a:lnTo>
                        <a:pt x="402" y="312"/>
                      </a:lnTo>
                      <a:lnTo>
                        <a:pt x="465" y="312"/>
                      </a:lnTo>
                      <a:lnTo>
                        <a:pt x="549" y="314"/>
                      </a:lnTo>
                      <a:lnTo>
                        <a:pt x="616" y="318"/>
                      </a:lnTo>
                      <a:lnTo>
                        <a:pt x="676" y="316"/>
                      </a:lnTo>
                      <a:lnTo>
                        <a:pt x="706" y="326"/>
                      </a:lnTo>
                      <a:lnTo>
                        <a:pt x="735" y="326"/>
                      </a:lnTo>
                      <a:lnTo>
                        <a:pt x="764" y="304"/>
                      </a:lnTo>
                      <a:lnTo>
                        <a:pt x="787" y="271"/>
                      </a:lnTo>
                      <a:lnTo>
                        <a:pt x="801" y="240"/>
                      </a:lnTo>
                      <a:lnTo>
                        <a:pt x="803" y="209"/>
                      </a:lnTo>
                      <a:lnTo>
                        <a:pt x="791" y="190"/>
                      </a:lnTo>
                      <a:lnTo>
                        <a:pt x="764" y="180"/>
                      </a:lnTo>
                      <a:lnTo>
                        <a:pt x="745" y="162"/>
                      </a:lnTo>
                      <a:lnTo>
                        <a:pt x="745" y="138"/>
                      </a:lnTo>
                      <a:lnTo>
                        <a:pt x="735" y="121"/>
                      </a:lnTo>
                      <a:lnTo>
                        <a:pt x="722" y="106"/>
                      </a:lnTo>
                      <a:lnTo>
                        <a:pt x="706" y="94"/>
                      </a:lnTo>
                      <a:lnTo>
                        <a:pt x="674" y="84"/>
                      </a:lnTo>
                      <a:lnTo>
                        <a:pt x="624" y="106"/>
                      </a:lnTo>
                      <a:lnTo>
                        <a:pt x="579" y="112"/>
                      </a:lnTo>
                      <a:lnTo>
                        <a:pt x="529" y="114"/>
                      </a:lnTo>
                      <a:lnTo>
                        <a:pt x="490" y="108"/>
                      </a:lnTo>
                      <a:lnTo>
                        <a:pt x="440" y="94"/>
                      </a:lnTo>
                      <a:lnTo>
                        <a:pt x="395" y="71"/>
                      </a:lnTo>
                      <a:lnTo>
                        <a:pt x="367" y="55"/>
                      </a:lnTo>
                      <a:lnTo>
                        <a:pt x="343" y="60"/>
                      </a:lnTo>
                      <a:lnTo>
                        <a:pt x="324" y="70"/>
                      </a:lnTo>
                      <a:lnTo>
                        <a:pt x="330" y="108"/>
                      </a:lnTo>
                      <a:lnTo>
                        <a:pt x="378" y="136"/>
                      </a:lnTo>
                      <a:lnTo>
                        <a:pt x="429" y="166"/>
                      </a:lnTo>
                      <a:lnTo>
                        <a:pt x="491" y="197"/>
                      </a:lnTo>
                      <a:lnTo>
                        <a:pt x="562" y="221"/>
                      </a:lnTo>
                      <a:lnTo>
                        <a:pt x="614" y="230"/>
                      </a:lnTo>
                      <a:lnTo>
                        <a:pt x="553" y="226"/>
                      </a:lnTo>
                      <a:lnTo>
                        <a:pt x="477" y="199"/>
                      </a:lnTo>
                      <a:lnTo>
                        <a:pt x="433" y="176"/>
                      </a:lnTo>
                      <a:lnTo>
                        <a:pt x="343" y="118"/>
                      </a:lnTo>
                      <a:lnTo>
                        <a:pt x="300" y="81"/>
                      </a:lnTo>
                      <a:lnTo>
                        <a:pt x="273" y="81"/>
                      </a:lnTo>
                      <a:lnTo>
                        <a:pt x="244" y="78"/>
                      </a:lnTo>
                      <a:lnTo>
                        <a:pt x="217" y="68"/>
                      </a:lnTo>
                      <a:lnTo>
                        <a:pt x="179" y="41"/>
                      </a:lnTo>
                      <a:lnTo>
                        <a:pt x="131" y="0"/>
                      </a:lnTo>
                      <a:lnTo>
                        <a:pt x="87" y="4"/>
                      </a:lnTo>
                      <a:lnTo>
                        <a:pt x="78" y="54"/>
                      </a:lnTo>
                      <a:lnTo>
                        <a:pt x="64" y="98"/>
                      </a:lnTo>
                      <a:lnTo>
                        <a:pt x="43" y="135"/>
                      </a:lnTo>
                      <a:lnTo>
                        <a:pt x="16" y="166"/>
                      </a:lnTo>
                      <a:lnTo>
                        <a:pt x="9" y="190"/>
                      </a:lnTo>
                      <a:lnTo>
                        <a:pt x="10" y="219"/>
                      </a:lnTo>
                      <a:lnTo>
                        <a:pt x="20" y="254"/>
                      </a:lnTo>
                      <a:lnTo>
                        <a:pt x="44" y="284"/>
                      </a:lnTo>
                      <a:lnTo>
                        <a:pt x="36" y="308"/>
                      </a:lnTo>
                      <a:lnTo>
                        <a:pt x="40" y="338"/>
                      </a:lnTo>
                      <a:lnTo>
                        <a:pt x="53" y="369"/>
                      </a:lnTo>
                      <a:lnTo>
                        <a:pt x="72" y="392"/>
                      </a:lnTo>
                      <a:lnTo>
                        <a:pt x="43" y="407"/>
                      </a:lnTo>
                      <a:lnTo>
                        <a:pt x="24" y="423"/>
                      </a:lnTo>
                      <a:lnTo>
                        <a:pt x="6" y="451"/>
                      </a:lnTo>
                      <a:lnTo>
                        <a:pt x="0" y="494"/>
                      </a:lnTo>
                      <a:lnTo>
                        <a:pt x="36" y="542"/>
                      </a:lnTo>
                      <a:lnTo>
                        <a:pt x="58" y="585"/>
                      </a:lnTo>
                      <a:lnTo>
                        <a:pt x="72" y="627"/>
                      </a:lnTo>
                      <a:lnTo>
                        <a:pt x="71" y="680"/>
                      </a:lnTo>
                      <a:lnTo>
                        <a:pt x="60" y="717"/>
                      </a:lnTo>
                      <a:lnTo>
                        <a:pt x="60" y="742"/>
                      </a:lnTo>
                      <a:lnTo>
                        <a:pt x="77" y="759"/>
                      </a:lnTo>
                      <a:lnTo>
                        <a:pt x="101" y="763"/>
                      </a:lnTo>
                      <a:lnTo>
                        <a:pt x="131" y="755"/>
                      </a:lnTo>
                      <a:lnTo>
                        <a:pt x="190" y="728"/>
                      </a:lnTo>
                      <a:lnTo>
                        <a:pt x="248" y="708"/>
                      </a:lnTo>
                      <a:lnTo>
                        <a:pt x="288" y="700"/>
                      </a:lnTo>
                      <a:lnTo>
                        <a:pt x="328" y="697"/>
                      </a:lnTo>
                      <a:lnTo>
                        <a:pt x="364" y="700"/>
                      </a:lnTo>
                      <a:lnTo>
                        <a:pt x="392" y="708"/>
                      </a:lnTo>
                      <a:lnTo>
                        <a:pt x="430" y="718"/>
                      </a:lnTo>
                      <a:lnTo>
                        <a:pt x="471" y="731"/>
                      </a:lnTo>
                      <a:lnTo>
                        <a:pt x="481" y="707"/>
                      </a:lnTo>
                      <a:close/>
                    </a:path>
                  </a:pathLst>
                </a:custGeom>
                <a:solidFill>
                  <a:srgbClr val="FF8080"/>
                </a:solidFill>
                <a:ln w="7938">
                  <a:solidFill>
                    <a:srgbClr val="000000"/>
                  </a:solidFill>
                  <a:round/>
                  <a:headEnd/>
                  <a:tailEnd/>
                </a:ln>
              </p:spPr>
              <p:txBody>
                <a:bodyPr/>
                <a:lstStyle/>
                <a:p>
                  <a:endParaRPr lang="en-US"/>
                </a:p>
              </p:txBody>
            </p:sp>
            <p:sp>
              <p:nvSpPr>
                <p:cNvPr id="34154" name="Freeform 169">
                  <a:extLst>
                    <a:ext uri="{FF2B5EF4-FFF2-40B4-BE49-F238E27FC236}">
                      <a16:creationId xmlns:a16="http://schemas.microsoft.com/office/drawing/2014/main" id="{471A375A-3D6D-4093-B717-E67561322F41}"/>
                    </a:ext>
                  </a:extLst>
                </p:cNvPr>
                <p:cNvSpPr>
                  <a:spLocks/>
                </p:cNvSpPr>
                <p:nvPr/>
              </p:nvSpPr>
              <p:spPr bwMode="auto">
                <a:xfrm>
                  <a:off x="1853" y="660"/>
                  <a:ext cx="132" cy="127"/>
                </a:xfrm>
                <a:custGeom>
                  <a:avLst/>
                  <a:gdLst>
                    <a:gd name="T0" fmla="*/ 0 w 529"/>
                    <a:gd name="T1" fmla="*/ 0 h 509"/>
                    <a:gd name="T2" fmla="*/ 0 w 529"/>
                    <a:gd name="T3" fmla="*/ 0 h 509"/>
                    <a:gd name="T4" fmla="*/ 0 w 529"/>
                    <a:gd name="T5" fmla="*/ 0 h 509"/>
                    <a:gd name="T6" fmla="*/ 0 w 529"/>
                    <a:gd name="T7" fmla="*/ 0 h 509"/>
                    <a:gd name="T8" fmla="*/ 0 w 529"/>
                    <a:gd name="T9" fmla="*/ 0 h 509"/>
                    <a:gd name="T10" fmla="*/ 0 w 529"/>
                    <a:gd name="T11" fmla="*/ 0 h 509"/>
                    <a:gd name="T12" fmla="*/ 0 w 529"/>
                    <a:gd name="T13" fmla="*/ 0 h 509"/>
                    <a:gd name="T14" fmla="*/ 0 w 529"/>
                    <a:gd name="T15" fmla="*/ 0 h 509"/>
                    <a:gd name="T16" fmla="*/ 0 w 529"/>
                    <a:gd name="T17" fmla="*/ 0 h 509"/>
                    <a:gd name="T18" fmla="*/ 0 w 529"/>
                    <a:gd name="T19" fmla="*/ 0 h 509"/>
                    <a:gd name="T20" fmla="*/ 0 w 529"/>
                    <a:gd name="T21" fmla="*/ 0 h 509"/>
                    <a:gd name="T22" fmla="*/ 0 w 529"/>
                    <a:gd name="T23" fmla="*/ 0 h 509"/>
                    <a:gd name="T24" fmla="*/ 0 w 529"/>
                    <a:gd name="T25" fmla="*/ 0 h 509"/>
                    <a:gd name="T26" fmla="*/ 0 w 529"/>
                    <a:gd name="T27" fmla="*/ 0 h 509"/>
                    <a:gd name="T28" fmla="*/ 0 w 529"/>
                    <a:gd name="T29" fmla="*/ 0 h 509"/>
                    <a:gd name="T30" fmla="*/ 0 w 529"/>
                    <a:gd name="T31" fmla="*/ 0 h 509"/>
                    <a:gd name="T32" fmla="*/ 0 w 529"/>
                    <a:gd name="T33" fmla="*/ 0 h 509"/>
                    <a:gd name="T34" fmla="*/ 0 w 529"/>
                    <a:gd name="T35" fmla="*/ 0 h 509"/>
                    <a:gd name="T36" fmla="*/ 0 w 529"/>
                    <a:gd name="T37" fmla="*/ 0 h 509"/>
                    <a:gd name="T38" fmla="*/ 0 w 529"/>
                    <a:gd name="T39" fmla="*/ 0 h 509"/>
                    <a:gd name="T40" fmla="*/ 0 w 529"/>
                    <a:gd name="T41" fmla="*/ 0 h 509"/>
                    <a:gd name="T42" fmla="*/ 0 w 529"/>
                    <a:gd name="T43" fmla="*/ 0 h 509"/>
                    <a:gd name="T44" fmla="*/ 0 w 529"/>
                    <a:gd name="T45" fmla="*/ 0 h 509"/>
                    <a:gd name="T46" fmla="*/ 0 w 529"/>
                    <a:gd name="T47" fmla="*/ 0 h 509"/>
                    <a:gd name="T48" fmla="*/ 0 w 529"/>
                    <a:gd name="T49" fmla="*/ 0 h 509"/>
                    <a:gd name="T50" fmla="*/ 0 w 529"/>
                    <a:gd name="T51" fmla="*/ 0 h 509"/>
                    <a:gd name="T52" fmla="*/ 0 w 529"/>
                    <a:gd name="T53" fmla="*/ 0 h 509"/>
                    <a:gd name="T54" fmla="*/ 0 w 529"/>
                    <a:gd name="T55" fmla="*/ 0 h 509"/>
                    <a:gd name="T56" fmla="*/ 0 w 529"/>
                    <a:gd name="T57" fmla="*/ 0 h 509"/>
                    <a:gd name="T58" fmla="*/ 0 w 529"/>
                    <a:gd name="T59" fmla="*/ 0 h 509"/>
                    <a:gd name="T60" fmla="*/ 0 w 529"/>
                    <a:gd name="T61" fmla="*/ 0 h 509"/>
                    <a:gd name="T62" fmla="*/ 0 w 529"/>
                    <a:gd name="T63" fmla="*/ 0 h 509"/>
                    <a:gd name="T64" fmla="*/ 0 w 529"/>
                    <a:gd name="T65" fmla="*/ 0 h 509"/>
                    <a:gd name="T66" fmla="*/ 0 w 529"/>
                    <a:gd name="T67" fmla="*/ 0 h 509"/>
                    <a:gd name="T68" fmla="*/ 0 w 529"/>
                    <a:gd name="T69" fmla="*/ 0 h 509"/>
                    <a:gd name="T70" fmla="*/ 0 w 529"/>
                    <a:gd name="T71" fmla="*/ 0 h 509"/>
                    <a:gd name="T72" fmla="*/ 0 w 529"/>
                    <a:gd name="T73" fmla="*/ 0 h 509"/>
                    <a:gd name="T74" fmla="*/ 0 w 529"/>
                    <a:gd name="T75" fmla="*/ 0 h 509"/>
                    <a:gd name="T76" fmla="*/ 0 w 529"/>
                    <a:gd name="T77" fmla="*/ 0 h 509"/>
                    <a:gd name="T78" fmla="*/ 0 w 529"/>
                    <a:gd name="T79" fmla="*/ 0 h 509"/>
                    <a:gd name="T80" fmla="*/ 0 w 529"/>
                    <a:gd name="T81" fmla="*/ 0 h 509"/>
                    <a:gd name="T82" fmla="*/ 0 w 529"/>
                    <a:gd name="T83" fmla="*/ 0 h 509"/>
                    <a:gd name="T84" fmla="*/ 0 w 529"/>
                    <a:gd name="T85" fmla="*/ 0 h 509"/>
                    <a:gd name="T86" fmla="*/ 0 w 529"/>
                    <a:gd name="T87" fmla="*/ 0 h 509"/>
                    <a:gd name="T88" fmla="*/ 0 w 529"/>
                    <a:gd name="T89" fmla="*/ 0 h 509"/>
                    <a:gd name="T90" fmla="*/ 0 w 529"/>
                    <a:gd name="T91" fmla="*/ 0 h 509"/>
                    <a:gd name="T92" fmla="*/ 0 w 529"/>
                    <a:gd name="T93" fmla="*/ 0 h 509"/>
                    <a:gd name="T94" fmla="*/ 0 w 529"/>
                    <a:gd name="T95" fmla="*/ 0 h 509"/>
                    <a:gd name="T96" fmla="*/ 0 w 529"/>
                    <a:gd name="T97" fmla="*/ 0 h 509"/>
                    <a:gd name="T98" fmla="*/ 0 w 529"/>
                    <a:gd name="T99" fmla="*/ 0 h 509"/>
                    <a:gd name="T100" fmla="*/ 0 w 529"/>
                    <a:gd name="T101" fmla="*/ 0 h 5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29"/>
                    <a:gd name="T154" fmla="*/ 0 h 509"/>
                    <a:gd name="T155" fmla="*/ 529 w 529"/>
                    <a:gd name="T156" fmla="*/ 509 h 5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29" h="509">
                      <a:moveTo>
                        <a:pt x="448" y="0"/>
                      </a:moveTo>
                      <a:lnTo>
                        <a:pt x="419" y="2"/>
                      </a:lnTo>
                      <a:lnTo>
                        <a:pt x="388" y="12"/>
                      </a:lnTo>
                      <a:lnTo>
                        <a:pt x="358" y="34"/>
                      </a:lnTo>
                      <a:lnTo>
                        <a:pt x="344" y="48"/>
                      </a:lnTo>
                      <a:lnTo>
                        <a:pt x="321" y="77"/>
                      </a:lnTo>
                      <a:lnTo>
                        <a:pt x="290" y="109"/>
                      </a:lnTo>
                      <a:lnTo>
                        <a:pt x="249" y="138"/>
                      </a:lnTo>
                      <a:lnTo>
                        <a:pt x="205" y="159"/>
                      </a:lnTo>
                      <a:lnTo>
                        <a:pt x="140" y="169"/>
                      </a:lnTo>
                      <a:lnTo>
                        <a:pt x="80" y="176"/>
                      </a:lnTo>
                      <a:lnTo>
                        <a:pt x="44" y="182"/>
                      </a:lnTo>
                      <a:lnTo>
                        <a:pt x="11" y="206"/>
                      </a:lnTo>
                      <a:lnTo>
                        <a:pt x="0" y="240"/>
                      </a:lnTo>
                      <a:lnTo>
                        <a:pt x="0" y="260"/>
                      </a:lnTo>
                      <a:lnTo>
                        <a:pt x="24" y="278"/>
                      </a:lnTo>
                      <a:lnTo>
                        <a:pt x="52" y="293"/>
                      </a:lnTo>
                      <a:lnTo>
                        <a:pt x="88" y="298"/>
                      </a:lnTo>
                      <a:lnTo>
                        <a:pt x="112" y="295"/>
                      </a:lnTo>
                      <a:lnTo>
                        <a:pt x="134" y="297"/>
                      </a:lnTo>
                      <a:lnTo>
                        <a:pt x="157" y="305"/>
                      </a:lnTo>
                      <a:lnTo>
                        <a:pt x="173" y="325"/>
                      </a:lnTo>
                      <a:lnTo>
                        <a:pt x="198" y="331"/>
                      </a:lnTo>
                      <a:lnTo>
                        <a:pt x="231" y="335"/>
                      </a:lnTo>
                      <a:lnTo>
                        <a:pt x="267" y="338"/>
                      </a:lnTo>
                      <a:lnTo>
                        <a:pt x="304" y="345"/>
                      </a:lnTo>
                      <a:lnTo>
                        <a:pt x="331" y="364"/>
                      </a:lnTo>
                      <a:lnTo>
                        <a:pt x="354" y="383"/>
                      </a:lnTo>
                      <a:lnTo>
                        <a:pt x="376" y="416"/>
                      </a:lnTo>
                      <a:lnTo>
                        <a:pt x="390" y="461"/>
                      </a:lnTo>
                      <a:lnTo>
                        <a:pt x="406" y="509"/>
                      </a:lnTo>
                      <a:lnTo>
                        <a:pt x="433" y="467"/>
                      </a:lnTo>
                      <a:lnTo>
                        <a:pt x="454" y="434"/>
                      </a:lnTo>
                      <a:lnTo>
                        <a:pt x="485" y="398"/>
                      </a:lnTo>
                      <a:lnTo>
                        <a:pt x="491" y="376"/>
                      </a:lnTo>
                      <a:lnTo>
                        <a:pt x="509" y="342"/>
                      </a:lnTo>
                      <a:lnTo>
                        <a:pt x="529" y="297"/>
                      </a:lnTo>
                      <a:lnTo>
                        <a:pt x="509" y="287"/>
                      </a:lnTo>
                      <a:lnTo>
                        <a:pt x="485" y="268"/>
                      </a:lnTo>
                      <a:lnTo>
                        <a:pt x="450" y="240"/>
                      </a:lnTo>
                      <a:lnTo>
                        <a:pt x="434" y="210"/>
                      </a:lnTo>
                      <a:lnTo>
                        <a:pt x="424" y="182"/>
                      </a:lnTo>
                      <a:lnTo>
                        <a:pt x="355" y="182"/>
                      </a:lnTo>
                      <a:lnTo>
                        <a:pt x="310" y="186"/>
                      </a:lnTo>
                      <a:lnTo>
                        <a:pt x="247" y="200"/>
                      </a:lnTo>
                      <a:lnTo>
                        <a:pt x="306" y="178"/>
                      </a:lnTo>
                      <a:lnTo>
                        <a:pt x="354" y="169"/>
                      </a:lnTo>
                      <a:lnTo>
                        <a:pt x="424" y="178"/>
                      </a:lnTo>
                      <a:lnTo>
                        <a:pt x="422" y="125"/>
                      </a:lnTo>
                      <a:lnTo>
                        <a:pt x="426" y="68"/>
                      </a:lnTo>
                      <a:lnTo>
                        <a:pt x="448" y="0"/>
                      </a:lnTo>
                      <a:close/>
                    </a:path>
                  </a:pathLst>
                </a:custGeom>
                <a:solidFill>
                  <a:srgbClr val="FF8080"/>
                </a:solidFill>
                <a:ln w="7938">
                  <a:solidFill>
                    <a:srgbClr val="000000"/>
                  </a:solidFill>
                  <a:round/>
                  <a:headEnd/>
                  <a:tailEnd/>
                </a:ln>
              </p:spPr>
              <p:txBody>
                <a:bodyPr/>
                <a:lstStyle/>
                <a:p>
                  <a:endParaRPr lang="en-US"/>
                </a:p>
              </p:txBody>
            </p:sp>
          </p:grpSp>
          <p:grpSp>
            <p:nvGrpSpPr>
              <p:cNvPr id="34138" name="Group 170">
                <a:extLst>
                  <a:ext uri="{FF2B5EF4-FFF2-40B4-BE49-F238E27FC236}">
                    <a16:creationId xmlns:a16="http://schemas.microsoft.com/office/drawing/2014/main" id="{660FEA7C-0331-4137-B477-8272D3FB904E}"/>
                  </a:ext>
                </a:extLst>
              </p:cNvPr>
              <p:cNvGrpSpPr>
                <a:grpSpLocks/>
              </p:cNvGrpSpPr>
              <p:nvPr/>
            </p:nvGrpSpPr>
            <p:grpSpPr bwMode="auto">
              <a:xfrm>
                <a:off x="1581" y="525"/>
                <a:ext cx="473" cy="591"/>
                <a:chOff x="1581" y="525"/>
                <a:chExt cx="473" cy="591"/>
              </a:xfrm>
            </p:grpSpPr>
            <p:sp>
              <p:nvSpPr>
                <p:cNvPr id="34139" name="Freeform 171">
                  <a:extLst>
                    <a:ext uri="{FF2B5EF4-FFF2-40B4-BE49-F238E27FC236}">
                      <a16:creationId xmlns:a16="http://schemas.microsoft.com/office/drawing/2014/main" id="{E0F102EF-9C43-4C17-8DB3-2DBD01F44035}"/>
                    </a:ext>
                  </a:extLst>
                </p:cNvPr>
                <p:cNvSpPr>
                  <a:spLocks/>
                </p:cNvSpPr>
                <p:nvPr/>
              </p:nvSpPr>
              <p:spPr bwMode="auto">
                <a:xfrm>
                  <a:off x="1581" y="525"/>
                  <a:ext cx="473" cy="591"/>
                </a:xfrm>
                <a:custGeom>
                  <a:avLst/>
                  <a:gdLst>
                    <a:gd name="T0" fmla="*/ 0 w 1891"/>
                    <a:gd name="T1" fmla="*/ 1 h 2363"/>
                    <a:gd name="T2" fmla="*/ 0 w 1891"/>
                    <a:gd name="T3" fmla="*/ 1 h 2363"/>
                    <a:gd name="T4" fmla="*/ 0 w 1891"/>
                    <a:gd name="T5" fmla="*/ 1 h 2363"/>
                    <a:gd name="T6" fmla="*/ 1 w 1891"/>
                    <a:gd name="T7" fmla="*/ 1 h 2363"/>
                    <a:gd name="T8" fmla="*/ 1 w 1891"/>
                    <a:gd name="T9" fmla="*/ 1 h 2363"/>
                    <a:gd name="T10" fmla="*/ 1 w 1891"/>
                    <a:gd name="T11" fmla="*/ 0 h 2363"/>
                    <a:gd name="T12" fmla="*/ 1 w 1891"/>
                    <a:gd name="T13" fmla="*/ 0 h 2363"/>
                    <a:gd name="T14" fmla="*/ 1 w 1891"/>
                    <a:gd name="T15" fmla="*/ 0 h 2363"/>
                    <a:gd name="T16" fmla="*/ 1 w 1891"/>
                    <a:gd name="T17" fmla="*/ 0 h 2363"/>
                    <a:gd name="T18" fmla="*/ 1 w 1891"/>
                    <a:gd name="T19" fmla="*/ 0 h 2363"/>
                    <a:gd name="T20" fmla="*/ 1 w 1891"/>
                    <a:gd name="T21" fmla="*/ 0 h 2363"/>
                    <a:gd name="T22" fmla="*/ 1 w 1891"/>
                    <a:gd name="T23" fmla="*/ 0 h 2363"/>
                    <a:gd name="T24" fmla="*/ 1 w 1891"/>
                    <a:gd name="T25" fmla="*/ 0 h 2363"/>
                    <a:gd name="T26" fmla="*/ 0 w 1891"/>
                    <a:gd name="T27" fmla="*/ 0 h 2363"/>
                    <a:gd name="T28" fmla="*/ 0 w 1891"/>
                    <a:gd name="T29" fmla="*/ 0 h 2363"/>
                    <a:gd name="T30" fmla="*/ 0 w 1891"/>
                    <a:gd name="T31" fmla="*/ 0 h 2363"/>
                    <a:gd name="T32" fmla="*/ 0 w 1891"/>
                    <a:gd name="T33" fmla="*/ 0 h 2363"/>
                    <a:gd name="T34" fmla="*/ 0 w 1891"/>
                    <a:gd name="T35" fmla="*/ 0 h 2363"/>
                    <a:gd name="T36" fmla="*/ 0 w 1891"/>
                    <a:gd name="T37" fmla="*/ 0 h 2363"/>
                    <a:gd name="T38" fmla="*/ 0 w 1891"/>
                    <a:gd name="T39" fmla="*/ 0 h 2363"/>
                    <a:gd name="T40" fmla="*/ 0 w 1891"/>
                    <a:gd name="T41" fmla="*/ 0 h 2363"/>
                    <a:gd name="T42" fmla="*/ 0 w 1891"/>
                    <a:gd name="T43" fmla="*/ 0 h 2363"/>
                    <a:gd name="T44" fmla="*/ 0 w 1891"/>
                    <a:gd name="T45" fmla="*/ 0 h 2363"/>
                    <a:gd name="T46" fmla="*/ 0 w 1891"/>
                    <a:gd name="T47" fmla="*/ 0 h 2363"/>
                    <a:gd name="T48" fmla="*/ 0 w 1891"/>
                    <a:gd name="T49" fmla="*/ 1 h 2363"/>
                    <a:gd name="T50" fmla="*/ 0 w 1891"/>
                    <a:gd name="T51" fmla="*/ 1 h 2363"/>
                    <a:gd name="T52" fmla="*/ 0 w 1891"/>
                    <a:gd name="T53" fmla="*/ 1 h 2363"/>
                    <a:gd name="T54" fmla="*/ 0 w 1891"/>
                    <a:gd name="T55" fmla="*/ 1 h 2363"/>
                    <a:gd name="T56" fmla="*/ 0 w 1891"/>
                    <a:gd name="T57" fmla="*/ 1 h 2363"/>
                    <a:gd name="T58" fmla="*/ 0 w 1891"/>
                    <a:gd name="T59" fmla="*/ 1 h 2363"/>
                    <a:gd name="T60" fmla="*/ 0 w 1891"/>
                    <a:gd name="T61" fmla="*/ 1 h 2363"/>
                    <a:gd name="T62" fmla="*/ 0 w 1891"/>
                    <a:gd name="T63" fmla="*/ 1 h 2363"/>
                    <a:gd name="T64" fmla="*/ 0 w 1891"/>
                    <a:gd name="T65" fmla="*/ 0 h 2363"/>
                    <a:gd name="T66" fmla="*/ 0 w 1891"/>
                    <a:gd name="T67" fmla="*/ 0 h 2363"/>
                    <a:gd name="T68" fmla="*/ 0 w 1891"/>
                    <a:gd name="T69" fmla="*/ 0 h 2363"/>
                    <a:gd name="T70" fmla="*/ 0 w 1891"/>
                    <a:gd name="T71" fmla="*/ 0 h 2363"/>
                    <a:gd name="T72" fmla="*/ 0 w 1891"/>
                    <a:gd name="T73" fmla="*/ 0 h 2363"/>
                    <a:gd name="T74" fmla="*/ 0 w 1891"/>
                    <a:gd name="T75" fmla="*/ 0 h 2363"/>
                    <a:gd name="T76" fmla="*/ 0 w 1891"/>
                    <a:gd name="T77" fmla="*/ 0 h 2363"/>
                    <a:gd name="T78" fmla="*/ 0 w 1891"/>
                    <a:gd name="T79" fmla="*/ 0 h 2363"/>
                    <a:gd name="T80" fmla="*/ 1 w 1891"/>
                    <a:gd name="T81" fmla="*/ 0 h 2363"/>
                    <a:gd name="T82" fmla="*/ 1 w 1891"/>
                    <a:gd name="T83" fmla="*/ 0 h 2363"/>
                    <a:gd name="T84" fmla="*/ 1 w 1891"/>
                    <a:gd name="T85" fmla="*/ 0 h 2363"/>
                    <a:gd name="T86" fmla="*/ 1 w 1891"/>
                    <a:gd name="T87" fmla="*/ 0 h 2363"/>
                    <a:gd name="T88" fmla="*/ 1 w 1891"/>
                    <a:gd name="T89" fmla="*/ 0 h 2363"/>
                    <a:gd name="T90" fmla="*/ 1 w 1891"/>
                    <a:gd name="T91" fmla="*/ 0 h 2363"/>
                    <a:gd name="T92" fmla="*/ 0 w 1891"/>
                    <a:gd name="T93" fmla="*/ 1 h 2363"/>
                    <a:gd name="T94" fmla="*/ 0 w 1891"/>
                    <a:gd name="T95" fmla="*/ 1 h 2363"/>
                    <a:gd name="T96" fmla="*/ 0 w 1891"/>
                    <a:gd name="T97" fmla="*/ 1 h 2363"/>
                    <a:gd name="T98" fmla="*/ 0 w 1891"/>
                    <a:gd name="T99" fmla="*/ 1 h 2363"/>
                    <a:gd name="T100" fmla="*/ 0 w 1891"/>
                    <a:gd name="T101" fmla="*/ 1 h 2363"/>
                    <a:gd name="T102" fmla="*/ 0 w 1891"/>
                    <a:gd name="T103" fmla="*/ 1 h 2363"/>
                    <a:gd name="T104" fmla="*/ 0 w 1891"/>
                    <a:gd name="T105" fmla="*/ 1 h 23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91"/>
                    <a:gd name="T160" fmla="*/ 0 h 2363"/>
                    <a:gd name="T161" fmla="*/ 1891 w 1891"/>
                    <a:gd name="T162" fmla="*/ 2363 h 23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91" h="2363">
                      <a:moveTo>
                        <a:pt x="1010" y="2363"/>
                      </a:moveTo>
                      <a:lnTo>
                        <a:pt x="1031" y="2349"/>
                      </a:lnTo>
                      <a:lnTo>
                        <a:pt x="1042" y="2252"/>
                      </a:lnTo>
                      <a:lnTo>
                        <a:pt x="1055" y="2149"/>
                      </a:lnTo>
                      <a:lnTo>
                        <a:pt x="1066" y="2082"/>
                      </a:lnTo>
                      <a:lnTo>
                        <a:pt x="1100" y="2028"/>
                      </a:lnTo>
                      <a:lnTo>
                        <a:pt x="1133" y="1956"/>
                      </a:lnTo>
                      <a:lnTo>
                        <a:pt x="1150" y="1888"/>
                      </a:lnTo>
                      <a:lnTo>
                        <a:pt x="1151" y="1828"/>
                      </a:lnTo>
                      <a:lnTo>
                        <a:pt x="1150" y="1797"/>
                      </a:lnTo>
                      <a:lnTo>
                        <a:pt x="1204" y="1810"/>
                      </a:lnTo>
                      <a:lnTo>
                        <a:pt x="1263" y="1811"/>
                      </a:lnTo>
                      <a:lnTo>
                        <a:pt x="1332" y="1804"/>
                      </a:lnTo>
                      <a:lnTo>
                        <a:pt x="1386" y="1785"/>
                      </a:lnTo>
                      <a:lnTo>
                        <a:pt x="1410" y="1773"/>
                      </a:lnTo>
                      <a:lnTo>
                        <a:pt x="1457" y="1725"/>
                      </a:lnTo>
                      <a:lnTo>
                        <a:pt x="1468" y="1695"/>
                      </a:lnTo>
                      <a:lnTo>
                        <a:pt x="1519" y="1669"/>
                      </a:lnTo>
                      <a:lnTo>
                        <a:pt x="1556" y="1634"/>
                      </a:lnTo>
                      <a:lnTo>
                        <a:pt x="1586" y="1580"/>
                      </a:lnTo>
                      <a:lnTo>
                        <a:pt x="1604" y="1512"/>
                      </a:lnTo>
                      <a:lnTo>
                        <a:pt x="1596" y="1409"/>
                      </a:lnTo>
                      <a:lnTo>
                        <a:pt x="1641" y="1385"/>
                      </a:lnTo>
                      <a:lnTo>
                        <a:pt x="1689" y="1320"/>
                      </a:lnTo>
                      <a:lnTo>
                        <a:pt x="1723" y="1258"/>
                      </a:lnTo>
                      <a:lnTo>
                        <a:pt x="1741" y="1143"/>
                      </a:lnTo>
                      <a:lnTo>
                        <a:pt x="1779" y="1126"/>
                      </a:lnTo>
                      <a:lnTo>
                        <a:pt x="1815" y="1100"/>
                      </a:lnTo>
                      <a:lnTo>
                        <a:pt x="1853" y="1047"/>
                      </a:lnTo>
                      <a:lnTo>
                        <a:pt x="1867" y="1017"/>
                      </a:lnTo>
                      <a:lnTo>
                        <a:pt x="1887" y="924"/>
                      </a:lnTo>
                      <a:lnTo>
                        <a:pt x="1891" y="863"/>
                      </a:lnTo>
                      <a:lnTo>
                        <a:pt x="1887" y="833"/>
                      </a:lnTo>
                      <a:lnTo>
                        <a:pt x="1870" y="786"/>
                      </a:lnTo>
                      <a:lnTo>
                        <a:pt x="1839" y="772"/>
                      </a:lnTo>
                      <a:lnTo>
                        <a:pt x="1863" y="690"/>
                      </a:lnTo>
                      <a:lnTo>
                        <a:pt x="1861" y="639"/>
                      </a:lnTo>
                      <a:lnTo>
                        <a:pt x="1846" y="611"/>
                      </a:lnTo>
                      <a:lnTo>
                        <a:pt x="1849" y="542"/>
                      </a:lnTo>
                      <a:lnTo>
                        <a:pt x="1832" y="490"/>
                      </a:lnTo>
                      <a:lnTo>
                        <a:pt x="1827" y="433"/>
                      </a:lnTo>
                      <a:lnTo>
                        <a:pt x="1876" y="300"/>
                      </a:lnTo>
                      <a:lnTo>
                        <a:pt x="1887" y="243"/>
                      </a:lnTo>
                      <a:lnTo>
                        <a:pt x="1886" y="182"/>
                      </a:lnTo>
                      <a:lnTo>
                        <a:pt x="1876" y="117"/>
                      </a:lnTo>
                      <a:lnTo>
                        <a:pt x="1851" y="67"/>
                      </a:lnTo>
                      <a:lnTo>
                        <a:pt x="1809" y="16"/>
                      </a:lnTo>
                      <a:lnTo>
                        <a:pt x="1748" y="0"/>
                      </a:lnTo>
                      <a:lnTo>
                        <a:pt x="1670" y="104"/>
                      </a:lnTo>
                      <a:lnTo>
                        <a:pt x="1625" y="162"/>
                      </a:lnTo>
                      <a:lnTo>
                        <a:pt x="1567" y="223"/>
                      </a:lnTo>
                      <a:lnTo>
                        <a:pt x="1505" y="273"/>
                      </a:lnTo>
                      <a:lnTo>
                        <a:pt x="1468" y="301"/>
                      </a:lnTo>
                      <a:lnTo>
                        <a:pt x="1441" y="335"/>
                      </a:lnTo>
                      <a:lnTo>
                        <a:pt x="1372" y="344"/>
                      </a:lnTo>
                      <a:lnTo>
                        <a:pt x="1318" y="379"/>
                      </a:lnTo>
                      <a:lnTo>
                        <a:pt x="1276" y="440"/>
                      </a:lnTo>
                      <a:lnTo>
                        <a:pt x="1175" y="426"/>
                      </a:lnTo>
                      <a:lnTo>
                        <a:pt x="1127" y="433"/>
                      </a:lnTo>
                      <a:lnTo>
                        <a:pt x="1058" y="453"/>
                      </a:lnTo>
                      <a:lnTo>
                        <a:pt x="970" y="493"/>
                      </a:lnTo>
                      <a:lnTo>
                        <a:pt x="909" y="469"/>
                      </a:lnTo>
                      <a:lnTo>
                        <a:pt x="752" y="457"/>
                      </a:lnTo>
                      <a:lnTo>
                        <a:pt x="696" y="459"/>
                      </a:lnTo>
                      <a:lnTo>
                        <a:pt x="648" y="460"/>
                      </a:lnTo>
                      <a:lnTo>
                        <a:pt x="598" y="423"/>
                      </a:lnTo>
                      <a:lnTo>
                        <a:pt x="513" y="392"/>
                      </a:lnTo>
                      <a:lnTo>
                        <a:pt x="455" y="386"/>
                      </a:lnTo>
                      <a:lnTo>
                        <a:pt x="423" y="395"/>
                      </a:lnTo>
                      <a:lnTo>
                        <a:pt x="393" y="364"/>
                      </a:lnTo>
                      <a:lnTo>
                        <a:pt x="370" y="321"/>
                      </a:lnTo>
                      <a:lnTo>
                        <a:pt x="328" y="334"/>
                      </a:lnTo>
                      <a:lnTo>
                        <a:pt x="278" y="338"/>
                      </a:lnTo>
                      <a:lnTo>
                        <a:pt x="237" y="331"/>
                      </a:lnTo>
                      <a:lnTo>
                        <a:pt x="212" y="320"/>
                      </a:lnTo>
                      <a:lnTo>
                        <a:pt x="151" y="368"/>
                      </a:lnTo>
                      <a:lnTo>
                        <a:pt x="134" y="395"/>
                      </a:lnTo>
                      <a:lnTo>
                        <a:pt x="99" y="406"/>
                      </a:lnTo>
                      <a:lnTo>
                        <a:pt x="59" y="440"/>
                      </a:lnTo>
                      <a:lnTo>
                        <a:pt x="32" y="497"/>
                      </a:lnTo>
                      <a:lnTo>
                        <a:pt x="21" y="540"/>
                      </a:lnTo>
                      <a:lnTo>
                        <a:pt x="21" y="581"/>
                      </a:lnTo>
                      <a:lnTo>
                        <a:pt x="26" y="630"/>
                      </a:lnTo>
                      <a:lnTo>
                        <a:pt x="46" y="679"/>
                      </a:lnTo>
                      <a:lnTo>
                        <a:pt x="75" y="714"/>
                      </a:lnTo>
                      <a:lnTo>
                        <a:pt x="76" y="736"/>
                      </a:lnTo>
                      <a:lnTo>
                        <a:pt x="50" y="795"/>
                      </a:lnTo>
                      <a:lnTo>
                        <a:pt x="21" y="849"/>
                      </a:lnTo>
                      <a:lnTo>
                        <a:pt x="4" y="900"/>
                      </a:lnTo>
                      <a:lnTo>
                        <a:pt x="0" y="938"/>
                      </a:lnTo>
                      <a:lnTo>
                        <a:pt x="4" y="982"/>
                      </a:lnTo>
                      <a:lnTo>
                        <a:pt x="14" y="1019"/>
                      </a:lnTo>
                      <a:lnTo>
                        <a:pt x="35" y="1049"/>
                      </a:lnTo>
                      <a:lnTo>
                        <a:pt x="76" y="1076"/>
                      </a:lnTo>
                      <a:lnTo>
                        <a:pt x="59" y="1112"/>
                      </a:lnTo>
                      <a:lnTo>
                        <a:pt x="48" y="1138"/>
                      </a:lnTo>
                      <a:lnTo>
                        <a:pt x="45" y="1178"/>
                      </a:lnTo>
                      <a:lnTo>
                        <a:pt x="46" y="1280"/>
                      </a:lnTo>
                      <a:lnTo>
                        <a:pt x="50" y="1354"/>
                      </a:lnTo>
                      <a:lnTo>
                        <a:pt x="70" y="1428"/>
                      </a:lnTo>
                      <a:lnTo>
                        <a:pt x="113" y="1512"/>
                      </a:lnTo>
                      <a:lnTo>
                        <a:pt x="100" y="1533"/>
                      </a:lnTo>
                      <a:lnTo>
                        <a:pt x="94" y="1564"/>
                      </a:lnTo>
                      <a:lnTo>
                        <a:pt x="104" y="1611"/>
                      </a:lnTo>
                      <a:lnTo>
                        <a:pt x="128" y="1649"/>
                      </a:lnTo>
                      <a:lnTo>
                        <a:pt x="165" y="1685"/>
                      </a:lnTo>
                      <a:lnTo>
                        <a:pt x="207" y="1710"/>
                      </a:lnTo>
                      <a:lnTo>
                        <a:pt x="257" y="1719"/>
                      </a:lnTo>
                      <a:lnTo>
                        <a:pt x="329" y="1712"/>
                      </a:lnTo>
                      <a:lnTo>
                        <a:pt x="394" y="1692"/>
                      </a:lnTo>
                      <a:lnTo>
                        <a:pt x="445" y="1654"/>
                      </a:lnTo>
                      <a:lnTo>
                        <a:pt x="491" y="1638"/>
                      </a:lnTo>
                      <a:lnTo>
                        <a:pt x="536" y="1634"/>
                      </a:lnTo>
                      <a:lnTo>
                        <a:pt x="571" y="1629"/>
                      </a:lnTo>
                      <a:lnTo>
                        <a:pt x="618" y="1618"/>
                      </a:lnTo>
                      <a:lnTo>
                        <a:pt x="645" y="1590"/>
                      </a:lnTo>
                      <a:lnTo>
                        <a:pt x="652" y="1557"/>
                      </a:lnTo>
                      <a:lnTo>
                        <a:pt x="648" y="1514"/>
                      </a:lnTo>
                      <a:lnTo>
                        <a:pt x="646" y="1486"/>
                      </a:lnTo>
                      <a:lnTo>
                        <a:pt x="660" y="1464"/>
                      </a:lnTo>
                      <a:lnTo>
                        <a:pt x="680" y="1454"/>
                      </a:lnTo>
                      <a:lnTo>
                        <a:pt x="708" y="1454"/>
                      </a:lnTo>
                      <a:lnTo>
                        <a:pt x="752" y="1468"/>
                      </a:lnTo>
                      <a:lnTo>
                        <a:pt x="793" y="1368"/>
                      </a:lnTo>
                      <a:lnTo>
                        <a:pt x="690" y="1334"/>
                      </a:lnTo>
                      <a:lnTo>
                        <a:pt x="618" y="1338"/>
                      </a:lnTo>
                      <a:lnTo>
                        <a:pt x="551" y="1357"/>
                      </a:lnTo>
                      <a:lnTo>
                        <a:pt x="481" y="1387"/>
                      </a:lnTo>
                      <a:lnTo>
                        <a:pt x="408" y="1418"/>
                      </a:lnTo>
                      <a:lnTo>
                        <a:pt x="376" y="1429"/>
                      </a:lnTo>
                      <a:lnTo>
                        <a:pt x="379" y="1388"/>
                      </a:lnTo>
                      <a:lnTo>
                        <a:pt x="403" y="1328"/>
                      </a:lnTo>
                      <a:lnTo>
                        <a:pt x="407" y="1263"/>
                      </a:lnTo>
                      <a:lnTo>
                        <a:pt x="376" y="1183"/>
                      </a:lnTo>
                      <a:lnTo>
                        <a:pt x="348" y="1144"/>
                      </a:lnTo>
                      <a:lnTo>
                        <a:pt x="342" y="1124"/>
                      </a:lnTo>
                      <a:lnTo>
                        <a:pt x="340" y="1104"/>
                      </a:lnTo>
                      <a:lnTo>
                        <a:pt x="366" y="1039"/>
                      </a:lnTo>
                      <a:lnTo>
                        <a:pt x="372" y="991"/>
                      </a:lnTo>
                      <a:lnTo>
                        <a:pt x="372" y="931"/>
                      </a:lnTo>
                      <a:lnTo>
                        <a:pt x="352" y="882"/>
                      </a:lnTo>
                      <a:lnTo>
                        <a:pt x="318" y="821"/>
                      </a:lnTo>
                      <a:lnTo>
                        <a:pt x="359" y="796"/>
                      </a:lnTo>
                      <a:lnTo>
                        <a:pt x="396" y="742"/>
                      </a:lnTo>
                      <a:lnTo>
                        <a:pt x="418" y="677"/>
                      </a:lnTo>
                      <a:lnTo>
                        <a:pt x="427" y="639"/>
                      </a:lnTo>
                      <a:lnTo>
                        <a:pt x="477" y="635"/>
                      </a:lnTo>
                      <a:lnTo>
                        <a:pt x="519" y="677"/>
                      </a:lnTo>
                      <a:lnTo>
                        <a:pt x="580" y="714"/>
                      </a:lnTo>
                      <a:lnTo>
                        <a:pt x="626" y="717"/>
                      </a:lnTo>
                      <a:lnTo>
                        <a:pt x="664" y="704"/>
                      </a:lnTo>
                      <a:lnTo>
                        <a:pt x="698" y="683"/>
                      </a:lnTo>
                      <a:lnTo>
                        <a:pt x="732" y="711"/>
                      </a:lnTo>
                      <a:lnTo>
                        <a:pt x="789" y="738"/>
                      </a:lnTo>
                      <a:lnTo>
                        <a:pt x="865" y="750"/>
                      </a:lnTo>
                      <a:lnTo>
                        <a:pt x="926" y="748"/>
                      </a:lnTo>
                      <a:lnTo>
                        <a:pt x="967" y="742"/>
                      </a:lnTo>
                      <a:lnTo>
                        <a:pt x="1017" y="720"/>
                      </a:lnTo>
                      <a:lnTo>
                        <a:pt x="1065" y="690"/>
                      </a:lnTo>
                      <a:lnTo>
                        <a:pt x="1125" y="717"/>
                      </a:lnTo>
                      <a:lnTo>
                        <a:pt x="1191" y="711"/>
                      </a:lnTo>
                      <a:lnTo>
                        <a:pt x="1284" y="700"/>
                      </a:lnTo>
                      <a:lnTo>
                        <a:pt x="1338" y="671"/>
                      </a:lnTo>
                      <a:lnTo>
                        <a:pt x="1380" y="639"/>
                      </a:lnTo>
                      <a:lnTo>
                        <a:pt x="1417" y="596"/>
                      </a:lnTo>
                      <a:lnTo>
                        <a:pt x="1429" y="578"/>
                      </a:lnTo>
                      <a:lnTo>
                        <a:pt x="1465" y="530"/>
                      </a:lnTo>
                      <a:lnTo>
                        <a:pt x="1495" y="524"/>
                      </a:lnTo>
                      <a:lnTo>
                        <a:pt x="1543" y="511"/>
                      </a:lnTo>
                      <a:lnTo>
                        <a:pt x="1518" y="606"/>
                      </a:lnTo>
                      <a:lnTo>
                        <a:pt x="1513" y="700"/>
                      </a:lnTo>
                      <a:lnTo>
                        <a:pt x="1525" y="752"/>
                      </a:lnTo>
                      <a:lnTo>
                        <a:pt x="1553" y="792"/>
                      </a:lnTo>
                      <a:lnTo>
                        <a:pt x="1622" y="835"/>
                      </a:lnTo>
                      <a:lnTo>
                        <a:pt x="1598" y="882"/>
                      </a:lnTo>
                      <a:lnTo>
                        <a:pt x="1574" y="938"/>
                      </a:lnTo>
                      <a:lnTo>
                        <a:pt x="1543" y="972"/>
                      </a:lnTo>
                      <a:lnTo>
                        <a:pt x="1511" y="1021"/>
                      </a:lnTo>
                      <a:lnTo>
                        <a:pt x="1489" y="1082"/>
                      </a:lnTo>
                      <a:lnTo>
                        <a:pt x="1493" y="1150"/>
                      </a:lnTo>
                      <a:lnTo>
                        <a:pt x="1479" y="1173"/>
                      </a:lnTo>
                      <a:lnTo>
                        <a:pt x="1439" y="1197"/>
                      </a:lnTo>
                      <a:lnTo>
                        <a:pt x="1403" y="1229"/>
                      </a:lnTo>
                      <a:lnTo>
                        <a:pt x="1382" y="1258"/>
                      </a:lnTo>
                      <a:lnTo>
                        <a:pt x="1368" y="1293"/>
                      </a:lnTo>
                      <a:lnTo>
                        <a:pt x="1366" y="1344"/>
                      </a:lnTo>
                      <a:lnTo>
                        <a:pt x="1362" y="1415"/>
                      </a:lnTo>
                      <a:lnTo>
                        <a:pt x="1344" y="1476"/>
                      </a:lnTo>
                      <a:lnTo>
                        <a:pt x="1324" y="1554"/>
                      </a:lnTo>
                      <a:lnTo>
                        <a:pt x="1300" y="1587"/>
                      </a:lnTo>
                      <a:lnTo>
                        <a:pt x="1276" y="1605"/>
                      </a:lnTo>
                      <a:lnTo>
                        <a:pt x="1239" y="1615"/>
                      </a:lnTo>
                      <a:lnTo>
                        <a:pt x="1213" y="1618"/>
                      </a:lnTo>
                      <a:lnTo>
                        <a:pt x="1189" y="1611"/>
                      </a:lnTo>
                      <a:lnTo>
                        <a:pt x="1163" y="1604"/>
                      </a:lnTo>
                      <a:lnTo>
                        <a:pt x="1133" y="1585"/>
                      </a:lnTo>
                      <a:lnTo>
                        <a:pt x="1106" y="1569"/>
                      </a:lnTo>
                      <a:lnTo>
                        <a:pt x="1076" y="1554"/>
                      </a:lnTo>
                      <a:lnTo>
                        <a:pt x="1044" y="1547"/>
                      </a:lnTo>
                      <a:lnTo>
                        <a:pt x="1020" y="1543"/>
                      </a:lnTo>
                      <a:lnTo>
                        <a:pt x="994" y="1547"/>
                      </a:lnTo>
                      <a:lnTo>
                        <a:pt x="960" y="1569"/>
                      </a:lnTo>
                      <a:lnTo>
                        <a:pt x="933" y="1600"/>
                      </a:lnTo>
                      <a:lnTo>
                        <a:pt x="915" y="1638"/>
                      </a:lnTo>
                      <a:lnTo>
                        <a:pt x="905" y="1702"/>
                      </a:lnTo>
                      <a:lnTo>
                        <a:pt x="909" y="1780"/>
                      </a:lnTo>
                      <a:lnTo>
                        <a:pt x="932" y="1800"/>
                      </a:lnTo>
                      <a:lnTo>
                        <a:pt x="914" y="1845"/>
                      </a:lnTo>
                      <a:lnTo>
                        <a:pt x="919" y="1943"/>
                      </a:lnTo>
                      <a:lnTo>
                        <a:pt x="982" y="2119"/>
                      </a:lnTo>
                      <a:lnTo>
                        <a:pt x="982" y="2176"/>
                      </a:lnTo>
                      <a:lnTo>
                        <a:pt x="993" y="2343"/>
                      </a:lnTo>
                      <a:lnTo>
                        <a:pt x="1010" y="2363"/>
                      </a:lnTo>
                      <a:close/>
                    </a:path>
                  </a:pathLst>
                </a:custGeom>
                <a:solidFill>
                  <a:srgbClr val="FFC080"/>
                </a:solidFill>
                <a:ln w="7938">
                  <a:solidFill>
                    <a:srgbClr val="000000"/>
                  </a:solidFill>
                  <a:round/>
                  <a:headEnd/>
                  <a:tailEnd/>
                </a:ln>
              </p:spPr>
              <p:txBody>
                <a:bodyPr/>
                <a:lstStyle/>
                <a:p>
                  <a:endParaRPr lang="en-US"/>
                </a:p>
              </p:txBody>
            </p:sp>
            <p:grpSp>
              <p:nvGrpSpPr>
                <p:cNvPr id="34140" name="Group 172">
                  <a:extLst>
                    <a:ext uri="{FF2B5EF4-FFF2-40B4-BE49-F238E27FC236}">
                      <a16:creationId xmlns:a16="http://schemas.microsoft.com/office/drawing/2014/main" id="{BCEE16DD-7364-4C7F-8473-F920E1BBB8A7}"/>
                    </a:ext>
                  </a:extLst>
                </p:cNvPr>
                <p:cNvGrpSpPr>
                  <a:grpSpLocks/>
                </p:cNvGrpSpPr>
                <p:nvPr/>
              </p:nvGrpSpPr>
              <p:grpSpPr bwMode="auto">
                <a:xfrm>
                  <a:off x="1610" y="596"/>
                  <a:ext cx="415" cy="346"/>
                  <a:chOff x="1610" y="596"/>
                  <a:chExt cx="415" cy="346"/>
                </a:xfrm>
              </p:grpSpPr>
              <p:sp>
                <p:nvSpPr>
                  <p:cNvPr id="34141" name="Freeform 173">
                    <a:extLst>
                      <a:ext uri="{FF2B5EF4-FFF2-40B4-BE49-F238E27FC236}">
                        <a16:creationId xmlns:a16="http://schemas.microsoft.com/office/drawing/2014/main" id="{FA036F8D-923C-411D-B374-CE83CAC54759}"/>
                      </a:ext>
                    </a:extLst>
                  </p:cNvPr>
                  <p:cNvSpPr>
                    <a:spLocks/>
                  </p:cNvSpPr>
                  <p:nvPr/>
                </p:nvSpPr>
                <p:spPr bwMode="auto">
                  <a:xfrm>
                    <a:off x="1990" y="631"/>
                    <a:ext cx="6" cy="32"/>
                  </a:xfrm>
                  <a:custGeom>
                    <a:avLst/>
                    <a:gdLst>
                      <a:gd name="T0" fmla="*/ 0 w 24"/>
                      <a:gd name="T1" fmla="*/ 0 h 127"/>
                      <a:gd name="T2" fmla="*/ 0 w 24"/>
                      <a:gd name="T3" fmla="*/ 0 h 127"/>
                      <a:gd name="T4" fmla="*/ 0 w 24"/>
                      <a:gd name="T5" fmla="*/ 0 h 127"/>
                      <a:gd name="T6" fmla="*/ 0 w 24"/>
                      <a:gd name="T7" fmla="*/ 0 h 127"/>
                      <a:gd name="T8" fmla="*/ 0 60000 65536"/>
                      <a:gd name="T9" fmla="*/ 0 60000 65536"/>
                      <a:gd name="T10" fmla="*/ 0 60000 65536"/>
                      <a:gd name="T11" fmla="*/ 0 60000 65536"/>
                      <a:gd name="T12" fmla="*/ 0 w 24"/>
                      <a:gd name="T13" fmla="*/ 0 h 127"/>
                      <a:gd name="T14" fmla="*/ 24 w 24"/>
                      <a:gd name="T15" fmla="*/ 127 h 127"/>
                    </a:gdLst>
                    <a:ahLst/>
                    <a:cxnLst>
                      <a:cxn ang="T8">
                        <a:pos x="T0" y="T1"/>
                      </a:cxn>
                      <a:cxn ang="T9">
                        <a:pos x="T2" y="T3"/>
                      </a:cxn>
                      <a:cxn ang="T10">
                        <a:pos x="T4" y="T5"/>
                      </a:cxn>
                      <a:cxn ang="T11">
                        <a:pos x="T6" y="T7"/>
                      </a:cxn>
                    </a:cxnLst>
                    <a:rect l="T12" t="T13" r="T14" b="T15"/>
                    <a:pathLst>
                      <a:path w="24" h="127">
                        <a:moveTo>
                          <a:pt x="24" y="127"/>
                        </a:moveTo>
                        <a:lnTo>
                          <a:pt x="0" y="72"/>
                        </a:lnTo>
                        <a:lnTo>
                          <a:pt x="0" y="12"/>
                        </a:lnTo>
                        <a:lnTo>
                          <a:pt x="12"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42" name="Freeform 174">
                    <a:extLst>
                      <a:ext uri="{FF2B5EF4-FFF2-40B4-BE49-F238E27FC236}">
                        <a16:creationId xmlns:a16="http://schemas.microsoft.com/office/drawing/2014/main" id="{3C911774-1EB9-4E26-9216-13A0AE1D5201}"/>
                      </a:ext>
                    </a:extLst>
                  </p:cNvPr>
                  <p:cNvSpPr>
                    <a:spLocks/>
                  </p:cNvSpPr>
                  <p:nvPr/>
                </p:nvSpPr>
                <p:spPr bwMode="auto">
                  <a:xfrm>
                    <a:off x="1963" y="596"/>
                    <a:ext cx="46" cy="59"/>
                  </a:xfrm>
                  <a:custGeom>
                    <a:avLst/>
                    <a:gdLst>
                      <a:gd name="T0" fmla="*/ 0 w 187"/>
                      <a:gd name="T1" fmla="*/ 0 h 237"/>
                      <a:gd name="T2" fmla="*/ 0 w 187"/>
                      <a:gd name="T3" fmla="*/ 0 h 237"/>
                      <a:gd name="T4" fmla="*/ 0 w 187"/>
                      <a:gd name="T5" fmla="*/ 0 h 237"/>
                      <a:gd name="T6" fmla="*/ 0 w 187"/>
                      <a:gd name="T7" fmla="*/ 0 h 237"/>
                      <a:gd name="T8" fmla="*/ 0 w 187"/>
                      <a:gd name="T9" fmla="*/ 0 h 237"/>
                      <a:gd name="T10" fmla="*/ 0 w 187"/>
                      <a:gd name="T11" fmla="*/ 0 h 237"/>
                      <a:gd name="T12" fmla="*/ 0 w 187"/>
                      <a:gd name="T13" fmla="*/ 0 h 237"/>
                      <a:gd name="T14" fmla="*/ 0 w 187"/>
                      <a:gd name="T15" fmla="*/ 0 h 237"/>
                      <a:gd name="T16" fmla="*/ 0 60000 65536"/>
                      <a:gd name="T17" fmla="*/ 0 60000 65536"/>
                      <a:gd name="T18" fmla="*/ 0 60000 65536"/>
                      <a:gd name="T19" fmla="*/ 0 60000 65536"/>
                      <a:gd name="T20" fmla="*/ 0 60000 65536"/>
                      <a:gd name="T21" fmla="*/ 0 60000 65536"/>
                      <a:gd name="T22" fmla="*/ 0 60000 65536"/>
                      <a:gd name="T23" fmla="*/ 0 60000 65536"/>
                      <a:gd name="T24" fmla="*/ 0 w 187"/>
                      <a:gd name="T25" fmla="*/ 0 h 237"/>
                      <a:gd name="T26" fmla="*/ 187 w 187"/>
                      <a:gd name="T27" fmla="*/ 237 h 2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7" h="237">
                        <a:moveTo>
                          <a:pt x="187" y="0"/>
                        </a:moveTo>
                        <a:lnTo>
                          <a:pt x="163" y="55"/>
                        </a:lnTo>
                        <a:lnTo>
                          <a:pt x="139" y="109"/>
                        </a:lnTo>
                        <a:lnTo>
                          <a:pt x="128" y="152"/>
                        </a:lnTo>
                        <a:lnTo>
                          <a:pt x="84" y="176"/>
                        </a:lnTo>
                        <a:lnTo>
                          <a:pt x="43" y="218"/>
                        </a:lnTo>
                        <a:lnTo>
                          <a:pt x="0" y="224"/>
                        </a:lnTo>
                        <a:lnTo>
                          <a:pt x="19" y="23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43" name="Freeform 175">
                    <a:extLst>
                      <a:ext uri="{FF2B5EF4-FFF2-40B4-BE49-F238E27FC236}">
                        <a16:creationId xmlns:a16="http://schemas.microsoft.com/office/drawing/2014/main" id="{572B408E-B9BC-4B07-A449-FF08401A766C}"/>
                      </a:ext>
                    </a:extLst>
                  </p:cNvPr>
                  <p:cNvSpPr>
                    <a:spLocks/>
                  </p:cNvSpPr>
                  <p:nvPr/>
                </p:nvSpPr>
                <p:spPr bwMode="auto">
                  <a:xfrm>
                    <a:off x="1823" y="652"/>
                    <a:ext cx="9" cy="14"/>
                  </a:xfrm>
                  <a:custGeom>
                    <a:avLst/>
                    <a:gdLst>
                      <a:gd name="T0" fmla="*/ 0 w 37"/>
                      <a:gd name="T1" fmla="*/ 0 h 55"/>
                      <a:gd name="T2" fmla="*/ 0 w 37"/>
                      <a:gd name="T3" fmla="*/ 0 h 55"/>
                      <a:gd name="T4" fmla="*/ 0 w 37"/>
                      <a:gd name="T5" fmla="*/ 0 h 55"/>
                      <a:gd name="T6" fmla="*/ 0 60000 65536"/>
                      <a:gd name="T7" fmla="*/ 0 60000 65536"/>
                      <a:gd name="T8" fmla="*/ 0 60000 65536"/>
                      <a:gd name="T9" fmla="*/ 0 w 37"/>
                      <a:gd name="T10" fmla="*/ 0 h 55"/>
                      <a:gd name="T11" fmla="*/ 37 w 37"/>
                      <a:gd name="T12" fmla="*/ 55 h 55"/>
                    </a:gdLst>
                    <a:ahLst/>
                    <a:cxnLst>
                      <a:cxn ang="T6">
                        <a:pos x="T0" y="T1"/>
                      </a:cxn>
                      <a:cxn ang="T7">
                        <a:pos x="T2" y="T3"/>
                      </a:cxn>
                      <a:cxn ang="T8">
                        <a:pos x="T4" y="T5"/>
                      </a:cxn>
                    </a:cxnLst>
                    <a:rect l="T9" t="T10" r="T11" b="T12"/>
                    <a:pathLst>
                      <a:path w="37" h="55">
                        <a:moveTo>
                          <a:pt x="0" y="0"/>
                        </a:moveTo>
                        <a:lnTo>
                          <a:pt x="37" y="48"/>
                        </a:lnTo>
                        <a:lnTo>
                          <a:pt x="37" y="55"/>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44" name="Line 176">
                    <a:extLst>
                      <a:ext uri="{FF2B5EF4-FFF2-40B4-BE49-F238E27FC236}">
                        <a16:creationId xmlns:a16="http://schemas.microsoft.com/office/drawing/2014/main" id="{6D0BBB59-286B-46C5-A728-F115C7898F5D}"/>
                      </a:ext>
                    </a:extLst>
                  </p:cNvPr>
                  <p:cNvSpPr>
                    <a:spLocks noChangeShapeType="1"/>
                  </p:cNvSpPr>
                  <p:nvPr/>
                </p:nvSpPr>
                <p:spPr bwMode="auto">
                  <a:xfrm>
                    <a:off x="1738" y="635"/>
                    <a:ext cx="14" cy="18"/>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145" name="Freeform 177">
                    <a:extLst>
                      <a:ext uri="{FF2B5EF4-FFF2-40B4-BE49-F238E27FC236}">
                        <a16:creationId xmlns:a16="http://schemas.microsoft.com/office/drawing/2014/main" id="{596F31AE-1365-4D93-BD15-FD7430D3D5C8}"/>
                      </a:ext>
                    </a:extLst>
                  </p:cNvPr>
                  <p:cNvSpPr>
                    <a:spLocks/>
                  </p:cNvSpPr>
                  <p:nvPr/>
                </p:nvSpPr>
                <p:spPr bwMode="auto">
                  <a:xfrm>
                    <a:off x="1610" y="622"/>
                    <a:ext cx="77" cy="12"/>
                  </a:xfrm>
                  <a:custGeom>
                    <a:avLst/>
                    <a:gdLst>
                      <a:gd name="T0" fmla="*/ 0 w 309"/>
                      <a:gd name="T1" fmla="*/ 0 h 49"/>
                      <a:gd name="T2" fmla="*/ 0 w 309"/>
                      <a:gd name="T3" fmla="*/ 0 h 49"/>
                      <a:gd name="T4" fmla="*/ 0 w 309"/>
                      <a:gd name="T5" fmla="*/ 0 h 49"/>
                      <a:gd name="T6" fmla="*/ 0 w 309"/>
                      <a:gd name="T7" fmla="*/ 0 h 49"/>
                      <a:gd name="T8" fmla="*/ 0 w 309"/>
                      <a:gd name="T9" fmla="*/ 0 h 49"/>
                      <a:gd name="T10" fmla="*/ 0 w 309"/>
                      <a:gd name="T11" fmla="*/ 0 h 49"/>
                      <a:gd name="T12" fmla="*/ 0 w 309"/>
                      <a:gd name="T13" fmla="*/ 0 h 49"/>
                      <a:gd name="T14" fmla="*/ 0 w 309"/>
                      <a:gd name="T15" fmla="*/ 0 h 49"/>
                      <a:gd name="T16" fmla="*/ 0 w 309"/>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9"/>
                      <a:gd name="T28" fmla="*/ 0 h 49"/>
                      <a:gd name="T29" fmla="*/ 309 w 309"/>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9" h="49">
                        <a:moveTo>
                          <a:pt x="309" y="0"/>
                        </a:moveTo>
                        <a:lnTo>
                          <a:pt x="266" y="43"/>
                        </a:lnTo>
                        <a:lnTo>
                          <a:pt x="224" y="49"/>
                        </a:lnTo>
                        <a:lnTo>
                          <a:pt x="194" y="19"/>
                        </a:lnTo>
                        <a:lnTo>
                          <a:pt x="146" y="6"/>
                        </a:lnTo>
                        <a:lnTo>
                          <a:pt x="91" y="6"/>
                        </a:lnTo>
                        <a:lnTo>
                          <a:pt x="19" y="6"/>
                        </a:lnTo>
                        <a:lnTo>
                          <a:pt x="0" y="6"/>
                        </a:lnTo>
                        <a:lnTo>
                          <a:pt x="7" y="12"/>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46" name="Freeform 178">
                    <a:extLst>
                      <a:ext uri="{FF2B5EF4-FFF2-40B4-BE49-F238E27FC236}">
                        <a16:creationId xmlns:a16="http://schemas.microsoft.com/office/drawing/2014/main" id="{B023D6E0-9453-48C5-BD03-2FA701AD86FC}"/>
                      </a:ext>
                    </a:extLst>
                  </p:cNvPr>
                  <p:cNvSpPr>
                    <a:spLocks/>
                  </p:cNvSpPr>
                  <p:nvPr/>
                </p:nvSpPr>
                <p:spPr bwMode="auto">
                  <a:xfrm>
                    <a:off x="1620" y="669"/>
                    <a:ext cx="65" cy="44"/>
                  </a:xfrm>
                  <a:custGeom>
                    <a:avLst/>
                    <a:gdLst>
                      <a:gd name="T0" fmla="*/ 0 w 260"/>
                      <a:gd name="T1" fmla="*/ 0 h 176"/>
                      <a:gd name="T2" fmla="*/ 0 w 260"/>
                      <a:gd name="T3" fmla="*/ 0 h 176"/>
                      <a:gd name="T4" fmla="*/ 0 w 260"/>
                      <a:gd name="T5" fmla="*/ 0 h 176"/>
                      <a:gd name="T6" fmla="*/ 0 w 260"/>
                      <a:gd name="T7" fmla="*/ 0 h 176"/>
                      <a:gd name="T8" fmla="*/ 0 w 260"/>
                      <a:gd name="T9" fmla="*/ 0 h 176"/>
                      <a:gd name="T10" fmla="*/ 0 w 260"/>
                      <a:gd name="T11" fmla="*/ 0 h 176"/>
                      <a:gd name="T12" fmla="*/ 0 w 260"/>
                      <a:gd name="T13" fmla="*/ 0 h 176"/>
                      <a:gd name="T14" fmla="*/ 0 w 260"/>
                      <a:gd name="T15" fmla="*/ 0 h 176"/>
                      <a:gd name="T16" fmla="*/ 0 w 260"/>
                      <a:gd name="T17" fmla="*/ 0 h 176"/>
                      <a:gd name="T18" fmla="*/ 0 w 260"/>
                      <a:gd name="T19" fmla="*/ 0 h 176"/>
                      <a:gd name="T20" fmla="*/ 0 w 260"/>
                      <a:gd name="T21" fmla="*/ 0 h 1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0"/>
                      <a:gd name="T34" fmla="*/ 0 h 176"/>
                      <a:gd name="T35" fmla="*/ 260 w 260"/>
                      <a:gd name="T36" fmla="*/ 176 h 1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0" h="176">
                        <a:moveTo>
                          <a:pt x="260" y="73"/>
                        </a:moveTo>
                        <a:lnTo>
                          <a:pt x="193" y="73"/>
                        </a:lnTo>
                        <a:lnTo>
                          <a:pt x="138" y="73"/>
                        </a:lnTo>
                        <a:lnTo>
                          <a:pt x="90" y="73"/>
                        </a:lnTo>
                        <a:lnTo>
                          <a:pt x="42" y="42"/>
                        </a:lnTo>
                        <a:lnTo>
                          <a:pt x="7" y="0"/>
                        </a:lnTo>
                        <a:lnTo>
                          <a:pt x="36" y="49"/>
                        </a:lnTo>
                        <a:lnTo>
                          <a:pt x="42" y="97"/>
                        </a:lnTo>
                        <a:lnTo>
                          <a:pt x="36" y="140"/>
                        </a:lnTo>
                        <a:lnTo>
                          <a:pt x="18" y="157"/>
                        </a:lnTo>
                        <a:lnTo>
                          <a:pt x="0" y="176"/>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47" name="Freeform 179">
                    <a:extLst>
                      <a:ext uri="{FF2B5EF4-FFF2-40B4-BE49-F238E27FC236}">
                        <a16:creationId xmlns:a16="http://schemas.microsoft.com/office/drawing/2014/main" id="{886382D8-60D9-47D2-9AF1-03DA2BF2C76C}"/>
                      </a:ext>
                    </a:extLst>
                  </p:cNvPr>
                  <p:cNvSpPr>
                    <a:spLocks/>
                  </p:cNvSpPr>
                  <p:nvPr/>
                </p:nvSpPr>
                <p:spPr bwMode="auto">
                  <a:xfrm>
                    <a:off x="1625" y="744"/>
                    <a:ext cx="37" cy="176"/>
                  </a:xfrm>
                  <a:custGeom>
                    <a:avLst/>
                    <a:gdLst>
                      <a:gd name="T0" fmla="*/ 0 w 151"/>
                      <a:gd name="T1" fmla="*/ 0 h 704"/>
                      <a:gd name="T2" fmla="*/ 0 w 151"/>
                      <a:gd name="T3" fmla="*/ 0 h 704"/>
                      <a:gd name="T4" fmla="*/ 0 w 151"/>
                      <a:gd name="T5" fmla="*/ 0 h 704"/>
                      <a:gd name="T6" fmla="*/ 0 w 151"/>
                      <a:gd name="T7" fmla="*/ 0 h 704"/>
                      <a:gd name="T8" fmla="*/ 0 w 151"/>
                      <a:gd name="T9" fmla="*/ 0 h 704"/>
                      <a:gd name="T10" fmla="*/ 0 w 151"/>
                      <a:gd name="T11" fmla="*/ 0 h 704"/>
                      <a:gd name="T12" fmla="*/ 0 w 151"/>
                      <a:gd name="T13" fmla="*/ 0 h 704"/>
                      <a:gd name="T14" fmla="*/ 0 w 151"/>
                      <a:gd name="T15" fmla="*/ 0 h 704"/>
                      <a:gd name="T16" fmla="*/ 0 w 151"/>
                      <a:gd name="T17" fmla="*/ 0 h 704"/>
                      <a:gd name="T18" fmla="*/ 0 w 151"/>
                      <a:gd name="T19" fmla="*/ 0 h 704"/>
                      <a:gd name="T20" fmla="*/ 0 w 151"/>
                      <a:gd name="T21" fmla="*/ 0 h 704"/>
                      <a:gd name="T22" fmla="*/ 0 w 151"/>
                      <a:gd name="T23" fmla="*/ 0 h 704"/>
                      <a:gd name="T24" fmla="*/ 0 w 151"/>
                      <a:gd name="T25" fmla="*/ 0 h 704"/>
                      <a:gd name="T26" fmla="*/ 0 w 151"/>
                      <a:gd name="T27" fmla="*/ 0 h 704"/>
                      <a:gd name="T28" fmla="*/ 0 w 151"/>
                      <a:gd name="T29" fmla="*/ 0 h 704"/>
                      <a:gd name="T30" fmla="*/ 0 w 151"/>
                      <a:gd name="T31" fmla="*/ 0 h 704"/>
                      <a:gd name="T32" fmla="*/ 0 w 151"/>
                      <a:gd name="T33" fmla="*/ 0 h 704"/>
                      <a:gd name="T34" fmla="*/ 0 w 151"/>
                      <a:gd name="T35" fmla="*/ 0 h 704"/>
                      <a:gd name="T36" fmla="*/ 0 w 151"/>
                      <a:gd name="T37" fmla="*/ 0 h 704"/>
                      <a:gd name="T38" fmla="*/ 0 w 151"/>
                      <a:gd name="T39" fmla="*/ 0 h 704"/>
                      <a:gd name="T40" fmla="*/ 0 w 151"/>
                      <a:gd name="T41" fmla="*/ 0 h 704"/>
                      <a:gd name="T42" fmla="*/ 0 w 151"/>
                      <a:gd name="T43" fmla="*/ 0 h 7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1"/>
                      <a:gd name="T67" fmla="*/ 0 h 704"/>
                      <a:gd name="T68" fmla="*/ 151 w 151"/>
                      <a:gd name="T69" fmla="*/ 704 h 7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1" h="704">
                        <a:moveTo>
                          <a:pt x="0" y="0"/>
                        </a:moveTo>
                        <a:lnTo>
                          <a:pt x="6" y="49"/>
                        </a:lnTo>
                        <a:lnTo>
                          <a:pt x="18" y="97"/>
                        </a:lnTo>
                        <a:lnTo>
                          <a:pt x="67" y="128"/>
                        </a:lnTo>
                        <a:lnTo>
                          <a:pt x="30" y="165"/>
                        </a:lnTo>
                        <a:lnTo>
                          <a:pt x="24" y="206"/>
                        </a:lnTo>
                        <a:lnTo>
                          <a:pt x="42" y="256"/>
                        </a:lnTo>
                        <a:lnTo>
                          <a:pt x="72" y="304"/>
                        </a:lnTo>
                        <a:lnTo>
                          <a:pt x="78" y="334"/>
                        </a:lnTo>
                        <a:lnTo>
                          <a:pt x="85" y="389"/>
                        </a:lnTo>
                        <a:lnTo>
                          <a:pt x="61" y="432"/>
                        </a:lnTo>
                        <a:lnTo>
                          <a:pt x="37" y="473"/>
                        </a:lnTo>
                        <a:lnTo>
                          <a:pt x="78" y="486"/>
                        </a:lnTo>
                        <a:lnTo>
                          <a:pt x="91" y="516"/>
                        </a:lnTo>
                        <a:lnTo>
                          <a:pt x="109" y="577"/>
                        </a:lnTo>
                        <a:lnTo>
                          <a:pt x="109" y="595"/>
                        </a:lnTo>
                        <a:lnTo>
                          <a:pt x="96" y="613"/>
                        </a:lnTo>
                        <a:lnTo>
                          <a:pt x="91" y="649"/>
                        </a:lnTo>
                        <a:lnTo>
                          <a:pt x="96" y="673"/>
                        </a:lnTo>
                        <a:lnTo>
                          <a:pt x="133" y="692"/>
                        </a:lnTo>
                        <a:lnTo>
                          <a:pt x="139" y="704"/>
                        </a:lnTo>
                        <a:lnTo>
                          <a:pt x="151" y="69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48" name="Freeform 180">
                    <a:extLst>
                      <a:ext uri="{FF2B5EF4-FFF2-40B4-BE49-F238E27FC236}">
                        <a16:creationId xmlns:a16="http://schemas.microsoft.com/office/drawing/2014/main" id="{C7F137CC-E48E-492D-94B8-6D9B3257A293}"/>
                      </a:ext>
                    </a:extLst>
                  </p:cNvPr>
                  <p:cNvSpPr>
                    <a:spLocks/>
                  </p:cNvSpPr>
                  <p:nvPr/>
                </p:nvSpPr>
                <p:spPr bwMode="auto">
                  <a:xfrm>
                    <a:off x="1999" y="701"/>
                    <a:ext cx="26" cy="36"/>
                  </a:xfrm>
                  <a:custGeom>
                    <a:avLst/>
                    <a:gdLst>
                      <a:gd name="T0" fmla="*/ 0 w 103"/>
                      <a:gd name="T1" fmla="*/ 0 h 146"/>
                      <a:gd name="T2" fmla="*/ 0 w 103"/>
                      <a:gd name="T3" fmla="*/ 0 h 146"/>
                      <a:gd name="T4" fmla="*/ 0 w 103"/>
                      <a:gd name="T5" fmla="*/ 0 h 146"/>
                      <a:gd name="T6" fmla="*/ 0 w 103"/>
                      <a:gd name="T7" fmla="*/ 0 h 146"/>
                      <a:gd name="T8" fmla="*/ 0 w 103"/>
                      <a:gd name="T9" fmla="*/ 0 h 146"/>
                      <a:gd name="T10" fmla="*/ 0 w 103"/>
                      <a:gd name="T11" fmla="*/ 0 h 146"/>
                      <a:gd name="T12" fmla="*/ 0 w 103"/>
                      <a:gd name="T13" fmla="*/ 0 h 146"/>
                      <a:gd name="T14" fmla="*/ 0 w 103"/>
                      <a:gd name="T15" fmla="*/ 0 h 146"/>
                      <a:gd name="T16" fmla="*/ 0 60000 65536"/>
                      <a:gd name="T17" fmla="*/ 0 60000 65536"/>
                      <a:gd name="T18" fmla="*/ 0 60000 65536"/>
                      <a:gd name="T19" fmla="*/ 0 60000 65536"/>
                      <a:gd name="T20" fmla="*/ 0 60000 65536"/>
                      <a:gd name="T21" fmla="*/ 0 60000 65536"/>
                      <a:gd name="T22" fmla="*/ 0 60000 65536"/>
                      <a:gd name="T23" fmla="*/ 0 60000 65536"/>
                      <a:gd name="T24" fmla="*/ 0 w 103"/>
                      <a:gd name="T25" fmla="*/ 0 h 146"/>
                      <a:gd name="T26" fmla="*/ 103 w 103"/>
                      <a:gd name="T27" fmla="*/ 146 h 1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3" h="146">
                        <a:moveTo>
                          <a:pt x="13" y="0"/>
                        </a:moveTo>
                        <a:lnTo>
                          <a:pt x="0" y="25"/>
                        </a:lnTo>
                        <a:lnTo>
                          <a:pt x="0" y="67"/>
                        </a:lnTo>
                        <a:lnTo>
                          <a:pt x="13" y="91"/>
                        </a:lnTo>
                        <a:lnTo>
                          <a:pt x="24" y="128"/>
                        </a:lnTo>
                        <a:lnTo>
                          <a:pt x="37" y="146"/>
                        </a:lnTo>
                        <a:lnTo>
                          <a:pt x="66" y="110"/>
                        </a:lnTo>
                        <a:lnTo>
                          <a:pt x="103" y="11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49" name="Freeform 181">
                    <a:extLst>
                      <a:ext uri="{FF2B5EF4-FFF2-40B4-BE49-F238E27FC236}">
                        <a16:creationId xmlns:a16="http://schemas.microsoft.com/office/drawing/2014/main" id="{5B36F59A-78D3-4EA9-BBDE-9F5C155AFEDC}"/>
                      </a:ext>
                    </a:extLst>
                  </p:cNvPr>
                  <p:cNvSpPr>
                    <a:spLocks/>
                  </p:cNvSpPr>
                  <p:nvPr/>
                </p:nvSpPr>
                <p:spPr bwMode="auto">
                  <a:xfrm>
                    <a:off x="1989" y="763"/>
                    <a:ext cx="20" cy="50"/>
                  </a:xfrm>
                  <a:custGeom>
                    <a:avLst/>
                    <a:gdLst>
                      <a:gd name="T0" fmla="*/ 0 w 84"/>
                      <a:gd name="T1" fmla="*/ 0 h 200"/>
                      <a:gd name="T2" fmla="*/ 0 w 84"/>
                      <a:gd name="T3" fmla="*/ 0 h 200"/>
                      <a:gd name="T4" fmla="*/ 0 w 84"/>
                      <a:gd name="T5" fmla="*/ 0 h 200"/>
                      <a:gd name="T6" fmla="*/ 0 w 84"/>
                      <a:gd name="T7" fmla="*/ 0 h 200"/>
                      <a:gd name="T8" fmla="*/ 0 w 84"/>
                      <a:gd name="T9" fmla="*/ 0 h 200"/>
                      <a:gd name="T10" fmla="*/ 0 w 84"/>
                      <a:gd name="T11" fmla="*/ 0 h 200"/>
                      <a:gd name="T12" fmla="*/ 0 60000 65536"/>
                      <a:gd name="T13" fmla="*/ 0 60000 65536"/>
                      <a:gd name="T14" fmla="*/ 0 60000 65536"/>
                      <a:gd name="T15" fmla="*/ 0 60000 65536"/>
                      <a:gd name="T16" fmla="*/ 0 60000 65536"/>
                      <a:gd name="T17" fmla="*/ 0 60000 65536"/>
                      <a:gd name="T18" fmla="*/ 0 w 84"/>
                      <a:gd name="T19" fmla="*/ 0 h 200"/>
                      <a:gd name="T20" fmla="*/ 84 w 8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84" h="200">
                        <a:moveTo>
                          <a:pt x="84" y="0"/>
                        </a:moveTo>
                        <a:lnTo>
                          <a:pt x="36" y="37"/>
                        </a:lnTo>
                        <a:lnTo>
                          <a:pt x="18" y="67"/>
                        </a:lnTo>
                        <a:lnTo>
                          <a:pt x="6" y="122"/>
                        </a:lnTo>
                        <a:lnTo>
                          <a:pt x="18" y="170"/>
                        </a:lnTo>
                        <a:lnTo>
                          <a:pt x="0" y="20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50" name="Freeform 182">
                    <a:extLst>
                      <a:ext uri="{FF2B5EF4-FFF2-40B4-BE49-F238E27FC236}">
                        <a16:creationId xmlns:a16="http://schemas.microsoft.com/office/drawing/2014/main" id="{4AF33128-4369-411F-9FF4-AD91FA1309FF}"/>
                      </a:ext>
                    </a:extLst>
                  </p:cNvPr>
                  <p:cNvSpPr>
                    <a:spLocks/>
                  </p:cNvSpPr>
                  <p:nvPr/>
                </p:nvSpPr>
                <p:spPr bwMode="auto">
                  <a:xfrm>
                    <a:off x="1948" y="838"/>
                    <a:ext cx="21" cy="54"/>
                  </a:xfrm>
                  <a:custGeom>
                    <a:avLst/>
                    <a:gdLst>
                      <a:gd name="T0" fmla="*/ 0 w 85"/>
                      <a:gd name="T1" fmla="*/ 0 h 213"/>
                      <a:gd name="T2" fmla="*/ 0 w 85"/>
                      <a:gd name="T3" fmla="*/ 0 h 213"/>
                      <a:gd name="T4" fmla="*/ 0 w 85"/>
                      <a:gd name="T5" fmla="*/ 0 h 213"/>
                      <a:gd name="T6" fmla="*/ 0 w 85"/>
                      <a:gd name="T7" fmla="*/ 0 h 213"/>
                      <a:gd name="T8" fmla="*/ 0 w 85"/>
                      <a:gd name="T9" fmla="*/ 0 h 213"/>
                      <a:gd name="T10" fmla="*/ 0 w 85"/>
                      <a:gd name="T11" fmla="*/ 0 h 213"/>
                      <a:gd name="T12" fmla="*/ 0 60000 65536"/>
                      <a:gd name="T13" fmla="*/ 0 60000 65536"/>
                      <a:gd name="T14" fmla="*/ 0 60000 65536"/>
                      <a:gd name="T15" fmla="*/ 0 60000 65536"/>
                      <a:gd name="T16" fmla="*/ 0 60000 65536"/>
                      <a:gd name="T17" fmla="*/ 0 60000 65536"/>
                      <a:gd name="T18" fmla="*/ 0 w 85"/>
                      <a:gd name="T19" fmla="*/ 0 h 213"/>
                      <a:gd name="T20" fmla="*/ 85 w 85"/>
                      <a:gd name="T21" fmla="*/ 213 h 213"/>
                    </a:gdLst>
                    <a:ahLst/>
                    <a:cxnLst>
                      <a:cxn ang="T12">
                        <a:pos x="T0" y="T1"/>
                      </a:cxn>
                      <a:cxn ang="T13">
                        <a:pos x="T2" y="T3"/>
                      </a:cxn>
                      <a:cxn ang="T14">
                        <a:pos x="T4" y="T5"/>
                      </a:cxn>
                      <a:cxn ang="T15">
                        <a:pos x="T6" y="T7"/>
                      </a:cxn>
                      <a:cxn ang="T16">
                        <a:pos x="T8" y="T9"/>
                      </a:cxn>
                      <a:cxn ang="T17">
                        <a:pos x="T10" y="T11"/>
                      </a:cxn>
                    </a:cxnLst>
                    <a:rect l="T18" t="T19" r="T20" b="T21"/>
                    <a:pathLst>
                      <a:path w="85" h="213">
                        <a:moveTo>
                          <a:pt x="85" y="0"/>
                        </a:moveTo>
                        <a:lnTo>
                          <a:pt x="36" y="43"/>
                        </a:lnTo>
                        <a:lnTo>
                          <a:pt x="18" y="104"/>
                        </a:lnTo>
                        <a:lnTo>
                          <a:pt x="0" y="165"/>
                        </a:lnTo>
                        <a:lnTo>
                          <a:pt x="0" y="206"/>
                        </a:lnTo>
                        <a:lnTo>
                          <a:pt x="0" y="213"/>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151" name="Freeform 183">
                    <a:extLst>
                      <a:ext uri="{FF2B5EF4-FFF2-40B4-BE49-F238E27FC236}">
                        <a16:creationId xmlns:a16="http://schemas.microsoft.com/office/drawing/2014/main" id="{802D0930-9224-49F1-B334-3CB2AEDEE2A2}"/>
                      </a:ext>
                    </a:extLst>
                  </p:cNvPr>
                  <p:cNvSpPr>
                    <a:spLocks/>
                  </p:cNvSpPr>
                  <p:nvPr/>
                </p:nvSpPr>
                <p:spPr bwMode="auto">
                  <a:xfrm>
                    <a:off x="1901" y="902"/>
                    <a:ext cx="36" cy="40"/>
                  </a:xfrm>
                  <a:custGeom>
                    <a:avLst/>
                    <a:gdLst>
                      <a:gd name="T0" fmla="*/ 0 w 144"/>
                      <a:gd name="T1" fmla="*/ 0 h 157"/>
                      <a:gd name="T2" fmla="*/ 0 w 144"/>
                      <a:gd name="T3" fmla="*/ 0 h 157"/>
                      <a:gd name="T4" fmla="*/ 0 w 144"/>
                      <a:gd name="T5" fmla="*/ 0 h 157"/>
                      <a:gd name="T6" fmla="*/ 0 w 144"/>
                      <a:gd name="T7" fmla="*/ 0 h 157"/>
                      <a:gd name="T8" fmla="*/ 0 w 144"/>
                      <a:gd name="T9" fmla="*/ 0 h 157"/>
                      <a:gd name="T10" fmla="*/ 0 w 144"/>
                      <a:gd name="T11" fmla="*/ 0 h 157"/>
                      <a:gd name="T12" fmla="*/ 0 60000 65536"/>
                      <a:gd name="T13" fmla="*/ 0 60000 65536"/>
                      <a:gd name="T14" fmla="*/ 0 60000 65536"/>
                      <a:gd name="T15" fmla="*/ 0 60000 65536"/>
                      <a:gd name="T16" fmla="*/ 0 60000 65536"/>
                      <a:gd name="T17" fmla="*/ 0 60000 65536"/>
                      <a:gd name="T18" fmla="*/ 0 w 144"/>
                      <a:gd name="T19" fmla="*/ 0 h 157"/>
                      <a:gd name="T20" fmla="*/ 144 w 144"/>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44" h="157">
                        <a:moveTo>
                          <a:pt x="144" y="0"/>
                        </a:moveTo>
                        <a:lnTo>
                          <a:pt x="115" y="41"/>
                        </a:lnTo>
                        <a:lnTo>
                          <a:pt x="102" y="84"/>
                        </a:lnTo>
                        <a:lnTo>
                          <a:pt x="61" y="102"/>
                        </a:lnTo>
                        <a:lnTo>
                          <a:pt x="42" y="139"/>
                        </a:lnTo>
                        <a:lnTo>
                          <a:pt x="0" y="15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nvGrpSpPr>
          <p:cNvPr id="33797" name="Group 184">
            <a:extLst>
              <a:ext uri="{FF2B5EF4-FFF2-40B4-BE49-F238E27FC236}">
                <a16:creationId xmlns:a16="http://schemas.microsoft.com/office/drawing/2014/main" id="{19A553F0-9AFC-4986-8198-A096F9E722AB}"/>
              </a:ext>
            </a:extLst>
          </p:cNvPr>
          <p:cNvGrpSpPr>
            <a:grpSpLocks/>
          </p:cNvGrpSpPr>
          <p:nvPr/>
        </p:nvGrpSpPr>
        <p:grpSpPr bwMode="auto">
          <a:xfrm>
            <a:off x="5448301" y="1844676"/>
            <a:ext cx="3287713" cy="881063"/>
            <a:chOff x="2486" y="1161"/>
            <a:chExt cx="2071" cy="555"/>
          </a:xfrm>
        </p:grpSpPr>
        <p:sp>
          <p:nvSpPr>
            <p:cNvPr id="34133" name="Freeform 185">
              <a:extLst>
                <a:ext uri="{FF2B5EF4-FFF2-40B4-BE49-F238E27FC236}">
                  <a16:creationId xmlns:a16="http://schemas.microsoft.com/office/drawing/2014/main" id="{5589C12C-FEDE-4908-A1A7-96CB95273AF9}"/>
                </a:ext>
              </a:extLst>
            </p:cNvPr>
            <p:cNvSpPr>
              <a:spLocks/>
            </p:cNvSpPr>
            <p:nvPr/>
          </p:nvSpPr>
          <p:spPr bwMode="auto">
            <a:xfrm>
              <a:off x="2486" y="1161"/>
              <a:ext cx="96" cy="555"/>
            </a:xfrm>
            <a:custGeom>
              <a:avLst/>
              <a:gdLst>
                <a:gd name="T0" fmla="*/ 96 w 96"/>
                <a:gd name="T1" fmla="*/ 0 h 555"/>
                <a:gd name="T2" fmla="*/ 85 w 96"/>
                <a:gd name="T3" fmla="*/ 1 h 555"/>
                <a:gd name="T4" fmla="*/ 69 w 96"/>
                <a:gd name="T5" fmla="*/ 8 h 555"/>
                <a:gd name="T6" fmla="*/ 60 w 96"/>
                <a:gd name="T7" fmla="*/ 15 h 555"/>
                <a:gd name="T8" fmla="*/ 50 w 96"/>
                <a:gd name="T9" fmla="*/ 29 h 555"/>
                <a:gd name="T10" fmla="*/ 46 w 96"/>
                <a:gd name="T11" fmla="*/ 42 h 555"/>
                <a:gd name="T12" fmla="*/ 45 w 96"/>
                <a:gd name="T13" fmla="*/ 232 h 555"/>
                <a:gd name="T14" fmla="*/ 42 w 96"/>
                <a:gd name="T15" fmla="*/ 250 h 555"/>
                <a:gd name="T16" fmla="*/ 43 w 96"/>
                <a:gd name="T17" fmla="*/ 245 h 555"/>
                <a:gd name="T18" fmla="*/ 33 w 96"/>
                <a:gd name="T19" fmla="*/ 259 h 555"/>
                <a:gd name="T20" fmla="*/ 31 w 96"/>
                <a:gd name="T21" fmla="*/ 269 h 555"/>
                <a:gd name="T22" fmla="*/ 21 w 96"/>
                <a:gd name="T23" fmla="*/ 268 h 555"/>
                <a:gd name="T24" fmla="*/ 15 w 96"/>
                <a:gd name="T25" fmla="*/ 276 h 555"/>
                <a:gd name="T26" fmla="*/ 6 w 96"/>
                <a:gd name="T27" fmla="*/ 271 h 555"/>
                <a:gd name="T28" fmla="*/ 4 w 96"/>
                <a:gd name="T29" fmla="*/ 272 h 555"/>
                <a:gd name="T30" fmla="*/ 0 w 96"/>
                <a:gd name="T31" fmla="*/ 277 h 555"/>
                <a:gd name="T32" fmla="*/ 4 w 96"/>
                <a:gd name="T33" fmla="*/ 282 h 555"/>
                <a:gd name="T34" fmla="*/ 15 w 96"/>
                <a:gd name="T35" fmla="*/ 284 h 555"/>
                <a:gd name="T36" fmla="*/ 13 w 96"/>
                <a:gd name="T37" fmla="*/ 283 h 555"/>
                <a:gd name="T38" fmla="*/ 29 w 96"/>
                <a:gd name="T39" fmla="*/ 290 h 555"/>
                <a:gd name="T40" fmla="*/ 27 w 96"/>
                <a:gd name="T41" fmla="*/ 289 h 555"/>
                <a:gd name="T42" fmla="*/ 39 w 96"/>
                <a:gd name="T43" fmla="*/ 302 h 555"/>
                <a:gd name="T44" fmla="*/ 48 w 96"/>
                <a:gd name="T45" fmla="*/ 305 h 555"/>
                <a:gd name="T46" fmla="*/ 44 w 96"/>
                <a:gd name="T47" fmla="*/ 314 h 555"/>
                <a:gd name="T48" fmla="*/ 45 w 96"/>
                <a:gd name="T49" fmla="*/ 504 h 555"/>
                <a:gd name="T50" fmla="*/ 49 w 96"/>
                <a:gd name="T51" fmla="*/ 522 h 555"/>
                <a:gd name="T52" fmla="*/ 54 w 96"/>
                <a:gd name="T53" fmla="*/ 534 h 555"/>
                <a:gd name="T54" fmla="*/ 67 w 96"/>
                <a:gd name="T55" fmla="*/ 546 h 555"/>
                <a:gd name="T56" fmla="*/ 76 w 96"/>
                <a:gd name="T57" fmla="*/ 551 h 555"/>
                <a:gd name="T58" fmla="*/ 87 w 96"/>
                <a:gd name="T59" fmla="*/ 554 h 555"/>
                <a:gd name="T60" fmla="*/ 96 w 96"/>
                <a:gd name="T61" fmla="*/ 543 h 555"/>
                <a:gd name="T62" fmla="*/ 87 w 96"/>
                <a:gd name="T63" fmla="*/ 548 h 555"/>
                <a:gd name="T64" fmla="*/ 81 w 96"/>
                <a:gd name="T65" fmla="*/ 540 h 555"/>
                <a:gd name="T66" fmla="*/ 71 w 96"/>
                <a:gd name="T67" fmla="*/ 541 h 555"/>
                <a:gd name="T68" fmla="*/ 69 w 96"/>
                <a:gd name="T69" fmla="*/ 531 h 555"/>
                <a:gd name="T70" fmla="*/ 59 w 96"/>
                <a:gd name="T71" fmla="*/ 517 h 555"/>
                <a:gd name="T72" fmla="*/ 61 w 96"/>
                <a:gd name="T73" fmla="*/ 522 h 555"/>
                <a:gd name="T74" fmla="*/ 57 w 96"/>
                <a:gd name="T75" fmla="*/ 504 h 555"/>
                <a:gd name="T76" fmla="*/ 56 w 96"/>
                <a:gd name="T77" fmla="*/ 314 h 555"/>
                <a:gd name="T78" fmla="*/ 52 w 96"/>
                <a:gd name="T79" fmla="*/ 301 h 555"/>
                <a:gd name="T80" fmla="*/ 42 w 96"/>
                <a:gd name="T81" fmla="*/ 286 h 555"/>
                <a:gd name="T82" fmla="*/ 34 w 96"/>
                <a:gd name="T83" fmla="*/ 279 h 555"/>
                <a:gd name="T84" fmla="*/ 18 w 96"/>
                <a:gd name="T85" fmla="*/ 272 h 555"/>
                <a:gd name="T86" fmla="*/ 6 w 96"/>
                <a:gd name="T87" fmla="*/ 271 h 555"/>
                <a:gd name="T88" fmla="*/ 8 w 96"/>
                <a:gd name="T89" fmla="*/ 282 h 555"/>
                <a:gd name="T90" fmla="*/ 12 w 96"/>
                <a:gd name="T91" fmla="*/ 277 h 555"/>
                <a:gd name="T92" fmla="*/ 8 w 96"/>
                <a:gd name="T93" fmla="*/ 272 h 555"/>
                <a:gd name="T94" fmla="*/ 6 w 96"/>
                <a:gd name="T95" fmla="*/ 283 h 555"/>
                <a:gd name="T96" fmla="*/ 18 w 96"/>
                <a:gd name="T97" fmla="*/ 282 h 555"/>
                <a:gd name="T98" fmla="*/ 34 w 96"/>
                <a:gd name="T99" fmla="*/ 275 h 555"/>
                <a:gd name="T100" fmla="*/ 42 w 96"/>
                <a:gd name="T101" fmla="*/ 268 h 555"/>
                <a:gd name="T102" fmla="*/ 52 w 96"/>
                <a:gd name="T103" fmla="*/ 254 h 555"/>
                <a:gd name="T104" fmla="*/ 54 w 96"/>
                <a:gd name="T105" fmla="*/ 250 h 555"/>
                <a:gd name="T106" fmla="*/ 57 w 96"/>
                <a:gd name="T107" fmla="*/ 232 h 555"/>
                <a:gd name="T108" fmla="*/ 58 w 96"/>
                <a:gd name="T109" fmla="*/ 42 h 555"/>
                <a:gd name="T110" fmla="*/ 55 w 96"/>
                <a:gd name="T111" fmla="*/ 33 h 555"/>
                <a:gd name="T112" fmla="*/ 63 w 96"/>
                <a:gd name="T113" fmla="*/ 30 h 555"/>
                <a:gd name="T114" fmla="*/ 76 w 96"/>
                <a:gd name="T115" fmla="*/ 18 h 555"/>
                <a:gd name="T116" fmla="*/ 74 w 96"/>
                <a:gd name="T117" fmla="*/ 19 h 555"/>
                <a:gd name="T118" fmla="*/ 90 w 96"/>
                <a:gd name="T119" fmla="*/ 12 h 555"/>
                <a:gd name="T120" fmla="*/ 87 w 96"/>
                <a:gd name="T121" fmla="*/ 13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96" y="12"/>
                  </a:moveTo>
                  <a:lnTo>
                    <a:pt x="96" y="0"/>
                  </a:lnTo>
                  <a:lnTo>
                    <a:pt x="87" y="1"/>
                  </a:lnTo>
                  <a:lnTo>
                    <a:pt x="85" y="1"/>
                  </a:lnTo>
                  <a:lnTo>
                    <a:pt x="76" y="4"/>
                  </a:lnTo>
                  <a:lnTo>
                    <a:pt x="69" y="8"/>
                  </a:lnTo>
                  <a:lnTo>
                    <a:pt x="67" y="9"/>
                  </a:lnTo>
                  <a:lnTo>
                    <a:pt x="60" y="15"/>
                  </a:lnTo>
                  <a:lnTo>
                    <a:pt x="54" y="21"/>
                  </a:lnTo>
                  <a:lnTo>
                    <a:pt x="50" y="29"/>
                  </a:lnTo>
                  <a:lnTo>
                    <a:pt x="49" y="33"/>
                  </a:lnTo>
                  <a:lnTo>
                    <a:pt x="46" y="42"/>
                  </a:lnTo>
                  <a:lnTo>
                    <a:pt x="45" y="51"/>
                  </a:lnTo>
                  <a:lnTo>
                    <a:pt x="45" y="232"/>
                  </a:lnTo>
                  <a:lnTo>
                    <a:pt x="44" y="241"/>
                  </a:lnTo>
                  <a:lnTo>
                    <a:pt x="42" y="250"/>
                  </a:lnTo>
                  <a:lnTo>
                    <a:pt x="48" y="250"/>
                  </a:lnTo>
                  <a:lnTo>
                    <a:pt x="43" y="245"/>
                  </a:lnTo>
                  <a:lnTo>
                    <a:pt x="39" y="253"/>
                  </a:lnTo>
                  <a:lnTo>
                    <a:pt x="33" y="259"/>
                  </a:lnTo>
                  <a:lnTo>
                    <a:pt x="27" y="265"/>
                  </a:lnTo>
                  <a:lnTo>
                    <a:pt x="31" y="269"/>
                  </a:lnTo>
                  <a:lnTo>
                    <a:pt x="29" y="264"/>
                  </a:lnTo>
                  <a:lnTo>
                    <a:pt x="21" y="268"/>
                  </a:lnTo>
                  <a:lnTo>
                    <a:pt x="13" y="271"/>
                  </a:lnTo>
                  <a:lnTo>
                    <a:pt x="15" y="276"/>
                  </a:lnTo>
                  <a:lnTo>
                    <a:pt x="15" y="270"/>
                  </a:lnTo>
                  <a:lnTo>
                    <a:pt x="6" y="271"/>
                  </a:lnTo>
                  <a:lnTo>
                    <a:pt x="4" y="272"/>
                  </a:lnTo>
                  <a:lnTo>
                    <a:pt x="2" y="273"/>
                  </a:lnTo>
                  <a:lnTo>
                    <a:pt x="0" y="277"/>
                  </a:lnTo>
                  <a:lnTo>
                    <a:pt x="2" y="281"/>
                  </a:lnTo>
                  <a:lnTo>
                    <a:pt x="4" y="282"/>
                  </a:lnTo>
                  <a:lnTo>
                    <a:pt x="6" y="283"/>
                  </a:lnTo>
                  <a:lnTo>
                    <a:pt x="15" y="284"/>
                  </a:lnTo>
                  <a:lnTo>
                    <a:pt x="15" y="278"/>
                  </a:lnTo>
                  <a:lnTo>
                    <a:pt x="13" y="283"/>
                  </a:lnTo>
                  <a:lnTo>
                    <a:pt x="21" y="286"/>
                  </a:lnTo>
                  <a:lnTo>
                    <a:pt x="29" y="290"/>
                  </a:lnTo>
                  <a:lnTo>
                    <a:pt x="31" y="285"/>
                  </a:lnTo>
                  <a:lnTo>
                    <a:pt x="27" y="289"/>
                  </a:lnTo>
                  <a:lnTo>
                    <a:pt x="33" y="295"/>
                  </a:lnTo>
                  <a:lnTo>
                    <a:pt x="39" y="302"/>
                  </a:lnTo>
                  <a:lnTo>
                    <a:pt x="43" y="310"/>
                  </a:lnTo>
                  <a:lnTo>
                    <a:pt x="48" y="305"/>
                  </a:lnTo>
                  <a:lnTo>
                    <a:pt x="42" y="305"/>
                  </a:lnTo>
                  <a:lnTo>
                    <a:pt x="44" y="314"/>
                  </a:lnTo>
                  <a:lnTo>
                    <a:pt x="45" y="323"/>
                  </a:lnTo>
                  <a:lnTo>
                    <a:pt x="45" y="504"/>
                  </a:lnTo>
                  <a:lnTo>
                    <a:pt x="46" y="513"/>
                  </a:lnTo>
                  <a:lnTo>
                    <a:pt x="49" y="522"/>
                  </a:lnTo>
                  <a:lnTo>
                    <a:pt x="50" y="526"/>
                  </a:lnTo>
                  <a:lnTo>
                    <a:pt x="54" y="534"/>
                  </a:lnTo>
                  <a:lnTo>
                    <a:pt x="60" y="540"/>
                  </a:lnTo>
                  <a:lnTo>
                    <a:pt x="67" y="546"/>
                  </a:lnTo>
                  <a:lnTo>
                    <a:pt x="69" y="547"/>
                  </a:lnTo>
                  <a:lnTo>
                    <a:pt x="76" y="551"/>
                  </a:lnTo>
                  <a:lnTo>
                    <a:pt x="85" y="554"/>
                  </a:lnTo>
                  <a:lnTo>
                    <a:pt x="87" y="554"/>
                  </a:lnTo>
                  <a:lnTo>
                    <a:pt x="96" y="555"/>
                  </a:lnTo>
                  <a:lnTo>
                    <a:pt x="96" y="543"/>
                  </a:lnTo>
                  <a:lnTo>
                    <a:pt x="87" y="542"/>
                  </a:lnTo>
                  <a:lnTo>
                    <a:pt x="87" y="548"/>
                  </a:lnTo>
                  <a:lnTo>
                    <a:pt x="90" y="543"/>
                  </a:lnTo>
                  <a:lnTo>
                    <a:pt x="81" y="540"/>
                  </a:lnTo>
                  <a:lnTo>
                    <a:pt x="74" y="536"/>
                  </a:lnTo>
                  <a:lnTo>
                    <a:pt x="71" y="541"/>
                  </a:lnTo>
                  <a:lnTo>
                    <a:pt x="76" y="537"/>
                  </a:lnTo>
                  <a:lnTo>
                    <a:pt x="69" y="531"/>
                  </a:lnTo>
                  <a:lnTo>
                    <a:pt x="63" y="525"/>
                  </a:lnTo>
                  <a:lnTo>
                    <a:pt x="59" y="517"/>
                  </a:lnTo>
                  <a:lnTo>
                    <a:pt x="55" y="522"/>
                  </a:lnTo>
                  <a:lnTo>
                    <a:pt x="61" y="522"/>
                  </a:lnTo>
                  <a:lnTo>
                    <a:pt x="58" y="513"/>
                  </a:lnTo>
                  <a:lnTo>
                    <a:pt x="57" y="504"/>
                  </a:lnTo>
                  <a:lnTo>
                    <a:pt x="57" y="323"/>
                  </a:lnTo>
                  <a:lnTo>
                    <a:pt x="56" y="314"/>
                  </a:lnTo>
                  <a:lnTo>
                    <a:pt x="54" y="305"/>
                  </a:lnTo>
                  <a:lnTo>
                    <a:pt x="52" y="301"/>
                  </a:lnTo>
                  <a:lnTo>
                    <a:pt x="48" y="293"/>
                  </a:lnTo>
                  <a:lnTo>
                    <a:pt x="42" y="286"/>
                  </a:lnTo>
                  <a:lnTo>
                    <a:pt x="36" y="280"/>
                  </a:lnTo>
                  <a:lnTo>
                    <a:pt x="34" y="279"/>
                  </a:lnTo>
                  <a:lnTo>
                    <a:pt x="26" y="275"/>
                  </a:lnTo>
                  <a:lnTo>
                    <a:pt x="18" y="272"/>
                  </a:lnTo>
                  <a:lnTo>
                    <a:pt x="15" y="272"/>
                  </a:lnTo>
                  <a:lnTo>
                    <a:pt x="6" y="271"/>
                  </a:lnTo>
                  <a:lnTo>
                    <a:pt x="6" y="283"/>
                  </a:lnTo>
                  <a:lnTo>
                    <a:pt x="8" y="282"/>
                  </a:lnTo>
                  <a:lnTo>
                    <a:pt x="10" y="281"/>
                  </a:lnTo>
                  <a:lnTo>
                    <a:pt x="12" y="277"/>
                  </a:lnTo>
                  <a:lnTo>
                    <a:pt x="10" y="273"/>
                  </a:lnTo>
                  <a:lnTo>
                    <a:pt x="8" y="272"/>
                  </a:lnTo>
                  <a:lnTo>
                    <a:pt x="6" y="277"/>
                  </a:lnTo>
                  <a:lnTo>
                    <a:pt x="6" y="283"/>
                  </a:lnTo>
                  <a:lnTo>
                    <a:pt x="15" y="282"/>
                  </a:lnTo>
                  <a:lnTo>
                    <a:pt x="18" y="282"/>
                  </a:lnTo>
                  <a:lnTo>
                    <a:pt x="26" y="279"/>
                  </a:lnTo>
                  <a:lnTo>
                    <a:pt x="34" y="275"/>
                  </a:lnTo>
                  <a:lnTo>
                    <a:pt x="36" y="274"/>
                  </a:lnTo>
                  <a:lnTo>
                    <a:pt x="42" y="268"/>
                  </a:lnTo>
                  <a:lnTo>
                    <a:pt x="48" y="262"/>
                  </a:lnTo>
                  <a:lnTo>
                    <a:pt x="52" y="254"/>
                  </a:lnTo>
                  <a:lnTo>
                    <a:pt x="54" y="250"/>
                  </a:lnTo>
                  <a:lnTo>
                    <a:pt x="56" y="241"/>
                  </a:lnTo>
                  <a:lnTo>
                    <a:pt x="57" y="232"/>
                  </a:lnTo>
                  <a:lnTo>
                    <a:pt x="57" y="51"/>
                  </a:lnTo>
                  <a:lnTo>
                    <a:pt x="58" y="42"/>
                  </a:lnTo>
                  <a:lnTo>
                    <a:pt x="61" y="33"/>
                  </a:lnTo>
                  <a:lnTo>
                    <a:pt x="55" y="33"/>
                  </a:lnTo>
                  <a:lnTo>
                    <a:pt x="59" y="38"/>
                  </a:lnTo>
                  <a:lnTo>
                    <a:pt x="63" y="30"/>
                  </a:lnTo>
                  <a:lnTo>
                    <a:pt x="69" y="24"/>
                  </a:lnTo>
                  <a:lnTo>
                    <a:pt x="76" y="18"/>
                  </a:lnTo>
                  <a:lnTo>
                    <a:pt x="71" y="14"/>
                  </a:lnTo>
                  <a:lnTo>
                    <a:pt x="74" y="19"/>
                  </a:lnTo>
                  <a:lnTo>
                    <a:pt x="81" y="15"/>
                  </a:lnTo>
                  <a:lnTo>
                    <a:pt x="90" y="12"/>
                  </a:lnTo>
                  <a:lnTo>
                    <a:pt x="87" y="7"/>
                  </a:lnTo>
                  <a:lnTo>
                    <a:pt x="87" y="13"/>
                  </a:lnTo>
                  <a:lnTo>
                    <a:pt x="9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134" name="Freeform 186">
              <a:extLst>
                <a:ext uri="{FF2B5EF4-FFF2-40B4-BE49-F238E27FC236}">
                  <a16:creationId xmlns:a16="http://schemas.microsoft.com/office/drawing/2014/main" id="{2A4D282C-5B27-4FC9-A516-91F60E963659}"/>
                </a:ext>
              </a:extLst>
            </p:cNvPr>
            <p:cNvSpPr>
              <a:spLocks/>
            </p:cNvSpPr>
            <p:nvPr/>
          </p:nvSpPr>
          <p:spPr bwMode="auto">
            <a:xfrm>
              <a:off x="4461" y="1161"/>
              <a:ext cx="96" cy="555"/>
            </a:xfrm>
            <a:custGeom>
              <a:avLst/>
              <a:gdLst>
                <a:gd name="T0" fmla="*/ 0 w 96"/>
                <a:gd name="T1" fmla="*/ 12 h 555"/>
                <a:gd name="T2" fmla="*/ 9 w 96"/>
                <a:gd name="T3" fmla="*/ 7 h 555"/>
                <a:gd name="T4" fmla="*/ 15 w 96"/>
                <a:gd name="T5" fmla="*/ 15 h 555"/>
                <a:gd name="T6" fmla="*/ 25 w 96"/>
                <a:gd name="T7" fmla="*/ 14 h 555"/>
                <a:gd name="T8" fmla="*/ 27 w 96"/>
                <a:gd name="T9" fmla="*/ 24 h 555"/>
                <a:gd name="T10" fmla="*/ 37 w 96"/>
                <a:gd name="T11" fmla="*/ 38 h 555"/>
                <a:gd name="T12" fmla="*/ 35 w 96"/>
                <a:gd name="T13" fmla="*/ 33 h 555"/>
                <a:gd name="T14" fmla="*/ 39 w 96"/>
                <a:gd name="T15" fmla="*/ 51 h 555"/>
                <a:gd name="T16" fmla="*/ 40 w 96"/>
                <a:gd name="T17" fmla="*/ 241 h 555"/>
                <a:gd name="T18" fmla="*/ 44 w 96"/>
                <a:gd name="T19" fmla="*/ 254 h 555"/>
                <a:gd name="T20" fmla="*/ 54 w 96"/>
                <a:gd name="T21" fmla="*/ 268 h 555"/>
                <a:gd name="T22" fmla="*/ 62 w 96"/>
                <a:gd name="T23" fmla="*/ 275 h 555"/>
                <a:gd name="T24" fmla="*/ 78 w 96"/>
                <a:gd name="T25" fmla="*/ 282 h 555"/>
                <a:gd name="T26" fmla="*/ 90 w 96"/>
                <a:gd name="T27" fmla="*/ 283 h 555"/>
                <a:gd name="T28" fmla="*/ 90 w 96"/>
                <a:gd name="T29" fmla="*/ 271 h 555"/>
                <a:gd name="T30" fmla="*/ 86 w 96"/>
                <a:gd name="T31" fmla="*/ 273 h 555"/>
                <a:gd name="T32" fmla="*/ 86 w 96"/>
                <a:gd name="T33" fmla="*/ 281 h 555"/>
                <a:gd name="T34" fmla="*/ 90 w 96"/>
                <a:gd name="T35" fmla="*/ 271 h 555"/>
                <a:gd name="T36" fmla="*/ 78 w 96"/>
                <a:gd name="T37" fmla="*/ 272 h 555"/>
                <a:gd name="T38" fmla="*/ 62 w 96"/>
                <a:gd name="T39" fmla="*/ 279 h 555"/>
                <a:gd name="T40" fmla="*/ 54 w 96"/>
                <a:gd name="T41" fmla="*/ 286 h 555"/>
                <a:gd name="T42" fmla="*/ 44 w 96"/>
                <a:gd name="T43" fmla="*/ 301 h 555"/>
                <a:gd name="T44" fmla="*/ 40 w 96"/>
                <a:gd name="T45" fmla="*/ 314 h 555"/>
                <a:gd name="T46" fmla="*/ 39 w 96"/>
                <a:gd name="T47" fmla="*/ 504 h 555"/>
                <a:gd name="T48" fmla="*/ 35 w 96"/>
                <a:gd name="T49" fmla="*/ 522 h 555"/>
                <a:gd name="T50" fmla="*/ 37 w 96"/>
                <a:gd name="T51" fmla="*/ 517 h 555"/>
                <a:gd name="T52" fmla="*/ 27 w 96"/>
                <a:gd name="T53" fmla="*/ 531 h 555"/>
                <a:gd name="T54" fmla="*/ 25 w 96"/>
                <a:gd name="T55" fmla="*/ 541 h 555"/>
                <a:gd name="T56" fmla="*/ 15 w 96"/>
                <a:gd name="T57" fmla="*/ 540 h 555"/>
                <a:gd name="T58" fmla="*/ 9 w 96"/>
                <a:gd name="T59" fmla="*/ 548 h 555"/>
                <a:gd name="T60" fmla="*/ 0 w 96"/>
                <a:gd name="T61" fmla="*/ 543 h 555"/>
                <a:gd name="T62" fmla="*/ 9 w 96"/>
                <a:gd name="T63" fmla="*/ 554 h 555"/>
                <a:gd name="T64" fmla="*/ 20 w 96"/>
                <a:gd name="T65" fmla="*/ 551 h 555"/>
                <a:gd name="T66" fmla="*/ 29 w 96"/>
                <a:gd name="T67" fmla="*/ 546 h 555"/>
                <a:gd name="T68" fmla="*/ 42 w 96"/>
                <a:gd name="T69" fmla="*/ 534 h 555"/>
                <a:gd name="T70" fmla="*/ 47 w 96"/>
                <a:gd name="T71" fmla="*/ 522 h 555"/>
                <a:gd name="T72" fmla="*/ 50 w 96"/>
                <a:gd name="T73" fmla="*/ 513 h 555"/>
                <a:gd name="T74" fmla="*/ 51 w 96"/>
                <a:gd name="T75" fmla="*/ 323 h 555"/>
                <a:gd name="T76" fmla="*/ 55 w 96"/>
                <a:gd name="T77" fmla="*/ 305 h 555"/>
                <a:gd name="T78" fmla="*/ 53 w 96"/>
                <a:gd name="T79" fmla="*/ 310 h 555"/>
                <a:gd name="T80" fmla="*/ 63 w 96"/>
                <a:gd name="T81" fmla="*/ 295 h 555"/>
                <a:gd name="T82" fmla="*/ 65 w 96"/>
                <a:gd name="T83" fmla="*/ 285 h 555"/>
                <a:gd name="T84" fmla="*/ 75 w 96"/>
                <a:gd name="T85" fmla="*/ 286 h 555"/>
                <a:gd name="T86" fmla="*/ 81 w 96"/>
                <a:gd name="T87" fmla="*/ 278 h 555"/>
                <a:gd name="T88" fmla="*/ 90 w 96"/>
                <a:gd name="T89" fmla="*/ 283 h 555"/>
                <a:gd name="T90" fmla="*/ 92 w 96"/>
                <a:gd name="T91" fmla="*/ 282 h 555"/>
                <a:gd name="T92" fmla="*/ 96 w 96"/>
                <a:gd name="T93" fmla="*/ 277 h 555"/>
                <a:gd name="T94" fmla="*/ 92 w 96"/>
                <a:gd name="T95" fmla="*/ 272 h 555"/>
                <a:gd name="T96" fmla="*/ 81 w 96"/>
                <a:gd name="T97" fmla="*/ 270 h 555"/>
                <a:gd name="T98" fmla="*/ 83 w 96"/>
                <a:gd name="T99" fmla="*/ 271 h 555"/>
                <a:gd name="T100" fmla="*/ 67 w 96"/>
                <a:gd name="T101" fmla="*/ 264 h 555"/>
                <a:gd name="T102" fmla="*/ 69 w 96"/>
                <a:gd name="T103" fmla="*/ 265 h 555"/>
                <a:gd name="T104" fmla="*/ 57 w 96"/>
                <a:gd name="T105" fmla="*/ 253 h 555"/>
                <a:gd name="T106" fmla="*/ 49 w 96"/>
                <a:gd name="T107" fmla="*/ 250 h 555"/>
                <a:gd name="T108" fmla="*/ 52 w 96"/>
                <a:gd name="T109" fmla="*/ 241 h 555"/>
                <a:gd name="T110" fmla="*/ 51 w 96"/>
                <a:gd name="T111" fmla="*/ 51 h 555"/>
                <a:gd name="T112" fmla="*/ 47 w 96"/>
                <a:gd name="T113" fmla="*/ 33 h 555"/>
                <a:gd name="T114" fmla="*/ 42 w 96"/>
                <a:gd name="T115" fmla="*/ 21 h 555"/>
                <a:gd name="T116" fmla="*/ 29 w 96"/>
                <a:gd name="T117" fmla="*/ 9 h 555"/>
                <a:gd name="T118" fmla="*/ 20 w 96"/>
                <a:gd name="T119" fmla="*/ 4 h 555"/>
                <a:gd name="T120" fmla="*/ 9 w 96"/>
                <a:gd name="T121" fmla="*/ 1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0" y="0"/>
                  </a:moveTo>
                  <a:lnTo>
                    <a:pt x="0" y="12"/>
                  </a:lnTo>
                  <a:lnTo>
                    <a:pt x="9" y="13"/>
                  </a:lnTo>
                  <a:lnTo>
                    <a:pt x="9" y="7"/>
                  </a:lnTo>
                  <a:lnTo>
                    <a:pt x="6" y="12"/>
                  </a:lnTo>
                  <a:lnTo>
                    <a:pt x="15" y="15"/>
                  </a:lnTo>
                  <a:lnTo>
                    <a:pt x="22" y="19"/>
                  </a:lnTo>
                  <a:lnTo>
                    <a:pt x="25" y="14"/>
                  </a:lnTo>
                  <a:lnTo>
                    <a:pt x="20" y="18"/>
                  </a:lnTo>
                  <a:lnTo>
                    <a:pt x="27" y="24"/>
                  </a:lnTo>
                  <a:lnTo>
                    <a:pt x="33" y="30"/>
                  </a:lnTo>
                  <a:lnTo>
                    <a:pt x="37" y="38"/>
                  </a:lnTo>
                  <a:lnTo>
                    <a:pt x="41" y="33"/>
                  </a:lnTo>
                  <a:lnTo>
                    <a:pt x="35" y="33"/>
                  </a:lnTo>
                  <a:lnTo>
                    <a:pt x="38" y="42"/>
                  </a:lnTo>
                  <a:lnTo>
                    <a:pt x="39" y="51"/>
                  </a:lnTo>
                  <a:lnTo>
                    <a:pt x="39" y="232"/>
                  </a:lnTo>
                  <a:lnTo>
                    <a:pt x="40" y="241"/>
                  </a:lnTo>
                  <a:lnTo>
                    <a:pt x="43" y="250"/>
                  </a:lnTo>
                  <a:lnTo>
                    <a:pt x="44" y="254"/>
                  </a:lnTo>
                  <a:lnTo>
                    <a:pt x="48" y="262"/>
                  </a:lnTo>
                  <a:lnTo>
                    <a:pt x="54" y="268"/>
                  </a:lnTo>
                  <a:lnTo>
                    <a:pt x="60" y="274"/>
                  </a:lnTo>
                  <a:lnTo>
                    <a:pt x="62" y="275"/>
                  </a:lnTo>
                  <a:lnTo>
                    <a:pt x="70" y="279"/>
                  </a:lnTo>
                  <a:lnTo>
                    <a:pt x="78" y="282"/>
                  </a:lnTo>
                  <a:lnTo>
                    <a:pt x="81" y="282"/>
                  </a:lnTo>
                  <a:lnTo>
                    <a:pt x="90" y="283"/>
                  </a:lnTo>
                  <a:lnTo>
                    <a:pt x="90" y="277"/>
                  </a:lnTo>
                  <a:lnTo>
                    <a:pt x="90" y="271"/>
                  </a:lnTo>
                  <a:lnTo>
                    <a:pt x="88" y="272"/>
                  </a:lnTo>
                  <a:lnTo>
                    <a:pt x="86" y="273"/>
                  </a:lnTo>
                  <a:lnTo>
                    <a:pt x="84" y="277"/>
                  </a:lnTo>
                  <a:lnTo>
                    <a:pt x="86" y="281"/>
                  </a:lnTo>
                  <a:lnTo>
                    <a:pt x="88" y="282"/>
                  </a:lnTo>
                  <a:lnTo>
                    <a:pt x="90" y="271"/>
                  </a:lnTo>
                  <a:lnTo>
                    <a:pt x="81" y="272"/>
                  </a:lnTo>
                  <a:lnTo>
                    <a:pt x="78" y="272"/>
                  </a:lnTo>
                  <a:lnTo>
                    <a:pt x="70" y="275"/>
                  </a:lnTo>
                  <a:lnTo>
                    <a:pt x="62" y="279"/>
                  </a:lnTo>
                  <a:lnTo>
                    <a:pt x="60" y="280"/>
                  </a:lnTo>
                  <a:lnTo>
                    <a:pt x="54" y="286"/>
                  </a:lnTo>
                  <a:lnTo>
                    <a:pt x="48" y="293"/>
                  </a:lnTo>
                  <a:lnTo>
                    <a:pt x="44" y="301"/>
                  </a:lnTo>
                  <a:lnTo>
                    <a:pt x="43" y="305"/>
                  </a:lnTo>
                  <a:lnTo>
                    <a:pt x="40" y="314"/>
                  </a:lnTo>
                  <a:lnTo>
                    <a:pt x="39" y="323"/>
                  </a:lnTo>
                  <a:lnTo>
                    <a:pt x="39" y="504"/>
                  </a:lnTo>
                  <a:lnTo>
                    <a:pt x="38" y="513"/>
                  </a:lnTo>
                  <a:lnTo>
                    <a:pt x="35" y="522"/>
                  </a:lnTo>
                  <a:lnTo>
                    <a:pt x="41" y="522"/>
                  </a:lnTo>
                  <a:lnTo>
                    <a:pt x="37" y="517"/>
                  </a:lnTo>
                  <a:lnTo>
                    <a:pt x="33" y="525"/>
                  </a:lnTo>
                  <a:lnTo>
                    <a:pt x="27" y="531"/>
                  </a:lnTo>
                  <a:lnTo>
                    <a:pt x="20" y="537"/>
                  </a:lnTo>
                  <a:lnTo>
                    <a:pt x="25" y="541"/>
                  </a:lnTo>
                  <a:lnTo>
                    <a:pt x="22" y="536"/>
                  </a:lnTo>
                  <a:lnTo>
                    <a:pt x="15" y="540"/>
                  </a:lnTo>
                  <a:lnTo>
                    <a:pt x="6" y="543"/>
                  </a:lnTo>
                  <a:lnTo>
                    <a:pt x="9" y="548"/>
                  </a:lnTo>
                  <a:lnTo>
                    <a:pt x="9" y="542"/>
                  </a:lnTo>
                  <a:lnTo>
                    <a:pt x="0" y="543"/>
                  </a:lnTo>
                  <a:lnTo>
                    <a:pt x="0" y="555"/>
                  </a:lnTo>
                  <a:lnTo>
                    <a:pt x="9" y="554"/>
                  </a:lnTo>
                  <a:lnTo>
                    <a:pt x="11" y="554"/>
                  </a:lnTo>
                  <a:lnTo>
                    <a:pt x="20" y="551"/>
                  </a:lnTo>
                  <a:lnTo>
                    <a:pt x="27" y="547"/>
                  </a:lnTo>
                  <a:lnTo>
                    <a:pt x="29" y="546"/>
                  </a:lnTo>
                  <a:lnTo>
                    <a:pt x="36" y="540"/>
                  </a:lnTo>
                  <a:lnTo>
                    <a:pt x="42" y="534"/>
                  </a:lnTo>
                  <a:lnTo>
                    <a:pt x="46" y="526"/>
                  </a:lnTo>
                  <a:lnTo>
                    <a:pt x="47" y="522"/>
                  </a:lnTo>
                  <a:lnTo>
                    <a:pt x="50" y="513"/>
                  </a:lnTo>
                  <a:lnTo>
                    <a:pt x="51" y="504"/>
                  </a:lnTo>
                  <a:lnTo>
                    <a:pt x="51" y="323"/>
                  </a:lnTo>
                  <a:lnTo>
                    <a:pt x="52" y="314"/>
                  </a:lnTo>
                  <a:lnTo>
                    <a:pt x="55" y="305"/>
                  </a:lnTo>
                  <a:lnTo>
                    <a:pt x="49" y="305"/>
                  </a:lnTo>
                  <a:lnTo>
                    <a:pt x="53" y="310"/>
                  </a:lnTo>
                  <a:lnTo>
                    <a:pt x="57" y="302"/>
                  </a:lnTo>
                  <a:lnTo>
                    <a:pt x="63" y="295"/>
                  </a:lnTo>
                  <a:lnTo>
                    <a:pt x="69" y="289"/>
                  </a:lnTo>
                  <a:lnTo>
                    <a:pt x="65" y="285"/>
                  </a:lnTo>
                  <a:lnTo>
                    <a:pt x="67" y="290"/>
                  </a:lnTo>
                  <a:lnTo>
                    <a:pt x="75" y="286"/>
                  </a:lnTo>
                  <a:lnTo>
                    <a:pt x="83" y="283"/>
                  </a:lnTo>
                  <a:lnTo>
                    <a:pt x="81" y="278"/>
                  </a:lnTo>
                  <a:lnTo>
                    <a:pt x="81" y="284"/>
                  </a:lnTo>
                  <a:lnTo>
                    <a:pt x="90" y="283"/>
                  </a:lnTo>
                  <a:lnTo>
                    <a:pt x="92" y="282"/>
                  </a:lnTo>
                  <a:lnTo>
                    <a:pt x="94" y="281"/>
                  </a:lnTo>
                  <a:lnTo>
                    <a:pt x="96" y="277"/>
                  </a:lnTo>
                  <a:lnTo>
                    <a:pt x="94" y="273"/>
                  </a:lnTo>
                  <a:lnTo>
                    <a:pt x="92" y="272"/>
                  </a:lnTo>
                  <a:lnTo>
                    <a:pt x="90" y="271"/>
                  </a:lnTo>
                  <a:lnTo>
                    <a:pt x="81" y="270"/>
                  </a:lnTo>
                  <a:lnTo>
                    <a:pt x="81" y="276"/>
                  </a:lnTo>
                  <a:lnTo>
                    <a:pt x="83" y="271"/>
                  </a:lnTo>
                  <a:lnTo>
                    <a:pt x="75" y="268"/>
                  </a:lnTo>
                  <a:lnTo>
                    <a:pt x="67" y="264"/>
                  </a:lnTo>
                  <a:lnTo>
                    <a:pt x="65" y="269"/>
                  </a:lnTo>
                  <a:lnTo>
                    <a:pt x="69" y="265"/>
                  </a:lnTo>
                  <a:lnTo>
                    <a:pt x="63" y="259"/>
                  </a:lnTo>
                  <a:lnTo>
                    <a:pt x="57" y="253"/>
                  </a:lnTo>
                  <a:lnTo>
                    <a:pt x="53" y="245"/>
                  </a:lnTo>
                  <a:lnTo>
                    <a:pt x="49" y="250"/>
                  </a:lnTo>
                  <a:lnTo>
                    <a:pt x="55" y="250"/>
                  </a:lnTo>
                  <a:lnTo>
                    <a:pt x="52" y="241"/>
                  </a:lnTo>
                  <a:lnTo>
                    <a:pt x="51" y="232"/>
                  </a:lnTo>
                  <a:lnTo>
                    <a:pt x="51" y="51"/>
                  </a:lnTo>
                  <a:lnTo>
                    <a:pt x="50" y="42"/>
                  </a:lnTo>
                  <a:lnTo>
                    <a:pt x="47" y="33"/>
                  </a:lnTo>
                  <a:lnTo>
                    <a:pt x="46" y="29"/>
                  </a:lnTo>
                  <a:lnTo>
                    <a:pt x="42" y="21"/>
                  </a:lnTo>
                  <a:lnTo>
                    <a:pt x="36" y="15"/>
                  </a:lnTo>
                  <a:lnTo>
                    <a:pt x="29" y="9"/>
                  </a:lnTo>
                  <a:lnTo>
                    <a:pt x="27" y="8"/>
                  </a:lnTo>
                  <a:lnTo>
                    <a:pt x="20" y="4"/>
                  </a:lnTo>
                  <a:lnTo>
                    <a:pt x="11" y="1"/>
                  </a:lnTo>
                  <a:lnTo>
                    <a:pt x="9"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3798" name="Rectangle 187">
            <a:extLst>
              <a:ext uri="{FF2B5EF4-FFF2-40B4-BE49-F238E27FC236}">
                <a16:creationId xmlns:a16="http://schemas.microsoft.com/office/drawing/2014/main" id="{FA307DD2-D723-48F4-932D-6D70605807AF}"/>
              </a:ext>
            </a:extLst>
          </p:cNvPr>
          <p:cNvSpPr>
            <a:spLocks noChangeArrowheads="1"/>
          </p:cNvSpPr>
          <p:nvPr/>
        </p:nvSpPr>
        <p:spPr bwMode="auto">
          <a:xfrm>
            <a:off x="8729664" y="1935163"/>
            <a:ext cx="18434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intravaskulární</a:t>
            </a:r>
            <a:endParaRPr lang="cs-CZ" altLang="cs-CZ" sz="2400">
              <a:latin typeface="Times New Roman" panose="02020603050405020304" pitchFamily="18" charset="0"/>
            </a:endParaRPr>
          </a:p>
        </p:txBody>
      </p:sp>
      <p:sp>
        <p:nvSpPr>
          <p:cNvPr id="33799" name="Rectangle 188">
            <a:extLst>
              <a:ext uri="{FF2B5EF4-FFF2-40B4-BE49-F238E27FC236}">
                <a16:creationId xmlns:a16="http://schemas.microsoft.com/office/drawing/2014/main" id="{171F38FE-B56D-4D73-9B24-39C0D7132A63}"/>
              </a:ext>
            </a:extLst>
          </p:cNvPr>
          <p:cNvSpPr>
            <a:spLocks noChangeArrowheads="1"/>
          </p:cNvSpPr>
          <p:nvPr/>
        </p:nvSpPr>
        <p:spPr bwMode="auto">
          <a:xfrm>
            <a:off x="8729664" y="2300288"/>
            <a:ext cx="9890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tekutina</a:t>
            </a:r>
            <a:endParaRPr lang="cs-CZ" altLang="cs-CZ" sz="2400">
              <a:latin typeface="Times New Roman" panose="02020603050405020304" pitchFamily="18" charset="0"/>
            </a:endParaRPr>
          </a:p>
        </p:txBody>
      </p:sp>
      <p:grpSp>
        <p:nvGrpSpPr>
          <p:cNvPr id="33800" name="Group 189">
            <a:extLst>
              <a:ext uri="{FF2B5EF4-FFF2-40B4-BE49-F238E27FC236}">
                <a16:creationId xmlns:a16="http://schemas.microsoft.com/office/drawing/2014/main" id="{71C48115-12EB-4789-90EC-6001179F3263}"/>
              </a:ext>
            </a:extLst>
          </p:cNvPr>
          <p:cNvGrpSpPr>
            <a:grpSpLocks/>
          </p:cNvGrpSpPr>
          <p:nvPr/>
        </p:nvGrpSpPr>
        <p:grpSpPr bwMode="auto">
          <a:xfrm>
            <a:off x="7131050" y="1851025"/>
            <a:ext cx="1443038" cy="844550"/>
            <a:chOff x="3554" y="1166"/>
            <a:chExt cx="887" cy="532"/>
          </a:xfrm>
        </p:grpSpPr>
        <p:sp>
          <p:nvSpPr>
            <p:cNvPr id="34129" name="Rectangle 190">
              <a:extLst>
                <a:ext uri="{FF2B5EF4-FFF2-40B4-BE49-F238E27FC236}">
                  <a16:creationId xmlns:a16="http://schemas.microsoft.com/office/drawing/2014/main" id="{38C0C71E-2693-4EAB-B8E1-8A5712705983}"/>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130" name="Rectangle 191">
              <a:extLst>
                <a:ext uri="{FF2B5EF4-FFF2-40B4-BE49-F238E27FC236}">
                  <a16:creationId xmlns:a16="http://schemas.microsoft.com/office/drawing/2014/main" id="{DB992BF3-2278-4EE4-B29D-1DB81787DC0E}"/>
                </a:ext>
              </a:extLst>
            </p:cNvPr>
            <p:cNvSpPr>
              <a:spLocks noChangeArrowheads="1"/>
            </p:cNvSpPr>
            <p:nvPr/>
          </p:nvSpPr>
          <p:spPr bwMode="auto">
            <a:xfrm>
              <a:off x="3554" y="1166"/>
              <a:ext cx="886" cy="531"/>
            </a:xfrm>
            <a:prstGeom prst="rect">
              <a:avLst/>
            </a:prstGeom>
            <a:solidFill>
              <a:srgbClr val="FF9999"/>
            </a:solidFill>
            <a:ln w="0">
              <a:solidFill>
                <a:srgbClr val="FFFFFF"/>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131" name="Rectangle 192">
              <a:extLst>
                <a:ext uri="{FF2B5EF4-FFF2-40B4-BE49-F238E27FC236}">
                  <a16:creationId xmlns:a16="http://schemas.microsoft.com/office/drawing/2014/main" id="{FB67AF30-6FF2-4E74-8194-4B77FBDDAE0F}"/>
                </a:ext>
              </a:extLst>
            </p:cNvPr>
            <p:cNvSpPr>
              <a:spLocks noChangeArrowheads="1"/>
            </p:cNvSpPr>
            <p:nvPr/>
          </p:nvSpPr>
          <p:spPr bwMode="auto">
            <a:xfrm>
              <a:off x="3554" y="1166"/>
              <a:ext cx="887" cy="532"/>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132" name="Rectangle 193">
              <a:extLst>
                <a:ext uri="{FF2B5EF4-FFF2-40B4-BE49-F238E27FC236}">
                  <a16:creationId xmlns:a16="http://schemas.microsoft.com/office/drawing/2014/main" id="{4CCB90EA-0AD8-4280-814F-FA00BFE9B1A4}"/>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sp>
        <p:nvSpPr>
          <p:cNvPr id="33801" name="Rectangle 194">
            <a:extLst>
              <a:ext uri="{FF2B5EF4-FFF2-40B4-BE49-F238E27FC236}">
                <a16:creationId xmlns:a16="http://schemas.microsoft.com/office/drawing/2014/main" id="{FE5893CC-02A6-4B77-B826-58D4B8116C84}"/>
              </a:ext>
            </a:extLst>
          </p:cNvPr>
          <p:cNvSpPr>
            <a:spLocks noChangeArrowheads="1"/>
          </p:cNvSpPr>
          <p:nvPr/>
        </p:nvSpPr>
        <p:spPr bwMode="auto">
          <a:xfrm>
            <a:off x="4235451" y="3194050"/>
            <a:ext cx="3444875" cy="977900"/>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802" name="Freeform 195">
            <a:extLst>
              <a:ext uri="{FF2B5EF4-FFF2-40B4-BE49-F238E27FC236}">
                <a16:creationId xmlns:a16="http://schemas.microsoft.com/office/drawing/2014/main" id="{35320191-11C8-4FD5-B403-B8D295BE0FBB}"/>
              </a:ext>
            </a:extLst>
          </p:cNvPr>
          <p:cNvSpPr>
            <a:spLocks/>
          </p:cNvSpPr>
          <p:nvPr/>
        </p:nvSpPr>
        <p:spPr bwMode="auto">
          <a:xfrm>
            <a:off x="1857376" y="4610100"/>
            <a:ext cx="8512175" cy="1460500"/>
          </a:xfrm>
          <a:custGeom>
            <a:avLst/>
            <a:gdLst>
              <a:gd name="T0" fmla="*/ 2147483646 w 5362"/>
              <a:gd name="T1" fmla="*/ 2147483646 h 920"/>
              <a:gd name="T2" fmla="*/ 2147483646 w 5362"/>
              <a:gd name="T3" fmla="*/ 2147483646 h 920"/>
              <a:gd name="T4" fmla="*/ 2147483646 w 5362"/>
              <a:gd name="T5" fmla="*/ 2147483646 h 920"/>
              <a:gd name="T6" fmla="*/ 2147483646 w 5362"/>
              <a:gd name="T7" fmla="*/ 2147483646 h 920"/>
              <a:gd name="T8" fmla="*/ 2147483646 w 5362"/>
              <a:gd name="T9" fmla="*/ 2147483646 h 920"/>
              <a:gd name="T10" fmla="*/ 2147483646 w 5362"/>
              <a:gd name="T11" fmla="*/ 2147483646 h 920"/>
              <a:gd name="T12" fmla="*/ 2147483646 w 5362"/>
              <a:gd name="T13" fmla="*/ 2147483646 h 920"/>
              <a:gd name="T14" fmla="*/ 2147483646 w 5362"/>
              <a:gd name="T15" fmla="*/ 2147483646 h 920"/>
              <a:gd name="T16" fmla="*/ 0 w 5362"/>
              <a:gd name="T17" fmla="*/ 2147483646 h 920"/>
              <a:gd name="T18" fmla="*/ 2147483646 w 5362"/>
              <a:gd name="T19" fmla="*/ 2147483646 h 920"/>
              <a:gd name="T20" fmla="*/ 2147483646 w 5362"/>
              <a:gd name="T21" fmla="*/ 2147483646 h 920"/>
              <a:gd name="T22" fmla="*/ 2147483646 w 5362"/>
              <a:gd name="T23" fmla="*/ 2147483646 h 920"/>
              <a:gd name="T24" fmla="*/ 2147483646 w 5362"/>
              <a:gd name="T25" fmla="*/ 2147483646 h 920"/>
              <a:gd name="T26" fmla="*/ 2147483646 w 5362"/>
              <a:gd name="T27" fmla="*/ 2147483646 h 920"/>
              <a:gd name="T28" fmla="*/ 2147483646 w 5362"/>
              <a:gd name="T29" fmla="*/ 2147483646 h 920"/>
              <a:gd name="T30" fmla="*/ 2147483646 w 5362"/>
              <a:gd name="T31" fmla="*/ 2147483646 h 920"/>
              <a:gd name="T32" fmla="*/ 2147483646 w 5362"/>
              <a:gd name="T33" fmla="*/ 2147483646 h 920"/>
              <a:gd name="T34" fmla="*/ 2147483646 w 5362"/>
              <a:gd name="T35" fmla="*/ 2147483646 h 920"/>
              <a:gd name="T36" fmla="*/ 2147483646 w 5362"/>
              <a:gd name="T37" fmla="*/ 2147483646 h 920"/>
              <a:gd name="T38" fmla="*/ 2147483646 w 5362"/>
              <a:gd name="T39" fmla="*/ 2147483646 h 920"/>
              <a:gd name="T40" fmla="*/ 2147483646 w 5362"/>
              <a:gd name="T41" fmla="*/ 2147483646 h 920"/>
              <a:gd name="T42" fmla="*/ 2147483646 w 5362"/>
              <a:gd name="T43" fmla="*/ 2147483646 h 920"/>
              <a:gd name="T44" fmla="*/ 2147483646 w 5362"/>
              <a:gd name="T45" fmla="*/ 2147483646 h 920"/>
              <a:gd name="T46" fmla="*/ 2147483646 w 5362"/>
              <a:gd name="T47" fmla="*/ 2147483646 h 920"/>
              <a:gd name="T48" fmla="*/ 2147483646 w 5362"/>
              <a:gd name="T49" fmla="*/ 2147483646 h 920"/>
              <a:gd name="T50" fmla="*/ 2147483646 w 5362"/>
              <a:gd name="T51" fmla="*/ 2147483646 h 920"/>
              <a:gd name="T52" fmla="*/ 2147483646 w 5362"/>
              <a:gd name="T53" fmla="*/ 2147483646 h 920"/>
              <a:gd name="T54" fmla="*/ 2147483646 w 5362"/>
              <a:gd name="T55" fmla="*/ 2147483646 h 920"/>
              <a:gd name="T56" fmla="*/ 2147483646 w 5362"/>
              <a:gd name="T57" fmla="*/ 2147483646 h 920"/>
              <a:gd name="T58" fmla="*/ 2147483646 w 5362"/>
              <a:gd name="T59" fmla="*/ 2147483646 h 920"/>
              <a:gd name="T60" fmla="*/ 2147483646 w 5362"/>
              <a:gd name="T61" fmla="*/ 2147483646 h 920"/>
              <a:gd name="T62" fmla="*/ 2147483646 w 5362"/>
              <a:gd name="T63" fmla="*/ 2147483646 h 920"/>
              <a:gd name="T64" fmla="*/ 2147483646 w 5362"/>
              <a:gd name="T65" fmla="*/ 2147483646 h 920"/>
              <a:gd name="T66" fmla="*/ 2147483646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p>
            <a:endParaRPr lang="en-US"/>
          </a:p>
        </p:txBody>
      </p:sp>
      <p:grpSp>
        <p:nvGrpSpPr>
          <p:cNvPr id="33803" name="Group 196">
            <a:extLst>
              <a:ext uri="{FF2B5EF4-FFF2-40B4-BE49-F238E27FC236}">
                <a16:creationId xmlns:a16="http://schemas.microsoft.com/office/drawing/2014/main" id="{E42B7444-19DD-4FD6-8E03-A9AC6317A9C5}"/>
              </a:ext>
            </a:extLst>
          </p:cNvPr>
          <p:cNvGrpSpPr>
            <a:grpSpLocks/>
          </p:cNvGrpSpPr>
          <p:nvPr/>
        </p:nvGrpSpPr>
        <p:grpSpPr bwMode="auto">
          <a:xfrm>
            <a:off x="6124576" y="2690814"/>
            <a:ext cx="169863" cy="498475"/>
            <a:chOff x="3104" y="1695"/>
            <a:chExt cx="107" cy="314"/>
          </a:xfrm>
        </p:grpSpPr>
        <p:sp>
          <p:nvSpPr>
            <p:cNvPr id="34127" name="Rectangle 197">
              <a:extLst>
                <a:ext uri="{FF2B5EF4-FFF2-40B4-BE49-F238E27FC236}">
                  <a16:creationId xmlns:a16="http://schemas.microsoft.com/office/drawing/2014/main" id="{DA218F24-4EAF-49B0-8529-3298C61F09C4}"/>
                </a:ext>
              </a:extLst>
            </p:cNvPr>
            <p:cNvSpPr>
              <a:spLocks noChangeArrowheads="1"/>
            </p:cNvSpPr>
            <p:nvPr/>
          </p:nvSpPr>
          <p:spPr bwMode="auto">
            <a:xfrm>
              <a:off x="3145" y="1800"/>
              <a:ext cx="24" cy="2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128" name="Freeform 198">
              <a:extLst>
                <a:ext uri="{FF2B5EF4-FFF2-40B4-BE49-F238E27FC236}">
                  <a16:creationId xmlns:a16="http://schemas.microsoft.com/office/drawing/2014/main" id="{5E1A86D4-D9C4-45D7-80AF-94B02F6F8E79}"/>
                </a:ext>
              </a:extLst>
            </p:cNvPr>
            <p:cNvSpPr>
              <a:spLocks/>
            </p:cNvSpPr>
            <p:nvPr/>
          </p:nvSpPr>
          <p:spPr bwMode="auto">
            <a:xfrm>
              <a:off x="3104" y="1695"/>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04" name="Group 199">
            <a:extLst>
              <a:ext uri="{FF2B5EF4-FFF2-40B4-BE49-F238E27FC236}">
                <a16:creationId xmlns:a16="http://schemas.microsoft.com/office/drawing/2014/main" id="{C90BE55E-0288-4A84-B90E-B2E39DD09321}"/>
              </a:ext>
            </a:extLst>
          </p:cNvPr>
          <p:cNvGrpSpPr>
            <a:grpSpLocks/>
          </p:cNvGrpSpPr>
          <p:nvPr/>
        </p:nvGrpSpPr>
        <p:grpSpPr bwMode="auto">
          <a:xfrm>
            <a:off x="5808663" y="2695576"/>
            <a:ext cx="169862" cy="473075"/>
            <a:chOff x="2905" y="1698"/>
            <a:chExt cx="107" cy="298"/>
          </a:xfrm>
        </p:grpSpPr>
        <p:sp>
          <p:nvSpPr>
            <p:cNvPr id="34125" name="Rectangle 200">
              <a:extLst>
                <a:ext uri="{FF2B5EF4-FFF2-40B4-BE49-F238E27FC236}">
                  <a16:creationId xmlns:a16="http://schemas.microsoft.com/office/drawing/2014/main" id="{FF20E53D-5211-46FA-8767-A6B1AE0CA864}"/>
                </a:ext>
              </a:extLst>
            </p:cNvPr>
            <p:cNvSpPr>
              <a:spLocks noChangeArrowheads="1"/>
            </p:cNvSpPr>
            <p:nvPr/>
          </p:nvSpPr>
          <p:spPr bwMode="auto">
            <a:xfrm>
              <a:off x="2947" y="1698"/>
              <a:ext cx="24" cy="19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126" name="Freeform 201">
              <a:extLst>
                <a:ext uri="{FF2B5EF4-FFF2-40B4-BE49-F238E27FC236}">
                  <a16:creationId xmlns:a16="http://schemas.microsoft.com/office/drawing/2014/main" id="{C84D7B95-DAA2-4B6D-AC24-AD09A97871FE}"/>
                </a:ext>
              </a:extLst>
            </p:cNvPr>
            <p:cNvSpPr>
              <a:spLocks/>
            </p:cNvSpPr>
            <p:nvPr/>
          </p:nvSpPr>
          <p:spPr bwMode="auto">
            <a:xfrm>
              <a:off x="2905" y="188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05" name="Group 202">
            <a:extLst>
              <a:ext uri="{FF2B5EF4-FFF2-40B4-BE49-F238E27FC236}">
                <a16:creationId xmlns:a16="http://schemas.microsoft.com/office/drawing/2014/main" id="{70979E9E-2F78-4B97-BE84-9A22A1D1B764}"/>
              </a:ext>
            </a:extLst>
          </p:cNvPr>
          <p:cNvGrpSpPr>
            <a:grpSpLocks/>
          </p:cNvGrpSpPr>
          <p:nvPr/>
        </p:nvGrpSpPr>
        <p:grpSpPr bwMode="auto">
          <a:xfrm>
            <a:off x="6238876" y="4152900"/>
            <a:ext cx="169863" cy="412750"/>
            <a:chOff x="2827" y="2616"/>
            <a:chExt cx="107" cy="260"/>
          </a:xfrm>
        </p:grpSpPr>
        <p:sp>
          <p:nvSpPr>
            <p:cNvPr id="34123" name="Rectangle 203">
              <a:extLst>
                <a:ext uri="{FF2B5EF4-FFF2-40B4-BE49-F238E27FC236}">
                  <a16:creationId xmlns:a16="http://schemas.microsoft.com/office/drawing/2014/main" id="{0FD21CF6-875F-4790-AEFE-7A061413650E}"/>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124" name="Freeform 204">
              <a:extLst>
                <a:ext uri="{FF2B5EF4-FFF2-40B4-BE49-F238E27FC236}">
                  <a16:creationId xmlns:a16="http://schemas.microsoft.com/office/drawing/2014/main" id="{0C45045F-6C2D-4496-815D-3ECA5FD03590}"/>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06" name="Group 205">
            <a:extLst>
              <a:ext uri="{FF2B5EF4-FFF2-40B4-BE49-F238E27FC236}">
                <a16:creationId xmlns:a16="http://schemas.microsoft.com/office/drawing/2014/main" id="{B22B34CD-FA94-45E5-96B7-C06F4B374679}"/>
              </a:ext>
            </a:extLst>
          </p:cNvPr>
          <p:cNvGrpSpPr>
            <a:grpSpLocks/>
          </p:cNvGrpSpPr>
          <p:nvPr/>
        </p:nvGrpSpPr>
        <p:grpSpPr bwMode="auto">
          <a:xfrm>
            <a:off x="5776913" y="4175126"/>
            <a:ext cx="169862" cy="411163"/>
            <a:chOff x="2536" y="2630"/>
            <a:chExt cx="107" cy="259"/>
          </a:xfrm>
        </p:grpSpPr>
        <p:sp>
          <p:nvSpPr>
            <p:cNvPr id="34121" name="Rectangle 206">
              <a:extLst>
                <a:ext uri="{FF2B5EF4-FFF2-40B4-BE49-F238E27FC236}">
                  <a16:creationId xmlns:a16="http://schemas.microsoft.com/office/drawing/2014/main" id="{E6FE152A-5C11-4EC2-B1DA-B24C6CCE43E7}"/>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122" name="Freeform 207">
              <a:extLst>
                <a:ext uri="{FF2B5EF4-FFF2-40B4-BE49-F238E27FC236}">
                  <a16:creationId xmlns:a16="http://schemas.microsoft.com/office/drawing/2014/main" id="{85A929DD-8AC6-4CF3-8929-F723017B5A81}"/>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p>
              <a:endParaRPr lang="en-US"/>
            </a:p>
          </p:txBody>
        </p:sp>
      </p:grpSp>
      <p:grpSp>
        <p:nvGrpSpPr>
          <p:cNvPr id="33807" name="Group 208">
            <a:extLst>
              <a:ext uri="{FF2B5EF4-FFF2-40B4-BE49-F238E27FC236}">
                <a16:creationId xmlns:a16="http://schemas.microsoft.com/office/drawing/2014/main" id="{D2C9CC64-ADCD-4AF4-9CD8-CD69243C7959}"/>
              </a:ext>
            </a:extLst>
          </p:cNvPr>
          <p:cNvGrpSpPr>
            <a:grpSpLocks/>
          </p:cNvGrpSpPr>
          <p:nvPr/>
        </p:nvGrpSpPr>
        <p:grpSpPr bwMode="auto">
          <a:xfrm>
            <a:off x="6278563" y="6054726"/>
            <a:ext cx="169862" cy="447675"/>
            <a:chOff x="2852" y="3814"/>
            <a:chExt cx="107" cy="282"/>
          </a:xfrm>
        </p:grpSpPr>
        <p:sp>
          <p:nvSpPr>
            <p:cNvPr id="34119" name="Rectangle 209">
              <a:extLst>
                <a:ext uri="{FF2B5EF4-FFF2-40B4-BE49-F238E27FC236}">
                  <a16:creationId xmlns:a16="http://schemas.microsoft.com/office/drawing/2014/main" id="{5CBD4CEF-F8F8-4947-AE28-793CC8D3F4E2}"/>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120" name="Freeform 210">
              <a:extLst>
                <a:ext uri="{FF2B5EF4-FFF2-40B4-BE49-F238E27FC236}">
                  <a16:creationId xmlns:a16="http://schemas.microsoft.com/office/drawing/2014/main" id="{8028C4C6-8A55-40CF-9C50-9CBC428D66E8}"/>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08" name="Group 211">
            <a:extLst>
              <a:ext uri="{FF2B5EF4-FFF2-40B4-BE49-F238E27FC236}">
                <a16:creationId xmlns:a16="http://schemas.microsoft.com/office/drawing/2014/main" id="{DC8245D5-DBFE-4B10-B8DA-F866FB713B42}"/>
              </a:ext>
            </a:extLst>
          </p:cNvPr>
          <p:cNvGrpSpPr>
            <a:grpSpLocks/>
          </p:cNvGrpSpPr>
          <p:nvPr/>
        </p:nvGrpSpPr>
        <p:grpSpPr bwMode="auto">
          <a:xfrm>
            <a:off x="5794376" y="6070601"/>
            <a:ext cx="169863" cy="385763"/>
            <a:chOff x="2547" y="3824"/>
            <a:chExt cx="107" cy="243"/>
          </a:xfrm>
        </p:grpSpPr>
        <p:sp>
          <p:nvSpPr>
            <p:cNvPr id="34117" name="Rectangle 212">
              <a:extLst>
                <a:ext uri="{FF2B5EF4-FFF2-40B4-BE49-F238E27FC236}">
                  <a16:creationId xmlns:a16="http://schemas.microsoft.com/office/drawing/2014/main" id="{3361A003-B91B-4A67-9E32-01B5CA43367C}"/>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118" name="Freeform 213">
              <a:extLst>
                <a:ext uri="{FF2B5EF4-FFF2-40B4-BE49-F238E27FC236}">
                  <a16:creationId xmlns:a16="http://schemas.microsoft.com/office/drawing/2014/main" id="{931A4675-190C-420B-A524-935416484E80}"/>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09" name="Group 214">
            <a:extLst>
              <a:ext uri="{FF2B5EF4-FFF2-40B4-BE49-F238E27FC236}">
                <a16:creationId xmlns:a16="http://schemas.microsoft.com/office/drawing/2014/main" id="{577D387D-E4FD-45F7-90D2-F19A5556061F}"/>
              </a:ext>
            </a:extLst>
          </p:cNvPr>
          <p:cNvGrpSpPr>
            <a:grpSpLocks/>
          </p:cNvGrpSpPr>
          <p:nvPr/>
        </p:nvGrpSpPr>
        <p:grpSpPr bwMode="auto">
          <a:xfrm>
            <a:off x="6235701" y="1331914"/>
            <a:ext cx="169863" cy="542925"/>
            <a:chOff x="2968" y="839"/>
            <a:chExt cx="107" cy="342"/>
          </a:xfrm>
        </p:grpSpPr>
        <p:sp>
          <p:nvSpPr>
            <p:cNvPr id="34115" name="Freeform 215">
              <a:extLst>
                <a:ext uri="{FF2B5EF4-FFF2-40B4-BE49-F238E27FC236}">
                  <a16:creationId xmlns:a16="http://schemas.microsoft.com/office/drawing/2014/main" id="{C7EDB6EE-C057-4D98-A082-AE5DBCC7C6B9}"/>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116" name="Freeform 216">
              <a:extLst>
                <a:ext uri="{FF2B5EF4-FFF2-40B4-BE49-F238E27FC236}">
                  <a16:creationId xmlns:a16="http://schemas.microsoft.com/office/drawing/2014/main" id="{03C77524-A638-4170-99C0-A835126CD087}"/>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10" name="Group 217">
            <a:extLst>
              <a:ext uri="{FF2B5EF4-FFF2-40B4-BE49-F238E27FC236}">
                <a16:creationId xmlns:a16="http://schemas.microsoft.com/office/drawing/2014/main" id="{FAA2652B-7801-4563-B491-5C574A4AB42D}"/>
              </a:ext>
            </a:extLst>
          </p:cNvPr>
          <p:cNvGrpSpPr>
            <a:grpSpLocks/>
          </p:cNvGrpSpPr>
          <p:nvPr/>
        </p:nvGrpSpPr>
        <p:grpSpPr bwMode="auto">
          <a:xfrm>
            <a:off x="5884863" y="1343025"/>
            <a:ext cx="169862" cy="508000"/>
            <a:chOff x="2747" y="846"/>
            <a:chExt cx="107" cy="320"/>
          </a:xfrm>
        </p:grpSpPr>
        <p:sp>
          <p:nvSpPr>
            <p:cNvPr id="34113" name="Rectangle 218">
              <a:extLst>
                <a:ext uri="{FF2B5EF4-FFF2-40B4-BE49-F238E27FC236}">
                  <a16:creationId xmlns:a16="http://schemas.microsoft.com/office/drawing/2014/main" id="{BD309972-29CA-4246-B808-121FD2465508}"/>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114" name="Freeform 219">
              <a:extLst>
                <a:ext uri="{FF2B5EF4-FFF2-40B4-BE49-F238E27FC236}">
                  <a16:creationId xmlns:a16="http://schemas.microsoft.com/office/drawing/2014/main" id="{F5E7D1A7-5F73-4715-8480-CA8D4698C7E9}"/>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3811" name="Rectangle 220">
            <a:extLst>
              <a:ext uri="{FF2B5EF4-FFF2-40B4-BE49-F238E27FC236}">
                <a16:creationId xmlns:a16="http://schemas.microsoft.com/office/drawing/2014/main" id="{B7F6AECA-922E-4046-A582-F3B8D92E9E8B}"/>
              </a:ext>
            </a:extLst>
          </p:cNvPr>
          <p:cNvSpPr>
            <a:spLocks noChangeArrowheads="1"/>
          </p:cNvSpPr>
          <p:nvPr/>
        </p:nvSpPr>
        <p:spPr bwMode="auto">
          <a:xfrm>
            <a:off x="4513264" y="3525838"/>
            <a:ext cx="260007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intersticiální tekutina</a:t>
            </a:r>
            <a:endParaRPr lang="cs-CZ" altLang="cs-CZ" sz="2400">
              <a:latin typeface="Times New Roman" panose="02020603050405020304" pitchFamily="18" charset="0"/>
            </a:endParaRPr>
          </a:p>
        </p:txBody>
      </p:sp>
      <p:sp>
        <p:nvSpPr>
          <p:cNvPr id="33812" name="Rectangle 221">
            <a:extLst>
              <a:ext uri="{FF2B5EF4-FFF2-40B4-BE49-F238E27FC236}">
                <a16:creationId xmlns:a16="http://schemas.microsoft.com/office/drawing/2014/main" id="{B50A2F25-0A98-42BE-9674-2F8A62038908}"/>
              </a:ext>
            </a:extLst>
          </p:cNvPr>
          <p:cNvSpPr>
            <a:spLocks noChangeArrowheads="1"/>
          </p:cNvSpPr>
          <p:nvPr/>
        </p:nvSpPr>
        <p:spPr bwMode="auto">
          <a:xfrm>
            <a:off x="4164013" y="4991100"/>
            <a:ext cx="345447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intracelulární tekutina - ICT</a:t>
            </a:r>
            <a:endParaRPr lang="cs-CZ" altLang="cs-CZ" sz="2400">
              <a:latin typeface="Times New Roman" panose="02020603050405020304" pitchFamily="18" charset="0"/>
            </a:endParaRPr>
          </a:p>
        </p:txBody>
      </p:sp>
      <p:sp>
        <p:nvSpPr>
          <p:cNvPr id="33813" name="Rectangle 222">
            <a:extLst>
              <a:ext uri="{FF2B5EF4-FFF2-40B4-BE49-F238E27FC236}">
                <a16:creationId xmlns:a16="http://schemas.microsoft.com/office/drawing/2014/main" id="{01FA403E-8C45-48D5-93A7-7203A080CC73}"/>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814" name="Rectangle 223">
            <a:extLst>
              <a:ext uri="{FF2B5EF4-FFF2-40B4-BE49-F238E27FC236}">
                <a16:creationId xmlns:a16="http://schemas.microsoft.com/office/drawing/2014/main" id="{3FB164AF-DF8B-496C-BCE9-B886A1B08C6A}"/>
              </a:ext>
            </a:extLst>
          </p:cNvPr>
          <p:cNvSpPr>
            <a:spLocks noChangeArrowheads="1"/>
          </p:cNvSpPr>
          <p:nvPr/>
        </p:nvSpPr>
        <p:spPr bwMode="auto">
          <a:xfrm>
            <a:off x="5199064" y="6464300"/>
            <a:ext cx="1777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i="1">
                <a:solidFill>
                  <a:srgbClr val="000000"/>
                </a:solidFill>
                <a:latin typeface="Times New Roman" panose="02020603050405020304" pitchFamily="18" charset="0"/>
              </a:rPr>
              <a:t>Metabolismus</a:t>
            </a:r>
            <a:endParaRPr lang="cs-CZ" altLang="cs-CZ" sz="2400" b="1">
              <a:latin typeface="Times New Roman" panose="02020603050405020304" pitchFamily="18" charset="0"/>
            </a:endParaRPr>
          </a:p>
        </p:txBody>
      </p:sp>
      <p:sp>
        <p:nvSpPr>
          <p:cNvPr id="33815" name="Rectangle 224">
            <a:extLst>
              <a:ext uri="{FF2B5EF4-FFF2-40B4-BE49-F238E27FC236}">
                <a16:creationId xmlns:a16="http://schemas.microsoft.com/office/drawing/2014/main" id="{6790DDDD-05B6-4412-9A71-D60DBD9F48CE}"/>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816" name="Rectangle 225">
            <a:extLst>
              <a:ext uri="{FF2B5EF4-FFF2-40B4-BE49-F238E27FC236}">
                <a16:creationId xmlns:a16="http://schemas.microsoft.com/office/drawing/2014/main" id="{739BAE62-D8B8-44D7-9172-01C4A1B22D52}"/>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817" name="Text Box 226">
            <a:extLst>
              <a:ext uri="{FF2B5EF4-FFF2-40B4-BE49-F238E27FC236}">
                <a16:creationId xmlns:a16="http://schemas.microsoft.com/office/drawing/2014/main" id="{81F3465B-1ED7-4EAF-8345-801F28DB651F}"/>
              </a:ext>
            </a:extLst>
          </p:cNvPr>
          <p:cNvSpPr txBox="1">
            <a:spLocks noChangeArrowheads="1"/>
          </p:cNvSpPr>
          <p:nvPr/>
        </p:nvSpPr>
        <p:spPr bwMode="auto">
          <a:xfrm>
            <a:off x="3919538" y="-114300"/>
            <a:ext cx="4171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i="1">
                <a:latin typeface="Times New Roman" panose="02020603050405020304" pitchFamily="18" charset="0"/>
              </a:rPr>
              <a:t>Vnější prostředí organismu</a:t>
            </a:r>
          </a:p>
        </p:txBody>
      </p:sp>
      <p:sp>
        <p:nvSpPr>
          <p:cNvPr id="33818" name="Rectangle 227">
            <a:extLst>
              <a:ext uri="{FF2B5EF4-FFF2-40B4-BE49-F238E27FC236}">
                <a16:creationId xmlns:a16="http://schemas.microsoft.com/office/drawing/2014/main" id="{EA7BDB7B-D891-4B02-AA0C-57415E479B48}"/>
              </a:ext>
            </a:extLst>
          </p:cNvPr>
          <p:cNvSpPr>
            <a:spLocks noChangeArrowheads="1"/>
          </p:cNvSpPr>
          <p:nvPr/>
        </p:nvSpPr>
        <p:spPr bwMode="auto">
          <a:xfrm>
            <a:off x="5337175" y="1862138"/>
            <a:ext cx="1722438" cy="8255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819" name="Rectangle 228">
            <a:extLst>
              <a:ext uri="{FF2B5EF4-FFF2-40B4-BE49-F238E27FC236}">
                <a16:creationId xmlns:a16="http://schemas.microsoft.com/office/drawing/2014/main" id="{5462A5C9-140C-410D-9F95-6BDB0A44D32B}"/>
              </a:ext>
            </a:extLst>
          </p:cNvPr>
          <p:cNvSpPr>
            <a:spLocks noChangeArrowheads="1"/>
          </p:cNvSpPr>
          <p:nvPr/>
        </p:nvSpPr>
        <p:spPr bwMode="auto">
          <a:xfrm>
            <a:off x="5645151" y="2063750"/>
            <a:ext cx="8864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plazma</a:t>
            </a:r>
            <a:endParaRPr lang="cs-CZ" altLang="cs-CZ" sz="2400">
              <a:latin typeface="Times New Roman" panose="02020603050405020304" pitchFamily="18" charset="0"/>
            </a:endParaRPr>
          </a:p>
        </p:txBody>
      </p:sp>
      <p:sp>
        <p:nvSpPr>
          <p:cNvPr id="33820" name="Rectangle 229">
            <a:extLst>
              <a:ext uri="{FF2B5EF4-FFF2-40B4-BE49-F238E27FC236}">
                <a16:creationId xmlns:a16="http://schemas.microsoft.com/office/drawing/2014/main" id="{05BABAE7-957D-4A28-BDB0-5EC8F4697307}"/>
              </a:ext>
            </a:extLst>
          </p:cNvPr>
          <p:cNvSpPr>
            <a:spLocks noChangeArrowheads="1"/>
          </p:cNvSpPr>
          <p:nvPr/>
        </p:nvSpPr>
        <p:spPr bwMode="auto">
          <a:xfrm>
            <a:off x="7261226" y="1944688"/>
            <a:ext cx="9569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krvinky</a:t>
            </a:r>
            <a:endParaRPr lang="cs-CZ" altLang="cs-CZ" sz="2400">
              <a:latin typeface="Times New Roman" panose="02020603050405020304" pitchFamily="18" charset="0"/>
            </a:endParaRPr>
          </a:p>
        </p:txBody>
      </p:sp>
      <p:sp>
        <p:nvSpPr>
          <p:cNvPr id="33821" name="Rectangle 230">
            <a:extLst>
              <a:ext uri="{FF2B5EF4-FFF2-40B4-BE49-F238E27FC236}">
                <a16:creationId xmlns:a16="http://schemas.microsoft.com/office/drawing/2014/main" id="{66D3C624-DE11-4DC6-9257-38336B9BB395}"/>
              </a:ext>
            </a:extLst>
          </p:cNvPr>
          <p:cNvSpPr>
            <a:spLocks noChangeArrowheads="1"/>
          </p:cNvSpPr>
          <p:nvPr/>
        </p:nvSpPr>
        <p:spPr bwMode="auto">
          <a:xfrm>
            <a:off x="7261225" y="2305051"/>
            <a:ext cx="12636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a:solidFill>
                  <a:srgbClr val="000000"/>
                </a:solidFill>
                <a:latin typeface="Times New Roman" panose="02020603050405020304" pitchFamily="18" charset="0"/>
              </a:rPr>
              <a:t>(součást ICT)</a:t>
            </a:r>
            <a:endParaRPr lang="cs-CZ" altLang="cs-CZ" sz="1800">
              <a:latin typeface="Times New Roman" panose="02020603050405020304" pitchFamily="18" charset="0"/>
            </a:endParaRPr>
          </a:p>
        </p:txBody>
      </p:sp>
      <p:sp>
        <p:nvSpPr>
          <p:cNvPr id="33822" name="Rectangle 231">
            <a:extLst>
              <a:ext uri="{FF2B5EF4-FFF2-40B4-BE49-F238E27FC236}">
                <a16:creationId xmlns:a16="http://schemas.microsoft.com/office/drawing/2014/main" id="{3CF1F870-972D-4BFB-875A-659E2B0A4713}"/>
              </a:ext>
            </a:extLst>
          </p:cNvPr>
          <p:cNvSpPr>
            <a:spLocks noChangeArrowheads="1"/>
          </p:cNvSpPr>
          <p:nvPr/>
        </p:nvSpPr>
        <p:spPr bwMode="auto">
          <a:xfrm>
            <a:off x="5330825" y="1866900"/>
            <a:ext cx="3233738" cy="8318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823" name="Line 232">
            <a:extLst>
              <a:ext uri="{FF2B5EF4-FFF2-40B4-BE49-F238E27FC236}">
                <a16:creationId xmlns:a16="http://schemas.microsoft.com/office/drawing/2014/main" id="{6ED2BBE8-FBBC-480F-AC97-E5A58675B86D}"/>
              </a:ext>
            </a:extLst>
          </p:cNvPr>
          <p:cNvSpPr>
            <a:spLocks noChangeShapeType="1"/>
          </p:cNvSpPr>
          <p:nvPr/>
        </p:nvSpPr>
        <p:spPr bwMode="auto">
          <a:xfrm flipV="1">
            <a:off x="6907214" y="2413000"/>
            <a:ext cx="339725" cy="127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33824" name="Rectangle 233">
            <a:extLst>
              <a:ext uri="{FF2B5EF4-FFF2-40B4-BE49-F238E27FC236}">
                <a16:creationId xmlns:a16="http://schemas.microsoft.com/office/drawing/2014/main" id="{B255726A-895F-4610-BE90-8534525D8EA8}"/>
              </a:ext>
            </a:extLst>
          </p:cNvPr>
          <p:cNvSpPr>
            <a:spLocks noChangeArrowheads="1"/>
          </p:cNvSpPr>
          <p:nvPr/>
        </p:nvSpPr>
        <p:spPr bwMode="auto">
          <a:xfrm>
            <a:off x="6240463" y="27765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Kapiláry</a:t>
            </a:r>
            <a:endParaRPr lang="cs-CZ" altLang="cs-CZ" sz="2400">
              <a:latin typeface="Times New Roman" panose="02020603050405020304" pitchFamily="18" charset="0"/>
            </a:endParaRPr>
          </a:p>
        </p:txBody>
      </p:sp>
      <p:sp>
        <p:nvSpPr>
          <p:cNvPr id="33825" name="Rectangle 234">
            <a:extLst>
              <a:ext uri="{FF2B5EF4-FFF2-40B4-BE49-F238E27FC236}">
                <a16:creationId xmlns:a16="http://schemas.microsoft.com/office/drawing/2014/main" id="{6CB702C0-2988-410D-ABBE-C954D5CABE03}"/>
              </a:ext>
            </a:extLst>
          </p:cNvPr>
          <p:cNvSpPr>
            <a:spLocks noChangeArrowheads="1"/>
          </p:cNvSpPr>
          <p:nvPr/>
        </p:nvSpPr>
        <p:spPr bwMode="auto">
          <a:xfrm>
            <a:off x="3000375" y="22050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Lymfa</a:t>
            </a:r>
            <a:endParaRPr lang="cs-CZ" altLang="cs-CZ" sz="2400">
              <a:latin typeface="Times New Roman" panose="02020603050405020304" pitchFamily="18" charset="0"/>
            </a:endParaRPr>
          </a:p>
        </p:txBody>
      </p:sp>
      <p:sp>
        <p:nvSpPr>
          <p:cNvPr id="33826" name="Freeform 235">
            <a:extLst>
              <a:ext uri="{FF2B5EF4-FFF2-40B4-BE49-F238E27FC236}">
                <a16:creationId xmlns:a16="http://schemas.microsoft.com/office/drawing/2014/main" id="{D6C6CB2E-3058-4DA3-8B02-3F4568FE9AFA}"/>
              </a:ext>
            </a:extLst>
          </p:cNvPr>
          <p:cNvSpPr>
            <a:spLocks/>
          </p:cNvSpPr>
          <p:nvPr/>
        </p:nvSpPr>
        <p:spPr bwMode="auto">
          <a:xfrm>
            <a:off x="2757489" y="2432050"/>
            <a:ext cx="2541587" cy="1303338"/>
          </a:xfrm>
          <a:custGeom>
            <a:avLst/>
            <a:gdLst>
              <a:gd name="T0" fmla="*/ 2147483646 w 1601"/>
              <a:gd name="T1" fmla="*/ 2147483646 h 821"/>
              <a:gd name="T2" fmla="*/ 2147483646 w 1601"/>
              <a:gd name="T3" fmla="*/ 2147483646 h 821"/>
              <a:gd name="T4" fmla="*/ 2147483646 w 1601"/>
              <a:gd name="T5" fmla="*/ 2147483646 h 821"/>
              <a:gd name="T6" fmla="*/ 0 60000 65536"/>
              <a:gd name="T7" fmla="*/ 0 60000 65536"/>
              <a:gd name="T8" fmla="*/ 0 60000 65536"/>
              <a:gd name="T9" fmla="*/ 0 w 1601"/>
              <a:gd name="T10" fmla="*/ 0 h 821"/>
              <a:gd name="T11" fmla="*/ 1601 w 1601"/>
              <a:gd name="T12" fmla="*/ 821 h 821"/>
            </a:gdLst>
            <a:ahLst/>
            <a:cxnLst>
              <a:cxn ang="T6">
                <a:pos x="T0" y="T1"/>
              </a:cxn>
              <a:cxn ang="T7">
                <a:pos x="T2" y="T3"/>
              </a:cxn>
              <a:cxn ang="T8">
                <a:pos x="T4" y="T5"/>
              </a:cxn>
            </a:cxnLst>
            <a:rect l="T9" t="T10" r="T11" b="T12"/>
            <a:pathLst>
              <a:path w="1601" h="821">
                <a:moveTo>
                  <a:pt x="925" y="821"/>
                </a:moveTo>
                <a:cubicBezTo>
                  <a:pt x="790" y="723"/>
                  <a:pt x="0" y="366"/>
                  <a:pt x="113" y="233"/>
                </a:cubicBezTo>
                <a:cubicBezTo>
                  <a:pt x="125" y="0"/>
                  <a:pt x="1291" y="68"/>
                  <a:pt x="1601" y="24"/>
                </a:cubicBezTo>
              </a:path>
            </a:pathLst>
          </a:custGeom>
          <a:noFill/>
          <a:ln w="952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27" name="Line 236">
            <a:extLst>
              <a:ext uri="{FF2B5EF4-FFF2-40B4-BE49-F238E27FC236}">
                <a16:creationId xmlns:a16="http://schemas.microsoft.com/office/drawing/2014/main" id="{33BFB7C7-36AF-4BAB-BFA8-6AC446365C4C}"/>
              </a:ext>
            </a:extLst>
          </p:cNvPr>
          <p:cNvSpPr>
            <a:spLocks noChangeShapeType="1"/>
          </p:cNvSpPr>
          <p:nvPr/>
        </p:nvSpPr>
        <p:spPr bwMode="auto">
          <a:xfrm flipV="1">
            <a:off x="6964363" y="2293938"/>
            <a:ext cx="328612" cy="127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3828" name="Group 237">
            <a:extLst>
              <a:ext uri="{FF2B5EF4-FFF2-40B4-BE49-F238E27FC236}">
                <a16:creationId xmlns:a16="http://schemas.microsoft.com/office/drawing/2014/main" id="{712D2189-9021-4C5B-A1F6-108F005E3798}"/>
              </a:ext>
            </a:extLst>
          </p:cNvPr>
          <p:cNvGrpSpPr>
            <a:grpSpLocks/>
          </p:cNvGrpSpPr>
          <p:nvPr/>
        </p:nvGrpSpPr>
        <p:grpSpPr bwMode="auto">
          <a:xfrm>
            <a:off x="8886826" y="4138614"/>
            <a:ext cx="169863" cy="447675"/>
            <a:chOff x="4638" y="2607"/>
            <a:chExt cx="107" cy="282"/>
          </a:xfrm>
        </p:grpSpPr>
        <p:sp>
          <p:nvSpPr>
            <p:cNvPr id="34111" name="Rectangle 238">
              <a:extLst>
                <a:ext uri="{FF2B5EF4-FFF2-40B4-BE49-F238E27FC236}">
                  <a16:creationId xmlns:a16="http://schemas.microsoft.com/office/drawing/2014/main" id="{0F427A4B-45AB-4A4F-81E9-1390B0A2F74F}"/>
                </a:ext>
              </a:extLst>
            </p:cNvPr>
            <p:cNvSpPr>
              <a:spLocks noChangeArrowheads="1"/>
            </p:cNvSpPr>
            <p:nvPr/>
          </p:nvSpPr>
          <p:spPr bwMode="auto">
            <a:xfrm>
              <a:off x="4679" y="2712"/>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112" name="Freeform 239">
              <a:extLst>
                <a:ext uri="{FF2B5EF4-FFF2-40B4-BE49-F238E27FC236}">
                  <a16:creationId xmlns:a16="http://schemas.microsoft.com/office/drawing/2014/main" id="{B1E2C359-D6DA-4A22-8A1E-8D58A0659B33}"/>
                </a:ext>
              </a:extLst>
            </p:cNvPr>
            <p:cNvSpPr>
              <a:spLocks/>
            </p:cNvSpPr>
            <p:nvPr/>
          </p:nvSpPr>
          <p:spPr bwMode="auto">
            <a:xfrm>
              <a:off x="4638" y="2607"/>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29" name="Group 240">
            <a:extLst>
              <a:ext uri="{FF2B5EF4-FFF2-40B4-BE49-F238E27FC236}">
                <a16:creationId xmlns:a16="http://schemas.microsoft.com/office/drawing/2014/main" id="{EB69A741-045B-4269-86F1-F1CC962ACB00}"/>
              </a:ext>
            </a:extLst>
          </p:cNvPr>
          <p:cNvGrpSpPr>
            <a:grpSpLocks/>
          </p:cNvGrpSpPr>
          <p:nvPr/>
        </p:nvGrpSpPr>
        <p:grpSpPr bwMode="auto">
          <a:xfrm>
            <a:off x="8432801" y="4159250"/>
            <a:ext cx="169863" cy="420688"/>
            <a:chOff x="4352" y="2620"/>
            <a:chExt cx="107" cy="265"/>
          </a:xfrm>
        </p:grpSpPr>
        <p:sp>
          <p:nvSpPr>
            <p:cNvPr id="34109" name="Rectangle 241">
              <a:extLst>
                <a:ext uri="{FF2B5EF4-FFF2-40B4-BE49-F238E27FC236}">
                  <a16:creationId xmlns:a16="http://schemas.microsoft.com/office/drawing/2014/main" id="{A165A975-773C-4BB4-AA34-D09E39C661FC}"/>
                </a:ext>
              </a:extLst>
            </p:cNvPr>
            <p:cNvSpPr>
              <a:spLocks noChangeArrowheads="1"/>
            </p:cNvSpPr>
            <p:nvPr/>
          </p:nvSpPr>
          <p:spPr bwMode="auto">
            <a:xfrm>
              <a:off x="4394" y="2620"/>
              <a:ext cx="24" cy="16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110" name="Freeform 242">
              <a:extLst>
                <a:ext uri="{FF2B5EF4-FFF2-40B4-BE49-F238E27FC236}">
                  <a16:creationId xmlns:a16="http://schemas.microsoft.com/office/drawing/2014/main" id="{C3E38460-F213-4B8F-8066-745A20D1876A}"/>
                </a:ext>
              </a:extLst>
            </p:cNvPr>
            <p:cNvSpPr>
              <a:spLocks/>
            </p:cNvSpPr>
            <p:nvPr/>
          </p:nvSpPr>
          <p:spPr bwMode="auto">
            <a:xfrm>
              <a:off x="4352" y="2778"/>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3830" name="Rectangle 243">
            <a:extLst>
              <a:ext uri="{FF2B5EF4-FFF2-40B4-BE49-F238E27FC236}">
                <a16:creationId xmlns:a16="http://schemas.microsoft.com/office/drawing/2014/main" id="{39516BE7-3EAF-48EA-B008-18A0DF37640F}"/>
              </a:ext>
            </a:extLst>
          </p:cNvPr>
          <p:cNvSpPr>
            <a:spLocks noChangeArrowheads="1"/>
          </p:cNvSpPr>
          <p:nvPr/>
        </p:nvSpPr>
        <p:spPr bwMode="auto">
          <a:xfrm>
            <a:off x="7824788" y="3200400"/>
            <a:ext cx="2798762" cy="960438"/>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831" name="Rectangle 244">
            <a:extLst>
              <a:ext uri="{FF2B5EF4-FFF2-40B4-BE49-F238E27FC236}">
                <a16:creationId xmlns:a16="http://schemas.microsoft.com/office/drawing/2014/main" id="{7D03B4E9-B979-47EC-B375-945DD0426A69}"/>
              </a:ext>
            </a:extLst>
          </p:cNvPr>
          <p:cNvSpPr>
            <a:spLocks noChangeArrowheads="1"/>
          </p:cNvSpPr>
          <p:nvPr/>
        </p:nvSpPr>
        <p:spPr bwMode="auto">
          <a:xfrm>
            <a:off x="7866064" y="3529013"/>
            <a:ext cx="16719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transcelulární</a:t>
            </a:r>
            <a:endParaRPr lang="cs-CZ" altLang="cs-CZ" sz="2400">
              <a:latin typeface="Times New Roman" panose="02020603050405020304" pitchFamily="18" charset="0"/>
            </a:endParaRPr>
          </a:p>
        </p:txBody>
      </p:sp>
      <p:sp>
        <p:nvSpPr>
          <p:cNvPr id="33832" name="Rectangle 245">
            <a:extLst>
              <a:ext uri="{FF2B5EF4-FFF2-40B4-BE49-F238E27FC236}">
                <a16:creationId xmlns:a16="http://schemas.microsoft.com/office/drawing/2014/main" id="{14E8031C-B1B2-4C09-A86D-EE0431CD1F90}"/>
              </a:ext>
            </a:extLst>
          </p:cNvPr>
          <p:cNvSpPr>
            <a:spLocks noChangeArrowheads="1"/>
          </p:cNvSpPr>
          <p:nvPr/>
        </p:nvSpPr>
        <p:spPr bwMode="auto">
          <a:xfrm>
            <a:off x="9521826" y="3529013"/>
            <a:ext cx="10659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 tekutina</a:t>
            </a:r>
            <a:endParaRPr lang="cs-CZ" altLang="cs-CZ" sz="2400">
              <a:latin typeface="Times New Roman" panose="02020603050405020304" pitchFamily="18" charset="0"/>
            </a:endParaRPr>
          </a:p>
        </p:txBody>
      </p:sp>
      <p:sp>
        <p:nvSpPr>
          <p:cNvPr id="33833" name="Line 246">
            <a:extLst>
              <a:ext uri="{FF2B5EF4-FFF2-40B4-BE49-F238E27FC236}">
                <a16:creationId xmlns:a16="http://schemas.microsoft.com/office/drawing/2014/main" id="{A9AD6572-8B95-4568-87FE-746ABBE97D9A}"/>
              </a:ext>
            </a:extLst>
          </p:cNvPr>
          <p:cNvSpPr>
            <a:spLocks noChangeShapeType="1"/>
          </p:cNvSpPr>
          <p:nvPr/>
        </p:nvSpPr>
        <p:spPr bwMode="auto">
          <a:xfrm flipV="1">
            <a:off x="6888163" y="2997200"/>
            <a:ext cx="647700" cy="4318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33834" name="Line 247">
            <a:extLst>
              <a:ext uri="{FF2B5EF4-FFF2-40B4-BE49-F238E27FC236}">
                <a16:creationId xmlns:a16="http://schemas.microsoft.com/office/drawing/2014/main" id="{D435A34D-0624-40AF-A0BE-5D32BE8F921D}"/>
              </a:ext>
            </a:extLst>
          </p:cNvPr>
          <p:cNvSpPr>
            <a:spLocks noChangeShapeType="1"/>
          </p:cNvSpPr>
          <p:nvPr/>
        </p:nvSpPr>
        <p:spPr bwMode="auto">
          <a:xfrm>
            <a:off x="6672264" y="2563813"/>
            <a:ext cx="790575" cy="36036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33835" name="Rectangle 248">
            <a:extLst>
              <a:ext uri="{FF2B5EF4-FFF2-40B4-BE49-F238E27FC236}">
                <a16:creationId xmlns:a16="http://schemas.microsoft.com/office/drawing/2014/main" id="{A7853ECF-1696-4F81-B5E5-498BB64C69F2}"/>
              </a:ext>
            </a:extLst>
          </p:cNvPr>
          <p:cNvSpPr>
            <a:spLocks noChangeArrowheads="1"/>
          </p:cNvSpPr>
          <p:nvPr/>
        </p:nvSpPr>
        <p:spPr bwMode="auto">
          <a:xfrm>
            <a:off x="7464426" y="2684463"/>
            <a:ext cx="2962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a:solidFill>
                  <a:srgbClr val="000000"/>
                </a:solidFill>
                <a:latin typeface="Times New Roman" panose="02020603050405020304" pitchFamily="18" charset="0"/>
              </a:rPr>
              <a:t>Extracelulární tekutina</a:t>
            </a:r>
          </a:p>
        </p:txBody>
      </p:sp>
      <p:grpSp>
        <p:nvGrpSpPr>
          <p:cNvPr id="33836" name="Group 249">
            <a:extLst>
              <a:ext uri="{FF2B5EF4-FFF2-40B4-BE49-F238E27FC236}">
                <a16:creationId xmlns:a16="http://schemas.microsoft.com/office/drawing/2014/main" id="{F813B754-7968-4B24-B342-2CA4BCF5CAE1}"/>
              </a:ext>
            </a:extLst>
          </p:cNvPr>
          <p:cNvGrpSpPr>
            <a:grpSpLocks/>
          </p:cNvGrpSpPr>
          <p:nvPr/>
        </p:nvGrpSpPr>
        <p:grpSpPr bwMode="auto">
          <a:xfrm>
            <a:off x="5476875" y="477839"/>
            <a:ext cx="1333500" cy="993775"/>
            <a:chOff x="2512" y="300"/>
            <a:chExt cx="840" cy="626"/>
          </a:xfrm>
        </p:grpSpPr>
        <p:grpSp>
          <p:nvGrpSpPr>
            <p:cNvPr id="33916" name="Group 250">
              <a:extLst>
                <a:ext uri="{FF2B5EF4-FFF2-40B4-BE49-F238E27FC236}">
                  <a16:creationId xmlns:a16="http://schemas.microsoft.com/office/drawing/2014/main" id="{D18D75B8-E1AB-4ACD-A713-C61976322971}"/>
                </a:ext>
              </a:extLst>
            </p:cNvPr>
            <p:cNvGrpSpPr>
              <a:grpSpLocks/>
            </p:cNvGrpSpPr>
            <p:nvPr/>
          </p:nvGrpSpPr>
          <p:grpSpPr bwMode="auto">
            <a:xfrm>
              <a:off x="2512" y="300"/>
              <a:ext cx="840" cy="626"/>
              <a:chOff x="2512" y="300"/>
              <a:chExt cx="840" cy="626"/>
            </a:xfrm>
          </p:grpSpPr>
          <p:grpSp>
            <p:nvGrpSpPr>
              <p:cNvPr id="34057" name="Group 251">
                <a:extLst>
                  <a:ext uri="{FF2B5EF4-FFF2-40B4-BE49-F238E27FC236}">
                    <a16:creationId xmlns:a16="http://schemas.microsoft.com/office/drawing/2014/main" id="{29C76068-33F6-4E17-8B43-D31A2EE706A3}"/>
                  </a:ext>
                </a:extLst>
              </p:cNvPr>
              <p:cNvGrpSpPr>
                <a:grpSpLocks/>
              </p:cNvGrpSpPr>
              <p:nvPr/>
            </p:nvGrpSpPr>
            <p:grpSpPr bwMode="auto">
              <a:xfrm>
                <a:off x="2512" y="300"/>
                <a:ext cx="840" cy="626"/>
                <a:chOff x="2512" y="300"/>
                <a:chExt cx="840" cy="626"/>
              </a:xfrm>
            </p:grpSpPr>
            <p:grpSp>
              <p:nvGrpSpPr>
                <p:cNvPr id="34095" name="Group 252">
                  <a:extLst>
                    <a:ext uri="{FF2B5EF4-FFF2-40B4-BE49-F238E27FC236}">
                      <a16:creationId xmlns:a16="http://schemas.microsoft.com/office/drawing/2014/main" id="{3A4A63E7-573C-4C42-97E4-625BDBBA2BAF}"/>
                    </a:ext>
                  </a:extLst>
                </p:cNvPr>
                <p:cNvGrpSpPr>
                  <a:grpSpLocks/>
                </p:cNvGrpSpPr>
                <p:nvPr/>
              </p:nvGrpSpPr>
              <p:grpSpPr bwMode="auto">
                <a:xfrm>
                  <a:off x="2512" y="302"/>
                  <a:ext cx="383" cy="624"/>
                  <a:chOff x="2512" y="302"/>
                  <a:chExt cx="383" cy="624"/>
                </a:xfrm>
              </p:grpSpPr>
              <p:grpSp>
                <p:nvGrpSpPr>
                  <p:cNvPr id="34103" name="Group 253">
                    <a:extLst>
                      <a:ext uri="{FF2B5EF4-FFF2-40B4-BE49-F238E27FC236}">
                        <a16:creationId xmlns:a16="http://schemas.microsoft.com/office/drawing/2014/main" id="{6A7A7535-1F1F-4FDF-9B23-49CB872AAA5D}"/>
                      </a:ext>
                    </a:extLst>
                  </p:cNvPr>
                  <p:cNvGrpSpPr>
                    <a:grpSpLocks/>
                  </p:cNvGrpSpPr>
                  <p:nvPr/>
                </p:nvGrpSpPr>
                <p:grpSpPr bwMode="auto">
                  <a:xfrm>
                    <a:off x="2512" y="302"/>
                    <a:ext cx="383" cy="624"/>
                    <a:chOff x="2512" y="302"/>
                    <a:chExt cx="383" cy="624"/>
                  </a:xfrm>
                </p:grpSpPr>
                <p:sp>
                  <p:nvSpPr>
                    <p:cNvPr id="34105" name="Freeform 254">
                      <a:extLst>
                        <a:ext uri="{FF2B5EF4-FFF2-40B4-BE49-F238E27FC236}">
                          <a16:creationId xmlns:a16="http://schemas.microsoft.com/office/drawing/2014/main" id="{F88C5939-30C7-438E-8BCA-C4406AA6E938}"/>
                        </a:ext>
                      </a:extLst>
                    </p:cNvPr>
                    <p:cNvSpPr>
                      <a:spLocks/>
                    </p:cNvSpPr>
                    <p:nvPr/>
                  </p:nvSpPr>
                  <p:spPr bwMode="auto">
                    <a:xfrm>
                      <a:off x="2512" y="302"/>
                      <a:ext cx="383" cy="623"/>
                    </a:xfrm>
                    <a:custGeom>
                      <a:avLst/>
                      <a:gdLst>
                        <a:gd name="T0" fmla="*/ 0 w 1532"/>
                        <a:gd name="T1" fmla="*/ 0 h 2491"/>
                        <a:gd name="T2" fmla="*/ 0 w 1532"/>
                        <a:gd name="T3" fmla="*/ 0 h 2491"/>
                        <a:gd name="T4" fmla="*/ 0 w 1532"/>
                        <a:gd name="T5" fmla="*/ 0 h 2491"/>
                        <a:gd name="T6" fmla="*/ 0 w 1532"/>
                        <a:gd name="T7" fmla="*/ 0 h 2491"/>
                        <a:gd name="T8" fmla="*/ 0 w 1532"/>
                        <a:gd name="T9" fmla="*/ 0 h 2491"/>
                        <a:gd name="T10" fmla="*/ 0 w 1532"/>
                        <a:gd name="T11" fmla="*/ 0 h 2491"/>
                        <a:gd name="T12" fmla="*/ 0 w 1532"/>
                        <a:gd name="T13" fmla="*/ 0 h 2491"/>
                        <a:gd name="T14" fmla="*/ 0 w 1532"/>
                        <a:gd name="T15" fmla="*/ 0 h 2491"/>
                        <a:gd name="T16" fmla="*/ 0 w 1532"/>
                        <a:gd name="T17" fmla="*/ 0 h 2491"/>
                        <a:gd name="T18" fmla="*/ 0 w 1532"/>
                        <a:gd name="T19" fmla="*/ 0 h 2491"/>
                        <a:gd name="T20" fmla="*/ 0 w 1532"/>
                        <a:gd name="T21" fmla="*/ 0 h 2491"/>
                        <a:gd name="T22" fmla="*/ 0 w 1532"/>
                        <a:gd name="T23" fmla="*/ 1 h 2491"/>
                        <a:gd name="T24" fmla="*/ 0 w 1532"/>
                        <a:gd name="T25" fmla="*/ 1 h 2491"/>
                        <a:gd name="T26" fmla="*/ 0 w 1532"/>
                        <a:gd name="T27" fmla="*/ 1 h 2491"/>
                        <a:gd name="T28" fmla="*/ 0 w 1532"/>
                        <a:gd name="T29" fmla="*/ 1 h 2491"/>
                        <a:gd name="T30" fmla="*/ 0 w 1532"/>
                        <a:gd name="T31" fmla="*/ 1 h 2491"/>
                        <a:gd name="T32" fmla="*/ 0 w 1532"/>
                        <a:gd name="T33" fmla="*/ 1 h 2491"/>
                        <a:gd name="T34" fmla="*/ 0 w 1532"/>
                        <a:gd name="T35" fmla="*/ 1 h 2491"/>
                        <a:gd name="T36" fmla="*/ 0 w 1532"/>
                        <a:gd name="T37" fmla="*/ 1 h 2491"/>
                        <a:gd name="T38" fmla="*/ 0 w 1532"/>
                        <a:gd name="T39" fmla="*/ 1 h 2491"/>
                        <a:gd name="T40" fmla="*/ 0 w 1532"/>
                        <a:gd name="T41" fmla="*/ 1 h 2491"/>
                        <a:gd name="T42" fmla="*/ 0 w 1532"/>
                        <a:gd name="T43" fmla="*/ 1 h 2491"/>
                        <a:gd name="T44" fmla="*/ 0 w 1532"/>
                        <a:gd name="T45" fmla="*/ 1 h 2491"/>
                        <a:gd name="T46" fmla="*/ 0 w 1532"/>
                        <a:gd name="T47" fmla="*/ 1 h 2491"/>
                        <a:gd name="T48" fmla="*/ 0 w 1532"/>
                        <a:gd name="T49" fmla="*/ 1 h 2491"/>
                        <a:gd name="T50" fmla="*/ 1 w 1532"/>
                        <a:gd name="T51" fmla="*/ 1 h 2491"/>
                        <a:gd name="T52" fmla="*/ 1 w 1532"/>
                        <a:gd name="T53" fmla="*/ 1 h 2491"/>
                        <a:gd name="T54" fmla="*/ 1 w 1532"/>
                        <a:gd name="T55" fmla="*/ 1 h 2491"/>
                        <a:gd name="T56" fmla="*/ 1 w 1532"/>
                        <a:gd name="T57" fmla="*/ 1 h 2491"/>
                        <a:gd name="T58" fmla="*/ 1 w 1532"/>
                        <a:gd name="T59" fmla="*/ 1 h 2491"/>
                        <a:gd name="T60" fmla="*/ 1 w 1532"/>
                        <a:gd name="T61" fmla="*/ 0 h 2491"/>
                        <a:gd name="T62" fmla="*/ 1 w 1532"/>
                        <a:gd name="T63" fmla="*/ 0 h 2491"/>
                        <a:gd name="T64" fmla="*/ 1 w 1532"/>
                        <a:gd name="T65" fmla="*/ 0 h 2491"/>
                        <a:gd name="T66" fmla="*/ 0 w 1532"/>
                        <a:gd name="T67" fmla="*/ 0 h 2491"/>
                        <a:gd name="T68" fmla="*/ 0 w 1532"/>
                        <a:gd name="T69" fmla="*/ 0 h 2491"/>
                        <a:gd name="T70" fmla="*/ 0 w 1532"/>
                        <a:gd name="T71" fmla="*/ 0 h 2491"/>
                        <a:gd name="T72" fmla="*/ 0 w 1532"/>
                        <a:gd name="T73" fmla="*/ 0 h 2491"/>
                        <a:gd name="T74" fmla="*/ 0 w 1532"/>
                        <a:gd name="T75" fmla="*/ 0 h 24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2"/>
                        <a:gd name="T115" fmla="*/ 0 h 2491"/>
                        <a:gd name="T116" fmla="*/ 1532 w 1532"/>
                        <a:gd name="T117" fmla="*/ 2491 h 24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2" h="2491">
                          <a:moveTo>
                            <a:pt x="1278" y="127"/>
                          </a:moveTo>
                          <a:lnTo>
                            <a:pt x="1247" y="85"/>
                          </a:lnTo>
                          <a:lnTo>
                            <a:pt x="1197" y="48"/>
                          </a:lnTo>
                          <a:lnTo>
                            <a:pt x="1143" y="25"/>
                          </a:lnTo>
                          <a:lnTo>
                            <a:pt x="1090" y="9"/>
                          </a:lnTo>
                          <a:lnTo>
                            <a:pt x="1017" y="0"/>
                          </a:lnTo>
                          <a:lnTo>
                            <a:pt x="960" y="7"/>
                          </a:lnTo>
                          <a:lnTo>
                            <a:pt x="897" y="21"/>
                          </a:lnTo>
                          <a:lnTo>
                            <a:pt x="833" y="45"/>
                          </a:lnTo>
                          <a:lnTo>
                            <a:pt x="785" y="75"/>
                          </a:lnTo>
                          <a:lnTo>
                            <a:pt x="733" y="121"/>
                          </a:lnTo>
                          <a:lnTo>
                            <a:pt x="641" y="220"/>
                          </a:lnTo>
                          <a:lnTo>
                            <a:pt x="563" y="312"/>
                          </a:lnTo>
                          <a:lnTo>
                            <a:pt x="487" y="419"/>
                          </a:lnTo>
                          <a:lnTo>
                            <a:pt x="413" y="540"/>
                          </a:lnTo>
                          <a:lnTo>
                            <a:pt x="356" y="652"/>
                          </a:lnTo>
                          <a:lnTo>
                            <a:pt x="308" y="758"/>
                          </a:lnTo>
                          <a:lnTo>
                            <a:pt x="273" y="852"/>
                          </a:lnTo>
                          <a:lnTo>
                            <a:pt x="247" y="946"/>
                          </a:lnTo>
                          <a:lnTo>
                            <a:pt x="216" y="1043"/>
                          </a:lnTo>
                          <a:lnTo>
                            <a:pt x="184" y="1132"/>
                          </a:lnTo>
                          <a:lnTo>
                            <a:pt x="131" y="1286"/>
                          </a:lnTo>
                          <a:lnTo>
                            <a:pt x="74" y="1414"/>
                          </a:lnTo>
                          <a:lnTo>
                            <a:pt x="45" y="1485"/>
                          </a:lnTo>
                          <a:lnTo>
                            <a:pt x="25" y="1572"/>
                          </a:lnTo>
                          <a:lnTo>
                            <a:pt x="10" y="1677"/>
                          </a:lnTo>
                          <a:lnTo>
                            <a:pt x="0" y="1792"/>
                          </a:lnTo>
                          <a:lnTo>
                            <a:pt x="2" y="1902"/>
                          </a:lnTo>
                          <a:lnTo>
                            <a:pt x="24" y="2166"/>
                          </a:lnTo>
                          <a:lnTo>
                            <a:pt x="45" y="2322"/>
                          </a:lnTo>
                          <a:lnTo>
                            <a:pt x="56" y="2363"/>
                          </a:lnTo>
                          <a:lnTo>
                            <a:pt x="74" y="2400"/>
                          </a:lnTo>
                          <a:lnTo>
                            <a:pt x="96" y="2430"/>
                          </a:lnTo>
                          <a:lnTo>
                            <a:pt x="120" y="2451"/>
                          </a:lnTo>
                          <a:lnTo>
                            <a:pt x="146" y="2469"/>
                          </a:lnTo>
                          <a:lnTo>
                            <a:pt x="184" y="2481"/>
                          </a:lnTo>
                          <a:lnTo>
                            <a:pt x="228" y="2488"/>
                          </a:lnTo>
                          <a:lnTo>
                            <a:pt x="274" y="2491"/>
                          </a:lnTo>
                          <a:lnTo>
                            <a:pt x="333" y="2484"/>
                          </a:lnTo>
                          <a:lnTo>
                            <a:pt x="393" y="2469"/>
                          </a:lnTo>
                          <a:lnTo>
                            <a:pt x="520" y="2429"/>
                          </a:lnTo>
                          <a:lnTo>
                            <a:pt x="670" y="2379"/>
                          </a:lnTo>
                          <a:lnTo>
                            <a:pt x="741" y="2393"/>
                          </a:lnTo>
                          <a:lnTo>
                            <a:pt x="786" y="2399"/>
                          </a:lnTo>
                          <a:lnTo>
                            <a:pt x="840" y="2393"/>
                          </a:lnTo>
                          <a:lnTo>
                            <a:pt x="947" y="2372"/>
                          </a:lnTo>
                          <a:lnTo>
                            <a:pt x="1081" y="2337"/>
                          </a:lnTo>
                          <a:lnTo>
                            <a:pt x="1202" y="2301"/>
                          </a:lnTo>
                          <a:lnTo>
                            <a:pt x="1281" y="2273"/>
                          </a:lnTo>
                          <a:lnTo>
                            <a:pt x="1326" y="2253"/>
                          </a:lnTo>
                          <a:lnTo>
                            <a:pt x="1368" y="2226"/>
                          </a:lnTo>
                          <a:lnTo>
                            <a:pt x="1403" y="2185"/>
                          </a:lnTo>
                          <a:lnTo>
                            <a:pt x="1429" y="2138"/>
                          </a:lnTo>
                          <a:lnTo>
                            <a:pt x="1452" y="2082"/>
                          </a:lnTo>
                          <a:lnTo>
                            <a:pt x="1472" y="2024"/>
                          </a:lnTo>
                          <a:lnTo>
                            <a:pt x="1493" y="1931"/>
                          </a:lnTo>
                          <a:lnTo>
                            <a:pt x="1505" y="1858"/>
                          </a:lnTo>
                          <a:lnTo>
                            <a:pt x="1515" y="1784"/>
                          </a:lnTo>
                          <a:lnTo>
                            <a:pt x="1529" y="1669"/>
                          </a:lnTo>
                          <a:lnTo>
                            <a:pt x="1532" y="1593"/>
                          </a:lnTo>
                          <a:lnTo>
                            <a:pt x="1522" y="1491"/>
                          </a:lnTo>
                          <a:lnTo>
                            <a:pt x="1493" y="1343"/>
                          </a:lnTo>
                          <a:lnTo>
                            <a:pt x="1465" y="1150"/>
                          </a:lnTo>
                          <a:lnTo>
                            <a:pt x="1434" y="1010"/>
                          </a:lnTo>
                          <a:lnTo>
                            <a:pt x="1411" y="952"/>
                          </a:lnTo>
                          <a:lnTo>
                            <a:pt x="1385" y="899"/>
                          </a:lnTo>
                          <a:lnTo>
                            <a:pt x="1364" y="845"/>
                          </a:lnTo>
                          <a:lnTo>
                            <a:pt x="1349" y="802"/>
                          </a:lnTo>
                          <a:lnTo>
                            <a:pt x="1338" y="723"/>
                          </a:lnTo>
                          <a:lnTo>
                            <a:pt x="1359" y="612"/>
                          </a:lnTo>
                          <a:lnTo>
                            <a:pt x="1363" y="543"/>
                          </a:lnTo>
                          <a:lnTo>
                            <a:pt x="1357" y="474"/>
                          </a:lnTo>
                          <a:lnTo>
                            <a:pt x="1346" y="386"/>
                          </a:lnTo>
                          <a:lnTo>
                            <a:pt x="1326" y="269"/>
                          </a:lnTo>
                          <a:lnTo>
                            <a:pt x="1304" y="185"/>
                          </a:lnTo>
                          <a:lnTo>
                            <a:pt x="1278" y="127"/>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4106" name="Group 255">
                      <a:extLst>
                        <a:ext uri="{FF2B5EF4-FFF2-40B4-BE49-F238E27FC236}">
                          <a16:creationId xmlns:a16="http://schemas.microsoft.com/office/drawing/2014/main" id="{2DFC9F74-B0C1-49AA-BA24-514D52055379}"/>
                        </a:ext>
                      </a:extLst>
                    </p:cNvPr>
                    <p:cNvGrpSpPr>
                      <a:grpSpLocks/>
                    </p:cNvGrpSpPr>
                    <p:nvPr/>
                  </p:nvGrpSpPr>
                  <p:grpSpPr bwMode="auto">
                    <a:xfrm>
                      <a:off x="2512" y="612"/>
                      <a:ext cx="383" cy="314"/>
                      <a:chOff x="2512" y="612"/>
                      <a:chExt cx="383" cy="314"/>
                    </a:xfrm>
                  </p:grpSpPr>
                  <p:sp>
                    <p:nvSpPr>
                      <p:cNvPr id="34107" name="Freeform 256">
                        <a:extLst>
                          <a:ext uri="{FF2B5EF4-FFF2-40B4-BE49-F238E27FC236}">
                            <a16:creationId xmlns:a16="http://schemas.microsoft.com/office/drawing/2014/main" id="{CDF2D6AC-7191-46E2-80F1-C8BD46E29F42}"/>
                          </a:ext>
                        </a:extLst>
                      </p:cNvPr>
                      <p:cNvSpPr>
                        <a:spLocks/>
                      </p:cNvSpPr>
                      <p:nvPr/>
                    </p:nvSpPr>
                    <p:spPr bwMode="auto">
                      <a:xfrm>
                        <a:off x="2512" y="612"/>
                        <a:ext cx="383" cy="314"/>
                      </a:xfrm>
                      <a:custGeom>
                        <a:avLst/>
                        <a:gdLst>
                          <a:gd name="T0" fmla="*/ 0 w 1532"/>
                          <a:gd name="T1" fmla="*/ 0 h 1254"/>
                          <a:gd name="T2" fmla="*/ 0 w 1532"/>
                          <a:gd name="T3" fmla="*/ 0 h 1254"/>
                          <a:gd name="T4" fmla="*/ 0 w 1532"/>
                          <a:gd name="T5" fmla="*/ 0 h 1254"/>
                          <a:gd name="T6" fmla="*/ 0 w 1532"/>
                          <a:gd name="T7" fmla="*/ 0 h 1254"/>
                          <a:gd name="T8" fmla="*/ 0 w 1532"/>
                          <a:gd name="T9" fmla="*/ 0 h 1254"/>
                          <a:gd name="T10" fmla="*/ 0 w 1532"/>
                          <a:gd name="T11" fmla="*/ 0 h 1254"/>
                          <a:gd name="T12" fmla="*/ 0 w 1532"/>
                          <a:gd name="T13" fmla="*/ 0 h 1254"/>
                          <a:gd name="T14" fmla="*/ 0 w 1532"/>
                          <a:gd name="T15" fmla="*/ 0 h 1254"/>
                          <a:gd name="T16" fmla="*/ 0 w 1532"/>
                          <a:gd name="T17" fmla="*/ 0 h 1254"/>
                          <a:gd name="T18" fmla="*/ 0 w 1532"/>
                          <a:gd name="T19" fmla="*/ 0 h 1254"/>
                          <a:gd name="T20" fmla="*/ 0 w 1532"/>
                          <a:gd name="T21" fmla="*/ 0 h 1254"/>
                          <a:gd name="T22" fmla="*/ 0 w 1532"/>
                          <a:gd name="T23" fmla="*/ 0 h 1254"/>
                          <a:gd name="T24" fmla="*/ 0 w 1532"/>
                          <a:gd name="T25" fmla="*/ 0 h 1254"/>
                          <a:gd name="T26" fmla="*/ 0 w 1532"/>
                          <a:gd name="T27" fmla="*/ 0 h 1254"/>
                          <a:gd name="T28" fmla="*/ 0 w 1532"/>
                          <a:gd name="T29" fmla="*/ 0 h 1254"/>
                          <a:gd name="T30" fmla="*/ 0 w 1532"/>
                          <a:gd name="T31" fmla="*/ 0 h 1254"/>
                          <a:gd name="T32" fmla="*/ 0 w 1532"/>
                          <a:gd name="T33" fmla="*/ 0 h 1254"/>
                          <a:gd name="T34" fmla="*/ 0 w 1532"/>
                          <a:gd name="T35" fmla="*/ 0 h 1254"/>
                          <a:gd name="T36" fmla="*/ 0 w 1532"/>
                          <a:gd name="T37" fmla="*/ 0 h 1254"/>
                          <a:gd name="T38" fmla="*/ 0 w 1532"/>
                          <a:gd name="T39" fmla="*/ 0 h 1254"/>
                          <a:gd name="T40" fmla="*/ 0 w 1532"/>
                          <a:gd name="T41" fmla="*/ 0 h 1254"/>
                          <a:gd name="T42" fmla="*/ 0 w 1532"/>
                          <a:gd name="T43" fmla="*/ 0 h 1254"/>
                          <a:gd name="T44" fmla="*/ 0 w 1532"/>
                          <a:gd name="T45" fmla="*/ 0 h 1254"/>
                          <a:gd name="T46" fmla="*/ 0 w 1532"/>
                          <a:gd name="T47" fmla="*/ 0 h 1254"/>
                          <a:gd name="T48" fmla="*/ 0 w 1532"/>
                          <a:gd name="T49" fmla="*/ 0 h 1254"/>
                          <a:gd name="T50" fmla="*/ 0 w 1532"/>
                          <a:gd name="T51" fmla="*/ 0 h 1254"/>
                          <a:gd name="T52" fmla="*/ 0 w 1532"/>
                          <a:gd name="T53" fmla="*/ 0 h 1254"/>
                          <a:gd name="T54" fmla="*/ 0 w 1532"/>
                          <a:gd name="T55" fmla="*/ 0 h 1254"/>
                          <a:gd name="T56" fmla="*/ 0 w 1532"/>
                          <a:gd name="T57" fmla="*/ 0 h 1254"/>
                          <a:gd name="T58" fmla="*/ 0 w 1532"/>
                          <a:gd name="T59" fmla="*/ 0 h 1254"/>
                          <a:gd name="T60" fmla="*/ 1 w 1532"/>
                          <a:gd name="T61" fmla="*/ 0 h 1254"/>
                          <a:gd name="T62" fmla="*/ 1 w 1532"/>
                          <a:gd name="T63" fmla="*/ 0 h 1254"/>
                          <a:gd name="T64" fmla="*/ 1 w 1532"/>
                          <a:gd name="T65" fmla="*/ 0 h 1254"/>
                          <a:gd name="T66" fmla="*/ 1 w 1532"/>
                          <a:gd name="T67" fmla="*/ 0 h 1254"/>
                          <a:gd name="T68" fmla="*/ 1 w 1532"/>
                          <a:gd name="T69" fmla="*/ 0 h 1254"/>
                          <a:gd name="T70" fmla="*/ 1 w 1532"/>
                          <a:gd name="T71" fmla="*/ 0 h 1254"/>
                          <a:gd name="T72" fmla="*/ 1 w 1532"/>
                          <a:gd name="T73" fmla="*/ 0 h 1254"/>
                          <a:gd name="T74" fmla="*/ 1 w 1532"/>
                          <a:gd name="T75" fmla="*/ 0 h 1254"/>
                          <a:gd name="T76" fmla="*/ 1 w 1532"/>
                          <a:gd name="T77" fmla="*/ 0 h 1254"/>
                          <a:gd name="T78" fmla="*/ 1 w 1532"/>
                          <a:gd name="T79" fmla="*/ 0 h 1254"/>
                          <a:gd name="T80" fmla="*/ 1 w 1532"/>
                          <a:gd name="T81" fmla="*/ 0 h 1254"/>
                          <a:gd name="T82" fmla="*/ 1 w 1532"/>
                          <a:gd name="T83" fmla="*/ 0 h 1254"/>
                          <a:gd name="T84" fmla="*/ 1 w 1532"/>
                          <a:gd name="T85" fmla="*/ 0 h 1254"/>
                          <a:gd name="T86" fmla="*/ 1 w 1532"/>
                          <a:gd name="T87" fmla="*/ 0 h 1254"/>
                          <a:gd name="T88" fmla="*/ 1 w 1532"/>
                          <a:gd name="T89" fmla="*/ 0 h 1254"/>
                          <a:gd name="T90" fmla="*/ 0 w 1532"/>
                          <a:gd name="T91" fmla="*/ 0 h 1254"/>
                          <a:gd name="T92" fmla="*/ 0 w 1532"/>
                          <a:gd name="T93" fmla="*/ 0 h 1254"/>
                          <a:gd name="T94" fmla="*/ 0 w 1532"/>
                          <a:gd name="T95" fmla="*/ 0 h 1254"/>
                          <a:gd name="T96" fmla="*/ 0 w 1532"/>
                          <a:gd name="T97" fmla="*/ 0 h 1254"/>
                          <a:gd name="T98" fmla="*/ 0 w 1532"/>
                          <a:gd name="T99" fmla="*/ 0 h 1254"/>
                          <a:gd name="T100" fmla="*/ 0 w 1532"/>
                          <a:gd name="T101" fmla="*/ 0 h 1254"/>
                          <a:gd name="T102" fmla="*/ 0 w 1532"/>
                          <a:gd name="T103" fmla="*/ 0 h 1254"/>
                          <a:gd name="T104" fmla="*/ 0 w 1532"/>
                          <a:gd name="T105" fmla="*/ 0 h 1254"/>
                          <a:gd name="T106" fmla="*/ 0 w 1532"/>
                          <a:gd name="T107" fmla="*/ 0 h 1254"/>
                          <a:gd name="T108" fmla="*/ 0 w 1532"/>
                          <a:gd name="T109" fmla="*/ 0 h 1254"/>
                          <a:gd name="T110" fmla="*/ 0 w 1532"/>
                          <a:gd name="T111" fmla="*/ 0 h 1254"/>
                          <a:gd name="T112" fmla="*/ 0 w 1532"/>
                          <a:gd name="T113" fmla="*/ 0 h 1254"/>
                          <a:gd name="T114" fmla="*/ 0 w 1532"/>
                          <a:gd name="T115" fmla="*/ 0 h 1254"/>
                          <a:gd name="T116" fmla="*/ 0 w 1532"/>
                          <a:gd name="T117" fmla="*/ 0 h 1254"/>
                          <a:gd name="T118" fmla="*/ 0 w 1532"/>
                          <a:gd name="T119" fmla="*/ 0 h 1254"/>
                          <a:gd name="T120" fmla="*/ 0 w 1532"/>
                          <a:gd name="T121" fmla="*/ 0 h 1254"/>
                          <a:gd name="T122" fmla="*/ 0 w 1532"/>
                          <a:gd name="T123" fmla="*/ 0 h 12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32"/>
                          <a:gd name="T187" fmla="*/ 0 h 1254"/>
                          <a:gd name="T188" fmla="*/ 1532 w 1532"/>
                          <a:gd name="T189" fmla="*/ 1254 h 12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32" h="1254">
                            <a:moveTo>
                              <a:pt x="147" y="0"/>
                            </a:moveTo>
                            <a:lnTo>
                              <a:pt x="131" y="50"/>
                            </a:lnTo>
                            <a:lnTo>
                              <a:pt x="74" y="179"/>
                            </a:lnTo>
                            <a:lnTo>
                              <a:pt x="45" y="250"/>
                            </a:lnTo>
                            <a:lnTo>
                              <a:pt x="25" y="336"/>
                            </a:lnTo>
                            <a:lnTo>
                              <a:pt x="9" y="440"/>
                            </a:lnTo>
                            <a:lnTo>
                              <a:pt x="0" y="555"/>
                            </a:lnTo>
                            <a:lnTo>
                              <a:pt x="2" y="667"/>
                            </a:lnTo>
                            <a:lnTo>
                              <a:pt x="24" y="931"/>
                            </a:lnTo>
                            <a:lnTo>
                              <a:pt x="45" y="1085"/>
                            </a:lnTo>
                            <a:lnTo>
                              <a:pt x="56" y="1127"/>
                            </a:lnTo>
                            <a:lnTo>
                              <a:pt x="74" y="1164"/>
                            </a:lnTo>
                            <a:lnTo>
                              <a:pt x="96" y="1194"/>
                            </a:lnTo>
                            <a:lnTo>
                              <a:pt x="120" y="1215"/>
                            </a:lnTo>
                            <a:lnTo>
                              <a:pt x="146" y="1233"/>
                            </a:lnTo>
                            <a:lnTo>
                              <a:pt x="184" y="1245"/>
                            </a:lnTo>
                            <a:lnTo>
                              <a:pt x="228" y="1252"/>
                            </a:lnTo>
                            <a:lnTo>
                              <a:pt x="274" y="1254"/>
                            </a:lnTo>
                            <a:lnTo>
                              <a:pt x="332" y="1247"/>
                            </a:lnTo>
                            <a:lnTo>
                              <a:pt x="393" y="1233"/>
                            </a:lnTo>
                            <a:lnTo>
                              <a:pt x="520" y="1192"/>
                            </a:lnTo>
                            <a:lnTo>
                              <a:pt x="670" y="1143"/>
                            </a:lnTo>
                            <a:lnTo>
                              <a:pt x="741" y="1157"/>
                            </a:lnTo>
                            <a:lnTo>
                              <a:pt x="786" y="1163"/>
                            </a:lnTo>
                            <a:lnTo>
                              <a:pt x="840" y="1157"/>
                            </a:lnTo>
                            <a:lnTo>
                              <a:pt x="947" y="1135"/>
                            </a:lnTo>
                            <a:lnTo>
                              <a:pt x="1081" y="1101"/>
                            </a:lnTo>
                            <a:lnTo>
                              <a:pt x="1202" y="1064"/>
                            </a:lnTo>
                            <a:lnTo>
                              <a:pt x="1280" y="1037"/>
                            </a:lnTo>
                            <a:lnTo>
                              <a:pt x="1326" y="1017"/>
                            </a:lnTo>
                            <a:lnTo>
                              <a:pt x="1368" y="989"/>
                            </a:lnTo>
                            <a:lnTo>
                              <a:pt x="1403" y="949"/>
                            </a:lnTo>
                            <a:lnTo>
                              <a:pt x="1429" y="902"/>
                            </a:lnTo>
                            <a:lnTo>
                              <a:pt x="1451" y="847"/>
                            </a:lnTo>
                            <a:lnTo>
                              <a:pt x="1472" y="788"/>
                            </a:lnTo>
                            <a:lnTo>
                              <a:pt x="1493" y="696"/>
                            </a:lnTo>
                            <a:lnTo>
                              <a:pt x="1505" y="622"/>
                            </a:lnTo>
                            <a:lnTo>
                              <a:pt x="1514" y="547"/>
                            </a:lnTo>
                            <a:lnTo>
                              <a:pt x="1529" y="433"/>
                            </a:lnTo>
                            <a:lnTo>
                              <a:pt x="1532" y="357"/>
                            </a:lnTo>
                            <a:lnTo>
                              <a:pt x="1522" y="256"/>
                            </a:lnTo>
                            <a:lnTo>
                              <a:pt x="1512" y="189"/>
                            </a:lnTo>
                            <a:lnTo>
                              <a:pt x="1481" y="193"/>
                            </a:lnTo>
                            <a:lnTo>
                              <a:pt x="1434" y="207"/>
                            </a:lnTo>
                            <a:lnTo>
                              <a:pt x="1386" y="212"/>
                            </a:lnTo>
                            <a:lnTo>
                              <a:pt x="1293" y="211"/>
                            </a:lnTo>
                            <a:lnTo>
                              <a:pt x="1215" y="207"/>
                            </a:lnTo>
                            <a:lnTo>
                              <a:pt x="1106" y="212"/>
                            </a:lnTo>
                            <a:lnTo>
                              <a:pt x="1008" y="214"/>
                            </a:lnTo>
                            <a:lnTo>
                              <a:pt x="916" y="212"/>
                            </a:lnTo>
                            <a:lnTo>
                              <a:pt x="838" y="208"/>
                            </a:lnTo>
                            <a:lnTo>
                              <a:pt x="771" y="205"/>
                            </a:lnTo>
                            <a:lnTo>
                              <a:pt x="696" y="194"/>
                            </a:lnTo>
                            <a:lnTo>
                              <a:pt x="640" y="182"/>
                            </a:lnTo>
                            <a:lnTo>
                              <a:pt x="568" y="155"/>
                            </a:lnTo>
                            <a:lnTo>
                              <a:pt x="504" y="136"/>
                            </a:lnTo>
                            <a:lnTo>
                              <a:pt x="423" y="111"/>
                            </a:lnTo>
                            <a:lnTo>
                              <a:pt x="344" y="79"/>
                            </a:lnTo>
                            <a:lnTo>
                              <a:pt x="271" y="48"/>
                            </a:lnTo>
                            <a:lnTo>
                              <a:pt x="208" y="15"/>
                            </a:lnTo>
                            <a:lnTo>
                              <a:pt x="174" y="2"/>
                            </a:lnTo>
                            <a:lnTo>
                              <a:pt x="147" y="0"/>
                            </a:lnTo>
                            <a:close/>
                          </a:path>
                        </a:pathLst>
                      </a:custGeom>
                      <a:solidFill>
                        <a:srgbClr val="A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108" name="Freeform 257">
                        <a:extLst>
                          <a:ext uri="{FF2B5EF4-FFF2-40B4-BE49-F238E27FC236}">
                            <a16:creationId xmlns:a16="http://schemas.microsoft.com/office/drawing/2014/main" id="{D3861DDE-476A-46B4-9E7C-A3892AB47BFF}"/>
                          </a:ext>
                        </a:extLst>
                      </p:cNvPr>
                      <p:cNvSpPr>
                        <a:spLocks/>
                      </p:cNvSpPr>
                      <p:nvPr/>
                    </p:nvSpPr>
                    <p:spPr bwMode="auto">
                      <a:xfrm>
                        <a:off x="2512" y="612"/>
                        <a:ext cx="176" cy="314"/>
                      </a:xfrm>
                      <a:custGeom>
                        <a:avLst/>
                        <a:gdLst>
                          <a:gd name="T0" fmla="*/ 0 w 707"/>
                          <a:gd name="T1" fmla="*/ 0 h 1254"/>
                          <a:gd name="T2" fmla="*/ 0 w 707"/>
                          <a:gd name="T3" fmla="*/ 0 h 1254"/>
                          <a:gd name="T4" fmla="*/ 0 w 707"/>
                          <a:gd name="T5" fmla="*/ 0 h 1254"/>
                          <a:gd name="T6" fmla="*/ 0 w 707"/>
                          <a:gd name="T7" fmla="*/ 0 h 1254"/>
                          <a:gd name="T8" fmla="*/ 0 w 707"/>
                          <a:gd name="T9" fmla="*/ 0 h 1254"/>
                          <a:gd name="T10" fmla="*/ 0 w 707"/>
                          <a:gd name="T11" fmla="*/ 0 h 1254"/>
                          <a:gd name="T12" fmla="*/ 0 w 707"/>
                          <a:gd name="T13" fmla="*/ 0 h 1254"/>
                          <a:gd name="T14" fmla="*/ 0 w 707"/>
                          <a:gd name="T15" fmla="*/ 0 h 1254"/>
                          <a:gd name="T16" fmla="*/ 0 w 707"/>
                          <a:gd name="T17" fmla="*/ 0 h 1254"/>
                          <a:gd name="T18" fmla="*/ 0 w 707"/>
                          <a:gd name="T19" fmla="*/ 0 h 1254"/>
                          <a:gd name="T20" fmla="*/ 0 w 707"/>
                          <a:gd name="T21" fmla="*/ 0 h 1254"/>
                          <a:gd name="T22" fmla="*/ 0 w 707"/>
                          <a:gd name="T23" fmla="*/ 0 h 1254"/>
                          <a:gd name="T24" fmla="*/ 0 w 707"/>
                          <a:gd name="T25" fmla="*/ 0 h 1254"/>
                          <a:gd name="T26" fmla="*/ 0 w 707"/>
                          <a:gd name="T27" fmla="*/ 0 h 1254"/>
                          <a:gd name="T28" fmla="*/ 0 w 707"/>
                          <a:gd name="T29" fmla="*/ 0 h 1254"/>
                          <a:gd name="T30" fmla="*/ 0 w 707"/>
                          <a:gd name="T31" fmla="*/ 0 h 1254"/>
                          <a:gd name="T32" fmla="*/ 0 w 707"/>
                          <a:gd name="T33" fmla="*/ 0 h 1254"/>
                          <a:gd name="T34" fmla="*/ 0 w 707"/>
                          <a:gd name="T35" fmla="*/ 0 h 1254"/>
                          <a:gd name="T36" fmla="*/ 0 w 707"/>
                          <a:gd name="T37" fmla="*/ 0 h 1254"/>
                          <a:gd name="T38" fmla="*/ 0 w 707"/>
                          <a:gd name="T39" fmla="*/ 0 h 1254"/>
                          <a:gd name="T40" fmla="*/ 0 w 707"/>
                          <a:gd name="T41" fmla="*/ 0 h 1254"/>
                          <a:gd name="T42" fmla="*/ 0 w 707"/>
                          <a:gd name="T43" fmla="*/ 0 h 1254"/>
                          <a:gd name="T44" fmla="*/ 0 w 707"/>
                          <a:gd name="T45" fmla="*/ 0 h 1254"/>
                          <a:gd name="T46" fmla="*/ 0 w 707"/>
                          <a:gd name="T47" fmla="*/ 0 h 1254"/>
                          <a:gd name="T48" fmla="*/ 0 w 707"/>
                          <a:gd name="T49" fmla="*/ 0 h 1254"/>
                          <a:gd name="T50" fmla="*/ 0 w 707"/>
                          <a:gd name="T51" fmla="*/ 0 h 1254"/>
                          <a:gd name="T52" fmla="*/ 0 w 707"/>
                          <a:gd name="T53" fmla="*/ 0 h 1254"/>
                          <a:gd name="T54" fmla="*/ 0 w 707"/>
                          <a:gd name="T55" fmla="*/ 0 h 1254"/>
                          <a:gd name="T56" fmla="*/ 0 w 707"/>
                          <a:gd name="T57" fmla="*/ 0 h 1254"/>
                          <a:gd name="T58" fmla="*/ 0 w 707"/>
                          <a:gd name="T59" fmla="*/ 0 h 1254"/>
                          <a:gd name="T60" fmla="*/ 0 w 707"/>
                          <a:gd name="T61" fmla="*/ 0 h 1254"/>
                          <a:gd name="T62" fmla="*/ 0 w 707"/>
                          <a:gd name="T63" fmla="*/ 0 h 1254"/>
                          <a:gd name="T64" fmla="*/ 0 w 707"/>
                          <a:gd name="T65" fmla="*/ 0 h 1254"/>
                          <a:gd name="T66" fmla="*/ 0 w 707"/>
                          <a:gd name="T67" fmla="*/ 0 h 1254"/>
                          <a:gd name="T68" fmla="*/ 0 w 707"/>
                          <a:gd name="T69" fmla="*/ 0 h 1254"/>
                          <a:gd name="T70" fmla="*/ 0 w 707"/>
                          <a:gd name="T71" fmla="*/ 0 h 1254"/>
                          <a:gd name="T72" fmla="*/ 0 w 707"/>
                          <a:gd name="T73" fmla="*/ 0 h 1254"/>
                          <a:gd name="T74" fmla="*/ 0 w 707"/>
                          <a:gd name="T75" fmla="*/ 0 h 1254"/>
                          <a:gd name="T76" fmla="*/ 0 w 707"/>
                          <a:gd name="T77" fmla="*/ 0 h 1254"/>
                          <a:gd name="T78" fmla="*/ 0 w 707"/>
                          <a:gd name="T79" fmla="*/ 0 h 1254"/>
                          <a:gd name="T80" fmla="*/ 0 w 707"/>
                          <a:gd name="T81" fmla="*/ 0 h 12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7"/>
                          <a:gd name="T124" fmla="*/ 0 h 1254"/>
                          <a:gd name="T125" fmla="*/ 707 w 707"/>
                          <a:gd name="T126" fmla="*/ 1254 h 12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7" h="1254">
                            <a:moveTo>
                              <a:pt x="147" y="0"/>
                            </a:moveTo>
                            <a:lnTo>
                              <a:pt x="131" y="50"/>
                            </a:lnTo>
                            <a:lnTo>
                              <a:pt x="74" y="179"/>
                            </a:lnTo>
                            <a:lnTo>
                              <a:pt x="45" y="250"/>
                            </a:lnTo>
                            <a:lnTo>
                              <a:pt x="25" y="336"/>
                            </a:lnTo>
                            <a:lnTo>
                              <a:pt x="9" y="440"/>
                            </a:lnTo>
                            <a:lnTo>
                              <a:pt x="0" y="555"/>
                            </a:lnTo>
                            <a:lnTo>
                              <a:pt x="2" y="667"/>
                            </a:lnTo>
                            <a:lnTo>
                              <a:pt x="24" y="931"/>
                            </a:lnTo>
                            <a:lnTo>
                              <a:pt x="45" y="1085"/>
                            </a:lnTo>
                            <a:lnTo>
                              <a:pt x="56" y="1127"/>
                            </a:lnTo>
                            <a:lnTo>
                              <a:pt x="74" y="1164"/>
                            </a:lnTo>
                            <a:lnTo>
                              <a:pt x="96" y="1194"/>
                            </a:lnTo>
                            <a:lnTo>
                              <a:pt x="120" y="1215"/>
                            </a:lnTo>
                            <a:lnTo>
                              <a:pt x="146" y="1233"/>
                            </a:lnTo>
                            <a:lnTo>
                              <a:pt x="183" y="1245"/>
                            </a:lnTo>
                            <a:lnTo>
                              <a:pt x="227" y="1252"/>
                            </a:lnTo>
                            <a:lnTo>
                              <a:pt x="273" y="1254"/>
                            </a:lnTo>
                            <a:lnTo>
                              <a:pt x="331" y="1247"/>
                            </a:lnTo>
                            <a:lnTo>
                              <a:pt x="393" y="1233"/>
                            </a:lnTo>
                            <a:lnTo>
                              <a:pt x="520" y="1192"/>
                            </a:lnTo>
                            <a:lnTo>
                              <a:pt x="669" y="1143"/>
                            </a:lnTo>
                            <a:lnTo>
                              <a:pt x="683" y="1131"/>
                            </a:lnTo>
                            <a:lnTo>
                              <a:pt x="700" y="1109"/>
                            </a:lnTo>
                            <a:lnTo>
                              <a:pt x="704" y="1090"/>
                            </a:lnTo>
                            <a:lnTo>
                              <a:pt x="707" y="1062"/>
                            </a:lnTo>
                            <a:lnTo>
                              <a:pt x="694" y="1027"/>
                            </a:lnTo>
                            <a:lnTo>
                              <a:pt x="647" y="943"/>
                            </a:lnTo>
                            <a:lnTo>
                              <a:pt x="581" y="819"/>
                            </a:lnTo>
                            <a:lnTo>
                              <a:pt x="546" y="755"/>
                            </a:lnTo>
                            <a:lnTo>
                              <a:pt x="501" y="668"/>
                            </a:lnTo>
                            <a:lnTo>
                              <a:pt x="461" y="596"/>
                            </a:lnTo>
                            <a:lnTo>
                              <a:pt x="418" y="517"/>
                            </a:lnTo>
                            <a:lnTo>
                              <a:pt x="379" y="443"/>
                            </a:lnTo>
                            <a:lnTo>
                              <a:pt x="340" y="371"/>
                            </a:lnTo>
                            <a:lnTo>
                              <a:pt x="286" y="274"/>
                            </a:lnTo>
                            <a:lnTo>
                              <a:pt x="241" y="188"/>
                            </a:lnTo>
                            <a:lnTo>
                              <a:pt x="198" y="106"/>
                            </a:lnTo>
                            <a:lnTo>
                              <a:pt x="174" y="53"/>
                            </a:lnTo>
                            <a:lnTo>
                              <a:pt x="159" y="21"/>
                            </a:lnTo>
                            <a:lnTo>
                              <a:pt x="147"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4104" name="Freeform 258">
                    <a:extLst>
                      <a:ext uri="{FF2B5EF4-FFF2-40B4-BE49-F238E27FC236}">
                        <a16:creationId xmlns:a16="http://schemas.microsoft.com/office/drawing/2014/main" id="{435F03AC-BA1B-4E1D-89B1-354F0E489136}"/>
                      </a:ext>
                    </a:extLst>
                  </p:cNvPr>
                  <p:cNvSpPr>
                    <a:spLocks/>
                  </p:cNvSpPr>
                  <p:nvPr/>
                </p:nvSpPr>
                <p:spPr bwMode="auto">
                  <a:xfrm>
                    <a:off x="2777" y="444"/>
                    <a:ext cx="72" cy="61"/>
                  </a:xfrm>
                  <a:custGeom>
                    <a:avLst/>
                    <a:gdLst>
                      <a:gd name="T0" fmla="*/ 0 w 285"/>
                      <a:gd name="T1" fmla="*/ 0 h 244"/>
                      <a:gd name="T2" fmla="*/ 0 w 285"/>
                      <a:gd name="T3" fmla="*/ 0 h 244"/>
                      <a:gd name="T4" fmla="*/ 0 w 285"/>
                      <a:gd name="T5" fmla="*/ 0 h 244"/>
                      <a:gd name="T6" fmla="*/ 0 w 285"/>
                      <a:gd name="T7" fmla="*/ 0 h 244"/>
                      <a:gd name="T8" fmla="*/ 0 w 285"/>
                      <a:gd name="T9" fmla="*/ 0 h 244"/>
                      <a:gd name="T10" fmla="*/ 0 w 285"/>
                      <a:gd name="T11" fmla="*/ 0 h 244"/>
                      <a:gd name="T12" fmla="*/ 0 w 285"/>
                      <a:gd name="T13" fmla="*/ 0 h 244"/>
                      <a:gd name="T14" fmla="*/ 0 w 285"/>
                      <a:gd name="T15" fmla="*/ 0 h 244"/>
                      <a:gd name="T16" fmla="*/ 0 w 285"/>
                      <a:gd name="T17" fmla="*/ 0 h 244"/>
                      <a:gd name="T18" fmla="*/ 0 w 285"/>
                      <a:gd name="T19" fmla="*/ 0 h 244"/>
                      <a:gd name="T20" fmla="*/ 0 w 285"/>
                      <a:gd name="T21" fmla="*/ 0 h 244"/>
                      <a:gd name="T22" fmla="*/ 0 w 285"/>
                      <a:gd name="T23" fmla="*/ 0 h 2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5"/>
                      <a:gd name="T37" fmla="*/ 0 h 244"/>
                      <a:gd name="T38" fmla="*/ 285 w 285"/>
                      <a:gd name="T39" fmla="*/ 244 h 2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5" h="244">
                        <a:moveTo>
                          <a:pt x="285" y="244"/>
                        </a:moveTo>
                        <a:lnTo>
                          <a:pt x="253" y="230"/>
                        </a:lnTo>
                        <a:lnTo>
                          <a:pt x="217" y="209"/>
                        </a:lnTo>
                        <a:lnTo>
                          <a:pt x="175" y="178"/>
                        </a:lnTo>
                        <a:lnTo>
                          <a:pt x="152" y="153"/>
                        </a:lnTo>
                        <a:lnTo>
                          <a:pt x="137" y="128"/>
                        </a:lnTo>
                        <a:lnTo>
                          <a:pt x="121" y="99"/>
                        </a:lnTo>
                        <a:lnTo>
                          <a:pt x="103" y="70"/>
                        </a:lnTo>
                        <a:lnTo>
                          <a:pt x="86" y="47"/>
                        </a:lnTo>
                        <a:lnTo>
                          <a:pt x="65" y="32"/>
                        </a:lnTo>
                        <a:lnTo>
                          <a:pt x="39" y="15"/>
                        </a:lnTo>
                        <a:lnTo>
                          <a:pt x="0"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4096" name="Group 259">
                  <a:extLst>
                    <a:ext uri="{FF2B5EF4-FFF2-40B4-BE49-F238E27FC236}">
                      <a16:creationId xmlns:a16="http://schemas.microsoft.com/office/drawing/2014/main" id="{2AC463E7-51C4-45C4-9B22-ACE7957FCB9E}"/>
                    </a:ext>
                  </a:extLst>
                </p:cNvPr>
                <p:cNvGrpSpPr>
                  <a:grpSpLocks/>
                </p:cNvGrpSpPr>
                <p:nvPr/>
              </p:nvGrpSpPr>
              <p:grpSpPr bwMode="auto">
                <a:xfrm>
                  <a:off x="2969" y="300"/>
                  <a:ext cx="383" cy="624"/>
                  <a:chOff x="2969" y="300"/>
                  <a:chExt cx="383" cy="624"/>
                </a:xfrm>
              </p:grpSpPr>
              <p:grpSp>
                <p:nvGrpSpPr>
                  <p:cNvPr id="34097" name="Group 260">
                    <a:extLst>
                      <a:ext uri="{FF2B5EF4-FFF2-40B4-BE49-F238E27FC236}">
                        <a16:creationId xmlns:a16="http://schemas.microsoft.com/office/drawing/2014/main" id="{900EB13C-DB51-4245-90E4-22B2BF13C183}"/>
                      </a:ext>
                    </a:extLst>
                  </p:cNvPr>
                  <p:cNvGrpSpPr>
                    <a:grpSpLocks/>
                  </p:cNvGrpSpPr>
                  <p:nvPr/>
                </p:nvGrpSpPr>
                <p:grpSpPr bwMode="auto">
                  <a:xfrm>
                    <a:off x="2969" y="300"/>
                    <a:ext cx="383" cy="624"/>
                    <a:chOff x="2969" y="300"/>
                    <a:chExt cx="383" cy="624"/>
                  </a:xfrm>
                </p:grpSpPr>
                <p:sp>
                  <p:nvSpPr>
                    <p:cNvPr id="34099" name="Freeform 261">
                      <a:extLst>
                        <a:ext uri="{FF2B5EF4-FFF2-40B4-BE49-F238E27FC236}">
                          <a16:creationId xmlns:a16="http://schemas.microsoft.com/office/drawing/2014/main" id="{DFD411CD-62B9-4450-BE5A-5AAC31A778A3}"/>
                        </a:ext>
                      </a:extLst>
                    </p:cNvPr>
                    <p:cNvSpPr>
                      <a:spLocks/>
                    </p:cNvSpPr>
                    <p:nvPr/>
                  </p:nvSpPr>
                  <p:spPr bwMode="auto">
                    <a:xfrm>
                      <a:off x="2969" y="300"/>
                      <a:ext cx="383" cy="623"/>
                    </a:xfrm>
                    <a:custGeom>
                      <a:avLst/>
                      <a:gdLst>
                        <a:gd name="T0" fmla="*/ 0 w 1532"/>
                        <a:gd name="T1" fmla="*/ 0 h 2491"/>
                        <a:gd name="T2" fmla="*/ 0 w 1532"/>
                        <a:gd name="T3" fmla="*/ 0 h 2491"/>
                        <a:gd name="T4" fmla="*/ 0 w 1532"/>
                        <a:gd name="T5" fmla="*/ 0 h 2491"/>
                        <a:gd name="T6" fmla="*/ 0 w 1532"/>
                        <a:gd name="T7" fmla="*/ 0 h 2491"/>
                        <a:gd name="T8" fmla="*/ 0 w 1532"/>
                        <a:gd name="T9" fmla="*/ 0 h 2491"/>
                        <a:gd name="T10" fmla="*/ 0 w 1532"/>
                        <a:gd name="T11" fmla="*/ 0 h 2491"/>
                        <a:gd name="T12" fmla="*/ 0 w 1532"/>
                        <a:gd name="T13" fmla="*/ 0 h 2491"/>
                        <a:gd name="T14" fmla="*/ 0 w 1532"/>
                        <a:gd name="T15" fmla="*/ 0 h 2491"/>
                        <a:gd name="T16" fmla="*/ 0 w 1532"/>
                        <a:gd name="T17" fmla="*/ 0 h 2491"/>
                        <a:gd name="T18" fmla="*/ 0 w 1532"/>
                        <a:gd name="T19" fmla="*/ 0 h 2491"/>
                        <a:gd name="T20" fmla="*/ 1 w 1532"/>
                        <a:gd name="T21" fmla="*/ 0 h 2491"/>
                        <a:gd name="T22" fmla="*/ 1 w 1532"/>
                        <a:gd name="T23" fmla="*/ 1 h 2491"/>
                        <a:gd name="T24" fmla="*/ 1 w 1532"/>
                        <a:gd name="T25" fmla="*/ 1 h 2491"/>
                        <a:gd name="T26" fmla="*/ 1 w 1532"/>
                        <a:gd name="T27" fmla="*/ 1 h 2491"/>
                        <a:gd name="T28" fmla="*/ 1 w 1532"/>
                        <a:gd name="T29" fmla="*/ 1 h 2491"/>
                        <a:gd name="T30" fmla="*/ 1 w 1532"/>
                        <a:gd name="T31" fmla="*/ 1 h 2491"/>
                        <a:gd name="T32" fmla="*/ 1 w 1532"/>
                        <a:gd name="T33" fmla="*/ 1 h 2491"/>
                        <a:gd name="T34" fmla="*/ 0 w 1532"/>
                        <a:gd name="T35" fmla="*/ 1 h 2491"/>
                        <a:gd name="T36" fmla="*/ 0 w 1532"/>
                        <a:gd name="T37" fmla="*/ 1 h 2491"/>
                        <a:gd name="T38" fmla="*/ 0 w 1532"/>
                        <a:gd name="T39" fmla="*/ 1 h 2491"/>
                        <a:gd name="T40" fmla="*/ 0 w 1532"/>
                        <a:gd name="T41" fmla="*/ 1 h 2491"/>
                        <a:gd name="T42" fmla="*/ 0 w 1532"/>
                        <a:gd name="T43" fmla="*/ 1 h 2491"/>
                        <a:gd name="T44" fmla="*/ 0 w 1532"/>
                        <a:gd name="T45" fmla="*/ 1 h 2491"/>
                        <a:gd name="T46" fmla="*/ 0 w 1532"/>
                        <a:gd name="T47" fmla="*/ 1 h 2491"/>
                        <a:gd name="T48" fmla="*/ 0 w 1532"/>
                        <a:gd name="T49" fmla="*/ 1 h 2491"/>
                        <a:gd name="T50" fmla="*/ 0 w 1532"/>
                        <a:gd name="T51" fmla="*/ 1 h 2491"/>
                        <a:gd name="T52" fmla="*/ 0 w 1532"/>
                        <a:gd name="T53" fmla="*/ 1 h 2491"/>
                        <a:gd name="T54" fmla="*/ 0 w 1532"/>
                        <a:gd name="T55" fmla="*/ 1 h 2491"/>
                        <a:gd name="T56" fmla="*/ 0 w 1532"/>
                        <a:gd name="T57" fmla="*/ 1 h 2491"/>
                        <a:gd name="T58" fmla="*/ 0 w 1532"/>
                        <a:gd name="T59" fmla="*/ 1 h 2491"/>
                        <a:gd name="T60" fmla="*/ 0 w 1532"/>
                        <a:gd name="T61" fmla="*/ 0 h 2491"/>
                        <a:gd name="T62" fmla="*/ 0 w 1532"/>
                        <a:gd name="T63" fmla="*/ 0 h 2491"/>
                        <a:gd name="T64" fmla="*/ 0 w 1532"/>
                        <a:gd name="T65" fmla="*/ 0 h 2491"/>
                        <a:gd name="T66" fmla="*/ 0 w 1532"/>
                        <a:gd name="T67" fmla="*/ 0 h 2491"/>
                        <a:gd name="T68" fmla="*/ 0 w 1532"/>
                        <a:gd name="T69" fmla="*/ 0 h 2491"/>
                        <a:gd name="T70" fmla="*/ 0 w 1532"/>
                        <a:gd name="T71" fmla="*/ 0 h 2491"/>
                        <a:gd name="T72" fmla="*/ 0 w 1532"/>
                        <a:gd name="T73" fmla="*/ 0 h 2491"/>
                        <a:gd name="T74" fmla="*/ 0 w 1532"/>
                        <a:gd name="T75" fmla="*/ 0 h 24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2"/>
                        <a:gd name="T115" fmla="*/ 0 h 2491"/>
                        <a:gd name="T116" fmla="*/ 1532 w 1532"/>
                        <a:gd name="T117" fmla="*/ 2491 h 24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2" h="2491">
                          <a:moveTo>
                            <a:pt x="254" y="127"/>
                          </a:moveTo>
                          <a:lnTo>
                            <a:pt x="285" y="85"/>
                          </a:lnTo>
                          <a:lnTo>
                            <a:pt x="335" y="48"/>
                          </a:lnTo>
                          <a:lnTo>
                            <a:pt x="390" y="25"/>
                          </a:lnTo>
                          <a:lnTo>
                            <a:pt x="442" y="9"/>
                          </a:lnTo>
                          <a:lnTo>
                            <a:pt x="515" y="0"/>
                          </a:lnTo>
                          <a:lnTo>
                            <a:pt x="573" y="7"/>
                          </a:lnTo>
                          <a:lnTo>
                            <a:pt x="635" y="21"/>
                          </a:lnTo>
                          <a:lnTo>
                            <a:pt x="700" y="45"/>
                          </a:lnTo>
                          <a:lnTo>
                            <a:pt x="747" y="74"/>
                          </a:lnTo>
                          <a:lnTo>
                            <a:pt x="799" y="121"/>
                          </a:lnTo>
                          <a:lnTo>
                            <a:pt x="891" y="219"/>
                          </a:lnTo>
                          <a:lnTo>
                            <a:pt x="969" y="312"/>
                          </a:lnTo>
                          <a:lnTo>
                            <a:pt x="1045" y="419"/>
                          </a:lnTo>
                          <a:lnTo>
                            <a:pt x="1119" y="540"/>
                          </a:lnTo>
                          <a:lnTo>
                            <a:pt x="1176" y="652"/>
                          </a:lnTo>
                          <a:lnTo>
                            <a:pt x="1225" y="758"/>
                          </a:lnTo>
                          <a:lnTo>
                            <a:pt x="1259" y="852"/>
                          </a:lnTo>
                          <a:lnTo>
                            <a:pt x="1285" y="946"/>
                          </a:lnTo>
                          <a:lnTo>
                            <a:pt x="1316" y="1043"/>
                          </a:lnTo>
                          <a:lnTo>
                            <a:pt x="1348" y="1132"/>
                          </a:lnTo>
                          <a:lnTo>
                            <a:pt x="1402" y="1285"/>
                          </a:lnTo>
                          <a:lnTo>
                            <a:pt x="1459" y="1414"/>
                          </a:lnTo>
                          <a:lnTo>
                            <a:pt x="1487" y="1485"/>
                          </a:lnTo>
                          <a:lnTo>
                            <a:pt x="1507" y="1572"/>
                          </a:lnTo>
                          <a:lnTo>
                            <a:pt x="1523" y="1676"/>
                          </a:lnTo>
                          <a:lnTo>
                            <a:pt x="1532" y="1792"/>
                          </a:lnTo>
                          <a:lnTo>
                            <a:pt x="1530" y="1902"/>
                          </a:lnTo>
                          <a:lnTo>
                            <a:pt x="1509" y="2166"/>
                          </a:lnTo>
                          <a:lnTo>
                            <a:pt x="1487" y="2322"/>
                          </a:lnTo>
                          <a:lnTo>
                            <a:pt x="1476" y="2363"/>
                          </a:lnTo>
                          <a:lnTo>
                            <a:pt x="1459" y="2400"/>
                          </a:lnTo>
                          <a:lnTo>
                            <a:pt x="1436" y="2430"/>
                          </a:lnTo>
                          <a:lnTo>
                            <a:pt x="1412" y="2451"/>
                          </a:lnTo>
                          <a:lnTo>
                            <a:pt x="1386" y="2469"/>
                          </a:lnTo>
                          <a:lnTo>
                            <a:pt x="1348" y="2481"/>
                          </a:lnTo>
                          <a:lnTo>
                            <a:pt x="1304" y="2488"/>
                          </a:lnTo>
                          <a:lnTo>
                            <a:pt x="1258" y="2491"/>
                          </a:lnTo>
                          <a:lnTo>
                            <a:pt x="1200" y="2483"/>
                          </a:lnTo>
                          <a:lnTo>
                            <a:pt x="1139" y="2469"/>
                          </a:lnTo>
                          <a:lnTo>
                            <a:pt x="1012" y="2429"/>
                          </a:lnTo>
                          <a:lnTo>
                            <a:pt x="862" y="2379"/>
                          </a:lnTo>
                          <a:lnTo>
                            <a:pt x="791" y="2393"/>
                          </a:lnTo>
                          <a:lnTo>
                            <a:pt x="746" y="2399"/>
                          </a:lnTo>
                          <a:lnTo>
                            <a:pt x="692" y="2393"/>
                          </a:lnTo>
                          <a:lnTo>
                            <a:pt x="586" y="2372"/>
                          </a:lnTo>
                          <a:lnTo>
                            <a:pt x="451" y="2337"/>
                          </a:lnTo>
                          <a:lnTo>
                            <a:pt x="330" y="2300"/>
                          </a:lnTo>
                          <a:lnTo>
                            <a:pt x="252" y="2273"/>
                          </a:lnTo>
                          <a:lnTo>
                            <a:pt x="207" y="2253"/>
                          </a:lnTo>
                          <a:lnTo>
                            <a:pt x="164" y="2226"/>
                          </a:lnTo>
                          <a:lnTo>
                            <a:pt x="129" y="2185"/>
                          </a:lnTo>
                          <a:lnTo>
                            <a:pt x="103" y="2138"/>
                          </a:lnTo>
                          <a:lnTo>
                            <a:pt x="81" y="2082"/>
                          </a:lnTo>
                          <a:lnTo>
                            <a:pt x="61" y="2023"/>
                          </a:lnTo>
                          <a:lnTo>
                            <a:pt x="39" y="1931"/>
                          </a:lnTo>
                          <a:lnTo>
                            <a:pt x="27" y="1858"/>
                          </a:lnTo>
                          <a:lnTo>
                            <a:pt x="18" y="1783"/>
                          </a:lnTo>
                          <a:lnTo>
                            <a:pt x="4" y="1669"/>
                          </a:lnTo>
                          <a:lnTo>
                            <a:pt x="0" y="1593"/>
                          </a:lnTo>
                          <a:lnTo>
                            <a:pt x="11" y="1491"/>
                          </a:lnTo>
                          <a:lnTo>
                            <a:pt x="39" y="1343"/>
                          </a:lnTo>
                          <a:lnTo>
                            <a:pt x="68" y="1150"/>
                          </a:lnTo>
                          <a:lnTo>
                            <a:pt x="99" y="1010"/>
                          </a:lnTo>
                          <a:lnTo>
                            <a:pt x="121" y="952"/>
                          </a:lnTo>
                          <a:lnTo>
                            <a:pt x="147" y="899"/>
                          </a:lnTo>
                          <a:lnTo>
                            <a:pt x="169" y="845"/>
                          </a:lnTo>
                          <a:lnTo>
                            <a:pt x="183" y="802"/>
                          </a:lnTo>
                          <a:lnTo>
                            <a:pt x="195" y="723"/>
                          </a:lnTo>
                          <a:lnTo>
                            <a:pt x="173" y="612"/>
                          </a:lnTo>
                          <a:lnTo>
                            <a:pt x="170" y="543"/>
                          </a:lnTo>
                          <a:lnTo>
                            <a:pt x="176" y="474"/>
                          </a:lnTo>
                          <a:lnTo>
                            <a:pt x="186" y="386"/>
                          </a:lnTo>
                          <a:lnTo>
                            <a:pt x="207" y="269"/>
                          </a:lnTo>
                          <a:lnTo>
                            <a:pt x="228" y="185"/>
                          </a:lnTo>
                          <a:lnTo>
                            <a:pt x="254" y="127"/>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4100" name="Group 262">
                      <a:extLst>
                        <a:ext uri="{FF2B5EF4-FFF2-40B4-BE49-F238E27FC236}">
                          <a16:creationId xmlns:a16="http://schemas.microsoft.com/office/drawing/2014/main" id="{54FFD03D-1D97-46DA-BA70-BF0C5651FF33}"/>
                        </a:ext>
                      </a:extLst>
                    </p:cNvPr>
                    <p:cNvGrpSpPr>
                      <a:grpSpLocks/>
                    </p:cNvGrpSpPr>
                    <p:nvPr/>
                  </p:nvGrpSpPr>
                  <p:grpSpPr bwMode="auto">
                    <a:xfrm>
                      <a:off x="2969" y="610"/>
                      <a:ext cx="383" cy="314"/>
                      <a:chOff x="2969" y="610"/>
                      <a:chExt cx="383" cy="314"/>
                    </a:xfrm>
                  </p:grpSpPr>
                  <p:sp>
                    <p:nvSpPr>
                      <p:cNvPr id="34101" name="Freeform 263">
                        <a:extLst>
                          <a:ext uri="{FF2B5EF4-FFF2-40B4-BE49-F238E27FC236}">
                            <a16:creationId xmlns:a16="http://schemas.microsoft.com/office/drawing/2014/main" id="{06D5204C-CCCD-4524-8519-28B6E969D98D}"/>
                          </a:ext>
                        </a:extLst>
                      </p:cNvPr>
                      <p:cNvSpPr>
                        <a:spLocks/>
                      </p:cNvSpPr>
                      <p:nvPr/>
                    </p:nvSpPr>
                    <p:spPr bwMode="auto">
                      <a:xfrm>
                        <a:off x="2969" y="610"/>
                        <a:ext cx="383" cy="314"/>
                      </a:xfrm>
                      <a:custGeom>
                        <a:avLst/>
                        <a:gdLst>
                          <a:gd name="T0" fmla="*/ 1 w 1532"/>
                          <a:gd name="T1" fmla="*/ 0 h 1254"/>
                          <a:gd name="T2" fmla="*/ 1 w 1532"/>
                          <a:gd name="T3" fmla="*/ 0 h 1254"/>
                          <a:gd name="T4" fmla="*/ 1 w 1532"/>
                          <a:gd name="T5" fmla="*/ 0 h 1254"/>
                          <a:gd name="T6" fmla="*/ 1 w 1532"/>
                          <a:gd name="T7" fmla="*/ 0 h 1254"/>
                          <a:gd name="T8" fmla="*/ 1 w 1532"/>
                          <a:gd name="T9" fmla="*/ 0 h 1254"/>
                          <a:gd name="T10" fmla="*/ 1 w 1532"/>
                          <a:gd name="T11" fmla="*/ 0 h 1254"/>
                          <a:gd name="T12" fmla="*/ 1 w 1532"/>
                          <a:gd name="T13" fmla="*/ 0 h 1254"/>
                          <a:gd name="T14" fmla="*/ 1 w 1532"/>
                          <a:gd name="T15" fmla="*/ 0 h 1254"/>
                          <a:gd name="T16" fmla="*/ 1 w 1532"/>
                          <a:gd name="T17" fmla="*/ 0 h 1254"/>
                          <a:gd name="T18" fmla="*/ 1 w 1532"/>
                          <a:gd name="T19" fmla="*/ 0 h 1254"/>
                          <a:gd name="T20" fmla="*/ 1 w 1532"/>
                          <a:gd name="T21" fmla="*/ 0 h 1254"/>
                          <a:gd name="T22" fmla="*/ 1 w 1532"/>
                          <a:gd name="T23" fmla="*/ 0 h 1254"/>
                          <a:gd name="T24" fmla="*/ 1 w 1532"/>
                          <a:gd name="T25" fmla="*/ 0 h 1254"/>
                          <a:gd name="T26" fmla="*/ 1 w 1532"/>
                          <a:gd name="T27" fmla="*/ 0 h 1254"/>
                          <a:gd name="T28" fmla="*/ 1 w 1532"/>
                          <a:gd name="T29" fmla="*/ 0 h 1254"/>
                          <a:gd name="T30" fmla="*/ 0 w 1532"/>
                          <a:gd name="T31" fmla="*/ 0 h 1254"/>
                          <a:gd name="T32" fmla="*/ 0 w 1532"/>
                          <a:gd name="T33" fmla="*/ 0 h 1254"/>
                          <a:gd name="T34" fmla="*/ 0 w 1532"/>
                          <a:gd name="T35" fmla="*/ 0 h 1254"/>
                          <a:gd name="T36" fmla="*/ 0 w 1532"/>
                          <a:gd name="T37" fmla="*/ 0 h 1254"/>
                          <a:gd name="T38" fmla="*/ 0 w 1532"/>
                          <a:gd name="T39" fmla="*/ 0 h 1254"/>
                          <a:gd name="T40" fmla="*/ 0 w 1532"/>
                          <a:gd name="T41" fmla="*/ 0 h 1254"/>
                          <a:gd name="T42" fmla="*/ 0 w 1532"/>
                          <a:gd name="T43" fmla="*/ 0 h 1254"/>
                          <a:gd name="T44" fmla="*/ 0 w 1532"/>
                          <a:gd name="T45" fmla="*/ 0 h 1254"/>
                          <a:gd name="T46" fmla="*/ 0 w 1532"/>
                          <a:gd name="T47" fmla="*/ 0 h 1254"/>
                          <a:gd name="T48" fmla="*/ 0 w 1532"/>
                          <a:gd name="T49" fmla="*/ 0 h 1254"/>
                          <a:gd name="T50" fmla="*/ 0 w 1532"/>
                          <a:gd name="T51" fmla="*/ 0 h 1254"/>
                          <a:gd name="T52" fmla="*/ 0 w 1532"/>
                          <a:gd name="T53" fmla="*/ 0 h 1254"/>
                          <a:gd name="T54" fmla="*/ 0 w 1532"/>
                          <a:gd name="T55" fmla="*/ 0 h 1254"/>
                          <a:gd name="T56" fmla="*/ 0 w 1532"/>
                          <a:gd name="T57" fmla="*/ 0 h 1254"/>
                          <a:gd name="T58" fmla="*/ 0 w 1532"/>
                          <a:gd name="T59" fmla="*/ 0 h 1254"/>
                          <a:gd name="T60" fmla="*/ 0 w 1532"/>
                          <a:gd name="T61" fmla="*/ 0 h 1254"/>
                          <a:gd name="T62" fmla="*/ 0 w 1532"/>
                          <a:gd name="T63" fmla="*/ 0 h 1254"/>
                          <a:gd name="T64" fmla="*/ 0 w 1532"/>
                          <a:gd name="T65" fmla="*/ 0 h 1254"/>
                          <a:gd name="T66" fmla="*/ 0 w 1532"/>
                          <a:gd name="T67" fmla="*/ 0 h 1254"/>
                          <a:gd name="T68" fmla="*/ 0 w 1532"/>
                          <a:gd name="T69" fmla="*/ 0 h 1254"/>
                          <a:gd name="T70" fmla="*/ 0 w 1532"/>
                          <a:gd name="T71" fmla="*/ 0 h 1254"/>
                          <a:gd name="T72" fmla="*/ 0 w 1532"/>
                          <a:gd name="T73" fmla="*/ 0 h 1254"/>
                          <a:gd name="T74" fmla="*/ 0 w 1532"/>
                          <a:gd name="T75" fmla="*/ 0 h 1254"/>
                          <a:gd name="T76" fmla="*/ 0 w 1532"/>
                          <a:gd name="T77" fmla="*/ 0 h 1254"/>
                          <a:gd name="T78" fmla="*/ 0 w 1532"/>
                          <a:gd name="T79" fmla="*/ 0 h 1254"/>
                          <a:gd name="T80" fmla="*/ 0 w 1532"/>
                          <a:gd name="T81" fmla="*/ 0 h 1254"/>
                          <a:gd name="T82" fmla="*/ 0 w 1532"/>
                          <a:gd name="T83" fmla="*/ 0 h 1254"/>
                          <a:gd name="T84" fmla="*/ 0 w 1532"/>
                          <a:gd name="T85" fmla="*/ 0 h 1254"/>
                          <a:gd name="T86" fmla="*/ 0 w 1532"/>
                          <a:gd name="T87" fmla="*/ 0 h 1254"/>
                          <a:gd name="T88" fmla="*/ 0 w 1532"/>
                          <a:gd name="T89" fmla="*/ 0 h 1254"/>
                          <a:gd name="T90" fmla="*/ 0 w 1532"/>
                          <a:gd name="T91" fmla="*/ 0 h 1254"/>
                          <a:gd name="T92" fmla="*/ 0 w 1532"/>
                          <a:gd name="T93" fmla="*/ 0 h 1254"/>
                          <a:gd name="T94" fmla="*/ 0 w 1532"/>
                          <a:gd name="T95" fmla="*/ 0 h 1254"/>
                          <a:gd name="T96" fmla="*/ 0 w 1532"/>
                          <a:gd name="T97" fmla="*/ 0 h 1254"/>
                          <a:gd name="T98" fmla="*/ 0 w 1532"/>
                          <a:gd name="T99" fmla="*/ 0 h 1254"/>
                          <a:gd name="T100" fmla="*/ 0 w 1532"/>
                          <a:gd name="T101" fmla="*/ 0 h 1254"/>
                          <a:gd name="T102" fmla="*/ 0 w 1532"/>
                          <a:gd name="T103" fmla="*/ 0 h 1254"/>
                          <a:gd name="T104" fmla="*/ 0 w 1532"/>
                          <a:gd name="T105" fmla="*/ 0 h 1254"/>
                          <a:gd name="T106" fmla="*/ 0 w 1532"/>
                          <a:gd name="T107" fmla="*/ 0 h 1254"/>
                          <a:gd name="T108" fmla="*/ 0 w 1532"/>
                          <a:gd name="T109" fmla="*/ 0 h 1254"/>
                          <a:gd name="T110" fmla="*/ 0 w 1532"/>
                          <a:gd name="T111" fmla="*/ 0 h 1254"/>
                          <a:gd name="T112" fmla="*/ 0 w 1532"/>
                          <a:gd name="T113" fmla="*/ 0 h 1254"/>
                          <a:gd name="T114" fmla="*/ 0 w 1532"/>
                          <a:gd name="T115" fmla="*/ 0 h 1254"/>
                          <a:gd name="T116" fmla="*/ 0 w 1532"/>
                          <a:gd name="T117" fmla="*/ 0 h 1254"/>
                          <a:gd name="T118" fmla="*/ 0 w 1532"/>
                          <a:gd name="T119" fmla="*/ 0 h 1254"/>
                          <a:gd name="T120" fmla="*/ 0 w 1532"/>
                          <a:gd name="T121" fmla="*/ 0 h 1254"/>
                          <a:gd name="T122" fmla="*/ 1 w 1532"/>
                          <a:gd name="T123" fmla="*/ 0 h 12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32"/>
                          <a:gd name="T187" fmla="*/ 0 h 1254"/>
                          <a:gd name="T188" fmla="*/ 1532 w 1532"/>
                          <a:gd name="T189" fmla="*/ 1254 h 12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32" h="1254">
                            <a:moveTo>
                              <a:pt x="1385" y="0"/>
                            </a:moveTo>
                            <a:lnTo>
                              <a:pt x="1402" y="50"/>
                            </a:lnTo>
                            <a:lnTo>
                              <a:pt x="1459" y="179"/>
                            </a:lnTo>
                            <a:lnTo>
                              <a:pt x="1487" y="250"/>
                            </a:lnTo>
                            <a:lnTo>
                              <a:pt x="1508" y="335"/>
                            </a:lnTo>
                            <a:lnTo>
                              <a:pt x="1523" y="440"/>
                            </a:lnTo>
                            <a:lnTo>
                              <a:pt x="1532" y="555"/>
                            </a:lnTo>
                            <a:lnTo>
                              <a:pt x="1530" y="667"/>
                            </a:lnTo>
                            <a:lnTo>
                              <a:pt x="1509" y="931"/>
                            </a:lnTo>
                            <a:lnTo>
                              <a:pt x="1487" y="1085"/>
                            </a:lnTo>
                            <a:lnTo>
                              <a:pt x="1477" y="1127"/>
                            </a:lnTo>
                            <a:lnTo>
                              <a:pt x="1459" y="1164"/>
                            </a:lnTo>
                            <a:lnTo>
                              <a:pt x="1436" y="1193"/>
                            </a:lnTo>
                            <a:lnTo>
                              <a:pt x="1413" y="1215"/>
                            </a:lnTo>
                            <a:lnTo>
                              <a:pt x="1386" y="1233"/>
                            </a:lnTo>
                            <a:lnTo>
                              <a:pt x="1348" y="1245"/>
                            </a:lnTo>
                            <a:lnTo>
                              <a:pt x="1304" y="1252"/>
                            </a:lnTo>
                            <a:lnTo>
                              <a:pt x="1258" y="1254"/>
                            </a:lnTo>
                            <a:lnTo>
                              <a:pt x="1200" y="1247"/>
                            </a:lnTo>
                            <a:lnTo>
                              <a:pt x="1139" y="1233"/>
                            </a:lnTo>
                            <a:lnTo>
                              <a:pt x="1012" y="1192"/>
                            </a:lnTo>
                            <a:lnTo>
                              <a:pt x="863" y="1142"/>
                            </a:lnTo>
                            <a:lnTo>
                              <a:pt x="791" y="1157"/>
                            </a:lnTo>
                            <a:lnTo>
                              <a:pt x="746" y="1163"/>
                            </a:lnTo>
                            <a:lnTo>
                              <a:pt x="693" y="1157"/>
                            </a:lnTo>
                            <a:lnTo>
                              <a:pt x="586" y="1135"/>
                            </a:lnTo>
                            <a:lnTo>
                              <a:pt x="452" y="1101"/>
                            </a:lnTo>
                            <a:lnTo>
                              <a:pt x="330" y="1064"/>
                            </a:lnTo>
                            <a:lnTo>
                              <a:pt x="252" y="1037"/>
                            </a:lnTo>
                            <a:lnTo>
                              <a:pt x="207" y="1016"/>
                            </a:lnTo>
                            <a:lnTo>
                              <a:pt x="164" y="989"/>
                            </a:lnTo>
                            <a:lnTo>
                              <a:pt x="130" y="949"/>
                            </a:lnTo>
                            <a:lnTo>
                              <a:pt x="103" y="902"/>
                            </a:lnTo>
                            <a:lnTo>
                              <a:pt x="81" y="846"/>
                            </a:lnTo>
                            <a:lnTo>
                              <a:pt x="61" y="788"/>
                            </a:lnTo>
                            <a:lnTo>
                              <a:pt x="39" y="696"/>
                            </a:lnTo>
                            <a:lnTo>
                              <a:pt x="27" y="622"/>
                            </a:lnTo>
                            <a:lnTo>
                              <a:pt x="18" y="547"/>
                            </a:lnTo>
                            <a:lnTo>
                              <a:pt x="4" y="433"/>
                            </a:lnTo>
                            <a:lnTo>
                              <a:pt x="0" y="357"/>
                            </a:lnTo>
                            <a:lnTo>
                              <a:pt x="11" y="256"/>
                            </a:lnTo>
                            <a:lnTo>
                              <a:pt x="20" y="189"/>
                            </a:lnTo>
                            <a:lnTo>
                              <a:pt x="51" y="193"/>
                            </a:lnTo>
                            <a:lnTo>
                              <a:pt x="99" y="207"/>
                            </a:lnTo>
                            <a:lnTo>
                              <a:pt x="146" y="212"/>
                            </a:lnTo>
                            <a:lnTo>
                              <a:pt x="239" y="211"/>
                            </a:lnTo>
                            <a:lnTo>
                              <a:pt x="317" y="207"/>
                            </a:lnTo>
                            <a:lnTo>
                              <a:pt x="427" y="212"/>
                            </a:lnTo>
                            <a:lnTo>
                              <a:pt x="524" y="215"/>
                            </a:lnTo>
                            <a:lnTo>
                              <a:pt x="617" y="212"/>
                            </a:lnTo>
                            <a:lnTo>
                              <a:pt x="694" y="208"/>
                            </a:lnTo>
                            <a:lnTo>
                              <a:pt x="762" y="205"/>
                            </a:lnTo>
                            <a:lnTo>
                              <a:pt x="836" y="194"/>
                            </a:lnTo>
                            <a:lnTo>
                              <a:pt x="892" y="182"/>
                            </a:lnTo>
                            <a:lnTo>
                              <a:pt x="965" y="155"/>
                            </a:lnTo>
                            <a:lnTo>
                              <a:pt x="1029" y="136"/>
                            </a:lnTo>
                            <a:lnTo>
                              <a:pt x="1110" y="111"/>
                            </a:lnTo>
                            <a:lnTo>
                              <a:pt x="1188" y="79"/>
                            </a:lnTo>
                            <a:lnTo>
                              <a:pt x="1262" y="48"/>
                            </a:lnTo>
                            <a:lnTo>
                              <a:pt x="1325" y="15"/>
                            </a:lnTo>
                            <a:lnTo>
                              <a:pt x="1358" y="1"/>
                            </a:lnTo>
                            <a:lnTo>
                              <a:pt x="1385" y="0"/>
                            </a:lnTo>
                            <a:close/>
                          </a:path>
                        </a:pathLst>
                      </a:custGeom>
                      <a:solidFill>
                        <a:srgbClr val="A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102" name="Freeform 264">
                        <a:extLst>
                          <a:ext uri="{FF2B5EF4-FFF2-40B4-BE49-F238E27FC236}">
                            <a16:creationId xmlns:a16="http://schemas.microsoft.com/office/drawing/2014/main" id="{E401B479-D55E-49E7-AA2F-A8DF8AA5010D}"/>
                          </a:ext>
                        </a:extLst>
                      </p:cNvPr>
                      <p:cNvSpPr>
                        <a:spLocks/>
                      </p:cNvSpPr>
                      <p:nvPr/>
                    </p:nvSpPr>
                    <p:spPr bwMode="auto">
                      <a:xfrm>
                        <a:off x="3175" y="610"/>
                        <a:ext cx="177" cy="314"/>
                      </a:xfrm>
                      <a:custGeom>
                        <a:avLst/>
                        <a:gdLst>
                          <a:gd name="T0" fmla="*/ 0 w 706"/>
                          <a:gd name="T1" fmla="*/ 0 h 1254"/>
                          <a:gd name="T2" fmla="*/ 0 w 706"/>
                          <a:gd name="T3" fmla="*/ 0 h 1254"/>
                          <a:gd name="T4" fmla="*/ 0 w 706"/>
                          <a:gd name="T5" fmla="*/ 0 h 1254"/>
                          <a:gd name="T6" fmla="*/ 0 w 706"/>
                          <a:gd name="T7" fmla="*/ 0 h 1254"/>
                          <a:gd name="T8" fmla="*/ 0 w 706"/>
                          <a:gd name="T9" fmla="*/ 0 h 1254"/>
                          <a:gd name="T10" fmla="*/ 0 w 706"/>
                          <a:gd name="T11" fmla="*/ 0 h 1254"/>
                          <a:gd name="T12" fmla="*/ 0 w 706"/>
                          <a:gd name="T13" fmla="*/ 0 h 1254"/>
                          <a:gd name="T14" fmla="*/ 0 w 706"/>
                          <a:gd name="T15" fmla="*/ 0 h 1254"/>
                          <a:gd name="T16" fmla="*/ 0 w 706"/>
                          <a:gd name="T17" fmla="*/ 0 h 1254"/>
                          <a:gd name="T18" fmla="*/ 0 w 706"/>
                          <a:gd name="T19" fmla="*/ 0 h 1254"/>
                          <a:gd name="T20" fmla="*/ 0 w 706"/>
                          <a:gd name="T21" fmla="*/ 0 h 1254"/>
                          <a:gd name="T22" fmla="*/ 0 w 706"/>
                          <a:gd name="T23" fmla="*/ 0 h 1254"/>
                          <a:gd name="T24" fmla="*/ 0 w 706"/>
                          <a:gd name="T25" fmla="*/ 0 h 1254"/>
                          <a:gd name="T26" fmla="*/ 0 w 706"/>
                          <a:gd name="T27" fmla="*/ 0 h 1254"/>
                          <a:gd name="T28" fmla="*/ 0 w 706"/>
                          <a:gd name="T29" fmla="*/ 0 h 1254"/>
                          <a:gd name="T30" fmla="*/ 0 w 706"/>
                          <a:gd name="T31" fmla="*/ 0 h 1254"/>
                          <a:gd name="T32" fmla="*/ 0 w 706"/>
                          <a:gd name="T33" fmla="*/ 0 h 1254"/>
                          <a:gd name="T34" fmla="*/ 0 w 706"/>
                          <a:gd name="T35" fmla="*/ 0 h 1254"/>
                          <a:gd name="T36" fmla="*/ 0 w 706"/>
                          <a:gd name="T37" fmla="*/ 0 h 1254"/>
                          <a:gd name="T38" fmla="*/ 0 w 706"/>
                          <a:gd name="T39" fmla="*/ 0 h 1254"/>
                          <a:gd name="T40" fmla="*/ 0 w 706"/>
                          <a:gd name="T41" fmla="*/ 0 h 1254"/>
                          <a:gd name="T42" fmla="*/ 0 w 706"/>
                          <a:gd name="T43" fmla="*/ 0 h 1254"/>
                          <a:gd name="T44" fmla="*/ 0 w 706"/>
                          <a:gd name="T45" fmla="*/ 0 h 1254"/>
                          <a:gd name="T46" fmla="*/ 0 w 706"/>
                          <a:gd name="T47" fmla="*/ 0 h 1254"/>
                          <a:gd name="T48" fmla="*/ 0 w 706"/>
                          <a:gd name="T49" fmla="*/ 0 h 1254"/>
                          <a:gd name="T50" fmla="*/ 0 w 706"/>
                          <a:gd name="T51" fmla="*/ 0 h 1254"/>
                          <a:gd name="T52" fmla="*/ 0 w 706"/>
                          <a:gd name="T53" fmla="*/ 0 h 1254"/>
                          <a:gd name="T54" fmla="*/ 0 w 706"/>
                          <a:gd name="T55" fmla="*/ 0 h 1254"/>
                          <a:gd name="T56" fmla="*/ 0 w 706"/>
                          <a:gd name="T57" fmla="*/ 0 h 1254"/>
                          <a:gd name="T58" fmla="*/ 0 w 706"/>
                          <a:gd name="T59" fmla="*/ 0 h 1254"/>
                          <a:gd name="T60" fmla="*/ 0 w 706"/>
                          <a:gd name="T61" fmla="*/ 0 h 1254"/>
                          <a:gd name="T62" fmla="*/ 0 w 706"/>
                          <a:gd name="T63" fmla="*/ 0 h 1254"/>
                          <a:gd name="T64" fmla="*/ 0 w 706"/>
                          <a:gd name="T65" fmla="*/ 0 h 1254"/>
                          <a:gd name="T66" fmla="*/ 0 w 706"/>
                          <a:gd name="T67" fmla="*/ 0 h 1254"/>
                          <a:gd name="T68" fmla="*/ 0 w 706"/>
                          <a:gd name="T69" fmla="*/ 0 h 1254"/>
                          <a:gd name="T70" fmla="*/ 0 w 706"/>
                          <a:gd name="T71" fmla="*/ 0 h 1254"/>
                          <a:gd name="T72" fmla="*/ 0 w 706"/>
                          <a:gd name="T73" fmla="*/ 0 h 1254"/>
                          <a:gd name="T74" fmla="*/ 0 w 706"/>
                          <a:gd name="T75" fmla="*/ 0 h 1254"/>
                          <a:gd name="T76" fmla="*/ 0 w 706"/>
                          <a:gd name="T77" fmla="*/ 0 h 1254"/>
                          <a:gd name="T78" fmla="*/ 0 w 706"/>
                          <a:gd name="T79" fmla="*/ 0 h 1254"/>
                          <a:gd name="T80" fmla="*/ 0 w 706"/>
                          <a:gd name="T81" fmla="*/ 0 h 12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6"/>
                          <a:gd name="T124" fmla="*/ 0 h 1254"/>
                          <a:gd name="T125" fmla="*/ 706 w 706"/>
                          <a:gd name="T126" fmla="*/ 1254 h 12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6" h="1254">
                            <a:moveTo>
                              <a:pt x="559" y="0"/>
                            </a:moveTo>
                            <a:lnTo>
                              <a:pt x="576" y="50"/>
                            </a:lnTo>
                            <a:lnTo>
                              <a:pt x="633" y="179"/>
                            </a:lnTo>
                            <a:lnTo>
                              <a:pt x="661" y="250"/>
                            </a:lnTo>
                            <a:lnTo>
                              <a:pt x="682" y="335"/>
                            </a:lnTo>
                            <a:lnTo>
                              <a:pt x="697" y="440"/>
                            </a:lnTo>
                            <a:lnTo>
                              <a:pt x="706" y="555"/>
                            </a:lnTo>
                            <a:lnTo>
                              <a:pt x="704" y="667"/>
                            </a:lnTo>
                            <a:lnTo>
                              <a:pt x="683" y="931"/>
                            </a:lnTo>
                            <a:lnTo>
                              <a:pt x="661" y="1085"/>
                            </a:lnTo>
                            <a:lnTo>
                              <a:pt x="651" y="1127"/>
                            </a:lnTo>
                            <a:lnTo>
                              <a:pt x="633" y="1164"/>
                            </a:lnTo>
                            <a:lnTo>
                              <a:pt x="610" y="1193"/>
                            </a:lnTo>
                            <a:lnTo>
                              <a:pt x="587" y="1215"/>
                            </a:lnTo>
                            <a:lnTo>
                              <a:pt x="560" y="1233"/>
                            </a:lnTo>
                            <a:lnTo>
                              <a:pt x="524" y="1245"/>
                            </a:lnTo>
                            <a:lnTo>
                              <a:pt x="480" y="1252"/>
                            </a:lnTo>
                            <a:lnTo>
                              <a:pt x="433" y="1254"/>
                            </a:lnTo>
                            <a:lnTo>
                              <a:pt x="375" y="1247"/>
                            </a:lnTo>
                            <a:lnTo>
                              <a:pt x="313" y="1233"/>
                            </a:lnTo>
                            <a:lnTo>
                              <a:pt x="186" y="1192"/>
                            </a:lnTo>
                            <a:lnTo>
                              <a:pt x="38" y="1142"/>
                            </a:lnTo>
                            <a:lnTo>
                              <a:pt x="23" y="1130"/>
                            </a:lnTo>
                            <a:lnTo>
                              <a:pt x="7" y="1109"/>
                            </a:lnTo>
                            <a:lnTo>
                              <a:pt x="2" y="1090"/>
                            </a:lnTo>
                            <a:lnTo>
                              <a:pt x="0" y="1062"/>
                            </a:lnTo>
                            <a:lnTo>
                              <a:pt x="13" y="1027"/>
                            </a:lnTo>
                            <a:lnTo>
                              <a:pt x="59" y="943"/>
                            </a:lnTo>
                            <a:lnTo>
                              <a:pt x="126" y="819"/>
                            </a:lnTo>
                            <a:lnTo>
                              <a:pt x="160" y="755"/>
                            </a:lnTo>
                            <a:lnTo>
                              <a:pt x="205" y="668"/>
                            </a:lnTo>
                            <a:lnTo>
                              <a:pt x="246" y="596"/>
                            </a:lnTo>
                            <a:lnTo>
                              <a:pt x="288" y="517"/>
                            </a:lnTo>
                            <a:lnTo>
                              <a:pt x="328" y="442"/>
                            </a:lnTo>
                            <a:lnTo>
                              <a:pt x="367" y="371"/>
                            </a:lnTo>
                            <a:lnTo>
                              <a:pt x="420" y="274"/>
                            </a:lnTo>
                            <a:lnTo>
                              <a:pt x="465" y="188"/>
                            </a:lnTo>
                            <a:lnTo>
                              <a:pt x="508" y="106"/>
                            </a:lnTo>
                            <a:lnTo>
                              <a:pt x="532" y="53"/>
                            </a:lnTo>
                            <a:lnTo>
                              <a:pt x="547" y="21"/>
                            </a:lnTo>
                            <a:lnTo>
                              <a:pt x="559"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4098" name="Freeform 265">
                    <a:extLst>
                      <a:ext uri="{FF2B5EF4-FFF2-40B4-BE49-F238E27FC236}">
                        <a16:creationId xmlns:a16="http://schemas.microsoft.com/office/drawing/2014/main" id="{CB253755-F729-4299-BFF7-F7A01F7AAA4A}"/>
                      </a:ext>
                    </a:extLst>
                  </p:cNvPr>
                  <p:cNvSpPr>
                    <a:spLocks/>
                  </p:cNvSpPr>
                  <p:nvPr/>
                </p:nvSpPr>
                <p:spPr bwMode="auto">
                  <a:xfrm>
                    <a:off x="3016" y="444"/>
                    <a:ext cx="71" cy="61"/>
                  </a:xfrm>
                  <a:custGeom>
                    <a:avLst/>
                    <a:gdLst>
                      <a:gd name="T0" fmla="*/ 0 w 285"/>
                      <a:gd name="T1" fmla="*/ 0 h 244"/>
                      <a:gd name="T2" fmla="*/ 0 w 285"/>
                      <a:gd name="T3" fmla="*/ 0 h 244"/>
                      <a:gd name="T4" fmla="*/ 0 w 285"/>
                      <a:gd name="T5" fmla="*/ 0 h 244"/>
                      <a:gd name="T6" fmla="*/ 0 w 285"/>
                      <a:gd name="T7" fmla="*/ 0 h 244"/>
                      <a:gd name="T8" fmla="*/ 0 w 285"/>
                      <a:gd name="T9" fmla="*/ 0 h 244"/>
                      <a:gd name="T10" fmla="*/ 0 w 285"/>
                      <a:gd name="T11" fmla="*/ 0 h 244"/>
                      <a:gd name="T12" fmla="*/ 0 w 285"/>
                      <a:gd name="T13" fmla="*/ 0 h 244"/>
                      <a:gd name="T14" fmla="*/ 0 w 285"/>
                      <a:gd name="T15" fmla="*/ 0 h 244"/>
                      <a:gd name="T16" fmla="*/ 0 w 285"/>
                      <a:gd name="T17" fmla="*/ 0 h 244"/>
                      <a:gd name="T18" fmla="*/ 0 w 285"/>
                      <a:gd name="T19" fmla="*/ 0 h 244"/>
                      <a:gd name="T20" fmla="*/ 0 w 285"/>
                      <a:gd name="T21" fmla="*/ 0 h 244"/>
                      <a:gd name="T22" fmla="*/ 0 w 285"/>
                      <a:gd name="T23" fmla="*/ 0 h 2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5"/>
                      <a:gd name="T37" fmla="*/ 0 h 244"/>
                      <a:gd name="T38" fmla="*/ 285 w 285"/>
                      <a:gd name="T39" fmla="*/ 244 h 2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5" h="244">
                        <a:moveTo>
                          <a:pt x="0" y="244"/>
                        </a:moveTo>
                        <a:lnTo>
                          <a:pt x="32" y="230"/>
                        </a:lnTo>
                        <a:lnTo>
                          <a:pt x="67" y="209"/>
                        </a:lnTo>
                        <a:lnTo>
                          <a:pt x="110" y="178"/>
                        </a:lnTo>
                        <a:lnTo>
                          <a:pt x="133" y="153"/>
                        </a:lnTo>
                        <a:lnTo>
                          <a:pt x="148" y="128"/>
                        </a:lnTo>
                        <a:lnTo>
                          <a:pt x="164" y="99"/>
                        </a:lnTo>
                        <a:lnTo>
                          <a:pt x="181" y="70"/>
                        </a:lnTo>
                        <a:lnTo>
                          <a:pt x="199" y="47"/>
                        </a:lnTo>
                        <a:lnTo>
                          <a:pt x="219" y="32"/>
                        </a:lnTo>
                        <a:lnTo>
                          <a:pt x="246" y="15"/>
                        </a:lnTo>
                        <a:lnTo>
                          <a:pt x="285"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4058" name="Group 266">
                <a:extLst>
                  <a:ext uri="{FF2B5EF4-FFF2-40B4-BE49-F238E27FC236}">
                    <a16:creationId xmlns:a16="http://schemas.microsoft.com/office/drawing/2014/main" id="{0B154563-92FB-4752-87D6-2E8DB543FD9D}"/>
                  </a:ext>
                </a:extLst>
              </p:cNvPr>
              <p:cNvGrpSpPr>
                <a:grpSpLocks/>
              </p:cNvGrpSpPr>
              <p:nvPr/>
            </p:nvGrpSpPr>
            <p:grpSpPr bwMode="auto">
              <a:xfrm>
                <a:off x="2544" y="414"/>
                <a:ext cx="579" cy="456"/>
                <a:chOff x="2544" y="414"/>
                <a:chExt cx="579" cy="456"/>
              </a:xfrm>
            </p:grpSpPr>
            <p:grpSp>
              <p:nvGrpSpPr>
                <p:cNvPr id="34059" name="Group 267">
                  <a:extLst>
                    <a:ext uri="{FF2B5EF4-FFF2-40B4-BE49-F238E27FC236}">
                      <a16:creationId xmlns:a16="http://schemas.microsoft.com/office/drawing/2014/main" id="{DDCA5674-8E33-4B87-8F81-32F8262A9159}"/>
                    </a:ext>
                  </a:extLst>
                </p:cNvPr>
                <p:cNvGrpSpPr>
                  <a:grpSpLocks/>
                </p:cNvGrpSpPr>
                <p:nvPr/>
              </p:nvGrpSpPr>
              <p:grpSpPr bwMode="auto">
                <a:xfrm>
                  <a:off x="2544" y="414"/>
                  <a:ext cx="579" cy="456"/>
                  <a:chOff x="2544" y="414"/>
                  <a:chExt cx="579" cy="456"/>
                </a:xfrm>
              </p:grpSpPr>
              <p:grpSp>
                <p:nvGrpSpPr>
                  <p:cNvPr id="34077" name="Group 268">
                    <a:extLst>
                      <a:ext uri="{FF2B5EF4-FFF2-40B4-BE49-F238E27FC236}">
                        <a16:creationId xmlns:a16="http://schemas.microsoft.com/office/drawing/2014/main" id="{6DAEA454-A77E-4812-861E-B9881B89A65D}"/>
                      </a:ext>
                    </a:extLst>
                  </p:cNvPr>
                  <p:cNvGrpSpPr>
                    <a:grpSpLocks/>
                  </p:cNvGrpSpPr>
                  <p:nvPr/>
                </p:nvGrpSpPr>
                <p:grpSpPr bwMode="auto">
                  <a:xfrm>
                    <a:off x="2627" y="414"/>
                    <a:ext cx="474" cy="417"/>
                    <a:chOff x="2627" y="414"/>
                    <a:chExt cx="474" cy="417"/>
                  </a:xfrm>
                </p:grpSpPr>
                <p:sp>
                  <p:nvSpPr>
                    <p:cNvPr id="34093" name="Freeform 269">
                      <a:extLst>
                        <a:ext uri="{FF2B5EF4-FFF2-40B4-BE49-F238E27FC236}">
                          <a16:creationId xmlns:a16="http://schemas.microsoft.com/office/drawing/2014/main" id="{793FA6FC-2DA6-4A17-95FD-E147C7AF95A9}"/>
                        </a:ext>
                      </a:extLst>
                    </p:cNvPr>
                    <p:cNvSpPr>
                      <a:spLocks/>
                    </p:cNvSpPr>
                    <p:nvPr/>
                  </p:nvSpPr>
                  <p:spPr bwMode="auto">
                    <a:xfrm>
                      <a:off x="2627" y="414"/>
                      <a:ext cx="287" cy="417"/>
                    </a:xfrm>
                    <a:custGeom>
                      <a:avLst/>
                      <a:gdLst>
                        <a:gd name="T0" fmla="*/ 0 w 1149"/>
                        <a:gd name="T1" fmla="*/ 0 h 1668"/>
                        <a:gd name="T2" fmla="*/ 0 w 1149"/>
                        <a:gd name="T3" fmla="*/ 0 h 1668"/>
                        <a:gd name="T4" fmla="*/ 0 w 1149"/>
                        <a:gd name="T5" fmla="*/ 0 h 1668"/>
                        <a:gd name="T6" fmla="*/ 0 w 1149"/>
                        <a:gd name="T7" fmla="*/ 0 h 1668"/>
                        <a:gd name="T8" fmla="*/ 0 w 1149"/>
                        <a:gd name="T9" fmla="*/ 0 h 1668"/>
                        <a:gd name="T10" fmla="*/ 0 w 1149"/>
                        <a:gd name="T11" fmla="*/ 0 h 1668"/>
                        <a:gd name="T12" fmla="*/ 0 w 1149"/>
                        <a:gd name="T13" fmla="*/ 0 h 1668"/>
                        <a:gd name="T14" fmla="*/ 0 w 1149"/>
                        <a:gd name="T15" fmla="*/ 0 h 1668"/>
                        <a:gd name="T16" fmla="*/ 0 w 1149"/>
                        <a:gd name="T17" fmla="*/ 0 h 1668"/>
                        <a:gd name="T18" fmla="*/ 0 w 1149"/>
                        <a:gd name="T19" fmla="*/ 0 h 1668"/>
                        <a:gd name="T20" fmla="*/ 0 w 1149"/>
                        <a:gd name="T21" fmla="*/ 0 h 1668"/>
                        <a:gd name="T22" fmla="*/ 0 w 1149"/>
                        <a:gd name="T23" fmla="*/ 0 h 1668"/>
                        <a:gd name="T24" fmla="*/ 0 w 1149"/>
                        <a:gd name="T25" fmla="*/ 0 h 1668"/>
                        <a:gd name="T26" fmla="*/ 0 w 1149"/>
                        <a:gd name="T27" fmla="*/ 0 h 1668"/>
                        <a:gd name="T28" fmla="*/ 0 w 1149"/>
                        <a:gd name="T29" fmla="*/ 0 h 1668"/>
                        <a:gd name="T30" fmla="*/ 0 w 1149"/>
                        <a:gd name="T31" fmla="*/ 0 h 1668"/>
                        <a:gd name="T32" fmla="*/ 0 w 1149"/>
                        <a:gd name="T33" fmla="*/ 0 h 1668"/>
                        <a:gd name="T34" fmla="*/ 0 w 1149"/>
                        <a:gd name="T35" fmla="*/ 0 h 1668"/>
                        <a:gd name="T36" fmla="*/ 0 w 1149"/>
                        <a:gd name="T37" fmla="*/ 0 h 1668"/>
                        <a:gd name="T38" fmla="*/ 0 w 1149"/>
                        <a:gd name="T39" fmla="*/ 0 h 1668"/>
                        <a:gd name="T40" fmla="*/ 0 w 1149"/>
                        <a:gd name="T41" fmla="*/ 0 h 1668"/>
                        <a:gd name="T42" fmla="*/ 0 w 1149"/>
                        <a:gd name="T43" fmla="*/ 0 h 1668"/>
                        <a:gd name="T44" fmla="*/ 0 w 1149"/>
                        <a:gd name="T45" fmla="*/ 0 h 1668"/>
                        <a:gd name="T46" fmla="*/ 0 w 1149"/>
                        <a:gd name="T47" fmla="*/ 0 h 1668"/>
                        <a:gd name="T48" fmla="*/ 0 w 1149"/>
                        <a:gd name="T49" fmla="*/ 0 h 1668"/>
                        <a:gd name="T50" fmla="*/ 0 w 1149"/>
                        <a:gd name="T51" fmla="*/ 0 h 1668"/>
                        <a:gd name="T52" fmla="*/ 0 w 1149"/>
                        <a:gd name="T53" fmla="*/ 0 h 1668"/>
                        <a:gd name="T54" fmla="*/ 0 w 1149"/>
                        <a:gd name="T55" fmla="*/ 0 h 1668"/>
                        <a:gd name="T56" fmla="*/ 0 w 1149"/>
                        <a:gd name="T57" fmla="*/ 0 h 1668"/>
                        <a:gd name="T58" fmla="*/ 0 w 1149"/>
                        <a:gd name="T59" fmla="*/ 0 h 1668"/>
                        <a:gd name="T60" fmla="*/ 0 w 1149"/>
                        <a:gd name="T61" fmla="*/ 0 h 1668"/>
                        <a:gd name="T62" fmla="*/ 0 w 1149"/>
                        <a:gd name="T63" fmla="*/ 0 h 1668"/>
                        <a:gd name="T64" fmla="*/ 0 w 1149"/>
                        <a:gd name="T65" fmla="*/ 0 h 1668"/>
                        <a:gd name="T66" fmla="*/ 0 w 1149"/>
                        <a:gd name="T67" fmla="*/ 0 h 1668"/>
                        <a:gd name="T68" fmla="*/ 0 w 1149"/>
                        <a:gd name="T69" fmla="*/ 0 h 1668"/>
                        <a:gd name="T70" fmla="*/ 0 w 1149"/>
                        <a:gd name="T71" fmla="*/ 1 h 1668"/>
                        <a:gd name="T72" fmla="*/ 0 w 1149"/>
                        <a:gd name="T73" fmla="*/ 1 h 1668"/>
                        <a:gd name="T74" fmla="*/ 0 w 1149"/>
                        <a:gd name="T75" fmla="*/ 1 h 1668"/>
                        <a:gd name="T76" fmla="*/ 0 w 1149"/>
                        <a:gd name="T77" fmla="*/ 1 h 1668"/>
                        <a:gd name="T78" fmla="*/ 0 w 1149"/>
                        <a:gd name="T79" fmla="*/ 1 h 1668"/>
                        <a:gd name="T80" fmla="*/ 0 w 1149"/>
                        <a:gd name="T81" fmla="*/ 1 h 1668"/>
                        <a:gd name="T82" fmla="*/ 0 w 1149"/>
                        <a:gd name="T83" fmla="*/ 1 h 1668"/>
                        <a:gd name="T84" fmla="*/ 0 w 1149"/>
                        <a:gd name="T85" fmla="*/ 1 h 1668"/>
                        <a:gd name="T86" fmla="*/ 0 w 1149"/>
                        <a:gd name="T87" fmla="*/ 1 h 1668"/>
                        <a:gd name="T88" fmla="*/ 0 w 1149"/>
                        <a:gd name="T89" fmla="*/ 1 h 1668"/>
                        <a:gd name="T90" fmla="*/ 0 w 1149"/>
                        <a:gd name="T91" fmla="*/ 1 h 166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49"/>
                        <a:gd name="T139" fmla="*/ 0 h 1668"/>
                        <a:gd name="T140" fmla="*/ 1149 w 1149"/>
                        <a:gd name="T141" fmla="*/ 1668 h 166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49" h="1668">
                          <a:moveTo>
                            <a:pt x="1149" y="0"/>
                          </a:moveTo>
                          <a:lnTo>
                            <a:pt x="1149" y="327"/>
                          </a:lnTo>
                          <a:lnTo>
                            <a:pt x="1139" y="361"/>
                          </a:lnTo>
                          <a:lnTo>
                            <a:pt x="1127" y="391"/>
                          </a:lnTo>
                          <a:lnTo>
                            <a:pt x="1112" y="420"/>
                          </a:lnTo>
                          <a:lnTo>
                            <a:pt x="1092" y="448"/>
                          </a:lnTo>
                          <a:lnTo>
                            <a:pt x="1064" y="464"/>
                          </a:lnTo>
                          <a:lnTo>
                            <a:pt x="1030" y="478"/>
                          </a:lnTo>
                          <a:lnTo>
                            <a:pt x="995" y="489"/>
                          </a:lnTo>
                          <a:lnTo>
                            <a:pt x="956" y="505"/>
                          </a:lnTo>
                          <a:lnTo>
                            <a:pt x="929" y="519"/>
                          </a:lnTo>
                          <a:lnTo>
                            <a:pt x="903" y="538"/>
                          </a:lnTo>
                          <a:lnTo>
                            <a:pt x="884" y="558"/>
                          </a:lnTo>
                          <a:lnTo>
                            <a:pt x="865" y="583"/>
                          </a:lnTo>
                          <a:lnTo>
                            <a:pt x="848" y="612"/>
                          </a:lnTo>
                          <a:lnTo>
                            <a:pt x="827" y="650"/>
                          </a:lnTo>
                          <a:lnTo>
                            <a:pt x="799" y="709"/>
                          </a:lnTo>
                          <a:lnTo>
                            <a:pt x="776" y="765"/>
                          </a:lnTo>
                          <a:lnTo>
                            <a:pt x="758" y="810"/>
                          </a:lnTo>
                          <a:lnTo>
                            <a:pt x="745" y="849"/>
                          </a:lnTo>
                          <a:lnTo>
                            <a:pt x="736" y="884"/>
                          </a:lnTo>
                          <a:lnTo>
                            <a:pt x="734" y="912"/>
                          </a:lnTo>
                          <a:lnTo>
                            <a:pt x="736" y="945"/>
                          </a:lnTo>
                          <a:lnTo>
                            <a:pt x="744" y="979"/>
                          </a:lnTo>
                          <a:lnTo>
                            <a:pt x="755" y="1022"/>
                          </a:lnTo>
                          <a:lnTo>
                            <a:pt x="758" y="1048"/>
                          </a:lnTo>
                          <a:lnTo>
                            <a:pt x="755" y="1084"/>
                          </a:lnTo>
                          <a:lnTo>
                            <a:pt x="752" y="1120"/>
                          </a:lnTo>
                          <a:lnTo>
                            <a:pt x="744" y="1157"/>
                          </a:lnTo>
                          <a:lnTo>
                            <a:pt x="733" y="1207"/>
                          </a:lnTo>
                          <a:lnTo>
                            <a:pt x="721" y="1249"/>
                          </a:lnTo>
                          <a:lnTo>
                            <a:pt x="707" y="1283"/>
                          </a:lnTo>
                          <a:lnTo>
                            <a:pt x="687" y="1321"/>
                          </a:lnTo>
                          <a:lnTo>
                            <a:pt x="675" y="1340"/>
                          </a:lnTo>
                          <a:lnTo>
                            <a:pt x="660" y="1358"/>
                          </a:lnTo>
                          <a:lnTo>
                            <a:pt x="640" y="1374"/>
                          </a:lnTo>
                          <a:lnTo>
                            <a:pt x="607" y="1394"/>
                          </a:lnTo>
                          <a:lnTo>
                            <a:pt x="570" y="1412"/>
                          </a:lnTo>
                          <a:lnTo>
                            <a:pt x="523" y="1431"/>
                          </a:lnTo>
                          <a:lnTo>
                            <a:pt x="467" y="1454"/>
                          </a:lnTo>
                          <a:lnTo>
                            <a:pt x="414" y="1478"/>
                          </a:lnTo>
                          <a:lnTo>
                            <a:pt x="343" y="1510"/>
                          </a:lnTo>
                          <a:lnTo>
                            <a:pt x="270" y="1545"/>
                          </a:lnTo>
                          <a:lnTo>
                            <a:pt x="183" y="1584"/>
                          </a:lnTo>
                          <a:lnTo>
                            <a:pt x="88" y="1628"/>
                          </a:lnTo>
                          <a:lnTo>
                            <a:pt x="0" y="1668"/>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94" name="Freeform 270">
                      <a:extLst>
                        <a:ext uri="{FF2B5EF4-FFF2-40B4-BE49-F238E27FC236}">
                          <a16:creationId xmlns:a16="http://schemas.microsoft.com/office/drawing/2014/main" id="{947F6052-E9D1-4B1A-BAA1-9EFDBA90B901}"/>
                        </a:ext>
                      </a:extLst>
                    </p:cNvPr>
                    <p:cNvSpPr>
                      <a:spLocks/>
                    </p:cNvSpPr>
                    <p:nvPr/>
                  </p:nvSpPr>
                  <p:spPr bwMode="auto">
                    <a:xfrm>
                      <a:off x="2916" y="488"/>
                      <a:ext cx="185" cy="170"/>
                    </a:xfrm>
                    <a:custGeom>
                      <a:avLst/>
                      <a:gdLst>
                        <a:gd name="T0" fmla="*/ 0 w 740"/>
                        <a:gd name="T1" fmla="*/ 0 h 681"/>
                        <a:gd name="T2" fmla="*/ 0 w 740"/>
                        <a:gd name="T3" fmla="*/ 0 h 681"/>
                        <a:gd name="T4" fmla="*/ 0 w 740"/>
                        <a:gd name="T5" fmla="*/ 0 h 681"/>
                        <a:gd name="T6" fmla="*/ 0 w 740"/>
                        <a:gd name="T7" fmla="*/ 0 h 681"/>
                        <a:gd name="T8" fmla="*/ 0 w 740"/>
                        <a:gd name="T9" fmla="*/ 0 h 681"/>
                        <a:gd name="T10" fmla="*/ 0 w 740"/>
                        <a:gd name="T11" fmla="*/ 0 h 681"/>
                        <a:gd name="T12" fmla="*/ 0 w 740"/>
                        <a:gd name="T13" fmla="*/ 0 h 681"/>
                        <a:gd name="T14" fmla="*/ 0 w 740"/>
                        <a:gd name="T15" fmla="*/ 0 h 681"/>
                        <a:gd name="T16" fmla="*/ 0 w 740"/>
                        <a:gd name="T17" fmla="*/ 0 h 681"/>
                        <a:gd name="T18" fmla="*/ 0 w 740"/>
                        <a:gd name="T19" fmla="*/ 0 h 681"/>
                        <a:gd name="T20" fmla="*/ 0 w 740"/>
                        <a:gd name="T21" fmla="*/ 0 h 681"/>
                        <a:gd name="T22" fmla="*/ 0 w 740"/>
                        <a:gd name="T23" fmla="*/ 0 h 681"/>
                        <a:gd name="T24" fmla="*/ 0 w 740"/>
                        <a:gd name="T25" fmla="*/ 0 h 681"/>
                        <a:gd name="T26" fmla="*/ 0 w 740"/>
                        <a:gd name="T27" fmla="*/ 0 h 681"/>
                        <a:gd name="T28" fmla="*/ 0 w 740"/>
                        <a:gd name="T29" fmla="*/ 0 h 681"/>
                        <a:gd name="T30" fmla="*/ 0 w 740"/>
                        <a:gd name="T31" fmla="*/ 0 h 681"/>
                        <a:gd name="T32" fmla="*/ 0 w 740"/>
                        <a:gd name="T33" fmla="*/ 0 h 681"/>
                        <a:gd name="T34" fmla="*/ 0 w 740"/>
                        <a:gd name="T35" fmla="*/ 0 h 681"/>
                        <a:gd name="T36" fmla="*/ 0 w 740"/>
                        <a:gd name="T37" fmla="*/ 0 h 681"/>
                        <a:gd name="T38" fmla="*/ 0 w 740"/>
                        <a:gd name="T39" fmla="*/ 0 h 681"/>
                        <a:gd name="T40" fmla="*/ 0 w 740"/>
                        <a:gd name="T41" fmla="*/ 0 h 681"/>
                        <a:gd name="T42" fmla="*/ 0 w 740"/>
                        <a:gd name="T43" fmla="*/ 0 h 681"/>
                        <a:gd name="T44" fmla="*/ 0 w 740"/>
                        <a:gd name="T45" fmla="*/ 0 h 681"/>
                        <a:gd name="T46" fmla="*/ 0 w 740"/>
                        <a:gd name="T47" fmla="*/ 0 h 681"/>
                        <a:gd name="T48" fmla="*/ 0 w 740"/>
                        <a:gd name="T49" fmla="*/ 0 h 681"/>
                        <a:gd name="T50" fmla="*/ 0 w 740"/>
                        <a:gd name="T51" fmla="*/ 0 h 681"/>
                        <a:gd name="T52" fmla="*/ 0 w 740"/>
                        <a:gd name="T53" fmla="*/ 0 h 681"/>
                        <a:gd name="T54" fmla="*/ 0 w 740"/>
                        <a:gd name="T55" fmla="*/ 0 h 681"/>
                        <a:gd name="T56" fmla="*/ 0 w 740"/>
                        <a:gd name="T57" fmla="*/ 0 h 681"/>
                        <a:gd name="T58" fmla="*/ 0 w 740"/>
                        <a:gd name="T59" fmla="*/ 0 h 681"/>
                        <a:gd name="T60" fmla="*/ 0 w 740"/>
                        <a:gd name="T61" fmla="*/ 0 h 681"/>
                        <a:gd name="T62" fmla="*/ 0 w 740"/>
                        <a:gd name="T63" fmla="*/ 0 h 681"/>
                        <a:gd name="T64" fmla="*/ 0 w 740"/>
                        <a:gd name="T65" fmla="*/ 0 h 6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40"/>
                        <a:gd name="T100" fmla="*/ 0 h 681"/>
                        <a:gd name="T101" fmla="*/ 740 w 740"/>
                        <a:gd name="T102" fmla="*/ 681 h 6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40" h="681">
                          <a:moveTo>
                            <a:pt x="0" y="0"/>
                          </a:moveTo>
                          <a:lnTo>
                            <a:pt x="21" y="46"/>
                          </a:lnTo>
                          <a:lnTo>
                            <a:pt x="50" y="93"/>
                          </a:lnTo>
                          <a:lnTo>
                            <a:pt x="66" y="118"/>
                          </a:lnTo>
                          <a:lnTo>
                            <a:pt x="88" y="144"/>
                          </a:lnTo>
                          <a:lnTo>
                            <a:pt x="114" y="167"/>
                          </a:lnTo>
                          <a:lnTo>
                            <a:pt x="148" y="189"/>
                          </a:lnTo>
                          <a:lnTo>
                            <a:pt x="185" y="207"/>
                          </a:lnTo>
                          <a:lnTo>
                            <a:pt x="216" y="219"/>
                          </a:lnTo>
                          <a:lnTo>
                            <a:pt x="243" y="226"/>
                          </a:lnTo>
                          <a:lnTo>
                            <a:pt x="274" y="232"/>
                          </a:lnTo>
                          <a:lnTo>
                            <a:pt x="313" y="236"/>
                          </a:lnTo>
                          <a:lnTo>
                            <a:pt x="345" y="239"/>
                          </a:lnTo>
                          <a:lnTo>
                            <a:pt x="374" y="242"/>
                          </a:lnTo>
                          <a:lnTo>
                            <a:pt x="405" y="249"/>
                          </a:lnTo>
                          <a:lnTo>
                            <a:pt x="425" y="257"/>
                          </a:lnTo>
                          <a:lnTo>
                            <a:pt x="448" y="270"/>
                          </a:lnTo>
                          <a:lnTo>
                            <a:pt x="469" y="285"/>
                          </a:lnTo>
                          <a:lnTo>
                            <a:pt x="490" y="306"/>
                          </a:lnTo>
                          <a:lnTo>
                            <a:pt x="505" y="329"/>
                          </a:lnTo>
                          <a:lnTo>
                            <a:pt x="519" y="356"/>
                          </a:lnTo>
                          <a:lnTo>
                            <a:pt x="532" y="384"/>
                          </a:lnTo>
                          <a:lnTo>
                            <a:pt x="547" y="419"/>
                          </a:lnTo>
                          <a:lnTo>
                            <a:pt x="571" y="476"/>
                          </a:lnTo>
                          <a:lnTo>
                            <a:pt x="595" y="526"/>
                          </a:lnTo>
                          <a:lnTo>
                            <a:pt x="622" y="582"/>
                          </a:lnTo>
                          <a:lnTo>
                            <a:pt x="635" y="607"/>
                          </a:lnTo>
                          <a:lnTo>
                            <a:pt x="653" y="634"/>
                          </a:lnTo>
                          <a:lnTo>
                            <a:pt x="670" y="656"/>
                          </a:lnTo>
                          <a:lnTo>
                            <a:pt x="684" y="669"/>
                          </a:lnTo>
                          <a:lnTo>
                            <a:pt x="699" y="677"/>
                          </a:lnTo>
                          <a:lnTo>
                            <a:pt x="717" y="681"/>
                          </a:lnTo>
                          <a:lnTo>
                            <a:pt x="740" y="680"/>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4078" name="Group 271">
                    <a:extLst>
                      <a:ext uri="{FF2B5EF4-FFF2-40B4-BE49-F238E27FC236}">
                        <a16:creationId xmlns:a16="http://schemas.microsoft.com/office/drawing/2014/main" id="{31E43B75-77FE-473C-9456-548566CEBD6C}"/>
                      </a:ext>
                    </a:extLst>
                  </p:cNvPr>
                  <p:cNvGrpSpPr>
                    <a:grpSpLocks/>
                  </p:cNvGrpSpPr>
                  <p:nvPr/>
                </p:nvGrpSpPr>
                <p:grpSpPr bwMode="auto">
                  <a:xfrm>
                    <a:off x="2544" y="445"/>
                    <a:ext cx="579" cy="425"/>
                    <a:chOff x="2544" y="445"/>
                    <a:chExt cx="579" cy="425"/>
                  </a:xfrm>
                </p:grpSpPr>
                <p:grpSp>
                  <p:nvGrpSpPr>
                    <p:cNvPr id="34079" name="Group 272">
                      <a:extLst>
                        <a:ext uri="{FF2B5EF4-FFF2-40B4-BE49-F238E27FC236}">
                          <a16:creationId xmlns:a16="http://schemas.microsoft.com/office/drawing/2014/main" id="{73D1D2DF-D8BF-464C-8A36-7BEB75BA47DF}"/>
                        </a:ext>
                      </a:extLst>
                    </p:cNvPr>
                    <p:cNvGrpSpPr>
                      <a:grpSpLocks/>
                    </p:cNvGrpSpPr>
                    <p:nvPr/>
                  </p:nvGrpSpPr>
                  <p:grpSpPr bwMode="auto">
                    <a:xfrm>
                      <a:off x="3045" y="514"/>
                      <a:ext cx="78" cy="84"/>
                      <a:chOff x="3045" y="514"/>
                      <a:chExt cx="78" cy="84"/>
                    </a:xfrm>
                  </p:grpSpPr>
                  <p:sp>
                    <p:nvSpPr>
                      <p:cNvPr id="34091" name="Freeform 273">
                        <a:extLst>
                          <a:ext uri="{FF2B5EF4-FFF2-40B4-BE49-F238E27FC236}">
                            <a16:creationId xmlns:a16="http://schemas.microsoft.com/office/drawing/2014/main" id="{57E3CC1D-CA32-4383-AA7F-6D3E0616F37E}"/>
                          </a:ext>
                        </a:extLst>
                      </p:cNvPr>
                      <p:cNvSpPr>
                        <a:spLocks/>
                      </p:cNvSpPr>
                      <p:nvPr/>
                    </p:nvSpPr>
                    <p:spPr bwMode="auto">
                      <a:xfrm>
                        <a:off x="3045" y="514"/>
                        <a:ext cx="68" cy="57"/>
                      </a:xfrm>
                      <a:custGeom>
                        <a:avLst/>
                        <a:gdLst>
                          <a:gd name="T0" fmla="*/ 0 w 274"/>
                          <a:gd name="T1" fmla="*/ 0 h 226"/>
                          <a:gd name="T2" fmla="*/ 0 w 274"/>
                          <a:gd name="T3" fmla="*/ 0 h 226"/>
                          <a:gd name="T4" fmla="*/ 0 w 274"/>
                          <a:gd name="T5" fmla="*/ 0 h 226"/>
                          <a:gd name="T6" fmla="*/ 0 w 274"/>
                          <a:gd name="T7" fmla="*/ 0 h 226"/>
                          <a:gd name="T8" fmla="*/ 0 w 274"/>
                          <a:gd name="T9" fmla="*/ 0 h 226"/>
                          <a:gd name="T10" fmla="*/ 0 w 274"/>
                          <a:gd name="T11" fmla="*/ 0 h 226"/>
                          <a:gd name="T12" fmla="*/ 0 w 274"/>
                          <a:gd name="T13" fmla="*/ 0 h 226"/>
                          <a:gd name="T14" fmla="*/ 0 w 274"/>
                          <a:gd name="T15" fmla="*/ 0 h 226"/>
                          <a:gd name="T16" fmla="*/ 0 w 274"/>
                          <a:gd name="T17" fmla="*/ 0 h 2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4"/>
                          <a:gd name="T28" fmla="*/ 0 h 226"/>
                          <a:gd name="T29" fmla="*/ 274 w 274"/>
                          <a:gd name="T30" fmla="*/ 226 h 2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4" h="226">
                            <a:moveTo>
                              <a:pt x="0" y="226"/>
                            </a:moveTo>
                            <a:lnTo>
                              <a:pt x="39" y="212"/>
                            </a:lnTo>
                            <a:lnTo>
                              <a:pt x="75" y="195"/>
                            </a:lnTo>
                            <a:lnTo>
                              <a:pt x="124" y="168"/>
                            </a:lnTo>
                            <a:lnTo>
                              <a:pt x="157" y="143"/>
                            </a:lnTo>
                            <a:lnTo>
                              <a:pt x="185" y="115"/>
                            </a:lnTo>
                            <a:lnTo>
                              <a:pt x="217" y="75"/>
                            </a:lnTo>
                            <a:lnTo>
                              <a:pt x="248" y="36"/>
                            </a:lnTo>
                            <a:lnTo>
                              <a:pt x="274" y="0"/>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92" name="Freeform 274">
                        <a:extLst>
                          <a:ext uri="{FF2B5EF4-FFF2-40B4-BE49-F238E27FC236}">
                            <a16:creationId xmlns:a16="http://schemas.microsoft.com/office/drawing/2014/main" id="{B215A853-5A82-4A2F-B5C0-38F1FE827E85}"/>
                          </a:ext>
                        </a:extLst>
                      </p:cNvPr>
                      <p:cNvSpPr>
                        <a:spLocks/>
                      </p:cNvSpPr>
                      <p:nvPr/>
                    </p:nvSpPr>
                    <p:spPr bwMode="auto">
                      <a:xfrm>
                        <a:off x="3058" y="573"/>
                        <a:ext cx="65" cy="25"/>
                      </a:xfrm>
                      <a:custGeom>
                        <a:avLst/>
                        <a:gdLst>
                          <a:gd name="T0" fmla="*/ 0 w 258"/>
                          <a:gd name="T1" fmla="*/ 0 h 98"/>
                          <a:gd name="T2" fmla="*/ 0 w 258"/>
                          <a:gd name="T3" fmla="*/ 0 h 98"/>
                          <a:gd name="T4" fmla="*/ 0 w 258"/>
                          <a:gd name="T5" fmla="*/ 0 h 98"/>
                          <a:gd name="T6" fmla="*/ 0 w 258"/>
                          <a:gd name="T7" fmla="*/ 0 h 98"/>
                          <a:gd name="T8" fmla="*/ 0 w 258"/>
                          <a:gd name="T9" fmla="*/ 0 h 98"/>
                          <a:gd name="T10" fmla="*/ 0 w 258"/>
                          <a:gd name="T11" fmla="*/ 0 h 98"/>
                          <a:gd name="T12" fmla="*/ 0 w 258"/>
                          <a:gd name="T13" fmla="*/ 0 h 98"/>
                          <a:gd name="T14" fmla="*/ 0 w 258"/>
                          <a:gd name="T15" fmla="*/ 0 h 98"/>
                          <a:gd name="T16" fmla="*/ 0 w 258"/>
                          <a:gd name="T17" fmla="*/ 0 h 98"/>
                          <a:gd name="T18" fmla="*/ 0 w 258"/>
                          <a:gd name="T19" fmla="*/ 0 h 98"/>
                          <a:gd name="T20" fmla="*/ 0 w 258"/>
                          <a:gd name="T21" fmla="*/ 0 h 98"/>
                          <a:gd name="T22" fmla="*/ 0 w 258"/>
                          <a:gd name="T23" fmla="*/ 0 h 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8"/>
                          <a:gd name="T37" fmla="*/ 0 h 98"/>
                          <a:gd name="T38" fmla="*/ 258 w 258"/>
                          <a:gd name="T39" fmla="*/ 98 h 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8" h="98">
                            <a:moveTo>
                              <a:pt x="0" y="98"/>
                            </a:moveTo>
                            <a:lnTo>
                              <a:pt x="16" y="85"/>
                            </a:lnTo>
                            <a:lnTo>
                              <a:pt x="34" y="73"/>
                            </a:lnTo>
                            <a:lnTo>
                              <a:pt x="53" y="64"/>
                            </a:lnTo>
                            <a:lnTo>
                              <a:pt x="80" y="59"/>
                            </a:lnTo>
                            <a:lnTo>
                              <a:pt x="105" y="55"/>
                            </a:lnTo>
                            <a:lnTo>
                              <a:pt x="135" y="52"/>
                            </a:lnTo>
                            <a:lnTo>
                              <a:pt x="169" y="45"/>
                            </a:lnTo>
                            <a:lnTo>
                              <a:pt x="198" y="38"/>
                            </a:lnTo>
                            <a:lnTo>
                              <a:pt x="223" y="28"/>
                            </a:lnTo>
                            <a:lnTo>
                              <a:pt x="242" y="16"/>
                            </a:lnTo>
                            <a:lnTo>
                              <a:pt x="258" y="0"/>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4080" name="Group 275">
                      <a:extLst>
                        <a:ext uri="{FF2B5EF4-FFF2-40B4-BE49-F238E27FC236}">
                          <a16:creationId xmlns:a16="http://schemas.microsoft.com/office/drawing/2014/main" id="{920C4FD8-8448-42FA-96E0-C4C61C65D1A3}"/>
                        </a:ext>
                      </a:extLst>
                    </p:cNvPr>
                    <p:cNvGrpSpPr>
                      <a:grpSpLocks/>
                    </p:cNvGrpSpPr>
                    <p:nvPr/>
                  </p:nvGrpSpPr>
                  <p:grpSpPr bwMode="auto">
                    <a:xfrm>
                      <a:off x="2544" y="445"/>
                      <a:ext cx="284" cy="425"/>
                      <a:chOff x="2544" y="445"/>
                      <a:chExt cx="284" cy="425"/>
                    </a:xfrm>
                  </p:grpSpPr>
                  <p:grpSp>
                    <p:nvGrpSpPr>
                      <p:cNvPr id="34081" name="Group 276">
                        <a:extLst>
                          <a:ext uri="{FF2B5EF4-FFF2-40B4-BE49-F238E27FC236}">
                            <a16:creationId xmlns:a16="http://schemas.microsoft.com/office/drawing/2014/main" id="{9AD87C43-D1C4-458E-91E1-E855EF7157CA}"/>
                          </a:ext>
                        </a:extLst>
                      </p:cNvPr>
                      <p:cNvGrpSpPr>
                        <a:grpSpLocks/>
                      </p:cNvGrpSpPr>
                      <p:nvPr/>
                    </p:nvGrpSpPr>
                    <p:grpSpPr bwMode="auto">
                      <a:xfrm>
                        <a:off x="2700" y="445"/>
                        <a:ext cx="128" cy="131"/>
                        <a:chOff x="2700" y="445"/>
                        <a:chExt cx="128" cy="131"/>
                      </a:xfrm>
                    </p:grpSpPr>
                    <p:sp>
                      <p:nvSpPr>
                        <p:cNvPr id="34089" name="Freeform 277">
                          <a:extLst>
                            <a:ext uri="{FF2B5EF4-FFF2-40B4-BE49-F238E27FC236}">
                              <a16:creationId xmlns:a16="http://schemas.microsoft.com/office/drawing/2014/main" id="{60407F9F-A3B3-46E3-B5BB-241276A80866}"/>
                            </a:ext>
                          </a:extLst>
                        </p:cNvPr>
                        <p:cNvSpPr>
                          <a:spLocks/>
                        </p:cNvSpPr>
                        <p:nvPr/>
                      </p:nvSpPr>
                      <p:spPr bwMode="auto">
                        <a:xfrm>
                          <a:off x="2758" y="445"/>
                          <a:ext cx="70" cy="131"/>
                        </a:xfrm>
                        <a:custGeom>
                          <a:avLst/>
                          <a:gdLst>
                            <a:gd name="T0" fmla="*/ 0 w 282"/>
                            <a:gd name="T1" fmla="*/ 0 h 527"/>
                            <a:gd name="T2" fmla="*/ 0 w 282"/>
                            <a:gd name="T3" fmla="*/ 0 h 527"/>
                            <a:gd name="T4" fmla="*/ 0 w 282"/>
                            <a:gd name="T5" fmla="*/ 0 h 527"/>
                            <a:gd name="T6" fmla="*/ 0 w 282"/>
                            <a:gd name="T7" fmla="*/ 0 h 527"/>
                            <a:gd name="T8" fmla="*/ 0 w 282"/>
                            <a:gd name="T9" fmla="*/ 0 h 527"/>
                            <a:gd name="T10" fmla="*/ 0 w 282"/>
                            <a:gd name="T11" fmla="*/ 0 h 527"/>
                            <a:gd name="T12" fmla="*/ 0 w 282"/>
                            <a:gd name="T13" fmla="*/ 0 h 527"/>
                            <a:gd name="T14" fmla="*/ 0 w 282"/>
                            <a:gd name="T15" fmla="*/ 0 h 527"/>
                            <a:gd name="T16" fmla="*/ 0 w 282"/>
                            <a:gd name="T17" fmla="*/ 0 h 527"/>
                            <a:gd name="T18" fmla="*/ 0 w 282"/>
                            <a:gd name="T19" fmla="*/ 0 h 527"/>
                            <a:gd name="T20" fmla="*/ 0 w 282"/>
                            <a:gd name="T21" fmla="*/ 0 h 527"/>
                            <a:gd name="T22" fmla="*/ 0 w 282"/>
                            <a:gd name="T23" fmla="*/ 0 h 527"/>
                            <a:gd name="T24" fmla="*/ 0 w 282"/>
                            <a:gd name="T25" fmla="*/ 0 h 527"/>
                            <a:gd name="T26" fmla="*/ 0 w 282"/>
                            <a:gd name="T27" fmla="*/ 0 h 527"/>
                            <a:gd name="T28" fmla="*/ 0 w 282"/>
                            <a:gd name="T29" fmla="*/ 0 h 527"/>
                            <a:gd name="T30" fmla="*/ 0 w 282"/>
                            <a:gd name="T31" fmla="*/ 0 h 527"/>
                            <a:gd name="T32" fmla="*/ 0 w 282"/>
                            <a:gd name="T33" fmla="*/ 0 h 527"/>
                            <a:gd name="T34" fmla="*/ 0 w 282"/>
                            <a:gd name="T35" fmla="*/ 0 h 5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2"/>
                            <a:gd name="T55" fmla="*/ 0 h 527"/>
                            <a:gd name="T56" fmla="*/ 282 w 282"/>
                            <a:gd name="T57" fmla="*/ 527 h 5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2" h="527">
                              <a:moveTo>
                                <a:pt x="24" y="0"/>
                              </a:moveTo>
                              <a:lnTo>
                                <a:pt x="15" y="18"/>
                              </a:lnTo>
                              <a:lnTo>
                                <a:pt x="8" y="40"/>
                              </a:lnTo>
                              <a:lnTo>
                                <a:pt x="3" y="61"/>
                              </a:lnTo>
                              <a:lnTo>
                                <a:pt x="0" y="85"/>
                              </a:lnTo>
                              <a:lnTo>
                                <a:pt x="4" y="118"/>
                              </a:lnTo>
                              <a:lnTo>
                                <a:pt x="8" y="152"/>
                              </a:lnTo>
                              <a:lnTo>
                                <a:pt x="15" y="199"/>
                              </a:lnTo>
                              <a:lnTo>
                                <a:pt x="22" y="234"/>
                              </a:lnTo>
                              <a:lnTo>
                                <a:pt x="35" y="275"/>
                              </a:lnTo>
                              <a:lnTo>
                                <a:pt x="49" y="316"/>
                              </a:lnTo>
                              <a:lnTo>
                                <a:pt x="67" y="352"/>
                              </a:lnTo>
                              <a:lnTo>
                                <a:pt x="93" y="391"/>
                              </a:lnTo>
                              <a:lnTo>
                                <a:pt x="120" y="420"/>
                              </a:lnTo>
                              <a:lnTo>
                                <a:pt x="161" y="453"/>
                              </a:lnTo>
                              <a:lnTo>
                                <a:pt x="202" y="480"/>
                              </a:lnTo>
                              <a:lnTo>
                                <a:pt x="243" y="505"/>
                              </a:lnTo>
                              <a:lnTo>
                                <a:pt x="282" y="527"/>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90" name="Freeform 278">
                          <a:extLst>
                            <a:ext uri="{FF2B5EF4-FFF2-40B4-BE49-F238E27FC236}">
                              <a16:creationId xmlns:a16="http://schemas.microsoft.com/office/drawing/2014/main" id="{1B3B3F10-0103-4821-9C03-1CE407A3B68D}"/>
                            </a:ext>
                          </a:extLst>
                        </p:cNvPr>
                        <p:cNvSpPr>
                          <a:spLocks/>
                        </p:cNvSpPr>
                        <p:nvPr/>
                      </p:nvSpPr>
                      <p:spPr bwMode="auto">
                        <a:xfrm>
                          <a:off x="2700" y="486"/>
                          <a:ext cx="71" cy="56"/>
                        </a:xfrm>
                        <a:custGeom>
                          <a:avLst/>
                          <a:gdLst>
                            <a:gd name="T0" fmla="*/ 0 w 284"/>
                            <a:gd name="T1" fmla="*/ 0 h 224"/>
                            <a:gd name="T2" fmla="*/ 0 w 284"/>
                            <a:gd name="T3" fmla="*/ 0 h 224"/>
                            <a:gd name="T4" fmla="*/ 0 w 284"/>
                            <a:gd name="T5" fmla="*/ 0 h 224"/>
                            <a:gd name="T6" fmla="*/ 0 w 284"/>
                            <a:gd name="T7" fmla="*/ 0 h 224"/>
                            <a:gd name="T8" fmla="*/ 0 w 284"/>
                            <a:gd name="T9" fmla="*/ 0 h 224"/>
                            <a:gd name="T10" fmla="*/ 0 w 284"/>
                            <a:gd name="T11" fmla="*/ 0 h 224"/>
                            <a:gd name="T12" fmla="*/ 0 w 284"/>
                            <a:gd name="T13" fmla="*/ 0 h 224"/>
                            <a:gd name="T14" fmla="*/ 0 w 284"/>
                            <a:gd name="T15" fmla="*/ 0 h 224"/>
                            <a:gd name="T16" fmla="*/ 0 w 284"/>
                            <a:gd name="T17" fmla="*/ 0 h 224"/>
                            <a:gd name="T18" fmla="*/ 0 w 284"/>
                            <a:gd name="T19" fmla="*/ 0 h 224"/>
                            <a:gd name="T20" fmla="*/ 0 w 284"/>
                            <a:gd name="T21" fmla="*/ 0 h 224"/>
                            <a:gd name="T22" fmla="*/ 0 w 284"/>
                            <a:gd name="T23" fmla="*/ 0 h 224"/>
                            <a:gd name="T24" fmla="*/ 0 w 284"/>
                            <a:gd name="T25" fmla="*/ 0 h 224"/>
                            <a:gd name="T26" fmla="*/ 0 w 284"/>
                            <a:gd name="T27" fmla="*/ 0 h 224"/>
                            <a:gd name="T28" fmla="*/ 0 w 284"/>
                            <a:gd name="T29" fmla="*/ 0 h 2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4"/>
                            <a:gd name="T46" fmla="*/ 0 h 224"/>
                            <a:gd name="T47" fmla="*/ 284 w 284"/>
                            <a:gd name="T48" fmla="*/ 224 h 2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4" h="224">
                              <a:moveTo>
                                <a:pt x="0" y="0"/>
                              </a:moveTo>
                              <a:lnTo>
                                <a:pt x="39" y="6"/>
                              </a:lnTo>
                              <a:lnTo>
                                <a:pt x="69" y="15"/>
                              </a:lnTo>
                              <a:lnTo>
                                <a:pt x="95" y="28"/>
                              </a:lnTo>
                              <a:lnTo>
                                <a:pt x="123" y="47"/>
                              </a:lnTo>
                              <a:lnTo>
                                <a:pt x="157" y="70"/>
                              </a:lnTo>
                              <a:lnTo>
                                <a:pt x="187" y="95"/>
                              </a:lnTo>
                              <a:lnTo>
                                <a:pt x="224" y="138"/>
                              </a:lnTo>
                              <a:lnTo>
                                <a:pt x="284" y="211"/>
                              </a:lnTo>
                              <a:lnTo>
                                <a:pt x="260" y="218"/>
                              </a:lnTo>
                              <a:lnTo>
                                <a:pt x="221" y="221"/>
                              </a:lnTo>
                              <a:lnTo>
                                <a:pt x="184" y="224"/>
                              </a:lnTo>
                              <a:lnTo>
                                <a:pt x="145" y="218"/>
                              </a:lnTo>
                              <a:lnTo>
                                <a:pt x="103" y="211"/>
                              </a:lnTo>
                              <a:lnTo>
                                <a:pt x="71" y="204"/>
                              </a:lnTo>
                            </a:path>
                          </a:pathLst>
                        </a:custGeom>
                        <a:noFill/>
                        <a:ln w="2222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4082" name="Group 279">
                        <a:extLst>
                          <a:ext uri="{FF2B5EF4-FFF2-40B4-BE49-F238E27FC236}">
                            <a16:creationId xmlns:a16="http://schemas.microsoft.com/office/drawing/2014/main" id="{B8164AB8-A2F2-4EC1-91A2-5B95B7B00CEB}"/>
                          </a:ext>
                        </a:extLst>
                      </p:cNvPr>
                      <p:cNvGrpSpPr>
                        <a:grpSpLocks/>
                      </p:cNvGrpSpPr>
                      <p:nvPr/>
                    </p:nvGrpSpPr>
                    <p:grpSpPr bwMode="auto">
                      <a:xfrm>
                        <a:off x="2544" y="771"/>
                        <a:ext cx="176" cy="99"/>
                        <a:chOff x="2544" y="771"/>
                        <a:chExt cx="176" cy="99"/>
                      </a:xfrm>
                    </p:grpSpPr>
                    <p:sp>
                      <p:nvSpPr>
                        <p:cNvPr id="34083" name="Freeform 280">
                          <a:extLst>
                            <a:ext uri="{FF2B5EF4-FFF2-40B4-BE49-F238E27FC236}">
                              <a16:creationId xmlns:a16="http://schemas.microsoft.com/office/drawing/2014/main" id="{070A42EA-3701-48ED-8F8D-E20B31AD4F7D}"/>
                            </a:ext>
                          </a:extLst>
                        </p:cNvPr>
                        <p:cNvSpPr>
                          <a:spLocks/>
                        </p:cNvSpPr>
                        <p:nvPr/>
                      </p:nvSpPr>
                      <p:spPr bwMode="auto">
                        <a:xfrm>
                          <a:off x="2618" y="777"/>
                          <a:ext cx="50" cy="27"/>
                        </a:xfrm>
                        <a:custGeom>
                          <a:avLst/>
                          <a:gdLst>
                            <a:gd name="T0" fmla="*/ 0 w 200"/>
                            <a:gd name="T1" fmla="*/ 0 h 107"/>
                            <a:gd name="T2" fmla="*/ 0 w 200"/>
                            <a:gd name="T3" fmla="*/ 0 h 107"/>
                            <a:gd name="T4" fmla="*/ 0 w 200"/>
                            <a:gd name="T5" fmla="*/ 0 h 107"/>
                            <a:gd name="T6" fmla="*/ 0 w 200"/>
                            <a:gd name="T7" fmla="*/ 0 h 107"/>
                            <a:gd name="T8" fmla="*/ 0 w 200"/>
                            <a:gd name="T9" fmla="*/ 0 h 107"/>
                            <a:gd name="T10" fmla="*/ 0 w 200"/>
                            <a:gd name="T11" fmla="*/ 0 h 107"/>
                            <a:gd name="T12" fmla="*/ 0 60000 65536"/>
                            <a:gd name="T13" fmla="*/ 0 60000 65536"/>
                            <a:gd name="T14" fmla="*/ 0 60000 65536"/>
                            <a:gd name="T15" fmla="*/ 0 60000 65536"/>
                            <a:gd name="T16" fmla="*/ 0 60000 65536"/>
                            <a:gd name="T17" fmla="*/ 0 60000 65536"/>
                            <a:gd name="T18" fmla="*/ 0 w 200"/>
                            <a:gd name="T19" fmla="*/ 0 h 107"/>
                            <a:gd name="T20" fmla="*/ 200 w 200"/>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200" h="107">
                              <a:moveTo>
                                <a:pt x="0" y="0"/>
                              </a:moveTo>
                              <a:lnTo>
                                <a:pt x="46" y="13"/>
                              </a:lnTo>
                              <a:lnTo>
                                <a:pt x="86" y="28"/>
                              </a:lnTo>
                              <a:lnTo>
                                <a:pt x="121" y="45"/>
                              </a:lnTo>
                              <a:lnTo>
                                <a:pt x="160" y="71"/>
                              </a:lnTo>
                              <a:lnTo>
                                <a:pt x="200" y="107"/>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4084" name="Group 281">
                          <a:extLst>
                            <a:ext uri="{FF2B5EF4-FFF2-40B4-BE49-F238E27FC236}">
                              <a16:creationId xmlns:a16="http://schemas.microsoft.com/office/drawing/2014/main" id="{625A6FC7-8A0B-480C-88F2-12DF40A7FB96}"/>
                            </a:ext>
                          </a:extLst>
                        </p:cNvPr>
                        <p:cNvGrpSpPr>
                          <a:grpSpLocks/>
                        </p:cNvGrpSpPr>
                        <p:nvPr/>
                      </p:nvGrpSpPr>
                      <p:grpSpPr bwMode="auto">
                        <a:xfrm>
                          <a:off x="2544" y="771"/>
                          <a:ext cx="176" cy="99"/>
                          <a:chOff x="2544" y="771"/>
                          <a:chExt cx="176" cy="99"/>
                        </a:xfrm>
                      </p:grpSpPr>
                      <p:sp>
                        <p:nvSpPr>
                          <p:cNvPr id="34085" name="Freeform 282">
                            <a:extLst>
                              <a:ext uri="{FF2B5EF4-FFF2-40B4-BE49-F238E27FC236}">
                                <a16:creationId xmlns:a16="http://schemas.microsoft.com/office/drawing/2014/main" id="{79ED575A-31CC-4F38-80B7-83A0B2F92EEC}"/>
                              </a:ext>
                            </a:extLst>
                          </p:cNvPr>
                          <p:cNvSpPr>
                            <a:spLocks/>
                          </p:cNvSpPr>
                          <p:nvPr/>
                        </p:nvSpPr>
                        <p:spPr bwMode="auto">
                          <a:xfrm>
                            <a:off x="2664" y="771"/>
                            <a:ext cx="56" cy="13"/>
                          </a:xfrm>
                          <a:custGeom>
                            <a:avLst/>
                            <a:gdLst>
                              <a:gd name="T0" fmla="*/ 0 w 225"/>
                              <a:gd name="T1" fmla="*/ 0 h 55"/>
                              <a:gd name="T2" fmla="*/ 0 w 225"/>
                              <a:gd name="T3" fmla="*/ 0 h 55"/>
                              <a:gd name="T4" fmla="*/ 0 w 225"/>
                              <a:gd name="T5" fmla="*/ 0 h 55"/>
                              <a:gd name="T6" fmla="*/ 0 w 225"/>
                              <a:gd name="T7" fmla="*/ 0 h 55"/>
                              <a:gd name="T8" fmla="*/ 0 w 225"/>
                              <a:gd name="T9" fmla="*/ 0 h 55"/>
                              <a:gd name="T10" fmla="*/ 0 w 225"/>
                              <a:gd name="T11" fmla="*/ 0 h 55"/>
                              <a:gd name="T12" fmla="*/ 0 w 225"/>
                              <a:gd name="T13" fmla="*/ 0 h 55"/>
                              <a:gd name="T14" fmla="*/ 0 60000 65536"/>
                              <a:gd name="T15" fmla="*/ 0 60000 65536"/>
                              <a:gd name="T16" fmla="*/ 0 60000 65536"/>
                              <a:gd name="T17" fmla="*/ 0 60000 65536"/>
                              <a:gd name="T18" fmla="*/ 0 60000 65536"/>
                              <a:gd name="T19" fmla="*/ 0 60000 65536"/>
                              <a:gd name="T20" fmla="*/ 0 60000 65536"/>
                              <a:gd name="T21" fmla="*/ 0 w 225"/>
                              <a:gd name="T22" fmla="*/ 0 h 55"/>
                              <a:gd name="T23" fmla="*/ 225 w 225"/>
                              <a:gd name="T24" fmla="*/ 55 h 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55">
                                <a:moveTo>
                                  <a:pt x="0" y="0"/>
                                </a:moveTo>
                                <a:lnTo>
                                  <a:pt x="36" y="21"/>
                                </a:lnTo>
                                <a:lnTo>
                                  <a:pt x="71" y="36"/>
                                </a:lnTo>
                                <a:lnTo>
                                  <a:pt x="104" y="46"/>
                                </a:lnTo>
                                <a:lnTo>
                                  <a:pt x="145" y="54"/>
                                </a:lnTo>
                                <a:lnTo>
                                  <a:pt x="185" y="55"/>
                                </a:lnTo>
                                <a:lnTo>
                                  <a:pt x="225" y="51"/>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86" name="Freeform 283">
                            <a:extLst>
                              <a:ext uri="{FF2B5EF4-FFF2-40B4-BE49-F238E27FC236}">
                                <a16:creationId xmlns:a16="http://schemas.microsoft.com/office/drawing/2014/main" id="{079D1507-A173-4136-8E54-5261C8A45F18}"/>
                              </a:ext>
                            </a:extLst>
                          </p:cNvPr>
                          <p:cNvSpPr>
                            <a:spLocks/>
                          </p:cNvSpPr>
                          <p:nvPr/>
                        </p:nvSpPr>
                        <p:spPr bwMode="auto">
                          <a:xfrm>
                            <a:off x="2669" y="809"/>
                            <a:ext cx="19" cy="36"/>
                          </a:xfrm>
                          <a:custGeom>
                            <a:avLst/>
                            <a:gdLst>
                              <a:gd name="T0" fmla="*/ 0 w 79"/>
                              <a:gd name="T1" fmla="*/ 0 h 144"/>
                              <a:gd name="T2" fmla="*/ 0 w 79"/>
                              <a:gd name="T3" fmla="*/ 0 h 144"/>
                              <a:gd name="T4" fmla="*/ 0 w 79"/>
                              <a:gd name="T5" fmla="*/ 0 h 144"/>
                              <a:gd name="T6" fmla="*/ 0 w 79"/>
                              <a:gd name="T7" fmla="*/ 0 h 144"/>
                              <a:gd name="T8" fmla="*/ 0 w 79"/>
                              <a:gd name="T9" fmla="*/ 0 h 144"/>
                              <a:gd name="T10" fmla="*/ 0 w 79"/>
                              <a:gd name="T11" fmla="*/ 0 h 144"/>
                              <a:gd name="T12" fmla="*/ 0 60000 65536"/>
                              <a:gd name="T13" fmla="*/ 0 60000 65536"/>
                              <a:gd name="T14" fmla="*/ 0 60000 65536"/>
                              <a:gd name="T15" fmla="*/ 0 60000 65536"/>
                              <a:gd name="T16" fmla="*/ 0 60000 65536"/>
                              <a:gd name="T17" fmla="*/ 0 60000 65536"/>
                              <a:gd name="T18" fmla="*/ 0 w 79"/>
                              <a:gd name="T19" fmla="*/ 0 h 144"/>
                              <a:gd name="T20" fmla="*/ 79 w 79"/>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79" h="144">
                                <a:moveTo>
                                  <a:pt x="79" y="0"/>
                                </a:moveTo>
                                <a:lnTo>
                                  <a:pt x="75" y="36"/>
                                </a:lnTo>
                                <a:lnTo>
                                  <a:pt x="63" y="69"/>
                                </a:lnTo>
                                <a:lnTo>
                                  <a:pt x="43" y="100"/>
                                </a:lnTo>
                                <a:lnTo>
                                  <a:pt x="20" y="129"/>
                                </a:lnTo>
                                <a:lnTo>
                                  <a:pt x="0" y="144"/>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87" name="Freeform 284">
                            <a:extLst>
                              <a:ext uri="{FF2B5EF4-FFF2-40B4-BE49-F238E27FC236}">
                                <a16:creationId xmlns:a16="http://schemas.microsoft.com/office/drawing/2014/main" id="{4DA2D37C-7922-47B4-BC8C-238ED0D6569D}"/>
                              </a:ext>
                            </a:extLst>
                          </p:cNvPr>
                          <p:cNvSpPr>
                            <a:spLocks/>
                          </p:cNvSpPr>
                          <p:nvPr/>
                        </p:nvSpPr>
                        <p:spPr bwMode="auto">
                          <a:xfrm>
                            <a:off x="2544" y="828"/>
                            <a:ext cx="78" cy="8"/>
                          </a:xfrm>
                          <a:custGeom>
                            <a:avLst/>
                            <a:gdLst>
                              <a:gd name="T0" fmla="*/ 0 w 314"/>
                              <a:gd name="T1" fmla="*/ 0 h 31"/>
                              <a:gd name="T2" fmla="*/ 0 w 314"/>
                              <a:gd name="T3" fmla="*/ 0 h 31"/>
                              <a:gd name="T4" fmla="*/ 0 w 314"/>
                              <a:gd name="T5" fmla="*/ 0 h 31"/>
                              <a:gd name="T6" fmla="*/ 0 w 314"/>
                              <a:gd name="T7" fmla="*/ 0 h 31"/>
                              <a:gd name="T8" fmla="*/ 0 w 314"/>
                              <a:gd name="T9" fmla="*/ 0 h 31"/>
                              <a:gd name="T10" fmla="*/ 0 w 314"/>
                              <a:gd name="T11" fmla="*/ 0 h 31"/>
                              <a:gd name="T12" fmla="*/ 0 w 314"/>
                              <a:gd name="T13" fmla="*/ 0 h 31"/>
                              <a:gd name="T14" fmla="*/ 0 w 314"/>
                              <a:gd name="T15" fmla="*/ 0 h 31"/>
                              <a:gd name="T16" fmla="*/ 0 60000 65536"/>
                              <a:gd name="T17" fmla="*/ 0 60000 65536"/>
                              <a:gd name="T18" fmla="*/ 0 60000 65536"/>
                              <a:gd name="T19" fmla="*/ 0 60000 65536"/>
                              <a:gd name="T20" fmla="*/ 0 60000 65536"/>
                              <a:gd name="T21" fmla="*/ 0 60000 65536"/>
                              <a:gd name="T22" fmla="*/ 0 60000 65536"/>
                              <a:gd name="T23" fmla="*/ 0 60000 65536"/>
                              <a:gd name="T24" fmla="*/ 0 w 314"/>
                              <a:gd name="T25" fmla="*/ 0 h 31"/>
                              <a:gd name="T26" fmla="*/ 314 w 314"/>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4" h="31">
                                <a:moveTo>
                                  <a:pt x="314" y="4"/>
                                </a:moveTo>
                                <a:lnTo>
                                  <a:pt x="271" y="15"/>
                                </a:lnTo>
                                <a:lnTo>
                                  <a:pt x="221" y="25"/>
                                </a:lnTo>
                                <a:lnTo>
                                  <a:pt x="170" y="31"/>
                                </a:lnTo>
                                <a:lnTo>
                                  <a:pt x="126" y="29"/>
                                </a:lnTo>
                                <a:lnTo>
                                  <a:pt x="75" y="22"/>
                                </a:lnTo>
                                <a:lnTo>
                                  <a:pt x="40" y="13"/>
                                </a:lnTo>
                                <a:lnTo>
                                  <a:pt x="0" y="0"/>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88" name="Freeform 285">
                            <a:extLst>
                              <a:ext uri="{FF2B5EF4-FFF2-40B4-BE49-F238E27FC236}">
                                <a16:creationId xmlns:a16="http://schemas.microsoft.com/office/drawing/2014/main" id="{0D27A20F-5109-4A71-9B26-C494539C8D0E}"/>
                              </a:ext>
                            </a:extLst>
                          </p:cNvPr>
                          <p:cNvSpPr>
                            <a:spLocks/>
                          </p:cNvSpPr>
                          <p:nvPr/>
                        </p:nvSpPr>
                        <p:spPr bwMode="auto">
                          <a:xfrm>
                            <a:off x="2563" y="835"/>
                            <a:ext cx="66" cy="35"/>
                          </a:xfrm>
                          <a:custGeom>
                            <a:avLst/>
                            <a:gdLst>
                              <a:gd name="T0" fmla="*/ 0 w 266"/>
                              <a:gd name="T1" fmla="*/ 0 h 139"/>
                              <a:gd name="T2" fmla="*/ 0 w 266"/>
                              <a:gd name="T3" fmla="*/ 0 h 139"/>
                              <a:gd name="T4" fmla="*/ 0 w 266"/>
                              <a:gd name="T5" fmla="*/ 0 h 139"/>
                              <a:gd name="T6" fmla="*/ 0 w 266"/>
                              <a:gd name="T7" fmla="*/ 0 h 139"/>
                              <a:gd name="T8" fmla="*/ 0 w 266"/>
                              <a:gd name="T9" fmla="*/ 0 h 139"/>
                              <a:gd name="T10" fmla="*/ 0 w 266"/>
                              <a:gd name="T11" fmla="*/ 0 h 139"/>
                              <a:gd name="T12" fmla="*/ 0 w 266"/>
                              <a:gd name="T13" fmla="*/ 0 h 139"/>
                              <a:gd name="T14" fmla="*/ 0 w 266"/>
                              <a:gd name="T15" fmla="*/ 0 h 139"/>
                              <a:gd name="T16" fmla="*/ 0 w 266"/>
                              <a:gd name="T17" fmla="*/ 0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6"/>
                              <a:gd name="T28" fmla="*/ 0 h 139"/>
                              <a:gd name="T29" fmla="*/ 266 w 266"/>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6" h="139">
                                <a:moveTo>
                                  <a:pt x="266" y="0"/>
                                </a:moveTo>
                                <a:lnTo>
                                  <a:pt x="239" y="21"/>
                                </a:lnTo>
                                <a:lnTo>
                                  <a:pt x="206" y="46"/>
                                </a:lnTo>
                                <a:lnTo>
                                  <a:pt x="166" y="72"/>
                                </a:lnTo>
                                <a:lnTo>
                                  <a:pt x="131" y="96"/>
                                </a:lnTo>
                                <a:lnTo>
                                  <a:pt x="96" y="114"/>
                                </a:lnTo>
                                <a:lnTo>
                                  <a:pt x="62" y="126"/>
                                </a:lnTo>
                                <a:lnTo>
                                  <a:pt x="36" y="133"/>
                                </a:lnTo>
                                <a:lnTo>
                                  <a:pt x="0" y="139"/>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grpSp>
              <p:nvGrpSpPr>
                <p:cNvPr id="34060" name="Group 286">
                  <a:extLst>
                    <a:ext uri="{FF2B5EF4-FFF2-40B4-BE49-F238E27FC236}">
                      <a16:creationId xmlns:a16="http://schemas.microsoft.com/office/drawing/2014/main" id="{335EB0CB-E823-45D0-98B7-D71743E3E7B9}"/>
                    </a:ext>
                  </a:extLst>
                </p:cNvPr>
                <p:cNvGrpSpPr>
                  <a:grpSpLocks/>
                </p:cNvGrpSpPr>
                <p:nvPr/>
              </p:nvGrpSpPr>
              <p:grpSpPr bwMode="auto">
                <a:xfrm>
                  <a:off x="2866" y="422"/>
                  <a:ext cx="132" cy="133"/>
                  <a:chOff x="2866" y="422"/>
                  <a:chExt cx="132" cy="133"/>
                </a:xfrm>
              </p:grpSpPr>
              <p:grpSp>
                <p:nvGrpSpPr>
                  <p:cNvPr id="34061" name="Group 287">
                    <a:extLst>
                      <a:ext uri="{FF2B5EF4-FFF2-40B4-BE49-F238E27FC236}">
                        <a16:creationId xmlns:a16="http://schemas.microsoft.com/office/drawing/2014/main" id="{E4FB5F33-3017-4EFF-8245-68FB07149619}"/>
                      </a:ext>
                    </a:extLst>
                  </p:cNvPr>
                  <p:cNvGrpSpPr>
                    <a:grpSpLocks/>
                  </p:cNvGrpSpPr>
                  <p:nvPr/>
                </p:nvGrpSpPr>
                <p:grpSpPr bwMode="auto">
                  <a:xfrm>
                    <a:off x="2900" y="422"/>
                    <a:ext cx="35" cy="85"/>
                    <a:chOff x="2900" y="422"/>
                    <a:chExt cx="35" cy="85"/>
                  </a:xfrm>
                </p:grpSpPr>
                <p:sp>
                  <p:nvSpPr>
                    <p:cNvPr id="34072" name="Arc 288">
                      <a:extLst>
                        <a:ext uri="{FF2B5EF4-FFF2-40B4-BE49-F238E27FC236}">
                          <a16:creationId xmlns:a16="http://schemas.microsoft.com/office/drawing/2014/main" id="{654B9283-6032-40CD-8D06-89E2A745BA06}"/>
                        </a:ext>
                      </a:extLst>
                    </p:cNvPr>
                    <p:cNvSpPr>
                      <a:spLocks/>
                    </p:cNvSpPr>
                    <p:nvPr/>
                  </p:nvSpPr>
                  <p:spPr bwMode="auto">
                    <a:xfrm>
                      <a:off x="2902" y="422"/>
                      <a:ext cx="24" cy="8"/>
                    </a:xfrm>
                    <a:custGeom>
                      <a:avLst/>
                      <a:gdLst>
                        <a:gd name="T0" fmla="*/ 0 w 43058"/>
                        <a:gd name="T1" fmla="*/ 0 h 21600"/>
                        <a:gd name="T2" fmla="*/ 0 w 43058"/>
                        <a:gd name="T3" fmla="*/ 0 h 21600"/>
                        <a:gd name="T4" fmla="*/ 0 w 43058"/>
                        <a:gd name="T5" fmla="*/ 0 h 21600"/>
                        <a:gd name="T6" fmla="*/ 0 60000 65536"/>
                        <a:gd name="T7" fmla="*/ 0 60000 65536"/>
                        <a:gd name="T8" fmla="*/ 0 60000 65536"/>
                        <a:gd name="T9" fmla="*/ 0 w 43058"/>
                        <a:gd name="T10" fmla="*/ 0 h 21600"/>
                        <a:gd name="T11" fmla="*/ 43058 w 43058"/>
                        <a:gd name="T12" fmla="*/ 21600 h 21600"/>
                      </a:gdLst>
                      <a:ahLst/>
                      <a:cxnLst>
                        <a:cxn ang="T6">
                          <a:pos x="T0" y="T1"/>
                        </a:cxn>
                        <a:cxn ang="T7">
                          <a:pos x="T2" y="T3"/>
                        </a:cxn>
                        <a:cxn ang="T8">
                          <a:pos x="T4" y="T5"/>
                        </a:cxn>
                      </a:cxnLst>
                      <a:rect l="T9" t="T10" r="T11" b="T12"/>
                      <a:pathLst>
                        <a:path w="43058" h="21600" fill="none" extrusionOk="0">
                          <a:moveTo>
                            <a:pt x="43058" y="0"/>
                          </a:moveTo>
                          <a:cubicBezTo>
                            <a:pt x="43058" y="11929"/>
                            <a:pt x="33387" y="21600"/>
                            <a:pt x="21458" y="21600"/>
                          </a:cubicBezTo>
                          <a:cubicBezTo>
                            <a:pt x="10486" y="21600"/>
                            <a:pt x="1258" y="13375"/>
                            <a:pt x="0" y="2475"/>
                          </a:cubicBezTo>
                        </a:path>
                        <a:path w="43058" h="21600" stroke="0" extrusionOk="0">
                          <a:moveTo>
                            <a:pt x="43058" y="0"/>
                          </a:moveTo>
                          <a:cubicBezTo>
                            <a:pt x="43058" y="11929"/>
                            <a:pt x="33387" y="21600"/>
                            <a:pt x="21458" y="21600"/>
                          </a:cubicBezTo>
                          <a:cubicBezTo>
                            <a:pt x="10486" y="21600"/>
                            <a:pt x="1258" y="13375"/>
                            <a:pt x="0" y="2475"/>
                          </a:cubicBezTo>
                          <a:lnTo>
                            <a:pt x="21458" y="0"/>
                          </a:lnTo>
                          <a:lnTo>
                            <a:pt x="43058"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73" name="Arc 289">
                      <a:extLst>
                        <a:ext uri="{FF2B5EF4-FFF2-40B4-BE49-F238E27FC236}">
                          <a16:creationId xmlns:a16="http://schemas.microsoft.com/office/drawing/2014/main" id="{178132DD-1338-43B0-BFD0-7023C2134A15}"/>
                        </a:ext>
                      </a:extLst>
                    </p:cNvPr>
                    <p:cNvSpPr>
                      <a:spLocks/>
                    </p:cNvSpPr>
                    <p:nvPr/>
                  </p:nvSpPr>
                  <p:spPr bwMode="auto">
                    <a:xfrm>
                      <a:off x="2902" y="440"/>
                      <a:ext cx="25" cy="9"/>
                    </a:xfrm>
                    <a:custGeom>
                      <a:avLst/>
                      <a:gdLst>
                        <a:gd name="T0" fmla="*/ 0 w 43200"/>
                        <a:gd name="T1" fmla="*/ 0 h 24571"/>
                        <a:gd name="T2" fmla="*/ 0 w 43200"/>
                        <a:gd name="T3" fmla="*/ 0 h 24571"/>
                        <a:gd name="T4" fmla="*/ 0 w 43200"/>
                        <a:gd name="T5" fmla="*/ 0 h 24571"/>
                        <a:gd name="T6" fmla="*/ 0 60000 65536"/>
                        <a:gd name="T7" fmla="*/ 0 60000 65536"/>
                        <a:gd name="T8" fmla="*/ 0 60000 65536"/>
                        <a:gd name="T9" fmla="*/ 0 w 43200"/>
                        <a:gd name="T10" fmla="*/ 0 h 24571"/>
                        <a:gd name="T11" fmla="*/ 43200 w 43200"/>
                        <a:gd name="T12" fmla="*/ 24571 h 24571"/>
                      </a:gdLst>
                      <a:ahLst/>
                      <a:cxnLst>
                        <a:cxn ang="T6">
                          <a:pos x="T0" y="T1"/>
                        </a:cxn>
                        <a:cxn ang="T7">
                          <a:pos x="T2" y="T3"/>
                        </a:cxn>
                        <a:cxn ang="T8">
                          <a:pos x="T4" y="T5"/>
                        </a:cxn>
                      </a:cxnLst>
                      <a:rect l="T9" t="T10" r="T11" b="T12"/>
                      <a:pathLst>
                        <a:path w="43200" h="24571" fill="none" extrusionOk="0">
                          <a:moveTo>
                            <a:pt x="42994" y="0"/>
                          </a:moveTo>
                          <a:cubicBezTo>
                            <a:pt x="43131" y="984"/>
                            <a:pt x="43200" y="1977"/>
                            <a:pt x="43200" y="2971"/>
                          </a:cubicBezTo>
                          <a:cubicBezTo>
                            <a:pt x="43200" y="14900"/>
                            <a:pt x="33529" y="24571"/>
                            <a:pt x="21600" y="24571"/>
                          </a:cubicBezTo>
                          <a:cubicBezTo>
                            <a:pt x="9670" y="24571"/>
                            <a:pt x="0" y="14900"/>
                            <a:pt x="0" y="2971"/>
                          </a:cubicBezTo>
                        </a:path>
                        <a:path w="43200" h="24571" stroke="0" extrusionOk="0">
                          <a:moveTo>
                            <a:pt x="42994" y="0"/>
                          </a:moveTo>
                          <a:cubicBezTo>
                            <a:pt x="43131" y="984"/>
                            <a:pt x="43200" y="1977"/>
                            <a:pt x="43200" y="2971"/>
                          </a:cubicBezTo>
                          <a:cubicBezTo>
                            <a:pt x="43200" y="14900"/>
                            <a:pt x="33529" y="24571"/>
                            <a:pt x="21600" y="24571"/>
                          </a:cubicBezTo>
                          <a:cubicBezTo>
                            <a:pt x="9670" y="24571"/>
                            <a:pt x="0" y="14900"/>
                            <a:pt x="0" y="2971"/>
                          </a:cubicBezTo>
                          <a:lnTo>
                            <a:pt x="21600" y="2971"/>
                          </a:lnTo>
                          <a:lnTo>
                            <a:pt x="42994"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74" name="Arc 290">
                      <a:extLst>
                        <a:ext uri="{FF2B5EF4-FFF2-40B4-BE49-F238E27FC236}">
                          <a16:creationId xmlns:a16="http://schemas.microsoft.com/office/drawing/2014/main" id="{5312BE78-185F-4B2E-A09A-19305FEE7EA6}"/>
                        </a:ext>
                      </a:extLst>
                    </p:cNvPr>
                    <p:cNvSpPr>
                      <a:spLocks/>
                    </p:cNvSpPr>
                    <p:nvPr/>
                  </p:nvSpPr>
                  <p:spPr bwMode="auto">
                    <a:xfrm>
                      <a:off x="2902" y="460"/>
                      <a:ext cx="24" cy="8"/>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43200" y="0"/>
                          </a:moveTo>
                          <a:cubicBezTo>
                            <a:pt x="43200" y="11929"/>
                            <a:pt x="33529" y="21600"/>
                            <a:pt x="21600" y="21600"/>
                          </a:cubicBezTo>
                          <a:cubicBezTo>
                            <a:pt x="9670" y="21600"/>
                            <a:pt x="0" y="11929"/>
                            <a:pt x="0" y="0"/>
                          </a:cubicBezTo>
                        </a:path>
                        <a:path w="43200" h="21600" stroke="0" extrusionOk="0">
                          <a:moveTo>
                            <a:pt x="43200" y="0"/>
                          </a:moveTo>
                          <a:cubicBezTo>
                            <a:pt x="43200" y="11929"/>
                            <a:pt x="33529" y="21600"/>
                            <a:pt x="21600" y="21600"/>
                          </a:cubicBezTo>
                          <a:cubicBezTo>
                            <a:pt x="9670" y="21600"/>
                            <a:pt x="0" y="11929"/>
                            <a:pt x="0" y="0"/>
                          </a:cubicBezTo>
                          <a:lnTo>
                            <a:pt x="21600" y="0"/>
                          </a:lnTo>
                          <a:lnTo>
                            <a:pt x="43200"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75" name="Arc 291">
                      <a:extLst>
                        <a:ext uri="{FF2B5EF4-FFF2-40B4-BE49-F238E27FC236}">
                          <a16:creationId xmlns:a16="http://schemas.microsoft.com/office/drawing/2014/main" id="{7AB8B1EA-A102-4C51-9DC4-A92A5109C6D0}"/>
                        </a:ext>
                      </a:extLst>
                    </p:cNvPr>
                    <p:cNvSpPr>
                      <a:spLocks/>
                    </p:cNvSpPr>
                    <p:nvPr/>
                  </p:nvSpPr>
                  <p:spPr bwMode="auto">
                    <a:xfrm>
                      <a:off x="2902" y="480"/>
                      <a:ext cx="24" cy="8"/>
                    </a:xfrm>
                    <a:custGeom>
                      <a:avLst/>
                      <a:gdLst>
                        <a:gd name="T0" fmla="*/ 0 w 43200"/>
                        <a:gd name="T1" fmla="*/ 0 h 24239"/>
                        <a:gd name="T2" fmla="*/ 0 w 43200"/>
                        <a:gd name="T3" fmla="*/ 0 h 24239"/>
                        <a:gd name="T4" fmla="*/ 0 w 43200"/>
                        <a:gd name="T5" fmla="*/ 0 h 24239"/>
                        <a:gd name="T6" fmla="*/ 0 60000 65536"/>
                        <a:gd name="T7" fmla="*/ 0 60000 65536"/>
                        <a:gd name="T8" fmla="*/ 0 60000 65536"/>
                        <a:gd name="T9" fmla="*/ 0 w 43200"/>
                        <a:gd name="T10" fmla="*/ 0 h 24239"/>
                        <a:gd name="T11" fmla="*/ 43200 w 43200"/>
                        <a:gd name="T12" fmla="*/ 24239 h 24239"/>
                      </a:gdLst>
                      <a:ahLst/>
                      <a:cxnLst>
                        <a:cxn ang="T6">
                          <a:pos x="T0" y="T1"/>
                        </a:cxn>
                        <a:cxn ang="T7">
                          <a:pos x="T2" y="T3"/>
                        </a:cxn>
                        <a:cxn ang="T8">
                          <a:pos x="T4" y="T5"/>
                        </a:cxn>
                      </a:cxnLst>
                      <a:rect l="T9" t="T10" r="T11" b="T12"/>
                      <a:pathLst>
                        <a:path w="43200" h="24239" fill="none" extrusionOk="0">
                          <a:moveTo>
                            <a:pt x="43038" y="-1"/>
                          </a:moveTo>
                          <a:cubicBezTo>
                            <a:pt x="43145" y="875"/>
                            <a:pt x="43200" y="1756"/>
                            <a:pt x="43200" y="2639"/>
                          </a:cubicBezTo>
                          <a:cubicBezTo>
                            <a:pt x="43200" y="14568"/>
                            <a:pt x="33529" y="24239"/>
                            <a:pt x="21600" y="24239"/>
                          </a:cubicBezTo>
                          <a:cubicBezTo>
                            <a:pt x="9670" y="24239"/>
                            <a:pt x="0" y="14568"/>
                            <a:pt x="0" y="2639"/>
                          </a:cubicBezTo>
                        </a:path>
                        <a:path w="43200" h="24239" stroke="0" extrusionOk="0">
                          <a:moveTo>
                            <a:pt x="43038" y="-1"/>
                          </a:moveTo>
                          <a:cubicBezTo>
                            <a:pt x="43145" y="875"/>
                            <a:pt x="43200" y="1756"/>
                            <a:pt x="43200" y="2639"/>
                          </a:cubicBezTo>
                          <a:cubicBezTo>
                            <a:pt x="43200" y="14568"/>
                            <a:pt x="33529" y="24239"/>
                            <a:pt x="21600" y="24239"/>
                          </a:cubicBezTo>
                          <a:cubicBezTo>
                            <a:pt x="9670" y="24239"/>
                            <a:pt x="0" y="14568"/>
                            <a:pt x="0" y="2639"/>
                          </a:cubicBezTo>
                          <a:lnTo>
                            <a:pt x="21600" y="2639"/>
                          </a:lnTo>
                          <a:lnTo>
                            <a:pt x="43038" y="-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76" name="Arc 292">
                      <a:extLst>
                        <a:ext uri="{FF2B5EF4-FFF2-40B4-BE49-F238E27FC236}">
                          <a16:creationId xmlns:a16="http://schemas.microsoft.com/office/drawing/2014/main" id="{14D1EDFE-3F92-4128-815C-1805871F9574}"/>
                        </a:ext>
                      </a:extLst>
                    </p:cNvPr>
                    <p:cNvSpPr>
                      <a:spLocks/>
                    </p:cNvSpPr>
                    <p:nvPr/>
                  </p:nvSpPr>
                  <p:spPr bwMode="auto">
                    <a:xfrm>
                      <a:off x="2900" y="499"/>
                      <a:ext cx="35" cy="8"/>
                    </a:xfrm>
                    <a:custGeom>
                      <a:avLst/>
                      <a:gdLst>
                        <a:gd name="T0" fmla="*/ 0 w 43200"/>
                        <a:gd name="T1" fmla="*/ 0 h 24377"/>
                        <a:gd name="T2" fmla="*/ 0 w 43200"/>
                        <a:gd name="T3" fmla="*/ 0 h 24377"/>
                        <a:gd name="T4" fmla="*/ 0 w 43200"/>
                        <a:gd name="T5" fmla="*/ 0 h 24377"/>
                        <a:gd name="T6" fmla="*/ 0 60000 65536"/>
                        <a:gd name="T7" fmla="*/ 0 60000 65536"/>
                        <a:gd name="T8" fmla="*/ 0 60000 65536"/>
                        <a:gd name="T9" fmla="*/ 0 w 43200"/>
                        <a:gd name="T10" fmla="*/ 0 h 24377"/>
                        <a:gd name="T11" fmla="*/ 43200 w 43200"/>
                        <a:gd name="T12" fmla="*/ 24377 h 24377"/>
                      </a:gdLst>
                      <a:ahLst/>
                      <a:cxnLst>
                        <a:cxn ang="T6">
                          <a:pos x="T0" y="T1"/>
                        </a:cxn>
                        <a:cxn ang="T7">
                          <a:pos x="T2" y="T3"/>
                        </a:cxn>
                        <a:cxn ang="T8">
                          <a:pos x="T4" y="T5"/>
                        </a:cxn>
                      </a:cxnLst>
                      <a:rect l="T9" t="T10" r="T11" b="T12"/>
                      <a:pathLst>
                        <a:path w="43200" h="24377" fill="none" extrusionOk="0">
                          <a:moveTo>
                            <a:pt x="43020" y="0"/>
                          </a:moveTo>
                          <a:cubicBezTo>
                            <a:pt x="43140" y="920"/>
                            <a:pt x="43200" y="1848"/>
                            <a:pt x="43200" y="2777"/>
                          </a:cubicBezTo>
                          <a:cubicBezTo>
                            <a:pt x="43200" y="14706"/>
                            <a:pt x="33529" y="24377"/>
                            <a:pt x="21600" y="24377"/>
                          </a:cubicBezTo>
                          <a:cubicBezTo>
                            <a:pt x="9670" y="24377"/>
                            <a:pt x="0" y="14706"/>
                            <a:pt x="0" y="2777"/>
                          </a:cubicBezTo>
                        </a:path>
                        <a:path w="43200" h="24377" stroke="0" extrusionOk="0">
                          <a:moveTo>
                            <a:pt x="43020" y="0"/>
                          </a:moveTo>
                          <a:cubicBezTo>
                            <a:pt x="43140" y="920"/>
                            <a:pt x="43200" y="1848"/>
                            <a:pt x="43200" y="2777"/>
                          </a:cubicBezTo>
                          <a:cubicBezTo>
                            <a:pt x="43200" y="14706"/>
                            <a:pt x="33529" y="24377"/>
                            <a:pt x="21600" y="24377"/>
                          </a:cubicBezTo>
                          <a:cubicBezTo>
                            <a:pt x="9670" y="24377"/>
                            <a:pt x="0" y="14706"/>
                            <a:pt x="0" y="2777"/>
                          </a:cubicBezTo>
                          <a:lnTo>
                            <a:pt x="21600" y="2777"/>
                          </a:lnTo>
                          <a:lnTo>
                            <a:pt x="43020"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4062" name="Group 293">
                    <a:extLst>
                      <a:ext uri="{FF2B5EF4-FFF2-40B4-BE49-F238E27FC236}">
                        <a16:creationId xmlns:a16="http://schemas.microsoft.com/office/drawing/2014/main" id="{A55909CE-5765-4D36-9888-75125F69F6F6}"/>
                      </a:ext>
                    </a:extLst>
                  </p:cNvPr>
                  <p:cNvGrpSpPr>
                    <a:grpSpLocks/>
                  </p:cNvGrpSpPr>
                  <p:nvPr/>
                </p:nvGrpSpPr>
                <p:grpSpPr bwMode="auto">
                  <a:xfrm>
                    <a:off x="2866" y="515"/>
                    <a:ext cx="41" cy="32"/>
                    <a:chOff x="2866" y="515"/>
                    <a:chExt cx="41" cy="32"/>
                  </a:xfrm>
                </p:grpSpPr>
                <p:sp>
                  <p:nvSpPr>
                    <p:cNvPr id="34068" name="Arc 294">
                      <a:extLst>
                        <a:ext uri="{FF2B5EF4-FFF2-40B4-BE49-F238E27FC236}">
                          <a16:creationId xmlns:a16="http://schemas.microsoft.com/office/drawing/2014/main" id="{97F66D77-4758-4857-AE7F-9EFCB2DCA773}"/>
                        </a:ext>
                      </a:extLst>
                    </p:cNvPr>
                    <p:cNvSpPr>
                      <a:spLocks/>
                    </p:cNvSpPr>
                    <p:nvPr/>
                  </p:nvSpPr>
                  <p:spPr bwMode="auto">
                    <a:xfrm>
                      <a:off x="2893" y="515"/>
                      <a:ext cx="14" cy="20"/>
                    </a:xfrm>
                    <a:custGeom>
                      <a:avLst/>
                      <a:gdLst>
                        <a:gd name="T0" fmla="*/ 0 w 21600"/>
                        <a:gd name="T1" fmla="*/ 0 h 25110"/>
                        <a:gd name="T2" fmla="*/ 0 w 21600"/>
                        <a:gd name="T3" fmla="*/ 0 h 25110"/>
                        <a:gd name="T4" fmla="*/ 0 w 21600"/>
                        <a:gd name="T5" fmla="*/ 0 h 25110"/>
                        <a:gd name="T6" fmla="*/ 0 60000 65536"/>
                        <a:gd name="T7" fmla="*/ 0 60000 65536"/>
                        <a:gd name="T8" fmla="*/ 0 60000 65536"/>
                        <a:gd name="T9" fmla="*/ 0 w 21600"/>
                        <a:gd name="T10" fmla="*/ 0 h 25110"/>
                        <a:gd name="T11" fmla="*/ 21600 w 21600"/>
                        <a:gd name="T12" fmla="*/ 25110 h 25110"/>
                      </a:gdLst>
                      <a:ahLst/>
                      <a:cxnLst>
                        <a:cxn ang="T6">
                          <a:pos x="T0" y="T1"/>
                        </a:cxn>
                        <a:cxn ang="T7">
                          <a:pos x="T2" y="T3"/>
                        </a:cxn>
                        <a:cxn ang="T8">
                          <a:pos x="T4" y="T5"/>
                        </a:cxn>
                      </a:cxnLst>
                      <a:rect l="T9" t="T10" r="T11" b="T12"/>
                      <a:pathLst>
                        <a:path w="21600" h="25110" fill="none" extrusionOk="0">
                          <a:moveTo>
                            <a:pt x="-1" y="0"/>
                          </a:moveTo>
                          <a:cubicBezTo>
                            <a:pt x="11929" y="0"/>
                            <a:pt x="21600" y="9670"/>
                            <a:pt x="21600" y="21600"/>
                          </a:cubicBezTo>
                          <a:cubicBezTo>
                            <a:pt x="21600" y="22775"/>
                            <a:pt x="21503" y="23949"/>
                            <a:pt x="21312" y="25109"/>
                          </a:cubicBezTo>
                        </a:path>
                        <a:path w="21600" h="25110" stroke="0" extrusionOk="0">
                          <a:moveTo>
                            <a:pt x="-1" y="0"/>
                          </a:moveTo>
                          <a:cubicBezTo>
                            <a:pt x="11929" y="0"/>
                            <a:pt x="21600" y="9670"/>
                            <a:pt x="21600" y="21600"/>
                          </a:cubicBezTo>
                          <a:cubicBezTo>
                            <a:pt x="21600" y="22775"/>
                            <a:pt x="21503" y="23949"/>
                            <a:pt x="21312" y="25109"/>
                          </a:cubicBezTo>
                          <a:lnTo>
                            <a:pt x="0" y="21600"/>
                          </a:lnTo>
                          <a:lnTo>
                            <a:pt x="-1"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69" name="Arc 295">
                      <a:extLst>
                        <a:ext uri="{FF2B5EF4-FFF2-40B4-BE49-F238E27FC236}">
                          <a16:creationId xmlns:a16="http://schemas.microsoft.com/office/drawing/2014/main" id="{90C2AFD2-5C03-4AC0-BFA9-A7EFD657F386}"/>
                        </a:ext>
                      </a:extLst>
                    </p:cNvPr>
                    <p:cNvSpPr>
                      <a:spLocks/>
                    </p:cNvSpPr>
                    <p:nvPr/>
                  </p:nvSpPr>
                  <p:spPr bwMode="auto">
                    <a:xfrm>
                      <a:off x="2885" y="520"/>
                      <a:ext cx="14" cy="20"/>
                    </a:xfrm>
                    <a:custGeom>
                      <a:avLst/>
                      <a:gdLst>
                        <a:gd name="T0" fmla="*/ 0 w 21600"/>
                        <a:gd name="T1" fmla="*/ 0 h 25110"/>
                        <a:gd name="T2" fmla="*/ 0 w 21600"/>
                        <a:gd name="T3" fmla="*/ 0 h 25110"/>
                        <a:gd name="T4" fmla="*/ 0 w 21600"/>
                        <a:gd name="T5" fmla="*/ 0 h 25110"/>
                        <a:gd name="T6" fmla="*/ 0 60000 65536"/>
                        <a:gd name="T7" fmla="*/ 0 60000 65536"/>
                        <a:gd name="T8" fmla="*/ 0 60000 65536"/>
                        <a:gd name="T9" fmla="*/ 0 w 21600"/>
                        <a:gd name="T10" fmla="*/ 0 h 25110"/>
                        <a:gd name="T11" fmla="*/ 21600 w 21600"/>
                        <a:gd name="T12" fmla="*/ 25110 h 25110"/>
                      </a:gdLst>
                      <a:ahLst/>
                      <a:cxnLst>
                        <a:cxn ang="T6">
                          <a:pos x="T0" y="T1"/>
                        </a:cxn>
                        <a:cxn ang="T7">
                          <a:pos x="T2" y="T3"/>
                        </a:cxn>
                        <a:cxn ang="T8">
                          <a:pos x="T4" y="T5"/>
                        </a:cxn>
                      </a:cxnLst>
                      <a:rect l="T9" t="T10" r="T11" b="T12"/>
                      <a:pathLst>
                        <a:path w="21600" h="25110" fill="none" extrusionOk="0">
                          <a:moveTo>
                            <a:pt x="-1" y="0"/>
                          </a:moveTo>
                          <a:cubicBezTo>
                            <a:pt x="11929" y="0"/>
                            <a:pt x="21600" y="9670"/>
                            <a:pt x="21600" y="21600"/>
                          </a:cubicBezTo>
                          <a:cubicBezTo>
                            <a:pt x="21600" y="22775"/>
                            <a:pt x="21503" y="23949"/>
                            <a:pt x="21312" y="25109"/>
                          </a:cubicBezTo>
                        </a:path>
                        <a:path w="21600" h="25110" stroke="0" extrusionOk="0">
                          <a:moveTo>
                            <a:pt x="-1" y="0"/>
                          </a:moveTo>
                          <a:cubicBezTo>
                            <a:pt x="11929" y="0"/>
                            <a:pt x="21600" y="9670"/>
                            <a:pt x="21600" y="21600"/>
                          </a:cubicBezTo>
                          <a:cubicBezTo>
                            <a:pt x="21600" y="22775"/>
                            <a:pt x="21503" y="23949"/>
                            <a:pt x="21312" y="25109"/>
                          </a:cubicBezTo>
                          <a:lnTo>
                            <a:pt x="0" y="21600"/>
                          </a:lnTo>
                          <a:lnTo>
                            <a:pt x="-1"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70" name="Arc 296">
                      <a:extLst>
                        <a:ext uri="{FF2B5EF4-FFF2-40B4-BE49-F238E27FC236}">
                          <a16:creationId xmlns:a16="http://schemas.microsoft.com/office/drawing/2014/main" id="{9B831E83-1660-495D-AC56-BC19CFE52FA2}"/>
                        </a:ext>
                      </a:extLst>
                    </p:cNvPr>
                    <p:cNvSpPr>
                      <a:spLocks/>
                    </p:cNvSpPr>
                    <p:nvPr/>
                  </p:nvSpPr>
                  <p:spPr bwMode="auto">
                    <a:xfrm>
                      <a:off x="2875" y="523"/>
                      <a:ext cx="15" cy="19"/>
                    </a:xfrm>
                    <a:custGeom>
                      <a:avLst/>
                      <a:gdLst>
                        <a:gd name="T0" fmla="*/ 0 w 23018"/>
                        <a:gd name="T1" fmla="*/ 0 h 24053"/>
                        <a:gd name="T2" fmla="*/ 0 w 23018"/>
                        <a:gd name="T3" fmla="*/ 0 h 24053"/>
                        <a:gd name="T4" fmla="*/ 0 w 23018"/>
                        <a:gd name="T5" fmla="*/ 0 h 24053"/>
                        <a:gd name="T6" fmla="*/ 0 60000 65536"/>
                        <a:gd name="T7" fmla="*/ 0 60000 65536"/>
                        <a:gd name="T8" fmla="*/ 0 60000 65536"/>
                        <a:gd name="T9" fmla="*/ 0 w 23018"/>
                        <a:gd name="T10" fmla="*/ 0 h 24053"/>
                        <a:gd name="T11" fmla="*/ 23018 w 23018"/>
                        <a:gd name="T12" fmla="*/ 24053 h 24053"/>
                      </a:gdLst>
                      <a:ahLst/>
                      <a:cxnLst>
                        <a:cxn ang="T6">
                          <a:pos x="T0" y="T1"/>
                        </a:cxn>
                        <a:cxn ang="T7">
                          <a:pos x="T2" y="T3"/>
                        </a:cxn>
                        <a:cxn ang="T8">
                          <a:pos x="T4" y="T5"/>
                        </a:cxn>
                      </a:cxnLst>
                      <a:rect l="T9" t="T10" r="T11" b="T12"/>
                      <a:pathLst>
                        <a:path w="23018" h="24053" fill="none" extrusionOk="0">
                          <a:moveTo>
                            <a:pt x="-1" y="46"/>
                          </a:moveTo>
                          <a:cubicBezTo>
                            <a:pt x="472" y="15"/>
                            <a:pt x="944" y="-1"/>
                            <a:pt x="1418" y="0"/>
                          </a:cubicBezTo>
                          <a:cubicBezTo>
                            <a:pt x="13347" y="0"/>
                            <a:pt x="23018" y="9670"/>
                            <a:pt x="23018" y="21600"/>
                          </a:cubicBezTo>
                          <a:cubicBezTo>
                            <a:pt x="23018" y="22419"/>
                            <a:pt x="22971" y="23238"/>
                            <a:pt x="22878" y="24053"/>
                          </a:cubicBezTo>
                        </a:path>
                        <a:path w="23018" h="24053" stroke="0" extrusionOk="0">
                          <a:moveTo>
                            <a:pt x="-1" y="46"/>
                          </a:moveTo>
                          <a:cubicBezTo>
                            <a:pt x="472" y="15"/>
                            <a:pt x="944" y="-1"/>
                            <a:pt x="1418" y="0"/>
                          </a:cubicBezTo>
                          <a:cubicBezTo>
                            <a:pt x="13347" y="0"/>
                            <a:pt x="23018" y="9670"/>
                            <a:pt x="23018" y="21600"/>
                          </a:cubicBezTo>
                          <a:cubicBezTo>
                            <a:pt x="23018" y="22419"/>
                            <a:pt x="22971" y="23238"/>
                            <a:pt x="22878" y="24053"/>
                          </a:cubicBezTo>
                          <a:lnTo>
                            <a:pt x="1418" y="21600"/>
                          </a:lnTo>
                          <a:lnTo>
                            <a:pt x="-1" y="46"/>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71" name="Arc 297">
                      <a:extLst>
                        <a:ext uri="{FF2B5EF4-FFF2-40B4-BE49-F238E27FC236}">
                          <a16:creationId xmlns:a16="http://schemas.microsoft.com/office/drawing/2014/main" id="{496A2B0B-A370-4E9D-B6DC-67A9C36869E1}"/>
                        </a:ext>
                      </a:extLst>
                    </p:cNvPr>
                    <p:cNvSpPr>
                      <a:spLocks/>
                    </p:cNvSpPr>
                    <p:nvPr/>
                  </p:nvSpPr>
                  <p:spPr bwMode="auto">
                    <a:xfrm>
                      <a:off x="2866" y="528"/>
                      <a:ext cx="14" cy="19"/>
                    </a:xfrm>
                    <a:custGeom>
                      <a:avLst/>
                      <a:gdLst>
                        <a:gd name="T0" fmla="*/ 0 w 21600"/>
                        <a:gd name="T1" fmla="*/ 0 h 25464"/>
                        <a:gd name="T2" fmla="*/ 0 w 21600"/>
                        <a:gd name="T3" fmla="*/ 0 h 25464"/>
                        <a:gd name="T4" fmla="*/ 0 w 21600"/>
                        <a:gd name="T5" fmla="*/ 0 h 25464"/>
                        <a:gd name="T6" fmla="*/ 0 60000 65536"/>
                        <a:gd name="T7" fmla="*/ 0 60000 65536"/>
                        <a:gd name="T8" fmla="*/ 0 60000 65536"/>
                        <a:gd name="T9" fmla="*/ 0 w 21600"/>
                        <a:gd name="T10" fmla="*/ 0 h 25464"/>
                        <a:gd name="T11" fmla="*/ 21600 w 21600"/>
                        <a:gd name="T12" fmla="*/ 25464 h 25464"/>
                      </a:gdLst>
                      <a:ahLst/>
                      <a:cxnLst>
                        <a:cxn ang="T6">
                          <a:pos x="T0" y="T1"/>
                        </a:cxn>
                        <a:cxn ang="T7">
                          <a:pos x="T2" y="T3"/>
                        </a:cxn>
                        <a:cxn ang="T8">
                          <a:pos x="T4" y="T5"/>
                        </a:cxn>
                      </a:cxnLst>
                      <a:rect l="T9" t="T10" r="T11" b="T12"/>
                      <a:pathLst>
                        <a:path w="21600" h="25464" fill="none" extrusionOk="0">
                          <a:moveTo>
                            <a:pt x="-1" y="0"/>
                          </a:moveTo>
                          <a:cubicBezTo>
                            <a:pt x="11929" y="0"/>
                            <a:pt x="21600" y="9670"/>
                            <a:pt x="21600" y="21600"/>
                          </a:cubicBezTo>
                          <a:cubicBezTo>
                            <a:pt x="21600" y="22895"/>
                            <a:pt x="21483" y="24189"/>
                            <a:pt x="21251" y="25463"/>
                          </a:cubicBezTo>
                        </a:path>
                        <a:path w="21600" h="25464" stroke="0" extrusionOk="0">
                          <a:moveTo>
                            <a:pt x="-1" y="0"/>
                          </a:moveTo>
                          <a:cubicBezTo>
                            <a:pt x="11929" y="0"/>
                            <a:pt x="21600" y="9670"/>
                            <a:pt x="21600" y="21600"/>
                          </a:cubicBezTo>
                          <a:cubicBezTo>
                            <a:pt x="21600" y="22895"/>
                            <a:pt x="21483" y="24189"/>
                            <a:pt x="21251" y="25463"/>
                          </a:cubicBezTo>
                          <a:lnTo>
                            <a:pt x="0" y="21600"/>
                          </a:lnTo>
                          <a:lnTo>
                            <a:pt x="-1"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4063" name="Group 298">
                    <a:extLst>
                      <a:ext uri="{FF2B5EF4-FFF2-40B4-BE49-F238E27FC236}">
                        <a16:creationId xmlns:a16="http://schemas.microsoft.com/office/drawing/2014/main" id="{B0F25369-EF15-42D3-AA92-5536A7775E67}"/>
                      </a:ext>
                    </a:extLst>
                  </p:cNvPr>
                  <p:cNvGrpSpPr>
                    <a:grpSpLocks/>
                  </p:cNvGrpSpPr>
                  <p:nvPr/>
                </p:nvGrpSpPr>
                <p:grpSpPr bwMode="auto">
                  <a:xfrm>
                    <a:off x="2926" y="516"/>
                    <a:ext cx="72" cy="39"/>
                    <a:chOff x="2926" y="516"/>
                    <a:chExt cx="72" cy="39"/>
                  </a:xfrm>
                </p:grpSpPr>
                <p:sp>
                  <p:nvSpPr>
                    <p:cNvPr id="34064" name="Arc 299">
                      <a:extLst>
                        <a:ext uri="{FF2B5EF4-FFF2-40B4-BE49-F238E27FC236}">
                          <a16:creationId xmlns:a16="http://schemas.microsoft.com/office/drawing/2014/main" id="{F9954AFC-0756-40AB-AF67-FFB79B16DF7A}"/>
                        </a:ext>
                      </a:extLst>
                    </p:cNvPr>
                    <p:cNvSpPr>
                      <a:spLocks/>
                    </p:cNvSpPr>
                    <p:nvPr/>
                  </p:nvSpPr>
                  <p:spPr bwMode="auto">
                    <a:xfrm>
                      <a:off x="2926" y="516"/>
                      <a:ext cx="25" cy="12"/>
                    </a:xfrm>
                    <a:custGeom>
                      <a:avLst/>
                      <a:gdLst>
                        <a:gd name="T0" fmla="*/ 0 w 36567"/>
                        <a:gd name="T1" fmla="*/ 0 h 21600"/>
                        <a:gd name="T2" fmla="*/ 0 w 36567"/>
                        <a:gd name="T3" fmla="*/ 0 h 21600"/>
                        <a:gd name="T4" fmla="*/ 0 w 36567"/>
                        <a:gd name="T5" fmla="*/ 0 h 21600"/>
                        <a:gd name="T6" fmla="*/ 0 60000 65536"/>
                        <a:gd name="T7" fmla="*/ 0 60000 65536"/>
                        <a:gd name="T8" fmla="*/ 0 60000 65536"/>
                        <a:gd name="T9" fmla="*/ 0 w 36567"/>
                        <a:gd name="T10" fmla="*/ 0 h 21600"/>
                        <a:gd name="T11" fmla="*/ 36567 w 36567"/>
                        <a:gd name="T12" fmla="*/ 21600 h 21600"/>
                      </a:gdLst>
                      <a:ahLst/>
                      <a:cxnLst>
                        <a:cxn ang="T6">
                          <a:pos x="T0" y="T1"/>
                        </a:cxn>
                        <a:cxn ang="T7">
                          <a:pos x="T2" y="T3"/>
                        </a:cxn>
                        <a:cxn ang="T8">
                          <a:pos x="T4" y="T5"/>
                        </a:cxn>
                      </a:cxnLst>
                      <a:rect l="T9" t="T10" r="T11" b="T12"/>
                      <a:pathLst>
                        <a:path w="36567" h="21600" fill="none" extrusionOk="0">
                          <a:moveTo>
                            <a:pt x="-1" y="19902"/>
                          </a:moveTo>
                          <a:cubicBezTo>
                            <a:pt x="885" y="8666"/>
                            <a:pt x="10261" y="-1"/>
                            <a:pt x="21533" y="0"/>
                          </a:cubicBezTo>
                          <a:cubicBezTo>
                            <a:pt x="27145" y="0"/>
                            <a:pt x="32537" y="2184"/>
                            <a:pt x="36567" y="6090"/>
                          </a:cubicBezTo>
                        </a:path>
                        <a:path w="36567" h="21600" stroke="0" extrusionOk="0">
                          <a:moveTo>
                            <a:pt x="-1" y="19902"/>
                          </a:moveTo>
                          <a:cubicBezTo>
                            <a:pt x="885" y="8666"/>
                            <a:pt x="10261" y="-1"/>
                            <a:pt x="21533" y="0"/>
                          </a:cubicBezTo>
                          <a:cubicBezTo>
                            <a:pt x="27145" y="0"/>
                            <a:pt x="32537" y="2184"/>
                            <a:pt x="36567" y="6090"/>
                          </a:cubicBezTo>
                          <a:lnTo>
                            <a:pt x="21533" y="21600"/>
                          </a:lnTo>
                          <a:lnTo>
                            <a:pt x="-1" y="19902"/>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65" name="Arc 300">
                      <a:extLst>
                        <a:ext uri="{FF2B5EF4-FFF2-40B4-BE49-F238E27FC236}">
                          <a16:creationId xmlns:a16="http://schemas.microsoft.com/office/drawing/2014/main" id="{B6724C33-1E89-4605-AE55-4D74F11D89C3}"/>
                        </a:ext>
                      </a:extLst>
                    </p:cNvPr>
                    <p:cNvSpPr>
                      <a:spLocks/>
                    </p:cNvSpPr>
                    <p:nvPr/>
                  </p:nvSpPr>
                  <p:spPr bwMode="auto">
                    <a:xfrm>
                      <a:off x="2934" y="524"/>
                      <a:ext cx="26" cy="12"/>
                    </a:xfrm>
                    <a:custGeom>
                      <a:avLst/>
                      <a:gdLst>
                        <a:gd name="T0" fmla="*/ 0 w 33951"/>
                        <a:gd name="T1" fmla="*/ 0 h 21600"/>
                        <a:gd name="T2" fmla="*/ 0 w 33951"/>
                        <a:gd name="T3" fmla="*/ 0 h 21600"/>
                        <a:gd name="T4" fmla="*/ 0 w 33951"/>
                        <a:gd name="T5" fmla="*/ 0 h 21600"/>
                        <a:gd name="T6" fmla="*/ 0 60000 65536"/>
                        <a:gd name="T7" fmla="*/ 0 60000 65536"/>
                        <a:gd name="T8" fmla="*/ 0 60000 65536"/>
                        <a:gd name="T9" fmla="*/ 0 w 33951"/>
                        <a:gd name="T10" fmla="*/ 0 h 21600"/>
                        <a:gd name="T11" fmla="*/ 33951 w 33951"/>
                        <a:gd name="T12" fmla="*/ 21600 h 21600"/>
                      </a:gdLst>
                      <a:ahLst/>
                      <a:cxnLst>
                        <a:cxn ang="T6">
                          <a:pos x="T0" y="T1"/>
                        </a:cxn>
                        <a:cxn ang="T7">
                          <a:pos x="T2" y="T3"/>
                        </a:cxn>
                        <a:cxn ang="T8">
                          <a:pos x="T4" y="T5"/>
                        </a:cxn>
                      </a:cxnLst>
                      <a:rect l="T9" t="T10" r="T11" b="T12"/>
                      <a:pathLst>
                        <a:path w="33951" h="21600" fill="none" extrusionOk="0">
                          <a:moveTo>
                            <a:pt x="0" y="21600"/>
                          </a:moveTo>
                          <a:cubicBezTo>
                            <a:pt x="0" y="9670"/>
                            <a:pt x="9670" y="0"/>
                            <a:pt x="21600" y="0"/>
                          </a:cubicBezTo>
                          <a:cubicBezTo>
                            <a:pt x="26016" y="0"/>
                            <a:pt x="30327" y="1353"/>
                            <a:pt x="33950" y="3879"/>
                          </a:cubicBezTo>
                        </a:path>
                        <a:path w="33951" h="21600" stroke="0" extrusionOk="0">
                          <a:moveTo>
                            <a:pt x="0" y="21600"/>
                          </a:moveTo>
                          <a:cubicBezTo>
                            <a:pt x="0" y="9670"/>
                            <a:pt x="9670" y="0"/>
                            <a:pt x="21600" y="0"/>
                          </a:cubicBezTo>
                          <a:cubicBezTo>
                            <a:pt x="26016" y="0"/>
                            <a:pt x="30327" y="1353"/>
                            <a:pt x="33950" y="3879"/>
                          </a:cubicBezTo>
                          <a:lnTo>
                            <a:pt x="21600" y="21600"/>
                          </a:lnTo>
                          <a:lnTo>
                            <a:pt x="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66" name="Arc 301">
                      <a:extLst>
                        <a:ext uri="{FF2B5EF4-FFF2-40B4-BE49-F238E27FC236}">
                          <a16:creationId xmlns:a16="http://schemas.microsoft.com/office/drawing/2014/main" id="{4E92B333-1FB8-460B-966F-7377A8FE52F9}"/>
                        </a:ext>
                      </a:extLst>
                    </p:cNvPr>
                    <p:cNvSpPr>
                      <a:spLocks/>
                    </p:cNvSpPr>
                    <p:nvPr/>
                  </p:nvSpPr>
                  <p:spPr bwMode="auto">
                    <a:xfrm>
                      <a:off x="2946" y="531"/>
                      <a:ext cx="30" cy="16"/>
                    </a:xfrm>
                    <a:custGeom>
                      <a:avLst/>
                      <a:gdLst>
                        <a:gd name="T0" fmla="*/ 0 w 30428"/>
                        <a:gd name="T1" fmla="*/ 0 h 21600"/>
                        <a:gd name="T2" fmla="*/ 0 w 30428"/>
                        <a:gd name="T3" fmla="*/ 0 h 21600"/>
                        <a:gd name="T4" fmla="*/ 0 w 30428"/>
                        <a:gd name="T5" fmla="*/ 0 h 21600"/>
                        <a:gd name="T6" fmla="*/ 0 60000 65536"/>
                        <a:gd name="T7" fmla="*/ 0 60000 65536"/>
                        <a:gd name="T8" fmla="*/ 0 60000 65536"/>
                        <a:gd name="T9" fmla="*/ 0 w 30428"/>
                        <a:gd name="T10" fmla="*/ 0 h 21600"/>
                        <a:gd name="T11" fmla="*/ 30428 w 30428"/>
                        <a:gd name="T12" fmla="*/ 21600 h 21600"/>
                      </a:gdLst>
                      <a:ahLst/>
                      <a:cxnLst>
                        <a:cxn ang="T6">
                          <a:pos x="T0" y="T1"/>
                        </a:cxn>
                        <a:cxn ang="T7">
                          <a:pos x="T2" y="T3"/>
                        </a:cxn>
                        <a:cxn ang="T8">
                          <a:pos x="T4" y="T5"/>
                        </a:cxn>
                      </a:cxnLst>
                      <a:rect l="T9" t="T10" r="T11" b="T12"/>
                      <a:pathLst>
                        <a:path w="30428" h="21600" fill="none" extrusionOk="0">
                          <a:moveTo>
                            <a:pt x="0" y="19041"/>
                          </a:moveTo>
                          <a:cubicBezTo>
                            <a:pt x="1296" y="8178"/>
                            <a:pt x="10508" y="-1"/>
                            <a:pt x="21448" y="0"/>
                          </a:cubicBezTo>
                          <a:cubicBezTo>
                            <a:pt x="24546" y="0"/>
                            <a:pt x="27609" y="666"/>
                            <a:pt x="30427" y="1955"/>
                          </a:cubicBezTo>
                        </a:path>
                        <a:path w="30428" h="21600" stroke="0" extrusionOk="0">
                          <a:moveTo>
                            <a:pt x="0" y="19041"/>
                          </a:moveTo>
                          <a:cubicBezTo>
                            <a:pt x="1296" y="8178"/>
                            <a:pt x="10508" y="-1"/>
                            <a:pt x="21448" y="0"/>
                          </a:cubicBezTo>
                          <a:cubicBezTo>
                            <a:pt x="24546" y="0"/>
                            <a:pt x="27609" y="666"/>
                            <a:pt x="30427" y="1955"/>
                          </a:cubicBezTo>
                          <a:lnTo>
                            <a:pt x="21448" y="21600"/>
                          </a:lnTo>
                          <a:lnTo>
                            <a:pt x="0" y="1904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67" name="Arc 302">
                      <a:extLst>
                        <a:ext uri="{FF2B5EF4-FFF2-40B4-BE49-F238E27FC236}">
                          <a16:creationId xmlns:a16="http://schemas.microsoft.com/office/drawing/2014/main" id="{ACBAD71E-2047-4D6B-AF1A-D49AF91DC40B}"/>
                        </a:ext>
                      </a:extLst>
                    </p:cNvPr>
                    <p:cNvSpPr>
                      <a:spLocks/>
                    </p:cNvSpPr>
                    <p:nvPr/>
                  </p:nvSpPr>
                  <p:spPr bwMode="auto">
                    <a:xfrm>
                      <a:off x="2964" y="535"/>
                      <a:ext cx="34" cy="20"/>
                    </a:xfrm>
                    <a:custGeom>
                      <a:avLst/>
                      <a:gdLst>
                        <a:gd name="T0" fmla="*/ 0 w 29723"/>
                        <a:gd name="T1" fmla="*/ 0 h 21600"/>
                        <a:gd name="T2" fmla="*/ 0 w 29723"/>
                        <a:gd name="T3" fmla="*/ 0 h 21600"/>
                        <a:gd name="T4" fmla="*/ 0 w 29723"/>
                        <a:gd name="T5" fmla="*/ 0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0" y="18501"/>
                          </a:moveTo>
                          <a:cubicBezTo>
                            <a:pt x="1540" y="7879"/>
                            <a:pt x="10644" y="-1"/>
                            <a:pt x="21377" y="0"/>
                          </a:cubicBezTo>
                          <a:cubicBezTo>
                            <a:pt x="24242" y="0"/>
                            <a:pt x="27079" y="570"/>
                            <a:pt x="29722" y="1677"/>
                          </a:cubicBezTo>
                        </a:path>
                        <a:path w="29723" h="21600" stroke="0" extrusionOk="0">
                          <a:moveTo>
                            <a:pt x="0" y="18501"/>
                          </a:moveTo>
                          <a:cubicBezTo>
                            <a:pt x="1540" y="7879"/>
                            <a:pt x="10644" y="-1"/>
                            <a:pt x="21377" y="0"/>
                          </a:cubicBezTo>
                          <a:cubicBezTo>
                            <a:pt x="24242" y="0"/>
                            <a:pt x="27079" y="570"/>
                            <a:pt x="29722" y="1677"/>
                          </a:cubicBezTo>
                          <a:lnTo>
                            <a:pt x="21377" y="21600"/>
                          </a:lnTo>
                          <a:lnTo>
                            <a:pt x="0" y="1850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nvGrpSpPr>
            <p:cNvPr id="33917" name="Group 303">
              <a:extLst>
                <a:ext uri="{FF2B5EF4-FFF2-40B4-BE49-F238E27FC236}">
                  <a16:creationId xmlns:a16="http://schemas.microsoft.com/office/drawing/2014/main" id="{CCCB084F-3D13-47E1-889B-92EA0A2EC6BC}"/>
                </a:ext>
              </a:extLst>
            </p:cNvPr>
            <p:cNvGrpSpPr>
              <a:grpSpLocks/>
            </p:cNvGrpSpPr>
            <p:nvPr/>
          </p:nvGrpSpPr>
          <p:grpSpPr bwMode="auto">
            <a:xfrm>
              <a:off x="2520" y="387"/>
              <a:ext cx="745" cy="521"/>
              <a:chOff x="2520" y="387"/>
              <a:chExt cx="745" cy="521"/>
            </a:xfrm>
          </p:grpSpPr>
          <p:grpSp>
            <p:nvGrpSpPr>
              <p:cNvPr id="33918" name="Group 304">
                <a:extLst>
                  <a:ext uri="{FF2B5EF4-FFF2-40B4-BE49-F238E27FC236}">
                    <a16:creationId xmlns:a16="http://schemas.microsoft.com/office/drawing/2014/main" id="{DD2EA8FD-0422-4410-85DD-715861FC9652}"/>
                  </a:ext>
                </a:extLst>
              </p:cNvPr>
              <p:cNvGrpSpPr>
                <a:grpSpLocks/>
              </p:cNvGrpSpPr>
              <p:nvPr/>
            </p:nvGrpSpPr>
            <p:grpSpPr bwMode="auto">
              <a:xfrm>
                <a:off x="2981" y="387"/>
                <a:ext cx="284" cy="362"/>
                <a:chOff x="2981" y="387"/>
                <a:chExt cx="284" cy="362"/>
              </a:xfrm>
            </p:grpSpPr>
            <p:grpSp>
              <p:nvGrpSpPr>
                <p:cNvPr id="33975" name="Group 305">
                  <a:extLst>
                    <a:ext uri="{FF2B5EF4-FFF2-40B4-BE49-F238E27FC236}">
                      <a16:creationId xmlns:a16="http://schemas.microsoft.com/office/drawing/2014/main" id="{200713D4-06B4-4753-B037-DAA871A90366}"/>
                    </a:ext>
                  </a:extLst>
                </p:cNvPr>
                <p:cNvGrpSpPr>
                  <a:grpSpLocks/>
                </p:cNvGrpSpPr>
                <p:nvPr/>
              </p:nvGrpSpPr>
              <p:grpSpPr bwMode="auto">
                <a:xfrm>
                  <a:off x="3172" y="387"/>
                  <a:ext cx="93" cy="116"/>
                  <a:chOff x="3172" y="387"/>
                  <a:chExt cx="93" cy="116"/>
                </a:xfrm>
              </p:grpSpPr>
              <p:sp>
                <p:nvSpPr>
                  <p:cNvPr id="34043" name="Oval 306">
                    <a:extLst>
                      <a:ext uri="{FF2B5EF4-FFF2-40B4-BE49-F238E27FC236}">
                        <a16:creationId xmlns:a16="http://schemas.microsoft.com/office/drawing/2014/main" id="{37F11C13-E7FA-42DD-8700-0CD1F14FA7EF}"/>
                      </a:ext>
                    </a:extLst>
                  </p:cNvPr>
                  <p:cNvSpPr>
                    <a:spLocks noChangeArrowheads="1"/>
                  </p:cNvSpPr>
                  <p:nvPr/>
                </p:nvSpPr>
                <p:spPr bwMode="auto">
                  <a:xfrm>
                    <a:off x="3201" y="38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44" name="Oval 307">
                    <a:extLst>
                      <a:ext uri="{FF2B5EF4-FFF2-40B4-BE49-F238E27FC236}">
                        <a16:creationId xmlns:a16="http://schemas.microsoft.com/office/drawing/2014/main" id="{2934080C-E0B1-4962-9E3D-035B337C7950}"/>
                      </a:ext>
                    </a:extLst>
                  </p:cNvPr>
                  <p:cNvSpPr>
                    <a:spLocks noChangeArrowheads="1"/>
                  </p:cNvSpPr>
                  <p:nvPr/>
                </p:nvSpPr>
                <p:spPr bwMode="auto">
                  <a:xfrm>
                    <a:off x="3206" y="40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45" name="Oval 308">
                    <a:extLst>
                      <a:ext uri="{FF2B5EF4-FFF2-40B4-BE49-F238E27FC236}">
                        <a16:creationId xmlns:a16="http://schemas.microsoft.com/office/drawing/2014/main" id="{6FCEBFEF-C39F-4E72-A800-BEF0291134F6}"/>
                      </a:ext>
                    </a:extLst>
                  </p:cNvPr>
                  <p:cNvSpPr>
                    <a:spLocks noChangeArrowheads="1"/>
                  </p:cNvSpPr>
                  <p:nvPr/>
                </p:nvSpPr>
                <p:spPr bwMode="auto">
                  <a:xfrm>
                    <a:off x="3175" y="39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46" name="Oval 309">
                    <a:extLst>
                      <a:ext uri="{FF2B5EF4-FFF2-40B4-BE49-F238E27FC236}">
                        <a16:creationId xmlns:a16="http://schemas.microsoft.com/office/drawing/2014/main" id="{2BEDAC61-CAC7-46D7-B089-907F34F0A3E6}"/>
                      </a:ext>
                    </a:extLst>
                  </p:cNvPr>
                  <p:cNvSpPr>
                    <a:spLocks noChangeArrowheads="1"/>
                  </p:cNvSpPr>
                  <p:nvPr/>
                </p:nvSpPr>
                <p:spPr bwMode="auto">
                  <a:xfrm>
                    <a:off x="3172" y="42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47" name="Oval 310">
                    <a:extLst>
                      <a:ext uri="{FF2B5EF4-FFF2-40B4-BE49-F238E27FC236}">
                        <a16:creationId xmlns:a16="http://schemas.microsoft.com/office/drawing/2014/main" id="{1F7D3AA4-C14A-4613-A297-A7A0C678DC65}"/>
                      </a:ext>
                    </a:extLst>
                  </p:cNvPr>
                  <p:cNvSpPr>
                    <a:spLocks noChangeArrowheads="1"/>
                  </p:cNvSpPr>
                  <p:nvPr/>
                </p:nvSpPr>
                <p:spPr bwMode="auto">
                  <a:xfrm>
                    <a:off x="3227"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48" name="Oval 311">
                    <a:extLst>
                      <a:ext uri="{FF2B5EF4-FFF2-40B4-BE49-F238E27FC236}">
                        <a16:creationId xmlns:a16="http://schemas.microsoft.com/office/drawing/2014/main" id="{3789B851-C59C-4FD5-89B6-1D01B7A3603D}"/>
                      </a:ext>
                    </a:extLst>
                  </p:cNvPr>
                  <p:cNvSpPr>
                    <a:spLocks noChangeArrowheads="1"/>
                  </p:cNvSpPr>
                  <p:nvPr/>
                </p:nvSpPr>
                <p:spPr bwMode="auto">
                  <a:xfrm>
                    <a:off x="3201"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49" name="Oval 312">
                    <a:extLst>
                      <a:ext uri="{FF2B5EF4-FFF2-40B4-BE49-F238E27FC236}">
                        <a16:creationId xmlns:a16="http://schemas.microsoft.com/office/drawing/2014/main" id="{7D482B88-CF53-4EF5-94DC-9FF032B21333}"/>
                      </a:ext>
                    </a:extLst>
                  </p:cNvPr>
                  <p:cNvSpPr>
                    <a:spLocks noChangeArrowheads="1"/>
                  </p:cNvSpPr>
                  <p:nvPr/>
                </p:nvSpPr>
                <p:spPr bwMode="auto">
                  <a:xfrm>
                    <a:off x="3185"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50" name="Oval 313">
                    <a:extLst>
                      <a:ext uri="{FF2B5EF4-FFF2-40B4-BE49-F238E27FC236}">
                        <a16:creationId xmlns:a16="http://schemas.microsoft.com/office/drawing/2014/main" id="{1172095D-379E-4E24-9BFF-70EEEB257B9A}"/>
                      </a:ext>
                    </a:extLst>
                  </p:cNvPr>
                  <p:cNvSpPr>
                    <a:spLocks noChangeArrowheads="1"/>
                  </p:cNvSpPr>
                  <p:nvPr/>
                </p:nvSpPr>
                <p:spPr bwMode="auto">
                  <a:xfrm>
                    <a:off x="3173" y="445"/>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51" name="Oval 314">
                    <a:extLst>
                      <a:ext uri="{FF2B5EF4-FFF2-40B4-BE49-F238E27FC236}">
                        <a16:creationId xmlns:a16="http://schemas.microsoft.com/office/drawing/2014/main" id="{30950E44-CAAC-432C-94B9-7A88BFC68516}"/>
                      </a:ext>
                    </a:extLst>
                  </p:cNvPr>
                  <p:cNvSpPr>
                    <a:spLocks noChangeArrowheads="1"/>
                  </p:cNvSpPr>
                  <p:nvPr/>
                </p:nvSpPr>
                <p:spPr bwMode="auto">
                  <a:xfrm>
                    <a:off x="3244" y="4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52" name="Oval 315">
                    <a:extLst>
                      <a:ext uri="{FF2B5EF4-FFF2-40B4-BE49-F238E27FC236}">
                        <a16:creationId xmlns:a16="http://schemas.microsoft.com/office/drawing/2014/main" id="{57928188-8011-469A-B973-DB6F7B308435}"/>
                      </a:ext>
                    </a:extLst>
                  </p:cNvPr>
                  <p:cNvSpPr>
                    <a:spLocks noChangeArrowheads="1"/>
                  </p:cNvSpPr>
                  <p:nvPr/>
                </p:nvSpPr>
                <p:spPr bwMode="auto">
                  <a:xfrm>
                    <a:off x="3212" y="46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53" name="Oval 316">
                    <a:extLst>
                      <a:ext uri="{FF2B5EF4-FFF2-40B4-BE49-F238E27FC236}">
                        <a16:creationId xmlns:a16="http://schemas.microsoft.com/office/drawing/2014/main" id="{6E94680D-BC06-48BC-819C-B76CED918D9C}"/>
                      </a:ext>
                    </a:extLst>
                  </p:cNvPr>
                  <p:cNvSpPr>
                    <a:spLocks noChangeArrowheads="1"/>
                  </p:cNvSpPr>
                  <p:nvPr/>
                </p:nvSpPr>
                <p:spPr bwMode="auto">
                  <a:xfrm>
                    <a:off x="3227" y="4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54" name="Oval 317">
                    <a:extLst>
                      <a:ext uri="{FF2B5EF4-FFF2-40B4-BE49-F238E27FC236}">
                        <a16:creationId xmlns:a16="http://schemas.microsoft.com/office/drawing/2014/main" id="{E9943121-4C8C-4C44-A54F-7F0573AFD743}"/>
                      </a:ext>
                    </a:extLst>
                  </p:cNvPr>
                  <p:cNvSpPr>
                    <a:spLocks noChangeArrowheads="1"/>
                  </p:cNvSpPr>
                  <p:nvPr/>
                </p:nvSpPr>
                <p:spPr bwMode="auto">
                  <a:xfrm>
                    <a:off x="3181" y="47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55" name="Oval 318">
                    <a:extLst>
                      <a:ext uri="{FF2B5EF4-FFF2-40B4-BE49-F238E27FC236}">
                        <a16:creationId xmlns:a16="http://schemas.microsoft.com/office/drawing/2014/main" id="{7E2A5F72-596F-49B8-9BE4-C59771CAF450}"/>
                      </a:ext>
                    </a:extLst>
                  </p:cNvPr>
                  <p:cNvSpPr>
                    <a:spLocks noChangeArrowheads="1"/>
                  </p:cNvSpPr>
                  <p:nvPr/>
                </p:nvSpPr>
                <p:spPr bwMode="auto">
                  <a:xfrm>
                    <a:off x="3253" y="4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56" name="Oval 319">
                    <a:extLst>
                      <a:ext uri="{FF2B5EF4-FFF2-40B4-BE49-F238E27FC236}">
                        <a16:creationId xmlns:a16="http://schemas.microsoft.com/office/drawing/2014/main" id="{2A2D375C-8357-4FFA-BB96-1CF483C6940E}"/>
                      </a:ext>
                    </a:extLst>
                  </p:cNvPr>
                  <p:cNvSpPr>
                    <a:spLocks noChangeArrowheads="1"/>
                  </p:cNvSpPr>
                  <p:nvPr/>
                </p:nvSpPr>
                <p:spPr bwMode="auto">
                  <a:xfrm>
                    <a:off x="3209" y="49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nvGrpSpPr>
                <p:cNvPr id="33976" name="Group 320">
                  <a:extLst>
                    <a:ext uri="{FF2B5EF4-FFF2-40B4-BE49-F238E27FC236}">
                      <a16:creationId xmlns:a16="http://schemas.microsoft.com/office/drawing/2014/main" id="{9C1404A5-D2BC-4BCB-BE7E-D8CE0895D3A9}"/>
                    </a:ext>
                  </a:extLst>
                </p:cNvPr>
                <p:cNvGrpSpPr>
                  <a:grpSpLocks/>
                </p:cNvGrpSpPr>
                <p:nvPr/>
              </p:nvGrpSpPr>
              <p:grpSpPr bwMode="auto">
                <a:xfrm>
                  <a:off x="3001" y="482"/>
                  <a:ext cx="186" cy="145"/>
                  <a:chOff x="3001" y="482"/>
                  <a:chExt cx="186" cy="145"/>
                </a:xfrm>
              </p:grpSpPr>
              <p:sp>
                <p:nvSpPr>
                  <p:cNvPr id="34002" name="Oval 321">
                    <a:extLst>
                      <a:ext uri="{FF2B5EF4-FFF2-40B4-BE49-F238E27FC236}">
                        <a16:creationId xmlns:a16="http://schemas.microsoft.com/office/drawing/2014/main" id="{0B366800-C917-47BD-8E68-2B06D8CDC5D3}"/>
                      </a:ext>
                    </a:extLst>
                  </p:cNvPr>
                  <p:cNvSpPr>
                    <a:spLocks noChangeArrowheads="1"/>
                  </p:cNvSpPr>
                  <p:nvPr/>
                </p:nvSpPr>
                <p:spPr bwMode="auto">
                  <a:xfrm>
                    <a:off x="3054" y="5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nvGrpSpPr>
                  <p:cNvPr id="34003" name="Group 322">
                    <a:extLst>
                      <a:ext uri="{FF2B5EF4-FFF2-40B4-BE49-F238E27FC236}">
                        <a16:creationId xmlns:a16="http://schemas.microsoft.com/office/drawing/2014/main" id="{4677C8E5-36C8-4931-A807-E71D89903E5D}"/>
                      </a:ext>
                    </a:extLst>
                  </p:cNvPr>
                  <p:cNvGrpSpPr>
                    <a:grpSpLocks/>
                  </p:cNvGrpSpPr>
                  <p:nvPr/>
                </p:nvGrpSpPr>
                <p:grpSpPr bwMode="auto">
                  <a:xfrm>
                    <a:off x="3001" y="482"/>
                    <a:ext cx="186" cy="145"/>
                    <a:chOff x="3001" y="482"/>
                    <a:chExt cx="186" cy="145"/>
                  </a:xfrm>
                </p:grpSpPr>
                <p:sp>
                  <p:nvSpPr>
                    <p:cNvPr id="34004" name="Oval 323">
                      <a:extLst>
                        <a:ext uri="{FF2B5EF4-FFF2-40B4-BE49-F238E27FC236}">
                          <a16:creationId xmlns:a16="http://schemas.microsoft.com/office/drawing/2014/main" id="{86E847FA-1EEF-4AF6-AFA3-345DE4572919}"/>
                        </a:ext>
                      </a:extLst>
                    </p:cNvPr>
                    <p:cNvSpPr>
                      <a:spLocks noChangeArrowheads="1"/>
                    </p:cNvSpPr>
                    <p:nvPr/>
                  </p:nvSpPr>
                  <p:spPr bwMode="auto">
                    <a:xfrm>
                      <a:off x="3086" y="48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05" name="Oval 324">
                      <a:extLst>
                        <a:ext uri="{FF2B5EF4-FFF2-40B4-BE49-F238E27FC236}">
                          <a16:creationId xmlns:a16="http://schemas.microsoft.com/office/drawing/2014/main" id="{00940852-0036-490D-B1B6-EFBFEED2FB8E}"/>
                        </a:ext>
                      </a:extLst>
                    </p:cNvPr>
                    <p:cNvSpPr>
                      <a:spLocks noChangeArrowheads="1"/>
                    </p:cNvSpPr>
                    <p:nvPr/>
                  </p:nvSpPr>
                  <p:spPr bwMode="auto">
                    <a:xfrm>
                      <a:off x="3123" y="49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06" name="Oval 325">
                      <a:extLst>
                        <a:ext uri="{FF2B5EF4-FFF2-40B4-BE49-F238E27FC236}">
                          <a16:creationId xmlns:a16="http://schemas.microsoft.com/office/drawing/2014/main" id="{C908F8B9-80A9-4915-A3E9-A00A251C3107}"/>
                        </a:ext>
                      </a:extLst>
                    </p:cNvPr>
                    <p:cNvSpPr>
                      <a:spLocks noChangeArrowheads="1"/>
                    </p:cNvSpPr>
                    <p:nvPr/>
                  </p:nvSpPr>
                  <p:spPr bwMode="auto">
                    <a:xfrm>
                      <a:off x="3105" y="4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07" name="Oval 326">
                      <a:extLst>
                        <a:ext uri="{FF2B5EF4-FFF2-40B4-BE49-F238E27FC236}">
                          <a16:creationId xmlns:a16="http://schemas.microsoft.com/office/drawing/2014/main" id="{993826A4-79BA-4ED8-89DE-52615D86FD56}"/>
                        </a:ext>
                      </a:extLst>
                    </p:cNvPr>
                    <p:cNvSpPr>
                      <a:spLocks noChangeArrowheads="1"/>
                    </p:cNvSpPr>
                    <p:nvPr/>
                  </p:nvSpPr>
                  <p:spPr bwMode="auto">
                    <a:xfrm>
                      <a:off x="3154" y="519"/>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08" name="Oval 327">
                      <a:extLst>
                        <a:ext uri="{FF2B5EF4-FFF2-40B4-BE49-F238E27FC236}">
                          <a16:creationId xmlns:a16="http://schemas.microsoft.com/office/drawing/2014/main" id="{5DE6CC2D-F5F6-4D6F-A77F-F5AC47B2412E}"/>
                        </a:ext>
                      </a:extLst>
                    </p:cNvPr>
                    <p:cNvSpPr>
                      <a:spLocks noChangeArrowheads="1"/>
                    </p:cNvSpPr>
                    <p:nvPr/>
                  </p:nvSpPr>
                  <p:spPr bwMode="auto">
                    <a:xfrm>
                      <a:off x="3135" y="52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09" name="Oval 328">
                      <a:extLst>
                        <a:ext uri="{FF2B5EF4-FFF2-40B4-BE49-F238E27FC236}">
                          <a16:creationId xmlns:a16="http://schemas.microsoft.com/office/drawing/2014/main" id="{29729A5C-7D56-4D9F-8FA0-8B00B7D7DE48}"/>
                        </a:ext>
                      </a:extLst>
                    </p:cNvPr>
                    <p:cNvSpPr>
                      <a:spLocks noChangeArrowheads="1"/>
                    </p:cNvSpPr>
                    <p:nvPr/>
                  </p:nvSpPr>
                  <p:spPr bwMode="auto">
                    <a:xfrm>
                      <a:off x="3080" y="51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10" name="Oval 329">
                      <a:extLst>
                        <a:ext uri="{FF2B5EF4-FFF2-40B4-BE49-F238E27FC236}">
                          <a16:creationId xmlns:a16="http://schemas.microsoft.com/office/drawing/2014/main" id="{5AA17F48-F25A-4C46-967E-698AD6F8C66A}"/>
                        </a:ext>
                      </a:extLst>
                    </p:cNvPr>
                    <p:cNvSpPr>
                      <a:spLocks noChangeArrowheads="1"/>
                    </p:cNvSpPr>
                    <p:nvPr/>
                  </p:nvSpPr>
                  <p:spPr bwMode="auto">
                    <a:xfrm>
                      <a:off x="3069" y="49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11" name="Oval 330">
                      <a:extLst>
                        <a:ext uri="{FF2B5EF4-FFF2-40B4-BE49-F238E27FC236}">
                          <a16:creationId xmlns:a16="http://schemas.microsoft.com/office/drawing/2014/main" id="{41338FAD-3093-4845-93A4-F759D455D4C3}"/>
                        </a:ext>
                      </a:extLst>
                    </p:cNvPr>
                    <p:cNvSpPr>
                      <a:spLocks noChangeArrowheads="1"/>
                    </p:cNvSpPr>
                    <p:nvPr/>
                  </p:nvSpPr>
                  <p:spPr bwMode="auto">
                    <a:xfrm>
                      <a:off x="3048" y="49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12" name="Oval 331">
                      <a:extLst>
                        <a:ext uri="{FF2B5EF4-FFF2-40B4-BE49-F238E27FC236}">
                          <a16:creationId xmlns:a16="http://schemas.microsoft.com/office/drawing/2014/main" id="{267711D3-98F2-49DC-B07D-1464F4142B83}"/>
                        </a:ext>
                      </a:extLst>
                    </p:cNvPr>
                    <p:cNvSpPr>
                      <a:spLocks noChangeArrowheads="1"/>
                    </p:cNvSpPr>
                    <p:nvPr/>
                  </p:nvSpPr>
                  <p:spPr bwMode="auto">
                    <a:xfrm>
                      <a:off x="3051" y="50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13" name="Oval 332">
                      <a:extLst>
                        <a:ext uri="{FF2B5EF4-FFF2-40B4-BE49-F238E27FC236}">
                          <a16:creationId xmlns:a16="http://schemas.microsoft.com/office/drawing/2014/main" id="{9066B665-C5C6-43BE-ACB0-9133D039DC05}"/>
                        </a:ext>
                      </a:extLst>
                    </p:cNvPr>
                    <p:cNvSpPr>
                      <a:spLocks noChangeArrowheads="1"/>
                    </p:cNvSpPr>
                    <p:nvPr/>
                  </p:nvSpPr>
                  <p:spPr bwMode="auto">
                    <a:xfrm>
                      <a:off x="3044" y="52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14" name="Oval 333">
                      <a:extLst>
                        <a:ext uri="{FF2B5EF4-FFF2-40B4-BE49-F238E27FC236}">
                          <a16:creationId xmlns:a16="http://schemas.microsoft.com/office/drawing/2014/main" id="{07D07F32-BC53-4FA6-9486-7C5B806CD789}"/>
                        </a:ext>
                      </a:extLst>
                    </p:cNvPr>
                    <p:cNvSpPr>
                      <a:spLocks noChangeArrowheads="1"/>
                    </p:cNvSpPr>
                    <p:nvPr/>
                  </p:nvSpPr>
                  <p:spPr bwMode="auto">
                    <a:xfrm>
                      <a:off x="3021" y="5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15" name="Oval 334">
                      <a:extLst>
                        <a:ext uri="{FF2B5EF4-FFF2-40B4-BE49-F238E27FC236}">
                          <a16:creationId xmlns:a16="http://schemas.microsoft.com/office/drawing/2014/main" id="{357DD8EA-535D-49AA-AC80-D941DD6334C8}"/>
                        </a:ext>
                      </a:extLst>
                    </p:cNvPr>
                    <p:cNvSpPr>
                      <a:spLocks noChangeArrowheads="1"/>
                    </p:cNvSpPr>
                    <p:nvPr/>
                  </p:nvSpPr>
                  <p:spPr bwMode="auto">
                    <a:xfrm>
                      <a:off x="3072" y="54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16" name="Oval 335">
                      <a:extLst>
                        <a:ext uri="{FF2B5EF4-FFF2-40B4-BE49-F238E27FC236}">
                          <a16:creationId xmlns:a16="http://schemas.microsoft.com/office/drawing/2014/main" id="{02A16AFD-D16E-4FF8-BC7E-E65433025948}"/>
                        </a:ext>
                      </a:extLst>
                    </p:cNvPr>
                    <p:cNvSpPr>
                      <a:spLocks noChangeArrowheads="1"/>
                    </p:cNvSpPr>
                    <p:nvPr/>
                  </p:nvSpPr>
                  <p:spPr bwMode="auto">
                    <a:xfrm>
                      <a:off x="3106" y="50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17" name="Oval 336">
                      <a:extLst>
                        <a:ext uri="{FF2B5EF4-FFF2-40B4-BE49-F238E27FC236}">
                          <a16:creationId xmlns:a16="http://schemas.microsoft.com/office/drawing/2014/main" id="{6CA43AC0-64DD-47E8-81DF-3501BC5C18F2}"/>
                        </a:ext>
                      </a:extLst>
                    </p:cNvPr>
                    <p:cNvSpPr>
                      <a:spLocks noChangeArrowheads="1"/>
                    </p:cNvSpPr>
                    <p:nvPr/>
                  </p:nvSpPr>
                  <p:spPr bwMode="auto">
                    <a:xfrm>
                      <a:off x="3014" y="530"/>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18" name="Oval 337">
                      <a:extLst>
                        <a:ext uri="{FF2B5EF4-FFF2-40B4-BE49-F238E27FC236}">
                          <a16:creationId xmlns:a16="http://schemas.microsoft.com/office/drawing/2014/main" id="{2E5A2610-F387-4FF7-9E96-CB49C3147F42}"/>
                        </a:ext>
                      </a:extLst>
                    </p:cNvPr>
                    <p:cNvSpPr>
                      <a:spLocks noChangeArrowheads="1"/>
                    </p:cNvSpPr>
                    <p:nvPr/>
                  </p:nvSpPr>
                  <p:spPr bwMode="auto">
                    <a:xfrm>
                      <a:off x="3029" y="54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19" name="Oval 338">
                      <a:extLst>
                        <a:ext uri="{FF2B5EF4-FFF2-40B4-BE49-F238E27FC236}">
                          <a16:creationId xmlns:a16="http://schemas.microsoft.com/office/drawing/2014/main" id="{0823CD64-AF53-46DA-9373-13A0EE9F87BB}"/>
                        </a:ext>
                      </a:extLst>
                    </p:cNvPr>
                    <p:cNvSpPr>
                      <a:spLocks noChangeArrowheads="1"/>
                    </p:cNvSpPr>
                    <p:nvPr/>
                  </p:nvSpPr>
                  <p:spPr bwMode="auto">
                    <a:xfrm>
                      <a:off x="3034" y="55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20" name="Oval 339">
                      <a:extLst>
                        <a:ext uri="{FF2B5EF4-FFF2-40B4-BE49-F238E27FC236}">
                          <a16:creationId xmlns:a16="http://schemas.microsoft.com/office/drawing/2014/main" id="{ECA5C109-EE89-4ADA-8ACC-46D3C2CEBCA7}"/>
                        </a:ext>
                      </a:extLst>
                    </p:cNvPr>
                    <p:cNvSpPr>
                      <a:spLocks noChangeArrowheads="1"/>
                    </p:cNvSpPr>
                    <p:nvPr/>
                  </p:nvSpPr>
                  <p:spPr bwMode="auto">
                    <a:xfrm>
                      <a:off x="3059" y="55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21" name="Oval 340">
                      <a:extLst>
                        <a:ext uri="{FF2B5EF4-FFF2-40B4-BE49-F238E27FC236}">
                          <a16:creationId xmlns:a16="http://schemas.microsoft.com/office/drawing/2014/main" id="{F42E7BBA-392E-4109-B82D-4A12891BF038}"/>
                        </a:ext>
                      </a:extLst>
                    </p:cNvPr>
                    <p:cNvSpPr>
                      <a:spLocks noChangeArrowheads="1"/>
                    </p:cNvSpPr>
                    <p:nvPr/>
                  </p:nvSpPr>
                  <p:spPr bwMode="auto">
                    <a:xfrm>
                      <a:off x="3020" y="56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22" name="Oval 341">
                      <a:extLst>
                        <a:ext uri="{FF2B5EF4-FFF2-40B4-BE49-F238E27FC236}">
                          <a16:creationId xmlns:a16="http://schemas.microsoft.com/office/drawing/2014/main" id="{33C4454B-C49A-46A1-B061-CC0A24FBD82F}"/>
                        </a:ext>
                      </a:extLst>
                    </p:cNvPr>
                    <p:cNvSpPr>
                      <a:spLocks noChangeArrowheads="1"/>
                    </p:cNvSpPr>
                    <p:nvPr/>
                  </p:nvSpPr>
                  <p:spPr bwMode="auto">
                    <a:xfrm>
                      <a:off x="3001" y="58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23" name="Oval 342">
                      <a:extLst>
                        <a:ext uri="{FF2B5EF4-FFF2-40B4-BE49-F238E27FC236}">
                          <a16:creationId xmlns:a16="http://schemas.microsoft.com/office/drawing/2014/main" id="{FFE1BB64-A63C-483C-90BB-0095EAFCF44B}"/>
                        </a:ext>
                      </a:extLst>
                    </p:cNvPr>
                    <p:cNvSpPr>
                      <a:spLocks noChangeArrowheads="1"/>
                    </p:cNvSpPr>
                    <p:nvPr/>
                  </p:nvSpPr>
                  <p:spPr bwMode="auto">
                    <a:xfrm>
                      <a:off x="3003" y="603"/>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24" name="Oval 343">
                      <a:extLst>
                        <a:ext uri="{FF2B5EF4-FFF2-40B4-BE49-F238E27FC236}">
                          <a16:creationId xmlns:a16="http://schemas.microsoft.com/office/drawing/2014/main" id="{8C722820-DDA3-498C-BC7C-87021A4107FD}"/>
                        </a:ext>
                      </a:extLst>
                    </p:cNvPr>
                    <p:cNvSpPr>
                      <a:spLocks noChangeArrowheads="1"/>
                    </p:cNvSpPr>
                    <p:nvPr/>
                  </p:nvSpPr>
                  <p:spPr bwMode="auto">
                    <a:xfrm>
                      <a:off x="3028" y="590"/>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25" name="Oval 344">
                      <a:extLst>
                        <a:ext uri="{FF2B5EF4-FFF2-40B4-BE49-F238E27FC236}">
                          <a16:creationId xmlns:a16="http://schemas.microsoft.com/office/drawing/2014/main" id="{A904091F-AD3E-4C82-BF2E-B71084681AF1}"/>
                        </a:ext>
                      </a:extLst>
                    </p:cNvPr>
                    <p:cNvSpPr>
                      <a:spLocks noChangeArrowheads="1"/>
                    </p:cNvSpPr>
                    <p:nvPr/>
                  </p:nvSpPr>
                  <p:spPr bwMode="auto">
                    <a:xfrm>
                      <a:off x="3058" y="57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26" name="Oval 345">
                      <a:extLst>
                        <a:ext uri="{FF2B5EF4-FFF2-40B4-BE49-F238E27FC236}">
                          <a16:creationId xmlns:a16="http://schemas.microsoft.com/office/drawing/2014/main" id="{16A504F6-5DB3-485E-80A3-017909B0804E}"/>
                        </a:ext>
                      </a:extLst>
                    </p:cNvPr>
                    <p:cNvSpPr>
                      <a:spLocks noChangeArrowheads="1"/>
                    </p:cNvSpPr>
                    <p:nvPr/>
                  </p:nvSpPr>
                  <p:spPr bwMode="auto">
                    <a:xfrm>
                      <a:off x="3046" y="60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27" name="Oval 346">
                      <a:extLst>
                        <a:ext uri="{FF2B5EF4-FFF2-40B4-BE49-F238E27FC236}">
                          <a16:creationId xmlns:a16="http://schemas.microsoft.com/office/drawing/2014/main" id="{FD360249-AEE7-42A4-8EDF-8313AA443F55}"/>
                        </a:ext>
                      </a:extLst>
                    </p:cNvPr>
                    <p:cNvSpPr>
                      <a:spLocks noChangeArrowheads="1"/>
                    </p:cNvSpPr>
                    <p:nvPr/>
                  </p:nvSpPr>
                  <p:spPr bwMode="auto">
                    <a:xfrm>
                      <a:off x="3063" y="58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28" name="Oval 347">
                      <a:extLst>
                        <a:ext uri="{FF2B5EF4-FFF2-40B4-BE49-F238E27FC236}">
                          <a16:creationId xmlns:a16="http://schemas.microsoft.com/office/drawing/2014/main" id="{BD047B6A-3501-48E3-93C9-EDEA1E1AB9C6}"/>
                        </a:ext>
                      </a:extLst>
                    </p:cNvPr>
                    <p:cNvSpPr>
                      <a:spLocks noChangeArrowheads="1"/>
                    </p:cNvSpPr>
                    <p:nvPr/>
                  </p:nvSpPr>
                  <p:spPr bwMode="auto">
                    <a:xfrm>
                      <a:off x="3071" y="59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29" name="Oval 348">
                      <a:extLst>
                        <a:ext uri="{FF2B5EF4-FFF2-40B4-BE49-F238E27FC236}">
                          <a16:creationId xmlns:a16="http://schemas.microsoft.com/office/drawing/2014/main" id="{28C02C90-FBD9-4187-98A3-D5CD64088629}"/>
                        </a:ext>
                      </a:extLst>
                    </p:cNvPr>
                    <p:cNvSpPr>
                      <a:spLocks noChangeArrowheads="1"/>
                    </p:cNvSpPr>
                    <p:nvPr/>
                  </p:nvSpPr>
                  <p:spPr bwMode="auto">
                    <a:xfrm>
                      <a:off x="3082" y="571"/>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30" name="Oval 349">
                      <a:extLst>
                        <a:ext uri="{FF2B5EF4-FFF2-40B4-BE49-F238E27FC236}">
                          <a16:creationId xmlns:a16="http://schemas.microsoft.com/office/drawing/2014/main" id="{E4BFD772-2075-4F64-A6DA-8D8D65ED2A44}"/>
                        </a:ext>
                      </a:extLst>
                    </p:cNvPr>
                    <p:cNvSpPr>
                      <a:spLocks noChangeArrowheads="1"/>
                    </p:cNvSpPr>
                    <p:nvPr/>
                  </p:nvSpPr>
                  <p:spPr bwMode="auto">
                    <a:xfrm>
                      <a:off x="3085" y="58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31" name="Oval 350">
                      <a:extLst>
                        <a:ext uri="{FF2B5EF4-FFF2-40B4-BE49-F238E27FC236}">
                          <a16:creationId xmlns:a16="http://schemas.microsoft.com/office/drawing/2014/main" id="{0B71D302-8326-436B-B204-EC9F14EC547F}"/>
                        </a:ext>
                      </a:extLst>
                    </p:cNvPr>
                    <p:cNvSpPr>
                      <a:spLocks noChangeArrowheads="1"/>
                    </p:cNvSpPr>
                    <p:nvPr/>
                  </p:nvSpPr>
                  <p:spPr bwMode="auto">
                    <a:xfrm>
                      <a:off x="3103" y="557"/>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32" name="Oval 351">
                      <a:extLst>
                        <a:ext uri="{FF2B5EF4-FFF2-40B4-BE49-F238E27FC236}">
                          <a16:creationId xmlns:a16="http://schemas.microsoft.com/office/drawing/2014/main" id="{DE37C7CB-B4F5-4DCF-A3F3-26C3208FAF67}"/>
                        </a:ext>
                      </a:extLst>
                    </p:cNvPr>
                    <p:cNvSpPr>
                      <a:spLocks noChangeArrowheads="1"/>
                    </p:cNvSpPr>
                    <p:nvPr/>
                  </p:nvSpPr>
                  <p:spPr bwMode="auto">
                    <a:xfrm>
                      <a:off x="3102" y="572"/>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33" name="Oval 352">
                      <a:extLst>
                        <a:ext uri="{FF2B5EF4-FFF2-40B4-BE49-F238E27FC236}">
                          <a16:creationId xmlns:a16="http://schemas.microsoft.com/office/drawing/2014/main" id="{89C3E02A-33A6-4E52-8080-D2545C100D02}"/>
                        </a:ext>
                      </a:extLst>
                    </p:cNvPr>
                    <p:cNvSpPr>
                      <a:spLocks noChangeArrowheads="1"/>
                    </p:cNvSpPr>
                    <p:nvPr/>
                  </p:nvSpPr>
                  <p:spPr bwMode="auto">
                    <a:xfrm>
                      <a:off x="3103" y="59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34" name="Oval 353">
                      <a:extLst>
                        <a:ext uri="{FF2B5EF4-FFF2-40B4-BE49-F238E27FC236}">
                          <a16:creationId xmlns:a16="http://schemas.microsoft.com/office/drawing/2014/main" id="{039B0D67-DB8F-4FA6-9386-36426857C778}"/>
                        </a:ext>
                      </a:extLst>
                    </p:cNvPr>
                    <p:cNvSpPr>
                      <a:spLocks noChangeArrowheads="1"/>
                    </p:cNvSpPr>
                    <p:nvPr/>
                  </p:nvSpPr>
                  <p:spPr bwMode="auto">
                    <a:xfrm>
                      <a:off x="3118" y="557"/>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35" name="Oval 354">
                      <a:extLst>
                        <a:ext uri="{FF2B5EF4-FFF2-40B4-BE49-F238E27FC236}">
                          <a16:creationId xmlns:a16="http://schemas.microsoft.com/office/drawing/2014/main" id="{5F79AC61-9B77-45E4-89B7-C20218C1F85D}"/>
                        </a:ext>
                      </a:extLst>
                    </p:cNvPr>
                    <p:cNvSpPr>
                      <a:spLocks noChangeArrowheads="1"/>
                    </p:cNvSpPr>
                    <p:nvPr/>
                  </p:nvSpPr>
                  <p:spPr bwMode="auto">
                    <a:xfrm>
                      <a:off x="3137" y="54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36" name="Oval 355">
                      <a:extLst>
                        <a:ext uri="{FF2B5EF4-FFF2-40B4-BE49-F238E27FC236}">
                          <a16:creationId xmlns:a16="http://schemas.microsoft.com/office/drawing/2014/main" id="{6A038DC3-38AB-4F8A-B5B1-209937627C53}"/>
                        </a:ext>
                      </a:extLst>
                    </p:cNvPr>
                    <p:cNvSpPr>
                      <a:spLocks noChangeArrowheads="1"/>
                    </p:cNvSpPr>
                    <p:nvPr/>
                  </p:nvSpPr>
                  <p:spPr bwMode="auto">
                    <a:xfrm>
                      <a:off x="3152" y="54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37" name="Oval 356">
                      <a:extLst>
                        <a:ext uri="{FF2B5EF4-FFF2-40B4-BE49-F238E27FC236}">
                          <a16:creationId xmlns:a16="http://schemas.microsoft.com/office/drawing/2014/main" id="{07EF02E0-069A-4E6F-8591-10CDCD0C6449}"/>
                        </a:ext>
                      </a:extLst>
                    </p:cNvPr>
                    <p:cNvSpPr>
                      <a:spLocks noChangeArrowheads="1"/>
                    </p:cNvSpPr>
                    <p:nvPr/>
                  </p:nvSpPr>
                  <p:spPr bwMode="auto">
                    <a:xfrm>
                      <a:off x="3175" y="551"/>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38" name="Oval 357">
                      <a:extLst>
                        <a:ext uri="{FF2B5EF4-FFF2-40B4-BE49-F238E27FC236}">
                          <a16:creationId xmlns:a16="http://schemas.microsoft.com/office/drawing/2014/main" id="{41DCEAB5-2CA7-42DB-9B8F-D81024C7BE4D}"/>
                        </a:ext>
                      </a:extLst>
                    </p:cNvPr>
                    <p:cNvSpPr>
                      <a:spLocks noChangeArrowheads="1"/>
                    </p:cNvSpPr>
                    <p:nvPr/>
                  </p:nvSpPr>
                  <p:spPr bwMode="auto">
                    <a:xfrm>
                      <a:off x="3166" y="56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39" name="Oval 358">
                      <a:extLst>
                        <a:ext uri="{FF2B5EF4-FFF2-40B4-BE49-F238E27FC236}">
                          <a16:creationId xmlns:a16="http://schemas.microsoft.com/office/drawing/2014/main" id="{E9D23086-C0F0-4F1E-87A3-F47BDFB8B66F}"/>
                        </a:ext>
                      </a:extLst>
                    </p:cNvPr>
                    <p:cNvSpPr>
                      <a:spLocks noChangeArrowheads="1"/>
                    </p:cNvSpPr>
                    <p:nvPr/>
                  </p:nvSpPr>
                  <p:spPr bwMode="auto">
                    <a:xfrm>
                      <a:off x="3129" y="56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40" name="Oval 359">
                      <a:extLst>
                        <a:ext uri="{FF2B5EF4-FFF2-40B4-BE49-F238E27FC236}">
                          <a16:creationId xmlns:a16="http://schemas.microsoft.com/office/drawing/2014/main" id="{8EE07A3C-763C-48DB-95A8-B182A7B1C8C8}"/>
                        </a:ext>
                      </a:extLst>
                    </p:cNvPr>
                    <p:cNvSpPr>
                      <a:spLocks noChangeArrowheads="1"/>
                    </p:cNvSpPr>
                    <p:nvPr/>
                  </p:nvSpPr>
                  <p:spPr bwMode="auto">
                    <a:xfrm>
                      <a:off x="3140" y="5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41" name="Oval 360">
                      <a:extLst>
                        <a:ext uri="{FF2B5EF4-FFF2-40B4-BE49-F238E27FC236}">
                          <a16:creationId xmlns:a16="http://schemas.microsoft.com/office/drawing/2014/main" id="{6A8AA877-9565-40F1-BB01-7105994C41DE}"/>
                        </a:ext>
                      </a:extLst>
                    </p:cNvPr>
                    <p:cNvSpPr>
                      <a:spLocks noChangeArrowheads="1"/>
                    </p:cNvSpPr>
                    <p:nvPr/>
                  </p:nvSpPr>
                  <p:spPr bwMode="auto">
                    <a:xfrm>
                      <a:off x="3115" y="58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42" name="Oval 361">
                      <a:extLst>
                        <a:ext uri="{FF2B5EF4-FFF2-40B4-BE49-F238E27FC236}">
                          <a16:creationId xmlns:a16="http://schemas.microsoft.com/office/drawing/2014/main" id="{D7A63112-AA7C-4F3F-B281-C7C069483B0A}"/>
                        </a:ext>
                      </a:extLst>
                    </p:cNvPr>
                    <p:cNvSpPr>
                      <a:spLocks noChangeArrowheads="1"/>
                    </p:cNvSpPr>
                    <p:nvPr/>
                  </p:nvSpPr>
                  <p:spPr bwMode="auto">
                    <a:xfrm>
                      <a:off x="3132" y="61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grpSp>
              <p:nvGrpSpPr>
                <p:cNvPr id="33977" name="Group 362">
                  <a:extLst>
                    <a:ext uri="{FF2B5EF4-FFF2-40B4-BE49-F238E27FC236}">
                      <a16:creationId xmlns:a16="http://schemas.microsoft.com/office/drawing/2014/main" id="{F656E0F2-680F-4F0C-A1E3-942F5B371FCA}"/>
                    </a:ext>
                  </a:extLst>
                </p:cNvPr>
                <p:cNvGrpSpPr>
                  <a:grpSpLocks/>
                </p:cNvGrpSpPr>
                <p:nvPr/>
              </p:nvGrpSpPr>
              <p:grpSpPr bwMode="auto">
                <a:xfrm>
                  <a:off x="2981" y="633"/>
                  <a:ext cx="168" cy="116"/>
                  <a:chOff x="2981" y="633"/>
                  <a:chExt cx="168" cy="116"/>
                </a:xfrm>
              </p:grpSpPr>
              <p:sp>
                <p:nvSpPr>
                  <p:cNvPr id="33978" name="Oval 363">
                    <a:extLst>
                      <a:ext uri="{FF2B5EF4-FFF2-40B4-BE49-F238E27FC236}">
                        <a16:creationId xmlns:a16="http://schemas.microsoft.com/office/drawing/2014/main" id="{FECADE11-8AD2-4159-878A-8587DD11CD78}"/>
                      </a:ext>
                    </a:extLst>
                  </p:cNvPr>
                  <p:cNvSpPr>
                    <a:spLocks noChangeArrowheads="1"/>
                  </p:cNvSpPr>
                  <p:nvPr/>
                </p:nvSpPr>
                <p:spPr bwMode="auto">
                  <a:xfrm>
                    <a:off x="3070" y="64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79" name="Oval 364">
                    <a:extLst>
                      <a:ext uri="{FF2B5EF4-FFF2-40B4-BE49-F238E27FC236}">
                        <a16:creationId xmlns:a16="http://schemas.microsoft.com/office/drawing/2014/main" id="{670DFC60-1519-47AE-ACF5-C2869ECFCDE3}"/>
                      </a:ext>
                    </a:extLst>
                  </p:cNvPr>
                  <p:cNvSpPr>
                    <a:spLocks noChangeArrowheads="1"/>
                  </p:cNvSpPr>
                  <p:nvPr/>
                </p:nvSpPr>
                <p:spPr bwMode="auto">
                  <a:xfrm>
                    <a:off x="2998" y="63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80" name="Oval 365">
                    <a:extLst>
                      <a:ext uri="{FF2B5EF4-FFF2-40B4-BE49-F238E27FC236}">
                        <a16:creationId xmlns:a16="http://schemas.microsoft.com/office/drawing/2014/main" id="{41A415B8-0B3E-4A1A-A4F3-3A508ED91D27}"/>
                      </a:ext>
                    </a:extLst>
                  </p:cNvPr>
                  <p:cNvSpPr>
                    <a:spLocks noChangeArrowheads="1"/>
                  </p:cNvSpPr>
                  <p:nvPr/>
                </p:nvSpPr>
                <p:spPr bwMode="auto">
                  <a:xfrm>
                    <a:off x="3099" y="661"/>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81" name="Oval 366">
                    <a:extLst>
                      <a:ext uri="{FF2B5EF4-FFF2-40B4-BE49-F238E27FC236}">
                        <a16:creationId xmlns:a16="http://schemas.microsoft.com/office/drawing/2014/main" id="{DAD82E8D-1107-4D89-9B26-D735C2F41F44}"/>
                      </a:ext>
                    </a:extLst>
                  </p:cNvPr>
                  <p:cNvSpPr>
                    <a:spLocks noChangeArrowheads="1"/>
                  </p:cNvSpPr>
                  <p:nvPr/>
                </p:nvSpPr>
                <p:spPr bwMode="auto">
                  <a:xfrm>
                    <a:off x="3119" y="65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82" name="Oval 367">
                    <a:extLst>
                      <a:ext uri="{FF2B5EF4-FFF2-40B4-BE49-F238E27FC236}">
                        <a16:creationId xmlns:a16="http://schemas.microsoft.com/office/drawing/2014/main" id="{D5A52692-3C9A-47D6-BD76-008044277C35}"/>
                      </a:ext>
                    </a:extLst>
                  </p:cNvPr>
                  <p:cNvSpPr>
                    <a:spLocks noChangeArrowheads="1"/>
                  </p:cNvSpPr>
                  <p:nvPr/>
                </p:nvSpPr>
                <p:spPr bwMode="auto">
                  <a:xfrm>
                    <a:off x="3137" y="68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83" name="Oval 368">
                    <a:extLst>
                      <a:ext uri="{FF2B5EF4-FFF2-40B4-BE49-F238E27FC236}">
                        <a16:creationId xmlns:a16="http://schemas.microsoft.com/office/drawing/2014/main" id="{705F7BF0-9513-4AD8-B1D1-68615E44D3D2}"/>
                      </a:ext>
                    </a:extLst>
                  </p:cNvPr>
                  <p:cNvSpPr>
                    <a:spLocks noChangeArrowheads="1"/>
                  </p:cNvSpPr>
                  <p:nvPr/>
                </p:nvSpPr>
                <p:spPr bwMode="auto">
                  <a:xfrm>
                    <a:off x="3100" y="67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84" name="Oval 369">
                    <a:extLst>
                      <a:ext uri="{FF2B5EF4-FFF2-40B4-BE49-F238E27FC236}">
                        <a16:creationId xmlns:a16="http://schemas.microsoft.com/office/drawing/2014/main" id="{7A107BA3-F949-4276-BA12-578FAC521310}"/>
                      </a:ext>
                    </a:extLst>
                  </p:cNvPr>
                  <p:cNvSpPr>
                    <a:spLocks noChangeArrowheads="1"/>
                  </p:cNvSpPr>
                  <p:nvPr/>
                </p:nvSpPr>
                <p:spPr bwMode="auto">
                  <a:xfrm>
                    <a:off x="3082" y="6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85" name="Oval 370">
                    <a:extLst>
                      <a:ext uri="{FF2B5EF4-FFF2-40B4-BE49-F238E27FC236}">
                        <a16:creationId xmlns:a16="http://schemas.microsoft.com/office/drawing/2014/main" id="{28902A5A-8EE4-477C-9D2F-709791E1AF70}"/>
                      </a:ext>
                    </a:extLst>
                  </p:cNvPr>
                  <p:cNvSpPr>
                    <a:spLocks noChangeArrowheads="1"/>
                  </p:cNvSpPr>
                  <p:nvPr/>
                </p:nvSpPr>
                <p:spPr bwMode="auto">
                  <a:xfrm>
                    <a:off x="3129" y="69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86" name="Oval 371">
                    <a:extLst>
                      <a:ext uri="{FF2B5EF4-FFF2-40B4-BE49-F238E27FC236}">
                        <a16:creationId xmlns:a16="http://schemas.microsoft.com/office/drawing/2014/main" id="{1269C503-36DC-48DC-9029-83D0FAF20F2B}"/>
                      </a:ext>
                    </a:extLst>
                  </p:cNvPr>
                  <p:cNvSpPr>
                    <a:spLocks noChangeArrowheads="1"/>
                  </p:cNvSpPr>
                  <p:nvPr/>
                </p:nvSpPr>
                <p:spPr bwMode="auto">
                  <a:xfrm>
                    <a:off x="3022" y="683"/>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87" name="Oval 372">
                    <a:extLst>
                      <a:ext uri="{FF2B5EF4-FFF2-40B4-BE49-F238E27FC236}">
                        <a16:creationId xmlns:a16="http://schemas.microsoft.com/office/drawing/2014/main" id="{CF3DE06B-C6C6-48D0-9E39-64A668C2E070}"/>
                      </a:ext>
                    </a:extLst>
                  </p:cNvPr>
                  <p:cNvSpPr>
                    <a:spLocks noChangeArrowheads="1"/>
                  </p:cNvSpPr>
                  <p:nvPr/>
                </p:nvSpPr>
                <p:spPr bwMode="auto">
                  <a:xfrm>
                    <a:off x="2998" y="687"/>
                    <a:ext cx="11"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88" name="Oval 373">
                    <a:extLst>
                      <a:ext uri="{FF2B5EF4-FFF2-40B4-BE49-F238E27FC236}">
                        <a16:creationId xmlns:a16="http://schemas.microsoft.com/office/drawing/2014/main" id="{64E6A8BB-45E2-4C57-A335-4CD60A9ECEAF}"/>
                      </a:ext>
                    </a:extLst>
                  </p:cNvPr>
                  <p:cNvSpPr>
                    <a:spLocks noChangeArrowheads="1"/>
                  </p:cNvSpPr>
                  <p:nvPr/>
                </p:nvSpPr>
                <p:spPr bwMode="auto">
                  <a:xfrm>
                    <a:off x="2994" y="67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89" name="Oval 374">
                    <a:extLst>
                      <a:ext uri="{FF2B5EF4-FFF2-40B4-BE49-F238E27FC236}">
                        <a16:creationId xmlns:a16="http://schemas.microsoft.com/office/drawing/2014/main" id="{5C3DF02B-F79C-44C3-9BD2-6B46170A7A32}"/>
                      </a:ext>
                    </a:extLst>
                  </p:cNvPr>
                  <p:cNvSpPr>
                    <a:spLocks noChangeArrowheads="1"/>
                  </p:cNvSpPr>
                  <p:nvPr/>
                </p:nvSpPr>
                <p:spPr bwMode="auto">
                  <a:xfrm>
                    <a:off x="3045" y="703"/>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90" name="Oval 375">
                    <a:extLst>
                      <a:ext uri="{FF2B5EF4-FFF2-40B4-BE49-F238E27FC236}">
                        <a16:creationId xmlns:a16="http://schemas.microsoft.com/office/drawing/2014/main" id="{B46E08FF-DAE6-4139-9D0A-D77A292DEC2D}"/>
                      </a:ext>
                    </a:extLst>
                  </p:cNvPr>
                  <p:cNvSpPr>
                    <a:spLocks noChangeArrowheads="1"/>
                  </p:cNvSpPr>
                  <p:nvPr/>
                </p:nvSpPr>
                <p:spPr bwMode="auto">
                  <a:xfrm>
                    <a:off x="3105" y="710"/>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91" name="Oval 376">
                    <a:extLst>
                      <a:ext uri="{FF2B5EF4-FFF2-40B4-BE49-F238E27FC236}">
                        <a16:creationId xmlns:a16="http://schemas.microsoft.com/office/drawing/2014/main" id="{65EC7E3A-3F53-495D-B688-88D679488464}"/>
                      </a:ext>
                    </a:extLst>
                  </p:cNvPr>
                  <p:cNvSpPr>
                    <a:spLocks noChangeArrowheads="1"/>
                  </p:cNvSpPr>
                  <p:nvPr/>
                </p:nvSpPr>
                <p:spPr bwMode="auto">
                  <a:xfrm>
                    <a:off x="3066" y="70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92" name="Oval 377">
                    <a:extLst>
                      <a:ext uri="{FF2B5EF4-FFF2-40B4-BE49-F238E27FC236}">
                        <a16:creationId xmlns:a16="http://schemas.microsoft.com/office/drawing/2014/main" id="{9CDF52FE-C8A2-4794-910F-7590B43541BC}"/>
                      </a:ext>
                    </a:extLst>
                  </p:cNvPr>
                  <p:cNvSpPr>
                    <a:spLocks noChangeArrowheads="1"/>
                  </p:cNvSpPr>
                  <p:nvPr/>
                </p:nvSpPr>
                <p:spPr bwMode="auto">
                  <a:xfrm>
                    <a:off x="3079" y="71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93" name="Oval 378">
                    <a:extLst>
                      <a:ext uri="{FF2B5EF4-FFF2-40B4-BE49-F238E27FC236}">
                        <a16:creationId xmlns:a16="http://schemas.microsoft.com/office/drawing/2014/main" id="{14C339C6-A079-43C7-9930-E92B62F97428}"/>
                      </a:ext>
                    </a:extLst>
                  </p:cNvPr>
                  <p:cNvSpPr>
                    <a:spLocks noChangeArrowheads="1"/>
                  </p:cNvSpPr>
                  <p:nvPr/>
                </p:nvSpPr>
                <p:spPr bwMode="auto">
                  <a:xfrm>
                    <a:off x="3022" y="70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94" name="Oval 379">
                    <a:extLst>
                      <a:ext uri="{FF2B5EF4-FFF2-40B4-BE49-F238E27FC236}">
                        <a16:creationId xmlns:a16="http://schemas.microsoft.com/office/drawing/2014/main" id="{E2E5EA49-E5C9-4B7A-9636-9AD41647048E}"/>
                      </a:ext>
                    </a:extLst>
                  </p:cNvPr>
                  <p:cNvSpPr>
                    <a:spLocks noChangeArrowheads="1"/>
                  </p:cNvSpPr>
                  <p:nvPr/>
                </p:nvSpPr>
                <p:spPr bwMode="auto">
                  <a:xfrm>
                    <a:off x="3017" y="70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95" name="Oval 380">
                    <a:extLst>
                      <a:ext uri="{FF2B5EF4-FFF2-40B4-BE49-F238E27FC236}">
                        <a16:creationId xmlns:a16="http://schemas.microsoft.com/office/drawing/2014/main" id="{0EBCE240-6500-4471-A8E3-D3AD3D8995EB}"/>
                      </a:ext>
                    </a:extLst>
                  </p:cNvPr>
                  <p:cNvSpPr>
                    <a:spLocks noChangeArrowheads="1"/>
                  </p:cNvSpPr>
                  <p:nvPr/>
                </p:nvSpPr>
                <p:spPr bwMode="auto">
                  <a:xfrm>
                    <a:off x="3055" y="73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96" name="Oval 381">
                    <a:extLst>
                      <a:ext uri="{FF2B5EF4-FFF2-40B4-BE49-F238E27FC236}">
                        <a16:creationId xmlns:a16="http://schemas.microsoft.com/office/drawing/2014/main" id="{530A1AD1-96DF-4A6A-B024-65D771485B7D}"/>
                      </a:ext>
                    </a:extLst>
                  </p:cNvPr>
                  <p:cNvSpPr>
                    <a:spLocks noChangeArrowheads="1"/>
                  </p:cNvSpPr>
                  <p:nvPr/>
                </p:nvSpPr>
                <p:spPr bwMode="auto">
                  <a:xfrm>
                    <a:off x="3035" y="73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97" name="Oval 382">
                    <a:extLst>
                      <a:ext uri="{FF2B5EF4-FFF2-40B4-BE49-F238E27FC236}">
                        <a16:creationId xmlns:a16="http://schemas.microsoft.com/office/drawing/2014/main" id="{B642BF61-698C-4E9D-9D7E-25F3DB52B27C}"/>
                      </a:ext>
                    </a:extLst>
                  </p:cNvPr>
                  <p:cNvSpPr>
                    <a:spLocks noChangeArrowheads="1"/>
                  </p:cNvSpPr>
                  <p:nvPr/>
                </p:nvSpPr>
                <p:spPr bwMode="auto">
                  <a:xfrm>
                    <a:off x="3010" y="73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98" name="Oval 383">
                    <a:extLst>
                      <a:ext uri="{FF2B5EF4-FFF2-40B4-BE49-F238E27FC236}">
                        <a16:creationId xmlns:a16="http://schemas.microsoft.com/office/drawing/2014/main" id="{B18D4BB1-D45A-4A33-91A4-D821B71F6E15}"/>
                      </a:ext>
                    </a:extLst>
                  </p:cNvPr>
                  <p:cNvSpPr>
                    <a:spLocks noChangeArrowheads="1"/>
                  </p:cNvSpPr>
                  <p:nvPr/>
                </p:nvSpPr>
                <p:spPr bwMode="auto">
                  <a:xfrm>
                    <a:off x="2982" y="65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99" name="Oval 384">
                    <a:extLst>
                      <a:ext uri="{FF2B5EF4-FFF2-40B4-BE49-F238E27FC236}">
                        <a16:creationId xmlns:a16="http://schemas.microsoft.com/office/drawing/2014/main" id="{0DC75F54-2962-409D-8E07-84B2875736A5}"/>
                      </a:ext>
                    </a:extLst>
                  </p:cNvPr>
                  <p:cNvSpPr>
                    <a:spLocks noChangeArrowheads="1"/>
                  </p:cNvSpPr>
                  <p:nvPr/>
                </p:nvSpPr>
                <p:spPr bwMode="auto">
                  <a:xfrm>
                    <a:off x="2981" y="6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00" name="Oval 385">
                    <a:extLst>
                      <a:ext uri="{FF2B5EF4-FFF2-40B4-BE49-F238E27FC236}">
                        <a16:creationId xmlns:a16="http://schemas.microsoft.com/office/drawing/2014/main" id="{ACC6D6D3-A593-447F-9D53-DDEBCD08C594}"/>
                      </a:ext>
                    </a:extLst>
                  </p:cNvPr>
                  <p:cNvSpPr>
                    <a:spLocks noChangeArrowheads="1"/>
                  </p:cNvSpPr>
                  <p:nvPr/>
                </p:nvSpPr>
                <p:spPr bwMode="auto">
                  <a:xfrm>
                    <a:off x="2983" y="70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4001" name="Oval 386">
                    <a:extLst>
                      <a:ext uri="{FF2B5EF4-FFF2-40B4-BE49-F238E27FC236}">
                        <a16:creationId xmlns:a16="http://schemas.microsoft.com/office/drawing/2014/main" id="{87F6A1E3-6643-461A-8809-046CC03D2420}"/>
                      </a:ext>
                    </a:extLst>
                  </p:cNvPr>
                  <p:cNvSpPr>
                    <a:spLocks noChangeArrowheads="1"/>
                  </p:cNvSpPr>
                  <p:nvPr/>
                </p:nvSpPr>
                <p:spPr bwMode="auto">
                  <a:xfrm>
                    <a:off x="2992" y="72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grpSp>
            <p:nvGrpSpPr>
              <p:cNvPr id="33919" name="Group 387">
                <a:extLst>
                  <a:ext uri="{FF2B5EF4-FFF2-40B4-BE49-F238E27FC236}">
                    <a16:creationId xmlns:a16="http://schemas.microsoft.com/office/drawing/2014/main" id="{6C8717F0-D0B0-4B5F-965F-8C4A076F013C}"/>
                  </a:ext>
                </a:extLst>
              </p:cNvPr>
              <p:cNvGrpSpPr>
                <a:grpSpLocks/>
              </p:cNvGrpSpPr>
              <p:nvPr/>
            </p:nvGrpSpPr>
            <p:grpSpPr bwMode="auto">
              <a:xfrm>
                <a:off x="2520" y="407"/>
                <a:ext cx="320" cy="501"/>
                <a:chOff x="2520" y="407"/>
                <a:chExt cx="320" cy="501"/>
              </a:xfrm>
            </p:grpSpPr>
            <p:grpSp>
              <p:nvGrpSpPr>
                <p:cNvPr id="33920" name="Group 388">
                  <a:extLst>
                    <a:ext uri="{FF2B5EF4-FFF2-40B4-BE49-F238E27FC236}">
                      <a16:creationId xmlns:a16="http://schemas.microsoft.com/office/drawing/2014/main" id="{FD432231-2859-421D-85B0-A899B7CD1235}"/>
                    </a:ext>
                  </a:extLst>
                </p:cNvPr>
                <p:cNvGrpSpPr>
                  <a:grpSpLocks/>
                </p:cNvGrpSpPr>
                <p:nvPr/>
              </p:nvGrpSpPr>
              <p:grpSpPr bwMode="auto">
                <a:xfrm>
                  <a:off x="2756" y="520"/>
                  <a:ext cx="84" cy="126"/>
                  <a:chOff x="2756" y="520"/>
                  <a:chExt cx="84" cy="126"/>
                </a:xfrm>
              </p:grpSpPr>
              <p:sp>
                <p:nvSpPr>
                  <p:cNvPr id="33962" name="Oval 389">
                    <a:extLst>
                      <a:ext uri="{FF2B5EF4-FFF2-40B4-BE49-F238E27FC236}">
                        <a16:creationId xmlns:a16="http://schemas.microsoft.com/office/drawing/2014/main" id="{BB0C54F6-2B78-4A2F-98A6-829DF518797C}"/>
                      </a:ext>
                    </a:extLst>
                  </p:cNvPr>
                  <p:cNvSpPr>
                    <a:spLocks noChangeArrowheads="1"/>
                  </p:cNvSpPr>
                  <p:nvPr/>
                </p:nvSpPr>
                <p:spPr bwMode="auto">
                  <a:xfrm>
                    <a:off x="2828" y="5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63" name="Oval 390">
                    <a:extLst>
                      <a:ext uri="{FF2B5EF4-FFF2-40B4-BE49-F238E27FC236}">
                        <a16:creationId xmlns:a16="http://schemas.microsoft.com/office/drawing/2014/main" id="{A28A77C2-D8DF-4551-B41D-B784EC69D3FB}"/>
                      </a:ext>
                    </a:extLst>
                  </p:cNvPr>
                  <p:cNvSpPr>
                    <a:spLocks noChangeArrowheads="1"/>
                  </p:cNvSpPr>
                  <p:nvPr/>
                </p:nvSpPr>
                <p:spPr bwMode="auto">
                  <a:xfrm>
                    <a:off x="2822" y="52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64" name="Oval 391">
                    <a:extLst>
                      <a:ext uri="{FF2B5EF4-FFF2-40B4-BE49-F238E27FC236}">
                        <a16:creationId xmlns:a16="http://schemas.microsoft.com/office/drawing/2014/main" id="{C63D2968-DF6A-4893-93B5-EBA595AADA1E}"/>
                      </a:ext>
                    </a:extLst>
                  </p:cNvPr>
                  <p:cNvSpPr>
                    <a:spLocks noChangeArrowheads="1"/>
                  </p:cNvSpPr>
                  <p:nvPr/>
                </p:nvSpPr>
                <p:spPr bwMode="auto">
                  <a:xfrm>
                    <a:off x="2782" y="52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65" name="Oval 392">
                    <a:extLst>
                      <a:ext uri="{FF2B5EF4-FFF2-40B4-BE49-F238E27FC236}">
                        <a16:creationId xmlns:a16="http://schemas.microsoft.com/office/drawing/2014/main" id="{5DEB2CA1-DF04-417E-8CAD-C5768F3B7642}"/>
                      </a:ext>
                    </a:extLst>
                  </p:cNvPr>
                  <p:cNvSpPr>
                    <a:spLocks noChangeArrowheads="1"/>
                  </p:cNvSpPr>
                  <p:nvPr/>
                </p:nvSpPr>
                <p:spPr bwMode="auto">
                  <a:xfrm>
                    <a:off x="2756" y="535"/>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66" name="Oval 393">
                    <a:extLst>
                      <a:ext uri="{FF2B5EF4-FFF2-40B4-BE49-F238E27FC236}">
                        <a16:creationId xmlns:a16="http://schemas.microsoft.com/office/drawing/2014/main" id="{09D43563-0751-490B-8D5F-B9A28ACA0688}"/>
                      </a:ext>
                    </a:extLst>
                  </p:cNvPr>
                  <p:cNvSpPr>
                    <a:spLocks noChangeArrowheads="1"/>
                  </p:cNvSpPr>
                  <p:nvPr/>
                </p:nvSpPr>
                <p:spPr bwMode="auto">
                  <a:xfrm>
                    <a:off x="2788" y="5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67" name="Oval 394">
                    <a:extLst>
                      <a:ext uri="{FF2B5EF4-FFF2-40B4-BE49-F238E27FC236}">
                        <a16:creationId xmlns:a16="http://schemas.microsoft.com/office/drawing/2014/main" id="{0799B962-3238-439E-AFFC-44020B5A4C5E}"/>
                      </a:ext>
                    </a:extLst>
                  </p:cNvPr>
                  <p:cNvSpPr>
                    <a:spLocks noChangeArrowheads="1"/>
                  </p:cNvSpPr>
                  <p:nvPr/>
                </p:nvSpPr>
                <p:spPr bwMode="auto">
                  <a:xfrm>
                    <a:off x="2807" y="57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68" name="Oval 395">
                    <a:extLst>
                      <a:ext uri="{FF2B5EF4-FFF2-40B4-BE49-F238E27FC236}">
                        <a16:creationId xmlns:a16="http://schemas.microsoft.com/office/drawing/2014/main" id="{5892F2E9-79FF-4E8F-8877-E5941703AA54}"/>
                      </a:ext>
                    </a:extLst>
                  </p:cNvPr>
                  <p:cNvSpPr>
                    <a:spLocks noChangeArrowheads="1"/>
                  </p:cNvSpPr>
                  <p:nvPr/>
                </p:nvSpPr>
                <p:spPr bwMode="auto">
                  <a:xfrm>
                    <a:off x="2782" y="57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69" name="Oval 396">
                    <a:extLst>
                      <a:ext uri="{FF2B5EF4-FFF2-40B4-BE49-F238E27FC236}">
                        <a16:creationId xmlns:a16="http://schemas.microsoft.com/office/drawing/2014/main" id="{96A6185F-9C03-4FA1-914E-A01781F75E16}"/>
                      </a:ext>
                    </a:extLst>
                  </p:cNvPr>
                  <p:cNvSpPr>
                    <a:spLocks noChangeArrowheads="1"/>
                  </p:cNvSpPr>
                  <p:nvPr/>
                </p:nvSpPr>
                <p:spPr bwMode="auto">
                  <a:xfrm>
                    <a:off x="2785" y="58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70" name="Oval 397">
                    <a:extLst>
                      <a:ext uri="{FF2B5EF4-FFF2-40B4-BE49-F238E27FC236}">
                        <a16:creationId xmlns:a16="http://schemas.microsoft.com/office/drawing/2014/main" id="{1B2C1B21-6DB6-4672-A9EA-A23032E4A360}"/>
                      </a:ext>
                    </a:extLst>
                  </p:cNvPr>
                  <p:cNvSpPr>
                    <a:spLocks noChangeArrowheads="1"/>
                  </p:cNvSpPr>
                  <p:nvPr/>
                </p:nvSpPr>
                <p:spPr bwMode="auto">
                  <a:xfrm>
                    <a:off x="2756" y="58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71" name="Oval 398">
                    <a:extLst>
                      <a:ext uri="{FF2B5EF4-FFF2-40B4-BE49-F238E27FC236}">
                        <a16:creationId xmlns:a16="http://schemas.microsoft.com/office/drawing/2014/main" id="{F4A0B86B-19B2-40B7-AF8A-99EEA5C59100}"/>
                      </a:ext>
                    </a:extLst>
                  </p:cNvPr>
                  <p:cNvSpPr>
                    <a:spLocks noChangeArrowheads="1"/>
                  </p:cNvSpPr>
                  <p:nvPr/>
                </p:nvSpPr>
                <p:spPr bwMode="auto">
                  <a:xfrm>
                    <a:off x="2792" y="6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72" name="Oval 399">
                    <a:extLst>
                      <a:ext uri="{FF2B5EF4-FFF2-40B4-BE49-F238E27FC236}">
                        <a16:creationId xmlns:a16="http://schemas.microsoft.com/office/drawing/2014/main" id="{D6BD4670-0D80-45A9-BEDC-D659643D9A22}"/>
                      </a:ext>
                    </a:extLst>
                  </p:cNvPr>
                  <p:cNvSpPr>
                    <a:spLocks noChangeArrowheads="1"/>
                  </p:cNvSpPr>
                  <p:nvPr/>
                </p:nvSpPr>
                <p:spPr bwMode="auto">
                  <a:xfrm>
                    <a:off x="2756" y="59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73" name="Oval 400">
                    <a:extLst>
                      <a:ext uri="{FF2B5EF4-FFF2-40B4-BE49-F238E27FC236}">
                        <a16:creationId xmlns:a16="http://schemas.microsoft.com/office/drawing/2014/main" id="{B74C6886-FECE-4812-8370-73C4E2E3E9BA}"/>
                      </a:ext>
                    </a:extLst>
                  </p:cNvPr>
                  <p:cNvSpPr>
                    <a:spLocks noChangeArrowheads="1"/>
                  </p:cNvSpPr>
                  <p:nvPr/>
                </p:nvSpPr>
                <p:spPr bwMode="auto">
                  <a:xfrm>
                    <a:off x="2764" y="62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74" name="Oval 401">
                    <a:extLst>
                      <a:ext uri="{FF2B5EF4-FFF2-40B4-BE49-F238E27FC236}">
                        <a16:creationId xmlns:a16="http://schemas.microsoft.com/office/drawing/2014/main" id="{99EF550F-36DB-4FA0-BF74-DEAE7B993010}"/>
                      </a:ext>
                    </a:extLst>
                  </p:cNvPr>
                  <p:cNvSpPr>
                    <a:spLocks noChangeArrowheads="1"/>
                  </p:cNvSpPr>
                  <p:nvPr/>
                </p:nvSpPr>
                <p:spPr bwMode="auto">
                  <a:xfrm>
                    <a:off x="2780" y="63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nvGrpSpPr>
                <p:cNvPr id="33921" name="Group 402">
                  <a:extLst>
                    <a:ext uri="{FF2B5EF4-FFF2-40B4-BE49-F238E27FC236}">
                      <a16:creationId xmlns:a16="http://schemas.microsoft.com/office/drawing/2014/main" id="{A9F2AC75-C3C7-496F-A626-679430C75495}"/>
                    </a:ext>
                  </a:extLst>
                </p:cNvPr>
                <p:cNvGrpSpPr>
                  <a:grpSpLocks/>
                </p:cNvGrpSpPr>
                <p:nvPr/>
              </p:nvGrpSpPr>
              <p:grpSpPr bwMode="auto">
                <a:xfrm>
                  <a:off x="2628" y="407"/>
                  <a:ext cx="62" cy="60"/>
                  <a:chOff x="2628" y="407"/>
                  <a:chExt cx="62" cy="60"/>
                </a:xfrm>
              </p:grpSpPr>
              <p:sp>
                <p:nvSpPr>
                  <p:cNvPr id="33953" name="Oval 403">
                    <a:extLst>
                      <a:ext uri="{FF2B5EF4-FFF2-40B4-BE49-F238E27FC236}">
                        <a16:creationId xmlns:a16="http://schemas.microsoft.com/office/drawing/2014/main" id="{AA89DDD1-FE92-47E5-AB47-3141368CA0F4}"/>
                      </a:ext>
                    </a:extLst>
                  </p:cNvPr>
                  <p:cNvSpPr>
                    <a:spLocks noChangeArrowheads="1"/>
                  </p:cNvSpPr>
                  <p:nvPr/>
                </p:nvSpPr>
                <p:spPr bwMode="auto">
                  <a:xfrm>
                    <a:off x="2677" y="44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54" name="Oval 404">
                    <a:extLst>
                      <a:ext uri="{FF2B5EF4-FFF2-40B4-BE49-F238E27FC236}">
                        <a16:creationId xmlns:a16="http://schemas.microsoft.com/office/drawing/2014/main" id="{2B3D3DC1-53D4-4263-9213-F4AE52629B1B}"/>
                      </a:ext>
                    </a:extLst>
                  </p:cNvPr>
                  <p:cNvSpPr>
                    <a:spLocks noChangeArrowheads="1"/>
                  </p:cNvSpPr>
                  <p:nvPr/>
                </p:nvSpPr>
                <p:spPr bwMode="auto">
                  <a:xfrm>
                    <a:off x="2674" y="42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55" name="Oval 405">
                    <a:extLst>
                      <a:ext uri="{FF2B5EF4-FFF2-40B4-BE49-F238E27FC236}">
                        <a16:creationId xmlns:a16="http://schemas.microsoft.com/office/drawing/2014/main" id="{6E697987-2A51-4514-B474-FC947E638460}"/>
                      </a:ext>
                    </a:extLst>
                  </p:cNvPr>
                  <p:cNvSpPr>
                    <a:spLocks noChangeArrowheads="1"/>
                  </p:cNvSpPr>
                  <p:nvPr/>
                </p:nvSpPr>
                <p:spPr bwMode="auto">
                  <a:xfrm>
                    <a:off x="2659" y="40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56" name="Oval 406">
                    <a:extLst>
                      <a:ext uri="{FF2B5EF4-FFF2-40B4-BE49-F238E27FC236}">
                        <a16:creationId xmlns:a16="http://schemas.microsoft.com/office/drawing/2014/main" id="{98DB7CE8-7CF3-456E-95F4-D1E56C81FD5F}"/>
                      </a:ext>
                    </a:extLst>
                  </p:cNvPr>
                  <p:cNvSpPr>
                    <a:spLocks noChangeArrowheads="1"/>
                  </p:cNvSpPr>
                  <p:nvPr/>
                </p:nvSpPr>
                <p:spPr bwMode="auto">
                  <a:xfrm>
                    <a:off x="2631" y="41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57" name="Oval 407">
                    <a:extLst>
                      <a:ext uri="{FF2B5EF4-FFF2-40B4-BE49-F238E27FC236}">
                        <a16:creationId xmlns:a16="http://schemas.microsoft.com/office/drawing/2014/main" id="{BEE09447-F32D-42FB-A9FC-B079C28CC063}"/>
                      </a:ext>
                    </a:extLst>
                  </p:cNvPr>
                  <p:cNvSpPr>
                    <a:spLocks noChangeArrowheads="1"/>
                  </p:cNvSpPr>
                  <p:nvPr/>
                </p:nvSpPr>
                <p:spPr bwMode="auto">
                  <a:xfrm>
                    <a:off x="2644" y="42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58" name="Oval 408">
                    <a:extLst>
                      <a:ext uri="{FF2B5EF4-FFF2-40B4-BE49-F238E27FC236}">
                        <a16:creationId xmlns:a16="http://schemas.microsoft.com/office/drawing/2014/main" id="{35A7D5CA-A369-4E0E-9974-CCA024A30EA5}"/>
                      </a:ext>
                    </a:extLst>
                  </p:cNvPr>
                  <p:cNvSpPr>
                    <a:spLocks noChangeArrowheads="1"/>
                  </p:cNvSpPr>
                  <p:nvPr/>
                </p:nvSpPr>
                <p:spPr bwMode="auto">
                  <a:xfrm>
                    <a:off x="2652" y="442"/>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59" name="Oval 409">
                    <a:extLst>
                      <a:ext uri="{FF2B5EF4-FFF2-40B4-BE49-F238E27FC236}">
                        <a16:creationId xmlns:a16="http://schemas.microsoft.com/office/drawing/2014/main" id="{3F37D8BE-8D66-4F8F-A5C0-B19B2AE09B53}"/>
                      </a:ext>
                    </a:extLst>
                  </p:cNvPr>
                  <p:cNvSpPr>
                    <a:spLocks noChangeArrowheads="1"/>
                  </p:cNvSpPr>
                  <p:nvPr/>
                </p:nvSpPr>
                <p:spPr bwMode="auto">
                  <a:xfrm>
                    <a:off x="2666" y="45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60" name="Oval 410">
                    <a:extLst>
                      <a:ext uri="{FF2B5EF4-FFF2-40B4-BE49-F238E27FC236}">
                        <a16:creationId xmlns:a16="http://schemas.microsoft.com/office/drawing/2014/main" id="{6743534F-C092-4998-86D4-6E849424E4A9}"/>
                      </a:ext>
                    </a:extLst>
                  </p:cNvPr>
                  <p:cNvSpPr>
                    <a:spLocks noChangeArrowheads="1"/>
                  </p:cNvSpPr>
                  <p:nvPr/>
                </p:nvSpPr>
                <p:spPr bwMode="auto">
                  <a:xfrm>
                    <a:off x="2640" y="45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61" name="Oval 411">
                    <a:extLst>
                      <a:ext uri="{FF2B5EF4-FFF2-40B4-BE49-F238E27FC236}">
                        <a16:creationId xmlns:a16="http://schemas.microsoft.com/office/drawing/2014/main" id="{CC0D2A95-6F7F-4AF8-8A69-7177A4324966}"/>
                      </a:ext>
                    </a:extLst>
                  </p:cNvPr>
                  <p:cNvSpPr>
                    <a:spLocks noChangeArrowheads="1"/>
                  </p:cNvSpPr>
                  <p:nvPr/>
                </p:nvSpPr>
                <p:spPr bwMode="auto">
                  <a:xfrm>
                    <a:off x="2628" y="4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nvGrpSpPr>
                <p:cNvPr id="33922" name="Group 412">
                  <a:extLst>
                    <a:ext uri="{FF2B5EF4-FFF2-40B4-BE49-F238E27FC236}">
                      <a16:creationId xmlns:a16="http://schemas.microsoft.com/office/drawing/2014/main" id="{A8D0EE12-8662-42D5-9827-534CD19D55A3}"/>
                    </a:ext>
                  </a:extLst>
                </p:cNvPr>
                <p:cNvGrpSpPr>
                  <a:grpSpLocks/>
                </p:cNvGrpSpPr>
                <p:nvPr/>
              </p:nvGrpSpPr>
              <p:grpSpPr bwMode="auto">
                <a:xfrm>
                  <a:off x="2520" y="758"/>
                  <a:ext cx="168" cy="150"/>
                  <a:chOff x="2520" y="758"/>
                  <a:chExt cx="168" cy="150"/>
                </a:xfrm>
              </p:grpSpPr>
              <p:sp>
                <p:nvSpPr>
                  <p:cNvPr id="33923" name="Oval 413">
                    <a:extLst>
                      <a:ext uri="{FF2B5EF4-FFF2-40B4-BE49-F238E27FC236}">
                        <a16:creationId xmlns:a16="http://schemas.microsoft.com/office/drawing/2014/main" id="{6AFB311A-DCE9-4C2A-BC6F-75255F3D9657}"/>
                      </a:ext>
                    </a:extLst>
                  </p:cNvPr>
                  <p:cNvSpPr>
                    <a:spLocks noChangeArrowheads="1"/>
                  </p:cNvSpPr>
                  <p:nvPr/>
                </p:nvSpPr>
                <p:spPr bwMode="auto">
                  <a:xfrm>
                    <a:off x="2642" y="7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24" name="Oval 414">
                    <a:extLst>
                      <a:ext uri="{FF2B5EF4-FFF2-40B4-BE49-F238E27FC236}">
                        <a16:creationId xmlns:a16="http://schemas.microsoft.com/office/drawing/2014/main" id="{9A3CA675-99CA-4583-9F74-0F8E52927E83}"/>
                      </a:ext>
                    </a:extLst>
                  </p:cNvPr>
                  <p:cNvSpPr>
                    <a:spLocks noChangeArrowheads="1"/>
                  </p:cNvSpPr>
                  <p:nvPr/>
                </p:nvSpPr>
                <p:spPr bwMode="auto">
                  <a:xfrm>
                    <a:off x="2670" y="77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25" name="Oval 415">
                    <a:extLst>
                      <a:ext uri="{FF2B5EF4-FFF2-40B4-BE49-F238E27FC236}">
                        <a16:creationId xmlns:a16="http://schemas.microsoft.com/office/drawing/2014/main" id="{D7EFD8D5-691D-4F90-8D6C-3891EA091674}"/>
                      </a:ext>
                    </a:extLst>
                  </p:cNvPr>
                  <p:cNvSpPr>
                    <a:spLocks noChangeArrowheads="1"/>
                  </p:cNvSpPr>
                  <p:nvPr/>
                </p:nvSpPr>
                <p:spPr bwMode="auto">
                  <a:xfrm>
                    <a:off x="2626" y="78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26" name="Oval 416">
                    <a:extLst>
                      <a:ext uri="{FF2B5EF4-FFF2-40B4-BE49-F238E27FC236}">
                        <a16:creationId xmlns:a16="http://schemas.microsoft.com/office/drawing/2014/main" id="{36ACA342-620A-4374-A393-39C62BA6ECFA}"/>
                      </a:ext>
                    </a:extLst>
                  </p:cNvPr>
                  <p:cNvSpPr>
                    <a:spLocks noChangeArrowheads="1"/>
                  </p:cNvSpPr>
                  <p:nvPr/>
                </p:nvSpPr>
                <p:spPr bwMode="auto">
                  <a:xfrm>
                    <a:off x="2658" y="81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27" name="Oval 417">
                    <a:extLst>
                      <a:ext uri="{FF2B5EF4-FFF2-40B4-BE49-F238E27FC236}">
                        <a16:creationId xmlns:a16="http://schemas.microsoft.com/office/drawing/2014/main" id="{CE16579C-27A3-4945-8ECA-7FF3705A19F3}"/>
                      </a:ext>
                    </a:extLst>
                  </p:cNvPr>
                  <p:cNvSpPr>
                    <a:spLocks noChangeArrowheads="1"/>
                  </p:cNvSpPr>
                  <p:nvPr/>
                </p:nvSpPr>
                <p:spPr bwMode="auto">
                  <a:xfrm>
                    <a:off x="2609" y="80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28" name="Oval 418">
                    <a:extLst>
                      <a:ext uri="{FF2B5EF4-FFF2-40B4-BE49-F238E27FC236}">
                        <a16:creationId xmlns:a16="http://schemas.microsoft.com/office/drawing/2014/main" id="{D73DDEAC-8D1D-405C-AA7B-F762943E4C71}"/>
                      </a:ext>
                    </a:extLst>
                  </p:cNvPr>
                  <p:cNvSpPr>
                    <a:spLocks noChangeArrowheads="1"/>
                  </p:cNvSpPr>
                  <p:nvPr/>
                </p:nvSpPr>
                <p:spPr bwMode="auto">
                  <a:xfrm>
                    <a:off x="2637" y="820"/>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29" name="Oval 419">
                    <a:extLst>
                      <a:ext uri="{FF2B5EF4-FFF2-40B4-BE49-F238E27FC236}">
                        <a16:creationId xmlns:a16="http://schemas.microsoft.com/office/drawing/2014/main" id="{A67F14CD-CA6D-451C-BF6F-62FCD71462F1}"/>
                      </a:ext>
                    </a:extLst>
                  </p:cNvPr>
                  <p:cNvSpPr>
                    <a:spLocks noChangeArrowheads="1"/>
                  </p:cNvSpPr>
                  <p:nvPr/>
                </p:nvSpPr>
                <p:spPr bwMode="auto">
                  <a:xfrm>
                    <a:off x="2655" y="83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30" name="Oval 420">
                    <a:extLst>
                      <a:ext uri="{FF2B5EF4-FFF2-40B4-BE49-F238E27FC236}">
                        <a16:creationId xmlns:a16="http://schemas.microsoft.com/office/drawing/2014/main" id="{B2CE6268-A042-47C6-8933-5DAF0284604C}"/>
                      </a:ext>
                    </a:extLst>
                  </p:cNvPr>
                  <p:cNvSpPr>
                    <a:spLocks noChangeArrowheads="1"/>
                  </p:cNvSpPr>
                  <p:nvPr/>
                </p:nvSpPr>
                <p:spPr bwMode="auto">
                  <a:xfrm>
                    <a:off x="2676" y="84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31" name="Oval 421">
                    <a:extLst>
                      <a:ext uri="{FF2B5EF4-FFF2-40B4-BE49-F238E27FC236}">
                        <a16:creationId xmlns:a16="http://schemas.microsoft.com/office/drawing/2014/main" id="{7D4B2FCC-D664-4D80-A27E-932B89A1FBDD}"/>
                      </a:ext>
                    </a:extLst>
                  </p:cNvPr>
                  <p:cNvSpPr>
                    <a:spLocks noChangeArrowheads="1"/>
                  </p:cNvSpPr>
                  <p:nvPr/>
                </p:nvSpPr>
                <p:spPr bwMode="auto">
                  <a:xfrm>
                    <a:off x="2658" y="8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32" name="Oval 422">
                    <a:extLst>
                      <a:ext uri="{FF2B5EF4-FFF2-40B4-BE49-F238E27FC236}">
                        <a16:creationId xmlns:a16="http://schemas.microsoft.com/office/drawing/2014/main" id="{E17A310B-0B2F-4CD6-98C1-EE6AF3380C23}"/>
                      </a:ext>
                    </a:extLst>
                  </p:cNvPr>
                  <p:cNvSpPr>
                    <a:spLocks noChangeArrowheads="1"/>
                  </p:cNvSpPr>
                  <p:nvPr/>
                </p:nvSpPr>
                <p:spPr bwMode="auto">
                  <a:xfrm>
                    <a:off x="2571" y="78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33" name="Oval 423">
                    <a:extLst>
                      <a:ext uri="{FF2B5EF4-FFF2-40B4-BE49-F238E27FC236}">
                        <a16:creationId xmlns:a16="http://schemas.microsoft.com/office/drawing/2014/main" id="{69DA604D-9963-4365-B7B9-BAF7D967C7C4}"/>
                      </a:ext>
                    </a:extLst>
                  </p:cNvPr>
                  <p:cNvSpPr>
                    <a:spLocks noChangeArrowheads="1"/>
                  </p:cNvSpPr>
                  <p:nvPr/>
                </p:nvSpPr>
                <p:spPr bwMode="auto">
                  <a:xfrm>
                    <a:off x="2582" y="8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34" name="Oval 424">
                    <a:extLst>
                      <a:ext uri="{FF2B5EF4-FFF2-40B4-BE49-F238E27FC236}">
                        <a16:creationId xmlns:a16="http://schemas.microsoft.com/office/drawing/2014/main" id="{97D4CB69-B166-4227-96EF-B8F338364A9B}"/>
                      </a:ext>
                    </a:extLst>
                  </p:cNvPr>
                  <p:cNvSpPr>
                    <a:spLocks noChangeArrowheads="1"/>
                  </p:cNvSpPr>
                  <p:nvPr/>
                </p:nvSpPr>
                <p:spPr bwMode="auto">
                  <a:xfrm>
                    <a:off x="2554" y="80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35" name="Oval 425">
                    <a:extLst>
                      <a:ext uri="{FF2B5EF4-FFF2-40B4-BE49-F238E27FC236}">
                        <a16:creationId xmlns:a16="http://schemas.microsoft.com/office/drawing/2014/main" id="{5A8EC119-4596-4134-B5FD-287F26A5E712}"/>
                      </a:ext>
                    </a:extLst>
                  </p:cNvPr>
                  <p:cNvSpPr>
                    <a:spLocks noChangeArrowheads="1"/>
                  </p:cNvSpPr>
                  <p:nvPr/>
                </p:nvSpPr>
                <p:spPr bwMode="auto">
                  <a:xfrm>
                    <a:off x="2536" y="79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36" name="Oval 426">
                    <a:extLst>
                      <a:ext uri="{FF2B5EF4-FFF2-40B4-BE49-F238E27FC236}">
                        <a16:creationId xmlns:a16="http://schemas.microsoft.com/office/drawing/2014/main" id="{8C1754E1-278D-432E-9276-E14A3F027686}"/>
                      </a:ext>
                    </a:extLst>
                  </p:cNvPr>
                  <p:cNvSpPr>
                    <a:spLocks noChangeArrowheads="1"/>
                  </p:cNvSpPr>
                  <p:nvPr/>
                </p:nvSpPr>
                <p:spPr bwMode="auto">
                  <a:xfrm>
                    <a:off x="2520" y="81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37" name="Oval 427">
                    <a:extLst>
                      <a:ext uri="{FF2B5EF4-FFF2-40B4-BE49-F238E27FC236}">
                        <a16:creationId xmlns:a16="http://schemas.microsoft.com/office/drawing/2014/main" id="{2B6B9BE1-8AF0-4ADC-B6FC-D3E151CC0478}"/>
                      </a:ext>
                    </a:extLst>
                  </p:cNvPr>
                  <p:cNvSpPr>
                    <a:spLocks noChangeArrowheads="1"/>
                  </p:cNvSpPr>
                  <p:nvPr/>
                </p:nvSpPr>
                <p:spPr bwMode="auto">
                  <a:xfrm>
                    <a:off x="2574" y="83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38" name="Oval 428">
                    <a:extLst>
                      <a:ext uri="{FF2B5EF4-FFF2-40B4-BE49-F238E27FC236}">
                        <a16:creationId xmlns:a16="http://schemas.microsoft.com/office/drawing/2014/main" id="{FEE80FE8-EA62-4EFA-875F-0E1BED9A28D5}"/>
                      </a:ext>
                    </a:extLst>
                  </p:cNvPr>
                  <p:cNvSpPr>
                    <a:spLocks noChangeArrowheads="1"/>
                  </p:cNvSpPr>
                  <p:nvPr/>
                </p:nvSpPr>
                <p:spPr bwMode="auto">
                  <a:xfrm>
                    <a:off x="2561" y="8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39" name="Oval 429">
                    <a:extLst>
                      <a:ext uri="{FF2B5EF4-FFF2-40B4-BE49-F238E27FC236}">
                        <a16:creationId xmlns:a16="http://schemas.microsoft.com/office/drawing/2014/main" id="{D3029F3A-69F0-4FC0-B66E-E0D3D122B0AA}"/>
                      </a:ext>
                    </a:extLst>
                  </p:cNvPr>
                  <p:cNvSpPr>
                    <a:spLocks noChangeArrowheads="1"/>
                  </p:cNvSpPr>
                  <p:nvPr/>
                </p:nvSpPr>
                <p:spPr bwMode="auto">
                  <a:xfrm>
                    <a:off x="2520" y="83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40" name="Oval 430">
                    <a:extLst>
                      <a:ext uri="{FF2B5EF4-FFF2-40B4-BE49-F238E27FC236}">
                        <a16:creationId xmlns:a16="http://schemas.microsoft.com/office/drawing/2014/main" id="{BB9FDF99-627D-4BB5-BD6F-AC113B786F0A}"/>
                      </a:ext>
                    </a:extLst>
                  </p:cNvPr>
                  <p:cNvSpPr>
                    <a:spLocks noChangeArrowheads="1"/>
                  </p:cNvSpPr>
                  <p:nvPr/>
                </p:nvSpPr>
                <p:spPr bwMode="auto">
                  <a:xfrm>
                    <a:off x="2536" y="84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41" name="Oval 431">
                    <a:extLst>
                      <a:ext uri="{FF2B5EF4-FFF2-40B4-BE49-F238E27FC236}">
                        <a16:creationId xmlns:a16="http://schemas.microsoft.com/office/drawing/2014/main" id="{3DCBEB3A-F43C-4C98-8CEE-5E62742119EE}"/>
                      </a:ext>
                    </a:extLst>
                  </p:cNvPr>
                  <p:cNvSpPr>
                    <a:spLocks noChangeArrowheads="1"/>
                  </p:cNvSpPr>
                  <p:nvPr/>
                </p:nvSpPr>
                <p:spPr bwMode="auto">
                  <a:xfrm>
                    <a:off x="2521" y="860"/>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42" name="Oval 432">
                    <a:extLst>
                      <a:ext uri="{FF2B5EF4-FFF2-40B4-BE49-F238E27FC236}">
                        <a16:creationId xmlns:a16="http://schemas.microsoft.com/office/drawing/2014/main" id="{89498A9F-6583-479E-B7A6-37ECFEFA75AA}"/>
                      </a:ext>
                    </a:extLst>
                  </p:cNvPr>
                  <p:cNvSpPr>
                    <a:spLocks noChangeArrowheads="1"/>
                  </p:cNvSpPr>
                  <p:nvPr/>
                </p:nvSpPr>
                <p:spPr bwMode="auto">
                  <a:xfrm>
                    <a:off x="2530" y="87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43" name="Oval 433">
                    <a:extLst>
                      <a:ext uri="{FF2B5EF4-FFF2-40B4-BE49-F238E27FC236}">
                        <a16:creationId xmlns:a16="http://schemas.microsoft.com/office/drawing/2014/main" id="{5AEFDA93-B49A-4A95-AF96-9AD85CE1441B}"/>
                      </a:ext>
                    </a:extLst>
                  </p:cNvPr>
                  <p:cNvSpPr>
                    <a:spLocks noChangeArrowheads="1"/>
                  </p:cNvSpPr>
                  <p:nvPr/>
                </p:nvSpPr>
                <p:spPr bwMode="auto">
                  <a:xfrm>
                    <a:off x="2620" y="84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44" name="Oval 434">
                    <a:extLst>
                      <a:ext uri="{FF2B5EF4-FFF2-40B4-BE49-F238E27FC236}">
                        <a16:creationId xmlns:a16="http://schemas.microsoft.com/office/drawing/2014/main" id="{FC831786-1ADD-4236-857A-AB42CBF467E4}"/>
                      </a:ext>
                    </a:extLst>
                  </p:cNvPr>
                  <p:cNvSpPr>
                    <a:spLocks noChangeArrowheads="1"/>
                  </p:cNvSpPr>
                  <p:nvPr/>
                </p:nvSpPr>
                <p:spPr bwMode="auto">
                  <a:xfrm>
                    <a:off x="2604" y="85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45" name="Oval 435">
                    <a:extLst>
                      <a:ext uri="{FF2B5EF4-FFF2-40B4-BE49-F238E27FC236}">
                        <a16:creationId xmlns:a16="http://schemas.microsoft.com/office/drawing/2014/main" id="{EA097817-7F62-465D-8BB7-7B98D408C41C}"/>
                      </a:ext>
                    </a:extLst>
                  </p:cNvPr>
                  <p:cNvSpPr>
                    <a:spLocks noChangeArrowheads="1"/>
                  </p:cNvSpPr>
                  <p:nvPr/>
                </p:nvSpPr>
                <p:spPr bwMode="auto">
                  <a:xfrm>
                    <a:off x="2584" y="86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46" name="Oval 436">
                    <a:extLst>
                      <a:ext uri="{FF2B5EF4-FFF2-40B4-BE49-F238E27FC236}">
                        <a16:creationId xmlns:a16="http://schemas.microsoft.com/office/drawing/2014/main" id="{9125F126-31D3-4674-99B2-698409E54746}"/>
                      </a:ext>
                    </a:extLst>
                  </p:cNvPr>
                  <p:cNvSpPr>
                    <a:spLocks noChangeArrowheads="1"/>
                  </p:cNvSpPr>
                  <p:nvPr/>
                </p:nvSpPr>
                <p:spPr bwMode="auto">
                  <a:xfrm>
                    <a:off x="2559" y="86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47" name="Oval 437">
                    <a:extLst>
                      <a:ext uri="{FF2B5EF4-FFF2-40B4-BE49-F238E27FC236}">
                        <a16:creationId xmlns:a16="http://schemas.microsoft.com/office/drawing/2014/main" id="{DD3947FE-F0F2-49A1-BE7E-1D6F2ACF424F}"/>
                      </a:ext>
                    </a:extLst>
                  </p:cNvPr>
                  <p:cNvSpPr>
                    <a:spLocks noChangeArrowheads="1"/>
                  </p:cNvSpPr>
                  <p:nvPr/>
                </p:nvSpPr>
                <p:spPr bwMode="auto">
                  <a:xfrm>
                    <a:off x="2633" y="87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48" name="Oval 438">
                    <a:extLst>
                      <a:ext uri="{FF2B5EF4-FFF2-40B4-BE49-F238E27FC236}">
                        <a16:creationId xmlns:a16="http://schemas.microsoft.com/office/drawing/2014/main" id="{305011F2-36D1-4F8D-996C-877FD419FB82}"/>
                      </a:ext>
                    </a:extLst>
                  </p:cNvPr>
                  <p:cNvSpPr>
                    <a:spLocks noChangeArrowheads="1"/>
                  </p:cNvSpPr>
                  <p:nvPr/>
                </p:nvSpPr>
                <p:spPr bwMode="auto">
                  <a:xfrm>
                    <a:off x="2618" y="8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49" name="Oval 439">
                    <a:extLst>
                      <a:ext uri="{FF2B5EF4-FFF2-40B4-BE49-F238E27FC236}">
                        <a16:creationId xmlns:a16="http://schemas.microsoft.com/office/drawing/2014/main" id="{32C483FF-6B4D-4505-9619-6148DBC052CD}"/>
                      </a:ext>
                    </a:extLst>
                  </p:cNvPr>
                  <p:cNvSpPr>
                    <a:spLocks noChangeArrowheads="1"/>
                  </p:cNvSpPr>
                  <p:nvPr/>
                </p:nvSpPr>
                <p:spPr bwMode="auto">
                  <a:xfrm>
                    <a:off x="2605" y="8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50" name="Oval 440">
                    <a:extLst>
                      <a:ext uri="{FF2B5EF4-FFF2-40B4-BE49-F238E27FC236}">
                        <a16:creationId xmlns:a16="http://schemas.microsoft.com/office/drawing/2014/main" id="{9DFA1F31-6437-4B08-A936-7FDF175E3E1F}"/>
                      </a:ext>
                    </a:extLst>
                  </p:cNvPr>
                  <p:cNvSpPr>
                    <a:spLocks noChangeArrowheads="1"/>
                  </p:cNvSpPr>
                  <p:nvPr/>
                </p:nvSpPr>
                <p:spPr bwMode="auto">
                  <a:xfrm>
                    <a:off x="2565" y="881"/>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51" name="Oval 441">
                    <a:extLst>
                      <a:ext uri="{FF2B5EF4-FFF2-40B4-BE49-F238E27FC236}">
                        <a16:creationId xmlns:a16="http://schemas.microsoft.com/office/drawing/2014/main" id="{0027A7B8-1A30-477A-B086-C5FF7EA47711}"/>
                      </a:ext>
                    </a:extLst>
                  </p:cNvPr>
                  <p:cNvSpPr>
                    <a:spLocks noChangeArrowheads="1"/>
                  </p:cNvSpPr>
                  <p:nvPr/>
                </p:nvSpPr>
                <p:spPr bwMode="auto">
                  <a:xfrm>
                    <a:off x="2592" y="89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952" name="Oval 442">
                    <a:extLst>
                      <a:ext uri="{FF2B5EF4-FFF2-40B4-BE49-F238E27FC236}">
                        <a16:creationId xmlns:a16="http://schemas.microsoft.com/office/drawing/2014/main" id="{28F1D588-6CC4-49E2-B33C-1EBACC801F78}"/>
                      </a:ext>
                    </a:extLst>
                  </p:cNvPr>
                  <p:cNvSpPr>
                    <a:spLocks noChangeArrowheads="1"/>
                  </p:cNvSpPr>
                  <p:nvPr/>
                </p:nvSpPr>
                <p:spPr bwMode="auto">
                  <a:xfrm>
                    <a:off x="2549" y="89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grpSp>
      </p:grpSp>
      <p:pic>
        <p:nvPicPr>
          <p:cNvPr id="33837" name="Picture 443">
            <a:extLst>
              <a:ext uri="{FF2B5EF4-FFF2-40B4-BE49-F238E27FC236}">
                <a16:creationId xmlns:a16="http://schemas.microsoft.com/office/drawing/2014/main" id="{54F93DE8-69B9-44AC-8B0E-4C929A05AB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89851" y="376238"/>
            <a:ext cx="12223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3838" name="Group 444">
            <a:extLst>
              <a:ext uri="{FF2B5EF4-FFF2-40B4-BE49-F238E27FC236}">
                <a16:creationId xmlns:a16="http://schemas.microsoft.com/office/drawing/2014/main" id="{B77314F7-0631-41FF-9BCE-DA015BAAE4C7}"/>
              </a:ext>
            </a:extLst>
          </p:cNvPr>
          <p:cNvGrpSpPr>
            <a:grpSpLocks/>
          </p:cNvGrpSpPr>
          <p:nvPr/>
        </p:nvGrpSpPr>
        <p:grpSpPr bwMode="auto">
          <a:xfrm>
            <a:off x="2625726" y="1533525"/>
            <a:ext cx="1173163" cy="642938"/>
            <a:chOff x="716" y="965"/>
            <a:chExt cx="739" cy="405"/>
          </a:xfrm>
        </p:grpSpPr>
        <p:grpSp>
          <p:nvGrpSpPr>
            <p:cNvPr id="33887" name="Group 445">
              <a:extLst>
                <a:ext uri="{FF2B5EF4-FFF2-40B4-BE49-F238E27FC236}">
                  <a16:creationId xmlns:a16="http://schemas.microsoft.com/office/drawing/2014/main" id="{11A89EB0-9345-43D9-AA2C-36ED0EE413F7}"/>
                </a:ext>
              </a:extLst>
            </p:cNvPr>
            <p:cNvGrpSpPr>
              <a:grpSpLocks/>
            </p:cNvGrpSpPr>
            <p:nvPr/>
          </p:nvGrpSpPr>
          <p:grpSpPr bwMode="auto">
            <a:xfrm>
              <a:off x="716" y="965"/>
              <a:ext cx="739" cy="405"/>
              <a:chOff x="716" y="965"/>
              <a:chExt cx="739" cy="405"/>
            </a:xfrm>
          </p:grpSpPr>
          <p:sp>
            <p:nvSpPr>
              <p:cNvPr id="33914" name="Freeform 446">
                <a:extLst>
                  <a:ext uri="{FF2B5EF4-FFF2-40B4-BE49-F238E27FC236}">
                    <a16:creationId xmlns:a16="http://schemas.microsoft.com/office/drawing/2014/main" id="{962150B7-B746-458E-95CE-7454C93EFAC2}"/>
                  </a:ext>
                </a:extLst>
              </p:cNvPr>
              <p:cNvSpPr>
                <a:spLocks/>
              </p:cNvSpPr>
              <p:nvPr/>
            </p:nvSpPr>
            <p:spPr bwMode="auto">
              <a:xfrm>
                <a:off x="716" y="965"/>
                <a:ext cx="739" cy="404"/>
              </a:xfrm>
              <a:custGeom>
                <a:avLst/>
                <a:gdLst>
                  <a:gd name="T0" fmla="*/ 0 w 2956"/>
                  <a:gd name="T1" fmla="*/ 0 h 1617"/>
                  <a:gd name="T2" fmla="*/ 0 w 2956"/>
                  <a:gd name="T3" fmla="*/ 0 h 1617"/>
                  <a:gd name="T4" fmla="*/ 0 w 2956"/>
                  <a:gd name="T5" fmla="*/ 0 h 1617"/>
                  <a:gd name="T6" fmla="*/ 0 w 2956"/>
                  <a:gd name="T7" fmla="*/ 0 h 1617"/>
                  <a:gd name="T8" fmla="*/ 0 w 2956"/>
                  <a:gd name="T9" fmla="*/ 0 h 1617"/>
                  <a:gd name="T10" fmla="*/ 1 w 2956"/>
                  <a:gd name="T11" fmla="*/ 0 h 1617"/>
                  <a:gd name="T12" fmla="*/ 1 w 2956"/>
                  <a:gd name="T13" fmla="*/ 0 h 1617"/>
                  <a:gd name="T14" fmla="*/ 1 w 2956"/>
                  <a:gd name="T15" fmla="*/ 0 h 1617"/>
                  <a:gd name="T16" fmla="*/ 1 w 2956"/>
                  <a:gd name="T17" fmla="*/ 0 h 1617"/>
                  <a:gd name="T18" fmla="*/ 1 w 2956"/>
                  <a:gd name="T19" fmla="*/ 0 h 1617"/>
                  <a:gd name="T20" fmla="*/ 1 w 2956"/>
                  <a:gd name="T21" fmla="*/ 0 h 1617"/>
                  <a:gd name="T22" fmla="*/ 1 w 2956"/>
                  <a:gd name="T23" fmla="*/ 0 h 1617"/>
                  <a:gd name="T24" fmla="*/ 1 w 2956"/>
                  <a:gd name="T25" fmla="*/ 0 h 1617"/>
                  <a:gd name="T26" fmla="*/ 1 w 2956"/>
                  <a:gd name="T27" fmla="*/ 0 h 1617"/>
                  <a:gd name="T28" fmla="*/ 1 w 2956"/>
                  <a:gd name="T29" fmla="*/ 0 h 1617"/>
                  <a:gd name="T30" fmla="*/ 1 w 2956"/>
                  <a:gd name="T31" fmla="*/ 0 h 1617"/>
                  <a:gd name="T32" fmla="*/ 1 w 2956"/>
                  <a:gd name="T33" fmla="*/ 0 h 1617"/>
                  <a:gd name="T34" fmla="*/ 1 w 2956"/>
                  <a:gd name="T35" fmla="*/ 0 h 1617"/>
                  <a:gd name="T36" fmla="*/ 1 w 2956"/>
                  <a:gd name="T37" fmla="*/ 0 h 1617"/>
                  <a:gd name="T38" fmla="*/ 1 w 2956"/>
                  <a:gd name="T39" fmla="*/ 0 h 1617"/>
                  <a:gd name="T40" fmla="*/ 1 w 2956"/>
                  <a:gd name="T41" fmla="*/ 0 h 1617"/>
                  <a:gd name="T42" fmla="*/ 1 w 2956"/>
                  <a:gd name="T43" fmla="*/ 0 h 1617"/>
                  <a:gd name="T44" fmla="*/ 1 w 2956"/>
                  <a:gd name="T45" fmla="*/ 0 h 1617"/>
                  <a:gd name="T46" fmla="*/ 1 w 2956"/>
                  <a:gd name="T47" fmla="*/ 0 h 1617"/>
                  <a:gd name="T48" fmla="*/ 1 w 2956"/>
                  <a:gd name="T49" fmla="*/ 0 h 1617"/>
                  <a:gd name="T50" fmla="*/ 1 w 2956"/>
                  <a:gd name="T51" fmla="*/ 0 h 1617"/>
                  <a:gd name="T52" fmla="*/ 1 w 2956"/>
                  <a:gd name="T53" fmla="*/ 0 h 1617"/>
                  <a:gd name="T54" fmla="*/ 1 w 2956"/>
                  <a:gd name="T55" fmla="*/ 0 h 1617"/>
                  <a:gd name="T56" fmla="*/ 1 w 2956"/>
                  <a:gd name="T57" fmla="*/ 0 h 1617"/>
                  <a:gd name="T58" fmla="*/ 1 w 2956"/>
                  <a:gd name="T59" fmla="*/ 0 h 1617"/>
                  <a:gd name="T60" fmla="*/ 1 w 2956"/>
                  <a:gd name="T61" fmla="*/ 0 h 1617"/>
                  <a:gd name="T62" fmla="*/ 1 w 2956"/>
                  <a:gd name="T63" fmla="*/ 0 h 1617"/>
                  <a:gd name="T64" fmla="*/ 1 w 2956"/>
                  <a:gd name="T65" fmla="*/ 0 h 1617"/>
                  <a:gd name="T66" fmla="*/ 1 w 2956"/>
                  <a:gd name="T67" fmla="*/ 0 h 1617"/>
                  <a:gd name="T68" fmla="*/ 1 w 2956"/>
                  <a:gd name="T69" fmla="*/ 0 h 1617"/>
                  <a:gd name="T70" fmla="*/ 1 w 2956"/>
                  <a:gd name="T71" fmla="*/ 0 h 1617"/>
                  <a:gd name="T72" fmla="*/ 1 w 2956"/>
                  <a:gd name="T73" fmla="*/ 0 h 1617"/>
                  <a:gd name="T74" fmla="*/ 1 w 2956"/>
                  <a:gd name="T75" fmla="*/ 0 h 1617"/>
                  <a:gd name="T76" fmla="*/ 1 w 2956"/>
                  <a:gd name="T77" fmla="*/ 0 h 1617"/>
                  <a:gd name="T78" fmla="*/ 1 w 2956"/>
                  <a:gd name="T79" fmla="*/ 0 h 1617"/>
                  <a:gd name="T80" fmla="*/ 0 w 2956"/>
                  <a:gd name="T81" fmla="*/ 0 h 1617"/>
                  <a:gd name="T82" fmla="*/ 0 w 2956"/>
                  <a:gd name="T83" fmla="*/ 0 h 1617"/>
                  <a:gd name="T84" fmla="*/ 0 w 2956"/>
                  <a:gd name="T85" fmla="*/ 0 h 1617"/>
                  <a:gd name="T86" fmla="*/ 0 w 2956"/>
                  <a:gd name="T87" fmla="*/ 0 h 1617"/>
                  <a:gd name="T88" fmla="*/ 0 w 2956"/>
                  <a:gd name="T89" fmla="*/ 0 h 1617"/>
                  <a:gd name="T90" fmla="*/ 0 w 2956"/>
                  <a:gd name="T91" fmla="*/ 0 h 1617"/>
                  <a:gd name="T92" fmla="*/ 0 w 2956"/>
                  <a:gd name="T93" fmla="*/ 0 h 1617"/>
                  <a:gd name="T94" fmla="*/ 0 w 2956"/>
                  <a:gd name="T95" fmla="*/ 0 h 1617"/>
                  <a:gd name="T96" fmla="*/ 0 w 2956"/>
                  <a:gd name="T97" fmla="*/ 0 h 1617"/>
                  <a:gd name="T98" fmla="*/ 0 w 2956"/>
                  <a:gd name="T99" fmla="*/ 0 h 1617"/>
                  <a:gd name="T100" fmla="*/ 0 w 2956"/>
                  <a:gd name="T101" fmla="*/ 0 h 1617"/>
                  <a:gd name="T102" fmla="*/ 0 w 2956"/>
                  <a:gd name="T103" fmla="*/ 0 h 1617"/>
                  <a:gd name="T104" fmla="*/ 0 w 2956"/>
                  <a:gd name="T105" fmla="*/ 0 h 1617"/>
                  <a:gd name="T106" fmla="*/ 0 w 2956"/>
                  <a:gd name="T107" fmla="*/ 0 h 1617"/>
                  <a:gd name="T108" fmla="*/ 0 w 2956"/>
                  <a:gd name="T109" fmla="*/ 0 h 1617"/>
                  <a:gd name="T110" fmla="*/ 0 w 2956"/>
                  <a:gd name="T111" fmla="*/ 0 h 1617"/>
                  <a:gd name="T112" fmla="*/ 0 w 2956"/>
                  <a:gd name="T113" fmla="*/ 0 h 1617"/>
                  <a:gd name="T114" fmla="*/ 0 w 2956"/>
                  <a:gd name="T115" fmla="*/ 0 h 1617"/>
                  <a:gd name="T116" fmla="*/ 0 w 2956"/>
                  <a:gd name="T117" fmla="*/ 0 h 16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956"/>
                  <a:gd name="T178" fmla="*/ 0 h 1617"/>
                  <a:gd name="T179" fmla="*/ 2956 w 2956"/>
                  <a:gd name="T180" fmla="*/ 1617 h 16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956" h="1617">
                    <a:moveTo>
                      <a:pt x="852" y="0"/>
                    </a:moveTo>
                    <a:lnTo>
                      <a:pt x="871" y="81"/>
                    </a:lnTo>
                    <a:lnTo>
                      <a:pt x="891" y="158"/>
                    </a:lnTo>
                    <a:lnTo>
                      <a:pt x="916" y="236"/>
                    </a:lnTo>
                    <a:lnTo>
                      <a:pt x="947" y="309"/>
                    </a:lnTo>
                    <a:lnTo>
                      <a:pt x="984" y="373"/>
                    </a:lnTo>
                    <a:lnTo>
                      <a:pt x="1033" y="437"/>
                    </a:lnTo>
                    <a:lnTo>
                      <a:pt x="1086" y="493"/>
                    </a:lnTo>
                    <a:lnTo>
                      <a:pt x="1150" y="549"/>
                    </a:lnTo>
                    <a:lnTo>
                      <a:pt x="1225" y="600"/>
                    </a:lnTo>
                    <a:lnTo>
                      <a:pt x="1310" y="641"/>
                    </a:lnTo>
                    <a:lnTo>
                      <a:pt x="1419" y="678"/>
                    </a:lnTo>
                    <a:lnTo>
                      <a:pt x="1534" y="715"/>
                    </a:lnTo>
                    <a:lnTo>
                      <a:pt x="1620" y="752"/>
                    </a:lnTo>
                    <a:lnTo>
                      <a:pt x="1704" y="791"/>
                    </a:lnTo>
                    <a:lnTo>
                      <a:pt x="1781" y="832"/>
                    </a:lnTo>
                    <a:lnTo>
                      <a:pt x="1836" y="867"/>
                    </a:lnTo>
                    <a:lnTo>
                      <a:pt x="1886" y="906"/>
                    </a:lnTo>
                    <a:lnTo>
                      <a:pt x="1967" y="894"/>
                    </a:lnTo>
                    <a:lnTo>
                      <a:pt x="2060" y="881"/>
                    </a:lnTo>
                    <a:lnTo>
                      <a:pt x="2130" y="885"/>
                    </a:lnTo>
                    <a:lnTo>
                      <a:pt x="2199" y="903"/>
                    </a:lnTo>
                    <a:lnTo>
                      <a:pt x="2256" y="928"/>
                    </a:lnTo>
                    <a:lnTo>
                      <a:pt x="2311" y="952"/>
                    </a:lnTo>
                    <a:lnTo>
                      <a:pt x="2382" y="974"/>
                    </a:lnTo>
                    <a:lnTo>
                      <a:pt x="2456" y="987"/>
                    </a:lnTo>
                    <a:lnTo>
                      <a:pt x="2535" y="993"/>
                    </a:lnTo>
                    <a:lnTo>
                      <a:pt x="2647" y="987"/>
                    </a:lnTo>
                    <a:lnTo>
                      <a:pt x="2763" y="968"/>
                    </a:lnTo>
                    <a:lnTo>
                      <a:pt x="2856" y="956"/>
                    </a:lnTo>
                    <a:lnTo>
                      <a:pt x="2906" y="950"/>
                    </a:lnTo>
                    <a:lnTo>
                      <a:pt x="2922" y="956"/>
                    </a:lnTo>
                    <a:lnTo>
                      <a:pt x="2930" y="967"/>
                    </a:lnTo>
                    <a:lnTo>
                      <a:pt x="2939" y="983"/>
                    </a:lnTo>
                    <a:lnTo>
                      <a:pt x="2948" y="1020"/>
                    </a:lnTo>
                    <a:lnTo>
                      <a:pt x="2956" y="1070"/>
                    </a:lnTo>
                    <a:lnTo>
                      <a:pt x="2955" y="1124"/>
                    </a:lnTo>
                    <a:lnTo>
                      <a:pt x="2943" y="1166"/>
                    </a:lnTo>
                    <a:lnTo>
                      <a:pt x="2931" y="1194"/>
                    </a:lnTo>
                    <a:lnTo>
                      <a:pt x="2918" y="1214"/>
                    </a:lnTo>
                    <a:lnTo>
                      <a:pt x="2925" y="1251"/>
                    </a:lnTo>
                    <a:lnTo>
                      <a:pt x="2918" y="1288"/>
                    </a:lnTo>
                    <a:lnTo>
                      <a:pt x="2900" y="1312"/>
                    </a:lnTo>
                    <a:lnTo>
                      <a:pt x="2878" y="1330"/>
                    </a:lnTo>
                    <a:lnTo>
                      <a:pt x="2852" y="1337"/>
                    </a:lnTo>
                    <a:lnTo>
                      <a:pt x="2813" y="1343"/>
                    </a:lnTo>
                    <a:lnTo>
                      <a:pt x="2800" y="1365"/>
                    </a:lnTo>
                    <a:lnTo>
                      <a:pt x="2773" y="1390"/>
                    </a:lnTo>
                    <a:lnTo>
                      <a:pt x="2741" y="1404"/>
                    </a:lnTo>
                    <a:lnTo>
                      <a:pt x="2706" y="1411"/>
                    </a:lnTo>
                    <a:lnTo>
                      <a:pt x="2671" y="1408"/>
                    </a:lnTo>
                    <a:lnTo>
                      <a:pt x="2597" y="1393"/>
                    </a:lnTo>
                    <a:lnTo>
                      <a:pt x="2603" y="1430"/>
                    </a:lnTo>
                    <a:lnTo>
                      <a:pt x="2597" y="1455"/>
                    </a:lnTo>
                    <a:lnTo>
                      <a:pt x="2585" y="1471"/>
                    </a:lnTo>
                    <a:lnTo>
                      <a:pt x="2566" y="1483"/>
                    </a:lnTo>
                    <a:lnTo>
                      <a:pt x="2538" y="1490"/>
                    </a:lnTo>
                    <a:lnTo>
                      <a:pt x="2504" y="1493"/>
                    </a:lnTo>
                    <a:lnTo>
                      <a:pt x="2467" y="1492"/>
                    </a:lnTo>
                    <a:lnTo>
                      <a:pt x="2414" y="1484"/>
                    </a:lnTo>
                    <a:lnTo>
                      <a:pt x="2368" y="1473"/>
                    </a:lnTo>
                    <a:lnTo>
                      <a:pt x="2318" y="1455"/>
                    </a:lnTo>
                    <a:lnTo>
                      <a:pt x="2315" y="1480"/>
                    </a:lnTo>
                    <a:lnTo>
                      <a:pt x="2302" y="1499"/>
                    </a:lnTo>
                    <a:lnTo>
                      <a:pt x="2282" y="1513"/>
                    </a:lnTo>
                    <a:lnTo>
                      <a:pt x="2254" y="1520"/>
                    </a:lnTo>
                    <a:lnTo>
                      <a:pt x="2220" y="1523"/>
                    </a:lnTo>
                    <a:lnTo>
                      <a:pt x="2171" y="1516"/>
                    </a:lnTo>
                    <a:lnTo>
                      <a:pt x="2128" y="1498"/>
                    </a:lnTo>
                    <a:lnTo>
                      <a:pt x="2104" y="1513"/>
                    </a:lnTo>
                    <a:lnTo>
                      <a:pt x="2075" y="1525"/>
                    </a:lnTo>
                    <a:lnTo>
                      <a:pt x="2038" y="1532"/>
                    </a:lnTo>
                    <a:lnTo>
                      <a:pt x="1998" y="1539"/>
                    </a:lnTo>
                    <a:lnTo>
                      <a:pt x="1948" y="1545"/>
                    </a:lnTo>
                    <a:lnTo>
                      <a:pt x="1874" y="1559"/>
                    </a:lnTo>
                    <a:lnTo>
                      <a:pt x="1793" y="1578"/>
                    </a:lnTo>
                    <a:lnTo>
                      <a:pt x="1729" y="1584"/>
                    </a:lnTo>
                    <a:lnTo>
                      <a:pt x="1670" y="1580"/>
                    </a:lnTo>
                    <a:lnTo>
                      <a:pt x="1582" y="1564"/>
                    </a:lnTo>
                    <a:lnTo>
                      <a:pt x="1502" y="1544"/>
                    </a:lnTo>
                    <a:lnTo>
                      <a:pt x="1412" y="1525"/>
                    </a:lnTo>
                    <a:lnTo>
                      <a:pt x="1335" y="1513"/>
                    </a:lnTo>
                    <a:lnTo>
                      <a:pt x="1272" y="1508"/>
                    </a:lnTo>
                    <a:lnTo>
                      <a:pt x="1217" y="1515"/>
                    </a:lnTo>
                    <a:lnTo>
                      <a:pt x="1156" y="1528"/>
                    </a:lnTo>
                    <a:lnTo>
                      <a:pt x="1076" y="1547"/>
                    </a:lnTo>
                    <a:lnTo>
                      <a:pt x="989" y="1564"/>
                    </a:lnTo>
                    <a:lnTo>
                      <a:pt x="924" y="1569"/>
                    </a:lnTo>
                    <a:lnTo>
                      <a:pt x="859" y="1565"/>
                    </a:lnTo>
                    <a:lnTo>
                      <a:pt x="736" y="1578"/>
                    </a:lnTo>
                    <a:lnTo>
                      <a:pt x="638" y="1590"/>
                    </a:lnTo>
                    <a:lnTo>
                      <a:pt x="526" y="1609"/>
                    </a:lnTo>
                    <a:lnTo>
                      <a:pt x="450" y="1617"/>
                    </a:lnTo>
                    <a:lnTo>
                      <a:pt x="370" y="1612"/>
                    </a:lnTo>
                    <a:lnTo>
                      <a:pt x="302" y="1606"/>
                    </a:lnTo>
                    <a:lnTo>
                      <a:pt x="241" y="1596"/>
                    </a:lnTo>
                    <a:lnTo>
                      <a:pt x="188" y="1583"/>
                    </a:lnTo>
                    <a:lnTo>
                      <a:pt x="137" y="1561"/>
                    </a:lnTo>
                    <a:lnTo>
                      <a:pt x="97" y="1531"/>
                    </a:lnTo>
                    <a:lnTo>
                      <a:pt x="64" y="1494"/>
                    </a:lnTo>
                    <a:lnTo>
                      <a:pt x="42" y="1451"/>
                    </a:lnTo>
                    <a:lnTo>
                      <a:pt x="26" y="1401"/>
                    </a:lnTo>
                    <a:lnTo>
                      <a:pt x="12" y="1343"/>
                    </a:lnTo>
                    <a:lnTo>
                      <a:pt x="8" y="1283"/>
                    </a:lnTo>
                    <a:lnTo>
                      <a:pt x="17" y="1221"/>
                    </a:lnTo>
                    <a:lnTo>
                      <a:pt x="42" y="1140"/>
                    </a:lnTo>
                    <a:lnTo>
                      <a:pt x="85" y="1043"/>
                    </a:lnTo>
                    <a:lnTo>
                      <a:pt x="125" y="950"/>
                    </a:lnTo>
                    <a:lnTo>
                      <a:pt x="153" y="854"/>
                    </a:lnTo>
                    <a:lnTo>
                      <a:pt x="163" y="777"/>
                    </a:lnTo>
                    <a:lnTo>
                      <a:pt x="159" y="700"/>
                    </a:lnTo>
                    <a:lnTo>
                      <a:pt x="148" y="628"/>
                    </a:lnTo>
                    <a:lnTo>
                      <a:pt x="131" y="558"/>
                    </a:lnTo>
                    <a:lnTo>
                      <a:pt x="112" y="496"/>
                    </a:lnTo>
                    <a:lnTo>
                      <a:pt x="87" y="425"/>
                    </a:lnTo>
                    <a:lnTo>
                      <a:pt x="54" y="340"/>
                    </a:lnTo>
                    <a:lnTo>
                      <a:pt x="0" y="222"/>
                    </a:lnTo>
                    <a:lnTo>
                      <a:pt x="852" y="0"/>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915" name="Freeform 447">
                <a:extLst>
                  <a:ext uri="{FF2B5EF4-FFF2-40B4-BE49-F238E27FC236}">
                    <a16:creationId xmlns:a16="http://schemas.microsoft.com/office/drawing/2014/main" id="{80D3CD72-44C7-40F0-9027-32B25ED1EC3D}"/>
                  </a:ext>
                </a:extLst>
              </p:cNvPr>
              <p:cNvSpPr>
                <a:spLocks/>
              </p:cNvSpPr>
              <p:nvPr/>
            </p:nvSpPr>
            <p:spPr bwMode="auto">
              <a:xfrm>
                <a:off x="716" y="965"/>
                <a:ext cx="739" cy="405"/>
              </a:xfrm>
              <a:custGeom>
                <a:avLst/>
                <a:gdLst>
                  <a:gd name="T0" fmla="*/ 0 w 2958"/>
                  <a:gd name="T1" fmla="*/ 0 h 1619"/>
                  <a:gd name="T2" fmla="*/ 0 w 2958"/>
                  <a:gd name="T3" fmla="*/ 0 h 1619"/>
                  <a:gd name="T4" fmla="*/ 0 w 2958"/>
                  <a:gd name="T5" fmla="*/ 0 h 1619"/>
                  <a:gd name="T6" fmla="*/ 0 w 2958"/>
                  <a:gd name="T7" fmla="*/ 0 h 1619"/>
                  <a:gd name="T8" fmla="*/ 0 w 2958"/>
                  <a:gd name="T9" fmla="*/ 0 h 1619"/>
                  <a:gd name="T10" fmla="*/ 0 w 2958"/>
                  <a:gd name="T11" fmla="*/ 0 h 1619"/>
                  <a:gd name="T12" fmla="*/ 0 w 2958"/>
                  <a:gd name="T13" fmla="*/ 0 h 1619"/>
                  <a:gd name="T14" fmla="*/ 0 w 2958"/>
                  <a:gd name="T15" fmla="*/ 0 h 1619"/>
                  <a:gd name="T16" fmla="*/ 0 w 2958"/>
                  <a:gd name="T17" fmla="*/ 0 h 1619"/>
                  <a:gd name="T18" fmla="*/ 0 w 2958"/>
                  <a:gd name="T19" fmla="*/ 0 h 1619"/>
                  <a:gd name="T20" fmla="*/ 0 w 2958"/>
                  <a:gd name="T21" fmla="*/ 0 h 1619"/>
                  <a:gd name="T22" fmla="*/ 0 w 2958"/>
                  <a:gd name="T23" fmla="*/ 0 h 1619"/>
                  <a:gd name="T24" fmla="*/ 0 w 2958"/>
                  <a:gd name="T25" fmla="*/ 0 h 1619"/>
                  <a:gd name="T26" fmla="*/ 0 w 2958"/>
                  <a:gd name="T27" fmla="*/ 0 h 1619"/>
                  <a:gd name="T28" fmla="*/ 1 w 2958"/>
                  <a:gd name="T29" fmla="*/ 0 h 1619"/>
                  <a:gd name="T30" fmla="*/ 1 w 2958"/>
                  <a:gd name="T31" fmla="*/ 0 h 1619"/>
                  <a:gd name="T32" fmla="*/ 1 w 2958"/>
                  <a:gd name="T33" fmla="*/ 0 h 1619"/>
                  <a:gd name="T34" fmla="*/ 1 w 2958"/>
                  <a:gd name="T35" fmla="*/ 0 h 1619"/>
                  <a:gd name="T36" fmla="*/ 1 w 2958"/>
                  <a:gd name="T37" fmla="*/ 0 h 1619"/>
                  <a:gd name="T38" fmla="*/ 1 w 2958"/>
                  <a:gd name="T39" fmla="*/ 0 h 1619"/>
                  <a:gd name="T40" fmla="*/ 1 w 2958"/>
                  <a:gd name="T41" fmla="*/ 0 h 1619"/>
                  <a:gd name="T42" fmla="*/ 1 w 2958"/>
                  <a:gd name="T43" fmla="*/ 0 h 1619"/>
                  <a:gd name="T44" fmla="*/ 1 w 2958"/>
                  <a:gd name="T45" fmla="*/ 0 h 1619"/>
                  <a:gd name="T46" fmla="*/ 1 w 2958"/>
                  <a:gd name="T47" fmla="*/ 1 h 1619"/>
                  <a:gd name="T48" fmla="*/ 0 w 2958"/>
                  <a:gd name="T49" fmla="*/ 1 h 1619"/>
                  <a:gd name="T50" fmla="*/ 0 w 2958"/>
                  <a:gd name="T51" fmla="*/ 1 h 1619"/>
                  <a:gd name="T52" fmla="*/ 0 w 2958"/>
                  <a:gd name="T53" fmla="*/ 1 h 1619"/>
                  <a:gd name="T54" fmla="*/ 0 w 2958"/>
                  <a:gd name="T55" fmla="*/ 1 h 1619"/>
                  <a:gd name="T56" fmla="*/ 0 w 2958"/>
                  <a:gd name="T57" fmla="*/ 1 h 1619"/>
                  <a:gd name="T58" fmla="*/ 0 w 2958"/>
                  <a:gd name="T59" fmla="*/ 1 h 1619"/>
                  <a:gd name="T60" fmla="*/ 0 w 2958"/>
                  <a:gd name="T61" fmla="*/ 1 h 1619"/>
                  <a:gd name="T62" fmla="*/ 0 w 2958"/>
                  <a:gd name="T63" fmla="*/ 1 h 1619"/>
                  <a:gd name="T64" fmla="*/ 0 w 2958"/>
                  <a:gd name="T65" fmla="*/ 1 h 1619"/>
                  <a:gd name="T66" fmla="*/ 0 w 2958"/>
                  <a:gd name="T67" fmla="*/ 1 h 1619"/>
                  <a:gd name="T68" fmla="*/ 0 w 2958"/>
                  <a:gd name="T69" fmla="*/ 1 h 1619"/>
                  <a:gd name="T70" fmla="*/ 0 w 2958"/>
                  <a:gd name="T71" fmla="*/ 1 h 1619"/>
                  <a:gd name="T72" fmla="*/ 0 w 2958"/>
                  <a:gd name="T73" fmla="*/ 1 h 1619"/>
                  <a:gd name="T74" fmla="*/ 0 w 2958"/>
                  <a:gd name="T75" fmla="*/ 1 h 1619"/>
                  <a:gd name="T76" fmla="*/ 0 w 2958"/>
                  <a:gd name="T77" fmla="*/ 1 h 1619"/>
                  <a:gd name="T78" fmla="*/ 0 w 2958"/>
                  <a:gd name="T79" fmla="*/ 1 h 1619"/>
                  <a:gd name="T80" fmla="*/ 0 w 2958"/>
                  <a:gd name="T81" fmla="*/ 1 h 1619"/>
                  <a:gd name="T82" fmla="*/ 0 w 2958"/>
                  <a:gd name="T83" fmla="*/ 1 h 1619"/>
                  <a:gd name="T84" fmla="*/ 0 w 2958"/>
                  <a:gd name="T85" fmla="*/ 1 h 1619"/>
                  <a:gd name="T86" fmla="*/ 0 w 2958"/>
                  <a:gd name="T87" fmla="*/ 1 h 1619"/>
                  <a:gd name="T88" fmla="*/ 0 w 2958"/>
                  <a:gd name="T89" fmla="*/ 1 h 1619"/>
                  <a:gd name="T90" fmla="*/ 0 w 2958"/>
                  <a:gd name="T91" fmla="*/ 1 h 1619"/>
                  <a:gd name="T92" fmla="*/ 0 w 2958"/>
                  <a:gd name="T93" fmla="*/ 1 h 1619"/>
                  <a:gd name="T94" fmla="*/ 0 w 2958"/>
                  <a:gd name="T95" fmla="*/ 1 h 1619"/>
                  <a:gd name="T96" fmla="*/ 0 w 2958"/>
                  <a:gd name="T97" fmla="*/ 1 h 1619"/>
                  <a:gd name="T98" fmla="*/ 0 w 2958"/>
                  <a:gd name="T99" fmla="*/ 1 h 1619"/>
                  <a:gd name="T100" fmla="*/ 0 w 2958"/>
                  <a:gd name="T101" fmla="*/ 1 h 1619"/>
                  <a:gd name="T102" fmla="*/ 0 w 2958"/>
                  <a:gd name="T103" fmla="*/ 0 h 1619"/>
                  <a:gd name="T104" fmla="*/ 0 w 2958"/>
                  <a:gd name="T105" fmla="*/ 0 h 1619"/>
                  <a:gd name="T106" fmla="*/ 0 w 2958"/>
                  <a:gd name="T107" fmla="*/ 0 h 1619"/>
                  <a:gd name="T108" fmla="*/ 0 w 2958"/>
                  <a:gd name="T109" fmla="*/ 0 h 1619"/>
                  <a:gd name="T110" fmla="*/ 0 w 2958"/>
                  <a:gd name="T111" fmla="*/ 0 h 1619"/>
                  <a:gd name="T112" fmla="*/ 0 w 2958"/>
                  <a:gd name="T113" fmla="*/ 0 h 1619"/>
                  <a:gd name="T114" fmla="*/ 0 w 2958"/>
                  <a:gd name="T115" fmla="*/ 0 h 16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958"/>
                  <a:gd name="T175" fmla="*/ 0 h 1619"/>
                  <a:gd name="T176" fmla="*/ 2958 w 2958"/>
                  <a:gd name="T177" fmla="*/ 1619 h 161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958" h="1619">
                    <a:moveTo>
                      <a:pt x="854" y="0"/>
                    </a:moveTo>
                    <a:lnTo>
                      <a:pt x="872" y="81"/>
                    </a:lnTo>
                    <a:lnTo>
                      <a:pt x="892" y="158"/>
                    </a:lnTo>
                    <a:lnTo>
                      <a:pt x="917" y="236"/>
                    </a:lnTo>
                    <a:lnTo>
                      <a:pt x="948" y="309"/>
                    </a:lnTo>
                    <a:lnTo>
                      <a:pt x="985" y="373"/>
                    </a:lnTo>
                    <a:lnTo>
                      <a:pt x="1034" y="438"/>
                    </a:lnTo>
                    <a:lnTo>
                      <a:pt x="1087" y="494"/>
                    </a:lnTo>
                    <a:lnTo>
                      <a:pt x="1151" y="550"/>
                    </a:lnTo>
                    <a:lnTo>
                      <a:pt x="1226" y="602"/>
                    </a:lnTo>
                    <a:lnTo>
                      <a:pt x="1311" y="642"/>
                    </a:lnTo>
                    <a:lnTo>
                      <a:pt x="1420" y="679"/>
                    </a:lnTo>
                    <a:lnTo>
                      <a:pt x="1535" y="716"/>
                    </a:lnTo>
                    <a:lnTo>
                      <a:pt x="1621" y="753"/>
                    </a:lnTo>
                    <a:lnTo>
                      <a:pt x="1705" y="792"/>
                    </a:lnTo>
                    <a:lnTo>
                      <a:pt x="1782" y="833"/>
                    </a:lnTo>
                    <a:lnTo>
                      <a:pt x="1837" y="868"/>
                    </a:lnTo>
                    <a:lnTo>
                      <a:pt x="1887" y="907"/>
                    </a:lnTo>
                    <a:lnTo>
                      <a:pt x="1968" y="895"/>
                    </a:lnTo>
                    <a:lnTo>
                      <a:pt x="2061" y="883"/>
                    </a:lnTo>
                    <a:lnTo>
                      <a:pt x="2131" y="886"/>
                    </a:lnTo>
                    <a:lnTo>
                      <a:pt x="2200" y="904"/>
                    </a:lnTo>
                    <a:lnTo>
                      <a:pt x="2258" y="929"/>
                    </a:lnTo>
                    <a:lnTo>
                      <a:pt x="2313" y="953"/>
                    </a:lnTo>
                    <a:lnTo>
                      <a:pt x="2384" y="976"/>
                    </a:lnTo>
                    <a:lnTo>
                      <a:pt x="2459" y="988"/>
                    </a:lnTo>
                    <a:lnTo>
                      <a:pt x="2537" y="994"/>
                    </a:lnTo>
                    <a:lnTo>
                      <a:pt x="2649" y="988"/>
                    </a:lnTo>
                    <a:lnTo>
                      <a:pt x="2766" y="969"/>
                    </a:lnTo>
                    <a:lnTo>
                      <a:pt x="2859" y="957"/>
                    </a:lnTo>
                    <a:lnTo>
                      <a:pt x="2908" y="951"/>
                    </a:lnTo>
                    <a:lnTo>
                      <a:pt x="2924" y="957"/>
                    </a:lnTo>
                    <a:lnTo>
                      <a:pt x="2932" y="968"/>
                    </a:lnTo>
                    <a:lnTo>
                      <a:pt x="2941" y="984"/>
                    </a:lnTo>
                    <a:lnTo>
                      <a:pt x="2951" y="1021"/>
                    </a:lnTo>
                    <a:lnTo>
                      <a:pt x="2958" y="1071"/>
                    </a:lnTo>
                    <a:lnTo>
                      <a:pt x="2957" y="1125"/>
                    </a:lnTo>
                    <a:lnTo>
                      <a:pt x="2945" y="1167"/>
                    </a:lnTo>
                    <a:lnTo>
                      <a:pt x="2933" y="1195"/>
                    </a:lnTo>
                    <a:lnTo>
                      <a:pt x="2921" y="1216"/>
                    </a:lnTo>
                    <a:lnTo>
                      <a:pt x="2927" y="1253"/>
                    </a:lnTo>
                    <a:lnTo>
                      <a:pt x="2921" y="1290"/>
                    </a:lnTo>
                    <a:lnTo>
                      <a:pt x="2902" y="1314"/>
                    </a:lnTo>
                    <a:lnTo>
                      <a:pt x="2880" y="1332"/>
                    </a:lnTo>
                    <a:lnTo>
                      <a:pt x="2854" y="1339"/>
                    </a:lnTo>
                    <a:lnTo>
                      <a:pt x="2815" y="1345"/>
                    </a:lnTo>
                    <a:lnTo>
                      <a:pt x="2802" y="1367"/>
                    </a:lnTo>
                    <a:lnTo>
                      <a:pt x="2775" y="1392"/>
                    </a:lnTo>
                    <a:lnTo>
                      <a:pt x="2743" y="1406"/>
                    </a:lnTo>
                    <a:lnTo>
                      <a:pt x="2708" y="1414"/>
                    </a:lnTo>
                    <a:lnTo>
                      <a:pt x="2674" y="1410"/>
                    </a:lnTo>
                    <a:lnTo>
                      <a:pt x="2599" y="1395"/>
                    </a:lnTo>
                    <a:lnTo>
                      <a:pt x="2605" y="1432"/>
                    </a:lnTo>
                    <a:lnTo>
                      <a:pt x="2599" y="1457"/>
                    </a:lnTo>
                    <a:lnTo>
                      <a:pt x="2587" y="1473"/>
                    </a:lnTo>
                    <a:lnTo>
                      <a:pt x="2568" y="1485"/>
                    </a:lnTo>
                    <a:lnTo>
                      <a:pt x="2540" y="1492"/>
                    </a:lnTo>
                    <a:lnTo>
                      <a:pt x="2506" y="1495"/>
                    </a:lnTo>
                    <a:lnTo>
                      <a:pt x="2469" y="1494"/>
                    </a:lnTo>
                    <a:lnTo>
                      <a:pt x="2416" y="1486"/>
                    </a:lnTo>
                    <a:lnTo>
                      <a:pt x="2370" y="1476"/>
                    </a:lnTo>
                    <a:lnTo>
                      <a:pt x="2320" y="1457"/>
                    </a:lnTo>
                    <a:lnTo>
                      <a:pt x="2317" y="1482"/>
                    </a:lnTo>
                    <a:lnTo>
                      <a:pt x="2305" y="1501"/>
                    </a:lnTo>
                    <a:lnTo>
                      <a:pt x="2284" y="1515"/>
                    </a:lnTo>
                    <a:lnTo>
                      <a:pt x="2256" y="1522"/>
                    </a:lnTo>
                    <a:lnTo>
                      <a:pt x="2222" y="1525"/>
                    </a:lnTo>
                    <a:lnTo>
                      <a:pt x="2172" y="1518"/>
                    </a:lnTo>
                    <a:lnTo>
                      <a:pt x="2129" y="1500"/>
                    </a:lnTo>
                    <a:lnTo>
                      <a:pt x="2105" y="1515"/>
                    </a:lnTo>
                    <a:lnTo>
                      <a:pt x="2076" y="1527"/>
                    </a:lnTo>
                    <a:lnTo>
                      <a:pt x="2039" y="1534"/>
                    </a:lnTo>
                    <a:lnTo>
                      <a:pt x="1999" y="1541"/>
                    </a:lnTo>
                    <a:lnTo>
                      <a:pt x="1949" y="1547"/>
                    </a:lnTo>
                    <a:lnTo>
                      <a:pt x="1875" y="1561"/>
                    </a:lnTo>
                    <a:lnTo>
                      <a:pt x="1794" y="1580"/>
                    </a:lnTo>
                    <a:lnTo>
                      <a:pt x="1730" y="1586"/>
                    </a:lnTo>
                    <a:lnTo>
                      <a:pt x="1671" y="1582"/>
                    </a:lnTo>
                    <a:lnTo>
                      <a:pt x="1583" y="1566"/>
                    </a:lnTo>
                    <a:lnTo>
                      <a:pt x="1503" y="1546"/>
                    </a:lnTo>
                    <a:lnTo>
                      <a:pt x="1413" y="1527"/>
                    </a:lnTo>
                    <a:lnTo>
                      <a:pt x="1336" y="1515"/>
                    </a:lnTo>
                    <a:lnTo>
                      <a:pt x="1273" y="1510"/>
                    </a:lnTo>
                    <a:lnTo>
                      <a:pt x="1218" y="1517"/>
                    </a:lnTo>
                    <a:lnTo>
                      <a:pt x="1157" y="1530"/>
                    </a:lnTo>
                    <a:lnTo>
                      <a:pt x="1077" y="1549"/>
                    </a:lnTo>
                    <a:lnTo>
                      <a:pt x="990" y="1566"/>
                    </a:lnTo>
                    <a:lnTo>
                      <a:pt x="925" y="1571"/>
                    </a:lnTo>
                    <a:lnTo>
                      <a:pt x="860" y="1568"/>
                    </a:lnTo>
                    <a:lnTo>
                      <a:pt x="736" y="1580"/>
                    </a:lnTo>
                    <a:lnTo>
                      <a:pt x="638" y="1592"/>
                    </a:lnTo>
                    <a:lnTo>
                      <a:pt x="526" y="1611"/>
                    </a:lnTo>
                    <a:lnTo>
                      <a:pt x="450" y="1619"/>
                    </a:lnTo>
                    <a:lnTo>
                      <a:pt x="370" y="1614"/>
                    </a:lnTo>
                    <a:lnTo>
                      <a:pt x="302" y="1608"/>
                    </a:lnTo>
                    <a:lnTo>
                      <a:pt x="241" y="1598"/>
                    </a:lnTo>
                    <a:lnTo>
                      <a:pt x="188" y="1585"/>
                    </a:lnTo>
                    <a:lnTo>
                      <a:pt x="137" y="1563"/>
                    </a:lnTo>
                    <a:lnTo>
                      <a:pt x="97" y="1533"/>
                    </a:lnTo>
                    <a:lnTo>
                      <a:pt x="64" y="1496"/>
                    </a:lnTo>
                    <a:lnTo>
                      <a:pt x="42" y="1453"/>
                    </a:lnTo>
                    <a:lnTo>
                      <a:pt x="26" y="1403"/>
                    </a:lnTo>
                    <a:lnTo>
                      <a:pt x="12" y="1345"/>
                    </a:lnTo>
                    <a:lnTo>
                      <a:pt x="8" y="1285"/>
                    </a:lnTo>
                    <a:lnTo>
                      <a:pt x="17" y="1223"/>
                    </a:lnTo>
                    <a:lnTo>
                      <a:pt x="42" y="1141"/>
                    </a:lnTo>
                    <a:lnTo>
                      <a:pt x="85" y="1044"/>
                    </a:lnTo>
                    <a:lnTo>
                      <a:pt x="125" y="951"/>
                    </a:lnTo>
                    <a:lnTo>
                      <a:pt x="153" y="855"/>
                    </a:lnTo>
                    <a:lnTo>
                      <a:pt x="163" y="778"/>
                    </a:lnTo>
                    <a:lnTo>
                      <a:pt x="159" y="701"/>
                    </a:lnTo>
                    <a:lnTo>
                      <a:pt x="148" y="629"/>
                    </a:lnTo>
                    <a:lnTo>
                      <a:pt x="131" y="559"/>
                    </a:lnTo>
                    <a:lnTo>
                      <a:pt x="112" y="497"/>
                    </a:lnTo>
                    <a:lnTo>
                      <a:pt x="87" y="426"/>
                    </a:lnTo>
                    <a:lnTo>
                      <a:pt x="54" y="340"/>
                    </a:lnTo>
                    <a:lnTo>
                      <a:pt x="0" y="222"/>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3888" name="Group 448">
              <a:extLst>
                <a:ext uri="{FF2B5EF4-FFF2-40B4-BE49-F238E27FC236}">
                  <a16:creationId xmlns:a16="http://schemas.microsoft.com/office/drawing/2014/main" id="{D8F5969C-1967-4D61-9026-4E26743161CA}"/>
                </a:ext>
              </a:extLst>
            </p:cNvPr>
            <p:cNvGrpSpPr>
              <a:grpSpLocks/>
            </p:cNvGrpSpPr>
            <p:nvPr/>
          </p:nvGrpSpPr>
          <p:grpSpPr bwMode="auto">
            <a:xfrm>
              <a:off x="826" y="1020"/>
              <a:ext cx="620" cy="330"/>
              <a:chOff x="826" y="1020"/>
              <a:chExt cx="620" cy="330"/>
            </a:xfrm>
          </p:grpSpPr>
          <p:grpSp>
            <p:nvGrpSpPr>
              <p:cNvPr id="33889" name="Group 449">
                <a:extLst>
                  <a:ext uri="{FF2B5EF4-FFF2-40B4-BE49-F238E27FC236}">
                    <a16:creationId xmlns:a16="http://schemas.microsoft.com/office/drawing/2014/main" id="{943DBFB0-9732-4A72-A340-F400FBEF3D5F}"/>
                  </a:ext>
                </a:extLst>
              </p:cNvPr>
              <p:cNvGrpSpPr>
                <a:grpSpLocks/>
              </p:cNvGrpSpPr>
              <p:nvPr/>
            </p:nvGrpSpPr>
            <p:grpSpPr bwMode="auto">
              <a:xfrm>
                <a:off x="826" y="1020"/>
                <a:ext cx="425" cy="274"/>
                <a:chOff x="826" y="1020"/>
                <a:chExt cx="425" cy="274"/>
              </a:xfrm>
            </p:grpSpPr>
            <p:grpSp>
              <p:nvGrpSpPr>
                <p:cNvPr id="33906" name="Group 450">
                  <a:extLst>
                    <a:ext uri="{FF2B5EF4-FFF2-40B4-BE49-F238E27FC236}">
                      <a16:creationId xmlns:a16="http://schemas.microsoft.com/office/drawing/2014/main" id="{C3B63D85-C4DA-47E8-BEBB-1AF77E2E22E4}"/>
                    </a:ext>
                  </a:extLst>
                </p:cNvPr>
                <p:cNvGrpSpPr>
                  <a:grpSpLocks/>
                </p:cNvGrpSpPr>
                <p:nvPr/>
              </p:nvGrpSpPr>
              <p:grpSpPr bwMode="auto">
                <a:xfrm>
                  <a:off x="1155" y="1210"/>
                  <a:ext cx="96" cy="59"/>
                  <a:chOff x="1155" y="1210"/>
                  <a:chExt cx="96" cy="59"/>
                </a:xfrm>
              </p:grpSpPr>
              <p:sp>
                <p:nvSpPr>
                  <p:cNvPr id="33911" name="Freeform 451">
                    <a:extLst>
                      <a:ext uri="{FF2B5EF4-FFF2-40B4-BE49-F238E27FC236}">
                        <a16:creationId xmlns:a16="http://schemas.microsoft.com/office/drawing/2014/main" id="{C8C194A2-E593-4F50-A767-FBCB656D3338}"/>
                      </a:ext>
                    </a:extLst>
                  </p:cNvPr>
                  <p:cNvSpPr>
                    <a:spLocks/>
                  </p:cNvSpPr>
                  <p:nvPr/>
                </p:nvSpPr>
                <p:spPr bwMode="auto">
                  <a:xfrm>
                    <a:off x="1155" y="1238"/>
                    <a:ext cx="47" cy="31"/>
                  </a:xfrm>
                  <a:custGeom>
                    <a:avLst/>
                    <a:gdLst>
                      <a:gd name="T0" fmla="*/ 0 w 189"/>
                      <a:gd name="T1" fmla="*/ 0 h 125"/>
                      <a:gd name="T2" fmla="*/ 0 w 189"/>
                      <a:gd name="T3" fmla="*/ 0 h 125"/>
                      <a:gd name="T4" fmla="*/ 0 w 189"/>
                      <a:gd name="T5" fmla="*/ 0 h 125"/>
                      <a:gd name="T6" fmla="*/ 0 w 189"/>
                      <a:gd name="T7" fmla="*/ 0 h 125"/>
                      <a:gd name="T8" fmla="*/ 0 w 189"/>
                      <a:gd name="T9" fmla="*/ 0 h 125"/>
                      <a:gd name="T10" fmla="*/ 0 w 189"/>
                      <a:gd name="T11" fmla="*/ 0 h 125"/>
                      <a:gd name="T12" fmla="*/ 0 60000 65536"/>
                      <a:gd name="T13" fmla="*/ 0 60000 65536"/>
                      <a:gd name="T14" fmla="*/ 0 60000 65536"/>
                      <a:gd name="T15" fmla="*/ 0 60000 65536"/>
                      <a:gd name="T16" fmla="*/ 0 60000 65536"/>
                      <a:gd name="T17" fmla="*/ 0 60000 65536"/>
                      <a:gd name="T18" fmla="*/ 0 w 189"/>
                      <a:gd name="T19" fmla="*/ 0 h 125"/>
                      <a:gd name="T20" fmla="*/ 189 w 189"/>
                      <a:gd name="T21" fmla="*/ 125 h 125"/>
                    </a:gdLst>
                    <a:ahLst/>
                    <a:cxnLst>
                      <a:cxn ang="T12">
                        <a:pos x="T0" y="T1"/>
                      </a:cxn>
                      <a:cxn ang="T13">
                        <a:pos x="T2" y="T3"/>
                      </a:cxn>
                      <a:cxn ang="T14">
                        <a:pos x="T4" y="T5"/>
                      </a:cxn>
                      <a:cxn ang="T15">
                        <a:pos x="T6" y="T7"/>
                      </a:cxn>
                      <a:cxn ang="T16">
                        <a:pos x="T8" y="T9"/>
                      </a:cxn>
                      <a:cxn ang="T17">
                        <a:pos x="T10" y="T11"/>
                      </a:cxn>
                    </a:cxnLst>
                    <a:rect l="T18" t="T19" r="T20" b="T21"/>
                    <a:pathLst>
                      <a:path w="189" h="125">
                        <a:moveTo>
                          <a:pt x="0" y="0"/>
                        </a:moveTo>
                        <a:lnTo>
                          <a:pt x="41" y="11"/>
                        </a:lnTo>
                        <a:lnTo>
                          <a:pt x="81" y="28"/>
                        </a:lnTo>
                        <a:lnTo>
                          <a:pt x="121" y="53"/>
                        </a:lnTo>
                        <a:lnTo>
                          <a:pt x="155" y="84"/>
                        </a:lnTo>
                        <a:lnTo>
                          <a:pt x="189" y="12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2" name="Freeform 452">
                    <a:extLst>
                      <a:ext uri="{FF2B5EF4-FFF2-40B4-BE49-F238E27FC236}">
                        <a16:creationId xmlns:a16="http://schemas.microsoft.com/office/drawing/2014/main" id="{D72DBAFD-8B73-4E60-9AB2-E53BA4766B96}"/>
                      </a:ext>
                    </a:extLst>
                  </p:cNvPr>
                  <p:cNvSpPr>
                    <a:spLocks/>
                  </p:cNvSpPr>
                  <p:nvPr/>
                </p:nvSpPr>
                <p:spPr bwMode="auto">
                  <a:xfrm>
                    <a:off x="1185" y="1230"/>
                    <a:ext cx="40" cy="17"/>
                  </a:xfrm>
                  <a:custGeom>
                    <a:avLst/>
                    <a:gdLst>
                      <a:gd name="T0" fmla="*/ 0 w 161"/>
                      <a:gd name="T1" fmla="*/ 0 h 68"/>
                      <a:gd name="T2" fmla="*/ 0 w 161"/>
                      <a:gd name="T3" fmla="*/ 0 h 68"/>
                      <a:gd name="T4" fmla="*/ 0 w 161"/>
                      <a:gd name="T5" fmla="*/ 0 h 68"/>
                      <a:gd name="T6" fmla="*/ 0 w 161"/>
                      <a:gd name="T7" fmla="*/ 0 h 68"/>
                      <a:gd name="T8" fmla="*/ 0 w 161"/>
                      <a:gd name="T9" fmla="*/ 0 h 68"/>
                      <a:gd name="T10" fmla="*/ 0 60000 65536"/>
                      <a:gd name="T11" fmla="*/ 0 60000 65536"/>
                      <a:gd name="T12" fmla="*/ 0 60000 65536"/>
                      <a:gd name="T13" fmla="*/ 0 60000 65536"/>
                      <a:gd name="T14" fmla="*/ 0 60000 65536"/>
                      <a:gd name="T15" fmla="*/ 0 w 161"/>
                      <a:gd name="T16" fmla="*/ 0 h 68"/>
                      <a:gd name="T17" fmla="*/ 161 w 161"/>
                      <a:gd name="T18" fmla="*/ 68 h 68"/>
                    </a:gdLst>
                    <a:ahLst/>
                    <a:cxnLst>
                      <a:cxn ang="T10">
                        <a:pos x="T0" y="T1"/>
                      </a:cxn>
                      <a:cxn ang="T11">
                        <a:pos x="T2" y="T3"/>
                      </a:cxn>
                      <a:cxn ang="T12">
                        <a:pos x="T4" y="T5"/>
                      </a:cxn>
                      <a:cxn ang="T13">
                        <a:pos x="T6" y="T7"/>
                      </a:cxn>
                      <a:cxn ang="T14">
                        <a:pos x="T8" y="T9"/>
                      </a:cxn>
                    </a:cxnLst>
                    <a:rect l="T15" t="T16" r="T17" b="T18"/>
                    <a:pathLst>
                      <a:path w="161" h="68">
                        <a:moveTo>
                          <a:pt x="0" y="0"/>
                        </a:moveTo>
                        <a:lnTo>
                          <a:pt x="44" y="10"/>
                        </a:lnTo>
                        <a:lnTo>
                          <a:pt x="86" y="25"/>
                        </a:lnTo>
                        <a:lnTo>
                          <a:pt x="122" y="42"/>
                        </a:lnTo>
                        <a:lnTo>
                          <a:pt x="161" y="68"/>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3" name="Freeform 453">
                    <a:extLst>
                      <a:ext uri="{FF2B5EF4-FFF2-40B4-BE49-F238E27FC236}">
                        <a16:creationId xmlns:a16="http://schemas.microsoft.com/office/drawing/2014/main" id="{B93DF8B9-2287-4159-88B8-C7ED806D4C0C}"/>
                      </a:ext>
                    </a:extLst>
                  </p:cNvPr>
                  <p:cNvSpPr>
                    <a:spLocks/>
                  </p:cNvSpPr>
                  <p:nvPr/>
                </p:nvSpPr>
                <p:spPr bwMode="auto">
                  <a:xfrm>
                    <a:off x="1188" y="1210"/>
                    <a:ext cx="63" cy="22"/>
                  </a:xfrm>
                  <a:custGeom>
                    <a:avLst/>
                    <a:gdLst>
                      <a:gd name="T0" fmla="*/ 0 w 254"/>
                      <a:gd name="T1" fmla="*/ 0 h 84"/>
                      <a:gd name="T2" fmla="*/ 0 w 254"/>
                      <a:gd name="T3" fmla="*/ 0 h 84"/>
                      <a:gd name="T4" fmla="*/ 0 w 254"/>
                      <a:gd name="T5" fmla="*/ 0 h 84"/>
                      <a:gd name="T6" fmla="*/ 0 w 254"/>
                      <a:gd name="T7" fmla="*/ 0 h 84"/>
                      <a:gd name="T8" fmla="*/ 0 w 254"/>
                      <a:gd name="T9" fmla="*/ 0 h 84"/>
                      <a:gd name="T10" fmla="*/ 0 w 254"/>
                      <a:gd name="T11" fmla="*/ 0 h 84"/>
                      <a:gd name="T12" fmla="*/ 0 w 254"/>
                      <a:gd name="T13" fmla="*/ 0 h 84"/>
                      <a:gd name="T14" fmla="*/ 0 60000 65536"/>
                      <a:gd name="T15" fmla="*/ 0 60000 65536"/>
                      <a:gd name="T16" fmla="*/ 0 60000 65536"/>
                      <a:gd name="T17" fmla="*/ 0 60000 65536"/>
                      <a:gd name="T18" fmla="*/ 0 60000 65536"/>
                      <a:gd name="T19" fmla="*/ 0 60000 65536"/>
                      <a:gd name="T20" fmla="*/ 0 60000 65536"/>
                      <a:gd name="T21" fmla="*/ 0 w 254"/>
                      <a:gd name="T22" fmla="*/ 0 h 84"/>
                      <a:gd name="T23" fmla="*/ 254 w 254"/>
                      <a:gd name="T24" fmla="*/ 84 h 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4" h="84">
                        <a:moveTo>
                          <a:pt x="0" y="5"/>
                        </a:moveTo>
                        <a:lnTo>
                          <a:pt x="37" y="0"/>
                        </a:lnTo>
                        <a:lnTo>
                          <a:pt x="81" y="2"/>
                        </a:lnTo>
                        <a:lnTo>
                          <a:pt x="118" y="8"/>
                        </a:lnTo>
                        <a:lnTo>
                          <a:pt x="161" y="24"/>
                        </a:lnTo>
                        <a:lnTo>
                          <a:pt x="205" y="48"/>
                        </a:lnTo>
                        <a:lnTo>
                          <a:pt x="254" y="8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3907" name="Group 454">
                  <a:extLst>
                    <a:ext uri="{FF2B5EF4-FFF2-40B4-BE49-F238E27FC236}">
                      <a16:creationId xmlns:a16="http://schemas.microsoft.com/office/drawing/2014/main" id="{D7002098-8636-44EC-9825-0EC0E9531868}"/>
                    </a:ext>
                  </a:extLst>
                </p:cNvPr>
                <p:cNvGrpSpPr>
                  <a:grpSpLocks/>
                </p:cNvGrpSpPr>
                <p:nvPr/>
              </p:nvGrpSpPr>
              <p:grpSpPr bwMode="auto">
                <a:xfrm>
                  <a:off x="826" y="1020"/>
                  <a:ext cx="137" cy="274"/>
                  <a:chOff x="826" y="1020"/>
                  <a:chExt cx="137" cy="274"/>
                </a:xfrm>
              </p:grpSpPr>
              <p:sp>
                <p:nvSpPr>
                  <p:cNvPr id="33908" name="Freeform 455">
                    <a:extLst>
                      <a:ext uri="{FF2B5EF4-FFF2-40B4-BE49-F238E27FC236}">
                        <a16:creationId xmlns:a16="http://schemas.microsoft.com/office/drawing/2014/main" id="{922C1488-8C02-4917-8527-163191D81E0C}"/>
                      </a:ext>
                    </a:extLst>
                  </p:cNvPr>
                  <p:cNvSpPr>
                    <a:spLocks/>
                  </p:cNvSpPr>
                  <p:nvPr/>
                </p:nvSpPr>
                <p:spPr bwMode="auto">
                  <a:xfrm>
                    <a:off x="909" y="1020"/>
                    <a:ext cx="46" cy="68"/>
                  </a:xfrm>
                  <a:custGeom>
                    <a:avLst/>
                    <a:gdLst>
                      <a:gd name="T0" fmla="*/ 0 w 182"/>
                      <a:gd name="T1" fmla="*/ 0 h 272"/>
                      <a:gd name="T2" fmla="*/ 0 w 182"/>
                      <a:gd name="T3" fmla="*/ 0 h 272"/>
                      <a:gd name="T4" fmla="*/ 0 w 182"/>
                      <a:gd name="T5" fmla="*/ 0 h 272"/>
                      <a:gd name="T6" fmla="*/ 0 w 182"/>
                      <a:gd name="T7" fmla="*/ 0 h 272"/>
                      <a:gd name="T8" fmla="*/ 0 w 182"/>
                      <a:gd name="T9" fmla="*/ 0 h 272"/>
                      <a:gd name="T10" fmla="*/ 0 w 182"/>
                      <a:gd name="T11" fmla="*/ 0 h 272"/>
                      <a:gd name="T12" fmla="*/ 0 60000 65536"/>
                      <a:gd name="T13" fmla="*/ 0 60000 65536"/>
                      <a:gd name="T14" fmla="*/ 0 60000 65536"/>
                      <a:gd name="T15" fmla="*/ 0 60000 65536"/>
                      <a:gd name="T16" fmla="*/ 0 60000 65536"/>
                      <a:gd name="T17" fmla="*/ 0 60000 65536"/>
                      <a:gd name="T18" fmla="*/ 0 w 182"/>
                      <a:gd name="T19" fmla="*/ 0 h 272"/>
                      <a:gd name="T20" fmla="*/ 182 w 182"/>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182" h="272">
                        <a:moveTo>
                          <a:pt x="0" y="0"/>
                        </a:moveTo>
                        <a:lnTo>
                          <a:pt x="24" y="53"/>
                        </a:lnTo>
                        <a:lnTo>
                          <a:pt x="51" y="106"/>
                        </a:lnTo>
                        <a:lnTo>
                          <a:pt x="85" y="160"/>
                        </a:lnTo>
                        <a:lnTo>
                          <a:pt x="130" y="222"/>
                        </a:lnTo>
                        <a:lnTo>
                          <a:pt x="182" y="272"/>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9" name="Freeform 456">
                    <a:extLst>
                      <a:ext uri="{FF2B5EF4-FFF2-40B4-BE49-F238E27FC236}">
                        <a16:creationId xmlns:a16="http://schemas.microsoft.com/office/drawing/2014/main" id="{DD98FB77-7C61-4418-ADC7-CF79834D78F3}"/>
                      </a:ext>
                    </a:extLst>
                  </p:cNvPr>
                  <p:cNvSpPr>
                    <a:spLocks/>
                  </p:cNvSpPr>
                  <p:nvPr/>
                </p:nvSpPr>
                <p:spPr bwMode="auto">
                  <a:xfrm>
                    <a:off x="826" y="1128"/>
                    <a:ext cx="32" cy="98"/>
                  </a:xfrm>
                  <a:custGeom>
                    <a:avLst/>
                    <a:gdLst>
                      <a:gd name="T0" fmla="*/ 0 w 130"/>
                      <a:gd name="T1" fmla="*/ 0 h 390"/>
                      <a:gd name="T2" fmla="*/ 0 w 130"/>
                      <a:gd name="T3" fmla="*/ 0 h 390"/>
                      <a:gd name="T4" fmla="*/ 0 w 130"/>
                      <a:gd name="T5" fmla="*/ 0 h 390"/>
                      <a:gd name="T6" fmla="*/ 0 w 130"/>
                      <a:gd name="T7" fmla="*/ 0 h 390"/>
                      <a:gd name="T8" fmla="*/ 0 w 130"/>
                      <a:gd name="T9" fmla="*/ 0 h 390"/>
                      <a:gd name="T10" fmla="*/ 0 w 130"/>
                      <a:gd name="T11" fmla="*/ 0 h 390"/>
                      <a:gd name="T12" fmla="*/ 0 w 130"/>
                      <a:gd name="T13" fmla="*/ 0 h 390"/>
                      <a:gd name="T14" fmla="*/ 0 w 130"/>
                      <a:gd name="T15" fmla="*/ 0 h 390"/>
                      <a:gd name="T16" fmla="*/ 0 w 130"/>
                      <a:gd name="T17" fmla="*/ 0 h 390"/>
                      <a:gd name="T18" fmla="*/ 0 w 130"/>
                      <a:gd name="T19" fmla="*/ 0 h 390"/>
                      <a:gd name="T20" fmla="*/ 0 w 130"/>
                      <a:gd name="T21" fmla="*/ 0 h 390"/>
                      <a:gd name="T22" fmla="*/ 0 w 130"/>
                      <a:gd name="T23" fmla="*/ 0 h 390"/>
                      <a:gd name="T24" fmla="*/ 0 w 130"/>
                      <a:gd name="T25" fmla="*/ 0 h 3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0"/>
                      <a:gd name="T40" fmla="*/ 0 h 390"/>
                      <a:gd name="T41" fmla="*/ 130 w 130"/>
                      <a:gd name="T42" fmla="*/ 390 h 39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0" h="390">
                        <a:moveTo>
                          <a:pt x="0" y="0"/>
                        </a:moveTo>
                        <a:lnTo>
                          <a:pt x="18" y="34"/>
                        </a:lnTo>
                        <a:lnTo>
                          <a:pt x="25" y="75"/>
                        </a:lnTo>
                        <a:lnTo>
                          <a:pt x="24" y="106"/>
                        </a:lnTo>
                        <a:lnTo>
                          <a:pt x="19" y="149"/>
                        </a:lnTo>
                        <a:lnTo>
                          <a:pt x="8" y="179"/>
                        </a:lnTo>
                        <a:lnTo>
                          <a:pt x="0" y="216"/>
                        </a:lnTo>
                        <a:lnTo>
                          <a:pt x="4" y="245"/>
                        </a:lnTo>
                        <a:lnTo>
                          <a:pt x="12" y="272"/>
                        </a:lnTo>
                        <a:lnTo>
                          <a:pt x="33" y="300"/>
                        </a:lnTo>
                        <a:lnTo>
                          <a:pt x="62" y="328"/>
                        </a:lnTo>
                        <a:lnTo>
                          <a:pt x="97" y="350"/>
                        </a:lnTo>
                        <a:lnTo>
                          <a:pt x="130" y="39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0" name="Freeform 457">
                    <a:extLst>
                      <a:ext uri="{FF2B5EF4-FFF2-40B4-BE49-F238E27FC236}">
                        <a16:creationId xmlns:a16="http://schemas.microsoft.com/office/drawing/2014/main" id="{40AD65C8-F654-4D1C-88C6-D7226E0C00D3}"/>
                      </a:ext>
                    </a:extLst>
                  </p:cNvPr>
                  <p:cNvSpPr>
                    <a:spLocks/>
                  </p:cNvSpPr>
                  <p:nvPr/>
                </p:nvSpPr>
                <p:spPr bwMode="auto">
                  <a:xfrm>
                    <a:off x="846" y="1250"/>
                    <a:ext cx="117" cy="44"/>
                  </a:xfrm>
                  <a:custGeom>
                    <a:avLst/>
                    <a:gdLst>
                      <a:gd name="T0" fmla="*/ 0 w 470"/>
                      <a:gd name="T1" fmla="*/ 0 h 178"/>
                      <a:gd name="T2" fmla="*/ 0 w 470"/>
                      <a:gd name="T3" fmla="*/ 0 h 178"/>
                      <a:gd name="T4" fmla="*/ 0 w 470"/>
                      <a:gd name="T5" fmla="*/ 0 h 178"/>
                      <a:gd name="T6" fmla="*/ 0 w 470"/>
                      <a:gd name="T7" fmla="*/ 0 h 178"/>
                      <a:gd name="T8" fmla="*/ 0 w 470"/>
                      <a:gd name="T9" fmla="*/ 0 h 178"/>
                      <a:gd name="T10" fmla="*/ 0 w 470"/>
                      <a:gd name="T11" fmla="*/ 0 h 178"/>
                      <a:gd name="T12" fmla="*/ 0 w 470"/>
                      <a:gd name="T13" fmla="*/ 0 h 178"/>
                      <a:gd name="T14" fmla="*/ 0 w 470"/>
                      <a:gd name="T15" fmla="*/ 0 h 178"/>
                      <a:gd name="T16" fmla="*/ 0 w 470"/>
                      <a:gd name="T17" fmla="*/ 0 h 178"/>
                      <a:gd name="T18" fmla="*/ 0 w 470"/>
                      <a:gd name="T19" fmla="*/ 0 h 178"/>
                      <a:gd name="T20" fmla="*/ 0 w 470"/>
                      <a:gd name="T21" fmla="*/ 0 h 178"/>
                      <a:gd name="T22" fmla="*/ 0 w 470"/>
                      <a:gd name="T23" fmla="*/ 0 h 178"/>
                      <a:gd name="T24" fmla="*/ 0 w 470"/>
                      <a:gd name="T25" fmla="*/ 0 h 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0"/>
                      <a:gd name="T40" fmla="*/ 0 h 178"/>
                      <a:gd name="T41" fmla="*/ 470 w 470"/>
                      <a:gd name="T42" fmla="*/ 178 h 1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0" h="178">
                        <a:moveTo>
                          <a:pt x="0" y="7"/>
                        </a:moveTo>
                        <a:lnTo>
                          <a:pt x="37" y="0"/>
                        </a:lnTo>
                        <a:lnTo>
                          <a:pt x="74" y="6"/>
                        </a:lnTo>
                        <a:lnTo>
                          <a:pt x="111" y="24"/>
                        </a:lnTo>
                        <a:lnTo>
                          <a:pt x="152" y="51"/>
                        </a:lnTo>
                        <a:lnTo>
                          <a:pt x="195" y="82"/>
                        </a:lnTo>
                        <a:lnTo>
                          <a:pt x="235" y="113"/>
                        </a:lnTo>
                        <a:lnTo>
                          <a:pt x="296" y="149"/>
                        </a:lnTo>
                        <a:lnTo>
                          <a:pt x="328" y="163"/>
                        </a:lnTo>
                        <a:lnTo>
                          <a:pt x="369" y="174"/>
                        </a:lnTo>
                        <a:lnTo>
                          <a:pt x="406" y="178"/>
                        </a:lnTo>
                        <a:lnTo>
                          <a:pt x="436" y="171"/>
                        </a:lnTo>
                        <a:lnTo>
                          <a:pt x="470" y="156"/>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3890" name="Group 458">
                <a:extLst>
                  <a:ext uri="{FF2B5EF4-FFF2-40B4-BE49-F238E27FC236}">
                    <a16:creationId xmlns:a16="http://schemas.microsoft.com/office/drawing/2014/main" id="{C3E5FBB4-E56F-478E-9F4E-3A760C24285C}"/>
                  </a:ext>
                </a:extLst>
              </p:cNvPr>
              <p:cNvGrpSpPr>
                <a:grpSpLocks/>
              </p:cNvGrpSpPr>
              <p:nvPr/>
            </p:nvGrpSpPr>
            <p:grpSpPr bwMode="auto">
              <a:xfrm>
                <a:off x="1208" y="1204"/>
                <a:ext cx="238" cy="146"/>
                <a:chOff x="1208" y="1204"/>
                <a:chExt cx="238" cy="146"/>
              </a:xfrm>
            </p:grpSpPr>
            <p:grpSp>
              <p:nvGrpSpPr>
                <p:cNvPr id="33891" name="Group 459">
                  <a:extLst>
                    <a:ext uri="{FF2B5EF4-FFF2-40B4-BE49-F238E27FC236}">
                      <a16:creationId xmlns:a16="http://schemas.microsoft.com/office/drawing/2014/main" id="{95F36682-85FC-4CB7-A59E-BC1143B7BA40}"/>
                    </a:ext>
                  </a:extLst>
                </p:cNvPr>
                <p:cNvGrpSpPr>
                  <a:grpSpLocks/>
                </p:cNvGrpSpPr>
                <p:nvPr/>
              </p:nvGrpSpPr>
              <p:grpSpPr bwMode="auto">
                <a:xfrm>
                  <a:off x="1208" y="1223"/>
                  <a:ext cx="238" cy="127"/>
                  <a:chOff x="1208" y="1223"/>
                  <a:chExt cx="238" cy="127"/>
                </a:xfrm>
              </p:grpSpPr>
              <p:sp>
                <p:nvSpPr>
                  <p:cNvPr id="33899" name="Freeform 460">
                    <a:extLst>
                      <a:ext uri="{FF2B5EF4-FFF2-40B4-BE49-F238E27FC236}">
                        <a16:creationId xmlns:a16="http://schemas.microsoft.com/office/drawing/2014/main" id="{31713EF9-F603-442C-9EAE-BBAEA570ABA8}"/>
                      </a:ext>
                    </a:extLst>
                  </p:cNvPr>
                  <p:cNvSpPr>
                    <a:spLocks/>
                  </p:cNvSpPr>
                  <p:nvPr/>
                </p:nvSpPr>
                <p:spPr bwMode="auto">
                  <a:xfrm>
                    <a:off x="1299" y="1223"/>
                    <a:ext cx="147" cy="46"/>
                  </a:xfrm>
                  <a:custGeom>
                    <a:avLst/>
                    <a:gdLst>
                      <a:gd name="T0" fmla="*/ 0 w 587"/>
                      <a:gd name="T1" fmla="*/ 0 h 184"/>
                      <a:gd name="T2" fmla="*/ 0 w 587"/>
                      <a:gd name="T3" fmla="*/ 0 h 184"/>
                      <a:gd name="T4" fmla="*/ 0 w 587"/>
                      <a:gd name="T5" fmla="*/ 0 h 184"/>
                      <a:gd name="T6" fmla="*/ 0 w 587"/>
                      <a:gd name="T7" fmla="*/ 0 h 184"/>
                      <a:gd name="T8" fmla="*/ 0 w 587"/>
                      <a:gd name="T9" fmla="*/ 0 h 184"/>
                      <a:gd name="T10" fmla="*/ 0 w 587"/>
                      <a:gd name="T11" fmla="*/ 0 h 184"/>
                      <a:gd name="T12" fmla="*/ 0 w 587"/>
                      <a:gd name="T13" fmla="*/ 0 h 184"/>
                      <a:gd name="T14" fmla="*/ 0 w 587"/>
                      <a:gd name="T15" fmla="*/ 0 h 184"/>
                      <a:gd name="T16" fmla="*/ 0 w 587"/>
                      <a:gd name="T17" fmla="*/ 0 h 184"/>
                      <a:gd name="T18" fmla="*/ 0 w 587"/>
                      <a:gd name="T19" fmla="*/ 0 h 184"/>
                      <a:gd name="T20" fmla="*/ 0 w 587"/>
                      <a:gd name="T21" fmla="*/ 0 h 184"/>
                      <a:gd name="T22" fmla="*/ 0 w 587"/>
                      <a:gd name="T23" fmla="*/ 0 h 184"/>
                      <a:gd name="T24" fmla="*/ 0 w 587"/>
                      <a:gd name="T25" fmla="*/ 0 h 184"/>
                      <a:gd name="T26" fmla="*/ 0 w 587"/>
                      <a:gd name="T27" fmla="*/ 0 h 184"/>
                      <a:gd name="T28" fmla="*/ 0 w 587"/>
                      <a:gd name="T29" fmla="*/ 0 h 18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7"/>
                      <a:gd name="T46" fmla="*/ 0 h 184"/>
                      <a:gd name="T47" fmla="*/ 587 w 587"/>
                      <a:gd name="T48" fmla="*/ 184 h 18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7" h="184">
                        <a:moveTo>
                          <a:pt x="0" y="0"/>
                        </a:moveTo>
                        <a:lnTo>
                          <a:pt x="43" y="14"/>
                        </a:lnTo>
                        <a:lnTo>
                          <a:pt x="81" y="23"/>
                        </a:lnTo>
                        <a:lnTo>
                          <a:pt x="137" y="30"/>
                        </a:lnTo>
                        <a:lnTo>
                          <a:pt x="177" y="23"/>
                        </a:lnTo>
                        <a:lnTo>
                          <a:pt x="224" y="18"/>
                        </a:lnTo>
                        <a:lnTo>
                          <a:pt x="255" y="24"/>
                        </a:lnTo>
                        <a:lnTo>
                          <a:pt x="295" y="40"/>
                        </a:lnTo>
                        <a:lnTo>
                          <a:pt x="342" y="61"/>
                        </a:lnTo>
                        <a:lnTo>
                          <a:pt x="415" y="92"/>
                        </a:lnTo>
                        <a:lnTo>
                          <a:pt x="454" y="107"/>
                        </a:lnTo>
                        <a:lnTo>
                          <a:pt x="488" y="125"/>
                        </a:lnTo>
                        <a:lnTo>
                          <a:pt x="530" y="145"/>
                        </a:lnTo>
                        <a:lnTo>
                          <a:pt x="569" y="169"/>
                        </a:lnTo>
                        <a:lnTo>
                          <a:pt x="587" y="18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0" name="Freeform 461">
                    <a:extLst>
                      <a:ext uri="{FF2B5EF4-FFF2-40B4-BE49-F238E27FC236}">
                        <a16:creationId xmlns:a16="http://schemas.microsoft.com/office/drawing/2014/main" id="{54E9D55C-3C50-40C9-8125-BD5E0B8B76BB}"/>
                      </a:ext>
                    </a:extLst>
                  </p:cNvPr>
                  <p:cNvSpPr>
                    <a:spLocks/>
                  </p:cNvSpPr>
                  <p:nvPr/>
                </p:nvSpPr>
                <p:spPr bwMode="auto">
                  <a:xfrm>
                    <a:off x="1276" y="1235"/>
                    <a:ext cx="98" cy="26"/>
                  </a:xfrm>
                  <a:custGeom>
                    <a:avLst/>
                    <a:gdLst>
                      <a:gd name="T0" fmla="*/ 0 w 391"/>
                      <a:gd name="T1" fmla="*/ 0 h 105"/>
                      <a:gd name="T2" fmla="*/ 0 w 391"/>
                      <a:gd name="T3" fmla="*/ 0 h 105"/>
                      <a:gd name="T4" fmla="*/ 0 w 391"/>
                      <a:gd name="T5" fmla="*/ 0 h 105"/>
                      <a:gd name="T6" fmla="*/ 0 w 391"/>
                      <a:gd name="T7" fmla="*/ 0 h 105"/>
                      <a:gd name="T8" fmla="*/ 0 w 391"/>
                      <a:gd name="T9" fmla="*/ 0 h 105"/>
                      <a:gd name="T10" fmla="*/ 0 w 391"/>
                      <a:gd name="T11" fmla="*/ 0 h 105"/>
                      <a:gd name="T12" fmla="*/ 0 w 391"/>
                      <a:gd name="T13" fmla="*/ 0 h 105"/>
                      <a:gd name="T14" fmla="*/ 0 w 391"/>
                      <a:gd name="T15" fmla="*/ 0 h 105"/>
                      <a:gd name="T16" fmla="*/ 0 w 391"/>
                      <a:gd name="T17" fmla="*/ 0 h 105"/>
                      <a:gd name="T18" fmla="*/ 0 w 391"/>
                      <a:gd name="T19" fmla="*/ 0 h 105"/>
                      <a:gd name="T20" fmla="*/ 0 w 391"/>
                      <a:gd name="T21" fmla="*/ 0 h 105"/>
                      <a:gd name="T22" fmla="*/ 0 w 391"/>
                      <a:gd name="T23" fmla="*/ 0 h 10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1"/>
                      <a:gd name="T37" fmla="*/ 0 h 105"/>
                      <a:gd name="T38" fmla="*/ 391 w 391"/>
                      <a:gd name="T39" fmla="*/ 105 h 10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1" h="105">
                        <a:moveTo>
                          <a:pt x="0" y="0"/>
                        </a:moveTo>
                        <a:lnTo>
                          <a:pt x="75" y="12"/>
                        </a:lnTo>
                        <a:lnTo>
                          <a:pt x="121" y="27"/>
                        </a:lnTo>
                        <a:lnTo>
                          <a:pt x="145" y="33"/>
                        </a:lnTo>
                        <a:lnTo>
                          <a:pt x="174" y="30"/>
                        </a:lnTo>
                        <a:lnTo>
                          <a:pt x="217" y="18"/>
                        </a:lnTo>
                        <a:lnTo>
                          <a:pt x="248" y="15"/>
                        </a:lnTo>
                        <a:lnTo>
                          <a:pt x="279" y="18"/>
                        </a:lnTo>
                        <a:lnTo>
                          <a:pt x="311" y="37"/>
                        </a:lnTo>
                        <a:lnTo>
                          <a:pt x="338" y="62"/>
                        </a:lnTo>
                        <a:lnTo>
                          <a:pt x="360" y="83"/>
                        </a:lnTo>
                        <a:lnTo>
                          <a:pt x="391" y="10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1" name="Freeform 462">
                    <a:extLst>
                      <a:ext uri="{FF2B5EF4-FFF2-40B4-BE49-F238E27FC236}">
                        <a16:creationId xmlns:a16="http://schemas.microsoft.com/office/drawing/2014/main" id="{3E31160F-27AF-4B2A-9A36-F2FA4103CF04}"/>
                      </a:ext>
                    </a:extLst>
                  </p:cNvPr>
                  <p:cNvSpPr>
                    <a:spLocks/>
                  </p:cNvSpPr>
                  <p:nvPr/>
                </p:nvSpPr>
                <p:spPr bwMode="auto">
                  <a:xfrm>
                    <a:off x="1248" y="1252"/>
                    <a:ext cx="118" cy="61"/>
                  </a:xfrm>
                  <a:custGeom>
                    <a:avLst/>
                    <a:gdLst>
                      <a:gd name="T0" fmla="*/ 0 w 470"/>
                      <a:gd name="T1" fmla="*/ 0 h 244"/>
                      <a:gd name="T2" fmla="*/ 0 w 470"/>
                      <a:gd name="T3" fmla="*/ 0 h 244"/>
                      <a:gd name="T4" fmla="*/ 0 w 470"/>
                      <a:gd name="T5" fmla="*/ 0 h 244"/>
                      <a:gd name="T6" fmla="*/ 0 w 470"/>
                      <a:gd name="T7" fmla="*/ 0 h 244"/>
                      <a:gd name="T8" fmla="*/ 0 w 470"/>
                      <a:gd name="T9" fmla="*/ 0 h 244"/>
                      <a:gd name="T10" fmla="*/ 0 w 470"/>
                      <a:gd name="T11" fmla="*/ 0 h 244"/>
                      <a:gd name="T12" fmla="*/ 0 w 470"/>
                      <a:gd name="T13" fmla="*/ 0 h 244"/>
                      <a:gd name="T14" fmla="*/ 0 w 470"/>
                      <a:gd name="T15" fmla="*/ 0 h 244"/>
                      <a:gd name="T16" fmla="*/ 0 w 470"/>
                      <a:gd name="T17" fmla="*/ 0 h 244"/>
                      <a:gd name="T18" fmla="*/ 0 w 470"/>
                      <a:gd name="T19" fmla="*/ 0 h 244"/>
                      <a:gd name="T20" fmla="*/ 0 w 470"/>
                      <a:gd name="T21" fmla="*/ 0 h 244"/>
                      <a:gd name="T22" fmla="*/ 0 w 470"/>
                      <a:gd name="T23" fmla="*/ 0 h 244"/>
                      <a:gd name="T24" fmla="*/ 0 w 470"/>
                      <a:gd name="T25" fmla="*/ 0 h 244"/>
                      <a:gd name="T26" fmla="*/ 0 w 470"/>
                      <a:gd name="T27" fmla="*/ 0 h 2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70"/>
                      <a:gd name="T43" fmla="*/ 0 h 244"/>
                      <a:gd name="T44" fmla="*/ 470 w 470"/>
                      <a:gd name="T45" fmla="*/ 244 h 2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70" h="244">
                        <a:moveTo>
                          <a:pt x="0" y="6"/>
                        </a:moveTo>
                        <a:lnTo>
                          <a:pt x="43" y="0"/>
                        </a:lnTo>
                        <a:lnTo>
                          <a:pt x="69" y="4"/>
                        </a:lnTo>
                        <a:lnTo>
                          <a:pt x="95" y="20"/>
                        </a:lnTo>
                        <a:lnTo>
                          <a:pt x="129" y="50"/>
                        </a:lnTo>
                        <a:lnTo>
                          <a:pt x="185" y="56"/>
                        </a:lnTo>
                        <a:lnTo>
                          <a:pt x="228" y="68"/>
                        </a:lnTo>
                        <a:lnTo>
                          <a:pt x="272" y="105"/>
                        </a:lnTo>
                        <a:lnTo>
                          <a:pt x="303" y="142"/>
                        </a:lnTo>
                        <a:lnTo>
                          <a:pt x="340" y="166"/>
                        </a:lnTo>
                        <a:lnTo>
                          <a:pt x="396" y="185"/>
                        </a:lnTo>
                        <a:lnTo>
                          <a:pt x="433" y="200"/>
                        </a:lnTo>
                        <a:lnTo>
                          <a:pt x="458" y="220"/>
                        </a:lnTo>
                        <a:lnTo>
                          <a:pt x="470" y="24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2" name="Freeform 463">
                    <a:extLst>
                      <a:ext uri="{FF2B5EF4-FFF2-40B4-BE49-F238E27FC236}">
                        <a16:creationId xmlns:a16="http://schemas.microsoft.com/office/drawing/2014/main" id="{AF98B625-1557-4FB9-A367-CA5BACA39398}"/>
                      </a:ext>
                    </a:extLst>
                  </p:cNvPr>
                  <p:cNvSpPr>
                    <a:spLocks/>
                  </p:cNvSpPr>
                  <p:nvPr/>
                </p:nvSpPr>
                <p:spPr bwMode="auto">
                  <a:xfrm>
                    <a:off x="1209" y="1272"/>
                    <a:ext cx="88" cy="59"/>
                  </a:xfrm>
                  <a:custGeom>
                    <a:avLst/>
                    <a:gdLst>
                      <a:gd name="T0" fmla="*/ 0 w 352"/>
                      <a:gd name="T1" fmla="*/ 0 h 234"/>
                      <a:gd name="T2" fmla="*/ 0 w 352"/>
                      <a:gd name="T3" fmla="*/ 0 h 234"/>
                      <a:gd name="T4" fmla="*/ 0 w 352"/>
                      <a:gd name="T5" fmla="*/ 0 h 234"/>
                      <a:gd name="T6" fmla="*/ 0 w 352"/>
                      <a:gd name="T7" fmla="*/ 0 h 234"/>
                      <a:gd name="T8" fmla="*/ 0 w 352"/>
                      <a:gd name="T9" fmla="*/ 0 h 234"/>
                      <a:gd name="T10" fmla="*/ 0 w 352"/>
                      <a:gd name="T11" fmla="*/ 0 h 234"/>
                      <a:gd name="T12" fmla="*/ 0 w 352"/>
                      <a:gd name="T13" fmla="*/ 0 h 234"/>
                      <a:gd name="T14" fmla="*/ 0 w 352"/>
                      <a:gd name="T15" fmla="*/ 0 h 234"/>
                      <a:gd name="T16" fmla="*/ 0 w 352"/>
                      <a:gd name="T17" fmla="*/ 0 h 234"/>
                      <a:gd name="T18" fmla="*/ 0 w 352"/>
                      <a:gd name="T19" fmla="*/ 0 h 234"/>
                      <a:gd name="T20" fmla="*/ 0 w 352"/>
                      <a:gd name="T21" fmla="*/ 0 h 234"/>
                      <a:gd name="T22" fmla="*/ 0 w 352"/>
                      <a:gd name="T23" fmla="*/ 0 h 234"/>
                      <a:gd name="T24" fmla="*/ 0 w 352"/>
                      <a:gd name="T25" fmla="*/ 0 h 234"/>
                      <a:gd name="T26" fmla="*/ 0 w 352"/>
                      <a:gd name="T27" fmla="*/ 0 h 234"/>
                      <a:gd name="T28" fmla="*/ 0 w 352"/>
                      <a:gd name="T29" fmla="*/ 0 h 234"/>
                      <a:gd name="T30" fmla="*/ 0 w 352"/>
                      <a:gd name="T31" fmla="*/ 0 h 2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52"/>
                      <a:gd name="T49" fmla="*/ 0 h 234"/>
                      <a:gd name="T50" fmla="*/ 352 w 352"/>
                      <a:gd name="T51" fmla="*/ 234 h 2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52" h="234">
                        <a:moveTo>
                          <a:pt x="0" y="24"/>
                        </a:moveTo>
                        <a:lnTo>
                          <a:pt x="38" y="9"/>
                        </a:lnTo>
                        <a:lnTo>
                          <a:pt x="83" y="0"/>
                        </a:lnTo>
                        <a:lnTo>
                          <a:pt x="115" y="4"/>
                        </a:lnTo>
                        <a:lnTo>
                          <a:pt x="145" y="16"/>
                        </a:lnTo>
                        <a:lnTo>
                          <a:pt x="174" y="37"/>
                        </a:lnTo>
                        <a:lnTo>
                          <a:pt x="198" y="54"/>
                        </a:lnTo>
                        <a:lnTo>
                          <a:pt x="226" y="79"/>
                        </a:lnTo>
                        <a:lnTo>
                          <a:pt x="256" y="73"/>
                        </a:lnTo>
                        <a:lnTo>
                          <a:pt x="281" y="76"/>
                        </a:lnTo>
                        <a:lnTo>
                          <a:pt x="299" y="85"/>
                        </a:lnTo>
                        <a:lnTo>
                          <a:pt x="313" y="101"/>
                        </a:lnTo>
                        <a:lnTo>
                          <a:pt x="330" y="129"/>
                        </a:lnTo>
                        <a:lnTo>
                          <a:pt x="346" y="166"/>
                        </a:lnTo>
                        <a:lnTo>
                          <a:pt x="352" y="201"/>
                        </a:lnTo>
                        <a:lnTo>
                          <a:pt x="349" y="23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3" name="Freeform 464">
                    <a:extLst>
                      <a:ext uri="{FF2B5EF4-FFF2-40B4-BE49-F238E27FC236}">
                        <a16:creationId xmlns:a16="http://schemas.microsoft.com/office/drawing/2014/main" id="{8BAA4A1F-447C-4916-BB9A-C6CEA4F7FACA}"/>
                      </a:ext>
                    </a:extLst>
                  </p:cNvPr>
                  <p:cNvSpPr>
                    <a:spLocks/>
                  </p:cNvSpPr>
                  <p:nvPr/>
                </p:nvSpPr>
                <p:spPr bwMode="auto">
                  <a:xfrm>
                    <a:off x="1251" y="1315"/>
                    <a:ext cx="18" cy="23"/>
                  </a:xfrm>
                  <a:custGeom>
                    <a:avLst/>
                    <a:gdLst>
                      <a:gd name="T0" fmla="*/ 0 w 72"/>
                      <a:gd name="T1" fmla="*/ 0 h 93"/>
                      <a:gd name="T2" fmla="*/ 0 w 72"/>
                      <a:gd name="T3" fmla="*/ 0 h 93"/>
                      <a:gd name="T4" fmla="*/ 0 w 72"/>
                      <a:gd name="T5" fmla="*/ 0 h 93"/>
                      <a:gd name="T6" fmla="*/ 0 w 72"/>
                      <a:gd name="T7" fmla="*/ 0 h 93"/>
                      <a:gd name="T8" fmla="*/ 0 w 72"/>
                      <a:gd name="T9" fmla="*/ 0 h 93"/>
                      <a:gd name="T10" fmla="*/ 0 60000 65536"/>
                      <a:gd name="T11" fmla="*/ 0 60000 65536"/>
                      <a:gd name="T12" fmla="*/ 0 60000 65536"/>
                      <a:gd name="T13" fmla="*/ 0 60000 65536"/>
                      <a:gd name="T14" fmla="*/ 0 60000 65536"/>
                      <a:gd name="T15" fmla="*/ 0 w 72"/>
                      <a:gd name="T16" fmla="*/ 0 h 93"/>
                      <a:gd name="T17" fmla="*/ 72 w 72"/>
                      <a:gd name="T18" fmla="*/ 93 h 93"/>
                    </a:gdLst>
                    <a:ahLst/>
                    <a:cxnLst>
                      <a:cxn ang="T10">
                        <a:pos x="T0" y="T1"/>
                      </a:cxn>
                      <a:cxn ang="T11">
                        <a:pos x="T2" y="T3"/>
                      </a:cxn>
                      <a:cxn ang="T12">
                        <a:pos x="T4" y="T5"/>
                      </a:cxn>
                      <a:cxn ang="T13">
                        <a:pos x="T6" y="T7"/>
                      </a:cxn>
                      <a:cxn ang="T14">
                        <a:pos x="T8" y="T9"/>
                      </a:cxn>
                    </a:cxnLst>
                    <a:rect l="T15" t="T16" r="T17" b="T18"/>
                    <a:pathLst>
                      <a:path w="72" h="93">
                        <a:moveTo>
                          <a:pt x="72" y="0"/>
                        </a:moveTo>
                        <a:lnTo>
                          <a:pt x="65" y="34"/>
                        </a:lnTo>
                        <a:lnTo>
                          <a:pt x="56" y="56"/>
                        </a:lnTo>
                        <a:lnTo>
                          <a:pt x="32" y="75"/>
                        </a:lnTo>
                        <a:lnTo>
                          <a:pt x="0" y="93"/>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4" name="Freeform 465">
                    <a:extLst>
                      <a:ext uri="{FF2B5EF4-FFF2-40B4-BE49-F238E27FC236}">
                        <a16:creationId xmlns:a16="http://schemas.microsoft.com/office/drawing/2014/main" id="{39C4BCC8-A089-4CFB-92EB-D7AB482949FD}"/>
                      </a:ext>
                    </a:extLst>
                  </p:cNvPr>
                  <p:cNvSpPr>
                    <a:spLocks/>
                  </p:cNvSpPr>
                  <p:nvPr/>
                </p:nvSpPr>
                <p:spPr bwMode="auto">
                  <a:xfrm>
                    <a:off x="1208" y="1332"/>
                    <a:ext cx="5" cy="18"/>
                  </a:xfrm>
                  <a:custGeom>
                    <a:avLst/>
                    <a:gdLst>
                      <a:gd name="T0" fmla="*/ 0 w 18"/>
                      <a:gd name="T1" fmla="*/ 0 h 74"/>
                      <a:gd name="T2" fmla="*/ 0 w 18"/>
                      <a:gd name="T3" fmla="*/ 0 h 74"/>
                      <a:gd name="T4" fmla="*/ 0 w 18"/>
                      <a:gd name="T5" fmla="*/ 0 h 74"/>
                      <a:gd name="T6" fmla="*/ 0 w 18"/>
                      <a:gd name="T7" fmla="*/ 0 h 74"/>
                      <a:gd name="T8" fmla="*/ 0 60000 65536"/>
                      <a:gd name="T9" fmla="*/ 0 60000 65536"/>
                      <a:gd name="T10" fmla="*/ 0 60000 65536"/>
                      <a:gd name="T11" fmla="*/ 0 60000 65536"/>
                      <a:gd name="T12" fmla="*/ 0 w 18"/>
                      <a:gd name="T13" fmla="*/ 0 h 74"/>
                      <a:gd name="T14" fmla="*/ 18 w 18"/>
                      <a:gd name="T15" fmla="*/ 74 h 74"/>
                    </a:gdLst>
                    <a:ahLst/>
                    <a:cxnLst>
                      <a:cxn ang="T8">
                        <a:pos x="T0" y="T1"/>
                      </a:cxn>
                      <a:cxn ang="T9">
                        <a:pos x="T2" y="T3"/>
                      </a:cxn>
                      <a:cxn ang="T10">
                        <a:pos x="T4" y="T5"/>
                      </a:cxn>
                      <a:cxn ang="T11">
                        <a:pos x="T6" y="T7"/>
                      </a:cxn>
                    </a:cxnLst>
                    <a:rect l="T12" t="T13" r="T14" b="T15"/>
                    <a:pathLst>
                      <a:path w="18" h="74">
                        <a:moveTo>
                          <a:pt x="15" y="0"/>
                        </a:moveTo>
                        <a:lnTo>
                          <a:pt x="18" y="28"/>
                        </a:lnTo>
                        <a:lnTo>
                          <a:pt x="12" y="50"/>
                        </a:lnTo>
                        <a:lnTo>
                          <a:pt x="0" y="7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5" name="Freeform 466">
                    <a:extLst>
                      <a:ext uri="{FF2B5EF4-FFF2-40B4-BE49-F238E27FC236}">
                        <a16:creationId xmlns:a16="http://schemas.microsoft.com/office/drawing/2014/main" id="{6BBB7D27-4D2D-42F7-AC5B-1B57252F3C31}"/>
                      </a:ext>
                    </a:extLst>
                  </p:cNvPr>
                  <p:cNvSpPr>
                    <a:spLocks/>
                  </p:cNvSpPr>
                  <p:nvPr/>
                </p:nvSpPr>
                <p:spPr bwMode="auto">
                  <a:xfrm>
                    <a:off x="1304" y="1278"/>
                    <a:ext cx="11" cy="14"/>
                  </a:xfrm>
                  <a:custGeom>
                    <a:avLst/>
                    <a:gdLst>
                      <a:gd name="T0" fmla="*/ 0 w 43"/>
                      <a:gd name="T1" fmla="*/ 0 h 55"/>
                      <a:gd name="T2" fmla="*/ 0 w 43"/>
                      <a:gd name="T3" fmla="*/ 0 h 55"/>
                      <a:gd name="T4" fmla="*/ 0 w 43"/>
                      <a:gd name="T5" fmla="*/ 0 h 55"/>
                      <a:gd name="T6" fmla="*/ 0 60000 65536"/>
                      <a:gd name="T7" fmla="*/ 0 60000 65536"/>
                      <a:gd name="T8" fmla="*/ 0 60000 65536"/>
                      <a:gd name="T9" fmla="*/ 0 w 43"/>
                      <a:gd name="T10" fmla="*/ 0 h 55"/>
                      <a:gd name="T11" fmla="*/ 43 w 43"/>
                      <a:gd name="T12" fmla="*/ 55 h 55"/>
                    </a:gdLst>
                    <a:ahLst/>
                    <a:cxnLst>
                      <a:cxn ang="T6">
                        <a:pos x="T0" y="T1"/>
                      </a:cxn>
                      <a:cxn ang="T7">
                        <a:pos x="T2" y="T3"/>
                      </a:cxn>
                      <a:cxn ang="T8">
                        <a:pos x="T4" y="T5"/>
                      </a:cxn>
                    </a:cxnLst>
                    <a:rect l="T9" t="T10" r="T11" b="T12"/>
                    <a:pathLst>
                      <a:path w="43" h="55">
                        <a:moveTo>
                          <a:pt x="43" y="0"/>
                        </a:moveTo>
                        <a:lnTo>
                          <a:pt x="22" y="30"/>
                        </a:lnTo>
                        <a:lnTo>
                          <a:pt x="0" y="5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3892" name="Group 467">
                  <a:extLst>
                    <a:ext uri="{FF2B5EF4-FFF2-40B4-BE49-F238E27FC236}">
                      <a16:creationId xmlns:a16="http://schemas.microsoft.com/office/drawing/2014/main" id="{369DF4B7-ACCC-4B55-A59A-97B7E0BA2920}"/>
                    </a:ext>
                  </a:extLst>
                </p:cNvPr>
                <p:cNvGrpSpPr>
                  <a:grpSpLocks/>
                </p:cNvGrpSpPr>
                <p:nvPr/>
              </p:nvGrpSpPr>
              <p:grpSpPr bwMode="auto">
                <a:xfrm>
                  <a:off x="1284" y="1204"/>
                  <a:ext cx="162" cy="134"/>
                  <a:chOff x="1284" y="1204"/>
                  <a:chExt cx="162" cy="134"/>
                </a:xfrm>
              </p:grpSpPr>
              <p:sp>
                <p:nvSpPr>
                  <p:cNvPr id="33893" name="Freeform 468">
                    <a:extLst>
                      <a:ext uri="{FF2B5EF4-FFF2-40B4-BE49-F238E27FC236}">
                        <a16:creationId xmlns:a16="http://schemas.microsoft.com/office/drawing/2014/main" id="{E0EE76BC-96FC-4821-A31C-65D5D01DF462}"/>
                      </a:ext>
                    </a:extLst>
                  </p:cNvPr>
                  <p:cNvSpPr>
                    <a:spLocks/>
                  </p:cNvSpPr>
                  <p:nvPr/>
                </p:nvSpPr>
                <p:spPr bwMode="auto">
                  <a:xfrm>
                    <a:off x="1383" y="1204"/>
                    <a:ext cx="52" cy="22"/>
                  </a:xfrm>
                  <a:custGeom>
                    <a:avLst/>
                    <a:gdLst>
                      <a:gd name="T0" fmla="*/ 0 w 209"/>
                      <a:gd name="T1" fmla="*/ 0 h 88"/>
                      <a:gd name="T2" fmla="*/ 0 w 209"/>
                      <a:gd name="T3" fmla="*/ 0 h 88"/>
                      <a:gd name="T4" fmla="*/ 0 w 209"/>
                      <a:gd name="T5" fmla="*/ 0 h 88"/>
                      <a:gd name="T6" fmla="*/ 0 w 209"/>
                      <a:gd name="T7" fmla="*/ 0 h 88"/>
                      <a:gd name="T8" fmla="*/ 0 w 209"/>
                      <a:gd name="T9" fmla="*/ 0 h 88"/>
                      <a:gd name="T10" fmla="*/ 0 w 209"/>
                      <a:gd name="T11" fmla="*/ 0 h 88"/>
                      <a:gd name="T12" fmla="*/ 0 w 209"/>
                      <a:gd name="T13" fmla="*/ 0 h 88"/>
                      <a:gd name="T14" fmla="*/ 0 w 209"/>
                      <a:gd name="T15" fmla="*/ 0 h 88"/>
                      <a:gd name="T16" fmla="*/ 0 w 209"/>
                      <a:gd name="T17" fmla="*/ 0 h 88"/>
                      <a:gd name="T18" fmla="*/ 0 w 209"/>
                      <a:gd name="T19" fmla="*/ 0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9"/>
                      <a:gd name="T31" fmla="*/ 0 h 88"/>
                      <a:gd name="T32" fmla="*/ 209 w 209"/>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9" h="88">
                        <a:moveTo>
                          <a:pt x="38" y="26"/>
                        </a:moveTo>
                        <a:lnTo>
                          <a:pt x="0" y="75"/>
                        </a:lnTo>
                        <a:lnTo>
                          <a:pt x="28" y="84"/>
                        </a:lnTo>
                        <a:lnTo>
                          <a:pt x="61" y="88"/>
                        </a:lnTo>
                        <a:lnTo>
                          <a:pt x="111" y="85"/>
                        </a:lnTo>
                        <a:lnTo>
                          <a:pt x="154" y="75"/>
                        </a:lnTo>
                        <a:lnTo>
                          <a:pt x="187" y="63"/>
                        </a:lnTo>
                        <a:lnTo>
                          <a:pt x="206" y="47"/>
                        </a:lnTo>
                        <a:lnTo>
                          <a:pt x="209" y="25"/>
                        </a:lnTo>
                        <a:lnTo>
                          <a:pt x="204"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4" name="Freeform 469">
                    <a:extLst>
                      <a:ext uri="{FF2B5EF4-FFF2-40B4-BE49-F238E27FC236}">
                        <a16:creationId xmlns:a16="http://schemas.microsoft.com/office/drawing/2014/main" id="{93FDE5B2-6D4C-4404-B4EE-E3ECB3980DC8}"/>
                      </a:ext>
                    </a:extLst>
                  </p:cNvPr>
                  <p:cNvSpPr>
                    <a:spLocks/>
                  </p:cNvSpPr>
                  <p:nvPr/>
                </p:nvSpPr>
                <p:spPr bwMode="auto">
                  <a:xfrm>
                    <a:off x="1392" y="1272"/>
                    <a:ext cx="28" cy="31"/>
                  </a:xfrm>
                  <a:custGeom>
                    <a:avLst/>
                    <a:gdLst>
                      <a:gd name="T0" fmla="*/ 0 w 110"/>
                      <a:gd name="T1" fmla="*/ 0 h 123"/>
                      <a:gd name="T2" fmla="*/ 0 w 110"/>
                      <a:gd name="T3" fmla="*/ 0 h 123"/>
                      <a:gd name="T4" fmla="*/ 0 w 110"/>
                      <a:gd name="T5" fmla="*/ 0 h 123"/>
                      <a:gd name="T6" fmla="*/ 0 w 110"/>
                      <a:gd name="T7" fmla="*/ 0 h 123"/>
                      <a:gd name="T8" fmla="*/ 0 w 110"/>
                      <a:gd name="T9" fmla="*/ 0 h 123"/>
                      <a:gd name="T10" fmla="*/ 0 w 110"/>
                      <a:gd name="T11" fmla="*/ 0 h 123"/>
                      <a:gd name="T12" fmla="*/ 0 w 110"/>
                      <a:gd name="T13" fmla="*/ 0 h 123"/>
                      <a:gd name="T14" fmla="*/ 0 60000 65536"/>
                      <a:gd name="T15" fmla="*/ 0 60000 65536"/>
                      <a:gd name="T16" fmla="*/ 0 60000 65536"/>
                      <a:gd name="T17" fmla="*/ 0 60000 65536"/>
                      <a:gd name="T18" fmla="*/ 0 60000 65536"/>
                      <a:gd name="T19" fmla="*/ 0 60000 65536"/>
                      <a:gd name="T20" fmla="*/ 0 60000 65536"/>
                      <a:gd name="T21" fmla="*/ 0 w 110"/>
                      <a:gd name="T22" fmla="*/ 0 h 123"/>
                      <a:gd name="T23" fmla="*/ 110 w 110"/>
                      <a:gd name="T24" fmla="*/ 123 h 1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 h="123">
                        <a:moveTo>
                          <a:pt x="0" y="0"/>
                        </a:moveTo>
                        <a:lnTo>
                          <a:pt x="42" y="12"/>
                        </a:lnTo>
                        <a:lnTo>
                          <a:pt x="85" y="24"/>
                        </a:lnTo>
                        <a:lnTo>
                          <a:pt x="101" y="46"/>
                        </a:lnTo>
                        <a:lnTo>
                          <a:pt x="109" y="72"/>
                        </a:lnTo>
                        <a:lnTo>
                          <a:pt x="110" y="98"/>
                        </a:lnTo>
                        <a:lnTo>
                          <a:pt x="107" y="123"/>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5" name="Freeform 470">
                    <a:extLst>
                      <a:ext uri="{FF2B5EF4-FFF2-40B4-BE49-F238E27FC236}">
                        <a16:creationId xmlns:a16="http://schemas.microsoft.com/office/drawing/2014/main" id="{EA00C561-0EE9-4E97-8763-42DB25E297C8}"/>
                      </a:ext>
                    </a:extLst>
                  </p:cNvPr>
                  <p:cNvSpPr>
                    <a:spLocks/>
                  </p:cNvSpPr>
                  <p:nvPr/>
                </p:nvSpPr>
                <p:spPr bwMode="auto">
                  <a:xfrm>
                    <a:off x="1372" y="1272"/>
                    <a:ext cx="40" cy="16"/>
                  </a:xfrm>
                  <a:custGeom>
                    <a:avLst/>
                    <a:gdLst>
                      <a:gd name="T0" fmla="*/ 0 w 160"/>
                      <a:gd name="T1" fmla="*/ 0 h 62"/>
                      <a:gd name="T2" fmla="*/ 0 w 160"/>
                      <a:gd name="T3" fmla="*/ 0 h 62"/>
                      <a:gd name="T4" fmla="*/ 0 w 160"/>
                      <a:gd name="T5" fmla="*/ 0 h 62"/>
                      <a:gd name="T6" fmla="*/ 0 w 160"/>
                      <a:gd name="T7" fmla="*/ 0 h 62"/>
                      <a:gd name="T8" fmla="*/ 0 w 160"/>
                      <a:gd name="T9" fmla="*/ 0 h 62"/>
                      <a:gd name="T10" fmla="*/ 0 w 160"/>
                      <a:gd name="T11" fmla="*/ 0 h 62"/>
                      <a:gd name="T12" fmla="*/ 0 w 160"/>
                      <a:gd name="T13" fmla="*/ 0 h 62"/>
                      <a:gd name="T14" fmla="*/ 0 w 160"/>
                      <a:gd name="T15" fmla="*/ 0 h 62"/>
                      <a:gd name="T16" fmla="*/ 0 w 160"/>
                      <a:gd name="T17" fmla="*/ 0 h 62"/>
                      <a:gd name="T18" fmla="*/ 0 w 160"/>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62"/>
                      <a:gd name="T32" fmla="*/ 160 w 160"/>
                      <a:gd name="T33" fmla="*/ 62 h 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62">
                        <a:moveTo>
                          <a:pt x="160" y="26"/>
                        </a:moveTo>
                        <a:lnTo>
                          <a:pt x="145" y="41"/>
                        </a:lnTo>
                        <a:lnTo>
                          <a:pt x="120" y="51"/>
                        </a:lnTo>
                        <a:lnTo>
                          <a:pt x="87" y="59"/>
                        </a:lnTo>
                        <a:lnTo>
                          <a:pt x="50" y="62"/>
                        </a:lnTo>
                        <a:lnTo>
                          <a:pt x="21" y="55"/>
                        </a:lnTo>
                        <a:lnTo>
                          <a:pt x="0" y="46"/>
                        </a:lnTo>
                        <a:lnTo>
                          <a:pt x="14" y="28"/>
                        </a:lnTo>
                        <a:lnTo>
                          <a:pt x="31" y="13"/>
                        </a:lnTo>
                        <a:lnTo>
                          <a:pt x="58"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6" name="Freeform 471">
                    <a:extLst>
                      <a:ext uri="{FF2B5EF4-FFF2-40B4-BE49-F238E27FC236}">
                        <a16:creationId xmlns:a16="http://schemas.microsoft.com/office/drawing/2014/main" id="{04E9B971-A6ED-492E-AA0D-45018AEFD5AF}"/>
                      </a:ext>
                    </a:extLst>
                  </p:cNvPr>
                  <p:cNvSpPr>
                    <a:spLocks/>
                  </p:cNvSpPr>
                  <p:nvPr/>
                </p:nvSpPr>
                <p:spPr bwMode="auto">
                  <a:xfrm>
                    <a:off x="1329" y="1296"/>
                    <a:ext cx="34" cy="20"/>
                  </a:xfrm>
                  <a:custGeom>
                    <a:avLst/>
                    <a:gdLst>
                      <a:gd name="T0" fmla="*/ 0 w 137"/>
                      <a:gd name="T1" fmla="*/ 0 h 77"/>
                      <a:gd name="T2" fmla="*/ 0 w 137"/>
                      <a:gd name="T3" fmla="*/ 0 h 77"/>
                      <a:gd name="T4" fmla="*/ 0 w 137"/>
                      <a:gd name="T5" fmla="*/ 0 h 77"/>
                      <a:gd name="T6" fmla="*/ 0 w 137"/>
                      <a:gd name="T7" fmla="*/ 0 h 77"/>
                      <a:gd name="T8" fmla="*/ 0 w 137"/>
                      <a:gd name="T9" fmla="*/ 0 h 77"/>
                      <a:gd name="T10" fmla="*/ 0 w 137"/>
                      <a:gd name="T11" fmla="*/ 0 h 77"/>
                      <a:gd name="T12" fmla="*/ 0 w 137"/>
                      <a:gd name="T13" fmla="*/ 0 h 77"/>
                      <a:gd name="T14" fmla="*/ 0 60000 65536"/>
                      <a:gd name="T15" fmla="*/ 0 60000 65536"/>
                      <a:gd name="T16" fmla="*/ 0 60000 65536"/>
                      <a:gd name="T17" fmla="*/ 0 60000 65536"/>
                      <a:gd name="T18" fmla="*/ 0 60000 65536"/>
                      <a:gd name="T19" fmla="*/ 0 60000 65536"/>
                      <a:gd name="T20" fmla="*/ 0 60000 65536"/>
                      <a:gd name="T21" fmla="*/ 0 w 137"/>
                      <a:gd name="T22" fmla="*/ 0 h 77"/>
                      <a:gd name="T23" fmla="*/ 137 w 137"/>
                      <a:gd name="T24" fmla="*/ 77 h 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 h="77">
                        <a:moveTo>
                          <a:pt x="50" y="0"/>
                        </a:moveTo>
                        <a:lnTo>
                          <a:pt x="0" y="43"/>
                        </a:lnTo>
                        <a:lnTo>
                          <a:pt x="31" y="63"/>
                        </a:lnTo>
                        <a:lnTo>
                          <a:pt x="59" y="72"/>
                        </a:lnTo>
                        <a:lnTo>
                          <a:pt x="88" y="77"/>
                        </a:lnTo>
                        <a:lnTo>
                          <a:pt x="112" y="71"/>
                        </a:lnTo>
                        <a:lnTo>
                          <a:pt x="137" y="49"/>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7" name="Freeform 472">
                    <a:extLst>
                      <a:ext uri="{FF2B5EF4-FFF2-40B4-BE49-F238E27FC236}">
                        <a16:creationId xmlns:a16="http://schemas.microsoft.com/office/drawing/2014/main" id="{D3F9A419-9310-4DCB-9FD8-B1D503FF5B76}"/>
                      </a:ext>
                    </a:extLst>
                  </p:cNvPr>
                  <p:cNvSpPr>
                    <a:spLocks/>
                  </p:cNvSpPr>
                  <p:nvPr/>
                </p:nvSpPr>
                <p:spPr bwMode="auto">
                  <a:xfrm>
                    <a:off x="1284" y="1312"/>
                    <a:ext cx="9" cy="26"/>
                  </a:xfrm>
                  <a:custGeom>
                    <a:avLst/>
                    <a:gdLst>
                      <a:gd name="T0" fmla="*/ 0 w 38"/>
                      <a:gd name="T1" fmla="*/ 0 h 105"/>
                      <a:gd name="T2" fmla="*/ 0 w 38"/>
                      <a:gd name="T3" fmla="*/ 0 h 105"/>
                      <a:gd name="T4" fmla="*/ 0 w 38"/>
                      <a:gd name="T5" fmla="*/ 0 h 105"/>
                      <a:gd name="T6" fmla="*/ 0 w 38"/>
                      <a:gd name="T7" fmla="*/ 0 h 105"/>
                      <a:gd name="T8" fmla="*/ 0 w 38"/>
                      <a:gd name="T9" fmla="*/ 0 h 105"/>
                      <a:gd name="T10" fmla="*/ 0 60000 65536"/>
                      <a:gd name="T11" fmla="*/ 0 60000 65536"/>
                      <a:gd name="T12" fmla="*/ 0 60000 65536"/>
                      <a:gd name="T13" fmla="*/ 0 60000 65536"/>
                      <a:gd name="T14" fmla="*/ 0 60000 65536"/>
                      <a:gd name="T15" fmla="*/ 0 w 38"/>
                      <a:gd name="T16" fmla="*/ 0 h 105"/>
                      <a:gd name="T17" fmla="*/ 38 w 38"/>
                      <a:gd name="T18" fmla="*/ 105 h 105"/>
                    </a:gdLst>
                    <a:ahLst/>
                    <a:cxnLst>
                      <a:cxn ang="T10">
                        <a:pos x="T0" y="T1"/>
                      </a:cxn>
                      <a:cxn ang="T11">
                        <a:pos x="T2" y="T3"/>
                      </a:cxn>
                      <a:cxn ang="T12">
                        <a:pos x="T4" y="T5"/>
                      </a:cxn>
                      <a:cxn ang="T13">
                        <a:pos x="T6" y="T7"/>
                      </a:cxn>
                      <a:cxn ang="T14">
                        <a:pos x="T8" y="T9"/>
                      </a:cxn>
                    </a:cxnLst>
                    <a:rect l="T15" t="T16" r="T17" b="T18"/>
                    <a:pathLst>
                      <a:path w="38" h="105">
                        <a:moveTo>
                          <a:pt x="38" y="0"/>
                        </a:moveTo>
                        <a:lnTo>
                          <a:pt x="19" y="15"/>
                        </a:lnTo>
                        <a:lnTo>
                          <a:pt x="5" y="38"/>
                        </a:lnTo>
                        <a:lnTo>
                          <a:pt x="0" y="68"/>
                        </a:lnTo>
                        <a:lnTo>
                          <a:pt x="7" y="10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8" name="Freeform 473">
                    <a:extLst>
                      <a:ext uri="{FF2B5EF4-FFF2-40B4-BE49-F238E27FC236}">
                        <a16:creationId xmlns:a16="http://schemas.microsoft.com/office/drawing/2014/main" id="{C576368B-E44C-4A25-8B82-84D8C1C2EFF4}"/>
                      </a:ext>
                    </a:extLst>
                  </p:cNvPr>
                  <p:cNvSpPr>
                    <a:spLocks/>
                  </p:cNvSpPr>
                  <p:nvPr/>
                </p:nvSpPr>
                <p:spPr bwMode="auto">
                  <a:xfrm>
                    <a:off x="1420" y="1255"/>
                    <a:ext cx="26" cy="21"/>
                  </a:xfrm>
                  <a:custGeom>
                    <a:avLst/>
                    <a:gdLst>
                      <a:gd name="T0" fmla="*/ 0 w 106"/>
                      <a:gd name="T1" fmla="*/ 0 h 83"/>
                      <a:gd name="T2" fmla="*/ 0 w 106"/>
                      <a:gd name="T3" fmla="*/ 0 h 83"/>
                      <a:gd name="T4" fmla="*/ 0 w 106"/>
                      <a:gd name="T5" fmla="*/ 0 h 83"/>
                      <a:gd name="T6" fmla="*/ 0 w 106"/>
                      <a:gd name="T7" fmla="*/ 0 h 83"/>
                      <a:gd name="T8" fmla="*/ 0 w 106"/>
                      <a:gd name="T9" fmla="*/ 0 h 83"/>
                      <a:gd name="T10" fmla="*/ 0 w 106"/>
                      <a:gd name="T11" fmla="*/ 0 h 83"/>
                      <a:gd name="T12" fmla="*/ 0 w 106"/>
                      <a:gd name="T13" fmla="*/ 0 h 83"/>
                      <a:gd name="T14" fmla="*/ 0 w 106"/>
                      <a:gd name="T15" fmla="*/ 0 h 83"/>
                      <a:gd name="T16" fmla="*/ 0 60000 65536"/>
                      <a:gd name="T17" fmla="*/ 0 60000 65536"/>
                      <a:gd name="T18" fmla="*/ 0 60000 65536"/>
                      <a:gd name="T19" fmla="*/ 0 60000 65536"/>
                      <a:gd name="T20" fmla="*/ 0 60000 65536"/>
                      <a:gd name="T21" fmla="*/ 0 60000 65536"/>
                      <a:gd name="T22" fmla="*/ 0 60000 65536"/>
                      <a:gd name="T23" fmla="*/ 0 60000 65536"/>
                      <a:gd name="T24" fmla="*/ 0 w 106"/>
                      <a:gd name="T25" fmla="*/ 0 h 83"/>
                      <a:gd name="T26" fmla="*/ 106 w 106"/>
                      <a:gd name="T27" fmla="*/ 83 h 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6" h="83">
                        <a:moveTo>
                          <a:pt x="6" y="0"/>
                        </a:moveTo>
                        <a:lnTo>
                          <a:pt x="0" y="25"/>
                        </a:lnTo>
                        <a:lnTo>
                          <a:pt x="2" y="43"/>
                        </a:lnTo>
                        <a:lnTo>
                          <a:pt x="13" y="56"/>
                        </a:lnTo>
                        <a:lnTo>
                          <a:pt x="33" y="69"/>
                        </a:lnTo>
                        <a:lnTo>
                          <a:pt x="58" y="78"/>
                        </a:lnTo>
                        <a:lnTo>
                          <a:pt x="81" y="83"/>
                        </a:lnTo>
                        <a:lnTo>
                          <a:pt x="106" y="78"/>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sp>
        <p:nvSpPr>
          <p:cNvPr id="33839" name="Rectangle 474">
            <a:extLst>
              <a:ext uri="{FF2B5EF4-FFF2-40B4-BE49-F238E27FC236}">
                <a16:creationId xmlns:a16="http://schemas.microsoft.com/office/drawing/2014/main" id="{0D26E8AC-5CFD-4613-8CB1-81FE4D433079}"/>
              </a:ext>
            </a:extLst>
          </p:cNvPr>
          <p:cNvSpPr>
            <a:spLocks noChangeArrowheads="1"/>
          </p:cNvSpPr>
          <p:nvPr/>
        </p:nvSpPr>
        <p:spPr bwMode="auto">
          <a:xfrm>
            <a:off x="6632576" y="574675"/>
            <a:ext cx="8096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840" name="Rectangle 475">
            <a:extLst>
              <a:ext uri="{FF2B5EF4-FFF2-40B4-BE49-F238E27FC236}">
                <a16:creationId xmlns:a16="http://schemas.microsoft.com/office/drawing/2014/main" id="{0DE71F9B-6112-4C72-A05A-D4BB6AB8DDFF}"/>
              </a:ext>
            </a:extLst>
          </p:cNvPr>
          <p:cNvSpPr>
            <a:spLocks noChangeArrowheads="1"/>
          </p:cNvSpPr>
          <p:nvPr/>
        </p:nvSpPr>
        <p:spPr bwMode="auto">
          <a:xfrm>
            <a:off x="6724651" y="641350"/>
            <a:ext cx="6299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Plíce</a:t>
            </a:r>
            <a:endParaRPr lang="cs-CZ" altLang="cs-CZ" sz="2400">
              <a:latin typeface="Times New Roman" panose="02020603050405020304" pitchFamily="18" charset="0"/>
            </a:endParaRPr>
          </a:p>
        </p:txBody>
      </p:sp>
      <p:sp>
        <p:nvSpPr>
          <p:cNvPr id="33841" name="Rectangle 476">
            <a:extLst>
              <a:ext uri="{FF2B5EF4-FFF2-40B4-BE49-F238E27FC236}">
                <a16:creationId xmlns:a16="http://schemas.microsoft.com/office/drawing/2014/main" id="{A3928BAF-E3AA-41D1-96C6-71F446282680}"/>
              </a:ext>
            </a:extLst>
          </p:cNvPr>
          <p:cNvSpPr>
            <a:spLocks noChangeArrowheads="1"/>
          </p:cNvSpPr>
          <p:nvPr/>
        </p:nvSpPr>
        <p:spPr bwMode="auto">
          <a:xfrm>
            <a:off x="3497263" y="530225"/>
            <a:ext cx="677862"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842" name="Rectangle 477">
            <a:extLst>
              <a:ext uri="{FF2B5EF4-FFF2-40B4-BE49-F238E27FC236}">
                <a16:creationId xmlns:a16="http://schemas.microsoft.com/office/drawing/2014/main" id="{3939376E-3030-4A83-93CC-67E35D3F0E42}"/>
              </a:ext>
            </a:extLst>
          </p:cNvPr>
          <p:cNvSpPr>
            <a:spLocks noChangeArrowheads="1"/>
          </p:cNvSpPr>
          <p:nvPr/>
        </p:nvSpPr>
        <p:spPr bwMode="auto">
          <a:xfrm>
            <a:off x="3589339" y="596900"/>
            <a:ext cx="4969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GIT</a:t>
            </a:r>
            <a:endParaRPr lang="cs-CZ" altLang="cs-CZ" sz="2400">
              <a:latin typeface="Times New Roman" panose="02020603050405020304" pitchFamily="18" charset="0"/>
            </a:endParaRPr>
          </a:p>
        </p:txBody>
      </p:sp>
      <p:sp>
        <p:nvSpPr>
          <p:cNvPr id="33843" name="Rectangle 478">
            <a:extLst>
              <a:ext uri="{FF2B5EF4-FFF2-40B4-BE49-F238E27FC236}">
                <a16:creationId xmlns:a16="http://schemas.microsoft.com/office/drawing/2014/main" id="{97573621-68B0-480D-99B7-F05CCF704C4E}"/>
              </a:ext>
            </a:extLst>
          </p:cNvPr>
          <p:cNvSpPr>
            <a:spLocks noChangeArrowheads="1"/>
          </p:cNvSpPr>
          <p:nvPr/>
        </p:nvSpPr>
        <p:spPr bwMode="auto">
          <a:xfrm>
            <a:off x="8812213" y="982664"/>
            <a:ext cx="1149350"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844" name="Rectangle 479">
            <a:extLst>
              <a:ext uri="{FF2B5EF4-FFF2-40B4-BE49-F238E27FC236}">
                <a16:creationId xmlns:a16="http://schemas.microsoft.com/office/drawing/2014/main" id="{9C6B2CC9-D591-406D-87DB-A5626B560D91}"/>
              </a:ext>
            </a:extLst>
          </p:cNvPr>
          <p:cNvSpPr>
            <a:spLocks noChangeArrowheads="1"/>
          </p:cNvSpPr>
          <p:nvPr/>
        </p:nvSpPr>
        <p:spPr bwMode="auto">
          <a:xfrm>
            <a:off x="8904289" y="1049338"/>
            <a:ext cx="9730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Ledviny</a:t>
            </a:r>
            <a:endParaRPr lang="cs-CZ" altLang="cs-CZ" sz="2400">
              <a:latin typeface="Times New Roman" panose="02020603050405020304" pitchFamily="18" charset="0"/>
            </a:endParaRPr>
          </a:p>
        </p:txBody>
      </p:sp>
      <p:grpSp>
        <p:nvGrpSpPr>
          <p:cNvPr id="33845" name="Group 480">
            <a:extLst>
              <a:ext uri="{FF2B5EF4-FFF2-40B4-BE49-F238E27FC236}">
                <a16:creationId xmlns:a16="http://schemas.microsoft.com/office/drawing/2014/main" id="{10ECF566-8BF5-41AF-A3C5-1D6D21AD3645}"/>
              </a:ext>
            </a:extLst>
          </p:cNvPr>
          <p:cNvGrpSpPr>
            <a:grpSpLocks/>
          </p:cNvGrpSpPr>
          <p:nvPr/>
        </p:nvGrpSpPr>
        <p:grpSpPr bwMode="auto">
          <a:xfrm>
            <a:off x="2393951" y="1468438"/>
            <a:ext cx="525463" cy="400050"/>
            <a:chOff x="570" y="924"/>
            <a:chExt cx="331" cy="252"/>
          </a:xfrm>
        </p:grpSpPr>
        <p:sp>
          <p:nvSpPr>
            <p:cNvPr id="33885" name="Freeform 481">
              <a:extLst>
                <a:ext uri="{FF2B5EF4-FFF2-40B4-BE49-F238E27FC236}">
                  <a16:creationId xmlns:a16="http://schemas.microsoft.com/office/drawing/2014/main" id="{1E0C1DEC-1801-4410-AA79-1FB2E8ACE67F}"/>
                </a:ext>
              </a:extLst>
            </p:cNvPr>
            <p:cNvSpPr>
              <a:spLocks/>
            </p:cNvSpPr>
            <p:nvPr/>
          </p:nvSpPr>
          <p:spPr bwMode="auto">
            <a:xfrm>
              <a:off x="647" y="977"/>
              <a:ext cx="254" cy="199"/>
            </a:xfrm>
            <a:custGeom>
              <a:avLst/>
              <a:gdLst>
                <a:gd name="T0" fmla="*/ 240 w 254"/>
                <a:gd name="T1" fmla="*/ 199 h 199"/>
                <a:gd name="T2" fmla="*/ 254 w 254"/>
                <a:gd name="T3" fmla="*/ 180 h 199"/>
                <a:gd name="T4" fmla="*/ 14 w 254"/>
                <a:gd name="T5" fmla="*/ 0 h 199"/>
                <a:gd name="T6" fmla="*/ 0 w 254"/>
                <a:gd name="T7" fmla="*/ 19 h 199"/>
                <a:gd name="T8" fmla="*/ 240 w 254"/>
                <a:gd name="T9" fmla="*/ 199 h 199"/>
                <a:gd name="T10" fmla="*/ 0 60000 65536"/>
                <a:gd name="T11" fmla="*/ 0 60000 65536"/>
                <a:gd name="T12" fmla="*/ 0 60000 65536"/>
                <a:gd name="T13" fmla="*/ 0 60000 65536"/>
                <a:gd name="T14" fmla="*/ 0 60000 65536"/>
                <a:gd name="T15" fmla="*/ 0 w 254"/>
                <a:gd name="T16" fmla="*/ 0 h 199"/>
                <a:gd name="T17" fmla="*/ 254 w 254"/>
                <a:gd name="T18" fmla="*/ 199 h 199"/>
              </a:gdLst>
              <a:ahLst/>
              <a:cxnLst>
                <a:cxn ang="T10">
                  <a:pos x="T0" y="T1"/>
                </a:cxn>
                <a:cxn ang="T11">
                  <a:pos x="T2" y="T3"/>
                </a:cxn>
                <a:cxn ang="T12">
                  <a:pos x="T4" y="T5"/>
                </a:cxn>
                <a:cxn ang="T13">
                  <a:pos x="T6" y="T7"/>
                </a:cxn>
                <a:cxn ang="T14">
                  <a:pos x="T8" y="T9"/>
                </a:cxn>
              </a:cxnLst>
              <a:rect l="T15" t="T16" r="T17" b="T18"/>
              <a:pathLst>
                <a:path w="254" h="199">
                  <a:moveTo>
                    <a:pt x="240" y="199"/>
                  </a:moveTo>
                  <a:lnTo>
                    <a:pt x="254" y="180"/>
                  </a:lnTo>
                  <a:lnTo>
                    <a:pt x="14" y="0"/>
                  </a:lnTo>
                  <a:lnTo>
                    <a:pt x="0" y="19"/>
                  </a:lnTo>
                  <a:lnTo>
                    <a:pt x="24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86" name="Freeform 482">
              <a:extLst>
                <a:ext uri="{FF2B5EF4-FFF2-40B4-BE49-F238E27FC236}">
                  <a16:creationId xmlns:a16="http://schemas.microsoft.com/office/drawing/2014/main" id="{08418613-BA65-4919-85D6-1E05F831A7DB}"/>
                </a:ext>
              </a:extLst>
            </p:cNvPr>
            <p:cNvSpPr>
              <a:spLocks/>
            </p:cNvSpPr>
            <p:nvPr/>
          </p:nvSpPr>
          <p:spPr bwMode="auto">
            <a:xfrm>
              <a:off x="570" y="924"/>
              <a:ext cx="118" cy="106"/>
            </a:xfrm>
            <a:custGeom>
              <a:avLst/>
              <a:gdLst>
                <a:gd name="T0" fmla="*/ 118 w 118"/>
                <a:gd name="T1" fmla="*/ 21 h 106"/>
                <a:gd name="T2" fmla="*/ 0 w 118"/>
                <a:gd name="T3" fmla="*/ 0 h 106"/>
                <a:gd name="T4" fmla="*/ 54 w 118"/>
                <a:gd name="T5" fmla="*/ 106 h 106"/>
                <a:gd name="T6" fmla="*/ 118 w 118"/>
                <a:gd name="T7" fmla="*/ 21 h 106"/>
                <a:gd name="T8" fmla="*/ 0 60000 65536"/>
                <a:gd name="T9" fmla="*/ 0 60000 65536"/>
                <a:gd name="T10" fmla="*/ 0 60000 65536"/>
                <a:gd name="T11" fmla="*/ 0 60000 65536"/>
                <a:gd name="T12" fmla="*/ 0 w 118"/>
                <a:gd name="T13" fmla="*/ 0 h 106"/>
                <a:gd name="T14" fmla="*/ 118 w 118"/>
                <a:gd name="T15" fmla="*/ 106 h 106"/>
              </a:gdLst>
              <a:ahLst/>
              <a:cxnLst>
                <a:cxn ang="T8">
                  <a:pos x="T0" y="T1"/>
                </a:cxn>
                <a:cxn ang="T9">
                  <a:pos x="T2" y="T3"/>
                </a:cxn>
                <a:cxn ang="T10">
                  <a:pos x="T4" y="T5"/>
                </a:cxn>
                <a:cxn ang="T11">
                  <a:pos x="T6" y="T7"/>
                </a:cxn>
              </a:cxnLst>
              <a:rect l="T12" t="T13" r="T14" b="T15"/>
              <a:pathLst>
                <a:path w="118" h="106">
                  <a:moveTo>
                    <a:pt x="118" y="21"/>
                  </a:moveTo>
                  <a:lnTo>
                    <a:pt x="0" y="0"/>
                  </a:lnTo>
                  <a:lnTo>
                    <a:pt x="54" y="106"/>
                  </a:lnTo>
                  <a:lnTo>
                    <a:pt x="118"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46" name="Group 483">
            <a:extLst>
              <a:ext uri="{FF2B5EF4-FFF2-40B4-BE49-F238E27FC236}">
                <a16:creationId xmlns:a16="http://schemas.microsoft.com/office/drawing/2014/main" id="{92365E88-1210-447F-8567-F463626CA8BD}"/>
              </a:ext>
            </a:extLst>
          </p:cNvPr>
          <p:cNvGrpSpPr>
            <a:grpSpLocks/>
          </p:cNvGrpSpPr>
          <p:nvPr/>
        </p:nvGrpSpPr>
        <p:grpSpPr bwMode="auto">
          <a:xfrm>
            <a:off x="3429000" y="182563"/>
            <a:ext cx="1111250" cy="577850"/>
            <a:chOff x="1222" y="114"/>
            <a:chExt cx="700" cy="364"/>
          </a:xfrm>
        </p:grpSpPr>
        <p:sp>
          <p:nvSpPr>
            <p:cNvPr id="33883" name="Freeform 484">
              <a:extLst>
                <a:ext uri="{FF2B5EF4-FFF2-40B4-BE49-F238E27FC236}">
                  <a16:creationId xmlns:a16="http://schemas.microsoft.com/office/drawing/2014/main" id="{EC0CE1F3-7271-42BA-BA67-2846BD1323D8}"/>
                </a:ext>
              </a:extLst>
            </p:cNvPr>
            <p:cNvSpPr>
              <a:spLocks/>
            </p:cNvSpPr>
            <p:nvPr/>
          </p:nvSpPr>
          <p:spPr bwMode="auto">
            <a:xfrm>
              <a:off x="1222" y="114"/>
              <a:ext cx="613" cy="328"/>
            </a:xfrm>
            <a:custGeom>
              <a:avLst/>
              <a:gdLst>
                <a:gd name="T0" fmla="*/ 11 w 613"/>
                <a:gd name="T1" fmla="*/ 0 h 328"/>
                <a:gd name="T2" fmla="*/ 0 w 613"/>
                <a:gd name="T3" fmla="*/ 21 h 328"/>
                <a:gd name="T4" fmla="*/ 602 w 613"/>
                <a:gd name="T5" fmla="*/ 328 h 328"/>
                <a:gd name="T6" fmla="*/ 613 w 613"/>
                <a:gd name="T7" fmla="*/ 307 h 328"/>
                <a:gd name="T8" fmla="*/ 11 w 613"/>
                <a:gd name="T9" fmla="*/ 0 h 328"/>
                <a:gd name="T10" fmla="*/ 0 60000 65536"/>
                <a:gd name="T11" fmla="*/ 0 60000 65536"/>
                <a:gd name="T12" fmla="*/ 0 60000 65536"/>
                <a:gd name="T13" fmla="*/ 0 60000 65536"/>
                <a:gd name="T14" fmla="*/ 0 60000 65536"/>
                <a:gd name="T15" fmla="*/ 0 w 613"/>
                <a:gd name="T16" fmla="*/ 0 h 328"/>
                <a:gd name="T17" fmla="*/ 613 w 613"/>
                <a:gd name="T18" fmla="*/ 328 h 328"/>
              </a:gdLst>
              <a:ahLst/>
              <a:cxnLst>
                <a:cxn ang="T10">
                  <a:pos x="T0" y="T1"/>
                </a:cxn>
                <a:cxn ang="T11">
                  <a:pos x="T2" y="T3"/>
                </a:cxn>
                <a:cxn ang="T12">
                  <a:pos x="T4" y="T5"/>
                </a:cxn>
                <a:cxn ang="T13">
                  <a:pos x="T6" y="T7"/>
                </a:cxn>
                <a:cxn ang="T14">
                  <a:pos x="T8" y="T9"/>
                </a:cxn>
              </a:cxnLst>
              <a:rect l="T15" t="T16" r="T17" b="T18"/>
              <a:pathLst>
                <a:path w="613" h="328">
                  <a:moveTo>
                    <a:pt x="11" y="0"/>
                  </a:moveTo>
                  <a:lnTo>
                    <a:pt x="0" y="21"/>
                  </a:lnTo>
                  <a:lnTo>
                    <a:pt x="602" y="328"/>
                  </a:lnTo>
                  <a:lnTo>
                    <a:pt x="613" y="307"/>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84" name="Freeform 485">
              <a:extLst>
                <a:ext uri="{FF2B5EF4-FFF2-40B4-BE49-F238E27FC236}">
                  <a16:creationId xmlns:a16="http://schemas.microsoft.com/office/drawing/2014/main" id="{5E7CE5BD-5E28-411A-810B-9759A20E8592}"/>
                </a:ext>
              </a:extLst>
            </p:cNvPr>
            <p:cNvSpPr>
              <a:spLocks/>
            </p:cNvSpPr>
            <p:nvPr/>
          </p:nvSpPr>
          <p:spPr bwMode="auto">
            <a:xfrm>
              <a:off x="1802" y="382"/>
              <a:ext cx="120" cy="96"/>
            </a:xfrm>
            <a:custGeom>
              <a:avLst/>
              <a:gdLst>
                <a:gd name="T0" fmla="*/ 0 w 120"/>
                <a:gd name="T1" fmla="*/ 95 h 96"/>
                <a:gd name="T2" fmla="*/ 120 w 120"/>
                <a:gd name="T3" fmla="*/ 96 h 96"/>
                <a:gd name="T4" fmla="*/ 49 w 120"/>
                <a:gd name="T5" fmla="*/ 0 h 96"/>
                <a:gd name="T6" fmla="*/ 0 w 120"/>
                <a:gd name="T7" fmla="*/ 95 h 96"/>
                <a:gd name="T8" fmla="*/ 0 60000 65536"/>
                <a:gd name="T9" fmla="*/ 0 60000 65536"/>
                <a:gd name="T10" fmla="*/ 0 60000 65536"/>
                <a:gd name="T11" fmla="*/ 0 60000 65536"/>
                <a:gd name="T12" fmla="*/ 0 w 120"/>
                <a:gd name="T13" fmla="*/ 0 h 96"/>
                <a:gd name="T14" fmla="*/ 120 w 120"/>
                <a:gd name="T15" fmla="*/ 96 h 96"/>
              </a:gdLst>
              <a:ahLst/>
              <a:cxnLst>
                <a:cxn ang="T8">
                  <a:pos x="T0" y="T1"/>
                </a:cxn>
                <a:cxn ang="T9">
                  <a:pos x="T2" y="T3"/>
                </a:cxn>
                <a:cxn ang="T10">
                  <a:pos x="T4" y="T5"/>
                </a:cxn>
                <a:cxn ang="T11">
                  <a:pos x="T6" y="T7"/>
                </a:cxn>
              </a:cxnLst>
              <a:rect l="T12" t="T13" r="T14" b="T15"/>
              <a:pathLst>
                <a:path w="120" h="96">
                  <a:moveTo>
                    <a:pt x="0" y="95"/>
                  </a:moveTo>
                  <a:lnTo>
                    <a:pt x="120" y="96"/>
                  </a:lnTo>
                  <a:lnTo>
                    <a:pt x="49" y="0"/>
                  </a:lnTo>
                  <a:lnTo>
                    <a:pt x="0"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47" name="Group 486">
            <a:extLst>
              <a:ext uri="{FF2B5EF4-FFF2-40B4-BE49-F238E27FC236}">
                <a16:creationId xmlns:a16="http://schemas.microsoft.com/office/drawing/2014/main" id="{DBB69895-1223-48BD-9F62-B71E01E1F32D}"/>
              </a:ext>
            </a:extLst>
          </p:cNvPr>
          <p:cNvGrpSpPr>
            <a:grpSpLocks/>
          </p:cNvGrpSpPr>
          <p:nvPr/>
        </p:nvGrpSpPr>
        <p:grpSpPr bwMode="auto">
          <a:xfrm>
            <a:off x="8374064" y="161925"/>
            <a:ext cx="1235075" cy="793750"/>
            <a:chOff x="4337" y="101"/>
            <a:chExt cx="778" cy="500"/>
          </a:xfrm>
        </p:grpSpPr>
        <p:sp>
          <p:nvSpPr>
            <p:cNvPr id="33881" name="Freeform 487">
              <a:extLst>
                <a:ext uri="{FF2B5EF4-FFF2-40B4-BE49-F238E27FC236}">
                  <a16:creationId xmlns:a16="http://schemas.microsoft.com/office/drawing/2014/main" id="{CE7F2211-34C0-4004-B8CF-14F424D61108}"/>
                </a:ext>
              </a:extLst>
            </p:cNvPr>
            <p:cNvSpPr>
              <a:spLocks/>
            </p:cNvSpPr>
            <p:nvPr/>
          </p:nvSpPr>
          <p:spPr bwMode="auto">
            <a:xfrm>
              <a:off x="4337" y="146"/>
              <a:ext cx="697" cy="455"/>
            </a:xfrm>
            <a:custGeom>
              <a:avLst/>
              <a:gdLst>
                <a:gd name="T0" fmla="*/ 0 w 697"/>
                <a:gd name="T1" fmla="*/ 435 h 455"/>
                <a:gd name="T2" fmla="*/ 13 w 697"/>
                <a:gd name="T3" fmla="*/ 455 h 455"/>
                <a:gd name="T4" fmla="*/ 697 w 697"/>
                <a:gd name="T5" fmla="*/ 20 h 455"/>
                <a:gd name="T6" fmla="*/ 684 w 697"/>
                <a:gd name="T7" fmla="*/ 0 h 455"/>
                <a:gd name="T8" fmla="*/ 0 w 697"/>
                <a:gd name="T9" fmla="*/ 435 h 455"/>
                <a:gd name="T10" fmla="*/ 0 60000 65536"/>
                <a:gd name="T11" fmla="*/ 0 60000 65536"/>
                <a:gd name="T12" fmla="*/ 0 60000 65536"/>
                <a:gd name="T13" fmla="*/ 0 60000 65536"/>
                <a:gd name="T14" fmla="*/ 0 60000 65536"/>
                <a:gd name="T15" fmla="*/ 0 w 697"/>
                <a:gd name="T16" fmla="*/ 0 h 455"/>
                <a:gd name="T17" fmla="*/ 697 w 697"/>
                <a:gd name="T18" fmla="*/ 455 h 455"/>
              </a:gdLst>
              <a:ahLst/>
              <a:cxnLst>
                <a:cxn ang="T10">
                  <a:pos x="T0" y="T1"/>
                </a:cxn>
                <a:cxn ang="T11">
                  <a:pos x="T2" y="T3"/>
                </a:cxn>
                <a:cxn ang="T12">
                  <a:pos x="T4" y="T5"/>
                </a:cxn>
                <a:cxn ang="T13">
                  <a:pos x="T6" y="T7"/>
                </a:cxn>
                <a:cxn ang="T14">
                  <a:pos x="T8" y="T9"/>
                </a:cxn>
              </a:cxnLst>
              <a:rect l="T15" t="T16" r="T17" b="T18"/>
              <a:pathLst>
                <a:path w="697" h="455">
                  <a:moveTo>
                    <a:pt x="0" y="435"/>
                  </a:moveTo>
                  <a:lnTo>
                    <a:pt x="13" y="455"/>
                  </a:lnTo>
                  <a:lnTo>
                    <a:pt x="697" y="20"/>
                  </a:lnTo>
                  <a:lnTo>
                    <a:pt x="684" y="0"/>
                  </a:lnTo>
                  <a:lnTo>
                    <a:pt x="0" y="4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82" name="Freeform 488">
              <a:extLst>
                <a:ext uri="{FF2B5EF4-FFF2-40B4-BE49-F238E27FC236}">
                  <a16:creationId xmlns:a16="http://schemas.microsoft.com/office/drawing/2014/main" id="{FC51EA17-D874-4D4F-8F01-7355B080CC46}"/>
                </a:ext>
              </a:extLst>
            </p:cNvPr>
            <p:cNvSpPr>
              <a:spLocks/>
            </p:cNvSpPr>
            <p:nvPr/>
          </p:nvSpPr>
          <p:spPr bwMode="auto">
            <a:xfrm>
              <a:off x="4996" y="101"/>
              <a:ext cx="119" cy="103"/>
            </a:xfrm>
            <a:custGeom>
              <a:avLst/>
              <a:gdLst>
                <a:gd name="T0" fmla="*/ 57 w 119"/>
                <a:gd name="T1" fmla="*/ 103 h 103"/>
                <a:gd name="T2" fmla="*/ 119 w 119"/>
                <a:gd name="T3" fmla="*/ 0 h 103"/>
                <a:gd name="T4" fmla="*/ 0 w 119"/>
                <a:gd name="T5" fmla="*/ 12 h 103"/>
                <a:gd name="T6" fmla="*/ 57 w 119"/>
                <a:gd name="T7" fmla="*/ 103 h 103"/>
                <a:gd name="T8" fmla="*/ 0 60000 65536"/>
                <a:gd name="T9" fmla="*/ 0 60000 65536"/>
                <a:gd name="T10" fmla="*/ 0 60000 65536"/>
                <a:gd name="T11" fmla="*/ 0 60000 65536"/>
                <a:gd name="T12" fmla="*/ 0 w 119"/>
                <a:gd name="T13" fmla="*/ 0 h 103"/>
                <a:gd name="T14" fmla="*/ 119 w 119"/>
                <a:gd name="T15" fmla="*/ 103 h 103"/>
              </a:gdLst>
              <a:ahLst/>
              <a:cxnLst>
                <a:cxn ang="T8">
                  <a:pos x="T0" y="T1"/>
                </a:cxn>
                <a:cxn ang="T9">
                  <a:pos x="T2" y="T3"/>
                </a:cxn>
                <a:cxn ang="T10">
                  <a:pos x="T4" y="T5"/>
                </a:cxn>
                <a:cxn ang="T11">
                  <a:pos x="T6" y="T7"/>
                </a:cxn>
              </a:cxnLst>
              <a:rect l="T12" t="T13" r="T14" b="T15"/>
              <a:pathLst>
                <a:path w="119" h="103">
                  <a:moveTo>
                    <a:pt x="57" y="103"/>
                  </a:moveTo>
                  <a:lnTo>
                    <a:pt x="119" y="0"/>
                  </a:lnTo>
                  <a:lnTo>
                    <a:pt x="0" y="12"/>
                  </a:lnTo>
                  <a:lnTo>
                    <a:pt x="57"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48" name="Group 489">
            <a:extLst>
              <a:ext uri="{FF2B5EF4-FFF2-40B4-BE49-F238E27FC236}">
                <a16:creationId xmlns:a16="http://schemas.microsoft.com/office/drawing/2014/main" id="{D7279C0B-1632-404C-BAD8-BAA3C0B9A785}"/>
              </a:ext>
            </a:extLst>
          </p:cNvPr>
          <p:cNvGrpSpPr>
            <a:grpSpLocks/>
          </p:cNvGrpSpPr>
          <p:nvPr/>
        </p:nvGrpSpPr>
        <p:grpSpPr bwMode="auto">
          <a:xfrm rot="10800000">
            <a:off x="6591300" y="323850"/>
            <a:ext cx="611188" cy="368300"/>
            <a:chOff x="3214" y="162"/>
            <a:chExt cx="385" cy="232"/>
          </a:xfrm>
        </p:grpSpPr>
        <p:sp>
          <p:nvSpPr>
            <p:cNvPr id="33879" name="Freeform 490">
              <a:extLst>
                <a:ext uri="{FF2B5EF4-FFF2-40B4-BE49-F238E27FC236}">
                  <a16:creationId xmlns:a16="http://schemas.microsoft.com/office/drawing/2014/main" id="{7DCA2D49-98C3-4409-9AA4-3ECD2D23CB53}"/>
                </a:ext>
              </a:extLst>
            </p:cNvPr>
            <p:cNvSpPr>
              <a:spLocks/>
            </p:cNvSpPr>
            <p:nvPr/>
          </p:nvSpPr>
          <p:spPr bwMode="auto">
            <a:xfrm>
              <a:off x="3298" y="162"/>
              <a:ext cx="301" cy="190"/>
            </a:xfrm>
            <a:custGeom>
              <a:avLst/>
              <a:gdLst>
                <a:gd name="T0" fmla="*/ 301 w 301"/>
                <a:gd name="T1" fmla="*/ 20 h 190"/>
                <a:gd name="T2" fmla="*/ 289 w 301"/>
                <a:gd name="T3" fmla="*/ 0 h 190"/>
                <a:gd name="T4" fmla="*/ 0 w 301"/>
                <a:gd name="T5" fmla="*/ 170 h 190"/>
                <a:gd name="T6" fmla="*/ 12 w 301"/>
                <a:gd name="T7" fmla="*/ 190 h 190"/>
                <a:gd name="T8" fmla="*/ 301 w 301"/>
                <a:gd name="T9" fmla="*/ 20 h 190"/>
                <a:gd name="T10" fmla="*/ 0 60000 65536"/>
                <a:gd name="T11" fmla="*/ 0 60000 65536"/>
                <a:gd name="T12" fmla="*/ 0 60000 65536"/>
                <a:gd name="T13" fmla="*/ 0 60000 65536"/>
                <a:gd name="T14" fmla="*/ 0 60000 65536"/>
                <a:gd name="T15" fmla="*/ 0 w 301"/>
                <a:gd name="T16" fmla="*/ 0 h 190"/>
                <a:gd name="T17" fmla="*/ 301 w 301"/>
                <a:gd name="T18" fmla="*/ 190 h 190"/>
              </a:gdLst>
              <a:ahLst/>
              <a:cxnLst>
                <a:cxn ang="T10">
                  <a:pos x="T0" y="T1"/>
                </a:cxn>
                <a:cxn ang="T11">
                  <a:pos x="T2" y="T3"/>
                </a:cxn>
                <a:cxn ang="T12">
                  <a:pos x="T4" y="T5"/>
                </a:cxn>
                <a:cxn ang="T13">
                  <a:pos x="T6" y="T7"/>
                </a:cxn>
                <a:cxn ang="T14">
                  <a:pos x="T8" y="T9"/>
                </a:cxn>
              </a:cxnLst>
              <a:rect l="T15" t="T16" r="T17" b="T18"/>
              <a:pathLst>
                <a:path w="301" h="190">
                  <a:moveTo>
                    <a:pt x="301" y="20"/>
                  </a:moveTo>
                  <a:lnTo>
                    <a:pt x="289" y="0"/>
                  </a:lnTo>
                  <a:lnTo>
                    <a:pt x="0" y="170"/>
                  </a:lnTo>
                  <a:lnTo>
                    <a:pt x="12" y="190"/>
                  </a:lnTo>
                  <a:lnTo>
                    <a:pt x="30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80" name="Freeform 491">
              <a:extLst>
                <a:ext uri="{FF2B5EF4-FFF2-40B4-BE49-F238E27FC236}">
                  <a16:creationId xmlns:a16="http://schemas.microsoft.com/office/drawing/2014/main" id="{CE6216B5-D036-43B4-8603-15B6E013F2AC}"/>
                </a:ext>
              </a:extLst>
            </p:cNvPr>
            <p:cNvSpPr>
              <a:spLocks/>
            </p:cNvSpPr>
            <p:nvPr/>
          </p:nvSpPr>
          <p:spPr bwMode="auto">
            <a:xfrm>
              <a:off x="3214" y="293"/>
              <a:ext cx="119" cy="101"/>
            </a:xfrm>
            <a:custGeom>
              <a:avLst/>
              <a:gdLst>
                <a:gd name="T0" fmla="*/ 65 w 119"/>
                <a:gd name="T1" fmla="*/ 0 h 101"/>
                <a:gd name="T2" fmla="*/ 0 w 119"/>
                <a:gd name="T3" fmla="*/ 101 h 101"/>
                <a:gd name="T4" fmla="*/ 119 w 119"/>
                <a:gd name="T5" fmla="*/ 93 h 101"/>
                <a:gd name="T6" fmla="*/ 65 w 119"/>
                <a:gd name="T7" fmla="*/ 0 h 101"/>
                <a:gd name="T8" fmla="*/ 0 60000 65536"/>
                <a:gd name="T9" fmla="*/ 0 60000 65536"/>
                <a:gd name="T10" fmla="*/ 0 60000 65536"/>
                <a:gd name="T11" fmla="*/ 0 60000 65536"/>
                <a:gd name="T12" fmla="*/ 0 w 119"/>
                <a:gd name="T13" fmla="*/ 0 h 101"/>
                <a:gd name="T14" fmla="*/ 119 w 119"/>
                <a:gd name="T15" fmla="*/ 101 h 101"/>
              </a:gdLst>
              <a:ahLst/>
              <a:cxnLst>
                <a:cxn ang="T8">
                  <a:pos x="T0" y="T1"/>
                </a:cxn>
                <a:cxn ang="T9">
                  <a:pos x="T2" y="T3"/>
                </a:cxn>
                <a:cxn ang="T10">
                  <a:pos x="T4" y="T5"/>
                </a:cxn>
                <a:cxn ang="T11">
                  <a:pos x="T6" y="T7"/>
                </a:cxn>
              </a:cxnLst>
              <a:rect l="T12" t="T13" r="T14" b="T15"/>
              <a:pathLst>
                <a:path w="119" h="101">
                  <a:moveTo>
                    <a:pt x="65" y="0"/>
                  </a:moveTo>
                  <a:lnTo>
                    <a:pt x="0" y="101"/>
                  </a:lnTo>
                  <a:lnTo>
                    <a:pt x="119" y="93"/>
                  </a:lnTo>
                  <a:lnTo>
                    <a:pt x="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49" name="Group 492">
            <a:extLst>
              <a:ext uri="{FF2B5EF4-FFF2-40B4-BE49-F238E27FC236}">
                <a16:creationId xmlns:a16="http://schemas.microsoft.com/office/drawing/2014/main" id="{A020AE3A-9560-46D6-8A50-C12502886FD3}"/>
              </a:ext>
            </a:extLst>
          </p:cNvPr>
          <p:cNvGrpSpPr>
            <a:grpSpLocks/>
          </p:cNvGrpSpPr>
          <p:nvPr/>
        </p:nvGrpSpPr>
        <p:grpSpPr bwMode="auto">
          <a:xfrm>
            <a:off x="5000626" y="311151"/>
            <a:ext cx="720725" cy="454025"/>
            <a:chOff x="2212" y="111"/>
            <a:chExt cx="454" cy="286"/>
          </a:xfrm>
        </p:grpSpPr>
        <p:sp>
          <p:nvSpPr>
            <p:cNvPr id="33877" name="Freeform 493">
              <a:extLst>
                <a:ext uri="{FF2B5EF4-FFF2-40B4-BE49-F238E27FC236}">
                  <a16:creationId xmlns:a16="http://schemas.microsoft.com/office/drawing/2014/main" id="{D01A0B94-CA9C-46E6-A403-60B5B6183E1A}"/>
                </a:ext>
              </a:extLst>
            </p:cNvPr>
            <p:cNvSpPr>
              <a:spLocks/>
            </p:cNvSpPr>
            <p:nvPr/>
          </p:nvSpPr>
          <p:spPr bwMode="auto">
            <a:xfrm>
              <a:off x="2212" y="111"/>
              <a:ext cx="371" cy="242"/>
            </a:xfrm>
            <a:custGeom>
              <a:avLst/>
              <a:gdLst>
                <a:gd name="T0" fmla="*/ 12 w 371"/>
                <a:gd name="T1" fmla="*/ 0 h 242"/>
                <a:gd name="T2" fmla="*/ 0 w 371"/>
                <a:gd name="T3" fmla="*/ 20 h 242"/>
                <a:gd name="T4" fmla="*/ 359 w 371"/>
                <a:gd name="T5" fmla="*/ 242 h 242"/>
                <a:gd name="T6" fmla="*/ 371 w 371"/>
                <a:gd name="T7" fmla="*/ 222 h 242"/>
                <a:gd name="T8" fmla="*/ 12 w 371"/>
                <a:gd name="T9" fmla="*/ 0 h 242"/>
                <a:gd name="T10" fmla="*/ 0 60000 65536"/>
                <a:gd name="T11" fmla="*/ 0 60000 65536"/>
                <a:gd name="T12" fmla="*/ 0 60000 65536"/>
                <a:gd name="T13" fmla="*/ 0 60000 65536"/>
                <a:gd name="T14" fmla="*/ 0 60000 65536"/>
                <a:gd name="T15" fmla="*/ 0 w 371"/>
                <a:gd name="T16" fmla="*/ 0 h 242"/>
                <a:gd name="T17" fmla="*/ 371 w 371"/>
                <a:gd name="T18" fmla="*/ 242 h 242"/>
              </a:gdLst>
              <a:ahLst/>
              <a:cxnLst>
                <a:cxn ang="T10">
                  <a:pos x="T0" y="T1"/>
                </a:cxn>
                <a:cxn ang="T11">
                  <a:pos x="T2" y="T3"/>
                </a:cxn>
                <a:cxn ang="T12">
                  <a:pos x="T4" y="T5"/>
                </a:cxn>
                <a:cxn ang="T13">
                  <a:pos x="T6" y="T7"/>
                </a:cxn>
                <a:cxn ang="T14">
                  <a:pos x="T8" y="T9"/>
                </a:cxn>
              </a:cxnLst>
              <a:rect l="T15" t="T16" r="T17" b="T18"/>
              <a:pathLst>
                <a:path w="371" h="242">
                  <a:moveTo>
                    <a:pt x="12" y="0"/>
                  </a:moveTo>
                  <a:lnTo>
                    <a:pt x="0" y="20"/>
                  </a:lnTo>
                  <a:lnTo>
                    <a:pt x="359" y="242"/>
                  </a:lnTo>
                  <a:lnTo>
                    <a:pt x="371" y="22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78" name="Freeform 494">
              <a:extLst>
                <a:ext uri="{FF2B5EF4-FFF2-40B4-BE49-F238E27FC236}">
                  <a16:creationId xmlns:a16="http://schemas.microsoft.com/office/drawing/2014/main" id="{CA9B7363-DC7B-4C86-AA14-1EC03381CA95}"/>
                </a:ext>
              </a:extLst>
            </p:cNvPr>
            <p:cNvSpPr>
              <a:spLocks/>
            </p:cNvSpPr>
            <p:nvPr/>
          </p:nvSpPr>
          <p:spPr bwMode="auto">
            <a:xfrm>
              <a:off x="2547" y="296"/>
              <a:ext cx="119" cy="101"/>
            </a:xfrm>
            <a:custGeom>
              <a:avLst/>
              <a:gdLst>
                <a:gd name="T0" fmla="*/ 0 w 119"/>
                <a:gd name="T1" fmla="*/ 91 h 101"/>
                <a:gd name="T2" fmla="*/ 119 w 119"/>
                <a:gd name="T3" fmla="*/ 101 h 101"/>
                <a:gd name="T4" fmla="*/ 56 w 119"/>
                <a:gd name="T5" fmla="*/ 0 h 101"/>
                <a:gd name="T6" fmla="*/ 0 w 119"/>
                <a:gd name="T7" fmla="*/ 91 h 101"/>
                <a:gd name="T8" fmla="*/ 0 60000 65536"/>
                <a:gd name="T9" fmla="*/ 0 60000 65536"/>
                <a:gd name="T10" fmla="*/ 0 60000 65536"/>
                <a:gd name="T11" fmla="*/ 0 60000 65536"/>
                <a:gd name="T12" fmla="*/ 0 w 119"/>
                <a:gd name="T13" fmla="*/ 0 h 101"/>
                <a:gd name="T14" fmla="*/ 119 w 119"/>
                <a:gd name="T15" fmla="*/ 101 h 101"/>
              </a:gdLst>
              <a:ahLst/>
              <a:cxnLst>
                <a:cxn ang="T8">
                  <a:pos x="T0" y="T1"/>
                </a:cxn>
                <a:cxn ang="T9">
                  <a:pos x="T2" y="T3"/>
                </a:cxn>
                <a:cxn ang="T10">
                  <a:pos x="T4" y="T5"/>
                </a:cxn>
                <a:cxn ang="T11">
                  <a:pos x="T6" y="T7"/>
                </a:cxn>
              </a:cxnLst>
              <a:rect l="T12" t="T13" r="T14" b="T15"/>
              <a:pathLst>
                <a:path w="119" h="101">
                  <a:moveTo>
                    <a:pt x="0" y="91"/>
                  </a:moveTo>
                  <a:lnTo>
                    <a:pt x="119" y="101"/>
                  </a:lnTo>
                  <a:lnTo>
                    <a:pt x="56" y="0"/>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50" name="Group 495">
            <a:extLst>
              <a:ext uri="{FF2B5EF4-FFF2-40B4-BE49-F238E27FC236}">
                <a16:creationId xmlns:a16="http://schemas.microsoft.com/office/drawing/2014/main" id="{1221B169-2D8D-460D-9031-BD4F659A4565}"/>
              </a:ext>
            </a:extLst>
          </p:cNvPr>
          <p:cNvGrpSpPr>
            <a:grpSpLocks/>
          </p:cNvGrpSpPr>
          <p:nvPr/>
        </p:nvGrpSpPr>
        <p:grpSpPr bwMode="auto">
          <a:xfrm>
            <a:off x="4730751" y="1195389"/>
            <a:ext cx="873125" cy="669925"/>
            <a:chOff x="2042" y="752"/>
            <a:chExt cx="550" cy="422"/>
          </a:xfrm>
        </p:grpSpPr>
        <p:sp>
          <p:nvSpPr>
            <p:cNvPr id="33875" name="Freeform 496">
              <a:extLst>
                <a:ext uri="{FF2B5EF4-FFF2-40B4-BE49-F238E27FC236}">
                  <a16:creationId xmlns:a16="http://schemas.microsoft.com/office/drawing/2014/main" id="{DF122D0D-FFEF-455C-8460-19CEAB5D8E28}"/>
                </a:ext>
              </a:extLst>
            </p:cNvPr>
            <p:cNvSpPr>
              <a:spLocks/>
            </p:cNvSpPr>
            <p:nvPr/>
          </p:nvSpPr>
          <p:spPr bwMode="auto">
            <a:xfrm>
              <a:off x="2042" y="752"/>
              <a:ext cx="474" cy="369"/>
            </a:xfrm>
            <a:custGeom>
              <a:avLst/>
              <a:gdLst>
                <a:gd name="T0" fmla="*/ 460 w 474"/>
                <a:gd name="T1" fmla="*/ 369 h 369"/>
                <a:gd name="T2" fmla="*/ 474 w 474"/>
                <a:gd name="T3" fmla="*/ 350 h 369"/>
                <a:gd name="T4" fmla="*/ 14 w 474"/>
                <a:gd name="T5" fmla="*/ 0 h 369"/>
                <a:gd name="T6" fmla="*/ 0 w 474"/>
                <a:gd name="T7" fmla="*/ 19 h 369"/>
                <a:gd name="T8" fmla="*/ 460 w 474"/>
                <a:gd name="T9" fmla="*/ 369 h 369"/>
                <a:gd name="T10" fmla="*/ 0 60000 65536"/>
                <a:gd name="T11" fmla="*/ 0 60000 65536"/>
                <a:gd name="T12" fmla="*/ 0 60000 65536"/>
                <a:gd name="T13" fmla="*/ 0 60000 65536"/>
                <a:gd name="T14" fmla="*/ 0 60000 65536"/>
                <a:gd name="T15" fmla="*/ 0 w 474"/>
                <a:gd name="T16" fmla="*/ 0 h 369"/>
                <a:gd name="T17" fmla="*/ 474 w 474"/>
                <a:gd name="T18" fmla="*/ 369 h 369"/>
              </a:gdLst>
              <a:ahLst/>
              <a:cxnLst>
                <a:cxn ang="T10">
                  <a:pos x="T0" y="T1"/>
                </a:cxn>
                <a:cxn ang="T11">
                  <a:pos x="T2" y="T3"/>
                </a:cxn>
                <a:cxn ang="T12">
                  <a:pos x="T4" y="T5"/>
                </a:cxn>
                <a:cxn ang="T13">
                  <a:pos x="T6" y="T7"/>
                </a:cxn>
                <a:cxn ang="T14">
                  <a:pos x="T8" y="T9"/>
                </a:cxn>
              </a:cxnLst>
              <a:rect l="T15" t="T16" r="T17" b="T18"/>
              <a:pathLst>
                <a:path w="474" h="369">
                  <a:moveTo>
                    <a:pt x="460" y="369"/>
                  </a:moveTo>
                  <a:lnTo>
                    <a:pt x="474" y="350"/>
                  </a:lnTo>
                  <a:lnTo>
                    <a:pt x="14" y="0"/>
                  </a:lnTo>
                  <a:lnTo>
                    <a:pt x="0" y="19"/>
                  </a:lnTo>
                  <a:lnTo>
                    <a:pt x="460" y="3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76" name="Freeform 497">
              <a:extLst>
                <a:ext uri="{FF2B5EF4-FFF2-40B4-BE49-F238E27FC236}">
                  <a16:creationId xmlns:a16="http://schemas.microsoft.com/office/drawing/2014/main" id="{923540B8-1556-46C2-A763-2B271696AC25}"/>
                </a:ext>
              </a:extLst>
            </p:cNvPr>
            <p:cNvSpPr>
              <a:spLocks/>
            </p:cNvSpPr>
            <p:nvPr/>
          </p:nvSpPr>
          <p:spPr bwMode="auto">
            <a:xfrm>
              <a:off x="2474" y="1067"/>
              <a:ext cx="118" cy="107"/>
            </a:xfrm>
            <a:custGeom>
              <a:avLst/>
              <a:gdLst>
                <a:gd name="T0" fmla="*/ 0 w 118"/>
                <a:gd name="T1" fmla="*/ 85 h 107"/>
                <a:gd name="T2" fmla="*/ 118 w 118"/>
                <a:gd name="T3" fmla="*/ 107 h 107"/>
                <a:gd name="T4" fmla="*/ 65 w 118"/>
                <a:gd name="T5" fmla="*/ 0 h 107"/>
                <a:gd name="T6" fmla="*/ 0 w 118"/>
                <a:gd name="T7" fmla="*/ 85 h 107"/>
                <a:gd name="T8" fmla="*/ 0 60000 65536"/>
                <a:gd name="T9" fmla="*/ 0 60000 65536"/>
                <a:gd name="T10" fmla="*/ 0 60000 65536"/>
                <a:gd name="T11" fmla="*/ 0 60000 65536"/>
                <a:gd name="T12" fmla="*/ 0 w 118"/>
                <a:gd name="T13" fmla="*/ 0 h 107"/>
                <a:gd name="T14" fmla="*/ 118 w 118"/>
                <a:gd name="T15" fmla="*/ 107 h 107"/>
              </a:gdLst>
              <a:ahLst/>
              <a:cxnLst>
                <a:cxn ang="T8">
                  <a:pos x="T0" y="T1"/>
                </a:cxn>
                <a:cxn ang="T9">
                  <a:pos x="T2" y="T3"/>
                </a:cxn>
                <a:cxn ang="T10">
                  <a:pos x="T4" y="T5"/>
                </a:cxn>
                <a:cxn ang="T11">
                  <a:pos x="T6" y="T7"/>
                </a:cxn>
              </a:cxnLst>
              <a:rect l="T12" t="T13" r="T14" b="T15"/>
              <a:pathLst>
                <a:path w="118" h="107">
                  <a:moveTo>
                    <a:pt x="0" y="85"/>
                  </a:moveTo>
                  <a:lnTo>
                    <a:pt x="118" y="107"/>
                  </a:lnTo>
                  <a:lnTo>
                    <a:pt x="65" y="0"/>
                  </a:lnTo>
                  <a:lnTo>
                    <a:pt x="0"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51" name="Group 498">
            <a:extLst>
              <a:ext uri="{FF2B5EF4-FFF2-40B4-BE49-F238E27FC236}">
                <a16:creationId xmlns:a16="http://schemas.microsoft.com/office/drawing/2014/main" id="{F0E0E91E-B0CA-4A63-8FE9-5CC5047D4DA1}"/>
              </a:ext>
            </a:extLst>
          </p:cNvPr>
          <p:cNvGrpSpPr>
            <a:grpSpLocks/>
          </p:cNvGrpSpPr>
          <p:nvPr/>
        </p:nvGrpSpPr>
        <p:grpSpPr bwMode="auto">
          <a:xfrm>
            <a:off x="4652964" y="1365250"/>
            <a:ext cx="708025" cy="496888"/>
            <a:chOff x="1993" y="859"/>
            <a:chExt cx="446" cy="313"/>
          </a:xfrm>
        </p:grpSpPr>
        <p:sp>
          <p:nvSpPr>
            <p:cNvPr id="33873" name="Freeform 499">
              <a:extLst>
                <a:ext uri="{FF2B5EF4-FFF2-40B4-BE49-F238E27FC236}">
                  <a16:creationId xmlns:a16="http://schemas.microsoft.com/office/drawing/2014/main" id="{CA528E39-7E46-4B8A-8F31-97A043A99649}"/>
                </a:ext>
              </a:extLst>
            </p:cNvPr>
            <p:cNvSpPr>
              <a:spLocks/>
            </p:cNvSpPr>
            <p:nvPr/>
          </p:nvSpPr>
          <p:spPr bwMode="auto">
            <a:xfrm>
              <a:off x="2073" y="909"/>
              <a:ext cx="366" cy="263"/>
            </a:xfrm>
            <a:custGeom>
              <a:avLst/>
              <a:gdLst>
                <a:gd name="T0" fmla="*/ 353 w 366"/>
                <a:gd name="T1" fmla="*/ 263 h 263"/>
                <a:gd name="T2" fmla="*/ 366 w 366"/>
                <a:gd name="T3" fmla="*/ 244 h 263"/>
                <a:gd name="T4" fmla="*/ 13 w 366"/>
                <a:gd name="T5" fmla="*/ 0 h 263"/>
                <a:gd name="T6" fmla="*/ 0 w 366"/>
                <a:gd name="T7" fmla="*/ 19 h 263"/>
                <a:gd name="T8" fmla="*/ 353 w 366"/>
                <a:gd name="T9" fmla="*/ 263 h 263"/>
                <a:gd name="T10" fmla="*/ 0 60000 65536"/>
                <a:gd name="T11" fmla="*/ 0 60000 65536"/>
                <a:gd name="T12" fmla="*/ 0 60000 65536"/>
                <a:gd name="T13" fmla="*/ 0 60000 65536"/>
                <a:gd name="T14" fmla="*/ 0 60000 65536"/>
                <a:gd name="T15" fmla="*/ 0 w 366"/>
                <a:gd name="T16" fmla="*/ 0 h 263"/>
                <a:gd name="T17" fmla="*/ 366 w 366"/>
                <a:gd name="T18" fmla="*/ 263 h 263"/>
              </a:gdLst>
              <a:ahLst/>
              <a:cxnLst>
                <a:cxn ang="T10">
                  <a:pos x="T0" y="T1"/>
                </a:cxn>
                <a:cxn ang="T11">
                  <a:pos x="T2" y="T3"/>
                </a:cxn>
                <a:cxn ang="T12">
                  <a:pos x="T4" y="T5"/>
                </a:cxn>
                <a:cxn ang="T13">
                  <a:pos x="T6" y="T7"/>
                </a:cxn>
                <a:cxn ang="T14">
                  <a:pos x="T8" y="T9"/>
                </a:cxn>
              </a:cxnLst>
              <a:rect l="T15" t="T16" r="T17" b="T18"/>
              <a:pathLst>
                <a:path w="366" h="263">
                  <a:moveTo>
                    <a:pt x="353" y="263"/>
                  </a:moveTo>
                  <a:lnTo>
                    <a:pt x="366" y="244"/>
                  </a:lnTo>
                  <a:lnTo>
                    <a:pt x="13" y="0"/>
                  </a:lnTo>
                  <a:lnTo>
                    <a:pt x="0" y="19"/>
                  </a:lnTo>
                  <a:lnTo>
                    <a:pt x="353" y="2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74" name="Freeform 500">
              <a:extLst>
                <a:ext uri="{FF2B5EF4-FFF2-40B4-BE49-F238E27FC236}">
                  <a16:creationId xmlns:a16="http://schemas.microsoft.com/office/drawing/2014/main" id="{E8ACE516-9A38-49B8-A242-F1CBDBC19B95}"/>
                </a:ext>
              </a:extLst>
            </p:cNvPr>
            <p:cNvSpPr>
              <a:spLocks/>
            </p:cNvSpPr>
            <p:nvPr/>
          </p:nvSpPr>
          <p:spPr bwMode="auto">
            <a:xfrm>
              <a:off x="1993" y="859"/>
              <a:ext cx="119" cy="105"/>
            </a:xfrm>
            <a:custGeom>
              <a:avLst/>
              <a:gdLst>
                <a:gd name="T0" fmla="*/ 119 w 119"/>
                <a:gd name="T1" fmla="*/ 17 h 105"/>
                <a:gd name="T2" fmla="*/ 0 w 119"/>
                <a:gd name="T3" fmla="*/ 0 h 105"/>
                <a:gd name="T4" fmla="*/ 58 w 119"/>
                <a:gd name="T5" fmla="*/ 105 h 105"/>
                <a:gd name="T6" fmla="*/ 119 w 119"/>
                <a:gd name="T7" fmla="*/ 17 h 105"/>
                <a:gd name="T8" fmla="*/ 0 60000 65536"/>
                <a:gd name="T9" fmla="*/ 0 60000 65536"/>
                <a:gd name="T10" fmla="*/ 0 60000 65536"/>
                <a:gd name="T11" fmla="*/ 0 60000 65536"/>
                <a:gd name="T12" fmla="*/ 0 w 119"/>
                <a:gd name="T13" fmla="*/ 0 h 105"/>
                <a:gd name="T14" fmla="*/ 119 w 119"/>
                <a:gd name="T15" fmla="*/ 105 h 105"/>
              </a:gdLst>
              <a:ahLst/>
              <a:cxnLst>
                <a:cxn ang="T8">
                  <a:pos x="T0" y="T1"/>
                </a:cxn>
                <a:cxn ang="T9">
                  <a:pos x="T2" y="T3"/>
                </a:cxn>
                <a:cxn ang="T10">
                  <a:pos x="T4" y="T5"/>
                </a:cxn>
                <a:cxn ang="T11">
                  <a:pos x="T6" y="T7"/>
                </a:cxn>
              </a:cxnLst>
              <a:rect l="T12" t="T13" r="T14" b="T15"/>
              <a:pathLst>
                <a:path w="119" h="105">
                  <a:moveTo>
                    <a:pt x="119" y="17"/>
                  </a:moveTo>
                  <a:lnTo>
                    <a:pt x="0" y="0"/>
                  </a:lnTo>
                  <a:lnTo>
                    <a:pt x="58" y="105"/>
                  </a:lnTo>
                  <a:lnTo>
                    <a:pt x="11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52" name="Group 501">
            <a:extLst>
              <a:ext uri="{FF2B5EF4-FFF2-40B4-BE49-F238E27FC236}">
                <a16:creationId xmlns:a16="http://schemas.microsoft.com/office/drawing/2014/main" id="{6B98E213-75D6-40B5-9204-AC3FB30A6C95}"/>
              </a:ext>
            </a:extLst>
          </p:cNvPr>
          <p:cNvGrpSpPr>
            <a:grpSpLocks/>
          </p:cNvGrpSpPr>
          <p:nvPr/>
        </p:nvGrpSpPr>
        <p:grpSpPr bwMode="auto">
          <a:xfrm>
            <a:off x="6715126" y="981075"/>
            <a:ext cx="1185863" cy="890588"/>
            <a:chOff x="3292" y="617"/>
            <a:chExt cx="747" cy="561"/>
          </a:xfrm>
        </p:grpSpPr>
        <p:sp>
          <p:nvSpPr>
            <p:cNvPr id="33871" name="Freeform 502">
              <a:extLst>
                <a:ext uri="{FF2B5EF4-FFF2-40B4-BE49-F238E27FC236}">
                  <a16:creationId xmlns:a16="http://schemas.microsoft.com/office/drawing/2014/main" id="{88299E36-AE8C-4564-9332-7475C5C8EDF0}"/>
                </a:ext>
              </a:extLst>
            </p:cNvPr>
            <p:cNvSpPr>
              <a:spLocks/>
            </p:cNvSpPr>
            <p:nvPr/>
          </p:nvSpPr>
          <p:spPr bwMode="auto">
            <a:xfrm>
              <a:off x="3292" y="670"/>
              <a:ext cx="670" cy="508"/>
            </a:xfrm>
            <a:custGeom>
              <a:avLst/>
              <a:gdLst>
                <a:gd name="T0" fmla="*/ 0 w 670"/>
                <a:gd name="T1" fmla="*/ 489 h 508"/>
                <a:gd name="T2" fmla="*/ 14 w 670"/>
                <a:gd name="T3" fmla="*/ 508 h 508"/>
                <a:gd name="T4" fmla="*/ 670 w 670"/>
                <a:gd name="T5" fmla="*/ 19 h 508"/>
                <a:gd name="T6" fmla="*/ 656 w 670"/>
                <a:gd name="T7" fmla="*/ 0 h 508"/>
                <a:gd name="T8" fmla="*/ 0 w 670"/>
                <a:gd name="T9" fmla="*/ 489 h 508"/>
                <a:gd name="T10" fmla="*/ 0 60000 65536"/>
                <a:gd name="T11" fmla="*/ 0 60000 65536"/>
                <a:gd name="T12" fmla="*/ 0 60000 65536"/>
                <a:gd name="T13" fmla="*/ 0 60000 65536"/>
                <a:gd name="T14" fmla="*/ 0 60000 65536"/>
                <a:gd name="T15" fmla="*/ 0 w 670"/>
                <a:gd name="T16" fmla="*/ 0 h 508"/>
                <a:gd name="T17" fmla="*/ 670 w 670"/>
                <a:gd name="T18" fmla="*/ 508 h 508"/>
              </a:gdLst>
              <a:ahLst/>
              <a:cxnLst>
                <a:cxn ang="T10">
                  <a:pos x="T0" y="T1"/>
                </a:cxn>
                <a:cxn ang="T11">
                  <a:pos x="T2" y="T3"/>
                </a:cxn>
                <a:cxn ang="T12">
                  <a:pos x="T4" y="T5"/>
                </a:cxn>
                <a:cxn ang="T13">
                  <a:pos x="T6" y="T7"/>
                </a:cxn>
                <a:cxn ang="T14">
                  <a:pos x="T8" y="T9"/>
                </a:cxn>
              </a:cxnLst>
              <a:rect l="T15" t="T16" r="T17" b="T18"/>
              <a:pathLst>
                <a:path w="670" h="508">
                  <a:moveTo>
                    <a:pt x="0" y="489"/>
                  </a:moveTo>
                  <a:lnTo>
                    <a:pt x="14" y="508"/>
                  </a:lnTo>
                  <a:lnTo>
                    <a:pt x="670" y="19"/>
                  </a:lnTo>
                  <a:lnTo>
                    <a:pt x="656" y="0"/>
                  </a:lnTo>
                  <a:lnTo>
                    <a:pt x="0" y="4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72" name="Freeform 503">
              <a:extLst>
                <a:ext uri="{FF2B5EF4-FFF2-40B4-BE49-F238E27FC236}">
                  <a16:creationId xmlns:a16="http://schemas.microsoft.com/office/drawing/2014/main" id="{FB169390-B954-4E78-BF22-DFA5522882B8}"/>
                </a:ext>
              </a:extLst>
            </p:cNvPr>
            <p:cNvSpPr>
              <a:spLocks/>
            </p:cNvSpPr>
            <p:nvPr/>
          </p:nvSpPr>
          <p:spPr bwMode="auto">
            <a:xfrm>
              <a:off x="3922" y="617"/>
              <a:ext cx="117" cy="107"/>
            </a:xfrm>
            <a:custGeom>
              <a:avLst/>
              <a:gdLst>
                <a:gd name="T0" fmla="*/ 63 w 117"/>
                <a:gd name="T1" fmla="*/ 107 h 107"/>
                <a:gd name="T2" fmla="*/ 117 w 117"/>
                <a:gd name="T3" fmla="*/ 0 h 107"/>
                <a:gd name="T4" fmla="*/ 0 w 117"/>
                <a:gd name="T5" fmla="*/ 21 h 107"/>
                <a:gd name="T6" fmla="*/ 63 w 117"/>
                <a:gd name="T7" fmla="*/ 107 h 107"/>
                <a:gd name="T8" fmla="*/ 0 60000 65536"/>
                <a:gd name="T9" fmla="*/ 0 60000 65536"/>
                <a:gd name="T10" fmla="*/ 0 60000 65536"/>
                <a:gd name="T11" fmla="*/ 0 60000 65536"/>
                <a:gd name="T12" fmla="*/ 0 w 117"/>
                <a:gd name="T13" fmla="*/ 0 h 107"/>
                <a:gd name="T14" fmla="*/ 117 w 117"/>
                <a:gd name="T15" fmla="*/ 107 h 107"/>
              </a:gdLst>
              <a:ahLst/>
              <a:cxnLst>
                <a:cxn ang="T8">
                  <a:pos x="T0" y="T1"/>
                </a:cxn>
                <a:cxn ang="T9">
                  <a:pos x="T2" y="T3"/>
                </a:cxn>
                <a:cxn ang="T10">
                  <a:pos x="T4" y="T5"/>
                </a:cxn>
                <a:cxn ang="T11">
                  <a:pos x="T6" y="T7"/>
                </a:cxn>
              </a:cxnLst>
              <a:rect l="T12" t="T13" r="T14" b="T15"/>
              <a:pathLst>
                <a:path w="117" h="107">
                  <a:moveTo>
                    <a:pt x="63" y="107"/>
                  </a:moveTo>
                  <a:lnTo>
                    <a:pt x="117" y="0"/>
                  </a:lnTo>
                  <a:lnTo>
                    <a:pt x="0" y="21"/>
                  </a:lnTo>
                  <a:lnTo>
                    <a:pt x="63"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53" name="Group 504">
            <a:extLst>
              <a:ext uri="{FF2B5EF4-FFF2-40B4-BE49-F238E27FC236}">
                <a16:creationId xmlns:a16="http://schemas.microsoft.com/office/drawing/2014/main" id="{28BA7559-B08B-40E9-AD9D-4193066E9696}"/>
              </a:ext>
            </a:extLst>
          </p:cNvPr>
          <p:cNvGrpSpPr>
            <a:grpSpLocks/>
          </p:cNvGrpSpPr>
          <p:nvPr/>
        </p:nvGrpSpPr>
        <p:grpSpPr bwMode="auto">
          <a:xfrm>
            <a:off x="6985001" y="1198563"/>
            <a:ext cx="904875" cy="660400"/>
            <a:chOff x="3477" y="754"/>
            <a:chExt cx="555" cy="416"/>
          </a:xfrm>
        </p:grpSpPr>
        <p:sp>
          <p:nvSpPr>
            <p:cNvPr id="33869" name="Freeform 505">
              <a:extLst>
                <a:ext uri="{FF2B5EF4-FFF2-40B4-BE49-F238E27FC236}">
                  <a16:creationId xmlns:a16="http://schemas.microsoft.com/office/drawing/2014/main" id="{531F6EE4-5199-40DB-B991-8FF572BC0DCF}"/>
                </a:ext>
              </a:extLst>
            </p:cNvPr>
            <p:cNvSpPr>
              <a:spLocks/>
            </p:cNvSpPr>
            <p:nvPr/>
          </p:nvSpPr>
          <p:spPr bwMode="auto">
            <a:xfrm>
              <a:off x="3554" y="754"/>
              <a:ext cx="478" cy="364"/>
            </a:xfrm>
            <a:custGeom>
              <a:avLst/>
              <a:gdLst>
                <a:gd name="T0" fmla="*/ 0 w 478"/>
                <a:gd name="T1" fmla="*/ 345 h 364"/>
                <a:gd name="T2" fmla="*/ 14 w 478"/>
                <a:gd name="T3" fmla="*/ 364 h 364"/>
                <a:gd name="T4" fmla="*/ 478 w 478"/>
                <a:gd name="T5" fmla="*/ 19 h 364"/>
                <a:gd name="T6" fmla="*/ 464 w 478"/>
                <a:gd name="T7" fmla="*/ 0 h 364"/>
                <a:gd name="T8" fmla="*/ 0 w 478"/>
                <a:gd name="T9" fmla="*/ 345 h 364"/>
                <a:gd name="T10" fmla="*/ 0 60000 65536"/>
                <a:gd name="T11" fmla="*/ 0 60000 65536"/>
                <a:gd name="T12" fmla="*/ 0 60000 65536"/>
                <a:gd name="T13" fmla="*/ 0 60000 65536"/>
                <a:gd name="T14" fmla="*/ 0 60000 65536"/>
                <a:gd name="T15" fmla="*/ 0 w 478"/>
                <a:gd name="T16" fmla="*/ 0 h 364"/>
                <a:gd name="T17" fmla="*/ 478 w 478"/>
                <a:gd name="T18" fmla="*/ 364 h 364"/>
              </a:gdLst>
              <a:ahLst/>
              <a:cxnLst>
                <a:cxn ang="T10">
                  <a:pos x="T0" y="T1"/>
                </a:cxn>
                <a:cxn ang="T11">
                  <a:pos x="T2" y="T3"/>
                </a:cxn>
                <a:cxn ang="T12">
                  <a:pos x="T4" y="T5"/>
                </a:cxn>
                <a:cxn ang="T13">
                  <a:pos x="T6" y="T7"/>
                </a:cxn>
                <a:cxn ang="T14">
                  <a:pos x="T8" y="T9"/>
                </a:cxn>
              </a:cxnLst>
              <a:rect l="T15" t="T16" r="T17" b="T18"/>
              <a:pathLst>
                <a:path w="478" h="364">
                  <a:moveTo>
                    <a:pt x="0" y="345"/>
                  </a:moveTo>
                  <a:lnTo>
                    <a:pt x="14" y="364"/>
                  </a:lnTo>
                  <a:lnTo>
                    <a:pt x="478" y="19"/>
                  </a:lnTo>
                  <a:lnTo>
                    <a:pt x="464" y="0"/>
                  </a:lnTo>
                  <a:lnTo>
                    <a:pt x="0" y="3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70" name="Freeform 506">
              <a:extLst>
                <a:ext uri="{FF2B5EF4-FFF2-40B4-BE49-F238E27FC236}">
                  <a16:creationId xmlns:a16="http://schemas.microsoft.com/office/drawing/2014/main" id="{EC999371-2443-4645-9FAC-3C9FAB1359AE}"/>
                </a:ext>
              </a:extLst>
            </p:cNvPr>
            <p:cNvSpPr>
              <a:spLocks/>
            </p:cNvSpPr>
            <p:nvPr/>
          </p:nvSpPr>
          <p:spPr bwMode="auto">
            <a:xfrm>
              <a:off x="3477" y="1063"/>
              <a:ext cx="117" cy="107"/>
            </a:xfrm>
            <a:custGeom>
              <a:avLst/>
              <a:gdLst>
                <a:gd name="T0" fmla="*/ 54 w 117"/>
                <a:gd name="T1" fmla="*/ 0 h 107"/>
                <a:gd name="T2" fmla="*/ 0 w 117"/>
                <a:gd name="T3" fmla="*/ 107 h 107"/>
                <a:gd name="T4" fmla="*/ 117 w 117"/>
                <a:gd name="T5" fmla="*/ 86 h 107"/>
                <a:gd name="T6" fmla="*/ 54 w 117"/>
                <a:gd name="T7" fmla="*/ 0 h 107"/>
                <a:gd name="T8" fmla="*/ 0 60000 65536"/>
                <a:gd name="T9" fmla="*/ 0 60000 65536"/>
                <a:gd name="T10" fmla="*/ 0 60000 65536"/>
                <a:gd name="T11" fmla="*/ 0 60000 65536"/>
                <a:gd name="T12" fmla="*/ 0 w 117"/>
                <a:gd name="T13" fmla="*/ 0 h 107"/>
                <a:gd name="T14" fmla="*/ 117 w 117"/>
                <a:gd name="T15" fmla="*/ 107 h 107"/>
              </a:gdLst>
              <a:ahLst/>
              <a:cxnLst>
                <a:cxn ang="T8">
                  <a:pos x="T0" y="T1"/>
                </a:cxn>
                <a:cxn ang="T9">
                  <a:pos x="T2" y="T3"/>
                </a:cxn>
                <a:cxn ang="T10">
                  <a:pos x="T4" y="T5"/>
                </a:cxn>
                <a:cxn ang="T11">
                  <a:pos x="T6" y="T7"/>
                </a:cxn>
              </a:cxnLst>
              <a:rect l="T12" t="T13" r="T14" b="T15"/>
              <a:pathLst>
                <a:path w="117" h="107">
                  <a:moveTo>
                    <a:pt x="54" y="0"/>
                  </a:moveTo>
                  <a:lnTo>
                    <a:pt x="0" y="107"/>
                  </a:lnTo>
                  <a:lnTo>
                    <a:pt x="117" y="86"/>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54" name="Group 507">
            <a:extLst>
              <a:ext uri="{FF2B5EF4-FFF2-40B4-BE49-F238E27FC236}">
                <a16:creationId xmlns:a16="http://schemas.microsoft.com/office/drawing/2014/main" id="{4B8AEBED-9776-4559-9C49-869F83DA83BB}"/>
              </a:ext>
            </a:extLst>
          </p:cNvPr>
          <p:cNvGrpSpPr>
            <a:grpSpLocks/>
          </p:cNvGrpSpPr>
          <p:nvPr/>
        </p:nvGrpSpPr>
        <p:grpSpPr bwMode="auto">
          <a:xfrm>
            <a:off x="3303589" y="1892301"/>
            <a:ext cx="1990725" cy="169863"/>
            <a:chOff x="1143" y="1191"/>
            <a:chExt cx="1254" cy="107"/>
          </a:xfrm>
        </p:grpSpPr>
        <p:sp>
          <p:nvSpPr>
            <p:cNvPr id="33867" name="Freeform 508">
              <a:extLst>
                <a:ext uri="{FF2B5EF4-FFF2-40B4-BE49-F238E27FC236}">
                  <a16:creationId xmlns:a16="http://schemas.microsoft.com/office/drawing/2014/main" id="{D956E5A0-207F-4723-B4D3-58219B65D2E2}"/>
                </a:ext>
              </a:extLst>
            </p:cNvPr>
            <p:cNvSpPr>
              <a:spLocks/>
            </p:cNvSpPr>
            <p:nvPr/>
          </p:nvSpPr>
          <p:spPr bwMode="auto">
            <a:xfrm>
              <a:off x="1248" y="1228"/>
              <a:ext cx="1149" cy="29"/>
            </a:xfrm>
            <a:custGeom>
              <a:avLst/>
              <a:gdLst>
                <a:gd name="T0" fmla="*/ 1149 w 1149"/>
                <a:gd name="T1" fmla="*/ 24 h 29"/>
                <a:gd name="T2" fmla="*/ 1149 w 1149"/>
                <a:gd name="T3" fmla="*/ 0 h 29"/>
                <a:gd name="T4" fmla="*/ 0 w 1149"/>
                <a:gd name="T5" fmla="*/ 5 h 29"/>
                <a:gd name="T6" fmla="*/ 0 w 1149"/>
                <a:gd name="T7" fmla="*/ 29 h 29"/>
                <a:gd name="T8" fmla="*/ 1149 w 1149"/>
                <a:gd name="T9" fmla="*/ 24 h 29"/>
                <a:gd name="T10" fmla="*/ 0 60000 65536"/>
                <a:gd name="T11" fmla="*/ 0 60000 65536"/>
                <a:gd name="T12" fmla="*/ 0 60000 65536"/>
                <a:gd name="T13" fmla="*/ 0 60000 65536"/>
                <a:gd name="T14" fmla="*/ 0 60000 65536"/>
                <a:gd name="T15" fmla="*/ 0 w 1149"/>
                <a:gd name="T16" fmla="*/ 0 h 29"/>
                <a:gd name="T17" fmla="*/ 1149 w 1149"/>
                <a:gd name="T18" fmla="*/ 29 h 29"/>
              </a:gdLst>
              <a:ahLst/>
              <a:cxnLst>
                <a:cxn ang="T10">
                  <a:pos x="T0" y="T1"/>
                </a:cxn>
                <a:cxn ang="T11">
                  <a:pos x="T2" y="T3"/>
                </a:cxn>
                <a:cxn ang="T12">
                  <a:pos x="T4" y="T5"/>
                </a:cxn>
                <a:cxn ang="T13">
                  <a:pos x="T6" y="T7"/>
                </a:cxn>
                <a:cxn ang="T14">
                  <a:pos x="T8" y="T9"/>
                </a:cxn>
              </a:cxnLst>
              <a:rect l="T15" t="T16" r="T17" b="T18"/>
              <a:pathLst>
                <a:path w="1149" h="29">
                  <a:moveTo>
                    <a:pt x="1149" y="24"/>
                  </a:moveTo>
                  <a:lnTo>
                    <a:pt x="1149" y="0"/>
                  </a:lnTo>
                  <a:lnTo>
                    <a:pt x="0" y="5"/>
                  </a:lnTo>
                  <a:lnTo>
                    <a:pt x="0" y="29"/>
                  </a:lnTo>
                  <a:lnTo>
                    <a:pt x="1149"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8" name="Freeform 509">
              <a:extLst>
                <a:ext uri="{FF2B5EF4-FFF2-40B4-BE49-F238E27FC236}">
                  <a16:creationId xmlns:a16="http://schemas.microsoft.com/office/drawing/2014/main" id="{1DD22EE8-9521-49CE-AF5B-33FD9111F60E}"/>
                </a:ext>
              </a:extLst>
            </p:cNvPr>
            <p:cNvSpPr>
              <a:spLocks/>
            </p:cNvSpPr>
            <p:nvPr/>
          </p:nvSpPr>
          <p:spPr bwMode="auto">
            <a:xfrm>
              <a:off x="1143" y="1191"/>
              <a:ext cx="107" cy="107"/>
            </a:xfrm>
            <a:custGeom>
              <a:avLst/>
              <a:gdLst>
                <a:gd name="T0" fmla="*/ 107 w 107"/>
                <a:gd name="T1" fmla="*/ 0 h 107"/>
                <a:gd name="T2" fmla="*/ 0 w 107"/>
                <a:gd name="T3" fmla="*/ 54 h 107"/>
                <a:gd name="T4" fmla="*/ 107 w 107"/>
                <a:gd name="T5" fmla="*/ 107 h 107"/>
                <a:gd name="T6" fmla="*/ 107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0"/>
                  </a:moveTo>
                  <a:lnTo>
                    <a:pt x="0" y="54"/>
                  </a:lnTo>
                  <a:lnTo>
                    <a:pt x="107" y="107"/>
                  </a:lnTo>
                  <a:lnTo>
                    <a:pt x="1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3855" name="Group 510">
            <a:extLst>
              <a:ext uri="{FF2B5EF4-FFF2-40B4-BE49-F238E27FC236}">
                <a16:creationId xmlns:a16="http://schemas.microsoft.com/office/drawing/2014/main" id="{A2D257E0-B224-4F5E-8752-2C017CFEFD15}"/>
              </a:ext>
            </a:extLst>
          </p:cNvPr>
          <p:cNvGrpSpPr>
            <a:grpSpLocks/>
          </p:cNvGrpSpPr>
          <p:nvPr/>
        </p:nvGrpSpPr>
        <p:grpSpPr bwMode="auto">
          <a:xfrm>
            <a:off x="2005013" y="115889"/>
            <a:ext cx="8153400" cy="1755775"/>
            <a:chOff x="325" y="72"/>
            <a:chExt cx="5136" cy="1106"/>
          </a:xfrm>
        </p:grpSpPr>
        <p:sp>
          <p:nvSpPr>
            <p:cNvPr id="33865" name="Freeform 511">
              <a:extLst>
                <a:ext uri="{FF2B5EF4-FFF2-40B4-BE49-F238E27FC236}">
                  <a16:creationId xmlns:a16="http://schemas.microsoft.com/office/drawing/2014/main" id="{BBFBC842-DE91-4B3F-811D-2724EE232019}"/>
                </a:ext>
              </a:extLst>
            </p:cNvPr>
            <p:cNvSpPr>
              <a:spLocks/>
            </p:cNvSpPr>
            <p:nvPr/>
          </p:nvSpPr>
          <p:spPr bwMode="auto">
            <a:xfrm>
              <a:off x="325" y="72"/>
              <a:ext cx="188" cy="1106"/>
            </a:xfrm>
            <a:custGeom>
              <a:avLst/>
              <a:gdLst>
                <a:gd name="T0" fmla="*/ 188 w 188"/>
                <a:gd name="T1" fmla="*/ 0 h 1106"/>
                <a:gd name="T2" fmla="*/ 167 w 188"/>
                <a:gd name="T3" fmla="*/ 2 h 1106"/>
                <a:gd name="T4" fmla="*/ 135 w 188"/>
                <a:gd name="T5" fmla="*/ 16 h 1106"/>
                <a:gd name="T6" fmla="*/ 119 w 188"/>
                <a:gd name="T7" fmla="*/ 28 h 1106"/>
                <a:gd name="T8" fmla="*/ 100 w 188"/>
                <a:gd name="T9" fmla="*/ 57 h 1106"/>
                <a:gd name="T10" fmla="*/ 93 w 188"/>
                <a:gd name="T11" fmla="*/ 79 h 1106"/>
                <a:gd name="T12" fmla="*/ 91 w 188"/>
                <a:gd name="T13" fmla="*/ 462 h 1106"/>
                <a:gd name="T14" fmla="*/ 84 w 188"/>
                <a:gd name="T15" fmla="*/ 497 h 1106"/>
                <a:gd name="T16" fmla="*/ 85 w 188"/>
                <a:gd name="T17" fmla="*/ 493 h 1106"/>
                <a:gd name="T18" fmla="*/ 66 w 188"/>
                <a:gd name="T19" fmla="*/ 522 h 1106"/>
                <a:gd name="T20" fmla="*/ 57 w 188"/>
                <a:gd name="T21" fmla="*/ 537 h 1106"/>
                <a:gd name="T22" fmla="*/ 39 w 188"/>
                <a:gd name="T23" fmla="*/ 540 h 1106"/>
                <a:gd name="T24" fmla="*/ 24 w 188"/>
                <a:gd name="T25" fmla="*/ 551 h 1106"/>
                <a:gd name="T26" fmla="*/ 6 w 188"/>
                <a:gd name="T27" fmla="*/ 547 h 1106"/>
                <a:gd name="T28" fmla="*/ 4 w 188"/>
                <a:gd name="T29" fmla="*/ 548 h 1106"/>
                <a:gd name="T30" fmla="*/ 0 w 188"/>
                <a:gd name="T31" fmla="*/ 553 h 1106"/>
                <a:gd name="T32" fmla="*/ 4 w 188"/>
                <a:gd name="T33" fmla="*/ 558 h 1106"/>
                <a:gd name="T34" fmla="*/ 24 w 188"/>
                <a:gd name="T35" fmla="*/ 561 h 1106"/>
                <a:gd name="T36" fmla="*/ 22 w 188"/>
                <a:gd name="T37" fmla="*/ 560 h 1106"/>
                <a:gd name="T38" fmla="*/ 54 w 188"/>
                <a:gd name="T39" fmla="*/ 574 h 1106"/>
                <a:gd name="T40" fmla="*/ 52 w 188"/>
                <a:gd name="T41" fmla="*/ 573 h 1106"/>
                <a:gd name="T42" fmla="*/ 77 w 188"/>
                <a:gd name="T43" fmla="*/ 598 h 1106"/>
                <a:gd name="T44" fmla="*/ 90 w 188"/>
                <a:gd name="T45" fmla="*/ 609 h 1106"/>
                <a:gd name="T46" fmla="*/ 89 w 188"/>
                <a:gd name="T47" fmla="*/ 626 h 1106"/>
                <a:gd name="T48" fmla="*/ 91 w 188"/>
                <a:gd name="T49" fmla="*/ 1009 h 1106"/>
                <a:gd name="T50" fmla="*/ 98 w 188"/>
                <a:gd name="T51" fmla="*/ 1044 h 1106"/>
                <a:gd name="T52" fmla="*/ 108 w 188"/>
                <a:gd name="T53" fmla="*/ 1064 h 1106"/>
                <a:gd name="T54" fmla="*/ 133 w 188"/>
                <a:gd name="T55" fmla="*/ 1089 h 1106"/>
                <a:gd name="T56" fmla="*/ 150 w 188"/>
                <a:gd name="T57" fmla="*/ 1098 h 1106"/>
                <a:gd name="T58" fmla="*/ 170 w 188"/>
                <a:gd name="T59" fmla="*/ 1104 h 1106"/>
                <a:gd name="T60" fmla="*/ 188 w 188"/>
                <a:gd name="T61" fmla="*/ 1094 h 1106"/>
                <a:gd name="T62" fmla="*/ 170 w 188"/>
                <a:gd name="T63" fmla="*/ 1098 h 1106"/>
                <a:gd name="T64" fmla="*/ 155 w 188"/>
                <a:gd name="T65" fmla="*/ 1087 h 1106"/>
                <a:gd name="T66" fmla="*/ 137 w 188"/>
                <a:gd name="T67" fmla="*/ 1084 h 1106"/>
                <a:gd name="T68" fmla="*/ 128 w 188"/>
                <a:gd name="T69" fmla="*/ 1069 h 1106"/>
                <a:gd name="T70" fmla="*/ 109 w 188"/>
                <a:gd name="T71" fmla="*/ 1040 h 1106"/>
                <a:gd name="T72" fmla="*/ 110 w 188"/>
                <a:gd name="T73" fmla="*/ 1044 h 1106"/>
                <a:gd name="T74" fmla="*/ 103 w 188"/>
                <a:gd name="T75" fmla="*/ 1009 h 1106"/>
                <a:gd name="T76" fmla="*/ 101 w 188"/>
                <a:gd name="T77" fmla="*/ 626 h 1106"/>
                <a:gd name="T78" fmla="*/ 94 w 188"/>
                <a:gd name="T79" fmla="*/ 604 h 1106"/>
                <a:gd name="T80" fmla="*/ 75 w 188"/>
                <a:gd name="T81" fmla="*/ 575 h 1106"/>
                <a:gd name="T82" fmla="*/ 59 w 188"/>
                <a:gd name="T83" fmla="*/ 563 h 1106"/>
                <a:gd name="T84" fmla="*/ 27 w 188"/>
                <a:gd name="T85" fmla="*/ 549 h 1106"/>
                <a:gd name="T86" fmla="*/ 6 w 188"/>
                <a:gd name="T87" fmla="*/ 547 h 1106"/>
                <a:gd name="T88" fmla="*/ 8 w 188"/>
                <a:gd name="T89" fmla="*/ 558 h 1106"/>
                <a:gd name="T90" fmla="*/ 12 w 188"/>
                <a:gd name="T91" fmla="*/ 553 h 1106"/>
                <a:gd name="T92" fmla="*/ 8 w 188"/>
                <a:gd name="T93" fmla="*/ 548 h 1106"/>
                <a:gd name="T94" fmla="*/ 6 w 188"/>
                <a:gd name="T95" fmla="*/ 559 h 1106"/>
                <a:gd name="T96" fmla="*/ 27 w 188"/>
                <a:gd name="T97" fmla="*/ 557 h 1106"/>
                <a:gd name="T98" fmla="*/ 59 w 188"/>
                <a:gd name="T99" fmla="*/ 543 h 1106"/>
                <a:gd name="T100" fmla="*/ 75 w 188"/>
                <a:gd name="T101" fmla="*/ 531 h 1106"/>
                <a:gd name="T102" fmla="*/ 94 w 188"/>
                <a:gd name="T103" fmla="*/ 502 h 1106"/>
                <a:gd name="T104" fmla="*/ 96 w 188"/>
                <a:gd name="T105" fmla="*/ 497 h 1106"/>
                <a:gd name="T106" fmla="*/ 103 w 188"/>
                <a:gd name="T107" fmla="*/ 462 h 1106"/>
                <a:gd name="T108" fmla="*/ 105 w 188"/>
                <a:gd name="T109" fmla="*/ 79 h 1106"/>
                <a:gd name="T110" fmla="*/ 104 w 188"/>
                <a:gd name="T111" fmla="*/ 62 h 1106"/>
                <a:gd name="T112" fmla="*/ 117 w 188"/>
                <a:gd name="T113" fmla="*/ 51 h 1106"/>
                <a:gd name="T114" fmla="*/ 142 w 188"/>
                <a:gd name="T115" fmla="*/ 26 h 1106"/>
                <a:gd name="T116" fmla="*/ 140 w 188"/>
                <a:gd name="T117" fmla="*/ 27 h 1106"/>
                <a:gd name="T118" fmla="*/ 172 w 188"/>
                <a:gd name="T119" fmla="*/ 13 h 1106"/>
                <a:gd name="T120" fmla="*/ 170 w 188"/>
                <a:gd name="T121" fmla="*/ 14 h 11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1106"/>
                <a:gd name="T185" fmla="*/ 188 w 188"/>
                <a:gd name="T186" fmla="*/ 1106 h 11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1106">
                  <a:moveTo>
                    <a:pt x="188" y="12"/>
                  </a:moveTo>
                  <a:lnTo>
                    <a:pt x="188" y="0"/>
                  </a:lnTo>
                  <a:lnTo>
                    <a:pt x="170" y="2"/>
                  </a:lnTo>
                  <a:lnTo>
                    <a:pt x="167" y="2"/>
                  </a:lnTo>
                  <a:lnTo>
                    <a:pt x="150" y="8"/>
                  </a:lnTo>
                  <a:lnTo>
                    <a:pt x="135" y="16"/>
                  </a:lnTo>
                  <a:lnTo>
                    <a:pt x="133" y="17"/>
                  </a:lnTo>
                  <a:lnTo>
                    <a:pt x="119" y="28"/>
                  </a:lnTo>
                  <a:lnTo>
                    <a:pt x="108" y="42"/>
                  </a:lnTo>
                  <a:lnTo>
                    <a:pt x="100" y="57"/>
                  </a:lnTo>
                  <a:lnTo>
                    <a:pt x="98" y="62"/>
                  </a:lnTo>
                  <a:lnTo>
                    <a:pt x="93" y="79"/>
                  </a:lnTo>
                  <a:lnTo>
                    <a:pt x="91" y="97"/>
                  </a:lnTo>
                  <a:lnTo>
                    <a:pt x="91" y="462"/>
                  </a:lnTo>
                  <a:lnTo>
                    <a:pt x="89" y="480"/>
                  </a:lnTo>
                  <a:lnTo>
                    <a:pt x="84" y="497"/>
                  </a:lnTo>
                  <a:lnTo>
                    <a:pt x="90" y="497"/>
                  </a:lnTo>
                  <a:lnTo>
                    <a:pt x="85" y="493"/>
                  </a:lnTo>
                  <a:lnTo>
                    <a:pt x="77" y="508"/>
                  </a:lnTo>
                  <a:lnTo>
                    <a:pt x="66" y="522"/>
                  </a:lnTo>
                  <a:lnTo>
                    <a:pt x="52" y="533"/>
                  </a:lnTo>
                  <a:lnTo>
                    <a:pt x="57" y="537"/>
                  </a:lnTo>
                  <a:lnTo>
                    <a:pt x="54" y="532"/>
                  </a:lnTo>
                  <a:lnTo>
                    <a:pt x="39" y="540"/>
                  </a:lnTo>
                  <a:lnTo>
                    <a:pt x="22" y="546"/>
                  </a:lnTo>
                  <a:lnTo>
                    <a:pt x="24" y="551"/>
                  </a:lnTo>
                  <a:lnTo>
                    <a:pt x="24" y="545"/>
                  </a:lnTo>
                  <a:lnTo>
                    <a:pt x="6" y="547"/>
                  </a:lnTo>
                  <a:lnTo>
                    <a:pt x="4" y="548"/>
                  </a:lnTo>
                  <a:lnTo>
                    <a:pt x="2" y="549"/>
                  </a:lnTo>
                  <a:lnTo>
                    <a:pt x="0" y="553"/>
                  </a:lnTo>
                  <a:lnTo>
                    <a:pt x="2" y="557"/>
                  </a:lnTo>
                  <a:lnTo>
                    <a:pt x="4" y="558"/>
                  </a:lnTo>
                  <a:lnTo>
                    <a:pt x="6" y="559"/>
                  </a:lnTo>
                  <a:lnTo>
                    <a:pt x="24" y="561"/>
                  </a:lnTo>
                  <a:lnTo>
                    <a:pt x="24" y="555"/>
                  </a:lnTo>
                  <a:lnTo>
                    <a:pt x="22" y="560"/>
                  </a:lnTo>
                  <a:lnTo>
                    <a:pt x="39" y="566"/>
                  </a:lnTo>
                  <a:lnTo>
                    <a:pt x="54" y="574"/>
                  </a:lnTo>
                  <a:lnTo>
                    <a:pt x="57" y="569"/>
                  </a:lnTo>
                  <a:lnTo>
                    <a:pt x="52" y="573"/>
                  </a:lnTo>
                  <a:lnTo>
                    <a:pt x="66" y="584"/>
                  </a:lnTo>
                  <a:lnTo>
                    <a:pt x="77" y="598"/>
                  </a:lnTo>
                  <a:lnTo>
                    <a:pt x="85" y="613"/>
                  </a:lnTo>
                  <a:lnTo>
                    <a:pt x="90" y="609"/>
                  </a:lnTo>
                  <a:lnTo>
                    <a:pt x="84" y="609"/>
                  </a:lnTo>
                  <a:lnTo>
                    <a:pt x="89" y="626"/>
                  </a:lnTo>
                  <a:lnTo>
                    <a:pt x="91" y="644"/>
                  </a:lnTo>
                  <a:lnTo>
                    <a:pt x="91" y="1009"/>
                  </a:lnTo>
                  <a:lnTo>
                    <a:pt x="93" y="1027"/>
                  </a:lnTo>
                  <a:lnTo>
                    <a:pt x="98" y="1044"/>
                  </a:lnTo>
                  <a:lnTo>
                    <a:pt x="100" y="1049"/>
                  </a:lnTo>
                  <a:lnTo>
                    <a:pt x="108" y="1064"/>
                  </a:lnTo>
                  <a:lnTo>
                    <a:pt x="119" y="1078"/>
                  </a:lnTo>
                  <a:lnTo>
                    <a:pt x="133" y="1089"/>
                  </a:lnTo>
                  <a:lnTo>
                    <a:pt x="135" y="1090"/>
                  </a:lnTo>
                  <a:lnTo>
                    <a:pt x="150" y="1098"/>
                  </a:lnTo>
                  <a:lnTo>
                    <a:pt x="167" y="1104"/>
                  </a:lnTo>
                  <a:lnTo>
                    <a:pt x="170" y="1104"/>
                  </a:lnTo>
                  <a:lnTo>
                    <a:pt x="188" y="1106"/>
                  </a:lnTo>
                  <a:lnTo>
                    <a:pt x="188" y="1094"/>
                  </a:lnTo>
                  <a:lnTo>
                    <a:pt x="170" y="1092"/>
                  </a:lnTo>
                  <a:lnTo>
                    <a:pt x="170" y="1098"/>
                  </a:lnTo>
                  <a:lnTo>
                    <a:pt x="172" y="1093"/>
                  </a:lnTo>
                  <a:lnTo>
                    <a:pt x="155" y="1087"/>
                  </a:lnTo>
                  <a:lnTo>
                    <a:pt x="140" y="1079"/>
                  </a:lnTo>
                  <a:lnTo>
                    <a:pt x="137" y="1084"/>
                  </a:lnTo>
                  <a:lnTo>
                    <a:pt x="142" y="1080"/>
                  </a:lnTo>
                  <a:lnTo>
                    <a:pt x="128" y="1069"/>
                  </a:lnTo>
                  <a:lnTo>
                    <a:pt x="117" y="1055"/>
                  </a:lnTo>
                  <a:lnTo>
                    <a:pt x="109" y="1040"/>
                  </a:lnTo>
                  <a:lnTo>
                    <a:pt x="104" y="1044"/>
                  </a:lnTo>
                  <a:lnTo>
                    <a:pt x="110" y="1044"/>
                  </a:lnTo>
                  <a:lnTo>
                    <a:pt x="105" y="1027"/>
                  </a:lnTo>
                  <a:lnTo>
                    <a:pt x="103" y="1009"/>
                  </a:lnTo>
                  <a:lnTo>
                    <a:pt x="103" y="644"/>
                  </a:lnTo>
                  <a:lnTo>
                    <a:pt x="101" y="626"/>
                  </a:lnTo>
                  <a:lnTo>
                    <a:pt x="96" y="609"/>
                  </a:lnTo>
                  <a:lnTo>
                    <a:pt x="94" y="604"/>
                  </a:lnTo>
                  <a:lnTo>
                    <a:pt x="86" y="589"/>
                  </a:lnTo>
                  <a:lnTo>
                    <a:pt x="75" y="575"/>
                  </a:lnTo>
                  <a:lnTo>
                    <a:pt x="61" y="564"/>
                  </a:lnTo>
                  <a:lnTo>
                    <a:pt x="59" y="563"/>
                  </a:lnTo>
                  <a:lnTo>
                    <a:pt x="44" y="555"/>
                  </a:lnTo>
                  <a:lnTo>
                    <a:pt x="27" y="549"/>
                  </a:lnTo>
                  <a:lnTo>
                    <a:pt x="24" y="549"/>
                  </a:lnTo>
                  <a:lnTo>
                    <a:pt x="6" y="547"/>
                  </a:lnTo>
                  <a:lnTo>
                    <a:pt x="6" y="559"/>
                  </a:lnTo>
                  <a:lnTo>
                    <a:pt x="8" y="558"/>
                  </a:lnTo>
                  <a:lnTo>
                    <a:pt x="10" y="557"/>
                  </a:lnTo>
                  <a:lnTo>
                    <a:pt x="12" y="553"/>
                  </a:lnTo>
                  <a:lnTo>
                    <a:pt x="10" y="549"/>
                  </a:lnTo>
                  <a:lnTo>
                    <a:pt x="8" y="548"/>
                  </a:lnTo>
                  <a:lnTo>
                    <a:pt x="6" y="553"/>
                  </a:lnTo>
                  <a:lnTo>
                    <a:pt x="6" y="559"/>
                  </a:lnTo>
                  <a:lnTo>
                    <a:pt x="24" y="557"/>
                  </a:lnTo>
                  <a:lnTo>
                    <a:pt x="27" y="557"/>
                  </a:lnTo>
                  <a:lnTo>
                    <a:pt x="44" y="551"/>
                  </a:lnTo>
                  <a:lnTo>
                    <a:pt x="59" y="543"/>
                  </a:lnTo>
                  <a:lnTo>
                    <a:pt x="61" y="542"/>
                  </a:lnTo>
                  <a:lnTo>
                    <a:pt x="75" y="531"/>
                  </a:lnTo>
                  <a:lnTo>
                    <a:pt x="86" y="517"/>
                  </a:lnTo>
                  <a:lnTo>
                    <a:pt x="94" y="502"/>
                  </a:lnTo>
                  <a:lnTo>
                    <a:pt x="96" y="497"/>
                  </a:lnTo>
                  <a:lnTo>
                    <a:pt x="101" y="480"/>
                  </a:lnTo>
                  <a:lnTo>
                    <a:pt x="103" y="462"/>
                  </a:lnTo>
                  <a:lnTo>
                    <a:pt x="103" y="97"/>
                  </a:lnTo>
                  <a:lnTo>
                    <a:pt x="105" y="79"/>
                  </a:lnTo>
                  <a:lnTo>
                    <a:pt x="110" y="62"/>
                  </a:lnTo>
                  <a:lnTo>
                    <a:pt x="104" y="62"/>
                  </a:lnTo>
                  <a:lnTo>
                    <a:pt x="109" y="66"/>
                  </a:lnTo>
                  <a:lnTo>
                    <a:pt x="117" y="51"/>
                  </a:lnTo>
                  <a:lnTo>
                    <a:pt x="128" y="37"/>
                  </a:lnTo>
                  <a:lnTo>
                    <a:pt x="142" y="26"/>
                  </a:lnTo>
                  <a:lnTo>
                    <a:pt x="137" y="22"/>
                  </a:lnTo>
                  <a:lnTo>
                    <a:pt x="140" y="27"/>
                  </a:lnTo>
                  <a:lnTo>
                    <a:pt x="155" y="19"/>
                  </a:lnTo>
                  <a:lnTo>
                    <a:pt x="172" y="13"/>
                  </a:lnTo>
                  <a:lnTo>
                    <a:pt x="170" y="8"/>
                  </a:lnTo>
                  <a:lnTo>
                    <a:pt x="170" y="14"/>
                  </a:lnTo>
                  <a:lnTo>
                    <a:pt x="188"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6" name="Freeform 512">
              <a:extLst>
                <a:ext uri="{FF2B5EF4-FFF2-40B4-BE49-F238E27FC236}">
                  <a16:creationId xmlns:a16="http://schemas.microsoft.com/office/drawing/2014/main" id="{83BBBA35-385E-44F6-9101-68D99D6C5EDD}"/>
                </a:ext>
              </a:extLst>
            </p:cNvPr>
            <p:cNvSpPr>
              <a:spLocks/>
            </p:cNvSpPr>
            <p:nvPr/>
          </p:nvSpPr>
          <p:spPr bwMode="auto">
            <a:xfrm>
              <a:off x="5273" y="72"/>
              <a:ext cx="188" cy="1106"/>
            </a:xfrm>
            <a:custGeom>
              <a:avLst/>
              <a:gdLst>
                <a:gd name="T0" fmla="*/ 0 w 188"/>
                <a:gd name="T1" fmla="*/ 12 h 1106"/>
                <a:gd name="T2" fmla="*/ 18 w 188"/>
                <a:gd name="T3" fmla="*/ 8 h 1106"/>
                <a:gd name="T4" fmla="*/ 33 w 188"/>
                <a:gd name="T5" fmla="*/ 19 h 1106"/>
                <a:gd name="T6" fmla="*/ 51 w 188"/>
                <a:gd name="T7" fmla="*/ 22 h 1106"/>
                <a:gd name="T8" fmla="*/ 60 w 188"/>
                <a:gd name="T9" fmla="*/ 37 h 1106"/>
                <a:gd name="T10" fmla="*/ 79 w 188"/>
                <a:gd name="T11" fmla="*/ 66 h 1106"/>
                <a:gd name="T12" fmla="*/ 78 w 188"/>
                <a:gd name="T13" fmla="*/ 62 h 1106"/>
                <a:gd name="T14" fmla="*/ 85 w 188"/>
                <a:gd name="T15" fmla="*/ 97 h 1106"/>
                <a:gd name="T16" fmla="*/ 87 w 188"/>
                <a:gd name="T17" fmla="*/ 480 h 1106"/>
                <a:gd name="T18" fmla="*/ 94 w 188"/>
                <a:gd name="T19" fmla="*/ 502 h 1106"/>
                <a:gd name="T20" fmla="*/ 113 w 188"/>
                <a:gd name="T21" fmla="*/ 531 h 1106"/>
                <a:gd name="T22" fmla="*/ 129 w 188"/>
                <a:gd name="T23" fmla="*/ 543 h 1106"/>
                <a:gd name="T24" fmla="*/ 161 w 188"/>
                <a:gd name="T25" fmla="*/ 557 h 1106"/>
                <a:gd name="T26" fmla="*/ 182 w 188"/>
                <a:gd name="T27" fmla="*/ 559 h 1106"/>
                <a:gd name="T28" fmla="*/ 182 w 188"/>
                <a:gd name="T29" fmla="*/ 547 h 1106"/>
                <a:gd name="T30" fmla="*/ 178 w 188"/>
                <a:gd name="T31" fmla="*/ 549 h 1106"/>
                <a:gd name="T32" fmla="*/ 178 w 188"/>
                <a:gd name="T33" fmla="*/ 557 h 1106"/>
                <a:gd name="T34" fmla="*/ 182 w 188"/>
                <a:gd name="T35" fmla="*/ 547 h 1106"/>
                <a:gd name="T36" fmla="*/ 161 w 188"/>
                <a:gd name="T37" fmla="*/ 549 h 1106"/>
                <a:gd name="T38" fmla="*/ 129 w 188"/>
                <a:gd name="T39" fmla="*/ 563 h 1106"/>
                <a:gd name="T40" fmla="*/ 113 w 188"/>
                <a:gd name="T41" fmla="*/ 575 h 1106"/>
                <a:gd name="T42" fmla="*/ 94 w 188"/>
                <a:gd name="T43" fmla="*/ 604 h 1106"/>
                <a:gd name="T44" fmla="*/ 87 w 188"/>
                <a:gd name="T45" fmla="*/ 626 h 1106"/>
                <a:gd name="T46" fmla="*/ 85 w 188"/>
                <a:gd name="T47" fmla="*/ 1009 h 1106"/>
                <a:gd name="T48" fmla="*/ 78 w 188"/>
                <a:gd name="T49" fmla="*/ 1044 h 1106"/>
                <a:gd name="T50" fmla="*/ 79 w 188"/>
                <a:gd name="T51" fmla="*/ 1040 h 1106"/>
                <a:gd name="T52" fmla="*/ 60 w 188"/>
                <a:gd name="T53" fmla="*/ 1069 h 1106"/>
                <a:gd name="T54" fmla="*/ 51 w 188"/>
                <a:gd name="T55" fmla="*/ 1084 h 1106"/>
                <a:gd name="T56" fmla="*/ 33 w 188"/>
                <a:gd name="T57" fmla="*/ 1087 h 1106"/>
                <a:gd name="T58" fmla="*/ 18 w 188"/>
                <a:gd name="T59" fmla="*/ 1098 h 1106"/>
                <a:gd name="T60" fmla="*/ 0 w 188"/>
                <a:gd name="T61" fmla="*/ 1094 h 1106"/>
                <a:gd name="T62" fmla="*/ 18 w 188"/>
                <a:gd name="T63" fmla="*/ 1104 h 1106"/>
                <a:gd name="T64" fmla="*/ 38 w 188"/>
                <a:gd name="T65" fmla="*/ 1098 h 1106"/>
                <a:gd name="T66" fmla="*/ 55 w 188"/>
                <a:gd name="T67" fmla="*/ 1089 h 1106"/>
                <a:gd name="T68" fmla="*/ 80 w 188"/>
                <a:gd name="T69" fmla="*/ 1064 h 1106"/>
                <a:gd name="T70" fmla="*/ 90 w 188"/>
                <a:gd name="T71" fmla="*/ 1044 h 1106"/>
                <a:gd name="T72" fmla="*/ 95 w 188"/>
                <a:gd name="T73" fmla="*/ 1027 h 1106"/>
                <a:gd name="T74" fmla="*/ 97 w 188"/>
                <a:gd name="T75" fmla="*/ 644 h 1106"/>
                <a:gd name="T76" fmla="*/ 104 w 188"/>
                <a:gd name="T77" fmla="*/ 609 h 1106"/>
                <a:gd name="T78" fmla="*/ 103 w 188"/>
                <a:gd name="T79" fmla="*/ 613 h 1106"/>
                <a:gd name="T80" fmla="*/ 122 w 188"/>
                <a:gd name="T81" fmla="*/ 584 h 1106"/>
                <a:gd name="T82" fmla="*/ 131 w 188"/>
                <a:gd name="T83" fmla="*/ 569 h 1106"/>
                <a:gd name="T84" fmla="*/ 149 w 188"/>
                <a:gd name="T85" fmla="*/ 566 h 1106"/>
                <a:gd name="T86" fmla="*/ 164 w 188"/>
                <a:gd name="T87" fmla="*/ 555 h 1106"/>
                <a:gd name="T88" fmla="*/ 182 w 188"/>
                <a:gd name="T89" fmla="*/ 559 h 1106"/>
                <a:gd name="T90" fmla="*/ 184 w 188"/>
                <a:gd name="T91" fmla="*/ 558 h 1106"/>
                <a:gd name="T92" fmla="*/ 188 w 188"/>
                <a:gd name="T93" fmla="*/ 553 h 1106"/>
                <a:gd name="T94" fmla="*/ 184 w 188"/>
                <a:gd name="T95" fmla="*/ 548 h 1106"/>
                <a:gd name="T96" fmla="*/ 164 w 188"/>
                <a:gd name="T97" fmla="*/ 545 h 1106"/>
                <a:gd name="T98" fmla="*/ 166 w 188"/>
                <a:gd name="T99" fmla="*/ 546 h 1106"/>
                <a:gd name="T100" fmla="*/ 134 w 188"/>
                <a:gd name="T101" fmla="*/ 532 h 1106"/>
                <a:gd name="T102" fmla="*/ 136 w 188"/>
                <a:gd name="T103" fmla="*/ 533 h 1106"/>
                <a:gd name="T104" fmla="*/ 111 w 188"/>
                <a:gd name="T105" fmla="*/ 508 h 1106"/>
                <a:gd name="T106" fmla="*/ 98 w 188"/>
                <a:gd name="T107" fmla="*/ 497 h 1106"/>
                <a:gd name="T108" fmla="*/ 99 w 188"/>
                <a:gd name="T109" fmla="*/ 480 h 1106"/>
                <a:gd name="T110" fmla="*/ 97 w 188"/>
                <a:gd name="T111" fmla="*/ 97 h 1106"/>
                <a:gd name="T112" fmla="*/ 90 w 188"/>
                <a:gd name="T113" fmla="*/ 62 h 1106"/>
                <a:gd name="T114" fmla="*/ 80 w 188"/>
                <a:gd name="T115" fmla="*/ 42 h 1106"/>
                <a:gd name="T116" fmla="*/ 55 w 188"/>
                <a:gd name="T117" fmla="*/ 17 h 1106"/>
                <a:gd name="T118" fmla="*/ 38 w 188"/>
                <a:gd name="T119" fmla="*/ 8 h 1106"/>
                <a:gd name="T120" fmla="*/ 18 w 188"/>
                <a:gd name="T121" fmla="*/ 2 h 11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1106"/>
                <a:gd name="T185" fmla="*/ 188 w 188"/>
                <a:gd name="T186" fmla="*/ 1106 h 11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1106">
                  <a:moveTo>
                    <a:pt x="0" y="0"/>
                  </a:moveTo>
                  <a:lnTo>
                    <a:pt x="0" y="12"/>
                  </a:lnTo>
                  <a:lnTo>
                    <a:pt x="18" y="14"/>
                  </a:lnTo>
                  <a:lnTo>
                    <a:pt x="18" y="8"/>
                  </a:lnTo>
                  <a:lnTo>
                    <a:pt x="16" y="13"/>
                  </a:lnTo>
                  <a:lnTo>
                    <a:pt x="33" y="19"/>
                  </a:lnTo>
                  <a:lnTo>
                    <a:pt x="48" y="27"/>
                  </a:lnTo>
                  <a:lnTo>
                    <a:pt x="51" y="22"/>
                  </a:lnTo>
                  <a:lnTo>
                    <a:pt x="46" y="26"/>
                  </a:lnTo>
                  <a:lnTo>
                    <a:pt x="60" y="37"/>
                  </a:lnTo>
                  <a:lnTo>
                    <a:pt x="71" y="51"/>
                  </a:lnTo>
                  <a:lnTo>
                    <a:pt x="79" y="66"/>
                  </a:lnTo>
                  <a:lnTo>
                    <a:pt x="84" y="62"/>
                  </a:lnTo>
                  <a:lnTo>
                    <a:pt x="78" y="62"/>
                  </a:lnTo>
                  <a:lnTo>
                    <a:pt x="83" y="79"/>
                  </a:lnTo>
                  <a:lnTo>
                    <a:pt x="85" y="97"/>
                  </a:lnTo>
                  <a:lnTo>
                    <a:pt x="85" y="462"/>
                  </a:lnTo>
                  <a:lnTo>
                    <a:pt x="87" y="480"/>
                  </a:lnTo>
                  <a:lnTo>
                    <a:pt x="92" y="497"/>
                  </a:lnTo>
                  <a:lnTo>
                    <a:pt x="94" y="502"/>
                  </a:lnTo>
                  <a:lnTo>
                    <a:pt x="102" y="517"/>
                  </a:lnTo>
                  <a:lnTo>
                    <a:pt x="113" y="531"/>
                  </a:lnTo>
                  <a:lnTo>
                    <a:pt x="127" y="542"/>
                  </a:lnTo>
                  <a:lnTo>
                    <a:pt x="129" y="543"/>
                  </a:lnTo>
                  <a:lnTo>
                    <a:pt x="144" y="551"/>
                  </a:lnTo>
                  <a:lnTo>
                    <a:pt x="161" y="557"/>
                  </a:lnTo>
                  <a:lnTo>
                    <a:pt x="164" y="557"/>
                  </a:lnTo>
                  <a:lnTo>
                    <a:pt x="182" y="559"/>
                  </a:lnTo>
                  <a:lnTo>
                    <a:pt x="182" y="553"/>
                  </a:lnTo>
                  <a:lnTo>
                    <a:pt x="182" y="547"/>
                  </a:lnTo>
                  <a:lnTo>
                    <a:pt x="180" y="548"/>
                  </a:lnTo>
                  <a:lnTo>
                    <a:pt x="178" y="549"/>
                  </a:lnTo>
                  <a:lnTo>
                    <a:pt x="176" y="553"/>
                  </a:lnTo>
                  <a:lnTo>
                    <a:pt x="178" y="557"/>
                  </a:lnTo>
                  <a:lnTo>
                    <a:pt x="180" y="558"/>
                  </a:lnTo>
                  <a:lnTo>
                    <a:pt x="182" y="547"/>
                  </a:lnTo>
                  <a:lnTo>
                    <a:pt x="164" y="549"/>
                  </a:lnTo>
                  <a:lnTo>
                    <a:pt x="161" y="549"/>
                  </a:lnTo>
                  <a:lnTo>
                    <a:pt x="144" y="555"/>
                  </a:lnTo>
                  <a:lnTo>
                    <a:pt x="129" y="563"/>
                  </a:lnTo>
                  <a:lnTo>
                    <a:pt x="127" y="564"/>
                  </a:lnTo>
                  <a:lnTo>
                    <a:pt x="113" y="575"/>
                  </a:lnTo>
                  <a:lnTo>
                    <a:pt x="102" y="589"/>
                  </a:lnTo>
                  <a:lnTo>
                    <a:pt x="94" y="604"/>
                  </a:lnTo>
                  <a:lnTo>
                    <a:pt x="92" y="609"/>
                  </a:lnTo>
                  <a:lnTo>
                    <a:pt x="87" y="626"/>
                  </a:lnTo>
                  <a:lnTo>
                    <a:pt x="85" y="644"/>
                  </a:lnTo>
                  <a:lnTo>
                    <a:pt x="85" y="1009"/>
                  </a:lnTo>
                  <a:lnTo>
                    <a:pt x="83" y="1027"/>
                  </a:lnTo>
                  <a:lnTo>
                    <a:pt x="78" y="1044"/>
                  </a:lnTo>
                  <a:lnTo>
                    <a:pt x="84" y="1044"/>
                  </a:lnTo>
                  <a:lnTo>
                    <a:pt x="79" y="1040"/>
                  </a:lnTo>
                  <a:lnTo>
                    <a:pt x="71" y="1055"/>
                  </a:lnTo>
                  <a:lnTo>
                    <a:pt x="60" y="1069"/>
                  </a:lnTo>
                  <a:lnTo>
                    <a:pt x="46" y="1080"/>
                  </a:lnTo>
                  <a:lnTo>
                    <a:pt x="51" y="1084"/>
                  </a:lnTo>
                  <a:lnTo>
                    <a:pt x="48" y="1079"/>
                  </a:lnTo>
                  <a:lnTo>
                    <a:pt x="33" y="1087"/>
                  </a:lnTo>
                  <a:lnTo>
                    <a:pt x="16" y="1093"/>
                  </a:lnTo>
                  <a:lnTo>
                    <a:pt x="18" y="1098"/>
                  </a:lnTo>
                  <a:lnTo>
                    <a:pt x="18" y="1092"/>
                  </a:lnTo>
                  <a:lnTo>
                    <a:pt x="0" y="1094"/>
                  </a:lnTo>
                  <a:lnTo>
                    <a:pt x="0" y="1106"/>
                  </a:lnTo>
                  <a:lnTo>
                    <a:pt x="18" y="1104"/>
                  </a:lnTo>
                  <a:lnTo>
                    <a:pt x="21" y="1104"/>
                  </a:lnTo>
                  <a:lnTo>
                    <a:pt x="38" y="1098"/>
                  </a:lnTo>
                  <a:lnTo>
                    <a:pt x="53" y="1090"/>
                  </a:lnTo>
                  <a:lnTo>
                    <a:pt x="55" y="1089"/>
                  </a:lnTo>
                  <a:lnTo>
                    <a:pt x="69" y="1078"/>
                  </a:lnTo>
                  <a:lnTo>
                    <a:pt x="80" y="1064"/>
                  </a:lnTo>
                  <a:lnTo>
                    <a:pt x="88" y="1049"/>
                  </a:lnTo>
                  <a:lnTo>
                    <a:pt x="90" y="1044"/>
                  </a:lnTo>
                  <a:lnTo>
                    <a:pt x="95" y="1027"/>
                  </a:lnTo>
                  <a:lnTo>
                    <a:pt x="97" y="1009"/>
                  </a:lnTo>
                  <a:lnTo>
                    <a:pt x="97" y="644"/>
                  </a:lnTo>
                  <a:lnTo>
                    <a:pt x="99" y="626"/>
                  </a:lnTo>
                  <a:lnTo>
                    <a:pt x="104" y="609"/>
                  </a:lnTo>
                  <a:lnTo>
                    <a:pt x="98" y="609"/>
                  </a:lnTo>
                  <a:lnTo>
                    <a:pt x="103" y="613"/>
                  </a:lnTo>
                  <a:lnTo>
                    <a:pt x="111" y="598"/>
                  </a:lnTo>
                  <a:lnTo>
                    <a:pt x="122" y="584"/>
                  </a:lnTo>
                  <a:lnTo>
                    <a:pt x="136" y="573"/>
                  </a:lnTo>
                  <a:lnTo>
                    <a:pt x="131" y="569"/>
                  </a:lnTo>
                  <a:lnTo>
                    <a:pt x="134" y="574"/>
                  </a:lnTo>
                  <a:lnTo>
                    <a:pt x="149" y="566"/>
                  </a:lnTo>
                  <a:lnTo>
                    <a:pt x="166" y="560"/>
                  </a:lnTo>
                  <a:lnTo>
                    <a:pt x="164" y="555"/>
                  </a:lnTo>
                  <a:lnTo>
                    <a:pt x="164" y="561"/>
                  </a:lnTo>
                  <a:lnTo>
                    <a:pt x="182" y="559"/>
                  </a:lnTo>
                  <a:lnTo>
                    <a:pt x="184" y="558"/>
                  </a:lnTo>
                  <a:lnTo>
                    <a:pt x="186" y="557"/>
                  </a:lnTo>
                  <a:lnTo>
                    <a:pt x="188" y="553"/>
                  </a:lnTo>
                  <a:lnTo>
                    <a:pt x="186" y="549"/>
                  </a:lnTo>
                  <a:lnTo>
                    <a:pt x="184" y="548"/>
                  </a:lnTo>
                  <a:lnTo>
                    <a:pt x="182" y="547"/>
                  </a:lnTo>
                  <a:lnTo>
                    <a:pt x="164" y="545"/>
                  </a:lnTo>
                  <a:lnTo>
                    <a:pt x="164" y="551"/>
                  </a:lnTo>
                  <a:lnTo>
                    <a:pt x="166" y="546"/>
                  </a:lnTo>
                  <a:lnTo>
                    <a:pt x="149" y="540"/>
                  </a:lnTo>
                  <a:lnTo>
                    <a:pt x="134" y="532"/>
                  </a:lnTo>
                  <a:lnTo>
                    <a:pt x="131" y="537"/>
                  </a:lnTo>
                  <a:lnTo>
                    <a:pt x="136" y="533"/>
                  </a:lnTo>
                  <a:lnTo>
                    <a:pt x="122" y="522"/>
                  </a:lnTo>
                  <a:lnTo>
                    <a:pt x="111" y="508"/>
                  </a:lnTo>
                  <a:lnTo>
                    <a:pt x="103" y="493"/>
                  </a:lnTo>
                  <a:lnTo>
                    <a:pt x="98" y="497"/>
                  </a:lnTo>
                  <a:lnTo>
                    <a:pt x="104" y="497"/>
                  </a:lnTo>
                  <a:lnTo>
                    <a:pt x="99" y="480"/>
                  </a:lnTo>
                  <a:lnTo>
                    <a:pt x="97" y="462"/>
                  </a:lnTo>
                  <a:lnTo>
                    <a:pt x="97" y="97"/>
                  </a:lnTo>
                  <a:lnTo>
                    <a:pt x="95" y="79"/>
                  </a:lnTo>
                  <a:lnTo>
                    <a:pt x="90" y="62"/>
                  </a:lnTo>
                  <a:lnTo>
                    <a:pt x="88" y="57"/>
                  </a:lnTo>
                  <a:lnTo>
                    <a:pt x="80" y="42"/>
                  </a:lnTo>
                  <a:lnTo>
                    <a:pt x="69" y="28"/>
                  </a:lnTo>
                  <a:lnTo>
                    <a:pt x="55" y="17"/>
                  </a:lnTo>
                  <a:lnTo>
                    <a:pt x="53" y="16"/>
                  </a:lnTo>
                  <a:lnTo>
                    <a:pt x="38" y="8"/>
                  </a:lnTo>
                  <a:lnTo>
                    <a:pt x="21" y="2"/>
                  </a:lnTo>
                  <a:lnTo>
                    <a:pt x="18"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3856" name="Rectangle 513">
            <a:extLst>
              <a:ext uri="{FF2B5EF4-FFF2-40B4-BE49-F238E27FC236}">
                <a16:creationId xmlns:a16="http://schemas.microsoft.com/office/drawing/2014/main" id="{A303D989-0D12-4947-A283-DADB120E5C0F}"/>
              </a:ext>
            </a:extLst>
          </p:cNvPr>
          <p:cNvSpPr>
            <a:spLocks noChangeArrowheads="1"/>
          </p:cNvSpPr>
          <p:nvPr/>
        </p:nvSpPr>
        <p:spPr bwMode="auto">
          <a:xfrm rot="16200000">
            <a:off x="990481" y="827366"/>
            <a:ext cx="150201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„výměníky“</a:t>
            </a:r>
            <a:endParaRPr lang="cs-CZ" altLang="cs-CZ" sz="2400">
              <a:latin typeface="Times New Roman" panose="02020603050405020304" pitchFamily="18" charset="0"/>
            </a:endParaRPr>
          </a:p>
        </p:txBody>
      </p:sp>
      <p:grpSp>
        <p:nvGrpSpPr>
          <p:cNvPr id="33857" name="Group 514">
            <a:extLst>
              <a:ext uri="{FF2B5EF4-FFF2-40B4-BE49-F238E27FC236}">
                <a16:creationId xmlns:a16="http://schemas.microsoft.com/office/drawing/2014/main" id="{693FFDF8-792B-41DE-9FEA-147556578B10}"/>
              </a:ext>
            </a:extLst>
          </p:cNvPr>
          <p:cNvGrpSpPr>
            <a:grpSpLocks/>
          </p:cNvGrpSpPr>
          <p:nvPr/>
        </p:nvGrpSpPr>
        <p:grpSpPr bwMode="auto">
          <a:xfrm>
            <a:off x="2736850" y="857251"/>
            <a:ext cx="1703388" cy="885825"/>
            <a:chOff x="764" y="540"/>
            <a:chExt cx="1073" cy="558"/>
          </a:xfrm>
        </p:grpSpPr>
        <p:sp>
          <p:nvSpPr>
            <p:cNvPr id="33863" name="Freeform 515">
              <a:extLst>
                <a:ext uri="{FF2B5EF4-FFF2-40B4-BE49-F238E27FC236}">
                  <a16:creationId xmlns:a16="http://schemas.microsoft.com/office/drawing/2014/main" id="{A85CCB23-91E7-45A7-B7CE-C1B4FCC7D33A}"/>
                </a:ext>
              </a:extLst>
            </p:cNvPr>
            <p:cNvSpPr>
              <a:spLocks/>
            </p:cNvSpPr>
            <p:nvPr/>
          </p:nvSpPr>
          <p:spPr bwMode="auto">
            <a:xfrm>
              <a:off x="852" y="577"/>
              <a:ext cx="985" cy="521"/>
            </a:xfrm>
            <a:custGeom>
              <a:avLst/>
              <a:gdLst>
                <a:gd name="T0" fmla="*/ 974 w 985"/>
                <a:gd name="T1" fmla="*/ 521 h 521"/>
                <a:gd name="T2" fmla="*/ 985 w 985"/>
                <a:gd name="T3" fmla="*/ 500 h 521"/>
                <a:gd name="T4" fmla="*/ 11 w 985"/>
                <a:gd name="T5" fmla="*/ 0 h 521"/>
                <a:gd name="T6" fmla="*/ 0 w 985"/>
                <a:gd name="T7" fmla="*/ 21 h 521"/>
                <a:gd name="T8" fmla="*/ 974 w 985"/>
                <a:gd name="T9" fmla="*/ 521 h 521"/>
                <a:gd name="T10" fmla="*/ 0 60000 65536"/>
                <a:gd name="T11" fmla="*/ 0 60000 65536"/>
                <a:gd name="T12" fmla="*/ 0 60000 65536"/>
                <a:gd name="T13" fmla="*/ 0 60000 65536"/>
                <a:gd name="T14" fmla="*/ 0 60000 65536"/>
                <a:gd name="T15" fmla="*/ 0 w 985"/>
                <a:gd name="T16" fmla="*/ 0 h 521"/>
                <a:gd name="T17" fmla="*/ 985 w 985"/>
                <a:gd name="T18" fmla="*/ 521 h 521"/>
              </a:gdLst>
              <a:ahLst/>
              <a:cxnLst>
                <a:cxn ang="T10">
                  <a:pos x="T0" y="T1"/>
                </a:cxn>
                <a:cxn ang="T11">
                  <a:pos x="T2" y="T3"/>
                </a:cxn>
                <a:cxn ang="T12">
                  <a:pos x="T4" y="T5"/>
                </a:cxn>
                <a:cxn ang="T13">
                  <a:pos x="T6" y="T7"/>
                </a:cxn>
                <a:cxn ang="T14">
                  <a:pos x="T8" y="T9"/>
                </a:cxn>
              </a:cxnLst>
              <a:rect l="T15" t="T16" r="T17" b="T18"/>
              <a:pathLst>
                <a:path w="985" h="521">
                  <a:moveTo>
                    <a:pt x="974" y="521"/>
                  </a:moveTo>
                  <a:lnTo>
                    <a:pt x="985" y="500"/>
                  </a:lnTo>
                  <a:lnTo>
                    <a:pt x="11" y="0"/>
                  </a:lnTo>
                  <a:lnTo>
                    <a:pt x="0" y="21"/>
                  </a:lnTo>
                  <a:lnTo>
                    <a:pt x="974" y="5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4" name="Freeform 516">
              <a:extLst>
                <a:ext uri="{FF2B5EF4-FFF2-40B4-BE49-F238E27FC236}">
                  <a16:creationId xmlns:a16="http://schemas.microsoft.com/office/drawing/2014/main" id="{46511FCA-049A-4DF4-8418-6064E1A2930A}"/>
                </a:ext>
              </a:extLst>
            </p:cNvPr>
            <p:cNvSpPr>
              <a:spLocks/>
            </p:cNvSpPr>
            <p:nvPr/>
          </p:nvSpPr>
          <p:spPr bwMode="auto">
            <a:xfrm>
              <a:off x="764" y="540"/>
              <a:ext cx="120" cy="96"/>
            </a:xfrm>
            <a:custGeom>
              <a:avLst/>
              <a:gdLst>
                <a:gd name="T0" fmla="*/ 120 w 120"/>
                <a:gd name="T1" fmla="*/ 1 h 96"/>
                <a:gd name="T2" fmla="*/ 0 w 120"/>
                <a:gd name="T3" fmla="*/ 0 h 96"/>
                <a:gd name="T4" fmla="*/ 71 w 120"/>
                <a:gd name="T5" fmla="*/ 96 h 96"/>
                <a:gd name="T6" fmla="*/ 120 w 120"/>
                <a:gd name="T7" fmla="*/ 1 h 96"/>
                <a:gd name="T8" fmla="*/ 0 60000 65536"/>
                <a:gd name="T9" fmla="*/ 0 60000 65536"/>
                <a:gd name="T10" fmla="*/ 0 60000 65536"/>
                <a:gd name="T11" fmla="*/ 0 60000 65536"/>
                <a:gd name="T12" fmla="*/ 0 w 120"/>
                <a:gd name="T13" fmla="*/ 0 h 96"/>
                <a:gd name="T14" fmla="*/ 120 w 120"/>
                <a:gd name="T15" fmla="*/ 96 h 96"/>
              </a:gdLst>
              <a:ahLst/>
              <a:cxnLst>
                <a:cxn ang="T8">
                  <a:pos x="T0" y="T1"/>
                </a:cxn>
                <a:cxn ang="T9">
                  <a:pos x="T2" y="T3"/>
                </a:cxn>
                <a:cxn ang="T10">
                  <a:pos x="T4" y="T5"/>
                </a:cxn>
                <a:cxn ang="T11">
                  <a:pos x="T6" y="T7"/>
                </a:cxn>
              </a:cxnLst>
              <a:rect l="T12" t="T13" r="T14" b="T15"/>
              <a:pathLst>
                <a:path w="120" h="96">
                  <a:moveTo>
                    <a:pt x="120" y="1"/>
                  </a:moveTo>
                  <a:lnTo>
                    <a:pt x="0" y="0"/>
                  </a:lnTo>
                  <a:lnTo>
                    <a:pt x="71" y="96"/>
                  </a:lnTo>
                  <a:lnTo>
                    <a:pt x="12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49701" name="Rectangle 517">
            <a:extLst>
              <a:ext uri="{FF2B5EF4-FFF2-40B4-BE49-F238E27FC236}">
                <a16:creationId xmlns:a16="http://schemas.microsoft.com/office/drawing/2014/main" id="{911C106F-DD03-4031-B3D3-AA23F1DDC91D}"/>
              </a:ext>
            </a:extLst>
          </p:cNvPr>
          <p:cNvSpPr>
            <a:spLocks noChangeArrowheads="1"/>
          </p:cNvSpPr>
          <p:nvPr/>
        </p:nvSpPr>
        <p:spPr bwMode="auto">
          <a:xfrm>
            <a:off x="3071813" y="2703513"/>
            <a:ext cx="121187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Cirkulace</a:t>
            </a:r>
            <a:endParaRPr lang="cs-CZ" altLang="cs-CZ" sz="2400">
              <a:latin typeface="Times New Roman" panose="02020603050405020304" pitchFamily="18" charset="0"/>
            </a:endParaRPr>
          </a:p>
        </p:txBody>
      </p:sp>
      <p:grpSp>
        <p:nvGrpSpPr>
          <p:cNvPr id="61442" name="Group 518">
            <a:extLst>
              <a:ext uri="{FF2B5EF4-FFF2-40B4-BE49-F238E27FC236}">
                <a16:creationId xmlns:a16="http://schemas.microsoft.com/office/drawing/2014/main" id="{233B7DFA-AC1C-465F-A8A1-04B5E923C07C}"/>
              </a:ext>
            </a:extLst>
          </p:cNvPr>
          <p:cNvGrpSpPr>
            <a:grpSpLocks/>
          </p:cNvGrpSpPr>
          <p:nvPr/>
        </p:nvGrpSpPr>
        <p:grpSpPr bwMode="auto">
          <a:xfrm>
            <a:off x="2740025" y="2601913"/>
            <a:ext cx="9620250" cy="933450"/>
            <a:chOff x="845" y="1503"/>
            <a:chExt cx="4769" cy="588"/>
          </a:xfrm>
        </p:grpSpPr>
        <p:sp>
          <p:nvSpPr>
            <p:cNvPr id="33861" name="Freeform 519">
              <a:extLst>
                <a:ext uri="{FF2B5EF4-FFF2-40B4-BE49-F238E27FC236}">
                  <a16:creationId xmlns:a16="http://schemas.microsoft.com/office/drawing/2014/main" id="{F51ABDF1-1E9E-4305-929B-7FD7A1527740}"/>
                </a:ext>
              </a:extLst>
            </p:cNvPr>
            <p:cNvSpPr>
              <a:spLocks/>
            </p:cNvSpPr>
            <p:nvPr/>
          </p:nvSpPr>
          <p:spPr bwMode="auto">
            <a:xfrm>
              <a:off x="845" y="1503"/>
              <a:ext cx="102" cy="588"/>
            </a:xfrm>
            <a:custGeom>
              <a:avLst/>
              <a:gdLst>
                <a:gd name="T0" fmla="*/ 102 w 102"/>
                <a:gd name="T1" fmla="*/ 0 h 588"/>
                <a:gd name="T2" fmla="*/ 90 w 102"/>
                <a:gd name="T3" fmla="*/ 1 h 588"/>
                <a:gd name="T4" fmla="*/ 72 w 102"/>
                <a:gd name="T5" fmla="*/ 9 h 588"/>
                <a:gd name="T6" fmla="*/ 63 w 102"/>
                <a:gd name="T7" fmla="*/ 15 h 588"/>
                <a:gd name="T8" fmla="*/ 53 w 102"/>
                <a:gd name="T9" fmla="*/ 31 h 588"/>
                <a:gd name="T10" fmla="*/ 49 w 102"/>
                <a:gd name="T11" fmla="*/ 44 h 588"/>
                <a:gd name="T12" fmla="*/ 48 w 102"/>
                <a:gd name="T13" fmla="*/ 246 h 588"/>
                <a:gd name="T14" fmla="*/ 44 w 102"/>
                <a:gd name="T15" fmla="*/ 265 h 588"/>
                <a:gd name="T16" fmla="*/ 46 w 102"/>
                <a:gd name="T17" fmla="*/ 260 h 588"/>
                <a:gd name="T18" fmla="*/ 36 w 102"/>
                <a:gd name="T19" fmla="*/ 276 h 588"/>
                <a:gd name="T20" fmla="*/ 33 w 102"/>
                <a:gd name="T21" fmla="*/ 286 h 588"/>
                <a:gd name="T22" fmla="*/ 22 w 102"/>
                <a:gd name="T23" fmla="*/ 285 h 588"/>
                <a:gd name="T24" fmla="*/ 16 w 102"/>
                <a:gd name="T25" fmla="*/ 293 h 588"/>
                <a:gd name="T26" fmla="*/ 6 w 102"/>
                <a:gd name="T27" fmla="*/ 288 h 588"/>
                <a:gd name="T28" fmla="*/ 4 w 102"/>
                <a:gd name="T29" fmla="*/ 289 h 588"/>
                <a:gd name="T30" fmla="*/ 0 w 102"/>
                <a:gd name="T31" fmla="*/ 294 h 588"/>
                <a:gd name="T32" fmla="*/ 4 w 102"/>
                <a:gd name="T33" fmla="*/ 299 h 588"/>
                <a:gd name="T34" fmla="*/ 16 w 102"/>
                <a:gd name="T35" fmla="*/ 301 h 588"/>
                <a:gd name="T36" fmla="*/ 13 w 102"/>
                <a:gd name="T37" fmla="*/ 300 h 588"/>
                <a:gd name="T38" fmla="*/ 31 w 102"/>
                <a:gd name="T39" fmla="*/ 308 h 588"/>
                <a:gd name="T40" fmla="*/ 29 w 102"/>
                <a:gd name="T41" fmla="*/ 307 h 588"/>
                <a:gd name="T42" fmla="*/ 41 w 102"/>
                <a:gd name="T43" fmla="*/ 319 h 588"/>
                <a:gd name="T44" fmla="*/ 50 w 102"/>
                <a:gd name="T45" fmla="*/ 323 h 588"/>
                <a:gd name="T46" fmla="*/ 47 w 102"/>
                <a:gd name="T47" fmla="*/ 332 h 588"/>
                <a:gd name="T48" fmla="*/ 48 w 102"/>
                <a:gd name="T49" fmla="*/ 534 h 588"/>
                <a:gd name="T50" fmla="*/ 52 w 102"/>
                <a:gd name="T51" fmla="*/ 553 h 588"/>
                <a:gd name="T52" fmla="*/ 58 w 102"/>
                <a:gd name="T53" fmla="*/ 566 h 588"/>
                <a:gd name="T54" fmla="*/ 70 w 102"/>
                <a:gd name="T55" fmla="*/ 578 h 588"/>
                <a:gd name="T56" fmla="*/ 81 w 102"/>
                <a:gd name="T57" fmla="*/ 584 h 588"/>
                <a:gd name="T58" fmla="*/ 92 w 102"/>
                <a:gd name="T59" fmla="*/ 587 h 588"/>
                <a:gd name="T60" fmla="*/ 102 w 102"/>
                <a:gd name="T61" fmla="*/ 576 h 588"/>
                <a:gd name="T62" fmla="*/ 92 w 102"/>
                <a:gd name="T63" fmla="*/ 581 h 588"/>
                <a:gd name="T64" fmla="*/ 86 w 102"/>
                <a:gd name="T65" fmla="*/ 573 h 588"/>
                <a:gd name="T66" fmla="*/ 75 w 102"/>
                <a:gd name="T67" fmla="*/ 574 h 588"/>
                <a:gd name="T68" fmla="*/ 72 w 102"/>
                <a:gd name="T69" fmla="*/ 564 h 588"/>
                <a:gd name="T70" fmla="*/ 62 w 102"/>
                <a:gd name="T71" fmla="*/ 548 h 588"/>
                <a:gd name="T72" fmla="*/ 64 w 102"/>
                <a:gd name="T73" fmla="*/ 553 h 588"/>
                <a:gd name="T74" fmla="*/ 60 w 102"/>
                <a:gd name="T75" fmla="*/ 534 h 588"/>
                <a:gd name="T76" fmla="*/ 59 w 102"/>
                <a:gd name="T77" fmla="*/ 332 h 588"/>
                <a:gd name="T78" fmla="*/ 55 w 102"/>
                <a:gd name="T79" fmla="*/ 319 h 588"/>
                <a:gd name="T80" fmla="*/ 45 w 102"/>
                <a:gd name="T81" fmla="*/ 303 h 588"/>
                <a:gd name="T82" fmla="*/ 36 w 102"/>
                <a:gd name="T83" fmla="*/ 297 h 588"/>
                <a:gd name="T84" fmla="*/ 18 w 102"/>
                <a:gd name="T85" fmla="*/ 289 h 588"/>
                <a:gd name="T86" fmla="*/ 6 w 102"/>
                <a:gd name="T87" fmla="*/ 288 h 588"/>
                <a:gd name="T88" fmla="*/ 8 w 102"/>
                <a:gd name="T89" fmla="*/ 299 h 588"/>
                <a:gd name="T90" fmla="*/ 12 w 102"/>
                <a:gd name="T91" fmla="*/ 294 h 588"/>
                <a:gd name="T92" fmla="*/ 8 w 102"/>
                <a:gd name="T93" fmla="*/ 289 h 588"/>
                <a:gd name="T94" fmla="*/ 6 w 102"/>
                <a:gd name="T95" fmla="*/ 300 h 588"/>
                <a:gd name="T96" fmla="*/ 18 w 102"/>
                <a:gd name="T97" fmla="*/ 299 h 588"/>
                <a:gd name="T98" fmla="*/ 36 w 102"/>
                <a:gd name="T99" fmla="*/ 291 h 588"/>
                <a:gd name="T100" fmla="*/ 45 w 102"/>
                <a:gd name="T101" fmla="*/ 285 h 588"/>
                <a:gd name="T102" fmla="*/ 55 w 102"/>
                <a:gd name="T103" fmla="*/ 269 h 588"/>
                <a:gd name="T104" fmla="*/ 56 w 102"/>
                <a:gd name="T105" fmla="*/ 265 h 588"/>
                <a:gd name="T106" fmla="*/ 60 w 102"/>
                <a:gd name="T107" fmla="*/ 246 h 588"/>
                <a:gd name="T108" fmla="*/ 61 w 102"/>
                <a:gd name="T109" fmla="*/ 44 h 588"/>
                <a:gd name="T110" fmla="*/ 58 w 102"/>
                <a:gd name="T111" fmla="*/ 35 h 588"/>
                <a:gd name="T112" fmla="*/ 67 w 102"/>
                <a:gd name="T113" fmla="*/ 31 h 588"/>
                <a:gd name="T114" fmla="*/ 79 w 102"/>
                <a:gd name="T115" fmla="*/ 19 h 588"/>
                <a:gd name="T116" fmla="*/ 77 w 102"/>
                <a:gd name="T117" fmla="*/ 20 h 588"/>
                <a:gd name="T118" fmla="*/ 95 w 102"/>
                <a:gd name="T119" fmla="*/ 12 h 588"/>
                <a:gd name="T120" fmla="*/ 92 w 102"/>
                <a:gd name="T121" fmla="*/ 13 h 5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
                <a:gd name="T184" fmla="*/ 0 h 588"/>
                <a:gd name="T185" fmla="*/ 102 w 102"/>
                <a:gd name="T186" fmla="*/ 588 h 5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 h="588">
                  <a:moveTo>
                    <a:pt x="102" y="12"/>
                  </a:moveTo>
                  <a:lnTo>
                    <a:pt x="102" y="0"/>
                  </a:lnTo>
                  <a:lnTo>
                    <a:pt x="92" y="1"/>
                  </a:lnTo>
                  <a:lnTo>
                    <a:pt x="90" y="1"/>
                  </a:lnTo>
                  <a:lnTo>
                    <a:pt x="81" y="4"/>
                  </a:lnTo>
                  <a:lnTo>
                    <a:pt x="72" y="9"/>
                  </a:lnTo>
                  <a:lnTo>
                    <a:pt x="70" y="10"/>
                  </a:lnTo>
                  <a:lnTo>
                    <a:pt x="63" y="15"/>
                  </a:lnTo>
                  <a:lnTo>
                    <a:pt x="58" y="22"/>
                  </a:lnTo>
                  <a:lnTo>
                    <a:pt x="53" y="31"/>
                  </a:lnTo>
                  <a:lnTo>
                    <a:pt x="52" y="35"/>
                  </a:lnTo>
                  <a:lnTo>
                    <a:pt x="49" y="44"/>
                  </a:lnTo>
                  <a:lnTo>
                    <a:pt x="48" y="54"/>
                  </a:lnTo>
                  <a:lnTo>
                    <a:pt x="48" y="246"/>
                  </a:lnTo>
                  <a:lnTo>
                    <a:pt x="47" y="256"/>
                  </a:lnTo>
                  <a:lnTo>
                    <a:pt x="44" y="265"/>
                  </a:lnTo>
                  <a:lnTo>
                    <a:pt x="50" y="265"/>
                  </a:lnTo>
                  <a:lnTo>
                    <a:pt x="46" y="260"/>
                  </a:lnTo>
                  <a:lnTo>
                    <a:pt x="41" y="269"/>
                  </a:lnTo>
                  <a:lnTo>
                    <a:pt x="36" y="276"/>
                  </a:lnTo>
                  <a:lnTo>
                    <a:pt x="29" y="281"/>
                  </a:lnTo>
                  <a:lnTo>
                    <a:pt x="33" y="286"/>
                  </a:lnTo>
                  <a:lnTo>
                    <a:pt x="31" y="280"/>
                  </a:lnTo>
                  <a:lnTo>
                    <a:pt x="22" y="285"/>
                  </a:lnTo>
                  <a:lnTo>
                    <a:pt x="13" y="288"/>
                  </a:lnTo>
                  <a:lnTo>
                    <a:pt x="16" y="293"/>
                  </a:lnTo>
                  <a:lnTo>
                    <a:pt x="16" y="287"/>
                  </a:lnTo>
                  <a:lnTo>
                    <a:pt x="6" y="288"/>
                  </a:lnTo>
                  <a:lnTo>
                    <a:pt x="4" y="289"/>
                  </a:lnTo>
                  <a:lnTo>
                    <a:pt x="2" y="290"/>
                  </a:lnTo>
                  <a:lnTo>
                    <a:pt x="0" y="294"/>
                  </a:lnTo>
                  <a:lnTo>
                    <a:pt x="2" y="298"/>
                  </a:lnTo>
                  <a:lnTo>
                    <a:pt x="4" y="299"/>
                  </a:lnTo>
                  <a:lnTo>
                    <a:pt x="6" y="300"/>
                  </a:lnTo>
                  <a:lnTo>
                    <a:pt x="16" y="301"/>
                  </a:lnTo>
                  <a:lnTo>
                    <a:pt x="16" y="295"/>
                  </a:lnTo>
                  <a:lnTo>
                    <a:pt x="13" y="300"/>
                  </a:lnTo>
                  <a:lnTo>
                    <a:pt x="22" y="303"/>
                  </a:lnTo>
                  <a:lnTo>
                    <a:pt x="31" y="308"/>
                  </a:lnTo>
                  <a:lnTo>
                    <a:pt x="33" y="302"/>
                  </a:lnTo>
                  <a:lnTo>
                    <a:pt x="29" y="307"/>
                  </a:lnTo>
                  <a:lnTo>
                    <a:pt x="36" y="312"/>
                  </a:lnTo>
                  <a:lnTo>
                    <a:pt x="41" y="319"/>
                  </a:lnTo>
                  <a:lnTo>
                    <a:pt x="46" y="328"/>
                  </a:lnTo>
                  <a:lnTo>
                    <a:pt x="50" y="323"/>
                  </a:lnTo>
                  <a:lnTo>
                    <a:pt x="44" y="323"/>
                  </a:lnTo>
                  <a:lnTo>
                    <a:pt x="47" y="332"/>
                  </a:lnTo>
                  <a:lnTo>
                    <a:pt x="48" y="342"/>
                  </a:lnTo>
                  <a:lnTo>
                    <a:pt x="48" y="534"/>
                  </a:lnTo>
                  <a:lnTo>
                    <a:pt x="49" y="544"/>
                  </a:lnTo>
                  <a:lnTo>
                    <a:pt x="52" y="553"/>
                  </a:lnTo>
                  <a:lnTo>
                    <a:pt x="53" y="557"/>
                  </a:lnTo>
                  <a:lnTo>
                    <a:pt x="58" y="566"/>
                  </a:lnTo>
                  <a:lnTo>
                    <a:pt x="63" y="573"/>
                  </a:lnTo>
                  <a:lnTo>
                    <a:pt x="70" y="578"/>
                  </a:lnTo>
                  <a:lnTo>
                    <a:pt x="72" y="579"/>
                  </a:lnTo>
                  <a:lnTo>
                    <a:pt x="81" y="584"/>
                  </a:lnTo>
                  <a:lnTo>
                    <a:pt x="90" y="587"/>
                  </a:lnTo>
                  <a:lnTo>
                    <a:pt x="92" y="587"/>
                  </a:lnTo>
                  <a:lnTo>
                    <a:pt x="102" y="588"/>
                  </a:lnTo>
                  <a:lnTo>
                    <a:pt x="102" y="576"/>
                  </a:lnTo>
                  <a:lnTo>
                    <a:pt x="92" y="575"/>
                  </a:lnTo>
                  <a:lnTo>
                    <a:pt x="92" y="581"/>
                  </a:lnTo>
                  <a:lnTo>
                    <a:pt x="95" y="576"/>
                  </a:lnTo>
                  <a:lnTo>
                    <a:pt x="86" y="573"/>
                  </a:lnTo>
                  <a:lnTo>
                    <a:pt x="77" y="568"/>
                  </a:lnTo>
                  <a:lnTo>
                    <a:pt x="75" y="574"/>
                  </a:lnTo>
                  <a:lnTo>
                    <a:pt x="79" y="569"/>
                  </a:lnTo>
                  <a:lnTo>
                    <a:pt x="72" y="564"/>
                  </a:lnTo>
                  <a:lnTo>
                    <a:pt x="67" y="557"/>
                  </a:lnTo>
                  <a:lnTo>
                    <a:pt x="62" y="548"/>
                  </a:lnTo>
                  <a:lnTo>
                    <a:pt x="58" y="553"/>
                  </a:lnTo>
                  <a:lnTo>
                    <a:pt x="64" y="553"/>
                  </a:lnTo>
                  <a:lnTo>
                    <a:pt x="61" y="544"/>
                  </a:lnTo>
                  <a:lnTo>
                    <a:pt x="60" y="534"/>
                  </a:lnTo>
                  <a:lnTo>
                    <a:pt x="60" y="342"/>
                  </a:lnTo>
                  <a:lnTo>
                    <a:pt x="59" y="332"/>
                  </a:lnTo>
                  <a:lnTo>
                    <a:pt x="56" y="323"/>
                  </a:lnTo>
                  <a:lnTo>
                    <a:pt x="55" y="319"/>
                  </a:lnTo>
                  <a:lnTo>
                    <a:pt x="50" y="310"/>
                  </a:lnTo>
                  <a:lnTo>
                    <a:pt x="45" y="303"/>
                  </a:lnTo>
                  <a:lnTo>
                    <a:pt x="38" y="298"/>
                  </a:lnTo>
                  <a:lnTo>
                    <a:pt x="36" y="297"/>
                  </a:lnTo>
                  <a:lnTo>
                    <a:pt x="27" y="292"/>
                  </a:lnTo>
                  <a:lnTo>
                    <a:pt x="18" y="289"/>
                  </a:lnTo>
                  <a:lnTo>
                    <a:pt x="16" y="289"/>
                  </a:lnTo>
                  <a:lnTo>
                    <a:pt x="6" y="288"/>
                  </a:lnTo>
                  <a:lnTo>
                    <a:pt x="6" y="300"/>
                  </a:lnTo>
                  <a:lnTo>
                    <a:pt x="8" y="299"/>
                  </a:lnTo>
                  <a:lnTo>
                    <a:pt x="10" y="298"/>
                  </a:lnTo>
                  <a:lnTo>
                    <a:pt x="12" y="294"/>
                  </a:lnTo>
                  <a:lnTo>
                    <a:pt x="10" y="290"/>
                  </a:lnTo>
                  <a:lnTo>
                    <a:pt x="8" y="289"/>
                  </a:lnTo>
                  <a:lnTo>
                    <a:pt x="6" y="294"/>
                  </a:lnTo>
                  <a:lnTo>
                    <a:pt x="6" y="300"/>
                  </a:lnTo>
                  <a:lnTo>
                    <a:pt x="16" y="299"/>
                  </a:lnTo>
                  <a:lnTo>
                    <a:pt x="18" y="299"/>
                  </a:lnTo>
                  <a:lnTo>
                    <a:pt x="27" y="296"/>
                  </a:lnTo>
                  <a:lnTo>
                    <a:pt x="36" y="291"/>
                  </a:lnTo>
                  <a:lnTo>
                    <a:pt x="38" y="290"/>
                  </a:lnTo>
                  <a:lnTo>
                    <a:pt x="45" y="285"/>
                  </a:lnTo>
                  <a:lnTo>
                    <a:pt x="50" y="278"/>
                  </a:lnTo>
                  <a:lnTo>
                    <a:pt x="55" y="269"/>
                  </a:lnTo>
                  <a:lnTo>
                    <a:pt x="56" y="265"/>
                  </a:lnTo>
                  <a:lnTo>
                    <a:pt x="59" y="256"/>
                  </a:lnTo>
                  <a:lnTo>
                    <a:pt x="60" y="246"/>
                  </a:lnTo>
                  <a:lnTo>
                    <a:pt x="60" y="54"/>
                  </a:lnTo>
                  <a:lnTo>
                    <a:pt x="61" y="44"/>
                  </a:lnTo>
                  <a:lnTo>
                    <a:pt x="64" y="35"/>
                  </a:lnTo>
                  <a:lnTo>
                    <a:pt x="58" y="35"/>
                  </a:lnTo>
                  <a:lnTo>
                    <a:pt x="62" y="40"/>
                  </a:lnTo>
                  <a:lnTo>
                    <a:pt x="67" y="31"/>
                  </a:lnTo>
                  <a:lnTo>
                    <a:pt x="72" y="24"/>
                  </a:lnTo>
                  <a:lnTo>
                    <a:pt x="79" y="19"/>
                  </a:lnTo>
                  <a:lnTo>
                    <a:pt x="75" y="14"/>
                  </a:lnTo>
                  <a:lnTo>
                    <a:pt x="77" y="20"/>
                  </a:lnTo>
                  <a:lnTo>
                    <a:pt x="86" y="15"/>
                  </a:lnTo>
                  <a:lnTo>
                    <a:pt x="95" y="12"/>
                  </a:lnTo>
                  <a:lnTo>
                    <a:pt x="92" y="7"/>
                  </a:lnTo>
                  <a:lnTo>
                    <a:pt x="92" y="13"/>
                  </a:lnTo>
                  <a:lnTo>
                    <a:pt x="10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2" name="Freeform 520">
              <a:extLst>
                <a:ext uri="{FF2B5EF4-FFF2-40B4-BE49-F238E27FC236}">
                  <a16:creationId xmlns:a16="http://schemas.microsoft.com/office/drawing/2014/main" id="{D4D5D63D-6F32-4A4F-A2C5-4561324962DC}"/>
                </a:ext>
              </a:extLst>
            </p:cNvPr>
            <p:cNvSpPr>
              <a:spLocks/>
            </p:cNvSpPr>
            <p:nvPr/>
          </p:nvSpPr>
          <p:spPr bwMode="auto">
            <a:xfrm>
              <a:off x="5512" y="1503"/>
              <a:ext cx="102" cy="588"/>
            </a:xfrm>
            <a:custGeom>
              <a:avLst/>
              <a:gdLst>
                <a:gd name="T0" fmla="*/ 0 w 102"/>
                <a:gd name="T1" fmla="*/ 12 h 588"/>
                <a:gd name="T2" fmla="*/ 10 w 102"/>
                <a:gd name="T3" fmla="*/ 7 h 588"/>
                <a:gd name="T4" fmla="*/ 16 w 102"/>
                <a:gd name="T5" fmla="*/ 15 h 588"/>
                <a:gd name="T6" fmla="*/ 27 w 102"/>
                <a:gd name="T7" fmla="*/ 14 h 588"/>
                <a:gd name="T8" fmla="*/ 30 w 102"/>
                <a:gd name="T9" fmla="*/ 24 h 588"/>
                <a:gd name="T10" fmla="*/ 40 w 102"/>
                <a:gd name="T11" fmla="*/ 40 h 588"/>
                <a:gd name="T12" fmla="*/ 38 w 102"/>
                <a:gd name="T13" fmla="*/ 35 h 588"/>
                <a:gd name="T14" fmla="*/ 42 w 102"/>
                <a:gd name="T15" fmla="*/ 54 h 588"/>
                <a:gd name="T16" fmla="*/ 43 w 102"/>
                <a:gd name="T17" fmla="*/ 256 h 588"/>
                <a:gd name="T18" fmla="*/ 47 w 102"/>
                <a:gd name="T19" fmla="*/ 269 h 588"/>
                <a:gd name="T20" fmla="*/ 57 w 102"/>
                <a:gd name="T21" fmla="*/ 285 h 588"/>
                <a:gd name="T22" fmla="*/ 66 w 102"/>
                <a:gd name="T23" fmla="*/ 291 h 588"/>
                <a:gd name="T24" fmla="*/ 84 w 102"/>
                <a:gd name="T25" fmla="*/ 299 h 588"/>
                <a:gd name="T26" fmla="*/ 96 w 102"/>
                <a:gd name="T27" fmla="*/ 300 h 588"/>
                <a:gd name="T28" fmla="*/ 96 w 102"/>
                <a:gd name="T29" fmla="*/ 288 h 588"/>
                <a:gd name="T30" fmla="*/ 92 w 102"/>
                <a:gd name="T31" fmla="*/ 290 h 588"/>
                <a:gd name="T32" fmla="*/ 92 w 102"/>
                <a:gd name="T33" fmla="*/ 298 h 588"/>
                <a:gd name="T34" fmla="*/ 96 w 102"/>
                <a:gd name="T35" fmla="*/ 288 h 588"/>
                <a:gd name="T36" fmla="*/ 84 w 102"/>
                <a:gd name="T37" fmla="*/ 289 h 588"/>
                <a:gd name="T38" fmla="*/ 66 w 102"/>
                <a:gd name="T39" fmla="*/ 297 h 588"/>
                <a:gd name="T40" fmla="*/ 57 w 102"/>
                <a:gd name="T41" fmla="*/ 303 h 588"/>
                <a:gd name="T42" fmla="*/ 47 w 102"/>
                <a:gd name="T43" fmla="*/ 319 h 588"/>
                <a:gd name="T44" fmla="*/ 43 w 102"/>
                <a:gd name="T45" fmla="*/ 332 h 588"/>
                <a:gd name="T46" fmla="*/ 42 w 102"/>
                <a:gd name="T47" fmla="*/ 534 h 588"/>
                <a:gd name="T48" fmla="*/ 38 w 102"/>
                <a:gd name="T49" fmla="*/ 553 h 588"/>
                <a:gd name="T50" fmla="*/ 40 w 102"/>
                <a:gd name="T51" fmla="*/ 548 h 588"/>
                <a:gd name="T52" fmla="*/ 30 w 102"/>
                <a:gd name="T53" fmla="*/ 564 h 588"/>
                <a:gd name="T54" fmla="*/ 27 w 102"/>
                <a:gd name="T55" fmla="*/ 574 h 588"/>
                <a:gd name="T56" fmla="*/ 16 w 102"/>
                <a:gd name="T57" fmla="*/ 573 h 588"/>
                <a:gd name="T58" fmla="*/ 10 w 102"/>
                <a:gd name="T59" fmla="*/ 581 h 588"/>
                <a:gd name="T60" fmla="*/ 0 w 102"/>
                <a:gd name="T61" fmla="*/ 576 h 588"/>
                <a:gd name="T62" fmla="*/ 10 w 102"/>
                <a:gd name="T63" fmla="*/ 587 h 588"/>
                <a:gd name="T64" fmla="*/ 21 w 102"/>
                <a:gd name="T65" fmla="*/ 584 h 588"/>
                <a:gd name="T66" fmla="*/ 32 w 102"/>
                <a:gd name="T67" fmla="*/ 578 h 588"/>
                <a:gd name="T68" fmla="*/ 44 w 102"/>
                <a:gd name="T69" fmla="*/ 566 h 588"/>
                <a:gd name="T70" fmla="*/ 50 w 102"/>
                <a:gd name="T71" fmla="*/ 553 h 588"/>
                <a:gd name="T72" fmla="*/ 53 w 102"/>
                <a:gd name="T73" fmla="*/ 544 h 588"/>
                <a:gd name="T74" fmla="*/ 54 w 102"/>
                <a:gd name="T75" fmla="*/ 342 h 588"/>
                <a:gd name="T76" fmla="*/ 58 w 102"/>
                <a:gd name="T77" fmla="*/ 323 h 588"/>
                <a:gd name="T78" fmla="*/ 56 w 102"/>
                <a:gd name="T79" fmla="*/ 328 h 588"/>
                <a:gd name="T80" fmla="*/ 66 w 102"/>
                <a:gd name="T81" fmla="*/ 312 h 588"/>
                <a:gd name="T82" fmla="*/ 69 w 102"/>
                <a:gd name="T83" fmla="*/ 302 h 588"/>
                <a:gd name="T84" fmla="*/ 80 w 102"/>
                <a:gd name="T85" fmla="*/ 303 h 588"/>
                <a:gd name="T86" fmla="*/ 86 w 102"/>
                <a:gd name="T87" fmla="*/ 295 h 588"/>
                <a:gd name="T88" fmla="*/ 96 w 102"/>
                <a:gd name="T89" fmla="*/ 300 h 588"/>
                <a:gd name="T90" fmla="*/ 98 w 102"/>
                <a:gd name="T91" fmla="*/ 299 h 588"/>
                <a:gd name="T92" fmla="*/ 102 w 102"/>
                <a:gd name="T93" fmla="*/ 294 h 588"/>
                <a:gd name="T94" fmla="*/ 98 w 102"/>
                <a:gd name="T95" fmla="*/ 289 h 588"/>
                <a:gd name="T96" fmla="*/ 86 w 102"/>
                <a:gd name="T97" fmla="*/ 287 h 588"/>
                <a:gd name="T98" fmla="*/ 89 w 102"/>
                <a:gd name="T99" fmla="*/ 288 h 588"/>
                <a:gd name="T100" fmla="*/ 71 w 102"/>
                <a:gd name="T101" fmla="*/ 280 h 588"/>
                <a:gd name="T102" fmla="*/ 73 w 102"/>
                <a:gd name="T103" fmla="*/ 281 h 588"/>
                <a:gd name="T104" fmla="*/ 61 w 102"/>
                <a:gd name="T105" fmla="*/ 269 h 588"/>
                <a:gd name="T106" fmla="*/ 52 w 102"/>
                <a:gd name="T107" fmla="*/ 265 h 588"/>
                <a:gd name="T108" fmla="*/ 55 w 102"/>
                <a:gd name="T109" fmla="*/ 256 h 588"/>
                <a:gd name="T110" fmla="*/ 54 w 102"/>
                <a:gd name="T111" fmla="*/ 54 h 588"/>
                <a:gd name="T112" fmla="*/ 50 w 102"/>
                <a:gd name="T113" fmla="*/ 35 h 588"/>
                <a:gd name="T114" fmla="*/ 44 w 102"/>
                <a:gd name="T115" fmla="*/ 22 h 588"/>
                <a:gd name="T116" fmla="*/ 32 w 102"/>
                <a:gd name="T117" fmla="*/ 10 h 588"/>
                <a:gd name="T118" fmla="*/ 21 w 102"/>
                <a:gd name="T119" fmla="*/ 4 h 588"/>
                <a:gd name="T120" fmla="*/ 10 w 102"/>
                <a:gd name="T121" fmla="*/ 1 h 5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
                <a:gd name="T184" fmla="*/ 0 h 588"/>
                <a:gd name="T185" fmla="*/ 102 w 102"/>
                <a:gd name="T186" fmla="*/ 588 h 5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 h="588">
                  <a:moveTo>
                    <a:pt x="0" y="0"/>
                  </a:moveTo>
                  <a:lnTo>
                    <a:pt x="0" y="12"/>
                  </a:lnTo>
                  <a:lnTo>
                    <a:pt x="10" y="13"/>
                  </a:lnTo>
                  <a:lnTo>
                    <a:pt x="10" y="7"/>
                  </a:lnTo>
                  <a:lnTo>
                    <a:pt x="7" y="12"/>
                  </a:lnTo>
                  <a:lnTo>
                    <a:pt x="16" y="15"/>
                  </a:lnTo>
                  <a:lnTo>
                    <a:pt x="25" y="20"/>
                  </a:lnTo>
                  <a:lnTo>
                    <a:pt x="27" y="14"/>
                  </a:lnTo>
                  <a:lnTo>
                    <a:pt x="23" y="19"/>
                  </a:lnTo>
                  <a:lnTo>
                    <a:pt x="30" y="24"/>
                  </a:lnTo>
                  <a:lnTo>
                    <a:pt x="35" y="31"/>
                  </a:lnTo>
                  <a:lnTo>
                    <a:pt x="40" y="40"/>
                  </a:lnTo>
                  <a:lnTo>
                    <a:pt x="44" y="35"/>
                  </a:lnTo>
                  <a:lnTo>
                    <a:pt x="38" y="35"/>
                  </a:lnTo>
                  <a:lnTo>
                    <a:pt x="41" y="44"/>
                  </a:lnTo>
                  <a:lnTo>
                    <a:pt x="42" y="54"/>
                  </a:lnTo>
                  <a:lnTo>
                    <a:pt x="42" y="246"/>
                  </a:lnTo>
                  <a:lnTo>
                    <a:pt x="43" y="256"/>
                  </a:lnTo>
                  <a:lnTo>
                    <a:pt x="46" y="265"/>
                  </a:lnTo>
                  <a:lnTo>
                    <a:pt x="47" y="269"/>
                  </a:lnTo>
                  <a:lnTo>
                    <a:pt x="52" y="278"/>
                  </a:lnTo>
                  <a:lnTo>
                    <a:pt x="57" y="285"/>
                  </a:lnTo>
                  <a:lnTo>
                    <a:pt x="64" y="290"/>
                  </a:lnTo>
                  <a:lnTo>
                    <a:pt x="66" y="291"/>
                  </a:lnTo>
                  <a:lnTo>
                    <a:pt x="75" y="296"/>
                  </a:lnTo>
                  <a:lnTo>
                    <a:pt x="84" y="299"/>
                  </a:lnTo>
                  <a:lnTo>
                    <a:pt x="86" y="299"/>
                  </a:lnTo>
                  <a:lnTo>
                    <a:pt x="96" y="300"/>
                  </a:lnTo>
                  <a:lnTo>
                    <a:pt x="96" y="294"/>
                  </a:lnTo>
                  <a:lnTo>
                    <a:pt x="96" y="288"/>
                  </a:lnTo>
                  <a:lnTo>
                    <a:pt x="94" y="289"/>
                  </a:lnTo>
                  <a:lnTo>
                    <a:pt x="92" y="290"/>
                  </a:lnTo>
                  <a:lnTo>
                    <a:pt x="90" y="294"/>
                  </a:lnTo>
                  <a:lnTo>
                    <a:pt x="92" y="298"/>
                  </a:lnTo>
                  <a:lnTo>
                    <a:pt x="94" y="299"/>
                  </a:lnTo>
                  <a:lnTo>
                    <a:pt x="96" y="288"/>
                  </a:lnTo>
                  <a:lnTo>
                    <a:pt x="86" y="289"/>
                  </a:lnTo>
                  <a:lnTo>
                    <a:pt x="84" y="289"/>
                  </a:lnTo>
                  <a:lnTo>
                    <a:pt x="75" y="292"/>
                  </a:lnTo>
                  <a:lnTo>
                    <a:pt x="66" y="297"/>
                  </a:lnTo>
                  <a:lnTo>
                    <a:pt x="64" y="298"/>
                  </a:lnTo>
                  <a:lnTo>
                    <a:pt x="57" y="303"/>
                  </a:lnTo>
                  <a:lnTo>
                    <a:pt x="52" y="310"/>
                  </a:lnTo>
                  <a:lnTo>
                    <a:pt x="47" y="319"/>
                  </a:lnTo>
                  <a:lnTo>
                    <a:pt x="46" y="323"/>
                  </a:lnTo>
                  <a:lnTo>
                    <a:pt x="43" y="332"/>
                  </a:lnTo>
                  <a:lnTo>
                    <a:pt x="42" y="342"/>
                  </a:lnTo>
                  <a:lnTo>
                    <a:pt x="42" y="534"/>
                  </a:lnTo>
                  <a:lnTo>
                    <a:pt x="41" y="544"/>
                  </a:lnTo>
                  <a:lnTo>
                    <a:pt x="38" y="553"/>
                  </a:lnTo>
                  <a:lnTo>
                    <a:pt x="44" y="553"/>
                  </a:lnTo>
                  <a:lnTo>
                    <a:pt x="40" y="548"/>
                  </a:lnTo>
                  <a:lnTo>
                    <a:pt x="35" y="557"/>
                  </a:lnTo>
                  <a:lnTo>
                    <a:pt x="30" y="564"/>
                  </a:lnTo>
                  <a:lnTo>
                    <a:pt x="23" y="569"/>
                  </a:lnTo>
                  <a:lnTo>
                    <a:pt x="27" y="574"/>
                  </a:lnTo>
                  <a:lnTo>
                    <a:pt x="25" y="568"/>
                  </a:lnTo>
                  <a:lnTo>
                    <a:pt x="16" y="573"/>
                  </a:lnTo>
                  <a:lnTo>
                    <a:pt x="7" y="576"/>
                  </a:lnTo>
                  <a:lnTo>
                    <a:pt x="10" y="581"/>
                  </a:lnTo>
                  <a:lnTo>
                    <a:pt x="10" y="575"/>
                  </a:lnTo>
                  <a:lnTo>
                    <a:pt x="0" y="576"/>
                  </a:lnTo>
                  <a:lnTo>
                    <a:pt x="0" y="588"/>
                  </a:lnTo>
                  <a:lnTo>
                    <a:pt x="10" y="587"/>
                  </a:lnTo>
                  <a:lnTo>
                    <a:pt x="12" y="587"/>
                  </a:lnTo>
                  <a:lnTo>
                    <a:pt x="21" y="584"/>
                  </a:lnTo>
                  <a:lnTo>
                    <a:pt x="30" y="579"/>
                  </a:lnTo>
                  <a:lnTo>
                    <a:pt x="32" y="578"/>
                  </a:lnTo>
                  <a:lnTo>
                    <a:pt x="39" y="573"/>
                  </a:lnTo>
                  <a:lnTo>
                    <a:pt x="44" y="566"/>
                  </a:lnTo>
                  <a:lnTo>
                    <a:pt x="49" y="557"/>
                  </a:lnTo>
                  <a:lnTo>
                    <a:pt x="50" y="553"/>
                  </a:lnTo>
                  <a:lnTo>
                    <a:pt x="53" y="544"/>
                  </a:lnTo>
                  <a:lnTo>
                    <a:pt x="54" y="534"/>
                  </a:lnTo>
                  <a:lnTo>
                    <a:pt x="54" y="342"/>
                  </a:lnTo>
                  <a:lnTo>
                    <a:pt x="55" y="332"/>
                  </a:lnTo>
                  <a:lnTo>
                    <a:pt x="58" y="323"/>
                  </a:lnTo>
                  <a:lnTo>
                    <a:pt x="52" y="323"/>
                  </a:lnTo>
                  <a:lnTo>
                    <a:pt x="56" y="328"/>
                  </a:lnTo>
                  <a:lnTo>
                    <a:pt x="61" y="319"/>
                  </a:lnTo>
                  <a:lnTo>
                    <a:pt x="66" y="312"/>
                  </a:lnTo>
                  <a:lnTo>
                    <a:pt x="73" y="307"/>
                  </a:lnTo>
                  <a:lnTo>
                    <a:pt x="69" y="302"/>
                  </a:lnTo>
                  <a:lnTo>
                    <a:pt x="71" y="308"/>
                  </a:lnTo>
                  <a:lnTo>
                    <a:pt x="80" y="303"/>
                  </a:lnTo>
                  <a:lnTo>
                    <a:pt x="89" y="300"/>
                  </a:lnTo>
                  <a:lnTo>
                    <a:pt x="86" y="295"/>
                  </a:lnTo>
                  <a:lnTo>
                    <a:pt x="86" y="301"/>
                  </a:lnTo>
                  <a:lnTo>
                    <a:pt x="96" y="300"/>
                  </a:lnTo>
                  <a:lnTo>
                    <a:pt x="98" y="299"/>
                  </a:lnTo>
                  <a:lnTo>
                    <a:pt x="100" y="298"/>
                  </a:lnTo>
                  <a:lnTo>
                    <a:pt x="102" y="294"/>
                  </a:lnTo>
                  <a:lnTo>
                    <a:pt x="100" y="290"/>
                  </a:lnTo>
                  <a:lnTo>
                    <a:pt x="98" y="289"/>
                  </a:lnTo>
                  <a:lnTo>
                    <a:pt x="96" y="288"/>
                  </a:lnTo>
                  <a:lnTo>
                    <a:pt x="86" y="287"/>
                  </a:lnTo>
                  <a:lnTo>
                    <a:pt x="86" y="293"/>
                  </a:lnTo>
                  <a:lnTo>
                    <a:pt x="89" y="288"/>
                  </a:lnTo>
                  <a:lnTo>
                    <a:pt x="80" y="285"/>
                  </a:lnTo>
                  <a:lnTo>
                    <a:pt x="71" y="280"/>
                  </a:lnTo>
                  <a:lnTo>
                    <a:pt x="69" y="286"/>
                  </a:lnTo>
                  <a:lnTo>
                    <a:pt x="73" y="281"/>
                  </a:lnTo>
                  <a:lnTo>
                    <a:pt x="66" y="276"/>
                  </a:lnTo>
                  <a:lnTo>
                    <a:pt x="61" y="269"/>
                  </a:lnTo>
                  <a:lnTo>
                    <a:pt x="56" y="260"/>
                  </a:lnTo>
                  <a:lnTo>
                    <a:pt x="52" y="265"/>
                  </a:lnTo>
                  <a:lnTo>
                    <a:pt x="58" y="265"/>
                  </a:lnTo>
                  <a:lnTo>
                    <a:pt x="55" y="256"/>
                  </a:lnTo>
                  <a:lnTo>
                    <a:pt x="54" y="246"/>
                  </a:lnTo>
                  <a:lnTo>
                    <a:pt x="54" y="54"/>
                  </a:lnTo>
                  <a:lnTo>
                    <a:pt x="53" y="44"/>
                  </a:lnTo>
                  <a:lnTo>
                    <a:pt x="50" y="35"/>
                  </a:lnTo>
                  <a:lnTo>
                    <a:pt x="49" y="31"/>
                  </a:lnTo>
                  <a:lnTo>
                    <a:pt x="44" y="22"/>
                  </a:lnTo>
                  <a:lnTo>
                    <a:pt x="39" y="15"/>
                  </a:lnTo>
                  <a:lnTo>
                    <a:pt x="32" y="10"/>
                  </a:lnTo>
                  <a:lnTo>
                    <a:pt x="30" y="9"/>
                  </a:lnTo>
                  <a:lnTo>
                    <a:pt x="21" y="4"/>
                  </a:lnTo>
                  <a:lnTo>
                    <a:pt x="12" y="1"/>
                  </a:lnTo>
                  <a:lnTo>
                    <a:pt x="1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49705" name="Rectangle 521">
            <a:extLst>
              <a:ext uri="{FF2B5EF4-FFF2-40B4-BE49-F238E27FC236}">
                <a16:creationId xmlns:a16="http://schemas.microsoft.com/office/drawing/2014/main" id="{EB4FF4E2-2520-44C6-A641-FB34E4CB0FD2}"/>
              </a:ext>
            </a:extLst>
          </p:cNvPr>
          <p:cNvSpPr>
            <a:spLocks noChangeArrowheads="1"/>
          </p:cNvSpPr>
          <p:nvPr/>
        </p:nvSpPr>
        <p:spPr bwMode="auto">
          <a:xfrm>
            <a:off x="1606550" y="2851150"/>
            <a:ext cx="12615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„míchání“</a:t>
            </a:r>
            <a:endParaRPr lang="cs-CZ" altLang="cs-CZ" sz="2400">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349701"/>
                                        </p:tgtEl>
                                        <p:attrNameLst>
                                          <p:attrName>style.visibility</p:attrName>
                                        </p:attrNameLst>
                                      </p:cBhvr>
                                      <p:to>
                                        <p:strVal val="visible"/>
                                      </p:to>
                                    </p:set>
                                    <p:animEffect transition="in" filter="checkerboard(across)">
                                      <p:cBhvr>
                                        <p:cTn id="10" dur="500"/>
                                        <p:tgtEl>
                                          <p:spTgt spid="349701"/>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349705"/>
                                        </p:tgtEl>
                                        <p:attrNameLst>
                                          <p:attrName>style.visibility</p:attrName>
                                        </p:attrNameLst>
                                      </p:cBhvr>
                                      <p:to>
                                        <p:strVal val="visible"/>
                                      </p:to>
                                    </p:set>
                                    <p:animEffect transition="in" filter="checkerboard(across)">
                                      <p:cBhvr>
                                        <p:cTn id="13" dur="500"/>
                                        <p:tgtEl>
                                          <p:spTgt spid="349705"/>
                                        </p:tgtEl>
                                      </p:cBhvr>
                                    </p:animEffect>
                                  </p:childTnLst>
                                </p:cTn>
                              </p:par>
                              <p:par>
                                <p:cTn id="14" presetID="5" presetClass="entr" presetSubtype="10" fill="hold" nodeType="withEffect">
                                  <p:stCondLst>
                                    <p:cond delay="0"/>
                                  </p:stCondLst>
                                  <p:childTnLst>
                                    <p:set>
                                      <p:cBhvr>
                                        <p:cTn id="15" dur="1" fill="hold">
                                          <p:stCondLst>
                                            <p:cond delay="0"/>
                                          </p:stCondLst>
                                        </p:cTn>
                                        <p:tgtEl>
                                          <p:spTgt spid="61442"/>
                                        </p:tgtEl>
                                        <p:attrNameLst>
                                          <p:attrName>style.visibility</p:attrName>
                                        </p:attrNameLst>
                                      </p:cBhvr>
                                      <p:to>
                                        <p:strVal val="visible"/>
                                      </p:to>
                                    </p:set>
                                    <p:animEffect transition="in" filter="checkerboard(across)">
                                      <p:cBhvr>
                                        <p:cTn id="16" dur="500"/>
                                        <p:tgtEl>
                                          <p:spTgt spid="614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9701" grpId="0"/>
      <p:bldP spid="349705" grpId="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36" name="Obdélník 35">
            <a:extLst>
              <a:ext uri="{FF2B5EF4-FFF2-40B4-BE49-F238E27FC236}">
                <a16:creationId xmlns:a16="http://schemas.microsoft.com/office/drawing/2014/main" id="{D80D2530-D8B6-4042-85F0-5AD5DE93FA95}"/>
              </a:ext>
            </a:extLst>
          </p:cNvPr>
          <p:cNvSpPr/>
          <p:nvPr/>
        </p:nvSpPr>
        <p:spPr>
          <a:xfrm>
            <a:off x="9491499"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bdélník 36">
            <a:extLst>
              <a:ext uri="{FF2B5EF4-FFF2-40B4-BE49-F238E27FC236}">
                <a16:creationId xmlns:a16="http://schemas.microsoft.com/office/drawing/2014/main" id="{188F1985-41FE-436D-A9D2-8B4E99B0021C}"/>
              </a:ext>
            </a:extLst>
          </p:cNvPr>
          <p:cNvSpPr/>
          <p:nvPr/>
        </p:nvSpPr>
        <p:spPr>
          <a:xfrm>
            <a:off x="9491499"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 name="Obdélník 37">
            <a:extLst>
              <a:ext uri="{FF2B5EF4-FFF2-40B4-BE49-F238E27FC236}">
                <a16:creationId xmlns:a16="http://schemas.microsoft.com/office/drawing/2014/main" id="{31EED208-8015-4105-AF36-A8A8DE9B81F4}"/>
              </a:ext>
            </a:extLst>
          </p:cNvPr>
          <p:cNvSpPr/>
          <p:nvPr/>
        </p:nvSpPr>
        <p:spPr>
          <a:xfrm>
            <a:off x="9491499"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 name="Obdélník 38">
            <a:extLst>
              <a:ext uri="{FF2B5EF4-FFF2-40B4-BE49-F238E27FC236}">
                <a16:creationId xmlns:a16="http://schemas.microsoft.com/office/drawing/2014/main" id="{D81C7F4E-EC03-43C2-B84E-24C161873DC4}"/>
              </a:ext>
            </a:extLst>
          </p:cNvPr>
          <p:cNvSpPr/>
          <p:nvPr/>
        </p:nvSpPr>
        <p:spPr>
          <a:xfrm>
            <a:off x="9491499"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Obdélník 39">
            <a:extLst>
              <a:ext uri="{FF2B5EF4-FFF2-40B4-BE49-F238E27FC236}">
                <a16:creationId xmlns:a16="http://schemas.microsoft.com/office/drawing/2014/main" id="{56B3333B-89FD-437E-BCC3-EF28FC8A80BD}"/>
              </a:ext>
            </a:extLst>
          </p:cNvPr>
          <p:cNvSpPr/>
          <p:nvPr/>
        </p:nvSpPr>
        <p:spPr>
          <a:xfrm>
            <a:off x="8555395" y="3068960"/>
            <a:ext cx="936104" cy="3240360"/>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TextovéPole 40">
            <a:extLst>
              <a:ext uri="{FF2B5EF4-FFF2-40B4-BE49-F238E27FC236}">
                <a16:creationId xmlns:a16="http://schemas.microsoft.com/office/drawing/2014/main" id="{80D63049-86BE-4CEE-88F0-93A84617C1CB}"/>
              </a:ext>
            </a:extLst>
          </p:cNvPr>
          <p:cNvSpPr txBox="1"/>
          <p:nvPr/>
        </p:nvSpPr>
        <p:spPr>
          <a:xfrm>
            <a:off x="9257173" y="-45639"/>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42" name="TextovéPole 41">
            <a:extLst>
              <a:ext uri="{FF2B5EF4-FFF2-40B4-BE49-F238E27FC236}">
                <a16:creationId xmlns:a16="http://schemas.microsoft.com/office/drawing/2014/main" id="{3CCFDE13-0620-4118-BF46-D7FA1DEC489A}"/>
              </a:ext>
            </a:extLst>
          </p:cNvPr>
          <p:cNvSpPr txBox="1"/>
          <p:nvPr/>
        </p:nvSpPr>
        <p:spPr>
          <a:xfrm>
            <a:off x="10684947"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43" name="TextovéPole 42">
            <a:extLst>
              <a:ext uri="{FF2B5EF4-FFF2-40B4-BE49-F238E27FC236}">
                <a16:creationId xmlns:a16="http://schemas.microsoft.com/office/drawing/2014/main" id="{FB857E82-79D1-4DC7-BDC8-8A63E09EE90E}"/>
              </a:ext>
            </a:extLst>
          </p:cNvPr>
          <p:cNvSpPr txBox="1"/>
          <p:nvPr/>
        </p:nvSpPr>
        <p:spPr>
          <a:xfrm>
            <a:off x="10858717"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44" name="TextovéPole 43">
            <a:extLst>
              <a:ext uri="{FF2B5EF4-FFF2-40B4-BE49-F238E27FC236}">
                <a16:creationId xmlns:a16="http://schemas.microsoft.com/office/drawing/2014/main" id="{518BB760-40E6-4554-9BF4-DFA533D285CB}"/>
              </a:ext>
            </a:extLst>
          </p:cNvPr>
          <p:cNvSpPr txBox="1"/>
          <p:nvPr/>
        </p:nvSpPr>
        <p:spPr>
          <a:xfrm>
            <a:off x="11343185"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45" name="TextovéPole 44">
            <a:extLst>
              <a:ext uri="{FF2B5EF4-FFF2-40B4-BE49-F238E27FC236}">
                <a16:creationId xmlns:a16="http://schemas.microsoft.com/office/drawing/2014/main" id="{46B59458-C7ED-41E3-985E-C07D3C554A8E}"/>
              </a:ext>
            </a:extLst>
          </p:cNvPr>
          <p:cNvSpPr txBox="1"/>
          <p:nvPr/>
        </p:nvSpPr>
        <p:spPr>
          <a:xfrm>
            <a:off x="9635516"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46" name="TextovéPole 45">
            <a:extLst>
              <a:ext uri="{FF2B5EF4-FFF2-40B4-BE49-F238E27FC236}">
                <a16:creationId xmlns:a16="http://schemas.microsoft.com/office/drawing/2014/main" id="{6B317A25-A695-47F2-AA1F-4F78C1F17499}"/>
              </a:ext>
            </a:extLst>
          </p:cNvPr>
          <p:cNvSpPr txBox="1"/>
          <p:nvPr/>
        </p:nvSpPr>
        <p:spPr>
          <a:xfrm>
            <a:off x="8774454"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47" name="Skupina 46">
            <a:extLst>
              <a:ext uri="{FF2B5EF4-FFF2-40B4-BE49-F238E27FC236}">
                <a16:creationId xmlns:a16="http://schemas.microsoft.com/office/drawing/2014/main" id="{DE30D16C-760B-4ED5-985D-208BE350C60D}"/>
              </a:ext>
            </a:extLst>
          </p:cNvPr>
          <p:cNvGrpSpPr/>
          <p:nvPr/>
        </p:nvGrpSpPr>
        <p:grpSpPr>
          <a:xfrm>
            <a:off x="8555395" y="2599745"/>
            <a:ext cx="936104" cy="462123"/>
            <a:chOff x="2339752" y="2192728"/>
            <a:chExt cx="936104" cy="372176"/>
          </a:xfrm>
        </p:grpSpPr>
        <p:sp>
          <p:nvSpPr>
            <p:cNvPr id="48" name="Obdélník 47">
              <a:extLst>
                <a:ext uri="{FF2B5EF4-FFF2-40B4-BE49-F238E27FC236}">
                  <a16:creationId xmlns:a16="http://schemas.microsoft.com/office/drawing/2014/main" id="{032E36EC-2C52-4F6E-BCA1-DDBF4F57AC73}"/>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9" name="TextovéPole 48">
              <a:extLst>
                <a:ext uri="{FF2B5EF4-FFF2-40B4-BE49-F238E27FC236}">
                  <a16:creationId xmlns:a16="http://schemas.microsoft.com/office/drawing/2014/main" id="{96EC3522-B093-4505-B08F-CCFBDC9CAD76}"/>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50" name="Skupina 49">
            <a:extLst>
              <a:ext uri="{FF2B5EF4-FFF2-40B4-BE49-F238E27FC236}">
                <a16:creationId xmlns:a16="http://schemas.microsoft.com/office/drawing/2014/main" id="{03D73510-5081-450E-B3E2-8679D8B8D74F}"/>
              </a:ext>
            </a:extLst>
          </p:cNvPr>
          <p:cNvGrpSpPr/>
          <p:nvPr/>
        </p:nvGrpSpPr>
        <p:grpSpPr>
          <a:xfrm>
            <a:off x="8553185" y="818994"/>
            <a:ext cx="1008114" cy="1795913"/>
            <a:chOff x="2337542" y="818993"/>
            <a:chExt cx="1008114" cy="1313863"/>
          </a:xfrm>
        </p:grpSpPr>
        <p:sp>
          <p:nvSpPr>
            <p:cNvPr id="51" name="Obdélník 50">
              <a:extLst>
                <a:ext uri="{FF2B5EF4-FFF2-40B4-BE49-F238E27FC236}">
                  <a16:creationId xmlns:a16="http://schemas.microsoft.com/office/drawing/2014/main" id="{0E14B95A-9DDF-46CC-B458-106108229956}"/>
                </a:ext>
              </a:extLst>
            </p:cNvPr>
            <p:cNvSpPr/>
            <p:nvPr/>
          </p:nvSpPr>
          <p:spPr>
            <a:xfrm>
              <a:off x="2339752" y="818993"/>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52" name="Skupina 51">
              <a:extLst>
                <a:ext uri="{FF2B5EF4-FFF2-40B4-BE49-F238E27FC236}">
                  <a16:creationId xmlns:a16="http://schemas.microsoft.com/office/drawing/2014/main" id="{211F38DC-9E20-4FA2-8C6D-0D14AFAB06C9}"/>
                </a:ext>
              </a:extLst>
            </p:cNvPr>
            <p:cNvGrpSpPr/>
            <p:nvPr/>
          </p:nvGrpSpPr>
          <p:grpSpPr>
            <a:xfrm>
              <a:off x="2337542" y="1311151"/>
              <a:ext cx="1008114" cy="821705"/>
              <a:chOff x="2339752" y="1340768"/>
              <a:chExt cx="1005909" cy="864096"/>
            </a:xfrm>
          </p:grpSpPr>
          <p:sp>
            <p:nvSpPr>
              <p:cNvPr id="56" name="Obdélník 55">
                <a:extLst>
                  <a:ext uri="{FF2B5EF4-FFF2-40B4-BE49-F238E27FC236}">
                    <a16:creationId xmlns:a16="http://schemas.microsoft.com/office/drawing/2014/main" id="{2D5D3702-86AA-46A7-A41E-039940383850}"/>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 name="TextovéPole 56">
                <a:extLst>
                  <a:ext uri="{FF2B5EF4-FFF2-40B4-BE49-F238E27FC236}">
                    <a16:creationId xmlns:a16="http://schemas.microsoft.com/office/drawing/2014/main" id="{F1A47B74-C45A-448E-B7B9-AEDCD171496A}"/>
                  </a:ext>
                </a:extLst>
              </p:cNvPr>
              <p:cNvSpPr txBox="1"/>
              <p:nvPr/>
            </p:nvSpPr>
            <p:spPr>
              <a:xfrm>
                <a:off x="2340857" y="1541983"/>
                <a:ext cx="1004804" cy="355171"/>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53" name="Skupina 52">
              <a:extLst>
                <a:ext uri="{FF2B5EF4-FFF2-40B4-BE49-F238E27FC236}">
                  <a16:creationId xmlns:a16="http://schemas.microsoft.com/office/drawing/2014/main" id="{DB7096A3-F17A-4510-8D7D-A942E22EF91A}"/>
                </a:ext>
              </a:extLst>
            </p:cNvPr>
            <p:cNvGrpSpPr/>
            <p:nvPr/>
          </p:nvGrpSpPr>
          <p:grpSpPr>
            <a:xfrm>
              <a:off x="2337542" y="896444"/>
              <a:ext cx="936104" cy="414707"/>
              <a:chOff x="2339752" y="926061"/>
              <a:chExt cx="936104" cy="414707"/>
            </a:xfrm>
          </p:grpSpPr>
          <p:sp>
            <p:nvSpPr>
              <p:cNvPr id="54" name="Obdélník 53">
                <a:extLst>
                  <a:ext uri="{FF2B5EF4-FFF2-40B4-BE49-F238E27FC236}">
                    <a16:creationId xmlns:a16="http://schemas.microsoft.com/office/drawing/2014/main" id="{E469EB84-3317-4678-BC58-3CC4BD6B36BB}"/>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TextovéPole 54">
                <a:extLst>
                  <a:ext uri="{FF2B5EF4-FFF2-40B4-BE49-F238E27FC236}">
                    <a16:creationId xmlns:a16="http://schemas.microsoft.com/office/drawing/2014/main" id="{36D8F24E-12EC-4161-A3AB-B930D356F85F}"/>
                  </a:ext>
                </a:extLst>
              </p:cNvPr>
              <p:cNvSpPr txBox="1"/>
              <p:nvPr/>
            </p:nvSpPr>
            <p:spPr>
              <a:xfrm>
                <a:off x="2418523" y="926061"/>
                <a:ext cx="715260" cy="337747"/>
              </a:xfrm>
              <a:prstGeom prst="rect">
                <a:avLst/>
              </a:prstGeom>
              <a:noFill/>
            </p:spPr>
            <p:txBody>
              <a:bodyPr wrap="none" rtlCol="0">
                <a:spAutoFit/>
              </a:bodyPr>
              <a:lstStyle/>
              <a:p>
                <a:r>
                  <a:rPr lang="cs-CZ" dirty="0"/>
                  <a:t>Alb</a:t>
                </a:r>
                <a:r>
                  <a:rPr lang="cs-CZ" baseline="50000" dirty="0"/>
                  <a:t>-</a:t>
                </a:r>
                <a:endParaRPr lang="en-US" baseline="50000" dirty="0"/>
              </a:p>
            </p:txBody>
          </p:sp>
        </p:grpSp>
      </p:grpSp>
      <p:cxnSp>
        <p:nvCxnSpPr>
          <p:cNvPr id="58" name="Přímá spojnice 57">
            <a:extLst>
              <a:ext uri="{FF2B5EF4-FFF2-40B4-BE49-F238E27FC236}">
                <a16:creationId xmlns:a16="http://schemas.microsoft.com/office/drawing/2014/main" id="{A6077F1C-7C71-4291-A6EB-177B9348B787}"/>
              </a:ext>
            </a:extLst>
          </p:cNvPr>
          <p:cNvCxnSpPr>
            <a:cxnSpLocks/>
          </p:cNvCxnSpPr>
          <p:nvPr/>
        </p:nvCxnSpPr>
        <p:spPr>
          <a:xfrm flipH="1">
            <a:off x="10294670"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Přímá spojnice 58">
            <a:extLst>
              <a:ext uri="{FF2B5EF4-FFF2-40B4-BE49-F238E27FC236}">
                <a16:creationId xmlns:a16="http://schemas.microsoft.com/office/drawing/2014/main" id="{7EF19B59-C5ED-4F4F-970F-3EE557C4C0D2}"/>
              </a:ext>
            </a:extLst>
          </p:cNvPr>
          <p:cNvCxnSpPr>
            <a:cxnSpLocks/>
            <a:stCxn id="43" idx="1"/>
            <a:endCxn id="38" idx="3"/>
          </p:cNvCxnSpPr>
          <p:nvPr/>
        </p:nvCxnSpPr>
        <p:spPr>
          <a:xfrm flipH="1">
            <a:off x="10427603"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Přímá spojnice 59">
            <a:extLst>
              <a:ext uri="{FF2B5EF4-FFF2-40B4-BE49-F238E27FC236}">
                <a16:creationId xmlns:a16="http://schemas.microsoft.com/office/drawing/2014/main" id="{7B84C2E8-B217-4678-97E5-B922AEE23298}"/>
              </a:ext>
            </a:extLst>
          </p:cNvPr>
          <p:cNvCxnSpPr>
            <a:cxnSpLocks/>
            <a:stCxn id="44" idx="1"/>
            <a:endCxn id="37" idx="3"/>
          </p:cNvCxnSpPr>
          <p:nvPr/>
        </p:nvCxnSpPr>
        <p:spPr>
          <a:xfrm flipH="1">
            <a:off x="10427603"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Přímá spojnice 60">
            <a:extLst>
              <a:ext uri="{FF2B5EF4-FFF2-40B4-BE49-F238E27FC236}">
                <a16:creationId xmlns:a16="http://schemas.microsoft.com/office/drawing/2014/main" id="{4939113A-0822-4CFF-9B91-603229F03ABD}"/>
              </a:ext>
            </a:extLst>
          </p:cNvPr>
          <p:cNvCxnSpPr>
            <a:cxnSpLocks/>
          </p:cNvCxnSpPr>
          <p:nvPr/>
        </p:nvCxnSpPr>
        <p:spPr>
          <a:xfrm flipV="1">
            <a:off x="8914212"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Přímá spojnice 61">
            <a:extLst>
              <a:ext uri="{FF2B5EF4-FFF2-40B4-BE49-F238E27FC236}">
                <a16:creationId xmlns:a16="http://schemas.microsoft.com/office/drawing/2014/main" id="{9886BC64-E836-4839-A552-7EF168B4F4B3}"/>
              </a:ext>
            </a:extLst>
          </p:cNvPr>
          <p:cNvCxnSpPr/>
          <p:nvPr/>
        </p:nvCxnSpPr>
        <p:spPr>
          <a:xfrm flipH="1">
            <a:off x="7489349" y="2621998"/>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3" name="Přímá spojnice 62">
            <a:extLst>
              <a:ext uri="{FF2B5EF4-FFF2-40B4-BE49-F238E27FC236}">
                <a16:creationId xmlns:a16="http://schemas.microsoft.com/office/drawing/2014/main" id="{5F13F189-84F4-43A0-A431-0DA4A45D78F2}"/>
              </a:ext>
            </a:extLst>
          </p:cNvPr>
          <p:cNvCxnSpPr/>
          <p:nvPr/>
        </p:nvCxnSpPr>
        <p:spPr>
          <a:xfrm flipH="1">
            <a:off x="7552727"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4" name="Přímá spojnice se šipkou 63">
            <a:extLst>
              <a:ext uri="{FF2B5EF4-FFF2-40B4-BE49-F238E27FC236}">
                <a16:creationId xmlns:a16="http://schemas.microsoft.com/office/drawing/2014/main" id="{E7548EB5-4A92-4A24-90CA-A113F28E93B4}"/>
              </a:ext>
            </a:extLst>
          </p:cNvPr>
          <p:cNvCxnSpPr>
            <a:cxnSpLocks/>
          </p:cNvCxnSpPr>
          <p:nvPr/>
        </p:nvCxnSpPr>
        <p:spPr>
          <a:xfrm>
            <a:off x="7920862" y="813780"/>
            <a:ext cx="0" cy="1808218"/>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5" name="TextovéPole 64">
            <a:extLst>
              <a:ext uri="{FF2B5EF4-FFF2-40B4-BE49-F238E27FC236}">
                <a16:creationId xmlns:a16="http://schemas.microsoft.com/office/drawing/2014/main" id="{FD1AC5B9-66CD-45D5-B72A-1F2146C54ED5}"/>
              </a:ext>
            </a:extLst>
          </p:cNvPr>
          <p:cNvSpPr txBox="1"/>
          <p:nvPr/>
        </p:nvSpPr>
        <p:spPr>
          <a:xfrm>
            <a:off x="7194145" y="1245830"/>
            <a:ext cx="681597" cy="461665"/>
          </a:xfrm>
          <a:prstGeom prst="rect">
            <a:avLst/>
          </a:prstGeom>
          <a:noFill/>
        </p:spPr>
        <p:txBody>
          <a:bodyPr wrap="none" rtlCol="0">
            <a:spAutoFit/>
          </a:bodyPr>
          <a:lstStyle/>
          <a:p>
            <a:r>
              <a:rPr lang="cs-CZ" dirty="0"/>
              <a:t>SID</a:t>
            </a:r>
            <a:endParaRPr lang="en-US" baseline="-25000" dirty="0"/>
          </a:p>
        </p:txBody>
      </p:sp>
      <p:sp>
        <p:nvSpPr>
          <p:cNvPr id="66" name="TextovéPole 65">
            <a:extLst>
              <a:ext uri="{FF2B5EF4-FFF2-40B4-BE49-F238E27FC236}">
                <a16:creationId xmlns:a16="http://schemas.microsoft.com/office/drawing/2014/main" id="{AB866553-C1F4-4D47-88EA-00981D0954A0}"/>
              </a:ext>
            </a:extLst>
          </p:cNvPr>
          <p:cNvSpPr txBox="1"/>
          <p:nvPr/>
        </p:nvSpPr>
        <p:spPr>
          <a:xfrm>
            <a:off x="6440779" y="3230740"/>
            <a:ext cx="1838965" cy="646331"/>
          </a:xfrm>
          <a:prstGeom prst="rect">
            <a:avLst/>
          </a:prstGeom>
          <a:solidFill>
            <a:srgbClr val="FFFF00"/>
          </a:solidFill>
        </p:spPr>
        <p:txBody>
          <a:bodyPr wrap="none" rtlCol="0">
            <a:spAutoFit/>
          </a:bodyPr>
          <a:lstStyle/>
          <a:p>
            <a:r>
              <a:rPr lang="cs-CZ" sz="1800" dirty="0" err="1"/>
              <a:t>Hypochloremická</a:t>
            </a:r>
            <a:endParaRPr lang="cs-CZ" sz="1800" dirty="0"/>
          </a:p>
          <a:p>
            <a:pPr algn="ctr"/>
            <a:r>
              <a:rPr lang="cs-CZ" sz="1800" dirty="0"/>
              <a:t> alkalóza</a:t>
            </a:r>
          </a:p>
        </p:txBody>
      </p:sp>
      <p:sp>
        <p:nvSpPr>
          <p:cNvPr id="67" name="TextovéPole 66">
            <a:extLst>
              <a:ext uri="{FF2B5EF4-FFF2-40B4-BE49-F238E27FC236}">
                <a16:creationId xmlns:a16="http://schemas.microsoft.com/office/drawing/2014/main" id="{12A5FF5D-DBE1-40F9-9F6C-5BAB10EC624C}"/>
              </a:ext>
            </a:extLst>
          </p:cNvPr>
          <p:cNvSpPr txBox="1"/>
          <p:nvPr/>
        </p:nvSpPr>
        <p:spPr>
          <a:xfrm>
            <a:off x="6375474" y="2527227"/>
            <a:ext cx="1495922" cy="707886"/>
          </a:xfrm>
          <a:prstGeom prst="rect">
            <a:avLst/>
          </a:prstGeom>
          <a:noFill/>
        </p:spPr>
        <p:txBody>
          <a:bodyPr wrap="none" rtlCol="0">
            <a:spAutoFit/>
          </a:bodyPr>
          <a:lstStyle/>
          <a:p>
            <a:r>
              <a:rPr lang="cs-CZ" sz="2000" dirty="0">
                <a:solidFill>
                  <a:srgbClr val="FF0000"/>
                </a:solidFill>
              </a:rPr>
              <a:t>Vzestup</a:t>
            </a:r>
            <a:r>
              <a:rPr lang="cs-CZ" sz="1800" dirty="0">
                <a:solidFill>
                  <a:srgbClr val="FF0000"/>
                </a:solidFill>
              </a:rPr>
              <a:t> </a:t>
            </a:r>
            <a:r>
              <a:rPr lang="cs-CZ" sz="2000" dirty="0">
                <a:solidFill>
                  <a:srgbClr val="FF0000"/>
                </a:solidFill>
              </a:rPr>
              <a:t>SID</a:t>
            </a:r>
            <a:endParaRPr lang="cs-CZ" sz="1800" dirty="0">
              <a:solidFill>
                <a:srgbClr val="FF0000"/>
              </a:solidFill>
            </a:endParaRPr>
          </a:p>
          <a:p>
            <a:r>
              <a:rPr lang="cs-CZ" sz="2000" dirty="0">
                <a:solidFill>
                  <a:srgbClr val="FF0000"/>
                </a:solidFill>
              </a:rPr>
              <a:t>Pokles [Cl</a:t>
            </a:r>
            <a:r>
              <a:rPr lang="cs-CZ" sz="2000" baseline="30000" dirty="0">
                <a:solidFill>
                  <a:srgbClr val="FF0000"/>
                </a:solidFill>
              </a:rPr>
              <a:t>-</a:t>
            </a:r>
            <a:r>
              <a:rPr lang="cs-CZ" sz="2000" dirty="0">
                <a:solidFill>
                  <a:srgbClr val="FF0000"/>
                </a:solidFill>
              </a:rPr>
              <a:t>]</a:t>
            </a:r>
            <a:endParaRPr lang="en-US" sz="2000" dirty="0">
              <a:solidFill>
                <a:srgbClr val="FF0000"/>
              </a:solidFill>
            </a:endParaRPr>
          </a:p>
        </p:txBody>
      </p:sp>
      <p:sp>
        <p:nvSpPr>
          <p:cNvPr id="68" name="Šipka: dolů 67">
            <a:extLst>
              <a:ext uri="{FF2B5EF4-FFF2-40B4-BE49-F238E27FC236}">
                <a16:creationId xmlns:a16="http://schemas.microsoft.com/office/drawing/2014/main" id="{2788B85A-7105-4264-8CAA-B382E38936BA}"/>
              </a:ext>
            </a:extLst>
          </p:cNvPr>
          <p:cNvSpPr/>
          <p:nvPr/>
        </p:nvSpPr>
        <p:spPr>
          <a:xfrm rot="10800000">
            <a:off x="7067987" y="1298038"/>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9" name="Šipka: dolů 68">
            <a:extLst>
              <a:ext uri="{FF2B5EF4-FFF2-40B4-BE49-F238E27FC236}">
                <a16:creationId xmlns:a16="http://schemas.microsoft.com/office/drawing/2014/main" id="{DC588285-DD91-4060-AC32-797F94DAE764}"/>
              </a:ext>
            </a:extLst>
          </p:cNvPr>
          <p:cNvSpPr/>
          <p:nvPr/>
        </p:nvSpPr>
        <p:spPr>
          <a:xfrm>
            <a:off x="8615169" y="4084618"/>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 name="Přímá spojnice se šipkou 2">
            <a:extLst>
              <a:ext uri="{FF2B5EF4-FFF2-40B4-BE49-F238E27FC236}">
                <a16:creationId xmlns:a16="http://schemas.microsoft.com/office/drawing/2014/main" id="{7624F079-B1AD-4391-8970-F161F4C6EF7A}"/>
              </a:ext>
            </a:extLst>
          </p:cNvPr>
          <p:cNvCxnSpPr/>
          <p:nvPr/>
        </p:nvCxnSpPr>
        <p:spPr>
          <a:xfrm>
            <a:off x="6920235" y="2103238"/>
            <a:ext cx="1486346" cy="0"/>
          </a:xfrm>
          <a:prstGeom prst="straightConnector1">
            <a:avLst/>
          </a:prstGeom>
          <a:ln w="19050">
            <a:prstDash val="dash"/>
            <a:tailEnd type="triangle"/>
          </a:ln>
        </p:spPr>
        <p:style>
          <a:lnRef idx="1">
            <a:schemeClr val="accent1"/>
          </a:lnRef>
          <a:fillRef idx="0">
            <a:schemeClr val="accent1"/>
          </a:fillRef>
          <a:effectRef idx="0">
            <a:schemeClr val="accent1"/>
          </a:effectRef>
          <a:fontRef idx="minor">
            <a:schemeClr val="tx1"/>
          </a:fontRef>
        </p:style>
      </p:cxnSp>
      <p:pic>
        <p:nvPicPr>
          <p:cNvPr id="71" name="Zástupný obsah 9">
            <a:extLst>
              <a:ext uri="{FF2B5EF4-FFF2-40B4-BE49-F238E27FC236}">
                <a16:creationId xmlns:a16="http://schemas.microsoft.com/office/drawing/2014/main" id="{72318713-7048-422D-A1D2-E5F6CF230FF7}"/>
              </a:ext>
            </a:extLst>
          </p:cNvPr>
          <p:cNvPicPr>
            <a:picLocks noChangeAspect="1"/>
          </p:cNvPicPr>
          <p:nvPr/>
        </p:nvPicPr>
        <p:blipFill rotWithShape="1">
          <a:blip r:embed="rId3">
            <a:clrChange>
              <a:clrFrom>
                <a:srgbClr val="FFFEFD"/>
              </a:clrFrom>
              <a:clrTo>
                <a:srgbClr val="FFFEFD">
                  <a:alpha val="0"/>
                </a:srgbClr>
              </a:clrTo>
            </a:clrChange>
            <a:extLst>
              <a:ext uri="{28A0092B-C50C-407E-A947-70E740481C1C}">
                <a14:useLocalDpi xmlns:a14="http://schemas.microsoft.com/office/drawing/2010/main" val="0"/>
              </a:ext>
            </a:extLst>
          </a:blip>
          <a:srcRect t="54694" r="70417" b="1309"/>
          <a:stretch/>
        </p:blipFill>
        <p:spPr>
          <a:xfrm>
            <a:off x="2630701" y="1941573"/>
            <a:ext cx="1495922" cy="1778008"/>
          </a:xfrm>
          <a:prstGeom prst="rect">
            <a:avLst/>
          </a:prstGeom>
          <a:noFill/>
        </p:spPr>
      </p:pic>
      <p:pic>
        <p:nvPicPr>
          <p:cNvPr id="70" name="Zástupný obsah 9">
            <a:extLst>
              <a:ext uri="{FF2B5EF4-FFF2-40B4-BE49-F238E27FC236}">
                <a16:creationId xmlns:a16="http://schemas.microsoft.com/office/drawing/2014/main" id="{632D7ED5-B756-4C86-8A81-A0A489285C73}"/>
              </a:ext>
            </a:extLst>
          </p:cNvPr>
          <p:cNvPicPr>
            <a:picLocks noGrp="1" noChangeAspect="1"/>
          </p:cNvPicPr>
          <p:nvPr>
            <p:ph idx="1"/>
          </p:nvPr>
        </p:nvPicPr>
        <p:blipFill rotWithShape="1">
          <a:blip r:embed="rId3">
            <a:clrChange>
              <a:clrFrom>
                <a:srgbClr val="FFFEFD"/>
              </a:clrFrom>
              <a:clrTo>
                <a:srgbClr val="FFFEFD">
                  <a:alpha val="0"/>
                </a:srgbClr>
              </a:clrTo>
            </a:clrChange>
            <a:extLst>
              <a:ext uri="{28A0092B-C50C-407E-A947-70E740481C1C}">
                <a14:useLocalDpi xmlns:a14="http://schemas.microsoft.com/office/drawing/2010/main" val="0"/>
              </a:ext>
            </a:extLst>
          </a:blip>
          <a:srcRect r="58904" b="56186"/>
          <a:stretch/>
        </p:blipFill>
        <p:spPr>
          <a:xfrm>
            <a:off x="1389361" y="583181"/>
            <a:ext cx="2373169" cy="2021995"/>
          </a:xfrm>
          <a:noFill/>
        </p:spPr>
      </p:pic>
      <p:sp>
        <p:nvSpPr>
          <p:cNvPr id="2" name="Volný tvar: obrazec 1">
            <a:extLst>
              <a:ext uri="{FF2B5EF4-FFF2-40B4-BE49-F238E27FC236}">
                <a16:creationId xmlns:a16="http://schemas.microsoft.com/office/drawing/2014/main" id="{8D4AD803-F064-4AE5-9412-441A88F4AF51}"/>
              </a:ext>
            </a:extLst>
          </p:cNvPr>
          <p:cNvSpPr/>
          <p:nvPr/>
        </p:nvSpPr>
        <p:spPr>
          <a:xfrm>
            <a:off x="4251278" y="2079655"/>
            <a:ext cx="2647665" cy="1445167"/>
          </a:xfrm>
          <a:custGeom>
            <a:avLst/>
            <a:gdLst>
              <a:gd name="connsiteX0" fmla="*/ 0 w 2647665"/>
              <a:gd name="connsiteY0" fmla="*/ 1490681 h 1490681"/>
              <a:gd name="connsiteX1" fmla="*/ 620973 w 2647665"/>
              <a:gd name="connsiteY1" fmla="*/ 890180 h 1490681"/>
              <a:gd name="connsiteX2" fmla="*/ 1112292 w 2647665"/>
              <a:gd name="connsiteY2" fmla="*/ 78138 h 1490681"/>
              <a:gd name="connsiteX3" fmla="*/ 2647665 w 2647665"/>
              <a:gd name="connsiteY3" fmla="*/ 78138 h 1490681"/>
              <a:gd name="connsiteX0" fmla="*/ 0 w 2647665"/>
              <a:gd name="connsiteY0" fmla="*/ 1441467 h 1441467"/>
              <a:gd name="connsiteX1" fmla="*/ 620973 w 2647665"/>
              <a:gd name="connsiteY1" fmla="*/ 840966 h 1441467"/>
              <a:gd name="connsiteX2" fmla="*/ 1139588 w 2647665"/>
              <a:gd name="connsiteY2" fmla="*/ 151754 h 1441467"/>
              <a:gd name="connsiteX3" fmla="*/ 2647665 w 2647665"/>
              <a:gd name="connsiteY3" fmla="*/ 28924 h 1441467"/>
              <a:gd name="connsiteX0" fmla="*/ 0 w 2647665"/>
              <a:gd name="connsiteY0" fmla="*/ 1441467 h 1441467"/>
              <a:gd name="connsiteX1" fmla="*/ 757451 w 2647665"/>
              <a:gd name="connsiteY1" fmla="*/ 1311814 h 1441467"/>
              <a:gd name="connsiteX2" fmla="*/ 1139588 w 2647665"/>
              <a:gd name="connsiteY2" fmla="*/ 151754 h 1441467"/>
              <a:gd name="connsiteX3" fmla="*/ 2647665 w 2647665"/>
              <a:gd name="connsiteY3" fmla="*/ 28924 h 1441467"/>
              <a:gd name="connsiteX0" fmla="*/ 0 w 2647665"/>
              <a:gd name="connsiteY0" fmla="*/ 1441467 h 1445167"/>
              <a:gd name="connsiteX1" fmla="*/ 757451 w 2647665"/>
              <a:gd name="connsiteY1" fmla="*/ 1311814 h 1445167"/>
              <a:gd name="connsiteX2" fmla="*/ 1139588 w 2647665"/>
              <a:gd name="connsiteY2" fmla="*/ 151754 h 1445167"/>
              <a:gd name="connsiteX3" fmla="*/ 2647665 w 2647665"/>
              <a:gd name="connsiteY3" fmla="*/ 28924 h 1445167"/>
            </a:gdLst>
            <a:ahLst/>
            <a:cxnLst>
              <a:cxn ang="0">
                <a:pos x="connsiteX0" y="connsiteY0"/>
              </a:cxn>
              <a:cxn ang="0">
                <a:pos x="connsiteX1" y="connsiteY1"/>
              </a:cxn>
              <a:cxn ang="0">
                <a:pos x="connsiteX2" y="connsiteY2"/>
              </a:cxn>
              <a:cxn ang="0">
                <a:pos x="connsiteX3" y="connsiteY3"/>
              </a:cxn>
            </a:cxnLst>
            <a:rect l="l" t="t" r="r" b="b"/>
            <a:pathLst>
              <a:path w="2647665" h="1445167">
                <a:moveTo>
                  <a:pt x="0" y="1441467"/>
                </a:moveTo>
                <a:cubicBezTo>
                  <a:pt x="340625" y="1409053"/>
                  <a:pt x="567520" y="1526766"/>
                  <a:pt x="757451" y="1311814"/>
                </a:cubicBezTo>
                <a:cubicBezTo>
                  <a:pt x="947382" y="1096862"/>
                  <a:pt x="801806" y="287094"/>
                  <a:pt x="1139588" y="151754"/>
                </a:cubicBezTo>
                <a:cubicBezTo>
                  <a:pt x="1477370" y="16414"/>
                  <a:pt x="2048869" y="-38746"/>
                  <a:pt x="2647665" y="28924"/>
                </a:cubicBezTo>
              </a:path>
            </a:pathLst>
          </a:custGeom>
          <a:noFill/>
          <a:ln>
            <a:solidFill>
              <a:schemeClr val="tx1"/>
            </a:solidFill>
            <a:prstDash val="dash"/>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4" name="Přímá spojnice se šipkou 73">
            <a:extLst>
              <a:ext uri="{FF2B5EF4-FFF2-40B4-BE49-F238E27FC236}">
                <a16:creationId xmlns:a16="http://schemas.microsoft.com/office/drawing/2014/main" id="{5805A959-D7F5-40DD-AD6C-143D5D7D1CCD}"/>
              </a:ext>
            </a:extLst>
          </p:cNvPr>
          <p:cNvCxnSpPr/>
          <p:nvPr/>
        </p:nvCxnSpPr>
        <p:spPr>
          <a:xfrm flipH="1" flipV="1">
            <a:off x="3332680" y="1463261"/>
            <a:ext cx="484495" cy="449098"/>
          </a:xfrm>
          <a:prstGeom prst="straightConnector1">
            <a:avLst/>
          </a:prstGeom>
          <a:ln w="19050">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76" name="TextovéPole 75">
            <a:extLst>
              <a:ext uri="{FF2B5EF4-FFF2-40B4-BE49-F238E27FC236}">
                <a16:creationId xmlns:a16="http://schemas.microsoft.com/office/drawing/2014/main" id="{B0BB9C42-F65C-4B26-8110-8D1BB0C5C90E}"/>
              </a:ext>
            </a:extLst>
          </p:cNvPr>
          <p:cNvSpPr txBox="1"/>
          <p:nvPr/>
        </p:nvSpPr>
        <p:spPr>
          <a:xfrm>
            <a:off x="3057098" y="1555718"/>
            <a:ext cx="390194" cy="553998"/>
          </a:xfrm>
          <a:prstGeom prst="rect">
            <a:avLst/>
          </a:prstGeom>
          <a:noFill/>
        </p:spPr>
        <p:txBody>
          <a:bodyPr wrap="square" rtlCol="0">
            <a:spAutoFit/>
          </a:bodyPr>
          <a:lstStyle/>
          <a:p>
            <a:r>
              <a:rPr lang="cs-CZ" dirty="0"/>
              <a:t>Cl</a:t>
            </a:r>
            <a:r>
              <a:rPr lang="cs-CZ" baseline="30000" dirty="0"/>
              <a:t>-</a:t>
            </a:r>
            <a:endParaRPr lang="en-US" baseline="30000" dirty="0"/>
          </a:p>
        </p:txBody>
      </p:sp>
      <p:sp>
        <p:nvSpPr>
          <p:cNvPr id="78" name="TextovéPole 77">
            <a:extLst>
              <a:ext uri="{FF2B5EF4-FFF2-40B4-BE49-F238E27FC236}">
                <a16:creationId xmlns:a16="http://schemas.microsoft.com/office/drawing/2014/main" id="{AFCCED2B-E6C0-4E9F-9B15-5CDDA4364E01}"/>
              </a:ext>
            </a:extLst>
          </p:cNvPr>
          <p:cNvSpPr txBox="1"/>
          <p:nvPr/>
        </p:nvSpPr>
        <p:spPr>
          <a:xfrm>
            <a:off x="3499363" y="2063511"/>
            <a:ext cx="407484" cy="369332"/>
          </a:xfrm>
          <a:prstGeom prst="rect">
            <a:avLst/>
          </a:prstGeom>
          <a:noFill/>
        </p:spPr>
        <p:txBody>
          <a:bodyPr wrap="none" rtlCol="0">
            <a:spAutoFit/>
          </a:bodyPr>
          <a:lstStyle/>
          <a:p>
            <a:r>
              <a:rPr lang="cs-CZ" dirty="0"/>
              <a:t>Cl</a:t>
            </a:r>
            <a:r>
              <a:rPr lang="cs-CZ" baseline="30000" dirty="0"/>
              <a:t>-</a:t>
            </a:r>
            <a:endParaRPr lang="en-US" baseline="30000" dirty="0"/>
          </a:p>
        </p:txBody>
      </p:sp>
      <p:cxnSp>
        <p:nvCxnSpPr>
          <p:cNvPr id="79" name="Přímá spojnice se šipkou 78">
            <a:extLst>
              <a:ext uri="{FF2B5EF4-FFF2-40B4-BE49-F238E27FC236}">
                <a16:creationId xmlns:a16="http://schemas.microsoft.com/office/drawing/2014/main" id="{71384D77-B997-4B9E-8AD0-5AB377E3E1FD}"/>
              </a:ext>
            </a:extLst>
          </p:cNvPr>
          <p:cNvCxnSpPr>
            <a:cxnSpLocks/>
          </p:cNvCxnSpPr>
          <p:nvPr/>
        </p:nvCxnSpPr>
        <p:spPr>
          <a:xfrm flipH="1" flipV="1">
            <a:off x="3294009" y="1827206"/>
            <a:ext cx="277938" cy="282510"/>
          </a:xfrm>
          <a:prstGeom prst="straightConnector1">
            <a:avLst/>
          </a:prstGeom>
          <a:ln w="19050">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83" name="Volný tvar: obrazec 82">
            <a:extLst>
              <a:ext uri="{FF2B5EF4-FFF2-40B4-BE49-F238E27FC236}">
                <a16:creationId xmlns:a16="http://schemas.microsoft.com/office/drawing/2014/main" id="{2BF5212A-CB62-470F-A54A-6BEFB5B950AD}"/>
              </a:ext>
            </a:extLst>
          </p:cNvPr>
          <p:cNvSpPr/>
          <p:nvPr/>
        </p:nvSpPr>
        <p:spPr>
          <a:xfrm>
            <a:off x="1351584" y="2347415"/>
            <a:ext cx="7185091" cy="1983397"/>
          </a:xfrm>
          <a:custGeom>
            <a:avLst/>
            <a:gdLst>
              <a:gd name="connsiteX0" fmla="*/ 7185091 w 7185091"/>
              <a:gd name="connsiteY0" fmla="*/ 1849272 h 1983397"/>
              <a:gd name="connsiteX1" fmla="*/ 838882 w 7185091"/>
              <a:gd name="connsiteY1" fmla="*/ 1890215 h 1983397"/>
              <a:gd name="connsiteX2" fmla="*/ 217909 w 7185091"/>
              <a:gd name="connsiteY2" fmla="*/ 791570 h 1983397"/>
              <a:gd name="connsiteX3" fmla="*/ 2217306 w 7185091"/>
              <a:gd name="connsiteY3" fmla="*/ 375313 h 1983397"/>
              <a:gd name="connsiteX4" fmla="*/ 2408374 w 7185091"/>
              <a:gd name="connsiteY4" fmla="*/ 0 h 1983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5091" h="1983397">
                <a:moveTo>
                  <a:pt x="7185091" y="1849272"/>
                </a:moveTo>
                <a:cubicBezTo>
                  <a:pt x="4592585" y="1957885"/>
                  <a:pt x="2000079" y="2066499"/>
                  <a:pt x="838882" y="1890215"/>
                </a:cubicBezTo>
                <a:cubicBezTo>
                  <a:pt x="-322315" y="1713931"/>
                  <a:pt x="-11828" y="1044054"/>
                  <a:pt x="217909" y="791570"/>
                </a:cubicBezTo>
                <a:cubicBezTo>
                  <a:pt x="447646" y="539086"/>
                  <a:pt x="1852229" y="507241"/>
                  <a:pt x="2217306" y="375313"/>
                </a:cubicBezTo>
                <a:cubicBezTo>
                  <a:pt x="2582383" y="243385"/>
                  <a:pt x="2495378" y="121692"/>
                  <a:pt x="2408374" y="0"/>
                </a:cubicBezTo>
              </a:path>
            </a:pathLst>
          </a:custGeom>
          <a:noFill/>
          <a:ln>
            <a:solidFill>
              <a:schemeClr val="tx1"/>
            </a:solidFill>
            <a:prstDash val="dash"/>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chemeClr val="tx1"/>
                </a:solidFill>
              </a:ln>
            </a:endParaRPr>
          </a:p>
        </p:txBody>
      </p:sp>
    </p:spTree>
    <p:extLst>
      <p:ext uri="{BB962C8B-B14F-4D97-AF65-F5344CB8AC3E}">
        <p14:creationId xmlns:p14="http://schemas.microsoft.com/office/powerpoint/2010/main" val="112810242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 name="Obdélník 3">
            <a:extLst>
              <a:ext uri="{FF2B5EF4-FFF2-40B4-BE49-F238E27FC236}">
                <a16:creationId xmlns:a16="http://schemas.microsoft.com/office/drawing/2014/main" id="{2D816399-6823-4026-B08C-FC9ABD2F49A9}"/>
              </a:ext>
            </a:extLst>
          </p:cNvPr>
          <p:cNvSpPr/>
          <p:nvPr/>
        </p:nvSpPr>
        <p:spPr>
          <a:xfrm>
            <a:off x="2988139"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Obdélník 4">
            <a:extLst>
              <a:ext uri="{FF2B5EF4-FFF2-40B4-BE49-F238E27FC236}">
                <a16:creationId xmlns:a16="http://schemas.microsoft.com/office/drawing/2014/main" id="{C212D7B1-48A3-49AD-B547-F78A581A6F3D}"/>
              </a:ext>
            </a:extLst>
          </p:cNvPr>
          <p:cNvSpPr/>
          <p:nvPr/>
        </p:nvSpPr>
        <p:spPr>
          <a:xfrm>
            <a:off x="2988139"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Obdélník 5">
            <a:extLst>
              <a:ext uri="{FF2B5EF4-FFF2-40B4-BE49-F238E27FC236}">
                <a16:creationId xmlns:a16="http://schemas.microsoft.com/office/drawing/2014/main" id="{DC0729C2-A035-4E5D-A32F-FAE56A2B9FA3}"/>
              </a:ext>
            </a:extLst>
          </p:cNvPr>
          <p:cNvSpPr/>
          <p:nvPr/>
        </p:nvSpPr>
        <p:spPr>
          <a:xfrm>
            <a:off x="2988139"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Obdélník 6">
            <a:extLst>
              <a:ext uri="{FF2B5EF4-FFF2-40B4-BE49-F238E27FC236}">
                <a16:creationId xmlns:a16="http://schemas.microsoft.com/office/drawing/2014/main" id="{9B2A5616-055A-4717-A206-BC34496E648F}"/>
              </a:ext>
            </a:extLst>
          </p:cNvPr>
          <p:cNvSpPr/>
          <p:nvPr/>
        </p:nvSpPr>
        <p:spPr>
          <a:xfrm>
            <a:off x="2988139"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bdélník 7">
            <a:extLst>
              <a:ext uri="{FF2B5EF4-FFF2-40B4-BE49-F238E27FC236}">
                <a16:creationId xmlns:a16="http://schemas.microsoft.com/office/drawing/2014/main" id="{15F03352-2990-46C4-8366-81C246F87670}"/>
              </a:ext>
            </a:extLst>
          </p:cNvPr>
          <p:cNvSpPr/>
          <p:nvPr/>
        </p:nvSpPr>
        <p:spPr>
          <a:xfrm>
            <a:off x="2052035"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Obdélník 8">
            <a:extLst>
              <a:ext uri="{FF2B5EF4-FFF2-40B4-BE49-F238E27FC236}">
                <a16:creationId xmlns:a16="http://schemas.microsoft.com/office/drawing/2014/main" id="{9C0B1992-4519-4CF1-96FE-19F2A5A8E374}"/>
              </a:ext>
            </a:extLst>
          </p:cNvPr>
          <p:cNvSpPr/>
          <p:nvPr/>
        </p:nvSpPr>
        <p:spPr>
          <a:xfrm>
            <a:off x="2052035" y="818994"/>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TextovéPole 9">
            <a:extLst>
              <a:ext uri="{FF2B5EF4-FFF2-40B4-BE49-F238E27FC236}">
                <a16:creationId xmlns:a16="http://schemas.microsoft.com/office/drawing/2014/main" id="{940A157E-05AE-4135-82F3-AC89D5DB9485}"/>
              </a:ext>
            </a:extLst>
          </p:cNvPr>
          <p:cNvSpPr txBox="1"/>
          <p:nvPr/>
        </p:nvSpPr>
        <p:spPr>
          <a:xfrm>
            <a:off x="2753813" y="-20001"/>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11" name="TextovéPole 10">
            <a:extLst>
              <a:ext uri="{FF2B5EF4-FFF2-40B4-BE49-F238E27FC236}">
                <a16:creationId xmlns:a16="http://schemas.microsoft.com/office/drawing/2014/main" id="{ED5754FA-9A9E-4F01-8A06-4F5F4C788018}"/>
              </a:ext>
            </a:extLst>
          </p:cNvPr>
          <p:cNvSpPr txBox="1"/>
          <p:nvPr/>
        </p:nvSpPr>
        <p:spPr>
          <a:xfrm>
            <a:off x="4181587"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12" name="TextovéPole 11">
            <a:extLst>
              <a:ext uri="{FF2B5EF4-FFF2-40B4-BE49-F238E27FC236}">
                <a16:creationId xmlns:a16="http://schemas.microsoft.com/office/drawing/2014/main" id="{E2B6CC79-4181-4730-9888-B92F66871E8D}"/>
              </a:ext>
            </a:extLst>
          </p:cNvPr>
          <p:cNvSpPr txBox="1"/>
          <p:nvPr/>
        </p:nvSpPr>
        <p:spPr>
          <a:xfrm>
            <a:off x="4355357"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13" name="TextovéPole 12">
            <a:extLst>
              <a:ext uri="{FF2B5EF4-FFF2-40B4-BE49-F238E27FC236}">
                <a16:creationId xmlns:a16="http://schemas.microsoft.com/office/drawing/2014/main" id="{632BAE72-08B2-4EC9-A723-8DFEE5AB4F93}"/>
              </a:ext>
            </a:extLst>
          </p:cNvPr>
          <p:cNvSpPr txBox="1"/>
          <p:nvPr/>
        </p:nvSpPr>
        <p:spPr>
          <a:xfrm>
            <a:off x="4839825"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14" name="TextovéPole 13">
            <a:extLst>
              <a:ext uri="{FF2B5EF4-FFF2-40B4-BE49-F238E27FC236}">
                <a16:creationId xmlns:a16="http://schemas.microsoft.com/office/drawing/2014/main" id="{02490952-10F9-41F2-AD49-BD6AABC8573F}"/>
              </a:ext>
            </a:extLst>
          </p:cNvPr>
          <p:cNvSpPr txBox="1"/>
          <p:nvPr/>
        </p:nvSpPr>
        <p:spPr>
          <a:xfrm>
            <a:off x="3132156"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5" name="TextovéPole 14">
            <a:extLst>
              <a:ext uri="{FF2B5EF4-FFF2-40B4-BE49-F238E27FC236}">
                <a16:creationId xmlns:a16="http://schemas.microsoft.com/office/drawing/2014/main" id="{10D43227-EEAB-442A-9198-B1565290FC63}"/>
              </a:ext>
            </a:extLst>
          </p:cNvPr>
          <p:cNvSpPr txBox="1"/>
          <p:nvPr/>
        </p:nvSpPr>
        <p:spPr>
          <a:xfrm>
            <a:off x="2271094"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16" name="Skupina 15">
            <a:extLst>
              <a:ext uri="{FF2B5EF4-FFF2-40B4-BE49-F238E27FC236}">
                <a16:creationId xmlns:a16="http://schemas.microsoft.com/office/drawing/2014/main" id="{166EFD25-1D38-47C6-808A-7FFDC3EDBCBE}"/>
              </a:ext>
            </a:extLst>
          </p:cNvPr>
          <p:cNvGrpSpPr/>
          <p:nvPr/>
        </p:nvGrpSpPr>
        <p:grpSpPr>
          <a:xfrm>
            <a:off x="2049825" y="2103238"/>
            <a:ext cx="936104" cy="462123"/>
            <a:chOff x="2339752" y="2192728"/>
            <a:chExt cx="936104" cy="372176"/>
          </a:xfrm>
        </p:grpSpPr>
        <p:sp>
          <p:nvSpPr>
            <p:cNvPr id="17" name="Obdélník 16">
              <a:extLst>
                <a:ext uri="{FF2B5EF4-FFF2-40B4-BE49-F238E27FC236}">
                  <a16:creationId xmlns:a16="http://schemas.microsoft.com/office/drawing/2014/main" id="{6A84B7C5-7EFE-4154-8227-86EE31F2F107}"/>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TextovéPole 17">
              <a:extLst>
                <a:ext uri="{FF2B5EF4-FFF2-40B4-BE49-F238E27FC236}">
                  <a16:creationId xmlns:a16="http://schemas.microsoft.com/office/drawing/2014/main" id="{9A81C5C0-F1BE-4634-8C54-1738F83945A2}"/>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19" name="Skupina 18">
            <a:extLst>
              <a:ext uri="{FF2B5EF4-FFF2-40B4-BE49-F238E27FC236}">
                <a16:creationId xmlns:a16="http://schemas.microsoft.com/office/drawing/2014/main" id="{E489EB93-04A6-46FA-AD39-34695A56501A}"/>
              </a:ext>
            </a:extLst>
          </p:cNvPr>
          <p:cNvGrpSpPr/>
          <p:nvPr/>
        </p:nvGrpSpPr>
        <p:grpSpPr>
          <a:xfrm>
            <a:off x="2049825" y="1311152"/>
            <a:ext cx="1008114" cy="821705"/>
            <a:chOff x="2339752" y="1340768"/>
            <a:chExt cx="1005909" cy="864096"/>
          </a:xfrm>
        </p:grpSpPr>
        <p:sp>
          <p:nvSpPr>
            <p:cNvPr id="20" name="Obdélník 19">
              <a:extLst>
                <a:ext uri="{FF2B5EF4-FFF2-40B4-BE49-F238E27FC236}">
                  <a16:creationId xmlns:a16="http://schemas.microsoft.com/office/drawing/2014/main" id="{3E82080C-8902-437F-8AE8-5CB46B7EEEC0}"/>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TextovéPole 20">
              <a:extLst>
                <a:ext uri="{FF2B5EF4-FFF2-40B4-BE49-F238E27FC236}">
                  <a16:creationId xmlns:a16="http://schemas.microsoft.com/office/drawing/2014/main" id="{0478F51E-1AB0-404F-B396-DEC54D6F979A}"/>
                </a:ext>
              </a:extLst>
            </p:cNvPr>
            <p:cNvSpPr txBox="1"/>
            <p:nvPr/>
          </p:nvSpPr>
          <p:spPr>
            <a:xfrm>
              <a:off x="2340857" y="1541983"/>
              <a:ext cx="1004804" cy="485482"/>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22" name="Skupina 21">
            <a:extLst>
              <a:ext uri="{FF2B5EF4-FFF2-40B4-BE49-F238E27FC236}">
                <a16:creationId xmlns:a16="http://schemas.microsoft.com/office/drawing/2014/main" id="{14BA82A9-876D-4F09-86D0-B1B083090945}"/>
              </a:ext>
            </a:extLst>
          </p:cNvPr>
          <p:cNvGrpSpPr/>
          <p:nvPr/>
        </p:nvGrpSpPr>
        <p:grpSpPr>
          <a:xfrm>
            <a:off x="2042855" y="856185"/>
            <a:ext cx="943074" cy="461665"/>
            <a:chOff x="2332782" y="885801"/>
            <a:chExt cx="943074" cy="461665"/>
          </a:xfrm>
        </p:grpSpPr>
        <p:sp>
          <p:nvSpPr>
            <p:cNvPr id="23" name="Obdélník 22">
              <a:extLst>
                <a:ext uri="{FF2B5EF4-FFF2-40B4-BE49-F238E27FC236}">
                  <a16:creationId xmlns:a16="http://schemas.microsoft.com/office/drawing/2014/main" id="{15C3B55A-3959-4A4C-90BC-7CEF7CCB9CC6}"/>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TextovéPole 23">
              <a:extLst>
                <a:ext uri="{FF2B5EF4-FFF2-40B4-BE49-F238E27FC236}">
                  <a16:creationId xmlns:a16="http://schemas.microsoft.com/office/drawing/2014/main" id="{D10F9A22-BF3D-4E94-86DE-BC4990F031FC}"/>
                </a:ext>
              </a:extLst>
            </p:cNvPr>
            <p:cNvSpPr txBox="1"/>
            <p:nvPr/>
          </p:nvSpPr>
          <p:spPr>
            <a:xfrm>
              <a:off x="2332782" y="885801"/>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25" name="Přímá spojnice 24">
            <a:extLst>
              <a:ext uri="{FF2B5EF4-FFF2-40B4-BE49-F238E27FC236}">
                <a16:creationId xmlns:a16="http://schemas.microsoft.com/office/drawing/2014/main" id="{2F30DE93-A191-4903-8AA4-E7F6AE015CC8}"/>
              </a:ext>
            </a:extLst>
          </p:cNvPr>
          <p:cNvCxnSpPr>
            <a:cxnSpLocks/>
          </p:cNvCxnSpPr>
          <p:nvPr/>
        </p:nvCxnSpPr>
        <p:spPr>
          <a:xfrm flipH="1">
            <a:off x="3791310"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Přímá spojnice 25">
            <a:extLst>
              <a:ext uri="{FF2B5EF4-FFF2-40B4-BE49-F238E27FC236}">
                <a16:creationId xmlns:a16="http://schemas.microsoft.com/office/drawing/2014/main" id="{47B25032-DDBB-4755-91E6-FD1DF7EE63EE}"/>
              </a:ext>
            </a:extLst>
          </p:cNvPr>
          <p:cNvCxnSpPr>
            <a:cxnSpLocks/>
            <a:stCxn id="12" idx="1"/>
            <a:endCxn id="6" idx="3"/>
          </p:cNvCxnSpPr>
          <p:nvPr/>
        </p:nvCxnSpPr>
        <p:spPr>
          <a:xfrm flipH="1">
            <a:off x="3924243"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Přímá spojnice 26">
            <a:extLst>
              <a:ext uri="{FF2B5EF4-FFF2-40B4-BE49-F238E27FC236}">
                <a16:creationId xmlns:a16="http://schemas.microsoft.com/office/drawing/2014/main" id="{65DA5384-10B5-4D5F-859B-CC1D27EF168F}"/>
              </a:ext>
            </a:extLst>
          </p:cNvPr>
          <p:cNvCxnSpPr>
            <a:cxnSpLocks/>
            <a:stCxn id="13" idx="1"/>
            <a:endCxn id="5" idx="3"/>
          </p:cNvCxnSpPr>
          <p:nvPr/>
        </p:nvCxnSpPr>
        <p:spPr>
          <a:xfrm flipH="1">
            <a:off x="3924243"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Přímá spojnice 27">
            <a:extLst>
              <a:ext uri="{FF2B5EF4-FFF2-40B4-BE49-F238E27FC236}">
                <a16:creationId xmlns:a16="http://schemas.microsoft.com/office/drawing/2014/main" id="{5281BC61-5016-4DE1-B3FB-5D2F2381DCA9}"/>
              </a:ext>
            </a:extLst>
          </p:cNvPr>
          <p:cNvCxnSpPr>
            <a:cxnSpLocks/>
          </p:cNvCxnSpPr>
          <p:nvPr/>
        </p:nvCxnSpPr>
        <p:spPr>
          <a:xfrm flipV="1">
            <a:off x="2410852"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Přímá spojnice 28">
            <a:extLst>
              <a:ext uri="{FF2B5EF4-FFF2-40B4-BE49-F238E27FC236}">
                <a16:creationId xmlns:a16="http://schemas.microsoft.com/office/drawing/2014/main" id="{8ED79C0C-CE71-4686-A0E6-59DC14069AA4}"/>
              </a:ext>
            </a:extLst>
          </p:cNvPr>
          <p:cNvCxnSpPr/>
          <p:nvPr/>
        </p:nvCxnSpPr>
        <p:spPr>
          <a:xfrm flipH="1">
            <a:off x="971915" y="2125491"/>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 name="Přímá spojnice 29">
            <a:extLst>
              <a:ext uri="{FF2B5EF4-FFF2-40B4-BE49-F238E27FC236}">
                <a16:creationId xmlns:a16="http://schemas.microsoft.com/office/drawing/2014/main" id="{2A542FAE-1A9A-4569-8511-5F5C4FF4BD2C}"/>
              </a:ext>
            </a:extLst>
          </p:cNvPr>
          <p:cNvCxnSpPr/>
          <p:nvPr/>
        </p:nvCxnSpPr>
        <p:spPr>
          <a:xfrm flipH="1">
            <a:off x="1049367"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1" name="Přímá spojnice 30">
            <a:extLst>
              <a:ext uri="{FF2B5EF4-FFF2-40B4-BE49-F238E27FC236}">
                <a16:creationId xmlns:a16="http://schemas.microsoft.com/office/drawing/2014/main" id="{43CC2666-25A8-4389-9622-13211B705CBD}"/>
              </a:ext>
            </a:extLst>
          </p:cNvPr>
          <p:cNvCxnSpPr/>
          <p:nvPr/>
        </p:nvCxnSpPr>
        <p:spPr>
          <a:xfrm flipH="1">
            <a:off x="971915" y="2564904"/>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 name="Přímá spojnice se šipkou 31">
            <a:extLst>
              <a:ext uri="{FF2B5EF4-FFF2-40B4-BE49-F238E27FC236}">
                <a16:creationId xmlns:a16="http://schemas.microsoft.com/office/drawing/2014/main" id="{3FE8F8B4-70A1-4E8A-88CB-D05D380E06BF}"/>
              </a:ext>
            </a:extLst>
          </p:cNvPr>
          <p:cNvCxnSpPr>
            <a:cxnSpLocks/>
          </p:cNvCxnSpPr>
          <p:nvPr/>
        </p:nvCxnSpPr>
        <p:spPr>
          <a:xfrm>
            <a:off x="1417502" y="813780"/>
            <a:ext cx="0" cy="1319076"/>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3" name="TextovéPole 32">
            <a:extLst>
              <a:ext uri="{FF2B5EF4-FFF2-40B4-BE49-F238E27FC236}">
                <a16:creationId xmlns:a16="http://schemas.microsoft.com/office/drawing/2014/main" id="{9843088E-EAD6-4C5C-8894-D64D9B45437D}"/>
              </a:ext>
            </a:extLst>
          </p:cNvPr>
          <p:cNvSpPr txBox="1"/>
          <p:nvPr/>
        </p:nvSpPr>
        <p:spPr>
          <a:xfrm>
            <a:off x="690785" y="1245830"/>
            <a:ext cx="681597" cy="461665"/>
          </a:xfrm>
          <a:prstGeom prst="rect">
            <a:avLst/>
          </a:prstGeom>
          <a:noFill/>
        </p:spPr>
        <p:txBody>
          <a:bodyPr wrap="none" rtlCol="0">
            <a:spAutoFit/>
          </a:bodyPr>
          <a:lstStyle/>
          <a:p>
            <a:r>
              <a:rPr lang="cs-CZ" dirty="0"/>
              <a:t>SID</a:t>
            </a:r>
            <a:endParaRPr lang="en-US" baseline="-25000" dirty="0"/>
          </a:p>
        </p:txBody>
      </p:sp>
      <p:cxnSp>
        <p:nvCxnSpPr>
          <p:cNvPr id="34" name="Přímá spojnice se šipkou 33">
            <a:extLst>
              <a:ext uri="{FF2B5EF4-FFF2-40B4-BE49-F238E27FC236}">
                <a16:creationId xmlns:a16="http://schemas.microsoft.com/office/drawing/2014/main" id="{643718ED-5556-4EC6-9BBE-A6A3E3F1D818}"/>
              </a:ext>
            </a:extLst>
          </p:cNvPr>
          <p:cNvCxnSpPr>
            <a:cxnSpLocks/>
          </p:cNvCxnSpPr>
          <p:nvPr/>
        </p:nvCxnSpPr>
        <p:spPr>
          <a:xfrm>
            <a:off x="1417503" y="2132856"/>
            <a:ext cx="2039" cy="457882"/>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5" name="TextovéPole 34">
            <a:extLst>
              <a:ext uri="{FF2B5EF4-FFF2-40B4-BE49-F238E27FC236}">
                <a16:creationId xmlns:a16="http://schemas.microsoft.com/office/drawing/2014/main" id="{DC231398-3153-45E6-90F0-C07C2B8755F2}"/>
              </a:ext>
            </a:extLst>
          </p:cNvPr>
          <p:cNvSpPr txBox="1"/>
          <p:nvPr/>
        </p:nvSpPr>
        <p:spPr>
          <a:xfrm>
            <a:off x="690784" y="2114594"/>
            <a:ext cx="699230" cy="461665"/>
          </a:xfrm>
          <a:prstGeom prst="rect">
            <a:avLst/>
          </a:prstGeom>
          <a:noFill/>
        </p:spPr>
        <p:txBody>
          <a:bodyPr wrap="none" rtlCol="0">
            <a:spAutoFit/>
          </a:bodyPr>
          <a:lstStyle/>
          <a:p>
            <a:r>
              <a:rPr lang="cs-CZ" dirty="0"/>
              <a:t>UA</a:t>
            </a:r>
            <a:r>
              <a:rPr lang="cs-CZ" baseline="50000" dirty="0"/>
              <a:t>-</a:t>
            </a:r>
            <a:endParaRPr lang="en-US" baseline="50000" dirty="0"/>
          </a:p>
        </p:txBody>
      </p:sp>
      <p:sp>
        <p:nvSpPr>
          <p:cNvPr id="36" name="Obdélník 35">
            <a:extLst>
              <a:ext uri="{FF2B5EF4-FFF2-40B4-BE49-F238E27FC236}">
                <a16:creationId xmlns:a16="http://schemas.microsoft.com/office/drawing/2014/main" id="{59E6AE69-06F3-4F3B-818D-73F8EDEC5A8A}"/>
              </a:ext>
            </a:extLst>
          </p:cNvPr>
          <p:cNvSpPr/>
          <p:nvPr/>
        </p:nvSpPr>
        <p:spPr>
          <a:xfrm>
            <a:off x="9474415"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bdélník 36">
            <a:extLst>
              <a:ext uri="{FF2B5EF4-FFF2-40B4-BE49-F238E27FC236}">
                <a16:creationId xmlns:a16="http://schemas.microsoft.com/office/drawing/2014/main" id="{9291BFA3-76E0-4169-A2A6-801120C77334}"/>
              </a:ext>
            </a:extLst>
          </p:cNvPr>
          <p:cNvSpPr/>
          <p:nvPr/>
        </p:nvSpPr>
        <p:spPr>
          <a:xfrm>
            <a:off x="9474415"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 name="Obdélník 37">
            <a:extLst>
              <a:ext uri="{FF2B5EF4-FFF2-40B4-BE49-F238E27FC236}">
                <a16:creationId xmlns:a16="http://schemas.microsoft.com/office/drawing/2014/main" id="{A2310CEC-8124-48CC-B5B1-2DFC1BF464A9}"/>
              </a:ext>
            </a:extLst>
          </p:cNvPr>
          <p:cNvSpPr/>
          <p:nvPr/>
        </p:nvSpPr>
        <p:spPr>
          <a:xfrm>
            <a:off x="9474415"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 name="Obdélník 38">
            <a:extLst>
              <a:ext uri="{FF2B5EF4-FFF2-40B4-BE49-F238E27FC236}">
                <a16:creationId xmlns:a16="http://schemas.microsoft.com/office/drawing/2014/main" id="{D7EA9059-7C66-4963-832E-3A59DF05EF8C}"/>
              </a:ext>
            </a:extLst>
          </p:cNvPr>
          <p:cNvSpPr/>
          <p:nvPr/>
        </p:nvSpPr>
        <p:spPr>
          <a:xfrm>
            <a:off x="9474415"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Obdélník 39">
            <a:extLst>
              <a:ext uri="{FF2B5EF4-FFF2-40B4-BE49-F238E27FC236}">
                <a16:creationId xmlns:a16="http://schemas.microsoft.com/office/drawing/2014/main" id="{AE766065-1F28-4BB2-9D13-0A68665D4EE7}"/>
              </a:ext>
            </a:extLst>
          </p:cNvPr>
          <p:cNvSpPr/>
          <p:nvPr/>
        </p:nvSpPr>
        <p:spPr>
          <a:xfrm>
            <a:off x="8538311"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Obdélník 40">
            <a:extLst>
              <a:ext uri="{FF2B5EF4-FFF2-40B4-BE49-F238E27FC236}">
                <a16:creationId xmlns:a16="http://schemas.microsoft.com/office/drawing/2014/main" id="{4C32A35E-DCC7-4D9F-9DFF-91AF4CFCECB2}"/>
              </a:ext>
            </a:extLst>
          </p:cNvPr>
          <p:cNvSpPr/>
          <p:nvPr/>
        </p:nvSpPr>
        <p:spPr>
          <a:xfrm>
            <a:off x="8538311" y="818995"/>
            <a:ext cx="936104" cy="59284"/>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 name="TextovéPole 41">
            <a:extLst>
              <a:ext uri="{FF2B5EF4-FFF2-40B4-BE49-F238E27FC236}">
                <a16:creationId xmlns:a16="http://schemas.microsoft.com/office/drawing/2014/main" id="{91DDCDCA-002C-4433-8FAE-D48F2EAEF037}"/>
              </a:ext>
            </a:extLst>
          </p:cNvPr>
          <p:cNvSpPr txBox="1"/>
          <p:nvPr/>
        </p:nvSpPr>
        <p:spPr>
          <a:xfrm>
            <a:off x="9240089" y="-45639"/>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43" name="TextovéPole 42">
            <a:extLst>
              <a:ext uri="{FF2B5EF4-FFF2-40B4-BE49-F238E27FC236}">
                <a16:creationId xmlns:a16="http://schemas.microsoft.com/office/drawing/2014/main" id="{E1D6BBBF-7005-465A-903B-7AB5968648FE}"/>
              </a:ext>
            </a:extLst>
          </p:cNvPr>
          <p:cNvSpPr txBox="1"/>
          <p:nvPr/>
        </p:nvSpPr>
        <p:spPr>
          <a:xfrm>
            <a:off x="10667863"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44" name="TextovéPole 43">
            <a:extLst>
              <a:ext uri="{FF2B5EF4-FFF2-40B4-BE49-F238E27FC236}">
                <a16:creationId xmlns:a16="http://schemas.microsoft.com/office/drawing/2014/main" id="{D9DD3D8C-BAB5-4659-95D7-DE855C49E70A}"/>
              </a:ext>
            </a:extLst>
          </p:cNvPr>
          <p:cNvSpPr txBox="1"/>
          <p:nvPr/>
        </p:nvSpPr>
        <p:spPr>
          <a:xfrm>
            <a:off x="10841633"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45" name="TextovéPole 44">
            <a:extLst>
              <a:ext uri="{FF2B5EF4-FFF2-40B4-BE49-F238E27FC236}">
                <a16:creationId xmlns:a16="http://schemas.microsoft.com/office/drawing/2014/main" id="{25F8DCF5-B5D8-457C-9BE3-CD38898DB797}"/>
              </a:ext>
            </a:extLst>
          </p:cNvPr>
          <p:cNvSpPr txBox="1"/>
          <p:nvPr/>
        </p:nvSpPr>
        <p:spPr>
          <a:xfrm>
            <a:off x="11326101"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46" name="TextovéPole 45">
            <a:extLst>
              <a:ext uri="{FF2B5EF4-FFF2-40B4-BE49-F238E27FC236}">
                <a16:creationId xmlns:a16="http://schemas.microsoft.com/office/drawing/2014/main" id="{44A46DC5-5B90-483A-8A2E-7ED11E7C3341}"/>
              </a:ext>
            </a:extLst>
          </p:cNvPr>
          <p:cNvSpPr txBox="1"/>
          <p:nvPr/>
        </p:nvSpPr>
        <p:spPr>
          <a:xfrm>
            <a:off x="9618432"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47" name="TextovéPole 46">
            <a:extLst>
              <a:ext uri="{FF2B5EF4-FFF2-40B4-BE49-F238E27FC236}">
                <a16:creationId xmlns:a16="http://schemas.microsoft.com/office/drawing/2014/main" id="{56D3B906-012F-4EE2-9C61-FFC9365EE342}"/>
              </a:ext>
            </a:extLst>
          </p:cNvPr>
          <p:cNvSpPr txBox="1"/>
          <p:nvPr/>
        </p:nvSpPr>
        <p:spPr>
          <a:xfrm>
            <a:off x="8757370"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48" name="Skupina 47">
            <a:extLst>
              <a:ext uri="{FF2B5EF4-FFF2-40B4-BE49-F238E27FC236}">
                <a16:creationId xmlns:a16="http://schemas.microsoft.com/office/drawing/2014/main" id="{FE096C9A-91E1-42D3-B10C-A5E57BE7D4D8}"/>
              </a:ext>
            </a:extLst>
          </p:cNvPr>
          <p:cNvGrpSpPr/>
          <p:nvPr/>
        </p:nvGrpSpPr>
        <p:grpSpPr>
          <a:xfrm>
            <a:off x="8536101" y="1786617"/>
            <a:ext cx="936104" cy="778286"/>
            <a:chOff x="2339752" y="1937736"/>
            <a:chExt cx="936104" cy="626802"/>
          </a:xfrm>
        </p:grpSpPr>
        <p:sp>
          <p:nvSpPr>
            <p:cNvPr id="49" name="Obdélník 48">
              <a:extLst>
                <a:ext uri="{FF2B5EF4-FFF2-40B4-BE49-F238E27FC236}">
                  <a16:creationId xmlns:a16="http://schemas.microsoft.com/office/drawing/2014/main" id="{978F31DE-C1DC-4B39-952C-9A3669FD4340}"/>
                </a:ext>
              </a:extLst>
            </p:cNvPr>
            <p:cNvSpPr/>
            <p:nvPr/>
          </p:nvSpPr>
          <p:spPr>
            <a:xfrm>
              <a:off x="2339752" y="1937736"/>
              <a:ext cx="936104" cy="626802"/>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0" name="TextovéPole 49">
              <a:extLst>
                <a:ext uri="{FF2B5EF4-FFF2-40B4-BE49-F238E27FC236}">
                  <a16:creationId xmlns:a16="http://schemas.microsoft.com/office/drawing/2014/main" id="{5813C5B7-E7E0-4FA8-AC43-978B854227A2}"/>
                </a:ext>
              </a:extLst>
            </p:cNvPr>
            <p:cNvSpPr txBox="1"/>
            <p:nvPr/>
          </p:nvSpPr>
          <p:spPr>
            <a:xfrm>
              <a:off x="2526099" y="2080725"/>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51" name="Skupina 50">
            <a:extLst>
              <a:ext uri="{FF2B5EF4-FFF2-40B4-BE49-F238E27FC236}">
                <a16:creationId xmlns:a16="http://schemas.microsoft.com/office/drawing/2014/main" id="{FA6ABF1E-8A9B-4273-949D-CCECE66C1A8A}"/>
              </a:ext>
            </a:extLst>
          </p:cNvPr>
          <p:cNvGrpSpPr/>
          <p:nvPr/>
        </p:nvGrpSpPr>
        <p:grpSpPr>
          <a:xfrm>
            <a:off x="8536101" y="1225692"/>
            <a:ext cx="1008114" cy="552103"/>
            <a:chOff x="2339752" y="1207018"/>
            <a:chExt cx="1005909" cy="864096"/>
          </a:xfrm>
        </p:grpSpPr>
        <p:sp>
          <p:nvSpPr>
            <p:cNvPr id="52" name="Obdélník 51">
              <a:extLst>
                <a:ext uri="{FF2B5EF4-FFF2-40B4-BE49-F238E27FC236}">
                  <a16:creationId xmlns:a16="http://schemas.microsoft.com/office/drawing/2014/main" id="{063220F8-EF45-4292-AF14-D99C85308337}"/>
                </a:ext>
              </a:extLst>
            </p:cNvPr>
            <p:cNvSpPr/>
            <p:nvPr/>
          </p:nvSpPr>
          <p:spPr>
            <a:xfrm>
              <a:off x="2339752" y="120701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 name="TextovéPole 52">
              <a:extLst>
                <a:ext uri="{FF2B5EF4-FFF2-40B4-BE49-F238E27FC236}">
                  <a16:creationId xmlns:a16="http://schemas.microsoft.com/office/drawing/2014/main" id="{AEE7EDAB-E841-48E0-9D84-F069BE1EAB57}"/>
                </a:ext>
              </a:extLst>
            </p:cNvPr>
            <p:cNvSpPr txBox="1"/>
            <p:nvPr/>
          </p:nvSpPr>
          <p:spPr>
            <a:xfrm>
              <a:off x="2340857" y="1448356"/>
              <a:ext cx="1004804" cy="485481"/>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54" name="Skupina 53">
            <a:extLst>
              <a:ext uri="{FF2B5EF4-FFF2-40B4-BE49-F238E27FC236}">
                <a16:creationId xmlns:a16="http://schemas.microsoft.com/office/drawing/2014/main" id="{60544F8F-84D1-478B-801C-F3EE4435A4F0}"/>
              </a:ext>
            </a:extLst>
          </p:cNvPr>
          <p:cNvGrpSpPr/>
          <p:nvPr/>
        </p:nvGrpSpPr>
        <p:grpSpPr>
          <a:xfrm>
            <a:off x="8536101" y="868899"/>
            <a:ext cx="936104" cy="352483"/>
            <a:chOff x="2339752" y="893221"/>
            <a:chExt cx="936104" cy="461665"/>
          </a:xfrm>
        </p:grpSpPr>
        <p:sp>
          <p:nvSpPr>
            <p:cNvPr id="55" name="Obdélník 54">
              <a:extLst>
                <a:ext uri="{FF2B5EF4-FFF2-40B4-BE49-F238E27FC236}">
                  <a16:creationId xmlns:a16="http://schemas.microsoft.com/office/drawing/2014/main" id="{D6683F0D-AFC7-4D40-9837-A5568ABDC91F}"/>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6" name="TextovéPole 55">
              <a:extLst>
                <a:ext uri="{FF2B5EF4-FFF2-40B4-BE49-F238E27FC236}">
                  <a16:creationId xmlns:a16="http://schemas.microsoft.com/office/drawing/2014/main" id="{1BD09335-E568-4B90-A871-51B30EDD44D3}"/>
                </a:ext>
              </a:extLst>
            </p:cNvPr>
            <p:cNvSpPr txBox="1"/>
            <p:nvPr/>
          </p:nvSpPr>
          <p:spPr>
            <a:xfrm>
              <a:off x="2397536" y="893221"/>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57" name="Přímá spojnice 56">
            <a:extLst>
              <a:ext uri="{FF2B5EF4-FFF2-40B4-BE49-F238E27FC236}">
                <a16:creationId xmlns:a16="http://schemas.microsoft.com/office/drawing/2014/main" id="{10EFB872-61A2-4FD3-B692-4B652F7B0D8B}"/>
              </a:ext>
            </a:extLst>
          </p:cNvPr>
          <p:cNvCxnSpPr>
            <a:cxnSpLocks/>
          </p:cNvCxnSpPr>
          <p:nvPr/>
        </p:nvCxnSpPr>
        <p:spPr>
          <a:xfrm flipH="1">
            <a:off x="10277586"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Přímá spojnice 57">
            <a:extLst>
              <a:ext uri="{FF2B5EF4-FFF2-40B4-BE49-F238E27FC236}">
                <a16:creationId xmlns:a16="http://schemas.microsoft.com/office/drawing/2014/main" id="{2AB40944-F7A8-426D-AEE1-C8087275A70C}"/>
              </a:ext>
            </a:extLst>
          </p:cNvPr>
          <p:cNvCxnSpPr>
            <a:cxnSpLocks/>
            <a:stCxn id="44" idx="1"/>
            <a:endCxn id="38" idx="3"/>
          </p:cNvCxnSpPr>
          <p:nvPr/>
        </p:nvCxnSpPr>
        <p:spPr>
          <a:xfrm flipH="1">
            <a:off x="10410519"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Přímá spojnice 58">
            <a:extLst>
              <a:ext uri="{FF2B5EF4-FFF2-40B4-BE49-F238E27FC236}">
                <a16:creationId xmlns:a16="http://schemas.microsoft.com/office/drawing/2014/main" id="{B9CA8099-94C6-46BB-90B2-DAF79CC8E5CB}"/>
              </a:ext>
            </a:extLst>
          </p:cNvPr>
          <p:cNvCxnSpPr>
            <a:cxnSpLocks/>
            <a:stCxn id="45" idx="1"/>
            <a:endCxn id="37" idx="3"/>
          </p:cNvCxnSpPr>
          <p:nvPr/>
        </p:nvCxnSpPr>
        <p:spPr>
          <a:xfrm flipH="1">
            <a:off x="10410519"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Přímá spojnice 59">
            <a:extLst>
              <a:ext uri="{FF2B5EF4-FFF2-40B4-BE49-F238E27FC236}">
                <a16:creationId xmlns:a16="http://schemas.microsoft.com/office/drawing/2014/main" id="{CC8A5A52-417F-4E20-B26D-3A3034B8FC23}"/>
              </a:ext>
            </a:extLst>
          </p:cNvPr>
          <p:cNvCxnSpPr>
            <a:cxnSpLocks/>
          </p:cNvCxnSpPr>
          <p:nvPr/>
        </p:nvCxnSpPr>
        <p:spPr>
          <a:xfrm flipV="1">
            <a:off x="8897128"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Přímá spojnice 60">
            <a:extLst>
              <a:ext uri="{FF2B5EF4-FFF2-40B4-BE49-F238E27FC236}">
                <a16:creationId xmlns:a16="http://schemas.microsoft.com/office/drawing/2014/main" id="{E6B871DE-F6A9-430E-AF51-281873CD3329}"/>
              </a:ext>
            </a:extLst>
          </p:cNvPr>
          <p:cNvCxnSpPr/>
          <p:nvPr/>
        </p:nvCxnSpPr>
        <p:spPr>
          <a:xfrm flipH="1">
            <a:off x="7431376" y="174120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2" name="Přímá spojnice 61">
            <a:extLst>
              <a:ext uri="{FF2B5EF4-FFF2-40B4-BE49-F238E27FC236}">
                <a16:creationId xmlns:a16="http://schemas.microsoft.com/office/drawing/2014/main" id="{6FF4EE40-972C-4C7F-90B7-41C065D74F2F}"/>
              </a:ext>
            </a:extLst>
          </p:cNvPr>
          <p:cNvCxnSpPr/>
          <p:nvPr/>
        </p:nvCxnSpPr>
        <p:spPr>
          <a:xfrm flipH="1">
            <a:off x="7535643"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3" name="Přímá spojnice 62">
            <a:extLst>
              <a:ext uri="{FF2B5EF4-FFF2-40B4-BE49-F238E27FC236}">
                <a16:creationId xmlns:a16="http://schemas.microsoft.com/office/drawing/2014/main" id="{57F8A0EB-E64E-4D9A-BDC7-66A0FC70B2A3}"/>
              </a:ext>
            </a:extLst>
          </p:cNvPr>
          <p:cNvCxnSpPr/>
          <p:nvPr/>
        </p:nvCxnSpPr>
        <p:spPr>
          <a:xfrm flipH="1">
            <a:off x="7458191" y="2564904"/>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4" name="Přímá spojnice se šipkou 63">
            <a:extLst>
              <a:ext uri="{FF2B5EF4-FFF2-40B4-BE49-F238E27FC236}">
                <a16:creationId xmlns:a16="http://schemas.microsoft.com/office/drawing/2014/main" id="{CE1DDC3A-0523-420B-9D9F-0B6ACC7B6B5B}"/>
              </a:ext>
            </a:extLst>
          </p:cNvPr>
          <p:cNvCxnSpPr>
            <a:cxnSpLocks/>
          </p:cNvCxnSpPr>
          <p:nvPr/>
        </p:nvCxnSpPr>
        <p:spPr>
          <a:xfrm>
            <a:off x="7903778" y="813780"/>
            <a:ext cx="0" cy="919548"/>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5" name="TextovéPole 64">
            <a:extLst>
              <a:ext uri="{FF2B5EF4-FFF2-40B4-BE49-F238E27FC236}">
                <a16:creationId xmlns:a16="http://schemas.microsoft.com/office/drawing/2014/main" id="{B88C00AF-93D7-4ADD-80F8-0868F6240B31}"/>
              </a:ext>
            </a:extLst>
          </p:cNvPr>
          <p:cNvSpPr txBox="1"/>
          <p:nvPr/>
        </p:nvSpPr>
        <p:spPr>
          <a:xfrm>
            <a:off x="7177061" y="1245830"/>
            <a:ext cx="681597" cy="461665"/>
          </a:xfrm>
          <a:prstGeom prst="rect">
            <a:avLst/>
          </a:prstGeom>
          <a:noFill/>
        </p:spPr>
        <p:txBody>
          <a:bodyPr wrap="none" rtlCol="0">
            <a:spAutoFit/>
          </a:bodyPr>
          <a:lstStyle/>
          <a:p>
            <a:r>
              <a:rPr lang="cs-CZ" dirty="0"/>
              <a:t>SID</a:t>
            </a:r>
            <a:endParaRPr lang="en-US" baseline="-25000" dirty="0"/>
          </a:p>
        </p:txBody>
      </p:sp>
      <p:cxnSp>
        <p:nvCxnSpPr>
          <p:cNvPr id="66" name="Přímá spojnice se šipkou 65">
            <a:extLst>
              <a:ext uri="{FF2B5EF4-FFF2-40B4-BE49-F238E27FC236}">
                <a16:creationId xmlns:a16="http://schemas.microsoft.com/office/drawing/2014/main" id="{9BF3FDD2-B58C-4FE4-86AB-39BD2A4604EE}"/>
              </a:ext>
            </a:extLst>
          </p:cNvPr>
          <p:cNvCxnSpPr>
            <a:cxnSpLocks/>
          </p:cNvCxnSpPr>
          <p:nvPr/>
        </p:nvCxnSpPr>
        <p:spPr>
          <a:xfrm>
            <a:off x="7905818" y="1786617"/>
            <a:ext cx="0" cy="804121"/>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7" name="TextovéPole 66">
            <a:extLst>
              <a:ext uri="{FF2B5EF4-FFF2-40B4-BE49-F238E27FC236}">
                <a16:creationId xmlns:a16="http://schemas.microsoft.com/office/drawing/2014/main" id="{773833A0-8DC6-45E6-8698-A50238297F3A}"/>
              </a:ext>
            </a:extLst>
          </p:cNvPr>
          <p:cNvSpPr txBox="1"/>
          <p:nvPr/>
        </p:nvSpPr>
        <p:spPr>
          <a:xfrm>
            <a:off x="7177060" y="1866767"/>
            <a:ext cx="699230" cy="461665"/>
          </a:xfrm>
          <a:prstGeom prst="rect">
            <a:avLst/>
          </a:prstGeom>
          <a:noFill/>
        </p:spPr>
        <p:txBody>
          <a:bodyPr wrap="none" rtlCol="0">
            <a:spAutoFit/>
          </a:bodyPr>
          <a:lstStyle/>
          <a:p>
            <a:r>
              <a:rPr lang="cs-CZ" dirty="0"/>
              <a:t>UA</a:t>
            </a:r>
            <a:r>
              <a:rPr lang="cs-CZ" baseline="50000" dirty="0"/>
              <a:t>-</a:t>
            </a:r>
            <a:endParaRPr lang="en-US" baseline="50000" dirty="0"/>
          </a:p>
        </p:txBody>
      </p:sp>
      <p:sp>
        <p:nvSpPr>
          <p:cNvPr id="68" name="TextovéPole 67">
            <a:extLst>
              <a:ext uri="{FF2B5EF4-FFF2-40B4-BE49-F238E27FC236}">
                <a16:creationId xmlns:a16="http://schemas.microsoft.com/office/drawing/2014/main" id="{2A8997E0-F318-441A-B0C6-65BB183B6B31}"/>
              </a:ext>
            </a:extLst>
          </p:cNvPr>
          <p:cNvSpPr txBox="1"/>
          <p:nvPr/>
        </p:nvSpPr>
        <p:spPr>
          <a:xfrm>
            <a:off x="6298661" y="3230740"/>
            <a:ext cx="2167643" cy="1138773"/>
          </a:xfrm>
          <a:prstGeom prst="rect">
            <a:avLst/>
          </a:prstGeom>
          <a:solidFill>
            <a:srgbClr val="FFFF00"/>
          </a:solidFill>
        </p:spPr>
        <p:txBody>
          <a:bodyPr wrap="square" rtlCol="0">
            <a:spAutoFit/>
          </a:bodyPr>
          <a:lstStyle/>
          <a:p>
            <a:pPr algn="ctr"/>
            <a:r>
              <a:rPr lang="cs-CZ" sz="1800" dirty="0"/>
              <a:t>Acidóza ze zvýšení </a:t>
            </a:r>
          </a:p>
          <a:p>
            <a:pPr algn="ctr"/>
            <a:r>
              <a:rPr lang="cs-CZ" sz="1800" dirty="0"/>
              <a:t>silných neměřených</a:t>
            </a:r>
          </a:p>
          <a:p>
            <a:pPr algn="ctr"/>
            <a:r>
              <a:rPr lang="cs-CZ" sz="1800" dirty="0"/>
              <a:t> aniontů</a:t>
            </a:r>
          </a:p>
          <a:p>
            <a:pPr algn="ctr"/>
            <a:r>
              <a:rPr lang="cs-CZ" sz="1400" dirty="0"/>
              <a:t>(retence silných kyselin)</a:t>
            </a:r>
          </a:p>
        </p:txBody>
      </p:sp>
      <p:sp>
        <p:nvSpPr>
          <p:cNvPr id="69" name="TextovéPole 68">
            <a:extLst>
              <a:ext uri="{FF2B5EF4-FFF2-40B4-BE49-F238E27FC236}">
                <a16:creationId xmlns:a16="http://schemas.microsoft.com/office/drawing/2014/main" id="{862FBEFB-6585-4918-93F0-7ED077760C71}"/>
              </a:ext>
            </a:extLst>
          </p:cNvPr>
          <p:cNvSpPr txBox="1"/>
          <p:nvPr/>
        </p:nvSpPr>
        <p:spPr>
          <a:xfrm>
            <a:off x="6358391" y="2527227"/>
            <a:ext cx="1688283" cy="707886"/>
          </a:xfrm>
          <a:prstGeom prst="rect">
            <a:avLst/>
          </a:prstGeom>
          <a:noFill/>
        </p:spPr>
        <p:txBody>
          <a:bodyPr wrap="none" rtlCol="0">
            <a:spAutoFit/>
          </a:bodyPr>
          <a:lstStyle/>
          <a:p>
            <a:r>
              <a:rPr lang="cs-CZ" sz="2000" dirty="0">
                <a:solidFill>
                  <a:srgbClr val="FF0000"/>
                </a:solidFill>
              </a:rPr>
              <a:t>Pokles</a:t>
            </a:r>
            <a:r>
              <a:rPr lang="cs-CZ" sz="1800" dirty="0">
                <a:solidFill>
                  <a:srgbClr val="FF0000"/>
                </a:solidFill>
              </a:rPr>
              <a:t> </a:t>
            </a:r>
            <a:r>
              <a:rPr lang="cs-CZ" sz="2000" dirty="0">
                <a:solidFill>
                  <a:srgbClr val="FF0000"/>
                </a:solidFill>
              </a:rPr>
              <a:t>SID</a:t>
            </a:r>
            <a:endParaRPr lang="cs-CZ" sz="1800" dirty="0">
              <a:solidFill>
                <a:srgbClr val="FF0000"/>
              </a:solidFill>
            </a:endParaRPr>
          </a:p>
          <a:p>
            <a:r>
              <a:rPr lang="cs-CZ" sz="2000" dirty="0">
                <a:solidFill>
                  <a:srgbClr val="FF0000"/>
                </a:solidFill>
              </a:rPr>
              <a:t>Vzestup [UA</a:t>
            </a:r>
            <a:r>
              <a:rPr lang="cs-CZ" sz="2000" baseline="30000" dirty="0">
                <a:solidFill>
                  <a:srgbClr val="FF0000"/>
                </a:solidFill>
              </a:rPr>
              <a:t>-</a:t>
            </a:r>
            <a:r>
              <a:rPr lang="cs-CZ" sz="2000" dirty="0">
                <a:solidFill>
                  <a:srgbClr val="FF0000"/>
                </a:solidFill>
              </a:rPr>
              <a:t>]</a:t>
            </a:r>
            <a:endParaRPr lang="en-US" sz="2000" dirty="0">
              <a:solidFill>
                <a:srgbClr val="FF0000"/>
              </a:solidFill>
            </a:endParaRPr>
          </a:p>
        </p:txBody>
      </p:sp>
      <p:sp>
        <p:nvSpPr>
          <p:cNvPr id="70" name="Šipka: dolů 69">
            <a:extLst>
              <a:ext uri="{FF2B5EF4-FFF2-40B4-BE49-F238E27FC236}">
                <a16:creationId xmlns:a16="http://schemas.microsoft.com/office/drawing/2014/main" id="{92101483-F79A-4A5D-B35D-2AD09F8CE362}"/>
              </a:ext>
            </a:extLst>
          </p:cNvPr>
          <p:cNvSpPr/>
          <p:nvPr/>
        </p:nvSpPr>
        <p:spPr>
          <a:xfrm>
            <a:off x="7050903" y="1336886"/>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 name="Šipka: dolů 70">
            <a:extLst>
              <a:ext uri="{FF2B5EF4-FFF2-40B4-BE49-F238E27FC236}">
                <a16:creationId xmlns:a16="http://schemas.microsoft.com/office/drawing/2014/main" id="{8C2607C9-4F45-433D-BF34-2BAE290AB8FC}"/>
              </a:ext>
            </a:extLst>
          </p:cNvPr>
          <p:cNvSpPr/>
          <p:nvPr/>
        </p:nvSpPr>
        <p:spPr>
          <a:xfrm rot="10800000">
            <a:off x="8559529" y="2019725"/>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3289820021"/>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36" name="Obdélník 35">
            <a:extLst>
              <a:ext uri="{FF2B5EF4-FFF2-40B4-BE49-F238E27FC236}">
                <a16:creationId xmlns:a16="http://schemas.microsoft.com/office/drawing/2014/main" id="{59E6AE69-06F3-4F3B-818D-73F8EDEC5A8A}"/>
              </a:ext>
            </a:extLst>
          </p:cNvPr>
          <p:cNvSpPr/>
          <p:nvPr/>
        </p:nvSpPr>
        <p:spPr>
          <a:xfrm>
            <a:off x="9474415"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bdélník 36">
            <a:extLst>
              <a:ext uri="{FF2B5EF4-FFF2-40B4-BE49-F238E27FC236}">
                <a16:creationId xmlns:a16="http://schemas.microsoft.com/office/drawing/2014/main" id="{9291BFA3-76E0-4169-A2A6-801120C77334}"/>
              </a:ext>
            </a:extLst>
          </p:cNvPr>
          <p:cNvSpPr/>
          <p:nvPr/>
        </p:nvSpPr>
        <p:spPr>
          <a:xfrm>
            <a:off x="9474415"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 name="Obdélník 37">
            <a:extLst>
              <a:ext uri="{FF2B5EF4-FFF2-40B4-BE49-F238E27FC236}">
                <a16:creationId xmlns:a16="http://schemas.microsoft.com/office/drawing/2014/main" id="{A2310CEC-8124-48CC-B5B1-2DFC1BF464A9}"/>
              </a:ext>
            </a:extLst>
          </p:cNvPr>
          <p:cNvSpPr/>
          <p:nvPr/>
        </p:nvSpPr>
        <p:spPr>
          <a:xfrm>
            <a:off x="9474415"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 name="Obdélník 38">
            <a:extLst>
              <a:ext uri="{FF2B5EF4-FFF2-40B4-BE49-F238E27FC236}">
                <a16:creationId xmlns:a16="http://schemas.microsoft.com/office/drawing/2014/main" id="{D7EA9059-7C66-4963-832E-3A59DF05EF8C}"/>
              </a:ext>
            </a:extLst>
          </p:cNvPr>
          <p:cNvSpPr/>
          <p:nvPr/>
        </p:nvSpPr>
        <p:spPr>
          <a:xfrm>
            <a:off x="9474415"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Obdélník 39">
            <a:extLst>
              <a:ext uri="{FF2B5EF4-FFF2-40B4-BE49-F238E27FC236}">
                <a16:creationId xmlns:a16="http://schemas.microsoft.com/office/drawing/2014/main" id="{AE766065-1F28-4BB2-9D13-0A68665D4EE7}"/>
              </a:ext>
            </a:extLst>
          </p:cNvPr>
          <p:cNvSpPr/>
          <p:nvPr/>
        </p:nvSpPr>
        <p:spPr>
          <a:xfrm>
            <a:off x="8538311"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Obdélník 40">
            <a:extLst>
              <a:ext uri="{FF2B5EF4-FFF2-40B4-BE49-F238E27FC236}">
                <a16:creationId xmlns:a16="http://schemas.microsoft.com/office/drawing/2014/main" id="{4C32A35E-DCC7-4D9F-9DFF-91AF4CFCECB2}"/>
              </a:ext>
            </a:extLst>
          </p:cNvPr>
          <p:cNvSpPr/>
          <p:nvPr/>
        </p:nvSpPr>
        <p:spPr>
          <a:xfrm>
            <a:off x="8538311" y="818995"/>
            <a:ext cx="936104" cy="59284"/>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 name="TextovéPole 41">
            <a:extLst>
              <a:ext uri="{FF2B5EF4-FFF2-40B4-BE49-F238E27FC236}">
                <a16:creationId xmlns:a16="http://schemas.microsoft.com/office/drawing/2014/main" id="{91DDCDCA-002C-4433-8FAE-D48F2EAEF037}"/>
              </a:ext>
            </a:extLst>
          </p:cNvPr>
          <p:cNvSpPr txBox="1"/>
          <p:nvPr/>
        </p:nvSpPr>
        <p:spPr>
          <a:xfrm>
            <a:off x="9240089" y="-45639"/>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43" name="TextovéPole 42">
            <a:extLst>
              <a:ext uri="{FF2B5EF4-FFF2-40B4-BE49-F238E27FC236}">
                <a16:creationId xmlns:a16="http://schemas.microsoft.com/office/drawing/2014/main" id="{E1D6BBBF-7005-465A-903B-7AB5968648FE}"/>
              </a:ext>
            </a:extLst>
          </p:cNvPr>
          <p:cNvSpPr txBox="1"/>
          <p:nvPr/>
        </p:nvSpPr>
        <p:spPr>
          <a:xfrm>
            <a:off x="10667863"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44" name="TextovéPole 43">
            <a:extLst>
              <a:ext uri="{FF2B5EF4-FFF2-40B4-BE49-F238E27FC236}">
                <a16:creationId xmlns:a16="http://schemas.microsoft.com/office/drawing/2014/main" id="{D9DD3D8C-BAB5-4659-95D7-DE855C49E70A}"/>
              </a:ext>
            </a:extLst>
          </p:cNvPr>
          <p:cNvSpPr txBox="1"/>
          <p:nvPr/>
        </p:nvSpPr>
        <p:spPr>
          <a:xfrm>
            <a:off x="10841633"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45" name="TextovéPole 44">
            <a:extLst>
              <a:ext uri="{FF2B5EF4-FFF2-40B4-BE49-F238E27FC236}">
                <a16:creationId xmlns:a16="http://schemas.microsoft.com/office/drawing/2014/main" id="{25F8DCF5-B5D8-457C-9BE3-CD38898DB797}"/>
              </a:ext>
            </a:extLst>
          </p:cNvPr>
          <p:cNvSpPr txBox="1"/>
          <p:nvPr/>
        </p:nvSpPr>
        <p:spPr>
          <a:xfrm>
            <a:off x="11326101"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46" name="TextovéPole 45">
            <a:extLst>
              <a:ext uri="{FF2B5EF4-FFF2-40B4-BE49-F238E27FC236}">
                <a16:creationId xmlns:a16="http://schemas.microsoft.com/office/drawing/2014/main" id="{44A46DC5-5B90-483A-8A2E-7ED11E7C3341}"/>
              </a:ext>
            </a:extLst>
          </p:cNvPr>
          <p:cNvSpPr txBox="1"/>
          <p:nvPr/>
        </p:nvSpPr>
        <p:spPr>
          <a:xfrm>
            <a:off x="9618432"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47" name="TextovéPole 46">
            <a:extLst>
              <a:ext uri="{FF2B5EF4-FFF2-40B4-BE49-F238E27FC236}">
                <a16:creationId xmlns:a16="http://schemas.microsoft.com/office/drawing/2014/main" id="{56D3B906-012F-4EE2-9C61-FFC9365EE342}"/>
              </a:ext>
            </a:extLst>
          </p:cNvPr>
          <p:cNvSpPr txBox="1"/>
          <p:nvPr/>
        </p:nvSpPr>
        <p:spPr>
          <a:xfrm>
            <a:off x="8757370"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48" name="Skupina 47">
            <a:extLst>
              <a:ext uri="{FF2B5EF4-FFF2-40B4-BE49-F238E27FC236}">
                <a16:creationId xmlns:a16="http://schemas.microsoft.com/office/drawing/2014/main" id="{FE096C9A-91E1-42D3-B10C-A5E57BE7D4D8}"/>
              </a:ext>
            </a:extLst>
          </p:cNvPr>
          <p:cNvGrpSpPr/>
          <p:nvPr/>
        </p:nvGrpSpPr>
        <p:grpSpPr>
          <a:xfrm>
            <a:off x="8536101" y="1786617"/>
            <a:ext cx="936104" cy="778286"/>
            <a:chOff x="2339752" y="1937736"/>
            <a:chExt cx="936104" cy="626802"/>
          </a:xfrm>
        </p:grpSpPr>
        <p:sp>
          <p:nvSpPr>
            <p:cNvPr id="49" name="Obdélník 48">
              <a:extLst>
                <a:ext uri="{FF2B5EF4-FFF2-40B4-BE49-F238E27FC236}">
                  <a16:creationId xmlns:a16="http://schemas.microsoft.com/office/drawing/2014/main" id="{978F31DE-C1DC-4B39-952C-9A3669FD4340}"/>
                </a:ext>
              </a:extLst>
            </p:cNvPr>
            <p:cNvSpPr/>
            <p:nvPr/>
          </p:nvSpPr>
          <p:spPr>
            <a:xfrm>
              <a:off x="2339752" y="1937736"/>
              <a:ext cx="936104" cy="626802"/>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0" name="TextovéPole 49">
              <a:extLst>
                <a:ext uri="{FF2B5EF4-FFF2-40B4-BE49-F238E27FC236}">
                  <a16:creationId xmlns:a16="http://schemas.microsoft.com/office/drawing/2014/main" id="{5813C5B7-E7E0-4FA8-AC43-978B854227A2}"/>
                </a:ext>
              </a:extLst>
            </p:cNvPr>
            <p:cNvSpPr txBox="1"/>
            <p:nvPr/>
          </p:nvSpPr>
          <p:spPr>
            <a:xfrm>
              <a:off x="2526099" y="2080725"/>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51" name="Skupina 50">
            <a:extLst>
              <a:ext uri="{FF2B5EF4-FFF2-40B4-BE49-F238E27FC236}">
                <a16:creationId xmlns:a16="http://schemas.microsoft.com/office/drawing/2014/main" id="{FA6ABF1E-8A9B-4273-949D-CCECE66C1A8A}"/>
              </a:ext>
            </a:extLst>
          </p:cNvPr>
          <p:cNvGrpSpPr/>
          <p:nvPr/>
        </p:nvGrpSpPr>
        <p:grpSpPr>
          <a:xfrm>
            <a:off x="8536101" y="1225692"/>
            <a:ext cx="1008114" cy="552103"/>
            <a:chOff x="2339752" y="1207018"/>
            <a:chExt cx="1005909" cy="864096"/>
          </a:xfrm>
        </p:grpSpPr>
        <p:sp>
          <p:nvSpPr>
            <p:cNvPr id="52" name="Obdélník 51">
              <a:extLst>
                <a:ext uri="{FF2B5EF4-FFF2-40B4-BE49-F238E27FC236}">
                  <a16:creationId xmlns:a16="http://schemas.microsoft.com/office/drawing/2014/main" id="{063220F8-EF45-4292-AF14-D99C85308337}"/>
                </a:ext>
              </a:extLst>
            </p:cNvPr>
            <p:cNvSpPr/>
            <p:nvPr/>
          </p:nvSpPr>
          <p:spPr>
            <a:xfrm>
              <a:off x="2339752" y="120701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 name="TextovéPole 52">
              <a:extLst>
                <a:ext uri="{FF2B5EF4-FFF2-40B4-BE49-F238E27FC236}">
                  <a16:creationId xmlns:a16="http://schemas.microsoft.com/office/drawing/2014/main" id="{AEE7EDAB-E841-48E0-9D84-F069BE1EAB57}"/>
                </a:ext>
              </a:extLst>
            </p:cNvPr>
            <p:cNvSpPr txBox="1"/>
            <p:nvPr/>
          </p:nvSpPr>
          <p:spPr>
            <a:xfrm>
              <a:off x="2340857" y="1448356"/>
              <a:ext cx="1004804" cy="485481"/>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54" name="Skupina 53">
            <a:extLst>
              <a:ext uri="{FF2B5EF4-FFF2-40B4-BE49-F238E27FC236}">
                <a16:creationId xmlns:a16="http://schemas.microsoft.com/office/drawing/2014/main" id="{60544F8F-84D1-478B-801C-F3EE4435A4F0}"/>
              </a:ext>
            </a:extLst>
          </p:cNvPr>
          <p:cNvGrpSpPr/>
          <p:nvPr/>
        </p:nvGrpSpPr>
        <p:grpSpPr>
          <a:xfrm>
            <a:off x="8536101" y="868899"/>
            <a:ext cx="936104" cy="352483"/>
            <a:chOff x="2339752" y="893221"/>
            <a:chExt cx="936104" cy="461665"/>
          </a:xfrm>
        </p:grpSpPr>
        <p:sp>
          <p:nvSpPr>
            <p:cNvPr id="55" name="Obdélník 54">
              <a:extLst>
                <a:ext uri="{FF2B5EF4-FFF2-40B4-BE49-F238E27FC236}">
                  <a16:creationId xmlns:a16="http://schemas.microsoft.com/office/drawing/2014/main" id="{D6683F0D-AFC7-4D40-9837-A5568ABDC91F}"/>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6" name="TextovéPole 55">
              <a:extLst>
                <a:ext uri="{FF2B5EF4-FFF2-40B4-BE49-F238E27FC236}">
                  <a16:creationId xmlns:a16="http://schemas.microsoft.com/office/drawing/2014/main" id="{1BD09335-E568-4B90-A871-51B30EDD44D3}"/>
                </a:ext>
              </a:extLst>
            </p:cNvPr>
            <p:cNvSpPr txBox="1"/>
            <p:nvPr/>
          </p:nvSpPr>
          <p:spPr>
            <a:xfrm>
              <a:off x="2397536" y="893221"/>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57" name="Přímá spojnice 56">
            <a:extLst>
              <a:ext uri="{FF2B5EF4-FFF2-40B4-BE49-F238E27FC236}">
                <a16:creationId xmlns:a16="http://schemas.microsoft.com/office/drawing/2014/main" id="{10EFB872-61A2-4FD3-B692-4B652F7B0D8B}"/>
              </a:ext>
            </a:extLst>
          </p:cNvPr>
          <p:cNvCxnSpPr>
            <a:cxnSpLocks/>
          </p:cNvCxnSpPr>
          <p:nvPr/>
        </p:nvCxnSpPr>
        <p:spPr>
          <a:xfrm flipH="1">
            <a:off x="10277586"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Přímá spojnice 57">
            <a:extLst>
              <a:ext uri="{FF2B5EF4-FFF2-40B4-BE49-F238E27FC236}">
                <a16:creationId xmlns:a16="http://schemas.microsoft.com/office/drawing/2014/main" id="{2AB40944-F7A8-426D-AEE1-C8087275A70C}"/>
              </a:ext>
            </a:extLst>
          </p:cNvPr>
          <p:cNvCxnSpPr>
            <a:cxnSpLocks/>
            <a:stCxn id="44" idx="1"/>
            <a:endCxn id="38" idx="3"/>
          </p:cNvCxnSpPr>
          <p:nvPr/>
        </p:nvCxnSpPr>
        <p:spPr>
          <a:xfrm flipH="1">
            <a:off x="10410519"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Přímá spojnice 58">
            <a:extLst>
              <a:ext uri="{FF2B5EF4-FFF2-40B4-BE49-F238E27FC236}">
                <a16:creationId xmlns:a16="http://schemas.microsoft.com/office/drawing/2014/main" id="{B9CA8099-94C6-46BB-90B2-DAF79CC8E5CB}"/>
              </a:ext>
            </a:extLst>
          </p:cNvPr>
          <p:cNvCxnSpPr>
            <a:cxnSpLocks/>
            <a:stCxn id="45" idx="1"/>
            <a:endCxn id="37" idx="3"/>
          </p:cNvCxnSpPr>
          <p:nvPr/>
        </p:nvCxnSpPr>
        <p:spPr>
          <a:xfrm flipH="1">
            <a:off x="10410519"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Přímá spojnice 59">
            <a:extLst>
              <a:ext uri="{FF2B5EF4-FFF2-40B4-BE49-F238E27FC236}">
                <a16:creationId xmlns:a16="http://schemas.microsoft.com/office/drawing/2014/main" id="{CC8A5A52-417F-4E20-B26D-3A3034B8FC23}"/>
              </a:ext>
            </a:extLst>
          </p:cNvPr>
          <p:cNvCxnSpPr>
            <a:cxnSpLocks/>
          </p:cNvCxnSpPr>
          <p:nvPr/>
        </p:nvCxnSpPr>
        <p:spPr>
          <a:xfrm flipV="1">
            <a:off x="8897128"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Přímá spojnice 60">
            <a:extLst>
              <a:ext uri="{FF2B5EF4-FFF2-40B4-BE49-F238E27FC236}">
                <a16:creationId xmlns:a16="http://schemas.microsoft.com/office/drawing/2014/main" id="{E6B871DE-F6A9-430E-AF51-281873CD3329}"/>
              </a:ext>
            </a:extLst>
          </p:cNvPr>
          <p:cNvCxnSpPr/>
          <p:nvPr/>
        </p:nvCxnSpPr>
        <p:spPr>
          <a:xfrm flipH="1">
            <a:off x="7431376" y="174120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2" name="Přímá spojnice 61">
            <a:extLst>
              <a:ext uri="{FF2B5EF4-FFF2-40B4-BE49-F238E27FC236}">
                <a16:creationId xmlns:a16="http://schemas.microsoft.com/office/drawing/2014/main" id="{6FF4EE40-972C-4C7F-90B7-41C065D74F2F}"/>
              </a:ext>
            </a:extLst>
          </p:cNvPr>
          <p:cNvCxnSpPr/>
          <p:nvPr/>
        </p:nvCxnSpPr>
        <p:spPr>
          <a:xfrm flipH="1">
            <a:off x="7535643"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3" name="Přímá spojnice 62">
            <a:extLst>
              <a:ext uri="{FF2B5EF4-FFF2-40B4-BE49-F238E27FC236}">
                <a16:creationId xmlns:a16="http://schemas.microsoft.com/office/drawing/2014/main" id="{57F8A0EB-E64E-4D9A-BDC7-66A0FC70B2A3}"/>
              </a:ext>
            </a:extLst>
          </p:cNvPr>
          <p:cNvCxnSpPr/>
          <p:nvPr/>
        </p:nvCxnSpPr>
        <p:spPr>
          <a:xfrm flipH="1">
            <a:off x="7458191" y="2564904"/>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4" name="Přímá spojnice se šipkou 63">
            <a:extLst>
              <a:ext uri="{FF2B5EF4-FFF2-40B4-BE49-F238E27FC236}">
                <a16:creationId xmlns:a16="http://schemas.microsoft.com/office/drawing/2014/main" id="{CE1DDC3A-0523-420B-9D9F-0B6ACC7B6B5B}"/>
              </a:ext>
            </a:extLst>
          </p:cNvPr>
          <p:cNvCxnSpPr>
            <a:cxnSpLocks/>
          </p:cNvCxnSpPr>
          <p:nvPr/>
        </p:nvCxnSpPr>
        <p:spPr>
          <a:xfrm>
            <a:off x="7903778" y="813780"/>
            <a:ext cx="0" cy="919548"/>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5" name="TextovéPole 64">
            <a:extLst>
              <a:ext uri="{FF2B5EF4-FFF2-40B4-BE49-F238E27FC236}">
                <a16:creationId xmlns:a16="http://schemas.microsoft.com/office/drawing/2014/main" id="{B88C00AF-93D7-4ADD-80F8-0868F6240B31}"/>
              </a:ext>
            </a:extLst>
          </p:cNvPr>
          <p:cNvSpPr txBox="1"/>
          <p:nvPr/>
        </p:nvSpPr>
        <p:spPr>
          <a:xfrm>
            <a:off x="7177061" y="1245830"/>
            <a:ext cx="681597" cy="461665"/>
          </a:xfrm>
          <a:prstGeom prst="rect">
            <a:avLst/>
          </a:prstGeom>
          <a:noFill/>
        </p:spPr>
        <p:txBody>
          <a:bodyPr wrap="none" rtlCol="0">
            <a:spAutoFit/>
          </a:bodyPr>
          <a:lstStyle/>
          <a:p>
            <a:r>
              <a:rPr lang="cs-CZ" dirty="0"/>
              <a:t>SID</a:t>
            </a:r>
            <a:endParaRPr lang="en-US" baseline="-25000" dirty="0"/>
          </a:p>
        </p:txBody>
      </p:sp>
      <p:cxnSp>
        <p:nvCxnSpPr>
          <p:cNvPr id="66" name="Přímá spojnice se šipkou 65">
            <a:extLst>
              <a:ext uri="{FF2B5EF4-FFF2-40B4-BE49-F238E27FC236}">
                <a16:creationId xmlns:a16="http://schemas.microsoft.com/office/drawing/2014/main" id="{9BF3FDD2-B58C-4FE4-86AB-39BD2A4604EE}"/>
              </a:ext>
            </a:extLst>
          </p:cNvPr>
          <p:cNvCxnSpPr>
            <a:cxnSpLocks/>
          </p:cNvCxnSpPr>
          <p:nvPr/>
        </p:nvCxnSpPr>
        <p:spPr>
          <a:xfrm>
            <a:off x="7905818" y="1786617"/>
            <a:ext cx="0" cy="804121"/>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7" name="TextovéPole 66">
            <a:extLst>
              <a:ext uri="{FF2B5EF4-FFF2-40B4-BE49-F238E27FC236}">
                <a16:creationId xmlns:a16="http://schemas.microsoft.com/office/drawing/2014/main" id="{773833A0-8DC6-45E6-8698-A50238297F3A}"/>
              </a:ext>
            </a:extLst>
          </p:cNvPr>
          <p:cNvSpPr txBox="1"/>
          <p:nvPr/>
        </p:nvSpPr>
        <p:spPr>
          <a:xfrm>
            <a:off x="7177060" y="1866767"/>
            <a:ext cx="699230" cy="461665"/>
          </a:xfrm>
          <a:prstGeom prst="rect">
            <a:avLst/>
          </a:prstGeom>
          <a:noFill/>
        </p:spPr>
        <p:txBody>
          <a:bodyPr wrap="none" rtlCol="0">
            <a:spAutoFit/>
          </a:bodyPr>
          <a:lstStyle/>
          <a:p>
            <a:r>
              <a:rPr lang="cs-CZ" dirty="0"/>
              <a:t>UA</a:t>
            </a:r>
            <a:r>
              <a:rPr lang="cs-CZ" baseline="50000" dirty="0"/>
              <a:t>-</a:t>
            </a:r>
            <a:endParaRPr lang="en-US" baseline="50000" dirty="0"/>
          </a:p>
        </p:txBody>
      </p:sp>
      <p:sp>
        <p:nvSpPr>
          <p:cNvPr id="68" name="TextovéPole 67">
            <a:extLst>
              <a:ext uri="{FF2B5EF4-FFF2-40B4-BE49-F238E27FC236}">
                <a16:creationId xmlns:a16="http://schemas.microsoft.com/office/drawing/2014/main" id="{2A8997E0-F318-441A-B0C6-65BB183B6B31}"/>
              </a:ext>
            </a:extLst>
          </p:cNvPr>
          <p:cNvSpPr txBox="1"/>
          <p:nvPr/>
        </p:nvSpPr>
        <p:spPr>
          <a:xfrm>
            <a:off x="6298661" y="3230740"/>
            <a:ext cx="2167643" cy="1138773"/>
          </a:xfrm>
          <a:prstGeom prst="rect">
            <a:avLst/>
          </a:prstGeom>
          <a:solidFill>
            <a:srgbClr val="FFFF00"/>
          </a:solidFill>
        </p:spPr>
        <p:txBody>
          <a:bodyPr wrap="square" rtlCol="0">
            <a:spAutoFit/>
          </a:bodyPr>
          <a:lstStyle/>
          <a:p>
            <a:pPr algn="ctr"/>
            <a:r>
              <a:rPr lang="cs-CZ" sz="1800" dirty="0"/>
              <a:t>Acidóza ze zvýšení </a:t>
            </a:r>
          </a:p>
          <a:p>
            <a:pPr algn="ctr"/>
            <a:r>
              <a:rPr lang="cs-CZ" sz="1800" dirty="0"/>
              <a:t>silných neměřených</a:t>
            </a:r>
          </a:p>
          <a:p>
            <a:pPr algn="ctr"/>
            <a:r>
              <a:rPr lang="cs-CZ" sz="1800" dirty="0"/>
              <a:t> aniontů</a:t>
            </a:r>
          </a:p>
          <a:p>
            <a:pPr algn="ctr"/>
            <a:r>
              <a:rPr lang="cs-CZ" sz="1400" dirty="0"/>
              <a:t>(retence silných kyselin)</a:t>
            </a:r>
          </a:p>
        </p:txBody>
      </p:sp>
      <p:sp>
        <p:nvSpPr>
          <p:cNvPr id="69" name="TextovéPole 68">
            <a:extLst>
              <a:ext uri="{FF2B5EF4-FFF2-40B4-BE49-F238E27FC236}">
                <a16:creationId xmlns:a16="http://schemas.microsoft.com/office/drawing/2014/main" id="{862FBEFB-6585-4918-93F0-7ED077760C71}"/>
              </a:ext>
            </a:extLst>
          </p:cNvPr>
          <p:cNvSpPr txBox="1"/>
          <p:nvPr/>
        </p:nvSpPr>
        <p:spPr>
          <a:xfrm>
            <a:off x="6358391" y="2527227"/>
            <a:ext cx="1688283" cy="707886"/>
          </a:xfrm>
          <a:prstGeom prst="rect">
            <a:avLst/>
          </a:prstGeom>
          <a:noFill/>
        </p:spPr>
        <p:txBody>
          <a:bodyPr wrap="none" rtlCol="0">
            <a:spAutoFit/>
          </a:bodyPr>
          <a:lstStyle/>
          <a:p>
            <a:r>
              <a:rPr lang="cs-CZ" sz="2000" dirty="0">
                <a:solidFill>
                  <a:srgbClr val="FF0000"/>
                </a:solidFill>
              </a:rPr>
              <a:t>Pokles</a:t>
            </a:r>
            <a:r>
              <a:rPr lang="cs-CZ" sz="1800" dirty="0">
                <a:solidFill>
                  <a:srgbClr val="FF0000"/>
                </a:solidFill>
              </a:rPr>
              <a:t> </a:t>
            </a:r>
            <a:r>
              <a:rPr lang="cs-CZ" sz="2000" dirty="0">
                <a:solidFill>
                  <a:srgbClr val="FF0000"/>
                </a:solidFill>
              </a:rPr>
              <a:t>SID</a:t>
            </a:r>
            <a:endParaRPr lang="cs-CZ" sz="1800" dirty="0">
              <a:solidFill>
                <a:srgbClr val="FF0000"/>
              </a:solidFill>
            </a:endParaRPr>
          </a:p>
          <a:p>
            <a:r>
              <a:rPr lang="cs-CZ" sz="2000" dirty="0">
                <a:solidFill>
                  <a:srgbClr val="FF0000"/>
                </a:solidFill>
              </a:rPr>
              <a:t>Vzestup [UA</a:t>
            </a:r>
            <a:r>
              <a:rPr lang="cs-CZ" sz="2000" baseline="30000" dirty="0">
                <a:solidFill>
                  <a:srgbClr val="FF0000"/>
                </a:solidFill>
              </a:rPr>
              <a:t>-</a:t>
            </a:r>
            <a:r>
              <a:rPr lang="cs-CZ" sz="2000" dirty="0">
                <a:solidFill>
                  <a:srgbClr val="FF0000"/>
                </a:solidFill>
              </a:rPr>
              <a:t>]</a:t>
            </a:r>
            <a:endParaRPr lang="en-US" sz="2000" dirty="0">
              <a:solidFill>
                <a:srgbClr val="FF0000"/>
              </a:solidFill>
            </a:endParaRPr>
          </a:p>
        </p:txBody>
      </p:sp>
      <p:sp>
        <p:nvSpPr>
          <p:cNvPr id="70" name="Šipka: dolů 69">
            <a:extLst>
              <a:ext uri="{FF2B5EF4-FFF2-40B4-BE49-F238E27FC236}">
                <a16:creationId xmlns:a16="http://schemas.microsoft.com/office/drawing/2014/main" id="{92101483-F79A-4A5D-B35D-2AD09F8CE362}"/>
              </a:ext>
            </a:extLst>
          </p:cNvPr>
          <p:cNvSpPr/>
          <p:nvPr/>
        </p:nvSpPr>
        <p:spPr>
          <a:xfrm>
            <a:off x="7050903" y="1336886"/>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 name="Šipka: dolů 70">
            <a:extLst>
              <a:ext uri="{FF2B5EF4-FFF2-40B4-BE49-F238E27FC236}">
                <a16:creationId xmlns:a16="http://schemas.microsoft.com/office/drawing/2014/main" id="{8C2607C9-4F45-433D-BF34-2BAE290AB8FC}"/>
              </a:ext>
            </a:extLst>
          </p:cNvPr>
          <p:cNvSpPr/>
          <p:nvPr/>
        </p:nvSpPr>
        <p:spPr>
          <a:xfrm rot="10800000">
            <a:off x="8559529" y="2019725"/>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72" name="image15.png">
            <a:extLst>
              <a:ext uri="{FF2B5EF4-FFF2-40B4-BE49-F238E27FC236}">
                <a16:creationId xmlns:a16="http://schemas.microsoft.com/office/drawing/2014/main" id="{CA3C459A-CDC5-4F8B-811F-6F68C8E8BE7D}"/>
              </a:ext>
            </a:extLst>
          </p:cNvPr>
          <p:cNvPicPr/>
          <p:nvPr/>
        </p:nvPicPr>
        <p:blipFill rotWithShape="1">
          <a:blip r:embed="rId3">
            <a:clrChange>
              <a:clrFrom>
                <a:srgbClr val="FFFFFF"/>
              </a:clrFrom>
              <a:clrTo>
                <a:srgbClr val="FFFFFF">
                  <a:alpha val="0"/>
                </a:srgbClr>
              </a:clrTo>
            </a:clrChange>
          </a:blip>
          <a:srcRect l="-287" t="17862" r="67568" b="-147"/>
          <a:stretch/>
        </p:blipFill>
        <p:spPr>
          <a:xfrm>
            <a:off x="122160" y="191071"/>
            <a:ext cx="4702530" cy="6118245"/>
          </a:xfrm>
          <a:prstGeom prst="rect">
            <a:avLst/>
          </a:prstGeom>
          <a:ln/>
        </p:spPr>
      </p:pic>
      <p:sp>
        <p:nvSpPr>
          <p:cNvPr id="2" name="Obdélník 1">
            <a:extLst>
              <a:ext uri="{FF2B5EF4-FFF2-40B4-BE49-F238E27FC236}">
                <a16:creationId xmlns:a16="http://schemas.microsoft.com/office/drawing/2014/main" id="{4A967728-2FE3-42C1-9C08-0ECB52FC7E6F}"/>
              </a:ext>
            </a:extLst>
          </p:cNvPr>
          <p:cNvSpPr/>
          <p:nvPr/>
        </p:nvSpPr>
        <p:spPr>
          <a:xfrm>
            <a:off x="4326340" y="78715"/>
            <a:ext cx="814757" cy="1477127"/>
          </a:xfrm>
          <a:prstGeom prst="rect">
            <a:avLst/>
          </a:prstGeom>
          <a:solidFill>
            <a:srgbClr val="E0E7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3" name="Obdélník 72">
            <a:extLst>
              <a:ext uri="{FF2B5EF4-FFF2-40B4-BE49-F238E27FC236}">
                <a16:creationId xmlns:a16="http://schemas.microsoft.com/office/drawing/2014/main" id="{B39A0B10-CC61-4099-932B-95CB7ED78596}"/>
              </a:ext>
            </a:extLst>
          </p:cNvPr>
          <p:cNvSpPr/>
          <p:nvPr/>
        </p:nvSpPr>
        <p:spPr>
          <a:xfrm>
            <a:off x="4062141" y="5513696"/>
            <a:ext cx="814757" cy="795620"/>
          </a:xfrm>
          <a:prstGeom prst="rect">
            <a:avLst/>
          </a:prstGeom>
          <a:solidFill>
            <a:srgbClr val="E0E7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TextovéPole 2">
            <a:extLst>
              <a:ext uri="{FF2B5EF4-FFF2-40B4-BE49-F238E27FC236}">
                <a16:creationId xmlns:a16="http://schemas.microsoft.com/office/drawing/2014/main" id="{AA3B3A00-AD7B-43AC-BAB6-06D29F4B8CD3}"/>
              </a:ext>
            </a:extLst>
          </p:cNvPr>
          <p:cNvSpPr txBox="1"/>
          <p:nvPr/>
        </p:nvSpPr>
        <p:spPr>
          <a:xfrm>
            <a:off x="2126635" y="918325"/>
            <a:ext cx="2754344" cy="369332"/>
          </a:xfrm>
          <a:prstGeom prst="rect">
            <a:avLst/>
          </a:prstGeom>
          <a:noFill/>
        </p:spPr>
        <p:txBody>
          <a:bodyPr wrap="none" rtlCol="0">
            <a:spAutoFit/>
          </a:bodyPr>
          <a:lstStyle/>
          <a:p>
            <a:r>
              <a:rPr lang="cs-CZ" dirty="0"/>
              <a:t>Retence kyselin (laktátu aj.)</a:t>
            </a:r>
            <a:endParaRPr lang="en-US" dirty="0"/>
          </a:p>
        </p:txBody>
      </p:sp>
      <p:sp>
        <p:nvSpPr>
          <p:cNvPr id="74" name="TextovéPole 73">
            <a:extLst>
              <a:ext uri="{FF2B5EF4-FFF2-40B4-BE49-F238E27FC236}">
                <a16:creationId xmlns:a16="http://schemas.microsoft.com/office/drawing/2014/main" id="{10378A55-B005-4DBD-AA2C-C1BFE0DAE42E}"/>
              </a:ext>
            </a:extLst>
          </p:cNvPr>
          <p:cNvSpPr txBox="1"/>
          <p:nvPr/>
        </p:nvSpPr>
        <p:spPr>
          <a:xfrm>
            <a:off x="451254" y="5939675"/>
            <a:ext cx="2002372" cy="646331"/>
          </a:xfrm>
          <a:prstGeom prst="rect">
            <a:avLst/>
          </a:prstGeom>
          <a:noFill/>
        </p:spPr>
        <p:txBody>
          <a:bodyPr wrap="square" rtlCol="0">
            <a:spAutoFit/>
          </a:bodyPr>
          <a:lstStyle/>
          <a:p>
            <a:pPr algn="ctr"/>
            <a:r>
              <a:rPr lang="cs-CZ" dirty="0"/>
              <a:t>Metabolická tvorba silných kyselin</a:t>
            </a:r>
            <a:endParaRPr lang="en-US" dirty="0"/>
          </a:p>
        </p:txBody>
      </p:sp>
      <p:sp>
        <p:nvSpPr>
          <p:cNvPr id="78" name="Volný tvar: obrazec 77">
            <a:extLst>
              <a:ext uri="{FF2B5EF4-FFF2-40B4-BE49-F238E27FC236}">
                <a16:creationId xmlns:a16="http://schemas.microsoft.com/office/drawing/2014/main" id="{62ABF9BF-7911-4D61-9FFE-F5FAC08F4428}"/>
              </a:ext>
            </a:extLst>
          </p:cNvPr>
          <p:cNvSpPr/>
          <p:nvPr/>
        </p:nvSpPr>
        <p:spPr>
          <a:xfrm>
            <a:off x="4783540" y="2204113"/>
            <a:ext cx="3753135" cy="893929"/>
          </a:xfrm>
          <a:custGeom>
            <a:avLst/>
            <a:gdLst>
              <a:gd name="connsiteX0" fmla="*/ 0 w 3759959"/>
              <a:gd name="connsiteY0" fmla="*/ 825690 h 857086"/>
              <a:gd name="connsiteX1" fmla="*/ 607326 w 3759959"/>
              <a:gd name="connsiteY1" fmla="*/ 784747 h 857086"/>
              <a:gd name="connsiteX2" fmla="*/ 887105 w 3759959"/>
              <a:gd name="connsiteY2" fmla="*/ 191069 h 857086"/>
              <a:gd name="connsiteX3" fmla="*/ 3759959 w 3759959"/>
              <a:gd name="connsiteY3" fmla="*/ 0 h 857086"/>
              <a:gd name="connsiteX0" fmla="*/ 0 w 3753135"/>
              <a:gd name="connsiteY0" fmla="*/ 893929 h 907051"/>
              <a:gd name="connsiteX1" fmla="*/ 600502 w 3753135"/>
              <a:gd name="connsiteY1" fmla="*/ 784747 h 907051"/>
              <a:gd name="connsiteX2" fmla="*/ 880281 w 3753135"/>
              <a:gd name="connsiteY2" fmla="*/ 191069 h 907051"/>
              <a:gd name="connsiteX3" fmla="*/ 3753135 w 3753135"/>
              <a:gd name="connsiteY3" fmla="*/ 0 h 907051"/>
              <a:gd name="connsiteX0" fmla="*/ 0 w 3753135"/>
              <a:gd name="connsiteY0" fmla="*/ 893929 h 893929"/>
              <a:gd name="connsiteX1" fmla="*/ 600502 w 3753135"/>
              <a:gd name="connsiteY1" fmla="*/ 784747 h 893929"/>
              <a:gd name="connsiteX2" fmla="*/ 880281 w 3753135"/>
              <a:gd name="connsiteY2" fmla="*/ 191069 h 893929"/>
              <a:gd name="connsiteX3" fmla="*/ 3753135 w 3753135"/>
              <a:gd name="connsiteY3" fmla="*/ 0 h 893929"/>
              <a:gd name="connsiteX0" fmla="*/ 0 w 3753135"/>
              <a:gd name="connsiteY0" fmla="*/ 893929 h 893929"/>
              <a:gd name="connsiteX1" fmla="*/ 600502 w 3753135"/>
              <a:gd name="connsiteY1" fmla="*/ 784747 h 893929"/>
              <a:gd name="connsiteX2" fmla="*/ 1494430 w 3753135"/>
              <a:gd name="connsiteY2" fmla="*/ 150126 h 893929"/>
              <a:gd name="connsiteX3" fmla="*/ 3753135 w 3753135"/>
              <a:gd name="connsiteY3" fmla="*/ 0 h 893929"/>
            </a:gdLst>
            <a:ahLst/>
            <a:cxnLst>
              <a:cxn ang="0">
                <a:pos x="connsiteX0" y="connsiteY0"/>
              </a:cxn>
              <a:cxn ang="0">
                <a:pos x="connsiteX1" y="connsiteY1"/>
              </a:cxn>
              <a:cxn ang="0">
                <a:pos x="connsiteX2" y="connsiteY2"/>
              </a:cxn>
              <a:cxn ang="0">
                <a:pos x="connsiteX3" y="connsiteY3"/>
              </a:cxn>
            </a:cxnLst>
            <a:rect l="l" t="t" r="r" b="b"/>
            <a:pathLst>
              <a:path w="3753135" h="893929">
                <a:moveTo>
                  <a:pt x="0" y="893929"/>
                </a:moveTo>
                <a:cubicBezTo>
                  <a:pt x="434454" y="871751"/>
                  <a:pt x="351430" y="908714"/>
                  <a:pt x="600502" y="784747"/>
                </a:cubicBezTo>
                <a:cubicBezTo>
                  <a:pt x="849574" y="660780"/>
                  <a:pt x="968991" y="280917"/>
                  <a:pt x="1494430" y="150126"/>
                </a:cubicBezTo>
                <a:cubicBezTo>
                  <a:pt x="2019869" y="19335"/>
                  <a:pt x="2579427" y="30139"/>
                  <a:pt x="3753135" y="0"/>
                </a:cubicBezTo>
              </a:path>
            </a:pathLst>
          </a:custGeom>
          <a:noFill/>
          <a:ln w="28575">
            <a:solidFill>
              <a:schemeClr val="tx1"/>
            </a:solidFill>
            <a:prstDash val="dash"/>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Volný tvar: obrazec 78">
            <a:extLst>
              <a:ext uri="{FF2B5EF4-FFF2-40B4-BE49-F238E27FC236}">
                <a16:creationId xmlns:a16="http://schemas.microsoft.com/office/drawing/2014/main" id="{014CB5A0-AA5E-4894-ACF3-6B52DA2776F9}"/>
              </a:ext>
            </a:extLst>
          </p:cNvPr>
          <p:cNvSpPr/>
          <p:nvPr/>
        </p:nvSpPr>
        <p:spPr>
          <a:xfrm>
            <a:off x="4807297" y="1449071"/>
            <a:ext cx="3726593" cy="1189393"/>
          </a:xfrm>
          <a:custGeom>
            <a:avLst/>
            <a:gdLst>
              <a:gd name="connsiteX0" fmla="*/ 3688433 w 3688433"/>
              <a:gd name="connsiteY0" fmla="*/ 33488 h 1271861"/>
              <a:gd name="connsiteX1" fmla="*/ 3279001 w 3688433"/>
              <a:gd name="connsiteY1" fmla="*/ 33488 h 1271861"/>
              <a:gd name="connsiteX2" fmla="*/ 1955168 w 3688433"/>
              <a:gd name="connsiteY2" fmla="*/ 381506 h 1271861"/>
              <a:gd name="connsiteX3" fmla="*/ 849699 w 3688433"/>
              <a:gd name="connsiteY3" fmla="*/ 620342 h 1271861"/>
              <a:gd name="connsiteX4" fmla="*/ 447090 w 3688433"/>
              <a:gd name="connsiteY4" fmla="*/ 1234491 h 1271861"/>
              <a:gd name="connsiteX5" fmla="*/ 30833 w 3688433"/>
              <a:gd name="connsiteY5" fmla="*/ 1207196 h 1271861"/>
              <a:gd name="connsiteX6" fmla="*/ 30833 w 3688433"/>
              <a:gd name="connsiteY6" fmla="*/ 1186724 h 1271861"/>
              <a:gd name="connsiteX7" fmla="*/ 44481 w 3688433"/>
              <a:gd name="connsiteY7" fmla="*/ 1179900 h 1271861"/>
              <a:gd name="connsiteX0" fmla="*/ 3690455 w 3690455"/>
              <a:gd name="connsiteY0" fmla="*/ 33488 h 1210028"/>
              <a:gd name="connsiteX1" fmla="*/ 3281023 w 3690455"/>
              <a:gd name="connsiteY1" fmla="*/ 33488 h 1210028"/>
              <a:gd name="connsiteX2" fmla="*/ 1957190 w 3690455"/>
              <a:gd name="connsiteY2" fmla="*/ 381506 h 1210028"/>
              <a:gd name="connsiteX3" fmla="*/ 851721 w 3690455"/>
              <a:gd name="connsiteY3" fmla="*/ 620342 h 1210028"/>
              <a:gd name="connsiteX4" fmla="*/ 476407 w 3690455"/>
              <a:gd name="connsiteY4" fmla="*/ 1111661 h 1210028"/>
              <a:gd name="connsiteX5" fmla="*/ 32855 w 3690455"/>
              <a:gd name="connsiteY5" fmla="*/ 1207196 h 1210028"/>
              <a:gd name="connsiteX6" fmla="*/ 32855 w 3690455"/>
              <a:gd name="connsiteY6" fmla="*/ 1186724 h 1210028"/>
              <a:gd name="connsiteX7" fmla="*/ 46503 w 3690455"/>
              <a:gd name="connsiteY7" fmla="*/ 1179900 h 1210028"/>
              <a:gd name="connsiteX0" fmla="*/ 3690455 w 3690455"/>
              <a:gd name="connsiteY0" fmla="*/ 41271 h 1217811"/>
              <a:gd name="connsiteX1" fmla="*/ 3281023 w 3690455"/>
              <a:gd name="connsiteY1" fmla="*/ 41271 h 1217811"/>
              <a:gd name="connsiteX2" fmla="*/ 2032253 w 3690455"/>
              <a:gd name="connsiteY2" fmla="*/ 498471 h 1217811"/>
              <a:gd name="connsiteX3" fmla="*/ 851721 w 3690455"/>
              <a:gd name="connsiteY3" fmla="*/ 628125 h 1217811"/>
              <a:gd name="connsiteX4" fmla="*/ 476407 w 3690455"/>
              <a:gd name="connsiteY4" fmla="*/ 1119444 h 1217811"/>
              <a:gd name="connsiteX5" fmla="*/ 32855 w 3690455"/>
              <a:gd name="connsiteY5" fmla="*/ 1214979 h 1217811"/>
              <a:gd name="connsiteX6" fmla="*/ 32855 w 3690455"/>
              <a:gd name="connsiteY6" fmla="*/ 1194507 h 1217811"/>
              <a:gd name="connsiteX7" fmla="*/ 46503 w 3690455"/>
              <a:gd name="connsiteY7" fmla="*/ 1187683 h 1217811"/>
              <a:gd name="connsiteX0" fmla="*/ 3690455 w 3690455"/>
              <a:gd name="connsiteY0" fmla="*/ 41271 h 1217811"/>
              <a:gd name="connsiteX1" fmla="*/ 3281023 w 3690455"/>
              <a:gd name="connsiteY1" fmla="*/ 41271 h 1217811"/>
              <a:gd name="connsiteX2" fmla="*/ 2032253 w 3690455"/>
              <a:gd name="connsiteY2" fmla="*/ 498471 h 1217811"/>
              <a:gd name="connsiteX3" fmla="*/ 851721 w 3690455"/>
              <a:gd name="connsiteY3" fmla="*/ 628125 h 1217811"/>
              <a:gd name="connsiteX4" fmla="*/ 476407 w 3690455"/>
              <a:gd name="connsiteY4" fmla="*/ 1119444 h 1217811"/>
              <a:gd name="connsiteX5" fmla="*/ 32855 w 3690455"/>
              <a:gd name="connsiteY5" fmla="*/ 1214979 h 1217811"/>
              <a:gd name="connsiteX6" fmla="*/ 32855 w 3690455"/>
              <a:gd name="connsiteY6" fmla="*/ 1194507 h 1217811"/>
              <a:gd name="connsiteX7" fmla="*/ 46503 w 3690455"/>
              <a:gd name="connsiteY7" fmla="*/ 1187683 h 1217811"/>
              <a:gd name="connsiteX0" fmla="*/ 3690455 w 3690455"/>
              <a:gd name="connsiteY0" fmla="*/ 11239 h 1187779"/>
              <a:gd name="connsiteX1" fmla="*/ 3253728 w 3690455"/>
              <a:gd name="connsiteY1" fmla="*/ 86302 h 1187779"/>
              <a:gd name="connsiteX2" fmla="*/ 2032253 w 3690455"/>
              <a:gd name="connsiteY2" fmla="*/ 468439 h 1187779"/>
              <a:gd name="connsiteX3" fmla="*/ 851721 w 3690455"/>
              <a:gd name="connsiteY3" fmla="*/ 598093 h 1187779"/>
              <a:gd name="connsiteX4" fmla="*/ 476407 w 3690455"/>
              <a:gd name="connsiteY4" fmla="*/ 1089412 h 1187779"/>
              <a:gd name="connsiteX5" fmla="*/ 32855 w 3690455"/>
              <a:gd name="connsiteY5" fmla="*/ 1184947 h 1187779"/>
              <a:gd name="connsiteX6" fmla="*/ 32855 w 3690455"/>
              <a:gd name="connsiteY6" fmla="*/ 1164475 h 1187779"/>
              <a:gd name="connsiteX7" fmla="*/ 46503 w 3690455"/>
              <a:gd name="connsiteY7" fmla="*/ 1157651 h 1187779"/>
              <a:gd name="connsiteX0" fmla="*/ 3696016 w 3696016"/>
              <a:gd name="connsiteY0" fmla="*/ 11239 h 1190244"/>
              <a:gd name="connsiteX1" fmla="*/ 3259289 w 3696016"/>
              <a:gd name="connsiteY1" fmla="*/ 86302 h 1190244"/>
              <a:gd name="connsiteX2" fmla="*/ 2037814 w 3696016"/>
              <a:gd name="connsiteY2" fmla="*/ 468439 h 1190244"/>
              <a:gd name="connsiteX3" fmla="*/ 857282 w 3696016"/>
              <a:gd name="connsiteY3" fmla="*/ 598093 h 1190244"/>
              <a:gd name="connsiteX4" fmla="*/ 557031 w 3696016"/>
              <a:gd name="connsiteY4" fmla="*/ 1048469 h 1190244"/>
              <a:gd name="connsiteX5" fmla="*/ 38416 w 3696016"/>
              <a:gd name="connsiteY5" fmla="*/ 1184947 h 1190244"/>
              <a:gd name="connsiteX6" fmla="*/ 38416 w 3696016"/>
              <a:gd name="connsiteY6" fmla="*/ 1164475 h 1190244"/>
              <a:gd name="connsiteX7" fmla="*/ 52064 w 3696016"/>
              <a:gd name="connsiteY7" fmla="*/ 1157651 h 1190244"/>
              <a:gd name="connsiteX0" fmla="*/ 3691973 w 3691973"/>
              <a:gd name="connsiteY0" fmla="*/ 11239 h 1188568"/>
              <a:gd name="connsiteX1" fmla="*/ 3255246 w 3691973"/>
              <a:gd name="connsiteY1" fmla="*/ 86302 h 1188568"/>
              <a:gd name="connsiteX2" fmla="*/ 2033771 w 3691973"/>
              <a:gd name="connsiteY2" fmla="*/ 468439 h 1188568"/>
              <a:gd name="connsiteX3" fmla="*/ 853239 w 3691973"/>
              <a:gd name="connsiteY3" fmla="*/ 598093 h 1188568"/>
              <a:gd name="connsiteX4" fmla="*/ 498397 w 3691973"/>
              <a:gd name="connsiteY4" fmla="*/ 1075764 h 1188568"/>
              <a:gd name="connsiteX5" fmla="*/ 34373 w 3691973"/>
              <a:gd name="connsiteY5" fmla="*/ 1184947 h 1188568"/>
              <a:gd name="connsiteX6" fmla="*/ 34373 w 3691973"/>
              <a:gd name="connsiteY6" fmla="*/ 1164475 h 1188568"/>
              <a:gd name="connsiteX7" fmla="*/ 48021 w 3691973"/>
              <a:gd name="connsiteY7" fmla="*/ 1157651 h 1188568"/>
              <a:gd name="connsiteX0" fmla="*/ 3691972 w 3691972"/>
              <a:gd name="connsiteY0" fmla="*/ 11239 h 1188568"/>
              <a:gd name="connsiteX1" fmla="*/ 3255245 w 3691972"/>
              <a:gd name="connsiteY1" fmla="*/ 86302 h 1188568"/>
              <a:gd name="connsiteX2" fmla="*/ 2033770 w 3691972"/>
              <a:gd name="connsiteY2" fmla="*/ 468439 h 1188568"/>
              <a:gd name="connsiteX3" fmla="*/ 750879 w 3691972"/>
              <a:gd name="connsiteY3" fmla="*/ 584445 h 1188568"/>
              <a:gd name="connsiteX4" fmla="*/ 498396 w 3691972"/>
              <a:gd name="connsiteY4" fmla="*/ 1075764 h 1188568"/>
              <a:gd name="connsiteX5" fmla="*/ 34372 w 3691972"/>
              <a:gd name="connsiteY5" fmla="*/ 1184947 h 1188568"/>
              <a:gd name="connsiteX6" fmla="*/ 34372 w 3691972"/>
              <a:gd name="connsiteY6" fmla="*/ 1164475 h 1188568"/>
              <a:gd name="connsiteX7" fmla="*/ 48020 w 3691972"/>
              <a:gd name="connsiteY7" fmla="*/ 1157651 h 1188568"/>
              <a:gd name="connsiteX0" fmla="*/ 3688434 w 3688434"/>
              <a:gd name="connsiteY0" fmla="*/ 11239 h 1189393"/>
              <a:gd name="connsiteX1" fmla="*/ 3251707 w 3688434"/>
              <a:gd name="connsiteY1" fmla="*/ 86302 h 1189393"/>
              <a:gd name="connsiteX2" fmla="*/ 2030232 w 3688434"/>
              <a:gd name="connsiteY2" fmla="*/ 468439 h 1189393"/>
              <a:gd name="connsiteX3" fmla="*/ 747341 w 3688434"/>
              <a:gd name="connsiteY3" fmla="*/ 584445 h 1189393"/>
              <a:gd name="connsiteX4" fmla="*/ 447090 w 3688434"/>
              <a:gd name="connsiteY4" fmla="*/ 1062116 h 1189393"/>
              <a:gd name="connsiteX5" fmla="*/ 30834 w 3688434"/>
              <a:gd name="connsiteY5" fmla="*/ 1184947 h 1189393"/>
              <a:gd name="connsiteX6" fmla="*/ 30834 w 3688434"/>
              <a:gd name="connsiteY6" fmla="*/ 1164475 h 1189393"/>
              <a:gd name="connsiteX7" fmla="*/ 44482 w 3688434"/>
              <a:gd name="connsiteY7" fmla="*/ 1157651 h 1189393"/>
              <a:gd name="connsiteX0" fmla="*/ 3688434 w 3688434"/>
              <a:gd name="connsiteY0" fmla="*/ 11239 h 1189393"/>
              <a:gd name="connsiteX1" fmla="*/ 3251707 w 3688434"/>
              <a:gd name="connsiteY1" fmla="*/ 86302 h 1189393"/>
              <a:gd name="connsiteX2" fmla="*/ 2030232 w 3688434"/>
              <a:gd name="connsiteY2" fmla="*/ 468439 h 1189393"/>
              <a:gd name="connsiteX3" fmla="*/ 1163598 w 3688434"/>
              <a:gd name="connsiteY3" fmla="*/ 611741 h 1189393"/>
              <a:gd name="connsiteX4" fmla="*/ 447090 w 3688434"/>
              <a:gd name="connsiteY4" fmla="*/ 1062116 h 1189393"/>
              <a:gd name="connsiteX5" fmla="*/ 30834 w 3688434"/>
              <a:gd name="connsiteY5" fmla="*/ 1184947 h 1189393"/>
              <a:gd name="connsiteX6" fmla="*/ 30834 w 3688434"/>
              <a:gd name="connsiteY6" fmla="*/ 1164475 h 1189393"/>
              <a:gd name="connsiteX7" fmla="*/ 44482 w 3688434"/>
              <a:gd name="connsiteY7" fmla="*/ 1157651 h 118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8434" h="1189393">
                <a:moveTo>
                  <a:pt x="3688434" y="11239"/>
                </a:moveTo>
                <a:cubicBezTo>
                  <a:pt x="3628156" y="-17763"/>
                  <a:pt x="3528074" y="10102"/>
                  <a:pt x="3251707" y="86302"/>
                </a:cubicBezTo>
                <a:cubicBezTo>
                  <a:pt x="2975340" y="162502"/>
                  <a:pt x="2378250" y="380866"/>
                  <a:pt x="2030232" y="468439"/>
                </a:cubicBezTo>
                <a:cubicBezTo>
                  <a:pt x="1682214" y="556012"/>
                  <a:pt x="1427455" y="512795"/>
                  <a:pt x="1163598" y="611741"/>
                </a:cubicBezTo>
                <a:cubicBezTo>
                  <a:pt x="899741" y="710687"/>
                  <a:pt x="635884" y="966582"/>
                  <a:pt x="447090" y="1062116"/>
                </a:cubicBezTo>
                <a:cubicBezTo>
                  <a:pt x="258296" y="1157650"/>
                  <a:pt x="100210" y="1167887"/>
                  <a:pt x="30834" y="1184947"/>
                </a:cubicBezTo>
                <a:cubicBezTo>
                  <a:pt x="-38542" y="1202007"/>
                  <a:pt x="30834" y="1164475"/>
                  <a:pt x="30834" y="1164475"/>
                </a:cubicBezTo>
                <a:cubicBezTo>
                  <a:pt x="33109" y="1159926"/>
                  <a:pt x="38795" y="1158788"/>
                  <a:pt x="44482" y="1157651"/>
                </a:cubicBezTo>
              </a:path>
            </a:pathLst>
          </a:custGeom>
          <a:ln w="28575">
            <a:solidFill>
              <a:schemeClr val="tx1"/>
            </a:solidFill>
            <a:prstDash val="dash"/>
            <a:headEnd type="none" w="med" len="med"/>
            <a:tailEnd type="triangle" w="med" len="med"/>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82" name="Rovnoramenný trojúhelník 81">
            <a:extLst>
              <a:ext uri="{FF2B5EF4-FFF2-40B4-BE49-F238E27FC236}">
                <a16:creationId xmlns:a16="http://schemas.microsoft.com/office/drawing/2014/main" id="{11809C0E-8665-4B20-8728-99456D1EC36E}"/>
              </a:ext>
            </a:extLst>
          </p:cNvPr>
          <p:cNvSpPr/>
          <p:nvPr/>
        </p:nvSpPr>
        <p:spPr>
          <a:xfrm rot="16008901">
            <a:off x="4809747" y="2525551"/>
            <a:ext cx="140905" cy="187656"/>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ovnoramenný trojúhelník 82">
            <a:extLst>
              <a:ext uri="{FF2B5EF4-FFF2-40B4-BE49-F238E27FC236}">
                <a16:creationId xmlns:a16="http://schemas.microsoft.com/office/drawing/2014/main" id="{88AC1FF0-8663-4E6D-9978-910CBAECC624}"/>
              </a:ext>
            </a:extLst>
          </p:cNvPr>
          <p:cNvSpPr/>
          <p:nvPr/>
        </p:nvSpPr>
        <p:spPr>
          <a:xfrm rot="5400000">
            <a:off x="8401879" y="2111645"/>
            <a:ext cx="140905" cy="187656"/>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69072345"/>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 name="Obdélník 3">
            <a:extLst>
              <a:ext uri="{FF2B5EF4-FFF2-40B4-BE49-F238E27FC236}">
                <a16:creationId xmlns:a16="http://schemas.microsoft.com/office/drawing/2014/main" id="{2D816399-6823-4026-B08C-FC9ABD2F49A9}"/>
              </a:ext>
            </a:extLst>
          </p:cNvPr>
          <p:cNvSpPr/>
          <p:nvPr/>
        </p:nvSpPr>
        <p:spPr>
          <a:xfrm>
            <a:off x="2988139"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Obdélník 4">
            <a:extLst>
              <a:ext uri="{FF2B5EF4-FFF2-40B4-BE49-F238E27FC236}">
                <a16:creationId xmlns:a16="http://schemas.microsoft.com/office/drawing/2014/main" id="{C212D7B1-48A3-49AD-B547-F78A581A6F3D}"/>
              </a:ext>
            </a:extLst>
          </p:cNvPr>
          <p:cNvSpPr/>
          <p:nvPr/>
        </p:nvSpPr>
        <p:spPr>
          <a:xfrm>
            <a:off x="2988139"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Obdélník 5">
            <a:extLst>
              <a:ext uri="{FF2B5EF4-FFF2-40B4-BE49-F238E27FC236}">
                <a16:creationId xmlns:a16="http://schemas.microsoft.com/office/drawing/2014/main" id="{DC0729C2-A035-4E5D-A32F-FAE56A2B9FA3}"/>
              </a:ext>
            </a:extLst>
          </p:cNvPr>
          <p:cNvSpPr/>
          <p:nvPr/>
        </p:nvSpPr>
        <p:spPr>
          <a:xfrm>
            <a:off x="2988139"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Obdélník 6">
            <a:extLst>
              <a:ext uri="{FF2B5EF4-FFF2-40B4-BE49-F238E27FC236}">
                <a16:creationId xmlns:a16="http://schemas.microsoft.com/office/drawing/2014/main" id="{9B2A5616-055A-4717-A206-BC34496E648F}"/>
              </a:ext>
            </a:extLst>
          </p:cNvPr>
          <p:cNvSpPr/>
          <p:nvPr/>
        </p:nvSpPr>
        <p:spPr>
          <a:xfrm>
            <a:off x="2988139"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bdélník 7">
            <a:extLst>
              <a:ext uri="{FF2B5EF4-FFF2-40B4-BE49-F238E27FC236}">
                <a16:creationId xmlns:a16="http://schemas.microsoft.com/office/drawing/2014/main" id="{15F03352-2990-46C4-8366-81C246F87670}"/>
              </a:ext>
            </a:extLst>
          </p:cNvPr>
          <p:cNvSpPr/>
          <p:nvPr/>
        </p:nvSpPr>
        <p:spPr>
          <a:xfrm>
            <a:off x="2052035"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Obdélník 8">
            <a:extLst>
              <a:ext uri="{FF2B5EF4-FFF2-40B4-BE49-F238E27FC236}">
                <a16:creationId xmlns:a16="http://schemas.microsoft.com/office/drawing/2014/main" id="{9C0B1992-4519-4CF1-96FE-19F2A5A8E374}"/>
              </a:ext>
            </a:extLst>
          </p:cNvPr>
          <p:cNvSpPr/>
          <p:nvPr/>
        </p:nvSpPr>
        <p:spPr>
          <a:xfrm>
            <a:off x="2052035" y="818994"/>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TextovéPole 9">
            <a:extLst>
              <a:ext uri="{FF2B5EF4-FFF2-40B4-BE49-F238E27FC236}">
                <a16:creationId xmlns:a16="http://schemas.microsoft.com/office/drawing/2014/main" id="{940A157E-05AE-4135-82F3-AC89D5DB9485}"/>
              </a:ext>
            </a:extLst>
          </p:cNvPr>
          <p:cNvSpPr txBox="1"/>
          <p:nvPr/>
        </p:nvSpPr>
        <p:spPr>
          <a:xfrm>
            <a:off x="2753813" y="-20001"/>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11" name="TextovéPole 10">
            <a:extLst>
              <a:ext uri="{FF2B5EF4-FFF2-40B4-BE49-F238E27FC236}">
                <a16:creationId xmlns:a16="http://schemas.microsoft.com/office/drawing/2014/main" id="{ED5754FA-9A9E-4F01-8A06-4F5F4C788018}"/>
              </a:ext>
            </a:extLst>
          </p:cNvPr>
          <p:cNvSpPr txBox="1"/>
          <p:nvPr/>
        </p:nvSpPr>
        <p:spPr>
          <a:xfrm>
            <a:off x="4181587"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12" name="TextovéPole 11">
            <a:extLst>
              <a:ext uri="{FF2B5EF4-FFF2-40B4-BE49-F238E27FC236}">
                <a16:creationId xmlns:a16="http://schemas.microsoft.com/office/drawing/2014/main" id="{E2B6CC79-4181-4730-9888-B92F66871E8D}"/>
              </a:ext>
            </a:extLst>
          </p:cNvPr>
          <p:cNvSpPr txBox="1"/>
          <p:nvPr/>
        </p:nvSpPr>
        <p:spPr>
          <a:xfrm>
            <a:off x="4355357"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13" name="TextovéPole 12">
            <a:extLst>
              <a:ext uri="{FF2B5EF4-FFF2-40B4-BE49-F238E27FC236}">
                <a16:creationId xmlns:a16="http://schemas.microsoft.com/office/drawing/2014/main" id="{632BAE72-08B2-4EC9-A723-8DFEE5AB4F93}"/>
              </a:ext>
            </a:extLst>
          </p:cNvPr>
          <p:cNvSpPr txBox="1"/>
          <p:nvPr/>
        </p:nvSpPr>
        <p:spPr>
          <a:xfrm>
            <a:off x="4839825"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14" name="TextovéPole 13">
            <a:extLst>
              <a:ext uri="{FF2B5EF4-FFF2-40B4-BE49-F238E27FC236}">
                <a16:creationId xmlns:a16="http://schemas.microsoft.com/office/drawing/2014/main" id="{02490952-10F9-41F2-AD49-BD6AABC8573F}"/>
              </a:ext>
            </a:extLst>
          </p:cNvPr>
          <p:cNvSpPr txBox="1"/>
          <p:nvPr/>
        </p:nvSpPr>
        <p:spPr>
          <a:xfrm>
            <a:off x="3132156"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5" name="TextovéPole 14">
            <a:extLst>
              <a:ext uri="{FF2B5EF4-FFF2-40B4-BE49-F238E27FC236}">
                <a16:creationId xmlns:a16="http://schemas.microsoft.com/office/drawing/2014/main" id="{10D43227-EEAB-442A-9198-B1565290FC63}"/>
              </a:ext>
            </a:extLst>
          </p:cNvPr>
          <p:cNvSpPr txBox="1"/>
          <p:nvPr/>
        </p:nvSpPr>
        <p:spPr>
          <a:xfrm>
            <a:off x="2271094"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16" name="Skupina 15">
            <a:extLst>
              <a:ext uri="{FF2B5EF4-FFF2-40B4-BE49-F238E27FC236}">
                <a16:creationId xmlns:a16="http://schemas.microsoft.com/office/drawing/2014/main" id="{166EFD25-1D38-47C6-808A-7FFDC3EDBCBE}"/>
              </a:ext>
            </a:extLst>
          </p:cNvPr>
          <p:cNvGrpSpPr/>
          <p:nvPr/>
        </p:nvGrpSpPr>
        <p:grpSpPr>
          <a:xfrm>
            <a:off x="2049825" y="2103238"/>
            <a:ext cx="936104" cy="462123"/>
            <a:chOff x="2339752" y="2192728"/>
            <a:chExt cx="936104" cy="372176"/>
          </a:xfrm>
        </p:grpSpPr>
        <p:sp>
          <p:nvSpPr>
            <p:cNvPr id="17" name="Obdélník 16">
              <a:extLst>
                <a:ext uri="{FF2B5EF4-FFF2-40B4-BE49-F238E27FC236}">
                  <a16:creationId xmlns:a16="http://schemas.microsoft.com/office/drawing/2014/main" id="{6A84B7C5-7EFE-4154-8227-86EE31F2F107}"/>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TextovéPole 17">
              <a:extLst>
                <a:ext uri="{FF2B5EF4-FFF2-40B4-BE49-F238E27FC236}">
                  <a16:creationId xmlns:a16="http://schemas.microsoft.com/office/drawing/2014/main" id="{9A81C5C0-F1BE-4634-8C54-1738F83945A2}"/>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19" name="Skupina 18">
            <a:extLst>
              <a:ext uri="{FF2B5EF4-FFF2-40B4-BE49-F238E27FC236}">
                <a16:creationId xmlns:a16="http://schemas.microsoft.com/office/drawing/2014/main" id="{E489EB93-04A6-46FA-AD39-34695A56501A}"/>
              </a:ext>
            </a:extLst>
          </p:cNvPr>
          <p:cNvGrpSpPr/>
          <p:nvPr/>
        </p:nvGrpSpPr>
        <p:grpSpPr>
          <a:xfrm>
            <a:off x="2049825" y="1311152"/>
            <a:ext cx="1008114" cy="821705"/>
            <a:chOff x="2339752" y="1340768"/>
            <a:chExt cx="1005909" cy="864096"/>
          </a:xfrm>
        </p:grpSpPr>
        <p:sp>
          <p:nvSpPr>
            <p:cNvPr id="20" name="Obdélník 19">
              <a:extLst>
                <a:ext uri="{FF2B5EF4-FFF2-40B4-BE49-F238E27FC236}">
                  <a16:creationId xmlns:a16="http://schemas.microsoft.com/office/drawing/2014/main" id="{3E82080C-8902-437F-8AE8-5CB46B7EEEC0}"/>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TextovéPole 20">
              <a:extLst>
                <a:ext uri="{FF2B5EF4-FFF2-40B4-BE49-F238E27FC236}">
                  <a16:creationId xmlns:a16="http://schemas.microsoft.com/office/drawing/2014/main" id="{0478F51E-1AB0-404F-B396-DEC54D6F979A}"/>
                </a:ext>
              </a:extLst>
            </p:cNvPr>
            <p:cNvSpPr txBox="1"/>
            <p:nvPr/>
          </p:nvSpPr>
          <p:spPr>
            <a:xfrm>
              <a:off x="2340857" y="1541983"/>
              <a:ext cx="1004804" cy="485482"/>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22" name="Skupina 21">
            <a:extLst>
              <a:ext uri="{FF2B5EF4-FFF2-40B4-BE49-F238E27FC236}">
                <a16:creationId xmlns:a16="http://schemas.microsoft.com/office/drawing/2014/main" id="{14BA82A9-876D-4F09-86D0-B1B083090945}"/>
              </a:ext>
            </a:extLst>
          </p:cNvPr>
          <p:cNvGrpSpPr/>
          <p:nvPr/>
        </p:nvGrpSpPr>
        <p:grpSpPr>
          <a:xfrm>
            <a:off x="2042855" y="856185"/>
            <a:ext cx="943074" cy="461665"/>
            <a:chOff x="2332782" y="885801"/>
            <a:chExt cx="943074" cy="461665"/>
          </a:xfrm>
        </p:grpSpPr>
        <p:sp>
          <p:nvSpPr>
            <p:cNvPr id="23" name="Obdélník 22">
              <a:extLst>
                <a:ext uri="{FF2B5EF4-FFF2-40B4-BE49-F238E27FC236}">
                  <a16:creationId xmlns:a16="http://schemas.microsoft.com/office/drawing/2014/main" id="{15C3B55A-3959-4A4C-90BC-7CEF7CCB9CC6}"/>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TextovéPole 23">
              <a:extLst>
                <a:ext uri="{FF2B5EF4-FFF2-40B4-BE49-F238E27FC236}">
                  <a16:creationId xmlns:a16="http://schemas.microsoft.com/office/drawing/2014/main" id="{D10F9A22-BF3D-4E94-86DE-BC4990F031FC}"/>
                </a:ext>
              </a:extLst>
            </p:cNvPr>
            <p:cNvSpPr txBox="1"/>
            <p:nvPr/>
          </p:nvSpPr>
          <p:spPr>
            <a:xfrm>
              <a:off x="2332782" y="885801"/>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25" name="Přímá spojnice 24">
            <a:extLst>
              <a:ext uri="{FF2B5EF4-FFF2-40B4-BE49-F238E27FC236}">
                <a16:creationId xmlns:a16="http://schemas.microsoft.com/office/drawing/2014/main" id="{2F30DE93-A191-4903-8AA4-E7F6AE015CC8}"/>
              </a:ext>
            </a:extLst>
          </p:cNvPr>
          <p:cNvCxnSpPr>
            <a:cxnSpLocks/>
          </p:cNvCxnSpPr>
          <p:nvPr/>
        </p:nvCxnSpPr>
        <p:spPr>
          <a:xfrm flipH="1">
            <a:off x="3791310"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Přímá spojnice 25">
            <a:extLst>
              <a:ext uri="{FF2B5EF4-FFF2-40B4-BE49-F238E27FC236}">
                <a16:creationId xmlns:a16="http://schemas.microsoft.com/office/drawing/2014/main" id="{47B25032-DDBB-4755-91E6-FD1DF7EE63EE}"/>
              </a:ext>
            </a:extLst>
          </p:cNvPr>
          <p:cNvCxnSpPr>
            <a:cxnSpLocks/>
            <a:stCxn id="12" idx="1"/>
            <a:endCxn id="6" idx="3"/>
          </p:cNvCxnSpPr>
          <p:nvPr/>
        </p:nvCxnSpPr>
        <p:spPr>
          <a:xfrm flipH="1">
            <a:off x="3924243"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Přímá spojnice 26">
            <a:extLst>
              <a:ext uri="{FF2B5EF4-FFF2-40B4-BE49-F238E27FC236}">
                <a16:creationId xmlns:a16="http://schemas.microsoft.com/office/drawing/2014/main" id="{65DA5384-10B5-4D5F-859B-CC1D27EF168F}"/>
              </a:ext>
            </a:extLst>
          </p:cNvPr>
          <p:cNvCxnSpPr>
            <a:cxnSpLocks/>
            <a:stCxn id="13" idx="1"/>
            <a:endCxn id="5" idx="3"/>
          </p:cNvCxnSpPr>
          <p:nvPr/>
        </p:nvCxnSpPr>
        <p:spPr>
          <a:xfrm flipH="1">
            <a:off x="3924243"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Přímá spojnice 27">
            <a:extLst>
              <a:ext uri="{FF2B5EF4-FFF2-40B4-BE49-F238E27FC236}">
                <a16:creationId xmlns:a16="http://schemas.microsoft.com/office/drawing/2014/main" id="{5281BC61-5016-4DE1-B3FB-5D2F2381DCA9}"/>
              </a:ext>
            </a:extLst>
          </p:cNvPr>
          <p:cNvCxnSpPr>
            <a:cxnSpLocks/>
          </p:cNvCxnSpPr>
          <p:nvPr/>
        </p:nvCxnSpPr>
        <p:spPr>
          <a:xfrm flipV="1">
            <a:off x="2410852"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Přímá spojnice 28">
            <a:extLst>
              <a:ext uri="{FF2B5EF4-FFF2-40B4-BE49-F238E27FC236}">
                <a16:creationId xmlns:a16="http://schemas.microsoft.com/office/drawing/2014/main" id="{8ED79C0C-CE71-4686-A0E6-59DC14069AA4}"/>
              </a:ext>
            </a:extLst>
          </p:cNvPr>
          <p:cNvCxnSpPr/>
          <p:nvPr/>
        </p:nvCxnSpPr>
        <p:spPr>
          <a:xfrm flipH="1">
            <a:off x="971915" y="2125491"/>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 name="Přímá spojnice 29">
            <a:extLst>
              <a:ext uri="{FF2B5EF4-FFF2-40B4-BE49-F238E27FC236}">
                <a16:creationId xmlns:a16="http://schemas.microsoft.com/office/drawing/2014/main" id="{2A542FAE-1A9A-4569-8511-5F5C4FF4BD2C}"/>
              </a:ext>
            </a:extLst>
          </p:cNvPr>
          <p:cNvCxnSpPr/>
          <p:nvPr/>
        </p:nvCxnSpPr>
        <p:spPr>
          <a:xfrm flipH="1">
            <a:off x="1049367"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1" name="Přímá spojnice 30">
            <a:extLst>
              <a:ext uri="{FF2B5EF4-FFF2-40B4-BE49-F238E27FC236}">
                <a16:creationId xmlns:a16="http://schemas.microsoft.com/office/drawing/2014/main" id="{43CC2666-25A8-4389-9622-13211B705CBD}"/>
              </a:ext>
            </a:extLst>
          </p:cNvPr>
          <p:cNvCxnSpPr/>
          <p:nvPr/>
        </p:nvCxnSpPr>
        <p:spPr>
          <a:xfrm flipH="1">
            <a:off x="971915" y="2564904"/>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 name="Přímá spojnice se šipkou 31">
            <a:extLst>
              <a:ext uri="{FF2B5EF4-FFF2-40B4-BE49-F238E27FC236}">
                <a16:creationId xmlns:a16="http://schemas.microsoft.com/office/drawing/2014/main" id="{3FE8F8B4-70A1-4E8A-88CB-D05D380E06BF}"/>
              </a:ext>
            </a:extLst>
          </p:cNvPr>
          <p:cNvCxnSpPr>
            <a:cxnSpLocks/>
          </p:cNvCxnSpPr>
          <p:nvPr/>
        </p:nvCxnSpPr>
        <p:spPr>
          <a:xfrm>
            <a:off x="1417502" y="813780"/>
            <a:ext cx="0" cy="1319076"/>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3" name="TextovéPole 32">
            <a:extLst>
              <a:ext uri="{FF2B5EF4-FFF2-40B4-BE49-F238E27FC236}">
                <a16:creationId xmlns:a16="http://schemas.microsoft.com/office/drawing/2014/main" id="{9843088E-EAD6-4C5C-8894-D64D9B45437D}"/>
              </a:ext>
            </a:extLst>
          </p:cNvPr>
          <p:cNvSpPr txBox="1"/>
          <p:nvPr/>
        </p:nvSpPr>
        <p:spPr>
          <a:xfrm>
            <a:off x="690785" y="1245830"/>
            <a:ext cx="681597" cy="461665"/>
          </a:xfrm>
          <a:prstGeom prst="rect">
            <a:avLst/>
          </a:prstGeom>
          <a:noFill/>
        </p:spPr>
        <p:txBody>
          <a:bodyPr wrap="none" rtlCol="0">
            <a:spAutoFit/>
          </a:bodyPr>
          <a:lstStyle/>
          <a:p>
            <a:r>
              <a:rPr lang="cs-CZ" dirty="0"/>
              <a:t>SID</a:t>
            </a:r>
            <a:endParaRPr lang="en-US" baseline="-25000" dirty="0"/>
          </a:p>
        </p:txBody>
      </p:sp>
      <p:cxnSp>
        <p:nvCxnSpPr>
          <p:cNvPr id="34" name="Přímá spojnice se šipkou 33">
            <a:extLst>
              <a:ext uri="{FF2B5EF4-FFF2-40B4-BE49-F238E27FC236}">
                <a16:creationId xmlns:a16="http://schemas.microsoft.com/office/drawing/2014/main" id="{643718ED-5556-4EC6-9BBE-A6A3E3F1D818}"/>
              </a:ext>
            </a:extLst>
          </p:cNvPr>
          <p:cNvCxnSpPr>
            <a:cxnSpLocks/>
          </p:cNvCxnSpPr>
          <p:nvPr/>
        </p:nvCxnSpPr>
        <p:spPr>
          <a:xfrm>
            <a:off x="1417503" y="2132856"/>
            <a:ext cx="2039" cy="457882"/>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5" name="TextovéPole 34">
            <a:extLst>
              <a:ext uri="{FF2B5EF4-FFF2-40B4-BE49-F238E27FC236}">
                <a16:creationId xmlns:a16="http://schemas.microsoft.com/office/drawing/2014/main" id="{DC231398-3153-45E6-90F0-C07C2B8755F2}"/>
              </a:ext>
            </a:extLst>
          </p:cNvPr>
          <p:cNvSpPr txBox="1"/>
          <p:nvPr/>
        </p:nvSpPr>
        <p:spPr>
          <a:xfrm>
            <a:off x="690784" y="2114594"/>
            <a:ext cx="699230" cy="461665"/>
          </a:xfrm>
          <a:prstGeom prst="rect">
            <a:avLst/>
          </a:prstGeom>
          <a:noFill/>
        </p:spPr>
        <p:txBody>
          <a:bodyPr wrap="none" rtlCol="0">
            <a:spAutoFit/>
          </a:bodyPr>
          <a:lstStyle/>
          <a:p>
            <a:r>
              <a:rPr lang="cs-CZ" dirty="0"/>
              <a:t>UA</a:t>
            </a:r>
            <a:r>
              <a:rPr lang="cs-CZ" baseline="50000" dirty="0"/>
              <a:t>-</a:t>
            </a:r>
            <a:endParaRPr lang="en-US" baseline="50000" dirty="0"/>
          </a:p>
        </p:txBody>
      </p:sp>
      <p:sp>
        <p:nvSpPr>
          <p:cNvPr id="104" name="TextovéPole 103">
            <a:extLst>
              <a:ext uri="{FF2B5EF4-FFF2-40B4-BE49-F238E27FC236}">
                <a16:creationId xmlns:a16="http://schemas.microsoft.com/office/drawing/2014/main" id="{4E538E3E-6870-4BA6-8CA5-7384469173DC}"/>
              </a:ext>
            </a:extLst>
          </p:cNvPr>
          <p:cNvSpPr txBox="1"/>
          <p:nvPr/>
        </p:nvSpPr>
        <p:spPr>
          <a:xfrm>
            <a:off x="9553020" y="665707"/>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105" name="TextovéPole 104">
            <a:extLst>
              <a:ext uri="{FF2B5EF4-FFF2-40B4-BE49-F238E27FC236}">
                <a16:creationId xmlns:a16="http://schemas.microsoft.com/office/drawing/2014/main" id="{A5833A13-56EC-4A08-A53E-2FF7B3ADA2F6}"/>
              </a:ext>
            </a:extLst>
          </p:cNvPr>
          <p:cNvSpPr txBox="1"/>
          <p:nvPr/>
        </p:nvSpPr>
        <p:spPr>
          <a:xfrm>
            <a:off x="10785350" y="782664"/>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106" name="TextovéPole 105">
            <a:extLst>
              <a:ext uri="{FF2B5EF4-FFF2-40B4-BE49-F238E27FC236}">
                <a16:creationId xmlns:a16="http://schemas.microsoft.com/office/drawing/2014/main" id="{C3C93CE0-39FB-4DDA-AFE9-C6666301DBC0}"/>
              </a:ext>
            </a:extLst>
          </p:cNvPr>
          <p:cNvSpPr txBox="1"/>
          <p:nvPr/>
        </p:nvSpPr>
        <p:spPr>
          <a:xfrm>
            <a:off x="10864007" y="1150183"/>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107" name="TextovéPole 106">
            <a:extLst>
              <a:ext uri="{FF2B5EF4-FFF2-40B4-BE49-F238E27FC236}">
                <a16:creationId xmlns:a16="http://schemas.microsoft.com/office/drawing/2014/main" id="{25E44B39-C795-4198-8158-3F30D052BBAC}"/>
              </a:ext>
            </a:extLst>
          </p:cNvPr>
          <p:cNvSpPr txBox="1"/>
          <p:nvPr/>
        </p:nvSpPr>
        <p:spPr>
          <a:xfrm>
            <a:off x="11071736" y="1453045"/>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108" name="TextovéPole 107">
            <a:extLst>
              <a:ext uri="{FF2B5EF4-FFF2-40B4-BE49-F238E27FC236}">
                <a16:creationId xmlns:a16="http://schemas.microsoft.com/office/drawing/2014/main" id="{0F84CA16-97FF-4A9A-AC45-0654559E6A11}"/>
              </a:ext>
            </a:extLst>
          </p:cNvPr>
          <p:cNvSpPr txBox="1"/>
          <p:nvPr/>
        </p:nvSpPr>
        <p:spPr>
          <a:xfrm>
            <a:off x="9644061"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09" name="TextovéPole 108">
            <a:extLst>
              <a:ext uri="{FF2B5EF4-FFF2-40B4-BE49-F238E27FC236}">
                <a16:creationId xmlns:a16="http://schemas.microsoft.com/office/drawing/2014/main" id="{8231D538-B2C8-4958-9F65-A660E3C0AEEE}"/>
              </a:ext>
            </a:extLst>
          </p:cNvPr>
          <p:cNvSpPr txBox="1"/>
          <p:nvPr/>
        </p:nvSpPr>
        <p:spPr>
          <a:xfrm>
            <a:off x="8782999"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110" name="Skupina 109">
            <a:extLst>
              <a:ext uri="{FF2B5EF4-FFF2-40B4-BE49-F238E27FC236}">
                <a16:creationId xmlns:a16="http://schemas.microsoft.com/office/drawing/2014/main" id="{03888E15-3399-413A-B1FF-FE498AF2AEC9}"/>
              </a:ext>
            </a:extLst>
          </p:cNvPr>
          <p:cNvGrpSpPr/>
          <p:nvPr/>
        </p:nvGrpSpPr>
        <p:grpSpPr>
          <a:xfrm>
            <a:off x="8561730" y="1412786"/>
            <a:ext cx="1874418" cy="4896534"/>
            <a:chOff x="2337542" y="818993"/>
            <a:chExt cx="1874418" cy="5490327"/>
          </a:xfrm>
        </p:grpSpPr>
        <p:sp>
          <p:nvSpPr>
            <p:cNvPr id="111" name="Obdélník 110">
              <a:extLst>
                <a:ext uri="{FF2B5EF4-FFF2-40B4-BE49-F238E27FC236}">
                  <a16:creationId xmlns:a16="http://schemas.microsoft.com/office/drawing/2014/main" id="{A49A7B6F-E052-423F-B9F6-6A2FAF892A8B}"/>
                </a:ext>
              </a:extLst>
            </p:cNvPr>
            <p:cNvSpPr/>
            <p:nvPr/>
          </p:nvSpPr>
          <p:spPr>
            <a:xfrm>
              <a:off x="3275856" y="1216870"/>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2" name="Obdélník 111">
              <a:extLst>
                <a:ext uri="{FF2B5EF4-FFF2-40B4-BE49-F238E27FC236}">
                  <a16:creationId xmlns:a16="http://schemas.microsoft.com/office/drawing/2014/main" id="{0048D50E-FA1F-4F81-B2AA-F021C8186DFB}"/>
                </a:ext>
              </a:extLst>
            </p:cNvPr>
            <p:cNvSpPr/>
            <p:nvPr/>
          </p:nvSpPr>
          <p:spPr>
            <a:xfrm>
              <a:off x="3275856"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3" name="Obdélník 112">
              <a:extLst>
                <a:ext uri="{FF2B5EF4-FFF2-40B4-BE49-F238E27FC236}">
                  <a16:creationId xmlns:a16="http://schemas.microsoft.com/office/drawing/2014/main" id="{E42F3F48-09D0-409C-96BA-29147C826499}"/>
                </a:ext>
              </a:extLst>
            </p:cNvPr>
            <p:cNvSpPr/>
            <p:nvPr/>
          </p:nvSpPr>
          <p:spPr>
            <a:xfrm>
              <a:off x="3275856" y="881761"/>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4" name="Obdélník 113">
              <a:extLst>
                <a:ext uri="{FF2B5EF4-FFF2-40B4-BE49-F238E27FC236}">
                  <a16:creationId xmlns:a16="http://schemas.microsoft.com/office/drawing/2014/main" id="{AAFD0CBC-AC56-4E78-871E-C425B52B9C8C}"/>
                </a:ext>
              </a:extLst>
            </p:cNvPr>
            <p:cNvSpPr/>
            <p:nvPr/>
          </p:nvSpPr>
          <p:spPr>
            <a:xfrm>
              <a:off x="3275856" y="823951"/>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5" name="Obdélník 114">
              <a:extLst>
                <a:ext uri="{FF2B5EF4-FFF2-40B4-BE49-F238E27FC236}">
                  <a16:creationId xmlns:a16="http://schemas.microsoft.com/office/drawing/2014/main" id="{A8C44322-E442-497D-9540-92DB051D0D94}"/>
                </a:ext>
              </a:extLst>
            </p:cNvPr>
            <p:cNvSpPr/>
            <p:nvPr/>
          </p:nvSpPr>
          <p:spPr>
            <a:xfrm>
              <a:off x="2339752"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6" name="Obdélník 115">
              <a:extLst>
                <a:ext uri="{FF2B5EF4-FFF2-40B4-BE49-F238E27FC236}">
                  <a16:creationId xmlns:a16="http://schemas.microsoft.com/office/drawing/2014/main" id="{8C14ACB7-E06D-4E3F-8553-27AAF40661E5}"/>
                </a:ext>
              </a:extLst>
            </p:cNvPr>
            <p:cNvSpPr/>
            <p:nvPr/>
          </p:nvSpPr>
          <p:spPr>
            <a:xfrm>
              <a:off x="2339752" y="818993"/>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17" name="Skupina 116">
              <a:extLst>
                <a:ext uri="{FF2B5EF4-FFF2-40B4-BE49-F238E27FC236}">
                  <a16:creationId xmlns:a16="http://schemas.microsoft.com/office/drawing/2014/main" id="{1F00E093-4F35-4EE3-A7D9-B5833BEB165A}"/>
                </a:ext>
              </a:extLst>
            </p:cNvPr>
            <p:cNvGrpSpPr/>
            <p:nvPr/>
          </p:nvGrpSpPr>
          <p:grpSpPr>
            <a:xfrm>
              <a:off x="2337542" y="2103239"/>
              <a:ext cx="936104" cy="517650"/>
              <a:chOff x="2339752" y="2192728"/>
              <a:chExt cx="936104" cy="416895"/>
            </a:xfrm>
          </p:grpSpPr>
          <p:sp>
            <p:nvSpPr>
              <p:cNvPr id="124" name="Obdélník 123">
                <a:extLst>
                  <a:ext uri="{FF2B5EF4-FFF2-40B4-BE49-F238E27FC236}">
                    <a16:creationId xmlns:a16="http://schemas.microsoft.com/office/drawing/2014/main" id="{F1E6FE53-FD8F-4791-944E-7A8F57DD054B}"/>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5" name="TextovéPole 124">
                <a:extLst>
                  <a:ext uri="{FF2B5EF4-FFF2-40B4-BE49-F238E27FC236}">
                    <a16:creationId xmlns:a16="http://schemas.microsoft.com/office/drawing/2014/main" id="{AAAEC917-9DEB-4DEE-83A2-F4C2570A187B}"/>
                  </a:ext>
                </a:extLst>
              </p:cNvPr>
              <p:cNvSpPr txBox="1"/>
              <p:nvPr/>
            </p:nvSpPr>
            <p:spPr>
              <a:xfrm>
                <a:off x="2417204" y="2192728"/>
                <a:ext cx="699230" cy="416895"/>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118" name="Skupina 117">
              <a:extLst>
                <a:ext uri="{FF2B5EF4-FFF2-40B4-BE49-F238E27FC236}">
                  <a16:creationId xmlns:a16="http://schemas.microsoft.com/office/drawing/2014/main" id="{6DC300A4-E8CF-49FC-B8F1-A65A9272FC8D}"/>
                </a:ext>
              </a:extLst>
            </p:cNvPr>
            <p:cNvGrpSpPr/>
            <p:nvPr/>
          </p:nvGrpSpPr>
          <p:grpSpPr>
            <a:xfrm>
              <a:off x="2337542" y="1311151"/>
              <a:ext cx="1008114" cy="821705"/>
              <a:chOff x="2339752" y="1340768"/>
              <a:chExt cx="1005909" cy="864096"/>
            </a:xfrm>
          </p:grpSpPr>
          <p:sp>
            <p:nvSpPr>
              <p:cNvPr id="122" name="Obdélník 121">
                <a:extLst>
                  <a:ext uri="{FF2B5EF4-FFF2-40B4-BE49-F238E27FC236}">
                    <a16:creationId xmlns:a16="http://schemas.microsoft.com/office/drawing/2014/main" id="{E7976B60-219E-4F5D-B8BF-976DEE77CD84}"/>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3" name="TextovéPole 122">
                <a:extLst>
                  <a:ext uri="{FF2B5EF4-FFF2-40B4-BE49-F238E27FC236}">
                    <a16:creationId xmlns:a16="http://schemas.microsoft.com/office/drawing/2014/main" id="{E932C3D1-0A4A-44D3-9681-5A968061E53B}"/>
                  </a:ext>
                </a:extLst>
              </p:cNvPr>
              <p:cNvSpPr txBox="1"/>
              <p:nvPr/>
            </p:nvSpPr>
            <p:spPr>
              <a:xfrm>
                <a:off x="2340857" y="1541983"/>
                <a:ext cx="1004804" cy="544356"/>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119" name="Skupina 118">
              <a:extLst>
                <a:ext uri="{FF2B5EF4-FFF2-40B4-BE49-F238E27FC236}">
                  <a16:creationId xmlns:a16="http://schemas.microsoft.com/office/drawing/2014/main" id="{5B6F03F8-7AA2-427B-89DE-AABE510DE125}"/>
                </a:ext>
              </a:extLst>
            </p:cNvPr>
            <p:cNvGrpSpPr/>
            <p:nvPr/>
          </p:nvGrpSpPr>
          <p:grpSpPr>
            <a:xfrm>
              <a:off x="2337542" y="856849"/>
              <a:ext cx="936104" cy="517650"/>
              <a:chOff x="2339752" y="886466"/>
              <a:chExt cx="936104" cy="517650"/>
            </a:xfrm>
          </p:grpSpPr>
          <p:sp>
            <p:nvSpPr>
              <p:cNvPr id="120" name="Obdélník 119">
                <a:extLst>
                  <a:ext uri="{FF2B5EF4-FFF2-40B4-BE49-F238E27FC236}">
                    <a16:creationId xmlns:a16="http://schemas.microsoft.com/office/drawing/2014/main" id="{78C4F81B-4FF9-4439-A373-3BEDBD267789}"/>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1" name="TextovéPole 120">
                <a:extLst>
                  <a:ext uri="{FF2B5EF4-FFF2-40B4-BE49-F238E27FC236}">
                    <a16:creationId xmlns:a16="http://schemas.microsoft.com/office/drawing/2014/main" id="{611B85BF-0416-4B16-B4B6-AA15EDB63306}"/>
                  </a:ext>
                </a:extLst>
              </p:cNvPr>
              <p:cNvSpPr txBox="1"/>
              <p:nvPr/>
            </p:nvSpPr>
            <p:spPr>
              <a:xfrm>
                <a:off x="2389499" y="886466"/>
                <a:ext cx="715260" cy="517650"/>
              </a:xfrm>
              <a:prstGeom prst="rect">
                <a:avLst/>
              </a:prstGeom>
              <a:noFill/>
            </p:spPr>
            <p:txBody>
              <a:bodyPr wrap="none" rtlCol="0">
                <a:spAutoFit/>
              </a:bodyPr>
              <a:lstStyle/>
              <a:p>
                <a:r>
                  <a:rPr lang="cs-CZ" dirty="0"/>
                  <a:t>Alb</a:t>
                </a:r>
                <a:r>
                  <a:rPr lang="cs-CZ" baseline="50000" dirty="0"/>
                  <a:t>-</a:t>
                </a:r>
                <a:endParaRPr lang="en-US" baseline="50000" dirty="0"/>
              </a:p>
            </p:txBody>
          </p:sp>
        </p:grpSp>
      </p:grpSp>
      <p:cxnSp>
        <p:nvCxnSpPr>
          <p:cNvPr id="126" name="Přímá spojnice 125">
            <a:extLst>
              <a:ext uri="{FF2B5EF4-FFF2-40B4-BE49-F238E27FC236}">
                <a16:creationId xmlns:a16="http://schemas.microsoft.com/office/drawing/2014/main" id="{3EBD904C-EF83-4EF2-824D-F343BEF157A6}"/>
              </a:ext>
            </a:extLst>
          </p:cNvPr>
          <p:cNvCxnSpPr>
            <a:cxnSpLocks/>
          </p:cNvCxnSpPr>
          <p:nvPr/>
        </p:nvCxnSpPr>
        <p:spPr>
          <a:xfrm flipH="1">
            <a:off x="10421400" y="1073685"/>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Přímá spojnice 126">
            <a:extLst>
              <a:ext uri="{FF2B5EF4-FFF2-40B4-BE49-F238E27FC236}">
                <a16:creationId xmlns:a16="http://schemas.microsoft.com/office/drawing/2014/main" id="{F79D2B27-1035-4C42-8C27-34FB96FCE414}"/>
              </a:ext>
            </a:extLst>
          </p:cNvPr>
          <p:cNvCxnSpPr>
            <a:cxnSpLocks/>
            <a:stCxn id="106" idx="1"/>
            <a:endCxn id="113" idx="3"/>
          </p:cNvCxnSpPr>
          <p:nvPr/>
        </p:nvCxnSpPr>
        <p:spPr>
          <a:xfrm flipH="1">
            <a:off x="10436149" y="1381016"/>
            <a:ext cx="427859" cy="13218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Přímá spojnice 127">
            <a:extLst>
              <a:ext uri="{FF2B5EF4-FFF2-40B4-BE49-F238E27FC236}">
                <a16:creationId xmlns:a16="http://schemas.microsoft.com/office/drawing/2014/main" id="{B1B425DB-5C70-4014-965E-B40B676B4197}"/>
              </a:ext>
            </a:extLst>
          </p:cNvPr>
          <p:cNvCxnSpPr>
            <a:cxnSpLocks/>
            <a:stCxn id="107" idx="1"/>
            <a:endCxn id="112" idx="3"/>
          </p:cNvCxnSpPr>
          <p:nvPr/>
        </p:nvCxnSpPr>
        <p:spPr>
          <a:xfrm flipH="1" flipV="1">
            <a:off x="10436148" y="1666069"/>
            <a:ext cx="635588" cy="1780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Přímá spojnice 128">
            <a:extLst>
              <a:ext uri="{FF2B5EF4-FFF2-40B4-BE49-F238E27FC236}">
                <a16:creationId xmlns:a16="http://schemas.microsoft.com/office/drawing/2014/main" id="{E9C8D38A-6515-43D7-AB28-A45617AB249B}"/>
              </a:ext>
            </a:extLst>
          </p:cNvPr>
          <p:cNvCxnSpPr>
            <a:cxnSpLocks/>
          </p:cNvCxnSpPr>
          <p:nvPr/>
        </p:nvCxnSpPr>
        <p:spPr>
          <a:xfrm flipV="1">
            <a:off x="9167792" y="961753"/>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Přímá spojnice 129">
            <a:extLst>
              <a:ext uri="{FF2B5EF4-FFF2-40B4-BE49-F238E27FC236}">
                <a16:creationId xmlns:a16="http://schemas.microsoft.com/office/drawing/2014/main" id="{B3571335-10E2-468A-A041-9F16E68BA0A0}"/>
              </a:ext>
            </a:extLst>
          </p:cNvPr>
          <p:cNvCxnSpPr/>
          <p:nvPr/>
        </p:nvCxnSpPr>
        <p:spPr>
          <a:xfrm flipH="1">
            <a:off x="7483820" y="2589539"/>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1" name="Přímá spojnice 130">
            <a:extLst>
              <a:ext uri="{FF2B5EF4-FFF2-40B4-BE49-F238E27FC236}">
                <a16:creationId xmlns:a16="http://schemas.microsoft.com/office/drawing/2014/main" id="{A2B7641D-A5D3-4131-A708-643A945FC311}"/>
              </a:ext>
            </a:extLst>
          </p:cNvPr>
          <p:cNvCxnSpPr/>
          <p:nvPr/>
        </p:nvCxnSpPr>
        <p:spPr>
          <a:xfrm flipH="1">
            <a:off x="7485257" y="1405633"/>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2" name="Přímá spojnice se šipkou 131">
            <a:extLst>
              <a:ext uri="{FF2B5EF4-FFF2-40B4-BE49-F238E27FC236}">
                <a16:creationId xmlns:a16="http://schemas.microsoft.com/office/drawing/2014/main" id="{F0AE7FD4-F98D-48B4-87AF-0BEE611DE416}"/>
              </a:ext>
            </a:extLst>
          </p:cNvPr>
          <p:cNvCxnSpPr>
            <a:cxnSpLocks/>
          </p:cNvCxnSpPr>
          <p:nvPr/>
        </p:nvCxnSpPr>
        <p:spPr>
          <a:xfrm flipH="1">
            <a:off x="7911928" y="1427595"/>
            <a:ext cx="3940" cy="1130542"/>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33" name="TextovéPole 132">
            <a:extLst>
              <a:ext uri="{FF2B5EF4-FFF2-40B4-BE49-F238E27FC236}">
                <a16:creationId xmlns:a16="http://schemas.microsoft.com/office/drawing/2014/main" id="{1C6831E5-4B7D-4E03-8F31-712719134F55}"/>
              </a:ext>
            </a:extLst>
          </p:cNvPr>
          <p:cNvSpPr txBox="1"/>
          <p:nvPr/>
        </p:nvSpPr>
        <p:spPr>
          <a:xfrm>
            <a:off x="7230332" y="1781317"/>
            <a:ext cx="681597" cy="461665"/>
          </a:xfrm>
          <a:prstGeom prst="rect">
            <a:avLst/>
          </a:prstGeom>
          <a:noFill/>
        </p:spPr>
        <p:txBody>
          <a:bodyPr wrap="none" rtlCol="0">
            <a:spAutoFit/>
          </a:bodyPr>
          <a:lstStyle/>
          <a:p>
            <a:r>
              <a:rPr lang="cs-CZ" dirty="0"/>
              <a:t>SID</a:t>
            </a:r>
            <a:endParaRPr lang="en-US" baseline="-25000" dirty="0"/>
          </a:p>
        </p:txBody>
      </p:sp>
      <p:sp>
        <p:nvSpPr>
          <p:cNvPr id="134" name="TextovéPole 133">
            <a:extLst>
              <a:ext uri="{FF2B5EF4-FFF2-40B4-BE49-F238E27FC236}">
                <a16:creationId xmlns:a16="http://schemas.microsoft.com/office/drawing/2014/main" id="{CC8D9001-3778-4FD7-8BA8-1F708E095B67}"/>
              </a:ext>
            </a:extLst>
          </p:cNvPr>
          <p:cNvSpPr txBox="1"/>
          <p:nvPr/>
        </p:nvSpPr>
        <p:spPr>
          <a:xfrm>
            <a:off x="6384020" y="3235114"/>
            <a:ext cx="1640193" cy="646331"/>
          </a:xfrm>
          <a:prstGeom prst="rect">
            <a:avLst/>
          </a:prstGeom>
          <a:solidFill>
            <a:srgbClr val="FFFF00"/>
          </a:solidFill>
        </p:spPr>
        <p:txBody>
          <a:bodyPr wrap="none" rtlCol="0">
            <a:spAutoFit/>
          </a:bodyPr>
          <a:lstStyle/>
          <a:p>
            <a:r>
              <a:rPr lang="cs-CZ" sz="1800" dirty="0" err="1"/>
              <a:t>Diluční</a:t>
            </a:r>
            <a:r>
              <a:rPr lang="cs-CZ" sz="1800" dirty="0"/>
              <a:t> acidóza</a:t>
            </a:r>
          </a:p>
          <a:p>
            <a:pPr algn="ctr"/>
            <a:r>
              <a:rPr lang="cs-CZ" sz="1800" dirty="0"/>
              <a:t>(</a:t>
            </a:r>
            <a:r>
              <a:rPr lang="cs-CZ" sz="1800" dirty="0" err="1"/>
              <a:t>převodnění</a:t>
            </a:r>
            <a:r>
              <a:rPr lang="cs-CZ" sz="1800" dirty="0"/>
              <a:t>)</a:t>
            </a:r>
            <a:endParaRPr lang="en-US" sz="1800" dirty="0"/>
          </a:p>
        </p:txBody>
      </p:sp>
      <p:sp>
        <p:nvSpPr>
          <p:cNvPr id="135" name="TextovéPole 134">
            <a:extLst>
              <a:ext uri="{FF2B5EF4-FFF2-40B4-BE49-F238E27FC236}">
                <a16:creationId xmlns:a16="http://schemas.microsoft.com/office/drawing/2014/main" id="{AE001D5B-66CF-4B64-8565-4D0DC170F24F}"/>
              </a:ext>
            </a:extLst>
          </p:cNvPr>
          <p:cNvSpPr txBox="1"/>
          <p:nvPr/>
        </p:nvSpPr>
        <p:spPr>
          <a:xfrm>
            <a:off x="9676292" y="4201283"/>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36" name="TextovéPole 135">
            <a:extLst>
              <a:ext uri="{FF2B5EF4-FFF2-40B4-BE49-F238E27FC236}">
                <a16:creationId xmlns:a16="http://schemas.microsoft.com/office/drawing/2014/main" id="{1F5B28C9-758D-4449-80C9-F26BB9B2FB9A}"/>
              </a:ext>
            </a:extLst>
          </p:cNvPr>
          <p:cNvSpPr txBox="1"/>
          <p:nvPr/>
        </p:nvSpPr>
        <p:spPr>
          <a:xfrm>
            <a:off x="8732956" y="4178136"/>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sp>
        <p:nvSpPr>
          <p:cNvPr id="137" name="TextovéPole 136">
            <a:extLst>
              <a:ext uri="{FF2B5EF4-FFF2-40B4-BE49-F238E27FC236}">
                <a16:creationId xmlns:a16="http://schemas.microsoft.com/office/drawing/2014/main" id="{6FC9E3CB-190C-477C-B0EB-517928D874C0}"/>
              </a:ext>
            </a:extLst>
          </p:cNvPr>
          <p:cNvSpPr txBox="1"/>
          <p:nvPr/>
        </p:nvSpPr>
        <p:spPr>
          <a:xfrm>
            <a:off x="6384019" y="2527227"/>
            <a:ext cx="1497526" cy="707886"/>
          </a:xfrm>
          <a:prstGeom prst="rect">
            <a:avLst/>
          </a:prstGeom>
          <a:noFill/>
        </p:spPr>
        <p:txBody>
          <a:bodyPr wrap="none" rtlCol="0">
            <a:spAutoFit/>
          </a:bodyPr>
          <a:lstStyle/>
          <a:p>
            <a:r>
              <a:rPr lang="cs-CZ" sz="2000" dirty="0">
                <a:solidFill>
                  <a:srgbClr val="FF0000"/>
                </a:solidFill>
              </a:rPr>
              <a:t>Pokles</a:t>
            </a:r>
            <a:r>
              <a:rPr lang="cs-CZ" sz="1800" dirty="0">
                <a:solidFill>
                  <a:srgbClr val="FF0000"/>
                </a:solidFill>
              </a:rPr>
              <a:t> </a:t>
            </a:r>
            <a:r>
              <a:rPr lang="cs-CZ" sz="2000" dirty="0">
                <a:solidFill>
                  <a:srgbClr val="FF0000"/>
                </a:solidFill>
              </a:rPr>
              <a:t>SID</a:t>
            </a:r>
            <a:endParaRPr lang="cs-CZ" sz="1800" dirty="0">
              <a:solidFill>
                <a:srgbClr val="FF0000"/>
              </a:solidFill>
            </a:endParaRPr>
          </a:p>
          <a:p>
            <a:r>
              <a:rPr lang="cs-CZ" sz="2000" dirty="0">
                <a:solidFill>
                  <a:srgbClr val="FF0000"/>
                </a:solidFill>
              </a:rPr>
              <a:t>Pokles [Na</a:t>
            </a:r>
            <a:r>
              <a:rPr lang="cs-CZ" sz="2000" baseline="30000" dirty="0">
                <a:solidFill>
                  <a:srgbClr val="FF0000"/>
                </a:solidFill>
              </a:rPr>
              <a:t>+</a:t>
            </a:r>
            <a:r>
              <a:rPr lang="cs-CZ" sz="2000" dirty="0">
                <a:solidFill>
                  <a:srgbClr val="FF0000"/>
                </a:solidFill>
              </a:rPr>
              <a:t>]</a:t>
            </a:r>
            <a:endParaRPr lang="en-US" sz="2000" dirty="0">
              <a:solidFill>
                <a:srgbClr val="FF0000"/>
              </a:solidFill>
            </a:endParaRPr>
          </a:p>
        </p:txBody>
      </p:sp>
      <p:sp>
        <p:nvSpPr>
          <p:cNvPr id="138" name="Šipka: dolů 137">
            <a:extLst>
              <a:ext uri="{FF2B5EF4-FFF2-40B4-BE49-F238E27FC236}">
                <a16:creationId xmlns:a16="http://schemas.microsoft.com/office/drawing/2014/main" id="{B3276A60-D5EB-48BD-8F29-B1EC814D08E8}"/>
              </a:ext>
            </a:extLst>
          </p:cNvPr>
          <p:cNvSpPr/>
          <p:nvPr/>
        </p:nvSpPr>
        <p:spPr>
          <a:xfrm>
            <a:off x="7122011" y="1876247"/>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9" name="Šipka: dolů 138">
            <a:extLst>
              <a:ext uri="{FF2B5EF4-FFF2-40B4-BE49-F238E27FC236}">
                <a16:creationId xmlns:a16="http://schemas.microsoft.com/office/drawing/2014/main" id="{1D5131C3-D4FE-4E9A-A14F-920A460D9140}"/>
              </a:ext>
            </a:extLst>
          </p:cNvPr>
          <p:cNvSpPr/>
          <p:nvPr/>
        </p:nvSpPr>
        <p:spPr>
          <a:xfrm>
            <a:off x="9556925" y="4304454"/>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1259216395"/>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3" name="Obrázek 2">
            <a:extLst>
              <a:ext uri="{FF2B5EF4-FFF2-40B4-BE49-F238E27FC236}">
                <a16:creationId xmlns:a16="http://schemas.microsoft.com/office/drawing/2014/main" id="{5B77F59F-FE2F-424A-BAC1-15EFE037DE82}"/>
              </a:ext>
            </a:extLst>
          </p:cNvPr>
          <p:cNvPicPr>
            <a:picLocks noChangeAspect="1"/>
          </p:cNvPicPr>
          <p:nvPr/>
        </p:nvPicPr>
        <p:blipFill rotWithShape="1">
          <a:blip r:embed="rId3">
            <a:clrChange>
              <a:clrFrom>
                <a:srgbClr val="B8E2F5"/>
              </a:clrFrom>
              <a:clrTo>
                <a:srgbClr val="B8E2F5">
                  <a:alpha val="0"/>
                </a:srgbClr>
              </a:clrTo>
            </a:clrChange>
            <a:extLst>
              <a:ext uri="{28A0092B-C50C-407E-A947-70E740481C1C}">
                <a14:useLocalDpi xmlns:a14="http://schemas.microsoft.com/office/drawing/2010/main" val="0"/>
              </a:ext>
            </a:extLst>
          </a:blip>
          <a:srcRect r="4529" b="68011"/>
          <a:stretch/>
        </p:blipFill>
        <p:spPr>
          <a:xfrm>
            <a:off x="2379457" y="117037"/>
            <a:ext cx="6035028" cy="3165249"/>
          </a:xfrm>
          <a:prstGeom prst="rect">
            <a:avLst/>
          </a:prstGeom>
        </p:spPr>
      </p:pic>
      <p:pic>
        <p:nvPicPr>
          <p:cNvPr id="4" name="Obrázek 3">
            <a:extLst>
              <a:ext uri="{FF2B5EF4-FFF2-40B4-BE49-F238E27FC236}">
                <a16:creationId xmlns:a16="http://schemas.microsoft.com/office/drawing/2014/main" id="{F6EEE357-8722-40B1-9922-296E01BDDBA0}"/>
              </a:ext>
            </a:extLst>
          </p:cNvPr>
          <p:cNvPicPr>
            <a:picLocks noChangeAspect="1"/>
          </p:cNvPicPr>
          <p:nvPr/>
        </p:nvPicPr>
        <p:blipFill rotWithShape="1">
          <a:blip r:embed="rId3">
            <a:clrChange>
              <a:clrFrom>
                <a:srgbClr val="B8E2F5"/>
              </a:clrFrom>
              <a:clrTo>
                <a:srgbClr val="B8E2F5">
                  <a:alpha val="0"/>
                </a:srgbClr>
              </a:clrTo>
            </a:clrChange>
            <a:extLst>
              <a:ext uri="{28A0092B-C50C-407E-A947-70E740481C1C}">
                <a14:useLocalDpi xmlns:a14="http://schemas.microsoft.com/office/drawing/2010/main" val="0"/>
              </a:ext>
            </a:extLst>
          </a:blip>
          <a:srcRect t="63682"/>
          <a:stretch/>
        </p:blipFill>
        <p:spPr>
          <a:xfrm>
            <a:off x="5746347" y="3171670"/>
            <a:ext cx="6548651" cy="3722874"/>
          </a:xfrm>
          <a:prstGeom prst="rect">
            <a:avLst/>
          </a:prstGeom>
        </p:spPr>
      </p:pic>
      <p:pic>
        <p:nvPicPr>
          <p:cNvPr id="5" name="Obrázek 4">
            <a:extLst>
              <a:ext uri="{FF2B5EF4-FFF2-40B4-BE49-F238E27FC236}">
                <a16:creationId xmlns:a16="http://schemas.microsoft.com/office/drawing/2014/main" id="{422688B9-406A-4DCC-884E-7325A3DFBA6A}"/>
              </a:ext>
            </a:extLst>
          </p:cNvPr>
          <p:cNvPicPr>
            <a:picLocks noChangeAspect="1"/>
          </p:cNvPicPr>
          <p:nvPr/>
        </p:nvPicPr>
        <p:blipFill rotWithShape="1">
          <a:blip r:embed="rId3">
            <a:clrChange>
              <a:clrFrom>
                <a:srgbClr val="B8E2F5"/>
              </a:clrFrom>
              <a:clrTo>
                <a:srgbClr val="B8E2F5">
                  <a:alpha val="0"/>
                </a:srgbClr>
              </a:clrTo>
            </a:clrChange>
            <a:extLst>
              <a:ext uri="{28A0092B-C50C-407E-A947-70E740481C1C}">
                <a14:useLocalDpi xmlns:a14="http://schemas.microsoft.com/office/drawing/2010/main" val="0"/>
              </a:ext>
            </a:extLst>
          </a:blip>
          <a:srcRect l="10809" t="32830" r="723" b="35181"/>
          <a:stretch/>
        </p:blipFill>
        <p:spPr>
          <a:xfrm>
            <a:off x="118196" y="3429000"/>
            <a:ext cx="5582517" cy="3498229"/>
          </a:xfrm>
          <a:prstGeom prst="rect">
            <a:avLst/>
          </a:prstGeom>
        </p:spPr>
      </p:pic>
      <p:sp>
        <p:nvSpPr>
          <p:cNvPr id="2" name="Obdélník 1">
            <a:extLst>
              <a:ext uri="{FF2B5EF4-FFF2-40B4-BE49-F238E27FC236}">
                <a16:creationId xmlns:a16="http://schemas.microsoft.com/office/drawing/2014/main" id="{CB50D097-DB14-484C-B7C9-F0403DDA5A18}"/>
              </a:ext>
            </a:extLst>
          </p:cNvPr>
          <p:cNvSpPr/>
          <p:nvPr/>
        </p:nvSpPr>
        <p:spPr>
          <a:xfrm>
            <a:off x="5510676" y="3252998"/>
            <a:ext cx="6481720" cy="3641546"/>
          </a:xfrm>
          <a:prstGeom prst="rect">
            <a:avLst/>
          </a:prstGeom>
          <a:solidFill>
            <a:srgbClr val="E0E7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08021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ABA64BC7-C860-42AA-9AAD-8A67BBA957D6}"/>
              </a:ext>
            </a:extLst>
          </p:cNvPr>
          <p:cNvSpPr>
            <a:spLocks noGrp="1"/>
          </p:cNvSpPr>
          <p:nvPr>
            <p:ph type="title"/>
          </p:nvPr>
        </p:nvSpPr>
        <p:spPr/>
        <p:txBody>
          <a:bodyPr/>
          <a:lstStyle/>
          <a:p>
            <a:endParaRPr lang="en-US"/>
          </a:p>
        </p:txBody>
      </p:sp>
      <p:sp>
        <p:nvSpPr>
          <p:cNvPr id="3" name="Zástupný obsah 2">
            <a:extLst>
              <a:ext uri="{FF2B5EF4-FFF2-40B4-BE49-F238E27FC236}">
                <a16:creationId xmlns:a16="http://schemas.microsoft.com/office/drawing/2014/main" id="{3FC863D0-29B1-493A-BFC6-3BEB03790574}"/>
              </a:ext>
            </a:extLst>
          </p:cNvPr>
          <p:cNvSpPr>
            <a:spLocks noGrp="1"/>
          </p:cNvSpPr>
          <p:nvPr>
            <p:ph idx="1"/>
          </p:nvPr>
        </p:nvSpPr>
        <p:spPr/>
        <p:txBody>
          <a:bodyPr/>
          <a:lstStyle/>
          <a:p>
            <a:endParaRPr lang="en-US"/>
          </a:p>
        </p:txBody>
      </p:sp>
      <p:pic>
        <p:nvPicPr>
          <p:cNvPr id="4" name="Obrázek 3">
            <a:extLst>
              <a:ext uri="{FF2B5EF4-FFF2-40B4-BE49-F238E27FC236}">
                <a16:creationId xmlns:a16="http://schemas.microsoft.com/office/drawing/2014/main" id="{8399325A-7030-40E7-ADA4-778219B2D472}"/>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592042" y="-54616"/>
            <a:ext cx="11007915" cy="6858000"/>
          </a:xfrm>
          <a:prstGeom prst="rect">
            <a:avLst/>
          </a:prstGeom>
        </p:spPr>
      </p:pic>
      <p:sp>
        <p:nvSpPr>
          <p:cNvPr id="5" name="TextovéPole 4">
            <a:extLst>
              <a:ext uri="{FF2B5EF4-FFF2-40B4-BE49-F238E27FC236}">
                <a16:creationId xmlns:a16="http://schemas.microsoft.com/office/drawing/2014/main" id="{427308A4-AF43-493A-A6F6-E10D026A6B55}"/>
              </a:ext>
            </a:extLst>
          </p:cNvPr>
          <p:cNvSpPr txBox="1"/>
          <p:nvPr/>
        </p:nvSpPr>
        <p:spPr>
          <a:xfrm>
            <a:off x="838200" y="6434052"/>
            <a:ext cx="5985164" cy="369332"/>
          </a:xfrm>
          <a:prstGeom prst="rect">
            <a:avLst/>
          </a:prstGeom>
          <a:solidFill>
            <a:srgbClr val="E0E7E8"/>
          </a:solidFill>
        </p:spPr>
        <p:txBody>
          <a:bodyPr wrap="square" rtlCol="0">
            <a:spAutoFit/>
          </a:bodyPr>
          <a:lstStyle/>
          <a:p>
            <a:pPr algn="ctr"/>
            <a:r>
              <a:rPr lang="cs-CZ" dirty="0" err="1"/>
              <a:t>Diluční</a:t>
            </a:r>
            <a:r>
              <a:rPr lang="cs-CZ" dirty="0"/>
              <a:t> acidóza podle bilančního přístupu</a:t>
            </a:r>
            <a:endParaRPr lang="en-US" dirty="0"/>
          </a:p>
        </p:txBody>
      </p:sp>
      <p:sp>
        <p:nvSpPr>
          <p:cNvPr id="6" name="TextovéPole 5">
            <a:extLst>
              <a:ext uri="{FF2B5EF4-FFF2-40B4-BE49-F238E27FC236}">
                <a16:creationId xmlns:a16="http://schemas.microsoft.com/office/drawing/2014/main" id="{21CBAEF2-E5AC-4E62-99ED-C37F4804D82C}"/>
              </a:ext>
            </a:extLst>
          </p:cNvPr>
          <p:cNvSpPr txBox="1"/>
          <p:nvPr/>
        </p:nvSpPr>
        <p:spPr>
          <a:xfrm>
            <a:off x="7818119" y="6371471"/>
            <a:ext cx="3656215" cy="369332"/>
          </a:xfrm>
          <a:prstGeom prst="rect">
            <a:avLst/>
          </a:prstGeom>
          <a:solidFill>
            <a:srgbClr val="D5ECEE"/>
          </a:solidFill>
        </p:spPr>
        <p:txBody>
          <a:bodyPr wrap="square" rtlCol="0">
            <a:spAutoFit/>
          </a:bodyPr>
          <a:lstStyle/>
          <a:p>
            <a:pPr algn="ctr"/>
            <a:r>
              <a:rPr lang="cs-CZ" dirty="0" err="1"/>
              <a:t>Diluční</a:t>
            </a:r>
            <a:r>
              <a:rPr lang="cs-CZ" dirty="0"/>
              <a:t> acidóza Stewarta</a:t>
            </a:r>
            <a:endParaRPr lang="en-US" dirty="0"/>
          </a:p>
        </p:txBody>
      </p:sp>
      <p:sp>
        <p:nvSpPr>
          <p:cNvPr id="8" name="Řečová bublina: obdélníkový bublinový popisek se zakulacenými rohy 7">
            <a:extLst>
              <a:ext uri="{FF2B5EF4-FFF2-40B4-BE49-F238E27FC236}">
                <a16:creationId xmlns:a16="http://schemas.microsoft.com/office/drawing/2014/main" id="{11675745-7030-4170-9E86-213480D89817}"/>
              </a:ext>
            </a:extLst>
          </p:cNvPr>
          <p:cNvSpPr/>
          <p:nvPr/>
        </p:nvSpPr>
        <p:spPr>
          <a:xfrm>
            <a:off x="8065826" y="2183641"/>
            <a:ext cx="1733267" cy="818866"/>
          </a:xfrm>
          <a:prstGeom prst="wedgeRoundRectCallout">
            <a:avLst>
              <a:gd name="adj1" fmla="val 16667"/>
              <a:gd name="adj2" fmla="val -113500"/>
              <a:gd name="adj3" fmla="val 16667"/>
            </a:avLst>
          </a:prstGeom>
          <a:solidFill>
            <a:srgbClr val="FFFF4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cs-CZ" dirty="0">
                <a:solidFill>
                  <a:schemeClr val="tx1"/>
                </a:solidFill>
              </a:rPr>
              <a:t>1. Pokles pCO2 při zředění</a:t>
            </a:r>
            <a:endParaRPr lang="en-US" dirty="0">
              <a:solidFill>
                <a:schemeClr val="tx1"/>
              </a:solidFill>
            </a:endParaRPr>
          </a:p>
        </p:txBody>
      </p:sp>
      <p:sp>
        <p:nvSpPr>
          <p:cNvPr id="9" name="Řečová bublina: obdélníkový bublinový popisek se zakulacenými rohy 8">
            <a:extLst>
              <a:ext uri="{FF2B5EF4-FFF2-40B4-BE49-F238E27FC236}">
                <a16:creationId xmlns:a16="http://schemas.microsoft.com/office/drawing/2014/main" id="{FEB19DF1-18F7-4530-B301-59F166FDAF57}"/>
              </a:ext>
            </a:extLst>
          </p:cNvPr>
          <p:cNvSpPr/>
          <p:nvPr/>
        </p:nvSpPr>
        <p:spPr>
          <a:xfrm>
            <a:off x="5793476" y="95374"/>
            <a:ext cx="3104864" cy="361826"/>
          </a:xfrm>
          <a:prstGeom prst="wedgeRoundRectCallout">
            <a:avLst>
              <a:gd name="adj1" fmla="val 21245"/>
              <a:gd name="adj2" fmla="val 242968"/>
              <a:gd name="adj3" fmla="val 16667"/>
            </a:avLst>
          </a:prstGeom>
          <a:solidFill>
            <a:srgbClr val="FFFF4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cs-CZ" dirty="0">
                <a:solidFill>
                  <a:schemeClr val="tx1"/>
                </a:solidFill>
              </a:rPr>
              <a:t>2. Ventilace zvedne pCO2 zpět</a:t>
            </a:r>
            <a:endParaRPr lang="en-US" dirty="0">
              <a:solidFill>
                <a:schemeClr val="tx1"/>
              </a:solidFill>
            </a:endParaRPr>
          </a:p>
        </p:txBody>
      </p:sp>
      <p:sp>
        <p:nvSpPr>
          <p:cNvPr id="10" name="Řečová bublina: obdélníkový bublinový popisek se zakulacenými rohy 9">
            <a:extLst>
              <a:ext uri="{FF2B5EF4-FFF2-40B4-BE49-F238E27FC236}">
                <a16:creationId xmlns:a16="http://schemas.microsoft.com/office/drawing/2014/main" id="{5591ECE7-1533-4E7E-89E6-50BE734ADB7E}"/>
              </a:ext>
            </a:extLst>
          </p:cNvPr>
          <p:cNvSpPr/>
          <p:nvPr/>
        </p:nvSpPr>
        <p:spPr>
          <a:xfrm>
            <a:off x="4469642" y="2110429"/>
            <a:ext cx="2845557" cy="510600"/>
          </a:xfrm>
          <a:prstGeom prst="wedgeRoundRectCallout">
            <a:avLst>
              <a:gd name="adj1" fmla="val -26560"/>
              <a:gd name="adj2" fmla="val -104467"/>
              <a:gd name="adj3" fmla="val 16667"/>
            </a:avLst>
          </a:prstGeom>
          <a:solidFill>
            <a:srgbClr val="FFFF4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cs-CZ" dirty="0">
                <a:solidFill>
                  <a:schemeClr val="tx1"/>
                </a:solidFill>
              </a:rPr>
              <a:t>3.   CO2 posune rovnováhu na kyselou stranu</a:t>
            </a:r>
            <a:endParaRPr lang="en-US" dirty="0">
              <a:solidFill>
                <a:schemeClr val="tx1"/>
              </a:solidFill>
            </a:endParaRPr>
          </a:p>
        </p:txBody>
      </p:sp>
      <p:cxnSp>
        <p:nvCxnSpPr>
          <p:cNvPr id="14" name="Přímá spojnice se šipkou 13">
            <a:extLst>
              <a:ext uri="{FF2B5EF4-FFF2-40B4-BE49-F238E27FC236}">
                <a16:creationId xmlns:a16="http://schemas.microsoft.com/office/drawing/2014/main" id="{4588343F-847A-4C1D-834E-8F10F30C0956}"/>
              </a:ext>
            </a:extLst>
          </p:cNvPr>
          <p:cNvCxnSpPr>
            <a:cxnSpLocks/>
          </p:cNvCxnSpPr>
          <p:nvPr/>
        </p:nvCxnSpPr>
        <p:spPr>
          <a:xfrm flipV="1">
            <a:off x="4926847" y="2110429"/>
            <a:ext cx="0" cy="255300"/>
          </a:xfrm>
          <a:prstGeom prst="straightConnector1">
            <a:avLst/>
          </a:prstGeom>
          <a:ln w="19050">
            <a:solidFill>
              <a:schemeClr val="tx1"/>
            </a:solidFill>
            <a:tailEnd type="triangl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09392665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Obdélník 1">
            <a:extLst>
              <a:ext uri="{FF2B5EF4-FFF2-40B4-BE49-F238E27FC236}">
                <a16:creationId xmlns:a16="http://schemas.microsoft.com/office/drawing/2014/main" id="{6DA3BA6D-D611-4008-BC12-78B47C89F104}"/>
              </a:ext>
            </a:extLst>
          </p:cNvPr>
          <p:cNvSpPr/>
          <p:nvPr/>
        </p:nvSpPr>
        <p:spPr>
          <a:xfrm>
            <a:off x="2988139"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Obdélník 4">
            <a:extLst>
              <a:ext uri="{FF2B5EF4-FFF2-40B4-BE49-F238E27FC236}">
                <a16:creationId xmlns:a16="http://schemas.microsoft.com/office/drawing/2014/main" id="{686A2F1C-AE4B-4C43-8264-2CC4137CB64F}"/>
              </a:ext>
            </a:extLst>
          </p:cNvPr>
          <p:cNvSpPr/>
          <p:nvPr/>
        </p:nvSpPr>
        <p:spPr>
          <a:xfrm>
            <a:off x="2988139"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Obdélník 5">
            <a:extLst>
              <a:ext uri="{FF2B5EF4-FFF2-40B4-BE49-F238E27FC236}">
                <a16:creationId xmlns:a16="http://schemas.microsoft.com/office/drawing/2014/main" id="{98F0E437-0DAC-4BCB-8A0C-FD91528535C7}"/>
              </a:ext>
            </a:extLst>
          </p:cNvPr>
          <p:cNvSpPr/>
          <p:nvPr/>
        </p:nvSpPr>
        <p:spPr>
          <a:xfrm>
            <a:off x="2988139"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Obdélník 6">
            <a:extLst>
              <a:ext uri="{FF2B5EF4-FFF2-40B4-BE49-F238E27FC236}">
                <a16:creationId xmlns:a16="http://schemas.microsoft.com/office/drawing/2014/main" id="{8B0186E5-7195-423C-BF2D-37B3D93BB2B7}"/>
              </a:ext>
            </a:extLst>
          </p:cNvPr>
          <p:cNvSpPr/>
          <p:nvPr/>
        </p:nvSpPr>
        <p:spPr>
          <a:xfrm>
            <a:off x="2988139"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bdélník 7">
            <a:extLst>
              <a:ext uri="{FF2B5EF4-FFF2-40B4-BE49-F238E27FC236}">
                <a16:creationId xmlns:a16="http://schemas.microsoft.com/office/drawing/2014/main" id="{854ED6D4-7820-4FE3-AE57-551969C9E726}"/>
              </a:ext>
            </a:extLst>
          </p:cNvPr>
          <p:cNvSpPr/>
          <p:nvPr/>
        </p:nvSpPr>
        <p:spPr>
          <a:xfrm>
            <a:off x="2052035"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Obdélník 10">
            <a:extLst>
              <a:ext uri="{FF2B5EF4-FFF2-40B4-BE49-F238E27FC236}">
                <a16:creationId xmlns:a16="http://schemas.microsoft.com/office/drawing/2014/main" id="{AA3C4561-27B8-4960-8498-CD0227F0F0F6}"/>
              </a:ext>
            </a:extLst>
          </p:cNvPr>
          <p:cNvSpPr/>
          <p:nvPr/>
        </p:nvSpPr>
        <p:spPr>
          <a:xfrm>
            <a:off x="2052035" y="818994"/>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TextovéPole 2">
            <a:extLst>
              <a:ext uri="{FF2B5EF4-FFF2-40B4-BE49-F238E27FC236}">
                <a16:creationId xmlns:a16="http://schemas.microsoft.com/office/drawing/2014/main" id="{D9138FF0-4833-44C9-B63C-709B365882CF}"/>
              </a:ext>
            </a:extLst>
          </p:cNvPr>
          <p:cNvSpPr txBox="1"/>
          <p:nvPr/>
        </p:nvSpPr>
        <p:spPr>
          <a:xfrm>
            <a:off x="2753813" y="-20001"/>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14" name="TextovéPole 13">
            <a:extLst>
              <a:ext uri="{FF2B5EF4-FFF2-40B4-BE49-F238E27FC236}">
                <a16:creationId xmlns:a16="http://schemas.microsoft.com/office/drawing/2014/main" id="{D5CC9D54-3B08-47AB-9946-F3929D74B9EA}"/>
              </a:ext>
            </a:extLst>
          </p:cNvPr>
          <p:cNvSpPr txBox="1"/>
          <p:nvPr/>
        </p:nvSpPr>
        <p:spPr>
          <a:xfrm>
            <a:off x="4181587"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15" name="TextovéPole 14">
            <a:extLst>
              <a:ext uri="{FF2B5EF4-FFF2-40B4-BE49-F238E27FC236}">
                <a16:creationId xmlns:a16="http://schemas.microsoft.com/office/drawing/2014/main" id="{42C0CC90-FD20-4196-96A0-4437F1E2D9AA}"/>
              </a:ext>
            </a:extLst>
          </p:cNvPr>
          <p:cNvSpPr txBox="1"/>
          <p:nvPr/>
        </p:nvSpPr>
        <p:spPr>
          <a:xfrm>
            <a:off x="4355357"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16" name="TextovéPole 15">
            <a:extLst>
              <a:ext uri="{FF2B5EF4-FFF2-40B4-BE49-F238E27FC236}">
                <a16:creationId xmlns:a16="http://schemas.microsoft.com/office/drawing/2014/main" id="{41C3B3ED-7319-4FB3-AAE4-FF76942423C7}"/>
              </a:ext>
            </a:extLst>
          </p:cNvPr>
          <p:cNvSpPr txBox="1"/>
          <p:nvPr/>
        </p:nvSpPr>
        <p:spPr>
          <a:xfrm>
            <a:off x="4839825"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17" name="TextovéPole 16">
            <a:extLst>
              <a:ext uri="{FF2B5EF4-FFF2-40B4-BE49-F238E27FC236}">
                <a16:creationId xmlns:a16="http://schemas.microsoft.com/office/drawing/2014/main" id="{14B99448-0AB3-4B12-A172-28E520450692}"/>
              </a:ext>
            </a:extLst>
          </p:cNvPr>
          <p:cNvSpPr txBox="1"/>
          <p:nvPr/>
        </p:nvSpPr>
        <p:spPr>
          <a:xfrm>
            <a:off x="3132156"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8" name="TextovéPole 17">
            <a:extLst>
              <a:ext uri="{FF2B5EF4-FFF2-40B4-BE49-F238E27FC236}">
                <a16:creationId xmlns:a16="http://schemas.microsoft.com/office/drawing/2014/main" id="{71B37486-C20F-46A9-BB8D-CF792D541855}"/>
              </a:ext>
            </a:extLst>
          </p:cNvPr>
          <p:cNvSpPr txBox="1"/>
          <p:nvPr/>
        </p:nvSpPr>
        <p:spPr>
          <a:xfrm>
            <a:off x="2271094"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38" name="Skupina 37">
            <a:extLst>
              <a:ext uri="{FF2B5EF4-FFF2-40B4-BE49-F238E27FC236}">
                <a16:creationId xmlns:a16="http://schemas.microsoft.com/office/drawing/2014/main" id="{699FA68C-3025-49D1-B38A-18CA2EBCEE8A}"/>
              </a:ext>
            </a:extLst>
          </p:cNvPr>
          <p:cNvGrpSpPr/>
          <p:nvPr/>
        </p:nvGrpSpPr>
        <p:grpSpPr>
          <a:xfrm>
            <a:off x="2049825" y="2103238"/>
            <a:ext cx="936104" cy="462123"/>
            <a:chOff x="2339752" y="2192728"/>
            <a:chExt cx="936104" cy="372176"/>
          </a:xfrm>
        </p:grpSpPr>
        <p:sp>
          <p:nvSpPr>
            <p:cNvPr id="12" name="Obdélník 11">
              <a:extLst>
                <a:ext uri="{FF2B5EF4-FFF2-40B4-BE49-F238E27FC236}">
                  <a16:creationId xmlns:a16="http://schemas.microsoft.com/office/drawing/2014/main" id="{FCD03DF3-DB78-4D1B-9C50-BA4AAB2F4DA7}"/>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TextovéPole 18">
              <a:extLst>
                <a:ext uri="{FF2B5EF4-FFF2-40B4-BE49-F238E27FC236}">
                  <a16:creationId xmlns:a16="http://schemas.microsoft.com/office/drawing/2014/main" id="{5BDEA2DB-D58F-40FC-AA34-773E3D2B6372}"/>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39" name="Skupina 38">
            <a:extLst>
              <a:ext uri="{FF2B5EF4-FFF2-40B4-BE49-F238E27FC236}">
                <a16:creationId xmlns:a16="http://schemas.microsoft.com/office/drawing/2014/main" id="{22158593-219F-42A4-B3BC-333829F03BFB}"/>
              </a:ext>
            </a:extLst>
          </p:cNvPr>
          <p:cNvGrpSpPr/>
          <p:nvPr/>
        </p:nvGrpSpPr>
        <p:grpSpPr>
          <a:xfrm>
            <a:off x="2049825" y="1311152"/>
            <a:ext cx="1008114" cy="821705"/>
            <a:chOff x="2339752" y="1340768"/>
            <a:chExt cx="1005909" cy="864096"/>
          </a:xfrm>
        </p:grpSpPr>
        <p:sp>
          <p:nvSpPr>
            <p:cNvPr id="9" name="Obdélník 8">
              <a:extLst>
                <a:ext uri="{FF2B5EF4-FFF2-40B4-BE49-F238E27FC236}">
                  <a16:creationId xmlns:a16="http://schemas.microsoft.com/office/drawing/2014/main" id="{A24959D0-39BE-4CF3-A362-8A90E8CC8165}"/>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TextovéPole 19">
              <a:extLst>
                <a:ext uri="{FF2B5EF4-FFF2-40B4-BE49-F238E27FC236}">
                  <a16:creationId xmlns:a16="http://schemas.microsoft.com/office/drawing/2014/main" id="{285456BB-CB15-4925-9AC3-CFA80A2D3656}"/>
                </a:ext>
              </a:extLst>
            </p:cNvPr>
            <p:cNvSpPr txBox="1"/>
            <p:nvPr/>
          </p:nvSpPr>
          <p:spPr>
            <a:xfrm>
              <a:off x="2340857" y="1541983"/>
              <a:ext cx="1004804" cy="485482"/>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40" name="Skupina 39">
            <a:extLst>
              <a:ext uri="{FF2B5EF4-FFF2-40B4-BE49-F238E27FC236}">
                <a16:creationId xmlns:a16="http://schemas.microsoft.com/office/drawing/2014/main" id="{D42C24B5-4D73-4A48-8F63-C8EE2947C575}"/>
              </a:ext>
            </a:extLst>
          </p:cNvPr>
          <p:cNvGrpSpPr/>
          <p:nvPr/>
        </p:nvGrpSpPr>
        <p:grpSpPr>
          <a:xfrm>
            <a:off x="2042855" y="856185"/>
            <a:ext cx="943074" cy="461665"/>
            <a:chOff x="2332782" y="885801"/>
            <a:chExt cx="943074" cy="461665"/>
          </a:xfrm>
        </p:grpSpPr>
        <p:sp>
          <p:nvSpPr>
            <p:cNvPr id="10" name="Obdélník 9">
              <a:extLst>
                <a:ext uri="{FF2B5EF4-FFF2-40B4-BE49-F238E27FC236}">
                  <a16:creationId xmlns:a16="http://schemas.microsoft.com/office/drawing/2014/main" id="{D488D28B-EF39-4FDC-BE61-57D9E6BC4BDA}"/>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TextovéPole 20">
              <a:extLst>
                <a:ext uri="{FF2B5EF4-FFF2-40B4-BE49-F238E27FC236}">
                  <a16:creationId xmlns:a16="http://schemas.microsoft.com/office/drawing/2014/main" id="{BF2D18C0-2C88-4820-B738-3D021C8F96C5}"/>
                </a:ext>
              </a:extLst>
            </p:cNvPr>
            <p:cNvSpPr txBox="1"/>
            <p:nvPr/>
          </p:nvSpPr>
          <p:spPr>
            <a:xfrm>
              <a:off x="2332782" y="885801"/>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13" name="Přímá spojnice 12">
            <a:extLst>
              <a:ext uri="{FF2B5EF4-FFF2-40B4-BE49-F238E27FC236}">
                <a16:creationId xmlns:a16="http://schemas.microsoft.com/office/drawing/2014/main" id="{3163AA08-9B46-42E5-A704-94C8AA136BF7}"/>
              </a:ext>
            </a:extLst>
          </p:cNvPr>
          <p:cNvCxnSpPr>
            <a:cxnSpLocks/>
          </p:cNvCxnSpPr>
          <p:nvPr/>
        </p:nvCxnSpPr>
        <p:spPr>
          <a:xfrm flipH="1">
            <a:off x="3791310"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Přímá spojnice 22">
            <a:extLst>
              <a:ext uri="{FF2B5EF4-FFF2-40B4-BE49-F238E27FC236}">
                <a16:creationId xmlns:a16="http://schemas.microsoft.com/office/drawing/2014/main" id="{E9AE8FD1-A88C-4F1B-847B-4175DC5AD493}"/>
              </a:ext>
            </a:extLst>
          </p:cNvPr>
          <p:cNvCxnSpPr>
            <a:cxnSpLocks/>
            <a:stCxn id="15" idx="1"/>
            <a:endCxn id="6" idx="3"/>
          </p:cNvCxnSpPr>
          <p:nvPr/>
        </p:nvCxnSpPr>
        <p:spPr>
          <a:xfrm flipH="1">
            <a:off x="3924243"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Přímá spojnice 24">
            <a:extLst>
              <a:ext uri="{FF2B5EF4-FFF2-40B4-BE49-F238E27FC236}">
                <a16:creationId xmlns:a16="http://schemas.microsoft.com/office/drawing/2014/main" id="{B50C2F1D-CEEE-4E76-BA7C-6B2E147D5E7C}"/>
              </a:ext>
            </a:extLst>
          </p:cNvPr>
          <p:cNvCxnSpPr>
            <a:cxnSpLocks/>
            <a:stCxn id="16" idx="1"/>
            <a:endCxn id="5" idx="3"/>
          </p:cNvCxnSpPr>
          <p:nvPr/>
        </p:nvCxnSpPr>
        <p:spPr>
          <a:xfrm flipH="1">
            <a:off x="3924243"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Přímá spojnice 43">
            <a:extLst>
              <a:ext uri="{FF2B5EF4-FFF2-40B4-BE49-F238E27FC236}">
                <a16:creationId xmlns:a16="http://schemas.microsoft.com/office/drawing/2014/main" id="{3FADF9D3-24D8-4F25-B3CD-A729612BD2D1}"/>
              </a:ext>
            </a:extLst>
          </p:cNvPr>
          <p:cNvCxnSpPr>
            <a:cxnSpLocks/>
          </p:cNvCxnSpPr>
          <p:nvPr/>
        </p:nvCxnSpPr>
        <p:spPr>
          <a:xfrm flipV="1">
            <a:off x="2410852"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Přímá spojnice 21">
            <a:extLst>
              <a:ext uri="{FF2B5EF4-FFF2-40B4-BE49-F238E27FC236}">
                <a16:creationId xmlns:a16="http://schemas.microsoft.com/office/drawing/2014/main" id="{3778359C-A9E9-4957-90A2-77D72E41A773}"/>
              </a:ext>
            </a:extLst>
          </p:cNvPr>
          <p:cNvCxnSpPr/>
          <p:nvPr/>
        </p:nvCxnSpPr>
        <p:spPr>
          <a:xfrm flipH="1">
            <a:off x="971915" y="2125491"/>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 name="Přímá spojnice 29">
            <a:extLst>
              <a:ext uri="{FF2B5EF4-FFF2-40B4-BE49-F238E27FC236}">
                <a16:creationId xmlns:a16="http://schemas.microsoft.com/office/drawing/2014/main" id="{AB9958F2-7E8C-4759-8CED-522A1CC958A3}"/>
              </a:ext>
            </a:extLst>
          </p:cNvPr>
          <p:cNvCxnSpPr/>
          <p:nvPr/>
        </p:nvCxnSpPr>
        <p:spPr>
          <a:xfrm flipH="1">
            <a:off x="1049367"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1" name="Přímá spojnice 30">
            <a:extLst>
              <a:ext uri="{FF2B5EF4-FFF2-40B4-BE49-F238E27FC236}">
                <a16:creationId xmlns:a16="http://schemas.microsoft.com/office/drawing/2014/main" id="{B90991F5-D4AE-449A-8DE8-B3EC36856941}"/>
              </a:ext>
            </a:extLst>
          </p:cNvPr>
          <p:cNvCxnSpPr/>
          <p:nvPr/>
        </p:nvCxnSpPr>
        <p:spPr>
          <a:xfrm flipH="1">
            <a:off x="971915" y="2564904"/>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 name="Přímá spojnice se šipkou 31">
            <a:extLst>
              <a:ext uri="{FF2B5EF4-FFF2-40B4-BE49-F238E27FC236}">
                <a16:creationId xmlns:a16="http://schemas.microsoft.com/office/drawing/2014/main" id="{AA1D4AE9-A54A-4C07-BA82-FBC83F1AE061}"/>
              </a:ext>
            </a:extLst>
          </p:cNvPr>
          <p:cNvCxnSpPr>
            <a:cxnSpLocks/>
          </p:cNvCxnSpPr>
          <p:nvPr/>
        </p:nvCxnSpPr>
        <p:spPr>
          <a:xfrm>
            <a:off x="1417502" y="813780"/>
            <a:ext cx="0" cy="1319076"/>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3" name="TextovéPole 32">
            <a:extLst>
              <a:ext uri="{FF2B5EF4-FFF2-40B4-BE49-F238E27FC236}">
                <a16:creationId xmlns:a16="http://schemas.microsoft.com/office/drawing/2014/main" id="{93F15CF1-4332-40D0-BA16-93B0A364C38C}"/>
              </a:ext>
            </a:extLst>
          </p:cNvPr>
          <p:cNvSpPr txBox="1"/>
          <p:nvPr/>
        </p:nvSpPr>
        <p:spPr>
          <a:xfrm>
            <a:off x="690785" y="1245830"/>
            <a:ext cx="681597" cy="461665"/>
          </a:xfrm>
          <a:prstGeom prst="rect">
            <a:avLst/>
          </a:prstGeom>
          <a:noFill/>
        </p:spPr>
        <p:txBody>
          <a:bodyPr wrap="none" rtlCol="0">
            <a:spAutoFit/>
          </a:bodyPr>
          <a:lstStyle/>
          <a:p>
            <a:r>
              <a:rPr lang="cs-CZ" dirty="0"/>
              <a:t>SID</a:t>
            </a:r>
            <a:endParaRPr lang="en-US" baseline="-25000" dirty="0"/>
          </a:p>
        </p:txBody>
      </p:sp>
      <p:cxnSp>
        <p:nvCxnSpPr>
          <p:cNvPr id="34" name="Přímá spojnice se šipkou 33">
            <a:extLst>
              <a:ext uri="{FF2B5EF4-FFF2-40B4-BE49-F238E27FC236}">
                <a16:creationId xmlns:a16="http://schemas.microsoft.com/office/drawing/2014/main" id="{01E10129-F66A-4B4B-BD8E-0E22F93D2683}"/>
              </a:ext>
            </a:extLst>
          </p:cNvPr>
          <p:cNvCxnSpPr>
            <a:cxnSpLocks/>
          </p:cNvCxnSpPr>
          <p:nvPr/>
        </p:nvCxnSpPr>
        <p:spPr>
          <a:xfrm>
            <a:off x="1417503" y="2132856"/>
            <a:ext cx="2039" cy="457882"/>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5" name="TextovéPole 34">
            <a:extLst>
              <a:ext uri="{FF2B5EF4-FFF2-40B4-BE49-F238E27FC236}">
                <a16:creationId xmlns:a16="http://schemas.microsoft.com/office/drawing/2014/main" id="{93F28D53-D6E0-4CEA-B868-9CE18962BA52}"/>
              </a:ext>
            </a:extLst>
          </p:cNvPr>
          <p:cNvSpPr txBox="1"/>
          <p:nvPr/>
        </p:nvSpPr>
        <p:spPr>
          <a:xfrm>
            <a:off x="690784" y="2114594"/>
            <a:ext cx="699230" cy="461665"/>
          </a:xfrm>
          <a:prstGeom prst="rect">
            <a:avLst/>
          </a:prstGeom>
          <a:noFill/>
        </p:spPr>
        <p:txBody>
          <a:bodyPr wrap="none" rtlCol="0">
            <a:spAutoFit/>
          </a:bodyPr>
          <a:lstStyle/>
          <a:p>
            <a:r>
              <a:rPr lang="cs-CZ" dirty="0"/>
              <a:t>UA</a:t>
            </a:r>
            <a:r>
              <a:rPr lang="cs-CZ" baseline="50000" dirty="0"/>
              <a:t>-</a:t>
            </a:r>
            <a:endParaRPr lang="en-US" baseline="50000" dirty="0"/>
          </a:p>
        </p:txBody>
      </p:sp>
      <p:sp>
        <p:nvSpPr>
          <p:cNvPr id="37" name="TextovéPole 36">
            <a:extLst>
              <a:ext uri="{FF2B5EF4-FFF2-40B4-BE49-F238E27FC236}">
                <a16:creationId xmlns:a16="http://schemas.microsoft.com/office/drawing/2014/main" id="{CD032BD5-0EA7-4B7C-858A-1FE0FE76D1F7}"/>
              </a:ext>
            </a:extLst>
          </p:cNvPr>
          <p:cNvSpPr txBox="1"/>
          <p:nvPr/>
        </p:nvSpPr>
        <p:spPr>
          <a:xfrm>
            <a:off x="9257182" y="-45639"/>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42" name="TextovéPole 41">
            <a:extLst>
              <a:ext uri="{FF2B5EF4-FFF2-40B4-BE49-F238E27FC236}">
                <a16:creationId xmlns:a16="http://schemas.microsoft.com/office/drawing/2014/main" id="{8E487135-B6C7-4F2B-A246-A48A8CD3322B}"/>
              </a:ext>
            </a:extLst>
          </p:cNvPr>
          <p:cNvSpPr txBox="1"/>
          <p:nvPr/>
        </p:nvSpPr>
        <p:spPr>
          <a:xfrm>
            <a:off x="10892146" y="-6258"/>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43" name="TextovéPole 42">
            <a:extLst>
              <a:ext uri="{FF2B5EF4-FFF2-40B4-BE49-F238E27FC236}">
                <a16:creationId xmlns:a16="http://schemas.microsoft.com/office/drawing/2014/main" id="{3C46C331-49EB-42BF-AF02-D4939B8B8D22}"/>
              </a:ext>
            </a:extLst>
          </p:cNvPr>
          <p:cNvSpPr txBox="1"/>
          <p:nvPr/>
        </p:nvSpPr>
        <p:spPr>
          <a:xfrm>
            <a:off x="11263099" y="224575"/>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45" name="TextovéPole 44">
            <a:extLst>
              <a:ext uri="{FF2B5EF4-FFF2-40B4-BE49-F238E27FC236}">
                <a16:creationId xmlns:a16="http://schemas.microsoft.com/office/drawing/2014/main" id="{F3265A30-9300-4AB7-B3AA-2446DBDB89E5}"/>
              </a:ext>
            </a:extLst>
          </p:cNvPr>
          <p:cNvSpPr txBox="1"/>
          <p:nvPr/>
        </p:nvSpPr>
        <p:spPr>
          <a:xfrm>
            <a:off x="11247494" y="561192"/>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grpSp>
        <p:nvGrpSpPr>
          <p:cNvPr id="46" name="Skupina 45">
            <a:extLst>
              <a:ext uri="{FF2B5EF4-FFF2-40B4-BE49-F238E27FC236}">
                <a16:creationId xmlns:a16="http://schemas.microsoft.com/office/drawing/2014/main" id="{8A281E6F-4234-41B3-A663-1F8577328A42}"/>
              </a:ext>
            </a:extLst>
          </p:cNvPr>
          <p:cNvGrpSpPr/>
          <p:nvPr/>
        </p:nvGrpSpPr>
        <p:grpSpPr>
          <a:xfrm>
            <a:off x="8549548" y="78715"/>
            <a:ext cx="1878064" cy="6230606"/>
            <a:chOff x="2333896" y="818993"/>
            <a:chExt cx="1878064" cy="5490327"/>
          </a:xfrm>
        </p:grpSpPr>
        <p:sp>
          <p:nvSpPr>
            <p:cNvPr id="47" name="Obdélník 46">
              <a:extLst>
                <a:ext uri="{FF2B5EF4-FFF2-40B4-BE49-F238E27FC236}">
                  <a16:creationId xmlns:a16="http://schemas.microsoft.com/office/drawing/2014/main" id="{B93CB711-0AAC-48D7-97C2-CA5B8B4785AF}"/>
                </a:ext>
              </a:extLst>
            </p:cNvPr>
            <p:cNvSpPr/>
            <p:nvPr/>
          </p:nvSpPr>
          <p:spPr>
            <a:xfrm>
              <a:off x="3275856" y="1216870"/>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8" name="Obdélník 47">
              <a:extLst>
                <a:ext uri="{FF2B5EF4-FFF2-40B4-BE49-F238E27FC236}">
                  <a16:creationId xmlns:a16="http://schemas.microsoft.com/office/drawing/2014/main" id="{0EEADB20-A8D8-43F9-A84D-8100D466A51A}"/>
                </a:ext>
              </a:extLst>
            </p:cNvPr>
            <p:cNvSpPr/>
            <p:nvPr/>
          </p:nvSpPr>
          <p:spPr>
            <a:xfrm>
              <a:off x="3275856"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9" name="Obdélník 48">
              <a:extLst>
                <a:ext uri="{FF2B5EF4-FFF2-40B4-BE49-F238E27FC236}">
                  <a16:creationId xmlns:a16="http://schemas.microsoft.com/office/drawing/2014/main" id="{7A5D9F08-27B2-4D18-B534-EB6C0E48A872}"/>
                </a:ext>
              </a:extLst>
            </p:cNvPr>
            <p:cNvSpPr/>
            <p:nvPr/>
          </p:nvSpPr>
          <p:spPr>
            <a:xfrm>
              <a:off x="3275856" y="881761"/>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0" name="Obdélník 49">
              <a:extLst>
                <a:ext uri="{FF2B5EF4-FFF2-40B4-BE49-F238E27FC236}">
                  <a16:creationId xmlns:a16="http://schemas.microsoft.com/office/drawing/2014/main" id="{CDA9288B-D126-4C40-A697-F7680F63A3D8}"/>
                </a:ext>
              </a:extLst>
            </p:cNvPr>
            <p:cNvSpPr/>
            <p:nvPr/>
          </p:nvSpPr>
          <p:spPr>
            <a:xfrm>
              <a:off x="3275856" y="823951"/>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1" name="Obdélník 50">
              <a:extLst>
                <a:ext uri="{FF2B5EF4-FFF2-40B4-BE49-F238E27FC236}">
                  <a16:creationId xmlns:a16="http://schemas.microsoft.com/office/drawing/2014/main" id="{4F49169F-5E82-47A8-8506-0952AC6B3D6F}"/>
                </a:ext>
              </a:extLst>
            </p:cNvPr>
            <p:cNvSpPr/>
            <p:nvPr/>
          </p:nvSpPr>
          <p:spPr>
            <a:xfrm>
              <a:off x="2339752"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 name="Obdélník 51">
              <a:extLst>
                <a:ext uri="{FF2B5EF4-FFF2-40B4-BE49-F238E27FC236}">
                  <a16:creationId xmlns:a16="http://schemas.microsoft.com/office/drawing/2014/main" id="{272AAAA2-FF43-4BB4-96AC-BF12DC23871D}"/>
                </a:ext>
              </a:extLst>
            </p:cNvPr>
            <p:cNvSpPr/>
            <p:nvPr/>
          </p:nvSpPr>
          <p:spPr>
            <a:xfrm>
              <a:off x="2339752" y="818993"/>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 name="TextovéPole 52">
              <a:extLst>
                <a:ext uri="{FF2B5EF4-FFF2-40B4-BE49-F238E27FC236}">
                  <a16:creationId xmlns:a16="http://schemas.microsoft.com/office/drawing/2014/main" id="{53E2EEB4-3574-4BBB-9E67-A2A810DEC257}"/>
                </a:ext>
              </a:extLst>
            </p:cNvPr>
            <p:cNvSpPr txBox="1"/>
            <p:nvPr/>
          </p:nvSpPr>
          <p:spPr>
            <a:xfrm>
              <a:off x="3419872" y="4005064"/>
              <a:ext cx="659155" cy="406813"/>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54" name="TextovéPole 53">
              <a:extLst>
                <a:ext uri="{FF2B5EF4-FFF2-40B4-BE49-F238E27FC236}">
                  <a16:creationId xmlns:a16="http://schemas.microsoft.com/office/drawing/2014/main" id="{C3605696-0FFD-40CC-8D2C-F70C87D27F1B}"/>
                </a:ext>
              </a:extLst>
            </p:cNvPr>
            <p:cNvSpPr txBox="1"/>
            <p:nvPr/>
          </p:nvSpPr>
          <p:spPr>
            <a:xfrm>
              <a:off x="2558810" y="4005064"/>
              <a:ext cx="543739" cy="406813"/>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55" name="Skupina 54">
              <a:extLst>
                <a:ext uri="{FF2B5EF4-FFF2-40B4-BE49-F238E27FC236}">
                  <a16:creationId xmlns:a16="http://schemas.microsoft.com/office/drawing/2014/main" id="{444A0017-DE75-4845-B7F0-64292CC48262}"/>
                </a:ext>
              </a:extLst>
            </p:cNvPr>
            <p:cNvGrpSpPr/>
            <p:nvPr/>
          </p:nvGrpSpPr>
          <p:grpSpPr>
            <a:xfrm>
              <a:off x="2337542" y="2103237"/>
              <a:ext cx="936104" cy="462123"/>
              <a:chOff x="2339752" y="2192728"/>
              <a:chExt cx="936104" cy="372176"/>
            </a:xfrm>
          </p:grpSpPr>
          <p:sp>
            <p:nvSpPr>
              <p:cNvPr id="62" name="Obdélník 61">
                <a:extLst>
                  <a:ext uri="{FF2B5EF4-FFF2-40B4-BE49-F238E27FC236}">
                    <a16:creationId xmlns:a16="http://schemas.microsoft.com/office/drawing/2014/main" id="{7B910788-0D4F-477D-9673-6D269EAA4BBA}"/>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3" name="TextovéPole 62">
                <a:extLst>
                  <a:ext uri="{FF2B5EF4-FFF2-40B4-BE49-F238E27FC236}">
                    <a16:creationId xmlns:a16="http://schemas.microsoft.com/office/drawing/2014/main" id="{7982C6A7-EA8E-46E5-92D0-20B65E3216F9}"/>
                  </a:ext>
                </a:extLst>
              </p:cNvPr>
              <p:cNvSpPr txBox="1"/>
              <p:nvPr/>
            </p:nvSpPr>
            <p:spPr>
              <a:xfrm>
                <a:off x="2417204" y="2192728"/>
                <a:ext cx="699230" cy="327631"/>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56" name="Skupina 55">
              <a:extLst>
                <a:ext uri="{FF2B5EF4-FFF2-40B4-BE49-F238E27FC236}">
                  <a16:creationId xmlns:a16="http://schemas.microsoft.com/office/drawing/2014/main" id="{CF3996D2-E59D-4CFE-B55E-D96DB96522EF}"/>
                </a:ext>
              </a:extLst>
            </p:cNvPr>
            <p:cNvGrpSpPr/>
            <p:nvPr/>
          </p:nvGrpSpPr>
          <p:grpSpPr>
            <a:xfrm>
              <a:off x="2337542" y="1311151"/>
              <a:ext cx="1008114" cy="821705"/>
              <a:chOff x="2339752" y="1340768"/>
              <a:chExt cx="1005909" cy="864096"/>
            </a:xfrm>
          </p:grpSpPr>
          <p:sp>
            <p:nvSpPr>
              <p:cNvPr id="60" name="Obdélník 59">
                <a:extLst>
                  <a:ext uri="{FF2B5EF4-FFF2-40B4-BE49-F238E27FC236}">
                    <a16:creationId xmlns:a16="http://schemas.microsoft.com/office/drawing/2014/main" id="{D4E825CC-8971-4AE1-BFBC-56A384334A55}"/>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1" name="TextovéPole 60">
                <a:extLst>
                  <a:ext uri="{FF2B5EF4-FFF2-40B4-BE49-F238E27FC236}">
                    <a16:creationId xmlns:a16="http://schemas.microsoft.com/office/drawing/2014/main" id="{443F4556-FEA7-4A47-A8EB-459E48C125B3}"/>
                  </a:ext>
                </a:extLst>
              </p:cNvPr>
              <p:cNvSpPr txBox="1"/>
              <p:nvPr/>
            </p:nvSpPr>
            <p:spPr>
              <a:xfrm>
                <a:off x="2340857" y="1541983"/>
                <a:ext cx="1004804" cy="427800"/>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57" name="Skupina 56">
              <a:extLst>
                <a:ext uri="{FF2B5EF4-FFF2-40B4-BE49-F238E27FC236}">
                  <a16:creationId xmlns:a16="http://schemas.microsoft.com/office/drawing/2014/main" id="{2427B364-F308-4477-8BD2-516CA30DE31B}"/>
                </a:ext>
              </a:extLst>
            </p:cNvPr>
            <p:cNvGrpSpPr/>
            <p:nvPr/>
          </p:nvGrpSpPr>
          <p:grpSpPr>
            <a:xfrm>
              <a:off x="2333896" y="886468"/>
              <a:ext cx="939750" cy="424683"/>
              <a:chOff x="2336106" y="916085"/>
              <a:chExt cx="939750" cy="424683"/>
            </a:xfrm>
          </p:grpSpPr>
          <p:sp>
            <p:nvSpPr>
              <p:cNvPr id="58" name="Obdélník 57">
                <a:extLst>
                  <a:ext uri="{FF2B5EF4-FFF2-40B4-BE49-F238E27FC236}">
                    <a16:creationId xmlns:a16="http://schemas.microsoft.com/office/drawing/2014/main" id="{2899BB06-B793-485C-92D1-C8B90487E591}"/>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9" name="TextovéPole 58">
                <a:extLst>
                  <a:ext uri="{FF2B5EF4-FFF2-40B4-BE49-F238E27FC236}">
                    <a16:creationId xmlns:a16="http://schemas.microsoft.com/office/drawing/2014/main" id="{3DA43F15-2E38-44F2-9457-13210683DBB9}"/>
                  </a:ext>
                </a:extLst>
              </p:cNvPr>
              <p:cNvSpPr txBox="1"/>
              <p:nvPr/>
            </p:nvSpPr>
            <p:spPr>
              <a:xfrm>
                <a:off x="2336106" y="916085"/>
                <a:ext cx="715260" cy="406813"/>
              </a:xfrm>
              <a:prstGeom prst="rect">
                <a:avLst/>
              </a:prstGeom>
              <a:noFill/>
            </p:spPr>
            <p:txBody>
              <a:bodyPr wrap="none" rtlCol="0">
                <a:spAutoFit/>
              </a:bodyPr>
              <a:lstStyle/>
              <a:p>
                <a:r>
                  <a:rPr lang="cs-CZ" dirty="0"/>
                  <a:t>Alb</a:t>
                </a:r>
                <a:r>
                  <a:rPr lang="cs-CZ" baseline="50000" dirty="0"/>
                  <a:t>-</a:t>
                </a:r>
                <a:endParaRPr lang="en-US" baseline="50000" dirty="0"/>
              </a:p>
            </p:txBody>
          </p:sp>
        </p:grpSp>
      </p:grpSp>
      <p:cxnSp>
        <p:nvCxnSpPr>
          <p:cNvPr id="64" name="Přímá spojnice 63">
            <a:extLst>
              <a:ext uri="{FF2B5EF4-FFF2-40B4-BE49-F238E27FC236}">
                <a16:creationId xmlns:a16="http://schemas.microsoft.com/office/drawing/2014/main" id="{01954B20-F606-4ADA-B988-B4FCEF72DABB}"/>
              </a:ext>
            </a:extLst>
          </p:cNvPr>
          <p:cNvCxnSpPr>
            <a:cxnSpLocks/>
            <a:stCxn id="43" idx="1"/>
            <a:endCxn id="49" idx="3"/>
          </p:cNvCxnSpPr>
          <p:nvPr/>
        </p:nvCxnSpPr>
        <p:spPr>
          <a:xfrm flipH="1" flipV="1">
            <a:off x="10427613" y="206483"/>
            <a:ext cx="835487" cy="2489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Přímá spojnice 64">
            <a:extLst>
              <a:ext uri="{FF2B5EF4-FFF2-40B4-BE49-F238E27FC236}">
                <a16:creationId xmlns:a16="http://schemas.microsoft.com/office/drawing/2014/main" id="{00B465D3-81A1-4769-B8E7-BC52BCB34146}"/>
              </a:ext>
            </a:extLst>
          </p:cNvPr>
          <p:cNvCxnSpPr>
            <a:cxnSpLocks/>
            <a:stCxn id="42" idx="1"/>
          </p:cNvCxnSpPr>
          <p:nvPr/>
        </p:nvCxnSpPr>
        <p:spPr>
          <a:xfrm flipH="1" flipV="1">
            <a:off x="10420871" y="133347"/>
            <a:ext cx="471274" cy="91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Přímá spojnice 65">
            <a:extLst>
              <a:ext uri="{FF2B5EF4-FFF2-40B4-BE49-F238E27FC236}">
                <a16:creationId xmlns:a16="http://schemas.microsoft.com/office/drawing/2014/main" id="{621EE300-8686-4D79-9FB3-B0A9F70EE96E}"/>
              </a:ext>
            </a:extLst>
          </p:cNvPr>
          <p:cNvCxnSpPr>
            <a:cxnSpLocks/>
            <a:stCxn id="45" idx="1"/>
            <a:endCxn id="48" idx="3"/>
          </p:cNvCxnSpPr>
          <p:nvPr/>
        </p:nvCxnSpPr>
        <p:spPr>
          <a:xfrm flipH="1" flipV="1">
            <a:off x="10427612" y="401006"/>
            <a:ext cx="819882" cy="39101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Přímá spojnice 66">
            <a:extLst>
              <a:ext uri="{FF2B5EF4-FFF2-40B4-BE49-F238E27FC236}">
                <a16:creationId xmlns:a16="http://schemas.microsoft.com/office/drawing/2014/main" id="{69FD1B52-4A0F-46D7-B550-EDDDFBF10DEA}"/>
              </a:ext>
            </a:extLst>
          </p:cNvPr>
          <p:cNvCxnSpPr>
            <a:cxnSpLocks/>
          </p:cNvCxnSpPr>
          <p:nvPr/>
        </p:nvCxnSpPr>
        <p:spPr>
          <a:xfrm flipV="1">
            <a:off x="8292550" y="136953"/>
            <a:ext cx="266988" cy="1069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Přímá spojnice 67">
            <a:extLst>
              <a:ext uri="{FF2B5EF4-FFF2-40B4-BE49-F238E27FC236}">
                <a16:creationId xmlns:a16="http://schemas.microsoft.com/office/drawing/2014/main" id="{18938EF3-5369-4B09-8BDC-1219B301487E}"/>
              </a:ext>
            </a:extLst>
          </p:cNvPr>
          <p:cNvCxnSpPr/>
          <p:nvPr/>
        </p:nvCxnSpPr>
        <p:spPr>
          <a:xfrm flipH="1">
            <a:off x="7475284" y="156973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9" name="Přímá spojnice 68">
            <a:extLst>
              <a:ext uri="{FF2B5EF4-FFF2-40B4-BE49-F238E27FC236}">
                <a16:creationId xmlns:a16="http://schemas.microsoft.com/office/drawing/2014/main" id="{4255D35A-1D48-46AF-B13F-9D3EECF28FAB}"/>
              </a:ext>
            </a:extLst>
          </p:cNvPr>
          <p:cNvCxnSpPr/>
          <p:nvPr/>
        </p:nvCxnSpPr>
        <p:spPr>
          <a:xfrm flipH="1">
            <a:off x="7552736" y="78715"/>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70" name="Přímá spojnice se šipkou 69">
            <a:extLst>
              <a:ext uri="{FF2B5EF4-FFF2-40B4-BE49-F238E27FC236}">
                <a16:creationId xmlns:a16="http://schemas.microsoft.com/office/drawing/2014/main" id="{DC02B66C-AF84-4F55-91AE-BC06A3A6BF21}"/>
              </a:ext>
            </a:extLst>
          </p:cNvPr>
          <p:cNvCxnSpPr>
            <a:cxnSpLocks/>
          </p:cNvCxnSpPr>
          <p:nvPr/>
        </p:nvCxnSpPr>
        <p:spPr>
          <a:xfrm>
            <a:off x="7920871" y="101698"/>
            <a:ext cx="0" cy="1468033"/>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71" name="TextovéPole 70">
            <a:extLst>
              <a:ext uri="{FF2B5EF4-FFF2-40B4-BE49-F238E27FC236}">
                <a16:creationId xmlns:a16="http://schemas.microsoft.com/office/drawing/2014/main" id="{A44635A1-1345-48D6-BA5A-77D627BBA4A8}"/>
              </a:ext>
            </a:extLst>
          </p:cNvPr>
          <p:cNvSpPr txBox="1"/>
          <p:nvPr/>
        </p:nvSpPr>
        <p:spPr>
          <a:xfrm>
            <a:off x="7392797" y="492947"/>
            <a:ext cx="681597" cy="461665"/>
          </a:xfrm>
          <a:prstGeom prst="rect">
            <a:avLst/>
          </a:prstGeom>
          <a:noFill/>
        </p:spPr>
        <p:txBody>
          <a:bodyPr wrap="none" rtlCol="0">
            <a:spAutoFit/>
          </a:bodyPr>
          <a:lstStyle/>
          <a:p>
            <a:r>
              <a:rPr lang="cs-CZ" dirty="0"/>
              <a:t>SID</a:t>
            </a:r>
            <a:endParaRPr lang="en-US" baseline="-25000" dirty="0"/>
          </a:p>
        </p:txBody>
      </p:sp>
      <p:sp>
        <p:nvSpPr>
          <p:cNvPr id="72" name="TextovéPole 71">
            <a:extLst>
              <a:ext uri="{FF2B5EF4-FFF2-40B4-BE49-F238E27FC236}">
                <a16:creationId xmlns:a16="http://schemas.microsoft.com/office/drawing/2014/main" id="{E75EEABC-6F43-4186-90C0-C29B97E10B09}"/>
              </a:ext>
            </a:extLst>
          </p:cNvPr>
          <p:cNvSpPr txBox="1"/>
          <p:nvPr/>
        </p:nvSpPr>
        <p:spPr>
          <a:xfrm>
            <a:off x="8064409" y="146375"/>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73" name="Šipka: dolů 72">
            <a:extLst>
              <a:ext uri="{FF2B5EF4-FFF2-40B4-BE49-F238E27FC236}">
                <a16:creationId xmlns:a16="http://schemas.microsoft.com/office/drawing/2014/main" id="{AF30E61B-9333-4FC3-AC57-2B6E63D98141}"/>
              </a:ext>
            </a:extLst>
          </p:cNvPr>
          <p:cNvSpPr/>
          <p:nvPr/>
        </p:nvSpPr>
        <p:spPr>
          <a:xfrm rot="10800000">
            <a:off x="7281743" y="541580"/>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4" name="Šipka: dolů 73">
            <a:extLst>
              <a:ext uri="{FF2B5EF4-FFF2-40B4-BE49-F238E27FC236}">
                <a16:creationId xmlns:a16="http://schemas.microsoft.com/office/drawing/2014/main" id="{4C796D04-AB00-464E-8669-6C0DC423F741}"/>
              </a:ext>
            </a:extLst>
          </p:cNvPr>
          <p:cNvSpPr/>
          <p:nvPr/>
        </p:nvSpPr>
        <p:spPr>
          <a:xfrm rot="10800000">
            <a:off x="9522293" y="3729891"/>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5" name="TextovéPole 74">
            <a:extLst>
              <a:ext uri="{FF2B5EF4-FFF2-40B4-BE49-F238E27FC236}">
                <a16:creationId xmlns:a16="http://schemas.microsoft.com/office/drawing/2014/main" id="{0AD13673-FCB1-42F9-AAF7-22946A21F838}"/>
              </a:ext>
            </a:extLst>
          </p:cNvPr>
          <p:cNvSpPr txBox="1"/>
          <p:nvPr/>
        </p:nvSpPr>
        <p:spPr>
          <a:xfrm>
            <a:off x="6467172" y="2359660"/>
            <a:ext cx="1654620" cy="707886"/>
          </a:xfrm>
          <a:prstGeom prst="rect">
            <a:avLst/>
          </a:prstGeom>
          <a:noFill/>
        </p:spPr>
        <p:txBody>
          <a:bodyPr wrap="none" rtlCol="0">
            <a:spAutoFit/>
          </a:bodyPr>
          <a:lstStyle/>
          <a:p>
            <a:r>
              <a:rPr lang="cs-CZ" sz="2000" dirty="0">
                <a:solidFill>
                  <a:srgbClr val="FF0000"/>
                </a:solidFill>
              </a:rPr>
              <a:t>Vzestup</a:t>
            </a:r>
            <a:r>
              <a:rPr lang="cs-CZ" sz="1800" dirty="0">
                <a:solidFill>
                  <a:srgbClr val="FF0000"/>
                </a:solidFill>
              </a:rPr>
              <a:t> </a:t>
            </a:r>
            <a:r>
              <a:rPr lang="cs-CZ" sz="2000" dirty="0">
                <a:solidFill>
                  <a:srgbClr val="FF0000"/>
                </a:solidFill>
              </a:rPr>
              <a:t>SID</a:t>
            </a:r>
            <a:endParaRPr lang="cs-CZ" sz="1800" dirty="0">
              <a:solidFill>
                <a:srgbClr val="FF0000"/>
              </a:solidFill>
            </a:endParaRPr>
          </a:p>
          <a:p>
            <a:r>
              <a:rPr lang="cs-CZ" sz="2000" dirty="0">
                <a:solidFill>
                  <a:srgbClr val="FF0000"/>
                </a:solidFill>
              </a:rPr>
              <a:t>Vzestup [Na</a:t>
            </a:r>
            <a:r>
              <a:rPr lang="cs-CZ" sz="2000" baseline="30000" dirty="0">
                <a:solidFill>
                  <a:srgbClr val="FF0000"/>
                </a:solidFill>
              </a:rPr>
              <a:t>+</a:t>
            </a:r>
            <a:r>
              <a:rPr lang="cs-CZ" sz="2000" dirty="0">
                <a:solidFill>
                  <a:srgbClr val="FF0000"/>
                </a:solidFill>
              </a:rPr>
              <a:t>]</a:t>
            </a:r>
            <a:endParaRPr lang="en-US" sz="2000" dirty="0">
              <a:solidFill>
                <a:srgbClr val="FF0000"/>
              </a:solidFill>
            </a:endParaRPr>
          </a:p>
        </p:txBody>
      </p:sp>
      <p:sp>
        <p:nvSpPr>
          <p:cNvPr id="76" name="TextovéPole 75">
            <a:extLst>
              <a:ext uri="{FF2B5EF4-FFF2-40B4-BE49-F238E27FC236}">
                <a16:creationId xmlns:a16="http://schemas.microsoft.com/office/drawing/2014/main" id="{F870B98A-3BBB-4386-9792-21B69A28378D}"/>
              </a:ext>
            </a:extLst>
          </p:cNvPr>
          <p:cNvSpPr txBox="1"/>
          <p:nvPr/>
        </p:nvSpPr>
        <p:spPr>
          <a:xfrm>
            <a:off x="6375484" y="3235114"/>
            <a:ext cx="2050561" cy="646331"/>
          </a:xfrm>
          <a:prstGeom prst="rect">
            <a:avLst/>
          </a:prstGeom>
          <a:solidFill>
            <a:srgbClr val="FFFF00"/>
          </a:solidFill>
        </p:spPr>
        <p:txBody>
          <a:bodyPr wrap="none" rtlCol="0">
            <a:spAutoFit/>
          </a:bodyPr>
          <a:lstStyle/>
          <a:p>
            <a:r>
              <a:rPr lang="cs-CZ" sz="1800" dirty="0"/>
              <a:t>Kontrakční alkalóza</a:t>
            </a:r>
          </a:p>
          <a:p>
            <a:pPr algn="ctr"/>
            <a:r>
              <a:rPr lang="cs-CZ" sz="1800" dirty="0"/>
              <a:t>(ztráta vody)</a:t>
            </a:r>
            <a:endParaRPr lang="en-US" sz="1800" dirty="0"/>
          </a:p>
        </p:txBody>
      </p:sp>
    </p:spTree>
    <p:extLst>
      <p:ext uri="{BB962C8B-B14F-4D97-AF65-F5344CB8AC3E}">
        <p14:creationId xmlns:p14="http://schemas.microsoft.com/office/powerpoint/2010/main" val="4014868196"/>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4" name="Obrázek 3">
            <a:extLst>
              <a:ext uri="{FF2B5EF4-FFF2-40B4-BE49-F238E27FC236}">
                <a16:creationId xmlns:a16="http://schemas.microsoft.com/office/drawing/2014/main" id="{A5E7F08C-C82E-4D14-8DA7-CED35B8093CE}"/>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1061663" y="0"/>
            <a:ext cx="10068674" cy="6858000"/>
          </a:xfrm>
          <a:prstGeom prst="rect">
            <a:avLst/>
          </a:prstGeom>
        </p:spPr>
      </p:pic>
      <p:sp>
        <p:nvSpPr>
          <p:cNvPr id="5" name="TextovéPole 4">
            <a:extLst>
              <a:ext uri="{FF2B5EF4-FFF2-40B4-BE49-F238E27FC236}">
                <a16:creationId xmlns:a16="http://schemas.microsoft.com/office/drawing/2014/main" id="{6ADC4428-DED4-4128-971D-CC8A28E33B71}"/>
              </a:ext>
            </a:extLst>
          </p:cNvPr>
          <p:cNvSpPr txBox="1"/>
          <p:nvPr/>
        </p:nvSpPr>
        <p:spPr>
          <a:xfrm>
            <a:off x="838200" y="6525491"/>
            <a:ext cx="6065520" cy="369332"/>
          </a:xfrm>
          <a:prstGeom prst="rect">
            <a:avLst/>
          </a:prstGeom>
          <a:solidFill>
            <a:srgbClr val="E0E7E8"/>
          </a:solidFill>
        </p:spPr>
        <p:txBody>
          <a:bodyPr wrap="square" rtlCol="0">
            <a:spAutoFit/>
          </a:bodyPr>
          <a:lstStyle/>
          <a:p>
            <a:pPr algn="ctr"/>
            <a:r>
              <a:rPr lang="cs-CZ" dirty="0"/>
              <a:t>Kontrakční alkalóza podle bilančního přístupu</a:t>
            </a:r>
            <a:endParaRPr lang="en-US" dirty="0"/>
          </a:p>
        </p:txBody>
      </p:sp>
      <p:sp>
        <p:nvSpPr>
          <p:cNvPr id="6" name="TextovéPole 5">
            <a:extLst>
              <a:ext uri="{FF2B5EF4-FFF2-40B4-BE49-F238E27FC236}">
                <a16:creationId xmlns:a16="http://schemas.microsoft.com/office/drawing/2014/main" id="{8AE667BF-42C5-449A-A1FE-C3D7464A3609}"/>
              </a:ext>
            </a:extLst>
          </p:cNvPr>
          <p:cNvSpPr txBox="1"/>
          <p:nvPr/>
        </p:nvSpPr>
        <p:spPr>
          <a:xfrm>
            <a:off x="7506393" y="6471228"/>
            <a:ext cx="3520437" cy="369332"/>
          </a:xfrm>
          <a:prstGeom prst="rect">
            <a:avLst/>
          </a:prstGeom>
          <a:solidFill>
            <a:srgbClr val="D5ECEE"/>
          </a:solidFill>
        </p:spPr>
        <p:txBody>
          <a:bodyPr wrap="square" rtlCol="0">
            <a:spAutoFit/>
          </a:bodyPr>
          <a:lstStyle/>
          <a:p>
            <a:pPr algn="ctr"/>
            <a:r>
              <a:rPr lang="cs-CZ" dirty="0"/>
              <a:t>Kontrakční alkalóza Stewarta</a:t>
            </a:r>
            <a:endParaRPr lang="en-US" dirty="0"/>
          </a:p>
        </p:txBody>
      </p:sp>
      <p:sp>
        <p:nvSpPr>
          <p:cNvPr id="7" name="Řečová bublina: obdélníkový bublinový popisek se zakulacenými rohy 6">
            <a:extLst>
              <a:ext uri="{FF2B5EF4-FFF2-40B4-BE49-F238E27FC236}">
                <a16:creationId xmlns:a16="http://schemas.microsoft.com/office/drawing/2014/main" id="{97ADAAEF-5983-489C-9D62-5E1E6C66F878}"/>
              </a:ext>
            </a:extLst>
          </p:cNvPr>
          <p:cNvSpPr/>
          <p:nvPr/>
        </p:nvSpPr>
        <p:spPr>
          <a:xfrm>
            <a:off x="8058783" y="2062662"/>
            <a:ext cx="2088326" cy="743804"/>
          </a:xfrm>
          <a:prstGeom prst="wedgeRoundRectCallout">
            <a:avLst>
              <a:gd name="adj1" fmla="val -22908"/>
              <a:gd name="adj2" fmla="val -113500"/>
              <a:gd name="adj3" fmla="val 16667"/>
            </a:avLst>
          </a:prstGeom>
          <a:solidFill>
            <a:srgbClr val="FFFF4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cs-CZ" dirty="0">
                <a:solidFill>
                  <a:schemeClr val="tx1"/>
                </a:solidFill>
              </a:rPr>
              <a:t>1. Vzestup pCO2 při </a:t>
            </a:r>
            <a:r>
              <a:rPr lang="cs-CZ" dirty="0" err="1">
                <a:solidFill>
                  <a:schemeClr val="tx1"/>
                </a:solidFill>
              </a:rPr>
              <a:t>zakoncentrování</a:t>
            </a:r>
            <a:endParaRPr lang="en-US" dirty="0">
              <a:solidFill>
                <a:schemeClr val="tx1"/>
              </a:solidFill>
            </a:endParaRPr>
          </a:p>
        </p:txBody>
      </p:sp>
      <p:sp>
        <p:nvSpPr>
          <p:cNvPr id="8" name="Řečová bublina: obdélníkový bublinový popisek se zakulacenými rohy 7">
            <a:extLst>
              <a:ext uri="{FF2B5EF4-FFF2-40B4-BE49-F238E27FC236}">
                <a16:creationId xmlns:a16="http://schemas.microsoft.com/office/drawing/2014/main" id="{39B93C7B-10A0-4831-95AD-ACED39211988}"/>
              </a:ext>
            </a:extLst>
          </p:cNvPr>
          <p:cNvSpPr/>
          <p:nvPr/>
        </p:nvSpPr>
        <p:spPr>
          <a:xfrm>
            <a:off x="7067495" y="35759"/>
            <a:ext cx="2843056" cy="369332"/>
          </a:xfrm>
          <a:prstGeom prst="wedgeRoundRectCallout">
            <a:avLst>
              <a:gd name="adj1" fmla="val -23549"/>
              <a:gd name="adj2" fmla="val 251267"/>
              <a:gd name="adj3" fmla="val 16667"/>
            </a:avLst>
          </a:prstGeom>
          <a:solidFill>
            <a:srgbClr val="FFFF4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cs-CZ" dirty="0">
                <a:solidFill>
                  <a:schemeClr val="tx1"/>
                </a:solidFill>
              </a:rPr>
              <a:t>2. Ventilace sníží pCO</a:t>
            </a:r>
            <a:r>
              <a:rPr lang="cs-CZ" baseline="-25000" dirty="0">
                <a:solidFill>
                  <a:schemeClr val="tx1"/>
                </a:solidFill>
              </a:rPr>
              <a:t>2</a:t>
            </a:r>
            <a:r>
              <a:rPr lang="cs-CZ" dirty="0">
                <a:solidFill>
                  <a:schemeClr val="tx1"/>
                </a:solidFill>
              </a:rPr>
              <a:t> zpět</a:t>
            </a:r>
            <a:endParaRPr lang="en-US" dirty="0">
              <a:solidFill>
                <a:schemeClr val="tx1"/>
              </a:solidFill>
            </a:endParaRPr>
          </a:p>
        </p:txBody>
      </p:sp>
      <p:sp>
        <p:nvSpPr>
          <p:cNvPr id="9" name="Řečová bublina: obdélníkový bublinový popisek se zakulacenými rohy 8">
            <a:extLst>
              <a:ext uri="{FF2B5EF4-FFF2-40B4-BE49-F238E27FC236}">
                <a16:creationId xmlns:a16="http://schemas.microsoft.com/office/drawing/2014/main" id="{C954525A-F369-47BA-BD79-0191B0CF831A}"/>
              </a:ext>
            </a:extLst>
          </p:cNvPr>
          <p:cNvSpPr/>
          <p:nvPr/>
        </p:nvSpPr>
        <p:spPr>
          <a:xfrm>
            <a:off x="4861105" y="2110429"/>
            <a:ext cx="2843056" cy="468998"/>
          </a:xfrm>
          <a:prstGeom prst="wedgeRoundRectCallout">
            <a:avLst>
              <a:gd name="adj1" fmla="val -30426"/>
              <a:gd name="adj2" fmla="val -116107"/>
              <a:gd name="adj3" fmla="val 16667"/>
            </a:avLst>
          </a:prstGeom>
          <a:solidFill>
            <a:srgbClr val="FFFF4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cs-CZ" dirty="0">
                <a:solidFill>
                  <a:schemeClr val="tx1"/>
                </a:solidFill>
              </a:rPr>
              <a:t>3.   CO2 posune rovnováhu na alkalickou stranu</a:t>
            </a:r>
            <a:endParaRPr lang="en-US" dirty="0">
              <a:solidFill>
                <a:schemeClr val="tx1"/>
              </a:solidFill>
            </a:endParaRPr>
          </a:p>
        </p:txBody>
      </p:sp>
      <p:cxnSp>
        <p:nvCxnSpPr>
          <p:cNvPr id="10" name="Přímá spojnice se šipkou 9">
            <a:extLst>
              <a:ext uri="{FF2B5EF4-FFF2-40B4-BE49-F238E27FC236}">
                <a16:creationId xmlns:a16="http://schemas.microsoft.com/office/drawing/2014/main" id="{8F5ABC37-CDBB-4FAC-BEE4-AAB36D4E3922}"/>
              </a:ext>
            </a:extLst>
          </p:cNvPr>
          <p:cNvCxnSpPr>
            <a:cxnSpLocks/>
          </p:cNvCxnSpPr>
          <p:nvPr/>
        </p:nvCxnSpPr>
        <p:spPr>
          <a:xfrm flipV="1">
            <a:off x="5295336" y="2110429"/>
            <a:ext cx="0" cy="255300"/>
          </a:xfrm>
          <a:prstGeom prst="straightConnector1">
            <a:avLst/>
          </a:prstGeom>
          <a:ln w="19050">
            <a:solidFill>
              <a:schemeClr val="tx1"/>
            </a:solidFill>
            <a:headEnd type="triangle" w="med" len="med"/>
            <a:tailEnd type="none" w="med" len="med"/>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63509594"/>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1211A83-6B41-43A9-BA68-E0390C38A9E6}"/>
              </a:ext>
            </a:extLst>
          </p:cNvPr>
          <p:cNvSpPr>
            <a:spLocks noGrp="1"/>
          </p:cNvSpPr>
          <p:nvPr>
            <p:ph type="title"/>
          </p:nvPr>
        </p:nvSpPr>
        <p:spPr/>
        <p:txBody>
          <a:bodyPr/>
          <a:lstStyle/>
          <a:p>
            <a:endParaRPr lang="en-US"/>
          </a:p>
        </p:txBody>
      </p:sp>
      <p:pic>
        <p:nvPicPr>
          <p:cNvPr id="5" name="Zástupný obsah 4">
            <a:extLst>
              <a:ext uri="{FF2B5EF4-FFF2-40B4-BE49-F238E27FC236}">
                <a16:creationId xmlns:a16="http://schemas.microsoft.com/office/drawing/2014/main" id="{ED51EC4E-D73A-4E21-AB27-0B88BB6E4E9B}"/>
              </a:ext>
            </a:extLst>
          </p:cNvPr>
          <p:cNvPicPr>
            <a:picLocks noGrp="1" noChangeAspect="1"/>
          </p:cNvPicPr>
          <p:nvPr>
            <p:ph idx="1"/>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5035" t="22873" r="5407" b="5455"/>
          <a:stretch/>
        </p:blipFill>
        <p:spPr>
          <a:xfrm>
            <a:off x="478565" y="115368"/>
            <a:ext cx="11041166" cy="6627264"/>
          </a:xfrm>
        </p:spPr>
      </p:pic>
    </p:spTree>
    <p:extLst>
      <p:ext uri="{BB962C8B-B14F-4D97-AF65-F5344CB8AC3E}">
        <p14:creationId xmlns:p14="http://schemas.microsoft.com/office/powerpoint/2010/main" val="1046634015"/>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 name="Obdélník 3">
            <a:extLst>
              <a:ext uri="{FF2B5EF4-FFF2-40B4-BE49-F238E27FC236}">
                <a16:creationId xmlns:a16="http://schemas.microsoft.com/office/drawing/2014/main" id="{2D816399-6823-4026-B08C-FC9ABD2F49A9}"/>
              </a:ext>
            </a:extLst>
          </p:cNvPr>
          <p:cNvSpPr/>
          <p:nvPr/>
        </p:nvSpPr>
        <p:spPr>
          <a:xfrm>
            <a:off x="2988139"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Obdélník 4">
            <a:extLst>
              <a:ext uri="{FF2B5EF4-FFF2-40B4-BE49-F238E27FC236}">
                <a16:creationId xmlns:a16="http://schemas.microsoft.com/office/drawing/2014/main" id="{C212D7B1-48A3-49AD-B547-F78A581A6F3D}"/>
              </a:ext>
            </a:extLst>
          </p:cNvPr>
          <p:cNvSpPr/>
          <p:nvPr/>
        </p:nvSpPr>
        <p:spPr>
          <a:xfrm>
            <a:off x="2988139"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Obdélník 5">
            <a:extLst>
              <a:ext uri="{FF2B5EF4-FFF2-40B4-BE49-F238E27FC236}">
                <a16:creationId xmlns:a16="http://schemas.microsoft.com/office/drawing/2014/main" id="{DC0729C2-A035-4E5D-A32F-FAE56A2B9FA3}"/>
              </a:ext>
            </a:extLst>
          </p:cNvPr>
          <p:cNvSpPr/>
          <p:nvPr/>
        </p:nvSpPr>
        <p:spPr>
          <a:xfrm>
            <a:off x="2988139"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Obdélník 6">
            <a:extLst>
              <a:ext uri="{FF2B5EF4-FFF2-40B4-BE49-F238E27FC236}">
                <a16:creationId xmlns:a16="http://schemas.microsoft.com/office/drawing/2014/main" id="{9B2A5616-055A-4717-A206-BC34496E648F}"/>
              </a:ext>
            </a:extLst>
          </p:cNvPr>
          <p:cNvSpPr/>
          <p:nvPr/>
        </p:nvSpPr>
        <p:spPr>
          <a:xfrm>
            <a:off x="2988139"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bdélník 7">
            <a:extLst>
              <a:ext uri="{FF2B5EF4-FFF2-40B4-BE49-F238E27FC236}">
                <a16:creationId xmlns:a16="http://schemas.microsoft.com/office/drawing/2014/main" id="{15F03352-2990-46C4-8366-81C246F87670}"/>
              </a:ext>
            </a:extLst>
          </p:cNvPr>
          <p:cNvSpPr/>
          <p:nvPr/>
        </p:nvSpPr>
        <p:spPr>
          <a:xfrm>
            <a:off x="2052035"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Obdélník 8">
            <a:extLst>
              <a:ext uri="{FF2B5EF4-FFF2-40B4-BE49-F238E27FC236}">
                <a16:creationId xmlns:a16="http://schemas.microsoft.com/office/drawing/2014/main" id="{9C0B1992-4519-4CF1-96FE-19F2A5A8E374}"/>
              </a:ext>
            </a:extLst>
          </p:cNvPr>
          <p:cNvSpPr/>
          <p:nvPr/>
        </p:nvSpPr>
        <p:spPr>
          <a:xfrm>
            <a:off x="2052035" y="818994"/>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TextovéPole 9">
            <a:extLst>
              <a:ext uri="{FF2B5EF4-FFF2-40B4-BE49-F238E27FC236}">
                <a16:creationId xmlns:a16="http://schemas.microsoft.com/office/drawing/2014/main" id="{940A157E-05AE-4135-82F3-AC89D5DB9485}"/>
              </a:ext>
            </a:extLst>
          </p:cNvPr>
          <p:cNvSpPr txBox="1"/>
          <p:nvPr/>
        </p:nvSpPr>
        <p:spPr>
          <a:xfrm>
            <a:off x="2753813" y="-20001"/>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11" name="TextovéPole 10">
            <a:extLst>
              <a:ext uri="{FF2B5EF4-FFF2-40B4-BE49-F238E27FC236}">
                <a16:creationId xmlns:a16="http://schemas.microsoft.com/office/drawing/2014/main" id="{ED5754FA-9A9E-4F01-8A06-4F5F4C788018}"/>
              </a:ext>
            </a:extLst>
          </p:cNvPr>
          <p:cNvSpPr txBox="1"/>
          <p:nvPr/>
        </p:nvSpPr>
        <p:spPr>
          <a:xfrm>
            <a:off x="4181587"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12" name="TextovéPole 11">
            <a:extLst>
              <a:ext uri="{FF2B5EF4-FFF2-40B4-BE49-F238E27FC236}">
                <a16:creationId xmlns:a16="http://schemas.microsoft.com/office/drawing/2014/main" id="{E2B6CC79-4181-4730-9888-B92F66871E8D}"/>
              </a:ext>
            </a:extLst>
          </p:cNvPr>
          <p:cNvSpPr txBox="1"/>
          <p:nvPr/>
        </p:nvSpPr>
        <p:spPr>
          <a:xfrm>
            <a:off x="4355357"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13" name="TextovéPole 12">
            <a:extLst>
              <a:ext uri="{FF2B5EF4-FFF2-40B4-BE49-F238E27FC236}">
                <a16:creationId xmlns:a16="http://schemas.microsoft.com/office/drawing/2014/main" id="{632BAE72-08B2-4EC9-A723-8DFEE5AB4F93}"/>
              </a:ext>
            </a:extLst>
          </p:cNvPr>
          <p:cNvSpPr txBox="1"/>
          <p:nvPr/>
        </p:nvSpPr>
        <p:spPr>
          <a:xfrm>
            <a:off x="4839825"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14" name="TextovéPole 13">
            <a:extLst>
              <a:ext uri="{FF2B5EF4-FFF2-40B4-BE49-F238E27FC236}">
                <a16:creationId xmlns:a16="http://schemas.microsoft.com/office/drawing/2014/main" id="{02490952-10F9-41F2-AD49-BD6AABC8573F}"/>
              </a:ext>
            </a:extLst>
          </p:cNvPr>
          <p:cNvSpPr txBox="1"/>
          <p:nvPr/>
        </p:nvSpPr>
        <p:spPr>
          <a:xfrm>
            <a:off x="3132156"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5" name="TextovéPole 14">
            <a:extLst>
              <a:ext uri="{FF2B5EF4-FFF2-40B4-BE49-F238E27FC236}">
                <a16:creationId xmlns:a16="http://schemas.microsoft.com/office/drawing/2014/main" id="{10D43227-EEAB-442A-9198-B1565290FC63}"/>
              </a:ext>
            </a:extLst>
          </p:cNvPr>
          <p:cNvSpPr txBox="1"/>
          <p:nvPr/>
        </p:nvSpPr>
        <p:spPr>
          <a:xfrm>
            <a:off x="2271094"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16" name="Skupina 15">
            <a:extLst>
              <a:ext uri="{FF2B5EF4-FFF2-40B4-BE49-F238E27FC236}">
                <a16:creationId xmlns:a16="http://schemas.microsoft.com/office/drawing/2014/main" id="{166EFD25-1D38-47C6-808A-7FFDC3EDBCBE}"/>
              </a:ext>
            </a:extLst>
          </p:cNvPr>
          <p:cNvGrpSpPr/>
          <p:nvPr/>
        </p:nvGrpSpPr>
        <p:grpSpPr>
          <a:xfrm>
            <a:off x="2049825" y="2103238"/>
            <a:ext cx="936104" cy="462123"/>
            <a:chOff x="2339752" y="2192728"/>
            <a:chExt cx="936104" cy="372176"/>
          </a:xfrm>
        </p:grpSpPr>
        <p:sp>
          <p:nvSpPr>
            <p:cNvPr id="17" name="Obdélník 16">
              <a:extLst>
                <a:ext uri="{FF2B5EF4-FFF2-40B4-BE49-F238E27FC236}">
                  <a16:creationId xmlns:a16="http://schemas.microsoft.com/office/drawing/2014/main" id="{6A84B7C5-7EFE-4154-8227-86EE31F2F107}"/>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TextovéPole 17">
              <a:extLst>
                <a:ext uri="{FF2B5EF4-FFF2-40B4-BE49-F238E27FC236}">
                  <a16:creationId xmlns:a16="http://schemas.microsoft.com/office/drawing/2014/main" id="{9A81C5C0-F1BE-4634-8C54-1738F83945A2}"/>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19" name="Skupina 18">
            <a:extLst>
              <a:ext uri="{FF2B5EF4-FFF2-40B4-BE49-F238E27FC236}">
                <a16:creationId xmlns:a16="http://schemas.microsoft.com/office/drawing/2014/main" id="{E489EB93-04A6-46FA-AD39-34695A56501A}"/>
              </a:ext>
            </a:extLst>
          </p:cNvPr>
          <p:cNvGrpSpPr/>
          <p:nvPr/>
        </p:nvGrpSpPr>
        <p:grpSpPr>
          <a:xfrm>
            <a:off x="2049825" y="1311152"/>
            <a:ext cx="1008114" cy="821705"/>
            <a:chOff x="2339752" y="1340768"/>
            <a:chExt cx="1005909" cy="864096"/>
          </a:xfrm>
        </p:grpSpPr>
        <p:sp>
          <p:nvSpPr>
            <p:cNvPr id="20" name="Obdélník 19">
              <a:extLst>
                <a:ext uri="{FF2B5EF4-FFF2-40B4-BE49-F238E27FC236}">
                  <a16:creationId xmlns:a16="http://schemas.microsoft.com/office/drawing/2014/main" id="{3E82080C-8902-437F-8AE8-5CB46B7EEEC0}"/>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TextovéPole 20">
              <a:extLst>
                <a:ext uri="{FF2B5EF4-FFF2-40B4-BE49-F238E27FC236}">
                  <a16:creationId xmlns:a16="http://schemas.microsoft.com/office/drawing/2014/main" id="{0478F51E-1AB0-404F-B396-DEC54D6F979A}"/>
                </a:ext>
              </a:extLst>
            </p:cNvPr>
            <p:cNvSpPr txBox="1"/>
            <p:nvPr/>
          </p:nvSpPr>
          <p:spPr>
            <a:xfrm>
              <a:off x="2340857" y="1541983"/>
              <a:ext cx="1004804" cy="485482"/>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22" name="Skupina 21">
            <a:extLst>
              <a:ext uri="{FF2B5EF4-FFF2-40B4-BE49-F238E27FC236}">
                <a16:creationId xmlns:a16="http://schemas.microsoft.com/office/drawing/2014/main" id="{14BA82A9-876D-4F09-86D0-B1B083090945}"/>
              </a:ext>
            </a:extLst>
          </p:cNvPr>
          <p:cNvGrpSpPr/>
          <p:nvPr/>
        </p:nvGrpSpPr>
        <p:grpSpPr>
          <a:xfrm>
            <a:off x="2042855" y="856185"/>
            <a:ext cx="943074" cy="461665"/>
            <a:chOff x="2332782" y="885801"/>
            <a:chExt cx="943074" cy="461665"/>
          </a:xfrm>
        </p:grpSpPr>
        <p:sp>
          <p:nvSpPr>
            <p:cNvPr id="23" name="Obdélník 22">
              <a:extLst>
                <a:ext uri="{FF2B5EF4-FFF2-40B4-BE49-F238E27FC236}">
                  <a16:creationId xmlns:a16="http://schemas.microsoft.com/office/drawing/2014/main" id="{15C3B55A-3959-4A4C-90BC-7CEF7CCB9CC6}"/>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TextovéPole 23">
              <a:extLst>
                <a:ext uri="{FF2B5EF4-FFF2-40B4-BE49-F238E27FC236}">
                  <a16:creationId xmlns:a16="http://schemas.microsoft.com/office/drawing/2014/main" id="{D10F9A22-BF3D-4E94-86DE-BC4990F031FC}"/>
                </a:ext>
              </a:extLst>
            </p:cNvPr>
            <p:cNvSpPr txBox="1"/>
            <p:nvPr/>
          </p:nvSpPr>
          <p:spPr>
            <a:xfrm>
              <a:off x="2332782" y="885801"/>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25" name="Přímá spojnice 24">
            <a:extLst>
              <a:ext uri="{FF2B5EF4-FFF2-40B4-BE49-F238E27FC236}">
                <a16:creationId xmlns:a16="http://schemas.microsoft.com/office/drawing/2014/main" id="{2F30DE93-A191-4903-8AA4-E7F6AE015CC8}"/>
              </a:ext>
            </a:extLst>
          </p:cNvPr>
          <p:cNvCxnSpPr>
            <a:cxnSpLocks/>
          </p:cNvCxnSpPr>
          <p:nvPr/>
        </p:nvCxnSpPr>
        <p:spPr>
          <a:xfrm flipH="1">
            <a:off x="3791310"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Přímá spojnice 25">
            <a:extLst>
              <a:ext uri="{FF2B5EF4-FFF2-40B4-BE49-F238E27FC236}">
                <a16:creationId xmlns:a16="http://schemas.microsoft.com/office/drawing/2014/main" id="{47B25032-DDBB-4755-91E6-FD1DF7EE63EE}"/>
              </a:ext>
            </a:extLst>
          </p:cNvPr>
          <p:cNvCxnSpPr>
            <a:cxnSpLocks/>
            <a:stCxn id="12" idx="1"/>
            <a:endCxn id="6" idx="3"/>
          </p:cNvCxnSpPr>
          <p:nvPr/>
        </p:nvCxnSpPr>
        <p:spPr>
          <a:xfrm flipH="1">
            <a:off x="3924243"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Přímá spojnice 26">
            <a:extLst>
              <a:ext uri="{FF2B5EF4-FFF2-40B4-BE49-F238E27FC236}">
                <a16:creationId xmlns:a16="http://schemas.microsoft.com/office/drawing/2014/main" id="{65DA5384-10B5-4D5F-859B-CC1D27EF168F}"/>
              </a:ext>
            </a:extLst>
          </p:cNvPr>
          <p:cNvCxnSpPr>
            <a:cxnSpLocks/>
            <a:stCxn id="13" idx="1"/>
            <a:endCxn id="5" idx="3"/>
          </p:cNvCxnSpPr>
          <p:nvPr/>
        </p:nvCxnSpPr>
        <p:spPr>
          <a:xfrm flipH="1">
            <a:off x="3924243"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Přímá spojnice 27">
            <a:extLst>
              <a:ext uri="{FF2B5EF4-FFF2-40B4-BE49-F238E27FC236}">
                <a16:creationId xmlns:a16="http://schemas.microsoft.com/office/drawing/2014/main" id="{5281BC61-5016-4DE1-B3FB-5D2F2381DCA9}"/>
              </a:ext>
            </a:extLst>
          </p:cNvPr>
          <p:cNvCxnSpPr>
            <a:cxnSpLocks/>
          </p:cNvCxnSpPr>
          <p:nvPr/>
        </p:nvCxnSpPr>
        <p:spPr>
          <a:xfrm flipV="1">
            <a:off x="2410852"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Přímá spojnice 28">
            <a:extLst>
              <a:ext uri="{FF2B5EF4-FFF2-40B4-BE49-F238E27FC236}">
                <a16:creationId xmlns:a16="http://schemas.microsoft.com/office/drawing/2014/main" id="{8ED79C0C-CE71-4686-A0E6-59DC14069AA4}"/>
              </a:ext>
            </a:extLst>
          </p:cNvPr>
          <p:cNvCxnSpPr/>
          <p:nvPr/>
        </p:nvCxnSpPr>
        <p:spPr>
          <a:xfrm flipH="1">
            <a:off x="971915" y="2125491"/>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 name="Přímá spojnice 29">
            <a:extLst>
              <a:ext uri="{FF2B5EF4-FFF2-40B4-BE49-F238E27FC236}">
                <a16:creationId xmlns:a16="http://schemas.microsoft.com/office/drawing/2014/main" id="{2A542FAE-1A9A-4569-8511-5F5C4FF4BD2C}"/>
              </a:ext>
            </a:extLst>
          </p:cNvPr>
          <p:cNvCxnSpPr/>
          <p:nvPr/>
        </p:nvCxnSpPr>
        <p:spPr>
          <a:xfrm flipH="1">
            <a:off x="1049367"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1" name="Přímá spojnice 30">
            <a:extLst>
              <a:ext uri="{FF2B5EF4-FFF2-40B4-BE49-F238E27FC236}">
                <a16:creationId xmlns:a16="http://schemas.microsoft.com/office/drawing/2014/main" id="{43CC2666-25A8-4389-9622-13211B705CBD}"/>
              </a:ext>
            </a:extLst>
          </p:cNvPr>
          <p:cNvCxnSpPr/>
          <p:nvPr/>
        </p:nvCxnSpPr>
        <p:spPr>
          <a:xfrm flipH="1">
            <a:off x="971915" y="2564904"/>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 name="Přímá spojnice se šipkou 31">
            <a:extLst>
              <a:ext uri="{FF2B5EF4-FFF2-40B4-BE49-F238E27FC236}">
                <a16:creationId xmlns:a16="http://schemas.microsoft.com/office/drawing/2014/main" id="{3FE8F8B4-70A1-4E8A-88CB-D05D380E06BF}"/>
              </a:ext>
            </a:extLst>
          </p:cNvPr>
          <p:cNvCxnSpPr>
            <a:cxnSpLocks/>
          </p:cNvCxnSpPr>
          <p:nvPr/>
        </p:nvCxnSpPr>
        <p:spPr>
          <a:xfrm>
            <a:off x="1417502" y="813780"/>
            <a:ext cx="0" cy="1319076"/>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3" name="TextovéPole 32">
            <a:extLst>
              <a:ext uri="{FF2B5EF4-FFF2-40B4-BE49-F238E27FC236}">
                <a16:creationId xmlns:a16="http://schemas.microsoft.com/office/drawing/2014/main" id="{9843088E-EAD6-4C5C-8894-D64D9B45437D}"/>
              </a:ext>
            </a:extLst>
          </p:cNvPr>
          <p:cNvSpPr txBox="1"/>
          <p:nvPr/>
        </p:nvSpPr>
        <p:spPr>
          <a:xfrm>
            <a:off x="690785" y="1245830"/>
            <a:ext cx="681597" cy="461665"/>
          </a:xfrm>
          <a:prstGeom prst="rect">
            <a:avLst/>
          </a:prstGeom>
          <a:noFill/>
        </p:spPr>
        <p:txBody>
          <a:bodyPr wrap="none" rtlCol="0">
            <a:spAutoFit/>
          </a:bodyPr>
          <a:lstStyle/>
          <a:p>
            <a:r>
              <a:rPr lang="cs-CZ" dirty="0"/>
              <a:t>SID</a:t>
            </a:r>
            <a:endParaRPr lang="en-US" baseline="-25000" dirty="0"/>
          </a:p>
        </p:txBody>
      </p:sp>
      <p:cxnSp>
        <p:nvCxnSpPr>
          <p:cNvPr id="34" name="Přímá spojnice se šipkou 33">
            <a:extLst>
              <a:ext uri="{FF2B5EF4-FFF2-40B4-BE49-F238E27FC236}">
                <a16:creationId xmlns:a16="http://schemas.microsoft.com/office/drawing/2014/main" id="{643718ED-5556-4EC6-9BBE-A6A3E3F1D818}"/>
              </a:ext>
            </a:extLst>
          </p:cNvPr>
          <p:cNvCxnSpPr>
            <a:cxnSpLocks/>
          </p:cNvCxnSpPr>
          <p:nvPr/>
        </p:nvCxnSpPr>
        <p:spPr>
          <a:xfrm>
            <a:off x="1417503" y="2132856"/>
            <a:ext cx="2039" cy="457882"/>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5" name="TextovéPole 34">
            <a:extLst>
              <a:ext uri="{FF2B5EF4-FFF2-40B4-BE49-F238E27FC236}">
                <a16:creationId xmlns:a16="http://schemas.microsoft.com/office/drawing/2014/main" id="{DC231398-3153-45E6-90F0-C07C2B8755F2}"/>
              </a:ext>
            </a:extLst>
          </p:cNvPr>
          <p:cNvSpPr txBox="1"/>
          <p:nvPr/>
        </p:nvSpPr>
        <p:spPr>
          <a:xfrm>
            <a:off x="690784" y="2114594"/>
            <a:ext cx="699230" cy="461665"/>
          </a:xfrm>
          <a:prstGeom prst="rect">
            <a:avLst/>
          </a:prstGeom>
          <a:noFill/>
        </p:spPr>
        <p:txBody>
          <a:bodyPr wrap="none" rtlCol="0">
            <a:spAutoFit/>
          </a:bodyPr>
          <a:lstStyle/>
          <a:p>
            <a:r>
              <a:rPr lang="cs-CZ" dirty="0"/>
              <a:t>UA</a:t>
            </a:r>
            <a:r>
              <a:rPr lang="cs-CZ" baseline="50000" dirty="0"/>
              <a:t>-</a:t>
            </a:r>
            <a:endParaRPr lang="en-US" baseline="50000" dirty="0"/>
          </a:p>
        </p:txBody>
      </p:sp>
      <p:sp>
        <p:nvSpPr>
          <p:cNvPr id="69" name="Obdélník 68">
            <a:extLst>
              <a:ext uri="{FF2B5EF4-FFF2-40B4-BE49-F238E27FC236}">
                <a16:creationId xmlns:a16="http://schemas.microsoft.com/office/drawing/2014/main" id="{C62267EC-4FF1-4F7D-988F-C799B23750B5}"/>
              </a:ext>
            </a:extLst>
          </p:cNvPr>
          <p:cNvSpPr/>
          <p:nvPr/>
        </p:nvSpPr>
        <p:spPr>
          <a:xfrm>
            <a:off x="9465867"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0" name="Obdélník 69">
            <a:extLst>
              <a:ext uri="{FF2B5EF4-FFF2-40B4-BE49-F238E27FC236}">
                <a16:creationId xmlns:a16="http://schemas.microsoft.com/office/drawing/2014/main" id="{CC5AFC9E-4A1F-4917-A3DE-9CF91B79E715}"/>
              </a:ext>
            </a:extLst>
          </p:cNvPr>
          <p:cNvSpPr/>
          <p:nvPr/>
        </p:nvSpPr>
        <p:spPr>
          <a:xfrm>
            <a:off x="9465867"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1" name="Obdélník 70">
            <a:extLst>
              <a:ext uri="{FF2B5EF4-FFF2-40B4-BE49-F238E27FC236}">
                <a16:creationId xmlns:a16="http://schemas.microsoft.com/office/drawing/2014/main" id="{ED5549D3-E63B-4692-B0AE-D5B40792E2F0}"/>
              </a:ext>
            </a:extLst>
          </p:cNvPr>
          <p:cNvSpPr/>
          <p:nvPr/>
        </p:nvSpPr>
        <p:spPr>
          <a:xfrm>
            <a:off x="9465867"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2" name="Obdélník 71">
            <a:extLst>
              <a:ext uri="{FF2B5EF4-FFF2-40B4-BE49-F238E27FC236}">
                <a16:creationId xmlns:a16="http://schemas.microsoft.com/office/drawing/2014/main" id="{D549DE79-9971-4345-B1FF-95FAFCB90DAA}"/>
              </a:ext>
            </a:extLst>
          </p:cNvPr>
          <p:cNvSpPr/>
          <p:nvPr/>
        </p:nvSpPr>
        <p:spPr>
          <a:xfrm>
            <a:off x="9465867"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3" name="Obdélník 72">
            <a:extLst>
              <a:ext uri="{FF2B5EF4-FFF2-40B4-BE49-F238E27FC236}">
                <a16:creationId xmlns:a16="http://schemas.microsoft.com/office/drawing/2014/main" id="{8F8EAA95-FA10-4CE8-BF17-4AD0F299C21D}"/>
              </a:ext>
            </a:extLst>
          </p:cNvPr>
          <p:cNvSpPr/>
          <p:nvPr/>
        </p:nvSpPr>
        <p:spPr>
          <a:xfrm>
            <a:off x="8529763"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4" name="Obdélník 73">
            <a:extLst>
              <a:ext uri="{FF2B5EF4-FFF2-40B4-BE49-F238E27FC236}">
                <a16:creationId xmlns:a16="http://schemas.microsoft.com/office/drawing/2014/main" id="{AC5542B3-62DF-4C28-9E93-363BD3CE068A}"/>
              </a:ext>
            </a:extLst>
          </p:cNvPr>
          <p:cNvSpPr/>
          <p:nvPr/>
        </p:nvSpPr>
        <p:spPr>
          <a:xfrm>
            <a:off x="8529763" y="818994"/>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5" name="TextovéPole 74">
            <a:extLst>
              <a:ext uri="{FF2B5EF4-FFF2-40B4-BE49-F238E27FC236}">
                <a16:creationId xmlns:a16="http://schemas.microsoft.com/office/drawing/2014/main" id="{DB238856-B94D-4560-9F9D-56AEB16FE106}"/>
              </a:ext>
            </a:extLst>
          </p:cNvPr>
          <p:cNvSpPr txBox="1"/>
          <p:nvPr/>
        </p:nvSpPr>
        <p:spPr>
          <a:xfrm>
            <a:off x="9231541" y="-45639"/>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76" name="TextovéPole 75">
            <a:extLst>
              <a:ext uri="{FF2B5EF4-FFF2-40B4-BE49-F238E27FC236}">
                <a16:creationId xmlns:a16="http://schemas.microsoft.com/office/drawing/2014/main" id="{1641A105-2DFF-4464-AF58-24DB0F1095C3}"/>
              </a:ext>
            </a:extLst>
          </p:cNvPr>
          <p:cNvSpPr txBox="1"/>
          <p:nvPr/>
        </p:nvSpPr>
        <p:spPr>
          <a:xfrm>
            <a:off x="10659315"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77" name="TextovéPole 76">
            <a:extLst>
              <a:ext uri="{FF2B5EF4-FFF2-40B4-BE49-F238E27FC236}">
                <a16:creationId xmlns:a16="http://schemas.microsoft.com/office/drawing/2014/main" id="{1CEBE4FA-55E7-4B5E-BB7D-AF0865FF6773}"/>
              </a:ext>
            </a:extLst>
          </p:cNvPr>
          <p:cNvSpPr txBox="1"/>
          <p:nvPr/>
        </p:nvSpPr>
        <p:spPr>
          <a:xfrm>
            <a:off x="10833085"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78" name="TextovéPole 77">
            <a:extLst>
              <a:ext uri="{FF2B5EF4-FFF2-40B4-BE49-F238E27FC236}">
                <a16:creationId xmlns:a16="http://schemas.microsoft.com/office/drawing/2014/main" id="{A1457B6C-42CF-4519-A81E-2488B592BBF3}"/>
              </a:ext>
            </a:extLst>
          </p:cNvPr>
          <p:cNvSpPr txBox="1"/>
          <p:nvPr/>
        </p:nvSpPr>
        <p:spPr>
          <a:xfrm>
            <a:off x="11317553"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79" name="TextovéPole 78">
            <a:extLst>
              <a:ext uri="{FF2B5EF4-FFF2-40B4-BE49-F238E27FC236}">
                <a16:creationId xmlns:a16="http://schemas.microsoft.com/office/drawing/2014/main" id="{14A7D75D-4652-45B2-81C4-D5D0625AAC3C}"/>
              </a:ext>
            </a:extLst>
          </p:cNvPr>
          <p:cNvSpPr txBox="1"/>
          <p:nvPr/>
        </p:nvSpPr>
        <p:spPr>
          <a:xfrm>
            <a:off x="9609884"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80" name="TextovéPole 79">
            <a:extLst>
              <a:ext uri="{FF2B5EF4-FFF2-40B4-BE49-F238E27FC236}">
                <a16:creationId xmlns:a16="http://schemas.microsoft.com/office/drawing/2014/main" id="{5CC97E41-6F59-4D5E-8CB6-94BF15341CB5}"/>
              </a:ext>
            </a:extLst>
          </p:cNvPr>
          <p:cNvSpPr txBox="1"/>
          <p:nvPr/>
        </p:nvSpPr>
        <p:spPr>
          <a:xfrm>
            <a:off x="8748822"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81" name="Skupina 80">
            <a:extLst>
              <a:ext uri="{FF2B5EF4-FFF2-40B4-BE49-F238E27FC236}">
                <a16:creationId xmlns:a16="http://schemas.microsoft.com/office/drawing/2014/main" id="{9F1B5600-F0B9-4BF1-8FFF-1A1D73C85F0E}"/>
              </a:ext>
            </a:extLst>
          </p:cNvPr>
          <p:cNvGrpSpPr/>
          <p:nvPr/>
        </p:nvGrpSpPr>
        <p:grpSpPr>
          <a:xfrm>
            <a:off x="8527553" y="2103238"/>
            <a:ext cx="936104" cy="462123"/>
            <a:chOff x="2339752" y="2192728"/>
            <a:chExt cx="936104" cy="372176"/>
          </a:xfrm>
        </p:grpSpPr>
        <p:sp>
          <p:nvSpPr>
            <p:cNvPr id="82" name="Obdélník 81">
              <a:extLst>
                <a:ext uri="{FF2B5EF4-FFF2-40B4-BE49-F238E27FC236}">
                  <a16:creationId xmlns:a16="http://schemas.microsoft.com/office/drawing/2014/main" id="{696A6FE3-612D-40C5-8728-CCF078612D8D}"/>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3" name="TextovéPole 82">
              <a:extLst>
                <a:ext uri="{FF2B5EF4-FFF2-40B4-BE49-F238E27FC236}">
                  <a16:creationId xmlns:a16="http://schemas.microsoft.com/office/drawing/2014/main" id="{620EDDFB-5E3C-41D4-8C89-DE89A4AC8567}"/>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84" name="Skupina 83">
            <a:extLst>
              <a:ext uri="{FF2B5EF4-FFF2-40B4-BE49-F238E27FC236}">
                <a16:creationId xmlns:a16="http://schemas.microsoft.com/office/drawing/2014/main" id="{844B0FA0-4BB6-4E40-A935-23EF922EED87}"/>
              </a:ext>
            </a:extLst>
          </p:cNvPr>
          <p:cNvGrpSpPr/>
          <p:nvPr/>
        </p:nvGrpSpPr>
        <p:grpSpPr>
          <a:xfrm>
            <a:off x="8527554" y="1128709"/>
            <a:ext cx="1027259" cy="1004148"/>
            <a:chOff x="2339752" y="1340768"/>
            <a:chExt cx="1025012" cy="864096"/>
          </a:xfrm>
        </p:grpSpPr>
        <p:sp>
          <p:nvSpPr>
            <p:cNvPr id="85" name="Obdélník 84">
              <a:extLst>
                <a:ext uri="{FF2B5EF4-FFF2-40B4-BE49-F238E27FC236}">
                  <a16:creationId xmlns:a16="http://schemas.microsoft.com/office/drawing/2014/main" id="{FAE5100B-F254-4D5F-90C6-CA95E613D549}"/>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6" name="TextovéPole 85">
              <a:extLst>
                <a:ext uri="{FF2B5EF4-FFF2-40B4-BE49-F238E27FC236}">
                  <a16:creationId xmlns:a16="http://schemas.microsoft.com/office/drawing/2014/main" id="{30DF2CBB-3D2C-4D38-963C-72A0485D04DC}"/>
                </a:ext>
              </a:extLst>
            </p:cNvPr>
            <p:cNvSpPr txBox="1"/>
            <p:nvPr/>
          </p:nvSpPr>
          <p:spPr>
            <a:xfrm>
              <a:off x="2359960" y="1547554"/>
              <a:ext cx="1004804" cy="397275"/>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87" name="Skupina 86">
            <a:extLst>
              <a:ext uri="{FF2B5EF4-FFF2-40B4-BE49-F238E27FC236}">
                <a16:creationId xmlns:a16="http://schemas.microsoft.com/office/drawing/2014/main" id="{3858755E-FCD0-4A05-90AA-387396C9F09F}"/>
              </a:ext>
            </a:extLst>
          </p:cNvPr>
          <p:cNvGrpSpPr/>
          <p:nvPr/>
        </p:nvGrpSpPr>
        <p:grpSpPr>
          <a:xfrm>
            <a:off x="8527553" y="811616"/>
            <a:ext cx="936104" cy="400110"/>
            <a:chOff x="2339752" y="790893"/>
            <a:chExt cx="936104" cy="698547"/>
          </a:xfrm>
        </p:grpSpPr>
        <p:sp>
          <p:nvSpPr>
            <p:cNvPr id="88" name="Obdélník 87">
              <a:extLst>
                <a:ext uri="{FF2B5EF4-FFF2-40B4-BE49-F238E27FC236}">
                  <a16:creationId xmlns:a16="http://schemas.microsoft.com/office/drawing/2014/main" id="{5A04ADC4-86EA-455E-BC63-B78AFD679450}"/>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9" name="TextovéPole 88">
              <a:extLst>
                <a:ext uri="{FF2B5EF4-FFF2-40B4-BE49-F238E27FC236}">
                  <a16:creationId xmlns:a16="http://schemas.microsoft.com/office/drawing/2014/main" id="{DACEC358-A7A0-4114-A152-FF09A0802634}"/>
                </a:ext>
              </a:extLst>
            </p:cNvPr>
            <p:cNvSpPr txBox="1"/>
            <p:nvPr/>
          </p:nvSpPr>
          <p:spPr>
            <a:xfrm>
              <a:off x="2437525" y="790893"/>
              <a:ext cx="627095" cy="698547"/>
            </a:xfrm>
            <a:prstGeom prst="rect">
              <a:avLst/>
            </a:prstGeom>
            <a:noFill/>
          </p:spPr>
          <p:txBody>
            <a:bodyPr wrap="none" rtlCol="0">
              <a:spAutoFit/>
            </a:bodyPr>
            <a:lstStyle/>
            <a:p>
              <a:r>
                <a:rPr lang="cs-CZ" sz="2000" dirty="0"/>
                <a:t>Alb</a:t>
              </a:r>
              <a:r>
                <a:rPr lang="cs-CZ" sz="2000" baseline="50000" dirty="0"/>
                <a:t>-</a:t>
              </a:r>
              <a:endParaRPr lang="en-US" sz="2000" baseline="50000" dirty="0"/>
            </a:p>
          </p:txBody>
        </p:sp>
      </p:grpSp>
      <p:cxnSp>
        <p:nvCxnSpPr>
          <p:cNvPr id="90" name="Přímá spojnice 89">
            <a:extLst>
              <a:ext uri="{FF2B5EF4-FFF2-40B4-BE49-F238E27FC236}">
                <a16:creationId xmlns:a16="http://schemas.microsoft.com/office/drawing/2014/main" id="{6CF17C5F-C81B-4CA2-9862-3D23C9DB3B9D}"/>
              </a:ext>
            </a:extLst>
          </p:cNvPr>
          <p:cNvCxnSpPr>
            <a:cxnSpLocks/>
          </p:cNvCxnSpPr>
          <p:nvPr/>
        </p:nvCxnSpPr>
        <p:spPr>
          <a:xfrm flipH="1">
            <a:off x="10269038"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Přímá spojnice 90">
            <a:extLst>
              <a:ext uri="{FF2B5EF4-FFF2-40B4-BE49-F238E27FC236}">
                <a16:creationId xmlns:a16="http://schemas.microsoft.com/office/drawing/2014/main" id="{A6066451-ACCF-46FE-90D5-9B1ECA747739}"/>
              </a:ext>
            </a:extLst>
          </p:cNvPr>
          <p:cNvCxnSpPr>
            <a:cxnSpLocks/>
            <a:stCxn id="77" idx="1"/>
            <a:endCxn id="71" idx="3"/>
          </p:cNvCxnSpPr>
          <p:nvPr/>
        </p:nvCxnSpPr>
        <p:spPr>
          <a:xfrm flipH="1">
            <a:off x="10401971"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Přímá spojnice 91">
            <a:extLst>
              <a:ext uri="{FF2B5EF4-FFF2-40B4-BE49-F238E27FC236}">
                <a16:creationId xmlns:a16="http://schemas.microsoft.com/office/drawing/2014/main" id="{0851CCCE-631C-4810-B26D-1BA9305E792A}"/>
              </a:ext>
            </a:extLst>
          </p:cNvPr>
          <p:cNvCxnSpPr>
            <a:cxnSpLocks/>
            <a:stCxn id="78" idx="1"/>
            <a:endCxn id="70" idx="3"/>
          </p:cNvCxnSpPr>
          <p:nvPr/>
        </p:nvCxnSpPr>
        <p:spPr>
          <a:xfrm flipH="1">
            <a:off x="10401971"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Přímá spojnice 92">
            <a:extLst>
              <a:ext uri="{FF2B5EF4-FFF2-40B4-BE49-F238E27FC236}">
                <a16:creationId xmlns:a16="http://schemas.microsoft.com/office/drawing/2014/main" id="{EE0E0311-D149-47AF-9F21-3863814383D9}"/>
              </a:ext>
            </a:extLst>
          </p:cNvPr>
          <p:cNvCxnSpPr>
            <a:cxnSpLocks/>
          </p:cNvCxnSpPr>
          <p:nvPr/>
        </p:nvCxnSpPr>
        <p:spPr>
          <a:xfrm flipV="1">
            <a:off x="8888580"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Přímá spojnice 93">
            <a:extLst>
              <a:ext uri="{FF2B5EF4-FFF2-40B4-BE49-F238E27FC236}">
                <a16:creationId xmlns:a16="http://schemas.microsoft.com/office/drawing/2014/main" id="{D8AA9AB6-6F1E-4046-936D-254F48BA0BFE}"/>
              </a:ext>
            </a:extLst>
          </p:cNvPr>
          <p:cNvCxnSpPr/>
          <p:nvPr/>
        </p:nvCxnSpPr>
        <p:spPr>
          <a:xfrm flipH="1">
            <a:off x="7449643" y="2125491"/>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5" name="Přímá spojnice 94">
            <a:extLst>
              <a:ext uri="{FF2B5EF4-FFF2-40B4-BE49-F238E27FC236}">
                <a16:creationId xmlns:a16="http://schemas.microsoft.com/office/drawing/2014/main" id="{67FC7203-014F-4A1E-B24B-6009BAFC43AE}"/>
              </a:ext>
            </a:extLst>
          </p:cNvPr>
          <p:cNvCxnSpPr/>
          <p:nvPr/>
        </p:nvCxnSpPr>
        <p:spPr>
          <a:xfrm flipH="1">
            <a:off x="7527095"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6" name="Přímá spojnice se šipkou 95">
            <a:extLst>
              <a:ext uri="{FF2B5EF4-FFF2-40B4-BE49-F238E27FC236}">
                <a16:creationId xmlns:a16="http://schemas.microsoft.com/office/drawing/2014/main" id="{344BE29C-90F8-45A5-BAF4-FF7AE7C247BB}"/>
              </a:ext>
            </a:extLst>
          </p:cNvPr>
          <p:cNvCxnSpPr>
            <a:cxnSpLocks/>
          </p:cNvCxnSpPr>
          <p:nvPr/>
        </p:nvCxnSpPr>
        <p:spPr>
          <a:xfrm>
            <a:off x="7895230" y="813780"/>
            <a:ext cx="0" cy="1319076"/>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97" name="TextovéPole 96">
            <a:extLst>
              <a:ext uri="{FF2B5EF4-FFF2-40B4-BE49-F238E27FC236}">
                <a16:creationId xmlns:a16="http://schemas.microsoft.com/office/drawing/2014/main" id="{1E8061BB-BE1A-4437-9BB3-B2354FD8600A}"/>
              </a:ext>
            </a:extLst>
          </p:cNvPr>
          <p:cNvSpPr txBox="1"/>
          <p:nvPr/>
        </p:nvSpPr>
        <p:spPr>
          <a:xfrm>
            <a:off x="7168513" y="1245830"/>
            <a:ext cx="681597" cy="461665"/>
          </a:xfrm>
          <a:prstGeom prst="rect">
            <a:avLst/>
          </a:prstGeom>
          <a:noFill/>
        </p:spPr>
        <p:txBody>
          <a:bodyPr wrap="none" rtlCol="0">
            <a:spAutoFit/>
          </a:bodyPr>
          <a:lstStyle/>
          <a:p>
            <a:r>
              <a:rPr lang="cs-CZ" dirty="0"/>
              <a:t>SID</a:t>
            </a:r>
            <a:endParaRPr lang="en-US" baseline="-25000" dirty="0"/>
          </a:p>
        </p:txBody>
      </p:sp>
      <p:sp>
        <p:nvSpPr>
          <p:cNvPr id="98" name="TextovéPole 97">
            <a:extLst>
              <a:ext uri="{FF2B5EF4-FFF2-40B4-BE49-F238E27FC236}">
                <a16:creationId xmlns:a16="http://schemas.microsoft.com/office/drawing/2014/main" id="{0C1885E6-2579-4E14-BCA6-F1AD51FAEC21}"/>
              </a:ext>
            </a:extLst>
          </p:cNvPr>
          <p:cNvSpPr txBox="1"/>
          <p:nvPr/>
        </p:nvSpPr>
        <p:spPr>
          <a:xfrm>
            <a:off x="6290113" y="3230740"/>
            <a:ext cx="2167643" cy="646331"/>
          </a:xfrm>
          <a:prstGeom prst="rect">
            <a:avLst/>
          </a:prstGeom>
          <a:solidFill>
            <a:srgbClr val="FFFF00"/>
          </a:solidFill>
        </p:spPr>
        <p:txBody>
          <a:bodyPr wrap="square" rtlCol="0">
            <a:spAutoFit/>
          </a:bodyPr>
          <a:lstStyle/>
          <a:p>
            <a:pPr algn="ctr"/>
            <a:r>
              <a:rPr lang="cs-CZ" sz="1800" dirty="0" err="1"/>
              <a:t>Hypoalbuminecká</a:t>
            </a:r>
            <a:r>
              <a:rPr lang="cs-CZ" sz="1800" dirty="0"/>
              <a:t> alkalóza</a:t>
            </a:r>
            <a:endParaRPr lang="cs-CZ" sz="1400" dirty="0"/>
          </a:p>
        </p:txBody>
      </p:sp>
      <p:sp>
        <p:nvSpPr>
          <p:cNvPr id="99" name="TextovéPole 98">
            <a:extLst>
              <a:ext uri="{FF2B5EF4-FFF2-40B4-BE49-F238E27FC236}">
                <a16:creationId xmlns:a16="http://schemas.microsoft.com/office/drawing/2014/main" id="{BBD931B7-DB9E-4EAD-8983-609C2284071C}"/>
              </a:ext>
            </a:extLst>
          </p:cNvPr>
          <p:cNvSpPr txBox="1"/>
          <p:nvPr/>
        </p:nvSpPr>
        <p:spPr>
          <a:xfrm>
            <a:off x="6349843" y="2527227"/>
            <a:ext cx="1898277" cy="707886"/>
          </a:xfrm>
          <a:prstGeom prst="rect">
            <a:avLst/>
          </a:prstGeom>
          <a:noFill/>
        </p:spPr>
        <p:txBody>
          <a:bodyPr wrap="none" rtlCol="0">
            <a:spAutoFit/>
          </a:bodyPr>
          <a:lstStyle/>
          <a:p>
            <a:r>
              <a:rPr lang="cs-CZ" sz="2000" dirty="0">
                <a:solidFill>
                  <a:srgbClr val="FF0000"/>
                </a:solidFill>
              </a:rPr>
              <a:t>Stálé</a:t>
            </a:r>
            <a:r>
              <a:rPr lang="cs-CZ" sz="1800" dirty="0">
                <a:solidFill>
                  <a:srgbClr val="FF0000"/>
                </a:solidFill>
              </a:rPr>
              <a:t> </a:t>
            </a:r>
            <a:r>
              <a:rPr lang="cs-CZ" sz="2000" dirty="0">
                <a:solidFill>
                  <a:srgbClr val="FF0000"/>
                </a:solidFill>
              </a:rPr>
              <a:t>SID</a:t>
            </a:r>
            <a:endParaRPr lang="cs-CZ" sz="1800" dirty="0">
              <a:solidFill>
                <a:srgbClr val="FF0000"/>
              </a:solidFill>
            </a:endParaRPr>
          </a:p>
          <a:p>
            <a:r>
              <a:rPr lang="cs-CZ" sz="2000" dirty="0">
                <a:solidFill>
                  <a:srgbClr val="FF0000"/>
                </a:solidFill>
              </a:rPr>
              <a:t>Pokles albuminu</a:t>
            </a:r>
            <a:endParaRPr lang="en-US" sz="2000" dirty="0">
              <a:solidFill>
                <a:srgbClr val="FF0000"/>
              </a:solidFill>
            </a:endParaRPr>
          </a:p>
        </p:txBody>
      </p:sp>
      <p:sp>
        <p:nvSpPr>
          <p:cNvPr id="100" name="Šipka: dolů 99">
            <a:extLst>
              <a:ext uri="{FF2B5EF4-FFF2-40B4-BE49-F238E27FC236}">
                <a16:creationId xmlns:a16="http://schemas.microsoft.com/office/drawing/2014/main" id="{CC84BEFF-2779-4E47-92EF-E83CFE8615B2}"/>
              </a:ext>
            </a:extLst>
          </p:cNvPr>
          <p:cNvSpPr/>
          <p:nvPr/>
        </p:nvSpPr>
        <p:spPr>
          <a:xfrm>
            <a:off x="8512236" y="901048"/>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361227057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526" name="Obdélník 525">
            <a:extLst>
              <a:ext uri="{FF2B5EF4-FFF2-40B4-BE49-F238E27FC236}">
                <a16:creationId xmlns:a16="http://schemas.microsoft.com/office/drawing/2014/main" id="{B1BBE45B-9018-47C2-8F5D-64AE779DC18D}"/>
              </a:ext>
            </a:extLst>
          </p:cNvPr>
          <p:cNvSpPr/>
          <p:nvPr/>
        </p:nvSpPr>
        <p:spPr>
          <a:xfrm>
            <a:off x="1524000" y="0"/>
            <a:ext cx="9144000" cy="6858000"/>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351234" name="Oval 2">
            <a:extLst>
              <a:ext uri="{FF2B5EF4-FFF2-40B4-BE49-F238E27FC236}">
                <a16:creationId xmlns:a16="http://schemas.microsoft.com/office/drawing/2014/main" id="{E5939EB7-E759-494E-B48B-12687736BB72}"/>
              </a:ext>
            </a:extLst>
          </p:cNvPr>
          <p:cNvSpPr>
            <a:spLocks noChangeArrowheads="1"/>
          </p:cNvSpPr>
          <p:nvPr/>
        </p:nvSpPr>
        <p:spPr bwMode="auto">
          <a:xfrm>
            <a:off x="3432176" y="331789"/>
            <a:ext cx="1584325" cy="158432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1235" name="Oval 3">
            <a:extLst>
              <a:ext uri="{FF2B5EF4-FFF2-40B4-BE49-F238E27FC236}">
                <a16:creationId xmlns:a16="http://schemas.microsoft.com/office/drawing/2014/main" id="{F7D56A21-010C-45D6-BCDD-30C7417EE3A8}"/>
              </a:ext>
            </a:extLst>
          </p:cNvPr>
          <p:cNvSpPr>
            <a:spLocks noChangeArrowheads="1"/>
          </p:cNvSpPr>
          <p:nvPr/>
        </p:nvSpPr>
        <p:spPr bwMode="auto">
          <a:xfrm>
            <a:off x="7678738" y="0"/>
            <a:ext cx="2305050" cy="2058988"/>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1236" name="Oval 4">
            <a:extLst>
              <a:ext uri="{FF2B5EF4-FFF2-40B4-BE49-F238E27FC236}">
                <a16:creationId xmlns:a16="http://schemas.microsoft.com/office/drawing/2014/main" id="{508E79D4-31FD-443F-BE69-4C28470C5CB3}"/>
              </a:ext>
            </a:extLst>
          </p:cNvPr>
          <p:cNvSpPr>
            <a:spLocks noChangeArrowheads="1"/>
          </p:cNvSpPr>
          <p:nvPr/>
        </p:nvSpPr>
        <p:spPr bwMode="auto">
          <a:xfrm>
            <a:off x="5159375" y="260351"/>
            <a:ext cx="2374900" cy="136842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1237" name="Oval 5">
            <a:extLst>
              <a:ext uri="{FF2B5EF4-FFF2-40B4-BE49-F238E27FC236}">
                <a16:creationId xmlns:a16="http://schemas.microsoft.com/office/drawing/2014/main" id="{91370FBF-4B8A-4F32-BEB3-EF0576170EFC}"/>
              </a:ext>
            </a:extLst>
          </p:cNvPr>
          <p:cNvSpPr>
            <a:spLocks noChangeArrowheads="1"/>
          </p:cNvSpPr>
          <p:nvPr/>
        </p:nvSpPr>
        <p:spPr bwMode="auto">
          <a:xfrm>
            <a:off x="2782888" y="2349501"/>
            <a:ext cx="3313112" cy="122396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nvGrpSpPr>
          <p:cNvPr id="35847" name="Group 6">
            <a:extLst>
              <a:ext uri="{FF2B5EF4-FFF2-40B4-BE49-F238E27FC236}">
                <a16:creationId xmlns:a16="http://schemas.microsoft.com/office/drawing/2014/main" id="{F4D9D8F4-07BE-4399-8C4D-627E2AD0E738}"/>
              </a:ext>
            </a:extLst>
          </p:cNvPr>
          <p:cNvGrpSpPr>
            <a:grpSpLocks/>
          </p:cNvGrpSpPr>
          <p:nvPr/>
        </p:nvGrpSpPr>
        <p:grpSpPr bwMode="auto">
          <a:xfrm>
            <a:off x="4295775" y="2205039"/>
            <a:ext cx="1430338" cy="1328737"/>
            <a:chOff x="1739" y="1340"/>
            <a:chExt cx="901" cy="837"/>
          </a:xfrm>
        </p:grpSpPr>
        <p:grpSp>
          <p:nvGrpSpPr>
            <p:cNvPr id="36209" name="Group 7">
              <a:extLst>
                <a:ext uri="{FF2B5EF4-FFF2-40B4-BE49-F238E27FC236}">
                  <a16:creationId xmlns:a16="http://schemas.microsoft.com/office/drawing/2014/main" id="{4333056B-BCA7-4866-B4DC-4DB6C6F97795}"/>
                </a:ext>
              </a:extLst>
            </p:cNvPr>
            <p:cNvGrpSpPr>
              <a:grpSpLocks/>
            </p:cNvGrpSpPr>
            <p:nvPr/>
          </p:nvGrpSpPr>
          <p:grpSpPr bwMode="auto">
            <a:xfrm>
              <a:off x="1739" y="1340"/>
              <a:ext cx="901" cy="837"/>
              <a:chOff x="1739" y="1340"/>
              <a:chExt cx="901" cy="837"/>
            </a:xfrm>
          </p:grpSpPr>
          <p:sp>
            <p:nvSpPr>
              <p:cNvPr id="36363" name="Freeform 8">
                <a:extLst>
                  <a:ext uri="{FF2B5EF4-FFF2-40B4-BE49-F238E27FC236}">
                    <a16:creationId xmlns:a16="http://schemas.microsoft.com/office/drawing/2014/main" id="{BE00DDA2-3944-4719-95B2-BA45CBC753A2}"/>
                  </a:ext>
                </a:extLst>
              </p:cNvPr>
              <p:cNvSpPr>
                <a:spLocks/>
              </p:cNvSpPr>
              <p:nvPr/>
            </p:nvSpPr>
            <p:spPr bwMode="auto">
              <a:xfrm>
                <a:off x="2199" y="1341"/>
                <a:ext cx="441" cy="498"/>
              </a:xfrm>
              <a:custGeom>
                <a:avLst/>
                <a:gdLst>
                  <a:gd name="T0" fmla="*/ 1 w 1323"/>
                  <a:gd name="T1" fmla="*/ 2 h 1496"/>
                  <a:gd name="T2" fmla="*/ 1 w 1323"/>
                  <a:gd name="T3" fmla="*/ 2 h 1496"/>
                  <a:gd name="T4" fmla="*/ 1 w 1323"/>
                  <a:gd name="T5" fmla="*/ 2 h 1496"/>
                  <a:gd name="T6" fmla="*/ 1 w 1323"/>
                  <a:gd name="T7" fmla="*/ 2 h 1496"/>
                  <a:gd name="T8" fmla="*/ 1 w 1323"/>
                  <a:gd name="T9" fmla="*/ 2 h 1496"/>
                  <a:gd name="T10" fmla="*/ 1 w 1323"/>
                  <a:gd name="T11" fmla="*/ 2 h 1496"/>
                  <a:gd name="T12" fmla="*/ 1 w 1323"/>
                  <a:gd name="T13" fmla="*/ 2 h 1496"/>
                  <a:gd name="T14" fmla="*/ 2 w 1323"/>
                  <a:gd name="T15" fmla="*/ 2 h 1496"/>
                  <a:gd name="T16" fmla="*/ 2 w 1323"/>
                  <a:gd name="T17" fmla="*/ 2 h 1496"/>
                  <a:gd name="T18" fmla="*/ 2 w 1323"/>
                  <a:gd name="T19" fmla="*/ 1 h 1496"/>
                  <a:gd name="T20" fmla="*/ 2 w 1323"/>
                  <a:gd name="T21" fmla="*/ 1 h 1496"/>
                  <a:gd name="T22" fmla="*/ 2 w 1323"/>
                  <a:gd name="T23" fmla="*/ 1 h 1496"/>
                  <a:gd name="T24" fmla="*/ 2 w 1323"/>
                  <a:gd name="T25" fmla="*/ 1 h 1496"/>
                  <a:gd name="T26" fmla="*/ 2 w 1323"/>
                  <a:gd name="T27" fmla="*/ 1 h 1496"/>
                  <a:gd name="T28" fmla="*/ 2 w 1323"/>
                  <a:gd name="T29" fmla="*/ 1 h 1496"/>
                  <a:gd name="T30" fmla="*/ 2 w 1323"/>
                  <a:gd name="T31" fmla="*/ 1 h 1496"/>
                  <a:gd name="T32" fmla="*/ 2 w 1323"/>
                  <a:gd name="T33" fmla="*/ 1 h 1496"/>
                  <a:gd name="T34" fmla="*/ 2 w 1323"/>
                  <a:gd name="T35" fmla="*/ 1 h 1496"/>
                  <a:gd name="T36" fmla="*/ 1 w 1323"/>
                  <a:gd name="T37" fmla="*/ 0 h 1496"/>
                  <a:gd name="T38" fmla="*/ 1 w 1323"/>
                  <a:gd name="T39" fmla="*/ 0 h 1496"/>
                  <a:gd name="T40" fmla="*/ 1 w 1323"/>
                  <a:gd name="T41" fmla="*/ 0 h 1496"/>
                  <a:gd name="T42" fmla="*/ 1 w 1323"/>
                  <a:gd name="T43" fmla="*/ 0 h 1496"/>
                  <a:gd name="T44" fmla="*/ 1 w 1323"/>
                  <a:gd name="T45" fmla="*/ 0 h 1496"/>
                  <a:gd name="T46" fmla="*/ 0 w 1323"/>
                  <a:gd name="T47" fmla="*/ 0 h 1496"/>
                  <a:gd name="T48" fmla="*/ 0 w 1323"/>
                  <a:gd name="T49" fmla="*/ 1 h 1496"/>
                  <a:gd name="T50" fmla="*/ 1 w 1323"/>
                  <a:gd name="T51" fmla="*/ 1 h 1496"/>
                  <a:gd name="T52" fmla="*/ 1 w 1323"/>
                  <a:gd name="T53" fmla="*/ 1 h 1496"/>
                  <a:gd name="T54" fmla="*/ 1 w 1323"/>
                  <a:gd name="T55" fmla="*/ 1 h 1496"/>
                  <a:gd name="T56" fmla="*/ 1 w 1323"/>
                  <a:gd name="T57" fmla="*/ 1 h 1496"/>
                  <a:gd name="T58" fmla="*/ 1 w 1323"/>
                  <a:gd name="T59" fmla="*/ 1 h 1496"/>
                  <a:gd name="T60" fmla="*/ 1 w 1323"/>
                  <a:gd name="T61" fmla="*/ 1 h 1496"/>
                  <a:gd name="T62" fmla="*/ 1 w 1323"/>
                  <a:gd name="T63" fmla="*/ 1 h 1496"/>
                  <a:gd name="T64" fmla="*/ 2 w 1323"/>
                  <a:gd name="T65" fmla="*/ 1 h 1496"/>
                  <a:gd name="T66" fmla="*/ 2 w 1323"/>
                  <a:gd name="T67" fmla="*/ 1 h 1496"/>
                  <a:gd name="T68" fmla="*/ 1 w 1323"/>
                  <a:gd name="T69" fmla="*/ 1 h 1496"/>
                  <a:gd name="T70" fmla="*/ 1 w 1323"/>
                  <a:gd name="T71" fmla="*/ 2 h 1496"/>
                  <a:gd name="T72" fmla="*/ 1 w 1323"/>
                  <a:gd name="T73" fmla="*/ 2 h 1496"/>
                  <a:gd name="T74" fmla="*/ 1 w 1323"/>
                  <a:gd name="T75" fmla="*/ 2 h 1496"/>
                  <a:gd name="T76" fmla="*/ 1 w 1323"/>
                  <a:gd name="T77" fmla="*/ 2 h 1496"/>
                  <a:gd name="T78" fmla="*/ 1 w 1323"/>
                  <a:gd name="T79" fmla="*/ 2 h 1496"/>
                  <a:gd name="T80" fmla="*/ 1 w 1323"/>
                  <a:gd name="T81" fmla="*/ 2 h 1496"/>
                  <a:gd name="T82" fmla="*/ 1 w 1323"/>
                  <a:gd name="T83" fmla="*/ 2 h 1496"/>
                  <a:gd name="T84" fmla="*/ 0 w 1323"/>
                  <a:gd name="T85" fmla="*/ 2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3"/>
                  <a:gd name="T130" fmla="*/ 0 h 1496"/>
                  <a:gd name="T131" fmla="*/ 1323 w 1323"/>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3" h="1496">
                    <a:moveTo>
                      <a:pt x="326" y="1496"/>
                    </a:moveTo>
                    <a:lnTo>
                      <a:pt x="483" y="1493"/>
                    </a:lnTo>
                    <a:lnTo>
                      <a:pt x="537" y="1487"/>
                    </a:lnTo>
                    <a:lnTo>
                      <a:pt x="603" y="1476"/>
                    </a:lnTo>
                    <a:lnTo>
                      <a:pt x="653" y="1467"/>
                    </a:lnTo>
                    <a:lnTo>
                      <a:pt x="702" y="1455"/>
                    </a:lnTo>
                    <a:lnTo>
                      <a:pt x="752" y="1439"/>
                    </a:lnTo>
                    <a:lnTo>
                      <a:pt x="796" y="1423"/>
                    </a:lnTo>
                    <a:lnTo>
                      <a:pt x="850" y="1401"/>
                    </a:lnTo>
                    <a:lnTo>
                      <a:pt x="915" y="1371"/>
                    </a:lnTo>
                    <a:lnTo>
                      <a:pt x="965" y="1343"/>
                    </a:lnTo>
                    <a:lnTo>
                      <a:pt x="1014" y="1312"/>
                    </a:lnTo>
                    <a:lnTo>
                      <a:pt x="1047" y="1286"/>
                    </a:lnTo>
                    <a:lnTo>
                      <a:pt x="1086" y="1256"/>
                    </a:lnTo>
                    <a:lnTo>
                      <a:pt x="1113" y="1232"/>
                    </a:lnTo>
                    <a:lnTo>
                      <a:pt x="1143" y="1199"/>
                    </a:lnTo>
                    <a:lnTo>
                      <a:pt x="1170" y="1169"/>
                    </a:lnTo>
                    <a:lnTo>
                      <a:pt x="1196" y="1135"/>
                    </a:lnTo>
                    <a:lnTo>
                      <a:pt x="1217" y="1108"/>
                    </a:lnTo>
                    <a:lnTo>
                      <a:pt x="1242" y="1070"/>
                    </a:lnTo>
                    <a:lnTo>
                      <a:pt x="1267" y="1029"/>
                    </a:lnTo>
                    <a:lnTo>
                      <a:pt x="1283" y="987"/>
                    </a:lnTo>
                    <a:lnTo>
                      <a:pt x="1297" y="952"/>
                    </a:lnTo>
                    <a:lnTo>
                      <a:pt x="1309" y="910"/>
                    </a:lnTo>
                    <a:lnTo>
                      <a:pt x="1319" y="867"/>
                    </a:lnTo>
                    <a:lnTo>
                      <a:pt x="1323" y="809"/>
                    </a:lnTo>
                    <a:lnTo>
                      <a:pt x="1320" y="761"/>
                    </a:lnTo>
                    <a:lnTo>
                      <a:pt x="1313" y="721"/>
                    </a:lnTo>
                    <a:lnTo>
                      <a:pt x="1306" y="680"/>
                    </a:lnTo>
                    <a:lnTo>
                      <a:pt x="1291" y="635"/>
                    </a:lnTo>
                    <a:lnTo>
                      <a:pt x="1278" y="598"/>
                    </a:lnTo>
                    <a:lnTo>
                      <a:pt x="1260" y="563"/>
                    </a:lnTo>
                    <a:lnTo>
                      <a:pt x="1233" y="519"/>
                    </a:lnTo>
                    <a:lnTo>
                      <a:pt x="1200" y="469"/>
                    </a:lnTo>
                    <a:lnTo>
                      <a:pt x="1165" y="429"/>
                    </a:lnTo>
                    <a:lnTo>
                      <a:pt x="1136" y="395"/>
                    </a:lnTo>
                    <a:lnTo>
                      <a:pt x="1100" y="362"/>
                    </a:lnTo>
                    <a:lnTo>
                      <a:pt x="1064" y="335"/>
                    </a:lnTo>
                    <a:lnTo>
                      <a:pt x="1023" y="305"/>
                    </a:lnTo>
                    <a:lnTo>
                      <a:pt x="970" y="268"/>
                    </a:lnTo>
                    <a:lnTo>
                      <a:pt x="920" y="241"/>
                    </a:lnTo>
                    <a:lnTo>
                      <a:pt x="863" y="211"/>
                    </a:lnTo>
                    <a:lnTo>
                      <a:pt x="746" y="168"/>
                    </a:lnTo>
                    <a:lnTo>
                      <a:pt x="651" y="141"/>
                    </a:lnTo>
                    <a:lnTo>
                      <a:pt x="547" y="121"/>
                    </a:lnTo>
                    <a:lnTo>
                      <a:pt x="463" y="111"/>
                    </a:lnTo>
                    <a:lnTo>
                      <a:pt x="356" y="105"/>
                    </a:lnTo>
                    <a:lnTo>
                      <a:pt x="356" y="0"/>
                    </a:lnTo>
                    <a:lnTo>
                      <a:pt x="0" y="238"/>
                    </a:lnTo>
                    <a:lnTo>
                      <a:pt x="361" y="479"/>
                    </a:lnTo>
                    <a:lnTo>
                      <a:pt x="360" y="372"/>
                    </a:lnTo>
                    <a:lnTo>
                      <a:pt x="467" y="379"/>
                    </a:lnTo>
                    <a:lnTo>
                      <a:pt x="547" y="392"/>
                    </a:lnTo>
                    <a:lnTo>
                      <a:pt x="630" y="412"/>
                    </a:lnTo>
                    <a:lnTo>
                      <a:pt x="746" y="456"/>
                    </a:lnTo>
                    <a:lnTo>
                      <a:pt x="801" y="485"/>
                    </a:lnTo>
                    <a:lnTo>
                      <a:pt x="853" y="516"/>
                    </a:lnTo>
                    <a:lnTo>
                      <a:pt x="897" y="552"/>
                    </a:lnTo>
                    <a:lnTo>
                      <a:pt x="940" y="587"/>
                    </a:lnTo>
                    <a:lnTo>
                      <a:pt x="975" y="620"/>
                    </a:lnTo>
                    <a:lnTo>
                      <a:pt x="1004" y="656"/>
                    </a:lnTo>
                    <a:lnTo>
                      <a:pt x="1036" y="700"/>
                    </a:lnTo>
                    <a:lnTo>
                      <a:pt x="1064" y="750"/>
                    </a:lnTo>
                    <a:lnTo>
                      <a:pt x="1084" y="797"/>
                    </a:lnTo>
                    <a:lnTo>
                      <a:pt x="1094" y="841"/>
                    </a:lnTo>
                    <a:lnTo>
                      <a:pt x="1104" y="894"/>
                    </a:lnTo>
                    <a:lnTo>
                      <a:pt x="1105" y="946"/>
                    </a:lnTo>
                    <a:lnTo>
                      <a:pt x="1103" y="982"/>
                    </a:lnTo>
                    <a:lnTo>
                      <a:pt x="1097" y="1020"/>
                    </a:lnTo>
                    <a:lnTo>
                      <a:pt x="1084" y="1065"/>
                    </a:lnTo>
                    <a:lnTo>
                      <a:pt x="1067" y="1108"/>
                    </a:lnTo>
                    <a:lnTo>
                      <a:pt x="1047" y="1150"/>
                    </a:lnTo>
                    <a:lnTo>
                      <a:pt x="1020" y="1190"/>
                    </a:lnTo>
                    <a:lnTo>
                      <a:pt x="973" y="1249"/>
                    </a:lnTo>
                    <a:lnTo>
                      <a:pt x="932" y="1288"/>
                    </a:lnTo>
                    <a:lnTo>
                      <a:pt x="880" y="1330"/>
                    </a:lnTo>
                    <a:lnTo>
                      <a:pt x="827" y="1366"/>
                    </a:lnTo>
                    <a:lnTo>
                      <a:pt x="786" y="1389"/>
                    </a:lnTo>
                    <a:lnTo>
                      <a:pt x="739" y="1413"/>
                    </a:lnTo>
                    <a:lnTo>
                      <a:pt x="693" y="1430"/>
                    </a:lnTo>
                    <a:lnTo>
                      <a:pt x="656" y="1444"/>
                    </a:lnTo>
                    <a:lnTo>
                      <a:pt x="620" y="1456"/>
                    </a:lnTo>
                    <a:lnTo>
                      <a:pt x="574" y="1465"/>
                    </a:lnTo>
                    <a:lnTo>
                      <a:pt x="531" y="1472"/>
                    </a:lnTo>
                    <a:lnTo>
                      <a:pt x="473" y="1482"/>
                    </a:lnTo>
                    <a:lnTo>
                      <a:pt x="326" y="1496"/>
                    </a:lnTo>
                    <a:close/>
                  </a:path>
                </a:pathLst>
              </a:custGeom>
              <a:solidFill>
                <a:srgbClr val="000080"/>
              </a:solidFill>
              <a:ln w="4763">
                <a:solidFill>
                  <a:srgbClr val="000000"/>
                </a:solidFill>
                <a:round/>
                <a:headEnd/>
                <a:tailEnd/>
              </a:ln>
            </p:spPr>
            <p:txBody>
              <a:bodyPr/>
              <a:lstStyle/>
              <a:p>
                <a:endParaRPr lang="en-US"/>
              </a:p>
            </p:txBody>
          </p:sp>
          <p:sp>
            <p:nvSpPr>
              <p:cNvPr id="36364" name="Freeform 9">
                <a:extLst>
                  <a:ext uri="{FF2B5EF4-FFF2-40B4-BE49-F238E27FC236}">
                    <a16:creationId xmlns:a16="http://schemas.microsoft.com/office/drawing/2014/main" id="{D66A617A-00AE-42D6-9915-277AB5A90F03}"/>
                  </a:ext>
                </a:extLst>
              </p:cNvPr>
              <p:cNvSpPr>
                <a:spLocks/>
              </p:cNvSpPr>
              <p:nvPr/>
            </p:nvSpPr>
            <p:spPr bwMode="auto">
              <a:xfrm>
                <a:off x="2199" y="1672"/>
                <a:ext cx="441" cy="499"/>
              </a:xfrm>
              <a:custGeom>
                <a:avLst/>
                <a:gdLst>
                  <a:gd name="T0" fmla="*/ 1 w 1323"/>
                  <a:gd name="T1" fmla="*/ 0 h 1496"/>
                  <a:gd name="T2" fmla="*/ 1 w 1323"/>
                  <a:gd name="T3" fmla="*/ 0 h 1496"/>
                  <a:gd name="T4" fmla="*/ 1 w 1323"/>
                  <a:gd name="T5" fmla="*/ 0 h 1496"/>
                  <a:gd name="T6" fmla="*/ 1 w 1323"/>
                  <a:gd name="T7" fmla="*/ 0 h 1496"/>
                  <a:gd name="T8" fmla="*/ 1 w 1323"/>
                  <a:gd name="T9" fmla="*/ 0 h 1496"/>
                  <a:gd name="T10" fmla="*/ 1 w 1323"/>
                  <a:gd name="T11" fmla="*/ 0 h 1496"/>
                  <a:gd name="T12" fmla="*/ 1 w 1323"/>
                  <a:gd name="T13" fmla="*/ 0 h 1496"/>
                  <a:gd name="T14" fmla="*/ 2 w 1323"/>
                  <a:gd name="T15" fmla="*/ 0 h 1496"/>
                  <a:gd name="T16" fmla="*/ 2 w 1323"/>
                  <a:gd name="T17" fmla="*/ 0 h 1496"/>
                  <a:gd name="T18" fmla="*/ 2 w 1323"/>
                  <a:gd name="T19" fmla="*/ 1 h 1496"/>
                  <a:gd name="T20" fmla="*/ 2 w 1323"/>
                  <a:gd name="T21" fmla="*/ 1 h 1496"/>
                  <a:gd name="T22" fmla="*/ 2 w 1323"/>
                  <a:gd name="T23" fmla="*/ 1 h 1496"/>
                  <a:gd name="T24" fmla="*/ 2 w 1323"/>
                  <a:gd name="T25" fmla="*/ 1 h 1496"/>
                  <a:gd name="T26" fmla="*/ 2 w 1323"/>
                  <a:gd name="T27" fmla="*/ 1 h 1496"/>
                  <a:gd name="T28" fmla="*/ 2 w 1323"/>
                  <a:gd name="T29" fmla="*/ 1 h 1496"/>
                  <a:gd name="T30" fmla="*/ 2 w 1323"/>
                  <a:gd name="T31" fmla="*/ 1 h 1496"/>
                  <a:gd name="T32" fmla="*/ 2 w 1323"/>
                  <a:gd name="T33" fmla="*/ 1 h 1496"/>
                  <a:gd name="T34" fmla="*/ 2 w 1323"/>
                  <a:gd name="T35" fmla="*/ 2 h 1496"/>
                  <a:gd name="T36" fmla="*/ 1 w 1323"/>
                  <a:gd name="T37" fmla="*/ 2 h 1496"/>
                  <a:gd name="T38" fmla="*/ 1 w 1323"/>
                  <a:gd name="T39" fmla="*/ 2 h 1496"/>
                  <a:gd name="T40" fmla="*/ 1 w 1323"/>
                  <a:gd name="T41" fmla="*/ 2 h 1496"/>
                  <a:gd name="T42" fmla="*/ 1 w 1323"/>
                  <a:gd name="T43" fmla="*/ 2 h 1496"/>
                  <a:gd name="T44" fmla="*/ 1 w 1323"/>
                  <a:gd name="T45" fmla="*/ 2 h 1496"/>
                  <a:gd name="T46" fmla="*/ 0 w 1323"/>
                  <a:gd name="T47" fmla="*/ 2 h 1496"/>
                  <a:gd name="T48" fmla="*/ 0 w 1323"/>
                  <a:gd name="T49" fmla="*/ 1 h 1496"/>
                  <a:gd name="T50" fmla="*/ 1 w 1323"/>
                  <a:gd name="T51" fmla="*/ 2 h 1496"/>
                  <a:gd name="T52" fmla="*/ 1 w 1323"/>
                  <a:gd name="T53" fmla="*/ 1 h 1496"/>
                  <a:gd name="T54" fmla="*/ 1 w 1323"/>
                  <a:gd name="T55" fmla="*/ 1 h 1496"/>
                  <a:gd name="T56" fmla="*/ 1 w 1323"/>
                  <a:gd name="T57" fmla="*/ 1 h 1496"/>
                  <a:gd name="T58" fmla="*/ 1 w 1323"/>
                  <a:gd name="T59" fmla="*/ 1 h 1496"/>
                  <a:gd name="T60" fmla="*/ 1 w 1323"/>
                  <a:gd name="T61" fmla="*/ 1 h 1496"/>
                  <a:gd name="T62" fmla="*/ 1 w 1323"/>
                  <a:gd name="T63" fmla="*/ 1 h 1496"/>
                  <a:gd name="T64" fmla="*/ 2 w 1323"/>
                  <a:gd name="T65" fmla="*/ 1 h 1496"/>
                  <a:gd name="T66" fmla="*/ 2 w 1323"/>
                  <a:gd name="T67" fmla="*/ 1 h 1496"/>
                  <a:gd name="T68" fmla="*/ 1 w 1323"/>
                  <a:gd name="T69" fmla="*/ 1 h 1496"/>
                  <a:gd name="T70" fmla="*/ 1 w 1323"/>
                  <a:gd name="T71" fmla="*/ 0 h 1496"/>
                  <a:gd name="T72" fmla="*/ 1 w 1323"/>
                  <a:gd name="T73" fmla="*/ 0 h 1496"/>
                  <a:gd name="T74" fmla="*/ 1 w 1323"/>
                  <a:gd name="T75" fmla="*/ 0 h 1496"/>
                  <a:gd name="T76" fmla="*/ 1 w 1323"/>
                  <a:gd name="T77" fmla="*/ 0 h 1496"/>
                  <a:gd name="T78" fmla="*/ 1 w 1323"/>
                  <a:gd name="T79" fmla="*/ 0 h 1496"/>
                  <a:gd name="T80" fmla="*/ 1 w 1323"/>
                  <a:gd name="T81" fmla="*/ 0 h 1496"/>
                  <a:gd name="T82" fmla="*/ 1 w 1323"/>
                  <a:gd name="T83" fmla="*/ 0 h 1496"/>
                  <a:gd name="T84" fmla="*/ 0 w 1323"/>
                  <a:gd name="T85" fmla="*/ 0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3"/>
                  <a:gd name="T130" fmla="*/ 0 h 1496"/>
                  <a:gd name="T131" fmla="*/ 1323 w 1323"/>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3" h="1496">
                    <a:moveTo>
                      <a:pt x="326" y="0"/>
                    </a:moveTo>
                    <a:lnTo>
                      <a:pt x="483" y="4"/>
                    </a:lnTo>
                    <a:lnTo>
                      <a:pt x="537" y="9"/>
                    </a:lnTo>
                    <a:lnTo>
                      <a:pt x="603" y="20"/>
                    </a:lnTo>
                    <a:lnTo>
                      <a:pt x="653" y="29"/>
                    </a:lnTo>
                    <a:lnTo>
                      <a:pt x="702" y="43"/>
                    </a:lnTo>
                    <a:lnTo>
                      <a:pt x="752" y="57"/>
                    </a:lnTo>
                    <a:lnTo>
                      <a:pt x="796" y="74"/>
                    </a:lnTo>
                    <a:lnTo>
                      <a:pt x="850" y="95"/>
                    </a:lnTo>
                    <a:lnTo>
                      <a:pt x="915" y="126"/>
                    </a:lnTo>
                    <a:lnTo>
                      <a:pt x="965" y="153"/>
                    </a:lnTo>
                    <a:lnTo>
                      <a:pt x="1014" y="185"/>
                    </a:lnTo>
                    <a:lnTo>
                      <a:pt x="1047" y="211"/>
                    </a:lnTo>
                    <a:lnTo>
                      <a:pt x="1086" y="241"/>
                    </a:lnTo>
                    <a:lnTo>
                      <a:pt x="1113" y="264"/>
                    </a:lnTo>
                    <a:lnTo>
                      <a:pt x="1143" y="298"/>
                    </a:lnTo>
                    <a:lnTo>
                      <a:pt x="1170" y="328"/>
                    </a:lnTo>
                    <a:lnTo>
                      <a:pt x="1196" y="362"/>
                    </a:lnTo>
                    <a:lnTo>
                      <a:pt x="1217" y="388"/>
                    </a:lnTo>
                    <a:lnTo>
                      <a:pt x="1242" y="426"/>
                    </a:lnTo>
                    <a:lnTo>
                      <a:pt x="1267" y="469"/>
                    </a:lnTo>
                    <a:lnTo>
                      <a:pt x="1283" y="509"/>
                    </a:lnTo>
                    <a:lnTo>
                      <a:pt x="1297" y="545"/>
                    </a:lnTo>
                    <a:lnTo>
                      <a:pt x="1309" y="586"/>
                    </a:lnTo>
                    <a:lnTo>
                      <a:pt x="1319" y="630"/>
                    </a:lnTo>
                    <a:lnTo>
                      <a:pt x="1323" y="687"/>
                    </a:lnTo>
                    <a:lnTo>
                      <a:pt x="1320" y="735"/>
                    </a:lnTo>
                    <a:lnTo>
                      <a:pt x="1313" y="776"/>
                    </a:lnTo>
                    <a:lnTo>
                      <a:pt x="1306" y="817"/>
                    </a:lnTo>
                    <a:lnTo>
                      <a:pt x="1291" y="862"/>
                    </a:lnTo>
                    <a:lnTo>
                      <a:pt x="1278" y="899"/>
                    </a:lnTo>
                    <a:lnTo>
                      <a:pt x="1260" y="933"/>
                    </a:lnTo>
                    <a:lnTo>
                      <a:pt x="1233" y="978"/>
                    </a:lnTo>
                    <a:lnTo>
                      <a:pt x="1200" y="1027"/>
                    </a:lnTo>
                    <a:lnTo>
                      <a:pt x="1165" y="1068"/>
                    </a:lnTo>
                    <a:lnTo>
                      <a:pt x="1136" y="1101"/>
                    </a:lnTo>
                    <a:lnTo>
                      <a:pt x="1100" y="1135"/>
                    </a:lnTo>
                    <a:lnTo>
                      <a:pt x="1064" y="1162"/>
                    </a:lnTo>
                    <a:lnTo>
                      <a:pt x="1023" y="1192"/>
                    </a:lnTo>
                    <a:lnTo>
                      <a:pt x="970" y="1229"/>
                    </a:lnTo>
                    <a:lnTo>
                      <a:pt x="920" y="1256"/>
                    </a:lnTo>
                    <a:lnTo>
                      <a:pt x="863" y="1286"/>
                    </a:lnTo>
                    <a:lnTo>
                      <a:pt x="746" y="1328"/>
                    </a:lnTo>
                    <a:lnTo>
                      <a:pt x="651" y="1355"/>
                    </a:lnTo>
                    <a:lnTo>
                      <a:pt x="547" y="1375"/>
                    </a:lnTo>
                    <a:lnTo>
                      <a:pt x="463" y="1385"/>
                    </a:lnTo>
                    <a:lnTo>
                      <a:pt x="356" y="1392"/>
                    </a:lnTo>
                    <a:lnTo>
                      <a:pt x="356" y="1496"/>
                    </a:lnTo>
                    <a:lnTo>
                      <a:pt x="0" y="1259"/>
                    </a:lnTo>
                    <a:lnTo>
                      <a:pt x="361" y="1017"/>
                    </a:lnTo>
                    <a:lnTo>
                      <a:pt x="360" y="1125"/>
                    </a:lnTo>
                    <a:lnTo>
                      <a:pt x="467" y="1118"/>
                    </a:lnTo>
                    <a:lnTo>
                      <a:pt x="547" y="1105"/>
                    </a:lnTo>
                    <a:lnTo>
                      <a:pt x="630" y="1084"/>
                    </a:lnTo>
                    <a:lnTo>
                      <a:pt x="746" y="1041"/>
                    </a:lnTo>
                    <a:lnTo>
                      <a:pt x="801" y="1012"/>
                    </a:lnTo>
                    <a:lnTo>
                      <a:pt x="853" y="980"/>
                    </a:lnTo>
                    <a:lnTo>
                      <a:pt x="897" y="945"/>
                    </a:lnTo>
                    <a:lnTo>
                      <a:pt x="940" y="910"/>
                    </a:lnTo>
                    <a:lnTo>
                      <a:pt x="975" y="877"/>
                    </a:lnTo>
                    <a:lnTo>
                      <a:pt x="1004" y="840"/>
                    </a:lnTo>
                    <a:lnTo>
                      <a:pt x="1036" y="797"/>
                    </a:lnTo>
                    <a:lnTo>
                      <a:pt x="1064" y="746"/>
                    </a:lnTo>
                    <a:lnTo>
                      <a:pt x="1084" y="699"/>
                    </a:lnTo>
                    <a:lnTo>
                      <a:pt x="1094" y="656"/>
                    </a:lnTo>
                    <a:lnTo>
                      <a:pt x="1104" y="602"/>
                    </a:lnTo>
                    <a:lnTo>
                      <a:pt x="1105" y="551"/>
                    </a:lnTo>
                    <a:lnTo>
                      <a:pt x="1103" y="515"/>
                    </a:lnTo>
                    <a:lnTo>
                      <a:pt x="1097" y="477"/>
                    </a:lnTo>
                    <a:lnTo>
                      <a:pt x="1084" y="432"/>
                    </a:lnTo>
                    <a:lnTo>
                      <a:pt x="1067" y="388"/>
                    </a:lnTo>
                    <a:lnTo>
                      <a:pt x="1047" y="347"/>
                    </a:lnTo>
                    <a:lnTo>
                      <a:pt x="1020" y="307"/>
                    </a:lnTo>
                    <a:lnTo>
                      <a:pt x="973" y="247"/>
                    </a:lnTo>
                    <a:lnTo>
                      <a:pt x="932" y="208"/>
                    </a:lnTo>
                    <a:lnTo>
                      <a:pt x="880" y="167"/>
                    </a:lnTo>
                    <a:lnTo>
                      <a:pt x="827" y="131"/>
                    </a:lnTo>
                    <a:lnTo>
                      <a:pt x="786" y="108"/>
                    </a:lnTo>
                    <a:lnTo>
                      <a:pt x="739" y="84"/>
                    </a:lnTo>
                    <a:lnTo>
                      <a:pt x="693" y="66"/>
                    </a:lnTo>
                    <a:lnTo>
                      <a:pt x="656" y="53"/>
                    </a:lnTo>
                    <a:lnTo>
                      <a:pt x="620" y="42"/>
                    </a:lnTo>
                    <a:lnTo>
                      <a:pt x="574" y="32"/>
                    </a:lnTo>
                    <a:lnTo>
                      <a:pt x="531" y="25"/>
                    </a:lnTo>
                    <a:lnTo>
                      <a:pt x="473" y="15"/>
                    </a:lnTo>
                    <a:lnTo>
                      <a:pt x="326" y="0"/>
                    </a:lnTo>
                    <a:close/>
                  </a:path>
                </a:pathLst>
              </a:custGeom>
              <a:solidFill>
                <a:srgbClr val="000080"/>
              </a:solidFill>
              <a:ln w="4763">
                <a:solidFill>
                  <a:srgbClr val="000000"/>
                </a:solidFill>
                <a:round/>
                <a:headEnd/>
                <a:tailEnd/>
              </a:ln>
            </p:spPr>
            <p:txBody>
              <a:bodyPr/>
              <a:lstStyle/>
              <a:p>
                <a:endParaRPr lang="en-US"/>
              </a:p>
            </p:txBody>
          </p:sp>
          <p:sp>
            <p:nvSpPr>
              <p:cNvPr id="36365" name="Freeform 10">
                <a:extLst>
                  <a:ext uri="{FF2B5EF4-FFF2-40B4-BE49-F238E27FC236}">
                    <a16:creationId xmlns:a16="http://schemas.microsoft.com/office/drawing/2014/main" id="{FBAEBBB3-763F-4D03-8E06-D47BF40CB9E4}"/>
                  </a:ext>
                </a:extLst>
              </p:cNvPr>
              <p:cNvSpPr>
                <a:spLocks/>
              </p:cNvSpPr>
              <p:nvPr/>
            </p:nvSpPr>
            <p:spPr bwMode="auto">
              <a:xfrm>
                <a:off x="1741" y="1678"/>
                <a:ext cx="441" cy="499"/>
              </a:xfrm>
              <a:custGeom>
                <a:avLst/>
                <a:gdLst>
                  <a:gd name="T0" fmla="*/ 1 w 1324"/>
                  <a:gd name="T1" fmla="*/ 0 h 1496"/>
                  <a:gd name="T2" fmla="*/ 1 w 1324"/>
                  <a:gd name="T3" fmla="*/ 0 h 1496"/>
                  <a:gd name="T4" fmla="*/ 1 w 1324"/>
                  <a:gd name="T5" fmla="*/ 0 h 1496"/>
                  <a:gd name="T6" fmla="*/ 1 w 1324"/>
                  <a:gd name="T7" fmla="*/ 0 h 1496"/>
                  <a:gd name="T8" fmla="*/ 1 w 1324"/>
                  <a:gd name="T9" fmla="*/ 0 h 1496"/>
                  <a:gd name="T10" fmla="*/ 0 w 1324"/>
                  <a:gd name="T11" fmla="*/ 0 h 1496"/>
                  <a:gd name="T12" fmla="*/ 0 w 1324"/>
                  <a:gd name="T13" fmla="*/ 0 h 1496"/>
                  <a:gd name="T14" fmla="*/ 0 w 1324"/>
                  <a:gd name="T15" fmla="*/ 0 h 1496"/>
                  <a:gd name="T16" fmla="*/ 0 w 1324"/>
                  <a:gd name="T17" fmla="*/ 0 h 1496"/>
                  <a:gd name="T18" fmla="*/ 0 w 1324"/>
                  <a:gd name="T19" fmla="*/ 1 h 1496"/>
                  <a:gd name="T20" fmla="*/ 0 w 1324"/>
                  <a:gd name="T21" fmla="*/ 1 h 1496"/>
                  <a:gd name="T22" fmla="*/ 0 w 1324"/>
                  <a:gd name="T23" fmla="*/ 1 h 1496"/>
                  <a:gd name="T24" fmla="*/ 0 w 1324"/>
                  <a:gd name="T25" fmla="*/ 1 h 1496"/>
                  <a:gd name="T26" fmla="*/ 0 w 1324"/>
                  <a:gd name="T27" fmla="*/ 1 h 1496"/>
                  <a:gd name="T28" fmla="*/ 0 w 1324"/>
                  <a:gd name="T29" fmla="*/ 1 h 1496"/>
                  <a:gd name="T30" fmla="*/ 0 w 1324"/>
                  <a:gd name="T31" fmla="*/ 1 h 1496"/>
                  <a:gd name="T32" fmla="*/ 0 w 1324"/>
                  <a:gd name="T33" fmla="*/ 1 h 1496"/>
                  <a:gd name="T34" fmla="*/ 0 w 1324"/>
                  <a:gd name="T35" fmla="*/ 2 h 1496"/>
                  <a:gd name="T36" fmla="*/ 0 w 1324"/>
                  <a:gd name="T37" fmla="*/ 2 h 1496"/>
                  <a:gd name="T38" fmla="*/ 0 w 1324"/>
                  <a:gd name="T39" fmla="*/ 2 h 1496"/>
                  <a:gd name="T40" fmla="*/ 1 w 1324"/>
                  <a:gd name="T41" fmla="*/ 2 h 1496"/>
                  <a:gd name="T42" fmla="*/ 1 w 1324"/>
                  <a:gd name="T43" fmla="*/ 2 h 1496"/>
                  <a:gd name="T44" fmla="*/ 1 w 1324"/>
                  <a:gd name="T45" fmla="*/ 2 h 1496"/>
                  <a:gd name="T46" fmla="*/ 1 w 1324"/>
                  <a:gd name="T47" fmla="*/ 2 h 1496"/>
                  <a:gd name="T48" fmla="*/ 1 w 1324"/>
                  <a:gd name="T49" fmla="*/ 1 h 1496"/>
                  <a:gd name="T50" fmla="*/ 1 w 1324"/>
                  <a:gd name="T51" fmla="*/ 2 h 1496"/>
                  <a:gd name="T52" fmla="*/ 1 w 1324"/>
                  <a:gd name="T53" fmla="*/ 1 h 1496"/>
                  <a:gd name="T54" fmla="*/ 1 w 1324"/>
                  <a:gd name="T55" fmla="*/ 1 h 1496"/>
                  <a:gd name="T56" fmla="*/ 1 w 1324"/>
                  <a:gd name="T57" fmla="*/ 1 h 1496"/>
                  <a:gd name="T58" fmla="*/ 0 w 1324"/>
                  <a:gd name="T59" fmla="*/ 1 h 1496"/>
                  <a:gd name="T60" fmla="*/ 0 w 1324"/>
                  <a:gd name="T61" fmla="*/ 1 h 1496"/>
                  <a:gd name="T62" fmla="*/ 0 w 1324"/>
                  <a:gd name="T63" fmla="*/ 1 h 1496"/>
                  <a:gd name="T64" fmla="*/ 0 w 1324"/>
                  <a:gd name="T65" fmla="*/ 1 h 1496"/>
                  <a:gd name="T66" fmla="*/ 0 w 1324"/>
                  <a:gd name="T67" fmla="*/ 1 h 1496"/>
                  <a:gd name="T68" fmla="*/ 0 w 1324"/>
                  <a:gd name="T69" fmla="*/ 1 h 1496"/>
                  <a:gd name="T70" fmla="*/ 0 w 1324"/>
                  <a:gd name="T71" fmla="*/ 0 h 1496"/>
                  <a:gd name="T72" fmla="*/ 0 w 1324"/>
                  <a:gd name="T73" fmla="*/ 0 h 1496"/>
                  <a:gd name="T74" fmla="*/ 1 w 1324"/>
                  <a:gd name="T75" fmla="*/ 0 h 1496"/>
                  <a:gd name="T76" fmla="*/ 1 w 1324"/>
                  <a:gd name="T77" fmla="*/ 0 h 1496"/>
                  <a:gd name="T78" fmla="*/ 1 w 1324"/>
                  <a:gd name="T79" fmla="*/ 0 h 1496"/>
                  <a:gd name="T80" fmla="*/ 1 w 1324"/>
                  <a:gd name="T81" fmla="*/ 0 h 1496"/>
                  <a:gd name="T82" fmla="*/ 1 w 1324"/>
                  <a:gd name="T83" fmla="*/ 0 h 1496"/>
                  <a:gd name="T84" fmla="*/ 1 w 1324"/>
                  <a:gd name="T85" fmla="*/ 0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4"/>
                  <a:gd name="T130" fmla="*/ 0 h 1496"/>
                  <a:gd name="T131" fmla="*/ 1324 w 1324"/>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4" h="1496">
                    <a:moveTo>
                      <a:pt x="997" y="0"/>
                    </a:moveTo>
                    <a:lnTo>
                      <a:pt x="840" y="3"/>
                    </a:lnTo>
                    <a:lnTo>
                      <a:pt x="787" y="9"/>
                    </a:lnTo>
                    <a:lnTo>
                      <a:pt x="721" y="20"/>
                    </a:lnTo>
                    <a:lnTo>
                      <a:pt x="671" y="29"/>
                    </a:lnTo>
                    <a:lnTo>
                      <a:pt x="622" y="41"/>
                    </a:lnTo>
                    <a:lnTo>
                      <a:pt x="572" y="57"/>
                    </a:lnTo>
                    <a:lnTo>
                      <a:pt x="527" y="74"/>
                    </a:lnTo>
                    <a:lnTo>
                      <a:pt x="474" y="95"/>
                    </a:lnTo>
                    <a:lnTo>
                      <a:pt x="409" y="125"/>
                    </a:lnTo>
                    <a:lnTo>
                      <a:pt x="359" y="153"/>
                    </a:lnTo>
                    <a:lnTo>
                      <a:pt x="310" y="185"/>
                    </a:lnTo>
                    <a:lnTo>
                      <a:pt x="276" y="210"/>
                    </a:lnTo>
                    <a:lnTo>
                      <a:pt x="237" y="241"/>
                    </a:lnTo>
                    <a:lnTo>
                      <a:pt x="209" y="264"/>
                    </a:lnTo>
                    <a:lnTo>
                      <a:pt x="180" y="298"/>
                    </a:lnTo>
                    <a:lnTo>
                      <a:pt x="154" y="328"/>
                    </a:lnTo>
                    <a:lnTo>
                      <a:pt x="127" y="361"/>
                    </a:lnTo>
                    <a:lnTo>
                      <a:pt x="107" y="388"/>
                    </a:lnTo>
                    <a:lnTo>
                      <a:pt x="81" y="426"/>
                    </a:lnTo>
                    <a:lnTo>
                      <a:pt x="57" y="468"/>
                    </a:lnTo>
                    <a:lnTo>
                      <a:pt x="40" y="509"/>
                    </a:lnTo>
                    <a:lnTo>
                      <a:pt x="27" y="545"/>
                    </a:lnTo>
                    <a:lnTo>
                      <a:pt x="14" y="586"/>
                    </a:lnTo>
                    <a:lnTo>
                      <a:pt x="4" y="630"/>
                    </a:lnTo>
                    <a:lnTo>
                      <a:pt x="0" y="687"/>
                    </a:lnTo>
                    <a:lnTo>
                      <a:pt x="3" y="735"/>
                    </a:lnTo>
                    <a:lnTo>
                      <a:pt x="10" y="775"/>
                    </a:lnTo>
                    <a:lnTo>
                      <a:pt x="18" y="817"/>
                    </a:lnTo>
                    <a:lnTo>
                      <a:pt x="32" y="862"/>
                    </a:lnTo>
                    <a:lnTo>
                      <a:pt x="46" y="899"/>
                    </a:lnTo>
                    <a:lnTo>
                      <a:pt x="64" y="933"/>
                    </a:lnTo>
                    <a:lnTo>
                      <a:pt x="90" y="978"/>
                    </a:lnTo>
                    <a:lnTo>
                      <a:pt x="124" y="1027"/>
                    </a:lnTo>
                    <a:lnTo>
                      <a:pt x="158" y="1068"/>
                    </a:lnTo>
                    <a:lnTo>
                      <a:pt x="187" y="1101"/>
                    </a:lnTo>
                    <a:lnTo>
                      <a:pt x="224" y="1135"/>
                    </a:lnTo>
                    <a:lnTo>
                      <a:pt x="260" y="1161"/>
                    </a:lnTo>
                    <a:lnTo>
                      <a:pt x="301" y="1192"/>
                    </a:lnTo>
                    <a:lnTo>
                      <a:pt x="353" y="1229"/>
                    </a:lnTo>
                    <a:lnTo>
                      <a:pt x="403" y="1255"/>
                    </a:lnTo>
                    <a:lnTo>
                      <a:pt x="460" y="1286"/>
                    </a:lnTo>
                    <a:lnTo>
                      <a:pt x="577" y="1328"/>
                    </a:lnTo>
                    <a:lnTo>
                      <a:pt x="673" y="1355"/>
                    </a:lnTo>
                    <a:lnTo>
                      <a:pt x="777" y="1375"/>
                    </a:lnTo>
                    <a:lnTo>
                      <a:pt x="860" y="1385"/>
                    </a:lnTo>
                    <a:lnTo>
                      <a:pt x="967" y="1392"/>
                    </a:lnTo>
                    <a:lnTo>
                      <a:pt x="967" y="1496"/>
                    </a:lnTo>
                    <a:lnTo>
                      <a:pt x="1324" y="1259"/>
                    </a:lnTo>
                    <a:lnTo>
                      <a:pt x="963" y="1017"/>
                    </a:lnTo>
                    <a:lnTo>
                      <a:pt x="964" y="1125"/>
                    </a:lnTo>
                    <a:lnTo>
                      <a:pt x="857" y="1118"/>
                    </a:lnTo>
                    <a:lnTo>
                      <a:pt x="777" y="1104"/>
                    </a:lnTo>
                    <a:lnTo>
                      <a:pt x="693" y="1084"/>
                    </a:lnTo>
                    <a:lnTo>
                      <a:pt x="577" y="1041"/>
                    </a:lnTo>
                    <a:lnTo>
                      <a:pt x="523" y="1012"/>
                    </a:lnTo>
                    <a:lnTo>
                      <a:pt x="470" y="980"/>
                    </a:lnTo>
                    <a:lnTo>
                      <a:pt x="427" y="944"/>
                    </a:lnTo>
                    <a:lnTo>
                      <a:pt x="383" y="910"/>
                    </a:lnTo>
                    <a:lnTo>
                      <a:pt x="349" y="876"/>
                    </a:lnTo>
                    <a:lnTo>
                      <a:pt x="320" y="840"/>
                    </a:lnTo>
                    <a:lnTo>
                      <a:pt x="287" y="797"/>
                    </a:lnTo>
                    <a:lnTo>
                      <a:pt x="260" y="746"/>
                    </a:lnTo>
                    <a:lnTo>
                      <a:pt x="240" y="699"/>
                    </a:lnTo>
                    <a:lnTo>
                      <a:pt x="230" y="656"/>
                    </a:lnTo>
                    <a:lnTo>
                      <a:pt x="219" y="602"/>
                    </a:lnTo>
                    <a:lnTo>
                      <a:pt x="218" y="551"/>
                    </a:lnTo>
                    <a:lnTo>
                      <a:pt x="221" y="515"/>
                    </a:lnTo>
                    <a:lnTo>
                      <a:pt x="226" y="477"/>
                    </a:lnTo>
                    <a:lnTo>
                      <a:pt x="240" y="432"/>
                    </a:lnTo>
                    <a:lnTo>
                      <a:pt x="256" y="388"/>
                    </a:lnTo>
                    <a:lnTo>
                      <a:pt x="276" y="347"/>
                    </a:lnTo>
                    <a:lnTo>
                      <a:pt x="303" y="307"/>
                    </a:lnTo>
                    <a:lnTo>
                      <a:pt x="351" y="247"/>
                    </a:lnTo>
                    <a:lnTo>
                      <a:pt x="391" y="208"/>
                    </a:lnTo>
                    <a:lnTo>
                      <a:pt x="443" y="167"/>
                    </a:lnTo>
                    <a:lnTo>
                      <a:pt x="497" y="131"/>
                    </a:lnTo>
                    <a:lnTo>
                      <a:pt x="537" y="108"/>
                    </a:lnTo>
                    <a:lnTo>
                      <a:pt x="585" y="84"/>
                    </a:lnTo>
                    <a:lnTo>
                      <a:pt x="631" y="66"/>
                    </a:lnTo>
                    <a:lnTo>
                      <a:pt x="666" y="53"/>
                    </a:lnTo>
                    <a:lnTo>
                      <a:pt x="703" y="40"/>
                    </a:lnTo>
                    <a:lnTo>
                      <a:pt x="750" y="30"/>
                    </a:lnTo>
                    <a:lnTo>
                      <a:pt x="792" y="25"/>
                    </a:lnTo>
                    <a:lnTo>
                      <a:pt x="850" y="15"/>
                    </a:lnTo>
                    <a:lnTo>
                      <a:pt x="997" y="0"/>
                    </a:lnTo>
                    <a:close/>
                  </a:path>
                </a:pathLst>
              </a:custGeom>
              <a:solidFill>
                <a:srgbClr val="000080"/>
              </a:solidFill>
              <a:ln w="4763">
                <a:solidFill>
                  <a:srgbClr val="000000"/>
                </a:solidFill>
                <a:round/>
                <a:headEnd/>
                <a:tailEnd/>
              </a:ln>
            </p:spPr>
            <p:txBody>
              <a:bodyPr/>
              <a:lstStyle/>
              <a:p>
                <a:endParaRPr lang="en-US"/>
              </a:p>
            </p:txBody>
          </p:sp>
          <p:sp>
            <p:nvSpPr>
              <p:cNvPr id="36366" name="Freeform 11">
                <a:extLst>
                  <a:ext uri="{FF2B5EF4-FFF2-40B4-BE49-F238E27FC236}">
                    <a16:creationId xmlns:a16="http://schemas.microsoft.com/office/drawing/2014/main" id="{17252720-8712-4B7E-B9FC-E3D2FE73E3AE}"/>
                  </a:ext>
                </a:extLst>
              </p:cNvPr>
              <p:cNvSpPr>
                <a:spLocks/>
              </p:cNvSpPr>
              <p:nvPr/>
            </p:nvSpPr>
            <p:spPr bwMode="auto">
              <a:xfrm>
                <a:off x="1739" y="1340"/>
                <a:ext cx="441" cy="499"/>
              </a:xfrm>
              <a:custGeom>
                <a:avLst/>
                <a:gdLst>
                  <a:gd name="T0" fmla="*/ 1 w 1324"/>
                  <a:gd name="T1" fmla="*/ 2 h 1496"/>
                  <a:gd name="T2" fmla="*/ 1 w 1324"/>
                  <a:gd name="T3" fmla="*/ 2 h 1496"/>
                  <a:gd name="T4" fmla="*/ 1 w 1324"/>
                  <a:gd name="T5" fmla="*/ 2 h 1496"/>
                  <a:gd name="T6" fmla="*/ 1 w 1324"/>
                  <a:gd name="T7" fmla="*/ 2 h 1496"/>
                  <a:gd name="T8" fmla="*/ 1 w 1324"/>
                  <a:gd name="T9" fmla="*/ 2 h 1496"/>
                  <a:gd name="T10" fmla="*/ 0 w 1324"/>
                  <a:gd name="T11" fmla="*/ 2 h 1496"/>
                  <a:gd name="T12" fmla="*/ 0 w 1324"/>
                  <a:gd name="T13" fmla="*/ 2 h 1496"/>
                  <a:gd name="T14" fmla="*/ 0 w 1324"/>
                  <a:gd name="T15" fmla="*/ 2 h 1496"/>
                  <a:gd name="T16" fmla="*/ 0 w 1324"/>
                  <a:gd name="T17" fmla="*/ 2 h 1496"/>
                  <a:gd name="T18" fmla="*/ 0 w 1324"/>
                  <a:gd name="T19" fmla="*/ 1 h 1496"/>
                  <a:gd name="T20" fmla="*/ 0 w 1324"/>
                  <a:gd name="T21" fmla="*/ 1 h 1496"/>
                  <a:gd name="T22" fmla="*/ 0 w 1324"/>
                  <a:gd name="T23" fmla="*/ 1 h 1496"/>
                  <a:gd name="T24" fmla="*/ 0 w 1324"/>
                  <a:gd name="T25" fmla="*/ 1 h 1496"/>
                  <a:gd name="T26" fmla="*/ 0 w 1324"/>
                  <a:gd name="T27" fmla="*/ 1 h 1496"/>
                  <a:gd name="T28" fmla="*/ 0 w 1324"/>
                  <a:gd name="T29" fmla="*/ 1 h 1496"/>
                  <a:gd name="T30" fmla="*/ 0 w 1324"/>
                  <a:gd name="T31" fmla="*/ 1 h 1496"/>
                  <a:gd name="T32" fmla="*/ 0 w 1324"/>
                  <a:gd name="T33" fmla="*/ 1 h 1496"/>
                  <a:gd name="T34" fmla="*/ 0 w 1324"/>
                  <a:gd name="T35" fmla="*/ 1 h 1496"/>
                  <a:gd name="T36" fmla="*/ 0 w 1324"/>
                  <a:gd name="T37" fmla="*/ 0 h 1496"/>
                  <a:gd name="T38" fmla="*/ 0 w 1324"/>
                  <a:gd name="T39" fmla="*/ 0 h 1496"/>
                  <a:gd name="T40" fmla="*/ 1 w 1324"/>
                  <a:gd name="T41" fmla="*/ 0 h 1496"/>
                  <a:gd name="T42" fmla="*/ 1 w 1324"/>
                  <a:gd name="T43" fmla="*/ 0 h 1496"/>
                  <a:gd name="T44" fmla="*/ 1 w 1324"/>
                  <a:gd name="T45" fmla="*/ 0 h 1496"/>
                  <a:gd name="T46" fmla="*/ 1 w 1324"/>
                  <a:gd name="T47" fmla="*/ 0 h 1496"/>
                  <a:gd name="T48" fmla="*/ 1 w 1324"/>
                  <a:gd name="T49" fmla="*/ 1 h 1496"/>
                  <a:gd name="T50" fmla="*/ 1 w 1324"/>
                  <a:gd name="T51" fmla="*/ 1 h 1496"/>
                  <a:gd name="T52" fmla="*/ 1 w 1324"/>
                  <a:gd name="T53" fmla="*/ 1 h 1496"/>
                  <a:gd name="T54" fmla="*/ 1 w 1324"/>
                  <a:gd name="T55" fmla="*/ 1 h 1496"/>
                  <a:gd name="T56" fmla="*/ 1 w 1324"/>
                  <a:gd name="T57" fmla="*/ 1 h 1496"/>
                  <a:gd name="T58" fmla="*/ 0 w 1324"/>
                  <a:gd name="T59" fmla="*/ 1 h 1496"/>
                  <a:gd name="T60" fmla="*/ 0 w 1324"/>
                  <a:gd name="T61" fmla="*/ 1 h 1496"/>
                  <a:gd name="T62" fmla="*/ 0 w 1324"/>
                  <a:gd name="T63" fmla="*/ 1 h 1496"/>
                  <a:gd name="T64" fmla="*/ 0 w 1324"/>
                  <a:gd name="T65" fmla="*/ 1 h 1496"/>
                  <a:gd name="T66" fmla="*/ 0 w 1324"/>
                  <a:gd name="T67" fmla="*/ 1 h 1496"/>
                  <a:gd name="T68" fmla="*/ 0 w 1324"/>
                  <a:gd name="T69" fmla="*/ 1 h 1496"/>
                  <a:gd name="T70" fmla="*/ 0 w 1324"/>
                  <a:gd name="T71" fmla="*/ 2 h 1496"/>
                  <a:gd name="T72" fmla="*/ 0 w 1324"/>
                  <a:gd name="T73" fmla="*/ 2 h 1496"/>
                  <a:gd name="T74" fmla="*/ 1 w 1324"/>
                  <a:gd name="T75" fmla="*/ 2 h 1496"/>
                  <a:gd name="T76" fmla="*/ 1 w 1324"/>
                  <a:gd name="T77" fmla="*/ 2 h 1496"/>
                  <a:gd name="T78" fmla="*/ 1 w 1324"/>
                  <a:gd name="T79" fmla="*/ 2 h 1496"/>
                  <a:gd name="T80" fmla="*/ 1 w 1324"/>
                  <a:gd name="T81" fmla="*/ 2 h 1496"/>
                  <a:gd name="T82" fmla="*/ 1 w 1324"/>
                  <a:gd name="T83" fmla="*/ 2 h 1496"/>
                  <a:gd name="T84" fmla="*/ 1 w 1324"/>
                  <a:gd name="T85" fmla="*/ 2 h 14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24"/>
                  <a:gd name="T130" fmla="*/ 0 h 1496"/>
                  <a:gd name="T131" fmla="*/ 1324 w 1324"/>
                  <a:gd name="T132" fmla="*/ 1496 h 14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24" h="1496">
                    <a:moveTo>
                      <a:pt x="998" y="1496"/>
                    </a:moveTo>
                    <a:lnTo>
                      <a:pt x="840" y="1493"/>
                    </a:lnTo>
                    <a:lnTo>
                      <a:pt x="787" y="1487"/>
                    </a:lnTo>
                    <a:lnTo>
                      <a:pt x="721" y="1476"/>
                    </a:lnTo>
                    <a:lnTo>
                      <a:pt x="671" y="1467"/>
                    </a:lnTo>
                    <a:lnTo>
                      <a:pt x="622" y="1455"/>
                    </a:lnTo>
                    <a:lnTo>
                      <a:pt x="572" y="1439"/>
                    </a:lnTo>
                    <a:lnTo>
                      <a:pt x="527" y="1422"/>
                    </a:lnTo>
                    <a:lnTo>
                      <a:pt x="474" y="1401"/>
                    </a:lnTo>
                    <a:lnTo>
                      <a:pt x="409" y="1371"/>
                    </a:lnTo>
                    <a:lnTo>
                      <a:pt x="359" y="1343"/>
                    </a:lnTo>
                    <a:lnTo>
                      <a:pt x="310" y="1312"/>
                    </a:lnTo>
                    <a:lnTo>
                      <a:pt x="277" y="1286"/>
                    </a:lnTo>
                    <a:lnTo>
                      <a:pt x="238" y="1256"/>
                    </a:lnTo>
                    <a:lnTo>
                      <a:pt x="211" y="1232"/>
                    </a:lnTo>
                    <a:lnTo>
                      <a:pt x="181" y="1199"/>
                    </a:lnTo>
                    <a:lnTo>
                      <a:pt x="154" y="1168"/>
                    </a:lnTo>
                    <a:lnTo>
                      <a:pt x="127" y="1135"/>
                    </a:lnTo>
                    <a:lnTo>
                      <a:pt x="107" y="1108"/>
                    </a:lnTo>
                    <a:lnTo>
                      <a:pt x="82" y="1070"/>
                    </a:lnTo>
                    <a:lnTo>
                      <a:pt x="57" y="1029"/>
                    </a:lnTo>
                    <a:lnTo>
                      <a:pt x="41" y="987"/>
                    </a:lnTo>
                    <a:lnTo>
                      <a:pt x="27" y="951"/>
                    </a:lnTo>
                    <a:lnTo>
                      <a:pt x="15" y="910"/>
                    </a:lnTo>
                    <a:lnTo>
                      <a:pt x="5" y="866"/>
                    </a:lnTo>
                    <a:lnTo>
                      <a:pt x="0" y="809"/>
                    </a:lnTo>
                    <a:lnTo>
                      <a:pt x="4" y="761"/>
                    </a:lnTo>
                    <a:lnTo>
                      <a:pt x="10" y="721"/>
                    </a:lnTo>
                    <a:lnTo>
                      <a:pt x="18" y="679"/>
                    </a:lnTo>
                    <a:lnTo>
                      <a:pt x="33" y="635"/>
                    </a:lnTo>
                    <a:lnTo>
                      <a:pt x="46" y="598"/>
                    </a:lnTo>
                    <a:lnTo>
                      <a:pt x="64" y="563"/>
                    </a:lnTo>
                    <a:lnTo>
                      <a:pt x="91" y="518"/>
                    </a:lnTo>
                    <a:lnTo>
                      <a:pt x="124" y="469"/>
                    </a:lnTo>
                    <a:lnTo>
                      <a:pt x="159" y="429"/>
                    </a:lnTo>
                    <a:lnTo>
                      <a:pt x="188" y="395"/>
                    </a:lnTo>
                    <a:lnTo>
                      <a:pt x="224" y="362"/>
                    </a:lnTo>
                    <a:lnTo>
                      <a:pt x="260" y="335"/>
                    </a:lnTo>
                    <a:lnTo>
                      <a:pt x="301" y="305"/>
                    </a:lnTo>
                    <a:lnTo>
                      <a:pt x="354" y="268"/>
                    </a:lnTo>
                    <a:lnTo>
                      <a:pt x="404" y="241"/>
                    </a:lnTo>
                    <a:lnTo>
                      <a:pt x="461" y="211"/>
                    </a:lnTo>
                    <a:lnTo>
                      <a:pt x="578" y="168"/>
                    </a:lnTo>
                    <a:lnTo>
                      <a:pt x="673" y="141"/>
                    </a:lnTo>
                    <a:lnTo>
                      <a:pt x="777" y="121"/>
                    </a:lnTo>
                    <a:lnTo>
                      <a:pt x="861" y="111"/>
                    </a:lnTo>
                    <a:lnTo>
                      <a:pt x="968" y="104"/>
                    </a:lnTo>
                    <a:lnTo>
                      <a:pt x="968" y="0"/>
                    </a:lnTo>
                    <a:lnTo>
                      <a:pt x="1324" y="237"/>
                    </a:lnTo>
                    <a:lnTo>
                      <a:pt x="963" y="479"/>
                    </a:lnTo>
                    <a:lnTo>
                      <a:pt x="964" y="372"/>
                    </a:lnTo>
                    <a:lnTo>
                      <a:pt x="857" y="378"/>
                    </a:lnTo>
                    <a:lnTo>
                      <a:pt x="777" y="392"/>
                    </a:lnTo>
                    <a:lnTo>
                      <a:pt x="693" y="412"/>
                    </a:lnTo>
                    <a:lnTo>
                      <a:pt x="578" y="456"/>
                    </a:lnTo>
                    <a:lnTo>
                      <a:pt x="523" y="485"/>
                    </a:lnTo>
                    <a:lnTo>
                      <a:pt x="471" y="516"/>
                    </a:lnTo>
                    <a:lnTo>
                      <a:pt x="427" y="552"/>
                    </a:lnTo>
                    <a:lnTo>
                      <a:pt x="384" y="587"/>
                    </a:lnTo>
                    <a:lnTo>
                      <a:pt x="349" y="620"/>
                    </a:lnTo>
                    <a:lnTo>
                      <a:pt x="320" y="656"/>
                    </a:lnTo>
                    <a:lnTo>
                      <a:pt x="288" y="700"/>
                    </a:lnTo>
                    <a:lnTo>
                      <a:pt x="260" y="750"/>
                    </a:lnTo>
                    <a:lnTo>
                      <a:pt x="240" y="797"/>
                    </a:lnTo>
                    <a:lnTo>
                      <a:pt x="230" y="841"/>
                    </a:lnTo>
                    <a:lnTo>
                      <a:pt x="220" y="894"/>
                    </a:lnTo>
                    <a:lnTo>
                      <a:pt x="219" y="946"/>
                    </a:lnTo>
                    <a:lnTo>
                      <a:pt x="221" y="982"/>
                    </a:lnTo>
                    <a:lnTo>
                      <a:pt x="227" y="1020"/>
                    </a:lnTo>
                    <a:lnTo>
                      <a:pt x="240" y="1064"/>
                    </a:lnTo>
                    <a:lnTo>
                      <a:pt x="257" y="1108"/>
                    </a:lnTo>
                    <a:lnTo>
                      <a:pt x="277" y="1149"/>
                    </a:lnTo>
                    <a:lnTo>
                      <a:pt x="303" y="1190"/>
                    </a:lnTo>
                    <a:lnTo>
                      <a:pt x="351" y="1249"/>
                    </a:lnTo>
                    <a:lnTo>
                      <a:pt x="391" y="1288"/>
                    </a:lnTo>
                    <a:lnTo>
                      <a:pt x="444" y="1329"/>
                    </a:lnTo>
                    <a:lnTo>
                      <a:pt x="497" y="1365"/>
                    </a:lnTo>
                    <a:lnTo>
                      <a:pt x="537" y="1389"/>
                    </a:lnTo>
                    <a:lnTo>
                      <a:pt x="585" y="1412"/>
                    </a:lnTo>
                    <a:lnTo>
                      <a:pt x="631" y="1430"/>
                    </a:lnTo>
                    <a:lnTo>
                      <a:pt x="668" y="1444"/>
                    </a:lnTo>
                    <a:lnTo>
                      <a:pt x="703" y="1456"/>
                    </a:lnTo>
                    <a:lnTo>
                      <a:pt x="750" y="1466"/>
                    </a:lnTo>
                    <a:lnTo>
                      <a:pt x="793" y="1472"/>
                    </a:lnTo>
                    <a:lnTo>
                      <a:pt x="851" y="1482"/>
                    </a:lnTo>
                    <a:lnTo>
                      <a:pt x="998" y="1496"/>
                    </a:lnTo>
                    <a:close/>
                  </a:path>
                </a:pathLst>
              </a:custGeom>
              <a:solidFill>
                <a:srgbClr val="000080"/>
              </a:solidFill>
              <a:ln w="4763">
                <a:solidFill>
                  <a:srgbClr val="000000"/>
                </a:solidFill>
                <a:round/>
                <a:headEnd/>
                <a:tailEnd/>
              </a:ln>
            </p:spPr>
            <p:txBody>
              <a:bodyPr/>
              <a:lstStyle/>
              <a:p>
                <a:endParaRPr lang="en-US"/>
              </a:p>
            </p:txBody>
          </p:sp>
        </p:grpSp>
        <p:grpSp>
          <p:nvGrpSpPr>
            <p:cNvPr id="36210" name="Group 12">
              <a:extLst>
                <a:ext uri="{FF2B5EF4-FFF2-40B4-BE49-F238E27FC236}">
                  <a16:creationId xmlns:a16="http://schemas.microsoft.com/office/drawing/2014/main" id="{4D14FD25-A2BE-42C5-818D-6EA569BEC50C}"/>
                </a:ext>
              </a:extLst>
            </p:cNvPr>
            <p:cNvGrpSpPr>
              <a:grpSpLocks/>
            </p:cNvGrpSpPr>
            <p:nvPr/>
          </p:nvGrpSpPr>
          <p:grpSpPr bwMode="auto">
            <a:xfrm>
              <a:off x="2009" y="1522"/>
              <a:ext cx="369" cy="440"/>
              <a:chOff x="2009" y="1522"/>
              <a:chExt cx="369" cy="440"/>
            </a:xfrm>
          </p:grpSpPr>
          <p:grpSp>
            <p:nvGrpSpPr>
              <p:cNvPr id="36211" name="Group 13">
                <a:extLst>
                  <a:ext uri="{FF2B5EF4-FFF2-40B4-BE49-F238E27FC236}">
                    <a16:creationId xmlns:a16="http://schemas.microsoft.com/office/drawing/2014/main" id="{5082EF08-D523-46B8-974F-9C75947A7489}"/>
                  </a:ext>
                </a:extLst>
              </p:cNvPr>
              <p:cNvGrpSpPr>
                <a:grpSpLocks/>
              </p:cNvGrpSpPr>
              <p:nvPr/>
            </p:nvGrpSpPr>
            <p:grpSpPr bwMode="auto">
              <a:xfrm>
                <a:off x="2012" y="1522"/>
                <a:ext cx="366" cy="440"/>
                <a:chOff x="2012" y="1522"/>
                <a:chExt cx="366" cy="440"/>
              </a:xfrm>
            </p:grpSpPr>
            <p:grpSp>
              <p:nvGrpSpPr>
                <p:cNvPr id="36226" name="Group 14">
                  <a:extLst>
                    <a:ext uri="{FF2B5EF4-FFF2-40B4-BE49-F238E27FC236}">
                      <a16:creationId xmlns:a16="http://schemas.microsoft.com/office/drawing/2014/main" id="{8E4BFC58-1D06-4169-97C6-18983FF2792C}"/>
                    </a:ext>
                  </a:extLst>
                </p:cNvPr>
                <p:cNvGrpSpPr>
                  <a:grpSpLocks/>
                </p:cNvGrpSpPr>
                <p:nvPr/>
              </p:nvGrpSpPr>
              <p:grpSpPr bwMode="auto">
                <a:xfrm>
                  <a:off x="2025" y="1624"/>
                  <a:ext cx="353" cy="338"/>
                  <a:chOff x="2025" y="1624"/>
                  <a:chExt cx="353" cy="338"/>
                </a:xfrm>
              </p:grpSpPr>
              <p:grpSp>
                <p:nvGrpSpPr>
                  <p:cNvPr id="36262" name="Group 15">
                    <a:extLst>
                      <a:ext uri="{FF2B5EF4-FFF2-40B4-BE49-F238E27FC236}">
                        <a16:creationId xmlns:a16="http://schemas.microsoft.com/office/drawing/2014/main" id="{33A6A27F-5045-437B-B88E-426292EE0A60}"/>
                      </a:ext>
                    </a:extLst>
                  </p:cNvPr>
                  <p:cNvGrpSpPr>
                    <a:grpSpLocks/>
                  </p:cNvGrpSpPr>
                  <p:nvPr/>
                </p:nvGrpSpPr>
                <p:grpSpPr bwMode="auto">
                  <a:xfrm>
                    <a:off x="2025" y="1624"/>
                    <a:ext cx="285" cy="72"/>
                    <a:chOff x="2025" y="1624"/>
                    <a:chExt cx="285" cy="72"/>
                  </a:xfrm>
                </p:grpSpPr>
                <p:grpSp>
                  <p:nvGrpSpPr>
                    <p:cNvPr id="36341" name="Group 16">
                      <a:extLst>
                        <a:ext uri="{FF2B5EF4-FFF2-40B4-BE49-F238E27FC236}">
                          <a16:creationId xmlns:a16="http://schemas.microsoft.com/office/drawing/2014/main" id="{43F668BD-636E-4CEF-9DD1-F8D0E4459311}"/>
                        </a:ext>
                      </a:extLst>
                    </p:cNvPr>
                    <p:cNvGrpSpPr>
                      <a:grpSpLocks/>
                    </p:cNvGrpSpPr>
                    <p:nvPr/>
                  </p:nvGrpSpPr>
                  <p:grpSpPr bwMode="auto">
                    <a:xfrm>
                      <a:off x="2248" y="1634"/>
                      <a:ext cx="62" cy="62"/>
                      <a:chOff x="2248" y="1634"/>
                      <a:chExt cx="62" cy="62"/>
                    </a:xfrm>
                  </p:grpSpPr>
                  <p:grpSp>
                    <p:nvGrpSpPr>
                      <p:cNvPr id="36355" name="Group 17">
                        <a:extLst>
                          <a:ext uri="{FF2B5EF4-FFF2-40B4-BE49-F238E27FC236}">
                            <a16:creationId xmlns:a16="http://schemas.microsoft.com/office/drawing/2014/main" id="{90A517A2-1D10-4A63-97BD-95B4289B82F5}"/>
                          </a:ext>
                        </a:extLst>
                      </p:cNvPr>
                      <p:cNvGrpSpPr>
                        <a:grpSpLocks/>
                      </p:cNvGrpSpPr>
                      <p:nvPr/>
                    </p:nvGrpSpPr>
                    <p:grpSpPr bwMode="auto">
                      <a:xfrm>
                        <a:off x="2248" y="1634"/>
                        <a:ext cx="44" cy="39"/>
                        <a:chOff x="2248" y="1634"/>
                        <a:chExt cx="44" cy="39"/>
                      </a:xfrm>
                    </p:grpSpPr>
                    <p:sp>
                      <p:nvSpPr>
                        <p:cNvPr id="36360" name="Freeform 18">
                          <a:extLst>
                            <a:ext uri="{FF2B5EF4-FFF2-40B4-BE49-F238E27FC236}">
                              <a16:creationId xmlns:a16="http://schemas.microsoft.com/office/drawing/2014/main" id="{6D778438-26F5-4014-A0D1-815E8D69333A}"/>
                            </a:ext>
                          </a:extLst>
                        </p:cNvPr>
                        <p:cNvSpPr>
                          <a:spLocks/>
                        </p:cNvSpPr>
                        <p:nvPr/>
                      </p:nvSpPr>
                      <p:spPr bwMode="auto">
                        <a:xfrm>
                          <a:off x="2248" y="1637"/>
                          <a:ext cx="40" cy="32"/>
                        </a:xfrm>
                        <a:custGeom>
                          <a:avLst/>
                          <a:gdLst>
                            <a:gd name="T0" fmla="*/ 0 w 198"/>
                            <a:gd name="T1" fmla="*/ 0 h 161"/>
                            <a:gd name="T2" fmla="*/ 0 w 198"/>
                            <a:gd name="T3" fmla="*/ 0 h 161"/>
                            <a:gd name="T4" fmla="*/ 0 w 198"/>
                            <a:gd name="T5" fmla="*/ 0 h 161"/>
                            <a:gd name="T6" fmla="*/ 0 w 198"/>
                            <a:gd name="T7" fmla="*/ 0 h 161"/>
                            <a:gd name="T8" fmla="*/ 0 w 198"/>
                            <a:gd name="T9" fmla="*/ 0 h 161"/>
                            <a:gd name="T10" fmla="*/ 0 w 198"/>
                            <a:gd name="T11" fmla="*/ 0 h 161"/>
                            <a:gd name="T12" fmla="*/ 0 w 198"/>
                            <a:gd name="T13" fmla="*/ 0 h 161"/>
                            <a:gd name="T14" fmla="*/ 0 w 198"/>
                            <a:gd name="T15" fmla="*/ 0 h 161"/>
                            <a:gd name="T16" fmla="*/ 0 w 198"/>
                            <a:gd name="T17" fmla="*/ 0 h 161"/>
                            <a:gd name="T18" fmla="*/ 0 w 198"/>
                            <a:gd name="T19" fmla="*/ 0 h 1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61"/>
                            <a:gd name="T32" fmla="*/ 198 w 198"/>
                            <a:gd name="T33" fmla="*/ 161 h 16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61">
                              <a:moveTo>
                                <a:pt x="0" y="161"/>
                              </a:moveTo>
                              <a:lnTo>
                                <a:pt x="18" y="132"/>
                              </a:lnTo>
                              <a:lnTo>
                                <a:pt x="37" y="108"/>
                              </a:lnTo>
                              <a:lnTo>
                                <a:pt x="58" y="81"/>
                              </a:lnTo>
                              <a:lnTo>
                                <a:pt x="82" y="57"/>
                              </a:lnTo>
                              <a:lnTo>
                                <a:pt x="107" y="37"/>
                              </a:lnTo>
                              <a:lnTo>
                                <a:pt x="131" y="23"/>
                              </a:lnTo>
                              <a:lnTo>
                                <a:pt x="150" y="12"/>
                              </a:lnTo>
                              <a:lnTo>
                                <a:pt x="170" y="6"/>
                              </a:lnTo>
                              <a:lnTo>
                                <a:pt x="198" y="0"/>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61" name="Freeform 19">
                          <a:extLst>
                            <a:ext uri="{FF2B5EF4-FFF2-40B4-BE49-F238E27FC236}">
                              <a16:creationId xmlns:a16="http://schemas.microsoft.com/office/drawing/2014/main" id="{C9368ED5-B624-4CB4-B0C4-51D1E6A4875A}"/>
                            </a:ext>
                          </a:extLst>
                        </p:cNvPr>
                        <p:cNvSpPr>
                          <a:spLocks/>
                        </p:cNvSpPr>
                        <p:nvPr/>
                      </p:nvSpPr>
                      <p:spPr bwMode="auto">
                        <a:xfrm>
                          <a:off x="2253" y="1641"/>
                          <a:ext cx="39" cy="32"/>
                        </a:xfrm>
                        <a:custGeom>
                          <a:avLst/>
                          <a:gdLst>
                            <a:gd name="T0" fmla="*/ 0 w 195"/>
                            <a:gd name="T1" fmla="*/ 0 h 160"/>
                            <a:gd name="T2" fmla="*/ 0 w 195"/>
                            <a:gd name="T3" fmla="*/ 0 h 160"/>
                            <a:gd name="T4" fmla="*/ 0 w 195"/>
                            <a:gd name="T5" fmla="*/ 0 h 160"/>
                            <a:gd name="T6" fmla="*/ 0 w 195"/>
                            <a:gd name="T7" fmla="*/ 0 h 160"/>
                            <a:gd name="T8" fmla="*/ 0 w 195"/>
                            <a:gd name="T9" fmla="*/ 0 h 160"/>
                            <a:gd name="T10" fmla="*/ 0 w 195"/>
                            <a:gd name="T11" fmla="*/ 0 h 160"/>
                            <a:gd name="T12" fmla="*/ 0 w 195"/>
                            <a:gd name="T13" fmla="*/ 0 h 160"/>
                            <a:gd name="T14" fmla="*/ 0 w 195"/>
                            <a:gd name="T15" fmla="*/ 0 h 160"/>
                            <a:gd name="T16" fmla="*/ 0 w 195"/>
                            <a:gd name="T17" fmla="*/ 0 h 160"/>
                            <a:gd name="T18" fmla="*/ 0 w 195"/>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5"/>
                            <a:gd name="T31" fmla="*/ 0 h 160"/>
                            <a:gd name="T32" fmla="*/ 195 w 195"/>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5" h="160">
                              <a:moveTo>
                                <a:pt x="0" y="160"/>
                              </a:moveTo>
                              <a:lnTo>
                                <a:pt x="19" y="131"/>
                              </a:lnTo>
                              <a:lnTo>
                                <a:pt x="37" y="106"/>
                              </a:lnTo>
                              <a:lnTo>
                                <a:pt x="59" y="80"/>
                              </a:lnTo>
                              <a:lnTo>
                                <a:pt x="82" y="55"/>
                              </a:lnTo>
                              <a:lnTo>
                                <a:pt x="108" y="35"/>
                              </a:lnTo>
                              <a:lnTo>
                                <a:pt x="131" y="21"/>
                              </a:lnTo>
                              <a:lnTo>
                                <a:pt x="156" y="11"/>
                              </a:lnTo>
                              <a:lnTo>
                                <a:pt x="177" y="3"/>
                              </a:lnTo>
                              <a:lnTo>
                                <a:pt x="195" y="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62" name="Freeform 20">
                          <a:extLst>
                            <a:ext uri="{FF2B5EF4-FFF2-40B4-BE49-F238E27FC236}">
                              <a16:creationId xmlns:a16="http://schemas.microsoft.com/office/drawing/2014/main" id="{CE84BE9E-9AA6-4F51-BB53-84B68D1EDC07}"/>
                            </a:ext>
                          </a:extLst>
                        </p:cNvPr>
                        <p:cNvSpPr>
                          <a:spLocks/>
                        </p:cNvSpPr>
                        <p:nvPr/>
                      </p:nvSpPr>
                      <p:spPr bwMode="auto">
                        <a:xfrm>
                          <a:off x="2248" y="1634"/>
                          <a:ext cx="39" cy="32"/>
                        </a:xfrm>
                        <a:custGeom>
                          <a:avLst/>
                          <a:gdLst>
                            <a:gd name="T0" fmla="*/ 0 w 194"/>
                            <a:gd name="T1" fmla="*/ 0 h 160"/>
                            <a:gd name="T2" fmla="*/ 0 w 194"/>
                            <a:gd name="T3" fmla="*/ 0 h 160"/>
                            <a:gd name="T4" fmla="*/ 0 w 194"/>
                            <a:gd name="T5" fmla="*/ 0 h 160"/>
                            <a:gd name="T6" fmla="*/ 0 w 194"/>
                            <a:gd name="T7" fmla="*/ 0 h 160"/>
                            <a:gd name="T8" fmla="*/ 0 w 194"/>
                            <a:gd name="T9" fmla="*/ 0 h 160"/>
                            <a:gd name="T10" fmla="*/ 0 w 194"/>
                            <a:gd name="T11" fmla="*/ 0 h 160"/>
                            <a:gd name="T12" fmla="*/ 0 w 194"/>
                            <a:gd name="T13" fmla="*/ 0 h 160"/>
                            <a:gd name="T14" fmla="*/ 0 w 194"/>
                            <a:gd name="T15" fmla="*/ 0 h 160"/>
                            <a:gd name="T16" fmla="*/ 0 w 194"/>
                            <a:gd name="T17" fmla="*/ 0 h 160"/>
                            <a:gd name="T18" fmla="*/ 0 w 194"/>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160"/>
                            <a:gd name="T32" fmla="*/ 194 w 194"/>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160">
                              <a:moveTo>
                                <a:pt x="0" y="160"/>
                              </a:moveTo>
                              <a:lnTo>
                                <a:pt x="18" y="131"/>
                              </a:lnTo>
                              <a:lnTo>
                                <a:pt x="37" y="106"/>
                              </a:lnTo>
                              <a:lnTo>
                                <a:pt x="58" y="80"/>
                              </a:lnTo>
                              <a:lnTo>
                                <a:pt x="82" y="55"/>
                              </a:lnTo>
                              <a:lnTo>
                                <a:pt x="107" y="36"/>
                              </a:lnTo>
                              <a:lnTo>
                                <a:pt x="131" y="21"/>
                              </a:lnTo>
                              <a:lnTo>
                                <a:pt x="155" y="11"/>
                              </a:lnTo>
                              <a:lnTo>
                                <a:pt x="178" y="3"/>
                              </a:lnTo>
                              <a:lnTo>
                                <a:pt x="194" y="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6356" name="Group 21">
                        <a:extLst>
                          <a:ext uri="{FF2B5EF4-FFF2-40B4-BE49-F238E27FC236}">
                            <a16:creationId xmlns:a16="http://schemas.microsoft.com/office/drawing/2014/main" id="{82DFADC2-3EA8-4607-AF67-4F25428B1FF9}"/>
                          </a:ext>
                        </a:extLst>
                      </p:cNvPr>
                      <p:cNvGrpSpPr>
                        <a:grpSpLocks/>
                      </p:cNvGrpSpPr>
                      <p:nvPr/>
                    </p:nvGrpSpPr>
                    <p:grpSpPr bwMode="auto">
                      <a:xfrm>
                        <a:off x="2265" y="1658"/>
                        <a:ext cx="45" cy="38"/>
                        <a:chOff x="2265" y="1658"/>
                        <a:chExt cx="45" cy="38"/>
                      </a:xfrm>
                    </p:grpSpPr>
                    <p:sp>
                      <p:nvSpPr>
                        <p:cNvPr id="36357" name="Freeform 22">
                          <a:extLst>
                            <a:ext uri="{FF2B5EF4-FFF2-40B4-BE49-F238E27FC236}">
                              <a16:creationId xmlns:a16="http://schemas.microsoft.com/office/drawing/2014/main" id="{0CC232E6-BDE8-4374-A9D0-E6EFE05D811C}"/>
                            </a:ext>
                          </a:extLst>
                        </p:cNvPr>
                        <p:cNvSpPr>
                          <a:spLocks/>
                        </p:cNvSpPr>
                        <p:nvPr/>
                      </p:nvSpPr>
                      <p:spPr bwMode="auto">
                        <a:xfrm>
                          <a:off x="2265" y="1660"/>
                          <a:ext cx="40" cy="32"/>
                        </a:xfrm>
                        <a:custGeom>
                          <a:avLst/>
                          <a:gdLst>
                            <a:gd name="T0" fmla="*/ 0 w 198"/>
                            <a:gd name="T1" fmla="*/ 0 h 160"/>
                            <a:gd name="T2" fmla="*/ 0 w 198"/>
                            <a:gd name="T3" fmla="*/ 0 h 160"/>
                            <a:gd name="T4" fmla="*/ 0 w 198"/>
                            <a:gd name="T5" fmla="*/ 0 h 160"/>
                            <a:gd name="T6" fmla="*/ 0 w 198"/>
                            <a:gd name="T7" fmla="*/ 0 h 160"/>
                            <a:gd name="T8" fmla="*/ 0 w 198"/>
                            <a:gd name="T9" fmla="*/ 0 h 160"/>
                            <a:gd name="T10" fmla="*/ 0 w 198"/>
                            <a:gd name="T11" fmla="*/ 0 h 160"/>
                            <a:gd name="T12" fmla="*/ 0 w 198"/>
                            <a:gd name="T13" fmla="*/ 0 h 160"/>
                            <a:gd name="T14" fmla="*/ 0 w 198"/>
                            <a:gd name="T15" fmla="*/ 0 h 160"/>
                            <a:gd name="T16" fmla="*/ 0 w 198"/>
                            <a:gd name="T17" fmla="*/ 0 h 160"/>
                            <a:gd name="T18" fmla="*/ 0 w 198"/>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8"/>
                            <a:gd name="T31" fmla="*/ 0 h 160"/>
                            <a:gd name="T32" fmla="*/ 198 w 198"/>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8" h="160">
                              <a:moveTo>
                                <a:pt x="0" y="160"/>
                              </a:moveTo>
                              <a:lnTo>
                                <a:pt x="18" y="131"/>
                              </a:lnTo>
                              <a:lnTo>
                                <a:pt x="37" y="107"/>
                              </a:lnTo>
                              <a:lnTo>
                                <a:pt x="58" y="81"/>
                              </a:lnTo>
                              <a:lnTo>
                                <a:pt x="82" y="56"/>
                              </a:lnTo>
                              <a:lnTo>
                                <a:pt x="106" y="37"/>
                              </a:lnTo>
                              <a:lnTo>
                                <a:pt x="130" y="23"/>
                              </a:lnTo>
                              <a:lnTo>
                                <a:pt x="149" y="12"/>
                              </a:lnTo>
                              <a:lnTo>
                                <a:pt x="168" y="6"/>
                              </a:lnTo>
                              <a:lnTo>
                                <a:pt x="198" y="0"/>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58" name="Freeform 23">
                          <a:extLst>
                            <a:ext uri="{FF2B5EF4-FFF2-40B4-BE49-F238E27FC236}">
                              <a16:creationId xmlns:a16="http://schemas.microsoft.com/office/drawing/2014/main" id="{DA02EA8C-EAD2-4FE9-945F-212E63889007}"/>
                            </a:ext>
                          </a:extLst>
                        </p:cNvPr>
                        <p:cNvSpPr>
                          <a:spLocks/>
                        </p:cNvSpPr>
                        <p:nvPr/>
                      </p:nvSpPr>
                      <p:spPr bwMode="auto">
                        <a:xfrm>
                          <a:off x="2271" y="1664"/>
                          <a:ext cx="39" cy="32"/>
                        </a:xfrm>
                        <a:custGeom>
                          <a:avLst/>
                          <a:gdLst>
                            <a:gd name="T0" fmla="*/ 0 w 195"/>
                            <a:gd name="T1" fmla="*/ 0 h 159"/>
                            <a:gd name="T2" fmla="*/ 0 w 195"/>
                            <a:gd name="T3" fmla="*/ 0 h 159"/>
                            <a:gd name="T4" fmla="*/ 0 w 195"/>
                            <a:gd name="T5" fmla="*/ 0 h 159"/>
                            <a:gd name="T6" fmla="*/ 0 w 195"/>
                            <a:gd name="T7" fmla="*/ 0 h 159"/>
                            <a:gd name="T8" fmla="*/ 0 w 195"/>
                            <a:gd name="T9" fmla="*/ 0 h 159"/>
                            <a:gd name="T10" fmla="*/ 0 w 195"/>
                            <a:gd name="T11" fmla="*/ 0 h 159"/>
                            <a:gd name="T12" fmla="*/ 0 w 195"/>
                            <a:gd name="T13" fmla="*/ 0 h 159"/>
                            <a:gd name="T14" fmla="*/ 0 w 195"/>
                            <a:gd name="T15" fmla="*/ 0 h 159"/>
                            <a:gd name="T16" fmla="*/ 0 w 195"/>
                            <a:gd name="T17" fmla="*/ 0 h 159"/>
                            <a:gd name="T18" fmla="*/ 0 w 195"/>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5"/>
                            <a:gd name="T31" fmla="*/ 0 h 159"/>
                            <a:gd name="T32" fmla="*/ 195 w 195"/>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5" h="159">
                              <a:moveTo>
                                <a:pt x="0" y="159"/>
                              </a:moveTo>
                              <a:lnTo>
                                <a:pt x="19" y="131"/>
                              </a:lnTo>
                              <a:lnTo>
                                <a:pt x="37" y="106"/>
                              </a:lnTo>
                              <a:lnTo>
                                <a:pt x="59" y="79"/>
                              </a:lnTo>
                              <a:lnTo>
                                <a:pt x="81" y="56"/>
                              </a:lnTo>
                              <a:lnTo>
                                <a:pt x="107" y="36"/>
                              </a:lnTo>
                              <a:lnTo>
                                <a:pt x="130" y="22"/>
                              </a:lnTo>
                              <a:lnTo>
                                <a:pt x="155" y="12"/>
                              </a:lnTo>
                              <a:lnTo>
                                <a:pt x="177" y="4"/>
                              </a:lnTo>
                              <a:lnTo>
                                <a:pt x="195" y="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59" name="Freeform 24">
                          <a:extLst>
                            <a:ext uri="{FF2B5EF4-FFF2-40B4-BE49-F238E27FC236}">
                              <a16:creationId xmlns:a16="http://schemas.microsoft.com/office/drawing/2014/main" id="{0EF1A536-683B-4B0B-9F58-355DE2310068}"/>
                            </a:ext>
                          </a:extLst>
                        </p:cNvPr>
                        <p:cNvSpPr>
                          <a:spLocks/>
                        </p:cNvSpPr>
                        <p:nvPr/>
                      </p:nvSpPr>
                      <p:spPr bwMode="auto">
                        <a:xfrm>
                          <a:off x="2265" y="1658"/>
                          <a:ext cx="39" cy="31"/>
                        </a:xfrm>
                        <a:custGeom>
                          <a:avLst/>
                          <a:gdLst>
                            <a:gd name="T0" fmla="*/ 0 w 194"/>
                            <a:gd name="T1" fmla="*/ 0 h 159"/>
                            <a:gd name="T2" fmla="*/ 0 w 194"/>
                            <a:gd name="T3" fmla="*/ 0 h 159"/>
                            <a:gd name="T4" fmla="*/ 0 w 194"/>
                            <a:gd name="T5" fmla="*/ 0 h 159"/>
                            <a:gd name="T6" fmla="*/ 0 w 194"/>
                            <a:gd name="T7" fmla="*/ 0 h 159"/>
                            <a:gd name="T8" fmla="*/ 0 w 194"/>
                            <a:gd name="T9" fmla="*/ 0 h 159"/>
                            <a:gd name="T10" fmla="*/ 0 w 194"/>
                            <a:gd name="T11" fmla="*/ 0 h 159"/>
                            <a:gd name="T12" fmla="*/ 0 w 194"/>
                            <a:gd name="T13" fmla="*/ 0 h 159"/>
                            <a:gd name="T14" fmla="*/ 0 w 194"/>
                            <a:gd name="T15" fmla="*/ 0 h 159"/>
                            <a:gd name="T16" fmla="*/ 0 w 194"/>
                            <a:gd name="T17" fmla="*/ 0 h 159"/>
                            <a:gd name="T18" fmla="*/ 0 w 194"/>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159"/>
                            <a:gd name="T32" fmla="*/ 194 w 194"/>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159">
                              <a:moveTo>
                                <a:pt x="0" y="159"/>
                              </a:moveTo>
                              <a:lnTo>
                                <a:pt x="18" y="130"/>
                              </a:lnTo>
                              <a:lnTo>
                                <a:pt x="37" y="106"/>
                              </a:lnTo>
                              <a:lnTo>
                                <a:pt x="58" y="80"/>
                              </a:lnTo>
                              <a:lnTo>
                                <a:pt x="82" y="55"/>
                              </a:lnTo>
                              <a:lnTo>
                                <a:pt x="106" y="36"/>
                              </a:lnTo>
                              <a:lnTo>
                                <a:pt x="130" y="21"/>
                              </a:lnTo>
                              <a:lnTo>
                                <a:pt x="154" y="11"/>
                              </a:lnTo>
                              <a:lnTo>
                                <a:pt x="177" y="3"/>
                              </a:lnTo>
                              <a:lnTo>
                                <a:pt x="194" y="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6342" name="Group 25">
                      <a:extLst>
                        <a:ext uri="{FF2B5EF4-FFF2-40B4-BE49-F238E27FC236}">
                          <a16:creationId xmlns:a16="http://schemas.microsoft.com/office/drawing/2014/main" id="{A6A8F46D-5C9D-4735-894C-B230BF362ADF}"/>
                        </a:ext>
                      </a:extLst>
                    </p:cNvPr>
                    <p:cNvGrpSpPr>
                      <a:grpSpLocks/>
                    </p:cNvGrpSpPr>
                    <p:nvPr/>
                  </p:nvGrpSpPr>
                  <p:grpSpPr bwMode="auto">
                    <a:xfrm>
                      <a:off x="2025" y="1624"/>
                      <a:ext cx="213" cy="55"/>
                      <a:chOff x="2025" y="1624"/>
                      <a:chExt cx="213" cy="55"/>
                    </a:xfrm>
                  </p:grpSpPr>
                  <p:grpSp>
                    <p:nvGrpSpPr>
                      <p:cNvPr id="36343" name="Group 26">
                        <a:extLst>
                          <a:ext uri="{FF2B5EF4-FFF2-40B4-BE49-F238E27FC236}">
                            <a16:creationId xmlns:a16="http://schemas.microsoft.com/office/drawing/2014/main" id="{AA6BD29B-C827-4D65-BFBF-A1C7169AE779}"/>
                          </a:ext>
                        </a:extLst>
                      </p:cNvPr>
                      <p:cNvGrpSpPr>
                        <a:grpSpLocks/>
                      </p:cNvGrpSpPr>
                      <p:nvPr/>
                    </p:nvGrpSpPr>
                    <p:grpSpPr bwMode="auto">
                      <a:xfrm>
                        <a:off x="2051" y="1650"/>
                        <a:ext cx="148" cy="29"/>
                        <a:chOff x="2051" y="1650"/>
                        <a:chExt cx="148" cy="29"/>
                      </a:xfrm>
                    </p:grpSpPr>
                    <p:grpSp>
                      <p:nvGrpSpPr>
                        <p:cNvPr id="36350" name="Group 27">
                          <a:extLst>
                            <a:ext uri="{FF2B5EF4-FFF2-40B4-BE49-F238E27FC236}">
                              <a16:creationId xmlns:a16="http://schemas.microsoft.com/office/drawing/2014/main" id="{7F465ECC-E3C3-4F23-A41D-4BEFE6D85A35}"/>
                            </a:ext>
                          </a:extLst>
                        </p:cNvPr>
                        <p:cNvGrpSpPr>
                          <a:grpSpLocks/>
                        </p:cNvGrpSpPr>
                        <p:nvPr/>
                      </p:nvGrpSpPr>
                      <p:grpSpPr bwMode="auto">
                        <a:xfrm>
                          <a:off x="2057" y="1650"/>
                          <a:ext cx="142" cy="29"/>
                          <a:chOff x="2057" y="1650"/>
                          <a:chExt cx="142" cy="29"/>
                        </a:xfrm>
                      </p:grpSpPr>
                      <p:sp>
                        <p:nvSpPr>
                          <p:cNvPr id="36352" name="Freeform 28">
                            <a:extLst>
                              <a:ext uri="{FF2B5EF4-FFF2-40B4-BE49-F238E27FC236}">
                                <a16:creationId xmlns:a16="http://schemas.microsoft.com/office/drawing/2014/main" id="{F84F11DF-540A-4F79-A92E-564FA5C4269D}"/>
                              </a:ext>
                            </a:extLst>
                          </p:cNvPr>
                          <p:cNvSpPr>
                            <a:spLocks/>
                          </p:cNvSpPr>
                          <p:nvPr/>
                        </p:nvSpPr>
                        <p:spPr bwMode="auto">
                          <a:xfrm>
                            <a:off x="2058" y="1653"/>
                            <a:ext cx="139" cy="20"/>
                          </a:xfrm>
                          <a:custGeom>
                            <a:avLst/>
                            <a:gdLst>
                              <a:gd name="T0" fmla="*/ 0 w 694"/>
                              <a:gd name="T1" fmla="*/ 0 h 101"/>
                              <a:gd name="T2" fmla="*/ 0 w 694"/>
                              <a:gd name="T3" fmla="*/ 0 h 101"/>
                              <a:gd name="T4" fmla="*/ 0 w 694"/>
                              <a:gd name="T5" fmla="*/ 0 h 101"/>
                              <a:gd name="T6" fmla="*/ 0 w 694"/>
                              <a:gd name="T7" fmla="*/ 0 h 101"/>
                              <a:gd name="T8" fmla="*/ 0 w 694"/>
                              <a:gd name="T9" fmla="*/ 0 h 101"/>
                              <a:gd name="T10" fmla="*/ 0 w 694"/>
                              <a:gd name="T11" fmla="*/ 0 h 101"/>
                              <a:gd name="T12" fmla="*/ 0 w 694"/>
                              <a:gd name="T13" fmla="*/ 0 h 101"/>
                              <a:gd name="T14" fmla="*/ 0 w 694"/>
                              <a:gd name="T15" fmla="*/ 0 h 101"/>
                              <a:gd name="T16" fmla="*/ 0 w 694"/>
                              <a:gd name="T17" fmla="*/ 0 h 101"/>
                              <a:gd name="T18" fmla="*/ 0 w 694"/>
                              <a:gd name="T19" fmla="*/ 0 h 101"/>
                              <a:gd name="T20" fmla="*/ 0 w 694"/>
                              <a:gd name="T21" fmla="*/ 0 h 101"/>
                              <a:gd name="T22" fmla="*/ 0 w 694"/>
                              <a:gd name="T23" fmla="*/ 0 h 101"/>
                              <a:gd name="T24" fmla="*/ 0 w 694"/>
                              <a:gd name="T25" fmla="*/ 0 h 101"/>
                              <a:gd name="T26" fmla="*/ 0 w 694"/>
                              <a:gd name="T27" fmla="*/ 0 h 101"/>
                              <a:gd name="T28" fmla="*/ 0 w 694"/>
                              <a:gd name="T29" fmla="*/ 0 h 101"/>
                              <a:gd name="T30" fmla="*/ 0 w 694"/>
                              <a:gd name="T31" fmla="*/ 0 h 101"/>
                              <a:gd name="T32" fmla="*/ 0 w 694"/>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1"/>
                              <a:gd name="T53" fmla="*/ 694 w 694"/>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1">
                                <a:moveTo>
                                  <a:pt x="0" y="80"/>
                                </a:moveTo>
                                <a:lnTo>
                                  <a:pt x="42" y="67"/>
                                </a:lnTo>
                                <a:lnTo>
                                  <a:pt x="85" y="54"/>
                                </a:lnTo>
                                <a:lnTo>
                                  <a:pt x="143" y="40"/>
                                </a:lnTo>
                                <a:lnTo>
                                  <a:pt x="205" y="27"/>
                                </a:lnTo>
                                <a:lnTo>
                                  <a:pt x="268" y="14"/>
                                </a:lnTo>
                                <a:lnTo>
                                  <a:pt x="315" y="8"/>
                                </a:lnTo>
                                <a:lnTo>
                                  <a:pt x="372" y="2"/>
                                </a:lnTo>
                                <a:lnTo>
                                  <a:pt x="433" y="0"/>
                                </a:lnTo>
                                <a:lnTo>
                                  <a:pt x="490" y="3"/>
                                </a:lnTo>
                                <a:lnTo>
                                  <a:pt x="540" y="6"/>
                                </a:lnTo>
                                <a:lnTo>
                                  <a:pt x="590" y="14"/>
                                </a:lnTo>
                                <a:lnTo>
                                  <a:pt x="617" y="25"/>
                                </a:lnTo>
                                <a:lnTo>
                                  <a:pt x="642" y="39"/>
                                </a:lnTo>
                                <a:lnTo>
                                  <a:pt x="663" y="56"/>
                                </a:lnTo>
                                <a:lnTo>
                                  <a:pt x="685" y="83"/>
                                </a:lnTo>
                                <a:lnTo>
                                  <a:pt x="694" y="101"/>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53" name="Freeform 29">
                            <a:extLst>
                              <a:ext uri="{FF2B5EF4-FFF2-40B4-BE49-F238E27FC236}">
                                <a16:creationId xmlns:a16="http://schemas.microsoft.com/office/drawing/2014/main" id="{C002E6F0-D54D-49FE-ADE1-4E0A157F3700}"/>
                              </a:ext>
                            </a:extLst>
                          </p:cNvPr>
                          <p:cNvSpPr>
                            <a:spLocks/>
                          </p:cNvSpPr>
                          <p:nvPr/>
                        </p:nvSpPr>
                        <p:spPr bwMode="auto">
                          <a:xfrm>
                            <a:off x="2057" y="1659"/>
                            <a:ext cx="138" cy="20"/>
                          </a:xfrm>
                          <a:custGeom>
                            <a:avLst/>
                            <a:gdLst>
                              <a:gd name="T0" fmla="*/ 0 w 694"/>
                              <a:gd name="T1" fmla="*/ 0 h 100"/>
                              <a:gd name="T2" fmla="*/ 0 w 694"/>
                              <a:gd name="T3" fmla="*/ 0 h 100"/>
                              <a:gd name="T4" fmla="*/ 0 w 694"/>
                              <a:gd name="T5" fmla="*/ 0 h 100"/>
                              <a:gd name="T6" fmla="*/ 0 w 694"/>
                              <a:gd name="T7" fmla="*/ 0 h 100"/>
                              <a:gd name="T8" fmla="*/ 0 w 694"/>
                              <a:gd name="T9" fmla="*/ 0 h 100"/>
                              <a:gd name="T10" fmla="*/ 0 w 694"/>
                              <a:gd name="T11" fmla="*/ 0 h 100"/>
                              <a:gd name="T12" fmla="*/ 0 w 694"/>
                              <a:gd name="T13" fmla="*/ 0 h 100"/>
                              <a:gd name="T14" fmla="*/ 0 w 694"/>
                              <a:gd name="T15" fmla="*/ 0 h 100"/>
                              <a:gd name="T16" fmla="*/ 0 w 694"/>
                              <a:gd name="T17" fmla="*/ 0 h 100"/>
                              <a:gd name="T18" fmla="*/ 0 w 694"/>
                              <a:gd name="T19" fmla="*/ 0 h 100"/>
                              <a:gd name="T20" fmla="*/ 0 w 694"/>
                              <a:gd name="T21" fmla="*/ 0 h 100"/>
                              <a:gd name="T22" fmla="*/ 0 w 694"/>
                              <a:gd name="T23" fmla="*/ 0 h 100"/>
                              <a:gd name="T24" fmla="*/ 0 w 694"/>
                              <a:gd name="T25" fmla="*/ 0 h 100"/>
                              <a:gd name="T26" fmla="*/ 0 w 694"/>
                              <a:gd name="T27" fmla="*/ 0 h 100"/>
                              <a:gd name="T28" fmla="*/ 0 w 694"/>
                              <a:gd name="T29" fmla="*/ 0 h 100"/>
                              <a:gd name="T30" fmla="*/ 0 w 694"/>
                              <a:gd name="T31" fmla="*/ 0 h 100"/>
                              <a:gd name="T32" fmla="*/ 0 w 694"/>
                              <a:gd name="T33" fmla="*/ 0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0"/>
                              <a:gd name="T53" fmla="*/ 694 w 694"/>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0">
                                <a:moveTo>
                                  <a:pt x="0" y="80"/>
                                </a:moveTo>
                                <a:lnTo>
                                  <a:pt x="41" y="66"/>
                                </a:lnTo>
                                <a:lnTo>
                                  <a:pt x="84" y="54"/>
                                </a:lnTo>
                                <a:lnTo>
                                  <a:pt x="143" y="40"/>
                                </a:lnTo>
                                <a:lnTo>
                                  <a:pt x="205" y="26"/>
                                </a:lnTo>
                                <a:lnTo>
                                  <a:pt x="267" y="14"/>
                                </a:lnTo>
                                <a:lnTo>
                                  <a:pt x="315" y="8"/>
                                </a:lnTo>
                                <a:lnTo>
                                  <a:pt x="372" y="2"/>
                                </a:lnTo>
                                <a:lnTo>
                                  <a:pt x="433" y="0"/>
                                </a:lnTo>
                                <a:lnTo>
                                  <a:pt x="489" y="3"/>
                                </a:lnTo>
                                <a:lnTo>
                                  <a:pt x="540" y="6"/>
                                </a:lnTo>
                                <a:lnTo>
                                  <a:pt x="590" y="14"/>
                                </a:lnTo>
                                <a:lnTo>
                                  <a:pt x="617" y="24"/>
                                </a:lnTo>
                                <a:lnTo>
                                  <a:pt x="642" y="39"/>
                                </a:lnTo>
                                <a:lnTo>
                                  <a:pt x="663" y="55"/>
                                </a:lnTo>
                                <a:lnTo>
                                  <a:pt x="685" y="83"/>
                                </a:lnTo>
                                <a:lnTo>
                                  <a:pt x="694" y="100"/>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54" name="Freeform 30">
                            <a:extLst>
                              <a:ext uri="{FF2B5EF4-FFF2-40B4-BE49-F238E27FC236}">
                                <a16:creationId xmlns:a16="http://schemas.microsoft.com/office/drawing/2014/main" id="{8CD3F68C-AA41-4677-80DC-6634B5D87A16}"/>
                              </a:ext>
                            </a:extLst>
                          </p:cNvPr>
                          <p:cNvSpPr>
                            <a:spLocks/>
                          </p:cNvSpPr>
                          <p:nvPr/>
                        </p:nvSpPr>
                        <p:spPr bwMode="auto">
                          <a:xfrm>
                            <a:off x="2060" y="1650"/>
                            <a:ext cx="139" cy="20"/>
                          </a:xfrm>
                          <a:custGeom>
                            <a:avLst/>
                            <a:gdLst>
                              <a:gd name="T0" fmla="*/ 0 w 694"/>
                              <a:gd name="T1" fmla="*/ 0 h 100"/>
                              <a:gd name="T2" fmla="*/ 0 w 694"/>
                              <a:gd name="T3" fmla="*/ 0 h 100"/>
                              <a:gd name="T4" fmla="*/ 0 w 694"/>
                              <a:gd name="T5" fmla="*/ 0 h 100"/>
                              <a:gd name="T6" fmla="*/ 0 w 694"/>
                              <a:gd name="T7" fmla="*/ 0 h 100"/>
                              <a:gd name="T8" fmla="*/ 0 w 694"/>
                              <a:gd name="T9" fmla="*/ 0 h 100"/>
                              <a:gd name="T10" fmla="*/ 0 w 694"/>
                              <a:gd name="T11" fmla="*/ 0 h 100"/>
                              <a:gd name="T12" fmla="*/ 0 w 694"/>
                              <a:gd name="T13" fmla="*/ 0 h 100"/>
                              <a:gd name="T14" fmla="*/ 0 w 694"/>
                              <a:gd name="T15" fmla="*/ 0 h 100"/>
                              <a:gd name="T16" fmla="*/ 0 w 694"/>
                              <a:gd name="T17" fmla="*/ 0 h 100"/>
                              <a:gd name="T18" fmla="*/ 0 w 694"/>
                              <a:gd name="T19" fmla="*/ 0 h 100"/>
                              <a:gd name="T20" fmla="*/ 0 w 694"/>
                              <a:gd name="T21" fmla="*/ 0 h 100"/>
                              <a:gd name="T22" fmla="*/ 0 w 694"/>
                              <a:gd name="T23" fmla="*/ 0 h 100"/>
                              <a:gd name="T24" fmla="*/ 0 w 694"/>
                              <a:gd name="T25" fmla="*/ 0 h 100"/>
                              <a:gd name="T26" fmla="*/ 0 w 694"/>
                              <a:gd name="T27" fmla="*/ 0 h 100"/>
                              <a:gd name="T28" fmla="*/ 0 w 694"/>
                              <a:gd name="T29" fmla="*/ 0 h 100"/>
                              <a:gd name="T30" fmla="*/ 0 w 694"/>
                              <a:gd name="T31" fmla="*/ 0 h 100"/>
                              <a:gd name="T32" fmla="*/ 0 w 694"/>
                              <a:gd name="T33" fmla="*/ 0 h 1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4"/>
                              <a:gd name="T52" fmla="*/ 0 h 100"/>
                              <a:gd name="T53" fmla="*/ 694 w 694"/>
                              <a:gd name="T54" fmla="*/ 100 h 10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4" h="100">
                                <a:moveTo>
                                  <a:pt x="0" y="80"/>
                                </a:moveTo>
                                <a:lnTo>
                                  <a:pt x="42" y="66"/>
                                </a:lnTo>
                                <a:lnTo>
                                  <a:pt x="85" y="54"/>
                                </a:lnTo>
                                <a:lnTo>
                                  <a:pt x="143" y="40"/>
                                </a:lnTo>
                                <a:lnTo>
                                  <a:pt x="204" y="26"/>
                                </a:lnTo>
                                <a:lnTo>
                                  <a:pt x="268" y="14"/>
                                </a:lnTo>
                                <a:lnTo>
                                  <a:pt x="315" y="8"/>
                                </a:lnTo>
                                <a:lnTo>
                                  <a:pt x="372" y="2"/>
                                </a:lnTo>
                                <a:lnTo>
                                  <a:pt x="434" y="0"/>
                                </a:lnTo>
                                <a:lnTo>
                                  <a:pt x="490" y="3"/>
                                </a:lnTo>
                                <a:lnTo>
                                  <a:pt x="540" y="6"/>
                                </a:lnTo>
                                <a:lnTo>
                                  <a:pt x="590" y="14"/>
                                </a:lnTo>
                                <a:lnTo>
                                  <a:pt x="618" y="24"/>
                                </a:lnTo>
                                <a:lnTo>
                                  <a:pt x="642" y="39"/>
                                </a:lnTo>
                                <a:lnTo>
                                  <a:pt x="664" y="55"/>
                                </a:lnTo>
                                <a:lnTo>
                                  <a:pt x="685" y="83"/>
                                </a:lnTo>
                                <a:lnTo>
                                  <a:pt x="694" y="100"/>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6351" name="Oval 31">
                          <a:extLst>
                            <a:ext uri="{FF2B5EF4-FFF2-40B4-BE49-F238E27FC236}">
                              <a16:creationId xmlns:a16="http://schemas.microsoft.com/office/drawing/2014/main" id="{8FA85E92-C861-46CE-A508-C4E25194856C}"/>
                            </a:ext>
                          </a:extLst>
                        </p:cNvPr>
                        <p:cNvSpPr>
                          <a:spLocks noChangeArrowheads="1"/>
                        </p:cNvSpPr>
                        <p:nvPr/>
                      </p:nvSpPr>
                      <p:spPr bwMode="auto">
                        <a:xfrm>
                          <a:off x="2051" y="1663"/>
                          <a:ext cx="8" cy="14"/>
                        </a:xfrm>
                        <a:prstGeom prst="ellipse">
                          <a:avLst/>
                        </a:prstGeom>
                        <a:solidFill>
                          <a:srgbClr val="200020"/>
                        </a:solidFill>
                        <a:ln w="3175">
                          <a:solidFill>
                            <a:srgbClr val="80008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nvGrpSpPr>
                      <p:cNvPr id="36344" name="Group 32">
                        <a:extLst>
                          <a:ext uri="{FF2B5EF4-FFF2-40B4-BE49-F238E27FC236}">
                            <a16:creationId xmlns:a16="http://schemas.microsoft.com/office/drawing/2014/main" id="{92B84429-B26E-4C79-A0AB-E8F1F31D2760}"/>
                          </a:ext>
                        </a:extLst>
                      </p:cNvPr>
                      <p:cNvGrpSpPr>
                        <a:grpSpLocks/>
                      </p:cNvGrpSpPr>
                      <p:nvPr/>
                    </p:nvGrpSpPr>
                    <p:grpSpPr bwMode="auto">
                      <a:xfrm>
                        <a:off x="2025" y="1624"/>
                        <a:ext cx="213" cy="42"/>
                        <a:chOff x="2025" y="1624"/>
                        <a:chExt cx="213" cy="42"/>
                      </a:xfrm>
                    </p:grpSpPr>
                    <p:grpSp>
                      <p:nvGrpSpPr>
                        <p:cNvPr id="36345" name="Group 33">
                          <a:extLst>
                            <a:ext uri="{FF2B5EF4-FFF2-40B4-BE49-F238E27FC236}">
                              <a16:creationId xmlns:a16="http://schemas.microsoft.com/office/drawing/2014/main" id="{1BEF4C98-B145-41A6-8508-D34F99ABCEBC}"/>
                            </a:ext>
                          </a:extLst>
                        </p:cNvPr>
                        <p:cNvGrpSpPr>
                          <a:grpSpLocks/>
                        </p:cNvGrpSpPr>
                        <p:nvPr/>
                      </p:nvGrpSpPr>
                      <p:grpSpPr bwMode="auto">
                        <a:xfrm>
                          <a:off x="2030" y="1624"/>
                          <a:ext cx="208" cy="42"/>
                          <a:chOff x="2030" y="1624"/>
                          <a:chExt cx="208" cy="42"/>
                        </a:xfrm>
                      </p:grpSpPr>
                      <p:sp>
                        <p:nvSpPr>
                          <p:cNvPr id="36347" name="Freeform 34">
                            <a:extLst>
                              <a:ext uri="{FF2B5EF4-FFF2-40B4-BE49-F238E27FC236}">
                                <a16:creationId xmlns:a16="http://schemas.microsoft.com/office/drawing/2014/main" id="{F5216AD5-177C-4ACB-8AEC-D5F3540E1D1A}"/>
                              </a:ext>
                            </a:extLst>
                          </p:cNvPr>
                          <p:cNvSpPr>
                            <a:spLocks/>
                          </p:cNvSpPr>
                          <p:nvPr/>
                        </p:nvSpPr>
                        <p:spPr bwMode="auto">
                          <a:xfrm>
                            <a:off x="2032" y="1629"/>
                            <a:ext cx="202" cy="29"/>
                          </a:xfrm>
                          <a:custGeom>
                            <a:avLst/>
                            <a:gdLst>
                              <a:gd name="T0" fmla="*/ 0 w 1012"/>
                              <a:gd name="T1" fmla="*/ 0 h 148"/>
                              <a:gd name="T2" fmla="*/ 0 w 1012"/>
                              <a:gd name="T3" fmla="*/ 0 h 148"/>
                              <a:gd name="T4" fmla="*/ 0 w 1012"/>
                              <a:gd name="T5" fmla="*/ 0 h 148"/>
                              <a:gd name="T6" fmla="*/ 0 w 1012"/>
                              <a:gd name="T7" fmla="*/ 0 h 148"/>
                              <a:gd name="T8" fmla="*/ 0 w 1012"/>
                              <a:gd name="T9" fmla="*/ 0 h 148"/>
                              <a:gd name="T10" fmla="*/ 0 w 1012"/>
                              <a:gd name="T11" fmla="*/ 0 h 148"/>
                              <a:gd name="T12" fmla="*/ 0 w 1012"/>
                              <a:gd name="T13" fmla="*/ 0 h 148"/>
                              <a:gd name="T14" fmla="*/ 0 w 1012"/>
                              <a:gd name="T15" fmla="*/ 0 h 148"/>
                              <a:gd name="T16" fmla="*/ 0 w 1012"/>
                              <a:gd name="T17" fmla="*/ 0 h 148"/>
                              <a:gd name="T18" fmla="*/ 0 w 1012"/>
                              <a:gd name="T19" fmla="*/ 0 h 148"/>
                              <a:gd name="T20" fmla="*/ 0 w 1012"/>
                              <a:gd name="T21" fmla="*/ 0 h 148"/>
                              <a:gd name="T22" fmla="*/ 0 w 1012"/>
                              <a:gd name="T23" fmla="*/ 0 h 148"/>
                              <a:gd name="T24" fmla="*/ 0 w 1012"/>
                              <a:gd name="T25" fmla="*/ 0 h 148"/>
                              <a:gd name="T26" fmla="*/ 0 w 1012"/>
                              <a:gd name="T27" fmla="*/ 0 h 148"/>
                              <a:gd name="T28" fmla="*/ 0 w 1012"/>
                              <a:gd name="T29" fmla="*/ 0 h 148"/>
                              <a:gd name="T30" fmla="*/ 0 w 1012"/>
                              <a:gd name="T31" fmla="*/ 0 h 148"/>
                              <a:gd name="T32" fmla="*/ 0 w 1012"/>
                              <a:gd name="T33" fmla="*/ 0 h 1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8"/>
                              <a:gd name="T53" fmla="*/ 1012 w 1012"/>
                              <a:gd name="T54" fmla="*/ 148 h 1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8">
                                <a:moveTo>
                                  <a:pt x="0" y="117"/>
                                </a:moveTo>
                                <a:lnTo>
                                  <a:pt x="60" y="98"/>
                                </a:lnTo>
                                <a:lnTo>
                                  <a:pt x="123" y="80"/>
                                </a:lnTo>
                                <a:lnTo>
                                  <a:pt x="207" y="59"/>
                                </a:lnTo>
                                <a:lnTo>
                                  <a:pt x="298" y="39"/>
                                </a:lnTo>
                                <a:lnTo>
                                  <a:pt x="390" y="22"/>
                                </a:lnTo>
                                <a:lnTo>
                                  <a:pt x="459" y="12"/>
                                </a:lnTo>
                                <a:lnTo>
                                  <a:pt x="543" y="3"/>
                                </a:lnTo>
                                <a:lnTo>
                                  <a:pt x="632" y="0"/>
                                </a:lnTo>
                                <a:lnTo>
                                  <a:pt x="714" y="4"/>
                                </a:lnTo>
                                <a:lnTo>
                                  <a:pt x="788" y="9"/>
                                </a:lnTo>
                                <a:lnTo>
                                  <a:pt x="861" y="22"/>
                                </a:lnTo>
                                <a:lnTo>
                                  <a:pt x="901" y="36"/>
                                </a:lnTo>
                                <a:lnTo>
                                  <a:pt x="937" y="58"/>
                                </a:lnTo>
                                <a:lnTo>
                                  <a:pt x="967" y="81"/>
                                </a:lnTo>
                                <a:lnTo>
                                  <a:pt x="999" y="122"/>
                                </a:lnTo>
                                <a:lnTo>
                                  <a:pt x="1012" y="148"/>
                                </a:lnTo>
                              </a:path>
                            </a:pathLst>
                          </a:custGeom>
                          <a:noFill/>
                          <a:ln w="25400">
                            <a:solidFill>
                              <a:srgbClr val="60006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48" name="Freeform 35">
                            <a:extLst>
                              <a:ext uri="{FF2B5EF4-FFF2-40B4-BE49-F238E27FC236}">
                                <a16:creationId xmlns:a16="http://schemas.microsoft.com/office/drawing/2014/main" id="{941A6C05-7F6B-448F-A6D6-ACE763DC415C}"/>
                              </a:ext>
                            </a:extLst>
                          </p:cNvPr>
                          <p:cNvSpPr>
                            <a:spLocks/>
                          </p:cNvSpPr>
                          <p:nvPr/>
                        </p:nvSpPr>
                        <p:spPr bwMode="auto">
                          <a:xfrm>
                            <a:off x="2030" y="1637"/>
                            <a:ext cx="203" cy="29"/>
                          </a:xfrm>
                          <a:custGeom>
                            <a:avLst/>
                            <a:gdLst>
                              <a:gd name="T0" fmla="*/ 0 w 1012"/>
                              <a:gd name="T1" fmla="*/ 0 h 147"/>
                              <a:gd name="T2" fmla="*/ 0 w 1012"/>
                              <a:gd name="T3" fmla="*/ 0 h 147"/>
                              <a:gd name="T4" fmla="*/ 0 w 1012"/>
                              <a:gd name="T5" fmla="*/ 0 h 147"/>
                              <a:gd name="T6" fmla="*/ 0 w 1012"/>
                              <a:gd name="T7" fmla="*/ 0 h 147"/>
                              <a:gd name="T8" fmla="*/ 0 w 1012"/>
                              <a:gd name="T9" fmla="*/ 0 h 147"/>
                              <a:gd name="T10" fmla="*/ 0 w 1012"/>
                              <a:gd name="T11" fmla="*/ 0 h 147"/>
                              <a:gd name="T12" fmla="*/ 0 w 1012"/>
                              <a:gd name="T13" fmla="*/ 0 h 147"/>
                              <a:gd name="T14" fmla="*/ 0 w 1012"/>
                              <a:gd name="T15" fmla="*/ 0 h 147"/>
                              <a:gd name="T16" fmla="*/ 0 w 1012"/>
                              <a:gd name="T17" fmla="*/ 0 h 147"/>
                              <a:gd name="T18" fmla="*/ 0 w 1012"/>
                              <a:gd name="T19" fmla="*/ 0 h 147"/>
                              <a:gd name="T20" fmla="*/ 0 w 1012"/>
                              <a:gd name="T21" fmla="*/ 0 h 147"/>
                              <a:gd name="T22" fmla="*/ 0 w 1012"/>
                              <a:gd name="T23" fmla="*/ 0 h 147"/>
                              <a:gd name="T24" fmla="*/ 0 w 1012"/>
                              <a:gd name="T25" fmla="*/ 0 h 147"/>
                              <a:gd name="T26" fmla="*/ 0 w 1012"/>
                              <a:gd name="T27" fmla="*/ 0 h 147"/>
                              <a:gd name="T28" fmla="*/ 0 w 1012"/>
                              <a:gd name="T29" fmla="*/ 0 h 147"/>
                              <a:gd name="T30" fmla="*/ 0 w 1012"/>
                              <a:gd name="T31" fmla="*/ 0 h 147"/>
                              <a:gd name="T32" fmla="*/ 0 w 1012"/>
                              <a:gd name="T33" fmla="*/ 0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7"/>
                              <a:gd name="T53" fmla="*/ 1012 w 1012"/>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7">
                                <a:moveTo>
                                  <a:pt x="0" y="117"/>
                                </a:moveTo>
                                <a:lnTo>
                                  <a:pt x="60" y="98"/>
                                </a:lnTo>
                                <a:lnTo>
                                  <a:pt x="122" y="79"/>
                                </a:lnTo>
                                <a:lnTo>
                                  <a:pt x="208" y="59"/>
                                </a:lnTo>
                                <a:lnTo>
                                  <a:pt x="299" y="39"/>
                                </a:lnTo>
                                <a:lnTo>
                                  <a:pt x="390" y="21"/>
                                </a:lnTo>
                                <a:lnTo>
                                  <a:pt x="459" y="11"/>
                                </a:lnTo>
                                <a:lnTo>
                                  <a:pt x="543" y="3"/>
                                </a:lnTo>
                                <a:lnTo>
                                  <a:pt x="633" y="0"/>
                                </a:lnTo>
                                <a:lnTo>
                                  <a:pt x="713" y="4"/>
                                </a:lnTo>
                                <a:lnTo>
                                  <a:pt x="788" y="8"/>
                                </a:lnTo>
                                <a:lnTo>
                                  <a:pt x="861" y="21"/>
                                </a:lnTo>
                                <a:lnTo>
                                  <a:pt x="902" y="36"/>
                                </a:lnTo>
                                <a:lnTo>
                                  <a:pt x="937" y="57"/>
                                </a:lnTo>
                                <a:lnTo>
                                  <a:pt x="968" y="81"/>
                                </a:lnTo>
                                <a:lnTo>
                                  <a:pt x="999" y="121"/>
                                </a:lnTo>
                                <a:lnTo>
                                  <a:pt x="1012" y="147"/>
                                </a:lnTo>
                              </a:path>
                            </a:pathLst>
                          </a:custGeom>
                          <a:noFill/>
                          <a:ln w="11113">
                            <a:solidFill>
                              <a:srgbClr val="40004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49" name="Freeform 36">
                            <a:extLst>
                              <a:ext uri="{FF2B5EF4-FFF2-40B4-BE49-F238E27FC236}">
                                <a16:creationId xmlns:a16="http://schemas.microsoft.com/office/drawing/2014/main" id="{868F627F-C2C1-4655-9897-DC56A34283D5}"/>
                              </a:ext>
                            </a:extLst>
                          </p:cNvPr>
                          <p:cNvSpPr>
                            <a:spLocks/>
                          </p:cNvSpPr>
                          <p:nvPr/>
                        </p:nvSpPr>
                        <p:spPr bwMode="auto">
                          <a:xfrm>
                            <a:off x="2036" y="1624"/>
                            <a:ext cx="202" cy="29"/>
                          </a:xfrm>
                          <a:custGeom>
                            <a:avLst/>
                            <a:gdLst>
                              <a:gd name="T0" fmla="*/ 0 w 1012"/>
                              <a:gd name="T1" fmla="*/ 0 h 147"/>
                              <a:gd name="T2" fmla="*/ 0 w 1012"/>
                              <a:gd name="T3" fmla="*/ 0 h 147"/>
                              <a:gd name="T4" fmla="*/ 0 w 1012"/>
                              <a:gd name="T5" fmla="*/ 0 h 147"/>
                              <a:gd name="T6" fmla="*/ 0 w 1012"/>
                              <a:gd name="T7" fmla="*/ 0 h 147"/>
                              <a:gd name="T8" fmla="*/ 0 w 1012"/>
                              <a:gd name="T9" fmla="*/ 0 h 147"/>
                              <a:gd name="T10" fmla="*/ 0 w 1012"/>
                              <a:gd name="T11" fmla="*/ 0 h 147"/>
                              <a:gd name="T12" fmla="*/ 0 w 1012"/>
                              <a:gd name="T13" fmla="*/ 0 h 147"/>
                              <a:gd name="T14" fmla="*/ 0 w 1012"/>
                              <a:gd name="T15" fmla="*/ 0 h 147"/>
                              <a:gd name="T16" fmla="*/ 0 w 1012"/>
                              <a:gd name="T17" fmla="*/ 0 h 147"/>
                              <a:gd name="T18" fmla="*/ 0 w 1012"/>
                              <a:gd name="T19" fmla="*/ 0 h 147"/>
                              <a:gd name="T20" fmla="*/ 0 w 1012"/>
                              <a:gd name="T21" fmla="*/ 0 h 147"/>
                              <a:gd name="T22" fmla="*/ 0 w 1012"/>
                              <a:gd name="T23" fmla="*/ 0 h 147"/>
                              <a:gd name="T24" fmla="*/ 0 w 1012"/>
                              <a:gd name="T25" fmla="*/ 0 h 147"/>
                              <a:gd name="T26" fmla="*/ 0 w 1012"/>
                              <a:gd name="T27" fmla="*/ 0 h 147"/>
                              <a:gd name="T28" fmla="*/ 0 w 1012"/>
                              <a:gd name="T29" fmla="*/ 0 h 147"/>
                              <a:gd name="T30" fmla="*/ 0 w 1012"/>
                              <a:gd name="T31" fmla="*/ 0 h 147"/>
                              <a:gd name="T32" fmla="*/ 0 w 1012"/>
                              <a:gd name="T33" fmla="*/ 0 h 1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12"/>
                              <a:gd name="T52" fmla="*/ 0 h 147"/>
                              <a:gd name="T53" fmla="*/ 1012 w 1012"/>
                              <a:gd name="T54" fmla="*/ 147 h 1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12" h="147">
                                <a:moveTo>
                                  <a:pt x="0" y="117"/>
                                </a:moveTo>
                                <a:lnTo>
                                  <a:pt x="60" y="98"/>
                                </a:lnTo>
                                <a:lnTo>
                                  <a:pt x="123" y="79"/>
                                </a:lnTo>
                                <a:lnTo>
                                  <a:pt x="208" y="59"/>
                                </a:lnTo>
                                <a:lnTo>
                                  <a:pt x="299" y="39"/>
                                </a:lnTo>
                                <a:lnTo>
                                  <a:pt x="390" y="21"/>
                                </a:lnTo>
                                <a:lnTo>
                                  <a:pt x="458" y="12"/>
                                </a:lnTo>
                                <a:lnTo>
                                  <a:pt x="542" y="3"/>
                                </a:lnTo>
                                <a:lnTo>
                                  <a:pt x="632" y="0"/>
                                </a:lnTo>
                                <a:lnTo>
                                  <a:pt x="713" y="5"/>
                                </a:lnTo>
                                <a:lnTo>
                                  <a:pt x="788" y="9"/>
                                </a:lnTo>
                                <a:lnTo>
                                  <a:pt x="861" y="21"/>
                                </a:lnTo>
                                <a:lnTo>
                                  <a:pt x="901" y="36"/>
                                </a:lnTo>
                                <a:lnTo>
                                  <a:pt x="937" y="57"/>
                                </a:lnTo>
                                <a:lnTo>
                                  <a:pt x="968" y="82"/>
                                </a:lnTo>
                                <a:lnTo>
                                  <a:pt x="998" y="122"/>
                                </a:lnTo>
                                <a:lnTo>
                                  <a:pt x="1012" y="147"/>
                                </a:lnTo>
                              </a:path>
                            </a:pathLst>
                          </a:custGeom>
                          <a:noFill/>
                          <a:ln w="4763">
                            <a:solidFill>
                              <a:srgbClr val="A000A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6346" name="Oval 37">
                          <a:extLst>
                            <a:ext uri="{FF2B5EF4-FFF2-40B4-BE49-F238E27FC236}">
                              <a16:creationId xmlns:a16="http://schemas.microsoft.com/office/drawing/2014/main" id="{3806C8E8-9CFE-41CF-B116-A3CE6C95873E}"/>
                            </a:ext>
                          </a:extLst>
                        </p:cNvPr>
                        <p:cNvSpPr>
                          <a:spLocks noChangeArrowheads="1"/>
                        </p:cNvSpPr>
                        <p:nvPr/>
                      </p:nvSpPr>
                      <p:spPr bwMode="auto">
                        <a:xfrm>
                          <a:off x="2025" y="1645"/>
                          <a:ext cx="10" cy="17"/>
                        </a:xfrm>
                        <a:prstGeom prst="ellipse">
                          <a:avLst/>
                        </a:prstGeom>
                        <a:solidFill>
                          <a:srgbClr val="200020"/>
                        </a:solidFill>
                        <a:ln w="3175">
                          <a:solidFill>
                            <a:srgbClr val="80008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grpSp>
              <p:grpSp>
                <p:nvGrpSpPr>
                  <p:cNvPr id="36263" name="Group 38">
                    <a:extLst>
                      <a:ext uri="{FF2B5EF4-FFF2-40B4-BE49-F238E27FC236}">
                        <a16:creationId xmlns:a16="http://schemas.microsoft.com/office/drawing/2014/main" id="{4F4097FE-416B-4AD4-BC6D-A5514F454BA2}"/>
                      </a:ext>
                    </a:extLst>
                  </p:cNvPr>
                  <p:cNvGrpSpPr>
                    <a:grpSpLocks/>
                  </p:cNvGrpSpPr>
                  <p:nvPr/>
                </p:nvGrpSpPr>
                <p:grpSpPr bwMode="auto">
                  <a:xfrm>
                    <a:off x="2034" y="1657"/>
                    <a:ext cx="344" cy="305"/>
                    <a:chOff x="2034" y="1657"/>
                    <a:chExt cx="344" cy="305"/>
                  </a:xfrm>
                </p:grpSpPr>
                <p:grpSp>
                  <p:nvGrpSpPr>
                    <p:cNvPr id="36264" name="Group 39">
                      <a:extLst>
                        <a:ext uri="{FF2B5EF4-FFF2-40B4-BE49-F238E27FC236}">
                          <a16:creationId xmlns:a16="http://schemas.microsoft.com/office/drawing/2014/main" id="{6CF7E15B-7451-41B4-839B-A51091B7D7B1}"/>
                        </a:ext>
                      </a:extLst>
                    </p:cNvPr>
                    <p:cNvGrpSpPr>
                      <a:grpSpLocks/>
                    </p:cNvGrpSpPr>
                    <p:nvPr/>
                  </p:nvGrpSpPr>
                  <p:grpSpPr bwMode="auto">
                    <a:xfrm>
                      <a:off x="2034" y="1657"/>
                      <a:ext cx="344" cy="305"/>
                      <a:chOff x="2034" y="1657"/>
                      <a:chExt cx="344" cy="305"/>
                    </a:xfrm>
                  </p:grpSpPr>
                  <p:grpSp>
                    <p:nvGrpSpPr>
                      <p:cNvPr id="36284" name="Group 40">
                        <a:extLst>
                          <a:ext uri="{FF2B5EF4-FFF2-40B4-BE49-F238E27FC236}">
                            <a16:creationId xmlns:a16="http://schemas.microsoft.com/office/drawing/2014/main" id="{3A8A9AD3-3A6A-49C1-8E4F-AFFCB66556FC}"/>
                          </a:ext>
                        </a:extLst>
                      </p:cNvPr>
                      <p:cNvGrpSpPr>
                        <a:grpSpLocks/>
                      </p:cNvGrpSpPr>
                      <p:nvPr/>
                    </p:nvGrpSpPr>
                    <p:grpSpPr bwMode="auto">
                      <a:xfrm>
                        <a:off x="2034" y="1657"/>
                        <a:ext cx="344" cy="305"/>
                        <a:chOff x="2034" y="1657"/>
                        <a:chExt cx="344" cy="305"/>
                      </a:xfrm>
                    </p:grpSpPr>
                    <p:grpSp>
                      <p:nvGrpSpPr>
                        <p:cNvPr id="36335" name="Group 41">
                          <a:extLst>
                            <a:ext uri="{FF2B5EF4-FFF2-40B4-BE49-F238E27FC236}">
                              <a16:creationId xmlns:a16="http://schemas.microsoft.com/office/drawing/2014/main" id="{502B2C51-3345-4C16-88F9-9D620070B9A2}"/>
                            </a:ext>
                          </a:extLst>
                        </p:cNvPr>
                        <p:cNvGrpSpPr>
                          <a:grpSpLocks/>
                        </p:cNvGrpSpPr>
                        <p:nvPr/>
                      </p:nvGrpSpPr>
                      <p:grpSpPr bwMode="auto">
                        <a:xfrm>
                          <a:off x="2034" y="1657"/>
                          <a:ext cx="344" cy="305"/>
                          <a:chOff x="2034" y="1657"/>
                          <a:chExt cx="344" cy="305"/>
                        </a:xfrm>
                      </p:grpSpPr>
                      <p:grpSp>
                        <p:nvGrpSpPr>
                          <p:cNvPr id="36337" name="Group 42">
                            <a:extLst>
                              <a:ext uri="{FF2B5EF4-FFF2-40B4-BE49-F238E27FC236}">
                                <a16:creationId xmlns:a16="http://schemas.microsoft.com/office/drawing/2014/main" id="{7FA27BDD-7B6B-47A9-9547-24E8D3352ADD}"/>
                              </a:ext>
                            </a:extLst>
                          </p:cNvPr>
                          <p:cNvGrpSpPr>
                            <a:grpSpLocks/>
                          </p:cNvGrpSpPr>
                          <p:nvPr/>
                        </p:nvGrpSpPr>
                        <p:grpSpPr bwMode="auto">
                          <a:xfrm>
                            <a:off x="2034" y="1657"/>
                            <a:ext cx="344" cy="305"/>
                            <a:chOff x="2034" y="1657"/>
                            <a:chExt cx="344" cy="305"/>
                          </a:xfrm>
                        </p:grpSpPr>
                        <p:sp>
                          <p:nvSpPr>
                            <p:cNvPr id="36339" name="Freeform 43">
                              <a:extLst>
                                <a:ext uri="{FF2B5EF4-FFF2-40B4-BE49-F238E27FC236}">
                                  <a16:creationId xmlns:a16="http://schemas.microsoft.com/office/drawing/2014/main" id="{BAB4BAD4-5A8F-4D70-AF59-CBE985B3B2C6}"/>
                                </a:ext>
                              </a:extLst>
                            </p:cNvPr>
                            <p:cNvSpPr>
                              <a:spLocks/>
                            </p:cNvSpPr>
                            <p:nvPr/>
                          </p:nvSpPr>
                          <p:spPr bwMode="auto">
                            <a:xfrm>
                              <a:off x="2034" y="1657"/>
                              <a:ext cx="344" cy="305"/>
                            </a:xfrm>
                            <a:custGeom>
                              <a:avLst/>
                              <a:gdLst>
                                <a:gd name="T0" fmla="*/ 0 w 1716"/>
                                <a:gd name="T1" fmla="*/ 0 h 1521"/>
                                <a:gd name="T2" fmla="*/ 0 w 1716"/>
                                <a:gd name="T3" fmla="*/ 0 h 1521"/>
                                <a:gd name="T4" fmla="*/ 0 w 1716"/>
                                <a:gd name="T5" fmla="*/ 0 h 1521"/>
                                <a:gd name="T6" fmla="*/ 0 w 1716"/>
                                <a:gd name="T7" fmla="*/ 0 h 1521"/>
                                <a:gd name="T8" fmla="*/ 0 w 1716"/>
                                <a:gd name="T9" fmla="*/ 0 h 1521"/>
                                <a:gd name="T10" fmla="*/ 0 w 1716"/>
                                <a:gd name="T11" fmla="*/ 0 h 1521"/>
                                <a:gd name="T12" fmla="*/ 0 w 1716"/>
                                <a:gd name="T13" fmla="*/ 0 h 1521"/>
                                <a:gd name="T14" fmla="*/ 0 w 1716"/>
                                <a:gd name="T15" fmla="*/ 0 h 1521"/>
                                <a:gd name="T16" fmla="*/ 0 w 1716"/>
                                <a:gd name="T17" fmla="*/ 0 h 1521"/>
                                <a:gd name="T18" fmla="*/ 0 w 1716"/>
                                <a:gd name="T19" fmla="*/ 0 h 1521"/>
                                <a:gd name="T20" fmla="*/ 0 w 1716"/>
                                <a:gd name="T21" fmla="*/ 0 h 1521"/>
                                <a:gd name="T22" fmla="*/ 0 w 1716"/>
                                <a:gd name="T23" fmla="*/ 0 h 1521"/>
                                <a:gd name="T24" fmla="*/ 0 w 1716"/>
                                <a:gd name="T25" fmla="*/ 0 h 1521"/>
                                <a:gd name="T26" fmla="*/ 0 w 1716"/>
                                <a:gd name="T27" fmla="*/ 0 h 1521"/>
                                <a:gd name="T28" fmla="*/ 0 w 1716"/>
                                <a:gd name="T29" fmla="*/ 0 h 1521"/>
                                <a:gd name="T30" fmla="*/ 0 w 1716"/>
                                <a:gd name="T31" fmla="*/ 0 h 1521"/>
                                <a:gd name="T32" fmla="*/ 0 w 1716"/>
                                <a:gd name="T33" fmla="*/ 0 h 1521"/>
                                <a:gd name="T34" fmla="*/ 0 w 1716"/>
                                <a:gd name="T35" fmla="*/ 0 h 1521"/>
                                <a:gd name="T36" fmla="*/ 0 w 1716"/>
                                <a:gd name="T37" fmla="*/ 0 h 1521"/>
                                <a:gd name="T38" fmla="*/ 0 w 1716"/>
                                <a:gd name="T39" fmla="*/ 0 h 1521"/>
                                <a:gd name="T40" fmla="*/ 0 w 1716"/>
                                <a:gd name="T41" fmla="*/ 0 h 1521"/>
                                <a:gd name="T42" fmla="*/ 0 w 1716"/>
                                <a:gd name="T43" fmla="*/ 0 h 1521"/>
                                <a:gd name="T44" fmla="*/ 0 w 1716"/>
                                <a:gd name="T45" fmla="*/ 0 h 1521"/>
                                <a:gd name="T46" fmla="*/ 0 w 1716"/>
                                <a:gd name="T47" fmla="*/ 0 h 1521"/>
                                <a:gd name="T48" fmla="*/ 0 w 1716"/>
                                <a:gd name="T49" fmla="*/ 0 h 1521"/>
                                <a:gd name="T50" fmla="*/ 0 w 1716"/>
                                <a:gd name="T51" fmla="*/ 0 h 1521"/>
                                <a:gd name="T52" fmla="*/ 0 w 1716"/>
                                <a:gd name="T53" fmla="*/ 0 h 1521"/>
                                <a:gd name="T54" fmla="*/ 0 w 1716"/>
                                <a:gd name="T55" fmla="*/ 0 h 1521"/>
                                <a:gd name="T56" fmla="*/ 0 w 1716"/>
                                <a:gd name="T57" fmla="*/ 0 h 1521"/>
                                <a:gd name="T58" fmla="*/ 0 w 1716"/>
                                <a:gd name="T59" fmla="*/ 0 h 1521"/>
                                <a:gd name="T60" fmla="*/ 0 w 1716"/>
                                <a:gd name="T61" fmla="*/ 0 h 1521"/>
                                <a:gd name="T62" fmla="*/ 0 w 1716"/>
                                <a:gd name="T63" fmla="*/ 0 h 1521"/>
                                <a:gd name="T64" fmla="*/ 0 w 1716"/>
                                <a:gd name="T65" fmla="*/ 0 h 1521"/>
                                <a:gd name="T66" fmla="*/ 0 w 1716"/>
                                <a:gd name="T67" fmla="*/ 0 h 1521"/>
                                <a:gd name="T68" fmla="*/ 0 w 1716"/>
                                <a:gd name="T69" fmla="*/ 0 h 1521"/>
                                <a:gd name="T70" fmla="*/ 0 w 1716"/>
                                <a:gd name="T71" fmla="*/ 0 h 1521"/>
                                <a:gd name="T72" fmla="*/ 0 w 1716"/>
                                <a:gd name="T73" fmla="*/ 0 h 1521"/>
                                <a:gd name="T74" fmla="*/ 0 w 1716"/>
                                <a:gd name="T75" fmla="*/ 0 h 1521"/>
                                <a:gd name="T76" fmla="*/ 0 w 1716"/>
                                <a:gd name="T77" fmla="*/ 0 h 1521"/>
                                <a:gd name="T78" fmla="*/ 0 w 1716"/>
                                <a:gd name="T79" fmla="*/ 0 h 1521"/>
                                <a:gd name="T80" fmla="*/ 0 w 1716"/>
                                <a:gd name="T81" fmla="*/ 0 h 1521"/>
                                <a:gd name="T82" fmla="*/ 0 w 1716"/>
                                <a:gd name="T83" fmla="*/ 0 h 1521"/>
                                <a:gd name="T84" fmla="*/ 0 w 1716"/>
                                <a:gd name="T85" fmla="*/ 0 h 1521"/>
                                <a:gd name="T86" fmla="*/ 0 w 1716"/>
                                <a:gd name="T87" fmla="*/ 0 h 1521"/>
                                <a:gd name="T88" fmla="*/ 0 w 1716"/>
                                <a:gd name="T89" fmla="*/ 0 h 1521"/>
                                <a:gd name="T90" fmla="*/ 0 w 1716"/>
                                <a:gd name="T91" fmla="*/ 0 h 1521"/>
                                <a:gd name="T92" fmla="*/ 0 w 1716"/>
                                <a:gd name="T93" fmla="*/ 0 h 1521"/>
                                <a:gd name="T94" fmla="*/ 0 w 1716"/>
                                <a:gd name="T95" fmla="*/ 0 h 1521"/>
                                <a:gd name="T96" fmla="*/ 0 w 1716"/>
                                <a:gd name="T97" fmla="*/ 0 h 1521"/>
                                <a:gd name="T98" fmla="*/ 0 w 1716"/>
                                <a:gd name="T99" fmla="*/ 0 h 1521"/>
                                <a:gd name="T100" fmla="*/ 0 w 1716"/>
                                <a:gd name="T101" fmla="*/ 0 h 15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16"/>
                                <a:gd name="T154" fmla="*/ 0 h 1521"/>
                                <a:gd name="T155" fmla="*/ 1716 w 1716"/>
                                <a:gd name="T156" fmla="*/ 1521 h 15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16" h="1521">
                                  <a:moveTo>
                                    <a:pt x="499" y="282"/>
                                  </a:moveTo>
                                  <a:lnTo>
                                    <a:pt x="548" y="246"/>
                                  </a:lnTo>
                                  <a:lnTo>
                                    <a:pt x="591" y="194"/>
                                  </a:lnTo>
                                  <a:lnTo>
                                    <a:pt x="634" y="140"/>
                                  </a:lnTo>
                                  <a:lnTo>
                                    <a:pt x="673" y="105"/>
                                  </a:lnTo>
                                  <a:lnTo>
                                    <a:pt x="716" y="70"/>
                                  </a:lnTo>
                                  <a:lnTo>
                                    <a:pt x="768" y="40"/>
                                  </a:lnTo>
                                  <a:lnTo>
                                    <a:pt x="806" y="19"/>
                                  </a:lnTo>
                                  <a:lnTo>
                                    <a:pt x="854" y="9"/>
                                  </a:lnTo>
                                  <a:lnTo>
                                    <a:pt x="906" y="0"/>
                                  </a:lnTo>
                                  <a:lnTo>
                                    <a:pt x="960" y="6"/>
                                  </a:lnTo>
                                  <a:lnTo>
                                    <a:pt x="1004" y="13"/>
                                  </a:lnTo>
                                  <a:lnTo>
                                    <a:pt x="1040" y="22"/>
                                  </a:lnTo>
                                  <a:lnTo>
                                    <a:pt x="1084" y="43"/>
                                  </a:lnTo>
                                  <a:lnTo>
                                    <a:pt x="1130" y="64"/>
                                  </a:lnTo>
                                  <a:lnTo>
                                    <a:pt x="1168" y="84"/>
                                  </a:lnTo>
                                  <a:lnTo>
                                    <a:pt x="1211" y="116"/>
                                  </a:lnTo>
                                  <a:lnTo>
                                    <a:pt x="1244" y="152"/>
                                  </a:lnTo>
                                  <a:lnTo>
                                    <a:pt x="1270" y="199"/>
                                  </a:lnTo>
                                  <a:lnTo>
                                    <a:pt x="1281" y="227"/>
                                  </a:lnTo>
                                  <a:lnTo>
                                    <a:pt x="1283" y="263"/>
                                  </a:lnTo>
                                  <a:lnTo>
                                    <a:pt x="1298" y="294"/>
                                  </a:lnTo>
                                  <a:lnTo>
                                    <a:pt x="1319" y="323"/>
                                  </a:lnTo>
                                  <a:lnTo>
                                    <a:pt x="1347" y="343"/>
                                  </a:lnTo>
                                  <a:lnTo>
                                    <a:pt x="1381" y="360"/>
                                  </a:lnTo>
                                  <a:lnTo>
                                    <a:pt x="1401" y="378"/>
                                  </a:lnTo>
                                  <a:lnTo>
                                    <a:pt x="1418" y="404"/>
                                  </a:lnTo>
                                  <a:lnTo>
                                    <a:pt x="1444" y="438"/>
                                  </a:lnTo>
                                  <a:lnTo>
                                    <a:pt x="1472" y="471"/>
                                  </a:lnTo>
                                  <a:lnTo>
                                    <a:pt x="1503" y="505"/>
                                  </a:lnTo>
                                  <a:lnTo>
                                    <a:pt x="1534" y="539"/>
                                  </a:lnTo>
                                  <a:lnTo>
                                    <a:pt x="1567" y="601"/>
                                  </a:lnTo>
                                  <a:lnTo>
                                    <a:pt x="1591" y="661"/>
                                  </a:lnTo>
                                  <a:lnTo>
                                    <a:pt x="1609" y="707"/>
                                  </a:lnTo>
                                  <a:lnTo>
                                    <a:pt x="1622" y="769"/>
                                  </a:lnTo>
                                  <a:lnTo>
                                    <a:pt x="1641" y="832"/>
                                  </a:lnTo>
                                  <a:lnTo>
                                    <a:pt x="1656" y="891"/>
                                  </a:lnTo>
                                  <a:lnTo>
                                    <a:pt x="1668" y="947"/>
                                  </a:lnTo>
                                  <a:lnTo>
                                    <a:pt x="1680" y="1005"/>
                                  </a:lnTo>
                                  <a:lnTo>
                                    <a:pt x="1695" y="1057"/>
                                  </a:lnTo>
                                  <a:lnTo>
                                    <a:pt x="1702" y="1122"/>
                                  </a:lnTo>
                                  <a:lnTo>
                                    <a:pt x="1710" y="1190"/>
                                  </a:lnTo>
                                  <a:lnTo>
                                    <a:pt x="1716" y="1253"/>
                                  </a:lnTo>
                                  <a:lnTo>
                                    <a:pt x="1708" y="1301"/>
                                  </a:lnTo>
                                  <a:lnTo>
                                    <a:pt x="1702" y="1340"/>
                                  </a:lnTo>
                                  <a:lnTo>
                                    <a:pt x="1698" y="1374"/>
                                  </a:lnTo>
                                  <a:lnTo>
                                    <a:pt x="1683" y="1404"/>
                                  </a:lnTo>
                                  <a:lnTo>
                                    <a:pt x="1658" y="1435"/>
                                  </a:lnTo>
                                  <a:lnTo>
                                    <a:pt x="1621" y="1463"/>
                                  </a:lnTo>
                                  <a:lnTo>
                                    <a:pt x="1576" y="1480"/>
                                  </a:lnTo>
                                  <a:lnTo>
                                    <a:pt x="1525" y="1491"/>
                                  </a:lnTo>
                                  <a:lnTo>
                                    <a:pt x="1464" y="1499"/>
                                  </a:lnTo>
                                  <a:lnTo>
                                    <a:pt x="1408" y="1506"/>
                                  </a:lnTo>
                                  <a:lnTo>
                                    <a:pt x="1346" y="1509"/>
                                  </a:lnTo>
                                  <a:lnTo>
                                    <a:pt x="1273" y="1516"/>
                                  </a:lnTo>
                                  <a:lnTo>
                                    <a:pt x="1210" y="1521"/>
                                  </a:lnTo>
                                  <a:lnTo>
                                    <a:pt x="1152" y="1521"/>
                                  </a:lnTo>
                                  <a:lnTo>
                                    <a:pt x="1094" y="1516"/>
                                  </a:lnTo>
                                  <a:lnTo>
                                    <a:pt x="1042" y="1509"/>
                                  </a:lnTo>
                                  <a:lnTo>
                                    <a:pt x="1001" y="1505"/>
                                  </a:lnTo>
                                  <a:lnTo>
                                    <a:pt x="957" y="1493"/>
                                  </a:lnTo>
                                  <a:lnTo>
                                    <a:pt x="903" y="1478"/>
                                  </a:lnTo>
                                  <a:lnTo>
                                    <a:pt x="843" y="1459"/>
                                  </a:lnTo>
                                  <a:lnTo>
                                    <a:pt x="796" y="1441"/>
                                  </a:lnTo>
                                  <a:lnTo>
                                    <a:pt x="741" y="1419"/>
                                  </a:lnTo>
                                  <a:lnTo>
                                    <a:pt x="694" y="1399"/>
                                  </a:lnTo>
                                  <a:lnTo>
                                    <a:pt x="647" y="1375"/>
                                  </a:lnTo>
                                  <a:lnTo>
                                    <a:pt x="597" y="1349"/>
                                  </a:lnTo>
                                  <a:lnTo>
                                    <a:pt x="550" y="1321"/>
                                  </a:lnTo>
                                  <a:lnTo>
                                    <a:pt x="503" y="1286"/>
                                  </a:lnTo>
                                  <a:lnTo>
                                    <a:pt x="460" y="1252"/>
                                  </a:lnTo>
                                  <a:lnTo>
                                    <a:pt x="429" y="1224"/>
                                  </a:lnTo>
                                  <a:lnTo>
                                    <a:pt x="388" y="1170"/>
                                  </a:lnTo>
                                  <a:lnTo>
                                    <a:pt x="355" y="1127"/>
                                  </a:lnTo>
                                  <a:lnTo>
                                    <a:pt x="321" y="1079"/>
                                  </a:lnTo>
                                  <a:lnTo>
                                    <a:pt x="301" y="1051"/>
                                  </a:lnTo>
                                  <a:lnTo>
                                    <a:pt x="285" y="1014"/>
                                  </a:lnTo>
                                  <a:lnTo>
                                    <a:pt x="255" y="1006"/>
                                  </a:lnTo>
                                  <a:lnTo>
                                    <a:pt x="221" y="996"/>
                                  </a:lnTo>
                                  <a:lnTo>
                                    <a:pt x="190" y="981"/>
                                  </a:lnTo>
                                  <a:lnTo>
                                    <a:pt x="150" y="957"/>
                                  </a:lnTo>
                                  <a:lnTo>
                                    <a:pt x="111" y="928"/>
                                  </a:lnTo>
                                  <a:lnTo>
                                    <a:pt x="85" y="894"/>
                                  </a:lnTo>
                                  <a:lnTo>
                                    <a:pt x="55" y="854"/>
                                  </a:lnTo>
                                  <a:lnTo>
                                    <a:pt x="33" y="817"/>
                                  </a:lnTo>
                                  <a:lnTo>
                                    <a:pt x="12" y="777"/>
                                  </a:lnTo>
                                  <a:lnTo>
                                    <a:pt x="4" y="738"/>
                                  </a:lnTo>
                                  <a:lnTo>
                                    <a:pt x="0" y="684"/>
                                  </a:lnTo>
                                  <a:lnTo>
                                    <a:pt x="3" y="641"/>
                                  </a:lnTo>
                                  <a:lnTo>
                                    <a:pt x="12" y="597"/>
                                  </a:lnTo>
                                  <a:lnTo>
                                    <a:pt x="27" y="547"/>
                                  </a:lnTo>
                                  <a:lnTo>
                                    <a:pt x="49" y="499"/>
                                  </a:lnTo>
                                  <a:lnTo>
                                    <a:pt x="76" y="451"/>
                                  </a:lnTo>
                                  <a:lnTo>
                                    <a:pt x="107" y="409"/>
                                  </a:lnTo>
                                  <a:lnTo>
                                    <a:pt x="134" y="378"/>
                                  </a:lnTo>
                                  <a:lnTo>
                                    <a:pt x="168" y="347"/>
                                  </a:lnTo>
                                  <a:lnTo>
                                    <a:pt x="208" y="320"/>
                                  </a:lnTo>
                                  <a:lnTo>
                                    <a:pt x="248" y="301"/>
                                  </a:lnTo>
                                  <a:lnTo>
                                    <a:pt x="298" y="289"/>
                                  </a:lnTo>
                                  <a:lnTo>
                                    <a:pt x="360" y="281"/>
                                  </a:lnTo>
                                  <a:lnTo>
                                    <a:pt x="415" y="282"/>
                                  </a:lnTo>
                                  <a:lnTo>
                                    <a:pt x="466" y="288"/>
                                  </a:lnTo>
                                  <a:lnTo>
                                    <a:pt x="499" y="282"/>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40" name="Freeform 44">
                              <a:extLst>
                                <a:ext uri="{FF2B5EF4-FFF2-40B4-BE49-F238E27FC236}">
                                  <a16:creationId xmlns:a16="http://schemas.microsoft.com/office/drawing/2014/main" id="{6C8B032A-65B6-4BF3-B91D-11688176DAD6}"/>
                                </a:ext>
                              </a:extLst>
                            </p:cNvPr>
                            <p:cNvSpPr>
                              <a:spLocks/>
                            </p:cNvSpPr>
                            <p:nvPr/>
                          </p:nvSpPr>
                          <p:spPr bwMode="auto">
                            <a:xfrm>
                              <a:off x="2105" y="1733"/>
                              <a:ext cx="273" cy="229"/>
                            </a:xfrm>
                            <a:custGeom>
                              <a:avLst/>
                              <a:gdLst>
                                <a:gd name="T0" fmla="*/ 0 w 1361"/>
                                <a:gd name="T1" fmla="*/ 0 h 1143"/>
                                <a:gd name="T2" fmla="*/ 0 w 1361"/>
                                <a:gd name="T3" fmla="*/ 0 h 1143"/>
                                <a:gd name="T4" fmla="*/ 0 w 1361"/>
                                <a:gd name="T5" fmla="*/ 0 h 1143"/>
                                <a:gd name="T6" fmla="*/ 0 w 1361"/>
                                <a:gd name="T7" fmla="*/ 0 h 1143"/>
                                <a:gd name="T8" fmla="*/ 0 w 1361"/>
                                <a:gd name="T9" fmla="*/ 0 h 1143"/>
                                <a:gd name="T10" fmla="*/ 0 w 1361"/>
                                <a:gd name="T11" fmla="*/ 0 h 1143"/>
                                <a:gd name="T12" fmla="*/ 0 w 1361"/>
                                <a:gd name="T13" fmla="*/ 0 h 1143"/>
                                <a:gd name="T14" fmla="*/ 0 w 1361"/>
                                <a:gd name="T15" fmla="*/ 0 h 1143"/>
                                <a:gd name="T16" fmla="*/ 0 w 1361"/>
                                <a:gd name="T17" fmla="*/ 0 h 1143"/>
                                <a:gd name="T18" fmla="*/ 0 w 1361"/>
                                <a:gd name="T19" fmla="*/ 0 h 1143"/>
                                <a:gd name="T20" fmla="*/ 0 w 1361"/>
                                <a:gd name="T21" fmla="*/ 0 h 1143"/>
                                <a:gd name="T22" fmla="*/ 0 w 1361"/>
                                <a:gd name="T23" fmla="*/ 0 h 1143"/>
                                <a:gd name="T24" fmla="*/ 0 w 1361"/>
                                <a:gd name="T25" fmla="*/ 0 h 1143"/>
                                <a:gd name="T26" fmla="*/ 0 w 1361"/>
                                <a:gd name="T27" fmla="*/ 0 h 1143"/>
                                <a:gd name="T28" fmla="*/ 0 w 1361"/>
                                <a:gd name="T29" fmla="*/ 0 h 1143"/>
                                <a:gd name="T30" fmla="*/ 0 w 1361"/>
                                <a:gd name="T31" fmla="*/ 0 h 1143"/>
                                <a:gd name="T32" fmla="*/ 0 w 1361"/>
                                <a:gd name="T33" fmla="*/ 0 h 1143"/>
                                <a:gd name="T34" fmla="*/ 0 w 1361"/>
                                <a:gd name="T35" fmla="*/ 0 h 1143"/>
                                <a:gd name="T36" fmla="*/ 0 w 1361"/>
                                <a:gd name="T37" fmla="*/ 0 h 1143"/>
                                <a:gd name="T38" fmla="*/ 0 w 1361"/>
                                <a:gd name="T39" fmla="*/ 0 h 1143"/>
                                <a:gd name="T40" fmla="*/ 0 w 1361"/>
                                <a:gd name="T41" fmla="*/ 0 h 1143"/>
                                <a:gd name="T42" fmla="*/ 0 w 1361"/>
                                <a:gd name="T43" fmla="*/ 0 h 1143"/>
                                <a:gd name="T44" fmla="*/ 0 w 1361"/>
                                <a:gd name="T45" fmla="*/ 0 h 1143"/>
                                <a:gd name="T46" fmla="*/ 0 w 1361"/>
                                <a:gd name="T47" fmla="*/ 0 h 1143"/>
                                <a:gd name="T48" fmla="*/ 0 w 1361"/>
                                <a:gd name="T49" fmla="*/ 0 h 1143"/>
                                <a:gd name="T50" fmla="*/ 0 w 1361"/>
                                <a:gd name="T51" fmla="*/ 0 h 1143"/>
                                <a:gd name="T52" fmla="*/ 0 w 1361"/>
                                <a:gd name="T53" fmla="*/ 0 h 1143"/>
                                <a:gd name="T54" fmla="*/ 0 w 1361"/>
                                <a:gd name="T55" fmla="*/ 0 h 1143"/>
                                <a:gd name="T56" fmla="*/ 0 w 1361"/>
                                <a:gd name="T57" fmla="*/ 0 h 1143"/>
                                <a:gd name="T58" fmla="*/ 0 w 1361"/>
                                <a:gd name="T59" fmla="*/ 0 h 1143"/>
                                <a:gd name="T60" fmla="*/ 0 w 1361"/>
                                <a:gd name="T61" fmla="*/ 0 h 1143"/>
                                <a:gd name="T62" fmla="*/ 0 w 1361"/>
                                <a:gd name="T63" fmla="*/ 0 h 1143"/>
                                <a:gd name="T64" fmla="*/ 0 w 1361"/>
                                <a:gd name="T65" fmla="*/ 0 h 1143"/>
                                <a:gd name="T66" fmla="*/ 0 w 1361"/>
                                <a:gd name="T67" fmla="*/ 0 h 1143"/>
                                <a:gd name="T68" fmla="*/ 0 w 1361"/>
                                <a:gd name="T69" fmla="*/ 0 h 1143"/>
                                <a:gd name="T70" fmla="*/ 0 w 1361"/>
                                <a:gd name="T71" fmla="*/ 0 h 1143"/>
                                <a:gd name="T72" fmla="*/ 0 w 1361"/>
                                <a:gd name="T73" fmla="*/ 0 h 1143"/>
                                <a:gd name="T74" fmla="*/ 0 w 1361"/>
                                <a:gd name="T75" fmla="*/ 0 h 1143"/>
                                <a:gd name="T76" fmla="*/ 0 w 1361"/>
                                <a:gd name="T77" fmla="*/ 0 h 1143"/>
                                <a:gd name="T78" fmla="*/ 0 w 1361"/>
                                <a:gd name="T79" fmla="*/ 0 h 1143"/>
                                <a:gd name="T80" fmla="*/ 0 w 1361"/>
                                <a:gd name="T81" fmla="*/ 0 h 1143"/>
                                <a:gd name="T82" fmla="*/ 0 w 1361"/>
                                <a:gd name="T83" fmla="*/ 0 h 1143"/>
                                <a:gd name="T84" fmla="*/ 0 w 1361"/>
                                <a:gd name="T85" fmla="*/ 0 h 1143"/>
                                <a:gd name="T86" fmla="*/ 0 w 1361"/>
                                <a:gd name="T87" fmla="*/ 0 h 1143"/>
                                <a:gd name="T88" fmla="*/ 0 w 1361"/>
                                <a:gd name="T89" fmla="*/ 0 h 1143"/>
                                <a:gd name="T90" fmla="*/ 0 w 1361"/>
                                <a:gd name="T91" fmla="*/ 0 h 1143"/>
                                <a:gd name="T92" fmla="*/ 0 w 1361"/>
                                <a:gd name="T93" fmla="*/ 0 h 1143"/>
                                <a:gd name="T94" fmla="*/ 0 w 1361"/>
                                <a:gd name="T95" fmla="*/ 0 h 1143"/>
                                <a:gd name="T96" fmla="*/ 0 w 1361"/>
                                <a:gd name="T97" fmla="*/ 0 h 1143"/>
                                <a:gd name="T98" fmla="*/ 0 w 1361"/>
                                <a:gd name="T99" fmla="*/ 0 h 1143"/>
                                <a:gd name="T100" fmla="*/ 0 w 1361"/>
                                <a:gd name="T101" fmla="*/ 0 h 1143"/>
                                <a:gd name="T102" fmla="*/ 0 w 1361"/>
                                <a:gd name="T103" fmla="*/ 0 h 1143"/>
                                <a:gd name="T104" fmla="*/ 0 w 1361"/>
                                <a:gd name="T105" fmla="*/ 0 h 11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61"/>
                                <a:gd name="T160" fmla="*/ 0 h 1143"/>
                                <a:gd name="T161" fmla="*/ 1361 w 1361"/>
                                <a:gd name="T162" fmla="*/ 1143 h 11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61" h="1143">
                                  <a:moveTo>
                                    <a:pt x="1051" y="53"/>
                                  </a:moveTo>
                                  <a:lnTo>
                                    <a:pt x="1042" y="25"/>
                                  </a:lnTo>
                                  <a:lnTo>
                                    <a:pt x="1046" y="0"/>
                                  </a:lnTo>
                                  <a:lnTo>
                                    <a:pt x="1063" y="27"/>
                                  </a:lnTo>
                                  <a:lnTo>
                                    <a:pt x="1089" y="61"/>
                                  </a:lnTo>
                                  <a:lnTo>
                                    <a:pt x="1117" y="94"/>
                                  </a:lnTo>
                                  <a:lnTo>
                                    <a:pt x="1148" y="128"/>
                                  </a:lnTo>
                                  <a:lnTo>
                                    <a:pt x="1179" y="162"/>
                                  </a:lnTo>
                                  <a:lnTo>
                                    <a:pt x="1212" y="224"/>
                                  </a:lnTo>
                                  <a:lnTo>
                                    <a:pt x="1236" y="284"/>
                                  </a:lnTo>
                                  <a:lnTo>
                                    <a:pt x="1254" y="329"/>
                                  </a:lnTo>
                                  <a:lnTo>
                                    <a:pt x="1267" y="391"/>
                                  </a:lnTo>
                                  <a:lnTo>
                                    <a:pt x="1286" y="454"/>
                                  </a:lnTo>
                                  <a:lnTo>
                                    <a:pt x="1301" y="513"/>
                                  </a:lnTo>
                                  <a:lnTo>
                                    <a:pt x="1313" y="569"/>
                                  </a:lnTo>
                                  <a:lnTo>
                                    <a:pt x="1325" y="627"/>
                                  </a:lnTo>
                                  <a:lnTo>
                                    <a:pt x="1340" y="679"/>
                                  </a:lnTo>
                                  <a:lnTo>
                                    <a:pt x="1347" y="744"/>
                                  </a:lnTo>
                                  <a:lnTo>
                                    <a:pt x="1355" y="813"/>
                                  </a:lnTo>
                                  <a:lnTo>
                                    <a:pt x="1361" y="875"/>
                                  </a:lnTo>
                                  <a:lnTo>
                                    <a:pt x="1353" y="923"/>
                                  </a:lnTo>
                                  <a:lnTo>
                                    <a:pt x="1347" y="962"/>
                                  </a:lnTo>
                                  <a:lnTo>
                                    <a:pt x="1343" y="996"/>
                                  </a:lnTo>
                                  <a:lnTo>
                                    <a:pt x="1328" y="1026"/>
                                  </a:lnTo>
                                  <a:lnTo>
                                    <a:pt x="1303" y="1057"/>
                                  </a:lnTo>
                                  <a:lnTo>
                                    <a:pt x="1266" y="1085"/>
                                  </a:lnTo>
                                  <a:lnTo>
                                    <a:pt x="1221" y="1102"/>
                                  </a:lnTo>
                                  <a:lnTo>
                                    <a:pt x="1170" y="1113"/>
                                  </a:lnTo>
                                  <a:lnTo>
                                    <a:pt x="1109" y="1121"/>
                                  </a:lnTo>
                                  <a:lnTo>
                                    <a:pt x="1053" y="1128"/>
                                  </a:lnTo>
                                  <a:lnTo>
                                    <a:pt x="992" y="1131"/>
                                  </a:lnTo>
                                  <a:lnTo>
                                    <a:pt x="918" y="1138"/>
                                  </a:lnTo>
                                  <a:lnTo>
                                    <a:pt x="855" y="1143"/>
                                  </a:lnTo>
                                  <a:lnTo>
                                    <a:pt x="797" y="1143"/>
                                  </a:lnTo>
                                  <a:lnTo>
                                    <a:pt x="739" y="1138"/>
                                  </a:lnTo>
                                  <a:lnTo>
                                    <a:pt x="687" y="1131"/>
                                  </a:lnTo>
                                  <a:lnTo>
                                    <a:pt x="646" y="1127"/>
                                  </a:lnTo>
                                  <a:lnTo>
                                    <a:pt x="602" y="1115"/>
                                  </a:lnTo>
                                  <a:lnTo>
                                    <a:pt x="548" y="1100"/>
                                  </a:lnTo>
                                  <a:lnTo>
                                    <a:pt x="488" y="1081"/>
                                  </a:lnTo>
                                  <a:lnTo>
                                    <a:pt x="441" y="1063"/>
                                  </a:lnTo>
                                  <a:lnTo>
                                    <a:pt x="386" y="1041"/>
                                  </a:lnTo>
                                  <a:lnTo>
                                    <a:pt x="341" y="1021"/>
                                  </a:lnTo>
                                  <a:lnTo>
                                    <a:pt x="293" y="997"/>
                                  </a:lnTo>
                                  <a:lnTo>
                                    <a:pt x="243" y="971"/>
                                  </a:lnTo>
                                  <a:lnTo>
                                    <a:pt x="196" y="943"/>
                                  </a:lnTo>
                                  <a:lnTo>
                                    <a:pt x="149" y="908"/>
                                  </a:lnTo>
                                  <a:lnTo>
                                    <a:pt x="106" y="874"/>
                                  </a:lnTo>
                                  <a:lnTo>
                                    <a:pt x="74" y="847"/>
                                  </a:lnTo>
                                  <a:lnTo>
                                    <a:pt x="33" y="793"/>
                                  </a:lnTo>
                                  <a:lnTo>
                                    <a:pt x="0" y="749"/>
                                  </a:lnTo>
                                  <a:lnTo>
                                    <a:pt x="29" y="760"/>
                                  </a:lnTo>
                                  <a:lnTo>
                                    <a:pt x="54" y="782"/>
                                  </a:lnTo>
                                  <a:lnTo>
                                    <a:pt x="84" y="819"/>
                                  </a:lnTo>
                                  <a:lnTo>
                                    <a:pt x="122" y="853"/>
                                  </a:lnTo>
                                  <a:lnTo>
                                    <a:pt x="157" y="879"/>
                                  </a:lnTo>
                                  <a:lnTo>
                                    <a:pt x="198" y="908"/>
                                  </a:lnTo>
                                  <a:lnTo>
                                    <a:pt x="236" y="932"/>
                                  </a:lnTo>
                                  <a:lnTo>
                                    <a:pt x="278" y="960"/>
                                  </a:lnTo>
                                  <a:lnTo>
                                    <a:pt x="318" y="976"/>
                                  </a:lnTo>
                                  <a:lnTo>
                                    <a:pt x="366" y="1001"/>
                                  </a:lnTo>
                                  <a:lnTo>
                                    <a:pt x="406" y="1013"/>
                                  </a:lnTo>
                                  <a:lnTo>
                                    <a:pt x="443" y="1033"/>
                                  </a:lnTo>
                                  <a:lnTo>
                                    <a:pt x="483" y="1047"/>
                                  </a:lnTo>
                                  <a:lnTo>
                                    <a:pt x="519" y="1058"/>
                                  </a:lnTo>
                                  <a:lnTo>
                                    <a:pt x="568" y="1078"/>
                                  </a:lnTo>
                                  <a:lnTo>
                                    <a:pt x="613" y="1085"/>
                                  </a:lnTo>
                                  <a:lnTo>
                                    <a:pt x="660" y="1093"/>
                                  </a:lnTo>
                                  <a:lnTo>
                                    <a:pt x="708" y="1100"/>
                                  </a:lnTo>
                                  <a:lnTo>
                                    <a:pt x="757" y="1106"/>
                                  </a:lnTo>
                                  <a:lnTo>
                                    <a:pt x="805" y="1109"/>
                                  </a:lnTo>
                                  <a:lnTo>
                                    <a:pt x="845" y="1107"/>
                                  </a:lnTo>
                                  <a:lnTo>
                                    <a:pt x="889" y="1106"/>
                                  </a:lnTo>
                                  <a:lnTo>
                                    <a:pt x="928" y="1104"/>
                                  </a:lnTo>
                                  <a:lnTo>
                                    <a:pt x="971" y="1100"/>
                                  </a:lnTo>
                                  <a:lnTo>
                                    <a:pt x="1012" y="1097"/>
                                  </a:lnTo>
                                  <a:lnTo>
                                    <a:pt x="1052" y="1090"/>
                                  </a:lnTo>
                                  <a:lnTo>
                                    <a:pt x="1098" y="1084"/>
                                  </a:lnTo>
                                  <a:lnTo>
                                    <a:pt x="1140" y="1081"/>
                                  </a:lnTo>
                                  <a:lnTo>
                                    <a:pt x="1163" y="1067"/>
                                  </a:lnTo>
                                  <a:lnTo>
                                    <a:pt x="1190" y="1047"/>
                                  </a:lnTo>
                                  <a:lnTo>
                                    <a:pt x="1216" y="1033"/>
                                  </a:lnTo>
                                  <a:lnTo>
                                    <a:pt x="1234" y="1008"/>
                                  </a:lnTo>
                                  <a:lnTo>
                                    <a:pt x="1251" y="980"/>
                                  </a:lnTo>
                                  <a:lnTo>
                                    <a:pt x="1265" y="952"/>
                                  </a:lnTo>
                                  <a:lnTo>
                                    <a:pt x="1280" y="921"/>
                                  </a:lnTo>
                                  <a:lnTo>
                                    <a:pt x="1290" y="888"/>
                                  </a:lnTo>
                                  <a:lnTo>
                                    <a:pt x="1302" y="867"/>
                                  </a:lnTo>
                                  <a:lnTo>
                                    <a:pt x="1297" y="809"/>
                                  </a:lnTo>
                                  <a:lnTo>
                                    <a:pt x="1293" y="750"/>
                                  </a:lnTo>
                                  <a:lnTo>
                                    <a:pt x="1290" y="692"/>
                                  </a:lnTo>
                                  <a:lnTo>
                                    <a:pt x="1287" y="644"/>
                                  </a:lnTo>
                                  <a:lnTo>
                                    <a:pt x="1277" y="604"/>
                                  </a:lnTo>
                                  <a:lnTo>
                                    <a:pt x="1266" y="558"/>
                                  </a:lnTo>
                                  <a:lnTo>
                                    <a:pt x="1253" y="516"/>
                                  </a:lnTo>
                                  <a:lnTo>
                                    <a:pt x="1245" y="479"/>
                                  </a:lnTo>
                                  <a:lnTo>
                                    <a:pt x="1234" y="436"/>
                                  </a:lnTo>
                                  <a:lnTo>
                                    <a:pt x="1220" y="387"/>
                                  </a:lnTo>
                                  <a:lnTo>
                                    <a:pt x="1208" y="337"/>
                                  </a:lnTo>
                                  <a:lnTo>
                                    <a:pt x="1203" y="299"/>
                                  </a:lnTo>
                                  <a:lnTo>
                                    <a:pt x="1180" y="263"/>
                                  </a:lnTo>
                                  <a:lnTo>
                                    <a:pt x="1159" y="232"/>
                                  </a:lnTo>
                                  <a:lnTo>
                                    <a:pt x="1137" y="192"/>
                                  </a:lnTo>
                                  <a:lnTo>
                                    <a:pt x="1113" y="149"/>
                                  </a:lnTo>
                                  <a:lnTo>
                                    <a:pt x="1092" y="113"/>
                                  </a:lnTo>
                                  <a:lnTo>
                                    <a:pt x="1070" y="84"/>
                                  </a:lnTo>
                                  <a:lnTo>
                                    <a:pt x="1051" y="53"/>
                                  </a:lnTo>
                                  <a:close/>
                                </a:path>
                              </a:pathLst>
                            </a:custGeom>
                            <a:solidFill>
                              <a:srgbClr val="FFA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338" name="Freeform 45">
                            <a:extLst>
                              <a:ext uri="{FF2B5EF4-FFF2-40B4-BE49-F238E27FC236}">
                                <a16:creationId xmlns:a16="http://schemas.microsoft.com/office/drawing/2014/main" id="{A6E6696E-E273-4469-9AD9-B12A178DA89A}"/>
                              </a:ext>
                            </a:extLst>
                          </p:cNvPr>
                          <p:cNvSpPr>
                            <a:spLocks/>
                          </p:cNvSpPr>
                          <p:nvPr/>
                        </p:nvSpPr>
                        <p:spPr bwMode="auto">
                          <a:xfrm>
                            <a:off x="2215" y="1825"/>
                            <a:ext cx="97" cy="98"/>
                          </a:xfrm>
                          <a:custGeom>
                            <a:avLst/>
                            <a:gdLst>
                              <a:gd name="T0" fmla="*/ 0 w 488"/>
                              <a:gd name="T1" fmla="*/ 0 h 488"/>
                              <a:gd name="T2" fmla="*/ 0 w 488"/>
                              <a:gd name="T3" fmla="*/ 0 h 488"/>
                              <a:gd name="T4" fmla="*/ 0 w 488"/>
                              <a:gd name="T5" fmla="*/ 0 h 488"/>
                              <a:gd name="T6" fmla="*/ 0 w 488"/>
                              <a:gd name="T7" fmla="*/ 0 h 488"/>
                              <a:gd name="T8" fmla="*/ 0 w 488"/>
                              <a:gd name="T9" fmla="*/ 0 h 488"/>
                              <a:gd name="T10" fmla="*/ 0 w 488"/>
                              <a:gd name="T11" fmla="*/ 0 h 488"/>
                              <a:gd name="T12" fmla="*/ 0 w 488"/>
                              <a:gd name="T13" fmla="*/ 0 h 488"/>
                              <a:gd name="T14" fmla="*/ 0 w 488"/>
                              <a:gd name="T15" fmla="*/ 0 h 488"/>
                              <a:gd name="T16" fmla="*/ 0 w 488"/>
                              <a:gd name="T17" fmla="*/ 0 h 488"/>
                              <a:gd name="T18" fmla="*/ 0 w 488"/>
                              <a:gd name="T19" fmla="*/ 0 h 488"/>
                              <a:gd name="T20" fmla="*/ 0 w 488"/>
                              <a:gd name="T21" fmla="*/ 0 h 488"/>
                              <a:gd name="T22" fmla="*/ 0 w 488"/>
                              <a:gd name="T23" fmla="*/ 0 h 488"/>
                              <a:gd name="T24" fmla="*/ 0 w 488"/>
                              <a:gd name="T25" fmla="*/ 0 h 488"/>
                              <a:gd name="T26" fmla="*/ 0 w 488"/>
                              <a:gd name="T27" fmla="*/ 0 h 488"/>
                              <a:gd name="T28" fmla="*/ 0 w 488"/>
                              <a:gd name="T29" fmla="*/ 0 h 488"/>
                              <a:gd name="T30" fmla="*/ 0 w 488"/>
                              <a:gd name="T31" fmla="*/ 0 h 488"/>
                              <a:gd name="T32" fmla="*/ 0 w 488"/>
                              <a:gd name="T33" fmla="*/ 0 h 488"/>
                              <a:gd name="T34" fmla="*/ 0 w 488"/>
                              <a:gd name="T35" fmla="*/ 0 h 488"/>
                              <a:gd name="T36" fmla="*/ 0 w 488"/>
                              <a:gd name="T37" fmla="*/ 0 h 488"/>
                              <a:gd name="T38" fmla="*/ 0 w 488"/>
                              <a:gd name="T39" fmla="*/ 0 h 488"/>
                              <a:gd name="T40" fmla="*/ 0 w 488"/>
                              <a:gd name="T41" fmla="*/ 0 h 488"/>
                              <a:gd name="T42" fmla="*/ 0 w 488"/>
                              <a:gd name="T43" fmla="*/ 0 h 488"/>
                              <a:gd name="T44" fmla="*/ 0 w 488"/>
                              <a:gd name="T45" fmla="*/ 0 h 488"/>
                              <a:gd name="T46" fmla="*/ 0 w 488"/>
                              <a:gd name="T47" fmla="*/ 0 h 488"/>
                              <a:gd name="T48" fmla="*/ 0 w 488"/>
                              <a:gd name="T49" fmla="*/ 0 h 488"/>
                              <a:gd name="T50" fmla="*/ 0 w 488"/>
                              <a:gd name="T51" fmla="*/ 0 h 488"/>
                              <a:gd name="T52" fmla="*/ 0 w 488"/>
                              <a:gd name="T53" fmla="*/ 0 h 488"/>
                              <a:gd name="T54" fmla="*/ 0 w 488"/>
                              <a:gd name="T55" fmla="*/ 0 h 488"/>
                              <a:gd name="T56" fmla="*/ 0 w 488"/>
                              <a:gd name="T57" fmla="*/ 0 h 488"/>
                              <a:gd name="T58" fmla="*/ 0 w 488"/>
                              <a:gd name="T59" fmla="*/ 0 h 488"/>
                              <a:gd name="T60" fmla="*/ 0 w 488"/>
                              <a:gd name="T61" fmla="*/ 0 h 488"/>
                              <a:gd name="T62" fmla="*/ 0 w 488"/>
                              <a:gd name="T63" fmla="*/ 0 h 488"/>
                              <a:gd name="T64" fmla="*/ 0 w 488"/>
                              <a:gd name="T65" fmla="*/ 0 h 488"/>
                              <a:gd name="T66" fmla="*/ 0 w 488"/>
                              <a:gd name="T67" fmla="*/ 0 h 488"/>
                              <a:gd name="T68" fmla="*/ 0 w 488"/>
                              <a:gd name="T69" fmla="*/ 0 h 488"/>
                              <a:gd name="T70" fmla="*/ 0 w 488"/>
                              <a:gd name="T71" fmla="*/ 0 h 488"/>
                              <a:gd name="T72" fmla="*/ 0 w 488"/>
                              <a:gd name="T73" fmla="*/ 0 h 488"/>
                              <a:gd name="T74" fmla="*/ 0 w 488"/>
                              <a:gd name="T75" fmla="*/ 0 h 488"/>
                              <a:gd name="T76" fmla="*/ 0 w 488"/>
                              <a:gd name="T77" fmla="*/ 0 h 488"/>
                              <a:gd name="T78" fmla="*/ 0 w 488"/>
                              <a:gd name="T79" fmla="*/ 0 h 488"/>
                              <a:gd name="T80" fmla="*/ 0 w 488"/>
                              <a:gd name="T81" fmla="*/ 0 h 48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88"/>
                              <a:gd name="T124" fmla="*/ 0 h 488"/>
                              <a:gd name="T125" fmla="*/ 488 w 488"/>
                              <a:gd name="T126" fmla="*/ 488 h 48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88" h="488">
                                <a:moveTo>
                                  <a:pt x="22" y="0"/>
                                </a:moveTo>
                                <a:lnTo>
                                  <a:pt x="57" y="24"/>
                                </a:lnTo>
                                <a:lnTo>
                                  <a:pt x="89" y="55"/>
                                </a:lnTo>
                                <a:lnTo>
                                  <a:pt x="122" y="89"/>
                                </a:lnTo>
                                <a:lnTo>
                                  <a:pt x="158" y="130"/>
                                </a:lnTo>
                                <a:lnTo>
                                  <a:pt x="197" y="173"/>
                                </a:lnTo>
                                <a:lnTo>
                                  <a:pt x="243" y="221"/>
                                </a:lnTo>
                                <a:lnTo>
                                  <a:pt x="290" y="273"/>
                                </a:lnTo>
                                <a:lnTo>
                                  <a:pt x="323" y="313"/>
                                </a:lnTo>
                                <a:lnTo>
                                  <a:pt x="352" y="339"/>
                                </a:lnTo>
                                <a:lnTo>
                                  <a:pt x="381" y="364"/>
                                </a:lnTo>
                                <a:lnTo>
                                  <a:pt x="413" y="386"/>
                                </a:lnTo>
                                <a:lnTo>
                                  <a:pt x="444" y="412"/>
                                </a:lnTo>
                                <a:lnTo>
                                  <a:pt x="470" y="433"/>
                                </a:lnTo>
                                <a:lnTo>
                                  <a:pt x="484" y="449"/>
                                </a:lnTo>
                                <a:lnTo>
                                  <a:pt x="488" y="466"/>
                                </a:lnTo>
                                <a:lnTo>
                                  <a:pt x="485" y="479"/>
                                </a:lnTo>
                                <a:lnTo>
                                  <a:pt x="476" y="486"/>
                                </a:lnTo>
                                <a:lnTo>
                                  <a:pt x="462" y="488"/>
                                </a:lnTo>
                                <a:lnTo>
                                  <a:pt x="444" y="482"/>
                                </a:lnTo>
                                <a:lnTo>
                                  <a:pt x="417" y="463"/>
                                </a:lnTo>
                                <a:lnTo>
                                  <a:pt x="390" y="448"/>
                                </a:lnTo>
                                <a:lnTo>
                                  <a:pt x="365" y="436"/>
                                </a:lnTo>
                                <a:lnTo>
                                  <a:pt x="336" y="411"/>
                                </a:lnTo>
                                <a:lnTo>
                                  <a:pt x="308" y="389"/>
                                </a:lnTo>
                                <a:lnTo>
                                  <a:pt x="274" y="361"/>
                                </a:lnTo>
                                <a:lnTo>
                                  <a:pt x="243" y="336"/>
                                </a:lnTo>
                                <a:lnTo>
                                  <a:pt x="208" y="307"/>
                                </a:lnTo>
                                <a:lnTo>
                                  <a:pt x="179" y="281"/>
                                </a:lnTo>
                                <a:lnTo>
                                  <a:pt x="155" y="252"/>
                                </a:lnTo>
                                <a:lnTo>
                                  <a:pt x="130" y="228"/>
                                </a:lnTo>
                                <a:lnTo>
                                  <a:pt x="116" y="208"/>
                                </a:lnTo>
                                <a:lnTo>
                                  <a:pt x="92" y="176"/>
                                </a:lnTo>
                                <a:lnTo>
                                  <a:pt x="71" y="142"/>
                                </a:lnTo>
                                <a:lnTo>
                                  <a:pt x="49" y="109"/>
                                </a:lnTo>
                                <a:lnTo>
                                  <a:pt x="31" y="79"/>
                                </a:lnTo>
                                <a:lnTo>
                                  <a:pt x="15" y="52"/>
                                </a:lnTo>
                                <a:lnTo>
                                  <a:pt x="4" y="30"/>
                                </a:lnTo>
                                <a:lnTo>
                                  <a:pt x="0" y="15"/>
                                </a:lnTo>
                                <a:lnTo>
                                  <a:pt x="4" y="5"/>
                                </a:lnTo>
                                <a:lnTo>
                                  <a:pt x="22" y="0"/>
                                </a:lnTo>
                                <a:close/>
                              </a:path>
                            </a:pathLst>
                          </a:custGeom>
                          <a:solidFill>
                            <a:srgbClr val="FFE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336" name="Freeform 46">
                          <a:extLst>
                            <a:ext uri="{FF2B5EF4-FFF2-40B4-BE49-F238E27FC236}">
                              <a16:creationId xmlns:a16="http://schemas.microsoft.com/office/drawing/2014/main" id="{A38F31AF-24F8-4C6F-AAE8-A3B404B48C77}"/>
                            </a:ext>
                          </a:extLst>
                        </p:cNvPr>
                        <p:cNvSpPr>
                          <a:spLocks/>
                        </p:cNvSpPr>
                        <p:nvPr/>
                      </p:nvSpPr>
                      <p:spPr bwMode="auto">
                        <a:xfrm>
                          <a:off x="2267" y="1883"/>
                          <a:ext cx="85" cy="65"/>
                        </a:xfrm>
                        <a:custGeom>
                          <a:avLst/>
                          <a:gdLst>
                            <a:gd name="T0" fmla="*/ 0 w 422"/>
                            <a:gd name="T1" fmla="*/ 0 h 325"/>
                            <a:gd name="T2" fmla="*/ 0 w 422"/>
                            <a:gd name="T3" fmla="*/ 0 h 325"/>
                            <a:gd name="T4" fmla="*/ 0 w 422"/>
                            <a:gd name="T5" fmla="*/ 0 h 325"/>
                            <a:gd name="T6" fmla="*/ 0 w 422"/>
                            <a:gd name="T7" fmla="*/ 0 h 325"/>
                            <a:gd name="T8" fmla="*/ 0 w 422"/>
                            <a:gd name="T9" fmla="*/ 0 h 325"/>
                            <a:gd name="T10" fmla="*/ 0 w 422"/>
                            <a:gd name="T11" fmla="*/ 0 h 325"/>
                            <a:gd name="T12" fmla="*/ 0 w 422"/>
                            <a:gd name="T13" fmla="*/ 0 h 325"/>
                            <a:gd name="T14" fmla="*/ 0 w 422"/>
                            <a:gd name="T15" fmla="*/ 0 h 325"/>
                            <a:gd name="T16" fmla="*/ 0 w 422"/>
                            <a:gd name="T17" fmla="*/ 0 h 325"/>
                            <a:gd name="T18" fmla="*/ 0 w 422"/>
                            <a:gd name="T19" fmla="*/ 0 h 325"/>
                            <a:gd name="T20" fmla="*/ 0 w 422"/>
                            <a:gd name="T21" fmla="*/ 0 h 325"/>
                            <a:gd name="T22" fmla="*/ 0 w 422"/>
                            <a:gd name="T23" fmla="*/ 0 h 325"/>
                            <a:gd name="T24" fmla="*/ 0 w 422"/>
                            <a:gd name="T25" fmla="*/ 0 h 325"/>
                            <a:gd name="T26" fmla="*/ 0 w 422"/>
                            <a:gd name="T27" fmla="*/ 0 h 325"/>
                            <a:gd name="T28" fmla="*/ 0 w 422"/>
                            <a:gd name="T29" fmla="*/ 0 h 3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22"/>
                            <a:gd name="T46" fmla="*/ 0 h 325"/>
                            <a:gd name="T47" fmla="*/ 422 w 422"/>
                            <a:gd name="T48" fmla="*/ 325 h 3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22" h="325">
                              <a:moveTo>
                                <a:pt x="422" y="0"/>
                              </a:moveTo>
                              <a:lnTo>
                                <a:pt x="422" y="44"/>
                              </a:lnTo>
                              <a:lnTo>
                                <a:pt x="421" y="99"/>
                              </a:lnTo>
                              <a:lnTo>
                                <a:pt x="415" y="148"/>
                              </a:lnTo>
                              <a:lnTo>
                                <a:pt x="403" y="188"/>
                              </a:lnTo>
                              <a:lnTo>
                                <a:pt x="383" y="215"/>
                              </a:lnTo>
                              <a:lnTo>
                                <a:pt x="359" y="238"/>
                              </a:lnTo>
                              <a:lnTo>
                                <a:pt x="325" y="260"/>
                              </a:lnTo>
                              <a:lnTo>
                                <a:pt x="290" y="279"/>
                              </a:lnTo>
                              <a:lnTo>
                                <a:pt x="239" y="300"/>
                              </a:lnTo>
                              <a:lnTo>
                                <a:pt x="193" y="313"/>
                              </a:lnTo>
                              <a:lnTo>
                                <a:pt x="141" y="320"/>
                              </a:lnTo>
                              <a:lnTo>
                                <a:pt x="95" y="325"/>
                              </a:lnTo>
                              <a:lnTo>
                                <a:pt x="47" y="323"/>
                              </a:lnTo>
                              <a:lnTo>
                                <a:pt x="0" y="320"/>
                              </a:lnTo>
                            </a:path>
                          </a:pathLst>
                        </a:custGeom>
                        <a:noFill/>
                        <a:ln w="3175">
                          <a:solidFill>
                            <a:srgbClr val="FF8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6285" name="Group 47">
                        <a:extLst>
                          <a:ext uri="{FF2B5EF4-FFF2-40B4-BE49-F238E27FC236}">
                            <a16:creationId xmlns:a16="http://schemas.microsoft.com/office/drawing/2014/main" id="{9661ECF8-5E31-4545-8BF4-E0C5E426E455}"/>
                          </a:ext>
                        </a:extLst>
                      </p:cNvPr>
                      <p:cNvGrpSpPr>
                        <a:grpSpLocks/>
                      </p:cNvGrpSpPr>
                      <p:nvPr/>
                    </p:nvGrpSpPr>
                    <p:grpSpPr bwMode="auto">
                      <a:xfrm>
                        <a:off x="2045" y="1667"/>
                        <a:ext cx="293" cy="271"/>
                        <a:chOff x="2045" y="1667"/>
                        <a:chExt cx="293" cy="271"/>
                      </a:xfrm>
                    </p:grpSpPr>
                    <p:grpSp>
                      <p:nvGrpSpPr>
                        <p:cNvPr id="36286" name="Group 48">
                          <a:extLst>
                            <a:ext uri="{FF2B5EF4-FFF2-40B4-BE49-F238E27FC236}">
                              <a16:creationId xmlns:a16="http://schemas.microsoft.com/office/drawing/2014/main" id="{FF723644-A8ED-494C-99D5-441BA4CEE240}"/>
                            </a:ext>
                          </a:extLst>
                        </p:cNvPr>
                        <p:cNvGrpSpPr>
                          <a:grpSpLocks/>
                        </p:cNvGrpSpPr>
                        <p:nvPr/>
                      </p:nvGrpSpPr>
                      <p:grpSpPr bwMode="auto">
                        <a:xfrm>
                          <a:off x="2150" y="1667"/>
                          <a:ext cx="188" cy="243"/>
                          <a:chOff x="2150" y="1667"/>
                          <a:chExt cx="188" cy="243"/>
                        </a:xfrm>
                      </p:grpSpPr>
                      <p:grpSp>
                        <p:nvGrpSpPr>
                          <p:cNvPr id="36312" name="Group 49">
                            <a:extLst>
                              <a:ext uri="{FF2B5EF4-FFF2-40B4-BE49-F238E27FC236}">
                                <a16:creationId xmlns:a16="http://schemas.microsoft.com/office/drawing/2014/main" id="{2C9B112D-5891-44C9-B2A7-C0E85A41D3DF}"/>
                              </a:ext>
                            </a:extLst>
                          </p:cNvPr>
                          <p:cNvGrpSpPr>
                            <a:grpSpLocks/>
                          </p:cNvGrpSpPr>
                          <p:nvPr/>
                        </p:nvGrpSpPr>
                        <p:grpSpPr bwMode="auto">
                          <a:xfrm>
                            <a:off x="2150" y="1667"/>
                            <a:ext cx="188" cy="243"/>
                            <a:chOff x="2150" y="1667"/>
                            <a:chExt cx="188" cy="243"/>
                          </a:xfrm>
                        </p:grpSpPr>
                        <p:grpSp>
                          <p:nvGrpSpPr>
                            <p:cNvPr id="36317" name="Group 50">
                              <a:extLst>
                                <a:ext uri="{FF2B5EF4-FFF2-40B4-BE49-F238E27FC236}">
                                  <a16:creationId xmlns:a16="http://schemas.microsoft.com/office/drawing/2014/main" id="{1E18BE46-81A0-4BE4-B429-B24524AA9B96}"/>
                                </a:ext>
                              </a:extLst>
                            </p:cNvPr>
                            <p:cNvGrpSpPr>
                              <a:grpSpLocks/>
                            </p:cNvGrpSpPr>
                            <p:nvPr/>
                          </p:nvGrpSpPr>
                          <p:grpSpPr bwMode="auto">
                            <a:xfrm>
                              <a:off x="2150" y="1667"/>
                              <a:ext cx="188" cy="243"/>
                              <a:chOff x="2150" y="1667"/>
                              <a:chExt cx="188" cy="243"/>
                            </a:xfrm>
                          </p:grpSpPr>
                          <p:grpSp>
                            <p:nvGrpSpPr>
                              <p:cNvPr id="36323" name="Group 51">
                                <a:extLst>
                                  <a:ext uri="{FF2B5EF4-FFF2-40B4-BE49-F238E27FC236}">
                                    <a16:creationId xmlns:a16="http://schemas.microsoft.com/office/drawing/2014/main" id="{BA22D5E5-56DD-44C4-ABE8-96D87199B3F8}"/>
                                  </a:ext>
                                </a:extLst>
                              </p:cNvPr>
                              <p:cNvGrpSpPr>
                                <a:grpSpLocks/>
                              </p:cNvGrpSpPr>
                              <p:nvPr/>
                            </p:nvGrpSpPr>
                            <p:grpSpPr bwMode="auto">
                              <a:xfrm>
                                <a:off x="2150" y="1667"/>
                                <a:ext cx="188" cy="243"/>
                                <a:chOff x="2150" y="1667"/>
                                <a:chExt cx="188" cy="243"/>
                              </a:xfrm>
                            </p:grpSpPr>
                            <p:grpSp>
                              <p:nvGrpSpPr>
                                <p:cNvPr id="36329" name="Group 52">
                                  <a:extLst>
                                    <a:ext uri="{FF2B5EF4-FFF2-40B4-BE49-F238E27FC236}">
                                      <a16:creationId xmlns:a16="http://schemas.microsoft.com/office/drawing/2014/main" id="{884A81ED-BAE5-4B2F-9227-68AF3B8DEBB8}"/>
                                    </a:ext>
                                  </a:extLst>
                                </p:cNvPr>
                                <p:cNvGrpSpPr>
                                  <a:grpSpLocks/>
                                </p:cNvGrpSpPr>
                                <p:nvPr/>
                              </p:nvGrpSpPr>
                              <p:grpSpPr bwMode="auto">
                                <a:xfrm>
                                  <a:off x="2150" y="1667"/>
                                  <a:ext cx="188" cy="243"/>
                                  <a:chOff x="2150" y="1667"/>
                                  <a:chExt cx="188" cy="243"/>
                                </a:xfrm>
                              </p:grpSpPr>
                              <p:sp>
                                <p:nvSpPr>
                                  <p:cNvPr id="36331" name="Freeform 53">
                                    <a:extLst>
                                      <a:ext uri="{FF2B5EF4-FFF2-40B4-BE49-F238E27FC236}">
                                        <a16:creationId xmlns:a16="http://schemas.microsoft.com/office/drawing/2014/main" id="{91E9EBEE-F934-41A9-975A-92F55EFD1B18}"/>
                                      </a:ext>
                                    </a:extLst>
                                  </p:cNvPr>
                                  <p:cNvSpPr>
                                    <a:spLocks/>
                                  </p:cNvSpPr>
                                  <p:nvPr/>
                                </p:nvSpPr>
                                <p:spPr bwMode="auto">
                                  <a:xfrm>
                                    <a:off x="2150" y="1667"/>
                                    <a:ext cx="188" cy="243"/>
                                  </a:xfrm>
                                  <a:custGeom>
                                    <a:avLst/>
                                    <a:gdLst>
                                      <a:gd name="T0" fmla="*/ 0 w 939"/>
                                      <a:gd name="T1" fmla="*/ 0 h 1215"/>
                                      <a:gd name="T2" fmla="*/ 0 w 939"/>
                                      <a:gd name="T3" fmla="*/ 0 h 1215"/>
                                      <a:gd name="T4" fmla="*/ 0 w 939"/>
                                      <a:gd name="T5" fmla="*/ 0 h 1215"/>
                                      <a:gd name="T6" fmla="*/ 0 w 939"/>
                                      <a:gd name="T7" fmla="*/ 0 h 1215"/>
                                      <a:gd name="T8" fmla="*/ 0 w 939"/>
                                      <a:gd name="T9" fmla="*/ 0 h 1215"/>
                                      <a:gd name="T10" fmla="*/ 0 w 939"/>
                                      <a:gd name="T11" fmla="*/ 0 h 1215"/>
                                      <a:gd name="T12" fmla="*/ 0 w 939"/>
                                      <a:gd name="T13" fmla="*/ 0 h 1215"/>
                                      <a:gd name="T14" fmla="*/ 0 w 939"/>
                                      <a:gd name="T15" fmla="*/ 0 h 1215"/>
                                      <a:gd name="T16" fmla="*/ 0 w 939"/>
                                      <a:gd name="T17" fmla="*/ 0 h 1215"/>
                                      <a:gd name="T18" fmla="*/ 0 w 939"/>
                                      <a:gd name="T19" fmla="*/ 0 h 1215"/>
                                      <a:gd name="T20" fmla="*/ 0 w 939"/>
                                      <a:gd name="T21" fmla="*/ 0 h 1215"/>
                                      <a:gd name="T22" fmla="*/ 0 w 939"/>
                                      <a:gd name="T23" fmla="*/ 0 h 1215"/>
                                      <a:gd name="T24" fmla="*/ 0 w 939"/>
                                      <a:gd name="T25" fmla="*/ 0 h 1215"/>
                                      <a:gd name="T26" fmla="*/ 0 w 939"/>
                                      <a:gd name="T27" fmla="*/ 0 h 1215"/>
                                      <a:gd name="T28" fmla="*/ 0 w 939"/>
                                      <a:gd name="T29" fmla="*/ 0 h 1215"/>
                                      <a:gd name="T30" fmla="*/ 0 w 939"/>
                                      <a:gd name="T31" fmla="*/ 0 h 1215"/>
                                      <a:gd name="T32" fmla="*/ 0 w 939"/>
                                      <a:gd name="T33" fmla="*/ 0 h 1215"/>
                                      <a:gd name="T34" fmla="*/ 0 w 939"/>
                                      <a:gd name="T35" fmla="*/ 0 h 1215"/>
                                      <a:gd name="T36" fmla="*/ 0 w 939"/>
                                      <a:gd name="T37" fmla="*/ 0 h 1215"/>
                                      <a:gd name="T38" fmla="*/ 0 w 939"/>
                                      <a:gd name="T39" fmla="*/ 0 h 1215"/>
                                      <a:gd name="T40" fmla="*/ 0 w 939"/>
                                      <a:gd name="T41" fmla="*/ 0 h 1215"/>
                                      <a:gd name="T42" fmla="*/ 0 w 939"/>
                                      <a:gd name="T43" fmla="*/ 0 h 1215"/>
                                      <a:gd name="T44" fmla="*/ 0 w 939"/>
                                      <a:gd name="T45" fmla="*/ 0 h 1215"/>
                                      <a:gd name="T46" fmla="*/ 0 w 939"/>
                                      <a:gd name="T47" fmla="*/ 0 h 1215"/>
                                      <a:gd name="T48" fmla="*/ 0 w 939"/>
                                      <a:gd name="T49" fmla="*/ 0 h 1215"/>
                                      <a:gd name="T50" fmla="*/ 0 w 939"/>
                                      <a:gd name="T51" fmla="*/ 0 h 1215"/>
                                      <a:gd name="T52" fmla="*/ 0 w 939"/>
                                      <a:gd name="T53" fmla="*/ 0 h 1215"/>
                                      <a:gd name="T54" fmla="*/ 0 w 939"/>
                                      <a:gd name="T55" fmla="*/ 0 h 1215"/>
                                      <a:gd name="T56" fmla="*/ 0 w 939"/>
                                      <a:gd name="T57" fmla="*/ 0 h 1215"/>
                                      <a:gd name="T58" fmla="*/ 0 w 939"/>
                                      <a:gd name="T59" fmla="*/ 0 h 1215"/>
                                      <a:gd name="T60" fmla="*/ 0 w 939"/>
                                      <a:gd name="T61" fmla="*/ 0 h 1215"/>
                                      <a:gd name="T62" fmla="*/ 0 w 939"/>
                                      <a:gd name="T63" fmla="*/ 0 h 1215"/>
                                      <a:gd name="T64" fmla="*/ 0 w 939"/>
                                      <a:gd name="T65" fmla="*/ 0 h 1215"/>
                                      <a:gd name="T66" fmla="*/ 0 w 939"/>
                                      <a:gd name="T67" fmla="*/ 0 h 1215"/>
                                      <a:gd name="T68" fmla="*/ 0 w 939"/>
                                      <a:gd name="T69" fmla="*/ 0 h 1215"/>
                                      <a:gd name="T70" fmla="*/ 0 w 939"/>
                                      <a:gd name="T71" fmla="*/ 0 h 1215"/>
                                      <a:gd name="T72" fmla="*/ 0 w 939"/>
                                      <a:gd name="T73" fmla="*/ 0 h 1215"/>
                                      <a:gd name="T74" fmla="*/ 0 w 939"/>
                                      <a:gd name="T75" fmla="*/ 0 h 1215"/>
                                      <a:gd name="T76" fmla="*/ 0 w 939"/>
                                      <a:gd name="T77" fmla="*/ 0 h 1215"/>
                                      <a:gd name="T78" fmla="*/ 0 w 939"/>
                                      <a:gd name="T79" fmla="*/ 0 h 1215"/>
                                      <a:gd name="T80" fmla="*/ 0 w 939"/>
                                      <a:gd name="T81" fmla="*/ 0 h 1215"/>
                                      <a:gd name="T82" fmla="*/ 0 w 939"/>
                                      <a:gd name="T83" fmla="*/ 0 h 1215"/>
                                      <a:gd name="T84" fmla="*/ 0 w 939"/>
                                      <a:gd name="T85" fmla="*/ 0 h 1215"/>
                                      <a:gd name="T86" fmla="*/ 0 w 939"/>
                                      <a:gd name="T87" fmla="*/ 0 h 1215"/>
                                      <a:gd name="T88" fmla="*/ 0 w 939"/>
                                      <a:gd name="T89" fmla="*/ 0 h 1215"/>
                                      <a:gd name="T90" fmla="*/ 0 w 939"/>
                                      <a:gd name="T91" fmla="*/ 0 h 1215"/>
                                      <a:gd name="T92" fmla="*/ 0 w 939"/>
                                      <a:gd name="T93" fmla="*/ 0 h 1215"/>
                                      <a:gd name="T94" fmla="*/ 0 w 939"/>
                                      <a:gd name="T95" fmla="*/ 0 h 1215"/>
                                      <a:gd name="T96" fmla="*/ 0 w 939"/>
                                      <a:gd name="T97" fmla="*/ 0 h 1215"/>
                                      <a:gd name="T98" fmla="*/ 0 w 939"/>
                                      <a:gd name="T99" fmla="*/ 0 h 1215"/>
                                      <a:gd name="T100" fmla="*/ 0 w 939"/>
                                      <a:gd name="T101" fmla="*/ 0 h 1215"/>
                                      <a:gd name="T102" fmla="*/ 0 w 939"/>
                                      <a:gd name="T103" fmla="*/ 0 h 1215"/>
                                      <a:gd name="T104" fmla="*/ 0 w 939"/>
                                      <a:gd name="T105" fmla="*/ 0 h 1215"/>
                                      <a:gd name="T106" fmla="*/ 0 w 939"/>
                                      <a:gd name="T107" fmla="*/ 0 h 12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9"/>
                                      <a:gd name="T163" fmla="*/ 0 h 1215"/>
                                      <a:gd name="T164" fmla="*/ 939 w 939"/>
                                      <a:gd name="T165" fmla="*/ 1215 h 12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9" h="1215">
                                        <a:moveTo>
                                          <a:pt x="2" y="270"/>
                                        </a:moveTo>
                                        <a:lnTo>
                                          <a:pt x="10" y="248"/>
                                        </a:lnTo>
                                        <a:lnTo>
                                          <a:pt x="20" y="228"/>
                                        </a:lnTo>
                                        <a:lnTo>
                                          <a:pt x="32" y="206"/>
                                        </a:lnTo>
                                        <a:lnTo>
                                          <a:pt x="45" y="191"/>
                                        </a:lnTo>
                                        <a:lnTo>
                                          <a:pt x="58" y="178"/>
                                        </a:lnTo>
                                        <a:lnTo>
                                          <a:pt x="75" y="160"/>
                                        </a:lnTo>
                                        <a:lnTo>
                                          <a:pt x="95" y="137"/>
                                        </a:lnTo>
                                        <a:lnTo>
                                          <a:pt x="110" y="116"/>
                                        </a:lnTo>
                                        <a:lnTo>
                                          <a:pt x="126" y="96"/>
                                        </a:lnTo>
                                        <a:lnTo>
                                          <a:pt x="143" y="80"/>
                                        </a:lnTo>
                                        <a:lnTo>
                                          <a:pt x="164" y="62"/>
                                        </a:lnTo>
                                        <a:lnTo>
                                          <a:pt x="184" y="47"/>
                                        </a:lnTo>
                                        <a:lnTo>
                                          <a:pt x="205" y="34"/>
                                        </a:lnTo>
                                        <a:lnTo>
                                          <a:pt x="231" y="21"/>
                                        </a:lnTo>
                                        <a:lnTo>
                                          <a:pt x="259" y="11"/>
                                        </a:lnTo>
                                        <a:lnTo>
                                          <a:pt x="288" y="4"/>
                                        </a:lnTo>
                                        <a:lnTo>
                                          <a:pt x="324" y="1"/>
                                        </a:lnTo>
                                        <a:lnTo>
                                          <a:pt x="358" y="0"/>
                                        </a:lnTo>
                                        <a:lnTo>
                                          <a:pt x="385" y="2"/>
                                        </a:lnTo>
                                        <a:lnTo>
                                          <a:pt x="413" y="6"/>
                                        </a:lnTo>
                                        <a:lnTo>
                                          <a:pt x="439" y="11"/>
                                        </a:lnTo>
                                        <a:lnTo>
                                          <a:pt x="471" y="19"/>
                                        </a:lnTo>
                                        <a:lnTo>
                                          <a:pt x="499" y="32"/>
                                        </a:lnTo>
                                        <a:lnTo>
                                          <a:pt x="521" y="43"/>
                                        </a:lnTo>
                                        <a:lnTo>
                                          <a:pt x="546" y="56"/>
                                        </a:lnTo>
                                        <a:lnTo>
                                          <a:pt x="565" y="74"/>
                                        </a:lnTo>
                                        <a:lnTo>
                                          <a:pt x="584" y="93"/>
                                        </a:lnTo>
                                        <a:lnTo>
                                          <a:pt x="599" y="112"/>
                                        </a:lnTo>
                                        <a:lnTo>
                                          <a:pt x="616" y="135"/>
                                        </a:lnTo>
                                        <a:lnTo>
                                          <a:pt x="631" y="158"/>
                                        </a:lnTo>
                                        <a:lnTo>
                                          <a:pt x="640" y="179"/>
                                        </a:lnTo>
                                        <a:lnTo>
                                          <a:pt x="646" y="206"/>
                                        </a:lnTo>
                                        <a:lnTo>
                                          <a:pt x="651" y="231"/>
                                        </a:lnTo>
                                        <a:lnTo>
                                          <a:pt x="654" y="250"/>
                                        </a:lnTo>
                                        <a:lnTo>
                                          <a:pt x="653" y="271"/>
                                        </a:lnTo>
                                        <a:lnTo>
                                          <a:pt x="648" y="286"/>
                                        </a:lnTo>
                                        <a:lnTo>
                                          <a:pt x="638" y="310"/>
                                        </a:lnTo>
                                        <a:lnTo>
                                          <a:pt x="624" y="339"/>
                                        </a:lnTo>
                                        <a:lnTo>
                                          <a:pt x="611" y="365"/>
                                        </a:lnTo>
                                        <a:lnTo>
                                          <a:pt x="601" y="386"/>
                                        </a:lnTo>
                                        <a:lnTo>
                                          <a:pt x="594" y="409"/>
                                        </a:lnTo>
                                        <a:lnTo>
                                          <a:pt x="586" y="433"/>
                                        </a:lnTo>
                                        <a:lnTo>
                                          <a:pt x="580" y="454"/>
                                        </a:lnTo>
                                        <a:lnTo>
                                          <a:pt x="577" y="465"/>
                                        </a:lnTo>
                                        <a:lnTo>
                                          <a:pt x="578" y="473"/>
                                        </a:lnTo>
                                        <a:lnTo>
                                          <a:pt x="583" y="476"/>
                                        </a:lnTo>
                                        <a:lnTo>
                                          <a:pt x="590" y="476"/>
                                        </a:lnTo>
                                        <a:lnTo>
                                          <a:pt x="596" y="470"/>
                                        </a:lnTo>
                                        <a:lnTo>
                                          <a:pt x="603" y="459"/>
                                        </a:lnTo>
                                        <a:lnTo>
                                          <a:pt x="612" y="439"/>
                                        </a:lnTo>
                                        <a:lnTo>
                                          <a:pt x="625" y="411"/>
                                        </a:lnTo>
                                        <a:lnTo>
                                          <a:pt x="640" y="385"/>
                                        </a:lnTo>
                                        <a:lnTo>
                                          <a:pt x="654" y="363"/>
                                        </a:lnTo>
                                        <a:lnTo>
                                          <a:pt x="668" y="343"/>
                                        </a:lnTo>
                                        <a:lnTo>
                                          <a:pt x="676" y="334"/>
                                        </a:lnTo>
                                        <a:lnTo>
                                          <a:pt x="684" y="329"/>
                                        </a:lnTo>
                                        <a:lnTo>
                                          <a:pt x="694" y="327"/>
                                        </a:lnTo>
                                        <a:lnTo>
                                          <a:pt x="701" y="333"/>
                                        </a:lnTo>
                                        <a:lnTo>
                                          <a:pt x="711" y="351"/>
                                        </a:lnTo>
                                        <a:lnTo>
                                          <a:pt x="720" y="367"/>
                                        </a:lnTo>
                                        <a:lnTo>
                                          <a:pt x="731" y="389"/>
                                        </a:lnTo>
                                        <a:lnTo>
                                          <a:pt x="743" y="410"/>
                                        </a:lnTo>
                                        <a:lnTo>
                                          <a:pt x="753" y="429"/>
                                        </a:lnTo>
                                        <a:lnTo>
                                          <a:pt x="761" y="450"/>
                                        </a:lnTo>
                                        <a:lnTo>
                                          <a:pt x="770" y="469"/>
                                        </a:lnTo>
                                        <a:lnTo>
                                          <a:pt x="778" y="491"/>
                                        </a:lnTo>
                                        <a:lnTo>
                                          <a:pt x="792" y="505"/>
                                        </a:lnTo>
                                        <a:lnTo>
                                          <a:pt x="808" y="524"/>
                                        </a:lnTo>
                                        <a:lnTo>
                                          <a:pt x="820" y="541"/>
                                        </a:lnTo>
                                        <a:lnTo>
                                          <a:pt x="823" y="561"/>
                                        </a:lnTo>
                                        <a:lnTo>
                                          <a:pt x="821" y="581"/>
                                        </a:lnTo>
                                        <a:lnTo>
                                          <a:pt x="817" y="608"/>
                                        </a:lnTo>
                                        <a:lnTo>
                                          <a:pt x="812" y="633"/>
                                        </a:lnTo>
                                        <a:lnTo>
                                          <a:pt x="807" y="659"/>
                                        </a:lnTo>
                                        <a:lnTo>
                                          <a:pt x="817" y="675"/>
                                        </a:lnTo>
                                        <a:lnTo>
                                          <a:pt x="827" y="691"/>
                                        </a:lnTo>
                                        <a:lnTo>
                                          <a:pt x="836" y="709"/>
                                        </a:lnTo>
                                        <a:lnTo>
                                          <a:pt x="847" y="729"/>
                                        </a:lnTo>
                                        <a:lnTo>
                                          <a:pt x="863" y="762"/>
                                        </a:lnTo>
                                        <a:lnTo>
                                          <a:pt x="877" y="790"/>
                                        </a:lnTo>
                                        <a:lnTo>
                                          <a:pt x="893" y="817"/>
                                        </a:lnTo>
                                        <a:lnTo>
                                          <a:pt x="905" y="843"/>
                                        </a:lnTo>
                                        <a:lnTo>
                                          <a:pt x="911" y="861"/>
                                        </a:lnTo>
                                        <a:lnTo>
                                          <a:pt x="917" y="888"/>
                                        </a:lnTo>
                                        <a:lnTo>
                                          <a:pt x="922" y="918"/>
                                        </a:lnTo>
                                        <a:lnTo>
                                          <a:pt x="927" y="940"/>
                                        </a:lnTo>
                                        <a:lnTo>
                                          <a:pt x="933" y="971"/>
                                        </a:lnTo>
                                        <a:lnTo>
                                          <a:pt x="935" y="1002"/>
                                        </a:lnTo>
                                        <a:lnTo>
                                          <a:pt x="934" y="1023"/>
                                        </a:lnTo>
                                        <a:lnTo>
                                          <a:pt x="934" y="1047"/>
                                        </a:lnTo>
                                        <a:lnTo>
                                          <a:pt x="935" y="1096"/>
                                        </a:lnTo>
                                        <a:lnTo>
                                          <a:pt x="939" y="1153"/>
                                        </a:lnTo>
                                        <a:lnTo>
                                          <a:pt x="938" y="1179"/>
                                        </a:lnTo>
                                        <a:lnTo>
                                          <a:pt x="935" y="1196"/>
                                        </a:lnTo>
                                        <a:lnTo>
                                          <a:pt x="924" y="1206"/>
                                        </a:lnTo>
                                        <a:lnTo>
                                          <a:pt x="906" y="1214"/>
                                        </a:lnTo>
                                        <a:lnTo>
                                          <a:pt x="888" y="1215"/>
                                        </a:lnTo>
                                        <a:lnTo>
                                          <a:pt x="873" y="1208"/>
                                        </a:lnTo>
                                        <a:lnTo>
                                          <a:pt x="862" y="1199"/>
                                        </a:lnTo>
                                        <a:lnTo>
                                          <a:pt x="833" y="1181"/>
                                        </a:lnTo>
                                        <a:lnTo>
                                          <a:pt x="806" y="1167"/>
                                        </a:lnTo>
                                        <a:lnTo>
                                          <a:pt x="779" y="1155"/>
                                        </a:lnTo>
                                        <a:lnTo>
                                          <a:pt x="758" y="1136"/>
                                        </a:lnTo>
                                        <a:lnTo>
                                          <a:pt x="721" y="1103"/>
                                        </a:lnTo>
                                        <a:lnTo>
                                          <a:pt x="687" y="1069"/>
                                        </a:lnTo>
                                        <a:lnTo>
                                          <a:pt x="653" y="1038"/>
                                        </a:lnTo>
                                        <a:lnTo>
                                          <a:pt x="621" y="1002"/>
                                        </a:lnTo>
                                        <a:lnTo>
                                          <a:pt x="582" y="954"/>
                                        </a:lnTo>
                                        <a:lnTo>
                                          <a:pt x="553" y="918"/>
                                        </a:lnTo>
                                        <a:lnTo>
                                          <a:pt x="520" y="888"/>
                                        </a:lnTo>
                                        <a:lnTo>
                                          <a:pt x="481" y="847"/>
                                        </a:lnTo>
                                        <a:lnTo>
                                          <a:pt x="441" y="806"/>
                                        </a:lnTo>
                                        <a:lnTo>
                                          <a:pt x="385" y="754"/>
                                        </a:lnTo>
                                        <a:lnTo>
                                          <a:pt x="334" y="711"/>
                                        </a:lnTo>
                                        <a:lnTo>
                                          <a:pt x="310" y="684"/>
                                        </a:lnTo>
                                        <a:lnTo>
                                          <a:pt x="291" y="662"/>
                                        </a:lnTo>
                                        <a:lnTo>
                                          <a:pt x="280" y="643"/>
                                        </a:lnTo>
                                        <a:lnTo>
                                          <a:pt x="271" y="619"/>
                                        </a:lnTo>
                                        <a:lnTo>
                                          <a:pt x="270" y="607"/>
                                        </a:lnTo>
                                        <a:lnTo>
                                          <a:pt x="275" y="599"/>
                                        </a:lnTo>
                                        <a:lnTo>
                                          <a:pt x="287" y="590"/>
                                        </a:lnTo>
                                        <a:lnTo>
                                          <a:pt x="306" y="576"/>
                                        </a:lnTo>
                                        <a:lnTo>
                                          <a:pt x="327" y="562"/>
                                        </a:lnTo>
                                        <a:lnTo>
                                          <a:pt x="347" y="548"/>
                                        </a:lnTo>
                                        <a:lnTo>
                                          <a:pt x="363" y="538"/>
                                        </a:lnTo>
                                        <a:lnTo>
                                          <a:pt x="381" y="531"/>
                                        </a:lnTo>
                                        <a:lnTo>
                                          <a:pt x="402" y="524"/>
                                        </a:lnTo>
                                        <a:lnTo>
                                          <a:pt x="422" y="517"/>
                                        </a:lnTo>
                                        <a:lnTo>
                                          <a:pt x="443" y="510"/>
                                        </a:lnTo>
                                        <a:lnTo>
                                          <a:pt x="457" y="504"/>
                                        </a:lnTo>
                                        <a:lnTo>
                                          <a:pt x="459" y="498"/>
                                        </a:lnTo>
                                        <a:lnTo>
                                          <a:pt x="454" y="491"/>
                                        </a:lnTo>
                                        <a:lnTo>
                                          <a:pt x="445" y="489"/>
                                        </a:lnTo>
                                        <a:lnTo>
                                          <a:pt x="422" y="492"/>
                                        </a:lnTo>
                                        <a:lnTo>
                                          <a:pt x="398" y="496"/>
                                        </a:lnTo>
                                        <a:lnTo>
                                          <a:pt x="369" y="502"/>
                                        </a:lnTo>
                                        <a:lnTo>
                                          <a:pt x="340" y="510"/>
                                        </a:lnTo>
                                        <a:lnTo>
                                          <a:pt x="327" y="515"/>
                                        </a:lnTo>
                                        <a:lnTo>
                                          <a:pt x="311" y="527"/>
                                        </a:lnTo>
                                        <a:lnTo>
                                          <a:pt x="292" y="541"/>
                                        </a:lnTo>
                                        <a:lnTo>
                                          <a:pt x="268" y="562"/>
                                        </a:lnTo>
                                        <a:lnTo>
                                          <a:pt x="254" y="565"/>
                                        </a:lnTo>
                                        <a:lnTo>
                                          <a:pt x="232" y="567"/>
                                        </a:lnTo>
                                        <a:lnTo>
                                          <a:pt x="211" y="568"/>
                                        </a:lnTo>
                                        <a:lnTo>
                                          <a:pt x="197" y="564"/>
                                        </a:lnTo>
                                        <a:lnTo>
                                          <a:pt x="182" y="557"/>
                                        </a:lnTo>
                                        <a:lnTo>
                                          <a:pt x="162" y="549"/>
                                        </a:lnTo>
                                        <a:lnTo>
                                          <a:pt x="152" y="539"/>
                                        </a:lnTo>
                                        <a:lnTo>
                                          <a:pt x="141" y="523"/>
                                        </a:lnTo>
                                        <a:lnTo>
                                          <a:pt x="129" y="504"/>
                                        </a:lnTo>
                                        <a:lnTo>
                                          <a:pt x="119" y="489"/>
                                        </a:lnTo>
                                        <a:lnTo>
                                          <a:pt x="98" y="468"/>
                                        </a:lnTo>
                                        <a:lnTo>
                                          <a:pt x="83" y="449"/>
                                        </a:lnTo>
                                        <a:lnTo>
                                          <a:pt x="61" y="428"/>
                                        </a:lnTo>
                                        <a:lnTo>
                                          <a:pt x="44" y="410"/>
                                        </a:lnTo>
                                        <a:lnTo>
                                          <a:pt x="33" y="398"/>
                                        </a:lnTo>
                                        <a:lnTo>
                                          <a:pt x="26" y="383"/>
                                        </a:lnTo>
                                        <a:lnTo>
                                          <a:pt x="18" y="362"/>
                                        </a:lnTo>
                                        <a:lnTo>
                                          <a:pt x="9" y="338"/>
                                        </a:lnTo>
                                        <a:lnTo>
                                          <a:pt x="4" y="314"/>
                                        </a:lnTo>
                                        <a:lnTo>
                                          <a:pt x="0" y="288"/>
                                        </a:lnTo>
                                        <a:lnTo>
                                          <a:pt x="2" y="270"/>
                                        </a:lnTo>
                                        <a:close/>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6332" name="Group 54">
                                    <a:extLst>
                                      <a:ext uri="{FF2B5EF4-FFF2-40B4-BE49-F238E27FC236}">
                                        <a16:creationId xmlns:a16="http://schemas.microsoft.com/office/drawing/2014/main" id="{39720F2C-AC1C-412A-968C-6096F355FD7C}"/>
                                      </a:ext>
                                    </a:extLst>
                                  </p:cNvPr>
                                  <p:cNvGrpSpPr>
                                    <a:grpSpLocks/>
                                  </p:cNvGrpSpPr>
                                  <p:nvPr/>
                                </p:nvGrpSpPr>
                                <p:grpSpPr bwMode="auto">
                                  <a:xfrm>
                                    <a:off x="2150" y="1667"/>
                                    <a:ext cx="188" cy="242"/>
                                    <a:chOff x="2150" y="1667"/>
                                    <a:chExt cx="188" cy="242"/>
                                  </a:xfrm>
                                </p:grpSpPr>
                                <p:sp>
                                  <p:nvSpPr>
                                    <p:cNvPr id="36333" name="Freeform 55">
                                      <a:extLst>
                                        <a:ext uri="{FF2B5EF4-FFF2-40B4-BE49-F238E27FC236}">
                                          <a16:creationId xmlns:a16="http://schemas.microsoft.com/office/drawing/2014/main" id="{5ED8739A-7423-4F31-9BEE-7CF792594A24}"/>
                                        </a:ext>
                                      </a:extLst>
                                    </p:cNvPr>
                                    <p:cNvSpPr>
                                      <a:spLocks/>
                                    </p:cNvSpPr>
                                    <p:nvPr/>
                                  </p:nvSpPr>
                                  <p:spPr bwMode="auto">
                                    <a:xfrm>
                                      <a:off x="2204" y="1732"/>
                                      <a:ext cx="134" cy="177"/>
                                    </a:xfrm>
                                    <a:custGeom>
                                      <a:avLst/>
                                      <a:gdLst>
                                        <a:gd name="T0" fmla="*/ 0 w 668"/>
                                        <a:gd name="T1" fmla="*/ 0 h 887"/>
                                        <a:gd name="T2" fmla="*/ 0 w 668"/>
                                        <a:gd name="T3" fmla="*/ 0 h 887"/>
                                        <a:gd name="T4" fmla="*/ 0 w 668"/>
                                        <a:gd name="T5" fmla="*/ 0 h 887"/>
                                        <a:gd name="T6" fmla="*/ 0 w 668"/>
                                        <a:gd name="T7" fmla="*/ 0 h 887"/>
                                        <a:gd name="T8" fmla="*/ 0 w 668"/>
                                        <a:gd name="T9" fmla="*/ 0 h 887"/>
                                        <a:gd name="T10" fmla="*/ 0 w 668"/>
                                        <a:gd name="T11" fmla="*/ 0 h 887"/>
                                        <a:gd name="T12" fmla="*/ 0 w 668"/>
                                        <a:gd name="T13" fmla="*/ 0 h 887"/>
                                        <a:gd name="T14" fmla="*/ 0 w 668"/>
                                        <a:gd name="T15" fmla="*/ 0 h 887"/>
                                        <a:gd name="T16" fmla="*/ 0 w 668"/>
                                        <a:gd name="T17" fmla="*/ 0 h 887"/>
                                        <a:gd name="T18" fmla="*/ 0 w 668"/>
                                        <a:gd name="T19" fmla="*/ 0 h 887"/>
                                        <a:gd name="T20" fmla="*/ 0 w 668"/>
                                        <a:gd name="T21" fmla="*/ 0 h 887"/>
                                        <a:gd name="T22" fmla="*/ 0 w 668"/>
                                        <a:gd name="T23" fmla="*/ 0 h 887"/>
                                        <a:gd name="T24" fmla="*/ 0 w 668"/>
                                        <a:gd name="T25" fmla="*/ 0 h 887"/>
                                        <a:gd name="T26" fmla="*/ 0 w 668"/>
                                        <a:gd name="T27" fmla="*/ 0 h 887"/>
                                        <a:gd name="T28" fmla="*/ 0 w 668"/>
                                        <a:gd name="T29" fmla="*/ 0 h 887"/>
                                        <a:gd name="T30" fmla="*/ 0 w 668"/>
                                        <a:gd name="T31" fmla="*/ 0 h 887"/>
                                        <a:gd name="T32" fmla="*/ 0 w 668"/>
                                        <a:gd name="T33" fmla="*/ 0 h 887"/>
                                        <a:gd name="T34" fmla="*/ 0 w 668"/>
                                        <a:gd name="T35" fmla="*/ 0 h 887"/>
                                        <a:gd name="T36" fmla="*/ 0 w 668"/>
                                        <a:gd name="T37" fmla="*/ 0 h 887"/>
                                        <a:gd name="T38" fmla="*/ 0 w 668"/>
                                        <a:gd name="T39" fmla="*/ 0 h 887"/>
                                        <a:gd name="T40" fmla="*/ 0 w 668"/>
                                        <a:gd name="T41" fmla="*/ 0 h 887"/>
                                        <a:gd name="T42" fmla="*/ 0 w 668"/>
                                        <a:gd name="T43" fmla="*/ 0 h 887"/>
                                        <a:gd name="T44" fmla="*/ 0 w 668"/>
                                        <a:gd name="T45" fmla="*/ 0 h 887"/>
                                        <a:gd name="T46" fmla="*/ 0 w 668"/>
                                        <a:gd name="T47" fmla="*/ 0 h 887"/>
                                        <a:gd name="T48" fmla="*/ 0 w 668"/>
                                        <a:gd name="T49" fmla="*/ 0 h 887"/>
                                        <a:gd name="T50" fmla="*/ 0 w 668"/>
                                        <a:gd name="T51" fmla="*/ 0 h 887"/>
                                        <a:gd name="T52" fmla="*/ 0 w 668"/>
                                        <a:gd name="T53" fmla="*/ 0 h 887"/>
                                        <a:gd name="T54" fmla="*/ 0 w 668"/>
                                        <a:gd name="T55" fmla="*/ 0 h 887"/>
                                        <a:gd name="T56" fmla="*/ 0 w 668"/>
                                        <a:gd name="T57" fmla="*/ 0 h 887"/>
                                        <a:gd name="T58" fmla="*/ 0 w 668"/>
                                        <a:gd name="T59" fmla="*/ 0 h 887"/>
                                        <a:gd name="T60" fmla="*/ 0 w 668"/>
                                        <a:gd name="T61" fmla="*/ 0 h 887"/>
                                        <a:gd name="T62" fmla="*/ 0 w 668"/>
                                        <a:gd name="T63" fmla="*/ 0 h 887"/>
                                        <a:gd name="T64" fmla="*/ 0 w 668"/>
                                        <a:gd name="T65" fmla="*/ 0 h 887"/>
                                        <a:gd name="T66" fmla="*/ 0 w 668"/>
                                        <a:gd name="T67" fmla="*/ 0 h 887"/>
                                        <a:gd name="T68" fmla="*/ 0 w 668"/>
                                        <a:gd name="T69" fmla="*/ 0 h 887"/>
                                        <a:gd name="T70" fmla="*/ 0 w 668"/>
                                        <a:gd name="T71" fmla="*/ 0 h 887"/>
                                        <a:gd name="T72" fmla="*/ 0 w 668"/>
                                        <a:gd name="T73" fmla="*/ 0 h 887"/>
                                        <a:gd name="T74" fmla="*/ 0 w 668"/>
                                        <a:gd name="T75" fmla="*/ 0 h 887"/>
                                        <a:gd name="T76" fmla="*/ 0 w 668"/>
                                        <a:gd name="T77" fmla="*/ 0 h 887"/>
                                        <a:gd name="T78" fmla="*/ 0 w 668"/>
                                        <a:gd name="T79" fmla="*/ 0 h 887"/>
                                        <a:gd name="T80" fmla="*/ 0 w 668"/>
                                        <a:gd name="T81" fmla="*/ 0 h 887"/>
                                        <a:gd name="T82" fmla="*/ 0 w 668"/>
                                        <a:gd name="T83" fmla="*/ 0 h 887"/>
                                        <a:gd name="T84" fmla="*/ 0 w 668"/>
                                        <a:gd name="T85" fmla="*/ 0 h 887"/>
                                        <a:gd name="T86" fmla="*/ 0 w 668"/>
                                        <a:gd name="T87" fmla="*/ 0 h 887"/>
                                        <a:gd name="T88" fmla="*/ 0 w 668"/>
                                        <a:gd name="T89" fmla="*/ 0 h 887"/>
                                        <a:gd name="T90" fmla="*/ 0 w 668"/>
                                        <a:gd name="T91" fmla="*/ 0 h 887"/>
                                        <a:gd name="T92" fmla="*/ 0 w 668"/>
                                        <a:gd name="T93" fmla="*/ 0 h 887"/>
                                        <a:gd name="T94" fmla="*/ 0 w 668"/>
                                        <a:gd name="T95" fmla="*/ 0 h 887"/>
                                        <a:gd name="T96" fmla="*/ 0 w 668"/>
                                        <a:gd name="T97" fmla="*/ 0 h 8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8"/>
                                        <a:gd name="T148" fmla="*/ 0 h 887"/>
                                        <a:gd name="T149" fmla="*/ 668 w 668"/>
                                        <a:gd name="T150" fmla="*/ 887 h 8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8" h="887">
                                          <a:moveTo>
                                            <a:pt x="408" y="53"/>
                                          </a:moveTo>
                                          <a:lnTo>
                                            <a:pt x="395" y="57"/>
                                          </a:lnTo>
                                          <a:lnTo>
                                            <a:pt x="379" y="68"/>
                                          </a:lnTo>
                                          <a:lnTo>
                                            <a:pt x="365" y="77"/>
                                          </a:lnTo>
                                          <a:lnTo>
                                            <a:pt x="354" y="84"/>
                                          </a:lnTo>
                                          <a:lnTo>
                                            <a:pt x="369" y="58"/>
                                          </a:lnTo>
                                          <a:lnTo>
                                            <a:pt x="383" y="36"/>
                                          </a:lnTo>
                                          <a:lnTo>
                                            <a:pt x="397" y="16"/>
                                          </a:lnTo>
                                          <a:lnTo>
                                            <a:pt x="405" y="7"/>
                                          </a:lnTo>
                                          <a:lnTo>
                                            <a:pt x="413" y="2"/>
                                          </a:lnTo>
                                          <a:lnTo>
                                            <a:pt x="423" y="0"/>
                                          </a:lnTo>
                                          <a:lnTo>
                                            <a:pt x="430" y="6"/>
                                          </a:lnTo>
                                          <a:lnTo>
                                            <a:pt x="441" y="24"/>
                                          </a:lnTo>
                                          <a:lnTo>
                                            <a:pt x="450" y="40"/>
                                          </a:lnTo>
                                          <a:lnTo>
                                            <a:pt x="461" y="62"/>
                                          </a:lnTo>
                                          <a:lnTo>
                                            <a:pt x="473" y="83"/>
                                          </a:lnTo>
                                          <a:lnTo>
                                            <a:pt x="483" y="102"/>
                                          </a:lnTo>
                                          <a:lnTo>
                                            <a:pt x="491" y="123"/>
                                          </a:lnTo>
                                          <a:lnTo>
                                            <a:pt x="500" y="142"/>
                                          </a:lnTo>
                                          <a:lnTo>
                                            <a:pt x="507" y="164"/>
                                          </a:lnTo>
                                          <a:lnTo>
                                            <a:pt x="521" y="178"/>
                                          </a:lnTo>
                                          <a:lnTo>
                                            <a:pt x="537" y="197"/>
                                          </a:lnTo>
                                          <a:lnTo>
                                            <a:pt x="549" y="214"/>
                                          </a:lnTo>
                                          <a:lnTo>
                                            <a:pt x="552" y="233"/>
                                          </a:lnTo>
                                          <a:lnTo>
                                            <a:pt x="550" y="253"/>
                                          </a:lnTo>
                                          <a:lnTo>
                                            <a:pt x="546" y="280"/>
                                          </a:lnTo>
                                          <a:lnTo>
                                            <a:pt x="541" y="305"/>
                                          </a:lnTo>
                                          <a:lnTo>
                                            <a:pt x="536" y="331"/>
                                          </a:lnTo>
                                          <a:lnTo>
                                            <a:pt x="546" y="347"/>
                                          </a:lnTo>
                                          <a:lnTo>
                                            <a:pt x="556" y="363"/>
                                          </a:lnTo>
                                          <a:lnTo>
                                            <a:pt x="565" y="381"/>
                                          </a:lnTo>
                                          <a:lnTo>
                                            <a:pt x="576" y="401"/>
                                          </a:lnTo>
                                          <a:lnTo>
                                            <a:pt x="592" y="434"/>
                                          </a:lnTo>
                                          <a:lnTo>
                                            <a:pt x="606" y="462"/>
                                          </a:lnTo>
                                          <a:lnTo>
                                            <a:pt x="622" y="489"/>
                                          </a:lnTo>
                                          <a:lnTo>
                                            <a:pt x="634" y="515"/>
                                          </a:lnTo>
                                          <a:lnTo>
                                            <a:pt x="640" y="533"/>
                                          </a:lnTo>
                                          <a:lnTo>
                                            <a:pt x="646" y="560"/>
                                          </a:lnTo>
                                          <a:lnTo>
                                            <a:pt x="651" y="591"/>
                                          </a:lnTo>
                                          <a:lnTo>
                                            <a:pt x="656" y="613"/>
                                          </a:lnTo>
                                          <a:lnTo>
                                            <a:pt x="662" y="644"/>
                                          </a:lnTo>
                                          <a:lnTo>
                                            <a:pt x="664" y="674"/>
                                          </a:lnTo>
                                          <a:lnTo>
                                            <a:pt x="663" y="695"/>
                                          </a:lnTo>
                                          <a:lnTo>
                                            <a:pt x="663" y="719"/>
                                          </a:lnTo>
                                          <a:lnTo>
                                            <a:pt x="664" y="768"/>
                                          </a:lnTo>
                                          <a:lnTo>
                                            <a:pt x="668" y="825"/>
                                          </a:lnTo>
                                          <a:lnTo>
                                            <a:pt x="667" y="851"/>
                                          </a:lnTo>
                                          <a:lnTo>
                                            <a:pt x="664" y="868"/>
                                          </a:lnTo>
                                          <a:lnTo>
                                            <a:pt x="653" y="878"/>
                                          </a:lnTo>
                                          <a:lnTo>
                                            <a:pt x="635" y="886"/>
                                          </a:lnTo>
                                          <a:lnTo>
                                            <a:pt x="617" y="887"/>
                                          </a:lnTo>
                                          <a:lnTo>
                                            <a:pt x="602" y="880"/>
                                          </a:lnTo>
                                          <a:lnTo>
                                            <a:pt x="591" y="871"/>
                                          </a:lnTo>
                                          <a:lnTo>
                                            <a:pt x="562" y="853"/>
                                          </a:lnTo>
                                          <a:lnTo>
                                            <a:pt x="535" y="839"/>
                                          </a:lnTo>
                                          <a:lnTo>
                                            <a:pt x="508" y="827"/>
                                          </a:lnTo>
                                          <a:lnTo>
                                            <a:pt x="488" y="808"/>
                                          </a:lnTo>
                                          <a:lnTo>
                                            <a:pt x="451" y="775"/>
                                          </a:lnTo>
                                          <a:lnTo>
                                            <a:pt x="416" y="741"/>
                                          </a:lnTo>
                                          <a:lnTo>
                                            <a:pt x="382" y="710"/>
                                          </a:lnTo>
                                          <a:lnTo>
                                            <a:pt x="350" y="674"/>
                                          </a:lnTo>
                                          <a:lnTo>
                                            <a:pt x="311" y="627"/>
                                          </a:lnTo>
                                          <a:lnTo>
                                            <a:pt x="282" y="591"/>
                                          </a:lnTo>
                                          <a:lnTo>
                                            <a:pt x="249" y="560"/>
                                          </a:lnTo>
                                          <a:lnTo>
                                            <a:pt x="210" y="519"/>
                                          </a:lnTo>
                                          <a:lnTo>
                                            <a:pt x="170" y="478"/>
                                          </a:lnTo>
                                          <a:lnTo>
                                            <a:pt x="115" y="426"/>
                                          </a:lnTo>
                                          <a:lnTo>
                                            <a:pt x="64" y="383"/>
                                          </a:lnTo>
                                          <a:lnTo>
                                            <a:pt x="40" y="356"/>
                                          </a:lnTo>
                                          <a:lnTo>
                                            <a:pt x="21" y="334"/>
                                          </a:lnTo>
                                          <a:lnTo>
                                            <a:pt x="10" y="315"/>
                                          </a:lnTo>
                                          <a:lnTo>
                                            <a:pt x="1" y="291"/>
                                          </a:lnTo>
                                          <a:lnTo>
                                            <a:pt x="0" y="279"/>
                                          </a:lnTo>
                                          <a:lnTo>
                                            <a:pt x="5" y="271"/>
                                          </a:lnTo>
                                          <a:lnTo>
                                            <a:pt x="17" y="262"/>
                                          </a:lnTo>
                                          <a:lnTo>
                                            <a:pt x="36" y="248"/>
                                          </a:lnTo>
                                          <a:lnTo>
                                            <a:pt x="57" y="234"/>
                                          </a:lnTo>
                                          <a:lnTo>
                                            <a:pt x="77" y="221"/>
                                          </a:lnTo>
                                          <a:lnTo>
                                            <a:pt x="93" y="211"/>
                                          </a:lnTo>
                                          <a:lnTo>
                                            <a:pt x="82" y="237"/>
                                          </a:lnTo>
                                          <a:lnTo>
                                            <a:pt x="71" y="258"/>
                                          </a:lnTo>
                                          <a:lnTo>
                                            <a:pt x="60" y="280"/>
                                          </a:lnTo>
                                          <a:lnTo>
                                            <a:pt x="54" y="295"/>
                                          </a:lnTo>
                                          <a:lnTo>
                                            <a:pt x="55" y="308"/>
                                          </a:lnTo>
                                          <a:lnTo>
                                            <a:pt x="62" y="325"/>
                                          </a:lnTo>
                                          <a:lnTo>
                                            <a:pt x="74" y="347"/>
                                          </a:lnTo>
                                          <a:lnTo>
                                            <a:pt x="91" y="366"/>
                                          </a:lnTo>
                                          <a:lnTo>
                                            <a:pt x="109" y="390"/>
                                          </a:lnTo>
                                          <a:lnTo>
                                            <a:pt x="138" y="411"/>
                                          </a:lnTo>
                                          <a:lnTo>
                                            <a:pt x="167" y="436"/>
                                          </a:lnTo>
                                          <a:lnTo>
                                            <a:pt x="190" y="455"/>
                                          </a:lnTo>
                                          <a:lnTo>
                                            <a:pt x="215" y="475"/>
                                          </a:lnTo>
                                          <a:lnTo>
                                            <a:pt x="239" y="495"/>
                                          </a:lnTo>
                                          <a:lnTo>
                                            <a:pt x="264" y="516"/>
                                          </a:lnTo>
                                          <a:lnTo>
                                            <a:pt x="284" y="541"/>
                                          </a:lnTo>
                                          <a:lnTo>
                                            <a:pt x="307" y="559"/>
                                          </a:lnTo>
                                          <a:lnTo>
                                            <a:pt x="322" y="577"/>
                                          </a:lnTo>
                                          <a:lnTo>
                                            <a:pt x="341" y="603"/>
                                          </a:lnTo>
                                          <a:lnTo>
                                            <a:pt x="358" y="628"/>
                                          </a:lnTo>
                                          <a:lnTo>
                                            <a:pt x="377" y="655"/>
                                          </a:lnTo>
                                          <a:lnTo>
                                            <a:pt x="397" y="678"/>
                                          </a:lnTo>
                                          <a:lnTo>
                                            <a:pt x="420" y="697"/>
                                          </a:lnTo>
                                          <a:lnTo>
                                            <a:pt x="453" y="724"/>
                                          </a:lnTo>
                                          <a:lnTo>
                                            <a:pt x="475" y="743"/>
                                          </a:lnTo>
                                          <a:lnTo>
                                            <a:pt x="496" y="760"/>
                                          </a:lnTo>
                                          <a:lnTo>
                                            <a:pt x="509" y="776"/>
                                          </a:lnTo>
                                          <a:lnTo>
                                            <a:pt x="528" y="783"/>
                                          </a:lnTo>
                                          <a:lnTo>
                                            <a:pt x="546" y="792"/>
                                          </a:lnTo>
                                          <a:lnTo>
                                            <a:pt x="564" y="798"/>
                                          </a:lnTo>
                                          <a:lnTo>
                                            <a:pt x="582" y="803"/>
                                          </a:lnTo>
                                          <a:lnTo>
                                            <a:pt x="594" y="802"/>
                                          </a:lnTo>
                                          <a:lnTo>
                                            <a:pt x="604" y="798"/>
                                          </a:lnTo>
                                          <a:lnTo>
                                            <a:pt x="614" y="792"/>
                                          </a:lnTo>
                                          <a:lnTo>
                                            <a:pt x="620" y="779"/>
                                          </a:lnTo>
                                          <a:lnTo>
                                            <a:pt x="623" y="766"/>
                                          </a:lnTo>
                                          <a:lnTo>
                                            <a:pt x="620" y="738"/>
                                          </a:lnTo>
                                          <a:lnTo>
                                            <a:pt x="618" y="704"/>
                                          </a:lnTo>
                                          <a:lnTo>
                                            <a:pt x="614" y="673"/>
                                          </a:lnTo>
                                          <a:lnTo>
                                            <a:pt x="610" y="640"/>
                                          </a:lnTo>
                                          <a:lnTo>
                                            <a:pt x="607" y="617"/>
                                          </a:lnTo>
                                          <a:lnTo>
                                            <a:pt x="601" y="595"/>
                                          </a:lnTo>
                                          <a:lnTo>
                                            <a:pt x="595" y="566"/>
                                          </a:lnTo>
                                          <a:lnTo>
                                            <a:pt x="586" y="539"/>
                                          </a:lnTo>
                                          <a:lnTo>
                                            <a:pt x="583" y="521"/>
                                          </a:lnTo>
                                          <a:lnTo>
                                            <a:pt x="577" y="502"/>
                                          </a:lnTo>
                                          <a:lnTo>
                                            <a:pt x="564" y="481"/>
                                          </a:lnTo>
                                          <a:lnTo>
                                            <a:pt x="555" y="459"/>
                                          </a:lnTo>
                                          <a:lnTo>
                                            <a:pt x="543" y="440"/>
                                          </a:lnTo>
                                          <a:lnTo>
                                            <a:pt x="531" y="417"/>
                                          </a:lnTo>
                                          <a:lnTo>
                                            <a:pt x="519" y="395"/>
                                          </a:lnTo>
                                          <a:lnTo>
                                            <a:pt x="506" y="370"/>
                                          </a:lnTo>
                                          <a:lnTo>
                                            <a:pt x="492" y="347"/>
                                          </a:lnTo>
                                          <a:lnTo>
                                            <a:pt x="485" y="334"/>
                                          </a:lnTo>
                                          <a:lnTo>
                                            <a:pt x="483" y="325"/>
                                          </a:lnTo>
                                          <a:lnTo>
                                            <a:pt x="487" y="313"/>
                                          </a:lnTo>
                                          <a:lnTo>
                                            <a:pt x="492" y="291"/>
                                          </a:lnTo>
                                          <a:lnTo>
                                            <a:pt x="498" y="267"/>
                                          </a:lnTo>
                                          <a:lnTo>
                                            <a:pt x="501" y="253"/>
                                          </a:lnTo>
                                          <a:lnTo>
                                            <a:pt x="506" y="242"/>
                                          </a:lnTo>
                                          <a:lnTo>
                                            <a:pt x="497" y="222"/>
                                          </a:lnTo>
                                          <a:lnTo>
                                            <a:pt x="487" y="196"/>
                                          </a:lnTo>
                                          <a:lnTo>
                                            <a:pt x="475" y="165"/>
                                          </a:lnTo>
                                          <a:lnTo>
                                            <a:pt x="463" y="135"/>
                                          </a:lnTo>
                                          <a:lnTo>
                                            <a:pt x="449" y="103"/>
                                          </a:lnTo>
                                          <a:lnTo>
                                            <a:pt x="438" y="78"/>
                                          </a:lnTo>
                                          <a:lnTo>
                                            <a:pt x="427" y="57"/>
                                          </a:lnTo>
                                          <a:lnTo>
                                            <a:pt x="418" y="52"/>
                                          </a:lnTo>
                                          <a:lnTo>
                                            <a:pt x="408" y="53"/>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34" name="Freeform 56">
                                      <a:extLst>
                                        <a:ext uri="{FF2B5EF4-FFF2-40B4-BE49-F238E27FC236}">
                                          <a16:creationId xmlns:a16="http://schemas.microsoft.com/office/drawing/2014/main" id="{741D2E7C-A561-4356-B1FC-75069B37D02A}"/>
                                        </a:ext>
                                      </a:extLst>
                                    </p:cNvPr>
                                    <p:cNvSpPr>
                                      <a:spLocks/>
                                    </p:cNvSpPr>
                                    <p:nvPr/>
                                  </p:nvSpPr>
                                  <p:spPr bwMode="auto">
                                    <a:xfrm>
                                      <a:off x="2150" y="1667"/>
                                      <a:ext cx="130" cy="113"/>
                                    </a:xfrm>
                                    <a:custGeom>
                                      <a:avLst/>
                                      <a:gdLst>
                                        <a:gd name="T0" fmla="*/ 0 w 653"/>
                                        <a:gd name="T1" fmla="*/ 0 h 567"/>
                                        <a:gd name="T2" fmla="*/ 0 w 653"/>
                                        <a:gd name="T3" fmla="*/ 0 h 567"/>
                                        <a:gd name="T4" fmla="*/ 0 w 653"/>
                                        <a:gd name="T5" fmla="*/ 0 h 567"/>
                                        <a:gd name="T6" fmla="*/ 0 w 653"/>
                                        <a:gd name="T7" fmla="*/ 0 h 567"/>
                                        <a:gd name="T8" fmla="*/ 0 w 653"/>
                                        <a:gd name="T9" fmla="*/ 0 h 567"/>
                                        <a:gd name="T10" fmla="*/ 0 w 653"/>
                                        <a:gd name="T11" fmla="*/ 0 h 567"/>
                                        <a:gd name="T12" fmla="*/ 0 w 653"/>
                                        <a:gd name="T13" fmla="*/ 0 h 567"/>
                                        <a:gd name="T14" fmla="*/ 0 w 653"/>
                                        <a:gd name="T15" fmla="*/ 0 h 567"/>
                                        <a:gd name="T16" fmla="*/ 0 w 653"/>
                                        <a:gd name="T17" fmla="*/ 0 h 567"/>
                                        <a:gd name="T18" fmla="*/ 0 w 653"/>
                                        <a:gd name="T19" fmla="*/ 0 h 567"/>
                                        <a:gd name="T20" fmla="*/ 0 w 653"/>
                                        <a:gd name="T21" fmla="*/ 0 h 567"/>
                                        <a:gd name="T22" fmla="*/ 0 w 653"/>
                                        <a:gd name="T23" fmla="*/ 0 h 567"/>
                                        <a:gd name="T24" fmla="*/ 0 w 653"/>
                                        <a:gd name="T25" fmla="*/ 0 h 567"/>
                                        <a:gd name="T26" fmla="*/ 0 w 653"/>
                                        <a:gd name="T27" fmla="*/ 0 h 567"/>
                                        <a:gd name="T28" fmla="*/ 0 w 653"/>
                                        <a:gd name="T29" fmla="*/ 0 h 567"/>
                                        <a:gd name="T30" fmla="*/ 0 w 653"/>
                                        <a:gd name="T31" fmla="*/ 0 h 567"/>
                                        <a:gd name="T32" fmla="*/ 0 w 653"/>
                                        <a:gd name="T33" fmla="*/ 0 h 567"/>
                                        <a:gd name="T34" fmla="*/ 0 w 653"/>
                                        <a:gd name="T35" fmla="*/ 0 h 567"/>
                                        <a:gd name="T36" fmla="*/ 0 w 653"/>
                                        <a:gd name="T37" fmla="*/ 0 h 567"/>
                                        <a:gd name="T38" fmla="*/ 0 w 653"/>
                                        <a:gd name="T39" fmla="*/ 0 h 567"/>
                                        <a:gd name="T40" fmla="*/ 0 w 653"/>
                                        <a:gd name="T41" fmla="*/ 0 h 567"/>
                                        <a:gd name="T42" fmla="*/ 0 w 653"/>
                                        <a:gd name="T43" fmla="*/ 0 h 567"/>
                                        <a:gd name="T44" fmla="*/ 0 w 653"/>
                                        <a:gd name="T45" fmla="*/ 0 h 567"/>
                                        <a:gd name="T46" fmla="*/ 0 w 653"/>
                                        <a:gd name="T47" fmla="*/ 0 h 567"/>
                                        <a:gd name="T48" fmla="*/ 0 w 653"/>
                                        <a:gd name="T49" fmla="*/ 0 h 567"/>
                                        <a:gd name="T50" fmla="*/ 0 w 653"/>
                                        <a:gd name="T51" fmla="*/ 0 h 567"/>
                                        <a:gd name="T52" fmla="*/ 0 w 653"/>
                                        <a:gd name="T53" fmla="*/ 0 h 567"/>
                                        <a:gd name="T54" fmla="*/ 0 w 653"/>
                                        <a:gd name="T55" fmla="*/ 0 h 567"/>
                                        <a:gd name="T56" fmla="*/ 0 w 653"/>
                                        <a:gd name="T57" fmla="*/ 0 h 567"/>
                                        <a:gd name="T58" fmla="*/ 0 w 653"/>
                                        <a:gd name="T59" fmla="*/ 0 h 567"/>
                                        <a:gd name="T60" fmla="*/ 0 w 653"/>
                                        <a:gd name="T61" fmla="*/ 0 h 567"/>
                                        <a:gd name="T62" fmla="*/ 0 w 653"/>
                                        <a:gd name="T63" fmla="*/ 0 h 567"/>
                                        <a:gd name="T64" fmla="*/ 0 w 653"/>
                                        <a:gd name="T65" fmla="*/ 0 h 567"/>
                                        <a:gd name="T66" fmla="*/ 0 w 653"/>
                                        <a:gd name="T67" fmla="*/ 0 h 567"/>
                                        <a:gd name="T68" fmla="*/ 0 w 653"/>
                                        <a:gd name="T69" fmla="*/ 0 h 567"/>
                                        <a:gd name="T70" fmla="*/ 0 w 653"/>
                                        <a:gd name="T71" fmla="*/ 0 h 567"/>
                                        <a:gd name="T72" fmla="*/ 0 w 653"/>
                                        <a:gd name="T73" fmla="*/ 0 h 567"/>
                                        <a:gd name="T74" fmla="*/ 0 w 653"/>
                                        <a:gd name="T75" fmla="*/ 0 h 567"/>
                                        <a:gd name="T76" fmla="*/ 0 w 653"/>
                                        <a:gd name="T77" fmla="*/ 0 h 567"/>
                                        <a:gd name="T78" fmla="*/ 0 w 653"/>
                                        <a:gd name="T79" fmla="*/ 0 h 567"/>
                                        <a:gd name="T80" fmla="*/ 0 w 653"/>
                                        <a:gd name="T81" fmla="*/ 0 h 567"/>
                                        <a:gd name="T82" fmla="*/ 0 w 653"/>
                                        <a:gd name="T83" fmla="*/ 0 h 567"/>
                                        <a:gd name="T84" fmla="*/ 0 w 653"/>
                                        <a:gd name="T85" fmla="*/ 0 h 567"/>
                                        <a:gd name="T86" fmla="*/ 0 w 653"/>
                                        <a:gd name="T87" fmla="*/ 0 h 567"/>
                                        <a:gd name="T88" fmla="*/ 0 w 653"/>
                                        <a:gd name="T89" fmla="*/ 0 h 567"/>
                                        <a:gd name="T90" fmla="*/ 0 w 653"/>
                                        <a:gd name="T91" fmla="*/ 0 h 567"/>
                                        <a:gd name="T92" fmla="*/ 0 w 653"/>
                                        <a:gd name="T93" fmla="*/ 0 h 567"/>
                                        <a:gd name="T94" fmla="*/ 0 w 653"/>
                                        <a:gd name="T95" fmla="*/ 0 h 567"/>
                                        <a:gd name="T96" fmla="*/ 0 w 653"/>
                                        <a:gd name="T97" fmla="*/ 0 h 567"/>
                                        <a:gd name="T98" fmla="*/ 0 w 653"/>
                                        <a:gd name="T99" fmla="*/ 0 h 567"/>
                                        <a:gd name="T100" fmla="*/ 0 w 653"/>
                                        <a:gd name="T101" fmla="*/ 0 h 567"/>
                                        <a:gd name="T102" fmla="*/ 0 w 653"/>
                                        <a:gd name="T103" fmla="*/ 0 h 567"/>
                                        <a:gd name="T104" fmla="*/ 0 w 653"/>
                                        <a:gd name="T105" fmla="*/ 0 h 567"/>
                                        <a:gd name="T106" fmla="*/ 0 w 653"/>
                                        <a:gd name="T107" fmla="*/ 0 h 567"/>
                                        <a:gd name="T108" fmla="*/ 0 w 653"/>
                                        <a:gd name="T109" fmla="*/ 0 h 5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3"/>
                                        <a:gd name="T166" fmla="*/ 0 h 567"/>
                                        <a:gd name="T167" fmla="*/ 653 w 653"/>
                                        <a:gd name="T168" fmla="*/ 567 h 56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3" h="567">
                                          <a:moveTo>
                                            <a:pt x="2" y="269"/>
                                          </a:moveTo>
                                          <a:lnTo>
                                            <a:pt x="10" y="247"/>
                                          </a:lnTo>
                                          <a:lnTo>
                                            <a:pt x="20" y="226"/>
                                          </a:lnTo>
                                          <a:lnTo>
                                            <a:pt x="32" y="205"/>
                                          </a:lnTo>
                                          <a:lnTo>
                                            <a:pt x="45" y="190"/>
                                          </a:lnTo>
                                          <a:lnTo>
                                            <a:pt x="58" y="177"/>
                                          </a:lnTo>
                                          <a:lnTo>
                                            <a:pt x="75" y="159"/>
                                          </a:lnTo>
                                          <a:lnTo>
                                            <a:pt x="95" y="137"/>
                                          </a:lnTo>
                                          <a:lnTo>
                                            <a:pt x="110" y="116"/>
                                          </a:lnTo>
                                          <a:lnTo>
                                            <a:pt x="126" y="96"/>
                                          </a:lnTo>
                                          <a:lnTo>
                                            <a:pt x="143" y="80"/>
                                          </a:lnTo>
                                          <a:lnTo>
                                            <a:pt x="163" y="62"/>
                                          </a:lnTo>
                                          <a:lnTo>
                                            <a:pt x="183" y="47"/>
                                          </a:lnTo>
                                          <a:lnTo>
                                            <a:pt x="204" y="34"/>
                                          </a:lnTo>
                                          <a:lnTo>
                                            <a:pt x="230" y="21"/>
                                          </a:lnTo>
                                          <a:lnTo>
                                            <a:pt x="259" y="11"/>
                                          </a:lnTo>
                                          <a:lnTo>
                                            <a:pt x="288" y="4"/>
                                          </a:lnTo>
                                          <a:lnTo>
                                            <a:pt x="324" y="1"/>
                                          </a:lnTo>
                                          <a:lnTo>
                                            <a:pt x="358" y="0"/>
                                          </a:lnTo>
                                          <a:lnTo>
                                            <a:pt x="385" y="2"/>
                                          </a:lnTo>
                                          <a:lnTo>
                                            <a:pt x="413" y="6"/>
                                          </a:lnTo>
                                          <a:lnTo>
                                            <a:pt x="439" y="11"/>
                                          </a:lnTo>
                                          <a:lnTo>
                                            <a:pt x="471" y="19"/>
                                          </a:lnTo>
                                          <a:lnTo>
                                            <a:pt x="498" y="32"/>
                                          </a:lnTo>
                                          <a:lnTo>
                                            <a:pt x="520" y="43"/>
                                          </a:lnTo>
                                          <a:lnTo>
                                            <a:pt x="545" y="56"/>
                                          </a:lnTo>
                                          <a:lnTo>
                                            <a:pt x="564" y="74"/>
                                          </a:lnTo>
                                          <a:lnTo>
                                            <a:pt x="583" y="93"/>
                                          </a:lnTo>
                                          <a:lnTo>
                                            <a:pt x="598" y="112"/>
                                          </a:lnTo>
                                          <a:lnTo>
                                            <a:pt x="615" y="135"/>
                                          </a:lnTo>
                                          <a:lnTo>
                                            <a:pt x="630" y="157"/>
                                          </a:lnTo>
                                          <a:lnTo>
                                            <a:pt x="639" y="178"/>
                                          </a:lnTo>
                                          <a:lnTo>
                                            <a:pt x="645" y="205"/>
                                          </a:lnTo>
                                          <a:lnTo>
                                            <a:pt x="650" y="230"/>
                                          </a:lnTo>
                                          <a:lnTo>
                                            <a:pt x="653" y="249"/>
                                          </a:lnTo>
                                          <a:lnTo>
                                            <a:pt x="634" y="208"/>
                                          </a:lnTo>
                                          <a:lnTo>
                                            <a:pt x="623" y="188"/>
                                          </a:lnTo>
                                          <a:lnTo>
                                            <a:pt x="610" y="162"/>
                                          </a:lnTo>
                                          <a:lnTo>
                                            <a:pt x="599" y="142"/>
                                          </a:lnTo>
                                          <a:lnTo>
                                            <a:pt x="586" y="125"/>
                                          </a:lnTo>
                                          <a:lnTo>
                                            <a:pt x="571" y="105"/>
                                          </a:lnTo>
                                          <a:lnTo>
                                            <a:pt x="552" y="89"/>
                                          </a:lnTo>
                                          <a:lnTo>
                                            <a:pt x="537" y="75"/>
                                          </a:lnTo>
                                          <a:lnTo>
                                            <a:pt x="521" y="65"/>
                                          </a:lnTo>
                                          <a:lnTo>
                                            <a:pt x="503" y="59"/>
                                          </a:lnTo>
                                          <a:lnTo>
                                            <a:pt x="486" y="51"/>
                                          </a:lnTo>
                                          <a:lnTo>
                                            <a:pt x="464" y="43"/>
                                          </a:lnTo>
                                          <a:lnTo>
                                            <a:pt x="445" y="38"/>
                                          </a:lnTo>
                                          <a:lnTo>
                                            <a:pt x="422" y="32"/>
                                          </a:lnTo>
                                          <a:lnTo>
                                            <a:pt x="397" y="26"/>
                                          </a:lnTo>
                                          <a:lnTo>
                                            <a:pt x="371" y="24"/>
                                          </a:lnTo>
                                          <a:lnTo>
                                            <a:pt x="349" y="22"/>
                                          </a:lnTo>
                                          <a:lnTo>
                                            <a:pt x="331" y="24"/>
                                          </a:lnTo>
                                          <a:lnTo>
                                            <a:pt x="305" y="29"/>
                                          </a:lnTo>
                                          <a:lnTo>
                                            <a:pt x="280" y="35"/>
                                          </a:lnTo>
                                          <a:lnTo>
                                            <a:pt x="260" y="40"/>
                                          </a:lnTo>
                                          <a:lnTo>
                                            <a:pt x="240" y="49"/>
                                          </a:lnTo>
                                          <a:lnTo>
                                            <a:pt x="215" y="61"/>
                                          </a:lnTo>
                                          <a:lnTo>
                                            <a:pt x="199" y="69"/>
                                          </a:lnTo>
                                          <a:lnTo>
                                            <a:pt x="183" y="82"/>
                                          </a:lnTo>
                                          <a:lnTo>
                                            <a:pt x="161" y="99"/>
                                          </a:lnTo>
                                          <a:lnTo>
                                            <a:pt x="140" y="120"/>
                                          </a:lnTo>
                                          <a:lnTo>
                                            <a:pt x="118" y="141"/>
                                          </a:lnTo>
                                          <a:lnTo>
                                            <a:pt x="100" y="164"/>
                                          </a:lnTo>
                                          <a:lnTo>
                                            <a:pt x="82" y="189"/>
                                          </a:lnTo>
                                          <a:lnTo>
                                            <a:pt x="64" y="211"/>
                                          </a:lnTo>
                                          <a:lnTo>
                                            <a:pt x="56" y="225"/>
                                          </a:lnTo>
                                          <a:lnTo>
                                            <a:pt x="51" y="244"/>
                                          </a:lnTo>
                                          <a:lnTo>
                                            <a:pt x="43" y="261"/>
                                          </a:lnTo>
                                          <a:lnTo>
                                            <a:pt x="37" y="274"/>
                                          </a:lnTo>
                                          <a:lnTo>
                                            <a:pt x="40" y="298"/>
                                          </a:lnTo>
                                          <a:lnTo>
                                            <a:pt x="41" y="321"/>
                                          </a:lnTo>
                                          <a:lnTo>
                                            <a:pt x="47" y="336"/>
                                          </a:lnTo>
                                          <a:lnTo>
                                            <a:pt x="55" y="356"/>
                                          </a:lnTo>
                                          <a:lnTo>
                                            <a:pt x="63" y="375"/>
                                          </a:lnTo>
                                          <a:lnTo>
                                            <a:pt x="72" y="393"/>
                                          </a:lnTo>
                                          <a:lnTo>
                                            <a:pt x="91" y="415"/>
                                          </a:lnTo>
                                          <a:lnTo>
                                            <a:pt x="112" y="439"/>
                                          </a:lnTo>
                                          <a:lnTo>
                                            <a:pt x="133" y="463"/>
                                          </a:lnTo>
                                          <a:lnTo>
                                            <a:pt x="149" y="484"/>
                                          </a:lnTo>
                                          <a:lnTo>
                                            <a:pt x="163" y="502"/>
                                          </a:lnTo>
                                          <a:lnTo>
                                            <a:pt x="176" y="517"/>
                                          </a:lnTo>
                                          <a:lnTo>
                                            <a:pt x="184" y="529"/>
                                          </a:lnTo>
                                          <a:lnTo>
                                            <a:pt x="194" y="533"/>
                                          </a:lnTo>
                                          <a:lnTo>
                                            <a:pt x="208" y="536"/>
                                          </a:lnTo>
                                          <a:lnTo>
                                            <a:pt x="225" y="540"/>
                                          </a:lnTo>
                                          <a:lnTo>
                                            <a:pt x="242" y="545"/>
                                          </a:lnTo>
                                          <a:lnTo>
                                            <a:pt x="256" y="553"/>
                                          </a:lnTo>
                                          <a:lnTo>
                                            <a:pt x="268" y="561"/>
                                          </a:lnTo>
                                          <a:lnTo>
                                            <a:pt x="253" y="564"/>
                                          </a:lnTo>
                                          <a:lnTo>
                                            <a:pt x="231" y="566"/>
                                          </a:lnTo>
                                          <a:lnTo>
                                            <a:pt x="210" y="567"/>
                                          </a:lnTo>
                                          <a:lnTo>
                                            <a:pt x="196" y="563"/>
                                          </a:lnTo>
                                          <a:lnTo>
                                            <a:pt x="181" y="556"/>
                                          </a:lnTo>
                                          <a:lnTo>
                                            <a:pt x="162" y="548"/>
                                          </a:lnTo>
                                          <a:lnTo>
                                            <a:pt x="152" y="538"/>
                                          </a:lnTo>
                                          <a:lnTo>
                                            <a:pt x="141" y="522"/>
                                          </a:lnTo>
                                          <a:lnTo>
                                            <a:pt x="129" y="503"/>
                                          </a:lnTo>
                                          <a:lnTo>
                                            <a:pt x="118" y="488"/>
                                          </a:lnTo>
                                          <a:lnTo>
                                            <a:pt x="98" y="466"/>
                                          </a:lnTo>
                                          <a:lnTo>
                                            <a:pt x="83" y="448"/>
                                          </a:lnTo>
                                          <a:lnTo>
                                            <a:pt x="61" y="426"/>
                                          </a:lnTo>
                                          <a:lnTo>
                                            <a:pt x="44" y="410"/>
                                          </a:lnTo>
                                          <a:lnTo>
                                            <a:pt x="33" y="398"/>
                                          </a:lnTo>
                                          <a:lnTo>
                                            <a:pt x="26" y="383"/>
                                          </a:lnTo>
                                          <a:lnTo>
                                            <a:pt x="18" y="362"/>
                                          </a:lnTo>
                                          <a:lnTo>
                                            <a:pt x="9" y="338"/>
                                          </a:lnTo>
                                          <a:lnTo>
                                            <a:pt x="4" y="314"/>
                                          </a:lnTo>
                                          <a:lnTo>
                                            <a:pt x="0" y="287"/>
                                          </a:lnTo>
                                          <a:lnTo>
                                            <a:pt x="2" y="269"/>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6330" name="Freeform 57">
                                  <a:extLst>
                                    <a:ext uri="{FF2B5EF4-FFF2-40B4-BE49-F238E27FC236}">
                                      <a16:creationId xmlns:a16="http://schemas.microsoft.com/office/drawing/2014/main" id="{81BFFB1B-1C35-46F6-915F-C6D67B604C87}"/>
                                    </a:ext>
                                  </a:extLst>
                                </p:cNvPr>
                                <p:cNvSpPr>
                                  <a:spLocks/>
                                </p:cNvSpPr>
                                <p:nvPr/>
                              </p:nvSpPr>
                              <p:spPr bwMode="auto">
                                <a:xfrm>
                                  <a:off x="2240" y="1768"/>
                                  <a:ext cx="78" cy="101"/>
                                </a:xfrm>
                                <a:custGeom>
                                  <a:avLst/>
                                  <a:gdLst>
                                    <a:gd name="T0" fmla="*/ 0 w 391"/>
                                    <a:gd name="T1" fmla="*/ 0 h 501"/>
                                    <a:gd name="T2" fmla="*/ 0 w 391"/>
                                    <a:gd name="T3" fmla="*/ 0 h 501"/>
                                    <a:gd name="T4" fmla="*/ 0 w 391"/>
                                    <a:gd name="T5" fmla="*/ 0 h 501"/>
                                    <a:gd name="T6" fmla="*/ 0 w 391"/>
                                    <a:gd name="T7" fmla="*/ 0 h 501"/>
                                    <a:gd name="T8" fmla="*/ 0 w 391"/>
                                    <a:gd name="T9" fmla="*/ 0 h 501"/>
                                    <a:gd name="T10" fmla="*/ 0 w 391"/>
                                    <a:gd name="T11" fmla="*/ 0 h 501"/>
                                    <a:gd name="T12" fmla="*/ 0 w 391"/>
                                    <a:gd name="T13" fmla="*/ 0 h 501"/>
                                    <a:gd name="T14" fmla="*/ 0 w 391"/>
                                    <a:gd name="T15" fmla="*/ 0 h 501"/>
                                    <a:gd name="T16" fmla="*/ 0 w 391"/>
                                    <a:gd name="T17" fmla="*/ 0 h 501"/>
                                    <a:gd name="T18" fmla="*/ 0 w 391"/>
                                    <a:gd name="T19" fmla="*/ 0 h 501"/>
                                    <a:gd name="T20" fmla="*/ 0 w 391"/>
                                    <a:gd name="T21" fmla="*/ 0 h 501"/>
                                    <a:gd name="T22" fmla="*/ 0 w 391"/>
                                    <a:gd name="T23" fmla="*/ 0 h 501"/>
                                    <a:gd name="T24" fmla="*/ 0 w 391"/>
                                    <a:gd name="T25" fmla="*/ 0 h 501"/>
                                    <a:gd name="T26" fmla="*/ 0 w 391"/>
                                    <a:gd name="T27" fmla="*/ 0 h 501"/>
                                    <a:gd name="T28" fmla="*/ 0 w 391"/>
                                    <a:gd name="T29" fmla="*/ 0 h 501"/>
                                    <a:gd name="T30" fmla="*/ 0 w 391"/>
                                    <a:gd name="T31" fmla="*/ 0 h 501"/>
                                    <a:gd name="T32" fmla="*/ 0 w 391"/>
                                    <a:gd name="T33" fmla="*/ 0 h 501"/>
                                    <a:gd name="T34" fmla="*/ 0 w 391"/>
                                    <a:gd name="T35" fmla="*/ 0 h 501"/>
                                    <a:gd name="T36" fmla="*/ 0 w 391"/>
                                    <a:gd name="T37" fmla="*/ 0 h 501"/>
                                    <a:gd name="T38" fmla="*/ 0 w 391"/>
                                    <a:gd name="T39" fmla="*/ 0 h 501"/>
                                    <a:gd name="T40" fmla="*/ 0 w 391"/>
                                    <a:gd name="T41" fmla="*/ 0 h 501"/>
                                    <a:gd name="T42" fmla="*/ 0 w 391"/>
                                    <a:gd name="T43" fmla="*/ 0 h 501"/>
                                    <a:gd name="T44" fmla="*/ 0 w 391"/>
                                    <a:gd name="T45" fmla="*/ 0 h 501"/>
                                    <a:gd name="T46" fmla="*/ 0 w 391"/>
                                    <a:gd name="T47" fmla="*/ 0 h 501"/>
                                    <a:gd name="T48" fmla="*/ 0 w 391"/>
                                    <a:gd name="T49" fmla="*/ 0 h 501"/>
                                    <a:gd name="T50" fmla="*/ 0 w 391"/>
                                    <a:gd name="T51" fmla="*/ 0 h 501"/>
                                    <a:gd name="T52" fmla="*/ 0 w 391"/>
                                    <a:gd name="T53" fmla="*/ 0 h 501"/>
                                    <a:gd name="T54" fmla="*/ 0 w 391"/>
                                    <a:gd name="T55" fmla="*/ 0 h 501"/>
                                    <a:gd name="T56" fmla="*/ 0 w 391"/>
                                    <a:gd name="T57" fmla="*/ 0 h 501"/>
                                    <a:gd name="T58" fmla="*/ 0 w 391"/>
                                    <a:gd name="T59" fmla="*/ 0 h 501"/>
                                    <a:gd name="T60" fmla="*/ 0 w 391"/>
                                    <a:gd name="T61" fmla="*/ 0 h 501"/>
                                    <a:gd name="T62" fmla="*/ 0 w 391"/>
                                    <a:gd name="T63" fmla="*/ 0 h 501"/>
                                    <a:gd name="T64" fmla="*/ 0 w 391"/>
                                    <a:gd name="T65" fmla="*/ 0 h 501"/>
                                    <a:gd name="T66" fmla="*/ 0 w 391"/>
                                    <a:gd name="T67" fmla="*/ 0 h 501"/>
                                    <a:gd name="T68" fmla="*/ 0 w 391"/>
                                    <a:gd name="T69" fmla="*/ 0 h 501"/>
                                    <a:gd name="T70" fmla="*/ 0 w 391"/>
                                    <a:gd name="T71" fmla="*/ 0 h 501"/>
                                    <a:gd name="T72" fmla="*/ 0 w 391"/>
                                    <a:gd name="T73" fmla="*/ 0 h 501"/>
                                    <a:gd name="T74" fmla="*/ 0 w 391"/>
                                    <a:gd name="T75" fmla="*/ 0 h 501"/>
                                    <a:gd name="T76" fmla="*/ 0 w 391"/>
                                    <a:gd name="T77" fmla="*/ 0 h 501"/>
                                    <a:gd name="T78" fmla="*/ 0 w 391"/>
                                    <a:gd name="T79" fmla="*/ 0 h 501"/>
                                    <a:gd name="T80" fmla="*/ 0 w 391"/>
                                    <a:gd name="T81" fmla="*/ 0 h 501"/>
                                    <a:gd name="T82" fmla="*/ 0 w 391"/>
                                    <a:gd name="T83" fmla="*/ 0 h 501"/>
                                    <a:gd name="T84" fmla="*/ 0 w 391"/>
                                    <a:gd name="T85" fmla="*/ 0 h 501"/>
                                    <a:gd name="T86" fmla="*/ 0 w 391"/>
                                    <a:gd name="T87" fmla="*/ 0 h 501"/>
                                    <a:gd name="T88" fmla="*/ 0 w 391"/>
                                    <a:gd name="T89" fmla="*/ 0 h 50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91"/>
                                    <a:gd name="T136" fmla="*/ 0 h 501"/>
                                    <a:gd name="T137" fmla="*/ 391 w 391"/>
                                    <a:gd name="T138" fmla="*/ 501 h 50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91" h="501">
                                      <a:moveTo>
                                        <a:pt x="103" y="64"/>
                                      </a:moveTo>
                                      <a:lnTo>
                                        <a:pt x="132" y="49"/>
                                      </a:lnTo>
                                      <a:lnTo>
                                        <a:pt x="152" y="31"/>
                                      </a:lnTo>
                                      <a:lnTo>
                                        <a:pt x="178" y="12"/>
                                      </a:lnTo>
                                      <a:lnTo>
                                        <a:pt x="198" y="3"/>
                                      </a:lnTo>
                                      <a:lnTo>
                                        <a:pt x="217" y="0"/>
                                      </a:lnTo>
                                      <a:lnTo>
                                        <a:pt x="229" y="3"/>
                                      </a:lnTo>
                                      <a:lnTo>
                                        <a:pt x="241" y="13"/>
                                      </a:lnTo>
                                      <a:lnTo>
                                        <a:pt x="249" y="31"/>
                                      </a:lnTo>
                                      <a:lnTo>
                                        <a:pt x="259" y="62"/>
                                      </a:lnTo>
                                      <a:lnTo>
                                        <a:pt x="262" y="95"/>
                                      </a:lnTo>
                                      <a:lnTo>
                                        <a:pt x="263" y="131"/>
                                      </a:lnTo>
                                      <a:lnTo>
                                        <a:pt x="269" y="165"/>
                                      </a:lnTo>
                                      <a:lnTo>
                                        <a:pt x="283" y="197"/>
                                      </a:lnTo>
                                      <a:lnTo>
                                        <a:pt x="301" y="237"/>
                                      </a:lnTo>
                                      <a:lnTo>
                                        <a:pt x="319" y="277"/>
                                      </a:lnTo>
                                      <a:lnTo>
                                        <a:pt x="340" y="319"/>
                                      </a:lnTo>
                                      <a:lnTo>
                                        <a:pt x="365" y="368"/>
                                      </a:lnTo>
                                      <a:lnTo>
                                        <a:pt x="383" y="409"/>
                                      </a:lnTo>
                                      <a:lnTo>
                                        <a:pt x="391" y="434"/>
                                      </a:lnTo>
                                      <a:lnTo>
                                        <a:pt x="391" y="458"/>
                                      </a:lnTo>
                                      <a:lnTo>
                                        <a:pt x="384" y="480"/>
                                      </a:lnTo>
                                      <a:lnTo>
                                        <a:pt x="371" y="494"/>
                                      </a:lnTo>
                                      <a:lnTo>
                                        <a:pt x="350" y="501"/>
                                      </a:lnTo>
                                      <a:lnTo>
                                        <a:pt x="326" y="498"/>
                                      </a:lnTo>
                                      <a:lnTo>
                                        <a:pt x="298" y="490"/>
                                      </a:lnTo>
                                      <a:lnTo>
                                        <a:pt x="274" y="468"/>
                                      </a:lnTo>
                                      <a:lnTo>
                                        <a:pt x="249" y="446"/>
                                      </a:lnTo>
                                      <a:lnTo>
                                        <a:pt x="227" y="416"/>
                                      </a:lnTo>
                                      <a:lnTo>
                                        <a:pt x="198" y="378"/>
                                      </a:lnTo>
                                      <a:lnTo>
                                        <a:pt x="177" y="346"/>
                                      </a:lnTo>
                                      <a:lnTo>
                                        <a:pt x="143" y="317"/>
                                      </a:lnTo>
                                      <a:lnTo>
                                        <a:pt x="112" y="288"/>
                                      </a:lnTo>
                                      <a:lnTo>
                                        <a:pt x="89" y="259"/>
                                      </a:lnTo>
                                      <a:lnTo>
                                        <a:pt x="64" y="222"/>
                                      </a:lnTo>
                                      <a:lnTo>
                                        <a:pt x="35" y="186"/>
                                      </a:lnTo>
                                      <a:lnTo>
                                        <a:pt x="15" y="163"/>
                                      </a:lnTo>
                                      <a:lnTo>
                                        <a:pt x="3" y="143"/>
                                      </a:lnTo>
                                      <a:lnTo>
                                        <a:pt x="0" y="125"/>
                                      </a:lnTo>
                                      <a:lnTo>
                                        <a:pt x="4" y="102"/>
                                      </a:lnTo>
                                      <a:lnTo>
                                        <a:pt x="16" y="87"/>
                                      </a:lnTo>
                                      <a:lnTo>
                                        <a:pt x="34" y="80"/>
                                      </a:lnTo>
                                      <a:lnTo>
                                        <a:pt x="55" y="74"/>
                                      </a:lnTo>
                                      <a:lnTo>
                                        <a:pt x="80" y="68"/>
                                      </a:lnTo>
                                      <a:lnTo>
                                        <a:pt x="103" y="6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6324" name="Group 58">
                                <a:extLst>
                                  <a:ext uri="{FF2B5EF4-FFF2-40B4-BE49-F238E27FC236}">
                                    <a16:creationId xmlns:a16="http://schemas.microsoft.com/office/drawing/2014/main" id="{1E592621-6977-458D-A9F4-2452CF7EACEA}"/>
                                  </a:ext>
                                </a:extLst>
                              </p:cNvPr>
                              <p:cNvGrpSpPr>
                                <a:grpSpLocks/>
                              </p:cNvGrpSpPr>
                              <p:nvPr/>
                            </p:nvGrpSpPr>
                            <p:grpSpPr bwMode="auto">
                              <a:xfrm>
                                <a:off x="2162" y="1678"/>
                                <a:ext cx="108" cy="94"/>
                                <a:chOff x="2162" y="1678"/>
                                <a:chExt cx="108" cy="94"/>
                              </a:xfrm>
                            </p:grpSpPr>
                            <p:sp>
                              <p:nvSpPr>
                                <p:cNvPr id="36325" name="Freeform 59">
                                  <a:extLst>
                                    <a:ext uri="{FF2B5EF4-FFF2-40B4-BE49-F238E27FC236}">
                                      <a16:creationId xmlns:a16="http://schemas.microsoft.com/office/drawing/2014/main" id="{9841DFFC-C2F2-4EDA-8DF9-238590C69230}"/>
                                    </a:ext>
                                  </a:extLst>
                                </p:cNvPr>
                                <p:cNvSpPr>
                                  <a:spLocks/>
                                </p:cNvSpPr>
                                <p:nvPr/>
                              </p:nvSpPr>
                              <p:spPr bwMode="auto">
                                <a:xfrm>
                                  <a:off x="2162" y="1678"/>
                                  <a:ext cx="108" cy="94"/>
                                </a:xfrm>
                                <a:custGeom>
                                  <a:avLst/>
                                  <a:gdLst>
                                    <a:gd name="T0" fmla="*/ 0 w 541"/>
                                    <a:gd name="T1" fmla="*/ 0 h 470"/>
                                    <a:gd name="T2" fmla="*/ 0 w 541"/>
                                    <a:gd name="T3" fmla="*/ 0 h 470"/>
                                    <a:gd name="T4" fmla="*/ 0 w 541"/>
                                    <a:gd name="T5" fmla="*/ 0 h 470"/>
                                    <a:gd name="T6" fmla="*/ 0 w 541"/>
                                    <a:gd name="T7" fmla="*/ 0 h 470"/>
                                    <a:gd name="T8" fmla="*/ 0 w 541"/>
                                    <a:gd name="T9" fmla="*/ 0 h 470"/>
                                    <a:gd name="T10" fmla="*/ 0 w 541"/>
                                    <a:gd name="T11" fmla="*/ 0 h 470"/>
                                    <a:gd name="T12" fmla="*/ 0 w 541"/>
                                    <a:gd name="T13" fmla="*/ 0 h 470"/>
                                    <a:gd name="T14" fmla="*/ 0 w 541"/>
                                    <a:gd name="T15" fmla="*/ 0 h 470"/>
                                    <a:gd name="T16" fmla="*/ 0 w 541"/>
                                    <a:gd name="T17" fmla="*/ 0 h 470"/>
                                    <a:gd name="T18" fmla="*/ 0 w 541"/>
                                    <a:gd name="T19" fmla="*/ 0 h 470"/>
                                    <a:gd name="T20" fmla="*/ 0 w 541"/>
                                    <a:gd name="T21" fmla="*/ 0 h 470"/>
                                    <a:gd name="T22" fmla="*/ 0 w 541"/>
                                    <a:gd name="T23" fmla="*/ 0 h 470"/>
                                    <a:gd name="T24" fmla="*/ 0 w 541"/>
                                    <a:gd name="T25" fmla="*/ 0 h 470"/>
                                    <a:gd name="T26" fmla="*/ 0 w 541"/>
                                    <a:gd name="T27" fmla="*/ 0 h 470"/>
                                    <a:gd name="T28" fmla="*/ 0 w 541"/>
                                    <a:gd name="T29" fmla="*/ 0 h 470"/>
                                    <a:gd name="T30" fmla="*/ 0 w 541"/>
                                    <a:gd name="T31" fmla="*/ 0 h 470"/>
                                    <a:gd name="T32" fmla="*/ 0 w 541"/>
                                    <a:gd name="T33" fmla="*/ 0 h 470"/>
                                    <a:gd name="T34" fmla="*/ 0 w 541"/>
                                    <a:gd name="T35" fmla="*/ 0 h 470"/>
                                    <a:gd name="T36" fmla="*/ 0 w 541"/>
                                    <a:gd name="T37" fmla="*/ 0 h 470"/>
                                    <a:gd name="T38" fmla="*/ 0 w 541"/>
                                    <a:gd name="T39" fmla="*/ 0 h 470"/>
                                    <a:gd name="T40" fmla="*/ 0 w 541"/>
                                    <a:gd name="T41" fmla="*/ 0 h 470"/>
                                    <a:gd name="T42" fmla="*/ 0 w 541"/>
                                    <a:gd name="T43" fmla="*/ 0 h 470"/>
                                    <a:gd name="T44" fmla="*/ 0 w 541"/>
                                    <a:gd name="T45" fmla="*/ 0 h 470"/>
                                    <a:gd name="T46" fmla="*/ 0 w 541"/>
                                    <a:gd name="T47" fmla="*/ 0 h 470"/>
                                    <a:gd name="T48" fmla="*/ 0 w 541"/>
                                    <a:gd name="T49" fmla="*/ 0 h 470"/>
                                    <a:gd name="T50" fmla="*/ 0 w 541"/>
                                    <a:gd name="T51" fmla="*/ 0 h 470"/>
                                    <a:gd name="T52" fmla="*/ 0 w 541"/>
                                    <a:gd name="T53" fmla="*/ 0 h 470"/>
                                    <a:gd name="T54" fmla="*/ 0 w 541"/>
                                    <a:gd name="T55" fmla="*/ 0 h 470"/>
                                    <a:gd name="T56" fmla="*/ 0 w 541"/>
                                    <a:gd name="T57" fmla="*/ 0 h 470"/>
                                    <a:gd name="T58" fmla="*/ 0 w 541"/>
                                    <a:gd name="T59" fmla="*/ 0 h 470"/>
                                    <a:gd name="T60" fmla="*/ 0 w 541"/>
                                    <a:gd name="T61" fmla="*/ 0 h 470"/>
                                    <a:gd name="T62" fmla="*/ 0 w 541"/>
                                    <a:gd name="T63" fmla="*/ 0 h 470"/>
                                    <a:gd name="T64" fmla="*/ 0 w 541"/>
                                    <a:gd name="T65" fmla="*/ 0 h 470"/>
                                    <a:gd name="T66" fmla="*/ 0 w 541"/>
                                    <a:gd name="T67" fmla="*/ 0 h 470"/>
                                    <a:gd name="T68" fmla="*/ 0 w 541"/>
                                    <a:gd name="T69" fmla="*/ 0 h 470"/>
                                    <a:gd name="T70" fmla="*/ 0 w 541"/>
                                    <a:gd name="T71" fmla="*/ 0 h 470"/>
                                    <a:gd name="T72" fmla="*/ 0 w 541"/>
                                    <a:gd name="T73" fmla="*/ 0 h 470"/>
                                    <a:gd name="T74" fmla="*/ 0 w 541"/>
                                    <a:gd name="T75" fmla="*/ 0 h 470"/>
                                    <a:gd name="T76" fmla="*/ 0 w 541"/>
                                    <a:gd name="T77" fmla="*/ 0 h 470"/>
                                    <a:gd name="T78" fmla="*/ 0 w 541"/>
                                    <a:gd name="T79" fmla="*/ 0 h 4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41"/>
                                    <a:gd name="T121" fmla="*/ 0 h 470"/>
                                    <a:gd name="T122" fmla="*/ 541 w 541"/>
                                    <a:gd name="T123" fmla="*/ 470 h 47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41" h="470">
                                      <a:moveTo>
                                        <a:pt x="1" y="223"/>
                                      </a:moveTo>
                                      <a:lnTo>
                                        <a:pt x="7" y="204"/>
                                      </a:lnTo>
                                      <a:lnTo>
                                        <a:pt x="16" y="188"/>
                                      </a:lnTo>
                                      <a:lnTo>
                                        <a:pt x="25" y="169"/>
                                      </a:lnTo>
                                      <a:lnTo>
                                        <a:pt x="36" y="157"/>
                                      </a:lnTo>
                                      <a:lnTo>
                                        <a:pt x="47" y="147"/>
                                      </a:lnTo>
                                      <a:lnTo>
                                        <a:pt x="62" y="131"/>
                                      </a:lnTo>
                                      <a:lnTo>
                                        <a:pt x="79" y="114"/>
                                      </a:lnTo>
                                      <a:lnTo>
                                        <a:pt x="91" y="96"/>
                                      </a:lnTo>
                                      <a:lnTo>
                                        <a:pt x="104" y="79"/>
                                      </a:lnTo>
                                      <a:lnTo>
                                        <a:pt x="119" y="66"/>
                                      </a:lnTo>
                                      <a:lnTo>
                                        <a:pt x="135" y="51"/>
                                      </a:lnTo>
                                      <a:lnTo>
                                        <a:pt x="152" y="38"/>
                                      </a:lnTo>
                                      <a:lnTo>
                                        <a:pt x="169" y="27"/>
                                      </a:lnTo>
                                      <a:lnTo>
                                        <a:pt x="190" y="17"/>
                                      </a:lnTo>
                                      <a:lnTo>
                                        <a:pt x="214" y="8"/>
                                      </a:lnTo>
                                      <a:lnTo>
                                        <a:pt x="239" y="3"/>
                                      </a:lnTo>
                                      <a:lnTo>
                                        <a:pt x="268" y="0"/>
                                      </a:lnTo>
                                      <a:lnTo>
                                        <a:pt x="297" y="0"/>
                                      </a:lnTo>
                                      <a:lnTo>
                                        <a:pt x="319" y="1"/>
                                      </a:lnTo>
                                      <a:lnTo>
                                        <a:pt x="342" y="4"/>
                                      </a:lnTo>
                                      <a:lnTo>
                                        <a:pt x="363" y="8"/>
                                      </a:lnTo>
                                      <a:lnTo>
                                        <a:pt x="391" y="15"/>
                                      </a:lnTo>
                                      <a:lnTo>
                                        <a:pt x="412" y="25"/>
                                      </a:lnTo>
                                      <a:lnTo>
                                        <a:pt x="431" y="34"/>
                                      </a:lnTo>
                                      <a:lnTo>
                                        <a:pt x="451" y="45"/>
                                      </a:lnTo>
                                      <a:lnTo>
                                        <a:pt x="468" y="61"/>
                                      </a:lnTo>
                                      <a:lnTo>
                                        <a:pt x="483" y="77"/>
                                      </a:lnTo>
                                      <a:lnTo>
                                        <a:pt x="496" y="93"/>
                                      </a:lnTo>
                                      <a:lnTo>
                                        <a:pt x="510" y="112"/>
                                      </a:lnTo>
                                      <a:lnTo>
                                        <a:pt x="522" y="129"/>
                                      </a:lnTo>
                                      <a:lnTo>
                                        <a:pt x="530" y="148"/>
                                      </a:lnTo>
                                      <a:lnTo>
                                        <a:pt x="535" y="169"/>
                                      </a:lnTo>
                                      <a:lnTo>
                                        <a:pt x="539" y="190"/>
                                      </a:lnTo>
                                      <a:lnTo>
                                        <a:pt x="541" y="206"/>
                                      </a:lnTo>
                                      <a:lnTo>
                                        <a:pt x="541" y="224"/>
                                      </a:lnTo>
                                      <a:lnTo>
                                        <a:pt x="536" y="236"/>
                                      </a:lnTo>
                                      <a:lnTo>
                                        <a:pt x="528" y="257"/>
                                      </a:lnTo>
                                      <a:lnTo>
                                        <a:pt x="516" y="281"/>
                                      </a:lnTo>
                                      <a:lnTo>
                                        <a:pt x="506" y="303"/>
                                      </a:lnTo>
                                      <a:lnTo>
                                        <a:pt x="497" y="320"/>
                                      </a:lnTo>
                                      <a:lnTo>
                                        <a:pt x="491" y="340"/>
                                      </a:lnTo>
                                      <a:lnTo>
                                        <a:pt x="485" y="358"/>
                                      </a:lnTo>
                                      <a:lnTo>
                                        <a:pt x="480" y="376"/>
                                      </a:lnTo>
                                      <a:lnTo>
                                        <a:pt x="477" y="385"/>
                                      </a:lnTo>
                                      <a:lnTo>
                                        <a:pt x="476" y="399"/>
                                      </a:lnTo>
                                      <a:lnTo>
                                        <a:pt x="475" y="421"/>
                                      </a:lnTo>
                                      <a:lnTo>
                                        <a:pt x="389" y="441"/>
                                      </a:lnTo>
                                      <a:lnTo>
                                        <a:pt x="387" y="427"/>
                                      </a:lnTo>
                                      <a:lnTo>
                                        <a:pt x="384" y="417"/>
                                      </a:lnTo>
                                      <a:lnTo>
                                        <a:pt x="379" y="409"/>
                                      </a:lnTo>
                                      <a:lnTo>
                                        <a:pt x="368" y="404"/>
                                      </a:lnTo>
                                      <a:lnTo>
                                        <a:pt x="350" y="407"/>
                                      </a:lnTo>
                                      <a:lnTo>
                                        <a:pt x="330" y="410"/>
                                      </a:lnTo>
                                      <a:lnTo>
                                        <a:pt x="306" y="416"/>
                                      </a:lnTo>
                                      <a:lnTo>
                                        <a:pt x="283" y="422"/>
                                      </a:lnTo>
                                      <a:lnTo>
                                        <a:pt x="271" y="426"/>
                                      </a:lnTo>
                                      <a:lnTo>
                                        <a:pt x="258" y="436"/>
                                      </a:lnTo>
                                      <a:lnTo>
                                        <a:pt x="243" y="448"/>
                                      </a:lnTo>
                                      <a:lnTo>
                                        <a:pt x="222" y="465"/>
                                      </a:lnTo>
                                      <a:lnTo>
                                        <a:pt x="210" y="468"/>
                                      </a:lnTo>
                                      <a:lnTo>
                                        <a:pt x="191" y="470"/>
                                      </a:lnTo>
                                      <a:lnTo>
                                        <a:pt x="173" y="470"/>
                                      </a:lnTo>
                                      <a:lnTo>
                                        <a:pt x="163" y="467"/>
                                      </a:lnTo>
                                      <a:lnTo>
                                        <a:pt x="150" y="461"/>
                                      </a:lnTo>
                                      <a:lnTo>
                                        <a:pt x="134" y="455"/>
                                      </a:lnTo>
                                      <a:lnTo>
                                        <a:pt x="126" y="446"/>
                                      </a:lnTo>
                                      <a:lnTo>
                                        <a:pt x="117" y="433"/>
                                      </a:lnTo>
                                      <a:lnTo>
                                        <a:pt x="107" y="418"/>
                                      </a:lnTo>
                                      <a:lnTo>
                                        <a:pt x="98" y="404"/>
                                      </a:lnTo>
                                      <a:lnTo>
                                        <a:pt x="81" y="387"/>
                                      </a:lnTo>
                                      <a:lnTo>
                                        <a:pt x="69" y="371"/>
                                      </a:lnTo>
                                      <a:lnTo>
                                        <a:pt x="49" y="354"/>
                                      </a:lnTo>
                                      <a:lnTo>
                                        <a:pt x="35" y="340"/>
                                      </a:lnTo>
                                      <a:lnTo>
                                        <a:pt x="26" y="329"/>
                                      </a:lnTo>
                                      <a:lnTo>
                                        <a:pt x="21" y="319"/>
                                      </a:lnTo>
                                      <a:lnTo>
                                        <a:pt x="14" y="301"/>
                                      </a:lnTo>
                                      <a:lnTo>
                                        <a:pt x="6" y="280"/>
                                      </a:lnTo>
                                      <a:lnTo>
                                        <a:pt x="2" y="260"/>
                                      </a:lnTo>
                                      <a:lnTo>
                                        <a:pt x="0" y="238"/>
                                      </a:lnTo>
                                      <a:lnTo>
                                        <a:pt x="1" y="223"/>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26" name="Freeform 60">
                                  <a:extLst>
                                    <a:ext uri="{FF2B5EF4-FFF2-40B4-BE49-F238E27FC236}">
                                      <a16:creationId xmlns:a16="http://schemas.microsoft.com/office/drawing/2014/main" id="{EA724D30-F926-43DC-B550-4DC0158C3694}"/>
                                    </a:ext>
                                  </a:extLst>
                                </p:cNvPr>
                                <p:cNvSpPr>
                                  <a:spLocks/>
                                </p:cNvSpPr>
                                <p:nvPr/>
                              </p:nvSpPr>
                              <p:spPr bwMode="auto">
                                <a:xfrm>
                                  <a:off x="2169" y="1685"/>
                                  <a:ext cx="99" cy="85"/>
                                </a:xfrm>
                                <a:custGeom>
                                  <a:avLst/>
                                  <a:gdLst>
                                    <a:gd name="T0" fmla="*/ 0 w 492"/>
                                    <a:gd name="T1" fmla="*/ 0 h 428"/>
                                    <a:gd name="T2" fmla="*/ 0 w 492"/>
                                    <a:gd name="T3" fmla="*/ 0 h 428"/>
                                    <a:gd name="T4" fmla="*/ 0 w 492"/>
                                    <a:gd name="T5" fmla="*/ 0 h 428"/>
                                    <a:gd name="T6" fmla="*/ 0 w 492"/>
                                    <a:gd name="T7" fmla="*/ 0 h 428"/>
                                    <a:gd name="T8" fmla="*/ 0 w 492"/>
                                    <a:gd name="T9" fmla="*/ 0 h 428"/>
                                    <a:gd name="T10" fmla="*/ 0 w 492"/>
                                    <a:gd name="T11" fmla="*/ 0 h 428"/>
                                    <a:gd name="T12" fmla="*/ 0 w 492"/>
                                    <a:gd name="T13" fmla="*/ 0 h 428"/>
                                    <a:gd name="T14" fmla="*/ 0 w 492"/>
                                    <a:gd name="T15" fmla="*/ 0 h 428"/>
                                    <a:gd name="T16" fmla="*/ 0 w 492"/>
                                    <a:gd name="T17" fmla="*/ 0 h 428"/>
                                    <a:gd name="T18" fmla="*/ 0 w 492"/>
                                    <a:gd name="T19" fmla="*/ 0 h 428"/>
                                    <a:gd name="T20" fmla="*/ 0 w 492"/>
                                    <a:gd name="T21" fmla="*/ 0 h 428"/>
                                    <a:gd name="T22" fmla="*/ 0 w 492"/>
                                    <a:gd name="T23" fmla="*/ 0 h 428"/>
                                    <a:gd name="T24" fmla="*/ 0 w 492"/>
                                    <a:gd name="T25" fmla="*/ 0 h 428"/>
                                    <a:gd name="T26" fmla="*/ 0 w 492"/>
                                    <a:gd name="T27" fmla="*/ 0 h 428"/>
                                    <a:gd name="T28" fmla="*/ 0 w 492"/>
                                    <a:gd name="T29" fmla="*/ 0 h 428"/>
                                    <a:gd name="T30" fmla="*/ 0 w 492"/>
                                    <a:gd name="T31" fmla="*/ 0 h 428"/>
                                    <a:gd name="T32" fmla="*/ 0 w 492"/>
                                    <a:gd name="T33" fmla="*/ 0 h 428"/>
                                    <a:gd name="T34" fmla="*/ 0 w 492"/>
                                    <a:gd name="T35" fmla="*/ 0 h 428"/>
                                    <a:gd name="T36" fmla="*/ 0 w 492"/>
                                    <a:gd name="T37" fmla="*/ 0 h 428"/>
                                    <a:gd name="T38" fmla="*/ 0 w 492"/>
                                    <a:gd name="T39" fmla="*/ 0 h 428"/>
                                    <a:gd name="T40" fmla="*/ 0 w 492"/>
                                    <a:gd name="T41" fmla="*/ 0 h 428"/>
                                    <a:gd name="T42" fmla="*/ 0 w 492"/>
                                    <a:gd name="T43" fmla="*/ 0 h 428"/>
                                    <a:gd name="T44" fmla="*/ 0 w 492"/>
                                    <a:gd name="T45" fmla="*/ 0 h 428"/>
                                    <a:gd name="T46" fmla="*/ 0 w 492"/>
                                    <a:gd name="T47" fmla="*/ 0 h 428"/>
                                    <a:gd name="T48" fmla="*/ 0 w 492"/>
                                    <a:gd name="T49" fmla="*/ 0 h 428"/>
                                    <a:gd name="T50" fmla="*/ 0 w 492"/>
                                    <a:gd name="T51" fmla="*/ 0 h 428"/>
                                    <a:gd name="T52" fmla="*/ 0 w 492"/>
                                    <a:gd name="T53" fmla="*/ 0 h 428"/>
                                    <a:gd name="T54" fmla="*/ 0 w 492"/>
                                    <a:gd name="T55" fmla="*/ 0 h 428"/>
                                    <a:gd name="T56" fmla="*/ 0 w 492"/>
                                    <a:gd name="T57" fmla="*/ 0 h 428"/>
                                    <a:gd name="T58" fmla="*/ 0 w 492"/>
                                    <a:gd name="T59" fmla="*/ 0 h 428"/>
                                    <a:gd name="T60" fmla="*/ 0 w 492"/>
                                    <a:gd name="T61" fmla="*/ 0 h 428"/>
                                    <a:gd name="T62" fmla="*/ 0 w 492"/>
                                    <a:gd name="T63" fmla="*/ 0 h 428"/>
                                    <a:gd name="T64" fmla="*/ 0 w 492"/>
                                    <a:gd name="T65" fmla="*/ 0 h 428"/>
                                    <a:gd name="T66" fmla="*/ 0 w 492"/>
                                    <a:gd name="T67" fmla="*/ 0 h 428"/>
                                    <a:gd name="T68" fmla="*/ 0 w 492"/>
                                    <a:gd name="T69" fmla="*/ 0 h 428"/>
                                    <a:gd name="T70" fmla="*/ 0 w 492"/>
                                    <a:gd name="T71" fmla="*/ 0 h 428"/>
                                    <a:gd name="T72" fmla="*/ 0 w 492"/>
                                    <a:gd name="T73" fmla="*/ 0 h 428"/>
                                    <a:gd name="T74" fmla="*/ 0 w 492"/>
                                    <a:gd name="T75" fmla="*/ 0 h 428"/>
                                    <a:gd name="T76" fmla="*/ 0 w 492"/>
                                    <a:gd name="T77" fmla="*/ 0 h 428"/>
                                    <a:gd name="T78" fmla="*/ 0 w 492"/>
                                    <a:gd name="T79" fmla="*/ 0 h 4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92"/>
                                    <a:gd name="T121" fmla="*/ 0 h 428"/>
                                    <a:gd name="T122" fmla="*/ 492 w 492"/>
                                    <a:gd name="T123" fmla="*/ 428 h 4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92" h="428">
                                      <a:moveTo>
                                        <a:pt x="0" y="203"/>
                                      </a:moveTo>
                                      <a:lnTo>
                                        <a:pt x="7" y="187"/>
                                      </a:lnTo>
                                      <a:lnTo>
                                        <a:pt x="14" y="171"/>
                                      </a:lnTo>
                                      <a:lnTo>
                                        <a:pt x="23" y="155"/>
                                      </a:lnTo>
                                      <a:lnTo>
                                        <a:pt x="33" y="144"/>
                                      </a:lnTo>
                                      <a:lnTo>
                                        <a:pt x="43" y="134"/>
                                      </a:lnTo>
                                      <a:lnTo>
                                        <a:pt x="56" y="120"/>
                                      </a:lnTo>
                                      <a:lnTo>
                                        <a:pt x="72" y="105"/>
                                      </a:lnTo>
                                      <a:lnTo>
                                        <a:pt x="83" y="87"/>
                                      </a:lnTo>
                                      <a:lnTo>
                                        <a:pt x="94" y="73"/>
                                      </a:lnTo>
                                      <a:lnTo>
                                        <a:pt x="108" y="61"/>
                                      </a:lnTo>
                                      <a:lnTo>
                                        <a:pt x="123" y="47"/>
                                      </a:lnTo>
                                      <a:lnTo>
                                        <a:pt x="138" y="35"/>
                                      </a:lnTo>
                                      <a:lnTo>
                                        <a:pt x="153" y="25"/>
                                      </a:lnTo>
                                      <a:lnTo>
                                        <a:pt x="174" y="15"/>
                                      </a:lnTo>
                                      <a:lnTo>
                                        <a:pt x="194" y="8"/>
                                      </a:lnTo>
                                      <a:lnTo>
                                        <a:pt x="217" y="2"/>
                                      </a:lnTo>
                                      <a:lnTo>
                                        <a:pt x="244" y="0"/>
                                      </a:lnTo>
                                      <a:lnTo>
                                        <a:pt x="270" y="0"/>
                                      </a:lnTo>
                                      <a:lnTo>
                                        <a:pt x="290" y="0"/>
                                      </a:lnTo>
                                      <a:lnTo>
                                        <a:pt x="311" y="3"/>
                                      </a:lnTo>
                                      <a:lnTo>
                                        <a:pt x="330" y="8"/>
                                      </a:lnTo>
                                      <a:lnTo>
                                        <a:pt x="356" y="13"/>
                                      </a:lnTo>
                                      <a:lnTo>
                                        <a:pt x="375" y="23"/>
                                      </a:lnTo>
                                      <a:lnTo>
                                        <a:pt x="392" y="31"/>
                                      </a:lnTo>
                                      <a:lnTo>
                                        <a:pt x="410" y="42"/>
                                      </a:lnTo>
                                      <a:lnTo>
                                        <a:pt x="425" y="55"/>
                                      </a:lnTo>
                                      <a:lnTo>
                                        <a:pt x="440" y="71"/>
                                      </a:lnTo>
                                      <a:lnTo>
                                        <a:pt x="451" y="84"/>
                                      </a:lnTo>
                                      <a:lnTo>
                                        <a:pt x="463" y="103"/>
                                      </a:lnTo>
                                      <a:lnTo>
                                        <a:pt x="475" y="118"/>
                                      </a:lnTo>
                                      <a:lnTo>
                                        <a:pt x="482" y="135"/>
                                      </a:lnTo>
                                      <a:lnTo>
                                        <a:pt x="487" y="155"/>
                                      </a:lnTo>
                                      <a:lnTo>
                                        <a:pt x="491" y="173"/>
                                      </a:lnTo>
                                      <a:lnTo>
                                        <a:pt x="492" y="188"/>
                                      </a:lnTo>
                                      <a:lnTo>
                                        <a:pt x="492" y="204"/>
                                      </a:lnTo>
                                      <a:lnTo>
                                        <a:pt x="488" y="215"/>
                                      </a:lnTo>
                                      <a:lnTo>
                                        <a:pt x="481" y="234"/>
                                      </a:lnTo>
                                      <a:lnTo>
                                        <a:pt x="469" y="257"/>
                                      </a:lnTo>
                                      <a:lnTo>
                                        <a:pt x="461" y="276"/>
                                      </a:lnTo>
                                      <a:lnTo>
                                        <a:pt x="452" y="292"/>
                                      </a:lnTo>
                                      <a:lnTo>
                                        <a:pt x="447" y="310"/>
                                      </a:lnTo>
                                      <a:lnTo>
                                        <a:pt x="441" y="326"/>
                                      </a:lnTo>
                                      <a:lnTo>
                                        <a:pt x="437" y="343"/>
                                      </a:lnTo>
                                      <a:lnTo>
                                        <a:pt x="434" y="351"/>
                                      </a:lnTo>
                                      <a:lnTo>
                                        <a:pt x="433" y="364"/>
                                      </a:lnTo>
                                      <a:lnTo>
                                        <a:pt x="432" y="384"/>
                                      </a:lnTo>
                                      <a:lnTo>
                                        <a:pt x="354" y="402"/>
                                      </a:lnTo>
                                      <a:lnTo>
                                        <a:pt x="352" y="389"/>
                                      </a:lnTo>
                                      <a:lnTo>
                                        <a:pt x="349" y="380"/>
                                      </a:lnTo>
                                      <a:lnTo>
                                        <a:pt x="345" y="373"/>
                                      </a:lnTo>
                                      <a:lnTo>
                                        <a:pt x="335" y="368"/>
                                      </a:lnTo>
                                      <a:lnTo>
                                        <a:pt x="318" y="371"/>
                                      </a:lnTo>
                                      <a:lnTo>
                                        <a:pt x="300" y="374"/>
                                      </a:lnTo>
                                      <a:lnTo>
                                        <a:pt x="277" y="379"/>
                                      </a:lnTo>
                                      <a:lnTo>
                                        <a:pt x="257" y="385"/>
                                      </a:lnTo>
                                      <a:lnTo>
                                        <a:pt x="247" y="388"/>
                                      </a:lnTo>
                                      <a:lnTo>
                                        <a:pt x="235" y="397"/>
                                      </a:lnTo>
                                      <a:lnTo>
                                        <a:pt x="221" y="408"/>
                                      </a:lnTo>
                                      <a:lnTo>
                                        <a:pt x="203" y="424"/>
                                      </a:lnTo>
                                      <a:lnTo>
                                        <a:pt x="191" y="427"/>
                                      </a:lnTo>
                                      <a:lnTo>
                                        <a:pt x="174" y="428"/>
                                      </a:lnTo>
                                      <a:lnTo>
                                        <a:pt x="158" y="428"/>
                                      </a:lnTo>
                                      <a:lnTo>
                                        <a:pt x="148" y="426"/>
                                      </a:lnTo>
                                      <a:lnTo>
                                        <a:pt x="136" y="420"/>
                                      </a:lnTo>
                                      <a:lnTo>
                                        <a:pt x="123" y="414"/>
                                      </a:lnTo>
                                      <a:lnTo>
                                        <a:pt x="115" y="407"/>
                                      </a:lnTo>
                                      <a:lnTo>
                                        <a:pt x="106" y="395"/>
                                      </a:lnTo>
                                      <a:lnTo>
                                        <a:pt x="97" y="381"/>
                                      </a:lnTo>
                                      <a:lnTo>
                                        <a:pt x="90" y="368"/>
                                      </a:lnTo>
                                      <a:lnTo>
                                        <a:pt x="74" y="353"/>
                                      </a:lnTo>
                                      <a:lnTo>
                                        <a:pt x="62" y="339"/>
                                      </a:lnTo>
                                      <a:lnTo>
                                        <a:pt x="45" y="323"/>
                                      </a:lnTo>
                                      <a:lnTo>
                                        <a:pt x="32" y="310"/>
                                      </a:lnTo>
                                      <a:lnTo>
                                        <a:pt x="24" y="301"/>
                                      </a:lnTo>
                                      <a:lnTo>
                                        <a:pt x="19" y="290"/>
                                      </a:lnTo>
                                      <a:lnTo>
                                        <a:pt x="12" y="274"/>
                                      </a:lnTo>
                                      <a:lnTo>
                                        <a:pt x="6" y="255"/>
                                      </a:lnTo>
                                      <a:lnTo>
                                        <a:pt x="2" y="237"/>
                                      </a:lnTo>
                                      <a:lnTo>
                                        <a:pt x="0" y="218"/>
                                      </a:lnTo>
                                      <a:lnTo>
                                        <a:pt x="0" y="20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27" name="Freeform 61">
                                  <a:extLst>
                                    <a:ext uri="{FF2B5EF4-FFF2-40B4-BE49-F238E27FC236}">
                                      <a16:creationId xmlns:a16="http://schemas.microsoft.com/office/drawing/2014/main" id="{8DAACC99-192D-4692-B1B5-2BD64E395351}"/>
                                    </a:ext>
                                  </a:extLst>
                                </p:cNvPr>
                                <p:cNvSpPr>
                                  <a:spLocks/>
                                </p:cNvSpPr>
                                <p:nvPr/>
                              </p:nvSpPr>
                              <p:spPr bwMode="auto">
                                <a:xfrm>
                                  <a:off x="2176" y="1691"/>
                                  <a:ext cx="89" cy="77"/>
                                </a:xfrm>
                                <a:custGeom>
                                  <a:avLst/>
                                  <a:gdLst>
                                    <a:gd name="T0" fmla="*/ 0 w 441"/>
                                    <a:gd name="T1" fmla="*/ 0 h 383"/>
                                    <a:gd name="T2" fmla="*/ 0 w 441"/>
                                    <a:gd name="T3" fmla="*/ 0 h 383"/>
                                    <a:gd name="T4" fmla="*/ 0 w 441"/>
                                    <a:gd name="T5" fmla="*/ 0 h 383"/>
                                    <a:gd name="T6" fmla="*/ 0 w 441"/>
                                    <a:gd name="T7" fmla="*/ 0 h 383"/>
                                    <a:gd name="T8" fmla="*/ 0 w 441"/>
                                    <a:gd name="T9" fmla="*/ 0 h 383"/>
                                    <a:gd name="T10" fmla="*/ 0 w 441"/>
                                    <a:gd name="T11" fmla="*/ 0 h 383"/>
                                    <a:gd name="T12" fmla="*/ 0 w 441"/>
                                    <a:gd name="T13" fmla="*/ 0 h 383"/>
                                    <a:gd name="T14" fmla="*/ 0 w 441"/>
                                    <a:gd name="T15" fmla="*/ 0 h 383"/>
                                    <a:gd name="T16" fmla="*/ 0 w 441"/>
                                    <a:gd name="T17" fmla="*/ 0 h 383"/>
                                    <a:gd name="T18" fmla="*/ 0 w 441"/>
                                    <a:gd name="T19" fmla="*/ 0 h 383"/>
                                    <a:gd name="T20" fmla="*/ 0 w 441"/>
                                    <a:gd name="T21" fmla="*/ 0 h 383"/>
                                    <a:gd name="T22" fmla="*/ 0 w 441"/>
                                    <a:gd name="T23" fmla="*/ 0 h 383"/>
                                    <a:gd name="T24" fmla="*/ 0 w 441"/>
                                    <a:gd name="T25" fmla="*/ 0 h 383"/>
                                    <a:gd name="T26" fmla="*/ 0 w 441"/>
                                    <a:gd name="T27" fmla="*/ 0 h 383"/>
                                    <a:gd name="T28" fmla="*/ 0 w 441"/>
                                    <a:gd name="T29" fmla="*/ 0 h 383"/>
                                    <a:gd name="T30" fmla="*/ 0 w 441"/>
                                    <a:gd name="T31" fmla="*/ 0 h 383"/>
                                    <a:gd name="T32" fmla="*/ 0 w 441"/>
                                    <a:gd name="T33" fmla="*/ 0 h 383"/>
                                    <a:gd name="T34" fmla="*/ 0 w 441"/>
                                    <a:gd name="T35" fmla="*/ 0 h 383"/>
                                    <a:gd name="T36" fmla="*/ 0 w 441"/>
                                    <a:gd name="T37" fmla="*/ 0 h 383"/>
                                    <a:gd name="T38" fmla="*/ 0 w 441"/>
                                    <a:gd name="T39" fmla="*/ 0 h 383"/>
                                    <a:gd name="T40" fmla="*/ 0 w 441"/>
                                    <a:gd name="T41" fmla="*/ 0 h 383"/>
                                    <a:gd name="T42" fmla="*/ 0 w 441"/>
                                    <a:gd name="T43" fmla="*/ 0 h 383"/>
                                    <a:gd name="T44" fmla="*/ 0 w 441"/>
                                    <a:gd name="T45" fmla="*/ 0 h 383"/>
                                    <a:gd name="T46" fmla="*/ 0 w 441"/>
                                    <a:gd name="T47" fmla="*/ 0 h 383"/>
                                    <a:gd name="T48" fmla="*/ 0 w 441"/>
                                    <a:gd name="T49" fmla="*/ 0 h 383"/>
                                    <a:gd name="T50" fmla="*/ 0 w 441"/>
                                    <a:gd name="T51" fmla="*/ 0 h 383"/>
                                    <a:gd name="T52" fmla="*/ 0 w 441"/>
                                    <a:gd name="T53" fmla="*/ 0 h 383"/>
                                    <a:gd name="T54" fmla="*/ 0 w 441"/>
                                    <a:gd name="T55" fmla="*/ 0 h 383"/>
                                    <a:gd name="T56" fmla="*/ 0 w 441"/>
                                    <a:gd name="T57" fmla="*/ 0 h 383"/>
                                    <a:gd name="T58" fmla="*/ 0 w 441"/>
                                    <a:gd name="T59" fmla="*/ 0 h 383"/>
                                    <a:gd name="T60" fmla="*/ 0 w 441"/>
                                    <a:gd name="T61" fmla="*/ 0 h 383"/>
                                    <a:gd name="T62" fmla="*/ 0 w 441"/>
                                    <a:gd name="T63" fmla="*/ 0 h 383"/>
                                    <a:gd name="T64" fmla="*/ 0 w 441"/>
                                    <a:gd name="T65" fmla="*/ 0 h 383"/>
                                    <a:gd name="T66" fmla="*/ 0 w 441"/>
                                    <a:gd name="T67" fmla="*/ 0 h 383"/>
                                    <a:gd name="T68" fmla="*/ 0 w 441"/>
                                    <a:gd name="T69" fmla="*/ 0 h 383"/>
                                    <a:gd name="T70" fmla="*/ 0 w 441"/>
                                    <a:gd name="T71" fmla="*/ 0 h 383"/>
                                    <a:gd name="T72" fmla="*/ 0 w 441"/>
                                    <a:gd name="T73" fmla="*/ 0 h 383"/>
                                    <a:gd name="T74" fmla="*/ 0 w 441"/>
                                    <a:gd name="T75" fmla="*/ 0 h 383"/>
                                    <a:gd name="T76" fmla="*/ 0 w 441"/>
                                    <a:gd name="T77" fmla="*/ 0 h 383"/>
                                    <a:gd name="T78" fmla="*/ 0 w 441"/>
                                    <a:gd name="T79" fmla="*/ 0 h 38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1"/>
                                    <a:gd name="T121" fmla="*/ 0 h 383"/>
                                    <a:gd name="T122" fmla="*/ 441 w 441"/>
                                    <a:gd name="T123" fmla="*/ 383 h 38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1" h="383">
                                      <a:moveTo>
                                        <a:pt x="0" y="182"/>
                                      </a:moveTo>
                                      <a:lnTo>
                                        <a:pt x="6" y="167"/>
                                      </a:lnTo>
                                      <a:lnTo>
                                        <a:pt x="12" y="154"/>
                                      </a:lnTo>
                                      <a:lnTo>
                                        <a:pt x="19" y="138"/>
                                      </a:lnTo>
                                      <a:lnTo>
                                        <a:pt x="28" y="128"/>
                                      </a:lnTo>
                                      <a:lnTo>
                                        <a:pt x="38" y="120"/>
                                      </a:lnTo>
                                      <a:lnTo>
                                        <a:pt x="50" y="108"/>
                                      </a:lnTo>
                                      <a:lnTo>
                                        <a:pt x="63" y="93"/>
                                      </a:lnTo>
                                      <a:lnTo>
                                        <a:pt x="73" y="78"/>
                                      </a:lnTo>
                                      <a:lnTo>
                                        <a:pt x="84" y="64"/>
                                      </a:lnTo>
                                      <a:lnTo>
                                        <a:pt x="97" y="54"/>
                                      </a:lnTo>
                                      <a:lnTo>
                                        <a:pt x="110" y="42"/>
                                      </a:lnTo>
                                      <a:lnTo>
                                        <a:pt x="124" y="31"/>
                                      </a:lnTo>
                                      <a:lnTo>
                                        <a:pt x="137" y="21"/>
                                      </a:lnTo>
                                      <a:lnTo>
                                        <a:pt x="155" y="13"/>
                                      </a:lnTo>
                                      <a:lnTo>
                                        <a:pt x="174" y="7"/>
                                      </a:lnTo>
                                      <a:lnTo>
                                        <a:pt x="194" y="1"/>
                                      </a:lnTo>
                                      <a:lnTo>
                                        <a:pt x="219" y="0"/>
                                      </a:lnTo>
                                      <a:lnTo>
                                        <a:pt x="241" y="0"/>
                                      </a:lnTo>
                                      <a:lnTo>
                                        <a:pt x="261" y="0"/>
                                      </a:lnTo>
                                      <a:lnTo>
                                        <a:pt x="279" y="2"/>
                                      </a:lnTo>
                                      <a:lnTo>
                                        <a:pt x="296" y="7"/>
                                      </a:lnTo>
                                      <a:lnTo>
                                        <a:pt x="319" y="11"/>
                                      </a:lnTo>
                                      <a:lnTo>
                                        <a:pt x="336" y="19"/>
                                      </a:lnTo>
                                      <a:lnTo>
                                        <a:pt x="351" y="27"/>
                                      </a:lnTo>
                                      <a:lnTo>
                                        <a:pt x="368" y="37"/>
                                      </a:lnTo>
                                      <a:lnTo>
                                        <a:pt x="381" y="49"/>
                                      </a:lnTo>
                                      <a:lnTo>
                                        <a:pt x="395" y="63"/>
                                      </a:lnTo>
                                      <a:lnTo>
                                        <a:pt x="405" y="75"/>
                                      </a:lnTo>
                                      <a:lnTo>
                                        <a:pt x="415" y="91"/>
                                      </a:lnTo>
                                      <a:lnTo>
                                        <a:pt x="425" y="106"/>
                                      </a:lnTo>
                                      <a:lnTo>
                                        <a:pt x="432" y="121"/>
                                      </a:lnTo>
                                      <a:lnTo>
                                        <a:pt x="437" y="138"/>
                                      </a:lnTo>
                                      <a:lnTo>
                                        <a:pt x="441" y="155"/>
                                      </a:lnTo>
                                      <a:lnTo>
                                        <a:pt x="441" y="168"/>
                                      </a:lnTo>
                                      <a:lnTo>
                                        <a:pt x="441" y="182"/>
                                      </a:lnTo>
                                      <a:lnTo>
                                        <a:pt x="438" y="193"/>
                                      </a:lnTo>
                                      <a:lnTo>
                                        <a:pt x="431" y="210"/>
                                      </a:lnTo>
                                      <a:lnTo>
                                        <a:pt x="421" y="230"/>
                                      </a:lnTo>
                                      <a:lnTo>
                                        <a:pt x="414" y="247"/>
                                      </a:lnTo>
                                      <a:lnTo>
                                        <a:pt x="405" y="262"/>
                                      </a:lnTo>
                                      <a:lnTo>
                                        <a:pt x="401" y="278"/>
                                      </a:lnTo>
                                      <a:lnTo>
                                        <a:pt x="396" y="292"/>
                                      </a:lnTo>
                                      <a:lnTo>
                                        <a:pt x="392" y="308"/>
                                      </a:lnTo>
                                      <a:lnTo>
                                        <a:pt x="388" y="315"/>
                                      </a:lnTo>
                                      <a:lnTo>
                                        <a:pt x="387" y="327"/>
                                      </a:lnTo>
                                      <a:lnTo>
                                        <a:pt x="386" y="344"/>
                                      </a:lnTo>
                                      <a:lnTo>
                                        <a:pt x="317" y="361"/>
                                      </a:lnTo>
                                      <a:lnTo>
                                        <a:pt x="315" y="349"/>
                                      </a:lnTo>
                                      <a:lnTo>
                                        <a:pt x="313" y="340"/>
                                      </a:lnTo>
                                      <a:lnTo>
                                        <a:pt x="309" y="335"/>
                                      </a:lnTo>
                                      <a:lnTo>
                                        <a:pt x="301" y="330"/>
                                      </a:lnTo>
                                      <a:lnTo>
                                        <a:pt x="285" y="333"/>
                                      </a:lnTo>
                                      <a:lnTo>
                                        <a:pt x="269" y="336"/>
                                      </a:lnTo>
                                      <a:lnTo>
                                        <a:pt x="248" y="339"/>
                                      </a:lnTo>
                                      <a:lnTo>
                                        <a:pt x="230" y="346"/>
                                      </a:lnTo>
                                      <a:lnTo>
                                        <a:pt x="221" y="348"/>
                                      </a:lnTo>
                                      <a:lnTo>
                                        <a:pt x="211" y="356"/>
                                      </a:lnTo>
                                      <a:lnTo>
                                        <a:pt x="198" y="366"/>
                                      </a:lnTo>
                                      <a:lnTo>
                                        <a:pt x="181" y="380"/>
                                      </a:lnTo>
                                      <a:lnTo>
                                        <a:pt x="171" y="383"/>
                                      </a:lnTo>
                                      <a:lnTo>
                                        <a:pt x="155" y="383"/>
                                      </a:lnTo>
                                      <a:lnTo>
                                        <a:pt x="141" y="383"/>
                                      </a:lnTo>
                                      <a:lnTo>
                                        <a:pt x="133" y="382"/>
                                      </a:lnTo>
                                      <a:lnTo>
                                        <a:pt x="122" y="376"/>
                                      </a:lnTo>
                                      <a:lnTo>
                                        <a:pt x="109" y="372"/>
                                      </a:lnTo>
                                      <a:lnTo>
                                        <a:pt x="102" y="365"/>
                                      </a:lnTo>
                                      <a:lnTo>
                                        <a:pt x="95" y="355"/>
                                      </a:lnTo>
                                      <a:lnTo>
                                        <a:pt x="87" y="341"/>
                                      </a:lnTo>
                                      <a:lnTo>
                                        <a:pt x="81" y="330"/>
                                      </a:lnTo>
                                      <a:lnTo>
                                        <a:pt x="65" y="317"/>
                                      </a:lnTo>
                                      <a:lnTo>
                                        <a:pt x="55" y="303"/>
                                      </a:lnTo>
                                      <a:lnTo>
                                        <a:pt x="40" y="290"/>
                                      </a:lnTo>
                                      <a:lnTo>
                                        <a:pt x="27" y="278"/>
                                      </a:lnTo>
                                      <a:lnTo>
                                        <a:pt x="20" y="270"/>
                                      </a:lnTo>
                                      <a:lnTo>
                                        <a:pt x="17" y="260"/>
                                      </a:lnTo>
                                      <a:lnTo>
                                        <a:pt x="10" y="246"/>
                                      </a:lnTo>
                                      <a:lnTo>
                                        <a:pt x="5" y="229"/>
                                      </a:lnTo>
                                      <a:lnTo>
                                        <a:pt x="1" y="212"/>
                                      </a:lnTo>
                                      <a:lnTo>
                                        <a:pt x="0" y="195"/>
                                      </a:lnTo>
                                      <a:lnTo>
                                        <a:pt x="0" y="182"/>
                                      </a:lnTo>
                                      <a:close/>
                                    </a:path>
                                  </a:pathLst>
                                </a:custGeom>
                                <a:solidFill>
                                  <a:srgbClr val="E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28" name="Freeform 62">
                                  <a:extLst>
                                    <a:ext uri="{FF2B5EF4-FFF2-40B4-BE49-F238E27FC236}">
                                      <a16:creationId xmlns:a16="http://schemas.microsoft.com/office/drawing/2014/main" id="{19F5993F-8CF7-4A17-9377-DE5A8BF92B26}"/>
                                    </a:ext>
                                  </a:extLst>
                                </p:cNvPr>
                                <p:cNvSpPr>
                                  <a:spLocks/>
                                </p:cNvSpPr>
                                <p:nvPr/>
                              </p:nvSpPr>
                              <p:spPr bwMode="auto">
                                <a:xfrm>
                                  <a:off x="2183" y="1697"/>
                                  <a:ext cx="79" cy="69"/>
                                </a:xfrm>
                                <a:custGeom>
                                  <a:avLst/>
                                  <a:gdLst>
                                    <a:gd name="T0" fmla="*/ 0 w 396"/>
                                    <a:gd name="T1" fmla="*/ 0 h 345"/>
                                    <a:gd name="T2" fmla="*/ 0 w 396"/>
                                    <a:gd name="T3" fmla="*/ 0 h 345"/>
                                    <a:gd name="T4" fmla="*/ 0 w 396"/>
                                    <a:gd name="T5" fmla="*/ 0 h 345"/>
                                    <a:gd name="T6" fmla="*/ 0 w 396"/>
                                    <a:gd name="T7" fmla="*/ 0 h 345"/>
                                    <a:gd name="T8" fmla="*/ 0 w 396"/>
                                    <a:gd name="T9" fmla="*/ 0 h 345"/>
                                    <a:gd name="T10" fmla="*/ 0 w 396"/>
                                    <a:gd name="T11" fmla="*/ 0 h 345"/>
                                    <a:gd name="T12" fmla="*/ 0 w 396"/>
                                    <a:gd name="T13" fmla="*/ 0 h 345"/>
                                    <a:gd name="T14" fmla="*/ 0 w 396"/>
                                    <a:gd name="T15" fmla="*/ 0 h 345"/>
                                    <a:gd name="T16" fmla="*/ 0 w 396"/>
                                    <a:gd name="T17" fmla="*/ 0 h 345"/>
                                    <a:gd name="T18" fmla="*/ 0 w 396"/>
                                    <a:gd name="T19" fmla="*/ 0 h 345"/>
                                    <a:gd name="T20" fmla="*/ 0 w 396"/>
                                    <a:gd name="T21" fmla="*/ 0 h 345"/>
                                    <a:gd name="T22" fmla="*/ 0 w 396"/>
                                    <a:gd name="T23" fmla="*/ 0 h 345"/>
                                    <a:gd name="T24" fmla="*/ 0 w 396"/>
                                    <a:gd name="T25" fmla="*/ 0 h 345"/>
                                    <a:gd name="T26" fmla="*/ 0 w 396"/>
                                    <a:gd name="T27" fmla="*/ 0 h 345"/>
                                    <a:gd name="T28" fmla="*/ 0 w 396"/>
                                    <a:gd name="T29" fmla="*/ 0 h 345"/>
                                    <a:gd name="T30" fmla="*/ 0 w 396"/>
                                    <a:gd name="T31" fmla="*/ 0 h 345"/>
                                    <a:gd name="T32" fmla="*/ 0 w 396"/>
                                    <a:gd name="T33" fmla="*/ 0 h 345"/>
                                    <a:gd name="T34" fmla="*/ 0 w 396"/>
                                    <a:gd name="T35" fmla="*/ 0 h 345"/>
                                    <a:gd name="T36" fmla="*/ 0 w 396"/>
                                    <a:gd name="T37" fmla="*/ 0 h 345"/>
                                    <a:gd name="T38" fmla="*/ 0 w 396"/>
                                    <a:gd name="T39" fmla="*/ 0 h 345"/>
                                    <a:gd name="T40" fmla="*/ 0 w 396"/>
                                    <a:gd name="T41" fmla="*/ 0 h 345"/>
                                    <a:gd name="T42" fmla="*/ 0 w 396"/>
                                    <a:gd name="T43" fmla="*/ 0 h 345"/>
                                    <a:gd name="T44" fmla="*/ 0 w 396"/>
                                    <a:gd name="T45" fmla="*/ 0 h 345"/>
                                    <a:gd name="T46" fmla="*/ 0 w 396"/>
                                    <a:gd name="T47" fmla="*/ 0 h 345"/>
                                    <a:gd name="T48" fmla="*/ 0 w 396"/>
                                    <a:gd name="T49" fmla="*/ 0 h 345"/>
                                    <a:gd name="T50" fmla="*/ 0 w 396"/>
                                    <a:gd name="T51" fmla="*/ 0 h 345"/>
                                    <a:gd name="T52" fmla="*/ 0 w 396"/>
                                    <a:gd name="T53" fmla="*/ 0 h 345"/>
                                    <a:gd name="T54" fmla="*/ 0 w 396"/>
                                    <a:gd name="T55" fmla="*/ 0 h 345"/>
                                    <a:gd name="T56" fmla="*/ 0 w 396"/>
                                    <a:gd name="T57" fmla="*/ 0 h 345"/>
                                    <a:gd name="T58" fmla="*/ 0 w 396"/>
                                    <a:gd name="T59" fmla="*/ 0 h 345"/>
                                    <a:gd name="T60" fmla="*/ 0 w 396"/>
                                    <a:gd name="T61" fmla="*/ 0 h 345"/>
                                    <a:gd name="T62" fmla="*/ 0 w 396"/>
                                    <a:gd name="T63" fmla="*/ 0 h 345"/>
                                    <a:gd name="T64" fmla="*/ 0 w 396"/>
                                    <a:gd name="T65" fmla="*/ 0 h 345"/>
                                    <a:gd name="T66" fmla="*/ 0 w 396"/>
                                    <a:gd name="T67" fmla="*/ 0 h 345"/>
                                    <a:gd name="T68" fmla="*/ 0 w 396"/>
                                    <a:gd name="T69" fmla="*/ 0 h 345"/>
                                    <a:gd name="T70" fmla="*/ 0 w 396"/>
                                    <a:gd name="T71" fmla="*/ 0 h 345"/>
                                    <a:gd name="T72" fmla="*/ 0 w 396"/>
                                    <a:gd name="T73" fmla="*/ 0 h 345"/>
                                    <a:gd name="T74" fmla="*/ 0 w 396"/>
                                    <a:gd name="T75" fmla="*/ 0 h 345"/>
                                    <a:gd name="T76" fmla="*/ 0 w 396"/>
                                    <a:gd name="T77" fmla="*/ 0 h 345"/>
                                    <a:gd name="T78" fmla="*/ 0 w 396"/>
                                    <a:gd name="T79" fmla="*/ 0 h 3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96"/>
                                    <a:gd name="T121" fmla="*/ 0 h 345"/>
                                    <a:gd name="T122" fmla="*/ 396 w 396"/>
                                    <a:gd name="T123" fmla="*/ 345 h 34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96" h="345">
                                      <a:moveTo>
                                        <a:pt x="0" y="164"/>
                                      </a:moveTo>
                                      <a:lnTo>
                                        <a:pt x="5" y="150"/>
                                      </a:lnTo>
                                      <a:lnTo>
                                        <a:pt x="10" y="138"/>
                                      </a:lnTo>
                                      <a:lnTo>
                                        <a:pt x="17" y="125"/>
                                      </a:lnTo>
                                      <a:lnTo>
                                        <a:pt x="25" y="114"/>
                                      </a:lnTo>
                                      <a:lnTo>
                                        <a:pt x="33" y="107"/>
                                      </a:lnTo>
                                      <a:lnTo>
                                        <a:pt x="45" y="96"/>
                                      </a:lnTo>
                                      <a:lnTo>
                                        <a:pt x="56" y="84"/>
                                      </a:lnTo>
                                      <a:lnTo>
                                        <a:pt x="66" y="69"/>
                                      </a:lnTo>
                                      <a:lnTo>
                                        <a:pt x="75" y="57"/>
                                      </a:lnTo>
                                      <a:lnTo>
                                        <a:pt x="86" y="48"/>
                                      </a:lnTo>
                                      <a:lnTo>
                                        <a:pt x="99" y="38"/>
                                      </a:lnTo>
                                      <a:lnTo>
                                        <a:pt x="111" y="27"/>
                                      </a:lnTo>
                                      <a:lnTo>
                                        <a:pt x="122" y="18"/>
                                      </a:lnTo>
                                      <a:lnTo>
                                        <a:pt x="140" y="11"/>
                                      </a:lnTo>
                                      <a:lnTo>
                                        <a:pt x="156" y="6"/>
                                      </a:lnTo>
                                      <a:lnTo>
                                        <a:pt x="174" y="0"/>
                                      </a:lnTo>
                                      <a:lnTo>
                                        <a:pt x="197" y="0"/>
                                      </a:lnTo>
                                      <a:lnTo>
                                        <a:pt x="216" y="0"/>
                                      </a:lnTo>
                                      <a:lnTo>
                                        <a:pt x="235" y="0"/>
                                      </a:lnTo>
                                      <a:lnTo>
                                        <a:pt x="251" y="1"/>
                                      </a:lnTo>
                                      <a:lnTo>
                                        <a:pt x="266" y="6"/>
                                      </a:lnTo>
                                      <a:lnTo>
                                        <a:pt x="287" y="9"/>
                                      </a:lnTo>
                                      <a:lnTo>
                                        <a:pt x="302" y="17"/>
                                      </a:lnTo>
                                      <a:lnTo>
                                        <a:pt x="316" y="23"/>
                                      </a:lnTo>
                                      <a:lnTo>
                                        <a:pt x="331" y="32"/>
                                      </a:lnTo>
                                      <a:lnTo>
                                        <a:pt x="343" y="44"/>
                                      </a:lnTo>
                                      <a:lnTo>
                                        <a:pt x="355" y="57"/>
                                      </a:lnTo>
                                      <a:lnTo>
                                        <a:pt x="365" y="67"/>
                                      </a:lnTo>
                                      <a:lnTo>
                                        <a:pt x="374" y="82"/>
                                      </a:lnTo>
                                      <a:lnTo>
                                        <a:pt x="383" y="95"/>
                                      </a:lnTo>
                                      <a:lnTo>
                                        <a:pt x="389" y="108"/>
                                      </a:lnTo>
                                      <a:lnTo>
                                        <a:pt x="393" y="125"/>
                                      </a:lnTo>
                                      <a:lnTo>
                                        <a:pt x="396" y="139"/>
                                      </a:lnTo>
                                      <a:lnTo>
                                        <a:pt x="396" y="151"/>
                                      </a:lnTo>
                                      <a:lnTo>
                                        <a:pt x="396" y="164"/>
                                      </a:lnTo>
                                      <a:lnTo>
                                        <a:pt x="394" y="173"/>
                                      </a:lnTo>
                                      <a:lnTo>
                                        <a:pt x="388" y="189"/>
                                      </a:lnTo>
                                      <a:lnTo>
                                        <a:pt x="379" y="207"/>
                                      </a:lnTo>
                                      <a:lnTo>
                                        <a:pt x="373" y="222"/>
                                      </a:lnTo>
                                      <a:lnTo>
                                        <a:pt x="365" y="237"/>
                                      </a:lnTo>
                                      <a:lnTo>
                                        <a:pt x="361" y="250"/>
                                      </a:lnTo>
                                      <a:lnTo>
                                        <a:pt x="356" y="263"/>
                                      </a:lnTo>
                                      <a:lnTo>
                                        <a:pt x="352" y="278"/>
                                      </a:lnTo>
                                      <a:lnTo>
                                        <a:pt x="349" y="284"/>
                                      </a:lnTo>
                                      <a:lnTo>
                                        <a:pt x="349" y="295"/>
                                      </a:lnTo>
                                      <a:lnTo>
                                        <a:pt x="348" y="310"/>
                                      </a:lnTo>
                                      <a:lnTo>
                                        <a:pt x="285" y="326"/>
                                      </a:lnTo>
                                      <a:lnTo>
                                        <a:pt x="283" y="314"/>
                                      </a:lnTo>
                                      <a:lnTo>
                                        <a:pt x="282" y="307"/>
                                      </a:lnTo>
                                      <a:lnTo>
                                        <a:pt x="278" y="302"/>
                                      </a:lnTo>
                                      <a:lnTo>
                                        <a:pt x="271" y="297"/>
                                      </a:lnTo>
                                      <a:lnTo>
                                        <a:pt x="256" y="300"/>
                                      </a:lnTo>
                                      <a:lnTo>
                                        <a:pt x="242" y="303"/>
                                      </a:lnTo>
                                      <a:lnTo>
                                        <a:pt x="223" y="306"/>
                                      </a:lnTo>
                                      <a:lnTo>
                                        <a:pt x="206" y="311"/>
                                      </a:lnTo>
                                      <a:lnTo>
                                        <a:pt x="198" y="313"/>
                                      </a:lnTo>
                                      <a:lnTo>
                                        <a:pt x="189" y="321"/>
                                      </a:lnTo>
                                      <a:lnTo>
                                        <a:pt x="178" y="330"/>
                                      </a:lnTo>
                                      <a:lnTo>
                                        <a:pt x="162" y="343"/>
                                      </a:lnTo>
                                      <a:lnTo>
                                        <a:pt x="153" y="345"/>
                                      </a:lnTo>
                                      <a:lnTo>
                                        <a:pt x="140" y="345"/>
                                      </a:lnTo>
                                      <a:lnTo>
                                        <a:pt x="126" y="345"/>
                                      </a:lnTo>
                                      <a:lnTo>
                                        <a:pt x="119" y="345"/>
                                      </a:lnTo>
                                      <a:lnTo>
                                        <a:pt x="109" y="339"/>
                                      </a:lnTo>
                                      <a:lnTo>
                                        <a:pt x="98" y="336"/>
                                      </a:lnTo>
                                      <a:lnTo>
                                        <a:pt x="92" y="329"/>
                                      </a:lnTo>
                                      <a:lnTo>
                                        <a:pt x="84" y="320"/>
                                      </a:lnTo>
                                      <a:lnTo>
                                        <a:pt x="77" y="307"/>
                                      </a:lnTo>
                                      <a:lnTo>
                                        <a:pt x="72" y="297"/>
                                      </a:lnTo>
                                      <a:lnTo>
                                        <a:pt x="58" y="286"/>
                                      </a:lnTo>
                                      <a:lnTo>
                                        <a:pt x="49" y="273"/>
                                      </a:lnTo>
                                      <a:lnTo>
                                        <a:pt x="35" y="261"/>
                                      </a:lnTo>
                                      <a:lnTo>
                                        <a:pt x="24" y="250"/>
                                      </a:lnTo>
                                      <a:lnTo>
                                        <a:pt x="18" y="243"/>
                                      </a:lnTo>
                                      <a:lnTo>
                                        <a:pt x="15" y="234"/>
                                      </a:lnTo>
                                      <a:lnTo>
                                        <a:pt x="9" y="221"/>
                                      </a:lnTo>
                                      <a:lnTo>
                                        <a:pt x="4" y="206"/>
                                      </a:lnTo>
                                      <a:lnTo>
                                        <a:pt x="0" y="191"/>
                                      </a:lnTo>
                                      <a:lnTo>
                                        <a:pt x="0" y="175"/>
                                      </a:lnTo>
                                      <a:lnTo>
                                        <a:pt x="0" y="164"/>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6318" name="Group 63">
                              <a:extLst>
                                <a:ext uri="{FF2B5EF4-FFF2-40B4-BE49-F238E27FC236}">
                                  <a16:creationId xmlns:a16="http://schemas.microsoft.com/office/drawing/2014/main" id="{174AA957-5CA6-4F4A-A7F5-F2370877BCD1}"/>
                                </a:ext>
                              </a:extLst>
                            </p:cNvPr>
                            <p:cNvGrpSpPr>
                              <a:grpSpLocks/>
                            </p:cNvGrpSpPr>
                            <p:nvPr/>
                          </p:nvGrpSpPr>
                          <p:grpSpPr bwMode="auto">
                            <a:xfrm>
                              <a:off x="2199" y="1676"/>
                              <a:ext cx="73" cy="34"/>
                              <a:chOff x="2199" y="1676"/>
                              <a:chExt cx="73" cy="34"/>
                            </a:xfrm>
                          </p:grpSpPr>
                          <p:sp>
                            <p:nvSpPr>
                              <p:cNvPr id="36319" name="Freeform 64">
                                <a:extLst>
                                  <a:ext uri="{FF2B5EF4-FFF2-40B4-BE49-F238E27FC236}">
                                    <a16:creationId xmlns:a16="http://schemas.microsoft.com/office/drawing/2014/main" id="{850BB7EF-1F4E-4EDD-81C7-BD12DD5E553A}"/>
                                  </a:ext>
                                </a:extLst>
                              </p:cNvPr>
                              <p:cNvSpPr>
                                <a:spLocks/>
                              </p:cNvSpPr>
                              <p:nvPr/>
                            </p:nvSpPr>
                            <p:spPr bwMode="auto">
                              <a:xfrm>
                                <a:off x="2199" y="1677"/>
                                <a:ext cx="17" cy="10"/>
                              </a:xfrm>
                              <a:custGeom>
                                <a:avLst/>
                                <a:gdLst>
                                  <a:gd name="T0" fmla="*/ 0 w 88"/>
                                  <a:gd name="T1" fmla="*/ 0 h 49"/>
                                  <a:gd name="T2" fmla="*/ 0 w 88"/>
                                  <a:gd name="T3" fmla="*/ 0 h 49"/>
                                  <a:gd name="T4" fmla="*/ 0 w 88"/>
                                  <a:gd name="T5" fmla="*/ 0 h 49"/>
                                  <a:gd name="T6" fmla="*/ 0 w 88"/>
                                  <a:gd name="T7" fmla="*/ 0 h 49"/>
                                  <a:gd name="T8" fmla="*/ 0 w 88"/>
                                  <a:gd name="T9" fmla="*/ 0 h 49"/>
                                  <a:gd name="T10" fmla="*/ 0 w 88"/>
                                  <a:gd name="T11" fmla="*/ 0 h 49"/>
                                  <a:gd name="T12" fmla="*/ 0 w 88"/>
                                  <a:gd name="T13" fmla="*/ 0 h 49"/>
                                  <a:gd name="T14" fmla="*/ 0 w 88"/>
                                  <a:gd name="T15" fmla="*/ 0 h 49"/>
                                  <a:gd name="T16" fmla="*/ 0 w 88"/>
                                  <a:gd name="T17" fmla="*/ 0 h 49"/>
                                  <a:gd name="T18" fmla="*/ 0 w 88"/>
                                  <a:gd name="T19" fmla="*/ 0 h 49"/>
                                  <a:gd name="T20" fmla="*/ 0 w 88"/>
                                  <a:gd name="T21" fmla="*/ 0 h 49"/>
                                  <a:gd name="T22" fmla="*/ 0 w 88"/>
                                  <a:gd name="T23" fmla="*/ 0 h 49"/>
                                  <a:gd name="T24" fmla="*/ 0 w 88"/>
                                  <a:gd name="T25" fmla="*/ 0 h 49"/>
                                  <a:gd name="T26" fmla="*/ 0 w 88"/>
                                  <a:gd name="T27" fmla="*/ 0 h 49"/>
                                  <a:gd name="T28" fmla="*/ 0 w 88"/>
                                  <a:gd name="T29" fmla="*/ 0 h 49"/>
                                  <a:gd name="T30" fmla="*/ 0 w 88"/>
                                  <a:gd name="T31" fmla="*/ 0 h 49"/>
                                  <a:gd name="T32" fmla="*/ 0 w 88"/>
                                  <a:gd name="T33" fmla="*/ 0 h 49"/>
                                  <a:gd name="T34" fmla="*/ 0 w 88"/>
                                  <a:gd name="T35" fmla="*/ 0 h 49"/>
                                  <a:gd name="T36" fmla="*/ 0 w 88"/>
                                  <a:gd name="T37" fmla="*/ 0 h 49"/>
                                  <a:gd name="T38" fmla="*/ 0 w 88"/>
                                  <a:gd name="T39" fmla="*/ 0 h 49"/>
                                  <a:gd name="T40" fmla="*/ 0 w 88"/>
                                  <a:gd name="T41" fmla="*/ 0 h 49"/>
                                  <a:gd name="T42" fmla="*/ 0 w 88"/>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8"/>
                                  <a:gd name="T67" fmla="*/ 0 h 49"/>
                                  <a:gd name="T68" fmla="*/ 88 w 88"/>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8" h="49">
                                    <a:moveTo>
                                      <a:pt x="37" y="2"/>
                                    </a:moveTo>
                                    <a:lnTo>
                                      <a:pt x="48" y="0"/>
                                    </a:lnTo>
                                    <a:lnTo>
                                      <a:pt x="60" y="0"/>
                                    </a:lnTo>
                                    <a:lnTo>
                                      <a:pt x="68" y="1"/>
                                    </a:lnTo>
                                    <a:lnTo>
                                      <a:pt x="79" y="6"/>
                                    </a:lnTo>
                                    <a:lnTo>
                                      <a:pt x="85" y="10"/>
                                    </a:lnTo>
                                    <a:lnTo>
                                      <a:pt x="88" y="19"/>
                                    </a:lnTo>
                                    <a:lnTo>
                                      <a:pt x="85" y="29"/>
                                    </a:lnTo>
                                    <a:lnTo>
                                      <a:pt x="79" y="37"/>
                                    </a:lnTo>
                                    <a:lnTo>
                                      <a:pt x="70" y="41"/>
                                    </a:lnTo>
                                    <a:lnTo>
                                      <a:pt x="61" y="45"/>
                                    </a:lnTo>
                                    <a:lnTo>
                                      <a:pt x="48" y="47"/>
                                    </a:lnTo>
                                    <a:lnTo>
                                      <a:pt x="36" y="49"/>
                                    </a:lnTo>
                                    <a:lnTo>
                                      <a:pt x="23" y="49"/>
                                    </a:lnTo>
                                    <a:lnTo>
                                      <a:pt x="12" y="47"/>
                                    </a:lnTo>
                                    <a:lnTo>
                                      <a:pt x="3" y="42"/>
                                    </a:lnTo>
                                    <a:lnTo>
                                      <a:pt x="0" y="35"/>
                                    </a:lnTo>
                                    <a:lnTo>
                                      <a:pt x="1" y="25"/>
                                    </a:lnTo>
                                    <a:lnTo>
                                      <a:pt x="6" y="16"/>
                                    </a:lnTo>
                                    <a:lnTo>
                                      <a:pt x="16" y="9"/>
                                    </a:lnTo>
                                    <a:lnTo>
                                      <a:pt x="25" y="5"/>
                                    </a:lnTo>
                                    <a:lnTo>
                                      <a:pt x="37" y="2"/>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20" name="Freeform 65">
                                <a:extLst>
                                  <a:ext uri="{FF2B5EF4-FFF2-40B4-BE49-F238E27FC236}">
                                    <a16:creationId xmlns:a16="http://schemas.microsoft.com/office/drawing/2014/main" id="{1E5E2316-18AD-4DFB-B416-87149692E7DC}"/>
                                  </a:ext>
                                </a:extLst>
                              </p:cNvPr>
                              <p:cNvSpPr>
                                <a:spLocks/>
                              </p:cNvSpPr>
                              <p:nvPr/>
                            </p:nvSpPr>
                            <p:spPr bwMode="auto">
                              <a:xfrm>
                                <a:off x="2222" y="1676"/>
                                <a:ext cx="18" cy="9"/>
                              </a:xfrm>
                              <a:custGeom>
                                <a:avLst/>
                                <a:gdLst>
                                  <a:gd name="T0" fmla="*/ 0 w 87"/>
                                  <a:gd name="T1" fmla="*/ 0 h 49"/>
                                  <a:gd name="T2" fmla="*/ 0 w 87"/>
                                  <a:gd name="T3" fmla="*/ 0 h 49"/>
                                  <a:gd name="T4" fmla="*/ 0 w 87"/>
                                  <a:gd name="T5" fmla="*/ 0 h 49"/>
                                  <a:gd name="T6" fmla="*/ 0 w 87"/>
                                  <a:gd name="T7" fmla="*/ 0 h 49"/>
                                  <a:gd name="T8" fmla="*/ 0 w 87"/>
                                  <a:gd name="T9" fmla="*/ 0 h 49"/>
                                  <a:gd name="T10" fmla="*/ 0 w 87"/>
                                  <a:gd name="T11" fmla="*/ 0 h 49"/>
                                  <a:gd name="T12" fmla="*/ 0 w 87"/>
                                  <a:gd name="T13" fmla="*/ 0 h 49"/>
                                  <a:gd name="T14" fmla="*/ 0 w 87"/>
                                  <a:gd name="T15" fmla="*/ 0 h 49"/>
                                  <a:gd name="T16" fmla="*/ 0 w 87"/>
                                  <a:gd name="T17" fmla="*/ 0 h 49"/>
                                  <a:gd name="T18" fmla="*/ 0 w 87"/>
                                  <a:gd name="T19" fmla="*/ 0 h 49"/>
                                  <a:gd name="T20" fmla="*/ 0 w 87"/>
                                  <a:gd name="T21" fmla="*/ 0 h 49"/>
                                  <a:gd name="T22" fmla="*/ 0 w 87"/>
                                  <a:gd name="T23" fmla="*/ 0 h 49"/>
                                  <a:gd name="T24" fmla="*/ 0 w 87"/>
                                  <a:gd name="T25" fmla="*/ 0 h 49"/>
                                  <a:gd name="T26" fmla="*/ 0 w 87"/>
                                  <a:gd name="T27" fmla="*/ 0 h 49"/>
                                  <a:gd name="T28" fmla="*/ 0 w 87"/>
                                  <a:gd name="T29" fmla="*/ 0 h 49"/>
                                  <a:gd name="T30" fmla="*/ 0 w 87"/>
                                  <a:gd name="T31" fmla="*/ 0 h 49"/>
                                  <a:gd name="T32" fmla="*/ 0 w 87"/>
                                  <a:gd name="T33" fmla="*/ 0 h 49"/>
                                  <a:gd name="T34" fmla="*/ 0 w 87"/>
                                  <a:gd name="T35" fmla="*/ 0 h 49"/>
                                  <a:gd name="T36" fmla="*/ 0 w 87"/>
                                  <a:gd name="T37" fmla="*/ 0 h 49"/>
                                  <a:gd name="T38" fmla="*/ 0 w 87"/>
                                  <a:gd name="T39" fmla="*/ 0 h 49"/>
                                  <a:gd name="T40" fmla="*/ 0 w 87"/>
                                  <a:gd name="T41" fmla="*/ 0 h 49"/>
                                  <a:gd name="T42" fmla="*/ 0 w 87"/>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7"/>
                                  <a:gd name="T67" fmla="*/ 0 h 49"/>
                                  <a:gd name="T68" fmla="*/ 87 w 87"/>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7" h="49">
                                    <a:moveTo>
                                      <a:pt x="36" y="47"/>
                                    </a:moveTo>
                                    <a:lnTo>
                                      <a:pt x="47" y="49"/>
                                    </a:lnTo>
                                    <a:lnTo>
                                      <a:pt x="58" y="49"/>
                                    </a:lnTo>
                                    <a:lnTo>
                                      <a:pt x="66" y="48"/>
                                    </a:lnTo>
                                    <a:lnTo>
                                      <a:pt x="78" y="43"/>
                                    </a:lnTo>
                                    <a:lnTo>
                                      <a:pt x="84" y="38"/>
                                    </a:lnTo>
                                    <a:lnTo>
                                      <a:pt x="87" y="30"/>
                                    </a:lnTo>
                                    <a:lnTo>
                                      <a:pt x="84" y="19"/>
                                    </a:lnTo>
                                    <a:lnTo>
                                      <a:pt x="78" y="12"/>
                                    </a:lnTo>
                                    <a:lnTo>
                                      <a:pt x="68" y="8"/>
                                    </a:lnTo>
                                    <a:lnTo>
                                      <a:pt x="59" y="4"/>
                                    </a:lnTo>
                                    <a:lnTo>
                                      <a:pt x="47" y="2"/>
                                    </a:lnTo>
                                    <a:lnTo>
                                      <a:pt x="35" y="0"/>
                                    </a:lnTo>
                                    <a:lnTo>
                                      <a:pt x="21" y="0"/>
                                    </a:lnTo>
                                    <a:lnTo>
                                      <a:pt x="10" y="2"/>
                                    </a:lnTo>
                                    <a:lnTo>
                                      <a:pt x="3" y="7"/>
                                    </a:lnTo>
                                    <a:lnTo>
                                      <a:pt x="0" y="14"/>
                                    </a:lnTo>
                                    <a:lnTo>
                                      <a:pt x="1" y="24"/>
                                    </a:lnTo>
                                    <a:lnTo>
                                      <a:pt x="6" y="33"/>
                                    </a:lnTo>
                                    <a:lnTo>
                                      <a:pt x="14" y="39"/>
                                    </a:lnTo>
                                    <a:lnTo>
                                      <a:pt x="23" y="44"/>
                                    </a:lnTo>
                                    <a:lnTo>
                                      <a:pt x="36" y="47"/>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21" name="Freeform 66">
                                <a:extLst>
                                  <a:ext uri="{FF2B5EF4-FFF2-40B4-BE49-F238E27FC236}">
                                    <a16:creationId xmlns:a16="http://schemas.microsoft.com/office/drawing/2014/main" id="{1A85F9B2-F1E5-452B-BEBD-FFBF2AE37DAE}"/>
                                  </a:ext>
                                </a:extLst>
                              </p:cNvPr>
                              <p:cNvSpPr>
                                <a:spLocks/>
                              </p:cNvSpPr>
                              <p:nvPr/>
                            </p:nvSpPr>
                            <p:spPr bwMode="auto">
                              <a:xfrm>
                                <a:off x="2245" y="1683"/>
                                <a:ext cx="13" cy="11"/>
                              </a:xfrm>
                              <a:custGeom>
                                <a:avLst/>
                                <a:gdLst>
                                  <a:gd name="T0" fmla="*/ 0 w 68"/>
                                  <a:gd name="T1" fmla="*/ 0 h 56"/>
                                  <a:gd name="T2" fmla="*/ 0 w 68"/>
                                  <a:gd name="T3" fmla="*/ 0 h 56"/>
                                  <a:gd name="T4" fmla="*/ 0 w 68"/>
                                  <a:gd name="T5" fmla="*/ 0 h 56"/>
                                  <a:gd name="T6" fmla="*/ 0 w 68"/>
                                  <a:gd name="T7" fmla="*/ 0 h 56"/>
                                  <a:gd name="T8" fmla="*/ 0 w 68"/>
                                  <a:gd name="T9" fmla="*/ 0 h 56"/>
                                  <a:gd name="T10" fmla="*/ 0 w 68"/>
                                  <a:gd name="T11" fmla="*/ 0 h 56"/>
                                  <a:gd name="T12" fmla="*/ 0 w 68"/>
                                  <a:gd name="T13" fmla="*/ 0 h 56"/>
                                  <a:gd name="T14" fmla="*/ 0 w 68"/>
                                  <a:gd name="T15" fmla="*/ 0 h 56"/>
                                  <a:gd name="T16" fmla="*/ 0 w 68"/>
                                  <a:gd name="T17" fmla="*/ 0 h 56"/>
                                  <a:gd name="T18" fmla="*/ 0 w 68"/>
                                  <a:gd name="T19" fmla="*/ 0 h 56"/>
                                  <a:gd name="T20" fmla="*/ 0 w 68"/>
                                  <a:gd name="T21" fmla="*/ 0 h 56"/>
                                  <a:gd name="T22" fmla="*/ 0 w 68"/>
                                  <a:gd name="T23" fmla="*/ 0 h 56"/>
                                  <a:gd name="T24" fmla="*/ 0 w 68"/>
                                  <a:gd name="T25" fmla="*/ 0 h 56"/>
                                  <a:gd name="T26" fmla="*/ 0 w 68"/>
                                  <a:gd name="T27" fmla="*/ 0 h 56"/>
                                  <a:gd name="T28" fmla="*/ 0 w 68"/>
                                  <a:gd name="T29" fmla="*/ 0 h 56"/>
                                  <a:gd name="T30" fmla="*/ 0 w 68"/>
                                  <a:gd name="T31" fmla="*/ 0 h 56"/>
                                  <a:gd name="T32" fmla="*/ 0 w 68"/>
                                  <a:gd name="T33" fmla="*/ 0 h 56"/>
                                  <a:gd name="T34" fmla="*/ 0 w 68"/>
                                  <a:gd name="T35" fmla="*/ 0 h 56"/>
                                  <a:gd name="T36" fmla="*/ 0 w 68"/>
                                  <a:gd name="T37" fmla="*/ 0 h 56"/>
                                  <a:gd name="T38" fmla="*/ 0 w 68"/>
                                  <a:gd name="T39" fmla="*/ 0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8"/>
                                  <a:gd name="T61" fmla="*/ 0 h 56"/>
                                  <a:gd name="T62" fmla="*/ 68 w 68"/>
                                  <a:gd name="T63" fmla="*/ 56 h 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8" h="56">
                                    <a:moveTo>
                                      <a:pt x="34" y="53"/>
                                    </a:moveTo>
                                    <a:lnTo>
                                      <a:pt x="45" y="56"/>
                                    </a:lnTo>
                                    <a:lnTo>
                                      <a:pt x="53" y="56"/>
                                    </a:lnTo>
                                    <a:lnTo>
                                      <a:pt x="61" y="54"/>
                                    </a:lnTo>
                                    <a:lnTo>
                                      <a:pt x="65" y="48"/>
                                    </a:lnTo>
                                    <a:lnTo>
                                      <a:pt x="68" y="40"/>
                                    </a:lnTo>
                                    <a:lnTo>
                                      <a:pt x="66" y="31"/>
                                    </a:lnTo>
                                    <a:lnTo>
                                      <a:pt x="60" y="19"/>
                                    </a:lnTo>
                                    <a:lnTo>
                                      <a:pt x="52" y="11"/>
                                    </a:lnTo>
                                    <a:lnTo>
                                      <a:pt x="41" y="5"/>
                                    </a:lnTo>
                                    <a:lnTo>
                                      <a:pt x="29" y="1"/>
                                    </a:lnTo>
                                    <a:lnTo>
                                      <a:pt x="20" y="0"/>
                                    </a:lnTo>
                                    <a:lnTo>
                                      <a:pt x="12" y="2"/>
                                    </a:lnTo>
                                    <a:lnTo>
                                      <a:pt x="4" y="7"/>
                                    </a:lnTo>
                                    <a:lnTo>
                                      <a:pt x="0" y="14"/>
                                    </a:lnTo>
                                    <a:lnTo>
                                      <a:pt x="1" y="24"/>
                                    </a:lnTo>
                                    <a:lnTo>
                                      <a:pt x="7" y="34"/>
                                    </a:lnTo>
                                    <a:lnTo>
                                      <a:pt x="16" y="41"/>
                                    </a:lnTo>
                                    <a:lnTo>
                                      <a:pt x="25" y="47"/>
                                    </a:lnTo>
                                    <a:lnTo>
                                      <a:pt x="34" y="53"/>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22" name="Freeform 67">
                                <a:extLst>
                                  <a:ext uri="{FF2B5EF4-FFF2-40B4-BE49-F238E27FC236}">
                                    <a16:creationId xmlns:a16="http://schemas.microsoft.com/office/drawing/2014/main" id="{DD32BFDA-6DFB-454E-AA79-EFF9D8B5B796}"/>
                                  </a:ext>
                                </a:extLst>
                              </p:cNvPr>
                              <p:cNvSpPr>
                                <a:spLocks/>
                              </p:cNvSpPr>
                              <p:nvPr/>
                            </p:nvSpPr>
                            <p:spPr bwMode="auto">
                              <a:xfrm>
                                <a:off x="2260" y="1697"/>
                                <a:ext cx="12" cy="13"/>
                              </a:xfrm>
                              <a:custGeom>
                                <a:avLst/>
                                <a:gdLst>
                                  <a:gd name="T0" fmla="*/ 0 w 57"/>
                                  <a:gd name="T1" fmla="*/ 0 h 65"/>
                                  <a:gd name="T2" fmla="*/ 0 w 57"/>
                                  <a:gd name="T3" fmla="*/ 0 h 65"/>
                                  <a:gd name="T4" fmla="*/ 0 w 57"/>
                                  <a:gd name="T5" fmla="*/ 0 h 65"/>
                                  <a:gd name="T6" fmla="*/ 0 w 57"/>
                                  <a:gd name="T7" fmla="*/ 0 h 65"/>
                                  <a:gd name="T8" fmla="*/ 0 w 57"/>
                                  <a:gd name="T9" fmla="*/ 0 h 65"/>
                                  <a:gd name="T10" fmla="*/ 0 w 57"/>
                                  <a:gd name="T11" fmla="*/ 0 h 65"/>
                                  <a:gd name="T12" fmla="*/ 0 w 57"/>
                                  <a:gd name="T13" fmla="*/ 0 h 65"/>
                                  <a:gd name="T14" fmla="*/ 0 w 57"/>
                                  <a:gd name="T15" fmla="*/ 0 h 65"/>
                                  <a:gd name="T16" fmla="*/ 0 w 57"/>
                                  <a:gd name="T17" fmla="*/ 0 h 65"/>
                                  <a:gd name="T18" fmla="*/ 0 w 57"/>
                                  <a:gd name="T19" fmla="*/ 0 h 65"/>
                                  <a:gd name="T20" fmla="*/ 0 w 57"/>
                                  <a:gd name="T21" fmla="*/ 0 h 65"/>
                                  <a:gd name="T22" fmla="*/ 0 w 57"/>
                                  <a:gd name="T23" fmla="*/ 0 h 65"/>
                                  <a:gd name="T24" fmla="*/ 0 w 57"/>
                                  <a:gd name="T25" fmla="*/ 0 h 65"/>
                                  <a:gd name="T26" fmla="*/ 0 w 57"/>
                                  <a:gd name="T27" fmla="*/ 0 h 65"/>
                                  <a:gd name="T28" fmla="*/ 0 w 57"/>
                                  <a:gd name="T29" fmla="*/ 0 h 65"/>
                                  <a:gd name="T30" fmla="*/ 0 w 57"/>
                                  <a:gd name="T31" fmla="*/ 0 h 65"/>
                                  <a:gd name="T32" fmla="*/ 0 w 57"/>
                                  <a:gd name="T33" fmla="*/ 0 h 65"/>
                                  <a:gd name="T34" fmla="*/ 0 w 57"/>
                                  <a:gd name="T35" fmla="*/ 0 h 65"/>
                                  <a:gd name="T36" fmla="*/ 0 w 57"/>
                                  <a:gd name="T37" fmla="*/ 0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65"/>
                                  <a:gd name="T59" fmla="*/ 57 w 57"/>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65">
                                    <a:moveTo>
                                      <a:pt x="24" y="61"/>
                                    </a:moveTo>
                                    <a:lnTo>
                                      <a:pt x="35" y="65"/>
                                    </a:lnTo>
                                    <a:lnTo>
                                      <a:pt x="45" y="64"/>
                                    </a:lnTo>
                                    <a:lnTo>
                                      <a:pt x="52" y="59"/>
                                    </a:lnTo>
                                    <a:lnTo>
                                      <a:pt x="57" y="48"/>
                                    </a:lnTo>
                                    <a:lnTo>
                                      <a:pt x="55" y="34"/>
                                    </a:lnTo>
                                    <a:lnTo>
                                      <a:pt x="52" y="23"/>
                                    </a:lnTo>
                                    <a:lnTo>
                                      <a:pt x="46" y="14"/>
                                    </a:lnTo>
                                    <a:lnTo>
                                      <a:pt x="40" y="6"/>
                                    </a:lnTo>
                                    <a:lnTo>
                                      <a:pt x="29" y="1"/>
                                    </a:lnTo>
                                    <a:lnTo>
                                      <a:pt x="21" y="0"/>
                                    </a:lnTo>
                                    <a:lnTo>
                                      <a:pt x="11" y="2"/>
                                    </a:lnTo>
                                    <a:lnTo>
                                      <a:pt x="3" y="7"/>
                                    </a:lnTo>
                                    <a:lnTo>
                                      <a:pt x="0" y="15"/>
                                    </a:lnTo>
                                    <a:lnTo>
                                      <a:pt x="1" y="24"/>
                                    </a:lnTo>
                                    <a:lnTo>
                                      <a:pt x="3" y="34"/>
                                    </a:lnTo>
                                    <a:lnTo>
                                      <a:pt x="9" y="44"/>
                                    </a:lnTo>
                                    <a:lnTo>
                                      <a:pt x="17" y="53"/>
                                    </a:lnTo>
                                    <a:lnTo>
                                      <a:pt x="24" y="61"/>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6313" name="Group 68">
                            <a:extLst>
                              <a:ext uri="{FF2B5EF4-FFF2-40B4-BE49-F238E27FC236}">
                                <a16:creationId xmlns:a16="http://schemas.microsoft.com/office/drawing/2014/main" id="{11572348-AFE3-44B0-A1E4-D4A5E1B96810}"/>
                              </a:ext>
                            </a:extLst>
                          </p:cNvPr>
                          <p:cNvGrpSpPr>
                            <a:grpSpLocks/>
                          </p:cNvGrpSpPr>
                          <p:nvPr/>
                        </p:nvGrpSpPr>
                        <p:grpSpPr bwMode="auto">
                          <a:xfrm>
                            <a:off x="2223" y="1728"/>
                            <a:ext cx="82" cy="131"/>
                            <a:chOff x="2223" y="1728"/>
                            <a:chExt cx="82" cy="131"/>
                          </a:xfrm>
                        </p:grpSpPr>
                        <p:sp>
                          <p:nvSpPr>
                            <p:cNvPr id="36314" name="Freeform 69">
                              <a:extLst>
                                <a:ext uri="{FF2B5EF4-FFF2-40B4-BE49-F238E27FC236}">
                                  <a16:creationId xmlns:a16="http://schemas.microsoft.com/office/drawing/2014/main" id="{22EC19B0-8F8F-4DD4-B96E-BA6E0C85506D}"/>
                                </a:ext>
                              </a:extLst>
                            </p:cNvPr>
                            <p:cNvSpPr>
                              <a:spLocks/>
                            </p:cNvSpPr>
                            <p:nvPr/>
                          </p:nvSpPr>
                          <p:spPr bwMode="auto">
                            <a:xfrm>
                              <a:off x="2259" y="1729"/>
                              <a:ext cx="46" cy="82"/>
                            </a:xfrm>
                            <a:custGeom>
                              <a:avLst/>
                              <a:gdLst>
                                <a:gd name="T0" fmla="*/ 0 w 229"/>
                                <a:gd name="T1" fmla="*/ 0 h 410"/>
                                <a:gd name="T2" fmla="*/ 0 w 229"/>
                                <a:gd name="T3" fmla="*/ 0 h 410"/>
                                <a:gd name="T4" fmla="*/ 0 w 229"/>
                                <a:gd name="T5" fmla="*/ 0 h 410"/>
                                <a:gd name="T6" fmla="*/ 0 w 229"/>
                                <a:gd name="T7" fmla="*/ 0 h 410"/>
                                <a:gd name="T8" fmla="*/ 0 w 229"/>
                                <a:gd name="T9" fmla="*/ 0 h 410"/>
                                <a:gd name="T10" fmla="*/ 0 w 229"/>
                                <a:gd name="T11" fmla="*/ 0 h 410"/>
                                <a:gd name="T12" fmla="*/ 0 w 229"/>
                                <a:gd name="T13" fmla="*/ 0 h 410"/>
                                <a:gd name="T14" fmla="*/ 0 w 229"/>
                                <a:gd name="T15" fmla="*/ 0 h 410"/>
                                <a:gd name="T16" fmla="*/ 0 w 229"/>
                                <a:gd name="T17" fmla="*/ 0 h 410"/>
                                <a:gd name="T18" fmla="*/ 0 w 229"/>
                                <a:gd name="T19" fmla="*/ 0 h 410"/>
                                <a:gd name="T20" fmla="*/ 0 w 229"/>
                                <a:gd name="T21" fmla="*/ 0 h 410"/>
                                <a:gd name="T22" fmla="*/ 0 w 229"/>
                                <a:gd name="T23" fmla="*/ 0 h 410"/>
                                <a:gd name="T24" fmla="*/ 0 w 229"/>
                                <a:gd name="T25" fmla="*/ 0 h 410"/>
                                <a:gd name="T26" fmla="*/ 0 w 229"/>
                                <a:gd name="T27" fmla="*/ 0 h 410"/>
                                <a:gd name="T28" fmla="*/ 0 w 229"/>
                                <a:gd name="T29" fmla="*/ 0 h 410"/>
                                <a:gd name="T30" fmla="*/ 0 w 229"/>
                                <a:gd name="T31" fmla="*/ 0 h 4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9"/>
                                <a:gd name="T49" fmla="*/ 0 h 410"/>
                                <a:gd name="T50" fmla="*/ 229 w 229"/>
                                <a:gd name="T51" fmla="*/ 410 h 41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9" h="410">
                                  <a:moveTo>
                                    <a:pt x="27" y="0"/>
                                  </a:moveTo>
                                  <a:lnTo>
                                    <a:pt x="17" y="28"/>
                                  </a:lnTo>
                                  <a:lnTo>
                                    <a:pt x="8" y="64"/>
                                  </a:lnTo>
                                  <a:lnTo>
                                    <a:pt x="3" y="103"/>
                                  </a:lnTo>
                                  <a:lnTo>
                                    <a:pt x="0" y="137"/>
                                  </a:lnTo>
                                  <a:lnTo>
                                    <a:pt x="5" y="166"/>
                                  </a:lnTo>
                                  <a:lnTo>
                                    <a:pt x="14" y="190"/>
                                  </a:lnTo>
                                  <a:lnTo>
                                    <a:pt x="30" y="215"/>
                                  </a:lnTo>
                                  <a:lnTo>
                                    <a:pt x="52" y="245"/>
                                  </a:lnTo>
                                  <a:lnTo>
                                    <a:pt x="82" y="272"/>
                                  </a:lnTo>
                                  <a:lnTo>
                                    <a:pt x="122" y="304"/>
                                  </a:lnTo>
                                  <a:lnTo>
                                    <a:pt x="152" y="329"/>
                                  </a:lnTo>
                                  <a:lnTo>
                                    <a:pt x="176" y="347"/>
                                  </a:lnTo>
                                  <a:lnTo>
                                    <a:pt x="192" y="366"/>
                                  </a:lnTo>
                                  <a:lnTo>
                                    <a:pt x="213" y="389"/>
                                  </a:lnTo>
                                  <a:lnTo>
                                    <a:pt x="229" y="410"/>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15" name="Freeform 70">
                              <a:extLst>
                                <a:ext uri="{FF2B5EF4-FFF2-40B4-BE49-F238E27FC236}">
                                  <a16:creationId xmlns:a16="http://schemas.microsoft.com/office/drawing/2014/main" id="{0E61C61F-4415-42B6-941B-9CBE48AE4F53}"/>
                                </a:ext>
                              </a:extLst>
                            </p:cNvPr>
                            <p:cNvSpPr>
                              <a:spLocks/>
                            </p:cNvSpPr>
                            <p:nvPr/>
                          </p:nvSpPr>
                          <p:spPr bwMode="auto">
                            <a:xfrm>
                              <a:off x="2223" y="1756"/>
                              <a:ext cx="44" cy="78"/>
                            </a:xfrm>
                            <a:custGeom>
                              <a:avLst/>
                              <a:gdLst>
                                <a:gd name="T0" fmla="*/ 0 w 216"/>
                                <a:gd name="T1" fmla="*/ 0 h 391"/>
                                <a:gd name="T2" fmla="*/ 0 w 216"/>
                                <a:gd name="T3" fmla="*/ 0 h 391"/>
                                <a:gd name="T4" fmla="*/ 0 w 216"/>
                                <a:gd name="T5" fmla="*/ 0 h 391"/>
                                <a:gd name="T6" fmla="*/ 0 w 216"/>
                                <a:gd name="T7" fmla="*/ 0 h 391"/>
                                <a:gd name="T8" fmla="*/ 0 w 216"/>
                                <a:gd name="T9" fmla="*/ 0 h 391"/>
                                <a:gd name="T10" fmla="*/ 0 w 216"/>
                                <a:gd name="T11" fmla="*/ 0 h 391"/>
                                <a:gd name="T12" fmla="*/ 0 w 216"/>
                                <a:gd name="T13" fmla="*/ 0 h 391"/>
                                <a:gd name="T14" fmla="*/ 0 w 216"/>
                                <a:gd name="T15" fmla="*/ 0 h 391"/>
                                <a:gd name="T16" fmla="*/ 0 w 216"/>
                                <a:gd name="T17" fmla="*/ 0 h 391"/>
                                <a:gd name="T18" fmla="*/ 0 w 216"/>
                                <a:gd name="T19" fmla="*/ 0 h 391"/>
                                <a:gd name="T20" fmla="*/ 0 w 216"/>
                                <a:gd name="T21" fmla="*/ 0 h 391"/>
                                <a:gd name="T22" fmla="*/ 0 w 216"/>
                                <a:gd name="T23" fmla="*/ 0 h 391"/>
                                <a:gd name="T24" fmla="*/ 0 w 216"/>
                                <a:gd name="T25" fmla="*/ 0 h 391"/>
                                <a:gd name="T26" fmla="*/ 0 w 216"/>
                                <a:gd name="T27" fmla="*/ 0 h 391"/>
                                <a:gd name="T28" fmla="*/ 0 w 216"/>
                                <a:gd name="T29" fmla="*/ 0 h 391"/>
                                <a:gd name="T30" fmla="*/ 0 w 216"/>
                                <a:gd name="T31" fmla="*/ 0 h 391"/>
                                <a:gd name="T32" fmla="*/ 0 w 216"/>
                                <a:gd name="T33" fmla="*/ 0 h 391"/>
                                <a:gd name="T34" fmla="*/ 0 w 216"/>
                                <a:gd name="T35" fmla="*/ 0 h 39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6"/>
                                <a:gd name="T55" fmla="*/ 0 h 391"/>
                                <a:gd name="T56" fmla="*/ 216 w 216"/>
                                <a:gd name="T57" fmla="*/ 391 h 39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6" h="391">
                                  <a:moveTo>
                                    <a:pt x="0" y="0"/>
                                  </a:moveTo>
                                  <a:lnTo>
                                    <a:pt x="24" y="4"/>
                                  </a:lnTo>
                                  <a:lnTo>
                                    <a:pt x="47" y="9"/>
                                  </a:lnTo>
                                  <a:lnTo>
                                    <a:pt x="73" y="18"/>
                                  </a:lnTo>
                                  <a:lnTo>
                                    <a:pt x="93" y="29"/>
                                  </a:lnTo>
                                  <a:lnTo>
                                    <a:pt x="112" y="41"/>
                                  </a:lnTo>
                                  <a:lnTo>
                                    <a:pt x="128" y="65"/>
                                  </a:lnTo>
                                  <a:lnTo>
                                    <a:pt x="142" y="87"/>
                                  </a:lnTo>
                                  <a:lnTo>
                                    <a:pt x="152" y="114"/>
                                  </a:lnTo>
                                  <a:lnTo>
                                    <a:pt x="162" y="146"/>
                                  </a:lnTo>
                                  <a:lnTo>
                                    <a:pt x="171" y="182"/>
                                  </a:lnTo>
                                  <a:lnTo>
                                    <a:pt x="174" y="222"/>
                                  </a:lnTo>
                                  <a:lnTo>
                                    <a:pt x="177" y="276"/>
                                  </a:lnTo>
                                  <a:lnTo>
                                    <a:pt x="180" y="314"/>
                                  </a:lnTo>
                                  <a:lnTo>
                                    <a:pt x="188" y="347"/>
                                  </a:lnTo>
                                  <a:lnTo>
                                    <a:pt x="201" y="372"/>
                                  </a:lnTo>
                                  <a:lnTo>
                                    <a:pt x="216" y="391"/>
                                  </a:lnTo>
                                  <a:lnTo>
                                    <a:pt x="214" y="390"/>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316" name="Freeform 71">
                              <a:extLst>
                                <a:ext uri="{FF2B5EF4-FFF2-40B4-BE49-F238E27FC236}">
                                  <a16:creationId xmlns:a16="http://schemas.microsoft.com/office/drawing/2014/main" id="{123CE3FE-213B-42DF-9AFB-B032BC29D231}"/>
                                </a:ext>
                              </a:extLst>
                            </p:cNvPr>
                            <p:cNvSpPr>
                              <a:spLocks/>
                            </p:cNvSpPr>
                            <p:nvPr/>
                          </p:nvSpPr>
                          <p:spPr bwMode="auto">
                            <a:xfrm>
                              <a:off x="2225" y="1728"/>
                              <a:ext cx="74" cy="131"/>
                            </a:xfrm>
                            <a:custGeom>
                              <a:avLst/>
                              <a:gdLst>
                                <a:gd name="T0" fmla="*/ 0 w 371"/>
                                <a:gd name="T1" fmla="*/ 0 h 657"/>
                                <a:gd name="T2" fmla="*/ 0 w 371"/>
                                <a:gd name="T3" fmla="*/ 0 h 657"/>
                                <a:gd name="T4" fmla="*/ 0 w 371"/>
                                <a:gd name="T5" fmla="*/ 0 h 657"/>
                                <a:gd name="T6" fmla="*/ 0 w 371"/>
                                <a:gd name="T7" fmla="*/ 0 h 657"/>
                                <a:gd name="T8" fmla="*/ 0 w 371"/>
                                <a:gd name="T9" fmla="*/ 0 h 657"/>
                                <a:gd name="T10" fmla="*/ 0 w 371"/>
                                <a:gd name="T11" fmla="*/ 0 h 657"/>
                                <a:gd name="T12" fmla="*/ 0 w 371"/>
                                <a:gd name="T13" fmla="*/ 0 h 657"/>
                                <a:gd name="T14" fmla="*/ 0 w 371"/>
                                <a:gd name="T15" fmla="*/ 0 h 657"/>
                                <a:gd name="T16" fmla="*/ 0 w 371"/>
                                <a:gd name="T17" fmla="*/ 0 h 657"/>
                                <a:gd name="T18" fmla="*/ 0 w 371"/>
                                <a:gd name="T19" fmla="*/ 0 h 657"/>
                                <a:gd name="T20" fmla="*/ 0 w 371"/>
                                <a:gd name="T21" fmla="*/ 0 h 657"/>
                                <a:gd name="T22" fmla="*/ 0 w 371"/>
                                <a:gd name="T23" fmla="*/ 0 h 657"/>
                                <a:gd name="T24" fmla="*/ 0 w 371"/>
                                <a:gd name="T25" fmla="*/ 0 h 657"/>
                                <a:gd name="T26" fmla="*/ 0 w 371"/>
                                <a:gd name="T27" fmla="*/ 0 h 657"/>
                                <a:gd name="T28" fmla="*/ 0 w 371"/>
                                <a:gd name="T29" fmla="*/ 0 h 657"/>
                                <a:gd name="T30" fmla="*/ 0 w 371"/>
                                <a:gd name="T31" fmla="*/ 0 h 657"/>
                                <a:gd name="T32" fmla="*/ 0 w 371"/>
                                <a:gd name="T33" fmla="*/ 0 h 657"/>
                                <a:gd name="T34" fmla="*/ 0 w 371"/>
                                <a:gd name="T35" fmla="*/ 0 h 6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71"/>
                                <a:gd name="T55" fmla="*/ 0 h 657"/>
                                <a:gd name="T56" fmla="*/ 371 w 371"/>
                                <a:gd name="T57" fmla="*/ 657 h 6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71" h="657">
                                  <a:moveTo>
                                    <a:pt x="0" y="0"/>
                                  </a:moveTo>
                                  <a:lnTo>
                                    <a:pt x="26" y="25"/>
                                  </a:lnTo>
                                  <a:lnTo>
                                    <a:pt x="60" y="56"/>
                                  </a:lnTo>
                                  <a:lnTo>
                                    <a:pt x="84" y="86"/>
                                  </a:lnTo>
                                  <a:lnTo>
                                    <a:pt x="108" y="120"/>
                                  </a:lnTo>
                                  <a:lnTo>
                                    <a:pt x="132" y="159"/>
                                  </a:lnTo>
                                  <a:lnTo>
                                    <a:pt x="154" y="196"/>
                                  </a:lnTo>
                                  <a:lnTo>
                                    <a:pt x="176" y="236"/>
                                  </a:lnTo>
                                  <a:lnTo>
                                    <a:pt x="195" y="272"/>
                                  </a:lnTo>
                                  <a:lnTo>
                                    <a:pt x="213" y="313"/>
                                  </a:lnTo>
                                  <a:lnTo>
                                    <a:pt x="230" y="357"/>
                                  </a:lnTo>
                                  <a:lnTo>
                                    <a:pt x="247" y="409"/>
                                  </a:lnTo>
                                  <a:lnTo>
                                    <a:pt x="261" y="452"/>
                                  </a:lnTo>
                                  <a:lnTo>
                                    <a:pt x="277" y="496"/>
                                  </a:lnTo>
                                  <a:lnTo>
                                    <a:pt x="292" y="533"/>
                                  </a:lnTo>
                                  <a:lnTo>
                                    <a:pt x="312" y="577"/>
                                  </a:lnTo>
                                  <a:lnTo>
                                    <a:pt x="338" y="616"/>
                                  </a:lnTo>
                                  <a:lnTo>
                                    <a:pt x="371" y="657"/>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6287" name="Group 72">
                          <a:extLst>
                            <a:ext uri="{FF2B5EF4-FFF2-40B4-BE49-F238E27FC236}">
                              <a16:creationId xmlns:a16="http://schemas.microsoft.com/office/drawing/2014/main" id="{606D5767-04FC-4A35-B0CE-384F8A08B4C0}"/>
                            </a:ext>
                          </a:extLst>
                        </p:cNvPr>
                        <p:cNvGrpSpPr>
                          <a:grpSpLocks/>
                        </p:cNvGrpSpPr>
                        <p:nvPr/>
                      </p:nvGrpSpPr>
                      <p:grpSpPr bwMode="auto">
                        <a:xfrm>
                          <a:off x="2045" y="1723"/>
                          <a:ext cx="244" cy="215"/>
                          <a:chOff x="2045" y="1723"/>
                          <a:chExt cx="244" cy="215"/>
                        </a:xfrm>
                      </p:grpSpPr>
                      <p:grpSp>
                        <p:nvGrpSpPr>
                          <p:cNvPr id="36288" name="Group 73">
                            <a:extLst>
                              <a:ext uri="{FF2B5EF4-FFF2-40B4-BE49-F238E27FC236}">
                                <a16:creationId xmlns:a16="http://schemas.microsoft.com/office/drawing/2014/main" id="{0E1F3170-05D1-4121-8E23-859F067BA2FB}"/>
                              </a:ext>
                            </a:extLst>
                          </p:cNvPr>
                          <p:cNvGrpSpPr>
                            <a:grpSpLocks/>
                          </p:cNvGrpSpPr>
                          <p:nvPr/>
                        </p:nvGrpSpPr>
                        <p:grpSpPr bwMode="auto">
                          <a:xfrm>
                            <a:off x="2045" y="1723"/>
                            <a:ext cx="244" cy="215"/>
                            <a:chOff x="2045" y="1723"/>
                            <a:chExt cx="244" cy="215"/>
                          </a:xfrm>
                        </p:grpSpPr>
                        <p:grpSp>
                          <p:nvGrpSpPr>
                            <p:cNvPr id="36293" name="Group 74">
                              <a:extLst>
                                <a:ext uri="{FF2B5EF4-FFF2-40B4-BE49-F238E27FC236}">
                                  <a16:creationId xmlns:a16="http://schemas.microsoft.com/office/drawing/2014/main" id="{178B5C16-B476-495C-89BC-C1038BF5274F}"/>
                                </a:ext>
                              </a:extLst>
                            </p:cNvPr>
                            <p:cNvGrpSpPr>
                              <a:grpSpLocks/>
                            </p:cNvGrpSpPr>
                            <p:nvPr/>
                          </p:nvGrpSpPr>
                          <p:grpSpPr bwMode="auto">
                            <a:xfrm>
                              <a:off x="2045" y="1723"/>
                              <a:ext cx="244" cy="215"/>
                              <a:chOff x="2045" y="1723"/>
                              <a:chExt cx="244" cy="215"/>
                            </a:xfrm>
                          </p:grpSpPr>
                          <p:grpSp>
                            <p:nvGrpSpPr>
                              <p:cNvPr id="36300" name="Group 75">
                                <a:extLst>
                                  <a:ext uri="{FF2B5EF4-FFF2-40B4-BE49-F238E27FC236}">
                                    <a16:creationId xmlns:a16="http://schemas.microsoft.com/office/drawing/2014/main" id="{35564AE7-FD04-47DA-967A-FC5835508CC8}"/>
                                  </a:ext>
                                </a:extLst>
                              </p:cNvPr>
                              <p:cNvGrpSpPr>
                                <a:grpSpLocks/>
                              </p:cNvGrpSpPr>
                              <p:nvPr/>
                            </p:nvGrpSpPr>
                            <p:grpSpPr bwMode="auto">
                              <a:xfrm>
                                <a:off x="2045" y="1723"/>
                                <a:ext cx="244" cy="215"/>
                                <a:chOff x="2045" y="1723"/>
                                <a:chExt cx="244" cy="215"/>
                              </a:xfrm>
                            </p:grpSpPr>
                            <p:grpSp>
                              <p:nvGrpSpPr>
                                <p:cNvPr id="36306" name="Group 76">
                                  <a:extLst>
                                    <a:ext uri="{FF2B5EF4-FFF2-40B4-BE49-F238E27FC236}">
                                      <a16:creationId xmlns:a16="http://schemas.microsoft.com/office/drawing/2014/main" id="{B980C045-0FB6-4DFC-A04A-DD115B310AD2}"/>
                                    </a:ext>
                                  </a:extLst>
                                </p:cNvPr>
                                <p:cNvGrpSpPr>
                                  <a:grpSpLocks/>
                                </p:cNvGrpSpPr>
                                <p:nvPr/>
                              </p:nvGrpSpPr>
                              <p:grpSpPr bwMode="auto">
                                <a:xfrm>
                                  <a:off x="2045" y="1723"/>
                                  <a:ext cx="244" cy="215"/>
                                  <a:chOff x="2045" y="1723"/>
                                  <a:chExt cx="244" cy="215"/>
                                </a:xfrm>
                              </p:grpSpPr>
                              <p:sp>
                                <p:nvSpPr>
                                  <p:cNvPr id="36308" name="Freeform 77">
                                    <a:extLst>
                                      <a:ext uri="{FF2B5EF4-FFF2-40B4-BE49-F238E27FC236}">
                                        <a16:creationId xmlns:a16="http://schemas.microsoft.com/office/drawing/2014/main" id="{12A5E2E2-5A18-4DFD-9673-B5E44F40AA47}"/>
                                      </a:ext>
                                    </a:extLst>
                                  </p:cNvPr>
                                  <p:cNvSpPr>
                                    <a:spLocks/>
                                  </p:cNvSpPr>
                                  <p:nvPr/>
                                </p:nvSpPr>
                                <p:spPr bwMode="auto">
                                  <a:xfrm>
                                    <a:off x="2045" y="1723"/>
                                    <a:ext cx="244" cy="215"/>
                                  </a:xfrm>
                                  <a:custGeom>
                                    <a:avLst/>
                                    <a:gdLst>
                                      <a:gd name="T0" fmla="*/ 0 w 1224"/>
                                      <a:gd name="T1" fmla="*/ 0 h 1076"/>
                                      <a:gd name="T2" fmla="*/ 0 w 1224"/>
                                      <a:gd name="T3" fmla="*/ 0 h 1076"/>
                                      <a:gd name="T4" fmla="*/ 0 w 1224"/>
                                      <a:gd name="T5" fmla="*/ 0 h 1076"/>
                                      <a:gd name="T6" fmla="*/ 0 w 1224"/>
                                      <a:gd name="T7" fmla="*/ 0 h 1076"/>
                                      <a:gd name="T8" fmla="*/ 0 w 1224"/>
                                      <a:gd name="T9" fmla="*/ 0 h 1076"/>
                                      <a:gd name="T10" fmla="*/ 0 w 1224"/>
                                      <a:gd name="T11" fmla="*/ 0 h 1076"/>
                                      <a:gd name="T12" fmla="*/ 0 w 1224"/>
                                      <a:gd name="T13" fmla="*/ 0 h 1076"/>
                                      <a:gd name="T14" fmla="*/ 0 w 1224"/>
                                      <a:gd name="T15" fmla="*/ 0 h 1076"/>
                                      <a:gd name="T16" fmla="*/ 0 w 1224"/>
                                      <a:gd name="T17" fmla="*/ 0 h 1076"/>
                                      <a:gd name="T18" fmla="*/ 0 w 1224"/>
                                      <a:gd name="T19" fmla="*/ 0 h 1076"/>
                                      <a:gd name="T20" fmla="*/ 0 w 1224"/>
                                      <a:gd name="T21" fmla="*/ 0 h 1076"/>
                                      <a:gd name="T22" fmla="*/ 0 w 1224"/>
                                      <a:gd name="T23" fmla="*/ 0 h 1076"/>
                                      <a:gd name="T24" fmla="*/ 0 w 1224"/>
                                      <a:gd name="T25" fmla="*/ 0 h 1076"/>
                                      <a:gd name="T26" fmla="*/ 0 w 1224"/>
                                      <a:gd name="T27" fmla="*/ 0 h 1076"/>
                                      <a:gd name="T28" fmla="*/ 0 w 1224"/>
                                      <a:gd name="T29" fmla="*/ 0 h 1076"/>
                                      <a:gd name="T30" fmla="*/ 0 w 1224"/>
                                      <a:gd name="T31" fmla="*/ 0 h 1076"/>
                                      <a:gd name="T32" fmla="*/ 0 w 1224"/>
                                      <a:gd name="T33" fmla="*/ 0 h 1076"/>
                                      <a:gd name="T34" fmla="*/ 0 w 1224"/>
                                      <a:gd name="T35" fmla="*/ 0 h 1076"/>
                                      <a:gd name="T36" fmla="*/ 0 w 1224"/>
                                      <a:gd name="T37" fmla="*/ 0 h 1076"/>
                                      <a:gd name="T38" fmla="*/ 0 w 1224"/>
                                      <a:gd name="T39" fmla="*/ 0 h 1076"/>
                                      <a:gd name="T40" fmla="*/ 0 w 1224"/>
                                      <a:gd name="T41" fmla="*/ 0 h 1076"/>
                                      <a:gd name="T42" fmla="*/ 0 w 1224"/>
                                      <a:gd name="T43" fmla="*/ 0 h 1076"/>
                                      <a:gd name="T44" fmla="*/ 0 w 1224"/>
                                      <a:gd name="T45" fmla="*/ 0 h 1076"/>
                                      <a:gd name="T46" fmla="*/ 0 w 1224"/>
                                      <a:gd name="T47" fmla="*/ 0 h 1076"/>
                                      <a:gd name="T48" fmla="*/ 0 w 1224"/>
                                      <a:gd name="T49" fmla="*/ 0 h 1076"/>
                                      <a:gd name="T50" fmla="*/ 0 w 1224"/>
                                      <a:gd name="T51" fmla="*/ 0 h 1076"/>
                                      <a:gd name="T52" fmla="*/ 0 w 1224"/>
                                      <a:gd name="T53" fmla="*/ 0 h 1076"/>
                                      <a:gd name="T54" fmla="*/ 0 w 1224"/>
                                      <a:gd name="T55" fmla="*/ 0 h 1076"/>
                                      <a:gd name="T56" fmla="*/ 0 w 1224"/>
                                      <a:gd name="T57" fmla="*/ 0 h 1076"/>
                                      <a:gd name="T58" fmla="*/ 0 w 1224"/>
                                      <a:gd name="T59" fmla="*/ 0 h 1076"/>
                                      <a:gd name="T60" fmla="*/ 0 w 1224"/>
                                      <a:gd name="T61" fmla="*/ 0 h 1076"/>
                                      <a:gd name="T62" fmla="*/ 0 w 1224"/>
                                      <a:gd name="T63" fmla="*/ 0 h 1076"/>
                                      <a:gd name="T64" fmla="*/ 0 w 1224"/>
                                      <a:gd name="T65" fmla="*/ 0 h 1076"/>
                                      <a:gd name="T66" fmla="*/ 0 w 1224"/>
                                      <a:gd name="T67" fmla="*/ 0 h 1076"/>
                                      <a:gd name="T68" fmla="*/ 0 w 1224"/>
                                      <a:gd name="T69" fmla="*/ 0 h 1076"/>
                                      <a:gd name="T70" fmla="*/ 0 w 1224"/>
                                      <a:gd name="T71" fmla="*/ 0 h 1076"/>
                                      <a:gd name="T72" fmla="*/ 0 w 1224"/>
                                      <a:gd name="T73" fmla="*/ 0 h 1076"/>
                                      <a:gd name="T74" fmla="*/ 0 w 1224"/>
                                      <a:gd name="T75" fmla="*/ 0 h 1076"/>
                                      <a:gd name="T76" fmla="*/ 0 w 1224"/>
                                      <a:gd name="T77" fmla="*/ 0 h 1076"/>
                                      <a:gd name="T78" fmla="*/ 0 w 1224"/>
                                      <a:gd name="T79" fmla="*/ 0 h 1076"/>
                                      <a:gd name="T80" fmla="*/ 0 w 1224"/>
                                      <a:gd name="T81" fmla="*/ 0 h 1076"/>
                                      <a:gd name="T82" fmla="*/ 0 w 1224"/>
                                      <a:gd name="T83" fmla="*/ 0 h 1076"/>
                                      <a:gd name="T84" fmla="*/ 0 w 1224"/>
                                      <a:gd name="T85" fmla="*/ 0 h 1076"/>
                                      <a:gd name="T86" fmla="*/ 0 w 1224"/>
                                      <a:gd name="T87" fmla="*/ 0 h 1076"/>
                                      <a:gd name="T88" fmla="*/ 0 w 1224"/>
                                      <a:gd name="T89" fmla="*/ 0 h 1076"/>
                                      <a:gd name="T90" fmla="*/ 0 w 1224"/>
                                      <a:gd name="T91" fmla="*/ 0 h 1076"/>
                                      <a:gd name="T92" fmla="*/ 0 w 1224"/>
                                      <a:gd name="T93" fmla="*/ 0 h 1076"/>
                                      <a:gd name="T94" fmla="*/ 0 w 1224"/>
                                      <a:gd name="T95" fmla="*/ 0 h 1076"/>
                                      <a:gd name="T96" fmla="*/ 0 w 1224"/>
                                      <a:gd name="T97" fmla="*/ 0 h 1076"/>
                                      <a:gd name="T98" fmla="*/ 0 w 1224"/>
                                      <a:gd name="T99" fmla="*/ 0 h 1076"/>
                                      <a:gd name="T100" fmla="*/ 0 w 1224"/>
                                      <a:gd name="T101" fmla="*/ 0 h 1076"/>
                                      <a:gd name="T102" fmla="*/ 0 w 1224"/>
                                      <a:gd name="T103" fmla="*/ 0 h 1076"/>
                                      <a:gd name="T104" fmla="*/ 0 w 1224"/>
                                      <a:gd name="T105" fmla="*/ 0 h 1076"/>
                                      <a:gd name="T106" fmla="*/ 0 w 1224"/>
                                      <a:gd name="T107" fmla="*/ 0 h 1076"/>
                                      <a:gd name="T108" fmla="*/ 0 w 1224"/>
                                      <a:gd name="T109" fmla="*/ 0 h 1076"/>
                                      <a:gd name="T110" fmla="*/ 0 w 1224"/>
                                      <a:gd name="T111" fmla="*/ 0 h 1076"/>
                                      <a:gd name="T112" fmla="*/ 0 w 1224"/>
                                      <a:gd name="T113" fmla="*/ 0 h 1076"/>
                                      <a:gd name="T114" fmla="*/ 0 w 1224"/>
                                      <a:gd name="T115" fmla="*/ 0 h 10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24"/>
                                      <a:gd name="T175" fmla="*/ 0 h 1076"/>
                                      <a:gd name="T176" fmla="*/ 1224 w 1224"/>
                                      <a:gd name="T177" fmla="*/ 1076 h 10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24" h="1076">
                                        <a:moveTo>
                                          <a:pt x="95" y="86"/>
                                        </a:moveTo>
                                        <a:lnTo>
                                          <a:pt x="127" y="60"/>
                                        </a:lnTo>
                                        <a:lnTo>
                                          <a:pt x="158" y="37"/>
                                        </a:lnTo>
                                        <a:lnTo>
                                          <a:pt x="193" y="18"/>
                                        </a:lnTo>
                                        <a:lnTo>
                                          <a:pt x="234" y="6"/>
                                        </a:lnTo>
                                        <a:lnTo>
                                          <a:pt x="269" y="2"/>
                                        </a:lnTo>
                                        <a:lnTo>
                                          <a:pt x="309" y="0"/>
                                        </a:lnTo>
                                        <a:lnTo>
                                          <a:pt x="367" y="5"/>
                                        </a:lnTo>
                                        <a:lnTo>
                                          <a:pt x="424" y="17"/>
                                        </a:lnTo>
                                        <a:lnTo>
                                          <a:pt x="460" y="42"/>
                                        </a:lnTo>
                                        <a:lnTo>
                                          <a:pt x="488" y="77"/>
                                        </a:lnTo>
                                        <a:lnTo>
                                          <a:pt x="512" y="119"/>
                                        </a:lnTo>
                                        <a:lnTo>
                                          <a:pt x="537" y="159"/>
                                        </a:lnTo>
                                        <a:lnTo>
                                          <a:pt x="567" y="193"/>
                                        </a:lnTo>
                                        <a:lnTo>
                                          <a:pt x="593" y="220"/>
                                        </a:lnTo>
                                        <a:lnTo>
                                          <a:pt x="628" y="260"/>
                                        </a:lnTo>
                                        <a:lnTo>
                                          <a:pt x="642" y="297"/>
                                        </a:lnTo>
                                        <a:lnTo>
                                          <a:pt x="646" y="326"/>
                                        </a:lnTo>
                                        <a:lnTo>
                                          <a:pt x="642" y="342"/>
                                        </a:lnTo>
                                        <a:lnTo>
                                          <a:pt x="633" y="370"/>
                                        </a:lnTo>
                                        <a:lnTo>
                                          <a:pt x="618" y="396"/>
                                        </a:lnTo>
                                        <a:lnTo>
                                          <a:pt x="596" y="424"/>
                                        </a:lnTo>
                                        <a:lnTo>
                                          <a:pt x="570" y="461"/>
                                        </a:lnTo>
                                        <a:lnTo>
                                          <a:pt x="546" y="489"/>
                                        </a:lnTo>
                                        <a:lnTo>
                                          <a:pt x="527" y="520"/>
                                        </a:lnTo>
                                        <a:lnTo>
                                          <a:pt x="519" y="538"/>
                                        </a:lnTo>
                                        <a:lnTo>
                                          <a:pt x="518" y="550"/>
                                        </a:lnTo>
                                        <a:lnTo>
                                          <a:pt x="523" y="559"/>
                                        </a:lnTo>
                                        <a:lnTo>
                                          <a:pt x="533" y="563"/>
                                        </a:lnTo>
                                        <a:lnTo>
                                          <a:pt x="542" y="561"/>
                                        </a:lnTo>
                                        <a:lnTo>
                                          <a:pt x="552" y="552"/>
                                        </a:lnTo>
                                        <a:lnTo>
                                          <a:pt x="565" y="532"/>
                                        </a:lnTo>
                                        <a:lnTo>
                                          <a:pt x="585" y="502"/>
                                        </a:lnTo>
                                        <a:lnTo>
                                          <a:pt x="609" y="470"/>
                                        </a:lnTo>
                                        <a:lnTo>
                                          <a:pt x="631" y="442"/>
                                        </a:lnTo>
                                        <a:lnTo>
                                          <a:pt x="653" y="417"/>
                                        </a:lnTo>
                                        <a:lnTo>
                                          <a:pt x="676" y="395"/>
                                        </a:lnTo>
                                        <a:lnTo>
                                          <a:pt x="687" y="388"/>
                                        </a:lnTo>
                                        <a:lnTo>
                                          <a:pt x="701" y="386"/>
                                        </a:lnTo>
                                        <a:lnTo>
                                          <a:pt x="714" y="390"/>
                                        </a:lnTo>
                                        <a:lnTo>
                                          <a:pt x="722" y="395"/>
                                        </a:lnTo>
                                        <a:lnTo>
                                          <a:pt x="737" y="421"/>
                                        </a:lnTo>
                                        <a:lnTo>
                                          <a:pt x="758" y="467"/>
                                        </a:lnTo>
                                        <a:lnTo>
                                          <a:pt x="781" y="520"/>
                                        </a:lnTo>
                                        <a:lnTo>
                                          <a:pt x="803" y="571"/>
                                        </a:lnTo>
                                        <a:lnTo>
                                          <a:pt x="825" y="614"/>
                                        </a:lnTo>
                                        <a:lnTo>
                                          <a:pt x="863" y="674"/>
                                        </a:lnTo>
                                        <a:lnTo>
                                          <a:pt x="902" y="734"/>
                                        </a:lnTo>
                                        <a:lnTo>
                                          <a:pt x="944" y="793"/>
                                        </a:lnTo>
                                        <a:lnTo>
                                          <a:pt x="983" y="839"/>
                                        </a:lnTo>
                                        <a:lnTo>
                                          <a:pt x="1027" y="874"/>
                                        </a:lnTo>
                                        <a:lnTo>
                                          <a:pt x="1069" y="910"/>
                                        </a:lnTo>
                                        <a:lnTo>
                                          <a:pt x="1108" y="941"/>
                                        </a:lnTo>
                                        <a:lnTo>
                                          <a:pt x="1150" y="972"/>
                                        </a:lnTo>
                                        <a:lnTo>
                                          <a:pt x="1202" y="1009"/>
                                        </a:lnTo>
                                        <a:lnTo>
                                          <a:pt x="1213" y="1021"/>
                                        </a:lnTo>
                                        <a:lnTo>
                                          <a:pt x="1223" y="1035"/>
                                        </a:lnTo>
                                        <a:lnTo>
                                          <a:pt x="1224" y="1045"/>
                                        </a:lnTo>
                                        <a:lnTo>
                                          <a:pt x="1219" y="1059"/>
                                        </a:lnTo>
                                        <a:lnTo>
                                          <a:pt x="1209" y="1067"/>
                                        </a:lnTo>
                                        <a:lnTo>
                                          <a:pt x="1194" y="1072"/>
                                        </a:lnTo>
                                        <a:lnTo>
                                          <a:pt x="1162" y="1075"/>
                                        </a:lnTo>
                                        <a:lnTo>
                                          <a:pt x="1125" y="1076"/>
                                        </a:lnTo>
                                        <a:lnTo>
                                          <a:pt x="1062" y="1071"/>
                                        </a:lnTo>
                                        <a:lnTo>
                                          <a:pt x="1003" y="1063"/>
                                        </a:lnTo>
                                        <a:lnTo>
                                          <a:pt x="951" y="1056"/>
                                        </a:lnTo>
                                        <a:lnTo>
                                          <a:pt x="888" y="1044"/>
                                        </a:lnTo>
                                        <a:lnTo>
                                          <a:pt x="826" y="1026"/>
                                        </a:lnTo>
                                        <a:lnTo>
                                          <a:pt x="778" y="1006"/>
                                        </a:lnTo>
                                        <a:lnTo>
                                          <a:pt x="735" y="981"/>
                                        </a:lnTo>
                                        <a:lnTo>
                                          <a:pt x="670" y="954"/>
                                        </a:lnTo>
                                        <a:lnTo>
                                          <a:pt x="603" y="921"/>
                                        </a:lnTo>
                                        <a:lnTo>
                                          <a:pt x="542" y="890"/>
                                        </a:lnTo>
                                        <a:lnTo>
                                          <a:pt x="496" y="856"/>
                                        </a:lnTo>
                                        <a:lnTo>
                                          <a:pt x="453" y="826"/>
                                        </a:lnTo>
                                        <a:lnTo>
                                          <a:pt x="413" y="796"/>
                                        </a:lnTo>
                                        <a:lnTo>
                                          <a:pt x="373" y="753"/>
                                        </a:lnTo>
                                        <a:lnTo>
                                          <a:pt x="340" y="720"/>
                                        </a:lnTo>
                                        <a:lnTo>
                                          <a:pt x="311" y="689"/>
                                        </a:lnTo>
                                        <a:lnTo>
                                          <a:pt x="306" y="675"/>
                                        </a:lnTo>
                                        <a:lnTo>
                                          <a:pt x="306" y="658"/>
                                        </a:lnTo>
                                        <a:lnTo>
                                          <a:pt x="317" y="641"/>
                                        </a:lnTo>
                                        <a:lnTo>
                                          <a:pt x="335" y="629"/>
                                        </a:lnTo>
                                        <a:lnTo>
                                          <a:pt x="358" y="620"/>
                                        </a:lnTo>
                                        <a:lnTo>
                                          <a:pt x="387" y="616"/>
                                        </a:lnTo>
                                        <a:lnTo>
                                          <a:pt x="421" y="621"/>
                                        </a:lnTo>
                                        <a:lnTo>
                                          <a:pt x="453" y="631"/>
                                        </a:lnTo>
                                        <a:lnTo>
                                          <a:pt x="467" y="635"/>
                                        </a:lnTo>
                                        <a:lnTo>
                                          <a:pt x="478" y="637"/>
                                        </a:lnTo>
                                        <a:lnTo>
                                          <a:pt x="485" y="634"/>
                                        </a:lnTo>
                                        <a:lnTo>
                                          <a:pt x="490" y="626"/>
                                        </a:lnTo>
                                        <a:lnTo>
                                          <a:pt x="488" y="616"/>
                                        </a:lnTo>
                                        <a:lnTo>
                                          <a:pt x="481" y="606"/>
                                        </a:lnTo>
                                        <a:lnTo>
                                          <a:pt x="454" y="593"/>
                                        </a:lnTo>
                                        <a:lnTo>
                                          <a:pt x="425" y="586"/>
                                        </a:lnTo>
                                        <a:lnTo>
                                          <a:pt x="395" y="583"/>
                                        </a:lnTo>
                                        <a:lnTo>
                                          <a:pt x="365" y="589"/>
                                        </a:lnTo>
                                        <a:lnTo>
                                          <a:pt x="327" y="599"/>
                                        </a:lnTo>
                                        <a:lnTo>
                                          <a:pt x="283" y="613"/>
                                        </a:lnTo>
                                        <a:lnTo>
                                          <a:pt x="249" y="623"/>
                                        </a:lnTo>
                                        <a:lnTo>
                                          <a:pt x="222" y="628"/>
                                        </a:lnTo>
                                        <a:lnTo>
                                          <a:pt x="196" y="624"/>
                                        </a:lnTo>
                                        <a:lnTo>
                                          <a:pt x="170" y="616"/>
                                        </a:lnTo>
                                        <a:lnTo>
                                          <a:pt x="142" y="602"/>
                                        </a:lnTo>
                                        <a:lnTo>
                                          <a:pt x="122" y="584"/>
                                        </a:lnTo>
                                        <a:lnTo>
                                          <a:pt x="100" y="561"/>
                                        </a:lnTo>
                                        <a:lnTo>
                                          <a:pt x="72" y="525"/>
                                        </a:lnTo>
                                        <a:lnTo>
                                          <a:pt x="41" y="477"/>
                                        </a:lnTo>
                                        <a:lnTo>
                                          <a:pt x="18" y="431"/>
                                        </a:lnTo>
                                        <a:lnTo>
                                          <a:pt x="3" y="387"/>
                                        </a:lnTo>
                                        <a:lnTo>
                                          <a:pt x="0" y="356"/>
                                        </a:lnTo>
                                        <a:lnTo>
                                          <a:pt x="4" y="327"/>
                                        </a:lnTo>
                                        <a:lnTo>
                                          <a:pt x="13" y="269"/>
                                        </a:lnTo>
                                        <a:lnTo>
                                          <a:pt x="23" y="205"/>
                                        </a:lnTo>
                                        <a:lnTo>
                                          <a:pt x="44" y="153"/>
                                        </a:lnTo>
                                        <a:lnTo>
                                          <a:pt x="69" y="116"/>
                                        </a:lnTo>
                                        <a:lnTo>
                                          <a:pt x="95" y="86"/>
                                        </a:lnTo>
                                        <a:close/>
                                      </a:path>
                                    </a:pathLst>
                                  </a:custGeom>
                                  <a:solidFill>
                                    <a:srgbClr val="FF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6309" name="Group 78">
                                    <a:extLst>
                                      <a:ext uri="{FF2B5EF4-FFF2-40B4-BE49-F238E27FC236}">
                                        <a16:creationId xmlns:a16="http://schemas.microsoft.com/office/drawing/2014/main" id="{1E369391-9739-4F1B-A61C-F7F2214C8660}"/>
                                      </a:ext>
                                    </a:extLst>
                                  </p:cNvPr>
                                  <p:cNvGrpSpPr>
                                    <a:grpSpLocks/>
                                  </p:cNvGrpSpPr>
                                  <p:nvPr/>
                                </p:nvGrpSpPr>
                                <p:grpSpPr bwMode="auto">
                                  <a:xfrm>
                                    <a:off x="2045" y="1723"/>
                                    <a:ext cx="244" cy="215"/>
                                    <a:chOff x="2045" y="1723"/>
                                    <a:chExt cx="244" cy="215"/>
                                  </a:xfrm>
                                </p:grpSpPr>
                                <p:sp>
                                  <p:nvSpPr>
                                    <p:cNvPr id="36310" name="Freeform 79">
                                      <a:extLst>
                                        <a:ext uri="{FF2B5EF4-FFF2-40B4-BE49-F238E27FC236}">
                                          <a16:creationId xmlns:a16="http://schemas.microsoft.com/office/drawing/2014/main" id="{18F69B1B-7909-4003-BADB-6634DE2345D3}"/>
                                        </a:ext>
                                      </a:extLst>
                                    </p:cNvPr>
                                    <p:cNvSpPr>
                                      <a:spLocks/>
                                    </p:cNvSpPr>
                                    <p:nvPr/>
                                  </p:nvSpPr>
                                  <p:spPr bwMode="auto">
                                    <a:xfrm>
                                      <a:off x="2105" y="1800"/>
                                      <a:ext cx="184" cy="138"/>
                                    </a:xfrm>
                                    <a:custGeom>
                                      <a:avLst/>
                                      <a:gdLst>
                                        <a:gd name="T0" fmla="*/ 0 w 919"/>
                                        <a:gd name="T1" fmla="*/ 0 h 689"/>
                                        <a:gd name="T2" fmla="*/ 0 w 919"/>
                                        <a:gd name="T3" fmla="*/ 0 h 689"/>
                                        <a:gd name="T4" fmla="*/ 0 w 919"/>
                                        <a:gd name="T5" fmla="*/ 0 h 689"/>
                                        <a:gd name="T6" fmla="*/ 0 w 919"/>
                                        <a:gd name="T7" fmla="*/ 0 h 689"/>
                                        <a:gd name="T8" fmla="*/ 0 w 919"/>
                                        <a:gd name="T9" fmla="*/ 0 h 689"/>
                                        <a:gd name="T10" fmla="*/ 0 w 919"/>
                                        <a:gd name="T11" fmla="*/ 0 h 689"/>
                                        <a:gd name="T12" fmla="*/ 0 w 919"/>
                                        <a:gd name="T13" fmla="*/ 0 h 689"/>
                                        <a:gd name="T14" fmla="*/ 0 w 919"/>
                                        <a:gd name="T15" fmla="*/ 0 h 689"/>
                                        <a:gd name="T16" fmla="*/ 0 w 919"/>
                                        <a:gd name="T17" fmla="*/ 0 h 689"/>
                                        <a:gd name="T18" fmla="*/ 0 w 919"/>
                                        <a:gd name="T19" fmla="*/ 0 h 689"/>
                                        <a:gd name="T20" fmla="*/ 0 w 919"/>
                                        <a:gd name="T21" fmla="*/ 0 h 689"/>
                                        <a:gd name="T22" fmla="*/ 0 w 919"/>
                                        <a:gd name="T23" fmla="*/ 0 h 689"/>
                                        <a:gd name="T24" fmla="*/ 0 w 919"/>
                                        <a:gd name="T25" fmla="*/ 0 h 689"/>
                                        <a:gd name="T26" fmla="*/ 0 w 919"/>
                                        <a:gd name="T27" fmla="*/ 0 h 689"/>
                                        <a:gd name="T28" fmla="*/ 0 w 919"/>
                                        <a:gd name="T29" fmla="*/ 0 h 689"/>
                                        <a:gd name="T30" fmla="*/ 0 w 919"/>
                                        <a:gd name="T31" fmla="*/ 0 h 689"/>
                                        <a:gd name="T32" fmla="*/ 0 w 919"/>
                                        <a:gd name="T33" fmla="*/ 0 h 689"/>
                                        <a:gd name="T34" fmla="*/ 0 w 919"/>
                                        <a:gd name="T35" fmla="*/ 0 h 689"/>
                                        <a:gd name="T36" fmla="*/ 0 w 919"/>
                                        <a:gd name="T37" fmla="*/ 0 h 689"/>
                                        <a:gd name="T38" fmla="*/ 0 w 919"/>
                                        <a:gd name="T39" fmla="*/ 0 h 689"/>
                                        <a:gd name="T40" fmla="*/ 0 w 919"/>
                                        <a:gd name="T41" fmla="*/ 0 h 689"/>
                                        <a:gd name="T42" fmla="*/ 0 w 919"/>
                                        <a:gd name="T43" fmla="*/ 0 h 689"/>
                                        <a:gd name="T44" fmla="*/ 0 w 919"/>
                                        <a:gd name="T45" fmla="*/ 0 h 689"/>
                                        <a:gd name="T46" fmla="*/ 0 w 919"/>
                                        <a:gd name="T47" fmla="*/ 0 h 689"/>
                                        <a:gd name="T48" fmla="*/ 0 w 919"/>
                                        <a:gd name="T49" fmla="*/ 0 h 689"/>
                                        <a:gd name="T50" fmla="*/ 0 w 919"/>
                                        <a:gd name="T51" fmla="*/ 0 h 689"/>
                                        <a:gd name="T52" fmla="*/ 0 w 919"/>
                                        <a:gd name="T53" fmla="*/ 0 h 689"/>
                                        <a:gd name="T54" fmla="*/ 0 w 919"/>
                                        <a:gd name="T55" fmla="*/ 0 h 689"/>
                                        <a:gd name="T56" fmla="*/ 0 w 919"/>
                                        <a:gd name="T57" fmla="*/ 0 h 689"/>
                                        <a:gd name="T58" fmla="*/ 0 w 919"/>
                                        <a:gd name="T59" fmla="*/ 0 h 689"/>
                                        <a:gd name="T60" fmla="*/ 0 w 919"/>
                                        <a:gd name="T61" fmla="*/ 0 h 689"/>
                                        <a:gd name="T62" fmla="*/ 0 w 919"/>
                                        <a:gd name="T63" fmla="*/ 0 h 689"/>
                                        <a:gd name="T64" fmla="*/ 0 w 919"/>
                                        <a:gd name="T65" fmla="*/ 0 h 689"/>
                                        <a:gd name="T66" fmla="*/ 0 w 919"/>
                                        <a:gd name="T67" fmla="*/ 0 h 689"/>
                                        <a:gd name="T68" fmla="*/ 0 w 919"/>
                                        <a:gd name="T69" fmla="*/ 0 h 689"/>
                                        <a:gd name="T70" fmla="*/ 0 w 919"/>
                                        <a:gd name="T71" fmla="*/ 0 h 689"/>
                                        <a:gd name="T72" fmla="*/ 0 w 919"/>
                                        <a:gd name="T73" fmla="*/ 0 h 689"/>
                                        <a:gd name="T74" fmla="*/ 0 w 919"/>
                                        <a:gd name="T75" fmla="*/ 0 h 689"/>
                                        <a:gd name="T76" fmla="*/ 0 w 919"/>
                                        <a:gd name="T77" fmla="*/ 0 h 689"/>
                                        <a:gd name="T78" fmla="*/ 0 w 919"/>
                                        <a:gd name="T79" fmla="*/ 0 h 689"/>
                                        <a:gd name="T80" fmla="*/ 0 w 919"/>
                                        <a:gd name="T81" fmla="*/ 0 h 689"/>
                                        <a:gd name="T82" fmla="*/ 0 w 919"/>
                                        <a:gd name="T83" fmla="*/ 0 h 689"/>
                                        <a:gd name="T84" fmla="*/ 0 w 919"/>
                                        <a:gd name="T85" fmla="*/ 0 h 689"/>
                                        <a:gd name="T86" fmla="*/ 0 w 919"/>
                                        <a:gd name="T87" fmla="*/ 0 h 689"/>
                                        <a:gd name="T88" fmla="*/ 0 w 919"/>
                                        <a:gd name="T89" fmla="*/ 0 h 689"/>
                                        <a:gd name="T90" fmla="*/ 0 w 919"/>
                                        <a:gd name="T91" fmla="*/ 0 h 689"/>
                                        <a:gd name="T92" fmla="*/ 0 w 919"/>
                                        <a:gd name="T93" fmla="*/ 0 h 689"/>
                                        <a:gd name="T94" fmla="*/ 0 w 919"/>
                                        <a:gd name="T95" fmla="*/ 0 h 689"/>
                                        <a:gd name="T96" fmla="*/ 0 w 919"/>
                                        <a:gd name="T97" fmla="*/ 0 h 689"/>
                                        <a:gd name="T98" fmla="*/ 0 w 919"/>
                                        <a:gd name="T99" fmla="*/ 0 h 689"/>
                                        <a:gd name="T100" fmla="*/ 0 w 919"/>
                                        <a:gd name="T101" fmla="*/ 0 h 689"/>
                                        <a:gd name="T102" fmla="*/ 0 w 919"/>
                                        <a:gd name="T103" fmla="*/ 0 h 689"/>
                                        <a:gd name="T104" fmla="*/ 0 w 919"/>
                                        <a:gd name="T105" fmla="*/ 0 h 689"/>
                                        <a:gd name="T106" fmla="*/ 0 w 919"/>
                                        <a:gd name="T107" fmla="*/ 0 h 689"/>
                                        <a:gd name="T108" fmla="*/ 0 w 919"/>
                                        <a:gd name="T109" fmla="*/ 0 h 689"/>
                                        <a:gd name="T110" fmla="*/ 0 w 919"/>
                                        <a:gd name="T111" fmla="*/ 0 h 689"/>
                                        <a:gd name="T112" fmla="*/ 0 w 919"/>
                                        <a:gd name="T113" fmla="*/ 0 h 689"/>
                                        <a:gd name="T114" fmla="*/ 0 w 919"/>
                                        <a:gd name="T115" fmla="*/ 0 h 689"/>
                                        <a:gd name="T116" fmla="*/ 0 w 919"/>
                                        <a:gd name="T117" fmla="*/ 0 h 689"/>
                                        <a:gd name="T118" fmla="*/ 0 w 919"/>
                                        <a:gd name="T119" fmla="*/ 0 h 689"/>
                                        <a:gd name="T120" fmla="*/ 0 w 919"/>
                                        <a:gd name="T121" fmla="*/ 0 h 689"/>
                                        <a:gd name="T122" fmla="*/ 0 w 919"/>
                                        <a:gd name="T123" fmla="*/ 0 h 689"/>
                                        <a:gd name="T124" fmla="*/ 0 w 919"/>
                                        <a:gd name="T125" fmla="*/ 0 h 6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19"/>
                                        <a:gd name="T190" fmla="*/ 0 h 689"/>
                                        <a:gd name="T191" fmla="*/ 919 w 919"/>
                                        <a:gd name="T192" fmla="*/ 689 h 68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19" h="689">
                                          <a:moveTo>
                                            <a:pt x="304" y="84"/>
                                          </a:moveTo>
                                          <a:lnTo>
                                            <a:pt x="326" y="56"/>
                                          </a:lnTo>
                                          <a:lnTo>
                                            <a:pt x="348" y="31"/>
                                          </a:lnTo>
                                          <a:lnTo>
                                            <a:pt x="371" y="9"/>
                                          </a:lnTo>
                                          <a:lnTo>
                                            <a:pt x="382" y="2"/>
                                          </a:lnTo>
                                          <a:lnTo>
                                            <a:pt x="396" y="0"/>
                                          </a:lnTo>
                                          <a:lnTo>
                                            <a:pt x="409" y="4"/>
                                          </a:lnTo>
                                          <a:lnTo>
                                            <a:pt x="417" y="9"/>
                                          </a:lnTo>
                                          <a:lnTo>
                                            <a:pt x="432" y="35"/>
                                          </a:lnTo>
                                          <a:lnTo>
                                            <a:pt x="453" y="81"/>
                                          </a:lnTo>
                                          <a:lnTo>
                                            <a:pt x="476" y="134"/>
                                          </a:lnTo>
                                          <a:lnTo>
                                            <a:pt x="498" y="184"/>
                                          </a:lnTo>
                                          <a:lnTo>
                                            <a:pt x="519" y="227"/>
                                          </a:lnTo>
                                          <a:lnTo>
                                            <a:pt x="558" y="287"/>
                                          </a:lnTo>
                                          <a:lnTo>
                                            <a:pt x="597" y="347"/>
                                          </a:lnTo>
                                          <a:lnTo>
                                            <a:pt x="640" y="406"/>
                                          </a:lnTo>
                                          <a:lnTo>
                                            <a:pt x="679" y="453"/>
                                          </a:lnTo>
                                          <a:lnTo>
                                            <a:pt x="722" y="488"/>
                                          </a:lnTo>
                                          <a:lnTo>
                                            <a:pt x="764" y="523"/>
                                          </a:lnTo>
                                          <a:lnTo>
                                            <a:pt x="803" y="554"/>
                                          </a:lnTo>
                                          <a:lnTo>
                                            <a:pt x="845" y="585"/>
                                          </a:lnTo>
                                          <a:lnTo>
                                            <a:pt x="897" y="622"/>
                                          </a:lnTo>
                                          <a:lnTo>
                                            <a:pt x="908" y="634"/>
                                          </a:lnTo>
                                          <a:lnTo>
                                            <a:pt x="918" y="648"/>
                                          </a:lnTo>
                                          <a:lnTo>
                                            <a:pt x="919" y="658"/>
                                          </a:lnTo>
                                          <a:lnTo>
                                            <a:pt x="914" y="672"/>
                                          </a:lnTo>
                                          <a:lnTo>
                                            <a:pt x="904" y="680"/>
                                          </a:lnTo>
                                          <a:lnTo>
                                            <a:pt x="889" y="685"/>
                                          </a:lnTo>
                                          <a:lnTo>
                                            <a:pt x="857" y="688"/>
                                          </a:lnTo>
                                          <a:lnTo>
                                            <a:pt x="820" y="689"/>
                                          </a:lnTo>
                                          <a:lnTo>
                                            <a:pt x="757" y="684"/>
                                          </a:lnTo>
                                          <a:lnTo>
                                            <a:pt x="698" y="676"/>
                                          </a:lnTo>
                                          <a:lnTo>
                                            <a:pt x="647" y="669"/>
                                          </a:lnTo>
                                          <a:lnTo>
                                            <a:pt x="583" y="657"/>
                                          </a:lnTo>
                                          <a:lnTo>
                                            <a:pt x="521" y="639"/>
                                          </a:lnTo>
                                          <a:lnTo>
                                            <a:pt x="473" y="619"/>
                                          </a:lnTo>
                                          <a:lnTo>
                                            <a:pt x="429" y="594"/>
                                          </a:lnTo>
                                          <a:lnTo>
                                            <a:pt x="365" y="567"/>
                                          </a:lnTo>
                                          <a:lnTo>
                                            <a:pt x="298" y="534"/>
                                          </a:lnTo>
                                          <a:lnTo>
                                            <a:pt x="237" y="504"/>
                                          </a:lnTo>
                                          <a:lnTo>
                                            <a:pt x="192" y="470"/>
                                          </a:lnTo>
                                          <a:lnTo>
                                            <a:pt x="149" y="440"/>
                                          </a:lnTo>
                                          <a:lnTo>
                                            <a:pt x="109" y="409"/>
                                          </a:lnTo>
                                          <a:lnTo>
                                            <a:pt x="69" y="366"/>
                                          </a:lnTo>
                                          <a:lnTo>
                                            <a:pt x="36" y="333"/>
                                          </a:lnTo>
                                          <a:lnTo>
                                            <a:pt x="7" y="302"/>
                                          </a:lnTo>
                                          <a:lnTo>
                                            <a:pt x="0" y="288"/>
                                          </a:lnTo>
                                          <a:lnTo>
                                            <a:pt x="3" y="271"/>
                                          </a:lnTo>
                                          <a:lnTo>
                                            <a:pt x="13" y="254"/>
                                          </a:lnTo>
                                          <a:lnTo>
                                            <a:pt x="31" y="242"/>
                                          </a:lnTo>
                                          <a:lnTo>
                                            <a:pt x="54" y="233"/>
                                          </a:lnTo>
                                          <a:lnTo>
                                            <a:pt x="83" y="229"/>
                                          </a:lnTo>
                                          <a:lnTo>
                                            <a:pt x="110" y="231"/>
                                          </a:lnTo>
                                          <a:lnTo>
                                            <a:pt x="131" y="236"/>
                                          </a:lnTo>
                                          <a:lnTo>
                                            <a:pt x="156" y="245"/>
                                          </a:lnTo>
                                          <a:lnTo>
                                            <a:pt x="170" y="249"/>
                                          </a:lnTo>
                                          <a:lnTo>
                                            <a:pt x="148" y="249"/>
                                          </a:lnTo>
                                          <a:lnTo>
                                            <a:pt x="126" y="247"/>
                                          </a:lnTo>
                                          <a:lnTo>
                                            <a:pt x="107" y="248"/>
                                          </a:lnTo>
                                          <a:lnTo>
                                            <a:pt x="89" y="251"/>
                                          </a:lnTo>
                                          <a:lnTo>
                                            <a:pt x="73" y="257"/>
                                          </a:lnTo>
                                          <a:lnTo>
                                            <a:pt x="57" y="265"/>
                                          </a:lnTo>
                                          <a:lnTo>
                                            <a:pt x="46" y="277"/>
                                          </a:lnTo>
                                          <a:lnTo>
                                            <a:pt x="40" y="288"/>
                                          </a:lnTo>
                                          <a:lnTo>
                                            <a:pt x="41" y="294"/>
                                          </a:lnTo>
                                          <a:lnTo>
                                            <a:pt x="46" y="302"/>
                                          </a:lnTo>
                                          <a:lnTo>
                                            <a:pt x="56" y="315"/>
                                          </a:lnTo>
                                          <a:lnTo>
                                            <a:pt x="75" y="339"/>
                                          </a:lnTo>
                                          <a:lnTo>
                                            <a:pt x="99" y="368"/>
                                          </a:lnTo>
                                          <a:lnTo>
                                            <a:pt x="128" y="391"/>
                                          </a:lnTo>
                                          <a:lnTo>
                                            <a:pt x="159" y="420"/>
                                          </a:lnTo>
                                          <a:lnTo>
                                            <a:pt x="193" y="445"/>
                                          </a:lnTo>
                                          <a:lnTo>
                                            <a:pt x="219" y="462"/>
                                          </a:lnTo>
                                          <a:lnTo>
                                            <a:pt x="241" y="477"/>
                                          </a:lnTo>
                                          <a:lnTo>
                                            <a:pt x="270" y="493"/>
                                          </a:lnTo>
                                          <a:lnTo>
                                            <a:pt x="292" y="507"/>
                                          </a:lnTo>
                                          <a:lnTo>
                                            <a:pt x="315" y="516"/>
                                          </a:lnTo>
                                          <a:lnTo>
                                            <a:pt x="334" y="520"/>
                                          </a:lnTo>
                                          <a:lnTo>
                                            <a:pt x="355" y="526"/>
                                          </a:lnTo>
                                          <a:lnTo>
                                            <a:pt x="376" y="537"/>
                                          </a:lnTo>
                                          <a:lnTo>
                                            <a:pt x="411" y="554"/>
                                          </a:lnTo>
                                          <a:lnTo>
                                            <a:pt x="448" y="572"/>
                                          </a:lnTo>
                                          <a:lnTo>
                                            <a:pt x="481" y="587"/>
                                          </a:lnTo>
                                          <a:lnTo>
                                            <a:pt x="512" y="604"/>
                                          </a:lnTo>
                                          <a:lnTo>
                                            <a:pt x="543" y="620"/>
                                          </a:lnTo>
                                          <a:lnTo>
                                            <a:pt x="570" y="625"/>
                                          </a:lnTo>
                                          <a:lnTo>
                                            <a:pt x="598" y="633"/>
                                          </a:lnTo>
                                          <a:lnTo>
                                            <a:pt x="628" y="642"/>
                                          </a:lnTo>
                                          <a:lnTo>
                                            <a:pt x="657" y="645"/>
                                          </a:lnTo>
                                          <a:lnTo>
                                            <a:pt x="693" y="649"/>
                                          </a:lnTo>
                                          <a:lnTo>
                                            <a:pt x="730" y="652"/>
                                          </a:lnTo>
                                          <a:lnTo>
                                            <a:pt x="764" y="655"/>
                                          </a:lnTo>
                                          <a:lnTo>
                                            <a:pt x="777" y="653"/>
                                          </a:lnTo>
                                          <a:lnTo>
                                            <a:pt x="791" y="647"/>
                                          </a:lnTo>
                                          <a:lnTo>
                                            <a:pt x="799" y="635"/>
                                          </a:lnTo>
                                          <a:lnTo>
                                            <a:pt x="803" y="621"/>
                                          </a:lnTo>
                                          <a:lnTo>
                                            <a:pt x="801" y="609"/>
                                          </a:lnTo>
                                          <a:lnTo>
                                            <a:pt x="787" y="589"/>
                                          </a:lnTo>
                                          <a:lnTo>
                                            <a:pt x="764" y="562"/>
                                          </a:lnTo>
                                          <a:lnTo>
                                            <a:pt x="739" y="540"/>
                                          </a:lnTo>
                                          <a:lnTo>
                                            <a:pt x="716" y="520"/>
                                          </a:lnTo>
                                          <a:lnTo>
                                            <a:pt x="688" y="502"/>
                                          </a:lnTo>
                                          <a:lnTo>
                                            <a:pt x="661" y="483"/>
                                          </a:lnTo>
                                          <a:lnTo>
                                            <a:pt x="635" y="461"/>
                                          </a:lnTo>
                                          <a:lnTo>
                                            <a:pt x="616" y="437"/>
                                          </a:lnTo>
                                          <a:lnTo>
                                            <a:pt x="597" y="412"/>
                                          </a:lnTo>
                                          <a:lnTo>
                                            <a:pt x="577" y="380"/>
                                          </a:lnTo>
                                          <a:lnTo>
                                            <a:pt x="561" y="355"/>
                                          </a:lnTo>
                                          <a:lnTo>
                                            <a:pt x="545" y="330"/>
                                          </a:lnTo>
                                          <a:lnTo>
                                            <a:pt x="526" y="299"/>
                                          </a:lnTo>
                                          <a:lnTo>
                                            <a:pt x="508" y="268"/>
                                          </a:lnTo>
                                          <a:lnTo>
                                            <a:pt x="493" y="240"/>
                                          </a:lnTo>
                                          <a:lnTo>
                                            <a:pt x="478" y="211"/>
                                          </a:lnTo>
                                          <a:lnTo>
                                            <a:pt x="463" y="181"/>
                                          </a:lnTo>
                                          <a:lnTo>
                                            <a:pt x="449" y="154"/>
                                          </a:lnTo>
                                          <a:lnTo>
                                            <a:pt x="436" y="128"/>
                                          </a:lnTo>
                                          <a:lnTo>
                                            <a:pt x="426" y="99"/>
                                          </a:lnTo>
                                          <a:lnTo>
                                            <a:pt x="419" y="80"/>
                                          </a:lnTo>
                                          <a:lnTo>
                                            <a:pt x="412" y="68"/>
                                          </a:lnTo>
                                          <a:lnTo>
                                            <a:pt x="401" y="59"/>
                                          </a:lnTo>
                                          <a:lnTo>
                                            <a:pt x="389" y="55"/>
                                          </a:lnTo>
                                          <a:lnTo>
                                            <a:pt x="375" y="56"/>
                                          </a:lnTo>
                                          <a:lnTo>
                                            <a:pt x="360" y="61"/>
                                          </a:lnTo>
                                          <a:lnTo>
                                            <a:pt x="344" y="70"/>
                                          </a:lnTo>
                                          <a:lnTo>
                                            <a:pt x="325" y="77"/>
                                          </a:lnTo>
                                          <a:lnTo>
                                            <a:pt x="304" y="84"/>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11" name="Freeform 80">
                                      <a:extLst>
                                        <a:ext uri="{FF2B5EF4-FFF2-40B4-BE49-F238E27FC236}">
                                          <a16:creationId xmlns:a16="http://schemas.microsoft.com/office/drawing/2014/main" id="{B4FB2975-D9AD-455A-B08F-6EE85E06F2FC}"/>
                                        </a:ext>
                                      </a:extLst>
                                    </p:cNvPr>
                                    <p:cNvSpPr>
                                      <a:spLocks/>
                                    </p:cNvSpPr>
                                    <p:nvPr/>
                                  </p:nvSpPr>
                                  <p:spPr bwMode="auto">
                                    <a:xfrm>
                                      <a:off x="2045" y="1723"/>
                                      <a:ext cx="129" cy="125"/>
                                    </a:xfrm>
                                    <a:custGeom>
                                      <a:avLst/>
                                      <a:gdLst>
                                        <a:gd name="T0" fmla="*/ 0 w 645"/>
                                        <a:gd name="T1" fmla="*/ 0 h 627"/>
                                        <a:gd name="T2" fmla="*/ 0 w 645"/>
                                        <a:gd name="T3" fmla="*/ 0 h 627"/>
                                        <a:gd name="T4" fmla="*/ 0 w 645"/>
                                        <a:gd name="T5" fmla="*/ 0 h 627"/>
                                        <a:gd name="T6" fmla="*/ 0 w 645"/>
                                        <a:gd name="T7" fmla="*/ 0 h 627"/>
                                        <a:gd name="T8" fmla="*/ 0 w 645"/>
                                        <a:gd name="T9" fmla="*/ 0 h 627"/>
                                        <a:gd name="T10" fmla="*/ 0 w 645"/>
                                        <a:gd name="T11" fmla="*/ 0 h 627"/>
                                        <a:gd name="T12" fmla="*/ 0 w 645"/>
                                        <a:gd name="T13" fmla="*/ 0 h 627"/>
                                        <a:gd name="T14" fmla="*/ 0 w 645"/>
                                        <a:gd name="T15" fmla="*/ 0 h 627"/>
                                        <a:gd name="T16" fmla="*/ 0 w 645"/>
                                        <a:gd name="T17" fmla="*/ 0 h 627"/>
                                        <a:gd name="T18" fmla="*/ 0 w 645"/>
                                        <a:gd name="T19" fmla="*/ 0 h 627"/>
                                        <a:gd name="T20" fmla="*/ 0 w 645"/>
                                        <a:gd name="T21" fmla="*/ 0 h 627"/>
                                        <a:gd name="T22" fmla="*/ 0 w 645"/>
                                        <a:gd name="T23" fmla="*/ 0 h 627"/>
                                        <a:gd name="T24" fmla="*/ 0 w 645"/>
                                        <a:gd name="T25" fmla="*/ 0 h 627"/>
                                        <a:gd name="T26" fmla="*/ 0 w 645"/>
                                        <a:gd name="T27" fmla="*/ 0 h 627"/>
                                        <a:gd name="T28" fmla="*/ 0 w 645"/>
                                        <a:gd name="T29" fmla="*/ 0 h 627"/>
                                        <a:gd name="T30" fmla="*/ 0 w 645"/>
                                        <a:gd name="T31" fmla="*/ 0 h 627"/>
                                        <a:gd name="T32" fmla="*/ 0 w 645"/>
                                        <a:gd name="T33" fmla="*/ 0 h 627"/>
                                        <a:gd name="T34" fmla="*/ 0 w 645"/>
                                        <a:gd name="T35" fmla="*/ 0 h 627"/>
                                        <a:gd name="T36" fmla="*/ 0 w 645"/>
                                        <a:gd name="T37" fmla="*/ 0 h 627"/>
                                        <a:gd name="T38" fmla="*/ 0 w 645"/>
                                        <a:gd name="T39" fmla="*/ 0 h 627"/>
                                        <a:gd name="T40" fmla="*/ 0 w 645"/>
                                        <a:gd name="T41" fmla="*/ 0 h 627"/>
                                        <a:gd name="T42" fmla="*/ 0 w 645"/>
                                        <a:gd name="T43" fmla="*/ 0 h 627"/>
                                        <a:gd name="T44" fmla="*/ 0 w 645"/>
                                        <a:gd name="T45" fmla="*/ 0 h 627"/>
                                        <a:gd name="T46" fmla="*/ 0 w 645"/>
                                        <a:gd name="T47" fmla="*/ 0 h 627"/>
                                        <a:gd name="T48" fmla="*/ 0 w 645"/>
                                        <a:gd name="T49" fmla="*/ 0 h 627"/>
                                        <a:gd name="T50" fmla="*/ 0 w 645"/>
                                        <a:gd name="T51" fmla="*/ 0 h 627"/>
                                        <a:gd name="T52" fmla="*/ 0 w 645"/>
                                        <a:gd name="T53" fmla="*/ 0 h 627"/>
                                        <a:gd name="T54" fmla="*/ 0 w 645"/>
                                        <a:gd name="T55" fmla="*/ 0 h 627"/>
                                        <a:gd name="T56" fmla="*/ 0 w 645"/>
                                        <a:gd name="T57" fmla="*/ 0 h 627"/>
                                        <a:gd name="T58" fmla="*/ 0 w 645"/>
                                        <a:gd name="T59" fmla="*/ 0 h 627"/>
                                        <a:gd name="T60" fmla="*/ 0 w 645"/>
                                        <a:gd name="T61" fmla="*/ 0 h 627"/>
                                        <a:gd name="T62" fmla="*/ 0 w 645"/>
                                        <a:gd name="T63" fmla="*/ 0 h 627"/>
                                        <a:gd name="T64" fmla="*/ 0 w 645"/>
                                        <a:gd name="T65" fmla="*/ 0 h 627"/>
                                        <a:gd name="T66" fmla="*/ 0 w 645"/>
                                        <a:gd name="T67" fmla="*/ 0 h 627"/>
                                        <a:gd name="T68" fmla="*/ 0 w 645"/>
                                        <a:gd name="T69" fmla="*/ 0 h 627"/>
                                        <a:gd name="T70" fmla="*/ 0 w 645"/>
                                        <a:gd name="T71" fmla="*/ 0 h 627"/>
                                        <a:gd name="T72" fmla="*/ 0 w 645"/>
                                        <a:gd name="T73" fmla="*/ 0 h 627"/>
                                        <a:gd name="T74" fmla="*/ 0 w 645"/>
                                        <a:gd name="T75" fmla="*/ 0 h 627"/>
                                        <a:gd name="T76" fmla="*/ 0 w 645"/>
                                        <a:gd name="T77" fmla="*/ 0 h 627"/>
                                        <a:gd name="T78" fmla="*/ 0 w 645"/>
                                        <a:gd name="T79" fmla="*/ 0 h 627"/>
                                        <a:gd name="T80" fmla="*/ 0 w 645"/>
                                        <a:gd name="T81" fmla="*/ 0 h 627"/>
                                        <a:gd name="T82" fmla="*/ 0 w 645"/>
                                        <a:gd name="T83" fmla="*/ 0 h 627"/>
                                        <a:gd name="T84" fmla="*/ 0 w 645"/>
                                        <a:gd name="T85" fmla="*/ 0 h 627"/>
                                        <a:gd name="T86" fmla="*/ 0 w 645"/>
                                        <a:gd name="T87" fmla="*/ 0 h 627"/>
                                        <a:gd name="T88" fmla="*/ 0 w 645"/>
                                        <a:gd name="T89" fmla="*/ 0 h 627"/>
                                        <a:gd name="T90" fmla="*/ 0 w 645"/>
                                        <a:gd name="T91" fmla="*/ 0 h 627"/>
                                        <a:gd name="T92" fmla="*/ 0 w 645"/>
                                        <a:gd name="T93" fmla="*/ 0 h 627"/>
                                        <a:gd name="T94" fmla="*/ 0 w 645"/>
                                        <a:gd name="T95" fmla="*/ 0 h 627"/>
                                        <a:gd name="T96" fmla="*/ 0 w 645"/>
                                        <a:gd name="T97" fmla="*/ 0 h 627"/>
                                        <a:gd name="T98" fmla="*/ 0 w 645"/>
                                        <a:gd name="T99" fmla="*/ 0 h 627"/>
                                        <a:gd name="T100" fmla="*/ 0 w 645"/>
                                        <a:gd name="T101" fmla="*/ 0 h 627"/>
                                        <a:gd name="T102" fmla="*/ 0 w 645"/>
                                        <a:gd name="T103" fmla="*/ 0 h 627"/>
                                        <a:gd name="T104" fmla="*/ 0 w 645"/>
                                        <a:gd name="T105" fmla="*/ 0 h 627"/>
                                        <a:gd name="T106" fmla="*/ 0 w 645"/>
                                        <a:gd name="T107" fmla="*/ 0 h 627"/>
                                        <a:gd name="T108" fmla="*/ 0 w 645"/>
                                        <a:gd name="T109" fmla="*/ 0 h 62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45"/>
                                        <a:gd name="T166" fmla="*/ 0 h 627"/>
                                        <a:gd name="T167" fmla="*/ 645 w 645"/>
                                        <a:gd name="T168" fmla="*/ 627 h 62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45" h="627">
                                          <a:moveTo>
                                            <a:pt x="95" y="86"/>
                                          </a:moveTo>
                                          <a:lnTo>
                                            <a:pt x="127" y="60"/>
                                          </a:lnTo>
                                          <a:lnTo>
                                            <a:pt x="158" y="37"/>
                                          </a:lnTo>
                                          <a:lnTo>
                                            <a:pt x="192" y="18"/>
                                          </a:lnTo>
                                          <a:lnTo>
                                            <a:pt x="233" y="6"/>
                                          </a:lnTo>
                                          <a:lnTo>
                                            <a:pt x="268" y="2"/>
                                          </a:lnTo>
                                          <a:lnTo>
                                            <a:pt x="309" y="0"/>
                                          </a:lnTo>
                                          <a:lnTo>
                                            <a:pt x="367" y="5"/>
                                          </a:lnTo>
                                          <a:lnTo>
                                            <a:pt x="424" y="17"/>
                                          </a:lnTo>
                                          <a:lnTo>
                                            <a:pt x="460" y="42"/>
                                          </a:lnTo>
                                          <a:lnTo>
                                            <a:pt x="487" y="77"/>
                                          </a:lnTo>
                                          <a:lnTo>
                                            <a:pt x="511" y="119"/>
                                          </a:lnTo>
                                          <a:lnTo>
                                            <a:pt x="536" y="158"/>
                                          </a:lnTo>
                                          <a:lnTo>
                                            <a:pt x="566" y="192"/>
                                          </a:lnTo>
                                          <a:lnTo>
                                            <a:pt x="592" y="219"/>
                                          </a:lnTo>
                                          <a:lnTo>
                                            <a:pt x="627" y="259"/>
                                          </a:lnTo>
                                          <a:lnTo>
                                            <a:pt x="641" y="297"/>
                                          </a:lnTo>
                                          <a:lnTo>
                                            <a:pt x="645" y="326"/>
                                          </a:lnTo>
                                          <a:lnTo>
                                            <a:pt x="641" y="342"/>
                                          </a:lnTo>
                                          <a:lnTo>
                                            <a:pt x="632" y="370"/>
                                          </a:lnTo>
                                          <a:lnTo>
                                            <a:pt x="617" y="396"/>
                                          </a:lnTo>
                                          <a:lnTo>
                                            <a:pt x="595" y="424"/>
                                          </a:lnTo>
                                          <a:lnTo>
                                            <a:pt x="569" y="461"/>
                                          </a:lnTo>
                                          <a:lnTo>
                                            <a:pt x="545" y="488"/>
                                          </a:lnTo>
                                          <a:lnTo>
                                            <a:pt x="559" y="462"/>
                                          </a:lnTo>
                                          <a:lnTo>
                                            <a:pt x="569" y="445"/>
                                          </a:lnTo>
                                          <a:lnTo>
                                            <a:pt x="582" y="424"/>
                                          </a:lnTo>
                                          <a:lnTo>
                                            <a:pt x="591" y="407"/>
                                          </a:lnTo>
                                          <a:lnTo>
                                            <a:pt x="604" y="381"/>
                                          </a:lnTo>
                                          <a:lnTo>
                                            <a:pt x="611" y="355"/>
                                          </a:lnTo>
                                          <a:lnTo>
                                            <a:pt x="618" y="327"/>
                                          </a:lnTo>
                                          <a:lnTo>
                                            <a:pt x="620" y="312"/>
                                          </a:lnTo>
                                          <a:lnTo>
                                            <a:pt x="616" y="297"/>
                                          </a:lnTo>
                                          <a:lnTo>
                                            <a:pt x="608" y="279"/>
                                          </a:lnTo>
                                          <a:lnTo>
                                            <a:pt x="602" y="263"/>
                                          </a:lnTo>
                                          <a:lnTo>
                                            <a:pt x="589" y="251"/>
                                          </a:lnTo>
                                          <a:lnTo>
                                            <a:pt x="574" y="238"/>
                                          </a:lnTo>
                                          <a:lnTo>
                                            <a:pt x="562" y="221"/>
                                          </a:lnTo>
                                          <a:lnTo>
                                            <a:pt x="546" y="203"/>
                                          </a:lnTo>
                                          <a:lnTo>
                                            <a:pt x="531" y="181"/>
                                          </a:lnTo>
                                          <a:lnTo>
                                            <a:pt x="515" y="159"/>
                                          </a:lnTo>
                                          <a:lnTo>
                                            <a:pt x="500" y="141"/>
                                          </a:lnTo>
                                          <a:lnTo>
                                            <a:pt x="488" y="120"/>
                                          </a:lnTo>
                                          <a:lnTo>
                                            <a:pt x="477" y="97"/>
                                          </a:lnTo>
                                          <a:lnTo>
                                            <a:pt x="468" y="81"/>
                                          </a:lnTo>
                                          <a:lnTo>
                                            <a:pt x="453" y="68"/>
                                          </a:lnTo>
                                          <a:lnTo>
                                            <a:pt x="437" y="55"/>
                                          </a:lnTo>
                                          <a:lnTo>
                                            <a:pt x="421" y="43"/>
                                          </a:lnTo>
                                          <a:lnTo>
                                            <a:pt x="403" y="35"/>
                                          </a:lnTo>
                                          <a:lnTo>
                                            <a:pt x="385" y="31"/>
                                          </a:lnTo>
                                          <a:lnTo>
                                            <a:pt x="355" y="29"/>
                                          </a:lnTo>
                                          <a:lnTo>
                                            <a:pt x="325" y="29"/>
                                          </a:lnTo>
                                          <a:lnTo>
                                            <a:pt x="302" y="30"/>
                                          </a:lnTo>
                                          <a:lnTo>
                                            <a:pt x="280" y="29"/>
                                          </a:lnTo>
                                          <a:lnTo>
                                            <a:pt x="259" y="31"/>
                                          </a:lnTo>
                                          <a:lnTo>
                                            <a:pt x="236" y="36"/>
                                          </a:lnTo>
                                          <a:lnTo>
                                            <a:pt x="215" y="41"/>
                                          </a:lnTo>
                                          <a:lnTo>
                                            <a:pt x="195" y="49"/>
                                          </a:lnTo>
                                          <a:lnTo>
                                            <a:pt x="176" y="60"/>
                                          </a:lnTo>
                                          <a:lnTo>
                                            <a:pt x="158" y="74"/>
                                          </a:lnTo>
                                          <a:lnTo>
                                            <a:pt x="138" y="87"/>
                                          </a:lnTo>
                                          <a:lnTo>
                                            <a:pt x="119" y="103"/>
                                          </a:lnTo>
                                          <a:lnTo>
                                            <a:pt x="99" y="124"/>
                                          </a:lnTo>
                                          <a:lnTo>
                                            <a:pt x="83" y="143"/>
                                          </a:lnTo>
                                          <a:lnTo>
                                            <a:pt x="72" y="160"/>
                                          </a:lnTo>
                                          <a:lnTo>
                                            <a:pt x="65" y="181"/>
                                          </a:lnTo>
                                          <a:lnTo>
                                            <a:pt x="56" y="202"/>
                                          </a:lnTo>
                                          <a:lnTo>
                                            <a:pt x="47" y="223"/>
                                          </a:lnTo>
                                          <a:lnTo>
                                            <a:pt x="37" y="247"/>
                                          </a:lnTo>
                                          <a:lnTo>
                                            <a:pt x="35" y="275"/>
                                          </a:lnTo>
                                          <a:lnTo>
                                            <a:pt x="32" y="300"/>
                                          </a:lnTo>
                                          <a:lnTo>
                                            <a:pt x="29" y="324"/>
                                          </a:lnTo>
                                          <a:lnTo>
                                            <a:pt x="29" y="340"/>
                                          </a:lnTo>
                                          <a:lnTo>
                                            <a:pt x="31" y="361"/>
                                          </a:lnTo>
                                          <a:lnTo>
                                            <a:pt x="36" y="384"/>
                                          </a:lnTo>
                                          <a:lnTo>
                                            <a:pt x="40" y="408"/>
                                          </a:lnTo>
                                          <a:lnTo>
                                            <a:pt x="51" y="436"/>
                                          </a:lnTo>
                                          <a:lnTo>
                                            <a:pt x="61" y="462"/>
                                          </a:lnTo>
                                          <a:lnTo>
                                            <a:pt x="68" y="477"/>
                                          </a:lnTo>
                                          <a:lnTo>
                                            <a:pt x="80" y="496"/>
                                          </a:lnTo>
                                          <a:lnTo>
                                            <a:pt x="95" y="519"/>
                                          </a:lnTo>
                                          <a:lnTo>
                                            <a:pt x="108" y="535"/>
                                          </a:lnTo>
                                          <a:lnTo>
                                            <a:pt x="120" y="551"/>
                                          </a:lnTo>
                                          <a:lnTo>
                                            <a:pt x="136" y="566"/>
                                          </a:lnTo>
                                          <a:lnTo>
                                            <a:pt x="155" y="581"/>
                                          </a:lnTo>
                                          <a:lnTo>
                                            <a:pt x="170" y="593"/>
                                          </a:lnTo>
                                          <a:lnTo>
                                            <a:pt x="183" y="600"/>
                                          </a:lnTo>
                                          <a:lnTo>
                                            <a:pt x="202" y="607"/>
                                          </a:lnTo>
                                          <a:lnTo>
                                            <a:pt x="218" y="611"/>
                                          </a:lnTo>
                                          <a:lnTo>
                                            <a:pt x="235" y="614"/>
                                          </a:lnTo>
                                          <a:lnTo>
                                            <a:pt x="253" y="615"/>
                                          </a:lnTo>
                                          <a:lnTo>
                                            <a:pt x="282" y="612"/>
                                          </a:lnTo>
                                          <a:lnTo>
                                            <a:pt x="248" y="622"/>
                                          </a:lnTo>
                                          <a:lnTo>
                                            <a:pt x="221" y="627"/>
                                          </a:lnTo>
                                          <a:lnTo>
                                            <a:pt x="195" y="623"/>
                                          </a:lnTo>
                                          <a:lnTo>
                                            <a:pt x="169" y="615"/>
                                          </a:lnTo>
                                          <a:lnTo>
                                            <a:pt x="142" y="601"/>
                                          </a:lnTo>
                                          <a:lnTo>
                                            <a:pt x="122" y="583"/>
                                          </a:lnTo>
                                          <a:lnTo>
                                            <a:pt x="100" y="560"/>
                                          </a:lnTo>
                                          <a:lnTo>
                                            <a:pt x="72" y="524"/>
                                          </a:lnTo>
                                          <a:lnTo>
                                            <a:pt x="41" y="476"/>
                                          </a:lnTo>
                                          <a:lnTo>
                                            <a:pt x="18" y="431"/>
                                          </a:lnTo>
                                          <a:lnTo>
                                            <a:pt x="3" y="387"/>
                                          </a:lnTo>
                                          <a:lnTo>
                                            <a:pt x="0" y="356"/>
                                          </a:lnTo>
                                          <a:lnTo>
                                            <a:pt x="4" y="327"/>
                                          </a:lnTo>
                                          <a:lnTo>
                                            <a:pt x="13" y="269"/>
                                          </a:lnTo>
                                          <a:lnTo>
                                            <a:pt x="23" y="204"/>
                                          </a:lnTo>
                                          <a:lnTo>
                                            <a:pt x="44" y="153"/>
                                          </a:lnTo>
                                          <a:lnTo>
                                            <a:pt x="69" y="116"/>
                                          </a:lnTo>
                                          <a:lnTo>
                                            <a:pt x="95" y="86"/>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6307" name="Freeform 81">
                                  <a:extLst>
                                    <a:ext uri="{FF2B5EF4-FFF2-40B4-BE49-F238E27FC236}">
                                      <a16:creationId xmlns:a16="http://schemas.microsoft.com/office/drawing/2014/main" id="{E27171EE-32D6-44B5-AB2A-A21BFC626A69}"/>
                                    </a:ext>
                                  </a:extLst>
                                </p:cNvPr>
                                <p:cNvSpPr>
                                  <a:spLocks/>
                                </p:cNvSpPr>
                                <p:nvPr/>
                              </p:nvSpPr>
                              <p:spPr bwMode="auto">
                                <a:xfrm>
                                  <a:off x="2147" y="1838"/>
                                  <a:ext cx="90" cy="81"/>
                                </a:xfrm>
                                <a:custGeom>
                                  <a:avLst/>
                                  <a:gdLst>
                                    <a:gd name="T0" fmla="*/ 0 w 447"/>
                                    <a:gd name="T1" fmla="*/ 0 h 407"/>
                                    <a:gd name="T2" fmla="*/ 0 w 447"/>
                                    <a:gd name="T3" fmla="*/ 0 h 407"/>
                                    <a:gd name="T4" fmla="*/ 0 w 447"/>
                                    <a:gd name="T5" fmla="*/ 0 h 407"/>
                                    <a:gd name="T6" fmla="*/ 0 w 447"/>
                                    <a:gd name="T7" fmla="*/ 0 h 407"/>
                                    <a:gd name="T8" fmla="*/ 0 w 447"/>
                                    <a:gd name="T9" fmla="*/ 0 h 407"/>
                                    <a:gd name="T10" fmla="*/ 0 w 447"/>
                                    <a:gd name="T11" fmla="*/ 0 h 407"/>
                                    <a:gd name="T12" fmla="*/ 0 w 447"/>
                                    <a:gd name="T13" fmla="*/ 0 h 407"/>
                                    <a:gd name="T14" fmla="*/ 0 w 447"/>
                                    <a:gd name="T15" fmla="*/ 0 h 407"/>
                                    <a:gd name="T16" fmla="*/ 0 w 447"/>
                                    <a:gd name="T17" fmla="*/ 0 h 407"/>
                                    <a:gd name="T18" fmla="*/ 0 w 447"/>
                                    <a:gd name="T19" fmla="*/ 0 h 407"/>
                                    <a:gd name="T20" fmla="*/ 0 w 447"/>
                                    <a:gd name="T21" fmla="*/ 0 h 407"/>
                                    <a:gd name="T22" fmla="*/ 0 w 447"/>
                                    <a:gd name="T23" fmla="*/ 0 h 407"/>
                                    <a:gd name="T24" fmla="*/ 0 w 447"/>
                                    <a:gd name="T25" fmla="*/ 0 h 407"/>
                                    <a:gd name="T26" fmla="*/ 0 w 447"/>
                                    <a:gd name="T27" fmla="*/ 0 h 407"/>
                                    <a:gd name="T28" fmla="*/ 0 w 447"/>
                                    <a:gd name="T29" fmla="*/ 0 h 407"/>
                                    <a:gd name="T30" fmla="*/ 0 w 447"/>
                                    <a:gd name="T31" fmla="*/ 0 h 407"/>
                                    <a:gd name="T32" fmla="*/ 0 w 447"/>
                                    <a:gd name="T33" fmla="*/ 0 h 407"/>
                                    <a:gd name="T34" fmla="*/ 0 w 447"/>
                                    <a:gd name="T35" fmla="*/ 0 h 407"/>
                                    <a:gd name="T36" fmla="*/ 0 w 447"/>
                                    <a:gd name="T37" fmla="*/ 0 h 407"/>
                                    <a:gd name="T38" fmla="*/ 0 w 447"/>
                                    <a:gd name="T39" fmla="*/ 0 h 407"/>
                                    <a:gd name="T40" fmla="*/ 0 w 447"/>
                                    <a:gd name="T41" fmla="*/ 0 h 407"/>
                                    <a:gd name="T42" fmla="*/ 0 w 447"/>
                                    <a:gd name="T43" fmla="*/ 0 h 407"/>
                                    <a:gd name="T44" fmla="*/ 0 w 447"/>
                                    <a:gd name="T45" fmla="*/ 0 h 407"/>
                                    <a:gd name="T46" fmla="*/ 0 w 447"/>
                                    <a:gd name="T47" fmla="*/ 0 h 407"/>
                                    <a:gd name="T48" fmla="*/ 0 w 447"/>
                                    <a:gd name="T49" fmla="*/ 0 h 407"/>
                                    <a:gd name="T50" fmla="*/ 0 w 447"/>
                                    <a:gd name="T51" fmla="*/ 0 h 407"/>
                                    <a:gd name="T52" fmla="*/ 0 w 447"/>
                                    <a:gd name="T53" fmla="*/ 0 h 407"/>
                                    <a:gd name="T54" fmla="*/ 0 w 447"/>
                                    <a:gd name="T55" fmla="*/ 0 h 407"/>
                                    <a:gd name="T56" fmla="*/ 0 w 447"/>
                                    <a:gd name="T57" fmla="*/ 0 h 407"/>
                                    <a:gd name="T58" fmla="*/ 0 w 447"/>
                                    <a:gd name="T59" fmla="*/ 0 h 407"/>
                                    <a:gd name="T60" fmla="*/ 0 w 447"/>
                                    <a:gd name="T61" fmla="*/ 0 h 407"/>
                                    <a:gd name="T62" fmla="*/ 0 w 447"/>
                                    <a:gd name="T63" fmla="*/ 0 h 407"/>
                                    <a:gd name="T64" fmla="*/ 0 w 447"/>
                                    <a:gd name="T65" fmla="*/ 0 h 407"/>
                                    <a:gd name="T66" fmla="*/ 0 w 447"/>
                                    <a:gd name="T67" fmla="*/ 0 h 407"/>
                                    <a:gd name="T68" fmla="*/ 0 w 447"/>
                                    <a:gd name="T69" fmla="*/ 0 h 407"/>
                                    <a:gd name="T70" fmla="*/ 0 w 447"/>
                                    <a:gd name="T71" fmla="*/ 0 h 407"/>
                                    <a:gd name="T72" fmla="*/ 0 w 447"/>
                                    <a:gd name="T73" fmla="*/ 0 h 407"/>
                                    <a:gd name="T74" fmla="*/ 0 w 447"/>
                                    <a:gd name="T75" fmla="*/ 0 h 407"/>
                                    <a:gd name="T76" fmla="*/ 0 w 447"/>
                                    <a:gd name="T77" fmla="*/ 0 h 407"/>
                                    <a:gd name="T78" fmla="*/ 0 w 447"/>
                                    <a:gd name="T79" fmla="*/ 0 h 407"/>
                                    <a:gd name="T80" fmla="*/ 0 w 447"/>
                                    <a:gd name="T81" fmla="*/ 0 h 407"/>
                                    <a:gd name="T82" fmla="*/ 0 w 447"/>
                                    <a:gd name="T83" fmla="*/ 0 h 407"/>
                                    <a:gd name="T84" fmla="*/ 0 w 447"/>
                                    <a:gd name="T85" fmla="*/ 0 h 407"/>
                                    <a:gd name="T86" fmla="*/ 0 w 447"/>
                                    <a:gd name="T87" fmla="*/ 0 h 407"/>
                                    <a:gd name="T88" fmla="*/ 0 w 447"/>
                                    <a:gd name="T89" fmla="*/ 0 h 407"/>
                                    <a:gd name="T90" fmla="*/ 0 w 447"/>
                                    <a:gd name="T91" fmla="*/ 0 h 407"/>
                                    <a:gd name="T92" fmla="*/ 0 w 447"/>
                                    <a:gd name="T93" fmla="*/ 0 h 40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47"/>
                                    <a:gd name="T142" fmla="*/ 0 h 407"/>
                                    <a:gd name="T143" fmla="*/ 447 w 447"/>
                                    <a:gd name="T144" fmla="*/ 407 h 40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47" h="407">
                                      <a:moveTo>
                                        <a:pt x="48" y="55"/>
                                      </a:moveTo>
                                      <a:lnTo>
                                        <a:pt x="71" y="35"/>
                                      </a:lnTo>
                                      <a:lnTo>
                                        <a:pt x="95" y="18"/>
                                      </a:lnTo>
                                      <a:lnTo>
                                        <a:pt x="111" y="7"/>
                                      </a:lnTo>
                                      <a:lnTo>
                                        <a:pt x="124" y="2"/>
                                      </a:lnTo>
                                      <a:lnTo>
                                        <a:pt x="139" y="0"/>
                                      </a:lnTo>
                                      <a:lnTo>
                                        <a:pt x="154" y="1"/>
                                      </a:lnTo>
                                      <a:lnTo>
                                        <a:pt x="171" y="8"/>
                                      </a:lnTo>
                                      <a:lnTo>
                                        <a:pt x="195" y="24"/>
                                      </a:lnTo>
                                      <a:lnTo>
                                        <a:pt x="218" y="43"/>
                                      </a:lnTo>
                                      <a:lnTo>
                                        <a:pt x="239" y="69"/>
                                      </a:lnTo>
                                      <a:lnTo>
                                        <a:pt x="256" y="96"/>
                                      </a:lnTo>
                                      <a:lnTo>
                                        <a:pt x="278" y="134"/>
                                      </a:lnTo>
                                      <a:lnTo>
                                        <a:pt x="301" y="174"/>
                                      </a:lnTo>
                                      <a:lnTo>
                                        <a:pt x="321" y="207"/>
                                      </a:lnTo>
                                      <a:lnTo>
                                        <a:pt x="341" y="240"/>
                                      </a:lnTo>
                                      <a:lnTo>
                                        <a:pt x="361" y="265"/>
                                      </a:lnTo>
                                      <a:lnTo>
                                        <a:pt x="381" y="290"/>
                                      </a:lnTo>
                                      <a:lnTo>
                                        <a:pt x="410" y="313"/>
                                      </a:lnTo>
                                      <a:lnTo>
                                        <a:pt x="432" y="338"/>
                                      </a:lnTo>
                                      <a:lnTo>
                                        <a:pt x="444" y="357"/>
                                      </a:lnTo>
                                      <a:lnTo>
                                        <a:pt x="447" y="375"/>
                                      </a:lnTo>
                                      <a:lnTo>
                                        <a:pt x="442" y="389"/>
                                      </a:lnTo>
                                      <a:lnTo>
                                        <a:pt x="433" y="399"/>
                                      </a:lnTo>
                                      <a:lnTo>
                                        <a:pt x="416" y="405"/>
                                      </a:lnTo>
                                      <a:lnTo>
                                        <a:pt x="394" y="407"/>
                                      </a:lnTo>
                                      <a:lnTo>
                                        <a:pt x="374" y="405"/>
                                      </a:lnTo>
                                      <a:lnTo>
                                        <a:pt x="338" y="397"/>
                                      </a:lnTo>
                                      <a:lnTo>
                                        <a:pt x="315" y="390"/>
                                      </a:lnTo>
                                      <a:lnTo>
                                        <a:pt x="287" y="379"/>
                                      </a:lnTo>
                                      <a:lnTo>
                                        <a:pt x="261" y="365"/>
                                      </a:lnTo>
                                      <a:lnTo>
                                        <a:pt x="235" y="350"/>
                                      </a:lnTo>
                                      <a:lnTo>
                                        <a:pt x="203" y="332"/>
                                      </a:lnTo>
                                      <a:lnTo>
                                        <a:pt x="162" y="309"/>
                                      </a:lnTo>
                                      <a:lnTo>
                                        <a:pt x="124" y="288"/>
                                      </a:lnTo>
                                      <a:lnTo>
                                        <a:pt x="94" y="269"/>
                                      </a:lnTo>
                                      <a:lnTo>
                                        <a:pt x="64" y="248"/>
                                      </a:lnTo>
                                      <a:lnTo>
                                        <a:pt x="38" y="227"/>
                                      </a:lnTo>
                                      <a:lnTo>
                                        <a:pt x="21" y="204"/>
                                      </a:lnTo>
                                      <a:lnTo>
                                        <a:pt x="9" y="183"/>
                                      </a:lnTo>
                                      <a:lnTo>
                                        <a:pt x="3" y="161"/>
                                      </a:lnTo>
                                      <a:lnTo>
                                        <a:pt x="0" y="141"/>
                                      </a:lnTo>
                                      <a:lnTo>
                                        <a:pt x="3" y="125"/>
                                      </a:lnTo>
                                      <a:lnTo>
                                        <a:pt x="8" y="108"/>
                                      </a:lnTo>
                                      <a:lnTo>
                                        <a:pt x="18" y="90"/>
                                      </a:lnTo>
                                      <a:lnTo>
                                        <a:pt x="31" y="73"/>
                                      </a:lnTo>
                                      <a:lnTo>
                                        <a:pt x="48" y="5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6301" name="Group 82">
                                <a:extLst>
                                  <a:ext uri="{FF2B5EF4-FFF2-40B4-BE49-F238E27FC236}">
                                    <a16:creationId xmlns:a16="http://schemas.microsoft.com/office/drawing/2014/main" id="{FC619637-C99A-4EE2-88A6-E6C1FDC2C882}"/>
                                  </a:ext>
                                </a:extLst>
                              </p:cNvPr>
                              <p:cNvGrpSpPr>
                                <a:grpSpLocks/>
                              </p:cNvGrpSpPr>
                              <p:nvPr/>
                            </p:nvGrpSpPr>
                            <p:grpSpPr bwMode="auto">
                              <a:xfrm>
                                <a:off x="2056" y="1735"/>
                                <a:ext cx="107" cy="105"/>
                                <a:chOff x="2056" y="1735"/>
                                <a:chExt cx="107" cy="105"/>
                              </a:xfrm>
                            </p:grpSpPr>
                            <p:sp>
                              <p:nvSpPr>
                                <p:cNvPr id="36302" name="Freeform 83">
                                  <a:extLst>
                                    <a:ext uri="{FF2B5EF4-FFF2-40B4-BE49-F238E27FC236}">
                                      <a16:creationId xmlns:a16="http://schemas.microsoft.com/office/drawing/2014/main" id="{13CB81BF-35F3-4957-8A1A-472A2D8282A0}"/>
                                    </a:ext>
                                  </a:extLst>
                                </p:cNvPr>
                                <p:cNvSpPr>
                                  <a:spLocks/>
                                </p:cNvSpPr>
                                <p:nvPr/>
                              </p:nvSpPr>
                              <p:spPr bwMode="auto">
                                <a:xfrm>
                                  <a:off x="2056" y="1735"/>
                                  <a:ext cx="107" cy="105"/>
                                </a:xfrm>
                                <a:custGeom>
                                  <a:avLst/>
                                  <a:gdLst>
                                    <a:gd name="T0" fmla="*/ 0 w 535"/>
                                    <a:gd name="T1" fmla="*/ 0 h 522"/>
                                    <a:gd name="T2" fmla="*/ 0 w 535"/>
                                    <a:gd name="T3" fmla="*/ 0 h 522"/>
                                    <a:gd name="T4" fmla="*/ 0 w 535"/>
                                    <a:gd name="T5" fmla="*/ 0 h 522"/>
                                    <a:gd name="T6" fmla="*/ 0 w 535"/>
                                    <a:gd name="T7" fmla="*/ 0 h 522"/>
                                    <a:gd name="T8" fmla="*/ 0 w 535"/>
                                    <a:gd name="T9" fmla="*/ 0 h 522"/>
                                    <a:gd name="T10" fmla="*/ 0 w 535"/>
                                    <a:gd name="T11" fmla="*/ 0 h 522"/>
                                    <a:gd name="T12" fmla="*/ 0 w 535"/>
                                    <a:gd name="T13" fmla="*/ 0 h 522"/>
                                    <a:gd name="T14" fmla="*/ 0 w 535"/>
                                    <a:gd name="T15" fmla="*/ 0 h 522"/>
                                    <a:gd name="T16" fmla="*/ 0 w 535"/>
                                    <a:gd name="T17" fmla="*/ 0 h 522"/>
                                    <a:gd name="T18" fmla="*/ 0 w 535"/>
                                    <a:gd name="T19" fmla="*/ 0 h 522"/>
                                    <a:gd name="T20" fmla="*/ 0 w 535"/>
                                    <a:gd name="T21" fmla="*/ 0 h 522"/>
                                    <a:gd name="T22" fmla="*/ 0 w 535"/>
                                    <a:gd name="T23" fmla="*/ 0 h 522"/>
                                    <a:gd name="T24" fmla="*/ 0 w 535"/>
                                    <a:gd name="T25" fmla="*/ 0 h 522"/>
                                    <a:gd name="T26" fmla="*/ 0 w 535"/>
                                    <a:gd name="T27" fmla="*/ 0 h 522"/>
                                    <a:gd name="T28" fmla="*/ 0 w 535"/>
                                    <a:gd name="T29" fmla="*/ 0 h 522"/>
                                    <a:gd name="T30" fmla="*/ 0 w 535"/>
                                    <a:gd name="T31" fmla="*/ 0 h 522"/>
                                    <a:gd name="T32" fmla="*/ 0 w 535"/>
                                    <a:gd name="T33" fmla="*/ 0 h 522"/>
                                    <a:gd name="T34" fmla="*/ 0 w 535"/>
                                    <a:gd name="T35" fmla="*/ 0 h 522"/>
                                    <a:gd name="T36" fmla="*/ 0 w 535"/>
                                    <a:gd name="T37" fmla="*/ 0 h 522"/>
                                    <a:gd name="T38" fmla="*/ 0 w 535"/>
                                    <a:gd name="T39" fmla="*/ 0 h 522"/>
                                    <a:gd name="T40" fmla="*/ 0 w 535"/>
                                    <a:gd name="T41" fmla="*/ 0 h 522"/>
                                    <a:gd name="T42" fmla="*/ 0 w 535"/>
                                    <a:gd name="T43" fmla="*/ 0 h 522"/>
                                    <a:gd name="T44" fmla="*/ 0 w 535"/>
                                    <a:gd name="T45" fmla="*/ 0 h 522"/>
                                    <a:gd name="T46" fmla="*/ 0 w 535"/>
                                    <a:gd name="T47" fmla="*/ 0 h 522"/>
                                    <a:gd name="T48" fmla="*/ 0 w 535"/>
                                    <a:gd name="T49" fmla="*/ 0 h 522"/>
                                    <a:gd name="T50" fmla="*/ 0 w 535"/>
                                    <a:gd name="T51" fmla="*/ 0 h 522"/>
                                    <a:gd name="T52" fmla="*/ 0 w 535"/>
                                    <a:gd name="T53" fmla="*/ 0 h 522"/>
                                    <a:gd name="T54" fmla="*/ 0 w 535"/>
                                    <a:gd name="T55" fmla="*/ 0 h 522"/>
                                    <a:gd name="T56" fmla="*/ 0 w 535"/>
                                    <a:gd name="T57" fmla="*/ 0 h 522"/>
                                    <a:gd name="T58" fmla="*/ 0 w 535"/>
                                    <a:gd name="T59" fmla="*/ 0 h 522"/>
                                    <a:gd name="T60" fmla="*/ 0 w 535"/>
                                    <a:gd name="T61" fmla="*/ 0 h 522"/>
                                    <a:gd name="T62" fmla="*/ 0 w 535"/>
                                    <a:gd name="T63" fmla="*/ 0 h 522"/>
                                    <a:gd name="T64" fmla="*/ 0 w 535"/>
                                    <a:gd name="T65" fmla="*/ 0 h 522"/>
                                    <a:gd name="T66" fmla="*/ 0 w 535"/>
                                    <a:gd name="T67" fmla="*/ 0 h 522"/>
                                    <a:gd name="T68" fmla="*/ 0 w 535"/>
                                    <a:gd name="T69" fmla="*/ 0 h 522"/>
                                    <a:gd name="T70" fmla="*/ 0 w 535"/>
                                    <a:gd name="T71" fmla="*/ 0 h 522"/>
                                    <a:gd name="T72" fmla="*/ 0 w 535"/>
                                    <a:gd name="T73" fmla="*/ 0 h 522"/>
                                    <a:gd name="T74" fmla="*/ 0 w 535"/>
                                    <a:gd name="T75" fmla="*/ 0 h 522"/>
                                    <a:gd name="T76" fmla="*/ 0 w 535"/>
                                    <a:gd name="T77" fmla="*/ 0 h 522"/>
                                    <a:gd name="T78" fmla="*/ 0 w 535"/>
                                    <a:gd name="T79" fmla="*/ 0 h 522"/>
                                    <a:gd name="T80" fmla="*/ 0 w 535"/>
                                    <a:gd name="T81" fmla="*/ 0 h 522"/>
                                    <a:gd name="T82" fmla="*/ 0 w 535"/>
                                    <a:gd name="T83" fmla="*/ 0 h 522"/>
                                    <a:gd name="T84" fmla="*/ 0 w 535"/>
                                    <a:gd name="T85" fmla="*/ 0 h 522"/>
                                    <a:gd name="T86" fmla="*/ 0 w 535"/>
                                    <a:gd name="T87" fmla="*/ 0 h 522"/>
                                    <a:gd name="T88" fmla="*/ 0 w 535"/>
                                    <a:gd name="T89" fmla="*/ 0 h 522"/>
                                    <a:gd name="T90" fmla="*/ 0 w 535"/>
                                    <a:gd name="T91" fmla="*/ 0 h 522"/>
                                    <a:gd name="T92" fmla="*/ 0 w 535"/>
                                    <a:gd name="T93" fmla="*/ 0 h 522"/>
                                    <a:gd name="T94" fmla="*/ 0 w 535"/>
                                    <a:gd name="T95" fmla="*/ 0 h 522"/>
                                    <a:gd name="T96" fmla="*/ 0 w 535"/>
                                    <a:gd name="T97" fmla="*/ 0 h 522"/>
                                    <a:gd name="T98" fmla="*/ 0 w 535"/>
                                    <a:gd name="T99" fmla="*/ 0 h 522"/>
                                    <a:gd name="T100" fmla="*/ 0 w 535"/>
                                    <a:gd name="T101" fmla="*/ 0 h 522"/>
                                    <a:gd name="T102" fmla="*/ 0 w 535"/>
                                    <a:gd name="T103" fmla="*/ 0 h 522"/>
                                    <a:gd name="T104" fmla="*/ 0 w 535"/>
                                    <a:gd name="T105" fmla="*/ 0 h 522"/>
                                    <a:gd name="T106" fmla="*/ 0 w 535"/>
                                    <a:gd name="T107" fmla="*/ 0 h 522"/>
                                    <a:gd name="T108" fmla="*/ 0 w 535"/>
                                    <a:gd name="T109" fmla="*/ 0 h 5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35"/>
                                    <a:gd name="T166" fmla="*/ 0 h 522"/>
                                    <a:gd name="T167" fmla="*/ 535 w 535"/>
                                    <a:gd name="T168" fmla="*/ 522 h 5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35" h="522">
                                      <a:moveTo>
                                        <a:pt x="79" y="71"/>
                                      </a:moveTo>
                                      <a:lnTo>
                                        <a:pt x="106" y="50"/>
                                      </a:lnTo>
                                      <a:lnTo>
                                        <a:pt x="131" y="31"/>
                                      </a:lnTo>
                                      <a:lnTo>
                                        <a:pt x="160" y="16"/>
                                      </a:lnTo>
                                      <a:lnTo>
                                        <a:pt x="194" y="6"/>
                                      </a:lnTo>
                                      <a:lnTo>
                                        <a:pt x="222" y="1"/>
                                      </a:lnTo>
                                      <a:lnTo>
                                        <a:pt x="257" y="0"/>
                                      </a:lnTo>
                                      <a:lnTo>
                                        <a:pt x="305" y="5"/>
                                      </a:lnTo>
                                      <a:lnTo>
                                        <a:pt x="352" y="15"/>
                                      </a:lnTo>
                                      <a:lnTo>
                                        <a:pt x="383" y="34"/>
                                      </a:lnTo>
                                      <a:lnTo>
                                        <a:pt x="404" y="63"/>
                                      </a:lnTo>
                                      <a:lnTo>
                                        <a:pt x="424" y="99"/>
                                      </a:lnTo>
                                      <a:lnTo>
                                        <a:pt x="445" y="132"/>
                                      </a:lnTo>
                                      <a:lnTo>
                                        <a:pt x="470" y="159"/>
                                      </a:lnTo>
                                      <a:lnTo>
                                        <a:pt x="493" y="183"/>
                                      </a:lnTo>
                                      <a:lnTo>
                                        <a:pt x="522" y="217"/>
                                      </a:lnTo>
                                      <a:lnTo>
                                        <a:pt x="533" y="249"/>
                                      </a:lnTo>
                                      <a:lnTo>
                                        <a:pt x="535" y="272"/>
                                      </a:lnTo>
                                      <a:lnTo>
                                        <a:pt x="533" y="286"/>
                                      </a:lnTo>
                                      <a:lnTo>
                                        <a:pt x="526" y="309"/>
                                      </a:lnTo>
                                      <a:lnTo>
                                        <a:pt x="514" y="331"/>
                                      </a:lnTo>
                                      <a:lnTo>
                                        <a:pt x="495" y="354"/>
                                      </a:lnTo>
                                      <a:lnTo>
                                        <a:pt x="473" y="385"/>
                                      </a:lnTo>
                                      <a:lnTo>
                                        <a:pt x="453" y="408"/>
                                      </a:lnTo>
                                      <a:lnTo>
                                        <a:pt x="437" y="433"/>
                                      </a:lnTo>
                                      <a:lnTo>
                                        <a:pt x="430" y="449"/>
                                      </a:lnTo>
                                      <a:lnTo>
                                        <a:pt x="429" y="458"/>
                                      </a:lnTo>
                                      <a:lnTo>
                                        <a:pt x="434" y="465"/>
                                      </a:lnTo>
                                      <a:lnTo>
                                        <a:pt x="442" y="469"/>
                                      </a:lnTo>
                                      <a:lnTo>
                                        <a:pt x="404" y="513"/>
                                      </a:lnTo>
                                      <a:lnTo>
                                        <a:pt x="400" y="505"/>
                                      </a:lnTo>
                                      <a:lnTo>
                                        <a:pt x="378" y="494"/>
                                      </a:lnTo>
                                      <a:lnTo>
                                        <a:pt x="353" y="488"/>
                                      </a:lnTo>
                                      <a:lnTo>
                                        <a:pt x="329" y="486"/>
                                      </a:lnTo>
                                      <a:lnTo>
                                        <a:pt x="303" y="491"/>
                                      </a:lnTo>
                                      <a:lnTo>
                                        <a:pt x="272" y="499"/>
                                      </a:lnTo>
                                      <a:lnTo>
                                        <a:pt x="235" y="511"/>
                                      </a:lnTo>
                                      <a:lnTo>
                                        <a:pt x="206" y="519"/>
                                      </a:lnTo>
                                      <a:lnTo>
                                        <a:pt x="183" y="522"/>
                                      </a:lnTo>
                                      <a:lnTo>
                                        <a:pt x="162" y="520"/>
                                      </a:lnTo>
                                      <a:lnTo>
                                        <a:pt x="141" y="513"/>
                                      </a:lnTo>
                                      <a:lnTo>
                                        <a:pt x="118" y="502"/>
                                      </a:lnTo>
                                      <a:lnTo>
                                        <a:pt x="102" y="487"/>
                                      </a:lnTo>
                                      <a:lnTo>
                                        <a:pt x="83" y="467"/>
                                      </a:lnTo>
                                      <a:lnTo>
                                        <a:pt x="60" y="437"/>
                                      </a:lnTo>
                                      <a:lnTo>
                                        <a:pt x="34" y="397"/>
                                      </a:lnTo>
                                      <a:lnTo>
                                        <a:pt x="15" y="359"/>
                                      </a:lnTo>
                                      <a:lnTo>
                                        <a:pt x="2" y="322"/>
                                      </a:lnTo>
                                      <a:lnTo>
                                        <a:pt x="0" y="297"/>
                                      </a:lnTo>
                                      <a:lnTo>
                                        <a:pt x="3" y="273"/>
                                      </a:lnTo>
                                      <a:lnTo>
                                        <a:pt x="11" y="224"/>
                                      </a:lnTo>
                                      <a:lnTo>
                                        <a:pt x="19" y="170"/>
                                      </a:lnTo>
                                      <a:lnTo>
                                        <a:pt x="36" y="128"/>
                                      </a:lnTo>
                                      <a:lnTo>
                                        <a:pt x="57" y="97"/>
                                      </a:lnTo>
                                      <a:lnTo>
                                        <a:pt x="79" y="71"/>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03" name="Freeform 84">
                                  <a:extLst>
                                    <a:ext uri="{FF2B5EF4-FFF2-40B4-BE49-F238E27FC236}">
                                      <a16:creationId xmlns:a16="http://schemas.microsoft.com/office/drawing/2014/main" id="{A436CB0A-7267-4C07-B4B9-76E5F6522373}"/>
                                    </a:ext>
                                  </a:extLst>
                                </p:cNvPr>
                                <p:cNvSpPr>
                                  <a:spLocks/>
                                </p:cNvSpPr>
                                <p:nvPr/>
                              </p:nvSpPr>
                              <p:spPr bwMode="auto">
                                <a:xfrm>
                                  <a:off x="2062" y="1742"/>
                                  <a:ext cx="93" cy="92"/>
                                </a:xfrm>
                                <a:custGeom>
                                  <a:avLst/>
                                  <a:gdLst>
                                    <a:gd name="T0" fmla="*/ 0 w 466"/>
                                    <a:gd name="T1" fmla="*/ 0 h 457"/>
                                    <a:gd name="T2" fmla="*/ 0 w 466"/>
                                    <a:gd name="T3" fmla="*/ 0 h 457"/>
                                    <a:gd name="T4" fmla="*/ 0 w 466"/>
                                    <a:gd name="T5" fmla="*/ 0 h 457"/>
                                    <a:gd name="T6" fmla="*/ 0 w 466"/>
                                    <a:gd name="T7" fmla="*/ 0 h 457"/>
                                    <a:gd name="T8" fmla="*/ 0 w 466"/>
                                    <a:gd name="T9" fmla="*/ 0 h 457"/>
                                    <a:gd name="T10" fmla="*/ 0 w 466"/>
                                    <a:gd name="T11" fmla="*/ 0 h 457"/>
                                    <a:gd name="T12" fmla="*/ 0 w 466"/>
                                    <a:gd name="T13" fmla="*/ 0 h 457"/>
                                    <a:gd name="T14" fmla="*/ 0 w 466"/>
                                    <a:gd name="T15" fmla="*/ 0 h 457"/>
                                    <a:gd name="T16" fmla="*/ 0 w 466"/>
                                    <a:gd name="T17" fmla="*/ 0 h 457"/>
                                    <a:gd name="T18" fmla="*/ 0 w 466"/>
                                    <a:gd name="T19" fmla="*/ 0 h 457"/>
                                    <a:gd name="T20" fmla="*/ 0 w 466"/>
                                    <a:gd name="T21" fmla="*/ 0 h 457"/>
                                    <a:gd name="T22" fmla="*/ 0 w 466"/>
                                    <a:gd name="T23" fmla="*/ 0 h 457"/>
                                    <a:gd name="T24" fmla="*/ 0 w 466"/>
                                    <a:gd name="T25" fmla="*/ 0 h 457"/>
                                    <a:gd name="T26" fmla="*/ 0 w 466"/>
                                    <a:gd name="T27" fmla="*/ 0 h 457"/>
                                    <a:gd name="T28" fmla="*/ 0 w 466"/>
                                    <a:gd name="T29" fmla="*/ 0 h 457"/>
                                    <a:gd name="T30" fmla="*/ 0 w 466"/>
                                    <a:gd name="T31" fmla="*/ 0 h 457"/>
                                    <a:gd name="T32" fmla="*/ 0 w 466"/>
                                    <a:gd name="T33" fmla="*/ 0 h 457"/>
                                    <a:gd name="T34" fmla="*/ 0 w 466"/>
                                    <a:gd name="T35" fmla="*/ 0 h 457"/>
                                    <a:gd name="T36" fmla="*/ 0 w 466"/>
                                    <a:gd name="T37" fmla="*/ 0 h 457"/>
                                    <a:gd name="T38" fmla="*/ 0 w 466"/>
                                    <a:gd name="T39" fmla="*/ 0 h 457"/>
                                    <a:gd name="T40" fmla="*/ 0 w 466"/>
                                    <a:gd name="T41" fmla="*/ 0 h 457"/>
                                    <a:gd name="T42" fmla="*/ 0 w 466"/>
                                    <a:gd name="T43" fmla="*/ 0 h 457"/>
                                    <a:gd name="T44" fmla="*/ 0 w 466"/>
                                    <a:gd name="T45" fmla="*/ 0 h 457"/>
                                    <a:gd name="T46" fmla="*/ 0 w 466"/>
                                    <a:gd name="T47" fmla="*/ 0 h 457"/>
                                    <a:gd name="T48" fmla="*/ 0 w 466"/>
                                    <a:gd name="T49" fmla="*/ 0 h 457"/>
                                    <a:gd name="T50" fmla="*/ 0 w 466"/>
                                    <a:gd name="T51" fmla="*/ 0 h 457"/>
                                    <a:gd name="T52" fmla="*/ 0 w 466"/>
                                    <a:gd name="T53" fmla="*/ 0 h 457"/>
                                    <a:gd name="T54" fmla="*/ 0 w 466"/>
                                    <a:gd name="T55" fmla="*/ 0 h 457"/>
                                    <a:gd name="T56" fmla="*/ 0 w 466"/>
                                    <a:gd name="T57" fmla="*/ 0 h 457"/>
                                    <a:gd name="T58" fmla="*/ 0 w 466"/>
                                    <a:gd name="T59" fmla="*/ 0 h 457"/>
                                    <a:gd name="T60" fmla="*/ 0 w 466"/>
                                    <a:gd name="T61" fmla="*/ 0 h 457"/>
                                    <a:gd name="T62" fmla="*/ 0 w 466"/>
                                    <a:gd name="T63" fmla="*/ 0 h 457"/>
                                    <a:gd name="T64" fmla="*/ 0 w 466"/>
                                    <a:gd name="T65" fmla="*/ 0 h 457"/>
                                    <a:gd name="T66" fmla="*/ 0 w 466"/>
                                    <a:gd name="T67" fmla="*/ 0 h 457"/>
                                    <a:gd name="T68" fmla="*/ 0 w 466"/>
                                    <a:gd name="T69" fmla="*/ 0 h 457"/>
                                    <a:gd name="T70" fmla="*/ 0 w 466"/>
                                    <a:gd name="T71" fmla="*/ 0 h 457"/>
                                    <a:gd name="T72" fmla="*/ 0 w 466"/>
                                    <a:gd name="T73" fmla="*/ 0 h 457"/>
                                    <a:gd name="T74" fmla="*/ 0 w 466"/>
                                    <a:gd name="T75" fmla="*/ 0 h 457"/>
                                    <a:gd name="T76" fmla="*/ 0 w 466"/>
                                    <a:gd name="T77" fmla="*/ 0 h 457"/>
                                    <a:gd name="T78" fmla="*/ 0 w 466"/>
                                    <a:gd name="T79" fmla="*/ 0 h 457"/>
                                    <a:gd name="T80" fmla="*/ 0 w 466"/>
                                    <a:gd name="T81" fmla="*/ 0 h 457"/>
                                    <a:gd name="T82" fmla="*/ 0 w 466"/>
                                    <a:gd name="T83" fmla="*/ 0 h 457"/>
                                    <a:gd name="T84" fmla="*/ 0 w 466"/>
                                    <a:gd name="T85" fmla="*/ 0 h 457"/>
                                    <a:gd name="T86" fmla="*/ 0 w 466"/>
                                    <a:gd name="T87" fmla="*/ 0 h 457"/>
                                    <a:gd name="T88" fmla="*/ 0 w 466"/>
                                    <a:gd name="T89" fmla="*/ 0 h 457"/>
                                    <a:gd name="T90" fmla="*/ 0 w 466"/>
                                    <a:gd name="T91" fmla="*/ 0 h 457"/>
                                    <a:gd name="T92" fmla="*/ 0 w 466"/>
                                    <a:gd name="T93" fmla="*/ 0 h 457"/>
                                    <a:gd name="T94" fmla="*/ 0 w 466"/>
                                    <a:gd name="T95" fmla="*/ 0 h 457"/>
                                    <a:gd name="T96" fmla="*/ 0 w 466"/>
                                    <a:gd name="T97" fmla="*/ 0 h 457"/>
                                    <a:gd name="T98" fmla="*/ 0 w 466"/>
                                    <a:gd name="T99" fmla="*/ 0 h 457"/>
                                    <a:gd name="T100" fmla="*/ 0 w 466"/>
                                    <a:gd name="T101" fmla="*/ 0 h 457"/>
                                    <a:gd name="T102" fmla="*/ 0 w 466"/>
                                    <a:gd name="T103" fmla="*/ 0 h 457"/>
                                    <a:gd name="T104" fmla="*/ 0 w 466"/>
                                    <a:gd name="T105" fmla="*/ 0 h 457"/>
                                    <a:gd name="T106" fmla="*/ 0 w 466"/>
                                    <a:gd name="T107" fmla="*/ 0 h 457"/>
                                    <a:gd name="T108" fmla="*/ 0 w 466"/>
                                    <a:gd name="T109" fmla="*/ 0 h 45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6"/>
                                    <a:gd name="T166" fmla="*/ 0 h 457"/>
                                    <a:gd name="T167" fmla="*/ 466 w 466"/>
                                    <a:gd name="T168" fmla="*/ 457 h 45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6" h="457">
                                      <a:moveTo>
                                        <a:pt x="69" y="63"/>
                                      </a:moveTo>
                                      <a:lnTo>
                                        <a:pt x="91" y="43"/>
                                      </a:lnTo>
                                      <a:lnTo>
                                        <a:pt x="114" y="27"/>
                                      </a:lnTo>
                                      <a:lnTo>
                                        <a:pt x="139" y="14"/>
                                      </a:lnTo>
                                      <a:lnTo>
                                        <a:pt x="168" y="4"/>
                                      </a:lnTo>
                                      <a:lnTo>
                                        <a:pt x="192" y="0"/>
                                      </a:lnTo>
                                      <a:lnTo>
                                        <a:pt x="223" y="0"/>
                                      </a:lnTo>
                                      <a:lnTo>
                                        <a:pt x="265" y="3"/>
                                      </a:lnTo>
                                      <a:lnTo>
                                        <a:pt x="306" y="13"/>
                                      </a:lnTo>
                                      <a:lnTo>
                                        <a:pt x="334" y="30"/>
                                      </a:lnTo>
                                      <a:lnTo>
                                        <a:pt x="352" y="56"/>
                                      </a:lnTo>
                                      <a:lnTo>
                                        <a:pt x="368" y="86"/>
                                      </a:lnTo>
                                      <a:lnTo>
                                        <a:pt x="388" y="115"/>
                                      </a:lnTo>
                                      <a:lnTo>
                                        <a:pt x="409" y="140"/>
                                      </a:lnTo>
                                      <a:lnTo>
                                        <a:pt x="430" y="160"/>
                                      </a:lnTo>
                                      <a:lnTo>
                                        <a:pt x="454" y="190"/>
                                      </a:lnTo>
                                      <a:lnTo>
                                        <a:pt x="465" y="218"/>
                                      </a:lnTo>
                                      <a:lnTo>
                                        <a:pt x="466" y="238"/>
                                      </a:lnTo>
                                      <a:lnTo>
                                        <a:pt x="465" y="251"/>
                                      </a:lnTo>
                                      <a:lnTo>
                                        <a:pt x="458" y="271"/>
                                      </a:lnTo>
                                      <a:lnTo>
                                        <a:pt x="447" y="290"/>
                                      </a:lnTo>
                                      <a:lnTo>
                                        <a:pt x="432" y="311"/>
                                      </a:lnTo>
                                      <a:lnTo>
                                        <a:pt x="411" y="337"/>
                                      </a:lnTo>
                                      <a:lnTo>
                                        <a:pt x="395" y="356"/>
                                      </a:lnTo>
                                      <a:lnTo>
                                        <a:pt x="381" y="379"/>
                                      </a:lnTo>
                                      <a:lnTo>
                                        <a:pt x="374" y="392"/>
                                      </a:lnTo>
                                      <a:lnTo>
                                        <a:pt x="373" y="400"/>
                                      </a:lnTo>
                                      <a:lnTo>
                                        <a:pt x="377" y="406"/>
                                      </a:lnTo>
                                      <a:lnTo>
                                        <a:pt x="385" y="411"/>
                                      </a:lnTo>
                                      <a:lnTo>
                                        <a:pt x="352" y="450"/>
                                      </a:lnTo>
                                      <a:lnTo>
                                        <a:pt x="348" y="442"/>
                                      </a:lnTo>
                                      <a:lnTo>
                                        <a:pt x="328" y="432"/>
                                      </a:lnTo>
                                      <a:lnTo>
                                        <a:pt x="307" y="427"/>
                                      </a:lnTo>
                                      <a:lnTo>
                                        <a:pt x="285" y="425"/>
                                      </a:lnTo>
                                      <a:lnTo>
                                        <a:pt x="264" y="429"/>
                                      </a:lnTo>
                                      <a:lnTo>
                                        <a:pt x="236" y="436"/>
                                      </a:lnTo>
                                      <a:lnTo>
                                        <a:pt x="204" y="447"/>
                                      </a:lnTo>
                                      <a:lnTo>
                                        <a:pt x="179" y="455"/>
                                      </a:lnTo>
                                      <a:lnTo>
                                        <a:pt x="160" y="457"/>
                                      </a:lnTo>
                                      <a:lnTo>
                                        <a:pt x="140" y="456"/>
                                      </a:lnTo>
                                      <a:lnTo>
                                        <a:pt x="122" y="450"/>
                                      </a:lnTo>
                                      <a:lnTo>
                                        <a:pt x="102" y="439"/>
                                      </a:lnTo>
                                      <a:lnTo>
                                        <a:pt x="88" y="426"/>
                                      </a:lnTo>
                                      <a:lnTo>
                                        <a:pt x="72" y="409"/>
                                      </a:lnTo>
                                      <a:lnTo>
                                        <a:pt x="51" y="383"/>
                                      </a:lnTo>
                                      <a:lnTo>
                                        <a:pt x="29" y="348"/>
                                      </a:lnTo>
                                      <a:lnTo>
                                        <a:pt x="12" y="314"/>
                                      </a:lnTo>
                                      <a:lnTo>
                                        <a:pt x="1" y="282"/>
                                      </a:lnTo>
                                      <a:lnTo>
                                        <a:pt x="0" y="260"/>
                                      </a:lnTo>
                                      <a:lnTo>
                                        <a:pt x="2" y="239"/>
                                      </a:lnTo>
                                      <a:lnTo>
                                        <a:pt x="8" y="196"/>
                                      </a:lnTo>
                                      <a:lnTo>
                                        <a:pt x="15" y="149"/>
                                      </a:lnTo>
                                      <a:lnTo>
                                        <a:pt x="31" y="112"/>
                                      </a:lnTo>
                                      <a:lnTo>
                                        <a:pt x="49" y="85"/>
                                      </a:lnTo>
                                      <a:lnTo>
                                        <a:pt x="69" y="6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04" name="Freeform 85">
                                  <a:extLst>
                                    <a:ext uri="{FF2B5EF4-FFF2-40B4-BE49-F238E27FC236}">
                                      <a16:creationId xmlns:a16="http://schemas.microsoft.com/office/drawing/2014/main" id="{BD6AB5B3-0897-41BD-8B88-86099C7C8EA9}"/>
                                    </a:ext>
                                  </a:extLst>
                                </p:cNvPr>
                                <p:cNvSpPr>
                                  <a:spLocks/>
                                </p:cNvSpPr>
                                <p:nvPr/>
                              </p:nvSpPr>
                              <p:spPr bwMode="auto">
                                <a:xfrm>
                                  <a:off x="2069" y="1751"/>
                                  <a:ext cx="78" cy="77"/>
                                </a:xfrm>
                                <a:custGeom>
                                  <a:avLst/>
                                  <a:gdLst>
                                    <a:gd name="T0" fmla="*/ 0 w 390"/>
                                    <a:gd name="T1" fmla="*/ 0 h 383"/>
                                    <a:gd name="T2" fmla="*/ 0 w 390"/>
                                    <a:gd name="T3" fmla="*/ 0 h 383"/>
                                    <a:gd name="T4" fmla="*/ 0 w 390"/>
                                    <a:gd name="T5" fmla="*/ 0 h 383"/>
                                    <a:gd name="T6" fmla="*/ 0 w 390"/>
                                    <a:gd name="T7" fmla="*/ 0 h 383"/>
                                    <a:gd name="T8" fmla="*/ 0 w 390"/>
                                    <a:gd name="T9" fmla="*/ 0 h 383"/>
                                    <a:gd name="T10" fmla="*/ 0 w 390"/>
                                    <a:gd name="T11" fmla="*/ 0 h 383"/>
                                    <a:gd name="T12" fmla="*/ 0 w 390"/>
                                    <a:gd name="T13" fmla="*/ 0 h 383"/>
                                    <a:gd name="T14" fmla="*/ 0 w 390"/>
                                    <a:gd name="T15" fmla="*/ 0 h 383"/>
                                    <a:gd name="T16" fmla="*/ 0 w 390"/>
                                    <a:gd name="T17" fmla="*/ 0 h 383"/>
                                    <a:gd name="T18" fmla="*/ 0 w 390"/>
                                    <a:gd name="T19" fmla="*/ 0 h 383"/>
                                    <a:gd name="T20" fmla="*/ 0 w 390"/>
                                    <a:gd name="T21" fmla="*/ 0 h 383"/>
                                    <a:gd name="T22" fmla="*/ 0 w 390"/>
                                    <a:gd name="T23" fmla="*/ 0 h 383"/>
                                    <a:gd name="T24" fmla="*/ 0 w 390"/>
                                    <a:gd name="T25" fmla="*/ 0 h 383"/>
                                    <a:gd name="T26" fmla="*/ 0 w 390"/>
                                    <a:gd name="T27" fmla="*/ 0 h 383"/>
                                    <a:gd name="T28" fmla="*/ 0 w 390"/>
                                    <a:gd name="T29" fmla="*/ 0 h 383"/>
                                    <a:gd name="T30" fmla="*/ 0 w 390"/>
                                    <a:gd name="T31" fmla="*/ 0 h 383"/>
                                    <a:gd name="T32" fmla="*/ 0 w 390"/>
                                    <a:gd name="T33" fmla="*/ 0 h 383"/>
                                    <a:gd name="T34" fmla="*/ 0 w 390"/>
                                    <a:gd name="T35" fmla="*/ 0 h 383"/>
                                    <a:gd name="T36" fmla="*/ 0 w 390"/>
                                    <a:gd name="T37" fmla="*/ 0 h 383"/>
                                    <a:gd name="T38" fmla="*/ 0 w 390"/>
                                    <a:gd name="T39" fmla="*/ 0 h 383"/>
                                    <a:gd name="T40" fmla="*/ 0 w 390"/>
                                    <a:gd name="T41" fmla="*/ 0 h 383"/>
                                    <a:gd name="T42" fmla="*/ 0 w 390"/>
                                    <a:gd name="T43" fmla="*/ 0 h 383"/>
                                    <a:gd name="T44" fmla="*/ 0 w 390"/>
                                    <a:gd name="T45" fmla="*/ 0 h 383"/>
                                    <a:gd name="T46" fmla="*/ 0 w 390"/>
                                    <a:gd name="T47" fmla="*/ 0 h 383"/>
                                    <a:gd name="T48" fmla="*/ 0 w 390"/>
                                    <a:gd name="T49" fmla="*/ 0 h 383"/>
                                    <a:gd name="T50" fmla="*/ 0 w 390"/>
                                    <a:gd name="T51" fmla="*/ 0 h 383"/>
                                    <a:gd name="T52" fmla="*/ 0 w 390"/>
                                    <a:gd name="T53" fmla="*/ 0 h 383"/>
                                    <a:gd name="T54" fmla="*/ 0 w 390"/>
                                    <a:gd name="T55" fmla="*/ 0 h 383"/>
                                    <a:gd name="T56" fmla="*/ 0 w 390"/>
                                    <a:gd name="T57" fmla="*/ 0 h 383"/>
                                    <a:gd name="T58" fmla="*/ 0 w 390"/>
                                    <a:gd name="T59" fmla="*/ 0 h 383"/>
                                    <a:gd name="T60" fmla="*/ 0 w 390"/>
                                    <a:gd name="T61" fmla="*/ 0 h 383"/>
                                    <a:gd name="T62" fmla="*/ 0 w 390"/>
                                    <a:gd name="T63" fmla="*/ 0 h 383"/>
                                    <a:gd name="T64" fmla="*/ 0 w 390"/>
                                    <a:gd name="T65" fmla="*/ 0 h 383"/>
                                    <a:gd name="T66" fmla="*/ 0 w 390"/>
                                    <a:gd name="T67" fmla="*/ 0 h 383"/>
                                    <a:gd name="T68" fmla="*/ 0 w 390"/>
                                    <a:gd name="T69" fmla="*/ 0 h 383"/>
                                    <a:gd name="T70" fmla="*/ 0 w 390"/>
                                    <a:gd name="T71" fmla="*/ 0 h 383"/>
                                    <a:gd name="T72" fmla="*/ 0 w 390"/>
                                    <a:gd name="T73" fmla="*/ 0 h 383"/>
                                    <a:gd name="T74" fmla="*/ 0 w 390"/>
                                    <a:gd name="T75" fmla="*/ 0 h 383"/>
                                    <a:gd name="T76" fmla="*/ 0 w 390"/>
                                    <a:gd name="T77" fmla="*/ 0 h 383"/>
                                    <a:gd name="T78" fmla="*/ 0 w 390"/>
                                    <a:gd name="T79" fmla="*/ 0 h 383"/>
                                    <a:gd name="T80" fmla="*/ 0 w 390"/>
                                    <a:gd name="T81" fmla="*/ 0 h 383"/>
                                    <a:gd name="T82" fmla="*/ 0 w 390"/>
                                    <a:gd name="T83" fmla="*/ 0 h 383"/>
                                    <a:gd name="T84" fmla="*/ 0 w 390"/>
                                    <a:gd name="T85" fmla="*/ 0 h 383"/>
                                    <a:gd name="T86" fmla="*/ 0 w 390"/>
                                    <a:gd name="T87" fmla="*/ 0 h 383"/>
                                    <a:gd name="T88" fmla="*/ 0 w 390"/>
                                    <a:gd name="T89" fmla="*/ 0 h 383"/>
                                    <a:gd name="T90" fmla="*/ 0 w 390"/>
                                    <a:gd name="T91" fmla="*/ 0 h 383"/>
                                    <a:gd name="T92" fmla="*/ 0 w 390"/>
                                    <a:gd name="T93" fmla="*/ 0 h 383"/>
                                    <a:gd name="T94" fmla="*/ 0 w 390"/>
                                    <a:gd name="T95" fmla="*/ 0 h 383"/>
                                    <a:gd name="T96" fmla="*/ 0 w 390"/>
                                    <a:gd name="T97" fmla="*/ 0 h 383"/>
                                    <a:gd name="T98" fmla="*/ 0 w 390"/>
                                    <a:gd name="T99" fmla="*/ 0 h 383"/>
                                    <a:gd name="T100" fmla="*/ 0 w 390"/>
                                    <a:gd name="T101" fmla="*/ 0 h 383"/>
                                    <a:gd name="T102" fmla="*/ 0 w 390"/>
                                    <a:gd name="T103" fmla="*/ 0 h 383"/>
                                    <a:gd name="T104" fmla="*/ 0 w 390"/>
                                    <a:gd name="T105" fmla="*/ 0 h 383"/>
                                    <a:gd name="T106" fmla="*/ 0 w 390"/>
                                    <a:gd name="T107" fmla="*/ 0 h 383"/>
                                    <a:gd name="T108" fmla="*/ 0 w 390"/>
                                    <a:gd name="T109" fmla="*/ 0 h 38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90"/>
                                    <a:gd name="T166" fmla="*/ 0 h 383"/>
                                    <a:gd name="T167" fmla="*/ 390 w 390"/>
                                    <a:gd name="T168" fmla="*/ 383 h 38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90" h="383">
                                      <a:moveTo>
                                        <a:pt x="57" y="53"/>
                                      </a:moveTo>
                                      <a:lnTo>
                                        <a:pt x="76" y="36"/>
                                      </a:lnTo>
                                      <a:lnTo>
                                        <a:pt x="95" y="22"/>
                                      </a:lnTo>
                                      <a:lnTo>
                                        <a:pt x="115" y="11"/>
                                      </a:lnTo>
                                      <a:lnTo>
                                        <a:pt x="140" y="3"/>
                                      </a:lnTo>
                                      <a:lnTo>
                                        <a:pt x="160" y="0"/>
                                      </a:lnTo>
                                      <a:lnTo>
                                        <a:pt x="186" y="0"/>
                                      </a:lnTo>
                                      <a:lnTo>
                                        <a:pt x="221" y="2"/>
                                      </a:lnTo>
                                      <a:lnTo>
                                        <a:pt x="256" y="11"/>
                                      </a:lnTo>
                                      <a:lnTo>
                                        <a:pt x="279" y="25"/>
                                      </a:lnTo>
                                      <a:lnTo>
                                        <a:pt x="293" y="47"/>
                                      </a:lnTo>
                                      <a:lnTo>
                                        <a:pt x="308" y="72"/>
                                      </a:lnTo>
                                      <a:lnTo>
                                        <a:pt x="324" y="97"/>
                                      </a:lnTo>
                                      <a:lnTo>
                                        <a:pt x="342" y="117"/>
                                      </a:lnTo>
                                      <a:lnTo>
                                        <a:pt x="359" y="135"/>
                                      </a:lnTo>
                                      <a:lnTo>
                                        <a:pt x="379" y="159"/>
                                      </a:lnTo>
                                      <a:lnTo>
                                        <a:pt x="390" y="183"/>
                                      </a:lnTo>
                                      <a:lnTo>
                                        <a:pt x="390" y="200"/>
                                      </a:lnTo>
                                      <a:lnTo>
                                        <a:pt x="390" y="211"/>
                                      </a:lnTo>
                                      <a:lnTo>
                                        <a:pt x="383" y="227"/>
                                      </a:lnTo>
                                      <a:lnTo>
                                        <a:pt x="373" y="243"/>
                                      </a:lnTo>
                                      <a:lnTo>
                                        <a:pt x="361" y="261"/>
                                      </a:lnTo>
                                      <a:lnTo>
                                        <a:pt x="344" y="282"/>
                                      </a:lnTo>
                                      <a:lnTo>
                                        <a:pt x="330" y="299"/>
                                      </a:lnTo>
                                      <a:lnTo>
                                        <a:pt x="318" y="317"/>
                                      </a:lnTo>
                                      <a:lnTo>
                                        <a:pt x="313" y="329"/>
                                      </a:lnTo>
                                      <a:lnTo>
                                        <a:pt x="312" y="336"/>
                                      </a:lnTo>
                                      <a:lnTo>
                                        <a:pt x="315" y="341"/>
                                      </a:lnTo>
                                      <a:lnTo>
                                        <a:pt x="321" y="345"/>
                                      </a:lnTo>
                                      <a:lnTo>
                                        <a:pt x="293" y="378"/>
                                      </a:lnTo>
                                      <a:lnTo>
                                        <a:pt x="290" y="372"/>
                                      </a:lnTo>
                                      <a:lnTo>
                                        <a:pt x="274" y="362"/>
                                      </a:lnTo>
                                      <a:lnTo>
                                        <a:pt x="257" y="358"/>
                                      </a:lnTo>
                                      <a:lnTo>
                                        <a:pt x="238" y="356"/>
                                      </a:lnTo>
                                      <a:lnTo>
                                        <a:pt x="221" y="360"/>
                                      </a:lnTo>
                                      <a:lnTo>
                                        <a:pt x="197" y="367"/>
                                      </a:lnTo>
                                      <a:lnTo>
                                        <a:pt x="170" y="376"/>
                                      </a:lnTo>
                                      <a:lnTo>
                                        <a:pt x="149" y="382"/>
                                      </a:lnTo>
                                      <a:lnTo>
                                        <a:pt x="133" y="383"/>
                                      </a:lnTo>
                                      <a:lnTo>
                                        <a:pt x="117" y="383"/>
                                      </a:lnTo>
                                      <a:lnTo>
                                        <a:pt x="101" y="378"/>
                                      </a:lnTo>
                                      <a:lnTo>
                                        <a:pt x="85" y="369"/>
                                      </a:lnTo>
                                      <a:lnTo>
                                        <a:pt x="74" y="357"/>
                                      </a:lnTo>
                                      <a:lnTo>
                                        <a:pt x="59" y="343"/>
                                      </a:lnTo>
                                      <a:lnTo>
                                        <a:pt x="42" y="321"/>
                                      </a:lnTo>
                                      <a:lnTo>
                                        <a:pt x="23" y="292"/>
                                      </a:lnTo>
                                      <a:lnTo>
                                        <a:pt x="10" y="265"/>
                                      </a:lnTo>
                                      <a:lnTo>
                                        <a:pt x="0" y="237"/>
                                      </a:lnTo>
                                      <a:lnTo>
                                        <a:pt x="0" y="218"/>
                                      </a:lnTo>
                                      <a:lnTo>
                                        <a:pt x="1" y="200"/>
                                      </a:lnTo>
                                      <a:lnTo>
                                        <a:pt x="6" y="164"/>
                                      </a:lnTo>
                                      <a:lnTo>
                                        <a:pt x="12" y="124"/>
                                      </a:lnTo>
                                      <a:lnTo>
                                        <a:pt x="25" y="94"/>
                                      </a:lnTo>
                                      <a:lnTo>
                                        <a:pt x="41" y="71"/>
                                      </a:lnTo>
                                      <a:lnTo>
                                        <a:pt x="57" y="53"/>
                                      </a:lnTo>
                                      <a:close/>
                                    </a:path>
                                  </a:pathLst>
                                </a:custGeom>
                                <a:solidFill>
                                  <a:srgbClr val="E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05" name="Freeform 86">
                                  <a:extLst>
                                    <a:ext uri="{FF2B5EF4-FFF2-40B4-BE49-F238E27FC236}">
                                      <a16:creationId xmlns:a16="http://schemas.microsoft.com/office/drawing/2014/main" id="{330453A1-01BF-4D68-AA15-C8868E8FF70B}"/>
                                    </a:ext>
                                  </a:extLst>
                                </p:cNvPr>
                                <p:cNvSpPr>
                                  <a:spLocks/>
                                </p:cNvSpPr>
                                <p:nvPr/>
                              </p:nvSpPr>
                              <p:spPr bwMode="auto">
                                <a:xfrm>
                                  <a:off x="2074" y="1758"/>
                                  <a:ext cx="71" cy="71"/>
                                </a:xfrm>
                                <a:custGeom>
                                  <a:avLst/>
                                  <a:gdLst>
                                    <a:gd name="T0" fmla="*/ 0 w 357"/>
                                    <a:gd name="T1" fmla="*/ 0 h 351"/>
                                    <a:gd name="T2" fmla="*/ 0 w 357"/>
                                    <a:gd name="T3" fmla="*/ 0 h 351"/>
                                    <a:gd name="T4" fmla="*/ 0 w 357"/>
                                    <a:gd name="T5" fmla="*/ 0 h 351"/>
                                    <a:gd name="T6" fmla="*/ 0 w 357"/>
                                    <a:gd name="T7" fmla="*/ 0 h 351"/>
                                    <a:gd name="T8" fmla="*/ 0 w 357"/>
                                    <a:gd name="T9" fmla="*/ 0 h 351"/>
                                    <a:gd name="T10" fmla="*/ 0 w 357"/>
                                    <a:gd name="T11" fmla="*/ 0 h 351"/>
                                    <a:gd name="T12" fmla="*/ 0 w 357"/>
                                    <a:gd name="T13" fmla="*/ 0 h 351"/>
                                    <a:gd name="T14" fmla="*/ 0 w 357"/>
                                    <a:gd name="T15" fmla="*/ 0 h 351"/>
                                    <a:gd name="T16" fmla="*/ 0 w 357"/>
                                    <a:gd name="T17" fmla="*/ 0 h 351"/>
                                    <a:gd name="T18" fmla="*/ 0 w 357"/>
                                    <a:gd name="T19" fmla="*/ 0 h 351"/>
                                    <a:gd name="T20" fmla="*/ 0 w 357"/>
                                    <a:gd name="T21" fmla="*/ 0 h 351"/>
                                    <a:gd name="T22" fmla="*/ 0 w 357"/>
                                    <a:gd name="T23" fmla="*/ 0 h 351"/>
                                    <a:gd name="T24" fmla="*/ 0 w 357"/>
                                    <a:gd name="T25" fmla="*/ 0 h 351"/>
                                    <a:gd name="T26" fmla="*/ 0 w 357"/>
                                    <a:gd name="T27" fmla="*/ 0 h 351"/>
                                    <a:gd name="T28" fmla="*/ 0 w 357"/>
                                    <a:gd name="T29" fmla="*/ 0 h 351"/>
                                    <a:gd name="T30" fmla="*/ 0 w 357"/>
                                    <a:gd name="T31" fmla="*/ 0 h 351"/>
                                    <a:gd name="T32" fmla="*/ 0 w 357"/>
                                    <a:gd name="T33" fmla="*/ 0 h 351"/>
                                    <a:gd name="T34" fmla="*/ 0 w 357"/>
                                    <a:gd name="T35" fmla="*/ 0 h 351"/>
                                    <a:gd name="T36" fmla="*/ 0 w 357"/>
                                    <a:gd name="T37" fmla="*/ 0 h 351"/>
                                    <a:gd name="T38" fmla="*/ 0 w 357"/>
                                    <a:gd name="T39" fmla="*/ 0 h 351"/>
                                    <a:gd name="T40" fmla="*/ 0 w 357"/>
                                    <a:gd name="T41" fmla="*/ 0 h 351"/>
                                    <a:gd name="T42" fmla="*/ 0 w 357"/>
                                    <a:gd name="T43" fmla="*/ 0 h 351"/>
                                    <a:gd name="T44" fmla="*/ 0 w 357"/>
                                    <a:gd name="T45" fmla="*/ 0 h 351"/>
                                    <a:gd name="T46" fmla="*/ 0 w 357"/>
                                    <a:gd name="T47" fmla="*/ 0 h 351"/>
                                    <a:gd name="T48" fmla="*/ 0 w 357"/>
                                    <a:gd name="T49" fmla="*/ 0 h 351"/>
                                    <a:gd name="T50" fmla="*/ 0 w 357"/>
                                    <a:gd name="T51" fmla="*/ 0 h 351"/>
                                    <a:gd name="T52" fmla="*/ 0 w 357"/>
                                    <a:gd name="T53" fmla="*/ 0 h 351"/>
                                    <a:gd name="T54" fmla="*/ 0 w 357"/>
                                    <a:gd name="T55" fmla="*/ 0 h 351"/>
                                    <a:gd name="T56" fmla="*/ 0 w 357"/>
                                    <a:gd name="T57" fmla="*/ 0 h 351"/>
                                    <a:gd name="T58" fmla="*/ 0 w 357"/>
                                    <a:gd name="T59" fmla="*/ 0 h 351"/>
                                    <a:gd name="T60" fmla="*/ 0 w 357"/>
                                    <a:gd name="T61" fmla="*/ 0 h 351"/>
                                    <a:gd name="T62" fmla="*/ 0 w 357"/>
                                    <a:gd name="T63" fmla="*/ 0 h 351"/>
                                    <a:gd name="T64" fmla="*/ 0 w 357"/>
                                    <a:gd name="T65" fmla="*/ 0 h 351"/>
                                    <a:gd name="T66" fmla="*/ 0 w 357"/>
                                    <a:gd name="T67" fmla="*/ 0 h 351"/>
                                    <a:gd name="T68" fmla="*/ 0 w 357"/>
                                    <a:gd name="T69" fmla="*/ 0 h 351"/>
                                    <a:gd name="T70" fmla="*/ 0 w 357"/>
                                    <a:gd name="T71" fmla="*/ 0 h 351"/>
                                    <a:gd name="T72" fmla="*/ 0 w 357"/>
                                    <a:gd name="T73" fmla="*/ 0 h 351"/>
                                    <a:gd name="T74" fmla="*/ 0 w 357"/>
                                    <a:gd name="T75" fmla="*/ 0 h 351"/>
                                    <a:gd name="T76" fmla="*/ 0 w 357"/>
                                    <a:gd name="T77" fmla="*/ 0 h 351"/>
                                    <a:gd name="T78" fmla="*/ 0 w 357"/>
                                    <a:gd name="T79" fmla="*/ 0 h 351"/>
                                    <a:gd name="T80" fmla="*/ 0 w 357"/>
                                    <a:gd name="T81" fmla="*/ 0 h 351"/>
                                    <a:gd name="T82" fmla="*/ 0 w 357"/>
                                    <a:gd name="T83" fmla="*/ 0 h 351"/>
                                    <a:gd name="T84" fmla="*/ 0 w 357"/>
                                    <a:gd name="T85" fmla="*/ 0 h 351"/>
                                    <a:gd name="T86" fmla="*/ 0 w 357"/>
                                    <a:gd name="T87" fmla="*/ 0 h 351"/>
                                    <a:gd name="T88" fmla="*/ 0 w 357"/>
                                    <a:gd name="T89" fmla="*/ 0 h 351"/>
                                    <a:gd name="T90" fmla="*/ 0 w 357"/>
                                    <a:gd name="T91" fmla="*/ 0 h 351"/>
                                    <a:gd name="T92" fmla="*/ 0 w 357"/>
                                    <a:gd name="T93" fmla="*/ 0 h 351"/>
                                    <a:gd name="T94" fmla="*/ 0 w 357"/>
                                    <a:gd name="T95" fmla="*/ 0 h 351"/>
                                    <a:gd name="T96" fmla="*/ 0 w 357"/>
                                    <a:gd name="T97" fmla="*/ 0 h 351"/>
                                    <a:gd name="T98" fmla="*/ 0 w 357"/>
                                    <a:gd name="T99" fmla="*/ 0 h 351"/>
                                    <a:gd name="T100" fmla="*/ 0 w 357"/>
                                    <a:gd name="T101" fmla="*/ 0 h 351"/>
                                    <a:gd name="T102" fmla="*/ 0 w 357"/>
                                    <a:gd name="T103" fmla="*/ 0 h 351"/>
                                    <a:gd name="T104" fmla="*/ 0 w 357"/>
                                    <a:gd name="T105" fmla="*/ 0 h 351"/>
                                    <a:gd name="T106" fmla="*/ 0 w 357"/>
                                    <a:gd name="T107" fmla="*/ 0 h 351"/>
                                    <a:gd name="T108" fmla="*/ 0 w 357"/>
                                    <a:gd name="T109" fmla="*/ 0 h 35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57"/>
                                    <a:gd name="T166" fmla="*/ 0 h 351"/>
                                    <a:gd name="T167" fmla="*/ 357 w 357"/>
                                    <a:gd name="T168" fmla="*/ 351 h 35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57" h="351">
                                      <a:moveTo>
                                        <a:pt x="53" y="47"/>
                                      </a:moveTo>
                                      <a:lnTo>
                                        <a:pt x="70" y="33"/>
                                      </a:lnTo>
                                      <a:lnTo>
                                        <a:pt x="87" y="20"/>
                                      </a:lnTo>
                                      <a:lnTo>
                                        <a:pt x="106" y="10"/>
                                      </a:lnTo>
                                      <a:lnTo>
                                        <a:pt x="128" y="2"/>
                                      </a:lnTo>
                                      <a:lnTo>
                                        <a:pt x="148" y="0"/>
                                      </a:lnTo>
                                      <a:lnTo>
                                        <a:pt x="171" y="0"/>
                                      </a:lnTo>
                                      <a:lnTo>
                                        <a:pt x="203" y="1"/>
                                      </a:lnTo>
                                      <a:lnTo>
                                        <a:pt x="235" y="10"/>
                                      </a:lnTo>
                                      <a:lnTo>
                                        <a:pt x="256" y="23"/>
                                      </a:lnTo>
                                      <a:lnTo>
                                        <a:pt x="269" y="42"/>
                                      </a:lnTo>
                                      <a:lnTo>
                                        <a:pt x="283" y="66"/>
                                      </a:lnTo>
                                      <a:lnTo>
                                        <a:pt x="298" y="89"/>
                                      </a:lnTo>
                                      <a:lnTo>
                                        <a:pt x="313" y="107"/>
                                      </a:lnTo>
                                      <a:lnTo>
                                        <a:pt x="330" y="123"/>
                                      </a:lnTo>
                                      <a:lnTo>
                                        <a:pt x="348" y="146"/>
                                      </a:lnTo>
                                      <a:lnTo>
                                        <a:pt x="357" y="167"/>
                                      </a:lnTo>
                                      <a:lnTo>
                                        <a:pt x="357" y="184"/>
                                      </a:lnTo>
                                      <a:lnTo>
                                        <a:pt x="357" y="193"/>
                                      </a:lnTo>
                                      <a:lnTo>
                                        <a:pt x="352" y="209"/>
                                      </a:lnTo>
                                      <a:lnTo>
                                        <a:pt x="343" y="224"/>
                                      </a:lnTo>
                                      <a:lnTo>
                                        <a:pt x="332" y="238"/>
                                      </a:lnTo>
                                      <a:lnTo>
                                        <a:pt x="315" y="259"/>
                                      </a:lnTo>
                                      <a:lnTo>
                                        <a:pt x="303" y="274"/>
                                      </a:lnTo>
                                      <a:lnTo>
                                        <a:pt x="292" y="292"/>
                                      </a:lnTo>
                                      <a:lnTo>
                                        <a:pt x="288" y="302"/>
                                      </a:lnTo>
                                      <a:lnTo>
                                        <a:pt x="287" y="308"/>
                                      </a:lnTo>
                                      <a:lnTo>
                                        <a:pt x="289" y="313"/>
                                      </a:lnTo>
                                      <a:lnTo>
                                        <a:pt x="295" y="316"/>
                                      </a:lnTo>
                                      <a:lnTo>
                                        <a:pt x="269" y="347"/>
                                      </a:lnTo>
                                      <a:lnTo>
                                        <a:pt x="266" y="341"/>
                                      </a:lnTo>
                                      <a:lnTo>
                                        <a:pt x="252" y="333"/>
                                      </a:lnTo>
                                      <a:lnTo>
                                        <a:pt x="236" y="329"/>
                                      </a:lnTo>
                                      <a:lnTo>
                                        <a:pt x="219" y="327"/>
                                      </a:lnTo>
                                      <a:lnTo>
                                        <a:pt x="203" y="331"/>
                                      </a:lnTo>
                                      <a:lnTo>
                                        <a:pt x="181" y="337"/>
                                      </a:lnTo>
                                      <a:lnTo>
                                        <a:pt x="156" y="345"/>
                                      </a:lnTo>
                                      <a:lnTo>
                                        <a:pt x="136" y="351"/>
                                      </a:lnTo>
                                      <a:lnTo>
                                        <a:pt x="122" y="351"/>
                                      </a:lnTo>
                                      <a:lnTo>
                                        <a:pt x="107" y="351"/>
                                      </a:lnTo>
                                      <a:lnTo>
                                        <a:pt x="93" y="347"/>
                                      </a:lnTo>
                                      <a:lnTo>
                                        <a:pt x="78" y="339"/>
                                      </a:lnTo>
                                      <a:lnTo>
                                        <a:pt x="68" y="327"/>
                                      </a:lnTo>
                                      <a:lnTo>
                                        <a:pt x="55" y="315"/>
                                      </a:lnTo>
                                      <a:lnTo>
                                        <a:pt x="38" y="295"/>
                                      </a:lnTo>
                                      <a:lnTo>
                                        <a:pt x="22" y="268"/>
                                      </a:lnTo>
                                      <a:lnTo>
                                        <a:pt x="10" y="242"/>
                                      </a:lnTo>
                                      <a:lnTo>
                                        <a:pt x="0" y="218"/>
                                      </a:lnTo>
                                      <a:lnTo>
                                        <a:pt x="0" y="200"/>
                                      </a:lnTo>
                                      <a:lnTo>
                                        <a:pt x="0" y="184"/>
                                      </a:lnTo>
                                      <a:lnTo>
                                        <a:pt x="6" y="151"/>
                                      </a:lnTo>
                                      <a:lnTo>
                                        <a:pt x="12" y="114"/>
                                      </a:lnTo>
                                      <a:lnTo>
                                        <a:pt x="23" y="85"/>
                                      </a:lnTo>
                                      <a:lnTo>
                                        <a:pt x="37" y="65"/>
                                      </a:lnTo>
                                      <a:lnTo>
                                        <a:pt x="53" y="47"/>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6294" name="Group 87">
                              <a:extLst>
                                <a:ext uri="{FF2B5EF4-FFF2-40B4-BE49-F238E27FC236}">
                                  <a16:creationId xmlns:a16="http://schemas.microsoft.com/office/drawing/2014/main" id="{08DB8D36-F8BE-4091-955C-1F61E088FE13}"/>
                                </a:ext>
                              </a:extLst>
                            </p:cNvPr>
                            <p:cNvGrpSpPr>
                              <a:grpSpLocks/>
                            </p:cNvGrpSpPr>
                            <p:nvPr/>
                          </p:nvGrpSpPr>
                          <p:grpSpPr bwMode="auto">
                            <a:xfrm>
                              <a:off x="2052" y="1742"/>
                              <a:ext cx="36" cy="95"/>
                              <a:chOff x="2052" y="1742"/>
                              <a:chExt cx="36" cy="95"/>
                            </a:xfrm>
                          </p:grpSpPr>
                          <p:grpSp>
                            <p:nvGrpSpPr>
                              <p:cNvPr id="36295" name="Group 88">
                                <a:extLst>
                                  <a:ext uri="{FF2B5EF4-FFF2-40B4-BE49-F238E27FC236}">
                                    <a16:creationId xmlns:a16="http://schemas.microsoft.com/office/drawing/2014/main" id="{C0F6110D-71C5-438D-A1D7-84451D3D18B9}"/>
                                  </a:ext>
                                </a:extLst>
                              </p:cNvPr>
                              <p:cNvGrpSpPr>
                                <a:grpSpLocks/>
                              </p:cNvGrpSpPr>
                              <p:nvPr/>
                            </p:nvGrpSpPr>
                            <p:grpSpPr bwMode="auto">
                              <a:xfrm>
                                <a:off x="2060" y="1742"/>
                                <a:ext cx="20" cy="23"/>
                                <a:chOff x="2060" y="1742"/>
                                <a:chExt cx="20" cy="23"/>
                              </a:xfrm>
                            </p:grpSpPr>
                            <p:sp>
                              <p:nvSpPr>
                                <p:cNvPr id="36298" name="Freeform 89">
                                  <a:extLst>
                                    <a:ext uri="{FF2B5EF4-FFF2-40B4-BE49-F238E27FC236}">
                                      <a16:creationId xmlns:a16="http://schemas.microsoft.com/office/drawing/2014/main" id="{97AE43BB-A942-4956-968B-16FF4BA60105}"/>
                                    </a:ext>
                                  </a:extLst>
                                </p:cNvPr>
                                <p:cNvSpPr>
                                  <a:spLocks/>
                                </p:cNvSpPr>
                                <p:nvPr/>
                              </p:nvSpPr>
                              <p:spPr bwMode="auto">
                                <a:xfrm>
                                  <a:off x="2060" y="1742"/>
                                  <a:ext cx="20" cy="23"/>
                                </a:xfrm>
                                <a:custGeom>
                                  <a:avLst/>
                                  <a:gdLst>
                                    <a:gd name="T0" fmla="*/ 0 w 101"/>
                                    <a:gd name="T1" fmla="*/ 0 h 112"/>
                                    <a:gd name="T2" fmla="*/ 0 w 101"/>
                                    <a:gd name="T3" fmla="*/ 0 h 112"/>
                                    <a:gd name="T4" fmla="*/ 0 w 101"/>
                                    <a:gd name="T5" fmla="*/ 0 h 112"/>
                                    <a:gd name="T6" fmla="*/ 0 w 101"/>
                                    <a:gd name="T7" fmla="*/ 0 h 112"/>
                                    <a:gd name="T8" fmla="*/ 0 w 101"/>
                                    <a:gd name="T9" fmla="*/ 0 h 112"/>
                                    <a:gd name="T10" fmla="*/ 0 w 101"/>
                                    <a:gd name="T11" fmla="*/ 0 h 112"/>
                                    <a:gd name="T12" fmla="*/ 0 w 101"/>
                                    <a:gd name="T13" fmla="*/ 0 h 112"/>
                                    <a:gd name="T14" fmla="*/ 0 w 101"/>
                                    <a:gd name="T15" fmla="*/ 0 h 112"/>
                                    <a:gd name="T16" fmla="*/ 0 w 101"/>
                                    <a:gd name="T17" fmla="*/ 0 h 112"/>
                                    <a:gd name="T18" fmla="*/ 0 w 101"/>
                                    <a:gd name="T19" fmla="*/ 0 h 112"/>
                                    <a:gd name="T20" fmla="*/ 0 w 101"/>
                                    <a:gd name="T21" fmla="*/ 0 h 112"/>
                                    <a:gd name="T22" fmla="*/ 0 w 101"/>
                                    <a:gd name="T23" fmla="*/ 0 h 112"/>
                                    <a:gd name="T24" fmla="*/ 0 w 101"/>
                                    <a:gd name="T25" fmla="*/ 0 h 112"/>
                                    <a:gd name="T26" fmla="*/ 0 w 101"/>
                                    <a:gd name="T27" fmla="*/ 0 h 112"/>
                                    <a:gd name="T28" fmla="*/ 0 w 101"/>
                                    <a:gd name="T29" fmla="*/ 0 h 112"/>
                                    <a:gd name="T30" fmla="*/ 0 w 101"/>
                                    <a:gd name="T31" fmla="*/ 0 h 112"/>
                                    <a:gd name="T32" fmla="*/ 0 w 101"/>
                                    <a:gd name="T33" fmla="*/ 0 h 112"/>
                                    <a:gd name="T34" fmla="*/ 0 w 101"/>
                                    <a:gd name="T35" fmla="*/ 0 h 112"/>
                                    <a:gd name="T36" fmla="*/ 0 w 101"/>
                                    <a:gd name="T37" fmla="*/ 0 h 112"/>
                                    <a:gd name="T38" fmla="*/ 0 w 101"/>
                                    <a:gd name="T39" fmla="*/ 0 h 112"/>
                                    <a:gd name="T40" fmla="*/ 0 w 101"/>
                                    <a:gd name="T41" fmla="*/ 0 h 112"/>
                                    <a:gd name="T42" fmla="*/ 0 w 101"/>
                                    <a:gd name="T43" fmla="*/ 0 h 112"/>
                                    <a:gd name="T44" fmla="*/ 0 w 101"/>
                                    <a:gd name="T45" fmla="*/ 0 h 112"/>
                                    <a:gd name="T46" fmla="*/ 0 w 101"/>
                                    <a:gd name="T47" fmla="*/ 0 h 112"/>
                                    <a:gd name="T48" fmla="*/ 0 w 101"/>
                                    <a:gd name="T49" fmla="*/ 0 h 11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1"/>
                                    <a:gd name="T76" fmla="*/ 0 h 112"/>
                                    <a:gd name="T77" fmla="*/ 101 w 101"/>
                                    <a:gd name="T78" fmla="*/ 112 h 11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1" h="112">
                                      <a:moveTo>
                                        <a:pt x="16" y="35"/>
                                      </a:moveTo>
                                      <a:lnTo>
                                        <a:pt x="26" y="24"/>
                                      </a:lnTo>
                                      <a:lnTo>
                                        <a:pt x="37" y="16"/>
                                      </a:lnTo>
                                      <a:lnTo>
                                        <a:pt x="49" y="9"/>
                                      </a:lnTo>
                                      <a:lnTo>
                                        <a:pt x="64" y="2"/>
                                      </a:lnTo>
                                      <a:lnTo>
                                        <a:pt x="76" y="0"/>
                                      </a:lnTo>
                                      <a:lnTo>
                                        <a:pt x="86" y="3"/>
                                      </a:lnTo>
                                      <a:lnTo>
                                        <a:pt x="95" y="11"/>
                                      </a:lnTo>
                                      <a:lnTo>
                                        <a:pt x="99" y="22"/>
                                      </a:lnTo>
                                      <a:lnTo>
                                        <a:pt x="101" y="33"/>
                                      </a:lnTo>
                                      <a:lnTo>
                                        <a:pt x="98" y="49"/>
                                      </a:lnTo>
                                      <a:lnTo>
                                        <a:pt x="92" y="63"/>
                                      </a:lnTo>
                                      <a:lnTo>
                                        <a:pt x="84" y="75"/>
                                      </a:lnTo>
                                      <a:lnTo>
                                        <a:pt x="75" y="86"/>
                                      </a:lnTo>
                                      <a:lnTo>
                                        <a:pt x="63" y="97"/>
                                      </a:lnTo>
                                      <a:lnTo>
                                        <a:pt x="50" y="106"/>
                                      </a:lnTo>
                                      <a:lnTo>
                                        <a:pt x="37" y="111"/>
                                      </a:lnTo>
                                      <a:lnTo>
                                        <a:pt x="24" y="112"/>
                                      </a:lnTo>
                                      <a:lnTo>
                                        <a:pt x="13" y="108"/>
                                      </a:lnTo>
                                      <a:lnTo>
                                        <a:pt x="6" y="99"/>
                                      </a:lnTo>
                                      <a:lnTo>
                                        <a:pt x="1" y="89"/>
                                      </a:lnTo>
                                      <a:lnTo>
                                        <a:pt x="0" y="75"/>
                                      </a:lnTo>
                                      <a:lnTo>
                                        <a:pt x="3" y="61"/>
                                      </a:lnTo>
                                      <a:lnTo>
                                        <a:pt x="7" y="50"/>
                                      </a:lnTo>
                                      <a:lnTo>
                                        <a:pt x="16" y="35"/>
                                      </a:lnTo>
                                      <a:close/>
                                    </a:path>
                                  </a:pathLst>
                                </a:custGeom>
                                <a:solidFill>
                                  <a:srgbClr val="8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99" name="Freeform 90">
                                  <a:extLst>
                                    <a:ext uri="{FF2B5EF4-FFF2-40B4-BE49-F238E27FC236}">
                                      <a16:creationId xmlns:a16="http://schemas.microsoft.com/office/drawing/2014/main" id="{BC2F705E-7C84-46D4-BF86-32B0ECE2CD29}"/>
                                    </a:ext>
                                  </a:extLst>
                                </p:cNvPr>
                                <p:cNvSpPr>
                                  <a:spLocks/>
                                </p:cNvSpPr>
                                <p:nvPr/>
                              </p:nvSpPr>
                              <p:spPr bwMode="auto">
                                <a:xfrm>
                                  <a:off x="2065" y="1747"/>
                                  <a:ext cx="10" cy="12"/>
                                </a:xfrm>
                                <a:custGeom>
                                  <a:avLst/>
                                  <a:gdLst>
                                    <a:gd name="T0" fmla="*/ 0 w 54"/>
                                    <a:gd name="T1" fmla="*/ 0 h 61"/>
                                    <a:gd name="T2" fmla="*/ 0 w 54"/>
                                    <a:gd name="T3" fmla="*/ 0 h 61"/>
                                    <a:gd name="T4" fmla="*/ 0 w 54"/>
                                    <a:gd name="T5" fmla="*/ 0 h 61"/>
                                    <a:gd name="T6" fmla="*/ 0 w 54"/>
                                    <a:gd name="T7" fmla="*/ 0 h 61"/>
                                    <a:gd name="T8" fmla="*/ 0 w 54"/>
                                    <a:gd name="T9" fmla="*/ 0 h 61"/>
                                    <a:gd name="T10" fmla="*/ 0 w 54"/>
                                    <a:gd name="T11" fmla="*/ 0 h 61"/>
                                    <a:gd name="T12" fmla="*/ 0 w 54"/>
                                    <a:gd name="T13" fmla="*/ 0 h 61"/>
                                    <a:gd name="T14" fmla="*/ 0 w 54"/>
                                    <a:gd name="T15" fmla="*/ 0 h 61"/>
                                    <a:gd name="T16" fmla="*/ 0 w 54"/>
                                    <a:gd name="T17" fmla="*/ 0 h 61"/>
                                    <a:gd name="T18" fmla="*/ 0 w 54"/>
                                    <a:gd name="T19" fmla="*/ 0 h 61"/>
                                    <a:gd name="T20" fmla="*/ 0 w 54"/>
                                    <a:gd name="T21" fmla="*/ 0 h 61"/>
                                    <a:gd name="T22" fmla="*/ 0 w 54"/>
                                    <a:gd name="T23" fmla="*/ 0 h 61"/>
                                    <a:gd name="T24" fmla="*/ 0 w 54"/>
                                    <a:gd name="T25" fmla="*/ 0 h 61"/>
                                    <a:gd name="T26" fmla="*/ 0 w 54"/>
                                    <a:gd name="T27" fmla="*/ 0 h 61"/>
                                    <a:gd name="T28" fmla="*/ 0 w 54"/>
                                    <a:gd name="T29" fmla="*/ 0 h 61"/>
                                    <a:gd name="T30" fmla="*/ 0 w 54"/>
                                    <a:gd name="T31" fmla="*/ 0 h 61"/>
                                    <a:gd name="T32" fmla="*/ 0 w 54"/>
                                    <a:gd name="T33" fmla="*/ 0 h 61"/>
                                    <a:gd name="T34" fmla="*/ 0 w 54"/>
                                    <a:gd name="T35" fmla="*/ 0 h 61"/>
                                    <a:gd name="T36" fmla="*/ 0 w 54"/>
                                    <a:gd name="T37" fmla="*/ 0 h 61"/>
                                    <a:gd name="T38" fmla="*/ 0 w 54"/>
                                    <a:gd name="T39" fmla="*/ 0 h 61"/>
                                    <a:gd name="T40" fmla="*/ 0 w 54"/>
                                    <a:gd name="T41" fmla="*/ 0 h 61"/>
                                    <a:gd name="T42" fmla="*/ 0 w 54"/>
                                    <a:gd name="T43" fmla="*/ 0 h 61"/>
                                    <a:gd name="T44" fmla="*/ 0 w 54"/>
                                    <a:gd name="T45" fmla="*/ 0 h 61"/>
                                    <a:gd name="T46" fmla="*/ 0 w 54"/>
                                    <a:gd name="T47" fmla="*/ 0 h 61"/>
                                    <a:gd name="T48" fmla="*/ 0 w 54"/>
                                    <a:gd name="T49" fmla="*/ 0 h 6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4"/>
                                    <a:gd name="T76" fmla="*/ 0 h 61"/>
                                    <a:gd name="T77" fmla="*/ 54 w 54"/>
                                    <a:gd name="T78" fmla="*/ 61 h 6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4" h="61">
                                      <a:moveTo>
                                        <a:pt x="9" y="18"/>
                                      </a:moveTo>
                                      <a:lnTo>
                                        <a:pt x="14" y="13"/>
                                      </a:lnTo>
                                      <a:lnTo>
                                        <a:pt x="20" y="7"/>
                                      </a:lnTo>
                                      <a:lnTo>
                                        <a:pt x="26" y="4"/>
                                      </a:lnTo>
                                      <a:lnTo>
                                        <a:pt x="34" y="1"/>
                                      </a:lnTo>
                                      <a:lnTo>
                                        <a:pt x="40" y="0"/>
                                      </a:lnTo>
                                      <a:lnTo>
                                        <a:pt x="45" y="1"/>
                                      </a:lnTo>
                                      <a:lnTo>
                                        <a:pt x="51" y="5"/>
                                      </a:lnTo>
                                      <a:lnTo>
                                        <a:pt x="53" y="11"/>
                                      </a:lnTo>
                                      <a:lnTo>
                                        <a:pt x="54" y="17"/>
                                      </a:lnTo>
                                      <a:lnTo>
                                        <a:pt x="53" y="27"/>
                                      </a:lnTo>
                                      <a:lnTo>
                                        <a:pt x="50" y="35"/>
                                      </a:lnTo>
                                      <a:lnTo>
                                        <a:pt x="45" y="41"/>
                                      </a:lnTo>
                                      <a:lnTo>
                                        <a:pt x="40" y="47"/>
                                      </a:lnTo>
                                      <a:lnTo>
                                        <a:pt x="34" y="54"/>
                                      </a:lnTo>
                                      <a:lnTo>
                                        <a:pt x="27" y="58"/>
                                      </a:lnTo>
                                      <a:lnTo>
                                        <a:pt x="20" y="61"/>
                                      </a:lnTo>
                                      <a:lnTo>
                                        <a:pt x="14" y="61"/>
                                      </a:lnTo>
                                      <a:lnTo>
                                        <a:pt x="8" y="59"/>
                                      </a:lnTo>
                                      <a:lnTo>
                                        <a:pt x="3" y="54"/>
                                      </a:lnTo>
                                      <a:lnTo>
                                        <a:pt x="0" y="48"/>
                                      </a:lnTo>
                                      <a:lnTo>
                                        <a:pt x="0" y="41"/>
                                      </a:lnTo>
                                      <a:lnTo>
                                        <a:pt x="1" y="34"/>
                                      </a:lnTo>
                                      <a:lnTo>
                                        <a:pt x="3" y="27"/>
                                      </a:lnTo>
                                      <a:lnTo>
                                        <a:pt x="9" y="18"/>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296" name="Freeform 91">
                                <a:extLst>
                                  <a:ext uri="{FF2B5EF4-FFF2-40B4-BE49-F238E27FC236}">
                                    <a16:creationId xmlns:a16="http://schemas.microsoft.com/office/drawing/2014/main" id="{0054468B-3B71-49F1-9B71-BFBE7875DA0A}"/>
                                  </a:ext>
                                </a:extLst>
                              </p:cNvPr>
                              <p:cNvSpPr>
                                <a:spLocks/>
                              </p:cNvSpPr>
                              <p:nvPr/>
                            </p:nvSpPr>
                            <p:spPr bwMode="auto">
                              <a:xfrm>
                                <a:off x="2052" y="1788"/>
                                <a:ext cx="21" cy="22"/>
                              </a:xfrm>
                              <a:custGeom>
                                <a:avLst/>
                                <a:gdLst>
                                  <a:gd name="T0" fmla="*/ 0 w 101"/>
                                  <a:gd name="T1" fmla="*/ 0 h 111"/>
                                  <a:gd name="T2" fmla="*/ 0 w 101"/>
                                  <a:gd name="T3" fmla="*/ 0 h 111"/>
                                  <a:gd name="T4" fmla="*/ 0 w 101"/>
                                  <a:gd name="T5" fmla="*/ 0 h 111"/>
                                  <a:gd name="T6" fmla="*/ 0 w 101"/>
                                  <a:gd name="T7" fmla="*/ 0 h 111"/>
                                  <a:gd name="T8" fmla="*/ 0 w 101"/>
                                  <a:gd name="T9" fmla="*/ 0 h 111"/>
                                  <a:gd name="T10" fmla="*/ 0 w 101"/>
                                  <a:gd name="T11" fmla="*/ 0 h 111"/>
                                  <a:gd name="T12" fmla="*/ 0 w 101"/>
                                  <a:gd name="T13" fmla="*/ 0 h 111"/>
                                  <a:gd name="T14" fmla="*/ 0 w 101"/>
                                  <a:gd name="T15" fmla="*/ 0 h 111"/>
                                  <a:gd name="T16" fmla="*/ 0 w 101"/>
                                  <a:gd name="T17" fmla="*/ 0 h 111"/>
                                  <a:gd name="T18" fmla="*/ 0 w 101"/>
                                  <a:gd name="T19" fmla="*/ 0 h 111"/>
                                  <a:gd name="T20" fmla="*/ 0 w 101"/>
                                  <a:gd name="T21" fmla="*/ 0 h 111"/>
                                  <a:gd name="T22" fmla="*/ 0 w 101"/>
                                  <a:gd name="T23" fmla="*/ 0 h 111"/>
                                  <a:gd name="T24" fmla="*/ 0 w 101"/>
                                  <a:gd name="T25" fmla="*/ 0 h 111"/>
                                  <a:gd name="T26" fmla="*/ 0 w 101"/>
                                  <a:gd name="T27" fmla="*/ 0 h 111"/>
                                  <a:gd name="T28" fmla="*/ 0 w 101"/>
                                  <a:gd name="T29" fmla="*/ 0 h 111"/>
                                  <a:gd name="T30" fmla="*/ 0 w 101"/>
                                  <a:gd name="T31" fmla="*/ 0 h 111"/>
                                  <a:gd name="T32" fmla="*/ 0 w 101"/>
                                  <a:gd name="T33" fmla="*/ 0 h 111"/>
                                  <a:gd name="T34" fmla="*/ 0 w 101"/>
                                  <a:gd name="T35" fmla="*/ 0 h 111"/>
                                  <a:gd name="T36" fmla="*/ 0 w 101"/>
                                  <a:gd name="T37" fmla="*/ 0 h 111"/>
                                  <a:gd name="T38" fmla="*/ 0 w 101"/>
                                  <a:gd name="T39" fmla="*/ 0 h 111"/>
                                  <a:gd name="T40" fmla="*/ 0 w 101"/>
                                  <a:gd name="T41" fmla="*/ 0 h 111"/>
                                  <a:gd name="T42" fmla="*/ 0 w 101"/>
                                  <a:gd name="T43" fmla="*/ 0 h 111"/>
                                  <a:gd name="T44" fmla="*/ 0 w 101"/>
                                  <a:gd name="T45" fmla="*/ 0 h 111"/>
                                  <a:gd name="T46" fmla="*/ 0 w 101"/>
                                  <a:gd name="T47" fmla="*/ 0 h 111"/>
                                  <a:gd name="T48" fmla="*/ 0 w 101"/>
                                  <a:gd name="T49" fmla="*/ 0 h 11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1"/>
                                  <a:gd name="T76" fmla="*/ 0 h 111"/>
                                  <a:gd name="T77" fmla="*/ 101 w 101"/>
                                  <a:gd name="T78" fmla="*/ 111 h 11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1" h="111">
                                    <a:moveTo>
                                      <a:pt x="85" y="35"/>
                                    </a:moveTo>
                                    <a:lnTo>
                                      <a:pt x="75" y="24"/>
                                    </a:lnTo>
                                    <a:lnTo>
                                      <a:pt x="64" y="15"/>
                                    </a:lnTo>
                                    <a:lnTo>
                                      <a:pt x="52" y="8"/>
                                    </a:lnTo>
                                    <a:lnTo>
                                      <a:pt x="37" y="2"/>
                                    </a:lnTo>
                                    <a:lnTo>
                                      <a:pt x="26" y="0"/>
                                    </a:lnTo>
                                    <a:lnTo>
                                      <a:pt x="15" y="3"/>
                                    </a:lnTo>
                                    <a:lnTo>
                                      <a:pt x="6" y="10"/>
                                    </a:lnTo>
                                    <a:lnTo>
                                      <a:pt x="2" y="22"/>
                                    </a:lnTo>
                                    <a:lnTo>
                                      <a:pt x="0" y="33"/>
                                    </a:lnTo>
                                    <a:lnTo>
                                      <a:pt x="3" y="48"/>
                                    </a:lnTo>
                                    <a:lnTo>
                                      <a:pt x="9" y="63"/>
                                    </a:lnTo>
                                    <a:lnTo>
                                      <a:pt x="17" y="75"/>
                                    </a:lnTo>
                                    <a:lnTo>
                                      <a:pt x="27" y="85"/>
                                    </a:lnTo>
                                    <a:lnTo>
                                      <a:pt x="38" y="95"/>
                                    </a:lnTo>
                                    <a:lnTo>
                                      <a:pt x="51" y="105"/>
                                    </a:lnTo>
                                    <a:lnTo>
                                      <a:pt x="64" y="110"/>
                                    </a:lnTo>
                                    <a:lnTo>
                                      <a:pt x="77" y="111"/>
                                    </a:lnTo>
                                    <a:lnTo>
                                      <a:pt x="88" y="107"/>
                                    </a:lnTo>
                                    <a:lnTo>
                                      <a:pt x="95" y="97"/>
                                    </a:lnTo>
                                    <a:lnTo>
                                      <a:pt x="100" y="87"/>
                                    </a:lnTo>
                                    <a:lnTo>
                                      <a:pt x="101" y="75"/>
                                    </a:lnTo>
                                    <a:lnTo>
                                      <a:pt x="98" y="61"/>
                                    </a:lnTo>
                                    <a:lnTo>
                                      <a:pt x="94" y="49"/>
                                    </a:lnTo>
                                    <a:lnTo>
                                      <a:pt x="85" y="35"/>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97" name="Freeform 92">
                                <a:extLst>
                                  <a:ext uri="{FF2B5EF4-FFF2-40B4-BE49-F238E27FC236}">
                                    <a16:creationId xmlns:a16="http://schemas.microsoft.com/office/drawing/2014/main" id="{9F8FC050-7F4D-40BC-A158-4BE20883E65E}"/>
                                  </a:ext>
                                </a:extLst>
                              </p:cNvPr>
                              <p:cNvSpPr>
                                <a:spLocks/>
                              </p:cNvSpPr>
                              <p:nvPr/>
                            </p:nvSpPr>
                            <p:spPr bwMode="auto">
                              <a:xfrm>
                                <a:off x="2070" y="1814"/>
                                <a:ext cx="18" cy="23"/>
                              </a:xfrm>
                              <a:custGeom>
                                <a:avLst/>
                                <a:gdLst>
                                  <a:gd name="T0" fmla="*/ 0 w 91"/>
                                  <a:gd name="T1" fmla="*/ 0 h 114"/>
                                  <a:gd name="T2" fmla="*/ 0 w 91"/>
                                  <a:gd name="T3" fmla="*/ 0 h 114"/>
                                  <a:gd name="T4" fmla="*/ 0 w 91"/>
                                  <a:gd name="T5" fmla="*/ 0 h 114"/>
                                  <a:gd name="T6" fmla="*/ 0 w 91"/>
                                  <a:gd name="T7" fmla="*/ 0 h 114"/>
                                  <a:gd name="T8" fmla="*/ 0 w 91"/>
                                  <a:gd name="T9" fmla="*/ 0 h 114"/>
                                  <a:gd name="T10" fmla="*/ 0 w 91"/>
                                  <a:gd name="T11" fmla="*/ 0 h 114"/>
                                  <a:gd name="T12" fmla="*/ 0 w 91"/>
                                  <a:gd name="T13" fmla="*/ 0 h 114"/>
                                  <a:gd name="T14" fmla="*/ 0 w 91"/>
                                  <a:gd name="T15" fmla="*/ 0 h 114"/>
                                  <a:gd name="T16" fmla="*/ 0 w 91"/>
                                  <a:gd name="T17" fmla="*/ 0 h 114"/>
                                  <a:gd name="T18" fmla="*/ 0 w 91"/>
                                  <a:gd name="T19" fmla="*/ 0 h 114"/>
                                  <a:gd name="T20" fmla="*/ 0 w 91"/>
                                  <a:gd name="T21" fmla="*/ 0 h 114"/>
                                  <a:gd name="T22" fmla="*/ 0 w 91"/>
                                  <a:gd name="T23" fmla="*/ 0 h 114"/>
                                  <a:gd name="T24" fmla="*/ 0 w 91"/>
                                  <a:gd name="T25" fmla="*/ 0 h 114"/>
                                  <a:gd name="T26" fmla="*/ 0 w 91"/>
                                  <a:gd name="T27" fmla="*/ 0 h 114"/>
                                  <a:gd name="T28" fmla="*/ 0 w 91"/>
                                  <a:gd name="T29" fmla="*/ 0 h 114"/>
                                  <a:gd name="T30" fmla="*/ 0 w 91"/>
                                  <a:gd name="T31" fmla="*/ 0 h 114"/>
                                  <a:gd name="T32" fmla="*/ 0 w 91"/>
                                  <a:gd name="T33" fmla="*/ 0 h 114"/>
                                  <a:gd name="T34" fmla="*/ 0 w 91"/>
                                  <a:gd name="T35" fmla="*/ 0 h 114"/>
                                  <a:gd name="T36" fmla="*/ 0 w 91"/>
                                  <a:gd name="T37" fmla="*/ 0 h 114"/>
                                  <a:gd name="T38" fmla="*/ 0 w 91"/>
                                  <a:gd name="T39" fmla="*/ 0 h 114"/>
                                  <a:gd name="T40" fmla="*/ 0 w 91"/>
                                  <a:gd name="T41" fmla="*/ 0 h 114"/>
                                  <a:gd name="T42" fmla="*/ 0 w 91"/>
                                  <a:gd name="T43" fmla="*/ 0 h 114"/>
                                  <a:gd name="T44" fmla="*/ 0 w 91"/>
                                  <a:gd name="T45" fmla="*/ 0 h 114"/>
                                  <a:gd name="T46" fmla="*/ 0 w 91"/>
                                  <a:gd name="T47" fmla="*/ 0 h 114"/>
                                  <a:gd name="T48" fmla="*/ 0 w 91"/>
                                  <a:gd name="T49" fmla="*/ 0 h 1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1"/>
                                  <a:gd name="T76" fmla="*/ 0 h 114"/>
                                  <a:gd name="T77" fmla="*/ 91 w 91"/>
                                  <a:gd name="T78" fmla="*/ 114 h 1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1" h="114">
                                    <a:moveTo>
                                      <a:pt x="79" y="37"/>
                                    </a:moveTo>
                                    <a:lnTo>
                                      <a:pt x="71" y="23"/>
                                    </a:lnTo>
                                    <a:lnTo>
                                      <a:pt x="62" y="12"/>
                                    </a:lnTo>
                                    <a:lnTo>
                                      <a:pt x="51" y="4"/>
                                    </a:lnTo>
                                    <a:lnTo>
                                      <a:pt x="37" y="0"/>
                                    </a:lnTo>
                                    <a:lnTo>
                                      <a:pt x="27" y="3"/>
                                    </a:lnTo>
                                    <a:lnTo>
                                      <a:pt x="17" y="11"/>
                                    </a:lnTo>
                                    <a:lnTo>
                                      <a:pt x="7" y="19"/>
                                    </a:lnTo>
                                    <a:lnTo>
                                      <a:pt x="2" y="29"/>
                                    </a:lnTo>
                                    <a:lnTo>
                                      <a:pt x="0" y="38"/>
                                    </a:lnTo>
                                    <a:lnTo>
                                      <a:pt x="1" y="48"/>
                                    </a:lnTo>
                                    <a:lnTo>
                                      <a:pt x="3" y="62"/>
                                    </a:lnTo>
                                    <a:lnTo>
                                      <a:pt x="10" y="77"/>
                                    </a:lnTo>
                                    <a:lnTo>
                                      <a:pt x="18" y="88"/>
                                    </a:lnTo>
                                    <a:lnTo>
                                      <a:pt x="28" y="99"/>
                                    </a:lnTo>
                                    <a:lnTo>
                                      <a:pt x="41" y="108"/>
                                    </a:lnTo>
                                    <a:lnTo>
                                      <a:pt x="54" y="113"/>
                                    </a:lnTo>
                                    <a:lnTo>
                                      <a:pt x="67" y="114"/>
                                    </a:lnTo>
                                    <a:lnTo>
                                      <a:pt x="78" y="110"/>
                                    </a:lnTo>
                                    <a:lnTo>
                                      <a:pt x="85" y="101"/>
                                    </a:lnTo>
                                    <a:lnTo>
                                      <a:pt x="90" y="91"/>
                                    </a:lnTo>
                                    <a:lnTo>
                                      <a:pt x="91" y="77"/>
                                    </a:lnTo>
                                    <a:lnTo>
                                      <a:pt x="88" y="63"/>
                                    </a:lnTo>
                                    <a:lnTo>
                                      <a:pt x="85" y="49"/>
                                    </a:lnTo>
                                    <a:lnTo>
                                      <a:pt x="79" y="37"/>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6289" name="Group 93">
                            <a:extLst>
                              <a:ext uri="{FF2B5EF4-FFF2-40B4-BE49-F238E27FC236}">
                                <a16:creationId xmlns:a16="http://schemas.microsoft.com/office/drawing/2014/main" id="{9D34181B-5676-4D2B-B08F-41660C8BB81C}"/>
                              </a:ext>
                            </a:extLst>
                          </p:cNvPr>
                          <p:cNvGrpSpPr>
                            <a:grpSpLocks/>
                          </p:cNvGrpSpPr>
                          <p:nvPr/>
                        </p:nvGrpSpPr>
                        <p:grpSpPr bwMode="auto">
                          <a:xfrm>
                            <a:off x="2116" y="1790"/>
                            <a:ext cx="130" cy="120"/>
                            <a:chOff x="2116" y="1790"/>
                            <a:chExt cx="130" cy="120"/>
                          </a:xfrm>
                        </p:grpSpPr>
                        <p:sp>
                          <p:nvSpPr>
                            <p:cNvPr id="36290" name="Freeform 94">
                              <a:extLst>
                                <a:ext uri="{FF2B5EF4-FFF2-40B4-BE49-F238E27FC236}">
                                  <a16:creationId xmlns:a16="http://schemas.microsoft.com/office/drawing/2014/main" id="{51942239-F5E9-426C-A284-CED8A87D45E3}"/>
                                </a:ext>
                              </a:extLst>
                            </p:cNvPr>
                            <p:cNvSpPr>
                              <a:spLocks/>
                            </p:cNvSpPr>
                            <p:nvPr/>
                          </p:nvSpPr>
                          <p:spPr bwMode="auto">
                            <a:xfrm>
                              <a:off x="2146" y="1819"/>
                              <a:ext cx="76" cy="64"/>
                            </a:xfrm>
                            <a:custGeom>
                              <a:avLst/>
                              <a:gdLst>
                                <a:gd name="T0" fmla="*/ 0 w 380"/>
                                <a:gd name="T1" fmla="*/ 0 h 322"/>
                                <a:gd name="T2" fmla="*/ 0 w 380"/>
                                <a:gd name="T3" fmla="*/ 0 h 322"/>
                                <a:gd name="T4" fmla="*/ 0 w 380"/>
                                <a:gd name="T5" fmla="*/ 0 h 322"/>
                                <a:gd name="T6" fmla="*/ 0 w 380"/>
                                <a:gd name="T7" fmla="*/ 0 h 322"/>
                                <a:gd name="T8" fmla="*/ 0 w 380"/>
                                <a:gd name="T9" fmla="*/ 0 h 322"/>
                                <a:gd name="T10" fmla="*/ 0 w 380"/>
                                <a:gd name="T11" fmla="*/ 0 h 322"/>
                                <a:gd name="T12" fmla="*/ 0 w 380"/>
                                <a:gd name="T13" fmla="*/ 0 h 322"/>
                                <a:gd name="T14" fmla="*/ 0 w 380"/>
                                <a:gd name="T15" fmla="*/ 0 h 322"/>
                                <a:gd name="T16" fmla="*/ 0 w 380"/>
                                <a:gd name="T17" fmla="*/ 0 h 322"/>
                                <a:gd name="T18" fmla="*/ 0 w 380"/>
                                <a:gd name="T19" fmla="*/ 0 h 322"/>
                                <a:gd name="T20" fmla="*/ 0 w 380"/>
                                <a:gd name="T21" fmla="*/ 0 h 322"/>
                                <a:gd name="T22" fmla="*/ 0 w 380"/>
                                <a:gd name="T23" fmla="*/ 0 h 322"/>
                                <a:gd name="T24" fmla="*/ 0 w 380"/>
                                <a:gd name="T25" fmla="*/ 0 h 322"/>
                                <a:gd name="T26" fmla="*/ 0 w 380"/>
                                <a:gd name="T27" fmla="*/ 0 h 322"/>
                                <a:gd name="T28" fmla="*/ 0 w 380"/>
                                <a:gd name="T29" fmla="*/ 0 h 322"/>
                                <a:gd name="T30" fmla="*/ 0 w 380"/>
                                <a:gd name="T31" fmla="*/ 0 h 322"/>
                                <a:gd name="T32" fmla="*/ 0 w 380"/>
                                <a:gd name="T33" fmla="*/ 0 h 3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0"/>
                                <a:gd name="T52" fmla="*/ 0 h 322"/>
                                <a:gd name="T53" fmla="*/ 380 w 380"/>
                                <a:gd name="T54" fmla="*/ 322 h 3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0" h="322">
                                  <a:moveTo>
                                    <a:pt x="10" y="0"/>
                                  </a:moveTo>
                                  <a:lnTo>
                                    <a:pt x="3" y="34"/>
                                  </a:lnTo>
                                  <a:lnTo>
                                    <a:pt x="0" y="61"/>
                                  </a:lnTo>
                                  <a:lnTo>
                                    <a:pt x="6" y="92"/>
                                  </a:lnTo>
                                  <a:lnTo>
                                    <a:pt x="18" y="114"/>
                                  </a:lnTo>
                                  <a:lnTo>
                                    <a:pt x="33" y="127"/>
                                  </a:lnTo>
                                  <a:lnTo>
                                    <a:pt x="59" y="148"/>
                                  </a:lnTo>
                                  <a:lnTo>
                                    <a:pt x="84" y="163"/>
                                  </a:lnTo>
                                  <a:lnTo>
                                    <a:pt x="121" y="179"/>
                                  </a:lnTo>
                                  <a:lnTo>
                                    <a:pt x="161" y="194"/>
                                  </a:lnTo>
                                  <a:lnTo>
                                    <a:pt x="199" y="206"/>
                                  </a:lnTo>
                                  <a:lnTo>
                                    <a:pt x="239" y="219"/>
                                  </a:lnTo>
                                  <a:lnTo>
                                    <a:pt x="268" y="234"/>
                                  </a:lnTo>
                                  <a:lnTo>
                                    <a:pt x="300" y="252"/>
                                  </a:lnTo>
                                  <a:lnTo>
                                    <a:pt x="330" y="273"/>
                                  </a:lnTo>
                                  <a:lnTo>
                                    <a:pt x="355" y="295"/>
                                  </a:lnTo>
                                  <a:lnTo>
                                    <a:pt x="380" y="322"/>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91" name="Freeform 95">
                              <a:extLst>
                                <a:ext uri="{FF2B5EF4-FFF2-40B4-BE49-F238E27FC236}">
                                  <a16:creationId xmlns:a16="http://schemas.microsoft.com/office/drawing/2014/main" id="{3834773A-95B0-43F8-9B4F-83D45EA76210}"/>
                                </a:ext>
                              </a:extLst>
                            </p:cNvPr>
                            <p:cNvSpPr>
                              <a:spLocks/>
                            </p:cNvSpPr>
                            <p:nvPr/>
                          </p:nvSpPr>
                          <p:spPr bwMode="auto">
                            <a:xfrm>
                              <a:off x="2116" y="1831"/>
                              <a:ext cx="88" cy="79"/>
                            </a:xfrm>
                            <a:custGeom>
                              <a:avLst/>
                              <a:gdLst>
                                <a:gd name="T0" fmla="*/ 0 w 443"/>
                                <a:gd name="T1" fmla="*/ 0 h 393"/>
                                <a:gd name="T2" fmla="*/ 0 w 443"/>
                                <a:gd name="T3" fmla="*/ 0 h 393"/>
                                <a:gd name="T4" fmla="*/ 0 w 443"/>
                                <a:gd name="T5" fmla="*/ 0 h 393"/>
                                <a:gd name="T6" fmla="*/ 0 w 443"/>
                                <a:gd name="T7" fmla="*/ 0 h 393"/>
                                <a:gd name="T8" fmla="*/ 0 w 443"/>
                                <a:gd name="T9" fmla="*/ 0 h 393"/>
                                <a:gd name="T10" fmla="*/ 0 w 443"/>
                                <a:gd name="T11" fmla="*/ 0 h 393"/>
                                <a:gd name="T12" fmla="*/ 0 w 443"/>
                                <a:gd name="T13" fmla="*/ 0 h 393"/>
                                <a:gd name="T14" fmla="*/ 0 w 443"/>
                                <a:gd name="T15" fmla="*/ 0 h 393"/>
                                <a:gd name="T16" fmla="*/ 0 w 443"/>
                                <a:gd name="T17" fmla="*/ 0 h 393"/>
                                <a:gd name="T18" fmla="*/ 0 w 443"/>
                                <a:gd name="T19" fmla="*/ 0 h 393"/>
                                <a:gd name="T20" fmla="*/ 0 w 443"/>
                                <a:gd name="T21" fmla="*/ 0 h 393"/>
                                <a:gd name="T22" fmla="*/ 0 w 443"/>
                                <a:gd name="T23" fmla="*/ 0 h 393"/>
                                <a:gd name="T24" fmla="*/ 0 w 443"/>
                                <a:gd name="T25" fmla="*/ 0 h 393"/>
                                <a:gd name="T26" fmla="*/ 0 w 443"/>
                                <a:gd name="T27" fmla="*/ 0 h 393"/>
                                <a:gd name="T28" fmla="*/ 0 w 443"/>
                                <a:gd name="T29" fmla="*/ 0 h 393"/>
                                <a:gd name="T30" fmla="*/ 0 w 443"/>
                                <a:gd name="T31" fmla="*/ 0 h 393"/>
                                <a:gd name="T32" fmla="*/ 0 w 443"/>
                                <a:gd name="T33" fmla="*/ 0 h 393"/>
                                <a:gd name="T34" fmla="*/ 0 w 443"/>
                                <a:gd name="T35" fmla="*/ 0 h 393"/>
                                <a:gd name="T36" fmla="*/ 0 w 443"/>
                                <a:gd name="T37" fmla="*/ 0 h 393"/>
                                <a:gd name="T38" fmla="*/ 0 w 443"/>
                                <a:gd name="T39" fmla="*/ 0 h 39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43"/>
                                <a:gd name="T61" fmla="*/ 0 h 393"/>
                                <a:gd name="T62" fmla="*/ 443 w 443"/>
                                <a:gd name="T63" fmla="*/ 393 h 39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43" h="393">
                                  <a:moveTo>
                                    <a:pt x="0" y="0"/>
                                  </a:moveTo>
                                  <a:lnTo>
                                    <a:pt x="34" y="9"/>
                                  </a:lnTo>
                                  <a:lnTo>
                                    <a:pt x="65" y="18"/>
                                  </a:lnTo>
                                  <a:lnTo>
                                    <a:pt x="95" y="30"/>
                                  </a:lnTo>
                                  <a:lnTo>
                                    <a:pt x="117" y="43"/>
                                  </a:lnTo>
                                  <a:lnTo>
                                    <a:pt x="135" y="65"/>
                                  </a:lnTo>
                                  <a:lnTo>
                                    <a:pt x="150" y="93"/>
                                  </a:lnTo>
                                  <a:lnTo>
                                    <a:pt x="160" y="117"/>
                                  </a:lnTo>
                                  <a:lnTo>
                                    <a:pt x="169" y="148"/>
                                  </a:lnTo>
                                  <a:lnTo>
                                    <a:pt x="180" y="183"/>
                                  </a:lnTo>
                                  <a:lnTo>
                                    <a:pt x="193" y="214"/>
                                  </a:lnTo>
                                  <a:lnTo>
                                    <a:pt x="212" y="242"/>
                                  </a:lnTo>
                                  <a:lnTo>
                                    <a:pt x="233" y="273"/>
                                  </a:lnTo>
                                  <a:lnTo>
                                    <a:pt x="253" y="295"/>
                                  </a:lnTo>
                                  <a:lnTo>
                                    <a:pt x="280" y="316"/>
                                  </a:lnTo>
                                  <a:lnTo>
                                    <a:pt x="309" y="335"/>
                                  </a:lnTo>
                                  <a:lnTo>
                                    <a:pt x="343" y="350"/>
                                  </a:lnTo>
                                  <a:lnTo>
                                    <a:pt x="382" y="368"/>
                                  </a:lnTo>
                                  <a:lnTo>
                                    <a:pt x="415" y="381"/>
                                  </a:lnTo>
                                  <a:lnTo>
                                    <a:pt x="443" y="393"/>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92" name="Freeform 96">
                              <a:extLst>
                                <a:ext uri="{FF2B5EF4-FFF2-40B4-BE49-F238E27FC236}">
                                  <a16:creationId xmlns:a16="http://schemas.microsoft.com/office/drawing/2014/main" id="{8D95613B-C4D8-46B2-8722-BB1747854CFA}"/>
                                </a:ext>
                              </a:extLst>
                            </p:cNvPr>
                            <p:cNvSpPr>
                              <a:spLocks/>
                            </p:cNvSpPr>
                            <p:nvPr/>
                          </p:nvSpPr>
                          <p:spPr bwMode="auto">
                            <a:xfrm>
                              <a:off x="2122" y="1790"/>
                              <a:ext cx="124" cy="120"/>
                            </a:xfrm>
                            <a:custGeom>
                              <a:avLst/>
                              <a:gdLst>
                                <a:gd name="T0" fmla="*/ 0 w 618"/>
                                <a:gd name="T1" fmla="*/ 0 h 602"/>
                                <a:gd name="T2" fmla="*/ 0 w 618"/>
                                <a:gd name="T3" fmla="*/ 0 h 602"/>
                                <a:gd name="T4" fmla="*/ 0 w 618"/>
                                <a:gd name="T5" fmla="*/ 0 h 602"/>
                                <a:gd name="T6" fmla="*/ 0 w 618"/>
                                <a:gd name="T7" fmla="*/ 0 h 602"/>
                                <a:gd name="T8" fmla="*/ 0 w 618"/>
                                <a:gd name="T9" fmla="*/ 0 h 602"/>
                                <a:gd name="T10" fmla="*/ 0 w 618"/>
                                <a:gd name="T11" fmla="*/ 0 h 602"/>
                                <a:gd name="T12" fmla="*/ 0 w 618"/>
                                <a:gd name="T13" fmla="*/ 0 h 602"/>
                                <a:gd name="T14" fmla="*/ 0 w 618"/>
                                <a:gd name="T15" fmla="*/ 0 h 602"/>
                                <a:gd name="T16" fmla="*/ 0 w 618"/>
                                <a:gd name="T17" fmla="*/ 0 h 602"/>
                                <a:gd name="T18" fmla="*/ 0 w 618"/>
                                <a:gd name="T19" fmla="*/ 0 h 602"/>
                                <a:gd name="T20" fmla="*/ 0 w 618"/>
                                <a:gd name="T21" fmla="*/ 0 h 602"/>
                                <a:gd name="T22" fmla="*/ 0 w 618"/>
                                <a:gd name="T23" fmla="*/ 0 h 602"/>
                                <a:gd name="T24" fmla="*/ 0 w 618"/>
                                <a:gd name="T25" fmla="*/ 0 h 602"/>
                                <a:gd name="T26" fmla="*/ 0 w 618"/>
                                <a:gd name="T27" fmla="*/ 0 h 602"/>
                                <a:gd name="T28" fmla="*/ 0 w 618"/>
                                <a:gd name="T29" fmla="*/ 0 h 602"/>
                                <a:gd name="T30" fmla="*/ 0 w 618"/>
                                <a:gd name="T31" fmla="*/ 0 h 602"/>
                                <a:gd name="T32" fmla="*/ 0 w 618"/>
                                <a:gd name="T33" fmla="*/ 0 h 602"/>
                                <a:gd name="T34" fmla="*/ 0 w 618"/>
                                <a:gd name="T35" fmla="*/ 0 h 602"/>
                                <a:gd name="T36" fmla="*/ 0 w 618"/>
                                <a:gd name="T37" fmla="*/ 0 h 602"/>
                                <a:gd name="T38" fmla="*/ 0 w 618"/>
                                <a:gd name="T39" fmla="*/ 0 h 602"/>
                                <a:gd name="T40" fmla="*/ 0 w 618"/>
                                <a:gd name="T41" fmla="*/ 0 h 6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8"/>
                                <a:gd name="T64" fmla="*/ 0 h 602"/>
                                <a:gd name="T65" fmla="*/ 618 w 618"/>
                                <a:gd name="T66" fmla="*/ 602 h 6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8" h="602">
                                  <a:moveTo>
                                    <a:pt x="0" y="0"/>
                                  </a:moveTo>
                                  <a:lnTo>
                                    <a:pt x="7" y="41"/>
                                  </a:lnTo>
                                  <a:lnTo>
                                    <a:pt x="18" y="82"/>
                                  </a:lnTo>
                                  <a:lnTo>
                                    <a:pt x="35" y="128"/>
                                  </a:lnTo>
                                  <a:lnTo>
                                    <a:pt x="55" y="163"/>
                                  </a:lnTo>
                                  <a:lnTo>
                                    <a:pt x="83" y="202"/>
                                  </a:lnTo>
                                  <a:lnTo>
                                    <a:pt x="104" y="237"/>
                                  </a:lnTo>
                                  <a:lnTo>
                                    <a:pt x="129" y="280"/>
                                  </a:lnTo>
                                  <a:lnTo>
                                    <a:pt x="157" y="328"/>
                                  </a:lnTo>
                                  <a:lnTo>
                                    <a:pt x="176" y="356"/>
                                  </a:lnTo>
                                  <a:lnTo>
                                    <a:pt x="199" y="385"/>
                                  </a:lnTo>
                                  <a:lnTo>
                                    <a:pt x="226" y="415"/>
                                  </a:lnTo>
                                  <a:lnTo>
                                    <a:pt x="260" y="445"/>
                                  </a:lnTo>
                                  <a:lnTo>
                                    <a:pt x="304" y="482"/>
                                  </a:lnTo>
                                  <a:lnTo>
                                    <a:pt x="342" y="512"/>
                                  </a:lnTo>
                                  <a:lnTo>
                                    <a:pt x="385" y="537"/>
                                  </a:lnTo>
                                  <a:lnTo>
                                    <a:pt x="432" y="558"/>
                                  </a:lnTo>
                                  <a:lnTo>
                                    <a:pt x="485" y="578"/>
                                  </a:lnTo>
                                  <a:lnTo>
                                    <a:pt x="525" y="589"/>
                                  </a:lnTo>
                                  <a:lnTo>
                                    <a:pt x="573" y="598"/>
                                  </a:lnTo>
                                  <a:lnTo>
                                    <a:pt x="618" y="602"/>
                                  </a:lnTo>
                                </a:path>
                              </a:pathLst>
                            </a:custGeom>
                            <a:noFill/>
                            <a:ln w="4763">
                              <a:solidFill>
                                <a:srgbClr val="FFC0C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nvGrpSpPr>
                    <p:cNvPr id="36265" name="Group 97">
                      <a:extLst>
                        <a:ext uri="{FF2B5EF4-FFF2-40B4-BE49-F238E27FC236}">
                          <a16:creationId xmlns:a16="http://schemas.microsoft.com/office/drawing/2014/main" id="{ECFD0395-410B-48E5-A862-7B0EAB0A2173}"/>
                        </a:ext>
                      </a:extLst>
                    </p:cNvPr>
                    <p:cNvGrpSpPr>
                      <a:grpSpLocks/>
                    </p:cNvGrpSpPr>
                    <p:nvPr/>
                  </p:nvGrpSpPr>
                  <p:grpSpPr bwMode="auto">
                    <a:xfrm>
                      <a:off x="2151" y="1787"/>
                      <a:ext cx="187" cy="152"/>
                      <a:chOff x="2151" y="1787"/>
                      <a:chExt cx="187" cy="152"/>
                    </a:xfrm>
                  </p:grpSpPr>
                  <p:grpSp>
                    <p:nvGrpSpPr>
                      <p:cNvPr id="36266" name="Group 98">
                        <a:extLst>
                          <a:ext uri="{FF2B5EF4-FFF2-40B4-BE49-F238E27FC236}">
                            <a16:creationId xmlns:a16="http://schemas.microsoft.com/office/drawing/2014/main" id="{ECAC28E9-0A5C-49BA-AE2C-D9741B610D19}"/>
                          </a:ext>
                        </a:extLst>
                      </p:cNvPr>
                      <p:cNvGrpSpPr>
                        <a:grpSpLocks/>
                      </p:cNvGrpSpPr>
                      <p:nvPr/>
                    </p:nvGrpSpPr>
                    <p:grpSpPr bwMode="auto">
                      <a:xfrm>
                        <a:off x="2222" y="1863"/>
                        <a:ext cx="114" cy="76"/>
                        <a:chOff x="2222" y="1863"/>
                        <a:chExt cx="114" cy="76"/>
                      </a:xfrm>
                    </p:grpSpPr>
                    <p:grpSp>
                      <p:nvGrpSpPr>
                        <p:cNvPr id="36274" name="Group 99">
                          <a:extLst>
                            <a:ext uri="{FF2B5EF4-FFF2-40B4-BE49-F238E27FC236}">
                              <a16:creationId xmlns:a16="http://schemas.microsoft.com/office/drawing/2014/main" id="{C4565A06-9CDD-4279-A44F-2A5529CF4AD4}"/>
                            </a:ext>
                          </a:extLst>
                        </p:cNvPr>
                        <p:cNvGrpSpPr>
                          <a:grpSpLocks/>
                        </p:cNvGrpSpPr>
                        <p:nvPr/>
                      </p:nvGrpSpPr>
                      <p:grpSpPr bwMode="auto">
                        <a:xfrm>
                          <a:off x="2291" y="1863"/>
                          <a:ext cx="45" cy="38"/>
                          <a:chOff x="2291" y="1863"/>
                          <a:chExt cx="45" cy="38"/>
                        </a:xfrm>
                      </p:grpSpPr>
                      <p:sp>
                        <p:nvSpPr>
                          <p:cNvPr id="36281" name="Freeform 100">
                            <a:extLst>
                              <a:ext uri="{FF2B5EF4-FFF2-40B4-BE49-F238E27FC236}">
                                <a16:creationId xmlns:a16="http://schemas.microsoft.com/office/drawing/2014/main" id="{3B0CADA1-349D-4363-8065-35A9DF442FC5}"/>
                              </a:ext>
                            </a:extLst>
                          </p:cNvPr>
                          <p:cNvSpPr>
                            <a:spLocks/>
                          </p:cNvSpPr>
                          <p:nvPr/>
                        </p:nvSpPr>
                        <p:spPr bwMode="auto">
                          <a:xfrm>
                            <a:off x="2310" y="1865"/>
                            <a:ext cx="5" cy="21"/>
                          </a:xfrm>
                          <a:custGeom>
                            <a:avLst/>
                            <a:gdLst>
                              <a:gd name="T0" fmla="*/ 0 w 27"/>
                              <a:gd name="T1" fmla="*/ 0 h 101"/>
                              <a:gd name="T2" fmla="*/ 0 w 27"/>
                              <a:gd name="T3" fmla="*/ 0 h 101"/>
                              <a:gd name="T4" fmla="*/ 0 w 27"/>
                              <a:gd name="T5" fmla="*/ 0 h 101"/>
                              <a:gd name="T6" fmla="*/ 0 w 27"/>
                              <a:gd name="T7" fmla="*/ 0 h 101"/>
                              <a:gd name="T8" fmla="*/ 0 w 27"/>
                              <a:gd name="T9" fmla="*/ 0 h 101"/>
                              <a:gd name="T10" fmla="*/ 0 w 27"/>
                              <a:gd name="T11" fmla="*/ 0 h 101"/>
                              <a:gd name="T12" fmla="*/ 0 60000 65536"/>
                              <a:gd name="T13" fmla="*/ 0 60000 65536"/>
                              <a:gd name="T14" fmla="*/ 0 60000 65536"/>
                              <a:gd name="T15" fmla="*/ 0 60000 65536"/>
                              <a:gd name="T16" fmla="*/ 0 60000 65536"/>
                              <a:gd name="T17" fmla="*/ 0 60000 65536"/>
                              <a:gd name="T18" fmla="*/ 0 w 27"/>
                              <a:gd name="T19" fmla="*/ 0 h 101"/>
                              <a:gd name="T20" fmla="*/ 27 w 27"/>
                              <a:gd name="T21" fmla="*/ 101 h 101"/>
                            </a:gdLst>
                            <a:ahLst/>
                            <a:cxnLst>
                              <a:cxn ang="T12">
                                <a:pos x="T0" y="T1"/>
                              </a:cxn>
                              <a:cxn ang="T13">
                                <a:pos x="T2" y="T3"/>
                              </a:cxn>
                              <a:cxn ang="T14">
                                <a:pos x="T4" y="T5"/>
                              </a:cxn>
                              <a:cxn ang="T15">
                                <a:pos x="T6" y="T7"/>
                              </a:cxn>
                              <a:cxn ang="T16">
                                <a:pos x="T8" y="T9"/>
                              </a:cxn>
                              <a:cxn ang="T17">
                                <a:pos x="T10" y="T11"/>
                              </a:cxn>
                            </a:cxnLst>
                            <a:rect l="T18" t="T19" r="T20" b="T21"/>
                            <a:pathLst>
                              <a:path w="27" h="101">
                                <a:moveTo>
                                  <a:pt x="14" y="0"/>
                                </a:moveTo>
                                <a:lnTo>
                                  <a:pt x="21" y="21"/>
                                </a:lnTo>
                                <a:lnTo>
                                  <a:pt x="27" y="51"/>
                                </a:lnTo>
                                <a:lnTo>
                                  <a:pt x="24" y="69"/>
                                </a:lnTo>
                                <a:lnTo>
                                  <a:pt x="11" y="89"/>
                                </a:lnTo>
                                <a:lnTo>
                                  <a:pt x="0" y="101"/>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82" name="Freeform 101">
                            <a:extLst>
                              <a:ext uri="{FF2B5EF4-FFF2-40B4-BE49-F238E27FC236}">
                                <a16:creationId xmlns:a16="http://schemas.microsoft.com/office/drawing/2014/main" id="{7328F2D9-D61A-44CB-B55B-FA40A9E8D978}"/>
                              </a:ext>
                            </a:extLst>
                          </p:cNvPr>
                          <p:cNvSpPr>
                            <a:spLocks/>
                          </p:cNvSpPr>
                          <p:nvPr/>
                        </p:nvSpPr>
                        <p:spPr bwMode="auto">
                          <a:xfrm>
                            <a:off x="2291" y="1874"/>
                            <a:ext cx="25" cy="27"/>
                          </a:xfrm>
                          <a:custGeom>
                            <a:avLst/>
                            <a:gdLst>
                              <a:gd name="T0" fmla="*/ 0 w 124"/>
                              <a:gd name="T1" fmla="*/ 0 h 137"/>
                              <a:gd name="T2" fmla="*/ 0 w 124"/>
                              <a:gd name="T3" fmla="*/ 0 h 137"/>
                              <a:gd name="T4" fmla="*/ 0 w 124"/>
                              <a:gd name="T5" fmla="*/ 0 h 137"/>
                              <a:gd name="T6" fmla="*/ 0 w 124"/>
                              <a:gd name="T7" fmla="*/ 0 h 137"/>
                              <a:gd name="T8" fmla="*/ 0 w 124"/>
                              <a:gd name="T9" fmla="*/ 0 h 137"/>
                              <a:gd name="T10" fmla="*/ 0 w 124"/>
                              <a:gd name="T11" fmla="*/ 0 h 137"/>
                              <a:gd name="T12" fmla="*/ 0 w 124"/>
                              <a:gd name="T13" fmla="*/ 0 h 137"/>
                              <a:gd name="T14" fmla="*/ 0 w 124"/>
                              <a:gd name="T15" fmla="*/ 0 h 137"/>
                              <a:gd name="T16" fmla="*/ 0 w 124"/>
                              <a:gd name="T17" fmla="*/ 0 h 1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4"/>
                              <a:gd name="T28" fmla="*/ 0 h 137"/>
                              <a:gd name="T29" fmla="*/ 124 w 124"/>
                              <a:gd name="T30" fmla="*/ 137 h 1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4" h="137">
                                <a:moveTo>
                                  <a:pt x="0" y="0"/>
                                </a:moveTo>
                                <a:lnTo>
                                  <a:pt x="30" y="5"/>
                                </a:lnTo>
                                <a:lnTo>
                                  <a:pt x="61" y="11"/>
                                </a:lnTo>
                                <a:lnTo>
                                  <a:pt x="75" y="20"/>
                                </a:lnTo>
                                <a:lnTo>
                                  <a:pt x="89" y="40"/>
                                </a:lnTo>
                                <a:lnTo>
                                  <a:pt x="92" y="61"/>
                                </a:lnTo>
                                <a:lnTo>
                                  <a:pt x="104" y="85"/>
                                </a:lnTo>
                                <a:lnTo>
                                  <a:pt x="115" y="109"/>
                                </a:lnTo>
                                <a:lnTo>
                                  <a:pt x="124" y="137"/>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83" name="Freeform 102">
                            <a:extLst>
                              <a:ext uri="{FF2B5EF4-FFF2-40B4-BE49-F238E27FC236}">
                                <a16:creationId xmlns:a16="http://schemas.microsoft.com/office/drawing/2014/main" id="{860692C2-79E2-4A8E-B22F-A94393DBCC90}"/>
                              </a:ext>
                            </a:extLst>
                          </p:cNvPr>
                          <p:cNvSpPr>
                            <a:spLocks/>
                          </p:cNvSpPr>
                          <p:nvPr/>
                        </p:nvSpPr>
                        <p:spPr bwMode="auto">
                          <a:xfrm>
                            <a:off x="2327" y="1863"/>
                            <a:ext cx="9" cy="33"/>
                          </a:xfrm>
                          <a:custGeom>
                            <a:avLst/>
                            <a:gdLst>
                              <a:gd name="T0" fmla="*/ 0 w 45"/>
                              <a:gd name="T1" fmla="*/ 0 h 162"/>
                              <a:gd name="T2" fmla="*/ 0 w 45"/>
                              <a:gd name="T3" fmla="*/ 0 h 162"/>
                              <a:gd name="T4" fmla="*/ 0 w 45"/>
                              <a:gd name="T5" fmla="*/ 0 h 162"/>
                              <a:gd name="T6" fmla="*/ 0 w 45"/>
                              <a:gd name="T7" fmla="*/ 0 h 162"/>
                              <a:gd name="T8" fmla="*/ 0 w 45"/>
                              <a:gd name="T9" fmla="*/ 0 h 162"/>
                              <a:gd name="T10" fmla="*/ 0 w 45"/>
                              <a:gd name="T11" fmla="*/ 0 h 162"/>
                              <a:gd name="T12" fmla="*/ 0 60000 65536"/>
                              <a:gd name="T13" fmla="*/ 0 60000 65536"/>
                              <a:gd name="T14" fmla="*/ 0 60000 65536"/>
                              <a:gd name="T15" fmla="*/ 0 60000 65536"/>
                              <a:gd name="T16" fmla="*/ 0 60000 65536"/>
                              <a:gd name="T17" fmla="*/ 0 60000 65536"/>
                              <a:gd name="T18" fmla="*/ 0 w 45"/>
                              <a:gd name="T19" fmla="*/ 0 h 162"/>
                              <a:gd name="T20" fmla="*/ 45 w 45"/>
                              <a:gd name="T21" fmla="*/ 162 h 162"/>
                            </a:gdLst>
                            <a:ahLst/>
                            <a:cxnLst>
                              <a:cxn ang="T12">
                                <a:pos x="T0" y="T1"/>
                              </a:cxn>
                              <a:cxn ang="T13">
                                <a:pos x="T2" y="T3"/>
                              </a:cxn>
                              <a:cxn ang="T14">
                                <a:pos x="T4" y="T5"/>
                              </a:cxn>
                              <a:cxn ang="T15">
                                <a:pos x="T6" y="T7"/>
                              </a:cxn>
                              <a:cxn ang="T16">
                                <a:pos x="T8" y="T9"/>
                              </a:cxn>
                              <a:cxn ang="T17">
                                <a:pos x="T10" y="T11"/>
                              </a:cxn>
                            </a:cxnLst>
                            <a:rect l="T18" t="T19" r="T20" b="T21"/>
                            <a:pathLst>
                              <a:path w="45" h="162">
                                <a:moveTo>
                                  <a:pt x="0" y="80"/>
                                </a:moveTo>
                                <a:lnTo>
                                  <a:pt x="2" y="110"/>
                                </a:lnTo>
                                <a:lnTo>
                                  <a:pt x="6" y="138"/>
                                </a:lnTo>
                                <a:lnTo>
                                  <a:pt x="17" y="151"/>
                                </a:lnTo>
                                <a:lnTo>
                                  <a:pt x="45" y="162"/>
                                </a:lnTo>
                                <a:lnTo>
                                  <a:pt x="45" y="0"/>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6275" name="Group 103">
                          <a:extLst>
                            <a:ext uri="{FF2B5EF4-FFF2-40B4-BE49-F238E27FC236}">
                              <a16:creationId xmlns:a16="http://schemas.microsoft.com/office/drawing/2014/main" id="{67BAD92C-AFC3-40B0-8299-C6428802748B}"/>
                            </a:ext>
                          </a:extLst>
                        </p:cNvPr>
                        <p:cNvGrpSpPr>
                          <a:grpSpLocks/>
                        </p:cNvGrpSpPr>
                        <p:nvPr/>
                      </p:nvGrpSpPr>
                      <p:grpSpPr bwMode="auto">
                        <a:xfrm>
                          <a:off x="2222" y="1916"/>
                          <a:ext cx="61" cy="23"/>
                          <a:chOff x="2222" y="1916"/>
                          <a:chExt cx="61" cy="23"/>
                        </a:xfrm>
                      </p:grpSpPr>
                      <p:sp>
                        <p:nvSpPr>
                          <p:cNvPr id="36276" name="Freeform 104">
                            <a:extLst>
                              <a:ext uri="{FF2B5EF4-FFF2-40B4-BE49-F238E27FC236}">
                                <a16:creationId xmlns:a16="http://schemas.microsoft.com/office/drawing/2014/main" id="{E8E22B2A-8150-43B8-9536-084D5C63A636}"/>
                              </a:ext>
                            </a:extLst>
                          </p:cNvPr>
                          <p:cNvSpPr>
                            <a:spLocks/>
                          </p:cNvSpPr>
                          <p:nvPr/>
                        </p:nvSpPr>
                        <p:spPr bwMode="auto">
                          <a:xfrm>
                            <a:off x="2244" y="1919"/>
                            <a:ext cx="36" cy="5"/>
                          </a:xfrm>
                          <a:custGeom>
                            <a:avLst/>
                            <a:gdLst>
                              <a:gd name="T0" fmla="*/ 0 w 179"/>
                              <a:gd name="T1" fmla="*/ 0 h 24"/>
                              <a:gd name="T2" fmla="*/ 0 w 179"/>
                              <a:gd name="T3" fmla="*/ 0 h 24"/>
                              <a:gd name="T4" fmla="*/ 0 w 179"/>
                              <a:gd name="T5" fmla="*/ 0 h 24"/>
                              <a:gd name="T6" fmla="*/ 0 w 179"/>
                              <a:gd name="T7" fmla="*/ 0 h 24"/>
                              <a:gd name="T8" fmla="*/ 0 w 179"/>
                              <a:gd name="T9" fmla="*/ 0 h 24"/>
                              <a:gd name="T10" fmla="*/ 0 60000 65536"/>
                              <a:gd name="T11" fmla="*/ 0 60000 65536"/>
                              <a:gd name="T12" fmla="*/ 0 60000 65536"/>
                              <a:gd name="T13" fmla="*/ 0 60000 65536"/>
                              <a:gd name="T14" fmla="*/ 0 60000 65536"/>
                              <a:gd name="T15" fmla="*/ 0 w 179"/>
                              <a:gd name="T16" fmla="*/ 0 h 24"/>
                              <a:gd name="T17" fmla="*/ 179 w 179"/>
                              <a:gd name="T18" fmla="*/ 24 h 24"/>
                            </a:gdLst>
                            <a:ahLst/>
                            <a:cxnLst>
                              <a:cxn ang="T10">
                                <a:pos x="T0" y="T1"/>
                              </a:cxn>
                              <a:cxn ang="T11">
                                <a:pos x="T2" y="T3"/>
                              </a:cxn>
                              <a:cxn ang="T12">
                                <a:pos x="T4" y="T5"/>
                              </a:cxn>
                              <a:cxn ang="T13">
                                <a:pos x="T6" y="T7"/>
                              </a:cxn>
                              <a:cxn ang="T14">
                                <a:pos x="T8" y="T9"/>
                              </a:cxn>
                            </a:cxnLst>
                            <a:rect l="T15" t="T16" r="T17" b="T18"/>
                            <a:pathLst>
                              <a:path w="179" h="24">
                                <a:moveTo>
                                  <a:pt x="0" y="0"/>
                                </a:moveTo>
                                <a:lnTo>
                                  <a:pt x="43" y="13"/>
                                </a:lnTo>
                                <a:lnTo>
                                  <a:pt x="80" y="21"/>
                                </a:lnTo>
                                <a:lnTo>
                                  <a:pt x="124" y="24"/>
                                </a:lnTo>
                                <a:lnTo>
                                  <a:pt x="179" y="16"/>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77" name="Freeform 105">
                            <a:extLst>
                              <a:ext uri="{FF2B5EF4-FFF2-40B4-BE49-F238E27FC236}">
                                <a16:creationId xmlns:a16="http://schemas.microsoft.com/office/drawing/2014/main" id="{E5CC9264-C811-4581-8148-7084BC7F90AE}"/>
                              </a:ext>
                            </a:extLst>
                          </p:cNvPr>
                          <p:cNvSpPr>
                            <a:spLocks/>
                          </p:cNvSpPr>
                          <p:nvPr/>
                        </p:nvSpPr>
                        <p:spPr bwMode="auto">
                          <a:xfrm>
                            <a:off x="2260" y="1916"/>
                            <a:ext cx="7" cy="8"/>
                          </a:xfrm>
                          <a:custGeom>
                            <a:avLst/>
                            <a:gdLst>
                              <a:gd name="T0" fmla="*/ 0 w 35"/>
                              <a:gd name="T1" fmla="*/ 0 h 42"/>
                              <a:gd name="T2" fmla="*/ 0 w 35"/>
                              <a:gd name="T3" fmla="*/ 0 h 42"/>
                              <a:gd name="T4" fmla="*/ 0 w 35"/>
                              <a:gd name="T5" fmla="*/ 0 h 42"/>
                              <a:gd name="T6" fmla="*/ 0 60000 65536"/>
                              <a:gd name="T7" fmla="*/ 0 60000 65536"/>
                              <a:gd name="T8" fmla="*/ 0 60000 65536"/>
                              <a:gd name="T9" fmla="*/ 0 w 35"/>
                              <a:gd name="T10" fmla="*/ 0 h 42"/>
                              <a:gd name="T11" fmla="*/ 35 w 35"/>
                              <a:gd name="T12" fmla="*/ 42 h 42"/>
                            </a:gdLst>
                            <a:ahLst/>
                            <a:cxnLst>
                              <a:cxn ang="T6">
                                <a:pos x="T0" y="T1"/>
                              </a:cxn>
                              <a:cxn ang="T7">
                                <a:pos x="T2" y="T3"/>
                              </a:cxn>
                              <a:cxn ang="T8">
                                <a:pos x="T4" y="T5"/>
                              </a:cxn>
                            </a:cxnLst>
                            <a:rect l="T9" t="T10" r="T11" b="T12"/>
                            <a:pathLst>
                              <a:path w="35" h="42">
                                <a:moveTo>
                                  <a:pt x="0" y="0"/>
                                </a:moveTo>
                                <a:lnTo>
                                  <a:pt x="22" y="20"/>
                                </a:lnTo>
                                <a:lnTo>
                                  <a:pt x="35" y="42"/>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78" name="Freeform 106">
                            <a:extLst>
                              <a:ext uri="{FF2B5EF4-FFF2-40B4-BE49-F238E27FC236}">
                                <a16:creationId xmlns:a16="http://schemas.microsoft.com/office/drawing/2014/main" id="{2ACFC949-7AD0-4D76-89D6-1D62E507BF14}"/>
                              </a:ext>
                            </a:extLst>
                          </p:cNvPr>
                          <p:cNvSpPr>
                            <a:spLocks/>
                          </p:cNvSpPr>
                          <p:nvPr/>
                        </p:nvSpPr>
                        <p:spPr bwMode="auto">
                          <a:xfrm>
                            <a:off x="2222" y="1932"/>
                            <a:ext cx="44" cy="7"/>
                          </a:xfrm>
                          <a:custGeom>
                            <a:avLst/>
                            <a:gdLst>
                              <a:gd name="T0" fmla="*/ 0 w 220"/>
                              <a:gd name="T1" fmla="*/ 0 h 35"/>
                              <a:gd name="T2" fmla="*/ 0 w 220"/>
                              <a:gd name="T3" fmla="*/ 0 h 35"/>
                              <a:gd name="T4" fmla="*/ 0 w 220"/>
                              <a:gd name="T5" fmla="*/ 0 h 35"/>
                              <a:gd name="T6" fmla="*/ 0 w 220"/>
                              <a:gd name="T7" fmla="*/ 0 h 35"/>
                              <a:gd name="T8" fmla="*/ 0 w 220"/>
                              <a:gd name="T9" fmla="*/ 0 h 35"/>
                              <a:gd name="T10" fmla="*/ 0 60000 65536"/>
                              <a:gd name="T11" fmla="*/ 0 60000 65536"/>
                              <a:gd name="T12" fmla="*/ 0 60000 65536"/>
                              <a:gd name="T13" fmla="*/ 0 60000 65536"/>
                              <a:gd name="T14" fmla="*/ 0 60000 65536"/>
                              <a:gd name="T15" fmla="*/ 0 w 220"/>
                              <a:gd name="T16" fmla="*/ 0 h 35"/>
                              <a:gd name="T17" fmla="*/ 220 w 220"/>
                              <a:gd name="T18" fmla="*/ 35 h 35"/>
                            </a:gdLst>
                            <a:ahLst/>
                            <a:cxnLst>
                              <a:cxn ang="T10">
                                <a:pos x="T0" y="T1"/>
                              </a:cxn>
                              <a:cxn ang="T11">
                                <a:pos x="T2" y="T3"/>
                              </a:cxn>
                              <a:cxn ang="T12">
                                <a:pos x="T4" y="T5"/>
                              </a:cxn>
                              <a:cxn ang="T13">
                                <a:pos x="T6" y="T7"/>
                              </a:cxn>
                              <a:cxn ang="T14">
                                <a:pos x="T8" y="T9"/>
                              </a:cxn>
                            </a:cxnLst>
                            <a:rect l="T15" t="T16" r="T17" b="T18"/>
                            <a:pathLst>
                              <a:path w="220" h="35">
                                <a:moveTo>
                                  <a:pt x="0" y="0"/>
                                </a:moveTo>
                                <a:lnTo>
                                  <a:pt x="57" y="9"/>
                                </a:lnTo>
                                <a:lnTo>
                                  <a:pt x="115" y="16"/>
                                </a:lnTo>
                                <a:lnTo>
                                  <a:pt x="168" y="25"/>
                                </a:lnTo>
                                <a:lnTo>
                                  <a:pt x="220" y="35"/>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79" name="Freeform 107">
                            <a:extLst>
                              <a:ext uri="{FF2B5EF4-FFF2-40B4-BE49-F238E27FC236}">
                                <a16:creationId xmlns:a16="http://schemas.microsoft.com/office/drawing/2014/main" id="{59FA36F0-8FFF-41A8-9FC3-100FC2A26170}"/>
                              </a:ext>
                            </a:extLst>
                          </p:cNvPr>
                          <p:cNvSpPr>
                            <a:spLocks/>
                          </p:cNvSpPr>
                          <p:nvPr/>
                        </p:nvSpPr>
                        <p:spPr bwMode="auto">
                          <a:xfrm>
                            <a:off x="2260" y="1931"/>
                            <a:ext cx="14" cy="5"/>
                          </a:xfrm>
                          <a:custGeom>
                            <a:avLst/>
                            <a:gdLst>
                              <a:gd name="T0" fmla="*/ 0 w 66"/>
                              <a:gd name="T1" fmla="*/ 0 h 25"/>
                              <a:gd name="T2" fmla="*/ 0 w 66"/>
                              <a:gd name="T3" fmla="*/ 0 h 25"/>
                              <a:gd name="T4" fmla="*/ 0 w 66"/>
                              <a:gd name="T5" fmla="*/ 0 h 25"/>
                              <a:gd name="T6" fmla="*/ 0 w 66"/>
                              <a:gd name="T7" fmla="*/ 0 h 25"/>
                              <a:gd name="T8" fmla="*/ 0 60000 65536"/>
                              <a:gd name="T9" fmla="*/ 0 60000 65536"/>
                              <a:gd name="T10" fmla="*/ 0 60000 65536"/>
                              <a:gd name="T11" fmla="*/ 0 60000 65536"/>
                              <a:gd name="T12" fmla="*/ 0 w 66"/>
                              <a:gd name="T13" fmla="*/ 0 h 25"/>
                              <a:gd name="T14" fmla="*/ 66 w 66"/>
                              <a:gd name="T15" fmla="*/ 25 h 25"/>
                            </a:gdLst>
                            <a:ahLst/>
                            <a:cxnLst>
                              <a:cxn ang="T8">
                                <a:pos x="T0" y="T1"/>
                              </a:cxn>
                              <a:cxn ang="T9">
                                <a:pos x="T2" y="T3"/>
                              </a:cxn>
                              <a:cxn ang="T10">
                                <a:pos x="T4" y="T5"/>
                              </a:cxn>
                              <a:cxn ang="T11">
                                <a:pos x="T6" y="T7"/>
                              </a:cxn>
                            </a:cxnLst>
                            <a:rect l="T12" t="T13" r="T14" b="T15"/>
                            <a:pathLst>
                              <a:path w="66" h="25">
                                <a:moveTo>
                                  <a:pt x="0" y="0"/>
                                </a:moveTo>
                                <a:lnTo>
                                  <a:pt x="31" y="2"/>
                                </a:lnTo>
                                <a:lnTo>
                                  <a:pt x="50" y="8"/>
                                </a:lnTo>
                                <a:lnTo>
                                  <a:pt x="66" y="25"/>
                                </a:lnTo>
                              </a:path>
                            </a:pathLst>
                          </a:custGeom>
                          <a:noFill/>
                          <a:ln w="3175">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80" name="Line 108">
                            <a:extLst>
                              <a:ext uri="{FF2B5EF4-FFF2-40B4-BE49-F238E27FC236}">
                                <a16:creationId xmlns:a16="http://schemas.microsoft.com/office/drawing/2014/main" id="{FD886AC9-7755-4C81-AD9A-5377BE30E12A}"/>
                              </a:ext>
                            </a:extLst>
                          </p:cNvPr>
                          <p:cNvSpPr>
                            <a:spLocks noChangeShapeType="1"/>
                          </p:cNvSpPr>
                          <p:nvPr/>
                        </p:nvSpPr>
                        <p:spPr bwMode="auto">
                          <a:xfrm>
                            <a:off x="2278" y="1929"/>
                            <a:ext cx="5" cy="10"/>
                          </a:xfrm>
                          <a:prstGeom prst="line">
                            <a:avLst/>
                          </a:prstGeom>
                          <a:noFill/>
                          <a:ln w="3175">
                            <a:solidFill>
                              <a:srgbClr val="8080FF"/>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36267" name="Group 109">
                        <a:extLst>
                          <a:ext uri="{FF2B5EF4-FFF2-40B4-BE49-F238E27FC236}">
                            <a16:creationId xmlns:a16="http://schemas.microsoft.com/office/drawing/2014/main" id="{EFEF4CA2-78E1-487F-930A-61D6744A060E}"/>
                          </a:ext>
                        </a:extLst>
                      </p:cNvPr>
                      <p:cNvGrpSpPr>
                        <a:grpSpLocks/>
                      </p:cNvGrpSpPr>
                      <p:nvPr/>
                    </p:nvGrpSpPr>
                    <p:grpSpPr bwMode="auto">
                      <a:xfrm>
                        <a:off x="2151" y="1787"/>
                        <a:ext cx="187" cy="152"/>
                        <a:chOff x="2151" y="1787"/>
                        <a:chExt cx="187" cy="152"/>
                      </a:xfrm>
                    </p:grpSpPr>
                    <p:grpSp>
                      <p:nvGrpSpPr>
                        <p:cNvPr id="36268" name="Group 110">
                          <a:extLst>
                            <a:ext uri="{FF2B5EF4-FFF2-40B4-BE49-F238E27FC236}">
                              <a16:creationId xmlns:a16="http://schemas.microsoft.com/office/drawing/2014/main" id="{C6DABAFB-2A4A-4027-8A00-D661C56439A8}"/>
                            </a:ext>
                          </a:extLst>
                        </p:cNvPr>
                        <p:cNvGrpSpPr>
                          <a:grpSpLocks/>
                        </p:cNvGrpSpPr>
                        <p:nvPr/>
                      </p:nvGrpSpPr>
                      <p:grpSpPr bwMode="auto">
                        <a:xfrm>
                          <a:off x="2162" y="1796"/>
                          <a:ext cx="176" cy="143"/>
                          <a:chOff x="2162" y="1796"/>
                          <a:chExt cx="176" cy="143"/>
                        </a:xfrm>
                      </p:grpSpPr>
                      <p:sp>
                        <p:nvSpPr>
                          <p:cNvPr id="36272" name="Freeform 111">
                            <a:extLst>
                              <a:ext uri="{FF2B5EF4-FFF2-40B4-BE49-F238E27FC236}">
                                <a16:creationId xmlns:a16="http://schemas.microsoft.com/office/drawing/2014/main" id="{7016D41D-1A67-4F19-99DA-0994DB40D2E5}"/>
                              </a:ext>
                            </a:extLst>
                          </p:cNvPr>
                          <p:cNvSpPr>
                            <a:spLocks/>
                          </p:cNvSpPr>
                          <p:nvPr/>
                        </p:nvSpPr>
                        <p:spPr bwMode="auto">
                          <a:xfrm>
                            <a:off x="2162" y="1796"/>
                            <a:ext cx="176" cy="114"/>
                          </a:xfrm>
                          <a:custGeom>
                            <a:avLst/>
                            <a:gdLst>
                              <a:gd name="T0" fmla="*/ 0 w 877"/>
                              <a:gd name="T1" fmla="*/ 0 h 567"/>
                              <a:gd name="T2" fmla="*/ 0 w 877"/>
                              <a:gd name="T3" fmla="*/ 0 h 567"/>
                              <a:gd name="T4" fmla="*/ 0 w 877"/>
                              <a:gd name="T5" fmla="*/ 0 h 567"/>
                              <a:gd name="T6" fmla="*/ 0 w 877"/>
                              <a:gd name="T7" fmla="*/ 0 h 567"/>
                              <a:gd name="T8" fmla="*/ 0 w 877"/>
                              <a:gd name="T9" fmla="*/ 0 h 567"/>
                              <a:gd name="T10" fmla="*/ 0 w 877"/>
                              <a:gd name="T11" fmla="*/ 0 h 567"/>
                              <a:gd name="T12" fmla="*/ 0 w 877"/>
                              <a:gd name="T13" fmla="*/ 0 h 567"/>
                              <a:gd name="T14" fmla="*/ 0 w 877"/>
                              <a:gd name="T15" fmla="*/ 0 h 567"/>
                              <a:gd name="T16" fmla="*/ 0 w 877"/>
                              <a:gd name="T17" fmla="*/ 0 h 567"/>
                              <a:gd name="T18" fmla="*/ 0 w 877"/>
                              <a:gd name="T19" fmla="*/ 0 h 567"/>
                              <a:gd name="T20" fmla="*/ 0 w 877"/>
                              <a:gd name="T21" fmla="*/ 0 h 567"/>
                              <a:gd name="T22" fmla="*/ 0 w 877"/>
                              <a:gd name="T23" fmla="*/ 0 h 567"/>
                              <a:gd name="T24" fmla="*/ 0 w 877"/>
                              <a:gd name="T25" fmla="*/ 0 h 567"/>
                              <a:gd name="T26" fmla="*/ 0 w 877"/>
                              <a:gd name="T27" fmla="*/ 0 h 567"/>
                              <a:gd name="T28" fmla="*/ 0 w 877"/>
                              <a:gd name="T29" fmla="*/ 0 h 567"/>
                              <a:gd name="T30" fmla="*/ 0 w 877"/>
                              <a:gd name="T31" fmla="*/ 0 h 567"/>
                              <a:gd name="T32" fmla="*/ 0 w 877"/>
                              <a:gd name="T33" fmla="*/ 0 h 567"/>
                              <a:gd name="T34" fmla="*/ 0 w 877"/>
                              <a:gd name="T35" fmla="*/ 0 h 567"/>
                              <a:gd name="T36" fmla="*/ 0 w 877"/>
                              <a:gd name="T37" fmla="*/ 0 h 567"/>
                              <a:gd name="T38" fmla="*/ 0 w 877"/>
                              <a:gd name="T39" fmla="*/ 0 h 567"/>
                              <a:gd name="T40" fmla="*/ 0 w 877"/>
                              <a:gd name="T41" fmla="*/ 0 h 567"/>
                              <a:gd name="T42" fmla="*/ 0 w 877"/>
                              <a:gd name="T43" fmla="*/ 0 h 567"/>
                              <a:gd name="T44" fmla="*/ 0 w 877"/>
                              <a:gd name="T45" fmla="*/ 0 h 567"/>
                              <a:gd name="T46" fmla="*/ 0 w 877"/>
                              <a:gd name="T47" fmla="*/ 0 h 567"/>
                              <a:gd name="T48" fmla="*/ 0 w 877"/>
                              <a:gd name="T49" fmla="*/ 0 h 567"/>
                              <a:gd name="T50" fmla="*/ 0 w 877"/>
                              <a:gd name="T51" fmla="*/ 0 h 567"/>
                              <a:gd name="T52" fmla="*/ 0 w 877"/>
                              <a:gd name="T53" fmla="*/ 0 h 567"/>
                              <a:gd name="T54" fmla="*/ 0 w 877"/>
                              <a:gd name="T55" fmla="*/ 0 h 56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77"/>
                              <a:gd name="T85" fmla="*/ 0 h 567"/>
                              <a:gd name="T86" fmla="*/ 877 w 877"/>
                              <a:gd name="T87" fmla="*/ 567 h 56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77" h="567">
                                <a:moveTo>
                                  <a:pt x="0" y="0"/>
                                </a:moveTo>
                                <a:lnTo>
                                  <a:pt x="35" y="15"/>
                                </a:lnTo>
                                <a:lnTo>
                                  <a:pt x="69" y="25"/>
                                </a:lnTo>
                                <a:lnTo>
                                  <a:pt x="109" y="31"/>
                                </a:lnTo>
                                <a:lnTo>
                                  <a:pt x="142" y="31"/>
                                </a:lnTo>
                                <a:lnTo>
                                  <a:pt x="185" y="34"/>
                                </a:lnTo>
                                <a:lnTo>
                                  <a:pt x="215" y="43"/>
                                </a:lnTo>
                                <a:lnTo>
                                  <a:pt x="244" y="54"/>
                                </a:lnTo>
                                <a:lnTo>
                                  <a:pt x="276" y="76"/>
                                </a:lnTo>
                                <a:lnTo>
                                  <a:pt x="308" y="103"/>
                                </a:lnTo>
                                <a:lnTo>
                                  <a:pt x="350" y="140"/>
                                </a:lnTo>
                                <a:lnTo>
                                  <a:pt x="381" y="167"/>
                                </a:lnTo>
                                <a:lnTo>
                                  <a:pt x="429" y="217"/>
                                </a:lnTo>
                                <a:lnTo>
                                  <a:pt x="481" y="267"/>
                                </a:lnTo>
                                <a:lnTo>
                                  <a:pt x="524" y="312"/>
                                </a:lnTo>
                                <a:lnTo>
                                  <a:pt x="571" y="364"/>
                                </a:lnTo>
                                <a:lnTo>
                                  <a:pt x="621" y="418"/>
                                </a:lnTo>
                                <a:lnTo>
                                  <a:pt x="664" y="458"/>
                                </a:lnTo>
                                <a:lnTo>
                                  <a:pt x="707" y="496"/>
                                </a:lnTo>
                                <a:lnTo>
                                  <a:pt x="744" y="520"/>
                                </a:lnTo>
                                <a:lnTo>
                                  <a:pt x="782" y="540"/>
                                </a:lnTo>
                                <a:lnTo>
                                  <a:pt x="812" y="560"/>
                                </a:lnTo>
                                <a:lnTo>
                                  <a:pt x="833" y="567"/>
                                </a:lnTo>
                                <a:lnTo>
                                  <a:pt x="851" y="563"/>
                                </a:lnTo>
                                <a:lnTo>
                                  <a:pt x="867" y="552"/>
                                </a:lnTo>
                                <a:lnTo>
                                  <a:pt x="876" y="532"/>
                                </a:lnTo>
                                <a:lnTo>
                                  <a:pt x="877" y="492"/>
                                </a:lnTo>
                                <a:lnTo>
                                  <a:pt x="873" y="452"/>
                                </a:lnTo>
                              </a:path>
                            </a:pathLst>
                          </a:custGeom>
                          <a:noFill/>
                          <a:ln w="11113">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73" name="Freeform 112">
                            <a:extLst>
                              <a:ext uri="{FF2B5EF4-FFF2-40B4-BE49-F238E27FC236}">
                                <a16:creationId xmlns:a16="http://schemas.microsoft.com/office/drawing/2014/main" id="{1C414491-5D23-4E70-869D-B9029BA84649}"/>
                              </a:ext>
                            </a:extLst>
                          </p:cNvPr>
                          <p:cNvSpPr>
                            <a:spLocks/>
                          </p:cNvSpPr>
                          <p:nvPr/>
                        </p:nvSpPr>
                        <p:spPr bwMode="auto">
                          <a:xfrm>
                            <a:off x="2190" y="1802"/>
                            <a:ext cx="99" cy="137"/>
                          </a:xfrm>
                          <a:custGeom>
                            <a:avLst/>
                            <a:gdLst>
                              <a:gd name="T0" fmla="*/ 0 w 494"/>
                              <a:gd name="T1" fmla="*/ 0 h 685"/>
                              <a:gd name="T2" fmla="*/ 0 w 494"/>
                              <a:gd name="T3" fmla="*/ 0 h 685"/>
                              <a:gd name="T4" fmla="*/ 0 w 494"/>
                              <a:gd name="T5" fmla="*/ 0 h 685"/>
                              <a:gd name="T6" fmla="*/ 0 w 494"/>
                              <a:gd name="T7" fmla="*/ 0 h 685"/>
                              <a:gd name="T8" fmla="*/ 0 w 494"/>
                              <a:gd name="T9" fmla="*/ 0 h 685"/>
                              <a:gd name="T10" fmla="*/ 0 w 494"/>
                              <a:gd name="T11" fmla="*/ 0 h 685"/>
                              <a:gd name="T12" fmla="*/ 0 w 494"/>
                              <a:gd name="T13" fmla="*/ 0 h 685"/>
                              <a:gd name="T14" fmla="*/ 0 w 494"/>
                              <a:gd name="T15" fmla="*/ 0 h 685"/>
                              <a:gd name="T16" fmla="*/ 0 w 494"/>
                              <a:gd name="T17" fmla="*/ 0 h 685"/>
                              <a:gd name="T18" fmla="*/ 0 w 494"/>
                              <a:gd name="T19" fmla="*/ 0 h 685"/>
                              <a:gd name="T20" fmla="*/ 0 w 494"/>
                              <a:gd name="T21" fmla="*/ 0 h 685"/>
                              <a:gd name="T22" fmla="*/ 0 w 494"/>
                              <a:gd name="T23" fmla="*/ 0 h 685"/>
                              <a:gd name="T24" fmla="*/ 0 w 494"/>
                              <a:gd name="T25" fmla="*/ 0 h 685"/>
                              <a:gd name="T26" fmla="*/ 0 w 494"/>
                              <a:gd name="T27" fmla="*/ 0 h 685"/>
                              <a:gd name="T28" fmla="*/ 0 w 494"/>
                              <a:gd name="T29" fmla="*/ 0 h 685"/>
                              <a:gd name="T30" fmla="*/ 0 w 494"/>
                              <a:gd name="T31" fmla="*/ 0 h 685"/>
                              <a:gd name="T32" fmla="*/ 0 w 494"/>
                              <a:gd name="T33" fmla="*/ 0 h 685"/>
                              <a:gd name="T34" fmla="*/ 0 w 494"/>
                              <a:gd name="T35" fmla="*/ 0 h 685"/>
                              <a:gd name="T36" fmla="*/ 0 w 494"/>
                              <a:gd name="T37" fmla="*/ 0 h 685"/>
                              <a:gd name="T38" fmla="*/ 0 w 494"/>
                              <a:gd name="T39" fmla="*/ 0 h 685"/>
                              <a:gd name="T40" fmla="*/ 0 w 494"/>
                              <a:gd name="T41" fmla="*/ 0 h 685"/>
                              <a:gd name="T42" fmla="*/ 0 w 494"/>
                              <a:gd name="T43" fmla="*/ 0 h 685"/>
                              <a:gd name="T44" fmla="*/ 0 w 494"/>
                              <a:gd name="T45" fmla="*/ 0 h 685"/>
                              <a:gd name="T46" fmla="*/ 0 w 494"/>
                              <a:gd name="T47" fmla="*/ 0 h 685"/>
                              <a:gd name="T48" fmla="*/ 0 w 494"/>
                              <a:gd name="T49" fmla="*/ 0 h 6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94"/>
                              <a:gd name="T76" fmla="*/ 0 h 685"/>
                              <a:gd name="T77" fmla="*/ 494 w 494"/>
                              <a:gd name="T78" fmla="*/ 685 h 6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94" h="685">
                                <a:moveTo>
                                  <a:pt x="0" y="0"/>
                                </a:moveTo>
                                <a:lnTo>
                                  <a:pt x="18" y="59"/>
                                </a:lnTo>
                                <a:lnTo>
                                  <a:pt x="37" y="116"/>
                                </a:lnTo>
                                <a:lnTo>
                                  <a:pt x="55" y="155"/>
                                </a:lnTo>
                                <a:lnTo>
                                  <a:pt x="82" y="202"/>
                                </a:lnTo>
                                <a:lnTo>
                                  <a:pt x="119" y="256"/>
                                </a:lnTo>
                                <a:lnTo>
                                  <a:pt x="150" y="299"/>
                                </a:lnTo>
                                <a:lnTo>
                                  <a:pt x="182" y="344"/>
                                </a:lnTo>
                                <a:lnTo>
                                  <a:pt x="219" y="397"/>
                                </a:lnTo>
                                <a:lnTo>
                                  <a:pt x="244" y="431"/>
                                </a:lnTo>
                                <a:lnTo>
                                  <a:pt x="268" y="450"/>
                                </a:lnTo>
                                <a:lnTo>
                                  <a:pt x="299" y="471"/>
                                </a:lnTo>
                                <a:lnTo>
                                  <a:pt x="322" y="489"/>
                                </a:lnTo>
                                <a:lnTo>
                                  <a:pt x="345" y="516"/>
                                </a:lnTo>
                                <a:lnTo>
                                  <a:pt x="376" y="541"/>
                                </a:lnTo>
                                <a:lnTo>
                                  <a:pt x="406" y="565"/>
                                </a:lnTo>
                                <a:lnTo>
                                  <a:pt x="435" y="584"/>
                                </a:lnTo>
                                <a:lnTo>
                                  <a:pt x="465" y="608"/>
                                </a:lnTo>
                                <a:lnTo>
                                  <a:pt x="485" y="627"/>
                                </a:lnTo>
                                <a:lnTo>
                                  <a:pt x="494" y="645"/>
                                </a:lnTo>
                                <a:lnTo>
                                  <a:pt x="491" y="669"/>
                                </a:lnTo>
                                <a:lnTo>
                                  <a:pt x="479" y="675"/>
                                </a:lnTo>
                                <a:lnTo>
                                  <a:pt x="449" y="682"/>
                                </a:lnTo>
                                <a:lnTo>
                                  <a:pt x="420" y="685"/>
                                </a:lnTo>
                                <a:lnTo>
                                  <a:pt x="385" y="684"/>
                                </a:lnTo>
                              </a:path>
                            </a:pathLst>
                          </a:custGeom>
                          <a:noFill/>
                          <a:ln w="11113">
                            <a:solidFill>
                              <a:srgbClr val="808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6269" name="Group 113">
                          <a:extLst>
                            <a:ext uri="{FF2B5EF4-FFF2-40B4-BE49-F238E27FC236}">
                              <a16:creationId xmlns:a16="http://schemas.microsoft.com/office/drawing/2014/main" id="{F17CDF26-EA01-4FC2-94D1-21BF491B69DD}"/>
                            </a:ext>
                          </a:extLst>
                        </p:cNvPr>
                        <p:cNvGrpSpPr>
                          <a:grpSpLocks/>
                        </p:cNvGrpSpPr>
                        <p:nvPr/>
                      </p:nvGrpSpPr>
                      <p:grpSpPr bwMode="auto">
                        <a:xfrm>
                          <a:off x="2151" y="1787"/>
                          <a:ext cx="15" cy="16"/>
                          <a:chOff x="2151" y="1787"/>
                          <a:chExt cx="15" cy="16"/>
                        </a:xfrm>
                      </p:grpSpPr>
                      <p:sp>
                        <p:nvSpPr>
                          <p:cNvPr id="36270" name="Oval 114">
                            <a:extLst>
                              <a:ext uri="{FF2B5EF4-FFF2-40B4-BE49-F238E27FC236}">
                                <a16:creationId xmlns:a16="http://schemas.microsoft.com/office/drawing/2014/main" id="{7B4CADBA-02D7-4628-B2BC-C07E677A711C}"/>
                              </a:ext>
                            </a:extLst>
                          </p:cNvPr>
                          <p:cNvSpPr>
                            <a:spLocks noChangeArrowheads="1"/>
                          </p:cNvSpPr>
                          <p:nvPr/>
                        </p:nvSpPr>
                        <p:spPr bwMode="auto">
                          <a:xfrm>
                            <a:off x="2151" y="1787"/>
                            <a:ext cx="15" cy="16"/>
                          </a:xfrm>
                          <a:prstGeom prst="ellipse">
                            <a:avLst/>
                          </a:prstGeom>
                          <a:solidFill>
                            <a:srgbClr val="8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271" name="Oval 115">
                            <a:extLst>
                              <a:ext uri="{FF2B5EF4-FFF2-40B4-BE49-F238E27FC236}">
                                <a16:creationId xmlns:a16="http://schemas.microsoft.com/office/drawing/2014/main" id="{E7FF1A4E-3F06-4AE2-BDC2-D7C8753DDE7B}"/>
                              </a:ext>
                            </a:extLst>
                          </p:cNvPr>
                          <p:cNvSpPr>
                            <a:spLocks noChangeArrowheads="1"/>
                          </p:cNvSpPr>
                          <p:nvPr/>
                        </p:nvSpPr>
                        <p:spPr bwMode="auto">
                          <a:xfrm>
                            <a:off x="2153" y="1790"/>
                            <a:ext cx="9" cy="9"/>
                          </a:xfrm>
                          <a:prstGeom prst="ellipse">
                            <a:avLst/>
                          </a:pr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grpSp>
              </p:grpSp>
            </p:grpSp>
            <p:grpSp>
              <p:nvGrpSpPr>
                <p:cNvPr id="36227" name="Group 116">
                  <a:extLst>
                    <a:ext uri="{FF2B5EF4-FFF2-40B4-BE49-F238E27FC236}">
                      <a16:creationId xmlns:a16="http://schemas.microsoft.com/office/drawing/2014/main" id="{74F52317-568F-413D-9030-7B6F816A729A}"/>
                    </a:ext>
                  </a:extLst>
                </p:cNvPr>
                <p:cNvGrpSpPr>
                  <a:grpSpLocks/>
                </p:cNvGrpSpPr>
                <p:nvPr/>
              </p:nvGrpSpPr>
              <p:grpSpPr bwMode="auto">
                <a:xfrm>
                  <a:off x="2012" y="1522"/>
                  <a:ext cx="275" cy="207"/>
                  <a:chOff x="2012" y="1522"/>
                  <a:chExt cx="275" cy="207"/>
                </a:xfrm>
              </p:grpSpPr>
              <p:grpSp>
                <p:nvGrpSpPr>
                  <p:cNvPr id="36228" name="Group 117">
                    <a:extLst>
                      <a:ext uri="{FF2B5EF4-FFF2-40B4-BE49-F238E27FC236}">
                        <a16:creationId xmlns:a16="http://schemas.microsoft.com/office/drawing/2014/main" id="{D2CC0C53-BAA3-4492-B9C4-7CE420E6AF18}"/>
                      </a:ext>
                    </a:extLst>
                  </p:cNvPr>
                  <p:cNvGrpSpPr>
                    <a:grpSpLocks/>
                  </p:cNvGrpSpPr>
                  <p:nvPr/>
                </p:nvGrpSpPr>
                <p:grpSpPr bwMode="auto">
                  <a:xfrm>
                    <a:off x="2012" y="1522"/>
                    <a:ext cx="208" cy="183"/>
                    <a:chOff x="2012" y="1522"/>
                    <a:chExt cx="208" cy="183"/>
                  </a:xfrm>
                </p:grpSpPr>
                <p:grpSp>
                  <p:nvGrpSpPr>
                    <p:cNvPr id="36240" name="Group 118">
                      <a:extLst>
                        <a:ext uri="{FF2B5EF4-FFF2-40B4-BE49-F238E27FC236}">
                          <a16:creationId xmlns:a16="http://schemas.microsoft.com/office/drawing/2014/main" id="{49800AF1-25E5-4779-9C75-7410E7F7F88D}"/>
                        </a:ext>
                      </a:extLst>
                    </p:cNvPr>
                    <p:cNvGrpSpPr>
                      <a:grpSpLocks/>
                    </p:cNvGrpSpPr>
                    <p:nvPr/>
                  </p:nvGrpSpPr>
                  <p:grpSpPr bwMode="auto">
                    <a:xfrm>
                      <a:off x="2012" y="1558"/>
                      <a:ext cx="208" cy="53"/>
                      <a:chOff x="2012" y="1558"/>
                      <a:chExt cx="208" cy="53"/>
                    </a:xfrm>
                  </p:grpSpPr>
                  <p:grpSp>
                    <p:nvGrpSpPr>
                      <p:cNvPr id="36252" name="Group 119">
                        <a:extLst>
                          <a:ext uri="{FF2B5EF4-FFF2-40B4-BE49-F238E27FC236}">
                            <a16:creationId xmlns:a16="http://schemas.microsoft.com/office/drawing/2014/main" id="{6ADDEA46-A270-40F8-BCA0-BBFC34F3E776}"/>
                          </a:ext>
                        </a:extLst>
                      </p:cNvPr>
                      <p:cNvGrpSpPr>
                        <a:grpSpLocks/>
                      </p:cNvGrpSpPr>
                      <p:nvPr/>
                    </p:nvGrpSpPr>
                    <p:grpSpPr bwMode="auto">
                      <a:xfrm>
                        <a:off x="2015" y="1558"/>
                        <a:ext cx="205" cy="53"/>
                        <a:chOff x="2015" y="1558"/>
                        <a:chExt cx="205" cy="53"/>
                      </a:xfrm>
                    </p:grpSpPr>
                    <p:sp>
                      <p:nvSpPr>
                        <p:cNvPr id="36256" name="Freeform 120">
                          <a:extLst>
                            <a:ext uri="{FF2B5EF4-FFF2-40B4-BE49-F238E27FC236}">
                              <a16:creationId xmlns:a16="http://schemas.microsoft.com/office/drawing/2014/main" id="{D98B7961-3E79-4FBC-8300-350C3FA458C2}"/>
                            </a:ext>
                          </a:extLst>
                        </p:cNvPr>
                        <p:cNvSpPr>
                          <a:spLocks/>
                        </p:cNvSpPr>
                        <p:nvPr/>
                      </p:nvSpPr>
                      <p:spPr bwMode="auto">
                        <a:xfrm>
                          <a:off x="2015" y="1558"/>
                          <a:ext cx="204" cy="53"/>
                        </a:xfrm>
                        <a:custGeom>
                          <a:avLst/>
                          <a:gdLst>
                            <a:gd name="T0" fmla="*/ 0 w 1020"/>
                            <a:gd name="T1" fmla="*/ 0 h 265"/>
                            <a:gd name="T2" fmla="*/ 0 w 1020"/>
                            <a:gd name="T3" fmla="*/ 0 h 265"/>
                            <a:gd name="T4" fmla="*/ 0 w 1020"/>
                            <a:gd name="T5" fmla="*/ 0 h 265"/>
                            <a:gd name="T6" fmla="*/ 0 w 1020"/>
                            <a:gd name="T7" fmla="*/ 0 h 265"/>
                            <a:gd name="T8" fmla="*/ 0 w 1020"/>
                            <a:gd name="T9" fmla="*/ 0 h 265"/>
                            <a:gd name="T10" fmla="*/ 0 w 1020"/>
                            <a:gd name="T11" fmla="*/ 0 h 265"/>
                            <a:gd name="T12" fmla="*/ 0 w 1020"/>
                            <a:gd name="T13" fmla="*/ 0 h 265"/>
                            <a:gd name="T14" fmla="*/ 0 w 1020"/>
                            <a:gd name="T15" fmla="*/ 0 h 265"/>
                            <a:gd name="T16" fmla="*/ 0 w 1020"/>
                            <a:gd name="T17" fmla="*/ 0 h 265"/>
                            <a:gd name="T18" fmla="*/ 0 w 1020"/>
                            <a:gd name="T19" fmla="*/ 0 h 265"/>
                            <a:gd name="T20" fmla="*/ 0 w 1020"/>
                            <a:gd name="T21" fmla="*/ 0 h 265"/>
                            <a:gd name="T22" fmla="*/ 0 w 1020"/>
                            <a:gd name="T23" fmla="*/ 0 h 265"/>
                            <a:gd name="T24" fmla="*/ 0 w 1020"/>
                            <a:gd name="T25" fmla="*/ 0 h 265"/>
                            <a:gd name="T26" fmla="*/ 0 w 1020"/>
                            <a:gd name="T27" fmla="*/ 0 h 265"/>
                            <a:gd name="T28" fmla="*/ 0 w 1020"/>
                            <a:gd name="T29" fmla="*/ 0 h 265"/>
                            <a:gd name="T30" fmla="*/ 0 w 1020"/>
                            <a:gd name="T31" fmla="*/ 0 h 265"/>
                            <a:gd name="T32" fmla="*/ 0 w 1020"/>
                            <a:gd name="T33" fmla="*/ 0 h 265"/>
                            <a:gd name="T34" fmla="*/ 0 w 1020"/>
                            <a:gd name="T35" fmla="*/ 0 h 265"/>
                            <a:gd name="T36" fmla="*/ 0 w 1020"/>
                            <a:gd name="T37" fmla="*/ 0 h 265"/>
                            <a:gd name="T38" fmla="*/ 0 w 1020"/>
                            <a:gd name="T39" fmla="*/ 0 h 265"/>
                            <a:gd name="T40" fmla="*/ 0 w 1020"/>
                            <a:gd name="T41" fmla="*/ 0 h 265"/>
                            <a:gd name="T42" fmla="*/ 0 w 1020"/>
                            <a:gd name="T43" fmla="*/ 0 h 265"/>
                            <a:gd name="T44" fmla="*/ 0 w 1020"/>
                            <a:gd name="T45" fmla="*/ 0 h 265"/>
                            <a:gd name="T46" fmla="*/ 0 w 1020"/>
                            <a:gd name="T47" fmla="*/ 0 h 265"/>
                            <a:gd name="T48" fmla="*/ 0 w 1020"/>
                            <a:gd name="T49" fmla="*/ 0 h 265"/>
                            <a:gd name="T50" fmla="*/ 0 w 1020"/>
                            <a:gd name="T51" fmla="*/ 0 h 265"/>
                            <a:gd name="T52" fmla="*/ 0 w 1020"/>
                            <a:gd name="T53" fmla="*/ 0 h 265"/>
                            <a:gd name="T54" fmla="*/ 0 w 1020"/>
                            <a:gd name="T55" fmla="*/ 0 h 265"/>
                            <a:gd name="T56" fmla="*/ 0 w 1020"/>
                            <a:gd name="T57" fmla="*/ 0 h 265"/>
                            <a:gd name="T58" fmla="*/ 0 w 1020"/>
                            <a:gd name="T59" fmla="*/ 0 h 265"/>
                            <a:gd name="T60" fmla="*/ 0 w 1020"/>
                            <a:gd name="T61" fmla="*/ 0 h 265"/>
                            <a:gd name="T62" fmla="*/ 0 w 1020"/>
                            <a:gd name="T63" fmla="*/ 0 h 265"/>
                            <a:gd name="T64" fmla="*/ 0 w 1020"/>
                            <a:gd name="T65" fmla="*/ 0 h 265"/>
                            <a:gd name="T66" fmla="*/ 0 w 1020"/>
                            <a:gd name="T67" fmla="*/ 0 h 265"/>
                            <a:gd name="T68" fmla="*/ 0 w 1020"/>
                            <a:gd name="T69" fmla="*/ 0 h 2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20"/>
                            <a:gd name="T106" fmla="*/ 0 h 265"/>
                            <a:gd name="T107" fmla="*/ 1020 w 1020"/>
                            <a:gd name="T108" fmla="*/ 265 h 2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20" h="265">
                              <a:moveTo>
                                <a:pt x="1020" y="106"/>
                              </a:moveTo>
                              <a:lnTo>
                                <a:pt x="970" y="100"/>
                              </a:lnTo>
                              <a:lnTo>
                                <a:pt x="913" y="94"/>
                              </a:lnTo>
                              <a:lnTo>
                                <a:pt x="851" y="82"/>
                              </a:lnTo>
                              <a:lnTo>
                                <a:pt x="781" y="69"/>
                              </a:lnTo>
                              <a:lnTo>
                                <a:pt x="712" y="55"/>
                              </a:lnTo>
                              <a:lnTo>
                                <a:pt x="650" y="42"/>
                              </a:lnTo>
                              <a:lnTo>
                                <a:pt x="596" y="33"/>
                              </a:lnTo>
                              <a:lnTo>
                                <a:pt x="538" y="24"/>
                              </a:lnTo>
                              <a:lnTo>
                                <a:pt x="470" y="15"/>
                              </a:lnTo>
                              <a:lnTo>
                                <a:pt x="419" y="5"/>
                              </a:lnTo>
                              <a:lnTo>
                                <a:pt x="367" y="0"/>
                              </a:lnTo>
                              <a:lnTo>
                                <a:pt x="320" y="2"/>
                              </a:lnTo>
                              <a:lnTo>
                                <a:pt x="275" y="8"/>
                              </a:lnTo>
                              <a:lnTo>
                                <a:pt x="214" y="19"/>
                              </a:lnTo>
                              <a:lnTo>
                                <a:pt x="165" y="31"/>
                              </a:lnTo>
                              <a:lnTo>
                                <a:pt x="134" y="41"/>
                              </a:lnTo>
                              <a:lnTo>
                                <a:pt x="99" y="58"/>
                              </a:lnTo>
                              <a:lnTo>
                                <a:pt x="62" y="75"/>
                              </a:lnTo>
                              <a:lnTo>
                                <a:pt x="29" y="94"/>
                              </a:lnTo>
                              <a:lnTo>
                                <a:pt x="0" y="113"/>
                              </a:lnTo>
                              <a:lnTo>
                                <a:pt x="68" y="265"/>
                              </a:lnTo>
                              <a:lnTo>
                                <a:pt x="107" y="250"/>
                              </a:lnTo>
                              <a:lnTo>
                                <a:pt x="141" y="237"/>
                              </a:lnTo>
                              <a:lnTo>
                                <a:pt x="174" y="226"/>
                              </a:lnTo>
                              <a:lnTo>
                                <a:pt x="208" y="217"/>
                              </a:lnTo>
                              <a:lnTo>
                                <a:pt x="248" y="204"/>
                              </a:lnTo>
                              <a:lnTo>
                                <a:pt x="283" y="198"/>
                              </a:lnTo>
                              <a:lnTo>
                                <a:pt x="335" y="193"/>
                              </a:lnTo>
                              <a:lnTo>
                                <a:pt x="404" y="192"/>
                              </a:lnTo>
                              <a:lnTo>
                                <a:pt x="464" y="195"/>
                              </a:lnTo>
                              <a:lnTo>
                                <a:pt x="529" y="195"/>
                              </a:lnTo>
                              <a:lnTo>
                                <a:pt x="578" y="198"/>
                              </a:lnTo>
                              <a:lnTo>
                                <a:pt x="629" y="206"/>
                              </a:lnTo>
                              <a:lnTo>
                                <a:pt x="1020" y="106"/>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6257" name="Group 121">
                          <a:extLst>
                            <a:ext uri="{FF2B5EF4-FFF2-40B4-BE49-F238E27FC236}">
                              <a16:creationId xmlns:a16="http://schemas.microsoft.com/office/drawing/2014/main" id="{956B3D6B-1024-47AA-B5FE-27C3AF1E0B87}"/>
                            </a:ext>
                          </a:extLst>
                        </p:cNvPr>
                        <p:cNvGrpSpPr>
                          <a:grpSpLocks/>
                        </p:cNvGrpSpPr>
                        <p:nvPr/>
                      </p:nvGrpSpPr>
                      <p:grpSpPr bwMode="auto">
                        <a:xfrm>
                          <a:off x="2029" y="1565"/>
                          <a:ext cx="191" cy="46"/>
                          <a:chOff x="2029" y="1565"/>
                          <a:chExt cx="191" cy="46"/>
                        </a:xfrm>
                      </p:grpSpPr>
                      <p:grpSp>
                        <p:nvGrpSpPr>
                          <p:cNvPr id="36258" name="Group 122">
                            <a:extLst>
                              <a:ext uri="{FF2B5EF4-FFF2-40B4-BE49-F238E27FC236}">
                                <a16:creationId xmlns:a16="http://schemas.microsoft.com/office/drawing/2014/main" id="{4C4E6830-8BE2-406E-B9AC-DEA33F1676E9}"/>
                              </a:ext>
                            </a:extLst>
                          </p:cNvPr>
                          <p:cNvGrpSpPr>
                            <a:grpSpLocks/>
                          </p:cNvGrpSpPr>
                          <p:nvPr/>
                        </p:nvGrpSpPr>
                        <p:grpSpPr bwMode="auto">
                          <a:xfrm>
                            <a:off x="2029" y="1579"/>
                            <a:ext cx="191" cy="32"/>
                            <a:chOff x="2029" y="1579"/>
                            <a:chExt cx="191" cy="32"/>
                          </a:xfrm>
                        </p:grpSpPr>
                        <p:sp>
                          <p:nvSpPr>
                            <p:cNvPr id="36260" name="Freeform 123">
                              <a:extLst>
                                <a:ext uri="{FF2B5EF4-FFF2-40B4-BE49-F238E27FC236}">
                                  <a16:creationId xmlns:a16="http://schemas.microsoft.com/office/drawing/2014/main" id="{C79520DA-5656-45F7-84A1-23EB95425341}"/>
                                </a:ext>
                              </a:extLst>
                            </p:cNvPr>
                            <p:cNvSpPr>
                              <a:spLocks/>
                            </p:cNvSpPr>
                            <p:nvPr/>
                          </p:nvSpPr>
                          <p:spPr bwMode="auto">
                            <a:xfrm>
                              <a:off x="2029" y="1580"/>
                              <a:ext cx="191" cy="27"/>
                            </a:xfrm>
                            <a:custGeom>
                              <a:avLst/>
                              <a:gdLst>
                                <a:gd name="T0" fmla="*/ 0 w 956"/>
                                <a:gd name="T1" fmla="*/ 0 h 134"/>
                                <a:gd name="T2" fmla="*/ 0 w 956"/>
                                <a:gd name="T3" fmla="*/ 0 h 134"/>
                                <a:gd name="T4" fmla="*/ 0 w 956"/>
                                <a:gd name="T5" fmla="*/ 0 h 134"/>
                                <a:gd name="T6" fmla="*/ 0 w 956"/>
                                <a:gd name="T7" fmla="*/ 0 h 134"/>
                                <a:gd name="T8" fmla="*/ 0 w 956"/>
                                <a:gd name="T9" fmla="*/ 0 h 134"/>
                                <a:gd name="T10" fmla="*/ 0 w 956"/>
                                <a:gd name="T11" fmla="*/ 0 h 134"/>
                                <a:gd name="T12" fmla="*/ 0 w 956"/>
                                <a:gd name="T13" fmla="*/ 0 h 134"/>
                                <a:gd name="T14" fmla="*/ 0 w 956"/>
                                <a:gd name="T15" fmla="*/ 0 h 134"/>
                                <a:gd name="T16" fmla="*/ 0 w 956"/>
                                <a:gd name="T17" fmla="*/ 0 h 134"/>
                                <a:gd name="T18" fmla="*/ 0 w 956"/>
                                <a:gd name="T19" fmla="*/ 0 h 134"/>
                                <a:gd name="T20" fmla="*/ 0 w 956"/>
                                <a:gd name="T21" fmla="*/ 0 h 134"/>
                                <a:gd name="T22" fmla="*/ 0 w 956"/>
                                <a:gd name="T23" fmla="*/ 0 h 134"/>
                                <a:gd name="T24" fmla="*/ 0 w 956"/>
                                <a:gd name="T25" fmla="*/ 0 h 134"/>
                                <a:gd name="T26" fmla="*/ 0 w 956"/>
                                <a:gd name="T27" fmla="*/ 0 h 134"/>
                                <a:gd name="T28" fmla="*/ 0 w 956"/>
                                <a:gd name="T29" fmla="*/ 0 h 134"/>
                                <a:gd name="T30" fmla="*/ 0 w 956"/>
                                <a:gd name="T31" fmla="*/ 0 h 134"/>
                                <a:gd name="T32" fmla="*/ 0 w 956"/>
                                <a:gd name="T33" fmla="*/ 0 h 134"/>
                                <a:gd name="T34" fmla="*/ 0 w 956"/>
                                <a:gd name="T35" fmla="*/ 0 h 134"/>
                                <a:gd name="T36" fmla="*/ 0 w 956"/>
                                <a:gd name="T37" fmla="*/ 0 h 134"/>
                                <a:gd name="T38" fmla="*/ 0 w 956"/>
                                <a:gd name="T39" fmla="*/ 0 h 134"/>
                                <a:gd name="T40" fmla="*/ 0 w 956"/>
                                <a:gd name="T41" fmla="*/ 0 h 134"/>
                                <a:gd name="T42" fmla="*/ 0 w 956"/>
                                <a:gd name="T43" fmla="*/ 0 h 134"/>
                                <a:gd name="T44" fmla="*/ 0 w 956"/>
                                <a:gd name="T45" fmla="*/ 0 h 134"/>
                                <a:gd name="T46" fmla="*/ 0 w 956"/>
                                <a:gd name="T47" fmla="*/ 0 h 134"/>
                                <a:gd name="T48" fmla="*/ 0 w 956"/>
                                <a:gd name="T49" fmla="*/ 0 h 134"/>
                                <a:gd name="T50" fmla="*/ 0 w 956"/>
                                <a:gd name="T51" fmla="*/ 0 h 134"/>
                                <a:gd name="T52" fmla="*/ 0 w 956"/>
                                <a:gd name="T53" fmla="*/ 0 h 134"/>
                                <a:gd name="T54" fmla="*/ 0 w 956"/>
                                <a:gd name="T55" fmla="*/ 0 h 134"/>
                                <a:gd name="T56" fmla="*/ 0 w 956"/>
                                <a:gd name="T57" fmla="*/ 0 h 134"/>
                                <a:gd name="T58" fmla="*/ 0 w 956"/>
                                <a:gd name="T59" fmla="*/ 0 h 1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6"/>
                                <a:gd name="T91" fmla="*/ 0 h 134"/>
                                <a:gd name="T92" fmla="*/ 956 w 956"/>
                                <a:gd name="T93" fmla="*/ 134 h 1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6" h="134">
                                  <a:moveTo>
                                    <a:pt x="956" y="0"/>
                                  </a:moveTo>
                                  <a:lnTo>
                                    <a:pt x="597" y="47"/>
                                  </a:lnTo>
                                  <a:lnTo>
                                    <a:pt x="535" y="39"/>
                                  </a:lnTo>
                                  <a:lnTo>
                                    <a:pt x="480" y="35"/>
                                  </a:lnTo>
                                  <a:lnTo>
                                    <a:pt x="428" y="34"/>
                                  </a:lnTo>
                                  <a:lnTo>
                                    <a:pt x="374" y="31"/>
                                  </a:lnTo>
                                  <a:lnTo>
                                    <a:pt x="325" y="33"/>
                                  </a:lnTo>
                                  <a:lnTo>
                                    <a:pt x="281" y="35"/>
                                  </a:lnTo>
                                  <a:lnTo>
                                    <a:pt x="242" y="36"/>
                                  </a:lnTo>
                                  <a:lnTo>
                                    <a:pt x="193" y="42"/>
                                  </a:lnTo>
                                  <a:lnTo>
                                    <a:pt x="153" y="51"/>
                                  </a:lnTo>
                                  <a:lnTo>
                                    <a:pt x="114" y="63"/>
                                  </a:lnTo>
                                  <a:lnTo>
                                    <a:pt x="79" y="75"/>
                                  </a:lnTo>
                                  <a:lnTo>
                                    <a:pt x="52" y="85"/>
                                  </a:lnTo>
                                  <a:lnTo>
                                    <a:pt x="23" y="100"/>
                                  </a:lnTo>
                                  <a:lnTo>
                                    <a:pt x="0" y="118"/>
                                  </a:lnTo>
                                  <a:lnTo>
                                    <a:pt x="5" y="134"/>
                                  </a:lnTo>
                                  <a:lnTo>
                                    <a:pt x="43" y="120"/>
                                  </a:lnTo>
                                  <a:lnTo>
                                    <a:pt x="77" y="107"/>
                                  </a:lnTo>
                                  <a:lnTo>
                                    <a:pt x="110" y="96"/>
                                  </a:lnTo>
                                  <a:lnTo>
                                    <a:pt x="144" y="87"/>
                                  </a:lnTo>
                                  <a:lnTo>
                                    <a:pt x="185" y="75"/>
                                  </a:lnTo>
                                  <a:lnTo>
                                    <a:pt x="220" y="68"/>
                                  </a:lnTo>
                                  <a:lnTo>
                                    <a:pt x="271" y="63"/>
                                  </a:lnTo>
                                  <a:lnTo>
                                    <a:pt x="340" y="62"/>
                                  </a:lnTo>
                                  <a:lnTo>
                                    <a:pt x="400" y="65"/>
                                  </a:lnTo>
                                  <a:lnTo>
                                    <a:pt x="465" y="65"/>
                                  </a:lnTo>
                                  <a:lnTo>
                                    <a:pt x="514" y="68"/>
                                  </a:lnTo>
                                  <a:lnTo>
                                    <a:pt x="565" y="77"/>
                                  </a:lnTo>
                                  <a:lnTo>
                                    <a:pt x="956" y="0"/>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61" name="Freeform 124">
                              <a:extLst>
                                <a:ext uri="{FF2B5EF4-FFF2-40B4-BE49-F238E27FC236}">
                                  <a16:creationId xmlns:a16="http://schemas.microsoft.com/office/drawing/2014/main" id="{62DB1E08-3E56-4BF4-9F8D-2CD13E233B14}"/>
                                </a:ext>
                              </a:extLst>
                            </p:cNvPr>
                            <p:cNvSpPr>
                              <a:spLocks/>
                            </p:cNvSpPr>
                            <p:nvPr/>
                          </p:nvSpPr>
                          <p:spPr bwMode="auto">
                            <a:xfrm>
                              <a:off x="2029" y="1579"/>
                              <a:ext cx="191" cy="32"/>
                            </a:xfrm>
                            <a:custGeom>
                              <a:avLst/>
                              <a:gdLst>
                                <a:gd name="T0" fmla="*/ 0 w 956"/>
                                <a:gd name="T1" fmla="*/ 0 h 158"/>
                                <a:gd name="T2" fmla="*/ 0 w 956"/>
                                <a:gd name="T3" fmla="*/ 0 h 158"/>
                                <a:gd name="T4" fmla="*/ 0 w 956"/>
                                <a:gd name="T5" fmla="*/ 0 h 158"/>
                                <a:gd name="T6" fmla="*/ 0 w 956"/>
                                <a:gd name="T7" fmla="*/ 0 h 158"/>
                                <a:gd name="T8" fmla="*/ 0 w 956"/>
                                <a:gd name="T9" fmla="*/ 0 h 158"/>
                                <a:gd name="T10" fmla="*/ 0 w 956"/>
                                <a:gd name="T11" fmla="*/ 0 h 158"/>
                                <a:gd name="T12" fmla="*/ 0 w 956"/>
                                <a:gd name="T13" fmla="*/ 0 h 158"/>
                                <a:gd name="T14" fmla="*/ 0 w 956"/>
                                <a:gd name="T15" fmla="*/ 0 h 158"/>
                                <a:gd name="T16" fmla="*/ 0 w 956"/>
                                <a:gd name="T17" fmla="*/ 0 h 158"/>
                                <a:gd name="T18" fmla="*/ 0 w 956"/>
                                <a:gd name="T19" fmla="*/ 0 h 158"/>
                                <a:gd name="T20" fmla="*/ 0 w 956"/>
                                <a:gd name="T21" fmla="*/ 0 h 158"/>
                                <a:gd name="T22" fmla="*/ 0 w 956"/>
                                <a:gd name="T23" fmla="*/ 0 h 158"/>
                                <a:gd name="T24" fmla="*/ 0 w 956"/>
                                <a:gd name="T25" fmla="*/ 0 h 158"/>
                                <a:gd name="T26" fmla="*/ 0 w 956"/>
                                <a:gd name="T27" fmla="*/ 0 h 158"/>
                                <a:gd name="T28" fmla="*/ 0 w 956"/>
                                <a:gd name="T29" fmla="*/ 0 h 158"/>
                                <a:gd name="T30" fmla="*/ 0 w 956"/>
                                <a:gd name="T31" fmla="*/ 0 h 158"/>
                                <a:gd name="T32" fmla="*/ 0 w 956"/>
                                <a:gd name="T33" fmla="*/ 0 h 158"/>
                                <a:gd name="T34" fmla="*/ 0 w 956"/>
                                <a:gd name="T35" fmla="*/ 0 h 158"/>
                                <a:gd name="T36" fmla="*/ 0 w 956"/>
                                <a:gd name="T37" fmla="*/ 0 h 158"/>
                                <a:gd name="T38" fmla="*/ 0 w 956"/>
                                <a:gd name="T39" fmla="*/ 0 h 158"/>
                                <a:gd name="T40" fmla="*/ 0 w 956"/>
                                <a:gd name="T41" fmla="*/ 0 h 158"/>
                                <a:gd name="T42" fmla="*/ 0 w 956"/>
                                <a:gd name="T43" fmla="*/ 0 h 158"/>
                                <a:gd name="T44" fmla="*/ 0 w 956"/>
                                <a:gd name="T45" fmla="*/ 0 h 158"/>
                                <a:gd name="T46" fmla="*/ 0 w 956"/>
                                <a:gd name="T47" fmla="*/ 0 h 158"/>
                                <a:gd name="T48" fmla="*/ 0 w 956"/>
                                <a:gd name="T49" fmla="*/ 0 h 158"/>
                                <a:gd name="T50" fmla="*/ 0 w 956"/>
                                <a:gd name="T51" fmla="*/ 0 h 158"/>
                                <a:gd name="T52" fmla="*/ 0 w 956"/>
                                <a:gd name="T53" fmla="*/ 0 h 158"/>
                                <a:gd name="T54" fmla="*/ 0 w 956"/>
                                <a:gd name="T55" fmla="*/ 0 h 158"/>
                                <a:gd name="T56" fmla="*/ 0 w 956"/>
                                <a:gd name="T57" fmla="*/ 0 h 158"/>
                                <a:gd name="T58" fmla="*/ 0 w 956"/>
                                <a:gd name="T59" fmla="*/ 0 h 1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56"/>
                                <a:gd name="T91" fmla="*/ 0 h 158"/>
                                <a:gd name="T92" fmla="*/ 956 w 956"/>
                                <a:gd name="T93" fmla="*/ 158 h 15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56" h="158">
                                  <a:moveTo>
                                    <a:pt x="956" y="0"/>
                                  </a:moveTo>
                                  <a:lnTo>
                                    <a:pt x="597" y="71"/>
                                  </a:lnTo>
                                  <a:lnTo>
                                    <a:pt x="535" y="62"/>
                                  </a:lnTo>
                                  <a:lnTo>
                                    <a:pt x="480" y="58"/>
                                  </a:lnTo>
                                  <a:lnTo>
                                    <a:pt x="428" y="56"/>
                                  </a:lnTo>
                                  <a:lnTo>
                                    <a:pt x="374" y="53"/>
                                  </a:lnTo>
                                  <a:lnTo>
                                    <a:pt x="325" y="55"/>
                                  </a:lnTo>
                                  <a:lnTo>
                                    <a:pt x="281" y="58"/>
                                  </a:lnTo>
                                  <a:lnTo>
                                    <a:pt x="242" y="59"/>
                                  </a:lnTo>
                                  <a:lnTo>
                                    <a:pt x="193" y="66"/>
                                  </a:lnTo>
                                  <a:lnTo>
                                    <a:pt x="153" y="75"/>
                                  </a:lnTo>
                                  <a:lnTo>
                                    <a:pt x="114" y="86"/>
                                  </a:lnTo>
                                  <a:lnTo>
                                    <a:pt x="79" y="98"/>
                                  </a:lnTo>
                                  <a:lnTo>
                                    <a:pt x="52" y="109"/>
                                  </a:lnTo>
                                  <a:lnTo>
                                    <a:pt x="23" y="123"/>
                                  </a:lnTo>
                                  <a:lnTo>
                                    <a:pt x="0" y="141"/>
                                  </a:lnTo>
                                  <a:lnTo>
                                    <a:pt x="5" y="158"/>
                                  </a:lnTo>
                                  <a:lnTo>
                                    <a:pt x="43" y="144"/>
                                  </a:lnTo>
                                  <a:lnTo>
                                    <a:pt x="77" y="130"/>
                                  </a:lnTo>
                                  <a:lnTo>
                                    <a:pt x="110" y="119"/>
                                  </a:lnTo>
                                  <a:lnTo>
                                    <a:pt x="144" y="111"/>
                                  </a:lnTo>
                                  <a:lnTo>
                                    <a:pt x="185" y="98"/>
                                  </a:lnTo>
                                  <a:lnTo>
                                    <a:pt x="220" y="91"/>
                                  </a:lnTo>
                                  <a:lnTo>
                                    <a:pt x="271" y="86"/>
                                  </a:lnTo>
                                  <a:lnTo>
                                    <a:pt x="340" y="85"/>
                                  </a:lnTo>
                                  <a:lnTo>
                                    <a:pt x="400" y="88"/>
                                  </a:lnTo>
                                  <a:lnTo>
                                    <a:pt x="465" y="88"/>
                                  </a:lnTo>
                                  <a:lnTo>
                                    <a:pt x="514" y="91"/>
                                  </a:lnTo>
                                  <a:lnTo>
                                    <a:pt x="565" y="100"/>
                                  </a:lnTo>
                                  <a:lnTo>
                                    <a:pt x="956" y="0"/>
                                  </a:lnTo>
                                  <a:close/>
                                </a:path>
                              </a:pathLst>
                            </a:cu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259" name="Freeform 125">
                            <a:extLst>
                              <a:ext uri="{FF2B5EF4-FFF2-40B4-BE49-F238E27FC236}">
                                <a16:creationId xmlns:a16="http://schemas.microsoft.com/office/drawing/2014/main" id="{B63E6755-D1A3-49C4-9174-C7BAC1955C7F}"/>
                              </a:ext>
                            </a:extLst>
                          </p:cNvPr>
                          <p:cNvSpPr>
                            <a:spLocks/>
                          </p:cNvSpPr>
                          <p:nvPr/>
                        </p:nvSpPr>
                        <p:spPr bwMode="auto">
                          <a:xfrm>
                            <a:off x="2032" y="1565"/>
                            <a:ext cx="137" cy="16"/>
                          </a:xfrm>
                          <a:custGeom>
                            <a:avLst/>
                            <a:gdLst>
                              <a:gd name="T0" fmla="*/ 0 w 687"/>
                              <a:gd name="T1" fmla="*/ 0 h 78"/>
                              <a:gd name="T2" fmla="*/ 0 w 687"/>
                              <a:gd name="T3" fmla="*/ 0 h 78"/>
                              <a:gd name="T4" fmla="*/ 0 w 687"/>
                              <a:gd name="T5" fmla="*/ 0 h 78"/>
                              <a:gd name="T6" fmla="*/ 0 w 687"/>
                              <a:gd name="T7" fmla="*/ 0 h 78"/>
                              <a:gd name="T8" fmla="*/ 0 w 687"/>
                              <a:gd name="T9" fmla="*/ 0 h 78"/>
                              <a:gd name="T10" fmla="*/ 0 w 687"/>
                              <a:gd name="T11" fmla="*/ 0 h 78"/>
                              <a:gd name="T12" fmla="*/ 0 w 687"/>
                              <a:gd name="T13" fmla="*/ 0 h 78"/>
                              <a:gd name="T14" fmla="*/ 0 w 687"/>
                              <a:gd name="T15" fmla="*/ 0 h 78"/>
                              <a:gd name="T16" fmla="*/ 0 w 687"/>
                              <a:gd name="T17" fmla="*/ 0 h 78"/>
                              <a:gd name="T18" fmla="*/ 0 w 687"/>
                              <a:gd name="T19" fmla="*/ 0 h 78"/>
                              <a:gd name="T20" fmla="*/ 0 w 687"/>
                              <a:gd name="T21" fmla="*/ 0 h 78"/>
                              <a:gd name="T22" fmla="*/ 0 w 687"/>
                              <a:gd name="T23" fmla="*/ 0 h 78"/>
                              <a:gd name="T24" fmla="*/ 0 w 687"/>
                              <a:gd name="T25" fmla="*/ 0 h 78"/>
                              <a:gd name="T26" fmla="*/ 0 w 687"/>
                              <a:gd name="T27" fmla="*/ 0 h 78"/>
                              <a:gd name="T28" fmla="*/ 0 w 687"/>
                              <a:gd name="T29" fmla="*/ 0 h 78"/>
                              <a:gd name="T30" fmla="*/ 0 w 687"/>
                              <a:gd name="T31" fmla="*/ 0 h 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87"/>
                              <a:gd name="T49" fmla="*/ 0 h 78"/>
                              <a:gd name="T50" fmla="*/ 687 w 687"/>
                              <a:gd name="T51" fmla="*/ 78 h 7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87" h="78">
                                <a:moveTo>
                                  <a:pt x="0" y="78"/>
                                </a:moveTo>
                                <a:lnTo>
                                  <a:pt x="32" y="62"/>
                                </a:lnTo>
                                <a:lnTo>
                                  <a:pt x="65" y="47"/>
                                </a:lnTo>
                                <a:lnTo>
                                  <a:pt x="111" y="34"/>
                                </a:lnTo>
                                <a:lnTo>
                                  <a:pt x="161" y="20"/>
                                </a:lnTo>
                                <a:lnTo>
                                  <a:pt x="212" y="10"/>
                                </a:lnTo>
                                <a:lnTo>
                                  <a:pt x="256" y="4"/>
                                </a:lnTo>
                                <a:lnTo>
                                  <a:pt x="318" y="0"/>
                                </a:lnTo>
                                <a:lnTo>
                                  <a:pt x="357" y="0"/>
                                </a:lnTo>
                                <a:lnTo>
                                  <a:pt x="414" y="3"/>
                                </a:lnTo>
                                <a:lnTo>
                                  <a:pt x="469" y="10"/>
                                </a:lnTo>
                                <a:lnTo>
                                  <a:pt x="509" y="17"/>
                                </a:lnTo>
                                <a:lnTo>
                                  <a:pt x="556" y="26"/>
                                </a:lnTo>
                                <a:lnTo>
                                  <a:pt x="601" y="38"/>
                                </a:lnTo>
                                <a:lnTo>
                                  <a:pt x="642" y="50"/>
                                </a:lnTo>
                                <a:lnTo>
                                  <a:pt x="687" y="68"/>
                                </a:lnTo>
                              </a:path>
                            </a:pathLst>
                          </a:custGeom>
                          <a:noFill/>
                          <a:ln w="4763">
                            <a:solidFill>
                              <a:srgbClr val="E00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6253" name="Group 126">
                        <a:extLst>
                          <a:ext uri="{FF2B5EF4-FFF2-40B4-BE49-F238E27FC236}">
                            <a16:creationId xmlns:a16="http://schemas.microsoft.com/office/drawing/2014/main" id="{DAAFD7A8-F445-4A65-ADBB-20BFEA04C7CA}"/>
                          </a:ext>
                        </a:extLst>
                      </p:cNvPr>
                      <p:cNvGrpSpPr>
                        <a:grpSpLocks/>
                      </p:cNvGrpSpPr>
                      <p:nvPr/>
                    </p:nvGrpSpPr>
                    <p:grpSpPr bwMode="auto">
                      <a:xfrm>
                        <a:off x="2012" y="1579"/>
                        <a:ext cx="21" cy="32"/>
                        <a:chOff x="2012" y="1579"/>
                        <a:chExt cx="21" cy="32"/>
                      </a:xfrm>
                    </p:grpSpPr>
                    <p:sp>
                      <p:nvSpPr>
                        <p:cNvPr id="36254" name="Freeform 127">
                          <a:extLst>
                            <a:ext uri="{FF2B5EF4-FFF2-40B4-BE49-F238E27FC236}">
                              <a16:creationId xmlns:a16="http://schemas.microsoft.com/office/drawing/2014/main" id="{018403A3-AB6D-40C8-B5FB-A9F249C3B665}"/>
                            </a:ext>
                          </a:extLst>
                        </p:cNvPr>
                        <p:cNvSpPr>
                          <a:spLocks/>
                        </p:cNvSpPr>
                        <p:nvPr/>
                      </p:nvSpPr>
                      <p:spPr bwMode="auto">
                        <a:xfrm>
                          <a:off x="2012" y="1579"/>
                          <a:ext cx="21" cy="32"/>
                        </a:xfrm>
                        <a:custGeom>
                          <a:avLst/>
                          <a:gdLst>
                            <a:gd name="T0" fmla="*/ 0 w 106"/>
                            <a:gd name="T1" fmla="*/ 0 h 160"/>
                            <a:gd name="T2" fmla="*/ 0 w 106"/>
                            <a:gd name="T3" fmla="*/ 0 h 160"/>
                            <a:gd name="T4" fmla="*/ 0 w 106"/>
                            <a:gd name="T5" fmla="*/ 0 h 160"/>
                            <a:gd name="T6" fmla="*/ 0 w 106"/>
                            <a:gd name="T7" fmla="*/ 0 h 160"/>
                            <a:gd name="T8" fmla="*/ 0 w 106"/>
                            <a:gd name="T9" fmla="*/ 0 h 160"/>
                            <a:gd name="T10" fmla="*/ 0 w 106"/>
                            <a:gd name="T11" fmla="*/ 0 h 160"/>
                            <a:gd name="T12" fmla="*/ 0 w 106"/>
                            <a:gd name="T13" fmla="*/ 0 h 160"/>
                            <a:gd name="T14" fmla="*/ 0 w 106"/>
                            <a:gd name="T15" fmla="*/ 0 h 160"/>
                            <a:gd name="T16" fmla="*/ 0 w 106"/>
                            <a:gd name="T17" fmla="*/ 0 h 160"/>
                            <a:gd name="T18" fmla="*/ 0 w 106"/>
                            <a:gd name="T19" fmla="*/ 0 h 160"/>
                            <a:gd name="T20" fmla="*/ 0 w 106"/>
                            <a:gd name="T21" fmla="*/ 0 h 160"/>
                            <a:gd name="T22" fmla="*/ 0 w 106"/>
                            <a:gd name="T23" fmla="*/ 0 h 160"/>
                            <a:gd name="T24" fmla="*/ 0 w 106"/>
                            <a:gd name="T25" fmla="*/ 0 h 160"/>
                            <a:gd name="T26" fmla="*/ 0 w 106"/>
                            <a:gd name="T27" fmla="*/ 0 h 160"/>
                            <a:gd name="T28" fmla="*/ 0 w 106"/>
                            <a:gd name="T29" fmla="*/ 0 h 160"/>
                            <a:gd name="T30" fmla="*/ 0 w 106"/>
                            <a:gd name="T31" fmla="*/ 0 h 160"/>
                            <a:gd name="T32" fmla="*/ 0 w 106"/>
                            <a:gd name="T33" fmla="*/ 0 h 160"/>
                            <a:gd name="T34" fmla="*/ 0 w 106"/>
                            <a:gd name="T35" fmla="*/ 0 h 160"/>
                            <a:gd name="T36" fmla="*/ 0 w 106"/>
                            <a:gd name="T37" fmla="*/ 0 h 160"/>
                            <a:gd name="T38" fmla="*/ 0 w 106"/>
                            <a:gd name="T39" fmla="*/ 0 h 160"/>
                            <a:gd name="T40" fmla="*/ 0 w 106"/>
                            <a:gd name="T41" fmla="*/ 0 h 160"/>
                            <a:gd name="T42" fmla="*/ 0 w 106"/>
                            <a:gd name="T43" fmla="*/ 0 h 160"/>
                            <a:gd name="T44" fmla="*/ 0 w 106"/>
                            <a:gd name="T45" fmla="*/ 0 h 160"/>
                            <a:gd name="T46" fmla="*/ 0 w 106"/>
                            <a:gd name="T47" fmla="*/ 0 h 160"/>
                            <a:gd name="T48" fmla="*/ 0 w 106"/>
                            <a:gd name="T49" fmla="*/ 0 h 160"/>
                            <a:gd name="T50" fmla="*/ 0 w 106"/>
                            <a:gd name="T51" fmla="*/ 0 h 160"/>
                            <a:gd name="T52" fmla="*/ 0 w 106"/>
                            <a:gd name="T53" fmla="*/ 0 h 160"/>
                            <a:gd name="T54" fmla="*/ 0 w 106"/>
                            <a:gd name="T55" fmla="*/ 0 h 160"/>
                            <a:gd name="T56" fmla="*/ 0 w 106"/>
                            <a:gd name="T57" fmla="*/ 0 h 160"/>
                            <a:gd name="T58" fmla="*/ 0 w 106"/>
                            <a:gd name="T59" fmla="*/ 0 h 160"/>
                            <a:gd name="T60" fmla="*/ 0 w 106"/>
                            <a:gd name="T61" fmla="*/ 0 h 160"/>
                            <a:gd name="T62" fmla="*/ 0 w 106"/>
                            <a:gd name="T63" fmla="*/ 0 h 160"/>
                            <a:gd name="T64" fmla="*/ 0 w 106"/>
                            <a:gd name="T65" fmla="*/ 0 h 1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6"/>
                            <a:gd name="T100" fmla="*/ 0 h 160"/>
                            <a:gd name="T101" fmla="*/ 106 w 106"/>
                            <a:gd name="T102" fmla="*/ 160 h 1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6" h="160">
                              <a:moveTo>
                                <a:pt x="24" y="3"/>
                              </a:moveTo>
                              <a:lnTo>
                                <a:pt x="15" y="10"/>
                              </a:lnTo>
                              <a:lnTo>
                                <a:pt x="8" y="18"/>
                              </a:lnTo>
                              <a:lnTo>
                                <a:pt x="3" y="30"/>
                              </a:lnTo>
                              <a:lnTo>
                                <a:pt x="0" y="43"/>
                              </a:lnTo>
                              <a:lnTo>
                                <a:pt x="0" y="59"/>
                              </a:lnTo>
                              <a:lnTo>
                                <a:pt x="1" y="77"/>
                              </a:lnTo>
                              <a:lnTo>
                                <a:pt x="5" y="91"/>
                              </a:lnTo>
                              <a:lnTo>
                                <a:pt x="10" y="104"/>
                              </a:lnTo>
                              <a:lnTo>
                                <a:pt x="15" y="114"/>
                              </a:lnTo>
                              <a:lnTo>
                                <a:pt x="22" y="127"/>
                              </a:lnTo>
                              <a:lnTo>
                                <a:pt x="32" y="138"/>
                              </a:lnTo>
                              <a:lnTo>
                                <a:pt x="42" y="149"/>
                              </a:lnTo>
                              <a:lnTo>
                                <a:pt x="51" y="155"/>
                              </a:lnTo>
                              <a:lnTo>
                                <a:pt x="60" y="159"/>
                              </a:lnTo>
                              <a:lnTo>
                                <a:pt x="70" y="160"/>
                              </a:lnTo>
                              <a:lnTo>
                                <a:pt x="78" y="160"/>
                              </a:lnTo>
                              <a:lnTo>
                                <a:pt x="89" y="156"/>
                              </a:lnTo>
                              <a:lnTo>
                                <a:pt x="96" y="145"/>
                              </a:lnTo>
                              <a:lnTo>
                                <a:pt x="101" y="133"/>
                              </a:lnTo>
                              <a:lnTo>
                                <a:pt x="105" y="116"/>
                              </a:lnTo>
                              <a:lnTo>
                                <a:pt x="106" y="101"/>
                              </a:lnTo>
                              <a:lnTo>
                                <a:pt x="106" y="83"/>
                              </a:lnTo>
                              <a:lnTo>
                                <a:pt x="103" y="68"/>
                              </a:lnTo>
                              <a:lnTo>
                                <a:pt x="99" y="53"/>
                              </a:lnTo>
                              <a:lnTo>
                                <a:pt x="94" y="42"/>
                              </a:lnTo>
                              <a:lnTo>
                                <a:pt x="88" y="32"/>
                              </a:lnTo>
                              <a:lnTo>
                                <a:pt x="78" y="22"/>
                              </a:lnTo>
                              <a:lnTo>
                                <a:pt x="68" y="13"/>
                              </a:lnTo>
                              <a:lnTo>
                                <a:pt x="56" y="5"/>
                              </a:lnTo>
                              <a:lnTo>
                                <a:pt x="46" y="1"/>
                              </a:lnTo>
                              <a:lnTo>
                                <a:pt x="35" y="0"/>
                              </a:lnTo>
                              <a:lnTo>
                                <a:pt x="24" y="3"/>
                              </a:lnTo>
                              <a:close/>
                            </a:path>
                          </a:pathLst>
                        </a:custGeom>
                        <a:solidFill>
                          <a:srgbClr val="800080"/>
                        </a:solidFill>
                        <a:ln w="3175">
                          <a:solidFill>
                            <a:srgbClr val="400040"/>
                          </a:solidFill>
                          <a:round/>
                          <a:headEnd/>
                          <a:tailEnd/>
                        </a:ln>
                      </p:spPr>
                      <p:txBody>
                        <a:bodyPr/>
                        <a:lstStyle/>
                        <a:p>
                          <a:endParaRPr lang="en-US"/>
                        </a:p>
                      </p:txBody>
                    </p:sp>
                    <p:sp>
                      <p:nvSpPr>
                        <p:cNvPr id="36255" name="Freeform 128">
                          <a:extLst>
                            <a:ext uri="{FF2B5EF4-FFF2-40B4-BE49-F238E27FC236}">
                              <a16:creationId xmlns:a16="http://schemas.microsoft.com/office/drawing/2014/main" id="{C4B189E2-233E-4358-B20E-23451369AA89}"/>
                            </a:ext>
                          </a:extLst>
                        </p:cNvPr>
                        <p:cNvSpPr>
                          <a:spLocks/>
                        </p:cNvSpPr>
                        <p:nvPr/>
                      </p:nvSpPr>
                      <p:spPr bwMode="auto">
                        <a:xfrm>
                          <a:off x="2016" y="1584"/>
                          <a:ext cx="14" cy="21"/>
                        </a:xfrm>
                        <a:custGeom>
                          <a:avLst/>
                          <a:gdLst>
                            <a:gd name="T0" fmla="*/ 0 w 71"/>
                            <a:gd name="T1" fmla="*/ 0 h 108"/>
                            <a:gd name="T2" fmla="*/ 0 w 71"/>
                            <a:gd name="T3" fmla="*/ 0 h 108"/>
                            <a:gd name="T4" fmla="*/ 0 w 71"/>
                            <a:gd name="T5" fmla="*/ 0 h 108"/>
                            <a:gd name="T6" fmla="*/ 0 w 71"/>
                            <a:gd name="T7" fmla="*/ 0 h 108"/>
                            <a:gd name="T8" fmla="*/ 0 w 71"/>
                            <a:gd name="T9" fmla="*/ 0 h 108"/>
                            <a:gd name="T10" fmla="*/ 0 w 71"/>
                            <a:gd name="T11" fmla="*/ 0 h 108"/>
                            <a:gd name="T12" fmla="*/ 0 w 71"/>
                            <a:gd name="T13" fmla="*/ 0 h 108"/>
                            <a:gd name="T14" fmla="*/ 0 w 71"/>
                            <a:gd name="T15" fmla="*/ 0 h 108"/>
                            <a:gd name="T16" fmla="*/ 0 w 71"/>
                            <a:gd name="T17" fmla="*/ 0 h 108"/>
                            <a:gd name="T18" fmla="*/ 0 w 71"/>
                            <a:gd name="T19" fmla="*/ 0 h 108"/>
                            <a:gd name="T20" fmla="*/ 0 w 71"/>
                            <a:gd name="T21" fmla="*/ 0 h 108"/>
                            <a:gd name="T22" fmla="*/ 0 w 71"/>
                            <a:gd name="T23" fmla="*/ 0 h 108"/>
                            <a:gd name="T24" fmla="*/ 0 w 71"/>
                            <a:gd name="T25" fmla="*/ 0 h 108"/>
                            <a:gd name="T26" fmla="*/ 0 w 71"/>
                            <a:gd name="T27" fmla="*/ 0 h 108"/>
                            <a:gd name="T28" fmla="*/ 0 w 71"/>
                            <a:gd name="T29" fmla="*/ 0 h 108"/>
                            <a:gd name="T30" fmla="*/ 0 w 71"/>
                            <a:gd name="T31" fmla="*/ 0 h 108"/>
                            <a:gd name="T32" fmla="*/ 0 w 71"/>
                            <a:gd name="T33" fmla="*/ 0 h 108"/>
                            <a:gd name="T34" fmla="*/ 0 w 71"/>
                            <a:gd name="T35" fmla="*/ 0 h 108"/>
                            <a:gd name="T36" fmla="*/ 0 w 71"/>
                            <a:gd name="T37" fmla="*/ 0 h 108"/>
                            <a:gd name="T38" fmla="*/ 0 w 71"/>
                            <a:gd name="T39" fmla="*/ 0 h 108"/>
                            <a:gd name="T40" fmla="*/ 0 w 71"/>
                            <a:gd name="T41" fmla="*/ 0 h 108"/>
                            <a:gd name="T42" fmla="*/ 0 w 71"/>
                            <a:gd name="T43" fmla="*/ 0 h 108"/>
                            <a:gd name="T44" fmla="*/ 0 w 71"/>
                            <a:gd name="T45" fmla="*/ 0 h 108"/>
                            <a:gd name="T46" fmla="*/ 0 w 71"/>
                            <a:gd name="T47" fmla="*/ 0 h 108"/>
                            <a:gd name="T48" fmla="*/ 0 w 71"/>
                            <a:gd name="T49" fmla="*/ 0 h 108"/>
                            <a:gd name="T50" fmla="*/ 0 w 71"/>
                            <a:gd name="T51" fmla="*/ 0 h 108"/>
                            <a:gd name="T52" fmla="*/ 0 w 71"/>
                            <a:gd name="T53" fmla="*/ 0 h 108"/>
                            <a:gd name="T54" fmla="*/ 0 w 71"/>
                            <a:gd name="T55" fmla="*/ 0 h 108"/>
                            <a:gd name="T56" fmla="*/ 0 w 71"/>
                            <a:gd name="T57" fmla="*/ 0 h 108"/>
                            <a:gd name="T58" fmla="*/ 0 w 71"/>
                            <a:gd name="T59" fmla="*/ 0 h 108"/>
                            <a:gd name="T60" fmla="*/ 0 w 71"/>
                            <a:gd name="T61" fmla="*/ 0 h 108"/>
                            <a:gd name="T62" fmla="*/ 0 w 71"/>
                            <a:gd name="T63" fmla="*/ 0 h 108"/>
                            <a:gd name="T64" fmla="*/ 0 w 71"/>
                            <a:gd name="T65" fmla="*/ 0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108"/>
                            <a:gd name="T101" fmla="*/ 71 w 71"/>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108">
                              <a:moveTo>
                                <a:pt x="16" y="3"/>
                              </a:moveTo>
                              <a:lnTo>
                                <a:pt x="10" y="7"/>
                              </a:lnTo>
                              <a:lnTo>
                                <a:pt x="5" y="13"/>
                              </a:lnTo>
                              <a:lnTo>
                                <a:pt x="2" y="20"/>
                              </a:lnTo>
                              <a:lnTo>
                                <a:pt x="0" y="29"/>
                              </a:lnTo>
                              <a:lnTo>
                                <a:pt x="0" y="40"/>
                              </a:lnTo>
                              <a:lnTo>
                                <a:pt x="0" y="52"/>
                              </a:lnTo>
                              <a:lnTo>
                                <a:pt x="3" y="62"/>
                              </a:lnTo>
                              <a:lnTo>
                                <a:pt x="6" y="71"/>
                              </a:lnTo>
                              <a:lnTo>
                                <a:pt x="10" y="77"/>
                              </a:lnTo>
                              <a:lnTo>
                                <a:pt x="14" y="87"/>
                              </a:lnTo>
                              <a:lnTo>
                                <a:pt x="21" y="94"/>
                              </a:lnTo>
                              <a:lnTo>
                                <a:pt x="28" y="101"/>
                              </a:lnTo>
                              <a:lnTo>
                                <a:pt x="34" y="105"/>
                              </a:lnTo>
                              <a:lnTo>
                                <a:pt x="40" y="108"/>
                              </a:lnTo>
                              <a:lnTo>
                                <a:pt x="47" y="108"/>
                              </a:lnTo>
                              <a:lnTo>
                                <a:pt x="52" y="108"/>
                              </a:lnTo>
                              <a:lnTo>
                                <a:pt x="59" y="106"/>
                              </a:lnTo>
                              <a:lnTo>
                                <a:pt x="64" y="99"/>
                              </a:lnTo>
                              <a:lnTo>
                                <a:pt x="67" y="91"/>
                              </a:lnTo>
                              <a:lnTo>
                                <a:pt x="71" y="78"/>
                              </a:lnTo>
                              <a:lnTo>
                                <a:pt x="71" y="69"/>
                              </a:lnTo>
                              <a:lnTo>
                                <a:pt x="71" y="57"/>
                              </a:lnTo>
                              <a:lnTo>
                                <a:pt x="68" y="46"/>
                              </a:lnTo>
                              <a:lnTo>
                                <a:pt x="66" y="36"/>
                              </a:lnTo>
                              <a:lnTo>
                                <a:pt x="62" y="28"/>
                              </a:lnTo>
                              <a:lnTo>
                                <a:pt x="58" y="22"/>
                              </a:lnTo>
                              <a:lnTo>
                                <a:pt x="52" y="15"/>
                              </a:lnTo>
                              <a:lnTo>
                                <a:pt x="46" y="9"/>
                              </a:lnTo>
                              <a:lnTo>
                                <a:pt x="38" y="4"/>
                              </a:lnTo>
                              <a:lnTo>
                                <a:pt x="31" y="0"/>
                              </a:lnTo>
                              <a:lnTo>
                                <a:pt x="23" y="0"/>
                              </a:lnTo>
                              <a:lnTo>
                                <a:pt x="16" y="3"/>
                              </a:lnTo>
                              <a:close/>
                            </a:path>
                          </a:pathLst>
                        </a:custGeom>
                        <a:solidFill>
                          <a:srgbClr val="600060"/>
                        </a:solidFill>
                        <a:ln w="3175">
                          <a:solidFill>
                            <a:srgbClr val="400040"/>
                          </a:solidFill>
                          <a:round/>
                          <a:headEnd/>
                          <a:tailEnd/>
                        </a:ln>
                      </p:spPr>
                      <p:txBody>
                        <a:bodyPr/>
                        <a:lstStyle/>
                        <a:p>
                          <a:endParaRPr lang="en-US"/>
                        </a:p>
                      </p:txBody>
                    </p:sp>
                  </p:grpSp>
                </p:grpSp>
                <p:grpSp>
                  <p:nvGrpSpPr>
                    <p:cNvPr id="36241" name="Group 129">
                      <a:extLst>
                        <a:ext uri="{FF2B5EF4-FFF2-40B4-BE49-F238E27FC236}">
                          <a16:creationId xmlns:a16="http://schemas.microsoft.com/office/drawing/2014/main" id="{0D776442-CF66-4573-8935-527BBB6E34D1}"/>
                        </a:ext>
                      </a:extLst>
                    </p:cNvPr>
                    <p:cNvGrpSpPr>
                      <a:grpSpLocks/>
                    </p:cNvGrpSpPr>
                    <p:nvPr/>
                  </p:nvGrpSpPr>
                  <p:grpSpPr bwMode="auto">
                    <a:xfrm>
                      <a:off x="2072" y="1522"/>
                      <a:ext cx="112" cy="183"/>
                      <a:chOff x="2072" y="1522"/>
                      <a:chExt cx="112" cy="183"/>
                    </a:xfrm>
                  </p:grpSpPr>
                  <p:grpSp>
                    <p:nvGrpSpPr>
                      <p:cNvPr id="36242" name="Group 130">
                        <a:extLst>
                          <a:ext uri="{FF2B5EF4-FFF2-40B4-BE49-F238E27FC236}">
                            <a16:creationId xmlns:a16="http://schemas.microsoft.com/office/drawing/2014/main" id="{2A77A0C0-CCC7-4670-A9F3-32A4B03C2D47}"/>
                          </a:ext>
                        </a:extLst>
                      </p:cNvPr>
                      <p:cNvGrpSpPr>
                        <a:grpSpLocks/>
                      </p:cNvGrpSpPr>
                      <p:nvPr/>
                    </p:nvGrpSpPr>
                    <p:grpSpPr bwMode="auto">
                      <a:xfrm>
                        <a:off x="2072" y="1522"/>
                        <a:ext cx="112" cy="179"/>
                        <a:chOff x="2072" y="1522"/>
                        <a:chExt cx="112" cy="179"/>
                      </a:xfrm>
                    </p:grpSpPr>
                    <p:sp>
                      <p:nvSpPr>
                        <p:cNvPr id="36246" name="Freeform 131">
                          <a:extLst>
                            <a:ext uri="{FF2B5EF4-FFF2-40B4-BE49-F238E27FC236}">
                              <a16:creationId xmlns:a16="http://schemas.microsoft.com/office/drawing/2014/main" id="{74A4C86B-72A8-47C2-88B6-ED6D608FD2DE}"/>
                            </a:ext>
                          </a:extLst>
                        </p:cNvPr>
                        <p:cNvSpPr>
                          <a:spLocks/>
                        </p:cNvSpPr>
                        <p:nvPr/>
                      </p:nvSpPr>
                      <p:spPr bwMode="auto">
                        <a:xfrm>
                          <a:off x="2072" y="1522"/>
                          <a:ext cx="112" cy="179"/>
                        </a:xfrm>
                        <a:custGeom>
                          <a:avLst/>
                          <a:gdLst>
                            <a:gd name="T0" fmla="*/ 0 w 562"/>
                            <a:gd name="T1" fmla="*/ 0 h 898"/>
                            <a:gd name="T2" fmla="*/ 0 w 562"/>
                            <a:gd name="T3" fmla="*/ 0 h 898"/>
                            <a:gd name="T4" fmla="*/ 0 w 562"/>
                            <a:gd name="T5" fmla="*/ 0 h 898"/>
                            <a:gd name="T6" fmla="*/ 0 w 562"/>
                            <a:gd name="T7" fmla="*/ 0 h 898"/>
                            <a:gd name="T8" fmla="*/ 0 w 562"/>
                            <a:gd name="T9" fmla="*/ 0 h 898"/>
                            <a:gd name="T10" fmla="*/ 0 w 562"/>
                            <a:gd name="T11" fmla="*/ 0 h 898"/>
                            <a:gd name="T12" fmla="*/ 0 w 562"/>
                            <a:gd name="T13" fmla="*/ 0 h 898"/>
                            <a:gd name="T14" fmla="*/ 0 w 562"/>
                            <a:gd name="T15" fmla="*/ 0 h 898"/>
                            <a:gd name="T16" fmla="*/ 0 w 562"/>
                            <a:gd name="T17" fmla="*/ 0 h 898"/>
                            <a:gd name="T18" fmla="*/ 0 w 562"/>
                            <a:gd name="T19" fmla="*/ 0 h 898"/>
                            <a:gd name="T20" fmla="*/ 0 w 562"/>
                            <a:gd name="T21" fmla="*/ 0 h 898"/>
                            <a:gd name="T22" fmla="*/ 0 w 562"/>
                            <a:gd name="T23" fmla="*/ 0 h 898"/>
                            <a:gd name="T24" fmla="*/ 0 w 562"/>
                            <a:gd name="T25" fmla="*/ 0 h 898"/>
                            <a:gd name="T26" fmla="*/ 0 w 562"/>
                            <a:gd name="T27" fmla="*/ 0 h 898"/>
                            <a:gd name="T28" fmla="*/ 0 w 562"/>
                            <a:gd name="T29" fmla="*/ 0 h 898"/>
                            <a:gd name="T30" fmla="*/ 0 w 562"/>
                            <a:gd name="T31" fmla="*/ 0 h 898"/>
                            <a:gd name="T32" fmla="*/ 0 w 562"/>
                            <a:gd name="T33" fmla="*/ 0 h 898"/>
                            <a:gd name="T34" fmla="*/ 0 w 562"/>
                            <a:gd name="T35" fmla="*/ 0 h 898"/>
                            <a:gd name="T36" fmla="*/ 0 w 562"/>
                            <a:gd name="T37" fmla="*/ 0 h 898"/>
                            <a:gd name="T38" fmla="*/ 0 w 562"/>
                            <a:gd name="T39" fmla="*/ 0 h 898"/>
                            <a:gd name="T40" fmla="*/ 0 w 562"/>
                            <a:gd name="T41" fmla="*/ 0 h 898"/>
                            <a:gd name="T42" fmla="*/ 0 w 562"/>
                            <a:gd name="T43" fmla="*/ 0 h 898"/>
                            <a:gd name="T44" fmla="*/ 0 w 562"/>
                            <a:gd name="T45" fmla="*/ 0 h 898"/>
                            <a:gd name="T46" fmla="*/ 0 w 562"/>
                            <a:gd name="T47" fmla="*/ 0 h 898"/>
                            <a:gd name="T48" fmla="*/ 0 w 562"/>
                            <a:gd name="T49" fmla="*/ 0 h 898"/>
                            <a:gd name="T50" fmla="*/ 0 w 562"/>
                            <a:gd name="T51" fmla="*/ 0 h 898"/>
                            <a:gd name="T52" fmla="*/ 0 w 562"/>
                            <a:gd name="T53" fmla="*/ 0 h 898"/>
                            <a:gd name="T54" fmla="*/ 0 w 562"/>
                            <a:gd name="T55" fmla="*/ 0 h 898"/>
                            <a:gd name="T56" fmla="*/ 0 w 562"/>
                            <a:gd name="T57" fmla="*/ 0 h 898"/>
                            <a:gd name="T58" fmla="*/ 0 w 562"/>
                            <a:gd name="T59" fmla="*/ 0 h 898"/>
                            <a:gd name="T60" fmla="*/ 0 w 562"/>
                            <a:gd name="T61" fmla="*/ 0 h 898"/>
                            <a:gd name="T62" fmla="*/ 0 w 562"/>
                            <a:gd name="T63" fmla="*/ 0 h 898"/>
                            <a:gd name="T64" fmla="*/ 0 w 562"/>
                            <a:gd name="T65" fmla="*/ 0 h 898"/>
                            <a:gd name="T66" fmla="*/ 0 w 562"/>
                            <a:gd name="T67" fmla="*/ 0 h 898"/>
                            <a:gd name="T68" fmla="*/ 0 w 562"/>
                            <a:gd name="T69" fmla="*/ 0 h 898"/>
                            <a:gd name="T70" fmla="*/ 0 w 562"/>
                            <a:gd name="T71" fmla="*/ 0 h 898"/>
                            <a:gd name="T72" fmla="*/ 0 w 562"/>
                            <a:gd name="T73" fmla="*/ 0 h 898"/>
                            <a:gd name="T74" fmla="*/ 0 w 562"/>
                            <a:gd name="T75" fmla="*/ 0 h 898"/>
                            <a:gd name="T76" fmla="*/ 0 w 562"/>
                            <a:gd name="T77" fmla="*/ 0 h 898"/>
                            <a:gd name="T78" fmla="*/ 0 w 562"/>
                            <a:gd name="T79" fmla="*/ 0 h 898"/>
                            <a:gd name="T80" fmla="*/ 0 w 562"/>
                            <a:gd name="T81" fmla="*/ 0 h 898"/>
                            <a:gd name="T82" fmla="*/ 0 w 562"/>
                            <a:gd name="T83" fmla="*/ 0 h 898"/>
                            <a:gd name="T84" fmla="*/ 0 w 562"/>
                            <a:gd name="T85" fmla="*/ 0 h 898"/>
                            <a:gd name="T86" fmla="*/ 0 w 562"/>
                            <a:gd name="T87" fmla="*/ 0 h 898"/>
                            <a:gd name="T88" fmla="*/ 0 w 562"/>
                            <a:gd name="T89" fmla="*/ 0 h 898"/>
                            <a:gd name="T90" fmla="*/ 0 w 562"/>
                            <a:gd name="T91" fmla="*/ 0 h 898"/>
                            <a:gd name="T92" fmla="*/ 0 w 562"/>
                            <a:gd name="T93" fmla="*/ 0 h 898"/>
                            <a:gd name="T94" fmla="*/ 0 w 562"/>
                            <a:gd name="T95" fmla="*/ 0 h 898"/>
                            <a:gd name="T96" fmla="*/ 0 w 562"/>
                            <a:gd name="T97" fmla="*/ 0 h 898"/>
                            <a:gd name="T98" fmla="*/ 0 w 562"/>
                            <a:gd name="T99" fmla="*/ 0 h 898"/>
                            <a:gd name="T100" fmla="*/ 0 w 562"/>
                            <a:gd name="T101" fmla="*/ 0 h 898"/>
                            <a:gd name="T102" fmla="*/ 0 w 562"/>
                            <a:gd name="T103" fmla="*/ 0 h 898"/>
                            <a:gd name="T104" fmla="*/ 0 w 562"/>
                            <a:gd name="T105" fmla="*/ 0 h 898"/>
                            <a:gd name="T106" fmla="*/ 0 w 562"/>
                            <a:gd name="T107" fmla="*/ 0 h 898"/>
                            <a:gd name="T108" fmla="*/ 0 w 562"/>
                            <a:gd name="T109" fmla="*/ 0 h 898"/>
                            <a:gd name="T110" fmla="*/ 0 w 562"/>
                            <a:gd name="T111" fmla="*/ 0 h 898"/>
                            <a:gd name="T112" fmla="*/ 0 w 562"/>
                            <a:gd name="T113" fmla="*/ 0 h 8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62"/>
                            <a:gd name="T172" fmla="*/ 0 h 898"/>
                            <a:gd name="T173" fmla="*/ 562 w 562"/>
                            <a:gd name="T174" fmla="*/ 898 h 8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62" h="898">
                              <a:moveTo>
                                <a:pt x="0" y="500"/>
                              </a:moveTo>
                              <a:lnTo>
                                <a:pt x="3" y="451"/>
                              </a:lnTo>
                              <a:lnTo>
                                <a:pt x="13" y="398"/>
                              </a:lnTo>
                              <a:lnTo>
                                <a:pt x="25" y="352"/>
                              </a:lnTo>
                              <a:lnTo>
                                <a:pt x="38" y="305"/>
                              </a:lnTo>
                              <a:lnTo>
                                <a:pt x="53" y="267"/>
                              </a:lnTo>
                              <a:lnTo>
                                <a:pt x="74" y="230"/>
                              </a:lnTo>
                              <a:lnTo>
                                <a:pt x="98" y="199"/>
                              </a:lnTo>
                              <a:lnTo>
                                <a:pt x="127" y="167"/>
                              </a:lnTo>
                              <a:lnTo>
                                <a:pt x="162" y="134"/>
                              </a:lnTo>
                              <a:lnTo>
                                <a:pt x="202" y="103"/>
                              </a:lnTo>
                              <a:lnTo>
                                <a:pt x="245" y="74"/>
                              </a:lnTo>
                              <a:lnTo>
                                <a:pt x="287" y="49"/>
                              </a:lnTo>
                              <a:lnTo>
                                <a:pt x="334" y="29"/>
                              </a:lnTo>
                              <a:lnTo>
                                <a:pt x="376" y="15"/>
                              </a:lnTo>
                              <a:lnTo>
                                <a:pt x="416" y="5"/>
                              </a:lnTo>
                              <a:lnTo>
                                <a:pt x="448" y="0"/>
                              </a:lnTo>
                              <a:lnTo>
                                <a:pt x="463" y="3"/>
                              </a:lnTo>
                              <a:lnTo>
                                <a:pt x="481" y="11"/>
                              </a:lnTo>
                              <a:lnTo>
                                <a:pt x="503" y="24"/>
                              </a:lnTo>
                              <a:lnTo>
                                <a:pt x="527" y="43"/>
                              </a:lnTo>
                              <a:lnTo>
                                <a:pt x="540" y="61"/>
                              </a:lnTo>
                              <a:lnTo>
                                <a:pt x="551" y="82"/>
                              </a:lnTo>
                              <a:lnTo>
                                <a:pt x="559" y="104"/>
                              </a:lnTo>
                              <a:lnTo>
                                <a:pt x="562" y="137"/>
                              </a:lnTo>
                              <a:lnTo>
                                <a:pt x="559" y="167"/>
                              </a:lnTo>
                              <a:lnTo>
                                <a:pt x="551" y="186"/>
                              </a:lnTo>
                              <a:lnTo>
                                <a:pt x="540" y="199"/>
                              </a:lnTo>
                              <a:lnTo>
                                <a:pt x="524" y="208"/>
                              </a:lnTo>
                              <a:lnTo>
                                <a:pt x="496" y="219"/>
                              </a:lnTo>
                              <a:lnTo>
                                <a:pt x="467" y="230"/>
                              </a:lnTo>
                              <a:lnTo>
                                <a:pt x="437" y="244"/>
                              </a:lnTo>
                              <a:lnTo>
                                <a:pt x="401" y="265"/>
                              </a:lnTo>
                              <a:lnTo>
                                <a:pt x="364" y="295"/>
                              </a:lnTo>
                              <a:lnTo>
                                <a:pt x="342" y="320"/>
                              </a:lnTo>
                              <a:lnTo>
                                <a:pt x="323" y="347"/>
                              </a:lnTo>
                              <a:lnTo>
                                <a:pt x="309" y="378"/>
                              </a:lnTo>
                              <a:lnTo>
                                <a:pt x="299" y="413"/>
                              </a:lnTo>
                              <a:lnTo>
                                <a:pt x="297" y="448"/>
                              </a:lnTo>
                              <a:lnTo>
                                <a:pt x="305" y="488"/>
                              </a:lnTo>
                              <a:lnTo>
                                <a:pt x="314" y="525"/>
                              </a:lnTo>
                              <a:lnTo>
                                <a:pt x="326" y="556"/>
                              </a:lnTo>
                              <a:lnTo>
                                <a:pt x="348" y="592"/>
                              </a:lnTo>
                              <a:lnTo>
                                <a:pt x="376" y="633"/>
                              </a:lnTo>
                              <a:lnTo>
                                <a:pt x="406" y="668"/>
                              </a:lnTo>
                              <a:lnTo>
                                <a:pt x="427" y="698"/>
                              </a:lnTo>
                              <a:lnTo>
                                <a:pt x="439" y="729"/>
                              </a:lnTo>
                              <a:lnTo>
                                <a:pt x="207" y="898"/>
                              </a:lnTo>
                              <a:lnTo>
                                <a:pt x="168" y="866"/>
                              </a:lnTo>
                              <a:lnTo>
                                <a:pt x="138" y="827"/>
                              </a:lnTo>
                              <a:lnTo>
                                <a:pt x="109" y="787"/>
                              </a:lnTo>
                              <a:lnTo>
                                <a:pt x="78" y="738"/>
                              </a:lnTo>
                              <a:lnTo>
                                <a:pt x="50" y="687"/>
                              </a:lnTo>
                              <a:lnTo>
                                <a:pt x="31" y="648"/>
                              </a:lnTo>
                              <a:lnTo>
                                <a:pt x="16" y="602"/>
                              </a:lnTo>
                              <a:lnTo>
                                <a:pt x="4" y="549"/>
                              </a:lnTo>
                              <a:lnTo>
                                <a:pt x="0" y="500"/>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6247" name="Group 132">
                          <a:extLst>
                            <a:ext uri="{FF2B5EF4-FFF2-40B4-BE49-F238E27FC236}">
                              <a16:creationId xmlns:a16="http://schemas.microsoft.com/office/drawing/2014/main" id="{5B5BE0EE-0688-46E1-BD77-D4F08027F138}"/>
                            </a:ext>
                          </a:extLst>
                        </p:cNvPr>
                        <p:cNvGrpSpPr>
                          <a:grpSpLocks/>
                        </p:cNvGrpSpPr>
                        <p:nvPr/>
                      </p:nvGrpSpPr>
                      <p:grpSpPr bwMode="auto">
                        <a:xfrm>
                          <a:off x="2072" y="1522"/>
                          <a:ext cx="112" cy="179"/>
                          <a:chOff x="2072" y="1522"/>
                          <a:chExt cx="112" cy="179"/>
                        </a:xfrm>
                      </p:grpSpPr>
                      <p:sp>
                        <p:nvSpPr>
                          <p:cNvPr id="36248" name="Freeform 133">
                            <a:extLst>
                              <a:ext uri="{FF2B5EF4-FFF2-40B4-BE49-F238E27FC236}">
                                <a16:creationId xmlns:a16="http://schemas.microsoft.com/office/drawing/2014/main" id="{856D6A73-4402-4D79-870D-A07E9B30B8BA}"/>
                              </a:ext>
                            </a:extLst>
                          </p:cNvPr>
                          <p:cNvSpPr>
                            <a:spLocks/>
                          </p:cNvSpPr>
                          <p:nvPr/>
                        </p:nvSpPr>
                        <p:spPr bwMode="auto">
                          <a:xfrm>
                            <a:off x="2092" y="1535"/>
                            <a:ext cx="83" cy="140"/>
                          </a:xfrm>
                          <a:custGeom>
                            <a:avLst/>
                            <a:gdLst>
                              <a:gd name="T0" fmla="*/ 0 w 417"/>
                              <a:gd name="T1" fmla="*/ 0 h 703"/>
                              <a:gd name="T2" fmla="*/ 0 w 417"/>
                              <a:gd name="T3" fmla="*/ 0 h 703"/>
                              <a:gd name="T4" fmla="*/ 0 w 417"/>
                              <a:gd name="T5" fmla="*/ 0 h 703"/>
                              <a:gd name="T6" fmla="*/ 0 w 417"/>
                              <a:gd name="T7" fmla="*/ 0 h 703"/>
                              <a:gd name="T8" fmla="*/ 0 w 417"/>
                              <a:gd name="T9" fmla="*/ 0 h 703"/>
                              <a:gd name="T10" fmla="*/ 0 w 417"/>
                              <a:gd name="T11" fmla="*/ 0 h 703"/>
                              <a:gd name="T12" fmla="*/ 0 w 417"/>
                              <a:gd name="T13" fmla="*/ 0 h 703"/>
                              <a:gd name="T14" fmla="*/ 0 w 417"/>
                              <a:gd name="T15" fmla="*/ 0 h 703"/>
                              <a:gd name="T16" fmla="*/ 0 w 417"/>
                              <a:gd name="T17" fmla="*/ 0 h 703"/>
                              <a:gd name="T18" fmla="*/ 0 w 417"/>
                              <a:gd name="T19" fmla="*/ 0 h 703"/>
                              <a:gd name="T20" fmla="*/ 0 w 417"/>
                              <a:gd name="T21" fmla="*/ 0 h 703"/>
                              <a:gd name="T22" fmla="*/ 0 w 417"/>
                              <a:gd name="T23" fmla="*/ 0 h 703"/>
                              <a:gd name="T24" fmla="*/ 0 w 417"/>
                              <a:gd name="T25" fmla="*/ 0 h 703"/>
                              <a:gd name="T26" fmla="*/ 0 w 417"/>
                              <a:gd name="T27" fmla="*/ 0 h 703"/>
                              <a:gd name="T28" fmla="*/ 0 w 417"/>
                              <a:gd name="T29" fmla="*/ 0 h 703"/>
                              <a:gd name="T30" fmla="*/ 0 w 417"/>
                              <a:gd name="T31" fmla="*/ 0 h 703"/>
                              <a:gd name="T32" fmla="*/ 0 w 417"/>
                              <a:gd name="T33" fmla="*/ 0 h 703"/>
                              <a:gd name="T34" fmla="*/ 0 w 417"/>
                              <a:gd name="T35" fmla="*/ 0 h 703"/>
                              <a:gd name="T36" fmla="*/ 0 w 417"/>
                              <a:gd name="T37" fmla="*/ 0 h 703"/>
                              <a:gd name="T38" fmla="*/ 0 w 417"/>
                              <a:gd name="T39" fmla="*/ 0 h 703"/>
                              <a:gd name="T40" fmla="*/ 0 w 417"/>
                              <a:gd name="T41" fmla="*/ 0 h 703"/>
                              <a:gd name="T42" fmla="*/ 0 w 417"/>
                              <a:gd name="T43" fmla="*/ 0 h 703"/>
                              <a:gd name="T44" fmla="*/ 0 w 417"/>
                              <a:gd name="T45" fmla="*/ 0 h 703"/>
                              <a:gd name="T46" fmla="*/ 0 w 417"/>
                              <a:gd name="T47" fmla="*/ 0 h 703"/>
                              <a:gd name="T48" fmla="*/ 0 w 417"/>
                              <a:gd name="T49" fmla="*/ 0 h 703"/>
                              <a:gd name="T50" fmla="*/ 0 w 417"/>
                              <a:gd name="T51" fmla="*/ 0 h 703"/>
                              <a:gd name="T52" fmla="*/ 0 w 417"/>
                              <a:gd name="T53" fmla="*/ 0 h 703"/>
                              <a:gd name="T54" fmla="*/ 0 w 417"/>
                              <a:gd name="T55" fmla="*/ 0 h 703"/>
                              <a:gd name="T56" fmla="*/ 0 w 417"/>
                              <a:gd name="T57" fmla="*/ 0 h 703"/>
                              <a:gd name="T58" fmla="*/ 0 w 417"/>
                              <a:gd name="T59" fmla="*/ 0 h 7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7"/>
                              <a:gd name="T91" fmla="*/ 0 h 703"/>
                              <a:gd name="T92" fmla="*/ 417 w 417"/>
                              <a:gd name="T93" fmla="*/ 703 h 7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7" h="703">
                                <a:moveTo>
                                  <a:pt x="124" y="703"/>
                                </a:moveTo>
                                <a:lnTo>
                                  <a:pt x="97" y="668"/>
                                </a:lnTo>
                                <a:lnTo>
                                  <a:pt x="75" y="637"/>
                                </a:lnTo>
                                <a:lnTo>
                                  <a:pt x="58" y="606"/>
                                </a:lnTo>
                                <a:lnTo>
                                  <a:pt x="43" y="573"/>
                                </a:lnTo>
                                <a:lnTo>
                                  <a:pt x="32" y="540"/>
                                </a:lnTo>
                                <a:lnTo>
                                  <a:pt x="23" y="508"/>
                                </a:lnTo>
                                <a:lnTo>
                                  <a:pt x="15" y="480"/>
                                </a:lnTo>
                                <a:lnTo>
                                  <a:pt x="9" y="452"/>
                                </a:lnTo>
                                <a:lnTo>
                                  <a:pt x="5" y="421"/>
                                </a:lnTo>
                                <a:lnTo>
                                  <a:pt x="2" y="398"/>
                                </a:lnTo>
                                <a:lnTo>
                                  <a:pt x="0" y="378"/>
                                </a:lnTo>
                                <a:lnTo>
                                  <a:pt x="2" y="358"/>
                                </a:lnTo>
                                <a:lnTo>
                                  <a:pt x="10" y="329"/>
                                </a:lnTo>
                                <a:lnTo>
                                  <a:pt x="18" y="299"/>
                                </a:lnTo>
                                <a:lnTo>
                                  <a:pt x="29" y="269"/>
                                </a:lnTo>
                                <a:lnTo>
                                  <a:pt x="42" y="242"/>
                                </a:lnTo>
                                <a:lnTo>
                                  <a:pt x="55" y="217"/>
                                </a:lnTo>
                                <a:lnTo>
                                  <a:pt x="71" y="191"/>
                                </a:lnTo>
                                <a:lnTo>
                                  <a:pt x="88" y="168"/>
                                </a:lnTo>
                                <a:lnTo>
                                  <a:pt x="106" y="148"/>
                                </a:lnTo>
                                <a:lnTo>
                                  <a:pt x="124" y="132"/>
                                </a:lnTo>
                                <a:lnTo>
                                  <a:pt x="156" y="108"/>
                                </a:lnTo>
                                <a:lnTo>
                                  <a:pt x="184" y="91"/>
                                </a:lnTo>
                                <a:lnTo>
                                  <a:pt x="219" y="69"/>
                                </a:lnTo>
                                <a:lnTo>
                                  <a:pt x="255" y="51"/>
                                </a:lnTo>
                                <a:lnTo>
                                  <a:pt x="301" y="31"/>
                                </a:lnTo>
                                <a:lnTo>
                                  <a:pt x="342" y="19"/>
                                </a:lnTo>
                                <a:lnTo>
                                  <a:pt x="382" y="9"/>
                                </a:lnTo>
                                <a:lnTo>
                                  <a:pt x="417" y="0"/>
                                </a:lnTo>
                              </a:path>
                            </a:pathLst>
                          </a:custGeom>
                          <a:noFill/>
                          <a:ln w="4763">
                            <a:solidFill>
                              <a:srgbClr val="FF4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49" name="Freeform 134">
                            <a:extLst>
                              <a:ext uri="{FF2B5EF4-FFF2-40B4-BE49-F238E27FC236}">
                                <a16:creationId xmlns:a16="http://schemas.microsoft.com/office/drawing/2014/main" id="{6D430D7B-0C25-4AC8-B830-B56252990DEA}"/>
                              </a:ext>
                            </a:extLst>
                          </p:cNvPr>
                          <p:cNvSpPr>
                            <a:spLocks/>
                          </p:cNvSpPr>
                          <p:nvPr/>
                        </p:nvSpPr>
                        <p:spPr bwMode="auto">
                          <a:xfrm>
                            <a:off x="2113" y="1550"/>
                            <a:ext cx="71" cy="117"/>
                          </a:xfrm>
                          <a:custGeom>
                            <a:avLst/>
                            <a:gdLst>
                              <a:gd name="T0" fmla="*/ 0 w 356"/>
                              <a:gd name="T1" fmla="*/ 0 h 585"/>
                              <a:gd name="T2" fmla="*/ 0 w 356"/>
                              <a:gd name="T3" fmla="*/ 0 h 585"/>
                              <a:gd name="T4" fmla="*/ 0 w 356"/>
                              <a:gd name="T5" fmla="*/ 0 h 585"/>
                              <a:gd name="T6" fmla="*/ 0 w 356"/>
                              <a:gd name="T7" fmla="*/ 0 h 585"/>
                              <a:gd name="T8" fmla="*/ 0 w 356"/>
                              <a:gd name="T9" fmla="*/ 0 h 585"/>
                              <a:gd name="T10" fmla="*/ 0 w 356"/>
                              <a:gd name="T11" fmla="*/ 0 h 585"/>
                              <a:gd name="T12" fmla="*/ 0 w 356"/>
                              <a:gd name="T13" fmla="*/ 0 h 585"/>
                              <a:gd name="T14" fmla="*/ 0 w 356"/>
                              <a:gd name="T15" fmla="*/ 0 h 585"/>
                              <a:gd name="T16" fmla="*/ 0 w 356"/>
                              <a:gd name="T17" fmla="*/ 0 h 585"/>
                              <a:gd name="T18" fmla="*/ 0 w 356"/>
                              <a:gd name="T19" fmla="*/ 0 h 585"/>
                              <a:gd name="T20" fmla="*/ 0 w 356"/>
                              <a:gd name="T21" fmla="*/ 0 h 585"/>
                              <a:gd name="T22" fmla="*/ 0 w 356"/>
                              <a:gd name="T23" fmla="*/ 0 h 585"/>
                              <a:gd name="T24" fmla="*/ 0 w 356"/>
                              <a:gd name="T25" fmla="*/ 0 h 585"/>
                              <a:gd name="T26" fmla="*/ 0 w 356"/>
                              <a:gd name="T27" fmla="*/ 0 h 585"/>
                              <a:gd name="T28" fmla="*/ 0 w 356"/>
                              <a:gd name="T29" fmla="*/ 0 h 585"/>
                              <a:gd name="T30" fmla="*/ 0 w 356"/>
                              <a:gd name="T31" fmla="*/ 0 h 585"/>
                              <a:gd name="T32" fmla="*/ 0 w 356"/>
                              <a:gd name="T33" fmla="*/ 0 h 585"/>
                              <a:gd name="T34" fmla="*/ 0 w 356"/>
                              <a:gd name="T35" fmla="*/ 0 h 585"/>
                              <a:gd name="T36" fmla="*/ 0 w 356"/>
                              <a:gd name="T37" fmla="*/ 0 h 585"/>
                              <a:gd name="T38" fmla="*/ 0 w 356"/>
                              <a:gd name="T39" fmla="*/ 0 h 585"/>
                              <a:gd name="T40" fmla="*/ 0 w 356"/>
                              <a:gd name="T41" fmla="*/ 0 h 585"/>
                              <a:gd name="T42" fmla="*/ 0 w 356"/>
                              <a:gd name="T43" fmla="*/ 0 h 585"/>
                              <a:gd name="T44" fmla="*/ 0 w 356"/>
                              <a:gd name="T45" fmla="*/ 0 h 585"/>
                              <a:gd name="T46" fmla="*/ 0 w 356"/>
                              <a:gd name="T47" fmla="*/ 0 h 585"/>
                              <a:gd name="T48" fmla="*/ 0 w 356"/>
                              <a:gd name="T49" fmla="*/ 0 h 585"/>
                              <a:gd name="T50" fmla="*/ 0 w 356"/>
                              <a:gd name="T51" fmla="*/ 0 h 585"/>
                              <a:gd name="T52" fmla="*/ 0 w 356"/>
                              <a:gd name="T53" fmla="*/ 0 h 585"/>
                              <a:gd name="T54" fmla="*/ 0 w 356"/>
                              <a:gd name="T55" fmla="*/ 0 h 585"/>
                              <a:gd name="T56" fmla="*/ 0 w 356"/>
                              <a:gd name="T57" fmla="*/ 0 h 585"/>
                              <a:gd name="T58" fmla="*/ 0 w 356"/>
                              <a:gd name="T59" fmla="*/ 0 h 585"/>
                              <a:gd name="T60" fmla="*/ 0 w 356"/>
                              <a:gd name="T61" fmla="*/ 0 h 585"/>
                              <a:gd name="T62" fmla="*/ 0 w 356"/>
                              <a:gd name="T63" fmla="*/ 0 h 585"/>
                              <a:gd name="T64" fmla="*/ 0 w 356"/>
                              <a:gd name="T65" fmla="*/ 0 h 585"/>
                              <a:gd name="T66" fmla="*/ 0 w 356"/>
                              <a:gd name="T67" fmla="*/ 0 h 585"/>
                              <a:gd name="T68" fmla="*/ 0 w 356"/>
                              <a:gd name="T69" fmla="*/ 0 h 585"/>
                              <a:gd name="T70" fmla="*/ 0 w 356"/>
                              <a:gd name="T71" fmla="*/ 0 h 585"/>
                              <a:gd name="T72" fmla="*/ 0 w 356"/>
                              <a:gd name="T73" fmla="*/ 0 h 585"/>
                              <a:gd name="T74" fmla="*/ 0 w 356"/>
                              <a:gd name="T75" fmla="*/ 0 h 585"/>
                              <a:gd name="T76" fmla="*/ 0 w 356"/>
                              <a:gd name="T77" fmla="*/ 0 h 585"/>
                              <a:gd name="T78" fmla="*/ 0 w 356"/>
                              <a:gd name="T79" fmla="*/ 0 h 585"/>
                              <a:gd name="T80" fmla="*/ 0 w 356"/>
                              <a:gd name="T81" fmla="*/ 0 h 585"/>
                              <a:gd name="T82" fmla="*/ 0 w 356"/>
                              <a:gd name="T83" fmla="*/ 0 h 585"/>
                              <a:gd name="T84" fmla="*/ 0 w 356"/>
                              <a:gd name="T85" fmla="*/ 0 h 585"/>
                              <a:gd name="T86" fmla="*/ 0 w 356"/>
                              <a:gd name="T87" fmla="*/ 0 h 585"/>
                              <a:gd name="T88" fmla="*/ 0 w 356"/>
                              <a:gd name="T89" fmla="*/ 0 h 585"/>
                              <a:gd name="T90" fmla="*/ 0 w 356"/>
                              <a:gd name="T91" fmla="*/ 0 h 585"/>
                              <a:gd name="T92" fmla="*/ 0 w 356"/>
                              <a:gd name="T93" fmla="*/ 0 h 585"/>
                              <a:gd name="T94" fmla="*/ 0 w 356"/>
                              <a:gd name="T95" fmla="*/ 0 h 585"/>
                              <a:gd name="T96" fmla="*/ 0 w 356"/>
                              <a:gd name="T97" fmla="*/ 0 h 585"/>
                              <a:gd name="T98" fmla="*/ 0 w 356"/>
                              <a:gd name="T99" fmla="*/ 0 h 585"/>
                              <a:gd name="T100" fmla="*/ 0 w 356"/>
                              <a:gd name="T101" fmla="*/ 0 h 585"/>
                              <a:gd name="T102" fmla="*/ 0 w 356"/>
                              <a:gd name="T103" fmla="*/ 0 h 585"/>
                              <a:gd name="T104" fmla="*/ 0 w 356"/>
                              <a:gd name="T105" fmla="*/ 0 h 585"/>
                              <a:gd name="T106" fmla="*/ 0 w 356"/>
                              <a:gd name="T107" fmla="*/ 0 h 585"/>
                              <a:gd name="T108" fmla="*/ 0 w 356"/>
                              <a:gd name="T109" fmla="*/ 0 h 585"/>
                              <a:gd name="T110" fmla="*/ 0 w 356"/>
                              <a:gd name="T111" fmla="*/ 0 h 585"/>
                              <a:gd name="T112" fmla="*/ 0 w 356"/>
                              <a:gd name="T113" fmla="*/ 0 h 5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6"/>
                              <a:gd name="T172" fmla="*/ 0 h 585"/>
                              <a:gd name="T173" fmla="*/ 356 w 356"/>
                              <a:gd name="T174" fmla="*/ 585 h 58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6" h="585">
                                <a:moveTo>
                                  <a:pt x="6" y="348"/>
                                </a:moveTo>
                                <a:lnTo>
                                  <a:pt x="2" y="319"/>
                                </a:lnTo>
                                <a:lnTo>
                                  <a:pt x="0" y="288"/>
                                </a:lnTo>
                                <a:lnTo>
                                  <a:pt x="2" y="254"/>
                                </a:lnTo>
                                <a:lnTo>
                                  <a:pt x="6" y="229"/>
                                </a:lnTo>
                                <a:lnTo>
                                  <a:pt x="13" y="204"/>
                                </a:lnTo>
                                <a:lnTo>
                                  <a:pt x="24" y="174"/>
                                </a:lnTo>
                                <a:lnTo>
                                  <a:pt x="43" y="146"/>
                                </a:lnTo>
                                <a:lnTo>
                                  <a:pt x="60" y="123"/>
                                </a:lnTo>
                                <a:lnTo>
                                  <a:pt x="78" y="108"/>
                                </a:lnTo>
                                <a:lnTo>
                                  <a:pt x="98" y="89"/>
                                </a:lnTo>
                                <a:lnTo>
                                  <a:pt x="119" y="73"/>
                                </a:lnTo>
                                <a:lnTo>
                                  <a:pt x="145" y="58"/>
                                </a:lnTo>
                                <a:lnTo>
                                  <a:pt x="172" y="42"/>
                                </a:lnTo>
                                <a:lnTo>
                                  <a:pt x="196" y="31"/>
                                </a:lnTo>
                                <a:lnTo>
                                  <a:pt x="221" y="21"/>
                                </a:lnTo>
                                <a:lnTo>
                                  <a:pt x="244" y="14"/>
                                </a:lnTo>
                                <a:lnTo>
                                  <a:pt x="268" y="7"/>
                                </a:lnTo>
                                <a:lnTo>
                                  <a:pt x="297" y="2"/>
                                </a:lnTo>
                                <a:lnTo>
                                  <a:pt x="324" y="1"/>
                                </a:lnTo>
                                <a:lnTo>
                                  <a:pt x="342" y="0"/>
                                </a:lnTo>
                                <a:lnTo>
                                  <a:pt x="356" y="1"/>
                                </a:lnTo>
                                <a:lnTo>
                                  <a:pt x="355" y="17"/>
                                </a:lnTo>
                                <a:lnTo>
                                  <a:pt x="353" y="30"/>
                                </a:lnTo>
                                <a:lnTo>
                                  <a:pt x="339" y="32"/>
                                </a:lnTo>
                                <a:lnTo>
                                  <a:pt x="319" y="37"/>
                                </a:lnTo>
                                <a:lnTo>
                                  <a:pt x="296" y="44"/>
                                </a:lnTo>
                                <a:lnTo>
                                  <a:pt x="270" y="55"/>
                                </a:lnTo>
                                <a:lnTo>
                                  <a:pt x="244" y="66"/>
                                </a:lnTo>
                                <a:lnTo>
                                  <a:pt x="216" y="78"/>
                                </a:lnTo>
                                <a:lnTo>
                                  <a:pt x="187" y="91"/>
                                </a:lnTo>
                                <a:lnTo>
                                  <a:pt x="150" y="113"/>
                                </a:lnTo>
                                <a:lnTo>
                                  <a:pt x="113" y="143"/>
                                </a:lnTo>
                                <a:lnTo>
                                  <a:pt x="91" y="166"/>
                                </a:lnTo>
                                <a:lnTo>
                                  <a:pt x="73" y="194"/>
                                </a:lnTo>
                                <a:lnTo>
                                  <a:pt x="59" y="225"/>
                                </a:lnTo>
                                <a:lnTo>
                                  <a:pt x="49" y="260"/>
                                </a:lnTo>
                                <a:lnTo>
                                  <a:pt x="47" y="295"/>
                                </a:lnTo>
                                <a:lnTo>
                                  <a:pt x="55" y="335"/>
                                </a:lnTo>
                                <a:lnTo>
                                  <a:pt x="64" y="371"/>
                                </a:lnTo>
                                <a:lnTo>
                                  <a:pt x="76" y="402"/>
                                </a:lnTo>
                                <a:lnTo>
                                  <a:pt x="97" y="438"/>
                                </a:lnTo>
                                <a:lnTo>
                                  <a:pt x="125" y="478"/>
                                </a:lnTo>
                                <a:lnTo>
                                  <a:pt x="155" y="514"/>
                                </a:lnTo>
                                <a:lnTo>
                                  <a:pt x="177" y="545"/>
                                </a:lnTo>
                                <a:lnTo>
                                  <a:pt x="198" y="579"/>
                                </a:lnTo>
                                <a:lnTo>
                                  <a:pt x="165" y="585"/>
                                </a:lnTo>
                                <a:lnTo>
                                  <a:pt x="148" y="570"/>
                                </a:lnTo>
                                <a:lnTo>
                                  <a:pt x="130" y="553"/>
                                </a:lnTo>
                                <a:lnTo>
                                  <a:pt x="108" y="535"/>
                                </a:lnTo>
                                <a:lnTo>
                                  <a:pt x="89" y="513"/>
                                </a:lnTo>
                                <a:lnTo>
                                  <a:pt x="67" y="483"/>
                                </a:lnTo>
                                <a:lnTo>
                                  <a:pt x="49" y="454"/>
                                </a:lnTo>
                                <a:lnTo>
                                  <a:pt x="31" y="424"/>
                                </a:lnTo>
                                <a:lnTo>
                                  <a:pt x="19" y="395"/>
                                </a:lnTo>
                                <a:lnTo>
                                  <a:pt x="13" y="376"/>
                                </a:lnTo>
                                <a:lnTo>
                                  <a:pt x="6" y="348"/>
                                </a:lnTo>
                                <a:close/>
                              </a:path>
                            </a:pathLst>
                          </a:custGeom>
                          <a:solidFill>
                            <a:srgbClr val="A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0" name="Freeform 135">
                            <a:extLst>
                              <a:ext uri="{FF2B5EF4-FFF2-40B4-BE49-F238E27FC236}">
                                <a16:creationId xmlns:a16="http://schemas.microsoft.com/office/drawing/2014/main" id="{D8EDCD46-CE22-47E6-A78D-102147C68368}"/>
                              </a:ext>
                            </a:extLst>
                          </p:cNvPr>
                          <p:cNvSpPr>
                            <a:spLocks/>
                          </p:cNvSpPr>
                          <p:nvPr/>
                        </p:nvSpPr>
                        <p:spPr bwMode="auto">
                          <a:xfrm>
                            <a:off x="2122" y="1555"/>
                            <a:ext cx="62" cy="113"/>
                          </a:xfrm>
                          <a:custGeom>
                            <a:avLst/>
                            <a:gdLst>
                              <a:gd name="T0" fmla="*/ 0 w 308"/>
                              <a:gd name="T1" fmla="*/ 0 h 566"/>
                              <a:gd name="T2" fmla="*/ 0 w 308"/>
                              <a:gd name="T3" fmla="*/ 0 h 566"/>
                              <a:gd name="T4" fmla="*/ 0 w 308"/>
                              <a:gd name="T5" fmla="*/ 0 h 566"/>
                              <a:gd name="T6" fmla="*/ 0 w 308"/>
                              <a:gd name="T7" fmla="*/ 0 h 566"/>
                              <a:gd name="T8" fmla="*/ 0 w 308"/>
                              <a:gd name="T9" fmla="*/ 0 h 566"/>
                              <a:gd name="T10" fmla="*/ 0 w 308"/>
                              <a:gd name="T11" fmla="*/ 0 h 566"/>
                              <a:gd name="T12" fmla="*/ 0 w 308"/>
                              <a:gd name="T13" fmla="*/ 0 h 566"/>
                              <a:gd name="T14" fmla="*/ 0 w 308"/>
                              <a:gd name="T15" fmla="*/ 0 h 566"/>
                              <a:gd name="T16" fmla="*/ 0 w 308"/>
                              <a:gd name="T17" fmla="*/ 0 h 566"/>
                              <a:gd name="T18" fmla="*/ 0 w 308"/>
                              <a:gd name="T19" fmla="*/ 0 h 566"/>
                              <a:gd name="T20" fmla="*/ 0 w 308"/>
                              <a:gd name="T21" fmla="*/ 0 h 566"/>
                              <a:gd name="T22" fmla="*/ 0 w 308"/>
                              <a:gd name="T23" fmla="*/ 0 h 566"/>
                              <a:gd name="T24" fmla="*/ 0 w 308"/>
                              <a:gd name="T25" fmla="*/ 0 h 566"/>
                              <a:gd name="T26" fmla="*/ 0 w 308"/>
                              <a:gd name="T27" fmla="*/ 0 h 566"/>
                              <a:gd name="T28" fmla="*/ 0 w 308"/>
                              <a:gd name="T29" fmla="*/ 0 h 566"/>
                              <a:gd name="T30" fmla="*/ 0 w 308"/>
                              <a:gd name="T31" fmla="*/ 0 h 566"/>
                              <a:gd name="T32" fmla="*/ 0 w 308"/>
                              <a:gd name="T33" fmla="*/ 0 h 566"/>
                              <a:gd name="T34" fmla="*/ 0 w 308"/>
                              <a:gd name="T35" fmla="*/ 0 h 566"/>
                              <a:gd name="T36" fmla="*/ 0 w 308"/>
                              <a:gd name="T37" fmla="*/ 0 h 566"/>
                              <a:gd name="T38" fmla="*/ 0 w 308"/>
                              <a:gd name="T39" fmla="*/ 0 h 566"/>
                              <a:gd name="T40" fmla="*/ 0 w 308"/>
                              <a:gd name="T41" fmla="*/ 0 h 566"/>
                              <a:gd name="T42" fmla="*/ 0 w 308"/>
                              <a:gd name="T43" fmla="*/ 0 h 566"/>
                              <a:gd name="T44" fmla="*/ 0 w 308"/>
                              <a:gd name="T45" fmla="*/ 0 h 566"/>
                              <a:gd name="T46" fmla="*/ 0 w 308"/>
                              <a:gd name="T47" fmla="*/ 0 h 566"/>
                              <a:gd name="T48" fmla="*/ 0 w 308"/>
                              <a:gd name="T49" fmla="*/ 0 h 566"/>
                              <a:gd name="T50" fmla="*/ 0 w 308"/>
                              <a:gd name="T51" fmla="*/ 0 h 566"/>
                              <a:gd name="T52" fmla="*/ 0 w 308"/>
                              <a:gd name="T53" fmla="*/ 0 h 566"/>
                              <a:gd name="T54" fmla="*/ 0 w 308"/>
                              <a:gd name="T55" fmla="*/ 0 h 566"/>
                              <a:gd name="T56" fmla="*/ 0 w 308"/>
                              <a:gd name="T57" fmla="*/ 0 h 566"/>
                              <a:gd name="T58" fmla="*/ 0 w 308"/>
                              <a:gd name="T59" fmla="*/ 0 h 566"/>
                              <a:gd name="T60" fmla="*/ 0 w 308"/>
                              <a:gd name="T61" fmla="*/ 0 h 566"/>
                              <a:gd name="T62" fmla="*/ 0 w 308"/>
                              <a:gd name="T63" fmla="*/ 0 h 566"/>
                              <a:gd name="T64" fmla="*/ 0 w 308"/>
                              <a:gd name="T65" fmla="*/ 0 h 566"/>
                              <a:gd name="T66" fmla="*/ 0 w 308"/>
                              <a:gd name="T67" fmla="*/ 0 h 566"/>
                              <a:gd name="T68" fmla="*/ 0 w 308"/>
                              <a:gd name="T69" fmla="*/ 0 h 566"/>
                              <a:gd name="T70" fmla="*/ 0 w 308"/>
                              <a:gd name="T71" fmla="*/ 0 h 566"/>
                              <a:gd name="T72" fmla="*/ 0 w 308"/>
                              <a:gd name="T73" fmla="*/ 0 h 566"/>
                              <a:gd name="T74" fmla="*/ 0 w 308"/>
                              <a:gd name="T75" fmla="*/ 0 h 566"/>
                              <a:gd name="T76" fmla="*/ 0 w 308"/>
                              <a:gd name="T77" fmla="*/ 0 h 566"/>
                              <a:gd name="T78" fmla="*/ 0 w 308"/>
                              <a:gd name="T79" fmla="*/ 0 h 566"/>
                              <a:gd name="T80" fmla="*/ 0 w 308"/>
                              <a:gd name="T81" fmla="*/ 0 h 566"/>
                              <a:gd name="T82" fmla="*/ 0 w 308"/>
                              <a:gd name="T83" fmla="*/ 0 h 566"/>
                              <a:gd name="T84" fmla="*/ 0 w 308"/>
                              <a:gd name="T85" fmla="*/ 0 h 566"/>
                              <a:gd name="T86" fmla="*/ 0 w 308"/>
                              <a:gd name="T87" fmla="*/ 0 h 566"/>
                              <a:gd name="T88" fmla="*/ 0 w 308"/>
                              <a:gd name="T89" fmla="*/ 0 h 566"/>
                              <a:gd name="T90" fmla="*/ 0 w 308"/>
                              <a:gd name="T91" fmla="*/ 0 h 566"/>
                              <a:gd name="T92" fmla="*/ 0 w 308"/>
                              <a:gd name="T93" fmla="*/ 0 h 566"/>
                              <a:gd name="T94" fmla="*/ 0 w 308"/>
                              <a:gd name="T95" fmla="*/ 0 h 566"/>
                              <a:gd name="T96" fmla="*/ 0 w 308"/>
                              <a:gd name="T97" fmla="*/ 0 h 566"/>
                              <a:gd name="T98" fmla="*/ 0 w 308"/>
                              <a:gd name="T99" fmla="*/ 0 h 566"/>
                              <a:gd name="T100" fmla="*/ 0 w 308"/>
                              <a:gd name="T101" fmla="*/ 0 h 5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8"/>
                              <a:gd name="T154" fmla="*/ 0 h 566"/>
                              <a:gd name="T155" fmla="*/ 308 w 308"/>
                              <a:gd name="T156" fmla="*/ 566 h 5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8" h="566">
                                <a:moveTo>
                                  <a:pt x="6" y="337"/>
                                </a:moveTo>
                                <a:lnTo>
                                  <a:pt x="2" y="308"/>
                                </a:lnTo>
                                <a:lnTo>
                                  <a:pt x="0" y="278"/>
                                </a:lnTo>
                                <a:lnTo>
                                  <a:pt x="2" y="243"/>
                                </a:lnTo>
                                <a:lnTo>
                                  <a:pt x="6" y="218"/>
                                </a:lnTo>
                                <a:lnTo>
                                  <a:pt x="13" y="194"/>
                                </a:lnTo>
                                <a:lnTo>
                                  <a:pt x="24" y="163"/>
                                </a:lnTo>
                                <a:lnTo>
                                  <a:pt x="43" y="135"/>
                                </a:lnTo>
                                <a:lnTo>
                                  <a:pt x="60" y="113"/>
                                </a:lnTo>
                                <a:lnTo>
                                  <a:pt x="77" y="97"/>
                                </a:lnTo>
                                <a:lnTo>
                                  <a:pt x="98" y="79"/>
                                </a:lnTo>
                                <a:lnTo>
                                  <a:pt x="119" y="62"/>
                                </a:lnTo>
                                <a:lnTo>
                                  <a:pt x="145" y="47"/>
                                </a:lnTo>
                                <a:lnTo>
                                  <a:pt x="172" y="32"/>
                                </a:lnTo>
                                <a:lnTo>
                                  <a:pt x="196" y="20"/>
                                </a:lnTo>
                                <a:lnTo>
                                  <a:pt x="220" y="10"/>
                                </a:lnTo>
                                <a:lnTo>
                                  <a:pt x="242" y="4"/>
                                </a:lnTo>
                                <a:lnTo>
                                  <a:pt x="267" y="0"/>
                                </a:lnTo>
                                <a:lnTo>
                                  <a:pt x="291" y="0"/>
                                </a:lnTo>
                                <a:lnTo>
                                  <a:pt x="308" y="3"/>
                                </a:lnTo>
                                <a:lnTo>
                                  <a:pt x="300" y="22"/>
                                </a:lnTo>
                                <a:lnTo>
                                  <a:pt x="289" y="35"/>
                                </a:lnTo>
                                <a:lnTo>
                                  <a:pt x="273" y="44"/>
                                </a:lnTo>
                                <a:lnTo>
                                  <a:pt x="245" y="55"/>
                                </a:lnTo>
                                <a:lnTo>
                                  <a:pt x="217" y="68"/>
                                </a:lnTo>
                                <a:lnTo>
                                  <a:pt x="187" y="81"/>
                                </a:lnTo>
                                <a:lnTo>
                                  <a:pt x="150" y="102"/>
                                </a:lnTo>
                                <a:lnTo>
                                  <a:pt x="113" y="132"/>
                                </a:lnTo>
                                <a:lnTo>
                                  <a:pt x="91" y="156"/>
                                </a:lnTo>
                                <a:lnTo>
                                  <a:pt x="73" y="183"/>
                                </a:lnTo>
                                <a:lnTo>
                                  <a:pt x="59" y="214"/>
                                </a:lnTo>
                                <a:lnTo>
                                  <a:pt x="49" y="249"/>
                                </a:lnTo>
                                <a:lnTo>
                                  <a:pt x="47" y="284"/>
                                </a:lnTo>
                                <a:lnTo>
                                  <a:pt x="55" y="324"/>
                                </a:lnTo>
                                <a:lnTo>
                                  <a:pt x="64" y="361"/>
                                </a:lnTo>
                                <a:lnTo>
                                  <a:pt x="77" y="392"/>
                                </a:lnTo>
                                <a:lnTo>
                                  <a:pt x="97" y="426"/>
                                </a:lnTo>
                                <a:lnTo>
                                  <a:pt x="125" y="468"/>
                                </a:lnTo>
                                <a:lnTo>
                                  <a:pt x="155" y="503"/>
                                </a:lnTo>
                                <a:lnTo>
                                  <a:pt x="177" y="534"/>
                                </a:lnTo>
                                <a:lnTo>
                                  <a:pt x="189" y="565"/>
                                </a:lnTo>
                                <a:lnTo>
                                  <a:pt x="159" y="566"/>
                                </a:lnTo>
                                <a:lnTo>
                                  <a:pt x="131" y="542"/>
                                </a:lnTo>
                                <a:lnTo>
                                  <a:pt x="108" y="524"/>
                                </a:lnTo>
                                <a:lnTo>
                                  <a:pt x="88" y="502"/>
                                </a:lnTo>
                                <a:lnTo>
                                  <a:pt x="67" y="473"/>
                                </a:lnTo>
                                <a:lnTo>
                                  <a:pt x="49" y="443"/>
                                </a:lnTo>
                                <a:lnTo>
                                  <a:pt x="32" y="413"/>
                                </a:lnTo>
                                <a:lnTo>
                                  <a:pt x="19" y="384"/>
                                </a:lnTo>
                                <a:lnTo>
                                  <a:pt x="13" y="365"/>
                                </a:lnTo>
                                <a:lnTo>
                                  <a:pt x="6" y="337"/>
                                </a:lnTo>
                                <a:close/>
                              </a:path>
                            </a:pathLst>
                          </a:custGeom>
                          <a:solidFill>
                            <a:srgbClr val="4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1" name="Freeform 136">
                            <a:extLst>
                              <a:ext uri="{FF2B5EF4-FFF2-40B4-BE49-F238E27FC236}">
                                <a16:creationId xmlns:a16="http://schemas.microsoft.com/office/drawing/2014/main" id="{565BA13A-C976-4AD6-8CDA-4FEEE20FCEC3}"/>
                              </a:ext>
                            </a:extLst>
                          </p:cNvPr>
                          <p:cNvSpPr>
                            <a:spLocks/>
                          </p:cNvSpPr>
                          <p:nvPr/>
                        </p:nvSpPr>
                        <p:spPr bwMode="auto">
                          <a:xfrm>
                            <a:off x="2072" y="1522"/>
                            <a:ext cx="101" cy="179"/>
                          </a:xfrm>
                          <a:custGeom>
                            <a:avLst/>
                            <a:gdLst>
                              <a:gd name="T0" fmla="*/ 0 w 503"/>
                              <a:gd name="T1" fmla="*/ 0 h 898"/>
                              <a:gd name="T2" fmla="*/ 0 w 503"/>
                              <a:gd name="T3" fmla="*/ 0 h 898"/>
                              <a:gd name="T4" fmla="*/ 0 w 503"/>
                              <a:gd name="T5" fmla="*/ 0 h 898"/>
                              <a:gd name="T6" fmla="*/ 0 w 503"/>
                              <a:gd name="T7" fmla="*/ 0 h 898"/>
                              <a:gd name="T8" fmla="*/ 0 w 503"/>
                              <a:gd name="T9" fmla="*/ 0 h 898"/>
                              <a:gd name="T10" fmla="*/ 0 w 503"/>
                              <a:gd name="T11" fmla="*/ 0 h 898"/>
                              <a:gd name="T12" fmla="*/ 0 w 503"/>
                              <a:gd name="T13" fmla="*/ 0 h 898"/>
                              <a:gd name="T14" fmla="*/ 0 w 503"/>
                              <a:gd name="T15" fmla="*/ 0 h 898"/>
                              <a:gd name="T16" fmla="*/ 0 w 503"/>
                              <a:gd name="T17" fmla="*/ 0 h 898"/>
                              <a:gd name="T18" fmla="*/ 0 w 503"/>
                              <a:gd name="T19" fmla="*/ 0 h 898"/>
                              <a:gd name="T20" fmla="*/ 0 w 503"/>
                              <a:gd name="T21" fmla="*/ 0 h 898"/>
                              <a:gd name="T22" fmla="*/ 0 w 503"/>
                              <a:gd name="T23" fmla="*/ 0 h 898"/>
                              <a:gd name="T24" fmla="*/ 0 w 503"/>
                              <a:gd name="T25" fmla="*/ 0 h 898"/>
                              <a:gd name="T26" fmla="*/ 0 w 503"/>
                              <a:gd name="T27" fmla="*/ 0 h 898"/>
                              <a:gd name="T28" fmla="*/ 0 w 503"/>
                              <a:gd name="T29" fmla="*/ 0 h 898"/>
                              <a:gd name="T30" fmla="*/ 0 w 503"/>
                              <a:gd name="T31" fmla="*/ 0 h 898"/>
                              <a:gd name="T32" fmla="*/ 0 w 503"/>
                              <a:gd name="T33" fmla="*/ 0 h 898"/>
                              <a:gd name="T34" fmla="*/ 0 w 503"/>
                              <a:gd name="T35" fmla="*/ 0 h 898"/>
                              <a:gd name="T36" fmla="*/ 0 w 503"/>
                              <a:gd name="T37" fmla="*/ 0 h 898"/>
                              <a:gd name="T38" fmla="*/ 0 w 503"/>
                              <a:gd name="T39" fmla="*/ 0 h 898"/>
                              <a:gd name="T40" fmla="*/ 0 w 503"/>
                              <a:gd name="T41" fmla="*/ 0 h 898"/>
                              <a:gd name="T42" fmla="*/ 0 w 503"/>
                              <a:gd name="T43" fmla="*/ 0 h 898"/>
                              <a:gd name="T44" fmla="*/ 0 w 503"/>
                              <a:gd name="T45" fmla="*/ 0 h 898"/>
                              <a:gd name="T46" fmla="*/ 0 w 503"/>
                              <a:gd name="T47" fmla="*/ 0 h 898"/>
                              <a:gd name="T48" fmla="*/ 0 w 503"/>
                              <a:gd name="T49" fmla="*/ 0 h 898"/>
                              <a:gd name="T50" fmla="*/ 0 w 503"/>
                              <a:gd name="T51" fmla="*/ 0 h 898"/>
                              <a:gd name="T52" fmla="*/ 0 w 503"/>
                              <a:gd name="T53" fmla="*/ 0 h 898"/>
                              <a:gd name="T54" fmla="*/ 0 w 503"/>
                              <a:gd name="T55" fmla="*/ 0 h 898"/>
                              <a:gd name="T56" fmla="*/ 0 w 503"/>
                              <a:gd name="T57" fmla="*/ 0 h 898"/>
                              <a:gd name="T58" fmla="*/ 0 w 503"/>
                              <a:gd name="T59" fmla="*/ 0 h 898"/>
                              <a:gd name="T60" fmla="*/ 0 w 503"/>
                              <a:gd name="T61" fmla="*/ 0 h 898"/>
                              <a:gd name="T62" fmla="*/ 0 w 503"/>
                              <a:gd name="T63" fmla="*/ 0 h 898"/>
                              <a:gd name="T64" fmla="*/ 0 w 503"/>
                              <a:gd name="T65" fmla="*/ 0 h 898"/>
                              <a:gd name="T66" fmla="*/ 0 w 503"/>
                              <a:gd name="T67" fmla="*/ 0 h 898"/>
                              <a:gd name="T68" fmla="*/ 0 w 503"/>
                              <a:gd name="T69" fmla="*/ 0 h 898"/>
                              <a:gd name="T70" fmla="*/ 0 w 503"/>
                              <a:gd name="T71" fmla="*/ 0 h 89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03"/>
                              <a:gd name="T109" fmla="*/ 0 h 898"/>
                              <a:gd name="T110" fmla="*/ 503 w 503"/>
                              <a:gd name="T111" fmla="*/ 898 h 89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03" h="898">
                                <a:moveTo>
                                  <a:pt x="0" y="500"/>
                                </a:moveTo>
                                <a:lnTo>
                                  <a:pt x="3" y="451"/>
                                </a:lnTo>
                                <a:lnTo>
                                  <a:pt x="13" y="398"/>
                                </a:lnTo>
                                <a:lnTo>
                                  <a:pt x="25" y="352"/>
                                </a:lnTo>
                                <a:lnTo>
                                  <a:pt x="38" y="305"/>
                                </a:lnTo>
                                <a:lnTo>
                                  <a:pt x="53" y="267"/>
                                </a:lnTo>
                                <a:lnTo>
                                  <a:pt x="74" y="230"/>
                                </a:lnTo>
                                <a:lnTo>
                                  <a:pt x="98" y="199"/>
                                </a:lnTo>
                                <a:lnTo>
                                  <a:pt x="126" y="167"/>
                                </a:lnTo>
                                <a:lnTo>
                                  <a:pt x="162" y="134"/>
                                </a:lnTo>
                                <a:lnTo>
                                  <a:pt x="202" y="103"/>
                                </a:lnTo>
                                <a:lnTo>
                                  <a:pt x="245" y="74"/>
                                </a:lnTo>
                                <a:lnTo>
                                  <a:pt x="287" y="49"/>
                                </a:lnTo>
                                <a:lnTo>
                                  <a:pt x="334" y="29"/>
                                </a:lnTo>
                                <a:lnTo>
                                  <a:pt x="376" y="15"/>
                                </a:lnTo>
                                <a:lnTo>
                                  <a:pt x="415" y="5"/>
                                </a:lnTo>
                                <a:lnTo>
                                  <a:pt x="448" y="0"/>
                                </a:lnTo>
                                <a:lnTo>
                                  <a:pt x="463" y="3"/>
                                </a:lnTo>
                                <a:lnTo>
                                  <a:pt x="481" y="11"/>
                                </a:lnTo>
                                <a:lnTo>
                                  <a:pt x="503" y="24"/>
                                </a:lnTo>
                                <a:lnTo>
                                  <a:pt x="480" y="28"/>
                                </a:lnTo>
                                <a:lnTo>
                                  <a:pt x="452" y="34"/>
                                </a:lnTo>
                                <a:lnTo>
                                  <a:pt x="425" y="40"/>
                                </a:lnTo>
                                <a:lnTo>
                                  <a:pt x="394" y="48"/>
                                </a:lnTo>
                                <a:lnTo>
                                  <a:pt x="370" y="57"/>
                                </a:lnTo>
                                <a:lnTo>
                                  <a:pt x="345" y="68"/>
                                </a:lnTo>
                                <a:lnTo>
                                  <a:pt x="319" y="82"/>
                                </a:lnTo>
                                <a:lnTo>
                                  <a:pt x="295" y="95"/>
                                </a:lnTo>
                                <a:lnTo>
                                  <a:pt x="272" y="108"/>
                                </a:lnTo>
                                <a:lnTo>
                                  <a:pt x="248" y="124"/>
                                </a:lnTo>
                                <a:lnTo>
                                  <a:pt x="222" y="141"/>
                                </a:lnTo>
                                <a:lnTo>
                                  <a:pt x="199" y="158"/>
                                </a:lnTo>
                                <a:lnTo>
                                  <a:pt x="177" y="174"/>
                                </a:lnTo>
                                <a:lnTo>
                                  <a:pt x="159" y="190"/>
                                </a:lnTo>
                                <a:lnTo>
                                  <a:pt x="141" y="210"/>
                                </a:lnTo>
                                <a:lnTo>
                                  <a:pt x="127" y="230"/>
                                </a:lnTo>
                                <a:lnTo>
                                  <a:pt x="115" y="254"/>
                                </a:lnTo>
                                <a:lnTo>
                                  <a:pt x="98" y="282"/>
                                </a:lnTo>
                                <a:lnTo>
                                  <a:pt x="84" y="308"/>
                                </a:lnTo>
                                <a:lnTo>
                                  <a:pt x="75" y="332"/>
                                </a:lnTo>
                                <a:lnTo>
                                  <a:pt x="67" y="354"/>
                                </a:lnTo>
                                <a:lnTo>
                                  <a:pt x="61" y="377"/>
                                </a:lnTo>
                                <a:lnTo>
                                  <a:pt x="56" y="402"/>
                                </a:lnTo>
                                <a:lnTo>
                                  <a:pt x="51" y="426"/>
                                </a:lnTo>
                                <a:lnTo>
                                  <a:pt x="48" y="457"/>
                                </a:lnTo>
                                <a:lnTo>
                                  <a:pt x="47" y="491"/>
                                </a:lnTo>
                                <a:lnTo>
                                  <a:pt x="48" y="519"/>
                                </a:lnTo>
                                <a:lnTo>
                                  <a:pt x="51" y="546"/>
                                </a:lnTo>
                                <a:lnTo>
                                  <a:pt x="59" y="575"/>
                                </a:lnTo>
                                <a:lnTo>
                                  <a:pt x="66" y="602"/>
                                </a:lnTo>
                                <a:lnTo>
                                  <a:pt x="76" y="628"/>
                                </a:lnTo>
                                <a:lnTo>
                                  <a:pt x="89" y="652"/>
                                </a:lnTo>
                                <a:lnTo>
                                  <a:pt x="103" y="676"/>
                                </a:lnTo>
                                <a:lnTo>
                                  <a:pt x="118" y="703"/>
                                </a:lnTo>
                                <a:lnTo>
                                  <a:pt x="133" y="731"/>
                                </a:lnTo>
                                <a:lnTo>
                                  <a:pt x="149" y="759"/>
                                </a:lnTo>
                                <a:lnTo>
                                  <a:pt x="166" y="785"/>
                                </a:lnTo>
                                <a:lnTo>
                                  <a:pt x="182" y="810"/>
                                </a:lnTo>
                                <a:lnTo>
                                  <a:pt x="203" y="839"/>
                                </a:lnTo>
                                <a:lnTo>
                                  <a:pt x="224" y="865"/>
                                </a:lnTo>
                                <a:lnTo>
                                  <a:pt x="214" y="883"/>
                                </a:lnTo>
                                <a:lnTo>
                                  <a:pt x="207" y="898"/>
                                </a:lnTo>
                                <a:lnTo>
                                  <a:pt x="188" y="884"/>
                                </a:lnTo>
                                <a:lnTo>
                                  <a:pt x="161" y="858"/>
                                </a:lnTo>
                                <a:lnTo>
                                  <a:pt x="136" y="827"/>
                                </a:lnTo>
                                <a:lnTo>
                                  <a:pt x="109" y="787"/>
                                </a:lnTo>
                                <a:lnTo>
                                  <a:pt x="78" y="738"/>
                                </a:lnTo>
                                <a:lnTo>
                                  <a:pt x="50" y="687"/>
                                </a:lnTo>
                                <a:lnTo>
                                  <a:pt x="31" y="648"/>
                                </a:lnTo>
                                <a:lnTo>
                                  <a:pt x="16" y="602"/>
                                </a:lnTo>
                                <a:lnTo>
                                  <a:pt x="4" y="549"/>
                                </a:lnTo>
                                <a:lnTo>
                                  <a:pt x="0" y="500"/>
                                </a:lnTo>
                                <a:close/>
                              </a:path>
                            </a:pathLst>
                          </a:custGeom>
                          <a:solidFill>
                            <a:srgbClr val="E00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6243" name="Group 137">
                        <a:extLst>
                          <a:ext uri="{FF2B5EF4-FFF2-40B4-BE49-F238E27FC236}">
                            <a16:creationId xmlns:a16="http://schemas.microsoft.com/office/drawing/2014/main" id="{6662D4B5-C24D-43B6-BEF3-55DBEB7FA83C}"/>
                          </a:ext>
                        </a:extLst>
                      </p:cNvPr>
                      <p:cNvGrpSpPr>
                        <a:grpSpLocks/>
                      </p:cNvGrpSpPr>
                      <p:nvPr/>
                    </p:nvGrpSpPr>
                    <p:grpSpPr bwMode="auto">
                      <a:xfrm>
                        <a:off x="2112" y="1663"/>
                        <a:ext cx="49" cy="42"/>
                        <a:chOff x="2112" y="1663"/>
                        <a:chExt cx="49" cy="42"/>
                      </a:xfrm>
                    </p:grpSpPr>
                    <p:sp>
                      <p:nvSpPr>
                        <p:cNvPr id="36244" name="Freeform 138">
                          <a:extLst>
                            <a:ext uri="{FF2B5EF4-FFF2-40B4-BE49-F238E27FC236}">
                              <a16:creationId xmlns:a16="http://schemas.microsoft.com/office/drawing/2014/main" id="{F1E46334-BF99-4CF9-8B80-80390F35F4A4}"/>
                            </a:ext>
                          </a:extLst>
                        </p:cNvPr>
                        <p:cNvSpPr>
                          <a:spLocks/>
                        </p:cNvSpPr>
                        <p:nvPr/>
                      </p:nvSpPr>
                      <p:spPr bwMode="auto">
                        <a:xfrm>
                          <a:off x="2112" y="1663"/>
                          <a:ext cx="49" cy="42"/>
                        </a:xfrm>
                        <a:custGeom>
                          <a:avLst/>
                          <a:gdLst>
                            <a:gd name="T0" fmla="*/ 0 w 244"/>
                            <a:gd name="T1" fmla="*/ 0 h 210"/>
                            <a:gd name="T2" fmla="*/ 0 w 244"/>
                            <a:gd name="T3" fmla="*/ 0 h 210"/>
                            <a:gd name="T4" fmla="*/ 0 w 244"/>
                            <a:gd name="T5" fmla="*/ 0 h 210"/>
                            <a:gd name="T6" fmla="*/ 0 w 244"/>
                            <a:gd name="T7" fmla="*/ 0 h 210"/>
                            <a:gd name="T8" fmla="*/ 0 w 244"/>
                            <a:gd name="T9" fmla="*/ 0 h 210"/>
                            <a:gd name="T10" fmla="*/ 0 w 244"/>
                            <a:gd name="T11" fmla="*/ 0 h 210"/>
                            <a:gd name="T12" fmla="*/ 0 w 244"/>
                            <a:gd name="T13" fmla="*/ 0 h 210"/>
                            <a:gd name="T14" fmla="*/ 0 w 244"/>
                            <a:gd name="T15" fmla="*/ 0 h 210"/>
                            <a:gd name="T16" fmla="*/ 0 w 244"/>
                            <a:gd name="T17" fmla="*/ 0 h 210"/>
                            <a:gd name="T18" fmla="*/ 0 w 244"/>
                            <a:gd name="T19" fmla="*/ 0 h 210"/>
                            <a:gd name="T20" fmla="*/ 0 w 244"/>
                            <a:gd name="T21" fmla="*/ 0 h 210"/>
                            <a:gd name="T22" fmla="*/ 0 w 244"/>
                            <a:gd name="T23" fmla="*/ 0 h 210"/>
                            <a:gd name="T24" fmla="*/ 0 w 244"/>
                            <a:gd name="T25" fmla="*/ 0 h 210"/>
                            <a:gd name="T26" fmla="*/ 0 w 244"/>
                            <a:gd name="T27" fmla="*/ 0 h 210"/>
                            <a:gd name="T28" fmla="*/ 0 w 244"/>
                            <a:gd name="T29" fmla="*/ 0 h 210"/>
                            <a:gd name="T30" fmla="*/ 0 w 244"/>
                            <a:gd name="T31" fmla="*/ 0 h 210"/>
                            <a:gd name="T32" fmla="*/ 0 w 244"/>
                            <a:gd name="T33" fmla="*/ 0 h 210"/>
                            <a:gd name="T34" fmla="*/ 0 w 244"/>
                            <a:gd name="T35" fmla="*/ 0 h 210"/>
                            <a:gd name="T36" fmla="*/ 0 w 244"/>
                            <a:gd name="T37" fmla="*/ 0 h 210"/>
                            <a:gd name="T38" fmla="*/ 0 w 244"/>
                            <a:gd name="T39" fmla="*/ 0 h 210"/>
                            <a:gd name="T40" fmla="*/ 0 w 244"/>
                            <a:gd name="T41" fmla="*/ 0 h 210"/>
                            <a:gd name="T42" fmla="*/ 0 w 244"/>
                            <a:gd name="T43" fmla="*/ 0 h 210"/>
                            <a:gd name="T44" fmla="*/ 0 w 244"/>
                            <a:gd name="T45" fmla="*/ 0 h 210"/>
                            <a:gd name="T46" fmla="*/ 0 w 244"/>
                            <a:gd name="T47" fmla="*/ 0 h 210"/>
                            <a:gd name="T48" fmla="*/ 0 w 244"/>
                            <a:gd name="T49" fmla="*/ 0 h 210"/>
                            <a:gd name="T50" fmla="*/ 0 w 244"/>
                            <a:gd name="T51" fmla="*/ 0 h 210"/>
                            <a:gd name="T52" fmla="*/ 0 w 244"/>
                            <a:gd name="T53" fmla="*/ 0 h 210"/>
                            <a:gd name="T54" fmla="*/ 0 w 244"/>
                            <a:gd name="T55" fmla="*/ 0 h 210"/>
                            <a:gd name="T56" fmla="*/ 0 w 244"/>
                            <a:gd name="T57" fmla="*/ 0 h 210"/>
                            <a:gd name="T58" fmla="*/ 0 w 244"/>
                            <a:gd name="T59" fmla="*/ 0 h 21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4"/>
                            <a:gd name="T91" fmla="*/ 0 h 210"/>
                            <a:gd name="T92" fmla="*/ 244 w 244"/>
                            <a:gd name="T93" fmla="*/ 210 h 21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4" h="210">
                              <a:moveTo>
                                <a:pt x="238" y="16"/>
                              </a:moveTo>
                              <a:lnTo>
                                <a:pt x="223" y="7"/>
                              </a:lnTo>
                              <a:lnTo>
                                <a:pt x="202" y="1"/>
                              </a:lnTo>
                              <a:lnTo>
                                <a:pt x="183" y="0"/>
                              </a:lnTo>
                              <a:lnTo>
                                <a:pt x="165" y="1"/>
                              </a:lnTo>
                              <a:lnTo>
                                <a:pt x="144" y="7"/>
                              </a:lnTo>
                              <a:lnTo>
                                <a:pt x="122" y="14"/>
                              </a:lnTo>
                              <a:lnTo>
                                <a:pt x="101" y="25"/>
                              </a:lnTo>
                              <a:lnTo>
                                <a:pt x="79" y="37"/>
                              </a:lnTo>
                              <a:lnTo>
                                <a:pt x="57" y="54"/>
                              </a:lnTo>
                              <a:lnTo>
                                <a:pt x="33" y="78"/>
                              </a:lnTo>
                              <a:lnTo>
                                <a:pt x="20" y="101"/>
                              </a:lnTo>
                              <a:lnTo>
                                <a:pt x="11" y="120"/>
                              </a:lnTo>
                              <a:lnTo>
                                <a:pt x="5" y="141"/>
                              </a:lnTo>
                              <a:lnTo>
                                <a:pt x="0" y="162"/>
                              </a:lnTo>
                              <a:lnTo>
                                <a:pt x="3" y="182"/>
                              </a:lnTo>
                              <a:lnTo>
                                <a:pt x="11" y="197"/>
                              </a:lnTo>
                              <a:lnTo>
                                <a:pt x="27" y="203"/>
                              </a:lnTo>
                              <a:lnTo>
                                <a:pt x="45" y="209"/>
                              </a:lnTo>
                              <a:lnTo>
                                <a:pt x="66" y="210"/>
                              </a:lnTo>
                              <a:lnTo>
                                <a:pt x="94" y="206"/>
                              </a:lnTo>
                              <a:lnTo>
                                <a:pt x="122" y="194"/>
                              </a:lnTo>
                              <a:lnTo>
                                <a:pt x="150" y="179"/>
                              </a:lnTo>
                              <a:lnTo>
                                <a:pt x="178" y="156"/>
                              </a:lnTo>
                              <a:lnTo>
                                <a:pt x="201" y="133"/>
                              </a:lnTo>
                              <a:lnTo>
                                <a:pt x="221" y="108"/>
                              </a:lnTo>
                              <a:lnTo>
                                <a:pt x="236" y="83"/>
                              </a:lnTo>
                              <a:lnTo>
                                <a:pt x="242" y="59"/>
                              </a:lnTo>
                              <a:lnTo>
                                <a:pt x="244" y="34"/>
                              </a:lnTo>
                              <a:lnTo>
                                <a:pt x="238" y="16"/>
                              </a:lnTo>
                              <a:close/>
                            </a:path>
                          </a:pathLst>
                        </a:custGeom>
                        <a:solidFill>
                          <a:srgbClr val="A000A0"/>
                        </a:solidFill>
                        <a:ln w="3175">
                          <a:solidFill>
                            <a:srgbClr val="200020"/>
                          </a:solidFill>
                          <a:round/>
                          <a:headEnd/>
                          <a:tailEnd/>
                        </a:ln>
                      </p:spPr>
                      <p:txBody>
                        <a:bodyPr/>
                        <a:lstStyle/>
                        <a:p>
                          <a:endParaRPr lang="en-US"/>
                        </a:p>
                      </p:txBody>
                    </p:sp>
                    <p:sp>
                      <p:nvSpPr>
                        <p:cNvPr id="36245" name="Freeform 139">
                          <a:extLst>
                            <a:ext uri="{FF2B5EF4-FFF2-40B4-BE49-F238E27FC236}">
                              <a16:creationId xmlns:a16="http://schemas.microsoft.com/office/drawing/2014/main" id="{B6FF1493-42B7-400A-A4C5-2257A68B9314}"/>
                            </a:ext>
                          </a:extLst>
                        </p:cNvPr>
                        <p:cNvSpPr>
                          <a:spLocks/>
                        </p:cNvSpPr>
                        <p:nvPr/>
                      </p:nvSpPr>
                      <p:spPr bwMode="auto">
                        <a:xfrm>
                          <a:off x="2118" y="1669"/>
                          <a:ext cx="37" cy="31"/>
                        </a:xfrm>
                        <a:custGeom>
                          <a:avLst/>
                          <a:gdLst>
                            <a:gd name="T0" fmla="*/ 0 w 182"/>
                            <a:gd name="T1" fmla="*/ 0 h 155"/>
                            <a:gd name="T2" fmla="*/ 0 w 182"/>
                            <a:gd name="T3" fmla="*/ 0 h 155"/>
                            <a:gd name="T4" fmla="*/ 0 w 182"/>
                            <a:gd name="T5" fmla="*/ 0 h 155"/>
                            <a:gd name="T6" fmla="*/ 0 w 182"/>
                            <a:gd name="T7" fmla="*/ 0 h 155"/>
                            <a:gd name="T8" fmla="*/ 0 w 182"/>
                            <a:gd name="T9" fmla="*/ 0 h 155"/>
                            <a:gd name="T10" fmla="*/ 0 w 182"/>
                            <a:gd name="T11" fmla="*/ 0 h 155"/>
                            <a:gd name="T12" fmla="*/ 0 w 182"/>
                            <a:gd name="T13" fmla="*/ 0 h 155"/>
                            <a:gd name="T14" fmla="*/ 0 w 182"/>
                            <a:gd name="T15" fmla="*/ 0 h 155"/>
                            <a:gd name="T16" fmla="*/ 0 w 182"/>
                            <a:gd name="T17" fmla="*/ 0 h 155"/>
                            <a:gd name="T18" fmla="*/ 0 w 182"/>
                            <a:gd name="T19" fmla="*/ 0 h 155"/>
                            <a:gd name="T20" fmla="*/ 0 w 182"/>
                            <a:gd name="T21" fmla="*/ 0 h 155"/>
                            <a:gd name="T22" fmla="*/ 0 w 182"/>
                            <a:gd name="T23" fmla="*/ 0 h 155"/>
                            <a:gd name="T24" fmla="*/ 0 w 182"/>
                            <a:gd name="T25" fmla="*/ 0 h 155"/>
                            <a:gd name="T26" fmla="*/ 0 w 182"/>
                            <a:gd name="T27" fmla="*/ 0 h 155"/>
                            <a:gd name="T28" fmla="*/ 0 w 182"/>
                            <a:gd name="T29" fmla="*/ 0 h 155"/>
                            <a:gd name="T30" fmla="*/ 0 w 182"/>
                            <a:gd name="T31" fmla="*/ 0 h 155"/>
                            <a:gd name="T32" fmla="*/ 0 w 182"/>
                            <a:gd name="T33" fmla="*/ 0 h 155"/>
                            <a:gd name="T34" fmla="*/ 0 w 182"/>
                            <a:gd name="T35" fmla="*/ 0 h 155"/>
                            <a:gd name="T36" fmla="*/ 0 w 182"/>
                            <a:gd name="T37" fmla="*/ 0 h 155"/>
                            <a:gd name="T38" fmla="*/ 0 w 182"/>
                            <a:gd name="T39" fmla="*/ 0 h 155"/>
                            <a:gd name="T40" fmla="*/ 0 w 182"/>
                            <a:gd name="T41" fmla="*/ 0 h 155"/>
                            <a:gd name="T42" fmla="*/ 0 w 182"/>
                            <a:gd name="T43" fmla="*/ 0 h 155"/>
                            <a:gd name="T44" fmla="*/ 0 w 182"/>
                            <a:gd name="T45" fmla="*/ 0 h 155"/>
                            <a:gd name="T46" fmla="*/ 0 w 182"/>
                            <a:gd name="T47" fmla="*/ 0 h 155"/>
                            <a:gd name="T48" fmla="*/ 0 w 182"/>
                            <a:gd name="T49" fmla="*/ 0 h 155"/>
                            <a:gd name="T50" fmla="*/ 0 w 182"/>
                            <a:gd name="T51" fmla="*/ 0 h 155"/>
                            <a:gd name="T52" fmla="*/ 0 w 182"/>
                            <a:gd name="T53" fmla="*/ 0 h 155"/>
                            <a:gd name="T54" fmla="*/ 0 w 182"/>
                            <a:gd name="T55" fmla="*/ 0 h 155"/>
                            <a:gd name="T56" fmla="*/ 0 w 182"/>
                            <a:gd name="T57" fmla="*/ 0 h 155"/>
                            <a:gd name="T58" fmla="*/ 0 w 182"/>
                            <a:gd name="T59" fmla="*/ 0 h 15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2"/>
                            <a:gd name="T91" fmla="*/ 0 h 155"/>
                            <a:gd name="T92" fmla="*/ 182 w 182"/>
                            <a:gd name="T93" fmla="*/ 155 h 15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2" h="155">
                              <a:moveTo>
                                <a:pt x="178" y="11"/>
                              </a:moveTo>
                              <a:lnTo>
                                <a:pt x="167" y="4"/>
                              </a:lnTo>
                              <a:lnTo>
                                <a:pt x="152" y="0"/>
                              </a:lnTo>
                              <a:lnTo>
                                <a:pt x="137" y="0"/>
                              </a:lnTo>
                              <a:lnTo>
                                <a:pt x="124" y="0"/>
                              </a:lnTo>
                              <a:lnTo>
                                <a:pt x="108" y="4"/>
                              </a:lnTo>
                              <a:lnTo>
                                <a:pt x="91" y="9"/>
                              </a:lnTo>
                              <a:lnTo>
                                <a:pt x="76" y="18"/>
                              </a:lnTo>
                              <a:lnTo>
                                <a:pt x="60" y="27"/>
                              </a:lnTo>
                              <a:lnTo>
                                <a:pt x="42" y="39"/>
                              </a:lnTo>
                              <a:lnTo>
                                <a:pt x="25" y="57"/>
                              </a:lnTo>
                              <a:lnTo>
                                <a:pt x="15" y="74"/>
                              </a:lnTo>
                              <a:lnTo>
                                <a:pt x="9" y="89"/>
                              </a:lnTo>
                              <a:lnTo>
                                <a:pt x="3" y="104"/>
                              </a:lnTo>
                              <a:lnTo>
                                <a:pt x="0" y="120"/>
                              </a:lnTo>
                              <a:lnTo>
                                <a:pt x="2" y="134"/>
                              </a:lnTo>
                              <a:lnTo>
                                <a:pt x="9" y="147"/>
                              </a:lnTo>
                              <a:lnTo>
                                <a:pt x="21" y="151"/>
                              </a:lnTo>
                              <a:lnTo>
                                <a:pt x="33" y="155"/>
                              </a:lnTo>
                              <a:lnTo>
                                <a:pt x="49" y="155"/>
                              </a:lnTo>
                              <a:lnTo>
                                <a:pt x="70" y="153"/>
                              </a:lnTo>
                              <a:lnTo>
                                <a:pt x="91" y="144"/>
                              </a:lnTo>
                              <a:lnTo>
                                <a:pt x="113" y="132"/>
                              </a:lnTo>
                              <a:lnTo>
                                <a:pt x="133" y="116"/>
                              </a:lnTo>
                              <a:lnTo>
                                <a:pt x="151" y="99"/>
                              </a:lnTo>
                              <a:lnTo>
                                <a:pt x="165" y="80"/>
                              </a:lnTo>
                              <a:lnTo>
                                <a:pt x="177" y="62"/>
                              </a:lnTo>
                              <a:lnTo>
                                <a:pt x="181" y="43"/>
                              </a:lnTo>
                              <a:lnTo>
                                <a:pt x="182" y="25"/>
                              </a:lnTo>
                              <a:lnTo>
                                <a:pt x="178" y="11"/>
                              </a:lnTo>
                              <a:close/>
                            </a:path>
                          </a:pathLst>
                        </a:custGeom>
                        <a:solidFill>
                          <a:srgbClr val="600060"/>
                        </a:solidFill>
                        <a:ln w="3175">
                          <a:solidFill>
                            <a:srgbClr val="200020"/>
                          </a:solidFill>
                          <a:round/>
                          <a:headEnd/>
                          <a:tailEnd/>
                        </a:ln>
                      </p:spPr>
                      <p:txBody>
                        <a:bodyPr/>
                        <a:lstStyle/>
                        <a:p>
                          <a:endParaRPr lang="en-US"/>
                        </a:p>
                      </p:txBody>
                    </p:sp>
                  </p:grpSp>
                </p:grpSp>
              </p:grpSp>
              <p:grpSp>
                <p:nvGrpSpPr>
                  <p:cNvPr id="36229" name="Group 140">
                    <a:extLst>
                      <a:ext uri="{FF2B5EF4-FFF2-40B4-BE49-F238E27FC236}">
                        <a16:creationId xmlns:a16="http://schemas.microsoft.com/office/drawing/2014/main" id="{6E567506-B292-42BE-8CC8-2D042C1B7CF0}"/>
                      </a:ext>
                    </a:extLst>
                  </p:cNvPr>
                  <p:cNvGrpSpPr>
                    <a:grpSpLocks/>
                  </p:cNvGrpSpPr>
                  <p:nvPr/>
                </p:nvGrpSpPr>
                <p:grpSpPr bwMode="auto">
                  <a:xfrm>
                    <a:off x="2072" y="1578"/>
                    <a:ext cx="215" cy="151"/>
                    <a:chOff x="2072" y="1578"/>
                    <a:chExt cx="215" cy="151"/>
                  </a:xfrm>
                </p:grpSpPr>
                <p:grpSp>
                  <p:nvGrpSpPr>
                    <p:cNvPr id="36230" name="Group 141">
                      <a:extLst>
                        <a:ext uri="{FF2B5EF4-FFF2-40B4-BE49-F238E27FC236}">
                          <a16:creationId xmlns:a16="http://schemas.microsoft.com/office/drawing/2014/main" id="{8B934503-F93B-41C4-986A-516167079AC1}"/>
                        </a:ext>
                      </a:extLst>
                    </p:cNvPr>
                    <p:cNvGrpSpPr>
                      <a:grpSpLocks/>
                    </p:cNvGrpSpPr>
                    <p:nvPr/>
                  </p:nvGrpSpPr>
                  <p:grpSpPr bwMode="auto">
                    <a:xfrm>
                      <a:off x="2072" y="1578"/>
                      <a:ext cx="215" cy="140"/>
                      <a:chOff x="2072" y="1578"/>
                      <a:chExt cx="215" cy="140"/>
                    </a:xfrm>
                  </p:grpSpPr>
                  <p:sp>
                    <p:nvSpPr>
                      <p:cNvPr id="36234" name="Freeform 142">
                        <a:extLst>
                          <a:ext uri="{FF2B5EF4-FFF2-40B4-BE49-F238E27FC236}">
                            <a16:creationId xmlns:a16="http://schemas.microsoft.com/office/drawing/2014/main" id="{BEC521AA-F90C-4576-86D3-2550918D1C9B}"/>
                          </a:ext>
                        </a:extLst>
                      </p:cNvPr>
                      <p:cNvSpPr>
                        <a:spLocks/>
                      </p:cNvSpPr>
                      <p:nvPr/>
                    </p:nvSpPr>
                    <p:spPr bwMode="auto">
                      <a:xfrm>
                        <a:off x="2072" y="1578"/>
                        <a:ext cx="215" cy="140"/>
                      </a:xfrm>
                      <a:custGeom>
                        <a:avLst/>
                        <a:gdLst>
                          <a:gd name="T0" fmla="*/ 0 w 1073"/>
                          <a:gd name="T1" fmla="*/ 0 h 702"/>
                          <a:gd name="T2" fmla="*/ 0 w 1073"/>
                          <a:gd name="T3" fmla="*/ 0 h 702"/>
                          <a:gd name="T4" fmla="*/ 0 w 1073"/>
                          <a:gd name="T5" fmla="*/ 0 h 702"/>
                          <a:gd name="T6" fmla="*/ 0 w 1073"/>
                          <a:gd name="T7" fmla="*/ 0 h 702"/>
                          <a:gd name="T8" fmla="*/ 0 w 1073"/>
                          <a:gd name="T9" fmla="*/ 0 h 702"/>
                          <a:gd name="T10" fmla="*/ 0 w 1073"/>
                          <a:gd name="T11" fmla="*/ 0 h 702"/>
                          <a:gd name="T12" fmla="*/ 0 w 1073"/>
                          <a:gd name="T13" fmla="*/ 0 h 702"/>
                          <a:gd name="T14" fmla="*/ 0 w 1073"/>
                          <a:gd name="T15" fmla="*/ 0 h 702"/>
                          <a:gd name="T16" fmla="*/ 0 w 1073"/>
                          <a:gd name="T17" fmla="*/ 0 h 702"/>
                          <a:gd name="T18" fmla="*/ 0 w 1073"/>
                          <a:gd name="T19" fmla="*/ 0 h 702"/>
                          <a:gd name="T20" fmla="*/ 0 w 1073"/>
                          <a:gd name="T21" fmla="*/ 0 h 702"/>
                          <a:gd name="T22" fmla="*/ 0 w 1073"/>
                          <a:gd name="T23" fmla="*/ 0 h 702"/>
                          <a:gd name="T24" fmla="*/ 0 w 1073"/>
                          <a:gd name="T25" fmla="*/ 0 h 702"/>
                          <a:gd name="T26" fmla="*/ 0 w 1073"/>
                          <a:gd name="T27" fmla="*/ 0 h 702"/>
                          <a:gd name="T28" fmla="*/ 0 w 1073"/>
                          <a:gd name="T29" fmla="*/ 0 h 702"/>
                          <a:gd name="T30" fmla="*/ 0 w 1073"/>
                          <a:gd name="T31" fmla="*/ 0 h 702"/>
                          <a:gd name="T32" fmla="*/ 0 w 1073"/>
                          <a:gd name="T33" fmla="*/ 0 h 702"/>
                          <a:gd name="T34" fmla="*/ 0 w 1073"/>
                          <a:gd name="T35" fmla="*/ 0 h 702"/>
                          <a:gd name="T36" fmla="*/ 0 w 1073"/>
                          <a:gd name="T37" fmla="*/ 0 h 702"/>
                          <a:gd name="T38" fmla="*/ 0 w 1073"/>
                          <a:gd name="T39" fmla="*/ 0 h 702"/>
                          <a:gd name="T40" fmla="*/ 0 w 1073"/>
                          <a:gd name="T41" fmla="*/ 0 h 702"/>
                          <a:gd name="T42" fmla="*/ 0 w 1073"/>
                          <a:gd name="T43" fmla="*/ 0 h 702"/>
                          <a:gd name="T44" fmla="*/ 0 w 1073"/>
                          <a:gd name="T45" fmla="*/ 0 h 702"/>
                          <a:gd name="T46" fmla="*/ 0 w 1073"/>
                          <a:gd name="T47" fmla="*/ 0 h 702"/>
                          <a:gd name="T48" fmla="*/ 0 w 1073"/>
                          <a:gd name="T49" fmla="*/ 0 h 702"/>
                          <a:gd name="T50" fmla="*/ 0 w 1073"/>
                          <a:gd name="T51" fmla="*/ 0 h 702"/>
                          <a:gd name="T52" fmla="*/ 0 w 1073"/>
                          <a:gd name="T53" fmla="*/ 0 h 702"/>
                          <a:gd name="T54" fmla="*/ 0 w 1073"/>
                          <a:gd name="T55" fmla="*/ 0 h 702"/>
                          <a:gd name="T56" fmla="*/ 0 w 1073"/>
                          <a:gd name="T57" fmla="*/ 0 h 702"/>
                          <a:gd name="T58" fmla="*/ 0 w 1073"/>
                          <a:gd name="T59" fmla="*/ 0 h 702"/>
                          <a:gd name="T60" fmla="*/ 0 w 1073"/>
                          <a:gd name="T61" fmla="*/ 0 h 702"/>
                          <a:gd name="T62" fmla="*/ 0 w 1073"/>
                          <a:gd name="T63" fmla="*/ 0 h 702"/>
                          <a:gd name="T64" fmla="*/ 0 w 1073"/>
                          <a:gd name="T65" fmla="*/ 0 h 702"/>
                          <a:gd name="T66" fmla="*/ 0 w 1073"/>
                          <a:gd name="T67" fmla="*/ 0 h 702"/>
                          <a:gd name="T68" fmla="*/ 0 w 1073"/>
                          <a:gd name="T69" fmla="*/ 0 h 702"/>
                          <a:gd name="T70" fmla="*/ 0 w 1073"/>
                          <a:gd name="T71" fmla="*/ 0 h 702"/>
                          <a:gd name="T72" fmla="*/ 0 w 1073"/>
                          <a:gd name="T73" fmla="*/ 0 h 702"/>
                          <a:gd name="T74" fmla="*/ 0 w 1073"/>
                          <a:gd name="T75" fmla="*/ 0 h 702"/>
                          <a:gd name="T76" fmla="*/ 0 w 1073"/>
                          <a:gd name="T77" fmla="*/ 0 h 702"/>
                          <a:gd name="T78" fmla="*/ 0 w 1073"/>
                          <a:gd name="T79" fmla="*/ 0 h 702"/>
                          <a:gd name="T80" fmla="*/ 0 w 1073"/>
                          <a:gd name="T81" fmla="*/ 0 h 702"/>
                          <a:gd name="T82" fmla="*/ 0 w 1073"/>
                          <a:gd name="T83" fmla="*/ 0 h 702"/>
                          <a:gd name="T84" fmla="*/ 0 w 1073"/>
                          <a:gd name="T85" fmla="*/ 0 h 702"/>
                          <a:gd name="T86" fmla="*/ 0 w 1073"/>
                          <a:gd name="T87" fmla="*/ 0 h 702"/>
                          <a:gd name="T88" fmla="*/ 0 w 1073"/>
                          <a:gd name="T89" fmla="*/ 0 h 702"/>
                          <a:gd name="T90" fmla="*/ 0 w 1073"/>
                          <a:gd name="T91" fmla="*/ 0 h 702"/>
                          <a:gd name="T92" fmla="*/ 0 w 1073"/>
                          <a:gd name="T93" fmla="*/ 0 h 702"/>
                          <a:gd name="T94" fmla="*/ 0 w 1073"/>
                          <a:gd name="T95" fmla="*/ 0 h 702"/>
                          <a:gd name="T96" fmla="*/ 0 w 1073"/>
                          <a:gd name="T97" fmla="*/ 0 h 702"/>
                          <a:gd name="T98" fmla="*/ 0 w 1073"/>
                          <a:gd name="T99" fmla="*/ 0 h 702"/>
                          <a:gd name="T100" fmla="*/ 0 w 1073"/>
                          <a:gd name="T101" fmla="*/ 0 h 7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73"/>
                          <a:gd name="T154" fmla="*/ 0 h 702"/>
                          <a:gd name="T155" fmla="*/ 1073 w 1073"/>
                          <a:gd name="T156" fmla="*/ 702 h 7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73" h="702">
                            <a:moveTo>
                              <a:pt x="680" y="5"/>
                            </a:moveTo>
                            <a:lnTo>
                              <a:pt x="713" y="1"/>
                            </a:lnTo>
                            <a:lnTo>
                              <a:pt x="751" y="0"/>
                            </a:lnTo>
                            <a:lnTo>
                              <a:pt x="789" y="1"/>
                            </a:lnTo>
                            <a:lnTo>
                              <a:pt x="835" y="4"/>
                            </a:lnTo>
                            <a:lnTo>
                              <a:pt x="876" y="6"/>
                            </a:lnTo>
                            <a:lnTo>
                              <a:pt x="911" y="8"/>
                            </a:lnTo>
                            <a:lnTo>
                              <a:pt x="947" y="11"/>
                            </a:lnTo>
                            <a:lnTo>
                              <a:pt x="975" y="14"/>
                            </a:lnTo>
                            <a:lnTo>
                              <a:pt x="999" y="20"/>
                            </a:lnTo>
                            <a:lnTo>
                              <a:pt x="1019" y="27"/>
                            </a:lnTo>
                            <a:lnTo>
                              <a:pt x="1035" y="37"/>
                            </a:lnTo>
                            <a:lnTo>
                              <a:pt x="1046" y="46"/>
                            </a:lnTo>
                            <a:lnTo>
                              <a:pt x="1058" y="58"/>
                            </a:lnTo>
                            <a:lnTo>
                              <a:pt x="1065" y="69"/>
                            </a:lnTo>
                            <a:lnTo>
                              <a:pt x="1070" y="87"/>
                            </a:lnTo>
                            <a:lnTo>
                              <a:pt x="1073" y="102"/>
                            </a:lnTo>
                            <a:lnTo>
                              <a:pt x="1072" y="122"/>
                            </a:lnTo>
                            <a:lnTo>
                              <a:pt x="1067" y="142"/>
                            </a:lnTo>
                            <a:lnTo>
                              <a:pt x="1062" y="155"/>
                            </a:lnTo>
                            <a:lnTo>
                              <a:pt x="1054" y="167"/>
                            </a:lnTo>
                            <a:lnTo>
                              <a:pt x="1043" y="175"/>
                            </a:lnTo>
                            <a:lnTo>
                              <a:pt x="1034" y="181"/>
                            </a:lnTo>
                            <a:lnTo>
                              <a:pt x="1024" y="186"/>
                            </a:lnTo>
                            <a:lnTo>
                              <a:pt x="1008" y="188"/>
                            </a:lnTo>
                            <a:lnTo>
                              <a:pt x="985" y="187"/>
                            </a:lnTo>
                            <a:lnTo>
                              <a:pt x="961" y="186"/>
                            </a:lnTo>
                            <a:lnTo>
                              <a:pt x="935" y="188"/>
                            </a:lnTo>
                            <a:lnTo>
                              <a:pt x="913" y="189"/>
                            </a:lnTo>
                            <a:lnTo>
                              <a:pt x="886" y="190"/>
                            </a:lnTo>
                            <a:lnTo>
                              <a:pt x="860" y="190"/>
                            </a:lnTo>
                            <a:lnTo>
                              <a:pt x="832" y="188"/>
                            </a:lnTo>
                            <a:lnTo>
                              <a:pt x="801" y="188"/>
                            </a:lnTo>
                            <a:lnTo>
                              <a:pt x="771" y="186"/>
                            </a:lnTo>
                            <a:lnTo>
                              <a:pt x="745" y="188"/>
                            </a:lnTo>
                            <a:lnTo>
                              <a:pt x="714" y="190"/>
                            </a:lnTo>
                            <a:lnTo>
                              <a:pt x="682" y="192"/>
                            </a:lnTo>
                            <a:lnTo>
                              <a:pt x="655" y="198"/>
                            </a:lnTo>
                            <a:lnTo>
                              <a:pt x="627" y="207"/>
                            </a:lnTo>
                            <a:lnTo>
                              <a:pt x="600" y="216"/>
                            </a:lnTo>
                            <a:lnTo>
                              <a:pt x="570" y="227"/>
                            </a:lnTo>
                            <a:lnTo>
                              <a:pt x="541" y="238"/>
                            </a:lnTo>
                            <a:lnTo>
                              <a:pt x="517" y="248"/>
                            </a:lnTo>
                            <a:lnTo>
                              <a:pt x="489" y="259"/>
                            </a:lnTo>
                            <a:lnTo>
                              <a:pt x="467" y="272"/>
                            </a:lnTo>
                            <a:lnTo>
                              <a:pt x="447" y="283"/>
                            </a:lnTo>
                            <a:lnTo>
                              <a:pt x="426" y="295"/>
                            </a:lnTo>
                            <a:lnTo>
                              <a:pt x="404" y="308"/>
                            </a:lnTo>
                            <a:lnTo>
                              <a:pt x="387" y="324"/>
                            </a:lnTo>
                            <a:lnTo>
                              <a:pt x="366" y="346"/>
                            </a:lnTo>
                            <a:lnTo>
                              <a:pt x="350" y="365"/>
                            </a:lnTo>
                            <a:lnTo>
                              <a:pt x="335" y="381"/>
                            </a:lnTo>
                            <a:lnTo>
                              <a:pt x="319" y="403"/>
                            </a:lnTo>
                            <a:lnTo>
                              <a:pt x="307" y="424"/>
                            </a:lnTo>
                            <a:lnTo>
                              <a:pt x="295" y="448"/>
                            </a:lnTo>
                            <a:lnTo>
                              <a:pt x="283" y="470"/>
                            </a:lnTo>
                            <a:lnTo>
                              <a:pt x="273" y="494"/>
                            </a:lnTo>
                            <a:lnTo>
                              <a:pt x="268" y="517"/>
                            </a:lnTo>
                            <a:lnTo>
                              <a:pt x="262" y="539"/>
                            </a:lnTo>
                            <a:lnTo>
                              <a:pt x="258" y="564"/>
                            </a:lnTo>
                            <a:lnTo>
                              <a:pt x="255" y="587"/>
                            </a:lnTo>
                            <a:lnTo>
                              <a:pt x="252" y="617"/>
                            </a:lnTo>
                            <a:lnTo>
                              <a:pt x="251" y="645"/>
                            </a:lnTo>
                            <a:lnTo>
                              <a:pt x="250" y="672"/>
                            </a:lnTo>
                            <a:lnTo>
                              <a:pt x="248" y="702"/>
                            </a:lnTo>
                            <a:lnTo>
                              <a:pt x="5" y="700"/>
                            </a:lnTo>
                            <a:lnTo>
                              <a:pt x="1" y="675"/>
                            </a:lnTo>
                            <a:lnTo>
                              <a:pt x="0" y="651"/>
                            </a:lnTo>
                            <a:lnTo>
                              <a:pt x="2" y="623"/>
                            </a:lnTo>
                            <a:lnTo>
                              <a:pt x="5" y="589"/>
                            </a:lnTo>
                            <a:lnTo>
                              <a:pt x="8" y="558"/>
                            </a:lnTo>
                            <a:lnTo>
                              <a:pt x="11" y="533"/>
                            </a:lnTo>
                            <a:lnTo>
                              <a:pt x="17" y="509"/>
                            </a:lnTo>
                            <a:lnTo>
                              <a:pt x="23" y="485"/>
                            </a:lnTo>
                            <a:lnTo>
                              <a:pt x="33" y="457"/>
                            </a:lnTo>
                            <a:lnTo>
                              <a:pt x="42" y="430"/>
                            </a:lnTo>
                            <a:lnTo>
                              <a:pt x="51" y="407"/>
                            </a:lnTo>
                            <a:lnTo>
                              <a:pt x="62" y="384"/>
                            </a:lnTo>
                            <a:lnTo>
                              <a:pt x="73" y="360"/>
                            </a:lnTo>
                            <a:lnTo>
                              <a:pt x="86" y="339"/>
                            </a:lnTo>
                            <a:lnTo>
                              <a:pt x="100" y="315"/>
                            </a:lnTo>
                            <a:lnTo>
                              <a:pt x="117" y="290"/>
                            </a:lnTo>
                            <a:lnTo>
                              <a:pt x="134" y="265"/>
                            </a:lnTo>
                            <a:lnTo>
                              <a:pt x="151" y="244"/>
                            </a:lnTo>
                            <a:lnTo>
                              <a:pt x="170" y="219"/>
                            </a:lnTo>
                            <a:lnTo>
                              <a:pt x="190" y="200"/>
                            </a:lnTo>
                            <a:lnTo>
                              <a:pt x="215" y="179"/>
                            </a:lnTo>
                            <a:lnTo>
                              <a:pt x="240" y="159"/>
                            </a:lnTo>
                            <a:lnTo>
                              <a:pt x="266" y="137"/>
                            </a:lnTo>
                            <a:lnTo>
                              <a:pt x="291" y="120"/>
                            </a:lnTo>
                            <a:lnTo>
                              <a:pt x="315" y="103"/>
                            </a:lnTo>
                            <a:lnTo>
                              <a:pt x="338" y="90"/>
                            </a:lnTo>
                            <a:lnTo>
                              <a:pt x="362" y="77"/>
                            </a:lnTo>
                            <a:lnTo>
                              <a:pt x="384" y="64"/>
                            </a:lnTo>
                            <a:lnTo>
                              <a:pt x="410" y="52"/>
                            </a:lnTo>
                            <a:lnTo>
                              <a:pt x="438" y="43"/>
                            </a:lnTo>
                            <a:lnTo>
                              <a:pt x="469" y="36"/>
                            </a:lnTo>
                            <a:lnTo>
                              <a:pt x="501" y="29"/>
                            </a:lnTo>
                            <a:lnTo>
                              <a:pt x="533" y="24"/>
                            </a:lnTo>
                            <a:lnTo>
                              <a:pt x="572" y="19"/>
                            </a:lnTo>
                            <a:lnTo>
                              <a:pt x="611" y="14"/>
                            </a:lnTo>
                            <a:lnTo>
                              <a:pt x="645" y="9"/>
                            </a:lnTo>
                            <a:lnTo>
                              <a:pt x="680" y="5"/>
                            </a:lnTo>
                            <a:close/>
                          </a:path>
                        </a:pathLst>
                      </a:custGeom>
                      <a:solidFill>
                        <a:srgbClr val="800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6235" name="Group 143">
                        <a:extLst>
                          <a:ext uri="{FF2B5EF4-FFF2-40B4-BE49-F238E27FC236}">
                            <a16:creationId xmlns:a16="http://schemas.microsoft.com/office/drawing/2014/main" id="{9CC9E357-8A5E-43CA-95D5-6EBE9CF95628}"/>
                          </a:ext>
                        </a:extLst>
                      </p:cNvPr>
                      <p:cNvGrpSpPr>
                        <a:grpSpLocks/>
                      </p:cNvGrpSpPr>
                      <p:nvPr/>
                    </p:nvGrpSpPr>
                    <p:grpSpPr bwMode="auto">
                      <a:xfrm>
                        <a:off x="2089" y="1587"/>
                        <a:ext cx="198" cy="131"/>
                        <a:chOff x="2089" y="1587"/>
                        <a:chExt cx="198" cy="131"/>
                      </a:xfrm>
                    </p:grpSpPr>
                    <p:grpSp>
                      <p:nvGrpSpPr>
                        <p:cNvPr id="36236" name="Group 144">
                          <a:extLst>
                            <a:ext uri="{FF2B5EF4-FFF2-40B4-BE49-F238E27FC236}">
                              <a16:creationId xmlns:a16="http://schemas.microsoft.com/office/drawing/2014/main" id="{EF155D6B-991A-42E8-942B-77881257C14A}"/>
                            </a:ext>
                          </a:extLst>
                        </p:cNvPr>
                        <p:cNvGrpSpPr>
                          <a:grpSpLocks/>
                        </p:cNvGrpSpPr>
                        <p:nvPr/>
                      </p:nvGrpSpPr>
                      <p:grpSpPr bwMode="auto">
                        <a:xfrm>
                          <a:off x="2110" y="1599"/>
                          <a:ext cx="177" cy="119"/>
                          <a:chOff x="2110" y="1599"/>
                          <a:chExt cx="177" cy="119"/>
                        </a:xfrm>
                      </p:grpSpPr>
                      <p:sp>
                        <p:nvSpPr>
                          <p:cNvPr id="36238" name="Freeform 145">
                            <a:extLst>
                              <a:ext uri="{FF2B5EF4-FFF2-40B4-BE49-F238E27FC236}">
                                <a16:creationId xmlns:a16="http://schemas.microsoft.com/office/drawing/2014/main" id="{92B5A88F-1F83-42EB-9FDA-C78F258E5FBE}"/>
                              </a:ext>
                            </a:extLst>
                          </p:cNvPr>
                          <p:cNvSpPr>
                            <a:spLocks/>
                          </p:cNvSpPr>
                          <p:nvPr/>
                        </p:nvSpPr>
                        <p:spPr bwMode="auto">
                          <a:xfrm>
                            <a:off x="2110" y="1599"/>
                            <a:ext cx="177" cy="111"/>
                          </a:xfrm>
                          <a:custGeom>
                            <a:avLst/>
                            <a:gdLst>
                              <a:gd name="T0" fmla="*/ 0 w 883"/>
                              <a:gd name="T1" fmla="*/ 0 h 559"/>
                              <a:gd name="T2" fmla="*/ 0 w 883"/>
                              <a:gd name="T3" fmla="*/ 0 h 559"/>
                              <a:gd name="T4" fmla="*/ 0 w 883"/>
                              <a:gd name="T5" fmla="*/ 0 h 559"/>
                              <a:gd name="T6" fmla="*/ 0 w 883"/>
                              <a:gd name="T7" fmla="*/ 0 h 559"/>
                              <a:gd name="T8" fmla="*/ 0 w 883"/>
                              <a:gd name="T9" fmla="*/ 0 h 559"/>
                              <a:gd name="T10" fmla="*/ 0 w 883"/>
                              <a:gd name="T11" fmla="*/ 0 h 559"/>
                              <a:gd name="T12" fmla="*/ 0 w 883"/>
                              <a:gd name="T13" fmla="*/ 0 h 559"/>
                              <a:gd name="T14" fmla="*/ 0 w 883"/>
                              <a:gd name="T15" fmla="*/ 0 h 559"/>
                              <a:gd name="T16" fmla="*/ 0 w 883"/>
                              <a:gd name="T17" fmla="*/ 0 h 559"/>
                              <a:gd name="T18" fmla="*/ 0 w 883"/>
                              <a:gd name="T19" fmla="*/ 0 h 559"/>
                              <a:gd name="T20" fmla="*/ 0 w 883"/>
                              <a:gd name="T21" fmla="*/ 0 h 559"/>
                              <a:gd name="T22" fmla="*/ 0 w 883"/>
                              <a:gd name="T23" fmla="*/ 0 h 559"/>
                              <a:gd name="T24" fmla="*/ 0 w 883"/>
                              <a:gd name="T25" fmla="*/ 0 h 559"/>
                              <a:gd name="T26" fmla="*/ 0 w 883"/>
                              <a:gd name="T27" fmla="*/ 0 h 559"/>
                              <a:gd name="T28" fmla="*/ 0 w 883"/>
                              <a:gd name="T29" fmla="*/ 0 h 559"/>
                              <a:gd name="T30" fmla="*/ 0 w 883"/>
                              <a:gd name="T31" fmla="*/ 0 h 559"/>
                              <a:gd name="T32" fmla="*/ 0 w 883"/>
                              <a:gd name="T33" fmla="*/ 0 h 559"/>
                              <a:gd name="T34" fmla="*/ 0 w 883"/>
                              <a:gd name="T35" fmla="*/ 0 h 559"/>
                              <a:gd name="T36" fmla="*/ 0 w 883"/>
                              <a:gd name="T37" fmla="*/ 0 h 559"/>
                              <a:gd name="T38" fmla="*/ 0 w 883"/>
                              <a:gd name="T39" fmla="*/ 0 h 559"/>
                              <a:gd name="T40" fmla="*/ 0 w 883"/>
                              <a:gd name="T41" fmla="*/ 0 h 559"/>
                              <a:gd name="T42" fmla="*/ 0 w 883"/>
                              <a:gd name="T43" fmla="*/ 0 h 559"/>
                              <a:gd name="T44" fmla="*/ 0 w 883"/>
                              <a:gd name="T45" fmla="*/ 0 h 559"/>
                              <a:gd name="T46" fmla="*/ 0 w 883"/>
                              <a:gd name="T47" fmla="*/ 0 h 559"/>
                              <a:gd name="T48" fmla="*/ 0 w 883"/>
                              <a:gd name="T49" fmla="*/ 0 h 559"/>
                              <a:gd name="T50" fmla="*/ 0 w 883"/>
                              <a:gd name="T51" fmla="*/ 0 h 559"/>
                              <a:gd name="T52" fmla="*/ 0 w 883"/>
                              <a:gd name="T53" fmla="*/ 0 h 559"/>
                              <a:gd name="T54" fmla="*/ 0 w 883"/>
                              <a:gd name="T55" fmla="*/ 0 h 559"/>
                              <a:gd name="T56" fmla="*/ 0 w 883"/>
                              <a:gd name="T57" fmla="*/ 0 h 559"/>
                              <a:gd name="T58" fmla="*/ 0 w 883"/>
                              <a:gd name="T59" fmla="*/ 0 h 559"/>
                              <a:gd name="T60" fmla="*/ 0 w 883"/>
                              <a:gd name="T61" fmla="*/ 0 h 559"/>
                              <a:gd name="T62" fmla="*/ 0 w 883"/>
                              <a:gd name="T63" fmla="*/ 0 h 559"/>
                              <a:gd name="T64" fmla="*/ 0 w 883"/>
                              <a:gd name="T65" fmla="*/ 0 h 559"/>
                              <a:gd name="T66" fmla="*/ 0 w 883"/>
                              <a:gd name="T67" fmla="*/ 0 h 559"/>
                              <a:gd name="T68" fmla="*/ 0 w 883"/>
                              <a:gd name="T69" fmla="*/ 0 h 559"/>
                              <a:gd name="T70" fmla="*/ 0 w 883"/>
                              <a:gd name="T71" fmla="*/ 0 h 559"/>
                              <a:gd name="T72" fmla="*/ 0 w 883"/>
                              <a:gd name="T73" fmla="*/ 0 h 559"/>
                              <a:gd name="T74" fmla="*/ 0 w 883"/>
                              <a:gd name="T75" fmla="*/ 0 h 559"/>
                              <a:gd name="T76" fmla="*/ 0 w 883"/>
                              <a:gd name="T77" fmla="*/ 0 h 559"/>
                              <a:gd name="T78" fmla="*/ 0 w 883"/>
                              <a:gd name="T79" fmla="*/ 0 h 559"/>
                              <a:gd name="T80" fmla="*/ 0 w 883"/>
                              <a:gd name="T81" fmla="*/ 0 h 559"/>
                              <a:gd name="T82" fmla="*/ 0 w 883"/>
                              <a:gd name="T83" fmla="*/ 0 h 559"/>
                              <a:gd name="T84" fmla="*/ 0 w 883"/>
                              <a:gd name="T85" fmla="*/ 0 h 559"/>
                              <a:gd name="T86" fmla="*/ 0 w 883"/>
                              <a:gd name="T87" fmla="*/ 0 h 559"/>
                              <a:gd name="T88" fmla="*/ 0 w 883"/>
                              <a:gd name="T89" fmla="*/ 0 h 55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83"/>
                              <a:gd name="T136" fmla="*/ 0 h 559"/>
                              <a:gd name="T137" fmla="*/ 883 w 883"/>
                              <a:gd name="T138" fmla="*/ 559 h 55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83" h="559">
                                <a:moveTo>
                                  <a:pt x="450" y="11"/>
                                </a:moveTo>
                                <a:lnTo>
                                  <a:pt x="463" y="8"/>
                                </a:lnTo>
                                <a:lnTo>
                                  <a:pt x="490" y="5"/>
                                </a:lnTo>
                                <a:lnTo>
                                  <a:pt x="522" y="3"/>
                                </a:lnTo>
                                <a:lnTo>
                                  <a:pt x="552" y="1"/>
                                </a:lnTo>
                                <a:lnTo>
                                  <a:pt x="580" y="2"/>
                                </a:lnTo>
                                <a:lnTo>
                                  <a:pt x="610" y="3"/>
                                </a:lnTo>
                                <a:lnTo>
                                  <a:pt x="641" y="4"/>
                                </a:lnTo>
                                <a:lnTo>
                                  <a:pt x="669" y="6"/>
                                </a:lnTo>
                                <a:lnTo>
                                  <a:pt x="699" y="4"/>
                                </a:lnTo>
                                <a:lnTo>
                                  <a:pt x="727" y="3"/>
                                </a:lnTo>
                                <a:lnTo>
                                  <a:pt x="760" y="1"/>
                                </a:lnTo>
                                <a:lnTo>
                                  <a:pt x="791" y="0"/>
                                </a:lnTo>
                                <a:lnTo>
                                  <a:pt x="816" y="1"/>
                                </a:lnTo>
                                <a:lnTo>
                                  <a:pt x="840" y="2"/>
                                </a:lnTo>
                                <a:lnTo>
                                  <a:pt x="866" y="3"/>
                                </a:lnTo>
                                <a:lnTo>
                                  <a:pt x="883" y="6"/>
                                </a:lnTo>
                                <a:lnTo>
                                  <a:pt x="881" y="20"/>
                                </a:lnTo>
                                <a:lnTo>
                                  <a:pt x="878" y="32"/>
                                </a:lnTo>
                                <a:lnTo>
                                  <a:pt x="875" y="43"/>
                                </a:lnTo>
                                <a:lnTo>
                                  <a:pt x="811" y="44"/>
                                </a:lnTo>
                                <a:lnTo>
                                  <a:pt x="795" y="46"/>
                                </a:lnTo>
                                <a:lnTo>
                                  <a:pt x="773" y="45"/>
                                </a:lnTo>
                                <a:lnTo>
                                  <a:pt x="748" y="44"/>
                                </a:lnTo>
                                <a:lnTo>
                                  <a:pt x="723" y="46"/>
                                </a:lnTo>
                                <a:lnTo>
                                  <a:pt x="700" y="48"/>
                                </a:lnTo>
                                <a:lnTo>
                                  <a:pt x="673" y="49"/>
                                </a:lnTo>
                                <a:lnTo>
                                  <a:pt x="649" y="49"/>
                                </a:lnTo>
                                <a:lnTo>
                                  <a:pt x="620" y="46"/>
                                </a:lnTo>
                                <a:lnTo>
                                  <a:pt x="589" y="46"/>
                                </a:lnTo>
                                <a:lnTo>
                                  <a:pt x="560" y="44"/>
                                </a:lnTo>
                                <a:lnTo>
                                  <a:pt x="532" y="46"/>
                                </a:lnTo>
                                <a:lnTo>
                                  <a:pt x="502" y="49"/>
                                </a:lnTo>
                                <a:lnTo>
                                  <a:pt x="470" y="51"/>
                                </a:lnTo>
                                <a:lnTo>
                                  <a:pt x="442" y="57"/>
                                </a:lnTo>
                                <a:lnTo>
                                  <a:pt x="415" y="66"/>
                                </a:lnTo>
                                <a:lnTo>
                                  <a:pt x="387" y="75"/>
                                </a:lnTo>
                                <a:lnTo>
                                  <a:pt x="357" y="86"/>
                                </a:lnTo>
                                <a:lnTo>
                                  <a:pt x="329" y="96"/>
                                </a:lnTo>
                                <a:lnTo>
                                  <a:pt x="304" y="106"/>
                                </a:lnTo>
                                <a:lnTo>
                                  <a:pt x="277" y="117"/>
                                </a:lnTo>
                                <a:lnTo>
                                  <a:pt x="255" y="130"/>
                                </a:lnTo>
                                <a:lnTo>
                                  <a:pt x="235" y="140"/>
                                </a:lnTo>
                                <a:lnTo>
                                  <a:pt x="214" y="152"/>
                                </a:lnTo>
                                <a:lnTo>
                                  <a:pt x="193" y="165"/>
                                </a:lnTo>
                                <a:lnTo>
                                  <a:pt x="175" y="181"/>
                                </a:lnTo>
                                <a:lnTo>
                                  <a:pt x="155" y="203"/>
                                </a:lnTo>
                                <a:lnTo>
                                  <a:pt x="139" y="222"/>
                                </a:lnTo>
                                <a:lnTo>
                                  <a:pt x="123" y="238"/>
                                </a:lnTo>
                                <a:lnTo>
                                  <a:pt x="108" y="260"/>
                                </a:lnTo>
                                <a:lnTo>
                                  <a:pt x="96" y="281"/>
                                </a:lnTo>
                                <a:lnTo>
                                  <a:pt x="83" y="305"/>
                                </a:lnTo>
                                <a:lnTo>
                                  <a:pt x="71" y="328"/>
                                </a:lnTo>
                                <a:lnTo>
                                  <a:pt x="62" y="351"/>
                                </a:lnTo>
                                <a:lnTo>
                                  <a:pt x="56" y="375"/>
                                </a:lnTo>
                                <a:lnTo>
                                  <a:pt x="50" y="398"/>
                                </a:lnTo>
                                <a:lnTo>
                                  <a:pt x="45" y="421"/>
                                </a:lnTo>
                                <a:lnTo>
                                  <a:pt x="42" y="444"/>
                                </a:lnTo>
                                <a:lnTo>
                                  <a:pt x="39" y="474"/>
                                </a:lnTo>
                                <a:lnTo>
                                  <a:pt x="38" y="502"/>
                                </a:lnTo>
                                <a:lnTo>
                                  <a:pt x="37" y="529"/>
                                </a:lnTo>
                                <a:lnTo>
                                  <a:pt x="35" y="559"/>
                                </a:lnTo>
                                <a:lnTo>
                                  <a:pt x="8" y="553"/>
                                </a:lnTo>
                                <a:lnTo>
                                  <a:pt x="5" y="525"/>
                                </a:lnTo>
                                <a:lnTo>
                                  <a:pt x="3" y="501"/>
                                </a:lnTo>
                                <a:lnTo>
                                  <a:pt x="0" y="475"/>
                                </a:lnTo>
                                <a:lnTo>
                                  <a:pt x="1" y="444"/>
                                </a:lnTo>
                                <a:lnTo>
                                  <a:pt x="4" y="415"/>
                                </a:lnTo>
                                <a:lnTo>
                                  <a:pt x="10" y="380"/>
                                </a:lnTo>
                                <a:lnTo>
                                  <a:pt x="15" y="355"/>
                                </a:lnTo>
                                <a:lnTo>
                                  <a:pt x="23" y="329"/>
                                </a:lnTo>
                                <a:lnTo>
                                  <a:pt x="31" y="305"/>
                                </a:lnTo>
                                <a:lnTo>
                                  <a:pt x="41" y="283"/>
                                </a:lnTo>
                                <a:lnTo>
                                  <a:pt x="54" y="262"/>
                                </a:lnTo>
                                <a:lnTo>
                                  <a:pt x="68" y="238"/>
                                </a:lnTo>
                                <a:lnTo>
                                  <a:pt x="85" y="215"/>
                                </a:lnTo>
                                <a:lnTo>
                                  <a:pt x="103" y="193"/>
                                </a:lnTo>
                                <a:lnTo>
                                  <a:pt x="122" y="173"/>
                                </a:lnTo>
                                <a:lnTo>
                                  <a:pt x="142" y="151"/>
                                </a:lnTo>
                                <a:lnTo>
                                  <a:pt x="163" y="132"/>
                                </a:lnTo>
                                <a:lnTo>
                                  <a:pt x="186" y="114"/>
                                </a:lnTo>
                                <a:lnTo>
                                  <a:pt x="211" y="99"/>
                                </a:lnTo>
                                <a:lnTo>
                                  <a:pt x="239" y="85"/>
                                </a:lnTo>
                                <a:lnTo>
                                  <a:pt x="270" y="69"/>
                                </a:lnTo>
                                <a:lnTo>
                                  <a:pt x="300" y="59"/>
                                </a:lnTo>
                                <a:lnTo>
                                  <a:pt x="332" y="46"/>
                                </a:lnTo>
                                <a:lnTo>
                                  <a:pt x="367" y="34"/>
                                </a:lnTo>
                                <a:lnTo>
                                  <a:pt x="396" y="24"/>
                                </a:lnTo>
                                <a:lnTo>
                                  <a:pt x="426" y="16"/>
                                </a:lnTo>
                                <a:lnTo>
                                  <a:pt x="450" y="11"/>
                                </a:lnTo>
                                <a:close/>
                              </a:path>
                            </a:pathLst>
                          </a:custGeom>
                          <a:solidFill>
                            <a:srgbClr val="C00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39" name="Freeform 146">
                            <a:extLst>
                              <a:ext uri="{FF2B5EF4-FFF2-40B4-BE49-F238E27FC236}">
                                <a16:creationId xmlns:a16="http://schemas.microsoft.com/office/drawing/2014/main" id="{AC7EB422-9A56-451E-BB44-0CE054BF251E}"/>
                              </a:ext>
                            </a:extLst>
                          </p:cNvPr>
                          <p:cNvSpPr>
                            <a:spLocks/>
                          </p:cNvSpPr>
                          <p:nvPr/>
                        </p:nvSpPr>
                        <p:spPr bwMode="auto">
                          <a:xfrm>
                            <a:off x="2115" y="1606"/>
                            <a:ext cx="170" cy="112"/>
                          </a:xfrm>
                          <a:custGeom>
                            <a:avLst/>
                            <a:gdLst>
                              <a:gd name="T0" fmla="*/ 0 w 854"/>
                              <a:gd name="T1" fmla="*/ 0 h 560"/>
                              <a:gd name="T2" fmla="*/ 0 w 854"/>
                              <a:gd name="T3" fmla="*/ 0 h 560"/>
                              <a:gd name="T4" fmla="*/ 0 w 854"/>
                              <a:gd name="T5" fmla="*/ 0 h 560"/>
                              <a:gd name="T6" fmla="*/ 0 w 854"/>
                              <a:gd name="T7" fmla="*/ 0 h 560"/>
                              <a:gd name="T8" fmla="*/ 0 w 854"/>
                              <a:gd name="T9" fmla="*/ 0 h 560"/>
                              <a:gd name="T10" fmla="*/ 0 w 854"/>
                              <a:gd name="T11" fmla="*/ 0 h 560"/>
                              <a:gd name="T12" fmla="*/ 0 w 854"/>
                              <a:gd name="T13" fmla="*/ 0 h 560"/>
                              <a:gd name="T14" fmla="*/ 0 w 854"/>
                              <a:gd name="T15" fmla="*/ 0 h 560"/>
                              <a:gd name="T16" fmla="*/ 0 w 854"/>
                              <a:gd name="T17" fmla="*/ 0 h 560"/>
                              <a:gd name="T18" fmla="*/ 0 w 854"/>
                              <a:gd name="T19" fmla="*/ 0 h 560"/>
                              <a:gd name="T20" fmla="*/ 0 w 854"/>
                              <a:gd name="T21" fmla="*/ 0 h 560"/>
                              <a:gd name="T22" fmla="*/ 0 w 854"/>
                              <a:gd name="T23" fmla="*/ 0 h 560"/>
                              <a:gd name="T24" fmla="*/ 0 w 854"/>
                              <a:gd name="T25" fmla="*/ 0 h 560"/>
                              <a:gd name="T26" fmla="*/ 0 w 854"/>
                              <a:gd name="T27" fmla="*/ 0 h 560"/>
                              <a:gd name="T28" fmla="*/ 0 w 854"/>
                              <a:gd name="T29" fmla="*/ 0 h 560"/>
                              <a:gd name="T30" fmla="*/ 0 w 854"/>
                              <a:gd name="T31" fmla="*/ 0 h 560"/>
                              <a:gd name="T32" fmla="*/ 0 w 854"/>
                              <a:gd name="T33" fmla="*/ 0 h 560"/>
                              <a:gd name="T34" fmla="*/ 0 w 854"/>
                              <a:gd name="T35" fmla="*/ 0 h 560"/>
                              <a:gd name="T36" fmla="*/ 0 w 854"/>
                              <a:gd name="T37" fmla="*/ 0 h 560"/>
                              <a:gd name="T38" fmla="*/ 0 w 854"/>
                              <a:gd name="T39" fmla="*/ 0 h 560"/>
                              <a:gd name="T40" fmla="*/ 0 w 854"/>
                              <a:gd name="T41" fmla="*/ 0 h 560"/>
                              <a:gd name="T42" fmla="*/ 0 w 854"/>
                              <a:gd name="T43" fmla="*/ 0 h 560"/>
                              <a:gd name="T44" fmla="*/ 0 w 854"/>
                              <a:gd name="T45" fmla="*/ 0 h 560"/>
                              <a:gd name="T46" fmla="*/ 0 w 854"/>
                              <a:gd name="T47" fmla="*/ 0 h 560"/>
                              <a:gd name="T48" fmla="*/ 0 w 854"/>
                              <a:gd name="T49" fmla="*/ 0 h 560"/>
                              <a:gd name="T50" fmla="*/ 0 w 854"/>
                              <a:gd name="T51" fmla="*/ 0 h 560"/>
                              <a:gd name="T52" fmla="*/ 0 w 854"/>
                              <a:gd name="T53" fmla="*/ 0 h 560"/>
                              <a:gd name="T54" fmla="*/ 0 w 854"/>
                              <a:gd name="T55" fmla="*/ 0 h 560"/>
                              <a:gd name="T56" fmla="*/ 0 w 854"/>
                              <a:gd name="T57" fmla="*/ 0 h 560"/>
                              <a:gd name="T58" fmla="*/ 0 w 854"/>
                              <a:gd name="T59" fmla="*/ 0 h 560"/>
                              <a:gd name="T60" fmla="*/ 0 w 854"/>
                              <a:gd name="T61" fmla="*/ 0 h 560"/>
                              <a:gd name="T62" fmla="*/ 0 w 854"/>
                              <a:gd name="T63" fmla="*/ 0 h 560"/>
                              <a:gd name="T64" fmla="*/ 0 w 854"/>
                              <a:gd name="T65" fmla="*/ 0 h 560"/>
                              <a:gd name="T66" fmla="*/ 0 w 854"/>
                              <a:gd name="T67" fmla="*/ 0 h 560"/>
                              <a:gd name="T68" fmla="*/ 0 w 854"/>
                              <a:gd name="T69" fmla="*/ 0 h 560"/>
                              <a:gd name="T70" fmla="*/ 0 w 854"/>
                              <a:gd name="T71" fmla="*/ 0 h 560"/>
                              <a:gd name="T72" fmla="*/ 0 w 854"/>
                              <a:gd name="T73" fmla="*/ 0 h 560"/>
                              <a:gd name="T74" fmla="*/ 0 w 854"/>
                              <a:gd name="T75" fmla="*/ 0 h 560"/>
                              <a:gd name="T76" fmla="*/ 0 w 854"/>
                              <a:gd name="T77" fmla="*/ 0 h 560"/>
                              <a:gd name="T78" fmla="*/ 0 w 854"/>
                              <a:gd name="T79" fmla="*/ 0 h 560"/>
                              <a:gd name="T80" fmla="*/ 0 w 854"/>
                              <a:gd name="T81" fmla="*/ 0 h 560"/>
                              <a:gd name="T82" fmla="*/ 0 w 854"/>
                              <a:gd name="T83" fmla="*/ 0 h 560"/>
                              <a:gd name="T84" fmla="*/ 0 w 854"/>
                              <a:gd name="T85" fmla="*/ 0 h 560"/>
                              <a:gd name="T86" fmla="*/ 0 w 854"/>
                              <a:gd name="T87" fmla="*/ 0 h 560"/>
                              <a:gd name="T88" fmla="*/ 0 w 854"/>
                              <a:gd name="T89" fmla="*/ 0 h 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4"/>
                              <a:gd name="T136" fmla="*/ 0 h 560"/>
                              <a:gd name="T137" fmla="*/ 854 w 854"/>
                              <a:gd name="T138" fmla="*/ 560 h 5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4" h="560">
                                <a:moveTo>
                                  <a:pt x="450" y="12"/>
                                </a:moveTo>
                                <a:lnTo>
                                  <a:pt x="462" y="8"/>
                                </a:lnTo>
                                <a:lnTo>
                                  <a:pt x="490" y="6"/>
                                </a:lnTo>
                                <a:lnTo>
                                  <a:pt x="522" y="4"/>
                                </a:lnTo>
                                <a:lnTo>
                                  <a:pt x="550" y="2"/>
                                </a:lnTo>
                                <a:lnTo>
                                  <a:pt x="580" y="3"/>
                                </a:lnTo>
                                <a:lnTo>
                                  <a:pt x="610" y="4"/>
                                </a:lnTo>
                                <a:lnTo>
                                  <a:pt x="640" y="5"/>
                                </a:lnTo>
                                <a:lnTo>
                                  <a:pt x="669" y="7"/>
                                </a:lnTo>
                                <a:lnTo>
                                  <a:pt x="698" y="5"/>
                                </a:lnTo>
                                <a:lnTo>
                                  <a:pt x="726" y="4"/>
                                </a:lnTo>
                                <a:lnTo>
                                  <a:pt x="760" y="2"/>
                                </a:lnTo>
                                <a:lnTo>
                                  <a:pt x="791" y="1"/>
                                </a:lnTo>
                                <a:lnTo>
                                  <a:pt x="815" y="2"/>
                                </a:lnTo>
                                <a:lnTo>
                                  <a:pt x="840" y="3"/>
                                </a:lnTo>
                                <a:lnTo>
                                  <a:pt x="854" y="0"/>
                                </a:lnTo>
                                <a:lnTo>
                                  <a:pt x="849" y="13"/>
                                </a:lnTo>
                                <a:lnTo>
                                  <a:pt x="841" y="25"/>
                                </a:lnTo>
                                <a:lnTo>
                                  <a:pt x="830" y="34"/>
                                </a:lnTo>
                                <a:lnTo>
                                  <a:pt x="821" y="40"/>
                                </a:lnTo>
                                <a:lnTo>
                                  <a:pt x="811" y="45"/>
                                </a:lnTo>
                                <a:lnTo>
                                  <a:pt x="795" y="47"/>
                                </a:lnTo>
                                <a:lnTo>
                                  <a:pt x="772" y="46"/>
                                </a:lnTo>
                                <a:lnTo>
                                  <a:pt x="748" y="45"/>
                                </a:lnTo>
                                <a:lnTo>
                                  <a:pt x="722" y="47"/>
                                </a:lnTo>
                                <a:lnTo>
                                  <a:pt x="700" y="48"/>
                                </a:lnTo>
                                <a:lnTo>
                                  <a:pt x="673" y="50"/>
                                </a:lnTo>
                                <a:lnTo>
                                  <a:pt x="647" y="50"/>
                                </a:lnTo>
                                <a:lnTo>
                                  <a:pt x="620" y="47"/>
                                </a:lnTo>
                                <a:lnTo>
                                  <a:pt x="588" y="47"/>
                                </a:lnTo>
                                <a:lnTo>
                                  <a:pt x="558" y="45"/>
                                </a:lnTo>
                                <a:lnTo>
                                  <a:pt x="532" y="47"/>
                                </a:lnTo>
                                <a:lnTo>
                                  <a:pt x="501" y="50"/>
                                </a:lnTo>
                                <a:lnTo>
                                  <a:pt x="469" y="51"/>
                                </a:lnTo>
                                <a:lnTo>
                                  <a:pt x="442" y="57"/>
                                </a:lnTo>
                                <a:lnTo>
                                  <a:pt x="414" y="66"/>
                                </a:lnTo>
                                <a:lnTo>
                                  <a:pt x="387" y="75"/>
                                </a:lnTo>
                                <a:lnTo>
                                  <a:pt x="357" y="86"/>
                                </a:lnTo>
                                <a:lnTo>
                                  <a:pt x="328" y="97"/>
                                </a:lnTo>
                                <a:lnTo>
                                  <a:pt x="304" y="107"/>
                                </a:lnTo>
                                <a:lnTo>
                                  <a:pt x="276" y="118"/>
                                </a:lnTo>
                                <a:lnTo>
                                  <a:pt x="254" y="131"/>
                                </a:lnTo>
                                <a:lnTo>
                                  <a:pt x="234" y="141"/>
                                </a:lnTo>
                                <a:lnTo>
                                  <a:pt x="214" y="153"/>
                                </a:lnTo>
                                <a:lnTo>
                                  <a:pt x="192" y="166"/>
                                </a:lnTo>
                                <a:lnTo>
                                  <a:pt x="175" y="182"/>
                                </a:lnTo>
                                <a:lnTo>
                                  <a:pt x="154" y="204"/>
                                </a:lnTo>
                                <a:lnTo>
                                  <a:pt x="138" y="223"/>
                                </a:lnTo>
                                <a:lnTo>
                                  <a:pt x="123" y="239"/>
                                </a:lnTo>
                                <a:lnTo>
                                  <a:pt x="107" y="261"/>
                                </a:lnTo>
                                <a:lnTo>
                                  <a:pt x="95" y="282"/>
                                </a:lnTo>
                                <a:lnTo>
                                  <a:pt x="83" y="306"/>
                                </a:lnTo>
                                <a:lnTo>
                                  <a:pt x="71" y="328"/>
                                </a:lnTo>
                                <a:lnTo>
                                  <a:pt x="61" y="352"/>
                                </a:lnTo>
                                <a:lnTo>
                                  <a:pt x="55" y="375"/>
                                </a:lnTo>
                                <a:lnTo>
                                  <a:pt x="49" y="398"/>
                                </a:lnTo>
                                <a:lnTo>
                                  <a:pt x="45" y="422"/>
                                </a:lnTo>
                                <a:lnTo>
                                  <a:pt x="42" y="445"/>
                                </a:lnTo>
                                <a:lnTo>
                                  <a:pt x="39" y="475"/>
                                </a:lnTo>
                                <a:lnTo>
                                  <a:pt x="38" y="503"/>
                                </a:lnTo>
                                <a:lnTo>
                                  <a:pt x="37" y="530"/>
                                </a:lnTo>
                                <a:lnTo>
                                  <a:pt x="35" y="560"/>
                                </a:lnTo>
                                <a:lnTo>
                                  <a:pt x="7" y="554"/>
                                </a:lnTo>
                                <a:lnTo>
                                  <a:pt x="4" y="526"/>
                                </a:lnTo>
                                <a:lnTo>
                                  <a:pt x="2" y="502"/>
                                </a:lnTo>
                                <a:lnTo>
                                  <a:pt x="0" y="476"/>
                                </a:lnTo>
                                <a:lnTo>
                                  <a:pt x="1" y="445"/>
                                </a:lnTo>
                                <a:lnTo>
                                  <a:pt x="3" y="416"/>
                                </a:lnTo>
                                <a:lnTo>
                                  <a:pt x="9" y="380"/>
                                </a:lnTo>
                                <a:lnTo>
                                  <a:pt x="14" y="356"/>
                                </a:lnTo>
                                <a:lnTo>
                                  <a:pt x="22" y="330"/>
                                </a:lnTo>
                                <a:lnTo>
                                  <a:pt x="31" y="306"/>
                                </a:lnTo>
                                <a:lnTo>
                                  <a:pt x="41" y="284"/>
                                </a:lnTo>
                                <a:lnTo>
                                  <a:pt x="53" y="263"/>
                                </a:lnTo>
                                <a:lnTo>
                                  <a:pt x="67" y="239"/>
                                </a:lnTo>
                                <a:lnTo>
                                  <a:pt x="85" y="216"/>
                                </a:lnTo>
                                <a:lnTo>
                                  <a:pt x="102" y="194"/>
                                </a:lnTo>
                                <a:lnTo>
                                  <a:pt x="122" y="174"/>
                                </a:lnTo>
                                <a:lnTo>
                                  <a:pt x="141" y="152"/>
                                </a:lnTo>
                                <a:lnTo>
                                  <a:pt x="163" y="133"/>
                                </a:lnTo>
                                <a:lnTo>
                                  <a:pt x="185" y="115"/>
                                </a:lnTo>
                                <a:lnTo>
                                  <a:pt x="211" y="100"/>
                                </a:lnTo>
                                <a:lnTo>
                                  <a:pt x="237" y="85"/>
                                </a:lnTo>
                                <a:lnTo>
                                  <a:pt x="270" y="69"/>
                                </a:lnTo>
                                <a:lnTo>
                                  <a:pt x="300" y="59"/>
                                </a:lnTo>
                                <a:lnTo>
                                  <a:pt x="331" y="47"/>
                                </a:lnTo>
                                <a:lnTo>
                                  <a:pt x="366" y="35"/>
                                </a:lnTo>
                                <a:lnTo>
                                  <a:pt x="396" y="25"/>
                                </a:lnTo>
                                <a:lnTo>
                                  <a:pt x="425" y="17"/>
                                </a:lnTo>
                                <a:lnTo>
                                  <a:pt x="450" y="12"/>
                                </a:lnTo>
                                <a:close/>
                              </a:path>
                            </a:pathLst>
                          </a:custGeom>
                          <a:solidFill>
                            <a:srgbClr val="600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237" name="Freeform 147">
                          <a:extLst>
                            <a:ext uri="{FF2B5EF4-FFF2-40B4-BE49-F238E27FC236}">
                              <a16:creationId xmlns:a16="http://schemas.microsoft.com/office/drawing/2014/main" id="{E4EF7DB0-3D0B-40F8-9B7F-1A1C5E7CE15E}"/>
                            </a:ext>
                          </a:extLst>
                        </p:cNvPr>
                        <p:cNvSpPr>
                          <a:spLocks/>
                        </p:cNvSpPr>
                        <p:nvPr/>
                      </p:nvSpPr>
                      <p:spPr bwMode="auto">
                        <a:xfrm>
                          <a:off x="2089" y="1587"/>
                          <a:ext cx="180" cy="109"/>
                        </a:xfrm>
                        <a:custGeom>
                          <a:avLst/>
                          <a:gdLst>
                            <a:gd name="T0" fmla="*/ 0 w 901"/>
                            <a:gd name="T1" fmla="*/ 0 h 544"/>
                            <a:gd name="T2" fmla="*/ 0 w 901"/>
                            <a:gd name="T3" fmla="*/ 0 h 544"/>
                            <a:gd name="T4" fmla="*/ 0 w 901"/>
                            <a:gd name="T5" fmla="*/ 0 h 544"/>
                            <a:gd name="T6" fmla="*/ 0 w 901"/>
                            <a:gd name="T7" fmla="*/ 0 h 544"/>
                            <a:gd name="T8" fmla="*/ 0 w 901"/>
                            <a:gd name="T9" fmla="*/ 0 h 544"/>
                            <a:gd name="T10" fmla="*/ 0 w 901"/>
                            <a:gd name="T11" fmla="*/ 0 h 544"/>
                            <a:gd name="T12" fmla="*/ 0 w 901"/>
                            <a:gd name="T13" fmla="*/ 0 h 544"/>
                            <a:gd name="T14" fmla="*/ 0 w 901"/>
                            <a:gd name="T15" fmla="*/ 0 h 544"/>
                            <a:gd name="T16" fmla="*/ 0 w 901"/>
                            <a:gd name="T17" fmla="*/ 0 h 544"/>
                            <a:gd name="T18" fmla="*/ 0 w 901"/>
                            <a:gd name="T19" fmla="*/ 0 h 544"/>
                            <a:gd name="T20" fmla="*/ 0 w 901"/>
                            <a:gd name="T21" fmla="*/ 0 h 544"/>
                            <a:gd name="T22" fmla="*/ 0 w 901"/>
                            <a:gd name="T23" fmla="*/ 0 h 544"/>
                            <a:gd name="T24" fmla="*/ 0 w 901"/>
                            <a:gd name="T25" fmla="*/ 0 h 544"/>
                            <a:gd name="T26" fmla="*/ 0 w 901"/>
                            <a:gd name="T27" fmla="*/ 0 h 544"/>
                            <a:gd name="T28" fmla="*/ 0 w 901"/>
                            <a:gd name="T29" fmla="*/ 0 h 544"/>
                            <a:gd name="T30" fmla="*/ 0 w 901"/>
                            <a:gd name="T31" fmla="*/ 0 h 544"/>
                            <a:gd name="T32" fmla="*/ 0 w 901"/>
                            <a:gd name="T33" fmla="*/ 0 h 544"/>
                            <a:gd name="T34" fmla="*/ 0 w 901"/>
                            <a:gd name="T35" fmla="*/ 0 h 544"/>
                            <a:gd name="T36" fmla="*/ 0 w 901"/>
                            <a:gd name="T37" fmla="*/ 0 h 544"/>
                            <a:gd name="T38" fmla="*/ 0 w 901"/>
                            <a:gd name="T39" fmla="*/ 0 h 544"/>
                            <a:gd name="T40" fmla="*/ 0 w 901"/>
                            <a:gd name="T41" fmla="*/ 0 h 544"/>
                            <a:gd name="T42" fmla="*/ 0 w 901"/>
                            <a:gd name="T43" fmla="*/ 0 h 544"/>
                            <a:gd name="T44" fmla="*/ 0 w 901"/>
                            <a:gd name="T45" fmla="*/ 0 h 544"/>
                            <a:gd name="T46" fmla="*/ 0 w 901"/>
                            <a:gd name="T47" fmla="*/ 0 h 544"/>
                            <a:gd name="T48" fmla="*/ 0 w 901"/>
                            <a:gd name="T49" fmla="*/ 0 h 544"/>
                            <a:gd name="T50" fmla="*/ 0 w 901"/>
                            <a:gd name="T51" fmla="*/ 0 h 544"/>
                            <a:gd name="T52" fmla="*/ 0 w 901"/>
                            <a:gd name="T53" fmla="*/ 0 h 544"/>
                            <a:gd name="T54" fmla="*/ 0 w 901"/>
                            <a:gd name="T55" fmla="*/ 0 h 544"/>
                            <a:gd name="T56" fmla="*/ 0 w 901"/>
                            <a:gd name="T57" fmla="*/ 0 h 544"/>
                            <a:gd name="T58" fmla="*/ 0 w 901"/>
                            <a:gd name="T59" fmla="*/ 0 h 544"/>
                            <a:gd name="T60" fmla="*/ 0 w 901"/>
                            <a:gd name="T61" fmla="*/ 0 h 544"/>
                            <a:gd name="T62" fmla="*/ 0 w 901"/>
                            <a:gd name="T63" fmla="*/ 0 h 544"/>
                            <a:gd name="T64" fmla="*/ 0 w 901"/>
                            <a:gd name="T65" fmla="*/ 0 h 544"/>
                            <a:gd name="T66" fmla="*/ 0 w 901"/>
                            <a:gd name="T67" fmla="*/ 0 h 544"/>
                            <a:gd name="T68" fmla="*/ 0 w 901"/>
                            <a:gd name="T69" fmla="*/ 0 h 544"/>
                            <a:gd name="T70" fmla="*/ 0 w 901"/>
                            <a:gd name="T71" fmla="*/ 0 h 544"/>
                            <a:gd name="T72" fmla="*/ 0 w 901"/>
                            <a:gd name="T73" fmla="*/ 0 h 544"/>
                            <a:gd name="T74" fmla="*/ 0 w 901"/>
                            <a:gd name="T75" fmla="*/ 0 h 544"/>
                            <a:gd name="T76" fmla="*/ 0 w 901"/>
                            <a:gd name="T77" fmla="*/ 0 h 5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01"/>
                            <a:gd name="T118" fmla="*/ 0 h 544"/>
                            <a:gd name="T119" fmla="*/ 901 w 901"/>
                            <a:gd name="T120" fmla="*/ 544 h 54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01" h="544">
                              <a:moveTo>
                                <a:pt x="901" y="6"/>
                              </a:moveTo>
                              <a:lnTo>
                                <a:pt x="865" y="3"/>
                              </a:lnTo>
                              <a:lnTo>
                                <a:pt x="836" y="2"/>
                              </a:lnTo>
                              <a:lnTo>
                                <a:pt x="796" y="1"/>
                              </a:lnTo>
                              <a:lnTo>
                                <a:pt x="756" y="0"/>
                              </a:lnTo>
                              <a:lnTo>
                                <a:pt x="709" y="1"/>
                              </a:lnTo>
                              <a:lnTo>
                                <a:pt x="660" y="2"/>
                              </a:lnTo>
                              <a:lnTo>
                                <a:pt x="615" y="4"/>
                              </a:lnTo>
                              <a:lnTo>
                                <a:pt x="578" y="7"/>
                              </a:lnTo>
                              <a:lnTo>
                                <a:pt x="536" y="12"/>
                              </a:lnTo>
                              <a:lnTo>
                                <a:pt x="490" y="18"/>
                              </a:lnTo>
                              <a:lnTo>
                                <a:pt x="461" y="24"/>
                              </a:lnTo>
                              <a:lnTo>
                                <a:pt x="437" y="31"/>
                              </a:lnTo>
                              <a:lnTo>
                                <a:pt x="411" y="37"/>
                              </a:lnTo>
                              <a:lnTo>
                                <a:pt x="385" y="45"/>
                              </a:lnTo>
                              <a:lnTo>
                                <a:pt x="357" y="55"/>
                              </a:lnTo>
                              <a:lnTo>
                                <a:pt x="326" y="70"/>
                              </a:lnTo>
                              <a:lnTo>
                                <a:pt x="299" y="82"/>
                              </a:lnTo>
                              <a:lnTo>
                                <a:pt x="274" y="94"/>
                              </a:lnTo>
                              <a:lnTo>
                                <a:pt x="254" y="107"/>
                              </a:lnTo>
                              <a:lnTo>
                                <a:pt x="233" y="123"/>
                              </a:lnTo>
                              <a:lnTo>
                                <a:pt x="212" y="139"/>
                              </a:lnTo>
                              <a:lnTo>
                                <a:pt x="186" y="160"/>
                              </a:lnTo>
                              <a:lnTo>
                                <a:pt x="163" y="180"/>
                              </a:lnTo>
                              <a:lnTo>
                                <a:pt x="146" y="196"/>
                              </a:lnTo>
                              <a:lnTo>
                                <a:pt x="130" y="212"/>
                              </a:lnTo>
                              <a:lnTo>
                                <a:pt x="112" y="231"/>
                              </a:lnTo>
                              <a:lnTo>
                                <a:pt x="96" y="246"/>
                              </a:lnTo>
                              <a:lnTo>
                                <a:pt x="81" y="266"/>
                              </a:lnTo>
                              <a:lnTo>
                                <a:pt x="69" y="287"/>
                              </a:lnTo>
                              <a:lnTo>
                                <a:pt x="56" y="315"/>
                              </a:lnTo>
                              <a:lnTo>
                                <a:pt x="43" y="343"/>
                              </a:lnTo>
                              <a:lnTo>
                                <a:pt x="33" y="369"/>
                              </a:lnTo>
                              <a:lnTo>
                                <a:pt x="24" y="394"/>
                              </a:lnTo>
                              <a:lnTo>
                                <a:pt x="17" y="419"/>
                              </a:lnTo>
                              <a:lnTo>
                                <a:pt x="9" y="451"/>
                              </a:lnTo>
                              <a:lnTo>
                                <a:pt x="5" y="480"/>
                              </a:lnTo>
                              <a:lnTo>
                                <a:pt x="1" y="509"/>
                              </a:lnTo>
                              <a:lnTo>
                                <a:pt x="0" y="544"/>
                              </a:lnTo>
                            </a:path>
                          </a:pathLst>
                        </a:custGeom>
                        <a:noFill/>
                        <a:ln w="4763">
                          <a:solidFill>
                            <a:srgbClr val="FFC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6231" name="Group 148">
                      <a:extLst>
                        <a:ext uri="{FF2B5EF4-FFF2-40B4-BE49-F238E27FC236}">
                          <a16:creationId xmlns:a16="http://schemas.microsoft.com/office/drawing/2014/main" id="{9D999B08-AB06-4DB2-8A77-5F06A4A6B4F5}"/>
                        </a:ext>
                      </a:extLst>
                    </p:cNvPr>
                    <p:cNvGrpSpPr>
                      <a:grpSpLocks/>
                    </p:cNvGrpSpPr>
                    <p:nvPr/>
                  </p:nvGrpSpPr>
                  <p:grpSpPr bwMode="auto">
                    <a:xfrm>
                      <a:off x="2073" y="1705"/>
                      <a:ext cx="48" cy="24"/>
                      <a:chOff x="2073" y="1705"/>
                      <a:chExt cx="48" cy="24"/>
                    </a:xfrm>
                  </p:grpSpPr>
                  <p:sp>
                    <p:nvSpPr>
                      <p:cNvPr id="36232" name="Oval 149">
                        <a:extLst>
                          <a:ext uri="{FF2B5EF4-FFF2-40B4-BE49-F238E27FC236}">
                            <a16:creationId xmlns:a16="http://schemas.microsoft.com/office/drawing/2014/main" id="{5625928F-CADF-46AC-B50B-F7D8843F26CE}"/>
                          </a:ext>
                        </a:extLst>
                      </p:cNvPr>
                      <p:cNvSpPr>
                        <a:spLocks noChangeArrowheads="1"/>
                      </p:cNvSpPr>
                      <p:nvPr/>
                    </p:nvSpPr>
                    <p:spPr bwMode="auto">
                      <a:xfrm>
                        <a:off x="2073" y="1705"/>
                        <a:ext cx="48" cy="24"/>
                      </a:xfrm>
                      <a:prstGeom prst="ellipse">
                        <a:avLst/>
                      </a:prstGeom>
                      <a:solidFill>
                        <a:srgbClr val="FF00FF"/>
                      </a:solidFill>
                      <a:ln w="3175">
                        <a:solidFill>
                          <a:srgbClr val="400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233" name="Oval 150">
                        <a:extLst>
                          <a:ext uri="{FF2B5EF4-FFF2-40B4-BE49-F238E27FC236}">
                            <a16:creationId xmlns:a16="http://schemas.microsoft.com/office/drawing/2014/main" id="{0CFAE88A-4091-4E90-9456-6E5B3FE43197}"/>
                          </a:ext>
                        </a:extLst>
                      </p:cNvPr>
                      <p:cNvSpPr>
                        <a:spLocks noChangeArrowheads="1"/>
                      </p:cNvSpPr>
                      <p:nvPr/>
                    </p:nvSpPr>
                    <p:spPr bwMode="auto">
                      <a:xfrm>
                        <a:off x="2077" y="1708"/>
                        <a:ext cx="39" cy="18"/>
                      </a:xfrm>
                      <a:prstGeom prst="ellipse">
                        <a:avLst/>
                      </a:prstGeom>
                      <a:solidFill>
                        <a:srgbClr val="600060"/>
                      </a:solidFill>
                      <a:ln w="3175">
                        <a:solidFill>
                          <a:srgbClr val="400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grpSp>
          </p:grpSp>
          <p:grpSp>
            <p:nvGrpSpPr>
              <p:cNvPr id="36212" name="Group 151">
                <a:extLst>
                  <a:ext uri="{FF2B5EF4-FFF2-40B4-BE49-F238E27FC236}">
                    <a16:creationId xmlns:a16="http://schemas.microsoft.com/office/drawing/2014/main" id="{58174F07-85A1-4D1F-B1EF-6B89AACBC991}"/>
                  </a:ext>
                </a:extLst>
              </p:cNvPr>
              <p:cNvGrpSpPr>
                <a:grpSpLocks/>
              </p:cNvGrpSpPr>
              <p:nvPr/>
            </p:nvGrpSpPr>
            <p:grpSpPr bwMode="auto">
              <a:xfrm>
                <a:off x="2009" y="1688"/>
                <a:ext cx="82" cy="250"/>
                <a:chOff x="2009" y="1688"/>
                <a:chExt cx="82" cy="250"/>
              </a:xfrm>
            </p:grpSpPr>
            <p:grpSp>
              <p:nvGrpSpPr>
                <p:cNvPr id="36213" name="Group 152">
                  <a:extLst>
                    <a:ext uri="{FF2B5EF4-FFF2-40B4-BE49-F238E27FC236}">
                      <a16:creationId xmlns:a16="http://schemas.microsoft.com/office/drawing/2014/main" id="{90176F29-6656-4530-A538-CB1890F1C2ED}"/>
                    </a:ext>
                  </a:extLst>
                </p:cNvPr>
                <p:cNvGrpSpPr>
                  <a:grpSpLocks/>
                </p:cNvGrpSpPr>
                <p:nvPr/>
              </p:nvGrpSpPr>
              <p:grpSpPr bwMode="auto">
                <a:xfrm>
                  <a:off x="2009" y="1698"/>
                  <a:ext cx="82" cy="240"/>
                  <a:chOff x="2009" y="1698"/>
                  <a:chExt cx="82" cy="240"/>
                </a:xfrm>
              </p:grpSpPr>
              <p:sp>
                <p:nvSpPr>
                  <p:cNvPr id="36218" name="Freeform 153">
                    <a:extLst>
                      <a:ext uri="{FF2B5EF4-FFF2-40B4-BE49-F238E27FC236}">
                        <a16:creationId xmlns:a16="http://schemas.microsoft.com/office/drawing/2014/main" id="{15E162EF-C56C-44A7-ACD9-C98BC3AAA972}"/>
                      </a:ext>
                    </a:extLst>
                  </p:cNvPr>
                  <p:cNvSpPr>
                    <a:spLocks/>
                  </p:cNvSpPr>
                  <p:nvPr/>
                </p:nvSpPr>
                <p:spPr bwMode="auto">
                  <a:xfrm>
                    <a:off x="2009" y="1698"/>
                    <a:ext cx="82" cy="240"/>
                  </a:xfrm>
                  <a:custGeom>
                    <a:avLst/>
                    <a:gdLst>
                      <a:gd name="T0" fmla="*/ 0 w 410"/>
                      <a:gd name="T1" fmla="*/ 0 h 1199"/>
                      <a:gd name="T2" fmla="*/ 0 w 410"/>
                      <a:gd name="T3" fmla="*/ 0 h 1199"/>
                      <a:gd name="T4" fmla="*/ 0 w 410"/>
                      <a:gd name="T5" fmla="*/ 0 h 1199"/>
                      <a:gd name="T6" fmla="*/ 0 w 410"/>
                      <a:gd name="T7" fmla="*/ 0 h 1199"/>
                      <a:gd name="T8" fmla="*/ 0 w 410"/>
                      <a:gd name="T9" fmla="*/ 0 h 1199"/>
                      <a:gd name="T10" fmla="*/ 0 w 410"/>
                      <a:gd name="T11" fmla="*/ 0 h 1199"/>
                      <a:gd name="T12" fmla="*/ 0 w 410"/>
                      <a:gd name="T13" fmla="*/ 0 h 1199"/>
                      <a:gd name="T14" fmla="*/ 0 w 410"/>
                      <a:gd name="T15" fmla="*/ 0 h 1199"/>
                      <a:gd name="T16" fmla="*/ 0 w 410"/>
                      <a:gd name="T17" fmla="*/ 0 h 1199"/>
                      <a:gd name="T18" fmla="*/ 0 w 410"/>
                      <a:gd name="T19" fmla="*/ 0 h 1199"/>
                      <a:gd name="T20" fmla="*/ 0 w 410"/>
                      <a:gd name="T21" fmla="*/ 0 h 1199"/>
                      <a:gd name="T22" fmla="*/ 0 w 410"/>
                      <a:gd name="T23" fmla="*/ 0 h 1199"/>
                      <a:gd name="T24" fmla="*/ 0 w 410"/>
                      <a:gd name="T25" fmla="*/ 0 h 1199"/>
                      <a:gd name="T26" fmla="*/ 0 w 410"/>
                      <a:gd name="T27" fmla="*/ 0 h 1199"/>
                      <a:gd name="T28" fmla="*/ 0 w 410"/>
                      <a:gd name="T29" fmla="*/ 0 h 1199"/>
                      <a:gd name="T30" fmla="*/ 0 w 410"/>
                      <a:gd name="T31" fmla="*/ 0 h 1199"/>
                      <a:gd name="T32" fmla="*/ 0 w 410"/>
                      <a:gd name="T33" fmla="*/ 0 h 1199"/>
                      <a:gd name="T34" fmla="*/ 0 w 410"/>
                      <a:gd name="T35" fmla="*/ 0 h 1199"/>
                      <a:gd name="T36" fmla="*/ 0 w 410"/>
                      <a:gd name="T37" fmla="*/ 0 h 1199"/>
                      <a:gd name="T38" fmla="*/ 0 w 410"/>
                      <a:gd name="T39" fmla="*/ 0 h 1199"/>
                      <a:gd name="T40" fmla="*/ 0 w 410"/>
                      <a:gd name="T41" fmla="*/ 0 h 1199"/>
                      <a:gd name="T42" fmla="*/ 0 w 410"/>
                      <a:gd name="T43" fmla="*/ 0 h 1199"/>
                      <a:gd name="T44" fmla="*/ 0 w 410"/>
                      <a:gd name="T45" fmla="*/ 0 h 1199"/>
                      <a:gd name="T46" fmla="*/ 0 w 410"/>
                      <a:gd name="T47" fmla="*/ 0 h 1199"/>
                      <a:gd name="T48" fmla="*/ 0 w 410"/>
                      <a:gd name="T49" fmla="*/ 0 h 1199"/>
                      <a:gd name="T50" fmla="*/ 0 w 410"/>
                      <a:gd name="T51" fmla="*/ 0 h 1199"/>
                      <a:gd name="T52" fmla="*/ 0 w 410"/>
                      <a:gd name="T53" fmla="*/ 0 h 1199"/>
                      <a:gd name="T54" fmla="*/ 0 w 410"/>
                      <a:gd name="T55" fmla="*/ 0 h 1199"/>
                      <a:gd name="T56" fmla="*/ 0 w 410"/>
                      <a:gd name="T57" fmla="*/ 0 h 1199"/>
                      <a:gd name="T58" fmla="*/ 0 w 410"/>
                      <a:gd name="T59" fmla="*/ 0 h 1199"/>
                      <a:gd name="T60" fmla="*/ 0 w 410"/>
                      <a:gd name="T61" fmla="*/ 0 h 1199"/>
                      <a:gd name="T62" fmla="*/ 0 w 410"/>
                      <a:gd name="T63" fmla="*/ 0 h 1199"/>
                      <a:gd name="T64" fmla="*/ 0 w 410"/>
                      <a:gd name="T65" fmla="*/ 0 h 1199"/>
                      <a:gd name="T66" fmla="*/ 0 w 410"/>
                      <a:gd name="T67" fmla="*/ 0 h 1199"/>
                      <a:gd name="T68" fmla="*/ 0 w 410"/>
                      <a:gd name="T69" fmla="*/ 0 h 1199"/>
                      <a:gd name="T70" fmla="*/ 0 w 410"/>
                      <a:gd name="T71" fmla="*/ 0 h 1199"/>
                      <a:gd name="T72" fmla="*/ 0 w 410"/>
                      <a:gd name="T73" fmla="*/ 0 h 1199"/>
                      <a:gd name="T74" fmla="*/ 0 w 410"/>
                      <a:gd name="T75" fmla="*/ 0 h 1199"/>
                      <a:gd name="T76" fmla="*/ 0 w 410"/>
                      <a:gd name="T77" fmla="*/ 0 h 1199"/>
                      <a:gd name="T78" fmla="*/ 0 w 410"/>
                      <a:gd name="T79" fmla="*/ 0 h 119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10"/>
                      <a:gd name="T121" fmla="*/ 0 h 1199"/>
                      <a:gd name="T122" fmla="*/ 410 w 410"/>
                      <a:gd name="T123" fmla="*/ 1199 h 119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10" h="1199">
                        <a:moveTo>
                          <a:pt x="270" y="0"/>
                        </a:moveTo>
                        <a:lnTo>
                          <a:pt x="0" y="18"/>
                        </a:lnTo>
                        <a:lnTo>
                          <a:pt x="3" y="47"/>
                        </a:lnTo>
                        <a:lnTo>
                          <a:pt x="9" y="79"/>
                        </a:lnTo>
                        <a:lnTo>
                          <a:pt x="16" y="113"/>
                        </a:lnTo>
                        <a:lnTo>
                          <a:pt x="22" y="152"/>
                        </a:lnTo>
                        <a:lnTo>
                          <a:pt x="31" y="198"/>
                        </a:lnTo>
                        <a:lnTo>
                          <a:pt x="41" y="242"/>
                        </a:lnTo>
                        <a:lnTo>
                          <a:pt x="49" y="279"/>
                        </a:lnTo>
                        <a:lnTo>
                          <a:pt x="58" y="315"/>
                        </a:lnTo>
                        <a:lnTo>
                          <a:pt x="66" y="354"/>
                        </a:lnTo>
                        <a:lnTo>
                          <a:pt x="75" y="397"/>
                        </a:lnTo>
                        <a:lnTo>
                          <a:pt x="83" y="442"/>
                        </a:lnTo>
                        <a:lnTo>
                          <a:pt x="92" y="490"/>
                        </a:lnTo>
                        <a:lnTo>
                          <a:pt x="97" y="517"/>
                        </a:lnTo>
                        <a:lnTo>
                          <a:pt x="101" y="552"/>
                        </a:lnTo>
                        <a:lnTo>
                          <a:pt x="106" y="593"/>
                        </a:lnTo>
                        <a:lnTo>
                          <a:pt x="110" y="631"/>
                        </a:lnTo>
                        <a:lnTo>
                          <a:pt x="117" y="679"/>
                        </a:lnTo>
                        <a:lnTo>
                          <a:pt x="123" y="729"/>
                        </a:lnTo>
                        <a:lnTo>
                          <a:pt x="127" y="769"/>
                        </a:lnTo>
                        <a:lnTo>
                          <a:pt x="128" y="809"/>
                        </a:lnTo>
                        <a:lnTo>
                          <a:pt x="130" y="843"/>
                        </a:lnTo>
                        <a:lnTo>
                          <a:pt x="133" y="887"/>
                        </a:lnTo>
                        <a:lnTo>
                          <a:pt x="135" y="932"/>
                        </a:lnTo>
                        <a:lnTo>
                          <a:pt x="133" y="974"/>
                        </a:lnTo>
                        <a:lnTo>
                          <a:pt x="134" y="1024"/>
                        </a:lnTo>
                        <a:lnTo>
                          <a:pt x="136" y="1054"/>
                        </a:lnTo>
                        <a:lnTo>
                          <a:pt x="134" y="1079"/>
                        </a:lnTo>
                        <a:lnTo>
                          <a:pt x="132" y="1110"/>
                        </a:lnTo>
                        <a:lnTo>
                          <a:pt x="133" y="1131"/>
                        </a:lnTo>
                        <a:lnTo>
                          <a:pt x="138" y="1145"/>
                        </a:lnTo>
                        <a:lnTo>
                          <a:pt x="146" y="1159"/>
                        </a:lnTo>
                        <a:lnTo>
                          <a:pt x="158" y="1170"/>
                        </a:lnTo>
                        <a:lnTo>
                          <a:pt x="175" y="1178"/>
                        </a:lnTo>
                        <a:lnTo>
                          <a:pt x="191" y="1183"/>
                        </a:lnTo>
                        <a:lnTo>
                          <a:pt x="212" y="1190"/>
                        </a:lnTo>
                        <a:lnTo>
                          <a:pt x="240" y="1195"/>
                        </a:lnTo>
                        <a:lnTo>
                          <a:pt x="266" y="1196"/>
                        </a:lnTo>
                        <a:lnTo>
                          <a:pt x="292" y="1198"/>
                        </a:lnTo>
                        <a:lnTo>
                          <a:pt x="315" y="1199"/>
                        </a:lnTo>
                        <a:lnTo>
                          <a:pt x="336" y="1197"/>
                        </a:lnTo>
                        <a:lnTo>
                          <a:pt x="354" y="1194"/>
                        </a:lnTo>
                        <a:lnTo>
                          <a:pt x="373" y="1187"/>
                        </a:lnTo>
                        <a:lnTo>
                          <a:pt x="385" y="1180"/>
                        </a:lnTo>
                        <a:lnTo>
                          <a:pt x="396" y="1173"/>
                        </a:lnTo>
                        <a:lnTo>
                          <a:pt x="404" y="1164"/>
                        </a:lnTo>
                        <a:lnTo>
                          <a:pt x="406" y="1154"/>
                        </a:lnTo>
                        <a:lnTo>
                          <a:pt x="404" y="1123"/>
                        </a:lnTo>
                        <a:lnTo>
                          <a:pt x="402" y="1093"/>
                        </a:lnTo>
                        <a:lnTo>
                          <a:pt x="404" y="1053"/>
                        </a:lnTo>
                        <a:lnTo>
                          <a:pt x="407" y="1022"/>
                        </a:lnTo>
                        <a:lnTo>
                          <a:pt x="410" y="995"/>
                        </a:lnTo>
                        <a:lnTo>
                          <a:pt x="408" y="968"/>
                        </a:lnTo>
                        <a:lnTo>
                          <a:pt x="406" y="932"/>
                        </a:lnTo>
                        <a:lnTo>
                          <a:pt x="405" y="906"/>
                        </a:lnTo>
                        <a:lnTo>
                          <a:pt x="403" y="878"/>
                        </a:lnTo>
                        <a:lnTo>
                          <a:pt x="398" y="851"/>
                        </a:lnTo>
                        <a:lnTo>
                          <a:pt x="393" y="821"/>
                        </a:lnTo>
                        <a:lnTo>
                          <a:pt x="392" y="785"/>
                        </a:lnTo>
                        <a:lnTo>
                          <a:pt x="390" y="756"/>
                        </a:lnTo>
                        <a:lnTo>
                          <a:pt x="389" y="719"/>
                        </a:lnTo>
                        <a:lnTo>
                          <a:pt x="387" y="681"/>
                        </a:lnTo>
                        <a:lnTo>
                          <a:pt x="384" y="642"/>
                        </a:lnTo>
                        <a:lnTo>
                          <a:pt x="379" y="598"/>
                        </a:lnTo>
                        <a:lnTo>
                          <a:pt x="375" y="556"/>
                        </a:lnTo>
                        <a:lnTo>
                          <a:pt x="371" y="517"/>
                        </a:lnTo>
                        <a:lnTo>
                          <a:pt x="367" y="487"/>
                        </a:lnTo>
                        <a:lnTo>
                          <a:pt x="362" y="454"/>
                        </a:lnTo>
                        <a:lnTo>
                          <a:pt x="358" y="422"/>
                        </a:lnTo>
                        <a:lnTo>
                          <a:pt x="353" y="387"/>
                        </a:lnTo>
                        <a:lnTo>
                          <a:pt x="347" y="351"/>
                        </a:lnTo>
                        <a:lnTo>
                          <a:pt x="341" y="311"/>
                        </a:lnTo>
                        <a:lnTo>
                          <a:pt x="335" y="276"/>
                        </a:lnTo>
                        <a:lnTo>
                          <a:pt x="325" y="232"/>
                        </a:lnTo>
                        <a:lnTo>
                          <a:pt x="316" y="190"/>
                        </a:lnTo>
                        <a:lnTo>
                          <a:pt x="307" y="137"/>
                        </a:lnTo>
                        <a:lnTo>
                          <a:pt x="294" y="81"/>
                        </a:lnTo>
                        <a:lnTo>
                          <a:pt x="283" y="37"/>
                        </a:lnTo>
                        <a:lnTo>
                          <a:pt x="270" y="0"/>
                        </a:lnTo>
                        <a:close/>
                      </a:path>
                    </a:pathLst>
                  </a:custGeom>
                  <a:solidFill>
                    <a:srgbClr val="000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6219" name="Group 154">
                    <a:extLst>
                      <a:ext uri="{FF2B5EF4-FFF2-40B4-BE49-F238E27FC236}">
                        <a16:creationId xmlns:a16="http://schemas.microsoft.com/office/drawing/2014/main" id="{C271165B-8D71-41D9-8641-0CCC17F999A5}"/>
                      </a:ext>
                    </a:extLst>
                  </p:cNvPr>
                  <p:cNvGrpSpPr>
                    <a:grpSpLocks/>
                  </p:cNvGrpSpPr>
                  <p:nvPr/>
                </p:nvGrpSpPr>
                <p:grpSpPr bwMode="auto">
                  <a:xfrm>
                    <a:off x="2009" y="1698"/>
                    <a:ext cx="82" cy="239"/>
                    <a:chOff x="2009" y="1698"/>
                    <a:chExt cx="82" cy="239"/>
                  </a:xfrm>
                </p:grpSpPr>
                <p:grpSp>
                  <p:nvGrpSpPr>
                    <p:cNvPr id="36220" name="Group 155">
                      <a:extLst>
                        <a:ext uri="{FF2B5EF4-FFF2-40B4-BE49-F238E27FC236}">
                          <a16:creationId xmlns:a16="http://schemas.microsoft.com/office/drawing/2014/main" id="{70168D13-75CD-4D78-B383-1006F13223B8}"/>
                        </a:ext>
                      </a:extLst>
                    </p:cNvPr>
                    <p:cNvGrpSpPr>
                      <a:grpSpLocks/>
                    </p:cNvGrpSpPr>
                    <p:nvPr/>
                  </p:nvGrpSpPr>
                  <p:grpSpPr bwMode="auto">
                    <a:xfrm>
                      <a:off x="2009" y="1698"/>
                      <a:ext cx="82" cy="239"/>
                      <a:chOff x="2009" y="1698"/>
                      <a:chExt cx="82" cy="239"/>
                    </a:xfrm>
                  </p:grpSpPr>
                  <p:grpSp>
                    <p:nvGrpSpPr>
                      <p:cNvPr id="36222" name="Group 156">
                        <a:extLst>
                          <a:ext uri="{FF2B5EF4-FFF2-40B4-BE49-F238E27FC236}">
                            <a16:creationId xmlns:a16="http://schemas.microsoft.com/office/drawing/2014/main" id="{2C552BBD-2637-43AF-9EE7-B0E09C6E531E}"/>
                          </a:ext>
                        </a:extLst>
                      </p:cNvPr>
                      <p:cNvGrpSpPr>
                        <a:grpSpLocks/>
                      </p:cNvGrpSpPr>
                      <p:nvPr/>
                    </p:nvGrpSpPr>
                    <p:grpSpPr bwMode="auto">
                      <a:xfrm>
                        <a:off x="2009" y="1698"/>
                        <a:ext cx="82" cy="239"/>
                        <a:chOff x="2009" y="1698"/>
                        <a:chExt cx="82" cy="239"/>
                      </a:xfrm>
                    </p:grpSpPr>
                    <p:sp>
                      <p:nvSpPr>
                        <p:cNvPr id="36224" name="Freeform 157">
                          <a:extLst>
                            <a:ext uri="{FF2B5EF4-FFF2-40B4-BE49-F238E27FC236}">
                              <a16:creationId xmlns:a16="http://schemas.microsoft.com/office/drawing/2014/main" id="{3EEF97C4-CDD3-4934-9E12-745AFD0471D7}"/>
                            </a:ext>
                          </a:extLst>
                        </p:cNvPr>
                        <p:cNvSpPr>
                          <a:spLocks/>
                        </p:cNvSpPr>
                        <p:nvPr/>
                      </p:nvSpPr>
                      <p:spPr bwMode="auto">
                        <a:xfrm>
                          <a:off x="2009" y="1702"/>
                          <a:ext cx="36" cy="230"/>
                        </a:xfrm>
                        <a:custGeom>
                          <a:avLst/>
                          <a:gdLst>
                            <a:gd name="T0" fmla="*/ 0 w 181"/>
                            <a:gd name="T1" fmla="*/ 0 h 1152"/>
                            <a:gd name="T2" fmla="*/ 0 w 181"/>
                            <a:gd name="T3" fmla="*/ 0 h 1152"/>
                            <a:gd name="T4" fmla="*/ 0 w 181"/>
                            <a:gd name="T5" fmla="*/ 0 h 1152"/>
                            <a:gd name="T6" fmla="*/ 0 w 181"/>
                            <a:gd name="T7" fmla="*/ 0 h 1152"/>
                            <a:gd name="T8" fmla="*/ 0 w 181"/>
                            <a:gd name="T9" fmla="*/ 0 h 1152"/>
                            <a:gd name="T10" fmla="*/ 0 w 181"/>
                            <a:gd name="T11" fmla="*/ 0 h 1152"/>
                            <a:gd name="T12" fmla="*/ 0 w 181"/>
                            <a:gd name="T13" fmla="*/ 0 h 1152"/>
                            <a:gd name="T14" fmla="*/ 0 w 181"/>
                            <a:gd name="T15" fmla="*/ 0 h 1152"/>
                            <a:gd name="T16" fmla="*/ 0 w 181"/>
                            <a:gd name="T17" fmla="*/ 0 h 1152"/>
                            <a:gd name="T18" fmla="*/ 0 w 181"/>
                            <a:gd name="T19" fmla="*/ 0 h 1152"/>
                            <a:gd name="T20" fmla="*/ 0 w 181"/>
                            <a:gd name="T21" fmla="*/ 0 h 1152"/>
                            <a:gd name="T22" fmla="*/ 0 w 181"/>
                            <a:gd name="T23" fmla="*/ 0 h 1152"/>
                            <a:gd name="T24" fmla="*/ 0 w 181"/>
                            <a:gd name="T25" fmla="*/ 0 h 1152"/>
                            <a:gd name="T26" fmla="*/ 0 w 181"/>
                            <a:gd name="T27" fmla="*/ 0 h 1152"/>
                            <a:gd name="T28" fmla="*/ 0 w 181"/>
                            <a:gd name="T29" fmla="*/ 0 h 1152"/>
                            <a:gd name="T30" fmla="*/ 0 w 181"/>
                            <a:gd name="T31" fmla="*/ 0 h 1152"/>
                            <a:gd name="T32" fmla="*/ 0 w 181"/>
                            <a:gd name="T33" fmla="*/ 0 h 1152"/>
                            <a:gd name="T34" fmla="*/ 0 w 181"/>
                            <a:gd name="T35" fmla="*/ 0 h 1152"/>
                            <a:gd name="T36" fmla="*/ 0 w 181"/>
                            <a:gd name="T37" fmla="*/ 0 h 1152"/>
                            <a:gd name="T38" fmla="*/ 0 w 181"/>
                            <a:gd name="T39" fmla="*/ 0 h 1152"/>
                            <a:gd name="T40" fmla="*/ 0 w 181"/>
                            <a:gd name="T41" fmla="*/ 0 h 1152"/>
                            <a:gd name="T42" fmla="*/ 0 w 181"/>
                            <a:gd name="T43" fmla="*/ 0 h 1152"/>
                            <a:gd name="T44" fmla="*/ 0 w 181"/>
                            <a:gd name="T45" fmla="*/ 0 h 1152"/>
                            <a:gd name="T46" fmla="*/ 0 w 181"/>
                            <a:gd name="T47" fmla="*/ 0 h 1152"/>
                            <a:gd name="T48" fmla="*/ 0 w 181"/>
                            <a:gd name="T49" fmla="*/ 0 h 1152"/>
                            <a:gd name="T50" fmla="*/ 0 w 181"/>
                            <a:gd name="T51" fmla="*/ 0 h 1152"/>
                            <a:gd name="T52" fmla="*/ 0 w 181"/>
                            <a:gd name="T53" fmla="*/ 0 h 1152"/>
                            <a:gd name="T54" fmla="*/ 0 w 181"/>
                            <a:gd name="T55" fmla="*/ 0 h 1152"/>
                            <a:gd name="T56" fmla="*/ 0 w 181"/>
                            <a:gd name="T57" fmla="*/ 0 h 1152"/>
                            <a:gd name="T58" fmla="*/ 0 w 181"/>
                            <a:gd name="T59" fmla="*/ 0 h 1152"/>
                            <a:gd name="T60" fmla="*/ 0 w 181"/>
                            <a:gd name="T61" fmla="*/ 0 h 1152"/>
                            <a:gd name="T62" fmla="*/ 0 w 181"/>
                            <a:gd name="T63" fmla="*/ 0 h 1152"/>
                            <a:gd name="T64" fmla="*/ 0 w 181"/>
                            <a:gd name="T65" fmla="*/ 0 h 1152"/>
                            <a:gd name="T66" fmla="*/ 0 w 181"/>
                            <a:gd name="T67" fmla="*/ 0 h 1152"/>
                            <a:gd name="T68" fmla="*/ 0 w 181"/>
                            <a:gd name="T69" fmla="*/ 0 h 1152"/>
                            <a:gd name="T70" fmla="*/ 0 w 181"/>
                            <a:gd name="T71" fmla="*/ 0 h 1152"/>
                            <a:gd name="T72" fmla="*/ 0 w 181"/>
                            <a:gd name="T73" fmla="*/ 0 h 1152"/>
                            <a:gd name="T74" fmla="*/ 0 w 181"/>
                            <a:gd name="T75" fmla="*/ 0 h 1152"/>
                            <a:gd name="T76" fmla="*/ 0 w 181"/>
                            <a:gd name="T77" fmla="*/ 0 h 1152"/>
                            <a:gd name="T78" fmla="*/ 0 w 181"/>
                            <a:gd name="T79" fmla="*/ 0 h 1152"/>
                            <a:gd name="T80" fmla="*/ 0 w 181"/>
                            <a:gd name="T81" fmla="*/ 0 h 1152"/>
                            <a:gd name="T82" fmla="*/ 0 w 181"/>
                            <a:gd name="T83" fmla="*/ 0 h 1152"/>
                            <a:gd name="T84" fmla="*/ 0 w 181"/>
                            <a:gd name="T85" fmla="*/ 0 h 1152"/>
                            <a:gd name="T86" fmla="*/ 0 w 181"/>
                            <a:gd name="T87" fmla="*/ 0 h 1152"/>
                            <a:gd name="T88" fmla="*/ 0 w 181"/>
                            <a:gd name="T89" fmla="*/ 0 h 1152"/>
                            <a:gd name="T90" fmla="*/ 0 w 181"/>
                            <a:gd name="T91" fmla="*/ 0 h 1152"/>
                            <a:gd name="T92" fmla="*/ 0 w 181"/>
                            <a:gd name="T93" fmla="*/ 0 h 1152"/>
                            <a:gd name="T94" fmla="*/ 0 w 181"/>
                            <a:gd name="T95" fmla="*/ 0 h 1152"/>
                            <a:gd name="T96" fmla="*/ 0 w 181"/>
                            <a:gd name="T97" fmla="*/ 0 h 1152"/>
                            <a:gd name="T98" fmla="*/ 0 w 181"/>
                            <a:gd name="T99" fmla="*/ 0 h 1152"/>
                            <a:gd name="T100" fmla="*/ 0 w 181"/>
                            <a:gd name="T101" fmla="*/ 0 h 1152"/>
                            <a:gd name="T102" fmla="*/ 0 w 181"/>
                            <a:gd name="T103" fmla="*/ 0 h 1152"/>
                            <a:gd name="T104" fmla="*/ 0 w 181"/>
                            <a:gd name="T105" fmla="*/ 0 h 1152"/>
                            <a:gd name="T106" fmla="*/ 0 w 181"/>
                            <a:gd name="T107" fmla="*/ 0 h 1152"/>
                            <a:gd name="T108" fmla="*/ 0 w 181"/>
                            <a:gd name="T109" fmla="*/ 0 h 1152"/>
                            <a:gd name="T110" fmla="*/ 0 w 181"/>
                            <a:gd name="T111" fmla="*/ 0 h 1152"/>
                            <a:gd name="T112" fmla="*/ 0 w 181"/>
                            <a:gd name="T113" fmla="*/ 0 h 1152"/>
                            <a:gd name="T114" fmla="*/ 0 w 181"/>
                            <a:gd name="T115" fmla="*/ 0 h 1152"/>
                            <a:gd name="T116" fmla="*/ 0 w 181"/>
                            <a:gd name="T117" fmla="*/ 0 h 1152"/>
                            <a:gd name="T118" fmla="*/ 0 w 181"/>
                            <a:gd name="T119" fmla="*/ 0 h 11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1"/>
                            <a:gd name="T181" fmla="*/ 0 h 1152"/>
                            <a:gd name="T182" fmla="*/ 181 w 181"/>
                            <a:gd name="T183" fmla="*/ 1152 h 11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1" h="1152">
                              <a:moveTo>
                                <a:pt x="55" y="70"/>
                              </a:moveTo>
                              <a:lnTo>
                                <a:pt x="41" y="28"/>
                              </a:lnTo>
                              <a:lnTo>
                                <a:pt x="0" y="0"/>
                              </a:lnTo>
                              <a:lnTo>
                                <a:pt x="3" y="29"/>
                              </a:lnTo>
                              <a:lnTo>
                                <a:pt x="9" y="61"/>
                              </a:lnTo>
                              <a:lnTo>
                                <a:pt x="16" y="95"/>
                              </a:lnTo>
                              <a:lnTo>
                                <a:pt x="22" y="134"/>
                              </a:lnTo>
                              <a:lnTo>
                                <a:pt x="31" y="180"/>
                              </a:lnTo>
                              <a:lnTo>
                                <a:pt x="41" y="224"/>
                              </a:lnTo>
                              <a:lnTo>
                                <a:pt x="48" y="261"/>
                              </a:lnTo>
                              <a:lnTo>
                                <a:pt x="56" y="297"/>
                              </a:lnTo>
                              <a:lnTo>
                                <a:pt x="65" y="336"/>
                              </a:lnTo>
                              <a:lnTo>
                                <a:pt x="74" y="379"/>
                              </a:lnTo>
                              <a:lnTo>
                                <a:pt x="82" y="424"/>
                              </a:lnTo>
                              <a:lnTo>
                                <a:pt x="91" y="472"/>
                              </a:lnTo>
                              <a:lnTo>
                                <a:pt x="96" y="499"/>
                              </a:lnTo>
                              <a:lnTo>
                                <a:pt x="100" y="534"/>
                              </a:lnTo>
                              <a:lnTo>
                                <a:pt x="106" y="575"/>
                              </a:lnTo>
                              <a:lnTo>
                                <a:pt x="110" y="613"/>
                              </a:lnTo>
                              <a:lnTo>
                                <a:pt x="117" y="661"/>
                              </a:lnTo>
                              <a:lnTo>
                                <a:pt x="123" y="711"/>
                              </a:lnTo>
                              <a:lnTo>
                                <a:pt x="127" y="751"/>
                              </a:lnTo>
                              <a:lnTo>
                                <a:pt x="128" y="791"/>
                              </a:lnTo>
                              <a:lnTo>
                                <a:pt x="130" y="825"/>
                              </a:lnTo>
                              <a:lnTo>
                                <a:pt x="133" y="868"/>
                              </a:lnTo>
                              <a:lnTo>
                                <a:pt x="135" y="914"/>
                              </a:lnTo>
                              <a:lnTo>
                                <a:pt x="133" y="956"/>
                              </a:lnTo>
                              <a:lnTo>
                                <a:pt x="134" y="1006"/>
                              </a:lnTo>
                              <a:lnTo>
                                <a:pt x="136" y="1036"/>
                              </a:lnTo>
                              <a:lnTo>
                                <a:pt x="134" y="1061"/>
                              </a:lnTo>
                              <a:lnTo>
                                <a:pt x="132" y="1091"/>
                              </a:lnTo>
                              <a:lnTo>
                                <a:pt x="133" y="1113"/>
                              </a:lnTo>
                              <a:lnTo>
                                <a:pt x="137" y="1127"/>
                              </a:lnTo>
                              <a:lnTo>
                                <a:pt x="145" y="1141"/>
                              </a:lnTo>
                              <a:lnTo>
                                <a:pt x="157" y="1152"/>
                              </a:lnTo>
                              <a:lnTo>
                                <a:pt x="163" y="1122"/>
                              </a:lnTo>
                              <a:lnTo>
                                <a:pt x="166" y="1088"/>
                              </a:lnTo>
                              <a:lnTo>
                                <a:pt x="169" y="1051"/>
                              </a:lnTo>
                              <a:lnTo>
                                <a:pt x="173" y="1008"/>
                              </a:lnTo>
                              <a:lnTo>
                                <a:pt x="178" y="956"/>
                              </a:lnTo>
                              <a:lnTo>
                                <a:pt x="181" y="896"/>
                              </a:lnTo>
                              <a:lnTo>
                                <a:pt x="176" y="843"/>
                              </a:lnTo>
                              <a:lnTo>
                                <a:pt x="175" y="789"/>
                              </a:lnTo>
                              <a:lnTo>
                                <a:pt x="169" y="731"/>
                              </a:lnTo>
                              <a:lnTo>
                                <a:pt x="163" y="681"/>
                              </a:lnTo>
                              <a:lnTo>
                                <a:pt x="158" y="633"/>
                              </a:lnTo>
                              <a:lnTo>
                                <a:pt x="154" y="590"/>
                              </a:lnTo>
                              <a:lnTo>
                                <a:pt x="151" y="548"/>
                              </a:lnTo>
                              <a:lnTo>
                                <a:pt x="148" y="511"/>
                              </a:lnTo>
                              <a:lnTo>
                                <a:pt x="145" y="472"/>
                              </a:lnTo>
                              <a:lnTo>
                                <a:pt x="139" y="429"/>
                              </a:lnTo>
                              <a:lnTo>
                                <a:pt x="134" y="382"/>
                              </a:lnTo>
                              <a:lnTo>
                                <a:pt x="122" y="342"/>
                              </a:lnTo>
                              <a:lnTo>
                                <a:pt x="111" y="300"/>
                              </a:lnTo>
                              <a:lnTo>
                                <a:pt x="100" y="266"/>
                              </a:lnTo>
                              <a:lnTo>
                                <a:pt x="94" y="232"/>
                              </a:lnTo>
                              <a:lnTo>
                                <a:pt x="88" y="194"/>
                              </a:lnTo>
                              <a:lnTo>
                                <a:pt x="83" y="156"/>
                              </a:lnTo>
                              <a:lnTo>
                                <a:pt x="70" y="113"/>
                              </a:lnTo>
                              <a:lnTo>
                                <a:pt x="55" y="70"/>
                              </a:lnTo>
                              <a:close/>
                            </a:path>
                          </a:pathLst>
                        </a:custGeom>
                        <a:solidFill>
                          <a:srgbClr val="0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25" name="Freeform 158">
                          <a:extLst>
                            <a:ext uri="{FF2B5EF4-FFF2-40B4-BE49-F238E27FC236}">
                              <a16:creationId xmlns:a16="http://schemas.microsoft.com/office/drawing/2014/main" id="{2ACF521A-8E98-4EA8-A30B-18E069BA014B}"/>
                            </a:ext>
                          </a:extLst>
                        </p:cNvPr>
                        <p:cNvSpPr>
                          <a:spLocks/>
                        </p:cNvSpPr>
                        <p:nvPr/>
                      </p:nvSpPr>
                      <p:spPr bwMode="auto">
                        <a:xfrm>
                          <a:off x="2054" y="1698"/>
                          <a:ext cx="37" cy="239"/>
                        </a:xfrm>
                        <a:custGeom>
                          <a:avLst/>
                          <a:gdLst>
                            <a:gd name="T0" fmla="*/ 0 w 188"/>
                            <a:gd name="T1" fmla="*/ 0 h 1194"/>
                            <a:gd name="T2" fmla="*/ 0 w 188"/>
                            <a:gd name="T3" fmla="*/ 0 h 1194"/>
                            <a:gd name="T4" fmla="*/ 0 w 188"/>
                            <a:gd name="T5" fmla="*/ 0 h 1194"/>
                            <a:gd name="T6" fmla="*/ 0 w 188"/>
                            <a:gd name="T7" fmla="*/ 0 h 1194"/>
                            <a:gd name="T8" fmla="*/ 0 w 188"/>
                            <a:gd name="T9" fmla="*/ 0 h 1194"/>
                            <a:gd name="T10" fmla="*/ 0 w 188"/>
                            <a:gd name="T11" fmla="*/ 0 h 1194"/>
                            <a:gd name="T12" fmla="*/ 0 w 188"/>
                            <a:gd name="T13" fmla="*/ 0 h 1194"/>
                            <a:gd name="T14" fmla="*/ 0 w 188"/>
                            <a:gd name="T15" fmla="*/ 0 h 1194"/>
                            <a:gd name="T16" fmla="*/ 0 w 188"/>
                            <a:gd name="T17" fmla="*/ 0 h 1194"/>
                            <a:gd name="T18" fmla="*/ 0 w 188"/>
                            <a:gd name="T19" fmla="*/ 0 h 1194"/>
                            <a:gd name="T20" fmla="*/ 0 w 188"/>
                            <a:gd name="T21" fmla="*/ 0 h 1194"/>
                            <a:gd name="T22" fmla="*/ 0 w 188"/>
                            <a:gd name="T23" fmla="*/ 0 h 1194"/>
                            <a:gd name="T24" fmla="*/ 0 w 188"/>
                            <a:gd name="T25" fmla="*/ 0 h 1194"/>
                            <a:gd name="T26" fmla="*/ 0 w 188"/>
                            <a:gd name="T27" fmla="*/ 0 h 1194"/>
                            <a:gd name="T28" fmla="*/ 0 w 188"/>
                            <a:gd name="T29" fmla="*/ 0 h 1194"/>
                            <a:gd name="T30" fmla="*/ 0 w 188"/>
                            <a:gd name="T31" fmla="*/ 0 h 1194"/>
                            <a:gd name="T32" fmla="*/ 0 w 188"/>
                            <a:gd name="T33" fmla="*/ 0 h 1194"/>
                            <a:gd name="T34" fmla="*/ 0 w 188"/>
                            <a:gd name="T35" fmla="*/ 0 h 1194"/>
                            <a:gd name="T36" fmla="*/ 0 w 188"/>
                            <a:gd name="T37" fmla="*/ 0 h 1194"/>
                            <a:gd name="T38" fmla="*/ 0 w 188"/>
                            <a:gd name="T39" fmla="*/ 0 h 1194"/>
                            <a:gd name="T40" fmla="*/ 0 w 188"/>
                            <a:gd name="T41" fmla="*/ 0 h 1194"/>
                            <a:gd name="T42" fmla="*/ 0 w 188"/>
                            <a:gd name="T43" fmla="*/ 0 h 1194"/>
                            <a:gd name="T44" fmla="*/ 0 w 188"/>
                            <a:gd name="T45" fmla="*/ 0 h 1194"/>
                            <a:gd name="T46" fmla="*/ 0 w 188"/>
                            <a:gd name="T47" fmla="*/ 0 h 1194"/>
                            <a:gd name="T48" fmla="*/ 0 w 188"/>
                            <a:gd name="T49" fmla="*/ 0 h 1194"/>
                            <a:gd name="T50" fmla="*/ 0 w 188"/>
                            <a:gd name="T51" fmla="*/ 0 h 1194"/>
                            <a:gd name="T52" fmla="*/ 0 w 188"/>
                            <a:gd name="T53" fmla="*/ 0 h 1194"/>
                            <a:gd name="T54" fmla="*/ 0 w 188"/>
                            <a:gd name="T55" fmla="*/ 0 h 1194"/>
                            <a:gd name="T56" fmla="*/ 0 w 188"/>
                            <a:gd name="T57" fmla="*/ 0 h 1194"/>
                            <a:gd name="T58" fmla="*/ 0 w 188"/>
                            <a:gd name="T59" fmla="*/ 0 h 1194"/>
                            <a:gd name="T60" fmla="*/ 0 w 188"/>
                            <a:gd name="T61" fmla="*/ 0 h 1194"/>
                            <a:gd name="T62" fmla="*/ 0 w 188"/>
                            <a:gd name="T63" fmla="*/ 0 h 119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8"/>
                            <a:gd name="T97" fmla="*/ 0 h 1194"/>
                            <a:gd name="T98" fmla="*/ 188 w 188"/>
                            <a:gd name="T99" fmla="*/ 1194 h 119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8" h="1194">
                              <a:moveTo>
                                <a:pt x="48" y="0"/>
                              </a:moveTo>
                              <a:lnTo>
                                <a:pt x="0" y="38"/>
                              </a:lnTo>
                              <a:lnTo>
                                <a:pt x="17" y="57"/>
                              </a:lnTo>
                              <a:lnTo>
                                <a:pt x="29" y="78"/>
                              </a:lnTo>
                              <a:lnTo>
                                <a:pt x="35" y="106"/>
                              </a:lnTo>
                              <a:lnTo>
                                <a:pt x="41" y="148"/>
                              </a:lnTo>
                              <a:lnTo>
                                <a:pt x="49" y="188"/>
                              </a:lnTo>
                              <a:lnTo>
                                <a:pt x="61" y="240"/>
                              </a:lnTo>
                              <a:lnTo>
                                <a:pt x="70" y="290"/>
                              </a:lnTo>
                              <a:lnTo>
                                <a:pt x="79" y="334"/>
                              </a:lnTo>
                              <a:lnTo>
                                <a:pt x="85" y="383"/>
                              </a:lnTo>
                              <a:lnTo>
                                <a:pt x="92" y="427"/>
                              </a:lnTo>
                              <a:lnTo>
                                <a:pt x="101" y="476"/>
                              </a:lnTo>
                              <a:lnTo>
                                <a:pt x="111" y="516"/>
                              </a:lnTo>
                              <a:lnTo>
                                <a:pt x="117" y="564"/>
                              </a:lnTo>
                              <a:lnTo>
                                <a:pt x="113" y="610"/>
                              </a:lnTo>
                              <a:lnTo>
                                <a:pt x="117" y="651"/>
                              </a:lnTo>
                              <a:lnTo>
                                <a:pt x="120" y="703"/>
                              </a:lnTo>
                              <a:lnTo>
                                <a:pt x="122" y="762"/>
                              </a:lnTo>
                              <a:lnTo>
                                <a:pt x="126" y="825"/>
                              </a:lnTo>
                              <a:lnTo>
                                <a:pt x="134" y="886"/>
                              </a:lnTo>
                              <a:lnTo>
                                <a:pt x="140" y="928"/>
                              </a:lnTo>
                              <a:lnTo>
                                <a:pt x="140" y="968"/>
                              </a:lnTo>
                              <a:lnTo>
                                <a:pt x="142" y="1017"/>
                              </a:lnTo>
                              <a:lnTo>
                                <a:pt x="138" y="1073"/>
                              </a:lnTo>
                              <a:lnTo>
                                <a:pt x="137" y="1119"/>
                              </a:lnTo>
                              <a:lnTo>
                                <a:pt x="132" y="1160"/>
                              </a:lnTo>
                              <a:lnTo>
                                <a:pt x="133" y="1194"/>
                              </a:lnTo>
                              <a:lnTo>
                                <a:pt x="151" y="1187"/>
                              </a:lnTo>
                              <a:lnTo>
                                <a:pt x="163" y="1180"/>
                              </a:lnTo>
                              <a:lnTo>
                                <a:pt x="174" y="1173"/>
                              </a:lnTo>
                              <a:lnTo>
                                <a:pt x="182" y="1164"/>
                              </a:lnTo>
                              <a:lnTo>
                                <a:pt x="184" y="1154"/>
                              </a:lnTo>
                              <a:lnTo>
                                <a:pt x="182" y="1123"/>
                              </a:lnTo>
                              <a:lnTo>
                                <a:pt x="180" y="1093"/>
                              </a:lnTo>
                              <a:lnTo>
                                <a:pt x="182" y="1053"/>
                              </a:lnTo>
                              <a:lnTo>
                                <a:pt x="185" y="1022"/>
                              </a:lnTo>
                              <a:lnTo>
                                <a:pt x="188" y="995"/>
                              </a:lnTo>
                              <a:lnTo>
                                <a:pt x="186" y="968"/>
                              </a:lnTo>
                              <a:lnTo>
                                <a:pt x="184" y="932"/>
                              </a:lnTo>
                              <a:lnTo>
                                <a:pt x="183" y="906"/>
                              </a:lnTo>
                              <a:lnTo>
                                <a:pt x="181" y="878"/>
                              </a:lnTo>
                              <a:lnTo>
                                <a:pt x="176" y="851"/>
                              </a:lnTo>
                              <a:lnTo>
                                <a:pt x="171" y="821"/>
                              </a:lnTo>
                              <a:lnTo>
                                <a:pt x="170" y="785"/>
                              </a:lnTo>
                              <a:lnTo>
                                <a:pt x="168" y="756"/>
                              </a:lnTo>
                              <a:lnTo>
                                <a:pt x="167" y="719"/>
                              </a:lnTo>
                              <a:lnTo>
                                <a:pt x="165" y="681"/>
                              </a:lnTo>
                              <a:lnTo>
                                <a:pt x="162" y="642"/>
                              </a:lnTo>
                              <a:lnTo>
                                <a:pt x="157" y="598"/>
                              </a:lnTo>
                              <a:lnTo>
                                <a:pt x="153" y="556"/>
                              </a:lnTo>
                              <a:lnTo>
                                <a:pt x="150" y="517"/>
                              </a:lnTo>
                              <a:lnTo>
                                <a:pt x="145" y="487"/>
                              </a:lnTo>
                              <a:lnTo>
                                <a:pt x="141" y="454"/>
                              </a:lnTo>
                              <a:lnTo>
                                <a:pt x="137" y="422"/>
                              </a:lnTo>
                              <a:lnTo>
                                <a:pt x="132" y="387"/>
                              </a:lnTo>
                              <a:lnTo>
                                <a:pt x="126" y="351"/>
                              </a:lnTo>
                              <a:lnTo>
                                <a:pt x="120" y="311"/>
                              </a:lnTo>
                              <a:lnTo>
                                <a:pt x="114" y="276"/>
                              </a:lnTo>
                              <a:lnTo>
                                <a:pt x="105" y="232"/>
                              </a:lnTo>
                              <a:lnTo>
                                <a:pt x="95" y="190"/>
                              </a:lnTo>
                              <a:lnTo>
                                <a:pt x="85" y="137"/>
                              </a:lnTo>
                              <a:lnTo>
                                <a:pt x="72" y="81"/>
                              </a:lnTo>
                              <a:lnTo>
                                <a:pt x="61" y="37"/>
                              </a:lnTo>
                              <a:lnTo>
                                <a:pt x="48" y="0"/>
                              </a:lnTo>
                              <a:close/>
                            </a:path>
                          </a:pathLst>
                        </a:custGeom>
                        <a:solidFill>
                          <a:srgbClr val="000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223" name="Freeform 159">
                        <a:extLst>
                          <a:ext uri="{FF2B5EF4-FFF2-40B4-BE49-F238E27FC236}">
                            <a16:creationId xmlns:a16="http://schemas.microsoft.com/office/drawing/2014/main" id="{A245A82B-0580-47B7-B278-C2BCAC2F9E99}"/>
                          </a:ext>
                        </a:extLst>
                      </p:cNvPr>
                      <p:cNvSpPr>
                        <a:spLocks/>
                      </p:cNvSpPr>
                      <p:nvPr/>
                    </p:nvSpPr>
                    <p:spPr bwMode="auto">
                      <a:xfrm>
                        <a:off x="2017" y="1707"/>
                        <a:ext cx="41" cy="230"/>
                      </a:xfrm>
                      <a:custGeom>
                        <a:avLst/>
                        <a:gdLst>
                          <a:gd name="T0" fmla="*/ 0 w 206"/>
                          <a:gd name="T1" fmla="*/ 0 h 1149"/>
                          <a:gd name="T2" fmla="*/ 0 w 206"/>
                          <a:gd name="T3" fmla="*/ 0 h 1149"/>
                          <a:gd name="T4" fmla="*/ 0 w 206"/>
                          <a:gd name="T5" fmla="*/ 0 h 1149"/>
                          <a:gd name="T6" fmla="*/ 0 w 206"/>
                          <a:gd name="T7" fmla="*/ 0 h 1149"/>
                          <a:gd name="T8" fmla="*/ 0 w 206"/>
                          <a:gd name="T9" fmla="*/ 0 h 1149"/>
                          <a:gd name="T10" fmla="*/ 0 w 206"/>
                          <a:gd name="T11" fmla="*/ 0 h 1149"/>
                          <a:gd name="T12" fmla="*/ 0 w 206"/>
                          <a:gd name="T13" fmla="*/ 0 h 1149"/>
                          <a:gd name="T14" fmla="*/ 0 w 206"/>
                          <a:gd name="T15" fmla="*/ 0 h 1149"/>
                          <a:gd name="T16" fmla="*/ 0 w 206"/>
                          <a:gd name="T17" fmla="*/ 0 h 1149"/>
                          <a:gd name="T18" fmla="*/ 0 w 206"/>
                          <a:gd name="T19" fmla="*/ 0 h 1149"/>
                          <a:gd name="T20" fmla="*/ 0 w 206"/>
                          <a:gd name="T21" fmla="*/ 0 h 1149"/>
                          <a:gd name="T22" fmla="*/ 0 w 206"/>
                          <a:gd name="T23" fmla="*/ 0 h 1149"/>
                          <a:gd name="T24" fmla="*/ 0 w 206"/>
                          <a:gd name="T25" fmla="*/ 0 h 1149"/>
                          <a:gd name="T26" fmla="*/ 0 w 206"/>
                          <a:gd name="T27" fmla="*/ 0 h 1149"/>
                          <a:gd name="T28" fmla="*/ 0 w 206"/>
                          <a:gd name="T29" fmla="*/ 0 h 1149"/>
                          <a:gd name="T30" fmla="*/ 0 w 206"/>
                          <a:gd name="T31" fmla="*/ 0 h 1149"/>
                          <a:gd name="T32" fmla="*/ 0 w 206"/>
                          <a:gd name="T33" fmla="*/ 0 h 1149"/>
                          <a:gd name="T34" fmla="*/ 0 w 206"/>
                          <a:gd name="T35" fmla="*/ 0 h 1149"/>
                          <a:gd name="T36" fmla="*/ 0 w 206"/>
                          <a:gd name="T37" fmla="*/ 0 h 1149"/>
                          <a:gd name="T38" fmla="*/ 0 w 206"/>
                          <a:gd name="T39" fmla="*/ 0 h 1149"/>
                          <a:gd name="T40" fmla="*/ 0 w 206"/>
                          <a:gd name="T41" fmla="*/ 0 h 1149"/>
                          <a:gd name="T42" fmla="*/ 0 w 206"/>
                          <a:gd name="T43" fmla="*/ 0 h 1149"/>
                          <a:gd name="T44" fmla="*/ 0 w 206"/>
                          <a:gd name="T45" fmla="*/ 0 h 1149"/>
                          <a:gd name="T46" fmla="*/ 0 w 206"/>
                          <a:gd name="T47" fmla="*/ 0 h 1149"/>
                          <a:gd name="T48" fmla="*/ 0 w 206"/>
                          <a:gd name="T49" fmla="*/ 0 h 1149"/>
                          <a:gd name="T50" fmla="*/ 0 w 206"/>
                          <a:gd name="T51" fmla="*/ 0 h 1149"/>
                          <a:gd name="T52" fmla="*/ 0 w 206"/>
                          <a:gd name="T53" fmla="*/ 0 h 1149"/>
                          <a:gd name="T54" fmla="*/ 0 w 206"/>
                          <a:gd name="T55" fmla="*/ 0 h 1149"/>
                          <a:gd name="T56" fmla="*/ 0 w 206"/>
                          <a:gd name="T57" fmla="*/ 0 h 1149"/>
                          <a:gd name="T58" fmla="*/ 0 w 206"/>
                          <a:gd name="T59" fmla="*/ 0 h 1149"/>
                          <a:gd name="T60" fmla="*/ 0 w 206"/>
                          <a:gd name="T61" fmla="*/ 0 h 1149"/>
                          <a:gd name="T62" fmla="*/ 0 w 206"/>
                          <a:gd name="T63" fmla="*/ 0 h 1149"/>
                          <a:gd name="T64" fmla="*/ 0 w 206"/>
                          <a:gd name="T65" fmla="*/ 0 h 1149"/>
                          <a:gd name="T66" fmla="*/ 0 w 206"/>
                          <a:gd name="T67" fmla="*/ 0 h 1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6"/>
                          <a:gd name="T103" fmla="*/ 0 h 1149"/>
                          <a:gd name="T104" fmla="*/ 206 w 206"/>
                          <a:gd name="T105" fmla="*/ 1149 h 1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6" h="1149">
                            <a:moveTo>
                              <a:pt x="15" y="42"/>
                            </a:moveTo>
                            <a:lnTo>
                              <a:pt x="0" y="0"/>
                            </a:lnTo>
                            <a:lnTo>
                              <a:pt x="73" y="28"/>
                            </a:lnTo>
                            <a:lnTo>
                              <a:pt x="77" y="57"/>
                            </a:lnTo>
                            <a:lnTo>
                              <a:pt x="82" y="82"/>
                            </a:lnTo>
                            <a:lnTo>
                              <a:pt x="90" y="111"/>
                            </a:lnTo>
                            <a:lnTo>
                              <a:pt x="98" y="133"/>
                            </a:lnTo>
                            <a:lnTo>
                              <a:pt x="108" y="159"/>
                            </a:lnTo>
                            <a:lnTo>
                              <a:pt x="118" y="189"/>
                            </a:lnTo>
                            <a:lnTo>
                              <a:pt x="124" y="217"/>
                            </a:lnTo>
                            <a:lnTo>
                              <a:pt x="129" y="249"/>
                            </a:lnTo>
                            <a:lnTo>
                              <a:pt x="135" y="281"/>
                            </a:lnTo>
                            <a:lnTo>
                              <a:pt x="140" y="316"/>
                            </a:lnTo>
                            <a:lnTo>
                              <a:pt x="149" y="351"/>
                            </a:lnTo>
                            <a:lnTo>
                              <a:pt x="155" y="376"/>
                            </a:lnTo>
                            <a:lnTo>
                              <a:pt x="163" y="407"/>
                            </a:lnTo>
                            <a:lnTo>
                              <a:pt x="169" y="429"/>
                            </a:lnTo>
                            <a:lnTo>
                              <a:pt x="174" y="452"/>
                            </a:lnTo>
                            <a:lnTo>
                              <a:pt x="176" y="479"/>
                            </a:lnTo>
                            <a:lnTo>
                              <a:pt x="178" y="505"/>
                            </a:lnTo>
                            <a:lnTo>
                              <a:pt x="180" y="535"/>
                            </a:lnTo>
                            <a:lnTo>
                              <a:pt x="185" y="574"/>
                            </a:lnTo>
                            <a:lnTo>
                              <a:pt x="189" y="608"/>
                            </a:lnTo>
                            <a:lnTo>
                              <a:pt x="193" y="644"/>
                            </a:lnTo>
                            <a:lnTo>
                              <a:pt x="199" y="678"/>
                            </a:lnTo>
                            <a:lnTo>
                              <a:pt x="201" y="708"/>
                            </a:lnTo>
                            <a:lnTo>
                              <a:pt x="204" y="759"/>
                            </a:lnTo>
                            <a:lnTo>
                              <a:pt x="205" y="795"/>
                            </a:lnTo>
                            <a:lnTo>
                              <a:pt x="205" y="837"/>
                            </a:lnTo>
                            <a:lnTo>
                              <a:pt x="206" y="864"/>
                            </a:lnTo>
                            <a:lnTo>
                              <a:pt x="205" y="900"/>
                            </a:lnTo>
                            <a:lnTo>
                              <a:pt x="203" y="942"/>
                            </a:lnTo>
                            <a:lnTo>
                              <a:pt x="200" y="976"/>
                            </a:lnTo>
                            <a:lnTo>
                              <a:pt x="202" y="1017"/>
                            </a:lnTo>
                            <a:lnTo>
                              <a:pt x="203" y="1055"/>
                            </a:lnTo>
                            <a:lnTo>
                              <a:pt x="199" y="1079"/>
                            </a:lnTo>
                            <a:lnTo>
                              <a:pt x="195" y="1102"/>
                            </a:lnTo>
                            <a:lnTo>
                              <a:pt x="191" y="1117"/>
                            </a:lnTo>
                            <a:lnTo>
                              <a:pt x="192" y="1134"/>
                            </a:lnTo>
                            <a:lnTo>
                              <a:pt x="197" y="1149"/>
                            </a:lnTo>
                            <a:lnTo>
                              <a:pt x="169" y="1145"/>
                            </a:lnTo>
                            <a:lnTo>
                              <a:pt x="153" y="1138"/>
                            </a:lnTo>
                            <a:lnTo>
                              <a:pt x="134" y="1132"/>
                            </a:lnTo>
                            <a:lnTo>
                              <a:pt x="117" y="1124"/>
                            </a:lnTo>
                            <a:lnTo>
                              <a:pt x="123" y="1094"/>
                            </a:lnTo>
                            <a:lnTo>
                              <a:pt x="126" y="1060"/>
                            </a:lnTo>
                            <a:lnTo>
                              <a:pt x="129" y="1024"/>
                            </a:lnTo>
                            <a:lnTo>
                              <a:pt x="133" y="980"/>
                            </a:lnTo>
                            <a:lnTo>
                              <a:pt x="138" y="928"/>
                            </a:lnTo>
                            <a:lnTo>
                              <a:pt x="141" y="868"/>
                            </a:lnTo>
                            <a:lnTo>
                              <a:pt x="136" y="815"/>
                            </a:lnTo>
                            <a:lnTo>
                              <a:pt x="135" y="761"/>
                            </a:lnTo>
                            <a:lnTo>
                              <a:pt x="129" y="704"/>
                            </a:lnTo>
                            <a:lnTo>
                              <a:pt x="123" y="653"/>
                            </a:lnTo>
                            <a:lnTo>
                              <a:pt x="118" y="605"/>
                            </a:lnTo>
                            <a:lnTo>
                              <a:pt x="114" y="562"/>
                            </a:lnTo>
                            <a:lnTo>
                              <a:pt x="111" y="520"/>
                            </a:lnTo>
                            <a:lnTo>
                              <a:pt x="108" y="483"/>
                            </a:lnTo>
                            <a:lnTo>
                              <a:pt x="105" y="444"/>
                            </a:lnTo>
                            <a:lnTo>
                              <a:pt x="99" y="401"/>
                            </a:lnTo>
                            <a:lnTo>
                              <a:pt x="93" y="354"/>
                            </a:lnTo>
                            <a:lnTo>
                              <a:pt x="81" y="314"/>
                            </a:lnTo>
                            <a:lnTo>
                              <a:pt x="70" y="273"/>
                            </a:lnTo>
                            <a:lnTo>
                              <a:pt x="59" y="238"/>
                            </a:lnTo>
                            <a:lnTo>
                              <a:pt x="53" y="204"/>
                            </a:lnTo>
                            <a:lnTo>
                              <a:pt x="48" y="166"/>
                            </a:lnTo>
                            <a:lnTo>
                              <a:pt x="43" y="128"/>
                            </a:lnTo>
                            <a:lnTo>
                              <a:pt x="30" y="85"/>
                            </a:lnTo>
                            <a:lnTo>
                              <a:pt x="15" y="42"/>
                            </a:lnTo>
                            <a:close/>
                          </a:path>
                        </a:pathLst>
                      </a:custGeom>
                      <a:solidFill>
                        <a:srgbClr val="404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6221" name="Freeform 160">
                      <a:extLst>
                        <a:ext uri="{FF2B5EF4-FFF2-40B4-BE49-F238E27FC236}">
                          <a16:creationId xmlns:a16="http://schemas.microsoft.com/office/drawing/2014/main" id="{2C51C9DC-17F8-4568-8101-953E4D43B69E}"/>
                        </a:ext>
                      </a:extLst>
                    </p:cNvPr>
                    <p:cNvSpPr>
                      <a:spLocks/>
                    </p:cNvSpPr>
                    <p:nvPr/>
                  </p:nvSpPr>
                  <p:spPr bwMode="auto">
                    <a:xfrm>
                      <a:off x="2046" y="1715"/>
                      <a:ext cx="27" cy="207"/>
                    </a:xfrm>
                    <a:custGeom>
                      <a:avLst/>
                      <a:gdLst>
                        <a:gd name="T0" fmla="*/ 0 w 138"/>
                        <a:gd name="T1" fmla="*/ 0 h 1036"/>
                        <a:gd name="T2" fmla="*/ 0 w 138"/>
                        <a:gd name="T3" fmla="*/ 0 h 1036"/>
                        <a:gd name="T4" fmla="*/ 0 w 138"/>
                        <a:gd name="T5" fmla="*/ 0 h 1036"/>
                        <a:gd name="T6" fmla="*/ 0 w 138"/>
                        <a:gd name="T7" fmla="*/ 0 h 1036"/>
                        <a:gd name="T8" fmla="*/ 0 w 138"/>
                        <a:gd name="T9" fmla="*/ 0 h 1036"/>
                        <a:gd name="T10" fmla="*/ 0 w 138"/>
                        <a:gd name="T11" fmla="*/ 0 h 1036"/>
                        <a:gd name="T12" fmla="*/ 0 w 138"/>
                        <a:gd name="T13" fmla="*/ 0 h 1036"/>
                        <a:gd name="T14" fmla="*/ 0 w 138"/>
                        <a:gd name="T15" fmla="*/ 0 h 1036"/>
                        <a:gd name="T16" fmla="*/ 0 w 138"/>
                        <a:gd name="T17" fmla="*/ 0 h 1036"/>
                        <a:gd name="T18" fmla="*/ 0 w 138"/>
                        <a:gd name="T19" fmla="*/ 0 h 1036"/>
                        <a:gd name="T20" fmla="*/ 0 w 138"/>
                        <a:gd name="T21" fmla="*/ 0 h 1036"/>
                        <a:gd name="T22" fmla="*/ 0 w 138"/>
                        <a:gd name="T23" fmla="*/ 0 h 1036"/>
                        <a:gd name="T24" fmla="*/ 0 w 138"/>
                        <a:gd name="T25" fmla="*/ 0 h 1036"/>
                        <a:gd name="T26" fmla="*/ 0 w 138"/>
                        <a:gd name="T27" fmla="*/ 0 h 1036"/>
                        <a:gd name="T28" fmla="*/ 0 w 138"/>
                        <a:gd name="T29" fmla="*/ 0 h 1036"/>
                        <a:gd name="T30" fmla="*/ 0 w 138"/>
                        <a:gd name="T31" fmla="*/ 0 h 1036"/>
                        <a:gd name="T32" fmla="*/ 0 w 138"/>
                        <a:gd name="T33" fmla="*/ 0 h 1036"/>
                        <a:gd name="T34" fmla="*/ 0 w 138"/>
                        <a:gd name="T35" fmla="*/ 0 h 1036"/>
                        <a:gd name="T36" fmla="*/ 0 w 138"/>
                        <a:gd name="T37" fmla="*/ 0 h 1036"/>
                        <a:gd name="T38" fmla="*/ 0 w 138"/>
                        <a:gd name="T39" fmla="*/ 0 h 1036"/>
                        <a:gd name="T40" fmla="*/ 0 w 138"/>
                        <a:gd name="T41" fmla="*/ 0 h 1036"/>
                        <a:gd name="T42" fmla="*/ 0 w 138"/>
                        <a:gd name="T43" fmla="*/ 0 h 1036"/>
                        <a:gd name="T44" fmla="*/ 0 w 138"/>
                        <a:gd name="T45" fmla="*/ 0 h 1036"/>
                        <a:gd name="T46" fmla="*/ 0 w 138"/>
                        <a:gd name="T47" fmla="*/ 0 h 1036"/>
                        <a:gd name="T48" fmla="*/ 0 w 138"/>
                        <a:gd name="T49" fmla="*/ 0 h 10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8"/>
                        <a:gd name="T76" fmla="*/ 0 h 1036"/>
                        <a:gd name="T77" fmla="*/ 138 w 138"/>
                        <a:gd name="T78" fmla="*/ 1036 h 10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8" h="1036">
                          <a:moveTo>
                            <a:pt x="0" y="0"/>
                          </a:moveTo>
                          <a:lnTo>
                            <a:pt x="13" y="33"/>
                          </a:lnTo>
                          <a:lnTo>
                            <a:pt x="26" y="64"/>
                          </a:lnTo>
                          <a:lnTo>
                            <a:pt x="37" y="97"/>
                          </a:lnTo>
                          <a:lnTo>
                            <a:pt x="47" y="134"/>
                          </a:lnTo>
                          <a:lnTo>
                            <a:pt x="55" y="168"/>
                          </a:lnTo>
                          <a:lnTo>
                            <a:pt x="63" y="203"/>
                          </a:lnTo>
                          <a:lnTo>
                            <a:pt x="71" y="246"/>
                          </a:lnTo>
                          <a:lnTo>
                            <a:pt x="79" y="298"/>
                          </a:lnTo>
                          <a:lnTo>
                            <a:pt x="88" y="352"/>
                          </a:lnTo>
                          <a:lnTo>
                            <a:pt x="94" y="388"/>
                          </a:lnTo>
                          <a:lnTo>
                            <a:pt x="102" y="434"/>
                          </a:lnTo>
                          <a:lnTo>
                            <a:pt x="108" y="479"/>
                          </a:lnTo>
                          <a:lnTo>
                            <a:pt x="111" y="522"/>
                          </a:lnTo>
                          <a:lnTo>
                            <a:pt x="114" y="569"/>
                          </a:lnTo>
                          <a:lnTo>
                            <a:pt x="117" y="616"/>
                          </a:lnTo>
                          <a:lnTo>
                            <a:pt x="120" y="671"/>
                          </a:lnTo>
                          <a:lnTo>
                            <a:pt x="124" y="722"/>
                          </a:lnTo>
                          <a:lnTo>
                            <a:pt x="128" y="777"/>
                          </a:lnTo>
                          <a:lnTo>
                            <a:pt x="131" y="818"/>
                          </a:lnTo>
                          <a:lnTo>
                            <a:pt x="136" y="854"/>
                          </a:lnTo>
                          <a:lnTo>
                            <a:pt x="138" y="898"/>
                          </a:lnTo>
                          <a:lnTo>
                            <a:pt x="137" y="942"/>
                          </a:lnTo>
                          <a:lnTo>
                            <a:pt x="135" y="986"/>
                          </a:lnTo>
                          <a:lnTo>
                            <a:pt x="133" y="1036"/>
                          </a:lnTo>
                        </a:path>
                      </a:pathLst>
                    </a:custGeom>
                    <a:noFill/>
                    <a:ln w="4763">
                      <a:solidFill>
                        <a:srgbClr val="C0C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6214" name="Group 161">
                  <a:extLst>
                    <a:ext uri="{FF2B5EF4-FFF2-40B4-BE49-F238E27FC236}">
                      <a16:creationId xmlns:a16="http://schemas.microsoft.com/office/drawing/2014/main" id="{85FC9D26-48B6-447B-AB4E-6A3AFB7DAE9C}"/>
                    </a:ext>
                  </a:extLst>
                </p:cNvPr>
                <p:cNvGrpSpPr>
                  <a:grpSpLocks/>
                </p:cNvGrpSpPr>
                <p:nvPr/>
              </p:nvGrpSpPr>
              <p:grpSpPr bwMode="auto">
                <a:xfrm>
                  <a:off x="2010" y="1688"/>
                  <a:ext cx="53" cy="26"/>
                  <a:chOff x="2010" y="1688"/>
                  <a:chExt cx="53" cy="26"/>
                </a:xfrm>
              </p:grpSpPr>
              <p:sp>
                <p:nvSpPr>
                  <p:cNvPr id="36215" name="Oval 162">
                    <a:extLst>
                      <a:ext uri="{FF2B5EF4-FFF2-40B4-BE49-F238E27FC236}">
                        <a16:creationId xmlns:a16="http://schemas.microsoft.com/office/drawing/2014/main" id="{02FCC3B4-B01D-4A28-AA68-36C81943F5BC}"/>
                      </a:ext>
                    </a:extLst>
                  </p:cNvPr>
                  <p:cNvSpPr>
                    <a:spLocks noChangeArrowheads="1"/>
                  </p:cNvSpPr>
                  <p:nvPr/>
                </p:nvSpPr>
                <p:spPr bwMode="auto">
                  <a:xfrm>
                    <a:off x="2010" y="1688"/>
                    <a:ext cx="53" cy="26"/>
                  </a:xfrm>
                  <a:prstGeom prst="ellipse">
                    <a:avLst/>
                  </a:prstGeom>
                  <a:solidFill>
                    <a:srgbClr val="4040FF"/>
                  </a:solidFill>
                  <a:ln w="3175">
                    <a:solidFill>
                      <a:srgbClr val="00002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216" name="Oval 163">
                    <a:extLst>
                      <a:ext uri="{FF2B5EF4-FFF2-40B4-BE49-F238E27FC236}">
                        <a16:creationId xmlns:a16="http://schemas.microsoft.com/office/drawing/2014/main" id="{5A5FD9C8-D847-431D-9566-B00597B0ADC3}"/>
                      </a:ext>
                    </a:extLst>
                  </p:cNvPr>
                  <p:cNvSpPr>
                    <a:spLocks noChangeArrowheads="1"/>
                  </p:cNvSpPr>
                  <p:nvPr/>
                </p:nvSpPr>
                <p:spPr bwMode="auto">
                  <a:xfrm>
                    <a:off x="2016" y="1691"/>
                    <a:ext cx="41" cy="20"/>
                  </a:xfrm>
                  <a:prstGeom prst="ellipse">
                    <a:avLst/>
                  </a:prstGeom>
                  <a:solidFill>
                    <a:srgbClr val="000080"/>
                  </a:solidFill>
                  <a:ln w="3175">
                    <a:solidFill>
                      <a:srgbClr val="00002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217" name="Oval 164">
                    <a:extLst>
                      <a:ext uri="{FF2B5EF4-FFF2-40B4-BE49-F238E27FC236}">
                        <a16:creationId xmlns:a16="http://schemas.microsoft.com/office/drawing/2014/main" id="{B0B12F59-F421-4BCC-AE04-4E74E3FE1D4E}"/>
                      </a:ext>
                    </a:extLst>
                  </p:cNvPr>
                  <p:cNvSpPr>
                    <a:spLocks noChangeArrowheads="1"/>
                  </p:cNvSpPr>
                  <p:nvPr/>
                </p:nvSpPr>
                <p:spPr bwMode="auto">
                  <a:xfrm>
                    <a:off x="2018" y="1693"/>
                    <a:ext cx="35" cy="15"/>
                  </a:xfrm>
                  <a:prstGeom prst="ellipse">
                    <a:avLst/>
                  </a:prstGeom>
                  <a:solidFill>
                    <a:srgbClr val="400040"/>
                  </a:solidFill>
                  <a:ln w="3175">
                    <a:solidFill>
                      <a:srgbClr val="00002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grpSp>
      </p:grpSp>
      <p:grpSp>
        <p:nvGrpSpPr>
          <p:cNvPr id="35848" name="Group 165">
            <a:extLst>
              <a:ext uri="{FF2B5EF4-FFF2-40B4-BE49-F238E27FC236}">
                <a16:creationId xmlns:a16="http://schemas.microsoft.com/office/drawing/2014/main" id="{CEE7AB68-C88F-4202-A8CE-A3F217E14195}"/>
              </a:ext>
            </a:extLst>
          </p:cNvPr>
          <p:cNvGrpSpPr>
            <a:grpSpLocks/>
          </p:cNvGrpSpPr>
          <p:nvPr/>
        </p:nvGrpSpPr>
        <p:grpSpPr bwMode="auto">
          <a:xfrm>
            <a:off x="4033839" y="276226"/>
            <a:ext cx="750887" cy="1495425"/>
            <a:chOff x="1581" y="174"/>
            <a:chExt cx="473" cy="942"/>
          </a:xfrm>
        </p:grpSpPr>
        <p:grpSp>
          <p:nvGrpSpPr>
            <p:cNvPr id="36187" name="Group 166">
              <a:extLst>
                <a:ext uri="{FF2B5EF4-FFF2-40B4-BE49-F238E27FC236}">
                  <a16:creationId xmlns:a16="http://schemas.microsoft.com/office/drawing/2014/main" id="{F6F91363-B73B-4350-AF9F-C4A3AE4B8789}"/>
                </a:ext>
              </a:extLst>
            </p:cNvPr>
            <p:cNvGrpSpPr>
              <a:grpSpLocks/>
            </p:cNvGrpSpPr>
            <p:nvPr/>
          </p:nvGrpSpPr>
          <p:grpSpPr bwMode="auto">
            <a:xfrm>
              <a:off x="1630" y="174"/>
              <a:ext cx="406" cy="467"/>
              <a:chOff x="1630" y="174"/>
              <a:chExt cx="406" cy="467"/>
            </a:xfrm>
          </p:grpSpPr>
          <p:sp>
            <p:nvSpPr>
              <p:cNvPr id="36207" name="Freeform 167">
                <a:extLst>
                  <a:ext uri="{FF2B5EF4-FFF2-40B4-BE49-F238E27FC236}">
                    <a16:creationId xmlns:a16="http://schemas.microsoft.com/office/drawing/2014/main" id="{87366309-66B6-49F3-9033-BDE3F57D809E}"/>
                  </a:ext>
                </a:extLst>
              </p:cNvPr>
              <p:cNvSpPr>
                <a:spLocks/>
              </p:cNvSpPr>
              <p:nvPr/>
            </p:nvSpPr>
            <p:spPr bwMode="auto">
              <a:xfrm>
                <a:off x="1630" y="186"/>
                <a:ext cx="406" cy="455"/>
              </a:xfrm>
              <a:custGeom>
                <a:avLst/>
                <a:gdLst>
                  <a:gd name="T0" fmla="*/ 0 w 1624"/>
                  <a:gd name="T1" fmla="*/ 1 h 1819"/>
                  <a:gd name="T2" fmla="*/ 0 w 1624"/>
                  <a:gd name="T3" fmla="*/ 1 h 1819"/>
                  <a:gd name="T4" fmla="*/ 0 w 1624"/>
                  <a:gd name="T5" fmla="*/ 1 h 1819"/>
                  <a:gd name="T6" fmla="*/ 0 w 1624"/>
                  <a:gd name="T7" fmla="*/ 0 h 1819"/>
                  <a:gd name="T8" fmla="*/ 0 w 1624"/>
                  <a:gd name="T9" fmla="*/ 0 h 1819"/>
                  <a:gd name="T10" fmla="*/ 0 w 1624"/>
                  <a:gd name="T11" fmla="*/ 1 h 1819"/>
                  <a:gd name="T12" fmla="*/ 0 w 1624"/>
                  <a:gd name="T13" fmla="*/ 0 h 1819"/>
                  <a:gd name="T14" fmla="*/ 0 w 1624"/>
                  <a:gd name="T15" fmla="*/ 0 h 1819"/>
                  <a:gd name="T16" fmla="*/ 0 w 1624"/>
                  <a:gd name="T17" fmla="*/ 0 h 1819"/>
                  <a:gd name="T18" fmla="*/ 0 w 1624"/>
                  <a:gd name="T19" fmla="*/ 0 h 1819"/>
                  <a:gd name="T20" fmla="*/ 0 w 1624"/>
                  <a:gd name="T21" fmla="*/ 0 h 1819"/>
                  <a:gd name="T22" fmla="*/ 0 w 1624"/>
                  <a:gd name="T23" fmla="*/ 0 h 1819"/>
                  <a:gd name="T24" fmla="*/ 0 w 1624"/>
                  <a:gd name="T25" fmla="*/ 0 h 1819"/>
                  <a:gd name="T26" fmla="*/ 0 w 1624"/>
                  <a:gd name="T27" fmla="*/ 0 h 1819"/>
                  <a:gd name="T28" fmla="*/ 0 w 1624"/>
                  <a:gd name="T29" fmla="*/ 0 h 1819"/>
                  <a:gd name="T30" fmla="*/ 0 w 1624"/>
                  <a:gd name="T31" fmla="*/ 0 h 1819"/>
                  <a:gd name="T32" fmla="*/ 0 w 1624"/>
                  <a:gd name="T33" fmla="*/ 0 h 1819"/>
                  <a:gd name="T34" fmla="*/ 0 w 1624"/>
                  <a:gd name="T35" fmla="*/ 0 h 1819"/>
                  <a:gd name="T36" fmla="*/ 0 w 1624"/>
                  <a:gd name="T37" fmla="*/ 0 h 1819"/>
                  <a:gd name="T38" fmla="*/ 0 w 1624"/>
                  <a:gd name="T39" fmla="*/ 0 h 1819"/>
                  <a:gd name="T40" fmla="*/ 0 w 1624"/>
                  <a:gd name="T41" fmla="*/ 0 h 1819"/>
                  <a:gd name="T42" fmla="*/ 0 w 1624"/>
                  <a:gd name="T43" fmla="*/ 0 h 1819"/>
                  <a:gd name="T44" fmla="*/ 0 w 1624"/>
                  <a:gd name="T45" fmla="*/ 0 h 1819"/>
                  <a:gd name="T46" fmla="*/ 0 w 1624"/>
                  <a:gd name="T47" fmla="*/ 0 h 1819"/>
                  <a:gd name="T48" fmla="*/ 0 w 1624"/>
                  <a:gd name="T49" fmla="*/ 0 h 1819"/>
                  <a:gd name="T50" fmla="*/ 1 w 1624"/>
                  <a:gd name="T51" fmla="*/ 0 h 1819"/>
                  <a:gd name="T52" fmla="*/ 1 w 1624"/>
                  <a:gd name="T53" fmla="*/ 0 h 1819"/>
                  <a:gd name="T54" fmla="*/ 1 w 1624"/>
                  <a:gd name="T55" fmla="*/ 0 h 1819"/>
                  <a:gd name="T56" fmla="*/ 1 w 1624"/>
                  <a:gd name="T57" fmla="*/ 0 h 1819"/>
                  <a:gd name="T58" fmla="*/ 1 w 1624"/>
                  <a:gd name="T59" fmla="*/ 0 h 1819"/>
                  <a:gd name="T60" fmla="*/ 1 w 1624"/>
                  <a:gd name="T61" fmla="*/ 0 h 1819"/>
                  <a:gd name="T62" fmla="*/ 1 w 1624"/>
                  <a:gd name="T63" fmla="*/ 1 h 1819"/>
                  <a:gd name="T64" fmla="*/ 1 w 1624"/>
                  <a:gd name="T65" fmla="*/ 1 h 1819"/>
                  <a:gd name="T66" fmla="*/ 0 w 1624"/>
                  <a:gd name="T67" fmla="*/ 1 h 1819"/>
                  <a:gd name="T68" fmla="*/ 0 w 1624"/>
                  <a:gd name="T69" fmla="*/ 1 h 1819"/>
                  <a:gd name="T70" fmla="*/ 0 w 1624"/>
                  <a:gd name="T71" fmla="*/ 1 h 1819"/>
                  <a:gd name="T72" fmla="*/ 0 w 1624"/>
                  <a:gd name="T73" fmla="*/ 1 h 1819"/>
                  <a:gd name="T74" fmla="*/ 0 w 1624"/>
                  <a:gd name="T75" fmla="*/ 1 h 1819"/>
                  <a:gd name="T76" fmla="*/ 0 w 1624"/>
                  <a:gd name="T77" fmla="*/ 1 h 1819"/>
                  <a:gd name="T78" fmla="*/ 0 w 1624"/>
                  <a:gd name="T79" fmla="*/ 1 h 1819"/>
                  <a:gd name="T80" fmla="*/ 0 w 1624"/>
                  <a:gd name="T81" fmla="*/ 1 h 1819"/>
                  <a:gd name="T82" fmla="*/ 0 w 1624"/>
                  <a:gd name="T83" fmla="*/ 1 h 1819"/>
                  <a:gd name="T84" fmla="*/ 0 w 1624"/>
                  <a:gd name="T85" fmla="*/ 1 h 181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24"/>
                  <a:gd name="T130" fmla="*/ 0 h 1819"/>
                  <a:gd name="T131" fmla="*/ 1624 w 1624"/>
                  <a:gd name="T132" fmla="*/ 1819 h 181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24" h="1819">
                    <a:moveTo>
                      <a:pt x="12" y="1673"/>
                    </a:moveTo>
                    <a:lnTo>
                      <a:pt x="0" y="1606"/>
                    </a:lnTo>
                    <a:lnTo>
                      <a:pt x="0" y="1515"/>
                    </a:lnTo>
                    <a:lnTo>
                      <a:pt x="8" y="1470"/>
                    </a:lnTo>
                    <a:lnTo>
                      <a:pt x="18" y="1430"/>
                    </a:lnTo>
                    <a:lnTo>
                      <a:pt x="51" y="1392"/>
                    </a:lnTo>
                    <a:lnTo>
                      <a:pt x="79" y="1365"/>
                    </a:lnTo>
                    <a:lnTo>
                      <a:pt x="127" y="1339"/>
                    </a:lnTo>
                    <a:lnTo>
                      <a:pt x="170" y="1334"/>
                    </a:lnTo>
                    <a:lnTo>
                      <a:pt x="212" y="1334"/>
                    </a:lnTo>
                    <a:lnTo>
                      <a:pt x="260" y="1352"/>
                    </a:lnTo>
                    <a:lnTo>
                      <a:pt x="344" y="1382"/>
                    </a:lnTo>
                    <a:lnTo>
                      <a:pt x="393" y="1352"/>
                    </a:lnTo>
                    <a:lnTo>
                      <a:pt x="447" y="1322"/>
                    </a:lnTo>
                    <a:lnTo>
                      <a:pt x="519" y="1304"/>
                    </a:lnTo>
                    <a:lnTo>
                      <a:pt x="604" y="1297"/>
                    </a:lnTo>
                    <a:lnTo>
                      <a:pt x="665" y="1291"/>
                    </a:lnTo>
                    <a:lnTo>
                      <a:pt x="719" y="1254"/>
                    </a:lnTo>
                    <a:lnTo>
                      <a:pt x="772" y="1182"/>
                    </a:lnTo>
                    <a:lnTo>
                      <a:pt x="798" y="1109"/>
                    </a:lnTo>
                    <a:lnTo>
                      <a:pt x="803" y="1033"/>
                    </a:lnTo>
                    <a:lnTo>
                      <a:pt x="795" y="996"/>
                    </a:lnTo>
                    <a:lnTo>
                      <a:pt x="785" y="959"/>
                    </a:lnTo>
                    <a:lnTo>
                      <a:pt x="744" y="844"/>
                    </a:lnTo>
                    <a:lnTo>
                      <a:pt x="706" y="701"/>
                    </a:lnTo>
                    <a:lnTo>
                      <a:pt x="676" y="533"/>
                    </a:lnTo>
                    <a:lnTo>
                      <a:pt x="658" y="327"/>
                    </a:lnTo>
                    <a:lnTo>
                      <a:pt x="655" y="129"/>
                    </a:lnTo>
                    <a:lnTo>
                      <a:pt x="652" y="0"/>
                    </a:lnTo>
                    <a:lnTo>
                      <a:pt x="660" y="15"/>
                    </a:lnTo>
                    <a:lnTo>
                      <a:pt x="680" y="28"/>
                    </a:lnTo>
                    <a:lnTo>
                      <a:pt x="706" y="35"/>
                    </a:lnTo>
                    <a:lnTo>
                      <a:pt x="737" y="39"/>
                    </a:lnTo>
                    <a:lnTo>
                      <a:pt x="775" y="42"/>
                    </a:lnTo>
                    <a:lnTo>
                      <a:pt x="815" y="38"/>
                    </a:lnTo>
                    <a:lnTo>
                      <a:pt x="846" y="32"/>
                    </a:lnTo>
                    <a:lnTo>
                      <a:pt x="871" y="18"/>
                    </a:lnTo>
                    <a:lnTo>
                      <a:pt x="887" y="1"/>
                    </a:lnTo>
                    <a:lnTo>
                      <a:pt x="881" y="123"/>
                    </a:lnTo>
                    <a:lnTo>
                      <a:pt x="884" y="309"/>
                    </a:lnTo>
                    <a:lnTo>
                      <a:pt x="900" y="521"/>
                    </a:lnTo>
                    <a:lnTo>
                      <a:pt x="925" y="692"/>
                    </a:lnTo>
                    <a:lnTo>
                      <a:pt x="972" y="928"/>
                    </a:lnTo>
                    <a:lnTo>
                      <a:pt x="1043" y="838"/>
                    </a:lnTo>
                    <a:lnTo>
                      <a:pt x="1092" y="787"/>
                    </a:lnTo>
                    <a:lnTo>
                      <a:pt x="1151" y="742"/>
                    </a:lnTo>
                    <a:lnTo>
                      <a:pt x="1225" y="699"/>
                    </a:lnTo>
                    <a:lnTo>
                      <a:pt x="1266" y="685"/>
                    </a:lnTo>
                    <a:lnTo>
                      <a:pt x="1300" y="678"/>
                    </a:lnTo>
                    <a:lnTo>
                      <a:pt x="1342" y="672"/>
                    </a:lnTo>
                    <a:lnTo>
                      <a:pt x="1386" y="675"/>
                    </a:lnTo>
                    <a:lnTo>
                      <a:pt x="1433" y="687"/>
                    </a:lnTo>
                    <a:lnTo>
                      <a:pt x="1477" y="715"/>
                    </a:lnTo>
                    <a:lnTo>
                      <a:pt x="1514" y="747"/>
                    </a:lnTo>
                    <a:lnTo>
                      <a:pt x="1539" y="782"/>
                    </a:lnTo>
                    <a:lnTo>
                      <a:pt x="1566" y="834"/>
                    </a:lnTo>
                    <a:lnTo>
                      <a:pt x="1587" y="903"/>
                    </a:lnTo>
                    <a:lnTo>
                      <a:pt x="1608" y="989"/>
                    </a:lnTo>
                    <a:lnTo>
                      <a:pt x="1624" y="1115"/>
                    </a:lnTo>
                    <a:lnTo>
                      <a:pt x="1618" y="1199"/>
                    </a:lnTo>
                    <a:lnTo>
                      <a:pt x="1587" y="1287"/>
                    </a:lnTo>
                    <a:lnTo>
                      <a:pt x="1549" y="1349"/>
                    </a:lnTo>
                    <a:lnTo>
                      <a:pt x="1511" y="1416"/>
                    </a:lnTo>
                    <a:lnTo>
                      <a:pt x="1461" y="1477"/>
                    </a:lnTo>
                    <a:lnTo>
                      <a:pt x="1425" y="1525"/>
                    </a:lnTo>
                    <a:lnTo>
                      <a:pt x="1375" y="1575"/>
                    </a:lnTo>
                    <a:lnTo>
                      <a:pt x="1323" y="1615"/>
                    </a:lnTo>
                    <a:lnTo>
                      <a:pt x="1249" y="1661"/>
                    </a:lnTo>
                    <a:lnTo>
                      <a:pt x="1170" y="1700"/>
                    </a:lnTo>
                    <a:lnTo>
                      <a:pt x="1123" y="1715"/>
                    </a:lnTo>
                    <a:lnTo>
                      <a:pt x="1037" y="1748"/>
                    </a:lnTo>
                    <a:lnTo>
                      <a:pt x="948" y="1772"/>
                    </a:lnTo>
                    <a:lnTo>
                      <a:pt x="808" y="1803"/>
                    </a:lnTo>
                    <a:lnTo>
                      <a:pt x="652" y="1819"/>
                    </a:lnTo>
                    <a:lnTo>
                      <a:pt x="513" y="1806"/>
                    </a:lnTo>
                    <a:lnTo>
                      <a:pt x="450" y="1799"/>
                    </a:lnTo>
                    <a:lnTo>
                      <a:pt x="399" y="1782"/>
                    </a:lnTo>
                    <a:lnTo>
                      <a:pt x="320" y="1722"/>
                    </a:lnTo>
                    <a:lnTo>
                      <a:pt x="253" y="1630"/>
                    </a:lnTo>
                    <a:lnTo>
                      <a:pt x="229" y="1600"/>
                    </a:lnTo>
                    <a:lnTo>
                      <a:pt x="201" y="1599"/>
                    </a:lnTo>
                    <a:lnTo>
                      <a:pt x="175" y="1613"/>
                    </a:lnTo>
                    <a:lnTo>
                      <a:pt x="157" y="1680"/>
                    </a:lnTo>
                    <a:lnTo>
                      <a:pt x="103" y="1691"/>
                    </a:lnTo>
                    <a:lnTo>
                      <a:pt x="47" y="1687"/>
                    </a:lnTo>
                    <a:lnTo>
                      <a:pt x="12" y="1673"/>
                    </a:lnTo>
                    <a:close/>
                  </a:path>
                </a:pathLst>
              </a:custGeom>
              <a:solidFill>
                <a:srgbClr val="40FFFF"/>
              </a:solidFill>
              <a:ln w="7938">
                <a:solidFill>
                  <a:srgbClr val="000000"/>
                </a:solidFill>
                <a:round/>
                <a:headEnd/>
                <a:tailEnd/>
              </a:ln>
            </p:spPr>
            <p:txBody>
              <a:bodyPr/>
              <a:lstStyle/>
              <a:p>
                <a:endParaRPr lang="en-US"/>
              </a:p>
            </p:txBody>
          </p:sp>
          <p:sp>
            <p:nvSpPr>
              <p:cNvPr id="36208" name="Oval 168">
                <a:extLst>
                  <a:ext uri="{FF2B5EF4-FFF2-40B4-BE49-F238E27FC236}">
                    <a16:creationId xmlns:a16="http://schemas.microsoft.com/office/drawing/2014/main" id="{0790359F-6F5C-4A83-ADAF-339BBEFC4B1E}"/>
                  </a:ext>
                </a:extLst>
              </p:cNvPr>
              <p:cNvSpPr>
                <a:spLocks noChangeArrowheads="1"/>
              </p:cNvSpPr>
              <p:nvPr/>
            </p:nvSpPr>
            <p:spPr bwMode="auto">
              <a:xfrm>
                <a:off x="1792" y="174"/>
                <a:ext cx="60" cy="23"/>
              </a:xfrm>
              <a:prstGeom prst="ellipse">
                <a:avLst/>
              </a:prstGeom>
              <a:solidFill>
                <a:srgbClr val="00A0A0"/>
              </a:solidFill>
              <a:ln w="7938">
                <a:solidFill>
                  <a:srgbClr val="00000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nvGrpSpPr>
            <p:cNvPr id="36188" name="Group 169">
              <a:extLst>
                <a:ext uri="{FF2B5EF4-FFF2-40B4-BE49-F238E27FC236}">
                  <a16:creationId xmlns:a16="http://schemas.microsoft.com/office/drawing/2014/main" id="{B64A3C6C-3BAB-4872-A423-DA8E6EABAB7E}"/>
                </a:ext>
              </a:extLst>
            </p:cNvPr>
            <p:cNvGrpSpPr>
              <a:grpSpLocks/>
            </p:cNvGrpSpPr>
            <p:nvPr/>
          </p:nvGrpSpPr>
          <p:grpSpPr bwMode="auto">
            <a:xfrm>
              <a:off x="1581" y="525"/>
              <a:ext cx="473" cy="591"/>
              <a:chOff x="1581" y="525"/>
              <a:chExt cx="473" cy="591"/>
            </a:xfrm>
          </p:grpSpPr>
          <p:grpSp>
            <p:nvGrpSpPr>
              <p:cNvPr id="36189" name="Group 170">
                <a:extLst>
                  <a:ext uri="{FF2B5EF4-FFF2-40B4-BE49-F238E27FC236}">
                    <a16:creationId xmlns:a16="http://schemas.microsoft.com/office/drawing/2014/main" id="{82196ECB-3C27-4AF3-8AB7-777F8D2FA2B2}"/>
                  </a:ext>
                </a:extLst>
              </p:cNvPr>
              <p:cNvGrpSpPr>
                <a:grpSpLocks/>
              </p:cNvGrpSpPr>
              <p:nvPr/>
            </p:nvGrpSpPr>
            <p:grpSpPr bwMode="auto">
              <a:xfrm>
                <a:off x="1665" y="660"/>
                <a:ext cx="320" cy="275"/>
                <a:chOff x="1665" y="660"/>
                <a:chExt cx="320" cy="275"/>
              </a:xfrm>
            </p:grpSpPr>
            <p:sp>
              <p:nvSpPr>
                <p:cNvPr id="36204" name="Freeform 171">
                  <a:extLst>
                    <a:ext uri="{FF2B5EF4-FFF2-40B4-BE49-F238E27FC236}">
                      <a16:creationId xmlns:a16="http://schemas.microsoft.com/office/drawing/2014/main" id="{98680603-4F33-47CB-BEF7-D3F5DD7ACE63}"/>
                    </a:ext>
                  </a:extLst>
                </p:cNvPr>
                <p:cNvSpPr>
                  <a:spLocks/>
                </p:cNvSpPr>
                <p:nvPr/>
              </p:nvSpPr>
              <p:spPr bwMode="auto">
                <a:xfrm>
                  <a:off x="1740" y="734"/>
                  <a:ext cx="214" cy="201"/>
                </a:xfrm>
                <a:custGeom>
                  <a:avLst/>
                  <a:gdLst>
                    <a:gd name="T0" fmla="*/ 0 w 859"/>
                    <a:gd name="T1" fmla="*/ 0 h 803"/>
                    <a:gd name="T2" fmla="*/ 0 w 859"/>
                    <a:gd name="T3" fmla="*/ 0 h 803"/>
                    <a:gd name="T4" fmla="*/ 0 w 859"/>
                    <a:gd name="T5" fmla="*/ 0 h 803"/>
                    <a:gd name="T6" fmla="*/ 0 w 859"/>
                    <a:gd name="T7" fmla="*/ 0 h 803"/>
                    <a:gd name="T8" fmla="*/ 0 w 859"/>
                    <a:gd name="T9" fmla="*/ 0 h 803"/>
                    <a:gd name="T10" fmla="*/ 0 w 859"/>
                    <a:gd name="T11" fmla="*/ 0 h 803"/>
                    <a:gd name="T12" fmla="*/ 0 w 859"/>
                    <a:gd name="T13" fmla="*/ 0 h 803"/>
                    <a:gd name="T14" fmla="*/ 0 w 859"/>
                    <a:gd name="T15" fmla="*/ 0 h 803"/>
                    <a:gd name="T16" fmla="*/ 0 w 859"/>
                    <a:gd name="T17" fmla="*/ 0 h 803"/>
                    <a:gd name="T18" fmla="*/ 0 w 859"/>
                    <a:gd name="T19" fmla="*/ 0 h 803"/>
                    <a:gd name="T20" fmla="*/ 0 w 859"/>
                    <a:gd name="T21" fmla="*/ 0 h 803"/>
                    <a:gd name="T22" fmla="*/ 0 w 859"/>
                    <a:gd name="T23" fmla="*/ 0 h 803"/>
                    <a:gd name="T24" fmla="*/ 0 w 859"/>
                    <a:gd name="T25" fmla="*/ 0 h 803"/>
                    <a:gd name="T26" fmla="*/ 0 w 859"/>
                    <a:gd name="T27" fmla="*/ 0 h 803"/>
                    <a:gd name="T28" fmla="*/ 0 w 859"/>
                    <a:gd name="T29" fmla="*/ 0 h 803"/>
                    <a:gd name="T30" fmla="*/ 0 w 859"/>
                    <a:gd name="T31" fmla="*/ 0 h 803"/>
                    <a:gd name="T32" fmla="*/ 0 w 859"/>
                    <a:gd name="T33" fmla="*/ 0 h 803"/>
                    <a:gd name="T34" fmla="*/ 0 w 859"/>
                    <a:gd name="T35" fmla="*/ 0 h 803"/>
                    <a:gd name="T36" fmla="*/ 0 w 859"/>
                    <a:gd name="T37" fmla="*/ 0 h 803"/>
                    <a:gd name="T38" fmla="*/ 0 w 859"/>
                    <a:gd name="T39" fmla="*/ 0 h 803"/>
                    <a:gd name="T40" fmla="*/ 0 w 859"/>
                    <a:gd name="T41" fmla="*/ 0 h 803"/>
                    <a:gd name="T42" fmla="*/ 0 w 859"/>
                    <a:gd name="T43" fmla="*/ 0 h 803"/>
                    <a:gd name="T44" fmla="*/ 0 w 859"/>
                    <a:gd name="T45" fmla="*/ 0 h 803"/>
                    <a:gd name="T46" fmla="*/ 0 w 859"/>
                    <a:gd name="T47" fmla="*/ 0 h 803"/>
                    <a:gd name="T48" fmla="*/ 0 w 859"/>
                    <a:gd name="T49" fmla="*/ 0 h 803"/>
                    <a:gd name="T50" fmla="*/ 0 w 859"/>
                    <a:gd name="T51" fmla="*/ 0 h 803"/>
                    <a:gd name="T52" fmla="*/ 0 w 859"/>
                    <a:gd name="T53" fmla="*/ 0 h 803"/>
                    <a:gd name="T54" fmla="*/ 0 w 859"/>
                    <a:gd name="T55" fmla="*/ 0 h 803"/>
                    <a:gd name="T56" fmla="*/ 0 w 859"/>
                    <a:gd name="T57" fmla="*/ 0 h 803"/>
                    <a:gd name="T58" fmla="*/ 0 w 859"/>
                    <a:gd name="T59" fmla="*/ 0 h 803"/>
                    <a:gd name="T60" fmla="*/ 0 w 859"/>
                    <a:gd name="T61" fmla="*/ 0 h 803"/>
                    <a:gd name="T62" fmla="*/ 0 w 859"/>
                    <a:gd name="T63" fmla="*/ 0 h 803"/>
                    <a:gd name="T64" fmla="*/ 0 w 859"/>
                    <a:gd name="T65" fmla="*/ 0 h 803"/>
                    <a:gd name="T66" fmla="*/ 0 w 859"/>
                    <a:gd name="T67" fmla="*/ 0 h 803"/>
                    <a:gd name="T68" fmla="*/ 0 w 859"/>
                    <a:gd name="T69" fmla="*/ 0 h 803"/>
                    <a:gd name="T70" fmla="*/ 0 w 859"/>
                    <a:gd name="T71" fmla="*/ 0 h 803"/>
                    <a:gd name="T72" fmla="*/ 0 w 859"/>
                    <a:gd name="T73" fmla="*/ 0 h 803"/>
                    <a:gd name="T74" fmla="*/ 0 w 859"/>
                    <a:gd name="T75" fmla="*/ 0 h 803"/>
                    <a:gd name="T76" fmla="*/ 0 w 859"/>
                    <a:gd name="T77" fmla="*/ 0 h 803"/>
                    <a:gd name="T78" fmla="*/ 0 w 859"/>
                    <a:gd name="T79" fmla="*/ 0 h 803"/>
                    <a:gd name="T80" fmla="*/ 0 w 859"/>
                    <a:gd name="T81" fmla="*/ 0 h 803"/>
                    <a:gd name="T82" fmla="*/ 0 w 859"/>
                    <a:gd name="T83" fmla="*/ 0 h 803"/>
                    <a:gd name="T84" fmla="*/ 0 w 859"/>
                    <a:gd name="T85" fmla="*/ 0 h 803"/>
                    <a:gd name="T86" fmla="*/ 0 w 859"/>
                    <a:gd name="T87" fmla="*/ 0 h 803"/>
                    <a:gd name="T88" fmla="*/ 0 w 859"/>
                    <a:gd name="T89" fmla="*/ 0 h 80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59"/>
                    <a:gd name="T136" fmla="*/ 0 h 803"/>
                    <a:gd name="T137" fmla="*/ 859 w 859"/>
                    <a:gd name="T138" fmla="*/ 803 h 80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59" h="803">
                      <a:moveTo>
                        <a:pt x="390" y="705"/>
                      </a:moveTo>
                      <a:lnTo>
                        <a:pt x="354" y="712"/>
                      </a:lnTo>
                      <a:lnTo>
                        <a:pt x="316" y="734"/>
                      </a:lnTo>
                      <a:lnTo>
                        <a:pt x="290" y="766"/>
                      </a:lnTo>
                      <a:lnTo>
                        <a:pt x="280" y="786"/>
                      </a:lnTo>
                      <a:lnTo>
                        <a:pt x="221" y="794"/>
                      </a:lnTo>
                      <a:lnTo>
                        <a:pt x="185" y="800"/>
                      </a:lnTo>
                      <a:lnTo>
                        <a:pt x="155" y="803"/>
                      </a:lnTo>
                      <a:lnTo>
                        <a:pt x="121" y="800"/>
                      </a:lnTo>
                      <a:lnTo>
                        <a:pt x="84" y="789"/>
                      </a:lnTo>
                      <a:lnTo>
                        <a:pt x="56" y="769"/>
                      </a:lnTo>
                      <a:lnTo>
                        <a:pt x="35" y="739"/>
                      </a:lnTo>
                      <a:lnTo>
                        <a:pt x="22" y="698"/>
                      </a:lnTo>
                      <a:lnTo>
                        <a:pt x="16" y="674"/>
                      </a:lnTo>
                      <a:lnTo>
                        <a:pt x="19" y="645"/>
                      </a:lnTo>
                      <a:lnTo>
                        <a:pt x="32" y="624"/>
                      </a:lnTo>
                      <a:lnTo>
                        <a:pt x="62" y="620"/>
                      </a:lnTo>
                      <a:lnTo>
                        <a:pt x="93" y="623"/>
                      </a:lnTo>
                      <a:lnTo>
                        <a:pt x="118" y="631"/>
                      </a:lnTo>
                      <a:lnTo>
                        <a:pt x="142" y="651"/>
                      </a:lnTo>
                      <a:lnTo>
                        <a:pt x="176" y="665"/>
                      </a:lnTo>
                      <a:lnTo>
                        <a:pt x="240" y="677"/>
                      </a:lnTo>
                      <a:lnTo>
                        <a:pt x="280" y="679"/>
                      </a:lnTo>
                      <a:lnTo>
                        <a:pt x="318" y="674"/>
                      </a:lnTo>
                      <a:lnTo>
                        <a:pt x="348" y="657"/>
                      </a:lnTo>
                      <a:lnTo>
                        <a:pt x="366" y="641"/>
                      </a:lnTo>
                      <a:lnTo>
                        <a:pt x="393" y="613"/>
                      </a:lnTo>
                      <a:lnTo>
                        <a:pt x="421" y="604"/>
                      </a:lnTo>
                      <a:lnTo>
                        <a:pt x="469" y="604"/>
                      </a:lnTo>
                      <a:lnTo>
                        <a:pt x="509" y="599"/>
                      </a:lnTo>
                      <a:lnTo>
                        <a:pt x="543" y="589"/>
                      </a:lnTo>
                      <a:lnTo>
                        <a:pt x="567" y="570"/>
                      </a:lnTo>
                      <a:lnTo>
                        <a:pt x="608" y="536"/>
                      </a:lnTo>
                      <a:lnTo>
                        <a:pt x="535" y="583"/>
                      </a:lnTo>
                      <a:lnTo>
                        <a:pt x="505" y="590"/>
                      </a:lnTo>
                      <a:lnTo>
                        <a:pt x="462" y="599"/>
                      </a:lnTo>
                      <a:lnTo>
                        <a:pt x="418" y="599"/>
                      </a:lnTo>
                      <a:lnTo>
                        <a:pt x="394" y="599"/>
                      </a:lnTo>
                      <a:lnTo>
                        <a:pt x="373" y="576"/>
                      </a:lnTo>
                      <a:lnTo>
                        <a:pt x="348" y="539"/>
                      </a:lnTo>
                      <a:lnTo>
                        <a:pt x="294" y="491"/>
                      </a:lnTo>
                      <a:lnTo>
                        <a:pt x="197" y="418"/>
                      </a:lnTo>
                      <a:lnTo>
                        <a:pt x="147" y="398"/>
                      </a:lnTo>
                      <a:lnTo>
                        <a:pt x="104" y="380"/>
                      </a:lnTo>
                      <a:lnTo>
                        <a:pt x="56" y="356"/>
                      </a:lnTo>
                      <a:lnTo>
                        <a:pt x="32" y="339"/>
                      </a:lnTo>
                      <a:lnTo>
                        <a:pt x="11" y="322"/>
                      </a:lnTo>
                      <a:lnTo>
                        <a:pt x="2" y="289"/>
                      </a:lnTo>
                      <a:lnTo>
                        <a:pt x="0" y="257"/>
                      </a:lnTo>
                      <a:lnTo>
                        <a:pt x="4" y="224"/>
                      </a:lnTo>
                      <a:lnTo>
                        <a:pt x="16" y="194"/>
                      </a:lnTo>
                      <a:lnTo>
                        <a:pt x="38" y="162"/>
                      </a:lnTo>
                      <a:lnTo>
                        <a:pt x="73" y="139"/>
                      </a:lnTo>
                      <a:lnTo>
                        <a:pt x="113" y="123"/>
                      </a:lnTo>
                      <a:lnTo>
                        <a:pt x="152" y="117"/>
                      </a:lnTo>
                      <a:lnTo>
                        <a:pt x="216" y="115"/>
                      </a:lnTo>
                      <a:lnTo>
                        <a:pt x="304" y="122"/>
                      </a:lnTo>
                      <a:lnTo>
                        <a:pt x="378" y="122"/>
                      </a:lnTo>
                      <a:lnTo>
                        <a:pt x="418" y="137"/>
                      </a:lnTo>
                      <a:lnTo>
                        <a:pt x="431" y="167"/>
                      </a:lnTo>
                      <a:lnTo>
                        <a:pt x="431" y="212"/>
                      </a:lnTo>
                      <a:lnTo>
                        <a:pt x="432" y="267"/>
                      </a:lnTo>
                      <a:lnTo>
                        <a:pt x="442" y="212"/>
                      </a:lnTo>
                      <a:lnTo>
                        <a:pt x="435" y="156"/>
                      </a:lnTo>
                      <a:lnTo>
                        <a:pt x="437" y="129"/>
                      </a:lnTo>
                      <a:lnTo>
                        <a:pt x="461" y="112"/>
                      </a:lnTo>
                      <a:lnTo>
                        <a:pt x="479" y="91"/>
                      </a:lnTo>
                      <a:lnTo>
                        <a:pt x="497" y="58"/>
                      </a:lnTo>
                      <a:lnTo>
                        <a:pt x="517" y="18"/>
                      </a:lnTo>
                      <a:lnTo>
                        <a:pt x="541" y="0"/>
                      </a:lnTo>
                      <a:lnTo>
                        <a:pt x="575" y="0"/>
                      </a:lnTo>
                      <a:lnTo>
                        <a:pt x="612" y="10"/>
                      </a:lnTo>
                      <a:lnTo>
                        <a:pt x="636" y="31"/>
                      </a:lnTo>
                      <a:lnTo>
                        <a:pt x="697" y="37"/>
                      </a:lnTo>
                      <a:lnTo>
                        <a:pt x="741" y="42"/>
                      </a:lnTo>
                      <a:lnTo>
                        <a:pt x="783" y="62"/>
                      </a:lnTo>
                      <a:lnTo>
                        <a:pt x="821" y="103"/>
                      </a:lnTo>
                      <a:lnTo>
                        <a:pt x="850" y="172"/>
                      </a:lnTo>
                      <a:lnTo>
                        <a:pt x="857" y="214"/>
                      </a:lnTo>
                      <a:lnTo>
                        <a:pt x="853" y="257"/>
                      </a:lnTo>
                      <a:lnTo>
                        <a:pt x="859" y="301"/>
                      </a:lnTo>
                      <a:lnTo>
                        <a:pt x="850" y="336"/>
                      </a:lnTo>
                      <a:lnTo>
                        <a:pt x="827" y="350"/>
                      </a:lnTo>
                      <a:lnTo>
                        <a:pt x="795" y="370"/>
                      </a:lnTo>
                      <a:lnTo>
                        <a:pt x="772" y="393"/>
                      </a:lnTo>
                      <a:lnTo>
                        <a:pt x="745" y="403"/>
                      </a:lnTo>
                      <a:lnTo>
                        <a:pt x="710" y="398"/>
                      </a:lnTo>
                      <a:lnTo>
                        <a:pt x="697" y="393"/>
                      </a:lnTo>
                      <a:lnTo>
                        <a:pt x="693" y="328"/>
                      </a:lnTo>
                      <a:lnTo>
                        <a:pt x="693" y="271"/>
                      </a:lnTo>
                      <a:lnTo>
                        <a:pt x="678" y="234"/>
                      </a:lnTo>
                      <a:lnTo>
                        <a:pt x="642" y="200"/>
                      </a:lnTo>
                      <a:lnTo>
                        <a:pt x="599" y="162"/>
                      </a:lnTo>
                      <a:lnTo>
                        <a:pt x="588" y="152"/>
                      </a:lnTo>
                      <a:lnTo>
                        <a:pt x="612" y="180"/>
                      </a:lnTo>
                      <a:lnTo>
                        <a:pt x="664" y="228"/>
                      </a:lnTo>
                      <a:lnTo>
                        <a:pt x="683" y="267"/>
                      </a:lnTo>
                      <a:lnTo>
                        <a:pt x="686" y="303"/>
                      </a:lnTo>
                      <a:lnTo>
                        <a:pt x="690" y="390"/>
                      </a:lnTo>
                      <a:lnTo>
                        <a:pt x="626" y="398"/>
                      </a:lnTo>
                      <a:lnTo>
                        <a:pt x="575" y="418"/>
                      </a:lnTo>
                      <a:lnTo>
                        <a:pt x="529" y="433"/>
                      </a:lnTo>
                      <a:lnTo>
                        <a:pt x="497" y="433"/>
                      </a:lnTo>
                      <a:lnTo>
                        <a:pt x="465" y="418"/>
                      </a:lnTo>
                      <a:lnTo>
                        <a:pt x="442" y="394"/>
                      </a:lnTo>
                      <a:lnTo>
                        <a:pt x="403" y="356"/>
                      </a:lnTo>
                      <a:lnTo>
                        <a:pt x="360" y="326"/>
                      </a:lnTo>
                      <a:lnTo>
                        <a:pt x="305" y="303"/>
                      </a:lnTo>
                      <a:lnTo>
                        <a:pt x="250" y="285"/>
                      </a:lnTo>
                      <a:lnTo>
                        <a:pt x="155" y="261"/>
                      </a:lnTo>
                      <a:lnTo>
                        <a:pt x="240" y="295"/>
                      </a:lnTo>
                      <a:lnTo>
                        <a:pt x="305" y="313"/>
                      </a:lnTo>
                      <a:lnTo>
                        <a:pt x="398" y="362"/>
                      </a:lnTo>
                      <a:lnTo>
                        <a:pt x="441" y="407"/>
                      </a:lnTo>
                      <a:lnTo>
                        <a:pt x="483" y="438"/>
                      </a:lnTo>
                      <a:lnTo>
                        <a:pt x="523" y="443"/>
                      </a:lnTo>
                      <a:lnTo>
                        <a:pt x="560" y="434"/>
                      </a:lnTo>
                      <a:lnTo>
                        <a:pt x="598" y="420"/>
                      </a:lnTo>
                      <a:lnTo>
                        <a:pt x="640" y="404"/>
                      </a:lnTo>
                      <a:lnTo>
                        <a:pt x="684" y="398"/>
                      </a:lnTo>
                      <a:lnTo>
                        <a:pt x="736" y="407"/>
                      </a:lnTo>
                      <a:lnTo>
                        <a:pt x="746" y="420"/>
                      </a:lnTo>
                      <a:lnTo>
                        <a:pt x="731" y="465"/>
                      </a:lnTo>
                      <a:lnTo>
                        <a:pt x="728" y="526"/>
                      </a:lnTo>
                      <a:lnTo>
                        <a:pt x="727" y="579"/>
                      </a:lnTo>
                      <a:lnTo>
                        <a:pt x="714" y="623"/>
                      </a:lnTo>
                      <a:lnTo>
                        <a:pt x="698" y="669"/>
                      </a:lnTo>
                      <a:lnTo>
                        <a:pt x="686" y="698"/>
                      </a:lnTo>
                      <a:lnTo>
                        <a:pt x="667" y="719"/>
                      </a:lnTo>
                      <a:lnTo>
                        <a:pt x="640" y="734"/>
                      </a:lnTo>
                      <a:lnTo>
                        <a:pt x="608" y="745"/>
                      </a:lnTo>
                      <a:lnTo>
                        <a:pt x="555" y="756"/>
                      </a:lnTo>
                      <a:lnTo>
                        <a:pt x="521" y="756"/>
                      </a:lnTo>
                      <a:lnTo>
                        <a:pt x="476" y="736"/>
                      </a:lnTo>
                      <a:lnTo>
                        <a:pt x="438" y="715"/>
                      </a:lnTo>
                      <a:lnTo>
                        <a:pt x="390" y="705"/>
                      </a:lnTo>
                      <a:close/>
                    </a:path>
                  </a:pathLst>
                </a:custGeom>
                <a:solidFill>
                  <a:srgbClr val="FF8080"/>
                </a:solidFill>
                <a:ln w="7938">
                  <a:solidFill>
                    <a:srgbClr val="000000"/>
                  </a:solidFill>
                  <a:round/>
                  <a:headEnd/>
                  <a:tailEnd/>
                </a:ln>
              </p:spPr>
              <p:txBody>
                <a:bodyPr/>
                <a:lstStyle/>
                <a:p>
                  <a:endParaRPr lang="en-US"/>
                </a:p>
              </p:txBody>
            </p:sp>
            <p:sp>
              <p:nvSpPr>
                <p:cNvPr id="36205" name="Freeform 172">
                  <a:extLst>
                    <a:ext uri="{FF2B5EF4-FFF2-40B4-BE49-F238E27FC236}">
                      <a16:creationId xmlns:a16="http://schemas.microsoft.com/office/drawing/2014/main" id="{011B6B15-EC77-45FF-AF17-FCF3A1A4D114}"/>
                    </a:ext>
                  </a:extLst>
                </p:cNvPr>
                <p:cNvSpPr>
                  <a:spLocks/>
                </p:cNvSpPr>
                <p:nvPr/>
              </p:nvSpPr>
              <p:spPr bwMode="auto">
                <a:xfrm>
                  <a:off x="1665" y="684"/>
                  <a:ext cx="201" cy="219"/>
                </a:xfrm>
                <a:custGeom>
                  <a:avLst/>
                  <a:gdLst>
                    <a:gd name="T0" fmla="*/ 0 w 803"/>
                    <a:gd name="T1" fmla="*/ 0 h 876"/>
                    <a:gd name="T2" fmla="*/ 0 w 803"/>
                    <a:gd name="T3" fmla="*/ 0 h 876"/>
                    <a:gd name="T4" fmla="*/ 0 w 803"/>
                    <a:gd name="T5" fmla="*/ 0 h 876"/>
                    <a:gd name="T6" fmla="*/ 0 w 803"/>
                    <a:gd name="T7" fmla="*/ 0 h 876"/>
                    <a:gd name="T8" fmla="*/ 0 w 803"/>
                    <a:gd name="T9" fmla="*/ 0 h 876"/>
                    <a:gd name="T10" fmla="*/ 0 w 803"/>
                    <a:gd name="T11" fmla="*/ 0 h 876"/>
                    <a:gd name="T12" fmla="*/ 0 w 803"/>
                    <a:gd name="T13" fmla="*/ 0 h 876"/>
                    <a:gd name="T14" fmla="*/ 0 w 803"/>
                    <a:gd name="T15" fmla="*/ 0 h 876"/>
                    <a:gd name="T16" fmla="*/ 0 w 803"/>
                    <a:gd name="T17" fmla="*/ 0 h 876"/>
                    <a:gd name="T18" fmla="*/ 0 w 803"/>
                    <a:gd name="T19" fmla="*/ 0 h 876"/>
                    <a:gd name="T20" fmla="*/ 0 w 803"/>
                    <a:gd name="T21" fmla="*/ 0 h 876"/>
                    <a:gd name="T22" fmla="*/ 0 w 803"/>
                    <a:gd name="T23" fmla="*/ 0 h 876"/>
                    <a:gd name="T24" fmla="*/ 0 w 803"/>
                    <a:gd name="T25" fmla="*/ 0 h 876"/>
                    <a:gd name="T26" fmla="*/ 0 w 803"/>
                    <a:gd name="T27" fmla="*/ 0 h 876"/>
                    <a:gd name="T28" fmla="*/ 0 w 803"/>
                    <a:gd name="T29" fmla="*/ 0 h 876"/>
                    <a:gd name="T30" fmla="*/ 0 w 803"/>
                    <a:gd name="T31" fmla="*/ 0 h 876"/>
                    <a:gd name="T32" fmla="*/ 0 w 803"/>
                    <a:gd name="T33" fmla="*/ 0 h 876"/>
                    <a:gd name="T34" fmla="*/ 0 w 803"/>
                    <a:gd name="T35" fmla="*/ 0 h 876"/>
                    <a:gd name="T36" fmla="*/ 0 w 803"/>
                    <a:gd name="T37" fmla="*/ 0 h 876"/>
                    <a:gd name="T38" fmla="*/ 0 w 803"/>
                    <a:gd name="T39" fmla="*/ 0 h 876"/>
                    <a:gd name="T40" fmla="*/ 0 w 803"/>
                    <a:gd name="T41" fmla="*/ 0 h 876"/>
                    <a:gd name="T42" fmla="*/ 0 w 803"/>
                    <a:gd name="T43" fmla="*/ 0 h 876"/>
                    <a:gd name="T44" fmla="*/ 0 w 803"/>
                    <a:gd name="T45" fmla="*/ 0 h 876"/>
                    <a:gd name="T46" fmla="*/ 0 w 803"/>
                    <a:gd name="T47" fmla="*/ 0 h 876"/>
                    <a:gd name="T48" fmla="*/ 0 w 803"/>
                    <a:gd name="T49" fmla="*/ 0 h 876"/>
                    <a:gd name="T50" fmla="*/ 0 w 803"/>
                    <a:gd name="T51" fmla="*/ 0 h 876"/>
                    <a:gd name="T52" fmla="*/ 0 w 803"/>
                    <a:gd name="T53" fmla="*/ 0 h 876"/>
                    <a:gd name="T54" fmla="*/ 0 w 803"/>
                    <a:gd name="T55" fmla="*/ 0 h 876"/>
                    <a:gd name="T56" fmla="*/ 0 w 803"/>
                    <a:gd name="T57" fmla="*/ 0 h 876"/>
                    <a:gd name="T58" fmla="*/ 0 w 803"/>
                    <a:gd name="T59" fmla="*/ 0 h 876"/>
                    <a:gd name="T60" fmla="*/ 0 w 803"/>
                    <a:gd name="T61" fmla="*/ 0 h 876"/>
                    <a:gd name="T62" fmla="*/ 0 w 803"/>
                    <a:gd name="T63" fmla="*/ 0 h 876"/>
                    <a:gd name="T64" fmla="*/ 0 w 803"/>
                    <a:gd name="T65" fmla="*/ 0 h 876"/>
                    <a:gd name="T66" fmla="*/ 0 w 803"/>
                    <a:gd name="T67" fmla="*/ 0 h 876"/>
                    <a:gd name="T68" fmla="*/ 0 w 803"/>
                    <a:gd name="T69" fmla="*/ 0 h 876"/>
                    <a:gd name="T70" fmla="*/ 0 w 803"/>
                    <a:gd name="T71" fmla="*/ 0 h 876"/>
                    <a:gd name="T72" fmla="*/ 0 w 803"/>
                    <a:gd name="T73" fmla="*/ 0 h 876"/>
                    <a:gd name="T74" fmla="*/ 0 w 803"/>
                    <a:gd name="T75" fmla="*/ 0 h 876"/>
                    <a:gd name="T76" fmla="*/ 0 w 803"/>
                    <a:gd name="T77" fmla="*/ 0 h 876"/>
                    <a:gd name="T78" fmla="*/ 0 w 803"/>
                    <a:gd name="T79" fmla="*/ 0 h 876"/>
                    <a:gd name="T80" fmla="*/ 0 w 803"/>
                    <a:gd name="T81" fmla="*/ 0 h 876"/>
                    <a:gd name="T82" fmla="*/ 0 w 803"/>
                    <a:gd name="T83" fmla="*/ 0 h 876"/>
                    <a:gd name="T84" fmla="*/ 0 w 803"/>
                    <a:gd name="T85" fmla="*/ 0 h 876"/>
                    <a:gd name="T86" fmla="*/ 0 w 803"/>
                    <a:gd name="T87" fmla="*/ 0 h 876"/>
                    <a:gd name="T88" fmla="*/ 0 w 803"/>
                    <a:gd name="T89" fmla="*/ 0 h 876"/>
                    <a:gd name="T90" fmla="*/ 0 w 803"/>
                    <a:gd name="T91" fmla="*/ 0 h 876"/>
                    <a:gd name="T92" fmla="*/ 0 w 803"/>
                    <a:gd name="T93" fmla="*/ 0 h 876"/>
                    <a:gd name="T94" fmla="*/ 0 w 803"/>
                    <a:gd name="T95" fmla="*/ 0 h 876"/>
                    <a:gd name="T96" fmla="*/ 0 w 803"/>
                    <a:gd name="T97" fmla="*/ 0 h 876"/>
                    <a:gd name="T98" fmla="*/ 0 w 803"/>
                    <a:gd name="T99" fmla="*/ 0 h 876"/>
                    <a:gd name="T100" fmla="*/ 0 w 803"/>
                    <a:gd name="T101" fmla="*/ 0 h 876"/>
                    <a:gd name="T102" fmla="*/ 0 w 803"/>
                    <a:gd name="T103" fmla="*/ 0 h 876"/>
                    <a:gd name="T104" fmla="*/ 0 w 803"/>
                    <a:gd name="T105" fmla="*/ 0 h 876"/>
                    <a:gd name="T106" fmla="*/ 0 w 803"/>
                    <a:gd name="T107" fmla="*/ 0 h 876"/>
                    <a:gd name="T108" fmla="*/ 0 w 803"/>
                    <a:gd name="T109" fmla="*/ 0 h 876"/>
                    <a:gd name="T110" fmla="*/ 0 w 803"/>
                    <a:gd name="T111" fmla="*/ 0 h 876"/>
                    <a:gd name="T112" fmla="*/ 0 w 803"/>
                    <a:gd name="T113" fmla="*/ 0 h 876"/>
                    <a:gd name="T114" fmla="*/ 0 w 803"/>
                    <a:gd name="T115" fmla="*/ 0 h 876"/>
                    <a:gd name="T116" fmla="*/ 0 w 803"/>
                    <a:gd name="T117" fmla="*/ 0 h 87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03"/>
                    <a:gd name="T178" fmla="*/ 0 h 876"/>
                    <a:gd name="T179" fmla="*/ 803 w 803"/>
                    <a:gd name="T180" fmla="*/ 876 h 87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03" h="876">
                      <a:moveTo>
                        <a:pt x="481" y="707"/>
                      </a:moveTo>
                      <a:lnTo>
                        <a:pt x="481" y="727"/>
                      </a:lnTo>
                      <a:lnTo>
                        <a:pt x="477" y="741"/>
                      </a:lnTo>
                      <a:lnTo>
                        <a:pt x="463" y="738"/>
                      </a:lnTo>
                      <a:lnTo>
                        <a:pt x="455" y="732"/>
                      </a:lnTo>
                      <a:lnTo>
                        <a:pt x="416" y="830"/>
                      </a:lnTo>
                      <a:lnTo>
                        <a:pt x="446" y="850"/>
                      </a:lnTo>
                      <a:lnTo>
                        <a:pt x="474" y="863"/>
                      </a:lnTo>
                      <a:lnTo>
                        <a:pt x="519" y="873"/>
                      </a:lnTo>
                      <a:lnTo>
                        <a:pt x="558" y="876"/>
                      </a:lnTo>
                      <a:lnTo>
                        <a:pt x="603" y="873"/>
                      </a:lnTo>
                      <a:lnTo>
                        <a:pt x="627" y="864"/>
                      </a:lnTo>
                      <a:lnTo>
                        <a:pt x="650" y="852"/>
                      </a:lnTo>
                      <a:lnTo>
                        <a:pt x="667" y="836"/>
                      </a:lnTo>
                      <a:lnTo>
                        <a:pt x="676" y="818"/>
                      </a:lnTo>
                      <a:lnTo>
                        <a:pt x="676" y="788"/>
                      </a:lnTo>
                      <a:lnTo>
                        <a:pt x="650" y="742"/>
                      </a:lnTo>
                      <a:lnTo>
                        <a:pt x="620" y="714"/>
                      </a:lnTo>
                      <a:lnTo>
                        <a:pt x="578" y="678"/>
                      </a:lnTo>
                      <a:lnTo>
                        <a:pt x="514" y="630"/>
                      </a:lnTo>
                      <a:lnTo>
                        <a:pt x="471" y="607"/>
                      </a:lnTo>
                      <a:lnTo>
                        <a:pt x="378" y="566"/>
                      </a:lnTo>
                      <a:lnTo>
                        <a:pt x="324" y="555"/>
                      </a:lnTo>
                      <a:lnTo>
                        <a:pt x="293" y="555"/>
                      </a:lnTo>
                      <a:lnTo>
                        <a:pt x="249" y="563"/>
                      </a:lnTo>
                      <a:lnTo>
                        <a:pt x="187" y="589"/>
                      </a:lnTo>
                      <a:lnTo>
                        <a:pt x="245" y="549"/>
                      </a:lnTo>
                      <a:lnTo>
                        <a:pt x="269" y="517"/>
                      </a:lnTo>
                      <a:lnTo>
                        <a:pt x="286" y="471"/>
                      </a:lnTo>
                      <a:lnTo>
                        <a:pt x="300" y="421"/>
                      </a:lnTo>
                      <a:lnTo>
                        <a:pt x="302" y="363"/>
                      </a:lnTo>
                      <a:lnTo>
                        <a:pt x="290" y="300"/>
                      </a:lnTo>
                      <a:lnTo>
                        <a:pt x="272" y="275"/>
                      </a:lnTo>
                      <a:lnTo>
                        <a:pt x="245" y="251"/>
                      </a:lnTo>
                      <a:lnTo>
                        <a:pt x="210" y="217"/>
                      </a:lnTo>
                      <a:lnTo>
                        <a:pt x="264" y="254"/>
                      </a:lnTo>
                      <a:lnTo>
                        <a:pt x="300" y="275"/>
                      </a:lnTo>
                      <a:lnTo>
                        <a:pt x="312" y="281"/>
                      </a:lnTo>
                      <a:lnTo>
                        <a:pt x="348" y="298"/>
                      </a:lnTo>
                      <a:lnTo>
                        <a:pt x="402" y="312"/>
                      </a:lnTo>
                      <a:lnTo>
                        <a:pt x="465" y="312"/>
                      </a:lnTo>
                      <a:lnTo>
                        <a:pt x="549" y="314"/>
                      </a:lnTo>
                      <a:lnTo>
                        <a:pt x="616" y="318"/>
                      </a:lnTo>
                      <a:lnTo>
                        <a:pt x="676" y="316"/>
                      </a:lnTo>
                      <a:lnTo>
                        <a:pt x="706" y="326"/>
                      </a:lnTo>
                      <a:lnTo>
                        <a:pt x="735" y="326"/>
                      </a:lnTo>
                      <a:lnTo>
                        <a:pt x="764" y="304"/>
                      </a:lnTo>
                      <a:lnTo>
                        <a:pt x="787" y="271"/>
                      </a:lnTo>
                      <a:lnTo>
                        <a:pt x="801" y="240"/>
                      </a:lnTo>
                      <a:lnTo>
                        <a:pt x="803" y="209"/>
                      </a:lnTo>
                      <a:lnTo>
                        <a:pt x="791" y="190"/>
                      </a:lnTo>
                      <a:lnTo>
                        <a:pt x="764" y="180"/>
                      </a:lnTo>
                      <a:lnTo>
                        <a:pt x="745" y="162"/>
                      </a:lnTo>
                      <a:lnTo>
                        <a:pt x="745" y="138"/>
                      </a:lnTo>
                      <a:lnTo>
                        <a:pt x="735" y="121"/>
                      </a:lnTo>
                      <a:lnTo>
                        <a:pt x="722" y="106"/>
                      </a:lnTo>
                      <a:lnTo>
                        <a:pt x="706" y="94"/>
                      </a:lnTo>
                      <a:lnTo>
                        <a:pt x="674" y="84"/>
                      </a:lnTo>
                      <a:lnTo>
                        <a:pt x="624" y="106"/>
                      </a:lnTo>
                      <a:lnTo>
                        <a:pt x="579" y="112"/>
                      </a:lnTo>
                      <a:lnTo>
                        <a:pt x="529" y="114"/>
                      </a:lnTo>
                      <a:lnTo>
                        <a:pt x="490" y="108"/>
                      </a:lnTo>
                      <a:lnTo>
                        <a:pt x="440" y="94"/>
                      </a:lnTo>
                      <a:lnTo>
                        <a:pt x="395" y="71"/>
                      </a:lnTo>
                      <a:lnTo>
                        <a:pt x="367" y="55"/>
                      </a:lnTo>
                      <a:lnTo>
                        <a:pt x="343" y="60"/>
                      </a:lnTo>
                      <a:lnTo>
                        <a:pt x="324" y="70"/>
                      </a:lnTo>
                      <a:lnTo>
                        <a:pt x="330" y="108"/>
                      </a:lnTo>
                      <a:lnTo>
                        <a:pt x="378" y="136"/>
                      </a:lnTo>
                      <a:lnTo>
                        <a:pt x="429" y="166"/>
                      </a:lnTo>
                      <a:lnTo>
                        <a:pt x="491" y="197"/>
                      </a:lnTo>
                      <a:lnTo>
                        <a:pt x="562" y="221"/>
                      </a:lnTo>
                      <a:lnTo>
                        <a:pt x="614" y="230"/>
                      </a:lnTo>
                      <a:lnTo>
                        <a:pt x="553" y="226"/>
                      </a:lnTo>
                      <a:lnTo>
                        <a:pt x="477" y="199"/>
                      </a:lnTo>
                      <a:lnTo>
                        <a:pt x="433" y="176"/>
                      </a:lnTo>
                      <a:lnTo>
                        <a:pt x="343" y="118"/>
                      </a:lnTo>
                      <a:lnTo>
                        <a:pt x="300" y="81"/>
                      </a:lnTo>
                      <a:lnTo>
                        <a:pt x="273" y="81"/>
                      </a:lnTo>
                      <a:lnTo>
                        <a:pt x="244" y="78"/>
                      </a:lnTo>
                      <a:lnTo>
                        <a:pt x="217" y="68"/>
                      </a:lnTo>
                      <a:lnTo>
                        <a:pt x="179" y="41"/>
                      </a:lnTo>
                      <a:lnTo>
                        <a:pt x="131" y="0"/>
                      </a:lnTo>
                      <a:lnTo>
                        <a:pt x="87" y="4"/>
                      </a:lnTo>
                      <a:lnTo>
                        <a:pt x="78" y="54"/>
                      </a:lnTo>
                      <a:lnTo>
                        <a:pt x="64" y="98"/>
                      </a:lnTo>
                      <a:lnTo>
                        <a:pt x="43" y="135"/>
                      </a:lnTo>
                      <a:lnTo>
                        <a:pt x="16" y="166"/>
                      </a:lnTo>
                      <a:lnTo>
                        <a:pt x="9" y="190"/>
                      </a:lnTo>
                      <a:lnTo>
                        <a:pt x="10" y="219"/>
                      </a:lnTo>
                      <a:lnTo>
                        <a:pt x="20" y="254"/>
                      </a:lnTo>
                      <a:lnTo>
                        <a:pt x="44" y="284"/>
                      </a:lnTo>
                      <a:lnTo>
                        <a:pt x="36" y="308"/>
                      </a:lnTo>
                      <a:lnTo>
                        <a:pt x="40" y="338"/>
                      </a:lnTo>
                      <a:lnTo>
                        <a:pt x="53" y="369"/>
                      </a:lnTo>
                      <a:lnTo>
                        <a:pt x="72" y="392"/>
                      </a:lnTo>
                      <a:lnTo>
                        <a:pt x="43" y="407"/>
                      </a:lnTo>
                      <a:lnTo>
                        <a:pt x="24" y="423"/>
                      </a:lnTo>
                      <a:lnTo>
                        <a:pt x="6" y="451"/>
                      </a:lnTo>
                      <a:lnTo>
                        <a:pt x="0" y="494"/>
                      </a:lnTo>
                      <a:lnTo>
                        <a:pt x="36" y="542"/>
                      </a:lnTo>
                      <a:lnTo>
                        <a:pt x="58" y="585"/>
                      </a:lnTo>
                      <a:lnTo>
                        <a:pt x="72" y="627"/>
                      </a:lnTo>
                      <a:lnTo>
                        <a:pt x="71" y="680"/>
                      </a:lnTo>
                      <a:lnTo>
                        <a:pt x="60" y="717"/>
                      </a:lnTo>
                      <a:lnTo>
                        <a:pt x="60" y="742"/>
                      </a:lnTo>
                      <a:lnTo>
                        <a:pt x="77" y="759"/>
                      </a:lnTo>
                      <a:lnTo>
                        <a:pt x="101" y="763"/>
                      </a:lnTo>
                      <a:lnTo>
                        <a:pt x="131" y="755"/>
                      </a:lnTo>
                      <a:lnTo>
                        <a:pt x="190" y="728"/>
                      </a:lnTo>
                      <a:lnTo>
                        <a:pt x="248" y="708"/>
                      </a:lnTo>
                      <a:lnTo>
                        <a:pt x="288" y="700"/>
                      </a:lnTo>
                      <a:lnTo>
                        <a:pt x="328" y="697"/>
                      </a:lnTo>
                      <a:lnTo>
                        <a:pt x="364" y="700"/>
                      </a:lnTo>
                      <a:lnTo>
                        <a:pt x="392" y="708"/>
                      </a:lnTo>
                      <a:lnTo>
                        <a:pt x="430" y="718"/>
                      </a:lnTo>
                      <a:lnTo>
                        <a:pt x="471" y="731"/>
                      </a:lnTo>
                      <a:lnTo>
                        <a:pt x="481" y="707"/>
                      </a:lnTo>
                      <a:close/>
                    </a:path>
                  </a:pathLst>
                </a:custGeom>
                <a:solidFill>
                  <a:srgbClr val="FF8080"/>
                </a:solidFill>
                <a:ln w="7938">
                  <a:solidFill>
                    <a:srgbClr val="000000"/>
                  </a:solidFill>
                  <a:round/>
                  <a:headEnd/>
                  <a:tailEnd/>
                </a:ln>
              </p:spPr>
              <p:txBody>
                <a:bodyPr/>
                <a:lstStyle/>
                <a:p>
                  <a:endParaRPr lang="en-US"/>
                </a:p>
              </p:txBody>
            </p:sp>
            <p:sp>
              <p:nvSpPr>
                <p:cNvPr id="36206" name="Freeform 173">
                  <a:extLst>
                    <a:ext uri="{FF2B5EF4-FFF2-40B4-BE49-F238E27FC236}">
                      <a16:creationId xmlns:a16="http://schemas.microsoft.com/office/drawing/2014/main" id="{158B6101-BD7A-4BC3-9612-6E4C34CF44BA}"/>
                    </a:ext>
                  </a:extLst>
                </p:cNvPr>
                <p:cNvSpPr>
                  <a:spLocks/>
                </p:cNvSpPr>
                <p:nvPr/>
              </p:nvSpPr>
              <p:spPr bwMode="auto">
                <a:xfrm>
                  <a:off x="1853" y="660"/>
                  <a:ext cx="132" cy="127"/>
                </a:xfrm>
                <a:custGeom>
                  <a:avLst/>
                  <a:gdLst>
                    <a:gd name="T0" fmla="*/ 0 w 529"/>
                    <a:gd name="T1" fmla="*/ 0 h 509"/>
                    <a:gd name="T2" fmla="*/ 0 w 529"/>
                    <a:gd name="T3" fmla="*/ 0 h 509"/>
                    <a:gd name="T4" fmla="*/ 0 w 529"/>
                    <a:gd name="T5" fmla="*/ 0 h 509"/>
                    <a:gd name="T6" fmla="*/ 0 w 529"/>
                    <a:gd name="T7" fmla="*/ 0 h 509"/>
                    <a:gd name="T8" fmla="*/ 0 w 529"/>
                    <a:gd name="T9" fmla="*/ 0 h 509"/>
                    <a:gd name="T10" fmla="*/ 0 w 529"/>
                    <a:gd name="T11" fmla="*/ 0 h 509"/>
                    <a:gd name="T12" fmla="*/ 0 w 529"/>
                    <a:gd name="T13" fmla="*/ 0 h 509"/>
                    <a:gd name="T14" fmla="*/ 0 w 529"/>
                    <a:gd name="T15" fmla="*/ 0 h 509"/>
                    <a:gd name="T16" fmla="*/ 0 w 529"/>
                    <a:gd name="T17" fmla="*/ 0 h 509"/>
                    <a:gd name="T18" fmla="*/ 0 w 529"/>
                    <a:gd name="T19" fmla="*/ 0 h 509"/>
                    <a:gd name="T20" fmla="*/ 0 w 529"/>
                    <a:gd name="T21" fmla="*/ 0 h 509"/>
                    <a:gd name="T22" fmla="*/ 0 w 529"/>
                    <a:gd name="T23" fmla="*/ 0 h 509"/>
                    <a:gd name="T24" fmla="*/ 0 w 529"/>
                    <a:gd name="T25" fmla="*/ 0 h 509"/>
                    <a:gd name="T26" fmla="*/ 0 w 529"/>
                    <a:gd name="T27" fmla="*/ 0 h 509"/>
                    <a:gd name="T28" fmla="*/ 0 w 529"/>
                    <a:gd name="T29" fmla="*/ 0 h 509"/>
                    <a:gd name="T30" fmla="*/ 0 w 529"/>
                    <a:gd name="T31" fmla="*/ 0 h 509"/>
                    <a:gd name="T32" fmla="*/ 0 w 529"/>
                    <a:gd name="T33" fmla="*/ 0 h 509"/>
                    <a:gd name="T34" fmla="*/ 0 w 529"/>
                    <a:gd name="T35" fmla="*/ 0 h 509"/>
                    <a:gd name="T36" fmla="*/ 0 w 529"/>
                    <a:gd name="T37" fmla="*/ 0 h 509"/>
                    <a:gd name="T38" fmla="*/ 0 w 529"/>
                    <a:gd name="T39" fmla="*/ 0 h 509"/>
                    <a:gd name="T40" fmla="*/ 0 w 529"/>
                    <a:gd name="T41" fmla="*/ 0 h 509"/>
                    <a:gd name="T42" fmla="*/ 0 w 529"/>
                    <a:gd name="T43" fmla="*/ 0 h 509"/>
                    <a:gd name="T44" fmla="*/ 0 w 529"/>
                    <a:gd name="T45" fmla="*/ 0 h 509"/>
                    <a:gd name="T46" fmla="*/ 0 w 529"/>
                    <a:gd name="T47" fmla="*/ 0 h 509"/>
                    <a:gd name="T48" fmla="*/ 0 w 529"/>
                    <a:gd name="T49" fmla="*/ 0 h 509"/>
                    <a:gd name="T50" fmla="*/ 0 w 529"/>
                    <a:gd name="T51" fmla="*/ 0 h 509"/>
                    <a:gd name="T52" fmla="*/ 0 w 529"/>
                    <a:gd name="T53" fmla="*/ 0 h 509"/>
                    <a:gd name="T54" fmla="*/ 0 w 529"/>
                    <a:gd name="T55" fmla="*/ 0 h 509"/>
                    <a:gd name="T56" fmla="*/ 0 w 529"/>
                    <a:gd name="T57" fmla="*/ 0 h 509"/>
                    <a:gd name="T58" fmla="*/ 0 w 529"/>
                    <a:gd name="T59" fmla="*/ 0 h 509"/>
                    <a:gd name="T60" fmla="*/ 0 w 529"/>
                    <a:gd name="T61" fmla="*/ 0 h 509"/>
                    <a:gd name="T62" fmla="*/ 0 w 529"/>
                    <a:gd name="T63" fmla="*/ 0 h 509"/>
                    <a:gd name="T64" fmla="*/ 0 w 529"/>
                    <a:gd name="T65" fmla="*/ 0 h 509"/>
                    <a:gd name="T66" fmla="*/ 0 w 529"/>
                    <a:gd name="T67" fmla="*/ 0 h 509"/>
                    <a:gd name="T68" fmla="*/ 0 w 529"/>
                    <a:gd name="T69" fmla="*/ 0 h 509"/>
                    <a:gd name="T70" fmla="*/ 0 w 529"/>
                    <a:gd name="T71" fmla="*/ 0 h 509"/>
                    <a:gd name="T72" fmla="*/ 0 w 529"/>
                    <a:gd name="T73" fmla="*/ 0 h 509"/>
                    <a:gd name="T74" fmla="*/ 0 w 529"/>
                    <a:gd name="T75" fmla="*/ 0 h 509"/>
                    <a:gd name="T76" fmla="*/ 0 w 529"/>
                    <a:gd name="T77" fmla="*/ 0 h 509"/>
                    <a:gd name="T78" fmla="*/ 0 w 529"/>
                    <a:gd name="T79" fmla="*/ 0 h 509"/>
                    <a:gd name="T80" fmla="*/ 0 w 529"/>
                    <a:gd name="T81" fmla="*/ 0 h 509"/>
                    <a:gd name="T82" fmla="*/ 0 w 529"/>
                    <a:gd name="T83" fmla="*/ 0 h 509"/>
                    <a:gd name="T84" fmla="*/ 0 w 529"/>
                    <a:gd name="T85" fmla="*/ 0 h 509"/>
                    <a:gd name="T86" fmla="*/ 0 w 529"/>
                    <a:gd name="T87" fmla="*/ 0 h 509"/>
                    <a:gd name="T88" fmla="*/ 0 w 529"/>
                    <a:gd name="T89" fmla="*/ 0 h 509"/>
                    <a:gd name="T90" fmla="*/ 0 w 529"/>
                    <a:gd name="T91" fmla="*/ 0 h 509"/>
                    <a:gd name="T92" fmla="*/ 0 w 529"/>
                    <a:gd name="T93" fmla="*/ 0 h 509"/>
                    <a:gd name="T94" fmla="*/ 0 w 529"/>
                    <a:gd name="T95" fmla="*/ 0 h 509"/>
                    <a:gd name="T96" fmla="*/ 0 w 529"/>
                    <a:gd name="T97" fmla="*/ 0 h 509"/>
                    <a:gd name="T98" fmla="*/ 0 w 529"/>
                    <a:gd name="T99" fmla="*/ 0 h 509"/>
                    <a:gd name="T100" fmla="*/ 0 w 529"/>
                    <a:gd name="T101" fmla="*/ 0 h 5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29"/>
                    <a:gd name="T154" fmla="*/ 0 h 509"/>
                    <a:gd name="T155" fmla="*/ 529 w 529"/>
                    <a:gd name="T156" fmla="*/ 509 h 5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29" h="509">
                      <a:moveTo>
                        <a:pt x="448" y="0"/>
                      </a:moveTo>
                      <a:lnTo>
                        <a:pt x="419" y="2"/>
                      </a:lnTo>
                      <a:lnTo>
                        <a:pt x="388" y="12"/>
                      </a:lnTo>
                      <a:lnTo>
                        <a:pt x="358" y="34"/>
                      </a:lnTo>
                      <a:lnTo>
                        <a:pt x="344" y="48"/>
                      </a:lnTo>
                      <a:lnTo>
                        <a:pt x="321" y="77"/>
                      </a:lnTo>
                      <a:lnTo>
                        <a:pt x="290" y="109"/>
                      </a:lnTo>
                      <a:lnTo>
                        <a:pt x="249" y="138"/>
                      </a:lnTo>
                      <a:lnTo>
                        <a:pt x="205" y="159"/>
                      </a:lnTo>
                      <a:lnTo>
                        <a:pt x="140" y="169"/>
                      </a:lnTo>
                      <a:lnTo>
                        <a:pt x="80" y="176"/>
                      </a:lnTo>
                      <a:lnTo>
                        <a:pt x="44" y="182"/>
                      </a:lnTo>
                      <a:lnTo>
                        <a:pt x="11" y="206"/>
                      </a:lnTo>
                      <a:lnTo>
                        <a:pt x="0" y="240"/>
                      </a:lnTo>
                      <a:lnTo>
                        <a:pt x="0" y="260"/>
                      </a:lnTo>
                      <a:lnTo>
                        <a:pt x="24" y="278"/>
                      </a:lnTo>
                      <a:lnTo>
                        <a:pt x="52" y="293"/>
                      </a:lnTo>
                      <a:lnTo>
                        <a:pt x="88" y="298"/>
                      </a:lnTo>
                      <a:lnTo>
                        <a:pt x="112" y="295"/>
                      </a:lnTo>
                      <a:lnTo>
                        <a:pt x="134" y="297"/>
                      </a:lnTo>
                      <a:lnTo>
                        <a:pt x="157" y="305"/>
                      </a:lnTo>
                      <a:lnTo>
                        <a:pt x="173" y="325"/>
                      </a:lnTo>
                      <a:lnTo>
                        <a:pt x="198" y="331"/>
                      </a:lnTo>
                      <a:lnTo>
                        <a:pt x="231" y="335"/>
                      </a:lnTo>
                      <a:lnTo>
                        <a:pt x="267" y="338"/>
                      </a:lnTo>
                      <a:lnTo>
                        <a:pt x="304" y="345"/>
                      </a:lnTo>
                      <a:lnTo>
                        <a:pt x="331" y="364"/>
                      </a:lnTo>
                      <a:lnTo>
                        <a:pt x="354" y="383"/>
                      </a:lnTo>
                      <a:lnTo>
                        <a:pt x="376" y="416"/>
                      </a:lnTo>
                      <a:lnTo>
                        <a:pt x="390" y="461"/>
                      </a:lnTo>
                      <a:lnTo>
                        <a:pt x="406" y="509"/>
                      </a:lnTo>
                      <a:lnTo>
                        <a:pt x="433" y="467"/>
                      </a:lnTo>
                      <a:lnTo>
                        <a:pt x="454" y="434"/>
                      </a:lnTo>
                      <a:lnTo>
                        <a:pt x="485" y="398"/>
                      </a:lnTo>
                      <a:lnTo>
                        <a:pt x="491" y="376"/>
                      </a:lnTo>
                      <a:lnTo>
                        <a:pt x="509" y="342"/>
                      </a:lnTo>
                      <a:lnTo>
                        <a:pt x="529" y="297"/>
                      </a:lnTo>
                      <a:lnTo>
                        <a:pt x="509" y="287"/>
                      </a:lnTo>
                      <a:lnTo>
                        <a:pt x="485" y="268"/>
                      </a:lnTo>
                      <a:lnTo>
                        <a:pt x="450" y="240"/>
                      </a:lnTo>
                      <a:lnTo>
                        <a:pt x="434" y="210"/>
                      </a:lnTo>
                      <a:lnTo>
                        <a:pt x="424" y="182"/>
                      </a:lnTo>
                      <a:lnTo>
                        <a:pt x="355" y="182"/>
                      </a:lnTo>
                      <a:lnTo>
                        <a:pt x="310" y="186"/>
                      </a:lnTo>
                      <a:lnTo>
                        <a:pt x="247" y="200"/>
                      </a:lnTo>
                      <a:lnTo>
                        <a:pt x="306" y="178"/>
                      </a:lnTo>
                      <a:lnTo>
                        <a:pt x="354" y="169"/>
                      </a:lnTo>
                      <a:lnTo>
                        <a:pt x="424" y="178"/>
                      </a:lnTo>
                      <a:lnTo>
                        <a:pt x="422" y="125"/>
                      </a:lnTo>
                      <a:lnTo>
                        <a:pt x="426" y="68"/>
                      </a:lnTo>
                      <a:lnTo>
                        <a:pt x="448" y="0"/>
                      </a:lnTo>
                      <a:close/>
                    </a:path>
                  </a:pathLst>
                </a:custGeom>
                <a:solidFill>
                  <a:srgbClr val="FF8080"/>
                </a:solidFill>
                <a:ln w="7938">
                  <a:solidFill>
                    <a:srgbClr val="000000"/>
                  </a:solidFill>
                  <a:round/>
                  <a:headEnd/>
                  <a:tailEnd/>
                </a:ln>
              </p:spPr>
              <p:txBody>
                <a:bodyPr/>
                <a:lstStyle/>
                <a:p>
                  <a:endParaRPr lang="en-US"/>
                </a:p>
              </p:txBody>
            </p:sp>
          </p:grpSp>
          <p:grpSp>
            <p:nvGrpSpPr>
              <p:cNvPr id="36190" name="Group 174">
                <a:extLst>
                  <a:ext uri="{FF2B5EF4-FFF2-40B4-BE49-F238E27FC236}">
                    <a16:creationId xmlns:a16="http://schemas.microsoft.com/office/drawing/2014/main" id="{0889015A-A9AF-45E8-BBAF-A986B09F9713}"/>
                  </a:ext>
                </a:extLst>
              </p:cNvPr>
              <p:cNvGrpSpPr>
                <a:grpSpLocks/>
              </p:cNvGrpSpPr>
              <p:nvPr/>
            </p:nvGrpSpPr>
            <p:grpSpPr bwMode="auto">
              <a:xfrm>
                <a:off x="1581" y="525"/>
                <a:ext cx="473" cy="591"/>
                <a:chOff x="1581" y="525"/>
                <a:chExt cx="473" cy="591"/>
              </a:xfrm>
            </p:grpSpPr>
            <p:sp>
              <p:nvSpPr>
                <p:cNvPr id="36191" name="Freeform 175">
                  <a:extLst>
                    <a:ext uri="{FF2B5EF4-FFF2-40B4-BE49-F238E27FC236}">
                      <a16:creationId xmlns:a16="http://schemas.microsoft.com/office/drawing/2014/main" id="{8515EE26-ECEB-40A9-9B44-0C3785243B21}"/>
                    </a:ext>
                  </a:extLst>
                </p:cNvPr>
                <p:cNvSpPr>
                  <a:spLocks/>
                </p:cNvSpPr>
                <p:nvPr/>
              </p:nvSpPr>
              <p:spPr bwMode="auto">
                <a:xfrm>
                  <a:off x="1581" y="525"/>
                  <a:ext cx="473" cy="591"/>
                </a:xfrm>
                <a:custGeom>
                  <a:avLst/>
                  <a:gdLst>
                    <a:gd name="T0" fmla="*/ 0 w 1891"/>
                    <a:gd name="T1" fmla="*/ 1 h 2363"/>
                    <a:gd name="T2" fmla="*/ 0 w 1891"/>
                    <a:gd name="T3" fmla="*/ 1 h 2363"/>
                    <a:gd name="T4" fmla="*/ 0 w 1891"/>
                    <a:gd name="T5" fmla="*/ 1 h 2363"/>
                    <a:gd name="T6" fmla="*/ 1 w 1891"/>
                    <a:gd name="T7" fmla="*/ 1 h 2363"/>
                    <a:gd name="T8" fmla="*/ 1 w 1891"/>
                    <a:gd name="T9" fmla="*/ 1 h 2363"/>
                    <a:gd name="T10" fmla="*/ 1 w 1891"/>
                    <a:gd name="T11" fmla="*/ 0 h 2363"/>
                    <a:gd name="T12" fmla="*/ 1 w 1891"/>
                    <a:gd name="T13" fmla="*/ 0 h 2363"/>
                    <a:gd name="T14" fmla="*/ 1 w 1891"/>
                    <a:gd name="T15" fmla="*/ 0 h 2363"/>
                    <a:gd name="T16" fmla="*/ 1 w 1891"/>
                    <a:gd name="T17" fmla="*/ 0 h 2363"/>
                    <a:gd name="T18" fmla="*/ 1 w 1891"/>
                    <a:gd name="T19" fmla="*/ 0 h 2363"/>
                    <a:gd name="T20" fmla="*/ 1 w 1891"/>
                    <a:gd name="T21" fmla="*/ 0 h 2363"/>
                    <a:gd name="T22" fmla="*/ 1 w 1891"/>
                    <a:gd name="T23" fmla="*/ 0 h 2363"/>
                    <a:gd name="T24" fmla="*/ 1 w 1891"/>
                    <a:gd name="T25" fmla="*/ 0 h 2363"/>
                    <a:gd name="T26" fmla="*/ 0 w 1891"/>
                    <a:gd name="T27" fmla="*/ 0 h 2363"/>
                    <a:gd name="T28" fmla="*/ 0 w 1891"/>
                    <a:gd name="T29" fmla="*/ 0 h 2363"/>
                    <a:gd name="T30" fmla="*/ 0 w 1891"/>
                    <a:gd name="T31" fmla="*/ 0 h 2363"/>
                    <a:gd name="T32" fmla="*/ 0 w 1891"/>
                    <a:gd name="T33" fmla="*/ 0 h 2363"/>
                    <a:gd name="T34" fmla="*/ 0 w 1891"/>
                    <a:gd name="T35" fmla="*/ 0 h 2363"/>
                    <a:gd name="T36" fmla="*/ 0 w 1891"/>
                    <a:gd name="T37" fmla="*/ 0 h 2363"/>
                    <a:gd name="T38" fmla="*/ 0 w 1891"/>
                    <a:gd name="T39" fmla="*/ 0 h 2363"/>
                    <a:gd name="T40" fmla="*/ 0 w 1891"/>
                    <a:gd name="T41" fmla="*/ 0 h 2363"/>
                    <a:gd name="T42" fmla="*/ 0 w 1891"/>
                    <a:gd name="T43" fmla="*/ 0 h 2363"/>
                    <a:gd name="T44" fmla="*/ 0 w 1891"/>
                    <a:gd name="T45" fmla="*/ 0 h 2363"/>
                    <a:gd name="T46" fmla="*/ 0 w 1891"/>
                    <a:gd name="T47" fmla="*/ 0 h 2363"/>
                    <a:gd name="T48" fmla="*/ 0 w 1891"/>
                    <a:gd name="T49" fmla="*/ 1 h 2363"/>
                    <a:gd name="T50" fmla="*/ 0 w 1891"/>
                    <a:gd name="T51" fmla="*/ 1 h 2363"/>
                    <a:gd name="T52" fmla="*/ 0 w 1891"/>
                    <a:gd name="T53" fmla="*/ 1 h 2363"/>
                    <a:gd name="T54" fmla="*/ 0 w 1891"/>
                    <a:gd name="T55" fmla="*/ 1 h 2363"/>
                    <a:gd name="T56" fmla="*/ 0 w 1891"/>
                    <a:gd name="T57" fmla="*/ 1 h 2363"/>
                    <a:gd name="T58" fmla="*/ 0 w 1891"/>
                    <a:gd name="T59" fmla="*/ 1 h 2363"/>
                    <a:gd name="T60" fmla="*/ 0 w 1891"/>
                    <a:gd name="T61" fmla="*/ 1 h 2363"/>
                    <a:gd name="T62" fmla="*/ 0 w 1891"/>
                    <a:gd name="T63" fmla="*/ 1 h 2363"/>
                    <a:gd name="T64" fmla="*/ 0 w 1891"/>
                    <a:gd name="T65" fmla="*/ 0 h 2363"/>
                    <a:gd name="T66" fmla="*/ 0 w 1891"/>
                    <a:gd name="T67" fmla="*/ 0 h 2363"/>
                    <a:gd name="T68" fmla="*/ 0 w 1891"/>
                    <a:gd name="T69" fmla="*/ 0 h 2363"/>
                    <a:gd name="T70" fmla="*/ 0 w 1891"/>
                    <a:gd name="T71" fmla="*/ 0 h 2363"/>
                    <a:gd name="T72" fmla="*/ 0 w 1891"/>
                    <a:gd name="T73" fmla="*/ 0 h 2363"/>
                    <a:gd name="T74" fmla="*/ 0 w 1891"/>
                    <a:gd name="T75" fmla="*/ 0 h 2363"/>
                    <a:gd name="T76" fmla="*/ 0 w 1891"/>
                    <a:gd name="T77" fmla="*/ 0 h 2363"/>
                    <a:gd name="T78" fmla="*/ 0 w 1891"/>
                    <a:gd name="T79" fmla="*/ 0 h 2363"/>
                    <a:gd name="T80" fmla="*/ 1 w 1891"/>
                    <a:gd name="T81" fmla="*/ 0 h 2363"/>
                    <a:gd name="T82" fmla="*/ 1 w 1891"/>
                    <a:gd name="T83" fmla="*/ 0 h 2363"/>
                    <a:gd name="T84" fmla="*/ 1 w 1891"/>
                    <a:gd name="T85" fmla="*/ 0 h 2363"/>
                    <a:gd name="T86" fmla="*/ 1 w 1891"/>
                    <a:gd name="T87" fmla="*/ 0 h 2363"/>
                    <a:gd name="T88" fmla="*/ 1 w 1891"/>
                    <a:gd name="T89" fmla="*/ 0 h 2363"/>
                    <a:gd name="T90" fmla="*/ 1 w 1891"/>
                    <a:gd name="T91" fmla="*/ 0 h 2363"/>
                    <a:gd name="T92" fmla="*/ 0 w 1891"/>
                    <a:gd name="T93" fmla="*/ 1 h 2363"/>
                    <a:gd name="T94" fmla="*/ 0 w 1891"/>
                    <a:gd name="T95" fmla="*/ 1 h 2363"/>
                    <a:gd name="T96" fmla="*/ 0 w 1891"/>
                    <a:gd name="T97" fmla="*/ 1 h 2363"/>
                    <a:gd name="T98" fmla="*/ 0 w 1891"/>
                    <a:gd name="T99" fmla="*/ 1 h 2363"/>
                    <a:gd name="T100" fmla="*/ 0 w 1891"/>
                    <a:gd name="T101" fmla="*/ 1 h 2363"/>
                    <a:gd name="T102" fmla="*/ 0 w 1891"/>
                    <a:gd name="T103" fmla="*/ 1 h 2363"/>
                    <a:gd name="T104" fmla="*/ 0 w 1891"/>
                    <a:gd name="T105" fmla="*/ 1 h 23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91"/>
                    <a:gd name="T160" fmla="*/ 0 h 2363"/>
                    <a:gd name="T161" fmla="*/ 1891 w 1891"/>
                    <a:gd name="T162" fmla="*/ 2363 h 23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91" h="2363">
                      <a:moveTo>
                        <a:pt x="1010" y="2363"/>
                      </a:moveTo>
                      <a:lnTo>
                        <a:pt x="1031" y="2349"/>
                      </a:lnTo>
                      <a:lnTo>
                        <a:pt x="1042" y="2252"/>
                      </a:lnTo>
                      <a:lnTo>
                        <a:pt x="1055" y="2149"/>
                      </a:lnTo>
                      <a:lnTo>
                        <a:pt x="1066" y="2082"/>
                      </a:lnTo>
                      <a:lnTo>
                        <a:pt x="1100" y="2028"/>
                      </a:lnTo>
                      <a:lnTo>
                        <a:pt x="1133" y="1956"/>
                      </a:lnTo>
                      <a:lnTo>
                        <a:pt x="1150" y="1888"/>
                      </a:lnTo>
                      <a:lnTo>
                        <a:pt x="1151" y="1828"/>
                      </a:lnTo>
                      <a:lnTo>
                        <a:pt x="1150" y="1797"/>
                      </a:lnTo>
                      <a:lnTo>
                        <a:pt x="1204" y="1810"/>
                      </a:lnTo>
                      <a:lnTo>
                        <a:pt x="1263" y="1811"/>
                      </a:lnTo>
                      <a:lnTo>
                        <a:pt x="1332" y="1804"/>
                      </a:lnTo>
                      <a:lnTo>
                        <a:pt x="1386" y="1785"/>
                      </a:lnTo>
                      <a:lnTo>
                        <a:pt x="1410" y="1773"/>
                      </a:lnTo>
                      <a:lnTo>
                        <a:pt x="1457" y="1725"/>
                      </a:lnTo>
                      <a:lnTo>
                        <a:pt x="1468" y="1695"/>
                      </a:lnTo>
                      <a:lnTo>
                        <a:pt x="1519" y="1669"/>
                      </a:lnTo>
                      <a:lnTo>
                        <a:pt x="1556" y="1634"/>
                      </a:lnTo>
                      <a:lnTo>
                        <a:pt x="1586" y="1580"/>
                      </a:lnTo>
                      <a:lnTo>
                        <a:pt x="1604" y="1512"/>
                      </a:lnTo>
                      <a:lnTo>
                        <a:pt x="1596" y="1409"/>
                      </a:lnTo>
                      <a:lnTo>
                        <a:pt x="1641" y="1385"/>
                      </a:lnTo>
                      <a:lnTo>
                        <a:pt x="1689" y="1320"/>
                      </a:lnTo>
                      <a:lnTo>
                        <a:pt x="1723" y="1258"/>
                      </a:lnTo>
                      <a:lnTo>
                        <a:pt x="1741" y="1143"/>
                      </a:lnTo>
                      <a:lnTo>
                        <a:pt x="1779" y="1126"/>
                      </a:lnTo>
                      <a:lnTo>
                        <a:pt x="1815" y="1100"/>
                      </a:lnTo>
                      <a:lnTo>
                        <a:pt x="1853" y="1047"/>
                      </a:lnTo>
                      <a:lnTo>
                        <a:pt x="1867" y="1017"/>
                      </a:lnTo>
                      <a:lnTo>
                        <a:pt x="1887" y="924"/>
                      </a:lnTo>
                      <a:lnTo>
                        <a:pt x="1891" y="863"/>
                      </a:lnTo>
                      <a:lnTo>
                        <a:pt x="1887" y="833"/>
                      </a:lnTo>
                      <a:lnTo>
                        <a:pt x="1870" y="786"/>
                      </a:lnTo>
                      <a:lnTo>
                        <a:pt x="1839" y="772"/>
                      </a:lnTo>
                      <a:lnTo>
                        <a:pt x="1863" y="690"/>
                      </a:lnTo>
                      <a:lnTo>
                        <a:pt x="1861" y="639"/>
                      </a:lnTo>
                      <a:lnTo>
                        <a:pt x="1846" y="611"/>
                      </a:lnTo>
                      <a:lnTo>
                        <a:pt x="1849" y="542"/>
                      </a:lnTo>
                      <a:lnTo>
                        <a:pt x="1832" y="490"/>
                      </a:lnTo>
                      <a:lnTo>
                        <a:pt x="1827" y="433"/>
                      </a:lnTo>
                      <a:lnTo>
                        <a:pt x="1876" y="300"/>
                      </a:lnTo>
                      <a:lnTo>
                        <a:pt x="1887" y="243"/>
                      </a:lnTo>
                      <a:lnTo>
                        <a:pt x="1886" y="182"/>
                      </a:lnTo>
                      <a:lnTo>
                        <a:pt x="1876" y="117"/>
                      </a:lnTo>
                      <a:lnTo>
                        <a:pt x="1851" y="67"/>
                      </a:lnTo>
                      <a:lnTo>
                        <a:pt x="1809" y="16"/>
                      </a:lnTo>
                      <a:lnTo>
                        <a:pt x="1748" y="0"/>
                      </a:lnTo>
                      <a:lnTo>
                        <a:pt x="1670" y="104"/>
                      </a:lnTo>
                      <a:lnTo>
                        <a:pt x="1625" y="162"/>
                      </a:lnTo>
                      <a:lnTo>
                        <a:pt x="1567" y="223"/>
                      </a:lnTo>
                      <a:lnTo>
                        <a:pt x="1505" y="273"/>
                      </a:lnTo>
                      <a:lnTo>
                        <a:pt x="1468" y="301"/>
                      </a:lnTo>
                      <a:lnTo>
                        <a:pt x="1441" y="335"/>
                      </a:lnTo>
                      <a:lnTo>
                        <a:pt x="1372" y="344"/>
                      </a:lnTo>
                      <a:lnTo>
                        <a:pt x="1318" y="379"/>
                      </a:lnTo>
                      <a:lnTo>
                        <a:pt x="1276" y="440"/>
                      </a:lnTo>
                      <a:lnTo>
                        <a:pt x="1175" y="426"/>
                      </a:lnTo>
                      <a:lnTo>
                        <a:pt x="1127" y="433"/>
                      </a:lnTo>
                      <a:lnTo>
                        <a:pt x="1058" y="453"/>
                      </a:lnTo>
                      <a:lnTo>
                        <a:pt x="970" y="493"/>
                      </a:lnTo>
                      <a:lnTo>
                        <a:pt x="909" y="469"/>
                      </a:lnTo>
                      <a:lnTo>
                        <a:pt x="752" y="457"/>
                      </a:lnTo>
                      <a:lnTo>
                        <a:pt x="696" y="459"/>
                      </a:lnTo>
                      <a:lnTo>
                        <a:pt x="648" y="460"/>
                      </a:lnTo>
                      <a:lnTo>
                        <a:pt x="598" y="423"/>
                      </a:lnTo>
                      <a:lnTo>
                        <a:pt x="513" y="392"/>
                      </a:lnTo>
                      <a:lnTo>
                        <a:pt x="455" y="386"/>
                      </a:lnTo>
                      <a:lnTo>
                        <a:pt x="423" y="395"/>
                      </a:lnTo>
                      <a:lnTo>
                        <a:pt x="393" y="364"/>
                      </a:lnTo>
                      <a:lnTo>
                        <a:pt x="370" y="321"/>
                      </a:lnTo>
                      <a:lnTo>
                        <a:pt x="328" y="334"/>
                      </a:lnTo>
                      <a:lnTo>
                        <a:pt x="278" y="338"/>
                      </a:lnTo>
                      <a:lnTo>
                        <a:pt x="237" y="331"/>
                      </a:lnTo>
                      <a:lnTo>
                        <a:pt x="212" y="320"/>
                      </a:lnTo>
                      <a:lnTo>
                        <a:pt x="151" y="368"/>
                      </a:lnTo>
                      <a:lnTo>
                        <a:pt x="134" y="395"/>
                      </a:lnTo>
                      <a:lnTo>
                        <a:pt x="99" y="406"/>
                      </a:lnTo>
                      <a:lnTo>
                        <a:pt x="59" y="440"/>
                      </a:lnTo>
                      <a:lnTo>
                        <a:pt x="32" y="497"/>
                      </a:lnTo>
                      <a:lnTo>
                        <a:pt x="21" y="540"/>
                      </a:lnTo>
                      <a:lnTo>
                        <a:pt x="21" y="581"/>
                      </a:lnTo>
                      <a:lnTo>
                        <a:pt x="26" y="630"/>
                      </a:lnTo>
                      <a:lnTo>
                        <a:pt x="46" y="679"/>
                      </a:lnTo>
                      <a:lnTo>
                        <a:pt x="75" y="714"/>
                      </a:lnTo>
                      <a:lnTo>
                        <a:pt x="76" y="736"/>
                      </a:lnTo>
                      <a:lnTo>
                        <a:pt x="50" y="795"/>
                      </a:lnTo>
                      <a:lnTo>
                        <a:pt x="21" y="849"/>
                      </a:lnTo>
                      <a:lnTo>
                        <a:pt x="4" y="900"/>
                      </a:lnTo>
                      <a:lnTo>
                        <a:pt x="0" y="938"/>
                      </a:lnTo>
                      <a:lnTo>
                        <a:pt x="4" y="982"/>
                      </a:lnTo>
                      <a:lnTo>
                        <a:pt x="14" y="1019"/>
                      </a:lnTo>
                      <a:lnTo>
                        <a:pt x="35" y="1049"/>
                      </a:lnTo>
                      <a:lnTo>
                        <a:pt x="76" y="1076"/>
                      </a:lnTo>
                      <a:lnTo>
                        <a:pt x="59" y="1112"/>
                      </a:lnTo>
                      <a:lnTo>
                        <a:pt x="48" y="1138"/>
                      </a:lnTo>
                      <a:lnTo>
                        <a:pt x="45" y="1178"/>
                      </a:lnTo>
                      <a:lnTo>
                        <a:pt x="46" y="1280"/>
                      </a:lnTo>
                      <a:lnTo>
                        <a:pt x="50" y="1354"/>
                      </a:lnTo>
                      <a:lnTo>
                        <a:pt x="70" y="1428"/>
                      </a:lnTo>
                      <a:lnTo>
                        <a:pt x="113" y="1512"/>
                      </a:lnTo>
                      <a:lnTo>
                        <a:pt x="100" y="1533"/>
                      </a:lnTo>
                      <a:lnTo>
                        <a:pt x="94" y="1564"/>
                      </a:lnTo>
                      <a:lnTo>
                        <a:pt x="104" y="1611"/>
                      </a:lnTo>
                      <a:lnTo>
                        <a:pt x="128" y="1649"/>
                      </a:lnTo>
                      <a:lnTo>
                        <a:pt x="165" y="1685"/>
                      </a:lnTo>
                      <a:lnTo>
                        <a:pt x="207" y="1710"/>
                      </a:lnTo>
                      <a:lnTo>
                        <a:pt x="257" y="1719"/>
                      </a:lnTo>
                      <a:lnTo>
                        <a:pt x="329" y="1712"/>
                      </a:lnTo>
                      <a:lnTo>
                        <a:pt x="394" y="1692"/>
                      </a:lnTo>
                      <a:lnTo>
                        <a:pt x="445" y="1654"/>
                      </a:lnTo>
                      <a:lnTo>
                        <a:pt x="491" y="1638"/>
                      </a:lnTo>
                      <a:lnTo>
                        <a:pt x="536" y="1634"/>
                      </a:lnTo>
                      <a:lnTo>
                        <a:pt x="571" y="1629"/>
                      </a:lnTo>
                      <a:lnTo>
                        <a:pt x="618" y="1618"/>
                      </a:lnTo>
                      <a:lnTo>
                        <a:pt x="645" y="1590"/>
                      </a:lnTo>
                      <a:lnTo>
                        <a:pt x="652" y="1557"/>
                      </a:lnTo>
                      <a:lnTo>
                        <a:pt x="648" y="1514"/>
                      </a:lnTo>
                      <a:lnTo>
                        <a:pt x="646" y="1486"/>
                      </a:lnTo>
                      <a:lnTo>
                        <a:pt x="660" y="1464"/>
                      </a:lnTo>
                      <a:lnTo>
                        <a:pt x="680" y="1454"/>
                      </a:lnTo>
                      <a:lnTo>
                        <a:pt x="708" y="1454"/>
                      </a:lnTo>
                      <a:lnTo>
                        <a:pt x="752" y="1468"/>
                      </a:lnTo>
                      <a:lnTo>
                        <a:pt x="793" y="1368"/>
                      </a:lnTo>
                      <a:lnTo>
                        <a:pt x="690" y="1334"/>
                      </a:lnTo>
                      <a:lnTo>
                        <a:pt x="618" y="1338"/>
                      </a:lnTo>
                      <a:lnTo>
                        <a:pt x="551" y="1357"/>
                      </a:lnTo>
                      <a:lnTo>
                        <a:pt x="481" y="1387"/>
                      </a:lnTo>
                      <a:lnTo>
                        <a:pt x="408" y="1418"/>
                      </a:lnTo>
                      <a:lnTo>
                        <a:pt x="376" y="1429"/>
                      </a:lnTo>
                      <a:lnTo>
                        <a:pt x="379" y="1388"/>
                      </a:lnTo>
                      <a:lnTo>
                        <a:pt x="403" y="1328"/>
                      </a:lnTo>
                      <a:lnTo>
                        <a:pt x="407" y="1263"/>
                      </a:lnTo>
                      <a:lnTo>
                        <a:pt x="376" y="1183"/>
                      </a:lnTo>
                      <a:lnTo>
                        <a:pt x="348" y="1144"/>
                      </a:lnTo>
                      <a:lnTo>
                        <a:pt x="342" y="1124"/>
                      </a:lnTo>
                      <a:lnTo>
                        <a:pt x="340" y="1104"/>
                      </a:lnTo>
                      <a:lnTo>
                        <a:pt x="366" y="1039"/>
                      </a:lnTo>
                      <a:lnTo>
                        <a:pt x="372" y="991"/>
                      </a:lnTo>
                      <a:lnTo>
                        <a:pt x="372" y="931"/>
                      </a:lnTo>
                      <a:lnTo>
                        <a:pt x="352" y="882"/>
                      </a:lnTo>
                      <a:lnTo>
                        <a:pt x="318" y="821"/>
                      </a:lnTo>
                      <a:lnTo>
                        <a:pt x="359" y="796"/>
                      </a:lnTo>
                      <a:lnTo>
                        <a:pt x="396" y="742"/>
                      </a:lnTo>
                      <a:lnTo>
                        <a:pt x="418" y="677"/>
                      </a:lnTo>
                      <a:lnTo>
                        <a:pt x="427" y="639"/>
                      </a:lnTo>
                      <a:lnTo>
                        <a:pt x="477" y="635"/>
                      </a:lnTo>
                      <a:lnTo>
                        <a:pt x="519" y="677"/>
                      </a:lnTo>
                      <a:lnTo>
                        <a:pt x="580" y="714"/>
                      </a:lnTo>
                      <a:lnTo>
                        <a:pt x="626" y="717"/>
                      </a:lnTo>
                      <a:lnTo>
                        <a:pt x="664" y="704"/>
                      </a:lnTo>
                      <a:lnTo>
                        <a:pt x="698" y="683"/>
                      </a:lnTo>
                      <a:lnTo>
                        <a:pt x="732" y="711"/>
                      </a:lnTo>
                      <a:lnTo>
                        <a:pt x="789" y="738"/>
                      </a:lnTo>
                      <a:lnTo>
                        <a:pt x="865" y="750"/>
                      </a:lnTo>
                      <a:lnTo>
                        <a:pt x="926" y="748"/>
                      </a:lnTo>
                      <a:lnTo>
                        <a:pt x="967" y="742"/>
                      </a:lnTo>
                      <a:lnTo>
                        <a:pt x="1017" y="720"/>
                      </a:lnTo>
                      <a:lnTo>
                        <a:pt x="1065" y="690"/>
                      </a:lnTo>
                      <a:lnTo>
                        <a:pt x="1125" y="717"/>
                      </a:lnTo>
                      <a:lnTo>
                        <a:pt x="1191" y="711"/>
                      </a:lnTo>
                      <a:lnTo>
                        <a:pt x="1284" y="700"/>
                      </a:lnTo>
                      <a:lnTo>
                        <a:pt x="1338" y="671"/>
                      </a:lnTo>
                      <a:lnTo>
                        <a:pt x="1380" y="639"/>
                      </a:lnTo>
                      <a:lnTo>
                        <a:pt x="1417" y="596"/>
                      </a:lnTo>
                      <a:lnTo>
                        <a:pt x="1429" y="578"/>
                      </a:lnTo>
                      <a:lnTo>
                        <a:pt x="1465" y="530"/>
                      </a:lnTo>
                      <a:lnTo>
                        <a:pt x="1495" y="524"/>
                      </a:lnTo>
                      <a:lnTo>
                        <a:pt x="1543" y="511"/>
                      </a:lnTo>
                      <a:lnTo>
                        <a:pt x="1518" y="606"/>
                      </a:lnTo>
                      <a:lnTo>
                        <a:pt x="1513" y="700"/>
                      </a:lnTo>
                      <a:lnTo>
                        <a:pt x="1525" y="752"/>
                      </a:lnTo>
                      <a:lnTo>
                        <a:pt x="1553" y="792"/>
                      </a:lnTo>
                      <a:lnTo>
                        <a:pt x="1622" y="835"/>
                      </a:lnTo>
                      <a:lnTo>
                        <a:pt x="1598" y="882"/>
                      </a:lnTo>
                      <a:lnTo>
                        <a:pt x="1574" y="938"/>
                      </a:lnTo>
                      <a:lnTo>
                        <a:pt x="1543" y="972"/>
                      </a:lnTo>
                      <a:lnTo>
                        <a:pt x="1511" y="1021"/>
                      </a:lnTo>
                      <a:lnTo>
                        <a:pt x="1489" y="1082"/>
                      </a:lnTo>
                      <a:lnTo>
                        <a:pt x="1493" y="1150"/>
                      </a:lnTo>
                      <a:lnTo>
                        <a:pt x="1479" y="1173"/>
                      </a:lnTo>
                      <a:lnTo>
                        <a:pt x="1439" y="1197"/>
                      </a:lnTo>
                      <a:lnTo>
                        <a:pt x="1403" y="1229"/>
                      </a:lnTo>
                      <a:lnTo>
                        <a:pt x="1382" y="1258"/>
                      </a:lnTo>
                      <a:lnTo>
                        <a:pt x="1368" y="1293"/>
                      </a:lnTo>
                      <a:lnTo>
                        <a:pt x="1366" y="1344"/>
                      </a:lnTo>
                      <a:lnTo>
                        <a:pt x="1362" y="1415"/>
                      </a:lnTo>
                      <a:lnTo>
                        <a:pt x="1344" y="1476"/>
                      </a:lnTo>
                      <a:lnTo>
                        <a:pt x="1324" y="1554"/>
                      </a:lnTo>
                      <a:lnTo>
                        <a:pt x="1300" y="1587"/>
                      </a:lnTo>
                      <a:lnTo>
                        <a:pt x="1276" y="1605"/>
                      </a:lnTo>
                      <a:lnTo>
                        <a:pt x="1239" y="1615"/>
                      </a:lnTo>
                      <a:lnTo>
                        <a:pt x="1213" y="1618"/>
                      </a:lnTo>
                      <a:lnTo>
                        <a:pt x="1189" y="1611"/>
                      </a:lnTo>
                      <a:lnTo>
                        <a:pt x="1163" y="1604"/>
                      </a:lnTo>
                      <a:lnTo>
                        <a:pt x="1133" y="1585"/>
                      </a:lnTo>
                      <a:lnTo>
                        <a:pt x="1106" y="1569"/>
                      </a:lnTo>
                      <a:lnTo>
                        <a:pt x="1076" y="1554"/>
                      </a:lnTo>
                      <a:lnTo>
                        <a:pt x="1044" y="1547"/>
                      </a:lnTo>
                      <a:lnTo>
                        <a:pt x="1020" y="1543"/>
                      </a:lnTo>
                      <a:lnTo>
                        <a:pt x="994" y="1547"/>
                      </a:lnTo>
                      <a:lnTo>
                        <a:pt x="960" y="1569"/>
                      </a:lnTo>
                      <a:lnTo>
                        <a:pt x="933" y="1600"/>
                      </a:lnTo>
                      <a:lnTo>
                        <a:pt x="915" y="1638"/>
                      </a:lnTo>
                      <a:lnTo>
                        <a:pt x="905" y="1702"/>
                      </a:lnTo>
                      <a:lnTo>
                        <a:pt x="909" y="1780"/>
                      </a:lnTo>
                      <a:lnTo>
                        <a:pt x="932" y="1800"/>
                      </a:lnTo>
                      <a:lnTo>
                        <a:pt x="914" y="1845"/>
                      </a:lnTo>
                      <a:lnTo>
                        <a:pt x="919" y="1943"/>
                      </a:lnTo>
                      <a:lnTo>
                        <a:pt x="982" y="2119"/>
                      </a:lnTo>
                      <a:lnTo>
                        <a:pt x="982" y="2176"/>
                      </a:lnTo>
                      <a:lnTo>
                        <a:pt x="993" y="2343"/>
                      </a:lnTo>
                      <a:lnTo>
                        <a:pt x="1010" y="2363"/>
                      </a:lnTo>
                      <a:close/>
                    </a:path>
                  </a:pathLst>
                </a:custGeom>
                <a:solidFill>
                  <a:srgbClr val="FFC080"/>
                </a:solidFill>
                <a:ln w="7938">
                  <a:solidFill>
                    <a:srgbClr val="000000"/>
                  </a:solidFill>
                  <a:round/>
                  <a:headEnd/>
                  <a:tailEnd/>
                </a:ln>
              </p:spPr>
              <p:txBody>
                <a:bodyPr/>
                <a:lstStyle/>
                <a:p>
                  <a:endParaRPr lang="en-US"/>
                </a:p>
              </p:txBody>
            </p:sp>
            <p:grpSp>
              <p:nvGrpSpPr>
                <p:cNvPr id="36192" name="Group 176">
                  <a:extLst>
                    <a:ext uri="{FF2B5EF4-FFF2-40B4-BE49-F238E27FC236}">
                      <a16:creationId xmlns:a16="http://schemas.microsoft.com/office/drawing/2014/main" id="{A98B731E-E6E6-437B-B1D2-CAD31D85E101}"/>
                    </a:ext>
                  </a:extLst>
                </p:cNvPr>
                <p:cNvGrpSpPr>
                  <a:grpSpLocks/>
                </p:cNvGrpSpPr>
                <p:nvPr/>
              </p:nvGrpSpPr>
              <p:grpSpPr bwMode="auto">
                <a:xfrm>
                  <a:off x="1610" y="596"/>
                  <a:ext cx="415" cy="346"/>
                  <a:chOff x="1610" y="596"/>
                  <a:chExt cx="415" cy="346"/>
                </a:xfrm>
              </p:grpSpPr>
              <p:sp>
                <p:nvSpPr>
                  <p:cNvPr id="36193" name="Freeform 177">
                    <a:extLst>
                      <a:ext uri="{FF2B5EF4-FFF2-40B4-BE49-F238E27FC236}">
                        <a16:creationId xmlns:a16="http://schemas.microsoft.com/office/drawing/2014/main" id="{C679FEAF-1826-45EB-9039-3F57FE4660CA}"/>
                      </a:ext>
                    </a:extLst>
                  </p:cNvPr>
                  <p:cNvSpPr>
                    <a:spLocks/>
                  </p:cNvSpPr>
                  <p:nvPr/>
                </p:nvSpPr>
                <p:spPr bwMode="auto">
                  <a:xfrm>
                    <a:off x="1990" y="631"/>
                    <a:ext cx="6" cy="32"/>
                  </a:xfrm>
                  <a:custGeom>
                    <a:avLst/>
                    <a:gdLst>
                      <a:gd name="T0" fmla="*/ 0 w 24"/>
                      <a:gd name="T1" fmla="*/ 0 h 127"/>
                      <a:gd name="T2" fmla="*/ 0 w 24"/>
                      <a:gd name="T3" fmla="*/ 0 h 127"/>
                      <a:gd name="T4" fmla="*/ 0 w 24"/>
                      <a:gd name="T5" fmla="*/ 0 h 127"/>
                      <a:gd name="T6" fmla="*/ 0 w 24"/>
                      <a:gd name="T7" fmla="*/ 0 h 127"/>
                      <a:gd name="T8" fmla="*/ 0 60000 65536"/>
                      <a:gd name="T9" fmla="*/ 0 60000 65536"/>
                      <a:gd name="T10" fmla="*/ 0 60000 65536"/>
                      <a:gd name="T11" fmla="*/ 0 60000 65536"/>
                      <a:gd name="T12" fmla="*/ 0 w 24"/>
                      <a:gd name="T13" fmla="*/ 0 h 127"/>
                      <a:gd name="T14" fmla="*/ 24 w 24"/>
                      <a:gd name="T15" fmla="*/ 127 h 127"/>
                    </a:gdLst>
                    <a:ahLst/>
                    <a:cxnLst>
                      <a:cxn ang="T8">
                        <a:pos x="T0" y="T1"/>
                      </a:cxn>
                      <a:cxn ang="T9">
                        <a:pos x="T2" y="T3"/>
                      </a:cxn>
                      <a:cxn ang="T10">
                        <a:pos x="T4" y="T5"/>
                      </a:cxn>
                      <a:cxn ang="T11">
                        <a:pos x="T6" y="T7"/>
                      </a:cxn>
                    </a:cxnLst>
                    <a:rect l="T12" t="T13" r="T14" b="T15"/>
                    <a:pathLst>
                      <a:path w="24" h="127">
                        <a:moveTo>
                          <a:pt x="24" y="127"/>
                        </a:moveTo>
                        <a:lnTo>
                          <a:pt x="0" y="72"/>
                        </a:lnTo>
                        <a:lnTo>
                          <a:pt x="0" y="12"/>
                        </a:lnTo>
                        <a:lnTo>
                          <a:pt x="12"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94" name="Freeform 178">
                    <a:extLst>
                      <a:ext uri="{FF2B5EF4-FFF2-40B4-BE49-F238E27FC236}">
                        <a16:creationId xmlns:a16="http://schemas.microsoft.com/office/drawing/2014/main" id="{EC52E505-F8EE-40DE-ACC2-20FFB725A022}"/>
                      </a:ext>
                    </a:extLst>
                  </p:cNvPr>
                  <p:cNvSpPr>
                    <a:spLocks/>
                  </p:cNvSpPr>
                  <p:nvPr/>
                </p:nvSpPr>
                <p:spPr bwMode="auto">
                  <a:xfrm>
                    <a:off x="1963" y="596"/>
                    <a:ext cx="46" cy="59"/>
                  </a:xfrm>
                  <a:custGeom>
                    <a:avLst/>
                    <a:gdLst>
                      <a:gd name="T0" fmla="*/ 0 w 187"/>
                      <a:gd name="T1" fmla="*/ 0 h 237"/>
                      <a:gd name="T2" fmla="*/ 0 w 187"/>
                      <a:gd name="T3" fmla="*/ 0 h 237"/>
                      <a:gd name="T4" fmla="*/ 0 w 187"/>
                      <a:gd name="T5" fmla="*/ 0 h 237"/>
                      <a:gd name="T6" fmla="*/ 0 w 187"/>
                      <a:gd name="T7" fmla="*/ 0 h 237"/>
                      <a:gd name="T8" fmla="*/ 0 w 187"/>
                      <a:gd name="T9" fmla="*/ 0 h 237"/>
                      <a:gd name="T10" fmla="*/ 0 w 187"/>
                      <a:gd name="T11" fmla="*/ 0 h 237"/>
                      <a:gd name="T12" fmla="*/ 0 w 187"/>
                      <a:gd name="T13" fmla="*/ 0 h 237"/>
                      <a:gd name="T14" fmla="*/ 0 w 187"/>
                      <a:gd name="T15" fmla="*/ 0 h 237"/>
                      <a:gd name="T16" fmla="*/ 0 60000 65536"/>
                      <a:gd name="T17" fmla="*/ 0 60000 65536"/>
                      <a:gd name="T18" fmla="*/ 0 60000 65536"/>
                      <a:gd name="T19" fmla="*/ 0 60000 65536"/>
                      <a:gd name="T20" fmla="*/ 0 60000 65536"/>
                      <a:gd name="T21" fmla="*/ 0 60000 65536"/>
                      <a:gd name="T22" fmla="*/ 0 60000 65536"/>
                      <a:gd name="T23" fmla="*/ 0 60000 65536"/>
                      <a:gd name="T24" fmla="*/ 0 w 187"/>
                      <a:gd name="T25" fmla="*/ 0 h 237"/>
                      <a:gd name="T26" fmla="*/ 187 w 187"/>
                      <a:gd name="T27" fmla="*/ 237 h 2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7" h="237">
                        <a:moveTo>
                          <a:pt x="187" y="0"/>
                        </a:moveTo>
                        <a:lnTo>
                          <a:pt x="163" y="55"/>
                        </a:lnTo>
                        <a:lnTo>
                          <a:pt x="139" y="109"/>
                        </a:lnTo>
                        <a:lnTo>
                          <a:pt x="128" y="152"/>
                        </a:lnTo>
                        <a:lnTo>
                          <a:pt x="84" y="176"/>
                        </a:lnTo>
                        <a:lnTo>
                          <a:pt x="43" y="218"/>
                        </a:lnTo>
                        <a:lnTo>
                          <a:pt x="0" y="224"/>
                        </a:lnTo>
                        <a:lnTo>
                          <a:pt x="19" y="23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95" name="Freeform 179">
                    <a:extLst>
                      <a:ext uri="{FF2B5EF4-FFF2-40B4-BE49-F238E27FC236}">
                        <a16:creationId xmlns:a16="http://schemas.microsoft.com/office/drawing/2014/main" id="{19481EF1-247E-4374-A803-3CD43A63ECFD}"/>
                      </a:ext>
                    </a:extLst>
                  </p:cNvPr>
                  <p:cNvSpPr>
                    <a:spLocks/>
                  </p:cNvSpPr>
                  <p:nvPr/>
                </p:nvSpPr>
                <p:spPr bwMode="auto">
                  <a:xfrm>
                    <a:off x="1823" y="652"/>
                    <a:ext cx="9" cy="14"/>
                  </a:xfrm>
                  <a:custGeom>
                    <a:avLst/>
                    <a:gdLst>
                      <a:gd name="T0" fmla="*/ 0 w 37"/>
                      <a:gd name="T1" fmla="*/ 0 h 55"/>
                      <a:gd name="T2" fmla="*/ 0 w 37"/>
                      <a:gd name="T3" fmla="*/ 0 h 55"/>
                      <a:gd name="T4" fmla="*/ 0 w 37"/>
                      <a:gd name="T5" fmla="*/ 0 h 55"/>
                      <a:gd name="T6" fmla="*/ 0 60000 65536"/>
                      <a:gd name="T7" fmla="*/ 0 60000 65536"/>
                      <a:gd name="T8" fmla="*/ 0 60000 65536"/>
                      <a:gd name="T9" fmla="*/ 0 w 37"/>
                      <a:gd name="T10" fmla="*/ 0 h 55"/>
                      <a:gd name="T11" fmla="*/ 37 w 37"/>
                      <a:gd name="T12" fmla="*/ 55 h 55"/>
                    </a:gdLst>
                    <a:ahLst/>
                    <a:cxnLst>
                      <a:cxn ang="T6">
                        <a:pos x="T0" y="T1"/>
                      </a:cxn>
                      <a:cxn ang="T7">
                        <a:pos x="T2" y="T3"/>
                      </a:cxn>
                      <a:cxn ang="T8">
                        <a:pos x="T4" y="T5"/>
                      </a:cxn>
                    </a:cxnLst>
                    <a:rect l="T9" t="T10" r="T11" b="T12"/>
                    <a:pathLst>
                      <a:path w="37" h="55">
                        <a:moveTo>
                          <a:pt x="0" y="0"/>
                        </a:moveTo>
                        <a:lnTo>
                          <a:pt x="37" y="48"/>
                        </a:lnTo>
                        <a:lnTo>
                          <a:pt x="37" y="55"/>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96" name="Line 180">
                    <a:extLst>
                      <a:ext uri="{FF2B5EF4-FFF2-40B4-BE49-F238E27FC236}">
                        <a16:creationId xmlns:a16="http://schemas.microsoft.com/office/drawing/2014/main" id="{943D959A-82B4-434A-8CF1-C26DA89BEEB3}"/>
                      </a:ext>
                    </a:extLst>
                  </p:cNvPr>
                  <p:cNvSpPr>
                    <a:spLocks noChangeShapeType="1"/>
                  </p:cNvSpPr>
                  <p:nvPr/>
                </p:nvSpPr>
                <p:spPr bwMode="auto">
                  <a:xfrm>
                    <a:off x="1738" y="635"/>
                    <a:ext cx="14" cy="18"/>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197" name="Freeform 181">
                    <a:extLst>
                      <a:ext uri="{FF2B5EF4-FFF2-40B4-BE49-F238E27FC236}">
                        <a16:creationId xmlns:a16="http://schemas.microsoft.com/office/drawing/2014/main" id="{F077D831-7205-4952-A613-DDAE503A236D}"/>
                      </a:ext>
                    </a:extLst>
                  </p:cNvPr>
                  <p:cNvSpPr>
                    <a:spLocks/>
                  </p:cNvSpPr>
                  <p:nvPr/>
                </p:nvSpPr>
                <p:spPr bwMode="auto">
                  <a:xfrm>
                    <a:off x="1610" y="622"/>
                    <a:ext cx="77" cy="12"/>
                  </a:xfrm>
                  <a:custGeom>
                    <a:avLst/>
                    <a:gdLst>
                      <a:gd name="T0" fmla="*/ 0 w 309"/>
                      <a:gd name="T1" fmla="*/ 0 h 49"/>
                      <a:gd name="T2" fmla="*/ 0 w 309"/>
                      <a:gd name="T3" fmla="*/ 0 h 49"/>
                      <a:gd name="T4" fmla="*/ 0 w 309"/>
                      <a:gd name="T5" fmla="*/ 0 h 49"/>
                      <a:gd name="T6" fmla="*/ 0 w 309"/>
                      <a:gd name="T7" fmla="*/ 0 h 49"/>
                      <a:gd name="T8" fmla="*/ 0 w 309"/>
                      <a:gd name="T9" fmla="*/ 0 h 49"/>
                      <a:gd name="T10" fmla="*/ 0 w 309"/>
                      <a:gd name="T11" fmla="*/ 0 h 49"/>
                      <a:gd name="T12" fmla="*/ 0 w 309"/>
                      <a:gd name="T13" fmla="*/ 0 h 49"/>
                      <a:gd name="T14" fmla="*/ 0 w 309"/>
                      <a:gd name="T15" fmla="*/ 0 h 49"/>
                      <a:gd name="T16" fmla="*/ 0 w 309"/>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9"/>
                      <a:gd name="T28" fmla="*/ 0 h 49"/>
                      <a:gd name="T29" fmla="*/ 309 w 309"/>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9" h="49">
                        <a:moveTo>
                          <a:pt x="309" y="0"/>
                        </a:moveTo>
                        <a:lnTo>
                          <a:pt x="266" y="43"/>
                        </a:lnTo>
                        <a:lnTo>
                          <a:pt x="224" y="49"/>
                        </a:lnTo>
                        <a:lnTo>
                          <a:pt x="194" y="19"/>
                        </a:lnTo>
                        <a:lnTo>
                          <a:pt x="146" y="6"/>
                        </a:lnTo>
                        <a:lnTo>
                          <a:pt x="91" y="6"/>
                        </a:lnTo>
                        <a:lnTo>
                          <a:pt x="19" y="6"/>
                        </a:lnTo>
                        <a:lnTo>
                          <a:pt x="0" y="6"/>
                        </a:lnTo>
                        <a:lnTo>
                          <a:pt x="7" y="12"/>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98" name="Freeform 182">
                    <a:extLst>
                      <a:ext uri="{FF2B5EF4-FFF2-40B4-BE49-F238E27FC236}">
                        <a16:creationId xmlns:a16="http://schemas.microsoft.com/office/drawing/2014/main" id="{25B2EECB-6DAC-433A-976E-EEB705445419}"/>
                      </a:ext>
                    </a:extLst>
                  </p:cNvPr>
                  <p:cNvSpPr>
                    <a:spLocks/>
                  </p:cNvSpPr>
                  <p:nvPr/>
                </p:nvSpPr>
                <p:spPr bwMode="auto">
                  <a:xfrm>
                    <a:off x="1620" y="669"/>
                    <a:ext cx="65" cy="44"/>
                  </a:xfrm>
                  <a:custGeom>
                    <a:avLst/>
                    <a:gdLst>
                      <a:gd name="T0" fmla="*/ 0 w 260"/>
                      <a:gd name="T1" fmla="*/ 0 h 176"/>
                      <a:gd name="T2" fmla="*/ 0 w 260"/>
                      <a:gd name="T3" fmla="*/ 0 h 176"/>
                      <a:gd name="T4" fmla="*/ 0 w 260"/>
                      <a:gd name="T5" fmla="*/ 0 h 176"/>
                      <a:gd name="T6" fmla="*/ 0 w 260"/>
                      <a:gd name="T7" fmla="*/ 0 h 176"/>
                      <a:gd name="T8" fmla="*/ 0 w 260"/>
                      <a:gd name="T9" fmla="*/ 0 h 176"/>
                      <a:gd name="T10" fmla="*/ 0 w 260"/>
                      <a:gd name="T11" fmla="*/ 0 h 176"/>
                      <a:gd name="T12" fmla="*/ 0 w 260"/>
                      <a:gd name="T13" fmla="*/ 0 h 176"/>
                      <a:gd name="T14" fmla="*/ 0 w 260"/>
                      <a:gd name="T15" fmla="*/ 0 h 176"/>
                      <a:gd name="T16" fmla="*/ 0 w 260"/>
                      <a:gd name="T17" fmla="*/ 0 h 176"/>
                      <a:gd name="T18" fmla="*/ 0 w 260"/>
                      <a:gd name="T19" fmla="*/ 0 h 176"/>
                      <a:gd name="T20" fmla="*/ 0 w 260"/>
                      <a:gd name="T21" fmla="*/ 0 h 1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0"/>
                      <a:gd name="T34" fmla="*/ 0 h 176"/>
                      <a:gd name="T35" fmla="*/ 260 w 260"/>
                      <a:gd name="T36" fmla="*/ 176 h 1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0" h="176">
                        <a:moveTo>
                          <a:pt x="260" y="73"/>
                        </a:moveTo>
                        <a:lnTo>
                          <a:pt x="193" y="73"/>
                        </a:lnTo>
                        <a:lnTo>
                          <a:pt x="138" y="73"/>
                        </a:lnTo>
                        <a:lnTo>
                          <a:pt x="90" y="73"/>
                        </a:lnTo>
                        <a:lnTo>
                          <a:pt x="42" y="42"/>
                        </a:lnTo>
                        <a:lnTo>
                          <a:pt x="7" y="0"/>
                        </a:lnTo>
                        <a:lnTo>
                          <a:pt x="36" y="49"/>
                        </a:lnTo>
                        <a:lnTo>
                          <a:pt x="42" y="97"/>
                        </a:lnTo>
                        <a:lnTo>
                          <a:pt x="36" y="140"/>
                        </a:lnTo>
                        <a:lnTo>
                          <a:pt x="18" y="157"/>
                        </a:lnTo>
                        <a:lnTo>
                          <a:pt x="0" y="176"/>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99" name="Freeform 183">
                    <a:extLst>
                      <a:ext uri="{FF2B5EF4-FFF2-40B4-BE49-F238E27FC236}">
                        <a16:creationId xmlns:a16="http://schemas.microsoft.com/office/drawing/2014/main" id="{72078C5C-0053-4AA3-9D42-18EA50648A5D}"/>
                      </a:ext>
                    </a:extLst>
                  </p:cNvPr>
                  <p:cNvSpPr>
                    <a:spLocks/>
                  </p:cNvSpPr>
                  <p:nvPr/>
                </p:nvSpPr>
                <p:spPr bwMode="auto">
                  <a:xfrm>
                    <a:off x="1625" y="744"/>
                    <a:ext cx="37" cy="176"/>
                  </a:xfrm>
                  <a:custGeom>
                    <a:avLst/>
                    <a:gdLst>
                      <a:gd name="T0" fmla="*/ 0 w 151"/>
                      <a:gd name="T1" fmla="*/ 0 h 704"/>
                      <a:gd name="T2" fmla="*/ 0 w 151"/>
                      <a:gd name="T3" fmla="*/ 0 h 704"/>
                      <a:gd name="T4" fmla="*/ 0 w 151"/>
                      <a:gd name="T5" fmla="*/ 0 h 704"/>
                      <a:gd name="T6" fmla="*/ 0 w 151"/>
                      <a:gd name="T7" fmla="*/ 0 h 704"/>
                      <a:gd name="T8" fmla="*/ 0 w 151"/>
                      <a:gd name="T9" fmla="*/ 0 h 704"/>
                      <a:gd name="T10" fmla="*/ 0 w 151"/>
                      <a:gd name="T11" fmla="*/ 0 h 704"/>
                      <a:gd name="T12" fmla="*/ 0 w 151"/>
                      <a:gd name="T13" fmla="*/ 0 h 704"/>
                      <a:gd name="T14" fmla="*/ 0 w 151"/>
                      <a:gd name="T15" fmla="*/ 0 h 704"/>
                      <a:gd name="T16" fmla="*/ 0 w 151"/>
                      <a:gd name="T17" fmla="*/ 0 h 704"/>
                      <a:gd name="T18" fmla="*/ 0 w 151"/>
                      <a:gd name="T19" fmla="*/ 0 h 704"/>
                      <a:gd name="T20" fmla="*/ 0 w 151"/>
                      <a:gd name="T21" fmla="*/ 0 h 704"/>
                      <a:gd name="T22" fmla="*/ 0 w 151"/>
                      <a:gd name="T23" fmla="*/ 0 h 704"/>
                      <a:gd name="T24" fmla="*/ 0 w 151"/>
                      <a:gd name="T25" fmla="*/ 0 h 704"/>
                      <a:gd name="T26" fmla="*/ 0 w 151"/>
                      <a:gd name="T27" fmla="*/ 0 h 704"/>
                      <a:gd name="T28" fmla="*/ 0 w 151"/>
                      <a:gd name="T29" fmla="*/ 0 h 704"/>
                      <a:gd name="T30" fmla="*/ 0 w 151"/>
                      <a:gd name="T31" fmla="*/ 0 h 704"/>
                      <a:gd name="T32" fmla="*/ 0 w 151"/>
                      <a:gd name="T33" fmla="*/ 0 h 704"/>
                      <a:gd name="T34" fmla="*/ 0 w 151"/>
                      <a:gd name="T35" fmla="*/ 0 h 704"/>
                      <a:gd name="T36" fmla="*/ 0 w 151"/>
                      <a:gd name="T37" fmla="*/ 0 h 704"/>
                      <a:gd name="T38" fmla="*/ 0 w 151"/>
                      <a:gd name="T39" fmla="*/ 0 h 704"/>
                      <a:gd name="T40" fmla="*/ 0 w 151"/>
                      <a:gd name="T41" fmla="*/ 0 h 704"/>
                      <a:gd name="T42" fmla="*/ 0 w 151"/>
                      <a:gd name="T43" fmla="*/ 0 h 7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1"/>
                      <a:gd name="T67" fmla="*/ 0 h 704"/>
                      <a:gd name="T68" fmla="*/ 151 w 151"/>
                      <a:gd name="T69" fmla="*/ 704 h 7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1" h="704">
                        <a:moveTo>
                          <a:pt x="0" y="0"/>
                        </a:moveTo>
                        <a:lnTo>
                          <a:pt x="6" y="49"/>
                        </a:lnTo>
                        <a:lnTo>
                          <a:pt x="18" y="97"/>
                        </a:lnTo>
                        <a:lnTo>
                          <a:pt x="67" y="128"/>
                        </a:lnTo>
                        <a:lnTo>
                          <a:pt x="30" y="165"/>
                        </a:lnTo>
                        <a:lnTo>
                          <a:pt x="24" y="206"/>
                        </a:lnTo>
                        <a:lnTo>
                          <a:pt x="42" y="256"/>
                        </a:lnTo>
                        <a:lnTo>
                          <a:pt x="72" y="304"/>
                        </a:lnTo>
                        <a:lnTo>
                          <a:pt x="78" y="334"/>
                        </a:lnTo>
                        <a:lnTo>
                          <a:pt x="85" y="389"/>
                        </a:lnTo>
                        <a:lnTo>
                          <a:pt x="61" y="432"/>
                        </a:lnTo>
                        <a:lnTo>
                          <a:pt x="37" y="473"/>
                        </a:lnTo>
                        <a:lnTo>
                          <a:pt x="78" y="486"/>
                        </a:lnTo>
                        <a:lnTo>
                          <a:pt x="91" y="516"/>
                        </a:lnTo>
                        <a:lnTo>
                          <a:pt x="109" y="577"/>
                        </a:lnTo>
                        <a:lnTo>
                          <a:pt x="109" y="595"/>
                        </a:lnTo>
                        <a:lnTo>
                          <a:pt x="96" y="613"/>
                        </a:lnTo>
                        <a:lnTo>
                          <a:pt x="91" y="649"/>
                        </a:lnTo>
                        <a:lnTo>
                          <a:pt x="96" y="673"/>
                        </a:lnTo>
                        <a:lnTo>
                          <a:pt x="133" y="692"/>
                        </a:lnTo>
                        <a:lnTo>
                          <a:pt x="139" y="704"/>
                        </a:lnTo>
                        <a:lnTo>
                          <a:pt x="151" y="69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00" name="Freeform 184">
                    <a:extLst>
                      <a:ext uri="{FF2B5EF4-FFF2-40B4-BE49-F238E27FC236}">
                        <a16:creationId xmlns:a16="http://schemas.microsoft.com/office/drawing/2014/main" id="{65A41437-9794-4E8C-9082-86FB72848012}"/>
                      </a:ext>
                    </a:extLst>
                  </p:cNvPr>
                  <p:cNvSpPr>
                    <a:spLocks/>
                  </p:cNvSpPr>
                  <p:nvPr/>
                </p:nvSpPr>
                <p:spPr bwMode="auto">
                  <a:xfrm>
                    <a:off x="1999" y="701"/>
                    <a:ext cx="26" cy="36"/>
                  </a:xfrm>
                  <a:custGeom>
                    <a:avLst/>
                    <a:gdLst>
                      <a:gd name="T0" fmla="*/ 0 w 103"/>
                      <a:gd name="T1" fmla="*/ 0 h 146"/>
                      <a:gd name="T2" fmla="*/ 0 w 103"/>
                      <a:gd name="T3" fmla="*/ 0 h 146"/>
                      <a:gd name="T4" fmla="*/ 0 w 103"/>
                      <a:gd name="T5" fmla="*/ 0 h 146"/>
                      <a:gd name="T6" fmla="*/ 0 w 103"/>
                      <a:gd name="T7" fmla="*/ 0 h 146"/>
                      <a:gd name="T8" fmla="*/ 0 w 103"/>
                      <a:gd name="T9" fmla="*/ 0 h 146"/>
                      <a:gd name="T10" fmla="*/ 0 w 103"/>
                      <a:gd name="T11" fmla="*/ 0 h 146"/>
                      <a:gd name="T12" fmla="*/ 0 w 103"/>
                      <a:gd name="T13" fmla="*/ 0 h 146"/>
                      <a:gd name="T14" fmla="*/ 0 w 103"/>
                      <a:gd name="T15" fmla="*/ 0 h 146"/>
                      <a:gd name="T16" fmla="*/ 0 60000 65536"/>
                      <a:gd name="T17" fmla="*/ 0 60000 65536"/>
                      <a:gd name="T18" fmla="*/ 0 60000 65536"/>
                      <a:gd name="T19" fmla="*/ 0 60000 65536"/>
                      <a:gd name="T20" fmla="*/ 0 60000 65536"/>
                      <a:gd name="T21" fmla="*/ 0 60000 65536"/>
                      <a:gd name="T22" fmla="*/ 0 60000 65536"/>
                      <a:gd name="T23" fmla="*/ 0 60000 65536"/>
                      <a:gd name="T24" fmla="*/ 0 w 103"/>
                      <a:gd name="T25" fmla="*/ 0 h 146"/>
                      <a:gd name="T26" fmla="*/ 103 w 103"/>
                      <a:gd name="T27" fmla="*/ 146 h 14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3" h="146">
                        <a:moveTo>
                          <a:pt x="13" y="0"/>
                        </a:moveTo>
                        <a:lnTo>
                          <a:pt x="0" y="25"/>
                        </a:lnTo>
                        <a:lnTo>
                          <a:pt x="0" y="67"/>
                        </a:lnTo>
                        <a:lnTo>
                          <a:pt x="13" y="91"/>
                        </a:lnTo>
                        <a:lnTo>
                          <a:pt x="24" y="128"/>
                        </a:lnTo>
                        <a:lnTo>
                          <a:pt x="37" y="146"/>
                        </a:lnTo>
                        <a:lnTo>
                          <a:pt x="66" y="110"/>
                        </a:lnTo>
                        <a:lnTo>
                          <a:pt x="103" y="11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01" name="Freeform 185">
                    <a:extLst>
                      <a:ext uri="{FF2B5EF4-FFF2-40B4-BE49-F238E27FC236}">
                        <a16:creationId xmlns:a16="http://schemas.microsoft.com/office/drawing/2014/main" id="{FE8EB27E-3C7E-49AB-B9CE-D286E817C6F0}"/>
                      </a:ext>
                    </a:extLst>
                  </p:cNvPr>
                  <p:cNvSpPr>
                    <a:spLocks/>
                  </p:cNvSpPr>
                  <p:nvPr/>
                </p:nvSpPr>
                <p:spPr bwMode="auto">
                  <a:xfrm>
                    <a:off x="1989" y="763"/>
                    <a:ext cx="20" cy="50"/>
                  </a:xfrm>
                  <a:custGeom>
                    <a:avLst/>
                    <a:gdLst>
                      <a:gd name="T0" fmla="*/ 0 w 84"/>
                      <a:gd name="T1" fmla="*/ 0 h 200"/>
                      <a:gd name="T2" fmla="*/ 0 w 84"/>
                      <a:gd name="T3" fmla="*/ 0 h 200"/>
                      <a:gd name="T4" fmla="*/ 0 w 84"/>
                      <a:gd name="T5" fmla="*/ 0 h 200"/>
                      <a:gd name="T6" fmla="*/ 0 w 84"/>
                      <a:gd name="T7" fmla="*/ 0 h 200"/>
                      <a:gd name="T8" fmla="*/ 0 w 84"/>
                      <a:gd name="T9" fmla="*/ 0 h 200"/>
                      <a:gd name="T10" fmla="*/ 0 w 84"/>
                      <a:gd name="T11" fmla="*/ 0 h 200"/>
                      <a:gd name="T12" fmla="*/ 0 60000 65536"/>
                      <a:gd name="T13" fmla="*/ 0 60000 65536"/>
                      <a:gd name="T14" fmla="*/ 0 60000 65536"/>
                      <a:gd name="T15" fmla="*/ 0 60000 65536"/>
                      <a:gd name="T16" fmla="*/ 0 60000 65536"/>
                      <a:gd name="T17" fmla="*/ 0 60000 65536"/>
                      <a:gd name="T18" fmla="*/ 0 w 84"/>
                      <a:gd name="T19" fmla="*/ 0 h 200"/>
                      <a:gd name="T20" fmla="*/ 84 w 8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84" h="200">
                        <a:moveTo>
                          <a:pt x="84" y="0"/>
                        </a:moveTo>
                        <a:lnTo>
                          <a:pt x="36" y="37"/>
                        </a:lnTo>
                        <a:lnTo>
                          <a:pt x="18" y="67"/>
                        </a:lnTo>
                        <a:lnTo>
                          <a:pt x="6" y="122"/>
                        </a:lnTo>
                        <a:lnTo>
                          <a:pt x="18" y="170"/>
                        </a:lnTo>
                        <a:lnTo>
                          <a:pt x="0" y="20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02" name="Freeform 186">
                    <a:extLst>
                      <a:ext uri="{FF2B5EF4-FFF2-40B4-BE49-F238E27FC236}">
                        <a16:creationId xmlns:a16="http://schemas.microsoft.com/office/drawing/2014/main" id="{9DFB54CC-98A9-493D-9300-DB8EBB2FF9C4}"/>
                      </a:ext>
                    </a:extLst>
                  </p:cNvPr>
                  <p:cNvSpPr>
                    <a:spLocks/>
                  </p:cNvSpPr>
                  <p:nvPr/>
                </p:nvSpPr>
                <p:spPr bwMode="auto">
                  <a:xfrm>
                    <a:off x="1948" y="838"/>
                    <a:ext cx="21" cy="54"/>
                  </a:xfrm>
                  <a:custGeom>
                    <a:avLst/>
                    <a:gdLst>
                      <a:gd name="T0" fmla="*/ 0 w 85"/>
                      <a:gd name="T1" fmla="*/ 0 h 213"/>
                      <a:gd name="T2" fmla="*/ 0 w 85"/>
                      <a:gd name="T3" fmla="*/ 0 h 213"/>
                      <a:gd name="T4" fmla="*/ 0 w 85"/>
                      <a:gd name="T5" fmla="*/ 0 h 213"/>
                      <a:gd name="T6" fmla="*/ 0 w 85"/>
                      <a:gd name="T7" fmla="*/ 0 h 213"/>
                      <a:gd name="T8" fmla="*/ 0 w 85"/>
                      <a:gd name="T9" fmla="*/ 0 h 213"/>
                      <a:gd name="T10" fmla="*/ 0 w 85"/>
                      <a:gd name="T11" fmla="*/ 0 h 213"/>
                      <a:gd name="T12" fmla="*/ 0 60000 65536"/>
                      <a:gd name="T13" fmla="*/ 0 60000 65536"/>
                      <a:gd name="T14" fmla="*/ 0 60000 65536"/>
                      <a:gd name="T15" fmla="*/ 0 60000 65536"/>
                      <a:gd name="T16" fmla="*/ 0 60000 65536"/>
                      <a:gd name="T17" fmla="*/ 0 60000 65536"/>
                      <a:gd name="T18" fmla="*/ 0 w 85"/>
                      <a:gd name="T19" fmla="*/ 0 h 213"/>
                      <a:gd name="T20" fmla="*/ 85 w 85"/>
                      <a:gd name="T21" fmla="*/ 213 h 213"/>
                    </a:gdLst>
                    <a:ahLst/>
                    <a:cxnLst>
                      <a:cxn ang="T12">
                        <a:pos x="T0" y="T1"/>
                      </a:cxn>
                      <a:cxn ang="T13">
                        <a:pos x="T2" y="T3"/>
                      </a:cxn>
                      <a:cxn ang="T14">
                        <a:pos x="T4" y="T5"/>
                      </a:cxn>
                      <a:cxn ang="T15">
                        <a:pos x="T6" y="T7"/>
                      </a:cxn>
                      <a:cxn ang="T16">
                        <a:pos x="T8" y="T9"/>
                      </a:cxn>
                      <a:cxn ang="T17">
                        <a:pos x="T10" y="T11"/>
                      </a:cxn>
                    </a:cxnLst>
                    <a:rect l="T18" t="T19" r="T20" b="T21"/>
                    <a:pathLst>
                      <a:path w="85" h="213">
                        <a:moveTo>
                          <a:pt x="85" y="0"/>
                        </a:moveTo>
                        <a:lnTo>
                          <a:pt x="36" y="43"/>
                        </a:lnTo>
                        <a:lnTo>
                          <a:pt x="18" y="104"/>
                        </a:lnTo>
                        <a:lnTo>
                          <a:pt x="0" y="165"/>
                        </a:lnTo>
                        <a:lnTo>
                          <a:pt x="0" y="206"/>
                        </a:lnTo>
                        <a:lnTo>
                          <a:pt x="0" y="213"/>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203" name="Freeform 187">
                    <a:extLst>
                      <a:ext uri="{FF2B5EF4-FFF2-40B4-BE49-F238E27FC236}">
                        <a16:creationId xmlns:a16="http://schemas.microsoft.com/office/drawing/2014/main" id="{EA197CDE-74F4-4C93-BACC-3C0A503B1335}"/>
                      </a:ext>
                    </a:extLst>
                  </p:cNvPr>
                  <p:cNvSpPr>
                    <a:spLocks/>
                  </p:cNvSpPr>
                  <p:nvPr/>
                </p:nvSpPr>
                <p:spPr bwMode="auto">
                  <a:xfrm>
                    <a:off x="1901" y="902"/>
                    <a:ext cx="36" cy="40"/>
                  </a:xfrm>
                  <a:custGeom>
                    <a:avLst/>
                    <a:gdLst>
                      <a:gd name="T0" fmla="*/ 0 w 144"/>
                      <a:gd name="T1" fmla="*/ 0 h 157"/>
                      <a:gd name="T2" fmla="*/ 0 w 144"/>
                      <a:gd name="T3" fmla="*/ 0 h 157"/>
                      <a:gd name="T4" fmla="*/ 0 w 144"/>
                      <a:gd name="T5" fmla="*/ 0 h 157"/>
                      <a:gd name="T6" fmla="*/ 0 w 144"/>
                      <a:gd name="T7" fmla="*/ 0 h 157"/>
                      <a:gd name="T8" fmla="*/ 0 w 144"/>
                      <a:gd name="T9" fmla="*/ 0 h 157"/>
                      <a:gd name="T10" fmla="*/ 0 w 144"/>
                      <a:gd name="T11" fmla="*/ 0 h 157"/>
                      <a:gd name="T12" fmla="*/ 0 60000 65536"/>
                      <a:gd name="T13" fmla="*/ 0 60000 65536"/>
                      <a:gd name="T14" fmla="*/ 0 60000 65536"/>
                      <a:gd name="T15" fmla="*/ 0 60000 65536"/>
                      <a:gd name="T16" fmla="*/ 0 60000 65536"/>
                      <a:gd name="T17" fmla="*/ 0 60000 65536"/>
                      <a:gd name="T18" fmla="*/ 0 w 144"/>
                      <a:gd name="T19" fmla="*/ 0 h 157"/>
                      <a:gd name="T20" fmla="*/ 144 w 144"/>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44" h="157">
                        <a:moveTo>
                          <a:pt x="144" y="0"/>
                        </a:moveTo>
                        <a:lnTo>
                          <a:pt x="115" y="41"/>
                        </a:lnTo>
                        <a:lnTo>
                          <a:pt x="102" y="84"/>
                        </a:lnTo>
                        <a:lnTo>
                          <a:pt x="61" y="102"/>
                        </a:lnTo>
                        <a:lnTo>
                          <a:pt x="42" y="139"/>
                        </a:lnTo>
                        <a:lnTo>
                          <a:pt x="0" y="157"/>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nvGrpSpPr>
          <p:cNvPr id="35849" name="Group 188">
            <a:extLst>
              <a:ext uri="{FF2B5EF4-FFF2-40B4-BE49-F238E27FC236}">
                <a16:creationId xmlns:a16="http://schemas.microsoft.com/office/drawing/2014/main" id="{11CC0834-E2F0-4F8C-9F1B-062C71586233}"/>
              </a:ext>
            </a:extLst>
          </p:cNvPr>
          <p:cNvGrpSpPr>
            <a:grpSpLocks/>
          </p:cNvGrpSpPr>
          <p:nvPr/>
        </p:nvGrpSpPr>
        <p:grpSpPr bwMode="auto">
          <a:xfrm>
            <a:off x="5448301" y="1844676"/>
            <a:ext cx="3287713" cy="881063"/>
            <a:chOff x="2486" y="1161"/>
            <a:chExt cx="2071" cy="555"/>
          </a:xfrm>
        </p:grpSpPr>
        <p:sp>
          <p:nvSpPr>
            <p:cNvPr id="36185" name="Freeform 189">
              <a:extLst>
                <a:ext uri="{FF2B5EF4-FFF2-40B4-BE49-F238E27FC236}">
                  <a16:creationId xmlns:a16="http://schemas.microsoft.com/office/drawing/2014/main" id="{02ACD100-E14E-4017-9668-FE42E95285AC}"/>
                </a:ext>
              </a:extLst>
            </p:cNvPr>
            <p:cNvSpPr>
              <a:spLocks/>
            </p:cNvSpPr>
            <p:nvPr/>
          </p:nvSpPr>
          <p:spPr bwMode="auto">
            <a:xfrm>
              <a:off x="2486" y="1161"/>
              <a:ext cx="96" cy="555"/>
            </a:xfrm>
            <a:custGeom>
              <a:avLst/>
              <a:gdLst>
                <a:gd name="T0" fmla="*/ 96 w 96"/>
                <a:gd name="T1" fmla="*/ 0 h 555"/>
                <a:gd name="T2" fmla="*/ 85 w 96"/>
                <a:gd name="T3" fmla="*/ 1 h 555"/>
                <a:gd name="T4" fmla="*/ 69 w 96"/>
                <a:gd name="T5" fmla="*/ 8 h 555"/>
                <a:gd name="T6" fmla="*/ 60 w 96"/>
                <a:gd name="T7" fmla="*/ 15 h 555"/>
                <a:gd name="T8" fmla="*/ 50 w 96"/>
                <a:gd name="T9" fmla="*/ 29 h 555"/>
                <a:gd name="T10" fmla="*/ 46 w 96"/>
                <a:gd name="T11" fmla="*/ 42 h 555"/>
                <a:gd name="T12" fmla="*/ 45 w 96"/>
                <a:gd name="T13" fmla="*/ 232 h 555"/>
                <a:gd name="T14" fmla="*/ 42 w 96"/>
                <a:gd name="T15" fmla="*/ 250 h 555"/>
                <a:gd name="T16" fmla="*/ 43 w 96"/>
                <a:gd name="T17" fmla="*/ 245 h 555"/>
                <a:gd name="T18" fmla="*/ 33 w 96"/>
                <a:gd name="T19" fmla="*/ 259 h 555"/>
                <a:gd name="T20" fmla="*/ 31 w 96"/>
                <a:gd name="T21" fmla="*/ 269 h 555"/>
                <a:gd name="T22" fmla="*/ 21 w 96"/>
                <a:gd name="T23" fmla="*/ 268 h 555"/>
                <a:gd name="T24" fmla="*/ 15 w 96"/>
                <a:gd name="T25" fmla="*/ 276 h 555"/>
                <a:gd name="T26" fmla="*/ 6 w 96"/>
                <a:gd name="T27" fmla="*/ 271 h 555"/>
                <a:gd name="T28" fmla="*/ 4 w 96"/>
                <a:gd name="T29" fmla="*/ 272 h 555"/>
                <a:gd name="T30" fmla="*/ 0 w 96"/>
                <a:gd name="T31" fmla="*/ 277 h 555"/>
                <a:gd name="T32" fmla="*/ 4 w 96"/>
                <a:gd name="T33" fmla="*/ 282 h 555"/>
                <a:gd name="T34" fmla="*/ 15 w 96"/>
                <a:gd name="T35" fmla="*/ 284 h 555"/>
                <a:gd name="T36" fmla="*/ 13 w 96"/>
                <a:gd name="T37" fmla="*/ 283 h 555"/>
                <a:gd name="T38" fmla="*/ 29 w 96"/>
                <a:gd name="T39" fmla="*/ 290 h 555"/>
                <a:gd name="T40" fmla="*/ 27 w 96"/>
                <a:gd name="T41" fmla="*/ 289 h 555"/>
                <a:gd name="T42" fmla="*/ 39 w 96"/>
                <a:gd name="T43" fmla="*/ 302 h 555"/>
                <a:gd name="T44" fmla="*/ 48 w 96"/>
                <a:gd name="T45" fmla="*/ 305 h 555"/>
                <a:gd name="T46" fmla="*/ 44 w 96"/>
                <a:gd name="T47" fmla="*/ 314 h 555"/>
                <a:gd name="T48" fmla="*/ 45 w 96"/>
                <a:gd name="T49" fmla="*/ 504 h 555"/>
                <a:gd name="T50" fmla="*/ 49 w 96"/>
                <a:gd name="T51" fmla="*/ 522 h 555"/>
                <a:gd name="T52" fmla="*/ 54 w 96"/>
                <a:gd name="T53" fmla="*/ 534 h 555"/>
                <a:gd name="T54" fmla="*/ 67 w 96"/>
                <a:gd name="T55" fmla="*/ 546 h 555"/>
                <a:gd name="T56" fmla="*/ 76 w 96"/>
                <a:gd name="T57" fmla="*/ 551 h 555"/>
                <a:gd name="T58" fmla="*/ 87 w 96"/>
                <a:gd name="T59" fmla="*/ 554 h 555"/>
                <a:gd name="T60" fmla="*/ 96 w 96"/>
                <a:gd name="T61" fmla="*/ 543 h 555"/>
                <a:gd name="T62" fmla="*/ 87 w 96"/>
                <a:gd name="T63" fmla="*/ 548 h 555"/>
                <a:gd name="T64" fmla="*/ 81 w 96"/>
                <a:gd name="T65" fmla="*/ 540 h 555"/>
                <a:gd name="T66" fmla="*/ 71 w 96"/>
                <a:gd name="T67" fmla="*/ 541 h 555"/>
                <a:gd name="T68" fmla="*/ 69 w 96"/>
                <a:gd name="T69" fmla="*/ 531 h 555"/>
                <a:gd name="T70" fmla="*/ 59 w 96"/>
                <a:gd name="T71" fmla="*/ 517 h 555"/>
                <a:gd name="T72" fmla="*/ 61 w 96"/>
                <a:gd name="T73" fmla="*/ 522 h 555"/>
                <a:gd name="T74" fmla="*/ 57 w 96"/>
                <a:gd name="T75" fmla="*/ 504 h 555"/>
                <a:gd name="T76" fmla="*/ 56 w 96"/>
                <a:gd name="T77" fmla="*/ 314 h 555"/>
                <a:gd name="T78" fmla="*/ 52 w 96"/>
                <a:gd name="T79" fmla="*/ 301 h 555"/>
                <a:gd name="T80" fmla="*/ 42 w 96"/>
                <a:gd name="T81" fmla="*/ 286 h 555"/>
                <a:gd name="T82" fmla="*/ 34 w 96"/>
                <a:gd name="T83" fmla="*/ 279 h 555"/>
                <a:gd name="T84" fmla="*/ 18 w 96"/>
                <a:gd name="T85" fmla="*/ 272 h 555"/>
                <a:gd name="T86" fmla="*/ 6 w 96"/>
                <a:gd name="T87" fmla="*/ 271 h 555"/>
                <a:gd name="T88" fmla="*/ 8 w 96"/>
                <a:gd name="T89" fmla="*/ 282 h 555"/>
                <a:gd name="T90" fmla="*/ 12 w 96"/>
                <a:gd name="T91" fmla="*/ 277 h 555"/>
                <a:gd name="T92" fmla="*/ 8 w 96"/>
                <a:gd name="T93" fmla="*/ 272 h 555"/>
                <a:gd name="T94" fmla="*/ 6 w 96"/>
                <a:gd name="T95" fmla="*/ 283 h 555"/>
                <a:gd name="T96" fmla="*/ 18 w 96"/>
                <a:gd name="T97" fmla="*/ 282 h 555"/>
                <a:gd name="T98" fmla="*/ 34 w 96"/>
                <a:gd name="T99" fmla="*/ 275 h 555"/>
                <a:gd name="T100" fmla="*/ 42 w 96"/>
                <a:gd name="T101" fmla="*/ 268 h 555"/>
                <a:gd name="T102" fmla="*/ 52 w 96"/>
                <a:gd name="T103" fmla="*/ 254 h 555"/>
                <a:gd name="T104" fmla="*/ 54 w 96"/>
                <a:gd name="T105" fmla="*/ 250 h 555"/>
                <a:gd name="T106" fmla="*/ 57 w 96"/>
                <a:gd name="T107" fmla="*/ 232 h 555"/>
                <a:gd name="T108" fmla="*/ 58 w 96"/>
                <a:gd name="T109" fmla="*/ 42 h 555"/>
                <a:gd name="T110" fmla="*/ 55 w 96"/>
                <a:gd name="T111" fmla="*/ 33 h 555"/>
                <a:gd name="T112" fmla="*/ 63 w 96"/>
                <a:gd name="T113" fmla="*/ 30 h 555"/>
                <a:gd name="T114" fmla="*/ 76 w 96"/>
                <a:gd name="T115" fmla="*/ 18 h 555"/>
                <a:gd name="T116" fmla="*/ 74 w 96"/>
                <a:gd name="T117" fmla="*/ 19 h 555"/>
                <a:gd name="T118" fmla="*/ 90 w 96"/>
                <a:gd name="T119" fmla="*/ 12 h 555"/>
                <a:gd name="T120" fmla="*/ 87 w 96"/>
                <a:gd name="T121" fmla="*/ 13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96" y="12"/>
                  </a:moveTo>
                  <a:lnTo>
                    <a:pt x="96" y="0"/>
                  </a:lnTo>
                  <a:lnTo>
                    <a:pt x="87" y="1"/>
                  </a:lnTo>
                  <a:lnTo>
                    <a:pt x="85" y="1"/>
                  </a:lnTo>
                  <a:lnTo>
                    <a:pt x="76" y="4"/>
                  </a:lnTo>
                  <a:lnTo>
                    <a:pt x="69" y="8"/>
                  </a:lnTo>
                  <a:lnTo>
                    <a:pt x="67" y="9"/>
                  </a:lnTo>
                  <a:lnTo>
                    <a:pt x="60" y="15"/>
                  </a:lnTo>
                  <a:lnTo>
                    <a:pt x="54" y="21"/>
                  </a:lnTo>
                  <a:lnTo>
                    <a:pt x="50" y="29"/>
                  </a:lnTo>
                  <a:lnTo>
                    <a:pt x="49" y="33"/>
                  </a:lnTo>
                  <a:lnTo>
                    <a:pt x="46" y="42"/>
                  </a:lnTo>
                  <a:lnTo>
                    <a:pt x="45" y="51"/>
                  </a:lnTo>
                  <a:lnTo>
                    <a:pt x="45" y="232"/>
                  </a:lnTo>
                  <a:lnTo>
                    <a:pt x="44" y="241"/>
                  </a:lnTo>
                  <a:lnTo>
                    <a:pt x="42" y="250"/>
                  </a:lnTo>
                  <a:lnTo>
                    <a:pt x="48" y="250"/>
                  </a:lnTo>
                  <a:lnTo>
                    <a:pt x="43" y="245"/>
                  </a:lnTo>
                  <a:lnTo>
                    <a:pt x="39" y="253"/>
                  </a:lnTo>
                  <a:lnTo>
                    <a:pt x="33" y="259"/>
                  </a:lnTo>
                  <a:lnTo>
                    <a:pt x="27" y="265"/>
                  </a:lnTo>
                  <a:lnTo>
                    <a:pt x="31" y="269"/>
                  </a:lnTo>
                  <a:lnTo>
                    <a:pt x="29" y="264"/>
                  </a:lnTo>
                  <a:lnTo>
                    <a:pt x="21" y="268"/>
                  </a:lnTo>
                  <a:lnTo>
                    <a:pt x="13" y="271"/>
                  </a:lnTo>
                  <a:lnTo>
                    <a:pt x="15" y="276"/>
                  </a:lnTo>
                  <a:lnTo>
                    <a:pt x="15" y="270"/>
                  </a:lnTo>
                  <a:lnTo>
                    <a:pt x="6" y="271"/>
                  </a:lnTo>
                  <a:lnTo>
                    <a:pt x="4" y="272"/>
                  </a:lnTo>
                  <a:lnTo>
                    <a:pt x="2" y="273"/>
                  </a:lnTo>
                  <a:lnTo>
                    <a:pt x="0" y="277"/>
                  </a:lnTo>
                  <a:lnTo>
                    <a:pt x="2" y="281"/>
                  </a:lnTo>
                  <a:lnTo>
                    <a:pt x="4" y="282"/>
                  </a:lnTo>
                  <a:lnTo>
                    <a:pt x="6" y="283"/>
                  </a:lnTo>
                  <a:lnTo>
                    <a:pt x="15" y="284"/>
                  </a:lnTo>
                  <a:lnTo>
                    <a:pt x="15" y="278"/>
                  </a:lnTo>
                  <a:lnTo>
                    <a:pt x="13" y="283"/>
                  </a:lnTo>
                  <a:lnTo>
                    <a:pt x="21" y="286"/>
                  </a:lnTo>
                  <a:lnTo>
                    <a:pt x="29" y="290"/>
                  </a:lnTo>
                  <a:lnTo>
                    <a:pt x="31" y="285"/>
                  </a:lnTo>
                  <a:lnTo>
                    <a:pt x="27" y="289"/>
                  </a:lnTo>
                  <a:lnTo>
                    <a:pt x="33" y="295"/>
                  </a:lnTo>
                  <a:lnTo>
                    <a:pt x="39" y="302"/>
                  </a:lnTo>
                  <a:lnTo>
                    <a:pt x="43" y="310"/>
                  </a:lnTo>
                  <a:lnTo>
                    <a:pt x="48" y="305"/>
                  </a:lnTo>
                  <a:lnTo>
                    <a:pt x="42" y="305"/>
                  </a:lnTo>
                  <a:lnTo>
                    <a:pt x="44" y="314"/>
                  </a:lnTo>
                  <a:lnTo>
                    <a:pt x="45" y="323"/>
                  </a:lnTo>
                  <a:lnTo>
                    <a:pt x="45" y="504"/>
                  </a:lnTo>
                  <a:lnTo>
                    <a:pt x="46" y="513"/>
                  </a:lnTo>
                  <a:lnTo>
                    <a:pt x="49" y="522"/>
                  </a:lnTo>
                  <a:lnTo>
                    <a:pt x="50" y="526"/>
                  </a:lnTo>
                  <a:lnTo>
                    <a:pt x="54" y="534"/>
                  </a:lnTo>
                  <a:lnTo>
                    <a:pt x="60" y="540"/>
                  </a:lnTo>
                  <a:lnTo>
                    <a:pt x="67" y="546"/>
                  </a:lnTo>
                  <a:lnTo>
                    <a:pt x="69" y="547"/>
                  </a:lnTo>
                  <a:lnTo>
                    <a:pt x="76" y="551"/>
                  </a:lnTo>
                  <a:lnTo>
                    <a:pt x="85" y="554"/>
                  </a:lnTo>
                  <a:lnTo>
                    <a:pt x="87" y="554"/>
                  </a:lnTo>
                  <a:lnTo>
                    <a:pt x="96" y="555"/>
                  </a:lnTo>
                  <a:lnTo>
                    <a:pt x="96" y="543"/>
                  </a:lnTo>
                  <a:lnTo>
                    <a:pt x="87" y="542"/>
                  </a:lnTo>
                  <a:lnTo>
                    <a:pt x="87" y="548"/>
                  </a:lnTo>
                  <a:lnTo>
                    <a:pt x="90" y="543"/>
                  </a:lnTo>
                  <a:lnTo>
                    <a:pt x="81" y="540"/>
                  </a:lnTo>
                  <a:lnTo>
                    <a:pt x="74" y="536"/>
                  </a:lnTo>
                  <a:lnTo>
                    <a:pt x="71" y="541"/>
                  </a:lnTo>
                  <a:lnTo>
                    <a:pt x="76" y="537"/>
                  </a:lnTo>
                  <a:lnTo>
                    <a:pt x="69" y="531"/>
                  </a:lnTo>
                  <a:lnTo>
                    <a:pt x="63" y="525"/>
                  </a:lnTo>
                  <a:lnTo>
                    <a:pt x="59" y="517"/>
                  </a:lnTo>
                  <a:lnTo>
                    <a:pt x="55" y="522"/>
                  </a:lnTo>
                  <a:lnTo>
                    <a:pt x="61" y="522"/>
                  </a:lnTo>
                  <a:lnTo>
                    <a:pt x="58" y="513"/>
                  </a:lnTo>
                  <a:lnTo>
                    <a:pt x="57" y="504"/>
                  </a:lnTo>
                  <a:lnTo>
                    <a:pt x="57" y="323"/>
                  </a:lnTo>
                  <a:lnTo>
                    <a:pt x="56" y="314"/>
                  </a:lnTo>
                  <a:lnTo>
                    <a:pt x="54" y="305"/>
                  </a:lnTo>
                  <a:lnTo>
                    <a:pt x="52" y="301"/>
                  </a:lnTo>
                  <a:lnTo>
                    <a:pt x="48" y="293"/>
                  </a:lnTo>
                  <a:lnTo>
                    <a:pt x="42" y="286"/>
                  </a:lnTo>
                  <a:lnTo>
                    <a:pt x="36" y="280"/>
                  </a:lnTo>
                  <a:lnTo>
                    <a:pt x="34" y="279"/>
                  </a:lnTo>
                  <a:lnTo>
                    <a:pt x="26" y="275"/>
                  </a:lnTo>
                  <a:lnTo>
                    <a:pt x="18" y="272"/>
                  </a:lnTo>
                  <a:lnTo>
                    <a:pt x="15" y="272"/>
                  </a:lnTo>
                  <a:lnTo>
                    <a:pt x="6" y="271"/>
                  </a:lnTo>
                  <a:lnTo>
                    <a:pt x="6" y="283"/>
                  </a:lnTo>
                  <a:lnTo>
                    <a:pt x="8" y="282"/>
                  </a:lnTo>
                  <a:lnTo>
                    <a:pt x="10" y="281"/>
                  </a:lnTo>
                  <a:lnTo>
                    <a:pt x="12" y="277"/>
                  </a:lnTo>
                  <a:lnTo>
                    <a:pt x="10" y="273"/>
                  </a:lnTo>
                  <a:lnTo>
                    <a:pt x="8" y="272"/>
                  </a:lnTo>
                  <a:lnTo>
                    <a:pt x="6" y="277"/>
                  </a:lnTo>
                  <a:lnTo>
                    <a:pt x="6" y="283"/>
                  </a:lnTo>
                  <a:lnTo>
                    <a:pt x="15" y="282"/>
                  </a:lnTo>
                  <a:lnTo>
                    <a:pt x="18" y="282"/>
                  </a:lnTo>
                  <a:lnTo>
                    <a:pt x="26" y="279"/>
                  </a:lnTo>
                  <a:lnTo>
                    <a:pt x="34" y="275"/>
                  </a:lnTo>
                  <a:lnTo>
                    <a:pt x="36" y="274"/>
                  </a:lnTo>
                  <a:lnTo>
                    <a:pt x="42" y="268"/>
                  </a:lnTo>
                  <a:lnTo>
                    <a:pt x="48" y="262"/>
                  </a:lnTo>
                  <a:lnTo>
                    <a:pt x="52" y="254"/>
                  </a:lnTo>
                  <a:lnTo>
                    <a:pt x="54" y="250"/>
                  </a:lnTo>
                  <a:lnTo>
                    <a:pt x="56" y="241"/>
                  </a:lnTo>
                  <a:lnTo>
                    <a:pt x="57" y="232"/>
                  </a:lnTo>
                  <a:lnTo>
                    <a:pt x="57" y="51"/>
                  </a:lnTo>
                  <a:lnTo>
                    <a:pt x="58" y="42"/>
                  </a:lnTo>
                  <a:lnTo>
                    <a:pt x="61" y="33"/>
                  </a:lnTo>
                  <a:lnTo>
                    <a:pt x="55" y="33"/>
                  </a:lnTo>
                  <a:lnTo>
                    <a:pt x="59" y="38"/>
                  </a:lnTo>
                  <a:lnTo>
                    <a:pt x="63" y="30"/>
                  </a:lnTo>
                  <a:lnTo>
                    <a:pt x="69" y="24"/>
                  </a:lnTo>
                  <a:lnTo>
                    <a:pt x="76" y="18"/>
                  </a:lnTo>
                  <a:lnTo>
                    <a:pt x="71" y="14"/>
                  </a:lnTo>
                  <a:lnTo>
                    <a:pt x="74" y="19"/>
                  </a:lnTo>
                  <a:lnTo>
                    <a:pt x="81" y="15"/>
                  </a:lnTo>
                  <a:lnTo>
                    <a:pt x="90" y="12"/>
                  </a:lnTo>
                  <a:lnTo>
                    <a:pt x="87" y="7"/>
                  </a:lnTo>
                  <a:lnTo>
                    <a:pt x="87" y="13"/>
                  </a:lnTo>
                  <a:lnTo>
                    <a:pt x="9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86" name="Freeform 190">
              <a:extLst>
                <a:ext uri="{FF2B5EF4-FFF2-40B4-BE49-F238E27FC236}">
                  <a16:creationId xmlns:a16="http://schemas.microsoft.com/office/drawing/2014/main" id="{6D49FA7C-5D9C-4363-B58B-0001C513D29C}"/>
                </a:ext>
              </a:extLst>
            </p:cNvPr>
            <p:cNvSpPr>
              <a:spLocks/>
            </p:cNvSpPr>
            <p:nvPr/>
          </p:nvSpPr>
          <p:spPr bwMode="auto">
            <a:xfrm>
              <a:off x="4461" y="1161"/>
              <a:ext cx="96" cy="555"/>
            </a:xfrm>
            <a:custGeom>
              <a:avLst/>
              <a:gdLst>
                <a:gd name="T0" fmla="*/ 0 w 96"/>
                <a:gd name="T1" fmla="*/ 12 h 555"/>
                <a:gd name="T2" fmla="*/ 9 w 96"/>
                <a:gd name="T3" fmla="*/ 7 h 555"/>
                <a:gd name="T4" fmla="*/ 15 w 96"/>
                <a:gd name="T5" fmla="*/ 15 h 555"/>
                <a:gd name="T6" fmla="*/ 25 w 96"/>
                <a:gd name="T7" fmla="*/ 14 h 555"/>
                <a:gd name="T8" fmla="*/ 27 w 96"/>
                <a:gd name="T9" fmla="*/ 24 h 555"/>
                <a:gd name="T10" fmla="*/ 37 w 96"/>
                <a:gd name="T11" fmla="*/ 38 h 555"/>
                <a:gd name="T12" fmla="*/ 35 w 96"/>
                <a:gd name="T13" fmla="*/ 33 h 555"/>
                <a:gd name="T14" fmla="*/ 39 w 96"/>
                <a:gd name="T15" fmla="*/ 51 h 555"/>
                <a:gd name="T16" fmla="*/ 40 w 96"/>
                <a:gd name="T17" fmla="*/ 241 h 555"/>
                <a:gd name="T18" fmla="*/ 44 w 96"/>
                <a:gd name="T19" fmla="*/ 254 h 555"/>
                <a:gd name="T20" fmla="*/ 54 w 96"/>
                <a:gd name="T21" fmla="*/ 268 h 555"/>
                <a:gd name="T22" fmla="*/ 62 w 96"/>
                <a:gd name="T23" fmla="*/ 275 h 555"/>
                <a:gd name="T24" fmla="*/ 78 w 96"/>
                <a:gd name="T25" fmla="*/ 282 h 555"/>
                <a:gd name="T26" fmla="*/ 90 w 96"/>
                <a:gd name="T27" fmla="*/ 283 h 555"/>
                <a:gd name="T28" fmla="*/ 90 w 96"/>
                <a:gd name="T29" fmla="*/ 271 h 555"/>
                <a:gd name="T30" fmla="*/ 86 w 96"/>
                <a:gd name="T31" fmla="*/ 273 h 555"/>
                <a:gd name="T32" fmla="*/ 86 w 96"/>
                <a:gd name="T33" fmla="*/ 281 h 555"/>
                <a:gd name="T34" fmla="*/ 90 w 96"/>
                <a:gd name="T35" fmla="*/ 271 h 555"/>
                <a:gd name="T36" fmla="*/ 78 w 96"/>
                <a:gd name="T37" fmla="*/ 272 h 555"/>
                <a:gd name="T38" fmla="*/ 62 w 96"/>
                <a:gd name="T39" fmla="*/ 279 h 555"/>
                <a:gd name="T40" fmla="*/ 54 w 96"/>
                <a:gd name="T41" fmla="*/ 286 h 555"/>
                <a:gd name="T42" fmla="*/ 44 w 96"/>
                <a:gd name="T43" fmla="*/ 301 h 555"/>
                <a:gd name="T44" fmla="*/ 40 w 96"/>
                <a:gd name="T45" fmla="*/ 314 h 555"/>
                <a:gd name="T46" fmla="*/ 39 w 96"/>
                <a:gd name="T47" fmla="*/ 504 h 555"/>
                <a:gd name="T48" fmla="*/ 35 w 96"/>
                <a:gd name="T49" fmla="*/ 522 h 555"/>
                <a:gd name="T50" fmla="*/ 37 w 96"/>
                <a:gd name="T51" fmla="*/ 517 h 555"/>
                <a:gd name="T52" fmla="*/ 27 w 96"/>
                <a:gd name="T53" fmla="*/ 531 h 555"/>
                <a:gd name="T54" fmla="*/ 25 w 96"/>
                <a:gd name="T55" fmla="*/ 541 h 555"/>
                <a:gd name="T56" fmla="*/ 15 w 96"/>
                <a:gd name="T57" fmla="*/ 540 h 555"/>
                <a:gd name="T58" fmla="*/ 9 w 96"/>
                <a:gd name="T59" fmla="*/ 548 h 555"/>
                <a:gd name="T60" fmla="*/ 0 w 96"/>
                <a:gd name="T61" fmla="*/ 543 h 555"/>
                <a:gd name="T62" fmla="*/ 9 w 96"/>
                <a:gd name="T63" fmla="*/ 554 h 555"/>
                <a:gd name="T64" fmla="*/ 20 w 96"/>
                <a:gd name="T65" fmla="*/ 551 h 555"/>
                <a:gd name="T66" fmla="*/ 29 w 96"/>
                <a:gd name="T67" fmla="*/ 546 h 555"/>
                <a:gd name="T68" fmla="*/ 42 w 96"/>
                <a:gd name="T69" fmla="*/ 534 h 555"/>
                <a:gd name="T70" fmla="*/ 47 w 96"/>
                <a:gd name="T71" fmla="*/ 522 h 555"/>
                <a:gd name="T72" fmla="*/ 50 w 96"/>
                <a:gd name="T73" fmla="*/ 513 h 555"/>
                <a:gd name="T74" fmla="*/ 51 w 96"/>
                <a:gd name="T75" fmla="*/ 323 h 555"/>
                <a:gd name="T76" fmla="*/ 55 w 96"/>
                <a:gd name="T77" fmla="*/ 305 h 555"/>
                <a:gd name="T78" fmla="*/ 53 w 96"/>
                <a:gd name="T79" fmla="*/ 310 h 555"/>
                <a:gd name="T80" fmla="*/ 63 w 96"/>
                <a:gd name="T81" fmla="*/ 295 h 555"/>
                <a:gd name="T82" fmla="*/ 65 w 96"/>
                <a:gd name="T83" fmla="*/ 285 h 555"/>
                <a:gd name="T84" fmla="*/ 75 w 96"/>
                <a:gd name="T85" fmla="*/ 286 h 555"/>
                <a:gd name="T86" fmla="*/ 81 w 96"/>
                <a:gd name="T87" fmla="*/ 278 h 555"/>
                <a:gd name="T88" fmla="*/ 90 w 96"/>
                <a:gd name="T89" fmla="*/ 283 h 555"/>
                <a:gd name="T90" fmla="*/ 92 w 96"/>
                <a:gd name="T91" fmla="*/ 282 h 555"/>
                <a:gd name="T92" fmla="*/ 96 w 96"/>
                <a:gd name="T93" fmla="*/ 277 h 555"/>
                <a:gd name="T94" fmla="*/ 92 w 96"/>
                <a:gd name="T95" fmla="*/ 272 h 555"/>
                <a:gd name="T96" fmla="*/ 81 w 96"/>
                <a:gd name="T97" fmla="*/ 270 h 555"/>
                <a:gd name="T98" fmla="*/ 83 w 96"/>
                <a:gd name="T99" fmla="*/ 271 h 555"/>
                <a:gd name="T100" fmla="*/ 67 w 96"/>
                <a:gd name="T101" fmla="*/ 264 h 555"/>
                <a:gd name="T102" fmla="*/ 69 w 96"/>
                <a:gd name="T103" fmla="*/ 265 h 555"/>
                <a:gd name="T104" fmla="*/ 57 w 96"/>
                <a:gd name="T105" fmla="*/ 253 h 555"/>
                <a:gd name="T106" fmla="*/ 49 w 96"/>
                <a:gd name="T107" fmla="*/ 250 h 555"/>
                <a:gd name="T108" fmla="*/ 52 w 96"/>
                <a:gd name="T109" fmla="*/ 241 h 555"/>
                <a:gd name="T110" fmla="*/ 51 w 96"/>
                <a:gd name="T111" fmla="*/ 51 h 555"/>
                <a:gd name="T112" fmla="*/ 47 w 96"/>
                <a:gd name="T113" fmla="*/ 33 h 555"/>
                <a:gd name="T114" fmla="*/ 42 w 96"/>
                <a:gd name="T115" fmla="*/ 21 h 555"/>
                <a:gd name="T116" fmla="*/ 29 w 96"/>
                <a:gd name="T117" fmla="*/ 9 h 555"/>
                <a:gd name="T118" fmla="*/ 20 w 96"/>
                <a:gd name="T119" fmla="*/ 4 h 555"/>
                <a:gd name="T120" fmla="*/ 9 w 96"/>
                <a:gd name="T121" fmla="*/ 1 h 5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6"/>
                <a:gd name="T184" fmla="*/ 0 h 555"/>
                <a:gd name="T185" fmla="*/ 96 w 96"/>
                <a:gd name="T186" fmla="*/ 555 h 55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6" h="555">
                  <a:moveTo>
                    <a:pt x="0" y="0"/>
                  </a:moveTo>
                  <a:lnTo>
                    <a:pt x="0" y="12"/>
                  </a:lnTo>
                  <a:lnTo>
                    <a:pt x="9" y="13"/>
                  </a:lnTo>
                  <a:lnTo>
                    <a:pt x="9" y="7"/>
                  </a:lnTo>
                  <a:lnTo>
                    <a:pt x="6" y="12"/>
                  </a:lnTo>
                  <a:lnTo>
                    <a:pt x="15" y="15"/>
                  </a:lnTo>
                  <a:lnTo>
                    <a:pt x="22" y="19"/>
                  </a:lnTo>
                  <a:lnTo>
                    <a:pt x="25" y="14"/>
                  </a:lnTo>
                  <a:lnTo>
                    <a:pt x="20" y="18"/>
                  </a:lnTo>
                  <a:lnTo>
                    <a:pt x="27" y="24"/>
                  </a:lnTo>
                  <a:lnTo>
                    <a:pt x="33" y="30"/>
                  </a:lnTo>
                  <a:lnTo>
                    <a:pt x="37" y="38"/>
                  </a:lnTo>
                  <a:lnTo>
                    <a:pt x="41" y="33"/>
                  </a:lnTo>
                  <a:lnTo>
                    <a:pt x="35" y="33"/>
                  </a:lnTo>
                  <a:lnTo>
                    <a:pt x="38" y="42"/>
                  </a:lnTo>
                  <a:lnTo>
                    <a:pt x="39" y="51"/>
                  </a:lnTo>
                  <a:lnTo>
                    <a:pt x="39" y="232"/>
                  </a:lnTo>
                  <a:lnTo>
                    <a:pt x="40" y="241"/>
                  </a:lnTo>
                  <a:lnTo>
                    <a:pt x="43" y="250"/>
                  </a:lnTo>
                  <a:lnTo>
                    <a:pt x="44" y="254"/>
                  </a:lnTo>
                  <a:lnTo>
                    <a:pt x="48" y="262"/>
                  </a:lnTo>
                  <a:lnTo>
                    <a:pt x="54" y="268"/>
                  </a:lnTo>
                  <a:lnTo>
                    <a:pt x="60" y="274"/>
                  </a:lnTo>
                  <a:lnTo>
                    <a:pt x="62" y="275"/>
                  </a:lnTo>
                  <a:lnTo>
                    <a:pt x="70" y="279"/>
                  </a:lnTo>
                  <a:lnTo>
                    <a:pt x="78" y="282"/>
                  </a:lnTo>
                  <a:lnTo>
                    <a:pt x="81" y="282"/>
                  </a:lnTo>
                  <a:lnTo>
                    <a:pt x="90" y="283"/>
                  </a:lnTo>
                  <a:lnTo>
                    <a:pt x="90" y="277"/>
                  </a:lnTo>
                  <a:lnTo>
                    <a:pt x="90" y="271"/>
                  </a:lnTo>
                  <a:lnTo>
                    <a:pt x="88" y="272"/>
                  </a:lnTo>
                  <a:lnTo>
                    <a:pt x="86" y="273"/>
                  </a:lnTo>
                  <a:lnTo>
                    <a:pt x="84" y="277"/>
                  </a:lnTo>
                  <a:lnTo>
                    <a:pt x="86" y="281"/>
                  </a:lnTo>
                  <a:lnTo>
                    <a:pt x="88" y="282"/>
                  </a:lnTo>
                  <a:lnTo>
                    <a:pt x="90" y="271"/>
                  </a:lnTo>
                  <a:lnTo>
                    <a:pt x="81" y="272"/>
                  </a:lnTo>
                  <a:lnTo>
                    <a:pt x="78" y="272"/>
                  </a:lnTo>
                  <a:lnTo>
                    <a:pt x="70" y="275"/>
                  </a:lnTo>
                  <a:lnTo>
                    <a:pt x="62" y="279"/>
                  </a:lnTo>
                  <a:lnTo>
                    <a:pt x="60" y="280"/>
                  </a:lnTo>
                  <a:lnTo>
                    <a:pt x="54" y="286"/>
                  </a:lnTo>
                  <a:lnTo>
                    <a:pt x="48" y="293"/>
                  </a:lnTo>
                  <a:lnTo>
                    <a:pt x="44" y="301"/>
                  </a:lnTo>
                  <a:lnTo>
                    <a:pt x="43" y="305"/>
                  </a:lnTo>
                  <a:lnTo>
                    <a:pt x="40" y="314"/>
                  </a:lnTo>
                  <a:lnTo>
                    <a:pt x="39" y="323"/>
                  </a:lnTo>
                  <a:lnTo>
                    <a:pt x="39" y="504"/>
                  </a:lnTo>
                  <a:lnTo>
                    <a:pt x="38" y="513"/>
                  </a:lnTo>
                  <a:lnTo>
                    <a:pt x="35" y="522"/>
                  </a:lnTo>
                  <a:lnTo>
                    <a:pt x="41" y="522"/>
                  </a:lnTo>
                  <a:lnTo>
                    <a:pt x="37" y="517"/>
                  </a:lnTo>
                  <a:lnTo>
                    <a:pt x="33" y="525"/>
                  </a:lnTo>
                  <a:lnTo>
                    <a:pt x="27" y="531"/>
                  </a:lnTo>
                  <a:lnTo>
                    <a:pt x="20" y="537"/>
                  </a:lnTo>
                  <a:lnTo>
                    <a:pt x="25" y="541"/>
                  </a:lnTo>
                  <a:lnTo>
                    <a:pt x="22" y="536"/>
                  </a:lnTo>
                  <a:lnTo>
                    <a:pt x="15" y="540"/>
                  </a:lnTo>
                  <a:lnTo>
                    <a:pt x="6" y="543"/>
                  </a:lnTo>
                  <a:lnTo>
                    <a:pt x="9" y="548"/>
                  </a:lnTo>
                  <a:lnTo>
                    <a:pt x="9" y="542"/>
                  </a:lnTo>
                  <a:lnTo>
                    <a:pt x="0" y="543"/>
                  </a:lnTo>
                  <a:lnTo>
                    <a:pt x="0" y="555"/>
                  </a:lnTo>
                  <a:lnTo>
                    <a:pt x="9" y="554"/>
                  </a:lnTo>
                  <a:lnTo>
                    <a:pt x="11" y="554"/>
                  </a:lnTo>
                  <a:lnTo>
                    <a:pt x="20" y="551"/>
                  </a:lnTo>
                  <a:lnTo>
                    <a:pt x="27" y="547"/>
                  </a:lnTo>
                  <a:lnTo>
                    <a:pt x="29" y="546"/>
                  </a:lnTo>
                  <a:lnTo>
                    <a:pt x="36" y="540"/>
                  </a:lnTo>
                  <a:lnTo>
                    <a:pt x="42" y="534"/>
                  </a:lnTo>
                  <a:lnTo>
                    <a:pt x="46" y="526"/>
                  </a:lnTo>
                  <a:lnTo>
                    <a:pt x="47" y="522"/>
                  </a:lnTo>
                  <a:lnTo>
                    <a:pt x="50" y="513"/>
                  </a:lnTo>
                  <a:lnTo>
                    <a:pt x="51" y="504"/>
                  </a:lnTo>
                  <a:lnTo>
                    <a:pt x="51" y="323"/>
                  </a:lnTo>
                  <a:lnTo>
                    <a:pt x="52" y="314"/>
                  </a:lnTo>
                  <a:lnTo>
                    <a:pt x="55" y="305"/>
                  </a:lnTo>
                  <a:lnTo>
                    <a:pt x="49" y="305"/>
                  </a:lnTo>
                  <a:lnTo>
                    <a:pt x="53" y="310"/>
                  </a:lnTo>
                  <a:lnTo>
                    <a:pt x="57" y="302"/>
                  </a:lnTo>
                  <a:lnTo>
                    <a:pt x="63" y="295"/>
                  </a:lnTo>
                  <a:lnTo>
                    <a:pt x="69" y="289"/>
                  </a:lnTo>
                  <a:lnTo>
                    <a:pt x="65" y="285"/>
                  </a:lnTo>
                  <a:lnTo>
                    <a:pt x="67" y="290"/>
                  </a:lnTo>
                  <a:lnTo>
                    <a:pt x="75" y="286"/>
                  </a:lnTo>
                  <a:lnTo>
                    <a:pt x="83" y="283"/>
                  </a:lnTo>
                  <a:lnTo>
                    <a:pt x="81" y="278"/>
                  </a:lnTo>
                  <a:lnTo>
                    <a:pt x="81" y="284"/>
                  </a:lnTo>
                  <a:lnTo>
                    <a:pt x="90" y="283"/>
                  </a:lnTo>
                  <a:lnTo>
                    <a:pt x="92" y="282"/>
                  </a:lnTo>
                  <a:lnTo>
                    <a:pt x="94" y="281"/>
                  </a:lnTo>
                  <a:lnTo>
                    <a:pt x="96" y="277"/>
                  </a:lnTo>
                  <a:lnTo>
                    <a:pt x="94" y="273"/>
                  </a:lnTo>
                  <a:lnTo>
                    <a:pt x="92" y="272"/>
                  </a:lnTo>
                  <a:lnTo>
                    <a:pt x="90" y="271"/>
                  </a:lnTo>
                  <a:lnTo>
                    <a:pt x="81" y="270"/>
                  </a:lnTo>
                  <a:lnTo>
                    <a:pt x="81" y="276"/>
                  </a:lnTo>
                  <a:lnTo>
                    <a:pt x="83" y="271"/>
                  </a:lnTo>
                  <a:lnTo>
                    <a:pt x="75" y="268"/>
                  </a:lnTo>
                  <a:lnTo>
                    <a:pt x="67" y="264"/>
                  </a:lnTo>
                  <a:lnTo>
                    <a:pt x="65" y="269"/>
                  </a:lnTo>
                  <a:lnTo>
                    <a:pt x="69" y="265"/>
                  </a:lnTo>
                  <a:lnTo>
                    <a:pt x="63" y="259"/>
                  </a:lnTo>
                  <a:lnTo>
                    <a:pt x="57" y="253"/>
                  </a:lnTo>
                  <a:lnTo>
                    <a:pt x="53" y="245"/>
                  </a:lnTo>
                  <a:lnTo>
                    <a:pt x="49" y="250"/>
                  </a:lnTo>
                  <a:lnTo>
                    <a:pt x="55" y="250"/>
                  </a:lnTo>
                  <a:lnTo>
                    <a:pt x="52" y="241"/>
                  </a:lnTo>
                  <a:lnTo>
                    <a:pt x="51" y="232"/>
                  </a:lnTo>
                  <a:lnTo>
                    <a:pt x="51" y="51"/>
                  </a:lnTo>
                  <a:lnTo>
                    <a:pt x="50" y="42"/>
                  </a:lnTo>
                  <a:lnTo>
                    <a:pt x="47" y="33"/>
                  </a:lnTo>
                  <a:lnTo>
                    <a:pt x="46" y="29"/>
                  </a:lnTo>
                  <a:lnTo>
                    <a:pt x="42" y="21"/>
                  </a:lnTo>
                  <a:lnTo>
                    <a:pt x="36" y="15"/>
                  </a:lnTo>
                  <a:lnTo>
                    <a:pt x="29" y="9"/>
                  </a:lnTo>
                  <a:lnTo>
                    <a:pt x="27" y="8"/>
                  </a:lnTo>
                  <a:lnTo>
                    <a:pt x="20" y="4"/>
                  </a:lnTo>
                  <a:lnTo>
                    <a:pt x="11" y="1"/>
                  </a:lnTo>
                  <a:lnTo>
                    <a:pt x="9"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5850" name="Rectangle 191">
            <a:extLst>
              <a:ext uri="{FF2B5EF4-FFF2-40B4-BE49-F238E27FC236}">
                <a16:creationId xmlns:a16="http://schemas.microsoft.com/office/drawing/2014/main" id="{85741A49-0F78-4216-9842-0F2A646467EE}"/>
              </a:ext>
            </a:extLst>
          </p:cNvPr>
          <p:cNvSpPr>
            <a:spLocks noChangeArrowheads="1"/>
          </p:cNvSpPr>
          <p:nvPr/>
        </p:nvSpPr>
        <p:spPr bwMode="auto">
          <a:xfrm>
            <a:off x="8729664" y="1935163"/>
            <a:ext cx="18434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intravaskulární</a:t>
            </a:r>
            <a:endParaRPr lang="cs-CZ" altLang="cs-CZ" sz="2400">
              <a:latin typeface="Times New Roman" panose="02020603050405020304" pitchFamily="18" charset="0"/>
            </a:endParaRPr>
          </a:p>
        </p:txBody>
      </p:sp>
      <p:sp>
        <p:nvSpPr>
          <p:cNvPr id="35851" name="Rectangle 192">
            <a:extLst>
              <a:ext uri="{FF2B5EF4-FFF2-40B4-BE49-F238E27FC236}">
                <a16:creationId xmlns:a16="http://schemas.microsoft.com/office/drawing/2014/main" id="{3EB7B4E5-BAA3-4E63-A820-6F24E14CEC6B}"/>
              </a:ext>
            </a:extLst>
          </p:cNvPr>
          <p:cNvSpPr>
            <a:spLocks noChangeArrowheads="1"/>
          </p:cNvSpPr>
          <p:nvPr/>
        </p:nvSpPr>
        <p:spPr bwMode="auto">
          <a:xfrm>
            <a:off x="8729664" y="2300288"/>
            <a:ext cx="9890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tekutina</a:t>
            </a:r>
            <a:endParaRPr lang="cs-CZ" altLang="cs-CZ" sz="2400">
              <a:latin typeface="Times New Roman" panose="02020603050405020304" pitchFamily="18" charset="0"/>
            </a:endParaRPr>
          </a:p>
        </p:txBody>
      </p:sp>
      <p:grpSp>
        <p:nvGrpSpPr>
          <p:cNvPr id="35852" name="Group 193">
            <a:extLst>
              <a:ext uri="{FF2B5EF4-FFF2-40B4-BE49-F238E27FC236}">
                <a16:creationId xmlns:a16="http://schemas.microsoft.com/office/drawing/2014/main" id="{0D86B03F-8589-4C4B-90FB-8CC5F929AF4B}"/>
              </a:ext>
            </a:extLst>
          </p:cNvPr>
          <p:cNvGrpSpPr>
            <a:grpSpLocks/>
          </p:cNvGrpSpPr>
          <p:nvPr/>
        </p:nvGrpSpPr>
        <p:grpSpPr bwMode="auto">
          <a:xfrm>
            <a:off x="7131050" y="1851025"/>
            <a:ext cx="1443038" cy="844550"/>
            <a:chOff x="3554" y="1166"/>
            <a:chExt cx="887" cy="532"/>
          </a:xfrm>
        </p:grpSpPr>
        <p:sp>
          <p:nvSpPr>
            <p:cNvPr id="36181" name="Rectangle 194">
              <a:extLst>
                <a:ext uri="{FF2B5EF4-FFF2-40B4-BE49-F238E27FC236}">
                  <a16:creationId xmlns:a16="http://schemas.microsoft.com/office/drawing/2014/main" id="{8DBB1CC6-0A37-48EB-B070-157729198837}"/>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182" name="Rectangle 195">
              <a:extLst>
                <a:ext uri="{FF2B5EF4-FFF2-40B4-BE49-F238E27FC236}">
                  <a16:creationId xmlns:a16="http://schemas.microsoft.com/office/drawing/2014/main" id="{C0AF8A37-46B6-4130-9746-3552B3C4DA10}"/>
                </a:ext>
              </a:extLst>
            </p:cNvPr>
            <p:cNvSpPr>
              <a:spLocks noChangeArrowheads="1"/>
            </p:cNvSpPr>
            <p:nvPr/>
          </p:nvSpPr>
          <p:spPr bwMode="auto">
            <a:xfrm>
              <a:off x="3554" y="1166"/>
              <a:ext cx="886" cy="531"/>
            </a:xfrm>
            <a:prstGeom prst="rect">
              <a:avLst/>
            </a:prstGeom>
            <a:solidFill>
              <a:srgbClr val="FF9999"/>
            </a:solidFill>
            <a:ln w="0">
              <a:solidFill>
                <a:srgbClr val="FFFFFF"/>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183" name="Rectangle 196">
              <a:extLst>
                <a:ext uri="{FF2B5EF4-FFF2-40B4-BE49-F238E27FC236}">
                  <a16:creationId xmlns:a16="http://schemas.microsoft.com/office/drawing/2014/main" id="{E9A8AA51-5CB2-4A1A-811F-4158C5FAF151}"/>
                </a:ext>
              </a:extLst>
            </p:cNvPr>
            <p:cNvSpPr>
              <a:spLocks noChangeArrowheads="1"/>
            </p:cNvSpPr>
            <p:nvPr/>
          </p:nvSpPr>
          <p:spPr bwMode="auto">
            <a:xfrm>
              <a:off x="3554" y="1166"/>
              <a:ext cx="887" cy="532"/>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184" name="Rectangle 197">
              <a:extLst>
                <a:ext uri="{FF2B5EF4-FFF2-40B4-BE49-F238E27FC236}">
                  <a16:creationId xmlns:a16="http://schemas.microsoft.com/office/drawing/2014/main" id="{930CFCED-D50B-44D1-A10A-DA0030D2B8EE}"/>
                </a:ext>
              </a:extLst>
            </p:cNvPr>
            <p:cNvSpPr>
              <a:spLocks noChangeArrowheads="1"/>
            </p:cNvSpPr>
            <p:nvPr/>
          </p:nvSpPr>
          <p:spPr bwMode="auto">
            <a:xfrm>
              <a:off x="3554" y="1166"/>
              <a:ext cx="886" cy="531"/>
            </a:xfrm>
            <a:prstGeom prst="rect">
              <a:avLst/>
            </a:prstGeom>
            <a:solidFill>
              <a:srgbClr val="FF99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sp>
        <p:nvSpPr>
          <p:cNvPr id="35853" name="Rectangle 198">
            <a:extLst>
              <a:ext uri="{FF2B5EF4-FFF2-40B4-BE49-F238E27FC236}">
                <a16:creationId xmlns:a16="http://schemas.microsoft.com/office/drawing/2014/main" id="{0FDF74FC-3B8A-40A3-9A5E-CFC27A5B7B69}"/>
              </a:ext>
            </a:extLst>
          </p:cNvPr>
          <p:cNvSpPr>
            <a:spLocks noChangeArrowheads="1"/>
          </p:cNvSpPr>
          <p:nvPr/>
        </p:nvSpPr>
        <p:spPr bwMode="auto">
          <a:xfrm>
            <a:off x="4235451" y="3194050"/>
            <a:ext cx="3444875" cy="977900"/>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854" name="Freeform 199">
            <a:extLst>
              <a:ext uri="{FF2B5EF4-FFF2-40B4-BE49-F238E27FC236}">
                <a16:creationId xmlns:a16="http://schemas.microsoft.com/office/drawing/2014/main" id="{02439670-9521-4453-A55E-E6342ED4D8E4}"/>
              </a:ext>
            </a:extLst>
          </p:cNvPr>
          <p:cNvSpPr>
            <a:spLocks/>
          </p:cNvSpPr>
          <p:nvPr/>
        </p:nvSpPr>
        <p:spPr bwMode="auto">
          <a:xfrm>
            <a:off x="1857376" y="4610100"/>
            <a:ext cx="8512175" cy="1460500"/>
          </a:xfrm>
          <a:custGeom>
            <a:avLst/>
            <a:gdLst>
              <a:gd name="T0" fmla="*/ 2147483646 w 5362"/>
              <a:gd name="T1" fmla="*/ 2147483646 h 920"/>
              <a:gd name="T2" fmla="*/ 2147483646 w 5362"/>
              <a:gd name="T3" fmla="*/ 2147483646 h 920"/>
              <a:gd name="T4" fmla="*/ 2147483646 w 5362"/>
              <a:gd name="T5" fmla="*/ 2147483646 h 920"/>
              <a:gd name="T6" fmla="*/ 2147483646 w 5362"/>
              <a:gd name="T7" fmla="*/ 2147483646 h 920"/>
              <a:gd name="T8" fmla="*/ 2147483646 w 5362"/>
              <a:gd name="T9" fmla="*/ 2147483646 h 920"/>
              <a:gd name="T10" fmla="*/ 2147483646 w 5362"/>
              <a:gd name="T11" fmla="*/ 2147483646 h 920"/>
              <a:gd name="T12" fmla="*/ 2147483646 w 5362"/>
              <a:gd name="T13" fmla="*/ 2147483646 h 920"/>
              <a:gd name="T14" fmla="*/ 2147483646 w 5362"/>
              <a:gd name="T15" fmla="*/ 2147483646 h 920"/>
              <a:gd name="T16" fmla="*/ 0 w 5362"/>
              <a:gd name="T17" fmla="*/ 2147483646 h 920"/>
              <a:gd name="T18" fmla="*/ 2147483646 w 5362"/>
              <a:gd name="T19" fmla="*/ 2147483646 h 920"/>
              <a:gd name="T20" fmla="*/ 2147483646 w 5362"/>
              <a:gd name="T21" fmla="*/ 2147483646 h 920"/>
              <a:gd name="T22" fmla="*/ 2147483646 w 5362"/>
              <a:gd name="T23" fmla="*/ 2147483646 h 920"/>
              <a:gd name="T24" fmla="*/ 2147483646 w 5362"/>
              <a:gd name="T25" fmla="*/ 2147483646 h 920"/>
              <a:gd name="T26" fmla="*/ 2147483646 w 5362"/>
              <a:gd name="T27" fmla="*/ 2147483646 h 920"/>
              <a:gd name="T28" fmla="*/ 2147483646 w 5362"/>
              <a:gd name="T29" fmla="*/ 2147483646 h 920"/>
              <a:gd name="T30" fmla="*/ 2147483646 w 5362"/>
              <a:gd name="T31" fmla="*/ 2147483646 h 920"/>
              <a:gd name="T32" fmla="*/ 2147483646 w 5362"/>
              <a:gd name="T33" fmla="*/ 2147483646 h 920"/>
              <a:gd name="T34" fmla="*/ 2147483646 w 5362"/>
              <a:gd name="T35" fmla="*/ 2147483646 h 920"/>
              <a:gd name="T36" fmla="*/ 2147483646 w 5362"/>
              <a:gd name="T37" fmla="*/ 2147483646 h 920"/>
              <a:gd name="T38" fmla="*/ 2147483646 w 5362"/>
              <a:gd name="T39" fmla="*/ 2147483646 h 920"/>
              <a:gd name="T40" fmla="*/ 2147483646 w 5362"/>
              <a:gd name="T41" fmla="*/ 2147483646 h 920"/>
              <a:gd name="T42" fmla="*/ 2147483646 w 5362"/>
              <a:gd name="T43" fmla="*/ 2147483646 h 920"/>
              <a:gd name="T44" fmla="*/ 2147483646 w 5362"/>
              <a:gd name="T45" fmla="*/ 2147483646 h 920"/>
              <a:gd name="T46" fmla="*/ 2147483646 w 5362"/>
              <a:gd name="T47" fmla="*/ 2147483646 h 920"/>
              <a:gd name="T48" fmla="*/ 2147483646 w 5362"/>
              <a:gd name="T49" fmla="*/ 2147483646 h 920"/>
              <a:gd name="T50" fmla="*/ 2147483646 w 5362"/>
              <a:gd name="T51" fmla="*/ 2147483646 h 920"/>
              <a:gd name="T52" fmla="*/ 2147483646 w 5362"/>
              <a:gd name="T53" fmla="*/ 2147483646 h 920"/>
              <a:gd name="T54" fmla="*/ 2147483646 w 5362"/>
              <a:gd name="T55" fmla="*/ 2147483646 h 920"/>
              <a:gd name="T56" fmla="*/ 2147483646 w 5362"/>
              <a:gd name="T57" fmla="*/ 2147483646 h 920"/>
              <a:gd name="T58" fmla="*/ 2147483646 w 5362"/>
              <a:gd name="T59" fmla="*/ 2147483646 h 920"/>
              <a:gd name="T60" fmla="*/ 2147483646 w 5362"/>
              <a:gd name="T61" fmla="*/ 2147483646 h 920"/>
              <a:gd name="T62" fmla="*/ 2147483646 w 5362"/>
              <a:gd name="T63" fmla="*/ 2147483646 h 920"/>
              <a:gd name="T64" fmla="*/ 2147483646 w 5362"/>
              <a:gd name="T65" fmla="*/ 2147483646 h 920"/>
              <a:gd name="T66" fmla="*/ 2147483646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p>
            <a:endParaRPr lang="en-US"/>
          </a:p>
        </p:txBody>
      </p:sp>
      <p:grpSp>
        <p:nvGrpSpPr>
          <p:cNvPr id="35855" name="Group 200">
            <a:extLst>
              <a:ext uri="{FF2B5EF4-FFF2-40B4-BE49-F238E27FC236}">
                <a16:creationId xmlns:a16="http://schemas.microsoft.com/office/drawing/2014/main" id="{229B981D-10FF-458A-AE3D-DAB7BC4BE478}"/>
              </a:ext>
            </a:extLst>
          </p:cNvPr>
          <p:cNvGrpSpPr>
            <a:grpSpLocks/>
          </p:cNvGrpSpPr>
          <p:nvPr/>
        </p:nvGrpSpPr>
        <p:grpSpPr bwMode="auto">
          <a:xfrm>
            <a:off x="6124576" y="2690814"/>
            <a:ext cx="169863" cy="498475"/>
            <a:chOff x="3104" y="1695"/>
            <a:chExt cx="107" cy="314"/>
          </a:xfrm>
        </p:grpSpPr>
        <p:sp>
          <p:nvSpPr>
            <p:cNvPr id="36179" name="Rectangle 201">
              <a:extLst>
                <a:ext uri="{FF2B5EF4-FFF2-40B4-BE49-F238E27FC236}">
                  <a16:creationId xmlns:a16="http://schemas.microsoft.com/office/drawing/2014/main" id="{BE0F7DC7-2E84-4544-A461-8ED28542A3BA}"/>
                </a:ext>
              </a:extLst>
            </p:cNvPr>
            <p:cNvSpPr>
              <a:spLocks noChangeArrowheads="1"/>
            </p:cNvSpPr>
            <p:nvPr/>
          </p:nvSpPr>
          <p:spPr bwMode="auto">
            <a:xfrm>
              <a:off x="3145" y="1800"/>
              <a:ext cx="24" cy="209"/>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180" name="Freeform 202">
              <a:extLst>
                <a:ext uri="{FF2B5EF4-FFF2-40B4-BE49-F238E27FC236}">
                  <a16:creationId xmlns:a16="http://schemas.microsoft.com/office/drawing/2014/main" id="{A4E28CEF-D52D-4F45-A22A-8E41ECDA7DF6}"/>
                </a:ext>
              </a:extLst>
            </p:cNvPr>
            <p:cNvSpPr>
              <a:spLocks/>
            </p:cNvSpPr>
            <p:nvPr/>
          </p:nvSpPr>
          <p:spPr bwMode="auto">
            <a:xfrm>
              <a:off x="3104" y="1695"/>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56" name="Group 203">
            <a:extLst>
              <a:ext uri="{FF2B5EF4-FFF2-40B4-BE49-F238E27FC236}">
                <a16:creationId xmlns:a16="http://schemas.microsoft.com/office/drawing/2014/main" id="{F286B432-8885-4B7B-908F-4FDCA15A4E11}"/>
              </a:ext>
            </a:extLst>
          </p:cNvPr>
          <p:cNvGrpSpPr>
            <a:grpSpLocks/>
          </p:cNvGrpSpPr>
          <p:nvPr/>
        </p:nvGrpSpPr>
        <p:grpSpPr bwMode="auto">
          <a:xfrm>
            <a:off x="5808663" y="2695576"/>
            <a:ext cx="169862" cy="473075"/>
            <a:chOff x="2905" y="1698"/>
            <a:chExt cx="107" cy="298"/>
          </a:xfrm>
        </p:grpSpPr>
        <p:sp>
          <p:nvSpPr>
            <p:cNvPr id="36177" name="Rectangle 204">
              <a:extLst>
                <a:ext uri="{FF2B5EF4-FFF2-40B4-BE49-F238E27FC236}">
                  <a16:creationId xmlns:a16="http://schemas.microsoft.com/office/drawing/2014/main" id="{C27F715C-D7CE-4880-84FC-E96DA6510C4A}"/>
                </a:ext>
              </a:extLst>
            </p:cNvPr>
            <p:cNvSpPr>
              <a:spLocks noChangeArrowheads="1"/>
            </p:cNvSpPr>
            <p:nvPr/>
          </p:nvSpPr>
          <p:spPr bwMode="auto">
            <a:xfrm>
              <a:off x="2947" y="1698"/>
              <a:ext cx="24" cy="19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178" name="Freeform 205">
              <a:extLst>
                <a:ext uri="{FF2B5EF4-FFF2-40B4-BE49-F238E27FC236}">
                  <a16:creationId xmlns:a16="http://schemas.microsoft.com/office/drawing/2014/main" id="{63E7FD6E-8686-4B09-99B9-0EB06D1FFAE4}"/>
                </a:ext>
              </a:extLst>
            </p:cNvPr>
            <p:cNvSpPr>
              <a:spLocks/>
            </p:cNvSpPr>
            <p:nvPr/>
          </p:nvSpPr>
          <p:spPr bwMode="auto">
            <a:xfrm>
              <a:off x="2905" y="188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57" name="Group 206">
            <a:extLst>
              <a:ext uri="{FF2B5EF4-FFF2-40B4-BE49-F238E27FC236}">
                <a16:creationId xmlns:a16="http://schemas.microsoft.com/office/drawing/2014/main" id="{D8D4E1D3-6B08-404C-9D42-1D57FD302CED}"/>
              </a:ext>
            </a:extLst>
          </p:cNvPr>
          <p:cNvGrpSpPr>
            <a:grpSpLocks/>
          </p:cNvGrpSpPr>
          <p:nvPr/>
        </p:nvGrpSpPr>
        <p:grpSpPr bwMode="auto">
          <a:xfrm>
            <a:off x="6238876" y="4152900"/>
            <a:ext cx="169863" cy="412750"/>
            <a:chOff x="2827" y="2616"/>
            <a:chExt cx="107" cy="260"/>
          </a:xfrm>
        </p:grpSpPr>
        <p:sp>
          <p:nvSpPr>
            <p:cNvPr id="36175" name="Rectangle 207">
              <a:extLst>
                <a:ext uri="{FF2B5EF4-FFF2-40B4-BE49-F238E27FC236}">
                  <a16:creationId xmlns:a16="http://schemas.microsoft.com/office/drawing/2014/main" id="{667216D1-1F25-455A-93F5-F7C35B1A49F1}"/>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176" name="Freeform 208">
              <a:extLst>
                <a:ext uri="{FF2B5EF4-FFF2-40B4-BE49-F238E27FC236}">
                  <a16:creationId xmlns:a16="http://schemas.microsoft.com/office/drawing/2014/main" id="{920A5184-1ECC-49A0-B936-4410FBCE7F3A}"/>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58" name="Group 209">
            <a:extLst>
              <a:ext uri="{FF2B5EF4-FFF2-40B4-BE49-F238E27FC236}">
                <a16:creationId xmlns:a16="http://schemas.microsoft.com/office/drawing/2014/main" id="{CEDA3022-977F-4B6A-B42C-29ED9CCBDF93}"/>
              </a:ext>
            </a:extLst>
          </p:cNvPr>
          <p:cNvGrpSpPr>
            <a:grpSpLocks/>
          </p:cNvGrpSpPr>
          <p:nvPr/>
        </p:nvGrpSpPr>
        <p:grpSpPr bwMode="auto">
          <a:xfrm>
            <a:off x="5776913" y="4175126"/>
            <a:ext cx="169862" cy="411163"/>
            <a:chOff x="2536" y="2630"/>
            <a:chExt cx="107" cy="259"/>
          </a:xfrm>
        </p:grpSpPr>
        <p:sp>
          <p:nvSpPr>
            <p:cNvPr id="36173" name="Rectangle 210">
              <a:extLst>
                <a:ext uri="{FF2B5EF4-FFF2-40B4-BE49-F238E27FC236}">
                  <a16:creationId xmlns:a16="http://schemas.microsoft.com/office/drawing/2014/main" id="{6288248D-80A1-4F66-8875-4160143943B9}"/>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174" name="Freeform 211">
              <a:extLst>
                <a:ext uri="{FF2B5EF4-FFF2-40B4-BE49-F238E27FC236}">
                  <a16:creationId xmlns:a16="http://schemas.microsoft.com/office/drawing/2014/main" id="{526B5A85-6F60-4FC2-A9FD-71EBE4BF5F67}"/>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p>
              <a:endParaRPr lang="en-US"/>
            </a:p>
          </p:txBody>
        </p:sp>
      </p:grpSp>
      <p:grpSp>
        <p:nvGrpSpPr>
          <p:cNvPr id="35859" name="Group 212">
            <a:extLst>
              <a:ext uri="{FF2B5EF4-FFF2-40B4-BE49-F238E27FC236}">
                <a16:creationId xmlns:a16="http://schemas.microsoft.com/office/drawing/2014/main" id="{2F6328A2-8E9F-420C-879D-3980863C9E02}"/>
              </a:ext>
            </a:extLst>
          </p:cNvPr>
          <p:cNvGrpSpPr>
            <a:grpSpLocks/>
          </p:cNvGrpSpPr>
          <p:nvPr/>
        </p:nvGrpSpPr>
        <p:grpSpPr bwMode="auto">
          <a:xfrm>
            <a:off x="6278563" y="6054726"/>
            <a:ext cx="169862" cy="447675"/>
            <a:chOff x="2852" y="3814"/>
            <a:chExt cx="107" cy="282"/>
          </a:xfrm>
        </p:grpSpPr>
        <p:sp>
          <p:nvSpPr>
            <p:cNvPr id="36171" name="Rectangle 213">
              <a:extLst>
                <a:ext uri="{FF2B5EF4-FFF2-40B4-BE49-F238E27FC236}">
                  <a16:creationId xmlns:a16="http://schemas.microsoft.com/office/drawing/2014/main" id="{C3472038-E0A1-4FB4-9925-FAD23BDF6361}"/>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172" name="Freeform 214">
              <a:extLst>
                <a:ext uri="{FF2B5EF4-FFF2-40B4-BE49-F238E27FC236}">
                  <a16:creationId xmlns:a16="http://schemas.microsoft.com/office/drawing/2014/main" id="{520AD3F4-21F9-4D63-B65F-D34A7ABE2D91}"/>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60" name="Group 215">
            <a:extLst>
              <a:ext uri="{FF2B5EF4-FFF2-40B4-BE49-F238E27FC236}">
                <a16:creationId xmlns:a16="http://schemas.microsoft.com/office/drawing/2014/main" id="{1AAE212B-E541-439F-BA89-FE14F797EC49}"/>
              </a:ext>
            </a:extLst>
          </p:cNvPr>
          <p:cNvGrpSpPr>
            <a:grpSpLocks/>
          </p:cNvGrpSpPr>
          <p:nvPr/>
        </p:nvGrpSpPr>
        <p:grpSpPr bwMode="auto">
          <a:xfrm>
            <a:off x="5794376" y="6070601"/>
            <a:ext cx="169863" cy="385763"/>
            <a:chOff x="2547" y="3824"/>
            <a:chExt cx="107" cy="243"/>
          </a:xfrm>
        </p:grpSpPr>
        <p:sp>
          <p:nvSpPr>
            <p:cNvPr id="36169" name="Rectangle 216">
              <a:extLst>
                <a:ext uri="{FF2B5EF4-FFF2-40B4-BE49-F238E27FC236}">
                  <a16:creationId xmlns:a16="http://schemas.microsoft.com/office/drawing/2014/main" id="{EDDCA774-0C8C-49FB-B704-996EC92E3934}"/>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170" name="Freeform 217">
              <a:extLst>
                <a:ext uri="{FF2B5EF4-FFF2-40B4-BE49-F238E27FC236}">
                  <a16:creationId xmlns:a16="http://schemas.microsoft.com/office/drawing/2014/main" id="{1E65E7A0-E03F-44D8-AC1A-B16FA88E7FFB}"/>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61" name="Group 218">
            <a:extLst>
              <a:ext uri="{FF2B5EF4-FFF2-40B4-BE49-F238E27FC236}">
                <a16:creationId xmlns:a16="http://schemas.microsoft.com/office/drawing/2014/main" id="{9B9EACA9-7904-4216-9DEB-93885C7FB3FE}"/>
              </a:ext>
            </a:extLst>
          </p:cNvPr>
          <p:cNvGrpSpPr>
            <a:grpSpLocks/>
          </p:cNvGrpSpPr>
          <p:nvPr/>
        </p:nvGrpSpPr>
        <p:grpSpPr bwMode="auto">
          <a:xfrm>
            <a:off x="6235701" y="1331914"/>
            <a:ext cx="169863" cy="542925"/>
            <a:chOff x="2968" y="839"/>
            <a:chExt cx="107" cy="342"/>
          </a:xfrm>
        </p:grpSpPr>
        <p:sp>
          <p:nvSpPr>
            <p:cNvPr id="36167" name="Freeform 219">
              <a:extLst>
                <a:ext uri="{FF2B5EF4-FFF2-40B4-BE49-F238E27FC236}">
                  <a16:creationId xmlns:a16="http://schemas.microsoft.com/office/drawing/2014/main" id="{D892A484-62B9-4CEC-9057-2E96151C0ACE}"/>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8" name="Freeform 220">
              <a:extLst>
                <a:ext uri="{FF2B5EF4-FFF2-40B4-BE49-F238E27FC236}">
                  <a16:creationId xmlns:a16="http://schemas.microsoft.com/office/drawing/2014/main" id="{D66D51BB-B90B-4DCA-A4BF-3ECA9CF7372F}"/>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62" name="Group 221">
            <a:extLst>
              <a:ext uri="{FF2B5EF4-FFF2-40B4-BE49-F238E27FC236}">
                <a16:creationId xmlns:a16="http://schemas.microsoft.com/office/drawing/2014/main" id="{23AD4C89-272C-46E2-8531-21D0236E6A34}"/>
              </a:ext>
            </a:extLst>
          </p:cNvPr>
          <p:cNvGrpSpPr>
            <a:grpSpLocks/>
          </p:cNvGrpSpPr>
          <p:nvPr/>
        </p:nvGrpSpPr>
        <p:grpSpPr bwMode="auto">
          <a:xfrm>
            <a:off x="5884863" y="1343025"/>
            <a:ext cx="169862" cy="508000"/>
            <a:chOff x="2747" y="846"/>
            <a:chExt cx="107" cy="320"/>
          </a:xfrm>
        </p:grpSpPr>
        <p:sp>
          <p:nvSpPr>
            <p:cNvPr id="36165" name="Rectangle 222">
              <a:extLst>
                <a:ext uri="{FF2B5EF4-FFF2-40B4-BE49-F238E27FC236}">
                  <a16:creationId xmlns:a16="http://schemas.microsoft.com/office/drawing/2014/main" id="{116D79D4-93DC-4F2D-A24C-75897ABC8E5C}"/>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166" name="Freeform 223">
              <a:extLst>
                <a:ext uri="{FF2B5EF4-FFF2-40B4-BE49-F238E27FC236}">
                  <a16:creationId xmlns:a16="http://schemas.microsoft.com/office/drawing/2014/main" id="{A277DC43-ED23-402C-8ECB-A56D3B6E999C}"/>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5863" name="Rectangle 224">
            <a:extLst>
              <a:ext uri="{FF2B5EF4-FFF2-40B4-BE49-F238E27FC236}">
                <a16:creationId xmlns:a16="http://schemas.microsoft.com/office/drawing/2014/main" id="{449020BD-C704-4EE2-8214-74B87F0EC0CF}"/>
              </a:ext>
            </a:extLst>
          </p:cNvPr>
          <p:cNvSpPr>
            <a:spLocks noChangeArrowheads="1"/>
          </p:cNvSpPr>
          <p:nvPr/>
        </p:nvSpPr>
        <p:spPr bwMode="auto">
          <a:xfrm>
            <a:off x="4513264" y="3525838"/>
            <a:ext cx="260007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intersticiální tekutina</a:t>
            </a:r>
            <a:endParaRPr lang="cs-CZ" altLang="cs-CZ" sz="2400">
              <a:latin typeface="Times New Roman" panose="02020603050405020304" pitchFamily="18" charset="0"/>
            </a:endParaRPr>
          </a:p>
        </p:txBody>
      </p:sp>
      <p:sp>
        <p:nvSpPr>
          <p:cNvPr id="35864" name="Rectangle 225">
            <a:extLst>
              <a:ext uri="{FF2B5EF4-FFF2-40B4-BE49-F238E27FC236}">
                <a16:creationId xmlns:a16="http://schemas.microsoft.com/office/drawing/2014/main" id="{0D8E9280-B541-4169-891F-55627AFD6A4D}"/>
              </a:ext>
            </a:extLst>
          </p:cNvPr>
          <p:cNvSpPr>
            <a:spLocks noChangeArrowheads="1"/>
          </p:cNvSpPr>
          <p:nvPr/>
        </p:nvSpPr>
        <p:spPr bwMode="auto">
          <a:xfrm>
            <a:off x="4164013" y="4991100"/>
            <a:ext cx="345447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intracelulární tekutina - ICT</a:t>
            </a:r>
            <a:endParaRPr lang="cs-CZ" altLang="cs-CZ" sz="2400">
              <a:latin typeface="Times New Roman" panose="02020603050405020304" pitchFamily="18" charset="0"/>
            </a:endParaRPr>
          </a:p>
        </p:txBody>
      </p:sp>
      <p:sp>
        <p:nvSpPr>
          <p:cNvPr id="35865" name="Rectangle 226">
            <a:extLst>
              <a:ext uri="{FF2B5EF4-FFF2-40B4-BE49-F238E27FC236}">
                <a16:creationId xmlns:a16="http://schemas.microsoft.com/office/drawing/2014/main" id="{DB19BF2C-EE6A-4B79-8994-330CC5CA7A78}"/>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866" name="Rectangle 227">
            <a:extLst>
              <a:ext uri="{FF2B5EF4-FFF2-40B4-BE49-F238E27FC236}">
                <a16:creationId xmlns:a16="http://schemas.microsoft.com/office/drawing/2014/main" id="{951804D5-64E3-4A7E-9389-3548720C921C}"/>
              </a:ext>
            </a:extLst>
          </p:cNvPr>
          <p:cNvSpPr>
            <a:spLocks noChangeArrowheads="1"/>
          </p:cNvSpPr>
          <p:nvPr/>
        </p:nvSpPr>
        <p:spPr bwMode="auto">
          <a:xfrm>
            <a:off x="5199064" y="6464300"/>
            <a:ext cx="1777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i="1">
                <a:solidFill>
                  <a:srgbClr val="000000"/>
                </a:solidFill>
                <a:latin typeface="Times New Roman" panose="02020603050405020304" pitchFamily="18" charset="0"/>
              </a:rPr>
              <a:t>Metabolismus</a:t>
            </a:r>
            <a:endParaRPr lang="cs-CZ" altLang="cs-CZ" sz="2400" b="1">
              <a:latin typeface="Times New Roman" panose="02020603050405020304" pitchFamily="18" charset="0"/>
            </a:endParaRPr>
          </a:p>
        </p:txBody>
      </p:sp>
      <p:sp>
        <p:nvSpPr>
          <p:cNvPr id="35867" name="Rectangle 228">
            <a:extLst>
              <a:ext uri="{FF2B5EF4-FFF2-40B4-BE49-F238E27FC236}">
                <a16:creationId xmlns:a16="http://schemas.microsoft.com/office/drawing/2014/main" id="{31A90314-AF98-4D0C-8423-1D7F4B8DA08F}"/>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868" name="Rectangle 229">
            <a:extLst>
              <a:ext uri="{FF2B5EF4-FFF2-40B4-BE49-F238E27FC236}">
                <a16:creationId xmlns:a16="http://schemas.microsoft.com/office/drawing/2014/main" id="{712109BF-65EA-4776-BFCA-69939F9FEBE6}"/>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869" name="Text Box 230">
            <a:extLst>
              <a:ext uri="{FF2B5EF4-FFF2-40B4-BE49-F238E27FC236}">
                <a16:creationId xmlns:a16="http://schemas.microsoft.com/office/drawing/2014/main" id="{70DC3A3D-7254-4F27-9977-F922EAB6C4F6}"/>
              </a:ext>
            </a:extLst>
          </p:cNvPr>
          <p:cNvSpPr txBox="1">
            <a:spLocks noChangeArrowheads="1"/>
          </p:cNvSpPr>
          <p:nvPr/>
        </p:nvSpPr>
        <p:spPr bwMode="auto">
          <a:xfrm>
            <a:off x="3919538" y="-114300"/>
            <a:ext cx="4171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i="1">
                <a:latin typeface="Times New Roman" panose="02020603050405020304" pitchFamily="18" charset="0"/>
              </a:rPr>
              <a:t>Vnější prostředí organismu</a:t>
            </a:r>
          </a:p>
        </p:txBody>
      </p:sp>
      <p:sp>
        <p:nvSpPr>
          <p:cNvPr id="35870" name="Rectangle 231">
            <a:extLst>
              <a:ext uri="{FF2B5EF4-FFF2-40B4-BE49-F238E27FC236}">
                <a16:creationId xmlns:a16="http://schemas.microsoft.com/office/drawing/2014/main" id="{7EF26191-B1D0-4982-83E6-D021793DBAAB}"/>
              </a:ext>
            </a:extLst>
          </p:cNvPr>
          <p:cNvSpPr>
            <a:spLocks noChangeArrowheads="1"/>
          </p:cNvSpPr>
          <p:nvPr/>
        </p:nvSpPr>
        <p:spPr bwMode="auto">
          <a:xfrm>
            <a:off x="5337175" y="1862138"/>
            <a:ext cx="1722438" cy="825500"/>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871" name="Rectangle 232">
            <a:extLst>
              <a:ext uri="{FF2B5EF4-FFF2-40B4-BE49-F238E27FC236}">
                <a16:creationId xmlns:a16="http://schemas.microsoft.com/office/drawing/2014/main" id="{2E2097F9-7DE9-4978-BF3E-7FD5489022D2}"/>
              </a:ext>
            </a:extLst>
          </p:cNvPr>
          <p:cNvSpPr>
            <a:spLocks noChangeArrowheads="1"/>
          </p:cNvSpPr>
          <p:nvPr/>
        </p:nvSpPr>
        <p:spPr bwMode="auto">
          <a:xfrm>
            <a:off x="5645151" y="2063750"/>
            <a:ext cx="88646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plazma</a:t>
            </a:r>
            <a:endParaRPr lang="cs-CZ" altLang="cs-CZ" sz="2400">
              <a:latin typeface="Times New Roman" panose="02020603050405020304" pitchFamily="18" charset="0"/>
            </a:endParaRPr>
          </a:p>
        </p:txBody>
      </p:sp>
      <p:sp>
        <p:nvSpPr>
          <p:cNvPr id="35872" name="Rectangle 233">
            <a:extLst>
              <a:ext uri="{FF2B5EF4-FFF2-40B4-BE49-F238E27FC236}">
                <a16:creationId xmlns:a16="http://schemas.microsoft.com/office/drawing/2014/main" id="{9B580364-7739-4AAD-8BA0-12FD6FAA3DF4}"/>
              </a:ext>
            </a:extLst>
          </p:cNvPr>
          <p:cNvSpPr>
            <a:spLocks noChangeArrowheads="1"/>
          </p:cNvSpPr>
          <p:nvPr/>
        </p:nvSpPr>
        <p:spPr bwMode="auto">
          <a:xfrm>
            <a:off x="7261226" y="1944688"/>
            <a:ext cx="95699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krvinky</a:t>
            </a:r>
            <a:endParaRPr lang="cs-CZ" altLang="cs-CZ" sz="2400">
              <a:latin typeface="Times New Roman" panose="02020603050405020304" pitchFamily="18" charset="0"/>
            </a:endParaRPr>
          </a:p>
        </p:txBody>
      </p:sp>
      <p:sp>
        <p:nvSpPr>
          <p:cNvPr id="35873" name="Rectangle 234">
            <a:extLst>
              <a:ext uri="{FF2B5EF4-FFF2-40B4-BE49-F238E27FC236}">
                <a16:creationId xmlns:a16="http://schemas.microsoft.com/office/drawing/2014/main" id="{F787FCF5-A7B4-426A-BA0E-3E988CA053DD}"/>
              </a:ext>
            </a:extLst>
          </p:cNvPr>
          <p:cNvSpPr>
            <a:spLocks noChangeArrowheads="1"/>
          </p:cNvSpPr>
          <p:nvPr/>
        </p:nvSpPr>
        <p:spPr bwMode="auto">
          <a:xfrm>
            <a:off x="7261225" y="2305051"/>
            <a:ext cx="12636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a:solidFill>
                  <a:srgbClr val="000000"/>
                </a:solidFill>
                <a:latin typeface="Times New Roman" panose="02020603050405020304" pitchFamily="18" charset="0"/>
              </a:rPr>
              <a:t>(součást ICT)</a:t>
            </a:r>
            <a:endParaRPr lang="cs-CZ" altLang="cs-CZ" sz="1800">
              <a:latin typeface="Times New Roman" panose="02020603050405020304" pitchFamily="18" charset="0"/>
            </a:endParaRPr>
          </a:p>
        </p:txBody>
      </p:sp>
      <p:sp>
        <p:nvSpPr>
          <p:cNvPr id="35874" name="Rectangle 235">
            <a:extLst>
              <a:ext uri="{FF2B5EF4-FFF2-40B4-BE49-F238E27FC236}">
                <a16:creationId xmlns:a16="http://schemas.microsoft.com/office/drawing/2014/main" id="{B29F4F0B-0CC5-4C8D-BF54-41BB32FA9844}"/>
              </a:ext>
            </a:extLst>
          </p:cNvPr>
          <p:cNvSpPr>
            <a:spLocks noChangeArrowheads="1"/>
          </p:cNvSpPr>
          <p:nvPr/>
        </p:nvSpPr>
        <p:spPr bwMode="auto">
          <a:xfrm>
            <a:off x="5330825" y="1866900"/>
            <a:ext cx="3233738" cy="831850"/>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875" name="Line 236">
            <a:extLst>
              <a:ext uri="{FF2B5EF4-FFF2-40B4-BE49-F238E27FC236}">
                <a16:creationId xmlns:a16="http://schemas.microsoft.com/office/drawing/2014/main" id="{79C06EFC-A7CC-4D76-A836-E08F066C6635}"/>
              </a:ext>
            </a:extLst>
          </p:cNvPr>
          <p:cNvSpPr>
            <a:spLocks noChangeShapeType="1"/>
          </p:cNvSpPr>
          <p:nvPr/>
        </p:nvSpPr>
        <p:spPr bwMode="auto">
          <a:xfrm flipV="1">
            <a:off x="6907214" y="2413000"/>
            <a:ext cx="339725" cy="127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35876" name="Rectangle 237">
            <a:extLst>
              <a:ext uri="{FF2B5EF4-FFF2-40B4-BE49-F238E27FC236}">
                <a16:creationId xmlns:a16="http://schemas.microsoft.com/office/drawing/2014/main" id="{7ADBE9AF-11C6-4617-860C-9312AB840956}"/>
              </a:ext>
            </a:extLst>
          </p:cNvPr>
          <p:cNvSpPr>
            <a:spLocks noChangeArrowheads="1"/>
          </p:cNvSpPr>
          <p:nvPr/>
        </p:nvSpPr>
        <p:spPr bwMode="auto">
          <a:xfrm>
            <a:off x="6240463" y="27765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Kapiláry</a:t>
            </a:r>
            <a:endParaRPr lang="cs-CZ" altLang="cs-CZ" sz="2400">
              <a:latin typeface="Times New Roman" panose="02020603050405020304" pitchFamily="18" charset="0"/>
            </a:endParaRPr>
          </a:p>
        </p:txBody>
      </p:sp>
      <p:sp>
        <p:nvSpPr>
          <p:cNvPr id="35877" name="Rectangle 238">
            <a:extLst>
              <a:ext uri="{FF2B5EF4-FFF2-40B4-BE49-F238E27FC236}">
                <a16:creationId xmlns:a16="http://schemas.microsoft.com/office/drawing/2014/main" id="{2A541762-5AA5-4371-B30E-DC7AB161A900}"/>
              </a:ext>
            </a:extLst>
          </p:cNvPr>
          <p:cNvSpPr>
            <a:spLocks noChangeArrowheads="1"/>
          </p:cNvSpPr>
          <p:nvPr/>
        </p:nvSpPr>
        <p:spPr bwMode="auto">
          <a:xfrm>
            <a:off x="3000375" y="2205038"/>
            <a:ext cx="1727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Lymfa</a:t>
            </a:r>
            <a:endParaRPr lang="cs-CZ" altLang="cs-CZ" sz="2400">
              <a:latin typeface="Times New Roman" panose="02020603050405020304" pitchFamily="18" charset="0"/>
            </a:endParaRPr>
          </a:p>
        </p:txBody>
      </p:sp>
      <p:sp>
        <p:nvSpPr>
          <p:cNvPr id="35878" name="Freeform 239">
            <a:extLst>
              <a:ext uri="{FF2B5EF4-FFF2-40B4-BE49-F238E27FC236}">
                <a16:creationId xmlns:a16="http://schemas.microsoft.com/office/drawing/2014/main" id="{589FF812-5597-4102-82B1-00468019D4E7}"/>
              </a:ext>
            </a:extLst>
          </p:cNvPr>
          <p:cNvSpPr>
            <a:spLocks/>
          </p:cNvSpPr>
          <p:nvPr/>
        </p:nvSpPr>
        <p:spPr bwMode="auto">
          <a:xfrm>
            <a:off x="2757489" y="2432050"/>
            <a:ext cx="2541587" cy="1303338"/>
          </a:xfrm>
          <a:custGeom>
            <a:avLst/>
            <a:gdLst>
              <a:gd name="T0" fmla="*/ 2147483646 w 1601"/>
              <a:gd name="T1" fmla="*/ 2147483646 h 821"/>
              <a:gd name="T2" fmla="*/ 2147483646 w 1601"/>
              <a:gd name="T3" fmla="*/ 2147483646 h 821"/>
              <a:gd name="T4" fmla="*/ 2147483646 w 1601"/>
              <a:gd name="T5" fmla="*/ 2147483646 h 821"/>
              <a:gd name="T6" fmla="*/ 0 60000 65536"/>
              <a:gd name="T7" fmla="*/ 0 60000 65536"/>
              <a:gd name="T8" fmla="*/ 0 60000 65536"/>
              <a:gd name="T9" fmla="*/ 0 w 1601"/>
              <a:gd name="T10" fmla="*/ 0 h 821"/>
              <a:gd name="T11" fmla="*/ 1601 w 1601"/>
              <a:gd name="T12" fmla="*/ 821 h 821"/>
            </a:gdLst>
            <a:ahLst/>
            <a:cxnLst>
              <a:cxn ang="T6">
                <a:pos x="T0" y="T1"/>
              </a:cxn>
              <a:cxn ang="T7">
                <a:pos x="T2" y="T3"/>
              </a:cxn>
              <a:cxn ang="T8">
                <a:pos x="T4" y="T5"/>
              </a:cxn>
            </a:cxnLst>
            <a:rect l="T9" t="T10" r="T11" b="T12"/>
            <a:pathLst>
              <a:path w="1601" h="821">
                <a:moveTo>
                  <a:pt x="925" y="821"/>
                </a:moveTo>
                <a:cubicBezTo>
                  <a:pt x="790" y="723"/>
                  <a:pt x="0" y="366"/>
                  <a:pt x="113" y="233"/>
                </a:cubicBezTo>
                <a:cubicBezTo>
                  <a:pt x="125" y="0"/>
                  <a:pt x="1291" y="68"/>
                  <a:pt x="1601" y="24"/>
                </a:cubicBezTo>
              </a:path>
            </a:pathLst>
          </a:custGeom>
          <a:noFill/>
          <a:ln w="952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879" name="Line 240">
            <a:extLst>
              <a:ext uri="{FF2B5EF4-FFF2-40B4-BE49-F238E27FC236}">
                <a16:creationId xmlns:a16="http://schemas.microsoft.com/office/drawing/2014/main" id="{5CFDDEC9-F8C7-4229-A37E-B6E830D930F0}"/>
              </a:ext>
            </a:extLst>
          </p:cNvPr>
          <p:cNvSpPr>
            <a:spLocks noChangeShapeType="1"/>
          </p:cNvSpPr>
          <p:nvPr/>
        </p:nvSpPr>
        <p:spPr bwMode="auto">
          <a:xfrm flipV="1">
            <a:off x="6964363" y="2293938"/>
            <a:ext cx="328612" cy="127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nvGrpSpPr>
          <p:cNvPr id="35880" name="Group 241">
            <a:extLst>
              <a:ext uri="{FF2B5EF4-FFF2-40B4-BE49-F238E27FC236}">
                <a16:creationId xmlns:a16="http://schemas.microsoft.com/office/drawing/2014/main" id="{1DE78F25-1807-4D77-87A1-BAA446E1242E}"/>
              </a:ext>
            </a:extLst>
          </p:cNvPr>
          <p:cNvGrpSpPr>
            <a:grpSpLocks/>
          </p:cNvGrpSpPr>
          <p:nvPr/>
        </p:nvGrpSpPr>
        <p:grpSpPr bwMode="auto">
          <a:xfrm>
            <a:off x="8886826" y="4138614"/>
            <a:ext cx="169863" cy="447675"/>
            <a:chOff x="4638" y="2607"/>
            <a:chExt cx="107" cy="282"/>
          </a:xfrm>
        </p:grpSpPr>
        <p:sp>
          <p:nvSpPr>
            <p:cNvPr id="36163" name="Rectangle 242">
              <a:extLst>
                <a:ext uri="{FF2B5EF4-FFF2-40B4-BE49-F238E27FC236}">
                  <a16:creationId xmlns:a16="http://schemas.microsoft.com/office/drawing/2014/main" id="{A032442B-7BCC-4E8E-8225-F8E120C5B0A4}"/>
                </a:ext>
              </a:extLst>
            </p:cNvPr>
            <p:cNvSpPr>
              <a:spLocks noChangeArrowheads="1"/>
            </p:cNvSpPr>
            <p:nvPr/>
          </p:nvSpPr>
          <p:spPr bwMode="auto">
            <a:xfrm>
              <a:off x="4679" y="2712"/>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164" name="Freeform 243">
              <a:extLst>
                <a:ext uri="{FF2B5EF4-FFF2-40B4-BE49-F238E27FC236}">
                  <a16:creationId xmlns:a16="http://schemas.microsoft.com/office/drawing/2014/main" id="{90F3A436-182A-42E7-8DFD-D950AC9DAE0C}"/>
                </a:ext>
              </a:extLst>
            </p:cNvPr>
            <p:cNvSpPr>
              <a:spLocks/>
            </p:cNvSpPr>
            <p:nvPr/>
          </p:nvSpPr>
          <p:spPr bwMode="auto">
            <a:xfrm>
              <a:off x="4638" y="2607"/>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81" name="Group 244">
            <a:extLst>
              <a:ext uri="{FF2B5EF4-FFF2-40B4-BE49-F238E27FC236}">
                <a16:creationId xmlns:a16="http://schemas.microsoft.com/office/drawing/2014/main" id="{566D5A6A-2806-4323-8183-911ED6F6E8E1}"/>
              </a:ext>
            </a:extLst>
          </p:cNvPr>
          <p:cNvGrpSpPr>
            <a:grpSpLocks/>
          </p:cNvGrpSpPr>
          <p:nvPr/>
        </p:nvGrpSpPr>
        <p:grpSpPr bwMode="auto">
          <a:xfrm>
            <a:off x="8432801" y="4159250"/>
            <a:ext cx="169863" cy="420688"/>
            <a:chOff x="4352" y="2620"/>
            <a:chExt cx="107" cy="265"/>
          </a:xfrm>
        </p:grpSpPr>
        <p:sp>
          <p:nvSpPr>
            <p:cNvPr id="36161" name="Rectangle 245">
              <a:extLst>
                <a:ext uri="{FF2B5EF4-FFF2-40B4-BE49-F238E27FC236}">
                  <a16:creationId xmlns:a16="http://schemas.microsoft.com/office/drawing/2014/main" id="{4353D922-663E-4529-BD6A-57CFCC7BA31A}"/>
                </a:ext>
              </a:extLst>
            </p:cNvPr>
            <p:cNvSpPr>
              <a:spLocks noChangeArrowheads="1"/>
            </p:cNvSpPr>
            <p:nvPr/>
          </p:nvSpPr>
          <p:spPr bwMode="auto">
            <a:xfrm>
              <a:off x="4394" y="2620"/>
              <a:ext cx="24" cy="16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162" name="Freeform 246">
              <a:extLst>
                <a:ext uri="{FF2B5EF4-FFF2-40B4-BE49-F238E27FC236}">
                  <a16:creationId xmlns:a16="http://schemas.microsoft.com/office/drawing/2014/main" id="{0F450B20-B1DE-4C78-AFD3-1A4C1AB5B317}"/>
                </a:ext>
              </a:extLst>
            </p:cNvPr>
            <p:cNvSpPr>
              <a:spLocks/>
            </p:cNvSpPr>
            <p:nvPr/>
          </p:nvSpPr>
          <p:spPr bwMode="auto">
            <a:xfrm>
              <a:off x="4352" y="2778"/>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5882" name="Rectangle 247">
            <a:extLst>
              <a:ext uri="{FF2B5EF4-FFF2-40B4-BE49-F238E27FC236}">
                <a16:creationId xmlns:a16="http://schemas.microsoft.com/office/drawing/2014/main" id="{50850C91-F3BF-4835-98E8-9A2137BF0CD2}"/>
              </a:ext>
            </a:extLst>
          </p:cNvPr>
          <p:cNvSpPr>
            <a:spLocks noChangeArrowheads="1"/>
          </p:cNvSpPr>
          <p:nvPr/>
        </p:nvSpPr>
        <p:spPr bwMode="auto">
          <a:xfrm>
            <a:off x="7824788" y="3200400"/>
            <a:ext cx="2798762" cy="960438"/>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883" name="Rectangle 248">
            <a:extLst>
              <a:ext uri="{FF2B5EF4-FFF2-40B4-BE49-F238E27FC236}">
                <a16:creationId xmlns:a16="http://schemas.microsoft.com/office/drawing/2014/main" id="{14FFF570-D634-455D-81D6-5CDC0358BFE9}"/>
              </a:ext>
            </a:extLst>
          </p:cNvPr>
          <p:cNvSpPr>
            <a:spLocks noChangeArrowheads="1"/>
          </p:cNvSpPr>
          <p:nvPr/>
        </p:nvSpPr>
        <p:spPr bwMode="auto">
          <a:xfrm>
            <a:off x="7866064" y="3529013"/>
            <a:ext cx="16719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transcelulární</a:t>
            </a:r>
            <a:endParaRPr lang="cs-CZ" altLang="cs-CZ" sz="2400">
              <a:latin typeface="Times New Roman" panose="02020603050405020304" pitchFamily="18" charset="0"/>
            </a:endParaRPr>
          </a:p>
        </p:txBody>
      </p:sp>
      <p:sp>
        <p:nvSpPr>
          <p:cNvPr id="35884" name="Rectangle 249">
            <a:extLst>
              <a:ext uri="{FF2B5EF4-FFF2-40B4-BE49-F238E27FC236}">
                <a16:creationId xmlns:a16="http://schemas.microsoft.com/office/drawing/2014/main" id="{6501C7ED-E275-4DB5-95DA-13D713D1FFB1}"/>
              </a:ext>
            </a:extLst>
          </p:cNvPr>
          <p:cNvSpPr>
            <a:spLocks noChangeArrowheads="1"/>
          </p:cNvSpPr>
          <p:nvPr/>
        </p:nvSpPr>
        <p:spPr bwMode="auto">
          <a:xfrm>
            <a:off x="9521826" y="3529013"/>
            <a:ext cx="106599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 tekutina</a:t>
            </a:r>
            <a:endParaRPr lang="cs-CZ" altLang="cs-CZ" sz="2400">
              <a:latin typeface="Times New Roman" panose="02020603050405020304" pitchFamily="18" charset="0"/>
            </a:endParaRPr>
          </a:p>
        </p:txBody>
      </p:sp>
      <p:sp>
        <p:nvSpPr>
          <p:cNvPr id="35885" name="Line 250">
            <a:extLst>
              <a:ext uri="{FF2B5EF4-FFF2-40B4-BE49-F238E27FC236}">
                <a16:creationId xmlns:a16="http://schemas.microsoft.com/office/drawing/2014/main" id="{3D560DA2-0E32-4F96-B9E1-B46127C8A264}"/>
              </a:ext>
            </a:extLst>
          </p:cNvPr>
          <p:cNvSpPr>
            <a:spLocks noChangeShapeType="1"/>
          </p:cNvSpPr>
          <p:nvPr/>
        </p:nvSpPr>
        <p:spPr bwMode="auto">
          <a:xfrm flipV="1">
            <a:off x="6888163" y="2997200"/>
            <a:ext cx="647700" cy="4318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35886" name="Line 251">
            <a:extLst>
              <a:ext uri="{FF2B5EF4-FFF2-40B4-BE49-F238E27FC236}">
                <a16:creationId xmlns:a16="http://schemas.microsoft.com/office/drawing/2014/main" id="{9FFD2B25-2FE4-40A4-81C4-3E0B1BF8A501}"/>
              </a:ext>
            </a:extLst>
          </p:cNvPr>
          <p:cNvSpPr>
            <a:spLocks noChangeShapeType="1"/>
          </p:cNvSpPr>
          <p:nvPr/>
        </p:nvSpPr>
        <p:spPr bwMode="auto">
          <a:xfrm>
            <a:off x="6672264" y="2563813"/>
            <a:ext cx="790575" cy="36036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35887" name="Rectangle 252">
            <a:extLst>
              <a:ext uri="{FF2B5EF4-FFF2-40B4-BE49-F238E27FC236}">
                <a16:creationId xmlns:a16="http://schemas.microsoft.com/office/drawing/2014/main" id="{3353E317-6366-4BD3-B829-0C6992F0CE9E}"/>
              </a:ext>
            </a:extLst>
          </p:cNvPr>
          <p:cNvSpPr>
            <a:spLocks noChangeArrowheads="1"/>
          </p:cNvSpPr>
          <p:nvPr/>
        </p:nvSpPr>
        <p:spPr bwMode="auto">
          <a:xfrm>
            <a:off x="7464426" y="2684463"/>
            <a:ext cx="2962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a:solidFill>
                  <a:srgbClr val="000000"/>
                </a:solidFill>
                <a:latin typeface="Times New Roman" panose="02020603050405020304" pitchFamily="18" charset="0"/>
              </a:rPr>
              <a:t>Extracelulární tekutina</a:t>
            </a:r>
          </a:p>
        </p:txBody>
      </p:sp>
      <p:grpSp>
        <p:nvGrpSpPr>
          <p:cNvPr id="35888" name="Group 253">
            <a:extLst>
              <a:ext uri="{FF2B5EF4-FFF2-40B4-BE49-F238E27FC236}">
                <a16:creationId xmlns:a16="http://schemas.microsoft.com/office/drawing/2014/main" id="{718DB572-55D8-42FF-8D21-DE4E054BDD32}"/>
              </a:ext>
            </a:extLst>
          </p:cNvPr>
          <p:cNvGrpSpPr>
            <a:grpSpLocks/>
          </p:cNvGrpSpPr>
          <p:nvPr/>
        </p:nvGrpSpPr>
        <p:grpSpPr bwMode="auto">
          <a:xfrm>
            <a:off x="5476875" y="477839"/>
            <a:ext cx="1333500" cy="993775"/>
            <a:chOff x="2512" y="300"/>
            <a:chExt cx="840" cy="626"/>
          </a:xfrm>
        </p:grpSpPr>
        <p:grpSp>
          <p:nvGrpSpPr>
            <p:cNvPr id="35968" name="Group 254">
              <a:extLst>
                <a:ext uri="{FF2B5EF4-FFF2-40B4-BE49-F238E27FC236}">
                  <a16:creationId xmlns:a16="http://schemas.microsoft.com/office/drawing/2014/main" id="{46FD75FD-C764-4BCA-860A-1852B91B6B2D}"/>
                </a:ext>
              </a:extLst>
            </p:cNvPr>
            <p:cNvGrpSpPr>
              <a:grpSpLocks/>
            </p:cNvGrpSpPr>
            <p:nvPr/>
          </p:nvGrpSpPr>
          <p:grpSpPr bwMode="auto">
            <a:xfrm>
              <a:off x="2512" y="300"/>
              <a:ext cx="840" cy="626"/>
              <a:chOff x="2512" y="300"/>
              <a:chExt cx="840" cy="626"/>
            </a:xfrm>
          </p:grpSpPr>
          <p:grpSp>
            <p:nvGrpSpPr>
              <p:cNvPr id="36109" name="Group 255">
                <a:extLst>
                  <a:ext uri="{FF2B5EF4-FFF2-40B4-BE49-F238E27FC236}">
                    <a16:creationId xmlns:a16="http://schemas.microsoft.com/office/drawing/2014/main" id="{4384E41A-421D-4014-A968-EDF883BBA899}"/>
                  </a:ext>
                </a:extLst>
              </p:cNvPr>
              <p:cNvGrpSpPr>
                <a:grpSpLocks/>
              </p:cNvGrpSpPr>
              <p:nvPr/>
            </p:nvGrpSpPr>
            <p:grpSpPr bwMode="auto">
              <a:xfrm>
                <a:off x="2512" y="300"/>
                <a:ext cx="840" cy="626"/>
                <a:chOff x="2512" y="300"/>
                <a:chExt cx="840" cy="626"/>
              </a:xfrm>
            </p:grpSpPr>
            <p:grpSp>
              <p:nvGrpSpPr>
                <p:cNvPr id="36147" name="Group 256">
                  <a:extLst>
                    <a:ext uri="{FF2B5EF4-FFF2-40B4-BE49-F238E27FC236}">
                      <a16:creationId xmlns:a16="http://schemas.microsoft.com/office/drawing/2014/main" id="{48F8447D-CFF5-4B68-AB43-38681B579388}"/>
                    </a:ext>
                  </a:extLst>
                </p:cNvPr>
                <p:cNvGrpSpPr>
                  <a:grpSpLocks/>
                </p:cNvGrpSpPr>
                <p:nvPr/>
              </p:nvGrpSpPr>
              <p:grpSpPr bwMode="auto">
                <a:xfrm>
                  <a:off x="2512" y="302"/>
                  <a:ext cx="383" cy="624"/>
                  <a:chOff x="2512" y="302"/>
                  <a:chExt cx="383" cy="624"/>
                </a:xfrm>
              </p:grpSpPr>
              <p:grpSp>
                <p:nvGrpSpPr>
                  <p:cNvPr id="36155" name="Group 257">
                    <a:extLst>
                      <a:ext uri="{FF2B5EF4-FFF2-40B4-BE49-F238E27FC236}">
                        <a16:creationId xmlns:a16="http://schemas.microsoft.com/office/drawing/2014/main" id="{ACD118B1-EAAF-45BA-83D7-83BA6E53EBF2}"/>
                      </a:ext>
                    </a:extLst>
                  </p:cNvPr>
                  <p:cNvGrpSpPr>
                    <a:grpSpLocks/>
                  </p:cNvGrpSpPr>
                  <p:nvPr/>
                </p:nvGrpSpPr>
                <p:grpSpPr bwMode="auto">
                  <a:xfrm>
                    <a:off x="2512" y="302"/>
                    <a:ext cx="383" cy="624"/>
                    <a:chOff x="2512" y="302"/>
                    <a:chExt cx="383" cy="624"/>
                  </a:xfrm>
                </p:grpSpPr>
                <p:sp>
                  <p:nvSpPr>
                    <p:cNvPr id="36157" name="Freeform 258">
                      <a:extLst>
                        <a:ext uri="{FF2B5EF4-FFF2-40B4-BE49-F238E27FC236}">
                          <a16:creationId xmlns:a16="http://schemas.microsoft.com/office/drawing/2014/main" id="{A780F06C-AE82-421D-83B5-B16D25867F80}"/>
                        </a:ext>
                      </a:extLst>
                    </p:cNvPr>
                    <p:cNvSpPr>
                      <a:spLocks/>
                    </p:cNvSpPr>
                    <p:nvPr/>
                  </p:nvSpPr>
                  <p:spPr bwMode="auto">
                    <a:xfrm>
                      <a:off x="2512" y="302"/>
                      <a:ext cx="383" cy="623"/>
                    </a:xfrm>
                    <a:custGeom>
                      <a:avLst/>
                      <a:gdLst>
                        <a:gd name="T0" fmla="*/ 0 w 1532"/>
                        <a:gd name="T1" fmla="*/ 0 h 2491"/>
                        <a:gd name="T2" fmla="*/ 0 w 1532"/>
                        <a:gd name="T3" fmla="*/ 0 h 2491"/>
                        <a:gd name="T4" fmla="*/ 0 w 1532"/>
                        <a:gd name="T5" fmla="*/ 0 h 2491"/>
                        <a:gd name="T6" fmla="*/ 0 w 1532"/>
                        <a:gd name="T7" fmla="*/ 0 h 2491"/>
                        <a:gd name="T8" fmla="*/ 0 w 1532"/>
                        <a:gd name="T9" fmla="*/ 0 h 2491"/>
                        <a:gd name="T10" fmla="*/ 0 w 1532"/>
                        <a:gd name="T11" fmla="*/ 0 h 2491"/>
                        <a:gd name="T12" fmla="*/ 0 w 1532"/>
                        <a:gd name="T13" fmla="*/ 0 h 2491"/>
                        <a:gd name="T14" fmla="*/ 0 w 1532"/>
                        <a:gd name="T15" fmla="*/ 0 h 2491"/>
                        <a:gd name="T16" fmla="*/ 0 w 1532"/>
                        <a:gd name="T17" fmla="*/ 0 h 2491"/>
                        <a:gd name="T18" fmla="*/ 0 w 1532"/>
                        <a:gd name="T19" fmla="*/ 0 h 2491"/>
                        <a:gd name="T20" fmla="*/ 0 w 1532"/>
                        <a:gd name="T21" fmla="*/ 0 h 2491"/>
                        <a:gd name="T22" fmla="*/ 0 w 1532"/>
                        <a:gd name="T23" fmla="*/ 1 h 2491"/>
                        <a:gd name="T24" fmla="*/ 0 w 1532"/>
                        <a:gd name="T25" fmla="*/ 1 h 2491"/>
                        <a:gd name="T26" fmla="*/ 0 w 1532"/>
                        <a:gd name="T27" fmla="*/ 1 h 2491"/>
                        <a:gd name="T28" fmla="*/ 0 w 1532"/>
                        <a:gd name="T29" fmla="*/ 1 h 2491"/>
                        <a:gd name="T30" fmla="*/ 0 w 1532"/>
                        <a:gd name="T31" fmla="*/ 1 h 2491"/>
                        <a:gd name="T32" fmla="*/ 0 w 1532"/>
                        <a:gd name="T33" fmla="*/ 1 h 2491"/>
                        <a:gd name="T34" fmla="*/ 0 w 1532"/>
                        <a:gd name="T35" fmla="*/ 1 h 2491"/>
                        <a:gd name="T36" fmla="*/ 0 w 1532"/>
                        <a:gd name="T37" fmla="*/ 1 h 2491"/>
                        <a:gd name="T38" fmla="*/ 0 w 1532"/>
                        <a:gd name="T39" fmla="*/ 1 h 2491"/>
                        <a:gd name="T40" fmla="*/ 0 w 1532"/>
                        <a:gd name="T41" fmla="*/ 1 h 2491"/>
                        <a:gd name="T42" fmla="*/ 0 w 1532"/>
                        <a:gd name="T43" fmla="*/ 1 h 2491"/>
                        <a:gd name="T44" fmla="*/ 0 w 1532"/>
                        <a:gd name="T45" fmla="*/ 1 h 2491"/>
                        <a:gd name="T46" fmla="*/ 0 w 1532"/>
                        <a:gd name="T47" fmla="*/ 1 h 2491"/>
                        <a:gd name="T48" fmla="*/ 0 w 1532"/>
                        <a:gd name="T49" fmla="*/ 1 h 2491"/>
                        <a:gd name="T50" fmla="*/ 1 w 1532"/>
                        <a:gd name="T51" fmla="*/ 1 h 2491"/>
                        <a:gd name="T52" fmla="*/ 1 w 1532"/>
                        <a:gd name="T53" fmla="*/ 1 h 2491"/>
                        <a:gd name="T54" fmla="*/ 1 w 1532"/>
                        <a:gd name="T55" fmla="*/ 1 h 2491"/>
                        <a:gd name="T56" fmla="*/ 1 w 1532"/>
                        <a:gd name="T57" fmla="*/ 1 h 2491"/>
                        <a:gd name="T58" fmla="*/ 1 w 1532"/>
                        <a:gd name="T59" fmla="*/ 1 h 2491"/>
                        <a:gd name="T60" fmla="*/ 1 w 1532"/>
                        <a:gd name="T61" fmla="*/ 0 h 2491"/>
                        <a:gd name="T62" fmla="*/ 1 w 1532"/>
                        <a:gd name="T63" fmla="*/ 0 h 2491"/>
                        <a:gd name="T64" fmla="*/ 1 w 1532"/>
                        <a:gd name="T65" fmla="*/ 0 h 2491"/>
                        <a:gd name="T66" fmla="*/ 0 w 1532"/>
                        <a:gd name="T67" fmla="*/ 0 h 2491"/>
                        <a:gd name="T68" fmla="*/ 0 w 1532"/>
                        <a:gd name="T69" fmla="*/ 0 h 2491"/>
                        <a:gd name="T70" fmla="*/ 0 w 1532"/>
                        <a:gd name="T71" fmla="*/ 0 h 2491"/>
                        <a:gd name="T72" fmla="*/ 0 w 1532"/>
                        <a:gd name="T73" fmla="*/ 0 h 2491"/>
                        <a:gd name="T74" fmla="*/ 0 w 1532"/>
                        <a:gd name="T75" fmla="*/ 0 h 24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2"/>
                        <a:gd name="T115" fmla="*/ 0 h 2491"/>
                        <a:gd name="T116" fmla="*/ 1532 w 1532"/>
                        <a:gd name="T117" fmla="*/ 2491 h 24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2" h="2491">
                          <a:moveTo>
                            <a:pt x="1278" y="127"/>
                          </a:moveTo>
                          <a:lnTo>
                            <a:pt x="1247" y="85"/>
                          </a:lnTo>
                          <a:lnTo>
                            <a:pt x="1197" y="48"/>
                          </a:lnTo>
                          <a:lnTo>
                            <a:pt x="1143" y="25"/>
                          </a:lnTo>
                          <a:lnTo>
                            <a:pt x="1090" y="9"/>
                          </a:lnTo>
                          <a:lnTo>
                            <a:pt x="1017" y="0"/>
                          </a:lnTo>
                          <a:lnTo>
                            <a:pt x="960" y="7"/>
                          </a:lnTo>
                          <a:lnTo>
                            <a:pt x="897" y="21"/>
                          </a:lnTo>
                          <a:lnTo>
                            <a:pt x="833" y="45"/>
                          </a:lnTo>
                          <a:lnTo>
                            <a:pt x="785" y="75"/>
                          </a:lnTo>
                          <a:lnTo>
                            <a:pt x="733" y="121"/>
                          </a:lnTo>
                          <a:lnTo>
                            <a:pt x="641" y="220"/>
                          </a:lnTo>
                          <a:lnTo>
                            <a:pt x="563" y="312"/>
                          </a:lnTo>
                          <a:lnTo>
                            <a:pt x="487" y="419"/>
                          </a:lnTo>
                          <a:lnTo>
                            <a:pt x="413" y="540"/>
                          </a:lnTo>
                          <a:lnTo>
                            <a:pt x="356" y="652"/>
                          </a:lnTo>
                          <a:lnTo>
                            <a:pt x="308" y="758"/>
                          </a:lnTo>
                          <a:lnTo>
                            <a:pt x="273" y="852"/>
                          </a:lnTo>
                          <a:lnTo>
                            <a:pt x="247" y="946"/>
                          </a:lnTo>
                          <a:lnTo>
                            <a:pt x="216" y="1043"/>
                          </a:lnTo>
                          <a:lnTo>
                            <a:pt x="184" y="1132"/>
                          </a:lnTo>
                          <a:lnTo>
                            <a:pt x="131" y="1286"/>
                          </a:lnTo>
                          <a:lnTo>
                            <a:pt x="74" y="1414"/>
                          </a:lnTo>
                          <a:lnTo>
                            <a:pt x="45" y="1485"/>
                          </a:lnTo>
                          <a:lnTo>
                            <a:pt x="25" y="1572"/>
                          </a:lnTo>
                          <a:lnTo>
                            <a:pt x="10" y="1677"/>
                          </a:lnTo>
                          <a:lnTo>
                            <a:pt x="0" y="1792"/>
                          </a:lnTo>
                          <a:lnTo>
                            <a:pt x="2" y="1902"/>
                          </a:lnTo>
                          <a:lnTo>
                            <a:pt x="24" y="2166"/>
                          </a:lnTo>
                          <a:lnTo>
                            <a:pt x="45" y="2322"/>
                          </a:lnTo>
                          <a:lnTo>
                            <a:pt x="56" y="2363"/>
                          </a:lnTo>
                          <a:lnTo>
                            <a:pt x="74" y="2400"/>
                          </a:lnTo>
                          <a:lnTo>
                            <a:pt x="96" y="2430"/>
                          </a:lnTo>
                          <a:lnTo>
                            <a:pt x="120" y="2451"/>
                          </a:lnTo>
                          <a:lnTo>
                            <a:pt x="146" y="2469"/>
                          </a:lnTo>
                          <a:lnTo>
                            <a:pt x="184" y="2481"/>
                          </a:lnTo>
                          <a:lnTo>
                            <a:pt x="228" y="2488"/>
                          </a:lnTo>
                          <a:lnTo>
                            <a:pt x="274" y="2491"/>
                          </a:lnTo>
                          <a:lnTo>
                            <a:pt x="333" y="2484"/>
                          </a:lnTo>
                          <a:lnTo>
                            <a:pt x="393" y="2469"/>
                          </a:lnTo>
                          <a:lnTo>
                            <a:pt x="520" y="2429"/>
                          </a:lnTo>
                          <a:lnTo>
                            <a:pt x="670" y="2379"/>
                          </a:lnTo>
                          <a:lnTo>
                            <a:pt x="741" y="2393"/>
                          </a:lnTo>
                          <a:lnTo>
                            <a:pt x="786" y="2399"/>
                          </a:lnTo>
                          <a:lnTo>
                            <a:pt x="840" y="2393"/>
                          </a:lnTo>
                          <a:lnTo>
                            <a:pt x="947" y="2372"/>
                          </a:lnTo>
                          <a:lnTo>
                            <a:pt x="1081" y="2337"/>
                          </a:lnTo>
                          <a:lnTo>
                            <a:pt x="1202" y="2301"/>
                          </a:lnTo>
                          <a:lnTo>
                            <a:pt x="1281" y="2273"/>
                          </a:lnTo>
                          <a:lnTo>
                            <a:pt x="1326" y="2253"/>
                          </a:lnTo>
                          <a:lnTo>
                            <a:pt x="1368" y="2226"/>
                          </a:lnTo>
                          <a:lnTo>
                            <a:pt x="1403" y="2185"/>
                          </a:lnTo>
                          <a:lnTo>
                            <a:pt x="1429" y="2138"/>
                          </a:lnTo>
                          <a:lnTo>
                            <a:pt x="1452" y="2082"/>
                          </a:lnTo>
                          <a:lnTo>
                            <a:pt x="1472" y="2024"/>
                          </a:lnTo>
                          <a:lnTo>
                            <a:pt x="1493" y="1931"/>
                          </a:lnTo>
                          <a:lnTo>
                            <a:pt x="1505" y="1858"/>
                          </a:lnTo>
                          <a:lnTo>
                            <a:pt x="1515" y="1784"/>
                          </a:lnTo>
                          <a:lnTo>
                            <a:pt x="1529" y="1669"/>
                          </a:lnTo>
                          <a:lnTo>
                            <a:pt x="1532" y="1593"/>
                          </a:lnTo>
                          <a:lnTo>
                            <a:pt x="1522" y="1491"/>
                          </a:lnTo>
                          <a:lnTo>
                            <a:pt x="1493" y="1343"/>
                          </a:lnTo>
                          <a:lnTo>
                            <a:pt x="1465" y="1150"/>
                          </a:lnTo>
                          <a:lnTo>
                            <a:pt x="1434" y="1010"/>
                          </a:lnTo>
                          <a:lnTo>
                            <a:pt x="1411" y="952"/>
                          </a:lnTo>
                          <a:lnTo>
                            <a:pt x="1385" y="899"/>
                          </a:lnTo>
                          <a:lnTo>
                            <a:pt x="1364" y="845"/>
                          </a:lnTo>
                          <a:lnTo>
                            <a:pt x="1349" y="802"/>
                          </a:lnTo>
                          <a:lnTo>
                            <a:pt x="1338" y="723"/>
                          </a:lnTo>
                          <a:lnTo>
                            <a:pt x="1359" y="612"/>
                          </a:lnTo>
                          <a:lnTo>
                            <a:pt x="1363" y="543"/>
                          </a:lnTo>
                          <a:lnTo>
                            <a:pt x="1357" y="474"/>
                          </a:lnTo>
                          <a:lnTo>
                            <a:pt x="1346" y="386"/>
                          </a:lnTo>
                          <a:lnTo>
                            <a:pt x="1326" y="269"/>
                          </a:lnTo>
                          <a:lnTo>
                            <a:pt x="1304" y="185"/>
                          </a:lnTo>
                          <a:lnTo>
                            <a:pt x="1278" y="127"/>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6158" name="Group 259">
                      <a:extLst>
                        <a:ext uri="{FF2B5EF4-FFF2-40B4-BE49-F238E27FC236}">
                          <a16:creationId xmlns:a16="http://schemas.microsoft.com/office/drawing/2014/main" id="{4D454BC6-E489-499C-8098-79ADB6F4DAFC}"/>
                        </a:ext>
                      </a:extLst>
                    </p:cNvPr>
                    <p:cNvGrpSpPr>
                      <a:grpSpLocks/>
                    </p:cNvGrpSpPr>
                    <p:nvPr/>
                  </p:nvGrpSpPr>
                  <p:grpSpPr bwMode="auto">
                    <a:xfrm>
                      <a:off x="2512" y="612"/>
                      <a:ext cx="383" cy="314"/>
                      <a:chOff x="2512" y="612"/>
                      <a:chExt cx="383" cy="314"/>
                    </a:xfrm>
                  </p:grpSpPr>
                  <p:sp>
                    <p:nvSpPr>
                      <p:cNvPr id="36159" name="Freeform 260">
                        <a:extLst>
                          <a:ext uri="{FF2B5EF4-FFF2-40B4-BE49-F238E27FC236}">
                            <a16:creationId xmlns:a16="http://schemas.microsoft.com/office/drawing/2014/main" id="{B7F3FA7D-65DA-443A-91B0-579096E31851}"/>
                          </a:ext>
                        </a:extLst>
                      </p:cNvPr>
                      <p:cNvSpPr>
                        <a:spLocks/>
                      </p:cNvSpPr>
                      <p:nvPr/>
                    </p:nvSpPr>
                    <p:spPr bwMode="auto">
                      <a:xfrm>
                        <a:off x="2512" y="612"/>
                        <a:ext cx="383" cy="314"/>
                      </a:xfrm>
                      <a:custGeom>
                        <a:avLst/>
                        <a:gdLst>
                          <a:gd name="T0" fmla="*/ 0 w 1532"/>
                          <a:gd name="T1" fmla="*/ 0 h 1254"/>
                          <a:gd name="T2" fmla="*/ 0 w 1532"/>
                          <a:gd name="T3" fmla="*/ 0 h 1254"/>
                          <a:gd name="T4" fmla="*/ 0 w 1532"/>
                          <a:gd name="T5" fmla="*/ 0 h 1254"/>
                          <a:gd name="T6" fmla="*/ 0 w 1532"/>
                          <a:gd name="T7" fmla="*/ 0 h 1254"/>
                          <a:gd name="T8" fmla="*/ 0 w 1532"/>
                          <a:gd name="T9" fmla="*/ 0 h 1254"/>
                          <a:gd name="T10" fmla="*/ 0 w 1532"/>
                          <a:gd name="T11" fmla="*/ 0 h 1254"/>
                          <a:gd name="T12" fmla="*/ 0 w 1532"/>
                          <a:gd name="T13" fmla="*/ 0 h 1254"/>
                          <a:gd name="T14" fmla="*/ 0 w 1532"/>
                          <a:gd name="T15" fmla="*/ 0 h 1254"/>
                          <a:gd name="T16" fmla="*/ 0 w 1532"/>
                          <a:gd name="T17" fmla="*/ 0 h 1254"/>
                          <a:gd name="T18" fmla="*/ 0 w 1532"/>
                          <a:gd name="T19" fmla="*/ 0 h 1254"/>
                          <a:gd name="T20" fmla="*/ 0 w 1532"/>
                          <a:gd name="T21" fmla="*/ 0 h 1254"/>
                          <a:gd name="T22" fmla="*/ 0 w 1532"/>
                          <a:gd name="T23" fmla="*/ 0 h 1254"/>
                          <a:gd name="T24" fmla="*/ 0 w 1532"/>
                          <a:gd name="T25" fmla="*/ 0 h 1254"/>
                          <a:gd name="T26" fmla="*/ 0 w 1532"/>
                          <a:gd name="T27" fmla="*/ 0 h 1254"/>
                          <a:gd name="T28" fmla="*/ 0 w 1532"/>
                          <a:gd name="T29" fmla="*/ 0 h 1254"/>
                          <a:gd name="T30" fmla="*/ 0 w 1532"/>
                          <a:gd name="T31" fmla="*/ 0 h 1254"/>
                          <a:gd name="T32" fmla="*/ 0 w 1532"/>
                          <a:gd name="T33" fmla="*/ 0 h 1254"/>
                          <a:gd name="T34" fmla="*/ 0 w 1532"/>
                          <a:gd name="T35" fmla="*/ 0 h 1254"/>
                          <a:gd name="T36" fmla="*/ 0 w 1532"/>
                          <a:gd name="T37" fmla="*/ 0 h 1254"/>
                          <a:gd name="T38" fmla="*/ 0 w 1532"/>
                          <a:gd name="T39" fmla="*/ 0 h 1254"/>
                          <a:gd name="T40" fmla="*/ 0 w 1532"/>
                          <a:gd name="T41" fmla="*/ 0 h 1254"/>
                          <a:gd name="T42" fmla="*/ 0 w 1532"/>
                          <a:gd name="T43" fmla="*/ 0 h 1254"/>
                          <a:gd name="T44" fmla="*/ 0 w 1532"/>
                          <a:gd name="T45" fmla="*/ 0 h 1254"/>
                          <a:gd name="T46" fmla="*/ 0 w 1532"/>
                          <a:gd name="T47" fmla="*/ 0 h 1254"/>
                          <a:gd name="T48" fmla="*/ 0 w 1532"/>
                          <a:gd name="T49" fmla="*/ 0 h 1254"/>
                          <a:gd name="T50" fmla="*/ 0 w 1532"/>
                          <a:gd name="T51" fmla="*/ 0 h 1254"/>
                          <a:gd name="T52" fmla="*/ 0 w 1532"/>
                          <a:gd name="T53" fmla="*/ 0 h 1254"/>
                          <a:gd name="T54" fmla="*/ 0 w 1532"/>
                          <a:gd name="T55" fmla="*/ 0 h 1254"/>
                          <a:gd name="T56" fmla="*/ 0 w 1532"/>
                          <a:gd name="T57" fmla="*/ 0 h 1254"/>
                          <a:gd name="T58" fmla="*/ 0 w 1532"/>
                          <a:gd name="T59" fmla="*/ 0 h 1254"/>
                          <a:gd name="T60" fmla="*/ 1 w 1532"/>
                          <a:gd name="T61" fmla="*/ 0 h 1254"/>
                          <a:gd name="T62" fmla="*/ 1 w 1532"/>
                          <a:gd name="T63" fmla="*/ 0 h 1254"/>
                          <a:gd name="T64" fmla="*/ 1 w 1532"/>
                          <a:gd name="T65" fmla="*/ 0 h 1254"/>
                          <a:gd name="T66" fmla="*/ 1 w 1532"/>
                          <a:gd name="T67" fmla="*/ 0 h 1254"/>
                          <a:gd name="T68" fmla="*/ 1 w 1532"/>
                          <a:gd name="T69" fmla="*/ 0 h 1254"/>
                          <a:gd name="T70" fmla="*/ 1 w 1532"/>
                          <a:gd name="T71" fmla="*/ 0 h 1254"/>
                          <a:gd name="T72" fmla="*/ 1 w 1532"/>
                          <a:gd name="T73" fmla="*/ 0 h 1254"/>
                          <a:gd name="T74" fmla="*/ 1 w 1532"/>
                          <a:gd name="T75" fmla="*/ 0 h 1254"/>
                          <a:gd name="T76" fmla="*/ 1 w 1532"/>
                          <a:gd name="T77" fmla="*/ 0 h 1254"/>
                          <a:gd name="T78" fmla="*/ 1 w 1532"/>
                          <a:gd name="T79" fmla="*/ 0 h 1254"/>
                          <a:gd name="T80" fmla="*/ 1 w 1532"/>
                          <a:gd name="T81" fmla="*/ 0 h 1254"/>
                          <a:gd name="T82" fmla="*/ 1 w 1532"/>
                          <a:gd name="T83" fmla="*/ 0 h 1254"/>
                          <a:gd name="T84" fmla="*/ 1 w 1532"/>
                          <a:gd name="T85" fmla="*/ 0 h 1254"/>
                          <a:gd name="T86" fmla="*/ 1 w 1532"/>
                          <a:gd name="T87" fmla="*/ 0 h 1254"/>
                          <a:gd name="T88" fmla="*/ 1 w 1532"/>
                          <a:gd name="T89" fmla="*/ 0 h 1254"/>
                          <a:gd name="T90" fmla="*/ 0 w 1532"/>
                          <a:gd name="T91" fmla="*/ 0 h 1254"/>
                          <a:gd name="T92" fmla="*/ 0 w 1532"/>
                          <a:gd name="T93" fmla="*/ 0 h 1254"/>
                          <a:gd name="T94" fmla="*/ 0 w 1532"/>
                          <a:gd name="T95" fmla="*/ 0 h 1254"/>
                          <a:gd name="T96" fmla="*/ 0 w 1532"/>
                          <a:gd name="T97" fmla="*/ 0 h 1254"/>
                          <a:gd name="T98" fmla="*/ 0 w 1532"/>
                          <a:gd name="T99" fmla="*/ 0 h 1254"/>
                          <a:gd name="T100" fmla="*/ 0 w 1532"/>
                          <a:gd name="T101" fmla="*/ 0 h 1254"/>
                          <a:gd name="T102" fmla="*/ 0 w 1532"/>
                          <a:gd name="T103" fmla="*/ 0 h 1254"/>
                          <a:gd name="T104" fmla="*/ 0 w 1532"/>
                          <a:gd name="T105" fmla="*/ 0 h 1254"/>
                          <a:gd name="T106" fmla="*/ 0 w 1532"/>
                          <a:gd name="T107" fmla="*/ 0 h 1254"/>
                          <a:gd name="T108" fmla="*/ 0 w 1532"/>
                          <a:gd name="T109" fmla="*/ 0 h 1254"/>
                          <a:gd name="T110" fmla="*/ 0 w 1532"/>
                          <a:gd name="T111" fmla="*/ 0 h 1254"/>
                          <a:gd name="T112" fmla="*/ 0 w 1532"/>
                          <a:gd name="T113" fmla="*/ 0 h 1254"/>
                          <a:gd name="T114" fmla="*/ 0 w 1532"/>
                          <a:gd name="T115" fmla="*/ 0 h 1254"/>
                          <a:gd name="T116" fmla="*/ 0 w 1532"/>
                          <a:gd name="T117" fmla="*/ 0 h 1254"/>
                          <a:gd name="T118" fmla="*/ 0 w 1532"/>
                          <a:gd name="T119" fmla="*/ 0 h 1254"/>
                          <a:gd name="T120" fmla="*/ 0 w 1532"/>
                          <a:gd name="T121" fmla="*/ 0 h 1254"/>
                          <a:gd name="T122" fmla="*/ 0 w 1532"/>
                          <a:gd name="T123" fmla="*/ 0 h 12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32"/>
                          <a:gd name="T187" fmla="*/ 0 h 1254"/>
                          <a:gd name="T188" fmla="*/ 1532 w 1532"/>
                          <a:gd name="T189" fmla="*/ 1254 h 12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32" h="1254">
                            <a:moveTo>
                              <a:pt x="147" y="0"/>
                            </a:moveTo>
                            <a:lnTo>
                              <a:pt x="131" y="50"/>
                            </a:lnTo>
                            <a:lnTo>
                              <a:pt x="74" y="179"/>
                            </a:lnTo>
                            <a:lnTo>
                              <a:pt x="45" y="250"/>
                            </a:lnTo>
                            <a:lnTo>
                              <a:pt x="25" y="336"/>
                            </a:lnTo>
                            <a:lnTo>
                              <a:pt x="9" y="440"/>
                            </a:lnTo>
                            <a:lnTo>
                              <a:pt x="0" y="555"/>
                            </a:lnTo>
                            <a:lnTo>
                              <a:pt x="2" y="667"/>
                            </a:lnTo>
                            <a:lnTo>
                              <a:pt x="24" y="931"/>
                            </a:lnTo>
                            <a:lnTo>
                              <a:pt x="45" y="1085"/>
                            </a:lnTo>
                            <a:lnTo>
                              <a:pt x="56" y="1127"/>
                            </a:lnTo>
                            <a:lnTo>
                              <a:pt x="74" y="1164"/>
                            </a:lnTo>
                            <a:lnTo>
                              <a:pt x="96" y="1194"/>
                            </a:lnTo>
                            <a:lnTo>
                              <a:pt x="120" y="1215"/>
                            </a:lnTo>
                            <a:lnTo>
                              <a:pt x="146" y="1233"/>
                            </a:lnTo>
                            <a:lnTo>
                              <a:pt x="184" y="1245"/>
                            </a:lnTo>
                            <a:lnTo>
                              <a:pt x="228" y="1252"/>
                            </a:lnTo>
                            <a:lnTo>
                              <a:pt x="274" y="1254"/>
                            </a:lnTo>
                            <a:lnTo>
                              <a:pt x="332" y="1247"/>
                            </a:lnTo>
                            <a:lnTo>
                              <a:pt x="393" y="1233"/>
                            </a:lnTo>
                            <a:lnTo>
                              <a:pt x="520" y="1192"/>
                            </a:lnTo>
                            <a:lnTo>
                              <a:pt x="670" y="1143"/>
                            </a:lnTo>
                            <a:lnTo>
                              <a:pt x="741" y="1157"/>
                            </a:lnTo>
                            <a:lnTo>
                              <a:pt x="786" y="1163"/>
                            </a:lnTo>
                            <a:lnTo>
                              <a:pt x="840" y="1157"/>
                            </a:lnTo>
                            <a:lnTo>
                              <a:pt x="947" y="1135"/>
                            </a:lnTo>
                            <a:lnTo>
                              <a:pt x="1081" y="1101"/>
                            </a:lnTo>
                            <a:lnTo>
                              <a:pt x="1202" y="1064"/>
                            </a:lnTo>
                            <a:lnTo>
                              <a:pt x="1280" y="1037"/>
                            </a:lnTo>
                            <a:lnTo>
                              <a:pt x="1326" y="1017"/>
                            </a:lnTo>
                            <a:lnTo>
                              <a:pt x="1368" y="989"/>
                            </a:lnTo>
                            <a:lnTo>
                              <a:pt x="1403" y="949"/>
                            </a:lnTo>
                            <a:lnTo>
                              <a:pt x="1429" y="902"/>
                            </a:lnTo>
                            <a:lnTo>
                              <a:pt x="1451" y="847"/>
                            </a:lnTo>
                            <a:lnTo>
                              <a:pt x="1472" y="788"/>
                            </a:lnTo>
                            <a:lnTo>
                              <a:pt x="1493" y="696"/>
                            </a:lnTo>
                            <a:lnTo>
                              <a:pt x="1505" y="622"/>
                            </a:lnTo>
                            <a:lnTo>
                              <a:pt x="1514" y="547"/>
                            </a:lnTo>
                            <a:lnTo>
                              <a:pt x="1529" y="433"/>
                            </a:lnTo>
                            <a:lnTo>
                              <a:pt x="1532" y="357"/>
                            </a:lnTo>
                            <a:lnTo>
                              <a:pt x="1522" y="256"/>
                            </a:lnTo>
                            <a:lnTo>
                              <a:pt x="1512" y="189"/>
                            </a:lnTo>
                            <a:lnTo>
                              <a:pt x="1481" y="193"/>
                            </a:lnTo>
                            <a:lnTo>
                              <a:pt x="1434" y="207"/>
                            </a:lnTo>
                            <a:lnTo>
                              <a:pt x="1386" y="212"/>
                            </a:lnTo>
                            <a:lnTo>
                              <a:pt x="1293" y="211"/>
                            </a:lnTo>
                            <a:lnTo>
                              <a:pt x="1215" y="207"/>
                            </a:lnTo>
                            <a:lnTo>
                              <a:pt x="1106" y="212"/>
                            </a:lnTo>
                            <a:lnTo>
                              <a:pt x="1008" y="214"/>
                            </a:lnTo>
                            <a:lnTo>
                              <a:pt x="916" y="212"/>
                            </a:lnTo>
                            <a:lnTo>
                              <a:pt x="838" y="208"/>
                            </a:lnTo>
                            <a:lnTo>
                              <a:pt x="771" y="205"/>
                            </a:lnTo>
                            <a:lnTo>
                              <a:pt x="696" y="194"/>
                            </a:lnTo>
                            <a:lnTo>
                              <a:pt x="640" y="182"/>
                            </a:lnTo>
                            <a:lnTo>
                              <a:pt x="568" y="155"/>
                            </a:lnTo>
                            <a:lnTo>
                              <a:pt x="504" y="136"/>
                            </a:lnTo>
                            <a:lnTo>
                              <a:pt x="423" y="111"/>
                            </a:lnTo>
                            <a:lnTo>
                              <a:pt x="344" y="79"/>
                            </a:lnTo>
                            <a:lnTo>
                              <a:pt x="271" y="48"/>
                            </a:lnTo>
                            <a:lnTo>
                              <a:pt x="208" y="15"/>
                            </a:lnTo>
                            <a:lnTo>
                              <a:pt x="174" y="2"/>
                            </a:lnTo>
                            <a:lnTo>
                              <a:pt x="147" y="0"/>
                            </a:lnTo>
                            <a:close/>
                          </a:path>
                        </a:pathLst>
                      </a:custGeom>
                      <a:solidFill>
                        <a:srgbClr val="A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0" name="Freeform 261">
                        <a:extLst>
                          <a:ext uri="{FF2B5EF4-FFF2-40B4-BE49-F238E27FC236}">
                            <a16:creationId xmlns:a16="http://schemas.microsoft.com/office/drawing/2014/main" id="{63D9C0DA-9216-4D08-9055-63AB24F81D94}"/>
                          </a:ext>
                        </a:extLst>
                      </p:cNvPr>
                      <p:cNvSpPr>
                        <a:spLocks/>
                      </p:cNvSpPr>
                      <p:nvPr/>
                    </p:nvSpPr>
                    <p:spPr bwMode="auto">
                      <a:xfrm>
                        <a:off x="2512" y="612"/>
                        <a:ext cx="176" cy="314"/>
                      </a:xfrm>
                      <a:custGeom>
                        <a:avLst/>
                        <a:gdLst>
                          <a:gd name="T0" fmla="*/ 0 w 707"/>
                          <a:gd name="T1" fmla="*/ 0 h 1254"/>
                          <a:gd name="T2" fmla="*/ 0 w 707"/>
                          <a:gd name="T3" fmla="*/ 0 h 1254"/>
                          <a:gd name="T4" fmla="*/ 0 w 707"/>
                          <a:gd name="T5" fmla="*/ 0 h 1254"/>
                          <a:gd name="T6" fmla="*/ 0 w 707"/>
                          <a:gd name="T7" fmla="*/ 0 h 1254"/>
                          <a:gd name="T8" fmla="*/ 0 w 707"/>
                          <a:gd name="T9" fmla="*/ 0 h 1254"/>
                          <a:gd name="T10" fmla="*/ 0 w 707"/>
                          <a:gd name="T11" fmla="*/ 0 h 1254"/>
                          <a:gd name="T12" fmla="*/ 0 w 707"/>
                          <a:gd name="T13" fmla="*/ 0 h 1254"/>
                          <a:gd name="T14" fmla="*/ 0 w 707"/>
                          <a:gd name="T15" fmla="*/ 0 h 1254"/>
                          <a:gd name="T16" fmla="*/ 0 w 707"/>
                          <a:gd name="T17" fmla="*/ 0 h 1254"/>
                          <a:gd name="T18" fmla="*/ 0 w 707"/>
                          <a:gd name="T19" fmla="*/ 0 h 1254"/>
                          <a:gd name="T20" fmla="*/ 0 w 707"/>
                          <a:gd name="T21" fmla="*/ 0 h 1254"/>
                          <a:gd name="T22" fmla="*/ 0 w 707"/>
                          <a:gd name="T23" fmla="*/ 0 h 1254"/>
                          <a:gd name="T24" fmla="*/ 0 w 707"/>
                          <a:gd name="T25" fmla="*/ 0 h 1254"/>
                          <a:gd name="T26" fmla="*/ 0 w 707"/>
                          <a:gd name="T27" fmla="*/ 0 h 1254"/>
                          <a:gd name="T28" fmla="*/ 0 w 707"/>
                          <a:gd name="T29" fmla="*/ 0 h 1254"/>
                          <a:gd name="T30" fmla="*/ 0 w 707"/>
                          <a:gd name="T31" fmla="*/ 0 h 1254"/>
                          <a:gd name="T32" fmla="*/ 0 w 707"/>
                          <a:gd name="T33" fmla="*/ 0 h 1254"/>
                          <a:gd name="T34" fmla="*/ 0 w 707"/>
                          <a:gd name="T35" fmla="*/ 0 h 1254"/>
                          <a:gd name="T36" fmla="*/ 0 w 707"/>
                          <a:gd name="T37" fmla="*/ 0 h 1254"/>
                          <a:gd name="T38" fmla="*/ 0 w 707"/>
                          <a:gd name="T39" fmla="*/ 0 h 1254"/>
                          <a:gd name="T40" fmla="*/ 0 w 707"/>
                          <a:gd name="T41" fmla="*/ 0 h 1254"/>
                          <a:gd name="T42" fmla="*/ 0 w 707"/>
                          <a:gd name="T43" fmla="*/ 0 h 1254"/>
                          <a:gd name="T44" fmla="*/ 0 w 707"/>
                          <a:gd name="T45" fmla="*/ 0 h 1254"/>
                          <a:gd name="T46" fmla="*/ 0 w 707"/>
                          <a:gd name="T47" fmla="*/ 0 h 1254"/>
                          <a:gd name="T48" fmla="*/ 0 w 707"/>
                          <a:gd name="T49" fmla="*/ 0 h 1254"/>
                          <a:gd name="T50" fmla="*/ 0 w 707"/>
                          <a:gd name="T51" fmla="*/ 0 h 1254"/>
                          <a:gd name="T52" fmla="*/ 0 w 707"/>
                          <a:gd name="T53" fmla="*/ 0 h 1254"/>
                          <a:gd name="T54" fmla="*/ 0 w 707"/>
                          <a:gd name="T55" fmla="*/ 0 h 1254"/>
                          <a:gd name="T56" fmla="*/ 0 w 707"/>
                          <a:gd name="T57" fmla="*/ 0 h 1254"/>
                          <a:gd name="T58" fmla="*/ 0 w 707"/>
                          <a:gd name="T59" fmla="*/ 0 h 1254"/>
                          <a:gd name="T60" fmla="*/ 0 w 707"/>
                          <a:gd name="T61" fmla="*/ 0 h 1254"/>
                          <a:gd name="T62" fmla="*/ 0 w 707"/>
                          <a:gd name="T63" fmla="*/ 0 h 1254"/>
                          <a:gd name="T64" fmla="*/ 0 w 707"/>
                          <a:gd name="T65" fmla="*/ 0 h 1254"/>
                          <a:gd name="T66" fmla="*/ 0 w 707"/>
                          <a:gd name="T67" fmla="*/ 0 h 1254"/>
                          <a:gd name="T68" fmla="*/ 0 w 707"/>
                          <a:gd name="T69" fmla="*/ 0 h 1254"/>
                          <a:gd name="T70" fmla="*/ 0 w 707"/>
                          <a:gd name="T71" fmla="*/ 0 h 1254"/>
                          <a:gd name="T72" fmla="*/ 0 w 707"/>
                          <a:gd name="T73" fmla="*/ 0 h 1254"/>
                          <a:gd name="T74" fmla="*/ 0 w 707"/>
                          <a:gd name="T75" fmla="*/ 0 h 1254"/>
                          <a:gd name="T76" fmla="*/ 0 w 707"/>
                          <a:gd name="T77" fmla="*/ 0 h 1254"/>
                          <a:gd name="T78" fmla="*/ 0 w 707"/>
                          <a:gd name="T79" fmla="*/ 0 h 1254"/>
                          <a:gd name="T80" fmla="*/ 0 w 707"/>
                          <a:gd name="T81" fmla="*/ 0 h 12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7"/>
                          <a:gd name="T124" fmla="*/ 0 h 1254"/>
                          <a:gd name="T125" fmla="*/ 707 w 707"/>
                          <a:gd name="T126" fmla="*/ 1254 h 12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7" h="1254">
                            <a:moveTo>
                              <a:pt x="147" y="0"/>
                            </a:moveTo>
                            <a:lnTo>
                              <a:pt x="131" y="50"/>
                            </a:lnTo>
                            <a:lnTo>
                              <a:pt x="74" y="179"/>
                            </a:lnTo>
                            <a:lnTo>
                              <a:pt x="45" y="250"/>
                            </a:lnTo>
                            <a:lnTo>
                              <a:pt x="25" y="336"/>
                            </a:lnTo>
                            <a:lnTo>
                              <a:pt x="9" y="440"/>
                            </a:lnTo>
                            <a:lnTo>
                              <a:pt x="0" y="555"/>
                            </a:lnTo>
                            <a:lnTo>
                              <a:pt x="2" y="667"/>
                            </a:lnTo>
                            <a:lnTo>
                              <a:pt x="24" y="931"/>
                            </a:lnTo>
                            <a:lnTo>
                              <a:pt x="45" y="1085"/>
                            </a:lnTo>
                            <a:lnTo>
                              <a:pt x="56" y="1127"/>
                            </a:lnTo>
                            <a:lnTo>
                              <a:pt x="74" y="1164"/>
                            </a:lnTo>
                            <a:lnTo>
                              <a:pt x="96" y="1194"/>
                            </a:lnTo>
                            <a:lnTo>
                              <a:pt x="120" y="1215"/>
                            </a:lnTo>
                            <a:lnTo>
                              <a:pt x="146" y="1233"/>
                            </a:lnTo>
                            <a:lnTo>
                              <a:pt x="183" y="1245"/>
                            </a:lnTo>
                            <a:lnTo>
                              <a:pt x="227" y="1252"/>
                            </a:lnTo>
                            <a:lnTo>
                              <a:pt x="273" y="1254"/>
                            </a:lnTo>
                            <a:lnTo>
                              <a:pt x="331" y="1247"/>
                            </a:lnTo>
                            <a:lnTo>
                              <a:pt x="393" y="1233"/>
                            </a:lnTo>
                            <a:lnTo>
                              <a:pt x="520" y="1192"/>
                            </a:lnTo>
                            <a:lnTo>
                              <a:pt x="669" y="1143"/>
                            </a:lnTo>
                            <a:lnTo>
                              <a:pt x="683" y="1131"/>
                            </a:lnTo>
                            <a:lnTo>
                              <a:pt x="700" y="1109"/>
                            </a:lnTo>
                            <a:lnTo>
                              <a:pt x="704" y="1090"/>
                            </a:lnTo>
                            <a:lnTo>
                              <a:pt x="707" y="1062"/>
                            </a:lnTo>
                            <a:lnTo>
                              <a:pt x="694" y="1027"/>
                            </a:lnTo>
                            <a:lnTo>
                              <a:pt x="647" y="943"/>
                            </a:lnTo>
                            <a:lnTo>
                              <a:pt x="581" y="819"/>
                            </a:lnTo>
                            <a:lnTo>
                              <a:pt x="546" y="755"/>
                            </a:lnTo>
                            <a:lnTo>
                              <a:pt x="501" y="668"/>
                            </a:lnTo>
                            <a:lnTo>
                              <a:pt x="461" y="596"/>
                            </a:lnTo>
                            <a:lnTo>
                              <a:pt x="418" y="517"/>
                            </a:lnTo>
                            <a:lnTo>
                              <a:pt x="379" y="443"/>
                            </a:lnTo>
                            <a:lnTo>
                              <a:pt x="340" y="371"/>
                            </a:lnTo>
                            <a:lnTo>
                              <a:pt x="286" y="274"/>
                            </a:lnTo>
                            <a:lnTo>
                              <a:pt x="241" y="188"/>
                            </a:lnTo>
                            <a:lnTo>
                              <a:pt x="198" y="106"/>
                            </a:lnTo>
                            <a:lnTo>
                              <a:pt x="174" y="53"/>
                            </a:lnTo>
                            <a:lnTo>
                              <a:pt x="159" y="21"/>
                            </a:lnTo>
                            <a:lnTo>
                              <a:pt x="147"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6156" name="Freeform 262">
                    <a:extLst>
                      <a:ext uri="{FF2B5EF4-FFF2-40B4-BE49-F238E27FC236}">
                        <a16:creationId xmlns:a16="http://schemas.microsoft.com/office/drawing/2014/main" id="{99EC0CF2-32A7-4122-8C16-BA1B67347D0B}"/>
                      </a:ext>
                    </a:extLst>
                  </p:cNvPr>
                  <p:cNvSpPr>
                    <a:spLocks/>
                  </p:cNvSpPr>
                  <p:nvPr/>
                </p:nvSpPr>
                <p:spPr bwMode="auto">
                  <a:xfrm>
                    <a:off x="2777" y="444"/>
                    <a:ext cx="72" cy="61"/>
                  </a:xfrm>
                  <a:custGeom>
                    <a:avLst/>
                    <a:gdLst>
                      <a:gd name="T0" fmla="*/ 0 w 285"/>
                      <a:gd name="T1" fmla="*/ 0 h 244"/>
                      <a:gd name="T2" fmla="*/ 0 w 285"/>
                      <a:gd name="T3" fmla="*/ 0 h 244"/>
                      <a:gd name="T4" fmla="*/ 0 w 285"/>
                      <a:gd name="T5" fmla="*/ 0 h 244"/>
                      <a:gd name="T6" fmla="*/ 0 w 285"/>
                      <a:gd name="T7" fmla="*/ 0 h 244"/>
                      <a:gd name="T8" fmla="*/ 0 w 285"/>
                      <a:gd name="T9" fmla="*/ 0 h 244"/>
                      <a:gd name="T10" fmla="*/ 0 w 285"/>
                      <a:gd name="T11" fmla="*/ 0 h 244"/>
                      <a:gd name="T12" fmla="*/ 0 w 285"/>
                      <a:gd name="T13" fmla="*/ 0 h 244"/>
                      <a:gd name="T14" fmla="*/ 0 w 285"/>
                      <a:gd name="T15" fmla="*/ 0 h 244"/>
                      <a:gd name="T16" fmla="*/ 0 w 285"/>
                      <a:gd name="T17" fmla="*/ 0 h 244"/>
                      <a:gd name="T18" fmla="*/ 0 w 285"/>
                      <a:gd name="T19" fmla="*/ 0 h 244"/>
                      <a:gd name="T20" fmla="*/ 0 w 285"/>
                      <a:gd name="T21" fmla="*/ 0 h 244"/>
                      <a:gd name="T22" fmla="*/ 0 w 285"/>
                      <a:gd name="T23" fmla="*/ 0 h 2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5"/>
                      <a:gd name="T37" fmla="*/ 0 h 244"/>
                      <a:gd name="T38" fmla="*/ 285 w 285"/>
                      <a:gd name="T39" fmla="*/ 244 h 2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5" h="244">
                        <a:moveTo>
                          <a:pt x="285" y="244"/>
                        </a:moveTo>
                        <a:lnTo>
                          <a:pt x="253" y="230"/>
                        </a:lnTo>
                        <a:lnTo>
                          <a:pt x="217" y="209"/>
                        </a:lnTo>
                        <a:lnTo>
                          <a:pt x="175" y="178"/>
                        </a:lnTo>
                        <a:lnTo>
                          <a:pt x="152" y="153"/>
                        </a:lnTo>
                        <a:lnTo>
                          <a:pt x="137" y="128"/>
                        </a:lnTo>
                        <a:lnTo>
                          <a:pt x="121" y="99"/>
                        </a:lnTo>
                        <a:lnTo>
                          <a:pt x="103" y="70"/>
                        </a:lnTo>
                        <a:lnTo>
                          <a:pt x="86" y="47"/>
                        </a:lnTo>
                        <a:lnTo>
                          <a:pt x="65" y="32"/>
                        </a:lnTo>
                        <a:lnTo>
                          <a:pt x="39" y="15"/>
                        </a:lnTo>
                        <a:lnTo>
                          <a:pt x="0"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6148" name="Group 263">
                  <a:extLst>
                    <a:ext uri="{FF2B5EF4-FFF2-40B4-BE49-F238E27FC236}">
                      <a16:creationId xmlns:a16="http://schemas.microsoft.com/office/drawing/2014/main" id="{A1B6C9E3-116E-4720-9DF5-D95DD4612843}"/>
                    </a:ext>
                  </a:extLst>
                </p:cNvPr>
                <p:cNvGrpSpPr>
                  <a:grpSpLocks/>
                </p:cNvGrpSpPr>
                <p:nvPr/>
              </p:nvGrpSpPr>
              <p:grpSpPr bwMode="auto">
                <a:xfrm>
                  <a:off x="2969" y="300"/>
                  <a:ext cx="383" cy="624"/>
                  <a:chOff x="2969" y="300"/>
                  <a:chExt cx="383" cy="624"/>
                </a:xfrm>
              </p:grpSpPr>
              <p:grpSp>
                <p:nvGrpSpPr>
                  <p:cNvPr id="36149" name="Group 264">
                    <a:extLst>
                      <a:ext uri="{FF2B5EF4-FFF2-40B4-BE49-F238E27FC236}">
                        <a16:creationId xmlns:a16="http://schemas.microsoft.com/office/drawing/2014/main" id="{ACAD54BA-6138-4BD5-A743-10B55EBD19FA}"/>
                      </a:ext>
                    </a:extLst>
                  </p:cNvPr>
                  <p:cNvGrpSpPr>
                    <a:grpSpLocks/>
                  </p:cNvGrpSpPr>
                  <p:nvPr/>
                </p:nvGrpSpPr>
                <p:grpSpPr bwMode="auto">
                  <a:xfrm>
                    <a:off x="2969" y="300"/>
                    <a:ext cx="383" cy="624"/>
                    <a:chOff x="2969" y="300"/>
                    <a:chExt cx="383" cy="624"/>
                  </a:xfrm>
                </p:grpSpPr>
                <p:sp>
                  <p:nvSpPr>
                    <p:cNvPr id="36151" name="Freeform 265">
                      <a:extLst>
                        <a:ext uri="{FF2B5EF4-FFF2-40B4-BE49-F238E27FC236}">
                          <a16:creationId xmlns:a16="http://schemas.microsoft.com/office/drawing/2014/main" id="{DD081201-3FCA-4B90-BBA1-0D10AE8EB505}"/>
                        </a:ext>
                      </a:extLst>
                    </p:cNvPr>
                    <p:cNvSpPr>
                      <a:spLocks/>
                    </p:cNvSpPr>
                    <p:nvPr/>
                  </p:nvSpPr>
                  <p:spPr bwMode="auto">
                    <a:xfrm>
                      <a:off x="2969" y="300"/>
                      <a:ext cx="383" cy="623"/>
                    </a:xfrm>
                    <a:custGeom>
                      <a:avLst/>
                      <a:gdLst>
                        <a:gd name="T0" fmla="*/ 0 w 1532"/>
                        <a:gd name="T1" fmla="*/ 0 h 2491"/>
                        <a:gd name="T2" fmla="*/ 0 w 1532"/>
                        <a:gd name="T3" fmla="*/ 0 h 2491"/>
                        <a:gd name="T4" fmla="*/ 0 w 1532"/>
                        <a:gd name="T5" fmla="*/ 0 h 2491"/>
                        <a:gd name="T6" fmla="*/ 0 w 1532"/>
                        <a:gd name="T7" fmla="*/ 0 h 2491"/>
                        <a:gd name="T8" fmla="*/ 0 w 1532"/>
                        <a:gd name="T9" fmla="*/ 0 h 2491"/>
                        <a:gd name="T10" fmla="*/ 0 w 1532"/>
                        <a:gd name="T11" fmla="*/ 0 h 2491"/>
                        <a:gd name="T12" fmla="*/ 0 w 1532"/>
                        <a:gd name="T13" fmla="*/ 0 h 2491"/>
                        <a:gd name="T14" fmla="*/ 0 w 1532"/>
                        <a:gd name="T15" fmla="*/ 0 h 2491"/>
                        <a:gd name="T16" fmla="*/ 0 w 1532"/>
                        <a:gd name="T17" fmla="*/ 0 h 2491"/>
                        <a:gd name="T18" fmla="*/ 0 w 1532"/>
                        <a:gd name="T19" fmla="*/ 0 h 2491"/>
                        <a:gd name="T20" fmla="*/ 1 w 1532"/>
                        <a:gd name="T21" fmla="*/ 0 h 2491"/>
                        <a:gd name="T22" fmla="*/ 1 w 1532"/>
                        <a:gd name="T23" fmla="*/ 1 h 2491"/>
                        <a:gd name="T24" fmla="*/ 1 w 1532"/>
                        <a:gd name="T25" fmla="*/ 1 h 2491"/>
                        <a:gd name="T26" fmla="*/ 1 w 1532"/>
                        <a:gd name="T27" fmla="*/ 1 h 2491"/>
                        <a:gd name="T28" fmla="*/ 1 w 1532"/>
                        <a:gd name="T29" fmla="*/ 1 h 2491"/>
                        <a:gd name="T30" fmla="*/ 1 w 1532"/>
                        <a:gd name="T31" fmla="*/ 1 h 2491"/>
                        <a:gd name="T32" fmla="*/ 1 w 1532"/>
                        <a:gd name="T33" fmla="*/ 1 h 2491"/>
                        <a:gd name="T34" fmla="*/ 0 w 1532"/>
                        <a:gd name="T35" fmla="*/ 1 h 2491"/>
                        <a:gd name="T36" fmla="*/ 0 w 1532"/>
                        <a:gd name="T37" fmla="*/ 1 h 2491"/>
                        <a:gd name="T38" fmla="*/ 0 w 1532"/>
                        <a:gd name="T39" fmla="*/ 1 h 2491"/>
                        <a:gd name="T40" fmla="*/ 0 w 1532"/>
                        <a:gd name="T41" fmla="*/ 1 h 2491"/>
                        <a:gd name="T42" fmla="*/ 0 w 1532"/>
                        <a:gd name="T43" fmla="*/ 1 h 2491"/>
                        <a:gd name="T44" fmla="*/ 0 w 1532"/>
                        <a:gd name="T45" fmla="*/ 1 h 2491"/>
                        <a:gd name="T46" fmla="*/ 0 w 1532"/>
                        <a:gd name="T47" fmla="*/ 1 h 2491"/>
                        <a:gd name="T48" fmla="*/ 0 w 1532"/>
                        <a:gd name="T49" fmla="*/ 1 h 2491"/>
                        <a:gd name="T50" fmla="*/ 0 w 1532"/>
                        <a:gd name="T51" fmla="*/ 1 h 2491"/>
                        <a:gd name="T52" fmla="*/ 0 w 1532"/>
                        <a:gd name="T53" fmla="*/ 1 h 2491"/>
                        <a:gd name="T54" fmla="*/ 0 w 1532"/>
                        <a:gd name="T55" fmla="*/ 1 h 2491"/>
                        <a:gd name="T56" fmla="*/ 0 w 1532"/>
                        <a:gd name="T57" fmla="*/ 1 h 2491"/>
                        <a:gd name="T58" fmla="*/ 0 w 1532"/>
                        <a:gd name="T59" fmla="*/ 1 h 2491"/>
                        <a:gd name="T60" fmla="*/ 0 w 1532"/>
                        <a:gd name="T61" fmla="*/ 0 h 2491"/>
                        <a:gd name="T62" fmla="*/ 0 w 1532"/>
                        <a:gd name="T63" fmla="*/ 0 h 2491"/>
                        <a:gd name="T64" fmla="*/ 0 w 1532"/>
                        <a:gd name="T65" fmla="*/ 0 h 2491"/>
                        <a:gd name="T66" fmla="*/ 0 w 1532"/>
                        <a:gd name="T67" fmla="*/ 0 h 2491"/>
                        <a:gd name="T68" fmla="*/ 0 w 1532"/>
                        <a:gd name="T69" fmla="*/ 0 h 2491"/>
                        <a:gd name="T70" fmla="*/ 0 w 1532"/>
                        <a:gd name="T71" fmla="*/ 0 h 2491"/>
                        <a:gd name="T72" fmla="*/ 0 w 1532"/>
                        <a:gd name="T73" fmla="*/ 0 h 2491"/>
                        <a:gd name="T74" fmla="*/ 0 w 1532"/>
                        <a:gd name="T75" fmla="*/ 0 h 24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532"/>
                        <a:gd name="T115" fmla="*/ 0 h 2491"/>
                        <a:gd name="T116" fmla="*/ 1532 w 1532"/>
                        <a:gd name="T117" fmla="*/ 2491 h 24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532" h="2491">
                          <a:moveTo>
                            <a:pt x="254" y="127"/>
                          </a:moveTo>
                          <a:lnTo>
                            <a:pt x="285" y="85"/>
                          </a:lnTo>
                          <a:lnTo>
                            <a:pt x="335" y="48"/>
                          </a:lnTo>
                          <a:lnTo>
                            <a:pt x="390" y="25"/>
                          </a:lnTo>
                          <a:lnTo>
                            <a:pt x="442" y="9"/>
                          </a:lnTo>
                          <a:lnTo>
                            <a:pt x="515" y="0"/>
                          </a:lnTo>
                          <a:lnTo>
                            <a:pt x="573" y="7"/>
                          </a:lnTo>
                          <a:lnTo>
                            <a:pt x="635" y="21"/>
                          </a:lnTo>
                          <a:lnTo>
                            <a:pt x="700" y="45"/>
                          </a:lnTo>
                          <a:lnTo>
                            <a:pt x="747" y="74"/>
                          </a:lnTo>
                          <a:lnTo>
                            <a:pt x="799" y="121"/>
                          </a:lnTo>
                          <a:lnTo>
                            <a:pt x="891" y="219"/>
                          </a:lnTo>
                          <a:lnTo>
                            <a:pt x="969" y="312"/>
                          </a:lnTo>
                          <a:lnTo>
                            <a:pt x="1045" y="419"/>
                          </a:lnTo>
                          <a:lnTo>
                            <a:pt x="1119" y="540"/>
                          </a:lnTo>
                          <a:lnTo>
                            <a:pt x="1176" y="652"/>
                          </a:lnTo>
                          <a:lnTo>
                            <a:pt x="1225" y="758"/>
                          </a:lnTo>
                          <a:lnTo>
                            <a:pt x="1259" y="852"/>
                          </a:lnTo>
                          <a:lnTo>
                            <a:pt x="1285" y="946"/>
                          </a:lnTo>
                          <a:lnTo>
                            <a:pt x="1316" y="1043"/>
                          </a:lnTo>
                          <a:lnTo>
                            <a:pt x="1348" y="1132"/>
                          </a:lnTo>
                          <a:lnTo>
                            <a:pt x="1402" y="1285"/>
                          </a:lnTo>
                          <a:lnTo>
                            <a:pt x="1459" y="1414"/>
                          </a:lnTo>
                          <a:lnTo>
                            <a:pt x="1487" y="1485"/>
                          </a:lnTo>
                          <a:lnTo>
                            <a:pt x="1507" y="1572"/>
                          </a:lnTo>
                          <a:lnTo>
                            <a:pt x="1523" y="1676"/>
                          </a:lnTo>
                          <a:lnTo>
                            <a:pt x="1532" y="1792"/>
                          </a:lnTo>
                          <a:lnTo>
                            <a:pt x="1530" y="1902"/>
                          </a:lnTo>
                          <a:lnTo>
                            <a:pt x="1509" y="2166"/>
                          </a:lnTo>
                          <a:lnTo>
                            <a:pt x="1487" y="2322"/>
                          </a:lnTo>
                          <a:lnTo>
                            <a:pt x="1476" y="2363"/>
                          </a:lnTo>
                          <a:lnTo>
                            <a:pt x="1459" y="2400"/>
                          </a:lnTo>
                          <a:lnTo>
                            <a:pt x="1436" y="2430"/>
                          </a:lnTo>
                          <a:lnTo>
                            <a:pt x="1412" y="2451"/>
                          </a:lnTo>
                          <a:lnTo>
                            <a:pt x="1386" y="2469"/>
                          </a:lnTo>
                          <a:lnTo>
                            <a:pt x="1348" y="2481"/>
                          </a:lnTo>
                          <a:lnTo>
                            <a:pt x="1304" y="2488"/>
                          </a:lnTo>
                          <a:lnTo>
                            <a:pt x="1258" y="2491"/>
                          </a:lnTo>
                          <a:lnTo>
                            <a:pt x="1200" y="2483"/>
                          </a:lnTo>
                          <a:lnTo>
                            <a:pt x="1139" y="2469"/>
                          </a:lnTo>
                          <a:lnTo>
                            <a:pt x="1012" y="2429"/>
                          </a:lnTo>
                          <a:lnTo>
                            <a:pt x="862" y="2379"/>
                          </a:lnTo>
                          <a:lnTo>
                            <a:pt x="791" y="2393"/>
                          </a:lnTo>
                          <a:lnTo>
                            <a:pt x="746" y="2399"/>
                          </a:lnTo>
                          <a:lnTo>
                            <a:pt x="692" y="2393"/>
                          </a:lnTo>
                          <a:lnTo>
                            <a:pt x="586" y="2372"/>
                          </a:lnTo>
                          <a:lnTo>
                            <a:pt x="451" y="2337"/>
                          </a:lnTo>
                          <a:lnTo>
                            <a:pt x="330" y="2300"/>
                          </a:lnTo>
                          <a:lnTo>
                            <a:pt x="252" y="2273"/>
                          </a:lnTo>
                          <a:lnTo>
                            <a:pt x="207" y="2253"/>
                          </a:lnTo>
                          <a:lnTo>
                            <a:pt x="164" y="2226"/>
                          </a:lnTo>
                          <a:lnTo>
                            <a:pt x="129" y="2185"/>
                          </a:lnTo>
                          <a:lnTo>
                            <a:pt x="103" y="2138"/>
                          </a:lnTo>
                          <a:lnTo>
                            <a:pt x="81" y="2082"/>
                          </a:lnTo>
                          <a:lnTo>
                            <a:pt x="61" y="2023"/>
                          </a:lnTo>
                          <a:lnTo>
                            <a:pt x="39" y="1931"/>
                          </a:lnTo>
                          <a:lnTo>
                            <a:pt x="27" y="1858"/>
                          </a:lnTo>
                          <a:lnTo>
                            <a:pt x="18" y="1783"/>
                          </a:lnTo>
                          <a:lnTo>
                            <a:pt x="4" y="1669"/>
                          </a:lnTo>
                          <a:lnTo>
                            <a:pt x="0" y="1593"/>
                          </a:lnTo>
                          <a:lnTo>
                            <a:pt x="11" y="1491"/>
                          </a:lnTo>
                          <a:lnTo>
                            <a:pt x="39" y="1343"/>
                          </a:lnTo>
                          <a:lnTo>
                            <a:pt x="68" y="1150"/>
                          </a:lnTo>
                          <a:lnTo>
                            <a:pt x="99" y="1010"/>
                          </a:lnTo>
                          <a:lnTo>
                            <a:pt x="121" y="952"/>
                          </a:lnTo>
                          <a:lnTo>
                            <a:pt x="147" y="899"/>
                          </a:lnTo>
                          <a:lnTo>
                            <a:pt x="169" y="845"/>
                          </a:lnTo>
                          <a:lnTo>
                            <a:pt x="183" y="802"/>
                          </a:lnTo>
                          <a:lnTo>
                            <a:pt x="195" y="723"/>
                          </a:lnTo>
                          <a:lnTo>
                            <a:pt x="173" y="612"/>
                          </a:lnTo>
                          <a:lnTo>
                            <a:pt x="170" y="543"/>
                          </a:lnTo>
                          <a:lnTo>
                            <a:pt x="176" y="474"/>
                          </a:lnTo>
                          <a:lnTo>
                            <a:pt x="186" y="386"/>
                          </a:lnTo>
                          <a:lnTo>
                            <a:pt x="207" y="269"/>
                          </a:lnTo>
                          <a:lnTo>
                            <a:pt x="228" y="185"/>
                          </a:lnTo>
                          <a:lnTo>
                            <a:pt x="254" y="127"/>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6152" name="Group 266">
                      <a:extLst>
                        <a:ext uri="{FF2B5EF4-FFF2-40B4-BE49-F238E27FC236}">
                          <a16:creationId xmlns:a16="http://schemas.microsoft.com/office/drawing/2014/main" id="{11A40B96-66B3-4384-9CDA-C91C776409D2}"/>
                        </a:ext>
                      </a:extLst>
                    </p:cNvPr>
                    <p:cNvGrpSpPr>
                      <a:grpSpLocks/>
                    </p:cNvGrpSpPr>
                    <p:nvPr/>
                  </p:nvGrpSpPr>
                  <p:grpSpPr bwMode="auto">
                    <a:xfrm>
                      <a:off x="2969" y="610"/>
                      <a:ext cx="383" cy="314"/>
                      <a:chOff x="2969" y="610"/>
                      <a:chExt cx="383" cy="314"/>
                    </a:xfrm>
                  </p:grpSpPr>
                  <p:sp>
                    <p:nvSpPr>
                      <p:cNvPr id="36153" name="Freeform 267">
                        <a:extLst>
                          <a:ext uri="{FF2B5EF4-FFF2-40B4-BE49-F238E27FC236}">
                            <a16:creationId xmlns:a16="http://schemas.microsoft.com/office/drawing/2014/main" id="{B4F99E68-9B35-409A-BED6-7BDB62FFB72D}"/>
                          </a:ext>
                        </a:extLst>
                      </p:cNvPr>
                      <p:cNvSpPr>
                        <a:spLocks/>
                      </p:cNvSpPr>
                      <p:nvPr/>
                    </p:nvSpPr>
                    <p:spPr bwMode="auto">
                      <a:xfrm>
                        <a:off x="2969" y="610"/>
                        <a:ext cx="383" cy="314"/>
                      </a:xfrm>
                      <a:custGeom>
                        <a:avLst/>
                        <a:gdLst>
                          <a:gd name="T0" fmla="*/ 1 w 1532"/>
                          <a:gd name="T1" fmla="*/ 0 h 1254"/>
                          <a:gd name="T2" fmla="*/ 1 w 1532"/>
                          <a:gd name="T3" fmla="*/ 0 h 1254"/>
                          <a:gd name="T4" fmla="*/ 1 w 1532"/>
                          <a:gd name="T5" fmla="*/ 0 h 1254"/>
                          <a:gd name="T6" fmla="*/ 1 w 1532"/>
                          <a:gd name="T7" fmla="*/ 0 h 1254"/>
                          <a:gd name="T8" fmla="*/ 1 w 1532"/>
                          <a:gd name="T9" fmla="*/ 0 h 1254"/>
                          <a:gd name="T10" fmla="*/ 1 w 1532"/>
                          <a:gd name="T11" fmla="*/ 0 h 1254"/>
                          <a:gd name="T12" fmla="*/ 1 w 1532"/>
                          <a:gd name="T13" fmla="*/ 0 h 1254"/>
                          <a:gd name="T14" fmla="*/ 1 w 1532"/>
                          <a:gd name="T15" fmla="*/ 0 h 1254"/>
                          <a:gd name="T16" fmla="*/ 1 w 1532"/>
                          <a:gd name="T17" fmla="*/ 0 h 1254"/>
                          <a:gd name="T18" fmla="*/ 1 w 1532"/>
                          <a:gd name="T19" fmla="*/ 0 h 1254"/>
                          <a:gd name="T20" fmla="*/ 1 w 1532"/>
                          <a:gd name="T21" fmla="*/ 0 h 1254"/>
                          <a:gd name="T22" fmla="*/ 1 w 1532"/>
                          <a:gd name="T23" fmla="*/ 0 h 1254"/>
                          <a:gd name="T24" fmla="*/ 1 w 1532"/>
                          <a:gd name="T25" fmla="*/ 0 h 1254"/>
                          <a:gd name="T26" fmla="*/ 1 w 1532"/>
                          <a:gd name="T27" fmla="*/ 0 h 1254"/>
                          <a:gd name="T28" fmla="*/ 1 w 1532"/>
                          <a:gd name="T29" fmla="*/ 0 h 1254"/>
                          <a:gd name="T30" fmla="*/ 0 w 1532"/>
                          <a:gd name="T31" fmla="*/ 0 h 1254"/>
                          <a:gd name="T32" fmla="*/ 0 w 1532"/>
                          <a:gd name="T33" fmla="*/ 0 h 1254"/>
                          <a:gd name="T34" fmla="*/ 0 w 1532"/>
                          <a:gd name="T35" fmla="*/ 0 h 1254"/>
                          <a:gd name="T36" fmla="*/ 0 w 1532"/>
                          <a:gd name="T37" fmla="*/ 0 h 1254"/>
                          <a:gd name="T38" fmla="*/ 0 w 1532"/>
                          <a:gd name="T39" fmla="*/ 0 h 1254"/>
                          <a:gd name="T40" fmla="*/ 0 w 1532"/>
                          <a:gd name="T41" fmla="*/ 0 h 1254"/>
                          <a:gd name="T42" fmla="*/ 0 w 1532"/>
                          <a:gd name="T43" fmla="*/ 0 h 1254"/>
                          <a:gd name="T44" fmla="*/ 0 w 1532"/>
                          <a:gd name="T45" fmla="*/ 0 h 1254"/>
                          <a:gd name="T46" fmla="*/ 0 w 1532"/>
                          <a:gd name="T47" fmla="*/ 0 h 1254"/>
                          <a:gd name="T48" fmla="*/ 0 w 1532"/>
                          <a:gd name="T49" fmla="*/ 0 h 1254"/>
                          <a:gd name="T50" fmla="*/ 0 w 1532"/>
                          <a:gd name="T51" fmla="*/ 0 h 1254"/>
                          <a:gd name="T52" fmla="*/ 0 w 1532"/>
                          <a:gd name="T53" fmla="*/ 0 h 1254"/>
                          <a:gd name="T54" fmla="*/ 0 w 1532"/>
                          <a:gd name="T55" fmla="*/ 0 h 1254"/>
                          <a:gd name="T56" fmla="*/ 0 w 1532"/>
                          <a:gd name="T57" fmla="*/ 0 h 1254"/>
                          <a:gd name="T58" fmla="*/ 0 w 1532"/>
                          <a:gd name="T59" fmla="*/ 0 h 1254"/>
                          <a:gd name="T60" fmla="*/ 0 w 1532"/>
                          <a:gd name="T61" fmla="*/ 0 h 1254"/>
                          <a:gd name="T62" fmla="*/ 0 w 1532"/>
                          <a:gd name="T63" fmla="*/ 0 h 1254"/>
                          <a:gd name="T64" fmla="*/ 0 w 1532"/>
                          <a:gd name="T65" fmla="*/ 0 h 1254"/>
                          <a:gd name="T66" fmla="*/ 0 w 1532"/>
                          <a:gd name="T67" fmla="*/ 0 h 1254"/>
                          <a:gd name="T68" fmla="*/ 0 w 1532"/>
                          <a:gd name="T69" fmla="*/ 0 h 1254"/>
                          <a:gd name="T70" fmla="*/ 0 w 1532"/>
                          <a:gd name="T71" fmla="*/ 0 h 1254"/>
                          <a:gd name="T72" fmla="*/ 0 w 1532"/>
                          <a:gd name="T73" fmla="*/ 0 h 1254"/>
                          <a:gd name="T74" fmla="*/ 0 w 1532"/>
                          <a:gd name="T75" fmla="*/ 0 h 1254"/>
                          <a:gd name="T76" fmla="*/ 0 w 1532"/>
                          <a:gd name="T77" fmla="*/ 0 h 1254"/>
                          <a:gd name="T78" fmla="*/ 0 w 1532"/>
                          <a:gd name="T79" fmla="*/ 0 h 1254"/>
                          <a:gd name="T80" fmla="*/ 0 w 1532"/>
                          <a:gd name="T81" fmla="*/ 0 h 1254"/>
                          <a:gd name="T82" fmla="*/ 0 w 1532"/>
                          <a:gd name="T83" fmla="*/ 0 h 1254"/>
                          <a:gd name="T84" fmla="*/ 0 w 1532"/>
                          <a:gd name="T85" fmla="*/ 0 h 1254"/>
                          <a:gd name="T86" fmla="*/ 0 w 1532"/>
                          <a:gd name="T87" fmla="*/ 0 h 1254"/>
                          <a:gd name="T88" fmla="*/ 0 w 1532"/>
                          <a:gd name="T89" fmla="*/ 0 h 1254"/>
                          <a:gd name="T90" fmla="*/ 0 w 1532"/>
                          <a:gd name="T91" fmla="*/ 0 h 1254"/>
                          <a:gd name="T92" fmla="*/ 0 w 1532"/>
                          <a:gd name="T93" fmla="*/ 0 h 1254"/>
                          <a:gd name="T94" fmla="*/ 0 w 1532"/>
                          <a:gd name="T95" fmla="*/ 0 h 1254"/>
                          <a:gd name="T96" fmla="*/ 0 w 1532"/>
                          <a:gd name="T97" fmla="*/ 0 h 1254"/>
                          <a:gd name="T98" fmla="*/ 0 w 1532"/>
                          <a:gd name="T99" fmla="*/ 0 h 1254"/>
                          <a:gd name="T100" fmla="*/ 0 w 1532"/>
                          <a:gd name="T101" fmla="*/ 0 h 1254"/>
                          <a:gd name="T102" fmla="*/ 0 w 1532"/>
                          <a:gd name="T103" fmla="*/ 0 h 1254"/>
                          <a:gd name="T104" fmla="*/ 0 w 1532"/>
                          <a:gd name="T105" fmla="*/ 0 h 1254"/>
                          <a:gd name="T106" fmla="*/ 0 w 1532"/>
                          <a:gd name="T107" fmla="*/ 0 h 1254"/>
                          <a:gd name="T108" fmla="*/ 0 w 1532"/>
                          <a:gd name="T109" fmla="*/ 0 h 1254"/>
                          <a:gd name="T110" fmla="*/ 0 w 1532"/>
                          <a:gd name="T111" fmla="*/ 0 h 1254"/>
                          <a:gd name="T112" fmla="*/ 0 w 1532"/>
                          <a:gd name="T113" fmla="*/ 0 h 1254"/>
                          <a:gd name="T114" fmla="*/ 0 w 1532"/>
                          <a:gd name="T115" fmla="*/ 0 h 1254"/>
                          <a:gd name="T116" fmla="*/ 0 w 1532"/>
                          <a:gd name="T117" fmla="*/ 0 h 1254"/>
                          <a:gd name="T118" fmla="*/ 0 w 1532"/>
                          <a:gd name="T119" fmla="*/ 0 h 1254"/>
                          <a:gd name="T120" fmla="*/ 0 w 1532"/>
                          <a:gd name="T121" fmla="*/ 0 h 1254"/>
                          <a:gd name="T122" fmla="*/ 1 w 1532"/>
                          <a:gd name="T123" fmla="*/ 0 h 12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32"/>
                          <a:gd name="T187" fmla="*/ 0 h 1254"/>
                          <a:gd name="T188" fmla="*/ 1532 w 1532"/>
                          <a:gd name="T189" fmla="*/ 1254 h 12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32" h="1254">
                            <a:moveTo>
                              <a:pt x="1385" y="0"/>
                            </a:moveTo>
                            <a:lnTo>
                              <a:pt x="1402" y="50"/>
                            </a:lnTo>
                            <a:lnTo>
                              <a:pt x="1459" y="179"/>
                            </a:lnTo>
                            <a:lnTo>
                              <a:pt x="1487" y="250"/>
                            </a:lnTo>
                            <a:lnTo>
                              <a:pt x="1508" y="335"/>
                            </a:lnTo>
                            <a:lnTo>
                              <a:pt x="1523" y="440"/>
                            </a:lnTo>
                            <a:lnTo>
                              <a:pt x="1532" y="555"/>
                            </a:lnTo>
                            <a:lnTo>
                              <a:pt x="1530" y="667"/>
                            </a:lnTo>
                            <a:lnTo>
                              <a:pt x="1509" y="931"/>
                            </a:lnTo>
                            <a:lnTo>
                              <a:pt x="1487" y="1085"/>
                            </a:lnTo>
                            <a:lnTo>
                              <a:pt x="1477" y="1127"/>
                            </a:lnTo>
                            <a:lnTo>
                              <a:pt x="1459" y="1164"/>
                            </a:lnTo>
                            <a:lnTo>
                              <a:pt x="1436" y="1193"/>
                            </a:lnTo>
                            <a:lnTo>
                              <a:pt x="1413" y="1215"/>
                            </a:lnTo>
                            <a:lnTo>
                              <a:pt x="1386" y="1233"/>
                            </a:lnTo>
                            <a:lnTo>
                              <a:pt x="1348" y="1245"/>
                            </a:lnTo>
                            <a:lnTo>
                              <a:pt x="1304" y="1252"/>
                            </a:lnTo>
                            <a:lnTo>
                              <a:pt x="1258" y="1254"/>
                            </a:lnTo>
                            <a:lnTo>
                              <a:pt x="1200" y="1247"/>
                            </a:lnTo>
                            <a:lnTo>
                              <a:pt x="1139" y="1233"/>
                            </a:lnTo>
                            <a:lnTo>
                              <a:pt x="1012" y="1192"/>
                            </a:lnTo>
                            <a:lnTo>
                              <a:pt x="863" y="1142"/>
                            </a:lnTo>
                            <a:lnTo>
                              <a:pt x="791" y="1157"/>
                            </a:lnTo>
                            <a:lnTo>
                              <a:pt x="746" y="1163"/>
                            </a:lnTo>
                            <a:lnTo>
                              <a:pt x="693" y="1157"/>
                            </a:lnTo>
                            <a:lnTo>
                              <a:pt x="586" y="1135"/>
                            </a:lnTo>
                            <a:lnTo>
                              <a:pt x="452" y="1101"/>
                            </a:lnTo>
                            <a:lnTo>
                              <a:pt x="330" y="1064"/>
                            </a:lnTo>
                            <a:lnTo>
                              <a:pt x="252" y="1037"/>
                            </a:lnTo>
                            <a:lnTo>
                              <a:pt x="207" y="1016"/>
                            </a:lnTo>
                            <a:lnTo>
                              <a:pt x="164" y="989"/>
                            </a:lnTo>
                            <a:lnTo>
                              <a:pt x="130" y="949"/>
                            </a:lnTo>
                            <a:lnTo>
                              <a:pt x="103" y="902"/>
                            </a:lnTo>
                            <a:lnTo>
                              <a:pt x="81" y="846"/>
                            </a:lnTo>
                            <a:lnTo>
                              <a:pt x="61" y="788"/>
                            </a:lnTo>
                            <a:lnTo>
                              <a:pt x="39" y="696"/>
                            </a:lnTo>
                            <a:lnTo>
                              <a:pt x="27" y="622"/>
                            </a:lnTo>
                            <a:lnTo>
                              <a:pt x="18" y="547"/>
                            </a:lnTo>
                            <a:lnTo>
                              <a:pt x="4" y="433"/>
                            </a:lnTo>
                            <a:lnTo>
                              <a:pt x="0" y="357"/>
                            </a:lnTo>
                            <a:lnTo>
                              <a:pt x="11" y="256"/>
                            </a:lnTo>
                            <a:lnTo>
                              <a:pt x="20" y="189"/>
                            </a:lnTo>
                            <a:lnTo>
                              <a:pt x="51" y="193"/>
                            </a:lnTo>
                            <a:lnTo>
                              <a:pt x="99" y="207"/>
                            </a:lnTo>
                            <a:lnTo>
                              <a:pt x="146" y="212"/>
                            </a:lnTo>
                            <a:lnTo>
                              <a:pt x="239" y="211"/>
                            </a:lnTo>
                            <a:lnTo>
                              <a:pt x="317" y="207"/>
                            </a:lnTo>
                            <a:lnTo>
                              <a:pt x="427" y="212"/>
                            </a:lnTo>
                            <a:lnTo>
                              <a:pt x="524" y="215"/>
                            </a:lnTo>
                            <a:lnTo>
                              <a:pt x="617" y="212"/>
                            </a:lnTo>
                            <a:lnTo>
                              <a:pt x="694" y="208"/>
                            </a:lnTo>
                            <a:lnTo>
                              <a:pt x="762" y="205"/>
                            </a:lnTo>
                            <a:lnTo>
                              <a:pt x="836" y="194"/>
                            </a:lnTo>
                            <a:lnTo>
                              <a:pt x="892" y="182"/>
                            </a:lnTo>
                            <a:lnTo>
                              <a:pt x="965" y="155"/>
                            </a:lnTo>
                            <a:lnTo>
                              <a:pt x="1029" y="136"/>
                            </a:lnTo>
                            <a:lnTo>
                              <a:pt x="1110" y="111"/>
                            </a:lnTo>
                            <a:lnTo>
                              <a:pt x="1188" y="79"/>
                            </a:lnTo>
                            <a:lnTo>
                              <a:pt x="1262" y="48"/>
                            </a:lnTo>
                            <a:lnTo>
                              <a:pt x="1325" y="15"/>
                            </a:lnTo>
                            <a:lnTo>
                              <a:pt x="1358" y="1"/>
                            </a:lnTo>
                            <a:lnTo>
                              <a:pt x="1385" y="0"/>
                            </a:lnTo>
                            <a:close/>
                          </a:path>
                        </a:pathLst>
                      </a:custGeom>
                      <a:solidFill>
                        <a:srgbClr val="A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54" name="Freeform 268">
                        <a:extLst>
                          <a:ext uri="{FF2B5EF4-FFF2-40B4-BE49-F238E27FC236}">
                            <a16:creationId xmlns:a16="http://schemas.microsoft.com/office/drawing/2014/main" id="{0363EC90-A40A-475F-978E-E1C9AF86B61F}"/>
                          </a:ext>
                        </a:extLst>
                      </p:cNvPr>
                      <p:cNvSpPr>
                        <a:spLocks/>
                      </p:cNvSpPr>
                      <p:nvPr/>
                    </p:nvSpPr>
                    <p:spPr bwMode="auto">
                      <a:xfrm>
                        <a:off x="3175" y="610"/>
                        <a:ext cx="177" cy="314"/>
                      </a:xfrm>
                      <a:custGeom>
                        <a:avLst/>
                        <a:gdLst>
                          <a:gd name="T0" fmla="*/ 0 w 706"/>
                          <a:gd name="T1" fmla="*/ 0 h 1254"/>
                          <a:gd name="T2" fmla="*/ 0 w 706"/>
                          <a:gd name="T3" fmla="*/ 0 h 1254"/>
                          <a:gd name="T4" fmla="*/ 0 w 706"/>
                          <a:gd name="T5" fmla="*/ 0 h 1254"/>
                          <a:gd name="T6" fmla="*/ 0 w 706"/>
                          <a:gd name="T7" fmla="*/ 0 h 1254"/>
                          <a:gd name="T8" fmla="*/ 0 w 706"/>
                          <a:gd name="T9" fmla="*/ 0 h 1254"/>
                          <a:gd name="T10" fmla="*/ 0 w 706"/>
                          <a:gd name="T11" fmla="*/ 0 h 1254"/>
                          <a:gd name="T12" fmla="*/ 0 w 706"/>
                          <a:gd name="T13" fmla="*/ 0 h 1254"/>
                          <a:gd name="T14" fmla="*/ 0 w 706"/>
                          <a:gd name="T15" fmla="*/ 0 h 1254"/>
                          <a:gd name="T16" fmla="*/ 0 w 706"/>
                          <a:gd name="T17" fmla="*/ 0 h 1254"/>
                          <a:gd name="T18" fmla="*/ 0 w 706"/>
                          <a:gd name="T19" fmla="*/ 0 h 1254"/>
                          <a:gd name="T20" fmla="*/ 0 w 706"/>
                          <a:gd name="T21" fmla="*/ 0 h 1254"/>
                          <a:gd name="T22" fmla="*/ 0 w 706"/>
                          <a:gd name="T23" fmla="*/ 0 h 1254"/>
                          <a:gd name="T24" fmla="*/ 0 w 706"/>
                          <a:gd name="T25" fmla="*/ 0 h 1254"/>
                          <a:gd name="T26" fmla="*/ 0 w 706"/>
                          <a:gd name="T27" fmla="*/ 0 h 1254"/>
                          <a:gd name="T28" fmla="*/ 0 w 706"/>
                          <a:gd name="T29" fmla="*/ 0 h 1254"/>
                          <a:gd name="T30" fmla="*/ 0 w 706"/>
                          <a:gd name="T31" fmla="*/ 0 h 1254"/>
                          <a:gd name="T32" fmla="*/ 0 w 706"/>
                          <a:gd name="T33" fmla="*/ 0 h 1254"/>
                          <a:gd name="T34" fmla="*/ 0 w 706"/>
                          <a:gd name="T35" fmla="*/ 0 h 1254"/>
                          <a:gd name="T36" fmla="*/ 0 w 706"/>
                          <a:gd name="T37" fmla="*/ 0 h 1254"/>
                          <a:gd name="T38" fmla="*/ 0 w 706"/>
                          <a:gd name="T39" fmla="*/ 0 h 1254"/>
                          <a:gd name="T40" fmla="*/ 0 w 706"/>
                          <a:gd name="T41" fmla="*/ 0 h 1254"/>
                          <a:gd name="T42" fmla="*/ 0 w 706"/>
                          <a:gd name="T43" fmla="*/ 0 h 1254"/>
                          <a:gd name="T44" fmla="*/ 0 w 706"/>
                          <a:gd name="T45" fmla="*/ 0 h 1254"/>
                          <a:gd name="T46" fmla="*/ 0 w 706"/>
                          <a:gd name="T47" fmla="*/ 0 h 1254"/>
                          <a:gd name="T48" fmla="*/ 0 w 706"/>
                          <a:gd name="T49" fmla="*/ 0 h 1254"/>
                          <a:gd name="T50" fmla="*/ 0 w 706"/>
                          <a:gd name="T51" fmla="*/ 0 h 1254"/>
                          <a:gd name="T52" fmla="*/ 0 w 706"/>
                          <a:gd name="T53" fmla="*/ 0 h 1254"/>
                          <a:gd name="T54" fmla="*/ 0 w 706"/>
                          <a:gd name="T55" fmla="*/ 0 h 1254"/>
                          <a:gd name="T56" fmla="*/ 0 w 706"/>
                          <a:gd name="T57" fmla="*/ 0 h 1254"/>
                          <a:gd name="T58" fmla="*/ 0 w 706"/>
                          <a:gd name="T59" fmla="*/ 0 h 1254"/>
                          <a:gd name="T60" fmla="*/ 0 w 706"/>
                          <a:gd name="T61" fmla="*/ 0 h 1254"/>
                          <a:gd name="T62" fmla="*/ 0 w 706"/>
                          <a:gd name="T63" fmla="*/ 0 h 1254"/>
                          <a:gd name="T64" fmla="*/ 0 w 706"/>
                          <a:gd name="T65" fmla="*/ 0 h 1254"/>
                          <a:gd name="T66" fmla="*/ 0 w 706"/>
                          <a:gd name="T67" fmla="*/ 0 h 1254"/>
                          <a:gd name="T68" fmla="*/ 0 w 706"/>
                          <a:gd name="T69" fmla="*/ 0 h 1254"/>
                          <a:gd name="T70" fmla="*/ 0 w 706"/>
                          <a:gd name="T71" fmla="*/ 0 h 1254"/>
                          <a:gd name="T72" fmla="*/ 0 w 706"/>
                          <a:gd name="T73" fmla="*/ 0 h 1254"/>
                          <a:gd name="T74" fmla="*/ 0 w 706"/>
                          <a:gd name="T75" fmla="*/ 0 h 1254"/>
                          <a:gd name="T76" fmla="*/ 0 w 706"/>
                          <a:gd name="T77" fmla="*/ 0 h 1254"/>
                          <a:gd name="T78" fmla="*/ 0 w 706"/>
                          <a:gd name="T79" fmla="*/ 0 h 1254"/>
                          <a:gd name="T80" fmla="*/ 0 w 706"/>
                          <a:gd name="T81" fmla="*/ 0 h 12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6"/>
                          <a:gd name="T124" fmla="*/ 0 h 1254"/>
                          <a:gd name="T125" fmla="*/ 706 w 706"/>
                          <a:gd name="T126" fmla="*/ 1254 h 12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6" h="1254">
                            <a:moveTo>
                              <a:pt x="559" y="0"/>
                            </a:moveTo>
                            <a:lnTo>
                              <a:pt x="576" y="50"/>
                            </a:lnTo>
                            <a:lnTo>
                              <a:pt x="633" y="179"/>
                            </a:lnTo>
                            <a:lnTo>
                              <a:pt x="661" y="250"/>
                            </a:lnTo>
                            <a:lnTo>
                              <a:pt x="682" y="335"/>
                            </a:lnTo>
                            <a:lnTo>
                              <a:pt x="697" y="440"/>
                            </a:lnTo>
                            <a:lnTo>
                              <a:pt x="706" y="555"/>
                            </a:lnTo>
                            <a:lnTo>
                              <a:pt x="704" y="667"/>
                            </a:lnTo>
                            <a:lnTo>
                              <a:pt x="683" y="931"/>
                            </a:lnTo>
                            <a:lnTo>
                              <a:pt x="661" y="1085"/>
                            </a:lnTo>
                            <a:lnTo>
                              <a:pt x="651" y="1127"/>
                            </a:lnTo>
                            <a:lnTo>
                              <a:pt x="633" y="1164"/>
                            </a:lnTo>
                            <a:lnTo>
                              <a:pt x="610" y="1193"/>
                            </a:lnTo>
                            <a:lnTo>
                              <a:pt x="587" y="1215"/>
                            </a:lnTo>
                            <a:lnTo>
                              <a:pt x="560" y="1233"/>
                            </a:lnTo>
                            <a:lnTo>
                              <a:pt x="524" y="1245"/>
                            </a:lnTo>
                            <a:lnTo>
                              <a:pt x="480" y="1252"/>
                            </a:lnTo>
                            <a:lnTo>
                              <a:pt x="433" y="1254"/>
                            </a:lnTo>
                            <a:lnTo>
                              <a:pt x="375" y="1247"/>
                            </a:lnTo>
                            <a:lnTo>
                              <a:pt x="313" y="1233"/>
                            </a:lnTo>
                            <a:lnTo>
                              <a:pt x="186" y="1192"/>
                            </a:lnTo>
                            <a:lnTo>
                              <a:pt x="38" y="1142"/>
                            </a:lnTo>
                            <a:lnTo>
                              <a:pt x="23" y="1130"/>
                            </a:lnTo>
                            <a:lnTo>
                              <a:pt x="7" y="1109"/>
                            </a:lnTo>
                            <a:lnTo>
                              <a:pt x="2" y="1090"/>
                            </a:lnTo>
                            <a:lnTo>
                              <a:pt x="0" y="1062"/>
                            </a:lnTo>
                            <a:lnTo>
                              <a:pt x="13" y="1027"/>
                            </a:lnTo>
                            <a:lnTo>
                              <a:pt x="59" y="943"/>
                            </a:lnTo>
                            <a:lnTo>
                              <a:pt x="126" y="819"/>
                            </a:lnTo>
                            <a:lnTo>
                              <a:pt x="160" y="755"/>
                            </a:lnTo>
                            <a:lnTo>
                              <a:pt x="205" y="668"/>
                            </a:lnTo>
                            <a:lnTo>
                              <a:pt x="246" y="596"/>
                            </a:lnTo>
                            <a:lnTo>
                              <a:pt x="288" y="517"/>
                            </a:lnTo>
                            <a:lnTo>
                              <a:pt x="328" y="442"/>
                            </a:lnTo>
                            <a:lnTo>
                              <a:pt x="367" y="371"/>
                            </a:lnTo>
                            <a:lnTo>
                              <a:pt x="420" y="274"/>
                            </a:lnTo>
                            <a:lnTo>
                              <a:pt x="465" y="188"/>
                            </a:lnTo>
                            <a:lnTo>
                              <a:pt x="508" y="106"/>
                            </a:lnTo>
                            <a:lnTo>
                              <a:pt x="532" y="53"/>
                            </a:lnTo>
                            <a:lnTo>
                              <a:pt x="547" y="21"/>
                            </a:lnTo>
                            <a:lnTo>
                              <a:pt x="559"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6150" name="Freeform 269">
                    <a:extLst>
                      <a:ext uri="{FF2B5EF4-FFF2-40B4-BE49-F238E27FC236}">
                        <a16:creationId xmlns:a16="http://schemas.microsoft.com/office/drawing/2014/main" id="{30A5B3C0-159E-4FFE-96A3-1544307E17AC}"/>
                      </a:ext>
                    </a:extLst>
                  </p:cNvPr>
                  <p:cNvSpPr>
                    <a:spLocks/>
                  </p:cNvSpPr>
                  <p:nvPr/>
                </p:nvSpPr>
                <p:spPr bwMode="auto">
                  <a:xfrm>
                    <a:off x="3016" y="444"/>
                    <a:ext cx="71" cy="61"/>
                  </a:xfrm>
                  <a:custGeom>
                    <a:avLst/>
                    <a:gdLst>
                      <a:gd name="T0" fmla="*/ 0 w 285"/>
                      <a:gd name="T1" fmla="*/ 0 h 244"/>
                      <a:gd name="T2" fmla="*/ 0 w 285"/>
                      <a:gd name="T3" fmla="*/ 0 h 244"/>
                      <a:gd name="T4" fmla="*/ 0 w 285"/>
                      <a:gd name="T5" fmla="*/ 0 h 244"/>
                      <a:gd name="T6" fmla="*/ 0 w 285"/>
                      <a:gd name="T7" fmla="*/ 0 h 244"/>
                      <a:gd name="T8" fmla="*/ 0 w 285"/>
                      <a:gd name="T9" fmla="*/ 0 h 244"/>
                      <a:gd name="T10" fmla="*/ 0 w 285"/>
                      <a:gd name="T11" fmla="*/ 0 h 244"/>
                      <a:gd name="T12" fmla="*/ 0 w 285"/>
                      <a:gd name="T13" fmla="*/ 0 h 244"/>
                      <a:gd name="T14" fmla="*/ 0 w 285"/>
                      <a:gd name="T15" fmla="*/ 0 h 244"/>
                      <a:gd name="T16" fmla="*/ 0 w 285"/>
                      <a:gd name="T17" fmla="*/ 0 h 244"/>
                      <a:gd name="T18" fmla="*/ 0 w 285"/>
                      <a:gd name="T19" fmla="*/ 0 h 244"/>
                      <a:gd name="T20" fmla="*/ 0 w 285"/>
                      <a:gd name="T21" fmla="*/ 0 h 244"/>
                      <a:gd name="T22" fmla="*/ 0 w 285"/>
                      <a:gd name="T23" fmla="*/ 0 h 2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5"/>
                      <a:gd name="T37" fmla="*/ 0 h 244"/>
                      <a:gd name="T38" fmla="*/ 285 w 285"/>
                      <a:gd name="T39" fmla="*/ 244 h 2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5" h="244">
                        <a:moveTo>
                          <a:pt x="0" y="244"/>
                        </a:moveTo>
                        <a:lnTo>
                          <a:pt x="32" y="230"/>
                        </a:lnTo>
                        <a:lnTo>
                          <a:pt x="67" y="209"/>
                        </a:lnTo>
                        <a:lnTo>
                          <a:pt x="110" y="178"/>
                        </a:lnTo>
                        <a:lnTo>
                          <a:pt x="133" y="153"/>
                        </a:lnTo>
                        <a:lnTo>
                          <a:pt x="148" y="128"/>
                        </a:lnTo>
                        <a:lnTo>
                          <a:pt x="164" y="99"/>
                        </a:lnTo>
                        <a:lnTo>
                          <a:pt x="181" y="70"/>
                        </a:lnTo>
                        <a:lnTo>
                          <a:pt x="199" y="47"/>
                        </a:lnTo>
                        <a:lnTo>
                          <a:pt x="219" y="32"/>
                        </a:lnTo>
                        <a:lnTo>
                          <a:pt x="246" y="15"/>
                        </a:lnTo>
                        <a:lnTo>
                          <a:pt x="285" y="0"/>
                        </a:lnTo>
                      </a:path>
                    </a:pathLst>
                  </a:custGeom>
                  <a:noFill/>
                  <a:ln w="79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6110" name="Group 270">
                <a:extLst>
                  <a:ext uri="{FF2B5EF4-FFF2-40B4-BE49-F238E27FC236}">
                    <a16:creationId xmlns:a16="http://schemas.microsoft.com/office/drawing/2014/main" id="{A7DEBD1F-6430-40A5-BBB8-9B32A0A33C38}"/>
                  </a:ext>
                </a:extLst>
              </p:cNvPr>
              <p:cNvGrpSpPr>
                <a:grpSpLocks/>
              </p:cNvGrpSpPr>
              <p:nvPr/>
            </p:nvGrpSpPr>
            <p:grpSpPr bwMode="auto">
              <a:xfrm>
                <a:off x="2544" y="414"/>
                <a:ext cx="579" cy="456"/>
                <a:chOff x="2544" y="414"/>
                <a:chExt cx="579" cy="456"/>
              </a:xfrm>
            </p:grpSpPr>
            <p:grpSp>
              <p:nvGrpSpPr>
                <p:cNvPr id="36111" name="Group 271">
                  <a:extLst>
                    <a:ext uri="{FF2B5EF4-FFF2-40B4-BE49-F238E27FC236}">
                      <a16:creationId xmlns:a16="http://schemas.microsoft.com/office/drawing/2014/main" id="{ABB93B95-4E05-4A3C-B4B9-6DBED7B627A5}"/>
                    </a:ext>
                  </a:extLst>
                </p:cNvPr>
                <p:cNvGrpSpPr>
                  <a:grpSpLocks/>
                </p:cNvGrpSpPr>
                <p:nvPr/>
              </p:nvGrpSpPr>
              <p:grpSpPr bwMode="auto">
                <a:xfrm>
                  <a:off x="2544" y="414"/>
                  <a:ext cx="579" cy="456"/>
                  <a:chOff x="2544" y="414"/>
                  <a:chExt cx="579" cy="456"/>
                </a:xfrm>
              </p:grpSpPr>
              <p:grpSp>
                <p:nvGrpSpPr>
                  <p:cNvPr id="36129" name="Group 272">
                    <a:extLst>
                      <a:ext uri="{FF2B5EF4-FFF2-40B4-BE49-F238E27FC236}">
                        <a16:creationId xmlns:a16="http://schemas.microsoft.com/office/drawing/2014/main" id="{D21509D6-B164-4BFA-AE7C-01B878C157C4}"/>
                      </a:ext>
                    </a:extLst>
                  </p:cNvPr>
                  <p:cNvGrpSpPr>
                    <a:grpSpLocks/>
                  </p:cNvGrpSpPr>
                  <p:nvPr/>
                </p:nvGrpSpPr>
                <p:grpSpPr bwMode="auto">
                  <a:xfrm>
                    <a:off x="2627" y="414"/>
                    <a:ext cx="474" cy="417"/>
                    <a:chOff x="2627" y="414"/>
                    <a:chExt cx="474" cy="417"/>
                  </a:xfrm>
                </p:grpSpPr>
                <p:sp>
                  <p:nvSpPr>
                    <p:cNvPr id="36145" name="Freeform 273">
                      <a:extLst>
                        <a:ext uri="{FF2B5EF4-FFF2-40B4-BE49-F238E27FC236}">
                          <a16:creationId xmlns:a16="http://schemas.microsoft.com/office/drawing/2014/main" id="{5FECDA55-91ED-430D-AC50-131C144AE8C5}"/>
                        </a:ext>
                      </a:extLst>
                    </p:cNvPr>
                    <p:cNvSpPr>
                      <a:spLocks/>
                    </p:cNvSpPr>
                    <p:nvPr/>
                  </p:nvSpPr>
                  <p:spPr bwMode="auto">
                    <a:xfrm>
                      <a:off x="2627" y="414"/>
                      <a:ext cx="287" cy="417"/>
                    </a:xfrm>
                    <a:custGeom>
                      <a:avLst/>
                      <a:gdLst>
                        <a:gd name="T0" fmla="*/ 0 w 1149"/>
                        <a:gd name="T1" fmla="*/ 0 h 1668"/>
                        <a:gd name="T2" fmla="*/ 0 w 1149"/>
                        <a:gd name="T3" fmla="*/ 0 h 1668"/>
                        <a:gd name="T4" fmla="*/ 0 w 1149"/>
                        <a:gd name="T5" fmla="*/ 0 h 1668"/>
                        <a:gd name="T6" fmla="*/ 0 w 1149"/>
                        <a:gd name="T7" fmla="*/ 0 h 1668"/>
                        <a:gd name="T8" fmla="*/ 0 w 1149"/>
                        <a:gd name="T9" fmla="*/ 0 h 1668"/>
                        <a:gd name="T10" fmla="*/ 0 w 1149"/>
                        <a:gd name="T11" fmla="*/ 0 h 1668"/>
                        <a:gd name="T12" fmla="*/ 0 w 1149"/>
                        <a:gd name="T13" fmla="*/ 0 h 1668"/>
                        <a:gd name="T14" fmla="*/ 0 w 1149"/>
                        <a:gd name="T15" fmla="*/ 0 h 1668"/>
                        <a:gd name="T16" fmla="*/ 0 w 1149"/>
                        <a:gd name="T17" fmla="*/ 0 h 1668"/>
                        <a:gd name="T18" fmla="*/ 0 w 1149"/>
                        <a:gd name="T19" fmla="*/ 0 h 1668"/>
                        <a:gd name="T20" fmla="*/ 0 w 1149"/>
                        <a:gd name="T21" fmla="*/ 0 h 1668"/>
                        <a:gd name="T22" fmla="*/ 0 w 1149"/>
                        <a:gd name="T23" fmla="*/ 0 h 1668"/>
                        <a:gd name="T24" fmla="*/ 0 w 1149"/>
                        <a:gd name="T25" fmla="*/ 0 h 1668"/>
                        <a:gd name="T26" fmla="*/ 0 w 1149"/>
                        <a:gd name="T27" fmla="*/ 0 h 1668"/>
                        <a:gd name="T28" fmla="*/ 0 w 1149"/>
                        <a:gd name="T29" fmla="*/ 0 h 1668"/>
                        <a:gd name="T30" fmla="*/ 0 w 1149"/>
                        <a:gd name="T31" fmla="*/ 0 h 1668"/>
                        <a:gd name="T32" fmla="*/ 0 w 1149"/>
                        <a:gd name="T33" fmla="*/ 0 h 1668"/>
                        <a:gd name="T34" fmla="*/ 0 w 1149"/>
                        <a:gd name="T35" fmla="*/ 0 h 1668"/>
                        <a:gd name="T36" fmla="*/ 0 w 1149"/>
                        <a:gd name="T37" fmla="*/ 0 h 1668"/>
                        <a:gd name="T38" fmla="*/ 0 w 1149"/>
                        <a:gd name="T39" fmla="*/ 0 h 1668"/>
                        <a:gd name="T40" fmla="*/ 0 w 1149"/>
                        <a:gd name="T41" fmla="*/ 0 h 1668"/>
                        <a:gd name="T42" fmla="*/ 0 w 1149"/>
                        <a:gd name="T43" fmla="*/ 0 h 1668"/>
                        <a:gd name="T44" fmla="*/ 0 w 1149"/>
                        <a:gd name="T45" fmla="*/ 0 h 1668"/>
                        <a:gd name="T46" fmla="*/ 0 w 1149"/>
                        <a:gd name="T47" fmla="*/ 0 h 1668"/>
                        <a:gd name="T48" fmla="*/ 0 w 1149"/>
                        <a:gd name="T49" fmla="*/ 0 h 1668"/>
                        <a:gd name="T50" fmla="*/ 0 w 1149"/>
                        <a:gd name="T51" fmla="*/ 0 h 1668"/>
                        <a:gd name="T52" fmla="*/ 0 w 1149"/>
                        <a:gd name="T53" fmla="*/ 0 h 1668"/>
                        <a:gd name="T54" fmla="*/ 0 w 1149"/>
                        <a:gd name="T55" fmla="*/ 0 h 1668"/>
                        <a:gd name="T56" fmla="*/ 0 w 1149"/>
                        <a:gd name="T57" fmla="*/ 0 h 1668"/>
                        <a:gd name="T58" fmla="*/ 0 w 1149"/>
                        <a:gd name="T59" fmla="*/ 0 h 1668"/>
                        <a:gd name="T60" fmla="*/ 0 w 1149"/>
                        <a:gd name="T61" fmla="*/ 0 h 1668"/>
                        <a:gd name="T62" fmla="*/ 0 w 1149"/>
                        <a:gd name="T63" fmla="*/ 0 h 1668"/>
                        <a:gd name="T64" fmla="*/ 0 w 1149"/>
                        <a:gd name="T65" fmla="*/ 0 h 1668"/>
                        <a:gd name="T66" fmla="*/ 0 w 1149"/>
                        <a:gd name="T67" fmla="*/ 0 h 1668"/>
                        <a:gd name="T68" fmla="*/ 0 w 1149"/>
                        <a:gd name="T69" fmla="*/ 0 h 1668"/>
                        <a:gd name="T70" fmla="*/ 0 w 1149"/>
                        <a:gd name="T71" fmla="*/ 1 h 1668"/>
                        <a:gd name="T72" fmla="*/ 0 w 1149"/>
                        <a:gd name="T73" fmla="*/ 1 h 1668"/>
                        <a:gd name="T74" fmla="*/ 0 w 1149"/>
                        <a:gd name="T75" fmla="*/ 1 h 1668"/>
                        <a:gd name="T76" fmla="*/ 0 w 1149"/>
                        <a:gd name="T77" fmla="*/ 1 h 1668"/>
                        <a:gd name="T78" fmla="*/ 0 w 1149"/>
                        <a:gd name="T79" fmla="*/ 1 h 1668"/>
                        <a:gd name="T80" fmla="*/ 0 w 1149"/>
                        <a:gd name="T81" fmla="*/ 1 h 1668"/>
                        <a:gd name="T82" fmla="*/ 0 w 1149"/>
                        <a:gd name="T83" fmla="*/ 1 h 1668"/>
                        <a:gd name="T84" fmla="*/ 0 w 1149"/>
                        <a:gd name="T85" fmla="*/ 1 h 1668"/>
                        <a:gd name="T86" fmla="*/ 0 w 1149"/>
                        <a:gd name="T87" fmla="*/ 1 h 1668"/>
                        <a:gd name="T88" fmla="*/ 0 w 1149"/>
                        <a:gd name="T89" fmla="*/ 1 h 1668"/>
                        <a:gd name="T90" fmla="*/ 0 w 1149"/>
                        <a:gd name="T91" fmla="*/ 1 h 166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49"/>
                        <a:gd name="T139" fmla="*/ 0 h 1668"/>
                        <a:gd name="T140" fmla="*/ 1149 w 1149"/>
                        <a:gd name="T141" fmla="*/ 1668 h 166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49" h="1668">
                          <a:moveTo>
                            <a:pt x="1149" y="0"/>
                          </a:moveTo>
                          <a:lnTo>
                            <a:pt x="1149" y="327"/>
                          </a:lnTo>
                          <a:lnTo>
                            <a:pt x="1139" y="361"/>
                          </a:lnTo>
                          <a:lnTo>
                            <a:pt x="1127" y="391"/>
                          </a:lnTo>
                          <a:lnTo>
                            <a:pt x="1112" y="420"/>
                          </a:lnTo>
                          <a:lnTo>
                            <a:pt x="1092" y="448"/>
                          </a:lnTo>
                          <a:lnTo>
                            <a:pt x="1064" y="464"/>
                          </a:lnTo>
                          <a:lnTo>
                            <a:pt x="1030" y="478"/>
                          </a:lnTo>
                          <a:lnTo>
                            <a:pt x="995" y="489"/>
                          </a:lnTo>
                          <a:lnTo>
                            <a:pt x="956" y="505"/>
                          </a:lnTo>
                          <a:lnTo>
                            <a:pt x="929" y="519"/>
                          </a:lnTo>
                          <a:lnTo>
                            <a:pt x="903" y="538"/>
                          </a:lnTo>
                          <a:lnTo>
                            <a:pt x="884" y="558"/>
                          </a:lnTo>
                          <a:lnTo>
                            <a:pt x="865" y="583"/>
                          </a:lnTo>
                          <a:lnTo>
                            <a:pt x="848" y="612"/>
                          </a:lnTo>
                          <a:lnTo>
                            <a:pt x="827" y="650"/>
                          </a:lnTo>
                          <a:lnTo>
                            <a:pt x="799" y="709"/>
                          </a:lnTo>
                          <a:lnTo>
                            <a:pt x="776" y="765"/>
                          </a:lnTo>
                          <a:lnTo>
                            <a:pt x="758" y="810"/>
                          </a:lnTo>
                          <a:lnTo>
                            <a:pt x="745" y="849"/>
                          </a:lnTo>
                          <a:lnTo>
                            <a:pt x="736" y="884"/>
                          </a:lnTo>
                          <a:lnTo>
                            <a:pt x="734" y="912"/>
                          </a:lnTo>
                          <a:lnTo>
                            <a:pt x="736" y="945"/>
                          </a:lnTo>
                          <a:lnTo>
                            <a:pt x="744" y="979"/>
                          </a:lnTo>
                          <a:lnTo>
                            <a:pt x="755" y="1022"/>
                          </a:lnTo>
                          <a:lnTo>
                            <a:pt x="758" y="1048"/>
                          </a:lnTo>
                          <a:lnTo>
                            <a:pt x="755" y="1084"/>
                          </a:lnTo>
                          <a:lnTo>
                            <a:pt x="752" y="1120"/>
                          </a:lnTo>
                          <a:lnTo>
                            <a:pt x="744" y="1157"/>
                          </a:lnTo>
                          <a:lnTo>
                            <a:pt x="733" y="1207"/>
                          </a:lnTo>
                          <a:lnTo>
                            <a:pt x="721" y="1249"/>
                          </a:lnTo>
                          <a:lnTo>
                            <a:pt x="707" y="1283"/>
                          </a:lnTo>
                          <a:lnTo>
                            <a:pt x="687" y="1321"/>
                          </a:lnTo>
                          <a:lnTo>
                            <a:pt x="675" y="1340"/>
                          </a:lnTo>
                          <a:lnTo>
                            <a:pt x="660" y="1358"/>
                          </a:lnTo>
                          <a:lnTo>
                            <a:pt x="640" y="1374"/>
                          </a:lnTo>
                          <a:lnTo>
                            <a:pt x="607" y="1394"/>
                          </a:lnTo>
                          <a:lnTo>
                            <a:pt x="570" y="1412"/>
                          </a:lnTo>
                          <a:lnTo>
                            <a:pt x="523" y="1431"/>
                          </a:lnTo>
                          <a:lnTo>
                            <a:pt x="467" y="1454"/>
                          </a:lnTo>
                          <a:lnTo>
                            <a:pt x="414" y="1478"/>
                          </a:lnTo>
                          <a:lnTo>
                            <a:pt x="343" y="1510"/>
                          </a:lnTo>
                          <a:lnTo>
                            <a:pt x="270" y="1545"/>
                          </a:lnTo>
                          <a:lnTo>
                            <a:pt x="183" y="1584"/>
                          </a:lnTo>
                          <a:lnTo>
                            <a:pt x="88" y="1628"/>
                          </a:lnTo>
                          <a:lnTo>
                            <a:pt x="0" y="1668"/>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46" name="Freeform 274">
                      <a:extLst>
                        <a:ext uri="{FF2B5EF4-FFF2-40B4-BE49-F238E27FC236}">
                          <a16:creationId xmlns:a16="http://schemas.microsoft.com/office/drawing/2014/main" id="{3AB70C19-9EDE-43EE-919C-6A5791D140B1}"/>
                        </a:ext>
                      </a:extLst>
                    </p:cNvPr>
                    <p:cNvSpPr>
                      <a:spLocks/>
                    </p:cNvSpPr>
                    <p:nvPr/>
                  </p:nvSpPr>
                  <p:spPr bwMode="auto">
                    <a:xfrm>
                      <a:off x="2916" y="488"/>
                      <a:ext cx="185" cy="170"/>
                    </a:xfrm>
                    <a:custGeom>
                      <a:avLst/>
                      <a:gdLst>
                        <a:gd name="T0" fmla="*/ 0 w 740"/>
                        <a:gd name="T1" fmla="*/ 0 h 681"/>
                        <a:gd name="T2" fmla="*/ 0 w 740"/>
                        <a:gd name="T3" fmla="*/ 0 h 681"/>
                        <a:gd name="T4" fmla="*/ 0 w 740"/>
                        <a:gd name="T5" fmla="*/ 0 h 681"/>
                        <a:gd name="T6" fmla="*/ 0 w 740"/>
                        <a:gd name="T7" fmla="*/ 0 h 681"/>
                        <a:gd name="T8" fmla="*/ 0 w 740"/>
                        <a:gd name="T9" fmla="*/ 0 h 681"/>
                        <a:gd name="T10" fmla="*/ 0 w 740"/>
                        <a:gd name="T11" fmla="*/ 0 h 681"/>
                        <a:gd name="T12" fmla="*/ 0 w 740"/>
                        <a:gd name="T13" fmla="*/ 0 h 681"/>
                        <a:gd name="T14" fmla="*/ 0 w 740"/>
                        <a:gd name="T15" fmla="*/ 0 h 681"/>
                        <a:gd name="T16" fmla="*/ 0 w 740"/>
                        <a:gd name="T17" fmla="*/ 0 h 681"/>
                        <a:gd name="T18" fmla="*/ 0 w 740"/>
                        <a:gd name="T19" fmla="*/ 0 h 681"/>
                        <a:gd name="T20" fmla="*/ 0 w 740"/>
                        <a:gd name="T21" fmla="*/ 0 h 681"/>
                        <a:gd name="T22" fmla="*/ 0 w 740"/>
                        <a:gd name="T23" fmla="*/ 0 h 681"/>
                        <a:gd name="T24" fmla="*/ 0 w 740"/>
                        <a:gd name="T25" fmla="*/ 0 h 681"/>
                        <a:gd name="T26" fmla="*/ 0 w 740"/>
                        <a:gd name="T27" fmla="*/ 0 h 681"/>
                        <a:gd name="T28" fmla="*/ 0 w 740"/>
                        <a:gd name="T29" fmla="*/ 0 h 681"/>
                        <a:gd name="T30" fmla="*/ 0 w 740"/>
                        <a:gd name="T31" fmla="*/ 0 h 681"/>
                        <a:gd name="T32" fmla="*/ 0 w 740"/>
                        <a:gd name="T33" fmla="*/ 0 h 681"/>
                        <a:gd name="T34" fmla="*/ 0 w 740"/>
                        <a:gd name="T35" fmla="*/ 0 h 681"/>
                        <a:gd name="T36" fmla="*/ 0 w 740"/>
                        <a:gd name="T37" fmla="*/ 0 h 681"/>
                        <a:gd name="T38" fmla="*/ 0 w 740"/>
                        <a:gd name="T39" fmla="*/ 0 h 681"/>
                        <a:gd name="T40" fmla="*/ 0 w 740"/>
                        <a:gd name="T41" fmla="*/ 0 h 681"/>
                        <a:gd name="T42" fmla="*/ 0 w 740"/>
                        <a:gd name="T43" fmla="*/ 0 h 681"/>
                        <a:gd name="T44" fmla="*/ 0 w 740"/>
                        <a:gd name="T45" fmla="*/ 0 h 681"/>
                        <a:gd name="T46" fmla="*/ 0 w 740"/>
                        <a:gd name="T47" fmla="*/ 0 h 681"/>
                        <a:gd name="T48" fmla="*/ 0 w 740"/>
                        <a:gd name="T49" fmla="*/ 0 h 681"/>
                        <a:gd name="T50" fmla="*/ 0 w 740"/>
                        <a:gd name="T51" fmla="*/ 0 h 681"/>
                        <a:gd name="T52" fmla="*/ 0 w 740"/>
                        <a:gd name="T53" fmla="*/ 0 h 681"/>
                        <a:gd name="T54" fmla="*/ 0 w 740"/>
                        <a:gd name="T55" fmla="*/ 0 h 681"/>
                        <a:gd name="T56" fmla="*/ 0 w 740"/>
                        <a:gd name="T57" fmla="*/ 0 h 681"/>
                        <a:gd name="T58" fmla="*/ 0 w 740"/>
                        <a:gd name="T59" fmla="*/ 0 h 681"/>
                        <a:gd name="T60" fmla="*/ 0 w 740"/>
                        <a:gd name="T61" fmla="*/ 0 h 681"/>
                        <a:gd name="T62" fmla="*/ 0 w 740"/>
                        <a:gd name="T63" fmla="*/ 0 h 681"/>
                        <a:gd name="T64" fmla="*/ 0 w 740"/>
                        <a:gd name="T65" fmla="*/ 0 h 6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40"/>
                        <a:gd name="T100" fmla="*/ 0 h 681"/>
                        <a:gd name="T101" fmla="*/ 740 w 740"/>
                        <a:gd name="T102" fmla="*/ 681 h 6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40" h="681">
                          <a:moveTo>
                            <a:pt x="0" y="0"/>
                          </a:moveTo>
                          <a:lnTo>
                            <a:pt x="21" y="46"/>
                          </a:lnTo>
                          <a:lnTo>
                            <a:pt x="50" y="93"/>
                          </a:lnTo>
                          <a:lnTo>
                            <a:pt x="66" y="118"/>
                          </a:lnTo>
                          <a:lnTo>
                            <a:pt x="88" y="144"/>
                          </a:lnTo>
                          <a:lnTo>
                            <a:pt x="114" y="167"/>
                          </a:lnTo>
                          <a:lnTo>
                            <a:pt x="148" y="189"/>
                          </a:lnTo>
                          <a:lnTo>
                            <a:pt x="185" y="207"/>
                          </a:lnTo>
                          <a:lnTo>
                            <a:pt x="216" y="219"/>
                          </a:lnTo>
                          <a:lnTo>
                            <a:pt x="243" y="226"/>
                          </a:lnTo>
                          <a:lnTo>
                            <a:pt x="274" y="232"/>
                          </a:lnTo>
                          <a:lnTo>
                            <a:pt x="313" y="236"/>
                          </a:lnTo>
                          <a:lnTo>
                            <a:pt x="345" y="239"/>
                          </a:lnTo>
                          <a:lnTo>
                            <a:pt x="374" y="242"/>
                          </a:lnTo>
                          <a:lnTo>
                            <a:pt x="405" y="249"/>
                          </a:lnTo>
                          <a:lnTo>
                            <a:pt x="425" y="257"/>
                          </a:lnTo>
                          <a:lnTo>
                            <a:pt x="448" y="270"/>
                          </a:lnTo>
                          <a:lnTo>
                            <a:pt x="469" y="285"/>
                          </a:lnTo>
                          <a:lnTo>
                            <a:pt x="490" y="306"/>
                          </a:lnTo>
                          <a:lnTo>
                            <a:pt x="505" y="329"/>
                          </a:lnTo>
                          <a:lnTo>
                            <a:pt x="519" y="356"/>
                          </a:lnTo>
                          <a:lnTo>
                            <a:pt x="532" y="384"/>
                          </a:lnTo>
                          <a:lnTo>
                            <a:pt x="547" y="419"/>
                          </a:lnTo>
                          <a:lnTo>
                            <a:pt x="571" y="476"/>
                          </a:lnTo>
                          <a:lnTo>
                            <a:pt x="595" y="526"/>
                          </a:lnTo>
                          <a:lnTo>
                            <a:pt x="622" y="582"/>
                          </a:lnTo>
                          <a:lnTo>
                            <a:pt x="635" y="607"/>
                          </a:lnTo>
                          <a:lnTo>
                            <a:pt x="653" y="634"/>
                          </a:lnTo>
                          <a:lnTo>
                            <a:pt x="670" y="656"/>
                          </a:lnTo>
                          <a:lnTo>
                            <a:pt x="684" y="669"/>
                          </a:lnTo>
                          <a:lnTo>
                            <a:pt x="699" y="677"/>
                          </a:lnTo>
                          <a:lnTo>
                            <a:pt x="717" y="681"/>
                          </a:lnTo>
                          <a:lnTo>
                            <a:pt x="740" y="680"/>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6130" name="Group 275">
                    <a:extLst>
                      <a:ext uri="{FF2B5EF4-FFF2-40B4-BE49-F238E27FC236}">
                        <a16:creationId xmlns:a16="http://schemas.microsoft.com/office/drawing/2014/main" id="{4463185F-3870-4677-9E61-185BB797ADF7}"/>
                      </a:ext>
                    </a:extLst>
                  </p:cNvPr>
                  <p:cNvGrpSpPr>
                    <a:grpSpLocks/>
                  </p:cNvGrpSpPr>
                  <p:nvPr/>
                </p:nvGrpSpPr>
                <p:grpSpPr bwMode="auto">
                  <a:xfrm>
                    <a:off x="2544" y="445"/>
                    <a:ext cx="579" cy="425"/>
                    <a:chOff x="2544" y="445"/>
                    <a:chExt cx="579" cy="425"/>
                  </a:xfrm>
                </p:grpSpPr>
                <p:grpSp>
                  <p:nvGrpSpPr>
                    <p:cNvPr id="36131" name="Group 276">
                      <a:extLst>
                        <a:ext uri="{FF2B5EF4-FFF2-40B4-BE49-F238E27FC236}">
                          <a16:creationId xmlns:a16="http://schemas.microsoft.com/office/drawing/2014/main" id="{3126F06D-1B70-4504-95EF-BADDA68ADB6F}"/>
                        </a:ext>
                      </a:extLst>
                    </p:cNvPr>
                    <p:cNvGrpSpPr>
                      <a:grpSpLocks/>
                    </p:cNvGrpSpPr>
                    <p:nvPr/>
                  </p:nvGrpSpPr>
                  <p:grpSpPr bwMode="auto">
                    <a:xfrm>
                      <a:off x="3045" y="514"/>
                      <a:ext cx="78" cy="84"/>
                      <a:chOff x="3045" y="514"/>
                      <a:chExt cx="78" cy="84"/>
                    </a:xfrm>
                  </p:grpSpPr>
                  <p:sp>
                    <p:nvSpPr>
                      <p:cNvPr id="36143" name="Freeform 277">
                        <a:extLst>
                          <a:ext uri="{FF2B5EF4-FFF2-40B4-BE49-F238E27FC236}">
                            <a16:creationId xmlns:a16="http://schemas.microsoft.com/office/drawing/2014/main" id="{7D3794D5-D9BD-463D-A661-4F966B91AA7B}"/>
                          </a:ext>
                        </a:extLst>
                      </p:cNvPr>
                      <p:cNvSpPr>
                        <a:spLocks/>
                      </p:cNvSpPr>
                      <p:nvPr/>
                    </p:nvSpPr>
                    <p:spPr bwMode="auto">
                      <a:xfrm>
                        <a:off x="3045" y="514"/>
                        <a:ext cx="68" cy="57"/>
                      </a:xfrm>
                      <a:custGeom>
                        <a:avLst/>
                        <a:gdLst>
                          <a:gd name="T0" fmla="*/ 0 w 274"/>
                          <a:gd name="T1" fmla="*/ 0 h 226"/>
                          <a:gd name="T2" fmla="*/ 0 w 274"/>
                          <a:gd name="T3" fmla="*/ 0 h 226"/>
                          <a:gd name="T4" fmla="*/ 0 w 274"/>
                          <a:gd name="T5" fmla="*/ 0 h 226"/>
                          <a:gd name="T6" fmla="*/ 0 w 274"/>
                          <a:gd name="T7" fmla="*/ 0 h 226"/>
                          <a:gd name="T8" fmla="*/ 0 w 274"/>
                          <a:gd name="T9" fmla="*/ 0 h 226"/>
                          <a:gd name="T10" fmla="*/ 0 w 274"/>
                          <a:gd name="T11" fmla="*/ 0 h 226"/>
                          <a:gd name="T12" fmla="*/ 0 w 274"/>
                          <a:gd name="T13" fmla="*/ 0 h 226"/>
                          <a:gd name="T14" fmla="*/ 0 w 274"/>
                          <a:gd name="T15" fmla="*/ 0 h 226"/>
                          <a:gd name="T16" fmla="*/ 0 w 274"/>
                          <a:gd name="T17" fmla="*/ 0 h 2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4"/>
                          <a:gd name="T28" fmla="*/ 0 h 226"/>
                          <a:gd name="T29" fmla="*/ 274 w 274"/>
                          <a:gd name="T30" fmla="*/ 226 h 2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4" h="226">
                            <a:moveTo>
                              <a:pt x="0" y="226"/>
                            </a:moveTo>
                            <a:lnTo>
                              <a:pt x="39" y="212"/>
                            </a:lnTo>
                            <a:lnTo>
                              <a:pt x="75" y="195"/>
                            </a:lnTo>
                            <a:lnTo>
                              <a:pt x="124" y="168"/>
                            </a:lnTo>
                            <a:lnTo>
                              <a:pt x="157" y="143"/>
                            </a:lnTo>
                            <a:lnTo>
                              <a:pt x="185" y="115"/>
                            </a:lnTo>
                            <a:lnTo>
                              <a:pt x="217" y="75"/>
                            </a:lnTo>
                            <a:lnTo>
                              <a:pt x="248" y="36"/>
                            </a:lnTo>
                            <a:lnTo>
                              <a:pt x="274" y="0"/>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44" name="Freeform 278">
                        <a:extLst>
                          <a:ext uri="{FF2B5EF4-FFF2-40B4-BE49-F238E27FC236}">
                            <a16:creationId xmlns:a16="http://schemas.microsoft.com/office/drawing/2014/main" id="{C5BBF1B9-63F9-4815-B0F6-9553C0E3F94C}"/>
                          </a:ext>
                        </a:extLst>
                      </p:cNvPr>
                      <p:cNvSpPr>
                        <a:spLocks/>
                      </p:cNvSpPr>
                      <p:nvPr/>
                    </p:nvSpPr>
                    <p:spPr bwMode="auto">
                      <a:xfrm>
                        <a:off x="3058" y="573"/>
                        <a:ext cx="65" cy="25"/>
                      </a:xfrm>
                      <a:custGeom>
                        <a:avLst/>
                        <a:gdLst>
                          <a:gd name="T0" fmla="*/ 0 w 258"/>
                          <a:gd name="T1" fmla="*/ 0 h 98"/>
                          <a:gd name="T2" fmla="*/ 0 w 258"/>
                          <a:gd name="T3" fmla="*/ 0 h 98"/>
                          <a:gd name="T4" fmla="*/ 0 w 258"/>
                          <a:gd name="T5" fmla="*/ 0 h 98"/>
                          <a:gd name="T6" fmla="*/ 0 w 258"/>
                          <a:gd name="T7" fmla="*/ 0 h 98"/>
                          <a:gd name="T8" fmla="*/ 0 w 258"/>
                          <a:gd name="T9" fmla="*/ 0 h 98"/>
                          <a:gd name="T10" fmla="*/ 0 w 258"/>
                          <a:gd name="T11" fmla="*/ 0 h 98"/>
                          <a:gd name="T12" fmla="*/ 0 w 258"/>
                          <a:gd name="T13" fmla="*/ 0 h 98"/>
                          <a:gd name="T14" fmla="*/ 0 w 258"/>
                          <a:gd name="T15" fmla="*/ 0 h 98"/>
                          <a:gd name="T16" fmla="*/ 0 w 258"/>
                          <a:gd name="T17" fmla="*/ 0 h 98"/>
                          <a:gd name="T18" fmla="*/ 0 w 258"/>
                          <a:gd name="T19" fmla="*/ 0 h 98"/>
                          <a:gd name="T20" fmla="*/ 0 w 258"/>
                          <a:gd name="T21" fmla="*/ 0 h 98"/>
                          <a:gd name="T22" fmla="*/ 0 w 258"/>
                          <a:gd name="T23" fmla="*/ 0 h 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8"/>
                          <a:gd name="T37" fmla="*/ 0 h 98"/>
                          <a:gd name="T38" fmla="*/ 258 w 258"/>
                          <a:gd name="T39" fmla="*/ 98 h 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8" h="98">
                            <a:moveTo>
                              <a:pt x="0" y="98"/>
                            </a:moveTo>
                            <a:lnTo>
                              <a:pt x="16" y="85"/>
                            </a:lnTo>
                            <a:lnTo>
                              <a:pt x="34" y="73"/>
                            </a:lnTo>
                            <a:lnTo>
                              <a:pt x="53" y="64"/>
                            </a:lnTo>
                            <a:lnTo>
                              <a:pt x="80" y="59"/>
                            </a:lnTo>
                            <a:lnTo>
                              <a:pt x="105" y="55"/>
                            </a:lnTo>
                            <a:lnTo>
                              <a:pt x="135" y="52"/>
                            </a:lnTo>
                            <a:lnTo>
                              <a:pt x="169" y="45"/>
                            </a:lnTo>
                            <a:lnTo>
                              <a:pt x="198" y="38"/>
                            </a:lnTo>
                            <a:lnTo>
                              <a:pt x="223" y="28"/>
                            </a:lnTo>
                            <a:lnTo>
                              <a:pt x="242" y="16"/>
                            </a:lnTo>
                            <a:lnTo>
                              <a:pt x="258" y="0"/>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6132" name="Group 279">
                      <a:extLst>
                        <a:ext uri="{FF2B5EF4-FFF2-40B4-BE49-F238E27FC236}">
                          <a16:creationId xmlns:a16="http://schemas.microsoft.com/office/drawing/2014/main" id="{55C1467D-07EE-46E7-9ABC-40BB79441BD0}"/>
                        </a:ext>
                      </a:extLst>
                    </p:cNvPr>
                    <p:cNvGrpSpPr>
                      <a:grpSpLocks/>
                    </p:cNvGrpSpPr>
                    <p:nvPr/>
                  </p:nvGrpSpPr>
                  <p:grpSpPr bwMode="auto">
                    <a:xfrm>
                      <a:off x="2544" y="445"/>
                      <a:ext cx="284" cy="425"/>
                      <a:chOff x="2544" y="445"/>
                      <a:chExt cx="284" cy="425"/>
                    </a:xfrm>
                  </p:grpSpPr>
                  <p:grpSp>
                    <p:nvGrpSpPr>
                      <p:cNvPr id="36133" name="Group 280">
                        <a:extLst>
                          <a:ext uri="{FF2B5EF4-FFF2-40B4-BE49-F238E27FC236}">
                            <a16:creationId xmlns:a16="http://schemas.microsoft.com/office/drawing/2014/main" id="{09CDC454-ED1C-4409-A23C-8B9270614F34}"/>
                          </a:ext>
                        </a:extLst>
                      </p:cNvPr>
                      <p:cNvGrpSpPr>
                        <a:grpSpLocks/>
                      </p:cNvGrpSpPr>
                      <p:nvPr/>
                    </p:nvGrpSpPr>
                    <p:grpSpPr bwMode="auto">
                      <a:xfrm>
                        <a:off x="2700" y="445"/>
                        <a:ext cx="128" cy="131"/>
                        <a:chOff x="2700" y="445"/>
                        <a:chExt cx="128" cy="131"/>
                      </a:xfrm>
                    </p:grpSpPr>
                    <p:sp>
                      <p:nvSpPr>
                        <p:cNvPr id="36141" name="Freeform 281">
                          <a:extLst>
                            <a:ext uri="{FF2B5EF4-FFF2-40B4-BE49-F238E27FC236}">
                              <a16:creationId xmlns:a16="http://schemas.microsoft.com/office/drawing/2014/main" id="{D0DE998E-EED1-40E0-994D-7BE94663A9AD}"/>
                            </a:ext>
                          </a:extLst>
                        </p:cNvPr>
                        <p:cNvSpPr>
                          <a:spLocks/>
                        </p:cNvSpPr>
                        <p:nvPr/>
                      </p:nvSpPr>
                      <p:spPr bwMode="auto">
                        <a:xfrm>
                          <a:off x="2758" y="445"/>
                          <a:ext cx="70" cy="131"/>
                        </a:xfrm>
                        <a:custGeom>
                          <a:avLst/>
                          <a:gdLst>
                            <a:gd name="T0" fmla="*/ 0 w 282"/>
                            <a:gd name="T1" fmla="*/ 0 h 527"/>
                            <a:gd name="T2" fmla="*/ 0 w 282"/>
                            <a:gd name="T3" fmla="*/ 0 h 527"/>
                            <a:gd name="T4" fmla="*/ 0 w 282"/>
                            <a:gd name="T5" fmla="*/ 0 h 527"/>
                            <a:gd name="T6" fmla="*/ 0 w 282"/>
                            <a:gd name="T7" fmla="*/ 0 h 527"/>
                            <a:gd name="T8" fmla="*/ 0 w 282"/>
                            <a:gd name="T9" fmla="*/ 0 h 527"/>
                            <a:gd name="T10" fmla="*/ 0 w 282"/>
                            <a:gd name="T11" fmla="*/ 0 h 527"/>
                            <a:gd name="T12" fmla="*/ 0 w 282"/>
                            <a:gd name="T13" fmla="*/ 0 h 527"/>
                            <a:gd name="T14" fmla="*/ 0 w 282"/>
                            <a:gd name="T15" fmla="*/ 0 h 527"/>
                            <a:gd name="T16" fmla="*/ 0 w 282"/>
                            <a:gd name="T17" fmla="*/ 0 h 527"/>
                            <a:gd name="T18" fmla="*/ 0 w 282"/>
                            <a:gd name="T19" fmla="*/ 0 h 527"/>
                            <a:gd name="T20" fmla="*/ 0 w 282"/>
                            <a:gd name="T21" fmla="*/ 0 h 527"/>
                            <a:gd name="T22" fmla="*/ 0 w 282"/>
                            <a:gd name="T23" fmla="*/ 0 h 527"/>
                            <a:gd name="T24" fmla="*/ 0 w 282"/>
                            <a:gd name="T25" fmla="*/ 0 h 527"/>
                            <a:gd name="T26" fmla="*/ 0 w 282"/>
                            <a:gd name="T27" fmla="*/ 0 h 527"/>
                            <a:gd name="T28" fmla="*/ 0 w 282"/>
                            <a:gd name="T29" fmla="*/ 0 h 527"/>
                            <a:gd name="T30" fmla="*/ 0 w 282"/>
                            <a:gd name="T31" fmla="*/ 0 h 527"/>
                            <a:gd name="T32" fmla="*/ 0 w 282"/>
                            <a:gd name="T33" fmla="*/ 0 h 527"/>
                            <a:gd name="T34" fmla="*/ 0 w 282"/>
                            <a:gd name="T35" fmla="*/ 0 h 5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2"/>
                            <a:gd name="T55" fmla="*/ 0 h 527"/>
                            <a:gd name="T56" fmla="*/ 282 w 282"/>
                            <a:gd name="T57" fmla="*/ 527 h 5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2" h="527">
                              <a:moveTo>
                                <a:pt x="24" y="0"/>
                              </a:moveTo>
                              <a:lnTo>
                                <a:pt x="15" y="18"/>
                              </a:lnTo>
                              <a:lnTo>
                                <a:pt x="8" y="40"/>
                              </a:lnTo>
                              <a:lnTo>
                                <a:pt x="3" y="61"/>
                              </a:lnTo>
                              <a:lnTo>
                                <a:pt x="0" y="85"/>
                              </a:lnTo>
                              <a:lnTo>
                                <a:pt x="4" y="118"/>
                              </a:lnTo>
                              <a:lnTo>
                                <a:pt x="8" y="152"/>
                              </a:lnTo>
                              <a:lnTo>
                                <a:pt x="15" y="199"/>
                              </a:lnTo>
                              <a:lnTo>
                                <a:pt x="22" y="234"/>
                              </a:lnTo>
                              <a:lnTo>
                                <a:pt x="35" y="275"/>
                              </a:lnTo>
                              <a:lnTo>
                                <a:pt x="49" y="316"/>
                              </a:lnTo>
                              <a:lnTo>
                                <a:pt x="67" y="352"/>
                              </a:lnTo>
                              <a:lnTo>
                                <a:pt x="93" y="391"/>
                              </a:lnTo>
                              <a:lnTo>
                                <a:pt x="120" y="420"/>
                              </a:lnTo>
                              <a:lnTo>
                                <a:pt x="161" y="453"/>
                              </a:lnTo>
                              <a:lnTo>
                                <a:pt x="202" y="480"/>
                              </a:lnTo>
                              <a:lnTo>
                                <a:pt x="243" y="505"/>
                              </a:lnTo>
                              <a:lnTo>
                                <a:pt x="282" y="527"/>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42" name="Freeform 282">
                          <a:extLst>
                            <a:ext uri="{FF2B5EF4-FFF2-40B4-BE49-F238E27FC236}">
                              <a16:creationId xmlns:a16="http://schemas.microsoft.com/office/drawing/2014/main" id="{D4A6112B-05B1-4F87-9515-F5A653500811}"/>
                            </a:ext>
                          </a:extLst>
                        </p:cNvPr>
                        <p:cNvSpPr>
                          <a:spLocks/>
                        </p:cNvSpPr>
                        <p:nvPr/>
                      </p:nvSpPr>
                      <p:spPr bwMode="auto">
                        <a:xfrm>
                          <a:off x="2700" y="486"/>
                          <a:ext cx="71" cy="56"/>
                        </a:xfrm>
                        <a:custGeom>
                          <a:avLst/>
                          <a:gdLst>
                            <a:gd name="T0" fmla="*/ 0 w 284"/>
                            <a:gd name="T1" fmla="*/ 0 h 224"/>
                            <a:gd name="T2" fmla="*/ 0 w 284"/>
                            <a:gd name="T3" fmla="*/ 0 h 224"/>
                            <a:gd name="T4" fmla="*/ 0 w 284"/>
                            <a:gd name="T5" fmla="*/ 0 h 224"/>
                            <a:gd name="T6" fmla="*/ 0 w 284"/>
                            <a:gd name="T7" fmla="*/ 0 h 224"/>
                            <a:gd name="T8" fmla="*/ 0 w 284"/>
                            <a:gd name="T9" fmla="*/ 0 h 224"/>
                            <a:gd name="T10" fmla="*/ 0 w 284"/>
                            <a:gd name="T11" fmla="*/ 0 h 224"/>
                            <a:gd name="T12" fmla="*/ 0 w 284"/>
                            <a:gd name="T13" fmla="*/ 0 h 224"/>
                            <a:gd name="T14" fmla="*/ 0 w 284"/>
                            <a:gd name="T15" fmla="*/ 0 h 224"/>
                            <a:gd name="T16" fmla="*/ 0 w 284"/>
                            <a:gd name="T17" fmla="*/ 0 h 224"/>
                            <a:gd name="T18" fmla="*/ 0 w 284"/>
                            <a:gd name="T19" fmla="*/ 0 h 224"/>
                            <a:gd name="T20" fmla="*/ 0 w 284"/>
                            <a:gd name="T21" fmla="*/ 0 h 224"/>
                            <a:gd name="T22" fmla="*/ 0 w 284"/>
                            <a:gd name="T23" fmla="*/ 0 h 224"/>
                            <a:gd name="T24" fmla="*/ 0 w 284"/>
                            <a:gd name="T25" fmla="*/ 0 h 224"/>
                            <a:gd name="T26" fmla="*/ 0 w 284"/>
                            <a:gd name="T27" fmla="*/ 0 h 224"/>
                            <a:gd name="T28" fmla="*/ 0 w 284"/>
                            <a:gd name="T29" fmla="*/ 0 h 2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4"/>
                            <a:gd name="T46" fmla="*/ 0 h 224"/>
                            <a:gd name="T47" fmla="*/ 284 w 284"/>
                            <a:gd name="T48" fmla="*/ 224 h 2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4" h="224">
                              <a:moveTo>
                                <a:pt x="0" y="0"/>
                              </a:moveTo>
                              <a:lnTo>
                                <a:pt x="39" y="6"/>
                              </a:lnTo>
                              <a:lnTo>
                                <a:pt x="69" y="15"/>
                              </a:lnTo>
                              <a:lnTo>
                                <a:pt x="95" y="28"/>
                              </a:lnTo>
                              <a:lnTo>
                                <a:pt x="123" y="47"/>
                              </a:lnTo>
                              <a:lnTo>
                                <a:pt x="157" y="70"/>
                              </a:lnTo>
                              <a:lnTo>
                                <a:pt x="187" y="95"/>
                              </a:lnTo>
                              <a:lnTo>
                                <a:pt x="224" y="138"/>
                              </a:lnTo>
                              <a:lnTo>
                                <a:pt x="284" y="211"/>
                              </a:lnTo>
                              <a:lnTo>
                                <a:pt x="260" y="218"/>
                              </a:lnTo>
                              <a:lnTo>
                                <a:pt x="221" y="221"/>
                              </a:lnTo>
                              <a:lnTo>
                                <a:pt x="184" y="224"/>
                              </a:lnTo>
                              <a:lnTo>
                                <a:pt x="145" y="218"/>
                              </a:lnTo>
                              <a:lnTo>
                                <a:pt x="103" y="211"/>
                              </a:lnTo>
                              <a:lnTo>
                                <a:pt x="71" y="204"/>
                              </a:lnTo>
                            </a:path>
                          </a:pathLst>
                        </a:custGeom>
                        <a:noFill/>
                        <a:ln w="2222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6134" name="Group 283">
                        <a:extLst>
                          <a:ext uri="{FF2B5EF4-FFF2-40B4-BE49-F238E27FC236}">
                            <a16:creationId xmlns:a16="http://schemas.microsoft.com/office/drawing/2014/main" id="{D3AF5DB2-5075-4B54-8892-91901655915A}"/>
                          </a:ext>
                        </a:extLst>
                      </p:cNvPr>
                      <p:cNvGrpSpPr>
                        <a:grpSpLocks/>
                      </p:cNvGrpSpPr>
                      <p:nvPr/>
                    </p:nvGrpSpPr>
                    <p:grpSpPr bwMode="auto">
                      <a:xfrm>
                        <a:off x="2544" y="771"/>
                        <a:ext cx="176" cy="99"/>
                        <a:chOff x="2544" y="771"/>
                        <a:chExt cx="176" cy="99"/>
                      </a:xfrm>
                    </p:grpSpPr>
                    <p:sp>
                      <p:nvSpPr>
                        <p:cNvPr id="36135" name="Freeform 284">
                          <a:extLst>
                            <a:ext uri="{FF2B5EF4-FFF2-40B4-BE49-F238E27FC236}">
                              <a16:creationId xmlns:a16="http://schemas.microsoft.com/office/drawing/2014/main" id="{6599B17A-ECA6-48F9-8FF4-F56B7F7F2BCE}"/>
                            </a:ext>
                          </a:extLst>
                        </p:cNvPr>
                        <p:cNvSpPr>
                          <a:spLocks/>
                        </p:cNvSpPr>
                        <p:nvPr/>
                      </p:nvSpPr>
                      <p:spPr bwMode="auto">
                        <a:xfrm>
                          <a:off x="2618" y="777"/>
                          <a:ext cx="50" cy="27"/>
                        </a:xfrm>
                        <a:custGeom>
                          <a:avLst/>
                          <a:gdLst>
                            <a:gd name="T0" fmla="*/ 0 w 200"/>
                            <a:gd name="T1" fmla="*/ 0 h 107"/>
                            <a:gd name="T2" fmla="*/ 0 w 200"/>
                            <a:gd name="T3" fmla="*/ 0 h 107"/>
                            <a:gd name="T4" fmla="*/ 0 w 200"/>
                            <a:gd name="T5" fmla="*/ 0 h 107"/>
                            <a:gd name="T6" fmla="*/ 0 w 200"/>
                            <a:gd name="T7" fmla="*/ 0 h 107"/>
                            <a:gd name="T8" fmla="*/ 0 w 200"/>
                            <a:gd name="T9" fmla="*/ 0 h 107"/>
                            <a:gd name="T10" fmla="*/ 0 w 200"/>
                            <a:gd name="T11" fmla="*/ 0 h 107"/>
                            <a:gd name="T12" fmla="*/ 0 60000 65536"/>
                            <a:gd name="T13" fmla="*/ 0 60000 65536"/>
                            <a:gd name="T14" fmla="*/ 0 60000 65536"/>
                            <a:gd name="T15" fmla="*/ 0 60000 65536"/>
                            <a:gd name="T16" fmla="*/ 0 60000 65536"/>
                            <a:gd name="T17" fmla="*/ 0 60000 65536"/>
                            <a:gd name="T18" fmla="*/ 0 w 200"/>
                            <a:gd name="T19" fmla="*/ 0 h 107"/>
                            <a:gd name="T20" fmla="*/ 200 w 200"/>
                            <a:gd name="T21" fmla="*/ 107 h 107"/>
                          </a:gdLst>
                          <a:ahLst/>
                          <a:cxnLst>
                            <a:cxn ang="T12">
                              <a:pos x="T0" y="T1"/>
                            </a:cxn>
                            <a:cxn ang="T13">
                              <a:pos x="T2" y="T3"/>
                            </a:cxn>
                            <a:cxn ang="T14">
                              <a:pos x="T4" y="T5"/>
                            </a:cxn>
                            <a:cxn ang="T15">
                              <a:pos x="T6" y="T7"/>
                            </a:cxn>
                            <a:cxn ang="T16">
                              <a:pos x="T8" y="T9"/>
                            </a:cxn>
                            <a:cxn ang="T17">
                              <a:pos x="T10" y="T11"/>
                            </a:cxn>
                          </a:cxnLst>
                          <a:rect l="T18" t="T19" r="T20" b="T21"/>
                          <a:pathLst>
                            <a:path w="200" h="107">
                              <a:moveTo>
                                <a:pt x="0" y="0"/>
                              </a:moveTo>
                              <a:lnTo>
                                <a:pt x="46" y="13"/>
                              </a:lnTo>
                              <a:lnTo>
                                <a:pt x="86" y="28"/>
                              </a:lnTo>
                              <a:lnTo>
                                <a:pt x="121" y="45"/>
                              </a:lnTo>
                              <a:lnTo>
                                <a:pt x="160" y="71"/>
                              </a:lnTo>
                              <a:lnTo>
                                <a:pt x="200" y="107"/>
                              </a:lnTo>
                            </a:path>
                          </a:pathLst>
                        </a:custGeom>
                        <a:noFill/>
                        <a:ln w="38100">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6136" name="Group 285">
                          <a:extLst>
                            <a:ext uri="{FF2B5EF4-FFF2-40B4-BE49-F238E27FC236}">
                              <a16:creationId xmlns:a16="http://schemas.microsoft.com/office/drawing/2014/main" id="{DF0C5BFF-7BAD-41AC-8467-F28962FC03D5}"/>
                            </a:ext>
                          </a:extLst>
                        </p:cNvPr>
                        <p:cNvGrpSpPr>
                          <a:grpSpLocks/>
                        </p:cNvGrpSpPr>
                        <p:nvPr/>
                      </p:nvGrpSpPr>
                      <p:grpSpPr bwMode="auto">
                        <a:xfrm>
                          <a:off x="2544" y="771"/>
                          <a:ext cx="176" cy="99"/>
                          <a:chOff x="2544" y="771"/>
                          <a:chExt cx="176" cy="99"/>
                        </a:xfrm>
                      </p:grpSpPr>
                      <p:sp>
                        <p:nvSpPr>
                          <p:cNvPr id="36137" name="Freeform 286">
                            <a:extLst>
                              <a:ext uri="{FF2B5EF4-FFF2-40B4-BE49-F238E27FC236}">
                                <a16:creationId xmlns:a16="http://schemas.microsoft.com/office/drawing/2014/main" id="{F8228FDE-7C97-46BF-A844-4627DC052A26}"/>
                              </a:ext>
                            </a:extLst>
                          </p:cNvPr>
                          <p:cNvSpPr>
                            <a:spLocks/>
                          </p:cNvSpPr>
                          <p:nvPr/>
                        </p:nvSpPr>
                        <p:spPr bwMode="auto">
                          <a:xfrm>
                            <a:off x="2664" y="771"/>
                            <a:ext cx="56" cy="13"/>
                          </a:xfrm>
                          <a:custGeom>
                            <a:avLst/>
                            <a:gdLst>
                              <a:gd name="T0" fmla="*/ 0 w 225"/>
                              <a:gd name="T1" fmla="*/ 0 h 55"/>
                              <a:gd name="T2" fmla="*/ 0 w 225"/>
                              <a:gd name="T3" fmla="*/ 0 h 55"/>
                              <a:gd name="T4" fmla="*/ 0 w 225"/>
                              <a:gd name="T5" fmla="*/ 0 h 55"/>
                              <a:gd name="T6" fmla="*/ 0 w 225"/>
                              <a:gd name="T7" fmla="*/ 0 h 55"/>
                              <a:gd name="T8" fmla="*/ 0 w 225"/>
                              <a:gd name="T9" fmla="*/ 0 h 55"/>
                              <a:gd name="T10" fmla="*/ 0 w 225"/>
                              <a:gd name="T11" fmla="*/ 0 h 55"/>
                              <a:gd name="T12" fmla="*/ 0 w 225"/>
                              <a:gd name="T13" fmla="*/ 0 h 55"/>
                              <a:gd name="T14" fmla="*/ 0 60000 65536"/>
                              <a:gd name="T15" fmla="*/ 0 60000 65536"/>
                              <a:gd name="T16" fmla="*/ 0 60000 65536"/>
                              <a:gd name="T17" fmla="*/ 0 60000 65536"/>
                              <a:gd name="T18" fmla="*/ 0 60000 65536"/>
                              <a:gd name="T19" fmla="*/ 0 60000 65536"/>
                              <a:gd name="T20" fmla="*/ 0 60000 65536"/>
                              <a:gd name="T21" fmla="*/ 0 w 225"/>
                              <a:gd name="T22" fmla="*/ 0 h 55"/>
                              <a:gd name="T23" fmla="*/ 225 w 225"/>
                              <a:gd name="T24" fmla="*/ 55 h 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55">
                                <a:moveTo>
                                  <a:pt x="0" y="0"/>
                                </a:moveTo>
                                <a:lnTo>
                                  <a:pt x="36" y="21"/>
                                </a:lnTo>
                                <a:lnTo>
                                  <a:pt x="71" y="36"/>
                                </a:lnTo>
                                <a:lnTo>
                                  <a:pt x="104" y="46"/>
                                </a:lnTo>
                                <a:lnTo>
                                  <a:pt x="145" y="54"/>
                                </a:lnTo>
                                <a:lnTo>
                                  <a:pt x="185" y="55"/>
                                </a:lnTo>
                                <a:lnTo>
                                  <a:pt x="225" y="51"/>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38" name="Freeform 287">
                            <a:extLst>
                              <a:ext uri="{FF2B5EF4-FFF2-40B4-BE49-F238E27FC236}">
                                <a16:creationId xmlns:a16="http://schemas.microsoft.com/office/drawing/2014/main" id="{4B788453-A1CF-4CE1-903E-7BB5D8383819}"/>
                              </a:ext>
                            </a:extLst>
                          </p:cNvPr>
                          <p:cNvSpPr>
                            <a:spLocks/>
                          </p:cNvSpPr>
                          <p:nvPr/>
                        </p:nvSpPr>
                        <p:spPr bwMode="auto">
                          <a:xfrm>
                            <a:off x="2669" y="809"/>
                            <a:ext cx="19" cy="36"/>
                          </a:xfrm>
                          <a:custGeom>
                            <a:avLst/>
                            <a:gdLst>
                              <a:gd name="T0" fmla="*/ 0 w 79"/>
                              <a:gd name="T1" fmla="*/ 0 h 144"/>
                              <a:gd name="T2" fmla="*/ 0 w 79"/>
                              <a:gd name="T3" fmla="*/ 0 h 144"/>
                              <a:gd name="T4" fmla="*/ 0 w 79"/>
                              <a:gd name="T5" fmla="*/ 0 h 144"/>
                              <a:gd name="T6" fmla="*/ 0 w 79"/>
                              <a:gd name="T7" fmla="*/ 0 h 144"/>
                              <a:gd name="T8" fmla="*/ 0 w 79"/>
                              <a:gd name="T9" fmla="*/ 0 h 144"/>
                              <a:gd name="T10" fmla="*/ 0 w 79"/>
                              <a:gd name="T11" fmla="*/ 0 h 144"/>
                              <a:gd name="T12" fmla="*/ 0 60000 65536"/>
                              <a:gd name="T13" fmla="*/ 0 60000 65536"/>
                              <a:gd name="T14" fmla="*/ 0 60000 65536"/>
                              <a:gd name="T15" fmla="*/ 0 60000 65536"/>
                              <a:gd name="T16" fmla="*/ 0 60000 65536"/>
                              <a:gd name="T17" fmla="*/ 0 60000 65536"/>
                              <a:gd name="T18" fmla="*/ 0 w 79"/>
                              <a:gd name="T19" fmla="*/ 0 h 144"/>
                              <a:gd name="T20" fmla="*/ 79 w 79"/>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79" h="144">
                                <a:moveTo>
                                  <a:pt x="79" y="0"/>
                                </a:moveTo>
                                <a:lnTo>
                                  <a:pt x="75" y="36"/>
                                </a:lnTo>
                                <a:lnTo>
                                  <a:pt x="63" y="69"/>
                                </a:lnTo>
                                <a:lnTo>
                                  <a:pt x="43" y="100"/>
                                </a:lnTo>
                                <a:lnTo>
                                  <a:pt x="20" y="129"/>
                                </a:lnTo>
                                <a:lnTo>
                                  <a:pt x="0" y="144"/>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39" name="Freeform 288">
                            <a:extLst>
                              <a:ext uri="{FF2B5EF4-FFF2-40B4-BE49-F238E27FC236}">
                                <a16:creationId xmlns:a16="http://schemas.microsoft.com/office/drawing/2014/main" id="{27A60662-931F-44FD-A9F2-445B05971100}"/>
                              </a:ext>
                            </a:extLst>
                          </p:cNvPr>
                          <p:cNvSpPr>
                            <a:spLocks/>
                          </p:cNvSpPr>
                          <p:nvPr/>
                        </p:nvSpPr>
                        <p:spPr bwMode="auto">
                          <a:xfrm>
                            <a:off x="2544" y="828"/>
                            <a:ext cx="78" cy="8"/>
                          </a:xfrm>
                          <a:custGeom>
                            <a:avLst/>
                            <a:gdLst>
                              <a:gd name="T0" fmla="*/ 0 w 314"/>
                              <a:gd name="T1" fmla="*/ 0 h 31"/>
                              <a:gd name="T2" fmla="*/ 0 w 314"/>
                              <a:gd name="T3" fmla="*/ 0 h 31"/>
                              <a:gd name="T4" fmla="*/ 0 w 314"/>
                              <a:gd name="T5" fmla="*/ 0 h 31"/>
                              <a:gd name="T6" fmla="*/ 0 w 314"/>
                              <a:gd name="T7" fmla="*/ 0 h 31"/>
                              <a:gd name="T8" fmla="*/ 0 w 314"/>
                              <a:gd name="T9" fmla="*/ 0 h 31"/>
                              <a:gd name="T10" fmla="*/ 0 w 314"/>
                              <a:gd name="T11" fmla="*/ 0 h 31"/>
                              <a:gd name="T12" fmla="*/ 0 w 314"/>
                              <a:gd name="T13" fmla="*/ 0 h 31"/>
                              <a:gd name="T14" fmla="*/ 0 w 314"/>
                              <a:gd name="T15" fmla="*/ 0 h 31"/>
                              <a:gd name="T16" fmla="*/ 0 60000 65536"/>
                              <a:gd name="T17" fmla="*/ 0 60000 65536"/>
                              <a:gd name="T18" fmla="*/ 0 60000 65536"/>
                              <a:gd name="T19" fmla="*/ 0 60000 65536"/>
                              <a:gd name="T20" fmla="*/ 0 60000 65536"/>
                              <a:gd name="T21" fmla="*/ 0 60000 65536"/>
                              <a:gd name="T22" fmla="*/ 0 60000 65536"/>
                              <a:gd name="T23" fmla="*/ 0 60000 65536"/>
                              <a:gd name="T24" fmla="*/ 0 w 314"/>
                              <a:gd name="T25" fmla="*/ 0 h 31"/>
                              <a:gd name="T26" fmla="*/ 314 w 314"/>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4" h="31">
                                <a:moveTo>
                                  <a:pt x="314" y="4"/>
                                </a:moveTo>
                                <a:lnTo>
                                  <a:pt x="271" y="15"/>
                                </a:lnTo>
                                <a:lnTo>
                                  <a:pt x="221" y="25"/>
                                </a:lnTo>
                                <a:lnTo>
                                  <a:pt x="170" y="31"/>
                                </a:lnTo>
                                <a:lnTo>
                                  <a:pt x="126" y="29"/>
                                </a:lnTo>
                                <a:lnTo>
                                  <a:pt x="75" y="22"/>
                                </a:lnTo>
                                <a:lnTo>
                                  <a:pt x="40" y="13"/>
                                </a:lnTo>
                                <a:lnTo>
                                  <a:pt x="0" y="0"/>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40" name="Freeform 289">
                            <a:extLst>
                              <a:ext uri="{FF2B5EF4-FFF2-40B4-BE49-F238E27FC236}">
                                <a16:creationId xmlns:a16="http://schemas.microsoft.com/office/drawing/2014/main" id="{4889D9A3-5FE1-4EF3-9DF0-65E850F2786E}"/>
                              </a:ext>
                            </a:extLst>
                          </p:cNvPr>
                          <p:cNvSpPr>
                            <a:spLocks/>
                          </p:cNvSpPr>
                          <p:nvPr/>
                        </p:nvSpPr>
                        <p:spPr bwMode="auto">
                          <a:xfrm>
                            <a:off x="2563" y="835"/>
                            <a:ext cx="66" cy="35"/>
                          </a:xfrm>
                          <a:custGeom>
                            <a:avLst/>
                            <a:gdLst>
                              <a:gd name="T0" fmla="*/ 0 w 266"/>
                              <a:gd name="T1" fmla="*/ 0 h 139"/>
                              <a:gd name="T2" fmla="*/ 0 w 266"/>
                              <a:gd name="T3" fmla="*/ 0 h 139"/>
                              <a:gd name="T4" fmla="*/ 0 w 266"/>
                              <a:gd name="T5" fmla="*/ 0 h 139"/>
                              <a:gd name="T6" fmla="*/ 0 w 266"/>
                              <a:gd name="T7" fmla="*/ 0 h 139"/>
                              <a:gd name="T8" fmla="*/ 0 w 266"/>
                              <a:gd name="T9" fmla="*/ 0 h 139"/>
                              <a:gd name="T10" fmla="*/ 0 w 266"/>
                              <a:gd name="T11" fmla="*/ 0 h 139"/>
                              <a:gd name="T12" fmla="*/ 0 w 266"/>
                              <a:gd name="T13" fmla="*/ 0 h 139"/>
                              <a:gd name="T14" fmla="*/ 0 w 266"/>
                              <a:gd name="T15" fmla="*/ 0 h 139"/>
                              <a:gd name="T16" fmla="*/ 0 w 266"/>
                              <a:gd name="T17" fmla="*/ 0 h 1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6"/>
                              <a:gd name="T28" fmla="*/ 0 h 139"/>
                              <a:gd name="T29" fmla="*/ 266 w 266"/>
                              <a:gd name="T30" fmla="*/ 139 h 1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6" h="139">
                                <a:moveTo>
                                  <a:pt x="266" y="0"/>
                                </a:moveTo>
                                <a:lnTo>
                                  <a:pt x="239" y="21"/>
                                </a:lnTo>
                                <a:lnTo>
                                  <a:pt x="206" y="46"/>
                                </a:lnTo>
                                <a:lnTo>
                                  <a:pt x="166" y="72"/>
                                </a:lnTo>
                                <a:lnTo>
                                  <a:pt x="131" y="96"/>
                                </a:lnTo>
                                <a:lnTo>
                                  <a:pt x="96" y="114"/>
                                </a:lnTo>
                                <a:lnTo>
                                  <a:pt x="62" y="126"/>
                                </a:lnTo>
                                <a:lnTo>
                                  <a:pt x="36" y="133"/>
                                </a:lnTo>
                                <a:lnTo>
                                  <a:pt x="0" y="139"/>
                                </a:lnTo>
                              </a:path>
                            </a:pathLst>
                          </a:custGeom>
                          <a:noFill/>
                          <a:ln w="15875">
                            <a:solidFill>
                              <a:srgbClr val="E0E0E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grpSp>
              <p:nvGrpSpPr>
                <p:cNvPr id="36112" name="Group 290">
                  <a:extLst>
                    <a:ext uri="{FF2B5EF4-FFF2-40B4-BE49-F238E27FC236}">
                      <a16:creationId xmlns:a16="http://schemas.microsoft.com/office/drawing/2014/main" id="{6903197F-0127-4012-90DA-1881191796AB}"/>
                    </a:ext>
                  </a:extLst>
                </p:cNvPr>
                <p:cNvGrpSpPr>
                  <a:grpSpLocks/>
                </p:cNvGrpSpPr>
                <p:nvPr/>
              </p:nvGrpSpPr>
              <p:grpSpPr bwMode="auto">
                <a:xfrm>
                  <a:off x="2866" y="422"/>
                  <a:ext cx="132" cy="133"/>
                  <a:chOff x="2866" y="422"/>
                  <a:chExt cx="132" cy="133"/>
                </a:xfrm>
              </p:grpSpPr>
              <p:grpSp>
                <p:nvGrpSpPr>
                  <p:cNvPr id="36113" name="Group 291">
                    <a:extLst>
                      <a:ext uri="{FF2B5EF4-FFF2-40B4-BE49-F238E27FC236}">
                        <a16:creationId xmlns:a16="http://schemas.microsoft.com/office/drawing/2014/main" id="{82AEC941-C0AD-4F73-B314-7DBF0A9CE0BD}"/>
                      </a:ext>
                    </a:extLst>
                  </p:cNvPr>
                  <p:cNvGrpSpPr>
                    <a:grpSpLocks/>
                  </p:cNvGrpSpPr>
                  <p:nvPr/>
                </p:nvGrpSpPr>
                <p:grpSpPr bwMode="auto">
                  <a:xfrm>
                    <a:off x="2900" y="422"/>
                    <a:ext cx="35" cy="85"/>
                    <a:chOff x="2900" y="422"/>
                    <a:chExt cx="35" cy="85"/>
                  </a:xfrm>
                </p:grpSpPr>
                <p:sp>
                  <p:nvSpPr>
                    <p:cNvPr id="36124" name="Arc 292">
                      <a:extLst>
                        <a:ext uri="{FF2B5EF4-FFF2-40B4-BE49-F238E27FC236}">
                          <a16:creationId xmlns:a16="http://schemas.microsoft.com/office/drawing/2014/main" id="{92F2EECE-4D4F-4C82-BFD8-3A6FBC89B2B2}"/>
                        </a:ext>
                      </a:extLst>
                    </p:cNvPr>
                    <p:cNvSpPr>
                      <a:spLocks/>
                    </p:cNvSpPr>
                    <p:nvPr/>
                  </p:nvSpPr>
                  <p:spPr bwMode="auto">
                    <a:xfrm>
                      <a:off x="2902" y="422"/>
                      <a:ext cx="24" cy="8"/>
                    </a:xfrm>
                    <a:custGeom>
                      <a:avLst/>
                      <a:gdLst>
                        <a:gd name="T0" fmla="*/ 0 w 43058"/>
                        <a:gd name="T1" fmla="*/ 0 h 21600"/>
                        <a:gd name="T2" fmla="*/ 0 w 43058"/>
                        <a:gd name="T3" fmla="*/ 0 h 21600"/>
                        <a:gd name="T4" fmla="*/ 0 w 43058"/>
                        <a:gd name="T5" fmla="*/ 0 h 21600"/>
                        <a:gd name="T6" fmla="*/ 0 60000 65536"/>
                        <a:gd name="T7" fmla="*/ 0 60000 65536"/>
                        <a:gd name="T8" fmla="*/ 0 60000 65536"/>
                        <a:gd name="T9" fmla="*/ 0 w 43058"/>
                        <a:gd name="T10" fmla="*/ 0 h 21600"/>
                        <a:gd name="T11" fmla="*/ 43058 w 43058"/>
                        <a:gd name="T12" fmla="*/ 21600 h 21600"/>
                      </a:gdLst>
                      <a:ahLst/>
                      <a:cxnLst>
                        <a:cxn ang="T6">
                          <a:pos x="T0" y="T1"/>
                        </a:cxn>
                        <a:cxn ang="T7">
                          <a:pos x="T2" y="T3"/>
                        </a:cxn>
                        <a:cxn ang="T8">
                          <a:pos x="T4" y="T5"/>
                        </a:cxn>
                      </a:cxnLst>
                      <a:rect l="T9" t="T10" r="T11" b="T12"/>
                      <a:pathLst>
                        <a:path w="43058" h="21600" fill="none" extrusionOk="0">
                          <a:moveTo>
                            <a:pt x="43058" y="0"/>
                          </a:moveTo>
                          <a:cubicBezTo>
                            <a:pt x="43058" y="11929"/>
                            <a:pt x="33387" y="21600"/>
                            <a:pt x="21458" y="21600"/>
                          </a:cubicBezTo>
                          <a:cubicBezTo>
                            <a:pt x="10486" y="21600"/>
                            <a:pt x="1258" y="13375"/>
                            <a:pt x="0" y="2475"/>
                          </a:cubicBezTo>
                        </a:path>
                        <a:path w="43058" h="21600" stroke="0" extrusionOk="0">
                          <a:moveTo>
                            <a:pt x="43058" y="0"/>
                          </a:moveTo>
                          <a:cubicBezTo>
                            <a:pt x="43058" y="11929"/>
                            <a:pt x="33387" y="21600"/>
                            <a:pt x="21458" y="21600"/>
                          </a:cubicBezTo>
                          <a:cubicBezTo>
                            <a:pt x="10486" y="21600"/>
                            <a:pt x="1258" y="13375"/>
                            <a:pt x="0" y="2475"/>
                          </a:cubicBezTo>
                          <a:lnTo>
                            <a:pt x="21458" y="0"/>
                          </a:lnTo>
                          <a:lnTo>
                            <a:pt x="43058"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25" name="Arc 293">
                      <a:extLst>
                        <a:ext uri="{FF2B5EF4-FFF2-40B4-BE49-F238E27FC236}">
                          <a16:creationId xmlns:a16="http://schemas.microsoft.com/office/drawing/2014/main" id="{A64FB570-6140-4F13-9F7E-4D613BDA9D41}"/>
                        </a:ext>
                      </a:extLst>
                    </p:cNvPr>
                    <p:cNvSpPr>
                      <a:spLocks/>
                    </p:cNvSpPr>
                    <p:nvPr/>
                  </p:nvSpPr>
                  <p:spPr bwMode="auto">
                    <a:xfrm>
                      <a:off x="2902" y="440"/>
                      <a:ext cx="25" cy="9"/>
                    </a:xfrm>
                    <a:custGeom>
                      <a:avLst/>
                      <a:gdLst>
                        <a:gd name="T0" fmla="*/ 0 w 43200"/>
                        <a:gd name="T1" fmla="*/ 0 h 24571"/>
                        <a:gd name="T2" fmla="*/ 0 w 43200"/>
                        <a:gd name="T3" fmla="*/ 0 h 24571"/>
                        <a:gd name="T4" fmla="*/ 0 w 43200"/>
                        <a:gd name="T5" fmla="*/ 0 h 24571"/>
                        <a:gd name="T6" fmla="*/ 0 60000 65536"/>
                        <a:gd name="T7" fmla="*/ 0 60000 65536"/>
                        <a:gd name="T8" fmla="*/ 0 60000 65536"/>
                        <a:gd name="T9" fmla="*/ 0 w 43200"/>
                        <a:gd name="T10" fmla="*/ 0 h 24571"/>
                        <a:gd name="T11" fmla="*/ 43200 w 43200"/>
                        <a:gd name="T12" fmla="*/ 24571 h 24571"/>
                      </a:gdLst>
                      <a:ahLst/>
                      <a:cxnLst>
                        <a:cxn ang="T6">
                          <a:pos x="T0" y="T1"/>
                        </a:cxn>
                        <a:cxn ang="T7">
                          <a:pos x="T2" y="T3"/>
                        </a:cxn>
                        <a:cxn ang="T8">
                          <a:pos x="T4" y="T5"/>
                        </a:cxn>
                      </a:cxnLst>
                      <a:rect l="T9" t="T10" r="T11" b="T12"/>
                      <a:pathLst>
                        <a:path w="43200" h="24571" fill="none" extrusionOk="0">
                          <a:moveTo>
                            <a:pt x="42994" y="0"/>
                          </a:moveTo>
                          <a:cubicBezTo>
                            <a:pt x="43131" y="984"/>
                            <a:pt x="43200" y="1977"/>
                            <a:pt x="43200" y="2971"/>
                          </a:cubicBezTo>
                          <a:cubicBezTo>
                            <a:pt x="43200" y="14900"/>
                            <a:pt x="33529" y="24571"/>
                            <a:pt x="21600" y="24571"/>
                          </a:cubicBezTo>
                          <a:cubicBezTo>
                            <a:pt x="9670" y="24571"/>
                            <a:pt x="0" y="14900"/>
                            <a:pt x="0" y="2971"/>
                          </a:cubicBezTo>
                        </a:path>
                        <a:path w="43200" h="24571" stroke="0" extrusionOk="0">
                          <a:moveTo>
                            <a:pt x="42994" y="0"/>
                          </a:moveTo>
                          <a:cubicBezTo>
                            <a:pt x="43131" y="984"/>
                            <a:pt x="43200" y="1977"/>
                            <a:pt x="43200" y="2971"/>
                          </a:cubicBezTo>
                          <a:cubicBezTo>
                            <a:pt x="43200" y="14900"/>
                            <a:pt x="33529" y="24571"/>
                            <a:pt x="21600" y="24571"/>
                          </a:cubicBezTo>
                          <a:cubicBezTo>
                            <a:pt x="9670" y="24571"/>
                            <a:pt x="0" y="14900"/>
                            <a:pt x="0" y="2971"/>
                          </a:cubicBezTo>
                          <a:lnTo>
                            <a:pt x="21600" y="2971"/>
                          </a:lnTo>
                          <a:lnTo>
                            <a:pt x="42994"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26" name="Arc 294">
                      <a:extLst>
                        <a:ext uri="{FF2B5EF4-FFF2-40B4-BE49-F238E27FC236}">
                          <a16:creationId xmlns:a16="http://schemas.microsoft.com/office/drawing/2014/main" id="{908D1060-CBB8-4266-AD43-B0FBF9D11C19}"/>
                        </a:ext>
                      </a:extLst>
                    </p:cNvPr>
                    <p:cNvSpPr>
                      <a:spLocks/>
                    </p:cNvSpPr>
                    <p:nvPr/>
                  </p:nvSpPr>
                  <p:spPr bwMode="auto">
                    <a:xfrm>
                      <a:off x="2902" y="460"/>
                      <a:ext cx="24" cy="8"/>
                    </a:xfrm>
                    <a:custGeom>
                      <a:avLst/>
                      <a:gdLst>
                        <a:gd name="T0" fmla="*/ 0 w 43200"/>
                        <a:gd name="T1" fmla="*/ 0 h 21600"/>
                        <a:gd name="T2" fmla="*/ 0 w 43200"/>
                        <a:gd name="T3" fmla="*/ 0 h 21600"/>
                        <a:gd name="T4" fmla="*/ 0 w 43200"/>
                        <a:gd name="T5" fmla="*/ 0 h 21600"/>
                        <a:gd name="T6" fmla="*/ 0 60000 65536"/>
                        <a:gd name="T7" fmla="*/ 0 60000 65536"/>
                        <a:gd name="T8" fmla="*/ 0 60000 65536"/>
                        <a:gd name="T9" fmla="*/ 0 w 43200"/>
                        <a:gd name="T10" fmla="*/ 0 h 21600"/>
                        <a:gd name="T11" fmla="*/ 43200 w 43200"/>
                        <a:gd name="T12" fmla="*/ 21600 h 21600"/>
                      </a:gdLst>
                      <a:ahLst/>
                      <a:cxnLst>
                        <a:cxn ang="T6">
                          <a:pos x="T0" y="T1"/>
                        </a:cxn>
                        <a:cxn ang="T7">
                          <a:pos x="T2" y="T3"/>
                        </a:cxn>
                        <a:cxn ang="T8">
                          <a:pos x="T4" y="T5"/>
                        </a:cxn>
                      </a:cxnLst>
                      <a:rect l="T9" t="T10" r="T11" b="T12"/>
                      <a:pathLst>
                        <a:path w="43200" h="21600" fill="none" extrusionOk="0">
                          <a:moveTo>
                            <a:pt x="43200" y="0"/>
                          </a:moveTo>
                          <a:cubicBezTo>
                            <a:pt x="43200" y="11929"/>
                            <a:pt x="33529" y="21600"/>
                            <a:pt x="21600" y="21600"/>
                          </a:cubicBezTo>
                          <a:cubicBezTo>
                            <a:pt x="9670" y="21600"/>
                            <a:pt x="0" y="11929"/>
                            <a:pt x="0" y="0"/>
                          </a:cubicBezTo>
                        </a:path>
                        <a:path w="43200" h="21600" stroke="0" extrusionOk="0">
                          <a:moveTo>
                            <a:pt x="43200" y="0"/>
                          </a:moveTo>
                          <a:cubicBezTo>
                            <a:pt x="43200" y="11929"/>
                            <a:pt x="33529" y="21600"/>
                            <a:pt x="21600" y="21600"/>
                          </a:cubicBezTo>
                          <a:cubicBezTo>
                            <a:pt x="9670" y="21600"/>
                            <a:pt x="0" y="11929"/>
                            <a:pt x="0" y="0"/>
                          </a:cubicBezTo>
                          <a:lnTo>
                            <a:pt x="21600" y="0"/>
                          </a:lnTo>
                          <a:lnTo>
                            <a:pt x="43200"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27" name="Arc 295">
                      <a:extLst>
                        <a:ext uri="{FF2B5EF4-FFF2-40B4-BE49-F238E27FC236}">
                          <a16:creationId xmlns:a16="http://schemas.microsoft.com/office/drawing/2014/main" id="{13817E2D-75E6-49FA-8259-B33BD3985ADB}"/>
                        </a:ext>
                      </a:extLst>
                    </p:cNvPr>
                    <p:cNvSpPr>
                      <a:spLocks/>
                    </p:cNvSpPr>
                    <p:nvPr/>
                  </p:nvSpPr>
                  <p:spPr bwMode="auto">
                    <a:xfrm>
                      <a:off x="2902" y="480"/>
                      <a:ext cx="24" cy="8"/>
                    </a:xfrm>
                    <a:custGeom>
                      <a:avLst/>
                      <a:gdLst>
                        <a:gd name="T0" fmla="*/ 0 w 43200"/>
                        <a:gd name="T1" fmla="*/ 0 h 24239"/>
                        <a:gd name="T2" fmla="*/ 0 w 43200"/>
                        <a:gd name="T3" fmla="*/ 0 h 24239"/>
                        <a:gd name="T4" fmla="*/ 0 w 43200"/>
                        <a:gd name="T5" fmla="*/ 0 h 24239"/>
                        <a:gd name="T6" fmla="*/ 0 60000 65536"/>
                        <a:gd name="T7" fmla="*/ 0 60000 65536"/>
                        <a:gd name="T8" fmla="*/ 0 60000 65536"/>
                        <a:gd name="T9" fmla="*/ 0 w 43200"/>
                        <a:gd name="T10" fmla="*/ 0 h 24239"/>
                        <a:gd name="T11" fmla="*/ 43200 w 43200"/>
                        <a:gd name="T12" fmla="*/ 24239 h 24239"/>
                      </a:gdLst>
                      <a:ahLst/>
                      <a:cxnLst>
                        <a:cxn ang="T6">
                          <a:pos x="T0" y="T1"/>
                        </a:cxn>
                        <a:cxn ang="T7">
                          <a:pos x="T2" y="T3"/>
                        </a:cxn>
                        <a:cxn ang="T8">
                          <a:pos x="T4" y="T5"/>
                        </a:cxn>
                      </a:cxnLst>
                      <a:rect l="T9" t="T10" r="T11" b="T12"/>
                      <a:pathLst>
                        <a:path w="43200" h="24239" fill="none" extrusionOk="0">
                          <a:moveTo>
                            <a:pt x="43038" y="-1"/>
                          </a:moveTo>
                          <a:cubicBezTo>
                            <a:pt x="43145" y="875"/>
                            <a:pt x="43200" y="1756"/>
                            <a:pt x="43200" y="2639"/>
                          </a:cubicBezTo>
                          <a:cubicBezTo>
                            <a:pt x="43200" y="14568"/>
                            <a:pt x="33529" y="24239"/>
                            <a:pt x="21600" y="24239"/>
                          </a:cubicBezTo>
                          <a:cubicBezTo>
                            <a:pt x="9670" y="24239"/>
                            <a:pt x="0" y="14568"/>
                            <a:pt x="0" y="2639"/>
                          </a:cubicBezTo>
                        </a:path>
                        <a:path w="43200" h="24239" stroke="0" extrusionOk="0">
                          <a:moveTo>
                            <a:pt x="43038" y="-1"/>
                          </a:moveTo>
                          <a:cubicBezTo>
                            <a:pt x="43145" y="875"/>
                            <a:pt x="43200" y="1756"/>
                            <a:pt x="43200" y="2639"/>
                          </a:cubicBezTo>
                          <a:cubicBezTo>
                            <a:pt x="43200" y="14568"/>
                            <a:pt x="33529" y="24239"/>
                            <a:pt x="21600" y="24239"/>
                          </a:cubicBezTo>
                          <a:cubicBezTo>
                            <a:pt x="9670" y="24239"/>
                            <a:pt x="0" y="14568"/>
                            <a:pt x="0" y="2639"/>
                          </a:cubicBezTo>
                          <a:lnTo>
                            <a:pt x="21600" y="2639"/>
                          </a:lnTo>
                          <a:lnTo>
                            <a:pt x="43038" y="-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28" name="Arc 296">
                      <a:extLst>
                        <a:ext uri="{FF2B5EF4-FFF2-40B4-BE49-F238E27FC236}">
                          <a16:creationId xmlns:a16="http://schemas.microsoft.com/office/drawing/2014/main" id="{D9DC8573-7D02-48DB-83A4-4A2F963D13ED}"/>
                        </a:ext>
                      </a:extLst>
                    </p:cNvPr>
                    <p:cNvSpPr>
                      <a:spLocks/>
                    </p:cNvSpPr>
                    <p:nvPr/>
                  </p:nvSpPr>
                  <p:spPr bwMode="auto">
                    <a:xfrm>
                      <a:off x="2900" y="499"/>
                      <a:ext cx="35" cy="8"/>
                    </a:xfrm>
                    <a:custGeom>
                      <a:avLst/>
                      <a:gdLst>
                        <a:gd name="T0" fmla="*/ 0 w 43200"/>
                        <a:gd name="T1" fmla="*/ 0 h 24377"/>
                        <a:gd name="T2" fmla="*/ 0 w 43200"/>
                        <a:gd name="T3" fmla="*/ 0 h 24377"/>
                        <a:gd name="T4" fmla="*/ 0 w 43200"/>
                        <a:gd name="T5" fmla="*/ 0 h 24377"/>
                        <a:gd name="T6" fmla="*/ 0 60000 65536"/>
                        <a:gd name="T7" fmla="*/ 0 60000 65536"/>
                        <a:gd name="T8" fmla="*/ 0 60000 65536"/>
                        <a:gd name="T9" fmla="*/ 0 w 43200"/>
                        <a:gd name="T10" fmla="*/ 0 h 24377"/>
                        <a:gd name="T11" fmla="*/ 43200 w 43200"/>
                        <a:gd name="T12" fmla="*/ 24377 h 24377"/>
                      </a:gdLst>
                      <a:ahLst/>
                      <a:cxnLst>
                        <a:cxn ang="T6">
                          <a:pos x="T0" y="T1"/>
                        </a:cxn>
                        <a:cxn ang="T7">
                          <a:pos x="T2" y="T3"/>
                        </a:cxn>
                        <a:cxn ang="T8">
                          <a:pos x="T4" y="T5"/>
                        </a:cxn>
                      </a:cxnLst>
                      <a:rect l="T9" t="T10" r="T11" b="T12"/>
                      <a:pathLst>
                        <a:path w="43200" h="24377" fill="none" extrusionOk="0">
                          <a:moveTo>
                            <a:pt x="43020" y="0"/>
                          </a:moveTo>
                          <a:cubicBezTo>
                            <a:pt x="43140" y="920"/>
                            <a:pt x="43200" y="1848"/>
                            <a:pt x="43200" y="2777"/>
                          </a:cubicBezTo>
                          <a:cubicBezTo>
                            <a:pt x="43200" y="14706"/>
                            <a:pt x="33529" y="24377"/>
                            <a:pt x="21600" y="24377"/>
                          </a:cubicBezTo>
                          <a:cubicBezTo>
                            <a:pt x="9670" y="24377"/>
                            <a:pt x="0" y="14706"/>
                            <a:pt x="0" y="2777"/>
                          </a:cubicBezTo>
                        </a:path>
                        <a:path w="43200" h="24377" stroke="0" extrusionOk="0">
                          <a:moveTo>
                            <a:pt x="43020" y="0"/>
                          </a:moveTo>
                          <a:cubicBezTo>
                            <a:pt x="43140" y="920"/>
                            <a:pt x="43200" y="1848"/>
                            <a:pt x="43200" y="2777"/>
                          </a:cubicBezTo>
                          <a:cubicBezTo>
                            <a:pt x="43200" y="14706"/>
                            <a:pt x="33529" y="24377"/>
                            <a:pt x="21600" y="24377"/>
                          </a:cubicBezTo>
                          <a:cubicBezTo>
                            <a:pt x="9670" y="24377"/>
                            <a:pt x="0" y="14706"/>
                            <a:pt x="0" y="2777"/>
                          </a:cubicBezTo>
                          <a:lnTo>
                            <a:pt x="21600" y="2777"/>
                          </a:lnTo>
                          <a:lnTo>
                            <a:pt x="43020"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6114" name="Group 297">
                    <a:extLst>
                      <a:ext uri="{FF2B5EF4-FFF2-40B4-BE49-F238E27FC236}">
                        <a16:creationId xmlns:a16="http://schemas.microsoft.com/office/drawing/2014/main" id="{7A984690-B271-4757-A0E0-82E65ACB2E28}"/>
                      </a:ext>
                    </a:extLst>
                  </p:cNvPr>
                  <p:cNvGrpSpPr>
                    <a:grpSpLocks/>
                  </p:cNvGrpSpPr>
                  <p:nvPr/>
                </p:nvGrpSpPr>
                <p:grpSpPr bwMode="auto">
                  <a:xfrm>
                    <a:off x="2866" y="515"/>
                    <a:ext cx="41" cy="32"/>
                    <a:chOff x="2866" y="515"/>
                    <a:chExt cx="41" cy="32"/>
                  </a:xfrm>
                </p:grpSpPr>
                <p:sp>
                  <p:nvSpPr>
                    <p:cNvPr id="36120" name="Arc 298">
                      <a:extLst>
                        <a:ext uri="{FF2B5EF4-FFF2-40B4-BE49-F238E27FC236}">
                          <a16:creationId xmlns:a16="http://schemas.microsoft.com/office/drawing/2014/main" id="{0D2DF3E8-C99F-4EE6-963E-1992563E194C}"/>
                        </a:ext>
                      </a:extLst>
                    </p:cNvPr>
                    <p:cNvSpPr>
                      <a:spLocks/>
                    </p:cNvSpPr>
                    <p:nvPr/>
                  </p:nvSpPr>
                  <p:spPr bwMode="auto">
                    <a:xfrm>
                      <a:off x="2893" y="515"/>
                      <a:ext cx="14" cy="20"/>
                    </a:xfrm>
                    <a:custGeom>
                      <a:avLst/>
                      <a:gdLst>
                        <a:gd name="T0" fmla="*/ 0 w 21600"/>
                        <a:gd name="T1" fmla="*/ 0 h 25110"/>
                        <a:gd name="T2" fmla="*/ 0 w 21600"/>
                        <a:gd name="T3" fmla="*/ 0 h 25110"/>
                        <a:gd name="T4" fmla="*/ 0 w 21600"/>
                        <a:gd name="T5" fmla="*/ 0 h 25110"/>
                        <a:gd name="T6" fmla="*/ 0 60000 65536"/>
                        <a:gd name="T7" fmla="*/ 0 60000 65536"/>
                        <a:gd name="T8" fmla="*/ 0 60000 65536"/>
                        <a:gd name="T9" fmla="*/ 0 w 21600"/>
                        <a:gd name="T10" fmla="*/ 0 h 25110"/>
                        <a:gd name="T11" fmla="*/ 21600 w 21600"/>
                        <a:gd name="T12" fmla="*/ 25110 h 25110"/>
                      </a:gdLst>
                      <a:ahLst/>
                      <a:cxnLst>
                        <a:cxn ang="T6">
                          <a:pos x="T0" y="T1"/>
                        </a:cxn>
                        <a:cxn ang="T7">
                          <a:pos x="T2" y="T3"/>
                        </a:cxn>
                        <a:cxn ang="T8">
                          <a:pos x="T4" y="T5"/>
                        </a:cxn>
                      </a:cxnLst>
                      <a:rect l="T9" t="T10" r="T11" b="T12"/>
                      <a:pathLst>
                        <a:path w="21600" h="25110" fill="none" extrusionOk="0">
                          <a:moveTo>
                            <a:pt x="-1" y="0"/>
                          </a:moveTo>
                          <a:cubicBezTo>
                            <a:pt x="11929" y="0"/>
                            <a:pt x="21600" y="9670"/>
                            <a:pt x="21600" y="21600"/>
                          </a:cubicBezTo>
                          <a:cubicBezTo>
                            <a:pt x="21600" y="22775"/>
                            <a:pt x="21503" y="23949"/>
                            <a:pt x="21312" y="25109"/>
                          </a:cubicBezTo>
                        </a:path>
                        <a:path w="21600" h="25110" stroke="0" extrusionOk="0">
                          <a:moveTo>
                            <a:pt x="-1" y="0"/>
                          </a:moveTo>
                          <a:cubicBezTo>
                            <a:pt x="11929" y="0"/>
                            <a:pt x="21600" y="9670"/>
                            <a:pt x="21600" y="21600"/>
                          </a:cubicBezTo>
                          <a:cubicBezTo>
                            <a:pt x="21600" y="22775"/>
                            <a:pt x="21503" y="23949"/>
                            <a:pt x="21312" y="25109"/>
                          </a:cubicBezTo>
                          <a:lnTo>
                            <a:pt x="0" y="21600"/>
                          </a:lnTo>
                          <a:lnTo>
                            <a:pt x="-1"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21" name="Arc 299">
                      <a:extLst>
                        <a:ext uri="{FF2B5EF4-FFF2-40B4-BE49-F238E27FC236}">
                          <a16:creationId xmlns:a16="http://schemas.microsoft.com/office/drawing/2014/main" id="{377159F2-A488-4683-B237-D8A1E644B96B}"/>
                        </a:ext>
                      </a:extLst>
                    </p:cNvPr>
                    <p:cNvSpPr>
                      <a:spLocks/>
                    </p:cNvSpPr>
                    <p:nvPr/>
                  </p:nvSpPr>
                  <p:spPr bwMode="auto">
                    <a:xfrm>
                      <a:off x="2885" y="520"/>
                      <a:ext cx="14" cy="20"/>
                    </a:xfrm>
                    <a:custGeom>
                      <a:avLst/>
                      <a:gdLst>
                        <a:gd name="T0" fmla="*/ 0 w 21600"/>
                        <a:gd name="T1" fmla="*/ 0 h 25110"/>
                        <a:gd name="T2" fmla="*/ 0 w 21600"/>
                        <a:gd name="T3" fmla="*/ 0 h 25110"/>
                        <a:gd name="T4" fmla="*/ 0 w 21600"/>
                        <a:gd name="T5" fmla="*/ 0 h 25110"/>
                        <a:gd name="T6" fmla="*/ 0 60000 65536"/>
                        <a:gd name="T7" fmla="*/ 0 60000 65536"/>
                        <a:gd name="T8" fmla="*/ 0 60000 65536"/>
                        <a:gd name="T9" fmla="*/ 0 w 21600"/>
                        <a:gd name="T10" fmla="*/ 0 h 25110"/>
                        <a:gd name="T11" fmla="*/ 21600 w 21600"/>
                        <a:gd name="T12" fmla="*/ 25110 h 25110"/>
                      </a:gdLst>
                      <a:ahLst/>
                      <a:cxnLst>
                        <a:cxn ang="T6">
                          <a:pos x="T0" y="T1"/>
                        </a:cxn>
                        <a:cxn ang="T7">
                          <a:pos x="T2" y="T3"/>
                        </a:cxn>
                        <a:cxn ang="T8">
                          <a:pos x="T4" y="T5"/>
                        </a:cxn>
                      </a:cxnLst>
                      <a:rect l="T9" t="T10" r="T11" b="T12"/>
                      <a:pathLst>
                        <a:path w="21600" h="25110" fill="none" extrusionOk="0">
                          <a:moveTo>
                            <a:pt x="-1" y="0"/>
                          </a:moveTo>
                          <a:cubicBezTo>
                            <a:pt x="11929" y="0"/>
                            <a:pt x="21600" y="9670"/>
                            <a:pt x="21600" y="21600"/>
                          </a:cubicBezTo>
                          <a:cubicBezTo>
                            <a:pt x="21600" y="22775"/>
                            <a:pt x="21503" y="23949"/>
                            <a:pt x="21312" y="25109"/>
                          </a:cubicBezTo>
                        </a:path>
                        <a:path w="21600" h="25110" stroke="0" extrusionOk="0">
                          <a:moveTo>
                            <a:pt x="-1" y="0"/>
                          </a:moveTo>
                          <a:cubicBezTo>
                            <a:pt x="11929" y="0"/>
                            <a:pt x="21600" y="9670"/>
                            <a:pt x="21600" y="21600"/>
                          </a:cubicBezTo>
                          <a:cubicBezTo>
                            <a:pt x="21600" y="22775"/>
                            <a:pt x="21503" y="23949"/>
                            <a:pt x="21312" y="25109"/>
                          </a:cubicBezTo>
                          <a:lnTo>
                            <a:pt x="0" y="21600"/>
                          </a:lnTo>
                          <a:lnTo>
                            <a:pt x="-1"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22" name="Arc 300">
                      <a:extLst>
                        <a:ext uri="{FF2B5EF4-FFF2-40B4-BE49-F238E27FC236}">
                          <a16:creationId xmlns:a16="http://schemas.microsoft.com/office/drawing/2014/main" id="{185691E0-9E83-440B-A325-15DB60089D8B}"/>
                        </a:ext>
                      </a:extLst>
                    </p:cNvPr>
                    <p:cNvSpPr>
                      <a:spLocks/>
                    </p:cNvSpPr>
                    <p:nvPr/>
                  </p:nvSpPr>
                  <p:spPr bwMode="auto">
                    <a:xfrm>
                      <a:off x="2875" y="523"/>
                      <a:ext cx="15" cy="19"/>
                    </a:xfrm>
                    <a:custGeom>
                      <a:avLst/>
                      <a:gdLst>
                        <a:gd name="T0" fmla="*/ 0 w 23018"/>
                        <a:gd name="T1" fmla="*/ 0 h 24053"/>
                        <a:gd name="T2" fmla="*/ 0 w 23018"/>
                        <a:gd name="T3" fmla="*/ 0 h 24053"/>
                        <a:gd name="T4" fmla="*/ 0 w 23018"/>
                        <a:gd name="T5" fmla="*/ 0 h 24053"/>
                        <a:gd name="T6" fmla="*/ 0 60000 65536"/>
                        <a:gd name="T7" fmla="*/ 0 60000 65536"/>
                        <a:gd name="T8" fmla="*/ 0 60000 65536"/>
                        <a:gd name="T9" fmla="*/ 0 w 23018"/>
                        <a:gd name="T10" fmla="*/ 0 h 24053"/>
                        <a:gd name="T11" fmla="*/ 23018 w 23018"/>
                        <a:gd name="T12" fmla="*/ 24053 h 24053"/>
                      </a:gdLst>
                      <a:ahLst/>
                      <a:cxnLst>
                        <a:cxn ang="T6">
                          <a:pos x="T0" y="T1"/>
                        </a:cxn>
                        <a:cxn ang="T7">
                          <a:pos x="T2" y="T3"/>
                        </a:cxn>
                        <a:cxn ang="T8">
                          <a:pos x="T4" y="T5"/>
                        </a:cxn>
                      </a:cxnLst>
                      <a:rect l="T9" t="T10" r="T11" b="T12"/>
                      <a:pathLst>
                        <a:path w="23018" h="24053" fill="none" extrusionOk="0">
                          <a:moveTo>
                            <a:pt x="-1" y="46"/>
                          </a:moveTo>
                          <a:cubicBezTo>
                            <a:pt x="472" y="15"/>
                            <a:pt x="944" y="-1"/>
                            <a:pt x="1418" y="0"/>
                          </a:cubicBezTo>
                          <a:cubicBezTo>
                            <a:pt x="13347" y="0"/>
                            <a:pt x="23018" y="9670"/>
                            <a:pt x="23018" y="21600"/>
                          </a:cubicBezTo>
                          <a:cubicBezTo>
                            <a:pt x="23018" y="22419"/>
                            <a:pt x="22971" y="23238"/>
                            <a:pt x="22878" y="24053"/>
                          </a:cubicBezTo>
                        </a:path>
                        <a:path w="23018" h="24053" stroke="0" extrusionOk="0">
                          <a:moveTo>
                            <a:pt x="-1" y="46"/>
                          </a:moveTo>
                          <a:cubicBezTo>
                            <a:pt x="472" y="15"/>
                            <a:pt x="944" y="-1"/>
                            <a:pt x="1418" y="0"/>
                          </a:cubicBezTo>
                          <a:cubicBezTo>
                            <a:pt x="13347" y="0"/>
                            <a:pt x="23018" y="9670"/>
                            <a:pt x="23018" y="21600"/>
                          </a:cubicBezTo>
                          <a:cubicBezTo>
                            <a:pt x="23018" y="22419"/>
                            <a:pt x="22971" y="23238"/>
                            <a:pt x="22878" y="24053"/>
                          </a:cubicBezTo>
                          <a:lnTo>
                            <a:pt x="1418" y="21600"/>
                          </a:lnTo>
                          <a:lnTo>
                            <a:pt x="-1" y="46"/>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23" name="Arc 301">
                      <a:extLst>
                        <a:ext uri="{FF2B5EF4-FFF2-40B4-BE49-F238E27FC236}">
                          <a16:creationId xmlns:a16="http://schemas.microsoft.com/office/drawing/2014/main" id="{96A55D73-B472-464E-9156-8CD6B0A6F672}"/>
                        </a:ext>
                      </a:extLst>
                    </p:cNvPr>
                    <p:cNvSpPr>
                      <a:spLocks/>
                    </p:cNvSpPr>
                    <p:nvPr/>
                  </p:nvSpPr>
                  <p:spPr bwMode="auto">
                    <a:xfrm>
                      <a:off x="2866" y="528"/>
                      <a:ext cx="14" cy="19"/>
                    </a:xfrm>
                    <a:custGeom>
                      <a:avLst/>
                      <a:gdLst>
                        <a:gd name="T0" fmla="*/ 0 w 21600"/>
                        <a:gd name="T1" fmla="*/ 0 h 25464"/>
                        <a:gd name="T2" fmla="*/ 0 w 21600"/>
                        <a:gd name="T3" fmla="*/ 0 h 25464"/>
                        <a:gd name="T4" fmla="*/ 0 w 21600"/>
                        <a:gd name="T5" fmla="*/ 0 h 25464"/>
                        <a:gd name="T6" fmla="*/ 0 60000 65536"/>
                        <a:gd name="T7" fmla="*/ 0 60000 65536"/>
                        <a:gd name="T8" fmla="*/ 0 60000 65536"/>
                        <a:gd name="T9" fmla="*/ 0 w 21600"/>
                        <a:gd name="T10" fmla="*/ 0 h 25464"/>
                        <a:gd name="T11" fmla="*/ 21600 w 21600"/>
                        <a:gd name="T12" fmla="*/ 25464 h 25464"/>
                      </a:gdLst>
                      <a:ahLst/>
                      <a:cxnLst>
                        <a:cxn ang="T6">
                          <a:pos x="T0" y="T1"/>
                        </a:cxn>
                        <a:cxn ang="T7">
                          <a:pos x="T2" y="T3"/>
                        </a:cxn>
                        <a:cxn ang="T8">
                          <a:pos x="T4" y="T5"/>
                        </a:cxn>
                      </a:cxnLst>
                      <a:rect l="T9" t="T10" r="T11" b="T12"/>
                      <a:pathLst>
                        <a:path w="21600" h="25464" fill="none" extrusionOk="0">
                          <a:moveTo>
                            <a:pt x="-1" y="0"/>
                          </a:moveTo>
                          <a:cubicBezTo>
                            <a:pt x="11929" y="0"/>
                            <a:pt x="21600" y="9670"/>
                            <a:pt x="21600" y="21600"/>
                          </a:cubicBezTo>
                          <a:cubicBezTo>
                            <a:pt x="21600" y="22895"/>
                            <a:pt x="21483" y="24189"/>
                            <a:pt x="21251" y="25463"/>
                          </a:cubicBezTo>
                        </a:path>
                        <a:path w="21600" h="25464" stroke="0" extrusionOk="0">
                          <a:moveTo>
                            <a:pt x="-1" y="0"/>
                          </a:moveTo>
                          <a:cubicBezTo>
                            <a:pt x="11929" y="0"/>
                            <a:pt x="21600" y="9670"/>
                            <a:pt x="21600" y="21600"/>
                          </a:cubicBezTo>
                          <a:cubicBezTo>
                            <a:pt x="21600" y="22895"/>
                            <a:pt x="21483" y="24189"/>
                            <a:pt x="21251" y="25463"/>
                          </a:cubicBezTo>
                          <a:lnTo>
                            <a:pt x="0" y="21600"/>
                          </a:lnTo>
                          <a:lnTo>
                            <a:pt x="-1" y="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6115" name="Group 302">
                    <a:extLst>
                      <a:ext uri="{FF2B5EF4-FFF2-40B4-BE49-F238E27FC236}">
                        <a16:creationId xmlns:a16="http://schemas.microsoft.com/office/drawing/2014/main" id="{66F7389D-E49D-48F3-A567-3325969669A5}"/>
                      </a:ext>
                    </a:extLst>
                  </p:cNvPr>
                  <p:cNvGrpSpPr>
                    <a:grpSpLocks/>
                  </p:cNvGrpSpPr>
                  <p:nvPr/>
                </p:nvGrpSpPr>
                <p:grpSpPr bwMode="auto">
                  <a:xfrm>
                    <a:off x="2926" y="516"/>
                    <a:ext cx="72" cy="39"/>
                    <a:chOff x="2926" y="516"/>
                    <a:chExt cx="72" cy="39"/>
                  </a:xfrm>
                </p:grpSpPr>
                <p:sp>
                  <p:nvSpPr>
                    <p:cNvPr id="36116" name="Arc 303">
                      <a:extLst>
                        <a:ext uri="{FF2B5EF4-FFF2-40B4-BE49-F238E27FC236}">
                          <a16:creationId xmlns:a16="http://schemas.microsoft.com/office/drawing/2014/main" id="{C94BB5EE-E1F8-42E9-8C40-37901B201321}"/>
                        </a:ext>
                      </a:extLst>
                    </p:cNvPr>
                    <p:cNvSpPr>
                      <a:spLocks/>
                    </p:cNvSpPr>
                    <p:nvPr/>
                  </p:nvSpPr>
                  <p:spPr bwMode="auto">
                    <a:xfrm>
                      <a:off x="2926" y="516"/>
                      <a:ext cx="25" cy="12"/>
                    </a:xfrm>
                    <a:custGeom>
                      <a:avLst/>
                      <a:gdLst>
                        <a:gd name="T0" fmla="*/ 0 w 36567"/>
                        <a:gd name="T1" fmla="*/ 0 h 21600"/>
                        <a:gd name="T2" fmla="*/ 0 w 36567"/>
                        <a:gd name="T3" fmla="*/ 0 h 21600"/>
                        <a:gd name="T4" fmla="*/ 0 w 36567"/>
                        <a:gd name="T5" fmla="*/ 0 h 21600"/>
                        <a:gd name="T6" fmla="*/ 0 60000 65536"/>
                        <a:gd name="T7" fmla="*/ 0 60000 65536"/>
                        <a:gd name="T8" fmla="*/ 0 60000 65536"/>
                        <a:gd name="T9" fmla="*/ 0 w 36567"/>
                        <a:gd name="T10" fmla="*/ 0 h 21600"/>
                        <a:gd name="T11" fmla="*/ 36567 w 36567"/>
                        <a:gd name="T12" fmla="*/ 21600 h 21600"/>
                      </a:gdLst>
                      <a:ahLst/>
                      <a:cxnLst>
                        <a:cxn ang="T6">
                          <a:pos x="T0" y="T1"/>
                        </a:cxn>
                        <a:cxn ang="T7">
                          <a:pos x="T2" y="T3"/>
                        </a:cxn>
                        <a:cxn ang="T8">
                          <a:pos x="T4" y="T5"/>
                        </a:cxn>
                      </a:cxnLst>
                      <a:rect l="T9" t="T10" r="T11" b="T12"/>
                      <a:pathLst>
                        <a:path w="36567" h="21600" fill="none" extrusionOk="0">
                          <a:moveTo>
                            <a:pt x="-1" y="19902"/>
                          </a:moveTo>
                          <a:cubicBezTo>
                            <a:pt x="885" y="8666"/>
                            <a:pt x="10261" y="-1"/>
                            <a:pt x="21533" y="0"/>
                          </a:cubicBezTo>
                          <a:cubicBezTo>
                            <a:pt x="27145" y="0"/>
                            <a:pt x="32537" y="2184"/>
                            <a:pt x="36567" y="6090"/>
                          </a:cubicBezTo>
                        </a:path>
                        <a:path w="36567" h="21600" stroke="0" extrusionOk="0">
                          <a:moveTo>
                            <a:pt x="-1" y="19902"/>
                          </a:moveTo>
                          <a:cubicBezTo>
                            <a:pt x="885" y="8666"/>
                            <a:pt x="10261" y="-1"/>
                            <a:pt x="21533" y="0"/>
                          </a:cubicBezTo>
                          <a:cubicBezTo>
                            <a:pt x="27145" y="0"/>
                            <a:pt x="32537" y="2184"/>
                            <a:pt x="36567" y="6090"/>
                          </a:cubicBezTo>
                          <a:lnTo>
                            <a:pt x="21533" y="21600"/>
                          </a:lnTo>
                          <a:lnTo>
                            <a:pt x="-1" y="19902"/>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17" name="Arc 304">
                      <a:extLst>
                        <a:ext uri="{FF2B5EF4-FFF2-40B4-BE49-F238E27FC236}">
                          <a16:creationId xmlns:a16="http://schemas.microsoft.com/office/drawing/2014/main" id="{30B46011-4B10-4A0B-BEA3-F46E4F2F7C8C}"/>
                        </a:ext>
                      </a:extLst>
                    </p:cNvPr>
                    <p:cNvSpPr>
                      <a:spLocks/>
                    </p:cNvSpPr>
                    <p:nvPr/>
                  </p:nvSpPr>
                  <p:spPr bwMode="auto">
                    <a:xfrm>
                      <a:off x="2934" y="524"/>
                      <a:ext cx="26" cy="12"/>
                    </a:xfrm>
                    <a:custGeom>
                      <a:avLst/>
                      <a:gdLst>
                        <a:gd name="T0" fmla="*/ 0 w 33951"/>
                        <a:gd name="T1" fmla="*/ 0 h 21600"/>
                        <a:gd name="T2" fmla="*/ 0 w 33951"/>
                        <a:gd name="T3" fmla="*/ 0 h 21600"/>
                        <a:gd name="T4" fmla="*/ 0 w 33951"/>
                        <a:gd name="T5" fmla="*/ 0 h 21600"/>
                        <a:gd name="T6" fmla="*/ 0 60000 65536"/>
                        <a:gd name="T7" fmla="*/ 0 60000 65536"/>
                        <a:gd name="T8" fmla="*/ 0 60000 65536"/>
                        <a:gd name="T9" fmla="*/ 0 w 33951"/>
                        <a:gd name="T10" fmla="*/ 0 h 21600"/>
                        <a:gd name="T11" fmla="*/ 33951 w 33951"/>
                        <a:gd name="T12" fmla="*/ 21600 h 21600"/>
                      </a:gdLst>
                      <a:ahLst/>
                      <a:cxnLst>
                        <a:cxn ang="T6">
                          <a:pos x="T0" y="T1"/>
                        </a:cxn>
                        <a:cxn ang="T7">
                          <a:pos x="T2" y="T3"/>
                        </a:cxn>
                        <a:cxn ang="T8">
                          <a:pos x="T4" y="T5"/>
                        </a:cxn>
                      </a:cxnLst>
                      <a:rect l="T9" t="T10" r="T11" b="T12"/>
                      <a:pathLst>
                        <a:path w="33951" h="21600" fill="none" extrusionOk="0">
                          <a:moveTo>
                            <a:pt x="0" y="21600"/>
                          </a:moveTo>
                          <a:cubicBezTo>
                            <a:pt x="0" y="9670"/>
                            <a:pt x="9670" y="0"/>
                            <a:pt x="21600" y="0"/>
                          </a:cubicBezTo>
                          <a:cubicBezTo>
                            <a:pt x="26016" y="0"/>
                            <a:pt x="30327" y="1353"/>
                            <a:pt x="33950" y="3879"/>
                          </a:cubicBezTo>
                        </a:path>
                        <a:path w="33951" h="21600" stroke="0" extrusionOk="0">
                          <a:moveTo>
                            <a:pt x="0" y="21600"/>
                          </a:moveTo>
                          <a:cubicBezTo>
                            <a:pt x="0" y="9670"/>
                            <a:pt x="9670" y="0"/>
                            <a:pt x="21600" y="0"/>
                          </a:cubicBezTo>
                          <a:cubicBezTo>
                            <a:pt x="26016" y="0"/>
                            <a:pt x="30327" y="1353"/>
                            <a:pt x="33950" y="3879"/>
                          </a:cubicBezTo>
                          <a:lnTo>
                            <a:pt x="21600" y="21600"/>
                          </a:lnTo>
                          <a:lnTo>
                            <a:pt x="0" y="21600"/>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18" name="Arc 305">
                      <a:extLst>
                        <a:ext uri="{FF2B5EF4-FFF2-40B4-BE49-F238E27FC236}">
                          <a16:creationId xmlns:a16="http://schemas.microsoft.com/office/drawing/2014/main" id="{C2457092-3885-4D0F-926D-DB78B06062B3}"/>
                        </a:ext>
                      </a:extLst>
                    </p:cNvPr>
                    <p:cNvSpPr>
                      <a:spLocks/>
                    </p:cNvSpPr>
                    <p:nvPr/>
                  </p:nvSpPr>
                  <p:spPr bwMode="auto">
                    <a:xfrm>
                      <a:off x="2946" y="531"/>
                      <a:ext cx="30" cy="16"/>
                    </a:xfrm>
                    <a:custGeom>
                      <a:avLst/>
                      <a:gdLst>
                        <a:gd name="T0" fmla="*/ 0 w 30428"/>
                        <a:gd name="T1" fmla="*/ 0 h 21600"/>
                        <a:gd name="T2" fmla="*/ 0 w 30428"/>
                        <a:gd name="T3" fmla="*/ 0 h 21600"/>
                        <a:gd name="T4" fmla="*/ 0 w 30428"/>
                        <a:gd name="T5" fmla="*/ 0 h 21600"/>
                        <a:gd name="T6" fmla="*/ 0 60000 65536"/>
                        <a:gd name="T7" fmla="*/ 0 60000 65536"/>
                        <a:gd name="T8" fmla="*/ 0 60000 65536"/>
                        <a:gd name="T9" fmla="*/ 0 w 30428"/>
                        <a:gd name="T10" fmla="*/ 0 h 21600"/>
                        <a:gd name="T11" fmla="*/ 30428 w 30428"/>
                        <a:gd name="T12" fmla="*/ 21600 h 21600"/>
                      </a:gdLst>
                      <a:ahLst/>
                      <a:cxnLst>
                        <a:cxn ang="T6">
                          <a:pos x="T0" y="T1"/>
                        </a:cxn>
                        <a:cxn ang="T7">
                          <a:pos x="T2" y="T3"/>
                        </a:cxn>
                        <a:cxn ang="T8">
                          <a:pos x="T4" y="T5"/>
                        </a:cxn>
                      </a:cxnLst>
                      <a:rect l="T9" t="T10" r="T11" b="T12"/>
                      <a:pathLst>
                        <a:path w="30428" h="21600" fill="none" extrusionOk="0">
                          <a:moveTo>
                            <a:pt x="0" y="19041"/>
                          </a:moveTo>
                          <a:cubicBezTo>
                            <a:pt x="1296" y="8178"/>
                            <a:pt x="10508" y="-1"/>
                            <a:pt x="21448" y="0"/>
                          </a:cubicBezTo>
                          <a:cubicBezTo>
                            <a:pt x="24546" y="0"/>
                            <a:pt x="27609" y="666"/>
                            <a:pt x="30427" y="1955"/>
                          </a:cubicBezTo>
                        </a:path>
                        <a:path w="30428" h="21600" stroke="0" extrusionOk="0">
                          <a:moveTo>
                            <a:pt x="0" y="19041"/>
                          </a:moveTo>
                          <a:cubicBezTo>
                            <a:pt x="1296" y="8178"/>
                            <a:pt x="10508" y="-1"/>
                            <a:pt x="21448" y="0"/>
                          </a:cubicBezTo>
                          <a:cubicBezTo>
                            <a:pt x="24546" y="0"/>
                            <a:pt x="27609" y="666"/>
                            <a:pt x="30427" y="1955"/>
                          </a:cubicBezTo>
                          <a:lnTo>
                            <a:pt x="21448" y="21600"/>
                          </a:lnTo>
                          <a:lnTo>
                            <a:pt x="0" y="1904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119" name="Arc 306">
                      <a:extLst>
                        <a:ext uri="{FF2B5EF4-FFF2-40B4-BE49-F238E27FC236}">
                          <a16:creationId xmlns:a16="http://schemas.microsoft.com/office/drawing/2014/main" id="{CAA4CED1-4871-4D44-90E3-1B308D372002}"/>
                        </a:ext>
                      </a:extLst>
                    </p:cNvPr>
                    <p:cNvSpPr>
                      <a:spLocks/>
                    </p:cNvSpPr>
                    <p:nvPr/>
                  </p:nvSpPr>
                  <p:spPr bwMode="auto">
                    <a:xfrm>
                      <a:off x="2964" y="535"/>
                      <a:ext cx="34" cy="20"/>
                    </a:xfrm>
                    <a:custGeom>
                      <a:avLst/>
                      <a:gdLst>
                        <a:gd name="T0" fmla="*/ 0 w 29723"/>
                        <a:gd name="T1" fmla="*/ 0 h 21600"/>
                        <a:gd name="T2" fmla="*/ 0 w 29723"/>
                        <a:gd name="T3" fmla="*/ 0 h 21600"/>
                        <a:gd name="T4" fmla="*/ 0 w 29723"/>
                        <a:gd name="T5" fmla="*/ 0 h 21600"/>
                        <a:gd name="T6" fmla="*/ 0 60000 65536"/>
                        <a:gd name="T7" fmla="*/ 0 60000 65536"/>
                        <a:gd name="T8" fmla="*/ 0 60000 65536"/>
                        <a:gd name="T9" fmla="*/ 0 w 29723"/>
                        <a:gd name="T10" fmla="*/ 0 h 21600"/>
                        <a:gd name="T11" fmla="*/ 29723 w 29723"/>
                        <a:gd name="T12" fmla="*/ 21600 h 21600"/>
                      </a:gdLst>
                      <a:ahLst/>
                      <a:cxnLst>
                        <a:cxn ang="T6">
                          <a:pos x="T0" y="T1"/>
                        </a:cxn>
                        <a:cxn ang="T7">
                          <a:pos x="T2" y="T3"/>
                        </a:cxn>
                        <a:cxn ang="T8">
                          <a:pos x="T4" y="T5"/>
                        </a:cxn>
                      </a:cxnLst>
                      <a:rect l="T9" t="T10" r="T11" b="T12"/>
                      <a:pathLst>
                        <a:path w="29723" h="21600" fill="none" extrusionOk="0">
                          <a:moveTo>
                            <a:pt x="0" y="18501"/>
                          </a:moveTo>
                          <a:cubicBezTo>
                            <a:pt x="1540" y="7879"/>
                            <a:pt x="10644" y="-1"/>
                            <a:pt x="21377" y="0"/>
                          </a:cubicBezTo>
                          <a:cubicBezTo>
                            <a:pt x="24242" y="0"/>
                            <a:pt x="27079" y="570"/>
                            <a:pt x="29722" y="1677"/>
                          </a:cubicBezTo>
                        </a:path>
                        <a:path w="29723" h="21600" stroke="0" extrusionOk="0">
                          <a:moveTo>
                            <a:pt x="0" y="18501"/>
                          </a:moveTo>
                          <a:cubicBezTo>
                            <a:pt x="1540" y="7879"/>
                            <a:pt x="10644" y="-1"/>
                            <a:pt x="21377" y="0"/>
                          </a:cubicBezTo>
                          <a:cubicBezTo>
                            <a:pt x="24242" y="0"/>
                            <a:pt x="27079" y="570"/>
                            <a:pt x="29722" y="1677"/>
                          </a:cubicBezTo>
                          <a:lnTo>
                            <a:pt x="21377" y="21600"/>
                          </a:lnTo>
                          <a:lnTo>
                            <a:pt x="0" y="18501"/>
                          </a:lnTo>
                          <a:close/>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grpSp>
          <p:nvGrpSpPr>
            <p:cNvPr id="35969" name="Group 307">
              <a:extLst>
                <a:ext uri="{FF2B5EF4-FFF2-40B4-BE49-F238E27FC236}">
                  <a16:creationId xmlns:a16="http://schemas.microsoft.com/office/drawing/2014/main" id="{052A7DA4-771A-449C-8C12-FB82D448C2F9}"/>
                </a:ext>
              </a:extLst>
            </p:cNvPr>
            <p:cNvGrpSpPr>
              <a:grpSpLocks/>
            </p:cNvGrpSpPr>
            <p:nvPr/>
          </p:nvGrpSpPr>
          <p:grpSpPr bwMode="auto">
            <a:xfrm>
              <a:off x="2520" y="387"/>
              <a:ext cx="745" cy="521"/>
              <a:chOff x="2520" y="387"/>
              <a:chExt cx="745" cy="521"/>
            </a:xfrm>
          </p:grpSpPr>
          <p:grpSp>
            <p:nvGrpSpPr>
              <p:cNvPr id="35970" name="Group 308">
                <a:extLst>
                  <a:ext uri="{FF2B5EF4-FFF2-40B4-BE49-F238E27FC236}">
                    <a16:creationId xmlns:a16="http://schemas.microsoft.com/office/drawing/2014/main" id="{C511BCDF-CF96-481D-84EC-9179E0FC1AE1}"/>
                  </a:ext>
                </a:extLst>
              </p:cNvPr>
              <p:cNvGrpSpPr>
                <a:grpSpLocks/>
              </p:cNvGrpSpPr>
              <p:nvPr/>
            </p:nvGrpSpPr>
            <p:grpSpPr bwMode="auto">
              <a:xfrm>
                <a:off x="2981" y="387"/>
                <a:ext cx="284" cy="362"/>
                <a:chOff x="2981" y="387"/>
                <a:chExt cx="284" cy="362"/>
              </a:xfrm>
            </p:grpSpPr>
            <p:grpSp>
              <p:nvGrpSpPr>
                <p:cNvPr id="36027" name="Group 309">
                  <a:extLst>
                    <a:ext uri="{FF2B5EF4-FFF2-40B4-BE49-F238E27FC236}">
                      <a16:creationId xmlns:a16="http://schemas.microsoft.com/office/drawing/2014/main" id="{7F78C149-909F-4B00-87B8-EB1CB0B75FD8}"/>
                    </a:ext>
                  </a:extLst>
                </p:cNvPr>
                <p:cNvGrpSpPr>
                  <a:grpSpLocks/>
                </p:cNvGrpSpPr>
                <p:nvPr/>
              </p:nvGrpSpPr>
              <p:grpSpPr bwMode="auto">
                <a:xfrm>
                  <a:off x="3172" y="387"/>
                  <a:ext cx="93" cy="116"/>
                  <a:chOff x="3172" y="387"/>
                  <a:chExt cx="93" cy="116"/>
                </a:xfrm>
              </p:grpSpPr>
              <p:sp>
                <p:nvSpPr>
                  <p:cNvPr id="36095" name="Oval 310">
                    <a:extLst>
                      <a:ext uri="{FF2B5EF4-FFF2-40B4-BE49-F238E27FC236}">
                        <a16:creationId xmlns:a16="http://schemas.microsoft.com/office/drawing/2014/main" id="{D33BC55C-4419-4A8C-9437-738CAC326D20}"/>
                      </a:ext>
                    </a:extLst>
                  </p:cNvPr>
                  <p:cNvSpPr>
                    <a:spLocks noChangeArrowheads="1"/>
                  </p:cNvSpPr>
                  <p:nvPr/>
                </p:nvSpPr>
                <p:spPr bwMode="auto">
                  <a:xfrm>
                    <a:off x="3201" y="38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96" name="Oval 311">
                    <a:extLst>
                      <a:ext uri="{FF2B5EF4-FFF2-40B4-BE49-F238E27FC236}">
                        <a16:creationId xmlns:a16="http://schemas.microsoft.com/office/drawing/2014/main" id="{60DCC50A-809C-4C7C-9019-9A47673A5C85}"/>
                      </a:ext>
                    </a:extLst>
                  </p:cNvPr>
                  <p:cNvSpPr>
                    <a:spLocks noChangeArrowheads="1"/>
                  </p:cNvSpPr>
                  <p:nvPr/>
                </p:nvSpPr>
                <p:spPr bwMode="auto">
                  <a:xfrm>
                    <a:off x="3206" y="40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97" name="Oval 312">
                    <a:extLst>
                      <a:ext uri="{FF2B5EF4-FFF2-40B4-BE49-F238E27FC236}">
                        <a16:creationId xmlns:a16="http://schemas.microsoft.com/office/drawing/2014/main" id="{51268ABC-2ACC-4462-A218-3B2B08C72180}"/>
                      </a:ext>
                    </a:extLst>
                  </p:cNvPr>
                  <p:cNvSpPr>
                    <a:spLocks noChangeArrowheads="1"/>
                  </p:cNvSpPr>
                  <p:nvPr/>
                </p:nvSpPr>
                <p:spPr bwMode="auto">
                  <a:xfrm>
                    <a:off x="3175" y="39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98" name="Oval 313">
                    <a:extLst>
                      <a:ext uri="{FF2B5EF4-FFF2-40B4-BE49-F238E27FC236}">
                        <a16:creationId xmlns:a16="http://schemas.microsoft.com/office/drawing/2014/main" id="{B2339CA2-11C1-44B8-B7A6-AF172C88B563}"/>
                      </a:ext>
                    </a:extLst>
                  </p:cNvPr>
                  <p:cNvSpPr>
                    <a:spLocks noChangeArrowheads="1"/>
                  </p:cNvSpPr>
                  <p:nvPr/>
                </p:nvSpPr>
                <p:spPr bwMode="auto">
                  <a:xfrm>
                    <a:off x="3172" y="42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99" name="Oval 314">
                    <a:extLst>
                      <a:ext uri="{FF2B5EF4-FFF2-40B4-BE49-F238E27FC236}">
                        <a16:creationId xmlns:a16="http://schemas.microsoft.com/office/drawing/2014/main" id="{CB420330-3845-403E-B6DF-FED62AAEBC2F}"/>
                      </a:ext>
                    </a:extLst>
                  </p:cNvPr>
                  <p:cNvSpPr>
                    <a:spLocks noChangeArrowheads="1"/>
                  </p:cNvSpPr>
                  <p:nvPr/>
                </p:nvSpPr>
                <p:spPr bwMode="auto">
                  <a:xfrm>
                    <a:off x="3227"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100" name="Oval 315">
                    <a:extLst>
                      <a:ext uri="{FF2B5EF4-FFF2-40B4-BE49-F238E27FC236}">
                        <a16:creationId xmlns:a16="http://schemas.microsoft.com/office/drawing/2014/main" id="{DF70BBDF-DFD5-431C-AF43-44D1C3A27CF3}"/>
                      </a:ext>
                    </a:extLst>
                  </p:cNvPr>
                  <p:cNvSpPr>
                    <a:spLocks noChangeArrowheads="1"/>
                  </p:cNvSpPr>
                  <p:nvPr/>
                </p:nvSpPr>
                <p:spPr bwMode="auto">
                  <a:xfrm>
                    <a:off x="3201"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101" name="Oval 316">
                    <a:extLst>
                      <a:ext uri="{FF2B5EF4-FFF2-40B4-BE49-F238E27FC236}">
                        <a16:creationId xmlns:a16="http://schemas.microsoft.com/office/drawing/2014/main" id="{E424B5AA-C19B-4060-A45B-F2AD5D63DBAC}"/>
                      </a:ext>
                    </a:extLst>
                  </p:cNvPr>
                  <p:cNvSpPr>
                    <a:spLocks noChangeArrowheads="1"/>
                  </p:cNvSpPr>
                  <p:nvPr/>
                </p:nvSpPr>
                <p:spPr bwMode="auto">
                  <a:xfrm>
                    <a:off x="3185" y="4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102" name="Oval 317">
                    <a:extLst>
                      <a:ext uri="{FF2B5EF4-FFF2-40B4-BE49-F238E27FC236}">
                        <a16:creationId xmlns:a16="http://schemas.microsoft.com/office/drawing/2014/main" id="{97607002-EEF2-4FCC-AB10-26645A758751}"/>
                      </a:ext>
                    </a:extLst>
                  </p:cNvPr>
                  <p:cNvSpPr>
                    <a:spLocks noChangeArrowheads="1"/>
                  </p:cNvSpPr>
                  <p:nvPr/>
                </p:nvSpPr>
                <p:spPr bwMode="auto">
                  <a:xfrm>
                    <a:off x="3173" y="445"/>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103" name="Oval 318">
                    <a:extLst>
                      <a:ext uri="{FF2B5EF4-FFF2-40B4-BE49-F238E27FC236}">
                        <a16:creationId xmlns:a16="http://schemas.microsoft.com/office/drawing/2014/main" id="{BFE3697F-64AD-4D28-9238-9E70DB7F1ED4}"/>
                      </a:ext>
                    </a:extLst>
                  </p:cNvPr>
                  <p:cNvSpPr>
                    <a:spLocks noChangeArrowheads="1"/>
                  </p:cNvSpPr>
                  <p:nvPr/>
                </p:nvSpPr>
                <p:spPr bwMode="auto">
                  <a:xfrm>
                    <a:off x="3244" y="4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104" name="Oval 319">
                    <a:extLst>
                      <a:ext uri="{FF2B5EF4-FFF2-40B4-BE49-F238E27FC236}">
                        <a16:creationId xmlns:a16="http://schemas.microsoft.com/office/drawing/2014/main" id="{6C95C10E-8F78-43ED-BB84-7A28D1EFC564}"/>
                      </a:ext>
                    </a:extLst>
                  </p:cNvPr>
                  <p:cNvSpPr>
                    <a:spLocks noChangeArrowheads="1"/>
                  </p:cNvSpPr>
                  <p:nvPr/>
                </p:nvSpPr>
                <p:spPr bwMode="auto">
                  <a:xfrm>
                    <a:off x="3212" y="46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105" name="Oval 320">
                    <a:extLst>
                      <a:ext uri="{FF2B5EF4-FFF2-40B4-BE49-F238E27FC236}">
                        <a16:creationId xmlns:a16="http://schemas.microsoft.com/office/drawing/2014/main" id="{8FEF1D94-DC4F-4B02-B9B0-461D7F918354}"/>
                      </a:ext>
                    </a:extLst>
                  </p:cNvPr>
                  <p:cNvSpPr>
                    <a:spLocks noChangeArrowheads="1"/>
                  </p:cNvSpPr>
                  <p:nvPr/>
                </p:nvSpPr>
                <p:spPr bwMode="auto">
                  <a:xfrm>
                    <a:off x="3227" y="4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106" name="Oval 321">
                    <a:extLst>
                      <a:ext uri="{FF2B5EF4-FFF2-40B4-BE49-F238E27FC236}">
                        <a16:creationId xmlns:a16="http://schemas.microsoft.com/office/drawing/2014/main" id="{A59D19D9-154F-426A-B3EF-A4A38B3269C0}"/>
                      </a:ext>
                    </a:extLst>
                  </p:cNvPr>
                  <p:cNvSpPr>
                    <a:spLocks noChangeArrowheads="1"/>
                  </p:cNvSpPr>
                  <p:nvPr/>
                </p:nvSpPr>
                <p:spPr bwMode="auto">
                  <a:xfrm>
                    <a:off x="3181" y="47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107" name="Oval 322">
                    <a:extLst>
                      <a:ext uri="{FF2B5EF4-FFF2-40B4-BE49-F238E27FC236}">
                        <a16:creationId xmlns:a16="http://schemas.microsoft.com/office/drawing/2014/main" id="{C157E678-134F-4D5D-90D7-BAA9FA12E39B}"/>
                      </a:ext>
                    </a:extLst>
                  </p:cNvPr>
                  <p:cNvSpPr>
                    <a:spLocks noChangeArrowheads="1"/>
                  </p:cNvSpPr>
                  <p:nvPr/>
                </p:nvSpPr>
                <p:spPr bwMode="auto">
                  <a:xfrm>
                    <a:off x="3253" y="4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108" name="Oval 323">
                    <a:extLst>
                      <a:ext uri="{FF2B5EF4-FFF2-40B4-BE49-F238E27FC236}">
                        <a16:creationId xmlns:a16="http://schemas.microsoft.com/office/drawing/2014/main" id="{295070C2-2A11-4BEF-B6C2-C65F79ABC487}"/>
                      </a:ext>
                    </a:extLst>
                  </p:cNvPr>
                  <p:cNvSpPr>
                    <a:spLocks noChangeArrowheads="1"/>
                  </p:cNvSpPr>
                  <p:nvPr/>
                </p:nvSpPr>
                <p:spPr bwMode="auto">
                  <a:xfrm>
                    <a:off x="3209" y="49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nvGrpSpPr>
                <p:cNvPr id="36028" name="Group 324">
                  <a:extLst>
                    <a:ext uri="{FF2B5EF4-FFF2-40B4-BE49-F238E27FC236}">
                      <a16:creationId xmlns:a16="http://schemas.microsoft.com/office/drawing/2014/main" id="{C0E82F69-EB18-4AB0-BC4F-399EA9ABA911}"/>
                    </a:ext>
                  </a:extLst>
                </p:cNvPr>
                <p:cNvGrpSpPr>
                  <a:grpSpLocks/>
                </p:cNvGrpSpPr>
                <p:nvPr/>
              </p:nvGrpSpPr>
              <p:grpSpPr bwMode="auto">
                <a:xfrm>
                  <a:off x="3001" y="482"/>
                  <a:ext cx="186" cy="145"/>
                  <a:chOff x="3001" y="482"/>
                  <a:chExt cx="186" cy="145"/>
                </a:xfrm>
              </p:grpSpPr>
              <p:sp>
                <p:nvSpPr>
                  <p:cNvPr id="36054" name="Oval 325">
                    <a:extLst>
                      <a:ext uri="{FF2B5EF4-FFF2-40B4-BE49-F238E27FC236}">
                        <a16:creationId xmlns:a16="http://schemas.microsoft.com/office/drawing/2014/main" id="{D503AE20-BCED-41B6-8FCB-658A0522C311}"/>
                      </a:ext>
                    </a:extLst>
                  </p:cNvPr>
                  <p:cNvSpPr>
                    <a:spLocks noChangeArrowheads="1"/>
                  </p:cNvSpPr>
                  <p:nvPr/>
                </p:nvSpPr>
                <p:spPr bwMode="auto">
                  <a:xfrm>
                    <a:off x="3054" y="5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nvGrpSpPr>
                  <p:cNvPr id="36055" name="Group 326">
                    <a:extLst>
                      <a:ext uri="{FF2B5EF4-FFF2-40B4-BE49-F238E27FC236}">
                        <a16:creationId xmlns:a16="http://schemas.microsoft.com/office/drawing/2014/main" id="{D6721A17-FA41-4954-B244-8EAA929B070B}"/>
                      </a:ext>
                    </a:extLst>
                  </p:cNvPr>
                  <p:cNvGrpSpPr>
                    <a:grpSpLocks/>
                  </p:cNvGrpSpPr>
                  <p:nvPr/>
                </p:nvGrpSpPr>
                <p:grpSpPr bwMode="auto">
                  <a:xfrm>
                    <a:off x="3001" y="482"/>
                    <a:ext cx="186" cy="145"/>
                    <a:chOff x="3001" y="482"/>
                    <a:chExt cx="186" cy="145"/>
                  </a:xfrm>
                </p:grpSpPr>
                <p:sp>
                  <p:nvSpPr>
                    <p:cNvPr id="36056" name="Oval 327">
                      <a:extLst>
                        <a:ext uri="{FF2B5EF4-FFF2-40B4-BE49-F238E27FC236}">
                          <a16:creationId xmlns:a16="http://schemas.microsoft.com/office/drawing/2014/main" id="{D763F5E9-FE54-4A57-91FC-EDF0A8533C3E}"/>
                        </a:ext>
                      </a:extLst>
                    </p:cNvPr>
                    <p:cNvSpPr>
                      <a:spLocks noChangeArrowheads="1"/>
                    </p:cNvSpPr>
                    <p:nvPr/>
                  </p:nvSpPr>
                  <p:spPr bwMode="auto">
                    <a:xfrm>
                      <a:off x="3086" y="48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57" name="Oval 328">
                      <a:extLst>
                        <a:ext uri="{FF2B5EF4-FFF2-40B4-BE49-F238E27FC236}">
                          <a16:creationId xmlns:a16="http://schemas.microsoft.com/office/drawing/2014/main" id="{E536FD81-383E-453F-B4DA-61D4751DD180}"/>
                        </a:ext>
                      </a:extLst>
                    </p:cNvPr>
                    <p:cNvSpPr>
                      <a:spLocks noChangeArrowheads="1"/>
                    </p:cNvSpPr>
                    <p:nvPr/>
                  </p:nvSpPr>
                  <p:spPr bwMode="auto">
                    <a:xfrm>
                      <a:off x="3123" y="49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58" name="Oval 329">
                      <a:extLst>
                        <a:ext uri="{FF2B5EF4-FFF2-40B4-BE49-F238E27FC236}">
                          <a16:creationId xmlns:a16="http://schemas.microsoft.com/office/drawing/2014/main" id="{106CAB53-B47B-4DF5-B7CC-B588A1FFAC24}"/>
                        </a:ext>
                      </a:extLst>
                    </p:cNvPr>
                    <p:cNvSpPr>
                      <a:spLocks noChangeArrowheads="1"/>
                    </p:cNvSpPr>
                    <p:nvPr/>
                  </p:nvSpPr>
                  <p:spPr bwMode="auto">
                    <a:xfrm>
                      <a:off x="3105" y="4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59" name="Oval 330">
                      <a:extLst>
                        <a:ext uri="{FF2B5EF4-FFF2-40B4-BE49-F238E27FC236}">
                          <a16:creationId xmlns:a16="http://schemas.microsoft.com/office/drawing/2014/main" id="{1E0D1710-052C-4050-9566-38C67CE56102}"/>
                        </a:ext>
                      </a:extLst>
                    </p:cNvPr>
                    <p:cNvSpPr>
                      <a:spLocks noChangeArrowheads="1"/>
                    </p:cNvSpPr>
                    <p:nvPr/>
                  </p:nvSpPr>
                  <p:spPr bwMode="auto">
                    <a:xfrm>
                      <a:off x="3154" y="519"/>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60" name="Oval 331">
                      <a:extLst>
                        <a:ext uri="{FF2B5EF4-FFF2-40B4-BE49-F238E27FC236}">
                          <a16:creationId xmlns:a16="http://schemas.microsoft.com/office/drawing/2014/main" id="{24D63986-0BD3-4B53-8EFE-BDE161D3A3F1}"/>
                        </a:ext>
                      </a:extLst>
                    </p:cNvPr>
                    <p:cNvSpPr>
                      <a:spLocks noChangeArrowheads="1"/>
                    </p:cNvSpPr>
                    <p:nvPr/>
                  </p:nvSpPr>
                  <p:spPr bwMode="auto">
                    <a:xfrm>
                      <a:off x="3135" y="52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61" name="Oval 332">
                      <a:extLst>
                        <a:ext uri="{FF2B5EF4-FFF2-40B4-BE49-F238E27FC236}">
                          <a16:creationId xmlns:a16="http://schemas.microsoft.com/office/drawing/2014/main" id="{FD005662-D934-48A4-B9D5-379834122131}"/>
                        </a:ext>
                      </a:extLst>
                    </p:cNvPr>
                    <p:cNvSpPr>
                      <a:spLocks noChangeArrowheads="1"/>
                    </p:cNvSpPr>
                    <p:nvPr/>
                  </p:nvSpPr>
                  <p:spPr bwMode="auto">
                    <a:xfrm>
                      <a:off x="3080" y="51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62" name="Oval 333">
                      <a:extLst>
                        <a:ext uri="{FF2B5EF4-FFF2-40B4-BE49-F238E27FC236}">
                          <a16:creationId xmlns:a16="http://schemas.microsoft.com/office/drawing/2014/main" id="{8049527D-EB37-4212-B413-B6A90814B0B3}"/>
                        </a:ext>
                      </a:extLst>
                    </p:cNvPr>
                    <p:cNvSpPr>
                      <a:spLocks noChangeArrowheads="1"/>
                    </p:cNvSpPr>
                    <p:nvPr/>
                  </p:nvSpPr>
                  <p:spPr bwMode="auto">
                    <a:xfrm>
                      <a:off x="3069" y="49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63" name="Oval 334">
                      <a:extLst>
                        <a:ext uri="{FF2B5EF4-FFF2-40B4-BE49-F238E27FC236}">
                          <a16:creationId xmlns:a16="http://schemas.microsoft.com/office/drawing/2014/main" id="{481FE4A8-C451-4843-BFE7-F794F4C2B319}"/>
                        </a:ext>
                      </a:extLst>
                    </p:cNvPr>
                    <p:cNvSpPr>
                      <a:spLocks noChangeArrowheads="1"/>
                    </p:cNvSpPr>
                    <p:nvPr/>
                  </p:nvSpPr>
                  <p:spPr bwMode="auto">
                    <a:xfrm>
                      <a:off x="3048" y="49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64" name="Oval 335">
                      <a:extLst>
                        <a:ext uri="{FF2B5EF4-FFF2-40B4-BE49-F238E27FC236}">
                          <a16:creationId xmlns:a16="http://schemas.microsoft.com/office/drawing/2014/main" id="{91F730E2-919B-4128-A3B3-393A8E27EC75}"/>
                        </a:ext>
                      </a:extLst>
                    </p:cNvPr>
                    <p:cNvSpPr>
                      <a:spLocks noChangeArrowheads="1"/>
                    </p:cNvSpPr>
                    <p:nvPr/>
                  </p:nvSpPr>
                  <p:spPr bwMode="auto">
                    <a:xfrm>
                      <a:off x="3051" y="50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65" name="Oval 336">
                      <a:extLst>
                        <a:ext uri="{FF2B5EF4-FFF2-40B4-BE49-F238E27FC236}">
                          <a16:creationId xmlns:a16="http://schemas.microsoft.com/office/drawing/2014/main" id="{568D9687-87E4-4CBD-ADBB-9CD125EE9F49}"/>
                        </a:ext>
                      </a:extLst>
                    </p:cNvPr>
                    <p:cNvSpPr>
                      <a:spLocks noChangeArrowheads="1"/>
                    </p:cNvSpPr>
                    <p:nvPr/>
                  </p:nvSpPr>
                  <p:spPr bwMode="auto">
                    <a:xfrm>
                      <a:off x="3044" y="52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66" name="Oval 337">
                      <a:extLst>
                        <a:ext uri="{FF2B5EF4-FFF2-40B4-BE49-F238E27FC236}">
                          <a16:creationId xmlns:a16="http://schemas.microsoft.com/office/drawing/2014/main" id="{A7D093EB-A205-4C83-9C2F-6302BB625C50}"/>
                        </a:ext>
                      </a:extLst>
                    </p:cNvPr>
                    <p:cNvSpPr>
                      <a:spLocks noChangeArrowheads="1"/>
                    </p:cNvSpPr>
                    <p:nvPr/>
                  </p:nvSpPr>
                  <p:spPr bwMode="auto">
                    <a:xfrm>
                      <a:off x="3021" y="5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67" name="Oval 338">
                      <a:extLst>
                        <a:ext uri="{FF2B5EF4-FFF2-40B4-BE49-F238E27FC236}">
                          <a16:creationId xmlns:a16="http://schemas.microsoft.com/office/drawing/2014/main" id="{49E513BA-3B02-4AA6-9546-007D517A8F4C}"/>
                        </a:ext>
                      </a:extLst>
                    </p:cNvPr>
                    <p:cNvSpPr>
                      <a:spLocks noChangeArrowheads="1"/>
                    </p:cNvSpPr>
                    <p:nvPr/>
                  </p:nvSpPr>
                  <p:spPr bwMode="auto">
                    <a:xfrm>
                      <a:off x="3072" y="54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68" name="Oval 339">
                      <a:extLst>
                        <a:ext uri="{FF2B5EF4-FFF2-40B4-BE49-F238E27FC236}">
                          <a16:creationId xmlns:a16="http://schemas.microsoft.com/office/drawing/2014/main" id="{0037B895-F932-41EA-9E4B-AEBCB4A22644}"/>
                        </a:ext>
                      </a:extLst>
                    </p:cNvPr>
                    <p:cNvSpPr>
                      <a:spLocks noChangeArrowheads="1"/>
                    </p:cNvSpPr>
                    <p:nvPr/>
                  </p:nvSpPr>
                  <p:spPr bwMode="auto">
                    <a:xfrm>
                      <a:off x="3106" y="50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69" name="Oval 340">
                      <a:extLst>
                        <a:ext uri="{FF2B5EF4-FFF2-40B4-BE49-F238E27FC236}">
                          <a16:creationId xmlns:a16="http://schemas.microsoft.com/office/drawing/2014/main" id="{6C4CD8D3-28B8-4D9D-96D9-4250C99CDC80}"/>
                        </a:ext>
                      </a:extLst>
                    </p:cNvPr>
                    <p:cNvSpPr>
                      <a:spLocks noChangeArrowheads="1"/>
                    </p:cNvSpPr>
                    <p:nvPr/>
                  </p:nvSpPr>
                  <p:spPr bwMode="auto">
                    <a:xfrm>
                      <a:off x="3014" y="530"/>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70" name="Oval 341">
                      <a:extLst>
                        <a:ext uri="{FF2B5EF4-FFF2-40B4-BE49-F238E27FC236}">
                          <a16:creationId xmlns:a16="http://schemas.microsoft.com/office/drawing/2014/main" id="{1CE42EA0-9147-4191-B6E4-79B1EADE1450}"/>
                        </a:ext>
                      </a:extLst>
                    </p:cNvPr>
                    <p:cNvSpPr>
                      <a:spLocks noChangeArrowheads="1"/>
                    </p:cNvSpPr>
                    <p:nvPr/>
                  </p:nvSpPr>
                  <p:spPr bwMode="auto">
                    <a:xfrm>
                      <a:off x="3029" y="54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71" name="Oval 342">
                      <a:extLst>
                        <a:ext uri="{FF2B5EF4-FFF2-40B4-BE49-F238E27FC236}">
                          <a16:creationId xmlns:a16="http://schemas.microsoft.com/office/drawing/2014/main" id="{FB3CAF84-E83B-411A-B76B-DA2C9FD8C21B}"/>
                        </a:ext>
                      </a:extLst>
                    </p:cNvPr>
                    <p:cNvSpPr>
                      <a:spLocks noChangeArrowheads="1"/>
                    </p:cNvSpPr>
                    <p:nvPr/>
                  </p:nvSpPr>
                  <p:spPr bwMode="auto">
                    <a:xfrm>
                      <a:off x="3034" y="55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72" name="Oval 343">
                      <a:extLst>
                        <a:ext uri="{FF2B5EF4-FFF2-40B4-BE49-F238E27FC236}">
                          <a16:creationId xmlns:a16="http://schemas.microsoft.com/office/drawing/2014/main" id="{D5C33ABB-E619-4200-9311-F467F5CA967F}"/>
                        </a:ext>
                      </a:extLst>
                    </p:cNvPr>
                    <p:cNvSpPr>
                      <a:spLocks noChangeArrowheads="1"/>
                    </p:cNvSpPr>
                    <p:nvPr/>
                  </p:nvSpPr>
                  <p:spPr bwMode="auto">
                    <a:xfrm>
                      <a:off x="3059" y="55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73" name="Oval 344">
                      <a:extLst>
                        <a:ext uri="{FF2B5EF4-FFF2-40B4-BE49-F238E27FC236}">
                          <a16:creationId xmlns:a16="http://schemas.microsoft.com/office/drawing/2014/main" id="{FE4FD6EC-6291-45E5-91CF-3CB960CAD217}"/>
                        </a:ext>
                      </a:extLst>
                    </p:cNvPr>
                    <p:cNvSpPr>
                      <a:spLocks noChangeArrowheads="1"/>
                    </p:cNvSpPr>
                    <p:nvPr/>
                  </p:nvSpPr>
                  <p:spPr bwMode="auto">
                    <a:xfrm>
                      <a:off x="3020" y="56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74" name="Oval 345">
                      <a:extLst>
                        <a:ext uri="{FF2B5EF4-FFF2-40B4-BE49-F238E27FC236}">
                          <a16:creationId xmlns:a16="http://schemas.microsoft.com/office/drawing/2014/main" id="{6F0FEA1E-B68A-4DDC-9FD5-D401AD707203}"/>
                        </a:ext>
                      </a:extLst>
                    </p:cNvPr>
                    <p:cNvSpPr>
                      <a:spLocks noChangeArrowheads="1"/>
                    </p:cNvSpPr>
                    <p:nvPr/>
                  </p:nvSpPr>
                  <p:spPr bwMode="auto">
                    <a:xfrm>
                      <a:off x="3001" y="58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75" name="Oval 346">
                      <a:extLst>
                        <a:ext uri="{FF2B5EF4-FFF2-40B4-BE49-F238E27FC236}">
                          <a16:creationId xmlns:a16="http://schemas.microsoft.com/office/drawing/2014/main" id="{CACFC878-DA04-4D6E-9380-AE09B2B2C641}"/>
                        </a:ext>
                      </a:extLst>
                    </p:cNvPr>
                    <p:cNvSpPr>
                      <a:spLocks noChangeArrowheads="1"/>
                    </p:cNvSpPr>
                    <p:nvPr/>
                  </p:nvSpPr>
                  <p:spPr bwMode="auto">
                    <a:xfrm>
                      <a:off x="3003" y="603"/>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76" name="Oval 347">
                      <a:extLst>
                        <a:ext uri="{FF2B5EF4-FFF2-40B4-BE49-F238E27FC236}">
                          <a16:creationId xmlns:a16="http://schemas.microsoft.com/office/drawing/2014/main" id="{67DD118A-2309-4A09-A336-56A87A4E36AC}"/>
                        </a:ext>
                      </a:extLst>
                    </p:cNvPr>
                    <p:cNvSpPr>
                      <a:spLocks noChangeArrowheads="1"/>
                    </p:cNvSpPr>
                    <p:nvPr/>
                  </p:nvSpPr>
                  <p:spPr bwMode="auto">
                    <a:xfrm>
                      <a:off x="3028" y="590"/>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77" name="Oval 348">
                      <a:extLst>
                        <a:ext uri="{FF2B5EF4-FFF2-40B4-BE49-F238E27FC236}">
                          <a16:creationId xmlns:a16="http://schemas.microsoft.com/office/drawing/2014/main" id="{BAD9CF49-75C5-4180-A02E-F1ADCE4BFA06}"/>
                        </a:ext>
                      </a:extLst>
                    </p:cNvPr>
                    <p:cNvSpPr>
                      <a:spLocks noChangeArrowheads="1"/>
                    </p:cNvSpPr>
                    <p:nvPr/>
                  </p:nvSpPr>
                  <p:spPr bwMode="auto">
                    <a:xfrm>
                      <a:off x="3058" y="57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78" name="Oval 349">
                      <a:extLst>
                        <a:ext uri="{FF2B5EF4-FFF2-40B4-BE49-F238E27FC236}">
                          <a16:creationId xmlns:a16="http://schemas.microsoft.com/office/drawing/2014/main" id="{8AD09D8B-74DF-48B3-AFF7-BA9308A20FC2}"/>
                        </a:ext>
                      </a:extLst>
                    </p:cNvPr>
                    <p:cNvSpPr>
                      <a:spLocks noChangeArrowheads="1"/>
                    </p:cNvSpPr>
                    <p:nvPr/>
                  </p:nvSpPr>
                  <p:spPr bwMode="auto">
                    <a:xfrm>
                      <a:off x="3046" y="60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79" name="Oval 350">
                      <a:extLst>
                        <a:ext uri="{FF2B5EF4-FFF2-40B4-BE49-F238E27FC236}">
                          <a16:creationId xmlns:a16="http://schemas.microsoft.com/office/drawing/2014/main" id="{7885CDF1-FFF5-411A-A060-D5EC4190428F}"/>
                        </a:ext>
                      </a:extLst>
                    </p:cNvPr>
                    <p:cNvSpPr>
                      <a:spLocks noChangeArrowheads="1"/>
                    </p:cNvSpPr>
                    <p:nvPr/>
                  </p:nvSpPr>
                  <p:spPr bwMode="auto">
                    <a:xfrm>
                      <a:off x="3063" y="58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80" name="Oval 351">
                      <a:extLst>
                        <a:ext uri="{FF2B5EF4-FFF2-40B4-BE49-F238E27FC236}">
                          <a16:creationId xmlns:a16="http://schemas.microsoft.com/office/drawing/2014/main" id="{FCA41DA9-F7EA-49ED-B83A-9D5222EA3AC4}"/>
                        </a:ext>
                      </a:extLst>
                    </p:cNvPr>
                    <p:cNvSpPr>
                      <a:spLocks noChangeArrowheads="1"/>
                    </p:cNvSpPr>
                    <p:nvPr/>
                  </p:nvSpPr>
                  <p:spPr bwMode="auto">
                    <a:xfrm>
                      <a:off x="3071" y="59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81" name="Oval 352">
                      <a:extLst>
                        <a:ext uri="{FF2B5EF4-FFF2-40B4-BE49-F238E27FC236}">
                          <a16:creationId xmlns:a16="http://schemas.microsoft.com/office/drawing/2014/main" id="{FFFCBA92-1B89-4C8D-8A7D-6A6FEED831BD}"/>
                        </a:ext>
                      </a:extLst>
                    </p:cNvPr>
                    <p:cNvSpPr>
                      <a:spLocks noChangeArrowheads="1"/>
                    </p:cNvSpPr>
                    <p:nvPr/>
                  </p:nvSpPr>
                  <p:spPr bwMode="auto">
                    <a:xfrm>
                      <a:off x="3082" y="571"/>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82" name="Oval 353">
                      <a:extLst>
                        <a:ext uri="{FF2B5EF4-FFF2-40B4-BE49-F238E27FC236}">
                          <a16:creationId xmlns:a16="http://schemas.microsoft.com/office/drawing/2014/main" id="{47CC3AC4-C3E2-4CD4-84C8-13FBF3BE047C}"/>
                        </a:ext>
                      </a:extLst>
                    </p:cNvPr>
                    <p:cNvSpPr>
                      <a:spLocks noChangeArrowheads="1"/>
                    </p:cNvSpPr>
                    <p:nvPr/>
                  </p:nvSpPr>
                  <p:spPr bwMode="auto">
                    <a:xfrm>
                      <a:off x="3085" y="58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83" name="Oval 354">
                      <a:extLst>
                        <a:ext uri="{FF2B5EF4-FFF2-40B4-BE49-F238E27FC236}">
                          <a16:creationId xmlns:a16="http://schemas.microsoft.com/office/drawing/2014/main" id="{99B4713F-639E-425C-82B3-BF60F2F0CADA}"/>
                        </a:ext>
                      </a:extLst>
                    </p:cNvPr>
                    <p:cNvSpPr>
                      <a:spLocks noChangeArrowheads="1"/>
                    </p:cNvSpPr>
                    <p:nvPr/>
                  </p:nvSpPr>
                  <p:spPr bwMode="auto">
                    <a:xfrm>
                      <a:off x="3103" y="557"/>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84" name="Oval 355">
                      <a:extLst>
                        <a:ext uri="{FF2B5EF4-FFF2-40B4-BE49-F238E27FC236}">
                          <a16:creationId xmlns:a16="http://schemas.microsoft.com/office/drawing/2014/main" id="{2FD6702C-1C28-4D3E-B936-4B3605D3B651}"/>
                        </a:ext>
                      </a:extLst>
                    </p:cNvPr>
                    <p:cNvSpPr>
                      <a:spLocks noChangeArrowheads="1"/>
                    </p:cNvSpPr>
                    <p:nvPr/>
                  </p:nvSpPr>
                  <p:spPr bwMode="auto">
                    <a:xfrm>
                      <a:off x="3102" y="572"/>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85" name="Oval 356">
                      <a:extLst>
                        <a:ext uri="{FF2B5EF4-FFF2-40B4-BE49-F238E27FC236}">
                          <a16:creationId xmlns:a16="http://schemas.microsoft.com/office/drawing/2014/main" id="{289B1013-830C-436E-96FB-76D952D276D6}"/>
                        </a:ext>
                      </a:extLst>
                    </p:cNvPr>
                    <p:cNvSpPr>
                      <a:spLocks noChangeArrowheads="1"/>
                    </p:cNvSpPr>
                    <p:nvPr/>
                  </p:nvSpPr>
                  <p:spPr bwMode="auto">
                    <a:xfrm>
                      <a:off x="3103" y="59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86" name="Oval 357">
                      <a:extLst>
                        <a:ext uri="{FF2B5EF4-FFF2-40B4-BE49-F238E27FC236}">
                          <a16:creationId xmlns:a16="http://schemas.microsoft.com/office/drawing/2014/main" id="{DEC6E415-B9F7-4F1E-977D-B47932E9F993}"/>
                        </a:ext>
                      </a:extLst>
                    </p:cNvPr>
                    <p:cNvSpPr>
                      <a:spLocks noChangeArrowheads="1"/>
                    </p:cNvSpPr>
                    <p:nvPr/>
                  </p:nvSpPr>
                  <p:spPr bwMode="auto">
                    <a:xfrm>
                      <a:off x="3118" y="557"/>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87" name="Oval 358">
                      <a:extLst>
                        <a:ext uri="{FF2B5EF4-FFF2-40B4-BE49-F238E27FC236}">
                          <a16:creationId xmlns:a16="http://schemas.microsoft.com/office/drawing/2014/main" id="{6BF8EE8D-0CC9-4CE5-B273-A897357BC26B}"/>
                        </a:ext>
                      </a:extLst>
                    </p:cNvPr>
                    <p:cNvSpPr>
                      <a:spLocks noChangeArrowheads="1"/>
                    </p:cNvSpPr>
                    <p:nvPr/>
                  </p:nvSpPr>
                  <p:spPr bwMode="auto">
                    <a:xfrm>
                      <a:off x="3137" y="54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88" name="Oval 359">
                      <a:extLst>
                        <a:ext uri="{FF2B5EF4-FFF2-40B4-BE49-F238E27FC236}">
                          <a16:creationId xmlns:a16="http://schemas.microsoft.com/office/drawing/2014/main" id="{333FA294-25E2-4241-A085-5E2908B8E753}"/>
                        </a:ext>
                      </a:extLst>
                    </p:cNvPr>
                    <p:cNvSpPr>
                      <a:spLocks noChangeArrowheads="1"/>
                    </p:cNvSpPr>
                    <p:nvPr/>
                  </p:nvSpPr>
                  <p:spPr bwMode="auto">
                    <a:xfrm>
                      <a:off x="3152" y="54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89" name="Oval 360">
                      <a:extLst>
                        <a:ext uri="{FF2B5EF4-FFF2-40B4-BE49-F238E27FC236}">
                          <a16:creationId xmlns:a16="http://schemas.microsoft.com/office/drawing/2014/main" id="{1836B315-E79F-46BE-AF5A-B87FC7081723}"/>
                        </a:ext>
                      </a:extLst>
                    </p:cNvPr>
                    <p:cNvSpPr>
                      <a:spLocks noChangeArrowheads="1"/>
                    </p:cNvSpPr>
                    <p:nvPr/>
                  </p:nvSpPr>
                  <p:spPr bwMode="auto">
                    <a:xfrm>
                      <a:off x="3175" y="551"/>
                      <a:ext cx="12" cy="11"/>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90" name="Oval 361">
                      <a:extLst>
                        <a:ext uri="{FF2B5EF4-FFF2-40B4-BE49-F238E27FC236}">
                          <a16:creationId xmlns:a16="http://schemas.microsoft.com/office/drawing/2014/main" id="{397ED332-4BB0-4821-A8DF-37A1068889F4}"/>
                        </a:ext>
                      </a:extLst>
                    </p:cNvPr>
                    <p:cNvSpPr>
                      <a:spLocks noChangeArrowheads="1"/>
                    </p:cNvSpPr>
                    <p:nvPr/>
                  </p:nvSpPr>
                  <p:spPr bwMode="auto">
                    <a:xfrm>
                      <a:off x="3166" y="56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91" name="Oval 362">
                      <a:extLst>
                        <a:ext uri="{FF2B5EF4-FFF2-40B4-BE49-F238E27FC236}">
                          <a16:creationId xmlns:a16="http://schemas.microsoft.com/office/drawing/2014/main" id="{E3B99C62-52B0-4EB6-B512-9F18FC58E8E0}"/>
                        </a:ext>
                      </a:extLst>
                    </p:cNvPr>
                    <p:cNvSpPr>
                      <a:spLocks noChangeArrowheads="1"/>
                    </p:cNvSpPr>
                    <p:nvPr/>
                  </p:nvSpPr>
                  <p:spPr bwMode="auto">
                    <a:xfrm>
                      <a:off x="3129" y="56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92" name="Oval 363">
                      <a:extLst>
                        <a:ext uri="{FF2B5EF4-FFF2-40B4-BE49-F238E27FC236}">
                          <a16:creationId xmlns:a16="http://schemas.microsoft.com/office/drawing/2014/main" id="{4E2F3D4E-3E82-4917-A73C-0698E4EE7ADF}"/>
                        </a:ext>
                      </a:extLst>
                    </p:cNvPr>
                    <p:cNvSpPr>
                      <a:spLocks noChangeArrowheads="1"/>
                    </p:cNvSpPr>
                    <p:nvPr/>
                  </p:nvSpPr>
                  <p:spPr bwMode="auto">
                    <a:xfrm>
                      <a:off x="3140" y="5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93" name="Oval 364">
                      <a:extLst>
                        <a:ext uri="{FF2B5EF4-FFF2-40B4-BE49-F238E27FC236}">
                          <a16:creationId xmlns:a16="http://schemas.microsoft.com/office/drawing/2014/main" id="{BAB48AFF-A597-40C0-944E-6E3C6EC9D278}"/>
                        </a:ext>
                      </a:extLst>
                    </p:cNvPr>
                    <p:cNvSpPr>
                      <a:spLocks noChangeArrowheads="1"/>
                    </p:cNvSpPr>
                    <p:nvPr/>
                  </p:nvSpPr>
                  <p:spPr bwMode="auto">
                    <a:xfrm>
                      <a:off x="3115" y="58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94" name="Oval 365">
                      <a:extLst>
                        <a:ext uri="{FF2B5EF4-FFF2-40B4-BE49-F238E27FC236}">
                          <a16:creationId xmlns:a16="http://schemas.microsoft.com/office/drawing/2014/main" id="{20BD05FC-969C-429D-B1D9-4806E675DD2F}"/>
                        </a:ext>
                      </a:extLst>
                    </p:cNvPr>
                    <p:cNvSpPr>
                      <a:spLocks noChangeArrowheads="1"/>
                    </p:cNvSpPr>
                    <p:nvPr/>
                  </p:nvSpPr>
                  <p:spPr bwMode="auto">
                    <a:xfrm>
                      <a:off x="3132" y="61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grpSp>
              <p:nvGrpSpPr>
                <p:cNvPr id="36029" name="Group 366">
                  <a:extLst>
                    <a:ext uri="{FF2B5EF4-FFF2-40B4-BE49-F238E27FC236}">
                      <a16:creationId xmlns:a16="http://schemas.microsoft.com/office/drawing/2014/main" id="{CB34B9B8-58E1-484C-B005-35085DE5CD5F}"/>
                    </a:ext>
                  </a:extLst>
                </p:cNvPr>
                <p:cNvGrpSpPr>
                  <a:grpSpLocks/>
                </p:cNvGrpSpPr>
                <p:nvPr/>
              </p:nvGrpSpPr>
              <p:grpSpPr bwMode="auto">
                <a:xfrm>
                  <a:off x="2981" y="633"/>
                  <a:ext cx="168" cy="116"/>
                  <a:chOff x="2981" y="633"/>
                  <a:chExt cx="168" cy="116"/>
                </a:xfrm>
              </p:grpSpPr>
              <p:sp>
                <p:nvSpPr>
                  <p:cNvPr id="36030" name="Oval 367">
                    <a:extLst>
                      <a:ext uri="{FF2B5EF4-FFF2-40B4-BE49-F238E27FC236}">
                        <a16:creationId xmlns:a16="http://schemas.microsoft.com/office/drawing/2014/main" id="{9D702DD9-813B-4015-9A6A-EC2006104FF4}"/>
                      </a:ext>
                    </a:extLst>
                  </p:cNvPr>
                  <p:cNvSpPr>
                    <a:spLocks noChangeArrowheads="1"/>
                  </p:cNvSpPr>
                  <p:nvPr/>
                </p:nvSpPr>
                <p:spPr bwMode="auto">
                  <a:xfrm>
                    <a:off x="3070" y="64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31" name="Oval 368">
                    <a:extLst>
                      <a:ext uri="{FF2B5EF4-FFF2-40B4-BE49-F238E27FC236}">
                        <a16:creationId xmlns:a16="http://schemas.microsoft.com/office/drawing/2014/main" id="{C5E40952-598E-4FA4-B8AA-5D39E238A10E}"/>
                      </a:ext>
                    </a:extLst>
                  </p:cNvPr>
                  <p:cNvSpPr>
                    <a:spLocks noChangeArrowheads="1"/>
                  </p:cNvSpPr>
                  <p:nvPr/>
                </p:nvSpPr>
                <p:spPr bwMode="auto">
                  <a:xfrm>
                    <a:off x="2998" y="63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32" name="Oval 369">
                    <a:extLst>
                      <a:ext uri="{FF2B5EF4-FFF2-40B4-BE49-F238E27FC236}">
                        <a16:creationId xmlns:a16="http://schemas.microsoft.com/office/drawing/2014/main" id="{4C1871E6-4C7F-4128-B9C3-D12CDA775F81}"/>
                      </a:ext>
                    </a:extLst>
                  </p:cNvPr>
                  <p:cNvSpPr>
                    <a:spLocks noChangeArrowheads="1"/>
                  </p:cNvSpPr>
                  <p:nvPr/>
                </p:nvSpPr>
                <p:spPr bwMode="auto">
                  <a:xfrm>
                    <a:off x="3099" y="661"/>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33" name="Oval 370">
                    <a:extLst>
                      <a:ext uri="{FF2B5EF4-FFF2-40B4-BE49-F238E27FC236}">
                        <a16:creationId xmlns:a16="http://schemas.microsoft.com/office/drawing/2014/main" id="{38A57D0D-295F-4075-9AB8-97A55D6FB745}"/>
                      </a:ext>
                    </a:extLst>
                  </p:cNvPr>
                  <p:cNvSpPr>
                    <a:spLocks noChangeArrowheads="1"/>
                  </p:cNvSpPr>
                  <p:nvPr/>
                </p:nvSpPr>
                <p:spPr bwMode="auto">
                  <a:xfrm>
                    <a:off x="3119" y="65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34" name="Oval 371">
                    <a:extLst>
                      <a:ext uri="{FF2B5EF4-FFF2-40B4-BE49-F238E27FC236}">
                        <a16:creationId xmlns:a16="http://schemas.microsoft.com/office/drawing/2014/main" id="{A1ECED74-177A-49C5-AEDA-028440658F63}"/>
                      </a:ext>
                    </a:extLst>
                  </p:cNvPr>
                  <p:cNvSpPr>
                    <a:spLocks noChangeArrowheads="1"/>
                  </p:cNvSpPr>
                  <p:nvPr/>
                </p:nvSpPr>
                <p:spPr bwMode="auto">
                  <a:xfrm>
                    <a:off x="3137" y="68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35" name="Oval 372">
                    <a:extLst>
                      <a:ext uri="{FF2B5EF4-FFF2-40B4-BE49-F238E27FC236}">
                        <a16:creationId xmlns:a16="http://schemas.microsoft.com/office/drawing/2014/main" id="{30781298-FBC0-4ADE-906D-C7A006040817}"/>
                      </a:ext>
                    </a:extLst>
                  </p:cNvPr>
                  <p:cNvSpPr>
                    <a:spLocks noChangeArrowheads="1"/>
                  </p:cNvSpPr>
                  <p:nvPr/>
                </p:nvSpPr>
                <p:spPr bwMode="auto">
                  <a:xfrm>
                    <a:off x="3100" y="67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36" name="Oval 373">
                    <a:extLst>
                      <a:ext uri="{FF2B5EF4-FFF2-40B4-BE49-F238E27FC236}">
                        <a16:creationId xmlns:a16="http://schemas.microsoft.com/office/drawing/2014/main" id="{4103DAED-706B-4087-9CB5-5F896FFEC3CF}"/>
                      </a:ext>
                    </a:extLst>
                  </p:cNvPr>
                  <p:cNvSpPr>
                    <a:spLocks noChangeArrowheads="1"/>
                  </p:cNvSpPr>
                  <p:nvPr/>
                </p:nvSpPr>
                <p:spPr bwMode="auto">
                  <a:xfrm>
                    <a:off x="3082" y="68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37" name="Oval 374">
                    <a:extLst>
                      <a:ext uri="{FF2B5EF4-FFF2-40B4-BE49-F238E27FC236}">
                        <a16:creationId xmlns:a16="http://schemas.microsoft.com/office/drawing/2014/main" id="{681A5645-496A-4DE0-97B1-0CD09766F031}"/>
                      </a:ext>
                    </a:extLst>
                  </p:cNvPr>
                  <p:cNvSpPr>
                    <a:spLocks noChangeArrowheads="1"/>
                  </p:cNvSpPr>
                  <p:nvPr/>
                </p:nvSpPr>
                <p:spPr bwMode="auto">
                  <a:xfrm>
                    <a:off x="3129" y="69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38" name="Oval 375">
                    <a:extLst>
                      <a:ext uri="{FF2B5EF4-FFF2-40B4-BE49-F238E27FC236}">
                        <a16:creationId xmlns:a16="http://schemas.microsoft.com/office/drawing/2014/main" id="{2FDE5CF5-B6AD-4CCA-A019-229D559AAA53}"/>
                      </a:ext>
                    </a:extLst>
                  </p:cNvPr>
                  <p:cNvSpPr>
                    <a:spLocks noChangeArrowheads="1"/>
                  </p:cNvSpPr>
                  <p:nvPr/>
                </p:nvSpPr>
                <p:spPr bwMode="auto">
                  <a:xfrm>
                    <a:off x="3022" y="683"/>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39" name="Oval 376">
                    <a:extLst>
                      <a:ext uri="{FF2B5EF4-FFF2-40B4-BE49-F238E27FC236}">
                        <a16:creationId xmlns:a16="http://schemas.microsoft.com/office/drawing/2014/main" id="{FF09D329-33CF-4E23-AB0C-2EB62A9300DE}"/>
                      </a:ext>
                    </a:extLst>
                  </p:cNvPr>
                  <p:cNvSpPr>
                    <a:spLocks noChangeArrowheads="1"/>
                  </p:cNvSpPr>
                  <p:nvPr/>
                </p:nvSpPr>
                <p:spPr bwMode="auto">
                  <a:xfrm>
                    <a:off x="2998" y="687"/>
                    <a:ext cx="11"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40" name="Oval 377">
                    <a:extLst>
                      <a:ext uri="{FF2B5EF4-FFF2-40B4-BE49-F238E27FC236}">
                        <a16:creationId xmlns:a16="http://schemas.microsoft.com/office/drawing/2014/main" id="{59778F6B-37F1-4CF2-AA83-00B2AE87DF71}"/>
                      </a:ext>
                    </a:extLst>
                  </p:cNvPr>
                  <p:cNvSpPr>
                    <a:spLocks noChangeArrowheads="1"/>
                  </p:cNvSpPr>
                  <p:nvPr/>
                </p:nvSpPr>
                <p:spPr bwMode="auto">
                  <a:xfrm>
                    <a:off x="2994" y="67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41" name="Oval 378">
                    <a:extLst>
                      <a:ext uri="{FF2B5EF4-FFF2-40B4-BE49-F238E27FC236}">
                        <a16:creationId xmlns:a16="http://schemas.microsoft.com/office/drawing/2014/main" id="{9AC5CE40-A9B2-43B0-A50F-C34D3F6780F7}"/>
                      </a:ext>
                    </a:extLst>
                  </p:cNvPr>
                  <p:cNvSpPr>
                    <a:spLocks noChangeArrowheads="1"/>
                  </p:cNvSpPr>
                  <p:nvPr/>
                </p:nvSpPr>
                <p:spPr bwMode="auto">
                  <a:xfrm>
                    <a:off x="3045" y="703"/>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42" name="Oval 379">
                    <a:extLst>
                      <a:ext uri="{FF2B5EF4-FFF2-40B4-BE49-F238E27FC236}">
                        <a16:creationId xmlns:a16="http://schemas.microsoft.com/office/drawing/2014/main" id="{B39AA2D0-36BB-4AE7-AC74-EBC2C1F3A1DA}"/>
                      </a:ext>
                    </a:extLst>
                  </p:cNvPr>
                  <p:cNvSpPr>
                    <a:spLocks noChangeArrowheads="1"/>
                  </p:cNvSpPr>
                  <p:nvPr/>
                </p:nvSpPr>
                <p:spPr bwMode="auto">
                  <a:xfrm>
                    <a:off x="3105" y="710"/>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43" name="Oval 380">
                    <a:extLst>
                      <a:ext uri="{FF2B5EF4-FFF2-40B4-BE49-F238E27FC236}">
                        <a16:creationId xmlns:a16="http://schemas.microsoft.com/office/drawing/2014/main" id="{3EB12FB0-A2E2-4980-905B-25BE2CAEE0D4}"/>
                      </a:ext>
                    </a:extLst>
                  </p:cNvPr>
                  <p:cNvSpPr>
                    <a:spLocks noChangeArrowheads="1"/>
                  </p:cNvSpPr>
                  <p:nvPr/>
                </p:nvSpPr>
                <p:spPr bwMode="auto">
                  <a:xfrm>
                    <a:off x="3066" y="706"/>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44" name="Oval 381">
                    <a:extLst>
                      <a:ext uri="{FF2B5EF4-FFF2-40B4-BE49-F238E27FC236}">
                        <a16:creationId xmlns:a16="http://schemas.microsoft.com/office/drawing/2014/main" id="{16CDD7F0-1566-4DF2-8133-6F9EBEF63B11}"/>
                      </a:ext>
                    </a:extLst>
                  </p:cNvPr>
                  <p:cNvSpPr>
                    <a:spLocks noChangeArrowheads="1"/>
                  </p:cNvSpPr>
                  <p:nvPr/>
                </p:nvSpPr>
                <p:spPr bwMode="auto">
                  <a:xfrm>
                    <a:off x="3079" y="71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45" name="Oval 382">
                    <a:extLst>
                      <a:ext uri="{FF2B5EF4-FFF2-40B4-BE49-F238E27FC236}">
                        <a16:creationId xmlns:a16="http://schemas.microsoft.com/office/drawing/2014/main" id="{37526FF6-7EB2-4E1C-9E73-D21C9F10BB4C}"/>
                      </a:ext>
                    </a:extLst>
                  </p:cNvPr>
                  <p:cNvSpPr>
                    <a:spLocks noChangeArrowheads="1"/>
                  </p:cNvSpPr>
                  <p:nvPr/>
                </p:nvSpPr>
                <p:spPr bwMode="auto">
                  <a:xfrm>
                    <a:off x="3022" y="708"/>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46" name="Oval 383">
                    <a:extLst>
                      <a:ext uri="{FF2B5EF4-FFF2-40B4-BE49-F238E27FC236}">
                        <a16:creationId xmlns:a16="http://schemas.microsoft.com/office/drawing/2014/main" id="{45A2E409-4E91-46F2-906D-9C87454364E3}"/>
                      </a:ext>
                    </a:extLst>
                  </p:cNvPr>
                  <p:cNvSpPr>
                    <a:spLocks noChangeArrowheads="1"/>
                  </p:cNvSpPr>
                  <p:nvPr/>
                </p:nvSpPr>
                <p:spPr bwMode="auto">
                  <a:xfrm>
                    <a:off x="3017" y="70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47" name="Oval 384">
                    <a:extLst>
                      <a:ext uri="{FF2B5EF4-FFF2-40B4-BE49-F238E27FC236}">
                        <a16:creationId xmlns:a16="http://schemas.microsoft.com/office/drawing/2014/main" id="{12758CF1-E1F8-4E02-ADD4-A272F2E8FB23}"/>
                      </a:ext>
                    </a:extLst>
                  </p:cNvPr>
                  <p:cNvSpPr>
                    <a:spLocks noChangeArrowheads="1"/>
                  </p:cNvSpPr>
                  <p:nvPr/>
                </p:nvSpPr>
                <p:spPr bwMode="auto">
                  <a:xfrm>
                    <a:off x="3055" y="73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48" name="Oval 385">
                    <a:extLst>
                      <a:ext uri="{FF2B5EF4-FFF2-40B4-BE49-F238E27FC236}">
                        <a16:creationId xmlns:a16="http://schemas.microsoft.com/office/drawing/2014/main" id="{32C5A484-37F6-4EE6-86BD-CE59C223799C}"/>
                      </a:ext>
                    </a:extLst>
                  </p:cNvPr>
                  <p:cNvSpPr>
                    <a:spLocks noChangeArrowheads="1"/>
                  </p:cNvSpPr>
                  <p:nvPr/>
                </p:nvSpPr>
                <p:spPr bwMode="auto">
                  <a:xfrm>
                    <a:off x="3035" y="73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49" name="Oval 386">
                    <a:extLst>
                      <a:ext uri="{FF2B5EF4-FFF2-40B4-BE49-F238E27FC236}">
                        <a16:creationId xmlns:a16="http://schemas.microsoft.com/office/drawing/2014/main" id="{7BC2C2CC-91FD-4D38-998F-F5081FC10B30}"/>
                      </a:ext>
                    </a:extLst>
                  </p:cNvPr>
                  <p:cNvSpPr>
                    <a:spLocks noChangeArrowheads="1"/>
                  </p:cNvSpPr>
                  <p:nvPr/>
                </p:nvSpPr>
                <p:spPr bwMode="auto">
                  <a:xfrm>
                    <a:off x="3010" y="73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50" name="Oval 387">
                    <a:extLst>
                      <a:ext uri="{FF2B5EF4-FFF2-40B4-BE49-F238E27FC236}">
                        <a16:creationId xmlns:a16="http://schemas.microsoft.com/office/drawing/2014/main" id="{70C37FFF-A264-415E-B8FC-695E96884663}"/>
                      </a:ext>
                    </a:extLst>
                  </p:cNvPr>
                  <p:cNvSpPr>
                    <a:spLocks noChangeArrowheads="1"/>
                  </p:cNvSpPr>
                  <p:nvPr/>
                </p:nvSpPr>
                <p:spPr bwMode="auto">
                  <a:xfrm>
                    <a:off x="2982" y="65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51" name="Oval 388">
                    <a:extLst>
                      <a:ext uri="{FF2B5EF4-FFF2-40B4-BE49-F238E27FC236}">
                        <a16:creationId xmlns:a16="http://schemas.microsoft.com/office/drawing/2014/main" id="{884A5C3C-A46D-4545-BC8C-1E4D080841BB}"/>
                      </a:ext>
                    </a:extLst>
                  </p:cNvPr>
                  <p:cNvSpPr>
                    <a:spLocks noChangeArrowheads="1"/>
                  </p:cNvSpPr>
                  <p:nvPr/>
                </p:nvSpPr>
                <p:spPr bwMode="auto">
                  <a:xfrm>
                    <a:off x="2981" y="6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52" name="Oval 389">
                    <a:extLst>
                      <a:ext uri="{FF2B5EF4-FFF2-40B4-BE49-F238E27FC236}">
                        <a16:creationId xmlns:a16="http://schemas.microsoft.com/office/drawing/2014/main" id="{EB48CEA3-8B19-4F10-B447-C123B708B7C5}"/>
                      </a:ext>
                    </a:extLst>
                  </p:cNvPr>
                  <p:cNvSpPr>
                    <a:spLocks noChangeArrowheads="1"/>
                  </p:cNvSpPr>
                  <p:nvPr/>
                </p:nvSpPr>
                <p:spPr bwMode="auto">
                  <a:xfrm>
                    <a:off x="2983" y="70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53" name="Oval 390">
                    <a:extLst>
                      <a:ext uri="{FF2B5EF4-FFF2-40B4-BE49-F238E27FC236}">
                        <a16:creationId xmlns:a16="http://schemas.microsoft.com/office/drawing/2014/main" id="{8420157A-5039-48E6-B623-062923B8489B}"/>
                      </a:ext>
                    </a:extLst>
                  </p:cNvPr>
                  <p:cNvSpPr>
                    <a:spLocks noChangeArrowheads="1"/>
                  </p:cNvSpPr>
                  <p:nvPr/>
                </p:nvSpPr>
                <p:spPr bwMode="auto">
                  <a:xfrm>
                    <a:off x="2992" y="72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grpSp>
            <p:nvGrpSpPr>
              <p:cNvPr id="35971" name="Group 391">
                <a:extLst>
                  <a:ext uri="{FF2B5EF4-FFF2-40B4-BE49-F238E27FC236}">
                    <a16:creationId xmlns:a16="http://schemas.microsoft.com/office/drawing/2014/main" id="{9B851DD1-81E6-4FA3-9412-B4575F747B93}"/>
                  </a:ext>
                </a:extLst>
              </p:cNvPr>
              <p:cNvGrpSpPr>
                <a:grpSpLocks/>
              </p:cNvGrpSpPr>
              <p:nvPr/>
            </p:nvGrpSpPr>
            <p:grpSpPr bwMode="auto">
              <a:xfrm>
                <a:off x="2520" y="407"/>
                <a:ext cx="320" cy="501"/>
                <a:chOff x="2520" y="407"/>
                <a:chExt cx="320" cy="501"/>
              </a:xfrm>
            </p:grpSpPr>
            <p:grpSp>
              <p:nvGrpSpPr>
                <p:cNvPr id="35972" name="Group 392">
                  <a:extLst>
                    <a:ext uri="{FF2B5EF4-FFF2-40B4-BE49-F238E27FC236}">
                      <a16:creationId xmlns:a16="http://schemas.microsoft.com/office/drawing/2014/main" id="{DB68524E-06A3-4C9E-B917-4707CBDCB66E}"/>
                    </a:ext>
                  </a:extLst>
                </p:cNvPr>
                <p:cNvGrpSpPr>
                  <a:grpSpLocks/>
                </p:cNvGrpSpPr>
                <p:nvPr/>
              </p:nvGrpSpPr>
              <p:grpSpPr bwMode="auto">
                <a:xfrm>
                  <a:off x="2756" y="520"/>
                  <a:ext cx="84" cy="126"/>
                  <a:chOff x="2756" y="520"/>
                  <a:chExt cx="84" cy="126"/>
                </a:xfrm>
              </p:grpSpPr>
              <p:sp>
                <p:nvSpPr>
                  <p:cNvPr id="36014" name="Oval 393">
                    <a:extLst>
                      <a:ext uri="{FF2B5EF4-FFF2-40B4-BE49-F238E27FC236}">
                        <a16:creationId xmlns:a16="http://schemas.microsoft.com/office/drawing/2014/main" id="{6D2F34EE-A5B0-429D-B350-35F38B6F4317}"/>
                      </a:ext>
                    </a:extLst>
                  </p:cNvPr>
                  <p:cNvSpPr>
                    <a:spLocks noChangeArrowheads="1"/>
                  </p:cNvSpPr>
                  <p:nvPr/>
                </p:nvSpPr>
                <p:spPr bwMode="auto">
                  <a:xfrm>
                    <a:off x="2828" y="53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15" name="Oval 394">
                    <a:extLst>
                      <a:ext uri="{FF2B5EF4-FFF2-40B4-BE49-F238E27FC236}">
                        <a16:creationId xmlns:a16="http://schemas.microsoft.com/office/drawing/2014/main" id="{D84D2D4A-C299-4684-966A-3FAC0A2748F5}"/>
                      </a:ext>
                    </a:extLst>
                  </p:cNvPr>
                  <p:cNvSpPr>
                    <a:spLocks noChangeArrowheads="1"/>
                  </p:cNvSpPr>
                  <p:nvPr/>
                </p:nvSpPr>
                <p:spPr bwMode="auto">
                  <a:xfrm>
                    <a:off x="2822" y="52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16" name="Oval 395">
                    <a:extLst>
                      <a:ext uri="{FF2B5EF4-FFF2-40B4-BE49-F238E27FC236}">
                        <a16:creationId xmlns:a16="http://schemas.microsoft.com/office/drawing/2014/main" id="{1EC29EC6-5B0E-48D3-BEC7-92A7CB9B502E}"/>
                      </a:ext>
                    </a:extLst>
                  </p:cNvPr>
                  <p:cNvSpPr>
                    <a:spLocks noChangeArrowheads="1"/>
                  </p:cNvSpPr>
                  <p:nvPr/>
                </p:nvSpPr>
                <p:spPr bwMode="auto">
                  <a:xfrm>
                    <a:off x="2782" y="52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17" name="Oval 396">
                    <a:extLst>
                      <a:ext uri="{FF2B5EF4-FFF2-40B4-BE49-F238E27FC236}">
                        <a16:creationId xmlns:a16="http://schemas.microsoft.com/office/drawing/2014/main" id="{085C797C-E97A-45C4-8041-10D971522E2A}"/>
                      </a:ext>
                    </a:extLst>
                  </p:cNvPr>
                  <p:cNvSpPr>
                    <a:spLocks noChangeArrowheads="1"/>
                  </p:cNvSpPr>
                  <p:nvPr/>
                </p:nvSpPr>
                <p:spPr bwMode="auto">
                  <a:xfrm>
                    <a:off x="2756" y="535"/>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18" name="Oval 397">
                    <a:extLst>
                      <a:ext uri="{FF2B5EF4-FFF2-40B4-BE49-F238E27FC236}">
                        <a16:creationId xmlns:a16="http://schemas.microsoft.com/office/drawing/2014/main" id="{7D56EF95-1C52-48FA-8BA2-7DFDFA063390}"/>
                      </a:ext>
                    </a:extLst>
                  </p:cNvPr>
                  <p:cNvSpPr>
                    <a:spLocks noChangeArrowheads="1"/>
                  </p:cNvSpPr>
                  <p:nvPr/>
                </p:nvSpPr>
                <p:spPr bwMode="auto">
                  <a:xfrm>
                    <a:off x="2788" y="5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19" name="Oval 398">
                    <a:extLst>
                      <a:ext uri="{FF2B5EF4-FFF2-40B4-BE49-F238E27FC236}">
                        <a16:creationId xmlns:a16="http://schemas.microsoft.com/office/drawing/2014/main" id="{1C3A0F07-88CA-445F-AD78-9D85D8194F08}"/>
                      </a:ext>
                    </a:extLst>
                  </p:cNvPr>
                  <p:cNvSpPr>
                    <a:spLocks noChangeArrowheads="1"/>
                  </p:cNvSpPr>
                  <p:nvPr/>
                </p:nvSpPr>
                <p:spPr bwMode="auto">
                  <a:xfrm>
                    <a:off x="2807" y="57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20" name="Oval 399">
                    <a:extLst>
                      <a:ext uri="{FF2B5EF4-FFF2-40B4-BE49-F238E27FC236}">
                        <a16:creationId xmlns:a16="http://schemas.microsoft.com/office/drawing/2014/main" id="{65468916-7121-46A8-9281-2C9C3C97B2C0}"/>
                      </a:ext>
                    </a:extLst>
                  </p:cNvPr>
                  <p:cNvSpPr>
                    <a:spLocks noChangeArrowheads="1"/>
                  </p:cNvSpPr>
                  <p:nvPr/>
                </p:nvSpPr>
                <p:spPr bwMode="auto">
                  <a:xfrm>
                    <a:off x="2782" y="57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21" name="Oval 400">
                    <a:extLst>
                      <a:ext uri="{FF2B5EF4-FFF2-40B4-BE49-F238E27FC236}">
                        <a16:creationId xmlns:a16="http://schemas.microsoft.com/office/drawing/2014/main" id="{CA107A71-3B0B-42FD-ADBA-C4D3055ECCF3}"/>
                      </a:ext>
                    </a:extLst>
                  </p:cNvPr>
                  <p:cNvSpPr>
                    <a:spLocks noChangeArrowheads="1"/>
                  </p:cNvSpPr>
                  <p:nvPr/>
                </p:nvSpPr>
                <p:spPr bwMode="auto">
                  <a:xfrm>
                    <a:off x="2785" y="58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22" name="Oval 401">
                    <a:extLst>
                      <a:ext uri="{FF2B5EF4-FFF2-40B4-BE49-F238E27FC236}">
                        <a16:creationId xmlns:a16="http://schemas.microsoft.com/office/drawing/2014/main" id="{A7D35CBD-D10D-4C2A-A89B-E72221284D76}"/>
                      </a:ext>
                    </a:extLst>
                  </p:cNvPr>
                  <p:cNvSpPr>
                    <a:spLocks noChangeArrowheads="1"/>
                  </p:cNvSpPr>
                  <p:nvPr/>
                </p:nvSpPr>
                <p:spPr bwMode="auto">
                  <a:xfrm>
                    <a:off x="2756" y="58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23" name="Oval 402">
                    <a:extLst>
                      <a:ext uri="{FF2B5EF4-FFF2-40B4-BE49-F238E27FC236}">
                        <a16:creationId xmlns:a16="http://schemas.microsoft.com/office/drawing/2014/main" id="{18AD41EB-73C4-4C6F-8C74-0CF907E101D6}"/>
                      </a:ext>
                    </a:extLst>
                  </p:cNvPr>
                  <p:cNvSpPr>
                    <a:spLocks noChangeArrowheads="1"/>
                  </p:cNvSpPr>
                  <p:nvPr/>
                </p:nvSpPr>
                <p:spPr bwMode="auto">
                  <a:xfrm>
                    <a:off x="2792" y="6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24" name="Oval 403">
                    <a:extLst>
                      <a:ext uri="{FF2B5EF4-FFF2-40B4-BE49-F238E27FC236}">
                        <a16:creationId xmlns:a16="http://schemas.microsoft.com/office/drawing/2014/main" id="{BEDB9649-84D4-4C9B-9946-244A2EBFF2FF}"/>
                      </a:ext>
                    </a:extLst>
                  </p:cNvPr>
                  <p:cNvSpPr>
                    <a:spLocks noChangeArrowheads="1"/>
                  </p:cNvSpPr>
                  <p:nvPr/>
                </p:nvSpPr>
                <p:spPr bwMode="auto">
                  <a:xfrm>
                    <a:off x="2756" y="59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25" name="Oval 404">
                    <a:extLst>
                      <a:ext uri="{FF2B5EF4-FFF2-40B4-BE49-F238E27FC236}">
                        <a16:creationId xmlns:a16="http://schemas.microsoft.com/office/drawing/2014/main" id="{F8D32C47-EE62-4CFF-BFEA-0B337054DA45}"/>
                      </a:ext>
                    </a:extLst>
                  </p:cNvPr>
                  <p:cNvSpPr>
                    <a:spLocks noChangeArrowheads="1"/>
                  </p:cNvSpPr>
                  <p:nvPr/>
                </p:nvSpPr>
                <p:spPr bwMode="auto">
                  <a:xfrm>
                    <a:off x="2764" y="62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26" name="Oval 405">
                    <a:extLst>
                      <a:ext uri="{FF2B5EF4-FFF2-40B4-BE49-F238E27FC236}">
                        <a16:creationId xmlns:a16="http://schemas.microsoft.com/office/drawing/2014/main" id="{13D43FFE-4F99-493E-AC10-8A926F120FD2}"/>
                      </a:ext>
                    </a:extLst>
                  </p:cNvPr>
                  <p:cNvSpPr>
                    <a:spLocks noChangeArrowheads="1"/>
                  </p:cNvSpPr>
                  <p:nvPr/>
                </p:nvSpPr>
                <p:spPr bwMode="auto">
                  <a:xfrm>
                    <a:off x="2780" y="63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nvGrpSpPr>
                <p:cNvPr id="35973" name="Group 406">
                  <a:extLst>
                    <a:ext uri="{FF2B5EF4-FFF2-40B4-BE49-F238E27FC236}">
                      <a16:creationId xmlns:a16="http://schemas.microsoft.com/office/drawing/2014/main" id="{FC498A24-3FBC-4306-A83E-894723701495}"/>
                    </a:ext>
                  </a:extLst>
                </p:cNvPr>
                <p:cNvGrpSpPr>
                  <a:grpSpLocks/>
                </p:cNvGrpSpPr>
                <p:nvPr/>
              </p:nvGrpSpPr>
              <p:grpSpPr bwMode="auto">
                <a:xfrm>
                  <a:off x="2628" y="407"/>
                  <a:ext cx="62" cy="60"/>
                  <a:chOff x="2628" y="407"/>
                  <a:chExt cx="62" cy="60"/>
                </a:xfrm>
              </p:grpSpPr>
              <p:sp>
                <p:nvSpPr>
                  <p:cNvPr id="36005" name="Oval 407">
                    <a:extLst>
                      <a:ext uri="{FF2B5EF4-FFF2-40B4-BE49-F238E27FC236}">
                        <a16:creationId xmlns:a16="http://schemas.microsoft.com/office/drawing/2014/main" id="{5FF8E427-2258-41A2-B396-03A20547CC19}"/>
                      </a:ext>
                    </a:extLst>
                  </p:cNvPr>
                  <p:cNvSpPr>
                    <a:spLocks noChangeArrowheads="1"/>
                  </p:cNvSpPr>
                  <p:nvPr/>
                </p:nvSpPr>
                <p:spPr bwMode="auto">
                  <a:xfrm>
                    <a:off x="2677" y="44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06" name="Oval 408">
                    <a:extLst>
                      <a:ext uri="{FF2B5EF4-FFF2-40B4-BE49-F238E27FC236}">
                        <a16:creationId xmlns:a16="http://schemas.microsoft.com/office/drawing/2014/main" id="{CBE0C75E-29A7-4845-BF34-41DE032789BD}"/>
                      </a:ext>
                    </a:extLst>
                  </p:cNvPr>
                  <p:cNvSpPr>
                    <a:spLocks noChangeArrowheads="1"/>
                  </p:cNvSpPr>
                  <p:nvPr/>
                </p:nvSpPr>
                <p:spPr bwMode="auto">
                  <a:xfrm>
                    <a:off x="2674" y="42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07" name="Oval 409">
                    <a:extLst>
                      <a:ext uri="{FF2B5EF4-FFF2-40B4-BE49-F238E27FC236}">
                        <a16:creationId xmlns:a16="http://schemas.microsoft.com/office/drawing/2014/main" id="{7DB7DD31-0892-4F98-A76A-A62AB7997AD5}"/>
                      </a:ext>
                    </a:extLst>
                  </p:cNvPr>
                  <p:cNvSpPr>
                    <a:spLocks noChangeArrowheads="1"/>
                  </p:cNvSpPr>
                  <p:nvPr/>
                </p:nvSpPr>
                <p:spPr bwMode="auto">
                  <a:xfrm>
                    <a:off x="2659" y="40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08" name="Oval 410">
                    <a:extLst>
                      <a:ext uri="{FF2B5EF4-FFF2-40B4-BE49-F238E27FC236}">
                        <a16:creationId xmlns:a16="http://schemas.microsoft.com/office/drawing/2014/main" id="{9BD1428A-CD27-4717-BF3D-CA4FF2A355C5}"/>
                      </a:ext>
                    </a:extLst>
                  </p:cNvPr>
                  <p:cNvSpPr>
                    <a:spLocks noChangeArrowheads="1"/>
                  </p:cNvSpPr>
                  <p:nvPr/>
                </p:nvSpPr>
                <p:spPr bwMode="auto">
                  <a:xfrm>
                    <a:off x="2631" y="41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09" name="Oval 411">
                    <a:extLst>
                      <a:ext uri="{FF2B5EF4-FFF2-40B4-BE49-F238E27FC236}">
                        <a16:creationId xmlns:a16="http://schemas.microsoft.com/office/drawing/2014/main" id="{489FF2BA-3675-4317-9EF0-10B60EA97CCC}"/>
                      </a:ext>
                    </a:extLst>
                  </p:cNvPr>
                  <p:cNvSpPr>
                    <a:spLocks noChangeArrowheads="1"/>
                  </p:cNvSpPr>
                  <p:nvPr/>
                </p:nvSpPr>
                <p:spPr bwMode="auto">
                  <a:xfrm>
                    <a:off x="2644" y="429"/>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10" name="Oval 412">
                    <a:extLst>
                      <a:ext uri="{FF2B5EF4-FFF2-40B4-BE49-F238E27FC236}">
                        <a16:creationId xmlns:a16="http://schemas.microsoft.com/office/drawing/2014/main" id="{EC1ABD70-2623-4461-AB7C-680999363C93}"/>
                      </a:ext>
                    </a:extLst>
                  </p:cNvPr>
                  <p:cNvSpPr>
                    <a:spLocks noChangeArrowheads="1"/>
                  </p:cNvSpPr>
                  <p:nvPr/>
                </p:nvSpPr>
                <p:spPr bwMode="auto">
                  <a:xfrm>
                    <a:off x="2652" y="442"/>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11" name="Oval 413">
                    <a:extLst>
                      <a:ext uri="{FF2B5EF4-FFF2-40B4-BE49-F238E27FC236}">
                        <a16:creationId xmlns:a16="http://schemas.microsoft.com/office/drawing/2014/main" id="{C8DB43A4-B1CC-4FAC-BE0F-3B8510B9E34F}"/>
                      </a:ext>
                    </a:extLst>
                  </p:cNvPr>
                  <p:cNvSpPr>
                    <a:spLocks noChangeArrowheads="1"/>
                  </p:cNvSpPr>
                  <p:nvPr/>
                </p:nvSpPr>
                <p:spPr bwMode="auto">
                  <a:xfrm>
                    <a:off x="2666" y="45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12" name="Oval 414">
                    <a:extLst>
                      <a:ext uri="{FF2B5EF4-FFF2-40B4-BE49-F238E27FC236}">
                        <a16:creationId xmlns:a16="http://schemas.microsoft.com/office/drawing/2014/main" id="{41B76A64-7C91-4409-943F-F4B2A4CF1BC2}"/>
                      </a:ext>
                    </a:extLst>
                  </p:cNvPr>
                  <p:cNvSpPr>
                    <a:spLocks noChangeArrowheads="1"/>
                  </p:cNvSpPr>
                  <p:nvPr/>
                </p:nvSpPr>
                <p:spPr bwMode="auto">
                  <a:xfrm>
                    <a:off x="2640" y="45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13" name="Oval 415">
                    <a:extLst>
                      <a:ext uri="{FF2B5EF4-FFF2-40B4-BE49-F238E27FC236}">
                        <a16:creationId xmlns:a16="http://schemas.microsoft.com/office/drawing/2014/main" id="{132A4869-D476-46D5-B4C3-DE32177A87E8}"/>
                      </a:ext>
                    </a:extLst>
                  </p:cNvPr>
                  <p:cNvSpPr>
                    <a:spLocks noChangeArrowheads="1"/>
                  </p:cNvSpPr>
                  <p:nvPr/>
                </p:nvSpPr>
                <p:spPr bwMode="auto">
                  <a:xfrm>
                    <a:off x="2628" y="4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nvGrpSpPr>
                <p:cNvPr id="35974" name="Group 416">
                  <a:extLst>
                    <a:ext uri="{FF2B5EF4-FFF2-40B4-BE49-F238E27FC236}">
                      <a16:creationId xmlns:a16="http://schemas.microsoft.com/office/drawing/2014/main" id="{39A37DA7-8FA0-4409-A470-AA36A0C8D39F}"/>
                    </a:ext>
                  </a:extLst>
                </p:cNvPr>
                <p:cNvGrpSpPr>
                  <a:grpSpLocks/>
                </p:cNvGrpSpPr>
                <p:nvPr/>
              </p:nvGrpSpPr>
              <p:grpSpPr bwMode="auto">
                <a:xfrm>
                  <a:off x="2520" y="758"/>
                  <a:ext cx="168" cy="150"/>
                  <a:chOff x="2520" y="758"/>
                  <a:chExt cx="168" cy="150"/>
                </a:xfrm>
              </p:grpSpPr>
              <p:sp>
                <p:nvSpPr>
                  <p:cNvPr id="35975" name="Oval 417">
                    <a:extLst>
                      <a:ext uri="{FF2B5EF4-FFF2-40B4-BE49-F238E27FC236}">
                        <a16:creationId xmlns:a16="http://schemas.microsoft.com/office/drawing/2014/main" id="{7C0A9CBA-14B7-46E0-966E-588F64FCF770}"/>
                      </a:ext>
                    </a:extLst>
                  </p:cNvPr>
                  <p:cNvSpPr>
                    <a:spLocks noChangeArrowheads="1"/>
                  </p:cNvSpPr>
                  <p:nvPr/>
                </p:nvSpPr>
                <p:spPr bwMode="auto">
                  <a:xfrm>
                    <a:off x="2642" y="7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76" name="Oval 418">
                    <a:extLst>
                      <a:ext uri="{FF2B5EF4-FFF2-40B4-BE49-F238E27FC236}">
                        <a16:creationId xmlns:a16="http://schemas.microsoft.com/office/drawing/2014/main" id="{5DBEAADB-E617-48B4-B687-D58CBA5C2920}"/>
                      </a:ext>
                    </a:extLst>
                  </p:cNvPr>
                  <p:cNvSpPr>
                    <a:spLocks noChangeArrowheads="1"/>
                  </p:cNvSpPr>
                  <p:nvPr/>
                </p:nvSpPr>
                <p:spPr bwMode="auto">
                  <a:xfrm>
                    <a:off x="2670" y="77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77" name="Oval 419">
                    <a:extLst>
                      <a:ext uri="{FF2B5EF4-FFF2-40B4-BE49-F238E27FC236}">
                        <a16:creationId xmlns:a16="http://schemas.microsoft.com/office/drawing/2014/main" id="{F8DD6A71-FA35-4863-8092-D6F8B297E443}"/>
                      </a:ext>
                    </a:extLst>
                  </p:cNvPr>
                  <p:cNvSpPr>
                    <a:spLocks noChangeArrowheads="1"/>
                  </p:cNvSpPr>
                  <p:nvPr/>
                </p:nvSpPr>
                <p:spPr bwMode="auto">
                  <a:xfrm>
                    <a:off x="2626" y="78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78" name="Oval 420">
                    <a:extLst>
                      <a:ext uri="{FF2B5EF4-FFF2-40B4-BE49-F238E27FC236}">
                        <a16:creationId xmlns:a16="http://schemas.microsoft.com/office/drawing/2014/main" id="{37BE183D-249B-4387-8989-5A1C0215D87F}"/>
                      </a:ext>
                    </a:extLst>
                  </p:cNvPr>
                  <p:cNvSpPr>
                    <a:spLocks noChangeArrowheads="1"/>
                  </p:cNvSpPr>
                  <p:nvPr/>
                </p:nvSpPr>
                <p:spPr bwMode="auto">
                  <a:xfrm>
                    <a:off x="2658" y="812"/>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79" name="Oval 421">
                    <a:extLst>
                      <a:ext uri="{FF2B5EF4-FFF2-40B4-BE49-F238E27FC236}">
                        <a16:creationId xmlns:a16="http://schemas.microsoft.com/office/drawing/2014/main" id="{D5A217A8-3F66-43F8-BF7D-D9D0BFC918FE}"/>
                      </a:ext>
                    </a:extLst>
                  </p:cNvPr>
                  <p:cNvSpPr>
                    <a:spLocks noChangeArrowheads="1"/>
                  </p:cNvSpPr>
                  <p:nvPr/>
                </p:nvSpPr>
                <p:spPr bwMode="auto">
                  <a:xfrm>
                    <a:off x="2609" y="80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80" name="Oval 422">
                    <a:extLst>
                      <a:ext uri="{FF2B5EF4-FFF2-40B4-BE49-F238E27FC236}">
                        <a16:creationId xmlns:a16="http://schemas.microsoft.com/office/drawing/2014/main" id="{5D96CF24-617E-452A-A6FB-B1C80C8DDD68}"/>
                      </a:ext>
                    </a:extLst>
                  </p:cNvPr>
                  <p:cNvSpPr>
                    <a:spLocks noChangeArrowheads="1"/>
                  </p:cNvSpPr>
                  <p:nvPr/>
                </p:nvSpPr>
                <p:spPr bwMode="auto">
                  <a:xfrm>
                    <a:off x="2637" y="820"/>
                    <a:ext cx="13"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81" name="Oval 423">
                    <a:extLst>
                      <a:ext uri="{FF2B5EF4-FFF2-40B4-BE49-F238E27FC236}">
                        <a16:creationId xmlns:a16="http://schemas.microsoft.com/office/drawing/2014/main" id="{E04038C4-40CA-4F6C-9B56-5419AB12880E}"/>
                      </a:ext>
                    </a:extLst>
                  </p:cNvPr>
                  <p:cNvSpPr>
                    <a:spLocks noChangeArrowheads="1"/>
                  </p:cNvSpPr>
                  <p:nvPr/>
                </p:nvSpPr>
                <p:spPr bwMode="auto">
                  <a:xfrm>
                    <a:off x="2655" y="83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82" name="Oval 424">
                    <a:extLst>
                      <a:ext uri="{FF2B5EF4-FFF2-40B4-BE49-F238E27FC236}">
                        <a16:creationId xmlns:a16="http://schemas.microsoft.com/office/drawing/2014/main" id="{8759693A-78F2-4BBD-8CC6-0F5C7272F159}"/>
                      </a:ext>
                    </a:extLst>
                  </p:cNvPr>
                  <p:cNvSpPr>
                    <a:spLocks noChangeArrowheads="1"/>
                  </p:cNvSpPr>
                  <p:nvPr/>
                </p:nvSpPr>
                <p:spPr bwMode="auto">
                  <a:xfrm>
                    <a:off x="2676" y="84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83" name="Oval 425">
                    <a:extLst>
                      <a:ext uri="{FF2B5EF4-FFF2-40B4-BE49-F238E27FC236}">
                        <a16:creationId xmlns:a16="http://schemas.microsoft.com/office/drawing/2014/main" id="{E6715928-0807-4664-9D12-AC4A14CC1A1D}"/>
                      </a:ext>
                    </a:extLst>
                  </p:cNvPr>
                  <p:cNvSpPr>
                    <a:spLocks noChangeArrowheads="1"/>
                  </p:cNvSpPr>
                  <p:nvPr/>
                </p:nvSpPr>
                <p:spPr bwMode="auto">
                  <a:xfrm>
                    <a:off x="2658" y="858"/>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84" name="Oval 426">
                    <a:extLst>
                      <a:ext uri="{FF2B5EF4-FFF2-40B4-BE49-F238E27FC236}">
                        <a16:creationId xmlns:a16="http://schemas.microsoft.com/office/drawing/2014/main" id="{0AC71087-0EF1-4F11-9308-FCB67D52A115}"/>
                      </a:ext>
                    </a:extLst>
                  </p:cNvPr>
                  <p:cNvSpPr>
                    <a:spLocks noChangeArrowheads="1"/>
                  </p:cNvSpPr>
                  <p:nvPr/>
                </p:nvSpPr>
                <p:spPr bwMode="auto">
                  <a:xfrm>
                    <a:off x="2571" y="78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85" name="Oval 427">
                    <a:extLst>
                      <a:ext uri="{FF2B5EF4-FFF2-40B4-BE49-F238E27FC236}">
                        <a16:creationId xmlns:a16="http://schemas.microsoft.com/office/drawing/2014/main" id="{47D1F756-F5CC-49FD-AED6-C3706399EFE9}"/>
                      </a:ext>
                    </a:extLst>
                  </p:cNvPr>
                  <p:cNvSpPr>
                    <a:spLocks noChangeArrowheads="1"/>
                  </p:cNvSpPr>
                  <p:nvPr/>
                </p:nvSpPr>
                <p:spPr bwMode="auto">
                  <a:xfrm>
                    <a:off x="2582" y="80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86" name="Oval 428">
                    <a:extLst>
                      <a:ext uri="{FF2B5EF4-FFF2-40B4-BE49-F238E27FC236}">
                        <a16:creationId xmlns:a16="http://schemas.microsoft.com/office/drawing/2014/main" id="{D8B0010B-9E44-4A4E-A367-E5E5ECF6E5AA}"/>
                      </a:ext>
                    </a:extLst>
                  </p:cNvPr>
                  <p:cNvSpPr>
                    <a:spLocks noChangeArrowheads="1"/>
                  </p:cNvSpPr>
                  <p:nvPr/>
                </p:nvSpPr>
                <p:spPr bwMode="auto">
                  <a:xfrm>
                    <a:off x="2554" y="80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87" name="Oval 429">
                    <a:extLst>
                      <a:ext uri="{FF2B5EF4-FFF2-40B4-BE49-F238E27FC236}">
                        <a16:creationId xmlns:a16="http://schemas.microsoft.com/office/drawing/2014/main" id="{6579D65E-6658-497F-8D3B-40FF98265D8C}"/>
                      </a:ext>
                    </a:extLst>
                  </p:cNvPr>
                  <p:cNvSpPr>
                    <a:spLocks noChangeArrowheads="1"/>
                  </p:cNvSpPr>
                  <p:nvPr/>
                </p:nvSpPr>
                <p:spPr bwMode="auto">
                  <a:xfrm>
                    <a:off x="2536" y="79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88" name="Oval 430">
                    <a:extLst>
                      <a:ext uri="{FF2B5EF4-FFF2-40B4-BE49-F238E27FC236}">
                        <a16:creationId xmlns:a16="http://schemas.microsoft.com/office/drawing/2014/main" id="{1E2961C0-2450-434F-9819-5AD79009BD5D}"/>
                      </a:ext>
                    </a:extLst>
                  </p:cNvPr>
                  <p:cNvSpPr>
                    <a:spLocks noChangeArrowheads="1"/>
                  </p:cNvSpPr>
                  <p:nvPr/>
                </p:nvSpPr>
                <p:spPr bwMode="auto">
                  <a:xfrm>
                    <a:off x="2520" y="812"/>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89" name="Oval 431">
                    <a:extLst>
                      <a:ext uri="{FF2B5EF4-FFF2-40B4-BE49-F238E27FC236}">
                        <a16:creationId xmlns:a16="http://schemas.microsoft.com/office/drawing/2014/main" id="{4C8F36D2-41F3-48F5-BF32-8E4A643E2A30}"/>
                      </a:ext>
                    </a:extLst>
                  </p:cNvPr>
                  <p:cNvSpPr>
                    <a:spLocks noChangeArrowheads="1"/>
                  </p:cNvSpPr>
                  <p:nvPr/>
                </p:nvSpPr>
                <p:spPr bwMode="auto">
                  <a:xfrm>
                    <a:off x="2574" y="83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90" name="Oval 432">
                    <a:extLst>
                      <a:ext uri="{FF2B5EF4-FFF2-40B4-BE49-F238E27FC236}">
                        <a16:creationId xmlns:a16="http://schemas.microsoft.com/office/drawing/2014/main" id="{975E09F5-E58D-45CD-9C69-D09B241DC468}"/>
                      </a:ext>
                    </a:extLst>
                  </p:cNvPr>
                  <p:cNvSpPr>
                    <a:spLocks noChangeArrowheads="1"/>
                  </p:cNvSpPr>
                  <p:nvPr/>
                </p:nvSpPr>
                <p:spPr bwMode="auto">
                  <a:xfrm>
                    <a:off x="2561" y="84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91" name="Oval 433">
                    <a:extLst>
                      <a:ext uri="{FF2B5EF4-FFF2-40B4-BE49-F238E27FC236}">
                        <a16:creationId xmlns:a16="http://schemas.microsoft.com/office/drawing/2014/main" id="{70F2965D-E63A-4731-A8A0-31F8525FF15E}"/>
                      </a:ext>
                    </a:extLst>
                  </p:cNvPr>
                  <p:cNvSpPr>
                    <a:spLocks noChangeArrowheads="1"/>
                  </p:cNvSpPr>
                  <p:nvPr/>
                </p:nvSpPr>
                <p:spPr bwMode="auto">
                  <a:xfrm>
                    <a:off x="2520" y="834"/>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92" name="Oval 434">
                    <a:extLst>
                      <a:ext uri="{FF2B5EF4-FFF2-40B4-BE49-F238E27FC236}">
                        <a16:creationId xmlns:a16="http://schemas.microsoft.com/office/drawing/2014/main" id="{64E88F0B-83E0-4F6B-BB93-984D9E8E3D22}"/>
                      </a:ext>
                    </a:extLst>
                  </p:cNvPr>
                  <p:cNvSpPr>
                    <a:spLocks noChangeArrowheads="1"/>
                  </p:cNvSpPr>
                  <p:nvPr/>
                </p:nvSpPr>
                <p:spPr bwMode="auto">
                  <a:xfrm>
                    <a:off x="2536" y="84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93" name="Oval 435">
                    <a:extLst>
                      <a:ext uri="{FF2B5EF4-FFF2-40B4-BE49-F238E27FC236}">
                        <a16:creationId xmlns:a16="http://schemas.microsoft.com/office/drawing/2014/main" id="{FDE2455F-4BC4-45ED-AB54-EEE1C4004ACD}"/>
                      </a:ext>
                    </a:extLst>
                  </p:cNvPr>
                  <p:cNvSpPr>
                    <a:spLocks noChangeArrowheads="1"/>
                  </p:cNvSpPr>
                  <p:nvPr/>
                </p:nvSpPr>
                <p:spPr bwMode="auto">
                  <a:xfrm>
                    <a:off x="2521" y="860"/>
                    <a:ext cx="12" cy="13"/>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94" name="Oval 436">
                    <a:extLst>
                      <a:ext uri="{FF2B5EF4-FFF2-40B4-BE49-F238E27FC236}">
                        <a16:creationId xmlns:a16="http://schemas.microsoft.com/office/drawing/2014/main" id="{86B3C844-B4BA-4675-9356-A5FEDFB71268}"/>
                      </a:ext>
                    </a:extLst>
                  </p:cNvPr>
                  <p:cNvSpPr>
                    <a:spLocks noChangeArrowheads="1"/>
                  </p:cNvSpPr>
                  <p:nvPr/>
                </p:nvSpPr>
                <p:spPr bwMode="auto">
                  <a:xfrm>
                    <a:off x="2530" y="871"/>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95" name="Oval 437">
                    <a:extLst>
                      <a:ext uri="{FF2B5EF4-FFF2-40B4-BE49-F238E27FC236}">
                        <a16:creationId xmlns:a16="http://schemas.microsoft.com/office/drawing/2014/main" id="{5E267F8B-80AC-4574-A0E4-86ABE8290A6C}"/>
                      </a:ext>
                    </a:extLst>
                  </p:cNvPr>
                  <p:cNvSpPr>
                    <a:spLocks noChangeArrowheads="1"/>
                  </p:cNvSpPr>
                  <p:nvPr/>
                </p:nvSpPr>
                <p:spPr bwMode="auto">
                  <a:xfrm>
                    <a:off x="2620" y="849"/>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96" name="Oval 438">
                    <a:extLst>
                      <a:ext uri="{FF2B5EF4-FFF2-40B4-BE49-F238E27FC236}">
                        <a16:creationId xmlns:a16="http://schemas.microsoft.com/office/drawing/2014/main" id="{B1ACE639-36E2-40E8-B973-C46D42F44370}"/>
                      </a:ext>
                    </a:extLst>
                  </p:cNvPr>
                  <p:cNvSpPr>
                    <a:spLocks noChangeArrowheads="1"/>
                  </p:cNvSpPr>
                  <p:nvPr/>
                </p:nvSpPr>
                <p:spPr bwMode="auto">
                  <a:xfrm>
                    <a:off x="2604" y="850"/>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97" name="Oval 439">
                    <a:extLst>
                      <a:ext uri="{FF2B5EF4-FFF2-40B4-BE49-F238E27FC236}">
                        <a16:creationId xmlns:a16="http://schemas.microsoft.com/office/drawing/2014/main" id="{31F5A6E1-BDCA-4CCC-9C65-5728E74C6710}"/>
                      </a:ext>
                    </a:extLst>
                  </p:cNvPr>
                  <p:cNvSpPr>
                    <a:spLocks noChangeArrowheads="1"/>
                  </p:cNvSpPr>
                  <p:nvPr/>
                </p:nvSpPr>
                <p:spPr bwMode="auto">
                  <a:xfrm>
                    <a:off x="2584" y="863"/>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98" name="Oval 440">
                    <a:extLst>
                      <a:ext uri="{FF2B5EF4-FFF2-40B4-BE49-F238E27FC236}">
                        <a16:creationId xmlns:a16="http://schemas.microsoft.com/office/drawing/2014/main" id="{1E8A3351-B8C9-488C-86A9-52CCD5CB908B}"/>
                      </a:ext>
                    </a:extLst>
                  </p:cNvPr>
                  <p:cNvSpPr>
                    <a:spLocks noChangeArrowheads="1"/>
                  </p:cNvSpPr>
                  <p:nvPr/>
                </p:nvSpPr>
                <p:spPr bwMode="auto">
                  <a:xfrm>
                    <a:off x="2559" y="86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999" name="Oval 441">
                    <a:extLst>
                      <a:ext uri="{FF2B5EF4-FFF2-40B4-BE49-F238E27FC236}">
                        <a16:creationId xmlns:a16="http://schemas.microsoft.com/office/drawing/2014/main" id="{96ED4CE9-D6EA-4CE8-819C-E50DE90502B5}"/>
                      </a:ext>
                    </a:extLst>
                  </p:cNvPr>
                  <p:cNvSpPr>
                    <a:spLocks noChangeArrowheads="1"/>
                  </p:cNvSpPr>
                  <p:nvPr/>
                </p:nvSpPr>
                <p:spPr bwMode="auto">
                  <a:xfrm>
                    <a:off x="2633" y="87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00" name="Oval 442">
                    <a:extLst>
                      <a:ext uri="{FF2B5EF4-FFF2-40B4-BE49-F238E27FC236}">
                        <a16:creationId xmlns:a16="http://schemas.microsoft.com/office/drawing/2014/main" id="{8F6206EF-0681-4025-992C-2FDC14CE5ABA}"/>
                      </a:ext>
                    </a:extLst>
                  </p:cNvPr>
                  <p:cNvSpPr>
                    <a:spLocks noChangeArrowheads="1"/>
                  </p:cNvSpPr>
                  <p:nvPr/>
                </p:nvSpPr>
                <p:spPr bwMode="auto">
                  <a:xfrm>
                    <a:off x="2618" y="877"/>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01" name="Oval 443">
                    <a:extLst>
                      <a:ext uri="{FF2B5EF4-FFF2-40B4-BE49-F238E27FC236}">
                        <a16:creationId xmlns:a16="http://schemas.microsoft.com/office/drawing/2014/main" id="{1C5FBF33-78CB-40B4-A53F-94E72C8AA9FC}"/>
                      </a:ext>
                    </a:extLst>
                  </p:cNvPr>
                  <p:cNvSpPr>
                    <a:spLocks noChangeArrowheads="1"/>
                  </p:cNvSpPr>
                  <p:nvPr/>
                </p:nvSpPr>
                <p:spPr bwMode="auto">
                  <a:xfrm>
                    <a:off x="2605" y="875"/>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02" name="Oval 444">
                    <a:extLst>
                      <a:ext uri="{FF2B5EF4-FFF2-40B4-BE49-F238E27FC236}">
                        <a16:creationId xmlns:a16="http://schemas.microsoft.com/office/drawing/2014/main" id="{DE297AF9-CC08-4F6F-8363-8255F9BCCA55}"/>
                      </a:ext>
                    </a:extLst>
                  </p:cNvPr>
                  <p:cNvSpPr>
                    <a:spLocks noChangeArrowheads="1"/>
                  </p:cNvSpPr>
                  <p:nvPr/>
                </p:nvSpPr>
                <p:spPr bwMode="auto">
                  <a:xfrm>
                    <a:off x="2565" y="881"/>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03" name="Oval 445">
                    <a:extLst>
                      <a:ext uri="{FF2B5EF4-FFF2-40B4-BE49-F238E27FC236}">
                        <a16:creationId xmlns:a16="http://schemas.microsoft.com/office/drawing/2014/main" id="{6AFE18D1-EE69-4DFC-BF39-FBA98814428E}"/>
                      </a:ext>
                    </a:extLst>
                  </p:cNvPr>
                  <p:cNvSpPr>
                    <a:spLocks noChangeArrowheads="1"/>
                  </p:cNvSpPr>
                  <p:nvPr/>
                </p:nvSpPr>
                <p:spPr bwMode="auto">
                  <a:xfrm>
                    <a:off x="2592" y="894"/>
                    <a:ext cx="13"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6004" name="Oval 446">
                    <a:extLst>
                      <a:ext uri="{FF2B5EF4-FFF2-40B4-BE49-F238E27FC236}">
                        <a16:creationId xmlns:a16="http://schemas.microsoft.com/office/drawing/2014/main" id="{A79F7E94-9353-4F87-89A9-E3D9AA70FDF3}"/>
                      </a:ext>
                    </a:extLst>
                  </p:cNvPr>
                  <p:cNvSpPr>
                    <a:spLocks noChangeArrowheads="1"/>
                  </p:cNvSpPr>
                  <p:nvPr/>
                </p:nvSpPr>
                <p:spPr bwMode="auto">
                  <a:xfrm>
                    <a:off x="2549" y="896"/>
                    <a:ext cx="12" cy="12"/>
                  </a:xfrm>
                  <a:prstGeom prst="ellipse">
                    <a:avLst/>
                  </a:pr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pSp>
        </p:grpSp>
      </p:grpSp>
      <p:pic>
        <p:nvPicPr>
          <p:cNvPr id="35889" name="Picture 447">
            <a:extLst>
              <a:ext uri="{FF2B5EF4-FFF2-40B4-BE49-F238E27FC236}">
                <a16:creationId xmlns:a16="http://schemas.microsoft.com/office/drawing/2014/main" id="{50DE5E08-B42F-4976-8787-DAF6159463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89851" y="376238"/>
            <a:ext cx="1222375"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5890" name="Group 448">
            <a:extLst>
              <a:ext uri="{FF2B5EF4-FFF2-40B4-BE49-F238E27FC236}">
                <a16:creationId xmlns:a16="http://schemas.microsoft.com/office/drawing/2014/main" id="{2C36F525-2FC2-4E98-BC69-FA7929250327}"/>
              </a:ext>
            </a:extLst>
          </p:cNvPr>
          <p:cNvGrpSpPr>
            <a:grpSpLocks/>
          </p:cNvGrpSpPr>
          <p:nvPr/>
        </p:nvGrpSpPr>
        <p:grpSpPr bwMode="auto">
          <a:xfrm>
            <a:off x="2625726" y="1533525"/>
            <a:ext cx="1173163" cy="642938"/>
            <a:chOff x="716" y="965"/>
            <a:chExt cx="739" cy="405"/>
          </a:xfrm>
        </p:grpSpPr>
        <p:grpSp>
          <p:nvGrpSpPr>
            <p:cNvPr id="35939" name="Group 449">
              <a:extLst>
                <a:ext uri="{FF2B5EF4-FFF2-40B4-BE49-F238E27FC236}">
                  <a16:creationId xmlns:a16="http://schemas.microsoft.com/office/drawing/2014/main" id="{BC1FC1F1-3D29-4FE1-A3A6-8DD170BCC7F3}"/>
                </a:ext>
              </a:extLst>
            </p:cNvPr>
            <p:cNvGrpSpPr>
              <a:grpSpLocks/>
            </p:cNvGrpSpPr>
            <p:nvPr/>
          </p:nvGrpSpPr>
          <p:grpSpPr bwMode="auto">
            <a:xfrm>
              <a:off x="716" y="965"/>
              <a:ext cx="739" cy="405"/>
              <a:chOff x="716" y="965"/>
              <a:chExt cx="739" cy="405"/>
            </a:xfrm>
          </p:grpSpPr>
          <p:sp>
            <p:nvSpPr>
              <p:cNvPr id="35966" name="Freeform 450">
                <a:extLst>
                  <a:ext uri="{FF2B5EF4-FFF2-40B4-BE49-F238E27FC236}">
                    <a16:creationId xmlns:a16="http://schemas.microsoft.com/office/drawing/2014/main" id="{8DAE9303-1C4E-4BF2-82A8-8E0D20F19FCB}"/>
                  </a:ext>
                </a:extLst>
              </p:cNvPr>
              <p:cNvSpPr>
                <a:spLocks/>
              </p:cNvSpPr>
              <p:nvPr/>
            </p:nvSpPr>
            <p:spPr bwMode="auto">
              <a:xfrm>
                <a:off x="716" y="965"/>
                <a:ext cx="739" cy="404"/>
              </a:xfrm>
              <a:custGeom>
                <a:avLst/>
                <a:gdLst>
                  <a:gd name="T0" fmla="*/ 0 w 2956"/>
                  <a:gd name="T1" fmla="*/ 0 h 1617"/>
                  <a:gd name="T2" fmla="*/ 0 w 2956"/>
                  <a:gd name="T3" fmla="*/ 0 h 1617"/>
                  <a:gd name="T4" fmla="*/ 0 w 2956"/>
                  <a:gd name="T5" fmla="*/ 0 h 1617"/>
                  <a:gd name="T6" fmla="*/ 0 w 2956"/>
                  <a:gd name="T7" fmla="*/ 0 h 1617"/>
                  <a:gd name="T8" fmla="*/ 0 w 2956"/>
                  <a:gd name="T9" fmla="*/ 0 h 1617"/>
                  <a:gd name="T10" fmla="*/ 1 w 2956"/>
                  <a:gd name="T11" fmla="*/ 0 h 1617"/>
                  <a:gd name="T12" fmla="*/ 1 w 2956"/>
                  <a:gd name="T13" fmla="*/ 0 h 1617"/>
                  <a:gd name="T14" fmla="*/ 1 w 2956"/>
                  <a:gd name="T15" fmla="*/ 0 h 1617"/>
                  <a:gd name="T16" fmla="*/ 1 w 2956"/>
                  <a:gd name="T17" fmla="*/ 0 h 1617"/>
                  <a:gd name="T18" fmla="*/ 1 w 2956"/>
                  <a:gd name="T19" fmla="*/ 0 h 1617"/>
                  <a:gd name="T20" fmla="*/ 1 w 2956"/>
                  <a:gd name="T21" fmla="*/ 0 h 1617"/>
                  <a:gd name="T22" fmla="*/ 1 w 2956"/>
                  <a:gd name="T23" fmla="*/ 0 h 1617"/>
                  <a:gd name="T24" fmla="*/ 1 w 2956"/>
                  <a:gd name="T25" fmla="*/ 0 h 1617"/>
                  <a:gd name="T26" fmla="*/ 1 w 2956"/>
                  <a:gd name="T27" fmla="*/ 0 h 1617"/>
                  <a:gd name="T28" fmla="*/ 1 w 2956"/>
                  <a:gd name="T29" fmla="*/ 0 h 1617"/>
                  <a:gd name="T30" fmla="*/ 1 w 2956"/>
                  <a:gd name="T31" fmla="*/ 0 h 1617"/>
                  <a:gd name="T32" fmla="*/ 1 w 2956"/>
                  <a:gd name="T33" fmla="*/ 0 h 1617"/>
                  <a:gd name="T34" fmla="*/ 1 w 2956"/>
                  <a:gd name="T35" fmla="*/ 0 h 1617"/>
                  <a:gd name="T36" fmla="*/ 1 w 2956"/>
                  <a:gd name="T37" fmla="*/ 0 h 1617"/>
                  <a:gd name="T38" fmla="*/ 1 w 2956"/>
                  <a:gd name="T39" fmla="*/ 0 h 1617"/>
                  <a:gd name="T40" fmla="*/ 1 w 2956"/>
                  <a:gd name="T41" fmla="*/ 0 h 1617"/>
                  <a:gd name="T42" fmla="*/ 1 w 2956"/>
                  <a:gd name="T43" fmla="*/ 0 h 1617"/>
                  <a:gd name="T44" fmla="*/ 1 w 2956"/>
                  <a:gd name="T45" fmla="*/ 0 h 1617"/>
                  <a:gd name="T46" fmla="*/ 1 w 2956"/>
                  <a:gd name="T47" fmla="*/ 0 h 1617"/>
                  <a:gd name="T48" fmla="*/ 1 w 2956"/>
                  <a:gd name="T49" fmla="*/ 0 h 1617"/>
                  <a:gd name="T50" fmla="*/ 1 w 2956"/>
                  <a:gd name="T51" fmla="*/ 0 h 1617"/>
                  <a:gd name="T52" fmla="*/ 1 w 2956"/>
                  <a:gd name="T53" fmla="*/ 0 h 1617"/>
                  <a:gd name="T54" fmla="*/ 1 w 2956"/>
                  <a:gd name="T55" fmla="*/ 0 h 1617"/>
                  <a:gd name="T56" fmla="*/ 1 w 2956"/>
                  <a:gd name="T57" fmla="*/ 0 h 1617"/>
                  <a:gd name="T58" fmla="*/ 1 w 2956"/>
                  <a:gd name="T59" fmla="*/ 0 h 1617"/>
                  <a:gd name="T60" fmla="*/ 1 w 2956"/>
                  <a:gd name="T61" fmla="*/ 0 h 1617"/>
                  <a:gd name="T62" fmla="*/ 1 w 2956"/>
                  <a:gd name="T63" fmla="*/ 0 h 1617"/>
                  <a:gd name="T64" fmla="*/ 1 w 2956"/>
                  <a:gd name="T65" fmla="*/ 0 h 1617"/>
                  <a:gd name="T66" fmla="*/ 1 w 2956"/>
                  <a:gd name="T67" fmla="*/ 0 h 1617"/>
                  <a:gd name="T68" fmla="*/ 1 w 2956"/>
                  <a:gd name="T69" fmla="*/ 0 h 1617"/>
                  <a:gd name="T70" fmla="*/ 1 w 2956"/>
                  <a:gd name="T71" fmla="*/ 0 h 1617"/>
                  <a:gd name="T72" fmla="*/ 1 w 2956"/>
                  <a:gd name="T73" fmla="*/ 0 h 1617"/>
                  <a:gd name="T74" fmla="*/ 1 w 2956"/>
                  <a:gd name="T75" fmla="*/ 0 h 1617"/>
                  <a:gd name="T76" fmla="*/ 1 w 2956"/>
                  <a:gd name="T77" fmla="*/ 0 h 1617"/>
                  <a:gd name="T78" fmla="*/ 1 w 2956"/>
                  <a:gd name="T79" fmla="*/ 0 h 1617"/>
                  <a:gd name="T80" fmla="*/ 0 w 2956"/>
                  <a:gd name="T81" fmla="*/ 0 h 1617"/>
                  <a:gd name="T82" fmla="*/ 0 w 2956"/>
                  <a:gd name="T83" fmla="*/ 0 h 1617"/>
                  <a:gd name="T84" fmla="*/ 0 w 2956"/>
                  <a:gd name="T85" fmla="*/ 0 h 1617"/>
                  <a:gd name="T86" fmla="*/ 0 w 2956"/>
                  <a:gd name="T87" fmla="*/ 0 h 1617"/>
                  <a:gd name="T88" fmla="*/ 0 w 2956"/>
                  <a:gd name="T89" fmla="*/ 0 h 1617"/>
                  <a:gd name="T90" fmla="*/ 0 w 2956"/>
                  <a:gd name="T91" fmla="*/ 0 h 1617"/>
                  <a:gd name="T92" fmla="*/ 0 w 2956"/>
                  <a:gd name="T93" fmla="*/ 0 h 1617"/>
                  <a:gd name="T94" fmla="*/ 0 w 2956"/>
                  <a:gd name="T95" fmla="*/ 0 h 1617"/>
                  <a:gd name="T96" fmla="*/ 0 w 2956"/>
                  <a:gd name="T97" fmla="*/ 0 h 1617"/>
                  <a:gd name="T98" fmla="*/ 0 w 2956"/>
                  <a:gd name="T99" fmla="*/ 0 h 1617"/>
                  <a:gd name="T100" fmla="*/ 0 w 2956"/>
                  <a:gd name="T101" fmla="*/ 0 h 1617"/>
                  <a:gd name="T102" fmla="*/ 0 w 2956"/>
                  <a:gd name="T103" fmla="*/ 0 h 1617"/>
                  <a:gd name="T104" fmla="*/ 0 w 2956"/>
                  <a:gd name="T105" fmla="*/ 0 h 1617"/>
                  <a:gd name="T106" fmla="*/ 0 w 2956"/>
                  <a:gd name="T107" fmla="*/ 0 h 1617"/>
                  <a:gd name="T108" fmla="*/ 0 w 2956"/>
                  <a:gd name="T109" fmla="*/ 0 h 1617"/>
                  <a:gd name="T110" fmla="*/ 0 w 2956"/>
                  <a:gd name="T111" fmla="*/ 0 h 1617"/>
                  <a:gd name="T112" fmla="*/ 0 w 2956"/>
                  <a:gd name="T113" fmla="*/ 0 h 1617"/>
                  <a:gd name="T114" fmla="*/ 0 w 2956"/>
                  <a:gd name="T115" fmla="*/ 0 h 1617"/>
                  <a:gd name="T116" fmla="*/ 0 w 2956"/>
                  <a:gd name="T117" fmla="*/ 0 h 16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956"/>
                  <a:gd name="T178" fmla="*/ 0 h 1617"/>
                  <a:gd name="T179" fmla="*/ 2956 w 2956"/>
                  <a:gd name="T180" fmla="*/ 1617 h 16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956" h="1617">
                    <a:moveTo>
                      <a:pt x="852" y="0"/>
                    </a:moveTo>
                    <a:lnTo>
                      <a:pt x="871" y="81"/>
                    </a:lnTo>
                    <a:lnTo>
                      <a:pt x="891" y="158"/>
                    </a:lnTo>
                    <a:lnTo>
                      <a:pt x="916" y="236"/>
                    </a:lnTo>
                    <a:lnTo>
                      <a:pt x="947" y="309"/>
                    </a:lnTo>
                    <a:lnTo>
                      <a:pt x="984" y="373"/>
                    </a:lnTo>
                    <a:lnTo>
                      <a:pt x="1033" y="437"/>
                    </a:lnTo>
                    <a:lnTo>
                      <a:pt x="1086" y="493"/>
                    </a:lnTo>
                    <a:lnTo>
                      <a:pt x="1150" y="549"/>
                    </a:lnTo>
                    <a:lnTo>
                      <a:pt x="1225" y="600"/>
                    </a:lnTo>
                    <a:lnTo>
                      <a:pt x="1310" y="641"/>
                    </a:lnTo>
                    <a:lnTo>
                      <a:pt x="1419" y="678"/>
                    </a:lnTo>
                    <a:lnTo>
                      <a:pt x="1534" y="715"/>
                    </a:lnTo>
                    <a:lnTo>
                      <a:pt x="1620" y="752"/>
                    </a:lnTo>
                    <a:lnTo>
                      <a:pt x="1704" y="791"/>
                    </a:lnTo>
                    <a:lnTo>
                      <a:pt x="1781" y="832"/>
                    </a:lnTo>
                    <a:lnTo>
                      <a:pt x="1836" y="867"/>
                    </a:lnTo>
                    <a:lnTo>
                      <a:pt x="1886" y="906"/>
                    </a:lnTo>
                    <a:lnTo>
                      <a:pt x="1967" y="894"/>
                    </a:lnTo>
                    <a:lnTo>
                      <a:pt x="2060" y="881"/>
                    </a:lnTo>
                    <a:lnTo>
                      <a:pt x="2130" y="885"/>
                    </a:lnTo>
                    <a:lnTo>
                      <a:pt x="2199" y="903"/>
                    </a:lnTo>
                    <a:lnTo>
                      <a:pt x="2256" y="928"/>
                    </a:lnTo>
                    <a:lnTo>
                      <a:pt x="2311" y="952"/>
                    </a:lnTo>
                    <a:lnTo>
                      <a:pt x="2382" y="974"/>
                    </a:lnTo>
                    <a:lnTo>
                      <a:pt x="2456" y="987"/>
                    </a:lnTo>
                    <a:lnTo>
                      <a:pt x="2535" y="993"/>
                    </a:lnTo>
                    <a:lnTo>
                      <a:pt x="2647" y="987"/>
                    </a:lnTo>
                    <a:lnTo>
                      <a:pt x="2763" y="968"/>
                    </a:lnTo>
                    <a:lnTo>
                      <a:pt x="2856" y="956"/>
                    </a:lnTo>
                    <a:lnTo>
                      <a:pt x="2906" y="950"/>
                    </a:lnTo>
                    <a:lnTo>
                      <a:pt x="2922" y="956"/>
                    </a:lnTo>
                    <a:lnTo>
                      <a:pt x="2930" y="967"/>
                    </a:lnTo>
                    <a:lnTo>
                      <a:pt x="2939" y="983"/>
                    </a:lnTo>
                    <a:lnTo>
                      <a:pt x="2948" y="1020"/>
                    </a:lnTo>
                    <a:lnTo>
                      <a:pt x="2956" y="1070"/>
                    </a:lnTo>
                    <a:lnTo>
                      <a:pt x="2955" y="1124"/>
                    </a:lnTo>
                    <a:lnTo>
                      <a:pt x="2943" y="1166"/>
                    </a:lnTo>
                    <a:lnTo>
                      <a:pt x="2931" y="1194"/>
                    </a:lnTo>
                    <a:lnTo>
                      <a:pt x="2918" y="1214"/>
                    </a:lnTo>
                    <a:lnTo>
                      <a:pt x="2925" y="1251"/>
                    </a:lnTo>
                    <a:lnTo>
                      <a:pt x="2918" y="1288"/>
                    </a:lnTo>
                    <a:lnTo>
                      <a:pt x="2900" y="1312"/>
                    </a:lnTo>
                    <a:lnTo>
                      <a:pt x="2878" y="1330"/>
                    </a:lnTo>
                    <a:lnTo>
                      <a:pt x="2852" y="1337"/>
                    </a:lnTo>
                    <a:lnTo>
                      <a:pt x="2813" y="1343"/>
                    </a:lnTo>
                    <a:lnTo>
                      <a:pt x="2800" y="1365"/>
                    </a:lnTo>
                    <a:lnTo>
                      <a:pt x="2773" y="1390"/>
                    </a:lnTo>
                    <a:lnTo>
                      <a:pt x="2741" y="1404"/>
                    </a:lnTo>
                    <a:lnTo>
                      <a:pt x="2706" y="1411"/>
                    </a:lnTo>
                    <a:lnTo>
                      <a:pt x="2671" y="1408"/>
                    </a:lnTo>
                    <a:lnTo>
                      <a:pt x="2597" y="1393"/>
                    </a:lnTo>
                    <a:lnTo>
                      <a:pt x="2603" y="1430"/>
                    </a:lnTo>
                    <a:lnTo>
                      <a:pt x="2597" y="1455"/>
                    </a:lnTo>
                    <a:lnTo>
                      <a:pt x="2585" y="1471"/>
                    </a:lnTo>
                    <a:lnTo>
                      <a:pt x="2566" y="1483"/>
                    </a:lnTo>
                    <a:lnTo>
                      <a:pt x="2538" y="1490"/>
                    </a:lnTo>
                    <a:lnTo>
                      <a:pt x="2504" y="1493"/>
                    </a:lnTo>
                    <a:lnTo>
                      <a:pt x="2467" y="1492"/>
                    </a:lnTo>
                    <a:lnTo>
                      <a:pt x="2414" y="1484"/>
                    </a:lnTo>
                    <a:lnTo>
                      <a:pt x="2368" y="1473"/>
                    </a:lnTo>
                    <a:lnTo>
                      <a:pt x="2318" y="1455"/>
                    </a:lnTo>
                    <a:lnTo>
                      <a:pt x="2315" y="1480"/>
                    </a:lnTo>
                    <a:lnTo>
                      <a:pt x="2302" y="1499"/>
                    </a:lnTo>
                    <a:lnTo>
                      <a:pt x="2282" y="1513"/>
                    </a:lnTo>
                    <a:lnTo>
                      <a:pt x="2254" y="1520"/>
                    </a:lnTo>
                    <a:lnTo>
                      <a:pt x="2220" y="1523"/>
                    </a:lnTo>
                    <a:lnTo>
                      <a:pt x="2171" y="1516"/>
                    </a:lnTo>
                    <a:lnTo>
                      <a:pt x="2128" y="1498"/>
                    </a:lnTo>
                    <a:lnTo>
                      <a:pt x="2104" y="1513"/>
                    </a:lnTo>
                    <a:lnTo>
                      <a:pt x="2075" y="1525"/>
                    </a:lnTo>
                    <a:lnTo>
                      <a:pt x="2038" y="1532"/>
                    </a:lnTo>
                    <a:lnTo>
                      <a:pt x="1998" y="1539"/>
                    </a:lnTo>
                    <a:lnTo>
                      <a:pt x="1948" y="1545"/>
                    </a:lnTo>
                    <a:lnTo>
                      <a:pt x="1874" y="1559"/>
                    </a:lnTo>
                    <a:lnTo>
                      <a:pt x="1793" y="1578"/>
                    </a:lnTo>
                    <a:lnTo>
                      <a:pt x="1729" y="1584"/>
                    </a:lnTo>
                    <a:lnTo>
                      <a:pt x="1670" y="1580"/>
                    </a:lnTo>
                    <a:lnTo>
                      <a:pt x="1582" y="1564"/>
                    </a:lnTo>
                    <a:lnTo>
                      <a:pt x="1502" y="1544"/>
                    </a:lnTo>
                    <a:lnTo>
                      <a:pt x="1412" y="1525"/>
                    </a:lnTo>
                    <a:lnTo>
                      <a:pt x="1335" y="1513"/>
                    </a:lnTo>
                    <a:lnTo>
                      <a:pt x="1272" y="1508"/>
                    </a:lnTo>
                    <a:lnTo>
                      <a:pt x="1217" y="1515"/>
                    </a:lnTo>
                    <a:lnTo>
                      <a:pt x="1156" y="1528"/>
                    </a:lnTo>
                    <a:lnTo>
                      <a:pt x="1076" y="1547"/>
                    </a:lnTo>
                    <a:lnTo>
                      <a:pt x="989" y="1564"/>
                    </a:lnTo>
                    <a:lnTo>
                      <a:pt x="924" y="1569"/>
                    </a:lnTo>
                    <a:lnTo>
                      <a:pt x="859" y="1565"/>
                    </a:lnTo>
                    <a:lnTo>
                      <a:pt x="736" y="1578"/>
                    </a:lnTo>
                    <a:lnTo>
                      <a:pt x="638" y="1590"/>
                    </a:lnTo>
                    <a:lnTo>
                      <a:pt x="526" y="1609"/>
                    </a:lnTo>
                    <a:lnTo>
                      <a:pt x="450" y="1617"/>
                    </a:lnTo>
                    <a:lnTo>
                      <a:pt x="370" y="1612"/>
                    </a:lnTo>
                    <a:lnTo>
                      <a:pt x="302" y="1606"/>
                    </a:lnTo>
                    <a:lnTo>
                      <a:pt x="241" y="1596"/>
                    </a:lnTo>
                    <a:lnTo>
                      <a:pt x="188" y="1583"/>
                    </a:lnTo>
                    <a:lnTo>
                      <a:pt x="137" y="1561"/>
                    </a:lnTo>
                    <a:lnTo>
                      <a:pt x="97" y="1531"/>
                    </a:lnTo>
                    <a:lnTo>
                      <a:pt x="64" y="1494"/>
                    </a:lnTo>
                    <a:lnTo>
                      <a:pt x="42" y="1451"/>
                    </a:lnTo>
                    <a:lnTo>
                      <a:pt x="26" y="1401"/>
                    </a:lnTo>
                    <a:lnTo>
                      <a:pt x="12" y="1343"/>
                    </a:lnTo>
                    <a:lnTo>
                      <a:pt x="8" y="1283"/>
                    </a:lnTo>
                    <a:lnTo>
                      <a:pt x="17" y="1221"/>
                    </a:lnTo>
                    <a:lnTo>
                      <a:pt x="42" y="1140"/>
                    </a:lnTo>
                    <a:lnTo>
                      <a:pt x="85" y="1043"/>
                    </a:lnTo>
                    <a:lnTo>
                      <a:pt x="125" y="950"/>
                    </a:lnTo>
                    <a:lnTo>
                      <a:pt x="153" y="854"/>
                    </a:lnTo>
                    <a:lnTo>
                      <a:pt x="163" y="777"/>
                    </a:lnTo>
                    <a:lnTo>
                      <a:pt x="159" y="700"/>
                    </a:lnTo>
                    <a:lnTo>
                      <a:pt x="148" y="628"/>
                    </a:lnTo>
                    <a:lnTo>
                      <a:pt x="131" y="558"/>
                    </a:lnTo>
                    <a:lnTo>
                      <a:pt x="112" y="496"/>
                    </a:lnTo>
                    <a:lnTo>
                      <a:pt x="87" y="425"/>
                    </a:lnTo>
                    <a:lnTo>
                      <a:pt x="54" y="340"/>
                    </a:lnTo>
                    <a:lnTo>
                      <a:pt x="0" y="222"/>
                    </a:lnTo>
                    <a:lnTo>
                      <a:pt x="852" y="0"/>
                    </a:lnTo>
                    <a:close/>
                  </a:path>
                </a:pathLst>
              </a:custGeom>
              <a:solidFill>
                <a:srgbClr val="FFC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7" name="Freeform 451">
                <a:extLst>
                  <a:ext uri="{FF2B5EF4-FFF2-40B4-BE49-F238E27FC236}">
                    <a16:creationId xmlns:a16="http://schemas.microsoft.com/office/drawing/2014/main" id="{858311E5-1C79-4C4C-AF6E-14D39148AB98}"/>
                  </a:ext>
                </a:extLst>
              </p:cNvPr>
              <p:cNvSpPr>
                <a:spLocks/>
              </p:cNvSpPr>
              <p:nvPr/>
            </p:nvSpPr>
            <p:spPr bwMode="auto">
              <a:xfrm>
                <a:off x="716" y="965"/>
                <a:ext cx="739" cy="405"/>
              </a:xfrm>
              <a:custGeom>
                <a:avLst/>
                <a:gdLst>
                  <a:gd name="T0" fmla="*/ 0 w 2958"/>
                  <a:gd name="T1" fmla="*/ 0 h 1619"/>
                  <a:gd name="T2" fmla="*/ 0 w 2958"/>
                  <a:gd name="T3" fmla="*/ 0 h 1619"/>
                  <a:gd name="T4" fmla="*/ 0 w 2958"/>
                  <a:gd name="T5" fmla="*/ 0 h 1619"/>
                  <a:gd name="T6" fmla="*/ 0 w 2958"/>
                  <a:gd name="T7" fmla="*/ 0 h 1619"/>
                  <a:gd name="T8" fmla="*/ 0 w 2958"/>
                  <a:gd name="T9" fmla="*/ 0 h 1619"/>
                  <a:gd name="T10" fmla="*/ 0 w 2958"/>
                  <a:gd name="T11" fmla="*/ 0 h 1619"/>
                  <a:gd name="T12" fmla="*/ 0 w 2958"/>
                  <a:gd name="T13" fmla="*/ 0 h 1619"/>
                  <a:gd name="T14" fmla="*/ 0 w 2958"/>
                  <a:gd name="T15" fmla="*/ 0 h 1619"/>
                  <a:gd name="T16" fmla="*/ 0 w 2958"/>
                  <a:gd name="T17" fmla="*/ 0 h 1619"/>
                  <a:gd name="T18" fmla="*/ 0 w 2958"/>
                  <a:gd name="T19" fmla="*/ 0 h 1619"/>
                  <a:gd name="T20" fmla="*/ 0 w 2958"/>
                  <a:gd name="T21" fmla="*/ 0 h 1619"/>
                  <a:gd name="T22" fmla="*/ 0 w 2958"/>
                  <a:gd name="T23" fmla="*/ 0 h 1619"/>
                  <a:gd name="T24" fmla="*/ 0 w 2958"/>
                  <a:gd name="T25" fmla="*/ 0 h 1619"/>
                  <a:gd name="T26" fmla="*/ 0 w 2958"/>
                  <a:gd name="T27" fmla="*/ 0 h 1619"/>
                  <a:gd name="T28" fmla="*/ 1 w 2958"/>
                  <a:gd name="T29" fmla="*/ 0 h 1619"/>
                  <a:gd name="T30" fmla="*/ 1 w 2958"/>
                  <a:gd name="T31" fmla="*/ 0 h 1619"/>
                  <a:gd name="T32" fmla="*/ 1 w 2958"/>
                  <a:gd name="T33" fmla="*/ 0 h 1619"/>
                  <a:gd name="T34" fmla="*/ 1 w 2958"/>
                  <a:gd name="T35" fmla="*/ 0 h 1619"/>
                  <a:gd name="T36" fmla="*/ 1 w 2958"/>
                  <a:gd name="T37" fmla="*/ 0 h 1619"/>
                  <a:gd name="T38" fmla="*/ 1 w 2958"/>
                  <a:gd name="T39" fmla="*/ 0 h 1619"/>
                  <a:gd name="T40" fmla="*/ 1 w 2958"/>
                  <a:gd name="T41" fmla="*/ 0 h 1619"/>
                  <a:gd name="T42" fmla="*/ 1 w 2958"/>
                  <a:gd name="T43" fmla="*/ 0 h 1619"/>
                  <a:gd name="T44" fmla="*/ 1 w 2958"/>
                  <a:gd name="T45" fmla="*/ 0 h 1619"/>
                  <a:gd name="T46" fmla="*/ 1 w 2958"/>
                  <a:gd name="T47" fmla="*/ 1 h 1619"/>
                  <a:gd name="T48" fmla="*/ 0 w 2958"/>
                  <a:gd name="T49" fmla="*/ 1 h 1619"/>
                  <a:gd name="T50" fmla="*/ 0 w 2958"/>
                  <a:gd name="T51" fmla="*/ 1 h 1619"/>
                  <a:gd name="T52" fmla="*/ 0 w 2958"/>
                  <a:gd name="T53" fmla="*/ 1 h 1619"/>
                  <a:gd name="T54" fmla="*/ 0 w 2958"/>
                  <a:gd name="T55" fmla="*/ 1 h 1619"/>
                  <a:gd name="T56" fmla="*/ 0 w 2958"/>
                  <a:gd name="T57" fmla="*/ 1 h 1619"/>
                  <a:gd name="T58" fmla="*/ 0 w 2958"/>
                  <a:gd name="T59" fmla="*/ 1 h 1619"/>
                  <a:gd name="T60" fmla="*/ 0 w 2958"/>
                  <a:gd name="T61" fmla="*/ 1 h 1619"/>
                  <a:gd name="T62" fmla="*/ 0 w 2958"/>
                  <a:gd name="T63" fmla="*/ 1 h 1619"/>
                  <a:gd name="T64" fmla="*/ 0 w 2958"/>
                  <a:gd name="T65" fmla="*/ 1 h 1619"/>
                  <a:gd name="T66" fmla="*/ 0 w 2958"/>
                  <a:gd name="T67" fmla="*/ 1 h 1619"/>
                  <a:gd name="T68" fmla="*/ 0 w 2958"/>
                  <a:gd name="T69" fmla="*/ 1 h 1619"/>
                  <a:gd name="T70" fmla="*/ 0 w 2958"/>
                  <a:gd name="T71" fmla="*/ 1 h 1619"/>
                  <a:gd name="T72" fmla="*/ 0 w 2958"/>
                  <a:gd name="T73" fmla="*/ 1 h 1619"/>
                  <a:gd name="T74" fmla="*/ 0 w 2958"/>
                  <a:gd name="T75" fmla="*/ 1 h 1619"/>
                  <a:gd name="T76" fmla="*/ 0 w 2958"/>
                  <a:gd name="T77" fmla="*/ 1 h 1619"/>
                  <a:gd name="T78" fmla="*/ 0 w 2958"/>
                  <a:gd name="T79" fmla="*/ 1 h 1619"/>
                  <a:gd name="T80" fmla="*/ 0 w 2958"/>
                  <a:gd name="T81" fmla="*/ 1 h 1619"/>
                  <a:gd name="T82" fmla="*/ 0 w 2958"/>
                  <a:gd name="T83" fmla="*/ 1 h 1619"/>
                  <a:gd name="T84" fmla="*/ 0 w 2958"/>
                  <a:gd name="T85" fmla="*/ 1 h 1619"/>
                  <a:gd name="T86" fmla="*/ 0 w 2958"/>
                  <a:gd name="T87" fmla="*/ 1 h 1619"/>
                  <a:gd name="T88" fmla="*/ 0 w 2958"/>
                  <a:gd name="T89" fmla="*/ 1 h 1619"/>
                  <a:gd name="T90" fmla="*/ 0 w 2958"/>
                  <a:gd name="T91" fmla="*/ 1 h 1619"/>
                  <a:gd name="T92" fmla="*/ 0 w 2958"/>
                  <a:gd name="T93" fmla="*/ 1 h 1619"/>
                  <a:gd name="T94" fmla="*/ 0 w 2958"/>
                  <a:gd name="T95" fmla="*/ 1 h 1619"/>
                  <a:gd name="T96" fmla="*/ 0 w 2958"/>
                  <a:gd name="T97" fmla="*/ 1 h 1619"/>
                  <a:gd name="T98" fmla="*/ 0 w 2958"/>
                  <a:gd name="T99" fmla="*/ 1 h 1619"/>
                  <a:gd name="T100" fmla="*/ 0 w 2958"/>
                  <a:gd name="T101" fmla="*/ 1 h 1619"/>
                  <a:gd name="T102" fmla="*/ 0 w 2958"/>
                  <a:gd name="T103" fmla="*/ 0 h 1619"/>
                  <a:gd name="T104" fmla="*/ 0 w 2958"/>
                  <a:gd name="T105" fmla="*/ 0 h 1619"/>
                  <a:gd name="T106" fmla="*/ 0 w 2958"/>
                  <a:gd name="T107" fmla="*/ 0 h 1619"/>
                  <a:gd name="T108" fmla="*/ 0 w 2958"/>
                  <a:gd name="T109" fmla="*/ 0 h 1619"/>
                  <a:gd name="T110" fmla="*/ 0 w 2958"/>
                  <a:gd name="T111" fmla="*/ 0 h 1619"/>
                  <a:gd name="T112" fmla="*/ 0 w 2958"/>
                  <a:gd name="T113" fmla="*/ 0 h 1619"/>
                  <a:gd name="T114" fmla="*/ 0 w 2958"/>
                  <a:gd name="T115" fmla="*/ 0 h 16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958"/>
                  <a:gd name="T175" fmla="*/ 0 h 1619"/>
                  <a:gd name="T176" fmla="*/ 2958 w 2958"/>
                  <a:gd name="T177" fmla="*/ 1619 h 161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958" h="1619">
                    <a:moveTo>
                      <a:pt x="854" y="0"/>
                    </a:moveTo>
                    <a:lnTo>
                      <a:pt x="872" y="81"/>
                    </a:lnTo>
                    <a:lnTo>
                      <a:pt x="892" y="158"/>
                    </a:lnTo>
                    <a:lnTo>
                      <a:pt x="917" y="236"/>
                    </a:lnTo>
                    <a:lnTo>
                      <a:pt x="948" y="309"/>
                    </a:lnTo>
                    <a:lnTo>
                      <a:pt x="985" y="373"/>
                    </a:lnTo>
                    <a:lnTo>
                      <a:pt x="1034" y="438"/>
                    </a:lnTo>
                    <a:lnTo>
                      <a:pt x="1087" y="494"/>
                    </a:lnTo>
                    <a:lnTo>
                      <a:pt x="1151" y="550"/>
                    </a:lnTo>
                    <a:lnTo>
                      <a:pt x="1226" y="602"/>
                    </a:lnTo>
                    <a:lnTo>
                      <a:pt x="1311" y="642"/>
                    </a:lnTo>
                    <a:lnTo>
                      <a:pt x="1420" y="679"/>
                    </a:lnTo>
                    <a:lnTo>
                      <a:pt x="1535" y="716"/>
                    </a:lnTo>
                    <a:lnTo>
                      <a:pt x="1621" y="753"/>
                    </a:lnTo>
                    <a:lnTo>
                      <a:pt x="1705" y="792"/>
                    </a:lnTo>
                    <a:lnTo>
                      <a:pt x="1782" y="833"/>
                    </a:lnTo>
                    <a:lnTo>
                      <a:pt x="1837" y="868"/>
                    </a:lnTo>
                    <a:lnTo>
                      <a:pt x="1887" y="907"/>
                    </a:lnTo>
                    <a:lnTo>
                      <a:pt x="1968" y="895"/>
                    </a:lnTo>
                    <a:lnTo>
                      <a:pt x="2061" y="883"/>
                    </a:lnTo>
                    <a:lnTo>
                      <a:pt x="2131" y="886"/>
                    </a:lnTo>
                    <a:lnTo>
                      <a:pt x="2200" y="904"/>
                    </a:lnTo>
                    <a:lnTo>
                      <a:pt x="2258" y="929"/>
                    </a:lnTo>
                    <a:lnTo>
                      <a:pt x="2313" y="953"/>
                    </a:lnTo>
                    <a:lnTo>
                      <a:pt x="2384" y="976"/>
                    </a:lnTo>
                    <a:lnTo>
                      <a:pt x="2459" y="988"/>
                    </a:lnTo>
                    <a:lnTo>
                      <a:pt x="2537" y="994"/>
                    </a:lnTo>
                    <a:lnTo>
                      <a:pt x="2649" y="988"/>
                    </a:lnTo>
                    <a:lnTo>
                      <a:pt x="2766" y="969"/>
                    </a:lnTo>
                    <a:lnTo>
                      <a:pt x="2859" y="957"/>
                    </a:lnTo>
                    <a:lnTo>
                      <a:pt x="2908" y="951"/>
                    </a:lnTo>
                    <a:lnTo>
                      <a:pt x="2924" y="957"/>
                    </a:lnTo>
                    <a:lnTo>
                      <a:pt x="2932" y="968"/>
                    </a:lnTo>
                    <a:lnTo>
                      <a:pt x="2941" y="984"/>
                    </a:lnTo>
                    <a:lnTo>
                      <a:pt x="2951" y="1021"/>
                    </a:lnTo>
                    <a:lnTo>
                      <a:pt x="2958" y="1071"/>
                    </a:lnTo>
                    <a:lnTo>
                      <a:pt x="2957" y="1125"/>
                    </a:lnTo>
                    <a:lnTo>
                      <a:pt x="2945" y="1167"/>
                    </a:lnTo>
                    <a:lnTo>
                      <a:pt x="2933" y="1195"/>
                    </a:lnTo>
                    <a:lnTo>
                      <a:pt x="2921" y="1216"/>
                    </a:lnTo>
                    <a:lnTo>
                      <a:pt x="2927" y="1253"/>
                    </a:lnTo>
                    <a:lnTo>
                      <a:pt x="2921" y="1290"/>
                    </a:lnTo>
                    <a:lnTo>
                      <a:pt x="2902" y="1314"/>
                    </a:lnTo>
                    <a:lnTo>
                      <a:pt x="2880" y="1332"/>
                    </a:lnTo>
                    <a:lnTo>
                      <a:pt x="2854" y="1339"/>
                    </a:lnTo>
                    <a:lnTo>
                      <a:pt x="2815" y="1345"/>
                    </a:lnTo>
                    <a:lnTo>
                      <a:pt x="2802" y="1367"/>
                    </a:lnTo>
                    <a:lnTo>
                      <a:pt x="2775" y="1392"/>
                    </a:lnTo>
                    <a:lnTo>
                      <a:pt x="2743" y="1406"/>
                    </a:lnTo>
                    <a:lnTo>
                      <a:pt x="2708" y="1414"/>
                    </a:lnTo>
                    <a:lnTo>
                      <a:pt x="2674" y="1410"/>
                    </a:lnTo>
                    <a:lnTo>
                      <a:pt x="2599" y="1395"/>
                    </a:lnTo>
                    <a:lnTo>
                      <a:pt x="2605" y="1432"/>
                    </a:lnTo>
                    <a:lnTo>
                      <a:pt x="2599" y="1457"/>
                    </a:lnTo>
                    <a:lnTo>
                      <a:pt x="2587" y="1473"/>
                    </a:lnTo>
                    <a:lnTo>
                      <a:pt x="2568" y="1485"/>
                    </a:lnTo>
                    <a:lnTo>
                      <a:pt x="2540" y="1492"/>
                    </a:lnTo>
                    <a:lnTo>
                      <a:pt x="2506" y="1495"/>
                    </a:lnTo>
                    <a:lnTo>
                      <a:pt x="2469" y="1494"/>
                    </a:lnTo>
                    <a:lnTo>
                      <a:pt x="2416" y="1486"/>
                    </a:lnTo>
                    <a:lnTo>
                      <a:pt x="2370" y="1476"/>
                    </a:lnTo>
                    <a:lnTo>
                      <a:pt x="2320" y="1457"/>
                    </a:lnTo>
                    <a:lnTo>
                      <a:pt x="2317" y="1482"/>
                    </a:lnTo>
                    <a:lnTo>
                      <a:pt x="2305" y="1501"/>
                    </a:lnTo>
                    <a:lnTo>
                      <a:pt x="2284" y="1515"/>
                    </a:lnTo>
                    <a:lnTo>
                      <a:pt x="2256" y="1522"/>
                    </a:lnTo>
                    <a:lnTo>
                      <a:pt x="2222" y="1525"/>
                    </a:lnTo>
                    <a:lnTo>
                      <a:pt x="2172" y="1518"/>
                    </a:lnTo>
                    <a:lnTo>
                      <a:pt x="2129" y="1500"/>
                    </a:lnTo>
                    <a:lnTo>
                      <a:pt x="2105" y="1515"/>
                    </a:lnTo>
                    <a:lnTo>
                      <a:pt x="2076" y="1527"/>
                    </a:lnTo>
                    <a:lnTo>
                      <a:pt x="2039" y="1534"/>
                    </a:lnTo>
                    <a:lnTo>
                      <a:pt x="1999" y="1541"/>
                    </a:lnTo>
                    <a:lnTo>
                      <a:pt x="1949" y="1547"/>
                    </a:lnTo>
                    <a:lnTo>
                      <a:pt x="1875" y="1561"/>
                    </a:lnTo>
                    <a:lnTo>
                      <a:pt x="1794" y="1580"/>
                    </a:lnTo>
                    <a:lnTo>
                      <a:pt x="1730" y="1586"/>
                    </a:lnTo>
                    <a:lnTo>
                      <a:pt x="1671" y="1582"/>
                    </a:lnTo>
                    <a:lnTo>
                      <a:pt x="1583" y="1566"/>
                    </a:lnTo>
                    <a:lnTo>
                      <a:pt x="1503" y="1546"/>
                    </a:lnTo>
                    <a:lnTo>
                      <a:pt x="1413" y="1527"/>
                    </a:lnTo>
                    <a:lnTo>
                      <a:pt x="1336" y="1515"/>
                    </a:lnTo>
                    <a:lnTo>
                      <a:pt x="1273" y="1510"/>
                    </a:lnTo>
                    <a:lnTo>
                      <a:pt x="1218" y="1517"/>
                    </a:lnTo>
                    <a:lnTo>
                      <a:pt x="1157" y="1530"/>
                    </a:lnTo>
                    <a:lnTo>
                      <a:pt x="1077" y="1549"/>
                    </a:lnTo>
                    <a:lnTo>
                      <a:pt x="990" y="1566"/>
                    </a:lnTo>
                    <a:lnTo>
                      <a:pt x="925" y="1571"/>
                    </a:lnTo>
                    <a:lnTo>
                      <a:pt x="860" y="1568"/>
                    </a:lnTo>
                    <a:lnTo>
                      <a:pt x="736" y="1580"/>
                    </a:lnTo>
                    <a:lnTo>
                      <a:pt x="638" y="1592"/>
                    </a:lnTo>
                    <a:lnTo>
                      <a:pt x="526" y="1611"/>
                    </a:lnTo>
                    <a:lnTo>
                      <a:pt x="450" y="1619"/>
                    </a:lnTo>
                    <a:lnTo>
                      <a:pt x="370" y="1614"/>
                    </a:lnTo>
                    <a:lnTo>
                      <a:pt x="302" y="1608"/>
                    </a:lnTo>
                    <a:lnTo>
                      <a:pt x="241" y="1598"/>
                    </a:lnTo>
                    <a:lnTo>
                      <a:pt x="188" y="1585"/>
                    </a:lnTo>
                    <a:lnTo>
                      <a:pt x="137" y="1563"/>
                    </a:lnTo>
                    <a:lnTo>
                      <a:pt x="97" y="1533"/>
                    </a:lnTo>
                    <a:lnTo>
                      <a:pt x="64" y="1496"/>
                    </a:lnTo>
                    <a:lnTo>
                      <a:pt x="42" y="1453"/>
                    </a:lnTo>
                    <a:lnTo>
                      <a:pt x="26" y="1403"/>
                    </a:lnTo>
                    <a:lnTo>
                      <a:pt x="12" y="1345"/>
                    </a:lnTo>
                    <a:lnTo>
                      <a:pt x="8" y="1285"/>
                    </a:lnTo>
                    <a:lnTo>
                      <a:pt x="17" y="1223"/>
                    </a:lnTo>
                    <a:lnTo>
                      <a:pt x="42" y="1141"/>
                    </a:lnTo>
                    <a:lnTo>
                      <a:pt x="85" y="1044"/>
                    </a:lnTo>
                    <a:lnTo>
                      <a:pt x="125" y="951"/>
                    </a:lnTo>
                    <a:lnTo>
                      <a:pt x="153" y="855"/>
                    </a:lnTo>
                    <a:lnTo>
                      <a:pt x="163" y="778"/>
                    </a:lnTo>
                    <a:lnTo>
                      <a:pt x="159" y="701"/>
                    </a:lnTo>
                    <a:lnTo>
                      <a:pt x="148" y="629"/>
                    </a:lnTo>
                    <a:lnTo>
                      <a:pt x="131" y="559"/>
                    </a:lnTo>
                    <a:lnTo>
                      <a:pt x="112" y="497"/>
                    </a:lnTo>
                    <a:lnTo>
                      <a:pt x="87" y="426"/>
                    </a:lnTo>
                    <a:lnTo>
                      <a:pt x="54" y="340"/>
                    </a:lnTo>
                    <a:lnTo>
                      <a:pt x="0" y="222"/>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5940" name="Group 452">
              <a:extLst>
                <a:ext uri="{FF2B5EF4-FFF2-40B4-BE49-F238E27FC236}">
                  <a16:creationId xmlns:a16="http://schemas.microsoft.com/office/drawing/2014/main" id="{B9609520-8797-48E9-B0CD-7B6AC2D22D17}"/>
                </a:ext>
              </a:extLst>
            </p:cNvPr>
            <p:cNvGrpSpPr>
              <a:grpSpLocks/>
            </p:cNvGrpSpPr>
            <p:nvPr/>
          </p:nvGrpSpPr>
          <p:grpSpPr bwMode="auto">
            <a:xfrm>
              <a:off x="826" y="1020"/>
              <a:ext cx="620" cy="330"/>
              <a:chOff x="826" y="1020"/>
              <a:chExt cx="620" cy="330"/>
            </a:xfrm>
          </p:grpSpPr>
          <p:grpSp>
            <p:nvGrpSpPr>
              <p:cNvPr id="35941" name="Group 453">
                <a:extLst>
                  <a:ext uri="{FF2B5EF4-FFF2-40B4-BE49-F238E27FC236}">
                    <a16:creationId xmlns:a16="http://schemas.microsoft.com/office/drawing/2014/main" id="{4FE7B585-60C8-43CD-8A69-4947CE0926EC}"/>
                  </a:ext>
                </a:extLst>
              </p:cNvPr>
              <p:cNvGrpSpPr>
                <a:grpSpLocks/>
              </p:cNvGrpSpPr>
              <p:nvPr/>
            </p:nvGrpSpPr>
            <p:grpSpPr bwMode="auto">
              <a:xfrm>
                <a:off x="826" y="1020"/>
                <a:ext cx="425" cy="274"/>
                <a:chOff x="826" y="1020"/>
                <a:chExt cx="425" cy="274"/>
              </a:xfrm>
            </p:grpSpPr>
            <p:grpSp>
              <p:nvGrpSpPr>
                <p:cNvPr id="35958" name="Group 454">
                  <a:extLst>
                    <a:ext uri="{FF2B5EF4-FFF2-40B4-BE49-F238E27FC236}">
                      <a16:creationId xmlns:a16="http://schemas.microsoft.com/office/drawing/2014/main" id="{BE38A4F5-2BA5-4C5F-90D6-960EC95BC17D}"/>
                    </a:ext>
                  </a:extLst>
                </p:cNvPr>
                <p:cNvGrpSpPr>
                  <a:grpSpLocks/>
                </p:cNvGrpSpPr>
                <p:nvPr/>
              </p:nvGrpSpPr>
              <p:grpSpPr bwMode="auto">
                <a:xfrm>
                  <a:off x="1155" y="1210"/>
                  <a:ext cx="96" cy="59"/>
                  <a:chOff x="1155" y="1210"/>
                  <a:chExt cx="96" cy="59"/>
                </a:xfrm>
              </p:grpSpPr>
              <p:sp>
                <p:nvSpPr>
                  <p:cNvPr id="35963" name="Freeform 455">
                    <a:extLst>
                      <a:ext uri="{FF2B5EF4-FFF2-40B4-BE49-F238E27FC236}">
                        <a16:creationId xmlns:a16="http://schemas.microsoft.com/office/drawing/2014/main" id="{89A0C26E-A6EB-4BA2-A3DC-035CC7A38129}"/>
                      </a:ext>
                    </a:extLst>
                  </p:cNvPr>
                  <p:cNvSpPr>
                    <a:spLocks/>
                  </p:cNvSpPr>
                  <p:nvPr/>
                </p:nvSpPr>
                <p:spPr bwMode="auto">
                  <a:xfrm>
                    <a:off x="1155" y="1238"/>
                    <a:ext cx="47" cy="31"/>
                  </a:xfrm>
                  <a:custGeom>
                    <a:avLst/>
                    <a:gdLst>
                      <a:gd name="T0" fmla="*/ 0 w 189"/>
                      <a:gd name="T1" fmla="*/ 0 h 125"/>
                      <a:gd name="T2" fmla="*/ 0 w 189"/>
                      <a:gd name="T3" fmla="*/ 0 h 125"/>
                      <a:gd name="T4" fmla="*/ 0 w 189"/>
                      <a:gd name="T5" fmla="*/ 0 h 125"/>
                      <a:gd name="T6" fmla="*/ 0 w 189"/>
                      <a:gd name="T7" fmla="*/ 0 h 125"/>
                      <a:gd name="T8" fmla="*/ 0 w 189"/>
                      <a:gd name="T9" fmla="*/ 0 h 125"/>
                      <a:gd name="T10" fmla="*/ 0 w 189"/>
                      <a:gd name="T11" fmla="*/ 0 h 125"/>
                      <a:gd name="T12" fmla="*/ 0 60000 65536"/>
                      <a:gd name="T13" fmla="*/ 0 60000 65536"/>
                      <a:gd name="T14" fmla="*/ 0 60000 65536"/>
                      <a:gd name="T15" fmla="*/ 0 60000 65536"/>
                      <a:gd name="T16" fmla="*/ 0 60000 65536"/>
                      <a:gd name="T17" fmla="*/ 0 60000 65536"/>
                      <a:gd name="T18" fmla="*/ 0 w 189"/>
                      <a:gd name="T19" fmla="*/ 0 h 125"/>
                      <a:gd name="T20" fmla="*/ 189 w 189"/>
                      <a:gd name="T21" fmla="*/ 125 h 125"/>
                    </a:gdLst>
                    <a:ahLst/>
                    <a:cxnLst>
                      <a:cxn ang="T12">
                        <a:pos x="T0" y="T1"/>
                      </a:cxn>
                      <a:cxn ang="T13">
                        <a:pos x="T2" y="T3"/>
                      </a:cxn>
                      <a:cxn ang="T14">
                        <a:pos x="T4" y="T5"/>
                      </a:cxn>
                      <a:cxn ang="T15">
                        <a:pos x="T6" y="T7"/>
                      </a:cxn>
                      <a:cxn ang="T16">
                        <a:pos x="T8" y="T9"/>
                      </a:cxn>
                      <a:cxn ang="T17">
                        <a:pos x="T10" y="T11"/>
                      </a:cxn>
                    </a:cxnLst>
                    <a:rect l="T18" t="T19" r="T20" b="T21"/>
                    <a:pathLst>
                      <a:path w="189" h="125">
                        <a:moveTo>
                          <a:pt x="0" y="0"/>
                        </a:moveTo>
                        <a:lnTo>
                          <a:pt x="41" y="11"/>
                        </a:lnTo>
                        <a:lnTo>
                          <a:pt x="81" y="28"/>
                        </a:lnTo>
                        <a:lnTo>
                          <a:pt x="121" y="53"/>
                        </a:lnTo>
                        <a:lnTo>
                          <a:pt x="155" y="84"/>
                        </a:lnTo>
                        <a:lnTo>
                          <a:pt x="189" y="12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64" name="Freeform 456">
                    <a:extLst>
                      <a:ext uri="{FF2B5EF4-FFF2-40B4-BE49-F238E27FC236}">
                        <a16:creationId xmlns:a16="http://schemas.microsoft.com/office/drawing/2014/main" id="{D3834DDF-2A77-4442-8793-8884C00FC8DA}"/>
                      </a:ext>
                    </a:extLst>
                  </p:cNvPr>
                  <p:cNvSpPr>
                    <a:spLocks/>
                  </p:cNvSpPr>
                  <p:nvPr/>
                </p:nvSpPr>
                <p:spPr bwMode="auto">
                  <a:xfrm>
                    <a:off x="1185" y="1230"/>
                    <a:ext cx="40" cy="17"/>
                  </a:xfrm>
                  <a:custGeom>
                    <a:avLst/>
                    <a:gdLst>
                      <a:gd name="T0" fmla="*/ 0 w 161"/>
                      <a:gd name="T1" fmla="*/ 0 h 68"/>
                      <a:gd name="T2" fmla="*/ 0 w 161"/>
                      <a:gd name="T3" fmla="*/ 0 h 68"/>
                      <a:gd name="T4" fmla="*/ 0 w 161"/>
                      <a:gd name="T5" fmla="*/ 0 h 68"/>
                      <a:gd name="T6" fmla="*/ 0 w 161"/>
                      <a:gd name="T7" fmla="*/ 0 h 68"/>
                      <a:gd name="T8" fmla="*/ 0 w 161"/>
                      <a:gd name="T9" fmla="*/ 0 h 68"/>
                      <a:gd name="T10" fmla="*/ 0 60000 65536"/>
                      <a:gd name="T11" fmla="*/ 0 60000 65536"/>
                      <a:gd name="T12" fmla="*/ 0 60000 65536"/>
                      <a:gd name="T13" fmla="*/ 0 60000 65536"/>
                      <a:gd name="T14" fmla="*/ 0 60000 65536"/>
                      <a:gd name="T15" fmla="*/ 0 w 161"/>
                      <a:gd name="T16" fmla="*/ 0 h 68"/>
                      <a:gd name="T17" fmla="*/ 161 w 161"/>
                      <a:gd name="T18" fmla="*/ 68 h 68"/>
                    </a:gdLst>
                    <a:ahLst/>
                    <a:cxnLst>
                      <a:cxn ang="T10">
                        <a:pos x="T0" y="T1"/>
                      </a:cxn>
                      <a:cxn ang="T11">
                        <a:pos x="T2" y="T3"/>
                      </a:cxn>
                      <a:cxn ang="T12">
                        <a:pos x="T4" y="T5"/>
                      </a:cxn>
                      <a:cxn ang="T13">
                        <a:pos x="T6" y="T7"/>
                      </a:cxn>
                      <a:cxn ang="T14">
                        <a:pos x="T8" y="T9"/>
                      </a:cxn>
                    </a:cxnLst>
                    <a:rect l="T15" t="T16" r="T17" b="T18"/>
                    <a:pathLst>
                      <a:path w="161" h="68">
                        <a:moveTo>
                          <a:pt x="0" y="0"/>
                        </a:moveTo>
                        <a:lnTo>
                          <a:pt x="44" y="10"/>
                        </a:lnTo>
                        <a:lnTo>
                          <a:pt x="86" y="25"/>
                        </a:lnTo>
                        <a:lnTo>
                          <a:pt x="122" y="42"/>
                        </a:lnTo>
                        <a:lnTo>
                          <a:pt x="161" y="68"/>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65" name="Freeform 457">
                    <a:extLst>
                      <a:ext uri="{FF2B5EF4-FFF2-40B4-BE49-F238E27FC236}">
                        <a16:creationId xmlns:a16="http://schemas.microsoft.com/office/drawing/2014/main" id="{23CE9078-2F67-47C2-8144-400E4D0B6B27}"/>
                      </a:ext>
                    </a:extLst>
                  </p:cNvPr>
                  <p:cNvSpPr>
                    <a:spLocks/>
                  </p:cNvSpPr>
                  <p:nvPr/>
                </p:nvSpPr>
                <p:spPr bwMode="auto">
                  <a:xfrm>
                    <a:off x="1188" y="1210"/>
                    <a:ext cx="63" cy="22"/>
                  </a:xfrm>
                  <a:custGeom>
                    <a:avLst/>
                    <a:gdLst>
                      <a:gd name="T0" fmla="*/ 0 w 254"/>
                      <a:gd name="T1" fmla="*/ 0 h 84"/>
                      <a:gd name="T2" fmla="*/ 0 w 254"/>
                      <a:gd name="T3" fmla="*/ 0 h 84"/>
                      <a:gd name="T4" fmla="*/ 0 w 254"/>
                      <a:gd name="T5" fmla="*/ 0 h 84"/>
                      <a:gd name="T6" fmla="*/ 0 w 254"/>
                      <a:gd name="T7" fmla="*/ 0 h 84"/>
                      <a:gd name="T8" fmla="*/ 0 w 254"/>
                      <a:gd name="T9" fmla="*/ 0 h 84"/>
                      <a:gd name="T10" fmla="*/ 0 w 254"/>
                      <a:gd name="T11" fmla="*/ 0 h 84"/>
                      <a:gd name="T12" fmla="*/ 0 w 254"/>
                      <a:gd name="T13" fmla="*/ 0 h 84"/>
                      <a:gd name="T14" fmla="*/ 0 60000 65536"/>
                      <a:gd name="T15" fmla="*/ 0 60000 65536"/>
                      <a:gd name="T16" fmla="*/ 0 60000 65536"/>
                      <a:gd name="T17" fmla="*/ 0 60000 65536"/>
                      <a:gd name="T18" fmla="*/ 0 60000 65536"/>
                      <a:gd name="T19" fmla="*/ 0 60000 65536"/>
                      <a:gd name="T20" fmla="*/ 0 60000 65536"/>
                      <a:gd name="T21" fmla="*/ 0 w 254"/>
                      <a:gd name="T22" fmla="*/ 0 h 84"/>
                      <a:gd name="T23" fmla="*/ 254 w 254"/>
                      <a:gd name="T24" fmla="*/ 84 h 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4" h="84">
                        <a:moveTo>
                          <a:pt x="0" y="5"/>
                        </a:moveTo>
                        <a:lnTo>
                          <a:pt x="37" y="0"/>
                        </a:lnTo>
                        <a:lnTo>
                          <a:pt x="81" y="2"/>
                        </a:lnTo>
                        <a:lnTo>
                          <a:pt x="118" y="8"/>
                        </a:lnTo>
                        <a:lnTo>
                          <a:pt x="161" y="24"/>
                        </a:lnTo>
                        <a:lnTo>
                          <a:pt x="205" y="48"/>
                        </a:lnTo>
                        <a:lnTo>
                          <a:pt x="254" y="8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5959" name="Group 458">
                  <a:extLst>
                    <a:ext uri="{FF2B5EF4-FFF2-40B4-BE49-F238E27FC236}">
                      <a16:creationId xmlns:a16="http://schemas.microsoft.com/office/drawing/2014/main" id="{1F5A7D95-009A-4F52-B434-5788DD1CBF07}"/>
                    </a:ext>
                  </a:extLst>
                </p:cNvPr>
                <p:cNvGrpSpPr>
                  <a:grpSpLocks/>
                </p:cNvGrpSpPr>
                <p:nvPr/>
              </p:nvGrpSpPr>
              <p:grpSpPr bwMode="auto">
                <a:xfrm>
                  <a:off x="826" y="1020"/>
                  <a:ext cx="137" cy="274"/>
                  <a:chOff x="826" y="1020"/>
                  <a:chExt cx="137" cy="274"/>
                </a:xfrm>
              </p:grpSpPr>
              <p:sp>
                <p:nvSpPr>
                  <p:cNvPr id="35960" name="Freeform 459">
                    <a:extLst>
                      <a:ext uri="{FF2B5EF4-FFF2-40B4-BE49-F238E27FC236}">
                        <a16:creationId xmlns:a16="http://schemas.microsoft.com/office/drawing/2014/main" id="{FAA108BE-E90E-49F3-8AFD-C9DEB58B61DC}"/>
                      </a:ext>
                    </a:extLst>
                  </p:cNvPr>
                  <p:cNvSpPr>
                    <a:spLocks/>
                  </p:cNvSpPr>
                  <p:nvPr/>
                </p:nvSpPr>
                <p:spPr bwMode="auto">
                  <a:xfrm>
                    <a:off x="909" y="1020"/>
                    <a:ext cx="46" cy="68"/>
                  </a:xfrm>
                  <a:custGeom>
                    <a:avLst/>
                    <a:gdLst>
                      <a:gd name="T0" fmla="*/ 0 w 182"/>
                      <a:gd name="T1" fmla="*/ 0 h 272"/>
                      <a:gd name="T2" fmla="*/ 0 w 182"/>
                      <a:gd name="T3" fmla="*/ 0 h 272"/>
                      <a:gd name="T4" fmla="*/ 0 w 182"/>
                      <a:gd name="T5" fmla="*/ 0 h 272"/>
                      <a:gd name="T6" fmla="*/ 0 w 182"/>
                      <a:gd name="T7" fmla="*/ 0 h 272"/>
                      <a:gd name="T8" fmla="*/ 0 w 182"/>
                      <a:gd name="T9" fmla="*/ 0 h 272"/>
                      <a:gd name="T10" fmla="*/ 0 w 182"/>
                      <a:gd name="T11" fmla="*/ 0 h 272"/>
                      <a:gd name="T12" fmla="*/ 0 60000 65536"/>
                      <a:gd name="T13" fmla="*/ 0 60000 65536"/>
                      <a:gd name="T14" fmla="*/ 0 60000 65536"/>
                      <a:gd name="T15" fmla="*/ 0 60000 65536"/>
                      <a:gd name="T16" fmla="*/ 0 60000 65536"/>
                      <a:gd name="T17" fmla="*/ 0 60000 65536"/>
                      <a:gd name="T18" fmla="*/ 0 w 182"/>
                      <a:gd name="T19" fmla="*/ 0 h 272"/>
                      <a:gd name="T20" fmla="*/ 182 w 182"/>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182" h="272">
                        <a:moveTo>
                          <a:pt x="0" y="0"/>
                        </a:moveTo>
                        <a:lnTo>
                          <a:pt x="24" y="53"/>
                        </a:lnTo>
                        <a:lnTo>
                          <a:pt x="51" y="106"/>
                        </a:lnTo>
                        <a:lnTo>
                          <a:pt x="85" y="160"/>
                        </a:lnTo>
                        <a:lnTo>
                          <a:pt x="130" y="222"/>
                        </a:lnTo>
                        <a:lnTo>
                          <a:pt x="182" y="272"/>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61" name="Freeform 460">
                    <a:extLst>
                      <a:ext uri="{FF2B5EF4-FFF2-40B4-BE49-F238E27FC236}">
                        <a16:creationId xmlns:a16="http://schemas.microsoft.com/office/drawing/2014/main" id="{41BAFD5D-B2CF-4DB4-AD19-6264053DD169}"/>
                      </a:ext>
                    </a:extLst>
                  </p:cNvPr>
                  <p:cNvSpPr>
                    <a:spLocks/>
                  </p:cNvSpPr>
                  <p:nvPr/>
                </p:nvSpPr>
                <p:spPr bwMode="auto">
                  <a:xfrm>
                    <a:off x="826" y="1128"/>
                    <a:ext cx="32" cy="98"/>
                  </a:xfrm>
                  <a:custGeom>
                    <a:avLst/>
                    <a:gdLst>
                      <a:gd name="T0" fmla="*/ 0 w 130"/>
                      <a:gd name="T1" fmla="*/ 0 h 390"/>
                      <a:gd name="T2" fmla="*/ 0 w 130"/>
                      <a:gd name="T3" fmla="*/ 0 h 390"/>
                      <a:gd name="T4" fmla="*/ 0 w 130"/>
                      <a:gd name="T5" fmla="*/ 0 h 390"/>
                      <a:gd name="T6" fmla="*/ 0 w 130"/>
                      <a:gd name="T7" fmla="*/ 0 h 390"/>
                      <a:gd name="T8" fmla="*/ 0 w 130"/>
                      <a:gd name="T9" fmla="*/ 0 h 390"/>
                      <a:gd name="T10" fmla="*/ 0 w 130"/>
                      <a:gd name="T11" fmla="*/ 0 h 390"/>
                      <a:gd name="T12" fmla="*/ 0 w 130"/>
                      <a:gd name="T13" fmla="*/ 0 h 390"/>
                      <a:gd name="T14" fmla="*/ 0 w 130"/>
                      <a:gd name="T15" fmla="*/ 0 h 390"/>
                      <a:gd name="T16" fmla="*/ 0 w 130"/>
                      <a:gd name="T17" fmla="*/ 0 h 390"/>
                      <a:gd name="T18" fmla="*/ 0 w 130"/>
                      <a:gd name="T19" fmla="*/ 0 h 390"/>
                      <a:gd name="T20" fmla="*/ 0 w 130"/>
                      <a:gd name="T21" fmla="*/ 0 h 390"/>
                      <a:gd name="T22" fmla="*/ 0 w 130"/>
                      <a:gd name="T23" fmla="*/ 0 h 390"/>
                      <a:gd name="T24" fmla="*/ 0 w 130"/>
                      <a:gd name="T25" fmla="*/ 0 h 3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0"/>
                      <a:gd name="T40" fmla="*/ 0 h 390"/>
                      <a:gd name="T41" fmla="*/ 130 w 130"/>
                      <a:gd name="T42" fmla="*/ 390 h 39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0" h="390">
                        <a:moveTo>
                          <a:pt x="0" y="0"/>
                        </a:moveTo>
                        <a:lnTo>
                          <a:pt x="18" y="34"/>
                        </a:lnTo>
                        <a:lnTo>
                          <a:pt x="25" y="75"/>
                        </a:lnTo>
                        <a:lnTo>
                          <a:pt x="24" y="106"/>
                        </a:lnTo>
                        <a:lnTo>
                          <a:pt x="19" y="149"/>
                        </a:lnTo>
                        <a:lnTo>
                          <a:pt x="8" y="179"/>
                        </a:lnTo>
                        <a:lnTo>
                          <a:pt x="0" y="216"/>
                        </a:lnTo>
                        <a:lnTo>
                          <a:pt x="4" y="245"/>
                        </a:lnTo>
                        <a:lnTo>
                          <a:pt x="12" y="272"/>
                        </a:lnTo>
                        <a:lnTo>
                          <a:pt x="33" y="300"/>
                        </a:lnTo>
                        <a:lnTo>
                          <a:pt x="62" y="328"/>
                        </a:lnTo>
                        <a:lnTo>
                          <a:pt x="97" y="350"/>
                        </a:lnTo>
                        <a:lnTo>
                          <a:pt x="130" y="39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62" name="Freeform 461">
                    <a:extLst>
                      <a:ext uri="{FF2B5EF4-FFF2-40B4-BE49-F238E27FC236}">
                        <a16:creationId xmlns:a16="http://schemas.microsoft.com/office/drawing/2014/main" id="{C0B8710D-D906-4B11-89D1-4E7205F09BFB}"/>
                      </a:ext>
                    </a:extLst>
                  </p:cNvPr>
                  <p:cNvSpPr>
                    <a:spLocks/>
                  </p:cNvSpPr>
                  <p:nvPr/>
                </p:nvSpPr>
                <p:spPr bwMode="auto">
                  <a:xfrm>
                    <a:off x="846" y="1250"/>
                    <a:ext cx="117" cy="44"/>
                  </a:xfrm>
                  <a:custGeom>
                    <a:avLst/>
                    <a:gdLst>
                      <a:gd name="T0" fmla="*/ 0 w 470"/>
                      <a:gd name="T1" fmla="*/ 0 h 178"/>
                      <a:gd name="T2" fmla="*/ 0 w 470"/>
                      <a:gd name="T3" fmla="*/ 0 h 178"/>
                      <a:gd name="T4" fmla="*/ 0 w 470"/>
                      <a:gd name="T5" fmla="*/ 0 h 178"/>
                      <a:gd name="T6" fmla="*/ 0 w 470"/>
                      <a:gd name="T7" fmla="*/ 0 h 178"/>
                      <a:gd name="T8" fmla="*/ 0 w 470"/>
                      <a:gd name="T9" fmla="*/ 0 h 178"/>
                      <a:gd name="T10" fmla="*/ 0 w 470"/>
                      <a:gd name="T11" fmla="*/ 0 h 178"/>
                      <a:gd name="T12" fmla="*/ 0 w 470"/>
                      <a:gd name="T13" fmla="*/ 0 h 178"/>
                      <a:gd name="T14" fmla="*/ 0 w 470"/>
                      <a:gd name="T15" fmla="*/ 0 h 178"/>
                      <a:gd name="T16" fmla="*/ 0 w 470"/>
                      <a:gd name="T17" fmla="*/ 0 h 178"/>
                      <a:gd name="T18" fmla="*/ 0 w 470"/>
                      <a:gd name="T19" fmla="*/ 0 h 178"/>
                      <a:gd name="T20" fmla="*/ 0 w 470"/>
                      <a:gd name="T21" fmla="*/ 0 h 178"/>
                      <a:gd name="T22" fmla="*/ 0 w 470"/>
                      <a:gd name="T23" fmla="*/ 0 h 178"/>
                      <a:gd name="T24" fmla="*/ 0 w 470"/>
                      <a:gd name="T25" fmla="*/ 0 h 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0"/>
                      <a:gd name="T40" fmla="*/ 0 h 178"/>
                      <a:gd name="T41" fmla="*/ 470 w 470"/>
                      <a:gd name="T42" fmla="*/ 178 h 1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0" h="178">
                        <a:moveTo>
                          <a:pt x="0" y="7"/>
                        </a:moveTo>
                        <a:lnTo>
                          <a:pt x="37" y="0"/>
                        </a:lnTo>
                        <a:lnTo>
                          <a:pt x="74" y="6"/>
                        </a:lnTo>
                        <a:lnTo>
                          <a:pt x="111" y="24"/>
                        </a:lnTo>
                        <a:lnTo>
                          <a:pt x="152" y="51"/>
                        </a:lnTo>
                        <a:lnTo>
                          <a:pt x="195" y="82"/>
                        </a:lnTo>
                        <a:lnTo>
                          <a:pt x="235" y="113"/>
                        </a:lnTo>
                        <a:lnTo>
                          <a:pt x="296" y="149"/>
                        </a:lnTo>
                        <a:lnTo>
                          <a:pt x="328" y="163"/>
                        </a:lnTo>
                        <a:lnTo>
                          <a:pt x="369" y="174"/>
                        </a:lnTo>
                        <a:lnTo>
                          <a:pt x="406" y="178"/>
                        </a:lnTo>
                        <a:lnTo>
                          <a:pt x="436" y="171"/>
                        </a:lnTo>
                        <a:lnTo>
                          <a:pt x="470" y="156"/>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nvGrpSpPr>
              <p:cNvPr id="35942" name="Group 462">
                <a:extLst>
                  <a:ext uri="{FF2B5EF4-FFF2-40B4-BE49-F238E27FC236}">
                    <a16:creationId xmlns:a16="http://schemas.microsoft.com/office/drawing/2014/main" id="{797B9B71-1440-49D8-A742-1F95147B9134}"/>
                  </a:ext>
                </a:extLst>
              </p:cNvPr>
              <p:cNvGrpSpPr>
                <a:grpSpLocks/>
              </p:cNvGrpSpPr>
              <p:nvPr/>
            </p:nvGrpSpPr>
            <p:grpSpPr bwMode="auto">
              <a:xfrm>
                <a:off x="1208" y="1204"/>
                <a:ext cx="238" cy="146"/>
                <a:chOff x="1208" y="1204"/>
                <a:chExt cx="238" cy="146"/>
              </a:xfrm>
            </p:grpSpPr>
            <p:grpSp>
              <p:nvGrpSpPr>
                <p:cNvPr id="35943" name="Group 463">
                  <a:extLst>
                    <a:ext uri="{FF2B5EF4-FFF2-40B4-BE49-F238E27FC236}">
                      <a16:creationId xmlns:a16="http://schemas.microsoft.com/office/drawing/2014/main" id="{8EB46347-AA3A-4371-94BD-B582AF686B3E}"/>
                    </a:ext>
                  </a:extLst>
                </p:cNvPr>
                <p:cNvGrpSpPr>
                  <a:grpSpLocks/>
                </p:cNvGrpSpPr>
                <p:nvPr/>
              </p:nvGrpSpPr>
              <p:grpSpPr bwMode="auto">
                <a:xfrm>
                  <a:off x="1208" y="1223"/>
                  <a:ext cx="238" cy="127"/>
                  <a:chOff x="1208" y="1223"/>
                  <a:chExt cx="238" cy="127"/>
                </a:xfrm>
              </p:grpSpPr>
              <p:sp>
                <p:nvSpPr>
                  <p:cNvPr id="35951" name="Freeform 464">
                    <a:extLst>
                      <a:ext uri="{FF2B5EF4-FFF2-40B4-BE49-F238E27FC236}">
                        <a16:creationId xmlns:a16="http://schemas.microsoft.com/office/drawing/2014/main" id="{A9034E0C-EAF2-4CC4-A3E2-F9E41CAF20EB}"/>
                      </a:ext>
                    </a:extLst>
                  </p:cNvPr>
                  <p:cNvSpPr>
                    <a:spLocks/>
                  </p:cNvSpPr>
                  <p:nvPr/>
                </p:nvSpPr>
                <p:spPr bwMode="auto">
                  <a:xfrm>
                    <a:off x="1299" y="1223"/>
                    <a:ext cx="147" cy="46"/>
                  </a:xfrm>
                  <a:custGeom>
                    <a:avLst/>
                    <a:gdLst>
                      <a:gd name="T0" fmla="*/ 0 w 587"/>
                      <a:gd name="T1" fmla="*/ 0 h 184"/>
                      <a:gd name="T2" fmla="*/ 0 w 587"/>
                      <a:gd name="T3" fmla="*/ 0 h 184"/>
                      <a:gd name="T4" fmla="*/ 0 w 587"/>
                      <a:gd name="T5" fmla="*/ 0 h 184"/>
                      <a:gd name="T6" fmla="*/ 0 w 587"/>
                      <a:gd name="T7" fmla="*/ 0 h 184"/>
                      <a:gd name="T8" fmla="*/ 0 w 587"/>
                      <a:gd name="T9" fmla="*/ 0 h 184"/>
                      <a:gd name="T10" fmla="*/ 0 w 587"/>
                      <a:gd name="T11" fmla="*/ 0 h 184"/>
                      <a:gd name="T12" fmla="*/ 0 w 587"/>
                      <a:gd name="T13" fmla="*/ 0 h 184"/>
                      <a:gd name="T14" fmla="*/ 0 w 587"/>
                      <a:gd name="T15" fmla="*/ 0 h 184"/>
                      <a:gd name="T16" fmla="*/ 0 w 587"/>
                      <a:gd name="T17" fmla="*/ 0 h 184"/>
                      <a:gd name="T18" fmla="*/ 0 w 587"/>
                      <a:gd name="T19" fmla="*/ 0 h 184"/>
                      <a:gd name="T20" fmla="*/ 0 w 587"/>
                      <a:gd name="T21" fmla="*/ 0 h 184"/>
                      <a:gd name="T22" fmla="*/ 0 w 587"/>
                      <a:gd name="T23" fmla="*/ 0 h 184"/>
                      <a:gd name="T24" fmla="*/ 0 w 587"/>
                      <a:gd name="T25" fmla="*/ 0 h 184"/>
                      <a:gd name="T26" fmla="*/ 0 w 587"/>
                      <a:gd name="T27" fmla="*/ 0 h 184"/>
                      <a:gd name="T28" fmla="*/ 0 w 587"/>
                      <a:gd name="T29" fmla="*/ 0 h 18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7"/>
                      <a:gd name="T46" fmla="*/ 0 h 184"/>
                      <a:gd name="T47" fmla="*/ 587 w 587"/>
                      <a:gd name="T48" fmla="*/ 184 h 18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7" h="184">
                        <a:moveTo>
                          <a:pt x="0" y="0"/>
                        </a:moveTo>
                        <a:lnTo>
                          <a:pt x="43" y="14"/>
                        </a:lnTo>
                        <a:lnTo>
                          <a:pt x="81" y="23"/>
                        </a:lnTo>
                        <a:lnTo>
                          <a:pt x="137" y="30"/>
                        </a:lnTo>
                        <a:lnTo>
                          <a:pt x="177" y="23"/>
                        </a:lnTo>
                        <a:lnTo>
                          <a:pt x="224" y="18"/>
                        </a:lnTo>
                        <a:lnTo>
                          <a:pt x="255" y="24"/>
                        </a:lnTo>
                        <a:lnTo>
                          <a:pt x="295" y="40"/>
                        </a:lnTo>
                        <a:lnTo>
                          <a:pt x="342" y="61"/>
                        </a:lnTo>
                        <a:lnTo>
                          <a:pt x="415" y="92"/>
                        </a:lnTo>
                        <a:lnTo>
                          <a:pt x="454" y="107"/>
                        </a:lnTo>
                        <a:lnTo>
                          <a:pt x="488" y="125"/>
                        </a:lnTo>
                        <a:lnTo>
                          <a:pt x="530" y="145"/>
                        </a:lnTo>
                        <a:lnTo>
                          <a:pt x="569" y="169"/>
                        </a:lnTo>
                        <a:lnTo>
                          <a:pt x="587" y="18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52" name="Freeform 465">
                    <a:extLst>
                      <a:ext uri="{FF2B5EF4-FFF2-40B4-BE49-F238E27FC236}">
                        <a16:creationId xmlns:a16="http://schemas.microsoft.com/office/drawing/2014/main" id="{8CF4A994-1C0C-4DBE-BE72-B2160CBE0FE2}"/>
                      </a:ext>
                    </a:extLst>
                  </p:cNvPr>
                  <p:cNvSpPr>
                    <a:spLocks/>
                  </p:cNvSpPr>
                  <p:nvPr/>
                </p:nvSpPr>
                <p:spPr bwMode="auto">
                  <a:xfrm>
                    <a:off x="1276" y="1235"/>
                    <a:ext cx="98" cy="26"/>
                  </a:xfrm>
                  <a:custGeom>
                    <a:avLst/>
                    <a:gdLst>
                      <a:gd name="T0" fmla="*/ 0 w 391"/>
                      <a:gd name="T1" fmla="*/ 0 h 105"/>
                      <a:gd name="T2" fmla="*/ 0 w 391"/>
                      <a:gd name="T3" fmla="*/ 0 h 105"/>
                      <a:gd name="T4" fmla="*/ 0 w 391"/>
                      <a:gd name="T5" fmla="*/ 0 h 105"/>
                      <a:gd name="T6" fmla="*/ 0 w 391"/>
                      <a:gd name="T7" fmla="*/ 0 h 105"/>
                      <a:gd name="T8" fmla="*/ 0 w 391"/>
                      <a:gd name="T9" fmla="*/ 0 h 105"/>
                      <a:gd name="T10" fmla="*/ 0 w 391"/>
                      <a:gd name="T11" fmla="*/ 0 h 105"/>
                      <a:gd name="T12" fmla="*/ 0 w 391"/>
                      <a:gd name="T13" fmla="*/ 0 h 105"/>
                      <a:gd name="T14" fmla="*/ 0 w 391"/>
                      <a:gd name="T15" fmla="*/ 0 h 105"/>
                      <a:gd name="T16" fmla="*/ 0 w 391"/>
                      <a:gd name="T17" fmla="*/ 0 h 105"/>
                      <a:gd name="T18" fmla="*/ 0 w 391"/>
                      <a:gd name="T19" fmla="*/ 0 h 105"/>
                      <a:gd name="T20" fmla="*/ 0 w 391"/>
                      <a:gd name="T21" fmla="*/ 0 h 105"/>
                      <a:gd name="T22" fmla="*/ 0 w 391"/>
                      <a:gd name="T23" fmla="*/ 0 h 10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1"/>
                      <a:gd name="T37" fmla="*/ 0 h 105"/>
                      <a:gd name="T38" fmla="*/ 391 w 391"/>
                      <a:gd name="T39" fmla="*/ 105 h 10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1" h="105">
                        <a:moveTo>
                          <a:pt x="0" y="0"/>
                        </a:moveTo>
                        <a:lnTo>
                          <a:pt x="75" y="12"/>
                        </a:lnTo>
                        <a:lnTo>
                          <a:pt x="121" y="27"/>
                        </a:lnTo>
                        <a:lnTo>
                          <a:pt x="145" y="33"/>
                        </a:lnTo>
                        <a:lnTo>
                          <a:pt x="174" y="30"/>
                        </a:lnTo>
                        <a:lnTo>
                          <a:pt x="217" y="18"/>
                        </a:lnTo>
                        <a:lnTo>
                          <a:pt x="248" y="15"/>
                        </a:lnTo>
                        <a:lnTo>
                          <a:pt x="279" y="18"/>
                        </a:lnTo>
                        <a:lnTo>
                          <a:pt x="311" y="37"/>
                        </a:lnTo>
                        <a:lnTo>
                          <a:pt x="338" y="62"/>
                        </a:lnTo>
                        <a:lnTo>
                          <a:pt x="360" y="83"/>
                        </a:lnTo>
                        <a:lnTo>
                          <a:pt x="391" y="10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53" name="Freeform 466">
                    <a:extLst>
                      <a:ext uri="{FF2B5EF4-FFF2-40B4-BE49-F238E27FC236}">
                        <a16:creationId xmlns:a16="http://schemas.microsoft.com/office/drawing/2014/main" id="{C7D8969F-9122-4FD4-9610-E9715F593188}"/>
                      </a:ext>
                    </a:extLst>
                  </p:cNvPr>
                  <p:cNvSpPr>
                    <a:spLocks/>
                  </p:cNvSpPr>
                  <p:nvPr/>
                </p:nvSpPr>
                <p:spPr bwMode="auto">
                  <a:xfrm>
                    <a:off x="1248" y="1252"/>
                    <a:ext cx="118" cy="61"/>
                  </a:xfrm>
                  <a:custGeom>
                    <a:avLst/>
                    <a:gdLst>
                      <a:gd name="T0" fmla="*/ 0 w 470"/>
                      <a:gd name="T1" fmla="*/ 0 h 244"/>
                      <a:gd name="T2" fmla="*/ 0 w 470"/>
                      <a:gd name="T3" fmla="*/ 0 h 244"/>
                      <a:gd name="T4" fmla="*/ 0 w 470"/>
                      <a:gd name="T5" fmla="*/ 0 h 244"/>
                      <a:gd name="T6" fmla="*/ 0 w 470"/>
                      <a:gd name="T7" fmla="*/ 0 h 244"/>
                      <a:gd name="T8" fmla="*/ 0 w 470"/>
                      <a:gd name="T9" fmla="*/ 0 h 244"/>
                      <a:gd name="T10" fmla="*/ 0 w 470"/>
                      <a:gd name="T11" fmla="*/ 0 h 244"/>
                      <a:gd name="T12" fmla="*/ 0 w 470"/>
                      <a:gd name="T13" fmla="*/ 0 h 244"/>
                      <a:gd name="T14" fmla="*/ 0 w 470"/>
                      <a:gd name="T15" fmla="*/ 0 h 244"/>
                      <a:gd name="T16" fmla="*/ 0 w 470"/>
                      <a:gd name="T17" fmla="*/ 0 h 244"/>
                      <a:gd name="T18" fmla="*/ 0 w 470"/>
                      <a:gd name="T19" fmla="*/ 0 h 244"/>
                      <a:gd name="T20" fmla="*/ 0 w 470"/>
                      <a:gd name="T21" fmla="*/ 0 h 244"/>
                      <a:gd name="T22" fmla="*/ 0 w 470"/>
                      <a:gd name="T23" fmla="*/ 0 h 244"/>
                      <a:gd name="T24" fmla="*/ 0 w 470"/>
                      <a:gd name="T25" fmla="*/ 0 h 244"/>
                      <a:gd name="T26" fmla="*/ 0 w 470"/>
                      <a:gd name="T27" fmla="*/ 0 h 2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70"/>
                      <a:gd name="T43" fmla="*/ 0 h 244"/>
                      <a:gd name="T44" fmla="*/ 470 w 470"/>
                      <a:gd name="T45" fmla="*/ 244 h 2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70" h="244">
                        <a:moveTo>
                          <a:pt x="0" y="6"/>
                        </a:moveTo>
                        <a:lnTo>
                          <a:pt x="43" y="0"/>
                        </a:lnTo>
                        <a:lnTo>
                          <a:pt x="69" y="4"/>
                        </a:lnTo>
                        <a:lnTo>
                          <a:pt x="95" y="20"/>
                        </a:lnTo>
                        <a:lnTo>
                          <a:pt x="129" y="50"/>
                        </a:lnTo>
                        <a:lnTo>
                          <a:pt x="185" y="56"/>
                        </a:lnTo>
                        <a:lnTo>
                          <a:pt x="228" y="68"/>
                        </a:lnTo>
                        <a:lnTo>
                          <a:pt x="272" y="105"/>
                        </a:lnTo>
                        <a:lnTo>
                          <a:pt x="303" y="142"/>
                        </a:lnTo>
                        <a:lnTo>
                          <a:pt x="340" y="166"/>
                        </a:lnTo>
                        <a:lnTo>
                          <a:pt x="396" y="185"/>
                        </a:lnTo>
                        <a:lnTo>
                          <a:pt x="433" y="200"/>
                        </a:lnTo>
                        <a:lnTo>
                          <a:pt x="458" y="220"/>
                        </a:lnTo>
                        <a:lnTo>
                          <a:pt x="470" y="24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54" name="Freeform 467">
                    <a:extLst>
                      <a:ext uri="{FF2B5EF4-FFF2-40B4-BE49-F238E27FC236}">
                        <a16:creationId xmlns:a16="http://schemas.microsoft.com/office/drawing/2014/main" id="{BEBAF441-4135-4098-91E2-1D783BC3D9B8}"/>
                      </a:ext>
                    </a:extLst>
                  </p:cNvPr>
                  <p:cNvSpPr>
                    <a:spLocks/>
                  </p:cNvSpPr>
                  <p:nvPr/>
                </p:nvSpPr>
                <p:spPr bwMode="auto">
                  <a:xfrm>
                    <a:off x="1209" y="1272"/>
                    <a:ext cx="88" cy="59"/>
                  </a:xfrm>
                  <a:custGeom>
                    <a:avLst/>
                    <a:gdLst>
                      <a:gd name="T0" fmla="*/ 0 w 352"/>
                      <a:gd name="T1" fmla="*/ 0 h 234"/>
                      <a:gd name="T2" fmla="*/ 0 w 352"/>
                      <a:gd name="T3" fmla="*/ 0 h 234"/>
                      <a:gd name="T4" fmla="*/ 0 w 352"/>
                      <a:gd name="T5" fmla="*/ 0 h 234"/>
                      <a:gd name="T6" fmla="*/ 0 w 352"/>
                      <a:gd name="T7" fmla="*/ 0 h 234"/>
                      <a:gd name="T8" fmla="*/ 0 w 352"/>
                      <a:gd name="T9" fmla="*/ 0 h 234"/>
                      <a:gd name="T10" fmla="*/ 0 w 352"/>
                      <a:gd name="T11" fmla="*/ 0 h 234"/>
                      <a:gd name="T12" fmla="*/ 0 w 352"/>
                      <a:gd name="T13" fmla="*/ 0 h 234"/>
                      <a:gd name="T14" fmla="*/ 0 w 352"/>
                      <a:gd name="T15" fmla="*/ 0 h 234"/>
                      <a:gd name="T16" fmla="*/ 0 w 352"/>
                      <a:gd name="T17" fmla="*/ 0 h 234"/>
                      <a:gd name="T18" fmla="*/ 0 w 352"/>
                      <a:gd name="T19" fmla="*/ 0 h 234"/>
                      <a:gd name="T20" fmla="*/ 0 w 352"/>
                      <a:gd name="T21" fmla="*/ 0 h 234"/>
                      <a:gd name="T22" fmla="*/ 0 w 352"/>
                      <a:gd name="T23" fmla="*/ 0 h 234"/>
                      <a:gd name="T24" fmla="*/ 0 w 352"/>
                      <a:gd name="T25" fmla="*/ 0 h 234"/>
                      <a:gd name="T26" fmla="*/ 0 w 352"/>
                      <a:gd name="T27" fmla="*/ 0 h 234"/>
                      <a:gd name="T28" fmla="*/ 0 w 352"/>
                      <a:gd name="T29" fmla="*/ 0 h 234"/>
                      <a:gd name="T30" fmla="*/ 0 w 352"/>
                      <a:gd name="T31" fmla="*/ 0 h 2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52"/>
                      <a:gd name="T49" fmla="*/ 0 h 234"/>
                      <a:gd name="T50" fmla="*/ 352 w 352"/>
                      <a:gd name="T51" fmla="*/ 234 h 2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52" h="234">
                        <a:moveTo>
                          <a:pt x="0" y="24"/>
                        </a:moveTo>
                        <a:lnTo>
                          <a:pt x="38" y="9"/>
                        </a:lnTo>
                        <a:lnTo>
                          <a:pt x="83" y="0"/>
                        </a:lnTo>
                        <a:lnTo>
                          <a:pt x="115" y="4"/>
                        </a:lnTo>
                        <a:lnTo>
                          <a:pt x="145" y="16"/>
                        </a:lnTo>
                        <a:lnTo>
                          <a:pt x="174" y="37"/>
                        </a:lnTo>
                        <a:lnTo>
                          <a:pt x="198" y="54"/>
                        </a:lnTo>
                        <a:lnTo>
                          <a:pt x="226" y="79"/>
                        </a:lnTo>
                        <a:lnTo>
                          <a:pt x="256" y="73"/>
                        </a:lnTo>
                        <a:lnTo>
                          <a:pt x="281" y="76"/>
                        </a:lnTo>
                        <a:lnTo>
                          <a:pt x="299" y="85"/>
                        </a:lnTo>
                        <a:lnTo>
                          <a:pt x="313" y="101"/>
                        </a:lnTo>
                        <a:lnTo>
                          <a:pt x="330" y="129"/>
                        </a:lnTo>
                        <a:lnTo>
                          <a:pt x="346" y="166"/>
                        </a:lnTo>
                        <a:lnTo>
                          <a:pt x="352" y="201"/>
                        </a:lnTo>
                        <a:lnTo>
                          <a:pt x="349" y="23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55" name="Freeform 468">
                    <a:extLst>
                      <a:ext uri="{FF2B5EF4-FFF2-40B4-BE49-F238E27FC236}">
                        <a16:creationId xmlns:a16="http://schemas.microsoft.com/office/drawing/2014/main" id="{4D53AF3C-D217-4B64-AC19-2553C6FFBA98}"/>
                      </a:ext>
                    </a:extLst>
                  </p:cNvPr>
                  <p:cNvSpPr>
                    <a:spLocks/>
                  </p:cNvSpPr>
                  <p:nvPr/>
                </p:nvSpPr>
                <p:spPr bwMode="auto">
                  <a:xfrm>
                    <a:off x="1251" y="1315"/>
                    <a:ext cx="18" cy="23"/>
                  </a:xfrm>
                  <a:custGeom>
                    <a:avLst/>
                    <a:gdLst>
                      <a:gd name="T0" fmla="*/ 0 w 72"/>
                      <a:gd name="T1" fmla="*/ 0 h 93"/>
                      <a:gd name="T2" fmla="*/ 0 w 72"/>
                      <a:gd name="T3" fmla="*/ 0 h 93"/>
                      <a:gd name="T4" fmla="*/ 0 w 72"/>
                      <a:gd name="T5" fmla="*/ 0 h 93"/>
                      <a:gd name="T6" fmla="*/ 0 w 72"/>
                      <a:gd name="T7" fmla="*/ 0 h 93"/>
                      <a:gd name="T8" fmla="*/ 0 w 72"/>
                      <a:gd name="T9" fmla="*/ 0 h 93"/>
                      <a:gd name="T10" fmla="*/ 0 60000 65536"/>
                      <a:gd name="T11" fmla="*/ 0 60000 65536"/>
                      <a:gd name="T12" fmla="*/ 0 60000 65536"/>
                      <a:gd name="T13" fmla="*/ 0 60000 65536"/>
                      <a:gd name="T14" fmla="*/ 0 60000 65536"/>
                      <a:gd name="T15" fmla="*/ 0 w 72"/>
                      <a:gd name="T16" fmla="*/ 0 h 93"/>
                      <a:gd name="T17" fmla="*/ 72 w 72"/>
                      <a:gd name="T18" fmla="*/ 93 h 93"/>
                    </a:gdLst>
                    <a:ahLst/>
                    <a:cxnLst>
                      <a:cxn ang="T10">
                        <a:pos x="T0" y="T1"/>
                      </a:cxn>
                      <a:cxn ang="T11">
                        <a:pos x="T2" y="T3"/>
                      </a:cxn>
                      <a:cxn ang="T12">
                        <a:pos x="T4" y="T5"/>
                      </a:cxn>
                      <a:cxn ang="T13">
                        <a:pos x="T6" y="T7"/>
                      </a:cxn>
                      <a:cxn ang="T14">
                        <a:pos x="T8" y="T9"/>
                      </a:cxn>
                    </a:cxnLst>
                    <a:rect l="T15" t="T16" r="T17" b="T18"/>
                    <a:pathLst>
                      <a:path w="72" h="93">
                        <a:moveTo>
                          <a:pt x="72" y="0"/>
                        </a:moveTo>
                        <a:lnTo>
                          <a:pt x="65" y="34"/>
                        </a:lnTo>
                        <a:lnTo>
                          <a:pt x="56" y="56"/>
                        </a:lnTo>
                        <a:lnTo>
                          <a:pt x="32" y="75"/>
                        </a:lnTo>
                        <a:lnTo>
                          <a:pt x="0" y="93"/>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56" name="Freeform 469">
                    <a:extLst>
                      <a:ext uri="{FF2B5EF4-FFF2-40B4-BE49-F238E27FC236}">
                        <a16:creationId xmlns:a16="http://schemas.microsoft.com/office/drawing/2014/main" id="{6248F108-8A7D-4FE3-9539-967612F8F171}"/>
                      </a:ext>
                    </a:extLst>
                  </p:cNvPr>
                  <p:cNvSpPr>
                    <a:spLocks/>
                  </p:cNvSpPr>
                  <p:nvPr/>
                </p:nvSpPr>
                <p:spPr bwMode="auto">
                  <a:xfrm>
                    <a:off x="1208" y="1332"/>
                    <a:ext cx="5" cy="18"/>
                  </a:xfrm>
                  <a:custGeom>
                    <a:avLst/>
                    <a:gdLst>
                      <a:gd name="T0" fmla="*/ 0 w 18"/>
                      <a:gd name="T1" fmla="*/ 0 h 74"/>
                      <a:gd name="T2" fmla="*/ 0 w 18"/>
                      <a:gd name="T3" fmla="*/ 0 h 74"/>
                      <a:gd name="T4" fmla="*/ 0 w 18"/>
                      <a:gd name="T5" fmla="*/ 0 h 74"/>
                      <a:gd name="T6" fmla="*/ 0 w 18"/>
                      <a:gd name="T7" fmla="*/ 0 h 74"/>
                      <a:gd name="T8" fmla="*/ 0 60000 65536"/>
                      <a:gd name="T9" fmla="*/ 0 60000 65536"/>
                      <a:gd name="T10" fmla="*/ 0 60000 65536"/>
                      <a:gd name="T11" fmla="*/ 0 60000 65536"/>
                      <a:gd name="T12" fmla="*/ 0 w 18"/>
                      <a:gd name="T13" fmla="*/ 0 h 74"/>
                      <a:gd name="T14" fmla="*/ 18 w 18"/>
                      <a:gd name="T15" fmla="*/ 74 h 74"/>
                    </a:gdLst>
                    <a:ahLst/>
                    <a:cxnLst>
                      <a:cxn ang="T8">
                        <a:pos x="T0" y="T1"/>
                      </a:cxn>
                      <a:cxn ang="T9">
                        <a:pos x="T2" y="T3"/>
                      </a:cxn>
                      <a:cxn ang="T10">
                        <a:pos x="T4" y="T5"/>
                      </a:cxn>
                      <a:cxn ang="T11">
                        <a:pos x="T6" y="T7"/>
                      </a:cxn>
                    </a:cxnLst>
                    <a:rect l="T12" t="T13" r="T14" b="T15"/>
                    <a:pathLst>
                      <a:path w="18" h="74">
                        <a:moveTo>
                          <a:pt x="15" y="0"/>
                        </a:moveTo>
                        <a:lnTo>
                          <a:pt x="18" y="28"/>
                        </a:lnTo>
                        <a:lnTo>
                          <a:pt x="12" y="50"/>
                        </a:lnTo>
                        <a:lnTo>
                          <a:pt x="0" y="74"/>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57" name="Freeform 470">
                    <a:extLst>
                      <a:ext uri="{FF2B5EF4-FFF2-40B4-BE49-F238E27FC236}">
                        <a16:creationId xmlns:a16="http://schemas.microsoft.com/office/drawing/2014/main" id="{E4323BF8-8A9C-4DAD-A6F3-63C7F9A943A8}"/>
                      </a:ext>
                    </a:extLst>
                  </p:cNvPr>
                  <p:cNvSpPr>
                    <a:spLocks/>
                  </p:cNvSpPr>
                  <p:nvPr/>
                </p:nvSpPr>
                <p:spPr bwMode="auto">
                  <a:xfrm>
                    <a:off x="1304" y="1278"/>
                    <a:ext cx="11" cy="14"/>
                  </a:xfrm>
                  <a:custGeom>
                    <a:avLst/>
                    <a:gdLst>
                      <a:gd name="T0" fmla="*/ 0 w 43"/>
                      <a:gd name="T1" fmla="*/ 0 h 55"/>
                      <a:gd name="T2" fmla="*/ 0 w 43"/>
                      <a:gd name="T3" fmla="*/ 0 h 55"/>
                      <a:gd name="T4" fmla="*/ 0 w 43"/>
                      <a:gd name="T5" fmla="*/ 0 h 55"/>
                      <a:gd name="T6" fmla="*/ 0 60000 65536"/>
                      <a:gd name="T7" fmla="*/ 0 60000 65536"/>
                      <a:gd name="T8" fmla="*/ 0 60000 65536"/>
                      <a:gd name="T9" fmla="*/ 0 w 43"/>
                      <a:gd name="T10" fmla="*/ 0 h 55"/>
                      <a:gd name="T11" fmla="*/ 43 w 43"/>
                      <a:gd name="T12" fmla="*/ 55 h 55"/>
                    </a:gdLst>
                    <a:ahLst/>
                    <a:cxnLst>
                      <a:cxn ang="T6">
                        <a:pos x="T0" y="T1"/>
                      </a:cxn>
                      <a:cxn ang="T7">
                        <a:pos x="T2" y="T3"/>
                      </a:cxn>
                      <a:cxn ang="T8">
                        <a:pos x="T4" y="T5"/>
                      </a:cxn>
                    </a:cxnLst>
                    <a:rect l="T9" t="T10" r="T11" b="T12"/>
                    <a:pathLst>
                      <a:path w="43" h="55">
                        <a:moveTo>
                          <a:pt x="43" y="0"/>
                        </a:moveTo>
                        <a:lnTo>
                          <a:pt x="22" y="30"/>
                        </a:lnTo>
                        <a:lnTo>
                          <a:pt x="0" y="5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35944" name="Group 471">
                  <a:extLst>
                    <a:ext uri="{FF2B5EF4-FFF2-40B4-BE49-F238E27FC236}">
                      <a16:creationId xmlns:a16="http://schemas.microsoft.com/office/drawing/2014/main" id="{13223A1D-EB10-4733-A945-BC21AE278334}"/>
                    </a:ext>
                  </a:extLst>
                </p:cNvPr>
                <p:cNvGrpSpPr>
                  <a:grpSpLocks/>
                </p:cNvGrpSpPr>
                <p:nvPr/>
              </p:nvGrpSpPr>
              <p:grpSpPr bwMode="auto">
                <a:xfrm>
                  <a:off x="1284" y="1204"/>
                  <a:ext cx="162" cy="134"/>
                  <a:chOff x="1284" y="1204"/>
                  <a:chExt cx="162" cy="134"/>
                </a:xfrm>
              </p:grpSpPr>
              <p:sp>
                <p:nvSpPr>
                  <p:cNvPr id="35945" name="Freeform 472">
                    <a:extLst>
                      <a:ext uri="{FF2B5EF4-FFF2-40B4-BE49-F238E27FC236}">
                        <a16:creationId xmlns:a16="http://schemas.microsoft.com/office/drawing/2014/main" id="{96A49B2E-B446-4C23-AC20-D48CF74D72E8}"/>
                      </a:ext>
                    </a:extLst>
                  </p:cNvPr>
                  <p:cNvSpPr>
                    <a:spLocks/>
                  </p:cNvSpPr>
                  <p:nvPr/>
                </p:nvSpPr>
                <p:spPr bwMode="auto">
                  <a:xfrm>
                    <a:off x="1383" y="1204"/>
                    <a:ext cx="52" cy="22"/>
                  </a:xfrm>
                  <a:custGeom>
                    <a:avLst/>
                    <a:gdLst>
                      <a:gd name="T0" fmla="*/ 0 w 209"/>
                      <a:gd name="T1" fmla="*/ 0 h 88"/>
                      <a:gd name="T2" fmla="*/ 0 w 209"/>
                      <a:gd name="T3" fmla="*/ 0 h 88"/>
                      <a:gd name="T4" fmla="*/ 0 w 209"/>
                      <a:gd name="T5" fmla="*/ 0 h 88"/>
                      <a:gd name="T6" fmla="*/ 0 w 209"/>
                      <a:gd name="T7" fmla="*/ 0 h 88"/>
                      <a:gd name="T8" fmla="*/ 0 w 209"/>
                      <a:gd name="T9" fmla="*/ 0 h 88"/>
                      <a:gd name="T10" fmla="*/ 0 w 209"/>
                      <a:gd name="T11" fmla="*/ 0 h 88"/>
                      <a:gd name="T12" fmla="*/ 0 w 209"/>
                      <a:gd name="T13" fmla="*/ 0 h 88"/>
                      <a:gd name="T14" fmla="*/ 0 w 209"/>
                      <a:gd name="T15" fmla="*/ 0 h 88"/>
                      <a:gd name="T16" fmla="*/ 0 w 209"/>
                      <a:gd name="T17" fmla="*/ 0 h 88"/>
                      <a:gd name="T18" fmla="*/ 0 w 209"/>
                      <a:gd name="T19" fmla="*/ 0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9"/>
                      <a:gd name="T31" fmla="*/ 0 h 88"/>
                      <a:gd name="T32" fmla="*/ 209 w 209"/>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9" h="88">
                        <a:moveTo>
                          <a:pt x="38" y="26"/>
                        </a:moveTo>
                        <a:lnTo>
                          <a:pt x="0" y="75"/>
                        </a:lnTo>
                        <a:lnTo>
                          <a:pt x="28" y="84"/>
                        </a:lnTo>
                        <a:lnTo>
                          <a:pt x="61" y="88"/>
                        </a:lnTo>
                        <a:lnTo>
                          <a:pt x="111" y="85"/>
                        </a:lnTo>
                        <a:lnTo>
                          <a:pt x="154" y="75"/>
                        </a:lnTo>
                        <a:lnTo>
                          <a:pt x="187" y="63"/>
                        </a:lnTo>
                        <a:lnTo>
                          <a:pt x="206" y="47"/>
                        </a:lnTo>
                        <a:lnTo>
                          <a:pt x="209" y="25"/>
                        </a:lnTo>
                        <a:lnTo>
                          <a:pt x="204"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46" name="Freeform 473">
                    <a:extLst>
                      <a:ext uri="{FF2B5EF4-FFF2-40B4-BE49-F238E27FC236}">
                        <a16:creationId xmlns:a16="http://schemas.microsoft.com/office/drawing/2014/main" id="{224451A5-BE41-4B4C-92ED-3E3032EA96D3}"/>
                      </a:ext>
                    </a:extLst>
                  </p:cNvPr>
                  <p:cNvSpPr>
                    <a:spLocks/>
                  </p:cNvSpPr>
                  <p:nvPr/>
                </p:nvSpPr>
                <p:spPr bwMode="auto">
                  <a:xfrm>
                    <a:off x="1392" y="1272"/>
                    <a:ext cx="28" cy="31"/>
                  </a:xfrm>
                  <a:custGeom>
                    <a:avLst/>
                    <a:gdLst>
                      <a:gd name="T0" fmla="*/ 0 w 110"/>
                      <a:gd name="T1" fmla="*/ 0 h 123"/>
                      <a:gd name="T2" fmla="*/ 0 w 110"/>
                      <a:gd name="T3" fmla="*/ 0 h 123"/>
                      <a:gd name="T4" fmla="*/ 0 w 110"/>
                      <a:gd name="T5" fmla="*/ 0 h 123"/>
                      <a:gd name="T6" fmla="*/ 0 w 110"/>
                      <a:gd name="T7" fmla="*/ 0 h 123"/>
                      <a:gd name="T8" fmla="*/ 0 w 110"/>
                      <a:gd name="T9" fmla="*/ 0 h 123"/>
                      <a:gd name="T10" fmla="*/ 0 w 110"/>
                      <a:gd name="T11" fmla="*/ 0 h 123"/>
                      <a:gd name="T12" fmla="*/ 0 w 110"/>
                      <a:gd name="T13" fmla="*/ 0 h 123"/>
                      <a:gd name="T14" fmla="*/ 0 60000 65536"/>
                      <a:gd name="T15" fmla="*/ 0 60000 65536"/>
                      <a:gd name="T16" fmla="*/ 0 60000 65536"/>
                      <a:gd name="T17" fmla="*/ 0 60000 65536"/>
                      <a:gd name="T18" fmla="*/ 0 60000 65536"/>
                      <a:gd name="T19" fmla="*/ 0 60000 65536"/>
                      <a:gd name="T20" fmla="*/ 0 60000 65536"/>
                      <a:gd name="T21" fmla="*/ 0 w 110"/>
                      <a:gd name="T22" fmla="*/ 0 h 123"/>
                      <a:gd name="T23" fmla="*/ 110 w 110"/>
                      <a:gd name="T24" fmla="*/ 123 h 1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0" h="123">
                        <a:moveTo>
                          <a:pt x="0" y="0"/>
                        </a:moveTo>
                        <a:lnTo>
                          <a:pt x="42" y="12"/>
                        </a:lnTo>
                        <a:lnTo>
                          <a:pt x="85" y="24"/>
                        </a:lnTo>
                        <a:lnTo>
                          <a:pt x="101" y="46"/>
                        </a:lnTo>
                        <a:lnTo>
                          <a:pt x="109" y="72"/>
                        </a:lnTo>
                        <a:lnTo>
                          <a:pt x="110" y="98"/>
                        </a:lnTo>
                        <a:lnTo>
                          <a:pt x="107" y="123"/>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47" name="Freeform 474">
                    <a:extLst>
                      <a:ext uri="{FF2B5EF4-FFF2-40B4-BE49-F238E27FC236}">
                        <a16:creationId xmlns:a16="http://schemas.microsoft.com/office/drawing/2014/main" id="{F602E289-437C-4413-A0E5-CF79C25C30AD}"/>
                      </a:ext>
                    </a:extLst>
                  </p:cNvPr>
                  <p:cNvSpPr>
                    <a:spLocks/>
                  </p:cNvSpPr>
                  <p:nvPr/>
                </p:nvSpPr>
                <p:spPr bwMode="auto">
                  <a:xfrm>
                    <a:off x="1372" y="1272"/>
                    <a:ext cx="40" cy="16"/>
                  </a:xfrm>
                  <a:custGeom>
                    <a:avLst/>
                    <a:gdLst>
                      <a:gd name="T0" fmla="*/ 0 w 160"/>
                      <a:gd name="T1" fmla="*/ 0 h 62"/>
                      <a:gd name="T2" fmla="*/ 0 w 160"/>
                      <a:gd name="T3" fmla="*/ 0 h 62"/>
                      <a:gd name="T4" fmla="*/ 0 w 160"/>
                      <a:gd name="T5" fmla="*/ 0 h 62"/>
                      <a:gd name="T6" fmla="*/ 0 w 160"/>
                      <a:gd name="T7" fmla="*/ 0 h 62"/>
                      <a:gd name="T8" fmla="*/ 0 w 160"/>
                      <a:gd name="T9" fmla="*/ 0 h 62"/>
                      <a:gd name="T10" fmla="*/ 0 w 160"/>
                      <a:gd name="T11" fmla="*/ 0 h 62"/>
                      <a:gd name="T12" fmla="*/ 0 w 160"/>
                      <a:gd name="T13" fmla="*/ 0 h 62"/>
                      <a:gd name="T14" fmla="*/ 0 w 160"/>
                      <a:gd name="T15" fmla="*/ 0 h 62"/>
                      <a:gd name="T16" fmla="*/ 0 w 160"/>
                      <a:gd name="T17" fmla="*/ 0 h 62"/>
                      <a:gd name="T18" fmla="*/ 0 w 160"/>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62"/>
                      <a:gd name="T32" fmla="*/ 160 w 160"/>
                      <a:gd name="T33" fmla="*/ 62 h 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62">
                        <a:moveTo>
                          <a:pt x="160" y="26"/>
                        </a:moveTo>
                        <a:lnTo>
                          <a:pt x="145" y="41"/>
                        </a:lnTo>
                        <a:lnTo>
                          <a:pt x="120" y="51"/>
                        </a:lnTo>
                        <a:lnTo>
                          <a:pt x="87" y="59"/>
                        </a:lnTo>
                        <a:lnTo>
                          <a:pt x="50" y="62"/>
                        </a:lnTo>
                        <a:lnTo>
                          <a:pt x="21" y="55"/>
                        </a:lnTo>
                        <a:lnTo>
                          <a:pt x="0" y="46"/>
                        </a:lnTo>
                        <a:lnTo>
                          <a:pt x="14" y="28"/>
                        </a:lnTo>
                        <a:lnTo>
                          <a:pt x="31" y="13"/>
                        </a:lnTo>
                        <a:lnTo>
                          <a:pt x="58" y="0"/>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48" name="Freeform 475">
                    <a:extLst>
                      <a:ext uri="{FF2B5EF4-FFF2-40B4-BE49-F238E27FC236}">
                        <a16:creationId xmlns:a16="http://schemas.microsoft.com/office/drawing/2014/main" id="{263A9503-A365-4E60-94CB-FFE7AA608332}"/>
                      </a:ext>
                    </a:extLst>
                  </p:cNvPr>
                  <p:cNvSpPr>
                    <a:spLocks/>
                  </p:cNvSpPr>
                  <p:nvPr/>
                </p:nvSpPr>
                <p:spPr bwMode="auto">
                  <a:xfrm>
                    <a:off x="1329" y="1296"/>
                    <a:ext cx="34" cy="20"/>
                  </a:xfrm>
                  <a:custGeom>
                    <a:avLst/>
                    <a:gdLst>
                      <a:gd name="T0" fmla="*/ 0 w 137"/>
                      <a:gd name="T1" fmla="*/ 0 h 77"/>
                      <a:gd name="T2" fmla="*/ 0 w 137"/>
                      <a:gd name="T3" fmla="*/ 0 h 77"/>
                      <a:gd name="T4" fmla="*/ 0 w 137"/>
                      <a:gd name="T5" fmla="*/ 0 h 77"/>
                      <a:gd name="T6" fmla="*/ 0 w 137"/>
                      <a:gd name="T7" fmla="*/ 0 h 77"/>
                      <a:gd name="T8" fmla="*/ 0 w 137"/>
                      <a:gd name="T9" fmla="*/ 0 h 77"/>
                      <a:gd name="T10" fmla="*/ 0 w 137"/>
                      <a:gd name="T11" fmla="*/ 0 h 77"/>
                      <a:gd name="T12" fmla="*/ 0 w 137"/>
                      <a:gd name="T13" fmla="*/ 0 h 77"/>
                      <a:gd name="T14" fmla="*/ 0 60000 65536"/>
                      <a:gd name="T15" fmla="*/ 0 60000 65536"/>
                      <a:gd name="T16" fmla="*/ 0 60000 65536"/>
                      <a:gd name="T17" fmla="*/ 0 60000 65536"/>
                      <a:gd name="T18" fmla="*/ 0 60000 65536"/>
                      <a:gd name="T19" fmla="*/ 0 60000 65536"/>
                      <a:gd name="T20" fmla="*/ 0 60000 65536"/>
                      <a:gd name="T21" fmla="*/ 0 w 137"/>
                      <a:gd name="T22" fmla="*/ 0 h 77"/>
                      <a:gd name="T23" fmla="*/ 137 w 137"/>
                      <a:gd name="T24" fmla="*/ 77 h 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7" h="77">
                        <a:moveTo>
                          <a:pt x="50" y="0"/>
                        </a:moveTo>
                        <a:lnTo>
                          <a:pt x="0" y="43"/>
                        </a:lnTo>
                        <a:lnTo>
                          <a:pt x="31" y="63"/>
                        </a:lnTo>
                        <a:lnTo>
                          <a:pt x="59" y="72"/>
                        </a:lnTo>
                        <a:lnTo>
                          <a:pt x="88" y="77"/>
                        </a:lnTo>
                        <a:lnTo>
                          <a:pt x="112" y="71"/>
                        </a:lnTo>
                        <a:lnTo>
                          <a:pt x="137" y="49"/>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49" name="Freeform 476">
                    <a:extLst>
                      <a:ext uri="{FF2B5EF4-FFF2-40B4-BE49-F238E27FC236}">
                        <a16:creationId xmlns:a16="http://schemas.microsoft.com/office/drawing/2014/main" id="{57A6CC38-00B0-4006-821E-80628B6B7823}"/>
                      </a:ext>
                    </a:extLst>
                  </p:cNvPr>
                  <p:cNvSpPr>
                    <a:spLocks/>
                  </p:cNvSpPr>
                  <p:nvPr/>
                </p:nvSpPr>
                <p:spPr bwMode="auto">
                  <a:xfrm>
                    <a:off x="1284" y="1312"/>
                    <a:ext cx="9" cy="26"/>
                  </a:xfrm>
                  <a:custGeom>
                    <a:avLst/>
                    <a:gdLst>
                      <a:gd name="T0" fmla="*/ 0 w 38"/>
                      <a:gd name="T1" fmla="*/ 0 h 105"/>
                      <a:gd name="T2" fmla="*/ 0 w 38"/>
                      <a:gd name="T3" fmla="*/ 0 h 105"/>
                      <a:gd name="T4" fmla="*/ 0 w 38"/>
                      <a:gd name="T5" fmla="*/ 0 h 105"/>
                      <a:gd name="T6" fmla="*/ 0 w 38"/>
                      <a:gd name="T7" fmla="*/ 0 h 105"/>
                      <a:gd name="T8" fmla="*/ 0 w 38"/>
                      <a:gd name="T9" fmla="*/ 0 h 105"/>
                      <a:gd name="T10" fmla="*/ 0 60000 65536"/>
                      <a:gd name="T11" fmla="*/ 0 60000 65536"/>
                      <a:gd name="T12" fmla="*/ 0 60000 65536"/>
                      <a:gd name="T13" fmla="*/ 0 60000 65536"/>
                      <a:gd name="T14" fmla="*/ 0 60000 65536"/>
                      <a:gd name="T15" fmla="*/ 0 w 38"/>
                      <a:gd name="T16" fmla="*/ 0 h 105"/>
                      <a:gd name="T17" fmla="*/ 38 w 38"/>
                      <a:gd name="T18" fmla="*/ 105 h 105"/>
                    </a:gdLst>
                    <a:ahLst/>
                    <a:cxnLst>
                      <a:cxn ang="T10">
                        <a:pos x="T0" y="T1"/>
                      </a:cxn>
                      <a:cxn ang="T11">
                        <a:pos x="T2" y="T3"/>
                      </a:cxn>
                      <a:cxn ang="T12">
                        <a:pos x="T4" y="T5"/>
                      </a:cxn>
                      <a:cxn ang="T13">
                        <a:pos x="T6" y="T7"/>
                      </a:cxn>
                      <a:cxn ang="T14">
                        <a:pos x="T8" y="T9"/>
                      </a:cxn>
                    </a:cxnLst>
                    <a:rect l="T15" t="T16" r="T17" b="T18"/>
                    <a:pathLst>
                      <a:path w="38" h="105">
                        <a:moveTo>
                          <a:pt x="38" y="0"/>
                        </a:moveTo>
                        <a:lnTo>
                          <a:pt x="19" y="15"/>
                        </a:lnTo>
                        <a:lnTo>
                          <a:pt x="5" y="38"/>
                        </a:lnTo>
                        <a:lnTo>
                          <a:pt x="0" y="68"/>
                        </a:lnTo>
                        <a:lnTo>
                          <a:pt x="7" y="105"/>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950" name="Freeform 477">
                    <a:extLst>
                      <a:ext uri="{FF2B5EF4-FFF2-40B4-BE49-F238E27FC236}">
                        <a16:creationId xmlns:a16="http://schemas.microsoft.com/office/drawing/2014/main" id="{E64F04FB-3527-406D-B467-DF632DAF17D5}"/>
                      </a:ext>
                    </a:extLst>
                  </p:cNvPr>
                  <p:cNvSpPr>
                    <a:spLocks/>
                  </p:cNvSpPr>
                  <p:nvPr/>
                </p:nvSpPr>
                <p:spPr bwMode="auto">
                  <a:xfrm>
                    <a:off x="1420" y="1255"/>
                    <a:ext cx="26" cy="21"/>
                  </a:xfrm>
                  <a:custGeom>
                    <a:avLst/>
                    <a:gdLst>
                      <a:gd name="T0" fmla="*/ 0 w 106"/>
                      <a:gd name="T1" fmla="*/ 0 h 83"/>
                      <a:gd name="T2" fmla="*/ 0 w 106"/>
                      <a:gd name="T3" fmla="*/ 0 h 83"/>
                      <a:gd name="T4" fmla="*/ 0 w 106"/>
                      <a:gd name="T5" fmla="*/ 0 h 83"/>
                      <a:gd name="T6" fmla="*/ 0 w 106"/>
                      <a:gd name="T7" fmla="*/ 0 h 83"/>
                      <a:gd name="T8" fmla="*/ 0 w 106"/>
                      <a:gd name="T9" fmla="*/ 0 h 83"/>
                      <a:gd name="T10" fmla="*/ 0 w 106"/>
                      <a:gd name="T11" fmla="*/ 0 h 83"/>
                      <a:gd name="T12" fmla="*/ 0 w 106"/>
                      <a:gd name="T13" fmla="*/ 0 h 83"/>
                      <a:gd name="T14" fmla="*/ 0 w 106"/>
                      <a:gd name="T15" fmla="*/ 0 h 83"/>
                      <a:gd name="T16" fmla="*/ 0 60000 65536"/>
                      <a:gd name="T17" fmla="*/ 0 60000 65536"/>
                      <a:gd name="T18" fmla="*/ 0 60000 65536"/>
                      <a:gd name="T19" fmla="*/ 0 60000 65536"/>
                      <a:gd name="T20" fmla="*/ 0 60000 65536"/>
                      <a:gd name="T21" fmla="*/ 0 60000 65536"/>
                      <a:gd name="T22" fmla="*/ 0 60000 65536"/>
                      <a:gd name="T23" fmla="*/ 0 60000 65536"/>
                      <a:gd name="T24" fmla="*/ 0 w 106"/>
                      <a:gd name="T25" fmla="*/ 0 h 83"/>
                      <a:gd name="T26" fmla="*/ 106 w 106"/>
                      <a:gd name="T27" fmla="*/ 83 h 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6" h="83">
                        <a:moveTo>
                          <a:pt x="6" y="0"/>
                        </a:moveTo>
                        <a:lnTo>
                          <a:pt x="0" y="25"/>
                        </a:lnTo>
                        <a:lnTo>
                          <a:pt x="2" y="43"/>
                        </a:lnTo>
                        <a:lnTo>
                          <a:pt x="13" y="56"/>
                        </a:lnTo>
                        <a:lnTo>
                          <a:pt x="33" y="69"/>
                        </a:lnTo>
                        <a:lnTo>
                          <a:pt x="58" y="78"/>
                        </a:lnTo>
                        <a:lnTo>
                          <a:pt x="81" y="83"/>
                        </a:lnTo>
                        <a:lnTo>
                          <a:pt x="106" y="78"/>
                        </a:lnTo>
                      </a:path>
                    </a:pathLst>
                  </a:custGeom>
                  <a:noFill/>
                  <a:ln w="31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grpSp>
      </p:grpSp>
      <p:sp>
        <p:nvSpPr>
          <p:cNvPr id="35891" name="Rectangle 478">
            <a:extLst>
              <a:ext uri="{FF2B5EF4-FFF2-40B4-BE49-F238E27FC236}">
                <a16:creationId xmlns:a16="http://schemas.microsoft.com/office/drawing/2014/main" id="{AC4F0E86-762E-42A1-80F3-9E4616115798}"/>
              </a:ext>
            </a:extLst>
          </p:cNvPr>
          <p:cNvSpPr>
            <a:spLocks noChangeArrowheads="1"/>
          </p:cNvSpPr>
          <p:nvPr/>
        </p:nvSpPr>
        <p:spPr bwMode="auto">
          <a:xfrm>
            <a:off x="6632576" y="574675"/>
            <a:ext cx="8096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892" name="Rectangle 479">
            <a:extLst>
              <a:ext uri="{FF2B5EF4-FFF2-40B4-BE49-F238E27FC236}">
                <a16:creationId xmlns:a16="http://schemas.microsoft.com/office/drawing/2014/main" id="{BF2A22A3-6B46-45EA-952E-654D5B00BD48}"/>
              </a:ext>
            </a:extLst>
          </p:cNvPr>
          <p:cNvSpPr>
            <a:spLocks noChangeArrowheads="1"/>
          </p:cNvSpPr>
          <p:nvPr/>
        </p:nvSpPr>
        <p:spPr bwMode="auto">
          <a:xfrm>
            <a:off x="6724651" y="641350"/>
            <a:ext cx="6299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Plíce</a:t>
            </a:r>
            <a:endParaRPr lang="cs-CZ" altLang="cs-CZ" sz="2400">
              <a:latin typeface="Times New Roman" panose="02020603050405020304" pitchFamily="18" charset="0"/>
            </a:endParaRPr>
          </a:p>
        </p:txBody>
      </p:sp>
      <p:sp>
        <p:nvSpPr>
          <p:cNvPr id="35893" name="Rectangle 480">
            <a:extLst>
              <a:ext uri="{FF2B5EF4-FFF2-40B4-BE49-F238E27FC236}">
                <a16:creationId xmlns:a16="http://schemas.microsoft.com/office/drawing/2014/main" id="{FBE53451-B0E7-450D-B7B6-D97345B86FBA}"/>
              </a:ext>
            </a:extLst>
          </p:cNvPr>
          <p:cNvSpPr>
            <a:spLocks noChangeArrowheads="1"/>
          </p:cNvSpPr>
          <p:nvPr/>
        </p:nvSpPr>
        <p:spPr bwMode="auto">
          <a:xfrm>
            <a:off x="3497263" y="530225"/>
            <a:ext cx="677862"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894" name="Rectangle 481">
            <a:extLst>
              <a:ext uri="{FF2B5EF4-FFF2-40B4-BE49-F238E27FC236}">
                <a16:creationId xmlns:a16="http://schemas.microsoft.com/office/drawing/2014/main" id="{7DE471F5-431A-40E9-9110-C5242FF51756}"/>
              </a:ext>
            </a:extLst>
          </p:cNvPr>
          <p:cNvSpPr>
            <a:spLocks noChangeArrowheads="1"/>
          </p:cNvSpPr>
          <p:nvPr/>
        </p:nvSpPr>
        <p:spPr bwMode="auto">
          <a:xfrm>
            <a:off x="3589339" y="596900"/>
            <a:ext cx="4969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GIT</a:t>
            </a:r>
            <a:endParaRPr lang="cs-CZ" altLang="cs-CZ" sz="2400">
              <a:latin typeface="Times New Roman" panose="02020603050405020304" pitchFamily="18" charset="0"/>
            </a:endParaRPr>
          </a:p>
        </p:txBody>
      </p:sp>
      <p:sp>
        <p:nvSpPr>
          <p:cNvPr id="35895" name="Rectangle 482">
            <a:extLst>
              <a:ext uri="{FF2B5EF4-FFF2-40B4-BE49-F238E27FC236}">
                <a16:creationId xmlns:a16="http://schemas.microsoft.com/office/drawing/2014/main" id="{9BF9F536-B044-49F3-B15A-792E3C37A4BA}"/>
              </a:ext>
            </a:extLst>
          </p:cNvPr>
          <p:cNvSpPr>
            <a:spLocks noChangeArrowheads="1"/>
          </p:cNvSpPr>
          <p:nvPr/>
        </p:nvSpPr>
        <p:spPr bwMode="auto">
          <a:xfrm>
            <a:off x="8812213" y="982664"/>
            <a:ext cx="1149350"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5896" name="Rectangle 483">
            <a:extLst>
              <a:ext uri="{FF2B5EF4-FFF2-40B4-BE49-F238E27FC236}">
                <a16:creationId xmlns:a16="http://schemas.microsoft.com/office/drawing/2014/main" id="{79844717-5AE9-44AA-8F68-2E46F31CF720}"/>
              </a:ext>
            </a:extLst>
          </p:cNvPr>
          <p:cNvSpPr>
            <a:spLocks noChangeArrowheads="1"/>
          </p:cNvSpPr>
          <p:nvPr/>
        </p:nvSpPr>
        <p:spPr bwMode="auto">
          <a:xfrm>
            <a:off x="8904289" y="1049338"/>
            <a:ext cx="9730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Ledviny</a:t>
            </a:r>
            <a:endParaRPr lang="cs-CZ" altLang="cs-CZ" sz="2400">
              <a:latin typeface="Times New Roman" panose="02020603050405020304" pitchFamily="18" charset="0"/>
            </a:endParaRPr>
          </a:p>
        </p:txBody>
      </p:sp>
      <p:grpSp>
        <p:nvGrpSpPr>
          <p:cNvPr id="35897" name="Group 484">
            <a:extLst>
              <a:ext uri="{FF2B5EF4-FFF2-40B4-BE49-F238E27FC236}">
                <a16:creationId xmlns:a16="http://schemas.microsoft.com/office/drawing/2014/main" id="{8458CD6F-35F9-41C1-843D-4A83AAE87CAE}"/>
              </a:ext>
            </a:extLst>
          </p:cNvPr>
          <p:cNvGrpSpPr>
            <a:grpSpLocks/>
          </p:cNvGrpSpPr>
          <p:nvPr/>
        </p:nvGrpSpPr>
        <p:grpSpPr bwMode="auto">
          <a:xfrm>
            <a:off x="2393951" y="1468438"/>
            <a:ext cx="525463" cy="400050"/>
            <a:chOff x="570" y="924"/>
            <a:chExt cx="331" cy="252"/>
          </a:xfrm>
        </p:grpSpPr>
        <p:sp>
          <p:nvSpPr>
            <p:cNvPr id="35937" name="Freeform 485">
              <a:extLst>
                <a:ext uri="{FF2B5EF4-FFF2-40B4-BE49-F238E27FC236}">
                  <a16:creationId xmlns:a16="http://schemas.microsoft.com/office/drawing/2014/main" id="{AA8842BE-9A11-476B-BE1F-04F5DC682EFF}"/>
                </a:ext>
              </a:extLst>
            </p:cNvPr>
            <p:cNvSpPr>
              <a:spLocks/>
            </p:cNvSpPr>
            <p:nvPr/>
          </p:nvSpPr>
          <p:spPr bwMode="auto">
            <a:xfrm>
              <a:off x="647" y="977"/>
              <a:ext cx="254" cy="199"/>
            </a:xfrm>
            <a:custGeom>
              <a:avLst/>
              <a:gdLst>
                <a:gd name="T0" fmla="*/ 240 w 254"/>
                <a:gd name="T1" fmla="*/ 199 h 199"/>
                <a:gd name="T2" fmla="*/ 254 w 254"/>
                <a:gd name="T3" fmla="*/ 180 h 199"/>
                <a:gd name="T4" fmla="*/ 14 w 254"/>
                <a:gd name="T5" fmla="*/ 0 h 199"/>
                <a:gd name="T6" fmla="*/ 0 w 254"/>
                <a:gd name="T7" fmla="*/ 19 h 199"/>
                <a:gd name="T8" fmla="*/ 240 w 254"/>
                <a:gd name="T9" fmla="*/ 199 h 199"/>
                <a:gd name="T10" fmla="*/ 0 60000 65536"/>
                <a:gd name="T11" fmla="*/ 0 60000 65536"/>
                <a:gd name="T12" fmla="*/ 0 60000 65536"/>
                <a:gd name="T13" fmla="*/ 0 60000 65536"/>
                <a:gd name="T14" fmla="*/ 0 60000 65536"/>
                <a:gd name="T15" fmla="*/ 0 w 254"/>
                <a:gd name="T16" fmla="*/ 0 h 199"/>
                <a:gd name="T17" fmla="*/ 254 w 254"/>
                <a:gd name="T18" fmla="*/ 199 h 199"/>
              </a:gdLst>
              <a:ahLst/>
              <a:cxnLst>
                <a:cxn ang="T10">
                  <a:pos x="T0" y="T1"/>
                </a:cxn>
                <a:cxn ang="T11">
                  <a:pos x="T2" y="T3"/>
                </a:cxn>
                <a:cxn ang="T12">
                  <a:pos x="T4" y="T5"/>
                </a:cxn>
                <a:cxn ang="T13">
                  <a:pos x="T6" y="T7"/>
                </a:cxn>
                <a:cxn ang="T14">
                  <a:pos x="T8" y="T9"/>
                </a:cxn>
              </a:cxnLst>
              <a:rect l="T15" t="T16" r="T17" b="T18"/>
              <a:pathLst>
                <a:path w="254" h="199">
                  <a:moveTo>
                    <a:pt x="240" y="199"/>
                  </a:moveTo>
                  <a:lnTo>
                    <a:pt x="254" y="180"/>
                  </a:lnTo>
                  <a:lnTo>
                    <a:pt x="14" y="0"/>
                  </a:lnTo>
                  <a:lnTo>
                    <a:pt x="0" y="19"/>
                  </a:lnTo>
                  <a:lnTo>
                    <a:pt x="24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8" name="Freeform 486">
              <a:extLst>
                <a:ext uri="{FF2B5EF4-FFF2-40B4-BE49-F238E27FC236}">
                  <a16:creationId xmlns:a16="http://schemas.microsoft.com/office/drawing/2014/main" id="{E3541F75-B239-4924-8F58-E7DC4D8578AE}"/>
                </a:ext>
              </a:extLst>
            </p:cNvPr>
            <p:cNvSpPr>
              <a:spLocks/>
            </p:cNvSpPr>
            <p:nvPr/>
          </p:nvSpPr>
          <p:spPr bwMode="auto">
            <a:xfrm>
              <a:off x="570" y="924"/>
              <a:ext cx="118" cy="106"/>
            </a:xfrm>
            <a:custGeom>
              <a:avLst/>
              <a:gdLst>
                <a:gd name="T0" fmla="*/ 118 w 118"/>
                <a:gd name="T1" fmla="*/ 21 h 106"/>
                <a:gd name="T2" fmla="*/ 0 w 118"/>
                <a:gd name="T3" fmla="*/ 0 h 106"/>
                <a:gd name="T4" fmla="*/ 54 w 118"/>
                <a:gd name="T5" fmla="*/ 106 h 106"/>
                <a:gd name="T6" fmla="*/ 118 w 118"/>
                <a:gd name="T7" fmla="*/ 21 h 106"/>
                <a:gd name="T8" fmla="*/ 0 60000 65536"/>
                <a:gd name="T9" fmla="*/ 0 60000 65536"/>
                <a:gd name="T10" fmla="*/ 0 60000 65536"/>
                <a:gd name="T11" fmla="*/ 0 60000 65536"/>
                <a:gd name="T12" fmla="*/ 0 w 118"/>
                <a:gd name="T13" fmla="*/ 0 h 106"/>
                <a:gd name="T14" fmla="*/ 118 w 118"/>
                <a:gd name="T15" fmla="*/ 106 h 106"/>
              </a:gdLst>
              <a:ahLst/>
              <a:cxnLst>
                <a:cxn ang="T8">
                  <a:pos x="T0" y="T1"/>
                </a:cxn>
                <a:cxn ang="T9">
                  <a:pos x="T2" y="T3"/>
                </a:cxn>
                <a:cxn ang="T10">
                  <a:pos x="T4" y="T5"/>
                </a:cxn>
                <a:cxn ang="T11">
                  <a:pos x="T6" y="T7"/>
                </a:cxn>
              </a:cxnLst>
              <a:rect l="T12" t="T13" r="T14" b="T15"/>
              <a:pathLst>
                <a:path w="118" h="106">
                  <a:moveTo>
                    <a:pt x="118" y="21"/>
                  </a:moveTo>
                  <a:lnTo>
                    <a:pt x="0" y="0"/>
                  </a:lnTo>
                  <a:lnTo>
                    <a:pt x="54" y="106"/>
                  </a:lnTo>
                  <a:lnTo>
                    <a:pt x="118"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98" name="Group 487">
            <a:extLst>
              <a:ext uri="{FF2B5EF4-FFF2-40B4-BE49-F238E27FC236}">
                <a16:creationId xmlns:a16="http://schemas.microsoft.com/office/drawing/2014/main" id="{EE5DB194-2A95-4543-8AEE-5722B8348C04}"/>
              </a:ext>
            </a:extLst>
          </p:cNvPr>
          <p:cNvGrpSpPr>
            <a:grpSpLocks/>
          </p:cNvGrpSpPr>
          <p:nvPr/>
        </p:nvGrpSpPr>
        <p:grpSpPr bwMode="auto">
          <a:xfrm>
            <a:off x="3429000" y="182563"/>
            <a:ext cx="1111250" cy="577850"/>
            <a:chOff x="1222" y="114"/>
            <a:chExt cx="700" cy="364"/>
          </a:xfrm>
        </p:grpSpPr>
        <p:sp>
          <p:nvSpPr>
            <p:cNvPr id="35935" name="Freeform 488">
              <a:extLst>
                <a:ext uri="{FF2B5EF4-FFF2-40B4-BE49-F238E27FC236}">
                  <a16:creationId xmlns:a16="http://schemas.microsoft.com/office/drawing/2014/main" id="{036D054E-1859-4C70-8AB0-674527EC5D6D}"/>
                </a:ext>
              </a:extLst>
            </p:cNvPr>
            <p:cNvSpPr>
              <a:spLocks/>
            </p:cNvSpPr>
            <p:nvPr/>
          </p:nvSpPr>
          <p:spPr bwMode="auto">
            <a:xfrm>
              <a:off x="1222" y="114"/>
              <a:ext cx="613" cy="328"/>
            </a:xfrm>
            <a:custGeom>
              <a:avLst/>
              <a:gdLst>
                <a:gd name="T0" fmla="*/ 11 w 613"/>
                <a:gd name="T1" fmla="*/ 0 h 328"/>
                <a:gd name="T2" fmla="*/ 0 w 613"/>
                <a:gd name="T3" fmla="*/ 21 h 328"/>
                <a:gd name="T4" fmla="*/ 602 w 613"/>
                <a:gd name="T5" fmla="*/ 328 h 328"/>
                <a:gd name="T6" fmla="*/ 613 w 613"/>
                <a:gd name="T7" fmla="*/ 307 h 328"/>
                <a:gd name="T8" fmla="*/ 11 w 613"/>
                <a:gd name="T9" fmla="*/ 0 h 328"/>
                <a:gd name="T10" fmla="*/ 0 60000 65536"/>
                <a:gd name="T11" fmla="*/ 0 60000 65536"/>
                <a:gd name="T12" fmla="*/ 0 60000 65536"/>
                <a:gd name="T13" fmla="*/ 0 60000 65536"/>
                <a:gd name="T14" fmla="*/ 0 60000 65536"/>
                <a:gd name="T15" fmla="*/ 0 w 613"/>
                <a:gd name="T16" fmla="*/ 0 h 328"/>
                <a:gd name="T17" fmla="*/ 613 w 613"/>
                <a:gd name="T18" fmla="*/ 328 h 328"/>
              </a:gdLst>
              <a:ahLst/>
              <a:cxnLst>
                <a:cxn ang="T10">
                  <a:pos x="T0" y="T1"/>
                </a:cxn>
                <a:cxn ang="T11">
                  <a:pos x="T2" y="T3"/>
                </a:cxn>
                <a:cxn ang="T12">
                  <a:pos x="T4" y="T5"/>
                </a:cxn>
                <a:cxn ang="T13">
                  <a:pos x="T6" y="T7"/>
                </a:cxn>
                <a:cxn ang="T14">
                  <a:pos x="T8" y="T9"/>
                </a:cxn>
              </a:cxnLst>
              <a:rect l="T15" t="T16" r="T17" b="T18"/>
              <a:pathLst>
                <a:path w="613" h="328">
                  <a:moveTo>
                    <a:pt x="11" y="0"/>
                  </a:moveTo>
                  <a:lnTo>
                    <a:pt x="0" y="21"/>
                  </a:lnTo>
                  <a:lnTo>
                    <a:pt x="602" y="328"/>
                  </a:lnTo>
                  <a:lnTo>
                    <a:pt x="613" y="307"/>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6" name="Freeform 489">
              <a:extLst>
                <a:ext uri="{FF2B5EF4-FFF2-40B4-BE49-F238E27FC236}">
                  <a16:creationId xmlns:a16="http://schemas.microsoft.com/office/drawing/2014/main" id="{30A66C9C-D06D-4415-B93C-82C4EC89D52B}"/>
                </a:ext>
              </a:extLst>
            </p:cNvPr>
            <p:cNvSpPr>
              <a:spLocks/>
            </p:cNvSpPr>
            <p:nvPr/>
          </p:nvSpPr>
          <p:spPr bwMode="auto">
            <a:xfrm>
              <a:off x="1802" y="382"/>
              <a:ext cx="120" cy="96"/>
            </a:xfrm>
            <a:custGeom>
              <a:avLst/>
              <a:gdLst>
                <a:gd name="T0" fmla="*/ 0 w 120"/>
                <a:gd name="T1" fmla="*/ 95 h 96"/>
                <a:gd name="T2" fmla="*/ 120 w 120"/>
                <a:gd name="T3" fmla="*/ 96 h 96"/>
                <a:gd name="T4" fmla="*/ 49 w 120"/>
                <a:gd name="T5" fmla="*/ 0 h 96"/>
                <a:gd name="T6" fmla="*/ 0 w 120"/>
                <a:gd name="T7" fmla="*/ 95 h 96"/>
                <a:gd name="T8" fmla="*/ 0 60000 65536"/>
                <a:gd name="T9" fmla="*/ 0 60000 65536"/>
                <a:gd name="T10" fmla="*/ 0 60000 65536"/>
                <a:gd name="T11" fmla="*/ 0 60000 65536"/>
                <a:gd name="T12" fmla="*/ 0 w 120"/>
                <a:gd name="T13" fmla="*/ 0 h 96"/>
                <a:gd name="T14" fmla="*/ 120 w 120"/>
                <a:gd name="T15" fmla="*/ 96 h 96"/>
              </a:gdLst>
              <a:ahLst/>
              <a:cxnLst>
                <a:cxn ang="T8">
                  <a:pos x="T0" y="T1"/>
                </a:cxn>
                <a:cxn ang="T9">
                  <a:pos x="T2" y="T3"/>
                </a:cxn>
                <a:cxn ang="T10">
                  <a:pos x="T4" y="T5"/>
                </a:cxn>
                <a:cxn ang="T11">
                  <a:pos x="T6" y="T7"/>
                </a:cxn>
              </a:cxnLst>
              <a:rect l="T12" t="T13" r="T14" b="T15"/>
              <a:pathLst>
                <a:path w="120" h="96">
                  <a:moveTo>
                    <a:pt x="0" y="95"/>
                  </a:moveTo>
                  <a:lnTo>
                    <a:pt x="120" y="96"/>
                  </a:lnTo>
                  <a:lnTo>
                    <a:pt x="49" y="0"/>
                  </a:lnTo>
                  <a:lnTo>
                    <a:pt x="0"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899" name="Group 490">
            <a:extLst>
              <a:ext uri="{FF2B5EF4-FFF2-40B4-BE49-F238E27FC236}">
                <a16:creationId xmlns:a16="http://schemas.microsoft.com/office/drawing/2014/main" id="{1B1CCFF6-BA4A-47F0-9A1E-17DB8FE30B13}"/>
              </a:ext>
            </a:extLst>
          </p:cNvPr>
          <p:cNvGrpSpPr>
            <a:grpSpLocks/>
          </p:cNvGrpSpPr>
          <p:nvPr/>
        </p:nvGrpSpPr>
        <p:grpSpPr bwMode="auto">
          <a:xfrm>
            <a:off x="8374064" y="161925"/>
            <a:ext cx="1235075" cy="793750"/>
            <a:chOff x="4337" y="101"/>
            <a:chExt cx="778" cy="500"/>
          </a:xfrm>
        </p:grpSpPr>
        <p:sp>
          <p:nvSpPr>
            <p:cNvPr id="35933" name="Freeform 491">
              <a:extLst>
                <a:ext uri="{FF2B5EF4-FFF2-40B4-BE49-F238E27FC236}">
                  <a16:creationId xmlns:a16="http://schemas.microsoft.com/office/drawing/2014/main" id="{CF93AF85-90BB-4CE6-991B-A234ABD0CDE9}"/>
                </a:ext>
              </a:extLst>
            </p:cNvPr>
            <p:cNvSpPr>
              <a:spLocks/>
            </p:cNvSpPr>
            <p:nvPr/>
          </p:nvSpPr>
          <p:spPr bwMode="auto">
            <a:xfrm>
              <a:off x="4337" y="146"/>
              <a:ext cx="697" cy="455"/>
            </a:xfrm>
            <a:custGeom>
              <a:avLst/>
              <a:gdLst>
                <a:gd name="T0" fmla="*/ 0 w 697"/>
                <a:gd name="T1" fmla="*/ 435 h 455"/>
                <a:gd name="T2" fmla="*/ 13 w 697"/>
                <a:gd name="T3" fmla="*/ 455 h 455"/>
                <a:gd name="T4" fmla="*/ 697 w 697"/>
                <a:gd name="T5" fmla="*/ 20 h 455"/>
                <a:gd name="T6" fmla="*/ 684 w 697"/>
                <a:gd name="T7" fmla="*/ 0 h 455"/>
                <a:gd name="T8" fmla="*/ 0 w 697"/>
                <a:gd name="T9" fmla="*/ 435 h 455"/>
                <a:gd name="T10" fmla="*/ 0 60000 65536"/>
                <a:gd name="T11" fmla="*/ 0 60000 65536"/>
                <a:gd name="T12" fmla="*/ 0 60000 65536"/>
                <a:gd name="T13" fmla="*/ 0 60000 65536"/>
                <a:gd name="T14" fmla="*/ 0 60000 65536"/>
                <a:gd name="T15" fmla="*/ 0 w 697"/>
                <a:gd name="T16" fmla="*/ 0 h 455"/>
                <a:gd name="T17" fmla="*/ 697 w 697"/>
                <a:gd name="T18" fmla="*/ 455 h 455"/>
              </a:gdLst>
              <a:ahLst/>
              <a:cxnLst>
                <a:cxn ang="T10">
                  <a:pos x="T0" y="T1"/>
                </a:cxn>
                <a:cxn ang="T11">
                  <a:pos x="T2" y="T3"/>
                </a:cxn>
                <a:cxn ang="T12">
                  <a:pos x="T4" y="T5"/>
                </a:cxn>
                <a:cxn ang="T13">
                  <a:pos x="T6" y="T7"/>
                </a:cxn>
                <a:cxn ang="T14">
                  <a:pos x="T8" y="T9"/>
                </a:cxn>
              </a:cxnLst>
              <a:rect l="T15" t="T16" r="T17" b="T18"/>
              <a:pathLst>
                <a:path w="697" h="455">
                  <a:moveTo>
                    <a:pt x="0" y="435"/>
                  </a:moveTo>
                  <a:lnTo>
                    <a:pt x="13" y="455"/>
                  </a:lnTo>
                  <a:lnTo>
                    <a:pt x="697" y="20"/>
                  </a:lnTo>
                  <a:lnTo>
                    <a:pt x="684" y="0"/>
                  </a:lnTo>
                  <a:lnTo>
                    <a:pt x="0" y="4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4" name="Freeform 492">
              <a:extLst>
                <a:ext uri="{FF2B5EF4-FFF2-40B4-BE49-F238E27FC236}">
                  <a16:creationId xmlns:a16="http://schemas.microsoft.com/office/drawing/2014/main" id="{A06A291E-A9A3-494D-A347-AF7C3655C0C5}"/>
                </a:ext>
              </a:extLst>
            </p:cNvPr>
            <p:cNvSpPr>
              <a:spLocks/>
            </p:cNvSpPr>
            <p:nvPr/>
          </p:nvSpPr>
          <p:spPr bwMode="auto">
            <a:xfrm>
              <a:off x="4996" y="101"/>
              <a:ext cx="119" cy="103"/>
            </a:xfrm>
            <a:custGeom>
              <a:avLst/>
              <a:gdLst>
                <a:gd name="T0" fmla="*/ 57 w 119"/>
                <a:gd name="T1" fmla="*/ 103 h 103"/>
                <a:gd name="T2" fmla="*/ 119 w 119"/>
                <a:gd name="T3" fmla="*/ 0 h 103"/>
                <a:gd name="T4" fmla="*/ 0 w 119"/>
                <a:gd name="T5" fmla="*/ 12 h 103"/>
                <a:gd name="T6" fmla="*/ 57 w 119"/>
                <a:gd name="T7" fmla="*/ 103 h 103"/>
                <a:gd name="T8" fmla="*/ 0 60000 65536"/>
                <a:gd name="T9" fmla="*/ 0 60000 65536"/>
                <a:gd name="T10" fmla="*/ 0 60000 65536"/>
                <a:gd name="T11" fmla="*/ 0 60000 65536"/>
                <a:gd name="T12" fmla="*/ 0 w 119"/>
                <a:gd name="T13" fmla="*/ 0 h 103"/>
                <a:gd name="T14" fmla="*/ 119 w 119"/>
                <a:gd name="T15" fmla="*/ 103 h 103"/>
              </a:gdLst>
              <a:ahLst/>
              <a:cxnLst>
                <a:cxn ang="T8">
                  <a:pos x="T0" y="T1"/>
                </a:cxn>
                <a:cxn ang="T9">
                  <a:pos x="T2" y="T3"/>
                </a:cxn>
                <a:cxn ang="T10">
                  <a:pos x="T4" y="T5"/>
                </a:cxn>
                <a:cxn ang="T11">
                  <a:pos x="T6" y="T7"/>
                </a:cxn>
              </a:cxnLst>
              <a:rect l="T12" t="T13" r="T14" b="T15"/>
              <a:pathLst>
                <a:path w="119" h="103">
                  <a:moveTo>
                    <a:pt x="57" y="103"/>
                  </a:moveTo>
                  <a:lnTo>
                    <a:pt x="119" y="0"/>
                  </a:lnTo>
                  <a:lnTo>
                    <a:pt x="0" y="12"/>
                  </a:lnTo>
                  <a:lnTo>
                    <a:pt x="57"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900" name="Group 493">
            <a:extLst>
              <a:ext uri="{FF2B5EF4-FFF2-40B4-BE49-F238E27FC236}">
                <a16:creationId xmlns:a16="http://schemas.microsoft.com/office/drawing/2014/main" id="{BD74046E-4212-4201-941B-7E2E37FBA9A9}"/>
              </a:ext>
            </a:extLst>
          </p:cNvPr>
          <p:cNvGrpSpPr>
            <a:grpSpLocks/>
          </p:cNvGrpSpPr>
          <p:nvPr/>
        </p:nvGrpSpPr>
        <p:grpSpPr bwMode="auto">
          <a:xfrm rot="10800000">
            <a:off x="6591300" y="323850"/>
            <a:ext cx="611188" cy="368300"/>
            <a:chOff x="3214" y="162"/>
            <a:chExt cx="385" cy="232"/>
          </a:xfrm>
        </p:grpSpPr>
        <p:sp>
          <p:nvSpPr>
            <p:cNvPr id="35931" name="Freeform 494">
              <a:extLst>
                <a:ext uri="{FF2B5EF4-FFF2-40B4-BE49-F238E27FC236}">
                  <a16:creationId xmlns:a16="http://schemas.microsoft.com/office/drawing/2014/main" id="{55A5FE52-AC9D-4D48-8F59-65FA73171657}"/>
                </a:ext>
              </a:extLst>
            </p:cNvPr>
            <p:cNvSpPr>
              <a:spLocks/>
            </p:cNvSpPr>
            <p:nvPr/>
          </p:nvSpPr>
          <p:spPr bwMode="auto">
            <a:xfrm>
              <a:off x="3298" y="162"/>
              <a:ext cx="301" cy="190"/>
            </a:xfrm>
            <a:custGeom>
              <a:avLst/>
              <a:gdLst>
                <a:gd name="T0" fmla="*/ 301 w 301"/>
                <a:gd name="T1" fmla="*/ 20 h 190"/>
                <a:gd name="T2" fmla="*/ 289 w 301"/>
                <a:gd name="T3" fmla="*/ 0 h 190"/>
                <a:gd name="T4" fmla="*/ 0 w 301"/>
                <a:gd name="T5" fmla="*/ 170 h 190"/>
                <a:gd name="T6" fmla="*/ 12 w 301"/>
                <a:gd name="T7" fmla="*/ 190 h 190"/>
                <a:gd name="T8" fmla="*/ 301 w 301"/>
                <a:gd name="T9" fmla="*/ 20 h 190"/>
                <a:gd name="T10" fmla="*/ 0 60000 65536"/>
                <a:gd name="T11" fmla="*/ 0 60000 65536"/>
                <a:gd name="T12" fmla="*/ 0 60000 65536"/>
                <a:gd name="T13" fmla="*/ 0 60000 65536"/>
                <a:gd name="T14" fmla="*/ 0 60000 65536"/>
                <a:gd name="T15" fmla="*/ 0 w 301"/>
                <a:gd name="T16" fmla="*/ 0 h 190"/>
                <a:gd name="T17" fmla="*/ 301 w 301"/>
                <a:gd name="T18" fmla="*/ 190 h 190"/>
              </a:gdLst>
              <a:ahLst/>
              <a:cxnLst>
                <a:cxn ang="T10">
                  <a:pos x="T0" y="T1"/>
                </a:cxn>
                <a:cxn ang="T11">
                  <a:pos x="T2" y="T3"/>
                </a:cxn>
                <a:cxn ang="T12">
                  <a:pos x="T4" y="T5"/>
                </a:cxn>
                <a:cxn ang="T13">
                  <a:pos x="T6" y="T7"/>
                </a:cxn>
                <a:cxn ang="T14">
                  <a:pos x="T8" y="T9"/>
                </a:cxn>
              </a:cxnLst>
              <a:rect l="T15" t="T16" r="T17" b="T18"/>
              <a:pathLst>
                <a:path w="301" h="190">
                  <a:moveTo>
                    <a:pt x="301" y="20"/>
                  </a:moveTo>
                  <a:lnTo>
                    <a:pt x="289" y="0"/>
                  </a:lnTo>
                  <a:lnTo>
                    <a:pt x="0" y="170"/>
                  </a:lnTo>
                  <a:lnTo>
                    <a:pt x="12" y="190"/>
                  </a:lnTo>
                  <a:lnTo>
                    <a:pt x="30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2" name="Freeform 495">
              <a:extLst>
                <a:ext uri="{FF2B5EF4-FFF2-40B4-BE49-F238E27FC236}">
                  <a16:creationId xmlns:a16="http://schemas.microsoft.com/office/drawing/2014/main" id="{CA732C42-9496-48B7-86E7-57BB7B5C651D}"/>
                </a:ext>
              </a:extLst>
            </p:cNvPr>
            <p:cNvSpPr>
              <a:spLocks/>
            </p:cNvSpPr>
            <p:nvPr/>
          </p:nvSpPr>
          <p:spPr bwMode="auto">
            <a:xfrm>
              <a:off x="3214" y="293"/>
              <a:ext cx="119" cy="101"/>
            </a:xfrm>
            <a:custGeom>
              <a:avLst/>
              <a:gdLst>
                <a:gd name="T0" fmla="*/ 65 w 119"/>
                <a:gd name="T1" fmla="*/ 0 h 101"/>
                <a:gd name="T2" fmla="*/ 0 w 119"/>
                <a:gd name="T3" fmla="*/ 101 h 101"/>
                <a:gd name="T4" fmla="*/ 119 w 119"/>
                <a:gd name="T5" fmla="*/ 93 h 101"/>
                <a:gd name="T6" fmla="*/ 65 w 119"/>
                <a:gd name="T7" fmla="*/ 0 h 101"/>
                <a:gd name="T8" fmla="*/ 0 60000 65536"/>
                <a:gd name="T9" fmla="*/ 0 60000 65536"/>
                <a:gd name="T10" fmla="*/ 0 60000 65536"/>
                <a:gd name="T11" fmla="*/ 0 60000 65536"/>
                <a:gd name="T12" fmla="*/ 0 w 119"/>
                <a:gd name="T13" fmla="*/ 0 h 101"/>
                <a:gd name="T14" fmla="*/ 119 w 119"/>
                <a:gd name="T15" fmla="*/ 101 h 101"/>
              </a:gdLst>
              <a:ahLst/>
              <a:cxnLst>
                <a:cxn ang="T8">
                  <a:pos x="T0" y="T1"/>
                </a:cxn>
                <a:cxn ang="T9">
                  <a:pos x="T2" y="T3"/>
                </a:cxn>
                <a:cxn ang="T10">
                  <a:pos x="T4" y="T5"/>
                </a:cxn>
                <a:cxn ang="T11">
                  <a:pos x="T6" y="T7"/>
                </a:cxn>
              </a:cxnLst>
              <a:rect l="T12" t="T13" r="T14" b="T15"/>
              <a:pathLst>
                <a:path w="119" h="101">
                  <a:moveTo>
                    <a:pt x="65" y="0"/>
                  </a:moveTo>
                  <a:lnTo>
                    <a:pt x="0" y="101"/>
                  </a:lnTo>
                  <a:lnTo>
                    <a:pt x="119" y="93"/>
                  </a:lnTo>
                  <a:lnTo>
                    <a:pt x="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901" name="Group 496">
            <a:extLst>
              <a:ext uri="{FF2B5EF4-FFF2-40B4-BE49-F238E27FC236}">
                <a16:creationId xmlns:a16="http://schemas.microsoft.com/office/drawing/2014/main" id="{B7A2FFED-586B-4AF1-9CE8-97C23A62245A}"/>
              </a:ext>
            </a:extLst>
          </p:cNvPr>
          <p:cNvGrpSpPr>
            <a:grpSpLocks/>
          </p:cNvGrpSpPr>
          <p:nvPr/>
        </p:nvGrpSpPr>
        <p:grpSpPr bwMode="auto">
          <a:xfrm>
            <a:off x="5000626" y="311151"/>
            <a:ext cx="720725" cy="454025"/>
            <a:chOff x="2212" y="111"/>
            <a:chExt cx="454" cy="286"/>
          </a:xfrm>
        </p:grpSpPr>
        <p:sp>
          <p:nvSpPr>
            <p:cNvPr id="35929" name="Freeform 497">
              <a:extLst>
                <a:ext uri="{FF2B5EF4-FFF2-40B4-BE49-F238E27FC236}">
                  <a16:creationId xmlns:a16="http://schemas.microsoft.com/office/drawing/2014/main" id="{A1A61CE9-A8F6-4C0A-A5B5-8A49012ABE1D}"/>
                </a:ext>
              </a:extLst>
            </p:cNvPr>
            <p:cNvSpPr>
              <a:spLocks/>
            </p:cNvSpPr>
            <p:nvPr/>
          </p:nvSpPr>
          <p:spPr bwMode="auto">
            <a:xfrm>
              <a:off x="2212" y="111"/>
              <a:ext cx="371" cy="242"/>
            </a:xfrm>
            <a:custGeom>
              <a:avLst/>
              <a:gdLst>
                <a:gd name="T0" fmla="*/ 12 w 371"/>
                <a:gd name="T1" fmla="*/ 0 h 242"/>
                <a:gd name="T2" fmla="*/ 0 w 371"/>
                <a:gd name="T3" fmla="*/ 20 h 242"/>
                <a:gd name="T4" fmla="*/ 359 w 371"/>
                <a:gd name="T5" fmla="*/ 242 h 242"/>
                <a:gd name="T6" fmla="*/ 371 w 371"/>
                <a:gd name="T7" fmla="*/ 222 h 242"/>
                <a:gd name="T8" fmla="*/ 12 w 371"/>
                <a:gd name="T9" fmla="*/ 0 h 242"/>
                <a:gd name="T10" fmla="*/ 0 60000 65536"/>
                <a:gd name="T11" fmla="*/ 0 60000 65536"/>
                <a:gd name="T12" fmla="*/ 0 60000 65536"/>
                <a:gd name="T13" fmla="*/ 0 60000 65536"/>
                <a:gd name="T14" fmla="*/ 0 60000 65536"/>
                <a:gd name="T15" fmla="*/ 0 w 371"/>
                <a:gd name="T16" fmla="*/ 0 h 242"/>
                <a:gd name="T17" fmla="*/ 371 w 371"/>
                <a:gd name="T18" fmla="*/ 242 h 242"/>
              </a:gdLst>
              <a:ahLst/>
              <a:cxnLst>
                <a:cxn ang="T10">
                  <a:pos x="T0" y="T1"/>
                </a:cxn>
                <a:cxn ang="T11">
                  <a:pos x="T2" y="T3"/>
                </a:cxn>
                <a:cxn ang="T12">
                  <a:pos x="T4" y="T5"/>
                </a:cxn>
                <a:cxn ang="T13">
                  <a:pos x="T6" y="T7"/>
                </a:cxn>
                <a:cxn ang="T14">
                  <a:pos x="T8" y="T9"/>
                </a:cxn>
              </a:cxnLst>
              <a:rect l="T15" t="T16" r="T17" b="T18"/>
              <a:pathLst>
                <a:path w="371" h="242">
                  <a:moveTo>
                    <a:pt x="12" y="0"/>
                  </a:moveTo>
                  <a:lnTo>
                    <a:pt x="0" y="20"/>
                  </a:lnTo>
                  <a:lnTo>
                    <a:pt x="359" y="242"/>
                  </a:lnTo>
                  <a:lnTo>
                    <a:pt x="371" y="22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0" name="Freeform 498">
              <a:extLst>
                <a:ext uri="{FF2B5EF4-FFF2-40B4-BE49-F238E27FC236}">
                  <a16:creationId xmlns:a16="http://schemas.microsoft.com/office/drawing/2014/main" id="{89A94CD9-929F-423D-892A-670249000599}"/>
                </a:ext>
              </a:extLst>
            </p:cNvPr>
            <p:cNvSpPr>
              <a:spLocks/>
            </p:cNvSpPr>
            <p:nvPr/>
          </p:nvSpPr>
          <p:spPr bwMode="auto">
            <a:xfrm>
              <a:off x="2547" y="296"/>
              <a:ext cx="119" cy="101"/>
            </a:xfrm>
            <a:custGeom>
              <a:avLst/>
              <a:gdLst>
                <a:gd name="T0" fmla="*/ 0 w 119"/>
                <a:gd name="T1" fmla="*/ 91 h 101"/>
                <a:gd name="T2" fmla="*/ 119 w 119"/>
                <a:gd name="T3" fmla="*/ 101 h 101"/>
                <a:gd name="T4" fmla="*/ 56 w 119"/>
                <a:gd name="T5" fmla="*/ 0 h 101"/>
                <a:gd name="T6" fmla="*/ 0 w 119"/>
                <a:gd name="T7" fmla="*/ 91 h 101"/>
                <a:gd name="T8" fmla="*/ 0 60000 65536"/>
                <a:gd name="T9" fmla="*/ 0 60000 65536"/>
                <a:gd name="T10" fmla="*/ 0 60000 65536"/>
                <a:gd name="T11" fmla="*/ 0 60000 65536"/>
                <a:gd name="T12" fmla="*/ 0 w 119"/>
                <a:gd name="T13" fmla="*/ 0 h 101"/>
                <a:gd name="T14" fmla="*/ 119 w 119"/>
                <a:gd name="T15" fmla="*/ 101 h 101"/>
              </a:gdLst>
              <a:ahLst/>
              <a:cxnLst>
                <a:cxn ang="T8">
                  <a:pos x="T0" y="T1"/>
                </a:cxn>
                <a:cxn ang="T9">
                  <a:pos x="T2" y="T3"/>
                </a:cxn>
                <a:cxn ang="T10">
                  <a:pos x="T4" y="T5"/>
                </a:cxn>
                <a:cxn ang="T11">
                  <a:pos x="T6" y="T7"/>
                </a:cxn>
              </a:cxnLst>
              <a:rect l="T12" t="T13" r="T14" b="T15"/>
              <a:pathLst>
                <a:path w="119" h="101">
                  <a:moveTo>
                    <a:pt x="0" y="91"/>
                  </a:moveTo>
                  <a:lnTo>
                    <a:pt x="119" y="101"/>
                  </a:lnTo>
                  <a:lnTo>
                    <a:pt x="56" y="0"/>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902" name="Group 499">
            <a:extLst>
              <a:ext uri="{FF2B5EF4-FFF2-40B4-BE49-F238E27FC236}">
                <a16:creationId xmlns:a16="http://schemas.microsoft.com/office/drawing/2014/main" id="{E94A7962-94EB-4E78-B908-329173ED28D9}"/>
              </a:ext>
            </a:extLst>
          </p:cNvPr>
          <p:cNvGrpSpPr>
            <a:grpSpLocks/>
          </p:cNvGrpSpPr>
          <p:nvPr/>
        </p:nvGrpSpPr>
        <p:grpSpPr bwMode="auto">
          <a:xfrm>
            <a:off x="4730751" y="1195389"/>
            <a:ext cx="873125" cy="669925"/>
            <a:chOff x="2042" y="752"/>
            <a:chExt cx="550" cy="422"/>
          </a:xfrm>
        </p:grpSpPr>
        <p:sp>
          <p:nvSpPr>
            <p:cNvPr id="35927" name="Freeform 500">
              <a:extLst>
                <a:ext uri="{FF2B5EF4-FFF2-40B4-BE49-F238E27FC236}">
                  <a16:creationId xmlns:a16="http://schemas.microsoft.com/office/drawing/2014/main" id="{0DE5ABA6-9226-4D44-9CE0-55449DF1F135}"/>
                </a:ext>
              </a:extLst>
            </p:cNvPr>
            <p:cNvSpPr>
              <a:spLocks/>
            </p:cNvSpPr>
            <p:nvPr/>
          </p:nvSpPr>
          <p:spPr bwMode="auto">
            <a:xfrm>
              <a:off x="2042" y="752"/>
              <a:ext cx="474" cy="369"/>
            </a:xfrm>
            <a:custGeom>
              <a:avLst/>
              <a:gdLst>
                <a:gd name="T0" fmla="*/ 460 w 474"/>
                <a:gd name="T1" fmla="*/ 369 h 369"/>
                <a:gd name="T2" fmla="*/ 474 w 474"/>
                <a:gd name="T3" fmla="*/ 350 h 369"/>
                <a:gd name="T4" fmla="*/ 14 w 474"/>
                <a:gd name="T5" fmla="*/ 0 h 369"/>
                <a:gd name="T6" fmla="*/ 0 w 474"/>
                <a:gd name="T7" fmla="*/ 19 h 369"/>
                <a:gd name="T8" fmla="*/ 460 w 474"/>
                <a:gd name="T9" fmla="*/ 369 h 369"/>
                <a:gd name="T10" fmla="*/ 0 60000 65536"/>
                <a:gd name="T11" fmla="*/ 0 60000 65536"/>
                <a:gd name="T12" fmla="*/ 0 60000 65536"/>
                <a:gd name="T13" fmla="*/ 0 60000 65536"/>
                <a:gd name="T14" fmla="*/ 0 60000 65536"/>
                <a:gd name="T15" fmla="*/ 0 w 474"/>
                <a:gd name="T16" fmla="*/ 0 h 369"/>
                <a:gd name="T17" fmla="*/ 474 w 474"/>
                <a:gd name="T18" fmla="*/ 369 h 369"/>
              </a:gdLst>
              <a:ahLst/>
              <a:cxnLst>
                <a:cxn ang="T10">
                  <a:pos x="T0" y="T1"/>
                </a:cxn>
                <a:cxn ang="T11">
                  <a:pos x="T2" y="T3"/>
                </a:cxn>
                <a:cxn ang="T12">
                  <a:pos x="T4" y="T5"/>
                </a:cxn>
                <a:cxn ang="T13">
                  <a:pos x="T6" y="T7"/>
                </a:cxn>
                <a:cxn ang="T14">
                  <a:pos x="T8" y="T9"/>
                </a:cxn>
              </a:cxnLst>
              <a:rect l="T15" t="T16" r="T17" b="T18"/>
              <a:pathLst>
                <a:path w="474" h="369">
                  <a:moveTo>
                    <a:pt x="460" y="369"/>
                  </a:moveTo>
                  <a:lnTo>
                    <a:pt x="474" y="350"/>
                  </a:lnTo>
                  <a:lnTo>
                    <a:pt x="14" y="0"/>
                  </a:lnTo>
                  <a:lnTo>
                    <a:pt x="0" y="19"/>
                  </a:lnTo>
                  <a:lnTo>
                    <a:pt x="460" y="3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8" name="Freeform 501">
              <a:extLst>
                <a:ext uri="{FF2B5EF4-FFF2-40B4-BE49-F238E27FC236}">
                  <a16:creationId xmlns:a16="http://schemas.microsoft.com/office/drawing/2014/main" id="{A88871E0-90A5-43E2-A7EE-D0D5C7A39CF5}"/>
                </a:ext>
              </a:extLst>
            </p:cNvPr>
            <p:cNvSpPr>
              <a:spLocks/>
            </p:cNvSpPr>
            <p:nvPr/>
          </p:nvSpPr>
          <p:spPr bwMode="auto">
            <a:xfrm>
              <a:off x="2474" y="1067"/>
              <a:ext cx="118" cy="107"/>
            </a:xfrm>
            <a:custGeom>
              <a:avLst/>
              <a:gdLst>
                <a:gd name="T0" fmla="*/ 0 w 118"/>
                <a:gd name="T1" fmla="*/ 85 h 107"/>
                <a:gd name="T2" fmla="*/ 118 w 118"/>
                <a:gd name="T3" fmla="*/ 107 h 107"/>
                <a:gd name="T4" fmla="*/ 65 w 118"/>
                <a:gd name="T5" fmla="*/ 0 h 107"/>
                <a:gd name="T6" fmla="*/ 0 w 118"/>
                <a:gd name="T7" fmla="*/ 85 h 107"/>
                <a:gd name="T8" fmla="*/ 0 60000 65536"/>
                <a:gd name="T9" fmla="*/ 0 60000 65536"/>
                <a:gd name="T10" fmla="*/ 0 60000 65536"/>
                <a:gd name="T11" fmla="*/ 0 60000 65536"/>
                <a:gd name="T12" fmla="*/ 0 w 118"/>
                <a:gd name="T13" fmla="*/ 0 h 107"/>
                <a:gd name="T14" fmla="*/ 118 w 118"/>
                <a:gd name="T15" fmla="*/ 107 h 107"/>
              </a:gdLst>
              <a:ahLst/>
              <a:cxnLst>
                <a:cxn ang="T8">
                  <a:pos x="T0" y="T1"/>
                </a:cxn>
                <a:cxn ang="T9">
                  <a:pos x="T2" y="T3"/>
                </a:cxn>
                <a:cxn ang="T10">
                  <a:pos x="T4" y="T5"/>
                </a:cxn>
                <a:cxn ang="T11">
                  <a:pos x="T6" y="T7"/>
                </a:cxn>
              </a:cxnLst>
              <a:rect l="T12" t="T13" r="T14" b="T15"/>
              <a:pathLst>
                <a:path w="118" h="107">
                  <a:moveTo>
                    <a:pt x="0" y="85"/>
                  </a:moveTo>
                  <a:lnTo>
                    <a:pt x="118" y="107"/>
                  </a:lnTo>
                  <a:lnTo>
                    <a:pt x="65" y="0"/>
                  </a:lnTo>
                  <a:lnTo>
                    <a:pt x="0"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903" name="Group 502">
            <a:extLst>
              <a:ext uri="{FF2B5EF4-FFF2-40B4-BE49-F238E27FC236}">
                <a16:creationId xmlns:a16="http://schemas.microsoft.com/office/drawing/2014/main" id="{942EBAD5-18CE-423B-BAF7-09AC3F92B24F}"/>
              </a:ext>
            </a:extLst>
          </p:cNvPr>
          <p:cNvGrpSpPr>
            <a:grpSpLocks/>
          </p:cNvGrpSpPr>
          <p:nvPr/>
        </p:nvGrpSpPr>
        <p:grpSpPr bwMode="auto">
          <a:xfrm>
            <a:off x="4652964" y="1365250"/>
            <a:ext cx="708025" cy="496888"/>
            <a:chOff x="1993" y="859"/>
            <a:chExt cx="446" cy="313"/>
          </a:xfrm>
        </p:grpSpPr>
        <p:sp>
          <p:nvSpPr>
            <p:cNvPr id="35925" name="Freeform 503">
              <a:extLst>
                <a:ext uri="{FF2B5EF4-FFF2-40B4-BE49-F238E27FC236}">
                  <a16:creationId xmlns:a16="http://schemas.microsoft.com/office/drawing/2014/main" id="{825162DD-9690-48FA-89D9-36086BC503CB}"/>
                </a:ext>
              </a:extLst>
            </p:cNvPr>
            <p:cNvSpPr>
              <a:spLocks/>
            </p:cNvSpPr>
            <p:nvPr/>
          </p:nvSpPr>
          <p:spPr bwMode="auto">
            <a:xfrm>
              <a:off x="2073" y="909"/>
              <a:ext cx="366" cy="263"/>
            </a:xfrm>
            <a:custGeom>
              <a:avLst/>
              <a:gdLst>
                <a:gd name="T0" fmla="*/ 353 w 366"/>
                <a:gd name="T1" fmla="*/ 263 h 263"/>
                <a:gd name="T2" fmla="*/ 366 w 366"/>
                <a:gd name="T3" fmla="*/ 244 h 263"/>
                <a:gd name="T4" fmla="*/ 13 w 366"/>
                <a:gd name="T5" fmla="*/ 0 h 263"/>
                <a:gd name="T6" fmla="*/ 0 w 366"/>
                <a:gd name="T7" fmla="*/ 19 h 263"/>
                <a:gd name="T8" fmla="*/ 353 w 366"/>
                <a:gd name="T9" fmla="*/ 263 h 263"/>
                <a:gd name="T10" fmla="*/ 0 60000 65536"/>
                <a:gd name="T11" fmla="*/ 0 60000 65536"/>
                <a:gd name="T12" fmla="*/ 0 60000 65536"/>
                <a:gd name="T13" fmla="*/ 0 60000 65536"/>
                <a:gd name="T14" fmla="*/ 0 60000 65536"/>
                <a:gd name="T15" fmla="*/ 0 w 366"/>
                <a:gd name="T16" fmla="*/ 0 h 263"/>
                <a:gd name="T17" fmla="*/ 366 w 366"/>
                <a:gd name="T18" fmla="*/ 263 h 263"/>
              </a:gdLst>
              <a:ahLst/>
              <a:cxnLst>
                <a:cxn ang="T10">
                  <a:pos x="T0" y="T1"/>
                </a:cxn>
                <a:cxn ang="T11">
                  <a:pos x="T2" y="T3"/>
                </a:cxn>
                <a:cxn ang="T12">
                  <a:pos x="T4" y="T5"/>
                </a:cxn>
                <a:cxn ang="T13">
                  <a:pos x="T6" y="T7"/>
                </a:cxn>
                <a:cxn ang="T14">
                  <a:pos x="T8" y="T9"/>
                </a:cxn>
              </a:cxnLst>
              <a:rect l="T15" t="T16" r="T17" b="T18"/>
              <a:pathLst>
                <a:path w="366" h="263">
                  <a:moveTo>
                    <a:pt x="353" y="263"/>
                  </a:moveTo>
                  <a:lnTo>
                    <a:pt x="366" y="244"/>
                  </a:lnTo>
                  <a:lnTo>
                    <a:pt x="13" y="0"/>
                  </a:lnTo>
                  <a:lnTo>
                    <a:pt x="0" y="19"/>
                  </a:lnTo>
                  <a:lnTo>
                    <a:pt x="353" y="2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6" name="Freeform 504">
              <a:extLst>
                <a:ext uri="{FF2B5EF4-FFF2-40B4-BE49-F238E27FC236}">
                  <a16:creationId xmlns:a16="http://schemas.microsoft.com/office/drawing/2014/main" id="{EEF2BB47-20EF-4DC3-B13C-D64AB40F86B8}"/>
                </a:ext>
              </a:extLst>
            </p:cNvPr>
            <p:cNvSpPr>
              <a:spLocks/>
            </p:cNvSpPr>
            <p:nvPr/>
          </p:nvSpPr>
          <p:spPr bwMode="auto">
            <a:xfrm>
              <a:off x="1993" y="859"/>
              <a:ext cx="119" cy="105"/>
            </a:xfrm>
            <a:custGeom>
              <a:avLst/>
              <a:gdLst>
                <a:gd name="T0" fmla="*/ 119 w 119"/>
                <a:gd name="T1" fmla="*/ 17 h 105"/>
                <a:gd name="T2" fmla="*/ 0 w 119"/>
                <a:gd name="T3" fmla="*/ 0 h 105"/>
                <a:gd name="T4" fmla="*/ 58 w 119"/>
                <a:gd name="T5" fmla="*/ 105 h 105"/>
                <a:gd name="T6" fmla="*/ 119 w 119"/>
                <a:gd name="T7" fmla="*/ 17 h 105"/>
                <a:gd name="T8" fmla="*/ 0 60000 65536"/>
                <a:gd name="T9" fmla="*/ 0 60000 65536"/>
                <a:gd name="T10" fmla="*/ 0 60000 65536"/>
                <a:gd name="T11" fmla="*/ 0 60000 65536"/>
                <a:gd name="T12" fmla="*/ 0 w 119"/>
                <a:gd name="T13" fmla="*/ 0 h 105"/>
                <a:gd name="T14" fmla="*/ 119 w 119"/>
                <a:gd name="T15" fmla="*/ 105 h 105"/>
              </a:gdLst>
              <a:ahLst/>
              <a:cxnLst>
                <a:cxn ang="T8">
                  <a:pos x="T0" y="T1"/>
                </a:cxn>
                <a:cxn ang="T9">
                  <a:pos x="T2" y="T3"/>
                </a:cxn>
                <a:cxn ang="T10">
                  <a:pos x="T4" y="T5"/>
                </a:cxn>
                <a:cxn ang="T11">
                  <a:pos x="T6" y="T7"/>
                </a:cxn>
              </a:cxnLst>
              <a:rect l="T12" t="T13" r="T14" b="T15"/>
              <a:pathLst>
                <a:path w="119" h="105">
                  <a:moveTo>
                    <a:pt x="119" y="17"/>
                  </a:moveTo>
                  <a:lnTo>
                    <a:pt x="0" y="0"/>
                  </a:lnTo>
                  <a:lnTo>
                    <a:pt x="58" y="105"/>
                  </a:lnTo>
                  <a:lnTo>
                    <a:pt x="11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904" name="Group 505">
            <a:extLst>
              <a:ext uri="{FF2B5EF4-FFF2-40B4-BE49-F238E27FC236}">
                <a16:creationId xmlns:a16="http://schemas.microsoft.com/office/drawing/2014/main" id="{03E212CB-DCFC-4E2B-9479-2004E0C6D8BC}"/>
              </a:ext>
            </a:extLst>
          </p:cNvPr>
          <p:cNvGrpSpPr>
            <a:grpSpLocks/>
          </p:cNvGrpSpPr>
          <p:nvPr/>
        </p:nvGrpSpPr>
        <p:grpSpPr bwMode="auto">
          <a:xfrm>
            <a:off x="6715126" y="981075"/>
            <a:ext cx="1185863" cy="890588"/>
            <a:chOff x="3292" y="617"/>
            <a:chExt cx="747" cy="561"/>
          </a:xfrm>
        </p:grpSpPr>
        <p:sp>
          <p:nvSpPr>
            <p:cNvPr id="35923" name="Freeform 506">
              <a:extLst>
                <a:ext uri="{FF2B5EF4-FFF2-40B4-BE49-F238E27FC236}">
                  <a16:creationId xmlns:a16="http://schemas.microsoft.com/office/drawing/2014/main" id="{2B7D5936-BD23-4403-9D36-7A57ADEE8060}"/>
                </a:ext>
              </a:extLst>
            </p:cNvPr>
            <p:cNvSpPr>
              <a:spLocks/>
            </p:cNvSpPr>
            <p:nvPr/>
          </p:nvSpPr>
          <p:spPr bwMode="auto">
            <a:xfrm>
              <a:off x="3292" y="670"/>
              <a:ext cx="670" cy="508"/>
            </a:xfrm>
            <a:custGeom>
              <a:avLst/>
              <a:gdLst>
                <a:gd name="T0" fmla="*/ 0 w 670"/>
                <a:gd name="T1" fmla="*/ 489 h 508"/>
                <a:gd name="T2" fmla="*/ 14 w 670"/>
                <a:gd name="T3" fmla="*/ 508 h 508"/>
                <a:gd name="T4" fmla="*/ 670 w 670"/>
                <a:gd name="T5" fmla="*/ 19 h 508"/>
                <a:gd name="T6" fmla="*/ 656 w 670"/>
                <a:gd name="T7" fmla="*/ 0 h 508"/>
                <a:gd name="T8" fmla="*/ 0 w 670"/>
                <a:gd name="T9" fmla="*/ 489 h 508"/>
                <a:gd name="T10" fmla="*/ 0 60000 65536"/>
                <a:gd name="T11" fmla="*/ 0 60000 65536"/>
                <a:gd name="T12" fmla="*/ 0 60000 65536"/>
                <a:gd name="T13" fmla="*/ 0 60000 65536"/>
                <a:gd name="T14" fmla="*/ 0 60000 65536"/>
                <a:gd name="T15" fmla="*/ 0 w 670"/>
                <a:gd name="T16" fmla="*/ 0 h 508"/>
                <a:gd name="T17" fmla="*/ 670 w 670"/>
                <a:gd name="T18" fmla="*/ 508 h 508"/>
              </a:gdLst>
              <a:ahLst/>
              <a:cxnLst>
                <a:cxn ang="T10">
                  <a:pos x="T0" y="T1"/>
                </a:cxn>
                <a:cxn ang="T11">
                  <a:pos x="T2" y="T3"/>
                </a:cxn>
                <a:cxn ang="T12">
                  <a:pos x="T4" y="T5"/>
                </a:cxn>
                <a:cxn ang="T13">
                  <a:pos x="T6" y="T7"/>
                </a:cxn>
                <a:cxn ang="T14">
                  <a:pos x="T8" y="T9"/>
                </a:cxn>
              </a:cxnLst>
              <a:rect l="T15" t="T16" r="T17" b="T18"/>
              <a:pathLst>
                <a:path w="670" h="508">
                  <a:moveTo>
                    <a:pt x="0" y="489"/>
                  </a:moveTo>
                  <a:lnTo>
                    <a:pt x="14" y="508"/>
                  </a:lnTo>
                  <a:lnTo>
                    <a:pt x="670" y="19"/>
                  </a:lnTo>
                  <a:lnTo>
                    <a:pt x="656" y="0"/>
                  </a:lnTo>
                  <a:lnTo>
                    <a:pt x="0" y="4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4" name="Freeform 507">
              <a:extLst>
                <a:ext uri="{FF2B5EF4-FFF2-40B4-BE49-F238E27FC236}">
                  <a16:creationId xmlns:a16="http://schemas.microsoft.com/office/drawing/2014/main" id="{73BB3A18-B64D-43A7-B808-7794A3A9A3C3}"/>
                </a:ext>
              </a:extLst>
            </p:cNvPr>
            <p:cNvSpPr>
              <a:spLocks/>
            </p:cNvSpPr>
            <p:nvPr/>
          </p:nvSpPr>
          <p:spPr bwMode="auto">
            <a:xfrm>
              <a:off x="3922" y="617"/>
              <a:ext cx="117" cy="107"/>
            </a:xfrm>
            <a:custGeom>
              <a:avLst/>
              <a:gdLst>
                <a:gd name="T0" fmla="*/ 63 w 117"/>
                <a:gd name="T1" fmla="*/ 107 h 107"/>
                <a:gd name="T2" fmla="*/ 117 w 117"/>
                <a:gd name="T3" fmla="*/ 0 h 107"/>
                <a:gd name="T4" fmla="*/ 0 w 117"/>
                <a:gd name="T5" fmla="*/ 21 h 107"/>
                <a:gd name="T6" fmla="*/ 63 w 117"/>
                <a:gd name="T7" fmla="*/ 107 h 107"/>
                <a:gd name="T8" fmla="*/ 0 60000 65536"/>
                <a:gd name="T9" fmla="*/ 0 60000 65536"/>
                <a:gd name="T10" fmla="*/ 0 60000 65536"/>
                <a:gd name="T11" fmla="*/ 0 60000 65536"/>
                <a:gd name="T12" fmla="*/ 0 w 117"/>
                <a:gd name="T13" fmla="*/ 0 h 107"/>
                <a:gd name="T14" fmla="*/ 117 w 117"/>
                <a:gd name="T15" fmla="*/ 107 h 107"/>
              </a:gdLst>
              <a:ahLst/>
              <a:cxnLst>
                <a:cxn ang="T8">
                  <a:pos x="T0" y="T1"/>
                </a:cxn>
                <a:cxn ang="T9">
                  <a:pos x="T2" y="T3"/>
                </a:cxn>
                <a:cxn ang="T10">
                  <a:pos x="T4" y="T5"/>
                </a:cxn>
                <a:cxn ang="T11">
                  <a:pos x="T6" y="T7"/>
                </a:cxn>
              </a:cxnLst>
              <a:rect l="T12" t="T13" r="T14" b="T15"/>
              <a:pathLst>
                <a:path w="117" h="107">
                  <a:moveTo>
                    <a:pt x="63" y="107"/>
                  </a:moveTo>
                  <a:lnTo>
                    <a:pt x="117" y="0"/>
                  </a:lnTo>
                  <a:lnTo>
                    <a:pt x="0" y="21"/>
                  </a:lnTo>
                  <a:lnTo>
                    <a:pt x="63"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905" name="Group 508">
            <a:extLst>
              <a:ext uri="{FF2B5EF4-FFF2-40B4-BE49-F238E27FC236}">
                <a16:creationId xmlns:a16="http://schemas.microsoft.com/office/drawing/2014/main" id="{7ABEA03D-817D-45CC-94DC-80A2C563E015}"/>
              </a:ext>
            </a:extLst>
          </p:cNvPr>
          <p:cNvGrpSpPr>
            <a:grpSpLocks/>
          </p:cNvGrpSpPr>
          <p:nvPr/>
        </p:nvGrpSpPr>
        <p:grpSpPr bwMode="auto">
          <a:xfrm>
            <a:off x="6985001" y="1198563"/>
            <a:ext cx="904875" cy="660400"/>
            <a:chOff x="3477" y="754"/>
            <a:chExt cx="555" cy="416"/>
          </a:xfrm>
        </p:grpSpPr>
        <p:sp>
          <p:nvSpPr>
            <p:cNvPr id="35921" name="Freeform 509">
              <a:extLst>
                <a:ext uri="{FF2B5EF4-FFF2-40B4-BE49-F238E27FC236}">
                  <a16:creationId xmlns:a16="http://schemas.microsoft.com/office/drawing/2014/main" id="{C059594D-D6A1-4BC7-B55B-A31DC5ED0029}"/>
                </a:ext>
              </a:extLst>
            </p:cNvPr>
            <p:cNvSpPr>
              <a:spLocks/>
            </p:cNvSpPr>
            <p:nvPr/>
          </p:nvSpPr>
          <p:spPr bwMode="auto">
            <a:xfrm>
              <a:off x="3554" y="754"/>
              <a:ext cx="478" cy="364"/>
            </a:xfrm>
            <a:custGeom>
              <a:avLst/>
              <a:gdLst>
                <a:gd name="T0" fmla="*/ 0 w 478"/>
                <a:gd name="T1" fmla="*/ 345 h 364"/>
                <a:gd name="T2" fmla="*/ 14 w 478"/>
                <a:gd name="T3" fmla="*/ 364 h 364"/>
                <a:gd name="T4" fmla="*/ 478 w 478"/>
                <a:gd name="T5" fmla="*/ 19 h 364"/>
                <a:gd name="T6" fmla="*/ 464 w 478"/>
                <a:gd name="T7" fmla="*/ 0 h 364"/>
                <a:gd name="T8" fmla="*/ 0 w 478"/>
                <a:gd name="T9" fmla="*/ 345 h 364"/>
                <a:gd name="T10" fmla="*/ 0 60000 65536"/>
                <a:gd name="T11" fmla="*/ 0 60000 65536"/>
                <a:gd name="T12" fmla="*/ 0 60000 65536"/>
                <a:gd name="T13" fmla="*/ 0 60000 65536"/>
                <a:gd name="T14" fmla="*/ 0 60000 65536"/>
                <a:gd name="T15" fmla="*/ 0 w 478"/>
                <a:gd name="T16" fmla="*/ 0 h 364"/>
                <a:gd name="T17" fmla="*/ 478 w 478"/>
                <a:gd name="T18" fmla="*/ 364 h 364"/>
              </a:gdLst>
              <a:ahLst/>
              <a:cxnLst>
                <a:cxn ang="T10">
                  <a:pos x="T0" y="T1"/>
                </a:cxn>
                <a:cxn ang="T11">
                  <a:pos x="T2" y="T3"/>
                </a:cxn>
                <a:cxn ang="T12">
                  <a:pos x="T4" y="T5"/>
                </a:cxn>
                <a:cxn ang="T13">
                  <a:pos x="T6" y="T7"/>
                </a:cxn>
                <a:cxn ang="T14">
                  <a:pos x="T8" y="T9"/>
                </a:cxn>
              </a:cxnLst>
              <a:rect l="T15" t="T16" r="T17" b="T18"/>
              <a:pathLst>
                <a:path w="478" h="364">
                  <a:moveTo>
                    <a:pt x="0" y="345"/>
                  </a:moveTo>
                  <a:lnTo>
                    <a:pt x="14" y="364"/>
                  </a:lnTo>
                  <a:lnTo>
                    <a:pt x="478" y="19"/>
                  </a:lnTo>
                  <a:lnTo>
                    <a:pt x="464" y="0"/>
                  </a:lnTo>
                  <a:lnTo>
                    <a:pt x="0" y="3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2" name="Freeform 510">
              <a:extLst>
                <a:ext uri="{FF2B5EF4-FFF2-40B4-BE49-F238E27FC236}">
                  <a16:creationId xmlns:a16="http://schemas.microsoft.com/office/drawing/2014/main" id="{597C5F14-8721-49CF-9B63-4ECB65DB024C}"/>
                </a:ext>
              </a:extLst>
            </p:cNvPr>
            <p:cNvSpPr>
              <a:spLocks/>
            </p:cNvSpPr>
            <p:nvPr/>
          </p:nvSpPr>
          <p:spPr bwMode="auto">
            <a:xfrm>
              <a:off x="3477" y="1063"/>
              <a:ext cx="117" cy="107"/>
            </a:xfrm>
            <a:custGeom>
              <a:avLst/>
              <a:gdLst>
                <a:gd name="T0" fmla="*/ 54 w 117"/>
                <a:gd name="T1" fmla="*/ 0 h 107"/>
                <a:gd name="T2" fmla="*/ 0 w 117"/>
                <a:gd name="T3" fmla="*/ 107 h 107"/>
                <a:gd name="T4" fmla="*/ 117 w 117"/>
                <a:gd name="T5" fmla="*/ 86 h 107"/>
                <a:gd name="T6" fmla="*/ 54 w 117"/>
                <a:gd name="T7" fmla="*/ 0 h 107"/>
                <a:gd name="T8" fmla="*/ 0 60000 65536"/>
                <a:gd name="T9" fmla="*/ 0 60000 65536"/>
                <a:gd name="T10" fmla="*/ 0 60000 65536"/>
                <a:gd name="T11" fmla="*/ 0 60000 65536"/>
                <a:gd name="T12" fmla="*/ 0 w 117"/>
                <a:gd name="T13" fmla="*/ 0 h 107"/>
                <a:gd name="T14" fmla="*/ 117 w 117"/>
                <a:gd name="T15" fmla="*/ 107 h 107"/>
              </a:gdLst>
              <a:ahLst/>
              <a:cxnLst>
                <a:cxn ang="T8">
                  <a:pos x="T0" y="T1"/>
                </a:cxn>
                <a:cxn ang="T9">
                  <a:pos x="T2" y="T3"/>
                </a:cxn>
                <a:cxn ang="T10">
                  <a:pos x="T4" y="T5"/>
                </a:cxn>
                <a:cxn ang="T11">
                  <a:pos x="T6" y="T7"/>
                </a:cxn>
              </a:cxnLst>
              <a:rect l="T12" t="T13" r="T14" b="T15"/>
              <a:pathLst>
                <a:path w="117" h="107">
                  <a:moveTo>
                    <a:pt x="54" y="0"/>
                  </a:moveTo>
                  <a:lnTo>
                    <a:pt x="0" y="107"/>
                  </a:lnTo>
                  <a:lnTo>
                    <a:pt x="117" y="86"/>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906" name="Group 511">
            <a:extLst>
              <a:ext uri="{FF2B5EF4-FFF2-40B4-BE49-F238E27FC236}">
                <a16:creationId xmlns:a16="http://schemas.microsoft.com/office/drawing/2014/main" id="{7AF26D82-FA8C-4430-A129-8E9C6515CBB8}"/>
              </a:ext>
            </a:extLst>
          </p:cNvPr>
          <p:cNvGrpSpPr>
            <a:grpSpLocks/>
          </p:cNvGrpSpPr>
          <p:nvPr/>
        </p:nvGrpSpPr>
        <p:grpSpPr bwMode="auto">
          <a:xfrm>
            <a:off x="3303589" y="1892301"/>
            <a:ext cx="1990725" cy="169863"/>
            <a:chOff x="1143" y="1191"/>
            <a:chExt cx="1254" cy="107"/>
          </a:xfrm>
        </p:grpSpPr>
        <p:sp>
          <p:nvSpPr>
            <p:cNvPr id="35919" name="Freeform 512">
              <a:extLst>
                <a:ext uri="{FF2B5EF4-FFF2-40B4-BE49-F238E27FC236}">
                  <a16:creationId xmlns:a16="http://schemas.microsoft.com/office/drawing/2014/main" id="{0897C41F-2EA4-4404-97C3-D4A7EBB1FC30}"/>
                </a:ext>
              </a:extLst>
            </p:cNvPr>
            <p:cNvSpPr>
              <a:spLocks/>
            </p:cNvSpPr>
            <p:nvPr/>
          </p:nvSpPr>
          <p:spPr bwMode="auto">
            <a:xfrm>
              <a:off x="1248" y="1228"/>
              <a:ext cx="1149" cy="29"/>
            </a:xfrm>
            <a:custGeom>
              <a:avLst/>
              <a:gdLst>
                <a:gd name="T0" fmla="*/ 1149 w 1149"/>
                <a:gd name="T1" fmla="*/ 24 h 29"/>
                <a:gd name="T2" fmla="*/ 1149 w 1149"/>
                <a:gd name="T3" fmla="*/ 0 h 29"/>
                <a:gd name="T4" fmla="*/ 0 w 1149"/>
                <a:gd name="T5" fmla="*/ 5 h 29"/>
                <a:gd name="T6" fmla="*/ 0 w 1149"/>
                <a:gd name="T7" fmla="*/ 29 h 29"/>
                <a:gd name="T8" fmla="*/ 1149 w 1149"/>
                <a:gd name="T9" fmla="*/ 24 h 29"/>
                <a:gd name="T10" fmla="*/ 0 60000 65536"/>
                <a:gd name="T11" fmla="*/ 0 60000 65536"/>
                <a:gd name="T12" fmla="*/ 0 60000 65536"/>
                <a:gd name="T13" fmla="*/ 0 60000 65536"/>
                <a:gd name="T14" fmla="*/ 0 60000 65536"/>
                <a:gd name="T15" fmla="*/ 0 w 1149"/>
                <a:gd name="T16" fmla="*/ 0 h 29"/>
                <a:gd name="T17" fmla="*/ 1149 w 1149"/>
                <a:gd name="T18" fmla="*/ 29 h 29"/>
              </a:gdLst>
              <a:ahLst/>
              <a:cxnLst>
                <a:cxn ang="T10">
                  <a:pos x="T0" y="T1"/>
                </a:cxn>
                <a:cxn ang="T11">
                  <a:pos x="T2" y="T3"/>
                </a:cxn>
                <a:cxn ang="T12">
                  <a:pos x="T4" y="T5"/>
                </a:cxn>
                <a:cxn ang="T13">
                  <a:pos x="T6" y="T7"/>
                </a:cxn>
                <a:cxn ang="T14">
                  <a:pos x="T8" y="T9"/>
                </a:cxn>
              </a:cxnLst>
              <a:rect l="T15" t="T16" r="T17" b="T18"/>
              <a:pathLst>
                <a:path w="1149" h="29">
                  <a:moveTo>
                    <a:pt x="1149" y="24"/>
                  </a:moveTo>
                  <a:lnTo>
                    <a:pt x="1149" y="0"/>
                  </a:lnTo>
                  <a:lnTo>
                    <a:pt x="0" y="5"/>
                  </a:lnTo>
                  <a:lnTo>
                    <a:pt x="0" y="29"/>
                  </a:lnTo>
                  <a:lnTo>
                    <a:pt x="1149"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0" name="Freeform 513">
              <a:extLst>
                <a:ext uri="{FF2B5EF4-FFF2-40B4-BE49-F238E27FC236}">
                  <a16:creationId xmlns:a16="http://schemas.microsoft.com/office/drawing/2014/main" id="{1BE981C0-6474-4E39-A5AF-F515C0D2D3D4}"/>
                </a:ext>
              </a:extLst>
            </p:cNvPr>
            <p:cNvSpPr>
              <a:spLocks/>
            </p:cNvSpPr>
            <p:nvPr/>
          </p:nvSpPr>
          <p:spPr bwMode="auto">
            <a:xfrm>
              <a:off x="1143" y="1191"/>
              <a:ext cx="107" cy="107"/>
            </a:xfrm>
            <a:custGeom>
              <a:avLst/>
              <a:gdLst>
                <a:gd name="T0" fmla="*/ 107 w 107"/>
                <a:gd name="T1" fmla="*/ 0 h 107"/>
                <a:gd name="T2" fmla="*/ 0 w 107"/>
                <a:gd name="T3" fmla="*/ 54 h 107"/>
                <a:gd name="T4" fmla="*/ 107 w 107"/>
                <a:gd name="T5" fmla="*/ 107 h 107"/>
                <a:gd name="T6" fmla="*/ 107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0"/>
                  </a:moveTo>
                  <a:lnTo>
                    <a:pt x="0" y="54"/>
                  </a:lnTo>
                  <a:lnTo>
                    <a:pt x="107" y="107"/>
                  </a:lnTo>
                  <a:lnTo>
                    <a:pt x="1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907" name="Group 514">
            <a:extLst>
              <a:ext uri="{FF2B5EF4-FFF2-40B4-BE49-F238E27FC236}">
                <a16:creationId xmlns:a16="http://schemas.microsoft.com/office/drawing/2014/main" id="{98FF6869-7FAE-4DAF-A7DE-7559CF847DDB}"/>
              </a:ext>
            </a:extLst>
          </p:cNvPr>
          <p:cNvGrpSpPr>
            <a:grpSpLocks/>
          </p:cNvGrpSpPr>
          <p:nvPr/>
        </p:nvGrpSpPr>
        <p:grpSpPr bwMode="auto">
          <a:xfrm>
            <a:off x="2005013" y="115889"/>
            <a:ext cx="8153400" cy="1755775"/>
            <a:chOff x="325" y="72"/>
            <a:chExt cx="5136" cy="1106"/>
          </a:xfrm>
        </p:grpSpPr>
        <p:sp>
          <p:nvSpPr>
            <p:cNvPr id="35917" name="Freeform 515">
              <a:extLst>
                <a:ext uri="{FF2B5EF4-FFF2-40B4-BE49-F238E27FC236}">
                  <a16:creationId xmlns:a16="http://schemas.microsoft.com/office/drawing/2014/main" id="{6A236526-FB6C-45F3-B9AE-24CB243E6100}"/>
                </a:ext>
              </a:extLst>
            </p:cNvPr>
            <p:cNvSpPr>
              <a:spLocks/>
            </p:cNvSpPr>
            <p:nvPr/>
          </p:nvSpPr>
          <p:spPr bwMode="auto">
            <a:xfrm>
              <a:off x="325" y="72"/>
              <a:ext cx="188" cy="1106"/>
            </a:xfrm>
            <a:custGeom>
              <a:avLst/>
              <a:gdLst>
                <a:gd name="T0" fmla="*/ 188 w 188"/>
                <a:gd name="T1" fmla="*/ 0 h 1106"/>
                <a:gd name="T2" fmla="*/ 167 w 188"/>
                <a:gd name="T3" fmla="*/ 2 h 1106"/>
                <a:gd name="T4" fmla="*/ 135 w 188"/>
                <a:gd name="T5" fmla="*/ 16 h 1106"/>
                <a:gd name="T6" fmla="*/ 119 w 188"/>
                <a:gd name="T7" fmla="*/ 28 h 1106"/>
                <a:gd name="T8" fmla="*/ 100 w 188"/>
                <a:gd name="T9" fmla="*/ 57 h 1106"/>
                <a:gd name="T10" fmla="*/ 93 w 188"/>
                <a:gd name="T11" fmla="*/ 79 h 1106"/>
                <a:gd name="T12" fmla="*/ 91 w 188"/>
                <a:gd name="T13" fmla="*/ 462 h 1106"/>
                <a:gd name="T14" fmla="*/ 84 w 188"/>
                <a:gd name="T15" fmla="*/ 497 h 1106"/>
                <a:gd name="T16" fmla="*/ 85 w 188"/>
                <a:gd name="T17" fmla="*/ 493 h 1106"/>
                <a:gd name="T18" fmla="*/ 66 w 188"/>
                <a:gd name="T19" fmla="*/ 522 h 1106"/>
                <a:gd name="T20" fmla="*/ 57 w 188"/>
                <a:gd name="T21" fmla="*/ 537 h 1106"/>
                <a:gd name="T22" fmla="*/ 39 w 188"/>
                <a:gd name="T23" fmla="*/ 540 h 1106"/>
                <a:gd name="T24" fmla="*/ 24 w 188"/>
                <a:gd name="T25" fmla="*/ 551 h 1106"/>
                <a:gd name="T26" fmla="*/ 6 w 188"/>
                <a:gd name="T27" fmla="*/ 547 h 1106"/>
                <a:gd name="T28" fmla="*/ 4 w 188"/>
                <a:gd name="T29" fmla="*/ 548 h 1106"/>
                <a:gd name="T30" fmla="*/ 0 w 188"/>
                <a:gd name="T31" fmla="*/ 553 h 1106"/>
                <a:gd name="T32" fmla="*/ 4 w 188"/>
                <a:gd name="T33" fmla="*/ 558 h 1106"/>
                <a:gd name="T34" fmla="*/ 24 w 188"/>
                <a:gd name="T35" fmla="*/ 561 h 1106"/>
                <a:gd name="T36" fmla="*/ 22 w 188"/>
                <a:gd name="T37" fmla="*/ 560 h 1106"/>
                <a:gd name="T38" fmla="*/ 54 w 188"/>
                <a:gd name="T39" fmla="*/ 574 h 1106"/>
                <a:gd name="T40" fmla="*/ 52 w 188"/>
                <a:gd name="T41" fmla="*/ 573 h 1106"/>
                <a:gd name="T42" fmla="*/ 77 w 188"/>
                <a:gd name="T43" fmla="*/ 598 h 1106"/>
                <a:gd name="T44" fmla="*/ 90 w 188"/>
                <a:gd name="T45" fmla="*/ 609 h 1106"/>
                <a:gd name="T46" fmla="*/ 89 w 188"/>
                <a:gd name="T47" fmla="*/ 626 h 1106"/>
                <a:gd name="T48" fmla="*/ 91 w 188"/>
                <a:gd name="T49" fmla="*/ 1009 h 1106"/>
                <a:gd name="T50" fmla="*/ 98 w 188"/>
                <a:gd name="T51" fmla="*/ 1044 h 1106"/>
                <a:gd name="T52" fmla="*/ 108 w 188"/>
                <a:gd name="T53" fmla="*/ 1064 h 1106"/>
                <a:gd name="T54" fmla="*/ 133 w 188"/>
                <a:gd name="T55" fmla="*/ 1089 h 1106"/>
                <a:gd name="T56" fmla="*/ 150 w 188"/>
                <a:gd name="T57" fmla="*/ 1098 h 1106"/>
                <a:gd name="T58" fmla="*/ 170 w 188"/>
                <a:gd name="T59" fmla="*/ 1104 h 1106"/>
                <a:gd name="T60" fmla="*/ 188 w 188"/>
                <a:gd name="T61" fmla="*/ 1094 h 1106"/>
                <a:gd name="T62" fmla="*/ 170 w 188"/>
                <a:gd name="T63" fmla="*/ 1098 h 1106"/>
                <a:gd name="T64" fmla="*/ 155 w 188"/>
                <a:gd name="T65" fmla="*/ 1087 h 1106"/>
                <a:gd name="T66" fmla="*/ 137 w 188"/>
                <a:gd name="T67" fmla="*/ 1084 h 1106"/>
                <a:gd name="T68" fmla="*/ 128 w 188"/>
                <a:gd name="T69" fmla="*/ 1069 h 1106"/>
                <a:gd name="T70" fmla="*/ 109 w 188"/>
                <a:gd name="T71" fmla="*/ 1040 h 1106"/>
                <a:gd name="T72" fmla="*/ 110 w 188"/>
                <a:gd name="T73" fmla="*/ 1044 h 1106"/>
                <a:gd name="T74" fmla="*/ 103 w 188"/>
                <a:gd name="T75" fmla="*/ 1009 h 1106"/>
                <a:gd name="T76" fmla="*/ 101 w 188"/>
                <a:gd name="T77" fmla="*/ 626 h 1106"/>
                <a:gd name="T78" fmla="*/ 94 w 188"/>
                <a:gd name="T79" fmla="*/ 604 h 1106"/>
                <a:gd name="T80" fmla="*/ 75 w 188"/>
                <a:gd name="T81" fmla="*/ 575 h 1106"/>
                <a:gd name="T82" fmla="*/ 59 w 188"/>
                <a:gd name="T83" fmla="*/ 563 h 1106"/>
                <a:gd name="T84" fmla="*/ 27 w 188"/>
                <a:gd name="T85" fmla="*/ 549 h 1106"/>
                <a:gd name="T86" fmla="*/ 6 w 188"/>
                <a:gd name="T87" fmla="*/ 547 h 1106"/>
                <a:gd name="T88" fmla="*/ 8 w 188"/>
                <a:gd name="T89" fmla="*/ 558 h 1106"/>
                <a:gd name="T90" fmla="*/ 12 w 188"/>
                <a:gd name="T91" fmla="*/ 553 h 1106"/>
                <a:gd name="T92" fmla="*/ 8 w 188"/>
                <a:gd name="T93" fmla="*/ 548 h 1106"/>
                <a:gd name="T94" fmla="*/ 6 w 188"/>
                <a:gd name="T95" fmla="*/ 559 h 1106"/>
                <a:gd name="T96" fmla="*/ 27 w 188"/>
                <a:gd name="T97" fmla="*/ 557 h 1106"/>
                <a:gd name="T98" fmla="*/ 59 w 188"/>
                <a:gd name="T99" fmla="*/ 543 h 1106"/>
                <a:gd name="T100" fmla="*/ 75 w 188"/>
                <a:gd name="T101" fmla="*/ 531 h 1106"/>
                <a:gd name="T102" fmla="*/ 94 w 188"/>
                <a:gd name="T103" fmla="*/ 502 h 1106"/>
                <a:gd name="T104" fmla="*/ 96 w 188"/>
                <a:gd name="T105" fmla="*/ 497 h 1106"/>
                <a:gd name="T106" fmla="*/ 103 w 188"/>
                <a:gd name="T107" fmla="*/ 462 h 1106"/>
                <a:gd name="T108" fmla="*/ 105 w 188"/>
                <a:gd name="T109" fmla="*/ 79 h 1106"/>
                <a:gd name="T110" fmla="*/ 104 w 188"/>
                <a:gd name="T111" fmla="*/ 62 h 1106"/>
                <a:gd name="T112" fmla="*/ 117 w 188"/>
                <a:gd name="T113" fmla="*/ 51 h 1106"/>
                <a:gd name="T114" fmla="*/ 142 w 188"/>
                <a:gd name="T115" fmla="*/ 26 h 1106"/>
                <a:gd name="T116" fmla="*/ 140 w 188"/>
                <a:gd name="T117" fmla="*/ 27 h 1106"/>
                <a:gd name="T118" fmla="*/ 172 w 188"/>
                <a:gd name="T119" fmla="*/ 13 h 1106"/>
                <a:gd name="T120" fmla="*/ 170 w 188"/>
                <a:gd name="T121" fmla="*/ 14 h 11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1106"/>
                <a:gd name="T185" fmla="*/ 188 w 188"/>
                <a:gd name="T186" fmla="*/ 1106 h 11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1106">
                  <a:moveTo>
                    <a:pt x="188" y="12"/>
                  </a:moveTo>
                  <a:lnTo>
                    <a:pt x="188" y="0"/>
                  </a:lnTo>
                  <a:lnTo>
                    <a:pt x="170" y="2"/>
                  </a:lnTo>
                  <a:lnTo>
                    <a:pt x="167" y="2"/>
                  </a:lnTo>
                  <a:lnTo>
                    <a:pt x="150" y="8"/>
                  </a:lnTo>
                  <a:lnTo>
                    <a:pt x="135" y="16"/>
                  </a:lnTo>
                  <a:lnTo>
                    <a:pt x="133" y="17"/>
                  </a:lnTo>
                  <a:lnTo>
                    <a:pt x="119" y="28"/>
                  </a:lnTo>
                  <a:lnTo>
                    <a:pt x="108" y="42"/>
                  </a:lnTo>
                  <a:lnTo>
                    <a:pt x="100" y="57"/>
                  </a:lnTo>
                  <a:lnTo>
                    <a:pt x="98" y="62"/>
                  </a:lnTo>
                  <a:lnTo>
                    <a:pt x="93" y="79"/>
                  </a:lnTo>
                  <a:lnTo>
                    <a:pt x="91" y="97"/>
                  </a:lnTo>
                  <a:lnTo>
                    <a:pt x="91" y="462"/>
                  </a:lnTo>
                  <a:lnTo>
                    <a:pt x="89" y="480"/>
                  </a:lnTo>
                  <a:lnTo>
                    <a:pt x="84" y="497"/>
                  </a:lnTo>
                  <a:lnTo>
                    <a:pt x="90" y="497"/>
                  </a:lnTo>
                  <a:lnTo>
                    <a:pt x="85" y="493"/>
                  </a:lnTo>
                  <a:lnTo>
                    <a:pt x="77" y="508"/>
                  </a:lnTo>
                  <a:lnTo>
                    <a:pt x="66" y="522"/>
                  </a:lnTo>
                  <a:lnTo>
                    <a:pt x="52" y="533"/>
                  </a:lnTo>
                  <a:lnTo>
                    <a:pt x="57" y="537"/>
                  </a:lnTo>
                  <a:lnTo>
                    <a:pt x="54" y="532"/>
                  </a:lnTo>
                  <a:lnTo>
                    <a:pt x="39" y="540"/>
                  </a:lnTo>
                  <a:lnTo>
                    <a:pt x="22" y="546"/>
                  </a:lnTo>
                  <a:lnTo>
                    <a:pt x="24" y="551"/>
                  </a:lnTo>
                  <a:lnTo>
                    <a:pt x="24" y="545"/>
                  </a:lnTo>
                  <a:lnTo>
                    <a:pt x="6" y="547"/>
                  </a:lnTo>
                  <a:lnTo>
                    <a:pt x="4" y="548"/>
                  </a:lnTo>
                  <a:lnTo>
                    <a:pt x="2" y="549"/>
                  </a:lnTo>
                  <a:lnTo>
                    <a:pt x="0" y="553"/>
                  </a:lnTo>
                  <a:lnTo>
                    <a:pt x="2" y="557"/>
                  </a:lnTo>
                  <a:lnTo>
                    <a:pt x="4" y="558"/>
                  </a:lnTo>
                  <a:lnTo>
                    <a:pt x="6" y="559"/>
                  </a:lnTo>
                  <a:lnTo>
                    <a:pt x="24" y="561"/>
                  </a:lnTo>
                  <a:lnTo>
                    <a:pt x="24" y="555"/>
                  </a:lnTo>
                  <a:lnTo>
                    <a:pt x="22" y="560"/>
                  </a:lnTo>
                  <a:lnTo>
                    <a:pt x="39" y="566"/>
                  </a:lnTo>
                  <a:lnTo>
                    <a:pt x="54" y="574"/>
                  </a:lnTo>
                  <a:lnTo>
                    <a:pt x="57" y="569"/>
                  </a:lnTo>
                  <a:lnTo>
                    <a:pt x="52" y="573"/>
                  </a:lnTo>
                  <a:lnTo>
                    <a:pt x="66" y="584"/>
                  </a:lnTo>
                  <a:lnTo>
                    <a:pt x="77" y="598"/>
                  </a:lnTo>
                  <a:lnTo>
                    <a:pt x="85" y="613"/>
                  </a:lnTo>
                  <a:lnTo>
                    <a:pt x="90" y="609"/>
                  </a:lnTo>
                  <a:lnTo>
                    <a:pt x="84" y="609"/>
                  </a:lnTo>
                  <a:lnTo>
                    <a:pt x="89" y="626"/>
                  </a:lnTo>
                  <a:lnTo>
                    <a:pt x="91" y="644"/>
                  </a:lnTo>
                  <a:lnTo>
                    <a:pt x="91" y="1009"/>
                  </a:lnTo>
                  <a:lnTo>
                    <a:pt x="93" y="1027"/>
                  </a:lnTo>
                  <a:lnTo>
                    <a:pt x="98" y="1044"/>
                  </a:lnTo>
                  <a:lnTo>
                    <a:pt x="100" y="1049"/>
                  </a:lnTo>
                  <a:lnTo>
                    <a:pt x="108" y="1064"/>
                  </a:lnTo>
                  <a:lnTo>
                    <a:pt x="119" y="1078"/>
                  </a:lnTo>
                  <a:lnTo>
                    <a:pt x="133" y="1089"/>
                  </a:lnTo>
                  <a:lnTo>
                    <a:pt x="135" y="1090"/>
                  </a:lnTo>
                  <a:lnTo>
                    <a:pt x="150" y="1098"/>
                  </a:lnTo>
                  <a:lnTo>
                    <a:pt x="167" y="1104"/>
                  </a:lnTo>
                  <a:lnTo>
                    <a:pt x="170" y="1104"/>
                  </a:lnTo>
                  <a:lnTo>
                    <a:pt x="188" y="1106"/>
                  </a:lnTo>
                  <a:lnTo>
                    <a:pt x="188" y="1094"/>
                  </a:lnTo>
                  <a:lnTo>
                    <a:pt x="170" y="1092"/>
                  </a:lnTo>
                  <a:lnTo>
                    <a:pt x="170" y="1098"/>
                  </a:lnTo>
                  <a:lnTo>
                    <a:pt x="172" y="1093"/>
                  </a:lnTo>
                  <a:lnTo>
                    <a:pt x="155" y="1087"/>
                  </a:lnTo>
                  <a:lnTo>
                    <a:pt x="140" y="1079"/>
                  </a:lnTo>
                  <a:lnTo>
                    <a:pt x="137" y="1084"/>
                  </a:lnTo>
                  <a:lnTo>
                    <a:pt x="142" y="1080"/>
                  </a:lnTo>
                  <a:lnTo>
                    <a:pt x="128" y="1069"/>
                  </a:lnTo>
                  <a:lnTo>
                    <a:pt x="117" y="1055"/>
                  </a:lnTo>
                  <a:lnTo>
                    <a:pt x="109" y="1040"/>
                  </a:lnTo>
                  <a:lnTo>
                    <a:pt x="104" y="1044"/>
                  </a:lnTo>
                  <a:lnTo>
                    <a:pt x="110" y="1044"/>
                  </a:lnTo>
                  <a:lnTo>
                    <a:pt x="105" y="1027"/>
                  </a:lnTo>
                  <a:lnTo>
                    <a:pt x="103" y="1009"/>
                  </a:lnTo>
                  <a:lnTo>
                    <a:pt x="103" y="644"/>
                  </a:lnTo>
                  <a:lnTo>
                    <a:pt x="101" y="626"/>
                  </a:lnTo>
                  <a:lnTo>
                    <a:pt x="96" y="609"/>
                  </a:lnTo>
                  <a:lnTo>
                    <a:pt x="94" y="604"/>
                  </a:lnTo>
                  <a:lnTo>
                    <a:pt x="86" y="589"/>
                  </a:lnTo>
                  <a:lnTo>
                    <a:pt x="75" y="575"/>
                  </a:lnTo>
                  <a:lnTo>
                    <a:pt x="61" y="564"/>
                  </a:lnTo>
                  <a:lnTo>
                    <a:pt x="59" y="563"/>
                  </a:lnTo>
                  <a:lnTo>
                    <a:pt x="44" y="555"/>
                  </a:lnTo>
                  <a:lnTo>
                    <a:pt x="27" y="549"/>
                  </a:lnTo>
                  <a:lnTo>
                    <a:pt x="24" y="549"/>
                  </a:lnTo>
                  <a:lnTo>
                    <a:pt x="6" y="547"/>
                  </a:lnTo>
                  <a:lnTo>
                    <a:pt x="6" y="559"/>
                  </a:lnTo>
                  <a:lnTo>
                    <a:pt x="8" y="558"/>
                  </a:lnTo>
                  <a:lnTo>
                    <a:pt x="10" y="557"/>
                  </a:lnTo>
                  <a:lnTo>
                    <a:pt x="12" y="553"/>
                  </a:lnTo>
                  <a:lnTo>
                    <a:pt x="10" y="549"/>
                  </a:lnTo>
                  <a:lnTo>
                    <a:pt x="8" y="548"/>
                  </a:lnTo>
                  <a:lnTo>
                    <a:pt x="6" y="553"/>
                  </a:lnTo>
                  <a:lnTo>
                    <a:pt x="6" y="559"/>
                  </a:lnTo>
                  <a:lnTo>
                    <a:pt x="24" y="557"/>
                  </a:lnTo>
                  <a:lnTo>
                    <a:pt x="27" y="557"/>
                  </a:lnTo>
                  <a:lnTo>
                    <a:pt x="44" y="551"/>
                  </a:lnTo>
                  <a:lnTo>
                    <a:pt x="59" y="543"/>
                  </a:lnTo>
                  <a:lnTo>
                    <a:pt x="61" y="542"/>
                  </a:lnTo>
                  <a:lnTo>
                    <a:pt x="75" y="531"/>
                  </a:lnTo>
                  <a:lnTo>
                    <a:pt x="86" y="517"/>
                  </a:lnTo>
                  <a:lnTo>
                    <a:pt x="94" y="502"/>
                  </a:lnTo>
                  <a:lnTo>
                    <a:pt x="96" y="497"/>
                  </a:lnTo>
                  <a:lnTo>
                    <a:pt x="101" y="480"/>
                  </a:lnTo>
                  <a:lnTo>
                    <a:pt x="103" y="462"/>
                  </a:lnTo>
                  <a:lnTo>
                    <a:pt x="103" y="97"/>
                  </a:lnTo>
                  <a:lnTo>
                    <a:pt x="105" y="79"/>
                  </a:lnTo>
                  <a:lnTo>
                    <a:pt x="110" y="62"/>
                  </a:lnTo>
                  <a:lnTo>
                    <a:pt x="104" y="62"/>
                  </a:lnTo>
                  <a:lnTo>
                    <a:pt x="109" y="66"/>
                  </a:lnTo>
                  <a:lnTo>
                    <a:pt x="117" y="51"/>
                  </a:lnTo>
                  <a:lnTo>
                    <a:pt x="128" y="37"/>
                  </a:lnTo>
                  <a:lnTo>
                    <a:pt x="142" y="26"/>
                  </a:lnTo>
                  <a:lnTo>
                    <a:pt x="137" y="22"/>
                  </a:lnTo>
                  <a:lnTo>
                    <a:pt x="140" y="27"/>
                  </a:lnTo>
                  <a:lnTo>
                    <a:pt x="155" y="19"/>
                  </a:lnTo>
                  <a:lnTo>
                    <a:pt x="172" y="13"/>
                  </a:lnTo>
                  <a:lnTo>
                    <a:pt x="170" y="8"/>
                  </a:lnTo>
                  <a:lnTo>
                    <a:pt x="170" y="14"/>
                  </a:lnTo>
                  <a:lnTo>
                    <a:pt x="188"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8" name="Freeform 516">
              <a:extLst>
                <a:ext uri="{FF2B5EF4-FFF2-40B4-BE49-F238E27FC236}">
                  <a16:creationId xmlns:a16="http://schemas.microsoft.com/office/drawing/2014/main" id="{BF35863B-EEB9-4CE9-887F-5C88840F34E0}"/>
                </a:ext>
              </a:extLst>
            </p:cNvPr>
            <p:cNvSpPr>
              <a:spLocks/>
            </p:cNvSpPr>
            <p:nvPr/>
          </p:nvSpPr>
          <p:spPr bwMode="auto">
            <a:xfrm>
              <a:off x="5273" y="72"/>
              <a:ext cx="188" cy="1106"/>
            </a:xfrm>
            <a:custGeom>
              <a:avLst/>
              <a:gdLst>
                <a:gd name="T0" fmla="*/ 0 w 188"/>
                <a:gd name="T1" fmla="*/ 12 h 1106"/>
                <a:gd name="T2" fmla="*/ 18 w 188"/>
                <a:gd name="T3" fmla="*/ 8 h 1106"/>
                <a:gd name="T4" fmla="*/ 33 w 188"/>
                <a:gd name="T5" fmla="*/ 19 h 1106"/>
                <a:gd name="T6" fmla="*/ 51 w 188"/>
                <a:gd name="T7" fmla="*/ 22 h 1106"/>
                <a:gd name="T8" fmla="*/ 60 w 188"/>
                <a:gd name="T9" fmla="*/ 37 h 1106"/>
                <a:gd name="T10" fmla="*/ 79 w 188"/>
                <a:gd name="T11" fmla="*/ 66 h 1106"/>
                <a:gd name="T12" fmla="*/ 78 w 188"/>
                <a:gd name="T13" fmla="*/ 62 h 1106"/>
                <a:gd name="T14" fmla="*/ 85 w 188"/>
                <a:gd name="T15" fmla="*/ 97 h 1106"/>
                <a:gd name="T16" fmla="*/ 87 w 188"/>
                <a:gd name="T17" fmla="*/ 480 h 1106"/>
                <a:gd name="T18" fmla="*/ 94 w 188"/>
                <a:gd name="T19" fmla="*/ 502 h 1106"/>
                <a:gd name="T20" fmla="*/ 113 w 188"/>
                <a:gd name="T21" fmla="*/ 531 h 1106"/>
                <a:gd name="T22" fmla="*/ 129 w 188"/>
                <a:gd name="T23" fmla="*/ 543 h 1106"/>
                <a:gd name="T24" fmla="*/ 161 w 188"/>
                <a:gd name="T25" fmla="*/ 557 h 1106"/>
                <a:gd name="T26" fmla="*/ 182 w 188"/>
                <a:gd name="T27" fmla="*/ 559 h 1106"/>
                <a:gd name="T28" fmla="*/ 182 w 188"/>
                <a:gd name="T29" fmla="*/ 547 h 1106"/>
                <a:gd name="T30" fmla="*/ 178 w 188"/>
                <a:gd name="T31" fmla="*/ 549 h 1106"/>
                <a:gd name="T32" fmla="*/ 178 w 188"/>
                <a:gd name="T33" fmla="*/ 557 h 1106"/>
                <a:gd name="T34" fmla="*/ 182 w 188"/>
                <a:gd name="T35" fmla="*/ 547 h 1106"/>
                <a:gd name="T36" fmla="*/ 161 w 188"/>
                <a:gd name="T37" fmla="*/ 549 h 1106"/>
                <a:gd name="T38" fmla="*/ 129 w 188"/>
                <a:gd name="T39" fmla="*/ 563 h 1106"/>
                <a:gd name="T40" fmla="*/ 113 w 188"/>
                <a:gd name="T41" fmla="*/ 575 h 1106"/>
                <a:gd name="T42" fmla="*/ 94 w 188"/>
                <a:gd name="T43" fmla="*/ 604 h 1106"/>
                <a:gd name="T44" fmla="*/ 87 w 188"/>
                <a:gd name="T45" fmla="*/ 626 h 1106"/>
                <a:gd name="T46" fmla="*/ 85 w 188"/>
                <a:gd name="T47" fmla="*/ 1009 h 1106"/>
                <a:gd name="T48" fmla="*/ 78 w 188"/>
                <a:gd name="T49" fmla="*/ 1044 h 1106"/>
                <a:gd name="T50" fmla="*/ 79 w 188"/>
                <a:gd name="T51" fmla="*/ 1040 h 1106"/>
                <a:gd name="T52" fmla="*/ 60 w 188"/>
                <a:gd name="T53" fmla="*/ 1069 h 1106"/>
                <a:gd name="T54" fmla="*/ 51 w 188"/>
                <a:gd name="T55" fmla="*/ 1084 h 1106"/>
                <a:gd name="T56" fmla="*/ 33 w 188"/>
                <a:gd name="T57" fmla="*/ 1087 h 1106"/>
                <a:gd name="T58" fmla="*/ 18 w 188"/>
                <a:gd name="T59" fmla="*/ 1098 h 1106"/>
                <a:gd name="T60" fmla="*/ 0 w 188"/>
                <a:gd name="T61" fmla="*/ 1094 h 1106"/>
                <a:gd name="T62" fmla="*/ 18 w 188"/>
                <a:gd name="T63" fmla="*/ 1104 h 1106"/>
                <a:gd name="T64" fmla="*/ 38 w 188"/>
                <a:gd name="T65" fmla="*/ 1098 h 1106"/>
                <a:gd name="T66" fmla="*/ 55 w 188"/>
                <a:gd name="T67" fmla="*/ 1089 h 1106"/>
                <a:gd name="T68" fmla="*/ 80 w 188"/>
                <a:gd name="T69" fmla="*/ 1064 h 1106"/>
                <a:gd name="T70" fmla="*/ 90 w 188"/>
                <a:gd name="T71" fmla="*/ 1044 h 1106"/>
                <a:gd name="T72" fmla="*/ 95 w 188"/>
                <a:gd name="T73" fmla="*/ 1027 h 1106"/>
                <a:gd name="T74" fmla="*/ 97 w 188"/>
                <a:gd name="T75" fmla="*/ 644 h 1106"/>
                <a:gd name="T76" fmla="*/ 104 w 188"/>
                <a:gd name="T77" fmla="*/ 609 h 1106"/>
                <a:gd name="T78" fmla="*/ 103 w 188"/>
                <a:gd name="T79" fmla="*/ 613 h 1106"/>
                <a:gd name="T80" fmla="*/ 122 w 188"/>
                <a:gd name="T81" fmla="*/ 584 h 1106"/>
                <a:gd name="T82" fmla="*/ 131 w 188"/>
                <a:gd name="T83" fmla="*/ 569 h 1106"/>
                <a:gd name="T84" fmla="*/ 149 w 188"/>
                <a:gd name="T85" fmla="*/ 566 h 1106"/>
                <a:gd name="T86" fmla="*/ 164 w 188"/>
                <a:gd name="T87" fmla="*/ 555 h 1106"/>
                <a:gd name="T88" fmla="*/ 182 w 188"/>
                <a:gd name="T89" fmla="*/ 559 h 1106"/>
                <a:gd name="T90" fmla="*/ 184 w 188"/>
                <a:gd name="T91" fmla="*/ 558 h 1106"/>
                <a:gd name="T92" fmla="*/ 188 w 188"/>
                <a:gd name="T93" fmla="*/ 553 h 1106"/>
                <a:gd name="T94" fmla="*/ 184 w 188"/>
                <a:gd name="T95" fmla="*/ 548 h 1106"/>
                <a:gd name="T96" fmla="*/ 164 w 188"/>
                <a:gd name="T97" fmla="*/ 545 h 1106"/>
                <a:gd name="T98" fmla="*/ 166 w 188"/>
                <a:gd name="T99" fmla="*/ 546 h 1106"/>
                <a:gd name="T100" fmla="*/ 134 w 188"/>
                <a:gd name="T101" fmla="*/ 532 h 1106"/>
                <a:gd name="T102" fmla="*/ 136 w 188"/>
                <a:gd name="T103" fmla="*/ 533 h 1106"/>
                <a:gd name="T104" fmla="*/ 111 w 188"/>
                <a:gd name="T105" fmla="*/ 508 h 1106"/>
                <a:gd name="T106" fmla="*/ 98 w 188"/>
                <a:gd name="T107" fmla="*/ 497 h 1106"/>
                <a:gd name="T108" fmla="*/ 99 w 188"/>
                <a:gd name="T109" fmla="*/ 480 h 1106"/>
                <a:gd name="T110" fmla="*/ 97 w 188"/>
                <a:gd name="T111" fmla="*/ 97 h 1106"/>
                <a:gd name="T112" fmla="*/ 90 w 188"/>
                <a:gd name="T113" fmla="*/ 62 h 1106"/>
                <a:gd name="T114" fmla="*/ 80 w 188"/>
                <a:gd name="T115" fmla="*/ 42 h 1106"/>
                <a:gd name="T116" fmla="*/ 55 w 188"/>
                <a:gd name="T117" fmla="*/ 17 h 1106"/>
                <a:gd name="T118" fmla="*/ 38 w 188"/>
                <a:gd name="T119" fmla="*/ 8 h 1106"/>
                <a:gd name="T120" fmla="*/ 18 w 188"/>
                <a:gd name="T121" fmla="*/ 2 h 11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8"/>
                <a:gd name="T184" fmla="*/ 0 h 1106"/>
                <a:gd name="T185" fmla="*/ 188 w 188"/>
                <a:gd name="T186" fmla="*/ 1106 h 11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8" h="1106">
                  <a:moveTo>
                    <a:pt x="0" y="0"/>
                  </a:moveTo>
                  <a:lnTo>
                    <a:pt x="0" y="12"/>
                  </a:lnTo>
                  <a:lnTo>
                    <a:pt x="18" y="14"/>
                  </a:lnTo>
                  <a:lnTo>
                    <a:pt x="18" y="8"/>
                  </a:lnTo>
                  <a:lnTo>
                    <a:pt x="16" y="13"/>
                  </a:lnTo>
                  <a:lnTo>
                    <a:pt x="33" y="19"/>
                  </a:lnTo>
                  <a:lnTo>
                    <a:pt x="48" y="27"/>
                  </a:lnTo>
                  <a:lnTo>
                    <a:pt x="51" y="22"/>
                  </a:lnTo>
                  <a:lnTo>
                    <a:pt x="46" y="26"/>
                  </a:lnTo>
                  <a:lnTo>
                    <a:pt x="60" y="37"/>
                  </a:lnTo>
                  <a:lnTo>
                    <a:pt x="71" y="51"/>
                  </a:lnTo>
                  <a:lnTo>
                    <a:pt x="79" y="66"/>
                  </a:lnTo>
                  <a:lnTo>
                    <a:pt x="84" y="62"/>
                  </a:lnTo>
                  <a:lnTo>
                    <a:pt x="78" y="62"/>
                  </a:lnTo>
                  <a:lnTo>
                    <a:pt x="83" y="79"/>
                  </a:lnTo>
                  <a:lnTo>
                    <a:pt x="85" y="97"/>
                  </a:lnTo>
                  <a:lnTo>
                    <a:pt x="85" y="462"/>
                  </a:lnTo>
                  <a:lnTo>
                    <a:pt x="87" y="480"/>
                  </a:lnTo>
                  <a:lnTo>
                    <a:pt x="92" y="497"/>
                  </a:lnTo>
                  <a:lnTo>
                    <a:pt x="94" y="502"/>
                  </a:lnTo>
                  <a:lnTo>
                    <a:pt x="102" y="517"/>
                  </a:lnTo>
                  <a:lnTo>
                    <a:pt x="113" y="531"/>
                  </a:lnTo>
                  <a:lnTo>
                    <a:pt x="127" y="542"/>
                  </a:lnTo>
                  <a:lnTo>
                    <a:pt x="129" y="543"/>
                  </a:lnTo>
                  <a:lnTo>
                    <a:pt x="144" y="551"/>
                  </a:lnTo>
                  <a:lnTo>
                    <a:pt x="161" y="557"/>
                  </a:lnTo>
                  <a:lnTo>
                    <a:pt x="164" y="557"/>
                  </a:lnTo>
                  <a:lnTo>
                    <a:pt x="182" y="559"/>
                  </a:lnTo>
                  <a:lnTo>
                    <a:pt x="182" y="553"/>
                  </a:lnTo>
                  <a:lnTo>
                    <a:pt x="182" y="547"/>
                  </a:lnTo>
                  <a:lnTo>
                    <a:pt x="180" y="548"/>
                  </a:lnTo>
                  <a:lnTo>
                    <a:pt x="178" y="549"/>
                  </a:lnTo>
                  <a:lnTo>
                    <a:pt x="176" y="553"/>
                  </a:lnTo>
                  <a:lnTo>
                    <a:pt x="178" y="557"/>
                  </a:lnTo>
                  <a:lnTo>
                    <a:pt x="180" y="558"/>
                  </a:lnTo>
                  <a:lnTo>
                    <a:pt x="182" y="547"/>
                  </a:lnTo>
                  <a:lnTo>
                    <a:pt x="164" y="549"/>
                  </a:lnTo>
                  <a:lnTo>
                    <a:pt x="161" y="549"/>
                  </a:lnTo>
                  <a:lnTo>
                    <a:pt x="144" y="555"/>
                  </a:lnTo>
                  <a:lnTo>
                    <a:pt x="129" y="563"/>
                  </a:lnTo>
                  <a:lnTo>
                    <a:pt x="127" y="564"/>
                  </a:lnTo>
                  <a:lnTo>
                    <a:pt x="113" y="575"/>
                  </a:lnTo>
                  <a:lnTo>
                    <a:pt x="102" y="589"/>
                  </a:lnTo>
                  <a:lnTo>
                    <a:pt x="94" y="604"/>
                  </a:lnTo>
                  <a:lnTo>
                    <a:pt x="92" y="609"/>
                  </a:lnTo>
                  <a:lnTo>
                    <a:pt x="87" y="626"/>
                  </a:lnTo>
                  <a:lnTo>
                    <a:pt x="85" y="644"/>
                  </a:lnTo>
                  <a:lnTo>
                    <a:pt x="85" y="1009"/>
                  </a:lnTo>
                  <a:lnTo>
                    <a:pt x="83" y="1027"/>
                  </a:lnTo>
                  <a:lnTo>
                    <a:pt x="78" y="1044"/>
                  </a:lnTo>
                  <a:lnTo>
                    <a:pt x="84" y="1044"/>
                  </a:lnTo>
                  <a:lnTo>
                    <a:pt x="79" y="1040"/>
                  </a:lnTo>
                  <a:lnTo>
                    <a:pt x="71" y="1055"/>
                  </a:lnTo>
                  <a:lnTo>
                    <a:pt x="60" y="1069"/>
                  </a:lnTo>
                  <a:lnTo>
                    <a:pt x="46" y="1080"/>
                  </a:lnTo>
                  <a:lnTo>
                    <a:pt x="51" y="1084"/>
                  </a:lnTo>
                  <a:lnTo>
                    <a:pt x="48" y="1079"/>
                  </a:lnTo>
                  <a:lnTo>
                    <a:pt x="33" y="1087"/>
                  </a:lnTo>
                  <a:lnTo>
                    <a:pt x="16" y="1093"/>
                  </a:lnTo>
                  <a:lnTo>
                    <a:pt x="18" y="1098"/>
                  </a:lnTo>
                  <a:lnTo>
                    <a:pt x="18" y="1092"/>
                  </a:lnTo>
                  <a:lnTo>
                    <a:pt x="0" y="1094"/>
                  </a:lnTo>
                  <a:lnTo>
                    <a:pt x="0" y="1106"/>
                  </a:lnTo>
                  <a:lnTo>
                    <a:pt x="18" y="1104"/>
                  </a:lnTo>
                  <a:lnTo>
                    <a:pt x="21" y="1104"/>
                  </a:lnTo>
                  <a:lnTo>
                    <a:pt x="38" y="1098"/>
                  </a:lnTo>
                  <a:lnTo>
                    <a:pt x="53" y="1090"/>
                  </a:lnTo>
                  <a:lnTo>
                    <a:pt x="55" y="1089"/>
                  </a:lnTo>
                  <a:lnTo>
                    <a:pt x="69" y="1078"/>
                  </a:lnTo>
                  <a:lnTo>
                    <a:pt x="80" y="1064"/>
                  </a:lnTo>
                  <a:lnTo>
                    <a:pt x="88" y="1049"/>
                  </a:lnTo>
                  <a:lnTo>
                    <a:pt x="90" y="1044"/>
                  </a:lnTo>
                  <a:lnTo>
                    <a:pt x="95" y="1027"/>
                  </a:lnTo>
                  <a:lnTo>
                    <a:pt x="97" y="1009"/>
                  </a:lnTo>
                  <a:lnTo>
                    <a:pt x="97" y="644"/>
                  </a:lnTo>
                  <a:lnTo>
                    <a:pt x="99" y="626"/>
                  </a:lnTo>
                  <a:lnTo>
                    <a:pt x="104" y="609"/>
                  </a:lnTo>
                  <a:lnTo>
                    <a:pt x="98" y="609"/>
                  </a:lnTo>
                  <a:lnTo>
                    <a:pt x="103" y="613"/>
                  </a:lnTo>
                  <a:lnTo>
                    <a:pt x="111" y="598"/>
                  </a:lnTo>
                  <a:lnTo>
                    <a:pt x="122" y="584"/>
                  </a:lnTo>
                  <a:lnTo>
                    <a:pt x="136" y="573"/>
                  </a:lnTo>
                  <a:lnTo>
                    <a:pt x="131" y="569"/>
                  </a:lnTo>
                  <a:lnTo>
                    <a:pt x="134" y="574"/>
                  </a:lnTo>
                  <a:lnTo>
                    <a:pt x="149" y="566"/>
                  </a:lnTo>
                  <a:lnTo>
                    <a:pt x="166" y="560"/>
                  </a:lnTo>
                  <a:lnTo>
                    <a:pt x="164" y="555"/>
                  </a:lnTo>
                  <a:lnTo>
                    <a:pt x="164" y="561"/>
                  </a:lnTo>
                  <a:lnTo>
                    <a:pt x="182" y="559"/>
                  </a:lnTo>
                  <a:lnTo>
                    <a:pt x="184" y="558"/>
                  </a:lnTo>
                  <a:lnTo>
                    <a:pt x="186" y="557"/>
                  </a:lnTo>
                  <a:lnTo>
                    <a:pt x="188" y="553"/>
                  </a:lnTo>
                  <a:lnTo>
                    <a:pt x="186" y="549"/>
                  </a:lnTo>
                  <a:lnTo>
                    <a:pt x="184" y="548"/>
                  </a:lnTo>
                  <a:lnTo>
                    <a:pt x="182" y="547"/>
                  </a:lnTo>
                  <a:lnTo>
                    <a:pt x="164" y="545"/>
                  </a:lnTo>
                  <a:lnTo>
                    <a:pt x="164" y="551"/>
                  </a:lnTo>
                  <a:lnTo>
                    <a:pt x="166" y="546"/>
                  </a:lnTo>
                  <a:lnTo>
                    <a:pt x="149" y="540"/>
                  </a:lnTo>
                  <a:lnTo>
                    <a:pt x="134" y="532"/>
                  </a:lnTo>
                  <a:lnTo>
                    <a:pt x="131" y="537"/>
                  </a:lnTo>
                  <a:lnTo>
                    <a:pt x="136" y="533"/>
                  </a:lnTo>
                  <a:lnTo>
                    <a:pt x="122" y="522"/>
                  </a:lnTo>
                  <a:lnTo>
                    <a:pt x="111" y="508"/>
                  </a:lnTo>
                  <a:lnTo>
                    <a:pt x="103" y="493"/>
                  </a:lnTo>
                  <a:lnTo>
                    <a:pt x="98" y="497"/>
                  </a:lnTo>
                  <a:lnTo>
                    <a:pt x="104" y="497"/>
                  </a:lnTo>
                  <a:lnTo>
                    <a:pt x="99" y="480"/>
                  </a:lnTo>
                  <a:lnTo>
                    <a:pt x="97" y="462"/>
                  </a:lnTo>
                  <a:lnTo>
                    <a:pt x="97" y="97"/>
                  </a:lnTo>
                  <a:lnTo>
                    <a:pt x="95" y="79"/>
                  </a:lnTo>
                  <a:lnTo>
                    <a:pt x="90" y="62"/>
                  </a:lnTo>
                  <a:lnTo>
                    <a:pt x="88" y="57"/>
                  </a:lnTo>
                  <a:lnTo>
                    <a:pt x="80" y="42"/>
                  </a:lnTo>
                  <a:lnTo>
                    <a:pt x="69" y="28"/>
                  </a:lnTo>
                  <a:lnTo>
                    <a:pt x="55" y="17"/>
                  </a:lnTo>
                  <a:lnTo>
                    <a:pt x="53" y="16"/>
                  </a:lnTo>
                  <a:lnTo>
                    <a:pt x="38" y="8"/>
                  </a:lnTo>
                  <a:lnTo>
                    <a:pt x="21" y="2"/>
                  </a:lnTo>
                  <a:lnTo>
                    <a:pt x="18"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5908" name="Rectangle 517">
            <a:extLst>
              <a:ext uri="{FF2B5EF4-FFF2-40B4-BE49-F238E27FC236}">
                <a16:creationId xmlns:a16="http://schemas.microsoft.com/office/drawing/2014/main" id="{8DA0F140-E061-464C-9CD8-286F9D0C4844}"/>
              </a:ext>
            </a:extLst>
          </p:cNvPr>
          <p:cNvSpPr>
            <a:spLocks noChangeArrowheads="1"/>
          </p:cNvSpPr>
          <p:nvPr/>
        </p:nvSpPr>
        <p:spPr bwMode="auto">
          <a:xfrm rot="16200000">
            <a:off x="990481" y="827366"/>
            <a:ext cx="150201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„výměníky“</a:t>
            </a:r>
            <a:endParaRPr lang="cs-CZ" altLang="cs-CZ" sz="2400">
              <a:latin typeface="Times New Roman" panose="02020603050405020304" pitchFamily="18" charset="0"/>
            </a:endParaRPr>
          </a:p>
        </p:txBody>
      </p:sp>
      <p:grpSp>
        <p:nvGrpSpPr>
          <p:cNvPr id="35909" name="Group 518">
            <a:extLst>
              <a:ext uri="{FF2B5EF4-FFF2-40B4-BE49-F238E27FC236}">
                <a16:creationId xmlns:a16="http://schemas.microsoft.com/office/drawing/2014/main" id="{C333DAAA-0CFA-457A-8091-B06DF377891A}"/>
              </a:ext>
            </a:extLst>
          </p:cNvPr>
          <p:cNvGrpSpPr>
            <a:grpSpLocks/>
          </p:cNvGrpSpPr>
          <p:nvPr/>
        </p:nvGrpSpPr>
        <p:grpSpPr bwMode="auto">
          <a:xfrm>
            <a:off x="2736850" y="857251"/>
            <a:ext cx="1703388" cy="885825"/>
            <a:chOff x="764" y="540"/>
            <a:chExt cx="1073" cy="558"/>
          </a:xfrm>
        </p:grpSpPr>
        <p:sp>
          <p:nvSpPr>
            <p:cNvPr id="35915" name="Freeform 519">
              <a:extLst>
                <a:ext uri="{FF2B5EF4-FFF2-40B4-BE49-F238E27FC236}">
                  <a16:creationId xmlns:a16="http://schemas.microsoft.com/office/drawing/2014/main" id="{E9ED815A-A519-4B67-88F0-E0A76E35FE48}"/>
                </a:ext>
              </a:extLst>
            </p:cNvPr>
            <p:cNvSpPr>
              <a:spLocks/>
            </p:cNvSpPr>
            <p:nvPr/>
          </p:nvSpPr>
          <p:spPr bwMode="auto">
            <a:xfrm>
              <a:off x="852" y="577"/>
              <a:ext cx="985" cy="521"/>
            </a:xfrm>
            <a:custGeom>
              <a:avLst/>
              <a:gdLst>
                <a:gd name="T0" fmla="*/ 974 w 985"/>
                <a:gd name="T1" fmla="*/ 521 h 521"/>
                <a:gd name="T2" fmla="*/ 985 w 985"/>
                <a:gd name="T3" fmla="*/ 500 h 521"/>
                <a:gd name="T4" fmla="*/ 11 w 985"/>
                <a:gd name="T5" fmla="*/ 0 h 521"/>
                <a:gd name="T6" fmla="*/ 0 w 985"/>
                <a:gd name="T7" fmla="*/ 21 h 521"/>
                <a:gd name="T8" fmla="*/ 974 w 985"/>
                <a:gd name="T9" fmla="*/ 521 h 521"/>
                <a:gd name="T10" fmla="*/ 0 60000 65536"/>
                <a:gd name="T11" fmla="*/ 0 60000 65536"/>
                <a:gd name="T12" fmla="*/ 0 60000 65536"/>
                <a:gd name="T13" fmla="*/ 0 60000 65536"/>
                <a:gd name="T14" fmla="*/ 0 60000 65536"/>
                <a:gd name="T15" fmla="*/ 0 w 985"/>
                <a:gd name="T16" fmla="*/ 0 h 521"/>
                <a:gd name="T17" fmla="*/ 985 w 985"/>
                <a:gd name="T18" fmla="*/ 521 h 521"/>
              </a:gdLst>
              <a:ahLst/>
              <a:cxnLst>
                <a:cxn ang="T10">
                  <a:pos x="T0" y="T1"/>
                </a:cxn>
                <a:cxn ang="T11">
                  <a:pos x="T2" y="T3"/>
                </a:cxn>
                <a:cxn ang="T12">
                  <a:pos x="T4" y="T5"/>
                </a:cxn>
                <a:cxn ang="T13">
                  <a:pos x="T6" y="T7"/>
                </a:cxn>
                <a:cxn ang="T14">
                  <a:pos x="T8" y="T9"/>
                </a:cxn>
              </a:cxnLst>
              <a:rect l="T15" t="T16" r="T17" b="T18"/>
              <a:pathLst>
                <a:path w="985" h="521">
                  <a:moveTo>
                    <a:pt x="974" y="521"/>
                  </a:moveTo>
                  <a:lnTo>
                    <a:pt x="985" y="500"/>
                  </a:lnTo>
                  <a:lnTo>
                    <a:pt x="11" y="0"/>
                  </a:lnTo>
                  <a:lnTo>
                    <a:pt x="0" y="21"/>
                  </a:lnTo>
                  <a:lnTo>
                    <a:pt x="974" y="5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6" name="Freeform 520">
              <a:extLst>
                <a:ext uri="{FF2B5EF4-FFF2-40B4-BE49-F238E27FC236}">
                  <a16:creationId xmlns:a16="http://schemas.microsoft.com/office/drawing/2014/main" id="{51F22561-026D-4FCD-913F-B2BB81B90977}"/>
                </a:ext>
              </a:extLst>
            </p:cNvPr>
            <p:cNvSpPr>
              <a:spLocks/>
            </p:cNvSpPr>
            <p:nvPr/>
          </p:nvSpPr>
          <p:spPr bwMode="auto">
            <a:xfrm>
              <a:off x="764" y="540"/>
              <a:ext cx="120" cy="96"/>
            </a:xfrm>
            <a:custGeom>
              <a:avLst/>
              <a:gdLst>
                <a:gd name="T0" fmla="*/ 120 w 120"/>
                <a:gd name="T1" fmla="*/ 1 h 96"/>
                <a:gd name="T2" fmla="*/ 0 w 120"/>
                <a:gd name="T3" fmla="*/ 0 h 96"/>
                <a:gd name="T4" fmla="*/ 71 w 120"/>
                <a:gd name="T5" fmla="*/ 96 h 96"/>
                <a:gd name="T6" fmla="*/ 120 w 120"/>
                <a:gd name="T7" fmla="*/ 1 h 96"/>
                <a:gd name="T8" fmla="*/ 0 60000 65536"/>
                <a:gd name="T9" fmla="*/ 0 60000 65536"/>
                <a:gd name="T10" fmla="*/ 0 60000 65536"/>
                <a:gd name="T11" fmla="*/ 0 60000 65536"/>
                <a:gd name="T12" fmla="*/ 0 w 120"/>
                <a:gd name="T13" fmla="*/ 0 h 96"/>
                <a:gd name="T14" fmla="*/ 120 w 120"/>
                <a:gd name="T15" fmla="*/ 96 h 96"/>
              </a:gdLst>
              <a:ahLst/>
              <a:cxnLst>
                <a:cxn ang="T8">
                  <a:pos x="T0" y="T1"/>
                </a:cxn>
                <a:cxn ang="T9">
                  <a:pos x="T2" y="T3"/>
                </a:cxn>
                <a:cxn ang="T10">
                  <a:pos x="T4" y="T5"/>
                </a:cxn>
                <a:cxn ang="T11">
                  <a:pos x="T6" y="T7"/>
                </a:cxn>
              </a:cxnLst>
              <a:rect l="T12" t="T13" r="T14" b="T15"/>
              <a:pathLst>
                <a:path w="120" h="96">
                  <a:moveTo>
                    <a:pt x="120" y="1"/>
                  </a:moveTo>
                  <a:lnTo>
                    <a:pt x="0" y="0"/>
                  </a:lnTo>
                  <a:lnTo>
                    <a:pt x="71" y="96"/>
                  </a:lnTo>
                  <a:lnTo>
                    <a:pt x="12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5910" name="Rectangle 521">
            <a:extLst>
              <a:ext uri="{FF2B5EF4-FFF2-40B4-BE49-F238E27FC236}">
                <a16:creationId xmlns:a16="http://schemas.microsoft.com/office/drawing/2014/main" id="{FCA09E98-EDAA-4161-A036-2735DF6425DB}"/>
              </a:ext>
            </a:extLst>
          </p:cNvPr>
          <p:cNvSpPr>
            <a:spLocks noChangeArrowheads="1"/>
          </p:cNvSpPr>
          <p:nvPr/>
        </p:nvSpPr>
        <p:spPr bwMode="auto">
          <a:xfrm>
            <a:off x="3071813" y="2703513"/>
            <a:ext cx="121187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i="1">
                <a:solidFill>
                  <a:srgbClr val="000000"/>
                </a:solidFill>
                <a:latin typeface="Times New Roman" panose="02020603050405020304" pitchFamily="18" charset="0"/>
              </a:rPr>
              <a:t>Cirkulace</a:t>
            </a:r>
            <a:endParaRPr lang="cs-CZ" altLang="cs-CZ" sz="2400">
              <a:latin typeface="Times New Roman" panose="02020603050405020304" pitchFamily="18" charset="0"/>
            </a:endParaRPr>
          </a:p>
        </p:txBody>
      </p:sp>
      <p:grpSp>
        <p:nvGrpSpPr>
          <p:cNvPr id="35911" name="Group 522">
            <a:extLst>
              <a:ext uri="{FF2B5EF4-FFF2-40B4-BE49-F238E27FC236}">
                <a16:creationId xmlns:a16="http://schemas.microsoft.com/office/drawing/2014/main" id="{76C7D5BF-2A95-4BE9-88FA-BA2023105FA8}"/>
              </a:ext>
            </a:extLst>
          </p:cNvPr>
          <p:cNvGrpSpPr>
            <a:grpSpLocks/>
          </p:cNvGrpSpPr>
          <p:nvPr/>
        </p:nvGrpSpPr>
        <p:grpSpPr bwMode="auto">
          <a:xfrm>
            <a:off x="2740025" y="2601913"/>
            <a:ext cx="9620250" cy="933450"/>
            <a:chOff x="845" y="1503"/>
            <a:chExt cx="4769" cy="588"/>
          </a:xfrm>
        </p:grpSpPr>
        <p:sp>
          <p:nvSpPr>
            <p:cNvPr id="35913" name="Freeform 523">
              <a:extLst>
                <a:ext uri="{FF2B5EF4-FFF2-40B4-BE49-F238E27FC236}">
                  <a16:creationId xmlns:a16="http://schemas.microsoft.com/office/drawing/2014/main" id="{773BC107-D9DA-49A6-98B4-9F93D66B6F26}"/>
                </a:ext>
              </a:extLst>
            </p:cNvPr>
            <p:cNvSpPr>
              <a:spLocks/>
            </p:cNvSpPr>
            <p:nvPr/>
          </p:nvSpPr>
          <p:spPr bwMode="auto">
            <a:xfrm>
              <a:off x="845" y="1503"/>
              <a:ext cx="102" cy="588"/>
            </a:xfrm>
            <a:custGeom>
              <a:avLst/>
              <a:gdLst>
                <a:gd name="T0" fmla="*/ 102 w 102"/>
                <a:gd name="T1" fmla="*/ 0 h 588"/>
                <a:gd name="T2" fmla="*/ 90 w 102"/>
                <a:gd name="T3" fmla="*/ 1 h 588"/>
                <a:gd name="T4" fmla="*/ 72 w 102"/>
                <a:gd name="T5" fmla="*/ 9 h 588"/>
                <a:gd name="T6" fmla="*/ 63 w 102"/>
                <a:gd name="T7" fmla="*/ 15 h 588"/>
                <a:gd name="T8" fmla="*/ 53 w 102"/>
                <a:gd name="T9" fmla="*/ 31 h 588"/>
                <a:gd name="T10" fmla="*/ 49 w 102"/>
                <a:gd name="T11" fmla="*/ 44 h 588"/>
                <a:gd name="T12" fmla="*/ 48 w 102"/>
                <a:gd name="T13" fmla="*/ 246 h 588"/>
                <a:gd name="T14" fmla="*/ 44 w 102"/>
                <a:gd name="T15" fmla="*/ 265 h 588"/>
                <a:gd name="T16" fmla="*/ 46 w 102"/>
                <a:gd name="T17" fmla="*/ 260 h 588"/>
                <a:gd name="T18" fmla="*/ 36 w 102"/>
                <a:gd name="T19" fmla="*/ 276 h 588"/>
                <a:gd name="T20" fmla="*/ 33 w 102"/>
                <a:gd name="T21" fmla="*/ 286 h 588"/>
                <a:gd name="T22" fmla="*/ 22 w 102"/>
                <a:gd name="T23" fmla="*/ 285 h 588"/>
                <a:gd name="T24" fmla="*/ 16 w 102"/>
                <a:gd name="T25" fmla="*/ 293 h 588"/>
                <a:gd name="T26" fmla="*/ 6 w 102"/>
                <a:gd name="T27" fmla="*/ 288 h 588"/>
                <a:gd name="T28" fmla="*/ 4 w 102"/>
                <a:gd name="T29" fmla="*/ 289 h 588"/>
                <a:gd name="T30" fmla="*/ 0 w 102"/>
                <a:gd name="T31" fmla="*/ 294 h 588"/>
                <a:gd name="T32" fmla="*/ 4 w 102"/>
                <a:gd name="T33" fmla="*/ 299 h 588"/>
                <a:gd name="T34" fmla="*/ 16 w 102"/>
                <a:gd name="T35" fmla="*/ 301 h 588"/>
                <a:gd name="T36" fmla="*/ 13 w 102"/>
                <a:gd name="T37" fmla="*/ 300 h 588"/>
                <a:gd name="T38" fmla="*/ 31 w 102"/>
                <a:gd name="T39" fmla="*/ 308 h 588"/>
                <a:gd name="T40" fmla="*/ 29 w 102"/>
                <a:gd name="T41" fmla="*/ 307 h 588"/>
                <a:gd name="T42" fmla="*/ 41 w 102"/>
                <a:gd name="T43" fmla="*/ 319 h 588"/>
                <a:gd name="T44" fmla="*/ 50 w 102"/>
                <a:gd name="T45" fmla="*/ 323 h 588"/>
                <a:gd name="T46" fmla="*/ 47 w 102"/>
                <a:gd name="T47" fmla="*/ 332 h 588"/>
                <a:gd name="T48" fmla="*/ 48 w 102"/>
                <a:gd name="T49" fmla="*/ 534 h 588"/>
                <a:gd name="T50" fmla="*/ 52 w 102"/>
                <a:gd name="T51" fmla="*/ 553 h 588"/>
                <a:gd name="T52" fmla="*/ 58 w 102"/>
                <a:gd name="T53" fmla="*/ 566 h 588"/>
                <a:gd name="T54" fmla="*/ 70 w 102"/>
                <a:gd name="T55" fmla="*/ 578 h 588"/>
                <a:gd name="T56" fmla="*/ 81 w 102"/>
                <a:gd name="T57" fmla="*/ 584 h 588"/>
                <a:gd name="T58" fmla="*/ 92 w 102"/>
                <a:gd name="T59" fmla="*/ 587 h 588"/>
                <a:gd name="T60" fmla="*/ 102 w 102"/>
                <a:gd name="T61" fmla="*/ 576 h 588"/>
                <a:gd name="T62" fmla="*/ 92 w 102"/>
                <a:gd name="T63" fmla="*/ 581 h 588"/>
                <a:gd name="T64" fmla="*/ 86 w 102"/>
                <a:gd name="T65" fmla="*/ 573 h 588"/>
                <a:gd name="T66" fmla="*/ 75 w 102"/>
                <a:gd name="T67" fmla="*/ 574 h 588"/>
                <a:gd name="T68" fmla="*/ 72 w 102"/>
                <a:gd name="T69" fmla="*/ 564 h 588"/>
                <a:gd name="T70" fmla="*/ 62 w 102"/>
                <a:gd name="T71" fmla="*/ 548 h 588"/>
                <a:gd name="T72" fmla="*/ 64 w 102"/>
                <a:gd name="T73" fmla="*/ 553 h 588"/>
                <a:gd name="T74" fmla="*/ 60 w 102"/>
                <a:gd name="T75" fmla="*/ 534 h 588"/>
                <a:gd name="T76" fmla="*/ 59 w 102"/>
                <a:gd name="T77" fmla="*/ 332 h 588"/>
                <a:gd name="T78" fmla="*/ 55 w 102"/>
                <a:gd name="T79" fmla="*/ 319 h 588"/>
                <a:gd name="T80" fmla="*/ 45 w 102"/>
                <a:gd name="T81" fmla="*/ 303 h 588"/>
                <a:gd name="T82" fmla="*/ 36 w 102"/>
                <a:gd name="T83" fmla="*/ 297 h 588"/>
                <a:gd name="T84" fmla="*/ 18 w 102"/>
                <a:gd name="T85" fmla="*/ 289 h 588"/>
                <a:gd name="T86" fmla="*/ 6 w 102"/>
                <a:gd name="T87" fmla="*/ 288 h 588"/>
                <a:gd name="T88" fmla="*/ 8 w 102"/>
                <a:gd name="T89" fmla="*/ 299 h 588"/>
                <a:gd name="T90" fmla="*/ 12 w 102"/>
                <a:gd name="T91" fmla="*/ 294 h 588"/>
                <a:gd name="T92" fmla="*/ 8 w 102"/>
                <a:gd name="T93" fmla="*/ 289 h 588"/>
                <a:gd name="T94" fmla="*/ 6 w 102"/>
                <a:gd name="T95" fmla="*/ 300 h 588"/>
                <a:gd name="T96" fmla="*/ 18 w 102"/>
                <a:gd name="T97" fmla="*/ 299 h 588"/>
                <a:gd name="T98" fmla="*/ 36 w 102"/>
                <a:gd name="T99" fmla="*/ 291 h 588"/>
                <a:gd name="T100" fmla="*/ 45 w 102"/>
                <a:gd name="T101" fmla="*/ 285 h 588"/>
                <a:gd name="T102" fmla="*/ 55 w 102"/>
                <a:gd name="T103" fmla="*/ 269 h 588"/>
                <a:gd name="T104" fmla="*/ 56 w 102"/>
                <a:gd name="T105" fmla="*/ 265 h 588"/>
                <a:gd name="T106" fmla="*/ 60 w 102"/>
                <a:gd name="T107" fmla="*/ 246 h 588"/>
                <a:gd name="T108" fmla="*/ 61 w 102"/>
                <a:gd name="T109" fmla="*/ 44 h 588"/>
                <a:gd name="T110" fmla="*/ 58 w 102"/>
                <a:gd name="T111" fmla="*/ 35 h 588"/>
                <a:gd name="T112" fmla="*/ 67 w 102"/>
                <a:gd name="T113" fmla="*/ 31 h 588"/>
                <a:gd name="T114" fmla="*/ 79 w 102"/>
                <a:gd name="T115" fmla="*/ 19 h 588"/>
                <a:gd name="T116" fmla="*/ 77 w 102"/>
                <a:gd name="T117" fmla="*/ 20 h 588"/>
                <a:gd name="T118" fmla="*/ 95 w 102"/>
                <a:gd name="T119" fmla="*/ 12 h 588"/>
                <a:gd name="T120" fmla="*/ 92 w 102"/>
                <a:gd name="T121" fmla="*/ 13 h 5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
                <a:gd name="T184" fmla="*/ 0 h 588"/>
                <a:gd name="T185" fmla="*/ 102 w 102"/>
                <a:gd name="T186" fmla="*/ 588 h 5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 h="588">
                  <a:moveTo>
                    <a:pt x="102" y="12"/>
                  </a:moveTo>
                  <a:lnTo>
                    <a:pt x="102" y="0"/>
                  </a:lnTo>
                  <a:lnTo>
                    <a:pt x="92" y="1"/>
                  </a:lnTo>
                  <a:lnTo>
                    <a:pt x="90" y="1"/>
                  </a:lnTo>
                  <a:lnTo>
                    <a:pt x="81" y="4"/>
                  </a:lnTo>
                  <a:lnTo>
                    <a:pt x="72" y="9"/>
                  </a:lnTo>
                  <a:lnTo>
                    <a:pt x="70" y="10"/>
                  </a:lnTo>
                  <a:lnTo>
                    <a:pt x="63" y="15"/>
                  </a:lnTo>
                  <a:lnTo>
                    <a:pt x="58" y="22"/>
                  </a:lnTo>
                  <a:lnTo>
                    <a:pt x="53" y="31"/>
                  </a:lnTo>
                  <a:lnTo>
                    <a:pt x="52" y="35"/>
                  </a:lnTo>
                  <a:lnTo>
                    <a:pt x="49" y="44"/>
                  </a:lnTo>
                  <a:lnTo>
                    <a:pt x="48" y="54"/>
                  </a:lnTo>
                  <a:lnTo>
                    <a:pt x="48" y="246"/>
                  </a:lnTo>
                  <a:lnTo>
                    <a:pt x="47" y="256"/>
                  </a:lnTo>
                  <a:lnTo>
                    <a:pt x="44" y="265"/>
                  </a:lnTo>
                  <a:lnTo>
                    <a:pt x="50" y="265"/>
                  </a:lnTo>
                  <a:lnTo>
                    <a:pt x="46" y="260"/>
                  </a:lnTo>
                  <a:lnTo>
                    <a:pt x="41" y="269"/>
                  </a:lnTo>
                  <a:lnTo>
                    <a:pt x="36" y="276"/>
                  </a:lnTo>
                  <a:lnTo>
                    <a:pt x="29" y="281"/>
                  </a:lnTo>
                  <a:lnTo>
                    <a:pt x="33" y="286"/>
                  </a:lnTo>
                  <a:lnTo>
                    <a:pt x="31" y="280"/>
                  </a:lnTo>
                  <a:lnTo>
                    <a:pt x="22" y="285"/>
                  </a:lnTo>
                  <a:lnTo>
                    <a:pt x="13" y="288"/>
                  </a:lnTo>
                  <a:lnTo>
                    <a:pt x="16" y="293"/>
                  </a:lnTo>
                  <a:lnTo>
                    <a:pt x="16" y="287"/>
                  </a:lnTo>
                  <a:lnTo>
                    <a:pt x="6" y="288"/>
                  </a:lnTo>
                  <a:lnTo>
                    <a:pt x="4" y="289"/>
                  </a:lnTo>
                  <a:lnTo>
                    <a:pt x="2" y="290"/>
                  </a:lnTo>
                  <a:lnTo>
                    <a:pt x="0" y="294"/>
                  </a:lnTo>
                  <a:lnTo>
                    <a:pt x="2" y="298"/>
                  </a:lnTo>
                  <a:lnTo>
                    <a:pt x="4" y="299"/>
                  </a:lnTo>
                  <a:lnTo>
                    <a:pt x="6" y="300"/>
                  </a:lnTo>
                  <a:lnTo>
                    <a:pt x="16" y="301"/>
                  </a:lnTo>
                  <a:lnTo>
                    <a:pt x="16" y="295"/>
                  </a:lnTo>
                  <a:lnTo>
                    <a:pt x="13" y="300"/>
                  </a:lnTo>
                  <a:lnTo>
                    <a:pt x="22" y="303"/>
                  </a:lnTo>
                  <a:lnTo>
                    <a:pt x="31" y="308"/>
                  </a:lnTo>
                  <a:lnTo>
                    <a:pt x="33" y="302"/>
                  </a:lnTo>
                  <a:lnTo>
                    <a:pt x="29" y="307"/>
                  </a:lnTo>
                  <a:lnTo>
                    <a:pt x="36" y="312"/>
                  </a:lnTo>
                  <a:lnTo>
                    <a:pt x="41" y="319"/>
                  </a:lnTo>
                  <a:lnTo>
                    <a:pt x="46" y="328"/>
                  </a:lnTo>
                  <a:lnTo>
                    <a:pt x="50" y="323"/>
                  </a:lnTo>
                  <a:lnTo>
                    <a:pt x="44" y="323"/>
                  </a:lnTo>
                  <a:lnTo>
                    <a:pt x="47" y="332"/>
                  </a:lnTo>
                  <a:lnTo>
                    <a:pt x="48" y="342"/>
                  </a:lnTo>
                  <a:lnTo>
                    <a:pt x="48" y="534"/>
                  </a:lnTo>
                  <a:lnTo>
                    <a:pt x="49" y="544"/>
                  </a:lnTo>
                  <a:lnTo>
                    <a:pt x="52" y="553"/>
                  </a:lnTo>
                  <a:lnTo>
                    <a:pt x="53" y="557"/>
                  </a:lnTo>
                  <a:lnTo>
                    <a:pt x="58" y="566"/>
                  </a:lnTo>
                  <a:lnTo>
                    <a:pt x="63" y="573"/>
                  </a:lnTo>
                  <a:lnTo>
                    <a:pt x="70" y="578"/>
                  </a:lnTo>
                  <a:lnTo>
                    <a:pt x="72" y="579"/>
                  </a:lnTo>
                  <a:lnTo>
                    <a:pt x="81" y="584"/>
                  </a:lnTo>
                  <a:lnTo>
                    <a:pt x="90" y="587"/>
                  </a:lnTo>
                  <a:lnTo>
                    <a:pt x="92" y="587"/>
                  </a:lnTo>
                  <a:lnTo>
                    <a:pt x="102" y="588"/>
                  </a:lnTo>
                  <a:lnTo>
                    <a:pt x="102" y="576"/>
                  </a:lnTo>
                  <a:lnTo>
                    <a:pt x="92" y="575"/>
                  </a:lnTo>
                  <a:lnTo>
                    <a:pt x="92" y="581"/>
                  </a:lnTo>
                  <a:lnTo>
                    <a:pt x="95" y="576"/>
                  </a:lnTo>
                  <a:lnTo>
                    <a:pt x="86" y="573"/>
                  </a:lnTo>
                  <a:lnTo>
                    <a:pt x="77" y="568"/>
                  </a:lnTo>
                  <a:lnTo>
                    <a:pt x="75" y="574"/>
                  </a:lnTo>
                  <a:lnTo>
                    <a:pt x="79" y="569"/>
                  </a:lnTo>
                  <a:lnTo>
                    <a:pt x="72" y="564"/>
                  </a:lnTo>
                  <a:lnTo>
                    <a:pt x="67" y="557"/>
                  </a:lnTo>
                  <a:lnTo>
                    <a:pt x="62" y="548"/>
                  </a:lnTo>
                  <a:lnTo>
                    <a:pt x="58" y="553"/>
                  </a:lnTo>
                  <a:lnTo>
                    <a:pt x="64" y="553"/>
                  </a:lnTo>
                  <a:lnTo>
                    <a:pt x="61" y="544"/>
                  </a:lnTo>
                  <a:lnTo>
                    <a:pt x="60" y="534"/>
                  </a:lnTo>
                  <a:lnTo>
                    <a:pt x="60" y="342"/>
                  </a:lnTo>
                  <a:lnTo>
                    <a:pt x="59" y="332"/>
                  </a:lnTo>
                  <a:lnTo>
                    <a:pt x="56" y="323"/>
                  </a:lnTo>
                  <a:lnTo>
                    <a:pt x="55" y="319"/>
                  </a:lnTo>
                  <a:lnTo>
                    <a:pt x="50" y="310"/>
                  </a:lnTo>
                  <a:lnTo>
                    <a:pt x="45" y="303"/>
                  </a:lnTo>
                  <a:lnTo>
                    <a:pt x="38" y="298"/>
                  </a:lnTo>
                  <a:lnTo>
                    <a:pt x="36" y="297"/>
                  </a:lnTo>
                  <a:lnTo>
                    <a:pt x="27" y="292"/>
                  </a:lnTo>
                  <a:lnTo>
                    <a:pt x="18" y="289"/>
                  </a:lnTo>
                  <a:lnTo>
                    <a:pt x="16" y="289"/>
                  </a:lnTo>
                  <a:lnTo>
                    <a:pt x="6" y="288"/>
                  </a:lnTo>
                  <a:lnTo>
                    <a:pt x="6" y="300"/>
                  </a:lnTo>
                  <a:lnTo>
                    <a:pt x="8" y="299"/>
                  </a:lnTo>
                  <a:lnTo>
                    <a:pt x="10" y="298"/>
                  </a:lnTo>
                  <a:lnTo>
                    <a:pt x="12" y="294"/>
                  </a:lnTo>
                  <a:lnTo>
                    <a:pt x="10" y="290"/>
                  </a:lnTo>
                  <a:lnTo>
                    <a:pt x="8" y="289"/>
                  </a:lnTo>
                  <a:lnTo>
                    <a:pt x="6" y="294"/>
                  </a:lnTo>
                  <a:lnTo>
                    <a:pt x="6" y="300"/>
                  </a:lnTo>
                  <a:lnTo>
                    <a:pt x="16" y="299"/>
                  </a:lnTo>
                  <a:lnTo>
                    <a:pt x="18" y="299"/>
                  </a:lnTo>
                  <a:lnTo>
                    <a:pt x="27" y="296"/>
                  </a:lnTo>
                  <a:lnTo>
                    <a:pt x="36" y="291"/>
                  </a:lnTo>
                  <a:lnTo>
                    <a:pt x="38" y="290"/>
                  </a:lnTo>
                  <a:lnTo>
                    <a:pt x="45" y="285"/>
                  </a:lnTo>
                  <a:lnTo>
                    <a:pt x="50" y="278"/>
                  </a:lnTo>
                  <a:lnTo>
                    <a:pt x="55" y="269"/>
                  </a:lnTo>
                  <a:lnTo>
                    <a:pt x="56" y="265"/>
                  </a:lnTo>
                  <a:lnTo>
                    <a:pt x="59" y="256"/>
                  </a:lnTo>
                  <a:lnTo>
                    <a:pt x="60" y="246"/>
                  </a:lnTo>
                  <a:lnTo>
                    <a:pt x="60" y="54"/>
                  </a:lnTo>
                  <a:lnTo>
                    <a:pt x="61" y="44"/>
                  </a:lnTo>
                  <a:lnTo>
                    <a:pt x="64" y="35"/>
                  </a:lnTo>
                  <a:lnTo>
                    <a:pt x="58" y="35"/>
                  </a:lnTo>
                  <a:lnTo>
                    <a:pt x="62" y="40"/>
                  </a:lnTo>
                  <a:lnTo>
                    <a:pt x="67" y="31"/>
                  </a:lnTo>
                  <a:lnTo>
                    <a:pt x="72" y="24"/>
                  </a:lnTo>
                  <a:lnTo>
                    <a:pt x="79" y="19"/>
                  </a:lnTo>
                  <a:lnTo>
                    <a:pt x="75" y="14"/>
                  </a:lnTo>
                  <a:lnTo>
                    <a:pt x="77" y="20"/>
                  </a:lnTo>
                  <a:lnTo>
                    <a:pt x="86" y="15"/>
                  </a:lnTo>
                  <a:lnTo>
                    <a:pt x="95" y="12"/>
                  </a:lnTo>
                  <a:lnTo>
                    <a:pt x="92" y="7"/>
                  </a:lnTo>
                  <a:lnTo>
                    <a:pt x="92" y="13"/>
                  </a:lnTo>
                  <a:lnTo>
                    <a:pt x="10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4" name="Freeform 524">
              <a:extLst>
                <a:ext uri="{FF2B5EF4-FFF2-40B4-BE49-F238E27FC236}">
                  <a16:creationId xmlns:a16="http://schemas.microsoft.com/office/drawing/2014/main" id="{CCFA6995-072E-4BDE-8F14-2D9B0B3B57A4}"/>
                </a:ext>
              </a:extLst>
            </p:cNvPr>
            <p:cNvSpPr>
              <a:spLocks/>
            </p:cNvSpPr>
            <p:nvPr/>
          </p:nvSpPr>
          <p:spPr bwMode="auto">
            <a:xfrm>
              <a:off x="5512" y="1503"/>
              <a:ext cx="102" cy="588"/>
            </a:xfrm>
            <a:custGeom>
              <a:avLst/>
              <a:gdLst>
                <a:gd name="T0" fmla="*/ 0 w 102"/>
                <a:gd name="T1" fmla="*/ 12 h 588"/>
                <a:gd name="T2" fmla="*/ 10 w 102"/>
                <a:gd name="T3" fmla="*/ 7 h 588"/>
                <a:gd name="T4" fmla="*/ 16 w 102"/>
                <a:gd name="T5" fmla="*/ 15 h 588"/>
                <a:gd name="T6" fmla="*/ 27 w 102"/>
                <a:gd name="T7" fmla="*/ 14 h 588"/>
                <a:gd name="T8" fmla="*/ 30 w 102"/>
                <a:gd name="T9" fmla="*/ 24 h 588"/>
                <a:gd name="T10" fmla="*/ 40 w 102"/>
                <a:gd name="T11" fmla="*/ 40 h 588"/>
                <a:gd name="T12" fmla="*/ 38 w 102"/>
                <a:gd name="T13" fmla="*/ 35 h 588"/>
                <a:gd name="T14" fmla="*/ 42 w 102"/>
                <a:gd name="T15" fmla="*/ 54 h 588"/>
                <a:gd name="T16" fmla="*/ 43 w 102"/>
                <a:gd name="T17" fmla="*/ 256 h 588"/>
                <a:gd name="T18" fmla="*/ 47 w 102"/>
                <a:gd name="T19" fmla="*/ 269 h 588"/>
                <a:gd name="T20" fmla="*/ 57 w 102"/>
                <a:gd name="T21" fmla="*/ 285 h 588"/>
                <a:gd name="T22" fmla="*/ 66 w 102"/>
                <a:gd name="T23" fmla="*/ 291 h 588"/>
                <a:gd name="T24" fmla="*/ 84 w 102"/>
                <a:gd name="T25" fmla="*/ 299 h 588"/>
                <a:gd name="T26" fmla="*/ 96 w 102"/>
                <a:gd name="T27" fmla="*/ 300 h 588"/>
                <a:gd name="T28" fmla="*/ 96 w 102"/>
                <a:gd name="T29" fmla="*/ 288 h 588"/>
                <a:gd name="T30" fmla="*/ 92 w 102"/>
                <a:gd name="T31" fmla="*/ 290 h 588"/>
                <a:gd name="T32" fmla="*/ 92 w 102"/>
                <a:gd name="T33" fmla="*/ 298 h 588"/>
                <a:gd name="T34" fmla="*/ 96 w 102"/>
                <a:gd name="T35" fmla="*/ 288 h 588"/>
                <a:gd name="T36" fmla="*/ 84 w 102"/>
                <a:gd name="T37" fmla="*/ 289 h 588"/>
                <a:gd name="T38" fmla="*/ 66 w 102"/>
                <a:gd name="T39" fmla="*/ 297 h 588"/>
                <a:gd name="T40" fmla="*/ 57 w 102"/>
                <a:gd name="T41" fmla="*/ 303 h 588"/>
                <a:gd name="T42" fmla="*/ 47 w 102"/>
                <a:gd name="T43" fmla="*/ 319 h 588"/>
                <a:gd name="T44" fmla="*/ 43 w 102"/>
                <a:gd name="T45" fmla="*/ 332 h 588"/>
                <a:gd name="T46" fmla="*/ 42 w 102"/>
                <a:gd name="T47" fmla="*/ 534 h 588"/>
                <a:gd name="T48" fmla="*/ 38 w 102"/>
                <a:gd name="T49" fmla="*/ 553 h 588"/>
                <a:gd name="T50" fmla="*/ 40 w 102"/>
                <a:gd name="T51" fmla="*/ 548 h 588"/>
                <a:gd name="T52" fmla="*/ 30 w 102"/>
                <a:gd name="T53" fmla="*/ 564 h 588"/>
                <a:gd name="T54" fmla="*/ 27 w 102"/>
                <a:gd name="T55" fmla="*/ 574 h 588"/>
                <a:gd name="T56" fmla="*/ 16 w 102"/>
                <a:gd name="T57" fmla="*/ 573 h 588"/>
                <a:gd name="T58" fmla="*/ 10 w 102"/>
                <a:gd name="T59" fmla="*/ 581 h 588"/>
                <a:gd name="T60" fmla="*/ 0 w 102"/>
                <a:gd name="T61" fmla="*/ 576 h 588"/>
                <a:gd name="T62" fmla="*/ 10 w 102"/>
                <a:gd name="T63" fmla="*/ 587 h 588"/>
                <a:gd name="T64" fmla="*/ 21 w 102"/>
                <a:gd name="T65" fmla="*/ 584 h 588"/>
                <a:gd name="T66" fmla="*/ 32 w 102"/>
                <a:gd name="T67" fmla="*/ 578 h 588"/>
                <a:gd name="T68" fmla="*/ 44 w 102"/>
                <a:gd name="T69" fmla="*/ 566 h 588"/>
                <a:gd name="T70" fmla="*/ 50 w 102"/>
                <a:gd name="T71" fmla="*/ 553 h 588"/>
                <a:gd name="T72" fmla="*/ 53 w 102"/>
                <a:gd name="T73" fmla="*/ 544 h 588"/>
                <a:gd name="T74" fmla="*/ 54 w 102"/>
                <a:gd name="T75" fmla="*/ 342 h 588"/>
                <a:gd name="T76" fmla="*/ 58 w 102"/>
                <a:gd name="T77" fmla="*/ 323 h 588"/>
                <a:gd name="T78" fmla="*/ 56 w 102"/>
                <a:gd name="T79" fmla="*/ 328 h 588"/>
                <a:gd name="T80" fmla="*/ 66 w 102"/>
                <a:gd name="T81" fmla="*/ 312 h 588"/>
                <a:gd name="T82" fmla="*/ 69 w 102"/>
                <a:gd name="T83" fmla="*/ 302 h 588"/>
                <a:gd name="T84" fmla="*/ 80 w 102"/>
                <a:gd name="T85" fmla="*/ 303 h 588"/>
                <a:gd name="T86" fmla="*/ 86 w 102"/>
                <a:gd name="T87" fmla="*/ 295 h 588"/>
                <a:gd name="T88" fmla="*/ 96 w 102"/>
                <a:gd name="T89" fmla="*/ 300 h 588"/>
                <a:gd name="T90" fmla="*/ 98 w 102"/>
                <a:gd name="T91" fmla="*/ 299 h 588"/>
                <a:gd name="T92" fmla="*/ 102 w 102"/>
                <a:gd name="T93" fmla="*/ 294 h 588"/>
                <a:gd name="T94" fmla="*/ 98 w 102"/>
                <a:gd name="T95" fmla="*/ 289 h 588"/>
                <a:gd name="T96" fmla="*/ 86 w 102"/>
                <a:gd name="T97" fmla="*/ 287 h 588"/>
                <a:gd name="T98" fmla="*/ 89 w 102"/>
                <a:gd name="T99" fmla="*/ 288 h 588"/>
                <a:gd name="T100" fmla="*/ 71 w 102"/>
                <a:gd name="T101" fmla="*/ 280 h 588"/>
                <a:gd name="T102" fmla="*/ 73 w 102"/>
                <a:gd name="T103" fmla="*/ 281 h 588"/>
                <a:gd name="T104" fmla="*/ 61 w 102"/>
                <a:gd name="T105" fmla="*/ 269 h 588"/>
                <a:gd name="T106" fmla="*/ 52 w 102"/>
                <a:gd name="T107" fmla="*/ 265 h 588"/>
                <a:gd name="T108" fmla="*/ 55 w 102"/>
                <a:gd name="T109" fmla="*/ 256 h 588"/>
                <a:gd name="T110" fmla="*/ 54 w 102"/>
                <a:gd name="T111" fmla="*/ 54 h 588"/>
                <a:gd name="T112" fmla="*/ 50 w 102"/>
                <a:gd name="T113" fmla="*/ 35 h 588"/>
                <a:gd name="T114" fmla="*/ 44 w 102"/>
                <a:gd name="T115" fmla="*/ 22 h 588"/>
                <a:gd name="T116" fmla="*/ 32 w 102"/>
                <a:gd name="T117" fmla="*/ 10 h 588"/>
                <a:gd name="T118" fmla="*/ 21 w 102"/>
                <a:gd name="T119" fmla="*/ 4 h 588"/>
                <a:gd name="T120" fmla="*/ 10 w 102"/>
                <a:gd name="T121" fmla="*/ 1 h 5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2"/>
                <a:gd name="T184" fmla="*/ 0 h 588"/>
                <a:gd name="T185" fmla="*/ 102 w 102"/>
                <a:gd name="T186" fmla="*/ 588 h 5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2" h="588">
                  <a:moveTo>
                    <a:pt x="0" y="0"/>
                  </a:moveTo>
                  <a:lnTo>
                    <a:pt x="0" y="12"/>
                  </a:lnTo>
                  <a:lnTo>
                    <a:pt x="10" y="13"/>
                  </a:lnTo>
                  <a:lnTo>
                    <a:pt x="10" y="7"/>
                  </a:lnTo>
                  <a:lnTo>
                    <a:pt x="7" y="12"/>
                  </a:lnTo>
                  <a:lnTo>
                    <a:pt x="16" y="15"/>
                  </a:lnTo>
                  <a:lnTo>
                    <a:pt x="25" y="20"/>
                  </a:lnTo>
                  <a:lnTo>
                    <a:pt x="27" y="14"/>
                  </a:lnTo>
                  <a:lnTo>
                    <a:pt x="23" y="19"/>
                  </a:lnTo>
                  <a:lnTo>
                    <a:pt x="30" y="24"/>
                  </a:lnTo>
                  <a:lnTo>
                    <a:pt x="35" y="31"/>
                  </a:lnTo>
                  <a:lnTo>
                    <a:pt x="40" y="40"/>
                  </a:lnTo>
                  <a:lnTo>
                    <a:pt x="44" y="35"/>
                  </a:lnTo>
                  <a:lnTo>
                    <a:pt x="38" y="35"/>
                  </a:lnTo>
                  <a:lnTo>
                    <a:pt x="41" y="44"/>
                  </a:lnTo>
                  <a:lnTo>
                    <a:pt x="42" y="54"/>
                  </a:lnTo>
                  <a:lnTo>
                    <a:pt x="42" y="246"/>
                  </a:lnTo>
                  <a:lnTo>
                    <a:pt x="43" y="256"/>
                  </a:lnTo>
                  <a:lnTo>
                    <a:pt x="46" y="265"/>
                  </a:lnTo>
                  <a:lnTo>
                    <a:pt x="47" y="269"/>
                  </a:lnTo>
                  <a:lnTo>
                    <a:pt x="52" y="278"/>
                  </a:lnTo>
                  <a:lnTo>
                    <a:pt x="57" y="285"/>
                  </a:lnTo>
                  <a:lnTo>
                    <a:pt x="64" y="290"/>
                  </a:lnTo>
                  <a:lnTo>
                    <a:pt x="66" y="291"/>
                  </a:lnTo>
                  <a:lnTo>
                    <a:pt x="75" y="296"/>
                  </a:lnTo>
                  <a:lnTo>
                    <a:pt x="84" y="299"/>
                  </a:lnTo>
                  <a:lnTo>
                    <a:pt x="86" y="299"/>
                  </a:lnTo>
                  <a:lnTo>
                    <a:pt x="96" y="300"/>
                  </a:lnTo>
                  <a:lnTo>
                    <a:pt x="96" y="294"/>
                  </a:lnTo>
                  <a:lnTo>
                    <a:pt x="96" y="288"/>
                  </a:lnTo>
                  <a:lnTo>
                    <a:pt x="94" y="289"/>
                  </a:lnTo>
                  <a:lnTo>
                    <a:pt x="92" y="290"/>
                  </a:lnTo>
                  <a:lnTo>
                    <a:pt x="90" y="294"/>
                  </a:lnTo>
                  <a:lnTo>
                    <a:pt x="92" y="298"/>
                  </a:lnTo>
                  <a:lnTo>
                    <a:pt x="94" y="299"/>
                  </a:lnTo>
                  <a:lnTo>
                    <a:pt x="96" y="288"/>
                  </a:lnTo>
                  <a:lnTo>
                    <a:pt x="86" y="289"/>
                  </a:lnTo>
                  <a:lnTo>
                    <a:pt x="84" y="289"/>
                  </a:lnTo>
                  <a:lnTo>
                    <a:pt x="75" y="292"/>
                  </a:lnTo>
                  <a:lnTo>
                    <a:pt x="66" y="297"/>
                  </a:lnTo>
                  <a:lnTo>
                    <a:pt x="64" y="298"/>
                  </a:lnTo>
                  <a:lnTo>
                    <a:pt x="57" y="303"/>
                  </a:lnTo>
                  <a:lnTo>
                    <a:pt x="52" y="310"/>
                  </a:lnTo>
                  <a:lnTo>
                    <a:pt x="47" y="319"/>
                  </a:lnTo>
                  <a:lnTo>
                    <a:pt x="46" y="323"/>
                  </a:lnTo>
                  <a:lnTo>
                    <a:pt x="43" y="332"/>
                  </a:lnTo>
                  <a:lnTo>
                    <a:pt x="42" y="342"/>
                  </a:lnTo>
                  <a:lnTo>
                    <a:pt x="42" y="534"/>
                  </a:lnTo>
                  <a:lnTo>
                    <a:pt x="41" y="544"/>
                  </a:lnTo>
                  <a:lnTo>
                    <a:pt x="38" y="553"/>
                  </a:lnTo>
                  <a:lnTo>
                    <a:pt x="44" y="553"/>
                  </a:lnTo>
                  <a:lnTo>
                    <a:pt x="40" y="548"/>
                  </a:lnTo>
                  <a:lnTo>
                    <a:pt x="35" y="557"/>
                  </a:lnTo>
                  <a:lnTo>
                    <a:pt x="30" y="564"/>
                  </a:lnTo>
                  <a:lnTo>
                    <a:pt x="23" y="569"/>
                  </a:lnTo>
                  <a:lnTo>
                    <a:pt x="27" y="574"/>
                  </a:lnTo>
                  <a:lnTo>
                    <a:pt x="25" y="568"/>
                  </a:lnTo>
                  <a:lnTo>
                    <a:pt x="16" y="573"/>
                  </a:lnTo>
                  <a:lnTo>
                    <a:pt x="7" y="576"/>
                  </a:lnTo>
                  <a:lnTo>
                    <a:pt x="10" y="581"/>
                  </a:lnTo>
                  <a:lnTo>
                    <a:pt x="10" y="575"/>
                  </a:lnTo>
                  <a:lnTo>
                    <a:pt x="0" y="576"/>
                  </a:lnTo>
                  <a:lnTo>
                    <a:pt x="0" y="588"/>
                  </a:lnTo>
                  <a:lnTo>
                    <a:pt x="10" y="587"/>
                  </a:lnTo>
                  <a:lnTo>
                    <a:pt x="12" y="587"/>
                  </a:lnTo>
                  <a:lnTo>
                    <a:pt x="21" y="584"/>
                  </a:lnTo>
                  <a:lnTo>
                    <a:pt x="30" y="579"/>
                  </a:lnTo>
                  <a:lnTo>
                    <a:pt x="32" y="578"/>
                  </a:lnTo>
                  <a:lnTo>
                    <a:pt x="39" y="573"/>
                  </a:lnTo>
                  <a:lnTo>
                    <a:pt x="44" y="566"/>
                  </a:lnTo>
                  <a:lnTo>
                    <a:pt x="49" y="557"/>
                  </a:lnTo>
                  <a:lnTo>
                    <a:pt x="50" y="553"/>
                  </a:lnTo>
                  <a:lnTo>
                    <a:pt x="53" y="544"/>
                  </a:lnTo>
                  <a:lnTo>
                    <a:pt x="54" y="534"/>
                  </a:lnTo>
                  <a:lnTo>
                    <a:pt x="54" y="342"/>
                  </a:lnTo>
                  <a:lnTo>
                    <a:pt x="55" y="332"/>
                  </a:lnTo>
                  <a:lnTo>
                    <a:pt x="58" y="323"/>
                  </a:lnTo>
                  <a:lnTo>
                    <a:pt x="52" y="323"/>
                  </a:lnTo>
                  <a:lnTo>
                    <a:pt x="56" y="328"/>
                  </a:lnTo>
                  <a:lnTo>
                    <a:pt x="61" y="319"/>
                  </a:lnTo>
                  <a:lnTo>
                    <a:pt x="66" y="312"/>
                  </a:lnTo>
                  <a:lnTo>
                    <a:pt x="73" y="307"/>
                  </a:lnTo>
                  <a:lnTo>
                    <a:pt x="69" y="302"/>
                  </a:lnTo>
                  <a:lnTo>
                    <a:pt x="71" y="308"/>
                  </a:lnTo>
                  <a:lnTo>
                    <a:pt x="80" y="303"/>
                  </a:lnTo>
                  <a:lnTo>
                    <a:pt x="89" y="300"/>
                  </a:lnTo>
                  <a:lnTo>
                    <a:pt x="86" y="295"/>
                  </a:lnTo>
                  <a:lnTo>
                    <a:pt x="86" y="301"/>
                  </a:lnTo>
                  <a:lnTo>
                    <a:pt x="96" y="300"/>
                  </a:lnTo>
                  <a:lnTo>
                    <a:pt x="98" y="299"/>
                  </a:lnTo>
                  <a:lnTo>
                    <a:pt x="100" y="298"/>
                  </a:lnTo>
                  <a:lnTo>
                    <a:pt x="102" y="294"/>
                  </a:lnTo>
                  <a:lnTo>
                    <a:pt x="100" y="290"/>
                  </a:lnTo>
                  <a:lnTo>
                    <a:pt x="98" y="289"/>
                  </a:lnTo>
                  <a:lnTo>
                    <a:pt x="96" y="288"/>
                  </a:lnTo>
                  <a:lnTo>
                    <a:pt x="86" y="287"/>
                  </a:lnTo>
                  <a:lnTo>
                    <a:pt x="86" y="293"/>
                  </a:lnTo>
                  <a:lnTo>
                    <a:pt x="89" y="288"/>
                  </a:lnTo>
                  <a:lnTo>
                    <a:pt x="80" y="285"/>
                  </a:lnTo>
                  <a:lnTo>
                    <a:pt x="71" y="280"/>
                  </a:lnTo>
                  <a:lnTo>
                    <a:pt x="69" y="286"/>
                  </a:lnTo>
                  <a:lnTo>
                    <a:pt x="73" y="281"/>
                  </a:lnTo>
                  <a:lnTo>
                    <a:pt x="66" y="276"/>
                  </a:lnTo>
                  <a:lnTo>
                    <a:pt x="61" y="269"/>
                  </a:lnTo>
                  <a:lnTo>
                    <a:pt x="56" y="260"/>
                  </a:lnTo>
                  <a:lnTo>
                    <a:pt x="52" y="265"/>
                  </a:lnTo>
                  <a:lnTo>
                    <a:pt x="58" y="265"/>
                  </a:lnTo>
                  <a:lnTo>
                    <a:pt x="55" y="256"/>
                  </a:lnTo>
                  <a:lnTo>
                    <a:pt x="54" y="246"/>
                  </a:lnTo>
                  <a:lnTo>
                    <a:pt x="54" y="54"/>
                  </a:lnTo>
                  <a:lnTo>
                    <a:pt x="53" y="44"/>
                  </a:lnTo>
                  <a:lnTo>
                    <a:pt x="50" y="35"/>
                  </a:lnTo>
                  <a:lnTo>
                    <a:pt x="49" y="31"/>
                  </a:lnTo>
                  <a:lnTo>
                    <a:pt x="44" y="22"/>
                  </a:lnTo>
                  <a:lnTo>
                    <a:pt x="39" y="15"/>
                  </a:lnTo>
                  <a:lnTo>
                    <a:pt x="32" y="10"/>
                  </a:lnTo>
                  <a:lnTo>
                    <a:pt x="30" y="9"/>
                  </a:lnTo>
                  <a:lnTo>
                    <a:pt x="21" y="4"/>
                  </a:lnTo>
                  <a:lnTo>
                    <a:pt x="12" y="1"/>
                  </a:lnTo>
                  <a:lnTo>
                    <a:pt x="1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5912" name="Rectangle 525">
            <a:extLst>
              <a:ext uri="{FF2B5EF4-FFF2-40B4-BE49-F238E27FC236}">
                <a16:creationId xmlns:a16="http://schemas.microsoft.com/office/drawing/2014/main" id="{4ED6BA0F-720F-454C-89F1-82A70BB8FD4B}"/>
              </a:ext>
            </a:extLst>
          </p:cNvPr>
          <p:cNvSpPr>
            <a:spLocks noChangeArrowheads="1"/>
          </p:cNvSpPr>
          <p:nvPr/>
        </p:nvSpPr>
        <p:spPr bwMode="auto">
          <a:xfrm>
            <a:off x="1606550" y="2851150"/>
            <a:ext cx="12615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„míchání“</a:t>
            </a:r>
            <a:endParaRPr lang="cs-CZ" altLang="cs-CZ" sz="2400">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51236"/>
                                        </p:tgtEl>
                                        <p:attrNameLst>
                                          <p:attrName>style.visibility</p:attrName>
                                        </p:attrNameLst>
                                      </p:cBhvr>
                                      <p:to>
                                        <p:strVal val="visible"/>
                                      </p:to>
                                    </p:set>
                                    <p:animEffect transition="in" filter="checkerboard(across)">
                                      <p:cBhvr>
                                        <p:cTn id="7" dur="500"/>
                                        <p:tgtEl>
                                          <p:spTgt spid="35123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51235"/>
                                        </p:tgtEl>
                                        <p:attrNameLst>
                                          <p:attrName>style.visibility</p:attrName>
                                        </p:attrNameLst>
                                      </p:cBhvr>
                                      <p:to>
                                        <p:strVal val="visible"/>
                                      </p:to>
                                    </p:set>
                                    <p:animEffect transition="in" filter="checkerboard(across)">
                                      <p:cBhvr>
                                        <p:cTn id="12" dur="500"/>
                                        <p:tgtEl>
                                          <p:spTgt spid="35123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351237"/>
                                        </p:tgtEl>
                                        <p:attrNameLst>
                                          <p:attrName>style.visibility</p:attrName>
                                        </p:attrNameLst>
                                      </p:cBhvr>
                                      <p:to>
                                        <p:strVal val="visible"/>
                                      </p:to>
                                    </p:set>
                                    <p:animEffect transition="in" filter="checkerboard(across)">
                                      <p:cBhvr>
                                        <p:cTn id="17" dur="500"/>
                                        <p:tgtEl>
                                          <p:spTgt spid="35123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351234"/>
                                        </p:tgtEl>
                                        <p:attrNameLst>
                                          <p:attrName>style.visibility</p:attrName>
                                        </p:attrNameLst>
                                      </p:cBhvr>
                                      <p:to>
                                        <p:strVal val="visible"/>
                                      </p:to>
                                    </p:set>
                                    <p:animEffect transition="in" filter="checkerboard(across)">
                                      <p:cBhvr>
                                        <p:cTn id="22" dur="500"/>
                                        <p:tgtEl>
                                          <p:spTgt spid="351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1234" grpId="0" animBg="1"/>
      <p:bldP spid="351235" grpId="0" animBg="1"/>
      <p:bldP spid="351236" grpId="0" animBg="1"/>
      <p:bldP spid="351237"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5" name="Zástupný obsah 4">
            <a:extLst>
              <a:ext uri="{FF2B5EF4-FFF2-40B4-BE49-F238E27FC236}">
                <a16:creationId xmlns:a16="http://schemas.microsoft.com/office/drawing/2014/main" id="{22131246-A9FC-41B0-8FC0-82C7A55D0AEF}"/>
              </a:ext>
            </a:extLst>
          </p:cNvPr>
          <p:cNvPicPr>
            <a:picLocks noGrp="1" noChangeAspect="1"/>
          </p:cNvPicPr>
          <p:nvPr>
            <p:ph idx="1"/>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b="52170"/>
          <a:stretch/>
        </p:blipFill>
        <p:spPr>
          <a:xfrm>
            <a:off x="238835" y="102357"/>
            <a:ext cx="7690514" cy="4050187"/>
          </a:xfrm>
        </p:spPr>
      </p:pic>
      <p:pic>
        <p:nvPicPr>
          <p:cNvPr id="4" name="Zástupný obsah 4">
            <a:extLst>
              <a:ext uri="{FF2B5EF4-FFF2-40B4-BE49-F238E27FC236}">
                <a16:creationId xmlns:a16="http://schemas.microsoft.com/office/drawing/2014/main" id="{A7522CC1-8321-44BB-BA32-05DD7CDD183B}"/>
              </a:ext>
            </a:extLst>
          </p:cNvPr>
          <p:cNvPicPr>
            <a:picLocks noChangeAspect="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48587"/>
          <a:stretch/>
        </p:blipFill>
        <p:spPr>
          <a:xfrm>
            <a:off x="5055792" y="2903348"/>
            <a:ext cx="7136208" cy="4039736"/>
          </a:xfrm>
          <a:prstGeom prst="rect">
            <a:avLst/>
          </a:prstGeom>
        </p:spPr>
      </p:pic>
    </p:spTree>
    <p:extLst>
      <p:ext uri="{BB962C8B-B14F-4D97-AF65-F5344CB8AC3E}">
        <p14:creationId xmlns:p14="http://schemas.microsoft.com/office/powerpoint/2010/main" val="656980544"/>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2" name="Obrázek 1">
            <a:extLst>
              <a:ext uri="{FF2B5EF4-FFF2-40B4-BE49-F238E27FC236}">
                <a16:creationId xmlns:a16="http://schemas.microsoft.com/office/drawing/2014/main" id="{884A3769-EC80-45DF-BBB2-F336FAA61CA4}"/>
              </a:ext>
            </a:extLst>
          </p:cNvPr>
          <p:cNvPicPr>
            <a:picLocks noChangeAspect="1"/>
          </p:cNvPicPr>
          <p:nvPr/>
        </p:nvPicPr>
        <p:blipFill rotWithShape="1">
          <a:blip r:embed="rId3">
            <a:clrChange>
              <a:clrFrom>
                <a:srgbClr val="FFFFFF"/>
              </a:clrFrom>
              <a:clrTo>
                <a:srgbClr val="FFFFFF">
                  <a:alpha val="0"/>
                </a:srgbClr>
              </a:clrTo>
            </a:clrChange>
          </a:blip>
          <a:srcRect t="9925"/>
          <a:stretch/>
        </p:blipFill>
        <p:spPr>
          <a:xfrm>
            <a:off x="0" y="532263"/>
            <a:ext cx="12206641" cy="6373504"/>
          </a:xfrm>
          <a:prstGeom prst="rect">
            <a:avLst/>
          </a:prstGeom>
        </p:spPr>
      </p:pic>
      <p:sp>
        <p:nvSpPr>
          <p:cNvPr id="6" name="TextovéPole 5">
            <a:extLst>
              <a:ext uri="{FF2B5EF4-FFF2-40B4-BE49-F238E27FC236}">
                <a16:creationId xmlns:a16="http://schemas.microsoft.com/office/drawing/2014/main" id="{6BCB402D-CD00-431C-A61C-343DD0D66581}"/>
              </a:ext>
            </a:extLst>
          </p:cNvPr>
          <p:cNvSpPr txBox="1"/>
          <p:nvPr/>
        </p:nvSpPr>
        <p:spPr>
          <a:xfrm>
            <a:off x="368529" y="6325129"/>
            <a:ext cx="6298401" cy="369332"/>
          </a:xfrm>
          <a:prstGeom prst="rect">
            <a:avLst/>
          </a:prstGeom>
          <a:solidFill>
            <a:srgbClr val="E0E7E8"/>
          </a:solidFill>
        </p:spPr>
        <p:txBody>
          <a:bodyPr wrap="square" rtlCol="0">
            <a:spAutoFit/>
          </a:bodyPr>
          <a:lstStyle/>
          <a:p>
            <a:pPr algn="ctr"/>
            <a:r>
              <a:rPr lang="cs-CZ" dirty="0" err="1"/>
              <a:t>Hypoalbuminecká</a:t>
            </a:r>
            <a:r>
              <a:rPr lang="cs-CZ" dirty="0"/>
              <a:t> alkalóza podle bilančního přístupu</a:t>
            </a:r>
            <a:endParaRPr lang="en-US" dirty="0"/>
          </a:p>
        </p:txBody>
      </p:sp>
      <p:sp>
        <p:nvSpPr>
          <p:cNvPr id="7" name="TextovéPole 6">
            <a:extLst>
              <a:ext uri="{FF2B5EF4-FFF2-40B4-BE49-F238E27FC236}">
                <a16:creationId xmlns:a16="http://schemas.microsoft.com/office/drawing/2014/main" id="{8BD6C10B-64DD-414D-AB45-F5982C08568F}"/>
              </a:ext>
            </a:extLst>
          </p:cNvPr>
          <p:cNvSpPr txBox="1"/>
          <p:nvPr/>
        </p:nvSpPr>
        <p:spPr>
          <a:xfrm>
            <a:off x="7656022" y="6345054"/>
            <a:ext cx="4031673" cy="369332"/>
          </a:xfrm>
          <a:prstGeom prst="rect">
            <a:avLst/>
          </a:prstGeom>
          <a:solidFill>
            <a:srgbClr val="D5ECEE"/>
          </a:solidFill>
        </p:spPr>
        <p:txBody>
          <a:bodyPr wrap="square" rtlCol="0">
            <a:spAutoFit/>
          </a:bodyPr>
          <a:lstStyle/>
          <a:p>
            <a:pPr algn="ctr"/>
            <a:r>
              <a:rPr lang="cs-CZ" dirty="0" err="1"/>
              <a:t>Hypoalbuminecká</a:t>
            </a:r>
            <a:r>
              <a:rPr lang="cs-CZ" dirty="0"/>
              <a:t> alkalóza dle Stewarta</a:t>
            </a:r>
            <a:endParaRPr lang="en-US" dirty="0"/>
          </a:p>
        </p:txBody>
      </p:sp>
      <p:sp>
        <p:nvSpPr>
          <p:cNvPr id="4" name="Obdélník 3">
            <a:extLst>
              <a:ext uri="{FF2B5EF4-FFF2-40B4-BE49-F238E27FC236}">
                <a16:creationId xmlns:a16="http://schemas.microsoft.com/office/drawing/2014/main" id="{B25370C4-1CD0-4FAC-A6AE-66F9E0D5FB91}"/>
              </a:ext>
            </a:extLst>
          </p:cNvPr>
          <p:cNvSpPr/>
          <p:nvPr/>
        </p:nvSpPr>
        <p:spPr>
          <a:xfrm>
            <a:off x="2587585" y="0"/>
            <a:ext cx="8458200" cy="2188029"/>
          </a:xfrm>
          <a:prstGeom prst="rect">
            <a:avLst/>
          </a:prstGeom>
          <a:solidFill>
            <a:srgbClr val="E0E7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ovéPole 7">
            <a:extLst>
              <a:ext uri="{FF2B5EF4-FFF2-40B4-BE49-F238E27FC236}">
                <a16:creationId xmlns:a16="http://schemas.microsoft.com/office/drawing/2014/main" id="{D240E1B3-2A4F-46F9-8CEE-7EF7A390E25E}"/>
              </a:ext>
            </a:extLst>
          </p:cNvPr>
          <p:cNvSpPr txBox="1"/>
          <p:nvPr/>
        </p:nvSpPr>
        <p:spPr>
          <a:xfrm>
            <a:off x="152203" y="813709"/>
            <a:ext cx="2099678" cy="369332"/>
          </a:xfrm>
          <a:prstGeom prst="rect">
            <a:avLst/>
          </a:prstGeom>
          <a:solidFill>
            <a:schemeClr val="bg1"/>
          </a:solidFill>
        </p:spPr>
        <p:txBody>
          <a:bodyPr wrap="square" rtlCol="0">
            <a:spAutoFit/>
          </a:bodyPr>
          <a:lstStyle/>
          <a:p>
            <a:pPr algn="ctr"/>
            <a:r>
              <a:rPr lang="cs-CZ" dirty="0"/>
              <a:t>Tvorba albuminu</a:t>
            </a:r>
            <a:endParaRPr lang="en-US" dirty="0"/>
          </a:p>
        </p:txBody>
      </p:sp>
    </p:spTree>
    <p:extLst>
      <p:ext uri="{BB962C8B-B14F-4D97-AF65-F5344CB8AC3E}">
        <p14:creationId xmlns:p14="http://schemas.microsoft.com/office/powerpoint/2010/main" val="2427026249"/>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 name="Obdélník 3">
            <a:extLst>
              <a:ext uri="{FF2B5EF4-FFF2-40B4-BE49-F238E27FC236}">
                <a16:creationId xmlns:a16="http://schemas.microsoft.com/office/drawing/2014/main" id="{2D816399-6823-4026-B08C-FC9ABD2F49A9}"/>
              </a:ext>
            </a:extLst>
          </p:cNvPr>
          <p:cNvSpPr/>
          <p:nvPr/>
        </p:nvSpPr>
        <p:spPr>
          <a:xfrm>
            <a:off x="2988139"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Obdélník 4">
            <a:extLst>
              <a:ext uri="{FF2B5EF4-FFF2-40B4-BE49-F238E27FC236}">
                <a16:creationId xmlns:a16="http://schemas.microsoft.com/office/drawing/2014/main" id="{C212D7B1-48A3-49AD-B547-F78A581A6F3D}"/>
              </a:ext>
            </a:extLst>
          </p:cNvPr>
          <p:cNvSpPr/>
          <p:nvPr/>
        </p:nvSpPr>
        <p:spPr>
          <a:xfrm>
            <a:off x="2988139"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Obdélník 5">
            <a:extLst>
              <a:ext uri="{FF2B5EF4-FFF2-40B4-BE49-F238E27FC236}">
                <a16:creationId xmlns:a16="http://schemas.microsoft.com/office/drawing/2014/main" id="{DC0729C2-A035-4E5D-A32F-FAE56A2B9FA3}"/>
              </a:ext>
            </a:extLst>
          </p:cNvPr>
          <p:cNvSpPr/>
          <p:nvPr/>
        </p:nvSpPr>
        <p:spPr>
          <a:xfrm>
            <a:off x="2988139"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Obdélník 6">
            <a:extLst>
              <a:ext uri="{FF2B5EF4-FFF2-40B4-BE49-F238E27FC236}">
                <a16:creationId xmlns:a16="http://schemas.microsoft.com/office/drawing/2014/main" id="{9B2A5616-055A-4717-A206-BC34496E648F}"/>
              </a:ext>
            </a:extLst>
          </p:cNvPr>
          <p:cNvSpPr/>
          <p:nvPr/>
        </p:nvSpPr>
        <p:spPr>
          <a:xfrm>
            <a:off x="2988139"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bdélník 7">
            <a:extLst>
              <a:ext uri="{FF2B5EF4-FFF2-40B4-BE49-F238E27FC236}">
                <a16:creationId xmlns:a16="http://schemas.microsoft.com/office/drawing/2014/main" id="{15F03352-2990-46C4-8366-81C246F87670}"/>
              </a:ext>
            </a:extLst>
          </p:cNvPr>
          <p:cNvSpPr/>
          <p:nvPr/>
        </p:nvSpPr>
        <p:spPr>
          <a:xfrm>
            <a:off x="2052035"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Obdélník 8">
            <a:extLst>
              <a:ext uri="{FF2B5EF4-FFF2-40B4-BE49-F238E27FC236}">
                <a16:creationId xmlns:a16="http://schemas.microsoft.com/office/drawing/2014/main" id="{9C0B1992-4519-4CF1-96FE-19F2A5A8E374}"/>
              </a:ext>
            </a:extLst>
          </p:cNvPr>
          <p:cNvSpPr/>
          <p:nvPr/>
        </p:nvSpPr>
        <p:spPr>
          <a:xfrm>
            <a:off x="2052035" y="818994"/>
            <a:ext cx="936104" cy="89727"/>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TextovéPole 9">
            <a:extLst>
              <a:ext uri="{FF2B5EF4-FFF2-40B4-BE49-F238E27FC236}">
                <a16:creationId xmlns:a16="http://schemas.microsoft.com/office/drawing/2014/main" id="{940A157E-05AE-4135-82F3-AC89D5DB9485}"/>
              </a:ext>
            </a:extLst>
          </p:cNvPr>
          <p:cNvSpPr txBox="1"/>
          <p:nvPr/>
        </p:nvSpPr>
        <p:spPr>
          <a:xfrm>
            <a:off x="2753813" y="-20001"/>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11" name="TextovéPole 10">
            <a:extLst>
              <a:ext uri="{FF2B5EF4-FFF2-40B4-BE49-F238E27FC236}">
                <a16:creationId xmlns:a16="http://schemas.microsoft.com/office/drawing/2014/main" id="{ED5754FA-9A9E-4F01-8A06-4F5F4C788018}"/>
              </a:ext>
            </a:extLst>
          </p:cNvPr>
          <p:cNvSpPr txBox="1"/>
          <p:nvPr/>
        </p:nvSpPr>
        <p:spPr>
          <a:xfrm>
            <a:off x="4181587"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12" name="TextovéPole 11">
            <a:extLst>
              <a:ext uri="{FF2B5EF4-FFF2-40B4-BE49-F238E27FC236}">
                <a16:creationId xmlns:a16="http://schemas.microsoft.com/office/drawing/2014/main" id="{E2B6CC79-4181-4730-9888-B92F66871E8D}"/>
              </a:ext>
            </a:extLst>
          </p:cNvPr>
          <p:cNvSpPr txBox="1"/>
          <p:nvPr/>
        </p:nvSpPr>
        <p:spPr>
          <a:xfrm>
            <a:off x="4355357"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13" name="TextovéPole 12">
            <a:extLst>
              <a:ext uri="{FF2B5EF4-FFF2-40B4-BE49-F238E27FC236}">
                <a16:creationId xmlns:a16="http://schemas.microsoft.com/office/drawing/2014/main" id="{632BAE72-08B2-4EC9-A723-8DFEE5AB4F93}"/>
              </a:ext>
            </a:extLst>
          </p:cNvPr>
          <p:cNvSpPr txBox="1"/>
          <p:nvPr/>
        </p:nvSpPr>
        <p:spPr>
          <a:xfrm>
            <a:off x="4839825"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14" name="TextovéPole 13">
            <a:extLst>
              <a:ext uri="{FF2B5EF4-FFF2-40B4-BE49-F238E27FC236}">
                <a16:creationId xmlns:a16="http://schemas.microsoft.com/office/drawing/2014/main" id="{02490952-10F9-41F2-AD49-BD6AABC8573F}"/>
              </a:ext>
            </a:extLst>
          </p:cNvPr>
          <p:cNvSpPr txBox="1"/>
          <p:nvPr/>
        </p:nvSpPr>
        <p:spPr>
          <a:xfrm>
            <a:off x="3132156"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15" name="TextovéPole 14">
            <a:extLst>
              <a:ext uri="{FF2B5EF4-FFF2-40B4-BE49-F238E27FC236}">
                <a16:creationId xmlns:a16="http://schemas.microsoft.com/office/drawing/2014/main" id="{10D43227-EEAB-442A-9198-B1565290FC63}"/>
              </a:ext>
            </a:extLst>
          </p:cNvPr>
          <p:cNvSpPr txBox="1"/>
          <p:nvPr/>
        </p:nvSpPr>
        <p:spPr>
          <a:xfrm>
            <a:off x="2271094"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16" name="Skupina 15">
            <a:extLst>
              <a:ext uri="{FF2B5EF4-FFF2-40B4-BE49-F238E27FC236}">
                <a16:creationId xmlns:a16="http://schemas.microsoft.com/office/drawing/2014/main" id="{166EFD25-1D38-47C6-808A-7FFDC3EDBCBE}"/>
              </a:ext>
            </a:extLst>
          </p:cNvPr>
          <p:cNvGrpSpPr/>
          <p:nvPr/>
        </p:nvGrpSpPr>
        <p:grpSpPr>
          <a:xfrm>
            <a:off x="2049825" y="2103238"/>
            <a:ext cx="936104" cy="462123"/>
            <a:chOff x="2339752" y="2192728"/>
            <a:chExt cx="936104" cy="372176"/>
          </a:xfrm>
        </p:grpSpPr>
        <p:sp>
          <p:nvSpPr>
            <p:cNvPr id="17" name="Obdélník 16">
              <a:extLst>
                <a:ext uri="{FF2B5EF4-FFF2-40B4-BE49-F238E27FC236}">
                  <a16:creationId xmlns:a16="http://schemas.microsoft.com/office/drawing/2014/main" id="{6A84B7C5-7EFE-4154-8227-86EE31F2F107}"/>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TextovéPole 17">
              <a:extLst>
                <a:ext uri="{FF2B5EF4-FFF2-40B4-BE49-F238E27FC236}">
                  <a16:creationId xmlns:a16="http://schemas.microsoft.com/office/drawing/2014/main" id="{9A81C5C0-F1BE-4634-8C54-1738F83945A2}"/>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19" name="Skupina 18">
            <a:extLst>
              <a:ext uri="{FF2B5EF4-FFF2-40B4-BE49-F238E27FC236}">
                <a16:creationId xmlns:a16="http://schemas.microsoft.com/office/drawing/2014/main" id="{E489EB93-04A6-46FA-AD39-34695A56501A}"/>
              </a:ext>
            </a:extLst>
          </p:cNvPr>
          <p:cNvGrpSpPr/>
          <p:nvPr/>
        </p:nvGrpSpPr>
        <p:grpSpPr>
          <a:xfrm>
            <a:off x="2049825" y="1311152"/>
            <a:ext cx="1008114" cy="821705"/>
            <a:chOff x="2339752" y="1340768"/>
            <a:chExt cx="1005909" cy="864096"/>
          </a:xfrm>
        </p:grpSpPr>
        <p:sp>
          <p:nvSpPr>
            <p:cNvPr id="20" name="Obdélník 19">
              <a:extLst>
                <a:ext uri="{FF2B5EF4-FFF2-40B4-BE49-F238E27FC236}">
                  <a16:creationId xmlns:a16="http://schemas.microsoft.com/office/drawing/2014/main" id="{3E82080C-8902-437F-8AE8-5CB46B7EEEC0}"/>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TextovéPole 20">
              <a:extLst>
                <a:ext uri="{FF2B5EF4-FFF2-40B4-BE49-F238E27FC236}">
                  <a16:creationId xmlns:a16="http://schemas.microsoft.com/office/drawing/2014/main" id="{0478F51E-1AB0-404F-B396-DEC54D6F979A}"/>
                </a:ext>
              </a:extLst>
            </p:cNvPr>
            <p:cNvSpPr txBox="1"/>
            <p:nvPr/>
          </p:nvSpPr>
          <p:spPr>
            <a:xfrm>
              <a:off x="2340857" y="1541983"/>
              <a:ext cx="1004804" cy="485482"/>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22" name="Skupina 21">
            <a:extLst>
              <a:ext uri="{FF2B5EF4-FFF2-40B4-BE49-F238E27FC236}">
                <a16:creationId xmlns:a16="http://schemas.microsoft.com/office/drawing/2014/main" id="{14BA82A9-876D-4F09-86D0-B1B083090945}"/>
              </a:ext>
            </a:extLst>
          </p:cNvPr>
          <p:cNvGrpSpPr/>
          <p:nvPr/>
        </p:nvGrpSpPr>
        <p:grpSpPr>
          <a:xfrm>
            <a:off x="2042855" y="856185"/>
            <a:ext cx="943074" cy="461665"/>
            <a:chOff x="2332782" y="885801"/>
            <a:chExt cx="943074" cy="461665"/>
          </a:xfrm>
        </p:grpSpPr>
        <p:sp>
          <p:nvSpPr>
            <p:cNvPr id="23" name="Obdélník 22">
              <a:extLst>
                <a:ext uri="{FF2B5EF4-FFF2-40B4-BE49-F238E27FC236}">
                  <a16:creationId xmlns:a16="http://schemas.microsoft.com/office/drawing/2014/main" id="{15C3B55A-3959-4A4C-90BC-7CEF7CCB9CC6}"/>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TextovéPole 23">
              <a:extLst>
                <a:ext uri="{FF2B5EF4-FFF2-40B4-BE49-F238E27FC236}">
                  <a16:creationId xmlns:a16="http://schemas.microsoft.com/office/drawing/2014/main" id="{D10F9A22-BF3D-4E94-86DE-BC4990F031FC}"/>
                </a:ext>
              </a:extLst>
            </p:cNvPr>
            <p:cNvSpPr txBox="1"/>
            <p:nvPr/>
          </p:nvSpPr>
          <p:spPr>
            <a:xfrm>
              <a:off x="2332782" y="885801"/>
              <a:ext cx="715260" cy="461665"/>
            </a:xfrm>
            <a:prstGeom prst="rect">
              <a:avLst/>
            </a:prstGeom>
            <a:noFill/>
          </p:spPr>
          <p:txBody>
            <a:bodyPr wrap="none" rtlCol="0">
              <a:spAutoFit/>
            </a:bodyPr>
            <a:lstStyle/>
            <a:p>
              <a:r>
                <a:rPr lang="cs-CZ" dirty="0"/>
                <a:t>Alb</a:t>
              </a:r>
              <a:r>
                <a:rPr lang="cs-CZ" baseline="50000" dirty="0"/>
                <a:t>-</a:t>
              </a:r>
              <a:endParaRPr lang="en-US" baseline="50000" dirty="0"/>
            </a:p>
          </p:txBody>
        </p:sp>
      </p:grpSp>
      <p:cxnSp>
        <p:nvCxnSpPr>
          <p:cNvPr id="25" name="Přímá spojnice 24">
            <a:extLst>
              <a:ext uri="{FF2B5EF4-FFF2-40B4-BE49-F238E27FC236}">
                <a16:creationId xmlns:a16="http://schemas.microsoft.com/office/drawing/2014/main" id="{2F30DE93-A191-4903-8AA4-E7F6AE015CC8}"/>
              </a:ext>
            </a:extLst>
          </p:cNvPr>
          <p:cNvCxnSpPr>
            <a:cxnSpLocks/>
          </p:cNvCxnSpPr>
          <p:nvPr/>
        </p:nvCxnSpPr>
        <p:spPr>
          <a:xfrm flipH="1">
            <a:off x="3791310"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Přímá spojnice 25">
            <a:extLst>
              <a:ext uri="{FF2B5EF4-FFF2-40B4-BE49-F238E27FC236}">
                <a16:creationId xmlns:a16="http://schemas.microsoft.com/office/drawing/2014/main" id="{47B25032-DDBB-4755-91E6-FD1DF7EE63EE}"/>
              </a:ext>
            </a:extLst>
          </p:cNvPr>
          <p:cNvCxnSpPr>
            <a:cxnSpLocks/>
            <a:stCxn id="12" idx="1"/>
            <a:endCxn id="6" idx="3"/>
          </p:cNvCxnSpPr>
          <p:nvPr/>
        </p:nvCxnSpPr>
        <p:spPr>
          <a:xfrm flipH="1">
            <a:off x="3924243"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Přímá spojnice 26">
            <a:extLst>
              <a:ext uri="{FF2B5EF4-FFF2-40B4-BE49-F238E27FC236}">
                <a16:creationId xmlns:a16="http://schemas.microsoft.com/office/drawing/2014/main" id="{65DA5384-10B5-4D5F-859B-CC1D27EF168F}"/>
              </a:ext>
            </a:extLst>
          </p:cNvPr>
          <p:cNvCxnSpPr>
            <a:cxnSpLocks/>
            <a:stCxn id="13" idx="1"/>
            <a:endCxn id="5" idx="3"/>
          </p:cNvCxnSpPr>
          <p:nvPr/>
        </p:nvCxnSpPr>
        <p:spPr>
          <a:xfrm flipH="1">
            <a:off x="3924243"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Přímá spojnice 27">
            <a:extLst>
              <a:ext uri="{FF2B5EF4-FFF2-40B4-BE49-F238E27FC236}">
                <a16:creationId xmlns:a16="http://schemas.microsoft.com/office/drawing/2014/main" id="{5281BC61-5016-4DE1-B3FB-5D2F2381DCA9}"/>
              </a:ext>
            </a:extLst>
          </p:cNvPr>
          <p:cNvCxnSpPr>
            <a:cxnSpLocks/>
          </p:cNvCxnSpPr>
          <p:nvPr/>
        </p:nvCxnSpPr>
        <p:spPr>
          <a:xfrm flipV="1">
            <a:off x="2410852" y="347938"/>
            <a:ext cx="435066" cy="46584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Přímá spojnice 28">
            <a:extLst>
              <a:ext uri="{FF2B5EF4-FFF2-40B4-BE49-F238E27FC236}">
                <a16:creationId xmlns:a16="http://schemas.microsoft.com/office/drawing/2014/main" id="{8ED79C0C-CE71-4686-A0E6-59DC14069AA4}"/>
              </a:ext>
            </a:extLst>
          </p:cNvPr>
          <p:cNvCxnSpPr/>
          <p:nvPr/>
        </p:nvCxnSpPr>
        <p:spPr>
          <a:xfrm flipH="1">
            <a:off x="971915" y="2125491"/>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 name="Přímá spojnice 29">
            <a:extLst>
              <a:ext uri="{FF2B5EF4-FFF2-40B4-BE49-F238E27FC236}">
                <a16:creationId xmlns:a16="http://schemas.microsoft.com/office/drawing/2014/main" id="{2A542FAE-1A9A-4569-8511-5F5C4FF4BD2C}"/>
              </a:ext>
            </a:extLst>
          </p:cNvPr>
          <p:cNvCxnSpPr/>
          <p:nvPr/>
        </p:nvCxnSpPr>
        <p:spPr>
          <a:xfrm flipH="1">
            <a:off x="1049367"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1" name="Přímá spojnice 30">
            <a:extLst>
              <a:ext uri="{FF2B5EF4-FFF2-40B4-BE49-F238E27FC236}">
                <a16:creationId xmlns:a16="http://schemas.microsoft.com/office/drawing/2014/main" id="{43CC2666-25A8-4389-9622-13211B705CBD}"/>
              </a:ext>
            </a:extLst>
          </p:cNvPr>
          <p:cNvCxnSpPr/>
          <p:nvPr/>
        </p:nvCxnSpPr>
        <p:spPr>
          <a:xfrm flipH="1">
            <a:off x="971915" y="2564904"/>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 name="Přímá spojnice se šipkou 31">
            <a:extLst>
              <a:ext uri="{FF2B5EF4-FFF2-40B4-BE49-F238E27FC236}">
                <a16:creationId xmlns:a16="http://schemas.microsoft.com/office/drawing/2014/main" id="{3FE8F8B4-70A1-4E8A-88CB-D05D380E06BF}"/>
              </a:ext>
            </a:extLst>
          </p:cNvPr>
          <p:cNvCxnSpPr>
            <a:cxnSpLocks/>
          </p:cNvCxnSpPr>
          <p:nvPr/>
        </p:nvCxnSpPr>
        <p:spPr>
          <a:xfrm>
            <a:off x="1417502" y="813780"/>
            <a:ext cx="0" cy="1319076"/>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3" name="TextovéPole 32">
            <a:extLst>
              <a:ext uri="{FF2B5EF4-FFF2-40B4-BE49-F238E27FC236}">
                <a16:creationId xmlns:a16="http://schemas.microsoft.com/office/drawing/2014/main" id="{9843088E-EAD6-4C5C-8894-D64D9B45437D}"/>
              </a:ext>
            </a:extLst>
          </p:cNvPr>
          <p:cNvSpPr txBox="1"/>
          <p:nvPr/>
        </p:nvSpPr>
        <p:spPr>
          <a:xfrm>
            <a:off x="690785" y="1245830"/>
            <a:ext cx="681597" cy="461665"/>
          </a:xfrm>
          <a:prstGeom prst="rect">
            <a:avLst/>
          </a:prstGeom>
          <a:noFill/>
        </p:spPr>
        <p:txBody>
          <a:bodyPr wrap="none" rtlCol="0">
            <a:spAutoFit/>
          </a:bodyPr>
          <a:lstStyle/>
          <a:p>
            <a:r>
              <a:rPr lang="cs-CZ" dirty="0"/>
              <a:t>SID</a:t>
            </a:r>
            <a:endParaRPr lang="en-US" baseline="-25000" dirty="0"/>
          </a:p>
        </p:txBody>
      </p:sp>
      <p:cxnSp>
        <p:nvCxnSpPr>
          <p:cNvPr id="34" name="Přímá spojnice se šipkou 33">
            <a:extLst>
              <a:ext uri="{FF2B5EF4-FFF2-40B4-BE49-F238E27FC236}">
                <a16:creationId xmlns:a16="http://schemas.microsoft.com/office/drawing/2014/main" id="{643718ED-5556-4EC6-9BBE-A6A3E3F1D818}"/>
              </a:ext>
            </a:extLst>
          </p:cNvPr>
          <p:cNvCxnSpPr>
            <a:cxnSpLocks/>
          </p:cNvCxnSpPr>
          <p:nvPr/>
        </p:nvCxnSpPr>
        <p:spPr>
          <a:xfrm>
            <a:off x="1417503" y="2132856"/>
            <a:ext cx="2039" cy="457882"/>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5" name="TextovéPole 34">
            <a:extLst>
              <a:ext uri="{FF2B5EF4-FFF2-40B4-BE49-F238E27FC236}">
                <a16:creationId xmlns:a16="http://schemas.microsoft.com/office/drawing/2014/main" id="{DC231398-3153-45E6-90F0-C07C2B8755F2}"/>
              </a:ext>
            </a:extLst>
          </p:cNvPr>
          <p:cNvSpPr txBox="1"/>
          <p:nvPr/>
        </p:nvSpPr>
        <p:spPr>
          <a:xfrm>
            <a:off x="690784" y="2114594"/>
            <a:ext cx="699230" cy="461665"/>
          </a:xfrm>
          <a:prstGeom prst="rect">
            <a:avLst/>
          </a:prstGeom>
          <a:noFill/>
        </p:spPr>
        <p:txBody>
          <a:bodyPr wrap="none" rtlCol="0">
            <a:spAutoFit/>
          </a:bodyPr>
          <a:lstStyle/>
          <a:p>
            <a:r>
              <a:rPr lang="cs-CZ" dirty="0"/>
              <a:t>UA</a:t>
            </a:r>
            <a:r>
              <a:rPr lang="cs-CZ" baseline="50000" dirty="0"/>
              <a:t>-</a:t>
            </a:r>
            <a:endParaRPr lang="en-US" baseline="50000" dirty="0"/>
          </a:p>
        </p:txBody>
      </p:sp>
      <p:sp>
        <p:nvSpPr>
          <p:cNvPr id="72" name="Obdélník 71">
            <a:extLst>
              <a:ext uri="{FF2B5EF4-FFF2-40B4-BE49-F238E27FC236}">
                <a16:creationId xmlns:a16="http://schemas.microsoft.com/office/drawing/2014/main" id="{2B20C4F1-5215-4CE4-BDAF-078C5B3E060C}"/>
              </a:ext>
            </a:extLst>
          </p:cNvPr>
          <p:cNvSpPr/>
          <p:nvPr/>
        </p:nvSpPr>
        <p:spPr>
          <a:xfrm>
            <a:off x="9482960" y="1216871"/>
            <a:ext cx="936104" cy="5092449"/>
          </a:xfrm>
          <a:prstGeom prst="rect">
            <a:avLst/>
          </a:prstGeom>
          <a:solidFill>
            <a:schemeClr val="tx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3" name="Obdélník 72">
            <a:extLst>
              <a:ext uri="{FF2B5EF4-FFF2-40B4-BE49-F238E27FC236}">
                <a16:creationId xmlns:a16="http://schemas.microsoft.com/office/drawing/2014/main" id="{BF5DAE34-B4F1-4338-A3A6-8F217F68925C}"/>
              </a:ext>
            </a:extLst>
          </p:cNvPr>
          <p:cNvSpPr/>
          <p:nvPr/>
        </p:nvSpPr>
        <p:spPr>
          <a:xfrm>
            <a:off x="9482960" y="989112"/>
            <a:ext cx="936104" cy="227758"/>
          </a:xfrm>
          <a:prstGeom prst="rect">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4" name="Obdélník 73">
            <a:extLst>
              <a:ext uri="{FF2B5EF4-FFF2-40B4-BE49-F238E27FC236}">
                <a16:creationId xmlns:a16="http://schemas.microsoft.com/office/drawing/2014/main" id="{A4431A63-B75D-4E45-8E10-ABF5D5DB3241}"/>
              </a:ext>
            </a:extLst>
          </p:cNvPr>
          <p:cNvSpPr/>
          <p:nvPr/>
        </p:nvSpPr>
        <p:spPr>
          <a:xfrm>
            <a:off x="9482960" y="881762"/>
            <a:ext cx="936104" cy="99637"/>
          </a:xfrm>
          <a:prstGeom prst="rect">
            <a:avLst/>
          </a:prstGeom>
          <a:solidFill>
            <a:schemeClr val="accent2">
              <a:lumMod val="40000"/>
              <a:lumOff val="6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5" name="Obdélník 74">
            <a:extLst>
              <a:ext uri="{FF2B5EF4-FFF2-40B4-BE49-F238E27FC236}">
                <a16:creationId xmlns:a16="http://schemas.microsoft.com/office/drawing/2014/main" id="{D0CEAFF2-DBF8-45EE-B81B-0765A10A9CC9}"/>
              </a:ext>
            </a:extLst>
          </p:cNvPr>
          <p:cNvSpPr/>
          <p:nvPr/>
        </p:nvSpPr>
        <p:spPr>
          <a:xfrm>
            <a:off x="9482960" y="823952"/>
            <a:ext cx="936104" cy="69285"/>
          </a:xfrm>
          <a:prstGeom prst="rect">
            <a:avLst/>
          </a:prstGeom>
          <a:solidFill>
            <a:schemeClr val="accent3">
              <a:lumMod val="7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6" name="Obdélník 75">
            <a:extLst>
              <a:ext uri="{FF2B5EF4-FFF2-40B4-BE49-F238E27FC236}">
                <a16:creationId xmlns:a16="http://schemas.microsoft.com/office/drawing/2014/main" id="{269F3C98-7B84-4320-A37E-549D3A158DF5}"/>
              </a:ext>
            </a:extLst>
          </p:cNvPr>
          <p:cNvSpPr/>
          <p:nvPr/>
        </p:nvSpPr>
        <p:spPr>
          <a:xfrm>
            <a:off x="8546856" y="2564904"/>
            <a:ext cx="936104" cy="3744416"/>
          </a:xfrm>
          <a:prstGeom prst="rect">
            <a:avLst/>
          </a:prstGeom>
          <a:solidFill>
            <a:srgbClr val="FFC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7" name="Obdélník 76">
            <a:extLst>
              <a:ext uri="{FF2B5EF4-FFF2-40B4-BE49-F238E27FC236}">
                <a16:creationId xmlns:a16="http://schemas.microsoft.com/office/drawing/2014/main" id="{2C9F8B84-8FE9-407A-9415-D345B5D7C09B}"/>
              </a:ext>
            </a:extLst>
          </p:cNvPr>
          <p:cNvSpPr/>
          <p:nvPr/>
        </p:nvSpPr>
        <p:spPr>
          <a:xfrm>
            <a:off x="8546856" y="818993"/>
            <a:ext cx="936104" cy="331491"/>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8" name="TextovéPole 77">
            <a:extLst>
              <a:ext uri="{FF2B5EF4-FFF2-40B4-BE49-F238E27FC236}">
                <a16:creationId xmlns:a16="http://schemas.microsoft.com/office/drawing/2014/main" id="{6E8B46BE-22DF-48A9-8042-E0571FC43FC3}"/>
              </a:ext>
            </a:extLst>
          </p:cNvPr>
          <p:cNvSpPr txBox="1"/>
          <p:nvPr/>
        </p:nvSpPr>
        <p:spPr>
          <a:xfrm>
            <a:off x="8762893" y="735088"/>
            <a:ext cx="510076" cy="461665"/>
          </a:xfrm>
          <a:prstGeom prst="rect">
            <a:avLst/>
          </a:prstGeom>
          <a:noFill/>
        </p:spPr>
        <p:txBody>
          <a:bodyPr wrap="none" rtlCol="0">
            <a:spAutoFit/>
          </a:bodyPr>
          <a:lstStyle/>
          <a:p>
            <a:r>
              <a:rPr lang="cs-CZ" dirty="0" err="1"/>
              <a:t>Pi</a:t>
            </a:r>
            <a:r>
              <a:rPr lang="cs-CZ" baseline="50000" dirty="0"/>
              <a:t>-</a:t>
            </a:r>
            <a:endParaRPr lang="en-US" baseline="50000" dirty="0"/>
          </a:p>
        </p:txBody>
      </p:sp>
      <p:sp>
        <p:nvSpPr>
          <p:cNvPr id="79" name="TextovéPole 78">
            <a:extLst>
              <a:ext uri="{FF2B5EF4-FFF2-40B4-BE49-F238E27FC236}">
                <a16:creationId xmlns:a16="http://schemas.microsoft.com/office/drawing/2014/main" id="{C8412F50-2DF1-4D27-8C99-FAF2BA0A68FB}"/>
              </a:ext>
            </a:extLst>
          </p:cNvPr>
          <p:cNvSpPr txBox="1"/>
          <p:nvPr/>
        </p:nvSpPr>
        <p:spPr>
          <a:xfrm>
            <a:off x="10676408" y="78715"/>
            <a:ext cx="830677" cy="461665"/>
          </a:xfrm>
          <a:prstGeom prst="rect">
            <a:avLst/>
          </a:prstGeom>
          <a:noFill/>
        </p:spPr>
        <p:txBody>
          <a:bodyPr wrap="none" rtlCol="0">
            <a:spAutoFit/>
          </a:bodyPr>
          <a:lstStyle/>
          <a:p>
            <a:r>
              <a:rPr lang="cs-CZ" dirty="0"/>
              <a:t>Mg</a:t>
            </a:r>
            <a:r>
              <a:rPr lang="cs-CZ" baseline="50000" dirty="0"/>
              <a:t>2+</a:t>
            </a:r>
            <a:endParaRPr lang="en-US" baseline="50000" dirty="0"/>
          </a:p>
        </p:txBody>
      </p:sp>
      <p:sp>
        <p:nvSpPr>
          <p:cNvPr id="80" name="TextovéPole 79">
            <a:extLst>
              <a:ext uri="{FF2B5EF4-FFF2-40B4-BE49-F238E27FC236}">
                <a16:creationId xmlns:a16="http://schemas.microsoft.com/office/drawing/2014/main" id="{CDD7D481-7459-44B1-BC92-A94C3CAFA7A3}"/>
              </a:ext>
            </a:extLst>
          </p:cNvPr>
          <p:cNvSpPr txBox="1"/>
          <p:nvPr/>
        </p:nvSpPr>
        <p:spPr>
          <a:xfrm>
            <a:off x="10850178" y="394520"/>
            <a:ext cx="744114" cy="461665"/>
          </a:xfrm>
          <a:prstGeom prst="rect">
            <a:avLst/>
          </a:prstGeom>
          <a:noFill/>
        </p:spPr>
        <p:txBody>
          <a:bodyPr wrap="none" rtlCol="0">
            <a:spAutoFit/>
          </a:bodyPr>
          <a:lstStyle/>
          <a:p>
            <a:r>
              <a:rPr lang="cs-CZ" dirty="0"/>
              <a:t>Ca</a:t>
            </a:r>
            <a:r>
              <a:rPr lang="cs-CZ" baseline="50000" dirty="0"/>
              <a:t>2+</a:t>
            </a:r>
            <a:endParaRPr lang="en-US" baseline="50000" dirty="0"/>
          </a:p>
        </p:txBody>
      </p:sp>
      <p:sp>
        <p:nvSpPr>
          <p:cNvPr id="81" name="TextovéPole 80">
            <a:extLst>
              <a:ext uri="{FF2B5EF4-FFF2-40B4-BE49-F238E27FC236}">
                <a16:creationId xmlns:a16="http://schemas.microsoft.com/office/drawing/2014/main" id="{D32264E2-20E4-484E-93C6-36623B308C06}"/>
              </a:ext>
            </a:extLst>
          </p:cNvPr>
          <p:cNvSpPr txBox="1"/>
          <p:nvPr/>
        </p:nvSpPr>
        <p:spPr>
          <a:xfrm>
            <a:off x="11334646" y="651109"/>
            <a:ext cx="522900" cy="461665"/>
          </a:xfrm>
          <a:prstGeom prst="rect">
            <a:avLst/>
          </a:prstGeom>
          <a:noFill/>
        </p:spPr>
        <p:txBody>
          <a:bodyPr wrap="none" rtlCol="0">
            <a:spAutoFit/>
          </a:bodyPr>
          <a:lstStyle/>
          <a:p>
            <a:r>
              <a:rPr lang="cs-CZ" dirty="0"/>
              <a:t>K</a:t>
            </a:r>
            <a:r>
              <a:rPr lang="cs-CZ" baseline="50000" dirty="0"/>
              <a:t>+</a:t>
            </a:r>
            <a:endParaRPr lang="en-US" baseline="50000" dirty="0"/>
          </a:p>
        </p:txBody>
      </p:sp>
      <p:sp>
        <p:nvSpPr>
          <p:cNvPr id="82" name="TextovéPole 81">
            <a:extLst>
              <a:ext uri="{FF2B5EF4-FFF2-40B4-BE49-F238E27FC236}">
                <a16:creationId xmlns:a16="http://schemas.microsoft.com/office/drawing/2014/main" id="{CFCAA9D8-F198-4A1D-8D1E-02711CA5EA22}"/>
              </a:ext>
            </a:extLst>
          </p:cNvPr>
          <p:cNvSpPr txBox="1"/>
          <p:nvPr/>
        </p:nvSpPr>
        <p:spPr>
          <a:xfrm>
            <a:off x="9626977" y="4005065"/>
            <a:ext cx="659155" cy="461665"/>
          </a:xfrm>
          <a:prstGeom prst="rect">
            <a:avLst/>
          </a:prstGeom>
          <a:noFill/>
        </p:spPr>
        <p:txBody>
          <a:bodyPr wrap="none" rtlCol="0">
            <a:spAutoFit/>
          </a:bodyPr>
          <a:lstStyle/>
          <a:p>
            <a:r>
              <a:rPr lang="cs-CZ" dirty="0"/>
              <a:t>Na</a:t>
            </a:r>
            <a:r>
              <a:rPr lang="cs-CZ" baseline="50000" dirty="0"/>
              <a:t>+</a:t>
            </a:r>
            <a:endParaRPr lang="en-US" baseline="50000" dirty="0"/>
          </a:p>
        </p:txBody>
      </p:sp>
      <p:sp>
        <p:nvSpPr>
          <p:cNvPr id="83" name="TextovéPole 82">
            <a:extLst>
              <a:ext uri="{FF2B5EF4-FFF2-40B4-BE49-F238E27FC236}">
                <a16:creationId xmlns:a16="http://schemas.microsoft.com/office/drawing/2014/main" id="{330E5DEA-CB50-4CDF-AC85-5CE3C95D3294}"/>
              </a:ext>
            </a:extLst>
          </p:cNvPr>
          <p:cNvSpPr txBox="1"/>
          <p:nvPr/>
        </p:nvSpPr>
        <p:spPr>
          <a:xfrm>
            <a:off x="8765915" y="4005065"/>
            <a:ext cx="543739" cy="461665"/>
          </a:xfrm>
          <a:prstGeom prst="rect">
            <a:avLst/>
          </a:prstGeom>
          <a:noFill/>
        </p:spPr>
        <p:txBody>
          <a:bodyPr wrap="none" rtlCol="0">
            <a:spAutoFit/>
          </a:bodyPr>
          <a:lstStyle/>
          <a:p>
            <a:r>
              <a:rPr lang="cs-CZ" dirty="0"/>
              <a:t>Cl</a:t>
            </a:r>
            <a:r>
              <a:rPr lang="cs-CZ" baseline="50000" dirty="0"/>
              <a:t>-</a:t>
            </a:r>
            <a:endParaRPr lang="en-US" baseline="50000" dirty="0"/>
          </a:p>
        </p:txBody>
      </p:sp>
      <p:grpSp>
        <p:nvGrpSpPr>
          <p:cNvPr id="84" name="Skupina 83">
            <a:extLst>
              <a:ext uri="{FF2B5EF4-FFF2-40B4-BE49-F238E27FC236}">
                <a16:creationId xmlns:a16="http://schemas.microsoft.com/office/drawing/2014/main" id="{87BD04BA-2F94-4105-91F3-5E552E448287}"/>
              </a:ext>
            </a:extLst>
          </p:cNvPr>
          <p:cNvGrpSpPr/>
          <p:nvPr/>
        </p:nvGrpSpPr>
        <p:grpSpPr>
          <a:xfrm>
            <a:off x="8544646" y="2103238"/>
            <a:ext cx="936104" cy="462123"/>
            <a:chOff x="2339752" y="2192728"/>
            <a:chExt cx="936104" cy="372176"/>
          </a:xfrm>
        </p:grpSpPr>
        <p:sp>
          <p:nvSpPr>
            <p:cNvPr id="85" name="Obdélník 84">
              <a:extLst>
                <a:ext uri="{FF2B5EF4-FFF2-40B4-BE49-F238E27FC236}">
                  <a16:creationId xmlns:a16="http://schemas.microsoft.com/office/drawing/2014/main" id="{A285283B-CC91-48D7-9333-8E5FE3593AAA}"/>
                </a:ext>
              </a:extLst>
            </p:cNvPr>
            <p:cNvSpPr/>
            <p:nvPr/>
          </p:nvSpPr>
          <p:spPr>
            <a:xfrm>
              <a:off x="2339752" y="2210649"/>
              <a:ext cx="936104" cy="354255"/>
            </a:xfrm>
            <a:prstGeom prst="rect">
              <a:avLst/>
            </a:prstGeom>
            <a:solidFill>
              <a:schemeClr val="accent3">
                <a:lumMod val="85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6" name="TextovéPole 85">
              <a:extLst>
                <a:ext uri="{FF2B5EF4-FFF2-40B4-BE49-F238E27FC236}">
                  <a16:creationId xmlns:a16="http://schemas.microsoft.com/office/drawing/2014/main" id="{56513A2E-E545-417A-849F-1394D4C41578}"/>
                </a:ext>
              </a:extLst>
            </p:cNvPr>
            <p:cNvSpPr txBox="1"/>
            <p:nvPr/>
          </p:nvSpPr>
          <p:spPr>
            <a:xfrm>
              <a:off x="2417204" y="2192728"/>
              <a:ext cx="699230" cy="371807"/>
            </a:xfrm>
            <a:prstGeom prst="rect">
              <a:avLst/>
            </a:prstGeom>
            <a:noFill/>
          </p:spPr>
          <p:txBody>
            <a:bodyPr wrap="none" rtlCol="0">
              <a:spAutoFit/>
            </a:bodyPr>
            <a:lstStyle/>
            <a:p>
              <a:r>
                <a:rPr lang="cs-CZ" dirty="0"/>
                <a:t>UA</a:t>
              </a:r>
              <a:r>
                <a:rPr lang="cs-CZ" baseline="50000" dirty="0"/>
                <a:t>-</a:t>
              </a:r>
              <a:endParaRPr lang="en-US" baseline="50000" dirty="0"/>
            </a:p>
          </p:txBody>
        </p:sp>
      </p:grpSp>
      <p:grpSp>
        <p:nvGrpSpPr>
          <p:cNvPr id="87" name="Skupina 86">
            <a:extLst>
              <a:ext uri="{FF2B5EF4-FFF2-40B4-BE49-F238E27FC236}">
                <a16:creationId xmlns:a16="http://schemas.microsoft.com/office/drawing/2014/main" id="{D0B45A52-52FB-401F-A4A2-E7572E7A4701}"/>
              </a:ext>
            </a:extLst>
          </p:cNvPr>
          <p:cNvGrpSpPr/>
          <p:nvPr/>
        </p:nvGrpSpPr>
        <p:grpSpPr>
          <a:xfrm>
            <a:off x="8544646" y="1089376"/>
            <a:ext cx="1008114" cy="1043481"/>
            <a:chOff x="2337542" y="830723"/>
            <a:chExt cx="1008114" cy="1302133"/>
          </a:xfrm>
        </p:grpSpPr>
        <p:grpSp>
          <p:nvGrpSpPr>
            <p:cNvPr id="88" name="Skupina 87">
              <a:extLst>
                <a:ext uri="{FF2B5EF4-FFF2-40B4-BE49-F238E27FC236}">
                  <a16:creationId xmlns:a16="http://schemas.microsoft.com/office/drawing/2014/main" id="{49AA2573-C9C5-46E5-9061-DECBCA835ECB}"/>
                </a:ext>
              </a:extLst>
            </p:cNvPr>
            <p:cNvGrpSpPr/>
            <p:nvPr/>
          </p:nvGrpSpPr>
          <p:grpSpPr>
            <a:xfrm>
              <a:off x="2337542" y="1311151"/>
              <a:ext cx="1008114" cy="821705"/>
              <a:chOff x="2339752" y="1340768"/>
              <a:chExt cx="1005909" cy="864096"/>
            </a:xfrm>
          </p:grpSpPr>
          <p:sp>
            <p:nvSpPr>
              <p:cNvPr id="92" name="Obdélník 91">
                <a:extLst>
                  <a:ext uri="{FF2B5EF4-FFF2-40B4-BE49-F238E27FC236}">
                    <a16:creationId xmlns:a16="http://schemas.microsoft.com/office/drawing/2014/main" id="{38C06FA8-C852-40E6-80AE-929DFA4A0EAD}"/>
                  </a:ext>
                </a:extLst>
              </p:cNvPr>
              <p:cNvSpPr/>
              <p:nvPr/>
            </p:nvSpPr>
            <p:spPr>
              <a:xfrm>
                <a:off x="2339752" y="1340768"/>
                <a:ext cx="936104" cy="864096"/>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3" name="TextovéPole 92">
                <a:extLst>
                  <a:ext uri="{FF2B5EF4-FFF2-40B4-BE49-F238E27FC236}">
                    <a16:creationId xmlns:a16="http://schemas.microsoft.com/office/drawing/2014/main" id="{96F519D9-A0D0-4F89-AE13-81623CABE9AE}"/>
                  </a:ext>
                </a:extLst>
              </p:cNvPr>
              <p:cNvSpPr txBox="1"/>
              <p:nvPr/>
            </p:nvSpPr>
            <p:spPr>
              <a:xfrm>
                <a:off x="2340857" y="1541983"/>
                <a:ext cx="1004804" cy="605820"/>
              </a:xfrm>
              <a:prstGeom prst="rect">
                <a:avLst/>
              </a:prstGeom>
              <a:noFill/>
            </p:spPr>
            <p:txBody>
              <a:bodyPr wrap="none" rtlCol="0">
                <a:spAutoFit/>
              </a:bodyPr>
              <a:lstStyle/>
              <a:p>
                <a:r>
                  <a:rPr lang="cs-CZ" dirty="0"/>
                  <a:t>HCO</a:t>
                </a:r>
                <a:r>
                  <a:rPr lang="cs-CZ" baseline="-25000" dirty="0"/>
                  <a:t>3</a:t>
                </a:r>
                <a:r>
                  <a:rPr lang="cs-CZ" baseline="50000" dirty="0"/>
                  <a:t>-</a:t>
                </a:r>
                <a:endParaRPr lang="en-US" baseline="50000" dirty="0"/>
              </a:p>
            </p:txBody>
          </p:sp>
        </p:grpSp>
        <p:grpSp>
          <p:nvGrpSpPr>
            <p:cNvPr id="89" name="Skupina 88">
              <a:extLst>
                <a:ext uri="{FF2B5EF4-FFF2-40B4-BE49-F238E27FC236}">
                  <a16:creationId xmlns:a16="http://schemas.microsoft.com/office/drawing/2014/main" id="{F31125E9-59B9-46BA-A24B-A079D971EBFB}"/>
                </a:ext>
              </a:extLst>
            </p:cNvPr>
            <p:cNvGrpSpPr/>
            <p:nvPr/>
          </p:nvGrpSpPr>
          <p:grpSpPr>
            <a:xfrm>
              <a:off x="2337542" y="830723"/>
              <a:ext cx="936104" cy="576100"/>
              <a:chOff x="2339752" y="860340"/>
              <a:chExt cx="936104" cy="576100"/>
            </a:xfrm>
          </p:grpSpPr>
          <p:sp>
            <p:nvSpPr>
              <p:cNvPr id="90" name="Obdélník 89">
                <a:extLst>
                  <a:ext uri="{FF2B5EF4-FFF2-40B4-BE49-F238E27FC236}">
                    <a16:creationId xmlns:a16="http://schemas.microsoft.com/office/drawing/2014/main" id="{D83EAE7C-2C48-4B1A-BDDC-91046D8FDEB8}"/>
                  </a:ext>
                </a:extLst>
              </p:cNvPr>
              <p:cNvSpPr/>
              <p:nvPr/>
            </p:nvSpPr>
            <p:spPr>
              <a:xfrm>
                <a:off x="2339752" y="927109"/>
                <a:ext cx="936104" cy="413659"/>
              </a:xfrm>
              <a:prstGeom prst="rect">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1" name="TextovéPole 90">
                <a:extLst>
                  <a:ext uri="{FF2B5EF4-FFF2-40B4-BE49-F238E27FC236}">
                    <a16:creationId xmlns:a16="http://schemas.microsoft.com/office/drawing/2014/main" id="{E2FC2105-00A0-4080-8413-364A911E888E}"/>
                  </a:ext>
                </a:extLst>
              </p:cNvPr>
              <p:cNvSpPr txBox="1"/>
              <p:nvPr/>
            </p:nvSpPr>
            <p:spPr>
              <a:xfrm>
                <a:off x="2417204" y="860340"/>
                <a:ext cx="730444" cy="576100"/>
              </a:xfrm>
              <a:prstGeom prst="rect">
                <a:avLst/>
              </a:prstGeom>
              <a:noFill/>
            </p:spPr>
            <p:txBody>
              <a:bodyPr wrap="square" rtlCol="0">
                <a:spAutoFit/>
              </a:bodyPr>
              <a:lstStyle/>
              <a:p>
                <a:r>
                  <a:rPr lang="cs-CZ" dirty="0"/>
                  <a:t>Alb</a:t>
                </a:r>
                <a:r>
                  <a:rPr lang="cs-CZ" baseline="50000" dirty="0"/>
                  <a:t>-</a:t>
                </a:r>
                <a:endParaRPr lang="en-US" baseline="50000" dirty="0"/>
              </a:p>
            </p:txBody>
          </p:sp>
        </p:grpSp>
      </p:grpSp>
      <p:cxnSp>
        <p:nvCxnSpPr>
          <p:cNvPr id="94" name="Přímá spojnice 93">
            <a:extLst>
              <a:ext uri="{FF2B5EF4-FFF2-40B4-BE49-F238E27FC236}">
                <a16:creationId xmlns:a16="http://schemas.microsoft.com/office/drawing/2014/main" id="{AAFD41E5-4BB8-4583-9DFB-39FEEB71C208}"/>
              </a:ext>
            </a:extLst>
          </p:cNvPr>
          <p:cNvCxnSpPr>
            <a:cxnSpLocks/>
          </p:cNvCxnSpPr>
          <p:nvPr/>
        </p:nvCxnSpPr>
        <p:spPr>
          <a:xfrm flipH="1">
            <a:off x="10286131" y="455407"/>
            <a:ext cx="417782" cy="3685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Přímá spojnice 94">
            <a:extLst>
              <a:ext uri="{FF2B5EF4-FFF2-40B4-BE49-F238E27FC236}">
                <a16:creationId xmlns:a16="http://schemas.microsoft.com/office/drawing/2014/main" id="{48251CEF-5DAF-45D5-B07F-4B3C559E4859}"/>
              </a:ext>
            </a:extLst>
          </p:cNvPr>
          <p:cNvCxnSpPr>
            <a:cxnSpLocks/>
            <a:stCxn id="80" idx="1"/>
            <a:endCxn id="74" idx="3"/>
          </p:cNvCxnSpPr>
          <p:nvPr/>
        </p:nvCxnSpPr>
        <p:spPr>
          <a:xfrm flipH="1">
            <a:off x="10419064" y="625352"/>
            <a:ext cx="431114" cy="3062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Přímá spojnice 95">
            <a:extLst>
              <a:ext uri="{FF2B5EF4-FFF2-40B4-BE49-F238E27FC236}">
                <a16:creationId xmlns:a16="http://schemas.microsoft.com/office/drawing/2014/main" id="{8DBB7F35-A9C6-419C-BB70-9F6418B39188}"/>
              </a:ext>
            </a:extLst>
          </p:cNvPr>
          <p:cNvCxnSpPr>
            <a:cxnSpLocks/>
            <a:stCxn id="81" idx="1"/>
            <a:endCxn id="73" idx="3"/>
          </p:cNvCxnSpPr>
          <p:nvPr/>
        </p:nvCxnSpPr>
        <p:spPr>
          <a:xfrm flipH="1">
            <a:off x="10419064" y="881941"/>
            <a:ext cx="915582" cy="221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Přímá spojnice 96">
            <a:extLst>
              <a:ext uri="{FF2B5EF4-FFF2-40B4-BE49-F238E27FC236}">
                <a16:creationId xmlns:a16="http://schemas.microsoft.com/office/drawing/2014/main" id="{7766E8E3-AB79-431C-B6FF-D096663D151B}"/>
              </a:ext>
            </a:extLst>
          </p:cNvPr>
          <p:cNvCxnSpPr/>
          <p:nvPr/>
        </p:nvCxnSpPr>
        <p:spPr>
          <a:xfrm flipH="1">
            <a:off x="7466736" y="2125491"/>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8" name="Přímá spojnice 97">
            <a:extLst>
              <a:ext uri="{FF2B5EF4-FFF2-40B4-BE49-F238E27FC236}">
                <a16:creationId xmlns:a16="http://schemas.microsoft.com/office/drawing/2014/main" id="{78471980-91CE-42BF-B085-5EF47FCEC34F}"/>
              </a:ext>
            </a:extLst>
          </p:cNvPr>
          <p:cNvCxnSpPr/>
          <p:nvPr/>
        </p:nvCxnSpPr>
        <p:spPr>
          <a:xfrm flipH="1">
            <a:off x="7544188" y="813780"/>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9" name="Přímá spojnice 98">
            <a:extLst>
              <a:ext uri="{FF2B5EF4-FFF2-40B4-BE49-F238E27FC236}">
                <a16:creationId xmlns:a16="http://schemas.microsoft.com/office/drawing/2014/main" id="{C5CFAB80-D550-485E-8C4C-75E4991992ED}"/>
              </a:ext>
            </a:extLst>
          </p:cNvPr>
          <p:cNvCxnSpPr/>
          <p:nvPr/>
        </p:nvCxnSpPr>
        <p:spPr>
          <a:xfrm flipH="1">
            <a:off x="7466736" y="2564904"/>
            <a:ext cx="107791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0" name="Přímá spojnice se šipkou 99">
            <a:extLst>
              <a:ext uri="{FF2B5EF4-FFF2-40B4-BE49-F238E27FC236}">
                <a16:creationId xmlns:a16="http://schemas.microsoft.com/office/drawing/2014/main" id="{25256E17-FA3B-4C3B-B33A-A154DF7E61C1}"/>
              </a:ext>
            </a:extLst>
          </p:cNvPr>
          <p:cNvCxnSpPr>
            <a:cxnSpLocks/>
          </p:cNvCxnSpPr>
          <p:nvPr/>
        </p:nvCxnSpPr>
        <p:spPr>
          <a:xfrm>
            <a:off x="7912323" y="813780"/>
            <a:ext cx="0" cy="1319076"/>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1" name="TextovéPole 100">
            <a:extLst>
              <a:ext uri="{FF2B5EF4-FFF2-40B4-BE49-F238E27FC236}">
                <a16:creationId xmlns:a16="http://schemas.microsoft.com/office/drawing/2014/main" id="{F0B31CF6-DF4C-4D0C-8553-47474009DB9C}"/>
              </a:ext>
            </a:extLst>
          </p:cNvPr>
          <p:cNvSpPr txBox="1"/>
          <p:nvPr/>
        </p:nvSpPr>
        <p:spPr>
          <a:xfrm>
            <a:off x="7185606" y="1245830"/>
            <a:ext cx="681597" cy="461665"/>
          </a:xfrm>
          <a:prstGeom prst="rect">
            <a:avLst/>
          </a:prstGeom>
          <a:noFill/>
        </p:spPr>
        <p:txBody>
          <a:bodyPr wrap="none" rtlCol="0">
            <a:spAutoFit/>
          </a:bodyPr>
          <a:lstStyle/>
          <a:p>
            <a:r>
              <a:rPr lang="cs-CZ" dirty="0"/>
              <a:t>SID</a:t>
            </a:r>
            <a:endParaRPr lang="en-US" baseline="-25000" dirty="0"/>
          </a:p>
        </p:txBody>
      </p:sp>
      <p:cxnSp>
        <p:nvCxnSpPr>
          <p:cNvPr id="102" name="Přímá spojnice se šipkou 101">
            <a:extLst>
              <a:ext uri="{FF2B5EF4-FFF2-40B4-BE49-F238E27FC236}">
                <a16:creationId xmlns:a16="http://schemas.microsoft.com/office/drawing/2014/main" id="{DE3F69FD-C6D7-4D54-9DDE-051AD5C6B1F1}"/>
              </a:ext>
            </a:extLst>
          </p:cNvPr>
          <p:cNvCxnSpPr>
            <a:cxnSpLocks/>
          </p:cNvCxnSpPr>
          <p:nvPr/>
        </p:nvCxnSpPr>
        <p:spPr>
          <a:xfrm>
            <a:off x="7912324" y="2132856"/>
            <a:ext cx="2039" cy="457882"/>
          </a:xfrm>
          <a:prstGeom prst="straightConnector1">
            <a:avLst/>
          </a:prstGeom>
          <a:ln>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3" name="TextovéPole 102">
            <a:extLst>
              <a:ext uri="{FF2B5EF4-FFF2-40B4-BE49-F238E27FC236}">
                <a16:creationId xmlns:a16="http://schemas.microsoft.com/office/drawing/2014/main" id="{F9DA227C-89F7-437B-B6C8-BB0D2FEAA01C}"/>
              </a:ext>
            </a:extLst>
          </p:cNvPr>
          <p:cNvSpPr txBox="1"/>
          <p:nvPr/>
        </p:nvSpPr>
        <p:spPr>
          <a:xfrm>
            <a:off x="7185605" y="2114594"/>
            <a:ext cx="699230" cy="461665"/>
          </a:xfrm>
          <a:prstGeom prst="rect">
            <a:avLst/>
          </a:prstGeom>
          <a:noFill/>
        </p:spPr>
        <p:txBody>
          <a:bodyPr wrap="none" rtlCol="0">
            <a:spAutoFit/>
          </a:bodyPr>
          <a:lstStyle/>
          <a:p>
            <a:r>
              <a:rPr lang="cs-CZ" dirty="0"/>
              <a:t>UA</a:t>
            </a:r>
            <a:r>
              <a:rPr lang="cs-CZ" baseline="50000" dirty="0"/>
              <a:t>-</a:t>
            </a:r>
            <a:endParaRPr lang="en-US" baseline="50000" dirty="0"/>
          </a:p>
        </p:txBody>
      </p:sp>
      <p:sp>
        <p:nvSpPr>
          <p:cNvPr id="104" name="TextovéPole 103">
            <a:extLst>
              <a:ext uri="{FF2B5EF4-FFF2-40B4-BE49-F238E27FC236}">
                <a16:creationId xmlns:a16="http://schemas.microsoft.com/office/drawing/2014/main" id="{0181152F-B6E0-4180-873C-33F4B576F1B2}"/>
              </a:ext>
            </a:extLst>
          </p:cNvPr>
          <p:cNvSpPr txBox="1"/>
          <p:nvPr/>
        </p:nvSpPr>
        <p:spPr>
          <a:xfrm>
            <a:off x="6307206" y="3230740"/>
            <a:ext cx="2167643" cy="646331"/>
          </a:xfrm>
          <a:prstGeom prst="rect">
            <a:avLst/>
          </a:prstGeom>
          <a:solidFill>
            <a:srgbClr val="FFFF00"/>
          </a:solidFill>
        </p:spPr>
        <p:txBody>
          <a:bodyPr wrap="square" rtlCol="0">
            <a:spAutoFit/>
          </a:bodyPr>
          <a:lstStyle/>
          <a:p>
            <a:pPr algn="ctr"/>
            <a:r>
              <a:rPr lang="cs-CZ" sz="1800" dirty="0" err="1"/>
              <a:t>Hyperfosfatemická</a:t>
            </a:r>
            <a:r>
              <a:rPr lang="cs-CZ" sz="1800" dirty="0"/>
              <a:t> acidóza</a:t>
            </a:r>
            <a:endParaRPr lang="cs-CZ" sz="1400" dirty="0"/>
          </a:p>
        </p:txBody>
      </p:sp>
      <p:sp>
        <p:nvSpPr>
          <p:cNvPr id="105" name="TextovéPole 104">
            <a:extLst>
              <a:ext uri="{FF2B5EF4-FFF2-40B4-BE49-F238E27FC236}">
                <a16:creationId xmlns:a16="http://schemas.microsoft.com/office/drawing/2014/main" id="{5CBD7B89-82AB-4C6B-997C-E1C1D967ADCE}"/>
              </a:ext>
            </a:extLst>
          </p:cNvPr>
          <p:cNvSpPr txBox="1"/>
          <p:nvPr/>
        </p:nvSpPr>
        <p:spPr>
          <a:xfrm>
            <a:off x="6366935" y="2527227"/>
            <a:ext cx="1798890" cy="707886"/>
          </a:xfrm>
          <a:prstGeom prst="rect">
            <a:avLst/>
          </a:prstGeom>
          <a:noFill/>
        </p:spPr>
        <p:txBody>
          <a:bodyPr wrap="none" rtlCol="0">
            <a:spAutoFit/>
          </a:bodyPr>
          <a:lstStyle/>
          <a:p>
            <a:r>
              <a:rPr lang="cs-CZ" sz="2000" dirty="0">
                <a:solidFill>
                  <a:srgbClr val="FF0000"/>
                </a:solidFill>
              </a:rPr>
              <a:t>Stálé</a:t>
            </a:r>
            <a:r>
              <a:rPr lang="cs-CZ" sz="1800" dirty="0">
                <a:solidFill>
                  <a:srgbClr val="FF0000"/>
                </a:solidFill>
              </a:rPr>
              <a:t> </a:t>
            </a:r>
            <a:r>
              <a:rPr lang="cs-CZ" sz="2000" dirty="0">
                <a:solidFill>
                  <a:srgbClr val="FF0000"/>
                </a:solidFill>
              </a:rPr>
              <a:t>SID</a:t>
            </a:r>
            <a:endParaRPr lang="cs-CZ" sz="1800" dirty="0">
              <a:solidFill>
                <a:srgbClr val="FF0000"/>
              </a:solidFill>
            </a:endParaRPr>
          </a:p>
          <a:p>
            <a:r>
              <a:rPr lang="cs-CZ" sz="2000" dirty="0">
                <a:solidFill>
                  <a:srgbClr val="FF0000"/>
                </a:solidFill>
              </a:rPr>
              <a:t>Vzestup fosfátů</a:t>
            </a:r>
            <a:endParaRPr lang="en-US" sz="2000" dirty="0">
              <a:solidFill>
                <a:srgbClr val="FF0000"/>
              </a:solidFill>
            </a:endParaRPr>
          </a:p>
        </p:txBody>
      </p:sp>
      <p:sp>
        <p:nvSpPr>
          <p:cNvPr id="106" name="Šipka: dolů 105">
            <a:extLst>
              <a:ext uri="{FF2B5EF4-FFF2-40B4-BE49-F238E27FC236}">
                <a16:creationId xmlns:a16="http://schemas.microsoft.com/office/drawing/2014/main" id="{BEF35703-D0B5-431E-A7D1-820DB73B9EFB}"/>
              </a:ext>
            </a:extLst>
          </p:cNvPr>
          <p:cNvSpPr/>
          <p:nvPr/>
        </p:nvSpPr>
        <p:spPr>
          <a:xfrm rot="10800000">
            <a:off x="8533891" y="840406"/>
            <a:ext cx="206502" cy="268372"/>
          </a:xfrm>
          <a:prstGeom prst="down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74025203"/>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2" name="Obrázek 1">
            <a:extLst>
              <a:ext uri="{FF2B5EF4-FFF2-40B4-BE49-F238E27FC236}">
                <a16:creationId xmlns:a16="http://schemas.microsoft.com/office/drawing/2014/main" id="{15DB4147-AAE9-47C0-8663-DDCC05E74C94}"/>
              </a:ext>
            </a:extLst>
          </p:cNvPr>
          <p:cNvPicPr>
            <a:picLocks noChangeAspect="1"/>
          </p:cNvPicPr>
          <p:nvPr/>
        </p:nvPicPr>
        <p:blipFill rotWithShape="1">
          <a:blip r:embed="rId3">
            <a:clrChange>
              <a:clrFrom>
                <a:srgbClr val="FFFFFF"/>
              </a:clrFrom>
              <a:clrTo>
                <a:srgbClr val="FFFFFF">
                  <a:alpha val="0"/>
                </a:srgbClr>
              </a:clrTo>
            </a:clrChange>
          </a:blip>
          <a:srcRect t="11642"/>
          <a:stretch/>
        </p:blipFill>
        <p:spPr>
          <a:xfrm>
            <a:off x="-129109" y="675564"/>
            <a:ext cx="12207682" cy="6182436"/>
          </a:xfrm>
          <a:prstGeom prst="rect">
            <a:avLst/>
          </a:prstGeom>
        </p:spPr>
      </p:pic>
      <p:sp>
        <p:nvSpPr>
          <p:cNvPr id="3" name="TextovéPole 2">
            <a:extLst>
              <a:ext uri="{FF2B5EF4-FFF2-40B4-BE49-F238E27FC236}">
                <a16:creationId xmlns:a16="http://schemas.microsoft.com/office/drawing/2014/main" id="{C4D52822-526D-4B5F-81FD-7CA1FFF14C1E}"/>
              </a:ext>
            </a:extLst>
          </p:cNvPr>
          <p:cNvSpPr txBox="1"/>
          <p:nvPr/>
        </p:nvSpPr>
        <p:spPr>
          <a:xfrm>
            <a:off x="588818" y="6488668"/>
            <a:ext cx="6722226" cy="369332"/>
          </a:xfrm>
          <a:prstGeom prst="rect">
            <a:avLst/>
          </a:prstGeom>
          <a:solidFill>
            <a:srgbClr val="E0E7E8"/>
          </a:solidFill>
        </p:spPr>
        <p:txBody>
          <a:bodyPr wrap="square" rtlCol="0">
            <a:spAutoFit/>
          </a:bodyPr>
          <a:lstStyle/>
          <a:p>
            <a:pPr algn="ctr"/>
            <a:r>
              <a:rPr lang="cs-CZ" dirty="0" err="1"/>
              <a:t>Hyperfosfatemická</a:t>
            </a:r>
            <a:r>
              <a:rPr lang="cs-CZ" dirty="0"/>
              <a:t> acidóza podle bilančního přístupu</a:t>
            </a:r>
            <a:endParaRPr lang="en-US" dirty="0"/>
          </a:p>
        </p:txBody>
      </p:sp>
      <p:sp>
        <p:nvSpPr>
          <p:cNvPr id="4" name="TextovéPole 3">
            <a:extLst>
              <a:ext uri="{FF2B5EF4-FFF2-40B4-BE49-F238E27FC236}">
                <a16:creationId xmlns:a16="http://schemas.microsoft.com/office/drawing/2014/main" id="{8DA38BF7-451F-4572-A8E5-59D74DC9730B}"/>
              </a:ext>
            </a:extLst>
          </p:cNvPr>
          <p:cNvSpPr txBox="1"/>
          <p:nvPr/>
        </p:nvSpPr>
        <p:spPr>
          <a:xfrm>
            <a:off x="7805651" y="6374149"/>
            <a:ext cx="4031673" cy="369332"/>
          </a:xfrm>
          <a:prstGeom prst="rect">
            <a:avLst/>
          </a:prstGeom>
          <a:solidFill>
            <a:srgbClr val="D5ECEE"/>
          </a:solidFill>
        </p:spPr>
        <p:txBody>
          <a:bodyPr wrap="square" rtlCol="0">
            <a:spAutoFit/>
          </a:bodyPr>
          <a:lstStyle/>
          <a:p>
            <a:pPr algn="ctr"/>
            <a:r>
              <a:rPr lang="cs-CZ" dirty="0" err="1"/>
              <a:t>Hyperfosfatemická</a:t>
            </a:r>
            <a:r>
              <a:rPr lang="cs-CZ" dirty="0"/>
              <a:t> acidóza dle Stewarta</a:t>
            </a:r>
            <a:endParaRPr lang="en-US" dirty="0"/>
          </a:p>
        </p:txBody>
      </p:sp>
      <p:sp>
        <p:nvSpPr>
          <p:cNvPr id="5" name="Obdélník: se zakulacenými rohy 4">
            <a:extLst>
              <a:ext uri="{FF2B5EF4-FFF2-40B4-BE49-F238E27FC236}">
                <a16:creationId xmlns:a16="http://schemas.microsoft.com/office/drawing/2014/main" id="{50ECE5D7-6AB5-48E2-8493-CA218559E7F0}"/>
              </a:ext>
            </a:extLst>
          </p:cNvPr>
          <p:cNvSpPr/>
          <p:nvPr/>
        </p:nvSpPr>
        <p:spPr>
          <a:xfrm>
            <a:off x="1404851" y="5220392"/>
            <a:ext cx="1276003" cy="145473"/>
          </a:xfrm>
          <a:prstGeom prst="roundRect">
            <a:avLst/>
          </a:prstGeom>
          <a:solidFill>
            <a:srgbClr val="F1E6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ovéPole 5">
            <a:extLst>
              <a:ext uri="{FF2B5EF4-FFF2-40B4-BE49-F238E27FC236}">
                <a16:creationId xmlns:a16="http://schemas.microsoft.com/office/drawing/2014/main" id="{A4114B1F-4E80-477F-BFD4-28C6748894AF}"/>
              </a:ext>
            </a:extLst>
          </p:cNvPr>
          <p:cNvSpPr txBox="1"/>
          <p:nvPr/>
        </p:nvSpPr>
        <p:spPr>
          <a:xfrm>
            <a:off x="1425629" y="5154628"/>
            <a:ext cx="1234446" cy="276999"/>
          </a:xfrm>
          <a:prstGeom prst="rect">
            <a:avLst/>
          </a:prstGeom>
          <a:noFill/>
        </p:spPr>
        <p:txBody>
          <a:bodyPr wrap="square" rtlCol="0">
            <a:spAutoFit/>
          </a:bodyPr>
          <a:lstStyle/>
          <a:p>
            <a:pPr algn="ctr"/>
            <a:r>
              <a:rPr lang="cs-CZ" sz="1200" b="1" dirty="0"/>
              <a:t>acidifikace moči</a:t>
            </a:r>
            <a:endParaRPr lang="en-US" sz="1200" b="1" dirty="0"/>
          </a:p>
        </p:txBody>
      </p:sp>
      <p:sp>
        <p:nvSpPr>
          <p:cNvPr id="7" name="Obdélník 6">
            <a:extLst>
              <a:ext uri="{FF2B5EF4-FFF2-40B4-BE49-F238E27FC236}">
                <a16:creationId xmlns:a16="http://schemas.microsoft.com/office/drawing/2014/main" id="{E7D4E5F7-5FA2-4873-B7C1-AE218F94E52B}"/>
              </a:ext>
            </a:extLst>
          </p:cNvPr>
          <p:cNvSpPr/>
          <p:nvPr/>
        </p:nvSpPr>
        <p:spPr>
          <a:xfrm>
            <a:off x="2251881" y="464024"/>
            <a:ext cx="8325134" cy="1685498"/>
          </a:xfrm>
          <a:prstGeom prst="rect">
            <a:avLst/>
          </a:prstGeom>
          <a:solidFill>
            <a:srgbClr val="E0E7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74087508"/>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04450" name="Rectangle 2">
            <a:extLst>
              <a:ext uri="{FF2B5EF4-FFF2-40B4-BE49-F238E27FC236}">
                <a16:creationId xmlns:a16="http://schemas.microsoft.com/office/drawing/2014/main" id="{BE54EC43-197F-4688-89DE-747B4D1D93CE}"/>
              </a:ext>
            </a:extLst>
          </p:cNvPr>
          <p:cNvSpPr>
            <a:spLocks noGrp="1" noChangeArrowheads="1"/>
          </p:cNvSpPr>
          <p:nvPr>
            <p:ph type="title"/>
          </p:nvPr>
        </p:nvSpPr>
        <p:spPr>
          <a:xfrm>
            <a:off x="2496668" y="-143392"/>
            <a:ext cx="9022042" cy="1223869"/>
          </a:xfrm>
        </p:spPr>
        <p:txBody>
          <a:bodyPr>
            <a:normAutofit/>
          </a:bodyPr>
          <a:lstStyle/>
          <a:p>
            <a:pPr algn="ctr" eaLnBrk="1" hangingPunct="1"/>
            <a:r>
              <a:rPr lang="cs-CZ" altLang="cs-CZ" dirty="0"/>
              <a:t>Problém Fenclova-Stewartova přístupu</a:t>
            </a:r>
          </a:p>
        </p:txBody>
      </p:sp>
      <p:sp>
        <p:nvSpPr>
          <p:cNvPr id="104451" name="Rectangle 3">
            <a:extLst>
              <a:ext uri="{FF2B5EF4-FFF2-40B4-BE49-F238E27FC236}">
                <a16:creationId xmlns:a16="http://schemas.microsoft.com/office/drawing/2014/main" id="{0822E0A1-DDC7-460E-82F5-835F1D4EBA7E}"/>
              </a:ext>
            </a:extLst>
          </p:cNvPr>
          <p:cNvSpPr>
            <a:spLocks noGrp="1" noChangeArrowheads="1"/>
          </p:cNvSpPr>
          <p:nvPr>
            <p:ph type="body" idx="1"/>
          </p:nvPr>
        </p:nvSpPr>
        <p:spPr>
          <a:xfrm>
            <a:off x="1952944" y="2928977"/>
            <a:ext cx="8228966" cy="4103371"/>
          </a:xfrm>
        </p:spPr>
        <p:txBody>
          <a:bodyPr/>
          <a:lstStyle/>
          <a:p>
            <a:pPr eaLnBrk="1" hangingPunct="1">
              <a:buFontTx/>
              <a:buNone/>
            </a:pPr>
            <a:endParaRPr lang="cs-CZ" altLang="cs-CZ" dirty="0"/>
          </a:p>
          <a:p>
            <a:pPr algn="ctr" eaLnBrk="1" hangingPunct="1">
              <a:buFontTx/>
              <a:buNone/>
            </a:pPr>
            <a:r>
              <a:rPr lang="cs-CZ" altLang="cs-CZ" dirty="0"/>
              <a:t>    </a:t>
            </a:r>
            <a:r>
              <a:rPr lang="cs-CZ" altLang="cs-CZ" dirty="0">
                <a:solidFill>
                  <a:schemeClr val="hlink"/>
                </a:solidFill>
              </a:rPr>
              <a:t>závislost proměnných v rovnici je  ztotožněna s kauzalitou</a:t>
            </a:r>
          </a:p>
        </p:txBody>
      </p:sp>
      <p:grpSp>
        <p:nvGrpSpPr>
          <p:cNvPr id="104452" name="Group 5">
            <a:extLst>
              <a:ext uri="{FF2B5EF4-FFF2-40B4-BE49-F238E27FC236}">
                <a16:creationId xmlns:a16="http://schemas.microsoft.com/office/drawing/2014/main" id="{830E5164-68CF-4990-88A9-2146DC5A9252}"/>
              </a:ext>
            </a:extLst>
          </p:cNvPr>
          <p:cNvGrpSpPr>
            <a:grpSpLocks/>
          </p:cNvGrpSpPr>
          <p:nvPr/>
        </p:nvGrpSpPr>
        <p:grpSpPr bwMode="auto">
          <a:xfrm>
            <a:off x="3072045" y="4581439"/>
            <a:ext cx="5687574" cy="1368320"/>
            <a:chOff x="748" y="2840"/>
            <a:chExt cx="3583" cy="862"/>
          </a:xfrm>
        </p:grpSpPr>
        <p:sp>
          <p:nvSpPr>
            <p:cNvPr id="104905" name="Rectangle 6">
              <a:extLst>
                <a:ext uri="{FF2B5EF4-FFF2-40B4-BE49-F238E27FC236}">
                  <a16:creationId xmlns:a16="http://schemas.microsoft.com/office/drawing/2014/main" id="{A850D304-11E4-458A-A138-D07337AF2B5A}"/>
                </a:ext>
              </a:extLst>
            </p:cNvPr>
            <p:cNvSpPr>
              <a:spLocks noChangeArrowheads="1"/>
            </p:cNvSpPr>
            <p:nvPr/>
          </p:nvSpPr>
          <p:spPr bwMode="auto">
            <a:xfrm>
              <a:off x="748" y="2976"/>
              <a:ext cx="3583" cy="726"/>
            </a:xfrm>
            <a:prstGeom prst="rect">
              <a:avLst/>
            </a:prstGeom>
            <a:solidFill>
              <a:srgbClr val="F8B202"/>
            </a:solidFill>
            <a:ln w="317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1799"/>
            </a:p>
          </p:txBody>
        </p:sp>
        <p:sp>
          <p:nvSpPr>
            <p:cNvPr id="104906" name="Text Box 7">
              <a:extLst>
                <a:ext uri="{FF2B5EF4-FFF2-40B4-BE49-F238E27FC236}">
                  <a16:creationId xmlns:a16="http://schemas.microsoft.com/office/drawing/2014/main" id="{8DF71D0B-F865-4702-8D1D-C8A441DC88C2}"/>
                </a:ext>
              </a:extLst>
            </p:cNvPr>
            <p:cNvSpPr txBox="1">
              <a:spLocks noChangeArrowheads="1"/>
            </p:cNvSpPr>
            <p:nvPr/>
          </p:nvSpPr>
          <p:spPr bwMode="auto">
            <a:xfrm>
              <a:off x="793" y="2840"/>
              <a:ext cx="3332" cy="6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b="1"/>
            </a:p>
            <a:p>
              <a:pPr eaLnBrk="1" hangingPunct="1">
                <a:spcBef>
                  <a:spcPct val="0"/>
                </a:spcBef>
                <a:buClrTx/>
                <a:buFontTx/>
                <a:buNone/>
              </a:pPr>
              <a:r>
                <a:rPr lang="en-US" altLang="cs-CZ" b="1"/>
                <a:t>pH = </a:t>
              </a:r>
              <a:r>
                <a:rPr lang="en-US" altLang="cs-CZ" b="1" i="1"/>
                <a:t>f </a:t>
              </a:r>
              <a:r>
                <a:rPr lang="en-US" altLang="cs-CZ" b="1"/>
                <a:t>(pCO2, SID, </a:t>
              </a:r>
              <a:r>
                <a:rPr lang="cs-CZ" altLang="cs-CZ" b="1"/>
                <a:t>A</a:t>
              </a:r>
              <a:r>
                <a:rPr lang="en-US" altLang="cs-CZ" b="1" baseline="-25000"/>
                <a:t>TOT</a:t>
              </a:r>
              <a:r>
                <a:rPr lang="en-US" altLang="cs-CZ" b="1"/>
                <a:t>)</a:t>
              </a:r>
              <a:endParaRPr lang="cs-CZ" altLang="cs-CZ" b="1"/>
            </a:p>
          </p:txBody>
        </p:sp>
      </p:grpSp>
      <p:pic>
        <p:nvPicPr>
          <p:cNvPr id="7" name="Picture 10" descr="Dr. Fencl">
            <a:extLst>
              <a:ext uri="{FF2B5EF4-FFF2-40B4-BE49-F238E27FC236}">
                <a16:creationId xmlns:a16="http://schemas.microsoft.com/office/drawing/2014/main" id="{BC35C705-55C9-4B8D-8258-F3D469CA1D17}"/>
              </a:ext>
            </a:extLst>
          </p:cNvPr>
          <p:cNvPicPr>
            <a:picLocks noChangeAspect="1" noChangeArrowheads="1"/>
          </p:cNvPicPr>
          <p:nvPr/>
        </p:nvPicPr>
        <p:blipFill>
          <a:blip r:embed="rId3"/>
          <a:srcRect/>
          <a:stretch>
            <a:fillRect/>
          </a:stretch>
        </p:blipFill>
        <p:spPr bwMode="auto">
          <a:xfrm>
            <a:off x="1524353" y="714585"/>
            <a:ext cx="1771513" cy="2214393"/>
          </a:xfrm>
          <a:prstGeom prst="rect">
            <a:avLst/>
          </a:prstGeom>
          <a:noFill/>
          <a:effectLst>
            <a:outerShdw blurRad="50800" dist="38100" dir="2700000" algn="tl" rotWithShape="0">
              <a:prstClr val="black">
                <a:alpha val="40000"/>
              </a:prstClr>
            </a:outerShdw>
          </a:effectLst>
        </p:spPr>
      </p:pic>
      <p:sp>
        <p:nvSpPr>
          <p:cNvPr id="104454" name="TextovéPole 7">
            <a:extLst>
              <a:ext uri="{FF2B5EF4-FFF2-40B4-BE49-F238E27FC236}">
                <a16:creationId xmlns:a16="http://schemas.microsoft.com/office/drawing/2014/main" id="{46E7BDFF-0843-430F-8038-68521B2830E4}"/>
              </a:ext>
            </a:extLst>
          </p:cNvPr>
          <p:cNvSpPr txBox="1">
            <a:spLocks noChangeArrowheads="1"/>
          </p:cNvSpPr>
          <p:nvPr/>
        </p:nvSpPr>
        <p:spPr bwMode="auto">
          <a:xfrm>
            <a:off x="1524352" y="2916277"/>
            <a:ext cx="1699504" cy="369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1799"/>
              <a:t>Vladimír Fencl</a:t>
            </a:r>
          </a:p>
        </p:txBody>
      </p:sp>
      <p:grpSp>
        <p:nvGrpSpPr>
          <p:cNvPr id="104455" name="Group 12">
            <a:extLst>
              <a:ext uri="{FF2B5EF4-FFF2-40B4-BE49-F238E27FC236}">
                <a16:creationId xmlns:a16="http://schemas.microsoft.com/office/drawing/2014/main" id="{82A1C001-6CE3-494F-B174-D6A38E2E84C7}"/>
              </a:ext>
            </a:extLst>
          </p:cNvPr>
          <p:cNvGrpSpPr>
            <a:grpSpLocks noChangeAspect="1"/>
          </p:cNvGrpSpPr>
          <p:nvPr/>
        </p:nvGrpSpPr>
        <p:grpSpPr bwMode="auto">
          <a:xfrm>
            <a:off x="3953041" y="1259056"/>
            <a:ext cx="4714512" cy="2163595"/>
            <a:chOff x="1530" y="793"/>
            <a:chExt cx="2970" cy="1363"/>
          </a:xfrm>
        </p:grpSpPr>
        <p:sp>
          <p:nvSpPr>
            <p:cNvPr id="104456" name="AutoShape 11">
              <a:extLst>
                <a:ext uri="{FF2B5EF4-FFF2-40B4-BE49-F238E27FC236}">
                  <a16:creationId xmlns:a16="http://schemas.microsoft.com/office/drawing/2014/main" id="{29EBA408-83A8-4F9A-BF7E-0B9409FD1B8D}"/>
                </a:ext>
              </a:extLst>
            </p:cNvPr>
            <p:cNvSpPr>
              <a:spLocks noChangeAspect="1" noChangeArrowheads="1" noTextEdit="1"/>
            </p:cNvSpPr>
            <p:nvPr/>
          </p:nvSpPr>
          <p:spPr bwMode="auto">
            <a:xfrm>
              <a:off x="1530" y="793"/>
              <a:ext cx="2970" cy="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1400"/>
            </a:p>
          </p:txBody>
        </p:sp>
        <p:sp>
          <p:nvSpPr>
            <p:cNvPr id="104457" name="Rectangle 13">
              <a:extLst>
                <a:ext uri="{FF2B5EF4-FFF2-40B4-BE49-F238E27FC236}">
                  <a16:creationId xmlns:a16="http://schemas.microsoft.com/office/drawing/2014/main" id="{93187F34-EE09-4D76-ABEE-2628C328E660}"/>
                </a:ext>
              </a:extLst>
            </p:cNvPr>
            <p:cNvSpPr>
              <a:spLocks noChangeArrowheads="1"/>
            </p:cNvSpPr>
            <p:nvPr/>
          </p:nvSpPr>
          <p:spPr bwMode="auto">
            <a:xfrm>
              <a:off x="1564" y="1409"/>
              <a:ext cx="6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H</a:t>
              </a:r>
              <a:endParaRPr lang="cs-CZ" altLang="cs-CZ" sz="2399">
                <a:latin typeface="Times New Roman" panose="02020603050405020304" pitchFamily="18" charset="0"/>
              </a:endParaRPr>
            </a:p>
          </p:txBody>
        </p:sp>
        <p:sp>
          <p:nvSpPr>
            <p:cNvPr id="104458" name="Rectangle 14">
              <a:extLst>
                <a:ext uri="{FF2B5EF4-FFF2-40B4-BE49-F238E27FC236}">
                  <a16:creationId xmlns:a16="http://schemas.microsoft.com/office/drawing/2014/main" id="{98599A58-0375-448E-888A-480930BB787E}"/>
                </a:ext>
              </a:extLst>
            </p:cNvPr>
            <p:cNvSpPr>
              <a:spLocks noChangeArrowheads="1"/>
            </p:cNvSpPr>
            <p:nvPr/>
          </p:nvSpPr>
          <p:spPr bwMode="auto">
            <a:xfrm>
              <a:off x="1626" y="1458"/>
              <a:ext cx="3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FF0000"/>
                  </a:solidFill>
                  <a:latin typeface="Arial" panose="020B0604020202020204" pitchFamily="34" charset="0"/>
                </a:rPr>
                <a:t>2</a:t>
              </a:r>
              <a:endParaRPr lang="cs-CZ" altLang="cs-CZ" sz="2399">
                <a:latin typeface="Times New Roman" panose="02020603050405020304" pitchFamily="18" charset="0"/>
              </a:endParaRPr>
            </a:p>
          </p:txBody>
        </p:sp>
        <p:sp>
          <p:nvSpPr>
            <p:cNvPr id="104459" name="Rectangle 15">
              <a:extLst>
                <a:ext uri="{FF2B5EF4-FFF2-40B4-BE49-F238E27FC236}">
                  <a16:creationId xmlns:a16="http://schemas.microsoft.com/office/drawing/2014/main" id="{8369CEC0-419B-4236-9F7C-83C9E7C2AE1D}"/>
                </a:ext>
              </a:extLst>
            </p:cNvPr>
            <p:cNvSpPr>
              <a:spLocks noChangeArrowheads="1"/>
            </p:cNvSpPr>
            <p:nvPr/>
          </p:nvSpPr>
          <p:spPr bwMode="auto">
            <a:xfrm>
              <a:off x="1658" y="1409"/>
              <a:ext cx="20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O/Na</a:t>
              </a:r>
              <a:endParaRPr lang="cs-CZ" altLang="cs-CZ" sz="2399">
                <a:latin typeface="Times New Roman" panose="02020603050405020304" pitchFamily="18" charset="0"/>
              </a:endParaRPr>
            </a:p>
          </p:txBody>
        </p:sp>
        <p:sp>
          <p:nvSpPr>
            <p:cNvPr id="104460" name="Rectangle 16">
              <a:extLst>
                <a:ext uri="{FF2B5EF4-FFF2-40B4-BE49-F238E27FC236}">
                  <a16:creationId xmlns:a16="http://schemas.microsoft.com/office/drawing/2014/main" id="{BE9A7D81-219C-48D9-9A92-B8607F119275}"/>
                </a:ext>
              </a:extLst>
            </p:cNvPr>
            <p:cNvSpPr>
              <a:spLocks noChangeArrowheads="1"/>
            </p:cNvSpPr>
            <p:nvPr/>
          </p:nvSpPr>
          <p:spPr bwMode="auto">
            <a:xfrm>
              <a:off x="1857" y="1410"/>
              <a:ext cx="3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FF0000"/>
                  </a:solidFill>
                  <a:latin typeface="Arial" panose="020B0604020202020204" pitchFamily="34" charset="0"/>
                </a:rPr>
                <a:t>+</a:t>
              </a:r>
              <a:endParaRPr lang="cs-CZ" altLang="cs-CZ" sz="2399">
                <a:latin typeface="Times New Roman" panose="02020603050405020304" pitchFamily="18" charset="0"/>
              </a:endParaRPr>
            </a:p>
          </p:txBody>
        </p:sp>
        <p:sp>
          <p:nvSpPr>
            <p:cNvPr id="104461" name="Rectangle 17">
              <a:extLst>
                <a:ext uri="{FF2B5EF4-FFF2-40B4-BE49-F238E27FC236}">
                  <a16:creationId xmlns:a16="http://schemas.microsoft.com/office/drawing/2014/main" id="{EB50B256-E013-4E9F-BB5B-0786C7DCA65A}"/>
                </a:ext>
              </a:extLst>
            </p:cNvPr>
            <p:cNvSpPr>
              <a:spLocks noChangeArrowheads="1"/>
            </p:cNvSpPr>
            <p:nvPr/>
          </p:nvSpPr>
          <p:spPr bwMode="auto">
            <a:xfrm>
              <a:off x="1890" y="1409"/>
              <a:ext cx="10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/Cl</a:t>
              </a:r>
              <a:endParaRPr lang="cs-CZ" altLang="cs-CZ" sz="2399">
                <a:latin typeface="Times New Roman" panose="02020603050405020304" pitchFamily="18" charset="0"/>
              </a:endParaRPr>
            </a:p>
          </p:txBody>
        </p:sp>
        <p:sp>
          <p:nvSpPr>
            <p:cNvPr id="104462" name="Rectangle 18">
              <a:extLst>
                <a:ext uri="{FF2B5EF4-FFF2-40B4-BE49-F238E27FC236}">
                  <a16:creationId xmlns:a16="http://schemas.microsoft.com/office/drawing/2014/main" id="{E7935BCF-D410-49A0-9F2A-679EF71D1AB9}"/>
                </a:ext>
              </a:extLst>
            </p:cNvPr>
            <p:cNvSpPr>
              <a:spLocks noChangeArrowheads="1"/>
            </p:cNvSpPr>
            <p:nvPr/>
          </p:nvSpPr>
          <p:spPr bwMode="auto">
            <a:xfrm>
              <a:off x="1995" y="1410"/>
              <a:ext cx="19"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FF0000"/>
                  </a:solidFill>
                  <a:latin typeface="Arial" panose="020B0604020202020204" pitchFamily="34" charset="0"/>
                </a:rPr>
                <a:t>-</a:t>
              </a:r>
              <a:endParaRPr lang="cs-CZ" altLang="cs-CZ" sz="2399">
                <a:latin typeface="Times New Roman" panose="02020603050405020304" pitchFamily="18" charset="0"/>
              </a:endParaRPr>
            </a:p>
          </p:txBody>
        </p:sp>
        <p:sp>
          <p:nvSpPr>
            <p:cNvPr id="104463" name="Rectangle 19">
              <a:extLst>
                <a:ext uri="{FF2B5EF4-FFF2-40B4-BE49-F238E27FC236}">
                  <a16:creationId xmlns:a16="http://schemas.microsoft.com/office/drawing/2014/main" id="{E1C30B6C-9768-456B-A548-232F0505DA42}"/>
                </a:ext>
              </a:extLst>
            </p:cNvPr>
            <p:cNvSpPr>
              <a:spLocks noChangeArrowheads="1"/>
            </p:cNvSpPr>
            <p:nvPr/>
          </p:nvSpPr>
          <p:spPr bwMode="auto">
            <a:xfrm>
              <a:off x="2013" y="1409"/>
              <a:ext cx="8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/K</a:t>
              </a:r>
              <a:endParaRPr lang="cs-CZ" altLang="cs-CZ" sz="2399">
                <a:latin typeface="Times New Roman" panose="02020603050405020304" pitchFamily="18" charset="0"/>
              </a:endParaRPr>
            </a:p>
          </p:txBody>
        </p:sp>
        <p:sp>
          <p:nvSpPr>
            <p:cNvPr id="104464" name="Rectangle 20">
              <a:extLst>
                <a:ext uri="{FF2B5EF4-FFF2-40B4-BE49-F238E27FC236}">
                  <a16:creationId xmlns:a16="http://schemas.microsoft.com/office/drawing/2014/main" id="{606C509C-F31E-449E-A665-5775D99E5051}"/>
                </a:ext>
              </a:extLst>
            </p:cNvPr>
            <p:cNvSpPr>
              <a:spLocks noChangeArrowheads="1"/>
            </p:cNvSpPr>
            <p:nvPr/>
          </p:nvSpPr>
          <p:spPr bwMode="auto">
            <a:xfrm>
              <a:off x="2094" y="1410"/>
              <a:ext cx="3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FF0000"/>
                  </a:solidFill>
                  <a:latin typeface="Arial" panose="020B0604020202020204" pitchFamily="34" charset="0"/>
                </a:rPr>
                <a:t>+</a:t>
              </a:r>
              <a:endParaRPr lang="cs-CZ" altLang="cs-CZ" sz="2399">
                <a:latin typeface="Times New Roman" panose="02020603050405020304" pitchFamily="18" charset="0"/>
              </a:endParaRPr>
            </a:p>
          </p:txBody>
        </p:sp>
        <p:sp>
          <p:nvSpPr>
            <p:cNvPr id="104465" name="Rectangle 21">
              <a:extLst>
                <a:ext uri="{FF2B5EF4-FFF2-40B4-BE49-F238E27FC236}">
                  <a16:creationId xmlns:a16="http://schemas.microsoft.com/office/drawing/2014/main" id="{4F331E05-C1E1-45AA-AF68-8D30907AFF83}"/>
                </a:ext>
              </a:extLst>
            </p:cNvPr>
            <p:cNvSpPr>
              <a:spLocks noChangeArrowheads="1"/>
            </p:cNvSpPr>
            <p:nvPr/>
          </p:nvSpPr>
          <p:spPr bwMode="auto">
            <a:xfrm>
              <a:off x="2152" y="1409"/>
              <a:ext cx="31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balance</a:t>
              </a:r>
              <a:endParaRPr lang="cs-CZ" altLang="cs-CZ" sz="2399">
                <a:latin typeface="Times New Roman" panose="02020603050405020304" pitchFamily="18" charset="0"/>
              </a:endParaRPr>
            </a:p>
          </p:txBody>
        </p:sp>
        <p:sp>
          <p:nvSpPr>
            <p:cNvPr id="104466" name="Rectangle 22">
              <a:extLst>
                <a:ext uri="{FF2B5EF4-FFF2-40B4-BE49-F238E27FC236}">
                  <a16:creationId xmlns:a16="http://schemas.microsoft.com/office/drawing/2014/main" id="{31C7CEE1-92C2-4C07-9448-9E71982956E3}"/>
                </a:ext>
              </a:extLst>
            </p:cNvPr>
            <p:cNvSpPr>
              <a:spLocks noChangeArrowheads="1"/>
            </p:cNvSpPr>
            <p:nvPr/>
          </p:nvSpPr>
          <p:spPr bwMode="auto">
            <a:xfrm>
              <a:off x="1564" y="871"/>
              <a:ext cx="133"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CO</a:t>
              </a:r>
              <a:endParaRPr lang="cs-CZ" altLang="cs-CZ" sz="2399">
                <a:latin typeface="Times New Roman" panose="02020603050405020304" pitchFamily="18" charset="0"/>
              </a:endParaRPr>
            </a:p>
          </p:txBody>
        </p:sp>
        <p:sp>
          <p:nvSpPr>
            <p:cNvPr id="104467" name="Rectangle 23">
              <a:extLst>
                <a:ext uri="{FF2B5EF4-FFF2-40B4-BE49-F238E27FC236}">
                  <a16:creationId xmlns:a16="http://schemas.microsoft.com/office/drawing/2014/main" id="{95D575FB-120B-4733-AA06-89B58F3DF847}"/>
                </a:ext>
              </a:extLst>
            </p:cNvPr>
            <p:cNvSpPr>
              <a:spLocks noChangeArrowheads="1"/>
            </p:cNvSpPr>
            <p:nvPr/>
          </p:nvSpPr>
          <p:spPr bwMode="auto">
            <a:xfrm>
              <a:off x="1692" y="919"/>
              <a:ext cx="3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FF0000"/>
                  </a:solidFill>
                  <a:latin typeface="Arial" panose="020B0604020202020204" pitchFamily="34" charset="0"/>
                </a:rPr>
                <a:t>2</a:t>
              </a:r>
              <a:endParaRPr lang="cs-CZ" altLang="cs-CZ" sz="2399">
                <a:latin typeface="Times New Roman" panose="02020603050405020304" pitchFamily="18" charset="0"/>
              </a:endParaRPr>
            </a:p>
          </p:txBody>
        </p:sp>
        <p:sp>
          <p:nvSpPr>
            <p:cNvPr id="104468" name="Rectangle 24">
              <a:extLst>
                <a:ext uri="{FF2B5EF4-FFF2-40B4-BE49-F238E27FC236}">
                  <a16:creationId xmlns:a16="http://schemas.microsoft.com/office/drawing/2014/main" id="{0A2AB917-D7C4-46B3-BF9D-0F65AD5F22EB}"/>
                </a:ext>
              </a:extLst>
            </p:cNvPr>
            <p:cNvSpPr>
              <a:spLocks noChangeArrowheads="1"/>
            </p:cNvSpPr>
            <p:nvPr/>
          </p:nvSpPr>
          <p:spPr bwMode="auto">
            <a:xfrm>
              <a:off x="1748" y="871"/>
              <a:ext cx="31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balance</a:t>
              </a:r>
              <a:endParaRPr lang="cs-CZ" altLang="cs-CZ" sz="2399">
                <a:latin typeface="Times New Roman" panose="02020603050405020304" pitchFamily="18" charset="0"/>
              </a:endParaRPr>
            </a:p>
          </p:txBody>
        </p:sp>
        <p:sp>
          <p:nvSpPr>
            <p:cNvPr id="104469" name="Rectangle 25">
              <a:extLst>
                <a:ext uri="{FF2B5EF4-FFF2-40B4-BE49-F238E27FC236}">
                  <a16:creationId xmlns:a16="http://schemas.microsoft.com/office/drawing/2014/main" id="{4709D2FD-BE71-4CBF-BB0F-1D9D36B82208}"/>
                </a:ext>
              </a:extLst>
            </p:cNvPr>
            <p:cNvSpPr>
              <a:spLocks noChangeArrowheads="1"/>
            </p:cNvSpPr>
            <p:nvPr/>
          </p:nvSpPr>
          <p:spPr bwMode="auto">
            <a:xfrm>
              <a:off x="1564" y="1962"/>
              <a:ext cx="92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Plasma protein balance</a:t>
              </a:r>
              <a:endParaRPr lang="cs-CZ" altLang="cs-CZ" sz="2399">
                <a:latin typeface="Times New Roman" panose="02020603050405020304" pitchFamily="18" charset="0"/>
              </a:endParaRPr>
            </a:p>
          </p:txBody>
        </p:sp>
        <p:grpSp>
          <p:nvGrpSpPr>
            <p:cNvPr id="104470" name="Group 28">
              <a:extLst>
                <a:ext uri="{FF2B5EF4-FFF2-40B4-BE49-F238E27FC236}">
                  <a16:creationId xmlns:a16="http://schemas.microsoft.com/office/drawing/2014/main" id="{02761B5C-5A47-4A53-9CE4-6AEB51BDD255}"/>
                </a:ext>
              </a:extLst>
            </p:cNvPr>
            <p:cNvGrpSpPr>
              <a:grpSpLocks/>
            </p:cNvGrpSpPr>
            <p:nvPr/>
          </p:nvGrpSpPr>
          <p:grpSpPr bwMode="auto">
            <a:xfrm>
              <a:off x="2715" y="795"/>
              <a:ext cx="377" cy="242"/>
              <a:chOff x="2715" y="795"/>
              <a:chExt cx="377" cy="242"/>
            </a:xfrm>
          </p:grpSpPr>
          <p:sp>
            <p:nvSpPr>
              <p:cNvPr id="104903" name="Rectangle 26">
                <a:extLst>
                  <a:ext uri="{FF2B5EF4-FFF2-40B4-BE49-F238E27FC236}">
                    <a16:creationId xmlns:a16="http://schemas.microsoft.com/office/drawing/2014/main" id="{5BBC6933-E32E-485A-AF54-418924E149AE}"/>
                  </a:ext>
                </a:extLst>
              </p:cNvPr>
              <p:cNvSpPr>
                <a:spLocks noChangeArrowheads="1"/>
              </p:cNvSpPr>
              <p:nvPr/>
            </p:nvSpPr>
            <p:spPr bwMode="auto">
              <a:xfrm>
                <a:off x="2715" y="795"/>
                <a:ext cx="377" cy="24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104904" name="Rectangle 27">
                <a:extLst>
                  <a:ext uri="{FF2B5EF4-FFF2-40B4-BE49-F238E27FC236}">
                    <a16:creationId xmlns:a16="http://schemas.microsoft.com/office/drawing/2014/main" id="{6A87C61E-C5AB-408E-94CD-CC7744931B93}"/>
                  </a:ext>
                </a:extLst>
              </p:cNvPr>
              <p:cNvSpPr>
                <a:spLocks noChangeArrowheads="1"/>
              </p:cNvSpPr>
              <p:nvPr/>
            </p:nvSpPr>
            <p:spPr bwMode="auto">
              <a:xfrm>
                <a:off x="2715" y="795"/>
                <a:ext cx="377" cy="242"/>
              </a:xfrm>
              <a:prstGeom prst="rect">
                <a:avLst/>
              </a:prstGeom>
              <a:noFill/>
              <a:ln w="4763"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
          <p:nvSpPr>
            <p:cNvPr id="104471" name="Rectangle 29">
              <a:extLst>
                <a:ext uri="{FF2B5EF4-FFF2-40B4-BE49-F238E27FC236}">
                  <a16:creationId xmlns:a16="http://schemas.microsoft.com/office/drawing/2014/main" id="{FE06BC1D-8710-41EA-B526-5E8E596D66D0}"/>
                </a:ext>
              </a:extLst>
            </p:cNvPr>
            <p:cNvSpPr>
              <a:spLocks noChangeArrowheads="1"/>
            </p:cNvSpPr>
            <p:nvPr/>
          </p:nvSpPr>
          <p:spPr bwMode="auto">
            <a:xfrm>
              <a:off x="2792" y="871"/>
              <a:ext cx="23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pCO2</a:t>
              </a:r>
              <a:endParaRPr lang="cs-CZ" altLang="cs-CZ" sz="2399">
                <a:latin typeface="Times New Roman" panose="02020603050405020304" pitchFamily="18" charset="0"/>
              </a:endParaRPr>
            </a:p>
          </p:txBody>
        </p:sp>
        <p:grpSp>
          <p:nvGrpSpPr>
            <p:cNvPr id="104472" name="Group 32">
              <a:extLst>
                <a:ext uri="{FF2B5EF4-FFF2-40B4-BE49-F238E27FC236}">
                  <a16:creationId xmlns:a16="http://schemas.microsoft.com/office/drawing/2014/main" id="{8DD1353E-1E3C-4515-B2A0-7B0B5383DAFF}"/>
                </a:ext>
              </a:extLst>
            </p:cNvPr>
            <p:cNvGrpSpPr>
              <a:grpSpLocks/>
            </p:cNvGrpSpPr>
            <p:nvPr/>
          </p:nvGrpSpPr>
          <p:grpSpPr bwMode="auto">
            <a:xfrm>
              <a:off x="2715" y="1333"/>
              <a:ext cx="377" cy="242"/>
              <a:chOff x="2715" y="1333"/>
              <a:chExt cx="377" cy="242"/>
            </a:xfrm>
          </p:grpSpPr>
          <p:sp>
            <p:nvSpPr>
              <p:cNvPr id="104901" name="Rectangle 30">
                <a:extLst>
                  <a:ext uri="{FF2B5EF4-FFF2-40B4-BE49-F238E27FC236}">
                    <a16:creationId xmlns:a16="http://schemas.microsoft.com/office/drawing/2014/main" id="{0BA14A97-B5FA-4AA2-87BA-E6F210C72D72}"/>
                  </a:ext>
                </a:extLst>
              </p:cNvPr>
              <p:cNvSpPr>
                <a:spLocks noChangeArrowheads="1"/>
              </p:cNvSpPr>
              <p:nvPr/>
            </p:nvSpPr>
            <p:spPr bwMode="auto">
              <a:xfrm>
                <a:off x="2715" y="1333"/>
                <a:ext cx="377" cy="24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104902" name="Rectangle 31">
                <a:extLst>
                  <a:ext uri="{FF2B5EF4-FFF2-40B4-BE49-F238E27FC236}">
                    <a16:creationId xmlns:a16="http://schemas.microsoft.com/office/drawing/2014/main" id="{0431C8F4-AFBB-4533-A769-B02545683A93}"/>
                  </a:ext>
                </a:extLst>
              </p:cNvPr>
              <p:cNvSpPr>
                <a:spLocks noChangeArrowheads="1"/>
              </p:cNvSpPr>
              <p:nvPr/>
            </p:nvSpPr>
            <p:spPr bwMode="auto">
              <a:xfrm>
                <a:off x="2715" y="1333"/>
                <a:ext cx="377" cy="242"/>
              </a:xfrm>
              <a:prstGeom prst="rect">
                <a:avLst/>
              </a:prstGeom>
              <a:noFill/>
              <a:ln w="4763"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
          <p:nvSpPr>
            <p:cNvPr id="104473" name="Rectangle 33">
              <a:extLst>
                <a:ext uri="{FF2B5EF4-FFF2-40B4-BE49-F238E27FC236}">
                  <a16:creationId xmlns:a16="http://schemas.microsoft.com/office/drawing/2014/main" id="{20D9B436-5B2D-48E8-8BC8-ADC0D749A67B}"/>
                </a:ext>
              </a:extLst>
            </p:cNvPr>
            <p:cNvSpPr>
              <a:spLocks noChangeArrowheads="1"/>
            </p:cNvSpPr>
            <p:nvPr/>
          </p:nvSpPr>
          <p:spPr bwMode="auto">
            <a:xfrm>
              <a:off x="2832" y="1409"/>
              <a:ext cx="148"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SID</a:t>
              </a:r>
              <a:endParaRPr lang="cs-CZ" altLang="cs-CZ" sz="2399">
                <a:latin typeface="Times New Roman" panose="02020603050405020304" pitchFamily="18" charset="0"/>
              </a:endParaRPr>
            </a:p>
          </p:txBody>
        </p:sp>
        <p:grpSp>
          <p:nvGrpSpPr>
            <p:cNvPr id="104474" name="Group 36">
              <a:extLst>
                <a:ext uri="{FF2B5EF4-FFF2-40B4-BE49-F238E27FC236}">
                  <a16:creationId xmlns:a16="http://schemas.microsoft.com/office/drawing/2014/main" id="{DAD2D170-8640-496A-8C90-FCB3A6D1015F}"/>
                </a:ext>
              </a:extLst>
            </p:cNvPr>
            <p:cNvGrpSpPr>
              <a:grpSpLocks/>
            </p:cNvGrpSpPr>
            <p:nvPr/>
          </p:nvGrpSpPr>
          <p:grpSpPr bwMode="auto">
            <a:xfrm>
              <a:off x="2717" y="1872"/>
              <a:ext cx="377" cy="243"/>
              <a:chOff x="2717" y="1872"/>
              <a:chExt cx="377" cy="243"/>
            </a:xfrm>
          </p:grpSpPr>
          <p:sp>
            <p:nvSpPr>
              <p:cNvPr id="104899" name="Rectangle 34">
                <a:extLst>
                  <a:ext uri="{FF2B5EF4-FFF2-40B4-BE49-F238E27FC236}">
                    <a16:creationId xmlns:a16="http://schemas.microsoft.com/office/drawing/2014/main" id="{33F29ACC-5D7E-41AA-B222-199A3965D41F}"/>
                  </a:ext>
                </a:extLst>
              </p:cNvPr>
              <p:cNvSpPr>
                <a:spLocks noChangeArrowheads="1"/>
              </p:cNvSpPr>
              <p:nvPr/>
            </p:nvSpPr>
            <p:spPr bwMode="auto">
              <a:xfrm>
                <a:off x="2717" y="1872"/>
                <a:ext cx="377" cy="24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104900" name="Rectangle 35">
                <a:extLst>
                  <a:ext uri="{FF2B5EF4-FFF2-40B4-BE49-F238E27FC236}">
                    <a16:creationId xmlns:a16="http://schemas.microsoft.com/office/drawing/2014/main" id="{3BA8364B-7329-4FD7-ADE7-93752B18E703}"/>
                  </a:ext>
                </a:extLst>
              </p:cNvPr>
              <p:cNvSpPr>
                <a:spLocks noChangeArrowheads="1"/>
              </p:cNvSpPr>
              <p:nvPr/>
            </p:nvSpPr>
            <p:spPr bwMode="auto">
              <a:xfrm>
                <a:off x="2717" y="1872"/>
                <a:ext cx="377" cy="243"/>
              </a:xfrm>
              <a:prstGeom prst="rect">
                <a:avLst/>
              </a:prstGeom>
              <a:noFill/>
              <a:ln w="4763"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
          <p:nvSpPr>
            <p:cNvPr id="104475" name="Rectangle 37">
              <a:extLst>
                <a:ext uri="{FF2B5EF4-FFF2-40B4-BE49-F238E27FC236}">
                  <a16:creationId xmlns:a16="http://schemas.microsoft.com/office/drawing/2014/main" id="{BFA49F33-FF65-439F-9BE8-38379673A4F1}"/>
                </a:ext>
              </a:extLst>
            </p:cNvPr>
            <p:cNvSpPr>
              <a:spLocks noChangeArrowheads="1"/>
            </p:cNvSpPr>
            <p:nvPr/>
          </p:nvSpPr>
          <p:spPr bwMode="auto">
            <a:xfrm>
              <a:off x="2777" y="1949"/>
              <a:ext cx="2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a:t>
              </a:r>
              <a:endParaRPr lang="cs-CZ" altLang="cs-CZ" sz="2399">
                <a:latin typeface="Times New Roman" panose="02020603050405020304" pitchFamily="18" charset="0"/>
              </a:endParaRPr>
            </a:p>
          </p:txBody>
        </p:sp>
        <p:sp>
          <p:nvSpPr>
            <p:cNvPr id="104476" name="Rectangle 38">
              <a:extLst>
                <a:ext uri="{FF2B5EF4-FFF2-40B4-BE49-F238E27FC236}">
                  <a16:creationId xmlns:a16="http://schemas.microsoft.com/office/drawing/2014/main" id="{2AFCCC0E-8AF8-4782-8878-3E078F38483B}"/>
                </a:ext>
              </a:extLst>
            </p:cNvPr>
            <p:cNvSpPr>
              <a:spLocks noChangeArrowheads="1"/>
            </p:cNvSpPr>
            <p:nvPr/>
          </p:nvSpPr>
          <p:spPr bwMode="auto">
            <a:xfrm>
              <a:off x="2801" y="1949"/>
              <a:ext cx="133"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Buf</a:t>
              </a:r>
              <a:endParaRPr lang="cs-CZ" altLang="cs-CZ" sz="2399">
                <a:latin typeface="Times New Roman" panose="02020603050405020304" pitchFamily="18" charset="0"/>
              </a:endParaRPr>
            </a:p>
          </p:txBody>
        </p:sp>
        <p:sp>
          <p:nvSpPr>
            <p:cNvPr id="104477" name="Rectangle 39">
              <a:extLst>
                <a:ext uri="{FF2B5EF4-FFF2-40B4-BE49-F238E27FC236}">
                  <a16:creationId xmlns:a16="http://schemas.microsoft.com/office/drawing/2014/main" id="{1DAAC50B-3E77-41F6-8D79-17DDE0992621}"/>
                </a:ext>
              </a:extLst>
            </p:cNvPr>
            <p:cNvSpPr>
              <a:spLocks noChangeArrowheads="1"/>
            </p:cNvSpPr>
            <p:nvPr/>
          </p:nvSpPr>
          <p:spPr bwMode="auto">
            <a:xfrm>
              <a:off x="2929" y="1997"/>
              <a:ext cx="8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000000"/>
                  </a:solidFill>
                  <a:latin typeface="Arial" panose="020B0604020202020204" pitchFamily="34" charset="0"/>
                </a:rPr>
                <a:t>Tot</a:t>
              </a:r>
              <a:endParaRPr lang="cs-CZ" altLang="cs-CZ" sz="2399">
                <a:latin typeface="Times New Roman" panose="02020603050405020304" pitchFamily="18" charset="0"/>
              </a:endParaRPr>
            </a:p>
          </p:txBody>
        </p:sp>
        <p:sp>
          <p:nvSpPr>
            <p:cNvPr id="104478" name="Rectangle 40">
              <a:extLst>
                <a:ext uri="{FF2B5EF4-FFF2-40B4-BE49-F238E27FC236}">
                  <a16:creationId xmlns:a16="http://schemas.microsoft.com/office/drawing/2014/main" id="{59854544-BA94-4FD4-8711-0CF5B069BF1D}"/>
                </a:ext>
              </a:extLst>
            </p:cNvPr>
            <p:cNvSpPr>
              <a:spLocks noChangeArrowheads="1"/>
            </p:cNvSpPr>
            <p:nvPr/>
          </p:nvSpPr>
          <p:spPr bwMode="auto">
            <a:xfrm>
              <a:off x="3012" y="1949"/>
              <a:ext cx="2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a:t>
              </a:r>
              <a:endParaRPr lang="cs-CZ" altLang="cs-CZ" sz="2399">
                <a:latin typeface="Times New Roman" panose="02020603050405020304" pitchFamily="18" charset="0"/>
              </a:endParaRPr>
            </a:p>
          </p:txBody>
        </p:sp>
        <p:grpSp>
          <p:nvGrpSpPr>
            <p:cNvPr id="104479" name="Group 43">
              <a:extLst>
                <a:ext uri="{FF2B5EF4-FFF2-40B4-BE49-F238E27FC236}">
                  <a16:creationId xmlns:a16="http://schemas.microsoft.com/office/drawing/2014/main" id="{8EAA28F3-E866-43DC-93CC-7DD4659E1BAA}"/>
                </a:ext>
              </a:extLst>
            </p:cNvPr>
            <p:cNvGrpSpPr>
              <a:grpSpLocks/>
            </p:cNvGrpSpPr>
            <p:nvPr/>
          </p:nvGrpSpPr>
          <p:grpSpPr bwMode="auto">
            <a:xfrm>
              <a:off x="4116" y="1091"/>
              <a:ext cx="377" cy="243"/>
              <a:chOff x="4116" y="1091"/>
              <a:chExt cx="377" cy="243"/>
            </a:xfrm>
          </p:grpSpPr>
          <p:sp>
            <p:nvSpPr>
              <p:cNvPr id="104897" name="Rectangle 41">
                <a:extLst>
                  <a:ext uri="{FF2B5EF4-FFF2-40B4-BE49-F238E27FC236}">
                    <a16:creationId xmlns:a16="http://schemas.microsoft.com/office/drawing/2014/main" id="{7E502AF2-761F-4E7A-8B4C-0B8AF792A06D}"/>
                  </a:ext>
                </a:extLst>
              </p:cNvPr>
              <p:cNvSpPr>
                <a:spLocks noChangeArrowheads="1"/>
              </p:cNvSpPr>
              <p:nvPr/>
            </p:nvSpPr>
            <p:spPr bwMode="auto">
              <a:xfrm>
                <a:off x="4116" y="1091"/>
                <a:ext cx="377" cy="243"/>
              </a:xfrm>
              <a:prstGeom prst="rect">
                <a:avLst/>
              </a:prstGeom>
              <a:solidFill>
                <a:srgbClr val="3399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104898" name="Rectangle 42">
                <a:extLst>
                  <a:ext uri="{FF2B5EF4-FFF2-40B4-BE49-F238E27FC236}">
                    <a16:creationId xmlns:a16="http://schemas.microsoft.com/office/drawing/2014/main" id="{F7001AA9-E6A3-4FB3-B52A-D4D2748ED848}"/>
                  </a:ext>
                </a:extLst>
              </p:cNvPr>
              <p:cNvSpPr>
                <a:spLocks noChangeArrowheads="1"/>
              </p:cNvSpPr>
              <p:nvPr/>
            </p:nvSpPr>
            <p:spPr bwMode="auto">
              <a:xfrm>
                <a:off x="4116" y="1091"/>
                <a:ext cx="377" cy="243"/>
              </a:xfrm>
              <a:prstGeom prst="rect">
                <a:avLst/>
              </a:prstGeom>
              <a:noFill/>
              <a:ln w="4763"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
          <p:nvSpPr>
            <p:cNvPr id="104480" name="Rectangle 44">
              <a:extLst>
                <a:ext uri="{FF2B5EF4-FFF2-40B4-BE49-F238E27FC236}">
                  <a16:creationId xmlns:a16="http://schemas.microsoft.com/office/drawing/2014/main" id="{1EAFFCB5-24F8-4EA4-BE59-0B016D010F8B}"/>
                </a:ext>
              </a:extLst>
            </p:cNvPr>
            <p:cNvSpPr>
              <a:spLocks noChangeArrowheads="1"/>
            </p:cNvSpPr>
            <p:nvPr/>
          </p:nvSpPr>
          <p:spPr bwMode="auto">
            <a:xfrm>
              <a:off x="4250" y="1168"/>
              <a:ext cx="11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pH</a:t>
              </a:r>
              <a:endParaRPr lang="cs-CZ" altLang="cs-CZ" sz="2399">
                <a:latin typeface="Times New Roman" panose="02020603050405020304" pitchFamily="18" charset="0"/>
              </a:endParaRPr>
            </a:p>
          </p:txBody>
        </p:sp>
        <p:grpSp>
          <p:nvGrpSpPr>
            <p:cNvPr id="104481" name="Group 47">
              <a:extLst>
                <a:ext uri="{FF2B5EF4-FFF2-40B4-BE49-F238E27FC236}">
                  <a16:creationId xmlns:a16="http://schemas.microsoft.com/office/drawing/2014/main" id="{4F71175E-DFC3-4CD2-A373-77E63B39AEAD}"/>
                </a:ext>
              </a:extLst>
            </p:cNvPr>
            <p:cNvGrpSpPr>
              <a:grpSpLocks/>
            </p:cNvGrpSpPr>
            <p:nvPr/>
          </p:nvGrpSpPr>
          <p:grpSpPr bwMode="auto">
            <a:xfrm>
              <a:off x="4116" y="1387"/>
              <a:ext cx="377" cy="243"/>
              <a:chOff x="4116" y="1387"/>
              <a:chExt cx="377" cy="243"/>
            </a:xfrm>
          </p:grpSpPr>
          <p:sp>
            <p:nvSpPr>
              <p:cNvPr id="104895" name="Rectangle 45">
                <a:extLst>
                  <a:ext uri="{FF2B5EF4-FFF2-40B4-BE49-F238E27FC236}">
                    <a16:creationId xmlns:a16="http://schemas.microsoft.com/office/drawing/2014/main" id="{CE5A8BEB-D9DF-4FCE-90C2-19086B636819}"/>
                  </a:ext>
                </a:extLst>
              </p:cNvPr>
              <p:cNvSpPr>
                <a:spLocks noChangeArrowheads="1"/>
              </p:cNvSpPr>
              <p:nvPr/>
            </p:nvSpPr>
            <p:spPr bwMode="auto">
              <a:xfrm>
                <a:off x="4116" y="1387"/>
                <a:ext cx="377" cy="243"/>
              </a:xfrm>
              <a:prstGeom prst="rect">
                <a:avLst/>
              </a:prstGeom>
              <a:solidFill>
                <a:srgbClr val="3399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104896" name="Rectangle 46">
                <a:extLst>
                  <a:ext uri="{FF2B5EF4-FFF2-40B4-BE49-F238E27FC236}">
                    <a16:creationId xmlns:a16="http://schemas.microsoft.com/office/drawing/2014/main" id="{00484BEC-A7D4-4C88-8191-B212FB4A58BD}"/>
                  </a:ext>
                </a:extLst>
              </p:cNvPr>
              <p:cNvSpPr>
                <a:spLocks noChangeArrowheads="1"/>
              </p:cNvSpPr>
              <p:nvPr/>
            </p:nvSpPr>
            <p:spPr bwMode="auto">
              <a:xfrm>
                <a:off x="4116" y="1387"/>
                <a:ext cx="377" cy="243"/>
              </a:xfrm>
              <a:prstGeom prst="rect">
                <a:avLst/>
              </a:prstGeom>
              <a:noFill/>
              <a:ln w="4763"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
          <p:nvSpPr>
            <p:cNvPr id="104482" name="Rectangle 48">
              <a:extLst>
                <a:ext uri="{FF2B5EF4-FFF2-40B4-BE49-F238E27FC236}">
                  <a16:creationId xmlns:a16="http://schemas.microsoft.com/office/drawing/2014/main" id="{0524A97C-F389-49D6-94D8-BCECC2A4B313}"/>
                </a:ext>
              </a:extLst>
            </p:cNvPr>
            <p:cNvSpPr>
              <a:spLocks noChangeArrowheads="1"/>
            </p:cNvSpPr>
            <p:nvPr/>
          </p:nvSpPr>
          <p:spPr bwMode="auto">
            <a:xfrm>
              <a:off x="4161" y="1463"/>
              <a:ext cx="22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[HCO</a:t>
              </a:r>
              <a:endParaRPr lang="cs-CZ" altLang="cs-CZ" sz="2399">
                <a:latin typeface="Times New Roman" panose="02020603050405020304" pitchFamily="18" charset="0"/>
              </a:endParaRPr>
            </a:p>
          </p:txBody>
        </p:sp>
        <p:sp>
          <p:nvSpPr>
            <p:cNvPr id="104483" name="Rectangle 49">
              <a:extLst>
                <a:ext uri="{FF2B5EF4-FFF2-40B4-BE49-F238E27FC236}">
                  <a16:creationId xmlns:a16="http://schemas.microsoft.com/office/drawing/2014/main" id="{6A52A2FC-910D-416D-BC06-A89200AF2263}"/>
                </a:ext>
              </a:extLst>
            </p:cNvPr>
            <p:cNvSpPr>
              <a:spLocks noChangeArrowheads="1"/>
            </p:cNvSpPr>
            <p:nvPr/>
          </p:nvSpPr>
          <p:spPr bwMode="auto">
            <a:xfrm>
              <a:off x="4375" y="1512"/>
              <a:ext cx="3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000000"/>
                  </a:solidFill>
                  <a:latin typeface="Arial" panose="020B0604020202020204" pitchFamily="34" charset="0"/>
                </a:rPr>
                <a:t>3</a:t>
              </a:r>
              <a:endParaRPr lang="cs-CZ" altLang="cs-CZ" sz="2399">
                <a:latin typeface="Times New Roman" panose="02020603050405020304" pitchFamily="18" charset="0"/>
              </a:endParaRPr>
            </a:p>
          </p:txBody>
        </p:sp>
        <p:sp>
          <p:nvSpPr>
            <p:cNvPr id="104484" name="Rectangle 50">
              <a:extLst>
                <a:ext uri="{FF2B5EF4-FFF2-40B4-BE49-F238E27FC236}">
                  <a16:creationId xmlns:a16="http://schemas.microsoft.com/office/drawing/2014/main" id="{D4417178-B2B0-4844-90C2-038AC917DA09}"/>
                </a:ext>
              </a:extLst>
            </p:cNvPr>
            <p:cNvSpPr>
              <a:spLocks noChangeArrowheads="1"/>
            </p:cNvSpPr>
            <p:nvPr/>
          </p:nvSpPr>
          <p:spPr bwMode="auto">
            <a:xfrm>
              <a:off x="4406" y="1450"/>
              <a:ext cx="19"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000000"/>
                  </a:solidFill>
                  <a:latin typeface="Arial" panose="020B0604020202020204" pitchFamily="34" charset="0"/>
                </a:rPr>
                <a:t>-</a:t>
              </a:r>
              <a:endParaRPr lang="cs-CZ" altLang="cs-CZ" sz="2399">
                <a:latin typeface="Times New Roman" panose="02020603050405020304" pitchFamily="18" charset="0"/>
              </a:endParaRPr>
            </a:p>
          </p:txBody>
        </p:sp>
        <p:sp>
          <p:nvSpPr>
            <p:cNvPr id="104485" name="Rectangle 51">
              <a:extLst>
                <a:ext uri="{FF2B5EF4-FFF2-40B4-BE49-F238E27FC236}">
                  <a16:creationId xmlns:a16="http://schemas.microsoft.com/office/drawing/2014/main" id="{BC24144B-8E73-482A-BDE7-B9E273CBAB37}"/>
                </a:ext>
              </a:extLst>
            </p:cNvPr>
            <p:cNvSpPr>
              <a:spLocks noChangeArrowheads="1"/>
            </p:cNvSpPr>
            <p:nvPr/>
          </p:nvSpPr>
          <p:spPr bwMode="auto">
            <a:xfrm>
              <a:off x="4425" y="1463"/>
              <a:ext cx="2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a:t>
              </a:r>
              <a:endParaRPr lang="cs-CZ" altLang="cs-CZ" sz="2399">
                <a:latin typeface="Times New Roman" panose="02020603050405020304" pitchFamily="18" charset="0"/>
              </a:endParaRPr>
            </a:p>
          </p:txBody>
        </p:sp>
        <p:grpSp>
          <p:nvGrpSpPr>
            <p:cNvPr id="104486" name="Group 230">
              <a:extLst>
                <a:ext uri="{FF2B5EF4-FFF2-40B4-BE49-F238E27FC236}">
                  <a16:creationId xmlns:a16="http://schemas.microsoft.com/office/drawing/2014/main" id="{522B204B-F21E-4DAF-A3F5-9BA9A5846491}"/>
                </a:ext>
              </a:extLst>
            </p:cNvPr>
            <p:cNvGrpSpPr>
              <a:grpSpLocks/>
            </p:cNvGrpSpPr>
            <p:nvPr/>
          </p:nvGrpSpPr>
          <p:grpSpPr bwMode="auto">
            <a:xfrm>
              <a:off x="3582" y="1012"/>
              <a:ext cx="452" cy="973"/>
              <a:chOff x="3582" y="1012"/>
              <a:chExt cx="452" cy="973"/>
            </a:xfrm>
          </p:grpSpPr>
          <p:sp>
            <p:nvSpPr>
              <p:cNvPr id="104717" name="Freeform 52">
                <a:extLst>
                  <a:ext uri="{FF2B5EF4-FFF2-40B4-BE49-F238E27FC236}">
                    <a16:creationId xmlns:a16="http://schemas.microsoft.com/office/drawing/2014/main" id="{9799E0CD-686C-4A9A-A2D9-AC3141C1A851}"/>
                  </a:ext>
                </a:extLst>
              </p:cNvPr>
              <p:cNvSpPr>
                <a:spLocks/>
              </p:cNvSpPr>
              <p:nvPr/>
            </p:nvSpPr>
            <p:spPr bwMode="auto">
              <a:xfrm>
                <a:off x="3947" y="1798"/>
                <a:ext cx="57" cy="52"/>
              </a:xfrm>
              <a:custGeom>
                <a:avLst/>
                <a:gdLst>
                  <a:gd name="T0" fmla="*/ 7 w 57"/>
                  <a:gd name="T1" fmla="*/ 37 h 52"/>
                  <a:gd name="T2" fmla="*/ 7 w 57"/>
                  <a:gd name="T3" fmla="*/ 37 h 52"/>
                  <a:gd name="T4" fmla="*/ 17 w 57"/>
                  <a:gd name="T5" fmla="*/ 27 h 52"/>
                  <a:gd name="T6" fmla="*/ 25 w 57"/>
                  <a:gd name="T7" fmla="*/ 18 h 52"/>
                  <a:gd name="T8" fmla="*/ 34 w 57"/>
                  <a:gd name="T9" fmla="*/ 11 h 52"/>
                  <a:gd name="T10" fmla="*/ 34 w 57"/>
                  <a:gd name="T11" fmla="*/ 11 h 52"/>
                  <a:gd name="T12" fmla="*/ 43 w 57"/>
                  <a:gd name="T13" fmla="*/ 4 h 52"/>
                  <a:gd name="T14" fmla="*/ 47 w 57"/>
                  <a:gd name="T15" fmla="*/ 2 h 52"/>
                  <a:gd name="T16" fmla="*/ 50 w 57"/>
                  <a:gd name="T17" fmla="*/ 0 h 52"/>
                  <a:gd name="T18" fmla="*/ 53 w 57"/>
                  <a:gd name="T19" fmla="*/ 0 h 52"/>
                  <a:gd name="T20" fmla="*/ 55 w 57"/>
                  <a:gd name="T21" fmla="*/ 2 h 52"/>
                  <a:gd name="T22" fmla="*/ 57 w 57"/>
                  <a:gd name="T23" fmla="*/ 6 h 52"/>
                  <a:gd name="T24" fmla="*/ 57 w 57"/>
                  <a:gd name="T25" fmla="*/ 12 h 52"/>
                  <a:gd name="T26" fmla="*/ 57 w 57"/>
                  <a:gd name="T27" fmla="*/ 12 h 52"/>
                  <a:gd name="T28" fmla="*/ 56 w 57"/>
                  <a:gd name="T29" fmla="*/ 24 h 52"/>
                  <a:gd name="T30" fmla="*/ 55 w 57"/>
                  <a:gd name="T31" fmla="*/ 32 h 52"/>
                  <a:gd name="T32" fmla="*/ 54 w 57"/>
                  <a:gd name="T33" fmla="*/ 35 h 52"/>
                  <a:gd name="T34" fmla="*/ 52 w 57"/>
                  <a:gd name="T35" fmla="*/ 37 h 52"/>
                  <a:gd name="T36" fmla="*/ 49 w 57"/>
                  <a:gd name="T37" fmla="*/ 39 h 52"/>
                  <a:gd name="T38" fmla="*/ 44 w 57"/>
                  <a:gd name="T39" fmla="*/ 42 h 52"/>
                  <a:gd name="T40" fmla="*/ 44 w 57"/>
                  <a:gd name="T41" fmla="*/ 42 h 52"/>
                  <a:gd name="T42" fmla="*/ 34 w 57"/>
                  <a:gd name="T43" fmla="*/ 46 h 52"/>
                  <a:gd name="T44" fmla="*/ 24 w 57"/>
                  <a:gd name="T45" fmla="*/ 48 h 52"/>
                  <a:gd name="T46" fmla="*/ 7 w 57"/>
                  <a:gd name="T47" fmla="*/ 52 h 52"/>
                  <a:gd name="T48" fmla="*/ 7 w 57"/>
                  <a:gd name="T49" fmla="*/ 52 h 52"/>
                  <a:gd name="T50" fmla="*/ 4 w 57"/>
                  <a:gd name="T51" fmla="*/ 52 h 52"/>
                  <a:gd name="T52" fmla="*/ 2 w 57"/>
                  <a:gd name="T53" fmla="*/ 51 h 52"/>
                  <a:gd name="T54" fmla="*/ 1 w 57"/>
                  <a:gd name="T55" fmla="*/ 50 h 52"/>
                  <a:gd name="T56" fmla="*/ 0 w 57"/>
                  <a:gd name="T57" fmla="*/ 49 h 52"/>
                  <a:gd name="T58" fmla="*/ 0 w 57"/>
                  <a:gd name="T59" fmla="*/ 47 h 52"/>
                  <a:gd name="T60" fmla="*/ 2 w 57"/>
                  <a:gd name="T61" fmla="*/ 44 h 52"/>
                  <a:gd name="T62" fmla="*/ 7 w 57"/>
                  <a:gd name="T63" fmla="*/ 37 h 52"/>
                  <a:gd name="T64" fmla="*/ 7 w 57"/>
                  <a:gd name="T65" fmla="*/ 37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52">
                    <a:moveTo>
                      <a:pt x="7" y="37"/>
                    </a:moveTo>
                    <a:lnTo>
                      <a:pt x="7" y="37"/>
                    </a:lnTo>
                    <a:lnTo>
                      <a:pt x="17" y="27"/>
                    </a:lnTo>
                    <a:lnTo>
                      <a:pt x="25" y="18"/>
                    </a:lnTo>
                    <a:lnTo>
                      <a:pt x="34" y="11"/>
                    </a:lnTo>
                    <a:lnTo>
                      <a:pt x="43" y="4"/>
                    </a:lnTo>
                    <a:lnTo>
                      <a:pt x="47" y="2"/>
                    </a:lnTo>
                    <a:lnTo>
                      <a:pt x="50" y="0"/>
                    </a:lnTo>
                    <a:lnTo>
                      <a:pt x="53" y="0"/>
                    </a:lnTo>
                    <a:lnTo>
                      <a:pt x="55" y="2"/>
                    </a:lnTo>
                    <a:lnTo>
                      <a:pt x="57" y="6"/>
                    </a:lnTo>
                    <a:lnTo>
                      <a:pt x="57" y="12"/>
                    </a:lnTo>
                    <a:lnTo>
                      <a:pt x="56" y="24"/>
                    </a:lnTo>
                    <a:lnTo>
                      <a:pt x="55" y="32"/>
                    </a:lnTo>
                    <a:lnTo>
                      <a:pt x="54" y="35"/>
                    </a:lnTo>
                    <a:lnTo>
                      <a:pt x="52" y="37"/>
                    </a:lnTo>
                    <a:lnTo>
                      <a:pt x="49" y="39"/>
                    </a:lnTo>
                    <a:lnTo>
                      <a:pt x="44" y="42"/>
                    </a:lnTo>
                    <a:lnTo>
                      <a:pt x="34" y="46"/>
                    </a:lnTo>
                    <a:lnTo>
                      <a:pt x="24" y="48"/>
                    </a:lnTo>
                    <a:lnTo>
                      <a:pt x="7" y="52"/>
                    </a:lnTo>
                    <a:lnTo>
                      <a:pt x="4" y="52"/>
                    </a:lnTo>
                    <a:lnTo>
                      <a:pt x="2" y="51"/>
                    </a:lnTo>
                    <a:lnTo>
                      <a:pt x="1" y="50"/>
                    </a:lnTo>
                    <a:lnTo>
                      <a:pt x="0" y="49"/>
                    </a:lnTo>
                    <a:lnTo>
                      <a:pt x="0" y="47"/>
                    </a:lnTo>
                    <a:lnTo>
                      <a:pt x="2" y="44"/>
                    </a:lnTo>
                    <a:lnTo>
                      <a:pt x="7"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18" name="Freeform 53">
                <a:extLst>
                  <a:ext uri="{FF2B5EF4-FFF2-40B4-BE49-F238E27FC236}">
                    <a16:creationId xmlns:a16="http://schemas.microsoft.com/office/drawing/2014/main" id="{B03716E1-F434-4A01-A627-BB31F9C12806}"/>
                  </a:ext>
                </a:extLst>
              </p:cNvPr>
              <p:cNvSpPr>
                <a:spLocks/>
              </p:cNvSpPr>
              <p:nvPr/>
            </p:nvSpPr>
            <p:spPr bwMode="auto">
              <a:xfrm>
                <a:off x="3949" y="1799"/>
                <a:ext cx="53" cy="50"/>
              </a:xfrm>
              <a:custGeom>
                <a:avLst/>
                <a:gdLst>
                  <a:gd name="T0" fmla="*/ 53 w 53"/>
                  <a:gd name="T1" fmla="*/ 12 h 50"/>
                  <a:gd name="T2" fmla="*/ 53 w 53"/>
                  <a:gd name="T3" fmla="*/ 12 h 50"/>
                  <a:gd name="T4" fmla="*/ 53 w 53"/>
                  <a:gd name="T5" fmla="*/ 23 h 50"/>
                  <a:gd name="T6" fmla="*/ 52 w 53"/>
                  <a:gd name="T7" fmla="*/ 31 h 50"/>
                  <a:gd name="T8" fmla="*/ 51 w 53"/>
                  <a:gd name="T9" fmla="*/ 33 h 50"/>
                  <a:gd name="T10" fmla="*/ 49 w 53"/>
                  <a:gd name="T11" fmla="*/ 36 h 50"/>
                  <a:gd name="T12" fmla="*/ 42 w 53"/>
                  <a:gd name="T13" fmla="*/ 40 h 50"/>
                  <a:gd name="T14" fmla="*/ 42 w 53"/>
                  <a:gd name="T15" fmla="*/ 40 h 50"/>
                  <a:gd name="T16" fmla="*/ 32 w 53"/>
                  <a:gd name="T17" fmla="*/ 44 h 50"/>
                  <a:gd name="T18" fmla="*/ 23 w 53"/>
                  <a:gd name="T19" fmla="*/ 46 h 50"/>
                  <a:gd name="T20" fmla="*/ 6 w 53"/>
                  <a:gd name="T21" fmla="*/ 49 h 50"/>
                  <a:gd name="T22" fmla="*/ 6 w 53"/>
                  <a:gd name="T23" fmla="*/ 49 h 50"/>
                  <a:gd name="T24" fmla="*/ 3 w 53"/>
                  <a:gd name="T25" fmla="*/ 50 h 50"/>
                  <a:gd name="T26" fmla="*/ 1 w 53"/>
                  <a:gd name="T27" fmla="*/ 49 h 50"/>
                  <a:gd name="T28" fmla="*/ 0 w 53"/>
                  <a:gd name="T29" fmla="*/ 48 h 50"/>
                  <a:gd name="T30" fmla="*/ 0 w 53"/>
                  <a:gd name="T31" fmla="*/ 47 h 50"/>
                  <a:gd name="T32" fmla="*/ 0 w 53"/>
                  <a:gd name="T33" fmla="*/ 45 h 50"/>
                  <a:gd name="T34" fmla="*/ 1 w 53"/>
                  <a:gd name="T35" fmla="*/ 42 h 50"/>
                  <a:gd name="T36" fmla="*/ 5 w 53"/>
                  <a:gd name="T37" fmla="*/ 35 h 50"/>
                  <a:gd name="T38" fmla="*/ 5 w 53"/>
                  <a:gd name="T39" fmla="*/ 35 h 50"/>
                  <a:gd name="T40" fmla="*/ 15 w 53"/>
                  <a:gd name="T41" fmla="*/ 26 h 50"/>
                  <a:gd name="T42" fmla="*/ 23 w 53"/>
                  <a:gd name="T43" fmla="*/ 17 h 50"/>
                  <a:gd name="T44" fmla="*/ 32 w 53"/>
                  <a:gd name="T45" fmla="*/ 10 h 50"/>
                  <a:gd name="T46" fmla="*/ 32 w 53"/>
                  <a:gd name="T47" fmla="*/ 10 h 50"/>
                  <a:gd name="T48" fmla="*/ 40 w 53"/>
                  <a:gd name="T49" fmla="*/ 5 h 50"/>
                  <a:gd name="T50" fmla="*/ 44 w 53"/>
                  <a:gd name="T51" fmla="*/ 2 h 50"/>
                  <a:gd name="T52" fmla="*/ 47 w 53"/>
                  <a:gd name="T53" fmla="*/ 0 h 50"/>
                  <a:gd name="T54" fmla="*/ 50 w 53"/>
                  <a:gd name="T55" fmla="*/ 0 h 50"/>
                  <a:gd name="T56" fmla="*/ 52 w 53"/>
                  <a:gd name="T57" fmla="*/ 2 h 50"/>
                  <a:gd name="T58" fmla="*/ 53 w 53"/>
                  <a:gd name="T59" fmla="*/ 6 h 50"/>
                  <a:gd name="T60" fmla="*/ 53 w 53"/>
                  <a:gd name="T61" fmla="*/ 12 h 50"/>
                  <a:gd name="T62" fmla="*/ 53 w 53"/>
                  <a:gd name="T63" fmla="*/ 12 h 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3" h="50">
                    <a:moveTo>
                      <a:pt x="53" y="12"/>
                    </a:moveTo>
                    <a:lnTo>
                      <a:pt x="53" y="12"/>
                    </a:lnTo>
                    <a:lnTo>
                      <a:pt x="53" y="23"/>
                    </a:lnTo>
                    <a:lnTo>
                      <a:pt x="52" y="31"/>
                    </a:lnTo>
                    <a:lnTo>
                      <a:pt x="51" y="33"/>
                    </a:lnTo>
                    <a:lnTo>
                      <a:pt x="49" y="36"/>
                    </a:lnTo>
                    <a:lnTo>
                      <a:pt x="42" y="40"/>
                    </a:lnTo>
                    <a:lnTo>
                      <a:pt x="32" y="44"/>
                    </a:lnTo>
                    <a:lnTo>
                      <a:pt x="23" y="46"/>
                    </a:lnTo>
                    <a:lnTo>
                      <a:pt x="6" y="49"/>
                    </a:lnTo>
                    <a:lnTo>
                      <a:pt x="3" y="50"/>
                    </a:lnTo>
                    <a:lnTo>
                      <a:pt x="1" y="49"/>
                    </a:lnTo>
                    <a:lnTo>
                      <a:pt x="0" y="48"/>
                    </a:lnTo>
                    <a:lnTo>
                      <a:pt x="0" y="47"/>
                    </a:lnTo>
                    <a:lnTo>
                      <a:pt x="0" y="45"/>
                    </a:lnTo>
                    <a:lnTo>
                      <a:pt x="1" y="42"/>
                    </a:lnTo>
                    <a:lnTo>
                      <a:pt x="5" y="35"/>
                    </a:lnTo>
                    <a:lnTo>
                      <a:pt x="15" y="26"/>
                    </a:lnTo>
                    <a:lnTo>
                      <a:pt x="23" y="17"/>
                    </a:lnTo>
                    <a:lnTo>
                      <a:pt x="32" y="10"/>
                    </a:lnTo>
                    <a:lnTo>
                      <a:pt x="40" y="5"/>
                    </a:lnTo>
                    <a:lnTo>
                      <a:pt x="44" y="2"/>
                    </a:lnTo>
                    <a:lnTo>
                      <a:pt x="47" y="0"/>
                    </a:lnTo>
                    <a:lnTo>
                      <a:pt x="50" y="0"/>
                    </a:lnTo>
                    <a:lnTo>
                      <a:pt x="52" y="2"/>
                    </a:lnTo>
                    <a:lnTo>
                      <a:pt x="53" y="6"/>
                    </a:lnTo>
                    <a:lnTo>
                      <a:pt x="53" y="12"/>
                    </a:lnTo>
                    <a:close/>
                  </a:path>
                </a:pathLst>
              </a:custGeom>
              <a:solidFill>
                <a:srgbClr val="FFF9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19" name="Freeform 54">
                <a:extLst>
                  <a:ext uri="{FF2B5EF4-FFF2-40B4-BE49-F238E27FC236}">
                    <a16:creationId xmlns:a16="http://schemas.microsoft.com/office/drawing/2014/main" id="{E8665168-B67D-467F-814E-738F6E732149}"/>
                  </a:ext>
                </a:extLst>
              </p:cNvPr>
              <p:cNvSpPr>
                <a:spLocks/>
              </p:cNvSpPr>
              <p:nvPr/>
            </p:nvSpPr>
            <p:spPr bwMode="auto">
              <a:xfrm>
                <a:off x="3950" y="1800"/>
                <a:ext cx="51" cy="47"/>
              </a:xfrm>
              <a:custGeom>
                <a:avLst/>
                <a:gdLst>
                  <a:gd name="T0" fmla="*/ 51 w 51"/>
                  <a:gd name="T1" fmla="*/ 11 h 47"/>
                  <a:gd name="T2" fmla="*/ 51 w 51"/>
                  <a:gd name="T3" fmla="*/ 11 h 47"/>
                  <a:gd name="T4" fmla="*/ 51 w 51"/>
                  <a:gd name="T5" fmla="*/ 22 h 47"/>
                  <a:gd name="T6" fmla="*/ 50 w 51"/>
                  <a:gd name="T7" fmla="*/ 29 h 47"/>
                  <a:gd name="T8" fmla="*/ 48 w 51"/>
                  <a:gd name="T9" fmla="*/ 32 h 47"/>
                  <a:gd name="T10" fmla="*/ 47 w 51"/>
                  <a:gd name="T11" fmla="*/ 34 h 47"/>
                  <a:gd name="T12" fmla="*/ 40 w 51"/>
                  <a:gd name="T13" fmla="*/ 38 h 47"/>
                  <a:gd name="T14" fmla="*/ 40 w 51"/>
                  <a:gd name="T15" fmla="*/ 38 h 47"/>
                  <a:gd name="T16" fmla="*/ 31 w 51"/>
                  <a:gd name="T17" fmla="*/ 42 h 47"/>
                  <a:gd name="T18" fmla="*/ 22 w 51"/>
                  <a:gd name="T19" fmla="*/ 44 h 47"/>
                  <a:gd name="T20" fmla="*/ 6 w 51"/>
                  <a:gd name="T21" fmla="*/ 47 h 47"/>
                  <a:gd name="T22" fmla="*/ 6 w 51"/>
                  <a:gd name="T23" fmla="*/ 47 h 47"/>
                  <a:gd name="T24" fmla="*/ 3 w 51"/>
                  <a:gd name="T25" fmla="*/ 47 h 47"/>
                  <a:gd name="T26" fmla="*/ 2 w 51"/>
                  <a:gd name="T27" fmla="*/ 47 h 47"/>
                  <a:gd name="T28" fmla="*/ 0 w 51"/>
                  <a:gd name="T29" fmla="*/ 46 h 47"/>
                  <a:gd name="T30" fmla="*/ 0 w 51"/>
                  <a:gd name="T31" fmla="*/ 45 h 47"/>
                  <a:gd name="T32" fmla="*/ 0 w 51"/>
                  <a:gd name="T33" fmla="*/ 43 h 47"/>
                  <a:gd name="T34" fmla="*/ 1 w 51"/>
                  <a:gd name="T35" fmla="*/ 40 h 47"/>
                  <a:gd name="T36" fmla="*/ 5 w 51"/>
                  <a:gd name="T37" fmla="*/ 34 h 47"/>
                  <a:gd name="T38" fmla="*/ 5 w 51"/>
                  <a:gd name="T39" fmla="*/ 34 h 47"/>
                  <a:gd name="T40" fmla="*/ 15 w 51"/>
                  <a:gd name="T41" fmla="*/ 25 h 47"/>
                  <a:gd name="T42" fmla="*/ 23 w 51"/>
                  <a:gd name="T43" fmla="*/ 17 h 47"/>
                  <a:gd name="T44" fmla="*/ 31 w 51"/>
                  <a:gd name="T45" fmla="*/ 10 h 47"/>
                  <a:gd name="T46" fmla="*/ 31 w 51"/>
                  <a:gd name="T47" fmla="*/ 10 h 47"/>
                  <a:gd name="T48" fmla="*/ 39 w 51"/>
                  <a:gd name="T49" fmla="*/ 5 h 47"/>
                  <a:gd name="T50" fmla="*/ 42 w 51"/>
                  <a:gd name="T51" fmla="*/ 2 h 47"/>
                  <a:gd name="T52" fmla="*/ 45 w 51"/>
                  <a:gd name="T53" fmla="*/ 1 h 47"/>
                  <a:gd name="T54" fmla="*/ 48 w 51"/>
                  <a:gd name="T55" fmla="*/ 0 h 47"/>
                  <a:gd name="T56" fmla="*/ 50 w 51"/>
                  <a:gd name="T57" fmla="*/ 2 h 47"/>
                  <a:gd name="T58" fmla="*/ 51 w 51"/>
                  <a:gd name="T59" fmla="*/ 6 h 47"/>
                  <a:gd name="T60" fmla="*/ 51 w 51"/>
                  <a:gd name="T61" fmla="*/ 11 h 47"/>
                  <a:gd name="T62" fmla="*/ 51 w 51"/>
                  <a:gd name="T63" fmla="*/ 11 h 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1" h="47">
                    <a:moveTo>
                      <a:pt x="51" y="11"/>
                    </a:moveTo>
                    <a:lnTo>
                      <a:pt x="51" y="11"/>
                    </a:lnTo>
                    <a:lnTo>
                      <a:pt x="51" y="22"/>
                    </a:lnTo>
                    <a:lnTo>
                      <a:pt x="50" y="29"/>
                    </a:lnTo>
                    <a:lnTo>
                      <a:pt x="48" y="32"/>
                    </a:lnTo>
                    <a:lnTo>
                      <a:pt x="47" y="34"/>
                    </a:lnTo>
                    <a:lnTo>
                      <a:pt x="40" y="38"/>
                    </a:lnTo>
                    <a:lnTo>
                      <a:pt x="31" y="42"/>
                    </a:lnTo>
                    <a:lnTo>
                      <a:pt x="22" y="44"/>
                    </a:lnTo>
                    <a:lnTo>
                      <a:pt x="6" y="47"/>
                    </a:lnTo>
                    <a:lnTo>
                      <a:pt x="3" y="47"/>
                    </a:lnTo>
                    <a:lnTo>
                      <a:pt x="2" y="47"/>
                    </a:lnTo>
                    <a:lnTo>
                      <a:pt x="0" y="46"/>
                    </a:lnTo>
                    <a:lnTo>
                      <a:pt x="0" y="45"/>
                    </a:lnTo>
                    <a:lnTo>
                      <a:pt x="0" y="43"/>
                    </a:lnTo>
                    <a:lnTo>
                      <a:pt x="1" y="40"/>
                    </a:lnTo>
                    <a:lnTo>
                      <a:pt x="5" y="34"/>
                    </a:lnTo>
                    <a:lnTo>
                      <a:pt x="15" y="25"/>
                    </a:lnTo>
                    <a:lnTo>
                      <a:pt x="23" y="17"/>
                    </a:lnTo>
                    <a:lnTo>
                      <a:pt x="31" y="10"/>
                    </a:lnTo>
                    <a:lnTo>
                      <a:pt x="39" y="5"/>
                    </a:lnTo>
                    <a:lnTo>
                      <a:pt x="42" y="2"/>
                    </a:lnTo>
                    <a:lnTo>
                      <a:pt x="45" y="1"/>
                    </a:lnTo>
                    <a:lnTo>
                      <a:pt x="48" y="0"/>
                    </a:lnTo>
                    <a:lnTo>
                      <a:pt x="50" y="2"/>
                    </a:lnTo>
                    <a:lnTo>
                      <a:pt x="51" y="6"/>
                    </a:lnTo>
                    <a:lnTo>
                      <a:pt x="51" y="11"/>
                    </a:lnTo>
                    <a:close/>
                  </a:path>
                </a:pathLst>
              </a:custGeom>
              <a:solidFill>
                <a:srgbClr val="FFF3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20" name="Freeform 55">
                <a:extLst>
                  <a:ext uri="{FF2B5EF4-FFF2-40B4-BE49-F238E27FC236}">
                    <a16:creationId xmlns:a16="http://schemas.microsoft.com/office/drawing/2014/main" id="{B8164C07-A66E-4D38-8D54-E7C3B8DBEA49}"/>
                  </a:ext>
                </a:extLst>
              </p:cNvPr>
              <p:cNvSpPr>
                <a:spLocks/>
              </p:cNvSpPr>
              <p:nvPr/>
            </p:nvSpPr>
            <p:spPr bwMode="auto">
              <a:xfrm>
                <a:off x="3951" y="1802"/>
                <a:ext cx="49" cy="44"/>
              </a:xfrm>
              <a:custGeom>
                <a:avLst/>
                <a:gdLst>
                  <a:gd name="T0" fmla="*/ 49 w 49"/>
                  <a:gd name="T1" fmla="*/ 10 h 44"/>
                  <a:gd name="T2" fmla="*/ 49 w 49"/>
                  <a:gd name="T3" fmla="*/ 10 h 44"/>
                  <a:gd name="T4" fmla="*/ 49 w 49"/>
                  <a:gd name="T5" fmla="*/ 20 h 44"/>
                  <a:gd name="T6" fmla="*/ 48 w 49"/>
                  <a:gd name="T7" fmla="*/ 27 h 44"/>
                  <a:gd name="T8" fmla="*/ 46 w 49"/>
                  <a:gd name="T9" fmla="*/ 30 h 44"/>
                  <a:gd name="T10" fmla="*/ 45 w 49"/>
                  <a:gd name="T11" fmla="*/ 32 h 44"/>
                  <a:gd name="T12" fmla="*/ 38 w 49"/>
                  <a:gd name="T13" fmla="*/ 36 h 44"/>
                  <a:gd name="T14" fmla="*/ 38 w 49"/>
                  <a:gd name="T15" fmla="*/ 36 h 44"/>
                  <a:gd name="T16" fmla="*/ 30 w 49"/>
                  <a:gd name="T17" fmla="*/ 39 h 44"/>
                  <a:gd name="T18" fmla="*/ 21 w 49"/>
                  <a:gd name="T19" fmla="*/ 41 h 44"/>
                  <a:gd name="T20" fmla="*/ 6 w 49"/>
                  <a:gd name="T21" fmla="*/ 44 h 44"/>
                  <a:gd name="T22" fmla="*/ 6 w 49"/>
                  <a:gd name="T23" fmla="*/ 44 h 44"/>
                  <a:gd name="T24" fmla="*/ 2 w 49"/>
                  <a:gd name="T25" fmla="*/ 44 h 44"/>
                  <a:gd name="T26" fmla="*/ 1 w 49"/>
                  <a:gd name="T27" fmla="*/ 43 h 44"/>
                  <a:gd name="T28" fmla="*/ 0 w 49"/>
                  <a:gd name="T29" fmla="*/ 42 h 44"/>
                  <a:gd name="T30" fmla="*/ 0 w 49"/>
                  <a:gd name="T31" fmla="*/ 40 h 44"/>
                  <a:gd name="T32" fmla="*/ 1 w 49"/>
                  <a:gd name="T33" fmla="*/ 37 h 44"/>
                  <a:gd name="T34" fmla="*/ 5 w 49"/>
                  <a:gd name="T35" fmla="*/ 31 h 44"/>
                  <a:gd name="T36" fmla="*/ 5 w 49"/>
                  <a:gd name="T37" fmla="*/ 31 h 44"/>
                  <a:gd name="T38" fmla="*/ 14 w 49"/>
                  <a:gd name="T39" fmla="*/ 23 h 44"/>
                  <a:gd name="T40" fmla="*/ 22 w 49"/>
                  <a:gd name="T41" fmla="*/ 15 h 44"/>
                  <a:gd name="T42" fmla="*/ 30 w 49"/>
                  <a:gd name="T43" fmla="*/ 9 h 44"/>
                  <a:gd name="T44" fmla="*/ 30 w 49"/>
                  <a:gd name="T45" fmla="*/ 9 h 44"/>
                  <a:gd name="T46" fmla="*/ 37 w 49"/>
                  <a:gd name="T47" fmla="*/ 4 h 44"/>
                  <a:gd name="T48" fmla="*/ 44 w 49"/>
                  <a:gd name="T49" fmla="*/ 0 h 44"/>
                  <a:gd name="T50" fmla="*/ 46 w 49"/>
                  <a:gd name="T51" fmla="*/ 0 h 44"/>
                  <a:gd name="T52" fmla="*/ 48 w 49"/>
                  <a:gd name="T53" fmla="*/ 2 h 44"/>
                  <a:gd name="T54" fmla="*/ 49 w 49"/>
                  <a:gd name="T55" fmla="*/ 5 h 44"/>
                  <a:gd name="T56" fmla="*/ 49 w 49"/>
                  <a:gd name="T57" fmla="*/ 10 h 44"/>
                  <a:gd name="T58" fmla="*/ 49 w 49"/>
                  <a:gd name="T59" fmla="*/ 10 h 4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44">
                    <a:moveTo>
                      <a:pt x="49" y="10"/>
                    </a:moveTo>
                    <a:lnTo>
                      <a:pt x="49" y="10"/>
                    </a:lnTo>
                    <a:lnTo>
                      <a:pt x="49" y="20"/>
                    </a:lnTo>
                    <a:lnTo>
                      <a:pt x="48" y="27"/>
                    </a:lnTo>
                    <a:lnTo>
                      <a:pt x="46" y="30"/>
                    </a:lnTo>
                    <a:lnTo>
                      <a:pt x="45" y="32"/>
                    </a:lnTo>
                    <a:lnTo>
                      <a:pt x="38" y="36"/>
                    </a:lnTo>
                    <a:lnTo>
                      <a:pt x="30" y="39"/>
                    </a:lnTo>
                    <a:lnTo>
                      <a:pt x="21" y="41"/>
                    </a:lnTo>
                    <a:lnTo>
                      <a:pt x="6" y="44"/>
                    </a:lnTo>
                    <a:lnTo>
                      <a:pt x="2" y="44"/>
                    </a:lnTo>
                    <a:lnTo>
                      <a:pt x="1" y="43"/>
                    </a:lnTo>
                    <a:lnTo>
                      <a:pt x="0" y="42"/>
                    </a:lnTo>
                    <a:lnTo>
                      <a:pt x="0" y="40"/>
                    </a:lnTo>
                    <a:lnTo>
                      <a:pt x="1" y="37"/>
                    </a:lnTo>
                    <a:lnTo>
                      <a:pt x="5" y="31"/>
                    </a:lnTo>
                    <a:lnTo>
                      <a:pt x="14" y="23"/>
                    </a:lnTo>
                    <a:lnTo>
                      <a:pt x="22" y="15"/>
                    </a:lnTo>
                    <a:lnTo>
                      <a:pt x="30" y="9"/>
                    </a:lnTo>
                    <a:lnTo>
                      <a:pt x="37" y="4"/>
                    </a:lnTo>
                    <a:lnTo>
                      <a:pt x="44" y="0"/>
                    </a:lnTo>
                    <a:lnTo>
                      <a:pt x="46" y="0"/>
                    </a:lnTo>
                    <a:lnTo>
                      <a:pt x="48" y="2"/>
                    </a:lnTo>
                    <a:lnTo>
                      <a:pt x="49" y="5"/>
                    </a:lnTo>
                    <a:lnTo>
                      <a:pt x="49" y="10"/>
                    </a:lnTo>
                    <a:close/>
                  </a:path>
                </a:pathLst>
              </a:custGeom>
              <a:solidFill>
                <a:srgbClr val="FEED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21" name="Freeform 56">
                <a:extLst>
                  <a:ext uri="{FF2B5EF4-FFF2-40B4-BE49-F238E27FC236}">
                    <a16:creationId xmlns:a16="http://schemas.microsoft.com/office/drawing/2014/main" id="{BA150471-BFB7-4F81-99D3-15429039BDC8}"/>
                  </a:ext>
                </a:extLst>
              </p:cNvPr>
              <p:cNvSpPr>
                <a:spLocks/>
              </p:cNvSpPr>
              <p:nvPr/>
            </p:nvSpPr>
            <p:spPr bwMode="auto">
              <a:xfrm>
                <a:off x="3952" y="1804"/>
                <a:ext cx="47" cy="41"/>
              </a:xfrm>
              <a:custGeom>
                <a:avLst/>
                <a:gdLst>
                  <a:gd name="T0" fmla="*/ 47 w 47"/>
                  <a:gd name="T1" fmla="*/ 9 h 41"/>
                  <a:gd name="T2" fmla="*/ 47 w 47"/>
                  <a:gd name="T3" fmla="*/ 9 h 41"/>
                  <a:gd name="T4" fmla="*/ 46 w 47"/>
                  <a:gd name="T5" fmla="*/ 18 h 41"/>
                  <a:gd name="T6" fmla="*/ 45 w 47"/>
                  <a:gd name="T7" fmla="*/ 25 h 41"/>
                  <a:gd name="T8" fmla="*/ 44 w 47"/>
                  <a:gd name="T9" fmla="*/ 27 h 41"/>
                  <a:gd name="T10" fmla="*/ 43 w 47"/>
                  <a:gd name="T11" fmla="*/ 29 h 41"/>
                  <a:gd name="T12" fmla="*/ 37 w 47"/>
                  <a:gd name="T13" fmla="*/ 33 h 41"/>
                  <a:gd name="T14" fmla="*/ 37 w 47"/>
                  <a:gd name="T15" fmla="*/ 33 h 41"/>
                  <a:gd name="T16" fmla="*/ 28 w 47"/>
                  <a:gd name="T17" fmla="*/ 36 h 41"/>
                  <a:gd name="T18" fmla="*/ 20 w 47"/>
                  <a:gd name="T19" fmla="*/ 38 h 41"/>
                  <a:gd name="T20" fmla="*/ 6 w 47"/>
                  <a:gd name="T21" fmla="*/ 41 h 41"/>
                  <a:gd name="T22" fmla="*/ 6 w 47"/>
                  <a:gd name="T23" fmla="*/ 41 h 41"/>
                  <a:gd name="T24" fmla="*/ 2 w 47"/>
                  <a:gd name="T25" fmla="*/ 41 h 41"/>
                  <a:gd name="T26" fmla="*/ 1 w 47"/>
                  <a:gd name="T27" fmla="*/ 40 h 41"/>
                  <a:gd name="T28" fmla="*/ 0 w 47"/>
                  <a:gd name="T29" fmla="*/ 39 h 41"/>
                  <a:gd name="T30" fmla="*/ 0 w 47"/>
                  <a:gd name="T31" fmla="*/ 37 h 41"/>
                  <a:gd name="T32" fmla="*/ 1 w 47"/>
                  <a:gd name="T33" fmla="*/ 35 h 41"/>
                  <a:gd name="T34" fmla="*/ 5 w 47"/>
                  <a:gd name="T35" fmla="*/ 29 h 41"/>
                  <a:gd name="T36" fmla="*/ 5 w 47"/>
                  <a:gd name="T37" fmla="*/ 29 h 41"/>
                  <a:gd name="T38" fmla="*/ 14 w 47"/>
                  <a:gd name="T39" fmla="*/ 21 h 41"/>
                  <a:gd name="T40" fmla="*/ 21 w 47"/>
                  <a:gd name="T41" fmla="*/ 14 h 41"/>
                  <a:gd name="T42" fmla="*/ 28 w 47"/>
                  <a:gd name="T43" fmla="*/ 8 h 41"/>
                  <a:gd name="T44" fmla="*/ 28 w 47"/>
                  <a:gd name="T45" fmla="*/ 8 h 41"/>
                  <a:gd name="T46" fmla="*/ 36 w 47"/>
                  <a:gd name="T47" fmla="*/ 3 h 41"/>
                  <a:gd name="T48" fmla="*/ 42 w 47"/>
                  <a:gd name="T49" fmla="*/ 0 h 41"/>
                  <a:gd name="T50" fmla="*/ 44 w 47"/>
                  <a:gd name="T51" fmla="*/ 0 h 41"/>
                  <a:gd name="T52" fmla="*/ 46 w 47"/>
                  <a:gd name="T53" fmla="*/ 1 h 41"/>
                  <a:gd name="T54" fmla="*/ 47 w 47"/>
                  <a:gd name="T55" fmla="*/ 4 h 41"/>
                  <a:gd name="T56" fmla="*/ 47 w 47"/>
                  <a:gd name="T57" fmla="*/ 9 h 41"/>
                  <a:gd name="T58" fmla="*/ 47 w 47"/>
                  <a:gd name="T59" fmla="*/ 9 h 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7" h="41">
                    <a:moveTo>
                      <a:pt x="47" y="9"/>
                    </a:moveTo>
                    <a:lnTo>
                      <a:pt x="47" y="9"/>
                    </a:lnTo>
                    <a:lnTo>
                      <a:pt x="46" y="18"/>
                    </a:lnTo>
                    <a:lnTo>
                      <a:pt x="45" y="25"/>
                    </a:lnTo>
                    <a:lnTo>
                      <a:pt x="44" y="27"/>
                    </a:lnTo>
                    <a:lnTo>
                      <a:pt x="43" y="29"/>
                    </a:lnTo>
                    <a:lnTo>
                      <a:pt x="37" y="33"/>
                    </a:lnTo>
                    <a:lnTo>
                      <a:pt x="28" y="36"/>
                    </a:lnTo>
                    <a:lnTo>
                      <a:pt x="20" y="38"/>
                    </a:lnTo>
                    <a:lnTo>
                      <a:pt x="6" y="41"/>
                    </a:lnTo>
                    <a:lnTo>
                      <a:pt x="2" y="41"/>
                    </a:lnTo>
                    <a:lnTo>
                      <a:pt x="1" y="40"/>
                    </a:lnTo>
                    <a:lnTo>
                      <a:pt x="0" y="39"/>
                    </a:lnTo>
                    <a:lnTo>
                      <a:pt x="0" y="37"/>
                    </a:lnTo>
                    <a:lnTo>
                      <a:pt x="1" y="35"/>
                    </a:lnTo>
                    <a:lnTo>
                      <a:pt x="5" y="29"/>
                    </a:lnTo>
                    <a:lnTo>
                      <a:pt x="14" y="21"/>
                    </a:lnTo>
                    <a:lnTo>
                      <a:pt x="21" y="14"/>
                    </a:lnTo>
                    <a:lnTo>
                      <a:pt x="28" y="8"/>
                    </a:lnTo>
                    <a:lnTo>
                      <a:pt x="36" y="3"/>
                    </a:lnTo>
                    <a:lnTo>
                      <a:pt x="42" y="0"/>
                    </a:lnTo>
                    <a:lnTo>
                      <a:pt x="44" y="0"/>
                    </a:lnTo>
                    <a:lnTo>
                      <a:pt x="46" y="1"/>
                    </a:lnTo>
                    <a:lnTo>
                      <a:pt x="47" y="4"/>
                    </a:lnTo>
                    <a:lnTo>
                      <a:pt x="47" y="9"/>
                    </a:lnTo>
                    <a:close/>
                  </a:path>
                </a:pathLst>
              </a:custGeom>
              <a:solidFill>
                <a:srgbClr val="FEE7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22" name="Freeform 57">
                <a:extLst>
                  <a:ext uri="{FF2B5EF4-FFF2-40B4-BE49-F238E27FC236}">
                    <a16:creationId xmlns:a16="http://schemas.microsoft.com/office/drawing/2014/main" id="{2F5EE97A-7ECE-456A-9E8E-89161F9679DC}"/>
                  </a:ext>
                </a:extLst>
              </p:cNvPr>
              <p:cNvSpPr>
                <a:spLocks/>
              </p:cNvSpPr>
              <p:nvPr/>
            </p:nvSpPr>
            <p:spPr bwMode="auto">
              <a:xfrm>
                <a:off x="3953" y="1805"/>
                <a:ext cx="45" cy="39"/>
              </a:xfrm>
              <a:custGeom>
                <a:avLst/>
                <a:gdLst>
                  <a:gd name="T0" fmla="*/ 45 w 45"/>
                  <a:gd name="T1" fmla="*/ 8 h 39"/>
                  <a:gd name="T2" fmla="*/ 45 w 45"/>
                  <a:gd name="T3" fmla="*/ 8 h 39"/>
                  <a:gd name="T4" fmla="*/ 44 w 45"/>
                  <a:gd name="T5" fmla="*/ 18 h 39"/>
                  <a:gd name="T6" fmla="*/ 43 w 45"/>
                  <a:gd name="T7" fmla="*/ 24 h 39"/>
                  <a:gd name="T8" fmla="*/ 42 w 45"/>
                  <a:gd name="T9" fmla="*/ 26 h 39"/>
                  <a:gd name="T10" fmla="*/ 41 w 45"/>
                  <a:gd name="T11" fmla="*/ 28 h 39"/>
                  <a:gd name="T12" fmla="*/ 35 w 45"/>
                  <a:gd name="T13" fmla="*/ 31 h 39"/>
                  <a:gd name="T14" fmla="*/ 35 w 45"/>
                  <a:gd name="T15" fmla="*/ 31 h 39"/>
                  <a:gd name="T16" fmla="*/ 27 w 45"/>
                  <a:gd name="T17" fmla="*/ 34 h 39"/>
                  <a:gd name="T18" fmla="*/ 19 w 45"/>
                  <a:gd name="T19" fmla="*/ 36 h 39"/>
                  <a:gd name="T20" fmla="*/ 6 w 45"/>
                  <a:gd name="T21" fmla="*/ 39 h 39"/>
                  <a:gd name="T22" fmla="*/ 6 w 45"/>
                  <a:gd name="T23" fmla="*/ 39 h 39"/>
                  <a:gd name="T24" fmla="*/ 2 w 45"/>
                  <a:gd name="T25" fmla="*/ 39 h 39"/>
                  <a:gd name="T26" fmla="*/ 1 w 45"/>
                  <a:gd name="T27" fmla="*/ 38 h 39"/>
                  <a:gd name="T28" fmla="*/ 0 w 45"/>
                  <a:gd name="T29" fmla="*/ 37 h 39"/>
                  <a:gd name="T30" fmla="*/ 1 w 45"/>
                  <a:gd name="T31" fmla="*/ 33 h 39"/>
                  <a:gd name="T32" fmla="*/ 5 w 45"/>
                  <a:gd name="T33" fmla="*/ 27 h 39"/>
                  <a:gd name="T34" fmla="*/ 5 w 45"/>
                  <a:gd name="T35" fmla="*/ 27 h 39"/>
                  <a:gd name="T36" fmla="*/ 13 w 45"/>
                  <a:gd name="T37" fmla="*/ 20 h 39"/>
                  <a:gd name="T38" fmla="*/ 20 w 45"/>
                  <a:gd name="T39" fmla="*/ 13 h 39"/>
                  <a:gd name="T40" fmla="*/ 27 w 45"/>
                  <a:gd name="T41" fmla="*/ 7 h 39"/>
                  <a:gd name="T42" fmla="*/ 27 w 45"/>
                  <a:gd name="T43" fmla="*/ 7 h 39"/>
                  <a:gd name="T44" fmla="*/ 34 w 45"/>
                  <a:gd name="T45" fmla="*/ 3 h 39"/>
                  <a:gd name="T46" fmla="*/ 40 w 45"/>
                  <a:gd name="T47" fmla="*/ 0 h 39"/>
                  <a:gd name="T48" fmla="*/ 42 w 45"/>
                  <a:gd name="T49" fmla="*/ 0 h 39"/>
                  <a:gd name="T50" fmla="*/ 44 w 45"/>
                  <a:gd name="T51" fmla="*/ 1 h 39"/>
                  <a:gd name="T52" fmla="*/ 45 w 45"/>
                  <a:gd name="T53" fmla="*/ 4 h 39"/>
                  <a:gd name="T54" fmla="*/ 45 w 45"/>
                  <a:gd name="T55" fmla="*/ 8 h 39"/>
                  <a:gd name="T56" fmla="*/ 45 w 45"/>
                  <a:gd name="T57" fmla="*/ 8 h 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5" h="39">
                    <a:moveTo>
                      <a:pt x="45" y="8"/>
                    </a:moveTo>
                    <a:lnTo>
                      <a:pt x="45" y="8"/>
                    </a:lnTo>
                    <a:lnTo>
                      <a:pt x="44" y="18"/>
                    </a:lnTo>
                    <a:lnTo>
                      <a:pt x="43" y="24"/>
                    </a:lnTo>
                    <a:lnTo>
                      <a:pt x="42" y="26"/>
                    </a:lnTo>
                    <a:lnTo>
                      <a:pt x="41" y="28"/>
                    </a:lnTo>
                    <a:lnTo>
                      <a:pt x="35" y="31"/>
                    </a:lnTo>
                    <a:lnTo>
                      <a:pt x="27" y="34"/>
                    </a:lnTo>
                    <a:lnTo>
                      <a:pt x="19" y="36"/>
                    </a:lnTo>
                    <a:lnTo>
                      <a:pt x="6" y="39"/>
                    </a:lnTo>
                    <a:lnTo>
                      <a:pt x="2" y="39"/>
                    </a:lnTo>
                    <a:lnTo>
                      <a:pt x="1" y="38"/>
                    </a:lnTo>
                    <a:lnTo>
                      <a:pt x="0" y="37"/>
                    </a:lnTo>
                    <a:lnTo>
                      <a:pt x="1" y="33"/>
                    </a:lnTo>
                    <a:lnTo>
                      <a:pt x="5" y="27"/>
                    </a:lnTo>
                    <a:lnTo>
                      <a:pt x="13" y="20"/>
                    </a:lnTo>
                    <a:lnTo>
                      <a:pt x="20" y="13"/>
                    </a:lnTo>
                    <a:lnTo>
                      <a:pt x="27" y="7"/>
                    </a:lnTo>
                    <a:lnTo>
                      <a:pt x="34" y="3"/>
                    </a:lnTo>
                    <a:lnTo>
                      <a:pt x="40" y="0"/>
                    </a:lnTo>
                    <a:lnTo>
                      <a:pt x="42" y="0"/>
                    </a:lnTo>
                    <a:lnTo>
                      <a:pt x="44" y="1"/>
                    </a:lnTo>
                    <a:lnTo>
                      <a:pt x="45" y="4"/>
                    </a:lnTo>
                    <a:lnTo>
                      <a:pt x="45" y="8"/>
                    </a:lnTo>
                    <a:close/>
                  </a:path>
                </a:pathLst>
              </a:custGeom>
              <a:solidFill>
                <a:srgbClr val="FDE0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23" name="Freeform 58">
                <a:extLst>
                  <a:ext uri="{FF2B5EF4-FFF2-40B4-BE49-F238E27FC236}">
                    <a16:creationId xmlns:a16="http://schemas.microsoft.com/office/drawing/2014/main" id="{B3B09DA3-333B-4FA1-BAD5-CF93065010D5}"/>
                  </a:ext>
                </a:extLst>
              </p:cNvPr>
              <p:cNvSpPr>
                <a:spLocks/>
              </p:cNvSpPr>
              <p:nvPr/>
            </p:nvSpPr>
            <p:spPr bwMode="auto">
              <a:xfrm>
                <a:off x="3955" y="1806"/>
                <a:ext cx="41" cy="37"/>
              </a:xfrm>
              <a:custGeom>
                <a:avLst/>
                <a:gdLst>
                  <a:gd name="T0" fmla="*/ 4 w 41"/>
                  <a:gd name="T1" fmla="*/ 26 h 37"/>
                  <a:gd name="T2" fmla="*/ 4 w 41"/>
                  <a:gd name="T3" fmla="*/ 26 h 37"/>
                  <a:gd name="T4" fmla="*/ 12 w 41"/>
                  <a:gd name="T5" fmla="*/ 19 h 37"/>
                  <a:gd name="T6" fmla="*/ 18 w 41"/>
                  <a:gd name="T7" fmla="*/ 12 h 37"/>
                  <a:gd name="T8" fmla="*/ 25 w 41"/>
                  <a:gd name="T9" fmla="*/ 7 h 37"/>
                  <a:gd name="T10" fmla="*/ 25 w 41"/>
                  <a:gd name="T11" fmla="*/ 7 h 37"/>
                  <a:gd name="T12" fmla="*/ 31 w 41"/>
                  <a:gd name="T13" fmla="*/ 3 h 37"/>
                  <a:gd name="T14" fmla="*/ 37 w 41"/>
                  <a:gd name="T15" fmla="*/ 0 h 37"/>
                  <a:gd name="T16" fmla="*/ 39 w 41"/>
                  <a:gd name="T17" fmla="*/ 0 h 37"/>
                  <a:gd name="T18" fmla="*/ 40 w 41"/>
                  <a:gd name="T19" fmla="*/ 1 h 37"/>
                  <a:gd name="T20" fmla="*/ 41 w 41"/>
                  <a:gd name="T21" fmla="*/ 4 h 37"/>
                  <a:gd name="T22" fmla="*/ 41 w 41"/>
                  <a:gd name="T23" fmla="*/ 8 h 37"/>
                  <a:gd name="T24" fmla="*/ 41 w 41"/>
                  <a:gd name="T25" fmla="*/ 8 h 37"/>
                  <a:gd name="T26" fmla="*/ 41 w 41"/>
                  <a:gd name="T27" fmla="*/ 17 h 37"/>
                  <a:gd name="T28" fmla="*/ 40 w 41"/>
                  <a:gd name="T29" fmla="*/ 22 h 37"/>
                  <a:gd name="T30" fmla="*/ 39 w 41"/>
                  <a:gd name="T31" fmla="*/ 24 h 37"/>
                  <a:gd name="T32" fmla="*/ 38 w 41"/>
                  <a:gd name="T33" fmla="*/ 26 h 37"/>
                  <a:gd name="T34" fmla="*/ 32 w 41"/>
                  <a:gd name="T35" fmla="*/ 29 h 37"/>
                  <a:gd name="T36" fmla="*/ 32 w 41"/>
                  <a:gd name="T37" fmla="*/ 29 h 37"/>
                  <a:gd name="T38" fmla="*/ 25 w 41"/>
                  <a:gd name="T39" fmla="*/ 32 h 37"/>
                  <a:gd name="T40" fmla="*/ 18 w 41"/>
                  <a:gd name="T41" fmla="*/ 34 h 37"/>
                  <a:gd name="T42" fmla="*/ 5 w 41"/>
                  <a:gd name="T43" fmla="*/ 37 h 37"/>
                  <a:gd name="T44" fmla="*/ 5 w 41"/>
                  <a:gd name="T45" fmla="*/ 37 h 37"/>
                  <a:gd name="T46" fmla="*/ 1 w 41"/>
                  <a:gd name="T47" fmla="*/ 36 h 37"/>
                  <a:gd name="T48" fmla="*/ 0 w 41"/>
                  <a:gd name="T49" fmla="*/ 36 h 37"/>
                  <a:gd name="T50" fmla="*/ 0 w 41"/>
                  <a:gd name="T51" fmla="*/ 35 h 37"/>
                  <a:gd name="T52" fmla="*/ 0 w 41"/>
                  <a:gd name="T53" fmla="*/ 31 h 37"/>
                  <a:gd name="T54" fmla="*/ 4 w 41"/>
                  <a:gd name="T55" fmla="*/ 26 h 37"/>
                  <a:gd name="T56" fmla="*/ 4 w 41"/>
                  <a:gd name="T57" fmla="*/ 26 h 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1" h="37">
                    <a:moveTo>
                      <a:pt x="4" y="26"/>
                    </a:moveTo>
                    <a:lnTo>
                      <a:pt x="4" y="26"/>
                    </a:lnTo>
                    <a:lnTo>
                      <a:pt x="12" y="19"/>
                    </a:lnTo>
                    <a:lnTo>
                      <a:pt x="18" y="12"/>
                    </a:lnTo>
                    <a:lnTo>
                      <a:pt x="25" y="7"/>
                    </a:lnTo>
                    <a:lnTo>
                      <a:pt x="31" y="3"/>
                    </a:lnTo>
                    <a:lnTo>
                      <a:pt x="37" y="0"/>
                    </a:lnTo>
                    <a:lnTo>
                      <a:pt x="39" y="0"/>
                    </a:lnTo>
                    <a:lnTo>
                      <a:pt x="40" y="1"/>
                    </a:lnTo>
                    <a:lnTo>
                      <a:pt x="41" y="4"/>
                    </a:lnTo>
                    <a:lnTo>
                      <a:pt x="41" y="8"/>
                    </a:lnTo>
                    <a:lnTo>
                      <a:pt x="41" y="17"/>
                    </a:lnTo>
                    <a:lnTo>
                      <a:pt x="40" y="22"/>
                    </a:lnTo>
                    <a:lnTo>
                      <a:pt x="39" y="24"/>
                    </a:lnTo>
                    <a:lnTo>
                      <a:pt x="38" y="26"/>
                    </a:lnTo>
                    <a:lnTo>
                      <a:pt x="32" y="29"/>
                    </a:lnTo>
                    <a:lnTo>
                      <a:pt x="25" y="32"/>
                    </a:lnTo>
                    <a:lnTo>
                      <a:pt x="18" y="34"/>
                    </a:lnTo>
                    <a:lnTo>
                      <a:pt x="5" y="37"/>
                    </a:lnTo>
                    <a:lnTo>
                      <a:pt x="1" y="36"/>
                    </a:lnTo>
                    <a:lnTo>
                      <a:pt x="0" y="36"/>
                    </a:lnTo>
                    <a:lnTo>
                      <a:pt x="0" y="35"/>
                    </a:lnTo>
                    <a:lnTo>
                      <a:pt x="0" y="31"/>
                    </a:lnTo>
                    <a:lnTo>
                      <a:pt x="4" y="26"/>
                    </a:lnTo>
                    <a:close/>
                  </a:path>
                </a:pathLst>
              </a:custGeom>
              <a:solidFill>
                <a:srgbClr val="FCDB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24" name="Freeform 59">
                <a:extLst>
                  <a:ext uri="{FF2B5EF4-FFF2-40B4-BE49-F238E27FC236}">
                    <a16:creationId xmlns:a16="http://schemas.microsoft.com/office/drawing/2014/main" id="{CD717981-2811-4822-9FE5-18EAD8F77C1A}"/>
                  </a:ext>
                </a:extLst>
              </p:cNvPr>
              <p:cNvSpPr>
                <a:spLocks/>
              </p:cNvSpPr>
              <p:nvPr/>
            </p:nvSpPr>
            <p:spPr bwMode="auto">
              <a:xfrm>
                <a:off x="3585" y="1370"/>
                <a:ext cx="425" cy="584"/>
              </a:xfrm>
              <a:custGeom>
                <a:avLst/>
                <a:gdLst>
                  <a:gd name="T0" fmla="*/ 107 w 425"/>
                  <a:gd name="T1" fmla="*/ 0 h 584"/>
                  <a:gd name="T2" fmla="*/ 95 w 425"/>
                  <a:gd name="T3" fmla="*/ 2 h 584"/>
                  <a:gd name="T4" fmla="*/ 78 w 425"/>
                  <a:gd name="T5" fmla="*/ 9 h 584"/>
                  <a:gd name="T6" fmla="*/ 64 w 425"/>
                  <a:gd name="T7" fmla="*/ 17 h 584"/>
                  <a:gd name="T8" fmla="*/ 50 w 425"/>
                  <a:gd name="T9" fmla="*/ 29 h 584"/>
                  <a:gd name="T10" fmla="*/ 36 w 425"/>
                  <a:gd name="T11" fmla="*/ 48 h 584"/>
                  <a:gd name="T12" fmla="*/ 25 w 425"/>
                  <a:gd name="T13" fmla="*/ 71 h 584"/>
                  <a:gd name="T14" fmla="*/ 21 w 425"/>
                  <a:gd name="T15" fmla="*/ 85 h 584"/>
                  <a:gd name="T16" fmla="*/ 6 w 425"/>
                  <a:gd name="T17" fmla="*/ 149 h 584"/>
                  <a:gd name="T18" fmla="*/ 2 w 425"/>
                  <a:gd name="T19" fmla="*/ 184 h 584"/>
                  <a:gd name="T20" fmla="*/ 0 w 425"/>
                  <a:gd name="T21" fmla="*/ 220 h 584"/>
                  <a:gd name="T22" fmla="*/ 2 w 425"/>
                  <a:gd name="T23" fmla="*/ 255 h 584"/>
                  <a:gd name="T24" fmla="*/ 10 w 425"/>
                  <a:gd name="T25" fmla="*/ 291 h 584"/>
                  <a:gd name="T26" fmla="*/ 24 w 425"/>
                  <a:gd name="T27" fmla="*/ 327 h 584"/>
                  <a:gd name="T28" fmla="*/ 47 w 425"/>
                  <a:gd name="T29" fmla="*/ 361 h 584"/>
                  <a:gd name="T30" fmla="*/ 95 w 425"/>
                  <a:gd name="T31" fmla="*/ 426 h 584"/>
                  <a:gd name="T32" fmla="*/ 143 w 425"/>
                  <a:gd name="T33" fmla="*/ 495 h 584"/>
                  <a:gd name="T34" fmla="*/ 151 w 425"/>
                  <a:gd name="T35" fmla="*/ 509 h 584"/>
                  <a:gd name="T36" fmla="*/ 165 w 425"/>
                  <a:gd name="T37" fmla="*/ 526 h 584"/>
                  <a:gd name="T38" fmla="*/ 183 w 425"/>
                  <a:gd name="T39" fmla="*/ 543 h 584"/>
                  <a:gd name="T40" fmla="*/ 204 w 425"/>
                  <a:gd name="T41" fmla="*/ 560 h 584"/>
                  <a:gd name="T42" fmla="*/ 227 w 425"/>
                  <a:gd name="T43" fmla="*/ 572 h 584"/>
                  <a:gd name="T44" fmla="*/ 248 w 425"/>
                  <a:gd name="T45" fmla="*/ 581 h 584"/>
                  <a:gd name="T46" fmla="*/ 268 w 425"/>
                  <a:gd name="T47" fmla="*/ 584 h 584"/>
                  <a:gd name="T48" fmla="*/ 282 w 425"/>
                  <a:gd name="T49" fmla="*/ 581 h 584"/>
                  <a:gd name="T50" fmla="*/ 287 w 425"/>
                  <a:gd name="T51" fmla="*/ 576 h 584"/>
                  <a:gd name="T52" fmla="*/ 290 w 425"/>
                  <a:gd name="T53" fmla="*/ 569 h 584"/>
                  <a:gd name="T54" fmla="*/ 295 w 425"/>
                  <a:gd name="T55" fmla="*/ 553 h 584"/>
                  <a:gd name="T56" fmla="*/ 308 w 425"/>
                  <a:gd name="T57" fmla="*/ 523 h 584"/>
                  <a:gd name="T58" fmla="*/ 328 w 425"/>
                  <a:gd name="T59" fmla="*/ 495 h 584"/>
                  <a:gd name="T60" fmla="*/ 353 w 425"/>
                  <a:gd name="T61" fmla="*/ 469 h 584"/>
                  <a:gd name="T62" fmla="*/ 368 w 425"/>
                  <a:gd name="T63" fmla="*/ 458 h 584"/>
                  <a:gd name="T64" fmla="*/ 396 w 425"/>
                  <a:gd name="T65" fmla="*/ 438 h 584"/>
                  <a:gd name="T66" fmla="*/ 415 w 425"/>
                  <a:gd name="T67" fmla="*/ 418 h 584"/>
                  <a:gd name="T68" fmla="*/ 423 w 425"/>
                  <a:gd name="T69" fmla="*/ 403 h 584"/>
                  <a:gd name="T70" fmla="*/ 425 w 425"/>
                  <a:gd name="T71" fmla="*/ 391 h 584"/>
                  <a:gd name="T72" fmla="*/ 424 w 425"/>
                  <a:gd name="T73" fmla="*/ 371 h 584"/>
                  <a:gd name="T74" fmla="*/ 422 w 425"/>
                  <a:gd name="T75" fmla="*/ 362 h 584"/>
                  <a:gd name="T76" fmla="*/ 409 w 425"/>
                  <a:gd name="T77" fmla="*/ 329 h 584"/>
                  <a:gd name="T78" fmla="*/ 381 w 425"/>
                  <a:gd name="T79" fmla="*/ 271 h 584"/>
                  <a:gd name="T80" fmla="*/ 341 w 425"/>
                  <a:gd name="T81" fmla="*/ 189 h 584"/>
                  <a:gd name="T82" fmla="*/ 334 w 425"/>
                  <a:gd name="T83" fmla="*/ 171 h 584"/>
                  <a:gd name="T84" fmla="*/ 314 w 425"/>
                  <a:gd name="T85" fmla="*/ 93 h 584"/>
                  <a:gd name="T86" fmla="*/ 304 w 425"/>
                  <a:gd name="T87" fmla="*/ 64 h 584"/>
                  <a:gd name="T88" fmla="*/ 299 w 425"/>
                  <a:gd name="T89" fmla="*/ 58 h 584"/>
                  <a:gd name="T90" fmla="*/ 296 w 425"/>
                  <a:gd name="T91" fmla="*/ 60 h 584"/>
                  <a:gd name="T92" fmla="*/ 289 w 425"/>
                  <a:gd name="T93" fmla="*/ 79 h 584"/>
                  <a:gd name="T94" fmla="*/ 277 w 425"/>
                  <a:gd name="T95" fmla="*/ 109 h 584"/>
                  <a:gd name="T96" fmla="*/ 273 w 425"/>
                  <a:gd name="T97" fmla="*/ 114 h 584"/>
                  <a:gd name="T98" fmla="*/ 268 w 425"/>
                  <a:gd name="T99" fmla="*/ 116 h 584"/>
                  <a:gd name="T100" fmla="*/ 261 w 425"/>
                  <a:gd name="T101" fmla="*/ 113 h 584"/>
                  <a:gd name="T102" fmla="*/ 255 w 425"/>
                  <a:gd name="T103" fmla="*/ 107 h 584"/>
                  <a:gd name="T104" fmla="*/ 237 w 425"/>
                  <a:gd name="T105" fmla="*/ 95 h 584"/>
                  <a:gd name="T106" fmla="*/ 203 w 425"/>
                  <a:gd name="T107" fmla="*/ 79 h 584"/>
                  <a:gd name="T108" fmla="*/ 178 w 425"/>
                  <a:gd name="T109" fmla="*/ 67 h 584"/>
                  <a:gd name="T110" fmla="*/ 158 w 425"/>
                  <a:gd name="T111" fmla="*/ 53 h 584"/>
                  <a:gd name="T112" fmla="*/ 144 w 425"/>
                  <a:gd name="T113" fmla="*/ 37 h 584"/>
                  <a:gd name="T114" fmla="*/ 136 w 425"/>
                  <a:gd name="T115" fmla="*/ 23 h 584"/>
                  <a:gd name="T116" fmla="*/ 131 w 425"/>
                  <a:gd name="T117" fmla="*/ 14 h 584"/>
                  <a:gd name="T118" fmla="*/ 125 w 425"/>
                  <a:gd name="T119" fmla="*/ 7 h 584"/>
                  <a:gd name="T120" fmla="*/ 112 w 425"/>
                  <a:gd name="T121" fmla="*/ 1 h 584"/>
                  <a:gd name="T122" fmla="*/ 107 w 425"/>
                  <a:gd name="T123" fmla="*/ 0 h 58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25" h="584">
                    <a:moveTo>
                      <a:pt x="107" y="0"/>
                    </a:moveTo>
                    <a:lnTo>
                      <a:pt x="107" y="0"/>
                    </a:lnTo>
                    <a:lnTo>
                      <a:pt x="104" y="1"/>
                    </a:lnTo>
                    <a:lnTo>
                      <a:pt x="95" y="2"/>
                    </a:lnTo>
                    <a:lnTo>
                      <a:pt x="84" y="6"/>
                    </a:lnTo>
                    <a:lnTo>
                      <a:pt x="78" y="9"/>
                    </a:lnTo>
                    <a:lnTo>
                      <a:pt x="71" y="12"/>
                    </a:lnTo>
                    <a:lnTo>
                      <a:pt x="64" y="17"/>
                    </a:lnTo>
                    <a:lnTo>
                      <a:pt x="57" y="22"/>
                    </a:lnTo>
                    <a:lnTo>
                      <a:pt x="50" y="29"/>
                    </a:lnTo>
                    <a:lnTo>
                      <a:pt x="43" y="37"/>
                    </a:lnTo>
                    <a:lnTo>
                      <a:pt x="36" y="48"/>
                    </a:lnTo>
                    <a:lnTo>
                      <a:pt x="30" y="58"/>
                    </a:lnTo>
                    <a:lnTo>
                      <a:pt x="25" y="71"/>
                    </a:lnTo>
                    <a:lnTo>
                      <a:pt x="21" y="85"/>
                    </a:lnTo>
                    <a:lnTo>
                      <a:pt x="13" y="117"/>
                    </a:lnTo>
                    <a:lnTo>
                      <a:pt x="6" y="149"/>
                    </a:lnTo>
                    <a:lnTo>
                      <a:pt x="4" y="167"/>
                    </a:lnTo>
                    <a:lnTo>
                      <a:pt x="2" y="184"/>
                    </a:lnTo>
                    <a:lnTo>
                      <a:pt x="0" y="201"/>
                    </a:lnTo>
                    <a:lnTo>
                      <a:pt x="0" y="220"/>
                    </a:lnTo>
                    <a:lnTo>
                      <a:pt x="0" y="237"/>
                    </a:lnTo>
                    <a:lnTo>
                      <a:pt x="2" y="255"/>
                    </a:lnTo>
                    <a:lnTo>
                      <a:pt x="5" y="274"/>
                    </a:lnTo>
                    <a:lnTo>
                      <a:pt x="10" y="291"/>
                    </a:lnTo>
                    <a:lnTo>
                      <a:pt x="16" y="309"/>
                    </a:lnTo>
                    <a:lnTo>
                      <a:pt x="24" y="327"/>
                    </a:lnTo>
                    <a:lnTo>
                      <a:pt x="34" y="344"/>
                    </a:lnTo>
                    <a:lnTo>
                      <a:pt x="47" y="361"/>
                    </a:lnTo>
                    <a:lnTo>
                      <a:pt x="95" y="426"/>
                    </a:lnTo>
                    <a:lnTo>
                      <a:pt x="126" y="469"/>
                    </a:lnTo>
                    <a:lnTo>
                      <a:pt x="143" y="495"/>
                    </a:lnTo>
                    <a:lnTo>
                      <a:pt x="151" y="509"/>
                    </a:lnTo>
                    <a:lnTo>
                      <a:pt x="158" y="518"/>
                    </a:lnTo>
                    <a:lnTo>
                      <a:pt x="165" y="526"/>
                    </a:lnTo>
                    <a:lnTo>
                      <a:pt x="174" y="535"/>
                    </a:lnTo>
                    <a:lnTo>
                      <a:pt x="183" y="543"/>
                    </a:lnTo>
                    <a:lnTo>
                      <a:pt x="193" y="552"/>
                    </a:lnTo>
                    <a:lnTo>
                      <a:pt x="204" y="560"/>
                    </a:lnTo>
                    <a:lnTo>
                      <a:pt x="216" y="566"/>
                    </a:lnTo>
                    <a:lnTo>
                      <a:pt x="227" y="572"/>
                    </a:lnTo>
                    <a:lnTo>
                      <a:pt x="238" y="577"/>
                    </a:lnTo>
                    <a:lnTo>
                      <a:pt x="248" y="581"/>
                    </a:lnTo>
                    <a:lnTo>
                      <a:pt x="258" y="583"/>
                    </a:lnTo>
                    <a:lnTo>
                      <a:pt x="268" y="584"/>
                    </a:lnTo>
                    <a:lnTo>
                      <a:pt x="276" y="583"/>
                    </a:lnTo>
                    <a:lnTo>
                      <a:pt x="282" y="581"/>
                    </a:lnTo>
                    <a:lnTo>
                      <a:pt x="285" y="579"/>
                    </a:lnTo>
                    <a:lnTo>
                      <a:pt x="287" y="576"/>
                    </a:lnTo>
                    <a:lnTo>
                      <a:pt x="289" y="573"/>
                    </a:lnTo>
                    <a:lnTo>
                      <a:pt x="290" y="569"/>
                    </a:lnTo>
                    <a:lnTo>
                      <a:pt x="295" y="553"/>
                    </a:lnTo>
                    <a:lnTo>
                      <a:pt x="300" y="537"/>
                    </a:lnTo>
                    <a:lnTo>
                      <a:pt x="308" y="523"/>
                    </a:lnTo>
                    <a:lnTo>
                      <a:pt x="316" y="509"/>
                    </a:lnTo>
                    <a:lnTo>
                      <a:pt x="328" y="495"/>
                    </a:lnTo>
                    <a:lnTo>
                      <a:pt x="339" y="481"/>
                    </a:lnTo>
                    <a:lnTo>
                      <a:pt x="353" y="469"/>
                    </a:lnTo>
                    <a:lnTo>
                      <a:pt x="368" y="458"/>
                    </a:lnTo>
                    <a:lnTo>
                      <a:pt x="384" y="447"/>
                    </a:lnTo>
                    <a:lnTo>
                      <a:pt x="396" y="438"/>
                    </a:lnTo>
                    <a:lnTo>
                      <a:pt x="407" y="427"/>
                    </a:lnTo>
                    <a:lnTo>
                      <a:pt x="415" y="418"/>
                    </a:lnTo>
                    <a:lnTo>
                      <a:pt x="421" y="408"/>
                    </a:lnTo>
                    <a:lnTo>
                      <a:pt x="423" y="403"/>
                    </a:lnTo>
                    <a:lnTo>
                      <a:pt x="424" y="397"/>
                    </a:lnTo>
                    <a:lnTo>
                      <a:pt x="425" y="391"/>
                    </a:lnTo>
                    <a:lnTo>
                      <a:pt x="425" y="385"/>
                    </a:lnTo>
                    <a:lnTo>
                      <a:pt x="424" y="371"/>
                    </a:lnTo>
                    <a:lnTo>
                      <a:pt x="422" y="362"/>
                    </a:lnTo>
                    <a:lnTo>
                      <a:pt x="419" y="353"/>
                    </a:lnTo>
                    <a:lnTo>
                      <a:pt x="409" y="329"/>
                    </a:lnTo>
                    <a:lnTo>
                      <a:pt x="396" y="300"/>
                    </a:lnTo>
                    <a:lnTo>
                      <a:pt x="381" y="271"/>
                    </a:lnTo>
                    <a:lnTo>
                      <a:pt x="352" y="213"/>
                    </a:lnTo>
                    <a:lnTo>
                      <a:pt x="341" y="189"/>
                    </a:lnTo>
                    <a:lnTo>
                      <a:pt x="334" y="171"/>
                    </a:lnTo>
                    <a:lnTo>
                      <a:pt x="325" y="134"/>
                    </a:lnTo>
                    <a:lnTo>
                      <a:pt x="314" y="93"/>
                    </a:lnTo>
                    <a:lnTo>
                      <a:pt x="309" y="76"/>
                    </a:lnTo>
                    <a:lnTo>
                      <a:pt x="304" y="64"/>
                    </a:lnTo>
                    <a:lnTo>
                      <a:pt x="301" y="60"/>
                    </a:lnTo>
                    <a:lnTo>
                      <a:pt x="299" y="58"/>
                    </a:lnTo>
                    <a:lnTo>
                      <a:pt x="298" y="58"/>
                    </a:lnTo>
                    <a:lnTo>
                      <a:pt x="296" y="60"/>
                    </a:lnTo>
                    <a:lnTo>
                      <a:pt x="289" y="79"/>
                    </a:lnTo>
                    <a:lnTo>
                      <a:pt x="282" y="100"/>
                    </a:lnTo>
                    <a:lnTo>
                      <a:pt x="277" y="109"/>
                    </a:lnTo>
                    <a:lnTo>
                      <a:pt x="275" y="112"/>
                    </a:lnTo>
                    <a:lnTo>
                      <a:pt x="273" y="114"/>
                    </a:lnTo>
                    <a:lnTo>
                      <a:pt x="270" y="116"/>
                    </a:lnTo>
                    <a:lnTo>
                      <a:pt x="268" y="116"/>
                    </a:lnTo>
                    <a:lnTo>
                      <a:pt x="264" y="115"/>
                    </a:lnTo>
                    <a:lnTo>
                      <a:pt x="261" y="113"/>
                    </a:lnTo>
                    <a:lnTo>
                      <a:pt x="255" y="107"/>
                    </a:lnTo>
                    <a:lnTo>
                      <a:pt x="247" y="101"/>
                    </a:lnTo>
                    <a:lnTo>
                      <a:pt x="237" y="95"/>
                    </a:lnTo>
                    <a:lnTo>
                      <a:pt x="227" y="90"/>
                    </a:lnTo>
                    <a:lnTo>
                      <a:pt x="203" y="79"/>
                    </a:lnTo>
                    <a:lnTo>
                      <a:pt x="178" y="67"/>
                    </a:lnTo>
                    <a:lnTo>
                      <a:pt x="167" y="61"/>
                    </a:lnTo>
                    <a:lnTo>
                      <a:pt x="158" y="53"/>
                    </a:lnTo>
                    <a:lnTo>
                      <a:pt x="149" y="45"/>
                    </a:lnTo>
                    <a:lnTo>
                      <a:pt x="144" y="37"/>
                    </a:lnTo>
                    <a:lnTo>
                      <a:pt x="139" y="29"/>
                    </a:lnTo>
                    <a:lnTo>
                      <a:pt x="136" y="23"/>
                    </a:lnTo>
                    <a:lnTo>
                      <a:pt x="131" y="14"/>
                    </a:lnTo>
                    <a:lnTo>
                      <a:pt x="128" y="10"/>
                    </a:lnTo>
                    <a:lnTo>
                      <a:pt x="125" y="7"/>
                    </a:lnTo>
                    <a:lnTo>
                      <a:pt x="118" y="3"/>
                    </a:lnTo>
                    <a:lnTo>
                      <a:pt x="112" y="1"/>
                    </a:lnTo>
                    <a:lnTo>
                      <a:pt x="10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25" name="Freeform 60">
                <a:extLst>
                  <a:ext uri="{FF2B5EF4-FFF2-40B4-BE49-F238E27FC236}">
                    <a16:creationId xmlns:a16="http://schemas.microsoft.com/office/drawing/2014/main" id="{FB5F01C3-7F80-4C9A-92DE-F0CB30CB0417}"/>
                  </a:ext>
                </a:extLst>
              </p:cNvPr>
              <p:cNvSpPr>
                <a:spLocks/>
              </p:cNvSpPr>
              <p:nvPr/>
            </p:nvSpPr>
            <p:spPr bwMode="auto">
              <a:xfrm>
                <a:off x="3586" y="1372"/>
                <a:ext cx="422" cy="578"/>
              </a:xfrm>
              <a:custGeom>
                <a:avLst/>
                <a:gdLst>
                  <a:gd name="T0" fmla="*/ 106 w 422"/>
                  <a:gd name="T1" fmla="*/ 0 h 578"/>
                  <a:gd name="T2" fmla="*/ 95 w 422"/>
                  <a:gd name="T3" fmla="*/ 2 h 578"/>
                  <a:gd name="T4" fmla="*/ 78 w 422"/>
                  <a:gd name="T5" fmla="*/ 8 h 578"/>
                  <a:gd name="T6" fmla="*/ 64 w 422"/>
                  <a:gd name="T7" fmla="*/ 16 h 578"/>
                  <a:gd name="T8" fmla="*/ 50 w 422"/>
                  <a:gd name="T9" fmla="*/ 29 h 578"/>
                  <a:gd name="T10" fmla="*/ 36 w 422"/>
                  <a:gd name="T11" fmla="*/ 47 h 578"/>
                  <a:gd name="T12" fmla="*/ 25 w 422"/>
                  <a:gd name="T13" fmla="*/ 70 h 578"/>
                  <a:gd name="T14" fmla="*/ 21 w 422"/>
                  <a:gd name="T15" fmla="*/ 84 h 578"/>
                  <a:gd name="T16" fmla="*/ 7 w 422"/>
                  <a:gd name="T17" fmla="*/ 148 h 578"/>
                  <a:gd name="T18" fmla="*/ 2 w 422"/>
                  <a:gd name="T19" fmla="*/ 183 h 578"/>
                  <a:gd name="T20" fmla="*/ 0 w 422"/>
                  <a:gd name="T21" fmla="*/ 218 h 578"/>
                  <a:gd name="T22" fmla="*/ 3 w 422"/>
                  <a:gd name="T23" fmla="*/ 253 h 578"/>
                  <a:gd name="T24" fmla="*/ 10 w 422"/>
                  <a:gd name="T25" fmla="*/ 289 h 578"/>
                  <a:gd name="T26" fmla="*/ 24 w 422"/>
                  <a:gd name="T27" fmla="*/ 324 h 578"/>
                  <a:gd name="T28" fmla="*/ 47 w 422"/>
                  <a:gd name="T29" fmla="*/ 358 h 578"/>
                  <a:gd name="T30" fmla="*/ 95 w 422"/>
                  <a:gd name="T31" fmla="*/ 422 h 578"/>
                  <a:gd name="T32" fmla="*/ 142 w 422"/>
                  <a:gd name="T33" fmla="*/ 490 h 578"/>
                  <a:gd name="T34" fmla="*/ 151 w 422"/>
                  <a:gd name="T35" fmla="*/ 504 h 578"/>
                  <a:gd name="T36" fmla="*/ 164 w 422"/>
                  <a:gd name="T37" fmla="*/ 521 h 578"/>
                  <a:gd name="T38" fmla="*/ 182 w 422"/>
                  <a:gd name="T39" fmla="*/ 538 h 578"/>
                  <a:gd name="T40" fmla="*/ 203 w 422"/>
                  <a:gd name="T41" fmla="*/ 554 h 578"/>
                  <a:gd name="T42" fmla="*/ 225 w 422"/>
                  <a:gd name="T43" fmla="*/ 567 h 578"/>
                  <a:gd name="T44" fmla="*/ 246 w 422"/>
                  <a:gd name="T45" fmla="*/ 575 h 578"/>
                  <a:gd name="T46" fmla="*/ 266 w 422"/>
                  <a:gd name="T47" fmla="*/ 578 h 578"/>
                  <a:gd name="T48" fmla="*/ 280 w 422"/>
                  <a:gd name="T49" fmla="*/ 575 h 578"/>
                  <a:gd name="T50" fmla="*/ 285 w 422"/>
                  <a:gd name="T51" fmla="*/ 570 h 578"/>
                  <a:gd name="T52" fmla="*/ 288 w 422"/>
                  <a:gd name="T53" fmla="*/ 563 h 578"/>
                  <a:gd name="T54" fmla="*/ 292 w 422"/>
                  <a:gd name="T55" fmla="*/ 548 h 578"/>
                  <a:gd name="T56" fmla="*/ 305 w 422"/>
                  <a:gd name="T57" fmla="*/ 518 h 578"/>
                  <a:gd name="T58" fmla="*/ 325 w 422"/>
                  <a:gd name="T59" fmla="*/ 491 h 578"/>
                  <a:gd name="T60" fmla="*/ 350 w 422"/>
                  <a:gd name="T61" fmla="*/ 465 h 578"/>
                  <a:gd name="T62" fmla="*/ 365 w 422"/>
                  <a:gd name="T63" fmla="*/ 454 h 578"/>
                  <a:gd name="T64" fmla="*/ 393 w 422"/>
                  <a:gd name="T65" fmla="*/ 434 h 578"/>
                  <a:gd name="T66" fmla="*/ 411 w 422"/>
                  <a:gd name="T67" fmla="*/ 414 h 578"/>
                  <a:gd name="T68" fmla="*/ 419 w 422"/>
                  <a:gd name="T69" fmla="*/ 399 h 578"/>
                  <a:gd name="T70" fmla="*/ 421 w 422"/>
                  <a:gd name="T71" fmla="*/ 388 h 578"/>
                  <a:gd name="T72" fmla="*/ 420 w 422"/>
                  <a:gd name="T73" fmla="*/ 367 h 578"/>
                  <a:gd name="T74" fmla="*/ 418 w 422"/>
                  <a:gd name="T75" fmla="*/ 359 h 578"/>
                  <a:gd name="T76" fmla="*/ 405 w 422"/>
                  <a:gd name="T77" fmla="*/ 326 h 578"/>
                  <a:gd name="T78" fmla="*/ 378 w 422"/>
                  <a:gd name="T79" fmla="*/ 268 h 578"/>
                  <a:gd name="T80" fmla="*/ 339 w 422"/>
                  <a:gd name="T81" fmla="*/ 187 h 578"/>
                  <a:gd name="T82" fmla="*/ 333 w 422"/>
                  <a:gd name="T83" fmla="*/ 169 h 578"/>
                  <a:gd name="T84" fmla="*/ 312 w 422"/>
                  <a:gd name="T85" fmla="*/ 92 h 578"/>
                  <a:gd name="T86" fmla="*/ 303 w 422"/>
                  <a:gd name="T87" fmla="*/ 63 h 578"/>
                  <a:gd name="T88" fmla="*/ 298 w 422"/>
                  <a:gd name="T89" fmla="*/ 57 h 578"/>
                  <a:gd name="T90" fmla="*/ 295 w 422"/>
                  <a:gd name="T91" fmla="*/ 59 h 578"/>
                  <a:gd name="T92" fmla="*/ 288 w 422"/>
                  <a:gd name="T93" fmla="*/ 78 h 578"/>
                  <a:gd name="T94" fmla="*/ 276 w 422"/>
                  <a:gd name="T95" fmla="*/ 108 h 578"/>
                  <a:gd name="T96" fmla="*/ 272 w 422"/>
                  <a:gd name="T97" fmla="*/ 114 h 578"/>
                  <a:gd name="T98" fmla="*/ 267 w 422"/>
                  <a:gd name="T99" fmla="*/ 116 h 578"/>
                  <a:gd name="T100" fmla="*/ 260 w 422"/>
                  <a:gd name="T101" fmla="*/ 112 h 578"/>
                  <a:gd name="T102" fmla="*/ 254 w 422"/>
                  <a:gd name="T103" fmla="*/ 106 h 578"/>
                  <a:gd name="T104" fmla="*/ 236 w 422"/>
                  <a:gd name="T105" fmla="*/ 95 h 578"/>
                  <a:gd name="T106" fmla="*/ 202 w 422"/>
                  <a:gd name="T107" fmla="*/ 79 h 578"/>
                  <a:gd name="T108" fmla="*/ 177 w 422"/>
                  <a:gd name="T109" fmla="*/ 67 h 578"/>
                  <a:gd name="T110" fmla="*/ 157 w 422"/>
                  <a:gd name="T111" fmla="*/ 53 h 578"/>
                  <a:gd name="T112" fmla="*/ 143 w 422"/>
                  <a:gd name="T113" fmla="*/ 37 h 578"/>
                  <a:gd name="T114" fmla="*/ 135 w 422"/>
                  <a:gd name="T115" fmla="*/ 23 h 578"/>
                  <a:gd name="T116" fmla="*/ 130 w 422"/>
                  <a:gd name="T117" fmla="*/ 14 h 578"/>
                  <a:gd name="T118" fmla="*/ 124 w 422"/>
                  <a:gd name="T119" fmla="*/ 7 h 578"/>
                  <a:gd name="T120" fmla="*/ 111 w 422"/>
                  <a:gd name="T121" fmla="*/ 1 h 578"/>
                  <a:gd name="T122" fmla="*/ 106 w 422"/>
                  <a:gd name="T123" fmla="*/ 0 h 5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22" h="578">
                    <a:moveTo>
                      <a:pt x="106" y="0"/>
                    </a:moveTo>
                    <a:lnTo>
                      <a:pt x="106" y="0"/>
                    </a:lnTo>
                    <a:lnTo>
                      <a:pt x="103" y="1"/>
                    </a:lnTo>
                    <a:lnTo>
                      <a:pt x="95" y="2"/>
                    </a:lnTo>
                    <a:lnTo>
                      <a:pt x="84" y="5"/>
                    </a:lnTo>
                    <a:lnTo>
                      <a:pt x="78" y="8"/>
                    </a:lnTo>
                    <a:lnTo>
                      <a:pt x="71" y="12"/>
                    </a:lnTo>
                    <a:lnTo>
                      <a:pt x="64" y="16"/>
                    </a:lnTo>
                    <a:lnTo>
                      <a:pt x="57" y="22"/>
                    </a:lnTo>
                    <a:lnTo>
                      <a:pt x="50" y="29"/>
                    </a:lnTo>
                    <a:lnTo>
                      <a:pt x="43" y="37"/>
                    </a:lnTo>
                    <a:lnTo>
                      <a:pt x="36" y="47"/>
                    </a:lnTo>
                    <a:lnTo>
                      <a:pt x="30" y="58"/>
                    </a:lnTo>
                    <a:lnTo>
                      <a:pt x="25" y="70"/>
                    </a:lnTo>
                    <a:lnTo>
                      <a:pt x="21" y="84"/>
                    </a:lnTo>
                    <a:lnTo>
                      <a:pt x="14" y="116"/>
                    </a:lnTo>
                    <a:lnTo>
                      <a:pt x="7" y="148"/>
                    </a:lnTo>
                    <a:lnTo>
                      <a:pt x="4" y="166"/>
                    </a:lnTo>
                    <a:lnTo>
                      <a:pt x="2" y="183"/>
                    </a:lnTo>
                    <a:lnTo>
                      <a:pt x="1" y="200"/>
                    </a:lnTo>
                    <a:lnTo>
                      <a:pt x="0" y="218"/>
                    </a:lnTo>
                    <a:lnTo>
                      <a:pt x="1" y="235"/>
                    </a:lnTo>
                    <a:lnTo>
                      <a:pt x="3" y="253"/>
                    </a:lnTo>
                    <a:lnTo>
                      <a:pt x="6" y="271"/>
                    </a:lnTo>
                    <a:lnTo>
                      <a:pt x="10" y="289"/>
                    </a:lnTo>
                    <a:lnTo>
                      <a:pt x="16" y="306"/>
                    </a:lnTo>
                    <a:lnTo>
                      <a:pt x="24" y="324"/>
                    </a:lnTo>
                    <a:lnTo>
                      <a:pt x="34" y="341"/>
                    </a:lnTo>
                    <a:lnTo>
                      <a:pt x="47" y="358"/>
                    </a:lnTo>
                    <a:lnTo>
                      <a:pt x="95" y="422"/>
                    </a:lnTo>
                    <a:lnTo>
                      <a:pt x="126" y="464"/>
                    </a:lnTo>
                    <a:lnTo>
                      <a:pt x="142" y="490"/>
                    </a:lnTo>
                    <a:lnTo>
                      <a:pt x="151" y="504"/>
                    </a:lnTo>
                    <a:lnTo>
                      <a:pt x="157" y="513"/>
                    </a:lnTo>
                    <a:lnTo>
                      <a:pt x="164" y="521"/>
                    </a:lnTo>
                    <a:lnTo>
                      <a:pt x="173" y="530"/>
                    </a:lnTo>
                    <a:lnTo>
                      <a:pt x="182" y="538"/>
                    </a:lnTo>
                    <a:lnTo>
                      <a:pt x="192" y="547"/>
                    </a:lnTo>
                    <a:lnTo>
                      <a:pt x="203" y="554"/>
                    </a:lnTo>
                    <a:lnTo>
                      <a:pt x="214" y="561"/>
                    </a:lnTo>
                    <a:lnTo>
                      <a:pt x="225" y="567"/>
                    </a:lnTo>
                    <a:lnTo>
                      <a:pt x="236" y="571"/>
                    </a:lnTo>
                    <a:lnTo>
                      <a:pt x="246" y="575"/>
                    </a:lnTo>
                    <a:lnTo>
                      <a:pt x="256" y="577"/>
                    </a:lnTo>
                    <a:lnTo>
                      <a:pt x="266" y="578"/>
                    </a:lnTo>
                    <a:lnTo>
                      <a:pt x="274" y="577"/>
                    </a:lnTo>
                    <a:lnTo>
                      <a:pt x="280" y="575"/>
                    </a:lnTo>
                    <a:lnTo>
                      <a:pt x="283" y="573"/>
                    </a:lnTo>
                    <a:lnTo>
                      <a:pt x="285" y="570"/>
                    </a:lnTo>
                    <a:lnTo>
                      <a:pt x="286" y="567"/>
                    </a:lnTo>
                    <a:lnTo>
                      <a:pt x="288" y="563"/>
                    </a:lnTo>
                    <a:lnTo>
                      <a:pt x="292" y="548"/>
                    </a:lnTo>
                    <a:lnTo>
                      <a:pt x="298" y="532"/>
                    </a:lnTo>
                    <a:lnTo>
                      <a:pt x="305" y="518"/>
                    </a:lnTo>
                    <a:lnTo>
                      <a:pt x="314" y="504"/>
                    </a:lnTo>
                    <a:lnTo>
                      <a:pt x="325" y="491"/>
                    </a:lnTo>
                    <a:lnTo>
                      <a:pt x="337" y="477"/>
                    </a:lnTo>
                    <a:lnTo>
                      <a:pt x="350" y="465"/>
                    </a:lnTo>
                    <a:lnTo>
                      <a:pt x="365" y="454"/>
                    </a:lnTo>
                    <a:lnTo>
                      <a:pt x="381" y="443"/>
                    </a:lnTo>
                    <a:lnTo>
                      <a:pt x="393" y="434"/>
                    </a:lnTo>
                    <a:lnTo>
                      <a:pt x="403" y="423"/>
                    </a:lnTo>
                    <a:lnTo>
                      <a:pt x="411" y="414"/>
                    </a:lnTo>
                    <a:lnTo>
                      <a:pt x="417" y="404"/>
                    </a:lnTo>
                    <a:lnTo>
                      <a:pt x="419" y="399"/>
                    </a:lnTo>
                    <a:lnTo>
                      <a:pt x="421" y="393"/>
                    </a:lnTo>
                    <a:lnTo>
                      <a:pt x="421" y="388"/>
                    </a:lnTo>
                    <a:lnTo>
                      <a:pt x="422" y="382"/>
                    </a:lnTo>
                    <a:lnTo>
                      <a:pt x="420" y="367"/>
                    </a:lnTo>
                    <a:lnTo>
                      <a:pt x="418" y="359"/>
                    </a:lnTo>
                    <a:lnTo>
                      <a:pt x="415" y="349"/>
                    </a:lnTo>
                    <a:lnTo>
                      <a:pt x="405" y="326"/>
                    </a:lnTo>
                    <a:lnTo>
                      <a:pt x="393" y="297"/>
                    </a:lnTo>
                    <a:lnTo>
                      <a:pt x="378" y="268"/>
                    </a:lnTo>
                    <a:lnTo>
                      <a:pt x="350" y="211"/>
                    </a:lnTo>
                    <a:lnTo>
                      <a:pt x="339" y="187"/>
                    </a:lnTo>
                    <a:lnTo>
                      <a:pt x="333" y="169"/>
                    </a:lnTo>
                    <a:lnTo>
                      <a:pt x="324" y="133"/>
                    </a:lnTo>
                    <a:lnTo>
                      <a:pt x="312" y="92"/>
                    </a:lnTo>
                    <a:lnTo>
                      <a:pt x="307" y="76"/>
                    </a:lnTo>
                    <a:lnTo>
                      <a:pt x="303" y="63"/>
                    </a:lnTo>
                    <a:lnTo>
                      <a:pt x="300" y="59"/>
                    </a:lnTo>
                    <a:lnTo>
                      <a:pt x="298" y="57"/>
                    </a:lnTo>
                    <a:lnTo>
                      <a:pt x="296" y="57"/>
                    </a:lnTo>
                    <a:lnTo>
                      <a:pt x="295" y="59"/>
                    </a:lnTo>
                    <a:lnTo>
                      <a:pt x="288" y="78"/>
                    </a:lnTo>
                    <a:lnTo>
                      <a:pt x="281" y="100"/>
                    </a:lnTo>
                    <a:lnTo>
                      <a:pt x="276" y="108"/>
                    </a:lnTo>
                    <a:lnTo>
                      <a:pt x="274" y="111"/>
                    </a:lnTo>
                    <a:lnTo>
                      <a:pt x="272" y="114"/>
                    </a:lnTo>
                    <a:lnTo>
                      <a:pt x="269" y="115"/>
                    </a:lnTo>
                    <a:lnTo>
                      <a:pt x="267" y="116"/>
                    </a:lnTo>
                    <a:lnTo>
                      <a:pt x="263" y="115"/>
                    </a:lnTo>
                    <a:lnTo>
                      <a:pt x="260" y="112"/>
                    </a:lnTo>
                    <a:lnTo>
                      <a:pt x="254" y="106"/>
                    </a:lnTo>
                    <a:lnTo>
                      <a:pt x="246" y="101"/>
                    </a:lnTo>
                    <a:lnTo>
                      <a:pt x="236" y="95"/>
                    </a:lnTo>
                    <a:lnTo>
                      <a:pt x="226" y="89"/>
                    </a:lnTo>
                    <a:lnTo>
                      <a:pt x="202" y="79"/>
                    </a:lnTo>
                    <a:lnTo>
                      <a:pt x="177" y="67"/>
                    </a:lnTo>
                    <a:lnTo>
                      <a:pt x="166" y="60"/>
                    </a:lnTo>
                    <a:lnTo>
                      <a:pt x="157" y="53"/>
                    </a:lnTo>
                    <a:lnTo>
                      <a:pt x="149" y="45"/>
                    </a:lnTo>
                    <a:lnTo>
                      <a:pt x="143" y="37"/>
                    </a:lnTo>
                    <a:lnTo>
                      <a:pt x="138" y="29"/>
                    </a:lnTo>
                    <a:lnTo>
                      <a:pt x="135" y="23"/>
                    </a:lnTo>
                    <a:lnTo>
                      <a:pt x="130" y="14"/>
                    </a:lnTo>
                    <a:lnTo>
                      <a:pt x="127" y="10"/>
                    </a:lnTo>
                    <a:lnTo>
                      <a:pt x="124" y="7"/>
                    </a:lnTo>
                    <a:lnTo>
                      <a:pt x="117" y="3"/>
                    </a:lnTo>
                    <a:lnTo>
                      <a:pt x="111" y="1"/>
                    </a:lnTo>
                    <a:lnTo>
                      <a:pt x="106" y="0"/>
                    </a:lnTo>
                    <a:close/>
                  </a:path>
                </a:pathLst>
              </a:custGeom>
              <a:solidFill>
                <a:srgbClr val="F2F1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26" name="Freeform 61">
                <a:extLst>
                  <a:ext uri="{FF2B5EF4-FFF2-40B4-BE49-F238E27FC236}">
                    <a16:creationId xmlns:a16="http://schemas.microsoft.com/office/drawing/2014/main" id="{E05A6D77-8B0E-4D1C-8643-0A938FF4FF06}"/>
                  </a:ext>
                </a:extLst>
              </p:cNvPr>
              <p:cNvSpPr>
                <a:spLocks/>
              </p:cNvSpPr>
              <p:nvPr/>
            </p:nvSpPr>
            <p:spPr bwMode="auto">
              <a:xfrm>
                <a:off x="3588" y="1374"/>
                <a:ext cx="417" cy="572"/>
              </a:xfrm>
              <a:custGeom>
                <a:avLst/>
                <a:gdLst>
                  <a:gd name="T0" fmla="*/ 104 w 417"/>
                  <a:gd name="T1" fmla="*/ 0 h 572"/>
                  <a:gd name="T2" fmla="*/ 93 w 417"/>
                  <a:gd name="T3" fmla="*/ 2 h 572"/>
                  <a:gd name="T4" fmla="*/ 76 w 417"/>
                  <a:gd name="T5" fmla="*/ 8 h 572"/>
                  <a:gd name="T6" fmla="*/ 63 w 417"/>
                  <a:gd name="T7" fmla="*/ 16 h 572"/>
                  <a:gd name="T8" fmla="*/ 49 w 417"/>
                  <a:gd name="T9" fmla="*/ 28 h 572"/>
                  <a:gd name="T10" fmla="*/ 35 w 417"/>
                  <a:gd name="T11" fmla="*/ 47 h 572"/>
                  <a:gd name="T12" fmla="*/ 24 w 417"/>
                  <a:gd name="T13" fmla="*/ 70 h 572"/>
                  <a:gd name="T14" fmla="*/ 20 w 417"/>
                  <a:gd name="T15" fmla="*/ 84 h 572"/>
                  <a:gd name="T16" fmla="*/ 6 w 417"/>
                  <a:gd name="T17" fmla="*/ 147 h 572"/>
                  <a:gd name="T18" fmla="*/ 2 w 417"/>
                  <a:gd name="T19" fmla="*/ 181 h 572"/>
                  <a:gd name="T20" fmla="*/ 0 w 417"/>
                  <a:gd name="T21" fmla="*/ 216 h 572"/>
                  <a:gd name="T22" fmla="*/ 2 w 417"/>
                  <a:gd name="T23" fmla="*/ 250 h 572"/>
                  <a:gd name="T24" fmla="*/ 10 w 417"/>
                  <a:gd name="T25" fmla="*/ 286 h 572"/>
                  <a:gd name="T26" fmla="*/ 24 w 417"/>
                  <a:gd name="T27" fmla="*/ 321 h 572"/>
                  <a:gd name="T28" fmla="*/ 46 w 417"/>
                  <a:gd name="T29" fmla="*/ 354 h 572"/>
                  <a:gd name="T30" fmla="*/ 95 w 417"/>
                  <a:gd name="T31" fmla="*/ 418 h 572"/>
                  <a:gd name="T32" fmla="*/ 141 w 417"/>
                  <a:gd name="T33" fmla="*/ 484 h 572"/>
                  <a:gd name="T34" fmla="*/ 149 w 417"/>
                  <a:gd name="T35" fmla="*/ 499 h 572"/>
                  <a:gd name="T36" fmla="*/ 162 w 417"/>
                  <a:gd name="T37" fmla="*/ 516 h 572"/>
                  <a:gd name="T38" fmla="*/ 180 w 417"/>
                  <a:gd name="T39" fmla="*/ 532 h 572"/>
                  <a:gd name="T40" fmla="*/ 200 w 417"/>
                  <a:gd name="T41" fmla="*/ 549 h 572"/>
                  <a:gd name="T42" fmla="*/ 223 w 417"/>
                  <a:gd name="T43" fmla="*/ 561 h 572"/>
                  <a:gd name="T44" fmla="*/ 244 w 417"/>
                  <a:gd name="T45" fmla="*/ 569 h 572"/>
                  <a:gd name="T46" fmla="*/ 263 w 417"/>
                  <a:gd name="T47" fmla="*/ 572 h 572"/>
                  <a:gd name="T48" fmla="*/ 277 w 417"/>
                  <a:gd name="T49" fmla="*/ 569 h 572"/>
                  <a:gd name="T50" fmla="*/ 281 w 417"/>
                  <a:gd name="T51" fmla="*/ 564 h 572"/>
                  <a:gd name="T52" fmla="*/ 284 w 417"/>
                  <a:gd name="T53" fmla="*/ 558 h 572"/>
                  <a:gd name="T54" fmla="*/ 289 w 417"/>
                  <a:gd name="T55" fmla="*/ 543 h 572"/>
                  <a:gd name="T56" fmla="*/ 302 w 417"/>
                  <a:gd name="T57" fmla="*/ 513 h 572"/>
                  <a:gd name="T58" fmla="*/ 322 w 417"/>
                  <a:gd name="T59" fmla="*/ 486 h 572"/>
                  <a:gd name="T60" fmla="*/ 346 w 417"/>
                  <a:gd name="T61" fmla="*/ 461 h 572"/>
                  <a:gd name="T62" fmla="*/ 361 w 417"/>
                  <a:gd name="T63" fmla="*/ 450 h 572"/>
                  <a:gd name="T64" fmla="*/ 389 w 417"/>
                  <a:gd name="T65" fmla="*/ 430 h 572"/>
                  <a:gd name="T66" fmla="*/ 407 w 417"/>
                  <a:gd name="T67" fmla="*/ 410 h 572"/>
                  <a:gd name="T68" fmla="*/ 415 w 417"/>
                  <a:gd name="T69" fmla="*/ 395 h 572"/>
                  <a:gd name="T70" fmla="*/ 417 w 417"/>
                  <a:gd name="T71" fmla="*/ 384 h 572"/>
                  <a:gd name="T72" fmla="*/ 415 w 417"/>
                  <a:gd name="T73" fmla="*/ 364 h 572"/>
                  <a:gd name="T74" fmla="*/ 413 w 417"/>
                  <a:gd name="T75" fmla="*/ 356 h 572"/>
                  <a:gd name="T76" fmla="*/ 401 w 417"/>
                  <a:gd name="T77" fmla="*/ 323 h 572"/>
                  <a:gd name="T78" fmla="*/ 373 w 417"/>
                  <a:gd name="T79" fmla="*/ 266 h 572"/>
                  <a:gd name="T80" fmla="*/ 336 w 417"/>
                  <a:gd name="T81" fmla="*/ 185 h 572"/>
                  <a:gd name="T82" fmla="*/ 330 w 417"/>
                  <a:gd name="T83" fmla="*/ 168 h 572"/>
                  <a:gd name="T84" fmla="*/ 310 w 417"/>
                  <a:gd name="T85" fmla="*/ 91 h 572"/>
                  <a:gd name="T86" fmla="*/ 300 w 417"/>
                  <a:gd name="T87" fmla="*/ 62 h 572"/>
                  <a:gd name="T88" fmla="*/ 296 w 417"/>
                  <a:gd name="T89" fmla="*/ 57 h 572"/>
                  <a:gd name="T90" fmla="*/ 293 w 417"/>
                  <a:gd name="T91" fmla="*/ 59 h 572"/>
                  <a:gd name="T92" fmla="*/ 286 w 417"/>
                  <a:gd name="T93" fmla="*/ 77 h 572"/>
                  <a:gd name="T94" fmla="*/ 275 w 417"/>
                  <a:gd name="T95" fmla="*/ 107 h 572"/>
                  <a:gd name="T96" fmla="*/ 270 w 417"/>
                  <a:gd name="T97" fmla="*/ 113 h 572"/>
                  <a:gd name="T98" fmla="*/ 265 w 417"/>
                  <a:gd name="T99" fmla="*/ 115 h 572"/>
                  <a:gd name="T100" fmla="*/ 259 w 417"/>
                  <a:gd name="T101" fmla="*/ 112 h 572"/>
                  <a:gd name="T102" fmla="*/ 252 w 417"/>
                  <a:gd name="T103" fmla="*/ 106 h 572"/>
                  <a:gd name="T104" fmla="*/ 234 w 417"/>
                  <a:gd name="T105" fmla="*/ 94 h 572"/>
                  <a:gd name="T106" fmla="*/ 200 w 417"/>
                  <a:gd name="T107" fmla="*/ 78 h 572"/>
                  <a:gd name="T108" fmla="*/ 175 w 417"/>
                  <a:gd name="T109" fmla="*/ 67 h 572"/>
                  <a:gd name="T110" fmla="*/ 155 w 417"/>
                  <a:gd name="T111" fmla="*/ 53 h 572"/>
                  <a:gd name="T112" fmla="*/ 141 w 417"/>
                  <a:gd name="T113" fmla="*/ 37 h 572"/>
                  <a:gd name="T114" fmla="*/ 133 w 417"/>
                  <a:gd name="T115" fmla="*/ 23 h 572"/>
                  <a:gd name="T116" fmla="*/ 128 w 417"/>
                  <a:gd name="T117" fmla="*/ 14 h 572"/>
                  <a:gd name="T118" fmla="*/ 122 w 417"/>
                  <a:gd name="T119" fmla="*/ 8 h 572"/>
                  <a:gd name="T120" fmla="*/ 109 w 417"/>
                  <a:gd name="T121" fmla="*/ 1 h 572"/>
                  <a:gd name="T122" fmla="*/ 104 w 417"/>
                  <a:gd name="T123" fmla="*/ 0 h 5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72">
                    <a:moveTo>
                      <a:pt x="104" y="0"/>
                    </a:moveTo>
                    <a:lnTo>
                      <a:pt x="104" y="0"/>
                    </a:lnTo>
                    <a:lnTo>
                      <a:pt x="101" y="0"/>
                    </a:lnTo>
                    <a:lnTo>
                      <a:pt x="93" y="2"/>
                    </a:lnTo>
                    <a:lnTo>
                      <a:pt x="82" y="5"/>
                    </a:lnTo>
                    <a:lnTo>
                      <a:pt x="76" y="8"/>
                    </a:lnTo>
                    <a:lnTo>
                      <a:pt x="69" y="12"/>
                    </a:lnTo>
                    <a:lnTo>
                      <a:pt x="63" y="16"/>
                    </a:lnTo>
                    <a:lnTo>
                      <a:pt x="56" y="22"/>
                    </a:lnTo>
                    <a:lnTo>
                      <a:pt x="49" y="28"/>
                    </a:lnTo>
                    <a:lnTo>
                      <a:pt x="42" y="36"/>
                    </a:lnTo>
                    <a:lnTo>
                      <a:pt x="35" y="47"/>
                    </a:lnTo>
                    <a:lnTo>
                      <a:pt x="29" y="57"/>
                    </a:lnTo>
                    <a:lnTo>
                      <a:pt x="24" y="70"/>
                    </a:lnTo>
                    <a:lnTo>
                      <a:pt x="20" y="84"/>
                    </a:lnTo>
                    <a:lnTo>
                      <a:pt x="13" y="115"/>
                    </a:lnTo>
                    <a:lnTo>
                      <a:pt x="6" y="147"/>
                    </a:lnTo>
                    <a:lnTo>
                      <a:pt x="4" y="165"/>
                    </a:lnTo>
                    <a:lnTo>
                      <a:pt x="2" y="181"/>
                    </a:lnTo>
                    <a:lnTo>
                      <a:pt x="0" y="198"/>
                    </a:lnTo>
                    <a:lnTo>
                      <a:pt x="0" y="216"/>
                    </a:lnTo>
                    <a:lnTo>
                      <a:pt x="1" y="233"/>
                    </a:lnTo>
                    <a:lnTo>
                      <a:pt x="2" y="250"/>
                    </a:lnTo>
                    <a:lnTo>
                      <a:pt x="5" y="269"/>
                    </a:lnTo>
                    <a:lnTo>
                      <a:pt x="10" y="286"/>
                    </a:lnTo>
                    <a:lnTo>
                      <a:pt x="16" y="303"/>
                    </a:lnTo>
                    <a:lnTo>
                      <a:pt x="24" y="321"/>
                    </a:lnTo>
                    <a:lnTo>
                      <a:pt x="34" y="338"/>
                    </a:lnTo>
                    <a:lnTo>
                      <a:pt x="46" y="354"/>
                    </a:lnTo>
                    <a:lnTo>
                      <a:pt x="95" y="418"/>
                    </a:lnTo>
                    <a:lnTo>
                      <a:pt x="124" y="460"/>
                    </a:lnTo>
                    <a:lnTo>
                      <a:pt x="141" y="484"/>
                    </a:lnTo>
                    <a:lnTo>
                      <a:pt x="149" y="499"/>
                    </a:lnTo>
                    <a:lnTo>
                      <a:pt x="155" y="507"/>
                    </a:lnTo>
                    <a:lnTo>
                      <a:pt x="162" y="516"/>
                    </a:lnTo>
                    <a:lnTo>
                      <a:pt x="171" y="524"/>
                    </a:lnTo>
                    <a:lnTo>
                      <a:pt x="180" y="532"/>
                    </a:lnTo>
                    <a:lnTo>
                      <a:pt x="190" y="541"/>
                    </a:lnTo>
                    <a:lnTo>
                      <a:pt x="200" y="549"/>
                    </a:lnTo>
                    <a:lnTo>
                      <a:pt x="212" y="555"/>
                    </a:lnTo>
                    <a:lnTo>
                      <a:pt x="223" y="561"/>
                    </a:lnTo>
                    <a:lnTo>
                      <a:pt x="233" y="566"/>
                    </a:lnTo>
                    <a:lnTo>
                      <a:pt x="244" y="569"/>
                    </a:lnTo>
                    <a:lnTo>
                      <a:pt x="253" y="572"/>
                    </a:lnTo>
                    <a:lnTo>
                      <a:pt x="263" y="572"/>
                    </a:lnTo>
                    <a:lnTo>
                      <a:pt x="270" y="572"/>
                    </a:lnTo>
                    <a:lnTo>
                      <a:pt x="277" y="569"/>
                    </a:lnTo>
                    <a:lnTo>
                      <a:pt x="279" y="567"/>
                    </a:lnTo>
                    <a:lnTo>
                      <a:pt x="281" y="564"/>
                    </a:lnTo>
                    <a:lnTo>
                      <a:pt x="283" y="561"/>
                    </a:lnTo>
                    <a:lnTo>
                      <a:pt x="284" y="558"/>
                    </a:lnTo>
                    <a:lnTo>
                      <a:pt x="289" y="543"/>
                    </a:lnTo>
                    <a:lnTo>
                      <a:pt x="295" y="527"/>
                    </a:lnTo>
                    <a:lnTo>
                      <a:pt x="302" y="513"/>
                    </a:lnTo>
                    <a:lnTo>
                      <a:pt x="311" y="499"/>
                    </a:lnTo>
                    <a:lnTo>
                      <a:pt x="322" y="486"/>
                    </a:lnTo>
                    <a:lnTo>
                      <a:pt x="333" y="473"/>
                    </a:lnTo>
                    <a:lnTo>
                      <a:pt x="346" y="461"/>
                    </a:lnTo>
                    <a:lnTo>
                      <a:pt x="361" y="450"/>
                    </a:lnTo>
                    <a:lnTo>
                      <a:pt x="377" y="439"/>
                    </a:lnTo>
                    <a:lnTo>
                      <a:pt x="389" y="430"/>
                    </a:lnTo>
                    <a:lnTo>
                      <a:pt x="399" y="419"/>
                    </a:lnTo>
                    <a:lnTo>
                      <a:pt x="407" y="410"/>
                    </a:lnTo>
                    <a:lnTo>
                      <a:pt x="413" y="400"/>
                    </a:lnTo>
                    <a:lnTo>
                      <a:pt x="415" y="395"/>
                    </a:lnTo>
                    <a:lnTo>
                      <a:pt x="416" y="390"/>
                    </a:lnTo>
                    <a:lnTo>
                      <a:pt x="417" y="384"/>
                    </a:lnTo>
                    <a:lnTo>
                      <a:pt x="417" y="378"/>
                    </a:lnTo>
                    <a:lnTo>
                      <a:pt x="415" y="364"/>
                    </a:lnTo>
                    <a:lnTo>
                      <a:pt x="413" y="356"/>
                    </a:lnTo>
                    <a:lnTo>
                      <a:pt x="410" y="346"/>
                    </a:lnTo>
                    <a:lnTo>
                      <a:pt x="401" y="323"/>
                    </a:lnTo>
                    <a:lnTo>
                      <a:pt x="388" y="294"/>
                    </a:lnTo>
                    <a:lnTo>
                      <a:pt x="373" y="266"/>
                    </a:lnTo>
                    <a:lnTo>
                      <a:pt x="346" y="209"/>
                    </a:lnTo>
                    <a:lnTo>
                      <a:pt x="336" y="185"/>
                    </a:lnTo>
                    <a:lnTo>
                      <a:pt x="330" y="168"/>
                    </a:lnTo>
                    <a:lnTo>
                      <a:pt x="321" y="132"/>
                    </a:lnTo>
                    <a:lnTo>
                      <a:pt x="310" y="91"/>
                    </a:lnTo>
                    <a:lnTo>
                      <a:pt x="305" y="75"/>
                    </a:lnTo>
                    <a:lnTo>
                      <a:pt x="300" y="62"/>
                    </a:lnTo>
                    <a:lnTo>
                      <a:pt x="298" y="59"/>
                    </a:lnTo>
                    <a:lnTo>
                      <a:pt x="296" y="57"/>
                    </a:lnTo>
                    <a:lnTo>
                      <a:pt x="294" y="57"/>
                    </a:lnTo>
                    <a:lnTo>
                      <a:pt x="293" y="59"/>
                    </a:lnTo>
                    <a:lnTo>
                      <a:pt x="286" y="77"/>
                    </a:lnTo>
                    <a:lnTo>
                      <a:pt x="279" y="99"/>
                    </a:lnTo>
                    <a:lnTo>
                      <a:pt x="275" y="107"/>
                    </a:lnTo>
                    <a:lnTo>
                      <a:pt x="272" y="111"/>
                    </a:lnTo>
                    <a:lnTo>
                      <a:pt x="270" y="113"/>
                    </a:lnTo>
                    <a:lnTo>
                      <a:pt x="268" y="115"/>
                    </a:lnTo>
                    <a:lnTo>
                      <a:pt x="265" y="115"/>
                    </a:lnTo>
                    <a:lnTo>
                      <a:pt x="261" y="114"/>
                    </a:lnTo>
                    <a:lnTo>
                      <a:pt x="259" y="112"/>
                    </a:lnTo>
                    <a:lnTo>
                      <a:pt x="252" y="106"/>
                    </a:lnTo>
                    <a:lnTo>
                      <a:pt x="244" y="101"/>
                    </a:lnTo>
                    <a:lnTo>
                      <a:pt x="234" y="94"/>
                    </a:lnTo>
                    <a:lnTo>
                      <a:pt x="224" y="89"/>
                    </a:lnTo>
                    <a:lnTo>
                      <a:pt x="200" y="78"/>
                    </a:lnTo>
                    <a:lnTo>
                      <a:pt x="175" y="67"/>
                    </a:lnTo>
                    <a:lnTo>
                      <a:pt x="164" y="60"/>
                    </a:lnTo>
                    <a:lnTo>
                      <a:pt x="155" y="53"/>
                    </a:lnTo>
                    <a:lnTo>
                      <a:pt x="147" y="45"/>
                    </a:lnTo>
                    <a:lnTo>
                      <a:pt x="141" y="37"/>
                    </a:lnTo>
                    <a:lnTo>
                      <a:pt x="136" y="29"/>
                    </a:lnTo>
                    <a:lnTo>
                      <a:pt x="133" y="23"/>
                    </a:lnTo>
                    <a:lnTo>
                      <a:pt x="128" y="14"/>
                    </a:lnTo>
                    <a:lnTo>
                      <a:pt x="125" y="11"/>
                    </a:lnTo>
                    <a:lnTo>
                      <a:pt x="122" y="8"/>
                    </a:lnTo>
                    <a:lnTo>
                      <a:pt x="115" y="3"/>
                    </a:lnTo>
                    <a:lnTo>
                      <a:pt x="109" y="1"/>
                    </a:lnTo>
                    <a:lnTo>
                      <a:pt x="104" y="0"/>
                    </a:lnTo>
                    <a:close/>
                  </a:path>
                </a:pathLst>
              </a:custGeom>
              <a:solidFill>
                <a:srgbClr val="E4E5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27" name="Freeform 62">
                <a:extLst>
                  <a:ext uri="{FF2B5EF4-FFF2-40B4-BE49-F238E27FC236}">
                    <a16:creationId xmlns:a16="http://schemas.microsoft.com/office/drawing/2014/main" id="{AB721636-FC84-4214-946F-648D0C3A4B2F}"/>
                  </a:ext>
                </a:extLst>
              </p:cNvPr>
              <p:cNvSpPr>
                <a:spLocks/>
              </p:cNvSpPr>
              <p:nvPr/>
            </p:nvSpPr>
            <p:spPr bwMode="auto">
              <a:xfrm>
                <a:off x="3590" y="1376"/>
                <a:ext cx="412" cy="567"/>
              </a:xfrm>
              <a:custGeom>
                <a:avLst/>
                <a:gdLst>
                  <a:gd name="T0" fmla="*/ 102 w 412"/>
                  <a:gd name="T1" fmla="*/ 0 h 567"/>
                  <a:gd name="T2" fmla="*/ 91 w 412"/>
                  <a:gd name="T3" fmla="*/ 2 h 567"/>
                  <a:gd name="T4" fmla="*/ 75 w 412"/>
                  <a:gd name="T5" fmla="*/ 8 h 567"/>
                  <a:gd name="T6" fmla="*/ 61 w 412"/>
                  <a:gd name="T7" fmla="*/ 16 h 567"/>
                  <a:gd name="T8" fmla="*/ 48 w 412"/>
                  <a:gd name="T9" fmla="*/ 28 h 567"/>
                  <a:gd name="T10" fmla="*/ 34 w 412"/>
                  <a:gd name="T11" fmla="*/ 46 h 567"/>
                  <a:gd name="T12" fmla="*/ 23 w 412"/>
                  <a:gd name="T13" fmla="*/ 69 h 567"/>
                  <a:gd name="T14" fmla="*/ 19 w 412"/>
                  <a:gd name="T15" fmla="*/ 84 h 567"/>
                  <a:gd name="T16" fmla="*/ 6 w 412"/>
                  <a:gd name="T17" fmla="*/ 146 h 567"/>
                  <a:gd name="T18" fmla="*/ 1 w 412"/>
                  <a:gd name="T19" fmla="*/ 180 h 567"/>
                  <a:gd name="T20" fmla="*/ 0 w 412"/>
                  <a:gd name="T21" fmla="*/ 214 h 567"/>
                  <a:gd name="T22" fmla="*/ 2 w 412"/>
                  <a:gd name="T23" fmla="*/ 248 h 567"/>
                  <a:gd name="T24" fmla="*/ 10 w 412"/>
                  <a:gd name="T25" fmla="*/ 283 h 567"/>
                  <a:gd name="T26" fmla="*/ 24 w 412"/>
                  <a:gd name="T27" fmla="*/ 318 h 567"/>
                  <a:gd name="T28" fmla="*/ 46 w 412"/>
                  <a:gd name="T29" fmla="*/ 351 h 567"/>
                  <a:gd name="T30" fmla="*/ 94 w 412"/>
                  <a:gd name="T31" fmla="*/ 414 h 567"/>
                  <a:gd name="T32" fmla="*/ 139 w 412"/>
                  <a:gd name="T33" fmla="*/ 479 h 567"/>
                  <a:gd name="T34" fmla="*/ 147 w 412"/>
                  <a:gd name="T35" fmla="*/ 494 h 567"/>
                  <a:gd name="T36" fmla="*/ 160 w 412"/>
                  <a:gd name="T37" fmla="*/ 511 h 567"/>
                  <a:gd name="T38" fmla="*/ 178 w 412"/>
                  <a:gd name="T39" fmla="*/ 527 h 567"/>
                  <a:gd name="T40" fmla="*/ 198 w 412"/>
                  <a:gd name="T41" fmla="*/ 543 h 567"/>
                  <a:gd name="T42" fmla="*/ 220 w 412"/>
                  <a:gd name="T43" fmla="*/ 555 h 567"/>
                  <a:gd name="T44" fmla="*/ 241 w 412"/>
                  <a:gd name="T45" fmla="*/ 564 h 567"/>
                  <a:gd name="T46" fmla="*/ 259 w 412"/>
                  <a:gd name="T47" fmla="*/ 567 h 567"/>
                  <a:gd name="T48" fmla="*/ 274 w 412"/>
                  <a:gd name="T49" fmla="*/ 563 h 567"/>
                  <a:gd name="T50" fmla="*/ 278 w 412"/>
                  <a:gd name="T51" fmla="*/ 559 h 567"/>
                  <a:gd name="T52" fmla="*/ 281 w 412"/>
                  <a:gd name="T53" fmla="*/ 552 h 567"/>
                  <a:gd name="T54" fmla="*/ 286 w 412"/>
                  <a:gd name="T55" fmla="*/ 536 h 567"/>
                  <a:gd name="T56" fmla="*/ 299 w 412"/>
                  <a:gd name="T57" fmla="*/ 508 h 567"/>
                  <a:gd name="T58" fmla="*/ 318 w 412"/>
                  <a:gd name="T59" fmla="*/ 480 h 567"/>
                  <a:gd name="T60" fmla="*/ 343 w 412"/>
                  <a:gd name="T61" fmla="*/ 457 h 567"/>
                  <a:gd name="T62" fmla="*/ 357 w 412"/>
                  <a:gd name="T63" fmla="*/ 446 h 567"/>
                  <a:gd name="T64" fmla="*/ 385 w 412"/>
                  <a:gd name="T65" fmla="*/ 425 h 567"/>
                  <a:gd name="T66" fmla="*/ 402 w 412"/>
                  <a:gd name="T67" fmla="*/ 406 h 567"/>
                  <a:gd name="T68" fmla="*/ 410 w 412"/>
                  <a:gd name="T69" fmla="*/ 391 h 567"/>
                  <a:gd name="T70" fmla="*/ 412 w 412"/>
                  <a:gd name="T71" fmla="*/ 380 h 567"/>
                  <a:gd name="T72" fmla="*/ 411 w 412"/>
                  <a:gd name="T73" fmla="*/ 360 h 567"/>
                  <a:gd name="T74" fmla="*/ 409 w 412"/>
                  <a:gd name="T75" fmla="*/ 352 h 567"/>
                  <a:gd name="T76" fmla="*/ 396 w 412"/>
                  <a:gd name="T77" fmla="*/ 319 h 567"/>
                  <a:gd name="T78" fmla="*/ 370 w 412"/>
                  <a:gd name="T79" fmla="*/ 263 h 567"/>
                  <a:gd name="T80" fmla="*/ 333 w 412"/>
                  <a:gd name="T81" fmla="*/ 183 h 567"/>
                  <a:gd name="T82" fmla="*/ 327 w 412"/>
                  <a:gd name="T83" fmla="*/ 166 h 567"/>
                  <a:gd name="T84" fmla="*/ 308 w 412"/>
                  <a:gd name="T85" fmla="*/ 90 h 567"/>
                  <a:gd name="T86" fmla="*/ 298 w 412"/>
                  <a:gd name="T87" fmla="*/ 62 h 567"/>
                  <a:gd name="T88" fmla="*/ 294 w 412"/>
                  <a:gd name="T89" fmla="*/ 56 h 567"/>
                  <a:gd name="T90" fmla="*/ 291 w 412"/>
                  <a:gd name="T91" fmla="*/ 58 h 567"/>
                  <a:gd name="T92" fmla="*/ 284 w 412"/>
                  <a:gd name="T93" fmla="*/ 76 h 567"/>
                  <a:gd name="T94" fmla="*/ 273 w 412"/>
                  <a:gd name="T95" fmla="*/ 107 h 567"/>
                  <a:gd name="T96" fmla="*/ 268 w 412"/>
                  <a:gd name="T97" fmla="*/ 113 h 567"/>
                  <a:gd name="T98" fmla="*/ 263 w 412"/>
                  <a:gd name="T99" fmla="*/ 115 h 567"/>
                  <a:gd name="T100" fmla="*/ 257 w 412"/>
                  <a:gd name="T101" fmla="*/ 112 h 567"/>
                  <a:gd name="T102" fmla="*/ 250 w 412"/>
                  <a:gd name="T103" fmla="*/ 106 h 567"/>
                  <a:gd name="T104" fmla="*/ 233 w 412"/>
                  <a:gd name="T105" fmla="*/ 95 h 567"/>
                  <a:gd name="T106" fmla="*/ 197 w 412"/>
                  <a:gd name="T107" fmla="*/ 78 h 567"/>
                  <a:gd name="T108" fmla="*/ 173 w 412"/>
                  <a:gd name="T109" fmla="*/ 67 h 567"/>
                  <a:gd name="T110" fmla="*/ 153 w 412"/>
                  <a:gd name="T111" fmla="*/ 53 h 567"/>
                  <a:gd name="T112" fmla="*/ 139 w 412"/>
                  <a:gd name="T113" fmla="*/ 38 h 567"/>
                  <a:gd name="T114" fmla="*/ 131 w 412"/>
                  <a:gd name="T115" fmla="*/ 23 h 567"/>
                  <a:gd name="T116" fmla="*/ 126 w 412"/>
                  <a:gd name="T117" fmla="*/ 15 h 567"/>
                  <a:gd name="T118" fmla="*/ 113 w 412"/>
                  <a:gd name="T119" fmla="*/ 3 h 567"/>
                  <a:gd name="T120" fmla="*/ 102 w 412"/>
                  <a:gd name="T121" fmla="*/ 0 h 5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12" h="567">
                    <a:moveTo>
                      <a:pt x="102" y="0"/>
                    </a:moveTo>
                    <a:lnTo>
                      <a:pt x="102" y="0"/>
                    </a:lnTo>
                    <a:lnTo>
                      <a:pt x="100" y="0"/>
                    </a:lnTo>
                    <a:lnTo>
                      <a:pt x="91" y="2"/>
                    </a:lnTo>
                    <a:lnTo>
                      <a:pt x="81" y="5"/>
                    </a:lnTo>
                    <a:lnTo>
                      <a:pt x="75" y="8"/>
                    </a:lnTo>
                    <a:lnTo>
                      <a:pt x="68" y="11"/>
                    </a:lnTo>
                    <a:lnTo>
                      <a:pt x="61" y="16"/>
                    </a:lnTo>
                    <a:lnTo>
                      <a:pt x="54" y="21"/>
                    </a:lnTo>
                    <a:lnTo>
                      <a:pt x="48" y="28"/>
                    </a:lnTo>
                    <a:lnTo>
                      <a:pt x="41" y="36"/>
                    </a:lnTo>
                    <a:lnTo>
                      <a:pt x="34" y="46"/>
                    </a:lnTo>
                    <a:lnTo>
                      <a:pt x="28" y="57"/>
                    </a:lnTo>
                    <a:lnTo>
                      <a:pt x="23" y="69"/>
                    </a:lnTo>
                    <a:lnTo>
                      <a:pt x="19" y="84"/>
                    </a:lnTo>
                    <a:lnTo>
                      <a:pt x="12" y="114"/>
                    </a:lnTo>
                    <a:lnTo>
                      <a:pt x="6" y="146"/>
                    </a:lnTo>
                    <a:lnTo>
                      <a:pt x="3" y="163"/>
                    </a:lnTo>
                    <a:lnTo>
                      <a:pt x="1" y="180"/>
                    </a:lnTo>
                    <a:lnTo>
                      <a:pt x="0" y="196"/>
                    </a:lnTo>
                    <a:lnTo>
                      <a:pt x="0" y="214"/>
                    </a:lnTo>
                    <a:lnTo>
                      <a:pt x="0" y="231"/>
                    </a:lnTo>
                    <a:lnTo>
                      <a:pt x="2" y="248"/>
                    </a:lnTo>
                    <a:lnTo>
                      <a:pt x="5" y="266"/>
                    </a:lnTo>
                    <a:lnTo>
                      <a:pt x="10" y="283"/>
                    </a:lnTo>
                    <a:lnTo>
                      <a:pt x="16" y="300"/>
                    </a:lnTo>
                    <a:lnTo>
                      <a:pt x="24" y="318"/>
                    </a:lnTo>
                    <a:lnTo>
                      <a:pt x="33" y="335"/>
                    </a:lnTo>
                    <a:lnTo>
                      <a:pt x="46" y="351"/>
                    </a:lnTo>
                    <a:lnTo>
                      <a:pt x="94" y="414"/>
                    </a:lnTo>
                    <a:lnTo>
                      <a:pt x="123" y="455"/>
                    </a:lnTo>
                    <a:lnTo>
                      <a:pt x="139" y="479"/>
                    </a:lnTo>
                    <a:lnTo>
                      <a:pt x="147" y="494"/>
                    </a:lnTo>
                    <a:lnTo>
                      <a:pt x="154" y="502"/>
                    </a:lnTo>
                    <a:lnTo>
                      <a:pt x="160" y="511"/>
                    </a:lnTo>
                    <a:lnTo>
                      <a:pt x="169" y="519"/>
                    </a:lnTo>
                    <a:lnTo>
                      <a:pt x="178" y="527"/>
                    </a:lnTo>
                    <a:lnTo>
                      <a:pt x="187" y="535"/>
                    </a:lnTo>
                    <a:lnTo>
                      <a:pt x="198" y="543"/>
                    </a:lnTo>
                    <a:lnTo>
                      <a:pt x="209" y="550"/>
                    </a:lnTo>
                    <a:lnTo>
                      <a:pt x="220" y="555"/>
                    </a:lnTo>
                    <a:lnTo>
                      <a:pt x="231" y="560"/>
                    </a:lnTo>
                    <a:lnTo>
                      <a:pt x="241" y="564"/>
                    </a:lnTo>
                    <a:lnTo>
                      <a:pt x="250" y="566"/>
                    </a:lnTo>
                    <a:lnTo>
                      <a:pt x="259" y="567"/>
                    </a:lnTo>
                    <a:lnTo>
                      <a:pt x="267" y="566"/>
                    </a:lnTo>
                    <a:lnTo>
                      <a:pt x="274" y="563"/>
                    </a:lnTo>
                    <a:lnTo>
                      <a:pt x="276" y="561"/>
                    </a:lnTo>
                    <a:lnTo>
                      <a:pt x="278" y="559"/>
                    </a:lnTo>
                    <a:lnTo>
                      <a:pt x="280" y="556"/>
                    </a:lnTo>
                    <a:lnTo>
                      <a:pt x="281" y="552"/>
                    </a:lnTo>
                    <a:lnTo>
                      <a:pt x="286" y="536"/>
                    </a:lnTo>
                    <a:lnTo>
                      <a:pt x="291" y="522"/>
                    </a:lnTo>
                    <a:lnTo>
                      <a:pt x="299" y="508"/>
                    </a:lnTo>
                    <a:lnTo>
                      <a:pt x="307" y="494"/>
                    </a:lnTo>
                    <a:lnTo>
                      <a:pt x="318" y="480"/>
                    </a:lnTo>
                    <a:lnTo>
                      <a:pt x="330" y="468"/>
                    </a:lnTo>
                    <a:lnTo>
                      <a:pt x="343" y="457"/>
                    </a:lnTo>
                    <a:lnTo>
                      <a:pt x="357" y="446"/>
                    </a:lnTo>
                    <a:lnTo>
                      <a:pt x="372" y="435"/>
                    </a:lnTo>
                    <a:lnTo>
                      <a:pt x="385" y="425"/>
                    </a:lnTo>
                    <a:lnTo>
                      <a:pt x="395" y="416"/>
                    </a:lnTo>
                    <a:lnTo>
                      <a:pt x="402" y="406"/>
                    </a:lnTo>
                    <a:lnTo>
                      <a:pt x="408" y="396"/>
                    </a:lnTo>
                    <a:lnTo>
                      <a:pt x="410" y="391"/>
                    </a:lnTo>
                    <a:lnTo>
                      <a:pt x="411" y="386"/>
                    </a:lnTo>
                    <a:lnTo>
                      <a:pt x="412" y="380"/>
                    </a:lnTo>
                    <a:lnTo>
                      <a:pt x="412" y="374"/>
                    </a:lnTo>
                    <a:lnTo>
                      <a:pt x="411" y="360"/>
                    </a:lnTo>
                    <a:lnTo>
                      <a:pt x="409" y="352"/>
                    </a:lnTo>
                    <a:lnTo>
                      <a:pt x="406" y="342"/>
                    </a:lnTo>
                    <a:lnTo>
                      <a:pt x="396" y="319"/>
                    </a:lnTo>
                    <a:lnTo>
                      <a:pt x="384" y="292"/>
                    </a:lnTo>
                    <a:lnTo>
                      <a:pt x="370" y="263"/>
                    </a:lnTo>
                    <a:lnTo>
                      <a:pt x="343" y="207"/>
                    </a:lnTo>
                    <a:lnTo>
                      <a:pt x="333" y="183"/>
                    </a:lnTo>
                    <a:lnTo>
                      <a:pt x="327" y="166"/>
                    </a:lnTo>
                    <a:lnTo>
                      <a:pt x="318" y="130"/>
                    </a:lnTo>
                    <a:lnTo>
                      <a:pt x="308" y="90"/>
                    </a:lnTo>
                    <a:lnTo>
                      <a:pt x="303" y="74"/>
                    </a:lnTo>
                    <a:lnTo>
                      <a:pt x="298" y="62"/>
                    </a:lnTo>
                    <a:lnTo>
                      <a:pt x="296" y="58"/>
                    </a:lnTo>
                    <a:lnTo>
                      <a:pt x="294" y="56"/>
                    </a:lnTo>
                    <a:lnTo>
                      <a:pt x="292" y="56"/>
                    </a:lnTo>
                    <a:lnTo>
                      <a:pt x="291" y="58"/>
                    </a:lnTo>
                    <a:lnTo>
                      <a:pt x="284" y="76"/>
                    </a:lnTo>
                    <a:lnTo>
                      <a:pt x="277" y="98"/>
                    </a:lnTo>
                    <a:lnTo>
                      <a:pt x="273" y="107"/>
                    </a:lnTo>
                    <a:lnTo>
                      <a:pt x="270" y="110"/>
                    </a:lnTo>
                    <a:lnTo>
                      <a:pt x="268" y="113"/>
                    </a:lnTo>
                    <a:lnTo>
                      <a:pt x="266" y="114"/>
                    </a:lnTo>
                    <a:lnTo>
                      <a:pt x="263" y="115"/>
                    </a:lnTo>
                    <a:lnTo>
                      <a:pt x="261" y="114"/>
                    </a:lnTo>
                    <a:lnTo>
                      <a:pt x="257" y="112"/>
                    </a:lnTo>
                    <a:lnTo>
                      <a:pt x="250" y="106"/>
                    </a:lnTo>
                    <a:lnTo>
                      <a:pt x="242" y="100"/>
                    </a:lnTo>
                    <a:lnTo>
                      <a:pt x="233" y="95"/>
                    </a:lnTo>
                    <a:lnTo>
                      <a:pt x="222" y="89"/>
                    </a:lnTo>
                    <a:lnTo>
                      <a:pt x="197" y="78"/>
                    </a:lnTo>
                    <a:lnTo>
                      <a:pt x="173" y="67"/>
                    </a:lnTo>
                    <a:lnTo>
                      <a:pt x="162" y="60"/>
                    </a:lnTo>
                    <a:lnTo>
                      <a:pt x="153" y="53"/>
                    </a:lnTo>
                    <a:lnTo>
                      <a:pt x="145" y="45"/>
                    </a:lnTo>
                    <a:lnTo>
                      <a:pt x="139" y="38"/>
                    </a:lnTo>
                    <a:lnTo>
                      <a:pt x="135" y="30"/>
                    </a:lnTo>
                    <a:lnTo>
                      <a:pt x="131" y="23"/>
                    </a:lnTo>
                    <a:lnTo>
                      <a:pt x="126" y="15"/>
                    </a:lnTo>
                    <a:lnTo>
                      <a:pt x="120" y="8"/>
                    </a:lnTo>
                    <a:lnTo>
                      <a:pt x="113" y="3"/>
                    </a:lnTo>
                    <a:lnTo>
                      <a:pt x="107" y="1"/>
                    </a:lnTo>
                    <a:lnTo>
                      <a:pt x="102" y="0"/>
                    </a:lnTo>
                    <a:close/>
                  </a:path>
                </a:pathLst>
              </a:custGeom>
              <a:solidFill>
                <a:srgbClr val="D7D8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28" name="Freeform 63">
                <a:extLst>
                  <a:ext uri="{FF2B5EF4-FFF2-40B4-BE49-F238E27FC236}">
                    <a16:creationId xmlns:a16="http://schemas.microsoft.com/office/drawing/2014/main" id="{E2045FD8-166E-416F-A444-A776CAD6C577}"/>
                  </a:ext>
                </a:extLst>
              </p:cNvPr>
              <p:cNvSpPr>
                <a:spLocks/>
              </p:cNvSpPr>
              <p:nvPr/>
            </p:nvSpPr>
            <p:spPr bwMode="auto">
              <a:xfrm>
                <a:off x="3591" y="1378"/>
                <a:ext cx="408" cy="561"/>
              </a:xfrm>
              <a:custGeom>
                <a:avLst/>
                <a:gdLst>
                  <a:gd name="T0" fmla="*/ 101 w 408"/>
                  <a:gd name="T1" fmla="*/ 0 h 561"/>
                  <a:gd name="T2" fmla="*/ 92 w 408"/>
                  <a:gd name="T3" fmla="*/ 2 h 561"/>
                  <a:gd name="T4" fmla="*/ 74 w 408"/>
                  <a:gd name="T5" fmla="*/ 7 h 561"/>
                  <a:gd name="T6" fmla="*/ 61 w 408"/>
                  <a:gd name="T7" fmla="*/ 15 h 561"/>
                  <a:gd name="T8" fmla="*/ 48 w 408"/>
                  <a:gd name="T9" fmla="*/ 28 h 561"/>
                  <a:gd name="T10" fmla="*/ 34 w 408"/>
                  <a:gd name="T11" fmla="*/ 46 h 561"/>
                  <a:gd name="T12" fmla="*/ 23 w 408"/>
                  <a:gd name="T13" fmla="*/ 69 h 561"/>
                  <a:gd name="T14" fmla="*/ 19 w 408"/>
                  <a:gd name="T15" fmla="*/ 83 h 561"/>
                  <a:gd name="T16" fmla="*/ 6 w 408"/>
                  <a:gd name="T17" fmla="*/ 145 h 561"/>
                  <a:gd name="T18" fmla="*/ 2 w 408"/>
                  <a:gd name="T19" fmla="*/ 178 h 561"/>
                  <a:gd name="T20" fmla="*/ 0 w 408"/>
                  <a:gd name="T21" fmla="*/ 212 h 561"/>
                  <a:gd name="T22" fmla="*/ 3 w 408"/>
                  <a:gd name="T23" fmla="*/ 246 h 561"/>
                  <a:gd name="T24" fmla="*/ 10 w 408"/>
                  <a:gd name="T25" fmla="*/ 281 h 561"/>
                  <a:gd name="T26" fmla="*/ 24 w 408"/>
                  <a:gd name="T27" fmla="*/ 315 h 561"/>
                  <a:gd name="T28" fmla="*/ 46 w 408"/>
                  <a:gd name="T29" fmla="*/ 347 h 561"/>
                  <a:gd name="T30" fmla="*/ 94 w 408"/>
                  <a:gd name="T31" fmla="*/ 410 h 561"/>
                  <a:gd name="T32" fmla="*/ 138 w 408"/>
                  <a:gd name="T33" fmla="*/ 475 h 561"/>
                  <a:gd name="T34" fmla="*/ 146 w 408"/>
                  <a:gd name="T35" fmla="*/ 489 h 561"/>
                  <a:gd name="T36" fmla="*/ 160 w 408"/>
                  <a:gd name="T37" fmla="*/ 506 h 561"/>
                  <a:gd name="T38" fmla="*/ 177 w 408"/>
                  <a:gd name="T39" fmla="*/ 522 h 561"/>
                  <a:gd name="T40" fmla="*/ 196 w 408"/>
                  <a:gd name="T41" fmla="*/ 537 h 561"/>
                  <a:gd name="T42" fmla="*/ 218 w 408"/>
                  <a:gd name="T43" fmla="*/ 550 h 561"/>
                  <a:gd name="T44" fmla="*/ 239 w 408"/>
                  <a:gd name="T45" fmla="*/ 558 h 561"/>
                  <a:gd name="T46" fmla="*/ 257 w 408"/>
                  <a:gd name="T47" fmla="*/ 561 h 561"/>
                  <a:gd name="T48" fmla="*/ 271 w 408"/>
                  <a:gd name="T49" fmla="*/ 557 h 561"/>
                  <a:gd name="T50" fmla="*/ 276 w 408"/>
                  <a:gd name="T51" fmla="*/ 553 h 561"/>
                  <a:gd name="T52" fmla="*/ 279 w 408"/>
                  <a:gd name="T53" fmla="*/ 546 h 561"/>
                  <a:gd name="T54" fmla="*/ 283 w 408"/>
                  <a:gd name="T55" fmla="*/ 531 h 561"/>
                  <a:gd name="T56" fmla="*/ 296 w 408"/>
                  <a:gd name="T57" fmla="*/ 502 h 561"/>
                  <a:gd name="T58" fmla="*/ 316 w 408"/>
                  <a:gd name="T59" fmla="*/ 476 h 561"/>
                  <a:gd name="T60" fmla="*/ 340 w 408"/>
                  <a:gd name="T61" fmla="*/ 452 h 561"/>
                  <a:gd name="T62" fmla="*/ 354 w 408"/>
                  <a:gd name="T63" fmla="*/ 442 h 561"/>
                  <a:gd name="T64" fmla="*/ 382 w 408"/>
                  <a:gd name="T65" fmla="*/ 421 h 561"/>
                  <a:gd name="T66" fmla="*/ 399 w 408"/>
                  <a:gd name="T67" fmla="*/ 402 h 561"/>
                  <a:gd name="T68" fmla="*/ 406 w 408"/>
                  <a:gd name="T69" fmla="*/ 388 h 561"/>
                  <a:gd name="T70" fmla="*/ 408 w 408"/>
                  <a:gd name="T71" fmla="*/ 371 h 561"/>
                  <a:gd name="T72" fmla="*/ 407 w 408"/>
                  <a:gd name="T73" fmla="*/ 356 h 561"/>
                  <a:gd name="T74" fmla="*/ 402 w 408"/>
                  <a:gd name="T75" fmla="*/ 339 h 561"/>
                  <a:gd name="T76" fmla="*/ 381 w 408"/>
                  <a:gd name="T77" fmla="*/ 289 h 561"/>
                  <a:gd name="T78" fmla="*/ 341 w 408"/>
                  <a:gd name="T79" fmla="*/ 205 h 561"/>
                  <a:gd name="T80" fmla="*/ 325 w 408"/>
                  <a:gd name="T81" fmla="*/ 164 h 561"/>
                  <a:gd name="T82" fmla="*/ 317 w 408"/>
                  <a:gd name="T83" fmla="*/ 129 h 561"/>
                  <a:gd name="T84" fmla="*/ 302 w 408"/>
                  <a:gd name="T85" fmla="*/ 73 h 561"/>
                  <a:gd name="T86" fmla="*/ 295 w 408"/>
                  <a:gd name="T87" fmla="*/ 57 h 561"/>
                  <a:gd name="T88" fmla="*/ 291 w 408"/>
                  <a:gd name="T89" fmla="*/ 55 h 561"/>
                  <a:gd name="T90" fmla="*/ 290 w 408"/>
                  <a:gd name="T91" fmla="*/ 57 h 561"/>
                  <a:gd name="T92" fmla="*/ 276 w 408"/>
                  <a:gd name="T93" fmla="*/ 97 h 561"/>
                  <a:gd name="T94" fmla="*/ 270 w 408"/>
                  <a:gd name="T95" fmla="*/ 110 h 561"/>
                  <a:gd name="T96" fmla="*/ 265 w 408"/>
                  <a:gd name="T97" fmla="*/ 114 h 561"/>
                  <a:gd name="T98" fmla="*/ 260 w 408"/>
                  <a:gd name="T99" fmla="*/ 113 h 561"/>
                  <a:gd name="T100" fmla="*/ 256 w 408"/>
                  <a:gd name="T101" fmla="*/ 111 h 561"/>
                  <a:gd name="T102" fmla="*/ 241 w 408"/>
                  <a:gd name="T103" fmla="*/ 100 h 561"/>
                  <a:gd name="T104" fmla="*/ 221 w 408"/>
                  <a:gd name="T105" fmla="*/ 88 h 561"/>
                  <a:gd name="T106" fmla="*/ 172 w 408"/>
                  <a:gd name="T107" fmla="*/ 66 h 561"/>
                  <a:gd name="T108" fmla="*/ 161 w 408"/>
                  <a:gd name="T109" fmla="*/ 60 h 561"/>
                  <a:gd name="T110" fmla="*/ 144 w 408"/>
                  <a:gd name="T111" fmla="*/ 45 h 561"/>
                  <a:gd name="T112" fmla="*/ 130 w 408"/>
                  <a:gd name="T113" fmla="*/ 23 h 561"/>
                  <a:gd name="T114" fmla="*/ 126 w 408"/>
                  <a:gd name="T115" fmla="*/ 15 h 561"/>
                  <a:gd name="T116" fmla="*/ 113 w 408"/>
                  <a:gd name="T117" fmla="*/ 3 h 561"/>
                  <a:gd name="T118" fmla="*/ 101 w 408"/>
                  <a:gd name="T119" fmla="*/ 0 h 5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08" h="561">
                    <a:moveTo>
                      <a:pt x="101" y="0"/>
                    </a:moveTo>
                    <a:lnTo>
                      <a:pt x="101" y="0"/>
                    </a:lnTo>
                    <a:lnTo>
                      <a:pt x="99" y="0"/>
                    </a:lnTo>
                    <a:lnTo>
                      <a:pt x="92" y="2"/>
                    </a:lnTo>
                    <a:lnTo>
                      <a:pt x="80" y="5"/>
                    </a:lnTo>
                    <a:lnTo>
                      <a:pt x="74" y="7"/>
                    </a:lnTo>
                    <a:lnTo>
                      <a:pt x="68" y="11"/>
                    </a:lnTo>
                    <a:lnTo>
                      <a:pt x="61" y="15"/>
                    </a:lnTo>
                    <a:lnTo>
                      <a:pt x="54" y="21"/>
                    </a:lnTo>
                    <a:lnTo>
                      <a:pt x="48" y="28"/>
                    </a:lnTo>
                    <a:lnTo>
                      <a:pt x="41" y="36"/>
                    </a:lnTo>
                    <a:lnTo>
                      <a:pt x="34" y="46"/>
                    </a:lnTo>
                    <a:lnTo>
                      <a:pt x="28" y="57"/>
                    </a:lnTo>
                    <a:lnTo>
                      <a:pt x="23" y="69"/>
                    </a:lnTo>
                    <a:lnTo>
                      <a:pt x="19" y="83"/>
                    </a:lnTo>
                    <a:lnTo>
                      <a:pt x="12" y="114"/>
                    </a:lnTo>
                    <a:lnTo>
                      <a:pt x="6" y="145"/>
                    </a:lnTo>
                    <a:lnTo>
                      <a:pt x="4" y="162"/>
                    </a:lnTo>
                    <a:lnTo>
                      <a:pt x="2" y="178"/>
                    </a:lnTo>
                    <a:lnTo>
                      <a:pt x="1" y="195"/>
                    </a:lnTo>
                    <a:lnTo>
                      <a:pt x="0" y="212"/>
                    </a:lnTo>
                    <a:lnTo>
                      <a:pt x="1" y="229"/>
                    </a:lnTo>
                    <a:lnTo>
                      <a:pt x="3" y="246"/>
                    </a:lnTo>
                    <a:lnTo>
                      <a:pt x="6" y="264"/>
                    </a:lnTo>
                    <a:lnTo>
                      <a:pt x="10" y="281"/>
                    </a:lnTo>
                    <a:lnTo>
                      <a:pt x="16" y="297"/>
                    </a:lnTo>
                    <a:lnTo>
                      <a:pt x="24" y="315"/>
                    </a:lnTo>
                    <a:lnTo>
                      <a:pt x="34" y="331"/>
                    </a:lnTo>
                    <a:lnTo>
                      <a:pt x="46" y="347"/>
                    </a:lnTo>
                    <a:lnTo>
                      <a:pt x="94" y="410"/>
                    </a:lnTo>
                    <a:lnTo>
                      <a:pt x="122" y="451"/>
                    </a:lnTo>
                    <a:lnTo>
                      <a:pt x="138" y="475"/>
                    </a:lnTo>
                    <a:lnTo>
                      <a:pt x="146" y="489"/>
                    </a:lnTo>
                    <a:lnTo>
                      <a:pt x="153" y="497"/>
                    </a:lnTo>
                    <a:lnTo>
                      <a:pt x="160" y="506"/>
                    </a:lnTo>
                    <a:lnTo>
                      <a:pt x="168" y="514"/>
                    </a:lnTo>
                    <a:lnTo>
                      <a:pt x="177" y="522"/>
                    </a:lnTo>
                    <a:lnTo>
                      <a:pt x="186" y="529"/>
                    </a:lnTo>
                    <a:lnTo>
                      <a:pt x="196" y="537"/>
                    </a:lnTo>
                    <a:lnTo>
                      <a:pt x="208" y="544"/>
                    </a:lnTo>
                    <a:lnTo>
                      <a:pt x="218" y="550"/>
                    </a:lnTo>
                    <a:lnTo>
                      <a:pt x="229" y="554"/>
                    </a:lnTo>
                    <a:lnTo>
                      <a:pt x="239" y="558"/>
                    </a:lnTo>
                    <a:lnTo>
                      <a:pt x="248" y="560"/>
                    </a:lnTo>
                    <a:lnTo>
                      <a:pt x="257" y="561"/>
                    </a:lnTo>
                    <a:lnTo>
                      <a:pt x="265" y="560"/>
                    </a:lnTo>
                    <a:lnTo>
                      <a:pt x="271" y="557"/>
                    </a:lnTo>
                    <a:lnTo>
                      <a:pt x="274" y="555"/>
                    </a:lnTo>
                    <a:lnTo>
                      <a:pt x="276" y="553"/>
                    </a:lnTo>
                    <a:lnTo>
                      <a:pt x="278" y="550"/>
                    </a:lnTo>
                    <a:lnTo>
                      <a:pt x="279" y="546"/>
                    </a:lnTo>
                    <a:lnTo>
                      <a:pt x="283" y="531"/>
                    </a:lnTo>
                    <a:lnTo>
                      <a:pt x="289" y="516"/>
                    </a:lnTo>
                    <a:lnTo>
                      <a:pt x="296" y="502"/>
                    </a:lnTo>
                    <a:lnTo>
                      <a:pt x="305" y="489"/>
                    </a:lnTo>
                    <a:lnTo>
                      <a:pt x="316" y="476"/>
                    </a:lnTo>
                    <a:lnTo>
                      <a:pt x="327" y="464"/>
                    </a:lnTo>
                    <a:lnTo>
                      <a:pt x="340" y="452"/>
                    </a:lnTo>
                    <a:lnTo>
                      <a:pt x="354" y="442"/>
                    </a:lnTo>
                    <a:lnTo>
                      <a:pt x="369" y="431"/>
                    </a:lnTo>
                    <a:lnTo>
                      <a:pt x="382" y="421"/>
                    </a:lnTo>
                    <a:lnTo>
                      <a:pt x="391" y="412"/>
                    </a:lnTo>
                    <a:lnTo>
                      <a:pt x="399" y="402"/>
                    </a:lnTo>
                    <a:lnTo>
                      <a:pt x="404" y="393"/>
                    </a:lnTo>
                    <a:lnTo>
                      <a:pt x="406" y="388"/>
                    </a:lnTo>
                    <a:lnTo>
                      <a:pt x="407" y="382"/>
                    </a:lnTo>
                    <a:lnTo>
                      <a:pt x="408" y="371"/>
                    </a:lnTo>
                    <a:lnTo>
                      <a:pt x="407" y="356"/>
                    </a:lnTo>
                    <a:lnTo>
                      <a:pt x="405" y="349"/>
                    </a:lnTo>
                    <a:lnTo>
                      <a:pt x="402" y="339"/>
                    </a:lnTo>
                    <a:lnTo>
                      <a:pt x="393" y="316"/>
                    </a:lnTo>
                    <a:lnTo>
                      <a:pt x="381" y="289"/>
                    </a:lnTo>
                    <a:lnTo>
                      <a:pt x="367" y="260"/>
                    </a:lnTo>
                    <a:lnTo>
                      <a:pt x="341" y="205"/>
                    </a:lnTo>
                    <a:lnTo>
                      <a:pt x="331" y="181"/>
                    </a:lnTo>
                    <a:lnTo>
                      <a:pt x="325" y="164"/>
                    </a:lnTo>
                    <a:lnTo>
                      <a:pt x="317" y="129"/>
                    </a:lnTo>
                    <a:lnTo>
                      <a:pt x="306" y="89"/>
                    </a:lnTo>
                    <a:lnTo>
                      <a:pt x="302" y="73"/>
                    </a:lnTo>
                    <a:lnTo>
                      <a:pt x="297" y="61"/>
                    </a:lnTo>
                    <a:lnTo>
                      <a:pt x="295" y="57"/>
                    </a:lnTo>
                    <a:lnTo>
                      <a:pt x="293" y="55"/>
                    </a:lnTo>
                    <a:lnTo>
                      <a:pt x="291" y="55"/>
                    </a:lnTo>
                    <a:lnTo>
                      <a:pt x="290" y="57"/>
                    </a:lnTo>
                    <a:lnTo>
                      <a:pt x="283" y="75"/>
                    </a:lnTo>
                    <a:lnTo>
                      <a:pt x="276" y="97"/>
                    </a:lnTo>
                    <a:lnTo>
                      <a:pt x="272" y="106"/>
                    </a:lnTo>
                    <a:lnTo>
                      <a:pt x="270" y="110"/>
                    </a:lnTo>
                    <a:lnTo>
                      <a:pt x="267" y="112"/>
                    </a:lnTo>
                    <a:lnTo>
                      <a:pt x="265" y="114"/>
                    </a:lnTo>
                    <a:lnTo>
                      <a:pt x="262" y="114"/>
                    </a:lnTo>
                    <a:lnTo>
                      <a:pt x="260" y="113"/>
                    </a:lnTo>
                    <a:lnTo>
                      <a:pt x="256" y="111"/>
                    </a:lnTo>
                    <a:lnTo>
                      <a:pt x="250" y="105"/>
                    </a:lnTo>
                    <a:lnTo>
                      <a:pt x="241" y="100"/>
                    </a:lnTo>
                    <a:lnTo>
                      <a:pt x="232" y="95"/>
                    </a:lnTo>
                    <a:lnTo>
                      <a:pt x="221" y="88"/>
                    </a:lnTo>
                    <a:lnTo>
                      <a:pt x="196" y="78"/>
                    </a:lnTo>
                    <a:lnTo>
                      <a:pt x="172" y="66"/>
                    </a:lnTo>
                    <a:lnTo>
                      <a:pt x="161" y="60"/>
                    </a:lnTo>
                    <a:lnTo>
                      <a:pt x="152" y="53"/>
                    </a:lnTo>
                    <a:lnTo>
                      <a:pt x="144" y="45"/>
                    </a:lnTo>
                    <a:lnTo>
                      <a:pt x="138" y="38"/>
                    </a:lnTo>
                    <a:lnTo>
                      <a:pt x="130" y="23"/>
                    </a:lnTo>
                    <a:lnTo>
                      <a:pt x="126" y="15"/>
                    </a:lnTo>
                    <a:lnTo>
                      <a:pt x="119" y="8"/>
                    </a:lnTo>
                    <a:lnTo>
                      <a:pt x="113" y="3"/>
                    </a:lnTo>
                    <a:lnTo>
                      <a:pt x="106" y="1"/>
                    </a:lnTo>
                    <a:lnTo>
                      <a:pt x="101" y="0"/>
                    </a:lnTo>
                    <a:close/>
                  </a:path>
                </a:pathLst>
              </a:custGeom>
              <a:solidFill>
                <a:srgbClr val="CACD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29" name="Freeform 64">
                <a:extLst>
                  <a:ext uri="{FF2B5EF4-FFF2-40B4-BE49-F238E27FC236}">
                    <a16:creationId xmlns:a16="http://schemas.microsoft.com/office/drawing/2014/main" id="{12AAD546-F9B6-41CA-9816-752D54F69C1D}"/>
                  </a:ext>
                </a:extLst>
              </p:cNvPr>
              <p:cNvSpPr>
                <a:spLocks/>
              </p:cNvSpPr>
              <p:nvPr/>
            </p:nvSpPr>
            <p:spPr bwMode="auto">
              <a:xfrm>
                <a:off x="3593" y="1380"/>
                <a:ext cx="404" cy="555"/>
              </a:xfrm>
              <a:custGeom>
                <a:avLst/>
                <a:gdLst>
                  <a:gd name="T0" fmla="*/ 100 w 404"/>
                  <a:gd name="T1" fmla="*/ 0 h 555"/>
                  <a:gd name="T2" fmla="*/ 90 w 404"/>
                  <a:gd name="T3" fmla="*/ 1 h 555"/>
                  <a:gd name="T4" fmla="*/ 73 w 404"/>
                  <a:gd name="T5" fmla="*/ 7 h 555"/>
                  <a:gd name="T6" fmla="*/ 60 w 404"/>
                  <a:gd name="T7" fmla="*/ 15 h 555"/>
                  <a:gd name="T8" fmla="*/ 46 w 404"/>
                  <a:gd name="T9" fmla="*/ 27 h 555"/>
                  <a:gd name="T10" fmla="*/ 34 w 404"/>
                  <a:gd name="T11" fmla="*/ 45 h 555"/>
                  <a:gd name="T12" fmla="*/ 23 w 404"/>
                  <a:gd name="T13" fmla="*/ 68 h 555"/>
                  <a:gd name="T14" fmla="*/ 19 w 404"/>
                  <a:gd name="T15" fmla="*/ 83 h 555"/>
                  <a:gd name="T16" fmla="*/ 6 w 404"/>
                  <a:gd name="T17" fmla="*/ 145 h 555"/>
                  <a:gd name="T18" fmla="*/ 1 w 404"/>
                  <a:gd name="T19" fmla="*/ 177 h 555"/>
                  <a:gd name="T20" fmla="*/ 0 w 404"/>
                  <a:gd name="T21" fmla="*/ 210 h 555"/>
                  <a:gd name="T22" fmla="*/ 3 w 404"/>
                  <a:gd name="T23" fmla="*/ 244 h 555"/>
                  <a:gd name="T24" fmla="*/ 10 w 404"/>
                  <a:gd name="T25" fmla="*/ 278 h 555"/>
                  <a:gd name="T26" fmla="*/ 24 w 404"/>
                  <a:gd name="T27" fmla="*/ 312 h 555"/>
                  <a:gd name="T28" fmla="*/ 46 w 404"/>
                  <a:gd name="T29" fmla="*/ 344 h 555"/>
                  <a:gd name="T30" fmla="*/ 93 w 404"/>
                  <a:gd name="T31" fmla="*/ 406 h 555"/>
                  <a:gd name="T32" fmla="*/ 136 w 404"/>
                  <a:gd name="T33" fmla="*/ 470 h 555"/>
                  <a:gd name="T34" fmla="*/ 144 w 404"/>
                  <a:gd name="T35" fmla="*/ 484 h 555"/>
                  <a:gd name="T36" fmla="*/ 158 w 404"/>
                  <a:gd name="T37" fmla="*/ 500 h 555"/>
                  <a:gd name="T38" fmla="*/ 174 w 404"/>
                  <a:gd name="T39" fmla="*/ 516 h 555"/>
                  <a:gd name="T40" fmla="*/ 194 w 404"/>
                  <a:gd name="T41" fmla="*/ 531 h 555"/>
                  <a:gd name="T42" fmla="*/ 216 w 404"/>
                  <a:gd name="T43" fmla="*/ 544 h 555"/>
                  <a:gd name="T44" fmla="*/ 236 w 404"/>
                  <a:gd name="T45" fmla="*/ 552 h 555"/>
                  <a:gd name="T46" fmla="*/ 254 w 404"/>
                  <a:gd name="T47" fmla="*/ 555 h 555"/>
                  <a:gd name="T48" fmla="*/ 268 w 404"/>
                  <a:gd name="T49" fmla="*/ 552 h 555"/>
                  <a:gd name="T50" fmla="*/ 273 w 404"/>
                  <a:gd name="T51" fmla="*/ 547 h 555"/>
                  <a:gd name="T52" fmla="*/ 275 w 404"/>
                  <a:gd name="T53" fmla="*/ 541 h 555"/>
                  <a:gd name="T54" fmla="*/ 280 w 404"/>
                  <a:gd name="T55" fmla="*/ 525 h 555"/>
                  <a:gd name="T56" fmla="*/ 293 w 404"/>
                  <a:gd name="T57" fmla="*/ 497 h 555"/>
                  <a:gd name="T58" fmla="*/ 311 w 404"/>
                  <a:gd name="T59" fmla="*/ 471 h 555"/>
                  <a:gd name="T60" fmla="*/ 336 w 404"/>
                  <a:gd name="T61" fmla="*/ 448 h 555"/>
                  <a:gd name="T62" fmla="*/ 351 w 404"/>
                  <a:gd name="T63" fmla="*/ 437 h 555"/>
                  <a:gd name="T64" fmla="*/ 377 w 404"/>
                  <a:gd name="T65" fmla="*/ 417 h 555"/>
                  <a:gd name="T66" fmla="*/ 394 w 404"/>
                  <a:gd name="T67" fmla="*/ 399 h 555"/>
                  <a:gd name="T68" fmla="*/ 403 w 404"/>
                  <a:gd name="T69" fmla="*/ 378 h 555"/>
                  <a:gd name="T70" fmla="*/ 402 w 404"/>
                  <a:gd name="T71" fmla="*/ 353 h 555"/>
                  <a:gd name="T72" fmla="*/ 400 w 404"/>
                  <a:gd name="T73" fmla="*/ 345 h 555"/>
                  <a:gd name="T74" fmla="*/ 388 w 404"/>
                  <a:gd name="T75" fmla="*/ 313 h 555"/>
                  <a:gd name="T76" fmla="*/ 363 w 404"/>
                  <a:gd name="T77" fmla="*/ 258 h 555"/>
                  <a:gd name="T78" fmla="*/ 328 w 404"/>
                  <a:gd name="T79" fmla="*/ 179 h 555"/>
                  <a:gd name="T80" fmla="*/ 322 w 404"/>
                  <a:gd name="T81" fmla="*/ 162 h 555"/>
                  <a:gd name="T82" fmla="*/ 304 w 404"/>
                  <a:gd name="T83" fmla="*/ 88 h 555"/>
                  <a:gd name="T84" fmla="*/ 295 w 404"/>
                  <a:gd name="T85" fmla="*/ 60 h 555"/>
                  <a:gd name="T86" fmla="*/ 291 w 404"/>
                  <a:gd name="T87" fmla="*/ 54 h 555"/>
                  <a:gd name="T88" fmla="*/ 288 w 404"/>
                  <a:gd name="T89" fmla="*/ 57 h 555"/>
                  <a:gd name="T90" fmla="*/ 282 w 404"/>
                  <a:gd name="T91" fmla="*/ 75 h 555"/>
                  <a:gd name="T92" fmla="*/ 270 w 404"/>
                  <a:gd name="T93" fmla="*/ 105 h 555"/>
                  <a:gd name="T94" fmla="*/ 263 w 404"/>
                  <a:gd name="T95" fmla="*/ 113 h 555"/>
                  <a:gd name="T96" fmla="*/ 258 w 404"/>
                  <a:gd name="T97" fmla="*/ 113 h 555"/>
                  <a:gd name="T98" fmla="*/ 254 w 404"/>
                  <a:gd name="T99" fmla="*/ 111 h 555"/>
                  <a:gd name="T100" fmla="*/ 240 w 404"/>
                  <a:gd name="T101" fmla="*/ 100 h 555"/>
                  <a:gd name="T102" fmla="*/ 219 w 404"/>
                  <a:gd name="T103" fmla="*/ 88 h 555"/>
                  <a:gd name="T104" fmla="*/ 170 w 404"/>
                  <a:gd name="T105" fmla="*/ 66 h 555"/>
                  <a:gd name="T106" fmla="*/ 159 w 404"/>
                  <a:gd name="T107" fmla="*/ 60 h 555"/>
                  <a:gd name="T108" fmla="*/ 142 w 404"/>
                  <a:gd name="T109" fmla="*/ 45 h 555"/>
                  <a:gd name="T110" fmla="*/ 128 w 404"/>
                  <a:gd name="T111" fmla="*/ 24 h 555"/>
                  <a:gd name="T112" fmla="*/ 124 w 404"/>
                  <a:gd name="T113" fmla="*/ 15 h 555"/>
                  <a:gd name="T114" fmla="*/ 111 w 404"/>
                  <a:gd name="T115" fmla="*/ 3 h 555"/>
                  <a:gd name="T116" fmla="*/ 100 w 404"/>
                  <a:gd name="T117" fmla="*/ 0 h 55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04" h="555">
                    <a:moveTo>
                      <a:pt x="100" y="0"/>
                    </a:moveTo>
                    <a:lnTo>
                      <a:pt x="100" y="0"/>
                    </a:lnTo>
                    <a:lnTo>
                      <a:pt x="97" y="0"/>
                    </a:lnTo>
                    <a:lnTo>
                      <a:pt x="90" y="1"/>
                    </a:lnTo>
                    <a:lnTo>
                      <a:pt x="79" y="5"/>
                    </a:lnTo>
                    <a:lnTo>
                      <a:pt x="73" y="7"/>
                    </a:lnTo>
                    <a:lnTo>
                      <a:pt x="66" y="11"/>
                    </a:lnTo>
                    <a:lnTo>
                      <a:pt x="60" y="15"/>
                    </a:lnTo>
                    <a:lnTo>
                      <a:pt x="53" y="20"/>
                    </a:lnTo>
                    <a:lnTo>
                      <a:pt x="46" y="27"/>
                    </a:lnTo>
                    <a:lnTo>
                      <a:pt x="40" y="36"/>
                    </a:lnTo>
                    <a:lnTo>
                      <a:pt x="34" y="45"/>
                    </a:lnTo>
                    <a:lnTo>
                      <a:pt x="27" y="56"/>
                    </a:lnTo>
                    <a:lnTo>
                      <a:pt x="23" y="68"/>
                    </a:lnTo>
                    <a:lnTo>
                      <a:pt x="19" y="83"/>
                    </a:lnTo>
                    <a:lnTo>
                      <a:pt x="12" y="113"/>
                    </a:lnTo>
                    <a:lnTo>
                      <a:pt x="6" y="145"/>
                    </a:lnTo>
                    <a:lnTo>
                      <a:pt x="3" y="161"/>
                    </a:lnTo>
                    <a:lnTo>
                      <a:pt x="1" y="177"/>
                    </a:lnTo>
                    <a:lnTo>
                      <a:pt x="0" y="193"/>
                    </a:lnTo>
                    <a:lnTo>
                      <a:pt x="0" y="210"/>
                    </a:lnTo>
                    <a:lnTo>
                      <a:pt x="1" y="227"/>
                    </a:lnTo>
                    <a:lnTo>
                      <a:pt x="3" y="244"/>
                    </a:lnTo>
                    <a:lnTo>
                      <a:pt x="6" y="261"/>
                    </a:lnTo>
                    <a:lnTo>
                      <a:pt x="10" y="278"/>
                    </a:lnTo>
                    <a:lnTo>
                      <a:pt x="16" y="294"/>
                    </a:lnTo>
                    <a:lnTo>
                      <a:pt x="24" y="312"/>
                    </a:lnTo>
                    <a:lnTo>
                      <a:pt x="34" y="328"/>
                    </a:lnTo>
                    <a:lnTo>
                      <a:pt x="46" y="344"/>
                    </a:lnTo>
                    <a:lnTo>
                      <a:pt x="93" y="406"/>
                    </a:lnTo>
                    <a:lnTo>
                      <a:pt x="121" y="446"/>
                    </a:lnTo>
                    <a:lnTo>
                      <a:pt x="136" y="470"/>
                    </a:lnTo>
                    <a:lnTo>
                      <a:pt x="144" y="484"/>
                    </a:lnTo>
                    <a:lnTo>
                      <a:pt x="151" y="492"/>
                    </a:lnTo>
                    <a:lnTo>
                      <a:pt x="158" y="500"/>
                    </a:lnTo>
                    <a:lnTo>
                      <a:pt x="166" y="508"/>
                    </a:lnTo>
                    <a:lnTo>
                      <a:pt x="174" y="516"/>
                    </a:lnTo>
                    <a:lnTo>
                      <a:pt x="184" y="524"/>
                    </a:lnTo>
                    <a:lnTo>
                      <a:pt x="194" y="531"/>
                    </a:lnTo>
                    <a:lnTo>
                      <a:pt x="205" y="538"/>
                    </a:lnTo>
                    <a:lnTo>
                      <a:pt x="216" y="544"/>
                    </a:lnTo>
                    <a:lnTo>
                      <a:pt x="226" y="548"/>
                    </a:lnTo>
                    <a:lnTo>
                      <a:pt x="236" y="552"/>
                    </a:lnTo>
                    <a:lnTo>
                      <a:pt x="245" y="554"/>
                    </a:lnTo>
                    <a:lnTo>
                      <a:pt x="254" y="555"/>
                    </a:lnTo>
                    <a:lnTo>
                      <a:pt x="262" y="554"/>
                    </a:lnTo>
                    <a:lnTo>
                      <a:pt x="268" y="552"/>
                    </a:lnTo>
                    <a:lnTo>
                      <a:pt x="271" y="550"/>
                    </a:lnTo>
                    <a:lnTo>
                      <a:pt x="273" y="547"/>
                    </a:lnTo>
                    <a:lnTo>
                      <a:pt x="274" y="544"/>
                    </a:lnTo>
                    <a:lnTo>
                      <a:pt x="275" y="541"/>
                    </a:lnTo>
                    <a:lnTo>
                      <a:pt x="280" y="525"/>
                    </a:lnTo>
                    <a:lnTo>
                      <a:pt x="286" y="511"/>
                    </a:lnTo>
                    <a:lnTo>
                      <a:pt x="293" y="497"/>
                    </a:lnTo>
                    <a:lnTo>
                      <a:pt x="301" y="485"/>
                    </a:lnTo>
                    <a:lnTo>
                      <a:pt x="311" y="471"/>
                    </a:lnTo>
                    <a:lnTo>
                      <a:pt x="324" y="459"/>
                    </a:lnTo>
                    <a:lnTo>
                      <a:pt x="336" y="448"/>
                    </a:lnTo>
                    <a:lnTo>
                      <a:pt x="351" y="437"/>
                    </a:lnTo>
                    <a:lnTo>
                      <a:pt x="365" y="427"/>
                    </a:lnTo>
                    <a:lnTo>
                      <a:pt x="377" y="417"/>
                    </a:lnTo>
                    <a:lnTo>
                      <a:pt x="387" y="408"/>
                    </a:lnTo>
                    <a:lnTo>
                      <a:pt x="394" y="399"/>
                    </a:lnTo>
                    <a:lnTo>
                      <a:pt x="400" y="389"/>
                    </a:lnTo>
                    <a:lnTo>
                      <a:pt x="403" y="378"/>
                    </a:lnTo>
                    <a:lnTo>
                      <a:pt x="404" y="366"/>
                    </a:lnTo>
                    <a:lnTo>
                      <a:pt x="402" y="353"/>
                    </a:lnTo>
                    <a:lnTo>
                      <a:pt x="400" y="345"/>
                    </a:lnTo>
                    <a:lnTo>
                      <a:pt x="397" y="336"/>
                    </a:lnTo>
                    <a:lnTo>
                      <a:pt x="388" y="313"/>
                    </a:lnTo>
                    <a:lnTo>
                      <a:pt x="377" y="286"/>
                    </a:lnTo>
                    <a:lnTo>
                      <a:pt x="363" y="258"/>
                    </a:lnTo>
                    <a:lnTo>
                      <a:pt x="338" y="203"/>
                    </a:lnTo>
                    <a:lnTo>
                      <a:pt x="328" y="179"/>
                    </a:lnTo>
                    <a:lnTo>
                      <a:pt x="322" y="162"/>
                    </a:lnTo>
                    <a:lnTo>
                      <a:pt x="314" y="128"/>
                    </a:lnTo>
                    <a:lnTo>
                      <a:pt x="304" y="88"/>
                    </a:lnTo>
                    <a:lnTo>
                      <a:pt x="299" y="72"/>
                    </a:lnTo>
                    <a:lnTo>
                      <a:pt x="295" y="60"/>
                    </a:lnTo>
                    <a:lnTo>
                      <a:pt x="293" y="56"/>
                    </a:lnTo>
                    <a:lnTo>
                      <a:pt x="291" y="54"/>
                    </a:lnTo>
                    <a:lnTo>
                      <a:pt x="289" y="54"/>
                    </a:lnTo>
                    <a:lnTo>
                      <a:pt x="288" y="57"/>
                    </a:lnTo>
                    <a:lnTo>
                      <a:pt x="282" y="75"/>
                    </a:lnTo>
                    <a:lnTo>
                      <a:pt x="274" y="97"/>
                    </a:lnTo>
                    <a:lnTo>
                      <a:pt x="270" y="105"/>
                    </a:lnTo>
                    <a:lnTo>
                      <a:pt x="265" y="112"/>
                    </a:lnTo>
                    <a:lnTo>
                      <a:pt x="263" y="113"/>
                    </a:lnTo>
                    <a:lnTo>
                      <a:pt x="261" y="114"/>
                    </a:lnTo>
                    <a:lnTo>
                      <a:pt x="258" y="113"/>
                    </a:lnTo>
                    <a:lnTo>
                      <a:pt x="254" y="111"/>
                    </a:lnTo>
                    <a:lnTo>
                      <a:pt x="248" y="105"/>
                    </a:lnTo>
                    <a:lnTo>
                      <a:pt x="240" y="100"/>
                    </a:lnTo>
                    <a:lnTo>
                      <a:pt x="230" y="94"/>
                    </a:lnTo>
                    <a:lnTo>
                      <a:pt x="219" y="88"/>
                    </a:lnTo>
                    <a:lnTo>
                      <a:pt x="194" y="77"/>
                    </a:lnTo>
                    <a:lnTo>
                      <a:pt x="170" y="66"/>
                    </a:lnTo>
                    <a:lnTo>
                      <a:pt x="159" y="60"/>
                    </a:lnTo>
                    <a:lnTo>
                      <a:pt x="150" y="53"/>
                    </a:lnTo>
                    <a:lnTo>
                      <a:pt x="142" y="45"/>
                    </a:lnTo>
                    <a:lnTo>
                      <a:pt x="136" y="38"/>
                    </a:lnTo>
                    <a:lnTo>
                      <a:pt x="128" y="24"/>
                    </a:lnTo>
                    <a:lnTo>
                      <a:pt x="124" y="15"/>
                    </a:lnTo>
                    <a:lnTo>
                      <a:pt x="118" y="8"/>
                    </a:lnTo>
                    <a:lnTo>
                      <a:pt x="111" y="3"/>
                    </a:lnTo>
                    <a:lnTo>
                      <a:pt x="105" y="1"/>
                    </a:lnTo>
                    <a:lnTo>
                      <a:pt x="100" y="0"/>
                    </a:lnTo>
                    <a:close/>
                  </a:path>
                </a:pathLst>
              </a:custGeom>
              <a:solidFill>
                <a:srgbClr val="BDC0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30" name="Freeform 65">
                <a:extLst>
                  <a:ext uri="{FF2B5EF4-FFF2-40B4-BE49-F238E27FC236}">
                    <a16:creationId xmlns:a16="http://schemas.microsoft.com/office/drawing/2014/main" id="{7F44C820-30A3-42AE-9B00-85A21E6C4E0D}"/>
                  </a:ext>
                </a:extLst>
              </p:cNvPr>
              <p:cNvSpPr>
                <a:spLocks/>
              </p:cNvSpPr>
              <p:nvPr/>
            </p:nvSpPr>
            <p:spPr bwMode="auto">
              <a:xfrm>
                <a:off x="3595" y="1382"/>
                <a:ext cx="399" cy="549"/>
              </a:xfrm>
              <a:custGeom>
                <a:avLst/>
                <a:gdLst>
                  <a:gd name="T0" fmla="*/ 98 w 399"/>
                  <a:gd name="T1" fmla="*/ 0 h 549"/>
                  <a:gd name="T2" fmla="*/ 88 w 399"/>
                  <a:gd name="T3" fmla="*/ 1 h 549"/>
                  <a:gd name="T4" fmla="*/ 71 w 399"/>
                  <a:gd name="T5" fmla="*/ 7 h 549"/>
                  <a:gd name="T6" fmla="*/ 58 w 399"/>
                  <a:gd name="T7" fmla="*/ 15 h 549"/>
                  <a:gd name="T8" fmla="*/ 45 w 399"/>
                  <a:gd name="T9" fmla="*/ 27 h 549"/>
                  <a:gd name="T10" fmla="*/ 33 w 399"/>
                  <a:gd name="T11" fmla="*/ 45 h 549"/>
                  <a:gd name="T12" fmla="*/ 22 w 399"/>
                  <a:gd name="T13" fmla="*/ 68 h 549"/>
                  <a:gd name="T14" fmla="*/ 18 w 399"/>
                  <a:gd name="T15" fmla="*/ 82 h 549"/>
                  <a:gd name="T16" fmla="*/ 5 w 399"/>
                  <a:gd name="T17" fmla="*/ 143 h 549"/>
                  <a:gd name="T18" fmla="*/ 1 w 399"/>
                  <a:gd name="T19" fmla="*/ 175 h 549"/>
                  <a:gd name="T20" fmla="*/ 0 w 399"/>
                  <a:gd name="T21" fmla="*/ 209 h 549"/>
                  <a:gd name="T22" fmla="*/ 2 w 399"/>
                  <a:gd name="T23" fmla="*/ 241 h 549"/>
                  <a:gd name="T24" fmla="*/ 10 w 399"/>
                  <a:gd name="T25" fmla="*/ 275 h 549"/>
                  <a:gd name="T26" fmla="*/ 23 w 399"/>
                  <a:gd name="T27" fmla="*/ 308 h 549"/>
                  <a:gd name="T28" fmla="*/ 45 w 399"/>
                  <a:gd name="T29" fmla="*/ 341 h 549"/>
                  <a:gd name="T30" fmla="*/ 91 w 399"/>
                  <a:gd name="T31" fmla="*/ 401 h 549"/>
                  <a:gd name="T32" fmla="*/ 135 w 399"/>
                  <a:gd name="T33" fmla="*/ 465 h 549"/>
                  <a:gd name="T34" fmla="*/ 144 w 399"/>
                  <a:gd name="T35" fmla="*/ 479 h 549"/>
                  <a:gd name="T36" fmla="*/ 156 w 399"/>
                  <a:gd name="T37" fmla="*/ 495 h 549"/>
                  <a:gd name="T38" fmla="*/ 172 w 399"/>
                  <a:gd name="T39" fmla="*/ 511 h 549"/>
                  <a:gd name="T40" fmla="*/ 192 w 399"/>
                  <a:gd name="T41" fmla="*/ 525 h 549"/>
                  <a:gd name="T42" fmla="*/ 213 w 399"/>
                  <a:gd name="T43" fmla="*/ 538 h 549"/>
                  <a:gd name="T44" fmla="*/ 233 w 399"/>
                  <a:gd name="T45" fmla="*/ 546 h 549"/>
                  <a:gd name="T46" fmla="*/ 251 w 399"/>
                  <a:gd name="T47" fmla="*/ 549 h 549"/>
                  <a:gd name="T48" fmla="*/ 265 w 399"/>
                  <a:gd name="T49" fmla="*/ 546 h 549"/>
                  <a:gd name="T50" fmla="*/ 269 w 399"/>
                  <a:gd name="T51" fmla="*/ 542 h 549"/>
                  <a:gd name="T52" fmla="*/ 272 w 399"/>
                  <a:gd name="T53" fmla="*/ 535 h 549"/>
                  <a:gd name="T54" fmla="*/ 277 w 399"/>
                  <a:gd name="T55" fmla="*/ 520 h 549"/>
                  <a:gd name="T56" fmla="*/ 289 w 399"/>
                  <a:gd name="T57" fmla="*/ 492 h 549"/>
                  <a:gd name="T58" fmla="*/ 308 w 399"/>
                  <a:gd name="T59" fmla="*/ 467 h 549"/>
                  <a:gd name="T60" fmla="*/ 333 w 399"/>
                  <a:gd name="T61" fmla="*/ 444 h 549"/>
                  <a:gd name="T62" fmla="*/ 347 w 399"/>
                  <a:gd name="T63" fmla="*/ 433 h 549"/>
                  <a:gd name="T64" fmla="*/ 373 w 399"/>
                  <a:gd name="T65" fmla="*/ 413 h 549"/>
                  <a:gd name="T66" fmla="*/ 390 w 399"/>
                  <a:gd name="T67" fmla="*/ 395 h 549"/>
                  <a:gd name="T68" fmla="*/ 398 w 399"/>
                  <a:gd name="T69" fmla="*/ 375 h 549"/>
                  <a:gd name="T70" fmla="*/ 397 w 399"/>
                  <a:gd name="T71" fmla="*/ 349 h 549"/>
                  <a:gd name="T72" fmla="*/ 396 w 399"/>
                  <a:gd name="T73" fmla="*/ 342 h 549"/>
                  <a:gd name="T74" fmla="*/ 384 w 399"/>
                  <a:gd name="T75" fmla="*/ 310 h 549"/>
                  <a:gd name="T76" fmla="*/ 359 w 399"/>
                  <a:gd name="T77" fmla="*/ 255 h 549"/>
                  <a:gd name="T78" fmla="*/ 325 w 399"/>
                  <a:gd name="T79" fmla="*/ 177 h 549"/>
                  <a:gd name="T80" fmla="*/ 320 w 399"/>
                  <a:gd name="T81" fmla="*/ 161 h 549"/>
                  <a:gd name="T82" fmla="*/ 301 w 399"/>
                  <a:gd name="T83" fmla="*/ 88 h 549"/>
                  <a:gd name="T84" fmla="*/ 293 w 399"/>
                  <a:gd name="T85" fmla="*/ 60 h 549"/>
                  <a:gd name="T86" fmla="*/ 289 w 399"/>
                  <a:gd name="T87" fmla="*/ 54 h 549"/>
                  <a:gd name="T88" fmla="*/ 286 w 399"/>
                  <a:gd name="T89" fmla="*/ 56 h 549"/>
                  <a:gd name="T90" fmla="*/ 280 w 399"/>
                  <a:gd name="T91" fmla="*/ 74 h 549"/>
                  <a:gd name="T92" fmla="*/ 268 w 399"/>
                  <a:gd name="T93" fmla="*/ 105 h 549"/>
                  <a:gd name="T94" fmla="*/ 261 w 399"/>
                  <a:gd name="T95" fmla="*/ 113 h 549"/>
                  <a:gd name="T96" fmla="*/ 256 w 399"/>
                  <a:gd name="T97" fmla="*/ 112 h 549"/>
                  <a:gd name="T98" fmla="*/ 253 w 399"/>
                  <a:gd name="T99" fmla="*/ 110 h 549"/>
                  <a:gd name="T100" fmla="*/ 238 w 399"/>
                  <a:gd name="T101" fmla="*/ 99 h 549"/>
                  <a:gd name="T102" fmla="*/ 217 w 399"/>
                  <a:gd name="T103" fmla="*/ 89 h 549"/>
                  <a:gd name="T104" fmla="*/ 168 w 399"/>
                  <a:gd name="T105" fmla="*/ 66 h 549"/>
                  <a:gd name="T106" fmla="*/ 157 w 399"/>
                  <a:gd name="T107" fmla="*/ 60 h 549"/>
                  <a:gd name="T108" fmla="*/ 140 w 399"/>
                  <a:gd name="T109" fmla="*/ 45 h 549"/>
                  <a:gd name="T110" fmla="*/ 127 w 399"/>
                  <a:gd name="T111" fmla="*/ 24 h 549"/>
                  <a:gd name="T112" fmla="*/ 122 w 399"/>
                  <a:gd name="T113" fmla="*/ 15 h 549"/>
                  <a:gd name="T114" fmla="*/ 109 w 399"/>
                  <a:gd name="T115" fmla="*/ 4 h 549"/>
                  <a:gd name="T116" fmla="*/ 98 w 399"/>
                  <a:gd name="T117" fmla="*/ 0 h 54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99" h="549">
                    <a:moveTo>
                      <a:pt x="98" y="0"/>
                    </a:moveTo>
                    <a:lnTo>
                      <a:pt x="98" y="0"/>
                    </a:lnTo>
                    <a:lnTo>
                      <a:pt x="95" y="0"/>
                    </a:lnTo>
                    <a:lnTo>
                      <a:pt x="88" y="1"/>
                    </a:lnTo>
                    <a:lnTo>
                      <a:pt x="77" y="4"/>
                    </a:lnTo>
                    <a:lnTo>
                      <a:pt x="71" y="7"/>
                    </a:lnTo>
                    <a:lnTo>
                      <a:pt x="65" y="10"/>
                    </a:lnTo>
                    <a:lnTo>
                      <a:pt x="58" y="15"/>
                    </a:lnTo>
                    <a:lnTo>
                      <a:pt x="52" y="20"/>
                    </a:lnTo>
                    <a:lnTo>
                      <a:pt x="45" y="27"/>
                    </a:lnTo>
                    <a:lnTo>
                      <a:pt x="39" y="36"/>
                    </a:lnTo>
                    <a:lnTo>
                      <a:pt x="33" y="45"/>
                    </a:lnTo>
                    <a:lnTo>
                      <a:pt x="27" y="56"/>
                    </a:lnTo>
                    <a:lnTo>
                      <a:pt x="22" y="68"/>
                    </a:lnTo>
                    <a:lnTo>
                      <a:pt x="18" y="82"/>
                    </a:lnTo>
                    <a:lnTo>
                      <a:pt x="11" y="112"/>
                    </a:lnTo>
                    <a:lnTo>
                      <a:pt x="5" y="143"/>
                    </a:lnTo>
                    <a:lnTo>
                      <a:pt x="3" y="159"/>
                    </a:lnTo>
                    <a:lnTo>
                      <a:pt x="1" y="175"/>
                    </a:lnTo>
                    <a:lnTo>
                      <a:pt x="0" y="191"/>
                    </a:lnTo>
                    <a:lnTo>
                      <a:pt x="0" y="209"/>
                    </a:lnTo>
                    <a:lnTo>
                      <a:pt x="1" y="225"/>
                    </a:lnTo>
                    <a:lnTo>
                      <a:pt x="2" y="241"/>
                    </a:lnTo>
                    <a:lnTo>
                      <a:pt x="5" y="259"/>
                    </a:lnTo>
                    <a:lnTo>
                      <a:pt x="10" y="275"/>
                    </a:lnTo>
                    <a:lnTo>
                      <a:pt x="16" y="292"/>
                    </a:lnTo>
                    <a:lnTo>
                      <a:pt x="23" y="308"/>
                    </a:lnTo>
                    <a:lnTo>
                      <a:pt x="34" y="325"/>
                    </a:lnTo>
                    <a:lnTo>
                      <a:pt x="45" y="341"/>
                    </a:lnTo>
                    <a:lnTo>
                      <a:pt x="91" y="401"/>
                    </a:lnTo>
                    <a:lnTo>
                      <a:pt x="119" y="441"/>
                    </a:lnTo>
                    <a:lnTo>
                      <a:pt x="135" y="465"/>
                    </a:lnTo>
                    <a:lnTo>
                      <a:pt x="144" y="479"/>
                    </a:lnTo>
                    <a:lnTo>
                      <a:pt x="149" y="487"/>
                    </a:lnTo>
                    <a:lnTo>
                      <a:pt x="156" y="495"/>
                    </a:lnTo>
                    <a:lnTo>
                      <a:pt x="163" y="503"/>
                    </a:lnTo>
                    <a:lnTo>
                      <a:pt x="172" y="511"/>
                    </a:lnTo>
                    <a:lnTo>
                      <a:pt x="182" y="518"/>
                    </a:lnTo>
                    <a:lnTo>
                      <a:pt x="192" y="525"/>
                    </a:lnTo>
                    <a:lnTo>
                      <a:pt x="203" y="533"/>
                    </a:lnTo>
                    <a:lnTo>
                      <a:pt x="213" y="538"/>
                    </a:lnTo>
                    <a:lnTo>
                      <a:pt x="223" y="543"/>
                    </a:lnTo>
                    <a:lnTo>
                      <a:pt x="233" y="546"/>
                    </a:lnTo>
                    <a:lnTo>
                      <a:pt x="242" y="548"/>
                    </a:lnTo>
                    <a:lnTo>
                      <a:pt x="251" y="549"/>
                    </a:lnTo>
                    <a:lnTo>
                      <a:pt x="259" y="548"/>
                    </a:lnTo>
                    <a:lnTo>
                      <a:pt x="265" y="546"/>
                    </a:lnTo>
                    <a:lnTo>
                      <a:pt x="267" y="544"/>
                    </a:lnTo>
                    <a:lnTo>
                      <a:pt x="269" y="542"/>
                    </a:lnTo>
                    <a:lnTo>
                      <a:pt x="271" y="539"/>
                    </a:lnTo>
                    <a:lnTo>
                      <a:pt x="272" y="535"/>
                    </a:lnTo>
                    <a:lnTo>
                      <a:pt x="277" y="520"/>
                    </a:lnTo>
                    <a:lnTo>
                      <a:pt x="282" y="506"/>
                    </a:lnTo>
                    <a:lnTo>
                      <a:pt x="289" y="492"/>
                    </a:lnTo>
                    <a:lnTo>
                      <a:pt x="298" y="480"/>
                    </a:lnTo>
                    <a:lnTo>
                      <a:pt x="308" y="467"/>
                    </a:lnTo>
                    <a:lnTo>
                      <a:pt x="320" y="455"/>
                    </a:lnTo>
                    <a:lnTo>
                      <a:pt x="333" y="444"/>
                    </a:lnTo>
                    <a:lnTo>
                      <a:pt x="347" y="433"/>
                    </a:lnTo>
                    <a:lnTo>
                      <a:pt x="361" y="423"/>
                    </a:lnTo>
                    <a:lnTo>
                      <a:pt x="373" y="413"/>
                    </a:lnTo>
                    <a:lnTo>
                      <a:pt x="383" y="404"/>
                    </a:lnTo>
                    <a:lnTo>
                      <a:pt x="390" y="395"/>
                    </a:lnTo>
                    <a:lnTo>
                      <a:pt x="395" y="385"/>
                    </a:lnTo>
                    <a:lnTo>
                      <a:pt x="398" y="375"/>
                    </a:lnTo>
                    <a:lnTo>
                      <a:pt x="399" y="362"/>
                    </a:lnTo>
                    <a:lnTo>
                      <a:pt x="397" y="349"/>
                    </a:lnTo>
                    <a:lnTo>
                      <a:pt x="396" y="342"/>
                    </a:lnTo>
                    <a:lnTo>
                      <a:pt x="393" y="332"/>
                    </a:lnTo>
                    <a:lnTo>
                      <a:pt x="384" y="310"/>
                    </a:lnTo>
                    <a:lnTo>
                      <a:pt x="373" y="283"/>
                    </a:lnTo>
                    <a:lnTo>
                      <a:pt x="359" y="255"/>
                    </a:lnTo>
                    <a:lnTo>
                      <a:pt x="335" y="200"/>
                    </a:lnTo>
                    <a:lnTo>
                      <a:pt x="325" y="177"/>
                    </a:lnTo>
                    <a:lnTo>
                      <a:pt x="320" y="161"/>
                    </a:lnTo>
                    <a:lnTo>
                      <a:pt x="310" y="126"/>
                    </a:lnTo>
                    <a:lnTo>
                      <a:pt x="301" y="88"/>
                    </a:lnTo>
                    <a:lnTo>
                      <a:pt x="297" y="71"/>
                    </a:lnTo>
                    <a:lnTo>
                      <a:pt x="293" y="60"/>
                    </a:lnTo>
                    <a:lnTo>
                      <a:pt x="291" y="56"/>
                    </a:lnTo>
                    <a:lnTo>
                      <a:pt x="289" y="54"/>
                    </a:lnTo>
                    <a:lnTo>
                      <a:pt x="287" y="54"/>
                    </a:lnTo>
                    <a:lnTo>
                      <a:pt x="286" y="56"/>
                    </a:lnTo>
                    <a:lnTo>
                      <a:pt x="280" y="74"/>
                    </a:lnTo>
                    <a:lnTo>
                      <a:pt x="272" y="96"/>
                    </a:lnTo>
                    <a:lnTo>
                      <a:pt x="268" y="105"/>
                    </a:lnTo>
                    <a:lnTo>
                      <a:pt x="264" y="111"/>
                    </a:lnTo>
                    <a:lnTo>
                      <a:pt x="261" y="113"/>
                    </a:lnTo>
                    <a:lnTo>
                      <a:pt x="259" y="113"/>
                    </a:lnTo>
                    <a:lnTo>
                      <a:pt x="256" y="112"/>
                    </a:lnTo>
                    <a:lnTo>
                      <a:pt x="253" y="110"/>
                    </a:lnTo>
                    <a:lnTo>
                      <a:pt x="246" y="105"/>
                    </a:lnTo>
                    <a:lnTo>
                      <a:pt x="238" y="99"/>
                    </a:lnTo>
                    <a:lnTo>
                      <a:pt x="228" y="94"/>
                    </a:lnTo>
                    <a:lnTo>
                      <a:pt x="217" y="89"/>
                    </a:lnTo>
                    <a:lnTo>
                      <a:pt x="192" y="77"/>
                    </a:lnTo>
                    <a:lnTo>
                      <a:pt x="168" y="66"/>
                    </a:lnTo>
                    <a:lnTo>
                      <a:pt x="157" y="60"/>
                    </a:lnTo>
                    <a:lnTo>
                      <a:pt x="149" y="53"/>
                    </a:lnTo>
                    <a:lnTo>
                      <a:pt x="140" y="45"/>
                    </a:lnTo>
                    <a:lnTo>
                      <a:pt x="135" y="38"/>
                    </a:lnTo>
                    <a:lnTo>
                      <a:pt x="127" y="24"/>
                    </a:lnTo>
                    <a:lnTo>
                      <a:pt x="122" y="15"/>
                    </a:lnTo>
                    <a:lnTo>
                      <a:pt x="116" y="9"/>
                    </a:lnTo>
                    <a:lnTo>
                      <a:pt x="109" y="4"/>
                    </a:lnTo>
                    <a:lnTo>
                      <a:pt x="103" y="1"/>
                    </a:lnTo>
                    <a:lnTo>
                      <a:pt x="98" y="0"/>
                    </a:lnTo>
                    <a:close/>
                  </a:path>
                </a:pathLst>
              </a:custGeom>
              <a:solidFill>
                <a:srgbClr val="AFB5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31" name="Freeform 66">
                <a:extLst>
                  <a:ext uri="{FF2B5EF4-FFF2-40B4-BE49-F238E27FC236}">
                    <a16:creationId xmlns:a16="http://schemas.microsoft.com/office/drawing/2014/main" id="{12F6303E-2B87-45CB-BCD8-910BA4506EE5}"/>
                  </a:ext>
                </a:extLst>
              </p:cNvPr>
              <p:cNvSpPr>
                <a:spLocks/>
              </p:cNvSpPr>
              <p:nvPr/>
            </p:nvSpPr>
            <p:spPr bwMode="auto">
              <a:xfrm>
                <a:off x="3596" y="1384"/>
                <a:ext cx="395" cy="543"/>
              </a:xfrm>
              <a:custGeom>
                <a:avLst/>
                <a:gdLst>
                  <a:gd name="T0" fmla="*/ 97 w 395"/>
                  <a:gd name="T1" fmla="*/ 0 h 543"/>
                  <a:gd name="T2" fmla="*/ 88 w 395"/>
                  <a:gd name="T3" fmla="*/ 1 h 543"/>
                  <a:gd name="T4" fmla="*/ 71 w 395"/>
                  <a:gd name="T5" fmla="*/ 7 h 543"/>
                  <a:gd name="T6" fmla="*/ 58 w 395"/>
                  <a:gd name="T7" fmla="*/ 14 h 543"/>
                  <a:gd name="T8" fmla="*/ 45 w 395"/>
                  <a:gd name="T9" fmla="*/ 26 h 543"/>
                  <a:gd name="T10" fmla="*/ 33 w 395"/>
                  <a:gd name="T11" fmla="*/ 44 h 543"/>
                  <a:gd name="T12" fmla="*/ 22 w 395"/>
                  <a:gd name="T13" fmla="*/ 67 h 543"/>
                  <a:gd name="T14" fmla="*/ 18 w 395"/>
                  <a:gd name="T15" fmla="*/ 82 h 543"/>
                  <a:gd name="T16" fmla="*/ 6 w 395"/>
                  <a:gd name="T17" fmla="*/ 142 h 543"/>
                  <a:gd name="T18" fmla="*/ 2 w 395"/>
                  <a:gd name="T19" fmla="*/ 174 h 543"/>
                  <a:gd name="T20" fmla="*/ 0 w 395"/>
                  <a:gd name="T21" fmla="*/ 207 h 543"/>
                  <a:gd name="T22" fmla="*/ 3 w 395"/>
                  <a:gd name="T23" fmla="*/ 239 h 543"/>
                  <a:gd name="T24" fmla="*/ 11 w 395"/>
                  <a:gd name="T25" fmla="*/ 273 h 543"/>
                  <a:gd name="T26" fmla="*/ 24 w 395"/>
                  <a:gd name="T27" fmla="*/ 305 h 543"/>
                  <a:gd name="T28" fmla="*/ 45 w 395"/>
                  <a:gd name="T29" fmla="*/ 337 h 543"/>
                  <a:gd name="T30" fmla="*/ 91 w 395"/>
                  <a:gd name="T31" fmla="*/ 397 h 543"/>
                  <a:gd name="T32" fmla="*/ 134 w 395"/>
                  <a:gd name="T33" fmla="*/ 460 h 543"/>
                  <a:gd name="T34" fmla="*/ 143 w 395"/>
                  <a:gd name="T35" fmla="*/ 473 h 543"/>
                  <a:gd name="T36" fmla="*/ 155 w 395"/>
                  <a:gd name="T37" fmla="*/ 490 h 543"/>
                  <a:gd name="T38" fmla="*/ 171 w 395"/>
                  <a:gd name="T39" fmla="*/ 506 h 543"/>
                  <a:gd name="T40" fmla="*/ 190 w 395"/>
                  <a:gd name="T41" fmla="*/ 520 h 543"/>
                  <a:gd name="T42" fmla="*/ 212 w 395"/>
                  <a:gd name="T43" fmla="*/ 532 h 543"/>
                  <a:gd name="T44" fmla="*/ 231 w 395"/>
                  <a:gd name="T45" fmla="*/ 540 h 543"/>
                  <a:gd name="T46" fmla="*/ 249 w 395"/>
                  <a:gd name="T47" fmla="*/ 543 h 543"/>
                  <a:gd name="T48" fmla="*/ 263 w 395"/>
                  <a:gd name="T49" fmla="*/ 540 h 543"/>
                  <a:gd name="T50" fmla="*/ 267 w 395"/>
                  <a:gd name="T51" fmla="*/ 536 h 543"/>
                  <a:gd name="T52" fmla="*/ 270 w 395"/>
                  <a:gd name="T53" fmla="*/ 528 h 543"/>
                  <a:gd name="T54" fmla="*/ 274 w 395"/>
                  <a:gd name="T55" fmla="*/ 514 h 543"/>
                  <a:gd name="T56" fmla="*/ 287 w 395"/>
                  <a:gd name="T57" fmla="*/ 487 h 543"/>
                  <a:gd name="T58" fmla="*/ 305 w 395"/>
                  <a:gd name="T59" fmla="*/ 462 h 543"/>
                  <a:gd name="T60" fmla="*/ 330 w 395"/>
                  <a:gd name="T61" fmla="*/ 440 h 543"/>
                  <a:gd name="T62" fmla="*/ 344 w 395"/>
                  <a:gd name="T63" fmla="*/ 429 h 543"/>
                  <a:gd name="T64" fmla="*/ 370 w 395"/>
                  <a:gd name="T65" fmla="*/ 409 h 543"/>
                  <a:gd name="T66" fmla="*/ 386 w 395"/>
                  <a:gd name="T67" fmla="*/ 391 h 543"/>
                  <a:gd name="T68" fmla="*/ 394 w 395"/>
                  <a:gd name="T69" fmla="*/ 371 h 543"/>
                  <a:gd name="T70" fmla="*/ 394 w 395"/>
                  <a:gd name="T71" fmla="*/ 346 h 543"/>
                  <a:gd name="T72" fmla="*/ 392 w 395"/>
                  <a:gd name="T73" fmla="*/ 338 h 543"/>
                  <a:gd name="T74" fmla="*/ 381 w 395"/>
                  <a:gd name="T75" fmla="*/ 306 h 543"/>
                  <a:gd name="T76" fmla="*/ 356 w 395"/>
                  <a:gd name="T77" fmla="*/ 253 h 543"/>
                  <a:gd name="T78" fmla="*/ 324 w 395"/>
                  <a:gd name="T79" fmla="*/ 175 h 543"/>
                  <a:gd name="T80" fmla="*/ 318 w 395"/>
                  <a:gd name="T81" fmla="*/ 159 h 543"/>
                  <a:gd name="T82" fmla="*/ 300 w 395"/>
                  <a:gd name="T83" fmla="*/ 87 h 543"/>
                  <a:gd name="T84" fmla="*/ 292 w 395"/>
                  <a:gd name="T85" fmla="*/ 59 h 543"/>
                  <a:gd name="T86" fmla="*/ 288 w 395"/>
                  <a:gd name="T87" fmla="*/ 53 h 543"/>
                  <a:gd name="T88" fmla="*/ 285 w 395"/>
                  <a:gd name="T89" fmla="*/ 55 h 543"/>
                  <a:gd name="T90" fmla="*/ 279 w 395"/>
                  <a:gd name="T91" fmla="*/ 73 h 543"/>
                  <a:gd name="T92" fmla="*/ 267 w 395"/>
                  <a:gd name="T93" fmla="*/ 104 h 543"/>
                  <a:gd name="T94" fmla="*/ 260 w 395"/>
                  <a:gd name="T95" fmla="*/ 112 h 543"/>
                  <a:gd name="T96" fmla="*/ 255 w 395"/>
                  <a:gd name="T97" fmla="*/ 112 h 543"/>
                  <a:gd name="T98" fmla="*/ 252 w 395"/>
                  <a:gd name="T99" fmla="*/ 110 h 543"/>
                  <a:gd name="T100" fmla="*/ 237 w 395"/>
                  <a:gd name="T101" fmla="*/ 99 h 543"/>
                  <a:gd name="T102" fmla="*/ 216 w 395"/>
                  <a:gd name="T103" fmla="*/ 88 h 543"/>
                  <a:gd name="T104" fmla="*/ 167 w 395"/>
                  <a:gd name="T105" fmla="*/ 66 h 543"/>
                  <a:gd name="T106" fmla="*/ 156 w 395"/>
                  <a:gd name="T107" fmla="*/ 59 h 543"/>
                  <a:gd name="T108" fmla="*/ 140 w 395"/>
                  <a:gd name="T109" fmla="*/ 45 h 543"/>
                  <a:gd name="T110" fmla="*/ 126 w 395"/>
                  <a:gd name="T111" fmla="*/ 24 h 543"/>
                  <a:gd name="T112" fmla="*/ 121 w 395"/>
                  <a:gd name="T113" fmla="*/ 16 h 543"/>
                  <a:gd name="T114" fmla="*/ 108 w 395"/>
                  <a:gd name="T115" fmla="*/ 4 h 543"/>
                  <a:gd name="T116" fmla="*/ 97 w 395"/>
                  <a:gd name="T117" fmla="*/ 0 h 54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95" h="543">
                    <a:moveTo>
                      <a:pt x="97" y="0"/>
                    </a:moveTo>
                    <a:lnTo>
                      <a:pt x="97" y="0"/>
                    </a:lnTo>
                    <a:lnTo>
                      <a:pt x="95" y="0"/>
                    </a:lnTo>
                    <a:lnTo>
                      <a:pt x="88" y="1"/>
                    </a:lnTo>
                    <a:lnTo>
                      <a:pt x="77" y="4"/>
                    </a:lnTo>
                    <a:lnTo>
                      <a:pt x="71" y="7"/>
                    </a:lnTo>
                    <a:lnTo>
                      <a:pt x="65" y="10"/>
                    </a:lnTo>
                    <a:lnTo>
                      <a:pt x="58" y="14"/>
                    </a:lnTo>
                    <a:lnTo>
                      <a:pt x="52" y="20"/>
                    </a:lnTo>
                    <a:lnTo>
                      <a:pt x="45" y="26"/>
                    </a:lnTo>
                    <a:lnTo>
                      <a:pt x="39" y="35"/>
                    </a:lnTo>
                    <a:lnTo>
                      <a:pt x="33" y="44"/>
                    </a:lnTo>
                    <a:lnTo>
                      <a:pt x="27" y="55"/>
                    </a:lnTo>
                    <a:lnTo>
                      <a:pt x="22" y="67"/>
                    </a:lnTo>
                    <a:lnTo>
                      <a:pt x="18" y="82"/>
                    </a:lnTo>
                    <a:lnTo>
                      <a:pt x="11" y="111"/>
                    </a:lnTo>
                    <a:lnTo>
                      <a:pt x="6" y="142"/>
                    </a:lnTo>
                    <a:lnTo>
                      <a:pt x="3" y="158"/>
                    </a:lnTo>
                    <a:lnTo>
                      <a:pt x="2" y="174"/>
                    </a:lnTo>
                    <a:lnTo>
                      <a:pt x="1" y="190"/>
                    </a:lnTo>
                    <a:lnTo>
                      <a:pt x="0" y="207"/>
                    </a:lnTo>
                    <a:lnTo>
                      <a:pt x="1" y="223"/>
                    </a:lnTo>
                    <a:lnTo>
                      <a:pt x="3" y="239"/>
                    </a:lnTo>
                    <a:lnTo>
                      <a:pt x="6" y="256"/>
                    </a:lnTo>
                    <a:lnTo>
                      <a:pt x="11" y="273"/>
                    </a:lnTo>
                    <a:lnTo>
                      <a:pt x="17" y="289"/>
                    </a:lnTo>
                    <a:lnTo>
                      <a:pt x="24" y="305"/>
                    </a:lnTo>
                    <a:lnTo>
                      <a:pt x="34" y="322"/>
                    </a:lnTo>
                    <a:lnTo>
                      <a:pt x="45" y="337"/>
                    </a:lnTo>
                    <a:lnTo>
                      <a:pt x="91" y="397"/>
                    </a:lnTo>
                    <a:lnTo>
                      <a:pt x="119" y="437"/>
                    </a:lnTo>
                    <a:lnTo>
                      <a:pt x="134" y="460"/>
                    </a:lnTo>
                    <a:lnTo>
                      <a:pt x="143" y="473"/>
                    </a:lnTo>
                    <a:lnTo>
                      <a:pt x="148" y="482"/>
                    </a:lnTo>
                    <a:lnTo>
                      <a:pt x="155" y="490"/>
                    </a:lnTo>
                    <a:lnTo>
                      <a:pt x="162" y="498"/>
                    </a:lnTo>
                    <a:lnTo>
                      <a:pt x="171" y="506"/>
                    </a:lnTo>
                    <a:lnTo>
                      <a:pt x="181" y="513"/>
                    </a:lnTo>
                    <a:lnTo>
                      <a:pt x="190" y="520"/>
                    </a:lnTo>
                    <a:lnTo>
                      <a:pt x="202" y="526"/>
                    </a:lnTo>
                    <a:lnTo>
                      <a:pt x="212" y="532"/>
                    </a:lnTo>
                    <a:lnTo>
                      <a:pt x="222" y="537"/>
                    </a:lnTo>
                    <a:lnTo>
                      <a:pt x="231" y="540"/>
                    </a:lnTo>
                    <a:lnTo>
                      <a:pt x="240" y="543"/>
                    </a:lnTo>
                    <a:lnTo>
                      <a:pt x="249" y="543"/>
                    </a:lnTo>
                    <a:lnTo>
                      <a:pt x="257" y="543"/>
                    </a:lnTo>
                    <a:lnTo>
                      <a:pt x="263" y="540"/>
                    </a:lnTo>
                    <a:lnTo>
                      <a:pt x="265" y="538"/>
                    </a:lnTo>
                    <a:lnTo>
                      <a:pt x="267" y="536"/>
                    </a:lnTo>
                    <a:lnTo>
                      <a:pt x="269" y="533"/>
                    </a:lnTo>
                    <a:lnTo>
                      <a:pt x="270" y="528"/>
                    </a:lnTo>
                    <a:lnTo>
                      <a:pt x="274" y="514"/>
                    </a:lnTo>
                    <a:lnTo>
                      <a:pt x="280" y="500"/>
                    </a:lnTo>
                    <a:lnTo>
                      <a:pt x="287" y="487"/>
                    </a:lnTo>
                    <a:lnTo>
                      <a:pt x="295" y="474"/>
                    </a:lnTo>
                    <a:lnTo>
                      <a:pt x="305" y="462"/>
                    </a:lnTo>
                    <a:lnTo>
                      <a:pt x="317" y="451"/>
                    </a:lnTo>
                    <a:lnTo>
                      <a:pt x="330" y="440"/>
                    </a:lnTo>
                    <a:lnTo>
                      <a:pt x="344" y="429"/>
                    </a:lnTo>
                    <a:lnTo>
                      <a:pt x="358" y="418"/>
                    </a:lnTo>
                    <a:lnTo>
                      <a:pt x="370" y="409"/>
                    </a:lnTo>
                    <a:lnTo>
                      <a:pt x="379" y="400"/>
                    </a:lnTo>
                    <a:lnTo>
                      <a:pt x="386" y="391"/>
                    </a:lnTo>
                    <a:lnTo>
                      <a:pt x="391" y="381"/>
                    </a:lnTo>
                    <a:lnTo>
                      <a:pt x="394" y="371"/>
                    </a:lnTo>
                    <a:lnTo>
                      <a:pt x="395" y="359"/>
                    </a:lnTo>
                    <a:lnTo>
                      <a:pt x="394" y="346"/>
                    </a:lnTo>
                    <a:lnTo>
                      <a:pt x="392" y="338"/>
                    </a:lnTo>
                    <a:lnTo>
                      <a:pt x="389" y="329"/>
                    </a:lnTo>
                    <a:lnTo>
                      <a:pt x="381" y="306"/>
                    </a:lnTo>
                    <a:lnTo>
                      <a:pt x="370" y="280"/>
                    </a:lnTo>
                    <a:lnTo>
                      <a:pt x="356" y="253"/>
                    </a:lnTo>
                    <a:lnTo>
                      <a:pt x="333" y="198"/>
                    </a:lnTo>
                    <a:lnTo>
                      <a:pt x="324" y="175"/>
                    </a:lnTo>
                    <a:lnTo>
                      <a:pt x="318" y="159"/>
                    </a:lnTo>
                    <a:lnTo>
                      <a:pt x="309" y="125"/>
                    </a:lnTo>
                    <a:lnTo>
                      <a:pt x="300" y="87"/>
                    </a:lnTo>
                    <a:lnTo>
                      <a:pt x="296" y="71"/>
                    </a:lnTo>
                    <a:lnTo>
                      <a:pt x="292" y="59"/>
                    </a:lnTo>
                    <a:lnTo>
                      <a:pt x="290" y="55"/>
                    </a:lnTo>
                    <a:lnTo>
                      <a:pt x="288" y="53"/>
                    </a:lnTo>
                    <a:lnTo>
                      <a:pt x="286" y="53"/>
                    </a:lnTo>
                    <a:lnTo>
                      <a:pt x="285" y="55"/>
                    </a:lnTo>
                    <a:lnTo>
                      <a:pt x="279" y="73"/>
                    </a:lnTo>
                    <a:lnTo>
                      <a:pt x="271" y="95"/>
                    </a:lnTo>
                    <a:lnTo>
                      <a:pt x="267" y="104"/>
                    </a:lnTo>
                    <a:lnTo>
                      <a:pt x="263" y="110"/>
                    </a:lnTo>
                    <a:lnTo>
                      <a:pt x="260" y="112"/>
                    </a:lnTo>
                    <a:lnTo>
                      <a:pt x="258" y="113"/>
                    </a:lnTo>
                    <a:lnTo>
                      <a:pt x="255" y="112"/>
                    </a:lnTo>
                    <a:lnTo>
                      <a:pt x="252" y="110"/>
                    </a:lnTo>
                    <a:lnTo>
                      <a:pt x="245" y="104"/>
                    </a:lnTo>
                    <a:lnTo>
                      <a:pt x="237" y="99"/>
                    </a:lnTo>
                    <a:lnTo>
                      <a:pt x="227" y="94"/>
                    </a:lnTo>
                    <a:lnTo>
                      <a:pt x="216" y="88"/>
                    </a:lnTo>
                    <a:lnTo>
                      <a:pt x="191" y="77"/>
                    </a:lnTo>
                    <a:lnTo>
                      <a:pt x="167" y="66"/>
                    </a:lnTo>
                    <a:lnTo>
                      <a:pt x="156" y="59"/>
                    </a:lnTo>
                    <a:lnTo>
                      <a:pt x="148" y="52"/>
                    </a:lnTo>
                    <a:lnTo>
                      <a:pt x="140" y="45"/>
                    </a:lnTo>
                    <a:lnTo>
                      <a:pt x="134" y="38"/>
                    </a:lnTo>
                    <a:lnTo>
                      <a:pt x="126" y="24"/>
                    </a:lnTo>
                    <a:lnTo>
                      <a:pt x="121" y="16"/>
                    </a:lnTo>
                    <a:lnTo>
                      <a:pt x="115" y="9"/>
                    </a:lnTo>
                    <a:lnTo>
                      <a:pt x="108" y="4"/>
                    </a:lnTo>
                    <a:lnTo>
                      <a:pt x="102" y="1"/>
                    </a:lnTo>
                    <a:lnTo>
                      <a:pt x="97" y="0"/>
                    </a:lnTo>
                    <a:close/>
                  </a:path>
                </a:pathLst>
              </a:custGeom>
              <a:solidFill>
                <a:srgbClr val="A3A9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32" name="Freeform 67">
                <a:extLst>
                  <a:ext uri="{FF2B5EF4-FFF2-40B4-BE49-F238E27FC236}">
                    <a16:creationId xmlns:a16="http://schemas.microsoft.com/office/drawing/2014/main" id="{9F2B7E1F-2917-4077-8226-FC9FA370F950}"/>
                  </a:ext>
                </a:extLst>
              </p:cNvPr>
              <p:cNvSpPr>
                <a:spLocks/>
              </p:cNvSpPr>
              <p:nvPr/>
            </p:nvSpPr>
            <p:spPr bwMode="auto">
              <a:xfrm>
                <a:off x="3598" y="1386"/>
                <a:ext cx="390" cy="538"/>
              </a:xfrm>
              <a:custGeom>
                <a:avLst/>
                <a:gdLst>
                  <a:gd name="T0" fmla="*/ 95 w 390"/>
                  <a:gd name="T1" fmla="*/ 0 h 538"/>
                  <a:gd name="T2" fmla="*/ 86 w 390"/>
                  <a:gd name="T3" fmla="*/ 1 h 538"/>
                  <a:gd name="T4" fmla="*/ 69 w 390"/>
                  <a:gd name="T5" fmla="*/ 6 h 538"/>
                  <a:gd name="T6" fmla="*/ 57 w 390"/>
                  <a:gd name="T7" fmla="*/ 14 h 538"/>
                  <a:gd name="T8" fmla="*/ 44 w 390"/>
                  <a:gd name="T9" fmla="*/ 26 h 538"/>
                  <a:gd name="T10" fmla="*/ 32 w 390"/>
                  <a:gd name="T11" fmla="*/ 44 h 538"/>
                  <a:gd name="T12" fmla="*/ 21 w 390"/>
                  <a:gd name="T13" fmla="*/ 67 h 538"/>
                  <a:gd name="T14" fmla="*/ 17 w 390"/>
                  <a:gd name="T15" fmla="*/ 81 h 538"/>
                  <a:gd name="T16" fmla="*/ 5 w 390"/>
                  <a:gd name="T17" fmla="*/ 141 h 538"/>
                  <a:gd name="T18" fmla="*/ 1 w 390"/>
                  <a:gd name="T19" fmla="*/ 172 h 538"/>
                  <a:gd name="T20" fmla="*/ 0 w 390"/>
                  <a:gd name="T21" fmla="*/ 205 h 538"/>
                  <a:gd name="T22" fmla="*/ 3 w 390"/>
                  <a:gd name="T23" fmla="*/ 237 h 538"/>
                  <a:gd name="T24" fmla="*/ 10 w 390"/>
                  <a:gd name="T25" fmla="*/ 270 h 538"/>
                  <a:gd name="T26" fmla="*/ 24 w 390"/>
                  <a:gd name="T27" fmla="*/ 302 h 538"/>
                  <a:gd name="T28" fmla="*/ 45 w 390"/>
                  <a:gd name="T29" fmla="*/ 334 h 538"/>
                  <a:gd name="T30" fmla="*/ 90 w 390"/>
                  <a:gd name="T31" fmla="*/ 393 h 538"/>
                  <a:gd name="T32" fmla="*/ 132 w 390"/>
                  <a:gd name="T33" fmla="*/ 455 h 538"/>
                  <a:gd name="T34" fmla="*/ 141 w 390"/>
                  <a:gd name="T35" fmla="*/ 468 h 538"/>
                  <a:gd name="T36" fmla="*/ 153 w 390"/>
                  <a:gd name="T37" fmla="*/ 485 h 538"/>
                  <a:gd name="T38" fmla="*/ 169 w 390"/>
                  <a:gd name="T39" fmla="*/ 500 h 538"/>
                  <a:gd name="T40" fmla="*/ 188 w 390"/>
                  <a:gd name="T41" fmla="*/ 514 h 538"/>
                  <a:gd name="T42" fmla="*/ 209 w 390"/>
                  <a:gd name="T43" fmla="*/ 526 h 538"/>
                  <a:gd name="T44" fmla="*/ 228 w 390"/>
                  <a:gd name="T45" fmla="*/ 535 h 538"/>
                  <a:gd name="T46" fmla="*/ 246 w 390"/>
                  <a:gd name="T47" fmla="*/ 538 h 538"/>
                  <a:gd name="T48" fmla="*/ 259 w 390"/>
                  <a:gd name="T49" fmla="*/ 534 h 538"/>
                  <a:gd name="T50" fmla="*/ 264 w 390"/>
                  <a:gd name="T51" fmla="*/ 530 h 538"/>
                  <a:gd name="T52" fmla="*/ 267 w 390"/>
                  <a:gd name="T53" fmla="*/ 523 h 538"/>
                  <a:gd name="T54" fmla="*/ 271 w 390"/>
                  <a:gd name="T55" fmla="*/ 509 h 538"/>
                  <a:gd name="T56" fmla="*/ 284 w 390"/>
                  <a:gd name="T57" fmla="*/ 482 h 538"/>
                  <a:gd name="T58" fmla="*/ 302 w 390"/>
                  <a:gd name="T59" fmla="*/ 457 h 538"/>
                  <a:gd name="T60" fmla="*/ 326 w 390"/>
                  <a:gd name="T61" fmla="*/ 435 h 538"/>
                  <a:gd name="T62" fmla="*/ 340 w 390"/>
                  <a:gd name="T63" fmla="*/ 425 h 538"/>
                  <a:gd name="T64" fmla="*/ 366 w 390"/>
                  <a:gd name="T65" fmla="*/ 405 h 538"/>
                  <a:gd name="T66" fmla="*/ 382 w 390"/>
                  <a:gd name="T67" fmla="*/ 387 h 538"/>
                  <a:gd name="T68" fmla="*/ 390 w 390"/>
                  <a:gd name="T69" fmla="*/ 367 h 538"/>
                  <a:gd name="T70" fmla="*/ 389 w 390"/>
                  <a:gd name="T71" fmla="*/ 342 h 538"/>
                  <a:gd name="T72" fmla="*/ 387 w 390"/>
                  <a:gd name="T73" fmla="*/ 335 h 538"/>
                  <a:gd name="T74" fmla="*/ 376 w 390"/>
                  <a:gd name="T75" fmla="*/ 303 h 538"/>
                  <a:gd name="T76" fmla="*/ 353 w 390"/>
                  <a:gd name="T77" fmla="*/ 249 h 538"/>
                  <a:gd name="T78" fmla="*/ 321 w 390"/>
                  <a:gd name="T79" fmla="*/ 173 h 538"/>
                  <a:gd name="T80" fmla="*/ 315 w 390"/>
                  <a:gd name="T81" fmla="*/ 157 h 538"/>
                  <a:gd name="T82" fmla="*/ 298 w 390"/>
                  <a:gd name="T83" fmla="*/ 86 h 538"/>
                  <a:gd name="T84" fmla="*/ 289 w 390"/>
                  <a:gd name="T85" fmla="*/ 58 h 538"/>
                  <a:gd name="T86" fmla="*/ 286 w 390"/>
                  <a:gd name="T87" fmla="*/ 52 h 538"/>
                  <a:gd name="T88" fmla="*/ 283 w 390"/>
                  <a:gd name="T89" fmla="*/ 54 h 538"/>
                  <a:gd name="T90" fmla="*/ 277 w 390"/>
                  <a:gd name="T91" fmla="*/ 72 h 538"/>
                  <a:gd name="T92" fmla="*/ 265 w 390"/>
                  <a:gd name="T93" fmla="*/ 104 h 538"/>
                  <a:gd name="T94" fmla="*/ 259 w 390"/>
                  <a:gd name="T95" fmla="*/ 112 h 538"/>
                  <a:gd name="T96" fmla="*/ 254 w 390"/>
                  <a:gd name="T97" fmla="*/ 112 h 538"/>
                  <a:gd name="T98" fmla="*/ 250 w 390"/>
                  <a:gd name="T99" fmla="*/ 110 h 538"/>
                  <a:gd name="T100" fmla="*/ 235 w 390"/>
                  <a:gd name="T101" fmla="*/ 99 h 538"/>
                  <a:gd name="T102" fmla="*/ 214 w 390"/>
                  <a:gd name="T103" fmla="*/ 88 h 538"/>
                  <a:gd name="T104" fmla="*/ 165 w 390"/>
                  <a:gd name="T105" fmla="*/ 65 h 538"/>
                  <a:gd name="T106" fmla="*/ 154 w 390"/>
                  <a:gd name="T107" fmla="*/ 59 h 538"/>
                  <a:gd name="T108" fmla="*/ 138 w 390"/>
                  <a:gd name="T109" fmla="*/ 45 h 538"/>
                  <a:gd name="T110" fmla="*/ 124 w 390"/>
                  <a:gd name="T111" fmla="*/ 24 h 538"/>
                  <a:gd name="T112" fmla="*/ 119 w 390"/>
                  <a:gd name="T113" fmla="*/ 16 h 538"/>
                  <a:gd name="T114" fmla="*/ 106 w 390"/>
                  <a:gd name="T115" fmla="*/ 4 h 538"/>
                  <a:gd name="T116" fmla="*/ 98 w 390"/>
                  <a:gd name="T117" fmla="*/ 0 h 538"/>
                  <a:gd name="T118" fmla="*/ 95 w 390"/>
                  <a:gd name="T119" fmla="*/ 0 h 5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90" h="538">
                    <a:moveTo>
                      <a:pt x="95" y="0"/>
                    </a:moveTo>
                    <a:lnTo>
                      <a:pt x="95" y="0"/>
                    </a:lnTo>
                    <a:lnTo>
                      <a:pt x="93" y="0"/>
                    </a:lnTo>
                    <a:lnTo>
                      <a:pt x="86" y="1"/>
                    </a:lnTo>
                    <a:lnTo>
                      <a:pt x="75" y="4"/>
                    </a:lnTo>
                    <a:lnTo>
                      <a:pt x="69" y="6"/>
                    </a:lnTo>
                    <a:lnTo>
                      <a:pt x="63" y="10"/>
                    </a:lnTo>
                    <a:lnTo>
                      <a:pt x="57" y="14"/>
                    </a:lnTo>
                    <a:lnTo>
                      <a:pt x="50" y="19"/>
                    </a:lnTo>
                    <a:lnTo>
                      <a:pt x="44" y="26"/>
                    </a:lnTo>
                    <a:lnTo>
                      <a:pt x="38" y="35"/>
                    </a:lnTo>
                    <a:lnTo>
                      <a:pt x="32" y="44"/>
                    </a:lnTo>
                    <a:lnTo>
                      <a:pt x="26" y="55"/>
                    </a:lnTo>
                    <a:lnTo>
                      <a:pt x="21" y="67"/>
                    </a:lnTo>
                    <a:lnTo>
                      <a:pt x="17" y="81"/>
                    </a:lnTo>
                    <a:lnTo>
                      <a:pt x="11" y="110"/>
                    </a:lnTo>
                    <a:lnTo>
                      <a:pt x="5" y="141"/>
                    </a:lnTo>
                    <a:lnTo>
                      <a:pt x="3" y="157"/>
                    </a:lnTo>
                    <a:lnTo>
                      <a:pt x="1" y="172"/>
                    </a:lnTo>
                    <a:lnTo>
                      <a:pt x="0" y="188"/>
                    </a:lnTo>
                    <a:lnTo>
                      <a:pt x="0" y="205"/>
                    </a:lnTo>
                    <a:lnTo>
                      <a:pt x="1" y="221"/>
                    </a:lnTo>
                    <a:lnTo>
                      <a:pt x="3" y="237"/>
                    </a:lnTo>
                    <a:lnTo>
                      <a:pt x="6" y="254"/>
                    </a:lnTo>
                    <a:lnTo>
                      <a:pt x="10" y="270"/>
                    </a:lnTo>
                    <a:lnTo>
                      <a:pt x="16" y="286"/>
                    </a:lnTo>
                    <a:lnTo>
                      <a:pt x="24" y="302"/>
                    </a:lnTo>
                    <a:lnTo>
                      <a:pt x="34" y="318"/>
                    </a:lnTo>
                    <a:lnTo>
                      <a:pt x="45" y="334"/>
                    </a:lnTo>
                    <a:lnTo>
                      <a:pt x="90" y="393"/>
                    </a:lnTo>
                    <a:lnTo>
                      <a:pt x="117" y="432"/>
                    </a:lnTo>
                    <a:lnTo>
                      <a:pt x="132" y="455"/>
                    </a:lnTo>
                    <a:lnTo>
                      <a:pt x="141" y="468"/>
                    </a:lnTo>
                    <a:lnTo>
                      <a:pt x="146" y="477"/>
                    </a:lnTo>
                    <a:lnTo>
                      <a:pt x="153" y="485"/>
                    </a:lnTo>
                    <a:lnTo>
                      <a:pt x="160" y="493"/>
                    </a:lnTo>
                    <a:lnTo>
                      <a:pt x="169" y="500"/>
                    </a:lnTo>
                    <a:lnTo>
                      <a:pt x="178" y="507"/>
                    </a:lnTo>
                    <a:lnTo>
                      <a:pt x="188" y="514"/>
                    </a:lnTo>
                    <a:lnTo>
                      <a:pt x="199" y="520"/>
                    </a:lnTo>
                    <a:lnTo>
                      <a:pt x="209" y="526"/>
                    </a:lnTo>
                    <a:lnTo>
                      <a:pt x="219" y="531"/>
                    </a:lnTo>
                    <a:lnTo>
                      <a:pt x="228" y="535"/>
                    </a:lnTo>
                    <a:lnTo>
                      <a:pt x="237" y="537"/>
                    </a:lnTo>
                    <a:lnTo>
                      <a:pt x="246" y="538"/>
                    </a:lnTo>
                    <a:lnTo>
                      <a:pt x="254" y="537"/>
                    </a:lnTo>
                    <a:lnTo>
                      <a:pt x="259" y="534"/>
                    </a:lnTo>
                    <a:lnTo>
                      <a:pt x="262" y="532"/>
                    </a:lnTo>
                    <a:lnTo>
                      <a:pt x="264" y="530"/>
                    </a:lnTo>
                    <a:lnTo>
                      <a:pt x="265" y="526"/>
                    </a:lnTo>
                    <a:lnTo>
                      <a:pt x="267" y="523"/>
                    </a:lnTo>
                    <a:lnTo>
                      <a:pt x="271" y="509"/>
                    </a:lnTo>
                    <a:lnTo>
                      <a:pt x="277" y="495"/>
                    </a:lnTo>
                    <a:lnTo>
                      <a:pt x="284" y="482"/>
                    </a:lnTo>
                    <a:lnTo>
                      <a:pt x="292" y="469"/>
                    </a:lnTo>
                    <a:lnTo>
                      <a:pt x="302" y="457"/>
                    </a:lnTo>
                    <a:lnTo>
                      <a:pt x="314" y="446"/>
                    </a:lnTo>
                    <a:lnTo>
                      <a:pt x="326" y="435"/>
                    </a:lnTo>
                    <a:lnTo>
                      <a:pt x="340" y="425"/>
                    </a:lnTo>
                    <a:lnTo>
                      <a:pt x="354" y="414"/>
                    </a:lnTo>
                    <a:lnTo>
                      <a:pt x="366" y="405"/>
                    </a:lnTo>
                    <a:lnTo>
                      <a:pt x="375" y="396"/>
                    </a:lnTo>
                    <a:lnTo>
                      <a:pt x="382" y="387"/>
                    </a:lnTo>
                    <a:lnTo>
                      <a:pt x="387" y="377"/>
                    </a:lnTo>
                    <a:lnTo>
                      <a:pt x="390" y="367"/>
                    </a:lnTo>
                    <a:lnTo>
                      <a:pt x="390" y="355"/>
                    </a:lnTo>
                    <a:lnTo>
                      <a:pt x="389" y="342"/>
                    </a:lnTo>
                    <a:lnTo>
                      <a:pt x="387" y="335"/>
                    </a:lnTo>
                    <a:lnTo>
                      <a:pt x="384" y="326"/>
                    </a:lnTo>
                    <a:lnTo>
                      <a:pt x="376" y="303"/>
                    </a:lnTo>
                    <a:lnTo>
                      <a:pt x="364" y="277"/>
                    </a:lnTo>
                    <a:lnTo>
                      <a:pt x="353" y="249"/>
                    </a:lnTo>
                    <a:lnTo>
                      <a:pt x="330" y="196"/>
                    </a:lnTo>
                    <a:lnTo>
                      <a:pt x="321" y="173"/>
                    </a:lnTo>
                    <a:lnTo>
                      <a:pt x="315" y="157"/>
                    </a:lnTo>
                    <a:lnTo>
                      <a:pt x="306" y="124"/>
                    </a:lnTo>
                    <a:lnTo>
                      <a:pt x="298" y="86"/>
                    </a:lnTo>
                    <a:lnTo>
                      <a:pt x="293" y="70"/>
                    </a:lnTo>
                    <a:lnTo>
                      <a:pt x="289" y="58"/>
                    </a:lnTo>
                    <a:lnTo>
                      <a:pt x="288" y="54"/>
                    </a:lnTo>
                    <a:lnTo>
                      <a:pt x="286" y="52"/>
                    </a:lnTo>
                    <a:lnTo>
                      <a:pt x="284" y="52"/>
                    </a:lnTo>
                    <a:lnTo>
                      <a:pt x="283" y="54"/>
                    </a:lnTo>
                    <a:lnTo>
                      <a:pt x="277" y="72"/>
                    </a:lnTo>
                    <a:lnTo>
                      <a:pt x="269" y="95"/>
                    </a:lnTo>
                    <a:lnTo>
                      <a:pt x="265" y="104"/>
                    </a:lnTo>
                    <a:lnTo>
                      <a:pt x="261" y="110"/>
                    </a:lnTo>
                    <a:lnTo>
                      <a:pt x="259" y="112"/>
                    </a:lnTo>
                    <a:lnTo>
                      <a:pt x="256" y="112"/>
                    </a:lnTo>
                    <a:lnTo>
                      <a:pt x="254" y="112"/>
                    </a:lnTo>
                    <a:lnTo>
                      <a:pt x="250" y="110"/>
                    </a:lnTo>
                    <a:lnTo>
                      <a:pt x="244" y="104"/>
                    </a:lnTo>
                    <a:lnTo>
                      <a:pt x="235" y="99"/>
                    </a:lnTo>
                    <a:lnTo>
                      <a:pt x="225" y="93"/>
                    </a:lnTo>
                    <a:lnTo>
                      <a:pt x="214" y="88"/>
                    </a:lnTo>
                    <a:lnTo>
                      <a:pt x="189" y="76"/>
                    </a:lnTo>
                    <a:lnTo>
                      <a:pt x="165" y="65"/>
                    </a:lnTo>
                    <a:lnTo>
                      <a:pt x="154" y="59"/>
                    </a:lnTo>
                    <a:lnTo>
                      <a:pt x="146" y="52"/>
                    </a:lnTo>
                    <a:lnTo>
                      <a:pt x="138" y="45"/>
                    </a:lnTo>
                    <a:lnTo>
                      <a:pt x="132" y="38"/>
                    </a:lnTo>
                    <a:lnTo>
                      <a:pt x="124" y="24"/>
                    </a:lnTo>
                    <a:lnTo>
                      <a:pt x="119" y="16"/>
                    </a:lnTo>
                    <a:lnTo>
                      <a:pt x="113" y="9"/>
                    </a:lnTo>
                    <a:lnTo>
                      <a:pt x="106" y="4"/>
                    </a:lnTo>
                    <a:lnTo>
                      <a:pt x="100" y="1"/>
                    </a:lnTo>
                    <a:lnTo>
                      <a:pt x="98" y="0"/>
                    </a:lnTo>
                    <a:lnTo>
                      <a:pt x="95" y="0"/>
                    </a:lnTo>
                    <a:close/>
                  </a:path>
                </a:pathLst>
              </a:custGeom>
              <a:solidFill>
                <a:srgbClr val="969F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33" name="Freeform 68">
                <a:extLst>
                  <a:ext uri="{FF2B5EF4-FFF2-40B4-BE49-F238E27FC236}">
                    <a16:creationId xmlns:a16="http://schemas.microsoft.com/office/drawing/2014/main" id="{7640A505-1E11-409D-85EC-A7C575D37744}"/>
                  </a:ext>
                </a:extLst>
              </p:cNvPr>
              <p:cNvSpPr>
                <a:spLocks/>
              </p:cNvSpPr>
              <p:nvPr/>
            </p:nvSpPr>
            <p:spPr bwMode="auto">
              <a:xfrm>
                <a:off x="3600" y="1388"/>
                <a:ext cx="385" cy="532"/>
              </a:xfrm>
              <a:custGeom>
                <a:avLst/>
                <a:gdLst>
                  <a:gd name="T0" fmla="*/ 94 w 385"/>
                  <a:gd name="T1" fmla="*/ 0 h 532"/>
                  <a:gd name="T2" fmla="*/ 84 w 385"/>
                  <a:gd name="T3" fmla="*/ 1 h 532"/>
                  <a:gd name="T4" fmla="*/ 68 w 385"/>
                  <a:gd name="T5" fmla="*/ 6 h 532"/>
                  <a:gd name="T6" fmla="*/ 56 w 385"/>
                  <a:gd name="T7" fmla="*/ 14 h 532"/>
                  <a:gd name="T8" fmla="*/ 43 w 385"/>
                  <a:gd name="T9" fmla="*/ 26 h 532"/>
                  <a:gd name="T10" fmla="*/ 31 w 385"/>
                  <a:gd name="T11" fmla="*/ 43 h 532"/>
                  <a:gd name="T12" fmla="*/ 20 w 385"/>
                  <a:gd name="T13" fmla="*/ 66 h 532"/>
                  <a:gd name="T14" fmla="*/ 16 w 385"/>
                  <a:gd name="T15" fmla="*/ 82 h 532"/>
                  <a:gd name="T16" fmla="*/ 4 w 385"/>
                  <a:gd name="T17" fmla="*/ 140 h 532"/>
                  <a:gd name="T18" fmla="*/ 1 w 385"/>
                  <a:gd name="T19" fmla="*/ 171 h 532"/>
                  <a:gd name="T20" fmla="*/ 0 w 385"/>
                  <a:gd name="T21" fmla="*/ 203 h 532"/>
                  <a:gd name="T22" fmla="*/ 3 w 385"/>
                  <a:gd name="T23" fmla="*/ 235 h 532"/>
                  <a:gd name="T24" fmla="*/ 10 w 385"/>
                  <a:gd name="T25" fmla="*/ 267 h 532"/>
                  <a:gd name="T26" fmla="*/ 23 w 385"/>
                  <a:gd name="T27" fmla="*/ 299 h 532"/>
                  <a:gd name="T28" fmla="*/ 44 w 385"/>
                  <a:gd name="T29" fmla="*/ 330 h 532"/>
                  <a:gd name="T30" fmla="*/ 89 w 385"/>
                  <a:gd name="T31" fmla="*/ 389 h 532"/>
                  <a:gd name="T32" fmla="*/ 131 w 385"/>
                  <a:gd name="T33" fmla="*/ 450 h 532"/>
                  <a:gd name="T34" fmla="*/ 139 w 385"/>
                  <a:gd name="T35" fmla="*/ 463 h 532"/>
                  <a:gd name="T36" fmla="*/ 151 w 385"/>
                  <a:gd name="T37" fmla="*/ 479 h 532"/>
                  <a:gd name="T38" fmla="*/ 167 w 385"/>
                  <a:gd name="T39" fmla="*/ 495 h 532"/>
                  <a:gd name="T40" fmla="*/ 186 w 385"/>
                  <a:gd name="T41" fmla="*/ 509 h 532"/>
                  <a:gd name="T42" fmla="*/ 206 w 385"/>
                  <a:gd name="T43" fmla="*/ 520 h 532"/>
                  <a:gd name="T44" fmla="*/ 226 w 385"/>
                  <a:gd name="T45" fmla="*/ 529 h 532"/>
                  <a:gd name="T46" fmla="*/ 242 w 385"/>
                  <a:gd name="T47" fmla="*/ 532 h 532"/>
                  <a:gd name="T48" fmla="*/ 256 w 385"/>
                  <a:gd name="T49" fmla="*/ 529 h 532"/>
                  <a:gd name="T50" fmla="*/ 261 w 385"/>
                  <a:gd name="T51" fmla="*/ 523 h 532"/>
                  <a:gd name="T52" fmla="*/ 263 w 385"/>
                  <a:gd name="T53" fmla="*/ 517 h 532"/>
                  <a:gd name="T54" fmla="*/ 268 w 385"/>
                  <a:gd name="T55" fmla="*/ 503 h 532"/>
                  <a:gd name="T56" fmla="*/ 280 w 385"/>
                  <a:gd name="T57" fmla="*/ 477 h 532"/>
                  <a:gd name="T58" fmla="*/ 298 w 385"/>
                  <a:gd name="T59" fmla="*/ 453 h 532"/>
                  <a:gd name="T60" fmla="*/ 323 w 385"/>
                  <a:gd name="T61" fmla="*/ 431 h 532"/>
                  <a:gd name="T62" fmla="*/ 336 w 385"/>
                  <a:gd name="T63" fmla="*/ 421 h 532"/>
                  <a:gd name="T64" fmla="*/ 361 w 385"/>
                  <a:gd name="T65" fmla="*/ 401 h 532"/>
                  <a:gd name="T66" fmla="*/ 377 w 385"/>
                  <a:gd name="T67" fmla="*/ 383 h 532"/>
                  <a:gd name="T68" fmla="*/ 385 w 385"/>
                  <a:gd name="T69" fmla="*/ 363 h 532"/>
                  <a:gd name="T70" fmla="*/ 384 w 385"/>
                  <a:gd name="T71" fmla="*/ 339 h 532"/>
                  <a:gd name="T72" fmla="*/ 380 w 385"/>
                  <a:gd name="T73" fmla="*/ 322 h 532"/>
                  <a:gd name="T74" fmla="*/ 349 w 385"/>
                  <a:gd name="T75" fmla="*/ 246 h 532"/>
                  <a:gd name="T76" fmla="*/ 318 w 385"/>
                  <a:gd name="T77" fmla="*/ 172 h 532"/>
                  <a:gd name="T78" fmla="*/ 312 w 385"/>
                  <a:gd name="T79" fmla="*/ 156 h 532"/>
                  <a:gd name="T80" fmla="*/ 295 w 385"/>
                  <a:gd name="T81" fmla="*/ 85 h 532"/>
                  <a:gd name="T82" fmla="*/ 287 w 385"/>
                  <a:gd name="T83" fmla="*/ 57 h 532"/>
                  <a:gd name="T84" fmla="*/ 284 w 385"/>
                  <a:gd name="T85" fmla="*/ 52 h 532"/>
                  <a:gd name="T86" fmla="*/ 281 w 385"/>
                  <a:gd name="T87" fmla="*/ 54 h 532"/>
                  <a:gd name="T88" fmla="*/ 275 w 385"/>
                  <a:gd name="T89" fmla="*/ 71 h 532"/>
                  <a:gd name="T90" fmla="*/ 263 w 385"/>
                  <a:gd name="T91" fmla="*/ 103 h 532"/>
                  <a:gd name="T92" fmla="*/ 257 w 385"/>
                  <a:gd name="T93" fmla="*/ 111 h 532"/>
                  <a:gd name="T94" fmla="*/ 252 w 385"/>
                  <a:gd name="T95" fmla="*/ 111 h 532"/>
                  <a:gd name="T96" fmla="*/ 248 w 385"/>
                  <a:gd name="T97" fmla="*/ 109 h 532"/>
                  <a:gd name="T98" fmla="*/ 233 w 385"/>
                  <a:gd name="T99" fmla="*/ 98 h 532"/>
                  <a:gd name="T100" fmla="*/ 212 w 385"/>
                  <a:gd name="T101" fmla="*/ 88 h 532"/>
                  <a:gd name="T102" fmla="*/ 163 w 385"/>
                  <a:gd name="T103" fmla="*/ 65 h 532"/>
                  <a:gd name="T104" fmla="*/ 152 w 385"/>
                  <a:gd name="T105" fmla="*/ 59 h 532"/>
                  <a:gd name="T106" fmla="*/ 136 w 385"/>
                  <a:gd name="T107" fmla="*/ 45 h 532"/>
                  <a:gd name="T108" fmla="*/ 122 w 385"/>
                  <a:gd name="T109" fmla="*/ 24 h 532"/>
                  <a:gd name="T110" fmla="*/ 117 w 385"/>
                  <a:gd name="T111" fmla="*/ 16 h 532"/>
                  <a:gd name="T112" fmla="*/ 104 w 385"/>
                  <a:gd name="T113" fmla="*/ 4 h 532"/>
                  <a:gd name="T114" fmla="*/ 96 w 385"/>
                  <a:gd name="T115" fmla="*/ 0 h 532"/>
                  <a:gd name="T116" fmla="*/ 94 w 385"/>
                  <a:gd name="T117" fmla="*/ 0 h 5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85" h="532">
                    <a:moveTo>
                      <a:pt x="94" y="0"/>
                    </a:moveTo>
                    <a:lnTo>
                      <a:pt x="94" y="0"/>
                    </a:lnTo>
                    <a:lnTo>
                      <a:pt x="91" y="0"/>
                    </a:lnTo>
                    <a:lnTo>
                      <a:pt x="84" y="1"/>
                    </a:lnTo>
                    <a:lnTo>
                      <a:pt x="74" y="4"/>
                    </a:lnTo>
                    <a:lnTo>
                      <a:pt x="68" y="6"/>
                    </a:lnTo>
                    <a:lnTo>
                      <a:pt x="62" y="9"/>
                    </a:lnTo>
                    <a:lnTo>
                      <a:pt x="56" y="14"/>
                    </a:lnTo>
                    <a:lnTo>
                      <a:pt x="49" y="19"/>
                    </a:lnTo>
                    <a:lnTo>
                      <a:pt x="43" y="26"/>
                    </a:lnTo>
                    <a:lnTo>
                      <a:pt x="37" y="34"/>
                    </a:lnTo>
                    <a:lnTo>
                      <a:pt x="31" y="43"/>
                    </a:lnTo>
                    <a:lnTo>
                      <a:pt x="25" y="54"/>
                    </a:lnTo>
                    <a:lnTo>
                      <a:pt x="20" y="66"/>
                    </a:lnTo>
                    <a:lnTo>
                      <a:pt x="16" y="82"/>
                    </a:lnTo>
                    <a:lnTo>
                      <a:pt x="10" y="110"/>
                    </a:lnTo>
                    <a:lnTo>
                      <a:pt x="4" y="140"/>
                    </a:lnTo>
                    <a:lnTo>
                      <a:pt x="2" y="155"/>
                    </a:lnTo>
                    <a:lnTo>
                      <a:pt x="1" y="171"/>
                    </a:lnTo>
                    <a:lnTo>
                      <a:pt x="0" y="186"/>
                    </a:lnTo>
                    <a:lnTo>
                      <a:pt x="0" y="203"/>
                    </a:lnTo>
                    <a:lnTo>
                      <a:pt x="1" y="219"/>
                    </a:lnTo>
                    <a:lnTo>
                      <a:pt x="3" y="235"/>
                    </a:lnTo>
                    <a:lnTo>
                      <a:pt x="6" y="251"/>
                    </a:lnTo>
                    <a:lnTo>
                      <a:pt x="10" y="267"/>
                    </a:lnTo>
                    <a:lnTo>
                      <a:pt x="16" y="283"/>
                    </a:lnTo>
                    <a:lnTo>
                      <a:pt x="23" y="299"/>
                    </a:lnTo>
                    <a:lnTo>
                      <a:pt x="33" y="315"/>
                    </a:lnTo>
                    <a:lnTo>
                      <a:pt x="44" y="330"/>
                    </a:lnTo>
                    <a:lnTo>
                      <a:pt x="89" y="389"/>
                    </a:lnTo>
                    <a:lnTo>
                      <a:pt x="116" y="428"/>
                    </a:lnTo>
                    <a:lnTo>
                      <a:pt x="131" y="450"/>
                    </a:lnTo>
                    <a:lnTo>
                      <a:pt x="139" y="463"/>
                    </a:lnTo>
                    <a:lnTo>
                      <a:pt x="144" y="472"/>
                    </a:lnTo>
                    <a:lnTo>
                      <a:pt x="151" y="479"/>
                    </a:lnTo>
                    <a:lnTo>
                      <a:pt x="158" y="487"/>
                    </a:lnTo>
                    <a:lnTo>
                      <a:pt x="167" y="495"/>
                    </a:lnTo>
                    <a:lnTo>
                      <a:pt x="176" y="502"/>
                    </a:lnTo>
                    <a:lnTo>
                      <a:pt x="186" y="509"/>
                    </a:lnTo>
                    <a:lnTo>
                      <a:pt x="197" y="515"/>
                    </a:lnTo>
                    <a:lnTo>
                      <a:pt x="206" y="520"/>
                    </a:lnTo>
                    <a:lnTo>
                      <a:pt x="216" y="524"/>
                    </a:lnTo>
                    <a:lnTo>
                      <a:pt x="226" y="529"/>
                    </a:lnTo>
                    <a:lnTo>
                      <a:pt x="234" y="531"/>
                    </a:lnTo>
                    <a:lnTo>
                      <a:pt x="242" y="532"/>
                    </a:lnTo>
                    <a:lnTo>
                      <a:pt x="249" y="531"/>
                    </a:lnTo>
                    <a:lnTo>
                      <a:pt x="256" y="529"/>
                    </a:lnTo>
                    <a:lnTo>
                      <a:pt x="259" y="527"/>
                    </a:lnTo>
                    <a:lnTo>
                      <a:pt x="261" y="523"/>
                    </a:lnTo>
                    <a:lnTo>
                      <a:pt x="262" y="520"/>
                    </a:lnTo>
                    <a:lnTo>
                      <a:pt x="263" y="517"/>
                    </a:lnTo>
                    <a:lnTo>
                      <a:pt x="268" y="503"/>
                    </a:lnTo>
                    <a:lnTo>
                      <a:pt x="273" y="490"/>
                    </a:lnTo>
                    <a:lnTo>
                      <a:pt x="280" y="477"/>
                    </a:lnTo>
                    <a:lnTo>
                      <a:pt x="289" y="464"/>
                    </a:lnTo>
                    <a:lnTo>
                      <a:pt x="298" y="453"/>
                    </a:lnTo>
                    <a:lnTo>
                      <a:pt x="310" y="442"/>
                    </a:lnTo>
                    <a:lnTo>
                      <a:pt x="323" y="431"/>
                    </a:lnTo>
                    <a:lnTo>
                      <a:pt x="336" y="421"/>
                    </a:lnTo>
                    <a:lnTo>
                      <a:pt x="349" y="410"/>
                    </a:lnTo>
                    <a:lnTo>
                      <a:pt x="361" y="401"/>
                    </a:lnTo>
                    <a:lnTo>
                      <a:pt x="371" y="392"/>
                    </a:lnTo>
                    <a:lnTo>
                      <a:pt x="377" y="383"/>
                    </a:lnTo>
                    <a:lnTo>
                      <a:pt x="382" y="374"/>
                    </a:lnTo>
                    <a:lnTo>
                      <a:pt x="385" y="363"/>
                    </a:lnTo>
                    <a:lnTo>
                      <a:pt x="385" y="351"/>
                    </a:lnTo>
                    <a:lnTo>
                      <a:pt x="384" y="339"/>
                    </a:lnTo>
                    <a:lnTo>
                      <a:pt x="380" y="322"/>
                    </a:lnTo>
                    <a:lnTo>
                      <a:pt x="372" y="300"/>
                    </a:lnTo>
                    <a:lnTo>
                      <a:pt x="349" y="246"/>
                    </a:lnTo>
                    <a:lnTo>
                      <a:pt x="326" y="194"/>
                    </a:lnTo>
                    <a:lnTo>
                      <a:pt x="318" y="172"/>
                    </a:lnTo>
                    <a:lnTo>
                      <a:pt x="312" y="156"/>
                    </a:lnTo>
                    <a:lnTo>
                      <a:pt x="303" y="122"/>
                    </a:lnTo>
                    <a:lnTo>
                      <a:pt x="295" y="85"/>
                    </a:lnTo>
                    <a:lnTo>
                      <a:pt x="291" y="69"/>
                    </a:lnTo>
                    <a:lnTo>
                      <a:pt x="287" y="57"/>
                    </a:lnTo>
                    <a:lnTo>
                      <a:pt x="286" y="54"/>
                    </a:lnTo>
                    <a:lnTo>
                      <a:pt x="284" y="52"/>
                    </a:lnTo>
                    <a:lnTo>
                      <a:pt x="282" y="52"/>
                    </a:lnTo>
                    <a:lnTo>
                      <a:pt x="281" y="54"/>
                    </a:lnTo>
                    <a:lnTo>
                      <a:pt x="275" y="71"/>
                    </a:lnTo>
                    <a:lnTo>
                      <a:pt x="267" y="94"/>
                    </a:lnTo>
                    <a:lnTo>
                      <a:pt x="263" y="103"/>
                    </a:lnTo>
                    <a:lnTo>
                      <a:pt x="259" y="109"/>
                    </a:lnTo>
                    <a:lnTo>
                      <a:pt x="257" y="111"/>
                    </a:lnTo>
                    <a:lnTo>
                      <a:pt x="254" y="112"/>
                    </a:lnTo>
                    <a:lnTo>
                      <a:pt x="252" y="111"/>
                    </a:lnTo>
                    <a:lnTo>
                      <a:pt x="248" y="109"/>
                    </a:lnTo>
                    <a:lnTo>
                      <a:pt x="242" y="104"/>
                    </a:lnTo>
                    <a:lnTo>
                      <a:pt x="233" y="98"/>
                    </a:lnTo>
                    <a:lnTo>
                      <a:pt x="223" y="93"/>
                    </a:lnTo>
                    <a:lnTo>
                      <a:pt x="212" y="88"/>
                    </a:lnTo>
                    <a:lnTo>
                      <a:pt x="186" y="76"/>
                    </a:lnTo>
                    <a:lnTo>
                      <a:pt x="163" y="65"/>
                    </a:lnTo>
                    <a:lnTo>
                      <a:pt x="152" y="59"/>
                    </a:lnTo>
                    <a:lnTo>
                      <a:pt x="144" y="52"/>
                    </a:lnTo>
                    <a:lnTo>
                      <a:pt x="136" y="45"/>
                    </a:lnTo>
                    <a:lnTo>
                      <a:pt x="130" y="38"/>
                    </a:lnTo>
                    <a:lnTo>
                      <a:pt x="122" y="24"/>
                    </a:lnTo>
                    <a:lnTo>
                      <a:pt x="117" y="16"/>
                    </a:lnTo>
                    <a:lnTo>
                      <a:pt x="111" y="10"/>
                    </a:lnTo>
                    <a:lnTo>
                      <a:pt x="104" y="4"/>
                    </a:lnTo>
                    <a:lnTo>
                      <a:pt x="98" y="1"/>
                    </a:lnTo>
                    <a:lnTo>
                      <a:pt x="96" y="0"/>
                    </a:lnTo>
                    <a:lnTo>
                      <a:pt x="94" y="0"/>
                    </a:lnTo>
                    <a:close/>
                  </a:path>
                </a:pathLst>
              </a:custGeom>
              <a:solidFill>
                <a:srgbClr val="8A94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34" name="Freeform 69">
                <a:extLst>
                  <a:ext uri="{FF2B5EF4-FFF2-40B4-BE49-F238E27FC236}">
                    <a16:creationId xmlns:a16="http://schemas.microsoft.com/office/drawing/2014/main" id="{24AB2F59-66C4-431F-BAFE-3FA49FBFA33A}"/>
                  </a:ext>
                </a:extLst>
              </p:cNvPr>
              <p:cNvSpPr>
                <a:spLocks/>
              </p:cNvSpPr>
              <p:nvPr/>
            </p:nvSpPr>
            <p:spPr bwMode="auto">
              <a:xfrm>
                <a:off x="3602" y="1390"/>
                <a:ext cx="381" cy="526"/>
              </a:xfrm>
              <a:custGeom>
                <a:avLst/>
                <a:gdLst>
                  <a:gd name="T0" fmla="*/ 92 w 381"/>
                  <a:gd name="T1" fmla="*/ 0 h 526"/>
                  <a:gd name="T2" fmla="*/ 83 w 381"/>
                  <a:gd name="T3" fmla="*/ 1 h 526"/>
                  <a:gd name="T4" fmla="*/ 66 w 381"/>
                  <a:gd name="T5" fmla="*/ 6 h 526"/>
                  <a:gd name="T6" fmla="*/ 54 w 381"/>
                  <a:gd name="T7" fmla="*/ 13 h 526"/>
                  <a:gd name="T8" fmla="*/ 42 w 381"/>
                  <a:gd name="T9" fmla="*/ 26 h 526"/>
                  <a:gd name="T10" fmla="*/ 30 w 381"/>
                  <a:gd name="T11" fmla="*/ 43 h 526"/>
                  <a:gd name="T12" fmla="*/ 19 w 381"/>
                  <a:gd name="T13" fmla="*/ 66 h 526"/>
                  <a:gd name="T14" fmla="*/ 15 w 381"/>
                  <a:gd name="T15" fmla="*/ 81 h 526"/>
                  <a:gd name="T16" fmla="*/ 4 w 381"/>
                  <a:gd name="T17" fmla="*/ 139 h 526"/>
                  <a:gd name="T18" fmla="*/ 0 w 381"/>
                  <a:gd name="T19" fmla="*/ 169 h 526"/>
                  <a:gd name="T20" fmla="*/ 0 w 381"/>
                  <a:gd name="T21" fmla="*/ 201 h 526"/>
                  <a:gd name="T22" fmla="*/ 2 w 381"/>
                  <a:gd name="T23" fmla="*/ 232 h 526"/>
                  <a:gd name="T24" fmla="*/ 10 w 381"/>
                  <a:gd name="T25" fmla="*/ 265 h 526"/>
                  <a:gd name="T26" fmla="*/ 23 w 381"/>
                  <a:gd name="T27" fmla="*/ 296 h 526"/>
                  <a:gd name="T28" fmla="*/ 43 w 381"/>
                  <a:gd name="T29" fmla="*/ 327 h 526"/>
                  <a:gd name="T30" fmla="*/ 88 w 381"/>
                  <a:gd name="T31" fmla="*/ 385 h 526"/>
                  <a:gd name="T32" fmla="*/ 129 w 381"/>
                  <a:gd name="T33" fmla="*/ 445 h 526"/>
                  <a:gd name="T34" fmla="*/ 138 w 381"/>
                  <a:gd name="T35" fmla="*/ 458 h 526"/>
                  <a:gd name="T36" fmla="*/ 149 w 381"/>
                  <a:gd name="T37" fmla="*/ 474 h 526"/>
                  <a:gd name="T38" fmla="*/ 165 w 381"/>
                  <a:gd name="T39" fmla="*/ 489 h 526"/>
                  <a:gd name="T40" fmla="*/ 183 w 381"/>
                  <a:gd name="T41" fmla="*/ 503 h 526"/>
                  <a:gd name="T42" fmla="*/ 204 w 381"/>
                  <a:gd name="T43" fmla="*/ 514 h 526"/>
                  <a:gd name="T44" fmla="*/ 223 w 381"/>
                  <a:gd name="T45" fmla="*/ 522 h 526"/>
                  <a:gd name="T46" fmla="*/ 239 w 381"/>
                  <a:gd name="T47" fmla="*/ 526 h 526"/>
                  <a:gd name="T48" fmla="*/ 253 w 381"/>
                  <a:gd name="T49" fmla="*/ 522 h 526"/>
                  <a:gd name="T50" fmla="*/ 257 w 381"/>
                  <a:gd name="T51" fmla="*/ 518 h 526"/>
                  <a:gd name="T52" fmla="*/ 260 w 381"/>
                  <a:gd name="T53" fmla="*/ 512 h 526"/>
                  <a:gd name="T54" fmla="*/ 264 w 381"/>
                  <a:gd name="T55" fmla="*/ 498 h 526"/>
                  <a:gd name="T56" fmla="*/ 277 w 381"/>
                  <a:gd name="T57" fmla="*/ 472 h 526"/>
                  <a:gd name="T58" fmla="*/ 295 w 381"/>
                  <a:gd name="T59" fmla="*/ 448 h 526"/>
                  <a:gd name="T60" fmla="*/ 319 w 381"/>
                  <a:gd name="T61" fmla="*/ 427 h 526"/>
                  <a:gd name="T62" fmla="*/ 332 w 381"/>
                  <a:gd name="T63" fmla="*/ 417 h 526"/>
                  <a:gd name="T64" fmla="*/ 356 w 381"/>
                  <a:gd name="T65" fmla="*/ 397 h 526"/>
                  <a:gd name="T66" fmla="*/ 373 w 381"/>
                  <a:gd name="T67" fmla="*/ 379 h 526"/>
                  <a:gd name="T68" fmla="*/ 380 w 381"/>
                  <a:gd name="T69" fmla="*/ 360 h 526"/>
                  <a:gd name="T70" fmla="*/ 379 w 381"/>
                  <a:gd name="T71" fmla="*/ 335 h 526"/>
                  <a:gd name="T72" fmla="*/ 375 w 381"/>
                  <a:gd name="T73" fmla="*/ 319 h 526"/>
                  <a:gd name="T74" fmla="*/ 345 w 381"/>
                  <a:gd name="T75" fmla="*/ 244 h 526"/>
                  <a:gd name="T76" fmla="*/ 315 w 381"/>
                  <a:gd name="T77" fmla="*/ 170 h 526"/>
                  <a:gd name="T78" fmla="*/ 309 w 381"/>
                  <a:gd name="T79" fmla="*/ 154 h 526"/>
                  <a:gd name="T80" fmla="*/ 293 w 381"/>
                  <a:gd name="T81" fmla="*/ 84 h 526"/>
                  <a:gd name="T82" fmla="*/ 285 w 381"/>
                  <a:gd name="T83" fmla="*/ 57 h 526"/>
                  <a:gd name="T84" fmla="*/ 282 w 381"/>
                  <a:gd name="T85" fmla="*/ 51 h 526"/>
                  <a:gd name="T86" fmla="*/ 279 w 381"/>
                  <a:gd name="T87" fmla="*/ 53 h 526"/>
                  <a:gd name="T88" fmla="*/ 273 w 381"/>
                  <a:gd name="T89" fmla="*/ 71 h 526"/>
                  <a:gd name="T90" fmla="*/ 262 w 381"/>
                  <a:gd name="T91" fmla="*/ 102 h 526"/>
                  <a:gd name="T92" fmla="*/ 255 w 381"/>
                  <a:gd name="T93" fmla="*/ 111 h 526"/>
                  <a:gd name="T94" fmla="*/ 250 w 381"/>
                  <a:gd name="T95" fmla="*/ 111 h 526"/>
                  <a:gd name="T96" fmla="*/ 247 w 381"/>
                  <a:gd name="T97" fmla="*/ 109 h 526"/>
                  <a:gd name="T98" fmla="*/ 232 w 381"/>
                  <a:gd name="T99" fmla="*/ 98 h 526"/>
                  <a:gd name="T100" fmla="*/ 210 w 381"/>
                  <a:gd name="T101" fmla="*/ 87 h 526"/>
                  <a:gd name="T102" fmla="*/ 161 w 381"/>
                  <a:gd name="T103" fmla="*/ 65 h 526"/>
                  <a:gd name="T104" fmla="*/ 150 w 381"/>
                  <a:gd name="T105" fmla="*/ 59 h 526"/>
                  <a:gd name="T106" fmla="*/ 134 w 381"/>
                  <a:gd name="T107" fmla="*/ 45 h 526"/>
                  <a:gd name="T108" fmla="*/ 120 w 381"/>
                  <a:gd name="T109" fmla="*/ 26 h 526"/>
                  <a:gd name="T110" fmla="*/ 115 w 381"/>
                  <a:gd name="T111" fmla="*/ 17 h 526"/>
                  <a:gd name="T112" fmla="*/ 103 w 381"/>
                  <a:gd name="T113" fmla="*/ 4 h 526"/>
                  <a:gd name="T114" fmla="*/ 94 w 381"/>
                  <a:gd name="T115" fmla="*/ 0 h 526"/>
                  <a:gd name="T116" fmla="*/ 92 w 381"/>
                  <a:gd name="T117" fmla="*/ 0 h 5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81" h="526">
                    <a:moveTo>
                      <a:pt x="92" y="0"/>
                    </a:moveTo>
                    <a:lnTo>
                      <a:pt x="92" y="0"/>
                    </a:lnTo>
                    <a:lnTo>
                      <a:pt x="89" y="0"/>
                    </a:lnTo>
                    <a:lnTo>
                      <a:pt x="83" y="1"/>
                    </a:lnTo>
                    <a:lnTo>
                      <a:pt x="72" y="4"/>
                    </a:lnTo>
                    <a:lnTo>
                      <a:pt x="66" y="6"/>
                    </a:lnTo>
                    <a:lnTo>
                      <a:pt x="60" y="9"/>
                    </a:lnTo>
                    <a:lnTo>
                      <a:pt x="54" y="13"/>
                    </a:lnTo>
                    <a:lnTo>
                      <a:pt x="48" y="19"/>
                    </a:lnTo>
                    <a:lnTo>
                      <a:pt x="42" y="26"/>
                    </a:lnTo>
                    <a:lnTo>
                      <a:pt x="36" y="34"/>
                    </a:lnTo>
                    <a:lnTo>
                      <a:pt x="30" y="43"/>
                    </a:lnTo>
                    <a:lnTo>
                      <a:pt x="25" y="54"/>
                    </a:lnTo>
                    <a:lnTo>
                      <a:pt x="19" y="66"/>
                    </a:lnTo>
                    <a:lnTo>
                      <a:pt x="15" y="81"/>
                    </a:lnTo>
                    <a:lnTo>
                      <a:pt x="9" y="109"/>
                    </a:lnTo>
                    <a:lnTo>
                      <a:pt x="4" y="139"/>
                    </a:lnTo>
                    <a:lnTo>
                      <a:pt x="2" y="154"/>
                    </a:lnTo>
                    <a:lnTo>
                      <a:pt x="0" y="169"/>
                    </a:lnTo>
                    <a:lnTo>
                      <a:pt x="0" y="184"/>
                    </a:lnTo>
                    <a:lnTo>
                      <a:pt x="0" y="201"/>
                    </a:lnTo>
                    <a:lnTo>
                      <a:pt x="0" y="217"/>
                    </a:lnTo>
                    <a:lnTo>
                      <a:pt x="2" y="232"/>
                    </a:lnTo>
                    <a:lnTo>
                      <a:pt x="5" y="249"/>
                    </a:lnTo>
                    <a:lnTo>
                      <a:pt x="10" y="265"/>
                    </a:lnTo>
                    <a:lnTo>
                      <a:pt x="16" y="280"/>
                    </a:lnTo>
                    <a:lnTo>
                      <a:pt x="23" y="296"/>
                    </a:lnTo>
                    <a:lnTo>
                      <a:pt x="33" y="312"/>
                    </a:lnTo>
                    <a:lnTo>
                      <a:pt x="43" y="327"/>
                    </a:lnTo>
                    <a:lnTo>
                      <a:pt x="88" y="385"/>
                    </a:lnTo>
                    <a:lnTo>
                      <a:pt x="114" y="423"/>
                    </a:lnTo>
                    <a:lnTo>
                      <a:pt x="129" y="445"/>
                    </a:lnTo>
                    <a:lnTo>
                      <a:pt x="138" y="458"/>
                    </a:lnTo>
                    <a:lnTo>
                      <a:pt x="143" y="466"/>
                    </a:lnTo>
                    <a:lnTo>
                      <a:pt x="149" y="474"/>
                    </a:lnTo>
                    <a:lnTo>
                      <a:pt x="156" y="482"/>
                    </a:lnTo>
                    <a:lnTo>
                      <a:pt x="165" y="489"/>
                    </a:lnTo>
                    <a:lnTo>
                      <a:pt x="174" y="496"/>
                    </a:lnTo>
                    <a:lnTo>
                      <a:pt x="183" y="503"/>
                    </a:lnTo>
                    <a:lnTo>
                      <a:pt x="194" y="509"/>
                    </a:lnTo>
                    <a:lnTo>
                      <a:pt x="204" y="514"/>
                    </a:lnTo>
                    <a:lnTo>
                      <a:pt x="214" y="519"/>
                    </a:lnTo>
                    <a:lnTo>
                      <a:pt x="223" y="522"/>
                    </a:lnTo>
                    <a:lnTo>
                      <a:pt x="232" y="525"/>
                    </a:lnTo>
                    <a:lnTo>
                      <a:pt x="239" y="526"/>
                    </a:lnTo>
                    <a:lnTo>
                      <a:pt x="246" y="525"/>
                    </a:lnTo>
                    <a:lnTo>
                      <a:pt x="253" y="522"/>
                    </a:lnTo>
                    <a:lnTo>
                      <a:pt x="255" y="520"/>
                    </a:lnTo>
                    <a:lnTo>
                      <a:pt x="257" y="518"/>
                    </a:lnTo>
                    <a:lnTo>
                      <a:pt x="259" y="515"/>
                    </a:lnTo>
                    <a:lnTo>
                      <a:pt x="260" y="512"/>
                    </a:lnTo>
                    <a:lnTo>
                      <a:pt x="264" y="498"/>
                    </a:lnTo>
                    <a:lnTo>
                      <a:pt x="270" y="485"/>
                    </a:lnTo>
                    <a:lnTo>
                      <a:pt x="277" y="472"/>
                    </a:lnTo>
                    <a:lnTo>
                      <a:pt x="285" y="459"/>
                    </a:lnTo>
                    <a:lnTo>
                      <a:pt x="295" y="448"/>
                    </a:lnTo>
                    <a:lnTo>
                      <a:pt x="307" y="437"/>
                    </a:lnTo>
                    <a:lnTo>
                      <a:pt x="319" y="427"/>
                    </a:lnTo>
                    <a:lnTo>
                      <a:pt x="332" y="417"/>
                    </a:lnTo>
                    <a:lnTo>
                      <a:pt x="345" y="406"/>
                    </a:lnTo>
                    <a:lnTo>
                      <a:pt x="356" y="397"/>
                    </a:lnTo>
                    <a:lnTo>
                      <a:pt x="366" y="388"/>
                    </a:lnTo>
                    <a:lnTo>
                      <a:pt x="373" y="379"/>
                    </a:lnTo>
                    <a:lnTo>
                      <a:pt x="377" y="370"/>
                    </a:lnTo>
                    <a:lnTo>
                      <a:pt x="380" y="360"/>
                    </a:lnTo>
                    <a:lnTo>
                      <a:pt x="381" y="348"/>
                    </a:lnTo>
                    <a:lnTo>
                      <a:pt x="379" y="335"/>
                    </a:lnTo>
                    <a:lnTo>
                      <a:pt x="375" y="319"/>
                    </a:lnTo>
                    <a:lnTo>
                      <a:pt x="367" y="297"/>
                    </a:lnTo>
                    <a:lnTo>
                      <a:pt x="345" y="244"/>
                    </a:lnTo>
                    <a:lnTo>
                      <a:pt x="323" y="192"/>
                    </a:lnTo>
                    <a:lnTo>
                      <a:pt x="315" y="170"/>
                    </a:lnTo>
                    <a:lnTo>
                      <a:pt x="309" y="154"/>
                    </a:lnTo>
                    <a:lnTo>
                      <a:pt x="301" y="121"/>
                    </a:lnTo>
                    <a:lnTo>
                      <a:pt x="293" y="84"/>
                    </a:lnTo>
                    <a:lnTo>
                      <a:pt x="289" y="68"/>
                    </a:lnTo>
                    <a:lnTo>
                      <a:pt x="285" y="57"/>
                    </a:lnTo>
                    <a:lnTo>
                      <a:pt x="283" y="53"/>
                    </a:lnTo>
                    <a:lnTo>
                      <a:pt x="282" y="51"/>
                    </a:lnTo>
                    <a:lnTo>
                      <a:pt x="280" y="51"/>
                    </a:lnTo>
                    <a:lnTo>
                      <a:pt x="279" y="53"/>
                    </a:lnTo>
                    <a:lnTo>
                      <a:pt x="273" y="71"/>
                    </a:lnTo>
                    <a:lnTo>
                      <a:pt x="266" y="93"/>
                    </a:lnTo>
                    <a:lnTo>
                      <a:pt x="262" y="102"/>
                    </a:lnTo>
                    <a:lnTo>
                      <a:pt x="257" y="109"/>
                    </a:lnTo>
                    <a:lnTo>
                      <a:pt x="255" y="111"/>
                    </a:lnTo>
                    <a:lnTo>
                      <a:pt x="253" y="111"/>
                    </a:lnTo>
                    <a:lnTo>
                      <a:pt x="250" y="111"/>
                    </a:lnTo>
                    <a:lnTo>
                      <a:pt x="247" y="109"/>
                    </a:lnTo>
                    <a:lnTo>
                      <a:pt x="240" y="103"/>
                    </a:lnTo>
                    <a:lnTo>
                      <a:pt x="232" y="98"/>
                    </a:lnTo>
                    <a:lnTo>
                      <a:pt x="221" y="93"/>
                    </a:lnTo>
                    <a:lnTo>
                      <a:pt x="210" y="87"/>
                    </a:lnTo>
                    <a:lnTo>
                      <a:pt x="184" y="76"/>
                    </a:lnTo>
                    <a:lnTo>
                      <a:pt x="161" y="65"/>
                    </a:lnTo>
                    <a:lnTo>
                      <a:pt x="150" y="59"/>
                    </a:lnTo>
                    <a:lnTo>
                      <a:pt x="142" y="52"/>
                    </a:lnTo>
                    <a:lnTo>
                      <a:pt x="134" y="45"/>
                    </a:lnTo>
                    <a:lnTo>
                      <a:pt x="128" y="38"/>
                    </a:lnTo>
                    <a:lnTo>
                      <a:pt x="120" y="26"/>
                    </a:lnTo>
                    <a:lnTo>
                      <a:pt x="115" y="17"/>
                    </a:lnTo>
                    <a:lnTo>
                      <a:pt x="109" y="10"/>
                    </a:lnTo>
                    <a:lnTo>
                      <a:pt x="103" y="4"/>
                    </a:lnTo>
                    <a:lnTo>
                      <a:pt x="97" y="1"/>
                    </a:lnTo>
                    <a:lnTo>
                      <a:pt x="94" y="0"/>
                    </a:lnTo>
                    <a:lnTo>
                      <a:pt x="92" y="0"/>
                    </a:lnTo>
                    <a:close/>
                  </a:path>
                </a:pathLst>
              </a:custGeom>
              <a:solidFill>
                <a:srgbClr val="7D8A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35" name="Freeform 70">
                <a:extLst>
                  <a:ext uri="{FF2B5EF4-FFF2-40B4-BE49-F238E27FC236}">
                    <a16:creationId xmlns:a16="http://schemas.microsoft.com/office/drawing/2014/main" id="{2969AFCB-92CE-40B9-A414-51B61AC34C1E}"/>
                  </a:ext>
                </a:extLst>
              </p:cNvPr>
              <p:cNvSpPr>
                <a:spLocks/>
              </p:cNvSpPr>
              <p:nvPr/>
            </p:nvSpPr>
            <p:spPr bwMode="auto">
              <a:xfrm>
                <a:off x="3603" y="1392"/>
                <a:ext cx="377" cy="519"/>
              </a:xfrm>
              <a:custGeom>
                <a:avLst/>
                <a:gdLst>
                  <a:gd name="T0" fmla="*/ 91 w 377"/>
                  <a:gd name="T1" fmla="*/ 0 h 519"/>
                  <a:gd name="T2" fmla="*/ 82 w 377"/>
                  <a:gd name="T3" fmla="*/ 1 h 519"/>
                  <a:gd name="T4" fmla="*/ 66 w 377"/>
                  <a:gd name="T5" fmla="*/ 6 h 519"/>
                  <a:gd name="T6" fmla="*/ 54 w 377"/>
                  <a:gd name="T7" fmla="*/ 13 h 519"/>
                  <a:gd name="T8" fmla="*/ 42 w 377"/>
                  <a:gd name="T9" fmla="*/ 26 h 519"/>
                  <a:gd name="T10" fmla="*/ 30 w 377"/>
                  <a:gd name="T11" fmla="*/ 42 h 519"/>
                  <a:gd name="T12" fmla="*/ 19 w 377"/>
                  <a:gd name="T13" fmla="*/ 66 h 519"/>
                  <a:gd name="T14" fmla="*/ 15 w 377"/>
                  <a:gd name="T15" fmla="*/ 81 h 519"/>
                  <a:gd name="T16" fmla="*/ 4 w 377"/>
                  <a:gd name="T17" fmla="*/ 138 h 519"/>
                  <a:gd name="T18" fmla="*/ 1 w 377"/>
                  <a:gd name="T19" fmla="*/ 168 h 519"/>
                  <a:gd name="T20" fmla="*/ 0 w 377"/>
                  <a:gd name="T21" fmla="*/ 199 h 519"/>
                  <a:gd name="T22" fmla="*/ 3 w 377"/>
                  <a:gd name="T23" fmla="*/ 230 h 519"/>
                  <a:gd name="T24" fmla="*/ 11 w 377"/>
                  <a:gd name="T25" fmla="*/ 262 h 519"/>
                  <a:gd name="T26" fmla="*/ 24 w 377"/>
                  <a:gd name="T27" fmla="*/ 293 h 519"/>
                  <a:gd name="T28" fmla="*/ 44 w 377"/>
                  <a:gd name="T29" fmla="*/ 324 h 519"/>
                  <a:gd name="T30" fmla="*/ 88 w 377"/>
                  <a:gd name="T31" fmla="*/ 381 h 519"/>
                  <a:gd name="T32" fmla="*/ 128 w 377"/>
                  <a:gd name="T33" fmla="*/ 441 h 519"/>
                  <a:gd name="T34" fmla="*/ 137 w 377"/>
                  <a:gd name="T35" fmla="*/ 453 h 519"/>
                  <a:gd name="T36" fmla="*/ 148 w 377"/>
                  <a:gd name="T37" fmla="*/ 469 h 519"/>
                  <a:gd name="T38" fmla="*/ 164 w 377"/>
                  <a:gd name="T39" fmla="*/ 484 h 519"/>
                  <a:gd name="T40" fmla="*/ 182 w 377"/>
                  <a:gd name="T41" fmla="*/ 498 h 519"/>
                  <a:gd name="T42" fmla="*/ 202 w 377"/>
                  <a:gd name="T43" fmla="*/ 509 h 519"/>
                  <a:gd name="T44" fmla="*/ 221 w 377"/>
                  <a:gd name="T45" fmla="*/ 516 h 519"/>
                  <a:gd name="T46" fmla="*/ 237 w 377"/>
                  <a:gd name="T47" fmla="*/ 519 h 519"/>
                  <a:gd name="T48" fmla="*/ 251 w 377"/>
                  <a:gd name="T49" fmla="*/ 516 h 519"/>
                  <a:gd name="T50" fmla="*/ 255 w 377"/>
                  <a:gd name="T51" fmla="*/ 512 h 519"/>
                  <a:gd name="T52" fmla="*/ 258 w 377"/>
                  <a:gd name="T53" fmla="*/ 506 h 519"/>
                  <a:gd name="T54" fmla="*/ 267 w 377"/>
                  <a:gd name="T55" fmla="*/ 479 h 519"/>
                  <a:gd name="T56" fmla="*/ 283 w 377"/>
                  <a:gd name="T57" fmla="*/ 455 h 519"/>
                  <a:gd name="T58" fmla="*/ 304 w 377"/>
                  <a:gd name="T59" fmla="*/ 433 h 519"/>
                  <a:gd name="T60" fmla="*/ 330 w 377"/>
                  <a:gd name="T61" fmla="*/ 413 h 519"/>
                  <a:gd name="T62" fmla="*/ 342 w 377"/>
                  <a:gd name="T63" fmla="*/ 402 h 519"/>
                  <a:gd name="T64" fmla="*/ 363 w 377"/>
                  <a:gd name="T65" fmla="*/ 385 h 519"/>
                  <a:gd name="T66" fmla="*/ 374 w 377"/>
                  <a:gd name="T67" fmla="*/ 366 h 519"/>
                  <a:gd name="T68" fmla="*/ 377 w 377"/>
                  <a:gd name="T69" fmla="*/ 344 h 519"/>
                  <a:gd name="T70" fmla="*/ 375 w 377"/>
                  <a:gd name="T71" fmla="*/ 332 h 519"/>
                  <a:gd name="T72" fmla="*/ 364 w 377"/>
                  <a:gd name="T73" fmla="*/ 293 h 519"/>
                  <a:gd name="T74" fmla="*/ 321 w 377"/>
                  <a:gd name="T75" fmla="*/ 190 h 519"/>
                  <a:gd name="T76" fmla="*/ 308 w 377"/>
                  <a:gd name="T77" fmla="*/ 152 h 519"/>
                  <a:gd name="T78" fmla="*/ 299 w 377"/>
                  <a:gd name="T79" fmla="*/ 119 h 519"/>
                  <a:gd name="T80" fmla="*/ 288 w 377"/>
                  <a:gd name="T81" fmla="*/ 67 h 519"/>
                  <a:gd name="T82" fmla="*/ 282 w 377"/>
                  <a:gd name="T83" fmla="*/ 52 h 519"/>
                  <a:gd name="T84" fmla="*/ 279 w 377"/>
                  <a:gd name="T85" fmla="*/ 50 h 519"/>
                  <a:gd name="T86" fmla="*/ 278 w 377"/>
                  <a:gd name="T87" fmla="*/ 52 h 519"/>
                  <a:gd name="T88" fmla="*/ 265 w 377"/>
                  <a:gd name="T89" fmla="*/ 92 h 519"/>
                  <a:gd name="T90" fmla="*/ 256 w 377"/>
                  <a:gd name="T91" fmla="*/ 108 h 519"/>
                  <a:gd name="T92" fmla="*/ 252 w 377"/>
                  <a:gd name="T93" fmla="*/ 111 h 519"/>
                  <a:gd name="T94" fmla="*/ 246 w 377"/>
                  <a:gd name="T95" fmla="*/ 108 h 519"/>
                  <a:gd name="T96" fmla="*/ 240 w 377"/>
                  <a:gd name="T97" fmla="*/ 103 h 519"/>
                  <a:gd name="T98" fmla="*/ 221 w 377"/>
                  <a:gd name="T99" fmla="*/ 92 h 519"/>
                  <a:gd name="T100" fmla="*/ 183 w 377"/>
                  <a:gd name="T101" fmla="*/ 75 h 519"/>
                  <a:gd name="T102" fmla="*/ 160 w 377"/>
                  <a:gd name="T103" fmla="*/ 65 h 519"/>
                  <a:gd name="T104" fmla="*/ 141 w 377"/>
                  <a:gd name="T105" fmla="*/ 52 h 519"/>
                  <a:gd name="T106" fmla="*/ 128 w 377"/>
                  <a:gd name="T107" fmla="*/ 38 h 519"/>
                  <a:gd name="T108" fmla="*/ 115 w 377"/>
                  <a:gd name="T109" fmla="*/ 17 h 519"/>
                  <a:gd name="T110" fmla="*/ 108 w 377"/>
                  <a:gd name="T111" fmla="*/ 10 h 519"/>
                  <a:gd name="T112" fmla="*/ 96 w 377"/>
                  <a:gd name="T113" fmla="*/ 1 h 519"/>
                  <a:gd name="T114" fmla="*/ 91 w 377"/>
                  <a:gd name="T115" fmla="*/ 0 h 5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77" h="519">
                    <a:moveTo>
                      <a:pt x="91" y="0"/>
                    </a:moveTo>
                    <a:lnTo>
                      <a:pt x="91" y="0"/>
                    </a:lnTo>
                    <a:lnTo>
                      <a:pt x="89" y="0"/>
                    </a:lnTo>
                    <a:lnTo>
                      <a:pt x="82" y="1"/>
                    </a:lnTo>
                    <a:lnTo>
                      <a:pt x="72" y="3"/>
                    </a:lnTo>
                    <a:lnTo>
                      <a:pt x="66" y="6"/>
                    </a:lnTo>
                    <a:lnTo>
                      <a:pt x="60" y="9"/>
                    </a:lnTo>
                    <a:lnTo>
                      <a:pt x="54" y="13"/>
                    </a:lnTo>
                    <a:lnTo>
                      <a:pt x="48" y="18"/>
                    </a:lnTo>
                    <a:lnTo>
                      <a:pt x="42" y="26"/>
                    </a:lnTo>
                    <a:lnTo>
                      <a:pt x="36" y="33"/>
                    </a:lnTo>
                    <a:lnTo>
                      <a:pt x="30" y="42"/>
                    </a:lnTo>
                    <a:lnTo>
                      <a:pt x="25" y="53"/>
                    </a:lnTo>
                    <a:lnTo>
                      <a:pt x="19" y="66"/>
                    </a:lnTo>
                    <a:lnTo>
                      <a:pt x="15" y="81"/>
                    </a:lnTo>
                    <a:lnTo>
                      <a:pt x="9" y="108"/>
                    </a:lnTo>
                    <a:lnTo>
                      <a:pt x="4" y="138"/>
                    </a:lnTo>
                    <a:lnTo>
                      <a:pt x="2" y="153"/>
                    </a:lnTo>
                    <a:lnTo>
                      <a:pt x="1" y="168"/>
                    </a:lnTo>
                    <a:lnTo>
                      <a:pt x="0" y="183"/>
                    </a:lnTo>
                    <a:lnTo>
                      <a:pt x="0" y="199"/>
                    </a:lnTo>
                    <a:lnTo>
                      <a:pt x="1" y="214"/>
                    </a:lnTo>
                    <a:lnTo>
                      <a:pt x="3" y="230"/>
                    </a:lnTo>
                    <a:lnTo>
                      <a:pt x="6" y="246"/>
                    </a:lnTo>
                    <a:lnTo>
                      <a:pt x="11" y="262"/>
                    </a:lnTo>
                    <a:lnTo>
                      <a:pt x="16" y="277"/>
                    </a:lnTo>
                    <a:lnTo>
                      <a:pt x="24" y="293"/>
                    </a:lnTo>
                    <a:lnTo>
                      <a:pt x="33" y="309"/>
                    </a:lnTo>
                    <a:lnTo>
                      <a:pt x="44" y="324"/>
                    </a:lnTo>
                    <a:lnTo>
                      <a:pt x="88" y="381"/>
                    </a:lnTo>
                    <a:lnTo>
                      <a:pt x="114" y="419"/>
                    </a:lnTo>
                    <a:lnTo>
                      <a:pt x="128" y="441"/>
                    </a:lnTo>
                    <a:lnTo>
                      <a:pt x="137" y="453"/>
                    </a:lnTo>
                    <a:lnTo>
                      <a:pt x="142" y="461"/>
                    </a:lnTo>
                    <a:lnTo>
                      <a:pt x="148" y="469"/>
                    </a:lnTo>
                    <a:lnTo>
                      <a:pt x="155" y="477"/>
                    </a:lnTo>
                    <a:lnTo>
                      <a:pt x="164" y="484"/>
                    </a:lnTo>
                    <a:lnTo>
                      <a:pt x="173" y="491"/>
                    </a:lnTo>
                    <a:lnTo>
                      <a:pt x="182" y="498"/>
                    </a:lnTo>
                    <a:lnTo>
                      <a:pt x="193" y="504"/>
                    </a:lnTo>
                    <a:lnTo>
                      <a:pt x="202" y="509"/>
                    </a:lnTo>
                    <a:lnTo>
                      <a:pt x="212" y="513"/>
                    </a:lnTo>
                    <a:lnTo>
                      <a:pt x="221" y="516"/>
                    </a:lnTo>
                    <a:lnTo>
                      <a:pt x="230" y="518"/>
                    </a:lnTo>
                    <a:lnTo>
                      <a:pt x="237" y="519"/>
                    </a:lnTo>
                    <a:lnTo>
                      <a:pt x="244" y="518"/>
                    </a:lnTo>
                    <a:lnTo>
                      <a:pt x="251" y="516"/>
                    </a:lnTo>
                    <a:lnTo>
                      <a:pt x="253" y="514"/>
                    </a:lnTo>
                    <a:lnTo>
                      <a:pt x="255" y="512"/>
                    </a:lnTo>
                    <a:lnTo>
                      <a:pt x="258" y="506"/>
                    </a:lnTo>
                    <a:lnTo>
                      <a:pt x="262" y="492"/>
                    </a:lnTo>
                    <a:lnTo>
                      <a:pt x="267" y="479"/>
                    </a:lnTo>
                    <a:lnTo>
                      <a:pt x="274" y="466"/>
                    </a:lnTo>
                    <a:lnTo>
                      <a:pt x="283" y="455"/>
                    </a:lnTo>
                    <a:lnTo>
                      <a:pt x="292" y="444"/>
                    </a:lnTo>
                    <a:lnTo>
                      <a:pt x="304" y="433"/>
                    </a:lnTo>
                    <a:lnTo>
                      <a:pt x="316" y="423"/>
                    </a:lnTo>
                    <a:lnTo>
                      <a:pt x="330" y="413"/>
                    </a:lnTo>
                    <a:lnTo>
                      <a:pt x="342" y="402"/>
                    </a:lnTo>
                    <a:lnTo>
                      <a:pt x="353" y="393"/>
                    </a:lnTo>
                    <a:lnTo>
                      <a:pt x="363" y="385"/>
                    </a:lnTo>
                    <a:lnTo>
                      <a:pt x="369" y="375"/>
                    </a:lnTo>
                    <a:lnTo>
                      <a:pt x="374" y="366"/>
                    </a:lnTo>
                    <a:lnTo>
                      <a:pt x="376" y="356"/>
                    </a:lnTo>
                    <a:lnTo>
                      <a:pt x="377" y="344"/>
                    </a:lnTo>
                    <a:lnTo>
                      <a:pt x="375" y="332"/>
                    </a:lnTo>
                    <a:lnTo>
                      <a:pt x="371" y="316"/>
                    </a:lnTo>
                    <a:lnTo>
                      <a:pt x="364" y="293"/>
                    </a:lnTo>
                    <a:lnTo>
                      <a:pt x="342" y="241"/>
                    </a:lnTo>
                    <a:lnTo>
                      <a:pt x="321" y="190"/>
                    </a:lnTo>
                    <a:lnTo>
                      <a:pt x="313" y="168"/>
                    </a:lnTo>
                    <a:lnTo>
                      <a:pt x="308" y="152"/>
                    </a:lnTo>
                    <a:lnTo>
                      <a:pt x="299" y="119"/>
                    </a:lnTo>
                    <a:lnTo>
                      <a:pt x="291" y="83"/>
                    </a:lnTo>
                    <a:lnTo>
                      <a:pt x="288" y="67"/>
                    </a:lnTo>
                    <a:lnTo>
                      <a:pt x="284" y="56"/>
                    </a:lnTo>
                    <a:lnTo>
                      <a:pt x="282" y="52"/>
                    </a:lnTo>
                    <a:lnTo>
                      <a:pt x="281" y="50"/>
                    </a:lnTo>
                    <a:lnTo>
                      <a:pt x="279" y="50"/>
                    </a:lnTo>
                    <a:lnTo>
                      <a:pt x="278" y="52"/>
                    </a:lnTo>
                    <a:lnTo>
                      <a:pt x="272" y="70"/>
                    </a:lnTo>
                    <a:lnTo>
                      <a:pt x="265" y="92"/>
                    </a:lnTo>
                    <a:lnTo>
                      <a:pt x="261" y="102"/>
                    </a:lnTo>
                    <a:lnTo>
                      <a:pt x="256" y="108"/>
                    </a:lnTo>
                    <a:lnTo>
                      <a:pt x="254" y="110"/>
                    </a:lnTo>
                    <a:lnTo>
                      <a:pt x="252" y="111"/>
                    </a:lnTo>
                    <a:lnTo>
                      <a:pt x="249" y="110"/>
                    </a:lnTo>
                    <a:lnTo>
                      <a:pt x="246" y="108"/>
                    </a:lnTo>
                    <a:lnTo>
                      <a:pt x="240" y="103"/>
                    </a:lnTo>
                    <a:lnTo>
                      <a:pt x="231" y="98"/>
                    </a:lnTo>
                    <a:lnTo>
                      <a:pt x="221" y="92"/>
                    </a:lnTo>
                    <a:lnTo>
                      <a:pt x="209" y="87"/>
                    </a:lnTo>
                    <a:lnTo>
                      <a:pt x="183" y="75"/>
                    </a:lnTo>
                    <a:lnTo>
                      <a:pt x="160" y="65"/>
                    </a:lnTo>
                    <a:lnTo>
                      <a:pt x="150" y="59"/>
                    </a:lnTo>
                    <a:lnTo>
                      <a:pt x="141" y="52"/>
                    </a:lnTo>
                    <a:lnTo>
                      <a:pt x="133" y="45"/>
                    </a:lnTo>
                    <a:lnTo>
                      <a:pt x="128" y="38"/>
                    </a:lnTo>
                    <a:lnTo>
                      <a:pt x="119" y="26"/>
                    </a:lnTo>
                    <a:lnTo>
                      <a:pt x="115" y="17"/>
                    </a:lnTo>
                    <a:lnTo>
                      <a:pt x="108" y="10"/>
                    </a:lnTo>
                    <a:lnTo>
                      <a:pt x="102" y="4"/>
                    </a:lnTo>
                    <a:lnTo>
                      <a:pt x="96" y="1"/>
                    </a:lnTo>
                    <a:lnTo>
                      <a:pt x="93" y="0"/>
                    </a:lnTo>
                    <a:lnTo>
                      <a:pt x="91" y="0"/>
                    </a:lnTo>
                    <a:close/>
                  </a:path>
                </a:pathLst>
              </a:custGeom>
              <a:solidFill>
                <a:srgbClr val="7180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36" name="Freeform 71">
                <a:extLst>
                  <a:ext uri="{FF2B5EF4-FFF2-40B4-BE49-F238E27FC236}">
                    <a16:creationId xmlns:a16="http://schemas.microsoft.com/office/drawing/2014/main" id="{80BFCCD5-ED1F-4B9B-B07E-373446921C39}"/>
                  </a:ext>
                </a:extLst>
              </p:cNvPr>
              <p:cNvSpPr>
                <a:spLocks/>
              </p:cNvSpPr>
              <p:nvPr/>
            </p:nvSpPr>
            <p:spPr bwMode="auto">
              <a:xfrm>
                <a:off x="3605" y="1394"/>
                <a:ext cx="372" cy="513"/>
              </a:xfrm>
              <a:custGeom>
                <a:avLst/>
                <a:gdLst>
                  <a:gd name="T0" fmla="*/ 89 w 372"/>
                  <a:gd name="T1" fmla="*/ 0 h 513"/>
                  <a:gd name="T2" fmla="*/ 81 w 372"/>
                  <a:gd name="T3" fmla="*/ 0 h 513"/>
                  <a:gd name="T4" fmla="*/ 65 w 372"/>
                  <a:gd name="T5" fmla="*/ 5 h 513"/>
                  <a:gd name="T6" fmla="*/ 53 w 372"/>
                  <a:gd name="T7" fmla="*/ 13 h 513"/>
                  <a:gd name="T8" fmla="*/ 40 w 372"/>
                  <a:gd name="T9" fmla="*/ 25 h 513"/>
                  <a:gd name="T10" fmla="*/ 29 w 372"/>
                  <a:gd name="T11" fmla="*/ 42 h 513"/>
                  <a:gd name="T12" fmla="*/ 18 w 372"/>
                  <a:gd name="T13" fmla="*/ 65 h 513"/>
                  <a:gd name="T14" fmla="*/ 15 w 372"/>
                  <a:gd name="T15" fmla="*/ 80 h 513"/>
                  <a:gd name="T16" fmla="*/ 4 w 372"/>
                  <a:gd name="T17" fmla="*/ 137 h 513"/>
                  <a:gd name="T18" fmla="*/ 1 w 372"/>
                  <a:gd name="T19" fmla="*/ 166 h 513"/>
                  <a:gd name="T20" fmla="*/ 0 w 372"/>
                  <a:gd name="T21" fmla="*/ 197 h 513"/>
                  <a:gd name="T22" fmla="*/ 3 w 372"/>
                  <a:gd name="T23" fmla="*/ 228 h 513"/>
                  <a:gd name="T24" fmla="*/ 10 w 372"/>
                  <a:gd name="T25" fmla="*/ 259 h 513"/>
                  <a:gd name="T26" fmla="*/ 24 w 372"/>
                  <a:gd name="T27" fmla="*/ 290 h 513"/>
                  <a:gd name="T28" fmla="*/ 43 w 372"/>
                  <a:gd name="T29" fmla="*/ 320 h 513"/>
                  <a:gd name="T30" fmla="*/ 86 w 372"/>
                  <a:gd name="T31" fmla="*/ 377 h 513"/>
                  <a:gd name="T32" fmla="*/ 127 w 372"/>
                  <a:gd name="T33" fmla="*/ 436 h 513"/>
                  <a:gd name="T34" fmla="*/ 135 w 372"/>
                  <a:gd name="T35" fmla="*/ 448 h 513"/>
                  <a:gd name="T36" fmla="*/ 146 w 372"/>
                  <a:gd name="T37" fmla="*/ 463 h 513"/>
                  <a:gd name="T38" fmla="*/ 162 w 372"/>
                  <a:gd name="T39" fmla="*/ 479 h 513"/>
                  <a:gd name="T40" fmla="*/ 180 w 372"/>
                  <a:gd name="T41" fmla="*/ 492 h 513"/>
                  <a:gd name="T42" fmla="*/ 200 w 372"/>
                  <a:gd name="T43" fmla="*/ 503 h 513"/>
                  <a:gd name="T44" fmla="*/ 218 w 372"/>
                  <a:gd name="T45" fmla="*/ 510 h 513"/>
                  <a:gd name="T46" fmla="*/ 234 w 372"/>
                  <a:gd name="T47" fmla="*/ 513 h 513"/>
                  <a:gd name="T48" fmla="*/ 248 w 372"/>
                  <a:gd name="T49" fmla="*/ 510 h 513"/>
                  <a:gd name="T50" fmla="*/ 254 w 372"/>
                  <a:gd name="T51" fmla="*/ 500 h 513"/>
                  <a:gd name="T52" fmla="*/ 259 w 372"/>
                  <a:gd name="T53" fmla="*/ 487 h 513"/>
                  <a:gd name="T54" fmla="*/ 271 w 372"/>
                  <a:gd name="T55" fmla="*/ 461 h 513"/>
                  <a:gd name="T56" fmla="*/ 289 w 372"/>
                  <a:gd name="T57" fmla="*/ 439 h 513"/>
                  <a:gd name="T58" fmla="*/ 313 w 372"/>
                  <a:gd name="T59" fmla="*/ 419 h 513"/>
                  <a:gd name="T60" fmla="*/ 326 w 372"/>
                  <a:gd name="T61" fmla="*/ 408 h 513"/>
                  <a:gd name="T62" fmla="*/ 349 w 372"/>
                  <a:gd name="T63" fmla="*/ 389 h 513"/>
                  <a:gd name="T64" fmla="*/ 365 w 372"/>
                  <a:gd name="T65" fmla="*/ 372 h 513"/>
                  <a:gd name="T66" fmla="*/ 372 w 372"/>
                  <a:gd name="T67" fmla="*/ 351 h 513"/>
                  <a:gd name="T68" fmla="*/ 371 w 372"/>
                  <a:gd name="T69" fmla="*/ 328 h 513"/>
                  <a:gd name="T70" fmla="*/ 367 w 372"/>
                  <a:gd name="T71" fmla="*/ 312 h 513"/>
                  <a:gd name="T72" fmla="*/ 338 w 372"/>
                  <a:gd name="T73" fmla="*/ 238 h 513"/>
                  <a:gd name="T74" fmla="*/ 310 w 372"/>
                  <a:gd name="T75" fmla="*/ 166 h 513"/>
                  <a:gd name="T76" fmla="*/ 305 w 372"/>
                  <a:gd name="T77" fmla="*/ 150 h 513"/>
                  <a:gd name="T78" fmla="*/ 289 w 372"/>
                  <a:gd name="T79" fmla="*/ 83 h 513"/>
                  <a:gd name="T80" fmla="*/ 282 w 372"/>
                  <a:gd name="T81" fmla="*/ 55 h 513"/>
                  <a:gd name="T82" fmla="*/ 279 w 372"/>
                  <a:gd name="T83" fmla="*/ 50 h 513"/>
                  <a:gd name="T84" fmla="*/ 276 w 372"/>
                  <a:gd name="T85" fmla="*/ 51 h 513"/>
                  <a:gd name="T86" fmla="*/ 270 w 372"/>
                  <a:gd name="T87" fmla="*/ 69 h 513"/>
                  <a:gd name="T88" fmla="*/ 259 w 372"/>
                  <a:gd name="T89" fmla="*/ 101 h 513"/>
                  <a:gd name="T90" fmla="*/ 252 w 372"/>
                  <a:gd name="T91" fmla="*/ 109 h 513"/>
                  <a:gd name="T92" fmla="*/ 248 w 372"/>
                  <a:gd name="T93" fmla="*/ 110 h 513"/>
                  <a:gd name="T94" fmla="*/ 244 w 372"/>
                  <a:gd name="T95" fmla="*/ 108 h 513"/>
                  <a:gd name="T96" fmla="*/ 229 w 372"/>
                  <a:gd name="T97" fmla="*/ 97 h 513"/>
                  <a:gd name="T98" fmla="*/ 207 w 372"/>
                  <a:gd name="T99" fmla="*/ 87 h 513"/>
                  <a:gd name="T100" fmla="*/ 157 w 372"/>
                  <a:gd name="T101" fmla="*/ 64 h 513"/>
                  <a:gd name="T102" fmla="*/ 148 w 372"/>
                  <a:gd name="T103" fmla="*/ 59 h 513"/>
                  <a:gd name="T104" fmla="*/ 131 w 372"/>
                  <a:gd name="T105" fmla="*/ 45 h 513"/>
                  <a:gd name="T106" fmla="*/ 118 w 372"/>
                  <a:gd name="T107" fmla="*/ 26 h 513"/>
                  <a:gd name="T108" fmla="*/ 113 w 372"/>
                  <a:gd name="T109" fmla="*/ 17 h 513"/>
                  <a:gd name="T110" fmla="*/ 100 w 372"/>
                  <a:gd name="T111" fmla="*/ 5 h 513"/>
                  <a:gd name="T112" fmla="*/ 91 w 372"/>
                  <a:gd name="T113" fmla="*/ 0 h 513"/>
                  <a:gd name="T114" fmla="*/ 89 w 372"/>
                  <a:gd name="T115" fmla="*/ 0 h 5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72" h="513">
                    <a:moveTo>
                      <a:pt x="89" y="0"/>
                    </a:moveTo>
                    <a:lnTo>
                      <a:pt x="89" y="0"/>
                    </a:lnTo>
                    <a:lnTo>
                      <a:pt x="87" y="0"/>
                    </a:lnTo>
                    <a:lnTo>
                      <a:pt x="81" y="0"/>
                    </a:lnTo>
                    <a:lnTo>
                      <a:pt x="70" y="3"/>
                    </a:lnTo>
                    <a:lnTo>
                      <a:pt x="65" y="5"/>
                    </a:lnTo>
                    <a:lnTo>
                      <a:pt x="59" y="9"/>
                    </a:lnTo>
                    <a:lnTo>
                      <a:pt x="53" y="13"/>
                    </a:lnTo>
                    <a:lnTo>
                      <a:pt x="47" y="18"/>
                    </a:lnTo>
                    <a:lnTo>
                      <a:pt x="40" y="25"/>
                    </a:lnTo>
                    <a:lnTo>
                      <a:pt x="35" y="33"/>
                    </a:lnTo>
                    <a:lnTo>
                      <a:pt x="29" y="42"/>
                    </a:lnTo>
                    <a:lnTo>
                      <a:pt x="24" y="53"/>
                    </a:lnTo>
                    <a:lnTo>
                      <a:pt x="18" y="65"/>
                    </a:lnTo>
                    <a:lnTo>
                      <a:pt x="15" y="80"/>
                    </a:lnTo>
                    <a:lnTo>
                      <a:pt x="9" y="107"/>
                    </a:lnTo>
                    <a:lnTo>
                      <a:pt x="4" y="137"/>
                    </a:lnTo>
                    <a:lnTo>
                      <a:pt x="2" y="151"/>
                    </a:lnTo>
                    <a:lnTo>
                      <a:pt x="1" y="166"/>
                    </a:lnTo>
                    <a:lnTo>
                      <a:pt x="0" y="181"/>
                    </a:lnTo>
                    <a:lnTo>
                      <a:pt x="0" y="197"/>
                    </a:lnTo>
                    <a:lnTo>
                      <a:pt x="1" y="212"/>
                    </a:lnTo>
                    <a:lnTo>
                      <a:pt x="3" y="228"/>
                    </a:lnTo>
                    <a:lnTo>
                      <a:pt x="6" y="244"/>
                    </a:lnTo>
                    <a:lnTo>
                      <a:pt x="10" y="259"/>
                    </a:lnTo>
                    <a:lnTo>
                      <a:pt x="16" y="274"/>
                    </a:lnTo>
                    <a:lnTo>
                      <a:pt x="24" y="290"/>
                    </a:lnTo>
                    <a:lnTo>
                      <a:pt x="33" y="305"/>
                    </a:lnTo>
                    <a:lnTo>
                      <a:pt x="43" y="320"/>
                    </a:lnTo>
                    <a:lnTo>
                      <a:pt x="86" y="377"/>
                    </a:lnTo>
                    <a:lnTo>
                      <a:pt x="112" y="414"/>
                    </a:lnTo>
                    <a:lnTo>
                      <a:pt x="127" y="436"/>
                    </a:lnTo>
                    <a:lnTo>
                      <a:pt x="135" y="448"/>
                    </a:lnTo>
                    <a:lnTo>
                      <a:pt x="140" y="455"/>
                    </a:lnTo>
                    <a:lnTo>
                      <a:pt x="146" y="463"/>
                    </a:lnTo>
                    <a:lnTo>
                      <a:pt x="153" y="471"/>
                    </a:lnTo>
                    <a:lnTo>
                      <a:pt x="162" y="479"/>
                    </a:lnTo>
                    <a:lnTo>
                      <a:pt x="170" y="486"/>
                    </a:lnTo>
                    <a:lnTo>
                      <a:pt x="180" y="492"/>
                    </a:lnTo>
                    <a:lnTo>
                      <a:pt x="190" y="498"/>
                    </a:lnTo>
                    <a:lnTo>
                      <a:pt x="200" y="503"/>
                    </a:lnTo>
                    <a:lnTo>
                      <a:pt x="209" y="507"/>
                    </a:lnTo>
                    <a:lnTo>
                      <a:pt x="218" y="510"/>
                    </a:lnTo>
                    <a:lnTo>
                      <a:pt x="227" y="512"/>
                    </a:lnTo>
                    <a:lnTo>
                      <a:pt x="234" y="513"/>
                    </a:lnTo>
                    <a:lnTo>
                      <a:pt x="241" y="512"/>
                    </a:lnTo>
                    <a:lnTo>
                      <a:pt x="248" y="510"/>
                    </a:lnTo>
                    <a:lnTo>
                      <a:pt x="252" y="506"/>
                    </a:lnTo>
                    <a:lnTo>
                      <a:pt x="254" y="500"/>
                    </a:lnTo>
                    <a:lnTo>
                      <a:pt x="259" y="487"/>
                    </a:lnTo>
                    <a:lnTo>
                      <a:pt x="264" y="474"/>
                    </a:lnTo>
                    <a:lnTo>
                      <a:pt x="271" y="461"/>
                    </a:lnTo>
                    <a:lnTo>
                      <a:pt x="279" y="450"/>
                    </a:lnTo>
                    <a:lnTo>
                      <a:pt x="289" y="439"/>
                    </a:lnTo>
                    <a:lnTo>
                      <a:pt x="300" y="429"/>
                    </a:lnTo>
                    <a:lnTo>
                      <a:pt x="313" y="419"/>
                    </a:lnTo>
                    <a:lnTo>
                      <a:pt x="326" y="408"/>
                    </a:lnTo>
                    <a:lnTo>
                      <a:pt x="338" y="398"/>
                    </a:lnTo>
                    <a:lnTo>
                      <a:pt x="349" y="389"/>
                    </a:lnTo>
                    <a:lnTo>
                      <a:pt x="357" y="381"/>
                    </a:lnTo>
                    <a:lnTo>
                      <a:pt x="365" y="372"/>
                    </a:lnTo>
                    <a:lnTo>
                      <a:pt x="369" y="362"/>
                    </a:lnTo>
                    <a:lnTo>
                      <a:pt x="372" y="351"/>
                    </a:lnTo>
                    <a:lnTo>
                      <a:pt x="372" y="340"/>
                    </a:lnTo>
                    <a:lnTo>
                      <a:pt x="371" y="328"/>
                    </a:lnTo>
                    <a:lnTo>
                      <a:pt x="367" y="312"/>
                    </a:lnTo>
                    <a:lnTo>
                      <a:pt x="359" y="290"/>
                    </a:lnTo>
                    <a:lnTo>
                      <a:pt x="338" y="238"/>
                    </a:lnTo>
                    <a:lnTo>
                      <a:pt x="318" y="188"/>
                    </a:lnTo>
                    <a:lnTo>
                      <a:pt x="310" y="166"/>
                    </a:lnTo>
                    <a:lnTo>
                      <a:pt x="305" y="150"/>
                    </a:lnTo>
                    <a:lnTo>
                      <a:pt x="297" y="118"/>
                    </a:lnTo>
                    <a:lnTo>
                      <a:pt x="289" y="83"/>
                    </a:lnTo>
                    <a:lnTo>
                      <a:pt x="285" y="66"/>
                    </a:lnTo>
                    <a:lnTo>
                      <a:pt x="282" y="55"/>
                    </a:lnTo>
                    <a:lnTo>
                      <a:pt x="280" y="52"/>
                    </a:lnTo>
                    <a:lnTo>
                      <a:pt x="279" y="50"/>
                    </a:lnTo>
                    <a:lnTo>
                      <a:pt x="277" y="50"/>
                    </a:lnTo>
                    <a:lnTo>
                      <a:pt x="276" y="51"/>
                    </a:lnTo>
                    <a:lnTo>
                      <a:pt x="270" y="69"/>
                    </a:lnTo>
                    <a:lnTo>
                      <a:pt x="263" y="92"/>
                    </a:lnTo>
                    <a:lnTo>
                      <a:pt x="259" y="101"/>
                    </a:lnTo>
                    <a:lnTo>
                      <a:pt x="254" y="108"/>
                    </a:lnTo>
                    <a:lnTo>
                      <a:pt x="252" y="109"/>
                    </a:lnTo>
                    <a:lnTo>
                      <a:pt x="250" y="110"/>
                    </a:lnTo>
                    <a:lnTo>
                      <a:pt x="248" y="110"/>
                    </a:lnTo>
                    <a:lnTo>
                      <a:pt x="244" y="108"/>
                    </a:lnTo>
                    <a:lnTo>
                      <a:pt x="238" y="102"/>
                    </a:lnTo>
                    <a:lnTo>
                      <a:pt x="229" y="97"/>
                    </a:lnTo>
                    <a:lnTo>
                      <a:pt x="219" y="92"/>
                    </a:lnTo>
                    <a:lnTo>
                      <a:pt x="207" y="87"/>
                    </a:lnTo>
                    <a:lnTo>
                      <a:pt x="181" y="76"/>
                    </a:lnTo>
                    <a:lnTo>
                      <a:pt x="157" y="64"/>
                    </a:lnTo>
                    <a:lnTo>
                      <a:pt x="148" y="59"/>
                    </a:lnTo>
                    <a:lnTo>
                      <a:pt x="139" y="52"/>
                    </a:lnTo>
                    <a:lnTo>
                      <a:pt x="131" y="45"/>
                    </a:lnTo>
                    <a:lnTo>
                      <a:pt x="126" y="38"/>
                    </a:lnTo>
                    <a:lnTo>
                      <a:pt x="118" y="26"/>
                    </a:lnTo>
                    <a:lnTo>
                      <a:pt x="113" y="17"/>
                    </a:lnTo>
                    <a:lnTo>
                      <a:pt x="107" y="10"/>
                    </a:lnTo>
                    <a:lnTo>
                      <a:pt x="100" y="5"/>
                    </a:lnTo>
                    <a:lnTo>
                      <a:pt x="94" y="1"/>
                    </a:lnTo>
                    <a:lnTo>
                      <a:pt x="91" y="0"/>
                    </a:lnTo>
                    <a:lnTo>
                      <a:pt x="89" y="0"/>
                    </a:lnTo>
                    <a:close/>
                  </a:path>
                </a:pathLst>
              </a:custGeom>
              <a:solidFill>
                <a:srgbClr val="6577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37" name="Freeform 72">
                <a:extLst>
                  <a:ext uri="{FF2B5EF4-FFF2-40B4-BE49-F238E27FC236}">
                    <a16:creationId xmlns:a16="http://schemas.microsoft.com/office/drawing/2014/main" id="{3E41A92B-8C81-4595-866D-882F5C24726F}"/>
                  </a:ext>
                </a:extLst>
              </p:cNvPr>
              <p:cNvSpPr>
                <a:spLocks/>
              </p:cNvSpPr>
              <p:nvPr/>
            </p:nvSpPr>
            <p:spPr bwMode="auto">
              <a:xfrm>
                <a:off x="3606" y="1395"/>
                <a:ext cx="368" cy="508"/>
              </a:xfrm>
              <a:custGeom>
                <a:avLst/>
                <a:gdLst>
                  <a:gd name="T0" fmla="*/ 89 w 368"/>
                  <a:gd name="T1" fmla="*/ 0 h 508"/>
                  <a:gd name="T2" fmla="*/ 80 w 368"/>
                  <a:gd name="T3" fmla="*/ 1 h 508"/>
                  <a:gd name="T4" fmla="*/ 64 w 368"/>
                  <a:gd name="T5" fmla="*/ 6 h 508"/>
                  <a:gd name="T6" fmla="*/ 52 w 368"/>
                  <a:gd name="T7" fmla="*/ 13 h 508"/>
                  <a:gd name="T8" fmla="*/ 40 w 368"/>
                  <a:gd name="T9" fmla="*/ 26 h 508"/>
                  <a:gd name="T10" fmla="*/ 29 w 368"/>
                  <a:gd name="T11" fmla="*/ 42 h 508"/>
                  <a:gd name="T12" fmla="*/ 18 w 368"/>
                  <a:gd name="T13" fmla="*/ 66 h 508"/>
                  <a:gd name="T14" fmla="*/ 15 w 368"/>
                  <a:gd name="T15" fmla="*/ 81 h 508"/>
                  <a:gd name="T16" fmla="*/ 4 w 368"/>
                  <a:gd name="T17" fmla="*/ 136 h 508"/>
                  <a:gd name="T18" fmla="*/ 0 w 368"/>
                  <a:gd name="T19" fmla="*/ 180 h 508"/>
                  <a:gd name="T20" fmla="*/ 2 w 368"/>
                  <a:gd name="T21" fmla="*/ 211 h 508"/>
                  <a:gd name="T22" fmla="*/ 7 w 368"/>
                  <a:gd name="T23" fmla="*/ 243 h 508"/>
                  <a:gd name="T24" fmla="*/ 17 w 368"/>
                  <a:gd name="T25" fmla="*/ 273 h 508"/>
                  <a:gd name="T26" fmla="*/ 33 w 368"/>
                  <a:gd name="T27" fmla="*/ 303 h 508"/>
                  <a:gd name="T28" fmla="*/ 44 w 368"/>
                  <a:gd name="T29" fmla="*/ 318 h 508"/>
                  <a:gd name="T30" fmla="*/ 112 w 368"/>
                  <a:gd name="T31" fmla="*/ 410 h 508"/>
                  <a:gd name="T32" fmla="*/ 134 w 368"/>
                  <a:gd name="T33" fmla="*/ 444 h 508"/>
                  <a:gd name="T34" fmla="*/ 139 w 368"/>
                  <a:gd name="T35" fmla="*/ 451 h 508"/>
                  <a:gd name="T36" fmla="*/ 152 w 368"/>
                  <a:gd name="T37" fmla="*/ 467 h 508"/>
                  <a:gd name="T38" fmla="*/ 169 w 368"/>
                  <a:gd name="T39" fmla="*/ 481 h 508"/>
                  <a:gd name="T40" fmla="*/ 189 w 368"/>
                  <a:gd name="T41" fmla="*/ 493 h 508"/>
                  <a:gd name="T42" fmla="*/ 207 w 368"/>
                  <a:gd name="T43" fmla="*/ 502 h 508"/>
                  <a:gd name="T44" fmla="*/ 225 w 368"/>
                  <a:gd name="T45" fmla="*/ 508 h 508"/>
                  <a:gd name="T46" fmla="*/ 239 w 368"/>
                  <a:gd name="T47" fmla="*/ 508 h 508"/>
                  <a:gd name="T48" fmla="*/ 250 w 368"/>
                  <a:gd name="T49" fmla="*/ 501 h 508"/>
                  <a:gd name="T50" fmla="*/ 252 w 368"/>
                  <a:gd name="T51" fmla="*/ 496 h 508"/>
                  <a:gd name="T52" fmla="*/ 262 w 368"/>
                  <a:gd name="T53" fmla="*/ 470 h 508"/>
                  <a:gd name="T54" fmla="*/ 277 w 368"/>
                  <a:gd name="T55" fmla="*/ 446 h 508"/>
                  <a:gd name="T56" fmla="*/ 297 w 368"/>
                  <a:gd name="T57" fmla="*/ 425 h 508"/>
                  <a:gd name="T58" fmla="*/ 323 w 368"/>
                  <a:gd name="T59" fmla="*/ 405 h 508"/>
                  <a:gd name="T60" fmla="*/ 335 w 368"/>
                  <a:gd name="T61" fmla="*/ 395 h 508"/>
                  <a:gd name="T62" fmla="*/ 354 w 368"/>
                  <a:gd name="T63" fmla="*/ 378 h 508"/>
                  <a:gd name="T64" fmla="*/ 366 w 368"/>
                  <a:gd name="T65" fmla="*/ 359 h 508"/>
                  <a:gd name="T66" fmla="*/ 368 w 368"/>
                  <a:gd name="T67" fmla="*/ 338 h 508"/>
                  <a:gd name="T68" fmla="*/ 367 w 368"/>
                  <a:gd name="T69" fmla="*/ 326 h 508"/>
                  <a:gd name="T70" fmla="*/ 355 w 368"/>
                  <a:gd name="T71" fmla="*/ 288 h 508"/>
                  <a:gd name="T72" fmla="*/ 316 w 368"/>
                  <a:gd name="T73" fmla="*/ 187 h 508"/>
                  <a:gd name="T74" fmla="*/ 303 w 368"/>
                  <a:gd name="T75" fmla="*/ 150 h 508"/>
                  <a:gd name="T76" fmla="*/ 299 w 368"/>
                  <a:gd name="T77" fmla="*/ 136 h 508"/>
                  <a:gd name="T78" fmla="*/ 288 w 368"/>
                  <a:gd name="T79" fmla="*/ 83 h 508"/>
                  <a:gd name="T80" fmla="*/ 281 w 368"/>
                  <a:gd name="T81" fmla="*/ 55 h 508"/>
                  <a:gd name="T82" fmla="*/ 278 w 368"/>
                  <a:gd name="T83" fmla="*/ 50 h 508"/>
                  <a:gd name="T84" fmla="*/ 275 w 368"/>
                  <a:gd name="T85" fmla="*/ 52 h 508"/>
                  <a:gd name="T86" fmla="*/ 269 w 368"/>
                  <a:gd name="T87" fmla="*/ 69 h 508"/>
                  <a:gd name="T88" fmla="*/ 258 w 368"/>
                  <a:gd name="T89" fmla="*/ 101 h 508"/>
                  <a:gd name="T90" fmla="*/ 251 w 368"/>
                  <a:gd name="T91" fmla="*/ 110 h 508"/>
                  <a:gd name="T92" fmla="*/ 247 w 368"/>
                  <a:gd name="T93" fmla="*/ 110 h 508"/>
                  <a:gd name="T94" fmla="*/ 243 w 368"/>
                  <a:gd name="T95" fmla="*/ 108 h 508"/>
                  <a:gd name="T96" fmla="*/ 228 w 368"/>
                  <a:gd name="T97" fmla="*/ 98 h 508"/>
                  <a:gd name="T98" fmla="*/ 206 w 368"/>
                  <a:gd name="T99" fmla="*/ 87 h 508"/>
                  <a:gd name="T100" fmla="*/ 156 w 368"/>
                  <a:gd name="T101" fmla="*/ 65 h 508"/>
                  <a:gd name="T102" fmla="*/ 147 w 368"/>
                  <a:gd name="T103" fmla="*/ 59 h 508"/>
                  <a:gd name="T104" fmla="*/ 130 w 368"/>
                  <a:gd name="T105" fmla="*/ 46 h 508"/>
                  <a:gd name="T106" fmla="*/ 117 w 368"/>
                  <a:gd name="T107" fmla="*/ 27 h 508"/>
                  <a:gd name="T108" fmla="*/ 112 w 368"/>
                  <a:gd name="T109" fmla="*/ 19 h 508"/>
                  <a:gd name="T110" fmla="*/ 99 w 368"/>
                  <a:gd name="T111" fmla="*/ 6 h 508"/>
                  <a:gd name="T112" fmla="*/ 91 w 368"/>
                  <a:gd name="T113" fmla="*/ 1 h 508"/>
                  <a:gd name="T114" fmla="*/ 89 w 368"/>
                  <a:gd name="T115" fmla="*/ 0 h 50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68" h="508">
                    <a:moveTo>
                      <a:pt x="89" y="0"/>
                    </a:moveTo>
                    <a:lnTo>
                      <a:pt x="89" y="0"/>
                    </a:lnTo>
                    <a:lnTo>
                      <a:pt x="86" y="1"/>
                    </a:lnTo>
                    <a:lnTo>
                      <a:pt x="80" y="1"/>
                    </a:lnTo>
                    <a:lnTo>
                      <a:pt x="70" y="4"/>
                    </a:lnTo>
                    <a:lnTo>
                      <a:pt x="64" y="6"/>
                    </a:lnTo>
                    <a:lnTo>
                      <a:pt x="58" y="9"/>
                    </a:lnTo>
                    <a:lnTo>
                      <a:pt x="52" y="13"/>
                    </a:lnTo>
                    <a:lnTo>
                      <a:pt x="46" y="19"/>
                    </a:lnTo>
                    <a:lnTo>
                      <a:pt x="40" y="26"/>
                    </a:lnTo>
                    <a:lnTo>
                      <a:pt x="34" y="33"/>
                    </a:lnTo>
                    <a:lnTo>
                      <a:pt x="29" y="42"/>
                    </a:lnTo>
                    <a:lnTo>
                      <a:pt x="24" y="53"/>
                    </a:lnTo>
                    <a:lnTo>
                      <a:pt x="18" y="66"/>
                    </a:lnTo>
                    <a:lnTo>
                      <a:pt x="15" y="81"/>
                    </a:lnTo>
                    <a:lnTo>
                      <a:pt x="9" y="107"/>
                    </a:lnTo>
                    <a:lnTo>
                      <a:pt x="4" y="136"/>
                    </a:lnTo>
                    <a:lnTo>
                      <a:pt x="1" y="165"/>
                    </a:lnTo>
                    <a:lnTo>
                      <a:pt x="0" y="180"/>
                    </a:lnTo>
                    <a:lnTo>
                      <a:pt x="1" y="196"/>
                    </a:lnTo>
                    <a:lnTo>
                      <a:pt x="2" y="211"/>
                    </a:lnTo>
                    <a:lnTo>
                      <a:pt x="4" y="226"/>
                    </a:lnTo>
                    <a:lnTo>
                      <a:pt x="7" y="243"/>
                    </a:lnTo>
                    <a:lnTo>
                      <a:pt x="11" y="258"/>
                    </a:lnTo>
                    <a:lnTo>
                      <a:pt x="17" y="273"/>
                    </a:lnTo>
                    <a:lnTo>
                      <a:pt x="25" y="287"/>
                    </a:lnTo>
                    <a:lnTo>
                      <a:pt x="33" y="303"/>
                    </a:lnTo>
                    <a:lnTo>
                      <a:pt x="44" y="318"/>
                    </a:lnTo>
                    <a:lnTo>
                      <a:pt x="86" y="374"/>
                    </a:lnTo>
                    <a:lnTo>
                      <a:pt x="112" y="410"/>
                    </a:lnTo>
                    <a:lnTo>
                      <a:pt x="126" y="432"/>
                    </a:lnTo>
                    <a:lnTo>
                      <a:pt x="134" y="444"/>
                    </a:lnTo>
                    <a:lnTo>
                      <a:pt x="139" y="451"/>
                    </a:lnTo>
                    <a:lnTo>
                      <a:pt x="145" y="459"/>
                    </a:lnTo>
                    <a:lnTo>
                      <a:pt x="152" y="467"/>
                    </a:lnTo>
                    <a:lnTo>
                      <a:pt x="160" y="474"/>
                    </a:lnTo>
                    <a:lnTo>
                      <a:pt x="169" y="481"/>
                    </a:lnTo>
                    <a:lnTo>
                      <a:pt x="178" y="487"/>
                    </a:lnTo>
                    <a:lnTo>
                      <a:pt x="189" y="493"/>
                    </a:lnTo>
                    <a:lnTo>
                      <a:pt x="198" y="498"/>
                    </a:lnTo>
                    <a:lnTo>
                      <a:pt x="207" y="502"/>
                    </a:lnTo>
                    <a:lnTo>
                      <a:pt x="216" y="506"/>
                    </a:lnTo>
                    <a:lnTo>
                      <a:pt x="225" y="508"/>
                    </a:lnTo>
                    <a:lnTo>
                      <a:pt x="232" y="508"/>
                    </a:lnTo>
                    <a:lnTo>
                      <a:pt x="239" y="508"/>
                    </a:lnTo>
                    <a:lnTo>
                      <a:pt x="245" y="505"/>
                    </a:lnTo>
                    <a:lnTo>
                      <a:pt x="250" y="501"/>
                    </a:lnTo>
                    <a:lnTo>
                      <a:pt x="252" y="496"/>
                    </a:lnTo>
                    <a:lnTo>
                      <a:pt x="256" y="482"/>
                    </a:lnTo>
                    <a:lnTo>
                      <a:pt x="262" y="470"/>
                    </a:lnTo>
                    <a:lnTo>
                      <a:pt x="269" y="457"/>
                    </a:lnTo>
                    <a:lnTo>
                      <a:pt x="277" y="446"/>
                    </a:lnTo>
                    <a:lnTo>
                      <a:pt x="286" y="435"/>
                    </a:lnTo>
                    <a:lnTo>
                      <a:pt x="297" y="425"/>
                    </a:lnTo>
                    <a:lnTo>
                      <a:pt x="310" y="415"/>
                    </a:lnTo>
                    <a:lnTo>
                      <a:pt x="323" y="405"/>
                    </a:lnTo>
                    <a:lnTo>
                      <a:pt x="335" y="395"/>
                    </a:lnTo>
                    <a:lnTo>
                      <a:pt x="346" y="387"/>
                    </a:lnTo>
                    <a:lnTo>
                      <a:pt x="354" y="378"/>
                    </a:lnTo>
                    <a:lnTo>
                      <a:pt x="361" y="369"/>
                    </a:lnTo>
                    <a:lnTo>
                      <a:pt x="366" y="359"/>
                    </a:lnTo>
                    <a:lnTo>
                      <a:pt x="368" y="348"/>
                    </a:lnTo>
                    <a:lnTo>
                      <a:pt x="368" y="338"/>
                    </a:lnTo>
                    <a:lnTo>
                      <a:pt x="367" y="326"/>
                    </a:lnTo>
                    <a:lnTo>
                      <a:pt x="363" y="310"/>
                    </a:lnTo>
                    <a:lnTo>
                      <a:pt x="355" y="288"/>
                    </a:lnTo>
                    <a:lnTo>
                      <a:pt x="336" y="237"/>
                    </a:lnTo>
                    <a:lnTo>
                      <a:pt x="316" y="187"/>
                    </a:lnTo>
                    <a:lnTo>
                      <a:pt x="308" y="165"/>
                    </a:lnTo>
                    <a:lnTo>
                      <a:pt x="303" y="150"/>
                    </a:lnTo>
                    <a:lnTo>
                      <a:pt x="299" y="136"/>
                    </a:lnTo>
                    <a:lnTo>
                      <a:pt x="295" y="118"/>
                    </a:lnTo>
                    <a:lnTo>
                      <a:pt x="288" y="83"/>
                    </a:lnTo>
                    <a:lnTo>
                      <a:pt x="284" y="66"/>
                    </a:lnTo>
                    <a:lnTo>
                      <a:pt x="281" y="55"/>
                    </a:lnTo>
                    <a:lnTo>
                      <a:pt x="279" y="52"/>
                    </a:lnTo>
                    <a:lnTo>
                      <a:pt x="278" y="50"/>
                    </a:lnTo>
                    <a:lnTo>
                      <a:pt x="276" y="50"/>
                    </a:lnTo>
                    <a:lnTo>
                      <a:pt x="275" y="52"/>
                    </a:lnTo>
                    <a:lnTo>
                      <a:pt x="269" y="69"/>
                    </a:lnTo>
                    <a:lnTo>
                      <a:pt x="262" y="92"/>
                    </a:lnTo>
                    <a:lnTo>
                      <a:pt x="258" y="101"/>
                    </a:lnTo>
                    <a:lnTo>
                      <a:pt x="254" y="108"/>
                    </a:lnTo>
                    <a:lnTo>
                      <a:pt x="251" y="110"/>
                    </a:lnTo>
                    <a:lnTo>
                      <a:pt x="249" y="111"/>
                    </a:lnTo>
                    <a:lnTo>
                      <a:pt x="247" y="110"/>
                    </a:lnTo>
                    <a:lnTo>
                      <a:pt x="243" y="108"/>
                    </a:lnTo>
                    <a:lnTo>
                      <a:pt x="237" y="103"/>
                    </a:lnTo>
                    <a:lnTo>
                      <a:pt x="228" y="98"/>
                    </a:lnTo>
                    <a:lnTo>
                      <a:pt x="218" y="93"/>
                    </a:lnTo>
                    <a:lnTo>
                      <a:pt x="206" y="87"/>
                    </a:lnTo>
                    <a:lnTo>
                      <a:pt x="180" y="77"/>
                    </a:lnTo>
                    <a:lnTo>
                      <a:pt x="156" y="65"/>
                    </a:lnTo>
                    <a:lnTo>
                      <a:pt x="147" y="59"/>
                    </a:lnTo>
                    <a:lnTo>
                      <a:pt x="138" y="53"/>
                    </a:lnTo>
                    <a:lnTo>
                      <a:pt x="130" y="46"/>
                    </a:lnTo>
                    <a:lnTo>
                      <a:pt x="125" y="39"/>
                    </a:lnTo>
                    <a:lnTo>
                      <a:pt x="117" y="27"/>
                    </a:lnTo>
                    <a:lnTo>
                      <a:pt x="112" y="19"/>
                    </a:lnTo>
                    <a:lnTo>
                      <a:pt x="106" y="12"/>
                    </a:lnTo>
                    <a:lnTo>
                      <a:pt x="99" y="6"/>
                    </a:lnTo>
                    <a:lnTo>
                      <a:pt x="93" y="2"/>
                    </a:lnTo>
                    <a:lnTo>
                      <a:pt x="91" y="1"/>
                    </a:lnTo>
                    <a:lnTo>
                      <a:pt x="89" y="0"/>
                    </a:lnTo>
                    <a:close/>
                  </a:path>
                </a:pathLst>
              </a:custGeom>
              <a:solidFill>
                <a:srgbClr val="596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38" name="Freeform 73">
                <a:extLst>
                  <a:ext uri="{FF2B5EF4-FFF2-40B4-BE49-F238E27FC236}">
                    <a16:creationId xmlns:a16="http://schemas.microsoft.com/office/drawing/2014/main" id="{A5A7F033-5556-4F2E-902F-CFCA82D38D26}"/>
                  </a:ext>
                </a:extLst>
              </p:cNvPr>
              <p:cNvSpPr>
                <a:spLocks/>
              </p:cNvSpPr>
              <p:nvPr/>
            </p:nvSpPr>
            <p:spPr bwMode="auto">
              <a:xfrm>
                <a:off x="3608" y="1397"/>
                <a:ext cx="364" cy="503"/>
              </a:xfrm>
              <a:custGeom>
                <a:avLst/>
                <a:gdLst>
                  <a:gd name="T0" fmla="*/ 87 w 364"/>
                  <a:gd name="T1" fmla="*/ 0 h 503"/>
                  <a:gd name="T2" fmla="*/ 78 w 364"/>
                  <a:gd name="T3" fmla="*/ 1 h 503"/>
                  <a:gd name="T4" fmla="*/ 63 w 364"/>
                  <a:gd name="T5" fmla="*/ 6 h 503"/>
                  <a:gd name="T6" fmla="*/ 51 w 364"/>
                  <a:gd name="T7" fmla="*/ 13 h 503"/>
                  <a:gd name="T8" fmla="*/ 39 w 364"/>
                  <a:gd name="T9" fmla="*/ 25 h 503"/>
                  <a:gd name="T10" fmla="*/ 28 w 364"/>
                  <a:gd name="T11" fmla="*/ 42 h 503"/>
                  <a:gd name="T12" fmla="*/ 19 w 364"/>
                  <a:gd name="T13" fmla="*/ 65 h 503"/>
                  <a:gd name="T14" fmla="*/ 14 w 364"/>
                  <a:gd name="T15" fmla="*/ 80 h 503"/>
                  <a:gd name="T16" fmla="*/ 4 w 364"/>
                  <a:gd name="T17" fmla="*/ 135 h 503"/>
                  <a:gd name="T18" fmla="*/ 0 w 364"/>
                  <a:gd name="T19" fmla="*/ 179 h 503"/>
                  <a:gd name="T20" fmla="*/ 1 w 364"/>
                  <a:gd name="T21" fmla="*/ 209 h 503"/>
                  <a:gd name="T22" fmla="*/ 6 w 364"/>
                  <a:gd name="T23" fmla="*/ 240 h 503"/>
                  <a:gd name="T24" fmla="*/ 16 w 364"/>
                  <a:gd name="T25" fmla="*/ 270 h 503"/>
                  <a:gd name="T26" fmla="*/ 33 w 364"/>
                  <a:gd name="T27" fmla="*/ 300 h 503"/>
                  <a:gd name="T28" fmla="*/ 43 w 364"/>
                  <a:gd name="T29" fmla="*/ 314 h 503"/>
                  <a:gd name="T30" fmla="*/ 110 w 364"/>
                  <a:gd name="T31" fmla="*/ 405 h 503"/>
                  <a:gd name="T32" fmla="*/ 132 w 364"/>
                  <a:gd name="T33" fmla="*/ 439 h 503"/>
                  <a:gd name="T34" fmla="*/ 137 w 364"/>
                  <a:gd name="T35" fmla="*/ 446 h 503"/>
                  <a:gd name="T36" fmla="*/ 150 w 364"/>
                  <a:gd name="T37" fmla="*/ 461 h 503"/>
                  <a:gd name="T38" fmla="*/ 167 w 364"/>
                  <a:gd name="T39" fmla="*/ 476 h 503"/>
                  <a:gd name="T40" fmla="*/ 185 w 364"/>
                  <a:gd name="T41" fmla="*/ 488 h 503"/>
                  <a:gd name="T42" fmla="*/ 205 w 364"/>
                  <a:gd name="T43" fmla="*/ 497 h 503"/>
                  <a:gd name="T44" fmla="*/ 222 w 364"/>
                  <a:gd name="T45" fmla="*/ 502 h 503"/>
                  <a:gd name="T46" fmla="*/ 236 w 364"/>
                  <a:gd name="T47" fmla="*/ 502 h 503"/>
                  <a:gd name="T48" fmla="*/ 246 w 364"/>
                  <a:gd name="T49" fmla="*/ 496 h 503"/>
                  <a:gd name="T50" fmla="*/ 249 w 364"/>
                  <a:gd name="T51" fmla="*/ 490 h 503"/>
                  <a:gd name="T52" fmla="*/ 258 w 364"/>
                  <a:gd name="T53" fmla="*/ 465 h 503"/>
                  <a:gd name="T54" fmla="*/ 273 w 364"/>
                  <a:gd name="T55" fmla="*/ 441 h 503"/>
                  <a:gd name="T56" fmla="*/ 293 w 364"/>
                  <a:gd name="T57" fmla="*/ 421 h 503"/>
                  <a:gd name="T58" fmla="*/ 319 w 364"/>
                  <a:gd name="T59" fmla="*/ 401 h 503"/>
                  <a:gd name="T60" fmla="*/ 331 w 364"/>
                  <a:gd name="T61" fmla="*/ 391 h 503"/>
                  <a:gd name="T62" fmla="*/ 350 w 364"/>
                  <a:gd name="T63" fmla="*/ 374 h 503"/>
                  <a:gd name="T64" fmla="*/ 361 w 364"/>
                  <a:gd name="T65" fmla="*/ 356 h 503"/>
                  <a:gd name="T66" fmla="*/ 364 w 364"/>
                  <a:gd name="T67" fmla="*/ 334 h 503"/>
                  <a:gd name="T68" fmla="*/ 362 w 364"/>
                  <a:gd name="T69" fmla="*/ 322 h 503"/>
                  <a:gd name="T70" fmla="*/ 350 w 364"/>
                  <a:gd name="T71" fmla="*/ 285 h 503"/>
                  <a:gd name="T72" fmla="*/ 313 w 364"/>
                  <a:gd name="T73" fmla="*/ 185 h 503"/>
                  <a:gd name="T74" fmla="*/ 300 w 364"/>
                  <a:gd name="T75" fmla="*/ 148 h 503"/>
                  <a:gd name="T76" fmla="*/ 296 w 364"/>
                  <a:gd name="T77" fmla="*/ 134 h 503"/>
                  <a:gd name="T78" fmla="*/ 285 w 364"/>
                  <a:gd name="T79" fmla="*/ 82 h 503"/>
                  <a:gd name="T80" fmla="*/ 279 w 364"/>
                  <a:gd name="T81" fmla="*/ 55 h 503"/>
                  <a:gd name="T82" fmla="*/ 276 w 364"/>
                  <a:gd name="T83" fmla="*/ 49 h 503"/>
                  <a:gd name="T84" fmla="*/ 273 w 364"/>
                  <a:gd name="T85" fmla="*/ 51 h 503"/>
                  <a:gd name="T86" fmla="*/ 267 w 364"/>
                  <a:gd name="T87" fmla="*/ 68 h 503"/>
                  <a:gd name="T88" fmla="*/ 256 w 364"/>
                  <a:gd name="T89" fmla="*/ 101 h 503"/>
                  <a:gd name="T90" fmla="*/ 250 w 364"/>
                  <a:gd name="T91" fmla="*/ 109 h 503"/>
                  <a:gd name="T92" fmla="*/ 245 w 364"/>
                  <a:gd name="T93" fmla="*/ 110 h 503"/>
                  <a:gd name="T94" fmla="*/ 243 w 364"/>
                  <a:gd name="T95" fmla="*/ 108 h 503"/>
                  <a:gd name="T96" fmla="*/ 227 w 364"/>
                  <a:gd name="T97" fmla="*/ 97 h 503"/>
                  <a:gd name="T98" fmla="*/ 204 w 364"/>
                  <a:gd name="T99" fmla="*/ 87 h 503"/>
                  <a:gd name="T100" fmla="*/ 154 w 364"/>
                  <a:gd name="T101" fmla="*/ 65 h 503"/>
                  <a:gd name="T102" fmla="*/ 145 w 364"/>
                  <a:gd name="T103" fmla="*/ 59 h 503"/>
                  <a:gd name="T104" fmla="*/ 129 w 364"/>
                  <a:gd name="T105" fmla="*/ 46 h 503"/>
                  <a:gd name="T106" fmla="*/ 115 w 364"/>
                  <a:gd name="T107" fmla="*/ 27 h 503"/>
                  <a:gd name="T108" fmla="*/ 110 w 364"/>
                  <a:gd name="T109" fmla="*/ 20 h 503"/>
                  <a:gd name="T110" fmla="*/ 97 w 364"/>
                  <a:gd name="T111" fmla="*/ 6 h 503"/>
                  <a:gd name="T112" fmla="*/ 89 w 364"/>
                  <a:gd name="T113" fmla="*/ 1 h 503"/>
                  <a:gd name="T114" fmla="*/ 87 w 364"/>
                  <a:gd name="T115" fmla="*/ 0 h 5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64" h="503">
                    <a:moveTo>
                      <a:pt x="87" y="0"/>
                    </a:moveTo>
                    <a:lnTo>
                      <a:pt x="87" y="0"/>
                    </a:lnTo>
                    <a:lnTo>
                      <a:pt x="85" y="0"/>
                    </a:lnTo>
                    <a:lnTo>
                      <a:pt x="78" y="1"/>
                    </a:lnTo>
                    <a:lnTo>
                      <a:pt x="68" y="4"/>
                    </a:lnTo>
                    <a:lnTo>
                      <a:pt x="63" y="6"/>
                    </a:lnTo>
                    <a:lnTo>
                      <a:pt x="57" y="9"/>
                    </a:lnTo>
                    <a:lnTo>
                      <a:pt x="51" y="13"/>
                    </a:lnTo>
                    <a:lnTo>
                      <a:pt x="45" y="19"/>
                    </a:lnTo>
                    <a:lnTo>
                      <a:pt x="39" y="25"/>
                    </a:lnTo>
                    <a:lnTo>
                      <a:pt x="33" y="33"/>
                    </a:lnTo>
                    <a:lnTo>
                      <a:pt x="28" y="42"/>
                    </a:lnTo>
                    <a:lnTo>
                      <a:pt x="23" y="53"/>
                    </a:lnTo>
                    <a:lnTo>
                      <a:pt x="19" y="65"/>
                    </a:lnTo>
                    <a:lnTo>
                      <a:pt x="14" y="80"/>
                    </a:lnTo>
                    <a:lnTo>
                      <a:pt x="8" y="107"/>
                    </a:lnTo>
                    <a:lnTo>
                      <a:pt x="4" y="135"/>
                    </a:lnTo>
                    <a:lnTo>
                      <a:pt x="1" y="164"/>
                    </a:lnTo>
                    <a:lnTo>
                      <a:pt x="0" y="179"/>
                    </a:lnTo>
                    <a:lnTo>
                      <a:pt x="0" y="194"/>
                    </a:lnTo>
                    <a:lnTo>
                      <a:pt x="1" y="209"/>
                    </a:lnTo>
                    <a:lnTo>
                      <a:pt x="3" y="224"/>
                    </a:lnTo>
                    <a:lnTo>
                      <a:pt x="6" y="240"/>
                    </a:lnTo>
                    <a:lnTo>
                      <a:pt x="11" y="255"/>
                    </a:lnTo>
                    <a:lnTo>
                      <a:pt x="16" y="270"/>
                    </a:lnTo>
                    <a:lnTo>
                      <a:pt x="24" y="284"/>
                    </a:lnTo>
                    <a:lnTo>
                      <a:pt x="33" y="300"/>
                    </a:lnTo>
                    <a:lnTo>
                      <a:pt x="43" y="314"/>
                    </a:lnTo>
                    <a:lnTo>
                      <a:pt x="85" y="369"/>
                    </a:lnTo>
                    <a:lnTo>
                      <a:pt x="110" y="405"/>
                    </a:lnTo>
                    <a:lnTo>
                      <a:pt x="124" y="427"/>
                    </a:lnTo>
                    <a:lnTo>
                      <a:pt x="132" y="439"/>
                    </a:lnTo>
                    <a:lnTo>
                      <a:pt x="137" y="446"/>
                    </a:lnTo>
                    <a:lnTo>
                      <a:pt x="143" y="453"/>
                    </a:lnTo>
                    <a:lnTo>
                      <a:pt x="150" y="461"/>
                    </a:lnTo>
                    <a:lnTo>
                      <a:pt x="158" y="469"/>
                    </a:lnTo>
                    <a:lnTo>
                      <a:pt x="167" y="476"/>
                    </a:lnTo>
                    <a:lnTo>
                      <a:pt x="176" y="482"/>
                    </a:lnTo>
                    <a:lnTo>
                      <a:pt x="185" y="488"/>
                    </a:lnTo>
                    <a:lnTo>
                      <a:pt x="195" y="493"/>
                    </a:lnTo>
                    <a:lnTo>
                      <a:pt x="205" y="497"/>
                    </a:lnTo>
                    <a:lnTo>
                      <a:pt x="213" y="500"/>
                    </a:lnTo>
                    <a:lnTo>
                      <a:pt x="222" y="502"/>
                    </a:lnTo>
                    <a:lnTo>
                      <a:pt x="229" y="503"/>
                    </a:lnTo>
                    <a:lnTo>
                      <a:pt x="236" y="502"/>
                    </a:lnTo>
                    <a:lnTo>
                      <a:pt x="241" y="500"/>
                    </a:lnTo>
                    <a:lnTo>
                      <a:pt x="246" y="496"/>
                    </a:lnTo>
                    <a:lnTo>
                      <a:pt x="249" y="490"/>
                    </a:lnTo>
                    <a:lnTo>
                      <a:pt x="253" y="477"/>
                    </a:lnTo>
                    <a:lnTo>
                      <a:pt x="258" y="465"/>
                    </a:lnTo>
                    <a:lnTo>
                      <a:pt x="265" y="452"/>
                    </a:lnTo>
                    <a:lnTo>
                      <a:pt x="273" y="441"/>
                    </a:lnTo>
                    <a:lnTo>
                      <a:pt x="283" y="431"/>
                    </a:lnTo>
                    <a:lnTo>
                      <a:pt x="293" y="421"/>
                    </a:lnTo>
                    <a:lnTo>
                      <a:pt x="306" y="411"/>
                    </a:lnTo>
                    <a:lnTo>
                      <a:pt x="319" y="401"/>
                    </a:lnTo>
                    <a:lnTo>
                      <a:pt x="331" y="391"/>
                    </a:lnTo>
                    <a:lnTo>
                      <a:pt x="342" y="383"/>
                    </a:lnTo>
                    <a:lnTo>
                      <a:pt x="350" y="374"/>
                    </a:lnTo>
                    <a:lnTo>
                      <a:pt x="357" y="365"/>
                    </a:lnTo>
                    <a:lnTo>
                      <a:pt x="361" y="356"/>
                    </a:lnTo>
                    <a:lnTo>
                      <a:pt x="363" y="345"/>
                    </a:lnTo>
                    <a:lnTo>
                      <a:pt x="364" y="334"/>
                    </a:lnTo>
                    <a:lnTo>
                      <a:pt x="362" y="322"/>
                    </a:lnTo>
                    <a:lnTo>
                      <a:pt x="358" y="307"/>
                    </a:lnTo>
                    <a:lnTo>
                      <a:pt x="350" y="285"/>
                    </a:lnTo>
                    <a:lnTo>
                      <a:pt x="332" y="234"/>
                    </a:lnTo>
                    <a:lnTo>
                      <a:pt x="313" y="185"/>
                    </a:lnTo>
                    <a:lnTo>
                      <a:pt x="305" y="163"/>
                    </a:lnTo>
                    <a:lnTo>
                      <a:pt x="300" y="148"/>
                    </a:lnTo>
                    <a:lnTo>
                      <a:pt x="296" y="134"/>
                    </a:lnTo>
                    <a:lnTo>
                      <a:pt x="292" y="116"/>
                    </a:lnTo>
                    <a:lnTo>
                      <a:pt x="285" y="82"/>
                    </a:lnTo>
                    <a:lnTo>
                      <a:pt x="282" y="66"/>
                    </a:lnTo>
                    <a:lnTo>
                      <a:pt x="279" y="55"/>
                    </a:lnTo>
                    <a:lnTo>
                      <a:pt x="277" y="51"/>
                    </a:lnTo>
                    <a:lnTo>
                      <a:pt x="276" y="49"/>
                    </a:lnTo>
                    <a:lnTo>
                      <a:pt x="274" y="49"/>
                    </a:lnTo>
                    <a:lnTo>
                      <a:pt x="273" y="51"/>
                    </a:lnTo>
                    <a:lnTo>
                      <a:pt x="267" y="68"/>
                    </a:lnTo>
                    <a:lnTo>
                      <a:pt x="260" y="91"/>
                    </a:lnTo>
                    <a:lnTo>
                      <a:pt x="256" y="101"/>
                    </a:lnTo>
                    <a:lnTo>
                      <a:pt x="252" y="107"/>
                    </a:lnTo>
                    <a:lnTo>
                      <a:pt x="250" y="109"/>
                    </a:lnTo>
                    <a:lnTo>
                      <a:pt x="247" y="110"/>
                    </a:lnTo>
                    <a:lnTo>
                      <a:pt x="245" y="110"/>
                    </a:lnTo>
                    <a:lnTo>
                      <a:pt x="243" y="108"/>
                    </a:lnTo>
                    <a:lnTo>
                      <a:pt x="235" y="103"/>
                    </a:lnTo>
                    <a:lnTo>
                      <a:pt x="227" y="97"/>
                    </a:lnTo>
                    <a:lnTo>
                      <a:pt x="216" y="92"/>
                    </a:lnTo>
                    <a:lnTo>
                      <a:pt x="204" y="87"/>
                    </a:lnTo>
                    <a:lnTo>
                      <a:pt x="178" y="76"/>
                    </a:lnTo>
                    <a:lnTo>
                      <a:pt x="154" y="65"/>
                    </a:lnTo>
                    <a:lnTo>
                      <a:pt x="145" y="59"/>
                    </a:lnTo>
                    <a:lnTo>
                      <a:pt x="136" y="53"/>
                    </a:lnTo>
                    <a:lnTo>
                      <a:pt x="129" y="46"/>
                    </a:lnTo>
                    <a:lnTo>
                      <a:pt x="123" y="39"/>
                    </a:lnTo>
                    <a:lnTo>
                      <a:pt x="115" y="27"/>
                    </a:lnTo>
                    <a:lnTo>
                      <a:pt x="110" y="20"/>
                    </a:lnTo>
                    <a:lnTo>
                      <a:pt x="104" y="12"/>
                    </a:lnTo>
                    <a:lnTo>
                      <a:pt x="97" y="6"/>
                    </a:lnTo>
                    <a:lnTo>
                      <a:pt x="91" y="2"/>
                    </a:lnTo>
                    <a:lnTo>
                      <a:pt x="89" y="1"/>
                    </a:lnTo>
                    <a:lnTo>
                      <a:pt x="87" y="0"/>
                    </a:lnTo>
                    <a:close/>
                  </a:path>
                </a:pathLst>
              </a:custGeom>
              <a:solidFill>
                <a:srgbClr val="4D64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39" name="Freeform 74">
                <a:extLst>
                  <a:ext uri="{FF2B5EF4-FFF2-40B4-BE49-F238E27FC236}">
                    <a16:creationId xmlns:a16="http://schemas.microsoft.com/office/drawing/2014/main" id="{512B94D7-C75E-48AD-B8B7-618A8B4D72E2}"/>
                  </a:ext>
                </a:extLst>
              </p:cNvPr>
              <p:cNvSpPr>
                <a:spLocks/>
              </p:cNvSpPr>
              <p:nvPr/>
            </p:nvSpPr>
            <p:spPr bwMode="auto">
              <a:xfrm>
                <a:off x="3610" y="1399"/>
                <a:ext cx="359" cy="497"/>
              </a:xfrm>
              <a:custGeom>
                <a:avLst/>
                <a:gdLst>
                  <a:gd name="T0" fmla="*/ 85 w 359"/>
                  <a:gd name="T1" fmla="*/ 0 h 497"/>
                  <a:gd name="T2" fmla="*/ 77 w 359"/>
                  <a:gd name="T3" fmla="*/ 1 h 497"/>
                  <a:gd name="T4" fmla="*/ 61 w 359"/>
                  <a:gd name="T5" fmla="*/ 6 h 497"/>
                  <a:gd name="T6" fmla="*/ 50 w 359"/>
                  <a:gd name="T7" fmla="*/ 13 h 497"/>
                  <a:gd name="T8" fmla="*/ 38 w 359"/>
                  <a:gd name="T9" fmla="*/ 25 h 497"/>
                  <a:gd name="T10" fmla="*/ 27 w 359"/>
                  <a:gd name="T11" fmla="*/ 42 h 497"/>
                  <a:gd name="T12" fmla="*/ 18 w 359"/>
                  <a:gd name="T13" fmla="*/ 65 h 497"/>
                  <a:gd name="T14" fmla="*/ 13 w 359"/>
                  <a:gd name="T15" fmla="*/ 80 h 497"/>
                  <a:gd name="T16" fmla="*/ 3 w 359"/>
                  <a:gd name="T17" fmla="*/ 134 h 497"/>
                  <a:gd name="T18" fmla="*/ 0 w 359"/>
                  <a:gd name="T19" fmla="*/ 177 h 497"/>
                  <a:gd name="T20" fmla="*/ 1 w 359"/>
                  <a:gd name="T21" fmla="*/ 207 h 497"/>
                  <a:gd name="T22" fmla="*/ 6 w 359"/>
                  <a:gd name="T23" fmla="*/ 238 h 497"/>
                  <a:gd name="T24" fmla="*/ 17 w 359"/>
                  <a:gd name="T25" fmla="*/ 267 h 497"/>
                  <a:gd name="T26" fmla="*/ 32 w 359"/>
                  <a:gd name="T27" fmla="*/ 297 h 497"/>
                  <a:gd name="T28" fmla="*/ 42 w 359"/>
                  <a:gd name="T29" fmla="*/ 311 h 497"/>
                  <a:gd name="T30" fmla="*/ 109 w 359"/>
                  <a:gd name="T31" fmla="*/ 400 h 497"/>
                  <a:gd name="T32" fmla="*/ 131 w 359"/>
                  <a:gd name="T33" fmla="*/ 434 h 497"/>
                  <a:gd name="T34" fmla="*/ 135 w 359"/>
                  <a:gd name="T35" fmla="*/ 441 h 497"/>
                  <a:gd name="T36" fmla="*/ 148 w 359"/>
                  <a:gd name="T37" fmla="*/ 455 h 497"/>
                  <a:gd name="T38" fmla="*/ 165 w 359"/>
                  <a:gd name="T39" fmla="*/ 470 h 497"/>
                  <a:gd name="T40" fmla="*/ 183 w 359"/>
                  <a:gd name="T41" fmla="*/ 482 h 497"/>
                  <a:gd name="T42" fmla="*/ 202 w 359"/>
                  <a:gd name="T43" fmla="*/ 491 h 497"/>
                  <a:gd name="T44" fmla="*/ 219 w 359"/>
                  <a:gd name="T45" fmla="*/ 496 h 497"/>
                  <a:gd name="T46" fmla="*/ 233 w 359"/>
                  <a:gd name="T47" fmla="*/ 496 h 497"/>
                  <a:gd name="T48" fmla="*/ 243 w 359"/>
                  <a:gd name="T49" fmla="*/ 490 h 497"/>
                  <a:gd name="T50" fmla="*/ 246 w 359"/>
                  <a:gd name="T51" fmla="*/ 484 h 497"/>
                  <a:gd name="T52" fmla="*/ 255 w 359"/>
                  <a:gd name="T53" fmla="*/ 458 h 497"/>
                  <a:gd name="T54" fmla="*/ 270 w 359"/>
                  <a:gd name="T55" fmla="*/ 436 h 497"/>
                  <a:gd name="T56" fmla="*/ 290 w 359"/>
                  <a:gd name="T57" fmla="*/ 416 h 497"/>
                  <a:gd name="T58" fmla="*/ 315 w 359"/>
                  <a:gd name="T59" fmla="*/ 397 h 497"/>
                  <a:gd name="T60" fmla="*/ 327 w 359"/>
                  <a:gd name="T61" fmla="*/ 388 h 497"/>
                  <a:gd name="T62" fmla="*/ 345 w 359"/>
                  <a:gd name="T63" fmla="*/ 370 h 497"/>
                  <a:gd name="T64" fmla="*/ 356 w 359"/>
                  <a:gd name="T65" fmla="*/ 352 h 497"/>
                  <a:gd name="T66" fmla="*/ 359 w 359"/>
                  <a:gd name="T67" fmla="*/ 330 h 497"/>
                  <a:gd name="T68" fmla="*/ 357 w 359"/>
                  <a:gd name="T69" fmla="*/ 319 h 497"/>
                  <a:gd name="T70" fmla="*/ 346 w 359"/>
                  <a:gd name="T71" fmla="*/ 282 h 497"/>
                  <a:gd name="T72" fmla="*/ 309 w 359"/>
                  <a:gd name="T73" fmla="*/ 182 h 497"/>
                  <a:gd name="T74" fmla="*/ 297 w 359"/>
                  <a:gd name="T75" fmla="*/ 146 h 497"/>
                  <a:gd name="T76" fmla="*/ 293 w 359"/>
                  <a:gd name="T77" fmla="*/ 133 h 497"/>
                  <a:gd name="T78" fmla="*/ 283 w 359"/>
                  <a:gd name="T79" fmla="*/ 81 h 497"/>
                  <a:gd name="T80" fmla="*/ 276 w 359"/>
                  <a:gd name="T81" fmla="*/ 54 h 497"/>
                  <a:gd name="T82" fmla="*/ 273 w 359"/>
                  <a:gd name="T83" fmla="*/ 49 h 497"/>
                  <a:gd name="T84" fmla="*/ 271 w 359"/>
                  <a:gd name="T85" fmla="*/ 50 h 497"/>
                  <a:gd name="T86" fmla="*/ 265 w 359"/>
                  <a:gd name="T87" fmla="*/ 68 h 497"/>
                  <a:gd name="T88" fmla="*/ 254 w 359"/>
                  <a:gd name="T89" fmla="*/ 100 h 497"/>
                  <a:gd name="T90" fmla="*/ 248 w 359"/>
                  <a:gd name="T91" fmla="*/ 109 h 497"/>
                  <a:gd name="T92" fmla="*/ 243 w 359"/>
                  <a:gd name="T93" fmla="*/ 109 h 497"/>
                  <a:gd name="T94" fmla="*/ 241 w 359"/>
                  <a:gd name="T95" fmla="*/ 108 h 497"/>
                  <a:gd name="T96" fmla="*/ 225 w 359"/>
                  <a:gd name="T97" fmla="*/ 97 h 497"/>
                  <a:gd name="T98" fmla="*/ 202 w 359"/>
                  <a:gd name="T99" fmla="*/ 87 h 497"/>
                  <a:gd name="T100" fmla="*/ 152 w 359"/>
                  <a:gd name="T101" fmla="*/ 65 h 497"/>
                  <a:gd name="T102" fmla="*/ 143 w 359"/>
                  <a:gd name="T103" fmla="*/ 59 h 497"/>
                  <a:gd name="T104" fmla="*/ 127 w 359"/>
                  <a:gd name="T105" fmla="*/ 46 h 497"/>
                  <a:gd name="T106" fmla="*/ 113 w 359"/>
                  <a:gd name="T107" fmla="*/ 27 h 497"/>
                  <a:gd name="T108" fmla="*/ 108 w 359"/>
                  <a:gd name="T109" fmla="*/ 20 h 497"/>
                  <a:gd name="T110" fmla="*/ 96 w 359"/>
                  <a:gd name="T111" fmla="*/ 6 h 497"/>
                  <a:gd name="T112" fmla="*/ 87 w 359"/>
                  <a:gd name="T113" fmla="*/ 1 h 497"/>
                  <a:gd name="T114" fmla="*/ 85 w 359"/>
                  <a:gd name="T115" fmla="*/ 0 h 49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59" h="497">
                    <a:moveTo>
                      <a:pt x="85" y="0"/>
                    </a:moveTo>
                    <a:lnTo>
                      <a:pt x="85" y="0"/>
                    </a:lnTo>
                    <a:lnTo>
                      <a:pt x="83" y="0"/>
                    </a:lnTo>
                    <a:lnTo>
                      <a:pt x="77" y="1"/>
                    </a:lnTo>
                    <a:lnTo>
                      <a:pt x="67" y="3"/>
                    </a:lnTo>
                    <a:lnTo>
                      <a:pt x="61" y="6"/>
                    </a:lnTo>
                    <a:lnTo>
                      <a:pt x="56" y="9"/>
                    </a:lnTo>
                    <a:lnTo>
                      <a:pt x="50" y="13"/>
                    </a:lnTo>
                    <a:lnTo>
                      <a:pt x="44" y="19"/>
                    </a:lnTo>
                    <a:lnTo>
                      <a:pt x="38" y="25"/>
                    </a:lnTo>
                    <a:lnTo>
                      <a:pt x="32" y="32"/>
                    </a:lnTo>
                    <a:lnTo>
                      <a:pt x="27" y="42"/>
                    </a:lnTo>
                    <a:lnTo>
                      <a:pt x="22" y="52"/>
                    </a:lnTo>
                    <a:lnTo>
                      <a:pt x="18" y="65"/>
                    </a:lnTo>
                    <a:lnTo>
                      <a:pt x="13" y="80"/>
                    </a:lnTo>
                    <a:lnTo>
                      <a:pt x="8" y="106"/>
                    </a:lnTo>
                    <a:lnTo>
                      <a:pt x="3" y="134"/>
                    </a:lnTo>
                    <a:lnTo>
                      <a:pt x="0" y="162"/>
                    </a:lnTo>
                    <a:lnTo>
                      <a:pt x="0" y="177"/>
                    </a:lnTo>
                    <a:lnTo>
                      <a:pt x="0" y="192"/>
                    </a:lnTo>
                    <a:lnTo>
                      <a:pt x="1" y="207"/>
                    </a:lnTo>
                    <a:lnTo>
                      <a:pt x="3" y="222"/>
                    </a:lnTo>
                    <a:lnTo>
                      <a:pt x="6" y="238"/>
                    </a:lnTo>
                    <a:lnTo>
                      <a:pt x="10" y="252"/>
                    </a:lnTo>
                    <a:lnTo>
                      <a:pt x="17" y="267"/>
                    </a:lnTo>
                    <a:lnTo>
                      <a:pt x="24" y="281"/>
                    </a:lnTo>
                    <a:lnTo>
                      <a:pt x="32" y="297"/>
                    </a:lnTo>
                    <a:lnTo>
                      <a:pt x="42" y="311"/>
                    </a:lnTo>
                    <a:lnTo>
                      <a:pt x="84" y="365"/>
                    </a:lnTo>
                    <a:lnTo>
                      <a:pt x="109" y="400"/>
                    </a:lnTo>
                    <a:lnTo>
                      <a:pt x="123" y="422"/>
                    </a:lnTo>
                    <a:lnTo>
                      <a:pt x="131" y="434"/>
                    </a:lnTo>
                    <a:lnTo>
                      <a:pt x="135" y="441"/>
                    </a:lnTo>
                    <a:lnTo>
                      <a:pt x="141" y="448"/>
                    </a:lnTo>
                    <a:lnTo>
                      <a:pt x="148" y="455"/>
                    </a:lnTo>
                    <a:lnTo>
                      <a:pt x="156" y="463"/>
                    </a:lnTo>
                    <a:lnTo>
                      <a:pt x="165" y="470"/>
                    </a:lnTo>
                    <a:lnTo>
                      <a:pt x="174" y="476"/>
                    </a:lnTo>
                    <a:lnTo>
                      <a:pt x="183" y="482"/>
                    </a:lnTo>
                    <a:lnTo>
                      <a:pt x="193" y="487"/>
                    </a:lnTo>
                    <a:lnTo>
                      <a:pt x="202" y="491"/>
                    </a:lnTo>
                    <a:lnTo>
                      <a:pt x="211" y="494"/>
                    </a:lnTo>
                    <a:lnTo>
                      <a:pt x="219" y="496"/>
                    </a:lnTo>
                    <a:lnTo>
                      <a:pt x="226" y="497"/>
                    </a:lnTo>
                    <a:lnTo>
                      <a:pt x="233" y="496"/>
                    </a:lnTo>
                    <a:lnTo>
                      <a:pt x="238" y="494"/>
                    </a:lnTo>
                    <a:lnTo>
                      <a:pt x="243" y="490"/>
                    </a:lnTo>
                    <a:lnTo>
                      <a:pt x="246" y="484"/>
                    </a:lnTo>
                    <a:lnTo>
                      <a:pt x="250" y="471"/>
                    </a:lnTo>
                    <a:lnTo>
                      <a:pt x="255" y="458"/>
                    </a:lnTo>
                    <a:lnTo>
                      <a:pt x="262" y="447"/>
                    </a:lnTo>
                    <a:lnTo>
                      <a:pt x="270" y="436"/>
                    </a:lnTo>
                    <a:lnTo>
                      <a:pt x="279" y="426"/>
                    </a:lnTo>
                    <a:lnTo>
                      <a:pt x="290" y="416"/>
                    </a:lnTo>
                    <a:lnTo>
                      <a:pt x="302" y="407"/>
                    </a:lnTo>
                    <a:lnTo>
                      <a:pt x="315" y="397"/>
                    </a:lnTo>
                    <a:lnTo>
                      <a:pt x="327" y="388"/>
                    </a:lnTo>
                    <a:lnTo>
                      <a:pt x="337" y="379"/>
                    </a:lnTo>
                    <a:lnTo>
                      <a:pt x="345" y="370"/>
                    </a:lnTo>
                    <a:lnTo>
                      <a:pt x="351" y="361"/>
                    </a:lnTo>
                    <a:lnTo>
                      <a:pt x="356" y="352"/>
                    </a:lnTo>
                    <a:lnTo>
                      <a:pt x="358" y="341"/>
                    </a:lnTo>
                    <a:lnTo>
                      <a:pt x="359" y="330"/>
                    </a:lnTo>
                    <a:lnTo>
                      <a:pt x="357" y="319"/>
                    </a:lnTo>
                    <a:lnTo>
                      <a:pt x="354" y="303"/>
                    </a:lnTo>
                    <a:lnTo>
                      <a:pt x="346" y="282"/>
                    </a:lnTo>
                    <a:lnTo>
                      <a:pt x="328" y="232"/>
                    </a:lnTo>
                    <a:lnTo>
                      <a:pt x="309" y="182"/>
                    </a:lnTo>
                    <a:lnTo>
                      <a:pt x="302" y="161"/>
                    </a:lnTo>
                    <a:lnTo>
                      <a:pt x="297" y="146"/>
                    </a:lnTo>
                    <a:lnTo>
                      <a:pt x="293" y="133"/>
                    </a:lnTo>
                    <a:lnTo>
                      <a:pt x="290" y="115"/>
                    </a:lnTo>
                    <a:lnTo>
                      <a:pt x="283" y="81"/>
                    </a:lnTo>
                    <a:lnTo>
                      <a:pt x="280" y="65"/>
                    </a:lnTo>
                    <a:lnTo>
                      <a:pt x="276" y="54"/>
                    </a:lnTo>
                    <a:lnTo>
                      <a:pt x="275" y="50"/>
                    </a:lnTo>
                    <a:lnTo>
                      <a:pt x="273" y="49"/>
                    </a:lnTo>
                    <a:lnTo>
                      <a:pt x="272" y="48"/>
                    </a:lnTo>
                    <a:lnTo>
                      <a:pt x="271" y="50"/>
                    </a:lnTo>
                    <a:lnTo>
                      <a:pt x="265" y="68"/>
                    </a:lnTo>
                    <a:lnTo>
                      <a:pt x="258" y="91"/>
                    </a:lnTo>
                    <a:lnTo>
                      <a:pt x="254" y="100"/>
                    </a:lnTo>
                    <a:lnTo>
                      <a:pt x="250" y="107"/>
                    </a:lnTo>
                    <a:lnTo>
                      <a:pt x="248" y="109"/>
                    </a:lnTo>
                    <a:lnTo>
                      <a:pt x="245" y="110"/>
                    </a:lnTo>
                    <a:lnTo>
                      <a:pt x="243" y="109"/>
                    </a:lnTo>
                    <a:lnTo>
                      <a:pt x="241" y="108"/>
                    </a:lnTo>
                    <a:lnTo>
                      <a:pt x="234" y="102"/>
                    </a:lnTo>
                    <a:lnTo>
                      <a:pt x="225" y="97"/>
                    </a:lnTo>
                    <a:lnTo>
                      <a:pt x="214" y="92"/>
                    </a:lnTo>
                    <a:lnTo>
                      <a:pt x="202" y="87"/>
                    </a:lnTo>
                    <a:lnTo>
                      <a:pt x="176" y="76"/>
                    </a:lnTo>
                    <a:lnTo>
                      <a:pt x="152" y="65"/>
                    </a:lnTo>
                    <a:lnTo>
                      <a:pt x="143" y="59"/>
                    </a:lnTo>
                    <a:lnTo>
                      <a:pt x="135" y="53"/>
                    </a:lnTo>
                    <a:lnTo>
                      <a:pt x="127" y="46"/>
                    </a:lnTo>
                    <a:lnTo>
                      <a:pt x="121" y="39"/>
                    </a:lnTo>
                    <a:lnTo>
                      <a:pt x="113" y="27"/>
                    </a:lnTo>
                    <a:lnTo>
                      <a:pt x="108" y="20"/>
                    </a:lnTo>
                    <a:lnTo>
                      <a:pt x="102" y="12"/>
                    </a:lnTo>
                    <a:lnTo>
                      <a:pt x="96" y="6"/>
                    </a:lnTo>
                    <a:lnTo>
                      <a:pt x="90" y="2"/>
                    </a:lnTo>
                    <a:lnTo>
                      <a:pt x="87" y="1"/>
                    </a:lnTo>
                    <a:lnTo>
                      <a:pt x="85" y="0"/>
                    </a:lnTo>
                    <a:close/>
                  </a:path>
                </a:pathLst>
              </a:custGeom>
              <a:solidFill>
                <a:srgbClr val="415C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40" name="Freeform 75">
                <a:extLst>
                  <a:ext uri="{FF2B5EF4-FFF2-40B4-BE49-F238E27FC236}">
                    <a16:creationId xmlns:a16="http://schemas.microsoft.com/office/drawing/2014/main" id="{7942B8E9-DEAE-409B-87B5-80E1A0E7F7B4}"/>
                  </a:ext>
                </a:extLst>
              </p:cNvPr>
              <p:cNvSpPr>
                <a:spLocks/>
              </p:cNvSpPr>
              <p:nvPr/>
            </p:nvSpPr>
            <p:spPr bwMode="auto">
              <a:xfrm>
                <a:off x="3623" y="1031"/>
                <a:ext cx="182" cy="189"/>
              </a:xfrm>
              <a:custGeom>
                <a:avLst/>
                <a:gdLst>
                  <a:gd name="T0" fmla="*/ 164 w 182"/>
                  <a:gd name="T1" fmla="*/ 148 h 189"/>
                  <a:gd name="T2" fmla="*/ 132 w 182"/>
                  <a:gd name="T3" fmla="*/ 161 h 189"/>
                  <a:gd name="T4" fmla="*/ 105 w 182"/>
                  <a:gd name="T5" fmla="*/ 173 h 189"/>
                  <a:gd name="T6" fmla="*/ 83 w 182"/>
                  <a:gd name="T7" fmla="*/ 188 h 189"/>
                  <a:gd name="T8" fmla="*/ 81 w 182"/>
                  <a:gd name="T9" fmla="*/ 189 h 189"/>
                  <a:gd name="T10" fmla="*/ 78 w 182"/>
                  <a:gd name="T11" fmla="*/ 186 h 189"/>
                  <a:gd name="T12" fmla="*/ 74 w 182"/>
                  <a:gd name="T13" fmla="*/ 175 h 189"/>
                  <a:gd name="T14" fmla="*/ 68 w 182"/>
                  <a:gd name="T15" fmla="*/ 136 h 189"/>
                  <a:gd name="T16" fmla="*/ 66 w 182"/>
                  <a:gd name="T17" fmla="*/ 112 h 189"/>
                  <a:gd name="T18" fmla="*/ 62 w 182"/>
                  <a:gd name="T19" fmla="*/ 77 h 189"/>
                  <a:gd name="T20" fmla="*/ 56 w 182"/>
                  <a:gd name="T21" fmla="*/ 53 h 189"/>
                  <a:gd name="T22" fmla="*/ 49 w 182"/>
                  <a:gd name="T23" fmla="*/ 37 h 189"/>
                  <a:gd name="T24" fmla="*/ 42 w 182"/>
                  <a:gd name="T25" fmla="*/ 29 h 189"/>
                  <a:gd name="T26" fmla="*/ 38 w 182"/>
                  <a:gd name="T27" fmla="*/ 26 h 189"/>
                  <a:gd name="T28" fmla="*/ 7 w 182"/>
                  <a:gd name="T29" fmla="*/ 7 h 189"/>
                  <a:gd name="T30" fmla="*/ 0 w 182"/>
                  <a:gd name="T31" fmla="*/ 2 h 189"/>
                  <a:gd name="T32" fmla="*/ 1 w 182"/>
                  <a:gd name="T33" fmla="*/ 0 h 189"/>
                  <a:gd name="T34" fmla="*/ 10 w 182"/>
                  <a:gd name="T35" fmla="*/ 0 h 189"/>
                  <a:gd name="T36" fmla="*/ 31 w 182"/>
                  <a:gd name="T37" fmla="*/ 0 h 189"/>
                  <a:gd name="T38" fmla="*/ 53 w 182"/>
                  <a:gd name="T39" fmla="*/ 2 h 189"/>
                  <a:gd name="T40" fmla="*/ 75 w 182"/>
                  <a:gd name="T41" fmla="*/ 7 h 189"/>
                  <a:gd name="T42" fmla="*/ 87 w 182"/>
                  <a:gd name="T43" fmla="*/ 14 h 189"/>
                  <a:gd name="T44" fmla="*/ 90 w 182"/>
                  <a:gd name="T45" fmla="*/ 17 h 189"/>
                  <a:gd name="T46" fmla="*/ 126 w 182"/>
                  <a:gd name="T47" fmla="*/ 63 h 189"/>
                  <a:gd name="T48" fmla="*/ 157 w 182"/>
                  <a:gd name="T49" fmla="*/ 108 h 189"/>
                  <a:gd name="T50" fmla="*/ 162 w 182"/>
                  <a:gd name="T51" fmla="*/ 114 h 189"/>
                  <a:gd name="T52" fmla="*/ 175 w 182"/>
                  <a:gd name="T53" fmla="*/ 127 h 189"/>
                  <a:gd name="T54" fmla="*/ 182 w 182"/>
                  <a:gd name="T55" fmla="*/ 135 h 189"/>
                  <a:gd name="T56" fmla="*/ 182 w 182"/>
                  <a:gd name="T57" fmla="*/ 140 h 189"/>
                  <a:gd name="T58" fmla="*/ 179 w 182"/>
                  <a:gd name="T59" fmla="*/ 144 h 189"/>
                  <a:gd name="T60" fmla="*/ 170 w 182"/>
                  <a:gd name="T61" fmla="*/ 147 h 189"/>
                  <a:gd name="T62" fmla="*/ 164 w 182"/>
                  <a:gd name="T63" fmla="*/ 148 h 18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2" h="189">
                    <a:moveTo>
                      <a:pt x="164" y="148"/>
                    </a:moveTo>
                    <a:lnTo>
                      <a:pt x="164" y="148"/>
                    </a:lnTo>
                    <a:lnTo>
                      <a:pt x="154" y="152"/>
                    </a:lnTo>
                    <a:lnTo>
                      <a:pt x="132" y="161"/>
                    </a:lnTo>
                    <a:lnTo>
                      <a:pt x="119" y="167"/>
                    </a:lnTo>
                    <a:lnTo>
                      <a:pt x="105" y="173"/>
                    </a:lnTo>
                    <a:lnTo>
                      <a:pt x="93" y="180"/>
                    </a:lnTo>
                    <a:lnTo>
                      <a:pt x="83" y="188"/>
                    </a:lnTo>
                    <a:lnTo>
                      <a:pt x="81" y="189"/>
                    </a:lnTo>
                    <a:lnTo>
                      <a:pt x="79" y="188"/>
                    </a:lnTo>
                    <a:lnTo>
                      <a:pt x="78" y="186"/>
                    </a:lnTo>
                    <a:lnTo>
                      <a:pt x="76" y="183"/>
                    </a:lnTo>
                    <a:lnTo>
                      <a:pt x="74" y="175"/>
                    </a:lnTo>
                    <a:lnTo>
                      <a:pt x="72" y="163"/>
                    </a:lnTo>
                    <a:lnTo>
                      <a:pt x="68" y="136"/>
                    </a:lnTo>
                    <a:lnTo>
                      <a:pt x="66" y="112"/>
                    </a:lnTo>
                    <a:lnTo>
                      <a:pt x="64" y="90"/>
                    </a:lnTo>
                    <a:lnTo>
                      <a:pt x="62" y="77"/>
                    </a:lnTo>
                    <a:lnTo>
                      <a:pt x="60" y="65"/>
                    </a:lnTo>
                    <a:lnTo>
                      <a:pt x="56" y="53"/>
                    </a:lnTo>
                    <a:lnTo>
                      <a:pt x="51" y="42"/>
                    </a:lnTo>
                    <a:lnTo>
                      <a:pt x="49" y="37"/>
                    </a:lnTo>
                    <a:lnTo>
                      <a:pt x="46" y="33"/>
                    </a:lnTo>
                    <a:lnTo>
                      <a:pt x="42" y="29"/>
                    </a:lnTo>
                    <a:lnTo>
                      <a:pt x="38" y="26"/>
                    </a:lnTo>
                    <a:lnTo>
                      <a:pt x="21" y="16"/>
                    </a:lnTo>
                    <a:lnTo>
                      <a:pt x="7" y="7"/>
                    </a:lnTo>
                    <a:lnTo>
                      <a:pt x="1" y="4"/>
                    </a:lnTo>
                    <a:lnTo>
                      <a:pt x="0" y="2"/>
                    </a:lnTo>
                    <a:lnTo>
                      <a:pt x="0" y="1"/>
                    </a:lnTo>
                    <a:lnTo>
                      <a:pt x="1" y="0"/>
                    </a:lnTo>
                    <a:lnTo>
                      <a:pt x="2" y="0"/>
                    </a:lnTo>
                    <a:lnTo>
                      <a:pt x="10" y="0"/>
                    </a:lnTo>
                    <a:lnTo>
                      <a:pt x="31" y="0"/>
                    </a:lnTo>
                    <a:lnTo>
                      <a:pt x="42" y="1"/>
                    </a:lnTo>
                    <a:lnTo>
                      <a:pt x="53" y="2"/>
                    </a:lnTo>
                    <a:lnTo>
                      <a:pt x="65" y="4"/>
                    </a:lnTo>
                    <a:lnTo>
                      <a:pt x="75" y="7"/>
                    </a:lnTo>
                    <a:lnTo>
                      <a:pt x="83" y="11"/>
                    </a:lnTo>
                    <a:lnTo>
                      <a:pt x="87" y="14"/>
                    </a:lnTo>
                    <a:lnTo>
                      <a:pt x="90" y="17"/>
                    </a:lnTo>
                    <a:lnTo>
                      <a:pt x="105" y="36"/>
                    </a:lnTo>
                    <a:lnTo>
                      <a:pt x="126" y="63"/>
                    </a:lnTo>
                    <a:lnTo>
                      <a:pt x="145" y="88"/>
                    </a:lnTo>
                    <a:lnTo>
                      <a:pt x="157" y="108"/>
                    </a:lnTo>
                    <a:lnTo>
                      <a:pt x="162" y="114"/>
                    </a:lnTo>
                    <a:lnTo>
                      <a:pt x="168" y="121"/>
                    </a:lnTo>
                    <a:lnTo>
                      <a:pt x="175" y="127"/>
                    </a:lnTo>
                    <a:lnTo>
                      <a:pt x="180" y="133"/>
                    </a:lnTo>
                    <a:lnTo>
                      <a:pt x="182" y="135"/>
                    </a:lnTo>
                    <a:lnTo>
                      <a:pt x="182" y="138"/>
                    </a:lnTo>
                    <a:lnTo>
                      <a:pt x="182" y="140"/>
                    </a:lnTo>
                    <a:lnTo>
                      <a:pt x="181" y="142"/>
                    </a:lnTo>
                    <a:lnTo>
                      <a:pt x="179" y="144"/>
                    </a:lnTo>
                    <a:lnTo>
                      <a:pt x="176" y="146"/>
                    </a:lnTo>
                    <a:lnTo>
                      <a:pt x="170" y="147"/>
                    </a:lnTo>
                    <a:lnTo>
                      <a:pt x="164" y="1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41" name="Freeform 76">
                <a:extLst>
                  <a:ext uri="{FF2B5EF4-FFF2-40B4-BE49-F238E27FC236}">
                    <a16:creationId xmlns:a16="http://schemas.microsoft.com/office/drawing/2014/main" id="{3600FB26-5886-4C5D-8ACB-F3308DE38C35}"/>
                  </a:ext>
                </a:extLst>
              </p:cNvPr>
              <p:cNvSpPr>
                <a:spLocks/>
              </p:cNvSpPr>
              <p:nvPr/>
            </p:nvSpPr>
            <p:spPr bwMode="auto">
              <a:xfrm>
                <a:off x="3627" y="1031"/>
                <a:ext cx="176" cy="188"/>
              </a:xfrm>
              <a:custGeom>
                <a:avLst/>
                <a:gdLst>
                  <a:gd name="T0" fmla="*/ 36 w 176"/>
                  <a:gd name="T1" fmla="*/ 27 h 188"/>
                  <a:gd name="T2" fmla="*/ 36 w 176"/>
                  <a:gd name="T3" fmla="*/ 27 h 188"/>
                  <a:gd name="T4" fmla="*/ 19 w 176"/>
                  <a:gd name="T5" fmla="*/ 17 h 188"/>
                  <a:gd name="T6" fmla="*/ 5 w 176"/>
                  <a:gd name="T7" fmla="*/ 8 h 188"/>
                  <a:gd name="T8" fmla="*/ 1 w 176"/>
                  <a:gd name="T9" fmla="*/ 4 h 188"/>
                  <a:gd name="T10" fmla="*/ 0 w 176"/>
                  <a:gd name="T11" fmla="*/ 3 h 188"/>
                  <a:gd name="T12" fmla="*/ 0 w 176"/>
                  <a:gd name="T13" fmla="*/ 2 h 188"/>
                  <a:gd name="T14" fmla="*/ 0 w 176"/>
                  <a:gd name="T15" fmla="*/ 1 h 188"/>
                  <a:gd name="T16" fmla="*/ 2 w 176"/>
                  <a:gd name="T17" fmla="*/ 0 h 188"/>
                  <a:gd name="T18" fmla="*/ 9 w 176"/>
                  <a:gd name="T19" fmla="*/ 0 h 188"/>
                  <a:gd name="T20" fmla="*/ 9 w 176"/>
                  <a:gd name="T21" fmla="*/ 0 h 188"/>
                  <a:gd name="T22" fmla="*/ 29 w 176"/>
                  <a:gd name="T23" fmla="*/ 1 h 188"/>
                  <a:gd name="T24" fmla="*/ 39 w 176"/>
                  <a:gd name="T25" fmla="*/ 2 h 188"/>
                  <a:gd name="T26" fmla="*/ 50 w 176"/>
                  <a:gd name="T27" fmla="*/ 3 h 188"/>
                  <a:gd name="T28" fmla="*/ 61 w 176"/>
                  <a:gd name="T29" fmla="*/ 5 h 188"/>
                  <a:gd name="T30" fmla="*/ 71 w 176"/>
                  <a:gd name="T31" fmla="*/ 8 h 188"/>
                  <a:gd name="T32" fmla="*/ 79 w 176"/>
                  <a:gd name="T33" fmla="*/ 13 h 188"/>
                  <a:gd name="T34" fmla="*/ 83 w 176"/>
                  <a:gd name="T35" fmla="*/ 15 h 188"/>
                  <a:gd name="T36" fmla="*/ 86 w 176"/>
                  <a:gd name="T37" fmla="*/ 19 h 188"/>
                  <a:gd name="T38" fmla="*/ 86 w 176"/>
                  <a:gd name="T39" fmla="*/ 19 h 188"/>
                  <a:gd name="T40" fmla="*/ 121 w 176"/>
                  <a:gd name="T41" fmla="*/ 64 h 188"/>
                  <a:gd name="T42" fmla="*/ 139 w 176"/>
                  <a:gd name="T43" fmla="*/ 89 h 188"/>
                  <a:gd name="T44" fmla="*/ 152 w 176"/>
                  <a:gd name="T45" fmla="*/ 108 h 188"/>
                  <a:gd name="T46" fmla="*/ 152 w 176"/>
                  <a:gd name="T47" fmla="*/ 108 h 188"/>
                  <a:gd name="T48" fmla="*/ 157 w 176"/>
                  <a:gd name="T49" fmla="*/ 114 h 188"/>
                  <a:gd name="T50" fmla="*/ 163 w 176"/>
                  <a:gd name="T51" fmla="*/ 121 h 188"/>
                  <a:gd name="T52" fmla="*/ 169 w 176"/>
                  <a:gd name="T53" fmla="*/ 127 h 188"/>
                  <a:gd name="T54" fmla="*/ 174 w 176"/>
                  <a:gd name="T55" fmla="*/ 133 h 188"/>
                  <a:gd name="T56" fmla="*/ 175 w 176"/>
                  <a:gd name="T57" fmla="*/ 135 h 188"/>
                  <a:gd name="T58" fmla="*/ 176 w 176"/>
                  <a:gd name="T59" fmla="*/ 138 h 188"/>
                  <a:gd name="T60" fmla="*/ 176 w 176"/>
                  <a:gd name="T61" fmla="*/ 140 h 188"/>
                  <a:gd name="T62" fmla="*/ 175 w 176"/>
                  <a:gd name="T63" fmla="*/ 142 h 188"/>
                  <a:gd name="T64" fmla="*/ 173 w 176"/>
                  <a:gd name="T65" fmla="*/ 144 h 188"/>
                  <a:gd name="T66" fmla="*/ 170 w 176"/>
                  <a:gd name="T67" fmla="*/ 146 h 188"/>
                  <a:gd name="T68" fmla="*/ 164 w 176"/>
                  <a:gd name="T69" fmla="*/ 147 h 188"/>
                  <a:gd name="T70" fmla="*/ 158 w 176"/>
                  <a:gd name="T71" fmla="*/ 148 h 188"/>
                  <a:gd name="T72" fmla="*/ 158 w 176"/>
                  <a:gd name="T73" fmla="*/ 148 h 188"/>
                  <a:gd name="T74" fmla="*/ 149 w 176"/>
                  <a:gd name="T75" fmla="*/ 151 h 188"/>
                  <a:gd name="T76" fmla="*/ 127 w 176"/>
                  <a:gd name="T77" fmla="*/ 161 h 188"/>
                  <a:gd name="T78" fmla="*/ 115 w 176"/>
                  <a:gd name="T79" fmla="*/ 166 h 188"/>
                  <a:gd name="T80" fmla="*/ 101 w 176"/>
                  <a:gd name="T81" fmla="*/ 173 h 188"/>
                  <a:gd name="T82" fmla="*/ 89 w 176"/>
                  <a:gd name="T83" fmla="*/ 179 h 188"/>
                  <a:gd name="T84" fmla="*/ 79 w 176"/>
                  <a:gd name="T85" fmla="*/ 187 h 188"/>
                  <a:gd name="T86" fmla="*/ 79 w 176"/>
                  <a:gd name="T87" fmla="*/ 187 h 188"/>
                  <a:gd name="T88" fmla="*/ 77 w 176"/>
                  <a:gd name="T89" fmla="*/ 188 h 188"/>
                  <a:gd name="T90" fmla="*/ 76 w 176"/>
                  <a:gd name="T91" fmla="*/ 187 h 188"/>
                  <a:gd name="T92" fmla="*/ 74 w 176"/>
                  <a:gd name="T93" fmla="*/ 185 h 188"/>
                  <a:gd name="T94" fmla="*/ 73 w 176"/>
                  <a:gd name="T95" fmla="*/ 182 h 188"/>
                  <a:gd name="T96" fmla="*/ 70 w 176"/>
                  <a:gd name="T97" fmla="*/ 174 h 188"/>
                  <a:gd name="T98" fmla="*/ 68 w 176"/>
                  <a:gd name="T99" fmla="*/ 163 h 188"/>
                  <a:gd name="T100" fmla="*/ 65 w 176"/>
                  <a:gd name="T101" fmla="*/ 136 h 188"/>
                  <a:gd name="T102" fmla="*/ 63 w 176"/>
                  <a:gd name="T103" fmla="*/ 113 h 188"/>
                  <a:gd name="T104" fmla="*/ 63 w 176"/>
                  <a:gd name="T105" fmla="*/ 113 h 188"/>
                  <a:gd name="T106" fmla="*/ 60 w 176"/>
                  <a:gd name="T107" fmla="*/ 90 h 188"/>
                  <a:gd name="T108" fmla="*/ 59 w 176"/>
                  <a:gd name="T109" fmla="*/ 78 h 188"/>
                  <a:gd name="T110" fmla="*/ 57 w 176"/>
                  <a:gd name="T111" fmla="*/ 66 h 188"/>
                  <a:gd name="T112" fmla="*/ 53 w 176"/>
                  <a:gd name="T113" fmla="*/ 54 h 188"/>
                  <a:gd name="T114" fmla="*/ 48 w 176"/>
                  <a:gd name="T115" fmla="*/ 42 h 188"/>
                  <a:gd name="T116" fmla="*/ 43 w 176"/>
                  <a:gd name="T117" fmla="*/ 33 h 188"/>
                  <a:gd name="T118" fmla="*/ 40 w 176"/>
                  <a:gd name="T119" fmla="*/ 30 h 188"/>
                  <a:gd name="T120" fmla="*/ 36 w 176"/>
                  <a:gd name="T121" fmla="*/ 27 h 188"/>
                  <a:gd name="T122" fmla="*/ 36 w 176"/>
                  <a:gd name="T123" fmla="*/ 27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6" h="188">
                    <a:moveTo>
                      <a:pt x="36" y="27"/>
                    </a:moveTo>
                    <a:lnTo>
                      <a:pt x="36" y="27"/>
                    </a:lnTo>
                    <a:lnTo>
                      <a:pt x="19" y="17"/>
                    </a:lnTo>
                    <a:lnTo>
                      <a:pt x="5" y="8"/>
                    </a:lnTo>
                    <a:lnTo>
                      <a:pt x="1" y="4"/>
                    </a:lnTo>
                    <a:lnTo>
                      <a:pt x="0" y="3"/>
                    </a:lnTo>
                    <a:lnTo>
                      <a:pt x="0" y="2"/>
                    </a:lnTo>
                    <a:lnTo>
                      <a:pt x="0" y="1"/>
                    </a:lnTo>
                    <a:lnTo>
                      <a:pt x="2" y="0"/>
                    </a:lnTo>
                    <a:lnTo>
                      <a:pt x="9" y="0"/>
                    </a:lnTo>
                    <a:lnTo>
                      <a:pt x="29" y="1"/>
                    </a:lnTo>
                    <a:lnTo>
                      <a:pt x="39" y="2"/>
                    </a:lnTo>
                    <a:lnTo>
                      <a:pt x="50" y="3"/>
                    </a:lnTo>
                    <a:lnTo>
                      <a:pt x="61" y="5"/>
                    </a:lnTo>
                    <a:lnTo>
                      <a:pt x="71" y="8"/>
                    </a:lnTo>
                    <a:lnTo>
                      <a:pt x="79" y="13"/>
                    </a:lnTo>
                    <a:lnTo>
                      <a:pt x="83" y="15"/>
                    </a:lnTo>
                    <a:lnTo>
                      <a:pt x="86" y="19"/>
                    </a:lnTo>
                    <a:lnTo>
                      <a:pt x="121" y="64"/>
                    </a:lnTo>
                    <a:lnTo>
                      <a:pt x="139" y="89"/>
                    </a:lnTo>
                    <a:lnTo>
                      <a:pt x="152" y="108"/>
                    </a:lnTo>
                    <a:lnTo>
                      <a:pt x="157" y="114"/>
                    </a:lnTo>
                    <a:lnTo>
                      <a:pt x="163" y="121"/>
                    </a:lnTo>
                    <a:lnTo>
                      <a:pt x="169" y="127"/>
                    </a:lnTo>
                    <a:lnTo>
                      <a:pt x="174" y="133"/>
                    </a:lnTo>
                    <a:lnTo>
                      <a:pt x="175" y="135"/>
                    </a:lnTo>
                    <a:lnTo>
                      <a:pt x="176" y="138"/>
                    </a:lnTo>
                    <a:lnTo>
                      <a:pt x="176" y="140"/>
                    </a:lnTo>
                    <a:lnTo>
                      <a:pt x="175" y="142"/>
                    </a:lnTo>
                    <a:lnTo>
                      <a:pt x="173" y="144"/>
                    </a:lnTo>
                    <a:lnTo>
                      <a:pt x="170" y="146"/>
                    </a:lnTo>
                    <a:lnTo>
                      <a:pt x="164" y="147"/>
                    </a:lnTo>
                    <a:lnTo>
                      <a:pt x="158" y="148"/>
                    </a:lnTo>
                    <a:lnTo>
                      <a:pt x="149" y="151"/>
                    </a:lnTo>
                    <a:lnTo>
                      <a:pt x="127" y="161"/>
                    </a:lnTo>
                    <a:lnTo>
                      <a:pt x="115" y="166"/>
                    </a:lnTo>
                    <a:lnTo>
                      <a:pt x="101" y="173"/>
                    </a:lnTo>
                    <a:lnTo>
                      <a:pt x="89" y="179"/>
                    </a:lnTo>
                    <a:lnTo>
                      <a:pt x="79" y="187"/>
                    </a:lnTo>
                    <a:lnTo>
                      <a:pt x="77" y="188"/>
                    </a:lnTo>
                    <a:lnTo>
                      <a:pt x="76" y="187"/>
                    </a:lnTo>
                    <a:lnTo>
                      <a:pt x="74" y="185"/>
                    </a:lnTo>
                    <a:lnTo>
                      <a:pt x="73" y="182"/>
                    </a:lnTo>
                    <a:lnTo>
                      <a:pt x="70" y="174"/>
                    </a:lnTo>
                    <a:lnTo>
                      <a:pt x="68" y="163"/>
                    </a:lnTo>
                    <a:lnTo>
                      <a:pt x="65" y="136"/>
                    </a:lnTo>
                    <a:lnTo>
                      <a:pt x="63" y="113"/>
                    </a:lnTo>
                    <a:lnTo>
                      <a:pt x="60" y="90"/>
                    </a:lnTo>
                    <a:lnTo>
                      <a:pt x="59" y="78"/>
                    </a:lnTo>
                    <a:lnTo>
                      <a:pt x="57" y="66"/>
                    </a:lnTo>
                    <a:lnTo>
                      <a:pt x="53" y="54"/>
                    </a:lnTo>
                    <a:lnTo>
                      <a:pt x="48" y="42"/>
                    </a:lnTo>
                    <a:lnTo>
                      <a:pt x="43" y="33"/>
                    </a:lnTo>
                    <a:lnTo>
                      <a:pt x="40" y="30"/>
                    </a:lnTo>
                    <a:lnTo>
                      <a:pt x="36" y="27"/>
                    </a:lnTo>
                    <a:close/>
                  </a:path>
                </a:pathLst>
              </a:custGeom>
              <a:solidFill>
                <a:srgbClr val="F0F0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42" name="Freeform 77">
                <a:extLst>
                  <a:ext uri="{FF2B5EF4-FFF2-40B4-BE49-F238E27FC236}">
                    <a16:creationId xmlns:a16="http://schemas.microsoft.com/office/drawing/2014/main" id="{A9F75C99-0A09-4F3F-BC77-EBB4C15D5D44}"/>
                  </a:ext>
                </a:extLst>
              </p:cNvPr>
              <p:cNvSpPr>
                <a:spLocks/>
              </p:cNvSpPr>
              <p:nvPr/>
            </p:nvSpPr>
            <p:spPr bwMode="auto">
              <a:xfrm>
                <a:off x="3629" y="1032"/>
                <a:ext cx="172" cy="185"/>
              </a:xfrm>
              <a:custGeom>
                <a:avLst/>
                <a:gdLst>
                  <a:gd name="T0" fmla="*/ 35 w 172"/>
                  <a:gd name="T1" fmla="*/ 26 h 185"/>
                  <a:gd name="T2" fmla="*/ 35 w 172"/>
                  <a:gd name="T3" fmla="*/ 26 h 185"/>
                  <a:gd name="T4" fmla="*/ 19 w 172"/>
                  <a:gd name="T5" fmla="*/ 16 h 185"/>
                  <a:gd name="T6" fmla="*/ 6 w 172"/>
                  <a:gd name="T7" fmla="*/ 7 h 185"/>
                  <a:gd name="T8" fmla="*/ 2 w 172"/>
                  <a:gd name="T9" fmla="*/ 4 h 185"/>
                  <a:gd name="T10" fmla="*/ 0 w 172"/>
                  <a:gd name="T11" fmla="*/ 3 h 185"/>
                  <a:gd name="T12" fmla="*/ 0 w 172"/>
                  <a:gd name="T13" fmla="*/ 2 h 185"/>
                  <a:gd name="T14" fmla="*/ 1 w 172"/>
                  <a:gd name="T15" fmla="*/ 1 h 185"/>
                  <a:gd name="T16" fmla="*/ 2 w 172"/>
                  <a:gd name="T17" fmla="*/ 0 h 185"/>
                  <a:gd name="T18" fmla="*/ 9 w 172"/>
                  <a:gd name="T19" fmla="*/ 0 h 185"/>
                  <a:gd name="T20" fmla="*/ 9 w 172"/>
                  <a:gd name="T21" fmla="*/ 0 h 185"/>
                  <a:gd name="T22" fmla="*/ 28 w 172"/>
                  <a:gd name="T23" fmla="*/ 1 h 185"/>
                  <a:gd name="T24" fmla="*/ 39 w 172"/>
                  <a:gd name="T25" fmla="*/ 2 h 185"/>
                  <a:gd name="T26" fmla="*/ 49 w 172"/>
                  <a:gd name="T27" fmla="*/ 3 h 185"/>
                  <a:gd name="T28" fmla="*/ 60 w 172"/>
                  <a:gd name="T29" fmla="*/ 5 h 185"/>
                  <a:gd name="T30" fmla="*/ 69 w 172"/>
                  <a:gd name="T31" fmla="*/ 9 h 185"/>
                  <a:gd name="T32" fmla="*/ 77 w 172"/>
                  <a:gd name="T33" fmla="*/ 13 h 185"/>
                  <a:gd name="T34" fmla="*/ 81 w 172"/>
                  <a:gd name="T35" fmla="*/ 16 h 185"/>
                  <a:gd name="T36" fmla="*/ 84 w 172"/>
                  <a:gd name="T37" fmla="*/ 19 h 185"/>
                  <a:gd name="T38" fmla="*/ 84 w 172"/>
                  <a:gd name="T39" fmla="*/ 19 h 185"/>
                  <a:gd name="T40" fmla="*/ 118 w 172"/>
                  <a:gd name="T41" fmla="*/ 63 h 185"/>
                  <a:gd name="T42" fmla="*/ 136 w 172"/>
                  <a:gd name="T43" fmla="*/ 88 h 185"/>
                  <a:gd name="T44" fmla="*/ 148 w 172"/>
                  <a:gd name="T45" fmla="*/ 107 h 185"/>
                  <a:gd name="T46" fmla="*/ 148 w 172"/>
                  <a:gd name="T47" fmla="*/ 107 h 185"/>
                  <a:gd name="T48" fmla="*/ 153 w 172"/>
                  <a:gd name="T49" fmla="*/ 113 h 185"/>
                  <a:gd name="T50" fmla="*/ 159 w 172"/>
                  <a:gd name="T51" fmla="*/ 120 h 185"/>
                  <a:gd name="T52" fmla="*/ 164 w 172"/>
                  <a:gd name="T53" fmla="*/ 126 h 185"/>
                  <a:gd name="T54" fmla="*/ 170 w 172"/>
                  <a:gd name="T55" fmla="*/ 132 h 185"/>
                  <a:gd name="T56" fmla="*/ 172 w 172"/>
                  <a:gd name="T57" fmla="*/ 137 h 185"/>
                  <a:gd name="T58" fmla="*/ 172 w 172"/>
                  <a:gd name="T59" fmla="*/ 139 h 185"/>
                  <a:gd name="T60" fmla="*/ 171 w 172"/>
                  <a:gd name="T61" fmla="*/ 141 h 185"/>
                  <a:gd name="T62" fmla="*/ 169 w 172"/>
                  <a:gd name="T63" fmla="*/ 143 h 185"/>
                  <a:gd name="T64" fmla="*/ 166 w 172"/>
                  <a:gd name="T65" fmla="*/ 145 h 185"/>
                  <a:gd name="T66" fmla="*/ 161 w 172"/>
                  <a:gd name="T67" fmla="*/ 146 h 185"/>
                  <a:gd name="T68" fmla="*/ 155 w 172"/>
                  <a:gd name="T69" fmla="*/ 147 h 185"/>
                  <a:gd name="T70" fmla="*/ 155 w 172"/>
                  <a:gd name="T71" fmla="*/ 147 h 185"/>
                  <a:gd name="T72" fmla="*/ 146 w 172"/>
                  <a:gd name="T73" fmla="*/ 150 h 185"/>
                  <a:gd name="T74" fmla="*/ 125 w 172"/>
                  <a:gd name="T75" fmla="*/ 159 h 185"/>
                  <a:gd name="T76" fmla="*/ 112 w 172"/>
                  <a:gd name="T77" fmla="*/ 165 h 185"/>
                  <a:gd name="T78" fmla="*/ 98 w 172"/>
                  <a:gd name="T79" fmla="*/ 171 h 185"/>
                  <a:gd name="T80" fmla="*/ 87 w 172"/>
                  <a:gd name="T81" fmla="*/ 178 h 185"/>
                  <a:gd name="T82" fmla="*/ 78 w 172"/>
                  <a:gd name="T83" fmla="*/ 184 h 185"/>
                  <a:gd name="T84" fmla="*/ 78 w 172"/>
                  <a:gd name="T85" fmla="*/ 184 h 185"/>
                  <a:gd name="T86" fmla="*/ 76 w 172"/>
                  <a:gd name="T87" fmla="*/ 185 h 185"/>
                  <a:gd name="T88" fmla="*/ 74 w 172"/>
                  <a:gd name="T89" fmla="*/ 185 h 185"/>
                  <a:gd name="T90" fmla="*/ 73 w 172"/>
                  <a:gd name="T91" fmla="*/ 183 h 185"/>
                  <a:gd name="T92" fmla="*/ 71 w 172"/>
                  <a:gd name="T93" fmla="*/ 180 h 185"/>
                  <a:gd name="T94" fmla="*/ 69 w 172"/>
                  <a:gd name="T95" fmla="*/ 172 h 185"/>
                  <a:gd name="T96" fmla="*/ 67 w 172"/>
                  <a:gd name="T97" fmla="*/ 161 h 185"/>
                  <a:gd name="T98" fmla="*/ 64 w 172"/>
                  <a:gd name="T99" fmla="*/ 135 h 185"/>
                  <a:gd name="T100" fmla="*/ 61 w 172"/>
                  <a:gd name="T101" fmla="*/ 112 h 185"/>
                  <a:gd name="T102" fmla="*/ 61 w 172"/>
                  <a:gd name="T103" fmla="*/ 112 h 185"/>
                  <a:gd name="T104" fmla="*/ 59 w 172"/>
                  <a:gd name="T105" fmla="*/ 89 h 185"/>
                  <a:gd name="T106" fmla="*/ 58 w 172"/>
                  <a:gd name="T107" fmla="*/ 77 h 185"/>
                  <a:gd name="T108" fmla="*/ 55 w 172"/>
                  <a:gd name="T109" fmla="*/ 65 h 185"/>
                  <a:gd name="T110" fmla="*/ 52 w 172"/>
                  <a:gd name="T111" fmla="*/ 53 h 185"/>
                  <a:gd name="T112" fmla="*/ 48 w 172"/>
                  <a:gd name="T113" fmla="*/ 42 h 185"/>
                  <a:gd name="T114" fmla="*/ 42 w 172"/>
                  <a:gd name="T115" fmla="*/ 33 h 185"/>
                  <a:gd name="T116" fmla="*/ 39 w 172"/>
                  <a:gd name="T117" fmla="*/ 29 h 185"/>
                  <a:gd name="T118" fmla="*/ 35 w 172"/>
                  <a:gd name="T119" fmla="*/ 26 h 185"/>
                  <a:gd name="T120" fmla="*/ 35 w 172"/>
                  <a:gd name="T121" fmla="*/ 26 h 1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2" h="185">
                    <a:moveTo>
                      <a:pt x="35" y="26"/>
                    </a:moveTo>
                    <a:lnTo>
                      <a:pt x="35" y="26"/>
                    </a:lnTo>
                    <a:lnTo>
                      <a:pt x="19" y="16"/>
                    </a:lnTo>
                    <a:lnTo>
                      <a:pt x="6" y="7"/>
                    </a:lnTo>
                    <a:lnTo>
                      <a:pt x="2" y="4"/>
                    </a:lnTo>
                    <a:lnTo>
                      <a:pt x="0" y="3"/>
                    </a:lnTo>
                    <a:lnTo>
                      <a:pt x="0" y="2"/>
                    </a:lnTo>
                    <a:lnTo>
                      <a:pt x="1" y="1"/>
                    </a:lnTo>
                    <a:lnTo>
                      <a:pt x="2" y="0"/>
                    </a:lnTo>
                    <a:lnTo>
                      <a:pt x="9" y="0"/>
                    </a:lnTo>
                    <a:lnTo>
                      <a:pt x="28" y="1"/>
                    </a:lnTo>
                    <a:lnTo>
                      <a:pt x="39" y="2"/>
                    </a:lnTo>
                    <a:lnTo>
                      <a:pt x="49" y="3"/>
                    </a:lnTo>
                    <a:lnTo>
                      <a:pt x="60" y="5"/>
                    </a:lnTo>
                    <a:lnTo>
                      <a:pt x="69" y="9"/>
                    </a:lnTo>
                    <a:lnTo>
                      <a:pt x="77" y="13"/>
                    </a:lnTo>
                    <a:lnTo>
                      <a:pt x="81" y="16"/>
                    </a:lnTo>
                    <a:lnTo>
                      <a:pt x="84" y="19"/>
                    </a:lnTo>
                    <a:lnTo>
                      <a:pt x="118" y="63"/>
                    </a:lnTo>
                    <a:lnTo>
                      <a:pt x="136" y="88"/>
                    </a:lnTo>
                    <a:lnTo>
                      <a:pt x="148" y="107"/>
                    </a:lnTo>
                    <a:lnTo>
                      <a:pt x="153" y="113"/>
                    </a:lnTo>
                    <a:lnTo>
                      <a:pt x="159" y="120"/>
                    </a:lnTo>
                    <a:lnTo>
                      <a:pt x="164" y="126"/>
                    </a:lnTo>
                    <a:lnTo>
                      <a:pt x="170" y="132"/>
                    </a:lnTo>
                    <a:lnTo>
                      <a:pt x="172" y="137"/>
                    </a:lnTo>
                    <a:lnTo>
                      <a:pt x="172" y="139"/>
                    </a:lnTo>
                    <a:lnTo>
                      <a:pt x="171" y="141"/>
                    </a:lnTo>
                    <a:lnTo>
                      <a:pt x="169" y="143"/>
                    </a:lnTo>
                    <a:lnTo>
                      <a:pt x="166" y="145"/>
                    </a:lnTo>
                    <a:lnTo>
                      <a:pt x="161" y="146"/>
                    </a:lnTo>
                    <a:lnTo>
                      <a:pt x="155" y="147"/>
                    </a:lnTo>
                    <a:lnTo>
                      <a:pt x="146" y="150"/>
                    </a:lnTo>
                    <a:lnTo>
                      <a:pt x="125" y="159"/>
                    </a:lnTo>
                    <a:lnTo>
                      <a:pt x="112" y="165"/>
                    </a:lnTo>
                    <a:lnTo>
                      <a:pt x="98" y="171"/>
                    </a:lnTo>
                    <a:lnTo>
                      <a:pt x="87" y="178"/>
                    </a:lnTo>
                    <a:lnTo>
                      <a:pt x="78" y="184"/>
                    </a:lnTo>
                    <a:lnTo>
                      <a:pt x="76" y="185"/>
                    </a:lnTo>
                    <a:lnTo>
                      <a:pt x="74" y="185"/>
                    </a:lnTo>
                    <a:lnTo>
                      <a:pt x="73" y="183"/>
                    </a:lnTo>
                    <a:lnTo>
                      <a:pt x="71" y="180"/>
                    </a:lnTo>
                    <a:lnTo>
                      <a:pt x="69" y="172"/>
                    </a:lnTo>
                    <a:lnTo>
                      <a:pt x="67" y="161"/>
                    </a:lnTo>
                    <a:lnTo>
                      <a:pt x="64" y="135"/>
                    </a:lnTo>
                    <a:lnTo>
                      <a:pt x="61" y="112"/>
                    </a:lnTo>
                    <a:lnTo>
                      <a:pt x="59" y="89"/>
                    </a:lnTo>
                    <a:lnTo>
                      <a:pt x="58" y="77"/>
                    </a:lnTo>
                    <a:lnTo>
                      <a:pt x="55" y="65"/>
                    </a:lnTo>
                    <a:lnTo>
                      <a:pt x="52" y="53"/>
                    </a:lnTo>
                    <a:lnTo>
                      <a:pt x="48" y="42"/>
                    </a:lnTo>
                    <a:lnTo>
                      <a:pt x="42" y="33"/>
                    </a:lnTo>
                    <a:lnTo>
                      <a:pt x="39" y="29"/>
                    </a:lnTo>
                    <a:lnTo>
                      <a:pt x="35" y="26"/>
                    </a:lnTo>
                    <a:close/>
                  </a:path>
                </a:pathLst>
              </a:custGeom>
              <a:solidFill>
                <a:srgbClr val="E0E1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43" name="Freeform 78">
                <a:extLst>
                  <a:ext uri="{FF2B5EF4-FFF2-40B4-BE49-F238E27FC236}">
                    <a16:creationId xmlns:a16="http://schemas.microsoft.com/office/drawing/2014/main" id="{098E70F1-10D0-45C9-AC63-DB7BB8237D34}"/>
                  </a:ext>
                </a:extLst>
              </p:cNvPr>
              <p:cNvSpPr>
                <a:spLocks/>
              </p:cNvSpPr>
              <p:nvPr/>
            </p:nvSpPr>
            <p:spPr bwMode="auto">
              <a:xfrm>
                <a:off x="3632" y="1033"/>
                <a:ext cx="167" cy="183"/>
              </a:xfrm>
              <a:custGeom>
                <a:avLst/>
                <a:gdLst>
                  <a:gd name="T0" fmla="*/ 34 w 167"/>
                  <a:gd name="T1" fmla="*/ 26 h 183"/>
                  <a:gd name="T2" fmla="*/ 34 w 167"/>
                  <a:gd name="T3" fmla="*/ 26 h 183"/>
                  <a:gd name="T4" fmla="*/ 18 w 167"/>
                  <a:gd name="T5" fmla="*/ 16 h 183"/>
                  <a:gd name="T6" fmla="*/ 5 w 167"/>
                  <a:gd name="T7" fmla="*/ 7 h 183"/>
                  <a:gd name="T8" fmla="*/ 1 w 167"/>
                  <a:gd name="T9" fmla="*/ 4 h 183"/>
                  <a:gd name="T10" fmla="*/ 0 w 167"/>
                  <a:gd name="T11" fmla="*/ 1 h 183"/>
                  <a:gd name="T12" fmla="*/ 0 w 167"/>
                  <a:gd name="T13" fmla="*/ 0 h 183"/>
                  <a:gd name="T14" fmla="*/ 2 w 167"/>
                  <a:gd name="T15" fmla="*/ 0 h 183"/>
                  <a:gd name="T16" fmla="*/ 8 w 167"/>
                  <a:gd name="T17" fmla="*/ 0 h 183"/>
                  <a:gd name="T18" fmla="*/ 8 w 167"/>
                  <a:gd name="T19" fmla="*/ 0 h 183"/>
                  <a:gd name="T20" fmla="*/ 27 w 167"/>
                  <a:gd name="T21" fmla="*/ 1 h 183"/>
                  <a:gd name="T22" fmla="*/ 37 w 167"/>
                  <a:gd name="T23" fmla="*/ 2 h 183"/>
                  <a:gd name="T24" fmla="*/ 47 w 167"/>
                  <a:gd name="T25" fmla="*/ 3 h 183"/>
                  <a:gd name="T26" fmla="*/ 58 w 167"/>
                  <a:gd name="T27" fmla="*/ 6 h 183"/>
                  <a:gd name="T28" fmla="*/ 67 w 167"/>
                  <a:gd name="T29" fmla="*/ 9 h 183"/>
                  <a:gd name="T30" fmla="*/ 74 w 167"/>
                  <a:gd name="T31" fmla="*/ 13 h 183"/>
                  <a:gd name="T32" fmla="*/ 78 w 167"/>
                  <a:gd name="T33" fmla="*/ 16 h 183"/>
                  <a:gd name="T34" fmla="*/ 80 w 167"/>
                  <a:gd name="T35" fmla="*/ 19 h 183"/>
                  <a:gd name="T36" fmla="*/ 80 w 167"/>
                  <a:gd name="T37" fmla="*/ 19 h 183"/>
                  <a:gd name="T38" fmla="*/ 114 w 167"/>
                  <a:gd name="T39" fmla="*/ 63 h 183"/>
                  <a:gd name="T40" fmla="*/ 132 w 167"/>
                  <a:gd name="T41" fmla="*/ 87 h 183"/>
                  <a:gd name="T42" fmla="*/ 144 w 167"/>
                  <a:gd name="T43" fmla="*/ 106 h 183"/>
                  <a:gd name="T44" fmla="*/ 144 w 167"/>
                  <a:gd name="T45" fmla="*/ 106 h 183"/>
                  <a:gd name="T46" fmla="*/ 148 w 167"/>
                  <a:gd name="T47" fmla="*/ 112 h 183"/>
                  <a:gd name="T48" fmla="*/ 154 w 167"/>
                  <a:gd name="T49" fmla="*/ 119 h 183"/>
                  <a:gd name="T50" fmla="*/ 159 w 167"/>
                  <a:gd name="T51" fmla="*/ 125 h 183"/>
                  <a:gd name="T52" fmla="*/ 165 w 167"/>
                  <a:gd name="T53" fmla="*/ 130 h 183"/>
                  <a:gd name="T54" fmla="*/ 167 w 167"/>
                  <a:gd name="T55" fmla="*/ 136 h 183"/>
                  <a:gd name="T56" fmla="*/ 167 w 167"/>
                  <a:gd name="T57" fmla="*/ 138 h 183"/>
                  <a:gd name="T58" fmla="*/ 166 w 167"/>
                  <a:gd name="T59" fmla="*/ 140 h 183"/>
                  <a:gd name="T60" fmla="*/ 165 w 167"/>
                  <a:gd name="T61" fmla="*/ 142 h 183"/>
                  <a:gd name="T62" fmla="*/ 161 w 167"/>
                  <a:gd name="T63" fmla="*/ 144 h 183"/>
                  <a:gd name="T64" fmla="*/ 156 w 167"/>
                  <a:gd name="T65" fmla="*/ 145 h 183"/>
                  <a:gd name="T66" fmla="*/ 150 w 167"/>
                  <a:gd name="T67" fmla="*/ 146 h 183"/>
                  <a:gd name="T68" fmla="*/ 150 w 167"/>
                  <a:gd name="T69" fmla="*/ 146 h 183"/>
                  <a:gd name="T70" fmla="*/ 142 w 167"/>
                  <a:gd name="T71" fmla="*/ 149 h 183"/>
                  <a:gd name="T72" fmla="*/ 121 w 167"/>
                  <a:gd name="T73" fmla="*/ 158 h 183"/>
                  <a:gd name="T74" fmla="*/ 108 w 167"/>
                  <a:gd name="T75" fmla="*/ 163 h 183"/>
                  <a:gd name="T76" fmla="*/ 95 w 167"/>
                  <a:gd name="T77" fmla="*/ 169 h 183"/>
                  <a:gd name="T78" fmla="*/ 84 w 167"/>
                  <a:gd name="T79" fmla="*/ 176 h 183"/>
                  <a:gd name="T80" fmla="*/ 75 w 167"/>
                  <a:gd name="T81" fmla="*/ 182 h 183"/>
                  <a:gd name="T82" fmla="*/ 75 w 167"/>
                  <a:gd name="T83" fmla="*/ 182 h 183"/>
                  <a:gd name="T84" fmla="*/ 73 w 167"/>
                  <a:gd name="T85" fmla="*/ 183 h 183"/>
                  <a:gd name="T86" fmla="*/ 72 w 167"/>
                  <a:gd name="T87" fmla="*/ 183 h 183"/>
                  <a:gd name="T88" fmla="*/ 70 w 167"/>
                  <a:gd name="T89" fmla="*/ 181 h 183"/>
                  <a:gd name="T90" fmla="*/ 69 w 167"/>
                  <a:gd name="T91" fmla="*/ 178 h 183"/>
                  <a:gd name="T92" fmla="*/ 66 w 167"/>
                  <a:gd name="T93" fmla="*/ 170 h 183"/>
                  <a:gd name="T94" fmla="*/ 64 w 167"/>
                  <a:gd name="T95" fmla="*/ 160 h 183"/>
                  <a:gd name="T96" fmla="*/ 61 w 167"/>
                  <a:gd name="T97" fmla="*/ 134 h 183"/>
                  <a:gd name="T98" fmla="*/ 59 w 167"/>
                  <a:gd name="T99" fmla="*/ 111 h 183"/>
                  <a:gd name="T100" fmla="*/ 59 w 167"/>
                  <a:gd name="T101" fmla="*/ 111 h 183"/>
                  <a:gd name="T102" fmla="*/ 57 w 167"/>
                  <a:gd name="T103" fmla="*/ 89 h 183"/>
                  <a:gd name="T104" fmla="*/ 55 w 167"/>
                  <a:gd name="T105" fmla="*/ 77 h 183"/>
                  <a:gd name="T106" fmla="*/ 53 w 167"/>
                  <a:gd name="T107" fmla="*/ 65 h 183"/>
                  <a:gd name="T108" fmla="*/ 51 w 167"/>
                  <a:gd name="T109" fmla="*/ 53 h 183"/>
                  <a:gd name="T110" fmla="*/ 46 w 167"/>
                  <a:gd name="T111" fmla="*/ 41 h 183"/>
                  <a:gd name="T112" fmla="*/ 40 w 167"/>
                  <a:gd name="T113" fmla="*/ 33 h 183"/>
                  <a:gd name="T114" fmla="*/ 37 w 167"/>
                  <a:gd name="T115" fmla="*/ 29 h 183"/>
                  <a:gd name="T116" fmla="*/ 34 w 167"/>
                  <a:gd name="T117" fmla="*/ 26 h 183"/>
                  <a:gd name="T118" fmla="*/ 34 w 167"/>
                  <a:gd name="T119" fmla="*/ 26 h 1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67" h="183">
                    <a:moveTo>
                      <a:pt x="34" y="26"/>
                    </a:moveTo>
                    <a:lnTo>
                      <a:pt x="34" y="26"/>
                    </a:lnTo>
                    <a:lnTo>
                      <a:pt x="18" y="16"/>
                    </a:lnTo>
                    <a:lnTo>
                      <a:pt x="5" y="7"/>
                    </a:lnTo>
                    <a:lnTo>
                      <a:pt x="1" y="4"/>
                    </a:lnTo>
                    <a:lnTo>
                      <a:pt x="0" y="1"/>
                    </a:lnTo>
                    <a:lnTo>
                      <a:pt x="0" y="0"/>
                    </a:lnTo>
                    <a:lnTo>
                      <a:pt x="2" y="0"/>
                    </a:lnTo>
                    <a:lnTo>
                      <a:pt x="8" y="0"/>
                    </a:lnTo>
                    <a:lnTo>
                      <a:pt x="27" y="1"/>
                    </a:lnTo>
                    <a:lnTo>
                      <a:pt x="37" y="2"/>
                    </a:lnTo>
                    <a:lnTo>
                      <a:pt x="47" y="3"/>
                    </a:lnTo>
                    <a:lnTo>
                      <a:pt x="58" y="6"/>
                    </a:lnTo>
                    <a:lnTo>
                      <a:pt x="67" y="9"/>
                    </a:lnTo>
                    <a:lnTo>
                      <a:pt x="74" y="13"/>
                    </a:lnTo>
                    <a:lnTo>
                      <a:pt x="78" y="16"/>
                    </a:lnTo>
                    <a:lnTo>
                      <a:pt x="80" y="19"/>
                    </a:lnTo>
                    <a:lnTo>
                      <a:pt x="114" y="63"/>
                    </a:lnTo>
                    <a:lnTo>
                      <a:pt x="132" y="87"/>
                    </a:lnTo>
                    <a:lnTo>
                      <a:pt x="144" y="106"/>
                    </a:lnTo>
                    <a:lnTo>
                      <a:pt x="148" y="112"/>
                    </a:lnTo>
                    <a:lnTo>
                      <a:pt x="154" y="119"/>
                    </a:lnTo>
                    <a:lnTo>
                      <a:pt x="159" y="125"/>
                    </a:lnTo>
                    <a:lnTo>
                      <a:pt x="165" y="130"/>
                    </a:lnTo>
                    <a:lnTo>
                      <a:pt x="167" y="136"/>
                    </a:lnTo>
                    <a:lnTo>
                      <a:pt x="167" y="138"/>
                    </a:lnTo>
                    <a:lnTo>
                      <a:pt x="166" y="140"/>
                    </a:lnTo>
                    <a:lnTo>
                      <a:pt x="165" y="142"/>
                    </a:lnTo>
                    <a:lnTo>
                      <a:pt x="161" y="144"/>
                    </a:lnTo>
                    <a:lnTo>
                      <a:pt x="156" y="145"/>
                    </a:lnTo>
                    <a:lnTo>
                      <a:pt x="150" y="146"/>
                    </a:lnTo>
                    <a:lnTo>
                      <a:pt x="142" y="149"/>
                    </a:lnTo>
                    <a:lnTo>
                      <a:pt x="121" y="158"/>
                    </a:lnTo>
                    <a:lnTo>
                      <a:pt x="108" y="163"/>
                    </a:lnTo>
                    <a:lnTo>
                      <a:pt x="95" y="169"/>
                    </a:lnTo>
                    <a:lnTo>
                      <a:pt x="84" y="176"/>
                    </a:lnTo>
                    <a:lnTo>
                      <a:pt x="75" y="182"/>
                    </a:lnTo>
                    <a:lnTo>
                      <a:pt x="73" y="183"/>
                    </a:lnTo>
                    <a:lnTo>
                      <a:pt x="72" y="183"/>
                    </a:lnTo>
                    <a:lnTo>
                      <a:pt x="70" y="181"/>
                    </a:lnTo>
                    <a:lnTo>
                      <a:pt x="69" y="178"/>
                    </a:lnTo>
                    <a:lnTo>
                      <a:pt x="66" y="170"/>
                    </a:lnTo>
                    <a:lnTo>
                      <a:pt x="64" y="160"/>
                    </a:lnTo>
                    <a:lnTo>
                      <a:pt x="61" y="134"/>
                    </a:lnTo>
                    <a:lnTo>
                      <a:pt x="59" y="111"/>
                    </a:lnTo>
                    <a:lnTo>
                      <a:pt x="57" y="89"/>
                    </a:lnTo>
                    <a:lnTo>
                      <a:pt x="55" y="77"/>
                    </a:lnTo>
                    <a:lnTo>
                      <a:pt x="53" y="65"/>
                    </a:lnTo>
                    <a:lnTo>
                      <a:pt x="51" y="53"/>
                    </a:lnTo>
                    <a:lnTo>
                      <a:pt x="46" y="41"/>
                    </a:lnTo>
                    <a:lnTo>
                      <a:pt x="40" y="33"/>
                    </a:lnTo>
                    <a:lnTo>
                      <a:pt x="37" y="29"/>
                    </a:lnTo>
                    <a:lnTo>
                      <a:pt x="34" y="26"/>
                    </a:lnTo>
                    <a:close/>
                  </a:path>
                </a:pathLst>
              </a:custGeom>
              <a:solidFill>
                <a:srgbClr val="D1D3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44" name="Freeform 79">
                <a:extLst>
                  <a:ext uri="{FF2B5EF4-FFF2-40B4-BE49-F238E27FC236}">
                    <a16:creationId xmlns:a16="http://schemas.microsoft.com/office/drawing/2014/main" id="{3352C574-3C49-4830-B55E-3B2B3762887A}"/>
                  </a:ext>
                </a:extLst>
              </p:cNvPr>
              <p:cNvSpPr>
                <a:spLocks/>
              </p:cNvSpPr>
              <p:nvPr/>
            </p:nvSpPr>
            <p:spPr bwMode="auto">
              <a:xfrm>
                <a:off x="3634" y="1034"/>
                <a:ext cx="163" cy="181"/>
              </a:xfrm>
              <a:custGeom>
                <a:avLst/>
                <a:gdLst>
                  <a:gd name="T0" fmla="*/ 33 w 163"/>
                  <a:gd name="T1" fmla="*/ 26 h 181"/>
                  <a:gd name="T2" fmla="*/ 33 w 163"/>
                  <a:gd name="T3" fmla="*/ 26 h 181"/>
                  <a:gd name="T4" fmla="*/ 18 w 163"/>
                  <a:gd name="T5" fmla="*/ 15 h 181"/>
                  <a:gd name="T6" fmla="*/ 5 w 163"/>
                  <a:gd name="T7" fmla="*/ 7 h 181"/>
                  <a:gd name="T8" fmla="*/ 2 w 163"/>
                  <a:gd name="T9" fmla="*/ 3 h 181"/>
                  <a:gd name="T10" fmla="*/ 0 w 163"/>
                  <a:gd name="T11" fmla="*/ 1 h 181"/>
                  <a:gd name="T12" fmla="*/ 1 w 163"/>
                  <a:gd name="T13" fmla="*/ 0 h 181"/>
                  <a:gd name="T14" fmla="*/ 2 w 163"/>
                  <a:gd name="T15" fmla="*/ 0 h 181"/>
                  <a:gd name="T16" fmla="*/ 9 w 163"/>
                  <a:gd name="T17" fmla="*/ 0 h 181"/>
                  <a:gd name="T18" fmla="*/ 9 w 163"/>
                  <a:gd name="T19" fmla="*/ 0 h 181"/>
                  <a:gd name="T20" fmla="*/ 27 w 163"/>
                  <a:gd name="T21" fmla="*/ 1 h 181"/>
                  <a:gd name="T22" fmla="*/ 36 w 163"/>
                  <a:gd name="T23" fmla="*/ 2 h 181"/>
                  <a:gd name="T24" fmla="*/ 46 w 163"/>
                  <a:gd name="T25" fmla="*/ 3 h 181"/>
                  <a:gd name="T26" fmla="*/ 56 w 163"/>
                  <a:gd name="T27" fmla="*/ 6 h 181"/>
                  <a:gd name="T28" fmla="*/ 65 w 163"/>
                  <a:gd name="T29" fmla="*/ 9 h 181"/>
                  <a:gd name="T30" fmla="*/ 72 w 163"/>
                  <a:gd name="T31" fmla="*/ 14 h 181"/>
                  <a:gd name="T32" fmla="*/ 78 w 163"/>
                  <a:gd name="T33" fmla="*/ 20 h 181"/>
                  <a:gd name="T34" fmla="*/ 78 w 163"/>
                  <a:gd name="T35" fmla="*/ 20 h 181"/>
                  <a:gd name="T36" fmla="*/ 111 w 163"/>
                  <a:gd name="T37" fmla="*/ 63 h 181"/>
                  <a:gd name="T38" fmla="*/ 128 w 163"/>
                  <a:gd name="T39" fmla="*/ 87 h 181"/>
                  <a:gd name="T40" fmla="*/ 140 w 163"/>
                  <a:gd name="T41" fmla="*/ 105 h 181"/>
                  <a:gd name="T42" fmla="*/ 140 w 163"/>
                  <a:gd name="T43" fmla="*/ 105 h 181"/>
                  <a:gd name="T44" fmla="*/ 144 w 163"/>
                  <a:gd name="T45" fmla="*/ 112 h 181"/>
                  <a:gd name="T46" fmla="*/ 150 w 163"/>
                  <a:gd name="T47" fmla="*/ 118 h 181"/>
                  <a:gd name="T48" fmla="*/ 155 w 163"/>
                  <a:gd name="T49" fmla="*/ 124 h 181"/>
                  <a:gd name="T50" fmla="*/ 161 w 163"/>
                  <a:gd name="T51" fmla="*/ 129 h 181"/>
                  <a:gd name="T52" fmla="*/ 163 w 163"/>
                  <a:gd name="T53" fmla="*/ 135 h 181"/>
                  <a:gd name="T54" fmla="*/ 163 w 163"/>
                  <a:gd name="T55" fmla="*/ 137 h 181"/>
                  <a:gd name="T56" fmla="*/ 162 w 163"/>
                  <a:gd name="T57" fmla="*/ 139 h 181"/>
                  <a:gd name="T58" fmla="*/ 161 w 163"/>
                  <a:gd name="T59" fmla="*/ 141 h 181"/>
                  <a:gd name="T60" fmla="*/ 157 w 163"/>
                  <a:gd name="T61" fmla="*/ 142 h 181"/>
                  <a:gd name="T62" fmla="*/ 153 w 163"/>
                  <a:gd name="T63" fmla="*/ 144 h 181"/>
                  <a:gd name="T64" fmla="*/ 147 w 163"/>
                  <a:gd name="T65" fmla="*/ 145 h 181"/>
                  <a:gd name="T66" fmla="*/ 147 w 163"/>
                  <a:gd name="T67" fmla="*/ 145 h 181"/>
                  <a:gd name="T68" fmla="*/ 138 w 163"/>
                  <a:gd name="T69" fmla="*/ 148 h 181"/>
                  <a:gd name="T70" fmla="*/ 118 w 163"/>
                  <a:gd name="T71" fmla="*/ 157 h 181"/>
                  <a:gd name="T72" fmla="*/ 106 w 163"/>
                  <a:gd name="T73" fmla="*/ 162 h 181"/>
                  <a:gd name="T74" fmla="*/ 93 w 163"/>
                  <a:gd name="T75" fmla="*/ 168 h 181"/>
                  <a:gd name="T76" fmla="*/ 82 w 163"/>
                  <a:gd name="T77" fmla="*/ 174 h 181"/>
                  <a:gd name="T78" fmla="*/ 73 w 163"/>
                  <a:gd name="T79" fmla="*/ 180 h 181"/>
                  <a:gd name="T80" fmla="*/ 73 w 163"/>
                  <a:gd name="T81" fmla="*/ 180 h 181"/>
                  <a:gd name="T82" fmla="*/ 72 w 163"/>
                  <a:gd name="T83" fmla="*/ 181 h 181"/>
                  <a:gd name="T84" fmla="*/ 70 w 163"/>
                  <a:gd name="T85" fmla="*/ 181 h 181"/>
                  <a:gd name="T86" fmla="*/ 69 w 163"/>
                  <a:gd name="T87" fmla="*/ 179 h 181"/>
                  <a:gd name="T88" fmla="*/ 67 w 163"/>
                  <a:gd name="T89" fmla="*/ 176 h 181"/>
                  <a:gd name="T90" fmla="*/ 65 w 163"/>
                  <a:gd name="T91" fmla="*/ 169 h 181"/>
                  <a:gd name="T92" fmla="*/ 63 w 163"/>
                  <a:gd name="T93" fmla="*/ 158 h 181"/>
                  <a:gd name="T94" fmla="*/ 60 w 163"/>
                  <a:gd name="T95" fmla="*/ 133 h 181"/>
                  <a:gd name="T96" fmla="*/ 58 w 163"/>
                  <a:gd name="T97" fmla="*/ 110 h 181"/>
                  <a:gd name="T98" fmla="*/ 58 w 163"/>
                  <a:gd name="T99" fmla="*/ 110 h 181"/>
                  <a:gd name="T100" fmla="*/ 56 w 163"/>
                  <a:gd name="T101" fmla="*/ 88 h 181"/>
                  <a:gd name="T102" fmla="*/ 54 w 163"/>
                  <a:gd name="T103" fmla="*/ 76 h 181"/>
                  <a:gd name="T104" fmla="*/ 52 w 163"/>
                  <a:gd name="T105" fmla="*/ 64 h 181"/>
                  <a:gd name="T106" fmla="*/ 49 w 163"/>
                  <a:gd name="T107" fmla="*/ 52 h 181"/>
                  <a:gd name="T108" fmla="*/ 45 w 163"/>
                  <a:gd name="T109" fmla="*/ 41 h 181"/>
                  <a:gd name="T110" fmla="*/ 40 w 163"/>
                  <a:gd name="T111" fmla="*/ 32 h 181"/>
                  <a:gd name="T112" fmla="*/ 37 w 163"/>
                  <a:gd name="T113" fmla="*/ 29 h 181"/>
                  <a:gd name="T114" fmla="*/ 33 w 163"/>
                  <a:gd name="T115" fmla="*/ 26 h 181"/>
                  <a:gd name="T116" fmla="*/ 33 w 163"/>
                  <a:gd name="T117" fmla="*/ 26 h 1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63" h="181">
                    <a:moveTo>
                      <a:pt x="33" y="26"/>
                    </a:moveTo>
                    <a:lnTo>
                      <a:pt x="33" y="26"/>
                    </a:lnTo>
                    <a:lnTo>
                      <a:pt x="18" y="15"/>
                    </a:lnTo>
                    <a:lnTo>
                      <a:pt x="5" y="7"/>
                    </a:lnTo>
                    <a:lnTo>
                      <a:pt x="2" y="3"/>
                    </a:lnTo>
                    <a:lnTo>
                      <a:pt x="0" y="1"/>
                    </a:lnTo>
                    <a:lnTo>
                      <a:pt x="1" y="0"/>
                    </a:lnTo>
                    <a:lnTo>
                      <a:pt x="2" y="0"/>
                    </a:lnTo>
                    <a:lnTo>
                      <a:pt x="9" y="0"/>
                    </a:lnTo>
                    <a:lnTo>
                      <a:pt x="27" y="1"/>
                    </a:lnTo>
                    <a:lnTo>
                      <a:pt x="36" y="2"/>
                    </a:lnTo>
                    <a:lnTo>
                      <a:pt x="46" y="3"/>
                    </a:lnTo>
                    <a:lnTo>
                      <a:pt x="56" y="6"/>
                    </a:lnTo>
                    <a:lnTo>
                      <a:pt x="65" y="9"/>
                    </a:lnTo>
                    <a:lnTo>
                      <a:pt x="72" y="14"/>
                    </a:lnTo>
                    <a:lnTo>
                      <a:pt x="78" y="20"/>
                    </a:lnTo>
                    <a:lnTo>
                      <a:pt x="111" y="63"/>
                    </a:lnTo>
                    <a:lnTo>
                      <a:pt x="128" y="87"/>
                    </a:lnTo>
                    <a:lnTo>
                      <a:pt x="140" y="105"/>
                    </a:lnTo>
                    <a:lnTo>
                      <a:pt x="144" y="112"/>
                    </a:lnTo>
                    <a:lnTo>
                      <a:pt x="150" y="118"/>
                    </a:lnTo>
                    <a:lnTo>
                      <a:pt x="155" y="124"/>
                    </a:lnTo>
                    <a:lnTo>
                      <a:pt x="161" y="129"/>
                    </a:lnTo>
                    <a:lnTo>
                      <a:pt x="163" y="135"/>
                    </a:lnTo>
                    <a:lnTo>
                      <a:pt x="163" y="137"/>
                    </a:lnTo>
                    <a:lnTo>
                      <a:pt x="162" y="139"/>
                    </a:lnTo>
                    <a:lnTo>
                      <a:pt x="161" y="141"/>
                    </a:lnTo>
                    <a:lnTo>
                      <a:pt x="157" y="142"/>
                    </a:lnTo>
                    <a:lnTo>
                      <a:pt x="153" y="144"/>
                    </a:lnTo>
                    <a:lnTo>
                      <a:pt x="147" y="145"/>
                    </a:lnTo>
                    <a:lnTo>
                      <a:pt x="138" y="148"/>
                    </a:lnTo>
                    <a:lnTo>
                      <a:pt x="118" y="157"/>
                    </a:lnTo>
                    <a:lnTo>
                      <a:pt x="106" y="162"/>
                    </a:lnTo>
                    <a:lnTo>
                      <a:pt x="93" y="168"/>
                    </a:lnTo>
                    <a:lnTo>
                      <a:pt x="82" y="174"/>
                    </a:lnTo>
                    <a:lnTo>
                      <a:pt x="73" y="180"/>
                    </a:lnTo>
                    <a:lnTo>
                      <a:pt x="72" y="181"/>
                    </a:lnTo>
                    <a:lnTo>
                      <a:pt x="70" y="181"/>
                    </a:lnTo>
                    <a:lnTo>
                      <a:pt x="69" y="179"/>
                    </a:lnTo>
                    <a:lnTo>
                      <a:pt x="67" y="176"/>
                    </a:lnTo>
                    <a:lnTo>
                      <a:pt x="65" y="169"/>
                    </a:lnTo>
                    <a:lnTo>
                      <a:pt x="63" y="158"/>
                    </a:lnTo>
                    <a:lnTo>
                      <a:pt x="60" y="133"/>
                    </a:lnTo>
                    <a:lnTo>
                      <a:pt x="58" y="110"/>
                    </a:lnTo>
                    <a:lnTo>
                      <a:pt x="56" y="88"/>
                    </a:lnTo>
                    <a:lnTo>
                      <a:pt x="54" y="76"/>
                    </a:lnTo>
                    <a:lnTo>
                      <a:pt x="52" y="64"/>
                    </a:lnTo>
                    <a:lnTo>
                      <a:pt x="49" y="52"/>
                    </a:lnTo>
                    <a:lnTo>
                      <a:pt x="45" y="41"/>
                    </a:lnTo>
                    <a:lnTo>
                      <a:pt x="40" y="32"/>
                    </a:lnTo>
                    <a:lnTo>
                      <a:pt x="37" y="29"/>
                    </a:lnTo>
                    <a:lnTo>
                      <a:pt x="33" y="26"/>
                    </a:lnTo>
                    <a:close/>
                  </a:path>
                </a:pathLst>
              </a:custGeom>
              <a:solidFill>
                <a:srgbClr val="C2C5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45" name="Freeform 80">
                <a:extLst>
                  <a:ext uri="{FF2B5EF4-FFF2-40B4-BE49-F238E27FC236}">
                    <a16:creationId xmlns:a16="http://schemas.microsoft.com/office/drawing/2014/main" id="{AC845C9A-8CE2-4B29-84B1-7CDB0A4A06B0}"/>
                  </a:ext>
                </a:extLst>
              </p:cNvPr>
              <p:cNvSpPr>
                <a:spLocks/>
              </p:cNvSpPr>
              <p:nvPr/>
            </p:nvSpPr>
            <p:spPr bwMode="auto">
              <a:xfrm>
                <a:off x="3637" y="1034"/>
                <a:ext cx="158" cy="180"/>
              </a:xfrm>
              <a:custGeom>
                <a:avLst/>
                <a:gdLst>
                  <a:gd name="T0" fmla="*/ 32 w 158"/>
                  <a:gd name="T1" fmla="*/ 26 h 180"/>
                  <a:gd name="T2" fmla="*/ 32 w 158"/>
                  <a:gd name="T3" fmla="*/ 26 h 180"/>
                  <a:gd name="T4" fmla="*/ 17 w 158"/>
                  <a:gd name="T5" fmla="*/ 16 h 180"/>
                  <a:gd name="T6" fmla="*/ 5 w 158"/>
                  <a:gd name="T7" fmla="*/ 8 h 180"/>
                  <a:gd name="T8" fmla="*/ 1 w 158"/>
                  <a:gd name="T9" fmla="*/ 4 h 180"/>
                  <a:gd name="T10" fmla="*/ 0 w 158"/>
                  <a:gd name="T11" fmla="*/ 2 h 180"/>
                  <a:gd name="T12" fmla="*/ 1 w 158"/>
                  <a:gd name="T13" fmla="*/ 1 h 180"/>
                  <a:gd name="T14" fmla="*/ 2 w 158"/>
                  <a:gd name="T15" fmla="*/ 0 h 180"/>
                  <a:gd name="T16" fmla="*/ 8 w 158"/>
                  <a:gd name="T17" fmla="*/ 0 h 180"/>
                  <a:gd name="T18" fmla="*/ 8 w 158"/>
                  <a:gd name="T19" fmla="*/ 0 h 180"/>
                  <a:gd name="T20" fmla="*/ 25 w 158"/>
                  <a:gd name="T21" fmla="*/ 2 h 180"/>
                  <a:gd name="T22" fmla="*/ 35 w 158"/>
                  <a:gd name="T23" fmla="*/ 3 h 180"/>
                  <a:gd name="T24" fmla="*/ 44 w 158"/>
                  <a:gd name="T25" fmla="*/ 5 h 180"/>
                  <a:gd name="T26" fmla="*/ 54 w 158"/>
                  <a:gd name="T27" fmla="*/ 7 h 180"/>
                  <a:gd name="T28" fmla="*/ 62 w 158"/>
                  <a:gd name="T29" fmla="*/ 11 h 180"/>
                  <a:gd name="T30" fmla="*/ 69 w 158"/>
                  <a:gd name="T31" fmla="*/ 15 h 180"/>
                  <a:gd name="T32" fmla="*/ 75 w 158"/>
                  <a:gd name="T33" fmla="*/ 21 h 180"/>
                  <a:gd name="T34" fmla="*/ 75 w 158"/>
                  <a:gd name="T35" fmla="*/ 21 h 180"/>
                  <a:gd name="T36" fmla="*/ 107 w 158"/>
                  <a:gd name="T37" fmla="*/ 64 h 180"/>
                  <a:gd name="T38" fmla="*/ 124 w 158"/>
                  <a:gd name="T39" fmla="*/ 87 h 180"/>
                  <a:gd name="T40" fmla="*/ 135 w 158"/>
                  <a:gd name="T41" fmla="*/ 105 h 180"/>
                  <a:gd name="T42" fmla="*/ 135 w 158"/>
                  <a:gd name="T43" fmla="*/ 105 h 180"/>
                  <a:gd name="T44" fmla="*/ 140 w 158"/>
                  <a:gd name="T45" fmla="*/ 112 h 180"/>
                  <a:gd name="T46" fmla="*/ 145 w 158"/>
                  <a:gd name="T47" fmla="*/ 118 h 180"/>
                  <a:gd name="T48" fmla="*/ 150 w 158"/>
                  <a:gd name="T49" fmla="*/ 124 h 180"/>
                  <a:gd name="T50" fmla="*/ 155 w 158"/>
                  <a:gd name="T51" fmla="*/ 129 h 180"/>
                  <a:gd name="T52" fmla="*/ 158 w 158"/>
                  <a:gd name="T53" fmla="*/ 134 h 180"/>
                  <a:gd name="T54" fmla="*/ 158 w 158"/>
                  <a:gd name="T55" fmla="*/ 137 h 180"/>
                  <a:gd name="T56" fmla="*/ 158 w 158"/>
                  <a:gd name="T57" fmla="*/ 139 h 180"/>
                  <a:gd name="T58" fmla="*/ 155 w 158"/>
                  <a:gd name="T59" fmla="*/ 141 h 180"/>
                  <a:gd name="T60" fmla="*/ 152 w 158"/>
                  <a:gd name="T61" fmla="*/ 142 h 180"/>
                  <a:gd name="T62" fmla="*/ 148 w 158"/>
                  <a:gd name="T63" fmla="*/ 144 h 180"/>
                  <a:gd name="T64" fmla="*/ 143 w 158"/>
                  <a:gd name="T65" fmla="*/ 145 h 180"/>
                  <a:gd name="T66" fmla="*/ 143 w 158"/>
                  <a:gd name="T67" fmla="*/ 145 h 180"/>
                  <a:gd name="T68" fmla="*/ 134 w 158"/>
                  <a:gd name="T69" fmla="*/ 148 h 180"/>
                  <a:gd name="T70" fmla="*/ 114 w 158"/>
                  <a:gd name="T71" fmla="*/ 155 h 180"/>
                  <a:gd name="T72" fmla="*/ 90 w 158"/>
                  <a:gd name="T73" fmla="*/ 167 h 180"/>
                  <a:gd name="T74" fmla="*/ 79 w 158"/>
                  <a:gd name="T75" fmla="*/ 173 h 180"/>
                  <a:gd name="T76" fmla="*/ 71 w 158"/>
                  <a:gd name="T77" fmla="*/ 179 h 180"/>
                  <a:gd name="T78" fmla="*/ 71 w 158"/>
                  <a:gd name="T79" fmla="*/ 179 h 180"/>
                  <a:gd name="T80" fmla="*/ 69 w 158"/>
                  <a:gd name="T81" fmla="*/ 180 h 180"/>
                  <a:gd name="T82" fmla="*/ 67 w 158"/>
                  <a:gd name="T83" fmla="*/ 180 h 180"/>
                  <a:gd name="T84" fmla="*/ 66 w 158"/>
                  <a:gd name="T85" fmla="*/ 178 h 180"/>
                  <a:gd name="T86" fmla="*/ 65 w 158"/>
                  <a:gd name="T87" fmla="*/ 176 h 180"/>
                  <a:gd name="T88" fmla="*/ 62 w 158"/>
                  <a:gd name="T89" fmla="*/ 168 h 180"/>
                  <a:gd name="T90" fmla="*/ 60 w 158"/>
                  <a:gd name="T91" fmla="*/ 158 h 180"/>
                  <a:gd name="T92" fmla="*/ 58 w 158"/>
                  <a:gd name="T93" fmla="*/ 133 h 180"/>
                  <a:gd name="T94" fmla="*/ 55 w 158"/>
                  <a:gd name="T95" fmla="*/ 111 h 180"/>
                  <a:gd name="T96" fmla="*/ 55 w 158"/>
                  <a:gd name="T97" fmla="*/ 111 h 180"/>
                  <a:gd name="T98" fmla="*/ 53 w 158"/>
                  <a:gd name="T99" fmla="*/ 88 h 180"/>
                  <a:gd name="T100" fmla="*/ 52 w 158"/>
                  <a:gd name="T101" fmla="*/ 77 h 180"/>
                  <a:gd name="T102" fmla="*/ 50 w 158"/>
                  <a:gd name="T103" fmla="*/ 64 h 180"/>
                  <a:gd name="T104" fmla="*/ 47 w 158"/>
                  <a:gd name="T105" fmla="*/ 53 h 180"/>
                  <a:gd name="T106" fmla="*/ 43 w 158"/>
                  <a:gd name="T107" fmla="*/ 41 h 180"/>
                  <a:gd name="T108" fmla="*/ 38 w 158"/>
                  <a:gd name="T109" fmla="*/ 33 h 180"/>
                  <a:gd name="T110" fmla="*/ 35 w 158"/>
                  <a:gd name="T111" fmla="*/ 29 h 180"/>
                  <a:gd name="T112" fmla="*/ 32 w 158"/>
                  <a:gd name="T113" fmla="*/ 26 h 180"/>
                  <a:gd name="T114" fmla="*/ 32 w 158"/>
                  <a:gd name="T115" fmla="*/ 26 h 18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58" h="180">
                    <a:moveTo>
                      <a:pt x="32" y="26"/>
                    </a:moveTo>
                    <a:lnTo>
                      <a:pt x="32" y="26"/>
                    </a:lnTo>
                    <a:lnTo>
                      <a:pt x="17" y="16"/>
                    </a:lnTo>
                    <a:lnTo>
                      <a:pt x="5" y="8"/>
                    </a:lnTo>
                    <a:lnTo>
                      <a:pt x="1" y="4"/>
                    </a:lnTo>
                    <a:lnTo>
                      <a:pt x="0" y="2"/>
                    </a:lnTo>
                    <a:lnTo>
                      <a:pt x="1" y="1"/>
                    </a:lnTo>
                    <a:lnTo>
                      <a:pt x="2" y="0"/>
                    </a:lnTo>
                    <a:lnTo>
                      <a:pt x="8" y="0"/>
                    </a:lnTo>
                    <a:lnTo>
                      <a:pt x="25" y="2"/>
                    </a:lnTo>
                    <a:lnTo>
                      <a:pt x="35" y="3"/>
                    </a:lnTo>
                    <a:lnTo>
                      <a:pt x="44" y="5"/>
                    </a:lnTo>
                    <a:lnTo>
                      <a:pt x="54" y="7"/>
                    </a:lnTo>
                    <a:lnTo>
                      <a:pt x="62" y="11"/>
                    </a:lnTo>
                    <a:lnTo>
                      <a:pt x="69" y="15"/>
                    </a:lnTo>
                    <a:lnTo>
                      <a:pt x="75" y="21"/>
                    </a:lnTo>
                    <a:lnTo>
                      <a:pt x="107" y="64"/>
                    </a:lnTo>
                    <a:lnTo>
                      <a:pt x="124" y="87"/>
                    </a:lnTo>
                    <a:lnTo>
                      <a:pt x="135" y="105"/>
                    </a:lnTo>
                    <a:lnTo>
                      <a:pt x="140" y="112"/>
                    </a:lnTo>
                    <a:lnTo>
                      <a:pt x="145" y="118"/>
                    </a:lnTo>
                    <a:lnTo>
                      <a:pt x="150" y="124"/>
                    </a:lnTo>
                    <a:lnTo>
                      <a:pt x="155" y="129"/>
                    </a:lnTo>
                    <a:lnTo>
                      <a:pt x="158" y="134"/>
                    </a:lnTo>
                    <a:lnTo>
                      <a:pt x="158" y="137"/>
                    </a:lnTo>
                    <a:lnTo>
                      <a:pt x="158" y="139"/>
                    </a:lnTo>
                    <a:lnTo>
                      <a:pt x="155" y="141"/>
                    </a:lnTo>
                    <a:lnTo>
                      <a:pt x="152" y="142"/>
                    </a:lnTo>
                    <a:lnTo>
                      <a:pt x="148" y="144"/>
                    </a:lnTo>
                    <a:lnTo>
                      <a:pt x="143" y="145"/>
                    </a:lnTo>
                    <a:lnTo>
                      <a:pt x="134" y="148"/>
                    </a:lnTo>
                    <a:lnTo>
                      <a:pt x="114" y="155"/>
                    </a:lnTo>
                    <a:lnTo>
                      <a:pt x="90" y="167"/>
                    </a:lnTo>
                    <a:lnTo>
                      <a:pt x="79" y="173"/>
                    </a:lnTo>
                    <a:lnTo>
                      <a:pt x="71" y="179"/>
                    </a:lnTo>
                    <a:lnTo>
                      <a:pt x="69" y="180"/>
                    </a:lnTo>
                    <a:lnTo>
                      <a:pt x="67" y="180"/>
                    </a:lnTo>
                    <a:lnTo>
                      <a:pt x="66" y="178"/>
                    </a:lnTo>
                    <a:lnTo>
                      <a:pt x="65" y="176"/>
                    </a:lnTo>
                    <a:lnTo>
                      <a:pt x="62" y="168"/>
                    </a:lnTo>
                    <a:lnTo>
                      <a:pt x="60" y="158"/>
                    </a:lnTo>
                    <a:lnTo>
                      <a:pt x="58" y="133"/>
                    </a:lnTo>
                    <a:lnTo>
                      <a:pt x="55" y="111"/>
                    </a:lnTo>
                    <a:lnTo>
                      <a:pt x="53" y="88"/>
                    </a:lnTo>
                    <a:lnTo>
                      <a:pt x="52" y="77"/>
                    </a:lnTo>
                    <a:lnTo>
                      <a:pt x="50" y="64"/>
                    </a:lnTo>
                    <a:lnTo>
                      <a:pt x="47" y="53"/>
                    </a:lnTo>
                    <a:lnTo>
                      <a:pt x="43" y="41"/>
                    </a:lnTo>
                    <a:lnTo>
                      <a:pt x="38" y="33"/>
                    </a:lnTo>
                    <a:lnTo>
                      <a:pt x="35" y="29"/>
                    </a:lnTo>
                    <a:lnTo>
                      <a:pt x="32" y="26"/>
                    </a:lnTo>
                    <a:close/>
                  </a:path>
                </a:pathLst>
              </a:custGeom>
              <a:solidFill>
                <a:srgbClr val="B2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46" name="Freeform 81">
                <a:extLst>
                  <a:ext uri="{FF2B5EF4-FFF2-40B4-BE49-F238E27FC236}">
                    <a16:creationId xmlns:a16="http://schemas.microsoft.com/office/drawing/2014/main" id="{5CFCDC39-EC2C-4867-87FF-9996037254BE}"/>
                  </a:ext>
                </a:extLst>
              </p:cNvPr>
              <p:cNvSpPr>
                <a:spLocks/>
              </p:cNvSpPr>
              <p:nvPr/>
            </p:nvSpPr>
            <p:spPr bwMode="auto">
              <a:xfrm>
                <a:off x="3640" y="1035"/>
                <a:ext cx="152" cy="178"/>
              </a:xfrm>
              <a:custGeom>
                <a:avLst/>
                <a:gdLst>
                  <a:gd name="T0" fmla="*/ 30 w 152"/>
                  <a:gd name="T1" fmla="*/ 26 h 178"/>
                  <a:gd name="T2" fmla="*/ 30 w 152"/>
                  <a:gd name="T3" fmla="*/ 26 h 178"/>
                  <a:gd name="T4" fmla="*/ 16 w 152"/>
                  <a:gd name="T5" fmla="*/ 16 h 178"/>
                  <a:gd name="T6" fmla="*/ 4 w 152"/>
                  <a:gd name="T7" fmla="*/ 7 h 178"/>
                  <a:gd name="T8" fmla="*/ 1 w 152"/>
                  <a:gd name="T9" fmla="*/ 4 h 178"/>
                  <a:gd name="T10" fmla="*/ 0 w 152"/>
                  <a:gd name="T11" fmla="*/ 1 h 178"/>
                  <a:gd name="T12" fmla="*/ 0 w 152"/>
                  <a:gd name="T13" fmla="*/ 1 h 178"/>
                  <a:gd name="T14" fmla="*/ 1 w 152"/>
                  <a:gd name="T15" fmla="*/ 0 h 178"/>
                  <a:gd name="T16" fmla="*/ 7 w 152"/>
                  <a:gd name="T17" fmla="*/ 0 h 178"/>
                  <a:gd name="T18" fmla="*/ 7 w 152"/>
                  <a:gd name="T19" fmla="*/ 0 h 178"/>
                  <a:gd name="T20" fmla="*/ 24 w 152"/>
                  <a:gd name="T21" fmla="*/ 1 h 178"/>
                  <a:gd name="T22" fmla="*/ 33 w 152"/>
                  <a:gd name="T23" fmla="*/ 3 h 178"/>
                  <a:gd name="T24" fmla="*/ 43 w 152"/>
                  <a:gd name="T25" fmla="*/ 5 h 178"/>
                  <a:gd name="T26" fmla="*/ 52 w 152"/>
                  <a:gd name="T27" fmla="*/ 7 h 178"/>
                  <a:gd name="T28" fmla="*/ 60 w 152"/>
                  <a:gd name="T29" fmla="*/ 11 h 178"/>
                  <a:gd name="T30" fmla="*/ 66 w 152"/>
                  <a:gd name="T31" fmla="*/ 15 h 178"/>
                  <a:gd name="T32" fmla="*/ 72 w 152"/>
                  <a:gd name="T33" fmla="*/ 21 h 178"/>
                  <a:gd name="T34" fmla="*/ 72 w 152"/>
                  <a:gd name="T35" fmla="*/ 21 h 178"/>
                  <a:gd name="T36" fmla="*/ 103 w 152"/>
                  <a:gd name="T37" fmla="*/ 63 h 178"/>
                  <a:gd name="T38" fmla="*/ 120 w 152"/>
                  <a:gd name="T39" fmla="*/ 86 h 178"/>
                  <a:gd name="T40" fmla="*/ 131 w 152"/>
                  <a:gd name="T41" fmla="*/ 104 h 178"/>
                  <a:gd name="T42" fmla="*/ 131 w 152"/>
                  <a:gd name="T43" fmla="*/ 104 h 178"/>
                  <a:gd name="T44" fmla="*/ 135 w 152"/>
                  <a:gd name="T45" fmla="*/ 111 h 178"/>
                  <a:gd name="T46" fmla="*/ 140 w 152"/>
                  <a:gd name="T47" fmla="*/ 117 h 178"/>
                  <a:gd name="T48" fmla="*/ 145 w 152"/>
                  <a:gd name="T49" fmla="*/ 123 h 178"/>
                  <a:gd name="T50" fmla="*/ 150 w 152"/>
                  <a:gd name="T51" fmla="*/ 128 h 178"/>
                  <a:gd name="T52" fmla="*/ 152 w 152"/>
                  <a:gd name="T53" fmla="*/ 133 h 178"/>
                  <a:gd name="T54" fmla="*/ 152 w 152"/>
                  <a:gd name="T55" fmla="*/ 136 h 178"/>
                  <a:gd name="T56" fmla="*/ 152 w 152"/>
                  <a:gd name="T57" fmla="*/ 138 h 178"/>
                  <a:gd name="T58" fmla="*/ 150 w 152"/>
                  <a:gd name="T59" fmla="*/ 140 h 178"/>
                  <a:gd name="T60" fmla="*/ 147 w 152"/>
                  <a:gd name="T61" fmla="*/ 141 h 178"/>
                  <a:gd name="T62" fmla="*/ 143 w 152"/>
                  <a:gd name="T63" fmla="*/ 142 h 178"/>
                  <a:gd name="T64" fmla="*/ 138 w 152"/>
                  <a:gd name="T65" fmla="*/ 144 h 178"/>
                  <a:gd name="T66" fmla="*/ 138 w 152"/>
                  <a:gd name="T67" fmla="*/ 144 h 178"/>
                  <a:gd name="T68" fmla="*/ 130 w 152"/>
                  <a:gd name="T69" fmla="*/ 147 h 178"/>
                  <a:gd name="T70" fmla="*/ 110 w 152"/>
                  <a:gd name="T71" fmla="*/ 154 h 178"/>
                  <a:gd name="T72" fmla="*/ 86 w 152"/>
                  <a:gd name="T73" fmla="*/ 166 h 178"/>
                  <a:gd name="T74" fmla="*/ 76 w 152"/>
                  <a:gd name="T75" fmla="*/ 171 h 178"/>
                  <a:gd name="T76" fmla="*/ 68 w 152"/>
                  <a:gd name="T77" fmla="*/ 177 h 178"/>
                  <a:gd name="T78" fmla="*/ 68 w 152"/>
                  <a:gd name="T79" fmla="*/ 177 h 178"/>
                  <a:gd name="T80" fmla="*/ 66 w 152"/>
                  <a:gd name="T81" fmla="*/ 178 h 178"/>
                  <a:gd name="T82" fmla="*/ 65 w 152"/>
                  <a:gd name="T83" fmla="*/ 177 h 178"/>
                  <a:gd name="T84" fmla="*/ 63 w 152"/>
                  <a:gd name="T85" fmla="*/ 176 h 178"/>
                  <a:gd name="T86" fmla="*/ 62 w 152"/>
                  <a:gd name="T87" fmla="*/ 174 h 178"/>
                  <a:gd name="T88" fmla="*/ 60 w 152"/>
                  <a:gd name="T89" fmla="*/ 166 h 178"/>
                  <a:gd name="T90" fmla="*/ 58 w 152"/>
                  <a:gd name="T91" fmla="*/ 156 h 178"/>
                  <a:gd name="T92" fmla="*/ 55 w 152"/>
                  <a:gd name="T93" fmla="*/ 132 h 178"/>
                  <a:gd name="T94" fmla="*/ 53 w 152"/>
                  <a:gd name="T95" fmla="*/ 110 h 178"/>
                  <a:gd name="T96" fmla="*/ 53 w 152"/>
                  <a:gd name="T97" fmla="*/ 110 h 178"/>
                  <a:gd name="T98" fmla="*/ 51 w 152"/>
                  <a:gd name="T99" fmla="*/ 88 h 178"/>
                  <a:gd name="T100" fmla="*/ 48 w 152"/>
                  <a:gd name="T101" fmla="*/ 64 h 178"/>
                  <a:gd name="T102" fmla="*/ 45 w 152"/>
                  <a:gd name="T103" fmla="*/ 52 h 178"/>
                  <a:gd name="T104" fmla="*/ 41 w 152"/>
                  <a:gd name="T105" fmla="*/ 41 h 178"/>
                  <a:gd name="T106" fmla="*/ 36 w 152"/>
                  <a:gd name="T107" fmla="*/ 32 h 178"/>
                  <a:gd name="T108" fmla="*/ 33 w 152"/>
                  <a:gd name="T109" fmla="*/ 29 h 178"/>
                  <a:gd name="T110" fmla="*/ 30 w 152"/>
                  <a:gd name="T111" fmla="*/ 26 h 178"/>
                  <a:gd name="T112" fmla="*/ 30 w 152"/>
                  <a:gd name="T113" fmla="*/ 26 h 1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2" h="178">
                    <a:moveTo>
                      <a:pt x="30" y="26"/>
                    </a:moveTo>
                    <a:lnTo>
                      <a:pt x="30" y="26"/>
                    </a:lnTo>
                    <a:lnTo>
                      <a:pt x="16" y="16"/>
                    </a:lnTo>
                    <a:lnTo>
                      <a:pt x="4" y="7"/>
                    </a:lnTo>
                    <a:lnTo>
                      <a:pt x="1" y="4"/>
                    </a:lnTo>
                    <a:lnTo>
                      <a:pt x="0" y="1"/>
                    </a:lnTo>
                    <a:lnTo>
                      <a:pt x="1" y="0"/>
                    </a:lnTo>
                    <a:lnTo>
                      <a:pt x="7" y="0"/>
                    </a:lnTo>
                    <a:lnTo>
                      <a:pt x="24" y="1"/>
                    </a:lnTo>
                    <a:lnTo>
                      <a:pt x="33" y="3"/>
                    </a:lnTo>
                    <a:lnTo>
                      <a:pt x="43" y="5"/>
                    </a:lnTo>
                    <a:lnTo>
                      <a:pt x="52" y="7"/>
                    </a:lnTo>
                    <a:lnTo>
                      <a:pt x="60" y="11"/>
                    </a:lnTo>
                    <a:lnTo>
                      <a:pt x="66" y="15"/>
                    </a:lnTo>
                    <a:lnTo>
                      <a:pt x="72" y="21"/>
                    </a:lnTo>
                    <a:lnTo>
                      <a:pt x="103" y="63"/>
                    </a:lnTo>
                    <a:lnTo>
                      <a:pt x="120" y="86"/>
                    </a:lnTo>
                    <a:lnTo>
                      <a:pt x="131" y="104"/>
                    </a:lnTo>
                    <a:lnTo>
                      <a:pt x="135" y="111"/>
                    </a:lnTo>
                    <a:lnTo>
                      <a:pt x="140" y="117"/>
                    </a:lnTo>
                    <a:lnTo>
                      <a:pt x="145" y="123"/>
                    </a:lnTo>
                    <a:lnTo>
                      <a:pt x="150" y="128"/>
                    </a:lnTo>
                    <a:lnTo>
                      <a:pt x="152" y="133"/>
                    </a:lnTo>
                    <a:lnTo>
                      <a:pt x="152" y="136"/>
                    </a:lnTo>
                    <a:lnTo>
                      <a:pt x="152" y="138"/>
                    </a:lnTo>
                    <a:lnTo>
                      <a:pt x="150" y="140"/>
                    </a:lnTo>
                    <a:lnTo>
                      <a:pt x="147" y="141"/>
                    </a:lnTo>
                    <a:lnTo>
                      <a:pt x="143" y="142"/>
                    </a:lnTo>
                    <a:lnTo>
                      <a:pt x="138" y="144"/>
                    </a:lnTo>
                    <a:lnTo>
                      <a:pt x="130" y="147"/>
                    </a:lnTo>
                    <a:lnTo>
                      <a:pt x="110" y="154"/>
                    </a:lnTo>
                    <a:lnTo>
                      <a:pt x="86" y="166"/>
                    </a:lnTo>
                    <a:lnTo>
                      <a:pt x="76" y="171"/>
                    </a:lnTo>
                    <a:lnTo>
                      <a:pt x="68" y="177"/>
                    </a:lnTo>
                    <a:lnTo>
                      <a:pt x="66" y="178"/>
                    </a:lnTo>
                    <a:lnTo>
                      <a:pt x="65" y="177"/>
                    </a:lnTo>
                    <a:lnTo>
                      <a:pt x="63" y="176"/>
                    </a:lnTo>
                    <a:lnTo>
                      <a:pt x="62" y="174"/>
                    </a:lnTo>
                    <a:lnTo>
                      <a:pt x="60" y="166"/>
                    </a:lnTo>
                    <a:lnTo>
                      <a:pt x="58" y="156"/>
                    </a:lnTo>
                    <a:lnTo>
                      <a:pt x="55" y="132"/>
                    </a:lnTo>
                    <a:lnTo>
                      <a:pt x="53" y="110"/>
                    </a:lnTo>
                    <a:lnTo>
                      <a:pt x="51" y="88"/>
                    </a:lnTo>
                    <a:lnTo>
                      <a:pt x="48" y="64"/>
                    </a:lnTo>
                    <a:lnTo>
                      <a:pt x="45" y="52"/>
                    </a:lnTo>
                    <a:lnTo>
                      <a:pt x="41" y="41"/>
                    </a:lnTo>
                    <a:lnTo>
                      <a:pt x="36" y="32"/>
                    </a:lnTo>
                    <a:lnTo>
                      <a:pt x="33" y="29"/>
                    </a:lnTo>
                    <a:lnTo>
                      <a:pt x="30" y="26"/>
                    </a:lnTo>
                    <a:close/>
                  </a:path>
                </a:pathLst>
              </a:custGeom>
              <a:solidFill>
                <a:srgbClr val="A4AB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47" name="Freeform 82">
                <a:extLst>
                  <a:ext uri="{FF2B5EF4-FFF2-40B4-BE49-F238E27FC236}">
                    <a16:creationId xmlns:a16="http://schemas.microsoft.com/office/drawing/2014/main" id="{0E86A07A-E6C1-4895-B06B-670D91149BE1}"/>
                  </a:ext>
                </a:extLst>
              </p:cNvPr>
              <p:cNvSpPr>
                <a:spLocks/>
              </p:cNvSpPr>
              <p:nvPr/>
            </p:nvSpPr>
            <p:spPr bwMode="auto">
              <a:xfrm>
                <a:off x="3642" y="1036"/>
                <a:ext cx="148" cy="176"/>
              </a:xfrm>
              <a:custGeom>
                <a:avLst/>
                <a:gdLst>
                  <a:gd name="T0" fmla="*/ 30 w 148"/>
                  <a:gd name="T1" fmla="*/ 25 h 176"/>
                  <a:gd name="T2" fmla="*/ 30 w 148"/>
                  <a:gd name="T3" fmla="*/ 25 h 176"/>
                  <a:gd name="T4" fmla="*/ 16 w 148"/>
                  <a:gd name="T5" fmla="*/ 15 h 176"/>
                  <a:gd name="T6" fmla="*/ 5 w 148"/>
                  <a:gd name="T7" fmla="*/ 7 h 176"/>
                  <a:gd name="T8" fmla="*/ 1 w 148"/>
                  <a:gd name="T9" fmla="*/ 4 h 176"/>
                  <a:gd name="T10" fmla="*/ 0 w 148"/>
                  <a:gd name="T11" fmla="*/ 1 h 176"/>
                  <a:gd name="T12" fmla="*/ 1 w 148"/>
                  <a:gd name="T13" fmla="*/ 0 h 176"/>
                  <a:gd name="T14" fmla="*/ 2 w 148"/>
                  <a:gd name="T15" fmla="*/ 0 h 176"/>
                  <a:gd name="T16" fmla="*/ 7 w 148"/>
                  <a:gd name="T17" fmla="*/ 0 h 176"/>
                  <a:gd name="T18" fmla="*/ 7 w 148"/>
                  <a:gd name="T19" fmla="*/ 0 h 176"/>
                  <a:gd name="T20" fmla="*/ 24 w 148"/>
                  <a:gd name="T21" fmla="*/ 1 h 176"/>
                  <a:gd name="T22" fmla="*/ 32 w 148"/>
                  <a:gd name="T23" fmla="*/ 3 h 176"/>
                  <a:gd name="T24" fmla="*/ 42 w 148"/>
                  <a:gd name="T25" fmla="*/ 5 h 176"/>
                  <a:gd name="T26" fmla="*/ 50 w 148"/>
                  <a:gd name="T27" fmla="*/ 7 h 176"/>
                  <a:gd name="T28" fmla="*/ 58 w 148"/>
                  <a:gd name="T29" fmla="*/ 11 h 176"/>
                  <a:gd name="T30" fmla="*/ 65 w 148"/>
                  <a:gd name="T31" fmla="*/ 16 h 176"/>
                  <a:gd name="T32" fmla="*/ 70 w 148"/>
                  <a:gd name="T33" fmla="*/ 22 h 176"/>
                  <a:gd name="T34" fmla="*/ 70 w 148"/>
                  <a:gd name="T35" fmla="*/ 22 h 176"/>
                  <a:gd name="T36" fmla="*/ 100 w 148"/>
                  <a:gd name="T37" fmla="*/ 63 h 176"/>
                  <a:gd name="T38" fmla="*/ 116 w 148"/>
                  <a:gd name="T39" fmla="*/ 86 h 176"/>
                  <a:gd name="T40" fmla="*/ 127 w 148"/>
                  <a:gd name="T41" fmla="*/ 104 h 176"/>
                  <a:gd name="T42" fmla="*/ 127 w 148"/>
                  <a:gd name="T43" fmla="*/ 104 h 176"/>
                  <a:gd name="T44" fmla="*/ 131 w 148"/>
                  <a:gd name="T45" fmla="*/ 110 h 176"/>
                  <a:gd name="T46" fmla="*/ 136 w 148"/>
                  <a:gd name="T47" fmla="*/ 116 h 176"/>
                  <a:gd name="T48" fmla="*/ 141 w 148"/>
                  <a:gd name="T49" fmla="*/ 122 h 176"/>
                  <a:gd name="T50" fmla="*/ 146 w 148"/>
                  <a:gd name="T51" fmla="*/ 127 h 176"/>
                  <a:gd name="T52" fmla="*/ 148 w 148"/>
                  <a:gd name="T53" fmla="*/ 132 h 176"/>
                  <a:gd name="T54" fmla="*/ 148 w 148"/>
                  <a:gd name="T55" fmla="*/ 135 h 176"/>
                  <a:gd name="T56" fmla="*/ 148 w 148"/>
                  <a:gd name="T57" fmla="*/ 137 h 176"/>
                  <a:gd name="T58" fmla="*/ 146 w 148"/>
                  <a:gd name="T59" fmla="*/ 138 h 176"/>
                  <a:gd name="T60" fmla="*/ 143 w 148"/>
                  <a:gd name="T61" fmla="*/ 140 h 176"/>
                  <a:gd name="T62" fmla="*/ 140 w 148"/>
                  <a:gd name="T63" fmla="*/ 141 h 176"/>
                  <a:gd name="T64" fmla="*/ 135 w 148"/>
                  <a:gd name="T65" fmla="*/ 142 h 176"/>
                  <a:gd name="T66" fmla="*/ 135 w 148"/>
                  <a:gd name="T67" fmla="*/ 142 h 176"/>
                  <a:gd name="T68" fmla="*/ 127 w 148"/>
                  <a:gd name="T69" fmla="*/ 145 h 176"/>
                  <a:gd name="T70" fmla="*/ 107 w 148"/>
                  <a:gd name="T71" fmla="*/ 153 h 176"/>
                  <a:gd name="T72" fmla="*/ 84 w 148"/>
                  <a:gd name="T73" fmla="*/ 164 h 176"/>
                  <a:gd name="T74" fmla="*/ 74 w 148"/>
                  <a:gd name="T75" fmla="*/ 169 h 176"/>
                  <a:gd name="T76" fmla="*/ 67 w 148"/>
                  <a:gd name="T77" fmla="*/ 175 h 176"/>
                  <a:gd name="T78" fmla="*/ 67 w 148"/>
                  <a:gd name="T79" fmla="*/ 175 h 176"/>
                  <a:gd name="T80" fmla="*/ 65 w 148"/>
                  <a:gd name="T81" fmla="*/ 176 h 176"/>
                  <a:gd name="T82" fmla="*/ 63 w 148"/>
                  <a:gd name="T83" fmla="*/ 175 h 176"/>
                  <a:gd name="T84" fmla="*/ 62 w 148"/>
                  <a:gd name="T85" fmla="*/ 174 h 176"/>
                  <a:gd name="T86" fmla="*/ 60 w 148"/>
                  <a:gd name="T87" fmla="*/ 172 h 176"/>
                  <a:gd name="T88" fmla="*/ 58 w 148"/>
                  <a:gd name="T89" fmla="*/ 164 h 176"/>
                  <a:gd name="T90" fmla="*/ 56 w 148"/>
                  <a:gd name="T91" fmla="*/ 155 h 176"/>
                  <a:gd name="T92" fmla="*/ 54 w 148"/>
                  <a:gd name="T93" fmla="*/ 131 h 176"/>
                  <a:gd name="T94" fmla="*/ 52 w 148"/>
                  <a:gd name="T95" fmla="*/ 109 h 176"/>
                  <a:gd name="T96" fmla="*/ 52 w 148"/>
                  <a:gd name="T97" fmla="*/ 109 h 176"/>
                  <a:gd name="T98" fmla="*/ 50 w 148"/>
                  <a:gd name="T99" fmla="*/ 87 h 176"/>
                  <a:gd name="T100" fmla="*/ 47 w 148"/>
                  <a:gd name="T101" fmla="*/ 63 h 176"/>
                  <a:gd name="T102" fmla="*/ 44 w 148"/>
                  <a:gd name="T103" fmla="*/ 52 h 176"/>
                  <a:gd name="T104" fmla="*/ 41 w 148"/>
                  <a:gd name="T105" fmla="*/ 41 h 176"/>
                  <a:gd name="T106" fmla="*/ 36 w 148"/>
                  <a:gd name="T107" fmla="*/ 32 h 176"/>
                  <a:gd name="T108" fmla="*/ 33 w 148"/>
                  <a:gd name="T109" fmla="*/ 28 h 176"/>
                  <a:gd name="T110" fmla="*/ 30 w 148"/>
                  <a:gd name="T111" fmla="*/ 25 h 176"/>
                  <a:gd name="T112" fmla="*/ 30 w 148"/>
                  <a:gd name="T113" fmla="*/ 25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8" h="176">
                    <a:moveTo>
                      <a:pt x="30" y="25"/>
                    </a:moveTo>
                    <a:lnTo>
                      <a:pt x="30" y="25"/>
                    </a:lnTo>
                    <a:lnTo>
                      <a:pt x="16" y="15"/>
                    </a:lnTo>
                    <a:lnTo>
                      <a:pt x="5" y="7"/>
                    </a:lnTo>
                    <a:lnTo>
                      <a:pt x="1" y="4"/>
                    </a:lnTo>
                    <a:lnTo>
                      <a:pt x="0" y="1"/>
                    </a:lnTo>
                    <a:lnTo>
                      <a:pt x="1" y="0"/>
                    </a:lnTo>
                    <a:lnTo>
                      <a:pt x="2" y="0"/>
                    </a:lnTo>
                    <a:lnTo>
                      <a:pt x="7" y="0"/>
                    </a:lnTo>
                    <a:lnTo>
                      <a:pt x="24" y="1"/>
                    </a:lnTo>
                    <a:lnTo>
                      <a:pt x="32" y="3"/>
                    </a:lnTo>
                    <a:lnTo>
                      <a:pt x="42" y="5"/>
                    </a:lnTo>
                    <a:lnTo>
                      <a:pt x="50" y="7"/>
                    </a:lnTo>
                    <a:lnTo>
                      <a:pt x="58" y="11"/>
                    </a:lnTo>
                    <a:lnTo>
                      <a:pt x="65" y="16"/>
                    </a:lnTo>
                    <a:lnTo>
                      <a:pt x="70" y="22"/>
                    </a:lnTo>
                    <a:lnTo>
                      <a:pt x="100" y="63"/>
                    </a:lnTo>
                    <a:lnTo>
                      <a:pt x="116" y="86"/>
                    </a:lnTo>
                    <a:lnTo>
                      <a:pt x="127" y="104"/>
                    </a:lnTo>
                    <a:lnTo>
                      <a:pt x="131" y="110"/>
                    </a:lnTo>
                    <a:lnTo>
                      <a:pt x="136" y="116"/>
                    </a:lnTo>
                    <a:lnTo>
                      <a:pt x="141" y="122"/>
                    </a:lnTo>
                    <a:lnTo>
                      <a:pt x="146" y="127"/>
                    </a:lnTo>
                    <a:lnTo>
                      <a:pt x="148" y="132"/>
                    </a:lnTo>
                    <a:lnTo>
                      <a:pt x="148" y="135"/>
                    </a:lnTo>
                    <a:lnTo>
                      <a:pt x="148" y="137"/>
                    </a:lnTo>
                    <a:lnTo>
                      <a:pt x="146" y="138"/>
                    </a:lnTo>
                    <a:lnTo>
                      <a:pt x="143" y="140"/>
                    </a:lnTo>
                    <a:lnTo>
                      <a:pt x="140" y="141"/>
                    </a:lnTo>
                    <a:lnTo>
                      <a:pt x="135" y="142"/>
                    </a:lnTo>
                    <a:lnTo>
                      <a:pt x="127" y="145"/>
                    </a:lnTo>
                    <a:lnTo>
                      <a:pt x="107" y="153"/>
                    </a:lnTo>
                    <a:lnTo>
                      <a:pt x="84" y="164"/>
                    </a:lnTo>
                    <a:lnTo>
                      <a:pt x="74" y="169"/>
                    </a:lnTo>
                    <a:lnTo>
                      <a:pt x="67" y="175"/>
                    </a:lnTo>
                    <a:lnTo>
                      <a:pt x="65" y="176"/>
                    </a:lnTo>
                    <a:lnTo>
                      <a:pt x="63" y="175"/>
                    </a:lnTo>
                    <a:lnTo>
                      <a:pt x="62" y="174"/>
                    </a:lnTo>
                    <a:lnTo>
                      <a:pt x="60" y="172"/>
                    </a:lnTo>
                    <a:lnTo>
                      <a:pt x="58" y="164"/>
                    </a:lnTo>
                    <a:lnTo>
                      <a:pt x="56" y="155"/>
                    </a:lnTo>
                    <a:lnTo>
                      <a:pt x="54" y="131"/>
                    </a:lnTo>
                    <a:lnTo>
                      <a:pt x="52" y="109"/>
                    </a:lnTo>
                    <a:lnTo>
                      <a:pt x="50" y="87"/>
                    </a:lnTo>
                    <a:lnTo>
                      <a:pt x="47" y="63"/>
                    </a:lnTo>
                    <a:lnTo>
                      <a:pt x="44" y="52"/>
                    </a:lnTo>
                    <a:lnTo>
                      <a:pt x="41" y="41"/>
                    </a:lnTo>
                    <a:lnTo>
                      <a:pt x="36" y="32"/>
                    </a:lnTo>
                    <a:lnTo>
                      <a:pt x="33" y="28"/>
                    </a:lnTo>
                    <a:lnTo>
                      <a:pt x="30" y="25"/>
                    </a:lnTo>
                    <a:close/>
                  </a:path>
                </a:pathLst>
              </a:custGeom>
              <a:solidFill>
                <a:srgbClr val="959E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48" name="Freeform 83">
                <a:extLst>
                  <a:ext uri="{FF2B5EF4-FFF2-40B4-BE49-F238E27FC236}">
                    <a16:creationId xmlns:a16="http://schemas.microsoft.com/office/drawing/2014/main" id="{A7748E30-7B66-41F1-94E6-8DA08889702F}"/>
                  </a:ext>
                </a:extLst>
              </p:cNvPr>
              <p:cNvSpPr>
                <a:spLocks/>
              </p:cNvSpPr>
              <p:nvPr/>
            </p:nvSpPr>
            <p:spPr bwMode="auto">
              <a:xfrm>
                <a:off x="3645" y="1036"/>
                <a:ext cx="143" cy="175"/>
              </a:xfrm>
              <a:custGeom>
                <a:avLst/>
                <a:gdLst>
                  <a:gd name="T0" fmla="*/ 28 w 143"/>
                  <a:gd name="T1" fmla="*/ 26 h 175"/>
                  <a:gd name="T2" fmla="*/ 28 w 143"/>
                  <a:gd name="T3" fmla="*/ 26 h 175"/>
                  <a:gd name="T4" fmla="*/ 15 w 143"/>
                  <a:gd name="T5" fmla="*/ 16 h 175"/>
                  <a:gd name="T6" fmla="*/ 4 w 143"/>
                  <a:gd name="T7" fmla="*/ 8 h 175"/>
                  <a:gd name="T8" fmla="*/ 1 w 143"/>
                  <a:gd name="T9" fmla="*/ 4 h 175"/>
                  <a:gd name="T10" fmla="*/ 0 w 143"/>
                  <a:gd name="T11" fmla="*/ 2 h 175"/>
                  <a:gd name="T12" fmla="*/ 0 w 143"/>
                  <a:gd name="T13" fmla="*/ 1 h 175"/>
                  <a:gd name="T14" fmla="*/ 1 w 143"/>
                  <a:gd name="T15" fmla="*/ 1 h 175"/>
                  <a:gd name="T16" fmla="*/ 7 w 143"/>
                  <a:gd name="T17" fmla="*/ 0 h 175"/>
                  <a:gd name="T18" fmla="*/ 7 w 143"/>
                  <a:gd name="T19" fmla="*/ 0 h 175"/>
                  <a:gd name="T20" fmla="*/ 22 w 143"/>
                  <a:gd name="T21" fmla="*/ 2 h 175"/>
                  <a:gd name="T22" fmla="*/ 31 w 143"/>
                  <a:gd name="T23" fmla="*/ 4 h 175"/>
                  <a:gd name="T24" fmla="*/ 40 w 143"/>
                  <a:gd name="T25" fmla="*/ 6 h 175"/>
                  <a:gd name="T26" fmla="*/ 48 w 143"/>
                  <a:gd name="T27" fmla="*/ 9 h 175"/>
                  <a:gd name="T28" fmla="*/ 55 w 143"/>
                  <a:gd name="T29" fmla="*/ 12 h 175"/>
                  <a:gd name="T30" fmla="*/ 62 w 143"/>
                  <a:gd name="T31" fmla="*/ 17 h 175"/>
                  <a:gd name="T32" fmla="*/ 67 w 143"/>
                  <a:gd name="T33" fmla="*/ 23 h 175"/>
                  <a:gd name="T34" fmla="*/ 67 w 143"/>
                  <a:gd name="T35" fmla="*/ 23 h 175"/>
                  <a:gd name="T36" fmla="*/ 79 w 143"/>
                  <a:gd name="T37" fmla="*/ 41 h 175"/>
                  <a:gd name="T38" fmla="*/ 96 w 143"/>
                  <a:gd name="T39" fmla="*/ 64 h 175"/>
                  <a:gd name="T40" fmla="*/ 112 w 143"/>
                  <a:gd name="T41" fmla="*/ 86 h 175"/>
                  <a:gd name="T42" fmla="*/ 118 w 143"/>
                  <a:gd name="T43" fmla="*/ 95 h 175"/>
                  <a:gd name="T44" fmla="*/ 123 w 143"/>
                  <a:gd name="T45" fmla="*/ 104 h 175"/>
                  <a:gd name="T46" fmla="*/ 123 w 143"/>
                  <a:gd name="T47" fmla="*/ 104 h 175"/>
                  <a:gd name="T48" fmla="*/ 127 w 143"/>
                  <a:gd name="T49" fmla="*/ 110 h 175"/>
                  <a:gd name="T50" fmla="*/ 131 w 143"/>
                  <a:gd name="T51" fmla="*/ 116 h 175"/>
                  <a:gd name="T52" fmla="*/ 136 w 143"/>
                  <a:gd name="T53" fmla="*/ 122 h 175"/>
                  <a:gd name="T54" fmla="*/ 141 w 143"/>
                  <a:gd name="T55" fmla="*/ 127 h 175"/>
                  <a:gd name="T56" fmla="*/ 143 w 143"/>
                  <a:gd name="T57" fmla="*/ 132 h 175"/>
                  <a:gd name="T58" fmla="*/ 143 w 143"/>
                  <a:gd name="T59" fmla="*/ 134 h 175"/>
                  <a:gd name="T60" fmla="*/ 143 w 143"/>
                  <a:gd name="T61" fmla="*/ 136 h 175"/>
                  <a:gd name="T62" fmla="*/ 141 w 143"/>
                  <a:gd name="T63" fmla="*/ 138 h 175"/>
                  <a:gd name="T64" fmla="*/ 139 w 143"/>
                  <a:gd name="T65" fmla="*/ 140 h 175"/>
                  <a:gd name="T66" fmla="*/ 135 w 143"/>
                  <a:gd name="T67" fmla="*/ 141 h 175"/>
                  <a:gd name="T68" fmla="*/ 130 w 143"/>
                  <a:gd name="T69" fmla="*/ 142 h 175"/>
                  <a:gd name="T70" fmla="*/ 130 w 143"/>
                  <a:gd name="T71" fmla="*/ 142 h 175"/>
                  <a:gd name="T72" fmla="*/ 122 w 143"/>
                  <a:gd name="T73" fmla="*/ 145 h 175"/>
                  <a:gd name="T74" fmla="*/ 103 w 143"/>
                  <a:gd name="T75" fmla="*/ 153 h 175"/>
                  <a:gd name="T76" fmla="*/ 81 w 143"/>
                  <a:gd name="T77" fmla="*/ 163 h 175"/>
                  <a:gd name="T78" fmla="*/ 71 w 143"/>
                  <a:gd name="T79" fmla="*/ 169 h 175"/>
                  <a:gd name="T80" fmla="*/ 64 w 143"/>
                  <a:gd name="T81" fmla="*/ 174 h 175"/>
                  <a:gd name="T82" fmla="*/ 64 w 143"/>
                  <a:gd name="T83" fmla="*/ 174 h 175"/>
                  <a:gd name="T84" fmla="*/ 62 w 143"/>
                  <a:gd name="T85" fmla="*/ 175 h 175"/>
                  <a:gd name="T86" fmla="*/ 61 w 143"/>
                  <a:gd name="T87" fmla="*/ 174 h 175"/>
                  <a:gd name="T88" fmla="*/ 59 w 143"/>
                  <a:gd name="T89" fmla="*/ 173 h 175"/>
                  <a:gd name="T90" fmla="*/ 58 w 143"/>
                  <a:gd name="T91" fmla="*/ 171 h 175"/>
                  <a:gd name="T92" fmla="*/ 56 w 143"/>
                  <a:gd name="T93" fmla="*/ 164 h 175"/>
                  <a:gd name="T94" fmla="*/ 54 w 143"/>
                  <a:gd name="T95" fmla="*/ 153 h 175"/>
                  <a:gd name="T96" fmla="*/ 51 w 143"/>
                  <a:gd name="T97" fmla="*/ 131 h 175"/>
                  <a:gd name="T98" fmla="*/ 50 w 143"/>
                  <a:gd name="T99" fmla="*/ 110 h 175"/>
                  <a:gd name="T100" fmla="*/ 50 w 143"/>
                  <a:gd name="T101" fmla="*/ 110 h 175"/>
                  <a:gd name="T102" fmla="*/ 48 w 143"/>
                  <a:gd name="T103" fmla="*/ 88 h 175"/>
                  <a:gd name="T104" fmla="*/ 45 w 143"/>
                  <a:gd name="T105" fmla="*/ 64 h 175"/>
                  <a:gd name="T106" fmla="*/ 42 w 143"/>
                  <a:gd name="T107" fmla="*/ 52 h 175"/>
                  <a:gd name="T108" fmla="*/ 39 w 143"/>
                  <a:gd name="T109" fmla="*/ 41 h 175"/>
                  <a:gd name="T110" fmla="*/ 34 w 143"/>
                  <a:gd name="T111" fmla="*/ 32 h 175"/>
                  <a:gd name="T112" fmla="*/ 31 w 143"/>
                  <a:gd name="T113" fmla="*/ 29 h 175"/>
                  <a:gd name="T114" fmla="*/ 28 w 143"/>
                  <a:gd name="T115" fmla="*/ 26 h 175"/>
                  <a:gd name="T116" fmla="*/ 28 w 143"/>
                  <a:gd name="T117" fmla="*/ 26 h 17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3" h="175">
                    <a:moveTo>
                      <a:pt x="28" y="26"/>
                    </a:moveTo>
                    <a:lnTo>
                      <a:pt x="28" y="26"/>
                    </a:lnTo>
                    <a:lnTo>
                      <a:pt x="15" y="16"/>
                    </a:lnTo>
                    <a:lnTo>
                      <a:pt x="4" y="8"/>
                    </a:lnTo>
                    <a:lnTo>
                      <a:pt x="1" y="4"/>
                    </a:lnTo>
                    <a:lnTo>
                      <a:pt x="0" y="2"/>
                    </a:lnTo>
                    <a:lnTo>
                      <a:pt x="0" y="1"/>
                    </a:lnTo>
                    <a:lnTo>
                      <a:pt x="1" y="1"/>
                    </a:lnTo>
                    <a:lnTo>
                      <a:pt x="7" y="0"/>
                    </a:lnTo>
                    <a:lnTo>
                      <a:pt x="22" y="2"/>
                    </a:lnTo>
                    <a:lnTo>
                      <a:pt x="31" y="4"/>
                    </a:lnTo>
                    <a:lnTo>
                      <a:pt x="40" y="6"/>
                    </a:lnTo>
                    <a:lnTo>
                      <a:pt x="48" y="9"/>
                    </a:lnTo>
                    <a:lnTo>
                      <a:pt x="55" y="12"/>
                    </a:lnTo>
                    <a:lnTo>
                      <a:pt x="62" y="17"/>
                    </a:lnTo>
                    <a:lnTo>
                      <a:pt x="67" y="23"/>
                    </a:lnTo>
                    <a:lnTo>
                      <a:pt x="79" y="41"/>
                    </a:lnTo>
                    <a:lnTo>
                      <a:pt x="96" y="64"/>
                    </a:lnTo>
                    <a:lnTo>
                      <a:pt x="112" y="86"/>
                    </a:lnTo>
                    <a:lnTo>
                      <a:pt x="118" y="95"/>
                    </a:lnTo>
                    <a:lnTo>
                      <a:pt x="123" y="104"/>
                    </a:lnTo>
                    <a:lnTo>
                      <a:pt x="127" y="110"/>
                    </a:lnTo>
                    <a:lnTo>
                      <a:pt x="131" y="116"/>
                    </a:lnTo>
                    <a:lnTo>
                      <a:pt x="136" y="122"/>
                    </a:lnTo>
                    <a:lnTo>
                      <a:pt x="141" y="127"/>
                    </a:lnTo>
                    <a:lnTo>
                      <a:pt x="143" y="132"/>
                    </a:lnTo>
                    <a:lnTo>
                      <a:pt x="143" y="134"/>
                    </a:lnTo>
                    <a:lnTo>
                      <a:pt x="143" y="136"/>
                    </a:lnTo>
                    <a:lnTo>
                      <a:pt x="141" y="138"/>
                    </a:lnTo>
                    <a:lnTo>
                      <a:pt x="139" y="140"/>
                    </a:lnTo>
                    <a:lnTo>
                      <a:pt x="135" y="141"/>
                    </a:lnTo>
                    <a:lnTo>
                      <a:pt x="130" y="142"/>
                    </a:lnTo>
                    <a:lnTo>
                      <a:pt x="122" y="145"/>
                    </a:lnTo>
                    <a:lnTo>
                      <a:pt x="103" y="153"/>
                    </a:lnTo>
                    <a:lnTo>
                      <a:pt x="81" y="163"/>
                    </a:lnTo>
                    <a:lnTo>
                      <a:pt x="71" y="169"/>
                    </a:lnTo>
                    <a:lnTo>
                      <a:pt x="64" y="174"/>
                    </a:lnTo>
                    <a:lnTo>
                      <a:pt x="62" y="175"/>
                    </a:lnTo>
                    <a:lnTo>
                      <a:pt x="61" y="174"/>
                    </a:lnTo>
                    <a:lnTo>
                      <a:pt x="59" y="173"/>
                    </a:lnTo>
                    <a:lnTo>
                      <a:pt x="58" y="171"/>
                    </a:lnTo>
                    <a:lnTo>
                      <a:pt x="56" y="164"/>
                    </a:lnTo>
                    <a:lnTo>
                      <a:pt x="54" y="153"/>
                    </a:lnTo>
                    <a:lnTo>
                      <a:pt x="51" y="131"/>
                    </a:lnTo>
                    <a:lnTo>
                      <a:pt x="50" y="110"/>
                    </a:lnTo>
                    <a:lnTo>
                      <a:pt x="48" y="88"/>
                    </a:lnTo>
                    <a:lnTo>
                      <a:pt x="45" y="64"/>
                    </a:lnTo>
                    <a:lnTo>
                      <a:pt x="42" y="52"/>
                    </a:lnTo>
                    <a:lnTo>
                      <a:pt x="39" y="41"/>
                    </a:lnTo>
                    <a:lnTo>
                      <a:pt x="34" y="32"/>
                    </a:lnTo>
                    <a:lnTo>
                      <a:pt x="31" y="29"/>
                    </a:lnTo>
                    <a:lnTo>
                      <a:pt x="28" y="26"/>
                    </a:lnTo>
                    <a:close/>
                  </a:path>
                </a:pathLst>
              </a:custGeom>
              <a:solidFill>
                <a:srgbClr val="8792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49" name="Freeform 84">
                <a:extLst>
                  <a:ext uri="{FF2B5EF4-FFF2-40B4-BE49-F238E27FC236}">
                    <a16:creationId xmlns:a16="http://schemas.microsoft.com/office/drawing/2014/main" id="{EB4BE5E6-6075-4CC0-9207-A597A36A0DF8}"/>
                  </a:ext>
                </a:extLst>
              </p:cNvPr>
              <p:cNvSpPr>
                <a:spLocks/>
              </p:cNvSpPr>
              <p:nvPr/>
            </p:nvSpPr>
            <p:spPr bwMode="auto">
              <a:xfrm>
                <a:off x="3647" y="1037"/>
                <a:ext cx="139" cy="172"/>
              </a:xfrm>
              <a:custGeom>
                <a:avLst/>
                <a:gdLst>
                  <a:gd name="T0" fmla="*/ 28 w 139"/>
                  <a:gd name="T1" fmla="*/ 26 h 172"/>
                  <a:gd name="T2" fmla="*/ 28 w 139"/>
                  <a:gd name="T3" fmla="*/ 26 h 172"/>
                  <a:gd name="T4" fmla="*/ 15 w 139"/>
                  <a:gd name="T5" fmla="*/ 16 h 172"/>
                  <a:gd name="T6" fmla="*/ 4 w 139"/>
                  <a:gd name="T7" fmla="*/ 7 h 172"/>
                  <a:gd name="T8" fmla="*/ 1 w 139"/>
                  <a:gd name="T9" fmla="*/ 4 h 172"/>
                  <a:gd name="T10" fmla="*/ 0 w 139"/>
                  <a:gd name="T11" fmla="*/ 2 h 172"/>
                  <a:gd name="T12" fmla="*/ 1 w 139"/>
                  <a:gd name="T13" fmla="*/ 1 h 172"/>
                  <a:gd name="T14" fmla="*/ 2 w 139"/>
                  <a:gd name="T15" fmla="*/ 0 h 172"/>
                  <a:gd name="T16" fmla="*/ 7 w 139"/>
                  <a:gd name="T17" fmla="*/ 0 h 172"/>
                  <a:gd name="T18" fmla="*/ 7 w 139"/>
                  <a:gd name="T19" fmla="*/ 0 h 172"/>
                  <a:gd name="T20" fmla="*/ 22 w 139"/>
                  <a:gd name="T21" fmla="*/ 2 h 172"/>
                  <a:gd name="T22" fmla="*/ 30 w 139"/>
                  <a:gd name="T23" fmla="*/ 4 h 172"/>
                  <a:gd name="T24" fmla="*/ 39 w 139"/>
                  <a:gd name="T25" fmla="*/ 6 h 172"/>
                  <a:gd name="T26" fmla="*/ 47 w 139"/>
                  <a:gd name="T27" fmla="*/ 9 h 172"/>
                  <a:gd name="T28" fmla="*/ 54 w 139"/>
                  <a:gd name="T29" fmla="*/ 13 h 172"/>
                  <a:gd name="T30" fmla="*/ 60 w 139"/>
                  <a:gd name="T31" fmla="*/ 18 h 172"/>
                  <a:gd name="T32" fmla="*/ 65 w 139"/>
                  <a:gd name="T33" fmla="*/ 24 h 172"/>
                  <a:gd name="T34" fmla="*/ 65 w 139"/>
                  <a:gd name="T35" fmla="*/ 24 h 172"/>
                  <a:gd name="T36" fmla="*/ 77 w 139"/>
                  <a:gd name="T37" fmla="*/ 41 h 172"/>
                  <a:gd name="T38" fmla="*/ 94 w 139"/>
                  <a:gd name="T39" fmla="*/ 64 h 172"/>
                  <a:gd name="T40" fmla="*/ 109 w 139"/>
                  <a:gd name="T41" fmla="*/ 85 h 172"/>
                  <a:gd name="T42" fmla="*/ 115 w 139"/>
                  <a:gd name="T43" fmla="*/ 94 h 172"/>
                  <a:gd name="T44" fmla="*/ 119 w 139"/>
                  <a:gd name="T45" fmla="*/ 103 h 172"/>
                  <a:gd name="T46" fmla="*/ 119 w 139"/>
                  <a:gd name="T47" fmla="*/ 103 h 172"/>
                  <a:gd name="T48" fmla="*/ 123 w 139"/>
                  <a:gd name="T49" fmla="*/ 109 h 172"/>
                  <a:gd name="T50" fmla="*/ 128 w 139"/>
                  <a:gd name="T51" fmla="*/ 115 h 172"/>
                  <a:gd name="T52" fmla="*/ 136 w 139"/>
                  <a:gd name="T53" fmla="*/ 126 h 172"/>
                  <a:gd name="T54" fmla="*/ 139 w 139"/>
                  <a:gd name="T55" fmla="*/ 131 h 172"/>
                  <a:gd name="T56" fmla="*/ 139 w 139"/>
                  <a:gd name="T57" fmla="*/ 133 h 172"/>
                  <a:gd name="T58" fmla="*/ 139 w 139"/>
                  <a:gd name="T59" fmla="*/ 135 h 172"/>
                  <a:gd name="T60" fmla="*/ 137 w 139"/>
                  <a:gd name="T61" fmla="*/ 137 h 172"/>
                  <a:gd name="T62" fmla="*/ 135 w 139"/>
                  <a:gd name="T63" fmla="*/ 139 h 172"/>
                  <a:gd name="T64" fmla="*/ 131 w 139"/>
                  <a:gd name="T65" fmla="*/ 140 h 172"/>
                  <a:gd name="T66" fmla="*/ 127 w 139"/>
                  <a:gd name="T67" fmla="*/ 141 h 172"/>
                  <a:gd name="T68" fmla="*/ 127 w 139"/>
                  <a:gd name="T69" fmla="*/ 141 h 172"/>
                  <a:gd name="T70" fmla="*/ 101 w 139"/>
                  <a:gd name="T71" fmla="*/ 151 h 172"/>
                  <a:gd name="T72" fmla="*/ 78 w 139"/>
                  <a:gd name="T73" fmla="*/ 162 h 172"/>
                  <a:gd name="T74" fmla="*/ 69 w 139"/>
                  <a:gd name="T75" fmla="*/ 167 h 172"/>
                  <a:gd name="T76" fmla="*/ 62 w 139"/>
                  <a:gd name="T77" fmla="*/ 172 h 172"/>
                  <a:gd name="T78" fmla="*/ 62 w 139"/>
                  <a:gd name="T79" fmla="*/ 172 h 172"/>
                  <a:gd name="T80" fmla="*/ 61 w 139"/>
                  <a:gd name="T81" fmla="*/ 172 h 172"/>
                  <a:gd name="T82" fmla="*/ 59 w 139"/>
                  <a:gd name="T83" fmla="*/ 172 h 172"/>
                  <a:gd name="T84" fmla="*/ 58 w 139"/>
                  <a:gd name="T85" fmla="*/ 171 h 172"/>
                  <a:gd name="T86" fmla="*/ 56 w 139"/>
                  <a:gd name="T87" fmla="*/ 169 h 172"/>
                  <a:gd name="T88" fmla="*/ 54 w 139"/>
                  <a:gd name="T89" fmla="*/ 162 h 172"/>
                  <a:gd name="T90" fmla="*/ 53 w 139"/>
                  <a:gd name="T91" fmla="*/ 152 h 172"/>
                  <a:gd name="T92" fmla="*/ 50 w 139"/>
                  <a:gd name="T93" fmla="*/ 130 h 172"/>
                  <a:gd name="T94" fmla="*/ 48 w 139"/>
                  <a:gd name="T95" fmla="*/ 109 h 172"/>
                  <a:gd name="T96" fmla="*/ 48 w 139"/>
                  <a:gd name="T97" fmla="*/ 109 h 172"/>
                  <a:gd name="T98" fmla="*/ 47 w 139"/>
                  <a:gd name="T99" fmla="*/ 87 h 172"/>
                  <a:gd name="T100" fmla="*/ 44 w 139"/>
                  <a:gd name="T101" fmla="*/ 63 h 172"/>
                  <a:gd name="T102" fmla="*/ 41 w 139"/>
                  <a:gd name="T103" fmla="*/ 52 h 172"/>
                  <a:gd name="T104" fmla="*/ 38 w 139"/>
                  <a:gd name="T105" fmla="*/ 41 h 172"/>
                  <a:gd name="T106" fmla="*/ 33 w 139"/>
                  <a:gd name="T107" fmla="*/ 32 h 172"/>
                  <a:gd name="T108" fmla="*/ 31 w 139"/>
                  <a:gd name="T109" fmla="*/ 29 h 172"/>
                  <a:gd name="T110" fmla="*/ 28 w 139"/>
                  <a:gd name="T111" fmla="*/ 26 h 172"/>
                  <a:gd name="T112" fmla="*/ 28 w 139"/>
                  <a:gd name="T113" fmla="*/ 26 h 1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9" h="172">
                    <a:moveTo>
                      <a:pt x="28" y="26"/>
                    </a:moveTo>
                    <a:lnTo>
                      <a:pt x="28" y="26"/>
                    </a:lnTo>
                    <a:lnTo>
                      <a:pt x="15" y="16"/>
                    </a:lnTo>
                    <a:lnTo>
                      <a:pt x="4" y="7"/>
                    </a:lnTo>
                    <a:lnTo>
                      <a:pt x="1" y="4"/>
                    </a:lnTo>
                    <a:lnTo>
                      <a:pt x="0" y="2"/>
                    </a:lnTo>
                    <a:lnTo>
                      <a:pt x="1" y="1"/>
                    </a:lnTo>
                    <a:lnTo>
                      <a:pt x="2" y="0"/>
                    </a:lnTo>
                    <a:lnTo>
                      <a:pt x="7" y="0"/>
                    </a:lnTo>
                    <a:lnTo>
                      <a:pt x="22" y="2"/>
                    </a:lnTo>
                    <a:lnTo>
                      <a:pt x="30" y="4"/>
                    </a:lnTo>
                    <a:lnTo>
                      <a:pt x="39" y="6"/>
                    </a:lnTo>
                    <a:lnTo>
                      <a:pt x="47" y="9"/>
                    </a:lnTo>
                    <a:lnTo>
                      <a:pt x="54" y="13"/>
                    </a:lnTo>
                    <a:lnTo>
                      <a:pt x="60" y="18"/>
                    </a:lnTo>
                    <a:lnTo>
                      <a:pt x="65" y="24"/>
                    </a:lnTo>
                    <a:lnTo>
                      <a:pt x="77" y="41"/>
                    </a:lnTo>
                    <a:lnTo>
                      <a:pt x="94" y="64"/>
                    </a:lnTo>
                    <a:lnTo>
                      <a:pt x="109" y="85"/>
                    </a:lnTo>
                    <a:lnTo>
                      <a:pt x="115" y="94"/>
                    </a:lnTo>
                    <a:lnTo>
                      <a:pt x="119" y="103"/>
                    </a:lnTo>
                    <a:lnTo>
                      <a:pt x="123" y="109"/>
                    </a:lnTo>
                    <a:lnTo>
                      <a:pt x="128" y="115"/>
                    </a:lnTo>
                    <a:lnTo>
                      <a:pt x="136" y="126"/>
                    </a:lnTo>
                    <a:lnTo>
                      <a:pt x="139" y="131"/>
                    </a:lnTo>
                    <a:lnTo>
                      <a:pt x="139" y="133"/>
                    </a:lnTo>
                    <a:lnTo>
                      <a:pt x="139" y="135"/>
                    </a:lnTo>
                    <a:lnTo>
                      <a:pt x="137" y="137"/>
                    </a:lnTo>
                    <a:lnTo>
                      <a:pt x="135" y="139"/>
                    </a:lnTo>
                    <a:lnTo>
                      <a:pt x="131" y="140"/>
                    </a:lnTo>
                    <a:lnTo>
                      <a:pt x="127" y="141"/>
                    </a:lnTo>
                    <a:lnTo>
                      <a:pt x="101" y="151"/>
                    </a:lnTo>
                    <a:lnTo>
                      <a:pt x="78" y="162"/>
                    </a:lnTo>
                    <a:lnTo>
                      <a:pt x="69" y="167"/>
                    </a:lnTo>
                    <a:lnTo>
                      <a:pt x="62" y="172"/>
                    </a:lnTo>
                    <a:lnTo>
                      <a:pt x="61" y="172"/>
                    </a:lnTo>
                    <a:lnTo>
                      <a:pt x="59" y="172"/>
                    </a:lnTo>
                    <a:lnTo>
                      <a:pt x="58" y="171"/>
                    </a:lnTo>
                    <a:lnTo>
                      <a:pt x="56" y="169"/>
                    </a:lnTo>
                    <a:lnTo>
                      <a:pt x="54" y="162"/>
                    </a:lnTo>
                    <a:lnTo>
                      <a:pt x="53" y="152"/>
                    </a:lnTo>
                    <a:lnTo>
                      <a:pt x="50" y="130"/>
                    </a:lnTo>
                    <a:lnTo>
                      <a:pt x="48" y="109"/>
                    </a:lnTo>
                    <a:lnTo>
                      <a:pt x="47" y="87"/>
                    </a:lnTo>
                    <a:lnTo>
                      <a:pt x="44" y="63"/>
                    </a:lnTo>
                    <a:lnTo>
                      <a:pt x="41" y="52"/>
                    </a:lnTo>
                    <a:lnTo>
                      <a:pt x="38" y="41"/>
                    </a:lnTo>
                    <a:lnTo>
                      <a:pt x="33" y="32"/>
                    </a:lnTo>
                    <a:lnTo>
                      <a:pt x="31" y="29"/>
                    </a:lnTo>
                    <a:lnTo>
                      <a:pt x="28" y="26"/>
                    </a:lnTo>
                    <a:close/>
                  </a:path>
                </a:pathLst>
              </a:custGeom>
              <a:solidFill>
                <a:srgbClr val="7986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50" name="Freeform 85">
                <a:extLst>
                  <a:ext uri="{FF2B5EF4-FFF2-40B4-BE49-F238E27FC236}">
                    <a16:creationId xmlns:a16="http://schemas.microsoft.com/office/drawing/2014/main" id="{A46B955A-CFC6-4075-93F1-49EEF309A8D4}"/>
                  </a:ext>
                </a:extLst>
              </p:cNvPr>
              <p:cNvSpPr>
                <a:spLocks/>
              </p:cNvSpPr>
              <p:nvPr/>
            </p:nvSpPr>
            <p:spPr bwMode="auto">
              <a:xfrm>
                <a:off x="3650" y="1038"/>
                <a:ext cx="134" cy="170"/>
              </a:xfrm>
              <a:custGeom>
                <a:avLst/>
                <a:gdLst>
                  <a:gd name="T0" fmla="*/ 26 w 134"/>
                  <a:gd name="T1" fmla="*/ 25 h 170"/>
                  <a:gd name="T2" fmla="*/ 26 w 134"/>
                  <a:gd name="T3" fmla="*/ 25 h 170"/>
                  <a:gd name="T4" fmla="*/ 14 w 134"/>
                  <a:gd name="T5" fmla="*/ 15 h 170"/>
                  <a:gd name="T6" fmla="*/ 4 w 134"/>
                  <a:gd name="T7" fmla="*/ 7 h 170"/>
                  <a:gd name="T8" fmla="*/ 1 w 134"/>
                  <a:gd name="T9" fmla="*/ 4 h 170"/>
                  <a:gd name="T10" fmla="*/ 0 w 134"/>
                  <a:gd name="T11" fmla="*/ 1 h 170"/>
                  <a:gd name="T12" fmla="*/ 0 w 134"/>
                  <a:gd name="T13" fmla="*/ 1 h 170"/>
                  <a:gd name="T14" fmla="*/ 1 w 134"/>
                  <a:gd name="T15" fmla="*/ 0 h 170"/>
                  <a:gd name="T16" fmla="*/ 6 w 134"/>
                  <a:gd name="T17" fmla="*/ 0 h 170"/>
                  <a:gd name="T18" fmla="*/ 6 w 134"/>
                  <a:gd name="T19" fmla="*/ 0 h 170"/>
                  <a:gd name="T20" fmla="*/ 21 w 134"/>
                  <a:gd name="T21" fmla="*/ 2 h 170"/>
                  <a:gd name="T22" fmla="*/ 28 w 134"/>
                  <a:gd name="T23" fmla="*/ 4 h 170"/>
                  <a:gd name="T24" fmla="*/ 37 w 134"/>
                  <a:gd name="T25" fmla="*/ 6 h 170"/>
                  <a:gd name="T26" fmla="*/ 44 w 134"/>
                  <a:gd name="T27" fmla="*/ 9 h 170"/>
                  <a:gd name="T28" fmla="*/ 51 w 134"/>
                  <a:gd name="T29" fmla="*/ 13 h 170"/>
                  <a:gd name="T30" fmla="*/ 57 w 134"/>
                  <a:gd name="T31" fmla="*/ 18 h 170"/>
                  <a:gd name="T32" fmla="*/ 62 w 134"/>
                  <a:gd name="T33" fmla="*/ 24 h 170"/>
                  <a:gd name="T34" fmla="*/ 62 w 134"/>
                  <a:gd name="T35" fmla="*/ 24 h 170"/>
                  <a:gd name="T36" fmla="*/ 73 w 134"/>
                  <a:gd name="T37" fmla="*/ 42 h 170"/>
                  <a:gd name="T38" fmla="*/ 90 w 134"/>
                  <a:gd name="T39" fmla="*/ 63 h 170"/>
                  <a:gd name="T40" fmla="*/ 105 w 134"/>
                  <a:gd name="T41" fmla="*/ 85 h 170"/>
                  <a:gd name="T42" fmla="*/ 110 w 134"/>
                  <a:gd name="T43" fmla="*/ 94 h 170"/>
                  <a:gd name="T44" fmla="*/ 114 w 134"/>
                  <a:gd name="T45" fmla="*/ 102 h 170"/>
                  <a:gd name="T46" fmla="*/ 114 w 134"/>
                  <a:gd name="T47" fmla="*/ 102 h 170"/>
                  <a:gd name="T48" fmla="*/ 118 w 134"/>
                  <a:gd name="T49" fmla="*/ 108 h 170"/>
                  <a:gd name="T50" fmla="*/ 123 w 134"/>
                  <a:gd name="T51" fmla="*/ 114 h 170"/>
                  <a:gd name="T52" fmla="*/ 131 w 134"/>
                  <a:gd name="T53" fmla="*/ 125 h 170"/>
                  <a:gd name="T54" fmla="*/ 134 w 134"/>
                  <a:gd name="T55" fmla="*/ 130 h 170"/>
                  <a:gd name="T56" fmla="*/ 134 w 134"/>
                  <a:gd name="T57" fmla="*/ 132 h 170"/>
                  <a:gd name="T58" fmla="*/ 134 w 134"/>
                  <a:gd name="T59" fmla="*/ 134 h 170"/>
                  <a:gd name="T60" fmla="*/ 132 w 134"/>
                  <a:gd name="T61" fmla="*/ 136 h 170"/>
                  <a:gd name="T62" fmla="*/ 130 w 134"/>
                  <a:gd name="T63" fmla="*/ 138 h 170"/>
                  <a:gd name="T64" fmla="*/ 127 w 134"/>
                  <a:gd name="T65" fmla="*/ 139 h 170"/>
                  <a:gd name="T66" fmla="*/ 122 w 134"/>
                  <a:gd name="T67" fmla="*/ 140 h 170"/>
                  <a:gd name="T68" fmla="*/ 122 w 134"/>
                  <a:gd name="T69" fmla="*/ 140 h 170"/>
                  <a:gd name="T70" fmla="*/ 97 w 134"/>
                  <a:gd name="T71" fmla="*/ 150 h 170"/>
                  <a:gd name="T72" fmla="*/ 75 w 134"/>
                  <a:gd name="T73" fmla="*/ 160 h 170"/>
                  <a:gd name="T74" fmla="*/ 66 w 134"/>
                  <a:gd name="T75" fmla="*/ 165 h 170"/>
                  <a:gd name="T76" fmla="*/ 60 w 134"/>
                  <a:gd name="T77" fmla="*/ 169 h 170"/>
                  <a:gd name="T78" fmla="*/ 60 w 134"/>
                  <a:gd name="T79" fmla="*/ 169 h 170"/>
                  <a:gd name="T80" fmla="*/ 58 w 134"/>
                  <a:gd name="T81" fmla="*/ 170 h 170"/>
                  <a:gd name="T82" fmla="*/ 56 w 134"/>
                  <a:gd name="T83" fmla="*/ 170 h 170"/>
                  <a:gd name="T84" fmla="*/ 55 w 134"/>
                  <a:gd name="T85" fmla="*/ 169 h 170"/>
                  <a:gd name="T86" fmla="*/ 54 w 134"/>
                  <a:gd name="T87" fmla="*/ 167 h 170"/>
                  <a:gd name="T88" fmla="*/ 52 w 134"/>
                  <a:gd name="T89" fmla="*/ 160 h 170"/>
                  <a:gd name="T90" fmla="*/ 50 w 134"/>
                  <a:gd name="T91" fmla="*/ 150 h 170"/>
                  <a:gd name="T92" fmla="*/ 48 w 134"/>
                  <a:gd name="T93" fmla="*/ 129 h 170"/>
                  <a:gd name="T94" fmla="*/ 46 w 134"/>
                  <a:gd name="T95" fmla="*/ 108 h 170"/>
                  <a:gd name="T96" fmla="*/ 46 w 134"/>
                  <a:gd name="T97" fmla="*/ 108 h 170"/>
                  <a:gd name="T98" fmla="*/ 44 w 134"/>
                  <a:gd name="T99" fmla="*/ 86 h 170"/>
                  <a:gd name="T100" fmla="*/ 42 w 134"/>
                  <a:gd name="T101" fmla="*/ 63 h 170"/>
                  <a:gd name="T102" fmla="*/ 39 w 134"/>
                  <a:gd name="T103" fmla="*/ 51 h 170"/>
                  <a:gd name="T104" fmla="*/ 36 w 134"/>
                  <a:gd name="T105" fmla="*/ 40 h 170"/>
                  <a:gd name="T106" fmla="*/ 31 w 134"/>
                  <a:gd name="T107" fmla="*/ 32 h 170"/>
                  <a:gd name="T108" fmla="*/ 29 w 134"/>
                  <a:gd name="T109" fmla="*/ 28 h 170"/>
                  <a:gd name="T110" fmla="*/ 26 w 134"/>
                  <a:gd name="T111" fmla="*/ 25 h 170"/>
                  <a:gd name="T112" fmla="*/ 26 w 134"/>
                  <a:gd name="T113" fmla="*/ 25 h 1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4" h="170">
                    <a:moveTo>
                      <a:pt x="26" y="25"/>
                    </a:moveTo>
                    <a:lnTo>
                      <a:pt x="26" y="25"/>
                    </a:lnTo>
                    <a:lnTo>
                      <a:pt x="14" y="15"/>
                    </a:lnTo>
                    <a:lnTo>
                      <a:pt x="4" y="7"/>
                    </a:lnTo>
                    <a:lnTo>
                      <a:pt x="1" y="4"/>
                    </a:lnTo>
                    <a:lnTo>
                      <a:pt x="0" y="1"/>
                    </a:lnTo>
                    <a:lnTo>
                      <a:pt x="1" y="0"/>
                    </a:lnTo>
                    <a:lnTo>
                      <a:pt x="6" y="0"/>
                    </a:lnTo>
                    <a:lnTo>
                      <a:pt x="21" y="2"/>
                    </a:lnTo>
                    <a:lnTo>
                      <a:pt x="28" y="4"/>
                    </a:lnTo>
                    <a:lnTo>
                      <a:pt x="37" y="6"/>
                    </a:lnTo>
                    <a:lnTo>
                      <a:pt x="44" y="9"/>
                    </a:lnTo>
                    <a:lnTo>
                      <a:pt x="51" y="13"/>
                    </a:lnTo>
                    <a:lnTo>
                      <a:pt x="57" y="18"/>
                    </a:lnTo>
                    <a:lnTo>
                      <a:pt x="62" y="24"/>
                    </a:lnTo>
                    <a:lnTo>
                      <a:pt x="73" y="42"/>
                    </a:lnTo>
                    <a:lnTo>
                      <a:pt x="90" y="63"/>
                    </a:lnTo>
                    <a:lnTo>
                      <a:pt x="105" y="85"/>
                    </a:lnTo>
                    <a:lnTo>
                      <a:pt x="110" y="94"/>
                    </a:lnTo>
                    <a:lnTo>
                      <a:pt x="114" y="102"/>
                    </a:lnTo>
                    <a:lnTo>
                      <a:pt x="118" y="108"/>
                    </a:lnTo>
                    <a:lnTo>
                      <a:pt x="123" y="114"/>
                    </a:lnTo>
                    <a:lnTo>
                      <a:pt x="131" y="125"/>
                    </a:lnTo>
                    <a:lnTo>
                      <a:pt x="134" y="130"/>
                    </a:lnTo>
                    <a:lnTo>
                      <a:pt x="134" y="132"/>
                    </a:lnTo>
                    <a:lnTo>
                      <a:pt x="134" y="134"/>
                    </a:lnTo>
                    <a:lnTo>
                      <a:pt x="132" y="136"/>
                    </a:lnTo>
                    <a:lnTo>
                      <a:pt x="130" y="138"/>
                    </a:lnTo>
                    <a:lnTo>
                      <a:pt x="127" y="139"/>
                    </a:lnTo>
                    <a:lnTo>
                      <a:pt x="122" y="140"/>
                    </a:lnTo>
                    <a:lnTo>
                      <a:pt x="97" y="150"/>
                    </a:lnTo>
                    <a:lnTo>
                      <a:pt x="75" y="160"/>
                    </a:lnTo>
                    <a:lnTo>
                      <a:pt x="66" y="165"/>
                    </a:lnTo>
                    <a:lnTo>
                      <a:pt x="60" y="169"/>
                    </a:lnTo>
                    <a:lnTo>
                      <a:pt x="58" y="170"/>
                    </a:lnTo>
                    <a:lnTo>
                      <a:pt x="56" y="170"/>
                    </a:lnTo>
                    <a:lnTo>
                      <a:pt x="55" y="169"/>
                    </a:lnTo>
                    <a:lnTo>
                      <a:pt x="54" y="167"/>
                    </a:lnTo>
                    <a:lnTo>
                      <a:pt x="52" y="160"/>
                    </a:lnTo>
                    <a:lnTo>
                      <a:pt x="50" y="150"/>
                    </a:lnTo>
                    <a:lnTo>
                      <a:pt x="48" y="129"/>
                    </a:lnTo>
                    <a:lnTo>
                      <a:pt x="46" y="108"/>
                    </a:lnTo>
                    <a:lnTo>
                      <a:pt x="44" y="86"/>
                    </a:lnTo>
                    <a:lnTo>
                      <a:pt x="42" y="63"/>
                    </a:lnTo>
                    <a:lnTo>
                      <a:pt x="39" y="51"/>
                    </a:lnTo>
                    <a:lnTo>
                      <a:pt x="36" y="40"/>
                    </a:lnTo>
                    <a:lnTo>
                      <a:pt x="31" y="32"/>
                    </a:lnTo>
                    <a:lnTo>
                      <a:pt x="29" y="28"/>
                    </a:lnTo>
                    <a:lnTo>
                      <a:pt x="26" y="25"/>
                    </a:lnTo>
                    <a:close/>
                  </a:path>
                </a:pathLst>
              </a:custGeom>
              <a:solidFill>
                <a:srgbClr val="6A7B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51" name="Freeform 86">
                <a:extLst>
                  <a:ext uri="{FF2B5EF4-FFF2-40B4-BE49-F238E27FC236}">
                    <a16:creationId xmlns:a16="http://schemas.microsoft.com/office/drawing/2014/main" id="{7281907C-CCFA-4B83-8AC8-8F54BD6D2AFC}"/>
                  </a:ext>
                </a:extLst>
              </p:cNvPr>
              <p:cNvSpPr>
                <a:spLocks/>
              </p:cNvSpPr>
              <p:nvPr/>
            </p:nvSpPr>
            <p:spPr bwMode="auto">
              <a:xfrm>
                <a:off x="3652" y="1039"/>
                <a:ext cx="130" cy="168"/>
              </a:xfrm>
              <a:custGeom>
                <a:avLst/>
                <a:gdLst>
                  <a:gd name="T0" fmla="*/ 26 w 130"/>
                  <a:gd name="T1" fmla="*/ 25 h 168"/>
                  <a:gd name="T2" fmla="*/ 26 w 130"/>
                  <a:gd name="T3" fmla="*/ 25 h 168"/>
                  <a:gd name="T4" fmla="*/ 14 w 130"/>
                  <a:gd name="T5" fmla="*/ 15 h 168"/>
                  <a:gd name="T6" fmla="*/ 4 w 130"/>
                  <a:gd name="T7" fmla="*/ 7 h 168"/>
                  <a:gd name="T8" fmla="*/ 1 w 130"/>
                  <a:gd name="T9" fmla="*/ 3 h 168"/>
                  <a:gd name="T10" fmla="*/ 0 w 130"/>
                  <a:gd name="T11" fmla="*/ 1 h 168"/>
                  <a:gd name="T12" fmla="*/ 1 w 130"/>
                  <a:gd name="T13" fmla="*/ 0 h 168"/>
                  <a:gd name="T14" fmla="*/ 2 w 130"/>
                  <a:gd name="T15" fmla="*/ 0 h 168"/>
                  <a:gd name="T16" fmla="*/ 7 w 130"/>
                  <a:gd name="T17" fmla="*/ 0 h 168"/>
                  <a:gd name="T18" fmla="*/ 7 w 130"/>
                  <a:gd name="T19" fmla="*/ 0 h 168"/>
                  <a:gd name="T20" fmla="*/ 20 w 130"/>
                  <a:gd name="T21" fmla="*/ 2 h 168"/>
                  <a:gd name="T22" fmla="*/ 28 w 130"/>
                  <a:gd name="T23" fmla="*/ 3 h 168"/>
                  <a:gd name="T24" fmla="*/ 36 w 130"/>
                  <a:gd name="T25" fmla="*/ 6 h 168"/>
                  <a:gd name="T26" fmla="*/ 43 w 130"/>
                  <a:gd name="T27" fmla="*/ 9 h 168"/>
                  <a:gd name="T28" fmla="*/ 49 w 130"/>
                  <a:gd name="T29" fmla="*/ 13 h 168"/>
                  <a:gd name="T30" fmla="*/ 55 w 130"/>
                  <a:gd name="T31" fmla="*/ 18 h 168"/>
                  <a:gd name="T32" fmla="*/ 59 w 130"/>
                  <a:gd name="T33" fmla="*/ 24 h 168"/>
                  <a:gd name="T34" fmla="*/ 59 w 130"/>
                  <a:gd name="T35" fmla="*/ 24 h 168"/>
                  <a:gd name="T36" fmla="*/ 71 w 130"/>
                  <a:gd name="T37" fmla="*/ 42 h 168"/>
                  <a:gd name="T38" fmla="*/ 87 w 130"/>
                  <a:gd name="T39" fmla="*/ 63 h 168"/>
                  <a:gd name="T40" fmla="*/ 101 w 130"/>
                  <a:gd name="T41" fmla="*/ 84 h 168"/>
                  <a:gd name="T42" fmla="*/ 107 w 130"/>
                  <a:gd name="T43" fmla="*/ 93 h 168"/>
                  <a:gd name="T44" fmla="*/ 111 w 130"/>
                  <a:gd name="T45" fmla="*/ 101 h 168"/>
                  <a:gd name="T46" fmla="*/ 111 w 130"/>
                  <a:gd name="T47" fmla="*/ 101 h 168"/>
                  <a:gd name="T48" fmla="*/ 114 w 130"/>
                  <a:gd name="T49" fmla="*/ 107 h 168"/>
                  <a:gd name="T50" fmla="*/ 119 w 130"/>
                  <a:gd name="T51" fmla="*/ 113 h 168"/>
                  <a:gd name="T52" fmla="*/ 127 w 130"/>
                  <a:gd name="T53" fmla="*/ 124 h 168"/>
                  <a:gd name="T54" fmla="*/ 130 w 130"/>
                  <a:gd name="T55" fmla="*/ 129 h 168"/>
                  <a:gd name="T56" fmla="*/ 130 w 130"/>
                  <a:gd name="T57" fmla="*/ 131 h 168"/>
                  <a:gd name="T58" fmla="*/ 130 w 130"/>
                  <a:gd name="T59" fmla="*/ 133 h 168"/>
                  <a:gd name="T60" fmla="*/ 129 w 130"/>
                  <a:gd name="T61" fmla="*/ 135 h 168"/>
                  <a:gd name="T62" fmla="*/ 126 w 130"/>
                  <a:gd name="T63" fmla="*/ 136 h 168"/>
                  <a:gd name="T64" fmla="*/ 123 w 130"/>
                  <a:gd name="T65" fmla="*/ 138 h 168"/>
                  <a:gd name="T66" fmla="*/ 119 w 130"/>
                  <a:gd name="T67" fmla="*/ 139 h 168"/>
                  <a:gd name="T68" fmla="*/ 119 w 130"/>
                  <a:gd name="T69" fmla="*/ 139 h 168"/>
                  <a:gd name="T70" fmla="*/ 94 w 130"/>
                  <a:gd name="T71" fmla="*/ 149 h 168"/>
                  <a:gd name="T72" fmla="*/ 73 w 130"/>
                  <a:gd name="T73" fmla="*/ 159 h 168"/>
                  <a:gd name="T74" fmla="*/ 64 w 130"/>
                  <a:gd name="T75" fmla="*/ 163 h 168"/>
                  <a:gd name="T76" fmla="*/ 58 w 130"/>
                  <a:gd name="T77" fmla="*/ 167 h 168"/>
                  <a:gd name="T78" fmla="*/ 58 w 130"/>
                  <a:gd name="T79" fmla="*/ 167 h 168"/>
                  <a:gd name="T80" fmla="*/ 56 w 130"/>
                  <a:gd name="T81" fmla="*/ 168 h 168"/>
                  <a:gd name="T82" fmla="*/ 55 w 130"/>
                  <a:gd name="T83" fmla="*/ 168 h 168"/>
                  <a:gd name="T84" fmla="*/ 53 w 130"/>
                  <a:gd name="T85" fmla="*/ 167 h 168"/>
                  <a:gd name="T86" fmla="*/ 52 w 130"/>
                  <a:gd name="T87" fmla="*/ 165 h 168"/>
                  <a:gd name="T88" fmla="*/ 50 w 130"/>
                  <a:gd name="T89" fmla="*/ 158 h 168"/>
                  <a:gd name="T90" fmla="*/ 49 w 130"/>
                  <a:gd name="T91" fmla="*/ 149 h 168"/>
                  <a:gd name="T92" fmla="*/ 46 w 130"/>
                  <a:gd name="T93" fmla="*/ 128 h 168"/>
                  <a:gd name="T94" fmla="*/ 45 w 130"/>
                  <a:gd name="T95" fmla="*/ 107 h 168"/>
                  <a:gd name="T96" fmla="*/ 45 w 130"/>
                  <a:gd name="T97" fmla="*/ 107 h 168"/>
                  <a:gd name="T98" fmla="*/ 43 w 130"/>
                  <a:gd name="T99" fmla="*/ 86 h 168"/>
                  <a:gd name="T100" fmla="*/ 40 w 130"/>
                  <a:gd name="T101" fmla="*/ 62 h 168"/>
                  <a:gd name="T102" fmla="*/ 38 w 130"/>
                  <a:gd name="T103" fmla="*/ 51 h 168"/>
                  <a:gd name="T104" fmla="*/ 35 w 130"/>
                  <a:gd name="T105" fmla="*/ 41 h 168"/>
                  <a:gd name="T106" fmla="*/ 32 w 130"/>
                  <a:gd name="T107" fmla="*/ 31 h 168"/>
                  <a:gd name="T108" fmla="*/ 28 w 130"/>
                  <a:gd name="T109" fmla="*/ 28 h 168"/>
                  <a:gd name="T110" fmla="*/ 26 w 130"/>
                  <a:gd name="T111" fmla="*/ 25 h 168"/>
                  <a:gd name="T112" fmla="*/ 26 w 130"/>
                  <a:gd name="T113" fmla="*/ 25 h 1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0" h="168">
                    <a:moveTo>
                      <a:pt x="26" y="25"/>
                    </a:moveTo>
                    <a:lnTo>
                      <a:pt x="26" y="25"/>
                    </a:lnTo>
                    <a:lnTo>
                      <a:pt x="14" y="15"/>
                    </a:lnTo>
                    <a:lnTo>
                      <a:pt x="4" y="7"/>
                    </a:lnTo>
                    <a:lnTo>
                      <a:pt x="1" y="3"/>
                    </a:lnTo>
                    <a:lnTo>
                      <a:pt x="0" y="1"/>
                    </a:lnTo>
                    <a:lnTo>
                      <a:pt x="1" y="0"/>
                    </a:lnTo>
                    <a:lnTo>
                      <a:pt x="2" y="0"/>
                    </a:lnTo>
                    <a:lnTo>
                      <a:pt x="7" y="0"/>
                    </a:lnTo>
                    <a:lnTo>
                      <a:pt x="20" y="2"/>
                    </a:lnTo>
                    <a:lnTo>
                      <a:pt x="28" y="3"/>
                    </a:lnTo>
                    <a:lnTo>
                      <a:pt x="36" y="6"/>
                    </a:lnTo>
                    <a:lnTo>
                      <a:pt x="43" y="9"/>
                    </a:lnTo>
                    <a:lnTo>
                      <a:pt x="49" y="13"/>
                    </a:lnTo>
                    <a:lnTo>
                      <a:pt x="55" y="18"/>
                    </a:lnTo>
                    <a:lnTo>
                      <a:pt x="59" y="24"/>
                    </a:lnTo>
                    <a:lnTo>
                      <a:pt x="71" y="42"/>
                    </a:lnTo>
                    <a:lnTo>
                      <a:pt x="87" y="63"/>
                    </a:lnTo>
                    <a:lnTo>
                      <a:pt x="101" y="84"/>
                    </a:lnTo>
                    <a:lnTo>
                      <a:pt x="107" y="93"/>
                    </a:lnTo>
                    <a:lnTo>
                      <a:pt x="111" y="101"/>
                    </a:lnTo>
                    <a:lnTo>
                      <a:pt x="114" y="107"/>
                    </a:lnTo>
                    <a:lnTo>
                      <a:pt x="119" y="113"/>
                    </a:lnTo>
                    <a:lnTo>
                      <a:pt x="127" y="124"/>
                    </a:lnTo>
                    <a:lnTo>
                      <a:pt x="130" y="129"/>
                    </a:lnTo>
                    <a:lnTo>
                      <a:pt x="130" y="131"/>
                    </a:lnTo>
                    <a:lnTo>
                      <a:pt x="130" y="133"/>
                    </a:lnTo>
                    <a:lnTo>
                      <a:pt x="129" y="135"/>
                    </a:lnTo>
                    <a:lnTo>
                      <a:pt x="126" y="136"/>
                    </a:lnTo>
                    <a:lnTo>
                      <a:pt x="123" y="138"/>
                    </a:lnTo>
                    <a:lnTo>
                      <a:pt x="119" y="139"/>
                    </a:lnTo>
                    <a:lnTo>
                      <a:pt x="94" y="149"/>
                    </a:lnTo>
                    <a:lnTo>
                      <a:pt x="73" y="159"/>
                    </a:lnTo>
                    <a:lnTo>
                      <a:pt x="64" y="163"/>
                    </a:lnTo>
                    <a:lnTo>
                      <a:pt x="58" y="167"/>
                    </a:lnTo>
                    <a:lnTo>
                      <a:pt x="56" y="168"/>
                    </a:lnTo>
                    <a:lnTo>
                      <a:pt x="55" y="168"/>
                    </a:lnTo>
                    <a:lnTo>
                      <a:pt x="53" y="167"/>
                    </a:lnTo>
                    <a:lnTo>
                      <a:pt x="52" y="165"/>
                    </a:lnTo>
                    <a:lnTo>
                      <a:pt x="50" y="158"/>
                    </a:lnTo>
                    <a:lnTo>
                      <a:pt x="49" y="149"/>
                    </a:lnTo>
                    <a:lnTo>
                      <a:pt x="46" y="128"/>
                    </a:lnTo>
                    <a:lnTo>
                      <a:pt x="45" y="107"/>
                    </a:lnTo>
                    <a:lnTo>
                      <a:pt x="43" y="86"/>
                    </a:lnTo>
                    <a:lnTo>
                      <a:pt x="40" y="62"/>
                    </a:lnTo>
                    <a:lnTo>
                      <a:pt x="38" y="51"/>
                    </a:lnTo>
                    <a:lnTo>
                      <a:pt x="35" y="41"/>
                    </a:lnTo>
                    <a:lnTo>
                      <a:pt x="32" y="31"/>
                    </a:lnTo>
                    <a:lnTo>
                      <a:pt x="28" y="28"/>
                    </a:lnTo>
                    <a:lnTo>
                      <a:pt x="26" y="25"/>
                    </a:lnTo>
                    <a:close/>
                  </a:path>
                </a:pathLst>
              </a:custGeom>
              <a:solidFill>
                <a:srgbClr val="5D7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52" name="Freeform 87">
                <a:extLst>
                  <a:ext uri="{FF2B5EF4-FFF2-40B4-BE49-F238E27FC236}">
                    <a16:creationId xmlns:a16="http://schemas.microsoft.com/office/drawing/2014/main" id="{FD027567-4CE0-43C7-80E9-5864F62FA49A}"/>
                  </a:ext>
                </a:extLst>
              </p:cNvPr>
              <p:cNvSpPr>
                <a:spLocks/>
              </p:cNvSpPr>
              <p:nvPr/>
            </p:nvSpPr>
            <p:spPr bwMode="auto">
              <a:xfrm>
                <a:off x="3655" y="1039"/>
                <a:ext cx="125" cy="167"/>
              </a:xfrm>
              <a:custGeom>
                <a:avLst/>
                <a:gdLst>
                  <a:gd name="T0" fmla="*/ 24 w 125"/>
                  <a:gd name="T1" fmla="*/ 26 h 167"/>
                  <a:gd name="T2" fmla="*/ 24 w 125"/>
                  <a:gd name="T3" fmla="*/ 26 h 167"/>
                  <a:gd name="T4" fmla="*/ 13 w 125"/>
                  <a:gd name="T5" fmla="*/ 16 h 167"/>
                  <a:gd name="T6" fmla="*/ 4 w 125"/>
                  <a:gd name="T7" fmla="*/ 7 h 167"/>
                  <a:gd name="T8" fmla="*/ 1 w 125"/>
                  <a:gd name="T9" fmla="*/ 4 h 167"/>
                  <a:gd name="T10" fmla="*/ 0 w 125"/>
                  <a:gd name="T11" fmla="*/ 2 h 167"/>
                  <a:gd name="T12" fmla="*/ 0 w 125"/>
                  <a:gd name="T13" fmla="*/ 1 h 167"/>
                  <a:gd name="T14" fmla="*/ 1 w 125"/>
                  <a:gd name="T15" fmla="*/ 0 h 167"/>
                  <a:gd name="T16" fmla="*/ 6 w 125"/>
                  <a:gd name="T17" fmla="*/ 0 h 167"/>
                  <a:gd name="T18" fmla="*/ 6 w 125"/>
                  <a:gd name="T19" fmla="*/ 0 h 167"/>
                  <a:gd name="T20" fmla="*/ 19 w 125"/>
                  <a:gd name="T21" fmla="*/ 2 h 167"/>
                  <a:gd name="T22" fmla="*/ 26 w 125"/>
                  <a:gd name="T23" fmla="*/ 4 h 167"/>
                  <a:gd name="T24" fmla="*/ 34 w 125"/>
                  <a:gd name="T25" fmla="*/ 7 h 167"/>
                  <a:gd name="T26" fmla="*/ 41 w 125"/>
                  <a:gd name="T27" fmla="*/ 10 h 167"/>
                  <a:gd name="T28" fmla="*/ 47 w 125"/>
                  <a:gd name="T29" fmla="*/ 15 h 167"/>
                  <a:gd name="T30" fmla="*/ 52 w 125"/>
                  <a:gd name="T31" fmla="*/ 20 h 167"/>
                  <a:gd name="T32" fmla="*/ 56 w 125"/>
                  <a:gd name="T33" fmla="*/ 26 h 167"/>
                  <a:gd name="T34" fmla="*/ 56 w 125"/>
                  <a:gd name="T35" fmla="*/ 26 h 167"/>
                  <a:gd name="T36" fmla="*/ 67 w 125"/>
                  <a:gd name="T37" fmla="*/ 43 h 167"/>
                  <a:gd name="T38" fmla="*/ 82 w 125"/>
                  <a:gd name="T39" fmla="*/ 64 h 167"/>
                  <a:gd name="T40" fmla="*/ 97 w 125"/>
                  <a:gd name="T41" fmla="*/ 84 h 167"/>
                  <a:gd name="T42" fmla="*/ 102 w 125"/>
                  <a:gd name="T43" fmla="*/ 93 h 167"/>
                  <a:gd name="T44" fmla="*/ 106 w 125"/>
                  <a:gd name="T45" fmla="*/ 101 h 167"/>
                  <a:gd name="T46" fmla="*/ 106 w 125"/>
                  <a:gd name="T47" fmla="*/ 101 h 167"/>
                  <a:gd name="T48" fmla="*/ 110 w 125"/>
                  <a:gd name="T49" fmla="*/ 107 h 167"/>
                  <a:gd name="T50" fmla="*/ 114 w 125"/>
                  <a:gd name="T51" fmla="*/ 113 h 167"/>
                  <a:gd name="T52" fmla="*/ 122 w 125"/>
                  <a:gd name="T53" fmla="*/ 124 h 167"/>
                  <a:gd name="T54" fmla="*/ 125 w 125"/>
                  <a:gd name="T55" fmla="*/ 129 h 167"/>
                  <a:gd name="T56" fmla="*/ 125 w 125"/>
                  <a:gd name="T57" fmla="*/ 131 h 167"/>
                  <a:gd name="T58" fmla="*/ 125 w 125"/>
                  <a:gd name="T59" fmla="*/ 133 h 167"/>
                  <a:gd name="T60" fmla="*/ 124 w 125"/>
                  <a:gd name="T61" fmla="*/ 135 h 167"/>
                  <a:gd name="T62" fmla="*/ 122 w 125"/>
                  <a:gd name="T63" fmla="*/ 136 h 167"/>
                  <a:gd name="T64" fmla="*/ 119 w 125"/>
                  <a:gd name="T65" fmla="*/ 138 h 167"/>
                  <a:gd name="T66" fmla="*/ 115 w 125"/>
                  <a:gd name="T67" fmla="*/ 139 h 167"/>
                  <a:gd name="T68" fmla="*/ 115 w 125"/>
                  <a:gd name="T69" fmla="*/ 139 h 167"/>
                  <a:gd name="T70" fmla="*/ 90 w 125"/>
                  <a:gd name="T71" fmla="*/ 148 h 167"/>
                  <a:gd name="T72" fmla="*/ 70 w 125"/>
                  <a:gd name="T73" fmla="*/ 158 h 167"/>
                  <a:gd name="T74" fmla="*/ 61 w 125"/>
                  <a:gd name="T75" fmla="*/ 162 h 167"/>
                  <a:gd name="T76" fmla="*/ 55 w 125"/>
                  <a:gd name="T77" fmla="*/ 166 h 167"/>
                  <a:gd name="T78" fmla="*/ 55 w 125"/>
                  <a:gd name="T79" fmla="*/ 166 h 167"/>
                  <a:gd name="T80" fmla="*/ 54 w 125"/>
                  <a:gd name="T81" fmla="*/ 167 h 167"/>
                  <a:gd name="T82" fmla="*/ 52 w 125"/>
                  <a:gd name="T83" fmla="*/ 167 h 167"/>
                  <a:gd name="T84" fmla="*/ 51 w 125"/>
                  <a:gd name="T85" fmla="*/ 166 h 167"/>
                  <a:gd name="T86" fmla="*/ 50 w 125"/>
                  <a:gd name="T87" fmla="*/ 164 h 167"/>
                  <a:gd name="T88" fmla="*/ 48 w 125"/>
                  <a:gd name="T89" fmla="*/ 157 h 167"/>
                  <a:gd name="T90" fmla="*/ 46 w 125"/>
                  <a:gd name="T91" fmla="*/ 148 h 167"/>
                  <a:gd name="T92" fmla="*/ 44 w 125"/>
                  <a:gd name="T93" fmla="*/ 128 h 167"/>
                  <a:gd name="T94" fmla="*/ 42 w 125"/>
                  <a:gd name="T95" fmla="*/ 108 h 167"/>
                  <a:gd name="T96" fmla="*/ 42 w 125"/>
                  <a:gd name="T97" fmla="*/ 108 h 167"/>
                  <a:gd name="T98" fmla="*/ 41 w 125"/>
                  <a:gd name="T99" fmla="*/ 86 h 167"/>
                  <a:gd name="T100" fmla="*/ 38 w 125"/>
                  <a:gd name="T101" fmla="*/ 63 h 167"/>
                  <a:gd name="T102" fmla="*/ 36 w 125"/>
                  <a:gd name="T103" fmla="*/ 51 h 167"/>
                  <a:gd name="T104" fmla="*/ 34 w 125"/>
                  <a:gd name="T105" fmla="*/ 41 h 167"/>
                  <a:gd name="T106" fmla="*/ 30 w 125"/>
                  <a:gd name="T107" fmla="*/ 32 h 167"/>
                  <a:gd name="T108" fmla="*/ 28 w 125"/>
                  <a:gd name="T109" fmla="*/ 28 h 167"/>
                  <a:gd name="T110" fmla="*/ 24 w 125"/>
                  <a:gd name="T111" fmla="*/ 26 h 167"/>
                  <a:gd name="T112" fmla="*/ 24 w 125"/>
                  <a:gd name="T113" fmla="*/ 26 h 1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25" h="167">
                    <a:moveTo>
                      <a:pt x="24" y="26"/>
                    </a:moveTo>
                    <a:lnTo>
                      <a:pt x="24" y="26"/>
                    </a:lnTo>
                    <a:lnTo>
                      <a:pt x="13" y="16"/>
                    </a:lnTo>
                    <a:lnTo>
                      <a:pt x="4" y="7"/>
                    </a:lnTo>
                    <a:lnTo>
                      <a:pt x="1" y="4"/>
                    </a:lnTo>
                    <a:lnTo>
                      <a:pt x="0" y="2"/>
                    </a:lnTo>
                    <a:lnTo>
                      <a:pt x="0" y="1"/>
                    </a:lnTo>
                    <a:lnTo>
                      <a:pt x="1" y="0"/>
                    </a:lnTo>
                    <a:lnTo>
                      <a:pt x="6" y="0"/>
                    </a:lnTo>
                    <a:lnTo>
                      <a:pt x="19" y="2"/>
                    </a:lnTo>
                    <a:lnTo>
                      <a:pt x="26" y="4"/>
                    </a:lnTo>
                    <a:lnTo>
                      <a:pt x="34" y="7"/>
                    </a:lnTo>
                    <a:lnTo>
                      <a:pt x="41" y="10"/>
                    </a:lnTo>
                    <a:lnTo>
                      <a:pt x="47" y="15"/>
                    </a:lnTo>
                    <a:lnTo>
                      <a:pt x="52" y="20"/>
                    </a:lnTo>
                    <a:lnTo>
                      <a:pt x="56" y="26"/>
                    </a:lnTo>
                    <a:lnTo>
                      <a:pt x="67" y="43"/>
                    </a:lnTo>
                    <a:lnTo>
                      <a:pt x="82" y="64"/>
                    </a:lnTo>
                    <a:lnTo>
                      <a:pt x="97" y="84"/>
                    </a:lnTo>
                    <a:lnTo>
                      <a:pt x="102" y="93"/>
                    </a:lnTo>
                    <a:lnTo>
                      <a:pt x="106" y="101"/>
                    </a:lnTo>
                    <a:lnTo>
                      <a:pt x="110" y="107"/>
                    </a:lnTo>
                    <a:lnTo>
                      <a:pt x="114" y="113"/>
                    </a:lnTo>
                    <a:lnTo>
                      <a:pt x="122" y="124"/>
                    </a:lnTo>
                    <a:lnTo>
                      <a:pt x="125" y="129"/>
                    </a:lnTo>
                    <a:lnTo>
                      <a:pt x="125" y="131"/>
                    </a:lnTo>
                    <a:lnTo>
                      <a:pt x="125" y="133"/>
                    </a:lnTo>
                    <a:lnTo>
                      <a:pt x="124" y="135"/>
                    </a:lnTo>
                    <a:lnTo>
                      <a:pt x="122" y="136"/>
                    </a:lnTo>
                    <a:lnTo>
                      <a:pt x="119" y="138"/>
                    </a:lnTo>
                    <a:lnTo>
                      <a:pt x="115" y="139"/>
                    </a:lnTo>
                    <a:lnTo>
                      <a:pt x="90" y="148"/>
                    </a:lnTo>
                    <a:lnTo>
                      <a:pt x="70" y="158"/>
                    </a:lnTo>
                    <a:lnTo>
                      <a:pt x="61" y="162"/>
                    </a:lnTo>
                    <a:lnTo>
                      <a:pt x="55" y="166"/>
                    </a:lnTo>
                    <a:lnTo>
                      <a:pt x="54" y="167"/>
                    </a:lnTo>
                    <a:lnTo>
                      <a:pt x="52" y="167"/>
                    </a:lnTo>
                    <a:lnTo>
                      <a:pt x="51" y="166"/>
                    </a:lnTo>
                    <a:lnTo>
                      <a:pt x="50" y="164"/>
                    </a:lnTo>
                    <a:lnTo>
                      <a:pt x="48" y="157"/>
                    </a:lnTo>
                    <a:lnTo>
                      <a:pt x="46" y="148"/>
                    </a:lnTo>
                    <a:lnTo>
                      <a:pt x="44" y="128"/>
                    </a:lnTo>
                    <a:lnTo>
                      <a:pt x="42" y="108"/>
                    </a:lnTo>
                    <a:lnTo>
                      <a:pt x="41" y="86"/>
                    </a:lnTo>
                    <a:lnTo>
                      <a:pt x="38" y="63"/>
                    </a:lnTo>
                    <a:lnTo>
                      <a:pt x="36" y="51"/>
                    </a:lnTo>
                    <a:lnTo>
                      <a:pt x="34" y="41"/>
                    </a:lnTo>
                    <a:lnTo>
                      <a:pt x="30" y="32"/>
                    </a:lnTo>
                    <a:lnTo>
                      <a:pt x="28" y="28"/>
                    </a:lnTo>
                    <a:lnTo>
                      <a:pt x="24" y="26"/>
                    </a:lnTo>
                    <a:close/>
                  </a:path>
                </a:pathLst>
              </a:custGeom>
              <a:solidFill>
                <a:srgbClr val="4F66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53" name="Freeform 88">
                <a:extLst>
                  <a:ext uri="{FF2B5EF4-FFF2-40B4-BE49-F238E27FC236}">
                    <a16:creationId xmlns:a16="http://schemas.microsoft.com/office/drawing/2014/main" id="{924F2B19-F349-4A29-A2EC-AB7ED3F7C316}"/>
                  </a:ext>
                </a:extLst>
              </p:cNvPr>
              <p:cNvSpPr>
                <a:spLocks/>
              </p:cNvSpPr>
              <p:nvPr/>
            </p:nvSpPr>
            <p:spPr bwMode="auto">
              <a:xfrm>
                <a:off x="3658" y="1040"/>
                <a:ext cx="120" cy="165"/>
              </a:xfrm>
              <a:custGeom>
                <a:avLst/>
                <a:gdLst>
                  <a:gd name="T0" fmla="*/ 110 w 120"/>
                  <a:gd name="T1" fmla="*/ 138 h 165"/>
                  <a:gd name="T2" fmla="*/ 110 w 120"/>
                  <a:gd name="T3" fmla="*/ 138 h 165"/>
                  <a:gd name="T4" fmla="*/ 86 w 120"/>
                  <a:gd name="T5" fmla="*/ 147 h 165"/>
                  <a:gd name="T6" fmla="*/ 66 w 120"/>
                  <a:gd name="T7" fmla="*/ 156 h 165"/>
                  <a:gd name="T8" fmla="*/ 58 w 120"/>
                  <a:gd name="T9" fmla="*/ 160 h 165"/>
                  <a:gd name="T10" fmla="*/ 53 w 120"/>
                  <a:gd name="T11" fmla="*/ 164 h 165"/>
                  <a:gd name="T12" fmla="*/ 53 w 120"/>
                  <a:gd name="T13" fmla="*/ 164 h 165"/>
                  <a:gd name="T14" fmla="*/ 51 w 120"/>
                  <a:gd name="T15" fmla="*/ 165 h 165"/>
                  <a:gd name="T16" fmla="*/ 50 w 120"/>
                  <a:gd name="T17" fmla="*/ 165 h 165"/>
                  <a:gd name="T18" fmla="*/ 48 w 120"/>
                  <a:gd name="T19" fmla="*/ 164 h 165"/>
                  <a:gd name="T20" fmla="*/ 47 w 120"/>
                  <a:gd name="T21" fmla="*/ 162 h 165"/>
                  <a:gd name="T22" fmla="*/ 45 w 120"/>
                  <a:gd name="T23" fmla="*/ 156 h 165"/>
                  <a:gd name="T24" fmla="*/ 44 w 120"/>
                  <a:gd name="T25" fmla="*/ 147 h 165"/>
                  <a:gd name="T26" fmla="*/ 42 w 120"/>
                  <a:gd name="T27" fmla="*/ 127 h 165"/>
                  <a:gd name="T28" fmla="*/ 40 w 120"/>
                  <a:gd name="T29" fmla="*/ 107 h 165"/>
                  <a:gd name="T30" fmla="*/ 40 w 120"/>
                  <a:gd name="T31" fmla="*/ 107 h 165"/>
                  <a:gd name="T32" fmla="*/ 39 w 120"/>
                  <a:gd name="T33" fmla="*/ 85 h 165"/>
                  <a:gd name="T34" fmla="*/ 36 w 120"/>
                  <a:gd name="T35" fmla="*/ 62 h 165"/>
                  <a:gd name="T36" fmla="*/ 34 w 120"/>
                  <a:gd name="T37" fmla="*/ 51 h 165"/>
                  <a:gd name="T38" fmla="*/ 32 w 120"/>
                  <a:gd name="T39" fmla="*/ 41 h 165"/>
                  <a:gd name="T40" fmla="*/ 28 w 120"/>
                  <a:gd name="T41" fmla="*/ 31 h 165"/>
                  <a:gd name="T42" fmla="*/ 26 w 120"/>
                  <a:gd name="T43" fmla="*/ 28 h 165"/>
                  <a:gd name="T44" fmla="*/ 23 w 120"/>
                  <a:gd name="T45" fmla="*/ 25 h 165"/>
                  <a:gd name="T46" fmla="*/ 23 w 120"/>
                  <a:gd name="T47" fmla="*/ 25 h 165"/>
                  <a:gd name="T48" fmla="*/ 12 w 120"/>
                  <a:gd name="T49" fmla="*/ 15 h 165"/>
                  <a:gd name="T50" fmla="*/ 3 w 120"/>
                  <a:gd name="T51" fmla="*/ 7 h 165"/>
                  <a:gd name="T52" fmla="*/ 0 w 120"/>
                  <a:gd name="T53" fmla="*/ 4 h 165"/>
                  <a:gd name="T54" fmla="*/ 0 w 120"/>
                  <a:gd name="T55" fmla="*/ 2 h 165"/>
                  <a:gd name="T56" fmla="*/ 0 w 120"/>
                  <a:gd name="T57" fmla="*/ 1 h 165"/>
                  <a:gd name="T58" fmla="*/ 1 w 120"/>
                  <a:gd name="T59" fmla="*/ 0 h 165"/>
                  <a:gd name="T60" fmla="*/ 5 w 120"/>
                  <a:gd name="T61" fmla="*/ 0 h 165"/>
                  <a:gd name="T62" fmla="*/ 5 w 120"/>
                  <a:gd name="T63" fmla="*/ 0 h 165"/>
                  <a:gd name="T64" fmla="*/ 18 w 120"/>
                  <a:gd name="T65" fmla="*/ 2 h 165"/>
                  <a:gd name="T66" fmla="*/ 25 w 120"/>
                  <a:gd name="T67" fmla="*/ 4 h 165"/>
                  <a:gd name="T68" fmla="*/ 32 w 120"/>
                  <a:gd name="T69" fmla="*/ 7 h 165"/>
                  <a:gd name="T70" fmla="*/ 38 w 120"/>
                  <a:gd name="T71" fmla="*/ 11 h 165"/>
                  <a:gd name="T72" fmla="*/ 44 w 120"/>
                  <a:gd name="T73" fmla="*/ 15 h 165"/>
                  <a:gd name="T74" fmla="*/ 49 w 120"/>
                  <a:gd name="T75" fmla="*/ 20 h 165"/>
                  <a:gd name="T76" fmla="*/ 53 w 120"/>
                  <a:gd name="T77" fmla="*/ 26 h 165"/>
                  <a:gd name="T78" fmla="*/ 53 w 120"/>
                  <a:gd name="T79" fmla="*/ 26 h 165"/>
                  <a:gd name="T80" fmla="*/ 64 w 120"/>
                  <a:gd name="T81" fmla="*/ 43 h 165"/>
                  <a:gd name="T82" fmla="*/ 78 w 120"/>
                  <a:gd name="T83" fmla="*/ 64 h 165"/>
                  <a:gd name="T84" fmla="*/ 93 w 120"/>
                  <a:gd name="T85" fmla="*/ 84 h 165"/>
                  <a:gd name="T86" fmla="*/ 98 w 120"/>
                  <a:gd name="T87" fmla="*/ 92 h 165"/>
                  <a:gd name="T88" fmla="*/ 102 w 120"/>
                  <a:gd name="T89" fmla="*/ 100 h 165"/>
                  <a:gd name="T90" fmla="*/ 102 w 120"/>
                  <a:gd name="T91" fmla="*/ 100 h 165"/>
                  <a:gd name="T92" fmla="*/ 105 w 120"/>
                  <a:gd name="T93" fmla="*/ 106 h 165"/>
                  <a:gd name="T94" fmla="*/ 109 w 120"/>
                  <a:gd name="T95" fmla="*/ 112 h 165"/>
                  <a:gd name="T96" fmla="*/ 117 w 120"/>
                  <a:gd name="T97" fmla="*/ 123 h 165"/>
                  <a:gd name="T98" fmla="*/ 120 w 120"/>
                  <a:gd name="T99" fmla="*/ 128 h 165"/>
                  <a:gd name="T100" fmla="*/ 120 w 120"/>
                  <a:gd name="T101" fmla="*/ 130 h 165"/>
                  <a:gd name="T102" fmla="*/ 120 w 120"/>
                  <a:gd name="T103" fmla="*/ 132 h 165"/>
                  <a:gd name="T104" fmla="*/ 119 w 120"/>
                  <a:gd name="T105" fmla="*/ 134 h 165"/>
                  <a:gd name="T106" fmla="*/ 117 w 120"/>
                  <a:gd name="T107" fmla="*/ 135 h 165"/>
                  <a:gd name="T108" fmla="*/ 110 w 120"/>
                  <a:gd name="T109" fmla="*/ 138 h 165"/>
                  <a:gd name="T110" fmla="*/ 110 w 120"/>
                  <a:gd name="T111" fmla="*/ 138 h 1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0" h="165">
                    <a:moveTo>
                      <a:pt x="110" y="138"/>
                    </a:moveTo>
                    <a:lnTo>
                      <a:pt x="110" y="138"/>
                    </a:lnTo>
                    <a:lnTo>
                      <a:pt x="86" y="147"/>
                    </a:lnTo>
                    <a:lnTo>
                      <a:pt x="66" y="156"/>
                    </a:lnTo>
                    <a:lnTo>
                      <a:pt x="58" y="160"/>
                    </a:lnTo>
                    <a:lnTo>
                      <a:pt x="53" y="164"/>
                    </a:lnTo>
                    <a:lnTo>
                      <a:pt x="51" y="165"/>
                    </a:lnTo>
                    <a:lnTo>
                      <a:pt x="50" y="165"/>
                    </a:lnTo>
                    <a:lnTo>
                      <a:pt x="48" y="164"/>
                    </a:lnTo>
                    <a:lnTo>
                      <a:pt x="47" y="162"/>
                    </a:lnTo>
                    <a:lnTo>
                      <a:pt x="45" y="156"/>
                    </a:lnTo>
                    <a:lnTo>
                      <a:pt x="44" y="147"/>
                    </a:lnTo>
                    <a:lnTo>
                      <a:pt x="42" y="127"/>
                    </a:lnTo>
                    <a:lnTo>
                      <a:pt x="40" y="107"/>
                    </a:lnTo>
                    <a:lnTo>
                      <a:pt x="39" y="85"/>
                    </a:lnTo>
                    <a:lnTo>
                      <a:pt x="36" y="62"/>
                    </a:lnTo>
                    <a:lnTo>
                      <a:pt x="34" y="51"/>
                    </a:lnTo>
                    <a:lnTo>
                      <a:pt x="32" y="41"/>
                    </a:lnTo>
                    <a:lnTo>
                      <a:pt x="28" y="31"/>
                    </a:lnTo>
                    <a:lnTo>
                      <a:pt x="26" y="28"/>
                    </a:lnTo>
                    <a:lnTo>
                      <a:pt x="23" y="25"/>
                    </a:lnTo>
                    <a:lnTo>
                      <a:pt x="12" y="15"/>
                    </a:lnTo>
                    <a:lnTo>
                      <a:pt x="3" y="7"/>
                    </a:lnTo>
                    <a:lnTo>
                      <a:pt x="0" y="4"/>
                    </a:lnTo>
                    <a:lnTo>
                      <a:pt x="0" y="2"/>
                    </a:lnTo>
                    <a:lnTo>
                      <a:pt x="0" y="1"/>
                    </a:lnTo>
                    <a:lnTo>
                      <a:pt x="1" y="0"/>
                    </a:lnTo>
                    <a:lnTo>
                      <a:pt x="5" y="0"/>
                    </a:lnTo>
                    <a:lnTo>
                      <a:pt x="18" y="2"/>
                    </a:lnTo>
                    <a:lnTo>
                      <a:pt x="25" y="4"/>
                    </a:lnTo>
                    <a:lnTo>
                      <a:pt x="32" y="7"/>
                    </a:lnTo>
                    <a:lnTo>
                      <a:pt x="38" y="11"/>
                    </a:lnTo>
                    <a:lnTo>
                      <a:pt x="44" y="15"/>
                    </a:lnTo>
                    <a:lnTo>
                      <a:pt x="49" y="20"/>
                    </a:lnTo>
                    <a:lnTo>
                      <a:pt x="53" y="26"/>
                    </a:lnTo>
                    <a:lnTo>
                      <a:pt x="64" y="43"/>
                    </a:lnTo>
                    <a:lnTo>
                      <a:pt x="78" y="64"/>
                    </a:lnTo>
                    <a:lnTo>
                      <a:pt x="93" y="84"/>
                    </a:lnTo>
                    <a:lnTo>
                      <a:pt x="98" y="92"/>
                    </a:lnTo>
                    <a:lnTo>
                      <a:pt x="102" y="100"/>
                    </a:lnTo>
                    <a:lnTo>
                      <a:pt x="105" y="106"/>
                    </a:lnTo>
                    <a:lnTo>
                      <a:pt x="109" y="112"/>
                    </a:lnTo>
                    <a:lnTo>
                      <a:pt x="117" y="123"/>
                    </a:lnTo>
                    <a:lnTo>
                      <a:pt x="120" y="128"/>
                    </a:lnTo>
                    <a:lnTo>
                      <a:pt x="120" y="130"/>
                    </a:lnTo>
                    <a:lnTo>
                      <a:pt x="120" y="132"/>
                    </a:lnTo>
                    <a:lnTo>
                      <a:pt x="119" y="134"/>
                    </a:lnTo>
                    <a:lnTo>
                      <a:pt x="117" y="135"/>
                    </a:lnTo>
                    <a:lnTo>
                      <a:pt x="110" y="138"/>
                    </a:lnTo>
                    <a:close/>
                  </a:path>
                </a:pathLst>
              </a:custGeom>
              <a:solidFill>
                <a:srgbClr val="415C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54" name="Freeform 89">
                <a:extLst>
                  <a:ext uri="{FF2B5EF4-FFF2-40B4-BE49-F238E27FC236}">
                    <a16:creationId xmlns:a16="http://schemas.microsoft.com/office/drawing/2014/main" id="{2373A129-6925-45AC-A092-39D23C26F742}"/>
                  </a:ext>
                </a:extLst>
              </p:cNvPr>
              <p:cNvSpPr>
                <a:spLocks/>
              </p:cNvSpPr>
              <p:nvPr/>
            </p:nvSpPr>
            <p:spPr bwMode="auto">
              <a:xfrm>
                <a:off x="3925" y="1318"/>
                <a:ext cx="89" cy="88"/>
              </a:xfrm>
              <a:custGeom>
                <a:avLst/>
                <a:gdLst>
                  <a:gd name="T0" fmla="*/ 89 w 89"/>
                  <a:gd name="T1" fmla="*/ 44 h 88"/>
                  <a:gd name="T2" fmla="*/ 89 w 89"/>
                  <a:gd name="T3" fmla="*/ 44 h 88"/>
                  <a:gd name="T4" fmla="*/ 88 w 89"/>
                  <a:gd name="T5" fmla="*/ 53 h 88"/>
                  <a:gd name="T6" fmla="*/ 85 w 89"/>
                  <a:gd name="T7" fmla="*/ 61 h 88"/>
                  <a:gd name="T8" fmla="*/ 81 w 89"/>
                  <a:gd name="T9" fmla="*/ 69 h 88"/>
                  <a:gd name="T10" fmla="*/ 76 w 89"/>
                  <a:gd name="T11" fmla="*/ 75 h 88"/>
                  <a:gd name="T12" fmla="*/ 70 w 89"/>
                  <a:gd name="T13" fmla="*/ 80 h 88"/>
                  <a:gd name="T14" fmla="*/ 62 w 89"/>
                  <a:gd name="T15" fmla="*/ 84 h 88"/>
                  <a:gd name="T16" fmla="*/ 54 w 89"/>
                  <a:gd name="T17" fmla="*/ 87 h 88"/>
                  <a:gd name="T18" fmla="*/ 45 w 89"/>
                  <a:gd name="T19" fmla="*/ 88 h 88"/>
                  <a:gd name="T20" fmla="*/ 45 w 89"/>
                  <a:gd name="T21" fmla="*/ 88 h 88"/>
                  <a:gd name="T22" fmla="*/ 35 w 89"/>
                  <a:gd name="T23" fmla="*/ 87 h 88"/>
                  <a:gd name="T24" fmla="*/ 27 w 89"/>
                  <a:gd name="T25" fmla="*/ 84 h 88"/>
                  <a:gd name="T26" fmla="*/ 19 w 89"/>
                  <a:gd name="T27" fmla="*/ 80 h 88"/>
                  <a:gd name="T28" fmla="*/ 13 w 89"/>
                  <a:gd name="T29" fmla="*/ 75 h 88"/>
                  <a:gd name="T30" fmla="*/ 8 w 89"/>
                  <a:gd name="T31" fmla="*/ 69 h 88"/>
                  <a:gd name="T32" fmla="*/ 4 w 89"/>
                  <a:gd name="T33" fmla="*/ 61 h 88"/>
                  <a:gd name="T34" fmla="*/ 1 w 89"/>
                  <a:gd name="T35" fmla="*/ 53 h 88"/>
                  <a:gd name="T36" fmla="*/ 0 w 89"/>
                  <a:gd name="T37" fmla="*/ 44 h 88"/>
                  <a:gd name="T38" fmla="*/ 0 w 89"/>
                  <a:gd name="T39" fmla="*/ 44 h 88"/>
                  <a:gd name="T40" fmla="*/ 1 w 89"/>
                  <a:gd name="T41" fmla="*/ 35 h 88"/>
                  <a:gd name="T42" fmla="*/ 4 w 89"/>
                  <a:gd name="T43" fmla="*/ 27 h 88"/>
                  <a:gd name="T44" fmla="*/ 8 w 89"/>
                  <a:gd name="T45" fmla="*/ 19 h 88"/>
                  <a:gd name="T46" fmla="*/ 13 w 89"/>
                  <a:gd name="T47" fmla="*/ 13 h 88"/>
                  <a:gd name="T48" fmla="*/ 19 w 89"/>
                  <a:gd name="T49" fmla="*/ 7 h 88"/>
                  <a:gd name="T50" fmla="*/ 27 w 89"/>
                  <a:gd name="T51" fmla="*/ 4 h 88"/>
                  <a:gd name="T52" fmla="*/ 35 w 89"/>
                  <a:gd name="T53" fmla="*/ 1 h 88"/>
                  <a:gd name="T54" fmla="*/ 45 w 89"/>
                  <a:gd name="T55" fmla="*/ 0 h 88"/>
                  <a:gd name="T56" fmla="*/ 45 w 89"/>
                  <a:gd name="T57" fmla="*/ 0 h 88"/>
                  <a:gd name="T58" fmla="*/ 54 w 89"/>
                  <a:gd name="T59" fmla="*/ 1 h 88"/>
                  <a:gd name="T60" fmla="*/ 62 w 89"/>
                  <a:gd name="T61" fmla="*/ 4 h 88"/>
                  <a:gd name="T62" fmla="*/ 70 w 89"/>
                  <a:gd name="T63" fmla="*/ 7 h 88"/>
                  <a:gd name="T64" fmla="*/ 76 w 89"/>
                  <a:gd name="T65" fmla="*/ 13 h 88"/>
                  <a:gd name="T66" fmla="*/ 81 w 89"/>
                  <a:gd name="T67" fmla="*/ 19 h 88"/>
                  <a:gd name="T68" fmla="*/ 85 w 89"/>
                  <a:gd name="T69" fmla="*/ 27 h 88"/>
                  <a:gd name="T70" fmla="*/ 88 w 89"/>
                  <a:gd name="T71" fmla="*/ 35 h 88"/>
                  <a:gd name="T72" fmla="*/ 89 w 89"/>
                  <a:gd name="T73" fmla="*/ 44 h 88"/>
                  <a:gd name="T74" fmla="*/ 89 w 89"/>
                  <a:gd name="T75" fmla="*/ 44 h 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9" h="88">
                    <a:moveTo>
                      <a:pt x="89" y="44"/>
                    </a:moveTo>
                    <a:lnTo>
                      <a:pt x="89" y="44"/>
                    </a:lnTo>
                    <a:lnTo>
                      <a:pt x="88" y="53"/>
                    </a:lnTo>
                    <a:lnTo>
                      <a:pt x="85" y="61"/>
                    </a:lnTo>
                    <a:lnTo>
                      <a:pt x="81" y="69"/>
                    </a:lnTo>
                    <a:lnTo>
                      <a:pt x="76" y="75"/>
                    </a:lnTo>
                    <a:lnTo>
                      <a:pt x="70" y="80"/>
                    </a:lnTo>
                    <a:lnTo>
                      <a:pt x="62" y="84"/>
                    </a:lnTo>
                    <a:lnTo>
                      <a:pt x="54" y="87"/>
                    </a:lnTo>
                    <a:lnTo>
                      <a:pt x="45" y="88"/>
                    </a:lnTo>
                    <a:lnTo>
                      <a:pt x="35" y="87"/>
                    </a:lnTo>
                    <a:lnTo>
                      <a:pt x="27" y="84"/>
                    </a:lnTo>
                    <a:lnTo>
                      <a:pt x="19" y="80"/>
                    </a:lnTo>
                    <a:lnTo>
                      <a:pt x="13" y="75"/>
                    </a:lnTo>
                    <a:lnTo>
                      <a:pt x="8" y="69"/>
                    </a:lnTo>
                    <a:lnTo>
                      <a:pt x="4" y="61"/>
                    </a:lnTo>
                    <a:lnTo>
                      <a:pt x="1" y="53"/>
                    </a:lnTo>
                    <a:lnTo>
                      <a:pt x="0" y="44"/>
                    </a:lnTo>
                    <a:lnTo>
                      <a:pt x="1" y="35"/>
                    </a:lnTo>
                    <a:lnTo>
                      <a:pt x="4" y="27"/>
                    </a:lnTo>
                    <a:lnTo>
                      <a:pt x="8" y="19"/>
                    </a:lnTo>
                    <a:lnTo>
                      <a:pt x="13" y="13"/>
                    </a:lnTo>
                    <a:lnTo>
                      <a:pt x="19" y="7"/>
                    </a:lnTo>
                    <a:lnTo>
                      <a:pt x="27" y="4"/>
                    </a:lnTo>
                    <a:lnTo>
                      <a:pt x="35" y="1"/>
                    </a:lnTo>
                    <a:lnTo>
                      <a:pt x="45" y="0"/>
                    </a:lnTo>
                    <a:lnTo>
                      <a:pt x="54" y="1"/>
                    </a:lnTo>
                    <a:lnTo>
                      <a:pt x="62" y="4"/>
                    </a:lnTo>
                    <a:lnTo>
                      <a:pt x="70" y="7"/>
                    </a:lnTo>
                    <a:lnTo>
                      <a:pt x="76" y="13"/>
                    </a:lnTo>
                    <a:lnTo>
                      <a:pt x="81" y="19"/>
                    </a:lnTo>
                    <a:lnTo>
                      <a:pt x="85" y="27"/>
                    </a:lnTo>
                    <a:lnTo>
                      <a:pt x="88" y="35"/>
                    </a:lnTo>
                    <a:lnTo>
                      <a:pt x="89"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55" name="Freeform 90">
                <a:extLst>
                  <a:ext uri="{FF2B5EF4-FFF2-40B4-BE49-F238E27FC236}">
                    <a16:creationId xmlns:a16="http://schemas.microsoft.com/office/drawing/2014/main" id="{C62D21EE-836A-478F-8BC0-7DFBDB151B84}"/>
                  </a:ext>
                </a:extLst>
              </p:cNvPr>
              <p:cNvSpPr>
                <a:spLocks/>
              </p:cNvSpPr>
              <p:nvPr/>
            </p:nvSpPr>
            <p:spPr bwMode="auto">
              <a:xfrm>
                <a:off x="3926" y="1319"/>
                <a:ext cx="87" cy="86"/>
              </a:xfrm>
              <a:custGeom>
                <a:avLst/>
                <a:gdLst>
                  <a:gd name="T0" fmla="*/ 44 w 87"/>
                  <a:gd name="T1" fmla="*/ 0 h 86"/>
                  <a:gd name="T2" fmla="*/ 44 w 87"/>
                  <a:gd name="T3" fmla="*/ 0 h 86"/>
                  <a:gd name="T4" fmla="*/ 53 w 87"/>
                  <a:gd name="T5" fmla="*/ 1 h 86"/>
                  <a:gd name="T6" fmla="*/ 61 w 87"/>
                  <a:gd name="T7" fmla="*/ 3 h 86"/>
                  <a:gd name="T8" fmla="*/ 68 w 87"/>
                  <a:gd name="T9" fmla="*/ 7 h 86"/>
                  <a:gd name="T10" fmla="*/ 74 w 87"/>
                  <a:gd name="T11" fmla="*/ 12 h 86"/>
                  <a:gd name="T12" fmla="*/ 80 w 87"/>
                  <a:gd name="T13" fmla="*/ 19 h 86"/>
                  <a:gd name="T14" fmla="*/ 84 w 87"/>
                  <a:gd name="T15" fmla="*/ 26 h 86"/>
                  <a:gd name="T16" fmla="*/ 86 w 87"/>
                  <a:gd name="T17" fmla="*/ 34 h 86"/>
                  <a:gd name="T18" fmla="*/ 87 w 87"/>
                  <a:gd name="T19" fmla="*/ 43 h 86"/>
                  <a:gd name="T20" fmla="*/ 87 w 87"/>
                  <a:gd name="T21" fmla="*/ 43 h 86"/>
                  <a:gd name="T22" fmla="*/ 86 w 87"/>
                  <a:gd name="T23" fmla="*/ 52 h 86"/>
                  <a:gd name="T24" fmla="*/ 84 w 87"/>
                  <a:gd name="T25" fmla="*/ 60 h 86"/>
                  <a:gd name="T26" fmla="*/ 80 w 87"/>
                  <a:gd name="T27" fmla="*/ 67 h 86"/>
                  <a:gd name="T28" fmla="*/ 74 w 87"/>
                  <a:gd name="T29" fmla="*/ 73 h 86"/>
                  <a:gd name="T30" fmla="*/ 68 w 87"/>
                  <a:gd name="T31" fmla="*/ 78 h 86"/>
                  <a:gd name="T32" fmla="*/ 61 w 87"/>
                  <a:gd name="T33" fmla="*/ 82 h 86"/>
                  <a:gd name="T34" fmla="*/ 53 w 87"/>
                  <a:gd name="T35" fmla="*/ 85 h 86"/>
                  <a:gd name="T36" fmla="*/ 44 w 87"/>
                  <a:gd name="T37" fmla="*/ 86 h 86"/>
                  <a:gd name="T38" fmla="*/ 44 w 87"/>
                  <a:gd name="T39" fmla="*/ 86 h 86"/>
                  <a:gd name="T40" fmla="*/ 34 w 87"/>
                  <a:gd name="T41" fmla="*/ 85 h 86"/>
                  <a:gd name="T42" fmla="*/ 26 w 87"/>
                  <a:gd name="T43" fmla="*/ 82 h 86"/>
                  <a:gd name="T44" fmla="*/ 19 w 87"/>
                  <a:gd name="T45" fmla="*/ 78 h 86"/>
                  <a:gd name="T46" fmla="*/ 13 w 87"/>
                  <a:gd name="T47" fmla="*/ 73 h 86"/>
                  <a:gd name="T48" fmla="*/ 7 w 87"/>
                  <a:gd name="T49" fmla="*/ 67 h 86"/>
                  <a:gd name="T50" fmla="*/ 4 w 87"/>
                  <a:gd name="T51" fmla="*/ 60 h 86"/>
                  <a:gd name="T52" fmla="*/ 1 w 87"/>
                  <a:gd name="T53" fmla="*/ 52 h 86"/>
                  <a:gd name="T54" fmla="*/ 0 w 87"/>
                  <a:gd name="T55" fmla="*/ 43 h 86"/>
                  <a:gd name="T56" fmla="*/ 0 w 87"/>
                  <a:gd name="T57" fmla="*/ 43 h 86"/>
                  <a:gd name="T58" fmla="*/ 1 w 87"/>
                  <a:gd name="T59" fmla="*/ 34 h 86"/>
                  <a:gd name="T60" fmla="*/ 4 w 87"/>
                  <a:gd name="T61" fmla="*/ 26 h 86"/>
                  <a:gd name="T62" fmla="*/ 7 w 87"/>
                  <a:gd name="T63" fmla="*/ 19 h 86"/>
                  <a:gd name="T64" fmla="*/ 13 w 87"/>
                  <a:gd name="T65" fmla="*/ 12 h 86"/>
                  <a:gd name="T66" fmla="*/ 19 w 87"/>
                  <a:gd name="T67" fmla="*/ 7 h 86"/>
                  <a:gd name="T68" fmla="*/ 26 w 87"/>
                  <a:gd name="T69" fmla="*/ 3 h 86"/>
                  <a:gd name="T70" fmla="*/ 34 w 87"/>
                  <a:gd name="T71" fmla="*/ 1 h 86"/>
                  <a:gd name="T72" fmla="*/ 44 w 87"/>
                  <a:gd name="T73" fmla="*/ 0 h 86"/>
                  <a:gd name="T74" fmla="*/ 44 w 87"/>
                  <a:gd name="T75" fmla="*/ 0 h 8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7" h="86">
                    <a:moveTo>
                      <a:pt x="44" y="0"/>
                    </a:moveTo>
                    <a:lnTo>
                      <a:pt x="44" y="0"/>
                    </a:lnTo>
                    <a:lnTo>
                      <a:pt x="53" y="1"/>
                    </a:lnTo>
                    <a:lnTo>
                      <a:pt x="61" y="3"/>
                    </a:lnTo>
                    <a:lnTo>
                      <a:pt x="68" y="7"/>
                    </a:lnTo>
                    <a:lnTo>
                      <a:pt x="74" y="12"/>
                    </a:lnTo>
                    <a:lnTo>
                      <a:pt x="80" y="19"/>
                    </a:lnTo>
                    <a:lnTo>
                      <a:pt x="84" y="26"/>
                    </a:lnTo>
                    <a:lnTo>
                      <a:pt x="86" y="34"/>
                    </a:lnTo>
                    <a:lnTo>
                      <a:pt x="87" y="43"/>
                    </a:lnTo>
                    <a:lnTo>
                      <a:pt x="86" y="52"/>
                    </a:lnTo>
                    <a:lnTo>
                      <a:pt x="84" y="60"/>
                    </a:lnTo>
                    <a:lnTo>
                      <a:pt x="80" y="67"/>
                    </a:lnTo>
                    <a:lnTo>
                      <a:pt x="74" y="73"/>
                    </a:lnTo>
                    <a:lnTo>
                      <a:pt x="68" y="78"/>
                    </a:lnTo>
                    <a:lnTo>
                      <a:pt x="61" y="82"/>
                    </a:lnTo>
                    <a:lnTo>
                      <a:pt x="53" y="85"/>
                    </a:lnTo>
                    <a:lnTo>
                      <a:pt x="44" y="86"/>
                    </a:lnTo>
                    <a:lnTo>
                      <a:pt x="34" y="85"/>
                    </a:lnTo>
                    <a:lnTo>
                      <a:pt x="26" y="82"/>
                    </a:lnTo>
                    <a:lnTo>
                      <a:pt x="19" y="78"/>
                    </a:lnTo>
                    <a:lnTo>
                      <a:pt x="13" y="73"/>
                    </a:lnTo>
                    <a:lnTo>
                      <a:pt x="7" y="67"/>
                    </a:lnTo>
                    <a:lnTo>
                      <a:pt x="4" y="60"/>
                    </a:lnTo>
                    <a:lnTo>
                      <a:pt x="1" y="52"/>
                    </a:lnTo>
                    <a:lnTo>
                      <a:pt x="0" y="43"/>
                    </a:lnTo>
                    <a:lnTo>
                      <a:pt x="1" y="34"/>
                    </a:lnTo>
                    <a:lnTo>
                      <a:pt x="4" y="26"/>
                    </a:lnTo>
                    <a:lnTo>
                      <a:pt x="7" y="19"/>
                    </a:lnTo>
                    <a:lnTo>
                      <a:pt x="13" y="12"/>
                    </a:lnTo>
                    <a:lnTo>
                      <a:pt x="19" y="7"/>
                    </a:lnTo>
                    <a:lnTo>
                      <a:pt x="26" y="3"/>
                    </a:lnTo>
                    <a:lnTo>
                      <a:pt x="34" y="1"/>
                    </a:lnTo>
                    <a:lnTo>
                      <a:pt x="44" y="0"/>
                    </a:lnTo>
                    <a:close/>
                  </a:path>
                </a:pathLst>
              </a:custGeom>
              <a:solidFill>
                <a:srgbClr val="FFF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56" name="Freeform 91">
                <a:extLst>
                  <a:ext uri="{FF2B5EF4-FFF2-40B4-BE49-F238E27FC236}">
                    <a16:creationId xmlns:a16="http://schemas.microsoft.com/office/drawing/2014/main" id="{3A3FAD81-D4F4-47A2-B4D2-167466766A78}"/>
                  </a:ext>
                </a:extLst>
              </p:cNvPr>
              <p:cNvSpPr>
                <a:spLocks/>
              </p:cNvSpPr>
              <p:nvPr/>
            </p:nvSpPr>
            <p:spPr bwMode="auto">
              <a:xfrm>
                <a:off x="3927" y="1320"/>
                <a:ext cx="85" cy="84"/>
              </a:xfrm>
              <a:custGeom>
                <a:avLst/>
                <a:gdLst>
                  <a:gd name="T0" fmla="*/ 43 w 85"/>
                  <a:gd name="T1" fmla="*/ 0 h 84"/>
                  <a:gd name="T2" fmla="*/ 43 w 85"/>
                  <a:gd name="T3" fmla="*/ 0 h 84"/>
                  <a:gd name="T4" fmla="*/ 51 w 85"/>
                  <a:gd name="T5" fmla="*/ 1 h 84"/>
                  <a:gd name="T6" fmla="*/ 59 w 85"/>
                  <a:gd name="T7" fmla="*/ 3 h 84"/>
                  <a:gd name="T8" fmla="*/ 66 w 85"/>
                  <a:gd name="T9" fmla="*/ 7 h 84"/>
                  <a:gd name="T10" fmla="*/ 73 w 85"/>
                  <a:gd name="T11" fmla="*/ 12 h 84"/>
                  <a:gd name="T12" fmla="*/ 78 w 85"/>
                  <a:gd name="T13" fmla="*/ 18 h 84"/>
                  <a:gd name="T14" fmla="*/ 82 w 85"/>
                  <a:gd name="T15" fmla="*/ 25 h 84"/>
                  <a:gd name="T16" fmla="*/ 84 w 85"/>
                  <a:gd name="T17" fmla="*/ 33 h 84"/>
                  <a:gd name="T18" fmla="*/ 85 w 85"/>
                  <a:gd name="T19" fmla="*/ 42 h 84"/>
                  <a:gd name="T20" fmla="*/ 85 w 85"/>
                  <a:gd name="T21" fmla="*/ 42 h 84"/>
                  <a:gd name="T22" fmla="*/ 84 w 85"/>
                  <a:gd name="T23" fmla="*/ 51 h 84"/>
                  <a:gd name="T24" fmla="*/ 82 w 85"/>
                  <a:gd name="T25" fmla="*/ 58 h 84"/>
                  <a:gd name="T26" fmla="*/ 78 w 85"/>
                  <a:gd name="T27" fmla="*/ 65 h 84"/>
                  <a:gd name="T28" fmla="*/ 73 w 85"/>
                  <a:gd name="T29" fmla="*/ 72 h 84"/>
                  <a:gd name="T30" fmla="*/ 66 w 85"/>
                  <a:gd name="T31" fmla="*/ 77 h 84"/>
                  <a:gd name="T32" fmla="*/ 59 w 85"/>
                  <a:gd name="T33" fmla="*/ 80 h 84"/>
                  <a:gd name="T34" fmla="*/ 51 w 85"/>
                  <a:gd name="T35" fmla="*/ 83 h 84"/>
                  <a:gd name="T36" fmla="*/ 43 w 85"/>
                  <a:gd name="T37" fmla="*/ 84 h 84"/>
                  <a:gd name="T38" fmla="*/ 43 w 85"/>
                  <a:gd name="T39" fmla="*/ 84 h 84"/>
                  <a:gd name="T40" fmla="*/ 34 w 85"/>
                  <a:gd name="T41" fmla="*/ 83 h 84"/>
                  <a:gd name="T42" fmla="*/ 26 w 85"/>
                  <a:gd name="T43" fmla="*/ 80 h 84"/>
                  <a:gd name="T44" fmla="*/ 19 w 85"/>
                  <a:gd name="T45" fmla="*/ 77 h 84"/>
                  <a:gd name="T46" fmla="*/ 12 w 85"/>
                  <a:gd name="T47" fmla="*/ 72 h 84"/>
                  <a:gd name="T48" fmla="*/ 7 w 85"/>
                  <a:gd name="T49" fmla="*/ 65 h 84"/>
                  <a:gd name="T50" fmla="*/ 3 w 85"/>
                  <a:gd name="T51" fmla="*/ 58 h 84"/>
                  <a:gd name="T52" fmla="*/ 1 w 85"/>
                  <a:gd name="T53" fmla="*/ 51 h 84"/>
                  <a:gd name="T54" fmla="*/ 0 w 85"/>
                  <a:gd name="T55" fmla="*/ 42 h 84"/>
                  <a:gd name="T56" fmla="*/ 0 w 85"/>
                  <a:gd name="T57" fmla="*/ 42 h 84"/>
                  <a:gd name="T58" fmla="*/ 1 w 85"/>
                  <a:gd name="T59" fmla="*/ 33 h 84"/>
                  <a:gd name="T60" fmla="*/ 3 w 85"/>
                  <a:gd name="T61" fmla="*/ 25 h 84"/>
                  <a:gd name="T62" fmla="*/ 7 w 85"/>
                  <a:gd name="T63" fmla="*/ 18 h 84"/>
                  <a:gd name="T64" fmla="*/ 12 w 85"/>
                  <a:gd name="T65" fmla="*/ 12 h 84"/>
                  <a:gd name="T66" fmla="*/ 19 w 85"/>
                  <a:gd name="T67" fmla="*/ 7 h 84"/>
                  <a:gd name="T68" fmla="*/ 26 w 85"/>
                  <a:gd name="T69" fmla="*/ 3 h 84"/>
                  <a:gd name="T70" fmla="*/ 34 w 85"/>
                  <a:gd name="T71" fmla="*/ 1 h 84"/>
                  <a:gd name="T72" fmla="*/ 43 w 85"/>
                  <a:gd name="T73" fmla="*/ 0 h 84"/>
                  <a:gd name="T74" fmla="*/ 43 w 85"/>
                  <a:gd name="T75" fmla="*/ 0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5" h="84">
                    <a:moveTo>
                      <a:pt x="43" y="0"/>
                    </a:moveTo>
                    <a:lnTo>
                      <a:pt x="43" y="0"/>
                    </a:lnTo>
                    <a:lnTo>
                      <a:pt x="51" y="1"/>
                    </a:lnTo>
                    <a:lnTo>
                      <a:pt x="59" y="3"/>
                    </a:lnTo>
                    <a:lnTo>
                      <a:pt x="66" y="7"/>
                    </a:lnTo>
                    <a:lnTo>
                      <a:pt x="73" y="12"/>
                    </a:lnTo>
                    <a:lnTo>
                      <a:pt x="78" y="18"/>
                    </a:lnTo>
                    <a:lnTo>
                      <a:pt x="82" y="25"/>
                    </a:lnTo>
                    <a:lnTo>
                      <a:pt x="84" y="33"/>
                    </a:lnTo>
                    <a:lnTo>
                      <a:pt x="85" y="42"/>
                    </a:lnTo>
                    <a:lnTo>
                      <a:pt x="84" y="51"/>
                    </a:lnTo>
                    <a:lnTo>
                      <a:pt x="82" y="58"/>
                    </a:lnTo>
                    <a:lnTo>
                      <a:pt x="78" y="65"/>
                    </a:lnTo>
                    <a:lnTo>
                      <a:pt x="73" y="72"/>
                    </a:lnTo>
                    <a:lnTo>
                      <a:pt x="66" y="77"/>
                    </a:lnTo>
                    <a:lnTo>
                      <a:pt x="59" y="80"/>
                    </a:lnTo>
                    <a:lnTo>
                      <a:pt x="51" y="83"/>
                    </a:lnTo>
                    <a:lnTo>
                      <a:pt x="43" y="84"/>
                    </a:lnTo>
                    <a:lnTo>
                      <a:pt x="34" y="83"/>
                    </a:lnTo>
                    <a:lnTo>
                      <a:pt x="26" y="80"/>
                    </a:lnTo>
                    <a:lnTo>
                      <a:pt x="19" y="77"/>
                    </a:lnTo>
                    <a:lnTo>
                      <a:pt x="12" y="72"/>
                    </a:lnTo>
                    <a:lnTo>
                      <a:pt x="7" y="65"/>
                    </a:lnTo>
                    <a:lnTo>
                      <a:pt x="3" y="58"/>
                    </a:lnTo>
                    <a:lnTo>
                      <a:pt x="1" y="51"/>
                    </a:lnTo>
                    <a:lnTo>
                      <a:pt x="0" y="42"/>
                    </a:lnTo>
                    <a:lnTo>
                      <a:pt x="1" y="33"/>
                    </a:lnTo>
                    <a:lnTo>
                      <a:pt x="3" y="25"/>
                    </a:lnTo>
                    <a:lnTo>
                      <a:pt x="7" y="18"/>
                    </a:lnTo>
                    <a:lnTo>
                      <a:pt x="12" y="12"/>
                    </a:lnTo>
                    <a:lnTo>
                      <a:pt x="19" y="7"/>
                    </a:lnTo>
                    <a:lnTo>
                      <a:pt x="26" y="3"/>
                    </a:lnTo>
                    <a:lnTo>
                      <a:pt x="34" y="1"/>
                    </a:lnTo>
                    <a:lnTo>
                      <a:pt x="43" y="0"/>
                    </a:lnTo>
                    <a:close/>
                  </a:path>
                </a:pathLst>
              </a:custGeom>
              <a:solidFill>
                <a:srgbClr val="FFFF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57" name="Freeform 92">
                <a:extLst>
                  <a:ext uri="{FF2B5EF4-FFF2-40B4-BE49-F238E27FC236}">
                    <a16:creationId xmlns:a16="http://schemas.microsoft.com/office/drawing/2014/main" id="{6E58FCD6-C6CA-4A62-9754-FFB511DFEB68}"/>
                  </a:ext>
                </a:extLst>
              </p:cNvPr>
              <p:cNvSpPr>
                <a:spLocks/>
              </p:cNvSpPr>
              <p:nvPr/>
            </p:nvSpPr>
            <p:spPr bwMode="auto">
              <a:xfrm>
                <a:off x="3928" y="1321"/>
                <a:ext cx="83" cy="82"/>
              </a:xfrm>
              <a:custGeom>
                <a:avLst/>
                <a:gdLst>
                  <a:gd name="T0" fmla="*/ 42 w 83"/>
                  <a:gd name="T1" fmla="*/ 0 h 82"/>
                  <a:gd name="T2" fmla="*/ 42 w 83"/>
                  <a:gd name="T3" fmla="*/ 0 h 82"/>
                  <a:gd name="T4" fmla="*/ 50 w 83"/>
                  <a:gd name="T5" fmla="*/ 1 h 82"/>
                  <a:gd name="T6" fmla="*/ 58 w 83"/>
                  <a:gd name="T7" fmla="*/ 3 h 82"/>
                  <a:gd name="T8" fmla="*/ 65 w 83"/>
                  <a:gd name="T9" fmla="*/ 7 h 82"/>
                  <a:gd name="T10" fmla="*/ 71 w 83"/>
                  <a:gd name="T11" fmla="*/ 12 h 82"/>
                  <a:gd name="T12" fmla="*/ 76 w 83"/>
                  <a:gd name="T13" fmla="*/ 18 h 82"/>
                  <a:gd name="T14" fmla="*/ 80 w 83"/>
                  <a:gd name="T15" fmla="*/ 25 h 82"/>
                  <a:gd name="T16" fmla="*/ 82 w 83"/>
                  <a:gd name="T17" fmla="*/ 32 h 82"/>
                  <a:gd name="T18" fmla="*/ 83 w 83"/>
                  <a:gd name="T19" fmla="*/ 41 h 82"/>
                  <a:gd name="T20" fmla="*/ 83 w 83"/>
                  <a:gd name="T21" fmla="*/ 41 h 82"/>
                  <a:gd name="T22" fmla="*/ 82 w 83"/>
                  <a:gd name="T23" fmla="*/ 50 h 82"/>
                  <a:gd name="T24" fmla="*/ 80 w 83"/>
                  <a:gd name="T25" fmla="*/ 57 h 82"/>
                  <a:gd name="T26" fmla="*/ 76 w 83"/>
                  <a:gd name="T27" fmla="*/ 64 h 82"/>
                  <a:gd name="T28" fmla="*/ 71 w 83"/>
                  <a:gd name="T29" fmla="*/ 70 h 82"/>
                  <a:gd name="T30" fmla="*/ 65 w 83"/>
                  <a:gd name="T31" fmla="*/ 75 h 82"/>
                  <a:gd name="T32" fmla="*/ 58 w 83"/>
                  <a:gd name="T33" fmla="*/ 79 h 82"/>
                  <a:gd name="T34" fmla="*/ 50 w 83"/>
                  <a:gd name="T35" fmla="*/ 81 h 82"/>
                  <a:gd name="T36" fmla="*/ 42 w 83"/>
                  <a:gd name="T37" fmla="*/ 82 h 82"/>
                  <a:gd name="T38" fmla="*/ 42 w 83"/>
                  <a:gd name="T39" fmla="*/ 82 h 82"/>
                  <a:gd name="T40" fmla="*/ 33 w 83"/>
                  <a:gd name="T41" fmla="*/ 81 h 82"/>
                  <a:gd name="T42" fmla="*/ 25 w 83"/>
                  <a:gd name="T43" fmla="*/ 79 h 82"/>
                  <a:gd name="T44" fmla="*/ 18 w 83"/>
                  <a:gd name="T45" fmla="*/ 75 h 82"/>
                  <a:gd name="T46" fmla="*/ 12 w 83"/>
                  <a:gd name="T47" fmla="*/ 70 h 82"/>
                  <a:gd name="T48" fmla="*/ 7 w 83"/>
                  <a:gd name="T49" fmla="*/ 64 h 82"/>
                  <a:gd name="T50" fmla="*/ 3 w 83"/>
                  <a:gd name="T51" fmla="*/ 57 h 82"/>
                  <a:gd name="T52" fmla="*/ 1 w 83"/>
                  <a:gd name="T53" fmla="*/ 50 h 82"/>
                  <a:gd name="T54" fmla="*/ 0 w 83"/>
                  <a:gd name="T55" fmla="*/ 41 h 82"/>
                  <a:gd name="T56" fmla="*/ 0 w 83"/>
                  <a:gd name="T57" fmla="*/ 41 h 82"/>
                  <a:gd name="T58" fmla="*/ 1 w 83"/>
                  <a:gd name="T59" fmla="*/ 32 h 82"/>
                  <a:gd name="T60" fmla="*/ 3 w 83"/>
                  <a:gd name="T61" fmla="*/ 25 h 82"/>
                  <a:gd name="T62" fmla="*/ 7 w 83"/>
                  <a:gd name="T63" fmla="*/ 18 h 82"/>
                  <a:gd name="T64" fmla="*/ 12 w 83"/>
                  <a:gd name="T65" fmla="*/ 12 h 82"/>
                  <a:gd name="T66" fmla="*/ 18 w 83"/>
                  <a:gd name="T67" fmla="*/ 7 h 82"/>
                  <a:gd name="T68" fmla="*/ 25 w 83"/>
                  <a:gd name="T69" fmla="*/ 3 h 82"/>
                  <a:gd name="T70" fmla="*/ 33 w 83"/>
                  <a:gd name="T71" fmla="*/ 1 h 82"/>
                  <a:gd name="T72" fmla="*/ 42 w 83"/>
                  <a:gd name="T73" fmla="*/ 0 h 82"/>
                  <a:gd name="T74" fmla="*/ 42 w 83"/>
                  <a:gd name="T75" fmla="*/ 0 h 8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3" h="82">
                    <a:moveTo>
                      <a:pt x="42" y="0"/>
                    </a:moveTo>
                    <a:lnTo>
                      <a:pt x="42" y="0"/>
                    </a:lnTo>
                    <a:lnTo>
                      <a:pt x="50" y="1"/>
                    </a:lnTo>
                    <a:lnTo>
                      <a:pt x="58" y="3"/>
                    </a:lnTo>
                    <a:lnTo>
                      <a:pt x="65" y="7"/>
                    </a:lnTo>
                    <a:lnTo>
                      <a:pt x="71" y="12"/>
                    </a:lnTo>
                    <a:lnTo>
                      <a:pt x="76" y="18"/>
                    </a:lnTo>
                    <a:lnTo>
                      <a:pt x="80" y="25"/>
                    </a:lnTo>
                    <a:lnTo>
                      <a:pt x="82" y="32"/>
                    </a:lnTo>
                    <a:lnTo>
                      <a:pt x="83" y="41"/>
                    </a:lnTo>
                    <a:lnTo>
                      <a:pt x="82" y="50"/>
                    </a:lnTo>
                    <a:lnTo>
                      <a:pt x="80" y="57"/>
                    </a:lnTo>
                    <a:lnTo>
                      <a:pt x="76" y="64"/>
                    </a:lnTo>
                    <a:lnTo>
                      <a:pt x="71" y="70"/>
                    </a:lnTo>
                    <a:lnTo>
                      <a:pt x="65" y="75"/>
                    </a:lnTo>
                    <a:lnTo>
                      <a:pt x="58" y="79"/>
                    </a:lnTo>
                    <a:lnTo>
                      <a:pt x="50" y="81"/>
                    </a:lnTo>
                    <a:lnTo>
                      <a:pt x="42" y="82"/>
                    </a:lnTo>
                    <a:lnTo>
                      <a:pt x="33" y="81"/>
                    </a:lnTo>
                    <a:lnTo>
                      <a:pt x="25" y="79"/>
                    </a:lnTo>
                    <a:lnTo>
                      <a:pt x="18" y="75"/>
                    </a:lnTo>
                    <a:lnTo>
                      <a:pt x="12" y="70"/>
                    </a:lnTo>
                    <a:lnTo>
                      <a:pt x="7" y="64"/>
                    </a:lnTo>
                    <a:lnTo>
                      <a:pt x="3" y="57"/>
                    </a:lnTo>
                    <a:lnTo>
                      <a:pt x="1" y="50"/>
                    </a:lnTo>
                    <a:lnTo>
                      <a:pt x="0" y="41"/>
                    </a:lnTo>
                    <a:lnTo>
                      <a:pt x="1" y="32"/>
                    </a:lnTo>
                    <a:lnTo>
                      <a:pt x="3" y="25"/>
                    </a:lnTo>
                    <a:lnTo>
                      <a:pt x="7" y="18"/>
                    </a:lnTo>
                    <a:lnTo>
                      <a:pt x="12" y="12"/>
                    </a:lnTo>
                    <a:lnTo>
                      <a:pt x="18" y="7"/>
                    </a:lnTo>
                    <a:lnTo>
                      <a:pt x="25" y="3"/>
                    </a:lnTo>
                    <a:lnTo>
                      <a:pt x="33" y="1"/>
                    </a:lnTo>
                    <a:lnTo>
                      <a:pt x="42" y="0"/>
                    </a:lnTo>
                    <a:close/>
                  </a:path>
                </a:pathLst>
              </a:custGeom>
              <a:solidFill>
                <a:srgbClr val="FFFF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58" name="Freeform 93">
                <a:extLst>
                  <a:ext uri="{FF2B5EF4-FFF2-40B4-BE49-F238E27FC236}">
                    <a16:creationId xmlns:a16="http://schemas.microsoft.com/office/drawing/2014/main" id="{EE18A254-3BF4-4A73-8ADF-6E62C7486866}"/>
                  </a:ext>
                </a:extLst>
              </p:cNvPr>
              <p:cNvSpPr>
                <a:spLocks/>
              </p:cNvSpPr>
              <p:nvPr/>
            </p:nvSpPr>
            <p:spPr bwMode="auto">
              <a:xfrm>
                <a:off x="3929" y="1322"/>
                <a:ext cx="81" cy="80"/>
              </a:xfrm>
              <a:custGeom>
                <a:avLst/>
                <a:gdLst>
                  <a:gd name="T0" fmla="*/ 41 w 81"/>
                  <a:gd name="T1" fmla="*/ 0 h 80"/>
                  <a:gd name="T2" fmla="*/ 41 w 81"/>
                  <a:gd name="T3" fmla="*/ 0 h 80"/>
                  <a:gd name="T4" fmla="*/ 49 w 81"/>
                  <a:gd name="T5" fmla="*/ 1 h 80"/>
                  <a:gd name="T6" fmla="*/ 57 w 81"/>
                  <a:gd name="T7" fmla="*/ 3 h 80"/>
                  <a:gd name="T8" fmla="*/ 63 w 81"/>
                  <a:gd name="T9" fmla="*/ 7 h 80"/>
                  <a:gd name="T10" fmla="*/ 69 w 81"/>
                  <a:gd name="T11" fmla="*/ 12 h 80"/>
                  <a:gd name="T12" fmla="*/ 74 w 81"/>
                  <a:gd name="T13" fmla="*/ 17 h 80"/>
                  <a:gd name="T14" fmla="*/ 78 w 81"/>
                  <a:gd name="T15" fmla="*/ 24 h 80"/>
                  <a:gd name="T16" fmla="*/ 80 w 81"/>
                  <a:gd name="T17" fmla="*/ 31 h 80"/>
                  <a:gd name="T18" fmla="*/ 81 w 81"/>
                  <a:gd name="T19" fmla="*/ 40 h 80"/>
                  <a:gd name="T20" fmla="*/ 81 w 81"/>
                  <a:gd name="T21" fmla="*/ 40 h 80"/>
                  <a:gd name="T22" fmla="*/ 80 w 81"/>
                  <a:gd name="T23" fmla="*/ 48 h 80"/>
                  <a:gd name="T24" fmla="*/ 78 w 81"/>
                  <a:gd name="T25" fmla="*/ 56 h 80"/>
                  <a:gd name="T26" fmla="*/ 74 w 81"/>
                  <a:gd name="T27" fmla="*/ 62 h 80"/>
                  <a:gd name="T28" fmla="*/ 69 w 81"/>
                  <a:gd name="T29" fmla="*/ 68 h 80"/>
                  <a:gd name="T30" fmla="*/ 63 w 81"/>
                  <a:gd name="T31" fmla="*/ 73 h 80"/>
                  <a:gd name="T32" fmla="*/ 57 w 81"/>
                  <a:gd name="T33" fmla="*/ 77 h 80"/>
                  <a:gd name="T34" fmla="*/ 49 w 81"/>
                  <a:gd name="T35" fmla="*/ 79 h 80"/>
                  <a:gd name="T36" fmla="*/ 41 w 81"/>
                  <a:gd name="T37" fmla="*/ 80 h 80"/>
                  <a:gd name="T38" fmla="*/ 41 w 81"/>
                  <a:gd name="T39" fmla="*/ 80 h 80"/>
                  <a:gd name="T40" fmla="*/ 32 w 81"/>
                  <a:gd name="T41" fmla="*/ 79 h 80"/>
                  <a:gd name="T42" fmla="*/ 25 w 81"/>
                  <a:gd name="T43" fmla="*/ 77 h 80"/>
                  <a:gd name="T44" fmla="*/ 18 w 81"/>
                  <a:gd name="T45" fmla="*/ 73 h 80"/>
                  <a:gd name="T46" fmla="*/ 12 w 81"/>
                  <a:gd name="T47" fmla="*/ 68 h 80"/>
                  <a:gd name="T48" fmla="*/ 7 w 81"/>
                  <a:gd name="T49" fmla="*/ 62 h 80"/>
                  <a:gd name="T50" fmla="*/ 3 w 81"/>
                  <a:gd name="T51" fmla="*/ 56 h 80"/>
                  <a:gd name="T52" fmla="*/ 1 w 81"/>
                  <a:gd name="T53" fmla="*/ 48 h 80"/>
                  <a:gd name="T54" fmla="*/ 0 w 81"/>
                  <a:gd name="T55" fmla="*/ 40 h 80"/>
                  <a:gd name="T56" fmla="*/ 0 w 81"/>
                  <a:gd name="T57" fmla="*/ 40 h 80"/>
                  <a:gd name="T58" fmla="*/ 1 w 81"/>
                  <a:gd name="T59" fmla="*/ 31 h 80"/>
                  <a:gd name="T60" fmla="*/ 3 w 81"/>
                  <a:gd name="T61" fmla="*/ 24 h 80"/>
                  <a:gd name="T62" fmla="*/ 7 w 81"/>
                  <a:gd name="T63" fmla="*/ 17 h 80"/>
                  <a:gd name="T64" fmla="*/ 12 w 81"/>
                  <a:gd name="T65" fmla="*/ 12 h 80"/>
                  <a:gd name="T66" fmla="*/ 18 w 81"/>
                  <a:gd name="T67" fmla="*/ 7 h 80"/>
                  <a:gd name="T68" fmla="*/ 25 w 81"/>
                  <a:gd name="T69" fmla="*/ 3 h 80"/>
                  <a:gd name="T70" fmla="*/ 32 w 81"/>
                  <a:gd name="T71" fmla="*/ 1 h 80"/>
                  <a:gd name="T72" fmla="*/ 41 w 81"/>
                  <a:gd name="T73" fmla="*/ 0 h 80"/>
                  <a:gd name="T74" fmla="*/ 41 w 81"/>
                  <a:gd name="T75" fmla="*/ 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1" h="80">
                    <a:moveTo>
                      <a:pt x="41" y="0"/>
                    </a:moveTo>
                    <a:lnTo>
                      <a:pt x="41" y="0"/>
                    </a:lnTo>
                    <a:lnTo>
                      <a:pt x="49" y="1"/>
                    </a:lnTo>
                    <a:lnTo>
                      <a:pt x="57" y="3"/>
                    </a:lnTo>
                    <a:lnTo>
                      <a:pt x="63" y="7"/>
                    </a:lnTo>
                    <a:lnTo>
                      <a:pt x="69" y="12"/>
                    </a:lnTo>
                    <a:lnTo>
                      <a:pt x="74" y="17"/>
                    </a:lnTo>
                    <a:lnTo>
                      <a:pt x="78" y="24"/>
                    </a:lnTo>
                    <a:lnTo>
                      <a:pt x="80" y="31"/>
                    </a:lnTo>
                    <a:lnTo>
                      <a:pt x="81" y="40"/>
                    </a:lnTo>
                    <a:lnTo>
                      <a:pt x="80" y="48"/>
                    </a:lnTo>
                    <a:lnTo>
                      <a:pt x="78" y="56"/>
                    </a:lnTo>
                    <a:lnTo>
                      <a:pt x="74" y="62"/>
                    </a:lnTo>
                    <a:lnTo>
                      <a:pt x="69" y="68"/>
                    </a:lnTo>
                    <a:lnTo>
                      <a:pt x="63" y="73"/>
                    </a:lnTo>
                    <a:lnTo>
                      <a:pt x="57" y="77"/>
                    </a:lnTo>
                    <a:lnTo>
                      <a:pt x="49" y="79"/>
                    </a:lnTo>
                    <a:lnTo>
                      <a:pt x="41" y="80"/>
                    </a:lnTo>
                    <a:lnTo>
                      <a:pt x="32" y="79"/>
                    </a:lnTo>
                    <a:lnTo>
                      <a:pt x="25" y="77"/>
                    </a:lnTo>
                    <a:lnTo>
                      <a:pt x="18" y="73"/>
                    </a:lnTo>
                    <a:lnTo>
                      <a:pt x="12" y="68"/>
                    </a:lnTo>
                    <a:lnTo>
                      <a:pt x="7" y="62"/>
                    </a:lnTo>
                    <a:lnTo>
                      <a:pt x="3" y="56"/>
                    </a:lnTo>
                    <a:lnTo>
                      <a:pt x="1" y="48"/>
                    </a:lnTo>
                    <a:lnTo>
                      <a:pt x="0" y="40"/>
                    </a:lnTo>
                    <a:lnTo>
                      <a:pt x="1" y="31"/>
                    </a:lnTo>
                    <a:lnTo>
                      <a:pt x="3" y="24"/>
                    </a:lnTo>
                    <a:lnTo>
                      <a:pt x="7" y="17"/>
                    </a:lnTo>
                    <a:lnTo>
                      <a:pt x="12" y="12"/>
                    </a:lnTo>
                    <a:lnTo>
                      <a:pt x="18" y="7"/>
                    </a:lnTo>
                    <a:lnTo>
                      <a:pt x="25" y="3"/>
                    </a:lnTo>
                    <a:lnTo>
                      <a:pt x="32" y="1"/>
                    </a:lnTo>
                    <a:lnTo>
                      <a:pt x="41" y="0"/>
                    </a:lnTo>
                    <a:close/>
                  </a:path>
                </a:pathLst>
              </a:custGeom>
              <a:solidFill>
                <a:srgbClr val="FFFF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59" name="Freeform 94">
                <a:extLst>
                  <a:ext uri="{FF2B5EF4-FFF2-40B4-BE49-F238E27FC236}">
                    <a16:creationId xmlns:a16="http://schemas.microsoft.com/office/drawing/2014/main" id="{C6927C4C-5F0D-44A5-A290-E475C7649B04}"/>
                  </a:ext>
                </a:extLst>
              </p:cNvPr>
              <p:cNvSpPr>
                <a:spLocks/>
              </p:cNvSpPr>
              <p:nvPr/>
            </p:nvSpPr>
            <p:spPr bwMode="auto">
              <a:xfrm>
                <a:off x="3930" y="1323"/>
                <a:ext cx="79" cy="78"/>
              </a:xfrm>
              <a:custGeom>
                <a:avLst/>
                <a:gdLst>
                  <a:gd name="T0" fmla="*/ 40 w 79"/>
                  <a:gd name="T1" fmla="*/ 0 h 78"/>
                  <a:gd name="T2" fmla="*/ 40 w 79"/>
                  <a:gd name="T3" fmla="*/ 0 h 78"/>
                  <a:gd name="T4" fmla="*/ 48 w 79"/>
                  <a:gd name="T5" fmla="*/ 1 h 78"/>
                  <a:gd name="T6" fmla="*/ 55 w 79"/>
                  <a:gd name="T7" fmla="*/ 3 h 78"/>
                  <a:gd name="T8" fmla="*/ 62 w 79"/>
                  <a:gd name="T9" fmla="*/ 7 h 78"/>
                  <a:gd name="T10" fmla="*/ 68 w 79"/>
                  <a:gd name="T11" fmla="*/ 11 h 78"/>
                  <a:gd name="T12" fmla="*/ 72 w 79"/>
                  <a:gd name="T13" fmla="*/ 17 h 78"/>
                  <a:gd name="T14" fmla="*/ 76 w 79"/>
                  <a:gd name="T15" fmla="*/ 23 h 78"/>
                  <a:gd name="T16" fmla="*/ 78 w 79"/>
                  <a:gd name="T17" fmla="*/ 31 h 78"/>
                  <a:gd name="T18" fmla="*/ 79 w 79"/>
                  <a:gd name="T19" fmla="*/ 39 h 78"/>
                  <a:gd name="T20" fmla="*/ 79 w 79"/>
                  <a:gd name="T21" fmla="*/ 39 h 78"/>
                  <a:gd name="T22" fmla="*/ 78 w 79"/>
                  <a:gd name="T23" fmla="*/ 47 h 78"/>
                  <a:gd name="T24" fmla="*/ 76 w 79"/>
                  <a:gd name="T25" fmla="*/ 54 h 78"/>
                  <a:gd name="T26" fmla="*/ 72 w 79"/>
                  <a:gd name="T27" fmla="*/ 61 h 78"/>
                  <a:gd name="T28" fmla="*/ 68 w 79"/>
                  <a:gd name="T29" fmla="*/ 66 h 78"/>
                  <a:gd name="T30" fmla="*/ 62 w 79"/>
                  <a:gd name="T31" fmla="*/ 71 h 78"/>
                  <a:gd name="T32" fmla="*/ 55 w 79"/>
                  <a:gd name="T33" fmla="*/ 75 h 78"/>
                  <a:gd name="T34" fmla="*/ 48 w 79"/>
                  <a:gd name="T35" fmla="*/ 77 h 78"/>
                  <a:gd name="T36" fmla="*/ 40 w 79"/>
                  <a:gd name="T37" fmla="*/ 78 h 78"/>
                  <a:gd name="T38" fmla="*/ 40 w 79"/>
                  <a:gd name="T39" fmla="*/ 78 h 78"/>
                  <a:gd name="T40" fmla="*/ 31 w 79"/>
                  <a:gd name="T41" fmla="*/ 77 h 78"/>
                  <a:gd name="T42" fmla="*/ 24 w 79"/>
                  <a:gd name="T43" fmla="*/ 75 h 78"/>
                  <a:gd name="T44" fmla="*/ 17 w 79"/>
                  <a:gd name="T45" fmla="*/ 71 h 78"/>
                  <a:gd name="T46" fmla="*/ 12 w 79"/>
                  <a:gd name="T47" fmla="*/ 66 h 78"/>
                  <a:gd name="T48" fmla="*/ 7 w 79"/>
                  <a:gd name="T49" fmla="*/ 61 h 78"/>
                  <a:gd name="T50" fmla="*/ 3 w 79"/>
                  <a:gd name="T51" fmla="*/ 54 h 78"/>
                  <a:gd name="T52" fmla="*/ 1 w 79"/>
                  <a:gd name="T53" fmla="*/ 47 h 78"/>
                  <a:gd name="T54" fmla="*/ 0 w 79"/>
                  <a:gd name="T55" fmla="*/ 39 h 78"/>
                  <a:gd name="T56" fmla="*/ 0 w 79"/>
                  <a:gd name="T57" fmla="*/ 39 h 78"/>
                  <a:gd name="T58" fmla="*/ 1 w 79"/>
                  <a:gd name="T59" fmla="*/ 31 h 78"/>
                  <a:gd name="T60" fmla="*/ 3 w 79"/>
                  <a:gd name="T61" fmla="*/ 23 h 78"/>
                  <a:gd name="T62" fmla="*/ 7 w 79"/>
                  <a:gd name="T63" fmla="*/ 17 h 78"/>
                  <a:gd name="T64" fmla="*/ 12 w 79"/>
                  <a:gd name="T65" fmla="*/ 11 h 78"/>
                  <a:gd name="T66" fmla="*/ 17 w 79"/>
                  <a:gd name="T67" fmla="*/ 7 h 78"/>
                  <a:gd name="T68" fmla="*/ 24 w 79"/>
                  <a:gd name="T69" fmla="*/ 3 h 78"/>
                  <a:gd name="T70" fmla="*/ 31 w 79"/>
                  <a:gd name="T71" fmla="*/ 1 h 78"/>
                  <a:gd name="T72" fmla="*/ 40 w 79"/>
                  <a:gd name="T73" fmla="*/ 0 h 78"/>
                  <a:gd name="T74" fmla="*/ 40 w 79"/>
                  <a:gd name="T75" fmla="*/ 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9" h="78">
                    <a:moveTo>
                      <a:pt x="40" y="0"/>
                    </a:moveTo>
                    <a:lnTo>
                      <a:pt x="40" y="0"/>
                    </a:lnTo>
                    <a:lnTo>
                      <a:pt x="48" y="1"/>
                    </a:lnTo>
                    <a:lnTo>
                      <a:pt x="55" y="3"/>
                    </a:lnTo>
                    <a:lnTo>
                      <a:pt x="62" y="7"/>
                    </a:lnTo>
                    <a:lnTo>
                      <a:pt x="68" y="11"/>
                    </a:lnTo>
                    <a:lnTo>
                      <a:pt x="72" y="17"/>
                    </a:lnTo>
                    <a:lnTo>
                      <a:pt x="76" y="23"/>
                    </a:lnTo>
                    <a:lnTo>
                      <a:pt x="78" y="31"/>
                    </a:lnTo>
                    <a:lnTo>
                      <a:pt x="79" y="39"/>
                    </a:lnTo>
                    <a:lnTo>
                      <a:pt x="78" y="47"/>
                    </a:lnTo>
                    <a:lnTo>
                      <a:pt x="76" y="54"/>
                    </a:lnTo>
                    <a:lnTo>
                      <a:pt x="72" y="61"/>
                    </a:lnTo>
                    <a:lnTo>
                      <a:pt x="68" y="66"/>
                    </a:lnTo>
                    <a:lnTo>
                      <a:pt x="62" y="71"/>
                    </a:lnTo>
                    <a:lnTo>
                      <a:pt x="55" y="75"/>
                    </a:lnTo>
                    <a:lnTo>
                      <a:pt x="48" y="77"/>
                    </a:lnTo>
                    <a:lnTo>
                      <a:pt x="40" y="78"/>
                    </a:lnTo>
                    <a:lnTo>
                      <a:pt x="31" y="77"/>
                    </a:lnTo>
                    <a:lnTo>
                      <a:pt x="24" y="75"/>
                    </a:lnTo>
                    <a:lnTo>
                      <a:pt x="17" y="71"/>
                    </a:lnTo>
                    <a:lnTo>
                      <a:pt x="12" y="66"/>
                    </a:lnTo>
                    <a:lnTo>
                      <a:pt x="7" y="61"/>
                    </a:lnTo>
                    <a:lnTo>
                      <a:pt x="3" y="54"/>
                    </a:lnTo>
                    <a:lnTo>
                      <a:pt x="1" y="47"/>
                    </a:lnTo>
                    <a:lnTo>
                      <a:pt x="0" y="39"/>
                    </a:lnTo>
                    <a:lnTo>
                      <a:pt x="1" y="31"/>
                    </a:lnTo>
                    <a:lnTo>
                      <a:pt x="3" y="23"/>
                    </a:lnTo>
                    <a:lnTo>
                      <a:pt x="7" y="17"/>
                    </a:lnTo>
                    <a:lnTo>
                      <a:pt x="12" y="11"/>
                    </a:lnTo>
                    <a:lnTo>
                      <a:pt x="17" y="7"/>
                    </a:lnTo>
                    <a:lnTo>
                      <a:pt x="24" y="3"/>
                    </a:lnTo>
                    <a:lnTo>
                      <a:pt x="31" y="1"/>
                    </a:lnTo>
                    <a:lnTo>
                      <a:pt x="40" y="0"/>
                    </a:lnTo>
                    <a:close/>
                  </a:path>
                </a:pathLst>
              </a:custGeom>
              <a:solidFill>
                <a:srgbClr val="FFF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60" name="Freeform 95">
                <a:extLst>
                  <a:ext uri="{FF2B5EF4-FFF2-40B4-BE49-F238E27FC236}">
                    <a16:creationId xmlns:a16="http://schemas.microsoft.com/office/drawing/2014/main" id="{A4231852-1E1C-491A-BAB4-59CCAB0E00EE}"/>
                  </a:ext>
                </a:extLst>
              </p:cNvPr>
              <p:cNvSpPr>
                <a:spLocks/>
              </p:cNvSpPr>
              <p:nvPr/>
            </p:nvSpPr>
            <p:spPr bwMode="auto">
              <a:xfrm>
                <a:off x="3931" y="1324"/>
                <a:ext cx="77" cy="76"/>
              </a:xfrm>
              <a:custGeom>
                <a:avLst/>
                <a:gdLst>
                  <a:gd name="T0" fmla="*/ 39 w 77"/>
                  <a:gd name="T1" fmla="*/ 0 h 76"/>
                  <a:gd name="T2" fmla="*/ 39 w 77"/>
                  <a:gd name="T3" fmla="*/ 0 h 76"/>
                  <a:gd name="T4" fmla="*/ 47 w 77"/>
                  <a:gd name="T5" fmla="*/ 1 h 76"/>
                  <a:gd name="T6" fmla="*/ 54 w 77"/>
                  <a:gd name="T7" fmla="*/ 3 h 76"/>
                  <a:gd name="T8" fmla="*/ 60 w 77"/>
                  <a:gd name="T9" fmla="*/ 6 h 76"/>
                  <a:gd name="T10" fmla="*/ 66 w 77"/>
                  <a:gd name="T11" fmla="*/ 11 h 76"/>
                  <a:gd name="T12" fmla="*/ 70 w 77"/>
                  <a:gd name="T13" fmla="*/ 17 h 76"/>
                  <a:gd name="T14" fmla="*/ 74 w 77"/>
                  <a:gd name="T15" fmla="*/ 23 h 76"/>
                  <a:gd name="T16" fmla="*/ 76 w 77"/>
                  <a:gd name="T17" fmla="*/ 30 h 76"/>
                  <a:gd name="T18" fmla="*/ 77 w 77"/>
                  <a:gd name="T19" fmla="*/ 38 h 76"/>
                  <a:gd name="T20" fmla="*/ 77 w 77"/>
                  <a:gd name="T21" fmla="*/ 38 h 76"/>
                  <a:gd name="T22" fmla="*/ 76 w 77"/>
                  <a:gd name="T23" fmla="*/ 46 h 76"/>
                  <a:gd name="T24" fmla="*/ 74 w 77"/>
                  <a:gd name="T25" fmla="*/ 53 h 76"/>
                  <a:gd name="T26" fmla="*/ 70 w 77"/>
                  <a:gd name="T27" fmla="*/ 59 h 76"/>
                  <a:gd name="T28" fmla="*/ 66 w 77"/>
                  <a:gd name="T29" fmla="*/ 65 h 76"/>
                  <a:gd name="T30" fmla="*/ 60 w 77"/>
                  <a:gd name="T31" fmla="*/ 69 h 76"/>
                  <a:gd name="T32" fmla="*/ 54 w 77"/>
                  <a:gd name="T33" fmla="*/ 73 h 76"/>
                  <a:gd name="T34" fmla="*/ 47 w 77"/>
                  <a:gd name="T35" fmla="*/ 75 h 76"/>
                  <a:gd name="T36" fmla="*/ 39 w 77"/>
                  <a:gd name="T37" fmla="*/ 76 h 76"/>
                  <a:gd name="T38" fmla="*/ 39 w 77"/>
                  <a:gd name="T39" fmla="*/ 76 h 76"/>
                  <a:gd name="T40" fmla="*/ 30 w 77"/>
                  <a:gd name="T41" fmla="*/ 75 h 76"/>
                  <a:gd name="T42" fmla="*/ 23 w 77"/>
                  <a:gd name="T43" fmla="*/ 73 h 76"/>
                  <a:gd name="T44" fmla="*/ 17 w 77"/>
                  <a:gd name="T45" fmla="*/ 69 h 76"/>
                  <a:gd name="T46" fmla="*/ 11 w 77"/>
                  <a:gd name="T47" fmla="*/ 65 h 76"/>
                  <a:gd name="T48" fmla="*/ 7 w 77"/>
                  <a:gd name="T49" fmla="*/ 59 h 76"/>
                  <a:gd name="T50" fmla="*/ 3 w 77"/>
                  <a:gd name="T51" fmla="*/ 53 h 76"/>
                  <a:gd name="T52" fmla="*/ 1 w 77"/>
                  <a:gd name="T53" fmla="*/ 46 h 76"/>
                  <a:gd name="T54" fmla="*/ 0 w 77"/>
                  <a:gd name="T55" fmla="*/ 38 h 76"/>
                  <a:gd name="T56" fmla="*/ 0 w 77"/>
                  <a:gd name="T57" fmla="*/ 38 h 76"/>
                  <a:gd name="T58" fmla="*/ 1 w 77"/>
                  <a:gd name="T59" fmla="*/ 30 h 76"/>
                  <a:gd name="T60" fmla="*/ 3 w 77"/>
                  <a:gd name="T61" fmla="*/ 23 h 76"/>
                  <a:gd name="T62" fmla="*/ 7 w 77"/>
                  <a:gd name="T63" fmla="*/ 17 h 76"/>
                  <a:gd name="T64" fmla="*/ 11 w 77"/>
                  <a:gd name="T65" fmla="*/ 11 h 76"/>
                  <a:gd name="T66" fmla="*/ 17 w 77"/>
                  <a:gd name="T67" fmla="*/ 6 h 76"/>
                  <a:gd name="T68" fmla="*/ 23 w 77"/>
                  <a:gd name="T69" fmla="*/ 3 h 76"/>
                  <a:gd name="T70" fmla="*/ 30 w 77"/>
                  <a:gd name="T71" fmla="*/ 1 h 76"/>
                  <a:gd name="T72" fmla="*/ 39 w 77"/>
                  <a:gd name="T73" fmla="*/ 0 h 76"/>
                  <a:gd name="T74" fmla="*/ 39 w 77"/>
                  <a:gd name="T75" fmla="*/ 0 h 7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7" h="76">
                    <a:moveTo>
                      <a:pt x="39" y="0"/>
                    </a:moveTo>
                    <a:lnTo>
                      <a:pt x="39" y="0"/>
                    </a:lnTo>
                    <a:lnTo>
                      <a:pt x="47" y="1"/>
                    </a:lnTo>
                    <a:lnTo>
                      <a:pt x="54" y="3"/>
                    </a:lnTo>
                    <a:lnTo>
                      <a:pt x="60" y="6"/>
                    </a:lnTo>
                    <a:lnTo>
                      <a:pt x="66" y="11"/>
                    </a:lnTo>
                    <a:lnTo>
                      <a:pt x="70" y="17"/>
                    </a:lnTo>
                    <a:lnTo>
                      <a:pt x="74" y="23"/>
                    </a:lnTo>
                    <a:lnTo>
                      <a:pt x="76" y="30"/>
                    </a:lnTo>
                    <a:lnTo>
                      <a:pt x="77" y="38"/>
                    </a:lnTo>
                    <a:lnTo>
                      <a:pt x="76" y="46"/>
                    </a:lnTo>
                    <a:lnTo>
                      <a:pt x="74" y="53"/>
                    </a:lnTo>
                    <a:lnTo>
                      <a:pt x="70" y="59"/>
                    </a:lnTo>
                    <a:lnTo>
                      <a:pt x="66" y="65"/>
                    </a:lnTo>
                    <a:lnTo>
                      <a:pt x="60" y="69"/>
                    </a:lnTo>
                    <a:lnTo>
                      <a:pt x="54" y="73"/>
                    </a:lnTo>
                    <a:lnTo>
                      <a:pt x="47" y="75"/>
                    </a:lnTo>
                    <a:lnTo>
                      <a:pt x="39" y="76"/>
                    </a:lnTo>
                    <a:lnTo>
                      <a:pt x="30" y="75"/>
                    </a:lnTo>
                    <a:lnTo>
                      <a:pt x="23" y="73"/>
                    </a:lnTo>
                    <a:lnTo>
                      <a:pt x="17" y="69"/>
                    </a:lnTo>
                    <a:lnTo>
                      <a:pt x="11" y="65"/>
                    </a:lnTo>
                    <a:lnTo>
                      <a:pt x="7" y="59"/>
                    </a:lnTo>
                    <a:lnTo>
                      <a:pt x="3" y="53"/>
                    </a:lnTo>
                    <a:lnTo>
                      <a:pt x="1" y="46"/>
                    </a:lnTo>
                    <a:lnTo>
                      <a:pt x="0" y="38"/>
                    </a:lnTo>
                    <a:lnTo>
                      <a:pt x="1" y="30"/>
                    </a:lnTo>
                    <a:lnTo>
                      <a:pt x="3" y="23"/>
                    </a:lnTo>
                    <a:lnTo>
                      <a:pt x="7" y="17"/>
                    </a:lnTo>
                    <a:lnTo>
                      <a:pt x="11" y="11"/>
                    </a:lnTo>
                    <a:lnTo>
                      <a:pt x="17" y="6"/>
                    </a:lnTo>
                    <a:lnTo>
                      <a:pt x="23" y="3"/>
                    </a:lnTo>
                    <a:lnTo>
                      <a:pt x="30" y="1"/>
                    </a:lnTo>
                    <a:lnTo>
                      <a:pt x="39" y="0"/>
                    </a:lnTo>
                    <a:close/>
                  </a:path>
                </a:pathLst>
              </a:custGeom>
              <a:solidFill>
                <a:srgbClr val="FFFF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61" name="Freeform 96">
                <a:extLst>
                  <a:ext uri="{FF2B5EF4-FFF2-40B4-BE49-F238E27FC236}">
                    <a16:creationId xmlns:a16="http://schemas.microsoft.com/office/drawing/2014/main" id="{A9BA1A2F-49A4-46D2-9C82-DABDC4791A04}"/>
                  </a:ext>
                </a:extLst>
              </p:cNvPr>
              <p:cNvSpPr>
                <a:spLocks/>
              </p:cNvSpPr>
              <p:nvPr/>
            </p:nvSpPr>
            <p:spPr bwMode="auto">
              <a:xfrm>
                <a:off x="3932" y="1325"/>
                <a:ext cx="75" cy="74"/>
              </a:xfrm>
              <a:custGeom>
                <a:avLst/>
                <a:gdLst>
                  <a:gd name="T0" fmla="*/ 38 w 75"/>
                  <a:gd name="T1" fmla="*/ 0 h 74"/>
                  <a:gd name="T2" fmla="*/ 38 w 75"/>
                  <a:gd name="T3" fmla="*/ 0 h 74"/>
                  <a:gd name="T4" fmla="*/ 45 w 75"/>
                  <a:gd name="T5" fmla="*/ 1 h 74"/>
                  <a:gd name="T6" fmla="*/ 52 w 75"/>
                  <a:gd name="T7" fmla="*/ 3 h 74"/>
                  <a:gd name="T8" fmla="*/ 59 w 75"/>
                  <a:gd name="T9" fmla="*/ 6 h 74"/>
                  <a:gd name="T10" fmla="*/ 64 w 75"/>
                  <a:gd name="T11" fmla="*/ 11 h 74"/>
                  <a:gd name="T12" fmla="*/ 69 w 75"/>
                  <a:gd name="T13" fmla="*/ 16 h 74"/>
                  <a:gd name="T14" fmla="*/ 72 w 75"/>
                  <a:gd name="T15" fmla="*/ 22 h 74"/>
                  <a:gd name="T16" fmla="*/ 74 w 75"/>
                  <a:gd name="T17" fmla="*/ 29 h 74"/>
                  <a:gd name="T18" fmla="*/ 75 w 75"/>
                  <a:gd name="T19" fmla="*/ 37 h 74"/>
                  <a:gd name="T20" fmla="*/ 75 w 75"/>
                  <a:gd name="T21" fmla="*/ 37 h 74"/>
                  <a:gd name="T22" fmla="*/ 74 w 75"/>
                  <a:gd name="T23" fmla="*/ 45 h 74"/>
                  <a:gd name="T24" fmla="*/ 72 w 75"/>
                  <a:gd name="T25" fmla="*/ 52 h 74"/>
                  <a:gd name="T26" fmla="*/ 69 w 75"/>
                  <a:gd name="T27" fmla="*/ 58 h 74"/>
                  <a:gd name="T28" fmla="*/ 64 w 75"/>
                  <a:gd name="T29" fmla="*/ 63 h 74"/>
                  <a:gd name="T30" fmla="*/ 59 w 75"/>
                  <a:gd name="T31" fmla="*/ 67 h 74"/>
                  <a:gd name="T32" fmla="*/ 52 w 75"/>
                  <a:gd name="T33" fmla="*/ 71 h 74"/>
                  <a:gd name="T34" fmla="*/ 45 w 75"/>
                  <a:gd name="T35" fmla="*/ 73 h 74"/>
                  <a:gd name="T36" fmla="*/ 38 w 75"/>
                  <a:gd name="T37" fmla="*/ 74 h 74"/>
                  <a:gd name="T38" fmla="*/ 38 w 75"/>
                  <a:gd name="T39" fmla="*/ 74 h 74"/>
                  <a:gd name="T40" fmla="*/ 30 w 75"/>
                  <a:gd name="T41" fmla="*/ 73 h 74"/>
                  <a:gd name="T42" fmla="*/ 23 w 75"/>
                  <a:gd name="T43" fmla="*/ 71 h 74"/>
                  <a:gd name="T44" fmla="*/ 16 w 75"/>
                  <a:gd name="T45" fmla="*/ 67 h 74"/>
                  <a:gd name="T46" fmla="*/ 11 w 75"/>
                  <a:gd name="T47" fmla="*/ 63 h 74"/>
                  <a:gd name="T48" fmla="*/ 7 w 75"/>
                  <a:gd name="T49" fmla="*/ 58 h 74"/>
                  <a:gd name="T50" fmla="*/ 3 w 75"/>
                  <a:gd name="T51" fmla="*/ 52 h 74"/>
                  <a:gd name="T52" fmla="*/ 1 w 75"/>
                  <a:gd name="T53" fmla="*/ 45 h 74"/>
                  <a:gd name="T54" fmla="*/ 0 w 75"/>
                  <a:gd name="T55" fmla="*/ 37 h 74"/>
                  <a:gd name="T56" fmla="*/ 0 w 75"/>
                  <a:gd name="T57" fmla="*/ 37 h 74"/>
                  <a:gd name="T58" fmla="*/ 1 w 75"/>
                  <a:gd name="T59" fmla="*/ 29 h 74"/>
                  <a:gd name="T60" fmla="*/ 3 w 75"/>
                  <a:gd name="T61" fmla="*/ 22 h 74"/>
                  <a:gd name="T62" fmla="*/ 7 w 75"/>
                  <a:gd name="T63" fmla="*/ 16 h 74"/>
                  <a:gd name="T64" fmla="*/ 11 w 75"/>
                  <a:gd name="T65" fmla="*/ 11 h 74"/>
                  <a:gd name="T66" fmla="*/ 16 w 75"/>
                  <a:gd name="T67" fmla="*/ 6 h 74"/>
                  <a:gd name="T68" fmla="*/ 23 w 75"/>
                  <a:gd name="T69" fmla="*/ 3 h 74"/>
                  <a:gd name="T70" fmla="*/ 30 w 75"/>
                  <a:gd name="T71" fmla="*/ 1 h 74"/>
                  <a:gd name="T72" fmla="*/ 38 w 75"/>
                  <a:gd name="T73" fmla="*/ 0 h 74"/>
                  <a:gd name="T74" fmla="*/ 38 w 75"/>
                  <a:gd name="T75" fmla="*/ 0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5" h="74">
                    <a:moveTo>
                      <a:pt x="38" y="0"/>
                    </a:moveTo>
                    <a:lnTo>
                      <a:pt x="38" y="0"/>
                    </a:lnTo>
                    <a:lnTo>
                      <a:pt x="45" y="1"/>
                    </a:lnTo>
                    <a:lnTo>
                      <a:pt x="52" y="3"/>
                    </a:lnTo>
                    <a:lnTo>
                      <a:pt x="59" y="6"/>
                    </a:lnTo>
                    <a:lnTo>
                      <a:pt x="64" y="11"/>
                    </a:lnTo>
                    <a:lnTo>
                      <a:pt x="69" y="16"/>
                    </a:lnTo>
                    <a:lnTo>
                      <a:pt x="72" y="22"/>
                    </a:lnTo>
                    <a:lnTo>
                      <a:pt x="74" y="29"/>
                    </a:lnTo>
                    <a:lnTo>
                      <a:pt x="75" y="37"/>
                    </a:lnTo>
                    <a:lnTo>
                      <a:pt x="74" y="45"/>
                    </a:lnTo>
                    <a:lnTo>
                      <a:pt x="72" y="52"/>
                    </a:lnTo>
                    <a:lnTo>
                      <a:pt x="69" y="58"/>
                    </a:lnTo>
                    <a:lnTo>
                      <a:pt x="64" y="63"/>
                    </a:lnTo>
                    <a:lnTo>
                      <a:pt x="59" y="67"/>
                    </a:lnTo>
                    <a:lnTo>
                      <a:pt x="52" y="71"/>
                    </a:lnTo>
                    <a:lnTo>
                      <a:pt x="45" y="73"/>
                    </a:lnTo>
                    <a:lnTo>
                      <a:pt x="38" y="74"/>
                    </a:lnTo>
                    <a:lnTo>
                      <a:pt x="30" y="73"/>
                    </a:lnTo>
                    <a:lnTo>
                      <a:pt x="23" y="71"/>
                    </a:lnTo>
                    <a:lnTo>
                      <a:pt x="16" y="67"/>
                    </a:lnTo>
                    <a:lnTo>
                      <a:pt x="11" y="63"/>
                    </a:lnTo>
                    <a:lnTo>
                      <a:pt x="7" y="58"/>
                    </a:lnTo>
                    <a:lnTo>
                      <a:pt x="3" y="52"/>
                    </a:lnTo>
                    <a:lnTo>
                      <a:pt x="1" y="45"/>
                    </a:lnTo>
                    <a:lnTo>
                      <a:pt x="0" y="37"/>
                    </a:lnTo>
                    <a:lnTo>
                      <a:pt x="1" y="29"/>
                    </a:lnTo>
                    <a:lnTo>
                      <a:pt x="3" y="22"/>
                    </a:lnTo>
                    <a:lnTo>
                      <a:pt x="7" y="16"/>
                    </a:lnTo>
                    <a:lnTo>
                      <a:pt x="11" y="11"/>
                    </a:lnTo>
                    <a:lnTo>
                      <a:pt x="16" y="6"/>
                    </a:lnTo>
                    <a:lnTo>
                      <a:pt x="23" y="3"/>
                    </a:lnTo>
                    <a:lnTo>
                      <a:pt x="30" y="1"/>
                    </a:lnTo>
                    <a:lnTo>
                      <a:pt x="38" y="0"/>
                    </a:lnTo>
                    <a:close/>
                  </a:path>
                </a:pathLst>
              </a:custGeom>
              <a:solidFill>
                <a:srgbClr val="FFF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62" name="Freeform 97">
                <a:extLst>
                  <a:ext uri="{FF2B5EF4-FFF2-40B4-BE49-F238E27FC236}">
                    <a16:creationId xmlns:a16="http://schemas.microsoft.com/office/drawing/2014/main" id="{3EFC2325-70FE-424D-81F8-F3E787074D06}"/>
                  </a:ext>
                </a:extLst>
              </p:cNvPr>
              <p:cNvSpPr>
                <a:spLocks/>
              </p:cNvSpPr>
              <p:nvPr/>
            </p:nvSpPr>
            <p:spPr bwMode="auto">
              <a:xfrm>
                <a:off x="3933" y="1326"/>
                <a:ext cx="73" cy="72"/>
              </a:xfrm>
              <a:custGeom>
                <a:avLst/>
                <a:gdLst>
                  <a:gd name="T0" fmla="*/ 37 w 73"/>
                  <a:gd name="T1" fmla="*/ 0 h 72"/>
                  <a:gd name="T2" fmla="*/ 37 w 73"/>
                  <a:gd name="T3" fmla="*/ 0 h 72"/>
                  <a:gd name="T4" fmla="*/ 44 w 73"/>
                  <a:gd name="T5" fmla="*/ 1 h 72"/>
                  <a:gd name="T6" fmla="*/ 51 w 73"/>
                  <a:gd name="T7" fmla="*/ 3 h 72"/>
                  <a:gd name="T8" fmla="*/ 57 w 73"/>
                  <a:gd name="T9" fmla="*/ 6 h 72"/>
                  <a:gd name="T10" fmla="*/ 62 w 73"/>
                  <a:gd name="T11" fmla="*/ 10 h 72"/>
                  <a:gd name="T12" fmla="*/ 67 w 73"/>
                  <a:gd name="T13" fmla="*/ 16 h 72"/>
                  <a:gd name="T14" fmla="*/ 70 w 73"/>
                  <a:gd name="T15" fmla="*/ 22 h 72"/>
                  <a:gd name="T16" fmla="*/ 72 w 73"/>
                  <a:gd name="T17" fmla="*/ 28 h 72"/>
                  <a:gd name="T18" fmla="*/ 73 w 73"/>
                  <a:gd name="T19" fmla="*/ 36 h 72"/>
                  <a:gd name="T20" fmla="*/ 73 w 73"/>
                  <a:gd name="T21" fmla="*/ 36 h 72"/>
                  <a:gd name="T22" fmla="*/ 72 w 73"/>
                  <a:gd name="T23" fmla="*/ 43 h 72"/>
                  <a:gd name="T24" fmla="*/ 70 w 73"/>
                  <a:gd name="T25" fmla="*/ 50 h 72"/>
                  <a:gd name="T26" fmla="*/ 67 w 73"/>
                  <a:gd name="T27" fmla="*/ 56 h 72"/>
                  <a:gd name="T28" fmla="*/ 62 w 73"/>
                  <a:gd name="T29" fmla="*/ 61 h 72"/>
                  <a:gd name="T30" fmla="*/ 57 w 73"/>
                  <a:gd name="T31" fmla="*/ 66 h 72"/>
                  <a:gd name="T32" fmla="*/ 51 w 73"/>
                  <a:gd name="T33" fmla="*/ 69 h 72"/>
                  <a:gd name="T34" fmla="*/ 44 w 73"/>
                  <a:gd name="T35" fmla="*/ 71 h 72"/>
                  <a:gd name="T36" fmla="*/ 37 w 73"/>
                  <a:gd name="T37" fmla="*/ 72 h 72"/>
                  <a:gd name="T38" fmla="*/ 37 w 73"/>
                  <a:gd name="T39" fmla="*/ 72 h 72"/>
                  <a:gd name="T40" fmla="*/ 29 w 73"/>
                  <a:gd name="T41" fmla="*/ 71 h 72"/>
                  <a:gd name="T42" fmla="*/ 22 w 73"/>
                  <a:gd name="T43" fmla="*/ 69 h 72"/>
                  <a:gd name="T44" fmla="*/ 16 w 73"/>
                  <a:gd name="T45" fmla="*/ 66 h 72"/>
                  <a:gd name="T46" fmla="*/ 11 w 73"/>
                  <a:gd name="T47" fmla="*/ 61 h 72"/>
                  <a:gd name="T48" fmla="*/ 6 w 73"/>
                  <a:gd name="T49" fmla="*/ 56 h 72"/>
                  <a:gd name="T50" fmla="*/ 3 w 73"/>
                  <a:gd name="T51" fmla="*/ 50 h 72"/>
                  <a:gd name="T52" fmla="*/ 1 w 73"/>
                  <a:gd name="T53" fmla="*/ 43 h 72"/>
                  <a:gd name="T54" fmla="*/ 0 w 73"/>
                  <a:gd name="T55" fmla="*/ 36 h 72"/>
                  <a:gd name="T56" fmla="*/ 0 w 73"/>
                  <a:gd name="T57" fmla="*/ 36 h 72"/>
                  <a:gd name="T58" fmla="*/ 1 w 73"/>
                  <a:gd name="T59" fmla="*/ 28 h 72"/>
                  <a:gd name="T60" fmla="*/ 3 w 73"/>
                  <a:gd name="T61" fmla="*/ 22 h 72"/>
                  <a:gd name="T62" fmla="*/ 6 w 73"/>
                  <a:gd name="T63" fmla="*/ 16 h 72"/>
                  <a:gd name="T64" fmla="*/ 11 w 73"/>
                  <a:gd name="T65" fmla="*/ 10 h 72"/>
                  <a:gd name="T66" fmla="*/ 16 w 73"/>
                  <a:gd name="T67" fmla="*/ 6 h 72"/>
                  <a:gd name="T68" fmla="*/ 22 w 73"/>
                  <a:gd name="T69" fmla="*/ 3 h 72"/>
                  <a:gd name="T70" fmla="*/ 29 w 73"/>
                  <a:gd name="T71" fmla="*/ 1 h 72"/>
                  <a:gd name="T72" fmla="*/ 37 w 73"/>
                  <a:gd name="T73" fmla="*/ 0 h 72"/>
                  <a:gd name="T74" fmla="*/ 37 w 73"/>
                  <a:gd name="T75" fmla="*/ 0 h 7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3" h="72">
                    <a:moveTo>
                      <a:pt x="37" y="0"/>
                    </a:moveTo>
                    <a:lnTo>
                      <a:pt x="37" y="0"/>
                    </a:lnTo>
                    <a:lnTo>
                      <a:pt x="44" y="1"/>
                    </a:lnTo>
                    <a:lnTo>
                      <a:pt x="51" y="3"/>
                    </a:lnTo>
                    <a:lnTo>
                      <a:pt x="57" y="6"/>
                    </a:lnTo>
                    <a:lnTo>
                      <a:pt x="62" y="10"/>
                    </a:lnTo>
                    <a:lnTo>
                      <a:pt x="67" y="16"/>
                    </a:lnTo>
                    <a:lnTo>
                      <a:pt x="70" y="22"/>
                    </a:lnTo>
                    <a:lnTo>
                      <a:pt x="72" y="28"/>
                    </a:lnTo>
                    <a:lnTo>
                      <a:pt x="73" y="36"/>
                    </a:lnTo>
                    <a:lnTo>
                      <a:pt x="72" y="43"/>
                    </a:lnTo>
                    <a:lnTo>
                      <a:pt x="70" y="50"/>
                    </a:lnTo>
                    <a:lnTo>
                      <a:pt x="67" y="56"/>
                    </a:lnTo>
                    <a:lnTo>
                      <a:pt x="62" y="61"/>
                    </a:lnTo>
                    <a:lnTo>
                      <a:pt x="57" y="66"/>
                    </a:lnTo>
                    <a:lnTo>
                      <a:pt x="51" y="69"/>
                    </a:lnTo>
                    <a:lnTo>
                      <a:pt x="44" y="71"/>
                    </a:lnTo>
                    <a:lnTo>
                      <a:pt x="37" y="72"/>
                    </a:lnTo>
                    <a:lnTo>
                      <a:pt x="29" y="71"/>
                    </a:lnTo>
                    <a:lnTo>
                      <a:pt x="22" y="69"/>
                    </a:lnTo>
                    <a:lnTo>
                      <a:pt x="16" y="66"/>
                    </a:lnTo>
                    <a:lnTo>
                      <a:pt x="11" y="61"/>
                    </a:lnTo>
                    <a:lnTo>
                      <a:pt x="6" y="56"/>
                    </a:lnTo>
                    <a:lnTo>
                      <a:pt x="3" y="50"/>
                    </a:lnTo>
                    <a:lnTo>
                      <a:pt x="1" y="43"/>
                    </a:lnTo>
                    <a:lnTo>
                      <a:pt x="0" y="36"/>
                    </a:lnTo>
                    <a:lnTo>
                      <a:pt x="1" y="28"/>
                    </a:lnTo>
                    <a:lnTo>
                      <a:pt x="3" y="22"/>
                    </a:lnTo>
                    <a:lnTo>
                      <a:pt x="6" y="16"/>
                    </a:lnTo>
                    <a:lnTo>
                      <a:pt x="11" y="10"/>
                    </a:lnTo>
                    <a:lnTo>
                      <a:pt x="16" y="6"/>
                    </a:lnTo>
                    <a:lnTo>
                      <a:pt x="22" y="3"/>
                    </a:lnTo>
                    <a:lnTo>
                      <a:pt x="29" y="1"/>
                    </a:lnTo>
                    <a:lnTo>
                      <a:pt x="37" y="0"/>
                    </a:lnTo>
                    <a:close/>
                  </a:path>
                </a:pathLst>
              </a:custGeom>
              <a:solidFill>
                <a:srgbClr val="FFFF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63" name="Freeform 98">
                <a:extLst>
                  <a:ext uri="{FF2B5EF4-FFF2-40B4-BE49-F238E27FC236}">
                    <a16:creationId xmlns:a16="http://schemas.microsoft.com/office/drawing/2014/main" id="{8BB21F58-9629-44D5-8DD5-EF08E2A49758}"/>
                  </a:ext>
                </a:extLst>
              </p:cNvPr>
              <p:cNvSpPr>
                <a:spLocks/>
              </p:cNvSpPr>
              <p:nvPr/>
            </p:nvSpPr>
            <p:spPr bwMode="auto">
              <a:xfrm>
                <a:off x="3934" y="1327"/>
                <a:ext cx="71" cy="70"/>
              </a:xfrm>
              <a:custGeom>
                <a:avLst/>
                <a:gdLst>
                  <a:gd name="T0" fmla="*/ 36 w 71"/>
                  <a:gd name="T1" fmla="*/ 0 h 70"/>
                  <a:gd name="T2" fmla="*/ 36 w 71"/>
                  <a:gd name="T3" fmla="*/ 0 h 70"/>
                  <a:gd name="T4" fmla="*/ 43 w 71"/>
                  <a:gd name="T5" fmla="*/ 1 h 70"/>
                  <a:gd name="T6" fmla="*/ 50 w 71"/>
                  <a:gd name="T7" fmla="*/ 3 h 70"/>
                  <a:gd name="T8" fmla="*/ 55 w 71"/>
                  <a:gd name="T9" fmla="*/ 6 h 70"/>
                  <a:gd name="T10" fmla="*/ 61 w 71"/>
                  <a:gd name="T11" fmla="*/ 10 h 70"/>
                  <a:gd name="T12" fmla="*/ 65 w 71"/>
                  <a:gd name="T13" fmla="*/ 15 h 70"/>
                  <a:gd name="T14" fmla="*/ 68 w 71"/>
                  <a:gd name="T15" fmla="*/ 21 h 70"/>
                  <a:gd name="T16" fmla="*/ 70 w 71"/>
                  <a:gd name="T17" fmla="*/ 27 h 70"/>
                  <a:gd name="T18" fmla="*/ 71 w 71"/>
                  <a:gd name="T19" fmla="*/ 35 h 70"/>
                  <a:gd name="T20" fmla="*/ 71 w 71"/>
                  <a:gd name="T21" fmla="*/ 35 h 70"/>
                  <a:gd name="T22" fmla="*/ 70 w 71"/>
                  <a:gd name="T23" fmla="*/ 42 h 70"/>
                  <a:gd name="T24" fmla="*/ 68 w 71"/>
                  <a:gd name="T25" fmla="*/ 49 h 70"/>
                  <a:gd name="T26" fmla="*/ 65 w 71"/>
                  <a:gd name="T27" fmla="*/ 55 h 70"/>
                  <a:gd name="T28" fmla="*/ 61 w 71"/>
                  <a:gd name="T29" fmla="*/ 60 h 70"/>
                  <a:gd name="T30" fmla="*/ 55 w 71"/>
                  <a:gd name="T31" fmla="*/ 64 h 70"/>
                  <a:gd name="T32" fmla="*/ 50 w 71"/>
                  <a:gd name="T33" fmla="*/ 67 h 70"/>
                  <a:gd name="T34" fmla="*/ 43 w 71"/>
                  <a:gd name="T35" fmla="*/ 69 h 70"/>
                  <a:gd name="T36" fmla="*/ 36 w 71"/>
                  <a:gd name="T37" fmla="*/ 70 h 70"/>
                  <a:gd name="T38" fmla="*/ 36 w 71"/>
                  <a:gd name="T39" fmla="*/ 70 h 70"/>
                  <a:gd name="T40" fmla="*/ 28 w 71"/>
                  <a:gd name="T41" fmla="*/ 69 h 70"/>
                  <a:gd name="T42" fmla="*/ 21 w 71"/>
                  <a:gd name="T43" fmla="*/ 67 h 70"/>
                  <a:gd name="T44" fmla="*/ 16 w 71"/>
                  <a:gd name="T45" fmla="*/ 64 h 70"/>
                  <a:gd name="T46" fmla="*/ 10 w 71"/>
                  <a:gd name="T47" fmla="*/ 60 h 70"/>
                  <a:gd name="T48" fmla="*/ 6 w 71"/>
                  <a:gd name="T49" fmla="*/ 55 h 70"/>
                  <a:gd name="T50" fmla="*/ 3 w 71"/>
                  <a:gd name="T51" fmla="*/ 49 h 70"/>
                  <a:gd name="T52" fmla="*/ 1 w 71"/>
                  <a:gd name="T53" fmla="*/ 42 h 70"/>
                  <a:gd name="T54" fmla="*/ 0 w 71"/>
                  <a:gd name="T55" fmla="*/ 35 h 70"/>
                  <a:gd name="T56" fmla="*/ 0 w 71"/>
                  <a:gd name="T57" fmla="*/ 35 h 70"/>
                  <a:gd name="T58" fmla="*/ 1 w 71"/>
                  <a:gd name="T59" fmla="*/ 27 h 70"/>
                  <a:gd name="T60" fmla="*/ 3 w 71"/>
                  <a:gd name="T61" fmla="*/ 21 h 70"/>
                  <a:gd name="T62" fmla="*/ 6 w 71"/>
                  <a:gd name="T63" fmla="*/ 15 h 70"/>
                  <a:gd name="T64" fmla="*/ 10 w 71"/>
                  <a:gd name="T65" fmla="*/ 10 h 70"/>
                  <a:gd name="T66" fmla="*/ 16 w 71"/>
                  <a:gd name="T67" fmla="*/ 6 h 70"/>
                  <a:gd name="T68" fmla="*/ 21 w 71"/>
                  <a:gd name="T69" fmla="*/ 3 h 70"/>
                  <a:gd name="T70" fmla="*/ 28 w 71"/>
                  <a:gd name="T71" fmla="*/ 1 h 70"/>
                  <a:gd name="T72" fmla="*/ 36 w 71"/>
                  <a:gd name="T73" fmla="*/ 0 h 70"/>
                  <a:gd name="T74" fmla="*/ 36 w 71"/>
                  <a:gd name="T75" fmla="*/ 0 h 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1" h="70">
                    <a:moveTo>
                      <a:pt x="36" y="0"/>
                    </a:moveTo>
                    <a:lnTo>
                      <a:pt x="36" y="0"/>
                    </a:lnTo>
                    <a:lnTo>
                      <a:pt x="43" y="1"/>
                    </a:lnTo>
                    <a:lnTo>
                      <a:pt x="50" y="3"/>
                    </a:lnTo>
                    <a:lnTo>
                      <a:pt x="55" y="6"/>
                    </a:lnTo>
                    <a:lnTo>
                      <a:pt x="61" y="10"/>
                    </a:lnTo>
                    <a:lnTo>
                      <a:pt x="65" y="15"/>
                    </a:lnTo>
                    <a:lnTo>
                      <a:pt x="68" y="21"/>
                    </a:lnTo>
                    <a:lnTo>
                      <a:pt x="70" y="27"/>
                    </a:lnTo>
                    <a:lnTo>
                      <a:pt x="71" y="35"/>
                    </a:lnTo>
                    <a:lnTo>
                      <a:pt x="70" y="42"/>
                    </a:lnTo>
                    <a:lnTo>
                      <a:pt x="68" y="49"/>
                    </a:lnTo>
                    <a:lnTo>
                      <a:pt x="65" y="55"/>
                    </a:lnTo>
                    <a:lnTo>
                      <a:pt x="61" y="60"/>
                    </a:lnTo>
                    <a:lnTo>
                      <a:pt x="55" y="64"/>
                    </a:lnTo>
                    <a:lnTo>
                      <a:pt x="50" y="67"/>
                    </a:lnTo>
                    <a:lnTo>
                      <a:pt x="43" y="69"/>
                    </a:lnTo>
                    <a:lnTo>
                      <a:pt x="36" y="70"/>
                    </a:lnTo>
                    <a:lnTo>
                      <a:pt x="28" y="69"/>
                    </a:lnTo>
                    <a:lnTo>
                      <a:pt x="21" y="67"/>
                    </a:lnTo>
                    <a:lnTo>
                      <a:pt x="16" y="64"/>
                    </a:lnTo>
                    <a:lnTo>
                      <a:pt x="10" y="60"/>
                    </a:lnTo>
                    <a:lnTo>
                      <a:pt x="6" y="55"/>
                    </a:lnTo>
                    <a:lnTo>
                      <a:pt x="3" y="49"/>
                    </a:lnTo>
                    <a:lnTo>
                      <a:pt x="1" y="42"/>
                    </a:lnTo>
                    <a:lnTo>
                      <a:pt x="0" y="35"/>
                    </a:lnTo>
                    <a:lnTo>
                      <a:pt x="1" y="27"/>
                    </a:lnTo>
                    <a:lnTo>
                      <a:pt x="3" y="21"/>
                    </a:lnTo>
                    <a:lnTo>
                      <a:pt x="6" y="15"/>
                    </a:lnTo>
                    <a:lnTo>
                      <a:pt x="10" y="10"/>
                    </a:lnTo>
                    <a:lnTo>
                      <a:pt x="16" y="6"/>
                    </a:lnTo>
                    <a:lnTo>
                      <a:pt x="21" y="3"/>
                    </a:lnTo>
                    <a:lnTo>
                      <a:pt x="28" y="1"/>
                    </a:lnTo>
                    <a:lnTo>
                      <a:pt x="36" y="0"/>
                    </a:lnTo>
                    <a:close/>
                  </a:path>
                </a:pathLst>
              </a:custGeom>
              <a:solidFill>
                <a:srgbClr val="FFFF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64" name="Freeform 99">
                <a:extLst>
                  <a:ext uri="{FF2B5EF4-FFF2-40B4-BE49-F238E27FC236}">
                    <a16:creationId xmlns:a16="http://schemas.microsoft.com/office/drawing/2014/main" id="{9EA88048-E950-4498-BA34-E266097A472C}"/>
                  </a:ext>
                </a:extLst>
              </p:cNvPr>
              <p:cNvSpPr>
                <a:spLocks/>
              </p:cNvSpPr>
              <p:nvPr/>
            </p:nvSpPr>
            <p:spPr bwMode="auto">
              <a:xfrm>
                <a:off x="3935" y="1328"/>
                <a:ext cx="69" cy="68"/>
              </a:xfrm>
              <a:custGeom>
                <a:avLst/>
                <a:gdLst>
                  <a:gd name="T0" fmla="*/ 35 w 69"/>
                  <a:gd name="T1" fmla="*/ 0 h 68"/>
                  <a:gd name="T2" fmla="*/ 35 w 69"/>
                  <a:gd name="T3" fmla="*/ 0 h 68"/>
                  <a:gd name="T4" fmla="*/ 42 w 69"/>
                  <a:gd name="T5" fmla="*/ 1 h 68"/>
                  <a:gd name="T6" fmla="*/ 48 w 69"/>
                  <a:gd name="T7" fmla="*/ 3 h 68"/>
                  <a:gd name="T8" fmla="*/ 54 w 69"/>
                  <a:gd name="T9" fmla="*/ 6 h 68"/>
                  <a:gd name="T10" fmla="*/ 59 w 69"/>
                  <a:gd name="T11" fmla="*/ 10 h 68"/>
                  <a:gd name="T12" fmla="*/ 63 w 69"/>
                  <a:gd name="T13" fmla="*/ 15 h 68"/>
                  <a:gd name="T14" fmla="*/ 66 w 69"/>
                  <a:gd name="T15" fmla="*/ 20 h 68"/>
                  <a:gd name="T16" fmla="*/ 68 w 69"/>
                  <a:gd name="T17" fmla="*/ 27 h 68"/>
                  <a:gd name="T18" fmla="*/ 69 w 69"/>
                  <a:gd name="T19" fmla="*/ 34 h 68"/>
                  <a:gd name="T20" fmla="*/ 69 w 69"/>
                  <a:gd name="T21" fmla="*/ 34 h 68"/>
                  <a:gd name="T22" fmla="*/ 68 w 69"/>
                  <a:gd name="T23" fmla="*/ 41 h 68"/>
                  <a:gd name="T24" fmla="*/ 66 w 69"/>
                  <a:gd name="T25" fmla="*/ 47 h 68"/>
                  <a:gd name="T26" fmla="*/ 63 w 69"/>
                  <a:gd name="T27" fmla="*/ 53 h 68"/>
                  <a:gd name="T28" fmla="*/ 59 w 69"/>
                  <a:gd name="T29" fmla="*/ 58 h 68"/>
                  <a:gd name="T30" fmla="*/ 54 w 69"/>
                  <a:gd name="T31" fmla="*/ 62 h 68"/>
                  <a:gd name="T32" fmla="*/ 48 w 69"/>
                  <a:gd name="T33" fmla="*/ 65 h 68"/>
                  <a:gd name="T34" fmla="*/ 42 w 69"/>
                  <a:gd name="T35" fmla="*/ 67 h 68"/>
                  <a:gd name="T36" fmla="*/ 35 w 69"/>
                  <a:gd name="T37" fmla="*/ 68 h 68"/>
                  <a:gd name="T38" fmla="*/ 35 w 69"/>
                  <a:gd name="T39" fmla="*/ 68 h 68"/>
                  <a:gd name="T40" fmla="*/ 27 w 69"/>
                  <a:gd name="T41" fmla="*/ 67 h 68"/>
                  <a:gd name="T42" fmla="*/ 21 w 69"/>
                  <a:gd name="T43" fmla="*/ 65 h 68"/>
                  <a:gd name="T44" fmla="*/ 15 w 69"/>
                  <a:gd name="T45" fmla="*/ 62 h 68"/>
                  <a:gd name="T46" fmla="*/ 10 w 69"/>
                  <a:gd name="T47" fmla="*/ 58 h 68"/>
                  <a:gd name="T48" fmla="*/ 6 w 69"/>
                  <a:gd name="T49" fmla="*/ 53 h 68"/>
                  <a:gd name="T50" fmla="*/ 3 w 69"/>
                  <a:gd name="T51" fmla="*/ 47 h 68"/>
                  <a:gd name="T52" fmla="*/ 1 w 69"/>
                  <a:gd name="T53" fmla="*/ 41 h 68"/>
                  <a:gd name="T54" fmla="*/ 0 w 69"/>
                  <a:gd name="T55" fmla="*/ 34 h 68"/>
                  <a:gd name="T56" fmla="*/ 0 w 69"/>
                  <a:gd name="T57" fmla="*/ 34 h 68"/>
                  <a:gd name="T58" fmla="*/ 1 w 69"/>
                  <a:gd name="T59" fmla="*/ 27 h 68"/>
                  <a:gd name="T60" fmla="*/ 3 w 69"/>
                  <a:gd name="T61" fmla="*/ 20 h 68"/>
                  <a:gd name="T62" fmla="*/ 6 w 69"/>
                  <a:gd name="T63" fmla="*/ 15 h 68"/>
                  <a:gd name="T64" fmla="*/ 10 w 69"/>
                  <a:gd name="T65" fmla="*/ 10 h 68"/>
                  <a:gd name="T66" fmla="*/ 15 w 69"/>
                  <a:gd name="T67" fmla="*/ 6 h 68"/>
                  <a:gd name="T68" fmla="*/ 21 w 69"/>
                  <a:gd name="T69" fmla="*/ 3 h 68"/>
                  <a:gd name="T70" fmla="*/ 27 w 69"/>
                  <a:gd name="T71" fmla="*/ 1 h 68"/>
                  <a:gd name="T72" fmla="*/ 35 w 69"/>
                  <a:gd name="T73" fmla="*/ 0 h 68"/>
                  <a:gd name="T74" fmla="*/ 35 w 69"/>
                  <a:gd name="T75" fmla="*/ 0 h 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9" h="68">
                    <a:moveTo>
                      <a:pt x="35" y="0"/>
                    </a:moveTo>
                    <a:lnTo>
                      <a:pt x="35" y="0"/>
                    </a:lnTo>
                    <a:lnTo>
                      <a:pt x="42" y="1"/>
                    </a:lnTo>
                    <a:lnTo>
                      <a:pt x="48" y="3"/>
                    </a:lnTo>
                    <a:lnTo>
                      <a:pt x="54" y="6"/>
                    </a:lnTo>
                    <a:lnTo>
                      <a:pt x="59" y="10"/>
                    </a:lnTo>
                    <a:lnTo>
                      <a:pt x="63" y="15"/>
                    </a:lnTo>
                    <a:lnTo>
                      <a:pt x="66" y="20"/>
                    </a:lnTo>
                    <a:lnTo>
                      <a:pt x="68" y="27"/>
                    </a:lnTo>
                    <a:lnTo>
                      <a:pt x="69" y="34"/>
                    </a:lnTo>
                    <a:lnTo>
                      <a:pt x="68" y="41"/>
                    </a:lnTo>
                    <a:lnTo>
                      <a:pt x="66" y="47"/>
                    </a:lnTo>
                    <a:lnTo>
                      <a:pt x="63" y="53"/>
                    </a:lnTo>
                    <a:lnTo>
                      <a:pt x="59" y="58"/>
                    </a:lnTo>
                    <a:lnTo>
                      <a:pt x="54" y="62"/>
                    </a:lnTo>
                    <a:lnTo>
                      <a:pt x="48" y="65"/>
                    </a:lnTo>
                    <a:lnTo>
                      <a:pt x="42" y="67"/>
                    </a:lnTo>
                    <a:lnTo>
                      <a:pt x="35" y="68"/>
                    </a:lnTo>
                    <a:lnTo>
                      <a:pt x="27" y="67"/>
                    </a:lnTo>
                    <a:lnTo>
                      <a:pt x="21" y="65"/>
                    </a:lnTo>
                    <a:lnTo>
                      <a:pt x="15" y="62"/>
                    </a:lnTo>
                    <a:lnTo>
                      <a:pt x="10" y="58"/>
                    </a:lnTo>
                    <a:lnTo>
                      <a:pt x="6" y="53"/>
                    </a:lnTo>
                    <a:lnTo>
                      <a:pt x="3" y="47"/>
                    </a:lnTo>
                    <a:lnTo>
                      <a:pt x="1" y="41"/>
                    </a:lnTo>
                    <a:lnTo>
                      <a:pt x="0" y="34"/>
                    </a:lnTo>
                    <a:lnTo>
                      <a:pt x="1" y="27"/>
                    </a:lnTo>
                    <a:lnTo>
                      <a:pt x="3" y="20"/>
                    </a:lnTo>
                    <a:lnTo>
                      <a:pt x="6" y="15"/>
                    </a:lnTo>
                    <a:lnTo>
                      <a:pt x="10" y="10"/>
                    </a:lnTo>
                    <a:lnTo>
                      <a:pt x="15" y="6"/>
                    </a:lnTo>
                    <a:lnTo>
                      <a:pt x="21" y="3"/>
                    </a:lnTo>
                    <a:lnTo>
                      <a:pt x="27" y="1"/>
                    </a:lnTo>
                    <a:lnTo>
                      <a:pt x="35" y="0"/>
                    </a:lnTo>
                    <a:close/>
                  </a:path>
                </a:pathLst>
              </a:custGeom>
              <a:solidFill>
                <a:srgbClr val="FFFF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65" name="Freeform 100">
                <a:extLst>
                  <a:ext uri="{FF2B5EF4-FFF2-40B4-BE49-F238E27FC236}">
                    <a16:creationId xmlns:a16="http://schemas.microsoft.com/office/drawing/2014/main" id="{CE9F52A9-AE8F-4E66-B842-20053BA188AF}"/>
                  </a:ext>
                </a:extLst>
              </p:cNvPr>
              <p:cNvSpPr>
                <a:spLocks/>
              </p:cNvSpPr>
              <p:nvPr/>
            </p:nvSpPr>
            <p:spPr bwMode="auto">
              <a:xfrm>
                <a:off x="3936" y="1329"/>
                <a:ext cx="67" cy="66"/>
              </a:xfrm>
              <a:custGeom>
                <a:avLst/>
                <a:gdLst>
                  <a:gd name="T0" fmla="*/ 34 w 67"/>
                  <a:gd name="T1" fmla="*/ 0 h 66"/>
                  <a:gd name="T2" fmla="*/ 34 w 67"/>
                  <a:gd name="T3" fmla="*/ 0 h 66"/>
                  <a:gd name="T4" fmla="*/ 41 w 67"/>
                  <a:gd name="T5" fmla="*/ 1 h 66"/>
                  <a:gd name="T6" fmla="*/ 47 w 67"/>
                  <a:gd name="T7" fmla="*/ 3 h 66"/>
                  <a:gd name="T8" fmla="*/ 52 w 67"/>
                  <a:gd name="T9" fmla="*/ 6 h 66"/>
                  <a:gd name="T10" fmla="*/ 57 w 67"/>
                  <a:gd name="T11" fmla="*/ 10 h 66"/>
                  <a:gd name="T12" fmla="*/ 61 w 67"/>
                  <a:gd name="T13" fmla="*/ 14 h 66"/>
                  <a:gd name="T14" fmla="*/ 64 w 67"/>
                  <a:gd name="T15" fmla="*/ 20 h 66"/>
                  <a:gd name="T16" fmla="*/ 66 w 67"/>
                  <a:gd name="T17" fmla="*/ 26 h 66"/>
                  <a:gd name="T18" fmla="*/ 67 w 67"/>
                  <a:gd name="T19" fmla="*/ 33 h 66"/>
                  <a:gd name="T20" fmla="*/ 67 w 67"/>
                  <a:gd name="T21" fmla="*/ 33 h 66"/>
                  <a:gd name="T22" fmla="*/ 66 w 67"/>
                  <a:gd name="T23" fmla="*/ 40 h 66"/>
                  <a:gd name="T24" fmla="*/ 64 w 67"/>
                  <a:gd name="T25" fmla="*/ 46 h 66"/>
                  <a:gd name="T26" fmla="*/ 61 w 67"/>
                  <a:gd name="T27" fmla="*/ 51 h 66"/>
                  <a:gd name="T28" fmla="*/ 57 w 67"/>
                  <a:gd name="T29" fmla="*/ 56 h 66"/>
                  <a:gd name="T30" fmla="*/ 52 w 67"/>
                  <a:gd name="T31" fmla="*/ 60 h 66"/>
                  <a:gd name="T32" fmla="*/ 47 w 67"/>
                  <a:gd name="T33" fmla="*/ 63 h 66"/>
                  <a:gd name="T34" fmla="*/ 41 w 67"/>
                  <a:gd name="T35" fmla="*/ 65 h 66"/>
                  <a:gd name="T36" fmla="*/ 34 w 67"/>
                  <a:gd name="T37" fmla="*/ 66 h 66"/>
                  <a:gd name="T38" fmla="*/ 34 w 67"/>
                  <a:gd name="T39" fmla="*/ 66 h 66"/>
                  <a:gd name="T40" fmla="*/ 26 w 67"/>
                  <a:gd name="T41" fmla="*/ 65 h 66"/>
                  <a:gd name="T42" fmla="*/ 20 w 67"/>
                  <a:gd name="T43" fmla="*/ 63 h 66"/>
                  <a:gd name="T44" fmla="*/ 15 w 67"/>
                  <a:gd name="T45" fmla="*/ 60 h 66"/>
                  <a:gd name="T46" fmla="*/ 10 w 67"/>
                  <a:gd name="T47" fmla="*/ 56 h 66"/>
                  <a:gd name="T48" fmla="*/ 6 w 67"/>
                  <a:gd name="T49" fmla="*/ 51 h 66"/>
                  <a:gd name="T50" fmla="*/ 3 w 67"/>
                  <a:gd name="T51" fmla="*/ 46 h 66"/>
                  <a:gd name="T52" fmla="*/ 1 w 67"/>
                  <a:gd name="T53" fmla="*/ 40 h 66"/>
                  <a:gd name="T54" fmla="*/ 0 w 67"/>
                  <a:gd name="T55" fmla="*/ 33 h 66"/>
                  <a:gd name="T56" fmla="*/ 0 w 67"/>
                  <a:gd name="T57" fmla="*/ 33 h 66"/>
                  <a:gd name="T58" fmla="*/ 1 w 67"/>
                  <a:gd name="T59" fmla="*/ 26 h 66"/>
                  <a:gd name="T60" fmla="*/ 3 w 67"/>
                  <a:gd name="T61" fmla="*/ 20 h 66"/>
                  <a:gd name="T62" fmla="*/ 6 w 67"/>
                  <a:gd name="T63" fmla="*/ 14 h 66"/>
                  <a:gd name="T64" fmla="*/ 10 w 67"/>
                  <a:gd name="T65" fmla="*/ 10 h 66"/>
                  <a:gd name="T66" fmla="*/ 15 w 67"/>
                  <a:gd name="T67" fmla="*/ 6 h 66"/>
                  <a:gd name="T68" fmla="*/ 20 w 67"/>
                  <a:gd name="T69" fmla="*/ 3 h 66"/>
                  <a:gd name="T70" fmla="*/ 26 w 67"/>
                  <a:gd name="T71" fmla="*/ 1 h 66"/>
                  <a:gd name="T72" fmla="*/ 34 w 67"/>
                  <a:gd name="T73" fmla="*/ 0 h 66"/>
                  <a:gd name="T74" fmla="*/ 34 w 67"/>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7" h="66">
                    <a:moveTo>
                      <a:pt x="34" y="0"/>
                    </a:moveTo>
                    <a:lnTo>
                      <a:pt x="34" y="0"/>
                    </a:lnTo>
                    <a:lnTo>
                      <a:pt x="41" y="1"/>
                    </a:lnTo>
                    <a:lnTo>
                      <a:pt x="47" y="3"/>
                    </a:lnTo>
                    <a:lnTo>
                      <a:pt x="52" y="6"/>
                    </a:lnTo>
                    <a:lnTo>
                      <a:pt x="57" y="10"/>
                    </a:lnTo>
                    <a:lnTo>
                      <a:pt x="61" y="14"/>
                    </a:lnTo>
                    <a:lnTo>
                      <a:pt x="64" y="20"/>
                    </a:lnTo>
                    <a:lnTo>
                      <a:pt x="66" y="26"/>
                    </a:lnTo>
                    <a:lnTo>
                      <a:pt x="67" y="33"/>
                    </a:lnTo>
                    <a:lnTo>
                      <a:pt x="66" y="40"/>
                    </a:lnTo>
                    <a:lnTo>
                      <a:pt x="64" y="46"/>
                    </a:lnTo>
                    <a:lnTo>
                      <a:pt x="61" y="51"/>
                    </a:lnTo>
                    <a:lnTo>
                      <a:pt x="57" y="56"/>
                    </a:lnTo>
                    <a:lnTo>
                      <a:pt x="52" y="60"/>
                    </a:lnTo>
                    <a:lnTo>
                      <a:pt x="47" y="63"/>
                    </a:lnTo>
                    <a:lnTo>
                      <a:pt x="41" y="65"/>
                    </a:lnTo>
                    <a:lnTo>
                      <a:pt x="34" y="66"/>
                    </a:lnTo>
                    <a:lnTo>
                      <a:pt x="26" y="65"/>
                    </a:lnTo>
                    <a:lnTo>
                      <a:pt x="20" y="63"/>
                    </a:lnTo>
                    <a:lnTo>
                      <a:pt x="15" y="60"/>
                    </a:lnTo>
                    <a:lnTo>
                      <a:pt x="10" y="56"/>
                    </a:lnTo>
                    <a:lnTo>
                      <a:pt x="6" y="51"/>
                    </a:lnTo>
                    <a:lnTo>
                      <a:pt x="3" y="46"/>
                    </a:lnTo>
                    <a:lnTo>
                      <a:pt x="1" y="40"/>
                    </a:lnTo>
                    <a:lnTo>
                      <a:pt x="0" y="33"/>
                    </a:lnTo>
                    <a:lnTo>
                      <a:pt x="1" y="26"/>
                    </a:lnTo>
                    <a:lnTo>
                      <a:pt x="3" y="20"/>
                    </a:lnTo>
                    <a:lnTo>
                      <a:pt x="6" y="14"/>
                    </a:lnTo>
                    <a:lnTo>
                      <a:pt x="10" y="10"/>
                    </a:lnTo>
                    <a:lnTo>
                      <a:pt x="15" y="6"/>
                    </a:lnTo>
                    <a:lnTo>
                      <a:pt x="20" y="3"/>
                    </a:lnTo>
                    <a:lnTo>
                      <a:pt x="26" y="1"/>
                    </a:lnTo>
                    <a:lnTo>
                      <a:pt x="34" y="0"/>
                    </a:lnTo>
                    <a:close/>
                  </a:path>
                </a:pathLst>
              </a:custGeom>
              <a:solidFill>
                <a:srgbClr val="FFFF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66" name="Freeform 101">
                <a:extLst>
                  <a:ext uri="{FF2B5EF4-FFF2-40B4-BE49-F238E27FC236}">
                    <a16:creationId xmlns:a16="http://schemas.microsoft.com/office/drawing/2014/main" id="{0DD3B1ED-808C-4C27-BC2C-5BC0E907A7B2}"/>
                  </a:ext>
                </a:extLst>
              </p:cNvPr>
              <p:cNvSpPr>
                <a:spLocks/>
              </p:cNvSpPr>
              <p:nvPr/>
            </p:nvSpPr>
            <p:spPr bwMode="auto">
              <a:xfrm>
                <a:off x="3937" y="1330"/>
                <a:ext cx="65" cy="64"/>
              </a:xfrm>
              <a:custGeom>
                <a:avLst/>
                <a:gdLst>
                  <a:gd name="T0" fmla="*/ 33 w 65"/>
                  <a:gd name="T1" fmla="*/ 0 h 64"/>
                  <a:gd name="T2" fmla="*/ 33 w 65"/>
                  <a:gd name="T3" fmla="*/ 0 h 64"/>
                  <a:gd name="T4" fmla="*/ 39 w 65"/>
                  <a:gd name="T5" fmla="*/ 1 h 64"/>
                  <a:gd name="T6" fmla="*/ 45 w 65"/>
                  <a:gd name="T7" fmla="*/ 3 h 64"/>
                  <a:gd name="T8" fmla="*/ 51 w 65"/>
                  <a:gd name="T9" fmla="*/ 5 h 64"/>
                  <a:gd name="T10" fmla="*/ 55 w 65"/>
                  <a:gd name="T11" fmla="*/ 9 h 64"/>
                  <a:gd name="T12" fmla="*/ 59 w 65"/>
                  <a:gd name="T13" fmla="*/ 14 h 64"/>
                  <a:gd name="T14" fmla="*/ 62 w 65"/>
                  <a:gd name="T15" fmla="*/ 19 h 64"/>
                  <a:gd name="T16" fmla="*/ 64 w 65"/>
                  <a:gd name="T17" fmla="*/ 25 h 64"/>
                  <a:gd name="T18" fmla="*/ 65 w 65"/>
                  <a:gd name="T19" fmla="*/ 32 h 64"/>
                  <a:gd name="T20" fmla="*/ 65 w 65"/>
                  <a:gd name="T21" fmla="*/ 32 h 64"/>
                  <a:gd name="T22" fmla="*/ 64 w 65"/>
                  <a:gd name="T23" fmla="*/ 39 h 64"/>
                  <a:gd name="T24" fmla="*/ 62 w 65"/>
                  <a:gd name="T25" fmla="*/ 45 h 64"/>
                  <a:gd name="T26" fmla="*/ 59 w 65"/>
                  <a:gd name="T27" fmla="*/ 50 h 64"/>
                  <a:gd name="T28" fmla="*/ 55 w 65"/>
                  <a:gd name="T29" fmla="*/ 55 h 64"/>
                  <a:gd name="T30" fmla="*/ 51 w 65"/>
                  <a:gd name="T31" fmla="*/ 58 h 64"/>
                  <a:gd name="T32" fmla="*/ 45 w 65"/>
                  <a:gd name="T33" fmla="*/ 61 h 64"/>
                  <a:gd name="T34" fmla="*/ 39 w 65"/>
                  <a:gd name="T35" fmla="*/ 63 h 64"/>
                  <a:gd name="T36" fmla="*/ 33 w 65"/>
                  <a:gd name="T37" fmla="*/ 64 h 64"/>
                  <a:gd name="T38" fmla="*/ 33 w 65"/>
                  <a:gd name="T39" fmla="*/ 64 h 64"/>
                  <a:gd name="T40" fmla="*/ 27 w 65"/>
                  <a:gd name="T41" fmla="*/ 63 h 64"/>
                  <a:gd name="T42" fmla="*/ 20 w 65"/>
                  <a:gd name="T43" fmla="*/ 61 h 64"/>
                  <a:gd name="T44" fmla="*/ 14 w 65"/>
                  <a:gd name="T45" fmla="*/ 58 h 64"/>
                  <a:gd name="T46" fmla="*/ 10 w 65"/>
                  <a:gd name="T47" fmla="*/ 55 h 64"/>
                  <a:gd name="T48" fmla="*/ 6 w 65"/>
                  <a:gd name="T49" fmla="*/ 50 h 64"/>
                  <a:gd name="T50" fmla="*/ 3 w 65"/>
                  <a:gd name="T51" fmla="*/ 45 h 64"/>
                  <a:gd name="T52" fmla="*/ 1 w 65"/>
                  <a:gd name="T53" fmla="*/ 39 h 64"/>
                  <a:gd name="T54" fmla="*/ 0 w 65"/>
                  <a:gd name="T55" fmla="*/ 32 h 64"/>
                  <a:gd name="T56" fmla="*/ 0 w 65"/>
                  <a:gd name="T57" fmla="*/ 32 h 64"/>
                  <a:gd name="T58" fmla="*/ 1 w 65"/>
                  <a:gd name="T59" fmla="*/ 25 h 64"/>
                  <a:gd name="T60" fmla="*/ 3 w 65"/>
                  <a:gd name="T61" fmla="*/ 19 h 64"/>
                  <a:gd name="T62" fmla="*/ 6 w 65"/>
                  <a:gd name="T63" fmla="*/ 14 h 64"/>
                  <a:gd name="T64" fmla="*/ 10 w 65"/>
                  <a:gd name="T65" fmla="*/ 9 h 64"/>
                  <a:gd name="T66" fmla="*/ 14 w 65"/>
                  <a:gd name="T67" fmla="*/ 5 h 64"/>
                  <a:gd name="T68" fmla="*/ 20 w 65"/>
                  <a:gd name="T69" fmla="*/ 3 h 64"/>
                  <a:gd name="T70" fmla="*/ 27 w 65"/>
                  <a:gd name="T71" fmla="*/ 1 h 64"/>
                  <a:gd name="T72" fmla="*/ 33 w 65"/>
                  <a:gd name="T73" fmla="*/ 0 h 64"/>
                  <a:gd name="T74" fmla="*/ 33 w 65"/>
                  <a:gd name="T75" fmla="*/ 0 h 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5" h="64">
                    <a:moveTo>
                      <a:pt x="33" y="0"/>
                    </a:moveTo>
                    <a:lnTo>
                      <a:pt x="33" y="0"/>
                    </a:lnTo>
                    <a:lnTo>
                      <a:pt x="39" y="1"/>
                    </a:lnTo>
                    <a:lnTo>
                      <a:pt x="45" y="3"/>
                    </a:lnTo>
                    <a:lnTo>
                      <a:pt x="51" y="5"/>
                    </a:lnTo>
                    <a:lnTo>
                      <a:pt x="55" y="9"/>
                    </a:lnTo>
                    <a:lnTo>
                      <a:pt x="59" y="14"/>
                    </a:lnTo>
                    <a:lnTo>
                      <a:pt x="62" y="19"/>
                    </a:lnTo>
                    <a:lnTo>
                      <a:pt x="64" y="25"/>
                    </a:lnTo>
                    <a:lnTo>
                      <a:pt x="65" y="32"/>
                    </a:lnTo>
                    <a:lnTo>
                      <a:pt x="64" y="39"/>
                    </a:lnTo>
                    <a:lnTo>
                      <a:pt x="62" y="45"/>
                    </a:lnTo>
                    <a:lnTo>
                      <a:pt x="59" y="50"/>
                    </a:lnTo>
                    <a:lnTo>
                      <a:pt x="55" y="55"/>
                    </a:lnTo>
                    <a:lnTo>
                      <a:pt x="51" y="58"/>
                    </a:lnTo>
                    <a:lnTo>
                      <a:pt x="45" y="61"/>
                    </a:lnTo>
                    <a:lnTo>
                      <a:pt x="39" y="63"/>
                    </a:lnTo>
                    <a:lnTo>
                      <a:pt x="33" y="64"/>
                    </a:lnTo>
                    <a:lnTo>
                      <a:pt x="27" y="63"/>
                    </a:lnTo>
                    <a:lnTo>
                      <a:pt x="20" y="61"/>
                    </a:lnTo>
                    <a:lnTo>
                      <a:pt x="14" y="58"/>
                    </a:lnTo>
                    <a:lnTo>
                      <a:pt x="10" y="55"/>
                    </a:lnTo>
                    <a:lnTo>
                      <a:pt x="6" y="50"/>
                    </a:lnTo>
                    <a:lnTo>
                      <a:pt x="3" y="45"/>
                    </a:lnTo>
                    <a:lnTo>
                      <a:pt x="1" y="39"/>
                    </a:lnTo>
                    <a:lnTo>
                      <a:pt x="0" y="32"/>
                    </a:lnTo>
                    <a:lnTo>
                      <a:pt x="1" y="25"/>
                    </a:lnTo>
                    <a:lnTo>
                      <a:pt x="3" y="19"/>
                    </a:lnTo>
                    <a:lnTo>
                      <a:pt x="6" y="14"/>
                    </a:lnTo>
                    <a:lnTo>
                      <a:pt x="10" y="9"/>
                    </a:lnTo>
                    <a:lnTo>
                      <a:pt x="14" y="5"/>
                    </a:lnTo>
                    <a:lnTo>
                      <a:pt x="20" y="3"/>
                    </a:lnTo>
                    <a:lnTo>
                      <a:pt x="27" y="1"/>
                    </a:lnTo>
                    <a:lnTo>
                      <a:pt x="33" y="0"/>
                    </a:lnTo>
                    <a:close/>
                  </a:path>
                </a:pathLst>
              </a:custGeom>
              <a:solidFill>
                <a:srgbClr val="FFFF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67" name="Freeform 102">
                <a:extLst>
                  <a:ext uri="{FF2B5EF4-FFF2-40B4-BE49-F238E27FC236}">
                    <a16:creationId xmlns:a16="http://schemas.microsoft.com/office/drawing/2014/main" id="{2CD32FE4-082C-4197-8E2D-ED32A55CE172}"/>
                  </a:ext>
                </a:extLst>
              </p:cNvPr>
              <p:cNvSpPr>
                <a:spLocks/>
              </p:cNvSpPr>
              <p:nvPr/>
            </p:nvSpPr>
            <p:spPr bwMode="auto">
              <a:xfrm>
                <a:off x="3938" y="1331"/>
                <a:ext cx="63" cy="62"/>
              </a:xfrm>
              <a:custGeom>
                <a:avLst/>
                <a:gdLst>
                  <a:gd name="T0" fmla="*/ 63 w 63"/>
                  <a:gd name="T1" fmla="*/ 31 h 62"/>
                  <a:gd name="T2" fmla="*/ 63 w 63"/>
                  <a:gd name="T3" fmla="*/ 31 h 62"/>
                  <a:gd name="T4" fmla="*/ 62 w 63"/>
                  <a:gd name="T5" fmla="*/ 37 h 62"/>
                  <a:gd name="T6" fmla="*/ 60 w 63"/>
                  <a:gd name="T7" fmla="*/ 43 h 62"/>
                  <a:gd name="T8" fmla="*/ 58 w 63"/>
                  <a:gd name="T9" fmla="*/ 48 h 62"/>
                  <a:gd name="T10" fmla="*/ 54 w 63"/>
                  <a:gd name="T11" fmla="*/ 53 h 62"/>
                  <a:gd name="T12" fmla="*/ 49 w 63"/>
                  <a:gd name="T13" fmla="*/ 57 h 62"/>
                  <a:gd name="T14" fmla="*/ 44 w 63"/>
                  <a:gd name="T15" fmla="*/ 59 h 62"/>
                  <a:gd name="T16" fmla="*/ 38 w 63"/>
                  <a:gd name="T17" fmla="*/ 61 h 62"/>
                  <a:gd name="T18" fmla="*/ 32 w 63"/>
                  <a:gd name="T19" fmla="*/ 62 h 62"/>
                  <a:gd name="T20" fmla="*/ 32 w 63"/>
                  <a:gd name="T21" fmla="*/ 62 h 62"/>
                  <a:gd name="T22" fmla="*/ 26 w 63"/>
                  <a:gd name="T23" fmla="*/ 61 h 62"/>
                  <a:gd name="T24" fmla="*/ 19 w 63"/>
                  <a:gd name="T25" fmla="*/ 59 h 62"/>
                  <a:gd name="T26" fmla="*/ 14 w 63"/>
                  <a:gd name="T27" fmla="*/ 57 h 62"/>
                  <a:gd name="T28" fmla="*/ 9 w 63"/>
                  <a:gd name="T29" fmla="*/ 53 h 62"/>
                  <a:gd name="T30" fmla="*/ 6 w 63"/>
                  <a:gd name="T31" fmla="*/ 48 h 62"/>
                  <a:gd name="T32" fmla="*/ 3 w 63"/>
                  <a:gd name="T33" fmla="*/ 43 h 62"/>
                  <a:gd name="T34" fmla="*/ 1 w 63"/>
                  <a:gd name="T35" fmla="*/ 37 h 62"/>
                  <a:gd name="T36" fmla="*/ 0 w 63"/>
                  <a:gd name="T37" fmla="*/ 31 h 62"/>
                  <a:gd name="T38" fmla="*/ 0 w 63"/>
                  <a:gd name="T39" fmla="*/ 31 h 62"/>
                  <a:gd name="T40" fmla="*/ 1 w 63"/>
                  <a:gd name="T41" fmla="*/ 24 h 62"/>
                  <a:gd name="T42" fmla="*/ 3 w 63"/>
                  <a:gd name="T43" fmla="*/ 19 h 62"/>
                  <a:gd name="T44" fmla="*/ 6 w 63"/>
                  <a:gd name="T45" fmla="*/ 13 h 62"/>
                  <a:gd name="T46" fmla="*/ 9 w 63"/>
                  <a:gd name="T47" fmla="*/ 9 h 62"/>
                  <a:gd name="T48" fmla="*/ 14 w 63"/>
                  <a:gd name="T49" fmla="*/ 5 h 62"/>
                  <a:gd name="T50" fmla="*/ 19 w 63"/>
                  <a:gd name="T51" fmla="*/ 2 h 62"/>
                  <a:gd name="T52" fmla="*/ 26 w 63"/>
                  <a:gd name="T53" fmla="*/ 1 h 62"/>
                  <a:gd name="T54" fmla="*/ 32 w 63"/>
                  <a:gd name="T55" fmla="*/ 0 h 62"/>
                  <a:gd name="T56" fmla="*/ 32 w 63"/>
                  <a:gd name="T57" fmla="*/ 0 h 62"/>
                  <a:gd name="T58" fmla="*/ 38 w 63"/>
                  <a:gd name="T59" fmla="*/ 1 h 62"/>
                  <a:gd name="T60" fmla="*/ 44 w 63"/>
                  <a:gd name="T61" fmla="*/ 2 h 62"/>
                  <a:gd name="T62" fmla="*/ 49 w 63"/>
                  <a:gd name="T63" fmla="*/ 5 h 62"/>
                  <a:gd name="T64" fmla="*/ 54 w 63"/>
                  <a:gd name="T65" fmla="*/ 9 h 62"/>
                  <a:gd name="T66" fmla="*/ 58 w 63"/>
                  <a:gd name="T67" fmla="*/ 13 h 62"/>
                  <a:gd name="T68" fmla="*/ 60 w 63"/>
                  <a:gd name="T69" fmla="*/ 19 h 62"/>
                  <a:gd name="T70" fmla="*/ 62 w 63"/>
                  <a:gd name="T71" fmla="*/ 24 h 62"/>
                  <a:gd name="T72" fmla="*/ 63 w 63"/>
                  <a:gd name="T73" fmla="*/ 31 h 62"/>
                  <a:gd name="T74" fmla="*/ 63 w 63"/>
                  <a:gd name="T75" fmla="*/ 31 h 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3" h="62">
                    <a:moveTo>
                      <a:pt x="63" y="31"/>
                    </a:moveTo>
                    <a:lnTo>
                      <a:pt x="63" y="31"/>
                    </a:lnTo>
                    <a:lnTo>
                      <a:pt x="62" y="37"/>
                    </a:lnTo>
                    <a:lnTo>
                      <a:pt x="60" y="43"/>
                    </a:lnTo>
                    <a:lnTo>
                      <a:pt x="58" y="48"/>
                    </a:lnTo>
                    <a:lnTo>
                      <a:pt x="54" y="53"/>
                    </a:lnTo>
                    <a:lnTo>
                      <a:pt x="49" y="57"/>
                    </a:lnTo>
                    <a:lnTo>
                      <a:pt x="44" y="59"/>
                    </a:lnTo>
                    <a:lnTo>
                      <a:pt x="38" y="61"/>
                    </a:lnTo>
                    <a:lnTo>
                      <a:pt x="32" y="62"/>
                    </a:lnTo>
                    <a:lnTo>
                      <a:pt x="26" y="61"/>
                    </a:lnTo>
                    <a:lnTo>
                      <a:pt x="19" y="59"/>
                    </a:lnTo>
                    <a:lnTo>
                      <a:pt x="14" y="57"/>
                    </a:lnTo>
                    <a:lnTo>
                      <a:pt x="9" y="53"/>
                    </a:lnTo>
                    <a:lnTo>
                      <a:pt x="6" y="48"/>
                    </a:lnTo>
                    <a:lnTo>
                      <a:pt x="3" y="43"/>
                    </a:lnTo>
                    <a:lnTo>
                      <a:pt x="1" y="37"/>
                    </a:lnTo>
                    <a:lnTo>
                      <a:pt x="0" y="31"/>
                    </a:lnTo>
                    <a:lnTo>
                      <a:pt x="1" y="24"/>
                    </a:lnTo>
                    <a:lnTo>
                      <a:pt x="3" y="19"/>
                    </a:lnTo>
                    <a:lnTo>
                      <a:pt x="6" y="13"/>
                    </a:lnTo>
                    <a:lnTo>
                      <a:pt x="9" y="9"/>
                    </a:lnTo>
                    <a:lnTo>
                      <a:pt x="14" y="5"/>
                    </a:lnTo>
                    <a:lnTo>
                      <a:pt x="19" y="2"/>
                    </a:lnTo>
                    <a:lnTo>
                      <a:pt x="26" y="1"/>
                    </a:lnTo>
                    <a:lnTo>
                      <a:pt x="32" y="0"/>
                    </a:lnTo>
                    <a:lnTo>
                      <a:pt x="38" y="1"/>
                    </a:lnTo>
                    <a:lnTo>
                      <a:pt x="44" y="2"/>
                    </a:lnTo>
                    <a:lnTo>
                      <a:pt x="49" y="5"/>
                    </a:lnTo>
                    <a:lnTo>
                      <a:pt x="54" y="9"/>
                    </a:lnTo>
                    <a:lnTo>
                      <a:pt x="58" y="13"/>
                    </a:lnTo>
                    <a:lnTo>
                      <a:pt x="60" y="19"/>
                    </a:lnTo>
                    <a:lnTo>
                      <a:pt x="62" y="24"/>
                    </a:lnTo>
                    <a:lnTo>
                      <a:pt x="63" y="31"/>
                    </a:lnTo>
                    <a:close/>
                  </a:path>
                </a:pathLst>
              </a:custGeom>
              <a:solidFill>
                <a:srgbClr val="FFFF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68" name="Freeform 103">
                <a:extLst>
                  <a:ext uri="{FF2B5EF4-FFF2-40B4-BE49-F238E27FC236}">
                    <a16:creationId xmlns:a16="http://schemas.microsoft.com/office/drawing/2014/main" id="{4D20B1C5-9AC0-413E-99C2-E46B36B2B03B}"/>
                  </a:ext>
                </a:extLst>
              </p:cNvPr>
              <p:cNvSpPr>
                <a:spLocks/>
              </p:cNvSpPr>
              <p:nvPr/>
            </p:nvSpPr>
            <p:spPr bwMode="auto">
              <a:xfrm>
                <a:off x="3720" y="1290"/>
                <a:ext cx="155" cy="205"/>
              </a:xfrm>
              <a:custGeom>
                <a:avLst/>
                <a:gdLst>
                  <a:gd name="T0" fmla="*/ 80 w 155"/>
                  <a:gd name="T1" fmla="*/ 5 h 205"/>
                  <a:gd name="T2" fmla="*/ 66 w 155"/>
                  <a:gd name="T3" fmla="*/ 9 h 205"/>
                  <a:gd name="T4" fmla="*/ 54 w 155"/>
                  <a:gd name="T5" fmla="*/ 10 h 205"/>
                  <a:gd name="T6" fmla="*/ 42 w 155"/>
                  <a:gd name="T7" fmla="*/ 9 h 205"/>
                  <a:gd name="T8" fmla="*/ 39 w 155"/>
                  <a:gd name="T9" fmla="*/ 8 h 205"/>
                  <a:gd name="T10" fmla="*/ 29 w 155"/>
                  <a:gd name="T11" fmla="*/ 10 h 205"/>
                  <a:gd name="T12" fmla="*/ 16 w 155"/>
                  <a:gd name="T13" fmla="*/ 21 h 205"/>
                  <a:gd name="T14" fmla="*/ 5 w 155"/>
                  <a:gd name="T15" fmla="*/ 38 h 205"/>
                  <a:gd name="T16" fmla="*/ 0 w 155"/>
                  <a:gd name="T17" fmla="*/ 61 h 205"/>
                  <a:gd name="T18" fmla="*/ 1 w 155"/>
                  <a:gd name="T19" fmla="*/ 69 h 205"/>
                  <a:gd name="T20" fmla="*/ 4 w 155"/>
                  <a:gd name="T21" fmla="*/ 82 h 205"/>
                  <a:gd name="T22" fmla="*/ 13 w 155"/>
                  <a:gd name="T23" fmla="*/ 101 h 205"/>
                  <a:gd name="T24" fmla="*/ 33 w 155"/>
                  <a:gd name="T25" fmla="*/ 125 h 205"/>
                  <a:gd name="T26" fmla="*/ 55 w 155"/>
                  <a:gd name="T27" fmla="*/ 144 h 205"/>
                  <a:gd name="T28" fmla="*/ 65 w 155"/>
                  <a:gd name="T29" fmla="*/ 151 h 205"/>
                  <a:gd name="T30" fmla="*/ 104 w 155"/>
                  <a:gd name="T31" fmla="*/ 178 h 205"/>
                  <a:gd name="T32" fmla="*/ 125 w 155"/>
                  <a:gd name="T33" fmla="*/ 198 h 205"/>
                  <a:gd name="T34" fmla="*/ 129 w 155"/>
                  <a:gd name="T35" fmla="*/ 203 h 205"/>
                  <a:gd name="T36" fmla="*/ 133 w 155"/>
                  <a:gd name="T37" fmla="*/ 205 h 205"/>
                  <a:gd name="T38" fmla="*/ 137 w 155"/>
                  <a:gd name="T39" fmla="*/ 204 h 205"/>
                  <a:gd name="T40" fmla="*/ 143 w 155"/>
                  <a:gd name="T41" fmla="*/ 190 h 205"/>
                  <a:gd name="T42" fmla="*/ 153 w 155"/>
                  <a:gd name="T43" fmla="*/ 146 h 205"/>
                  <a:gd name="T44" fmla="*/ 155 w 155"/>
                  <a:gd name="T45" fmla="*/ 134 h 205"/>
                  <a:gd name="T46" fmla="*/ 154 w 155"/>
                  <a:gd name="T47" fmla="*/ 104 h 205"/>
                  <a:gd name="T48" fmla="*/ 150 w 155"/>
                  <a:gd name="T49" fmla="*/ 73 h 205"/>
                  <a:gd name="T50" fmla="*/ 145 w 155"/>
                  <a:gd name="T51" fmla="*/ 47 h 205"/>
                  <a:gd name="T52" fmla="*/ 142 w 155"/>
                  <a:gd name="T53" fmla="*/ 38 h 205"/>
                  <a:gd name="T54" fmla="*/ 134 w 155"/>
                  <a:gd name="T55" fmla="*/ 24 h 205"/>
                  <a:gd name="T56" fmla="*/ 119 w 155"/>
                  <a:gd name="T57" fmla="*/ 9 h 205"/>
                  <a:gd name="T58" fmla="*/ 106 w 155"/>
                  <a:gd name="T59" fmla="*/ 2 h 205"/>
                  <a:gd name="T60" fmla="*/ 96 w 155"/>
                  <a:gd name="T61" fmla="*/ 0 h 205"/>
                  <a:gd name="T62" fmla="*/ 86 w 155"/>
                  <a:gd name="T63" fmla="*/ 2 h 205"/>
                  <a:gd name="T64" fmla="*/ 80 w 155"/>
                  <a:gd name="T65" fmla="*/ 5 h 2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5" h="205">
                    <a:moveTo>
                      <a:pt x="80" y="5"/>
                    </a:moveTo>
                    <a:lnTo>
                      <a:pt x="80" y="5"/>
                    </a:lnTo>
                    <a:lnTo>
                      <a:pt x="76" y="6"/>
                    </a:lnTo>
                    <a:lnTo>
                      <a:pt x="66" y="9"/>
                    </a:lnTo>
                    <a:lnTo>
                      <a:pt x="60" y="10"/>
                    </a:lnTo>
                    <a:lnTo>
                      <a:pt x="54" y="10"/>
                    </a:lnTo>
                    <a:lnTo>
                      <a:pt x="47" y="10"/>
                    </a:lnTo>
                    <a:lnTo>
                      <a:pt x="42" y="9"/>
                    </a:lnTo>
                    <a:lnTo>
                      <a:pt x="39" y="8"/>
                    </a:lnTo>
                    <a:lnTo>
                      <a:pt x="36" y="8"/>
                    </a:lnTo>
                    <a:lnTo>
                      <a:pt x="29" y="10"/>
                    </a:lnTo>
                    <a:lnTo>
                      <a:pt x="23" y="15"/>
                    </a:lnTo>
                    <a:lnTo>
                      <a:pt x="16" y="21"/>
                    </a:lnTo>
                    <a:lnTo>
                      <a:pt x="10" y="28"/>
                    </a:lnTo>
                    <a:lnTo>
                      <a:pt x="5" y="38"/>
                    </a:lnTo>
                    <a:lnTo>
                      <a:pt x="2" y="49"/>
                    </a:lnTo>
                    <a:lnTo>
                      <a:pt x="0" y="61"/>
                    </a:lnTo>
                    <a:lnTo>
                      <a:pt x="1" y="69"/>
                    </a:lnTo>
                    <a:lnTo>
                      <a:pt x="2" y="76"/>
                    </a:lnTo>
                    <a:lnTo>
                      <a:pt x="4" y="82"/>
                    </a:lnTo>
                    <a:lnTo>
                      <a:pt x="6" y="89"/>
                    </a:lnTo>
                    <a:lnTo>
                      <a:pt x="13" y="101"/>
                    </a:lnTo>
                    <a:lnTo>
                      <a:pt x="23" y="113"/>
                    </a:lnTo>
                    <a:lnTo>
                      <a:pt x="33" y="125"/>
                    </a:lnTo>
                    <a:lnTo>
                      <a:pt x="44" y="136"/>
                    </a:lnTo>
                    <a:lnTo>
                      <a:pt x="55" y="144"/>
                    </a:lnTo>
                    <a:lnTo>
                      <a:pt x="65" y="151"/>
                    </a:lnTo>
                    <a:lnTo>
                      <a:pt x="85" y="164"/>
                    </a:lnTo>
                    <a:lnTo>
                      <a:pt x="104" y="178"/>
                    </a:lnTo>
                    <a:lnTo>
                      <a:pt x="119" y="192"/>
                    </a:lnTo>
                    <a:lnTo>
                      <a:pt x="125" y="198"/>
                    </a:lnTo>
                    <a:lnTo>
                      <a:pt x="129" y="203"/>
                    </a:lnTo>
                    <a:lnTo>
                      <a:pt x="132" y="205"/>
                    </a:lnTo>
                    <a:lnTo>
                      <a:pt x="133" y="205"/>
                    </a:lnTo>
                    <a:lnTo>
                      <a:pt x="135" y="205"/>
                    </a:lnTo>
                    <a:lnTo>
                      <a:pt x="137" y="204"/>
                    </a:lnTo>
                    <a:lnTo>
                      <a:pt x="140" y="198"/>
                    </a:lnTo>
                    <a:lnTo>
                      <a:pt x="143" y="190"/>
                    </a:lnTo>
                    <a:lnTo>
                      <a:pt x="149" y="168"/>
                    </a:lnTo>
                    <a:lnTo>
                      <a:pt x="153" y="146"/>
                    </a:lnTo>
                    <a:lnTo>
                      <a:pt x="155" y="134"/>
                    </a:lnTo>
                    <a:lnTo>
                      <a:pt x="155" y="119"/>
                    </a:lnTo>
                    <a:lnTo>
                      <a:pt x="154" y="104"/>
                    </a:lnTo>
                    <a:lnTo>
                      <a:pt x="152" y="88"/>
                    </a:lnTo>
                    <a:lnTo>
                      <a:pt x="150" y="73"/>
                    </a:lnTo>
                    <a:lnTo>
                      <a:pt x="148" y="58"/>
                    </a:lnTo>
                    <a:lnTo>
                      <a:pt x="145" y="47"/>
                    </a:lnTo>
                    <a:lnTo>
                      <a:pt x="142" y="38"/>
                    </a:lnTo>
                    <a:lnTo>
                      <a:pt x="139" y="31"/>
                    </a:lnTo>
                    <a:lnTo>
                      <a:pt x="134" y="24"/>
                    </a:lnTo>
                    <a:lnTo>
                      <a:pt x="127" y="16"/>
                    </a:lnTo>
                    <a:lnTo>
                      <a:pt x="119" y="9"/>
                    </a:lnTo>
                    <a:lnTo>
                      <a:pt x="111" y="4"/>
                    </a:lnTo>
                    <a:lnTo>
                      <a:pt x="106" y="2"/>
                    </a:lnTo>
                    <a:lnTo>
                      <a:pt x="101" y="1"/>
                    </a:lnTo>
                    <a:lnTo>
                      <a:pt x="96" y="0"/>
                    </a:lnTo>
                    <a:lnTo>
                      <a:pt x="91" y="1"/>
                    </a:lnTo>
                    <a:lnTo>
                      <a:pt x="86" y="2"/>
                    </a:lnTo>
                    <a:lnTo>
                      <a:pt x="8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69" name="Freeform 104">
                <a:extLst>
                  <a:ext uri="{FF2B5EF4-FFF2-40B4-BE49-F238E27FC236}">
                    <a16:creationId xmlns:a16="http://schemas.microsoft.com/office/drawing/2014/main" id="{4CBC9B11-E5B8-4D6C-83F2-F40097588B63}"/>
                  </a:ext>
                </a:extLst>
              </p:cNvPr>
              <p:cNvSpPr>
                <a:spLocks/>
              </p:cNvSpPr>
              <p:nvPr/>
            </p:nvSpPr>
            <p:spPr bwMode="auto">
              <a:xfrm>
                <a:off x="3723" y="1291"/>
                <a:ext cx="151" cy="202"/>
              </a:xfrm>
              <a:custGeom>
                <a:avLst/>
                <a:gdLst>
                  <a:gd name="T0" fmla="*/ 40 w 151"/>
                  <a:gd name="T1" fmla="*/ 10 h 202"/>
                  <a:gd name="T2" fmla="*/ 35 w 151"/>
                  <a:gd name="T3" fmla="*/ 9 h 202"/>
                  <a:gd name="T4" fmla="*/ 22 w 151"/>
                  <a:gd name="T5" fmla="*/ 16 h 202"/>
                  <a:gd name="T6" fmla="*/ 9 w 151"/>
                  <a:gd name="T7" fmla="*/ 29 h 202"/>
                  <a:gd name="T8" fmla="*/ 1 w 151"/>
                  <a:gd name="T9" fmla="*/ 49 h 202"/>
                  <a:gd name="T10" fmla="*/ 0 w 151"/>
                  <a:gd name="T11" fmla="*/ 61 h 202"/>
                  <a:gd name="T12" fmla="*/ 1 w 151"/>
                  <a:gd name="T13" fmla="*/ 75 h 202"/>
                  <a:gd name="T14" fmla="*/ 6 w 151"/>
                  <a:gd name="T15" fmla="*/ 88 h 202"/>
                  <a:gd name="T16" fmla="*/ 22 w 151"/>
                  <a:gd name="T17" fmla="*/ 112 h 202"/>
                  <a:gd name="T18" fmla="*/ 42 w 151"/>
                  <a:gd name="T19" fmla="*/ 134 h 202"/>
                  <a:gd name="T20" fmla="*/ 63 w 151"/>
                  <a:gd name="T21" fmla="*/ 149 h 202"/>
                  <a:gd name="T22" fmla="*/ 83 w 151"/>
                  <a:gd name="T23" fmla="*/ 162 h 202"/>
                  <a:gd name="T24" fmla="*/ 116 w 151"/>
                  <a:gd name="T25" fmla="*/ 189 h 202"/>
                  <a:gd name="T26" fmla="*/ 126 w 151"/>
                  <a:gd name="T27" fmla="*/ 200 h 202"/>
                  <a:gd name="T28" fmla="*/ 128 w 151"/>
                  <a:gd name="T29" fmla="*/ 201 h 202"/>
                  <a:gd name="T30" fmla="*/ 132 w 151"/>
                  <a:gd name="T31" fmla="*/ 202 h 202"/>
                  <a:gd name="T32" fmla="*/ 136 w 151"/>
                  <a:gd name="T33" fmla="*/ 195 h 202"/>
                  <a:gd name="T34" fmla="*/ 145 w 151"/>
                  <a:gd name="T35" fmla="*/ 165 h 202"/>
                  <a:gd name="T36" fmla="*/ 149 w 151"/>
                  <a:gd name="T37" fmla="*/ 143 h 202"/>
                  <a:gd name="T38" fmla="*/ 151 w 151"/>
                  <a:gd name="T39" fmla="*/ 117 h 202"/>
                  <a:gd name="T40" fmla="*/ 149 w 151"/>
                  <a:gd name="T41" fmla="*/ 87 h 202"/>
                  <a:gd name="T42" fmla="*/ 141 w 151"/>
                  <a:gd name="T43" fmla="*/ 47 h 202"/>
                  <a:gd name="T44" fmla="*/ 138 w 151"/>
                  <a:gd name="T45" fmla="*/ 38 h 202"/>
                  <a:gd name="T46" fmla="*/ 130 w 151"/>
                  <a:gd name="T47" fmla="*/ 24 h 202"/>
                  <a:gd name="T48" fmla="*/ 116 w 151"/>
                  <a:gd name="T49" fmla="*/ 9 h 202"/>
                  <a:gd name="T50" fmla="*/ 103 w 151"/>
                  <a:gd name="T51" fmla="*/ 2 h 202"/>
                  <a:gd name="T52" fmla="*/ 94 w 151"/>
                  <a:gd name="T53" fmla="*/ 0 h 202"/>
                  <a:gd name="T54" fmla="*/ 83 w 151"/>
                  <a:gd name="T55" fmla="*/ 2 h 202"/>
                  <a:gd name="T56" fmla="*/ 78 w 151"/>
                  <a:gd name="T57" fmla="*/ 4 h 202"/>
                  <a:gd name="T58" fmla="*/ 64 w 151"/>
                  <a:gd name="T59" fmla="*/ 9 h 202"/>
                  <a:gd name="T60" fmla="*/ 52 w 151"/>
                  <a:gd name="T61" fmla="*/ 12 h 202"/>
                  <a:gd name="T62" fmla="*/ 40 w 151"/>
                  <a:gd name="T63" fmla="*/ 10 h 2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1" h="202">
                    <a:moveTo>
                      <a:pt x="40" y="10"/>
                    </a:moveTo>
                    <a:lnTo>
                      <a:pt x="40" y="10"/>
                    </a:lnTo>
                    <a:lnTo>
                      <a:pt x="37" y="9"/>
                    </a:lnTo>
                    <a:lnTo>
                      <a:pt x="35" y="9"/>
                    </a:lnTo>
                    <a:lnTo>
                      <a:pt x="28" y="12"/>
                    </a:lnTo>
                    <a:lnTo>
                      <a:pt x="22" y="16"/>
                    </a:lnTo>
                    <a:lnTo>
                      <a:pt x="16" y="21"/>
                    </a:lnTo>
                    <a:lnTo>
                      <a:pt x="9" y="29"/>
                    </a:lnTo>
                    <a:lnTo>
                      <a:pt x="5" y="38"/>
                    </a:lnTo>
                    <a:lnTo>
                      <a:pt x="1" y="49"/>
                    </a:lnTo>
                    <a:lnTo>
                      <a:pt x="0" y="61"/>
                    </a:lnTo>
                    <a:lnTo>
                      <a:pt x="0" y="69"/>
                    </a:lnTo>
                    <a:lnTo>
                      <a:pt x="1" y="75"/>
                    </a:lnTo>
                    <a:lnTo>
                      <a:pt x="3" y="81"/>
                    </a:lnTo>
                    <a:lnTo>
                      <a:pt x="6" y="88"/>
                    </a:lnTo>
                    <a:lnTo>
                      <a:pt x="12" y="100"/>
                    </a:lnTo>
                    <a:lnTo>
                      <a:pt x="22" y="112"/>
                    </a:lnTo>
                    <a:lnTo>
                      <a:pt x="32" y="124"/>
                    </a:lnTo>
                    <a:lnTo>
                      <a:pt x="42" y="134"/>
                    </a:lnTo>
                    <a:lnTo>
                      <a:pt x="53" y="142"/>
                    </a:lnTo>
                    <a:lnTo>
                      <a:pt x="63" y="149"/>
                    </a:lnTo>
                    <a:lnTo>
                      <a:pt x="83" y="162"/>
                    </a:lnTo>
                    <a:lnTo>
                      <a:pt x="101" y="175"/>
                    </a:lnTo>
                    <a:lnTo>
                      <a:pt x="116" y="189"/>
                    </a:lnTo>
                    <a:lnTo>
                      <a:pt x="122" y="194"/>
                    </a:lnTo>
                    <a:lnTo>
                      <a:pt x="126" y="200"/>
                    </a:lnTo>
                    <a:lnTo>
                      <a:pt x="128" y="201"/>
                    </a:lnTo>
                    <a:lnTo>
                      <a:pt x="130" y="202"/>
                    </a:lnTo>
                    <a:lnTo>
                      <a:pt x="132" y="202"/>
                    </a:lnTo>
                    <a:lnTo>
                      <a:pt x="133" y="200"/>
                    </a:lnTo>
                    <a:lnTo>
                      <a:pt x="136" y="195"/>
                    </a:lnTo>
                    <a:lnTo>
                      <a:pt x="139" y="187"/>
                    </a:lnTo>
                    <a:lnTo>
                      <a:pt x="145" y="165"/>
                    </a:lnTo>
                    <a:lnTo>
                      <a:pt x="149" y="143"/>
                    </a:lnTo>
                    <a:lnTo>
                      <a:pt x="151" y="132"/>
                    </a:lnTo>
                    <a:lnTo>
                      <a:pt x="151" y="117"/>
                    </a:lnTo>
                    <a:lnTo>
                      <a:pt x="150" y="102"/>
                    </a:lnTo>
                    <a:lnTo>
                      <a:pt x="149" y="87"/>
                    </a:lnTo>
                    <a:lnTo>
                      <a:pt x="144" y="58"/>
                    </a:lnTo>
                    <a:lnTo>
                      <a:pt x="141" y="47"/>
                    </a:lnTo>
                    <a:lnTo>
                      <a:pt x="138" y="38"/>
                    </a:lnTo>
                    <a:lnTo>
                      <a:pt x="135" y="31"/>
                    </a:lnTo>
                    <a:lnTo>
                      <a:pt x="130" y="24"/>
                    </a:lnTo>
                    <a:lnTo>
                      <a:pt x="123" y="16"/>
                    </a:lnTo>
                    <a:lnTo>
                      <a:pt x="116" y="9"/>
                    </a:lnTo>
                    <a:lnTo>
                      <a:pt x="108" y="4"/>
                    </a:lnTo>
                    <a:lnTo>
                      <a:pt x="103" y="2"/>
                    </a:lnTo>
                    <a:lnTo>
                      <a:pt x="99" y="1"/>
                    </a:lnTo>
                    <a:lnTo>
                      <a:pt x="94" y="0"/>
                    </a:lnTo>
                    <a:lnTo>
                      <a:pt x="89" y="1"/>
                    </a:lnTo>
                    <a:lnTo>
                      <a:pt x="83" y="2"/>
                    </a:lnTo>
                    <a:lnTo>
                      <a:pt x="78" y="4"/>
                    </a:lnTo>
                    <a:lnTo>
                      <a:pt x="74" y="6"/>
                    </a:lnTo>
                    <a:lnTo>
                      <a:pt x="64" y="9"/>
                    </a:lnTo>
                    <a:lnTo>
                      <a:pt x="58" y="10"/>
                    </a:lnTo>
                    <a:lnTo>
                      <a:pt x="52" y="12"/>
                    </a:lnTo>
                    <a:lnTo>
                      <a:pt x="46" y="12"/>
                    </a:lnTo>
                    <a:lnTo>
                      <a:pt x="40" y="10"/>
                    </a:lnTo>
                    <a:close/>
                  </a:path>
                </a:pathLst>
              </a:custGeom>
              <a:solidFill>
                <a:srgbClr val="FCFC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70" name="Freeform 105">
                <a:extLst>
                  <a:ext uri="{FF2B5EF4-FFF2-40B4-BE49-F238E27FC236}">
                    <a16:creationId xmlns:a16="http://schemas.microsoft.com/office/drawing/2014/main" id="{323850AD-06CB-4836-B3DE-9D234FA37B76}"/>
                  </a:ext>
                </a:extLst>
              </p:cNvPr>
              <p:cNvSpPr>
                <a:spLocks/>
              </p:cNvSpPr>
              <p:nvPr/>
            </p:nvSpPr>
            <p:spPr bwMode="auto">
              <a:xfrm>
                <a:off x="3726" y="1292"/>
                <a:ext cx="147" cy="198"/>
              </a:xfrm>
              <a:custGeom>
                <a:avLst/>
                <a:gdLst>
                  <a:gd name="T0" fmla="*/ 39 w 147"/>
                  <a:gd name="T1" fmla="*/ 12 h 198"/>
                  <a:gd name="T2" fmla="*/ 27 w 147"/>
                  <a:gd name="T3" fmla="*/ 13 h 198"/>
                  <a:gd name="T4" fmla="*/ 15 w 147"/>
                  <a:gd name="T5" fmla="*/ 22 h 198"/>
                  <a:gd name="T6" fmla="*/ 4 w 147"/>
                  <a:gd name="T7" fmla="*/ 38 h 198"/>
                  <a:gd name="T8" fmla="*/ 0 w 147"/>
                  <a:gd name="T9" fmla="*/ 61 h 198"/>
                  <a:gd name="T10" fmla="*/ 0 w 147"/>
                  <a:gd name="T11" fmla="*/ 68 h 198"/>
                  <a:gd name="T12" fmla="*/ 3 w 147"/>
                  <a:gd name="T13" fmla="*/ 81 h 198"/>
                  <a:gd name="T14" fmla="*/ 13 w 147"/>
                  <a:gd name="T15" fmla="*/ 99 h 198"/>
                  <a:gd name="T16" fmla="*/ 31 w 147"/>
                  <a:gd name="T17" fmla="*/ 122 h 198"/>
                  <a:gd name="T18" fmla="*/ 51 w 147"/>
                  <a:gd name="T19" fmla="*/ 140 h 198"/>
                  <a:gd name="T20" fmla="*/ 61 w 147"/>
                  <a:gd name="T21" fmla="*/ 147 h 198"/>
                  <a:gd name="T22" fmla="*/ 98 w 147"/>
                  <a:gd name="T23" fmla="*/ 172 h 198"/>
                  <a:gd name="T24" fmla="*/ 119 w 147"/>
                  <a:gd name="T25" fmla="*/ 191 h 198"/>
                  <a:gd name="T26" fmla="*/ 123 w 147"/>
                  <a:gd name="T27" fmla="*/ 196 h 198"/>
                  <a:gd name="T28" fmla="*/ 127 w 147"/>
                  <a:gd name="T29" fmla="*/ 198 h 198"/>
                  <a:gd name="T30" fmla="*/ 130 w 147"/>
                  <a:gd name="T31" fmla="*/ 197 h 198"/>
                  <a:gd name="T32" fmla="*/ 136 w 147"/>
                  <a:gd name="T33" fmla="*/ 184 h 198"/>
                  <a:gd name="T34" fmla="*/ 146 w 147"/>
                  <a:gd name="T35" fmla="*/ 141 h 198"/>
                  <a:gd name="T36" fmla="*/ 147 w 147"/>
                  <a:gd name="T37" fmla="*/ 130 h 198"/>
                  <a:gd name="T38" fmla="*/ 146 w 147"/>
                  <a:gd name="T39" fmla="*/ 101 h 198"/>
                  <a:gd name="T40" fmla="*/ 140 w 147"/>
                  <a:gd name="T41" fmla="*/ 58 h 198"/>
                  <a:gd name="T42" fmla="*/ 135 w 147"/>
                  <a:gd name="T43" fmla="*/ 39 h 198"/>
                  <a:gd name="T44" fmla="*/ 132 w 147"/>
                  <a:gd name="T45" fmla="*/ 32 h 198"/>
                  <a:gd name="T46" fmla="*/ 120 w 147"/>
                  <a:gd name="T47" fmla="*/ 17 h 198"/>
                  <a:gd name="T48" fmla="*/ 105 w 147"/>
                  <a:gd name="T49" fmla="*/ 4 h 198"/>
                  <a:gd name="T50" fmla="*/ 96 w 147"/>
                  <a:gd name="T51" fmla="*/ 1 h 198"/>
                  <a:gd name="T52" fmla="*/ 86 w 147"/>
                  <a:gd name="T53" fmla="*/ 0 h 198"/>
                  <a:gd name="T54" fmla="*/ 76 w 147"/>
                  <a:gd name="T55" fmla="*/ 4 h 198"/>
                  <a:gd name="T56" fmla="*/ 72 w 147"/>
                  <a:gd name="T57" fmla="*/ 5 h 198"/>
                  <a:gd name="T58" fmla="*/ 56 w 147"/>
                  <a:gd name="T59" fmla="*/ 12 h 198"/>
                  <a:gd name="T60" fmla="*/ 44 w 147"/>
                  <a:gd name="T61" fmla="*/ 13 h 198"/>
                  <a:gd name="T62" fmla="*/ 39 w 147"/>
                  <a:gd name="T63" fmla="*/ 12 h 1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7" h="198">
                    <a:moveTo>
                      <a:pt x="39" y="12"/>
                    </a:moveTo>
                    <a:lnTo>
                      <a:pt x="39" y="12"/>
                    </a:lnTo>
                    <a:lnTo>
                      <a:pt x="33" y="11"/>
                    </a:lnTo>
                    <a:lnTo>
                      <a:pt x="27" y="13"/>
                    </a:lnTo>
                    <a:lnTo>
                      <a:pt x="21" y="16"/>
                    </a:lnTo>
                    <a:lnTo>
                      <a:pt x="15" y="22"/>
                    </a:lnTo>
                    <a:lnTo>
                      <a:pt x="9" y="29"/>
                    </a:lnTo>
                    <a:lnTo>
                      <a:pt x="4" y="38"/>
                    </a:lnTo>
                    <a:lnTo>
                      <a:pt x="1" y="49"/>
                    </a:lnTo>
                    <a:lnTo>
                      <a:pt x="0" y="61"/>
                    </a:lnTo>
                    <a:lnTo>
                      <a:pt x="0" y="68"/>
                    </a:lnTo>
                    <a:lnTo>
                      <a:pt x="1" y="74"/>
                    </a:lnTo>
                    <a:lnTo>
                      <a:pt x="3" y="81"/>
                    </a:lnTo>
                    <a:lnTo>
                      <a:pt x="5" y="87"/>
                    </a:lnTo>
                    <a:lnTo>
                      <a:pt x="13" y="99"/>
                    </a:lnTo>
                    <a:lnTo>
                      <a:pt x="21" y="110"/>
                    </a:lnTo>
                    <a:lnTo>
                      <a:pt x="31" y="122"/>
                    </a:lnTo>
                    <a:lnTo>
                      <a:pt x="41" y="132"/>
                    </a:lnTo>
                    <a:lnTo>
                      <a:pt x="51" y="140"/>
                    </a:lnTo>
                    <a:lnTo>
                      <a:pt x="61" y="147"/>
                    </a:lnTo>
                    <a:lnTo>
                      <a:pt x="81" y="159"/>
                    </a:lnTo>
                    <a:lnTo>
                      <a:pt x="98" y="172"/>
                    </a:lnTo>
                    <a:lnTo>
                      <a:pt x="113" y="185"/>
                    </a:lnTo>
                    <a:lnTo>
                      <a:pt x="119" y="191"/>
                    </a:lnTo>
                    <a:lnTo>
                      <a:pt x="123" y="196"/>
                    </a:lnTo>
                    <a:lnTo>
                      <a:pt x="125" y="198"/>
                    </a:lnTo>
                    <a:lnTo>
                      <a:pt x="127" y="198"/>
                    </a:lnTo>
                    <a:lnTo>
                      <a:pt x="128" y="198"/>
                    </a:lnTo>
                    <a:lnTo>
                      <a:pt x="130" y="197"/>
                    </a:lnTo>
                    <a:lnTo>
                      <a:pt x="133" y="191"/>
                    </a:lnTo>
                    <a:lnTo>
                      <a:pt x="136" y="184"/>
                    </a:lnTo>
                    <a:lnTo>
                      <a:pt x="141" y="163"/>
                    </a:lnTo>
                    <a:lnTo>
                      <a:pt x="146" y="141"/>
                    </a:lnTo>
                    <a:lnTo>
                      <a:pt x="147" y="130"/>
                    </a:lnTo>
                    <a:lnTo>
                      <a:pt x="147" y="116"/>
                    </a:lnTo>
                    <a:lnTo>
                      <a:pt x="146" y="101"/>
                    </a:lnTo>
                    <a:lnTo>
                      <a:pt x="145" y="86"/>
                    </a:lnTo>
                    <a:lnTo>
                      <a:pt x="140" y="58"/>
                    </a:lnTo>
                    <a:lnTo>
                      <a:pt x="137" y="47"/>
                    </a:lnTo>
                    <a:lnTo>
                      <a:pt x="135" y="39"/>
                    </a:lnTo>
                    <a:lnTo>
                      <a:pt x="132" y="32"/>
                    </a:lnTo>
                    <a:lnTo>
                      <a:pt x="127" y="24"/>
                    </a:lnTo>
                    <a:lnTo>
                      <a:pt x="120" y="17"/>
                    </a:lnTo>
                    <a:lnTo>
                      <a:pt x="113" y="9"/>
                    </a:lnTo>
                    <a:lnTo>
                      <a:pt x="105" y="4"/>
                    </a:lnTo>
                    <a:lnTo>
                      <a:pt x="100" y="2"/>
                    </a:lnTo>
                    <a:lnTo>
                      <a:pt x="96" y="1"/>
                    </a:lnTo>
                    <a:lnTo>
                      <a:pt x="91" y="0"/>
                    </a:lnTo>
                    <a:lnTo>
                      <a:pt x="86" y="0"/>
                    </a:lnTo>
                    <a:lnTo>
                      <a:pt x="81" y="1"/>
                    </a:lnTo>
                    <a:lnTo>
                      <a:pt x="76" y="4"/>
                    </a:lnTo>
                    <a:lnTo>
                      <a:pt x="72" y="5"/>
                    </a:lnTo>
                    <a:lnTo>
                      <a:pt x="62" y="9"/>
                    </a:lnTo>
                    <a:lnTo>
                      <a:pt x="56" y="12"/>
                    </a:lnTo>
                    <a:lnTo>
                      <a:pt x="50" y="13"/>
                    </a:lnTo>
                    <a:lnTo>
                      <a:pt x="44" y="13"/>
                    </a:lnTo>
                    <a:lnTo>
                      <a:pt x="39" y="12"/>
                    </a:lnTo>
                    <a:close/>
                  </a:path>
                </a:pathLst>
              </a:custGeom>
              <a:solidFill>
                <a:srgbClr val="F9F7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71" name="Freeform 106">
                <a:extLst>
                  <a:ext uri="{FF2B5EF4-FFF2-40B4-BE49-F238E27FC236}">
                    <a16:creationId xmlns:a16="http://schemas.microsoft.com/office/drawing/2014/main" id="{8194152A-814D-4C33-BDD2-B8D1FF0709E4}"/>
                  </a:ext>
                </a:extLst>
              </p:cNvPr>
              <p:cNvSpPr>
                <a:spLocks/>
              </p:cNvSpPr>
              <p:nvPr/>
            </p:nvSpPr>
            <p:spPr bwMode="auto">
              <a:xfrm>
                <a:off x="3728" y="1293"/>
                <a:ext cx="144" cy="195"/>
              </a:xfrm>
              <a:custGeom>
                <a:avLst/>
                <a:gdLst>
                  <a:gd name="T0" fmla="*/ 39 w 144"/>
                  <a:gd name="T1" fmla="*/ 13 h 195"/>
                  <a:gd name="T2" fmla="*/ 27 w 144"/>
                  <a:gd name="T3" fmla="*/ 14 h 195"/>
                  <a:gd name="T4" fmla="*/ 15 w 144"/>
                  <a:gd name="T5" fmla="*/ 23 h 195"/>
                  <a:gd name="T6" fmla="*/ 5 w 144"/>
                  <a:gd name="T7" fmla="*/ 39 h 195"/>
                  <a:gd name="T8" fmla="*/ 0 w 144"/>
                  <a:gd name="T9" fmla="*/ 61 h 195"/>
                  <a:gd name="T10" fmla="*/ 0 w 144"/>
                  <a:gd name="T11" fmla="*/ 68 h 195"/>
                  <a:gd name="T12" fmla="*/ 3 w 144"/>
                  <a:gd name="T13" fmla="*/ 80 h 195"/>
                  <a:gd name="T14" fmla="*/ 13 w 144"/>
                  <a:gd name="T15" fmla="*/ 98 h 195"/>
                  <a:gd name="T16" fmla="*/ 31 w 144"/>
                  <a:gd name="T17" fmla="*/ 119 h 195"/>
                  <a:gd name="T18" fmla="*/ 51 w 144"/>
                  <a:gd name="T19" fmla="*/ 138 h 195"/>
                  <a:gd name="T20" fmla="*/ 60 w 144"/>
                  <a:gd name="T21" fmla="*/ 144 h 195"/>
                  <a:gd name="T22" fmla="*/ 97 w 144"/>
                  <a:gd name="T23" fmla="*/ 169 h 195"/>
                  <a:gd name="T24" fmla="*/ 116 w 144"/>
                  <a:gd name="T25" fmla="*/ 188 h 195"/>
                  <a:gd name="T26" fmla="*/ 120 w 144"/>
                  <a:gd name="T27" fmla="*/ 193 h 195"/>
                  <a:gd name="T28" fmla="*/ 124 w 144"/>
                  <a:gd name="T29" fmla="*/ 195 h 195"/>
                  <a:gd name="T30" fmla="*/ 127 w 144"/>
                  <a:gd name="T31" fmla="*/ 193 h 195"/>
                  <a:gd name="T32" fmla="*/ 133 w 144"/>
                  <a:gd name="T33" fmla="*/ 181 h 195"/>
                  <a:gd name="T34" fmla="*/ 143 w 144"/>
                  <a:gd name="T35" fmla="*/ 139 h 195"/>
                  <a:gd name="T36" fmla="*/ 144 w 144"/>
                  <a:gd name="T37" fmla="*/ 128 h 195"/>
                  <a:gd name="T38" fmla="*/ 143 w 144"/>
                  <a:gd name="T39" fmla="*/ 100 h 195"/>
                  <a:gd name="T40" fmla="*/ 137 w 144"/>
                  <a:gd name="T41" fmla="*/ 58 h 195"/>
                  <a:gd name="T42" fmla="*/ 132 w 144"/>
                  <a:gd name="T43" fmla="*/ 39 h 195"/>
                  <a:gd name="T44" fmla="*/ 129 w 144"/>
                  <a:gd name="T45" fmla="*/ 32 h 195"/>
                  <a:gd name="T46" fmla="*/ 118 w 144"/>
                  <a:gd name="T47" fmla="*/ 17 h 195"/>
                  <a:gd name="T48" fmla="*/ 103 w 144"/>
                  <a:gd name="T49" fmla="*/ 4 h 195"/>
                  <a:gd name="T50" fmla="*/ 94 w 144"/>
                  <a:gd name="T51" fmla="*/ 0 h 195"/>
                  <a:gd name="T52" fmla="*/ 85 w 144"/>
                  <a:gd name="T53" fmla="*/ 0 h 195"/>
                  <a:gd name="T54" fmla="*/ 75 w 144"/>
                  <a:gd name="T55" fmla="*/ 3 h 195"/>
                  <a:gd name="T56" fmla="*/ 71 w 144"/>
                  <a:gd name="T57" fmla="*/ 5 h 195"/>
                  <a:gd name="T58" fmla="*/ 56 w 144"/>
                  <a:gd name="T59" fmla="*/ 12 h 195"/>
                  <a:gd name="T60" fmla="*/ 44 w 144"/>
                  <a:gd name="T61" fmla="*/ 14 h 195"/>
                  <a:gd name="T62" fmla="*/ 39 w 144"/>
                  <a:gd name="T63" fmla="*/ 1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4" h="195">
                    <a:moveTo>
                      <a:pt x="39" y="13"/>
                    </a:moveTo>
                    <a:lnTo>
                      <a:pt x="39" y="13"/>
                    </a:lnTo>
                    <a:lnTo>
                      <a:pt x="33" y="12"/>
                    </a:lnTo>
                    <a:lnTo>
                      <a:pt x="27" y="14"/>
                    </a:lnTo>
                    <a:lnTo>
                      <a:pt x="21" y="17"/>
                    </a:lnTo>
                    <a:lnTo>
                      <a:pt x="15" y="23"/>
                    </a:lnTo>
                    <a:lnTo>
                      <a:pt x="9" y="30"/>
                    </a:lnTo>
                    <a:lnTo>
                      <a:pt x="5" y="39"/>
                    </a:lnTo>
                    <a:lnTo>
                      <a:pt x="2" y="49"/>
                    </a:lnTo>
                    <a:lnTo>
                      <a:pt x="0" y="61"/>
                    </a:lnTo>
                    <a:lnTo>
                      <a:pt x="0" y="68"/>
                    </a:lnTo>
                    <a:lnTo>
                      <a:pt x="1" y="74"/>
                    </a:lnTo>
                    <a:lnTo>
                      <a:pt x="3" y="80"/>
                    </a:lnTo>
                    <a:lnTo>
                      <a:pt x="6" y="86"/>
                    </a:lnTo>
                    <a:lnTo>
                      <a:pt x="13" y="98"/>
                    </a:lnTo>
                    <a:lnTo>
                      <a:pt x="21" y="109"/>
                    </a:lnTo>
                    <a:lnTo>
                      <a:pt x="31" y="119"/>
                    </a:lnTo>
                    <a:lnTo>
                      <a:pt x="41" y="130"/>
                    </a:lnTo>
                    <a:lnTo>
                      <a:pt x="51" y="138"/>
                    </a:lnTo>
                    <a:lnTo>
                      <a:pt x="60" y="144"/>
                    </a:lnTo>
                    <a:lnTo>
                      <a:pt x="79" y="156"/>
                    </a:lnTo>
                    <a:lnTo>
                      <a:pt x="97" y="169"/>
                    </a:lnTo>
                    <a:lnTo>
                      <a:pt x="111" y="182"/>
                    </a:lnTo>
                    <a:lnTo>
                      <a:pt x="116" y="188"/>
                    </a:lnTo>
                    <a:lnTo>
                      <a:pt x="120" y="193"/>
                    </a:lnTo>
                    <a:lnTo>
                      <a:pt x="123" y="194"/>
                    </a:lnTo>
                    <a:lnTo>
                      <a:pt x="124" y="195"/>
                    </a:lnTo>
                    <a:lnTo>
                      <a:pt x="126" y="195"/>
                    </a:lnTo>
                    <a:lnTo>
                      <a:pt x="127" y="193"/>
                    </a:lnTo>
                    <a:lnTo>
                      <a:pt x="130" y="188"/>
                    </a:lnTo>
                    <a:lnTo>
                      <a:pt x="133" y="181"/>
                    </a:lnTo>
                    <a:lnTo>
                      <a:pt x="138" y="160"/>
                    </a:lnTo>
                    <a:lnTo>
                      <a:pt x="143" y="139"/>
                    </a:lnTo>
                    <a:lnTo>
                      <a:pt x="144" y="128"/>
                    </a:lnTo>
                    <a:lnTo>
                      <a:pt x="144" y="114"/>
                    </a:lnTo>
                    <a:lnTo>
                      <a:pt x="143" y="100"/>
                    </a:lnTo>
                    <a:lnTo>
                      <a:pt x="142" y="86"/>
                    </a:lnTo>
                    <a:lnTo>
                      <a:pt x="137" y="58"/>
                    </a:lnTo>
                    <a:lnTo>
                      <a:pt x="135" y="47"/>
                    </a:lnTo>
                    <a:lnTo>
                      <a:pt x="132" y="39"/>
                    </a:lnTo>
                    <a:lnTo>
                      <a:pt x="129" y="32"/>
                    </a:lnTo>
                    <a:lnTo>
                      <a:pt x="125" y="25"/>
                    </a:lnTo>
                    <a:lnTo>
                      <a:pt x="118" y="17"/>
                    </a:lnTo>
                    <a:lnTo>
                      <a:pt x="111" y="10"/>
                    </a:lnTo>
                    <a:lnTo>
                      <a:pt x="103" y="4"/>
                    </a:lnTo>
                    <a:lnTo>
                      <a:pt x="99" y="2"/>
                    </a:lnTo>
                    <a:lnTo>
                      <a:pt x="94" y="0"/>
                    </a:lnTo>
                    <a:lnTo>
                      <a:pt x="90" y="0"/>
                    </a:lnTo>
                    <a:lnTo>
                      <a:pt x="85" y="0"/>
                    </a:lnTo>
                    <a:lnTo>
                      <a:pt x="80" y="1"/>
                    </a:lnTo>
                    <a:lnTo>
                      <a:pt x="75" y="3"/>
                    </a:lnTo>
                    <a:lnTo>
                      <a:pt x="71" y="5"/>
                    </a:lnTo>
                    <a:lnTo>
                      <a:pt x="61" y="10"/>
                    </a:lnTo>
                    <a:lnTo>
                      <a:pt x="56" y="12"/>
                    </a:lnTo>
                    <a:lnTo>
                      <a:pt x="50" y="13"/>
                    </a:lnTo>
                    <a:lnTo>
                      <a:pt x="44" y="14"/>
                    </a:lnTo>
                    <a:lnTo>
                      <a:pt x="39" y="13"/>
                    </a:lnTo>
                    <a:close/>
                  </a:path>
                </a:pathLst>
              </a:custGeom>
              <a:solidFill>
                <a:srgbClr val="F7F4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72" name="Freeform 107">
                <a:extLst>
                  <a:ext uri="{FF2B5EF4-FFF2-40B4-BE49-F238E27FC236}">
                    <a16:creationId xmlns:a16="http://schemas.microsoft.com/office/drawing/2014/main" id="{8864D729-8248-45C2-815B-FBE780651A0D}"/>
                  </a:ext>
                </a:extLst>
              </p:cNvPr>
              <p:cNvSpPr>
                <a:spLocks/>
              </p:cNvSpPr>
              <p:nvPr/>
            </p:nvSpPr>
            <p:spPr bwMode="auto">
              <a:xfrm>
                <a:off x="3731" y="1293"/>
                <a:ext cx="140" cy="192"/>
              </a:xfrm>
              <a:custGeom>
                <a:avLst/>
                <a:gdLst>
                  <a:gd name="T0" fmla="*/ 37 w 140"/>
                  <a:gd name="T1" fmla="*/ 15 h 192"/>
                  <a:gd name="T2" fmla="*/ 26 w 140"/>
                  <a:gd name="T3" fmla="*/ 16 h 192"/>
                  <a:gd name="T4" fmla="*/ 15 w 140"/>
                  <a:gd name="T5" fmla="*/ 24 h 192"/>
                  <a:gd name="T6" fmla="*/ 4 w 140"/>
                  <a:gd name="T7" fmla="*/ 40 h 192"/>
                  <a:gd name="T8" fmla="*/ 0 w 140"/>
                  <a:gd name="T9" fmla="*/ 61 h 192"/>
                  <a:gd name="T10" fmla="*/ 0 w 140"/>
                  <a:gd name="T11" fmla="*/ 68 h 192"/>
                  <a:gd name="T12" fmla="*/ 3 w 140"/>
                  <a:gd name="T13" fmla="*/ 80 h 192"/>
                  <a:gd name="T14" fmla="*/ 12 w 140"/>
                  <a:gd name="T15" fmla="*/ 98 h 192"/>
                  <a:gd name="T16" fmla="*/ 30 w 140"/>
                  <a:gd name="T17" fmla="*/ 119 h 192"/>
                  <a:gd name="T18" fmla="*/ 49 w 140"/>
                  <a:gd name="T19" fmla="*/ 137 h 192"/>
                  <a:gd name="T20" fmla="*/ 58 w 140"/>
                  <a:gd name="T21" fmla="*/ 143 h 192"/>
                  <a:gd name="T22" fmla="*/ 94 w 140"/>
                  <a:gd name="T23" fmla="*/ 167 h 192"/>
                  <a:gd name="T24" fmla="*/ 113 w 140"/>
                  <a:gd name="T25" fmla="*/ 185 h 192"/>
                  <a:gd name="T26" fmla="*/ 117 w 140"/>
                  <a:gd name="T27" fmla="*/ 190 h 192"/>
                  <a:gd name="T28" fmla="*/ 121 w 140"/>
                  <a:gd name="T29" fmla="*/ 192 h 192"/>
                  <a:gd name="T30" fmla="*/ 124 w 140"/>
                  <a:gd name="T31" fmla="*/ 191 h 192"/>
                  <a:gd name="T32" fmla="*/ 129 w 140"/>
                  <a:gd name="T33" fmla="*/ 178 h 192"/>
                  <a:gd name="T34" fmla="*/ 139 w 140"/>
                  <a:gd name="T35" fmla="*/ 138 h 192"/>
                  <a:gd name="T36" fmla="*/ 140 w 140"/>
                  <a:gd name="T37" fmla="*/ 127 h 192"/>
                  <a:gd name="T38" fmla="*/ 140 w 140"/>
                  <a:gd name="T39" fmla="*/ 100 h 192"/>
                  <a:gd name="T40" fmla="*/ 134 w 140"/>
                  <a:gd name="T41" fmla="*/ 58 h 192"/>
                  <a:gd name="T42" fmla="*/ 129 w 140"/>
                  <a:gd name="T43" fmla="*/ 40 h 192"/>
                  <a:gd name="T44" fmla="*/ 126 w 140"/>
                  <a:gd name="T45" fmla="*/ 34 h 192"/>
                  <a:gd name="T46" fmla="*/ 115 w 140"/>
                  <a:gd name="T47" fmla="*/ 18 h 192"/>
                  <a:gd name="T48" fmla="*/ 100 w 140"/>
                  <a:gd name="T49" fmla="*/ 5 h 192"/>
                  <a:gd name="T50" fmla="*/ 92 w 140"/>
                  <a:gd name="T51" fmla="*/ 1 h 192"/>
                  <a:gd name="T52" fmla="*/ 82 w 140"/>
                  <a:gd name="T53" fmla="*/ 1 h 192"/>
                  <a:gd name="T54" fmla="*/ 73 w 140"/>
                  <a:gd name="T55" fmla="*/ 4 h 192"/>
                  <a:gd name="T56" fmla="*/ 69 w 140"/>
                  <a:gd name="T57" fmla="*/ 6 h 192"/>
                  <a:gd name="T58" fmla="*/ 54 w 140"/>
                  <a:gd name="T59" fmla="*/ 13 h 192"/>
                  <a:gd name="T60" fmla="*/ 43 w 140"/>
                  <a:gd name="T61" fmla="*/ 16 h 192"/>
                  <a:gd name="T62" fmla="*/ 37 w 140"/>
                  <a:gd name="T63" fmla="*/ 15 h 1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0" h="192">
                    <a:moveTo>
                      <a:pt x="37" y="15"/>
                    </a:moveTo>
                    <a:lnTo>
                      <a:pt x="37" y="15"/>
                    </a:lnTo>
                    <a:lnTo>
                      <a:pt x="32" y="14"/>
                    </a:lnTo>
                    <a:lnTo>
                      <a:pt x="26" y="16"/>
                    </a:lnTo>
                    <a:lnTo>
                      <a:pt x="20" y="19"/>
                    </a:lnTo>
                    <a:lnTo>
                      <a:pt x="15" y="24"/>
                    </a:lnTo>
                    <a:lnTo>
                      <a:pt x="9" y="31"/>
                    </a:lnTo>
                    <a:lnTo>
                      <a:pt x="4" y="40"/>
                    </a:lnTo>
                    <a:lnTo>
                      <a:pt x="1" y="50"/>
                    </a:lnTo>
                    <a:lnTo>
                      <a:pt x="0" y="61"/>
                    </a:lnTo>
                    <a:lnTo>
                      <a:pt x="0" y="68"/>
                    </a:lnTo>
                    <a:lnTo>
                      <a:pt x="1" y="74"/>
                    </a:lnTo>
                    <a:lnTo>
                      <a:pt x="3" y="80"/>
                    </a:lnTo>
                    <a:lnTo>
                      <a:pt x="5" y="86"/>
                    </a:lnTo>
                    <a:lnTo>
                      <a:pt x="12" y="98"/>
                    </a:lnTo>
                    <a:lnTo>
                      <a:pt x="20" y="109"/>
                    </a:lnTo>
                    <a:lnTo>
                      <a:pt x="30" y="119"/>
                    </a:lnTo>
                    <a:lnTo>
                      <a:pt x="39" y="129"/>
                    </a:lnTo>
                    <a:lnTo>
                      <a:pt x="49" y="137"/>
                    </a:lnTo>
                    <a:lnTo>
                      <a:pt x="58" y="143"/>
                    </a:lnTo>
                    <a:lnTo>
                      <a:pt x="77" y="155"/>
                    </a:lnTo>
                    <a:lnTo>
                      <a:pt x="94" y="167"/>
                    </a:lnTo>
                    <a:lnTo>
                      <a:pt x="108" y="180"/>
                    </a:lnTo>
                    <a:lnTo>
                      <a:pt x="113" y="185"/>
                    </a:lnTo>
                    <a:lnTo>
                      <a:pt x="117" y="190"/>
                    </a:lnTo>
                    <a:lnTo>
                      <a:pt x="118" y="192"/>
                    </a:lnTo>
                    <a:lnTo>
                      <a:pt x="121" y="192"/>
                    </a:lnTo>
                    <a:lnTo>
                      <a:pt x="122" y="192"/>
                    </a:lnTo>
                    <a:lnTo>
                      <a:pt x="124" y="191"/>
                    </a:lnTo>
                    <a:lnTo>
                      <a:pt x="127" y="186"/>
                    </a:lnTo>
                    <a:lnTo>
                      <a:pt x="129" y="178"/>
                    </a:lnTo>
                    <a:lnTo>
                      <a:pt x="135" y="158"/>
                    </a:lnTo>
                    <a:lnTo>
                      <a:pt x="139" y="138"/>
                    </a:lnTo>
                    <a:lnTo>
                      <a:pt x="140" y="127"/>
                    </a:lnTo>
                    <a:lnTo>
                      <a:pt x="140" y="114"/>
                    </a:lnTo>
                    <a:lnTo>
                      <a:pt x="140" y="100"/>
                    </a:lnTo>
                    <a:lnTo>
                      <a:pt x="138" y="86"/>
                    </a:lnTo>
                    <a:lnTo>
                      <a:pt x="134" y="58"/>
                    </a:lnTo>
                    <a:lnTo>
                      <a:pt x="131" y="48"/>
                    </a:lnTo>
                    <a:lnTo>
                      <a:pt x="129" y="40"/>
                    </a:lnTo>
                    <a:lnTo>
                      <a:pt x="126" y="34"/>
                    </a:lnTo>
                    <a:lnTo>
                      <a:pt x="121" y="26"/>
                    </a:lnTo>
                    <a:lnTo>
                      <a:pt x="115" y="18"/>
                    </a:lnTo>
                    <a:lnTo>
                      <a:pt x="108" y="11"/>
                    </a:lnTo>
                    <a:lnTo>
                      <a:pt x="100" y="5"/>
                    </a:lnTo>
                    <a:lnTo>
                      <a:pt x="96" y="3"/>
                    </a:lnTo>
                    <a:lnTo>
                      <a:pt x="92" y="1"/>
                    </a:lnTo>
                    <a:lnTo>
                      <a:pt x="87" y="0"/>
                    </a:lnTo>
                    <a:lnTo>
                      <a:pt x="82" y="1"/>
                    </a:lnTo>
                    <a:lnTo>
                      <a:pt x="78" y="2"/>
                    </a:lnTo>
                    <a:lnTo>
                      <a:pt x="73" y="4"/>
                    </a:lnTo>
                    <a:lnTo>
                      <a:pt x="69" y="6"/>
                    </a:lnTo>
                    <a:lnTo>
                      <a:pt x="59" y="11"/>
                    </a:lnTo>
                    <a:lnTo>
                      <a:pt x="54" y="13"/>
                    </a:lnTo>
                    <a:lnTo>
                      <a:pt x="48" y="15"/>
                    </a:lnTo>
                    <a:lnTo>
                      <a:pt x="43" y="16"/>
                    </a:lnTo>
                    <a:lnTo>
                      <a:pt x="37" y="15"/>
                    </a:lnTo>
                    <a:close/>
                  </a:path>
                </a:pathLst>
              </a:custGeom>
              <a:solidFill>
                <a:srgbClr val="F3F0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73" name="Freeform 108">
                <a:extLst>
                  <a:ext uri="{FF2B5EF4-FFF2-40B4-BE49-F238E27FC236}">
                    <a16:creationId xmlns:a16="http://schemas.microsoft.com/office/drawing/2014/main" id="{9875386E-EBCD-4205-8BB7-2A17EFC5C8CD}"/>
                  </a:ext>
                </a:extLst>
              </p:cNvPr>
              <p:cNvSpPr>
                <a:spLocks/>
              </p:cNvSpPr>
              <p:nvPr/>
            </p:nvSpPr>
            <p:spPr bwMode="auto">
              <a:xfrm>
                <a:off x="3733" y="1294"/>
                <a:ext cx="138" cy="189"/>
              </a:xfrm>
              <a:custGeom>
                <a:avLst/>
                <a:gdLst>
                  <a:gd name="T0" fmla="*/ 37 w 138"/>
                  <a:gd name="T1" fmla="*/ 16 h 189"/>
                  <a:gd name="T2" fmla="*/ 26 w 138"/>
                  <a:gd name="T3" fmla="*/ 16 h 189"/>
                  <a:gd name="T4" fmla="*/ 15 w 138"/>
                  <a:gd name="T5" fmla="*/ 25 h 189"/>
                  <a:gd name="T6" fmla="*/ 6 w 138"/>
                  <a:gd name="T7" fmla="*/ 40 h 189"/>
                  <a:gd name="T8" fmla="*/ 0 w 138"/>
                  <a:gd name="T9" fmla="*/ 61 h 189"/>
                  <a:gd name="T10" fmla="*/ 1 w 138"/>
                  <a:gd name="T11" fmla="*/ 68 h 189"/>
                  <a:gd name="T12" fmla="*/ 3 w 138"/>
                  <a:gd name="T13" fmla="*/ 80 h 189"/>
                  <a:gd name="T14" fmla="*/ 13 w 138"/>
                  <a:gd name="T15" fmla="*/ 96 h 189"/>
                  <a:gd name="T16" fmla="*/ 30 w 138"/>
                  <a:gd name="T17" fmla="*/ 117 h 189"/>
                  <a:gd name="T18" fmla="*/ 49 w 138"/>
                  <a:gd name="T19" fmla="*/ 135 h 189"/>
                  <a:gd name="T20" fmla="*/ 58 w 138"/>
                  <a:gd name="T21" fmla="*/ 141 h 189"/>
                  <a:gd name="T22" fmla="*/ 92 w 138"/>
                  <a:gd name="T23" fmla="*/ 164 h 189"/>
                  <a:gd name="T24" fmla="*/ 111 w 138"/>
                  <a:gd name="T25" fmla="*/ 182 h 189"/>
                  <a:gd name="T26" fmla="*/ 115 w 138"/>
                  <a:gd name="T27" fmla="*/ 187 h 189"/>
                  <a:gd name="T28" fmla="*/ 118 w 138"/>
                  <a:gd name="T29" fmla="*/ 189 h 189"/>
                  <a:gd name="T30" fmla="*/ 121 w 138"/>
                  <a:gd name="T31" fmla="*/ 187 h 189"/>
                  <a:gd name="T32" fmla="*/ 127 w 138"/>
                  <a:gd name="T33" fmla="*/ 174 h 189"/>
                  <a:gd name="T34" fmla="*/ 136 w 138"/>
                  <a:gd name="T35" fmla="*/ 136 h 189"/>
                  <a:gd name="T36" fmla="*/ 137 w 138"/>
                  <a:gd name="T37" fmla="*/ 125 h 189"/>
                  <a:gd name="T38" fmla="*/ 137 w 138"/>
                  <a:gd name="T39" fmla="*/ 99 h 189"/>
                  <a:gd name="T40" fmla="*/ 131 w 138"/>
                  <a:gd name="T41" fmla="*/ 58 h 189"/>
                  <a:gd name="T42" fmla="*/ 126 w 138"/>
                  <a:gd name="T43" fmla="*/ 41 h 189"/>
                  <a:gd name="T44" fmla="*/ 123 w 138"/>
                  <a:gd name="T45" fmla="*/ 34 h 189"/>
                  <a:gd name="T46" fmla="*/ 112 w 138"/>
                  <a:gd name="T47" fmla="*/ 19 h 189"/>
                  <a:gd name="T48" fmla="*/ 98 w 138"/>
                  <a:gd name="T49" fmla="*/ 5 h 189"/>
                  <a:gd name="T50" fmla="*/ 90 w 138"/>
                  <a:gd name="T51" fmla="*/ 1 h 189"/>
                  <a:gd name="T52" fmla="*/ 81 w 138"/>
                  <a:gd name="T53" fmla="*/ 0 h 189"/>
                  <a:gd name="T54" fmla="*/ 72 w 138"/>
                  <a:gd name="T55" fmla="*/ 3 h 189"/>
                  <a:gd name="T56" fmla="*/ 68 w 138"/>
                  <a:gd name="T57" fmla="*/ 6 h 189"/>
                  <a:gd name="T58" fmla="*/ 53 w 138"/>
                  <a:gd name="T59" fmla="*/ 14 h 189"/>
                  <a:gd name="T60" fmla="*/ 42 w 138"/>
                  <a:gd name="T61" fmla="*/ 16 h 189"/>
                  <a:gd name="T62" fmla="*/ 37 w 138"/>
                  <a:gd name="T63" fmla="*/ 16 h 18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8" h="189">
                    <a:moveTo>
                      <a:pt x="37" y="16"/>
                    </a:moveTo>
                    <a:lnTo>
                      <a:pt x="37" y="16"/>
                    </a:lnTo>
                    <a:lnTo>
                      <a:pt x="32" y="15"/>
                    </a:lnTo>
                    <a:lnTo>
                      <a:pt x="26" y="16"/>
                    </a:lnTo>
                    <a:lnTo>
                      <a:pt x="20" y="20"/>
                    </a:lnTo>
                    <a:lnTo>
                      <a:pt x="15" y="25"/>
                    </a:lnTo>
                    <a:lnTo>
                      <a:pt x="10" y="32"/>
                    </a:lnTo>
                    <a:lnTo>
                      <a:pt x="6" y="40"/>
                    </a:lnTo>
                    <a:lnTo>
                      <a:pt x="2" y="50"/>
                    </a:lnTo>
                    <a:lnTo>
                      <a:pt x="0" y="61"/>
                    </a:lnTo>
                    <a:lnTo>
                      <a:pt x="1" y="68"/>
                    </a:lnTo>
                    <a:lnTo>
                      <a:pt x="2" y="74"/>
                    </a:lnTo>
                    <a:lnTo>
                      <a:pt x="3" y="80"/>
                    </a:lnTo>
                    <a:lnTo>
                      <a:pt x="7" y="85"/>
                    </a:lnTo>
                    <a:lnTo>
                      <a:pt x="13" y="96"/>
                    </a:lnTo>
                    <a:lnTo>
                      <a:pt x="21" y="107"/>
                    </a:lnTo>
                    <a:lnTo>
                      <a:pt x="30" y="117"/>
                    </a:lnTo>
                    <a:lnTo>
                      <a:pt x="39" y="127"/>
                    </a:lnTo>
                    <a:lnTo>
                      <a:pt x="49" y="135"/>
                    </a:lnTo>
                    <a:lnTo>
                      <a:pt x="58" y="141"/>
                    </a:lnTo>
                    <a:lnTo>
                      <a:pt x="76" y="152"/>
                    </a:lnTo>
                    <a:lnTo>
                      <a:pt x="92" y="164"/>
                    </a:lnTo>
                    <a:lnTo>
                      <a:pt x="106" y="177"/>
                    </a:lnTo>
                    <a:lnTo>
                      <a:pt x="111" y="182"/>
                    </a:lnTo>
                    <a:lnTo>
                      <a:pt x="115" y="187"/>
                    </a:lnTo>
                    <a:lnTo>
                      <a:pt x="116" y="188"/>
                    </a:lnTo>
                    <a:lnTo>
                      <a:pt x="118" y="189"/>
                    </a:lnTo>
                    <a:lnTo>
                      <a:pt x="120" y="189"/>
                    </a:lnTo>
                    <a:lnTo>
                      <a:pt x="121" y="187"/>
                    </a:lnTo>
                    <a:lnTo>
                      <a:pt x="124" y="182"/>
                    </a:lnTo>
                    <a:lnTo>
                      <a:pt x="127" y="174"/>
                    </a:lnTo>
                    <a:lnTo>
                      <a:pt x="132" y="155"/>
                    </a:lnTo>
                    <a:lnTo>
                      <a:pt x="136" y="136"/>
                    </a:lnTo>
                    <a:lnTo>
                      <a:pt x="137" y="125"/>
                    </a:lnTo>
                    <a:lnTo>
                      <a:pt x="138" y="112"/>
                    </a:lnTo>
                    <a:lnTo>
                      <a:pt x="137" y="99"/>
                    </a:lnTo>
                    <a:lnTo>
                      <a:pt x="135" y="85"/>
                    </a:lnTo>
                    <a:lnTo>
                      <a:pt x="131" y="58"/>
                    </a:lnTo>
                    <a:lnTo>
                      <a:pt x="129" y="48"/>
                    </a:lnTo>
                    <a:lnTo>
                      <a:pt x="126" y="41"/>
                    </a:lnTo>
                    <a:lnTo>
                      <a:pt x="123" y="34"/>
                    </a:lnTo>
                    <a:lnTo>
                      <a:pt x="119" y="26"/>
                    </a:lnTo>
                    <a:lnTo>
                      <a:pt x="112" y="19"/>
                    </a:lnTo>
                    <a:lnTo>
                      <a:pt x="106" y="12"/>
                    </a:lnTo>
                    <a:lnTo>
                      <a:pt x="98" y="5"/>
                    </a:lnTo>
                    <a:lnTo>
                      <a:pt x="94" y="3"/>
                    </a:lnTo>
                    <a:lnTo>
                      <a:pt x="90" y="1"/>
                    </a:lnTo>
                    <a:lnTo>
                      <a:pt x="86" y="0"/>
                    </a:lnTo>
                    <a:lnTo>
                      <a:pt x="81" y="0"/>
                    </a:lnTo>
                    <a:lnTo>
                      <a:pt x="76" y="1"/>
                    </a:lnTo>
                    <a:lnTo>
                      <a:pt x="72" y="3"/>
                    </a:lnTo>
                    <a:lnTo>
                      <a:pt x="68" y="6"/>
                    </a:lnTo>
                    <a:lnTo>
                      <a:pt x="59" y="12"/>
                    </a:lnTo>
                    <a:lnTo>
                      <a:pt x="53" y="14"/>
                    </a:lnTo>
                    <a:lnTo>
                      <a:pt x="48" y="16"/>
                    </a:lnTo>
                    <a:lnTo>
                      <a:pt x="42" y="16"/>
                    </a:lnTo>
                    <a:lnTo>
                      <a:pt x="37" y="16"/>
                    </a:lnTo>
                    <a:close/>
                  </a:path>
                </a:pathLst>
              </a:custGeom>
              <a:solidFill>
                <a:srgbClr val="F0EC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74" name="Freeform 109">
                <a:extLst>
                  <a:ext uri="{FF2B5EF4-FFF2-40B4-BE49-F238E27FC236}">
                    <a16:creationId xmlns:a16="http://schemas.microsoft.com/office/drawing/2014/main" id="{C368825C-7322-4333-A8AA-FF7644C3B6C0}"/>
                  </a:ext>
                </a:extLst>
              </p:cNvPr>
              <p:cNvSpPr>
                <a:spLocks/>
              </p:cNvSpPr>
              <p:nvPr/>
            </p:nvSpPr>
            <p:spPr bwMode="auto">
              <a:xfrm>
                <a:off x="3736" y="1295"/>
                <a:ext cx="134" cy="185"/>
              </a:xfrm>
              <a:custGeom>
                <a:avLst/>
                <a:gdLst>
                  <a:gd name="T0" fmla="*/ 36 w 134"/>
                  <a:gd name="T1" fmla="*/ 16 h 185"/>
                  <a:gd name="T2" fmla="*/ 25 w 134"/>
                  <a:gd name="T3" fmla="*/ 17 h 185"/>
                  <a:gd name="T4" fmla="*/ 14 w 134"/>
                  <a:gd name="T5" fmla="*/ 26 h 185"/>
                  <a:gd name="T6" fmla="*/ 5 w 134"/>
                  <a:gd name="T7" fmla="*/ 41 h 185"/>
                  <a:gd name="T8" fmla="*/ 0 w 134"/>
                  <a:gd name="T9" fmla="*/ 61 h 185"/>
                  <a:gd name="T10" fmla="*/ 0 w 134"/>
                  <a:gd name="T11" fmla="*/ 67 h 185"/>
                  <a:gd name="T12" fmla="*/ 4 w 134"/>
                  <a:gd name="T13" fmla="*/ 79 h 185"/>
                  <a:gd name="T14" fmla="*/ 12 w 134"/>
                  <a:gd name="T15" fmla="*/ 95 h 185"/>
                  <a:gd name="T16" fmla="*/ 28 w 134"/>
                  <a:gd name="T17" fmla="*/ 115 h 185"/>
                  <a:gd name="T18" fmla="*/ 47 w 134"/>
                  <a:gd name="T19" fmla="*/ 132 h 185"/>
                  <a:gd name="T20" fmla="*/ 56 w 134"/>
                  <a:gd name="T21" fmla="*/ 138 h 185"/>
                  <a:gd name="T22" fmla="*/ 89 w 134"/>
                  <a:gd name="T23" fmla="*/ 161 h 185"/>
                  <a:gd name="T24" fmla="*/ 108 w 134"/>
                  <a:gd name="T25" fmla="*/ 179 h 185"/>
                  <a:gd name="T26" fmla="*/ 111 w 134"/>
                  <a:gd name="T27" fmla="*/ 183 h 185"/>
                  <a:gd name="T28" fmla="*/ 115 w 134"/>
                  <a:gd name="T29" fmla="*/ 185 h 185"/>
                  <a:gd name="T30" fmla="*/ 118 w 134"/>
                  <a:gd name="T31" fmla="*/ 184 h 185"/>
                  <a:gd name="T32" fmla="*/ 123 w 134"/>
                  <a:gd name="T33" fmla="*/ 171 h 185"/>
                  <a:gd name="T34" fmla="*/ 132 w 134"/>
                  <a:gd name="T35" fmla="*/ 134 h 185"/>
                  <a:gd name="T36" fmla="*/ 133 w 134"/>
                  <a:gd name="T37" fmla="*/ 123 h 185"/>
                  <a:gd name="T38" fmla="*/ 133 w 134"/>
                  <a:gd name="T39" fmla="*/ 97 h 185"/>
                  <a:gd name="T40" fmla="*/ 127 w 134"/>
                  <a:gd name="T41" fmla="*/ 58 h 185"/>
                  <a:gd name="T42" fmla="*/ 123 w 134"/>
                  <a:gd name="T43" fmla="*/ 41 h 185"/>
                  <a:gd name="T44" fmla="*/ 120 w 134"/>
                  <a:gd name="T45" fmla="*/ 34 h 185"/>
                  <a:gd name="T46" fmla="*/ 109 w 134"/>
                  <a:gd name="T47" fmla="*/ 19 h 185"/>
                  <a:gd name="T48" fmla="*/ 95 w 134"/>
                  <a:gd name="T49" fmla="*/ 5 h 185"/>
                  <a:gd name="T50" fmla="*/ 87 w 134"/>
                  <a:gd name="T51" fmla="*/ 1 h 185"/>
                  <a:gd name="T52" fmla="*/ 79 w 134"/>
                  <a:gd name="T53" fmla="*/ 0 h 185"/>
                  <a:gd name="T54" fmla="*/ 69 w 134"/>
                  <a:gd name="T55" fmla="*/ 3 h 185"/>
                  <a:gd name="T56" fmla="*/ 66 w 134"/>
                  <a:gd name="T57" fmla="*/ 5 h 185"/>
                  <a:gd name="T58" fmla="*/ 52 w 134"/>
                  <a:gd name="T59" fmla="*/ 14 h 185"/>
                  <a:gd name="T60" fmla="*/ 41 w 134"/>
                  <a:gd name="T61" fmla="*/ 17 h 185"/>
                  <a:gd name="T62" fmla="*/ 36 w 134"/>
                  <a:gd name="T63" fmla="*/ 16 h 1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4" h="185">
                    <a:moveTo>
                      <a:pt x="36" y="16"/>
                    </a:moveTo>
                    <a:lnTo>
                      <a:pt x="36" y="16"/>
                    </a:lnTo>
                    <a:lnTo>
                      <a:pt x="31" y="16"/>
                    </a:lnTo>
                    <a:lnTo>
                      <a:pt x="25" y="17"/>
                    </a:lnTo>
                    <a:lnTo>
                      <a:pt x="20" y="21"/>
                    </a:lnTo>
                    <a:lnTo>
                      <a:pt x="14" y="26"/>
                    </a:lnTo>
                    <a:lnTo>
                      <a:pt x="9" y="32"/>
                    </a:lnTo>
                    <a:lnTo>
                      <a:pt x="5" y="41"/>
                    </a:lnTo>
                    <a:lnTo>
                      <a:pt x="1" y="50"/>
                    </a:lnTo>
                    <a:lnTo>
                      <a:pt x="0" y="61"/>
                    </a:lnTo>
                    <a:lnTo>
                      <a:pt x="0" y="67"/>
                    </a:lnTo>
                    <a:lnTo>
                      <a:pt x="1" y="73"/>
                    </a:lnTo>
                    <a:lnTo>
                      <a:pt x="4" y="79"/>
                    </a:lnTo>
                    <a:lnTo>
                      <a:pt x="6" y="84"/>
                    </a:lnTo>
                    <a:lnTo>
                      <a:pt x="12" y="95"/>
                    </a:lnTo>
                    <a:lnTo>
                      <a:pt x="20" y="106"/>
                    </a:lnTo>
                    <a:lnTo>
                      <a:pt x="28" y="115"/>
                    </a:lnTo>
                    <a:lnTo>
                      <a:pt x="38" y="125"/>
                    </a:lnTo>
                    <a:lnTo>
                      <a:pt x="47" y="132"/>
                    </a:lnTo>
                    <a:lnTo>
                      <a:pt x="56" y="138"/>
                    </a:lnTo>
                    <a:lnTo>
                      <a:pt x="74" y="150"/>
                    </a:lnTo>
                    <a:lnTo>
                      <a:pt x="89" y="161"/>
                    </a:lnTo>
                    <a:lnTo>
                      <a:pt x="103" y="173"/>
                    </a:lnTo>
                    <a:lnTo>
                      <a:pt x="108" y="179"/>
                    </a:lnTo>
                    <a:lnTo>
                      <a:pt x="111" y="183"/>
                    </a:lnTo>
                    <a:lnTo>
                      <a:pt x="113" y="185"/>
                    </a:lnTo>
                    <a:lnTo>
                      <a:pt x="115" y="185"/>
                    </a:lnTo>
                    <a:lnTo>
                      <a:pt x="117" y="185"/>
                    </a:lnTo>
                    <a:lnTo>
                      <a:pt x="118" y="184"/>
                    </a:lnTo>
                    <a:lnTo>
                      <a:pt x="121" y="179"/>
                    </a:lnTo>
                    <a:lnTo>
                      <a:pt x="123" y="171"/>
                    </a:lnTo>
                    <a:lnTo>
                      <a:pt x="128" y="153"/>
                    </a:lnTo>
                    <a:lnTo>
                      <a:pt x="132" y="134"/>
                    </a:lnTo>
                    <a:lnTo>
                      <a:pt x="133" y="123"/>
                    </a:lnTo>
                    <a:lnTo>
                      <a:pt x="134" y="111"/>
                    </a:lnTo>
                    <a:lnTo>
                      <a:pt x="133" y="97"/>
                    </a:lnTo>
                    <a:lnTo>
                      <a:pt x="131" y="84"/>
                    </a:lnTo>
                    <a:lnTo>
                      <a:pt x="127" y="58"/>
                    </a:lnTo>
                    <a:lnTo>
                      <a:pt x="125" y="48"/>
                    </a:lnTo>
                    <a:lnTo>
                      <a:pt x="123" y="41"/>
                    </a:lnTo>
                    <a:lnTo>
                      <a:pt x="120" y="34"/>
                    </a:lnTo>
                    <a:lnTo>
                      <a:pt x="115" y="27"/>
                    </a:lnTo>
                    <a:lnTo>
                      <a:pt x="109" y="19"/>
                    </a:lnTo>
                    <a:lnTo>
                      <a:pt x="103" y="12"/>
                    </a:lnTo>
                    <a:lnTo>
                      <a:pt x="95" y="5"/>
                    </a:lnTo>
                    <a:lnTo>
                      <a:pt x="92" y="3"/>
                    </a:lnTo>
                    <a:lnTo>
                      <a:pt x="87" y="1"/>
                    </a:lnTo>
                    <a:lnTo>
                      <a:pt x="83" y="0"/>
                    </a:lnTo>
                    <a:lnTo>
                      <a:pt x="79" y="0"/>
                    </a:lnTo>
                    <a:lnTo>
                      <a:pt x="74" y="1"/>
                    </a:lnTo>
                    <a:lnTo>
                      <a:pt x="69" y="3"/>
                    </a:lnTo>
                    <a:lnTo>
                      <a:pt x="66" y="5"/>
                    </a:lnTo>
                    <a:lnTo>
                      <a:pt x="57" y="12"/>
                    </a:lnTo>
                    <a:lnTo>
                      <a:pt x="52" y="14"/>
                    </a:lnTo>
                    <a:lnTo>
                      <a:pt x="46" y="16"/>
                    </a:lnTo>
                    <a:lnTo>
                      <a:pt x="41" y="17"/>
                    </a:lnTo>
                    <a:lnTo>
                      <a:pt x="36" y="16"/>
                    </a:lnTo>
                    <a:close/>
                  </a:path>
                </a:pathLst>
              </a:custGeom>
              <a:solidFill>
                <a:srgbClr val="EDE9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75" name="Freeform 110">
                <a:extLst>
                  <a:ext uri="{FF2B5EF4-FFF2-40B4-BE49-F238E27FC236}">
                    <a16:creationId xmlns:a16="http://schemas.microsoft.com/office/drawing/2014/main" id="{8557AB45-3D60-4CEE-8ED2-41D3E3987CFE}"/>
                  </a:ext>
                </a:extLst>
              </p:cNvPr>
              <p:cNvSpPr>
                <a:spLocks/>
              </p:cNvSpPr>
              <p:nvPr/>
            </p:nvSpPr>
            <p:spPr bwMode="auto">
              <a:xfrm>
                <a:off x="3740" y="1296"/>
                <a:ext cx="129" cy="182"/>
              </a:xfrm>
              <a:custGeom>
                <a:avLst/>
                <a:gdLst>
                  <a:gd name="T0" fmla="*/ 33 w 129"/>
                  <a:gd name="T1" fmla="*/ 17 h 182"/>
                  <a:gd name="T2" fmla="*/ 33 w 129"/>
                  <a:gd name="T3" fmla="*/ 17 h 182"/>
                  <a:gd name="T4" fmla="*/ 29 w 129"/>
                  <a:gd name="T5" fmla="*/ 17 h 182"/>
                  <a:gd name="T6" fmla="*/ 23 w 129"/>
                  <a:gd name="T7" fmla="*/ 18 h 182"/>
                  <a:gd name="T8" fmla="*/ 18 w 129"/>
                  <a:gd name="T9" fmla="*/ 21 h 182"/>
                  <a:gd name="T10" fmla="*/ 12 w 129"/>
                  <a:gd name="T11" fmla="*/ 26 h 182"/>
                  <a:gd name="T12" fmla="*/ 8 w 129"/>
                  <a:gd name="T13" fmla="*/ 33 h 182"/>
                  <a:gd name="T14" fmla="*/ 4 w 129"/>
                  <a:gd name="T15" fmla="*/ 41 h 182"/>
                  <a:gd name="T16" fmla="*/ 1 w 129"/>
                  <a:gd name="T17" fmla="*/ 50 h 182"/>
                  <a:gd name="T18" fmla="*/ 0 w 129"/>
                  <a:gd name="T19" fmla="*/ 62 h 182"/>
                  <a:gd name="T20" fmla="*/ 0 w 129"/>
                  <a:gd name="T21" fmla="*/ 62 h 182"/>
                  <a:gd name="T22" fmla="*/ 0 w 129"/>
                  <a:gd name="T23" fmla="*/ 67 h 182"/>
                  <a:gd name="T24" fmla="*/ 1 w 129"/>
                  <a:gd name="T25" fmla="*/ 73 h 182"/>
                  <a:gd name="T26" fmla="*/ 5 w 129"/>
                  <a:gd name="T27" fmla="*/ 84 h 182"/>
                  <a:gd name="T28" fmla="*/ 10 w 129"/>
                  <a:gd name="T29" fmla="*/ 94 h 182"/>
                  <a:gd name="T30" fmla="*/ 18 w 129"/>
                  <a:gd name="T31" fmla="*/ 104 h 182"/>
                  <a:gd name="T32" fmla="*/ 26 w 129"/>
                  <a:gd name="T33" fmla="*/ 114 h 182"/>
                  <a:gd name="T34" fmla="*/ 35 w 129"/>
                  <a:gd name="T35" fmla="*/ 123 h 182"/>
                  <a:gd name="T36" fmla="*/ 44 w 129"/>
                  <a:gd name="T37" fmla="*/ 130 h 182"/>
                  <a:gd name="T38" fmla="*/ 53 w 129"/>
                  <a:gd name="T39" fmla="*/ 136 h 182"/>
                  <a:gd name="T40" fmla="*/ 53 w 129"/>
                  <a:gd name="T41" fmla="*/ 136 h 182"/>
                  <a:gd name="T42" fmla="*/ 70 w 129"/>
                  <a:gd name="T43" fmla="*/ 147 h 182"/>
                  <a:gd name="T44" fmla="*/ 86 w 129"/>
                  <a:gd name="T45" fmla="*/ 158 h 182"/>
                  <a:gd name="T46" fmla="*/ 99 w 129"/>
                  <a:gd name="T47" fmla="*/ 169 h 182"/>
                  <a:gd name="T48" fmla="*/ 103 w 129"/>
                  <a:gd name="T49" fmla="*/ 175 h 182"/>
                  <a:gd name="T50" fmla="*/ 107 w 129"/>
                  <a:gd name="T51" fmla="*/ 180 h 182"/>
                  <a:gd name="T52" fmla="*/ 107 w 129"/>
                  <a:gd name="T53" fmla="*/ 180 h 182"/>
                  <a:gd name="T54" fmla="*/ 108 w 129"/>
                  <a:gd name="T55" fmla="*/ 181 h 182"/>
                  <a:gd name="T56" fmla="*/ 111 w 129"/>
                  <a:gd name="T57" fmla="*/ 182 h 182"/>
                  <a:gd name="T58" fmla="*/ 112 w 129"/>
                  <a:gd name="T59" fmla="*/ 182 h 182"/>
                  <a:gd name="T60" fmla="*/ 113 w 129"/>
                  <a:gd name="T61" fmla="*/ 180 h 182"/>
                  <a:gd name="T62" fmla="*/ 116 w 129"/>
                  <a:gd name="T63" fmla="*/ 176 h 182"/>
                  <a:gd name="T64" fmla="*/ 119 w 129"/>
                  <a:gd name="T65" fmla="*/ 168 h 182"/>
                  <a:gd name="T66" fmla="*/ 123 w 129"/>
                  <a:gd name="T67" fmla="*/ 150 h 182"/>
                  <a:gd name="T68" fmla="*/ 127 w 129"/>
                  <a:gd name="T69" fmla="*/ 131 h 182"/>
                  <a:gd name="T70" fmla="*/ 127 w 129"/>
                  <a:gd name="T71" fmla="*/ 131 h 182"/>
                  <a:gd name="T72" fmla="*/ 129 w 129"/>
                  <a:gd name="T73" fmla="*/ 122 h 182"/>
                  <a:gd name="T74" fmla="*/ 129 w 129"/>
                  <a:gd name="T75" fmla="*/ 109 h 182"/>
                  <a:gd name="T76" fmla="*/ 128 w 129"/>
                  <a:gd name="T77" fmla="*/ 96 h 182"/>
                  <a:gd name="T78" fmla="*/ 127 w 129"/>
                  <a:gd name="T79" fmla="*/ 83 h 182"/>
                  <a:gd name="T80" fmla="*/ 123 w 129"/>
                  <a:gd name="T81" fmla="*/ 58 h 182"/>
                  <a:gd name="T82" fmla="*/ 120 w 129"/>
                  <a:gd name="T83" fmla="*/ 48 h 182"/>
                  <a:gd name="T84" fmla="*/ 118 w 129"/>
                  <a:gd name="T85" fmla="*/ 41 h 182"/>
                  <a:gd name="T86" fmla="*/ 118 w 129"/>
                  <a:gd name="T87" fmla="*/ 41 h 182"/>
                  <a:gd name="T88" fmla="*/ 115 w 129"/>
                  <a:gd name="T89" fmla="*/ 35 h 182"/>
                  <a:gd name="T90" fmla="*/ 111 w 129"/>
                  <a:gd name="T91" fmla="*/ 27 h 182"/>
                  <a:gd name="T92" fmla="*/ 105 w 129"/>
                  <a:gd name="T93" fmla="*/ 19 h 182"/>
                  <a:gd name="T94" fmla="*/ 99 w 129"/>
                  <a:gd name="T95" fmla="*/ 12 h 182"/>
                  <a:gd name="T96" fmla="*/ 92 w 129"/>
                  <a:gd name="T97" fmla="*/ 5 h 182"/>
                  <a:gd name="T98" fmla="*/ 88 w 129"/>
                  <a:gd name="T99" fmla="*/ 2 h 182"/>
                  <a:gd name="T100" fmla="*/ 84 w 129"/>
                  <a:gd name="T101" fmla="*/ 1 h 182"/>
                  <a:gd name="T102" fmla="*/ 80 w 129"/>
                  <a:gd name="T103" fmla="*/ 0 h 182"/>
                  <a:gd name="T104" fmla="*/ 75 w 129"/>
                  <a:gd name="T105" fmla="*/ 0 h 182"/>
                  <a:gd name="T106" fmla="*/ 71 w 129"/>
                  <a:gd name="T107" fmla="*/ 0 h 182"/>
                  <a:gd name="T108" fmla="*/ 66 w 129"/>
                  <a:gd name="T109" fmla="*/ 2 h 182"/>
                  <a:gd name="T110" fmla="*/ 66 w 129"/>
                  <a:gd name="T111" fmla="*/ 2 h 182"/>
                  <a:gd name="T112" fmla="*/ 63 w 129"/>
                  <a:gd name="T113" fmla="*/ 5 h 182"/>
                  <a:gd name="T114" fmla="*/ 55 w 129"/>
                  <a:gd name="T115" fmla="*/ 12 h 182"/>
                  <a:gd name="T116" fmla="*/ 49 w 129"/>
                  <a:gd name="T117" fmla="*/ 15 h 182"/>
                  <a:gd name="T118" fmla="*/ 43 w 129"/>
                  <a:gd name="T119" fmla="*/ 17 h 182"/>
                  <a:gd name="T120" fmla="*/ 38 w 129"/>
                  <a:gd name="T121" fmla="*/ 18 h 182"/>
                  <a:gd name="T122" fmla="*/ 33 w 129"/>
                  <a:gd name="T123" fmla="*/ 17 h 182"/>
                  <a:gd name="T124" fmla="*/ 33 w 129"/>
                  <a:gd name="T125" fmla="*/ 17 h 1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9" h="182">
                    <a:moveTo>
                      <a:pt x="33" y="17"/>
                    </a:moveTo>
                    <a:lnTo>
                      <a:pt x="33" y="17"/>
                    </a:lnTo>
                    <a:lnTo>
                      <a:pt x="29" y="17"/>
                    </a:lnTo>
                    <a:lnTo>
                      <a:pt x="23" y="18"/>
                    </a:lnTo>
                    <a:lnTo>
                      <a:pt x="18" y="21"/>
                    </a:lnTo>
                    <a:lnTo>
                      <a:pt x="12" y="26"/>
                    </a:lnTo>
                    <a:lnTo>
                      <a:pt x="8" y="33"/>
                    </a:lnTo>
                    <a:lnTo>
                      <a:pt x="4" y="41"/>
                    </a:lnTo>
                    <a:lnTo>
                      <a:pt x="1" y="50"/>
                    </a:lnTo>
                    <a:lnTo>
                      <a:pt x="0" y="62"/>
                    </a:lnTo>
                    <a:lnTo>
                      <a:pt x="0" y="67"/>
                    </a:lnTo>
                    <a:lnTo>
                      <a:pt x="1" y="73"/>
                    </a:lnTo>
                    <a:lnTo>
                      <a:pt x="5" y="84"/>
                    </a:lnTo>
                    <a:lnTo>
                      <a:pt x="10" y="94"/>
                    </a:lnTo>
                    <a:lnTo>
                      <a:pt x="18" y="104"/>
                    </a:lnTo>
                    <a:lnTo>
                      <a:pt x="26" y="114"/>
                    </a:lnTo>
                    <a:lnTo>
                      <a:pt x="35" y="123"/>
                    </a:lnTo>
                    <a:lnTo>
                      <a:pt x="44" y="130"/>
                    </a:lnTo>
                    <a:lnTo>
                      <a:pt x="53" y="136"/>
                    </a:lnTo>
                    <a:lnTo>
                      <a:pt x="70" y="147"/>
                    </a:lnTo>
                    <a:lnTo>
                      <a:pt x="86" y="158"/>
                    </a:lnTo>
                    <a:lnTo>
                      <a:pt x="99" y="169"/>
                    </a:lnTo>
                    <a:lnTo>
                      <a:pt x="103" y="175"/>
                    </a:lnTo>
                    <a:lnTo>
                      <a:pt x="107" y="180"/>
                    </a:lnTo>
                    <a:lnTo>
                      <a:pt x="108" y="181"/>
                    </a:lnTo>
                    <a:lnTo>
                      <a:pt x="111" y="182"/>
                    </a:lnTo>
                    <a:lnTo>
                      <a:pt x="112" y="182"/>
                    </a:lnTo>
                    <a:lnTo>
                      <a:pt x="113" y="180"/>
                    </a:lnTo>
                    <a:lnTo>
                      <a:pt x="116" y="176"/>
                    </a:lnTo>
                    <a:lnTo>
                      <a:pt x="119" y="168"/>
                    </a:lnTo>
                    <a:lnTo>
                      <a:pt x="123" y="150"/>
                    </a:lnTo>
                    <a:lnTo>
                      <a:pt x="127" y="131"/>
                    </a:lnTo>
                    <a:lnTo>
                      <a:pt x="129" y="122"/>
                    </a:lnTo>
                    <a:lnTo>
                      <a:pt x="129" y="109"/>
                    </a:lnTo>
                    <a:lnTo>
                      <a:pt x="128" y="96"/>
                    </a:lnTo>
                    <a:lnTo>
                      <a:pt x="127" y="83"/>
                    </a:lnTo>
                    <a:lnTo>
                      <a:pt x="123" y="58"/>
                    </a:lnTo>
                    <a:lnTo>
                      <a:pt x="120" y="48"/>
                    </a:lnTo>
                    <a:lnTo>
                      <a:pt x="118" y="41"/>
                    </a:lnTo>
                    <a:lnTo>
                      <a:pt x="115" y="35"/>
                    </a:lnTo>
                    <a:lnTo>
                      <a:pt x="111" y="27"/>
                    </a:lnTo>
                    <a:lnTo>
                      <a:pt x="105" y="19"/>
                    </a:lnTo>
                    <a:lnTo>
                      <a:pt x="99" y="12"/>
                    </a:lnTo>
                    <a:lnTo>
                      <a:pt x="92" y="5"/>
                    </a:lnTo>
                    <a:lnTo>
                      <a:pt x="88" y="2"/>
                    </a:lnTo>
                    <a:lnTo>
                      <a:pt x="84" y="1"/>
                    </a:lnTo>
                    <a:lnTo>
                      <a:pt x="80" y="0"/>
                    </a:lnTo>
                    <a:lnTo>
                      <a:pt x="75" y="0"/>
                    </a:lnTo>
                    <a:lnTo>
                      <a:pt x="71" y="0"/>
                    </a:lnTo>
                    <a:lnTo>
                      <a:pt x="66" y="2"/>
                    </a:lnTo>
                    <a:lnTo>
                      <a:pt x="63" y="5"/>
                    </a:lnTo>
                    <a:lnTo>
                      <a:pt x="55" y="12"/>
                    </a:lnTo>
                    <a:lnTo>
                      <a:pt x="49" y="15"/>
                    </a:lnTo>
                    <a:lnTo>
                      <a:pt x="43" y="17"/>
                    </a:lnTo>
                    <a:lnTo>
                      <a:pt x="38" y="18"/>
                    </a:lnTo>
                    <a:lnTo>
                      <a:pt x="33" y="17"/>
                    </a:lnTo>
                    <a:close/>
                  </a:path>
                </a:pathLst>
              </a:custGeom>
              <a:solidFill>
                <a:srgbClr val="EBE5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76" name="Freeform 111">
                <a:extLst>
                  <a:ext uri="{FF2B5EF4-FFF2-40B4-BE49-F238E27FC236}">
                    <a16:creationId xmlns:a16="http://schemas.microsoft.com/office/drawing/2014/main" id="{3B45DCBF-222D-40AE-AC11-153A4221E8F1}"/>
                  </a:ext>
                </a:extLst>
              </p:cNvPr>
              <p:cNvSpPr>
                <a:spLocks/>
              </p:cNvSpPr>
              <p:nvPr/>
            </p:nvSpPr>
            <p:spPr bwMode="auto">
              <a:xfrm>
                <a:off x="3742" y="1296"/>
                <a:ext cx="126" cy="179"/>
              </a:xfrm>
              <a:custGeom>
                <a:avLst/>
                <a:gdLst>
                  <a:gd name="T0" fmla="*/ 33 w 126"/>
                  <a:gd name="T1" fmla="*/ 19 h 179"/>
                  <a:gd name="T2" fmla="*/ 33 w 126"/>
                  <a:gd name="T3" fmla="*/ 19 h 179"/>
                  <a:gd name="T4" fmla="*/ 28 w 126"/>
                  <a:gd name="T5" fmla="*/ 19 h 179"/>
                  <a:gd name="T6" fmla="*/ 23 w 126"/>
                  <a:gd name="T7" fmla="*/ 20 h 179"/>
                  <a:gd name="T8" fmla="*/ 18 w 126"/>
                  <a:gd name="T9" fmla="*/ 23 h 179"/>
                  <a:gd name="T10" fmla="*/ 13 w 126"/>
                  <a:gd name="T11" fmla="*/ 28 h 179"/>
                  <a:gd name="T12" fmla="*/ 8 w 126"/>
                  <a:gd name="T13" fmla="*/ 34 h 179"/>
                  <a:gd name="T14" fmla="*/ 4 w 126"/>
                  <a:gd name="T15" fmla="*/ 42 h 179"/>
                  <a:gd name="T16" fmla="*/ 2 w 126"/>
                  <a:gd name="T17" fmla="*/ 51 h 179"/>
                  <a:gd name="T18" fmla="*/ 0 w 126"/>
                  <a:gd name="T19" fmla="*/ 62 h 179"/>
                  <a:gd name="T20" fmla="*/ 0 w 126"/>
                  <a:gd name="T21" fmla="*/ 62 h 179"/>
                  <a:gd name="T22" fmla="*/ 1 w 126"/>
                  <a:gd name="T23" fmla="*/ 68 h 179"/>
                  <a:gd name="T24" fmla="*/ 1 w 126"/>
                  <a:gd name="T25" fmla="*/ 73 h 179"/>
                  <a:gd name="T26" fmla="*/ 5 w 126"/>
                  <a:gd name="T27" fmla="*/ 84 h 179"/>
                  <a:gd name="T28" fmla="*/ 11 w 126"/>
                  <a:gd name="T29" fmla="*/ 94 h 179"/>
                  <a:gd name="T30" fmla="*/ 18 w 126"/>
                  <a:gd name="T31" fmla="*/ 104 h 179"/>
                  <a:gd name="T32" fmla="*/ 26 w 126"/>
                  <a:gd name="T33" fmla="*/ 113 h 179"/>
                  <a:gd name="T34" fmla="*/ 35 w 126"/>
                  <a:gd name="T35" fmla="*/ 122 h 179"/>
                  <a:gd name="T36" fmla="*/ 44 w 126"/>
                  <a:gd name="T37" fmla="*/ 129 h 179"/>
                  <a:gd name="T38" fmla="*/ 53 w 126"/>
                  <a:gd name="T39" fmla="*/ 135 h 179"/>
                  <a:gd name="T40" fmla="*/ 53 w 126"/>
                  <a:gd name="T41" fmla="*/ 135 h 179"/>
                  <a:gd name="T42" fmla="*/ 69 w 126"/>
                  <a:gd name="T43" fmla="*/ 145 h 179"/>
                  <a:gd name="T44" fmla="*/ 84 w 126"/>
                  <a:gd name="T45" fmla="*/ 157 h 179"/>
                  <a:gd name="T46" fmla="*/ 97 w 126"/>
                  <a:gd name="T47" fmla="*/ 167 h 179"/>
                  <a:gd name="T48" fmla="*/ 101 w 126"/>
                  <a:gd name="T49" fmla="*/ 172 h 179"/>
                  <a:gd name="T50" fmla="*/ 105 w 126"/>
                  <a:gd name="T51" fmla="*/ 177 h 179"/>
                  <a:gd name="T52" fmla="*/ 105 w 126"/>
                  <a:gd name="T53" fmla="*/ 177 h 179"/>
                  <a:gd name="T54" fmla="*/ 106 w 126"/>
                  <a:gd name="T55" fmla="*/ 179 h 179"/>
                  <a:gd name="T56" fmla="*/ 107 w 126"/>
                  <a:gd name="T57" fmla="*/ 179 h 179"/>
                  <a:gd name="T58" fmla="*/ 110 w 126"/>
                  <a:gd name="T59" fmla="*/ 179 h 179"/>
                  <a:gd name="T60" fmla="*/ 111 w 126"/>
                  <a:gd name="T61" fmla="*/ 178 h 179"/>
                  <a:gd name="T62" fmla="*/ 114 w 126"/>
                  <a:gd name="T63" fmla="*/ 172 h 179"/>
                  <a:gd name="T64" fmla="*/ 116 w 126"/>
                  <a:gd name="T65" fmla="*/ 166 h 179"/>
                  <a:gd name="T66" fmla="*/ 121 w 126"/>
                  <a:gd name="T67" fmla="*/ 148 h 179"/>
                  <a:gd name="T68" fmla="*/ 125 w 126"/>
                  <a:gd name="T69" fmla="*/ 130 h 179"/>
                  <a:gd name="T70" fmla="*/ 125 w 126"/>
                  <a:gd name="T71" fmla="*/ 130 h 179"/>
                  <a:gd name="T72" fmla="*/ 126 w 126"/>
                  <a:gd name="T73" fmla="*/ 121 h 179"/>
                  <a:gd name="T74" fmla="*/ 126 w 126"/>
                  <a:gd name="T75" fmla="*/ 108 h 179"/>
                  <a:gd name="T76" fmla="*/ 125 w 126"/>
                  <a:gd name="T77" fmla="*/ 96 h 179"/>
                  <a:gd name="T78" fmla="*/ 124 w 126"/>
                  <a:gd name="T79" fmla="*/ 83 h 179"/>
                  <a:gd name="T80" fmla="*/ 120 w 126"/>
                  <a:gd name="T81" fmla="*/ 59 h 179"/>
                  <a:gd name="T82" fmla="*/ 118 w 126"/>
                  <a:gd name="T83" fmla="*/ 49 h 179"/>
                  <a:gd name="T84" fmla="*/ 115 w 126"/>
                  <a:gd name="T85" fmla="*/ 42 h 179"/>
                  <a:gd name="T86" fmla="*/ 115 w 126"/>
                  <a:gd name="T87" fmla="*/ 42 h 179"/>
                  <a:gd name="T88" fmla="*/ 113 w 126"/>
                  <a:gd name="T89" fmla="*/ 36 h 179"/>
                  <a:gd name="T90" fmla="*/ 109 w 126"/>
                  <a:gd name="T91" fmla="*/ 29 h 179"/>
                  <a:gd name="T92" fmla="*/ 103 w 126"/>
                  <a:gd name="T93" fmla="*/ 21 h 179"/>
                  <a:gd name="T94" fmla="*/ 97 w 126"/>
                  <a:gd name="T95" fmla="*/ 13 h 179"/>
                  <a:gd name="T96" fmla="*/ 90 w 126"/>
                  <a:gd name="T97" fmla="*/ 7 h 179"/>
                  <a:gd name="T98" fmla="*/ 86 w 126"/>
                  <a:gd name="T99" fmla="*/ 3 h 179"/>
                  <a:gd name="T100" fmla="*/ 82 w 126"/>
                  <a:gd name="T101" fmla="*/ 2 h 179"/>
                  <a:gd name="T102" fmla="*/ 78 w 126"/>
                  <a:gd name="T103" fmla="*/ 1 h 179"/>
                  <a:gd name="T104" fmla="*/ 74 w 126"/>
                  <a:gd name="T105" fmla="*/ 0 h 179"/>
                  <a:gd name="T106" fmla="*/ 70 w 126"/>
                  <a:gd name="T107" fmla="*/ 1 h 179"/>
                  <a:gd name="T108" fmla="*/ 65 w 126"/>
                  <a:gd name="T109" fmla="*/ 3 h 179"/>
                  <a:gd name="T110" fmla="*/ 65 w 126"/>
                  <a:gd name="T111" fmla="*/ 3 h 179"/>
                  <a:gd name="T112" fmla="*/ 62 w 126"/>
                  <a:gd name="T113" fmla="*/ 7 h 179"/>
                  <a:gd name="T114" fmla="*/ 54 w 126"/>
                  <a:gd name="T115" fmla="*/ 13 h 179"/>
                  <a:gd name="T116" fmla="*/ 48 w 126"/>
                  <a:gd name="T117" fmla="*/ 16 h 179"/>
                  <a:gd name="T118" fmla="*/ 43 w 126"/>
                  <a:gd name="T119" fmla="*/ 19 h 179"/>
                  <a:gd name="T120" fmla="*/ 38 w 126"/>
                  <a:gd name="T121" fmla="*/ 20 h 179"/>
                  <a:gd name="T122" fmla="*/ 33 w 126"/>
                  <a:gd name="T123" fmla="*/ 19 h 179"/>
                  <a:gd name="T124" fmla="*/ 33 w 126"/>
                  <a:gd name="T125" fmla="*/ 19 h 1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6" h="179">
                    <a:moveTo>
                      <a:pt x="33" y="19"/>
                    </a:moveTo>
                    <a:lnTo>
                      <a:pt x="33" y="19"/>
                    </a:lnTo>
                    <a:lnTo>
                      <a:pt x="28" y="19"/>
                    </a:lnTo>
                    <a:lnTo>
                      <a:pt x="23" y="20"/>
                    </a:lnTo>
                    <a:lnTo>
                      <a:pt x="18" y="23"/>
                    </a:lnTo>
                    <a:lnTo>
                      <a:pt x="13" y="28"/>
                    </a:lnTo>
                    <a:lnTo>
                      <a:pt x="8" y="34"/>
                    </a:lnTo>
                    <a:lnTo>
                      <a:pt x="4" y="42"/>
                    </a:lnTo>
                    <a:lnTo>
                      <a:pt x="2" y="51"/>
                    </a:lnTo>
                    <a:lnTo>
                      <a:pt x="0" y="62"/>
                    </a:lnTo>
                    <a:lnTo>
                      <a:pt x="1" y="68"/>
                    </a:lnTo>
                    <a:lnTo>
                      <a:pt x="1" y="73"/>
                    </a:lnTo>
                    <a:lnTo>
                      <a:pt x="5" y="84"/>
                    </a:lnTo>
                    <a:lnTo>
                      <a:pt x="11" y="94"/>
                    </a:lnTo>
                    <a:lnTo>
                      <a:pt x="18" y="104"/>
                    </a:lnTo>
                    <a:lnTo>
                      <a:pt x="26" y="113"/>
                    </a:lnTo>
                    <a:lnTo>
                      <a:pt x="35" y="122"/>
                    </a:lnTo>
                    <a:lnTo>
                      <a:pt x="44" y="129"/>
                    </a:lnTo>
                    <a:lnTo>
                      <a:pt x="53" y="135"/>
                    </a:lnTo>
                    <a:lnTo>
                      <a:pt x="69" y="145"/>
                    </a:lnTo>
                    <a:lnTo>
                      <a:pt x="84" y="157"/>
                    </a:lnTo>
                    <a:lnTo>
                      <a:pt x="97" y="167"/>
                    </a:lnTo>
                    <a:lnTo>
                      <a:pt x="101" y="172"/>
                    </a:lnTo>
                    <a:lnTo>
                      <a:pt x="105" y="177"/>
                    </a:lnTo>
                    <a:lnTo>
                      <a:pt x="106" y="179"/>
                    </a:lnTo>
                    <a:lnTo>
                      <a:pt x="107" y="179"/>
                    </a:lnTo>
                    <a:lnTo>
                      <a:pt x="110" y="179"/>
                    </a:lnTo>
                    <a:lnTo>
                      <a:pt x="111" y="178"/>
                    </a:lnTo>
                    <a:lnTo>
                      <a:pt x="114" y="172"/>
                    </a:lnTo>
                    <a:lnTo>
                      <a:pt x="116" y="166"/>
                    </a:lnTo>
                    <a:lnTo>
                      <a:pt x="121" y="148"/>
                    </a:lnTo>
                    <a:lnTo>
                      <a:pt x="125" y="130"/>
                    </a:lnTo>
                    <a:lnTo>
                      <a:pt x="126" y="121"/>
                    </a:lnTo>
                    <a:lnTo>
                      <a:pt x="126" y="108"/>
                    </a:lnTo>
                    <a:lnTo>
                      <a:pt x="125" y="96"/>
                    </a:lnTo>
                    <a:lnTo>
                      <a:pt x="124" y="83"/>
                    </a:lnTo>
                    <a:lnTo>
                      <a:pt x="120" y="59"/>
                    </a:lnTo>
                    <a:lnTo>
                      <a:pt x="118" y="49"/>
                    </a:lnTo>
                    <a:lnTo>
                      <a:pt x="115" y="42"/>
                    </a:lnTo>
                    <a:lnTo>
                      <a:pt x="113" y="36"/>
                    </a:lnTo>
                    <a:lnTo>
                      <a:pt x="109" y="29"/>
                    </a:lnTo>
                    <a:lnTo>
                      <a:pt x="103" y="21"/>
                    </a:lnTo>
                    <a:lnTo>
                      <a:pt x="97" y="13"/>
                    </a:lnTo>
                    <a:lnTo>
                      <a:pt x="90" y="7"/>
                    </a:lnTo>
                    <a:lnTo>
                      <a:pt x="86" y="3"/>
                    </a:lnTo>
                    <a:lnTo>
                      <a:pt x="82" y="2"/>
                    </a:lnTo>
                    <a:lnTo>
                      <a:pt x="78" y="1"/>
                    </a:lnTo>
                    <a:lnTo>
                      <a:pt x="74" y="0"/>
                    </a:lnTo>
                    <a:lnTo>
                      <a:pt x="70" y="1"/>
                    </a:lnTo>
                    <a:lnTo>
                      <a:pt x="65" y="3"/>
                    </a:lnTo>
                    <a:lnTo>
                      <a:pt x="62" y="7"/>
                    </a:lnTo>
                    <a:lnTo>
                      <a:pt x="54" y="13"/>
                    </a:lnTo>
                    <a:lnTo>
                      <a:pt x="48" y="16"/>
                    </a:lnTo>
                    <a:lnTo>
                      <a:pt x="43" y="19"/>
                    </a:lnTo>
                    <a:lnTo>
                      <a:pt x="38" y="20"/>
                    </a:lnTo>
                    <a:lnTo>
                      <a:pt x="33" y="19"/>
                    </a:lnTo>
                    <a:close/>
                  </a:path>
                </a:pathLst>
              </a:custGeom>
              <a:solidFill>
                <a:srgbClr val="E8E2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77" name="Freeform 112">
                <a:extLst>
                  <a:ext uri="{FF2B5EF4-FFF2-40B4-BE49-F238E27FC236}">
                    <a16:creationId xmlns:a16="http://schemas.microsoft.com/office/drawing/2014/main" id="{20B4E2E3-A787-49A0-B6FB-6E400A907E66}"/>
                  </a:ext>
                </a:extLst>
              </p:cNvPr>
              <p:cNvSpPr>
                <a:spLocks/>
              </p:cNvSpPr>
              <p:nvPr/>
            </p:nvSpPr>
            <p:spPr bwMode="auto">
              <a:xfrm>
                <a:off x="3745" y="1297"/>
                <a:ext cx="122" cy="176"/>
              </a:xfrm>
              <a:custGeom>
                <a:avLst/>
                <a:gdLst>
                  <a:gd name="T0" fmla="*/ 32 w 122"/>
                  <a:gd name="T1" fmla="*/ 20 h 176"/>
                  <a:gd name="T2" fmla="*/ 32 w 122"/>
                  <a:gd name="T3" fmla="*/ 20 h 176"/>
                  <a:gd name="T4" fmla="*/ 27 w 122"/>
                  <a:gd name="T5" fmla="*/ 20 h 176"/>
                  <a:gd name="T6" fmla="*/ 22 w 122"/>
                  <a:gd name="T7" fmla="*/ 21 h 176"/>
                  <a:gd name="T8" fmla="*/ 17 w 122"/>
                  <a:gd name="T9" fmla="*/ 24 h 176"/>
                  <a:gd name="T10" fmla="*/ 12 w 122"/>
                  <a:gd name="T11" fmla="*/ 29 h 176"/>
                  <a:gd name="T12" fmla="*/ 7 w 122"/>
                  <a:gd name="T13" fmla="*/ 35 h 176"/>
                  <a:gd name="T14" fmla="*/ 4 w 122"/>
                  <a:gd name="T15" fmla="*/ 42 h 176"/>
                  <a:gd name="T16" fmla="*/ 1 w 122"/>
                  <a:gd name="T17" fmla="*/ 51 h 176"/>
                  <a:gd name="T18" fmla="*/ 0 w 122"/>
                  <a:gd name="T19" fmla="*/ 62 h 176"/>
                  <a:gd name="T20" fmla="*/ 0 w 122"/>
                  <a:gd name="T21" fmla="*/ 62 h 176"/>
                  <a:gd name="T22" fmla="*/ 0 w 122"/>
                  <a:gd name="T23" fmla="*/ 67 h 176"/>
                  <a:gd name="T24" fmla="*/ 1 w 122"/>
                  <a:gd name="T25" fmla="*/ 72 h 176"/>
                  <a:gd name="T26" fmla="*/ 5 w 122"/>
                  <a:gd name="T27" fmla="*/ 83 h 176"/>
                  <a:gd name="T28" fmla="*/ 10 w 122"/>
                  <a:gd name="T29" fmla="*/ 93 h 176"/>
                  <a:gd name="T30" fmla="*/ 17 w 122"/>
                  <a:gd name="T31" fmla="*/ 102 h 176"/>
                  <a:gd name="T32" fmla="*/ 25 w 122"/>
                  <a:gd name="T33" fmla="*/ 111 h 176"/>
                  <a:gd name="T34" fmla="*/ 34 w 122"/>
                  <a:gd name="T35" fmla="*/ 120 h 176"/>
                  <a:gd name="T36" fmla="*/ 42 w 122"/>
                  <a:gd name="T37" fmla="*/ 127 h 176"/>
                  <a:gd name="T38" fmla="*/ 51 w 122"/>
                  <a:gd name="T39" fmla="*/ 133 h 176"/>
                  <a:gd name="T40" fmla="*/ 51 w 122"/>
                  <a:gd name="T41" fmla="*/ 133 h 176"/>
                  <a:gd name="T42" fmla="*/ 67 w 122"/>
                  <a:gd name="T43" fmla="*/ 143 h 176"/>
                  <a:gd name="T44" fmla="*/ 81 w 122"/>
                  <a:gd name="T45" fmla="*/ 154 h 176"/>
                  <a:gd name="T46" fmla="*/ 93 w 122"/>
                  <a:gd name="T47" fmla="*/ 164 h 176"/>
                  <a:gd name="T48" fmla="*/ 98 w 122"/>
                  <a:gd name="T49" fmla="*/ 169 h 176"/>
                  <a:gd name="T50" fmla="*/ 101 w 122"/>
                  <a:gd name="T51" fmla="*/ 174 h 176"/>
                  <a:gd name="T52" fmla="*/ 101 w 122"/>
                  <a:gd name="T53" fmla="*/ 174 h 176"/>
                  <a:gd name="T54" fmla="*/ 103 w 122"/>
                  <a:gd name="T55" fmla="*/ 175 h 176"/>
                  <a:gd name="T56" fmla="*/ 104 w 122"/>
                  <a:gd name="T57" fmla="*/ 176 h 176"/>
                  <a:gd name="T58" fmla="*/ 106 w 122"/>
                  <a:gd name="T59" fmla="*/ 175 h 176"/>
                  <a:gd name="T60" fmla="*/ 108 w 122"/>
                  <a:gd name="T61" fmla="*/ 174 h 176"/>
                  <a:gd name="T62" fmla="*/ 110 w 122"/>
                  <a:gd name="T63" fmla="*/ 169 h 176"/>
                  <a:gd name="T64" fmla="*/ 112 w 122"/>
                  <a:gd name="T65" fmla="*/ 163 h 176"/>
                  <a:gd name="T66" fmla="*/ 117 w 122"/>
                  <a:gd name="T67" fmla="*/ 146 h 176"/>
                  <a:gd name="T68" fmla="*/ 121 w 122"/>
                  <a:gd name="T69" fmla="*/ 128 h 176"/>
                  <a:gd name="T70" fmla="*/ 121 w 122"/>
                  <a:gd name="T71" fmla="*/ 128 h 176"/>
                  <a:gd name="T72" fmla="*/ 122 w 122"/>
                  <a:gd name="T73" fmla="*/ 119 h 176"/>
                  <a:gd name="T74" fmla="*/ 122 w 122"/>
                  <a:gd name="T75" fmla="*/ 107 h 176"/>
                  <a:gd name="T76" fmla="*/ 121 w 122"/>
                  <a:gd name="T77" fmla="*/ 95 h 176"/>
                  <a:gd name="T78" fmla="*/ 120 w 122"/>
                  <a:gd name="T79" fmla="*/ 82 h 176"/>
                  <a:gd name="T80" fmla="*/ 116 w 122"/>
                  <a:gd name="T81" fmla="*/ 58 h 176"/>
                  <a:gd name="T82" fmla="*/ 114 w 122"/>
                  <a:gd name="T83" fmla="*/ 49 h 176"/>
                  <a:gd name="T84" fmla="*/ 112 w 122"/>
                  <a:gd name="T85" fmla="*/ 43 h 176"/>
                  <a:gd name="T86" fmla="*/ 112 w 122"/>
                  <a:gd name="T87" fmla="*/ 43 h 176"/>
                  <a:gd name="T88" fmla="*/ 104 w 122"/>
                  <a:gd name="T89" fmla="*/ 29 h 176"/>
                  <a:gd name="T90" fmla="*/ 99 w 122"/>
                  <a:gd name="T91" fmla="*/ 21 h 176"/>
                  <a:gd name="T92" fmla="*/ 94 w 122"/>
                  <a:gd name="T93" fmla="*/ 13 h 176"/>
                  <a:gd name="T94" fmla="*/ 87 w 122"/>
                  <a:gd name="T95" fmla="*/ 7 h 176"/>
                  <a:gd name="T96" fmla="*/ 83 w 122"/>
                  <a:gd name="T97" fmla="*/ 3 h 176"/>
                  <a:gd name="T98" fmla="*/ 80 w 122"/>
                  <a:gd name="T99" fmla="*/ 1 h 176"/>
                  <a:gd name="T100" fmla="*/ 76 w 122"/>
                  <a:gd name="T101" fmla="*/ 0 h 176"/>
                  <a:gd name="T102" fmla="*/ 72 w 122"/>
                  <a:gd name="T103" fmla="*/ 0 h 176"/>
                  <a:gd name="T104" fmla="*/ 67 w 122"/>
                  <a:gd name="T105" fmla="*/ 1 h 176"/>
                  <a:gd name="T106" fmla="*/ 63 w 122"/>
                  <a:gd name="T107" fmla="*/ 2 h 176"/>
                  <a:gd name="T108" fmla="*/ 63 w 122"/>
                  <a:gd name="T109" fmla="*/ 2 h 176"/>
                  <a:gd name="T110" fmla="*/ 60 w 122"/>
                  <a:gd name="T111" fmla="*/ 7 h 176"/>
                  <a:gd name="T112" fmla="*/ 52 w 122"/>
                  <a:gd name="T113" fmla="*/ 13 h 176"/>
                  <a:gd name="T114" fmla="*/ 46 w 122"/>
                  <a:gd name="T115" fmla="*/ 17 h 176"/>
                  <a:gd name="T116" fmla="*/ 41 w 122"/>
                  <a:gd name="T117" fmla="*/ 19 h 176"/>
                  <a:gd name="T118" fmla="*/ 36 w 122"/>
                  <a:gd name="T119" fmla="*/ 21 h 176"/>
                  <a:gd name="T120" fmla="*/ 32 w 122"/>
                  <a:gd name="T121" fmla="*/ 20 h 176"/>
                  <a:gd name="T122" fmla="*/ 32 w 122"/>
                  <a:gd name="T123" fmla="*/ 20 h 1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2" h="176">
                    <a:moveTo>
                      <a:pt x="32" y="20"/>
                    </a:moveTo>
                    <a:lnTo>
                      <a:pt x="32" y="20"/>
                    </a:lnTo>
                    <a:lnTo>
                      <a:pt x="27" y="20"/>
                    </a:lnTo>
                    <a:lnTo>
                      <a:pt x="22" y="21"/>
                    </a:lnTo>
                    <a:lnTo>
                      <a:pt x="17" y="24"/>
                    </a:lnTo>
                    <a:lnTo>
                      <a:pt x="12" y="29"/>
                    </a:lnTo>
                    <a:lnTo>
                      <a:pt x="7" y="35"/>
                    </a:lnTo>
                    <a:lnTo>
                      <a:pt x="4" y="42"/>
                    </a:lnTo>
                    <a:lnTo>
                      <a:pt x="1" y="51"/>
                    </a:lnTo>
                    <a:lnTo>
                      <a:pt x="0" y="62"/>
                    </a:lnTo>
                    <a:lnTo>
                      <a:pt x="0" y="67"/>
                    </a:lnTo>
                    <a:lnTo>
                      <a:pt x="1" y="72"/>
                    </a:lnTo>
                    <a:lnTo>
                      <a:pt x="5" y="83"/>
                    </a:lnTo>
                    <a:lnTo>
                      <a:pt x="10" y="93"/>
                    </a:lnTo>
                    <a:lnTo>
                      <a:pt x="17" y="102"/>
                    </a:lnTo>
                    <a:lnTo>
                      <a:pt x="25" y="111"/>
                    </a:lnTo>
                    <a:lnTo>
                      <a:pt x="34" y="120"/>
                    </a:lnTo>
                    <a:lnTo>
                      <a:pt x="42" y="127"/>
                    </a:lnTo>
                    <a:lnTo>
                      <a:pt x="51" y="133"/>
                    </a:lnTo>
                    <a:lnTo>
                      <a:pt x="67" y="143"/>
                    </a:lnTo>
                    <a:lnTo>
                      <a:pt x="81" y="154"/>
                    </a:lnTo>
                    <a:lnTo>
                      <a:pt x="93" y="164"/>
                    </a:lnTo>
                    <a:lnTo>
                      <a:pt x="98" y="169"/>
                    </a:lnTo>
                    <a:lnTo>
                      <a:pt x="101" y="174"/>
                    </a:lnTo>
                    <a:lnTo>
                      <a:pt x="103" y="175"/>
                    </a:lnTo>
                    <a:lnTo>
                      <a:pt x="104" y="176"/>
                    </a:lnTo>
                    <a:lnTo>
                      <a:pt x="106" y="175"/>
                    </a:lnTo>
                    <a:lnTo>
                      <a:pt x="108" y="174"/>
                    </a:lnTo>
                    <a:lnTo>
                      <a:pt x="110" y="169"/>
                    </a:lnTo>
                    <a:lnTo>
                      <a:pt x="112" y="163"/>
                    </a:lnTo>
                    <a:lnTo>
                      <a:pt x="117" y="146"/>
                    </a:lnTo>
                    <a:lnTo>
                      <a:pt x="121" y="128"/>
                    </a:lnTo>
                    <a:lnTo>
                      <a:pt x="122" y="119"/>
                    </a:lnTo>
                    <a:lnTo>
                      <a:pt x="122" y="107"/>
                    </a:lnTo>
                    <a:lnTo>
                      <a:pt x="121" y="95"/>
                    </a:lnTo>
                    <a:lnTo>
                      <a:pt x="120" y="82"/>
                    </a:lnTo>
                    <a:lnTo>
                      <a:pt x="116" y="58"/>
                    </a:lnTo>
                    <a:lnTo>
                      <a:pt x="114" y="49"/>
                    </a:lnTo>
                    <a:lnTo>
                      <a:pt x="112" y="43"/>
                    </a:lnTo>
                    <a:lnTo>
                      <a:pt x="104" y="29"/>
                    </a:lnTo>
                    <a:lnTo>
                      <a:pt x="99" y="21"/>
                    </a:lnTo>
                    <a:lnTo>
                      <a:pt x="94" y="13"/>
                    </a:lnTo>
                    <a:lnTo>
                      <a:pt x="87" y="7"/>
                    </a:lnTo>
                    <a:lnTo>
                      <a:pt x="83" y="3"/>
                    </a:lnTo>
                    <a:lnTo>
                      <a:pt x="80" y="1"/>
                    </a:lnTo>
                    <a:lnTo>
                      <a:pt x="76" y="0"/>
                    </a:lnTo>
                    <a:lnTo>
                      <a:pt x="72" y="0"/>
                    </a:lnTo>
                    <a:lnTo>
                      <a:pt x="67" y="1"/>
                    </a:lnTo>
                    <a:lnTo>
                      <a:pt x="63" y="2"/>
                    </a:lnTo>
                    <a:lnTo>
                      <a:pt x="60" y="7"/>
                    </a:lnTo>
                    <a:lnTo>
                      <a:pt x="52" y="13"/>
                    </a:lnTo>
                    <a:lnTo>
                      <a:pt x="46" y="17"/>
                    </a:lnTo>
                    <a:lnTo>
                      <a:pt x="41" y="19"/>
                    </a:lnTo>
                    <a:lnTo>
                      <a:pt x="36" y="21"/>
                    </a:lnTo>
                    <a:lnTo>
                      <a:pt x="32" y="20"/>
                    </a:lnTo>
                    <a:close/>
                  </a:path>
                </a:pathLst>
              </a:custGeom>
              <a:solidFill>
                <a:srgbClr val="E5DF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78" name="Freeform 113">
                <a:extLst>
                  <a:ext uri="{FF2B5EF4-FFF2-40B4-BE49-F238E27FC236}">
                    <a16:creationId xmlns:a16="http://schemas.microsoft.com/office/drawing/2014/main" id="{67613E65-0052-401E-BC59-4188C0270E3F}"/>
                  </a:ext>
                </a:extLst>
              </p:cNvPr>
              <p:cNvSpPr>
                <a:spLocks/>
              </p:cNvSpPr>
              <p:nvPr/>
            </p:nvSpPr>
            <p:spPr bwMode="auto">
              <a:xfrm>
                <a:off x="3748" y="1298"/>
                <a:ext cx="118" cy="172"/>
              </a:xfrm>
              <a:custGeom>
                <a:avLst/>
                <a:gdLst>
                  <a:gd name="T0" fmla="*/ 30 w 118"/>
                  <a:gd name="T1" fmla="*/ 21 h 172"/>
                  <a:gd name="T2" fmla="*/ 30 w 118"/>
                  <a:gd name="T3" fmla="*/ 21 h 172"/>
                  <a:gd name="T4" fmla="*/ 26 w 118"/>
                  <a:gd name="T5" fmla="*/ 21 h 172"/>
                  <a:gd name="T6" fmla="*/ 21 w 118"/>
                  <a:gd name="T7" fmla="*/ 22 h 172"/>
                  <a:gd name="T8" fmla="*/ 16 w 118"/>
                  <a:gd name="T9" fmla="*/ 25 h 172"/>
                  <a:gd name="T10" fmla="*/ 11 w 118"/>
                  <a:gd name="T11" fmla="*/ 29 h 172"/>
                  <a:gd name="T12" fmla="*/ 7 w 118"/>
                  <a:gd name="T13" fmla="*/ 35 h 172"/>
                  <a:gd name="T14" fmla="*/ 3 w 118"/>
                  <a:gd name="T15" fmla="*/ 43 h 172"/>
                  <a:gd name="T16" fmla="*/ 1 w 118"/>
                  <a:gd name="T17" fmla="*/ 51 h 172"/>
                  <a:gd name="T18" fmla="*/ 0 w 118"/>
                  <a:gd name="T19" fmla="*/ 62 h 172"/>
                  <a:gd name="T20" fmla="*/ 0 w 118"/>
                  <a:gd name="T21" fmla="*/ 62 h 172"/>
                  <a:gd name="T22" fmla="*/ 0 w 118"/>
                  <a:gd name="T23" fmla="*/ 67 h 172"/>
                  <a:gd name="T24" fmla="*/ 1 w 118"/>
                  <a:gd name="T25" fmla="*/ 72 h 172"/>
                  <a:gd name="T26" fmla="*/ 4 w 118"/>
                  <a:gd name="T27" fmla="*/ 82 h 172"/>
                  <a:gd name="T28" fmla="*/ 9 w 118"/>
                  <a:gd name="T29" fmla="*/ 92 h 172"/>
                  <a:gd name="T30" fmla="*/ 16 w 118"/>
                  <a:gd name="T31" fmla="*/ 101 h 172"/>
                  <a:gd name="T32" fmla="*/ 24 w 118"/>
                  <a:gd name="T33" fmla="*/ 110 h 172"/>
                  <a:gd name="T34" fmla="*/ 32 w 118"/>
                  <a:gd name="T35" fmla="*/ 118 h 172"/>
                  <a:gd name="T36" fmla="*/ 40 w 118"/>
                  <a:gd name="T37" fmla="*/ 125 h 172"/>
                  <a:gd name="T38" fmla="*/ 49 w 118"/>
                  <a:gd name="T39" fmla="*/ 130 h 172"/>
                  <a:gd name="T40" fmla="*/ 49 w 118"/>
                  <a:gd name="T41" fmla="*/ 130 h 172"/>
                  <a:gd name="T42" fmla="*/ 64 w 118"/>
                  <a:gd name="T43" fmla="*/ 140 h 172"/>
                  <a:gd name="T44" fmla="*/ 79 w 118"/>
                  <a:gd name="T45" fmla="*/ 151 h 172"/>
                  <a:gd name="T46" fmla="*/ 90 w 118"/>
                  <a:gd name="T47" fmla="*/ 161 h 172"/>
                  <a:gd name="T48" fmla="*/ 95 w 118"/>
                  <a:gd name="T49" fmla="*/ 165 h 172"/>
                  <a:gd name="T50" fmla="*/ 98 w 118"/>
                  <a:gd name="T51" fmla="*/ 169 h 172"/>
                  <a:gd name="T52" fmla="*/ 98 w 118"/>
                  <a:gd name="T53" fmla="*/ 169 h 172"/>
                  <a:gd name="T54" fmla="*/ 99 w 118"/>
                  <a:gd name="T55" fmla="*/ 172 h 172"/>
                  <a:gd name="T56" fmla="*/ 101 w 118"/>
                  <a:gd name="T57" fmla="*/ 172 h 172"/>
                  <a:gd name="T58" fmla="*/ 103 w 118"/>
                  <a:gd name="T59" fmla="*/ 172 h 172"/>
                  <a:gd name="T60" fmla="*/ 104 w 118"/>
                  <a:gd name="T61" fmla="*/ 170 h 172"/>
                  <a:gd name="T62" fmla="*/ 107 w 118"/>
                  <a:gd name="T63" fmla="*/ 166 h 172"/>
                  <a:gd name="T64" fmla="*/ 109 w 118"/>
                  <a:gd name="T65" fmla="*/ 159 h 172"/>
                  <a:gd name="T66" fmla="*/ 113 w 118"/>
                  <a:gd name="T67" fmla="*/ 143 h 172"/>
                  <a:gd name="T68" fmla="*/ 117 w 118"/>
                  <a:gd name="T69" fmla="*/ 126 h 172"/>
                  <a:gd name="T70" fmla="*/ 117 w 118"/>
                  <a:gd name="T71" fmla="*/ 126 h 172"/>
                  <a:gd name="T72" fmla="*/ 118 w 118"/>
                  <a:gd name="T73" fmla="*/ 117 h 172"/>
                  <a:gd name="T74" fmla="*/ 118 w 118"/>
                  <a:gd name="T75" fmla="*/ 105 h 172"/>
                  <a:gd name="T76" fmla="*/ 117 w 118"/>
                  <a:gd name="T77" fmla="*/ 94 h 172"/>
                  <a:gd name="T78" fmla="*/ 116 w 118"/>
                  <a:gd name="T79" fmla="*/ 82 h 172"/>
                  <a:gd name="T80" fmla="*/ 112 w 118"/>
                  <a:gd name="T81" fmla="*/ 58 h 172"/>
                  <a:gd name="T82" fmla="*/ 108 w 118"/>
                  <a:gd name="T83" fmla="*/ 43 h 172"/>
                  <a:gd name="T84" fmla="*/ 108 w 118"/>
                  <a:gd name="T85" fmla="*/ 43 h 172"/>
                  <a:gd name="T86" fmla="*/ 101 w 118"/>
                  <a:gd name="T87" fmla="*/ 29 h 172"/>
                  <a:gd name="T88" fmla="*/ 96 w 118"/>
                  <a:gd name="T89" fmla="*/ 21 h 172"/>
                  <a:gd name="T90" fmla="*/ 91 w 118"/>
                  <a:gd name="T91" fmla="*/ 13 h 172"/>
                  <a:gd name="T92" fmla="*/ 84 w 118"/>
                  <a:gd name="T93" fmla="*/ 7 h 172"/>
                  <a:gd name="T94" fmla="*/ 81 w 118"/>
                  <a:gd name="T95" fmla="*/ 3 h 172"/>
                  <a:gd name="T96" fmla="*/ 77 w 118"/>
                  <a:gd name="T97" fmla="*/ 1 h 172"/>
                  <a:gd name="T98" fmla="*/ 73 w 118"/>
                  <a:gd name="T99" fmla="*/ 0 h 172"/>
                  <a:gd name="T100" fmla="*/ 69 w 118"/>
                  <a:gd name="T101" fmla="*/ 0 h 172"/>
                  <a:gd name="T102" fmla="*/ 65 w 118"/>
                  <a:gd name="T103" fmla="*/ 0 h 172"/>
                  <a:gd name="T104" fmla="*/ 61 w 118"/>
                  <a:gd name="T105" fmla="*/ 2 h 172"/>
                  <a:gd name="T106" fmla="*/ 61 w 118"/>
                  <a:gd name="T107" fmla="*/ 2 h 172"/>
                  <a:gd name="T108" fmla="*/ 58 w 118"/>
                  <a:gd name="T109" fmla="*/ 6 h 172"/>
                  <a:gd name="T110" fmla="*/ 50 w 118"/>
                  <a:gd name="T111" fmla="*/ 13 h 172"/>
                  <a:gd name="T112" fmla="*/ 45 w 118"/>
                  <a:gd name="T113" fmla="*/ 17 h 172"/>
                  <a:gd name="T114" fmla="*/ 40 w 118"/>
                  <a:gd name="T115" fmla="*/ 20 h 172"/>
                  <a:gd name="T116" fmla="*/ 35 w 118"/>
                  <a:gd name="T117" fmla="*/ 22 h 172"/>
                  <a:gd name="T118" fmla="*/ 30 w 118"/>
                  <a:gd name="T119" fmla="*/ 21 h 172"/>
                  <a:gd name="T120" fmla="*/ 30 w 118"/>
                  <a:gd name="T121" fmla="*/ 21 h 17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8" h="172">
                    <a:moveTo>
                      <a:pt x="30" y="21"/>
                    </a:moveTo>
                    <a:lnTo>
                      <a:pt x="30" y="21"/>
                    </a:lnTo>
                    <a:lnTo>
                      <a:pt x="26" y="21"/>
                    </a:lnTo>
                    <a:lnTo>
                      <a:pt x="21" y="22"/>
                    </a:lnTo>
                    <a:lnTo>
                      <a:pt x="16" y="25"/>
                    </a:lnTo>
                    <a:lnTo>
                      <a:pt x="11" y="29"/>
                    </a:lnTo>
                    <a:lnTo>
                      <a:pt x="7" y="35"/>
                    </a:lnTo>
                    <a:lnTo>
                      <a:pt x="3" y="43"/>
                    </a:lnTo>
                    <a:lnTo>
                      <a:pt x="1" y="51"/>
                    </a:lnTo>
                    <a:lnTo>
                      <a:pt x="0" y="62"/>
                    </a:lnTo>
                    <a:lnTo>
                      <a:pt x="0" y="67"/>
                    </a:lnTo>
                    <a:lnTo>
                      <a:pt x="1" y="72"/>
                    </a:lnTo>
                    <a:lnTo>
                      <a:pt x="4" y="82"/>
                    </a:lnTo>
                    <a:lnTo>
                      <a:pt x="9" y="92"/>
                    </a:lnTo>
                    <a:lnTo>
                      <a:pt x="16" y="101"/>
                    </a:lnTo>
                    <a:lnTo>
                      <a:pt x="24" y="110"/>
                    </a:lnTo>
                    <a:lnTo>
                      <a:pt x="32" y="118"/>
                    </a:lnTo>
                    <a:lnTo>
                      <a:pt x="40" y="125"/>
                    </a:lnTo>
                    <a:lnTo>
                      <a:pt x="49" y="130"/>
                    </a:lnTo>
                    <a:lnTo>
                      <a:pt x="64" y="140"/>
                    </a:lnTo>
                    <a:lnTo>
                      <a:pt x="79" y="151"/>
                    </a:lnTo>
                    <a:lnTo>
                      <a:pt x="90" y="161"/>
                    </a:lnTo>
                    <a:lnTo>
                      <a:pt x="95" y="165"/>
                    </a:lnTo>
                    <a:lnTo>
                      <a:pt x="98" y="169"/>
                    </a:lnTo>
                    <a:lnTo>
                      <a:pt x="99" y="172"/>
                    </a:lnTo>
                    <a:lnTo>
                      <a:pt x="101" y="172"/>
                    </a:lnTo>
                    <a:lnTo>
                      <a:pt x="103" y="172"/>
                    </a:lnTo>
                    <a:lnTo>
                      <a:pt x="104" y="170"/>
                    </a:lnTo>
                    <a:lnTo>
                      <a:pt x="107" y="166"/>
                    </a:lnTo>
                    <a:lnTo>
                      <a:pt x="109" y="159"/>
                    </a:lnTo>
                    <a:lnTo>
                      <a:pt x="113" y="143"/>
                    </a:lnTo>
                    <a:lnTo>
                      <a:pt x="117" y="126"/>
                    </a:lnTo>
                    <a:lnTo>
                      <a:pt x="118" y="117"/>
                    </a:lnTo>
                    <a:lnTo>
                      <a:pt x="118" y="105"/>
                    </a:lnTo>
                    <a:lnTo>
                      <a:pt x="117" y="94"/>
                    </a:lnTo>
                    <a:lnTo>
                      <a:pt x="116" y="82"/>
                    </a:lnTo>
                    <a:lnTo>
                      <a:pt x="112" y="58"/>
                    </a:lnTo>
                    <a:lnTo>
                      <a:pt x="108" y="43"/>
                    </a:lnTo>
                    <a:lnTo>
                      <a:pt x="101" y="29"/>
                    </a:lnTo>
                    <a:lnTo>
                      <a:pt x="96" y="21"/>
                    </a:lnTo>
                    <a:lnTo>
                      <a:pt x="91" y="13"/>
                    </a:lnTo>
                    <a:lnTo>
                      <a:pt x="84" y="7"/>
                    </a:lnTo>
                    <a:lnTo>
                      <a:pt x="81" y="3"/>
                    </a:lnTo>
                    <a:lnTo>
                      <a:pt x="77" y="1"/>
                    </a:lnTo>
                    <a:lnTo>
                      <a:pt x="73" y="0"/>
                    </a:lnTo>
                    <a:lnTo>
                      <a:pt x="69" y="0"/>
                    </a:lnTo>
                    <a:lnTo>
                      <a:pt x="65" y="0"/>
                    </a:lnTo>
                    <a:lnTo>
                      <a:pt x="61" y="2"/>
                    </a:lnTo>
                    <a:lnTo>
                      <a:pt x="58" y="6"/>
                    </a:lnTo>
                    <a:lnTo>
                      <a:pt x="50" y="13"/>
                    </a:lnTo>
                    <a:lnTo>
                      <a:pt x="45" y="17"/>
                    </a:lnTo>
                    <a:lnTo>
                      <a:pt x="40" y="20"/>
                    </a:lnTo>
                    <a:lnTo>
                      <a:pt x="35" y="22"/>
                    </a:lnTo>
                    <a:lnTo>
                      <a:pt x="30" y="21"/>
                    </a:lnTo>
                    <a:close/>
                  </a:path>
                </a:pathLst>
              </a:custGeom>
              <a:solidFill>
                <a:srgbClr val="E1D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79" name="Freeform 114">
                <a:extLst>
                  <a:ext uri="{FF2B5EF4-FFF2-40B4-BE49-F238E27FC236}">
                    <a16:creationId xmlns:a16="http://schemas.microsoft.com/office/drawing/2014/main" id="{4302FFD4-B5C1-4DDB-88E7-6350D30C4851}"/>
                  </a:ext>
                </a:extLst>
              </p:cNvPr>
              <p:cNvSpPr>
                <a:spLocks/>
              </p:cNvSpPr>
              <p:nvPr/>
            </p:nvSpPr>
            <p:spPr bwMode="auto">
              <a:xfrm>
                <a:off x="3750" y="1298"/>
                <a:ext cx="115" cy="169"/>
              </a:xfrm>
              <a:custGeom>
                <a:avLst/>
                <a:gdLst>
                  <a:gd name="T0" fmla="*/ 30 w 115"/>
                  <a:gd name="T1" fmla="*/ 23 h 169"/>
                  <a:gd name="T2" fmla="*/ 30 w 115"/>
                  <a:gd name="T3" fmla="*/ 23 h 169"/>
                  <a:gd name="T4" fmla="*/ 26 w 115"/>
                  <a:gd name="T5" fmla="*/ 23 h 169"/>
                  <a:gd name="T6" fmla="*/ 21 w 115"/>
                  <a:gd name="T7" fmla="*/ 24 h 169"/>
                  <a:gd name="T8" fmla="*/ 16 w 115"/>
                  <a:gd name="T9" fmla="*/ 27 h 169"/>
                  <a:gd name="T10" fmla="*/ 11 w 115"/>
                  <a:gd name="T11" fmla="*/ 31 h 169"/>
                  <a:gd name="T12" fmla="*/ 7 w 115"/>
                  <a:gd name="T13" fmla="*/ 37 h 169"/>
                  <a:gd name="T14" fmla="*/ 4 w 115"/>
                  <a:gd name="T15" fmla="*/ 44 h 169"/>
                  <a:gd name="T16" fmla="*/ 1 w 115"/>
                  <a:gd name="T17" fmla="*/ 52 h 169"/>
                  <a:gd name="T18" fmla="*/ 0 w 115"/>
                  <a:gd name="T19" fmla="*/ 63 h 169"/>
                  <a:gd name="T20" fmla="*/ 0 w 115"/>
                  <a:gd name="T21" fmla="*/ 63 h 169"/>
                  <a:gd name="T22" fmla="*/ 0 w 115"/>
                  <a:gd name="T23" fmla="*/ 67 h 169"/>
                  <a:gd name="T24" fmla="*/ 1 w 115"/>
                  <a:gd name="T25" fmla="*/ 72 h 169"/>
                  <a:gd name="T26" fmla="*/ 4 w 115"/>
                  <a:gd name="T27" fmla="*/ 82 h 169"/>
                  <a:gd name="T28" fmla="*/ 10 w 115"/>
                  <a:gd name="T29" fmla="*/ 92 h 169"/>
                  <a:gd name="T30" fmla="*/ 16 w 115"/>
                  <a:gd name="T31" fmla="*/ 101 h 169"/>
                  <a:gd name="T32" fmla="*/ 24 w 115"/>
                  <a:gd name="T33" fmla="*/ 109 h 169"/>
                  <a:gd name="T34" fmla="*/ 32 w 115"/>
                  <a:gd name="T35" fmla="*/ 117 h 169"/>
                  <a:gd name="T36" fmla="*/ 40 w 115"/>
                  <a:gd name="T37" fmla="*/ 124 h 169"/>
                  <a:gd name="T38" fmla="*/ 48 w 115"/>
                  <a:gd name="T39" fmla="*/ 129 h 169"/>
                  <a:gd name="T40" fmla="*/ 48 w 115"/>
                  <a:gd name="T41" fmla="*/ 129 h 169"/>
                  <a:gd name="T42" fmla="*/ 63 w 115"/>
                  <a:gd name="T43" fmla="*/ 139 h 169"/>
                  <a:gd name="T44" fmla="*/ 77 w 115"/>
                  <a:gd name="T45" fmla="*/ 149 h 169"/>
                  <a:gd name="T46" fmla="*/ 88 w 115"/>
                  <a:gd name="T47" fmla="*/ 159 h 169"/>
                  <a:gd name="T48" fmla="*/ 93 w 115"/>
                  <a:gd name="T49" fmla="*/ 163 h 169"/>
                  <a:gd name="T50" fmla="*/ 96 w 115"/>
                  <a:gd name="T51" fmla="*/ 167 h 169"/>
                  <a:gd name="T52" fmla="*/ 96 w 115"/>
                  <a:gd name="T53" fmla="*/ 167 h 169"/>
                  <a:gd name="T54" fmla="*/ 97 w 115"/>
                  <a:gd name="T55" fmla="*/ 168 h 169"/>
                  <a:gd name="T56" fmla="*/ 98 w 115"/>
                  <a:gd name="T57" fmla="*/ 169 h 169"/>
                  <a:gd name="T58" fmla="*/ 99 w 115"/>
                  <a:gd name="T59" fmla="*/ 168 h 169"/>
                  <a:gd name="T60" fmla="*/ 102 w 115"/>
                  <a:gd name="T61" fmla="*/ 167 h 169"/>
                  <a:gd name="T62" fmla="*/ 104 w 115"/>
                  <a:gd name="T63" fmla="*/ 163 h 169"/>
                  <a:gd name="T64" fmla="*/ 106 w 115"/>
                  <a:gd name="T65" fmla="*/ 157 h 169"/>
                  <a:gd name="T66" fmla="*/ 110 w 115"/>
                  <a:gd name="T67" fmla="*/ 141 h 169"/>
                  <a:gd name="T68" fmla="*/ 114 w 115"/>
                  <a:gd name="T69" fmla="*/ 125 h 169"/>
                  <a:gd name="T70" fmla="*/ 114 w 115"/>
                  <a:gd name="T71" fmla="*/ 125 h 169"/>
                  <a:gd name="T72" fmla="*/ 115 w 115"/>
                  <a:gd name="T73" fmla="*/ 116 h 169"/>
                  <a:gd name="T74" fmla="*/ 115 w 115"/>
                  <a:gd name="T75" fmla="*/ 105 h 169"/>
                  <a:gd name="T76" fmla="*/ 115 w 115"/>
                  <a:gd name="T77" fmla="*/ 93 h 169"/>
                  <a:gd name="T78" fmla="*/ 113 w 115"/>
                  <a:gd name="T79" fmla="*/ 82 h 169"/>
                  <a:gd name="T80" fmla="*/ 110 w 115"/>
                  <a:gd name="T81" fmla="*/ 60 h 169"/>
                  <a:gd name="T82" fmla="*/ 106 w 115"/>
                  <a:gd name="T83" fmla="*/ 44 h 169"/>
                  <a:gd name="T84" fmla="*/ 106 w 115"/>
                  <a:gd name="T85" fmla="*/ 44 h 169"/>
                  <a:gd name="T86" fmla="*/ 99 w 115"/>
                  <a:gd name="T87" fmla="*/ 31 h 169"/>
                  <a:gd name="T88" fmla="*/ 94 w 115"/>
                  <a:gd name="T89" fmla="*/ 23 h 169"/>
                  <a:gd name="T90" fmla="*/ 89 w 115"/>
                  <a:gd name="T91" fmla="*/ 15 h 169"/>
                  <a:gd name="T92" fmla="*/ 82 w 115"/>
                  <a:gd name="T93" fmla="*/ 8 h 169"/>
                  <a:gd name="T94" fmla="*/ 79 w 115"/>
                  <a:gd name="T95" fmla="*/ 5 h 169"/>
                  <a:gd name="T96" fmla="*/ 75 w 115"/>
                  <a:gd name="T97" fmla="*/ 2 h 169"/>
                  <a:gd name="T98" fmla="*/ 72 w 115"/>
                  <a:gd name="T99" fmla="*/ 1 h 169"/>
                  <a:gd name="T100" fmla="*/ 68 w 115"/>
                  <a:gd name="T101" fmla="*/ 0 h 169"/>
                  <a:gd name="T102" fmla="*/ 64 w 115"/>
                  <a:gd name="T103" fmla="*/ 1 h 169"/>
                  <a:gd name="T104" fmla="*/ 60 w 115"/>
                  <a:gd name="T105" fmla="*/ 2 h 169"/>
                  <a:gd name="T106" fmla="*/ 60 w 115"/>
                  <a:gd name="T107" fmla="*/ 2 h 169"/>
                  <a:gd name="T108" fmla="*/ 57 w 115"/>
                  <a:gd name="T109" fmla="*/ 7 h 169"/>
                  <a:gd name="T110" fmla="*/ 49 w 115"/>
                  <a:gd name="T111" fmla="*/ 15 h 169"/>
                  <a:gd name="T112" fmla="*/ 45 w 115"/>
                  <a:gd name="T113" fmla="*/ 19 h 169"/>
                  <a:gd name="T114" fmla="*/ 39 w 115"/>
                  <a:gd name="T115" fmla="*/ 22 h 169"/>
                  <a:gd name="T116" fmla="*/ 34 w 115"/>
                  <a:gd name="T117" fmla="*/ 23 h 169"/>
                  <a:gd name="T118" fmla="*/ 30 w 115"/>
                  <a:gd name="T119" fmla="*/ 23 h 169"/>
                  <a:gd name="T120" fmla="*/ 30 w 115"/>
                  <a:gd name="T121" fmla="*/ 23 h 16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5" h="169">
                    <a:moveTo>
                      <a:pt x="30" y="23"/>
                    </a:moveTo>
                    <a:lnTo>
                      <a:pt x="30" y="23"/>
                    </a:lnTo>
                    <a:lnTo>
                      <a:pt x="26" y="23"/>
                    </a:lnTo>
                    <a:lnTo>
                      <a:pt x="21" y="24"/>
                    </a:lnTo>
                    <a:lnTo>
                      <a:pt x="16" y="27"/>
                    </a:lnTo>
                    <a:lnTo>
                      <a:pt x="11" y="31"/>
                    </a:lnTo>
                    <a:lnTo>
                      <a:pt x="7" y="37"/>
                    </a:lnTo>
                    <a:lnTo>
                      <a:pt x="4" y="44"/>
                    </a:lnTo>
                    <a:lnTo>
                      <a:pt x="1" y="52"/>
                    </a:lnTo>
                    <a:lnTo>
                      <a:pt x="0" y="63"/>
                    </a:lnTo>
                    <a:lnTo>
                      <a:pt x="0" y="67"/>
                    </a:lnTo>
                    <a:lnTo>
                      <a:pt x="1" y="72"/>
                    </a:lnTo>
                    <a:lnTo>
                      <a:pt x="4" y="82"/>
                    </a:lnTo>
                    <a:lnTo>
                      <a:pt x="10" y="92"/>
                    </a:lnTo>
                    <a:lnTo>
                      <a:pt x="16" y="101"/>
                    </a:lnTo>
                    <a:lnTo>
                      <a:pt x="24" y="109"/>
                    </a:lnTo>
                    <a:lnTo>
                      <a:pt x="32" y="117"/>
                    </a:lnTo>
                    <a:lnTo>
                      <a:pt x="40" y="124"/>
                    </a:lnTo>
                    <a:lnTo>
                      <a:pt x="48" y="129"/>
                    </a:lnTo>
                    <a:lnTo>
                      <a:pt x="63" y="139"/>
                    </a:lnTo>
                    <a:lnTo>
                      <a:pt x="77" y="149"/>
                    </a:lnTo>
                    <a:lnTo>
                      <a:pt x="88" y="159"/>
                    </a:lnTo>
                    <a:lnTo>
                      <a:pt x="93" y="163"/>
                    </a:lnTo>
                    <a:lnTo>
                      <a:pt x="96" y="167"/>
                    </a:lnTo>
                    <a:lnTo>
                      <a:pt x="97" y="168"/>
                    </a:lnTo>
                    <a:lnTo>
                      <a:pt x="98" y="169"/>
                    </a:lnTo>
                    <a:lnTo>
                      <a:pt x="99" y="168"/>
                    </a:lnTo>
                    <a:lnTo>
                      <a:pt x="102" y="167"/>
                    </a:lnTo>
                    <a:lnTo>
                      <a:pt x="104" y="163"/>
                    </a:lnTo>
                    <a:lnTo>
                      <a:pt x="106" y="157"/>
                    </a:lnTo>
                    <a:lnTo>
                      <a:pt x="110" y="141"/>
                    </a:lnTo>
                    <a:lnTo>
                      <a:pt x="114" y="125"/>
                    </a:lnTo>
                    <a:lnTo>
                      <a:pt x="115" y="116"/>
                    </a:lnTo>
                    <a:lnTo>
                      <a:pt x="115" y="105"/>
                    </a:lnTo>
                    <a:lnTo>
                      <a:pt x="115" y="93"/>
                    </a:lnTo>
                    <a:lnTo>
                      <a:pt x="113" y="82"/>
                    </a:lnTo>
                    <a:lnTo>
                      <a:pt x="110" y="60"/>
                    </a:lnTo>
                    <a:lnTo>
                      <a:pt x="106" y="44"/>
                    </a:lnTo>
                    <a:lnTo>
                      <a:pt x="99" y="31"/>
                    </a:lnTo>
                    <a:lnTo>
                      <a:pt x="94" y="23"/>
                    </a:lnTo>
                    <a:lnTo>
                      <a:pt x="89" y="15"/>
                    </a:lnTo>
                    <a:lnTo>
                      <a:pt x="82" y="8"/>
                    </a:lnTo>
                    <a:lnTo>
                      <a:pt x="79" y="5"/>
                    </a:lnTo>
                    <a:lnTo>
                      <a:pt x="75" y="2"/>
                    </a:lnTo>
                    <a:lnTo>
                      <a:pt x="72" y="1"/>
                    </a:lnTo>
                    <a:lnTo>
                      <a:pt x="68" y="0"/>
                    </a:lnTo>
                    <a:lnTo>
                      <a:pt x="64" y="1"/>
                    </a:lnTo>
                    <a:lnTo>
                      <a:pt x="60" y="2"/>
                    </a:lnTo>
                    <a:lnTo>
                      <a:pt x="57" y="7"/>
                    </a:lnTo>
                    <a:lnTo>
                      <a:pt x="49" y="15"/>
                    </a:lnTo>
                    <a:lnTo>
                      <a:pt x="45" y="19"/>
                    </a:lnTo>
                    <a:lnTo>
                      <a:pt x="39" y="22"/>
                    </a:lnTo>
                    <a:lnTo>
                      <a:pt x="34" y="23"/>
                    </a:lnTo>
                    <a:lnTo>
                      <a:pt x="30" y="23"/>
                    </a:lnTo>
                    <a:close/>
                  </a:path>
                </a:pathLst>
              </a:custGeom>
              <a:solidFill>
                <a:srgbClr val="DED7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80" name="Freeform 115">
                <a:extLst>
                  <a:ext uri="{FF2B5EF4-FFF2-40B4-BE49-F238E27FC236}">
                    <a16:creationId xmlns:a16="http://schemas.microsoft.com/office/drawing/2014/main" id="{17516D04-8041-4F29-8ACC-87CA66F310A9}"/>
                  </a:ext>
                </a:extLst>
              </p:cNvPr>
              <p:cNvSpPr>
                <a:spLocks/>
              </p:cNvSpPr>
              <p:nvPr/>
            </p:nvSpPr>
            <p:spPr bwMode="auto">
              <a:xfrm>
                <a:off x="3753" y="1299"/>
                <a:ext cx="111" cy="165"/>
              </a:xfrm>
              <a:custGeom>
                <a:avLst/>
                <a:gdLst>
                  <a:gd name="T0" fmla="*/ 29 w 111"/>
                  <a:gd name="T1" fmla="*/ 24 h 165"/>
                  <a:gd name="T2" fmla="*/ 29 w 111"/>
                  <a:gd name="T3" fmla="*/ 24 h 165"/>
                  <a:gd name="T4" fmla="*/ 25 w 111"/>
                  <a:gd name="T5" fmla="*/ 24 h 165"/>
                  <a:gd name="T6" fmla="*/ 20 w 111"/>
                  <a:gd name="T7" fmla="*/ 25 h 165"/>
                  <a:gd name="T8" fmla="*/ 15 w 111"/>
                  <a:gd name="T9" fmla="*/ 28 h 165"/>
                  <a:gd name="T10" fmla="*/ 11 w 111"/>
                  <a:gd name="T11" fmla="*/ 32 h 165"/>
                  <a:gd name="T12" fmla="*/ 7 w 111"/>
                  <a:gd name="T13" fmla="*/ 37 h 165"/>
                  <a:gd name="T14" fmla="*/ 3 w 111"/>
                  <a:gd name="T15" fmla="*/ 44 h 165"/>
                  <a:gd name="T16" fmla="*/ 1 w 111"/>
                  <a:gd name="T17" fmla="*/ 52 h 165"/>
                  <a:gd name="T18" fmla="*/ 0 w 111"/>
                  <a:gd name="T19" fmla="*/ 62 h 165"/>
                  <a:gd name="T20" fmla="*/ 0 w 111"/>
                  <a:gd name="T21" fmla="*/ 62 h 165"/>
                  <a:gd name="T22" fmla="*/ 0 w 111"/>
                  <a:gd name="T23" fmla="*/ 67 h 165"/>
                  <a:gd name="T24" fmla="*/ 1 w 111"/>
                  <a:gd name="T25" fmla="*/ 72 h 165"/>
                  <a:gd name="T26" fmla="*/ 4 w 111"/>
                  <a:gd name="T27" fmla="*/ 81 h 165"/>
                  <a:gd name="T28" fmla="*/ 9 w 111"/>
                  <a:gd name="T29" fmla="*/ 90 h 165"/>
                  <a:gd name="T30" fmla="*/ 15 w 111"/>
                  <a:gd name="T31" fmla="*/ 99 h 165"/>
                  <a:gd name="T32" fmla="*/ 23 w 111"/>
                  <a:gd name="T33" fmla="*/ 107 h 165"/>
                  <a:gd name="T34" fmla="*/ 30 w 111"/>
                  <a:gd name="T35" fmla="*/ 115 h 165"/>
                  <a:gd name="T36" fmla="*/ 38 w 111"/>
                  <a:gd name="T37" fmla="*/ 122 h 165"/>
                  <a:gd name="T38" fmla="*/ 47 w 111"/>
                  <a:gd name="T39" fmla="*/ 127 h 165"/>
                  <a:gd name="T40" fmla="*/ 47 w 111"/>
                  <a:gd name="T41" fmla="*/ 127 h 165"/>
                  <a:gd name="T42" fmla="*/ 61 w 111"/>
                  <a:gd name="T43" fmla="*/ 136 h 165"/>
                  <a:gd name="T44" fmla="*/ 74 w 111"/>
                  <a:gd name="T45" fmla="*/ 146 h 165"/>
                  <a:gd name="T46" fmla="*/ 85 w 111"/>
                  <a:gd name="T47" fmla="*/ 155 h 165"/>
                  <a:gd name="T48" fmla="*/ 92 w 111"/>
                  <a:gd name="T49" fmla="*/ 164 h 165"/>
                  <a:gd name="T50" fmla="*/ 92 w 111"/>
                  <a:gd name="T51" fmla="*/ 164 h 165"/>
                  <a:gd name="T52" fmla="*/ 94 w 111"/>
                  <a:gd name="T53" fmla="*/ 165 h 165"/>
                  <a:gd name="T54" fmla="*/ 95 w 111"/>
                  <a:gd name="T55" fmla="*/ 165 h 165"/>
                  <a:gd name="T56" fmla="*/ 96 w 111"/>
                  <a:gd name="T57" fmla="*/ 165 h 165"/>
                  <a:gd name="T58" fmla="*/ 98 w 111"/>
                  <a:gd name="T59" fmla="*/ 164 h 165"/>
                  <a:gd name="T60" fmla="*/ 100 w 111"/>
                  <a:gd name="T61" fmla="*/ 160 h 165"/>
                  <a:gd name="T62" fmla="*/ 103 w 111"/>
                  <a:gd name="T63" fmla="*/ 154 h 165"/>
                  <a:gd name="T64" fmla="*/ 107 w 111"/>
                  <a:gd name="T65" fmla="*/ 139 h 165"/>
                  <a:gd name="T66" fmla="*/ 110 w 111"/>
                  <a:gd name="T67" fmla="*/ 123 h 165"/>
                  <a:gd name="T68" fmla="*/ 110 w 111"/>
                  <a:gd name="T69" fmla="*/ 123 h 165"/>
                  <a:gd name="T70" fmla="*/ 111 w 111"/>
                  <a:gd name="T71" fmla="*/ 113 h 165"/>
                  <a:gd name="T72" fmla="*/ 111 w 111"/>
                  <a:gd name="T73" fmla="*/ 103 h 165"/>
                  <a:gd name="T74" fmla="*/ 110 w 111"/>
                  <a:gd name="T75" fmla="*/ 81 h 165"/>
                  <a:gd name="T76" fmla="*/ 106 w 111"/>
                  <a:gd name="T77" fmla="*/ 60 h 165"/>
                  <a:gd name="T78" fmla="*/ 102 w 111"/>
                  <a:gd name="T79" fmla="*/ 44 h 165"/>
                  <a:gd name="T80" fmla="*/ 102 w 111"/>
                  <a:gd name="T81" fmla="*/ 44 h 165"/>
                  <a:gd name="T82" fmla="*/ 95 w 111"/>
                  <a:gd name="T83" fmla="*/ 31 h 165"/>
                  <a:gd name="T84" fmla="*/ 91 w 111"/>
                  <a:gd name="T85" fmla="*/ 23 h 165"/>
                  <a:gd name="T86" fmla="*/ 85 w 111"/>
                  <a:gd name="T87" fmla="*/ 15 h 165"/>
                  <a:gd name="T88" fmla="*/ 79 w 111"/>
                  <a:gd name="T89" fmla="*/ 8 h 165"/>
                  <a:gd name="T90" fmla="*/ 76 w 111"/>
                  <a:gd name="T91" fmla="*/ 5 h 165"/>
                  <a:gd name="T92" fmla="*/ 73 w 111"/>
                  <a:gd name="T93" fmla="*/ 2 h 165"/>
                  <a:gd name="T94" fmla="*/ 69 w 111"/>
                  <a:gd name="T95" fmla="*/ 1 h 165"/>
                  <a:gd name="T96" fmla="*/ 65 w 111"/>
                  <a:gd name="T97" fmla="*/ 0 h 165"/>
                  <a:gd name="T98" fmla="*/ 62 w 111"/>
                  <a:gd name="T99" fmla="*/ 0 h 165"/>
                  <a:gd name="T100" fmla="*/ 58 w 111"/>
                  <a:gd name="T101" fmla="*/ 2 h 165"/>
                  <a:gd name="T102" fmla="*/ 58 w 111"/>
                  <a:gd name="T103" fmla="*/ 2 h 165"/>
                  <a:gd name="T104" fmla="*/ 55 w 111"/>
                  <a:gd name="T105" fmla="*/ 7 h 165"/>
                  <a:gd name="T106" fmla="*/ 48 w 111"/>
                  <a:gd name="T107" fmla="*/ 15 h 165"/>
                  <a:gd name="T108" fmla="*/ 43 w 111"/>
                  <a:gd name="T109" fmla="*/ 19 h 165"/>
                  <a:gd name="T110" fmla="*/ 38 w 111"/>
                  <a:gd name="T111" fmla="*/ 22 h 165"/>
                  <a:gd name="T112" fmla="*/ 33 w 111"/>
                  <a:gd name="T113" fmla="*/ 24 h 165"/>
                  <a:gd name="T114" fmla="*/ 31 w 111"/>
                  <a:gd name="T115" fmla="*/ 24 h 165"/>
                  <a:gd name="T116" fmla="*/ 29 w 111"/>
                  <a:gd name="T117" fmla="*/ 24 h 165"/>
                  <a:gd name="T118" fmla="*/ 29 w 111"/>
                  <a:gd name="T119" fmla="*/ 24 h 1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1" h="165">
                    <a:moveTo>
                      <a:pt x="29" y="24"/>
                    </a:moveTo>
                    <a:lnTo>
                      <a:pt x="29" y="24"/>
                    </a:lnTo>
                    <a:lnTo>
                      <a:pt x="25" y="24"/>
                    </a:lnTo>
                    <a:lnTo>
                      <a:pt x="20" y="25"/>
                    </a:lnTo>
                    <a:lnTo>
                      <a:pt x="15" y="28"/>
                    </a:lnTo>
                    <a:lnTo>
                      <a:pt x="11" y="32"/>
                    </a:lnTo>
                    <a:lnTo>
                      <a:pt x="7" y="37"/>
                    </a:lnTo>
                    <a:lnTo>
                      <a:pt x="3" y="44"/>
                    </a:lnTo>
                    <a:lnTo>
                      <a:pt x="1" y="52"/>
                    </a:lnTo>
                    <a:lnTo>
                      <a:pt x="0" y="62"/>
                    </a:lnTo>
                    <a:lnTo>
                      <a:pt x="0" y="67"/>
                    </a:lnTo>
                    <a:lnTo>
                      <a:pt x="1" y="72"/>
                    </a:lnTo>
                    <a:lnTo>
                      <a:pt x="4" y="81"/>
                    </a:lnTo>
                    <a:lnTo>
                      <a:pt x="9" y="90"/>
                    </a:lnTo>
                    <a:lnTo>
                      <a:pt x="15" y="99"/>
                    </a:lnTo>
                    <a:lnTo>
                      <a:pt x="23" y="107"/>
                    </a:lnTo>
                    <a:lnTo>
                      <a:pt x="30" y="115"/>
                    </a:lnTo>
                    <a:lnTo>
                      <a:pt x="38" y="122"/>
                    </a:lnTo>
                    <a:lnTo>
                      <a:pt x="47" y="127"/>
                    </a:lnTo>
                    <a:lnTo>
                      <a:pt x="61" y="136"/>
                    </a:lnTo>
                    <a:lnTo>
                      <a:pt x="74" y="146"/>
                    </a:lnTo>
                    <a:lnTo>
                      <a:pt x="85" y="155"/>
                    </a:lnTo>
                    <a:lnTo>
                      <a:pt x="92" y="164"/>
                    </a:lnTo>
                    <a:lnTo>
                      <a:pt x="94" y="165"/>
                    </a:lnTo>
                    <a:lnTo>
                      <a:pt x="95" y="165"/>
                    </a:lnTo>
                    <a:lnTo>
                      <a:pt x="96" y="165"/>
                    </a:lnTo>
                    <a:lnTo>
                      <a:pt x="98" y="164"/>
                    </a:lnTo>
                    <a:lnTo>
                      <a:pt x="100" y="160"/>
                    </a:lnTo>
                    <a:lnTo>
                      <a:pt x="103" y="154"/>
                    </a:lnTo>
                    <a:lnTo>
                      <a:pt x="107" y="139"/>
                    </a:lnTo>
                    <a:lnTo>
                      <a:pt x="110" y="123"/>
                    </a:lnTo>
                    <a:lnTo>
                      <a:pt x="111" y="113"/>
                    </a:lnTo>
                    <a:lnTo>
                      <a:pt x="111" y="103"/>
                    </a:lnTo>
                    <a:lnTo>
                      <a:pt x="110" y="81"/>
                    </a:lnTo>
                    <a:lnTo>
                      <a:pt x="106" y="60"/>
                    </a:lnTo>
                    <a:lnTo>
                      <a:pt x="102" y="44"/>
                    </a:lnTo>
                    <a:lnTo>
                      <a:pt x="95" y="31"/>
                    </a:lnTo>
                    <a:lnTo>
                      <a:pt x="91" y="23"/>
                    </a:lnTo>
                    <a:lnTo>
                      <a:pt x="85" y="15"/>
                    </a:lnTo>
                    <a:lnTo>
                      <a:pt x="79" y="8"/>
                    </a:lnTo>
                    <a:lnTo>
                      <a:pt x="76" y="5"/>
                    </a:lnTo>
                    <a:lnTo>
                      <a:pt x="73" y="2"/>
                    </a:lnTo>
                    <a:lnTo>
                      <a:pt x="69" y="1"/>
                    </a:lnTo>
                    <a:lnTo>
                      <a:pt x="65" y="0"/>
                    </a:lnTo>
                    <a:lnTo>
                      <a:pt x="62" y="0"/>
                    </a:lnTo>
                    <a:lnTo>
                      <a:pt x="58" y="2"/>
                    </a:lnTo>
                    <a:lnTo>
                      <a:pt x="55" y="7"/>
                    </a:lnTo>
                    <a:lnTo>
                      <a:pt x="48" y="15"/>
                    </a:lnTo>
                    <a:lnTo>
                      <a:pt x="43" y="19"/>
                    </a:lnTo>
                    <a:lnTo>
                      <a:pt x="38" y="22"/>
                    </a:lnTo>
                    <a:lnTo>
                      <a:pt x="33" y="24"/>
                    </a:lnTo>
                    <a:lnTo>
                      <a:pt x="31" y="24"/>
                    </a:lnTo>
                    <a:lnTo>
                      <a:pt x="29" y="24"/>
                    </a:lnTo>
                    <a:close/>
                  </a:path>
                </a:pathLst>
              </a:custGeom>
              <a:solidFill>
                <a:srgbClr val="DCD4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81" name="Freeform 116">
                <a:extLst>
                  <a:ext uri="{FF2B5EF4-FFF2-40B4-BE49-F238E27FC236}">
                    <a16:creationId xmlns:a16="http://schemas.microsoft.com/office/drawing/2014/main" id="{7FDD61C9-4535-43A7-8A03-7D0D44195D43}"/>
                  </a:ext>
                </a:extLst>
              </p:cNvPr>
              <p:cNvSpPr>
                <a:spLocks/>
              </p:cNvSpPr>
              <p:nvPr/>
            </p:nvSpPr>
            <p:spPr bwMode="auto">
              <a:xfrm>
                <a:off x="3755" y="1300"/>
                <a:ext cx="108" cy="162"/>
              </a:xfrm>
              <a:custGeom>
                <a:avLst/>
                <a:gdLst>
                  <a:gd name="T0" fmla="*/ 56 w 108"/>
                  <a:gd name="T1" fmla="*/ 1 h 162"/>
                  <a:gd name="T2" fmla="*/ 56 w 108"/>
                  <a:gd name="T3" fmla="*/ 1 h 162"/>
                  <a:gd name="T4" fmla="*/ 54 w 108"/>
                  <a:gd name="T5" fmla="*/ 6 h 162"/>
                  <a:gd name="T6" fmla="*/ 47 w 108"/>
                  <a:gd name="T7" fmla="*/ 15 h 162"/>
                  <a:gd name="T8" fmla="*/ 42 w 108"/>
                  <a:gd name="T9" fmla="*/ 19 h 162"/>
                  <a:gd name="T10" fmla="*/ 37 w 108"/>
                  <a:gd name="T11" fmla="*/ 23 h 162"/>
                  <a:gd name="T12" fmla="*/ 33 w 108"/>
                  <a:gd name="T13" fmla="*/ 25 h 162"/>
                  <a:gd name="T14" fmla="*/ 30 w 108"/>
                  <a:gd name="T15" fmla="*/ 25 h 162"/>
                  <a:gd name="T16" fmla="*/ 29 w 108"/>
                  <a:gd name="T17" fmla="*/ 25 h 162"/>
                  <a:gd name="T18" fmla="*/ 29 w 108"/>
                  <a:gd name="T19" fmla="*/ 25 h 162"/>
                  <a:gd name="T20" fmla="*/ 24 w 108"/>
                  <a:gd name="T21" fmla="*/ 25 h 162"/>
                  <a:gd name="T22" fmla="*/ 20 w 108"/>
                  <a:gd name="T23" fmla="*/ 26 h 162"/>
                  <a:gd name="T24" fmla="*/ 15 w 108"/>
                  <a:gd name="T25" fmla="*/ 28 h 162"/>
                  <a:gd name="T26" fmla="*/ 11 w 108"/>
                  <a:gd name="T27" fmla="*/ 32 h 162"/>
                  <a:gd name="T28" fmla="*/ 7 w 108"/>
                  <a:gd name="T29" fmla="*/ 38 h 162"/>
                  <a:gd name="T30" fmla="*/ 4 w 108"/>
                  <a:gd name="T31" fmla="*/ 45 h 162"/>
                  <a:gd name="T32" fmla="*/ 1 w 108"/>
                  <a:gd name="T33" fmla="*/ 52 h 162"/>
                  <a:gd name="T34" fmla="*/ 0 w 108"/>
                  <a:gd name="T35" fmla="*/ 62 h 162"/>
                  <a:gd name="T36" fmla="*/ 0 w 108"/>
                  <a:gd name="T37" fmla="*/ 62 h 162"/>
                  <a:gd name="T38" fmla="*/ 1 w 108"/>
                  <a:gd name="T39" fmla="*/ 67 h 162"/>
                  <a:gd name="T40" fmla="*/ 1 w 108"/>
                  <a:gd name="T41" fmla="*/ 71 h 162"/>
                  <a:gd name="T42" fmla="*/ 4 w 108"/>
                  <a:gd name="T43" fmla="*/ 80 h 162"/>
                  <a:gd name="T44" fmla="*/ 9 w 108"/>
                  <a:gd name="T45" fmla="*/ 89 h 162"/>
                  <a:gd name="T46" fmla="*/ 16 w 108"/>
                  <a:gd name="T47" fmla="*/ 98 h 162"/>
                  <a:gd name="T48" fmla="*/ 23 w 108"/>
                  <a:gd name="T49" fmla="*/ 106 h 162"/>
                  <a:gd name="T50" fmla="*/ 30 w 108"/>
                  <a:gd name="T51" fmla="*/ 114 h 162"/>
                  <a:gd name="T52" fmla="*/ 38 w 108"/>
                  <a:gd name="T53" fmla="*/ 120 h 162"/>
                  <a:gd name="T54" fmla="*/ 46 w 108"/>
                  <a:gd name="T55" fmla="*/ 124 h 162"/>
                  <a:gd name="T56" fmla="*/ 46 w 108"/>
                  <a:gd name="T57" fmla="*/ 124 h 162"/>
                  <a:gd name="T58" fmla="*/ 59 w 108"/>
                  <a:gd name="T59" fmla="*/ 134 h 162"/>
                  <a:gd name="T60" fmla="*/ 72 w 108"/>
                  <a:gd name="T61" fmla="*/ 143 h 162"/>
                  <a:gd name="T62" fmla="*/ 83 w 108"/>
                  <a:gd name="T63" fmla="*/ 152 h 162"/>
                  <a:gd name="T64" fmla="*/ 90 w 108"/>
                  <a:gd name="T65" fmla="*/ 160 h 162"/>
                  <a:gd name="T66" fmla="*/ 90 w 108"/>
                  <a:gd name="T67" fmla="*/ 160 h 162"/>
                  <a:gd name="T68" fmla="*/ 91 w 108"/>
                  <a:gd name="T69" fmla="*/ 161 h 162"/>
                  <a:gd name="T70" fmla="*/ 92 w 108"/>
                  <a:gd name="T71" fmla="*/ 162 h 162"/>
                  <a:gd name="T72" fmla="*/ 94 w 108"/>
                  <a:gd name="T73" fmla="*/ 161 h 162"/>
                  <a:gd name="T74" fmla="*/ 96 w 108"/>
                  <a:gd name="T75" fmla="*/ 160 h 162"/>
                  <a:gd name="T76" fmla="*/ 98 w 108"/>
                  <a:gd name="T77" fmla="*/ 157 h 162"/>
                  <a:gd name="T78" fmla="*/ 100 w 108"/>
                  <a:gd name="T79" fmla="*/ 151 h 162"/>
                  <a:gd name="T80" fmla="*/ 104 w 108"/>
                  <a:gd name="T81" fmla="*/ 136 h 162"/>
                  <a:gd name="T82" fmla="*/ 107 w 108"/>
                  <a:gd name="T83" fmla="*/ 121 h 162"/>
                  <a:gd name="T84" fmla="*/ 107 w 108"/>
                  <a:gd name="T85" fmla="*/ 121 h 162"/>
                  <a:gd name="T86" fmla="*/ 108 w 108"/>
                  <a:gd name="T87" fmla="*/ 111 h 162"/>
                  <a:gd name="T88" fmla="*/ 108 w 108"/>
                  <a:gd name="T89" fmla="*/ 102 h 162"/>
                  <a:gd name="T90" fmla="*/ 107 w 108"/>
                  <a:gd name="T91" fmla="*/ 80 h 162"/>
                  <a:gd name="T92" fmla="*/ 103 w 108"/>
                  <a:gd name="T93" fmla="*/ 60 h 162"/>
                  <a:gd name="T94" fmla="*/ 99 w 108"/>
                  <a:gd name="T95" fmla="*/ 45 h 162"/>
                  <a:gd name="T96" fmla="*/ 99 w 108"/>
                  <a:gd name="T97" fmla="*/ 45 h 162"/>
                  <a:gd name="T98" fmla="*/ 93 w 108"/>
                  <a:gd name="T99" fmla="*/ 31 h 162"/>
                  <a:gd name="T100" fmla="*/ 89 w 108"/>
                  <a:gd name="T101" fmla="*/ 23 h 162"/>
                  <a:gd name="T102" fmla="*/ 83 w 108"/>
                  <a:gd name="T103" fmla="*/ 15 h 162"/>
                  <a:gd name="T104" fmla="*/ 78 w 108"/>
                  <a:gd name="T105" fmla="*/ 8 h 162"/>
                  <a:gd name="T106" fmla="*/ 74 w 108"/>
                  <a:gd name="T107" fmla="*/ 5 h 162"/>
                  <a:gd name="T108" fmla="*/ 71 w 108"/>
                  <a:gd name="T109" fmla="*/ 3 h 162"/>
                  <a:gd name="T110" fmla="*/ 68 w 108"/>
                  <a:gd name="T111" fmla="*/ 0 h 162"/>
                  <a:gd name="T112" fmla="*/ 64 w 108"/>
                  <a:gd name="T113" fmla="*/ 0 h 162"/>
                  <a:gd name="T114" fmla="*/ 60 w 108"/>
                  <a:gd name="T115" fmla="*/ 0 h 162"/>
                  <a:gd name="T116" fmla="*/ 56 w 108"/>
                  <a:gd name="T117" fmla="*/ 1 h 162"/>
                  <a:gd name="T118" fmla="*/ 56 w 108"/>
                  <a:gd name="T119" fmla="*/ 1 h 16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8" h="162">
                    <a:moveTo>
                      <a:pt x="56" y="1"/>
                    </a:moveTo>
                    <a:lnTo>
                      <a:pt x="56" y="1"/>
                    </a:lnTo>
                    <a:lnTo>
                      <a:pt x="54" y="6"/>
                    </a:lnTo>
                    <a:lnTo>
                      <a:pt x="47" y="15"/>
                    </a:lnTo>
                    <a:lnTo>
                      <a:pt x="42" y="19"/>
                    </a:lnTo>
                    <a:lnTo>
                      <a:pt x="37" y="23"/>
                    </a:lnTo>
                    <a:lnTo>
                      <a:pt x="33" y="25"/>
                    </a:lnTo>
                    <a:lnTo>
                      <a:pt x="30" y="25"/>
                    </a:lnTo>
                    <a:lnTo>
                      <a:pt x="29" y="25"/>
                    </a:lnTo>
                    <a:lnTo>
                      <a:pt x="24" y="25"/>
                    </a:lnTo>
                    <a:lnTo>
                      <a:pt x="20" y="26"/>
                    </a:lnTo>
                    <a:lnTo>
                      <a:pt x="15" y="28"/>
                    </a:lnTo>
                    <a:lnTo>
                      <a:pt x="11" y="32"/>
                    </a:lnTo>
                    <a:lnTo>
                      <a:pt x="7" y="38"/>
                    </a:lnTo>
                    <a:lnTo>
                      <a:pt x="4" y="45"/>
                    </a:lnTo>
                    <a:lnTo>
                      <a:pt x="1" y="52"/>
                    </a:lnTo>
                    <a:lnTo>
                      <a:pt x="0" y="62"/>
                    </a:lnTo>
                    <a:lnTo>
                      <a:pt x="1" y="67"/>
                    </a:lnTo>
                    <a:lnTo>
                      <a:pt x="1" y="71"/>
                    </a:lnTo>
                    <a:lnTo>
                      <a:pt x="4" y="80"/>
                    </a:lnTo>
                    <a:lnTo>
                      <a:pt x="9" y="89"/>
                    </a:lnTo>
                    <a:lnTo>
                      <a:pt x="16" y="98"/>
                    </a:lnTo>
                    <a:lnTo>
                      <a:pt x="23" y="106"/>
                    </a:lnTo>
                    <a:lnTo>
                      <a:pt x="30" y="114"/>
                    </a:lnTo>
                    <a:lnTo>
                      <a:pt x="38" y="120"/>
                    </a:lnTo>
                    <a:lnTo>
                      <a:pt x="46" y="124"/>
                    </a:lnTo>
                    <a:lnTo>
                      <a:pt x="59" y="134"/>
                    </a:lnTo>
                    <a:lnTo>
                      <a:pt x="72" y="143"/>
                    </a:lnTo>
                    <a:lnTo>
                      <a:pt x="83" y="152"/>
                    </a:lnTo>
                    <a:lnTo>
                      <a:pt x="90" y="160"/>
                    </a:lnTo>
                    <a:lnTo>
                      <a:pt x="91" y="161"/>
                    </a:lnTo>
                    <a:lnTo>
                      <a:pt x="92" y="162"/>
                    </a:lnTo>
                    <a:lnTo>
                      <a:pt x="94" y="161"/>
                    </a:lnTo>
                    <a:lnTo>
                      <a:pt x="96" y="160"/>
                    </a:lnTo>
                    <a:lnTo>
                      <a:pt x="98" y="157"/>
                    </a:lnTo>
                    <a:lnTo>
                      <a:pt x="100" y="151"/>
                    </a:lnTo>
                    <a:lnTo>
                      <a:pt x="104" y="136"/>
                    </a:lnTo>
                    <a:lnTo>
                      <a:pt x="107" y="121"/>
                    </a:lnTo>
                    <a:lnTo>
                      <a:pt x="108" y="111"/>
                    </a:lnTo>
                    <a:lnTo>
                      <a:pt x="108" y="102"/>
                    </a:lnTo>
                    <a:lnTo>
                      <a:pt x="107" y="80"/>
                    </a:lnTo>
                    <a:lnTo>
                      <a:pt x="103" y="60"/>
                    </a:lnTo>
                    <a:lnTo>
                      <a:pt x="99" y="45"/>
                    </a:lnTo>
                    <a:lnTo>
                      <a:pt x="93" y="31"/>
                    </a:lnTo>
                    <a:lnTo>
                      <a:pt x="89" y="23"/>
                    </a:lnTo>
                    <a:lnTo>
                      <a:pt x="83" y="15"/>
                    </a:lnTo>
                    <a:lnTo>
                      <a:pt x="78" y="8"/>
                    </a:lnTo>
                    <a:lnTo>
                      <a:pt x="74" y="5"/>
                    </a:lnTo>
                    <a:lnTo>
                      <a:pt x="71" y="3"/>
                    </a:lnTo>
                    <a:lnTo>
                      <a:pt x="68" y="0"/>
                    </a:lnTo>
                    <a:lnTo>
                      <a:pt x="64" y="0"/>
                    </a:lnTo>
                    <a:lnTo>
                      <a:pt x="60" y="0"/>
                    </a:lnTo>
                    <a:lnTo>
                      <a:pt x="56" y="1"/>
                    </a:lnTo>
                    <a:close/>
                  </a:path>
                </a:pathLst>
              </a:custGeom>
              <a:solidFill>
                <a:srgbClr val="D9D0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82" name="Freeform 117">
                <a:extLst>
                  <a:ext uri="{FF2B5EF4-FFF2-40B4-BE49-F238E27FC236}">
                    <a16:creationId xmlns:a16="http://schemas.microsoft.com/office/drawing/2014/main" id="{94E36D26-E981-4D98-B510-CC36EB3F6FAB}"/>
                  </a:ext>
                </a:extLst>
              </p:cNvPr>
              <p:cNvSpPr>
                <a:spLocks/>
              </p:cNvSpPr>
              <p:nvPr/>
            </p:nvSpPr>
            <p:spPr bwMode="auto">
              <a:xfrm>
                <a:off x="3831" y="1199"/>
                <a:ext cx="35" cy="92"/>
              </a:xfrm>
              <a:custGeom>
                <a:avLst/>
                <a:gdLst>
                  <a:gd name="T0" fmla="*/ 3 w 35"/>
                  <a:gd name="T1" fmla="*/ 19 h 92"/>
                  <a:gd name="T2" fmla="*/ 3 w 35"/>
                  <a:gd name="T3" fmla="*/ 19 h 92"/>
                  <a:gd name="T4" fmla="*/ 6 w 35"/>
                  <a:gd name="T5" fmla="*/ 33 h 92"/>
                  <a:gd name="T6" fmla="*/ 9 w 35"/>
                  <a:gd name="T7" fmla="*/ 46 h 92"/>
                  <a:gd name="T8" fmla="*/ 10 w 35"/>
                  <a:gd name="T9" fmla="*/ 59 h 92"/>
                  <a:gd name="T10" fmla="*/ 10 w 35"/>
                  <a:gd name="T11" fmla="*/ 59 h 92"/>
                  <a:gd name="T12" fmla="*/ 11 w 35"/>
                  <a:gd name="T13" fmla="*/ 70 h 92"/>
                  <a:gd name="T14" fmla="*/ 12 w 35"/>
                  <a:gd name="T15" fmla="*/ 79 h 92"/>
                  <a:gd name="T16" fmla="*/ 13 w 35"/>
                  <a:gd name="T17" fmla="*/ 83 h 92"/>
                  <a:gd name="T18" fmla="*/ 14 w 35"/>
                  <a:gd name="T19" fmla="*/ 87 h 92"/>
                  <a:gd name="T20" fmla="*/ 16 w 35"/>
                  <a:gd name="T21" fmla="*/ 89 h 92"/>
                  <a:gd name="T22" fmla="*/ 20 w 35"/>
                  <a:gd name="T23" fmla="*/ 91 h 92"/>
                  <a:gd name="T24" fmla="*/ 20 w 35"/>
                  <a:gd name="T25" fmla="*/ 91 h 92"/>
                  <a:gd name="T26" fmla="*/ 23 w 35"/>
                  <a:gd name="T27" fmla="*/ 92 h 92"/>
                  <a:gd name="T28" fmla="*/ 26 w 35"/>
                  <a:gd name="T29" fmla="*/ 90 h 92"/>
                  <a:gd name="T30" fmla="*/ 29 w 35"/>
                  <a:gd name="T31" fmla="*/ 86 h 92"/>
                  <a:gd name="T32" fmla="*/ 32 w 35"/>
                  <a:gd name="T33" fmla="*/ 81 h 92"/>
                  <a:gd name="T34" fmla="*/ 34 w 35"/>
                  <a:gd name="T35" fmla="*/ 75 h 92"/>
                  <a:gd name="T36" fmla="*/ 35 w 35"/>
                  <a:gd name="T37" fmla="*/ 67 h 92"/>
                  <a:gd name="T38" fmla="*/ 35 w 35"/>
                  <a:gd name="T39" fmla="*/ 59 h 92"/>
                  <a:gd name="T40" fmla="*/ 33 w 35"/>
                  <a:gd name="T41" fmla="*/ 51 h 92"/>
                  <a:gd name="T42" fmla="*/ 33 w 35"/>
                  <a:gd name="T43" fmla="*/ 51 h 92"/>
                  <a:gd name="T44" fmla="*/ 27 w 35"/>
                  <a:gd name="T45" fmla="*/ 34 h 92"/>
                  <a:gd name="T46" fmla="*/ 21 w 35"/>
                  <a:gd name="T47" fmla="*/ 20 h 92"/>
                  <a:gd name="T48" fmla="*/ 14 w 35"/>
                  <a:gd name="T49" fmla="*/ 10 h 92"/>
                  <a:gd name="T50" fmla="*/ 10 w 35"/>
                  <a:gd name="T51" fmla="*/ 4 h 92"/>
                  <a:gd name="T52" fmla="*/ 10 w 35"/>
                  <a:gd name="T53" fmla="*/ 4 h 92"/>
                  <a:gd name="T54" fmla="*/ 6 w 35"/>
                  <a:gd name="T55" fmla="*/ 1 h 92"/>
                  <a:gd name="T56" fmla="*/ 3 w 35"/>
                  <a:gd name="T57" fmla="*/ 0 h 92"/>
                  <a:gd name="T58" fmla="*/ 1 w 35"/>
                  <a:gd name="T59" fmla="*/ 0 h 92"/>
                  <a:gd name="T60" fmla="*/ 0 w 35"/>
                  <a:gd name="T61" fmla="*/ 2 h 92"/>
                  <a:gd name="T62" fmla="*/ 0 w 35"/>
                  <a:gd name="T63" fmla="*/ 6 h 92"/>
                  <a:gd name="T64" fmla="*/ 0 w 35"/>
                  <a:gd name="T65" fmla="*/ 11 h 92"/>
                  <a:gd name="T66" fmla="*/ 3 w 35"/>
                  <a:gd name="T67" fmla="*/ 19 h 92"/>
                  <a:gd name="T68" fmla="*/ 3 w 35"/>
                  <a:gd name="T69" fmla="*/ 19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5" h="92">
                    <a:moveTo>
                      <a:pt x="3" y="19"/>
                    </a:moveTo>
                    <a:lnTo>
                      <a:pt x="3" y="19"/>
                    </a:lnTo>
                    <a:lnTo>
                      <a:pt x="6" y="33"/>
                    </a:lnTo>
                    <a:lnTo>
                      <a:pt x="9" y="46"/>
                    </a:lnTo>
                    <a:lnTo>
                      <a:pt x="10" y="59"/>
                    </a:lnTo>
                    <a:lnTo>
                      <a:pt x="11" y="70"/>
                    </a:lnTo>
                    <a:lnTo>
                      <a:pt x="12" y="79"/>
                    </a:lnTo>
                    <a:lnTo>
                      <a:pt x="13" y="83"/>
                    </a:lnTo>
                    <a:lnTo>
                      <a:pt x="14" y="87"/>
                    </a:lnTo>
                    <a:lnTo>
                      <a:pt x="16" y="89"/>
                    </a:lnTo>
                    <a:lnTo>
                      <a:pt x="20" y="91"/>
                    </a:lnTo>
                    <a:lnTo>
                      <a:pt x="23" y="92"/>
                    </a:lnTo>
                    <a:lnTo>
                      <a:pt x="26" y="90"/>
                    </a:lnTo>
                    <a:lnTo>
                      <a:pt x="29" y="86"/>
                    </a:lnTo>
                    <a:lnTo>
                      <a:pt x="32" y="81"/>
                    </a:lnTo>
                    <a:lnTo>
                      <a:pt x="34" y="75"/>
                    </a:lnTo>
                    <a:lnTo>
                      <a:pt x="35" y="67"/>
                    </a:lnTo>
                    <a:lnTo>
                      <a:pt x="35" y="59"/>
                    </a:lnTo>
                    <a:lnTo>
                      <a:pt x="33" y="51"/>
                    </a:lnTo>
                    <a:lnTo>
                      <a:pt x="27" y="34"/>
                    </a:lnTo>
                    <a:lnTo>
                      <a:pt x="21" y="20"/>
                    </a:lnTo>
                    <a:lnTo>
                      <a:pt x="14" y="10"/>
                    </a:lnTo>
                    <a:lnTo>
                      <a:pt x="10" y="4"/>
                    </a:lnTo>
                    <a:lnTo>
                      <a:pt x="6" y="1"/>
                    </a:lnTo>
                    <a:lnTo>
                      <a:pt x="3" y="0"/>
                    </a:lnTo>
                    <a:lnTo>
                      <a:pt x="1" y="0"/>
                    </a:lnTo>
                    <a:lnTo>
                      <a:pt x="0" y="2"/>
                    </a:lnTo>
                    <a:lnTo>
                      <a:pt x="0" y="6"/>
                    </a:lnTo>
                    <a:lnTo>
                      <a:pt x="0" y="11"/>
                    </a:lnTo>
                    <a:lnTo>
                      <a:pt x="3"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83" name="Freeform 118">
                <a:extLst>
                  <a:ext uri="{FF2B5EF4-FFF2-40B4-BE49-F238E27FC236}">
                    <a16:creationId xmlns:a16="http://schemas.microsoft.com/office/drawing/2014/main" id="{06B6CCC9-2F23-4611-962E-F421F4E83973}"/>
                  </a:ext>
                </a:extLst>
              </p:cNvPr>
              <p:cNvSpPr>
                <a:spLocks/>
              </p:cNvSpPr>
              <p:nvPr/>
            </p:nvSpPr>
            <p:spPr bwMode="auto">
              <a:xfrm>
                <a:off x="3831" y="1200"/>
                <a:ext cx="34" cy="90"/>
              </a:xfrm>
              <a:custGeom>
                <a:avLst/>
                <a:gdLst>
                  <a:gd name="T0" fmla="*/ 11 w 34"/>
                  <a:gd name="T1" fmla="*/ 58 h 90"/>
                  <a:gd name="T2" fmla="*/ 11 w 34"/>
                  <a:gd name="T3" fmla="*/ 58 h 90"/>
                  <a:gd name="T4" fmla="*/ 11 w 34"/>
                  <a:gd name="T5" fmla="*/ 68 h 90"/>
                  <a:gd name="T6" fmla="*/ 12 w 34"/>
                  <a:gd name="T7" fmla="*/ 77 h 90"/>
                  <a:gd name="T8" fmla="*/ 13 w 34"/>
                  <a:gd name="T9" fmla="*/ 81 h 90"/>
                  <a:gd name="T10" fmla="*/ 15 w 34"/>
                  <a:gd name="T11" fmla="*/ 85 h 90"/>
                  <a:gd name="T12" fmla="*/ 16 w 34"/>
                  <a:gd name="T13" fmla="*/ 88 h 90"/>
                  <a:gd name="T14" fmla="*/ 20 w 34"/>
                  <a:gd name="T15" fmla="*/ 90 h 90"/>
                  <a:gd name="T16" fmla="*/ 20 w 34"/>
                  <a:gd name="T17" fmla="*/ 90 h 90"/>
                  <a:gd name="T18" fmla="*/ 23 w 34"/>
                  <a:gd name="T19" fmla="*/ 90 h 90"/>
                  <a:gd name="T20" fmla="*/ 26 w 34"/>
                  <a:gd name="T21" fmla="*/ 88 h 90"/>
                  <a:gd name="T22" fmla="*/ 29 w 34"/>
                  <a:gd name="T23" fmla="*/ 85 h 90"/>
                  <a:gd name="T24" fmla="*/ 31 w 34"/>
                  <a:gd name="T25" fmla="*/ 80 h 90"/>
                  <a:gd name="T26" fmla="*/ 33 w 34"/>
                  <a:gd name="T27" fmla="*/ 73 h 90"/>
                  <a:gd name="T28" fmla="*/ 34 w 34"/>
                  <a:gd name="T29" fmla="*/ 66 h 90"/>
                  <a:gd name="T30" fmla="*/ 34 w 34"/>
                  <a:gd name="T31" fmla="*/ 58 h 90"/>
                  <a:gd name="T32" fmla="*/ 32 w 34"/>
                  <a:gd name="T33" fmla="*/ 50 h 90"/>
                  <a:gd name="T34" fmla="*/ 32 w 34"/>
                  <a:gd name="T35" fmla="*/ 50 h 90"/>
                  <a:gd name="T36" fmla="*/ 27 w 34"/>
                  <a:gd name="T37" fmla="*/ 33 h 90"/>
                  <a:gd name="T38" fmla="*/ 21 w 34"/>
                  <a:gd name="T39" fmla="*/ 20 h 90"/>
                  <a:gd name="T40" fmla="*/ 14 w 34"/>
                  <a:gd name="T41" fmla="*/ 10 h 90"/>
                  <a:gd name="T42" fmla="*/ 10 w 34"/>
                  <a:gd name="T43" fmla="*/ 4 h 90"/>
                  <a:gd name="T44" fmla="*/ 10 w 34"/>
                  <a:gd name="T45" fmla="*/ 4 h 90"/>
                  <a:gd name="T46" fmla="*/ 6 w 34"/>
                  <a:gd name="T47" fmla="*/ 1 h 90"/>
                  <a:gd name="T48" fmla="*/ 4 w 34"/>
                  <a:gd name="T49" fmla="*/ 0 h 90"/>
                  <a:gd name="T50" fmla="*/ 2 w 34"/>
                  <a:gd name="T51" fmla="*/ 0 h 90"/>
                  <a:gd name="T52" fmla="*/ 1 w 34"/>
                  <a:gd name="T53" fmla="*/ 2 h 90"/>
                  <a:gd name="T54" fmla="*/ 0 w 34"/>
                  <a:gd name="T55" fmla="*/ 5 h 90"/>
                  <a:gd name="T56" fmla="*/ 1 w 34"/>
                  <a:gd name="T57" fmla="*/ 11 h 90"/>
                  <a:gd name="T58" fmla="*/ 3 w 34"/>
                  <a:gd name="T59" fmla="*/ 19 h 90"/>
                  <a:gd name="T60" fmla="*/ 3 w 34"/>
                  <a:gd name="T61" fmla="*/ 19 h 90"/>
                  <a:gd name="T62" fmla="*/ 7 w 34"/>
                  <a:gd name="T63" fmla="*/ 33 h 90"/>
                  <a:gd name="T64" fmla="*/ 10 w 34"/>
                  <a:gd name="T65" fmla="*/ 45 h 90"/>
                  <a:gd name="T66" fmla="*/ 11 w 34"/>
                  <a:gd name="T67" fmla="*/ 58 h 90"/>
                  <a:gd name="T68" fmla="*/ 11 w 34"/>
                  <a:gd name="T69" fmla="*/ 58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 h="90">
                    <a:moveTo>
                      <a:pt x="11" y="58"/>
                    </a:moveTo>
                    <a:lnTo>
                      <a:pt x="11" y="58"/>
                    </a:lnTo>
                    <a:lnTo>
                      <a:pt x="11" y="68"/>
                    </a:lnTo>
                    <a:lnTo>
                      <a:pt x="12" y="77"/>
                    </a:lnTo>
                    <a:lnTo>
                      <a:pt x="13" y="81"/>
                    </a:lnTo>
                    <a:lnTo>
                      <a:pt x="15" y="85"/>
                    </a:lnTo>
                    <a:lnTo>
                      <a:pt x="16" y="88"/>
                    </a:lnTo>
                    <a:lnTo>
                      <a:pt x="20" y="90"/>
                    </a:lnTo>
                    <a:lnTo>
                      <a:pt x="23" y="90"/>
                    </a:lnTo>
                    <a:lnTo>
                      <a:pt x="26" y="88"/>
                    </a:lnTo>
                    <a:lnTo>
                      <a:pt x="29" y="85"/>
                    </a:lnTo>
                    <a:lnTo>
                      <a:pt x="31" y="80"/>
                    </a:lnTo>
                    <a:lnTo>
                      <a:pt x="33" y="73"/>
                    </a:lnTo>
                    <a:lnTo>
                      <a:pt x="34" y="66"/>
                    </a:lnTo>
                    <a:lnTo>
                      <a:pt x="34" y="58"/>
                    </a:lnTo>
                    <a:lnTo>
                      <a:pt x="32" y="50"/>
                    </a:lnTo>
                    <a:lnTo>
                      <a:pt x="27" y="33"/>
                    </a:lnTo>
                    <a:lnTo>
                      <a:pt x="21" y="20"/>
                    </a:lnTo>
                    <a:lnTo>
                      <a:pt x="14" y="10"/>
                    </a:lnTo>
                    <a:lnTo>
                      <a:pt x="10" y="4"/>
                    </a:lnTo>
                    <a:lnTo>
                      <a:pt x="6" y="1"/>
                    </a:lnTo>
                    <a:lnTo>
                      <a:pt x="4" y="0"/>
                    </a:lnTo>
                    <a:lnTo>
                      <a:pt x="2" y="0"/>
                    </a:lnTo>
                    <a:lnTo>
                      <a:pt x="1" y="2"/>
                    </a:lnTo>
                    <a:lnTo>
                      <a:pt x="0" y="5"/>
                    </a:lnTo>
                    <a:lnTo>
                      <a:pt x="1" y="11"/>
                    </a:lnTo>
                    <a:lnTo>
                      <a:pt x="3" y="19"/>
                    </a:lnTo>
                    <a:lnTo>
                      <a:pt x="7" y="33"/>
                    </a:lnTo>
                    <a:lnTo>
                      <a:pt x="10" y="45"/>
                    </a:lnTo>
                    <a:lnTo>
                      <a:pt x="11" y="58"/>
                    </a:lnTo>
                    <a:close/>
                  </a:path>
                </a:pathLst>
              </a:custGeom>
              <a:solidFill>
                <a:srgbClr val="FBFA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84" name="Freeform 119">
                <a:extLst>
                  <a:ext uri="{FF2B5EF4-FFF2-40B4-BE49-F238E27FC236}">
                    <a16:creationId xmlns:a16="http://schemas.microsoft.com/office/drawing/2014/main" id="{7A864A91-EB5D-40F8-B6C2-39A507986CB8}"/>
                  </a:ext>
                </a:extLst>
              </p:cNvPr>
              <p:cNvSpPr>
                <a:spLocks/>
              </p:cNvSpPr>
              <p:nvPr/>
            </p:nvSpPr>
            <p:spPr bwMode="auto">
              <a:xfrm>
                <a:off x="3832" y="1201"/>
                <a:ext cx="32" cy="88"/>
              </a:xfrm>
              <a:custGeom>
                <a:avLst/>
                <a:gdLst>
                  <a:gd name="T0" fmla="*/ 10 w 32"/>
                  <a:gd name="T1" fmla="*/ 57 h 88"/>
                  <a:gd name="T2" fmla="*/ 10 w 32"/>
                  <a:gd name="T3" fmla="*/ 57 h 88"/>
                  <a:gd name="T4" fmla="*/ 11 w 32"/>
                  <a:gd name="T5" fmla="*/ 67 h 88"/>
                  <a:gd name="T6" fmla="*/ 12 w 32"/>
                  <a:gd name="T7" fmla="*/ 76 h 88"/>
                  <a:gd name="T8" fmla="*/ 14 w 32"/>
                  <a:gd name="T9" fmla="*/ 83 h 88"/>
                  <a:gd name="T10" fmla="*/ 16 w 32"/>
                  <a:gd name="T11" fmla="*/ 86 h 88"/>
                  <a:gd name="T12" fmla="*/ 19 w 32"/>
                  <a:gd name="T13" fmla="*/ 88 h 88"/>
                  <a:gd name="T14" fmla="*/ 19 w 32"/>
                  <a:gd name="T15" fmla="*/ 88 h 88"/>
                  <a:gd name="T16" fmla="*/ 22 w 32"/>
                  <a:gd name="T17" fmla="*/ 88 h 88"/>
                  <a:gd name="T18" fmla="*/ 25 w 32"/>
                  <a:gd name="T19" fmla="*/ 86 h 88"/>
                  <a:gd name="T20" fmla="*/ 27 w 32"/>
                  <a:gd name="T21" fmla="*/ 83 h 88"/>
                  <a:gd name="T22" fmla="*/ 30 w 32"/>
                  <a:gd name="T23" fmla="*/ 78 h 88"/>
                  <a:gd name="T24" fmla="*/ 32 w 32"/>
                  <a:gd name="T25" fmla="*/ 72 h 88"/>
                  <a:gd name="T26" fmla="*/ 32 w 32"/>
                  <a:gd name="T27" fmla="*/ 65 h 88"/>
                  <a:gd name="T28" fmla="*/ 32 w 32"/>
                  <a:gd name="T29" fmla="*/ 57 h 88"/>
                  <a:gd name="T30" fmla="*/ 31 w 32"/>
                  <a:gd name="T31" fmla="*/ 49 h 88"/>
                  <a:gd name="T32" fmla="*/ 31 w 32"/>
                  <a:gd name="T33" fmla="*/ 49 h 88"/>
                  <a:gd name="T34" fmla="*/ 25 w 32"/>
                  <a:gd name="T35" fmla="*/ 32 h 88"/>
                  <a:gd name="T36" fmla="*/ 19 w 32"/>
                  <a:gd name="T37" fmla="*/ 19 h 88"/>
                  <a:gd name="T38" fmla="*/ 13 w 32"/>
                  <a:gd name="T39" fmla="*/ 9 h 88"/>
                  <a:gd name="T40" fmla="*/ 9 w 32"/>
                  <a:gd name="T41" fmla="*/ 3 h 88"/>
                  <a:gd name="T42" fmla="*/ 9 w 32"/>
                  <a:gd name="T43" fmla="*/ 3 h 88"/>
                  <a:gd name="T44" fmla="*/ 5 w 32"/>
                  <a:gd name="T45" fmla="*/ 0 h 88"/>
                  <a:gd name="T46" fmla="*/ 3 w 32"/>
                  <a:gd name="T47" fmla="*/ 0 h 88"/>
                  <a:gd name="T48" fmla="*/ 2 w 32"/>
                  <a:gd name="T49" fmla="*/ 0 h 88"/>
                  <a:gd name="T50" fmla="*/ 0 w 32"/>
                  <a:gd name="T51" fmla="*/ 2 h 88"/>
                  <a:gd name="T52" fmla="*/ 0 w 32"/>
                  <a:gd name="T53" fmla="*/ 5 h 88"/>
                  <a:gd name="T54" fmla="*/ 1 w 32"/>
                  <a:gd name="T55" fmla="*/ 10 h 88"/>
                  <a:gd name="T56" fmla="*/ 3 w 32"/>
                  <a:gd name="T57" fmla="*/ 18 h 88"/>
                  <a:gd name="T58" fmla="*/ 3 w 32"/>
                  <a:gd name="T59" fmla="*/ 18 h 88"/>
                  <a:gd name="T60" fmla="*/ 6 w 32"/>
                  <a:gd name="T61" fmla="*/ 32 h 88"/>
                  <a:gd name="T62" fmla="*/ 9 w 32"/>
                  <a:gd name="T63" fmla="*/ 44 h 88"/>
                  <a:gd name="T64" fmla="*/ 10 w 32"/>
                  <a:gd name="T65" fmla="*/ 57 h 88"/>
                  <a:gd name="T66" fmla="*/ 10 w 32"/>
                  <a:gd name="T67" fmla="*/ 57 h 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2" h="88">
                    <a:moveTo>
                      <a:pt x="10" y="57"/>
                    </a:moveTo>
                    <a:lnTo>
                      <a:pt x="10" y="57"/>
                    </a:lnTo>
                    <a:lnTo>
                      <a:pt x="11" y="67"/>
                    </a:lnTo>
                    <a:lnTo>
                      <a:pt x="12" y="76"/>
                    </a:lnTo>
                    <a:lnTo>
                      <a:pt x="14" y="83"/>
                    </a:lnTo>
                    <a:lnTo>
                      <a:pt x="16" y="86"/>
                    </a:lnTo>
                    <a:lnTo>
                      <a:pt x="19" y="88"/>
                    </a:lnTo>
                    <a:lnTo>
                      <a:pt x="22" y="88"/>
                    </a:lnTo>
                    <a:lnTo>
                      <a:pt x="25" y="86"/>
                    </a:lnTo>
                    <a:lnTo>
                      <a:pt x="27" y="83"/>
                    </a:lnTo>
                    <a:lnTo>
                      <a:pt x="30" y="78"/>
                    </a:lnTo>
                    <a:lnTo>
                      <a:pt x="32" y="72"/>
                    </a:lnTo>
                    <a:lnTo>
                      <a:pt x="32" y="65"/>
                    </a:lnTo>
                    <a:lnTo>
                      <a:pt x="32" y="57"/>
                    </a:lnTo>
                    <a:lnTo>
                      <a:pt x="31" y="49"/>
                    </a:lnTo>
                    <a:lnTo>
                      <a:pt x="25" y="32"/>
                    </a:lnTo>
                    <a:lnTo>
                      <a:pt x="19" y="19"/>
                    </a:lnTo>
                    <a:lnTo>
                      <a:pt x="13" y="9"/>
                    </a:lnTo>
                    <a:lnTo>
                      <a:pt x="9" y="3"/>
                    </a:lnTo>
                    <a:lnTo>
                      <a:pt x="5" y="0"/>
                    </a:lnTo>
                    <a:lnTo>
                      <a:pt x="3" y="0"/>
                    </a:lnTo>
                    <a:lnTo>
                      <a:pt x="2" y="0"/>
                    </a:lnTo>
                    <a:lnTo>
                      <a:pt x="0" y="2"/>
                    </a:lnTo>
                    <a:lnTo>
                      <a:pt x="0" y="5"/>
                    </a:lnTo>
                    <a:lnTo>
                      <a:pt x="1" y="10"/>
                    </a:lnTo>
                    <a:lnTo>
                      <a:pt x="3" y="18"/>
                    </a:lnTo>
                    <a:lnTo>
                      <a:pt x="6" y="32"/>
                    </a:lnTo>
                    <a:lnTo>
                      <a:pt x="9" y="44"/>
                    </a:lnTo>
                    <a:lnTo>
                      <a:pt x="10" y="57"/>
                    </a:lnTo>
                    <a:close/>
                  </a:path>
                </a:pathLst>
              </a:custGeom>
              <a:solidFill>
                <a:srgbClr val="F7F4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85" name="Freeform 120">
                <a:extLst>
                  <a:ext uri="{FF2B5EF4-FFF2-40B4-BE49-F238E27FC236}">
                    <a16:creationId xmlns:a16="http://schemas.microsoft.com/office/drawing/2014/main" id="{29CD610C-35C6-4AD6-8157-70228B0D4A30}"/>
                  </a:ext>
                </a:extLst>
              </p:cNvPr>
              <p:cNvSpPr>
                <a:spLocks/>
              </p:cNvSpPr>
              <p:nvPr/>
            </p:nvSpPr>
            <p:spPr bwMode="auto">
              <a:xfrm>
                <a:off x="3833" y="1202"/>
                <a:ext cx="31" cy="86"/>
              </a:xfrm>
              <a:custGeom>
                <a:avLst/>
                <a:gdLst>
                  <a:gd name="T0" fmla="*/ 10 w 31"/>
                  <a:gd name="T1" fmla="*/ 56 h 86"/>
                  <a:gd name="T2" fmla="*/ 10 w 31"/>
                  <a:gd name="T3" fmla="*/ 56 h 86"/>
                  <a:gd name="T4" fmla="*/ 10 w 31"/>
                  <a:gd name="T5" fmla="*/ 65 h 86"/>
                  <a:gd name="T6" fmla="*/ 11 w 31"/>
                  <a:gd name="T7" fmla="*/ 74 h 86"/>
                  <a:gd name="T8" fmla="*/ 13 w 31"/>
                  <a:gd name="T9" fmla="*/ 81 h 86"/>
                  <a:gd name="T10" fmla="*/ 15 w 31"/>
                  <a:gd name="T11" fmla="*/ 84 h 86"/>
                  <a:gd name="T12" fmla="*/ 18 w 31"/>
                  <a:gd name="T13" fmla="*/ 86 h 86"/>
                  <a:gd name="T14" fmla="*/ 18 w 31"/>
                  <a:gd name="T15" fmla="*/ 86 h 86"/>
                  <a:gd name="T16" fmla="*/ 21 w 31"/>
                  <a:gd name="T17" fmla="*/ 86 h 86"/>
                  <a:gd name="T18" fmla="*/ 24 w 31"/>
                  <a:gd name="T19" fmla="*/ 85 h 86"/>
                  <a:gd name="T20" fmla="*/ 26 w 31"/>
                  <a:gd name="T21" fmla="*/ 81 h 86"/>
                  <a:gd name="T22" fmla="*/ 28 w 31"/>
                  <a:gd name="T23" fmla="*/ 76 h 86"/>
                  <a:gd name="T24" fmla="*/ 30 w 31"/>
                  <a:gd name="T25" fmla="*/ 70 h 86"/>
                  <a:gd name="T26" fmla="*/ 31 w 31"/>
                  <a:gd name="T27" fmla="*/ 63 h 86"/>
                  <a:gd name="T28" fmla="*/ 30 w 31"/>
                  <a:gd name="T29" fmla="*/ 55 h 86"/>
                  <a:gd name="T30" fmla="*/ 29 w 31"/>
                  <a:gd name="T31" fmla="*/ 48 h 86"/>
                  <a:gd name="T32" fmla="*/ 29 w 31"/>
                  <a:gd name="T33" fmla="*/ 48 h 86"/>
                  <a:gd name="T34" fmla="*/ 24 w 31"/>
                  <a:gd name="T35" fmla="*/ 31 h 86"/>
                  <a:gd name="T36" fmla="*/ 18 w 31"/>
                  <a:gd name="T37" fmla="*/ 19 h 86"/>
                  <a:gd name="T38" fmla="*/ 12 w 31"/>
                  <a:gd name="T39" fmla="*/ 9 h 86"/>
                  <a:gd name="T40" fmla="*/ 8 w 31"/>
                  <a:gd name="T41" fmla="*/ 3 h 86"/>
                  <a:gd name="T42" fmla="*/ 8 w 31"/>
                  <a:gd name="T43" fmla="*/ 3 h 86"/>
                  <a:gd name="T44" fmla="*/ 5 w 31"/>
                  <a:gd name="T45" fmla="*/ 0 h 86"/>
                  <a:gd name="T46" fmla="*/ 3 w 31"/>
                  <a:gd name="T47" fmla="*/ 0 h 86"/>
                  <a:gd name="T48" fmla="*/ 1 w 31"/>
                  <a:gd name="T49" fmla="*/ 0 h 86"/>
                  <a:gd name="T50" fmla="*/ 0 w 31"/>
                  <a:gd name="T51" fmla="*/ 1 h 86"/>
                  <a:gd name="T52" fmla="*/ 0 w 31"/>
                  <a:gd name="T53" fmla="*/ 5 h 86"/>
                  <a:gd name="T54" fmla="*/ 0 w 31"/>
                  <a:gd name="T55" fmla="*/ 10 h 86"/>
                  <a:gd name="T56" fmla="*/ 2 w 31"/>
                  <a:gd name="T57" fmla="*/ 18 h 86"/>
                  <a:gd name="T58" fmla="*/ 2 w 31"/>
                  <a:gd name="T59" fmla="*/ 18 h 86"/>
                  <a:gd name="T60" fmla="*/ 6 w 31"/>
                  <a:gd name="T61" fmla="*/ 31 h 86"/>
                  <a:gd name="T62" fmla="*/ 8 w 31"/>
                  <a:gd name="T63" fmla="*/ 43 h 86"/>
                  <a:gd name="T64" fmla="*/ 10 w 31"/>
                  <a:gd name="T65" fmla="*/ 56 h 86"/>
                  <a:gd name="T66" fmla="*/ 10 w 31"/>
                  <a:gd name="T67" fmla="*/ 56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1" h="86">
                    <a:moveTo>
                      <a:pt x="10" y="56"/>
                    </a:moveTo>
                    <a:lnTo>
                      <a:pt x="10" y="56"/>
                    </a:lnTo>
                    <a:lnTo>
                      <a:pt x="10" y="65"/>
                    </a:lnTo>
                    <a:lnTo>
                      <a:pt x="11" y="74"/>
                    </a:lnTo>
                    <a:lnTo>
                      <a:pt x="13" y="81"/>
                    </a:lnTo>
                    <a:lnTo>
                      <a:pt x="15" y="84"/>
                    </a:lnTo>
                    <a:lnTo>
                      <a:pt x="18" y="86"/>
                    </a:lnTo>
                    <a:lnTo>
                      <a:pt x="21" y="86"/>
                    </a:lnTo>
                    <a:lnTo>
                      <a:pt x="24" y="85"/>
                    </a:lnTo>
                    <a:lnTo>
                      <a:pt x="26" y="81"/>
                    </a:lnTo>
                    <a:lnTo>
                      <a:pt x="28" y="76"/>
                    </a:lnTo>
                    <a:lnTo>
                      <a:pt x="30" y="70"/>
                    </a:lnTo>
                    <a:lnTo>
                      <a:pt x="31" y="63"/>
                    </a:lnTo>
                    <a:lnTo>
                      <a:pt x="30" y="55"/>
                    </a:lnTo>
                    <a:lnTo>
                      <a:pt x="29" y="48"/>
                    </a:lnTo>
                    <a:lnTo>
                      <a:pt x="24" y="31"/>
                    </a:lnTo>
                    <a:lnTo>
                      <a:pt x="18" y="19"/>
                    </a:lnTo>
                    <a:lnTo>
                      <a:pt x="12" y="9"/>
                    </a:lnTo>
                    <a:lnTo>
                      <a:pt x="8" y="3"/>
                    </a:lnTo>
                    <a:lnTo>
                      <a:pt x="5" y="0"/>
                    </a:lnTo>
                    <a:lnTo>
                      <a:pt x="3" y="0"/>
                    </a:lnTo>
                    <a:lnTo>
                      <a:pt x="1" y="0"/>
                    </a:lnTo>
                    <a:lnTo>
                      <a:pt x="0" y="1"/>
                    </a:lnTo>
                    <a:lnTo>
                      <a:pt x="0" y="5"/>
                    </a:lnTo>
                    <a:lnTo>
                      <a:pt x="0" y="10"/>
                    </a:lnTo>
                    <a:lnTo>
                      <a:pt x="2" y="18"/>
                    </a:lnTo>
                    <a:lnTo>
                      <a:pt x="6" y="31"/>
                    </a:lnTo>
                    <a:lnTo>
                      <a:pt x="8" y="43"/>
                    </a:lnTo>
                    <a:lnTo>
                      <a:pt x="10" y="56"/>
                    </a:lnTo>
                    <a:close/>
                  </a:path>
                </a:pathLst>
              </a:custGeom>
              <a:solidFill>
                <a:srgbClr val="F4F1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86" name="Freeform 121">
                <a:extLst>
                  <a:ext uri="{FF2B5EF4-FFF2-40B4-BE49-F238E27FC236}">
                    <a16:creationId xmlns:a16="http://schemas.microsoft.com/office/drawing/2014/main" id="{F034B36D-8CDE-467B-9C11-AB284E00F2C8}"/>
                  </a:ext>
                </a:extLst>
              </p:cNvPr>
              <p:cNvSpPr>
                <a:spLocks/>
              </p:cNvSpPr>
              <p:nvPr/>
            </p:nvSpPr>
            <p:spPr bwMode="auto">
              <a:xfrm>
                <a:off x="3833" y="1202"/>
                <a:ext cx="30" cy="85"/>
              </a:xfrm>
              <a:custGeom>
                <a:avLst/>
                <a:gdLst>
                  <a:gd name="T0" fmla="*/ 10 w 30"/>
                  <a:gd name="T1" fmla="*/ 55 h 85"/>
                  <a:gd name="T2" fmla="*/ 10 w 30"/>
                  <a:gd name="T3" fmla="*/ 55 h 85"/>
                  <a:gd name="T4" fmla="*/ 11 w 30"/>
                  <a:gd name="T5" fmla="*/ 65 h 85"/>
                  <a:gd name="T6" fmla="*/ 12 w 30"/>
                  <a:gd name="T7" fmla="*/ 74 h 85"/>
                  <a:gd name="T8" fmla="*/ 14 w 30"/>
                  <a:gd name="T9" fmla="*/ 81 h 85"/>
                  <a:gd name="T10" fmla="*/ 15 w 30"/>
                  <a:gd name="T11" fmla="*/ 83 h 85"/>
                  <a:gd name="T12" fmla="*/ 19 w 30"/>
                  <a:gd name="T13" fmla="*/ 85 h 85"/>
                  <a:gd name="T14" fmla="*/ 19 w 30"/>
                  <a:gd name="T15" fmla="*/ 85 h 85"/>
                  <a:gd name="T16" fmla="*/ 21 w 30"/>
                  <a:gd name="T17" fmla="*/ 85 h 85"/>
                  <a:gd name="T18" fmla="*/ 24 w 30"/>
                  <a:gd name="T19" fmla="*/ 84 h 85"/>
                  <a:gd name="T20" fmla="*/ 26 w 30"/>
                  <a:gd name="T21" fmla="*/ 80 h 85"/>
                  <a:gd name="T22" fmla="*/ 28 w 30"/>
                  <a:gd name="T23" fmla="*/ 75 h 85"/>
                  <a:gd name="T24" fmla="*/ 29 w 30"/>
                  <a:gd name="T25" fmla="*/ 69 h 85"/>
                  <a:gd name="T26" fmla="*/ 30 w 30"/>
                  <a:gd name="T27" fmla="*/ 63 h 85"/>
                  <a:gd name="T28" fmla="*/ 30 w 30"/>
                  <a:gd name="T29" fmla="*/ 55 h 85"/>
                  <a:gd name="T30" fmla="*/ 28 w 30"/>
                  <a:gd name="T31" fmla="*/ 47 h 85"/>
                  <a:gd name="T32" fmla="*/ 28 w 30"/>
                  <a:gd name="T33" fmla="*/ 47 h 85"/>
                  <a:gd name="T34" fmla="*/ 23 w 30"/>
                  <a:gd name="T35" fmla="*/ 32 h 85"/>
                  <a:gd name="T36" fmla="*/ 18 w 30"/>
                  <a:gd name="T37" fmla="*/ 19 h 85"/>
                  <a:gd name="T38" fmla="*/ 12 w 30"/>
                  <a:gd name="T39" fmla="*/ 10 h 85"/>
                  <a:gd name="T40" fmla="*/ 9 w 30"/>
                  <a:gd name="T41" fmla="*/ 4 h 85"/>
                  <a:gd name="T42" fmla="*/ 9 w 30"/>
                  <a:gd name="T43" fmla="*/ 4 h 85"/>
                  <a:gd name="T44" fmla="*/ 5 w 30"/>
                  <a:gd name="T45" fmla="*/ 1 h 85"/>
                  <a:gd name="T46" fmla="*/ 3 w 30"/>
                  <a:gd name="T47" fmla="*/ 0 h 85"/>
                  <a:gd name="T48" fmla="*/ 2 w 30"/>
                  <a:gd name="T49" fmla="*/ 1 h 85"/>
                  <a:gd name="T50" fmla="*/ 1 w 30"/>
                  <a:gd name="T51" fmla="*/ 2 h 85"/>
                  <a:gd name="T52" fmla="*/ 0 w 30"/>
                  <a:gd name="T53" fmla="*/ 6 h 85"/>
                  <a:gd name="T54" fmla="*/ 1 w 30"/>
                  <a:gd name="T55" fmla="*/ 11 h 85"/>
                  <a:gd name="T56" fmla="*/ 3 w 30"/>
                  <a:gd name="T57" fmla="*/ 18 h 85"/>
                  <a:gd name="T58" fmla="*/ 3 w 30"/>
                  <a:gd name="T59" fmla="*/ 18 h 85"/>
                  <a:gd name="T60" fmla="*/ 6 w 30"/>
                  <a:gd name="T61" fmla="*/ 31 h 85"/>
                  <a:gd name="T62" fmla="*/ 9 w 30"/>
                  <a:gd name="T63" fmla="*/ 43 h 85"/>
                  <a:gd name="T64" fmla="*/ 10 w 30"/>
                  <a:gd name="T65" fmla="*/ 55 h 85"/>
                  <a:gd name="T66" fmla="*/ 10 w 30"/>
                  <a:gd name="T67" fmla="*/ 55 h 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0" h="85">
                    <a:moveTo>
                      <a:pt x="10" y="55"/>
                    </a:moveTo>
                    <a:lnTo>
                      <a:pt x="10" y="55"/>
                    </a:lnTo>
                    <a:lnTo>
                      <a:pt x="11" y="65"/>
                    </a:lnTo>
                    <a:lnTo>
                      <a:pt x="12" y="74"/>
                    </a:lnTo>
                    <a:lnTo>
                      <a:pt x="14" y="81"/>
                    </a:lnTo>
                    <a:lnTo>
                      <a:pt x="15" y="83"/>
                    </a:lnTo>
                    <a:lnTo>
                      <a:pt x="19" y="85"/>
                    </a:lnTo>
                    <a:lnTo>
                      <a:pt x="21" y="85"/>
                    </a:lnTo>
                    <a:lnTo>
                      <a:pt x="24" y="84"/>
                    </a:lnTo>
                    <a:lnTo>
                      <a:pt x="26" y="80"/>
                    </a:lnTo>
                    <a:lnTo>
                      <a:pt x="28" y="75"/>
                    </a:lnTo>
                    <a:lnTo>
                      <a:pt x="29" y="69"/>
                    </a:lnTo>
                    <a:lnTo>
                      <a:pt x="30" y="63"/>
                    </a:lnTo>
                    <a:lnTo>
                      <a:pt x="30" y="55"/>
                    </a:lnTo>
                    <a:lnTo>
                      <a:pt x="28" y="47"/>
                    </a:lnTo>
                    <a:lnTo>
                      <a:pt x="23" y="32"/>
                    </a:lnTo>
                    <a:lnTo>
                      <a:pt x="18" y="19"/>
                    </a:lnTo>
                    <a:lnTo>
                      <a:pt x="12" y="10"/>
                    </a:lnTo>
                    <a:lnTo>
                      <a:pt x="9" y="4"/>
                    </a:lnTo>
                    <a:lnTo>
                      <a:pt x="5" y="1"/>
                    </a:lnTo>
                    <a:lnTo>
                      <a:pt x="3" y="0"/>
                    </a:lnTo>
                    <a:lnTo>
                      <a:pt x="2" y="1"/>
                    </a:lnTo>
                    <a:lnTo>
                      <a:pt x="1" y="2"/>
                    </a:lnTo>
                    <a:lnTo>
                      <a:pt x="0" y="6"/>
                    </a:lnTo>
                    <a:lnTo>
                      <a:pt x="1" y="11"/>
                    </a:lnTo>
                    <a:lnTo>
                      <a:pt x="3" y="18"/>
                    </a:lnTo>
                    <a:lnTo>
                      <a:pt x="6" y="31"/>
                    </a:lnTo>
                    <a:lnTo>
                      <a:pt x="9" y="43"/>
                    </a:lnTo>
                    <a:lnTo>
                      <a:pt x="10" y="55"/>
                    </a:lnTo>
                    <a:close/>
                  </a:path>
                </a:pathLst>
              </a:custGeom>
              <a:solidFill>
                <a:srgbClr val="F0EC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87" name="Freeform 122">
                <a:extLst>
                  <a:ext uri="{FF2B5EF4-FFF2-40B4-BE49-F238E27FC236}">
                    <a16:creationId xmlns:a16="http://schemas.microsoft.com/office/drawing/2014/main" id="{AB3EB9C1-CE84-40E9-B53E-E3ED9B544E61}"/>
                  </a:ext>
                </a:extLst>
              </p:cNvPr>
              <p:cNvSpPr>
                <a:spLocks/>
              </p:cNvSpPr>
              <p:nvPr/>
            </p:nvSpPr>
            <p:spPr bwMode="auto">
              <a:xfrm>
                <a:off x="3834" y="1203"/>
                <a:ext cx="28" cy="84"/>
              </a:xfrm>
              <a:custGeom>
                <a:avLst/>
                <a:gdLst>
                  <a:gd name="T0" fmla="*/ 10 w 28"/>
                  <a:gd name="T1" fmla="*/ 54 h 84"/>
                  <a:gd name="T2" fmla="*/ 10 w 28"/>
                  <a:gd name="T3" fmla="*/ 54 h 84"/>
                  <a:gd name="T4" fmla="*/ 10 w 28"/>
                  <a:gd name="T5" fmla="*/ 63 h 84"/>
                  <a:gd name="T6" fmla="*/ 11 w 28"/>
                  <a:gd name="T7" fmla="*/ 72 h 84"/>
                  <a:gd name="T8" fmla="*/ 13 w 28"/>
                  <a:gd name="T9" fmla="*/ 79 h 84"/>
                  <a:gd name="T10" fmla="*/ 15 w 28"/>
                  <a:gd name="T11" fmla="*/ 82 h 84"/>
                  <a:gd name="T12" fmla="*/ 18 w 28"/>
                  <a:gd name="T13" fmla="*/ 83 h 84"/>
                  <a:gd name="T14" fmla="*/ 18 w 28"/>
                  <a:gd name="T15" fmla="*/ 83 h 84"/>
                  <a:gd name="T16" fmla="*/ 20 w 28"/>
                  <a:gd name="T17" fmla="*/ 84 h 84"/>
                  <a:gd name="T18" fmla="*/ 22 w 28"/>
                  <a:gd name="T19" fmla="*/ 82 h 84"/>
                  <a:gd name="T20" fmla="*/ 25 w 28"/>
                  <a:gd name="T21" fmla="*/ 79 h 84"/>
                  <a:gd name="T22" fmla="*/ 27 w 28"/>
                  <a:gd name="T23" fmla="*/ 74 h 84"/>
                  <a:gd name="T24" fmla="*/ 28 w 28"/>
                  <a:gd name="T25" fmla="*/ 68 h 84"/>
                  <a:gd name="T26" fmla="*/ 28 w 28"/>
                  <a:gd name="T27" fmla="*/ 61 h 84"/>
                  <a:gd name="T28" fmla="*/ 28 w 28"/>
                  <a:gd name="T29" fmla="*/ 54 h 84"/>
                  <a:gd name="T30" fmla="*/ 27 w 28"/>
                  <a:gd name="T31" fmla="*/ 46 h 84"/>
                  <a:gd name="T32" fmla="*/ 27 w 28"/>
                  <a:gd name="T33" fmla="*/ 46 h 84"/>
                  <a:gd name="T34" fmla="*/ 22 w 28"/>
                  <a:gd name="T35" fmla="*/ 31 h 84"/>
                  <a:gd name="T36" fmla="*/ 17 w 28"/>
                  <a:gd name="T37" fmla="*/ 18 h 84"/>
                  <a:gd name="T38" fmla="*/ 11 w 28"/>
                  <a:gd name="T39" fmla="*/ 9 h 84"/>
                  <a:gd name="T40" fmla="*/ 8 w 28"/>
                  <a:gd name="T41" fmla="*/ 4 h 84"/>
                  <a:gd name="T42" fmla="*/ 8 w 28"/>
                  <a:gd name="T43" fmla="*/ 4 h 84"/>
                  <a:gd name="T44" fmla="*/ 4 w 28"/>
                  <a:gd name="T45" fmla="*/ 1 h 84"/>
                  <a:gd name="T46" fmla="*/ 3 w 28"/>
                  <a:gd name="T47" fmla="*/ 0 h 84"/>
                  <a:gd name="T48" fmla="*/ 1 w 28"/>
                  <a:gd name="T49" fmla="*/ 1 h 84"/>
                  <a:gd name="T50" fmla="*/ 0 w 28"/>
                  <a:gd name="T51" fmla="*/ 2 h 84"/>
                  <a:gd name="T52" fmla="*/ 0 w 28"/>
                  <a:gd name="T53" fmla="*/ 5 h 84"/>
                  <a:gd name="T54" fmla="*/ 1 w 28"/>
                  <a:gd name="T55" fmla="*/ 10 h 84"/>
                  <a:gd name="T56" fmla="*/ 3 w 28"/>
                  <a:gd name="T57" fmla="*/ 18 h 84"/>
                  <a:gd name="T58" fmla="*/ 3 w 28"/>
                  <a:gd name="T59" fmla="*/ 18 h 84"/>
                  <a:gd name="T60" fmla="*/ 6 w 28"/>
                  <a:gd name="T61" fmla="*/ 31 h 84"/>
                  <a:gd name="T62" fmla="*/ 8 w 28"/>
                  <a:gd name="T63" fmla="*/ 42 h 84"/>
                  <a:gd name="T64" fmla="*/ 10 w 28"/>
                  <a:gd name="T65" fmla="*/ 54 h 84"/>
                  <a:gd name="T66" fmla="*/ 10 w 28"/>
                  <a:gd name="T67" fmla="*/ 5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8" h="84">
                    <a:moveTo>
                      <a:pt x="10" y="54"/>
                    </a:moveTo>
                    <a:lnTo>
                      <a:pt x="10" y="54"/>
                    </a:lnTo>
                    <a:lnTo>
                      <a:pt x="10" y="63"/>
                    </a:lnTo>
                    <a:lnTo>
                      <a:pt x="11" y="72"/>
                    </a:lnTo>
                    <a:lnTo>
                      <a:pt x="13" y="79"/>
                    </a:lnTo>
                    <a:lnTo>
                      <a:pt x="15" y="82"/>
                    </a:lnTo>
                    <a:lnTo>
                      <a:pt x="18" y="83"/>
                    </a:lnTo>
                    <a:lnTo>
                      <a:pt x="20" y="84"/>
                    </a:lnTo>
                    <a:lnTo>
                      <a:pt x="22" y="82"/>
                    </a:lnTo>
                    <a:lnTo>
                      <a:pt x="25" y="79"/>
                    </a:lnTo>
                    <a:lnTo>
                      <a:pt x="27" y="74"/>
                    </a:lnTo>
                    <a:lnTo>
                      <a:pt x="28" y="68"/>
                    </a:lnTo>
                    <a:lnTo>
                      <a:pt x="28" y="61"/>
                    </a:lnTo>
                    <a:lnTo>
                      <a:pt x="28" y="54"/>
                    </a:lnTo>
                    <a:lnTo>
                      <a:pt x="27" y="46"/>
                    </a:lnTo>
                    <a:lnTo>
                      <a:pt x="22" y="31"/>
                    </a:lnTo>
                    <a:lnTo>
                      <a:pt x="17" y="18"/>
                    </a:lnTo>
                    <a:lnTo>
                      <a:pt x="11" y="9"/>
                    </a:lnTo>
                    <a:lnTo>
                      <a:pt x="8" y="4"/>
                    </a:lnTo>
                    <a:lnTo>
                      <a:pt x="4" y="1"/>
                    </a:lnTo>
                    <a:lnTo>
                      <a:pt x="3" y="0"/>
                    </a:lnTo>
                    <a:lnTo>
                      <a:pt x="1" y="1"/>
                    </a:lnTo>
                    <a:lnTo>
                      <a:pt x="0" y="2"/>
                    </a:lnTo>
                    <a:lnTo>
                      <a:pt x="0" y="5"/>
                    </a:lnTo>
                    <a:lnTo>
                      <a:pt x="1" y="10"/>
                    </a:lnTo>
                    <a:lnTo>
                      <a:pt x="3" y="18"/>
                    </a:lnTo>
                    <a:lnTo>
                      <a:pt x="6" y="31"/>
                    </a:lnTo>
                    <a:lnTo>
                      <a:pt x="8" y="42"/>
                    </a:lnTo>
                    <a:lnTo>
                      <a:pt x="10" y="54"/>
                    </a:lnTo>
                    <a:close/>
                  </a:path>
                </a:pathLst>
              </a:custGeom>
              <a:solidFill>
                <a:srgbClr val="ECE7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88" name="Freeform 123">
                <a:extLst>
                  <a:ext uri="{FF2B5EF4-FFF2-40B4-BE49-F238E27FC236}">
                    <a16:creationId xmlns:a16="http://schemas.microsoft.com/office/drawing/2014/main" id="{70D28B0D-78C4-423A-8AE2-3E423004C3B8}"/>
                  </a:ext>
                </a:extLst>
              </p:cNvPr>
              <p:cNvSpPr>
                <a:spLocks/>
              </p:cNvSpPr>
              <p:nvPr/>
            </p:nvSpPr>
            <p:spPr bwMode="auto">
              <a:xfrm>
                <a:off x="3835" y="1204"/>
                <a:ext cx="27" cy="82"/>
              </a:xfrm>
              <a:custGeom>
                <a:avLst/>
                <a:gdLst>
                  <a:gd name="T0" fmla="*/ 9 w 27"/>
                  <a:gd name="T1" fmla="*/ 53 h 82"/>
                  <a:gd name="T2" fmla="*/ 9 w 27"/>
                  <a:gd name="T3" fmla="*/ 53 h 82"/>
                  <a:gd name="T4" fmla="*/ 10 w 27"/>
                  <a:gd name="T5" fmla="*/ 62 h 82"/>
                  <a:gd name="T6" fmla="*/ 11 w 27"/>
                  <a:gd name="T7" fmla="*/ 71 h 82"/>
                  <a:gd name="T8" fmla="*/ 13 w 27"/>
                  <a:gd name="T9" fmla="*/ 77 h 82"/>
                  <a:gd name="T10" fmla="*/ 14 w 27"/>
                  <a:gd name="T11" fmla="*/ 80 h 82"/>
                  <a:gd name="T12" fmla="*/ 17 w 27"/>
                  <a:gd name="T13" fmla="*/ 82 h 82"/>
                  <a:gd name="T14" fmla="*/ 17 w 27"/>
                  <a:gd name="T15" fmla="*/ 82 h 82"/>
                  <a:gd name="T16" fmla="*/ 19 w 27"/>
                  <a:gd name="T17" fmla="*/ 82 h 82"/>
                  <a:gd name="T18" fmla="*/ 21 w 27"/>
                  <a:gd name="T19" fmla="*/ 80 h 82"/>
                  <a:gd name="T20" fmla="*/ 23 w 27"/>
                  <a:gd name="T21" fmla="*/ 77 h 82"/>
                  <a:gd name="T22" fmla="*/ 25 w 27"/>
                  <a:gd name="T23" fmla="*/ 72 h 82"/>
                  <a:gd name="T24" fmla="*/ 26 w 27"/>
                  <a:gd name="T25" fmla="*/ 66 h 82"/>
                  <a:gd name="T26" fmla="*/ 27 w 27"/>
                  <a:gd name="T27" fmla="*/ 60 h 82"/>
                  <a:gd name="T28" fmla="*/ 26 w 27"/>
                  <a:gd name="T29" fmla="*/ 53 h 82"/>
                  <a:gd name="T30" fmla="*/ 25 w 27"/>
                  <a:gd name="T31" fmla="*/ 45 h 82"/>
                  <a:gd name="T32" fmla="*/ 25 w 27"/>
                  <a:gd name="T33" fmla="*/ 45 h 82"/>
                  <a:gd name="T34" fmla="*/ 20 w 27"/>
                  <a:gd name="T35" fmla="*/ 30 h 82"/>
                  <a:gd name="T36" fmla="*/ 16 w 27"/>
                  <a:gd name="T37" fmla="*/ 18 h 82"/>
                  <a:gd name="T38" fmla="*/ 10 w 27"/>
                  <a:gd name="T39" fmla="*/ 9 h 82"/>
                  <a:gd name="T40" fmla="*/ 7 w 27"/>
                  <a:gd name="T41" fmla="*/ 3 h 82"/>
                  <a:gd name="T42" fmla="*/ 7 w 27"/>
                  <a:gd name="T43" fmla="*/ 3 h 82"/>
                  <a:gd name="T44" fmla="*/ 4 w 27"/>
                  <a:gd name="T45" fmla="*/ 1 h 82"/>
                  <a:gd name="T46" fmla="*/ 2 w 27"/>
                  <a:gd name="T47" fmla="*/ 0 h 82"/>
                  <a:gd name="T48" fmla="*/ 1 w 27"/>
                  <a:gd name="T49" fmla="*/ 0 h 82"/>
                  <a:gd name="T50" fmla="*/ 0 w 27"/>
                  <a:gd name="T51" fmla="*/ 2 h 82"/>
                  <a:gd name="T52" fmla="*/ 0 w 27"/>
                  <a:gd name="T53" fmla="*/ 5 h 82"/>
                  <a:gd name="T54" fmla="*/ 0 w 27"/>
                  <a:gd name="T55" fmla="*/ 10 h 82"/>
                  <a:gd name="T56" fmla="*/ 2 w 27"/>
                  <a:gd name="T57" fmla="*/ 17 h 82"/>
                  <a:gd name="T58" fmla="*/ 2 w 27"/>
                  <a:gd name="T59" fmla="*/ 17 h 82"/>
                  <a:gd name="T60" fmla="*/ 5 w 27"/>
                  <a:gd name="T61" fmla="*/ 30 h 82"/>
                  <a:gd name="T62" fmla="*/ 8 w 27"/>
                  <a:gd name="T63" fmla="*/ 41 h 82"/>
                  <a:gd name="T64" fmla="*/ 9 w 27"/>
                  <a:gd name="T65" fmla="*/ 53 h 82"/>
                  <a:gd name="T66" fmla="*/ 9 w 27"/>
                  <a:gd name="T67" fmla="*/ 53 h 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7" h="82">
                    <a:moveTo>
                      <a:pt x="9" y="53"/>
                    </a:moveTo>
                    <a:lnTo>
                      <a:pt x="9" y="53"/>
                    </a:lnTo>
                    <a:lnTo>
                      <a:pt x="10" y="62"/>
                    </a:lnTo>
                    <a:lnTo>
                      <a:pt x="11" y="71"/>
                    </a:lnTo>
                    <a:lnTo>
                      <a:pt x="13" y="77"/>
                    </a:lnTo>
                    <a:lnTo>
                      <a:pt x="14" y="80"/>
                    </a:lnTo>
                    <a:lnTo>
                      <a:pt x="17" y="82"/>
                    </a:lnTo>
                    <a:lnTo>
                      <a:pt x="19" y="82"/>
                    </a:lnTo>
                    <a:lnTo>
                      <a:pt x="21" y="80"/>
                    </a:lnTo>
                    <a:lnTo>
                      <a:pt x="23" y="77"/>
                    </a:lnTo>
                    <a:lnTo>
                      <a:pt x="25" y="72"/>
                    </a:lnTo>
                    <a:lnTo>
                      <a:pt x="26" y="66"/>
                    </a:lnTo>
                    <a:lnTo>
                      <a:pt x="27" y="60"/>
                    </a:lnTo>
                    <a:lnTo>
                      <a:pt x="26" y="53"/>
                    </a:lnTo>
                    <a:lnTo>
                      <a:pt x="25" y="45"/>
                    </a:lnTo>
                    <a:lnTo>
                      <a:pt x="20" y="30"/>
                    </a:lnTo>
                    <a:lnTo>
                      <a:pt x="16" y="18"/>
                    </a:lnTo>
                    <a:lnTo>
                      <a:pt x="10" y="9"/>
                    </a:lnTo>
                    <a:lnTo>
                      <a:pt x="7" y="3"/>
                    </a:lnTo>
                    <a:lnTo>
                      <a:pt x="4" y="1"/>
                    </a:lnTo>
                    <a:lnTo>
                      <a:pt x="2" y="0"/>
                    </a:lnTo>
                    <a:lnTo>
                      <a:pt x="1" y="0"/>
                    </a:lnTo>
                    <a:lnTo>
                      <a:pt x="0" y="2"/>
                    </a:lnTo>
                    <a:lnTo>
                      <a:pt x="0" y="5"/>
                    </a:lnTo>
                    <a:lnTo>
                      <a:pt x="0" y="10"/>
                    </a:lnTo>
                    <a:lnTo>
                      <a:pt x="2" y="17"/>
                    </a:lnTo>
                    <a:lnTo>
                      <a:pt x="5" y="30"/>
                    </a:lnTo>
                    <a:lnTo>
                      <a:pt x="8" y="41"/>
                    </a:lnTo>
                    <a:lnTo>
                      <a:pt x="9" y="53"/>
                    </a:lnTo>
                    <a:close/>
                  </a:path>
                </a:pathLst>
              </a:custGeom>
              <a:solidFill>
                <a:srgbClr val="E8E2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89" name="Freeform 124">
                <a:extLst>
                  <a:ext uri="{FF2B5EF4-FFF2-40B4-BE49-F238E27FC236}">
                    <a16:creationId xmlns:a16="http://schemas.microsoft.com/office/drawing/2014/main" id="{E67B2371-4F6B-4C94-8D77-D48E81E183D6}"/>
                  </a:ext>
                </a:extLst>
              </p:cNvPr>
              <p:cNvSpPr>
                <a:spLocks/>
              </p:cNvSpPr>
              <p:nvPr/>
            </p:nvSpPr>
            <p:spPr bwMode="auto">
              <a:xfrm>
                <a:off x="3835" y="1205"/>
                <a:ext cx="26" cy="80"/>
              </a:xfrm>
              <a:custGeom>
                <a:avLst/>
                <a:gdLst>
                  <a:gd name="T0" fmla="*/ 10 w 26"/>
                  <a:gd name="T1" fmla="*/ 52 h 80"/>
                  <a:gd name="T2" fmla="*/ 10 w 26"/>
                  <a:gd name="T3" fmla="*/ 52 h 80"/>
                  <a:gd name="T4" fmla="*/ 10 w 26"/>
                  <a:gd name="T5" fmla="*/ 61 h 80"/>
                  <a:gd name="T6" fmla="*/ 11 w 26"/>
                  <a:gd name="T7" fmla="*/ 69 h 80"/>
                  <a:gd name="T8" fmla="*/ 13 w 26"/>
                  <a:gd name="T9" fmla="*/ 76 h 80"/>
                  <a:gd name="T10" fmla="*/ 14 w 26"/>
                  <a:gd name="T11" fmla="*/ 78 h 80"/>
                  <a:gd name="T12" fmla="*/ 17 w 26"/>
                  <a:gd name="T13" fmla="*/ 80 h 80"/>
                  <a:gd name="T14" fmla="*/ 17 w 26"/>
                  <a:gd name="T15" fmla="*/ 80 h 80"/>
                  <a:gd name="T16" fmla="*/ 19 w 26"/>
                  <a:gd name="T17" fmla="*/ 80 h 80"/>
                  <a:gd name="T18" fmla="*/ 21 w 26"/>
                  <a:gd name="T19" fmla="*/ 78 h 80"/>
                  <a:gd name="T20" fmla="*/ 23 w 26"/>
                  <a:gd name="T21" fmla="*/ 75 h 80"/>
                  <a:gd name="T22" fmla="*/ 25 w 26"/>
                  <a:gd name="T23" fmla="*/ 70 h 80"/>
                  <a:gd name="T24" fmla="*/ 26 w 26"/>
                  <a:gd name="T25" fmla="*/ 65 h 80"/>
                  <a:gd name="T26" fmla="*/ 26 w 26"/>
                  <a:gd name="T27" fmla="*/ 58 h 80"/>
                  <a:gd name="T28" fmla="*/ 26 w 26"/>
                  <a:gd name="T29" fmla="*/ 51 h 80"/>
                  <a:gd name="T30" fmla="*/ 24 w 26"/>
                  <a:gd name="T31" fmla="*/ 44 h 80"/>
                  <a:gd name="T32" fmla="*/ 24 w 26"/>
                  <a:gd name="T33" fmla="*/ 44 h 80"/>
                  <a:gd name="T34" fmla="*/ 20 w 26"/>
                  <a:gd name="T35" fmla="*/ 29 h 80"/>
                  <a:gd name="T36" fmla="*/ 14 w 26"/>
                  <a:gd name="T37" fmla="*/ 17 h 80"/>
                  <a:gd name="T38" fmla="*/ 10 w 26"/>
                  <a:gd name="T39" fmla="*/ 8 h 80"/>
                  <a:gd name="T40" fmla="*/ 7 w 26"/>
                  <a:gd name="T41" fmla="*/ 3 h 80"/>
                  <a:gd name="T42" fmla="*/ 7 w 26"/>
                  <a:gd name="T43" fmla="*/ 3 h 80"/>
                  <a:gd name="T44" fmla="*/ 4 w 26"/>
                  <a:gd name="T45" fmla="*/ 0 h 80"/>
                  <a:gd name="T46" fmla="*/ 3 w 26"/>
                  <a:gd name="T47" fmla="*/ 0 h 80"/>
                  <a:gd name="T48" fmla="*/ 1 w 26"/>
                  <a:gd name="T49" fmla="*/ 0 h 80"/>
                  <a:gd name="T50" fmla="*/ 1 w 26"/>
                  <a:gd name="T51" fmla="*/ 2 h 80"/>
                  <a:gd name="T52" fmla="*/ 0 w 26"/>
                  <a:gd name="T53" fmla="*/ 5 h 80"/>
                  <a:gd name="T54" fmla="*/ 1 w 26"/>
                  <a:gd name="T55" fmla="*/ 10 h 80"/>
                  <a:gd name="T56" fmla="*/ 3 w 26"/>
                  <a:gd name="T57" fmla="*/ 17 h 80"/>
                  <a:gd name="T58" fmla="*/ 3 w 26"/>
                  <a:gd name="T59" fmla="*/ 17 h 80"/>
                  <a:gd name="T60" fmla="*/ 6 w 26"/>
                  <a:gd name="T61" fmla="*/ 29 h 80"/>
                  <a:gd name="T62" fmla="*/ 8 w 26"/>
                  <a:gd name="T63" fmla="*/ 40 h 80"/>
                  <a:gd name="T64" fmla="*/ 10 w 26"/>
                  <a:gd name="T65" fmla="*/ 52 h 80"/>
                  <a:gd name="T66" fmla="*/ 10 w 26"/>
                  <a:gd name="T67" fmla="*/ 52 h 8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6" h="80">
                    <a:moveTo>
                      <a:pt x="10" y="52"/>
                    </a:moveTo>
                    <a:lnTo>
                      <a:pt x="10" y="52"/>
                    </a:lnTo>
                    <a:lnTo>
                      <a:pt x="10" y="61"/>
                    </a:lnTo>
                    <a:lnTo>
                      <a:pt x="11" y="69"/>
                    </a:lnTo>
                    <a:lnTo>
                      <a:pt x="13" y="76"/>
                    </a:lnTo>
                    <a:lnTo>
                      <a:pt x="14" y="78"/>
                    </a:lnTo>
                    <a:lnTo>
                      <a:pt x="17" y="80"/>
                    </a:lnTo>
                    <a:lnTo>
                      <a:pt x="19" y="80"/>
                    </a:lnTo>
                    <a:lnTo>
                      <a:pt x="21" y="78"/>
                    </a:lnTo>
                    <a:lnTo>
                      <a:pt x="23" y="75"/>
                    </a:lnTo>
                    <a:lnTo>
                      <a:pt x="25" y="70"/>
                    </a:lnTo>
                    <a:lnTo>
                      <a:pt x="26" y="65"/>
                    </a:lnTo>
                    <a:lnTo>
                      <a:pt x="26" y="58"/>
                    </a:lnTo>
                    <a:lnTo>
                      <a:pt x="26" y="51"/>
                    </a:lnTo>
                    <a:lnTo>
                      <a:pt x="24" y="44"/>
                    </a:lnTo>
                    <a:lnTo>
                      <a:pt x="20" y="29"/>
                    </a:lnTo>
                    <a:lnTo>
                      <a:pt x="14" y="17"/>
                    </a:lnTo>
                    <a:lnTo>
                      <a:pt x="10" y="8"/>
                    </a:lnTo>
                    <a:lnTo>
                      <a:pt x="7" y="3"/>
                    </a:lnTo>
                    <a:lnTo>
                      <a:pt x="4" y="0"/>
                    </a:lnTo>
                    <a:lnTo>
                      <a:pt x="3" y="0"/>
                    </a:lnTo>
                    <a:lnTo>
                      <a:pt x="1" y="0"/>
                    </a:lnTo>
                    <a:lnTo>
                      <a:pt x="1" y="2"/>
                    </a:lnTo>
                    <a:lnTo>
                      <a:pt x="0" y="5"/>
                    </a:lnTo>
                    <a:lnTo>
                      <a:pt x="1" y="10"/>
                    </a:lnTo>
                    <a:lnTo>
                      <a:pt x="3" y="17"/>
                    </a:lnTo>
                    <a:lnTo>
                      <a:pt x="6" y="29"/>
                    </a:lnTo>
                    <a:lnTo>
                      <a:pt x="8" y="40"/>
                    </a:lnTo>
                    <a:lnTo>
                      <a:pt x="10" y="52"/>
                    </a:lnTo>
                    <a:close/>
                  </a:path>
                </a:pathLst>
              </a:custGeom>
              <a:solidFill>
                <a:srgbClr val="E4DE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90" name="Freeform 125">
                <a:extLst>
                  <a:ext uri="{FF2B5EF4-FFF2-40B4-BE49-F238E27FC236}">
                    <a16:creationId xmlns:a16="http://schemas.microsoft.com/office/drawing/2014/main" id="{BAF33CC2-66A9-4C42-8D54-A26439A7AF5A}"/>
                  </a:ext>
                </a:extLst>
              </p:cNvPr>
              <p:cNvSpPr>
                <a:spLocks/>
              </p:cNvSpPr>
              <p:nvPr/>
            </p:nvSpPr>
            <p:spPr bwMode="auto">
              <a:xfrm>
                <a:off x="3836" y="1206"/>
                <a:ext cx="24" cy="78"/>
              </a:xfrm>
              <a:custGeom>
                <a:avLst/>
                <a:gdLst>
                  <a:gd name="T0" fmla="*/ 9 w 24"/>
                  <a:gd name="T1" fmla="*/ 50 h 78"/>
                  <a:gd name="T2" fmla="*/ 9 w 24"/>
                  <a:gd name="T3" fmla="*/ 50 h 78"/>
                  <a:gd name="T4" fmla="*/ 11 w 24"/>
                  <a:gd name="T5" fmla="*/ 67 h 78"/>
                  <a:gd name="T6" fmla="*/ 12 w 24"/>
                  <a:gd name="T7" fmla="*/ 74 h 78"/>
                  <a:gd name="T8" fmla="*/ 15 w 24"/>
                  <a:gd name="T9" fmla="*/ 76 h 78"/>
                  <a:gd name="T10" fmla="*/ 16 w 24"/>
                  <a:gd name="T11" fmla="*/ 78 h 78"/>
                  <a:gd name="T12" fmla="*/ 16 w 24"/>
                  <a:gd name="T13" fmla="*/ 78 h 78"/>
                  <a:gd name="T14" fmla="*/ 18 w 24"/>
                  <a:gd name="T15" fmla="*/ 78 h 78"/>
                  <a:gd name="T16" fmla="*/ 20 w 24"/>
                  <a:gd name="T17" fmla="*/ 76 h 78"/>
                  <a:gd name="T18" fmla="*/ 22 w 24"/>
                  <a:gd name="T19" fmla="*/ 73 h 78"/>
                  <a:gd name="T20" fmla="*/ 23 w 24"/>
                  <a:gd name="T21" fmla="*/ 69 h 78"/>
                  <a:gd name="T22" fmla="*/ 24 w 24"/>
                  <a:gd name="T23" fmla="*/ 63 h 78"/>
                  <a:gd name="T24" fmla="*/ 24 w 24"/>
                  <a:gd name="T25" fmla="*/ 57 h 78"/>
                  <a:gd name="T26" fmla="*/ 24 w 24"/>
                  <a:gd name="T27" fmla="*/ 50 h 78"/>
                  <a:gd name="T28" fmla="*/ 23 w 24"/>
                  <a:gd name="T29" fmla="*/ 43 h 78"/>
                  <a:gd name="T30" fmla="*/ 23 w 24"/>
                  <a:gd name="T31" fmla="*/ 43 h 78"/>
                  <a:gd name="T32" fmla="*/ 18 w 24"/>
                  <a:gd name="T33" fmla="*/ 28 h 78"/>
                  <a:gd name="T34" fmla="*/ 13 w 24"/>
                  <a:gd name="T35" fmla="*/ 17 h 78"/>
                  <a:gd name="T36" fmla="*/ 9 w 24"/>
                  <a:gd name="T37" fmla="*/ 8 h 78"/>
                  <a:gd name="T38" fmla="*/ 6 w 24"/>
                  <a:gd name="T39" fmla="*/ 3 h 78"/>
                  <a:gd name="T40" fmla="*/ 6 w 24"/>
                  <a:gd name="T41" fmla="*/ 3 h 78"/>
                  <a:gd name="T42" fmla="*/ 3 w 24"/>
                  <a:gd name="T43" fmla="*/ 0 h 78"/>
                  <a:gd name="T44" fmla="*/ 2 w 24"/>
                  <a:gd name="T45" fmla="*/ 0 h 78"/>
                  <a:gd name="T46" fmla="*/ 1 w 24"/>
                  <a:gd name="T47" fmla="*/ 0 h 78"/>
                  <a:gd name="T48" fmla="*/ 0 w 24"/>
                  <a:gd name="T49" fmla="*/ 2 h 78"/>
                  <a:gd name="T50" fmla="*/ 0 w 24"/>
                  <a:gd name="T51" fmla="*/ 5 h 78"/>
                  <a:gd name="T52" fmla="*/ 1 w 24"/>
                  <a:gd name="T53" fmla="*/ 9 h 78"/>
                  <a:gd name="T54" fmla="*/ 2 w 24"/>
                  <a:gd name="T55" fmla="*/ 16 h 78"/>
                  <a:gd name="T56" fmla="*/ 2 w 24"/>
                  <a:gd name="T57" fmla="*/ 16 h 78"/>
                  <a:gd name="T58" fmla="*/ 5 w 24"/>
                  <a:gd name="T59" fmla="*/ 28 h 78"/>
                  <a:gd name="T60" fmla="*/ 8 w 24"/>
                  <a:gd name="T61" fmla="*/ 39 h 78"/>
                  <a:gd name="T62" fmla="*/ 9 w 24"/>
                  <a:gd name="T63" fmla="*/ 50 h 78"/>
                  <a:gd name="T64" fmla="*/ 9 w 24"/>
                  <a:gd name="T65" fmla="*/ 5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 h="78">
                    <a:moveTo>
                      <a:pt x="9" y="50"/>
                    </a:moveTo>
                    <a:lnTo>
                      <a:pt x="9" y="50"/>
                    </a:lnTo>
                    <a:lnTo>
                      <a:pt x="11" y="67"/>
                    </a:lnTo>
                    <a:lnTo>
                      <a:pt x="12" y="74"/>
                    </a:lnTo>
                    <a:lnTo>
                      <a:pt x="15" y="76"/>
                    </a:lnTo>
                    <a:lnTo>
                      <a:pt x="16" y="78"/>
                    </a:lnTo>
                    <a:lnTo>
                      <a:pt x="18" y="78"/>
                    </a:lnTo>
                    <a:lnTo>
                      <a:pt x="20" y="76"/>
                    </a:lnTo>
                    <a:lnTo>
                      <a:pt x="22" y="73"/>
                    </a:lnTo>
                    <a:lnTo>
                      <a:pt x="23" y="69"/>
                    </a:lnTo>
                    <a:lnTo>
                      <a:pt x="24" y="63"/>
                    </a:lnTo>
                    <a:lnTo>
                      <a:pt x="24" y="57"/>
                    </a:lnTo>
                    <a:lnTo>
                      <a:pt x="24" y="50"/>
                    </a:lnTo>
                    <a:lnTo>
                      <a:pt x="23" y="43"/>
                    </a:lnTo>
                    <a:lnTo>
                      <a:pt x="18" y="28"/>
                    </a:lnTo>
                    <a:lnTo>
                      <a:pt x="13" y="17"/>
                    </a:lnTo>
                    <a:lnTo>
                      <a:pt x="9" y="8"/>
                    </a:lnTo>
                    <a:lnTo>
                      <a:pt x="6" y="3"/>
                    </a:lnTo>
                    <a:lnTo>
                      <a:pt x="3" y="0"/>
                    </a:lnTo>
                    <a:lnTo>
                      <a:pt x="2" y="0"/>
                    </a:lnTo>
                    <a:lnTo>
                      <a:pt x="1" y="0"/>
                    </a:lnTo>
                    <a:lnTo>
                      <a:pt x="0" y="2"/>
                    </a:lnTo>
                    <a:lnTo>
                      <a:pt x="0" y="5"/>
                    </a:lnTo>
                    <a:lnTo>
                      <a:pt x="1" y="9"/>
                    </a:lnTo>
                    <a:lnTo>
                      <a:pt x="2" y="16"/>
                    </a:lnTo>
                    <a:lnTo>
                      <a:pt x="5" y="28"/>
                    </a:lnTo>
                    <a:lnTo>
                      <a:pt x="8" y="39"/>
                    </a:lnTo>
                    <a:lnTo>
                      <a:pt x="9" y="50"/>
                    </a:lnTo>
                    <a:close/>
                  </a:path>
                </a:pathLst>
              </a:custGeom>
              <a:solidFill>
                <a:srgbClr val="E1D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91" name="Freeform 126">
                <a:extLst>
                  <a:ext uri="{FF2B5EF4-FFF2-40B4-BE49-F238E27FC236}">
                    <a16:creationId xmlns:a16="http://schemas.microsoft.com/office/drawing/2014/main" id="{626960C0-7503-45FE-A3F9-3EDC1AB63EF6}"/>
                  </a:ext>
                </a:extLst>
              </p:cNvPr>
              <p:cNvSpPr>
                <a:spLocks/>
              </p:cNvSpPr>
              <p:nvPr/>
            </p:nvSpPr>
            <p:spPr bwMode="auto">
              <a:xfrm>
                <a:off x="3837" y="1207"/>
                <a:ext cx="23" cy="76"/>
              </a:xfrm>
              <a:custGeom>
                <a:avLst/>
                <a:gdLst>
                  <a:gd name="T0" fmla="*/ 8 w 23"/>
                  <a:gd name="T1" fmla="*/ 49 h 76"/>
                  <a:gd name="T2" fmla="*/ 8 w 23"/>
                  <a:gd name="T3" fmla="*/ 49 h 76"/>
                  <a:gd name="T4" fmla="*/ 10 w 23"/>
                  <a:gd name="T5" fmla="*/ 66 h 76"/>
                  <a:gd name="T6" fmla="*/ 12 w 23"/>
                  <a:gd name="T7" fmla="*/ 72 h 76"/>
                  <a:gd name="T8" fmla="*/ 14 w 23"/>
                  <a:gd name="T9" fmla="*/ 74 h 76"/>
                  <a:gd name="T10" fmla="*/ 16 w 23"/>
                  <a:gd name="T11" fmla="*/ 76 h 76"/>
                  <a:gd name="T12" fmla="*/ 16 w 23"/>
                  <a:gd name="T13" fmla="*/ 76 h 76"/>
                  <a:gd name="T14" fmla="*/ 17 w 23"/>
                  <a:gd name="T15" fmla="*/ 76 h 76"/>
                  <a:gd name="T16" fmla="*/ 19 w 23"/>
                  <a:gd name="T17" fmla="*/ 75 h 76"/>
                  <a:gd name="T18" fmla="*/ 21 w 23"/>
                  <a:gd name="T19" fmla="*/ 72 h 76"/>
                  <a:gd name="T20" fmla="*/ 22 w 23"/>
                  <a:gd name="T21" fmla="*/ 67 h 76"/>
                  <a:gd name="T22" fmla="*/ 23 w 23"/>
                  <a:gd name="T23" fmla="*/ 62 h 76"/>
                  <a:gd name="T24" fmla="*/ 23 w 23"/>
                  <a:gd name="T25" fmla="*/ 55 h 76"/>
                  <a:gd name="T26" fmla="*/ 22 w 23"/>
                  <a:gd name="T27" fmla="*/ 49 h 76"/>
                  <a:gd name="T28" fmla="*/ 21 w 23"/>
                  <a:gd name="T29" fmla="*/ 42 h 76"/>
                  <a:gd name="T30" fmla="*/ 21 w 23"/>
                  <a:gd name="T31" fmla="*/ 42 h 76"/>
                  <a:gd name="T32" fmla="*/ 17 w 23"/>
                  <a:gd name="T33" fmla="*/ 27 h 76"/>
                  <a:gd name="T34" fmla="*/ 12 w 23"/>
                  <a:gd name="T35" fmla="*/ 16 h 76"/>
                  <a:gd name="T36" fmla="*/ 8 w 23"/>
                  <a:gd name="T37" fmla="*/ 8 h 76"/>
                  <a:gd name="T38" fmla="*/ 5 w 23"/>
                  <a:gd name="T39" fmla="*/ 3 h 76"/>
                  <a:gd name="T40" fmla="*/ 5 w 23"/>
                  <a:gd name="T41" fmla="*/ 3 h 76"/>
                  <a:gd name="T42" fmla="*/ 3 w 23"/>
                  <a:gd name="T43" fmla="*/ 0 h 76"/>
                  <a:gd name="T44" fmla="*/ 2 w 23"/>
                  <a:gd name="T45" fmla="*/ 0 h 76"/>
                  <a:gd name="T46" fmla="*/ 0 w 23"/>
                  <a:gd name="T47" fmla="*/ 0 h 76"/>
                  <a:gd name="T48" fmla="*/ 0 w 23"/>
                  <a:gd name="T49" fmla="*/ 1 h 76"/>
                  <a:gd name="T50" fmla="*/ 0 w 23"/>
                  <a:gd name="T51" fmla="*/ 4 h 76"/>
                  <a:gd name="T52" fmla="*/ 2 w 23"/>
                  <a:gd name="T53" fmla="*/ 16 h 76"/>
                  <a:gd name="T54" fmla="*/ 2 w 23"/>
                  <a:gd name="T55" fmla="*/ 16 h 76"/>
                  <a:gd name="T56" fmla="*/ 5 w 23"/>
                  <a:gd name="T57" fmla="*/ 27 h 76"/>
                  <a:gd name="T58" fmla="*/ 7 w 23"/>
                  <a:gd name="T59" fmla="*/ 38 h 76"/>
                  <a:gd name="T60" fmla="*/ 8 w 23"/>
                  <a:gd name="T61" fmla="*/ 49 h 76"/>
                  <a:gd name="T62" fmla="*/ 8 w 23"/>
                  <a:gd name="T63" fmla="*/ 49 h 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 h="76">
                    <a:moveTo>
                      <a:pt x="8" y="49"/>
                    </a:moveTo>
                    <a:lnTo>
                      <a:pt x="8" y="49"/>
                    </a:lnTo>
                    <a:lnTo>
                      <a:pt x="10" y="66"/>
                    </a:lnTo>
                    <a:lnTo>
                      <a:pt x="12" y="72"/>
                    </a:lnTo>
                    <a:lnTo>
                      <a:pt x="14" y="74"/>
                    </a:lnTo>
                    <a:lnTo>
                      <a:pt x="16" y="76"/>
                    </a:lnTo>
                    <a:lnTo>
                      <a:pt x="17" y="76"/>
                    </a:lnTo>
                    <a:lnTo>
                      <a:pt x="19" y="75"/>
                    </a:lnTo>
                    <a:lnTo>
                      <a:pt x="21" y="72"/>
                    </a:lnTo>
                    <a:lnTo>
                      <a:pt x="22" y="67"/>
                    </a:lnTo>
                    <a:lnTo>
                      <a:pt x="23" y="62"/>
                    </a:lnTo>
                    <a:lnTo>
                      <a:pt x="23" y="55"/>
                    </a:lnTo>
                    <a:lnTo>
                      <a:pt x="22" y="49"/>
                    </a:lnTo>
                    <a:lnTo>
                      <a:pt x="21" y="42"/>
                    </a:lnTo>
                    <a:lnTo>
                      <a:pt x="17" y="27"/>
                    </a:lnTo>
                    <a:lnTo>
                      <a:pt x="12" y="16"/>
                    </a:lnTo>
                    <a:lnTo>
                      <a:pt x="8" y="8"/>
                    </a:lnTo>
                    <a:lnTo>
                      <a:pt x="5" y="3"/>
                    </a:lnTo>
                    <a:lnTo>
                      <a:pt x="3" y="0"/>
                    </a:lnTo>
                    <a:lnTo>
                      <a:pt x="2" y="0"/>
                    </a:lnTo>
                    <a:lnTo>
                      <a:pt x="0" y="0"/>
                    </a:lnTo>
                    <a:lnTo>
                      <a:pt x="0" y="1"/>
                    </a:lnTo>
                    <a:lnTo>
                      <a:pt x="0" y="4"/>
                    </a:lnTo>
                    <a:lnTo>
                      <a:pt x="2" y="16"/>
                    </a:lnTo>
                    <a:lnTo>
                      <a:pt x="5" y="27"/>
                    </a:lnTo>
                    <a:lnTo>
                      <a:pt x="7" y="38"/>
                    </a:lnTo>
                    <a:lnTo>
                      <a:pt x="8" y="49"/>
                    </a:lnTo>
                    <a:close/>
                  </a:path>
                </a:pathLst>
              </a:custGeom>
              <a:solidFill>
                <a:srgbClr val="DDD5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92" name="Freeform 127">
                <a:extLst>
                  <a:ext uri="{FF2B5EF4-FFF2-40B4-BE49-F238E27FC236}">
                    <a16:creationId xmlns:a16="http://schemas.microsoft.com/office/drawing/2014/main" id="{954A7328-1C90-4911-9F9C-CBA98DAEB8F6}"/>
                  </a:ext>
                </a:extLst>
              </p:cNvPr>
              <p:cNvSpPr>
                <a:spLocks/>
              </p:cNvSpPr>
              <p:nvPr/>
            </p:nvSpPr>
            <p:spPr bwMode="auto">
              <a:xfrm>
                <a:off x="3837" y="1207"/>
                <a:ext cx="22" cy="75"/>
              </a:xfrm>
              <a:custGeom>
                <a:avLst/>
                <a:gdLst>
                  <a:gd name="T0" fmla="*/ 3 w 22"/>
                  <a:gd name="T1" fmla="*/ 16 h 75"/>
                  <a:gd name="T2" fmla="*/ 3 w 22"/>
                  <a:gd name="T3" fmla="*/ 16 h 75"/>
                  <a:gd name="T4" fmla="*/ 5 w 22"/>
                  <a:gd name="T5" fmla="*/ 28 h 75"/>
                  <a:gd name="T6" fmla="*/ 7 w 22"/>
                  <a:gd name="T7" fmla="*/ 38 h 75"/>
                  <a:gd name="T8" fmla="*/ 9 w 22"/>
                  <a:gd name="T9" fmla="*/ 49 h 75"/>
                  <a:gd name="T10" fmla="*/ 9 w 22"/>
                  <a:gd name="T11" fmla="*/ 49 h 75"/>
                  <a:gd name="T12" fmla="*/ 11 w 22"/>
                  <a:gd name="T13" fmla="*/ 65 h 75"/>
                  <a:gd name="T14" fmla="*/ 12 w 22"/>
                  <a:gd name="T15" fmla="*/ 71 h 75"/>
                  <a:gd name="T16" fmla="*/ 14 w 22"/>
                  <a:gd name="T17" fmla="*/ 74 h 75"/>
                  <a:gd name="T18" fmla="*/ 16 w 22"/>
                  <a:gd name="T19" fmla="*/ 75 h 75"/>
                  <a:gd name="T20" fmla="*/ 16 w 22"/>
                  <a:gd name="T21" fmla="*/ 75 h 75"/>
                  <a:gd name="T22" fmla="*/ 17 w 22"/>
                  <a:gd name="T23" fmla="*/ 75 h 75"/>
                  <a:gd name="T24" fmla="*/ 19 w 22"/>
                  <a:gd name="T25" fmla="*/ 74 h 75"/>
                  <a:gd name="T26" fmla="*/ 20 w 22"/>
                  <a:gd name="T27" fmla="*/ 71 h 75"/>
                  <a:gd name="T28" fmla="*/ 21 w 22"/>
                  <a:gd name="T29" fmla="*/ 66 h 75"/>
                  <a:gd name="T30" fmla="*/ 22 w 22"/>
                  <a:gd name="T31" fmla="*/ 61 h 75"/>
                  <a:gd name="T32" fmla="*/ 22 w 22"/>
                  <a:gd name="T33" fmla="*/ 55 h 75"/>
                  <a:gd name="T34" fmla="*/ 22 w 22"/>
                  <a:gd name="T35" fmla="*/ 48 h 75"/>
                  <a:gd name="T36" fmla="*/ 20 w 22"/>
                  <a:gd name="T37" fmla="*/ 41 h 75"/>
                  <a:gd name="T38" fmla="*/ 20 w 22"/>
                  <a:gd name="T39" fmla="*/ 41 h 75"/>
                  <a:gd name="T40" fmla="*/ 16 w 22"/>
                  <a:gd name="T41" fmla="*/ 28 h 75"/>
                  <a:gd name="T42" fmla="*/ 12 w 22"/>
                  <a:gd name="T43" fmla="*/ 17 h 75"/>
                  <a:gd name="T44" fmla="*/ 8 w 22"/>
                  <a:gd name="T45" fmla="*/ 8 h 75"/>
                  <a:gd name="T46" fmla="*/ 5 w 22"/>
                  <a:gd name="T47" fmla="*/ 3 h 75"/>
                  <a:gd name="T48" fmla="*/ 5 w 22"/>
                  <a:gd name="T49" fmla="*/ 3 h 75"/>
                  <a:gd name="T50" fmla="*/ 3 w 22"/>
                  <a:gd name="T51" fmla="*/ 1 h 75"/>
                  <a:gd name="T52" fmla="*/ 2 w 22"/>
                  <a:gd name="T53" fmla="*/ 0 h 75"/>
                  <a:gd name="T54" fmla="*/ 1 w 22"/>
                  <a:gd name="T55" fmla="*/ 1 h 75"/>
                  <a:gd name="T56" fmla="*/ 0 w 22"/>
                  <a:gd name="T57" fmla="*/ 2 h 75"/>
                  <a:gd name="T58" fmla="*/ 0 w 22"/>
                  <a:gd name="T59" fmla="*/ 5 h 75"/>
                  <a:gd name="T60" fmla="*/ 3 w 22"/>
                  <a:gd name="T61" fmla="*/ 16 h 75"/>
                  <a:gd name="T62" fmla="*/ 3 w 22"/>
                  <a:gd name="T63" fmla="*/ 16 h 7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2" h="75">
                    <a:moveTo>
                      <a:pt x="3" y="16"/>
                    </a:moveTo>
                    <a:lnTo>
                      <a:pt x="3" y="16"/>
                    </a:lnTo>
                    <a:lnTo>
                      <a:pt x="5" y="28"/>
                    </a:lnTo>
                    <a:lnTo>
                      <a:pt x="7" y="38"/>
                    </a:lnTo>
                    <a:lnTo>
                      <a:pt x="9" y="49"/>
                    </a:lnTo>
                    <a:lnTo>
                      <a:pt x="11" y="65"/>
                    </a:lnTo>
                    <a:lnTo>
                      <a:pt x="12" y="71"/>
                    </a:lnTo>
                    <a:lnTo>
                      <a:pt x="14" y="74"/>
                    </a:lnTo>
                    <a:lnTo>
                      <a:pt x="16" y="75"/>
                    </a:lnTo>
                    <a:lnTo>
                      <a:pt x="17" y="75"/>
                    </a:lnTo>
                    <a:lnTo>
                      <a:pt x="19" y="74"/>
                    </a:lnTo>
                    <a:lnTo>
                      <a:pt x="20" y="71"/>
                    </a:lnTo>
                    <a:lnTo>
                      <a:pt x="21" y="66"/>
                    </a:lnTo>
                    <a:lnTo>
                      <a:pt x="22" y="61"/>
                    </a:lnTo>
                    <a:lnTo>
                      <a:pt x="22" y="55"/>
                    </a:lnTo>
                    <a:lnTo>
                      <a:pt x="22" y="48"/>
                    </a:lnTo>
                    <a:lnTo>
                      <a:pt x="20" y="41"/>
                    </a:lnTo>
                    <a:lnTo>
                      <a:pt x="16" y="28"/>
                    </a:lnTo>
                    <a:lnTo>
                      <a:pt x="12" y="17"/>
                    </a:lnTo>
                    <a:lnTo>
                      <a:pt x="8" y="8"/>
                    </a:lnTo>
                    <a:lnTo>
                      <a:pt x="5" y="3"/>
                    </a:lnTo>
                    <a:lnTo>
                      <a:pt x="3" y="1"/>
                    </a:lnTo>
                    <a:lnTo>
                      <a:pt x="2" y="0"/>
                    </a:lnTo>
                    <a:lnTo>
                      <a:pt x="1" y="1"/>
                    </a:lnTo>
                    <a:lnTo>
                      <a:pt x="0" y="2"/>
                    </a:lnTo>
                    <a:lnTo>
                      <a:pt x="0" y="5"/>
                    </a:lnTo>
                    <a:lnTo>
                      <a:pt x="3" y="16"/>
                    </a:lnTo>
                    <a:close/>
                  </a:path>
                </a:pathLst>
              </a:custGeom>
              <a:solidFill>
                <a:srgbClr val="D9D0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93" name="Freeform 128">
                <a:extLst>
                  <a:ext uri="{FF2B5EF4-FFF2-40B4-BE49-F238E27FC236}">
                    <a16:creationId xmlns:a16="http://schemas.microsoft.com/office/drawing/2014/main" id="{51D10BD8-F497-43CC-88E2-D1039976ED0F}"/>
                  </a:ext>
                </a:extLst>
              </p:cNvPr>
              <p:cNvSpPr>
                <a:spLocks/>
              </p:cNvSpPr>
              <p:nvPr/>
            </p:nvSpPr>
            <p:spPr bwMode="auto">
              <a:xfrm>
                <a:off x="3659" y="1186"/>
                <a:ext cx="121" cy="187"/>
              </a:xfrm>
              <a:custGeom>
                <a:avLst/>
                <a:gdLst>
                  <a:gd name="T0" fmla="*/ 68 w 121"/>
                  <a:gd name="T1" fmla="*/ 18 h 187"/>
                  <a:gd name="T2" fmla="*/ 68 w 121"/>
                  <a:gd name="T3" fmla="*/ 18 h 187"/>
                  <a:gd name="T4" fmla="*/ 61 w 121"/>
                  <a:gd name="T5" fmla="*/ 23 h 187"/>
                  <a:gd name="T6" fmla="*/ 54 w 121"/>
                  <a:gd name="T7" fmla="*/ 28 h 187"/>
                  <a:gd name="T8" fmla="*/ 45 w 121"/>
                  <a:gd name="T9" fmla="*/ 37 h 187"/>
                  <a:gd name="T10" fmla="*/ 35 w 121"/>
                  <a:gd name="T11" fmla="*/ 47 h 187"/>
                  <a:gd name="T12" fmla="*/ 25 w 121"/>
                  <a:gd name="T13" fmla="*/ 62 h 187"/>
                  <a:gd name="T14" fmla="*/ 20 w 121"/>
                  <a:gd name="T15" fmla="*/ 69 h 187"/>
                  <a:gd name="T16" fmla="*/ 15 w 121"/>
                  <a:gd name="T17" fmla="*/ 78 h 187"/>
                  <a:gd name="T18" fmla="*/ 11 w 121"/>
                  <a:gd name="T19" fmla="*/ 87 h 187"/>
                  <a:gd name="T20" fmla="*/ 8 w 121"/>
                  <a:gd name="T21" fmla="*/ 97 h 187"/>
                  <a:gd name="T22" fmla="*/ 8 w 121"/>
                  <a:gd name="T23" fmla="*/ 97 h 187"/>
                  <a:gd name="T24" fmla="*/ 3 w 121"/>
                  <a:gd name="T25" fmla="*/ 117 h 187"/>
                  <a:gd name="T26" fmla="*/ 0 w 121"/>
                  <a:gd name="T27" fmla="*/ 136 h 187"/>
                  <a:gd name="T28" fmla="*/ 0 w 121"/>
                  <a:gd name="T29" fmla="*/ 152 h 187"/>
                  <a:gd name="T30" fmla="*/ 1 w 121"/>
                  <a:gd name="T31" fmla="*/ 159 h 187"/>
                  <a:gd name="T32" fmla="*/ 2 w 121"/>
                  <a:gd name="T33" fmla="*/ 166 h 187"/>
                  <a:gd name="T34" fmla="*/ 3 w 121"/>
                  <a:gd name="T35" fmla="*/ 172 h 187"/>
                  <a:gd name="T36" fmla="*/ 5 w 121"/>
                  <a:gd name="T37" fmla="*/ 177 h 187"/>
                  <a:gd name="T38" fmla="*/ 8 w 121"/>
                  <a:gd name="T39" fmla="*/ 181 h 187"/>
                  <a:gd name="T40" fmla="*/ 11 w 121"/>
                  <a:gd name="T41" fmla="*/ 184 h 187"/>
                  <a:gd name="T42" fmla="*/ 14 w 121"/>
                  <a:gd name="T43" fmla="*/ 186 h 187"/>
                  <a:gd name="T44" fmla="*/ 18 w 121"/>
                  <a:gd name="T45" fmla="*/ 187 h 187"/>
                  <a:gd name="T46" fmla="*/ 22 w 121"/>
                  <a:gd name="T47" fmla="*/ 187 h 187"/>
                  <a:gd name="T48" fmla="*/ 27 w 121"/>
                  <a:gd name="T49" fmla="*/ 185 h 187"/>
                  <a:gd name="T50" fmla="*/ 27 w 121"/>
                  <a:gd name="T51" fmla="*/ 185 h 187"/>
                  <a:gd name="T52" fmla="*/ 32 w 121"/>
                  <a:gd name="T53" fmla="*/ 183 h 187"/>
                  <a:gd name="T54" fmla="*/ 36 w 121"/>
                  <a:gd name="T55" fmla="*/ 179 h 187"/>
                  <a:gd name="T56" fmla="*/ 43 w 121"/>
                  <a:gd name="T57" fmla="*/ 172 h 187"/>
                  <a:gd name="T58" fmla="*/ 50 w 121"/>
                  <a:gd name="T59" fmla="*/ 161 h 187"/>
                  <a:gd name="T60" fmla="*/ 57 w 121"/>
                  <a:gd name="T61" fmla="*/ 150 h 187"/>
                  <a:gd name="T62" fmla="*/ 63 w 121"/>
                  <a:gd name="T63" fmla="*/ 138 h 187"/>
                  <a:gd name="T64" fmla="*/ 68 w 121"/>
                  <a:gd name="T65" fmla="*/ 126 h 187"/>
                  <a:gd name="T66" fmla="*/ 78 w 121"/>
                  <a:gd name="T67" fmla="*/ 101 h 187"/>
                  <a:gd name="T68" fmla="*/ 78 w 121"/>
                  <a:gd name="T69" fmla="*/ 101 h 187"/>
                  <a:gd name="T70" fmla="*/ 99 w 121"/>
                  <a:gd name="T71" fmla="*/ 54 h 187"/>
                  <a:gd name="T72" fmla="*/ 108 w 121"/>
                  <a:gd name="T73" fmla="*/ 34 h 187"/>
                  <a:gd name="T74" fmla="*/ 117 w 121"/>
                  <a:gd name="T75" fmla="*/ 19 h 187"/>
                  <a:gd name="T76" fmla="*/ 117 w 121"/>
                  <a:gd name="T77" fmla="*/ 19 h 187"/>
                  <a:gd name="T78" fmla="*/ 120 w 121"/>
                  <a:gd name="T79" fmla="*/ 14 h 187"/>
                  <a:gd name="T80" fmla="*/ 121 w 121"/>
                  <a:gd name="T81" fmla="*/ 9 h 187"/>
                  <a:gd name="T82" fmla="*/ 121 w 121"/>
                  <a:gd name="T83" fmla="*/ 6 h 187"/>
                  <a:gd name="T84" fmla="*/ 121 w 121"/>
                  <a:gd name="T85" fmla="*/ 3 h 187"/>
                  <a:gd name="T86" fmla="*/ 119 w 121"/>
                  <a:gd name="T87" fmla="*/ 2 h 187"/>
                  <a:gd name="T88" fmla="*/ 117 w 121"/>
                  <a:gd name="T89" fmla="*/ 1 h 187"/>
                  <a:gd name="T90" fmla="*/ 115 w 121"/>
                  <a:gd name="T91" fmla="*/ 0 h 187"/>
                  <a:gd name="T92" fmla="*/ 111 w 121"/>
                  <a:gd name="T93" fmla="*/ 0 h 187"/>
                  <a:gd name="T94" fmla="*/ 101 w 121"/>
                  <a:gd name="T95" fmla="*/ 2 h 187"/>
                  <a:gd name="T96" fmla="*/ 87 w 121"/>
                  <a:gd name="T97" fmla="*/ 9 h 187"/>
                  <a:gd name="T98" fmla="*/ 68 w 121"/>
                  <a:gd name="T99" fmla="*/ 18 h 187"/>
                  <a:gd name="T100" fmla="*/ 68 w 121"/>
                  <a:gd name="T101" fmla="*/ 18 h 1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21" h="187">
                    <a:moveTo>
                      <a:pt x="68" y="18"/>
                    </a:moveTo>
                    <a:lnTo>
                      <a:pt x="68" y="18"/>
                    </a:lnTo>
                    <a:lnTo>
                      <a:pt x="61" y="23"/>
                    </a:lnTo>
                    <a:lnTo>
                      <a:pt x="54" y="28"/>
                    </a:lnTo>
                    <a:lnTo>
                      <a:pt x="45" y="37"/>
                    </a:lnTo>
                    <a:lnTo>
                      <a:pt x="35" y="47"/>
                    </a:lnTo>
                    <a:lnTo>
                      <a:pt x="25" y="62"/>
                    </a:lnTo>
                    <a:lnTo>
                      <a:pt x="20" y="69"/>
                    </a:lnTo>
                    <a:lnTo>
                      <a:pt x="15" y="78"/>
                    </a:lnTo>
                    <a:lnTo>
                      <a:pt x="11" y="87"/>
                    </a:lnTo>
                    <a:lnTo>
                      <a:pt x="8" y="97"/>
                    </a:lnTo>
                    <a:lnTo>
                      <a:pt x="3" y="117"/>
                    </a:lnTo>
                    <a:lnTo>
                      <a:pt x="0" y="136"/>
                    </a:lnTo>
                    <a:lnTo>
                      <a:pt x="0" y="152"/>
                    </a:lnTo>
                    <a:lnTo>
                      <a:pt x="1" y="159"/>
                    </a:lnTo>
                    <a:lnTo>
                      <a:pt x="2" y="166"/>
                    </a:lnTo>
                    <a:lnTo>
                      <a:pt x="3" y="172"/>
                    </a:lnTo>
                    <a:lnTo>
                      <a:pt x="5" y="177"/>
                    </a:lnTo>
                    <a:lnTo>
                      <a:pt x="8" y="181"/>
                    </a:lnTo>
                    <a:lnTo>
                      <a:pt x="11" y="184"/>
                    </a:lnTo>
                    <a:lnTo>
                      <a:pt x="14" y="186"/>
                    </a:lnTo>
                    <a:lnTo>
                      <a:pt x="18" y="187"/>
                    </a:lnTo>
                    <a:lnTo>
                      <a:pt x="22" y="187"/>
                    </a:lnTo>
                    <a:lnTo>
                      <a:pt x="27" y="185"/>
                    </a:lnTo>
                    <a:lnTo>
                      <a:pt x="32" y="183"/>
                    </a:lnTo>
                    <a:lnTo>
                      <a:pt x="36" y="179"/>
                    </a:lnTo>
                    <a:lnTo>
                      <a:pt x="43" y="172"/>
                    </a:lnTo>
                    <a:lnTo>
                      <a:pt x="50" y="161"/>
                    </a:lnTo>
                    <a:lnTo>
                      <a:pt x="57" y="150"/>
                    </a:lnTo>
                    <a:lnTo>
                      <a:pt x="63" y="138"/>
                    </a:lnTo>
                    <a:lnTo>
                      <a:pt x="68" y="126"/>
                    </a:lnTo>
                    <a:lnTo>
                      <a:pt x="78" y="101"/>
                    </a:lnTo>
                    <a:lnTo>
                      <a:pt x="99" y="54"/>
                    </a:lnTo>
                    <a:lnTo>
                      <a:pt x="108" y="34"/>
                    </a:lnTo>
                    <a:lnTo>
                      <a:pt x="117" y="19"/>
                    </a:lnTo>
                    <a:lnTo>
                      <a:pt x="120" y="14"/>
                    </a:lnTo>
                    <a:lnTo>
                      <a:pt x="121" y="9"/>
                    </a:lnTo>
                    <a:lnTo>
                      <a:pt x="121" y="6"/>
                    </a:lnTo>
                    <a:lnTo>
                      <a:pt x="121" y="3"/>
                    </a:lnTo>
                    <a:lnTo>
                      <a:pt x="119" y="2"/>
                    </a:lnTo>
                    <a:lnTo>
                      <a:pt x="117" y="1"/>
                    </a:lnTo>
                    <a:lnTo>
                      <a:pt x="115" y="0"/>
                    </a:lnTo>
                    <a:lnTo>
                      <a:pt x="111" y="0"/>
                    </a:lnTo>
                    <a:lnTo>
                      <a:pt x="101" y="2"/>
                    </a:lnTo>
                    <a:lnTo>
                      <a:pt x="87" y="9"/>
                    </a:lnTo>
                    <a:lnTo>
                      <a:pt x="68"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94" name="Freeform 129">
                <a:extLst>
                  <a:ext uri="{FF2B5EF4-FFF2-40B4-BE49-F238E27FC236}">
                    <a16:creationId xmlns:a16="http://schemas.microsoft.com/office/drawing/2014/main" id="{78819DAE-66F1-4AB8-97D6-176E9A2FCE9E}"/>
                  </a:ext>
                </a:extLst>
              </p:cNvPr>
              <p:cNvSpPr>
                <a:spLocks/>
              </p:cNvSpPr>
              <p:nvPr/>
            </p:nvSpPr>
            <p:spPr bwMode="auto">
              <a:xfrm>
                <a:off x="3661" y="1188"/>
                <a:ext cx="117" cy="181"/>
              </a:xfrm>
              <a:custGeom>
                <a:avLst/>
                <a:gdLst>
                  <a:gd name="T0" fmla="*/ 65 w 117"/>
                  <a:gd name="T1" fmla="*/ 18 h 181"/>
                  <a:gd name="T2" fmla="*/ 65 w 117"/>
                  <a:gd name="T3" fmla="*/ 18 h 181"/>
                  <a:gd name="T4" fmla="*/ 59 w 117"/>
                  <a:gd name="T5" fmla="*/ 22 h 181"/>
                  <a:gd name="T6" fmla="*/ 52 w 117"/>
                  <a:gd name="T7" fmla="*/ 28 h 181"/>
                  <a:gd name="T8" fmla="*/ 43 w 117"/>
                  <a:gd name="T9" fmla="*/ 36 h 181"/>
                  <a:gd name="T10" fmla="*/ 34 w 117"/>
                  <a:gd name="T11" fmla="*/ 46 h 181"/>
                  <a:gd name="T12" fmla="*/ 24 w 117"/>
                  <a:gd name="T13" fmla="*/ 60 h 181"/>
                  <a:gd name="T14" fmla="*/ 15 w 117"/>
                  <a:gd name="T15" fmla="*/ 76 h 181"/>
                  <a:gd name="T16" fmla="*/ 11 w 117"/>
                  <a:gd name="T17" fmla="*/ 84 h 181"/>
                  <a:gd name="T18" fmla="*/ 7 w 117"/>
                  <a:gd name="T19" fmla="*/ 94 h 181"/>
                  <a:gd name="T20" fmla="*/ 7 w 117"/>
                  <a:gd name="T21" fmla="*/ 94 h 181"/>
                  <a:gd name="T22" fmla="*/ 3 w 117"/>
                  <a:gd name="T23" fmla="*/ 113 h 181"/>
                  <a:gd name="T24" fmla="*/ 0 w 117"/>
                  <a:gd name="T25" fmla="*/ 131 h 181"/>
                  <a:gd name="T26" fmla="*/ 0 w 117"/>
                  <a:gd name="T27" fmla="*/ 147 h 181"/>
                  <a:gd name="T28" fmla="*/ 2 w 117"/>
                  <a:gd name="T29" fmla="*/ 160 h 181"/>
                  <a:gd name="T30" fmla="*/ 3 w 117"/>
                  <a:gd name="T31" fmla="*/ 166 h 181"/>
                  <a:gd name="T32" fmla="*/ 5 w 117"/>
                  <a:gd name="T33" fmla="*/ 172 h 181"/>
                  <a:gd name="T34" fmla="*/ 8 w 117"/>
                  <a:gd name="T35" fmla="*/ 175 h 181"/>
                  <a:gd name="T36" fmla="*/ 11 w 117"/>
                  <a:gd name="T37" fmla="*/ 178 h 181"/>
                  <a:gd name="T38" fmla="*/ 14 w 117"/>
                  <a:gd name="T39" fmla="*/ 180 h 181"/>
                  <a:gd name="T40" fmla="*/ 17 w 117"/>
                  <a:gd name="T41" fmla="*/ 181 h 181"/>
                  <a:gd name="T42" fmla="*/ 22 w 117"/>
                  <a:gd name="T43" fmla="*/ 181 h 181"/>
                  <a:gd name="T44" fmla="*/ 26 w 117"/>
                  <a:gd name="T45" fmla="*/ 179 h 181"/>
                  <a:gd name="T46" fmla="*/ 26 w 117"/>
                  <a:gd name="T47" fmla="*/ 179 h 181"/>
                  <a:gd name="T48" fmla="*/ 34 w 117"/>
                  <a:gd name="T49" fmla="*/ 174 h 181"/>
                  <a:gd name="T50" fmla="*/ 42 w 117"/>
                  <a:gd name="T51" fmla="*/ 165 h 181"/>
                  <a:gd name="T52" fmla="*/ 49 w 117"/>
                  <a:gd name="T53" fmla="*/ 156 h 181"/>
                  <a:gd name="T54" fmla="*/ 55 w 117"/>
                  <a:gd name="T55" fmla="*/ 145 h 181"/>
                  <a:gd name="T56" fmla="*/ 61 w 117"/>
                  <a:gd name="T57" fmla="*/ 134 h 181"/>
                  <a:gd name="T58" fmla="*/ 66 w 117"/>
                  <a:gd name="T59" fmla="*/ 122 h 181"/>
                  <a:gd name="T60" fmla="*/ 76 w 117"/>
                  <a:gd name="T61" fmla="*/ 98 h 181"/>
                  <a:gd name="T62" fmla="*/ 76 w 117"/>
                  <a:gd name="T63" fmla="*/ 98 h 181"/>
                  <a:gd name="T64" fmla="*/ 96 w 117"/>
                  <a:gd name="T65" fmla="*/ 53 h 181"/>
                  <a:gd name="T66" fmla="*/ 105 w 117"/>
                  <a:gd name="T67" fmla="*/ 33 h 181"/>
                  <a:gd name="T68" fmla="*/ 113 w 117"/>
                  <a:gd name="T69" fmla="*/ 19 h 181"/>
                  <a:gd name="T70" fmla="*/ 113 w 117"/>
                  <a:gd name="T71" fmla="*/ 19 h 181"/>
                  <a:gd name="T72" fmla="*/ 116 w 117"/>
                  <a:gd name="T73" fmla="*/ 14 h 181"/>
                  <a:gd name="T74" fmla="*/ 117 w 117"/>
                  <a:gd name="T75" fmla="*/ 9 h 181"/>
                  <a:gd name="T76" fmla="*/ 117 w 117"/>
                  <a:gd name="T77" fmla="*/ 6 h 181"/>
                  <a:gd name="T78" fmla="*/ 116 w 117"/>
                  <a:gd name="T79" fmla="*/ 5 h 181"/>
                  <a:gd name="T80" fmla="*/ 115 w 117"/>
                  <a:gd name="T81" fmla="*/ 3 h 181"/>
                  <a:gd name="T82" fmla="*/ 113 w 117"/>
                  <a:gd name="T83" fmla="*/ 1 h 181"/>
                  <a:gd name="T84" fmla="*/ 110 w 117"/>
                  <a:gd name="T85" fmla="*/ 0 h 181"/>
                  <a:gd name="T86" fmla="*/ 107 w 117"/>
                  <a:gd name="T87" fmla="*/ 0 h 181"/>
                  <a:gd name="T88" fmla="*/ 97 w 117"/>
                  <a:gd name="T89" fmla="*/ 3 h 181"/>
                  <a:gd name="T90" fmla="*/ 84 w 117"/>
                  <a:gd name="T91" fmla="*/ 9 h 181"/>
                  <a:gd name="T92" fmla="*/ 65 w 117"/>
                  <a:gd name="T93" fmla="*/ 18 h 181"/>
                  <a:gd name="T94" fmla="*/ 65 w 117"/>
                  <a:gd name="T95" fmla="*/ 18 h 18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7" h="181">
                    <a:moveTo>
                      <a:pt x="65" y="18"/>
                    </a:moveTo>
                    <a:lnTo>
                      <a:pt x="65" y="18"/>
                    </a:lnTo>
                    <a:lnTo>
                      <a:pt x="59" y="22"/>
                    </a:lnTo>
                    <a:lnTo>
                      <a:pt x="52" y="28"/>
                    </a:lnTo>
                    <a:lnTo>
                      <a:pt x="43" y="36"/>
                    </a:lnTo>
                    <a:lnTo>
                      <a:pt x="34" y="46"/>
                    </a:lnTo>
                    <a:lnTo>
                      <a:pt x="24" y="60"/>
                    </a:lnTo>
                    <a:lnTo>
                      <a:pt x="15" y="76"/>
                    </a:lnTo>
                    <a:lnTo>
                      <a:pt x="11" y="84"/>
                    </a:lnTo>
                    <a:lnTo>
                      <a:pt x="7" y="94"/>
                    </a:lnTo>
                    <a:lnTo>
                      <a:pt x="3" y="113"/>
                    </a:lnTo>
                    <a:lnTo>
                      <a:pt x="0" y="131"/>
                    </a:lnTo>
                    <a:lnTo>
                      <a:pt x="0" y="147"/>
                    </a:lnTo>
                    <a:lnTo>
                      <a:pt x="2" y="160"/>
                    </a:lnTo>
                    <a:lnTo>
                      <a:pt x="3" y="166"/>
                    </a:lnTo>
                    <a:lnTo>
                      <a:pt x="5" y="172"/>
                    </a:lnTo>
                    <a:lnTo>
                      <a:pt x="8" y="175"/>
                    </a:lnTo>
                    <a:lnTo>
                      <a:pt x="11" y="178"/>
                    </a:lnTo>
                    <a:lnTo>
                      <a:pt x="14" y="180"/>
                    </a:lnTo>
                    <a:lnTo>
                      <a:pt x="17" y="181"/>
                    </a:lnTo>
                    <a:lnTo>
                      <a:pt x="22" y="181"/>
                    </a:lnTo>
                    <a:lnTo>
                      <a:pt x="26" y="179"/>
                    </a:lnTo>
                    <a:lnTo>
                      <a:pt x="34" y="174"/>
                    </a:lnTo>
                    <a:lnTo>
                      <a:pt x="42" y="165"/>
                    </a:lnTo>
                    <a:lnTo>
                      <a:pt x="49" y="156"/>
                    </a:lnTo>
                    <a:lnTo>
                      <a:pt x="55" y="145"/>
                    </a:lnTo>
                    <a:lnTo>
                      <a:pt x="61" y="134"/>
                    </a:lnTo>
                    <a:lnTo>
                      <a:pt x="66" y="122"/>
                    </a:lnTo>
                    <a:lnTo>
                      <a:pt x="76" y="98"/>
                    </a:lnTo>
                    <a:lnTo>
                      <a:pt x="96" y="53"/>
                    </a:lnTo>
                    <a:lnTo>
                      <a:pt x="105" y="33"/>
                    </a:lnTo>
                    <a:lnTo>
                      <a:pt x="113" y="19"/>
                    </a:lnTo>
                    <a:lnTo>
                      <a:pt x="116" y="14"/>
                    </a:lnTo>
                    <a:lnTo>
                      <a:pt x="117" y="9"/>
                    </a:lnTo>
                    <a:lnTo>
                      <a:pt x="117" y="6"/>
                    </a:lnTo>
                    <a:lnTo>
                      <a:pt x="116" y="5"/>
                    </a:lnTo>
                    <a:lnTo>
                      <a:pt x="115" y="3"/>
                    </a:lnTo>
                    <a:lnTo>
                      <a:pt x="113" y="1"/>
                    </a:lnTo>
                    <a:lnTo>
                      <a:pt x="110" y="0"/>
                    </a:lnTo>
                    <a:lnTo>
                      <a:pt x="107" y="0"/>
                    </a:lnTo>
                    <a:lnTo>
                      <a:pt x="97" y="3"/>
                    </a:lnTo>
                    <a:lnTo>
                      <a:pt x="84" y="9"/>
                    </a:lnTo>
                    <a:lnTo>
                      <a:pt x="65" y="18"/>
                    </a:lnTo>
                    <a:close/>
                  </a:path>
                </a:pathLst>
              </a:custGeom>
              <a:solidFill>
                <a:srgbClr val="FBFA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95" name="Freeform 130">
                <a:extLst>
                  <a:ext uri="{FF2B5EF4-FFF2-40B4-BE49-F238E27FC236}">
                    <a16:creationId xmlns:a16="http://schemas.microsoft.com/office/drawing/2014/main" id="{DDD1534B-82A8-4411-B76D-C6B942AEA716}"/>
                  </a:ext>
                </a:extLst>
              </p:cNvPr>
              <p:cNvSpPr>
                <a:spLocks/>
              </p:cNvSpPr>
              <p:nvPr/>
            </p:nvSpPr>
            <p:spPr bwMode="auto">
              <a:xfrm>
                <a:off x="3663" y="1191"/>
                <a:ext cx="113" cy="174"/>
              </a:xfrm>
              <a:custGeom>
                <a:avLst/>
                <a:gdLst>
                  <a:gd name="T0" fmla="*/ 63 w 113"/>
                  <a:gd name="T1" fmla="*/ 16 h 174"/>
                  <a:gd name="T2" fmla="*/ 63 w 113"/>
                  <a:gd name="T3" fmla="*/ 16 h 174"/>
                  <a:gd name="T4" fmla="*/ 56 w 113"/>
                  <a:gd name="T5" fmla="*/ 21 h 174"/>
                  <a:gd name="T6" fmla="*/ 50 w 113"/>
                  <a:gd name="T7" fmla="*/ 26 h 174"/>
                  <a:gd name="T8" fmla="*/ 41 w 113"/>
                  <a:gd name="T9" fmla="*/ 34 h 174"/>
                  <a:gd name="T10" fmla="*/ 32 w 113"/>
                  <a:gd name="T11" fmla="*/ 44 h 174"/>
                  <a:gd name="T12" fmla="*/ 23 w 113"/>
                  <a:gd name="T13" fmla="*/ 57 h 174"/>
                  <a:gd name="T14" fmla="*/ 14 w 113"/>
                  <a:gd name="T15" fmla="*/ 72 h 174"/>
                  <a:gd name="T16" fmla="*/ 10 w 113"/>
                  <a:gd name="T17" fmla="*/ 81 h 174"/>
                  <a:gd name="T18" fmla="*/ 7 w 113"/>
                  <a:gd name="T19" fmla="*/ 90 h 174"/>
                  <a:gd name="T20" fmla="*/ 7 w 113"/>
                  <a:gd name="T21" fmla="*/ 90 h 174"/>
                  <a:gd name="T22" fmla="*/ 2 w 113"/>
                  <a:gd name="T23" fmla="*/ 108 h 174"/>
                  <a:gd name="T24" fmla="*/ 0 w 113"/>
                  <a:gd name="T25" fmla="*/ 126 h 174"/>
                  <a:gd name="T26" fmla="*/ 0 w 113"/>
                  <a:gd name="T27" fmla="*/ 141 h 174"/>
                  <a:gd name="T28" fmla="*/ 2 w 113"/>
                  <a:gd name="T29" fmla="*/ 154 h 174"/>
                  <a:gd name="T30" fmla="*/ 3 w 113"/>
                  <a:gd name="T31" fmla="*/ 159 h 174"/>
                  <a:gd name="T32" fmla="*/ 5 w 113"/>
                  <a:gd name="T33" fmla="*/ 164 h 174"/>
                  <a:gd name="T34" fmla="*/ 7 w 113"/>
                  <a:gd name="T35" fmla="*/ 169 h 174"/>
                  <a:gd name="T36" fmla="*/ 10 w 113"/>
                  <a:gd name="T37" fmla="*/ 171 h 174"/>
                  <a:gd name="T38" fmla="*/ 13 w 113"/>
                  <a:gd name="T39" fmla="*/ 173 h 174"/>
                  <a:gd name="T40" fmla="*/ 17 w 113"/>
                  <a:gd name="T41" fmla="*/ 174 h 174"/>
                  <a:gd name="T42" fmla="*/ 21 w 113"/>
                  <a:gd name="T43" fmla="*/ 174 h 174"/>
                  <a:gd name="T44" fmla="*/ 25 w 113"/>
                  <a:gd name="T45" fmla="*/ 172 h 174"/>
                  <a:gd name="T46" fmla="*/ 25 w 113"/>
                  <a:gd name="T47" fmla="*/ 172 h 174"/>
                  <a:gd name="T48" fmla="*/ 33 w 113"/>
                  <a:gd name="T49" fmla="*/ 167 h 174"/>
                  <a:gd name="T50" fmla="*/ 40 w 113"/>
                  <a:gd name="T51" fmla="*/ 159 h 174"/>
                  <a:gd name="T52" fmla="*/ 47 w 113"/>
                  <a:gd name="T53" fmla="*/ 150 h 174"/>
                  <a:gd name="T54" fmla="*/ 53 w 113"/>
                  <a:gd name="T55" fmla="*/ 140 h 174"/>
                  <a:gd name="T56" fmla="*/ 58 w 113"/>
                  <a:gd name="T57" fmla="*/ 129 h 174"/>
                  <a:gd name="T58" fmla="*/ 63 w 113"/>
                  <a:gd name="T59" fmla="*/ 117 h 174"/>
                  <a:gd name="T60" fmla="*/ 73 w 113"/>
                  <a:gd name="T61" fmla="*/ 94 h 174"/>
                  <a:gd name="T62" fmla="*/ 73 w 113"/>
                  <a:gd name="T63" fmla="*/ 94 h 174"/>
                  <a:gd name="T64" fmla="*/ 92 w 113"/>
                  <a:gd name="T65" fmla="*/ 50 h 174"/>
                  <a:gd name="T66" fmla="*/ 101 w 113"/>
                  <a:gd name="T67" fmla="*/ 32 h 174"/>
                  <a:gd name="T68" fmla="*/ 109 w 113"/>
                  <a:gd name="T69" fmla="*/ 18 h 174"/>
                  <a:gd name="T70" fmla="*/ 109 w 113"/>
                  <a:gd name="T71" fmla="*/ 18 h 174"/>
                  <a:gd name="T72" fmla="*/ 112 w 113"/>
                  <a:gd name="T73" fmla="*/ 13 h 174"/>
                  <a:gd name="T74" fmla="*/ 113 w 113"/>
                  <a:gd name="T75" fmla="*/ 8 h 174"/>
                  <a:gd name="T76" fmla="*/ 113 w 113"/>
                  <a:gd name="T77" fmla="*/ 6 h 174"/>
                  <a:gd name="T78" fmla="*/ 112 w 113"/>
                  <a:gd name="T79" fmla="*/ 4 h 174"/>
                  <a:gd name="T80" fmla="*/ 111 w 113"/>
                  <a:gd name="T81" fmla="*/ 2 h 174"/>
                  <a:gd name="T82" fmla="*/ 109 w 113"/>
                  <a:gd name="T83" fmla="*/ 1 h 174"/>
                  <a:gd name="T84" fmla="*/ 106 w 113"/>
                  <a:gd name="T85" fmla="*/ 0 h 174"/>
                  <a:gd name="T86" fmla="*/ 103 w 113"/>
                  <a:gd name="T87" fmla="*/ 0 h 174"/>
                  <a:gd name="T88" fmla="*/ 93 w 113"/>
                  <a:gd name="T89" fmla="*/ 2 h 174"/>
                  <a:gd name="T90" fmla="*/ 80 w 113"/>
                  <a:gd name="T91" fmla="*/ 7 h 174"/>
                  <a:gd name="T92" fmla="*/ 63 w 113"/>
                  <a:gd name="T93" fmla="*/ 16 h 174"/>
                  <a:gd name="T94" fmla="*/ 63 w 113"/>
                  <a:gd name="T95" fmla="*/ 16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 h="174">
                    <a:moveTo>
                      <a:pt x="63" y="16"/>
                    </a:moveTo>
                    <a:lnTo>
                      <a:pt x="63" y="16"/>
                    </a:lnTo>
                    <a:lnTo>
                      <a:pt x="56" y="21"/>
                    </a:lnTo>
                    <a:lnTo>
                      <a:pt x="50" y="26"/>
                    </a:lnTo>
                    <a:lnTo>
                      <a:pt x="41" y="34"/>
                    </a:lnTo>
                    <a:lnTo>
                      <a:pt x="32" y="44"/>
                    </a:lnTo>
                    <a:lnTo>
                      <a:pt x="23" y="57"/>
                    </a:lnTo>
                    <a:lnTo>
                      <a:pt x="14" y="72"/>
                    </a:lnTo>
                    <a:lnTo>
                      <a:pt x="10" y="81"/>
                    </a:lnTo>
                    <a:lnTo>
                      <a:pt x="7" y="90"/>
                    </a:lnTo>
                    <a:lnTo>
                      <a:pt x="2" y="108"/>
                    </a:lnTo>
                    <a:lnTo>
                      <a:pt x="0" y="126"/>
                    </a:lnTo>
                    <a:lnTo>
                      <a:pt x="0" y="141"/>
                    </a:lnTo>
                    <a:lnTo>
                      <a:pt x="2" y="154"/>
                    </a:lnTo>
                    <a:lnTo>
                      <a:pt x="3" y="159"/>
                    </a:lnTo>
                    <a:lnTo>
                      <a:pt x="5" y="164"/>
                    </a:lnTo>
                    <a:lnTo>
                      <a:pt x="7" y="169"/>
                    </a:lnTo>
                    <a:lnTo>
                      <a:pt x="10" y="171"/>
                    </a:lnTo>
                    <a:lnTo>
                      <a:pt x="13" y="173"/>
                    </a:lnTo>
                    <a:lnTo>
                      <a:pt x="17" y="174"/>
                    </a:lnTo>
                    <a:lnTo>
                      <a:pt x="21" y="174"/>
                    </a:lnTo>
                    <a:lnTo>
                      <a:pt x="25" y="172"/>
                    </a:lnTo>
                    <a:lnTo>
                      <a:pt x="33" y="167"/>
                    </a:lnTo>
                    <a:lnTo>
                      <a:pt x="40" y="159"/>
                    </a:lnTo>
                    <a:lnTo>
                      <a:pt x="47" y="150"/>
                    </a:lnTo>
                    <a:lnTo>
                      <a:pt x="53" y="140"/>
                    </a:lnTo>
                    <a:lnTo>
                      <a:pt x="58" y="129"/>
                    </a:lnTo>
                    <a:lnTo>
                      <a:pt x="63" y="117"/>
                    </a:lnTo>
                    <a:lnTo>
                      <a:pt x="73" y="94"/>
                    </a:lnTo>
                    <a:lnTo>
                      <a:pt x="92" y="50"/>
                    </a:lnTo>
                    <a:lnTo>
                      <a:pt x="101" y="32"/>
                    </a:lnTo>
                    <a:lnTo>
                      <a:pt x="109" y="18"/>
                    </a:lnTo>
                    <a:lnTo>
                      <a:pt x="112" y="13"/>
                    </a:lnTo>
                    <a:lnTo>
                      <a:pt x="113" y="8"/>
                    </a:lnTo>
                    <a:lnTo>
                      <a:pt x="113" y="6"/>
                    </a:lnTo>
                    <a:lnTo>
                      <a:pt x="112" y="4"/>
                    </a:lnTo>
                    <a:lnTo>
                      <a:pt x="111" y="2"/>
                    </a:lnTo>
                    <a:lnTo>
                      <a:pt x="109" y="1"/>
                    </a:lnTo>
                    <a:lnTo>
                      <a:pt x="106" y="0"/>
                    </a:lnTo>
                    <a:lnTo>
                      <a:pt x="103" y="0"/>
                    </a:lnTo>
                    <a:lnTo>
                      <a:pt x="93" y="2"/>
                    </a:lnTo>
                    <a:lnTo>
                      <a:pt x="80" y="7"/>
                    </a:lnTo>
                    <a:lnTo>
                      <a:pt x="63" y="16"/>
                    </a:lnTo>
                    <a:close/>
                  </a:path>
                </a:pathLst>
              </a:custGeom>
              <a:solidFill>
                <a:srgbClr val="F7F4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96" name="Freeform 131">
                <a:extLst>
                  <a:ext uri="{FF2B5EF4-FFF2-40B4-BE49-F238E27FC236}">
                    <a16:creationId xmlns:a16="http://schemas.microsoft.com/office/drawing/2014/main" id="{C998E32F-F044-4969-A89C-809F75697B30}"/>
                  </a:ext>
                </a:extLst>
              </p:cNvPr>
              <p:cNvSpPr>
                <a:spLocks/>
              </p:cNvSpPr>
              <p:nvPr/>
            </p:nvSpPr>
            <p:spPr bwMode="auto">
              <a:xfrm>
                <a:off x="3665" y="1194"/>
                <a:ext cx="109" cy="167"/>
              </a:xfrm>
              <a:custGeom>
                <a:avLst/>
                <a:gdLst>
                  <a:gd name="T0" fmla="*/ 60 w 109"/>
                  <a:gd name="T1" fmla="*/ 15 h 167"/>
                  <a:gd name="T2" fmla="*/ 60 w 109"/>
                  <a:gd name="T3" fmla="*/ 15 h 167"/>
                  <a:gd name="T4" fmla="*/ 54 w 109"/>
                  <a:gd name="T5" fmla="*/ 19 h 167"/>
                  <a:gd name="T6" fmla="*/ 47 w 109"/>
                  <a:gd name="T7" fmla="*/ 24 h 167"/>
                  <a:gd name="T8" fmla="*/ 40 w 109"/>
                  <a:gd name="T9" fmla="*/ 32 h 167"/>
                  <a:gd name="T10" fmla="*/ 31 w 109"/>
                  <a:gd name="T11" fmla="*/ 42 h 167"/>
                  <a:gd name="T12" fmla="*/ 22 w 109"/>
                  <a:gd name="T13" fmla="*/ 55 h 167"/>
                  <a:gd name="T14" fmla="*/ 13 w 109"/>
                  <a:gd name="T15" fmla="*/ 69 h 167"/>
                  <a:gd name="T16" fmla="*/ 10 w 109"/>
                  <a:gd name="T17" fmla="*/ 77 h 167"/>
                  <a:gd name="T18" fmla="*/ 7 w 109"/>
                  <a:gd name="T19" fmla="*/ 86 h 167"/>
                  <a:gd name="T20" fmla="*/ 7 w 109"/>
                  <a:gd name="T21" fmla="*/ 86 h 167"/>
                  <a:gd name="T22" fmla="*/ 2 w 109"/>
                  <a:gd name="T23" fmla="*/ 104 h 167"/>
                  <a:gd name="T24" fmla="*/ 0 w 109"/>
                  <a:gd name="T25" fmla="*/ 121 h 167"/>
                  <a:gd name="T26" fmla="*/ 0 w 109"/>
                  <a:gd name="T27" fmla="*/ 135 h 167"/>
                  <a:gd name="T28" fmla="*/ 1 w 109"/>
                  <a:gd name="T29" fmla="*/ 148 h 167"/>
                  <a:gd name="T30" fmla="*/ 3 w 109"/>
                  <a:gd name="T31" fmla="*/ 153 h 167"/>
                  <a:gd name="T32" fmla="*/ 5 w 109"/>
                  <a:gd name="T33" fmla="*/ 157 h 167"/>
                  <a:gd name="T34" fmla="*/ 7 w 109"/>
                  <a:gd name="T35" fmla="*/ 161 h 167"/>
                  <a:gd name="T36" fmla="*/ 10 w 109"/>
                  <a:gd name="T37" fmla="*/ 165 h 167"/>
                  <a:gd name="T38" fmla="*/ 13 w 109"/>
                  <a:gd name="T39" fmla="*/ 166 h 167"/>
                  <a:gd name="T40" fmla="*/ 16 w 109"/>
                  <a:gd name="T41" fmla="*/ 167 h 167"/>
                  <a:gd name="T42" fmla="*/ 21 w 109"/>
                  <a:gd name="T43" fmla="*/ 167 h 167"/>
                  <a:gd name="T44" fmla="*/ 24 w 109"/>
                  <a:gd name="T45" fmla="*/ 165 h 167"/>
                  <a:gd name="T46" fmla="*/ 24 w 109"/>
                  <a:gd name="T47" fmla="*/ 165 h 167"/>
                  <a:gd name="T48" fmla="*/ 32 w 109"/>
                  <a:gd name="T49" fmla="*/ 159 h 167"/>
                  <a:gd name="T50" fmla="*/ 39 w 109"/>
                  <a:gd name="T51" fmla="*/ 152 h 167"/>
                  <a:gd name="T52" fmla="*/ 45 w 109"/>
                  <a:gd name="T53" fmla="*/ 144 h 167"/>
                  <a:gd name="T54" fmla="*/ 51 w 109"/>
                  <a:gd name="T55" fmla="*/ 134 h 167"/>
                  <a:gd name="T56" fmla="*/ 61 w 109"/>
                  <a:gd name="T57" fmla="*/ 112 h 167"/>
                  <a:gd name="T58" fmla="*/ 70 w 109"/>
                  <a:gd name="T59" fmla="*/ 90 h 167"/>
                  <a:gd name="T60" fmla="*/ 70 w 109"/>
                  <a:gd name="T61" fmla="*/ 90 h 167"/>
                  <a:gd name="T62" fmla="*/ 89 w 109"/>
                  <a:gd name="T63" fmla="*/ 48 h 167"/>
                  <a:gd name="T64" fmla="*/ 97 w 109"/>
                  <a:gd name="T65" fmla="*/ 30 h 167"/>
                  <a:gd name="T66" fmla="*/ 105 w 109"/>
                  <a:gd name="T67" fmla="*/ 17 h 167"/>
                  <a:gd name="T68" fmla="*/ 105 w 109"/>
                  <a:gd name="T69" fmla="*/ 17 h 167"/>
                  <a:gd name="T70" fmla="*/ 107 w 109"/>
                  <a:gd name="T71" fmla="*/ 12 h 167"/>
                  <a:gd name="T72" fmla="*/ 109 w 109"/>
                  <a:gd name="T73" fmla="*/ 7 h 167"/>
                  <a:gd name="T74" fmla="*/ 108 w 109"/>
                  <a:gd name="T75" fmla="*/ 5 h 167"/>
                  <a:gd name="T76" fmla="*/ 108 w 109"/>
                  <a:gd name="T77" fmla="*/ 3 h 167"/>
                  <a:gd name="T78" fmla="*/ 106 w 109"/>
                  <a:gd name="T79" fmla="*/ 2 h 167"/>
                  <a:gd name="T80" fmla="*/ 104 w 109"/>
                  <a:gd name="T81" fmla="*/ 0 h 167"/>
                  <a:gd name="T82" fmla="*/ 102 w 109"/>
                  <a:gd name="T83" fmla="*/ 0 h 167"/>
                  <a:gd name="T84" fmla="*/ 98 w 109"/>
                  <a:gd name="T85" fmla="*/ 0 h 167"/>
                  <a:gd name="T86" fmla="*/ 89 w 109"/>
                  <a:gd name="T87" fmla="*/ 2 h 167"/>
                  <a:gd name="T88" fmla="*/ 77 w 109"/>
                  <a:gd name="T89" fmla="*/ 6 h 167"/>
                  <a:gd name="T90" fmla="*/ 60 w 109"/>
                  <a:gd name="T91" fmla="*/ 15 h 167"/>
                  <a:gd name="T92" fmla="*/ 60 w 109"/>
                  <a:gd name="T93" fmla="*/ 15 h 1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9" h="167">
                    <a:moveTo>
                      <a:pt x="60" y="15"/>
                    </a:moveTo>
                    <a:lnTo>
                      <a:pt x="60" y="15"/>
                    </a:lnTo>
                    <a:lnTo>
                      <a:pt x="54" y="19"/>
                    </a:lnTo>
                    <a:lnTo>
                      <a:pt x="47" y="24"/>
                    </a:lnTo>
                    <a:lnTo>
                      <a:pt x="40" y="32"/>
                    </a:lnTo>
                    <a:lnTo>
                      <a:pt x="31" y="42"/>
                    </a:lnTo>
                    <a:lnTo>
                      <a:pt x="22" y="55"/>
                    </a:lnTo>
                    <a:lnTo>
                      <a:pt x="13" y="69"/>
                    </a:lnTo>
                    <a:lnTo>
                      <a:pt x="10" y="77"/>
                    </a:lnTo>
                    <a:lnTo>
                      <a:pt x="7" y="86"/>
                    </a:lnTo>
                    <a:lnTo>
                      <a:pt x="2" y="104"/>
                    </a:lnTo>
                    <a:lnTo>
                      <a:pt x="0" y="121"/>
                    </a:lnTo>
                    <a:lnTo>
                      <a:pt x="0" y="135"/>
                    </a:lnTo>
                    <a:lnTo>
                      <a:pt x="1" y="148"/>
                    </a:lnTo>
                    <a:lnTo>
                      <a:pt x="3" y="153"/>
                    </a:lnTo>
                    <a:lnTo>
                      <a:pt x="5" y="157"/>
                    </a:lnTo>
                    <a:lnTo>
                      <a:pt x="7" y="161"/>
                    </a:lnTo>
                    <a:lnTo>
                      <a:pt x="10" y="165"/>
                    </a:lnTo>
                    <a:lnTo>
                      <a:pt x="13" y="166"/>
                    </a:lnTo>
                    <a:lnTo>
                      <a:pt x="16" y="167"/>
                    </a:lnTo>
                    <a:lnTo>
                      <a:pt x="21" y="167"/>
                    </a:lnTo>
                    <a:lnTo>
                      <a:pt x="24" y="165"/>
                    </a:lnTo>
                    <a:lnTo>
                      <a:pt x="32" y="159"/>
                    </a:lnTo>
                    <a:lnTo>
                      <a:pt x="39" y="152"/>
                    </a:lnTo>
                    <a:lnTo>
                      <a:pt x="45" y="144"/>
                    </a:lnTo>
                    <a:lnTo>
                      <a:pt x="51" y="134"/>
                    </a:lnTo>
                    <a:lnTo>
                      <a:pt x="61" y="112"/>
                    </a:lnTo>
                    <a:lnTo>
                      <a:pt x="70" y="90"/>
                    </a:lnTo>
                    <a:lnTo>
                      <a:pt x="89" y="48"/>
                    </a:lnTo>
                    <a:lnTo>
                      <a:pt x="97" y="30"/>
                    </a:lnTo>
                    <a:lnTo>
                      <a:pt x="105" y="17"/>
                    </a:lnTo>
                    <a:lnTo>
                      <a:pt x="107" y="12"/>
                    </a:lnTo>
                    <a:lnTo>
                      <a:pt x="109" y="7"/>
                    </a:lnTo>
                    <a:lnTo>
                      <a:pt x="108" y="5"/>
                    </a:lnTo>
                    <a:lnTo>
                      <a:pt x="108" y="3"/>
                    </a:lnTo>
                    <a:lnTo>
                      <a:pt x="106" y="2"/>
                    </a:lnTo>
                    <a:lnTo>
                      <a:pt x="104" y="0"/>
                    </a:lnTo>
                    <a:lnTo>
                      <a:pt x="102" y="0"/>
                    </a:lnTo>
                    <a:lnTo>
                      <a:pt x="98" y="0"/>
                    </a:lnTo>
                    <a:lnTo>
                      <a:pt x="89" y="2"/>
                    </a:lnTo>
                    <a:lnTo>
                      <a:pt x="77" y="6"/>
                    </a:lnTo>
                    <a:lnTo>
                      <a:pt x="60" y="15"/>
                    </a:lnTo>
                    <a:close/>
                  </a:path>
                </a:pathLst>
              </a:custGeom>
              <a:solidFill>
                <a:srgbClr val="F4F1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97" name="Freeform 132">
                <a:extLst>
                  <a:ext uri="{FF2B5EF4-FFF2-40B4-BE49-F238E27FC236}">
                    <a16:creationId xmlns:a16="http://schemas.microsoft.com/office/drawing/2014/main" id="{6D24850C-DEE5-4A45-9184-32A454DB4AAE}"/>
                  </a:ext>
                </a:extLst>
              </p:cNvPr>
              <p:cNvSpPr>
                <a:spLocks/>
              </p:cNvSpPr>
              <p:nvPr/>
            </p:nvSpPr>
            <p:spPr bwMode="auto">
              <a:xfrm>
                <a:off x="3667" y="1196"/>
                <a:ext cx="104" cy="160"/>
              </a:xfrm>
              <a:custGeom>
                <a:avLst/>
                <a:gdLst>
                  <a:gd name="T0" fmla="*/ 57 w 104"/>
                  <a:gd name="T1" fmla="*/ 14 h 160"/>
                  <a:gd name="T2" fmla="*/ 57 w 104"/>
                  <a:gd name="T3" fmla="*/ 14 h 160"/>
                  <a:gd name="T4" fmla="*/ 51 w 104"/>
                  <a:gd name="T5" fmla="*/ 18 h 160"/>
                  <a:gd name="T6" fmla="*/ 45 w 104"/>
                  <a:gd name="T7" fmla="*/ 24 h 160"/>
                  <a:gd name="T8" fmla="*/ 38 w 104"/>
                  <a:gd name="T9" fmla="*/ 31 h 160"/>
                  <a:gd name="T10" fmla="*/ 30 w 104"/>
                  <a:gd name="T11" fmla="*/ 40 h 160"/>
                  <a:gd name="T12" fmla="*/ 21 w 104"/>
                  <a:gd name="T13" fmla="*/ 53 h 160"/>
                  <a:gd name="T14" fmla="*/ 13 w 104"/>
                  <a:gd name="T15" fmla="*/ 67 h 160"/>
                  <a:gd name="T16" fmla="*/ 7 w 104"/>
                  <a:gd name="T17" fmla="*/ 83 h 160"/>
                  <a:gd name="T18" fmla="*/ 7 w 104"/>
                  <a:gd name="T19" fmla="*/ 83 h 160"/>
                  <a:gd name="T20" fmla="*/ 2 w 104"/>
                  <a:gd name="T21" fmla="*/ 100 h 160"/>
                  <a:gd name="T22" fmla="*/ 0 w 104"/>
                  <a:gd name="T23" fmla="*/ 117 h 160"/>
                  <a:gd name="T24" fmla="*/ 0 w 104"/>
                  <a:gd name="T25" fmla="*/ 131 h 160"/>
                  <a:gd name="T26" fmla="*/ 1 w 104"/>
                  <a:gd name="T27" fmla="*/ 142 h 160"/>
                  <a:gd name="T28" fmla="*/ 3 w 104"/>
                  <a:gd name="T29" fmla="*/ 147 h 160"/>
                  <a:gd name="T30" fmla="*/ 5 w 104"/>
                  <a:gd name="T31" fmla="*/ 152 h 160"/>
                  <a:gd name="T32" fmla="*/ 7 w 104"/>
                  <a:gd name="T33" fmla="*/ 155 h 160"/>
                  <a:gd name="T34" fmla="*/ 9 w 104"/>
                  <a:gd name="T35" fmla="*/ 158 h 160"/>
                  <a:gd name="T36" fmla="*/ 12 w 104"/>
                  <a:gd name="T37" fmla="*/ 159 h 160"/>
                  <a:gd name="T38" fmla="*/ 16 w 104"/>
                  <a:gd name="T39" fmla="*/ 160 h 160"/>
                  <a:gd name="T40" fmla="*/ 20 w 104"/>
                  <a:gd name="T41" fmla="*/ 160 h 160"/>
                  <a:gd name="T42" fmla="*/ 23 w 104"/>
                  <a:gd name="T43" fmla="*/ 158 h 160"/>
                  <a:gd name="T44" fmla="*/ 23 w 104"/>
                  <a:gd name="T45" fmla="*/ 158 h 160"/>
                  <a:gd name="T46" fmla="*/ 31 w 104"/>
                  <a:gd name="T47" fmla="*/ 153 h 160"/>
                  <a:gd name="T48" fmla="*/ 37 w 104"/>
                  <a:gd name="T49" fmla="*/ 147 h 160"/>
                  <a:gd name="T50" fmla="*/ 43 w 104"/>
                  <a:gd name="T51" fmla="*/ 138 h 160"/>
                  <a:gd name="T52" fmla="*/ 49 w 104"/>
                  <a:gd name="T53" fmla="*/ 129 h 160"/>
                  <a:gd name="T54" fmla="*/ 59 w 104"/>
                  <a:gd name="T55" fmla="*/ 109 h 160"/>
                  <a:gd name="T56" fmla="*/ 67 w 104"/>
                  <a:gd name="T57" fmla="*/ 87 h 160"/>
                  <a:gd name="T58" fmla="*/ 67 w 104"/>
                  <a:gd name="T59" fmla="*/ 87 h 160"/>
                  <a:gd name="T60" fmla="*/ 85 w 104"/>
                  <a:gd name="T61" fmla="*/ 46 h 160"/>
                  <a:gd name="T62" fmla="*/ 93 w 104"/>
                  <a:gd name="T63" fmla="*/ 29 h 160"/>
                  <a:gd name="T64" fmla="*/ 101 w 104"/>
                  <a:gd name="T65" fmla="*/ 17 h 160"/>
                  <a:gd name="T66" fmla="*/ 101 w 104"/>
                  <a:gd name="T67" fmla="*/ 17 h 160"/>
                  <a:gd name="T68" fmla="*/ 103 w 104"/>
                  <a:gd name="T69" fmla="*/ 12 h 160"/>
                  <a:gd name="T70" fmla="*/ 104 w 104"/>
                  <a:gd name="T71" fmla="*/ 7 h 160"/>
                  <a:gd name="T72" fmla="*/ 103 w 104"/>
                  <a:gd name="T73" fmla="*/ 3 h 160"/>
                  <a:gd name="T74" fmla="*/ 102 w 104"/>
                  <a:gd name="T75" fmla="*/ 2 h 160"/>
                  <a:gd name="T76" fmla="*/ 100 w 104"/>
                  <a:gd name="T77" fmla="*/ 1 h 160"/>
                  <a:gd name="T78" fmla="*/ 98 w 104"/>
                  <a:gd name="T79" fmla="*/ 0 h 160"/>
                  <a:gd name="T80" fmla="*/ 94 w 104"/>
                  <a:gd name="T81" fmla="*/ 0 h 160"/>
                  <a:gd name="T82" fmla="*/ 86 w 104"/>
                  <a:gd name="T83" fmla="*/ 2 h 160"/>
                  <a:gd name="T84" fmla="*/ 73 w 104"/>
                  <a:gd name="T85" fmla="*/ 6 h 160"/>
                  <a:gd name="T86" fmla="*/ 57 w 104"/>
                  <a:gd name="T87" fmla="*/ 14 h 160"/>
                  <a:gd name="T88" fmla="*/ 57 w 104"/>
                  <a:gd name="T89" fmla="*/ 14 h 1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4" h="160">
                    <a:moveTo>
                      <a:pt x="57" y="14"/>
                    </a:moveTo>
                    <a:lnTo>
                      <a:pt x="57" y="14"/>
                    </a:lnTo>
                    <a:lnTo>
                      <a:pt x="51" y="18"/>
                    </a:lnTo>
                    <a:lnTo>
                      <a:pt x="45" y="24"/>
                    </a:lnTo>
                    <a:lnTo>
                      <a:pt x="38" y="31"/>
                    </a:lnTo>
                    <a:lnTo>
                      <a:pt x="30" y="40"/>
                    </a:lnTo>
                    <a:lnTo>
                      <a:pt x="21" y="53"/>
                    </a:lnTo>
                    <a:lnTo>
                      <a:pt x="13" y="67"/>
                    </a:lnTo>
                    <a:lnTo>
                      <a:pt x="7" y="83"/>
                    </a:lnTo>
                    <a:lnTo>
                      <a:pt x="2" y="100"/>
                    </a:lnTo>
                    <a:lnTo>
                      <a:pt x="0" y="117"/>
                    </a:lnTo>
                    <a:lnTo>
                      <a:pt x="0" y="131"/>
                    </a:lnTo>
                    <a:lnTo>
                      <a:pt x="1" y="142"/>
                    </a:lnTo>
                    <a:lnTo>
                      <a:pt x="3" y="147"/>
                    </a:lnTo>
                    <a:lnTo>
                      <a:pt x="5" y="152"/>
                    </a:lnTo>
                    <a:lnTo>
                      <a:pt x="7" y="155"/>
                    </a:lnTo>
                    <a:lnTo>
                      <a:pt x="9" y="158"/>
                    </a:lnTo>
                    <a:lnTo>
                      <a:pt x="12" y="159"/>
                    </a:lnTo>
                    <a:lnTo>
                      <a:pt x="16" y="160"/>
                    </a:lnTo>
                    <a:lnTo>
                      <a:pt x="20" y="160"/>
                    </a:lnTo>
                    <a:lnTo>
                      <a:pt x="23" y="158"/>
                    </a:lnTo>
                    <a:lnTo>
                      <a:pt x="31" y="153"/>
                    </a:lnTo>
                    <a:lnTo>
                      <a:pt x="37" y="147"/>
                    </a:lnTo>
                    <a:lnTo>
                      <a:pt x="43" y="138"/>
                    </a:lnTo>
                    <a:lnTo>
                      <a:pt x="49" y="129"/>
                    </a:lnTo>
                    <a:lnTo>
                      <a:pt x="59" y="109"/>
                    </a:lnTo>
                    <a:lnTo>
                      <a:pt x="67" y="87"/>
                    </a:lnTo>
                    <a:lnTo>
                      <a:pt x="85" y="46"/>
                    </a:lnTo>
                    <a:lnTo>
                      <a:pt x="93" y="29"/>
                    </a:lnTo>
                    <a:lnTo>
                      <a:pt x="101" y="17"/>
                    </a:lnTo>
                    <a:lnTo>
                      <a:pt x="103" y="12"/>
                    </a:lnTo>
                    <a:lnTo>
                      <a:pt x="104" y="7"/>
                    </a:lnTo>
                    <a:lnTo>
                      <a:pt x="103" y="3"/>
                    </a:lnTo>
                    <a:lnTo>
                      <a:pt x="102" y="2"/>
                    </a:lnTo>
                    <a:lnTo>
                      <a:pt x="100" y="1"/>
                    </a:lnTo>
                    <a:lnTo>
                      <a:pt x="98" y="0"/>
                    </a:lnTo>
                    <a:lnTo>
                      <a:pt x="94" y="0"/>
                    </a:lnTo>
                    <a:lnTo>
                      <a:pt x="86" y="2"/>
                    </a:lnTo>
                    <a:lnTo>
                      <a:pt x="73" y="6"/>
                    </a:lnTo>
                    <a:lnTo>
                      <a:pt x="57" y="14"/>
                    </a:lnTo>
                    <a:close/>
                  </a:path>
                </a:pathLst>
              </a:custGeom>
              <a:solidFill>
                <a:srgbClr val="F0EC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98" name="Freeform 133">
                <a:extLst>
                  <a:ext uri="{FF2B5EF4-FFF2-40B4-BE49-F238E27FC236}">
                    <a16:creationId xmlns:a16="http://schemas.microsoft.com/office/drawing/2014/main" id="{2F9D9493-2889-4B8B-AE9A-B63C42093670}"/>
                  </a:ext>
                </a:extLst>
              </p:cNvPr>
              <p:cNvSpPr>
                <a:spLocks/>
              </p:cNvSpPr>
              <p:nvPr/>
            </p:nvSpPr>
            <p:spPr bwMode="auto">
              <a:xfrm>
                <a:off x="3669" y="1198"/>
                <a:ext cx="100" cy="154"/>
              </a:xfrm>
              <a:custGeom>
                <a:avLst/>
                <a:gdLst>
                  <a:gd name="T0" fmla="*/ 54 w 100"/>
                  <a:gd name="T1" fmla="*/ 14 h 154"/>
                  <a:gd name="T2" fmla="*/ 54 w 100"/>
                  <a:gd name="T3" fmla="*/ 14 h 154"/>
                  <a:gd name="T4" fmla="*/ 49 w 100"/>
                  <a:gd name="T5" fmla="*/ 18 h 154"/>
                  <a:gd name="T6" fmla="*/ 43 w 100"/>
                  <a:gd name="T7" fmla="*/ 23 h 154"/>
                  <a:gd name="T8" fmla="*/ 36 w 100"/>
                  <a:gd name="T9" fmla="*/ 30 h 154"/>
                  <a:gd name="T10" fmla="*/ 28 w 100"/>
                  <a:gd name="T11" fmla="*/ 39 h 154"/>
                  <a:gd name="T12" fmla="*/ 21 w 100"/>
                  <a:gd name="T13" fmla="*/ 51 h 154"/>
                  <a:gd name="T14" fmla="*/ 12 w 100"/>
                  <a:gd name="T15" fmla="*/ 65 h 154"/>
                  <a:gd name="T16" fmla="*/ 6 w 100"/>
                  <a:gd name="T17" fmla="*/ 80 h 154"/>
                  <a:gd name="T18" fmla="*/ 6 w 100"/>
                  <a:gd name="T19" fmla="*/ 80 h 154"/>
                  <a:gd name="T20" fmla="*/ 2 w 100"/>
                  <a:gd name="T21" fmla="*/ 96 h 154"/>
                  <a:gd name="T22" fmla="*/ 0 w 100"/>
                  <a:gd name="T23" fmla="*/ 112 h 154"/>
                  <a:gd name="T24" fmla="*/ 0 w 100"/>
                  <a:gd name="T25" fmla="*/ 126 h 154"/>
                  <a:gd name="T26" fmla="*/ 1 w 100"/>
                  <a:gd name="T27" fmla="*/ 137 h 154"/>
                  <a:gd name="T28" fmla="*/ 4 w 100"/>
                  <a:gd name="T29" fmla="*/ 146 h 154"/>
                  <a:gd name="T30" fmla="*/ 6 w 100"/>
                  <a:gd name="T31" fmla="*/ 149 h 154"/>
                  <a:gd name="T32" fmla="*/ 9 w 100"/>
                  <a:gd name="T33" fmla="*/ 152 h 154"/>
                  <a:gd name="T34" fmla="*/ 12 w 100"/>
                  <a:gd name="T35" fmla="*/ 153 h 154"/>
                  <a:gd name="T36" fmla="*/ 16 w 100"/>
                  <a:gd name="T37" fmla="*/ 154 h 154"/>
                  <a:gd name="T38" fmla="*/ 19 w 100"/>
                  <a:gd name="T39" fmla="*/ 154 h 154"/>
                  <a:gd name="T40" fmla="*/ 22 w 100"/>
                  <a:gd name="T41" fmla="*/ 152 h 154"/>
                  <a:gd name="T42" fmla="*/ 22 w 100"/>
                  <a:gd name="T43" fmla="*/ 152 h 154"/>
                  <a:gd name="T44" fmla="*/ 29 w 100"/>
                  <a:gd name="T45" fmla="*/ 148 h 154"/>
                  <a:gd name="T46" fmla="*/ 36 w 100"/>
                  <a:gd name="T47" fmla="*/ 141 h 154"/>
                  <a:gd name="T48" fmla="*/ 42 w 100"/>
                  <a:gd name="T49" fmla="*/ 133 h 154"/>
                  <a:gd name="T50" fmla="*/ 47 w 100"/>
                  <a:gd name="T51" fmla="*/ 124 h 154"/>
                  <a:gd name="T52" fmla="*/ 56 w 100"/>
                  <a:gd name="T53" fmla="*/ 105 h 154"/>
                  <a:gd name="T54" fmla="*/ 65 w 100"/>
                  <a:gd name="T55" fmla="*/ 84 h 154"/>
                  <a:gd name="T56" fmla="*/ 65 w 100"/>
                  <a:gd name="T57" fmla="*/ 84 h 154"/>
                  <a:gd name="T58" fmla="*/ 82 w 100"/>
                  <a:gd name="T59" fmla="*/ 45 h 154"/>
                  <a:gd name="T60" fmla="*/ 90 w 100"/>
                  <a:gd name="T61" fmla="*/ 29 h 154"/>
                  <a:gd name="T62" fmla="*/ 97 w 100"/>
                  <a:gd name="T63" fmla="*/ 16 h 154"/>
                  <a:gd name="T64" fmla="*/ 97 w 100"/>
                  <a:gd name="T65" fmla="*/ 16 h 154"/>
                  <a:gd name="T66" fmla="*/ 99 w 100"/>
                  <a:gd name="T67" fmla="*/ 12 h 154"/>
                  <a:gd name="T68" fmla="*/ 100 w 100"/>
                  <a:gd name="T69" fmla="*/ 7 h 154"/>
                  <a:gd name="T70" fmla="*/ 99 w 100"/>
                  <a:gd name="T71" fmla="*/ 4 h 154"/>
                  <a:gd name="T72" fmla="*/ 98 w 100"/>
                  <a:gd name="T73" fmla="*/ 2 h 154"/>
                  <a:gd name="T74" fmla="*/ 96 w 100"/>
                  <a:gd name="T75" fmla="*/ 1 h 154"/>
                  <a:gd name="T76" fmla="*/ 93 w 100"/>
                  <a:gd name="T77" fmla="*/ 0 h 154"/>
                  <a:gd name="T78" fmla="*/ 90 w 100"/>
                  <a:gd name="T79" fmla="*/ 0 h 154"/>
                  <a:gd name="T80" fmla="*/ 82 w 100"/>
                  <a:gd name="T81" fmla="*/ 2 h 154"/>
                  <a:gd name="T82" fmla="*/ 70 w 100"/>
                  <a:gd name="T83" fmla="*/ 6 h 154"/>
                  <a:gd name="T84" fmla="*/ 54 w 100"/>
                  <a:gd name="T85" fmla="*/ 14 h 154"/>
                  <a:gd name="T86" fmla="*/ 54 w 100"/>
                  <a:gd name="T87" fmla="*/ 14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0" h="154">
                    <a:moveTo>
                      <a:pt x="54" y="14"/>
                    </a:moveTo>
                    <a:lnTo>
                      <a:pt x="54" y="14"/>
                    </a:lnTo>
                    <a:lnTo>
                      <a:pt x="49" y="18"/>
                    </a:lnTo>
                    <a:lnTo>
                      <a:pt x="43" y="23"/>
                    </a:lnTo>
                    <a:lnTo>
                      <a:pt x="36" y="30"/>
                    </a:lnTo>
                    <a:lnTo>
                      <a:pt x="28" y="39"/>
                    </a:lnTo>
                    <a:lnTo>
                      <a:pt x="21" y="51"/>
                    </a:lnTo>
                    <a:lnTo>
                      <a:pt x="12" y="65"/>
                    </a:lnTo>
                    <a:lnTo>
                      <a:pt x="6" y="80"/>
                    </a:lnTo>
                    <a:lnTo>
                      <a:pt x="2" y="96"/>
                    </a:lnTo>
                    <a:lnTo>
                      <a:pt x="0" y="112"/>
                    </a:lnTo>
                    <a:lnTo>
                      <a:pt x="0" y="126"/>
                    </a:lnTo>
                    <a:lnTo>
                      <a:pt x="1" y="137"/>
                    </a:lnTo>
                    <a:lnTo>
                      <a:pt x="4" y="146"/>
                    </a:lnTo>
                    <a:lnTo>
                      <a:pt x="6" y="149"/>
                    </a:lnTo>
                    <a:lnTo>
                      <a:pt x="9" y="152"/>
                    </a:lnTo>
                    <a:lnTo>
                      <a:pt x="12" y="153"/>
                    </a:lnTo>
                    <a:lnTo>
                      <a:pt x="16" y="154"/>
                    </a:lnTo>
                    <a:lnTo>
                      <a:pt x="19" y="154"/>
                    </a:lnTo>
                    <a:lnTo>
                      <a:pt x="22" y="152"/>
                    </a:lnTo>
                    <a:lnTo>
                      <a:pt x="29" y="148"/>
                    </a:lnTo>
                    <a:lnTo>
                      <a:pt x="36" y="141"/>
                    </a:lnTo>
                    <a:lnTo>
                      <a:pt x="42" y="133"/>
                    </a:lnTo>
                    <a:lnTo>
                      <a:pt x="47" y="124"/>
                    </a:lnTo>
                    <a:lnTo>
                      <a:pt x="56" y="105"/>
                    </a:lnTo>
                    <a:lnTo>
                      <a:pt x="65" y="84"/>
                    </a:lnTo>
                    <a:lnTo>
                      <a:pt x="82" y="45"/>
                    </a:lnTo>
                    <a:lnTo>
                      <a:pt x="90" y="29"/>
                    </a:lnTo>
                    <a:lnTo>
                      <a:pt x="97" y="16"/>
                    </a:lnTo>
                    <a:lnTo>
                      <a:pt x="99" y="12"/>
                    </a:lnTo>
                    <a:lnTo>
                      <a:pt x="100" y="7"/>
                    </a:lnTo>
                    <a:lnTo>
                      <a:pt x="99" y="4"/>
                    </a:lnTo>
                    <a:lnTo>
                      <a:pt x="98" y="2"/>
                    </a:lnTo>
                    <a:lnTo>
                      <a:pt x="96" y="1"/>
                    </a:lnTo>
                    <a:lnTo>
                      <a:pt x="93" y="0"/>
                    </a:lnTo>
                    <a:lnTo>
                      <a:pt x="90" y="0"/>
                    </a:lnTo>
                    <a:lnTo>
                      <a:pt x="82" y="2"/>
                    </a:lnTo>
                    <a:lnTo>
                      <a:pt x="70" y="6"/>
                    </a:lnTo>
                    <a:lnTo>
                      <a:pt x="54" y="14"/>
                    </a:lnTo>
                    <a:close/>
                  </a:path>
                </a:pathLst>
              </a:custGeom>
              <a:solidFill>
                <a:srgbClr val="ECE7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99" name="Freeform 134">
                <a:extLst>
                  <a:ext uri="{FF2B5EF4-FFF2-40B4-BE49-F238E27FC236}">
                    <a16:creationId xmlns:a16="http://schemas.microsoft.com/office/drawing/2014/main" id="{9FA650CC-B336-40BA-ACA4-4585F6358C29}"/>
                  </a:ext>
                </a:extLst>
              </p:cNvPr>
              <p:cNvSpPr>
                <a:spLocks/>
              </p:cNvSpPr>
              <p:nvPr/>
            </p:nvSpPr>
            <p:spPr bwMode="auto">
              <a:xfrm>
                <a:off x="3671" y="1201"/>
                <a:ext cx="96" cy="147"/>
              </a:xfrm>
              <a:custGeom>
                <a:avLst/>
                <a:gdLst>
                  <a:gd name="T0" fmla="*/ 51 w 96"/>
                  <a:gd name="T1" fmla="*/ 13 h 147"/>
                  <a:gd name="T2" fmla="*/ 51 w 96"/>
                  <a:gd name="T3" fmla="*/ 13 h 147"/>
                  <a:gd name="T4" fmla="*/ 46 w 96"/>
                  <a:gd name="T5" fmla="*/ 16 h 147"/>
                  <a:gd name="T6" fmla="*/ 41 w 96"/>
                  <a:gd name="T7" fmla="*/ 21 h 147"/>
                  <a:gd name="T8" fmla="*/ 34 w 96"/>
                  <a:gd name="T9" fmla="*/ 28 h 147"/>
                  <a:gd name="T10" fmla="*/ 27 w 96"/>
                  <a:gd name="T11" fmla="*/ 37 h 147"/>
                  <a:gd name="T12" fmla="*/ 20 w 96"/>
                  <a:gd name="T13" fmla="*/ 49 h 147"/>
                  <a:gd name="T14" fmla="*/ 13 w 96"/>
                  <a:gd name="T15" fmla="*/ 61 h 147"/>
                  <a:gd name="T16" fmla="*/ 6 w 96"/>
                  <a:gd name="T17" fmla="*/ 76 h 147"/>
                  <a:gd name="T18" fmla="*/ 6 w 96"/>
                  <a:gd name="T19" fmla="*/ 76 h 147"/>
                  <a:gd name="T20" fmla="*/ 2 w 96"/>
                  <a:gd name="T21" fmla="*/ 92 h 147"/>
                  <a:gd name="T22" fmla="*/ 0 w 96"/>
                  <a:gd name="T23" fmla="*/ 107 h 147"/>
                  <a:gd name="T24" fmla="*/ 0 w 96"/>
                  <a:gd name="T25" fmla="*/ 120 h 147"/>
                  <a:gd name="T26" fmla="*/ 1 w 96"/>
                  <a:gd name="T27" fmla="*/ 131 h 147"/>
                  <a:gd name="T28" fmla="*/ 4 w 96"/>
                  <a:gd name="T29" fmla="*/ 139 h 147"/>
                  <a:gd name="T30" fmla="*/ 6 w 96"/>
                  <a:gd name="T31" fmla="*/ 142 h 147"/>
                  <a:gd name="T32" fmla="*/ 8 w 96"/>
                  <a:gd name="T33" fmla="*/ 145 h 147"/>
                  <a:gd name="T34" fmla="*/ 12 w 96"/>
                  <a:gd name="T35" fmla="*/ 146 h 147"/>
                  <a:gd name="T36" fmla="*/ 15 w 96"/>
                  <a:gd name="T37" fmla="*/ 147 h 147"/>
                  <a:gd name="T38" fmla="*/ 18 w 96"/>
                  <a:gd name="T39" fmla="*/ 147 h 147"/>
                  <a:gd name="T40" fmla="*/ 21 w 96"/>
                  <a:gd name="T41" fmla="*/ 145 h 147"/>
                  <a:gd name="T42" fmla="*/ 21 w 96"/>
                  <a:gd name="T43" fmla="*/ 145 h 147"/>
                  <a:gd name="T44" fmla="*/ 28 w 96"/>
                  <a:gd name="T45" fmla="*/ 141 h 147"/>
                  <a:gd name="T46" fmla="*/ 34 w 96"/>
                  <a:gd name="T47" fmla="*/ 135 h 147"/>
                  <a:gd name="T48" fmla="*/ 40 w 96"/>
                  <a:gd name="T49" fmla="*/ 127 h 147"/>
                  <a:gd name="T50" fmla="*/ 45 w 96"/>
                  <a:gd name="T51" fmla="*/ 119 h 147"/>
                  <a:gd name="T52" fmla="*/ 54 w 96"/>
                  <a:gd name="T53" fmla="*/ 99 h 147"/>
                  <a:gd name="T54" fmla="*/ 62 w 96"/>
                  <a:gd name="T55" fmla="*/ 80 h 147"/>
                  <a:gd name="T56" fmla="*/ 62 w 96"/>
                  <a:gd name="T57" fmla="*/ 80 h 147"/>
                  <a:gd name="T58" fmla="*/ 78 w 96"/>
                  <a:gd name="T59" fmla="*/ 43 h 147"/>
                  <a:gd name="T60" fmla="*/ 86 w 96"/>
                  <a:gd name="T61" fmla="*/ 27 h 147"/>
                  <a:gd name="T62" fmla="*/ 92 w 96"/>
                  <a:gd name="T63" fmla="*/ 15 h 147"/>
                  <a:gd name="T64" fmla="*/ 92 w 96"/>
                  <a:gd name="T65" fmla="*/ 15 h 147"/>
                  <a:gd name="T66" fmla="*/ 95 w 96"/>
                  <a:gd name="T67" fmla="*/ 11 h 147"/>
                  <a:gd name="T68" fmla="*/ 96 w 96"/>
                  <a:gd name="T69" fmla="*/ 6 h 147"/>
                  <a:gd name="T70" fmla="*/ 95 w 96"/>
                  <a:gd name="T71" fmla="*/ 3 h 147"/>
                  <a:gd name="T72" fmla="*/ 93 w 96"/>
                  <a:gd name="T73" fmla="*/ 1 h 147"/>
                  <a:gd name="T74" fmla="*/ 91 w 96"/>
                  <a:gd name="T75" fmla="*/ 0 h 147"/>
                  <a:gd name="T76" fmla="*/ 86 w 96"/>
                  <a:gd name="T77" fmla="*/ 0 h 147"/>
                  <a:gd name="T78" fmla="*/ 78 w 96"/>
                  <a:gd name="T79" fmla="*/ 1 h 147"/>
                  <a:gd name="T80" fmla="*/ 66 w 96"/>
                  <a:gd name="T81" fmla="*/ 5 h 147"/>
                  <a:gd name="T82" fmla="*/ 51 w 96"/>
                  <a:gd name="T83" fmla="*/ 13 h 147"/>
                  <a:gd name="T84" fmla="*/ 51 w 96"/>
                  <a:gd name="T85" fmla="*/ 13 h 14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6" h="147">
                    <a:moveTo>
                      <a:pt x="51" y="13"/>
                    </a:moveTo>
                    <a:lnTo>
                      <a:pt x="51" y="13"/>
                    </a:lnTo>
                    <a:lnTo>
                      <a:pt x="46" y="16"/>
                    </a:lnTo>
                    <a:lnTo>
                      <a:pt x="41" y="21"/>
                    </a:lnTo>
                    <a:lnTo>
                      <a:pt x="34" y="28"/>
                    </a:lnTo>
                    <a:lnTo>
                      <a:pt x="27" y="37"/>
                    </a:lnTo>
                    <a:lnTo>
                      <a:pt x="20" y="49"/>
                    </a:lnTo>
                    <a:lnTo>
                      <a:pt x="13" y="61"/>
                    </a:lnTo>
                    <a:lnTo>
                      <a:pt x="6" y="76"/>
                    </a:lnTo>
                    <a:lnTo>
                      <a:pt x="2" y="92"/>
                    </a:lnTo>
                    <a:lnTo>
                      <a:pt x="0" y="107"/>
                    </a:lnTo>
                    <a:lnTo>
                      <a:pt x="0" y="120"/>
                    </a:lnTo>
                    <a:lnTo>
                      <a:pt x="1" y="131"/>
                    </a:lnTo>
                    <a:lnTo>
                      <a:pt x="4" y="139"/>
                    </a:lnTo>
                    <a:lnTo>
                      <a:pt x="6" y="142"/>
                    </a:lnTo>
                    <a:lnTo>
                      <a:pt x="8" y="145"/>
                    </a:lnTo>
                    <a:lnTo>
                      <a:pt x="12" y="146"/>
                    </a:lnTo>
                    <a:lnTo>
                      <a:pt x="15" y="147"/>
                    </a:lnTo>
                    <a:lnTo>
                      <a:pt x="18" y="147"/>
                    </a:lnTo>
                    <a:lnTo>
                      <a:pt x="21" y="145"/>
                    </a:lnTo>
                    <a:lnTo>
                      <a:pt x="28" y="141"/>
                    </a:lnTo>
                    <a:lnTo>
                      <a:pt x="34" y="135"/>
                    </a:lnTo>
                    <a:lnTo>
                      <a:pt x="40" y="127"/>
                    </a:lnTo>
                    <a:lnTo>
                      <a:pt x="45" y="119"/>
                    </a:lnTo>
                    <a:lnTo>
                      <a:pt x="54" y="99"/>
                    </a:lnTo>
                    <a:lnTo>
                      <a:pt x="62" y="80"/>
                    </a:lnTo>
                    <a:lnTo>
                      <a:pt x="78" y="43"/>
                    </a:lnTo>
                    <a:lnTo>
                      <a:pt x="86" y="27"/>
                    </a:lnTo>
                    <a:lnTo>
                      <a:pt x="92" y="15"/>
                    </a:lnTo>
                    <a:lnTo>
                      <a:pt x="95" y="11"/>
                    </a:lnTo>
                    <a:lnTo>
                      <a:pt x="96" y="6"/>
                    </a:lnTo>
                    <a:lnTo>
                      <a:pt x="95" y="3"/>
                    </a:lnTo>
                    <a:lnTo>
                      <a:pt x="93" y="1"/>
                    </a:lnTo>
                    <a:lnTo>
                      <a:pt x="91" y="0"/>
                    </a:lnTo>
                    <a:lnTo>
                      <a:pt x="86" y="0"/>
                    </a:lnTo>
                    <a:lnTo>
                      <a:pt x="78" y="1"/>
                    </a:lnTo>
                    <a:lnTo>
                      <a:pt x="66" y="5"/>
                    </a:lnTo>
                    <a:lnTo>
                      <a:pt x="51" y="13"/>
                    </a:lnTo>
                    <a:close/>
                  </a:path>
                </a:pathLst>
              </a:custGeom>
              <a:solidFill>
                <a:srgbClr val="E8E2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00" name="Freeform 135">
                <a:extLst>
                  <a:ext uri="{FF2B5EF4-FFF2-40B4-BE49-F238E27FC236}">
                    <a16:creationId xmlns:a16="http://schemas.microsoft.com/office/drawing/2014/main" id="{109C42CD-328E-4846-AEE1-B0174251CC2D}"/>
                  </a:ext>
                </a:extLst>
              </p:cNvPr>
              <p:cNvSpPr>
                <a:spLocks/>
              </p:cNvSpPr>
              <p:nvPr/>
            </p:nvSpPr>
            <p:spPr bwMode="auto">
              <a:xfrm>
                <a:off x="3673" y="1203"/>
                <a:ext cx="91" cy="141"/>
              </a:xfrm>
              <a:custGeom>
                <a:avLst/>
                <a:gdLst>
                  <a:gd name="T0" fmla="*/ 48 w 91"/>
                  <a:gd name="T1" fmla="*/ 12 h 141"/>
                  <a:gd name="T2" fmla="*/ 48 w 91"/>
                  <a:gd name="T3" fmla="*/ 12 h 141"/>
                  <a:gd name="T4" fmla="*/ 44 w 91"/>
                  <a:gd name="T5" fmla="*/ 16 h 141"/>
                  <a:gd name="T6" fmla="*/ 38 w 91"/>
                  <a:gd name="T7" fmla="*/ 21 h 141"/>
                  <a:gd name="T8" fmla="*/ 32 w 91"/>
                  <a:gd name="T9" fmla="*/ 27 h 141"/>
                  <a:gd name="T10" fmla="*/ 25 w 91"/>
                  <a:gd name="T11" fmla="*/ 36 h 141"/>
                  <a:gd name="T12" fmla="*/ 19 w 91"/>
                  <a:gd name="T13" fmla="*/ 47 h 141"/>
                  <a:gd name="T14" fmla="*/ 12 w 91"/>
                  <a:gd name="T15" fmla="*/ 59 h 141"/>
                  <a:gd name="T16" fmla="*/ 6 w 91"/>
                  <a:gd name="T17" fmla="*/ 73 h 141"/>
                  <a:gd name="T18" fmla="*/ 6 w 91"/>
                  <a:gd name="T19" fmla="*/ 73 h 141"/>
                  <a:gd name="T20" fmla="*/ 2 w 91"/>
                  <a:gd name="T21" fmla="*/ 88 h 141"/>
                  <a:gd name="T22" fmla="*/ 0 w 91"/>
                  <a:gd name="T23" fmla="*/ 103 h 141"/>
                  <a:gd name="T24" fmla="*/ 0 w 91"/>
                  <a:gd name="T25" fmla="*/ 115 h 141"/>
                  <a:gd name="T26" fmla="*/ 1 w 91"/>
                  <a:gd name="T27" fmla="*/ 126 h 141"/>
                  <a:gd name="T28" fmla="*/ 4 w 91"/>
                  <a:gd name="T29" fmla="*/ 134 h 141"/>
                  <a:gd name="T30" fmla="*/ 6 w 91"/>
                  <a:gd name="T31" fmla="*/ 137 h 141"/>
                  <a:gd name="T32" fmla="*/ 8 w 91"/>
                  <a:gd name="T33" fmla="*/ 139 h 141"/>
                  <a:gd name="T34" fmla="*/ 12 w 91"/>
                  <a:gd name="T35" fmla="*/ 140 h 141"/>
                  <a:gd name="T36" fmla="*/ 14 w 91"/>
                  <a:gd name="T37" fmla="*/ 141 h 141"/>
                  <a:gd name="T38" fmla="*/ 17 w 91"/>
                  <a:gd name="T39" fmla="*/ 141 h 141"/>
                  <a:gd name="T40" fmla="*/ 21 w 91"/>
                  <a:gd name="T41" fmla="*/ 139 h 141"/>
                  <a:gd name="T42" fmla="*/ 21 w 91"/>
                  <a:gd name="T43" fmla="*/ 139 h 141"/>
                  <a:gd name="T44" fmla="*/ 27 w 91"/>
                  <a:gd name="T45" fmla="*/ 135 h 141"/>
                  <a:gd name="T46" fmla="*/ 33 w 91"/>
                  <a:gd name="T47" fmla="*/ 129 h 141"/>
                  <a:gd name="T48" fmla="*/ 38 w 91"/>
                  <a:gd name="T49" fmla="*/ 122 h 141"/>
                  <a:gd name="T50" fmla="*/ 43 w 91"/>
                  <a:gd name="T51" fmla="*/ 114 h 141"/>
                  <a:gd name="T52" fmla="*/ 51 w 91"/>
                  <a:gd name="T53" fmla="*/ 95 h 141"/>
                  <a:gd name="T54" fmla="*/ 59 w 91"/>
                  <a:gd name="T55" fmla="*/ 77 h 141"/>
                  <a:gd name="T56" fmla="*/ 59 w 91"/>
                  <a:gd name="T57" fmla="*/ 77 h 141"/>
                  <a:gd name="T58" fmla="*/ 75 w 91"/>
                  <a:gd name="T59" fmla="*/ 41 h 141"/>
                  <a:gd name="T60" fmla="*/ 82 w 91"/>
                  <a:gd name="T61" fmla="*/ 26 h 141"/>
                  <a:gd name="T62" fmla="*/ 88 w 91"/>
                  <a:gd name="T63" fmla="*/ 15 h 141"/>
                  <a:gd name="T64" fmla="*/ 88 w 91"/>
                  <a:gd name="T65" fmla="*/ 15 h 141"/>
                  <a:gd name="T66" fmla="*/ 91 w 91"/>
                  <a:gd name="T67" fmla="*/ 11 h 141"/>
                  <a:gd name="T68" fmla="*/ 91 w 91"/>
                  <a:gd name="T69" fmla="*/ 7 h 141"/>
                  <a:gd name="T70" fmla="*/ 90 w 91"/>
                  <a:gd name="T71" fmla="*/ 3 h 141"/>
                  <a:gd name="T72" fmla="*/ 89 w 91"/>
                  <a:gd name="T73" fmla="*/ 2 h 141"/>
                  <a:gd name="T74" fmla="*/ 87 w 91"/>
                  <a:gd name="T75" fmla="*/ 1 h 141"/>
                  <a:gd name="T76" fmla="*/ 82 w 91"/>
                  <a:gd name="T77" fmla="*/ 0 h 141"/>
                  <a:gd name="T78" fmla="*/ 74 w 91"/>
                  <a:gd name="T79" fmla="*/ 1 h 141"/>
                  <a:gd name="T80" fmla="*/ 62 w 91"/>
                  <a:gd name="T81" fmla="*/ 5 h 141"/>
                  <a:gd name="T82" fmla="*/ 48 w 91"/>
                  <a:gd name="T83" fmla="*/ 12 h 141"/>
                  <a:gd name="T84" fmla="*/ 48 w 91"/>
                  <a:gd name="T85" fmla="*/ 12 h 1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1" h="141">
                    <a:moveTo>
                      <a:pt x="48" y="12"/>
                    </a:moveTo>
                    <a:lnTo>
                      <a:pt x="48" y="12"/>
                    </a:lnTo>
                    <a:lnTo>
                      <a:pt x="44" y="16"/>
                    </a:lnTo>
                    <a:lnTo>
                      <a:pt x="38" y="21"/>
                    </a:lnTo>
                    <a:lnTo>
                      <a:pt x="32" y="27"/>
                    </a:lnTo>
                    <a:lnTo>
                      <a:pt x="25" y="36"/>
                    </a:lnTo>
                    <a:lnTo>
                      <a:pt x="19" y="47"/>
                    </a:lnTo>
                    <a:lnTo>
                      <a:pt x="12" y="59"/>
                    </a:lnTo>
                    <a:lnTo>
                      <a:pt x="6" y="73"/>
                    </a:lnTo>
                    <a:lnTo>
                      <a:pt x="2" y="88"/>
                    </a:lnTo>
                    <a:lnTo>
                      <a:pt x="0" y="103"/>
                    </a:lnTo>
                    <a:lnTo>
                      <a:pt x="0" y="115"/>
                    </a:lnTo>
                    <a:lnTo>
                      <a:pt x="1" y="126"/>
                    </a:lnTo>
                    <a:lnTo>
                      <a:pt x="4" y="134"/>
                    </a:lnTo>
                    <a:lnTo>
                      <a:pt x="6" y="137"/>
                    </a:lnTo>
                    <a:lnTo>
                      <a:pt x="8" y="139"/>
                    </a:lnTo>
                    <a:lnTo>
                      <a:pt x="12" y="140"/>
                    </a:lnTo>
                    <a:lnTo>
                      <a:pt x="14" y="141"/>
                    </a:lnTo>
                    <a:lnTo>
                      <a:pt x="17" y="141"/>
                    </a:lnTo>
                    <a:lnTo>
                      <a:pt x="21" y="139"/>
                    </a:lnTo>
                    <a:lnTo>
                      <a:pt x="27" y="135"/>
                    </a:lnTo>
                    <a:lnTo>
                      <a:pt x="33" y="129"/>
                    </a:lnTo>
                    <a:lnTo>
                      <a:pt x="38" y="122"/>
                    </a:lnTo>
                    <a:lnTo>
                      <a:pt x="43" y="114"/>
                    </a:lnTo>
                    <a:lnTo>
                      <a:pt x="51" y="95"/>
                    </a:lnTo>
                    <a:lnTo>
                      <a:pt x="59" y="77"/>
                    </a:lnTo>
                    <a:lnTo>
                      <a:pt x="75" y="41"/>
                    </a:lnTo>
                    <a:lnTo>
                      <a:pt x="82" y="26"/>
                    </a:lnTo>
                    <a:lnTo>
                      <a:pt x="88" y="15"/>
                    </a:lnTo>
                    <a:lnTo>
                      <a:pt x="91" y="11"/>
                    </a:lnTo>
                    <a:lnTo>
                      <a:pt x="91" y="7"/>
                    </a:lnTo>
                    <a:lnTo>
                      <a:pt x="90" y="3"/>
                    </a:lnTo>
                    <a:lnTo>
                      <a:pt x="89" y="2"/>
                    </a:lnTo>
                    <a:lnTo>
                      <a:pt x="87" y="1"/>
                    </a:lnTo>
                    <a:lnTo>
                      <a:pt x="82" y="0"/>
                    </a:lnTo>
                    <a:lnTo>
                      <a:pt x="74" y="1"/>
                    </a:lnTo>
                    <a:lnTo>
                      <a:pt x="62" y="5"/>
                    </a:lnTo>
                    <a:lnTo>
                      <a:pt x="48" y="12"/>
                    </a:lnTo>
                    <a:close/>
                  </a:path>
                </a:pathLst>
              </a:custGeom>
              <a:solidFill>
                <a:srgbClr val="E4DE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01" name="Freeform 136">
                <a:extLst>
                  <a:ext uri="{FF2B5EF4-FFF2-40B4-BE49-F238E27FC236}">
                    <a16:creationId xmlns:a16="http://schemas.microsoft.com/office/drawing/2014/main" id="{A6B9AF3B-DA05-48E0-AD7B-0D83FFADC5DB}"/>
                  </a:ext>
                </a:extLst>
              </p:cNvPr>
              <p:cNvSpPr>
                <a:spLocks/>
              </p:cNvSpPr>
              <p:nvPr/>
            </p:nvSpPr>
            <p:spPr bwMode="auto">
              <a:xfrm>
                <a:off x="3675" y="1205"/>
                <a:ext cx="87" cy="135"/>
              </a:xfrm>
              <a:custGeom>
                <a:avLst/>
                <a:gdLst>
                  <a:gd name="T0" fmla="*/ 45 w 87"/>
                  <a:gd name="T1" fmla="*/ 12 h 135"/>
                  <a:gd name="T2" fmla="*/ 45 w 87"/>
                  <a:gd name="T3" fmla="*/ 12 h 135"/>
                  <a:gd name="T4" fmla="*/ 41 w 87"/>
                  <a:gd name="T5" fmla="*/ 15 h 135"/>
                  <a:gd name="T6" fmla="*/ 36 w 87"/>
                  <a:gd name="T7" fmla="*/ 20 h 135"/>
                  <a:gd name="T8" fmla="*/ 30 w 87"/>
                  <a:gd name="T9" fmla="*/ 26 h 135"/>
                  <a:gd name="T10" fmla="*/ 24 w 87"/>
                  <a:gd name="T11" fmla="*/ 34 h 135"/>
                  <a:gd name="T12" fmla="*/ 18 w 87"/>
                  <a:gd name="T13" fmla="*/ 45 h 135"/>
                  <a:gd name="T14" fmla="*/ 11 w 87"/>
                  <a:gd name="T15" fmla="*/ 57 h 135"/>
                  <a:gd name="T16" fmla="*/ 5 w 87"/>
                  <a:gd name="T17" fmla="*/ 71 h 135"/>
                  <a:gd name="T18" fmla="*/ 5 w 87"/>
                  <a:gd name="T19" fmla="*/ 71 h 135"/>
                  <a:gd name="T20" fmla="*/ 2 w 87"/>
                  <a:gd name="T21" fmla="*/ 85 h 135"/>
                  <a:gd name="T22" fmla="*/ 0 w 87"/>
                  <a:gd name="T23" fmla="*/ 99 h 135"/>
                  <a:gd name="T24" fmla="*/ 0 w 87"/>
                  <a:gd name="T25" fmla="*/ 110 h 135"/>
                  <a:gd name="T26" fmla="*/ 1 w 87"/>
                  <a:gd name="T27" fmla="*/ 120 h 135"/>
                  <a:gd name="T28" fmla="*/ 4 w 87"/>
                  <a:gd name="T29" fmla="*/ 128 h 135"/>
                  <a:gd name="T30" fmla="*/ 5 w 87"/>
                  <a:gd name="T31" fmla="*/ 131 h 135"/>
                  <a:gd name="T32" fmla="*/ 9 w 87"/>
                  <a:gd name="T33" fmla="*/ 133 h 135"/>
                  <a:gd name="T34" fmla="*/ 11 w 87"/>
                  <a:gd name="T35" fmla="*/ 134 h 135"/>
                  <a:gd name="T36" fmla="*/ 14 w 87"/>
                  <a:gd name="T37" fmla="*/ 135 h 135"/>
                  <a:gd name="T38" fmla="*/ 16 w 87"/>
                  <a:gd name="T39" fmla="*/ 135 h 135"/>
                  <a:gd name="T40" fmla="*/ 20 w 87"/>
                  <a:gd name="T41" fmla="*/ 134 h 135"/>
                  <a:gd name="T42" fmla="*/ 20 w 87"/>
                  <a:gd name="T43" fmla="*/ 134 h 135"/>
                  <a:gd name="T44" fmla="*/ 26 w 87"/>
                  <a:gd name="T45" fmla="*/ 129 h 135"/>
                  <a:gd name="T46" fmla="*/ 31 w 87"/>
                  <a:gd name="T47" fmla="*/ 124 h 135"/>
                  <a:gd name="T48" fmla="*/ 36 w 87"/>
                  <a:gd name="T49" fmla="*/ 117 h 135"/>
                  <a:gd name="T50" fmla="*/ 41 w 87"/>
                  <a:gd name="T51" fmla="*/ 109 h 135"/>
                  <a:gd name="T52" fmla="*/ 49 w 87"/>
                  <a:gd name="T53" fmla="*/ 91 h 135"/>
                  <a:gd name="T54" fmla="*/ 56 w 87"/>
                  <a:gd name="T55" fmla="*/ 74 h 135"/>
                  <a:gd name="T56" fmla="*/ 56 w 87"/>
                  <a:gd name="T57" fmla="*/ 74 h 135"/>
                  <a:gd name="T58" fmla="*/ 71 w 87"/>
                  <a:gd name="T59" fmla="*/ 40 h 135"/>
                  <a:gd name="T60" fmla="*/ 78 w 87"/>
                  <a:gd name="T61" fmla="*/ 25 h 135"/>
                  <a:gd name="T62" fmla="*/ 84 w 87"/>
                  <a:gd name="T63" fmla="*/ 15 h 135"/>
                  <a:gd name="T64" fmla="*/ 84 w 87"/>
                  <a:gd name="T65" fmla="*/ 15 h 135"/>
                  <a:gd name="T66" fmla="*/ 86 w 87"/>
                  <a:gd name="T67" fmla="*/ 11 h 135"/>
                  <a:gd name="T68" fmla="*/ 87 w 87"/>
                  <a:gd name="T69" fmla="*/ 7 h 135"/>
                  <a:gd name="T70" fmla="*/ 86 w 87"/>
                  <a:gd name="T71" fmla="*/ 3 h 135"/>
                  <a:gd name="T72" fmla="*/ 83 w 87"/>
                  <a:gd name="T73" fmla="*/ 1 h 135"/>
                  <a:gd name="T74" fmla="*/ 78 w 87"/>
                  <a:gd name="T75" fmla="*/ 0 h 135"/>
                  <a:gd name="T76" fmla="*/ 70 w 87"/>
                  <a:gd name="T77" fmla="*/ 1 h 135"/>
                  <a:gd name="T78" fmla="*/ 59 w 87"/>
                  <a:gd name="T79" fmla="*/ 5 h 135"/>
                  <a:gd name="T80" fmla="*/ 45 w 87"/>
                  <a:gd name="T81" fmla="*/ 12 h 135"/>
                  <a:gd name="T82" fmla="*/ 45 w 87"/>
                  <a:gd name="T83" fmla="*/ 12 h 1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87" h="135">
                    <a:moveTo>
                      <a:pt x="45" y="12"/>
                    </a:moveTo>
                    <a:lnTo>
                      <a:pt x="45" y="12"/>
                    </a:lnTo>
                    <a:lnTo>
                      <a:pt x="41" y="15"/>
                    </a:lnTo>
                    <a:lnTo>
                      <a:pt x="36" y="20"/>
                    </a:lnTo>
                    <a:lnTo>
                      <a:pt x="30" y="26"/>
                    </a:lnTo>
                    <a:lnTo>
                      <a:pt x="24" y="34"/>
                    </a:lnTo>
                    <a:lnTo>
                      <a:pt x="18" y="45"/>
                    </a:lnTo>
                    <a:lnTo>
                      <a:pt x="11" y="57"/>
                    </a:lnTo>
                    <a:lnTo>
                      <a:pt x="5" y="71"/>
                    </a:lnTo>
                    <a:lnTo>
                      <a:pt x="2" y="85"/>
                    </a:lnTo>
                    <a:lnTo>
                      <a:pt x="0" y="99"/>
                    </a:lnTo>
                    <a:lnTo>
                      <a:pt x="0" y="110"/>
                    </a:lnTo>
                    <a:lnTo>
                      <a:pt x="1" y="120"/>
                    </a:lnTo>
                    <a:lnTo>
                      <a:pt x="4" y="128"/>
                    </a:lnTo>
                    <a:lnTo>
                      <a:pt x="5" y="131"/>
                    </a:lnTo>
                    <a:lnTo>
                      <a:pt x="9" y="133"/>
                    </a:lnTo>
                    <a:lnTo>
                      <a:pt x="11" y="134"/>
                    </a:lnTo>
                    <a:lnTo>
                      <a:pt x="14" y="135"/>
                    </a:lnTo>
                    <a:lnTo>
                      <a:pt x="16" y="135"/>
                    </a:lnTo>
                    <a:lnTo>
                      <a:pt x="20" y="134"/>
                    </a:lnTo>
                    <a:lnTo>
                      <a:pt x="26" y="129"/>
                    </a:lnTo>
                    <a:lnTo>
                      <a:pt x="31" y="124"/>
                    </a:lnTo>
                    <a:lnTo>
                      <a:pt x="36" y="117"/>
                    </a:lnTo>
                    <a:lnTo>
                      <a:pt x="41" y="109"/>
                    </a:lnTo>
                    <a:lnTo>
                      <a:pt x="49" y="91"/>
                    </a:lnTo>
                    <a:lnTo>
                      <a:pt x="56" y="74"/>
                    </a:lnTo>
                    <a:lnTo>
                      <a:pt x="71" y="40"/>
                    </a:lnTo>
                    <a:lnTo>
                      <a:pt x="78" y="25"/>
                    </a:lnTo>
                    <a:lnTo>
                      <a:pt x="84" y="15"/>
                    </a:lnTo>
                    <a:lnTo>
                      <a:pt x="86" y="11"/>
                    </a:lnTo>
                    <a:lnTo>
                      <a:pt x="87" y="7"/>
                    </a:lnTo>
                    <a:lnTo>
                      <a:pt x="86" y="3"/>
                    </a:lnTo>
                    <a:lnTo>
                      <a:pt x="83" y="1"/>
                    </a:lnTo>
                    <a:lnTo>
                      <a:pt x="78" y="0"/>
                    </a:lnTo>
                    <a:lnTo>
                      <a:pt x="70" y="1"/>
                    </a:lnTo>
                    <a:lnTo>
                      <a:pt x="59" y="5"/>
                    </a:lnTo>
                    <a:lnTo>
                      <a:pt x="45" y="12"/>
                    </a:lnTo>
                    <a:close/>
                  </a:path>
                </a:pathLst>
              </a:custGeom>
              <a:solidFill>
                <a:srgbClr val="E1D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02" name="Freeform 137">
                <a:extLst>
                  <a:ext uri="{FF2B5EF4-FFF2-40B4-BE49-F238E27FC236}">
                    <a16:creationId xmlns:a16="http://schemas.microsoft.com/office/drawing/2014/main" id="{97384D42-DB95-493F-AAEA-4B6809CB1A64}"/>
                  </a:ext>
                </a:extLst>
              </p:cNvPr>
              <p:cNvSpPr>
                <a:spLocks/>
              </p:cNvSpPr>
              <p:nvPr/>
            </p:nvSpPr>
            <p:spPr bwMode="auto">
              <a:xfrm>
                <a:off x="3677" y="1207"/>
                <a:ext cx="83" cy="129"/>
              </a:xfrm>
              <a:custGeom>
                <a:avLst/>
                <a:gdLst>
                  <a:gd name="T0" fmla="*/ 42 w 83"/>
                  <a:gd name="T1" fmla="*/ 11 h 129"/>
                  <a:gd name="T2" fmla="*/ 42 w 83"/>
                  <a:gd name="T3" fmla="*/ 11 h 129"/>
                  <a:gd name="T4" fmla="*/ 38 w 83"/>
                  <a:gd name="T5" fmla="*/ 15 h 129"/>
                  <a:gd name="T6" fmla="*/ 29 w 83"/>
                  <a:gd name="T7" fmla="*/ 25 h 129"/>
                  <a:gd name="T8" fmla="*/ 23 w 83"/>
                  <a:gd name="T9" fmla="*/ 33 h 129"/>
                  <a:gd name="T10" fmla="*/ 17 w 83"/>
                  <a:gd name="T11" fmla="*/ 43 h 129"/>
                  <a:gd name="T12" fmla="*/ 11 w 83"/>
                  <a:gd name="T13" fmla="*/ 55 h 129"/>
                  <a:gd name="T14" fmla="*/ 6 w 83"/>
                  <a:gd name="T15" fmla="*/ 68 h 129"/>
                  <a:gd name="T16" fmla="*/ 6 w 83"/>
                  <a:gd name="T17" fmla="*/ 68 h 129"/>
                  <a:gd name="T18" fmla="*/ 1 w 83"/>
                  <a:gd name="T19" fmla="*/ 81 h 129"/>
                  <a:gd name="T20" fmla="*/ 0 w 83"/>
                  <a:gd name="T21" fmla="*/ 94 h 129"/>
                  <a:gd name="T22" fmla="*/ 0 w 83"/>
                  <a:gd name="T23" fmla="*/ 106 h 129"/>
                  <a:gd name="T24" fmla="*/ 1 w 83"/>
                  <a:gd name="T25" fmla="*/ 115 h 129"/>
                  <a:gd name="T26" fmla="*/ 3 w 83"/>
                  <a:gd name="T27" fmla="*/ 122 h 129"/>
                  <a:gd name="T28" fmla="*/ 6 w 83"/>
                  <a:gd name="T29" fmla="*/ 125 h 129"/>
                  <a:gd name="T30" fmla="*/ 8 w 83"/>
                  <a:gd name="T31" fmla="*/ 127 h 129"/>
                  <a:gd name="T32" fmla="*/ 10 w 83"/>
                  <a:gd name="T33" fmla="*/ 128 h 129"/>
                  <a:gd name="T34" fmla="*/ 13 w 83"/>
                  <a:gd name="T35" fmla="*/ 129 h 129"/>
                  <a:gd name="T36" fmla="*/ 16 w 83"/>
                  <a:gd name="T37" fmla="*/ 129 h 129"/>
                  <a:gd name="T38" fmla="*/ 19 w 83"/>
                  <a:gd name="T39" fmla="*/ 128 h 129"/>
                  <a:gd name="T40" fmla="*/ 19 w 83"/>
                  <a:gd name="T41" fmla="*/ 128 h 129"/>
                  <a:gd name="T42" fmla="*/ 24 w 83"/>
                  <a:gd name="T43" fmla="*/ 124 h 129"/>
                  <a:gd name="T44" fmla="*/ 30 w 83"/>
                  <a:gd name="T45" fmla="*/ 118 h 129"/>
                  <a:gd name="T46" fmla="*/ 34 w 83"/>
                  <a:gd name="T47" fmla="*/ 112 h 129"/>
                  <a:gd name="T48" fmla="*/ 39 w 83"/>
                  <a:gd name="T49" fmla="*/ 104 h 129"/>
                  <a:gd name="T50" fmla="*/ 47 w 83"/>
                  <a:gd name="T51" fmla="*/ 87 h 129"/>
                  <a:gd name="T52" fmla="*/ 54 w 83"/>
                  <a:gd name="T53" fmla="*/ 71 h 129"/>
                  <a:gd name="T54" fmla="*/ 54 w 83"/>
                  <a:gd name="T55" fmla="*/ 71 h 129"/>
                  <a:gd name="T56" fmla="*/ 68 w 83"/>
                  <a:gd name="T57" fmla="*/ 38 h 129"/>
                  <a:gd name="T58" fmla="*/ 74 w 83"/>
                  <a:gd name="T59" fmla="*/ 25 h 129"/>
                  <a:gd name="T60" fmla="*/ 80 w 83"/>
                  <a:gd name="T61" fmla="*/ 15 h 129"/>
                  <a:gd name="T62" fmla="*/ 80 w 83"/>
                  <a:gd name="T63" fmla="*/ 15 h 129"/>
                  <a:gd name="T64" fmla="*/ 82 w 83"/>
                  <a:gd name="T65" fmla="*/ 11 h 129"/>
                  <a:gd name="T66" fmla="*/ 83 w 83"/>
                  <a:gd name="T67" fmla="*/ 7 h 129"/>
                  <a:gd name="T68" fmla="*/ 82 w 83"/>
                  <a:gd name="T69" fmla="*/ 4 h 129"/>
                  <a:gd name="T70" fmla="*/ 78 w 83"/>
                  <a:gd name="T71" fmla="*/ 1 h 129"/>
                  <a:gd name="T72" fmla="*/ 73 w 83"/>
                  <a:gd name="T73" fmla="*/ 0 h 129"/>
                  <a:gd name="T74" fmla="*/ 66 w 83"/>
                  <a:gd name="T75" fmla="*/ 1 h 129"/>
                  <a:gd name="T76" fmla="*/ 55 w 83"/>
                  <a:gd name="T77" fmla="*/ 5 h 129"/>
                  <a:gd name="T78" fmla="*/ 42 w 83"/>
                  <a:gd name="T79" fmla="*/ 11 h 129"/>
                  <a:gd name="T80" fmla="*/ 42 w 83"/>
                  <a:gd name="T81" fmla="*/ 11 h 12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3" h="129">
                    <a:moveTo>
                      <a:pt x="42" y="11"/>
                    </a:moveTo>
                    <a:lnTo>
                      <a:pt x="42" y="11"/>
                    </a:lnTo>
                    <a:lnTo>
                      <a:pt x="38" y="15"/>
                    </a:lnTo>
                    <a:lnTo>
                      <a:pt x="29" y="25"/>
                    </a:lnTo>
                    <a:lnTo>
                      <a:pt x="23" y="33"/>
                    </a:lnTo>
                    <a:lnTo>
                      <a:pt x="17" y="43"/>
                    </a:lnTo>
                    <a:lnTo>
                      <a:pt x="11" y="55"/>
                    </a:lnTo>
                    <a:lnTo>
                      <a:pt x="6" y="68"/>
                    </a:lnTo>
                    <a:lnTo>
                      <a:pt x="1" y="81"/>
                    </a:lnTo>
                    <a:lnTo>
                      <a:pt x="0" y="94"/>
                    </a:lnTo>
                    <a:lnTo>
                      <a:pt x="0" y="106"/>
                    </a:lnTo>
                    <a:lnTo>
                      <a:pt x="1" y="115"/>
                    </a:lnTo>
                    <a:lnTo>
                      <a:pt x="3" y="122"/>
                    </a:lnTo>
                    <a:lnTo>
                      <a:pt x="6" y="125"/>
                    </a:lnTo>
                    <a:lnTo>
                      <a:pt x="8" y="127"/>
                    </a:lnTo>
                    <a:lnTo>
                      <a:pt x="10" y="128"/>
                    </a:lnTo>
                    <a:lnTo>
                      <a:pt x="13" y="129"/>
                    </a:lnTo>
                    <a:lnTo>
                      <a:pt x="16" y="129"/>
                    </a:lnTo>
                    <a:lnTo>
                      <a:pt x="19" y="128"/>
                    </a:lnTo>
                    <a:lnTo>
                      <a:pt x="24" y="124"/>
                    </a:lnTo>
                    <a:lnTo>
                      <a:pt x="30" y="118"/>
                    </a:lnTo>
                    <a:lnTo>
                      <a:pt x="34" y="112"/>
                    </a:lnTo>
                    <a:lnTo>
                      <a:pt x="39" y="104"/>
                    </a:lnTo>
                    <a:lnTo>
                      <a:pt x="47" y="87"/>
                    </a:lnTo>
                    <a:lnTo>
                      <a:pt x="54" y="71"/>
                    </a:lnTo>
                    <a:lnTo>
                      <a:pt x="68" y="38"/>
                    </a:lnTo>
                    <a:lnTo>
                      <a:pt x="74" y="25"/>
                    </a:lnTo>
                    <a:lnTo>
                      <a:pt x="80" y="15"/>
                    </a:lnTo>
                    <a:lnTo>
                      <a:pt x="82" y="11"/>
                    </a:lnTo>
                    <a:lnTo>
                      <a:pt x="83" y="7"/>
                    </a:lnTo>
                    <a:lnTo>
                      <a:pt x="82" y="4"/>
                    </a:lnTo>
                    <a:lnTo>
                      <a:pt x="78" y="1"/>
                    </a:lnTo>
                    <a:lnTo>
                      <a:pt x="73" y="0"/>
                    </a:lnTo>
                    <a:lnTo>
                      <a:pt x="66" y="1"/>
                    </a:lnTo>
                    <a:lnTo>
                      <a:pt x="55" y="5"/>
                    </a:lnTo>
                    <a:lnTo>
                      <a:pt x="42" y="11"/>
                    </a:lnTo>
                    <a:close/>
                  </a:path>
                </a:pathLst>
              </a:custGeom>
              <a:solidFill>
                <a:srgbClr val="DDD5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03" name="Freeform 138">
                <a:extLst>
                  <a:ext uri="{FF2B5EF4-FFF2-40B4-BE49-F238E27FC236}">
                    <a16:creationId xmlns:a16="http://schemas.microsoft.com/office/drawing/2014/main" id="{A741486A-8D6D-483A-B5E0-A42FC38792C0}"/>
                  </a:ext>
                </a:extLst>
              </p:cNvPr>
              <p:cNvSpPr>
                <a:spLocks/>
              </p:cNvSpPr>
              <p:nvPr/>
            </p:nvSpPr>
            <p:spPr bwMode="auto">
              <a:xfrm>
                <a:off x="3678" y="1210"/>
                <a:ext cx="79" cy="122"/>
              </a:xfrm>
              <a:custGeom>
                <a:avLst/>
                <a:gdLst>
                  <a:gd name="T0" fmla="*/ 41 w 79"/>
                  <a:gd name="T1" fmla="*/ 10 h 122"/>
                  <a:gd name="T2" fmla="*/ 41 w 79"/>
                  <a:gd name="T3" fmla="*/ 10 h 122"/>
                  <a:gd name="T4" fmla="*/ 37 w 79"/>
                  <a:gd name="T5" fmla="*/ 13 h 122"/>
                  <a:gd name="T6" fmla="*/ 28 w 79"/>
                  <a:gd name="T7" fmla="*/ 23 h 122"/>
                  <a:gd name="T8" fmla="*/ 22 w 79"/>
                  <a:gd name="T9" fmla="*/ 31 h 122"/>
                  <a:gd name="T10" fmla="*/ 17 w 79"/>
                  <a:gd name="T11" fmla="*/ 41 h 122"/>
                  <a:gd name="T12" fmla="*/ 11 w 79"/>
                  <a:gd name="T13" fmla="*/ 51 h 122"/>
                  <a:gd name="T14" fmla="*/ 7 w 79"/>
                  <a:gd name="T15" fmla="*/ 64 h 122"/>
                  <a:gd name="T16" fmla="*/ 7 w 79"/>
                  <a:gd name="T17" fmla="*/ 64 h 122"/>
                  <a:gd name="T18" fmla="*/ 2 w 79"/>
                  <a:gd name="T19" fmla="*/ 76 h 122"/>
                  <a:gd name="T20" fmla="*/ 1 w 79"/>
                  <a:gd name="T21" fmla="*/ 88 h 122"/>
                  <a:gd name="T22" fmla="*/ 0 w 79"/>
                  <a:gd name="T23" fmla="*/ 100 h 122"/>
                  <a:gd name="T24" fmla="*/ 2 w 79"/>
                  <a:gd name="T25" fmla="*/ 109 h 122"/>
                  <a:gd name="T26" fmla="*/ 5 w 79"/>
                  <a:gd name="T27" fmla="*/ 116 h 122"/>
                  <a:gd name="T28" fmla="*/ 7 w 79"/>
                  <a:gd name="T29" fmla="*/ 118 h 122"/>
                  <a:gd name="T30" fmla="*/ 9 w 79"/>
                  <a:gd name="T31" fmla="*/ 120 h 122"/>
                  <a:gd name="T32" fmla="*/ 11 w 79"/>
                  <a:gd name="T33" fmla="*/ 121 h 122"/>
                  <a:gd name="T34" fmla="*/ 13 w 79"/>
                  <a:gd name="T35" fmla="*/ 122 h 122"/>
                  <a:gd name="T36" fmla="*/ 16 w 79"/>
                  <a:gd name="T37" fmla="*/ 122 h 122"/>
                  <a:gd name="T38" fmla="*/ 19 w 79"/>
                  <a:gd name="T39" fmla="*/ 121 h 122"/>
                  <a:gd name="T40" fmla="*/ 19 w 79"/>
                  <a:gd name="T41" fmla="*/ 121 h 122"/>
                  <a:gd name="T42" fmla="*/ 24 w 79"/>
                  <a:gd name="T43" fmla="*/ 117 h 122"/>
                  <a:gd name="T44" fmla="*/ 29 w 79"/>
                  <a:gd name="T45" fmla="*/ 112 h 122"/>
                  <a:gd name="T46" fmla="*/ 34 w 79"/>
                  <a:gd name="T47" fmla="*/ 106 h 122"/>
                  <a:gd name="T48" fmla="*/ 38 w 79"/>
                  <a:gd name="T49" fmla="*/ 99 h 122"/>
                  <a:gd name="T50" fmla="*/ 45 w 79"/>
                  <a:gd name="T51" fmla="*/ 82 h 122"/>
                  <a:gd name="T52" fmla="*/ 52 w 79"/>
                  <a:gd name="T53" fmla="*/ 67 h 122"/>
                  <a:gd name="T54" fmla="*/ 52 w 79"/>
                  <a:gd name="T55" fmla="*/ 67 h 122"/>
                  <a:gd name="T56" fmla="*/ 66 w 79"/>
                  <a:gd name="T57" fmla="*/ 37 h 122"/>
                  <a:gd name="T58" fmla="*/ 72 w 79"/>
                  <a:gd name="T59" fmla="*/ 23 h 122"/>
                  <a:gd name="T60" fmla="*/ 77 w 79"/>
                  <a:gd name="T61" fmla="*/ 13 h 122"/>
                  <a:gd name="T62" fmla="*/ 77 w 79"/>
                  <a:gd name="T63" fmla="*/ 13 h 122"/>
                  <a:gd name="T64" fmla="*/ 79 w 79"/>
                  <a:gd name="T65" fmla="*/ 10 h 122"/>
                  <a:gd name="T66" fmla="*/ 79 w 79"/>
                  <a:gd name="T67" fmla="*/ 6 h 122"/>
                  <a:gd name="T68" fmla="*/ 78 w 79"/>
                  <a:gd name="T69" fmla="*/ 3 h 122"/>
                  <a:gd name="T70" fmla="*/ 75 w 79"/>
                  <a:gd name="T71" fmla="*/ 1 h 122"/>
                  <a:gd name="T72" fmla="*/ 70 w 79"/>
                  <a:gd name="T73" fmla="*/ 0 h 122"/>
                  <a:gd name="T74" fmla="*/ 63 w 79"/>
                  <a:gd name="T75" fmla="*/ 1 h 122"/>
                  <a:gd name="T76" fmla="*/ 53 w 79"/>
                  <a:gd name="T77" fmla="*/ 4 h 122"/>
                  <a:gd name="T78" fmla="*/ 41 w 79"/>
                  <a:gd name="T79" fmla="*/ 10 h 122"/>
                  <a:gd name="T80" fmla="*/ 41 w 79"/>
                  <a:gd name="T81" fmla="*/ 10 h 1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22">
                    <a:moveTo>
                      <a:pt x="41" y="10"/>
                    </a:moveTo>
                    <a:lnTo>
                      <a:pt x="41" y="10"/>
                    </a:lnTo>
                    <a:lnTo>
                      <a:pt x="37" y="13"/>
                    </a:lnTo>
                    <a:lnTo>
                      <a:pt x="28" y="23"/>
                    </a:lnTo>
                    <a:lnTo>
                      <a:pt x="22" y="31"/>
                    </a:lnTo>
                    <a:lnTo>
                      <a:pt x="17" y="41"/>
                    </a:lnTo>
                    <a:lnTo>
                      <a:pt x="11" y="51"/>
                    </a:lnTo>
                    <a:lnTo>
                      <a:pt x="7" y="64"/>
                    </a:lnTo>
                    <a:lnTo>
                      <a:pt x="2" y="76"/>
                    </a:lnTo>
                    <a:lnTo>
                      <a:pt x="1" y="88"/>
                    </a:lnTo>
                    <a:lnTo>
                      <a:pt x="0" y="100"/>
                    </a:lnTo>
                    <a:lnTo>
                      <a:pt x="2" y="109"/>
                    </a:lnTo>
                    <a:lnTo>
                      <a:pt x="5" y="116"/>
                    </a:lnTo>
                    <a:lnTo>
                      <a:pt x="7" y="118"/>
                    </a:lnTo>
                    <a:lnTo>
                      <a:pt x="9" y="120"/>
                    </a:lnTo>
                    <a:lnTo>
                      <a:pt x="11" y="121"/>
                    </a:lnTo>
                    <a:lnTo>
                      <a:pt x="13" y="122"/>
                    </a:lnTo>
                    <a:lnTo>
                      <a:pt x="16" y="122"/>
                    </a:lnTo>
                    <a:lnTo>
                      <a:pt x="19" y="121"/>
                    </a:lnTo>
                    <a:lnTo>
                      <a:pt x="24" y="117"/>
                    </a:lnTo>
                    <a:lnTo>
                      <a:pt x="29" y="112"/>
                    </a:lnTo>
                    <a:lnTo>
                      <a:pt x="34" y="106"/>
                    </a:lnTo>
                    <a:lnTo>
                      <a:pt x="38" y="99"/>
                    </a:lnTo>
                    <a:lnTo>
                      <a:pt x="45" y="82"/>
                    </a:lnTo>
                    <a:lnTo>
                      <a:pt x="52" y="67"/>
                    </a:lnTo>
                    <a:lnTo>
                      <a:pt x="66" y="37"/>
                    </a:lnTo>
                    <a:lnTo>
                      <a:pt x="72" y="23"/>
                    </a:lnTo>
                    <a:lnTo>
                      <a:pt x="77" y="13"/>
                    </a:lnTo>
                    <a:lnTo>
                      <a:pt x="79" y="10"/>
                    </a:lnTo>
                    <a:lnTo>
                      <a:pt x="79" y="6"/>
                    </a:lnTo>
                    <a:lnTo>
                      <a:pt x="78" y="3"/>
                    </a:lnTo>
                    <a:lnTo>
                      <a:pt x="75" y="1"/>
                    </a:lnTo>
                    <a:lnTo>
                      <a:pt x="70" y="0"/>
                    </a:lnTo>
                    <a:lnTo>
                      <a:pt x="63" y="1"/>
                    </a:lnTo>
                    <a:lnTo>
                      <a:pt x="53" y="4"/>
                    </a:lnTo>
                    <a:lnTo>
                      <a:pt x="41" y="10"/>
                    </a:lnTo>
                    <a:close/>
                  </a:path>
                </a:pathLst>
              </a:custGeom>
              <a:solidFill>
                <a:srgbClr val="D9D0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04" name="Freeform 139">
                <a:extLst>
                  <a:ext uri="{FF2B5EF4-FFF2-40B4-BE49-F238E27FC236}">
                    <a16:creationId xmlns:a16="http://schemas.microsoft.com/office/drawing/2014/main" id="{11B6EC4F-FC4C-4AF4-8263-F0D35A679099}"/>
                  </a:ext>
                </a:extLst>
              </p:cNvPr>
              <p:cNvSpPr>
                <a:spLocks/>
              </p:cNvSpPr>
              <p:nvPr/>
            </p:nvSpPr>
            <p:spPr bwMode="auto">
              <a:xfrm>
                <a:off x="3748" y="1201"/>
                <a:ext cx="87" cy="99"/>
              </a:xfrm>
              <a:custGeom>
                <a:avLst/>
                <a:gdLst>
                  <a:gd name="T0" fmla="*/ 4 w 87"/>
                  <a:gd name="T1" fmla="*/ 55 h 99"/>
                  <a:gd name="T2" fmla="*/ 4 w 87"/>
                  <a:gd name="T3" fmla="*/ 55 h 99"/>
                  <a:gd name="T4" fmla="*/ 5 w 87"/>
                  <a:gd name="T5" fmla="*/ 48 h 99"/>
                  <a:gd name="T6" fmla="*/ 7 w 87"/>
                  <a:gd name="T7" fmla="*/ 40 h 99"/>
                  <a:gd name="T8" fmla="*/ 9 w 87"/>
                  <a:gd name="T9" fmla="*/ 31 h 99"/>
                  <a:gd name="T10" fmla="*/ 14 w 87"/>
                  <a:gd name="T11" fmla="*/ 22 h 99"/>
                  <a:gd name="T12" fmla="*/ 17 w 87"/>
                  <a:gd name="T13" fmla="*/ 17 h 99"/>
                  <a:gd name="T14" fmla="*/ 20 w 87"/>
                  <a:gd name="T15" fmla="*/ 13 h 99"/>
                  <a:gd name="T16" fmla="*/ 24 w 87"/>
                  <a:gd name="T17" fmla="*/ 10 h 99"/>
                  <a:gd name="T18" fmla="*/ 29 w 87"/>
                  <a:gd name="T19" fmla="*/ 7 h 99"/>
                  <a:gd name="T20" fmla="*/ 34 w 87"/>
                  <a:gd name="T21" fmla="*/ 4 h 99"/>
                  <a:gd name="T22" fmla="*/ 41 w 87"/>
                  <a:gd name="T23" fmla="*/ 2 h 99"/>
                  <a:gd name="T24" fmla="*/ 41 w 87"/>
                  <a:gd name="T25" fmla="*/ 2 h 99"/>
                  <a:gd name="T26" fmla="*/ 54 w 87"/>
                  <a:gd name="T27" fmla="*/ 0 h 99"/>
                  <a:gd name="T28" fmla="*/ 63 w 87"/>
                  <a:gd name="T29" fmla="*/ 0 h 99"/>
                  <a:gd name="T30" fmla="*/ 68 w 87"/>
                  <a:gd name="T31" fmla="*/ 1 h 99"/>
                  <a:gd name="T32" fmla="*/ 71 w 87"/>
                  <a:gd name="T33" fmla="*/ 2 h 99"/>
                  <a:gd name="T34" fmla="*/ 74 w 87"/>
                  <a:gd name="T35" fmla="*/ 4 h 99"/>
                  <a:gd name="T36" fmla="*/ 77 w 87"/>
                  <a:gd name="T37" fmla="*/ 6 h 99"/>
                  <a:gd name="T38" fmla="*/ 79 w 87"/>
                  <a:gd name="T39" fmla="*/ 9 h 99"/>
                  <a:gd name="T40" fmla="*/ 81 w 87"/>
                  <a:gd name="T41" fmla="*/ 12 h 99"/>
                  <a:gd name="T42" fmla="*/ 84 w 87"/>
                  <a:gd name="T43" fmla="*/ 21 h 99"/>
                  <a:gd name="T44" fmla="*/ 86 w 87"/>
                  <a:gd name="T45" fmla="*/ 33 h 99"/>
                  <a:gd name="T46" fmla="*/ 87 w 87"/>
                  <a:gd name="T47" fmla="*/ 49 h 99"/>
                  <a:gd name="T48" fmla="*/ 87 w 87"/>
                  <a:gd name="T49" fmla="*/ 49 h 99"/>
                  <a:gd name="T50" fmla="*/ 87 w 87"/>
                  <a:gd name="T51" fmla="*/ 63 h 99"/>
                  <a:gd name="T52" fmla="*/ 86 w 87"/>
                  <a:gd name="T53" fmla="*/ 72 h 99"/>
                  <a:gd name="T54" fmla="*/ 84 w 87"/>
                  <a:gd name="T55" fmla="*/ 78 h 99"/>
                  <a:gd name="T56" fmla="*/ 82 w 87"/>
                  <a:gd name="T57" fmla="*/ 80 h 99"/>
                  <a:gd name="T58" fmla="*/ 78 w 87"/>
                  <a:gd name="T59" fmla="*/ 81 h 99"/>
                  <a:gd name="T60" fmla="*/ 74 w 87"/>
                  <a:gd name="T61" fmla="*/ 81 h 99"/>
                  <a:gd name="T62" fmla="*/ 70 w 87"/>
                  <a:gd name="T63" fmla="*/ 80 h 99"/>
                  <a:gd name="T64" fmla="*/ 65 w 87"/>
                  <a:gd name="T65" fmla="*/ 81 h 99"/>
                  <a:gd name="T66" fmla="*/ 65 w 87"/>
                  <a:gd name="T67" fmla="*/ 81 h 99"/>
                  <a:gd name="T68" fmla="*/ 59 w 87"/>
                  <a:gd name="T69" fmla="*/ 84 h 99"/>
                  <a:gd name="T70" fmla="*/ 53 w 87"/>
                  <a:gd name="T71" fmla="*/ 88 h 99"/>
                  <a:gd name="T72" fmla="*/ 45 w 87"/>
                  <a:gd name="T73" fmla="*/ 92 h 99"/>
                  <a:gd name="T74" fmla="*/ 38 w 87"/>
                  <a:gd name="T75" fmla="*/ 96 h 99"/>
                  <a:gd name="T76" fmla="*/ 31 w 87"/>
                  <a:gd name="T77" fmla="*/ 98 h 99"/>
                  <a:gd name="T78" fmla="*/ 27 w 87"/>
                  <a:gd name="T79" fmla="*/ 99 h 99"/>
                  <a:gd name="T80" fmla="*/ 23 w 87"/>
                  <a:gd name="T81" fmla="*/ 98 h 99"/>
                  <a:gd name="T82" fmla="*/ 19 w 87"/>
                  <a:gd name="T83" fmla="*/ 97 h 99"/>
                  <a:gd name="T84" fmla="*/ 15 w 87"/>
                  <a:gd name="T85" fmla="*/ 94 h 99"/>
                  <a:gd name="T86" fmla="*/ 11 w 87"/>
                  <a:gd name="T87" fmla="*/ 91 h 99"/>
                  <a:gd name="T88" fmla="*/ 7 w 87"/>
                  <a:gd name="T89" fmla="*/ 86 h 99"/>
                  <a:gd name="T90" fmla="*/ 7 w 87"/>
                  <a:gd name="T91" fmla="*/ 86 h 99"/>
                  <a:gd name="T92" fmla="*/ 4 w 87"/>
                  <a:gd name="T93" fmla="*/ 82 h 99"/>
                  <a:gd name="T94" fmla="*/ 2 w 87"/>
                  <a:gd name="T95" fmla="*/ 77 h 99"/>
                  <a:gd name="T96" fmla="*/ 1 w 87"/>
                  <a:gd name="T97" fmla="*/ 73 h 99"/>
                  <a:gd name="T98" fmla="*/ 0 w 87"/>
                  <a:gd name="T99" fmla="*/ 69 h 99"/>
                  <a:gd name="T100" fmla="*/ 0 w 87"/>
                  <a:gd name="T101" fmla="*/ 65 h 99"/>
                  <a:gd name="T102" fmla="*/ 1 w 87"/>
                  <a:gd name="T103" fmla="*/ 62 h 99"/>
                  <a:gd name="T104" fmla="*/ 4 w 87"/>
                  <a:gd name="T105" fmla="*/ 55 h 99"/>
                  <a:gd name="T106" fmla="*/ 4 w 87"/>
                  <a:gd name="T107" fmla="*/ 55 h 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7" h="99">
                    <a:moveTo>
                      <a:pt x="4" y="55"/>
                    </a:moveTo>
                    <a:lnTo>
                      <a:pt x="4" y="55"/>
                    </a:lnTo>
                    <a:lnTo>
                      <a:pt x="5" y="48"/>
                    </a:lnTo>
                    <a:lnTo>
                      <a:pt x="7" y="40"/>
                    </a:lnTo>
                    <a:lnTo>
                      <a:pt x="9" y="31"/>
                    </a:lnTo>
                    <a:lnTo>
                      <a:pt x="14" y="22"/>
                    </a:lnTo>
                    <a:lnTo>
                      <a:pt x="17" y="17"/>
                    </a:lnTo>
                    <a:lnTo>
                      <a:pt x="20" y="13"/>
                    </a:lnTo>
                    <a:lnTo>
                      <a:pt x="24" y="10"/>
                    </a:lnTo>
                    <a:lnTo>
                      <a:pt x="29" y="7"/>
                    </a:lnTo>
                    <a:lnTo>
                      <a:pt x="34" y="4"/>
                    </a:lnTo>
                    <a:lnTo>
                      <a:pt x="41" y="2"/>
                    </a:lnTo>
                    <a:lnTo>
                      <a:pt x="54" y="0"/>
                    </a:lnTo>
                    <a:lnTo>
                      <a:pt x="63" y="0"/>
                    </a:lnTo>
                    <a:lnTo>
                      <a:pt x="68" y="1"/>
                    </a:lnTo>
                    <a:lnTo>
                      <a:pt x="71" y="2"/>
                    </a:lnTo>
                    <a:lnTo>
                      <a:pt x="74" y="4"/>
                    </a:lnTo>
                    <a:lnTo>
                      <a:pt x="77" y="6"/>
                    </a:lnTo>
                    <a:lnTo>
                      <a:pt x="79" y="9"/>
                    </a:lnTo>
                    <a:lnTo>
                      <a:pt x="81" y="12"/>
                    </a:lnTo>
                    <a:lnTo>
                      <a:pt x="84" y="21"/>
                    </a:lnTo>
                    <a:lnTo>
                      <a:pt x="86" y="33"/>
                    </a:lnTo>
                    <a:lnTo>
                      <a:pt x="87" y="49"/>
                    </a:lnTo>
                    <a:lnTo>
                      <a:pt x="87" y="63"/>
                    </a:lnTo>
                    <a:lnTo>
                      <a:pt x="86" y="72"/>
                    </a:lnTo>
                    <a:lnTo>
                      <a:pt x="84" y="78"/>
                    </a:lnTo>
                    <a:lnTo>
                      <a:pt x="82" y="80"/>
                    </a:lnTo>
                    <a:lnTo>
                      <a:pt x="78" y="81"/>
                    </a:lnTo>
                    <a:lnTo>
                      <a:pt x="74" y="81"/>
                    </a:lnTo>
                    <a:lnTo>
                      <a:pt x="70" y="80"/>
                    </a:lnTo>
                    <a:lnTo>
                      <a:pt x="65" y="81"/>
                    </a:lnTo>
                    <a:lnTo>
                      <a:pt x="59" y="84"/>
                    </a:lnTo>
                    <a:lnTo>
                      <a:pt x="53" y="88"/>
                    </a:lnTo>
                    <a:lnTo>
                      <a:pt x="45" y="92"/>
                    </a:lnTo>
                    <a:lnTo>
                      <a:pt x="38" y="96"/>
                    </a:lnTo>
                    <a:lnTo>
                      <a:pt x="31" y="98"/>
                    </a:lnTo>
                    <a:lnTo>
                      <a:pt x="27" y="99"/>
                    </a:lnTo>
                    <a:lnTo>
                      <a:pt x="23" y="98"/>
                    </a:lnTo>
                    <a:lnTo>
                      <a:pt x="19" y="97"/>
                    </a:lnTo>
                    <a:lnTo>
                      <a:pt x="15" y="94"/>
                    </a:lnTo>
                    <a:lnTo>
                      <a:pt x="11" y="91"/>
                    </a:lnTo>
                    <a:lnTo>
                      <a:pt x="7" y="86"/>
                    </a:lnTo>
                    <a:lnTo>
                      <a:pt x="4" y="82"/>
                    </a:lnTo>
                    <a:lnTo>
                      <a:pt x="2" y="77"/>
                    </a:lnTo>
                    <a:lnTo>
                      <a:pt x="1" y="73"/>
                    </a:lnTo>
                    <a:lnTo>
                      <a:pt x="0" y="69"/>
                    </a:lnTo>
                    <a:lnTo>
                      <a:pt x="0" y="65"/>
                    </a:lnTo>
                    <a:lnTo>
                      <a:pt x="1" y="62"/>
                    </a:lnTo>
                    <a:lnTo>
                      <a:pt x="4"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05" name="Freeform 140">
                <a:extLst>
                  <a:ext uri="{FF2B5EF4-FFF2-40B4-BE49-F238E27FC236}">
                    <a16:creationId xmlns:a16="http://schemas.microsoft.com/office/drawing/2014/main" id="{5BA2DE75-3A41-4334-9534-795A3C32E615}"/>
                  </a:ext>
                </a:extLst>
              </p:cNvPr>
              <p:cNvSpPr>
                <a:spLocks/>
              </p:cNvSpPr>
              <p:nvPr/>
            </p:nvSpPr>
            <p:spPr bwMode="auto">
              <a:xfrm>
                <a:off x="3749" y="1203"/>
                <a:ext cx="84" cy="94"/>
              </a:xfrm>
              <a:custGeom>
                <a:avLst/>
                <a:gdLst>
                  <a:gd name="T0" fmla="*/ 40 w 84"/>
                  <a:gd name="T1" fmla="*/ 2 h 94"/>
                  <a:gd name="T2" fmla="*/ 40 w 84"/>
                  <a:gd name="T3" fmla="*/ 2 h 94"/>
                  <a:gd name="T4" fmla="*/ 52 w 84"/>
                  <a:gd name="T5" fmla="*/ 0 h 94"/>
                  <a:gd name="T6" fmla="*/ 62 w 84"/>
                  <a:gd name="T7" fmla="*/ 0 h 94"/>
                  <a:gd name="T8" fmla="*/ 69 w 84"/>
                  <a:gd name="T9" fmla="*/ 2 h 94"/>
                  <a:gd name="T10" fmla="*/ 72 w 84"/>
                  <a:gd name="T11" fmla="*/ 3 h 94"/>
                  <a:gd name="T12" fmla="*/ 75 w 84"/>
                  <a:gd name="T13" fmla="*/ 6 h 94"/>
                  <a:gd name="T14" fmla="*/ 77 w 84"/>
                  <a:gd name="T15" fmla="*/ 8 h 94"/>
                  <a:gd name="T16" fmla="*/ 79 w 84"/>
                  <a:gd name="T17" fmla="*/ 12 h 94"/>
                  <a:gd name="T18" fmla="*/ 82 w 84"/>
                  <a:gd name="T19" fmla="*/ 20 h 94"/>
                  <a:gd name="T20" fmla="*/ 84 w 84"/>
                  <a:gd name="T21" fmla="*/ 32 h 94"/>
                  <a:gd name="T22" fmla="*/ 84 w 84"/>
                  <a:gd name="T23" fmla="*/ 47 h 94"/>
                  <a:gd name="T24" fmla="*/ 84 w 84"/>
                  <a:gd name="T25" fmla="*/ 47 h 94"/>
                  <a:gd name="T26" fmla="*/ 84 w 84"/>
                  <a:gd name="T27" fmla="*/ 61 h 94"/>
                  <a:gd name="T28" fmla="*/ 84 w 84"/>
                  <a:gd name="T29" fmla="*/ 70 h 94"/>
                  <a:gd name="T30" fmla="*/ 82 w 84"/>
                  <a:gd name="T31" fmla="*/ 75 h 94"/>
                  <a:gd name="T32" fmla="*/ 79 w 84"/>
                  <a:gd name="T33" fmla="*/ 77 h 94"/>
                  <a:gd name="T34" fmla="*/ 76 w 84"/>
                  <a:gd name="T35" fmla="*/ 78 h 94"/>
                  <a:gd name="T36" fmla="*/ 72 w 84"/>
                  <a:gd name="T37" fmla="*/ 78 h 94"/>
                  <a:gd name="T38" fmla="*/ 67 w 84"/>
                  <a:gd name="T39" fmla="*/ 78 h 94"/>
                  <a:gd name="T40" fmla="*/ 62 w 84"/>
                  <a:gd name="T41" fmla="*/ 78 h 94"/>
                  <a:gd name="T42" fmla="*/ 62 w 84"/>
                  <a:gd name="T43" fmla="*/ 78 h 94"/>
                  <a:gd name="T44" fmla="*/ 57 w 84"/>
                  <a:gd name="T45" fmla="*/ 81 h 94"/>
                  <a:gd name="T46" fmla="*/ 51 w 84"/>
                  <a:gd name="T47" fmla="*/ 85 h 94"/>
                  <a:gd name="T48" fmla="*/ 43 w 84"/>
                  <a:gd name="T49" fmla="*/ 88 h 94"/>
                  <a:gd name="T50" fmla="*/ 36 w 84"/>
                  <a:gd name="T51" fmla="*/ 92 h 94"/>
                  <a:gd name="T52" fmla="*/ 29 w 84"/>
                  <a:gd name="T53" fmla="*/ 94 h 94"/>
                  <a:gd name="T54" fmla="*/ 26 w 84"/>
                  <a:gd name="T55" fmla="*/ 94 h 94"/>
                  <a:gd name="T56" fmla="*/ 22 w 84"/>
                  <a:gd name="T57" fmla="*/ 93 h 94"/>
                  <a:gd name="T58" fmla="*/ 18 w 84"/>
                  <a:gd name="T59" fmla="*/ 92 h 94"/>
                  <a:gd name="T60" fmla="*/ 15 w 84"/>
                  <a:gd name="T61" fmla="*/ 90 h 94"/>
                  <a:gd name="T62" fmla="*/ 11 w 84"/>
                  <a:gd name="T63" fmla="*/ 87 h 94"/>
                  <a:gd name="T64" fmla="*/ 7 w 84"/>
                  <a:gd name="T65" fmla="*/ 83 h 94"/>
                  <a:gd name="T66" fmla="*/ 7 w 84"/>
                  <a:gd name="T67" fmla="*/ 83 h 94"/>
                  <a:gd name="T68" fmla="*/ 4 w 84"/>
                  <a:gd name="T69" fmla="*/ 78 h 94"/>
                  <a:gd name="T70" fmla="*/ 2 w 84"/>
                  <a:gd name="T71" fmla="*/ 74 h 94"/>
                  <a:gd name="T72" fmla="*/ 0 w 84"/>
                  <a:gd name="T73" fmla="*/ 70 h 94"/>
                  <a:gd name="T74" fmla="*/ 0 w 84"/>
                  <a:gd name="T75" fmla="*/ 66 h 94"/>
                  <a:gd name="T76" fmla="*/ 0 w 84"/>
                  <a:gd name="T77" fmla="*/ 62 h 94"/>
                  <a:gd name="T78" fmla="*/ 1 w 84"/>
                  <a:gd name="T79" fmla="*/ 59 h 94"/>
                  <a:gd name="T80" fmla="*/ 4 w 84"/>
                  <a:gd name="T81" fmla="*/ 53 h 94"/>
                  <a:gd name="T82" fmla="*/ 4 w 84"/>
                  <a:gd name="T83" fmla="*/ 53 h 94"/>
                  <a:gd name="T84" fmla="*/ 4 w 84"/>
                  <a:gd name="T85" fmla="*/ 46 h 94"/>
                  <a:gd name="T86" fmla="*/ 6 w 84"/>
                  <a:gd name="T87" fmla="*/ 38 h 94"/>
                  <a:gd name="T88" fmla="*/ 9 w 84"/>
                  <a:gd name="T89" fmla="*/ 29 h 94"/>
                  <a:gd name="T90" fmla="*/ 13 w 84"/>
                  <a:gd name="T91" fmla="*/ 21 h 94"/>
                  <a:gd name="T92" fmla="*/ 16 w 84"/>
                  <a:gd name="T93" fmla="*/ 17 h 94"/>
                  <a:gd name="T94" fmla="*/ 20 w 84"/>
                  <a:gd name="T95" fmla="*/ 13 h 94"/>
                  <a:gd name="T96" fmla="*/ 24 w 84"/>
                  <a:gd name="T97" fmla="*/ 9 h 94"/>
                  <a:gd name="T98" fmla="*/ 28 w 84"/>
                  <a:gd name="T99" fmla="*/ 6 h 94"/>
                  <a:gd name="T100" fmla="*/ 34 w 84"/>
                  <a:gd name="T101" fmla="*/ 4 h 94"/>
                  <a:gd name="T102" fmla="*/ 40 w 84"/>
                  <a:gd name="T103" fmla="*/ 2 h 94"/>
                  <a:gd name="T104" fmla="*/ 40 w 84"/>
                  <a:gd name="T105" fmla="*/ 2 h 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4" h="94">
                    <a:moveTo>
                      <a:pt x="40" y="2"/>
                    </a:moveTo>
                    <a:lnTo>
                      <a:pt x="40" y="2"/>
                    </a:lnTo>
                    <a:lnTo>
                      <a:pt x="52" y="0"/>
                    </a:lnTo>
                    <a:lnTo>
                      <a:pt x="62" y="0"/>
                    </a:lnTo>
                    <a:lnTo>
                      <a:pt x="69" y="2"/>
                    </a:lnTo>
                    <a:lnTo>
                      <a:pt x="72" y="3"/>
                    </a:lnTo>
                    <a:lnTo>
                      <a:pt x="75" y="6"/>
                    </a:lnTo>
                    <a:lnTo>
                      <a:pt x="77" y="8"/>
                    </a:lnTo>
                    <a:lnTo>
                      <a:pt x="79" y="12"/>
                    </a:lnTo>
                    <a:lnTo>
                      <a:pt x="82" y="20"/>
                    </a:lnTo>
                    <a:lnTo>
                      <a:pt x="84" y="32"/>
                    </a:lnTo>
                    <a:lnTo>
                      <a:pt x="84" y="47"/>
                    </a:lnTo>
                    <a:lnTo>
                      <a:pt x="84" y="61"/>
                    </a:lnTo>
                    <a:lnTo>
                      <a:pt x="84" y="70"/>
                    </a:lnTo>
                    <a:lnTo>
                      <a:pt x="82" y="75"/>
                    </a:lnTo>
                    <a:lnTo>
                      <a:pt x="79" y="77"/>
                    </a:lnTo>
                    <a:lnTo>
                      <a:pt x="76" y="78"/>
                    </a:lnTo>
                    <a:lnTo>
                      <a:pt x="72" y="78"/>
                    </a:lnTo>
                    <a:lnTo>
                      <a:pt x="67" y="78"/>
                    </a:lnTo>
                    <a:lnTo>
                      <a:pt x="62" y="78"/>
                    </a:lnTo>
                    <a:lnTo>
                      <a:pt x="57" y="81"/>
                    </a:lnTo>
                    <a:lnTo>
                      <a:pt x="51" y="85"/>
                    </a:lnTo>
                    <a:lnTo>
                      <a:pt x="43" y="88"/>
                    </a:lnTo>
                    <a:lnTo>
                      <a:pt x="36" y="92"/>
                    </a:lnTo>
                    <a:lnTo>
                      <a:pt x="29" y="94"/>
                    </a:lnTo>
                    <a:lnTo>
                      <a:pt x="26" y="94"/>
                    </a:lnTo>
                    <a:lnTo>
                      <a:pt x="22" y="93"/>
                    </a:lnTo>
                    <a:lnTo>
                      <a:pt x="18" y="92"/>
                    </a:lnTo>
                    <a:lnTo>
                      <a:pt x="15" y="90"/>
                    </a:lnTo>
                    <a:lnTo>
                      <a:pt x="11" y="87"/>
                    </a:lnTo>
                    <a:lnTo>
                      <a:pt x="7" y="83"/>
                    </a:lnTo>
                    <a:lnTo>
                      <a:pt x="4" y="78"/>
                    </a:lnTo>
                    <a:lnTo>
                      <a:pt x="2" y="74"/>
                    </a:lnTo>
                    <a:lnTo>
                      <a:pt x="0" y="70"/>
                    </a:lnTo>
                    <a:lnTo>
                      <a:pt x="0" y="66"/>
                    </a:lnTo>
                    <a:lnTo>
                      <a:pt x="0" y="62"/>
                    </a:lnTo>
                    <a:lnTo>
                      <a:pt x="1" y="59"/>
                    </a:lnTo>
                    <a:lnTo>
                      <a:pt x="4" y="53"/>
                    </a:lnTo>
                    <a:lnTo>
                      <a:pt x="4" y="46"/>
                    </a:lnTo>
                    <a:lnTo>
                      <a:pt x="6" y="38"/>
                    </a:lnTo>
                    <a:lnTo>
                      <a:pt x="9" y="29"/>
                    </a:lnTo>
                    <a:lnTo>
                      <a:pt x="13" y="21"/>
                    </a:lnTo>
                    <a:lnTo>
                      <a:pt x="16" y="17"/>
                    </a:lnTo>
                    <a:lnTo>
                      <a:pt x="20" y="13"/>
                    </a:lnTo>
                    <a:lnTo>
                      <a:pt x="24" y="9"/>
                    </a:lnTo>
                    <a:lnTo>
                      <a:pt x="28" y="6"/>
                    </a:lnTo>
                    <a:lnTo>
                      <a:pt x="34" y="4"/>
                    </a:lnTo>
                    <a:lnTo>
                      <a:pt x="40" y="2"/>
                    </a:lnTo>
                    <a:close/>
                  </a:path>
                </a:pathLst>
              </a:custGeom>
              <a:solidFill>
                <a:srgbClr val="FFF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06" name="Freeform 141">
                <a:extLst>
                  <a:ext uri="{FF2B5EF4-FFF2-40B4-BE49-F238E27FC236}">
                    <a16:creationId xmlns:a16="http://schemas.microsoft.com/office/drawing/2014/main" id="{D6090272-EF1A-44B9-8734-79CF438CFCCA}"/>
                  </a:ext>
                </a:extLst>
              </p:cNvPr>
              <p:cNvSpPr>
                <a:spLocks/>
              </p:cNvSpPr>
              <p:nvPr/>
            </p:nvSpPr>
            <p:spPr bwMode="auto">
              <a:xfrm>
                <a:off x="3749" y="1205"/>
                <a:ext cx="83" cy="89"/>
              </a:xfrm>
              <a:custGeom>
                <a:avLst/>
                <a:gdLst>
                  <a:gd name="T0" fmla="*/ 40 w 83"/>
                  <a:gd name="T1" fmla="*/ 2 h 89"/>
                  <a:gd name="T2" fmla="*/ 40 w 83"/>
                  <a:gd name="T3" fmla="*/ 2 h 89"/>
                  <a:gd name="T4" fmla="*/ 52 w 83"/>
                  <a:gd name="T5" fmla="*/ 0 h 89"/>
                  <a:gd name="T6" fmla="*/ 61 w 83"/>
                  <a:gd name="T7" fmla="*/ 0 h 89"/>
                  <a:gd name="T8" fmla="*/ 68 w 83"/>
                  <a:gd name="T9" fmla="*/ 2 h 89"/>
                  <a:gd name="T10" fmla="*/ 71 w 83"/>
                  <a:gd name="T11" fmla="*/ 3 h 89"/>
                  <a:gd name="T12" fmla="*/ 74 w 83"/>
                  <a:gd name="T13" fmla="*/ 5 h 89"/>
                  <a:gd name="T14" fmla="*/ 76 w 83"/>
                  <a:gd name="T15" fmla="*/ 8 h 89"/>
                  <a:gd name="T16" fmla="*/ 78 w 83"/>
                  <a:gd name="T17" fmla="*/ 11 h 89"/>
                  <a:gd name="T18" fmla="*/ 80 w 83"/>
                  <a:gd name="T19" fmla="*/ 19 h 89"/>
                  <a:gd name="T20" fmla="*/ 82 w 83"/>
                  <a:gd name="T21" fmla="*/ 30 h 89"/>
                  <a:gd name="T22" fmla="*/ 83 w 83"/>
                  <a:gd name="T23" fmla="*/ 45 h 89"/>
                  <a:gd name="T24" fmla="*/ 83 w 83"/>
                  <a:gd name="T25" fmla="*/ 45 h 89"/>
                  <a:gd name="T26" fmla="*/ 83 w 83"/>
                  <a:gd name="T27" fmla="*/ 58 h 89"/>
                  <a:gd name="T28" fmla="*/ 82 w 83"/>
                  <a:gd name="T29" fmla="*/ 67 h 89"/>
                  <a:gd name="T30" fmla="*/ 80 w 83"/>
                  <a:gd name="T31" fmla="*/ 72 h 89"/>
                  <a:gd name="T32" fmla="*/ 78 w 83"/>
                  <a:gd name="T33" fmla="*/ 74 h 89"/>
                  <a:gd name="T34" fmla="*/ 74 w 83"/>
                  <a:gd name="T35" fmla="*/ 75 h 89"/>
                  <a:gd name="T36" fmla="*/ 71 w 83"/>
                  <a:gd name="T37" fmla="*/ 75 h 89"/>
                  <a:gd name="T38" fmla="*/ 66 w 83"/>
                  <a:gd name="T39" fmla="*/ 75 h 89"/>
                  <a:gd name="T40" fmla="*/ 61 w 83"/>
                  <a:gd name="T41" fmla="*/ 76 h 89"/>
                  <a:gd name="T42" fmla="*/ 61 w 83"/>
                  <a:gd name="T43" fmla="*/ 76 h 89"/>
                  <a:gd name="T44" fmla="*/ 56 w 83"/>
                  <a:gd name="T45" fmla="*/ 78 h 89"/>
                  <a:gd name="T46" fmla="*/ 50 w 83"/>
                  <a:gd name="T47" fmla="*/ 81 h 89"/>
                  <a:gd name="T48" fmla="*/ 42 w 83"/>
                  <a:gd name="T49" fmla="*/ 85 h 89"/>
                  <a:gd name="T50" fmla="*/ 36 w 83"/>
                  <a:gd name="T51" fmla="*/ 88 h 89"/>
                  <a:gd name="T52" fmla="*/ 29 w 83"/>
                  <a:gd name="T53" fmla="*/ 89 h 89"/>
                  <a:gd name="T54" fmla="*/ 25 w 83"/>
                  <a:gd name="T55" fmla="*/ 89 h 89"/>
                  <a:gd name="T56" fmla="*/ 22 w 83"/>
                  <a:gd name="T57" fmla="*/ 89 h 89"/>
                  <a:gd name="T58" fmla="*/ 18 w 83"/>
                  <a:gd name="T59" fmla="*/ 88 h 89"/>
                  <a:gd name="T60" fmla="*/ 15 w 83"/>
                  <a:gd name="T61" fmla="*/ 86 h 89"/>
                  <a:gd name="T62" fmla="*/ 11 w 83"/>
                  <a:gd name="T63" fmla="*/ 83 h 89"/>
                  <a:gd name="T64" fmla="*/ 8 w 83"/>
                  <a:gd name="T65" fmla="*/ 79 h 89"/>
                  <a:gd name="T66" fmla="*/ 8 w 83"/>
                  <a:gd name="T67" fmla="*/ 79 h 89"/>
                  <a:gd name="T68" fmla="*/ 5 w 83"/>
                  <a:gd name="T69" fmla="*/ 75 h 89"/>
                  <a:gd name="T70" fmla="*/ 2 w 83"/>
                  <a:gd name="T71" fmla="*/ 70 h 89"/>
                  <a:gd name="T72" fmla="*/ 1 w 83"/>
                  <a:gd name="T73" fmla="*/ 66 h 89"/>
                  <a:gd name="T74" fmla="*/ 0 w 83"/>
                  <a:gd name="T75" fmla="*/ 63 h 89"/>
                  <a:gd name="T76" fmla="*/ 0 w 83"/>
                  <a:gd name="T77" fmla="*/ 59 h 89"/>
                  <a:gd name="T78" fmla="*/ 1 w 83"/>
                  <a:gd name="T79" fmla="*/ 56 h 89"/>
                  <a:gd name="T80" fmla="*/ 4 w 83"/>
                  <a:gd name="T81" fmla="*/ 50 h 89"/>
                  <a:gd name="T82" fmla="*/ 4 w 83"/>
                  <a:gd name="T83" fmla="*/ 50 h 89"/>
                  <a:gd name="T84" fmla="*/ 5 w 83"/>
                  <a:gd name="T85" fmla="*/ 44 h 89"/>
                  <a:gd name="T86" fmla="*/ 6 w 83"/>
                  <a:gd name="T87" fmla="*/ 36 h 89"/>
                  <a:gd name="T88" fmla="*/ 9 w 83"/>
                  <a:gd name="T89" fmla="*/ 28 h 89"/>
                  <a:gd name="T90" fmla="*/ 14 w 83"/>
                  <a:gd name="T91" fmla="*/ 20 h 89"/>
                  <a:gd name="T92" fmla="*/ 20 w 83"/>
                  <a:gd name="T93" fmla="*/ 12 h 89"/>
                  <a:gd name="T94" fmla="*/ 24 w 83"/>
                  <a:gd name="T95" fmla="*/ 9 h 89"/>
                  <a:gd name="T96" fmla="*/ 29 w 83"/>
                  <a:gd name="T97" fmla="*/ 6 h 89"/>
                  <a:gd name="T98" fmla="*/ 34 w 83"/>
                  <a:gd name="T99" fmla="*/ 3 h 89"/>
                  <a:gd name="T100" fmla="*/ 40 w 83"/>
                  <a:gd name="T101" fmla="*/ 2 h 89"/>
                  <a:gd name="T102" fmla="*/ 40 w 83"/>
                  <a:gd name="T103" fmla="*/ 2 h 8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3" h="89">
                    <a:moveTo>
                      <a:pt x="40" y="2"/>
                    </a:moveTo>
                    <a:lnTo>
                      <a:pt x="40" y="2"/>
                    </a:lnTo>
                    <a:lnTo>
                      <a:pt x="52" y="0"/>
                    </a:lnTo>
                    <a:lnTo>
                      <a:pt x="61" y="0"/>
                    </a:lnTo>
                    <a:lnTo>
                      <a:pt x="68" y="2"/>
                    </a:lnTo>
                    <a:lnTo>
                      <a:pt x="71" y="3"/>
                    </a:lnTo>
                    <a:lnTo>
                      <a:pt x="74" y="5"/>
                    </a:lnTo>
                    <a:lnTo>
                      <a:pt x="76" y="8"/>
                    </a:lnTo>
                    <a:lnTo>
                      <a:pt x="78" y="11"/>
                    </a:lnTo>
                    <a:lnTo>
                      <a:pt x="80" y="19"/>
                    </a:lnTo>
                    <a:lnTo>
                      <a:pt x="82" y="30"/>
                    </a:lnTo>
                    <a:lnTo>
                      <a:pt x="83" y="45"/>
                    </a:lnTo>
                    <a:lnTo>
                      <a:pt x="83" y="58"/>
                    </a:lnTo>
                    <a:lnTo>
                      <a:pt x="82" y="67"/>
                    </a:lnTo>
                    <a:lnTo>
                      <a:pt x="80" y="72"/>
                    </a:lnTo>
                    <a:lnTo>
                      <a:pt x="78" y="74"/>
                    </a:lnTo>
                    <a:lnTo>
                      <a:pt x="74" y="75"/>
                    </a:lnTo>
                    <a:lnTo>
                      <a:pt x="71" y="75"/>
                    </a:lnTo>
                    <a:lnTo>
                      <a:pt x="66" y="75"/>
                    </a:lnTo>
                    <a:lnTo>
                      <a:pt x="61" y="76"/>
                    </a:lnTo>
                    <a:lnTo>
                      <a:pt x="56" y="78"/>
                    </a:lnTo>
                    <a:lnTo>
                      <a:pt x="50" y="81"/>
                    </a:lnTo>
                    <a:lnTo>
                      <a:pt x="42" y="85"/>
                    </a:lnTo>
                    <a:lnTo>
                      <a:pt x="36" y="88"/>
                    </a:lnTo>
                    <a:lnTo>
                      <a:pt x="29" y="89"/>
                    </a:lnTo>
                    <a:lnTo>
                      <a:pt x="25" y="89"/>
                    </a:lnTo>
                    <a:lnTo>
                      <a:pt x="22" y="89"/>
                    </a:lnTo>
                    <a:lnTo>
                      <a:pt x="18" y="88"/>
                    </a:lnTo>
                    <a:lnTo>
                      <a:pt x="15" y="86"/>
                    </a:lnTo>
                    <a:lnTo>
                      <a:pt x="11" y="83"/>
                    </a:lnTo>
                    <a:lnTo>
                      <a:pt x="8" y="79"/>
                    </a:lnTo>
                    <a:lnTo>
                      <a:pt x="5" y="75"/>
                    </a:lnTo>
                    <a:lnTo>
                      <a:pt x="2" y="70"/>
                    </a:lnTo>
                    <a:lnTo>
                      <a:pt x="1" y="66"/>
                    </a:lnTo>
                    <a:lnTo>
                      <a:pt x="0" y="63"/>
                    </a:lnTo>
                    <a:lnTo>
                      <a:pt x="0" y="59"/>
                    </a:lnTo>
                    <a:lnTo>
                      <a:pt x="1" y="56"/>
                    </a:lnTo>
                    <a:lnTo>
                      <a:pt x="4" y="50"/>
                    </a:lnTo>
                    <a:lnTo>
                      <a:pt x="5" y="44"/>
                    </a:lnTo>
                    <a:lnTo>
                      <a:pt x="6" y="36"/>
                    </a:lnTo>
                    <a:lnTo>
                      <a:pt x="9" y="28"/>
                    </a:lnTo>
                    <a:lnTo>
                      <a:pt x="14" y="20"/>
                    </a:lnTo>
                    <a:lnTo>
                      <a:pt x="20" y="12"/>
                    </a:lnTo>
                    <a:lnTo>
                      <a:pt x="24" y="9"/>
                    </a:lnTo>
                    <a:lnTo>
                      <a:pt x="29" y="6"/>
                    </a:lnTo>
                    <a:lnTo>
                      <a:pt x="34" y="3"/>
                    </a:lnTo>
                    <a:lnTo>
                      <a:pt x="40" y="2"/>
                    </a:lnTo>
                    <a:close/>
                  </a:path>
                </a:pathLst>
              </a:custGeom>
              <a:solidFill>
                <a:srgbClr val="FFF6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07" name="Freeform 142">
                <a:extLst>
                  <a:ext uri="{FF2B5EF4-FFF2-40B4-BE49-F238E27FC236}">
                    <a16:creationId xmlns:a16="http://schemas.microsoft.com/office/drawing/2014/main" id="{527D8CC0-5D2C-4A44-8088-0869B2B2EAF6}"/>
                  </a:ext>
                </a:extLst>
              </p:cNvPr>
              <p:cNvSpPr>
                <a:spLocks/>
              </p:cNvSpPr>
              <p:nvPr/>
            </p:nvSpPr>
            <p:spPr bwMode="auto">
              <a:xfrm>
                <a:off x="3750" y="1207"/>
                <a:ext cx="80" cy="85"/>
              </a:xfrm>
              <a:custGeom>
                <a:avLst/>
                <a:gdLst>
                  <a:gd name="T0" fmla="*/ 38 w 80"/>
                  <a:gd name="T1" fmla="*/ 2 h 85"/>
                  <a:gd name="T2" fmla="*/ 38 w 80"/>
                  <a:gd name="T3" fmla="*/ 2 h 85"/>
                  <a:gd name="T4" fmla="*/ 50 w 80"/>
                  <a:gd name="T5" fmla="*/ 0 h 85"/>
                  <a:gd name="T6" fmla="*/ 59 w 80"/>
                  <a:gd name="T7" fmla="*/ 0 h 85"/>
                  <a:gd name="T8" fmla="*/ 66 w 80"/>
                  <a:gd name="T9" fmla="*/ 1 h 85"/>
                  <a:gd name="T10" fmla="*/ 69 w 80"/>
                  <a:gd name="T11" fmla="*/ 3 h 85"/>
                  <a:gd name="T12" fmla="*/ 71 w 80"/>
                  <a:gd name="T13" fmla="*/ 5 h 85"/>
                  <a:gd name="T14" fmla="*/ 75 w 80"/>
                  <a:gd name="T15" fmla="*/ 10 h 85"/>
                  <a:gd name="T16" fmla="*/ 78 w 80"/>
                  <a:gd name="T17" fmla="*/ 18 h 85"/>
                  <a:gd name="T18" fmla="*/ 79 w 80"/>
                  <a:gd name="T19" fmla="*/ 29 h 85"/>
                  <a:gd name="T20" fmla="*/ 80 w 80"/>
                  <a:gd name="T21" fmla="*/ 43 h 85"/>
                  <a:gd name="T22" fmla="*/ 80 w 80"/>
                  <a:gd name="T23" fmla="*/ 43 h 85"/>
                  <a:gd name="T24" fmla="*/ 80 w 80"/>
                  <a:gd name="T25" fmla="*/ 55 h 85"/>
                  <a:gd name="T26" fmla="*/ 79 w 80"/>
                  <a:gd name="T27" fmla="*/ 64 h 85"/>
                  <a:gd name="T28" fmla="*/ 78 w 80"/>
                  <a:gd name="T29" fmla="*/ 69 h 85"/>
                  <a:gd name="T30" fmla="*/ 75 w 80"/>
                  <a:gd name="T31" fmla="*/ 71 h 85"/>
                  <a:gd name="T32" fmla="*/ 72 w 80"/>
                  <a:gd name="T33" fmla="*/ 72 h 85"/>
                  <a:gd name="T34" fmla="*/ 68 w 80"/>
                  <a:gd name="T35" fmla="*/ 72 h 85"/>
                  <a:gd name="T36" fmla="*/ 64 w 80"/>
                  <a:gd name="T37" fmla="*/ 72 h 85"/>
                  <a:gd name="T38" fmla="*/ 59 w 80"/>
                  <a:gd name="T39" fmla="*/ 73 h 85"/>
                  <a:gd name="T40" fmla="*/ 59 w 80"/>
                  <a:gd name="T41" fmla="*/ 73 h 85"/>
                  <a:gd name="T42" fmla="*/ 54 w 80"/>
                  <a:gd name="T43" fmla="*/ 75 h 85"/>
                  <a:gd name="T44" fmla="*/ 48 w 80"/>
                  <a:gd name="T45" fmla="*/ 78 h 85"/>
                  <a:gd name="T46" fmla="*/ 41 w 80"/>
                  <a:gd name="T47" fmla="*/ 81 h 85"/>
                  <a:gd name="T48" fmla="*/ 34 w 80"/>
                  <a:gd name="T49" fmla="*/ 83 h 85"/>
                  <a:gd name="T50" fmla="*/ 27 w 80"/>
                  <a:gd name="T51" fmla="*/ 85 h 85"/>
                  <a:gd name="T52" fmla="*/ 21 w 80"/>
                  <a:gd name="T53" fmla="*/ 84 h 85"/>
                  <a:gd name="T54" fmla="*/ 17 w 80"/>
                  <a:gd name="T55" fmla="*/ 83 h 85"/>
                  <a:gd name="T56" fmla="*/ 14 w 80"/>
                  <a:gd name="T57" fmla="*/ 81 h 85"/>
                  <a:gd name="T58" fmla="*/ 11 w 80"/>
                  <a:gd name="T59" fmla="*/ 79 h 85"/>
                  <a:gd name="T60" fmla="*/ 8 w 80"/>
                  <a:gd name="T61" fmla="*/ 75 h 85"/>
                  <a:gd name="T62" fmla="*/ 8 w 80"/>
                  <a:gd name="T63" fmla="*/ 75 h 85"/>
                  <a:gd name="T64" fmla="*/ 2 w 80"/>
                  <a:gd name="T65" fmla="*/ 67 h 85"/>
                  <a:gd name="T66" fmla="*/ 1 w 80"/>
                  <a:gd name="T67" fmla="*/ 63 h 85"/>
                  <a:gd name="T68" fmla="*/ 0 w 80"/>
                  <a:gd name="T69" fmla="*/ 60 h 85"/>
                  <a:gd name="T70" fmla="*/ 0 w 80"/>
                  <a:gd name="T71" fmla="*/ 56 h 85"/>
                  <a:gd name="T72" fmla="*/ 0 w 80"/>
                  <a:gd name="T73" fmla="*/ 53 h 85"/>
                  <a:gd name="T74" fmla="*/ 3 w 80"/>
                  <a:gd name="T75" fmla="*/ 47 h 85"/>
                  <a:gd name="T76" fmla="*/ 3 w 80"/>
                  <a:gd name="T77" fmla="*/ 47 h 85"/>
                  <a:gd name="T78" fmla="*/ 4 w 80"/>
                  <a:gd name="T79" fmla="*/ 41 h 85"/>
                  <a:gd name="T80" fmla="*/ 6 w 80"/>
                  <a:gd name="T81" fmla="*/ 34 h 85"/>
                  <a:gd name="T82" fmla="*/ 9 w 80"/>
                  <a:gd name="T83" fmla="*/ 26 h 85"/>
                  <a:gd name="T84" fmla="*/ 13 w 80"/>
                  <a:gd name="T85" fmla="*/ 19 h 85"/>
                  <a:gd name="T86" fmla="*/ 20 w 80"/>
                  <a:gd name="T87" fmla="*/ 11 h 85"/>
                  <a:gd name="T88" fmla="*/ 23 w 80"/>
                  <a:gd name="T89" fmla="*/ 8 h 85"/>
                  <a:gd name="T90" fmla="*/ 28 w 80"/>
                  <a:gd name="T91" fmla="*/ 5 h 85"/>
                  <a:gd name="T92" fmla="*/ 33 w 80"/>
                  <a:gd name="T93" fmla="*/ 3 h 85"/>
                  <a:gd name="T94" fmla="*/ 38 w 80"/>
                  <a:gd name="T95" fmla="*/ 2 h 85"/>
                  <a:gd name="T96" fmla="*/ 38 w 80"/>
                  <a:gd name="T97" fmla="*/ 2 h 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80" h="85">
                    <a:moveTo>
                      <a:pt x="38" y="2"/>
                    </a:moveTo>
                    <a:lnTo>
                      <a:pt x="38" y="2"/>
                    </a:lnTo>
                    <a:lnTo>
                      <a:pt x="50" y="0"/>
                    </a:lnTo>
                    <a:lnTo>
                      <a:pt x="59" y="0"/>
                    </a:lnTo>
                    <a:lnTo>
                      <a:pt x="66" y="1"/>
                    </a:lnTo>
                    <a:lnTo>
                      <a:pt x="69" y="3"/>
                    </a:lnTo>
                    <a:lnTo>
                      <a:pt x="71" y="5"/>
                    </a:lnTo>
                    <a:lnTo>
                      <a:pt x="75" y="10"/>
                    </a:lnTo>
                    <a:lnTo>
                      <a:pt x="78" y="18"/>
                    </a:lnTo>
                    <a:lnTo>
                      <a:pt x="79" y="29"/>
                    </a:lnTo>
                    <a:lnTo>
                      <a:pt x="80" y="43"/>
                    </a:lnTo>
                    <a:lnTo>
                      <a:pt x="80" y="55"/>
                    </a:lnTo>
                    <a:lnTo>
                      <a:pt x="79" y="64"/>
                    </a:lnTo>
                    <a:lnTo>
                      <a:pt x="78" y="69"/>
                    </a:lnTo>
                    <a:lnTo>
                      <a:pt x="75" y="71"/>
                    </a:lnTo>
                    <a:lnTo>
                      <a:pt x="72" y="72"/>
                    </a:lnTo>
                    <a:lnTo>
                      <a:pt x="68" y="72"/>
                    </a:lnTo>
                    <a:lnTo>
                      <a:pt x="64" y="72"/>
                    </a:lnTo>
                    <a:lnTo>
                      <a:pt x="59" y="73"/>
                    </a:lnTo>
                    <a:lnTo>
                      <a:pt x="54" y="75"/>
                    </a:lnTo>
                    <a:lnTo>
                      <a:pt x="48" y="78"/>
                    </a:lnTo>
                    <a:lnTo>
                      <a:pt x="41" y="81"/>
                    </a:lnTo>
                    <a:lnTo>
                      <a:pt x="34" y="83"/>
                    </a:lnTo>
                    <a:lnTo>
                      <a:pt x="27" y="85"/>
                    </a:lnTo>
                    <a:lnTo>
                      <a:pt x="21" y="84"/>
                    </a:lnTo>
                    <a:lnTo>
                      <a:pt x="17" y="83"/>
                    </a:lnTo>
                    <a:lnTo>
                      <a:pt x="14" y="81"/>
                    </a:lnTo>
                    <a:lnTo>
                      <a:pt x="11" y="79"/>
                    </a:lnTo>
                    <a:lnTo>
                      <a:pt x="8" y="75"/>
                    </a:lnTo>
                    <a:lnTo>
                      <a:pt x="2" y="67"/>
                    </a:lnTo>
                    <a:lnTo>
                      <a:pt x="1" y="63"/>
                    </a:lnTo>
                    <a:lnTo>
                      <a:pt x="0" y="60"/>
                    </a:lnTo>
                    <a:lnTo>
                      <a:pt x="0" y="56"/>
                    </a:lnTo>
                    <a:lnTo>
                      <a:pt x="0" y="53"/>
                    </a:lnTo>
                    <a:lnTo>
                      <a:pt x="3" y="47"/>
                    </a:lnTo>
                    <a:lnTo>
                      <a:pt x="4" y="41"/>
                    </a:lnTo>
                    <a:lnTo>
                      <a:pt x="6" y="34"/>
                    </a:lnTo>
                    <a:lnTo>
                      <a:pt x="9" y="26"/>
                    </a:lnTo>
                    <a:lnTo>
                      <a:pt x="13" y="19"/>
                    </a:lnTo>
                    <a:lnTo>
                      <a:pt x="20" y="11"/>
                    </a:lnTo>
                    <a:lnTo>
                      <a:pt x="23" y="8"/>
                    </a:lnTo>
                    <a:lnTo>
                      <a:pt x="28" y="5"/>
                    </a:lnTo>
                    <a:lnTo>
                      <a:pt x="33" y="3"/>
                    </a:lnTo>
                    <a:lnTo>
                      <a:pt x="38" y="2"/>
                    </a:lnTo>
                    <a:close/>
                  </a:path>
                </a:pathLst>
              </a:custGeom>
              <a:solidFill>
                <a:srgbClr val="FEF2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08" name="Freeform 143">
                <a:extLst>
                  <a:ext uri="{FF2B5EF4-FFF2-40B4-BE49-F238E27FC236}">
                    <a16:creationId xmlns:a16="http://schemas.microsoft.com/office/drawing/2014/main" id="{8F472FCC-B3B5-4CEB-B4DC-33721A2A02D6}"/>
                  </a:ext>
                </a:extLst>
              </p:cNvPr>
              <p:cNvSpPr>
                <a:spLocks/>
              </p:cNvSpPr>
              <p:nvPr/>
            </p:nvSpPr>
            <p:spPr bwMode="auto">
              <a:xfrm>
                <a:off x="3750" y="1209"/>
                <a:ext cx="79" cy="80"/>
              </a:xfrm>
              <a:custGeom>
                <a:avLst/>
                <a:gdLst>
                  <a:gd name="T0" fmla="*/ 38 w 79"/>
                  <a:gd name="T1" fmla="*/ 1 h 80"/>
                  <a:gd name="T2" fmla="*/ 38 w 79"/>
                  <a:gd name="T3" fmla="*/ 1 h 80"/>
                  <a:gd name="T4" fmla="*/ 50 w 79"/>
                  <a:gd name="T5" fmla="*/ 0 h 80"/>
                  <a:gd name="T6" fmla="*/ 58 w 79"/>
                  <a:gd name="T7" fmla="*/ 0 h 80"/>
                  <a:gd name="T8" fmla="*/ 65 w 79"/>
                  <a:gd name="T9" fmla="*/ 1 h 80"/>
                  <a:gd name="T10" fmla="*/ 68 w 79"/>
                  <a:gd name="T11" fmla="*/ 3 h 80"/>
                  <a:gd name="T12" fmla="*/ 70 w 79"/>
                  <a:gd name="T13" fmla="*/ 5 h 80"/>
                  <a:gd name="T14" fmla="*/ 74 w 79"/>
                  <a:gd name="T15" fmla="*/ 10 h 80"/>
                  <a:gd name="T16" fmla="*/ 76 w 79"/>
                  <a:gd name="T17" fmla="*/ 17 h 80"/>
                  <a:gd name="T18" fmla="*/ 78 w 79"/>
                  <a:gd name="T19" fmla="*/ 27 h 80"/>
                  <a:gd name="T20" fmla="*/ 79 w 79"/>
                  <a:gd name="T21" fmla="*/ 41 h 80"/>
                  <a:gd name="T22" fmla="*/ 79 w 79"/>
                  <a:gd name="T23" fmla="*/ 41 h 80"/>
                  <a:gd name="T24" fmla="*/ 79 w 79"/>
                  <a:gd name="T25" fmla="*/ 53 h 80"/>
                  <a:gd name="T26" fmla="*/ 78 w 79"/>
                  <a:gd name="T27" fmla="*/ 61 h 80"/>
                  <a:gd name="T28" fmla="*/ 76 w 79"/>
                  <a:gd name="T29" fmla="*/ 66 h 80"/>
                  <a:gd name="T30" fmla="*/ 74 w 79"/>
                  <a:gd name="T31" fmla="*/ 68 h 80"/>
                  <a:gd name="T32" fmla="*/ 70 w 79"/>
                  <a:gd name="T33" fmla="*/ 69 h 80"/>
                  <a:gd name="T34" fmla="*/ 67 w 79"/>
                  <a:gd name="T35" fmla="*/ 69 h 80"/>
                  <a:gd name="T36" fmla="*/ 63 w 79"/>
                  <a:gd name="T37" fmla="*/ 69 h 80"/>
                  <a:gd name="T38" fmla="*/ 58 w 79"/>
                  <a:gd name="T39" fmla="*/ 70 h 80"/>
                  <a:gd name="T40" fmla="*/ 58 w 79"/>
                  <a:gd name="T41" fmla="*/ 70 h 80"/>
                  <a:gd name="T42" fmla="*/ 47 w 79"/>
                  <a:gd name="T43" fmla="*/ 74 h 80"/>
                  <a:gd name="T44" fmla="*/ 40 w 79"/>
                  <a:gd name="T45" fmla="*/ 77 h 80"/>
                  <a:gd name="T46" fmla="*/ 33 w 79"/>
                  <a:gd name="T47" fmla="*/ 79 h 80"/>
                  <a:gd name="T48" fmla="*/ 27 w 79"/>
                  <a:gd name="T49" fmla="*/ 80 h 80"/>
                  <a:gd name="T50" fmla="*/ 20 w 79"/>
                  <a:gd name="T51" fmla="*/ 80 h 80"/>
                  <a:gd name="T52" fmla="*/ 17 w 79"/>
                  <a:gd name="T53" fmla="*/ 79 h 80"/>
                  <a:gd name="T54" fmla="*/ 14 w 79"/>
                  <a:gd name="T55" fmla="*/ 77 h 80"/>
                  <a:gd name="T56" fmla="*/ 11 w 79"/>
                  <a:gd name="T57" fmla="*/ 75 h 80"/>
                  <a:gd name="T58" fmla="*/ 8 w 79"/>
                  <a:gd name="T59" fmla="*/ 72 h 80"/>
                  <a:gd name="T60" fmla="*/ 8 w 79"/>
                  <a:gd name="T61" fmla="*/ 72 h 80"/>
                  <a:gd name="T62" fmla="*/ 3 w 79"/>
                  <a:gd name="T63" fmla="*/ 64 h 80"/>
                  <a:gd name="T64" fmla="*/ 1 w 79"/>
                  <a:gd name="T65" fmla="*/ 60 h 80"/>
                  <a:gd name="T66" fmla="*/ 1 w 79"/>
                  <a:gd name="T67" fmla="*/ 57 h 80"/>
                  <a:gd name="T68" fmla="*/ 0 w 79"/>
                  <a:gd name="T69" fmla="*/ 53 h 80"/>
                  <a:gd name="T70" fmla="*/ 1 w 79"/>
                  <a:gd name="T71" fmla="*/ 50 h 80"/>
                  <a:gd name="T72" fmla="*/ 2 w 79"/>
                  <a:gd name="T73" fmla="*/ 47 h 80"/>
                  <a:gd name="T74" fmla="*/ 3 w 79"/>
                  <a:gd name="T75" fmla="*/ 45 h 80"/>
                  <a:gd name="T76" fmla="*/ 3 w 79"/>
                  <a:gd name="T77" fmla="*/ 45 h 80"/>
                  <a:gd name="T78" fmla="*/ 5 w 79"/>
                  <a:gd name="T79" fmla="*/ 39 h 80"/>
                  <a:gd name="T80" fmla="*/ 6 w 79"/>
                  <a:gd name="T81" fmla="*/ 32 h 80"/>
                  <a:gd name="T82" fmla="*/ 9 w 79"/>
                  <a:gd name="T83" fmla="*/ 25 h 80"/>
                  <a:gd name="T84" fmla="*/ 14 w 79"/>
                  <a:gd name="T85" fmla="*/ 17 h 80"/>
                  <a:gd name="T86" fmla="*/ 20 w 79"/>
                  <a:gd name="T87" fmla="*/ 11 h 80"/>
                  <a:gd name="T88" fmla="*/ 24 w 79"/>
                  <a:gd name="T89" fmla="*/ 8 h 80"/>
                  <a:gd name="T90" fmla="*/ 28 w 79"/>
                  <a:gd name="T91" fmla="*/ 5 h 80"/>
                  <a:gd name="T92" fmla="*/ 33 w 79"/>
                  <a:gd name="T93" fmla="*/ 3 h 80"/>
                  <a:gd name="T94" fmla="*/ 38 w 79"/>
                  <a:gd name="T95" fmla="*/ 1 h 80"/>
                  <a:gd name="T96" fmla="*/ 38 w 79"/>
                  <a:gd name="T97" fmla="*/ 1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9" h="80">
                    <a:moveTo>
                      <a:pt x="38" y="1"/>
                    </a:moveTo>
                    <a:lnTo>
                      <a:pt x="38" y="1"/>
                    </a:lnTo>
                    <a:lnTo>
                      <a:pt x="50" y="0"/>
                    </a:lnTo>
                    <a:lnTo>
                      <a:pt x="58" y="0"/>
                    </a:lnTo>
                    <a:lnTo>
                      <a:pt x="65" y="1"/>
                    </a:lnTo>
                    <a:lnTo>
                      <a:pt x="68" y="3"/>
                    </a:lnTo>
                    <a:lnTo>
                      <a:pt x="70" y="5"/>
                    </a:lnTo>
                    <a:lnTo>
                      <a:pt x="74" y="10"/>
                    </a:lnTo>
                    <a:lnTo>
                      <a:pt x="76" y="17"/>
                    </a:lnTo>
                    <a:lnTo>
                      <a:pt x="78" y="27"/>
                    </a:lnTo>
                    <a:lnTo>
                      <a:pt x="79" y="41"/>
                    </a:lnTo>
                    <a:lnTo>
                      <a:pt x="79" y="53"/>
                    </a:lnTo>
                    <a:lnTo>
                      <a:pt x="78" y="61"/>
                    </a:lnTo>
                    <a:lnTo>
                      <a:pt x="76" y="66"/>
                    </a:lnTo>
                    <a:lnTo>
                      <a:pt x="74" y="68"/>
                    </a:lnTo>
                    <a:lnTo>
                      <a:pt x="70" y="69"/>
                    </a:lnTo>
                    <a:lnTo>
                      <a:pt x="67" y="69"/>
                    </a:lnTo>
                    <a:lnTo>
                      <a:pt x="63" y="69"/>
                    </a:lnTo>
                    <a:lnTo>
                      <a:pt x="58" y="70"/>
                    </a:lnTo>
                    <a:lnTo>
                      <a:pt x="47" y="74"/>
                    </a:lnTo>
                    <a:lnTo>
                      <a:pt x="40" y="77"/>
                    </a:lnTo>
                    <a:lnTo>
                      <a:pt x="33" y="79"/>
                    </a:lnTo>
                    <a:lnTo>
                      <a:pt x="27" y="80"/>
                    </a:lnTo>
                    <a:lnTo>
                      <a:pt x="20" y="80"/>
                    </a:lnTo>
                    <a:lnTo>
                      <a:pt x="17" y="79"/>
                    </a:lnTo>
                    <a:lnTo>
                      <a:pt x="14" y="77"/>
                    </a:lnTo>
                    <a:lnTo>
                      <a:pt x="11" y="75"/>
                    </a:lnTo>
                    <a:lnTo>
                      <a:pt x="8" y="72"/>
                    </a:lnTo>
                    <a:lnTo>
                      <a:pt x="3" y="64"/>
                    </a:lnTo>
                    <a:lnTo>
                      <a:pt x="1" y="60"/>
                    </a:lnTo>
                    <a:lnTo>
                      <a:pt x="1" y="57"/>
                    </a:lnTo>
                    <a:lnTo>
                      <a:pt x="0" y="53"/>
                    </a:lnTo>
                    <a:lnTo>
                      <a:pt x="1" y="50"/>
                    </a:lnTo>
                    <a:lnTo>
                      <a:pt x="2" y="47"/>
                    </a:lnTo>
                    <a:lnTo>
                      <a:pt x="3" y="45"/>
                    </a:lnTo>
                    <a:lnTo>
                      <a:pt x="5" y="39"/>
                    </a:lnTo>
                    <a:lnTo>
                      <a:pt x="6" y="32"/>
                    </a:lnTo>
                    <a:lnTo>
                      <a:pt x="9" y="25"/>
                    </a:lnTo>
                    <a:lnTo>
                      <a:pt x="14" y="17"/>
                    </a:lnTo>
                    <a:lnTo>
                      <a:pt x="20" y="11"/>
                    </a:lnTo>
                    <a:lnTo>
                      <a:pt x="24" y="8"/>
                    </a:lnTo>
                    <a:lnTo>
                      <a:pt x="28" y="5"/>
                    </a:lnTo>
                    <a:lnTo>
                      <a:pt x="33" y="3"/>
                    </a:lnTo>
                    <a:lnTo>
                      <a:pt x="38" y="1"/>
                    </a:lnTo>
                    <a:close/>
                  </a:path>
                </a:pathLst>
              </a:custGeom>
              <a:solidFill>
                <a:srgbClr val="FEED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09" name="Freeform 144">
                <a:extLst>
                  <a:ext uri="{FF2B5EF4-FFF2-40B4-BE49-F238E27FC236}">
                    <a16:creationId xmlns:a16="http://schemas.microsoft.com/office/drawing/2014/main" id="{E083EEF4-09B5-445D-86EE-DA29C6D88AB6}"/>
                  </a:ext>
                </a:extLst>
              </p:cNvPr>
              <p:cNvSpPr>
                <a:spLocks/>
              </p:cNvSpPr>
              <p:nvPr/>
            </p:nvSpPr>
            <p:spPr bwMode="auto">
              <a:xfrm>
                <a:off x="3751" y="1211"/>
                <a:ext cx="76" cy="76"/>
              </a:xfrm>
              <a:custGeom>
                <a:avLst/>
                <a:gdLst>
                  <a:gd name="T0" fmla="*/ 37 w 76"/>
                  <a:gd name="T1" fmla="*/ 1 h 76"/>
                  <a:gd name="T2" fmla="*/ 37 w 76"/>
                  <a:gd name="T3" fmla="*/ 1 h 76"/>
                  <a:gd name="T4" fmla="*/ 48 w 76"/>
                  <a:gd name="T5" fmla="*/ 0 h 76"/>
                  <a:gd name="T6" fmla="*/ 57 w 76"/>
                  <a:gd name="T7" fmla="*/ 0 h 76"/>
                  <a:gd name="T8" fmla="*/ 63 w 76"/>
                  <a:gd name="T9" fmla="*/ 1 h 76"/>
                  <a:gd name="T10" fmla="*/ 68 w 76"/>
                  <a:gd name="T11" fmla="*/ 4 h 76"/>
                  <a:gd name="T12" fmla="*/ 71 w 76"/>
                  <a:gd name="T13" fmla="*/ 9 h 76"/>
                  <a:gd name="T14" fmla="*/ 74 w 76"/>
                  <a:gd name="T15" fmla="*/ 16 h 76"/>
                  <a:gd name="T16" fmla="*/ 75 w 76"/>
                  <a:gd name="T17" fmla="*/ 26 h 76"/>
                  <a:gd name="T18" fmla="*/ 76 w 76"/>
                  <a:gd name="T19" fmla="*/ 39 h 76"/>
                  <a:gd name="T20" fmla="*/ 76 w 76"/>
                  <a:gd name="T21" fmla="*/ 39 h 76"/>
                  <a:gd name="T22" fmla="*/ 76 w 76"/>
                  <a:gd name="T23" fmla="*/ 50 h 76"/>
                  <a:gd name="T24" fmla="*/ 75 w 76"/>
                  <a:gd name="T25" fmla="*/ 58 h 76"/>
                  <a:gd name="T26" fmla="*/ 73 w 76"/>
                  <a:gd name="T27" fmla="*/ 62 h 76"/>
                  <a:gd name="T28" fmla="*/ 71 w 76"/>
                  <a:gd name="T29" fmla="*/ 65 h 76"/>
                  <a:gd name="T30" fmla="*/ 68 w 76"/>
                  <a:gd name="T31" fmla="*/ 66 h 76"/>
                  <a:gd name="T32" fmla="*/ 64 w 76"/>
                  <a:gd name="T33" fmla="*/ 66 h 76"/>
                  <a:gd name="T34" fmla="*/ 60 w 76"/>
                  <a:gd name="T35" fmla="*/ 66 h 76"/>
                  <a:gd name="T36" fmla="*/ 56 w 76"/>
                  <a:gd name="T37" fmla="*/ 67 h 76"/>
                  <a:gd name="T38" fmla="*/ 56 w 76"/>
                  <a:gd name="T39" fmla="*/ 67 h 76"/>
                  <a:gd name="T40" fmla="*/ 45 w 76"/>
                  <a:gd name="T41" fmla="*/ 71 h 76"/>
                  <a:gd name="T42" fmla="*/ 38 w 76"/>
                  <a:gd name="T43" fmla="*/ 73 h 76"/>
                  <a:gd name="T44" fmla="*/ 32 w 76"/>
                  <a:gd name="T45" fmla="*/ 75 h 76"/>
                  <a:gd name="T46" fmla="*/ 25 w 76"/>
                  <a:gd name="T47" fmla="*/ 76 h 76"/>
                  <a:gd name="T48" fmla="*/ 19 w 76"/>
                  <a:gd name="T49" fmla="*/ 75 h 76"/>
                  <a:gd name="T50" fmla="*/ 13 w 76"/>
                  <a:gd name="T51" fmla="*/ 73 h 76"/>
                  <a:gd name="T52" fmla="*/ 8 w 76"/>
                  <a:gd name="T53" fmla="*/ 68 h 76"/>
                  <a:gd name="T54" fmla="*/ 8 w 76"/>
                  <a:gd name="T55" fmla="*/ 68 h 76"/>
                  <a:gd name="T56" fmla="*/ 3 w 76"/>
                  <a:gd name="T57" fmla="*/ 61 h 76"/>
                  <a:gd name="T58" fmla="*/ 0 w 76"/>
                  <a:gd name="T59" fmla="*/ 54 h 76"/>
                  <a:gd name="T60" fmla="*/ 0 w 76"/>
                  <a:gd name="T61" fmla="*/ 50 h 76"/>
                  <a:gd name="T62" fmla="*/ 0 w 76"/>
                  <a:gd name="T63" fmla="*/ 47 h 76"/>
                  <a:gd name="T64" fmla="*/ 1 w 76"/>
                  <a:gd name="T65" fmla="*/ 45 h 76"/>
                  <a:gd name="T66" fmla="*/ 3 w 76"/>
                  <a:gd name="T67" fmla="*/ 42 h 76"/>
                  <a:gd name="T68" fmla="*/ 3 w 76"/>
                  <a:gd name="T69" fmla="*/ 42 h 76"/>
                  <a:gd name="T70" fmla="*/ 4 w 76"/>
                  <a:gd name="T71" fmla="*/ 37 h 76"/>
                  <a:gd name="T72" fmla="*/ 6 w 76"/>
                  <a:gd name="T73" fmla="*/ 30 h 76"/>
                  <a:gd name="T74" fmla="*/ 9 w 76"/>
                  <a:gd name="T75" fmla="*/ 23 h 76"/>
                  <a:gd name="T76" fmla="*/ 13 w 76"/>
                  <a:gd name="T77" fmla="*/ 16 h 76"/>
                  <a:gd name="T78" fmla="*/ 19 w 76"/>
                  <a:gd name="T79" fmla="*/ 10 h 76"/>
                  <a:gd name="T80" fmla="*/ 23 w 76"/>
                  <a:gd name="T81" fmla="*/ 7 h 76"/>
                  <a:gd name="T82" fmla="*/ 27 w 76"/>
                  <a:gd name="T83" fmla="*/ 5 h 76"/>
                  <a:gd name="T84" fmla="*/ 32 w 76"/>
                  <a:gd name="T85" fmla="*/ 3 h 76"/>
                  <a:gd name="T86" fmla="*/ 37 w 76"/>
                  <a:gd name="T87" fmla="*/ 1 h 76"/>
                  <a:gd name="T88" fmla="*/ 37 w 76"/>
                  <a:gd name="T89" fmla="*/ 1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6" h="76">
                    <a:moveTo>
                      <a:pt x="37" y="1"/>
                    </a:moveTo>
                    <a:lnTo>
                      <a:pt x="37" y="1"/>
                    </a:lnTo>
                    <a:lnTo>
                      <a:pt x="48" y="0"/>
                    </a:lnTo>
                    <a:lnTo>
                      <a:pt x="57" y="0"/>
                    </a:lnTo>
                    <a:lnTo>
                      <a:pt x="63" y="1"/>
                    </a:lnTo>
                    <a:lnTo>
                      <a:pt x="68" y="4"/>
                    </a:lnTo>
                    <a:lnTo>
                      <a:pt x="71" y="9"/>
                    </a:lnTo>
                    <a:lnTo>
                      <a:pt x="74" y="16"/>
                    </a:lnTo>
                    <a:lnTo>
                      <a:pt x="75" y="26"/>
                    </a:lnTo>
                    <a:lnTo>
                      <a:pt x="76" y="39"/>
                    </a:lnTo>
                    <a:lnTo>
                      <a:pt x="76" y="50"/>
                    </a:lnTo>
                    <a:lnTo>
                      <a:pt x="75" y="58"/>
                    </a:lnTo>
                    <a:lnTo>
                      <a:pt x="73" y="62"/>
                    </a:lnTo>
                    <a:lnTo>
                      <a:pt x="71" y="65"/>
                    </a:lnTo>
                    <a:lnTo>
                      <a:pt x="68" y="66"/>
                    </a:lnTo>
                    <a:lnTo>
                      <a:pt x="64" y="66"/>
                    </a:lnTo>
                    <a:lnTo>
                      <a:pt x="60" y="66"/>
                    </a:lnTo>
                    <a:lnTo>
                      <a:pt x="56" y="67"/>
                    </a:lnTo>
                    <a:lnTo>
                      <a:pt x="45" y="71"/>
                    </a:lnTo>
                    <a:lnTo>
                      <a:pt x="38" y="73"/>
                    </a:lnTo>
                    <a:lnTo>
                      <a:pt x="32" y="75"/>
                    </a:lnTo>
                    <a:lnTo>
                      <a:pt x="25" y="76"/>
                    </a:lnTo>
                    <a:lnTo>
                      <a:pt x="19" y="75"/>
                    </a:lnTo>
                    <a:lnTo>
                      <a:pt x="13" y="73"/>
                    </a:lnTo>
                    <a:lnTo>
                      <a:pt x="8" y="68"/>
                    </a:lnTo>
                    <a:lnTo>
                      <a:pt x="3" y="61"/>
                    </a:lnTo>
                    <a:lnTo>
                      <a:pt x="0" y="54"/>
                    </a:lnTo>
                    <a:lnTo>
                      <a:pt x="0" y="50"/>
                    </a:lnTo>
                    <a:lnTo>
                      <a:pt x="0" y="47"/>
                    </a:lnTo>
                    <a:lnTo>
                      <a:pt x="1" y="45"/>
                    </a:lnTo>
                    <a:lnTo>
                      <a:pt x="3" y="42"/>
                    </a:lnTo>
                    <a:lnTo>
                      <a:pt x="4" y="37"/>
                    </a:lnTo>
                    <a:lnTo>
                      <a:pt x="6" y="30"/>
                    </a:lnTo>
                    <a:lnTo>
                      <a:pt x="9" y="23"/>
                    </a:lnTo>
                    <a:lnTo>
                      <a:pt x="13" y="16"/>
                    </a:lnTo>
                    <a:lnTo>
                      <a:pt x="19" y="10"/>
                    </a:lnTo>
                    <a:lnTo>
                      <a:pt x="23" y="7"/>
                    </a:lnTo>
                    <a:lnTo>
                      <a:pt x="27" y="5"/>
                    </a:lnTo>
                    <a:lnTo>
                      <a:pt x="32" y="3"/>
                    </a:lnTo>
                    <a:lnTo>
                      <a:pt x="37" y="1"/>
                    </a:lnTo>
                    <a:close/>
                  </a:path>
                </a:pathLst>
              </a:custGeom>
              <a:solidFill>
                <a:srgbClr val="FEE9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10" name="Freeform 145">
                <a:extLst>
                  <a:ext uri="{FF2B5EF4-FFF2-40B4-BE49-F238E27FC236}">
                    <a16:creationId xmlns:a16="http://schemas.microsoft.com/office/drawing/2014/main" id="{FC44DE7F-AAC3-46BD-BC62-D0617C644EAC}"/>
                  </a:ext>
                </a:extLst>
              </p:cNvPr>
              <p:cNvSpPr>
                <a:spLocks/>
              </p:cNvSpPr>
              <p:nvPr/>
            </p:nvSpPr>
            <p:spPr bwMode="auto">
              <a:xfrm>
                <a:off x="3751" y="1213"/>
                <a:ext cx="75" cy="71"/>
              </a:xfrm>
              <a:custGeom>
                <a:avLst/>
                <a:gdLst>
                  <a:gd name="T0" fmla="*/ 37 w 75"/>
                  <a:gd name="T1" fmla="*/ 1 h 71"/>
                  <a:gd name="T2" fmla="*/ 37 w 75"/>
                  <a:gd name="T3" fmla="*/ 1 h 71"/>
                  <a:gd name="T4" fmla="*/ 48 w 75"/>
                  <a:gd name="T5" fmla="*/ 0 h 71"/>
                  <a:gd name="T6" fmla="*/ 56 w 75"/>
                  <a:gd name="T7" fmla="*/ 0 h 71"/>
                  <a:gd name="T8" fmla="*/ 62 w 75"/>
                  <a:gd name="T9" fmla="*/ 1 h 71"/>
                  <a:gd name="T10" fmla="*/ 67 w 75"/>
                  <a:gd name="T11" fmla="*/ 4 h 71"/>
                  <a:gd name="T12" fmla="*/ 70 w 75"/>
                  <a:gd name="T13" fmla="*/ 9 h 71"/>
                  <a:gd name="T14" fmla="*/ 72 w 75"/>
                  <a:gd name="T15" fmla="*/ 15 h 71"/>
                  <a:gd name="T16" fmla="*/ 74 w 75"/>
                  <a:gd name="T17" fmla="*/ 24 h 71"/>
                  <a:gd name="T18" fmla="*/ 75 w 75"/>
                  <a:gd name="T19" fmla="*/ 37 h 71"/>
                  <a:gd name="T20" fmla="*/ 75 w 75"/>
                  <a:gd name="T21" fmla="*/ 37 h 71"/>
                  <a:gd name="T22" fmla="*/ 74 w 75"/>
                  <a:gd name="T23" fmla="*/ 47 h 71"/>
                  <a:gd name="T24" fmla="*/ 74 w 75"/>
                  <a:gd name="T25" fmla="*/ 55 h 71"/>
                  <a:gd name="T26" fmla="*/ 72 w 75"/>
                  <a:gd name="T27" fmla="*/ 59 h 71"/>
                  <a:gd name="T28" fmla="*/ 69 w 75"/>
                  <a:gd name="T29" fmla="*/ 62 h 71"/>
                  <a:gd name="T30" fmla="*/ 66 w 75"/>
                  <a:gd name="T31" fmla="*/ 63 h 71"/>
                  <a:gd name="T32" fmla="*/ 63 w 75"/>
                  <a:gd name="T33" fmla="*/ 63 h 71"/>
                  <a:gd name="T34" fmla="*/ 59 w 75"/>
                  <a:gd name="T35" fmla="*/ 64 h 71"/>
                  <a:gd name="T36" fmla="*/ 55 w 75"/>
                  <a:gd name="T37" fmla="*/ 64 h 71"/>
                  <a:gd name="T38" fmla="*/ 55 w 75"/>
                  <a:gd name="T39" fmla="*/ 64 h 71"/>
                  <a:gd name="T40" fmla="*/ 44 w 75"/>
                  <a:gd name="T41" fmla="*/ 68 h 71"/>
                  <a:gd name="T42" fmla="*/ 31 w 75"/>
                  <a:gd name="T43" fmla="*/ 71 h 71"/>
                  <a:gd name="T44" fmla="*/ 25 w 75"/>
                  <a:gd name="T45" fmla="*/ 71 h 71"/>
                  <a:gd name="T46" fmla="*/ 19 w 75"/>
                  <a:gd name="T47" fmla="*/ 71 h 71"/>
                  <a:gd name="T48" fmla="*/ 13 w 75"/>
                  <a:gd name="T49" fmla="*/ 68 h 71"/>
                  <a:gd name="T50" fmla="*/ 9 w 75"/>
                  <a:gd name="T51" fmla="*/ 64 h 71"/>
                  <a:gd name="T52" fmla="*/ 9 w 75"/>
                  <a:gd name="T53" fmla="*/ 64 h 71"/>
                  <a:gd name="T54" fmla="*/ 3 w 75"/>
                  <a:gd name="T55" fmla="*/ 57 h 71"/>
                  <a:gd name="T56" fmla="*/ 1 w 75"/>
                  <a:gd name="T57" fmla="*/ 51 h 71"/>
                  <a:gd name="T58" fmla="*/ 0 w 75"/>
                  <a:gd name="T59" fmla="*/ 47 h 71"/>
                  <a:gd name="T60" fmla="*/ 1 w 75"/>
                  <a:gd name="T61" fmla="*/ 45 h 71"/>
                  <a:gd name="T62" fmla="*/ 1 w 75"/>
                  <a:gd name="T63" fmla="*/ 42 h 71"/>
                  <a:gd name="T64" fmla="*/ 3 w 75"/>
                  <a:gd name="T65" fmla="*/ 40 h 71"/>
                  <a:gd name="T66" fmla="*/ 3 w 75"/>
                  <a:gd name="T67" fmla="*/ 40 h 71"/>
                  <a:gd name="T68" fmla="*/ 4 w 75"/>
                  <a:gd name="T69" fmla="*/ 34 h 71"/>
                  <a:gd name="T70" fmla="*/ 6 w 75"/>
                  <a:gd name="T71" fmla="*/ 28 h 71"/>
                  <a:gd name="T72" fmla="*/ 9 w 75"/>
                  <a:gd name="T73" fmla="*/ 22 h 71"/>
                  <a:gd name="T74" fmla="*/ 14 w 75"/>
                  <a:gd name="T75" fmla="*/ 15 h 71"/>
                  <a:gd name="T76" fmla="*/ 20 w 75"/>
                  <a:gd name="T77" fmla="*/ 9 h 71"/>
                  <a:gd name="T78" fmla="*/ 28 w 75"/>
                  <a:gd name="T79" fmla="*/ 4 h 71"/>
                  <a:gd name="T80" fmla="*/ 32 w 75"/>
                  <a:gd name="T81" fmla="*/ 2 h 71"/>
                  <a:gd name="T82" fmla="*/ 37 w 75"/>
                  <a:gd name="T83" fmla="*/ 1 h 71"/>
                  <a:gd name="T84" fmla="*/ 37 w 75"/>
                  <a:gd name="T85" fmla="*/ 1 h 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5" h="71">
                    <a:moveTo>
                      <a:pt x="37" y="1"/>
                    </a:moveTo>
                    <a:lnTo>
                      <a:pt x="37" y="1"/>
                    </a:lnTo>
                    <a:lnTo>
                      <a:pt x="48" y="0"/>
                    </a:lnTo>
                    <a:lnTo>
                      <a:pt x="56" y="0"/>
                    </a:lnTo>
                    <a:lnTo>
                      <a:pt x="62" y="1"/>
                    </a:lnTo>
                    <a:lnTo>
                      <a:pt x="67" y="4"/>
                    </a:lnTo>
                    <a:lnTo>
                      <a:pt x="70" y="9"/>
                    </a:lnTo>
                    <a:lnTo>
                      <a:pt x="72" y="15"/>
                    </a:lnTo>
                    <a:lnTo>
                      <a:pt x="74" y="24"/>
                    </a:lnTo>
                    <a:lnTo>
                      <a:pt x="75" y="37"/>
                    </a:lnTo>
                    <a:lnTo>
                      <a:pt x="74" y="47"/>
                    </a:lnTo>
                    <a:lnTo>
                      <a:pt x="74" y="55"/>
                    </a:lnTo>
                    <a:lnTo>
                      <a:pt x="72" y="59"/>
                    </a:lnTo>
                    <a:lnTo>
                      <a:pt x="69" y="62"/>
                    </a:lnTo>
                    <a:lnTo>
                      <a:pt x="66" y="63"/>
                    </a:lnTo>
                    <a:lnTo>
                      <a:pt x="63" y="63"/>
                    </a:lnTo>
                    <a:lnTo>
                      <a:pt x="59" y="64"/>
                    </a:lnTo>
                    <a:lnTo>
                      <a:pt x="55" y="64"/>
                    </a:lnTo>
                    <a:lnTo>
                      <a:pt x="44" y="68"/>
                    </a:lnTo>
                    <a:lnTo>
                      <a:pt x="31" y="71"/>
                    </a:lnTo>
                    <a:lnTo>
                      <a:pt x="25" y="71"/>
                    </a:lnTo>
                    <a:lnTo>
                      <a:pt x="19" y="71"/>
                    </a:lnTo>
                    <a:lnTo>
                      <a:pt x="13" y="68"/>
                    </a:lnTo>
                    <a:lnTo>
                      <a:pt x="9" y="64"/>
                    </a:lnTo>
                    <a:lnTo>
                      <a:pt x="3" y="57"/>
                    </a:lnTo>
                    <a:lnTo>
                      <a:pt x="1" y="51"/>
                    </a:lnTo>
                    <a:lnTo>
                      <a:pt x="0" y="47"/>
                    </a:lnTo>
                    <a:lnTo>
                      <a:pt x="1" y="45"/>
                    </a:lnTo>
                    <a:lnTo>
                      <a:pt x="1" y="42"/>
                    </a:lnTo>
                    <a:lnTo>
                      <a:pt x="3" y="40"/>
                    </a:lnTo>
                    <a:lnTo>
                      <a:pt x="4" y="34"/>
                    </a:lnTo>
                    <a:lnTo>
                      <a:pt x="6" y="28"/>
                    </a:lnTo>
                    <a:lnTo>
                      <a:pt x="9" y="22"/>
                    </a:lnTo>
                    <a:lnTo>
                      <a:pt x="14" y="15"/>
                    </a:lnTo>
                    <a:lnTo>
                      <a:pt x="20" y="9"/>
                    </a:lnTo>
                    <a:lnTo>
                      <a:pt x="28" y="4"/>
                    </a:lnTo>
                    <a:lnTo>
                      <a:pt x="32" y="2"/>
                    </a:lnTo>
                    <a:lnTo>
                      <a:pt x="37" y="1"/>
                    </a:lnTo>
                    <a:close/>
                  </a:path>
                </a:pathLst>
              </a:custGeom>
              <a:solidFill>
                <a:srgbClr val="FDE3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11" name="Freeform 146">
                <a:extLst>
                  <a:ext uri="{FF2B5EF4-FFF2-40B4-BE49-F238E27FC236}">
                    <a16:creationId xmlns:a16="http://schemas.microsoft.com/office/drawing/2014/main" id="{5EDB085E-6299-4251-A4CC-C41387731F6D}"/>
                  </a:ext>
                </a:extLst>
              </p:cNvPr>
              <p:cNvSpPr>
                <a:spLocks/>
              </p:cNvSpPr>
              <p:nvPr/>
            </p:nvSpPr>
            <p:spPr bwMode="auto">
              <a:xfrm>
                <a:off x="3752" y="1214"/>
                <a:ext cx="72" cy="68"/>
              </a:xfrm>
              <a:custGeom>
                <a:avLst/>
                <a:gdLst>
                  <a:gd name="T0" fmla="*/ 36 w 72"/>
                  <a:gd name="T1" fmla="*/ 2 h 68"/>
                  <a:gd name="T2" fmla="*/ 36 w 72"/>
                  <a:gd name="T3" fmla="*/ 2 h 68"/>
                  <a:gd name="T4" fmla="*/ 46 w 72"/>
                  <a:gd name="T5" fmla="*/ 1 h 68"/>
                  <a:gd name="T6" fmla="*/ 54 w 72"/>
                  <a:gd name="T7" fmla="*/ 0 h 68"/>
                  <a:gd name="T8" fmla="*/ 60 w 72"/>
                  <a:gd name="T9" fmla="*/ 2 h 68"/>
                  <a:gd name="T10" fmla="*/ 64 w 72"/>
                  <a:gd name="T11" fmla="*/ 4 h 68"/>
                  <a:gd name="T12" fmla="*/ 68 w 72"/>
                  <a:gd name="T13" fmla="*/ 9 h 68"/>
                  <a:gd name="T14" fmla="*/ 70 w 72"/>
                  <a:gd name="T15" fmla="*/ 15 h 68"/>
                  <a:gd name="T16" fmla="*/ 71 w 72"/>
                  <a:gd name="T17" fmla="*/ 24 h 68"/>
                  <a:gd name="T18" fmla="*/ 72 w 72"/>
                  <a:gd name="T19" fmla="*/ 36 h 68"/>
                  <a:gd name="T20" fmla="*/ 72 w 72"/>
                  <a:gd name="T21" fmla="*/ 36 h 68"/>
                  <a:gd name="T22" fmla="*/ 72 w 72"/>
                  <a:gd name="T23" fmla="*/ 46 h 68"/>
                  <a:gd name="T24" fmla="*/ 71 w 72"/>
                  <a:gd name="T25" fmla="*/ 53 h 68"/>
                  <a:gd name="T26" fmla="*/ 69 w 72"/>
                  <a:gd name="T27" fmla="*/ 57 h 68"/>
                  <a:gd name="T28" fmla="*/ 67 w 72"/>
                  <a:gd name="T29" fmla="*/ 60 h 68"/>
                  <a:gd name="T30" fmla="*/ 64 w 72"/>
                  <a:gd name="T31" fmla="*/ 61 h 68"/>
                  <a:gd name="T32" fmla="*/ 60 w 72"/>
                  <a:gd name="T33" fmla="*/ 61 h 68"/>
                  <a:gd name="T34" fmla="*/ 57 w 72"/>
                  <a:gd name="T35" fmla="*/ 62 h 68"/>
                  <a:gd name="T36" fmla="*/ 53 w 72"/>
                  <a:gd name="T37" fmla="*/ 63 h 68"/>
                  <a:gd name="T38" fmla="*/ 53 w 72"/>
                  <a:gd name="T39" fmla="*/ 63 h 68"/>
                  <a:gd name="T40" fmla="*/ 41 w 72"/>
                  <a:gd name="T41" fmla="*/ 65 h 68"/>
                  <a:gd name="T42" fmla="*/ 29 w 72"/>
                  <a:gd name="T43" fmla="*/ 67 h 68"/>
                  <a:gd name="T44" fmla="*/ 23 w 72"/>
                  <a:gd name="T45" fmla="*/ 68 h 68"/>
                  <a:gd name="T46" fmla="*/ 18 w 72"/>
                  <a:gd name="T47" fmla="*/ 67 h 68"/>
                  <a:gd name="T48" fmla="*/ 12 w 72"/>
                  <a:gd name="T49" fmla="*/ 65 h 68"/>
                  <a:gd name="T50" fmla="*/ 8 w 72"/>
                  <a:gd name="T51" fmla="*/ 62 h 68"/>
                  <a:gd name="T52" fmla="*/ 8 w 72"/>
                  <a:gd name="T53" fmla="*/ 62 h 68"/>
                  <a:gd name="T54" fmla="*/ 3 w 72"/>
                  <a:gd name="T55" fmla="*/ 55 h 68"/>
                  <a:gd name="T56" fmla="*/ 0 w 72"/>
                  <a:gd name="T57" fmla="*/ 49 h 68"/>
                  <a:gd name="T58" fmla="*/ 0 w 72"/>
                  <a:gd name="T59" fmla="*/ 43 h 68"/>
                  <a:gd name="T60" fmla="*/ 1 w 72"/>
                  <a:gd name="T61" fmla="*/ 40 h 68"/>
                  <a:gd name="T62" fmla="*/ 2 w 72"/>
                  <a:gd name="T63" fmla="*/ 38 h 68"/>
                  <a:gd name="T64" fmla="*/ 2 w 72"/>
                  <a:gd name="T65" fmla="*/ 38 h 68"/>
                  <a:gd name="T66" fmla="*/ 4 w 72"/>
                  <a:gd name="T67" fmla="*/ 33 h 68"/>
                  <a:gd name="T68" fmla="*/ 6 w 72"/>
                  <a:gd name="T69" fmla="*/ 27 h 68"/>
                  <a:gd name="T70" fmla="*/ 9 w 72"/>
                  <a:gd name="T71" fmla="*/ 21 h 68"/>
                  <a:gd name="T72" fmla="*/ 14 w 72"/>
                  <a:gd name="T73" fmla="*/ 15 h 68"/>
                  <a:gd name="T74" fmla="*/ 19 w 72"/>
                  <a:gd name="T75" fmla="*/ 10 h 68"/>
                  <a:gd name="T76" fmla="*/ 27 w 72"/>
                  <a:gd name="T77" fmla="*/ 5 h 68"/>
                  <a:gd name="T78" fmla="*/ 31 w 72"/>
                  <a:gd name="T79" fmla="*/ 3 h 68"/>
                  <a:gd name="T80" fmla="*/ 36 w 72"/>
                  <a:gd name="T81" fmla="*/ 2 h 68"/>
                  <a:gd name="T82" fmla="*/ 36 w 72"/>
                  <a:gd name="T83" fmla="*/ 2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2" h="68">
                    <a:moveTo>
                      <a:pt x="36" y="2"/>
                    </a:moveTo>
                    <a:lnTo>
                      <a:pt x="36" y="2"/>
                    </a:lnTo>
                    <a:lnTo>
                      <a:pt x="46" y="1"/>
                    </a:lnTo>
                    <a:lnTo>
                      <a:pt x="54" y="0"/>
                    </a:lnTo>
                    <a:lnTo>
                      <a:pt x="60" y="2"/>
                    </a:lnTo>
                    <a:lnTo>
                      <a:pt x="64" y="4"/>
                    </a:lnTo>
                    <a:lnTo>
                      <a:pt x="68" y="9"/>
                    </a:lnTo>
                    <a:lnTo>
                      <a:pt x="70" y="15"/>
                    </a:lnTo>
                    <a:lnTo>
                      <a:pt x="71" y="24"/>
                    </a:lnTo>
                    <a:lnTo>
                      <a:pt x="72" y="36"/>
                    </a:lnTo>
                    <a:lnTo>
                      <a:pt x="72" y="46"/>
                    </a:lnTo>
                    <a:lnTo>
                      <a:pt x="71" y="53"/>
                    </a:lnTo>
                    <a:lnTo>
                      <a:pt x="69" y="57"/>
                    </a:lnTo>
                    <a:lnTo>
                      <a:pt x="67" y="60"/>
                    </a:lnTo>
                    <a:lnTo>
                      <a:pt x="64" y="61"/>
                    </a:lnTo>
                    <a:lnTo>
                      <a:pt x="60" y="61"/>
                    </a:lnTo>
                    <a:lnTo>
                      <a:pt x="57" y="62"/>
                    </a:lnTo>
                    <a:lnTo>
                      <a:pt x="53" y="63"/>
                    </a:lnTo>
                    <a:lnTo>
                      <a:pt x="41" y="65"/>
                    </a:lnTo>
                    <a:lnTo>
                      <a:pt x="29" y="67"/>
                    </a:lnTo>
                    <a:lnTo>
                      <a:pt x="23" y="68"/>
                    </a:lnTo>
                    <a:lnTo>
                      <a:pt x="18" y="67"/>
                    </a:lnTo>
                    <a:lnTo>
                      <a:pt x="12" y="65"/>
                    </a:lnTo>
                    <a:lnTo>
                      <a:pt x="8" y="62"/>
                    </a:lnTo>
                    <a:lnTo>
                      <a:pt x="3" y="55"/>
                    </a:lnTo>
                    <a:lnTo>
                      <a:pt x="0" y="49"/>
                    </a:lnTo>
                    <a:lnTo>
                      <a:pt x="0" y="43"/>
                    </a:lnTo>
                    <a:lnTo>
                      <a:pt x="1" y="40"/>
                    </a:lnTo>
                    <a:lnTo>
                      <a:pt x="2" y="38"/>
                    </a:lnTo>
                    <a:lnTo>
                      <a:pt x="4" y="33"/>
                    </a:lnTo>
                    <a:lnTo>
                      <a:pt x="6" y="27"/>
                    </a:lnTo>
                    <a:lnTo>
                      <a:pt x="9" y="21"/>
                    </a:lnTo>
                    <a:lnTo>
                      <a:pt x="14" y="15"/>
                    </a:lnTo>
                    <a:lnTo>
                      <a:pt x="19" y="10"/>
                    </a:lnTo>
                    <a:lnTo>
                      <a:pt x="27" y="5"/>
                    </a:lnTo>
                    <a:lnTo>
                      <a:pt x="31" y="3"/>
                    </a:lnTo>
                    <a:lnTo>
                      <a:pt x="36" y="2"/>
                    </a:lnTo>
                    <a:close/>
                  </a:path>
                </a:pathLst>
              </a:custGeom>
              <a:solidFill>
                <a:srgbClr val="FDDF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12" name="Freeform 147">
                <a:extLst>
                  <a:ext uri="{FF2B5EF4-FFF2-40B4-BE49-F238E27FC236}">
                    <a16:creationId xmlns:a16="http://schemas.microsoft.com/office/drawing/2014/main" id="{81AD18FC-67C6-4E55-AF37-CBD2AAF9D6E7}"/>
                  </a:ext>
                </a:extLst>
              </p:cNvPr>
              <p:cNvSpPr>
                <a:spLocks/>
              </p:cNvSpPr>
              <p:nvPr/>
            </p:nvSpPr>
            <p:spPr bwMode="auto">
              <a:xfrm>
                <a:off x="3752" y="1216"/>
                <a:ext cx="70" cy="63"/>
              </a:xfrm>
              <a:custGeom>
                <a:avLst/>
                <a:gdLst>
                  <a:gd name="T0" fmla="*/ 2 w 70"/>
                  <a:gd name="T1" fmla="*/ 35 h 63"/>
                  <a:gd name="T2" fmla="*/ 2 w 70"/>
                  <a:gd name="T3" fmla="*/ 35 h 63"/>
                  <a:gd name="T4" fmla="*/ 4 w 70"/>
                  <a:gd name="T5" fmla="*/ 31 h 63"/>
                  <a:gd name="T6" fmla="*/ 6 w 70"/>
                  <a:gd name="T7" fmla="*/ 25 h 63"/>
                  <a:gd name="T8" fmla="*/ 10 w 70"/>
                  <a:gd name="T9" fmla="*/ 20 h 63"/>
                  <a:gd name="T10" fmla="*/ 14 w 70"/>
                  <a:gd name="T11" fmla="*/ 14 h 63"/>
                  <a:gd name="T12" fmla="*/ 20 w 70"/>
                  <a:gd name="T13" fmla="*/ 9 h 63"/>
                  <a:gd name="T14" fmla="*/ 27 w 70"/>
                  <a:gd name="T15" fmla="*/ 4 h 63"/>
                  <a:gd name="T16" fmla="*/ 36 w 70"/>
                  <a:gd name="T17" fmla="*/ 2 h 63"/>
                  <a:gd name="T18" fmla="*/ 36 w 70"/>
                  <a:gd name="T19" fmla="*/ 2 h 63"/>
                  <a:gd name="T20" fmla="*/ 46 w 70"/>
                  <a:gd name="T21" fmla="*/ 0 h 63"/>
                  <a:gd name="T22" fmla="*/ 53 w 70"/>
                  <a:gd name="T23" fmla="*/ 0 h 63"/>
                  <a:gd name="T24" fmla="*/ 59 w 70"/>
                  <a:gd name="T25" fmla="*/ 1 h 63"/>
                  <a:gd name="T26" fmla="*/ 63 w 70"/>
                  <a:gd name="T27" fmla="*/ 4 h 63"/>
                  <a:gd name="T28" fmla="*/ 66 w 70"/>
                  <a:gd name="T29" fmla="*/ 8 h 63"/>
                  <a:gd name="T30" fmla="*/ 68 w 70"/>
                  <a:gd name="T31" fmla="*/ 15 h 63"/>
                  <a:gd name="T32" fmla="*/ 70 w 70"/>
                  <a:gd name="T33" fmla="*/ 23 h 63"/>
                  <a:gd name="T34" fmla="*/ 70 w 70"/>
                  <a:gd name="T35" fmla="*/ 34 h 63"/>
                  <a:gd name="T36" fmla="*/ 70 w 70"/>
                  <a:gd name="T37" fmla="*/ 34 h 63"/>
                  <a:gd name="T38" fmla="*/ 70 w 70"/>
                  <a:gd name="T39" fmla="*/ 43 h 63"/>
                  <a:gd name="T40" fmla="*/ 69 w 70"/>
                  <a:gd name="T41" fmla="*/ 50 h 63"/>
                  <a:gd name="T42" fmla="*/ 68 w 70"/>
                  <a:gd name="T43" fmla="*/ 54 h 63"/>
                  <a:gd name="T44" fmla="*/ 65 w 70"/>
                  <a:gd name="T45" fmla="*/ 57 h 63"/>
                  <a:gd name="T46" fmla="*/ 62 w 70"/>
                  <a:gd name="T47" fmla="*/ 58 h 63"/>
                  <a:gd name="T48" fmla="*/ 59 w 70"/>
                  <a:gd name="T49" fmla="*/ 59 h 63"/>
                  <a:gd name="T50" fmla="*/ 51 w 70"/>
                  <a:gd name="T51" fmla="*/ 60 h 63"/>
                  <a:gd name="T52" fmla="*/ 51 w 70"/>
                  <a:gd name="T53" fmla="*/ 60 h 63"/>
                  <a:gd name="T54" fmla="*/ 41 w 70"/>
                  <a:gd name="T55" fmla="*/ 62 h 63"/>
                  <a:gd name="T56" fmla="*/ 29 w 70"/>
                  <a:gd name="T57" fmla="*/ 63 h 63"/>
                  <a:gd name="T58" fmla="*/ 23 w 70"/>
                  <a:gd name="T59" fmla="*/ 63 h 63"/>
                  <a:gd name="T60" fmla="*/ 17 w 70"/>
                  <a:gd name="T61" fmla="*/ 62 h 63"/>
                  <a:gd name="T62" fmla="*/ 13 w 70"/>
                  <a:gd name="T63" fmla="*/ 61 h 63"/>
                  <a:gd name="T64" fmla="*/ 9 w 70"/>
                  <a:gd name="T65" fmla="*/ 58 h 63"/>
                  <a:gd name="T66" fmla="*/ 9 w 70"/>
                  <a:gd name="T67" fmla="*/ 58 h 63"/>
                  <a:gd name="T68" fmla="*/ 4 w 70"/>
                  <a:gd name="T69" fmla="*/ 52 h 63"/>
                  <a:gd name="T70" fmla="*/ 1 w 70"/>
                  <a:gd name="T71" fmla="*/ 46 h 63"/>
                  <a:gd name="T72" fmla="*/ 0 w 70"/>
                  <a:gd name="T73" fmla="*/ 40 h 63"/>
                  <a:gd name="T74" fmla="*/ 1 w 70"/>
                  <a:gd name="T75" fmla="*/ 37 h 63"/>
                  <a:gd name="T76" fmla="*/ 2 w 70"/>
                  <a:gd name="T77" fmla="*/ 35 h 63"/>
                  <a:gd name="T78" fmla="*/ 2 w 70"/>
                  <a:gd name="T79" fmla="*/ 35 h 6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0" h="63">
                    <a:moveTo>
                      <a:pt x="2" y="35"/>
                    </a:moveTo>
                    <a:lnTo>
                      <a:pt x="2" y="35"/>
                    </a:lnTo>
                    <a:lnTo>
                      <a:pt x="4" y="31"/>
                    </a:lnTo>
                    <a:lnTo>
                      <a:pt x="6" y="25"/>
                    </a:lnTo>
                    <a:lnTo>
                      <a:pt x="10" y="20"/>
                    </a:lnTo>
                    <a:lnTo>
                      <a:pt x="14" y="14"/>
                    </a:lnTo>
                    <a:lnTo>
                      <a:pt x="20" y="9"/>
                    </a:lnTo>
                    <a:lnTo>
                      <a:pt x="27" y="4"/>
                    </a:lnTo>
                    <a:lnTo>
                      <a:pt x="36" y="2"/>
                    </a:lnTo>
                    <a:lnTo>
                      <a:pt x="46" y="0"/>
                    </a:lnTo>
                    <a:lnTo>
                      <a:pt x="53" y="0"/>
                    </a:lnTo>
                    <a:lnTo>
                      <a:pt x="59" y="1"/>
                    </a:lnTo>
                    <a:lnTo>
                      <a:pt x="63" y="4"/>
                    </a:lnTo>
                    <a:lnTo>
                      <a:pt x="66" y="8"/>
                    </a:lnTo>
                    <a:lnTo>
                      <a:pt x="68" y="15"/>
                    </a:lnTo>
                    <a:lnTo>
                      <a:pt x="70" y="23"/>
                    </a:lnTo>
                    <a:lnTo>
                      <a:pt x="70" y="34"/>
                    </a:lnTo>
                    <a:lnTo>
                      <a:pt x="70" y="43"/>
                    </a:lnTo>
                    <a:lnTo>
                      <a:pt x="69" y="50"/>
                    </a:lnTo>
                    <a:lnTo>
                      <a:pt x="68" y="54"/>
                    </a:lnTo>
                    <a:lnTo>
                      <a:pt x="65" y="57"/>
                    </a:lnTo>
                    <a:lnTo>
                      <a:pt x="62" y="58"/>
                    </a:lnTo>
                    <a:lnTo>
                      <a:pt x="59" y="59"/>
                    </a:lnTo>
                    <a:lnTo>
                      <a:pt x="51" y="60"/>
                    </a:lnTo>
                    <a:lnTo>
                      <a:pt x="41" y="62"/>
                    </a:lnTo>
                    <a:lnTo>
                      <a:pt x="29" y="63"/>
                    </a:lnTo>
                    <a:lnTo>
                      <a:pt x="23" y="63"/>
                    </a:lnTo>
                    <a:lnTo>
                      <a:pt x="17" y="62"/>
                    </a:lnTo>
                    <a:lnTo>
                      <a:pt x="13" y="61"/>
                    </a:lnTo>
                    <a:lnTo>
                      <a:pt x="9" y="58"/>
                    </a:lnTo>
                    <a:lnTo>
                      <a:pt x="4" y="52"/>
                    </a:lnTo>
                    <a:lnTo>
                      <a:pt x="1" y="46"/>
                    </a:lnTo>
                    <a:lnTo>
                      <a:pt x="0" y="40"/>
                    </a:lnTo>
                    <a:lnTo>
                      <a:pt x="1" y="37"/>
                    </a:lnTo>
                    <a:lnTo>
                      <a:pt x="2" y="35"/>
                    </a:lnTo>
                    <a:close/>
                  </a:path>
                </a:pathLst>
              </a:custGeom>
              <a:solidFill>
                <a:srgbClr val="FCDB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13" name="Freeform 148">
                <a:extLst>
                  <a:ext uri="{FF2B5EF4-FFF2-40B4-BE49-F238E27FC236}">
                    <a16:creationId xmlns:a16="http://schemas.microsoft.com/office/drawing/2014/main" id="{78A490A9-F0DE-4442-8882-4BA711AEFE98}"/>
                  </a:ext>
                </a:extLst>
              </p:cNvPr>
              <p:cNvSpPr>
                <a:spLocks/>
              </p:cNvSpPr>
              <p:nvPr/>
            </p:nvSpPr>
            <p:spPr bwMode="auto">
              <a:xfrm>
                <a:off x="3809" y="1514"/>
                <a:ext cx="86" cy="94"/>
              </a:xfrm>
              <a:custGeom>
                <a:avLst/>
                <a:gdLst>
                  <a:gd name="T0" fmla="*/ 9 w 86"/>
                  <a:gd name="T1" fmla="*/ 67 h 94"/>
                  <a:gd name="T2" fmla="*/ 9 w 86"/>
                  <a:gd name="T3" fmla="*/ 67 h 94"/>
                  <a:gd name="T4" fmla="*/ 23 w 86"/>
                  <a:gd name="T5" fmla="*/ 47 h 94"/>
                  <a:gd name="T6" fmla="*/ 37 w 86"/>
                  <a:gd name="T7" fmla="*/ 32 h 94"/>
                  <a:gd name="T8" fmla="*/ 45 w 86"/>
                  <a:gd name="T9" fmla="*/ 24 h 94"/>
                  <a:gd name="T10" fmla="*/ 52 w 86"/>
                  <a:gd name="T11" fmla="*/ 18 h 94"/>
                  <a:gd name="T12" fmla="*/ 52 w 86"/>
                  <a:gd name="T13" fmla="*/ 18 h 94"/>
                  <a:gd name="T14" fmla="*/ 65 w 86"/>
                  <a:gd name="T15" fmla="*/ 7 h 94"/>
                  <a:gd name="T16" fmla="*/ 71 w 86"/>
                  <a:gd name="T17" fmla="*/ 3 h 94"/>
                  <a:gd name="T18" fmla="*/ 76 w 86"/>
                  <a:gd name="T19" fmla="*/ 0 h 94"/>
                  <a:gd name="T20" fmla="*/ 79 w 86"/>
                  <a:gd name="T21" fmla="*/ 0 h 94"/>
                  <a:gd name="T22" fmla="*/ 81 w 86"/>
                  <a:gd name="T23" fmla="*/ 0 h 94"/>
                  <a:gd name="T24" fmla="*/ 83 w 86"/>
                  <a:gd name="T25" fmla="*/ 1 h 94"/>
                  <a:gd name="T26" fmla="*/ 84 w 86"/>
                  <a:gd name="T27" fmla="*/ 3 h 94"/>
                  <a:gd name="T28" fmla="*/ 85 w 86"/>
                  <a:gd name="T29" fmla="*/ 5 h 94"/>
                  <a:gd name="T30" fmla="*/ 86 w 86"/>
                  <a:gd name="T31" fmla="*/ 9 h 94"/>
                  <a:gd name="T32" fmla="*/ 86 w 86"/>
                  <a:gd name="T33" fmla="*/ 21 h 94"/>
                  <a:gd name="T34" fmla="*/ 86 w 86"/>
                  <a:gd name="T35" fmla="*/ 21 h 94"/>
                  <a:gd name="T36" fmla="*/ 85 w 86"/>
                  <a:gd name="T37" fmla="*/ 43 h 94"/>
                  <a:gd name="T38" fmla="*/ 85 w 86"/>
                  <a:gd name="T39" fmla="*/ 50 h 94"/>
                  <a:gd name="T40" fmla="*/ 83 w 86"/>
                  <a:gd name="T41" fmla="*/ 57 h 94"/>
                  <a:gd name="T42" fmla="*/ 81 w 86"/>
                  <a:gd name="T43" fmla="*/ 62 h 94"/>
                  <a:gd name="T44" fmla="*/ 78 w 86"/>
                  <a:gd name="T45" fmla="*/ 67 h 94"/>
                  <a:gd name="T46" fmla="*/ 74 w 86"/>
                  <a:gd name="T47" fmla="*/ 71 h 94"/>
                  <a:gd name="T48" fmla="*/ 67 w 86"/>
                  <a:gd name="T49" fmla="*/ 75 h 94"/>
                  <a:gd name="T50" fmla="*/ 67 w 86"/>
                  <a:gd name="T51" fmla="*/ 75 h 94"/>
                  <a:gd name="T52" fmla="*/ 60 w 86"/>
                  <a:gd name="T53" fmla="*/ 79 h 94"/>
                  <a:gd name="T54" fmla="*/ 52 w 86"/>
                  <a:gd name="T55" fmla="*/ 83 h 94"/>
                  <a:gd name="T56" fmla="*/ 35 w 86"/>
                  <a:gd name="T57" fmla="*/ 88 h 94"/>
                  <a:gd name="T58" fmla="*/ 21 w 86"/>
                  <a:gd name="T59" fmla="*/ 91 h 94"/>
                  <a:gd name="T60" fmla="*/ 10 w 86"/>
                  <a:gd name="T61" fmla="*/ 93 h 94"/>
                  <a:gd name="T62" fmla="*/ 10 w 86"/>
                  <a:gd name="T63" fmla="*/ 93 h 94"/>
                  <a:gd name="T64" fmla="*/ 6 w 86"/>
                  <a:gd name="T65" fmla="*/ 94 h 94"/>
                  <a:gd name="T66" fmla="*/ 3 w 86"/>
                  <a:gd name="T67" fmla="*/ 93 h 94"/>
                  <a:gd name="T68" fmla="*/ 1 w 86"/>
                  <a:gd name="T69" fmla="*/ 91 h 94"/>
                  <a:gd name="T70" fmla="*/ 0 w 86"/>
                  <a:gd name="T71" fmla="*/ 88 h 94"/>
                  <a:gd name="T72" fmla="*/ 0 w 86"/>
                  <a:gd name="T73" fmla="*/ 84 h 94"/>
                  <a:gd name="T74" fmla="*/ 2 w 86"/>
                  <a:gd name="T75" fmla="*/ 79 h 94"/>
                  <a:gd name="T76" fmla="*/ 5 w 86"/>
                  <a:gd name="T77" fmla="*/ 73 h 94"/>
                  <a:gd name="T78" fmla="*/ 9 w 86"/>
                  <a:gd name="T79" fmla="*/ 67 h 94"/>
                  <a:gd name="T80" fmla="*/ 9 w 86"/>
                  <a:gd name="T81" fmla="*/ 67 h 9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6" h="94">
                    <a:moveTo>
                      <a:pt x="9" y="67"/>
                    </a:moveTo>
                    <a:lnTo>
                      <a:pt x="9" y="67"/>
                    </a:lnTo>
                    <a:lnTo>
                      <a:pt x="23" y="47"/>
                    </a:lnTo>
                    <a:lnTo>
                      <a:pt x="37" y="32"/>
                    </a:lnTo>
                    <a:lnTo>
                      <a:pt x="45" y="24"/>
                    </a:lnTo>
                    <a:lnTo>
                      <a:pt x="52" y="18"/>
                    </a:lnTo>
                    <a:lnTo>
                      <a:pt x="65" y="7"/>
                    </a:lnTo>
                    <a:lnTo>
                      <a:pt x="71" y="3"/>
                    </a:lnTo>
                    <a:lnTo>
                      <a:pt x="76" y="0"/>
                    </a:lnTo>
                    <a:lnTo>
                      <a:pt x="79" y="0"/>
                    </a:lnTo>
                    <a:lnTo>
                      <a:pt x="81" y="0"/>
                    </a:lnTo>
                    <a:lnTo>
                      <a:pt x="83" y="1"/>
                    </a:lnTo>
                    <a:lnTo>
                      <a:pt x="84" y="3"/>
                    </a:lnTo>
                    <a:lnTo>
                      <a:pt x="85" y="5"/>
                    </a:lnTo>
                    <a:lnTo>
                      <a:pt x="86" y="9"/>
                    </a:lnTo>
                    <a:lnTo>
                      <a:pt x="86" y="21"/>
                    </a:lnTo>
                    <a:lnTo>
                      <a:pt x="85" y="43"/>
                    </a:lnTo>
                    <a:lnTo>
                      <a:pt x="85" y="50"/>
                    </a:lnTo>
                    <a:lnTo>
                      <a:pt x="83" y="57"/>
                    </a:lnTo>
                    <a:lnTo>
                      <a:pt x="81" y="62"/>
                    </a:lnTo>
                    <a:lnTo>
                      <a:pt x="78" y="67"/>
                    </a:lnTo>
                    <a:lnTo>
                      <a:pt x="74" y="71"/>
                    </a:lnTo>
                    <a:lnTo>
                      <a:pt x="67" y="75"/>
                    </a:lnTo>
                    <a:lnTo>
                      <a:pt x="60" y="79"/>
                    </a:lnTo>
                    <a:lnTo>
                      <a:pt x="52" y="83"/>
                    </a:lnTo>
                    <a:lnTo>
                      <a:pt x="35" y="88"/>
                    </a:lnTo>
                    <a:lnTo>
                      <a:pt x="21" y="91"/>
                    </a:lnTo>
                    <a:lnTo>
                      <a:pt x="10" y="93"/>
                    </a:lnTo>
                    <a:lnTo>
                      <a:pt x="6" y="94"/>
                    </a:lnTo>
                    <a:lnTo>
                      <a:pt x="3" y="93"/>
                    </a:lnTo>
                    <a:lnTo>
                      <a:pt x="1" y="91"/>
                    </a:lnTo>
                    <a:lnTo>
                      <a:pt x="0" y="88"/>
                    </a:lnTo>
                    <a:lnTo>
                      <a:pt x="0" y="84"/>
                    </a:lnTo>
                    <a:lnTo>
                      <a:pt x="2" y="79"/>
                    </a:lnTo>
                    <a:lnTo>
                      <a:pt x="5" y="73"/>
                    </a:lnTo>
                    <a:lnTo>
                      <a:pt x="9" y="67"/>
                    </a:lnTo>
                    <a:close/>
                  </a:path>
                </a:pathLst>
              </a:custGeom>
              <a:solidFill>
                <a:srgbClr val="517B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14" name="Freeform 149">
                <a:extLst>
                  <a:ext uri="{FF2B5EF4-FFF2-40B4-BE49-F238E27FC236}">
                    <a16:creationId xmlns:a16="http://schemas.microsoft.com/office/drawing/2014/main" id="{BE889D90-535B-467A-8E27-6E7BFF249435}"/>
                  </a:ext>
                </a:extLst>
              </p:cNvPr>
              <p:cNvSpPr>
                <a:spLocks/>
              </p:cNvSpPr>
              <p:nvPr/>
            </p:nvSpPr>
            <p:spPr bwMode="auto">
              <a:xfrm>
                <a:off x="3811" y="1516"/>
                <a:ext cx="82" cy="90"/>
              </a:xfrm>
              <a:custGeom>
                <a:avLst/>
                <a:gdLst>
                  <a:gd name="T0" fmla="*/ 82 w 82"/>
                  <a:gd name="T1" fmla="*/ 20 h 90"/>
                  <a:gd name="T2" fmla="*/ 82 w 82"/>
                  <a:gd name="T3" fmla="*/ 20 h 90"/>
                  <a:gd name="T4" fmla="*/ 81 w 82"/>
                  <a:gd name="T5" fmla="*/ 41 h 90"/>
                  <a:gd name="T6" fmla="*/ 81 w 82"/>
                  <a:gd name="T7" fmla="*/ 48 h 90"/>
                  <a:gd name="T8" fmla="*/ 80 w 82"/>
                  <a:gd name="T9" fmla="*/ 54 h 90"/>
                  <a:gd name="T10" fmla="*/ 78 w 82"/>
                  <a:gd name="T11" fmla="*/ 59 h 90"/>
                  <a:gd name="T12" fmla="*/ 75 w 82"/>
                  <a:gd name="T13" fmla="*/ 63 h 90"/>
                  <a:gd name="T14" fmla="*/ 70 w 82"/>
                  <a:gd name="T15" fmla="*/ 68 h 90"/>
                  <a:gd name="T16" fmla="*/ 64 w 82"/>
                  <a:gd name="T17" fmla="*/ 72 h 90"/>
                  <a:gd name="T18" fmla="*/ 64 w 82"/>
                  <a:gd name="T19" fmla="*/ 72 h 90"/>
                  <a:gd name="T20" fmla="*/ 57 w 82"/>
                  <a:gd name="T21" fmla="*/ 76 h 90"/>
                  <a:gd name="T22" fmla="*/ 49 w 82"/>
                  <a:gd name="T23" fmla="*/ 79 h 90"/>
                  <a:gd name="T24" fmla="*/ 34 w 82"/>
                  <a:gd name="T25" fmla="*/ 84 h 90"/>
                  <a:gd name="T26" fmla="*/ 20 w 82"/>
                  <a:gd name="T27" fmla="*/ 87 h 90"/>
                  <a:gd name="T28" fmla="*/ 10 w 82"/>
                  <a:gd name="T29" fmla="*/ 89 h 90"/>
                  <a:gd name="T30" fmla="*/ 10 w 82"/>
                  <a:gd name="T31" fmla="*/ 89 h 90"/>
                  <a:gd name="T32" fmla="*/ 6 w 82"/>
                  <a:gd name="T33" fmla="*/ 90 h 90"/>
                  <a:gd name="T34" fmla="*/ 3 w 82"/>
                  <a:gd name="T35" fmla="*/ 89 h 90"/>
                  <a:gd name="T36" fmla="*/ 1 w 82"/>
                  <a:gd name="T37" fmla="*/ 87 h 90"/>
                  <a:gd name="T38" fmla="*/ 0 w 82"/>
                  <a:gd name="T39" fmla="*/ 84 h 90"/>
                  <a:gd name="T40" fmla="*/ 0 w 82"/>
                  <a:gd name="T41" fmla="*/ 81 h 90"/>
                  <a:gd name="T42" fmla="*/ 1 w 82"/>
                  <a:gd name="T43" fmla="*/ 76 h 90"/>
                  <a:gd name="T44" fmla="*/ 4 w 82"/>
                  <a:gd name="T45" fmla="*/ 70 h 90"/>
                  <a:gd name="T46" fmla="*/ 9 w 82"/>
                  <a:gd name="T47" fmla="*/ 63 h 90"/>
                  <a:gd name="T48" fmla="*/ 9 w 82"/>
                  <a:gd name="T49" fmla="*/ 63 h 90"/>
                  <a:gd name="T50" fmla="*/ 22 w 82"/>
                  <a:gd name="T51" fmla="*/ 45 h 90"/>
                  <a:gd name="T52" fmla="*/ 35 w 82"/>
                  <a:gd name="T53" fmla="*/ 30 h 90"/>
                  <a:gd name="T54" fmla="*/ 43 w 82"/>
                  <a:gd name="T55" fmla="*/ 23 h 90"/>
                  <a:gd name="T56" fmla="*/ 49 w 82"/>
                  <a:gd name="T57" fmla="*/ 18 h 90"/>
                  <a:gd name="T58" fmla="*/ 49 w 82"/>
                  <a:gd name="T59" fmla="*/ 18 h 90"/>
                  <a:gd name="T60" fmla="*/ 62 w 82"/>
                  <a:gd name="T61" fmla="*/ 7 h 90"/>
                  <a:gd name="T62" fmla="*/ 68 w 82"/>
                  <a:gd name="T63" fmla="*/ 3 h 90"/>
                  <a:gd name="T64" fmla="*/ 73 w 82"/>
                  <a:gd name="T65" fmla="*/ 0 h 90"/>
                  <a:gd name="T66" fmla="*/ 75 w 82"/>
                  <a:gd name="T67" fmla="*/ 0 h 90"/>
                  <a:gd name="T68" fmla="*/ 77 w 82"/>
                  <a:gd name="T69" fmla="*/ 0 h 90"/>
                  <a:gd name="T70" fmla="*/ 79 w 82"/>
                  <a:gd name="T71" fmla="*/ 1 h 90"/>
                  <a:gd name="T72" fmla="*/ 80 w 82"/>
                  <a:gd name="T73" fmla="*/ 3 h 90"/>
                  <a:gd name="T74" fmla="*/ 81 w 82"/>
                  <a:gd name="T75" fmla="*/ 5 h 90"/>
                  <a:gd name="T76" fmla="*/ 82 w 82"/>
                  <a:gd name="T77" fmla="*/ 10 h 90"/>
                  <a:gd name="T78" fmla="*/ 82 w 82"/>
                  <a:gd name="T79" fmla="*/ 20 h 90"/>
                  <a:gd name="T80" fmla="*/ 82 w 82"/>
                  <a:gd name="T81" fmla="*/ 20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2" h="90">
                    <a:moveTo>
                      <a:pt x="82" y="20"/>
                    </a:moveTo>
                    <a:lnTo>
                      <a:pt x="82" y="20"/>
                    </a:lnTo>
                    <a:lnTo>
                      <a:pt x="81" y="41"/>
                    </a:lnTo>
                    <a:lnTo>
                      <a:pt x="81" y="48"/>
                    </a:lnTo>
                    <a:lnTo>
                      <a:pt x="80" y="54"/>
                    </a:lnTo>
                    <a:lnTo>
                      <a:pt x="78" y="59"/>
                    </a:lnTo>
                    <a:lnTo>
                      <a:pt x="75" y="63"/>
                    </a:lnTo>
                    <a:lnTo>
                      <a:pt x="70" y="68"/>
                    </a:lnTo>
                    <a:lnTo>
                      <a:pt x="64" y="72"/>
                    </a:lnTo>
                    <a:lnTo>
                      <a:pt x="57" y="76"/>
                    </a:lnTo>
                    <a:lnTo>
                      <a:pt x="49" y="79"/>
                    </a:lnTo>
                    <a:lnTo>
                      <a:pt x="34" y="84"/>
                    </a:lnTo>
                    <a:lnTo>
                      <a:pt x="20" y="87"/>
                    </a:lnTo>
                    <a:lnTo>
                      <a:pt x="10" y="89"/>
                    </a:lnTo>
                    <a:lnTo>
                      <a:pt x="6" y="90"/>
                    </a:lnTo>
                    <a:lnTo>
                      <a:pt x="3" y="89"/>
                    </a:lnTo>
                    <a:lnTo>
                      <a:pt x="1" y="87"/>
                    </a:lnTo>
                    <a:lnTo>
                      <a:pt x="0" y="84"/>
                    </a:lnTo>
                    <a:lnTo>
                      <a:pt x="0" y="81"/>
                    </a:lnTo>
                    <a:lnTo>
                      <a:pt x="1" y="76"/>
                    </a:lnTo>
                    <a:lnTo>
                      <a:pt x="4" y="70"/>
                    </a:lnTo>
                    <a:lnTo>
                      <a:pt x="9" y="63"/>
                    </a:lnTo>
                    <a:lnTo>
                      <a:pt x="22" y="45"/>
                    </a:lnTo>
                    <a:lnTo>
                      <a:pt x="35" y="30"/>
                    </a:lnTo>
                    <a:lnTo>
                      <a:pt x="43" y="23"/>
                    </a:lnTo>
                    <a:lnTo>
                      <a:pt x="49" y="18"/>
                    </a:lnTo>
                    <a:lnTo>
                      <a:pt x="62" y="7"/>
                    </a:lnTo>
                    <a:lnTo>
                      <a:pt x="68" y="3"/>
                    </a:lnTo>
                    <a:lnTo>
                      <a:pt x="73" y="0"/>
                    </a:lnTo>
                    <a:lnTo>
                      <a:pt x="75" y="0"/>
                    </a:lnTo>
                    <a:lnTo>
                      <a:pt x="77" y="0"/>
                    </a:lnTo>
                    <a:lnTo>
                      <a:pt x="79" y="1"/>
                    </a:lnTo>
                    <a:lnTo>
                      <a:pt x="80" y="3"/>
                    </a:lnTo>
                    <a:lnTo>
                      <a:pt x="81" y="5"/>
                    </a:lnTo>
                    <a:lnTo>
                      <a:pt x="82" y="10"/>
                    </a:lnTo>
                    <a:lnTo>
                      <a:pt x="82" y="20"/>
                    </a:lnTo>
                    <a:close/>
                  </a:path>
                </a:pathLst>
              </a:custGeom>
              <a:solidFill>
                <a:srgbClr val="6D8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15" name="Freeform 150">
                <a:extLst>
                  <a:ext uri="{FF2B5EF4-FFF2-40B4-BE49-F238E27FC236}">
                    <a16:creationId xmlns:a16="http://schemas.microsoft.com/office/drawing/2014/main" id="{5AE3C1CA-15AA-4AEE-B14A-545196A3C51C}"/>
                  </a:ext>
                </a:extLst>
              </p:cNvPr>
              <p:cNvSpPr>
                <a:spLocks/>
              </p:cNvSpPr>
              <p:nvPr/>
            </p:nvSpPr>
            <p:spPr bwMode="auto">
              <a:xfrm>
                <a:off x="3812" y="1518"/>
                <a:ext cx="79" cy="86"/>
              </a:xfrm>
              <a:custGeom>
                <a:avLst/>
                <a:gdLst>
                  <a:gd name="T0" fmla="*/ 79 w 79"/>
                  <a:gd name="T1" fmla="*/ 19 h 86"/>
                  <a:gd name="T2" fmla="*/ 79 w 79"/>
                  <a:gd name="T3" fmla="*/ 19 h 86"/>
                  <a:gd name="T4" fmla="*/ 79 w 79"/>
                  <a:gd name="T5" fmla="*/ 39 h 86"/>
                  <a:gd name="T6" fmla="*/ 78 w 79"/>
                  <a:gd name="T7" fmla="*/ 46 h 86"/>
                  <a:gd name="T8" fmla="*/ 77 w 79"/>
                  <a:gd name="T9" fmla="*/ 52 h 86"/>
                  <a:gd name="T10" fmla="*/ 75 w 79"/>
                  <a:gd name="T11" fmla="*/ 56 h 86"/>
                  <a:gd name="T12" fmla="*/ 72 w 79"/>
                  <a:gd name="T13" fmla="*/ 60 h 86"/>
                  <a:gd name="T14" fmla="*/ 68 w 79"/>
                  <a:gd name="T15" fmla="*/ 65 h 86"/>
                  <a:gd name="T16" fmla="*/ 62 w 79"/>
                  <a:gd name="T17" fmla="*/ 69 h 86"/>
                  <a:gd name="T18" fmla="*/ 62 w 79"/>
                  <a:gd name="T19" fmla="*/ 69 h 86"/>
                  <a:gd name="T20" fmla="*/ 55 w 79"/>
                  <a:gd name="T21" fmla="*/ 72 h 86"/>
                  <a:gd name="T22" fmla="*/ 48 w 79"/>
                  <a:gd name="T23" fmla="*/ 75 h 86"/>
                  <a:gd name="T24" fmla="*/ 33 w 79"/>
                  <a:gd name="T25" fmla="*/ 80 h 86"/>
                  <a:gd name="T26" fmla="*/ 20 w 79"/>
                  <a:gd name="T27" fmla="*/ 83 h 86"/>
                  <a:gd name="T28" fmla="*/ 10 w 79"/>
                  <a:gd name="T29" fmla="*/ 85 h 86"/>
                  <a:gd name="T30" fmla="*/ 10 w 79"/>
                  <a:gd name="T31" fmla="*/ 85 h 86"/>
                  <a:gd name="T32" fmla="*/ 6 w 79"/>
                  <a:gd name="T33" fmla="*/ 86 h 86"/>
                  <a:gd name="T34" fmla="*/ 3 w 79"/>
                  <a:gd name="T35" fmla="*/ 85 h 86"/>
                  <a:gd name="T36" fmla="*/ 1 w 79"/>
                  <a:gd name="T37" fmla="*/ 83 h 86"/>
                  <a:gd name="T38" fmla="*/ 0 w 79"/>
                  <a:gd name="T39" fmla="*/ 80 h 86"/>
                  <a:gd name="T40" fmla="*/ 1 w 79"/>
                  <a:gd name="T41" fmla="*/ 77 h 86"/>
                  <a:gd name="T42" fmla="*/ 2 w 79"/>
                  <a:gd name="T43" fmla="*/ 72 h 86"/>
                  <a:gd name="T44" fmla="*/ 5 w 79"/>
                  <a:gd name="T45" fmla="*/ 67 h 86"/>
                  <a:gd name="T46" fmla="*/ 9 w 79"/>
                  <a:gd name="T47" fmla="*/ 60 h 86"/>
                  <a:gd name="T48" fmla="*/ 9 w 79"/>
                  <a:gd name="T49" fmla="*/ 60 h 86"/>
                  <a:gd name="T50" fmla="*/ 22 w 79"/>
                  <a:gd name="T51" fmla="*/ 43 h 86"/>
                  <a:gd name="T52" fmla="*/ 34 w 79"/>
                  <a:gd name="T53" fmla="*/ 29 h 86"/>
                  <a:gd name="T54" fmla="*/ 42 w 79"/>
                  <a:gd name="T55" fmla="*/ 22 h 86"/>
                  <a:gd name="T56" fmla="*/ 48 w 79"/>
                  <a:gd name="T57" fmla="*/ 17 h 86"/>
                  <a:gd name="T58" fmla="*/ 48 w 79"/>
                  <a:gd name="T59" fmla="*/ 17 h 86"/>
                  <a:gd name="T60" fmla="*/ 60 w 79"/>
                  <a:gd name="T61" fmla="*/ 8 h 86"/>
                  <a:gd name="T62" fmla="*/ 66 w 79"/>
                  <a:gd name="T63" fmla="*/ 3 h 86"/>
                  <a:gd name="T64" fmla="*/ 71 w 79"/>
                  <a:gd name="T65" fmla="*/ 0 h 86"/>
                  <a:gd name="T66" fmla="*/ 73 w 79"/>
                  <a:gd name="T67" fmla="*/ 0 h 86"/>
                  <a:gd name="T68" fmla="*/ 75 w 79"/>
                  <a:gd name="T69" fmla="*/ 0 h 86"/>
                  <a:gd name="T70" fmla="*/ 76 w 79"/>
                  <a:gd name="T71" fmla="*/ 1 h 86"/>
                  <a:gd name="T72" fmla="*/ 78 w 79"/>
                  <a:gd name="T73" fmla="*/ 3 h 86"/>
                  <a:gd name="T74" fmla="*/ 79 w 79"/>
                  <a:gd name="T75" fmla="*/ 5 h 86"/>
                  <a:gd name="T76" fmla="*/ 79 w 79"/>
                  <a:gd name="T77" fmla="*/ 9 h 86"/>
                  <a:gd name="T78" fmla="*/ 79 w 79"/>
                  <a:gd name="T79" fmla="*/ 19 h 86"/>
                  <a:gd name="T80" fmla="*/ 79 w 79"/>
                  <a:gd name="T81" fmla="*/ 19 h 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86">
                    <a:moveTo>
                      <a:pt x="79" y="19"/>
                    </a:moveTo>
                    <a:lnTo>
                      <a:pt x="79" y="19"/>
                    </a:lnTo>
                    <a:lnTo>
                      <a:pt x="79" y="39"/>
                    </a:lnTo>
                    <a:lnTo>
                      <a:pt x="78" y="46"/>
                    </a:lnTo>
                    <a:lnTo>
                      <a:pt x="77" y="52"/>
                    </a:lnTo>
                    <a:lnTo>
                      <a:pt x="75" y="56"/>
                    </a:lnTo>
                    <a:lnTo>
                      <a:pt x="72" y="60"/>
                    </a:lnTo>
                    <a:lnTo>
                      <a:pt x="68" y="65"/>
                    </a:lnTo>
                    <a:lnTo>
                      <a:pt x="62" y="69"/>
                    </a:lnTo>
                    <a:lnTo>
                      <a:pt x="55" y="72"/>
                    </a:lnTo>
                    <a:lnTo>
                      <a:pt x="48" y="75"/>
                    </a:lnTo>
                    <a:lnTo>
                      <a:pt x="33" y="80"/>
                    </a:lnTo>
                    <a:lnTo>
                      <a:pt x="20" y="83"/>
                    </a:lnTo>
                    <a:lnTo>
                      <a:pt x="10" y="85"/>
                    </a:lnTo>
                    <a:lnTo>
                      <a:pt x="6" y="86"/>
                    </a:lnTo>
                    <a:lnTo>
                      <a:pt x="3" y="85"/>
                    </a:lnTo>
                    <a:lnTo>
                      <a:pt x="1" y="83"/>
                    </a:lnTo>
                    <a:lnTo>
                      <a:pt x="0" y="80"/>
                    </a:lnTo>
                    <a:lnTo>
                      <a:pt x="1" y="77"/>
                    </a:lnTo>
                    <a:lnTo>
                      <a:pt x="2" y="72"/>
                    </a:lnTo>
                    <a:lnTo>
                      <a:pt x="5" y="67"/>
                    </a:lnTo>
                    <a:lnTo>
                      <a:pt x="9" y="60"/>
                    </a:lnTo>
                    <a:lnTo>
                      <a:pt x="22" y="43"/>
                    </a:lnTo>
                    <a:lnTo>
                      <a:pt x="34" y="29"/>
                    </a:lnTo>
                    <a:lnTo>
                      <a:pt x="42" y="22"/>
                    </a:lnTo>
                    <a:lnTo>
                      <a:pt x="48" y="17"/>
                    </a:lnTo>
                    <a:lnTo>
                      <a:pt x="60" y="8"/>
                    </a:lnTo>
                    <a:lnTo>
                      <a:pt x="66" y="3"/>
                    </a:lnTo>
                    <a:lnTo>
                      <a:pt x="71" y="0"/>
                    </a:lnTo>
                    <a:lnTo>
                      <a:pt x="73" y="0"/>
                    </a:lnTo>
                    <a:lnTo>
                      <a:pt x="75" y="0"/>
                    </a:lnTo>
                    <a:lnTo>
                      <a:pt x="76" y="1"/>
                    </a:lnTo>
                    <a:lnTo>
                      <a:pt x="78" y="3"/>
                    </a:lnTo>
                    <a:lnTo>
                      <a:pt x="79" y="5"/>
                    </a:lnTo>
                    <a:lnTo>
                      <a:pt x="79" y="9"/>
                    </a:lnTo>
                    <a:lnTo>
                      <a:pt x="79" y="19"/>
                    </a:lnTo>
                    <a:close/>
                  </a:path>
                </a:pathLst>
              </a:custGeom>
              <a:solidFill>
                <a:srgbClr val="8997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16" name="Freeform 151">
                <a:extLst>
                  <a:ext uri="{FF2B5EF4-FFF2-40B4-BE49-F238E27FC236}">
                    <a16:creationId xmlns:a16="http://schemas.microsoft.com/office/drawing/2014/main" id="{6A2439A5-C510-4D24-A3DE-E76B0BB38430}"/>
                  </a:ext>
                </a:extLst>
              </p:cNvPr>
              <p:cNvSpPr>
                <a:spLocks/>
              </p:cNvSpPr>
              <p:nvPr/>
            </p:nvSpPr>
            <p:spPr bwMode="auto">
              <a:xfrm>
                <a:off x="3814" y="1520"/>
                <a:ext cx="76" cy="81"/>
              </a:xfrm>
              <a:custGeom>
                <a:avLst/>
                <a:gdLst>
                  <a:gd name="T0" fmla="*/ 76 w 76"/>
                  <a:gd name="T1" fmla="*/ 18 h 81"/>
                  <a:gd name="T2" fmla="*/ 76 w 76"/>
                  <a:gd name="T3" fmla="*/ 18 h 81"/>
                  <a:gd name="T4" fmla="*/ 75 w 76"/>
                  <a:gd name="T5" fmla="*/ 37 h 81"/>
                  <a:gd name="T6" fmla="*/ 74 w 76"/>
                  <a:gd name="T7" fmla="*/ 44 h 81"/>
                  <a:gd name="T8" fmla="*/ 73 w 76"/>
                  <a:gd name="T9" fmla="*/ 49 h 81"/>
                  <a:gd name="T10" fmla="*/ 72 w 76"/>
                  <a:gd name="T11" fmla="*/ 54 h 81"/>
                  <a:gd name="T12" fmla="*/ 69 w 76"/>
                  <a:gd name="T13" fmla="*/ 58 h 81"/>
                  <a:gd name="T14" fmla="*/ 65 w 76"/>
                  <a:gd name="T15" fmla="*/ 62 h 81"/>
                  <a:gd name="T16" fmla="*/ 59 w 76"/>
                  <a:gd name="T17" fmla="*/ 66 h 81"/>
                  <a:gd name="T18" fmla="*/ 59 w 76"/>
                  <a:gd name="T19" fmla="*/ 66 h 81"/>
                  <a:gd name="T20" fmla="*/ 46 w 76"/>
                  <a:gd name="T21" fmla="*/ 72 h 81"/>
                  <a:gd name="T22" fmla="*/ 31 w 76"/>
                  <a:gd name="T23" fmla="*/ 76 h 81"/>
                  <a:gd name="T24" fmla="*/ 19 w 76"/>
                  <a:gd name="T25" fmla="*/ 79 h 81"/>
                  <a:gd name="T26" fmla="*/ 9 w 76"/>
                  <a:gd name="T27" fmla="*/ 81 h 81"/>
                  <a:gd name="T28" fmla="*/ 9 w 76"/>
                  <a:gd name="T29" fmla="*/ 81 h 81"/>
                  <a:gd name="T30" fmla="*/ 6 w 76"/>
                  <a:gd name="T31" fmla="*/ 81 h 81"/>
                  <a:gd name="T32" fmla="*/ 3 w 76"/>
                  <a:gd name="T33" fmla="*/ 81 h 81"/>
                  <a:gd name="T34" fmla="*/ 1 w 76"/>
                  <a:gd name="T35" fmla="*/ 79 h 81"/>
                  <a:gd name="T36" fmla="*/ 0 w 76"/>
                  <a:gd name="T37" fmla="*/ 77 h 81"/>
                  <a:gd name="T38" fmla="*/ 1 w 76"/>
                  <a:gd name="T39" fmla="*/ 73 h 81"/>
                  <a:gd name="T40" fmla="*/ 2 w 76"/>
                  <a:gd name="T41" fmla="*/ 69 h 81"/>
                  <a:gd name="T42" fmla="*/ 5 w 76"/>
                  <a:gd name="T43" fmla="*/ 64 h 81"/>
                  <a:gd name="T44" fmla="*/ 9 w 76"/>
                  <a:gd name="T45" fmla="*/ 57 h 81"/>
                  <a:gd name="T46" fmla="*/ 9 w 76"/>
                  <a:gd name="T47" fmla="*/ 57 h 81"/>
                  <a:gd name="T48" fmla="*/ 21 w 76"/>
                  <a:gd name="T49" fmla="*/ 41 h 81"/>
                  <a:gd name="T50" fmla="*/ 32 w 76"/>
                  <a:gd name="T51" fmla="*/ 28 h 81"/>
                  <a:gd name="T52" fmla="*/ 40 w 76"/>
                  <a:gd name="T53" fmla="*/ 21 h 81"/>
                  <a:gd name="T54" fmla="*/ 46 w 76"/>
                  <a:gd name="T55" fmla="*/ 16 h 81"/>
                  <a:gd name="T56" fmla="*/ 46 w 76"/>
                  <a:gd name="T57" fmla="*/ 16 h 81"/>
                  <a:gd name="T58" fmla="*/ 57 w 76"/>
                  <a:gd name="T59" fmla="*/ 7 h 81"/>
                  <a:gd name="T60" fmla="*/ 62 w 76"/>
                  <a:gd name="T61" fmla="*/ 3 h 81"/>
                  <a:gd name="T62" fmla="*/ 67 w 76"/>
                  <a:gd name="T63" fmla="*/ 0 h 81"/>
                  <a:gd name="T64" fmla="*/ 71 w 76"/>
                  <a:gd name="T65" fmla="*/ 0 h 81"/>
                  <a:gd name="T66" fmla="*/ 72 w 76"/>
                  <a:gd name="T67" fmla="*/ 1 h 81"/>
                  <a:gd name="T68" fmla="*/ 74 w 76"/>
                  <a:gd name="T69" fmla="*/ 3 h 81"/>
                  <a:gd name="T70" fmla="*/ 75 w 76"/>
                  <a:gd name="T71" fmla="*/ 9 h 81"/>
                  <a:gd name="T72" fmla="*/ 76 w 76"/>
                  <a:gd name="T73" fmla="*/ 18 h 81"/>
                  <a:gd name="T74" fmla="*/ 76 w 76"/>
                  <a:gd name="T75" fmla="*/ 18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6" h="81">
                    <a:moveTo>
                      <a:pt x="76" y="18"/>
                    </a:moveTo>
                    <a:lnTo>
                      <a:pt x="76" y="18"/>
                    </a:lnTo>
                    <a:lnTo>
                      <a:pt x="75" y="37"/>
                    </a:lnTo>
                    <a:lnTo>
                      <a:pt x="74" y="44"/>
                    </a:lnTo>
                    <a:lnTo>
                      <a:pt x="73" y="49"/>
                    </a:lnTo>
                    <a:lnTo>
                      <a:pt x="72" y="54"/>
                    </a:lnTo>
                    <a:lnTo>
                      <a:pt x="69" y="58"/>
                    </a:lnTo>
                    <a:lnTo>
                      <a:pt x="65" y="62"/>
                    </a:lnTo>
                    <a:lnTo>
                      <a:pt x="59" y="66"/>
                    </a:lnTo>
                    <a:lnTo>
                      <a:pt x="46" y="72"/>
                    </a:lnTo>
                    <a:lnTo>
                      <a:pt x="31" y="76"/>
                    </a:lnTo>
                    <a:lnTo>
                      <a:pt x="19" y="79"/>
                    </a:lnTo>
                    <a:lnTo>
                      <a:pt x="9" y="81"/>
                    </a:lnTo>
                    <a:lnTo>
                      <a:pt x="6" y="81"/>
                    </a:lnTo>
                    <a:lnTo>
                      <a:pt x="3" y="81"/>
                    </a:lnTo>
                    <a:lnTo>
                      <a:pt x="1" y="79"/>
                    </a:lnTo>
                    <a:lnTo>
                      <a:pt x="0" y="77"/>
                    </a:lnTo>
                    <a:lnTo>
                      <a:pt x="1" y="73"/>
                    </a:lnTo>
                    <a:lnTo>
                      <a:pt x="2" y="69"/>
                    </a:lnTo>
                    <a:lnTo>
                      <a:pt x="5" y="64"/>
                    </a:lnTo>
                    <a:lnTo>
                      <a:pt x="9" y="57"/>
                    </a:lnTo>
                    <a:lnTo>
                      <a:pt x="21" y="41"/>
                    </a:lnTo>
                    <a:lnTo>
                      <a:pt x="32" y="28"/>
                    </a:lnTo>
                    <a:lnTo>
                      <a:pt x="40" y="21"/>
                    </a:lnTo>
                    <a:lnTo>
                      <a:pt x="46" y="16"/>
                    </a:lnTo>
                    <a:lnTo>
                      <a:pt x="57" y="7"/>
                    </a:lnTo>
                    <a:lnTo>
                      <a:pt x="62" y="3"/>
                    </a:lnTo>
                    <a:lnTo>
                      <a:pt x="67" y="0"/>
                    </a:lnTo>
                    <a:lnTo>
                      <a:pt x="71" y="0"/>
                    </a:lnTo>
                    <a:lnTo>
                      <a:pt x="72" y="1"/>
                    </a:lnTo>
                    <a:lnTo>
                      <a:pt x="74" y="3"/>
                    </a:lnTo>
                    <a:lnTo>
                      <a:pt x="75" y="9"/>
                    </a:lnTo>
                    <a:lnTo>
                      <a:pt x="76" y="18"/>
                    </a:lnTo>
                    <a:close/>
                  </a:path>
                </a:pathLst>
              </a:custGeom>
              <a:solidFill>
                <a:srgbClr val="A6A7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17" name="Freeform 152">
                <a:extLst>
                  <a:ext uri="{FF2B5EF4-FFF2-40B4-BE49-F238E27FC236}">
                    <a16:creationId xmlns:a16="http://schemas.microsoft.com/office/drawing/2014/main" id="{00999B1D-B7D6-42B7-B1D1-33C41D4B9A33}"/>
                  </a:ext>
                </a:extLst>
              </p:cNvPr>
              <p:cNvSpPr>
                <a:spLocks/>
              </p:cNvSpPr>
              <p:nvPr/>
            </p:nvSpPr>
            <p:spPr bwMode="auto">
              <a:xfrm>
                <a:off x="3816" y="1522"/>
                <a:ext cx="72" cy="77"/>
              </a:xfrm>
              <a:custGeom>
                <a:avLst/>
                <a:gdLst>
                  <a:gd name="T0" fmla="*/ 72 w 72"/>
                  <a:gd name="T1" fmla="*/ 18 h 77"/>
                  <a:gd name="T2" fmla="*/ 72 w 72"/>
                  <a:gd name="T3" fmla="*/ 18 h 77"/>
                  <a:gd name="T4" fmla="*/ 71 w 72"/>
                  <a:gd name="T5" fmla="*/ 35 h 77"/>
                  <a:gd name="T6" fmla="*/ 70 w 72"/>
                  <a:gd name="T7" fmla="*/ 42 h 77"/>
                  <a:gd name="T8" fmla="*/ 70 w 72"/>
                  <a:gd name="T9" fmla="*/ 47 h 77"/>
                  <a:gd name="T10" fmla="*/ 68 w 72"/>
                  <a:gd name="T11" fmla="*/ 51 h 77"/>
                  <a:gd name="T12" fmla="*/ 65 w 72"/>
                  <a:gd name="T13" fmla="*/ 55 h 77"/>
                  <a:gd name="T14" fmla="*/ 61 w 72"/>
                  <a:gd name="T15" fmla="*/ 59 h 77"/>
                  <a:gd name="T16" fmla="*/ 56 w 72"/>
                  <a:gd name="T17" fmla="*/ 62 h 77"/>
                  <a:gd name="T18" fmla="*/ 56 w 72"/>
                  <a:gd name="T19" fmla="*/ 62 h 77"/>
                  <a:gd name="T20" fmla="*/ 43 w 72"/>
                  <a:gd name="T21" fmla="*/ 68 h 77"/>
                  <a:gd name="T22" fmla="*/ 30 w 72"/>
                  <a:gd name="T23" fmla="*/ 72 h 77"/>
                  <a:gd name="T24" fmla="*/ 9 w 72"/>
                  <a:gd name="T25" fmla="*/ 77 h 77"/>
                  <a:gd name="T26" fmla="*/ 9 w 72"/>
                  <a:gd name="T27" fmla="*/ 77 h 77"/>
                  <a:gd name="T28" fmla="*/ 5 w 72"/>
                  <a:gd name="T29" fmla="*/ 77 h 77"/>
                  <a:gd name="T30" fmla="*/ 3 w 72"/>
                  <a:gd name="T31" fmla="*/ 77 h 77"/>
                  <a:gd name="T32" fmla="*/ 1 w 72"/>
                  <a:gd name="T33" fmla="*/ 75 h 77"/>
                  <a:gd name="T34" fmla="*/ 0 w 72"/>
                  <a:gd name="T35" fmla="*/ 73 h 77"/>
                  <a:gd name="T36" fmla="*/ 0 w 72"/>
                  <a:gd name="T37" fmla="*/ 69 h 77"/>
                  <a:gd name="T38" fmla="*/ 2 w 72"/>
                  <a:gd name="T39" fmla="*/ 65 h 77"/>
                  <a:gd name="T40" fmla="*/ 4 w 72"/>
                  <a:gd name="T41" fmla="*/ 61 h 77"/>
                  <a:gd name="T42" fmla="*/ 8 w 72"/>
                  <a:gd name="T43" fmla="*/ 54 h 77"/>
                  <a:gd name="T44" fmla="*/ 8 w 72"/>
                  <a:gd name="T45" fmla="*/ 54 h 77"/>
                  <a:gd name="T46" fmla="*/ 20 w 72"/>
                  <a:gd name="T47" fmla="*/ 39 h 77"/>
                  <a:gd name="T48" fmla="*/ 31 w 72"/>
                  <a:gd name="T49" fmla="*/ 26 h 77"/>
                  <a:gd name="T50" fmla="*/ 37 w 72"/>
                  <a:gd name="T51" fmla="*/ 20 h 77"/>
                  <a:gd name="T52" fmla="*/ 43 w 72"/>
                  <a:gd name="T53" fmla="*/ 16 h 77"/>
                  <a:gd name="T54" fmla="*/ 43 w 72"/>
                  <a:gd name="T55" fmla="*/ 16 h 77"/>
                  <a:gd name="T56" fmla="*/ 54 w 72"/>
                  <a:gd name="T57" fmla="*/ 7 h 77"/>
                  <a:gd name="T58" fmla="*/ 59 w 72"/>
                  <a:gd name="T59" fmla="*/ 4 h 77"/>
                  <a:gd name="T60" fmla="*/ 64 w 72"/>
                  <a:gd name="T61" fmla="*/ 1 h 77"/>
                  <a:gd name="T62" fmla="*/ 67 w 72"/>
                  <a:gd name="T63" fmla="*/ 0 h 77"/>
                  <a:gd name="T64" fmla="*/ 69 w 72"/>
                  <a:gd name="T65" fmla="*/ 1 h 77"/>
                  <a:gd name="T66" fmla="*/ 70 w 72"/>
                  <a:gd name="T67" fmla="*/ 4 h 77"/>
                  <a:gd name="T68" fmla="*/ 72 w 72"/>
                  <a:gd name="T69" fmla="*/ 9 h 77"/>
                  <a:gd name="T70" fmla="*/ 72 w 72"/>
                  <a:gd name="T71" fmla="*/ 18 h 77"/>
                  <a:gd name="T72" fmla="*/ 72 w 72"/>
                  <a:gd name="T73" fmla="*/ 18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2" h="77">
                    <a:moveTo>
                      <a:pt x="72" y="18"/>
                    </a:moveTo>
                    <a:lnTo>
                      <a:pt x="72" y="18"/>
                    </a:lnTo>
                    <a:lnTo>
                      <a:pt x="71" y="35"/>
                    </a:lnTo>
                    <a:lnTo>
                      <a:pt x="70" y="42"/>
                    </a:lnTo>
                    <a:lnTo>
                      <a:pt x="70" y="47"/>
                    </a:lnTo>
                    <a:lnTo>
                      <a:pt x="68" y="51"/>
                    </a:lnTo>
                    <a:lnTo>
                      <a:pt x="65" y="55"/>
                    </a:lnTo>
                    <a:lnTo>
                      <a:pt x="61" y="59"/>
                    </a:lnTo>
                    <a:lnTo>
                      <a:pt x="56" y="62"/>
                    </a:lnTo>
                    <a:lnTo>
                      <a:pt x="43" y="68"/>
                    </a:lnTo>
                    <a:lnTo>
                      <a:pt x="30" y="72"/>
                    </a:lnTo>
                    <a:lnTo>
                      <a:pt x="9" y="77"/>
                    </a:lnTo>
                    <a:lnTo>
                      <a:pt x="5" y="77"/>
                    </a:lnTo>
                    <a:lnTo>
                      <a:pt x="3" y="77"/>
                    </a:lnTo>
                    <a:lnTo>
                      <a:pt x="1" y="75"/>
                    </a:lnTo>
                    <a:lnTo>
                      <a:pt x="0" y="73"/>
                    </a:lnTo>
                    <a:lnTo>
                      <a:pt x="0" y="69"/>
                    </a:lnTo>
                    <a:lnTo>
                      <a:pt x="2" y="65"/>
                    </a:lnTo>
                    <a:lnTo>
                      <a:pt x="4" y="61"/>
                    </a:lnTo>
                    <a:lnTo>
                      <a:pt x="8" y="54"/>
                    </a:lnTo>
                    <a:lnTo>
                      <a:pt x="20" y="39"/>
                    </a:lnTo>
                    <a:lnTo>
                      <a:pt x="31" y="26"/>
                    </a:lnTo>
                    <a:lnTo>
                      <a:pt x="37" y="20"/>
                    </a:lnTo>
                    <a:lnTo>
                      <a:pt x="43" y="16"/>
                    </a:lnTo>
                    <a:lnTo>
                      <a:pt x="54" y="7"/>
                    </a:lnTo>
                    <a:lnTo>
                      <a:pt x="59" y="4"/>
                    </a:lnTo>
                    <a:lnTo>
                      <a:pt x="64" y="1"/>
                    </a:lnTo>
                    <a:lnTo>
                      <a:pt x="67" y="0"/>
                    </a:lnTo>
                    <a:lnTo>
                      <a:pt x="69" y="1"/>
                    </a:lnTo>
                    <a:lnTo>
                      <a:pt x="70" y="4"/>
                    </a:lnTo>
                    <a:lnTo>
                      <a:pt x="72" y="9"/>
                    </a:lnTo>
                    <a:lnTo>
                      <a:pt x="72" y="18"/>
                    </a:lnTo>
                    <a:close/>
                  </a:path>
                </a:pathLst>
              </a:custGeom>
              <a:solidFill>
                <a:srgbClr val="C3B8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18" name="Freeform 153">
                <a:extLst>
                  <a:ext uri="{FF2B5EF4-FFF2-40B4-BE49-F238E27FC236}">
                    <a16:creationId xmlns:a16="http://schemas.microsoft.com/office/drawing/2014/main" id="{EF925D13-851F-409E-945F-A9A68A538B81}"/>
                  </a:ext>
                </a:extLst>
              </p:cNvPr>
              <p:cNvSpPr>
                <a:spLocks/>
              </p:cNvSpPr>
              <p:nvPr/>
            </p:nvSpPr>
            <p:spPr bwMode="auto">
              <a:xfrm>
                <a:off x="3818" y="1525"/>
                <a:ext cx="68" cy="72"/>
              </a:xfrm>
              <a:custGeom>
                <a:avLst/>
                <a:gdLst>
                  <a:gd name="T0" fmla="*/ 68 w 68"/>
                  <a:gd name="T1" fmla="*/ 16 h 72"/>
                  <a:gd name="T2" fmla="*/ 68 w 68"/>
                  <a:gd name="T3" fmla="*/ 16 h 72"/>
                  <a:gd name="T4" fmla="*/ 67 w 68"/>
                  <a:gd name="T5" fmla="*/ 33 h 72"/>
                  <a:gd name="T6" fmla="*/ 67 w 68"/>
                  <a:gd name="T7" fmla="*/ 39 h 72"/>
                  <a:gd name="T8" fmla="*/ 66 w 68"/>
                  <a:gd name="T9" fmla="*/ 43 h 72"/>
                  <a:gd name="T10" fmla="*/ 64 w 68"/>
                  <a:gd name="T11" fmla="*/ 47 h 72"/>
                  <a:gd name="T12" fmla="*/ 62 w 68"/>
                  <a:gd name="T13" fmla="*/ 51 h 72"/>
                  <a:gd name="T14" fmla="*/ 58 w 68"/>
                  <a:gd name="T15" fmla="*/ 54 h 72"/>
                  <a:gd name="T16" fmla="*/ 53 w 68"/>
                  <a:gd name="T17" fmla="*/ 58 h 72"/>
                  <a:gd name="T18" fmla="*/ 53 w 68"/>
                  <a:gd name="T19" fmla="*/ 58 h 72"/>
                  <a:gd name="T20" fmla="*/ 41 w 68"/>
                  <a:gd name="T21" fmla="*/ 64 h 72"/>
                  <a:gd name="T22" fmla="*/ 28 w 68"/>
                  <a:gd name="T23" fmla="*/ 67 h 72"/>
                  <a:gd name="T24" fmla="*/ 8 w 68"/>
                  <a:gd name="T25" fmla="*/ 72 h 72"/>
                  <a:gd name="T26" fmla="*/ 8 w 68"/>
                  <a:gd name="T27" fmla="*/ 72 h 72"/>
                  <a:gd name="T28" fmla="*/ 5 w 68"/>
                  <a:gd name="T29" fmla="*/ 72 h 72"/>
                  <a:gd name="T30" fmla="*/ 3 w 68"/>
                  <a:gd name="T31" fmla="*/ 72 h 72"/>
                  <a:gd name="T32" fmla="*/ 1 w 68"/>
                  <a:gd name="T33" fmla="*/ 70 h 72"/>
                  <a:gd name="T34" fmla="*/ 0 w 68"/>
                  <a:gd name="T35" fmla="*/ 68 h 72"/>
                  <a:gd name="T36" fmla="*/ 0 w 68"/>
                  <a:gd name="T37" fmla="*/ 65 h 72"/>
                  <a:gd name="T38" fmla="*/ 1 w 68"/>
                  <a:gd name="T39" fmla="*/ 61 h 72"/>
                  <a:gd name="T40" fmla="*/ 4 w 68"/>
                  <a:gd name="T41" fmla="*/ 57 h 72"/>
                  <a:gd name="T42" fmla="*/ 8 w 68"/>
                  <a:gd name="T43" fmla="*/ 50 h 72"/>
                  <a:gd name="T44" fmla="*/ 8 w 68"/>
                  <a:gd name="T45" fmla="*/ 50 h 72"/>
                  <a:gd name="T46" fmla="*/ 18 w 68"/>
                  <a:gd name="T47" fmla="*/ 36 h 72"/>
                  <a:gd name="T48" fmla="*/ 29 w 68"/>
                  <a:gd name="T49" fmla="*/ 24 h 72"/>
                  <a:gd name="T50" fmla="*/ 35 w 68"/>
                  <a:gd name="T51" fmla="*/ 18 h 72"/>
                  <a:gd name="T52" fmla="*/ 41 w 68"/>
                  <a:gd name="T53" fmla="*/ 14 h 72"/>
                  <a:gd name="T54" fmla="*/ 41 w 68"/>
                  <a:gd name="T55" fmla="*/ 14 h 72"/>
                  <a:gd name="T56" fmla="*/ 51 w 68"/>
                  <a:gd name="T57" fmla="*/ 6 h 72"/>
                  <a:gd name="T58" fmla="*/ 56 w 68"/>
                  <a:gd name="T59" fmla="*/ 3 h 72"/>
                  <a:gd name="T60" fmla="*/ 60 w 68"/>
                  <a:gd name="T61" fmla="*/ 1 h 72"/>
                  <a:gd name="T62" fmla="*/ 64 w 68"/>
                  <a:gd name="T63" fmla="*/ 0 h 72"/>
                  <a:gd name="T64" fmla="*/ 65 w 68"/>
                  <a:gd name="T65" fmla="*/ 1 h 72"/>
                  <a:gd name="T66" fmla="*/ 66 w 68"/>
                  <a:gd name="T67" fmla="*/ 3 h 72"/>
                  <a:gd name="T68" fmla="*/ 68 w 68"/>
                  <a:gd name="T69" fmla="*/ 8 h 72"/>
                  <a:gd name="T70" fmla="*/ 68 w 68"/>
                  <a:gd name="T71" fmla="*/ 16 h 72"/>
                  <a:gd name="T72" fmla="*/ 68 w 68"/>
                  <a:gd name="T73" fmla="*/ 16 h 7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8" h="72">
                    <a:moveTo>
                      <a:pt x="68" y="16"/>
                    </a:moveTo>
                    <a:lnTo>
                      <a:pt x="68" y="16"/>
                    </a:lnTo>
                    <a:lnTo>
                      <a:pt x="67" y="33"/>
                    </a:lnTo>
                    <a:lnTo>
                      <a:pt x="67" y="39"/>
                    </a:lnTo>
                    <a:lnTo>
                      <a:pt x="66" y="43"/>
                    </a:lnTo>
                    <a:lnTo>
                      <a:pt x="64" y="47"/>
                    </a:lnTo>
                    <a:lnTo>
                      <a:pt x="62" y="51"/>
                    </a:lnTo>
                    <a:lnTo>
                      <a:pt x="58" y="54"/>
                    </a:lnTo>
                    <a:lnTo>
                      <a:pt x="53" y="58"/>
                    </a:lnTo>
                    <a:lnTo>
                      <a:pt x="41" y="64"/>
                    </a:lnTo>
                    <a:lnTo>
                      <a:pt x="28" y="67"/>
                    </a:lnTo>
                    <a:lnTo>
                      <a:pt x="8" y="72"/>
                    </a:lnTo>
                    <a:lnTo>
                      <a:pt x="5" y="72"/>
                    </a:lnTo>
                    <a:lnTo>
                      <a:pt x="3" y="72"/>
                    </a:lnTo>
                    <a:lnTo>
                      <a:pt x="1" y="70"/>
                    </a:lnTo>
                    <a:lnTo>
                      <a:pt x="0" y="68"/>
                    </a:lnTo>
                    <a:lnTo>
                      <a:pt x="0" y="65"/>
                    </a:lnTo>
                    <a:lnTo>
                      <a:pt x="1" y="61"/>
                    </a:lnTo>
                    <a:lnTo>
                      <a:pt x="4" y="57"/>
                    </a:lnTo>
                    <a:lnTo>
                      <a:pt x="8" y="50"/>
                    </a:lnTo>
                    <a:lnTo>
                      <a:pt x="18" y="36"/>
                    </a:lnTo>
                    <a:lnTo>
                      <a:pt x="29" y="24"/>
                    </a:lnTo>
                    <a:lnTo>
                      <a:pt x="35" y="18"/>
                    </a:lnTo>
                    <a:lnTo>
                      <a:pt x="41" y="14"/>
                    </a:lnTo>
                    <a:lnTo>
                      <a:pt x="51" y="6"/>
                    </a:lnTo>
                    <a:lnTo>
                      <a:pt x="56" y="3"/>
                    </a:lnTo>
                    <a:lnTo>
                      <a:pt x="60" y="1"/>
                    </a:lnTo>
                    <a:lnTo>
                      <a:pt x="64" y="0"/>
                    </a:lnTo>
                    <a:lnTo>
                      <a:pt x="65" y="1"/>
                    </a:lnTo>
                    <a:lnTo>
                      <a:pt x="66" y="3"/>
                    </a:lnTo>
                    <a:lnTo>
                      <a:pt x="68" y="8"/>
                    </a:lnTo>
                    <a:lnTo>
                      <a:pt x="68" y="16"/>
                    </a:lnTo>
                    <a:close/>
                  </a:path>
                </a:pathLst>
              </a:custGeom>
              <a:solidFill>
                <a:srgbClr val="DFC8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19" name="Freeform 154">
                <a:extLst>
                  <a:ext uri="{FF2B5EF4-FFF2-40B4-BE49-F238E27FC236}">
                    <a16:creationId xmlns:a16="http://schemas.microsoft.com/office/drawing/2014/main" id="{0D5F93A3-A514-4104-BDE9-B5ED4AE933C2}"/>
                  </a:ext>
                </a:extLst>
              </p:cNvPr>
              <p:cNvSpPr>
                <a:spLocks/>
              </p:cNvSpPr>
              <p:nvPr/>
            </p:nvSpPr>
            <p:spPr bwMode="auto">
              <a:xfrm>
                <a:off x="3820" y="1528"/>
                <a:ext cx="64" cy="67"/>
              </a:xfrm>
              <a:custGeom>
                <a:avLst/>
                <a:gdLst>
                  <a:gd name="T0" fmla="*/ 7 w 64"/>
                  <a:gd name="T1" fmla="*/ 46 h 67"/>
                  <a:gd name="T2" fmla="*/ 7 w 64"/>
                  <a:gd name="T3" fmla="*/ 46 h 67"/>
                  <a:gd name="T4" fmla="*/ 17 w 64"/>
                  <a:gd name="T5" fmla="*/ 33 h 67"/>
                  <a:gd name="T6" fmla="*/ 27 w 64"/>
                  <a:gd name="T7" fmla="*/ 22 h 67"/>
                  <a:gd name="T8" fmla="*/ 33 w 64"/>
                  <a:gd name="T9" fmla="*/ 17 h 67"/>
                  <a:gd name="T10" fmla="*/ 39 w 64"/>
                  <a:gd name="T11" fmla="*/ 12 h 67"/>
                  <a:gd name="T12" fmla="*/ 39 w 64"/>
                  <a:gd name="T13" fmla="*/ 12 h 67"/>
                  <a:gd name="T14" fmla="*/ 48 w 64"/>
                  <a:gd name="T15" fmla="*/ 5 h 67"/>
                  <a:gd name="T16" fmla="*/ 53 w 64"/>
                  <a:gd name="T17" fmla="*/ 2 h 67"/>
                  <a:gd name="T18" fmla="*/ 57 w 64"/>
                  <a:gd name="T19" fmla="*/ 0 h 67"/>
                  <a:gd name="T20" fmla="*/ 60 w 64"/>
                  <a:gd name="T21" fmla="*/ 0 h 67"/>
                  <a:gd name="T22" fmla="*/ 61 w 64"/>
                  <a:gd name="T23" fmla="*/ 0 h 67"/>
                  <a:gd name="T24" fmla="*/ 62 w 64"/>
                  <a:gd name="T25" fmla="*/ 2 h 67"/>
                  <a:gd name="T26" fmla="*/ 64 w 64"/>
                  <a:gd name="T27" fmla="*/ 6 h 67"/>
                  <a:gd name="T28" fmla="*/ 64 w 64"/>
                  <a:gd name="T29" fmla="*/ 14 h 67"/>
                  <a:gd name="T30" fmla="*/ 64 w 64"/>
                  <a:gd name="T31" fmla="*/ 14 h 67"/>
                  <a:gd name="T32" fmla="*/ 63 w 64"/>
                  <a:gd name="T33" fmla="*/ 30 h 67"/>
                  <a:gd name="T34" fmla="*/ 62 w 64"/>
                  <a:gd name="T35" fmla="*/ 40 h 67"/>
                  <a:gd name="T36" fmla="*/ 61 w 64"/>
                  <a:gd name="T37" fmla="*/ 44 h 67"/>
                  <a:gd name="T38" fmla="*/ 58 w 64"/>
                  <a:gd name="T39" fmla="*/ 47 h 67"/>
                  <a:gd name="T40" fmla="*/ 55 w 64"/>
                  <a:gd name="T41" fmla="*/ 50 h 67"/>
                  <a:gd name="T42" fmla="*/ 50 w 64"/>
                  <a:gd name="T43" fmla="*/ 54 h 67"/>
                  <a:gd name="T44" fmla="*/ 50 w 64"/>
                  <a:gd name="T45" fmla="*/ 54 h 67"/>
                  <a:gd name="T46" fmla="*/ 39 w 64"/>
                  <a:gd name="T47" fmla="*/ 59 h 67"/>
                  <a:gd name="T48" fmla="*/ 26 w 64"/>
                  <a:gd name="T49" fmla="*/ 63 h 67"/>
                  <a:gd name="T50" fmla="*/ 8 w 64"/>
                  <a:gd name="T51" fmla="*/ 67 h 67"/>
                  <a:gd name="T52" fmla="*/ 8 w 64"/>
                  <a:gd name="T53" fmla="*/ 67 h 67"/>
                  <a:gd name="T54" fmla="*/ 5 w 64"/>
                  <a:gd name="T55" fmla="*/ 67 h 67"/>
                  <a:gd name="T56" fmla="*/ 2 w 64"/>
                  <a:gd name="T57" fmla="*/ 67 h 67"/>
                  <a:gd name="T58" fmla="*/ 1 w 64"/>
                  <a:gd name="T59" fmla="*/ 65 h 67"/>
                  <a:gd name="T60" fmla="*/ 0 w 64"/>
                  <a:gd name="T61" fmla="*/ 63 h 67"/>
                  <a:gd name="T62" fmla="*/ 0 w 64"/>
                  <a:gd name="T63" fmla="*/ 60 h 67"/>
                  <a:gd name="T64" fmla="*/ 1 w 64"/>
                  <a:gd name="T65" fmla="*/ 57 h 67"/>
                  <a:gd name="T66" fmla="*/ 4 w 64"/>
                  <a:gd name="T67" fmla="*/ 51 h 67"/>
                  <a:gd name="T68" fmla="*/ 7 w 64"/>
                  <a:gd name="T69" fmla="*/ 46 h 67"/>
                  <a:gd name="T70" fmla="*/ 7 w 64"/>
                  <a:gd name="T71" fmla="*/ 46 h 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 h="67">
                    <a:moveTo>
                      <a:pt x="7" y="46"/>
                    </a:moveTo>
                    <a:lnTo>
                      <a:pt x="7" y="46"/>
                    </a:lnTo>
                    <a:lnTo>
                      <a:pt x="17" y="33"/>
                    </a:lnTo>
                    <a:lnTo>
                      <a:pt x="27" y="22"/>
                    </a:lnTo>
                    <a:lnTo>
                      <a:pt x="33" y="17"/>
                    </a:lnTo>
                    <a:lnTo>
                      <a:pt x="39" y="12"/>
                    </a:lnTo>
                    <a:lnTo>
                      <a:pt x="48" y="5"/>
                    </a:lnTo>
                    <a:lnTo>
                      <a:pt x="53" y="2"/>
                    </a:lnTo>
                    <a:lnTo>
                      <a:pt x="57" y="0"/>
                    </a:lnTo>
                    <a:lnTo>
                      <a:pt x="60" y="0"/>
                    </a:lnTo>
                    <a:lnTo>
                      <a:pt x="61" y="0"/>
                    </a:lnTo>
                    <a:lnTo>
                      <a:pt x="62" y="2"/>
                    </a:lnTo>
                    <a:lnTo>
                      <a:pt x="64" y="6"/>
                    </a:lnTo>
                    <a:lnTo>
                      <a:pt x="64" y="14"/>
                    </a:lnTo>
                    <a:lnTo>
                      <a:pt x="63" y="30"/>
                    </a:lnTo>
                    <a:lnTo>
                      <a:pt x="62" y="40"/>
                    </a:lnTo>
                    <a:lnTo>
                      <a:pt x="61" y="44"/>
                    </a:lnTo>
                    <a:lnTo>
                      <a:pt x="58" y="47"/>
                    </a:lnTo>
                    <a:lnTo>
                      <a:pt x="55" y="50"/>
                    </a:lnTo>
                    <a:lnTo>
                      <a:pt x="50" y="54"/>
                    </a:lnTo>
                    <a:lnTo>
                      <a:pt x="39" y="59"/>
                    </a:lnTo>
                    <a:lnTo>
                      <a:pt x="26" y="63"/>
                    </a:lnTo>
                    <a:lnTo>
                      <a:pt x="8" y="67"/>
                    </a:lnTo>
                    <a:lnTo>
                      <a:pt x="5" y="67"/>
                    </a:lnTo>
                    <a:lnTo>
                      <a:pt x="2" y="67"/>
                    </a:lnTo>
                    <a:lnTo>
                      <a:pt x="1" y="65"/>
                    </a:lnTo>
                    <a:lnTo>
                      <a:pt x="0" y="63"/>
                    </a:lnTo>
                    <a:lnTo>
                      <a:pt x="0" y="60"/>
                    </a:lnTo>
                    <a:lnTo>
                      <a:pt x="1" y="57"/>
                    </a:lnTo>
                    <a:lnTo>
                      <a:pt x="4" y="51"/>
                    </a:lnTo>
                    <a:lnTo>
                      <a:pt x="7" y="46"/>
                    </a:lnTo>
                    <a:close/>
                  </a:path>
                </a:pathLst>
              </a:custGeom>
              <a:solidFill>
                <a:srgbClr val="FCDB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20" name="Freeform 155">
                <a:extLst>
                  <a:ext uri="{FF2B5EF4-FFF2-40B4-BE49-F238E27FC236}">
                    <a16:creationId xmlns:a16="http://schemas.microsoft.com/office/drawing/2014/main" id="{DB1D1FFF-03D7-4EAA-9AB2-85713A5A5081}"/>
                  </a:ext>
                </a:extLst>
              </p:cNvPr>
              <p:cNvSpPr>
                <a:spLocks/>
              </p:cNvSpPr>
              <p:nvPr/>
            </p:nvSpPr>
            <p:spPr bwMode="auto">
              <a:xfrm>
                <a:off x="3719" y="1181"/>
                <a:ext cx="96" cy="22"/>
              </a:xfrm>
              <a:custGeom>
                <a:avLst/>
                <a:gdLst>
                  <a:gd name="T0" fmla="*/ 96 w 96"/>
                  <a:gd name="T1" fmla="*/ 4 h 22"/>
                  <a:gd name="T2" fmla="*/ 96 w 96"/>
                  <a:gd name="T3" fmla="*/ 4 h 22"/>
                  <a:gd name="T4" fmla="*/ 83 w 96"/>
                  <a:gd name="T5" fmla="*/ 2 h 22"/>
                  <a:gd name="T6" fmla="*/ 70 w 96"/>
                  <a:gd name="T7" fmla="*/ 1 h 22"/>
                  <a:gd name="T8" fmla="*/ 58 w 96"/>
                  <a:gd name="T9" fmla="*/ 1 h 22"/>
                  <a:gd name="T10" fmla="*/ 46 w 96"/>
                  <a:gd name="T11" fmla="*/ 3 h 22"/>
                  <a:gd name="T12" fmla="*/ 35 w 96"/>
                  <a:gd name="T13" fmla="*/ 6 h 22"/>
                  <a:gd name="T14" fmla="*/ 24 w 96"/>
                  <a:gd name="T15" fmla="*/ 11 h 22"/>
                  <a:gd name="T16" fmla="*/ 12 w 96"/>
                  <a:gd name="T17" fmla="*/ 16 h 22"/>
                  <a:gd name="T18" fmla="*/ 0 w 96"/>
                  <a:gd name="T19" fmla="*/ 22 h 22"/>
                  <a:gd name="T20" fmla="*/ 0 w 96"/>
                  <a:gd name="T21" fmla="*/ 22 h 22"/>
                  <a:gd name="T22" fmla="*/ 0 w 96"/>
                  <a:gd name="T23" fmla="*/ 21 h 22"/>
                  <a:gd name="T24" fmla="*/ 0 w 96"/>
                  <a:gd name="T25" fmla="*/ 21 h 22"/>
                  <a:gd name="T26" fmla="*/ 0 w 96"/>
                  <a:gd name="T27" fmla="*/ 21 h 22"/>
                  <a:gd name="T28" fmla="*/ 11 w 96"/>
                  <a:gd name="T29" fmla="*/ 14 h 22"/>
                  <a:gd name="T30" fmla="*/ 23 w 96"/>
                  <a:gd name="T31" fmla="*/ 8 h 22"/>
                  <a:gd name="T32" fmla="*/ 35 w 96"/>
                  <a:gd name="T33" fmla="*/ 4 h 22"/>
                  <a:gd name="T34" fmla="*/ 46 w 96"/>
                  <a:gd name="T35" fmla="*/ 1 h 22"/>
                  <a:gd name="T36" fmla="*/ 58 w 96"/>
                  <a:gd name="T37" fmla="*/ 0 h 22"/>
                  <a:gd name="T38" fmla="*/ 70 w 96"/>
                  <a:gd name="T39" fmla="*/ 0 h 22"/>
                  <a:gd name="T40" fmla="*/ 84 w 96"/>
                  <a:gd name="T41" fmla="*/ 1 h 22"/>
                  <a:gd name="T42" fmla="*/ 96 w 96"/>
                  <a:gd name="T43" fmla="*/ 3 h 22"/>
                  <a:gd name="T44" fmla="*/ 96 w 96"/>
                  <a:gd name="T45" fmla="*/ 3 h 22"/>
                  <a:gd name="T46" fmla="*/ 96 w 96"/>
                  <a:gd name="T47" fmla="*/ 4 h 22"/>
                  <a:gd name="T48" fmla="*/ 96 w 96"/>
                  <a:gd name="T49" fmla="*/ 4 h 22"/>
                  <a:gd name="T50" fmla="*/ 96 w 96"/>
                  <a:gd name="T51" fmla="*/ 4 h 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6" h="22">
                    <a:moveTo>
                      <a:pt x="96" y="4"/>
                    </a:moveTo>
                    <a:lnTo>
                      <a:pt x="96" y="4"/>
                    </a:lnTo>
                    <a:lnTo>
                      <a:pt x="83" y="2"/>
                    </a:lnTo>
                    <a:lnTo>
                      <a:pt x="70" y="1"/>
                    </a:lnTo>
                    <a:lnTo>
                      <a:pt x="58" y="1"/>
                    </a:lnTo>
                    <a:lnTo>
                      <a:pt x="46" y="3"/>
                    </a:lnTo>
                    <a:lnTo>
                      <a:pt x="35" y="6"/>
                    </a:lnTo>
                    <a:lnTo>
                      <a:pt x="24" y="11"/>
                    </a:lnTo>
                    <a:lnTo>
                      <a:pt x="12" y="16"/>
                    </a:lnTo>
                    <a:lnTo>
                      <a:pt x="0" y="22"/>
                    </a:lnTo>
                    <a:lnTo>
                      <a:pt x="0" y="21"/>
                    </a:lnTo>
                    <a:lnTo>
                      <a:pt x="11" y="14"/>
                    </a:lnTo>
                    <a:lnTo>
                      <a:pt x="23" y="8"/>
                    </a:lnTo>
                    <a:lnTo>
                      <a:pt x="35" y="4"/>
                    </a:lnTo>
                    <a:lnTo>
                      <a:pt x="46" y="1"/>
                    </a:lnTo>
                    <a:lnTo>
                      <a:pt x="58" y="0"/>
                    </a:lnTo>
                    <a:lnTo>
                      <a:pt x="70" y="0"/>
                    </a:lnTo>
                    <a:lnTo>
                      <a:pt x="84" y="1"/>
                    </a:lnTo>
                    <a:lnTo>
                      <a:pt x="96" y="3"/>
                    </a:lnTo>
                    <a:lnTo>
                      <a:pt x="9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21" name="Freeform 156">
                <a:extLst>
                  <a:ext uri="{FF2B5EF4-FFF2-40B4-BE49-F238E27FC236}">
                    <a16:creationId xmlns:a16="http://schemas.microsoft.com/office/drawing/2014/main" id="{DD1EC6F7-A1A2-4133-AD2F-F841150B8D41}"/>
                  </a:ext>
                </a:extLst>
              </p:cNvPr>
              <p:cNvSpPr>
                <a:spLocks/>
              </p:cNvSpPr>
              <p:nvPr/>
            </p:nvSpPr>
            <p:spPr bwMode="auto">
              <a:xfrm>
                <a:off x="3761" y="1285"/>
                <a:ext cx="50" cy="39"/>
              </a:xfrm>
              <a:custGeom>
                <a:avLst/>
                <a:gdLst>
                  <a:gd name="T0" fmla="*/ 50 w 50"/>
                  <a:gd name="T1" fmla="*/ 1 h 39"/>
                  <a:gd name="T2" fmla="*/ 50 w 50"/>
                  <a:gd name="T3" fmla="*/ 1 h 39"/>
                  <a:gd name="T4" fmla="*/ 44 w 50"/>
                  <a:gd name="T5" fmla="*/ 0 h 39"/>
                  <a:gd name="T6" fmla="*/ 38 w 50"/>
                  <a:gd name="T7" fmla="*/ 2 h 39"/>
                  <a:gd name="T8" fmla="*/ 38 w 50"/>
                  <a:gd name="T9" fmla="*/ 2 h 39"/>
                  <a:gd name="T10" fmla="*/ 31 w 50"/>
                  <a:gd name="T11" fmla="*/ 5 h 39"/>
                  <a:gd name="T12" fmla="*/ 26 w 50"/>
                  <a:gd name="T13" fmla="*/ 10 h 39"/>
                  <a:gd name="T14" fmla="*/ 26 w 50"/>
                  <a:gd name="T15" fmla="*/ 10 h 39"/>
                  <a:gd name="T16" fmla="*/ 20 w 50"/>
                  <a:gd name="T17" fmla="*/ 16 h 39"/>
                  <a:gd name="T18" fmla="*/ 16 w 50"/>
                  <a:gd name="T19" fmla="*/ 23 h 39"/>
                  <a:gd name="T20" fmla="*/ 16 w 50"/>
                  <a:gd name="T21" fmla="*/ 23 h 39"/>
                  <a:gd name="T22" fmla="*/ 8 w 50"/>
                  <a:gd name="T23" fmla="*/ 31 h 39"/>
                  <a:gd name="T24" fmla="*/ 0 w 50"/>
                  <a:gd name="T25" fmla="*/ 39 h 39"/>
                  <a:gd name="T26" fmla="*/ 0 w 50"/>
                  <a:gd name="T27" fmla="*/ 39 h 39"/>
                  <a:gd name="T28" fmla="*/ 0 w 50"/>
                  <a:gd name="T29" fmla="*/ 39 h 39"/>
                  <a:gd name="T30" fmla="*/ 1 w 50"/>
                  <a:gd name="T31" fmla="*/ 39 h 39"/>
                  <a:gd name="T32" fmla="*/ 1 w 50"/>
                  <a:gd name="T33" fmla="*/ 39 h 39"/>
                  <a:gd name="T34" fmla="*/ 11 w 50"/>
                  <a:gd name="T35" fmla="*/ 30 h 39"/>
                  <a:gd name="T36" fmla="*/ 11 w 50"/>
                  <a:gd name="T37" fmla="*/ 30 h 39"/>
                  <a:gd name="T38" fmla="*/ 20 w 50"/>
                  <a:gd name="T39" fmla="*/ 20 h 39"/>
                  <a:gd name="T40" fmla="*/ 20 w 50"/>
                  <a:gd name="T41" fmla="*/ 20 h 39"/>
                  <a:gd name="T42" fmla="*/ 25 w 50"/>
                  <a:gd name="T43" fmla="*/ 13 h 39"/>
                  <a:gd name="T44" fmla="*/ 30 w 50"/>
                  <a:gd name="T45" fmla="*/ 8 h 39"/>
                  <a:gd name="T46" fmla="*/ 30 w 50"/>
                  <a:gd name="T47" fmla="*/ 8 h 39"/>
                  <a:gd name="T48" fmla="*/ 38 w 50"/>
                  <a:gd name="T49" fmla="*/ 4 h 39"/>
                  <a:gd name="T50" fmla="*/ 38 w 50"/>
                  <a:gd name="T51" fmla="*/ 4 h 39"/>
                  <a:gd name="T52" fmla="*/ 43 w 50"/>
                  <a:gd name="T53" fmla="*/ 2 h 39"/>
                  <a:gd name="T54" fmla="*/ 49 w 50"/>
                  <a:gd name="T55" fmla="*/ 2 h 39"/>
                  <a:gd name="T56" fmla="*/ 49 w 50"/>
                  <a:gd name="T57" fmla="*/ 2 h 39"/>
                  <a:gd name="T58" fmla="*/ 50 w 50"/>
                  <a:gd name="T59" fmla="*/ 1 h 39"/>
                  <a:gd name="T60" fmla="*/ 50 w 50"/>
                  <a:gd name="T61" fmla="*/ 1 h 39"/>
                  <a:gd name="T62" fmla="*/ 50 w 50"/>
                  <a:gd name="T63" fmla="*/ 1 h 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0" h="39">
                    <a:moveTo>
                      <a:pt x="50" y="1"/>
                    </a:moveTo>
                    <a:lnTo>
                      <a:pt x="50" y="1"/>
                    </a:lnTo>
                    <a:lnTo>
                      <a:pt x="44" y="0"/>
                    </a:lnTo>
                    <a:lnTo>
                      <a:pt x="38" y="2"/>
                    </a:lnTo>
                    <a:lnTo>
                      <a:pt x="31" y="5"/>
                    </a:lnTo>
                    <a:lnTo>
                      <a:pt x="26" y="10"/>
                    </a:lnTo>
                    <a:lnTo>
                      <a:pt x="20" y="16"/>
                    </a:lnTo>
                    <a:lnTo>
                      <a:pt x="16" y="23"/>
                    </a:lnTo>
                    <a:lnTo>
                      <a:pt x="8" y="31"/>
                    </a:lnTo>
                    <a:lnTo>
                      <a:pt x="0" y="39"/>
                    </a:lnTo>
                    <a:lnTo>
                      <a:pt x="1" y="39"/>
                    </a:lnTo>
                    <a:lnTo>
                      <a:pt x="11" y="30"/>
                    </a:lnTo>
                    <a:lnTo>
                      <a:pt x="20" y="20"/>
                    </a:lnTo>
                    <a:lnTo>
                      <a:pt x="25" y="13"/>
                    </a:lnTo>
                    <a:lnTo>
                      <a:pt x="30" y="8"/>
                    </a:lnTo>
                    <a:lnTo>
                      <a:pt x="38" y="4"/>
                    </a:lnTo>
                    <a:lnTo>
                      <a:pt x="43" y="2"/>
                    </a:lnTo>
                    <a:lnTo>
                      <a:pt x="49" y="2"/>
                    </a:lnTo>
                    <a:lnTo>
                      <a:pt x="5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22" name="Freeform 157">
                <a:extLst>
                  <a:ext uri="{FF2B5EF4-FFF2-40B4-BE49-F238E27FC236}">
                    <a16:creationId xmlns:a16="http://schemas.microsoft.com/office/drawing/2014/main" id="{F67E6BEA-5408-447D-BA70-4D1D092239A5}"/>
                  </a:ext>
                </a:extLst>
              </p:cNvPr>
              <p:cNvSpPr>
                <a:spLocks/>
              </p:cNvSpPr>
              <p:nvPr/>
            </p:nvSpPr>
            <p:spPr bwMode="auto">
              <a:xfrm>
                <a:off x="3815" y="1284"/>
                <a:ext cx="49" cy="32"/>
              </a:xfrm>
              <a:custGeom>
                <a:avLst/>
                <a:gdLst>
                  <a:gd name="T0" fmla="*/ 0 w 49"/>
                  <a:gd name="T1" fmla="*/ 1 h 32"/>
                  <a:gd name="T2" fmla="*/ 0 w 49"/>
                  <a:gd name="T3" fmla="*/ 1 h 32"/>
                  <a:gd name="T4" fmla="*/ 4 w 49"/>
                  <a:gd name="T5" fmla="*/ 1 h 32"/>
                  <a:gd name="T6" fmla="*/ 7 w 49"/>
                  <a:gd name="T7" fmla="*/ 2 h 32"/>
                  <a:gd name="T8" fmla="*/ 14 w 49"/>
                  <a:gd name="T9" fmla="*/ 4 h 32"/>
                  <a:gd name="T10" fmla="*/ 20 w 49"/>
                  <a:gd name="T11" fmla="*/ 7 h 32"/>
                  <a:gd name="T12" fmla="*/ 26 w 49"/>
                  <a:gd name="T13" fmla="*/ 12 h 32"/>
                  <a:gd name="T14" fmla="*/ 37 w 49"/>
                  <a:gd name="T15" fmla="*/ 24 h 32"/>
                  <a:gd name="T16" fmla="*/ 43 w 49"/>
                  <a:gd name="T17" fmla="*/ 28 h 32"/>
                  <a:gd name="T18" fmla="*/ 49 w 49"/>
                  <a:gd name="T19" fmla="*/ 32 h 32"/>
                  <a:gd name="T20" fmla="*/ 49 w 49"/>
                  <a:gd name="T21" fmla="*/ 32 h 32"/>
                  <a:gd name="T22" fmla="*/ 49 w 49"/>
                  <a:gd name="T23" fmla="*/ 31 h 32"/>
                  <a:gd name="T24" fmla="*/ 49 w 49"/>
                  <a:gd name="T25" fmla="*/ 31 h 32"/>
                  <a:gd name="T26" fmla="*/ 44 w 49"/>
                  <a:gd name="T27" fmla="*/ 27 h 32"/>
                  <a:gd name="T28" fmla="*/ 38 w 49"/>
                  <a:gd name="T29" fmla="*/ 22 h 32"/>
                  <a:gd name="T30" fmla="*/ 26 w 49"/>
                  <a:gd name="T31" fmla="*/ 10 h 32"/>
                  <a:gd name="T32" fmla="*/ 21 w 49"/>
                  <a:gd name="T33" fmla="*/ 6 h 32"/>
                  <a:gd name="T34" fmla="*/ 15 w 49"/>
                  <a:gd name="T35" fmla="*/ 2 h 32"/>
                  <a:gd name="T36" fmla="*/ 8 w 49"/>
                  <a:gd name="T37" fmla="*/ 0 h 32"/>
                  <a:gd name="T38" fmla="*/ 4 w 49"/>
                  <a:gd name="T39" fmla="*/ 0 h 32"/>
                  <a:gd name="T40" fmla="*/ 0 w 49"/>
                  <a:gd name="T41" fmla="*/ 1 h 32"/>
                  <a:gd name="T42" fmla="*/ 0 w 49"/>
                  <a:gd name="T43" fmla="*/ 1 h 32"/>
                  <a:gd name="T44" fmla="*/ 0 w 49"/>
                  <a:gd name="T45" fmla="*/ 1 h 32"/>
                  <a:gd name="T46" fmla="*/ 0 w 49"/>
                  <a:gd name="T47" fmla="*/ 1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9" h="32">
                    <a:moveTo>
                      <a:pt x="0" y="1"/>
                    </a:moveTo>
                    <a:lnTo>
                      <a:pt x="0" y="1"/>
                    </a:lnTo>
                    <a:lnTo>
                      <a:pt x="4" y="1"/>
                    </a:lnTo>
                    <a:lnTo>
                      <a:pt x="7" y="2"/>
                    </a:lnTo>
                    <a:lnTo>
                      <a:pt x="14" y="4"/>
                    </a:lnTo>
                    <a:lnTo>
                      <a:pt x="20" y="7"/>
                    </a:lnTo>
                    <a:lnTo>
                      <a:pt x="26" y="12"/>
                    </a:lnTo>
                    <a:lnTo>
                      <a:pt x="37" y="24"/>
                    </a:lnTo>
                    <a:lnTo>
                      <a:pt x="43" y="28"/>
                    </a:lnTo>
                    <a:lnTo>
                      <a:pt x="49" y="32"/>
                    </a:lnTo>
                    <a:lnTo>
                      <a:pt x="49" y="31"/>
                    </a:lnTo>
                    <a:lnTo>
                      <a:pt x="44" y="27"/>
                    </a:lnTo>
                    <a:lnTo>
                      <a:pt x="38" y="22"/>
                    </a:lnTo>
                    <a:lnTo>
                      <a:pt x="26" y="10"/>
                    </a:lnTo>
                    <a:lnTo>
                      <a:pt x="21" y="6"/>
                    </a:lnTo>
                    <a:lnTo>
                      <a:pt x="15" y="2"/>
                    </a:lnTo>
                    <a:lnTo>
                      <a:pt x="8" y="0"/>
                    </a:lnTo>
                    <a:lnTo>
                      <a:pt x="4"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23" name="Freeform 158">
                <a:extLst>
                  <a:ext uri="{FF2B5EF4-FFF2-40B4-BE49-F238E27FC236}">
                    <a16:creationId xmlns:a16="http://schemas.microsoft.com/office/drawing/2014/main" id="{64FB70C9-8739-475D-8A80-FC90342A4AFC}"/>
                  </a:ext>
                </a:extLst>
              </p:cNvPr>
              <p:cNvSpPr>
                <a:spLocks/>
              </p:cNvSpPr>
              <p:nvPr/>
            </p:nvSpPr>
            <p:spPr bwMode="auto">
              <a:xfrm>
                <a:off x="3817" y="1218"/>
                <a:ext cx="10" cy="67"/>
              </a:xfrm>
              <a:custGeom>
                <a:avLst/>
                <a:gdLst>
                  <a:gd name="T0" fmla="*/ 9 w 10"/>
                  <a:gd name="T1" fmla="*/ 0 h 67"/>
                  <a:gd name="T2" fmla="*/ 9 w 10"/>
                  <a:gd name="T3" fmla="*/ 0 h 67"/>
                  <a:gd name="T4" fmla="*/ 5 w 10"/>
                  <a:gd name="T5" fmla="*/ 7 h 67"/>
                  <a:gd name="T6" fmla="*/ 2 w 10"/>
                  <a:gd name="T7" fmla="*/ 14 h 67"/>
                  <a:gd name="T8" fmla="*/ 0 w 10"/>
                  <a:gd name="T9" fmla="*/ 21 h 67"/>
                  <a:gd name="T10" fmla="*/ 0 w 10"/>
                  <a:gd name="T11" fmla="*/ 29 h 67"/>
                  <a:gd name="T12" fmla="*/ 0 w 10"/>
                  <a:gd name="T13" fmla="*/ 29 h 67"/>
                  <a:gd name="T14" fmla="*/ 2 w 10"/>
                  <a:gd name="T15" fmla="*/ 39 h 67"/>
                  <a:gd name="T16" fmla="*/ 3 w 10"/>
                  <a:gd name="T17" fmla="*/ 49 h 67"/>
                  <a:gd name="T18" fmla="*/ 3 w 10"/>
                  <a:gd name="T19" fmla="*/ 49 h 67"/>
                  <a:gd name="T20" fmla="*/ 4 w 10"/>
                  <a:gd name="T21" fmla="*/ 58 h 67"/>
                  <a:gd name="T22" fmla="*/ 4 w 10"/>
                  <a:gd name="T23" fmla="*/ 63 h 67"/>
                  <a:gd name="T24" fmla="*/ 3 w 10"/>
                  <a:gd name="T25" fmla="*/ 65 h 67"/>
                  <a:gd name="T26" fmla="*/ 2 w 10"/>
                  <a:gd name="T27" fmla="*/ 67 h 67"/>
                  <a:gd name="T28" fmla="*/ 2 w 10"/>
                  <a:gd name="T29" fmla="*/ 67 h 67"/>
                  <a:gd name="T30" fmla="*/ 2 w 10"/>
                  <a:gd name="T31" fmla="*/ 67 h 67"/>
                  <a:gd name="T32" fmla="*/ 2 w 10"/>
                  <a:gd name="T33" fmla="*/ 67 h 67"/>
                  <a:gd name="T34" fmla="*/ 2 w 10"/>
                  <a:gd name="T35" fmla="*/ 67 h 67"/>
                  <a:gd name="T36" fmla="*/ 4 w 10"/>
                  <a:gd name="T37" fmla="*/ 65 h 67"/>
                  <a:gd name="T38" fmla="*/ 5 w 10"/>
                  <a:gd name="T39" fmla="*/ 62 h 67"/>
                  <a:gd name="T40" fmla="*/ 6 w 10"/>
                  <a:gd name="T41" fmla="*/ 56 h 67"/>
                  <a:gd name="T42" fmla="*/ 6 w 10"/>
                  <a:gd name="T43" fmla="*/ 50 h 67"/>
                  <a:gd name="T44" fmla="*/ 5 w 10"/>
                  <a:gd name="T45" fmla="*/ 44 h 67"/>
                  <a:gd name="T46" fmla="*/ 5 w 10"/>
                  <a:gd name="T47" fmla="*/ 44 h 67"/>
                  <a:gd name="T48" fmla="*/ 3 w 10"/>
                  <a:gd name="T49" fmla="*/ 33 h 67"/>
                  <a:gd name="T50" fmla="*/ 2 w 10"/>
                  <a:gd name="T51" fmla="*/ 26 h 67"/>
                  <a:gd name="T52" fmla="*/ 2 w 10"/>
                  <a:gd name="T53" fmla="*/ 21 h 67"/>
                  <a:gd name="T54" fmla="*/ 2 w 10"/>
                  <a:gd name="T55" fmla="*/ 21 h 67"/>
                  <a:gd name="T56" fmla="*/ 3 w 10"/>
                  <a:gd name="T57" fmla="*/ 15 h 67"/>
                  <a:gd name="T58" fmla="*/ 5 w 10"/>
                  <a:gd name="T59" fmla="*/ 10 h 67"/>
                  <a:gd name="T60" fmla="*/ 10 w 10"/>
                  <a:gd name="T61" fmla="*/ 0 h 67"/>
                  <a:gd name="T62" fmla="*/ 10 w 10"/>
                  <a:gd name="T63" fmla="*/ 0 h 67"/>
                  <a:gd name="T64" fmla="*/ 10 w 10"/>
                  <a:gd name="T65" fmla="*/ 0 h 67"/>
                  <a:gd name="T66" fmla="*/ 9 w 10"/>
                  <a:gd name="T67" fmla="*/ 0 h 67"/>
                  <a:gd name="T68" fmla="*/ 9 w 10"/>
                  <a:gd name="T69" fmla="*/ 0 h 6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 h="67">
                    <a:moveTo>
                      <a:pt x="9" y="0"/>
                    </a:moveTo>
                    <a:lnTo>
                      <a:pt x="9" y="0"/>
                    </a:lnTo>
                    <a:lnTo>
                      <a:pt x="5" y="7"/>
                    </a:lnTo>
                    <a:lnTo>
                      <a:pt x="2" y="14"/>
                    </a:lnTo>
                    <a:lnTo>
                      <a:pt x="0" y="21"/>
                    </a:lnTo>
                    <a:lnTo>
                      <a:pt x="0" y="29"/>
                    </a:lnTo>
                    <a:lnTo>
                      <a:pt x="2" y="39"/>
                    </a:lnTo>
                    <a:lnTo>
                      <a:pt x="3" y="49"/>
                    </a:lnTo>
                    <a:lnTo>
                      <a:pt x="4" y="58"/>
                    </a:lnTo>
                    <a:lnTo>
                      <a:pt x="4" y="63"/>
                    </a:lnTo>
                    <a:lnTo>
                      <a:pt x="3" y="65"/>
                    </a:lnTo>
                    <a:lnTo>
                      <a:pt x="2" y="67"/>
                    </a:lnTo>
                    <a:lnTo>
                      <a:pt x="4" y="65"/>
                    </a:lnTo>
                    <a:lnTo>
                      <a:pt x="5" y="62"/>
                    </a:lnTo>
                    <a:lnTo>
                      <a:pt x="6" y="56"/>
                    </a:lnTo>
                    <a:lnTo>
                      <a:pt x="6" y="50"/>
                    </a:lnTo>
                    <a:lnTo>
                      <a:pt x="5" y="44"/>
                    </a:lnTo>
                    <a:lnTo>
                      <a:pt x="3" y="33"/>
                    </a:lnTo>
                    <a:lnTo>
                      <a:pt x="2" y="26"/>
                    </a:lnTo>
                    <a:lnTo>
                      <a:pt x="2" y="21"/>
                    </a:lnTo>
                    <a:lnTo>
                      <a:pt x="3" y="15"/>
                    </a:lnTo>
                    <a:lnTo>
                      <a:pt x="5" y="10"/>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24" name="Freeform 159">
                <a:extLst>
                  <a:ext uri="{FF2B5EF4-FFF2-40B4-BE49-F238E27FC236}">
                    <a16:creationId xmlns:a16="http://schemas.microsoft.com/office/drawing/2014/main" id="{72D83809-F727-41DE-A4D2-E7FD62FBC5A4}"/>
                  </a:ext>
                </a:extLst>
              </p:cNvPr>
              <p:cNvSpPr>
                <a:spLocks/>
              </p:cNvSpPr>
              <p:nvPr/>
            </p:nvSpPr>
            <p:spPr bwMode="auto">
              <a:xfrm>
                <a:off x="3774" y="1249"/>
                <a:ext cx="24" cy="6"/>
              </a:xfrm>
              <a:custGeom>
                <a:avLst/>
                <a:gdLst>
                  <a:gd name="T0" fmla="*/ 23 w 24"/>
                  <a:gd name="T1" fmla="*/ 0 h 6"/>
                  <a:gd name="T2" fmla="*/ 23 w 24"/>
                  <a:gd name="T3" fmla="*/ 0 h 6"/>
                  <a:gd name="T4" fmla="*/ 17 w 24"/>
                  <a:gd name="T5" fmla="*/ 2 h 6"/>
                  <a:gd name="T6" fmla="*/ 12 w 24"/>
                  <a:gd name="T7" fmla="*/ 4 h 6"/>
                  <a:gd name="T8" fmla="*/ 12 w 24"/>
                  <a:gd name="T9" fmla="*/ 4 h 6"/>
                  <a:gd name="T10" fmla="*/ 9 w 24"/>
                  <a:gd name="T11" fmla="*/ 4 h 6"/>
                  <a:gd name="T12" fmla="*/ 6 w 24"/>
                  <a:gd name="T13" fmla="*/ 3 h 6"/>
                  <a:gd name="T14" fmla="*/ 1 w 24"/>
                  <a:gd name="T15" fmla="*/ 1 h 6"/>
                  <a:gd name="T16" fmla="*/ 1 w 24"/>
                  <a:gd name="T17" fmla="*/ 1 h 6"/>
                  <a:gd name="T18" fmla="*/ 0 w 24"/>
                  <a:gd name="T19" fmla="*/ 1 h 6"/>
                  <a:gd name="T20" fmla="*/ 0 w 24"/>
                  <a:gd name="T21" fmla="*/ 3 h 6"/>
                  <a:gd name="T22" fmla="*/ 0 w 24"/>
                  <a:gd name="T23" fmla="*/ 3 h 6"/>
                  <a:gd name="T24" fmla="*/ 2 w 24"/>
                  <a:gd name="T25" fmla="*/ 5 h 6"/>
                  <a:gd name="T26" fmla="*/ 4 w 24"/>
                  <a:gd name="T27" fmla="*/ 6 h 6"/>
                  <a:gd name="T28" fmla="*/ 7 w 24"/>
                  <a:gd name="T29" fmla="*/ 6 h 6"/>
                  <a:gd name="T30" fmla="*/ 11 w 24"/>
                  <a:gd name="T31" fmla="*/ 6 h 6"/>
                  <a:gd name="T32" fmla="*/ 17 w 24"/>
                  <a:gd name="T33" fmla="*/ 4 h 6"/>
                  <a:gd name="T34" fmla="*/ 23 w 24"/>
                  <a:gd name="T35" fmla="*/ 2 h 6"/>
                  <a:gd name="T36" fmla="*/ 23 w 24"/>
                  <a:gd name="T37" fmla="*/ 2 h 6"/>
                  <a:gd name="T38" fmla="*/ 24 w 24"/>
                  <a:gd name="T39" fmla="*/ 1 h 6"/>
                  <a:gd name="T40" fmla="*/ 24 w 24"/>
                  <a:gd name="T41" fmla="*/ 0 h 6"/>
                  <a:gd name="T42" fmla="*/ 23 w 24"/>
                  <a:gd name="T43" fmla="*/ 0 h 6"/>
                  <a:gd name="T44" fmla="*/ 23 w 24"/>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6">
                    <a:moveTo>
                      <a:pt x="23" y="0"/>
                    </a:moveTo>
                    <a:lnTo>
                      <a:pt x="23" y="0"/>
                    </a:lnTo>
                    <a:lnTo>
                      <a:pt x="17" y="2"/>
                    </a:lnTo>
                    <a:lnTo>
                      <a:pt x="12" y="4"/>
                    </a:lnTo>
                    <a:lnTo>
                      <a:pt x="9" y="4"/>
                    </a:lnTo>
                    <a:lnTo>
                      <a:pt x="6" y="3"/>
                    </a:lnTo>
                    <a:lnTo>
                      <a:pt x="1" y="1"/>
                    </a:lnTo>
                    <a:lnTo>
                      <a:pt x="0" y="1"/>
                    </a:lnTo>
                    <a:lnTo>
                      <a:pt x="0" y="3"/>
                    </a:lnTo>
                    <a:lnTo>
                      <a:pt x="2" y="5"/>
                    </a:lnTo>
                    <a:lnTo>
                      <a:pt x="4" y="6"/>
                    </a:lnTo>
                    <a:lnTo>
                      <a:pt x="7" y="6"/>
                    </a:lnTo>
                    <a:lnTo>
                      <a:pt x="11" y="6"/>
                    </a:lnTo>
                    <a:lnTo>
                      <a:pt x="17" y="4"/>
                    </a:lnTo>
                    <a:lnTo>
                      <a:pt x="23" y="2"/>
                    </a:lnTo>
                    <a:lnTo>
                      <a:pt x="24" y="1"/>
                    </a:lnTo>
                    <a:lnTo>
                      <a:pt x="24" y="0"/>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25" name="Freeform 160">
                <a:extLst>
                  <a:ext uri="{FF2B5EF4-FFF2-40B4-BE49-F238E27FC236}">
                    <a16:creationId xmlns:a16="http://schemas.microsoft.com/office/drawing/2014/main" id="{966D888B-CA6C-4349-BD7F-A91149CC330D}"/>
                  </a:ext>
                </a:extLst>
              </p:cNvPr>
              <p:cNvSpPr>
                <a:spLocks/>
              </p:cNvSpPr>
              <p:nvPr/>
            </p:nvSpPr>
            <p:spPr bwMode="auto">
              <a:xfrm>
                <a:off x="3761" y="1227"/>
                <a:ext cx="39" cy="7"/>
              </a:xfrm>
              <a:custGeom>
                <a:avLst/>
                <a:gdLst>
                  <a:gd name="T0" fmla="*/ 1 w 39"/>
                  <a:gd name="T1" fmla="*/ 7 h 7"/>
                  <a:gd name="T2" fmla="*/ 1 w 39"/>
                  <a:gd name="T3" fmla="*/ 7 h 7"/>
                  <a:gd name="T4" fmla="*/ 6 w 39"/>
                  <a:gd name="T5" fmla="*/ 5 h 7"/>
                  <a:gd name="T6" fmla="*/ 12 w 39"/>
                  <a:gd name="T7" fmla="*/ 4 h 7"/>
                  <a:gd name="T8" fmla="*/ 18 w 39"/>
                  <a:gd name="T9" fmla="*/ 4 h 7"/>
                  <a:gd name="T10" fmla="*/ 24 w 39"/>
                  <a:gd name="T11" fmla="*/ 5 h 7"/>
                  <a:gd name="T12" fmla="*/ 24 w 39"/>
                  <a:gd name="T13" fmla="*/ 5 h 7"/>
                  <a:gd name="T14" fmla="*/ 28 w 39"/>
                  <a:gd name="T15" fmla="*/ 6 h 7"/>
                  <a:gd name="T16" fmla="*/ 32 w 39"/>
                  <a:gd name="T17" fmla="*/ 6 h 7"/>
                  <a:gd name="T18" fmla="*/ 36 w 39"/>
                  <a:gd name="T19" fmla="*/ 4 h 7"/>
                  <a:gd name="T20" fmla="*/ 39 w 39"/>
                  <a:gd name="T21" fmla="*/ 2 h 7"/>
                  <a:gd name="T22" fmla="*/ 39 w 39"/>
                  <a:gd name="T23" fmla="*/ 2 h 7"/>
                  <a:gd name="T24" fmla="*/ 39 w 39"/>
                  <a:gd name="T25" fmla="*/ 1 h 7"/>
                  <a:gd name="T26" fmla="*/ 39 w 39"/>
                  <a:gd name="T27" fmla="*/ 0 h 7"/>
                  <a:gd name="T28" fmla="*/ 39 w 39"/>
                  <a:gd name="T29" fmla="*/ 0 h 7"/>
                  <a:gd name="T30" fmla="*/ 39 w 39"/>
                  <a:gd name="T31" fmla="*/ 0 h 7"/>
                  <a:gd name="T32" fmla="*/ 34 w 39"/>
                  <a:gd name="T33" fmla="*/ 2 h 7"/>
                  <a:gd name="T34" fmla="*/ 29 w 39"/>
                  <a:gd name="T35" fmla="*/ 2 h 7"/>
                  <a:gd name="T36" fmla="*/ 29 w 39"/>
                  <a:gd name="T37" fmla="*/ 2 h 7"/>
                  <a:gd name="T38" fmla="*/ 20 w 39"/>
                  <a:gd name="T39" fmla="*/ 1 h 7"/>
                  <a:gd name="T40" fmla="*/ 20 w 39"/>
                  <a:gd name="T41" fmla="*/ 1 h 7"/>
                  <a:gd name="T42" fmla="*/ 15 w 39"/>
                  <a:gd name="T43" fmla="*/ 1 h 7"/>
                  <a:gd name="T44" fmla="*/ 10 w 39"/>
                  <a:gd name="T45" fmla="*/ 3 h 7"/>
                  <a:gd name="T46" fmla="*/ 0 w 39"/>
                  <a:gd name="T47" fmla="*/ 7 h 7"/>
                  <a:gd name="T48" fmla="*/ 0 w 39"/>
                  <a:gd name="T49" fmla="*/ 7 h 7"/>
                  <a:gd name="T50" fmla="*/ 1 w 39"/>
                  <a:gd name="T51" fmla="*/ 7 h 7"/>
                  <a:gd name="T52" fmla="*/ 1 w 39"/>
                  <a:gd name="T53" fmla="*/ 7 h 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9" h="7">
                    <a:moveTo>
                      <a:pt x="1" y="7"/>
                    </a:moveTo>
                    <a:lnTo>
                      <a:pt x="1" y="7"/>
                    </a:lnTo>
                    <a:lnTo>
                      <a:pt x="6" y="5"/>
                    </a:lnTo>
                    <a:lnTo>
                      <a:pt x="12" y="4"/>
                    </a:lnTo>
                    <a:lnTo>
                      <a:pt x="18" y="4"/>
                    </a:lnTo>
                    <a:lnTo>
                      <a:pt x="24" y="5"/>
                    </a:lnTo>
                    <a:lnTo>
                      <a:pt x="28" y="6"/>
                    </a:lnTo>
                    <a:lnTo>
                      <a:pt x="32" y="6"/>
                    </a:lnTo>
                    <a:lnTo>
                      <a:pt x="36" y="4"/>
                    </a:lnTo>
                    <a:lnTo>
                      <a:pt x="39" y="2"/>
                    </a:lnTo>
                    <a:lnTo>
                      <a:pt x="39" y="1"/>
                    </a:lnTo>
                    <a:lnTo>
                      <a:pt x="39" y="0"/>
                    </a:lnTo>
                    <a:lnTo>
                      <a:pt x="34" y="2"/>
                    </a:lnTo>
                    <a:lnTo>
                      <a:pt x="29" y="2"/>
                    </a:lnTo>
                    <a:lnTo>
                      <a:pt x="20" y="1"/>
                    </a:lnTo>
                    <a:lnTo>
                      <a:pt x="15" y="1"/>
                    </a:lnTo>
                    <a:lnTo>
                      <a:pt x="10" y="3"/>
                    </a:lnTo>
                    <a:lnTo>
                      <a:pt x="0" y="7"/>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26" name="Freeform 161">
                <a:extLst>
                  <a:ext uri="{FF2B5EF4-FFF2-40B4-BE49-F238E27FC236}">
                    <a16:creationId xmlns:a16="http://schemas.microsoft.com/office/drawing/2014/main" id="{38F8F2A8-70DE-4320-8FD5-4410A3B58BD8}"/>
                  </a:ext>
                </a:extLst>
              </p:cNvPr>
              <p:cNvSpPr>
                <a:spLocks/>
              </p:cNvSpPr>
              <p:nvPr/>
            </p:nvSpPr>
            <p:spPr bwMode="auto">
              <a:xfrm>
                <a:off x="3720" y="1203"/>
                <a:ext cx="67" cy="71"/>
              </a:xfrm>
              <a:custGeom>
                <a:avLst/>
                <a:gdLst>
                  <a:gd name="T0" fmla="*/ 67 w 67"/>
                  <a:gd name="T1" fmla="*/ 0 h 71"/>
                  <a:gd name="T2" fmla="*/ 67 w 67"/>
                  <a:gd name="T3" fmla="*/ 0 h 71"/>
                  <a:gd name="T4" fmla="*/ 64 w 67"/>
                  <a:gd name="T5" fmla="*/ 0 h 71"/>
                  <a:gd name="T6" fmla="*/ 61 w 67"/>
                  <a:gd name="T7" fmla="*/ 0 h 71"/>
                  <a:gd name="T8" fmla="*/ 56 w 67"/>
                  <a:gd name="T9" fmla="*/ 3 h 71"/>
                  <a:gd name="T10" fmla="*/ 52 w 67"/>
                  <a:gd name="T11" fmla="*/ 7 h 71"/>
                  <a:gd name="T12" fmla="*/ 49 w 67"/>
                  <a:gd name="T13" fmla="*/ 11 h 71"/>
                  <a:gd name="T14" fmla="*/ 49 w 67"/>
                  <a:gd name="T15" fmla="*/ 11 h 71"/>
                  <a:gd name="T16" fmla="*/ 45 w 67"/>
                  <a:gd name="T17" fmla="*/ 18 h 71"/>
                  <a:gd name="T18" fmla="*/ 42 w 67"/>
                  <a:gd name="T19" fmla="*/ 25 h 71"/>
                  <a:gd name="T20" fmla="*/ 36 w 67"/>
                  <a:gd name="T21" fmla="*/ 39 h 71"/>
                  <a:gd name="T22" fmla="*/ 36 w 67"/>
                  <a:gd name="T23" fmla="*/ 39 h 71"/>
                  <a:gd name="T24" fmla="*/ 33 w 67"/>
                  <a:gd name="T25" fmla="*/ 49 h 71"/>
                  <a:gd name="T26" fmla="*/ 29 w 67"/>
                  <a:gd name="T27" fmla="*/ 59 h 71"/>
                  <a:gd name="T28" fmla="*/ 26 w 67"/>
                  <a:gd name="T29" fmla="*/ 63 h 71"/>
                  <a:gd name="T30" fmla="*/ 23 w 67"/>
                  <a:gd name="T31" fmla="*/ 66 h 71"/>
                  <a:gd name="T32" fmla="*/ 17 w 67"/>
                  <a:gd name="T33" fmla="*/ 68 h 71"/>
                  <a:gd name="T34" fmla="*/ 12 w 67"/>
                  <a:gd name="T35" fmla="*/ 69 h 71"/>
                  <a:gd name="T36" fmla="*/ 12 w 67"/>
                  <a:gd name="T37" fmla="*/ 69 h 71"/>
                  <a:gd name="T38" fmla="*/ 9 w 67"/>
                  <a:gd name="T39" fmla="*/ 68 h 71"/>
                  <a:gd name="T40" fmla="*/ 6 w 67"/>
                  <a:gd name="T41" fmla="*/ 66 h 71"/>
                  <a:gd name="T42" fmla="*/ 3 w 67"/>
                  <a:gd name="T43" fmla="*/ 63 h 71"/>
                  <a:gd name="T44" fmla="*/ 2 w 67"/>
                  <a:gd name="T45" fmla="*/ 60 h 71"/>
                  <a:gd name="T46" fmla="*/ 2 w 67"/>
                  <a:gd name="T47" fmla="*/ 56 h 71"/>
                  <a:gd name="T48" fmla="*/ 2 w 67"/>
                  <a:gd name="T49" fmla="*/ 53 h 71"/>
                  <a:gd name="T50" fmla="*/ 4 w 67"/>
                  <a:gd name="T51" fmla="*/ 50 h 71"/>
                  <a:gd name="T52" fmla="*/ 7 w 67"/>
                  <a:gd name="T53" fmla="*/ 48 h 71"/>
                  <a:gd name="T54" fmla="*/ 7 w 67"/>
                  <a:gd name="T55" fmla="*/ 48 h 71"/>
                  <a:gd name="T56" fmla="*/ 8 w 67"/>
                  <a:gd name="T57" fmla="*/ 47 h 71"/>
                  <a:gd name="T58" fmla="*/ 7 w 67"/>
                  <a:gd name="T59" fmla="*/ 47 h 71"/>
                  <a:gd name="T60" fmla="*/ 7 w 67"/>
                  <a:gd name="T61" fmla="*/ 47 h 71"/>
                  <a:gd name="T62" fmla="*/ 5 w 67"/>
                  <a:gd name="T63" fmla="*/ 48 h 71"/>
                  <a:gd name="T64" fmla="*/ 3 w 67"/>
                  <a:gd name="T65" fmla="*/ 49 h 71"/>
                  <a:gd name="T66" fmla="*/ 1 w 67"/>
                  <a:gd name="T67" fmla="*/ 53 h 71"/>
                  <a:gd name="T68" fmla="*/ 0 w 67"/>
                  <a:gd name="T69" fmla="*/ 58 h 71"/>
                  <a:gd name="T70" fmla="*/ 1 w 67"/>
                  <a:gd name="T71" fmla="*/ 62 h 71"/>
                  <a:gd name="T72" fmla="*/ 1 w 67"/>
                  <a:gd name="T73" fmla="*/ 62 h 71"/>
                  <a:gd name="T74" fmla="*/ 2 w 67"/>
                  <a:gd name="T75" fmla="*/ 65 h 71"/>
                  <a:gd name="T76" fmla="*/ 3 w 67"/>
                  <a:gd name="T77" fmla="*/ 68 h 71"/>
                  <a:gd name="T78" fmla="*/ 6 w 67"/>
                  <a:gd name="T79" fmla="*/ 70 h 71"/>
                  <a:gd name="T80" fmla="*/ 8 w 67"/>
                  <a:gd name="T81" fmla="*/ 71 h 71"/>
                  <a:gd name="T82" fmla="*/ 11 w 67"/>
                  <a:gd name="T83" fmla="*/ 71 h 71"/>
                  <a:gd name="T84" fmla="*/ 14 w 67"/>
                  <a:gd name="T85" fmla="*/ 71 h 71"/>
                  <a:gd name="T86" fmla="*/ 21 w 67"/>
                  <a:gd name="T87" fmla="*/ 69 h 71"/>
                  <a:gd name="T88" fmla="*/ 21 w 67"/>
                  <a:gd name="T89" fmla="*/ 69 h 71"/>
                  <a:gd name="T90" fmla="*/ 25 w 67"/>
                  <a:gd name="T91" fmla="*/ 67 h 71"/>
                  <a:gd name="T92" fmla="*/ 28 w 67"/>
                  <a:gd name="T93" fmla="*/ 64 h 71"/>
                  <a:gd name="T94" fmla="*/ 32 w 67"/>
                  <a:gd name="T95" fmla="*/ 57 h 71"/>
                  <a:gd name="T96" fmla="*/ 36 w 67"/>
                  <a:gd name="T97" fmla="*/ 49 h 71"/>
                  <a:gd name="T98" fmla="*/ 38 w 67"/>
                  <a:gd name="T99" fmla="*/ 40 h 71"/>
                  <a:gd name="T100" fmla="*/ 38 w 67"/>
                  <a:gd name="T101" fmla="*/ 40 h 71"/>
                  <a:gd name="T102" fmla="*/ 42 w 67"/>
                  <a:gd name="T103" fmla="*/ 29 h 71"/>
                  <a:gd name="T104" fmla="*/ 47 w 67"/>
                  <a:gd name="T105" fmla="*/ 18 h 71"/>
                  <a:gd name="T106" fmla="*/ 47 w 67"/>
                  <a:gd name="T107" fmla="*/ 18 h 71"/>
                  <a:gd name="T108" fmla="*/ 50 w 67"/>
                  <a:gd name="T109" fmla="*/ 12 h 71"/>
                  <a:gd name="T110" fmla="*/ 54 w 67"/>
                  <a:gd name="T111" fmla="*/ 7 h 71"/>
                  <a:gd name="T112" fmla="*/ 60 w 67"/>
                  <a:gd name="T113" fmla="*/ 2 h 71"/>
                  <a:gd name="T114" fmla="*/ 63 w 67"/>
                  <a:gd name="T115" fmla="*/ 1 h 71"/>
                  <a:gd name="T116" fmla="*/ 66 w 67"/>
                  <a:gd name="T117" fmla="*/ 1 h 71"/>
                  <a:gd name="T118" fmla="*/ 66 w 67"/>
                  <a:gd name="T119" fmla="*/ 1 h 71"/>
                  <a:gd name="T120" fmla="*/ 67 w 67"/>
                  <a:gd name="T121" fmla="*/ 0 h 71"/>
                  <a:gd name="T122" fmla="*/ 67 w 67"/>
                  <a:gd name="T123" fmla="*/ 0 h 71"/>
                  <a:gd name="T124" fmla="*/ 67 w 67"/>
                  <a:gd name="T125" fmla="*/ 0 h 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7" h="71">
                    <a:moveTo>
                      <a:pt x="67" y="0"/>
                    </a:moveTo>
                    <a:lnTo>
                      <a:pt x="67" y="0"/>
                    </a:lnTo>
                    <a:lnTo>
                      <a:pt x="64" y="0"/>
                    </a:lnTo>
                    <a:lnTo>
                      <a:pt x="61" y="0"/>
                    </a:lnTo>
                    <a:lnTo>
                      <a:pt x="56" y="3"/>
                    </a:lnTo>
                    <a:lnTo>
                      <a:pt x="52" y="7"/>
                    </a:lnTo>
                    <a:lnTo>
                      <a:pt x="49" y="11"/>
                    </a:lnTo>
                    <a:lnTo>
                      <a:pt x="45" y="18"/>
                    </a:lnTo>
                    <a:lnTo>
                      <a:pt x="42" y="25"/>
                    </a:lnTo>
                    <a:lnTo>
                      <a:pt x="36" y="39"/>
                    </a:lnTo>
                    <a:lnTo>
                      <a:pt x="33" y="49"/>
                    </a:lnTo>
                    <a:lnTo>
                      <a:pt x="29" y="59"/>
                    </a:lnTo>
                    <a:lnTo>
                      <a:pt x="26" y="63"/>
                    </a:lnTo>
                    <a:lnTo>
                      <a:pt x="23" y="66"/>
                    </a:lnTo>
                    <a:lnTo>
                      <a:pt x="17" y="68"/>
                    </a:lnTo>
                    <a:lnTo>
                      <a:pt x="12" y="69"/>
                    </a:lnTo>
                    <a:lnTo>
                      <a:pt x="9" y="68"/>
                    </a:lnTo>
                    <a:lnTo>
                      <a:pt x="6" y="66"/>
                    </a:lnTo>
                    <a:lnTo>
                      <a:pt x="3" y="63"/>
                    </a:lnTo>
                    <a:lnTo>
                      <a:pt x="2" y="60"/>
                    </a:lnTo>
                    <a:lnTo>
                      <a:pt x="2" y="56"/>
                    </a:lnTo>
                    <a:lnTo>
                      <a:pt x="2" y="53"/>
                    </a:lnTo>
                    <a:lnTo>
                      <a:pt x="4" y="50"/>
                    </a:lnTo>
                    <a:lnTo>
                      <a:pt x="7" y="48"/>
                    </a:lnTo>
                    <a:lnTo>
                      <a:pt x="8" y="47"/>
                    </a:lnTo>
                    <a:lnTo>
                      <a:pt x="7" y="47"/>
                    </a:lnTo>
                    <a:lnTo>
                      <a:pt x="5" y="48"/>
                    </a:lnTo>
                    <a:lnTo>
                      <a:pt x="3" y="49"/>
                    </a:lnTo>
                    <a:lnTo>
                      <a:pt x="1" y="53"/>
                    </a:lnTo>
                    <a:lnTo>
                      <a:pt x="0" y="58"/>
                    </a:lnTo>
                    <a:lnTo>
                      <a:pt x="1" y="62"/>
                    </a:lnTo>
                    <a:lnTo>
                      <a:pt x="2" y="65"/>
                    </a:lnTo>
                    <a:lnTo>
                      <a:pt x="3" y="68"/>
                    </a:lnTo>
                    <a:lnTo>
                      <a:pt x="6" y="70"/>
                    </a:lnTo>
                    <a:lnTo>
                      <a:pt x="8" y="71"/>
                    </a:lnTo>
                    <a:lnTo>
                      <a:pt x="11" y="71"/>
                    </a:lnTo>
                    <a:lnTo>
                      <a:pt x="14" y="71"/>
                    </a:lnTo>
                    <a:lnTo>
                      <a:pt x="21" y="69"/>
                    </a:lnTo>
                    <a:lnTo>
                      <a:pt x="25" y="67"/>
                    </a:lnTo>
                    <a:lnTo>
                      <a:pt x="28" y="64"/>
                    </a:lnTo>
                    <a:lnTo>
                      <a:pt x="32" y="57"/>
                    </a:lnTo>
                    <a:lnTo>
                      <a:pt x="36" y="49"/>
                    </a:lnTo>
                    <a:lnTo>
                      <a:pt x="38" y="40"/>
                    </a:lnTo>
                    <a:lnTo>
                      <a:pt x="42" y="29"/>
                    </a:lnTo>
                    <a:lnTo>
                      <a:pt x="47" y="18"/>
                    </a:lnTo>
                    <a:lnTo>
                      <a:pt x="50" y="12"/>
                    </a:lnTo>
                    <a:lnTo>
                      <a:pt x="54" y="7"/>
                    </a:lnTo>
                    <a:lnTo>
                      <a:pt x="60" y="2"/>
                    </a:lnTo>
                    <a:lnTo>
                      <a:pt x="63" y="1"/>
                    </a:lnTo>
                    <a:lnTo>
                      <a:pt x="66" y="1"/>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27" name="Freeform 162">
                <a:extLst>
                  <a:ext uri="{FF2B5EF4-FFF2-40B4-BE49-F238E27FC236}">
                    <a16:creationId xmlns:a16="http://schemas.microsoft.com/office/drawing/2014/main" id="{DB50349C-20B3-40A5-ABA8-94CCBA62D2BE}"/>
                  </a:ext>
                </a:extLst>
              </p:cNvPr>
              <p:cNvSpPr>
                <a:spLocks/>
              </p:cNvSpPr>
              <p:nvPr/>
            </p:nvSpPr>
            <p:spPr bwMode="auto">
              <a:xfrm>
                <a:off x="3821" y="1193"/>
                <a:ext cx="15" cy="57"/>
              </a:xfrm>
              <a:custGeom>
                <a:avLst/>
                <a:gdLst>
                  <a:gd name="T0" fmla="*/ 0 w 15"/>
                  <a:gd name="T1" fmla="*/ 0 h 57"/>
                  <a:gd name="T2" fmla="*/ 0 w 15"/>
                  <a:gd name="T3" fmla="*/ 0 h 57"/>
                  <a:gd name="T4" fmla="*/ 4 w 15"/>
                  <a:gd name="T5" fmla="*/ 6 h 57"/>
                  <a:gd name="T6" fmla="*/ 7 w 15"/>
                  <a:gd name="T7" fmla="*/ 13 h 57"/>
                  <a:gd name="T8" fmla="*/ 10 w 15"/>
                  <a:gd name="T9" fmla="*/ 20 h 57"/>
                  <a:gd name="T10" fmla="*/ 12 w 15"/>
                  <a:gd name="T11" fmla="*/ 27 h 57"/>
                  <a:gd name="T12" fmla="*/ 13 w 15"/>
                  <a:gd name="T13" fmla="*/ 34 h 57"/>
                  <a:gd name="T14" fmla="*/ 13 w 15"/>
                  <a:gd name="T15" fmla="*/ 41 h 57"/>
                  <a:gd name="T16" fmla="*/ 13 w 15"/>
                  <a:gd name="T17" fmla="*/ 48 h 57"/>
                  <a:gd name="T18" fmla="*/ 12 w 15"/>
                  <a:gd name="T19" fmla="*/ 57 h 57"/>
                  <a:gd name="T20" fmla="*/ 12 w 15"/>
                  <a:gd name="T21" fmla="*/ 57 h 57"/>
                  <a:gd name="T22" fmla="*/ 13 w 15"/>
                  <a:gd name="T23" fmla="*/ 57 h 57"/>
                  <a:gd name="T24" fmla="*/ 13 w 15"/>
                  <a:gd name="T25" fmla="*/ 57 h 57"/>
                  <a:gd name="T26" fmla="*/ 14 w 15"/>
                  <a:gd name="T27" fmla="*/ 48 h 57"/>
                  <a:gd name="T28" fmla="*/ 15 w 15"/>
                  <a:gd name="T29" fmla="*/ 41 h 57"/>
                  <a:gd name="T30" fmla="*/ 14 w 15"/>
                  <a:gd name="T31" fmla="*/ 34 h 57"/>
                  <a:gd name="T32" fmla="*/ 13 w 15"/>
                  <a:gd name="T33" fmla="*/ 26 h 57"/>
                  <a:gd name="T34" fmla="*/ 11 w 15"/>
                  <a:gd name="T35" fmla="*/ 19 h 57"/>
                  <a:gd name="T36" fmla="*/ 8 w 15"/>
                  <a:gd name="T37" fmla="*/ 12 h 57"/>
                  <a:gd name="T38" fmla="*/ 5 w 15"/>
                  <a:gd name="T39" fmla="*/ 6 h 57"/>
                  <a:gd name="T40" fmla="*/ 1 w 15"/>
                  <a:gd name="T41" fmla="*/ 0 h 57"/>
                  <a:gd name="T42" fmla="*/ 1 w 15"/>
                  <a:gd name="T43" fmla="*/ 0 h 57"/>
                  <a:gd name="T44" fmla="*/ 0 w 15"/>
                  <a:gd name="T45" fmla="*/ 0 h 57"/>
                  <a:gd name="T46" fmla="*/ 0 w 15"/>
                  <a:gd name="T47" fmla="*/ 0 h 5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 h="57">
                    <a:moveTo>
                      <a:pt x="0" y="0"/>
                    </a:moveTo>
                    <a:lnTo>
                      <a:pt x="0" y="0"/>
                    </a:lnTo>
                    <a:lnTo>
                      <a:pt x="4" y="6"/>
                    </a:lnTo>
                    <a:lnTo>
                      <a:pt x="7" y="13"/>
                    </a:lnTo>
                    <a:lnTo>
                      <a:pt x="10" y="20"/>
                    </a:lnTo>
                    <a:lnTo>
                      <a:pt x="12" y="27"/>
                    </a:lnTo>
                    <a:lnTo>
                      <a:pt x="13" y="34"/>
                    </a:lnTo>
                    <a:lnTo>
                      <a:pt x="13" y="41"/>
                    </a:lnTo>
                    <a:lnTo>
                      <a:pt x="13" y="48"/>
                    </a:lnTo>
                    <a:lnTo>
                      <a:pt x="12" y="57"/>
                    </a:lnTo>
                    <a:lnTo>
                      <a:pt x="13" y="57"/>
                    </a:lnTo>
                    <a:lnTo>
                      <a:pt x="14" y="48"/>
                    </a:lnTo>
                    <a:lnTo>
                      <a:pt x="15" y="41"/>
                    </a:lnTo>
                    <a:lnTo>
                      <a:pt x="14" y="34"/>
                    </a:lnTo>
                    <a:lnTo>
                      <a:pt x="13" y="26"/>
                    </a:lnTo>
                    <a:lnTo>
                      <a:pt x="11" y="19"/>
                    </a:lnTo>
                    <a:lnTo>
                      <a:pt x="8" y="12"/>
                    </a:lnTo>
                    <a:lnTo>
                      <a:pt x="5" y="6"/>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28" name="Freeform 163">
                <a:extLst>
                  <a:ext uri="{FF2B5EF4-FFF2-40B4-BE49-F238E27FC236}">
                    <a16:creationId xmlns:a16="http://schemas.microsoft.com/office/drawing/2014/main" id="{C8EB2F55-8BD0-4A3B-BE48-053AF3498B0C}"/>
                  </a:ext>
                </a:extLst>
              </p:cNvPr>
              <p:cNvSpPr>
                <a:spLocks/>
              </p:cNvSpPr>
              <p:nvPr/>
            </p:nvSpPr>
            <p:spPr bwMode="auto">
              <a:xfrm>
                <a:off x="3833" y="1241"/>
                <a:ext cx="8" cy="58"/>
              </a:xfrm>
              <a:custGeom>
                <a:avLst/>
                <a:gdLst>
                  <a:gd name="T0" fmla="*/ 0 w 8"/>
                  <a:gd name="T1" fmla="*/ 0 h 58"/>
                  <a:gd name="T2" fmla="*/ 0 w 8"/>
                  <a:gd name="T3" fmla="*/ 0 h 58"/>
                  <a:gd name="T4" fmla="*/ 3 w 8"/>
                  <a:gd name="T5" fmla="*/ 15 h 58"/>
                  <a:gd name="T6" fmla="*/ 3 w 8"/>
                  <a:gd name="T7" fmla="*/ 15 h 58"/>
                  <a:gd name="T8" fmla="*/ 4 w 8"/>
                  <a:gd name="T9" fmla="*/ 23 h 58"/>
                  <a:gd name="T10" fmla="*/ 5 w 8"/>
                  <a:gd name="T11" fmla="*/ 30 h 58"/>
                  <a:gd name="T12" fmla="*/ 5 w 8"/>
                  <a:gd name="T13" fmla="*/ 30 h 58"/>
                  <a:gd name="T14" fmla="*/ 4 w 8"/>
                  <a:gd name="T15" fmla="*/ 44 h 58"/>
                  <a:gd name="T16" fmla="*/ 3 w 8"/>
                  <a:gd name="T17" fmla="*/ 51 h 58"/>
                  <a:gd name="T18" fmla="*/ 4 w 8"/>
                  <a:gd name="T19" fmla="*/ 57 h 58"/>
                  <a:gd name="T20" fmla="*/ 4 w 8"/>
                  <a:gd name="T21" fmla="*/ 57 h 58"/>
                  <a:gd name="T22" fmla="*/ 4 w 8"/>
                  <a:gd name="T23" fmla="*/ 58 h 58"/>
                  <a:gd name="T24" fmla="*/ 5 w 8"/>
                  <a:gd name="T25" fmla="*/ 57 h 58"/>
                  <a:gd name="T26" fmla="*/ 6 w 8"/>
                  <a:gd name="T27" fmla="*/ 56 h 58"/>
                  <a:gd name="T28" fmla="*/ 6 w 8"/>
                  <a:gd name="T29" fmla="*/ 56 h 58"/>
                  <a:gd name="T30" fmla="*/ 7 w 8"/>
                  <a:gd name="T31" fmla="*/ 42 h 58"/>
                  <a:gd name="T32" fmla="*/ 8 w 8"/>
                  <a:gd name="T33" fmla="*/ 28 h 58"/>
                  <a:gd name="T34" fmla="*/ 8 w 8"/>
                  <a:gd name="T35" fmla="*/ 28 h 58"/>
                  <a:gd name="T36" fmla="*/ 7 w 8"/>
                  <a:gd name="T37" fmla="*/ 21 h 58"/>
                  <a:gd name="T38" fmla="*/ 6 w 8"/>
                  <a:gd name="T39" fmla="*/ 14 h 58"/>
                  <a:gd name="T40" fmla="*/ 6 w 8"/>
                  <a:gd name="T41" fmla="*/ 14 h 58"/>
                  <a:gd name="T42" fmla="*/ 4 w 8"/>
                  <a:gd name="T43" fmla="*/ 7 h 58"/>
                  <a:gd name="T44" fmla="*/ 1 w 8"/>
                  <a:gd name="T45" fmla="*/ 0 h 58"/>
                  <a:gd name="T46" fmla="*/ 1 w 8"/>
                  <a:gd name="T47" fmla="*/ 0 h 58"/>
                  <a:gd name="T48" fmla="*/ 0 w 8"/>
                  <a:gd name="T49" fmla="*/ 0 h 58"/>
                  <a:gd name="T50" fmla="*/ 0 w 8"/>
                  <a:gd name="T51" fmla="*/ 0 h 58"/>
                  <a:gd name="T52" fmla="*/ 0 w 8"/>
                  <a:gd name="T53" fmla="*/ 0 h 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8" h="58">
                    <a:moveTo>
                      <a:pt x="0" y="0"/>
                    </a:moveTo>
                    <a:lnTo>
                      <a:pt x="0" y="0"/>
                    </a:lnTo>
                    <a:lnTo>
                      <a:pt x="3" y="15"/>
                    </a:lnTo>
                    <a:lnTo>
                      <a:pt x="4" y="23"/>
                    </a:lnTo>
                    <a:lnTo>
                      <a:pt x="5" y="30"/>
                    </a:lnTo>
                    <a:lnTo>
                      <a:pt x="4" y="44"/>
                    </a:lnTo>
                    <a:lnTo>
                      <a:pt x="3" y="51"/>
                    </a:lnTo>
                    <a:lnTo>
                      <a:pt x="4" y="57"/>
                    </a:lnTo>
                    <a:lnTo>
                      <a:pt x="4" y="58"/>
                    </a:lnTo>
                    <a:lnTo>
                      <a:pt x="5" y="57"/>
                    </a:lnTo>
                    <a:lnTo>
                      <a:pt x="6" y="56"/>
                    </a:lnTo>
                    <a:lnTo>
                      <a:pt x="7" y="42"/>
                    </a:lnTo>
                    <a:lnTo>
                      <a:pt x="8" y="28"/>
                    </a:lnTo>
                    <a:lnTo>
                      <a:pt x="7" y="21"/>
                    </a:lnTo>
                    <a:lnTo>
                      <a:pt x="6" y="14"/>
                    </a:lnTo>
                    <a:lnTo>
                      <a:pt x="4" y="7"/>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29" name="Freeform 164">
                <a:extLst>
                  <a:ext uri="{FF2B5EF4-FFF2-40B4-BE49-F238E27FC236}">
                    <a16:creationId xmlns:a16="http://schemas.microsoft.com/office/drawing/2014/main" id="{ADD68F5A-F7C4-4CFA-963E-D9F7333A1C7A}"/>
                  </a:ext>
                </a:extLst>
              </p:cNvPr>
              <p:cNvSpPr>
                <a:spLocks/>
              </p:cNvSpPr>
              <p:nvPr/>
            </p:nvSpPr>
            <p:spPr bwMode="auto">
              <a:xfrm>
                <a:off x="3740" y="1266"/>
                <a:ext cx="35" cy="44"/>
              </a:xfrm>
              <a:custGeom>
                <a:avLst/>
                <a:gdLst>
                  <a:gd name="T0" fmla="*/ 0 w 35"/>
                  <a:gd name="T1" fmla="*/ 1 h 44"/>
                  <a:gd name="T2" fmla="*/ 0 w 35"/>
                  <a:gd name="T3" fmla="*/ 1 h 44"/>
                  <a:gd name="T4" fmla="*/ 1 w 35"/>
                  <a:gd name="T5" fmla="*/ 8 h 44"/>
                  <a:gd name="T6" fmla="*/ 3 w 35"/>
                  <a:gd name="T7" fmla="*/ 15 h 44"/>
                  <a:gd name="T8" fmla="*/ 7 w 35"/>
                  <a:gd name="T9" fmla="*/ 21 h 44"/>
                  <a:gd name="T10" fmla="*/ 11 w 35"/>
                  <a:gd name="T11" fmla="*/ 27 h 44"/>
                  <a:gd name="T12" fmla="*/ 11 w 35"/>
                  <a:gd name="T13" fmla="*/ 27 h 44"/>
                  <a:gd name="T14" fmla="*/ 16 w 35"/>
                  <a:gd name="T15" fmla="*/ 32 h 44"/>
                  <a:gd name="T16" fmla="*/ 22 w 35"/>
                  <a:gd name="T17" fmla="*/ 38 h 44"/>
                  <a:gd name="T18" fmla="*/ 28 w 35"/>
                  <a:gd name="T19" fmla="*/ 41 h 44"/>
                  <a:gd name="T20" fmla="*/ 35 w 35"/>
                  <a:gd name="T21" fmla="*/ 44 h 44"/>
                  <a:gd name="T22" fmla="*/ 35 w 35"/>
                  <a:gd name="T23" fmla="*/ 44 h 44"/>
                  <a:gd name="T24" fmla="*/ 35 w 35"/>
                  <a:gd name="T25" fmla="*/ 43 h 44"/>
                  <a:gd name="T26" fmla="*/ 35 w 35"/>
                  <a:gd name="T27" fmla="*/ 43 h 44"/>
                  <a:gd name="T28" fmla="*/ 29 w 35"/>
                  <a:gd name="T29" fmla="*/ 41 h 44"/>
                  <a:gd name="T30" fmla="*/ 23 w 35"/>
                  <a:gd name="T31" fmla="*/ 37 h 44"/>
                  <a:gd name="T32" fmla="*/ 17 w 35"/>
                  <a:gd name="T33" fmla="*/ 31 h 44"/>
                  <a:gd name="T34" fmla="*/ 12 w 35"/>
                  <a:gd name="T35" fmla="*/ 26 h 44"/>
                  <a:gd name="T36" fmla="*/ 12 w 35"/>
                  <a:gd name="T37" fmla="*/ 26 h 44"/>
                  <a:gd name="T38" fmla="*/ 8 w 35"/>
                  <a:gd name="T39" fmla="*/ 20 h 44"/>
                  <a:gd name="T40" fmla="*/ 4 w 35"/>
                  <a:gd name="T41" fmla="*/ 14 h 44"/>
                  <a:gd name="T42" fmla="*/ 2 w 35"/>
                  <a:gd name="T43" fmla="*/ 7 h 44"/>
                  <a:gd name="T44" fmla="*/ 1 w 35"/>
                  <a:gd name="T45" fmla="*/ 0 h 44"/>
                  <a:gd name="T46" fmla="*/ 1 w 35"/>
                  <a:gd name="T47" fmla="*/ 0 h 44"/>
                  <a:gd name="T48" fmla="*/ 0 w 35"/>
                  <a:gd name="T49" fmla="*/ 1 h 44"/>
                  <a:gd name="T50" fmla="*/ 0 w 35"/>
                  <a:gd name="T51" fmla="*/ 1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5" h="44">
                    <a:moveTo>
                      <a:pt x="0" y="1"/>
                    </a:moveTo>
                    <a:lnTo>
                      <a:pt x="0" y="1"/>
                    </a:lnTo>
                    <a:lnTo>
                      <a:pt x="1" y="8"/>
                    </a:lnTo>
                    <a:lnTo>
                      <a:pt x="3" y="15"/>
                    </a:lnTo>
                    <a:lnTo>
                      <a:pt x="7" y="21"/>
                    </a:lnTo>
                    <a:lnTo>
                      <a:pt x="11" y="27"/>
                    </a:lnTo>
                    <a:lnTo>
                      <a:pt x="16" y="32"/>
                    </a:lnTo>
                    <a:lnTo>
                      <a:pt x="22" y="38"/>
                    </a:lnTo>
                    <a:lnTo>
                      <a:pt x="28" y="41"/>
                    </a:lnTo>
                    <a:lnTo>
                      <a:pt x="35" y="44"/>
                    </a:lnTo>
                    <a:lnTo>
                      <a:pt x="35" y="43"/>
                    </a:lnTo>
                    <a:lnTo>
                      <a:pt x="29" y="41"/>
                    </a:lnTo>
                    <a:lnTo>
                      <a:pt x="23" y="37"/>
                    </a:lnTo>
                    <a:lnTo>
                      <a:pt x="17" y="31"/>
                    </a:lnTo>
                    <a:lnTo>
                      <a:pt x="12" y="26"/>
                    </a:lnTo>
                    <a:lnTo>
                      <a:pt x="8" y="20"/>
                    </a:lnTo>
                    <a:lnTo>
                      <a:pt x="4" y="14"/>
                    </a:lnTo>
                    <a:lnTo>
                      <a:pt x="2" y="7"/>
                    </a:lnTo>
                    <a:lnTo>
                      <a:pt x="1"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30" name="Freeform 165">
                <a:extLst>
                  <a:ext uri="{FF2B5EF4-FFF2-40B4-BE49-F238E27FC236}">
                    <a16:creationId xmlns:a16="http://schemas.microsoft.com/office/drawing/2014/main" id="{003309E4-8A73-459B-847F-C20D4CEAAF17}"/>
                  </a:ext>
                </a:extLst>
              </p:cNvPr>
              <p:cNvSpPr>
                <a:spLocks/>
              </p:cNvSpPr>
              <p:nvPr/>
            </p:nvSpPr>
            <p:spPr bwMode="auto">
              <a:xfrm>
                <a:off x="3819" y="1241"/>
                <a:ext cx="18" cy="10"/>
              </a:xfrm>
              <a:custGeom>
                <a:avLst/>
                <a:gdLst>
                  <a:gd name="T0" fmla="*/ 0 w 18"/>
                  <a:gd name="T1" fmla="*/ 6 h 10"/>
                  <a:gd name="T2" fmla="*/ 0 w 18"/>
                  <a:gd name="T3" fmla="*/ 6 h 10"/>
                  <a:gd name="T4" fmla="*/ 2 w 18"/>
                  <a:gd name="T5" fmla="*/ 9 h 10"/>
                  <a:gd name="T6" fmla="*/ 4 w 18"/>
                  <a:gd name="T7" fmla="*/ 10 h 10"/>
                  <a:gd name="T8" fmla="*/ 7 w 18"/>
                  <a:gd name="T9" fmla="*/ 10 h 10"/>
                  <a:gd name="T10" fmla="*/ 10 w 18"/>
                  <a:gd name="T11" fmla="*/ 10 h 10"/>
                  <a:gd name="T12" fmla="*/ 12 w 18"/>
                  <a:gd name="T13" fmla="*/ 9 h 10"/>
                  <a:gd name="T14" fmla="*/ 15 w 18"/>
                  <a:gd name="T15" fmla="*/ 7 h 10"/>
                  <a:gd name="T16" fmla="*/ 17 w 18"/>
                  <a:gd name="T17" fmla="*/ 3 h 10"/>
                  <a:gd name="T18" fmla="*/ 18 w 18"/>
                  <a:gd name="T19" fmla="*/ 1 h 10"/>
                  <a:gd name="T20" fmla="*/ 18 w 18"/>
                  <a:gd name="T21" fmla="*/ 1 h 10"/>
                  <a:gd name="T22" fmla="*/ 18 w 18"/>
                  <a:gd name="T23" fmla="*/ 0 h 10"/>
                  <a:gd name="T24" fmla="*/ 17 w 18"/>
                  <a:gd name="T25" fmla="*/ 0 h 10"/>
                  <a:gd name="T26" fmla="*/ 15 w 18"/>
                  <a:gd name="T27" fmla="*/ 2 h 10"/>
                  <a:gd name="T28" fmla="*/ 15 w 18"/>
                  <a:gd name="T29" fmla="*/ 2 h 10"/>
                  <a:gd name="T30" fmla="*/ 13 w 18"/>
                  <a:gd name="T31" fmla="*/ 4 h 10"/>
                  <a:gd name="T32" fmla="*/ 11 w 18"/>
                  <a:gd name="T33" fmla="*/ 6 h 10"/>
                  <a:gd name="T34" fmla="*/ 9 w 18"/>
                  <a:gd name="T35" fmla="*/ 7 h 10"/>
                  <a:gd name="T36" fmla="*/ 6 w 18"/>
                  <a:gd name="T37" fmla="*/ 8 h 10"/>
                  <a:gd name="T38" fmla="*/ 6 w 18"/>
                  <a:gd name="T39" fmla="*/ 8 h 10"/>
                  <a:gd name="T40" fmla="*/ 4 w 18"/>
                  <a:gd name="T41" fmla="*/ 7 h 10"/>
                  <a:gd name="T42" fmla="*/ 1 w 18"/>
                  <a:gd name="T43" fmla="*/ 6 h 10"/>
                  <a:gd name="T44" fmla="*/ 1 w 18"/>
                  <a:gd name="T45" fmla="*/ 6 h 10"/>
                  <a:gd name="T46" fmla="*/ 0 w 18"/>
                  <a:gd name="T47" fmla="*/ 6 h 10"/>
                  <a:gd name="T48" fmla="*/ 0 w 18"/>
                  <a:gd name="T49" fmla="*/ 6 h 10"/>
                  <a:gd name="T50" fmla="*/ 0 w 18"/>
                  <a:gd name="T51" fmla="*/ 6 h 1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10">
                    <a:moveTo>
                      <a:pt x="0" y="6"/>
                    </a:moveTo>
                    <a:lnTo>
                      <a:pt x="0" y="6"/>
                    </a:lnTo>
                    <a:lnTo>
                      <a:pt x="2" y="9"/>
                    </a:lnTo>
                    <a:lnTo>
                      <a:pt x="4" y="10"/>
                    </a:lnTo>
                    <a:lnTo>
                      <a:pt x="7" y="10"/>
                    </a:lnTo>
                    <a:lnTo>
                      <a:pt x="10" y="10"/>
                    </a:lnTo>
                    <a:lnTo>
                      <a:pt x="12" y="9"/>
                    </a:lnTo>
                    <a:lnTo>
                      <a:pt x="15" y="7"/>
                    </a:lnTo>
                    <a:lnTo>
                      <a:pt x="17" y="3"/>
                    </a:lnTo>
                    <a:lnTo>
                      <a:pt x="18" y="1"/>
                    </a:lnTo>
                    <a:lnTo>
                      <a:pt x="18" y="0"/>
                    </a:lnTo>
                    <a:lnTo>
                      <a:pt x="17" y="0"/>
                    </a:lnTo>
                    <a:lnTo>
                      <a:pt x="15" y="2"/>
                    </a:lnTo>
                    <a:lnTo>
                      <a:pt x="13" y="4"/>
                    </a:lnTo>
                    <a:lnTo>
                      <a:pt x="11" y="6"/>
                    </a:lnTo>
                    <a:lnTo>
                      <a:pt x="9" y="7"/>
                    </a:lnTo>
                    <a:lnTo>
                      <a:pt x="6" y="8"/>
                    </a:lnTo>
                    <a:lnTo>
                      <a:pt x="4" y="7"/>
                    </a:lnTo>
                    <a:lnTo>
                      <a:pt x="1"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31" name="Freeform 166">
                <a:extLst>
                  <a:ext uri="{FF2B5EF4-FFF2-40B4-BE49-F238E27FC236}">
                    <a16:creationId xmlns:a16="http://schemas.microsoft.com/office/drawing/2014/main" id="{1A4FD327-4467-4AD4-B288-2AC936375C51}"/>
                  </a:ext>
                </a:extLst>
              </p:cNvPr>
              <p:cNvSpPr>
                <a:spLocks/>
              </p:cNvSpPr>
              <p:nvPr/>
            </p:nvSpPr>
            <p:spPr bwMode="auto">
              <a:xfrm>
                <a:off x="3822" y="1213"/>
                <a:ext cx="12" cy="12"/>
              </a:xfrm>
              <a:custGeom>
                <a:avLst/>
                <a:gdLst>
                  <a:gd name="T0" fmla="*/ 1 w 12"/>
                  <a:gd name="T1" fmla="*/ 12 h 12"/>
                  <a:gd name="T2" fmla="*/ 1 w 12"/>
                  <a:gd name="T3" fmla="*/ 12 h 12"/>
                  <a:gd name="T4" fmla="*/ 6 w 12"/>
                  <a:gd name="T5" fmla="*/ 7 h 12"/>
                  <a:gd name="T6" fmla="*/ 6 w 12"/>
                  <a:gd name="T7" fmla="*/ 7 h 12"/>
                  <a:gd name="T8" fmla="*/ 9 w 12"/>
                  <a:gd name="T9" fmla="*/ 5 h 12"/>
                  <a:gd name="T10" fmla="*/ 9 w 12"/>
                  <a:gd name="T11" fmla="*/ 5 h 12"/>
                  <a:gd name="T12" fmla="*/ 11 w 12"/>
                  <a:gd name="T13" fmla="*/ 4 h 12"/>
                  <a:gd name="T14" fmla="*/ 11 w 12"/>
                  <a:gd name="T15" fmla="*/ 4 h 12"/>
                  <a:gd name="T16" fmla="*/ 12 w 12"/>
                  <a:gd name="T17" fmla="*/ 2 h 12"/>
                  <a:gd name="T18" fmla="*/ 12 w 12"/>
                  <a:gd name="T19" fmla="*/ 1 h 12"/>
                  <a:gd name="T20" fmla="*/ 12 w 12"/>
                  <a:gd name="T21" fmla="*/ 1 h 12"/>
                  <a:gd name="T22" fmla="*/ 11 w 12"/>
                  <a:gd name="T23" fmla="*/ 0 h 12"/>
                  <a:gd name="T24" fmla="*/ 11 w 12"/>
                  <a:gd name="T25" fmla="*/ 0 h 12"/>
                  <a:gd name="T26" fmla="*/ 11 w 12"/>
                  <a:gd name="T27" fmla="*/ 0 h 12"/>
                  <a:gd name="T28" fmla="*/ 8 w 12"/>
                  <a:gd name="T29" fmla="*/ 2 h 12"/>
                  <a:gd name="T30" fmla="*/ 8 w 12"/>
                  <a:gd name="T31" fmla="*/ 2 h 12"/>
                  <a:gd name="T32" fmla="*/ 4 w 12"/>
                  <a:gd name="T33" fmla="*/ 6 h 12"/>
                  <a:gd name="T34" fmla="*/ 4 w 12"/>
                  <a:gd name="T35" fmla="*/ 6 h 12"/>
                  <a:gd name="T36" fmla="*/ 2 w 12"/>
                  <a:gd name="T37" fmla="*/ 9 h 12"/>
                  <a:gd name="T38" fmla="*/ 0 w 12"/>
                  <a:gd name="T39" fmla="*/ 12 h 12"/>
                  <a:gd name="T40" fmla="*/ 0 w 12"/>
                  <a:gd name="T41" fmla="*/ 12 h 12"/>
                  <a:gd name="T42" fmla="*/ 1 w 12"/>
                  <a:gd name="T43" fmla="*/ 12 h 12"/>
                  <a:gd name="T44" fmla="*/ 1 w 12"/>
                  <a:gd name="T45" fmla="*/ 12 h 12"/>
                  <a:gd name="T46" fmla="*/ 1 w 12"/>
                  <a:gd name="T47" fmla="*/ 12 h 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2">
                    <a:moveTo>
                      <a:pt x="1" y="12"/>
                    </a:moveTo>
                    <a:lnTo>
                      <a:pt x="1" y="12"/>
                    </a:lnTo>
                    <a:lnTo>
                      <a:pt x="6" y="7"/>
                    </a:lnTo>
                    <a:lnTo>
                      <a:pt x="9" y="5"/>
                    </a:lnTo>
                    <a:lnTo>
                      <a:pt x="11" y="4"/>
                    </a:lnTo>
                    <a:lnTo>
                      <a:pt x="12" y="2"/>
                    </a:lnTo>
                    <a:lnTo>
                      <a:pt x="12" y="1"/>
                    </a:lnTo>
                    <a:lnTo>
                      <a:pt x="11" y="0"/>
                    </a:lnTo>
                    <a:lnTo>
                      <a:pt x="8" y="2"/>
                    </a:lnTo>
                    <a:lnTo>
                      <a:pt x="4" y="6"/>
                    </a:lnTo>
                    <a:lnTo>
                      <a:pt x="2" y="9"/>
                    </a:lnTo>
                    <a:lnTo>
                      <a:pt x="0" y="12"/>
                    </a:lnTo>
                    <a:lnTo>
                      <a:pt x="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32" name="Freeform 167">
                <a:extLst>
                  <a:ext uri="{FF2B5EF4-FFF2-40B4-BE49-F238E27FC236}">
                    <a16:creationId xmlns:a16="http://schemas.microsoft.com/office/drawing/2014/main" id="{C9CF0473-3F36-4676-B96A-821F0C734A2C}"/>
                  </a:ext>
                </a:extLst>
              </p:cNvPr>
              <p:cNvSpPr>
                <a:spLocks/>
              </p:cNvSpPr>
              <p:nvPr/>
            </p:nvSpPr>
            <p:spPr bwMode="auto">
              <a:xfrm>
                <a:off x="3813" y="1305"/>
                <a:ext cx="13" cy="4"/>
              </a:xfrm>
              <a:custGeom>
                <a:avLst/>
                <a:gdLst>
                  <a:gd name="T0" fmla="*/ 0 w 13"/>
                  <a:gd name="T1" fmla="*/ 4 h 4"/>
                  <a:gd name="T2" fmla="*/ 0 w 13"/>
                  <a:gd name="T3" fmla="*/ 4 h 4"/>
                  <a:gd name="T4" fmla="*/ 5 w 13"/>
                  <a:gd name="T5" fmla="*/ 4 h 4"/>
                  <a:gd name="T6" fmla="*/ 5 w 13"/>
                  <a:gd name="T7" fmla="*/ 4 h 4"/>
                  <a:gd name="T8" fmla="*/ 9 w 13"/>
                  <a:gd name="T9" fmla="*/ 3 h 4"/>
                  <a:gd name="T10" fmla="*/ 9 w 13"/>
                  <a:gd name="T11" fmla="*/ 3 h 4"/>
                  <a:gd name="T12" fmla="*/ 12 w 13"/>
                  <a:gd name="T13" fmla="*/ 2 h 4"/>
                  <a:gd name="T14" fmla="*/ 13 w 13"/>
                  <a:gd name="T15" fmla="*/ 1 h 4"/>
                  <a:gd name="T16" fmla="*/ 13 w 13"/>
                  <a:gd name="T17" fmla="*/ 0 h 4"/>
                  <a:gd name="T18" fmla="*/ 13 w 13"/>
                  <a:gd name="T19" fmla="*/ 0 h 4"/>
                  <a:gd name="T20" fmla="*/ 12 w 13"/>
                  <a:gd name="T21" fmla="*/ 0 h 4"/>
                  <a:gd name="T22" fmla="*/ 12 w 13"/>
                  <a:gd name="T23" fmla="*/ 0 h 4"/>
                  <a:gd name="T24" fmla="*/ 12 w 13"/>
                  <a:gd name="T25" fmla="*/ 0 h 4"/>
                  <a:gd name="T26" fmla="*/ 11 w 13"/>
                  <a:gd name="T27" fmla="*/ 1 h 4"/>
                  <a:gd name="T28" fmla="*/ 10 w 13"/>
                  <a:gd name="T29" fmla="*/ 2 h 4"/>
                  <a:gd name="T30" fmla="*/ 7 w 13"/>
                  <a:gd name="T31" fmla="*/ 2 h 4"/>
                  <a:gd name="T32" fmla="*/ 7 w 13"/>
                  <a:gd name="T33" fmla="*/ 2 h 4"/>
                  <a:gd name="T34" fmla="*/ 1 w 13"/>
                  <a:gd name="T35" fmla="*/ 3 h 4"/>
                  <a:gd name="T36" fmla="*/ 1 w 13"/>
                  <a:gd name="T37" fmla="*/ 3 h 4"/>
                  <a:gd name="T38" fmla="*/ 0 w 13"/>
                  <a:gd name="T39" fmla="*/ 4 h 4"/>
                  <a:gd name="T40" fmla="*/ 0 w 13"/>
                  <a:gd name="T41" fmla="*/ 4 h 4"/>
                  <a:gd name="T42" fmla="*/ 0 w 13"/>
                  <a:gd name="T43" fmla="*/ 4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3" h="4">
                    <a:moveTo>
                      <a:pt x="0" y="4"/>
                    </a:moveTo>
                    <a:lnTo>
                      <a:pt x="0" y="4"/>
                    </a:lnTo>
                    <a:lnTo>
                      <a:pt x="5" y="4"/>
                    </a:lnTo>
                    <a:lnTo>
                      <a:pt x="9" y="3"/>
                    </a:lnTo>
                    <a:lnTo>
                      <a:pt x="12" y="2"/>
                    </a:lnTo>
                    <a:lnTo>
                      <a:pt x="13" y="1"/>
                    </a:lnTo>
                    <a:lnTo>
                      <a:pt x="13" y="0"/>
                    </a:lnTo>
                    <a:lnTo>
                      <a:pt x="12" y="0"/>
                    </a:lnTo>
                    <a:lnTo>
                      <a:pt x="11" y="1"/>
                    </a:lnTo>
                    <a:lnTo>
                      <a:pt x="10" y="2"/>
                    </a:lnTo>
                    <a:lnTo>
                      <a:pt x="7" y="2"/>
                    </a:lnTo>
                    <a:lnTo>
                      <a:pt x="1" y="3"/>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33" name="Freeform 168">
                <a:extLst>
                  <a:ext uri="{FF2B5EF4-FFF2-40B4-BE49-F238E27FC236}">
                    <a16:creationId xmlns:a16="http://schemas.microsoft.com/office/drawing/2014/main" id="{6A3AF9AF-D750-4136-AAFA-ED42512529E0}"/>
                  </a:ext>
                </a:extLst>
              </p:cNvPr>
              <p:cNvSpPr>
                <a:spLocks/>
              </p:cNvSpPr>
              <p:nvPr/>
            </p:nvSpPr>
            <p:spPr bwMode="auto">
              <a:xfrm>
                <a:off x="3836" y="1203"/>
                <a:ext cx="34" cy="101"/>
              </a:xfrm>
              <a:custGeom>
                <a:avLst/>
                <a:gdLst>
                  <a:gd name="T0" fmla="*/ 0 w 34"/>
                  <a:gd name="T1" fmla="*/ 1 h 101"/>
                  <a:gd name="T2" fmla="*/ 0 w 34"/>
                  <a:gd name="T3" fmla="*/ 1 h 101"/>
                  <a:gd name="T4" fmla="*/ 6 w 34"/>
                  <a:gd name="T5" fmla="*/ 12 h 101"/>
                  <a:gd name="T6" fmla="*/ 13 w 34"/>
                  <a:gd name="T7" fmla="*/ 23 h 101"/>
                  <a:gd name="T8" fmla="*/ 13 w 34"/>
                  <a:gd name="T9" fmla="*/ 23 h 101"/>
                  <a:gd name="T10" fmla="*/ 22 w 34"/>
                  <a:gd name="T11" fmla="*/ 33 h 101"/>
                  <a:gd name="T12" fmla="*/ 26 w 34"/>
                  <a:gd name="T13" fmla="*/ 39 h 101"/>
                  <a:gd name="T14" fmla="*/ 29 w 34"/>
                  <a:gd name="T15" fmla="*/ 46 h 101"/>
                  <a:gd name="T16" fmla="*/ 29 w 34"/>
                  <a:gd name="T17" fmla="*/ 46 h 101"/>
                  <a:gd name="T18" fmla="*/ 30 w 34"/>
                  <a:gd name="T19" fmla="*/ 52 h 101"/>
                  <a:gd name="T20" fmla="*/ 31 w 34"/>
                  <a:gd name="T21" fmla="*/ 59 h 101"/>
                  <a:gd name="T22" fmla="*/ 32 w 34"/>
                  <a:gd name="T23" fmla="*/ 66 h 101"/>
                  <a:gd name="T24" fmla="*/ 32 w 34"/>
                  <a:gd name="T25" fmla="*/ 72 h 101"/>
                  <a:gd name="T26" fmla="*/ 32 w 34"/>
                  <a:gd name="T27" fmla="*/ 72 h 101"/>
                  <a:gd name="T28" fmla="*/ 31 w 34"/>
                  <a:gd name="T29" fmla="*/ 77 h 101"/>
                  <a:gd name="T30" fmla="*/ 30 w 34"/>
                  <a:gd name="T31" fmla="*/ 81 h 101"/>
                  <a:gd name="T32" fmla="*/ 28 w 34"/>
                  <a:gd name="T33" fmla="*/ 85 h 101"/>
                  <a:gd name="T34" fmla="*/ 25 w 34"/>
                  <a:gd name="T35" fmla="*/ 88 h 101"/>
                  <a:gd name="T36" fmla="*/ 25 w 34"/>
                  <a:gd name="T37" fmla="*/ 88 h 101"/>
                  <a:gd name="T38" fmla="*/ 20 w 34"/>
                  <a:gd name="T39" fmla="*/ 94 h 101"/>
                  <a:gd name="T40" fmla="*/ 15 w 34"/>
                  <a:gd name="T41" fmla="*/ 100 h 101"/>
                  <a:gd name="T42" fmla="*/ 15 w 34"/>
                  <a:gd name="T43" fmla="*/ 100 h 101"/>
                  <a:gd name="T44" fmla="*/ 13 w 34"/>
                  <a:gd name="T45" fmla="*/ 101 h 101"/>
                  <a:gd name="T46" fmla="*/ 15 w 34"/>
                  <a:gd name="T47" fmla="*/ 101 h 101"/>
                  <a:gd name="T48" fmla="*/ 15 w 34"/>
                  <a:gd name="T49" fmla="*/ 101 h 101"/>
                  <a:gd name="T50" fmla="*/ 20 w 34"/>
                  <a:gd name="T51" fmla="*/ 96 h 101"/>
                  <a:gd name="T52" fmla="*/ 25 w 34"/>
                  <a:gd name="T53" fmla="*/ 92 h 101"/>
                  <a:gd name="T54" fmla="*/ 29 w 34"/>
                  <a:gd name="T55" fmla="*/ 86 h 101"/>
                  <a:gd name="T56" fmla="*/ 32 w 34"/>
                  <a:gd name="T57" fmla="*/ 80 h 101"/>
                  <a:gd name="T58" fmla="*/ 32 w 34"/>
                  <a:gd name="T59" fmla="*/ 80 h 101"/>
                  <a:gd name="T60" fmla="*/ 34 w 34"/>
                  <a:gd name="T61" fmla="*/ 74 h 101"/>
                  <a:gd name="T62" fmla="*/ 34 w 34"/>
                  <a:gd name="T63" fmla="*/ 67 h 101"/>
                  <a:gd name="T64" fmla="*/ 34 w 34"/>
                  <a:gd name="T65" fmla="*/ 60 h 101"/>
                  <a:gd name="T66" fmla="*/ 33 w 34"/>
                  <a:gd name="T67" fmla="*/ 53 h 101"/>
                  <a:gd name="T68" fmla="*/ 33 w 34"/>
                  <a:gd name="T69" fmla="*/ 53 h 101"/>
                  <a:gd name="T70" fmla="*/ 31 w 34"/>
                  <a:gd name="T71" fmla="*/ 46 h 101"/>
                  <a:gd name="T72" fmla="*/ 28 w 34"/>
                  <a:gd name="T73" fmla="*/ 38 h 101"/>
                  <a:gd name="T74" fmla="*/ 25 w 34"/>
                  <a:gd name="T75" fmla="*/ 32 h 101"/>
                  <a:gd name="T76" fmla="*/ 20 w 34"/>
                  <a:gd name="T77" fmla="*/ 26 h 101"/>
                  <a:gd name="T78" fmla="*/ 20 w 34"/>
                  <a:gd name="T79" fmla="*/ 26 h 101"/>
                  <a:gd name="T80" fmla="*/ 9 w 34"/>
                  <a:gd name="T81" fmla="*/ 14 h 101"/>
                  <a:gd name="T82" fmla="*/ 4 w 34"/>
                  <a:gd name="T83" fmla="*/ 7 h 101"/>
                  <a:gd name="T84" fmla="*/ 1 w 34"/>
                  <a:gd name="T85" fmla="*/ 0 h 101"/>
                  <a:gd name="T86" fmla="*/ 1 w 34"/>
                  <a:gd name="T87" fmla="*/ 0 h 101"/>
                  <a:gd name="T88" fmla="*/ 0 w 34"/>
                  <a:gd name="T89" fmla="*/ 1 h 101"/>
                  <a:gd name="T90" fmla="*/ 0 w 34"/>
                  <a:gd name="T91" fmla="*/ 1 h 10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4" h="101">
                    <a:moveTo>
                      <a:pt x="0" y="1"/>
                    </a:moveTo>
                    <a:lnTo>
                      <a:pt x="0" y="1"/>
                    </a:lnTo>
                    <a:lnTo>
                      <a:pt x="6" y="12"/>
                    </a:lnTo>
                    <a:lnTo>
                      <a:pt x="13" y="23"/>
                    </a:lnTo>
                    <a:lnTo>
                      <a:pt x="22" y="33"/>
                    </a:lnTo>
                    <a:lnTo>
                      <a:pt x="26" y="39"/>
                    </a:lnTo>
                    <a:lnTo>
                      <a:pt x="29" y="46"/>
                    </a:lnTo>
                    <a:lnTo>
                      <a:pt x="30" y="52"/>
                    </a:lnTo>
                    <a:lnTo>
                      <a:pt x="31" y="59"/>
                    </a:lnTo>
                    <a:lnTo>
                      <a:pt x="32" y="66"/>
                    </a:lnTo>
                    <a:lnTo>
                      <a:pt x="32" y="72"/>
                    </a:lnTo>
                    <a:lnTo>
                      <a:pt x="31" y="77"/>
                    </a:lnTo>
                    <a:lnTo>
                      <a:pt x="30" y="81"/>
                    </a:lnTo>
                    <a:lnTo>
                      <a:pt x="28" y="85"/>
                    </a:lnTo>
                    <a:lnTo>
                      <a:pt x="25" y="88"/>
                    </a:lnTo>
                    <a:lnTo>
                      <a:pt x="20" y="94"/>
                    </a:lnTo>
                    <a:lnTo>
                      <a:pt x="15" y="100"/>
                    </a:lnTo>
                    <a:lnTo>
                      <a:pt x="13" y="101"/>
                    </a:lnTo>
                    <a:lnTo>
                      <a:pt x="15" y="101"/>
                    </a:lnTo>
                    <a:lnTo>
                      <a:pt x="20" y="96"/>
                    </a:lnTo>
                    <a:lnTo>
                      <a:pt x="25" y="92"/>
                    </a:lnTo>
                    <a:lnTo>
                      <a:pt x="29" y="86"/>
                    </a:lnTo>
                    <a:lnTo>
                      <a:pt x="32" y="80"/>
                    </a:lnTo>
                    <a:lnTo>
                      <a:pt x="34" y="74"/>
                    </a:lnTo>
                    <a:lnTo>
                      <a:pt x="34" y="67"/>
                    </a:lnTo>
                    <a:lnTo>
                      <a:pt x="34" y="60"/>
                    </a:lnTo>
                    <a:lnTo>
                      <a:pt x="33" y="53"/>
                    </a:lnTo>
                    <a:lnTo>
                      <a:pt x="31" y="46"/>
                    </a:lnTo>
                    <a:lnTo>
                      <a:pt x="28" y="38"/>
                    </a:lnTo>
                    <a:lnTo>
                      <a:pt x="25" y="32"/>
                    </a:lnTo>
                    <a:lnTo>
                      <a:pt x="20" y="26"/>
                    </a:lnTo>
                    <a:lnTo>
                      <a:pt x="9" y="14"/>
                    </a:lnTo>
                    <a:lnTo>
                      <a:pt x="4" y="7"/>
                    </a:lnTo>
                    <a:lnTo>
                      <a:pt x="1"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34" name="Freeform 169">
                <a:extLst>
                  <a:ext uri="{FF2B5EF4-FFF2-40B4-BE49-F238E27FC236}">
                    <a16:creationId xmlns:a16="http://schemas.microsoft.com/office/drawing/2014/main" id="{2E5CFE37-10F4-4632-A592-F10C4BEEBD93}"/>
                  </a:ext>
                </a:extLst>
              </p:cNvPr>
              <p:cNvSpPr>
                <a:spLocks/>
              </p:cNvSpPr>
              <p:nvPr/>
            </p:nvSpPr>
            <p:spPr bwMode="auto">
              <a:xfrm>
                <a:off x="3746" y="1183"/>
                <a:ext cx="47" cy="42"/>
              </a:xfrm>
              <a:custGeom>
                <a:avLst/>
                <a:gdLst>
                  <a:gd name="T0" fmla="*/ 45 w 47"/>
                  <a:gd name="T1" fmla="*/ 0 h 42"/>
                  <a:gd name="T2" fmla="*/ 45 w 47"/>
                  <a:gd name="T3" fmla="*/ 0 h 42"/>
                  <a:gd name="T4" fmla="*/ 46 w 47"/>
                  <a:gd name="T5" fmla="*/ 5 h 42"/>
                  <a:gd name="T6" fmla="*/ 47 w 47"/>
                  <a:gd name="T7" fmla="*/ 11 h 42"/>
                  <a:gd name="T8" fmla="*/ 46 w 47"/>
                  <a:gd name="T9" fmla="*/ 15 h 42"/>
                  <a:gd name="T10" fmla="*/ 44 w 47"/>
                  <a:gd name="T11" fmla="*/ 20 h 42"/>
                  <a:gd name="T12" fmla="*/ 44 w 47"/>
                  <a:gd name="T13" fmla="*/ 20 h 42"/>
                  <a:gd name="T14" fmla="*/ 42 w 47"/>
                  <a:gd name="T15" fmla="*/ 25 h 42"/>
                  <a:gd name="T16" fmla="*/ 39 w 47"/>
                  <a:gd name="T17" fmla="*/ 29 h 42"/>
                  <a:gd name="T18" fmla="*/ 35 w 47"/>
                  <a:gd name="T19" fmla="*/ 32 h 42"/>
                  <a:gd name="T20" fmla="*/ 31 w 47"/>
                  <a:gd name="T21" fmla="*/ 35 h 42"/>
                  <a:gd name="T22" fmla="*/ 31 w 47"/>
                  <a:gd name="T23" fmla="*/ 35 h 42"/>
                  <a:gd name="T24" fmla="*/ 23 w 47"/>
                  <a:gd name="T25" fmla="*/ 39 h 42"/>
                  <a:gd name="T26" fmla="*/ 14 w 47"/>
                  <a:gd name="T27" fmla="*/ 41 h 42"/>
                  <a:gd name="T28" fmla="*/ 14 w 47"/>
                  <a:gd name="T29" fmla="*/ 41 h 42"/>
                  <a:gd name="T30" fmla="*/ 10 w 47"/>
                  <a:gd name="T31" fmla="*/ 41 h 42"/>
                  <a:gd name="T32" fmla="*/ 7 w 47"/>
                  <a:gd name="T33" fmla="*/ 40 h 42"/>
                  <a:gd name="T34" fmla="*/ 5 w 47"/>
                  <a:gd name="T35" fmla="*/ 39 h 42"/>
                  <a:gd name="T36" fmla="*/ 5 w 47"/>
                  <a:gd name="T37" fmla="*/ 39 h 42"/>
                  <a:gd name="T38" fmla="*/ 3 w 47"/>
                  <a:gd name="T39" fmla="*/ 38 h 42"/>
                  <a:gd name="T40" fmla="*/ 1 w 47"/>
                  <a:gd name="T41" fmla="*/ 35 h 42"/>
                  <a:gd name="T42" fmla="*/ 1 w 47"/>
                  <a:gd name="T43" fmla="*/ 33 h 42"/>
                  <a:gd name="T44" fmla="*/ 1 w 47"/>
                  <a:gd name="T45" fmla="*/ 32 h 42"/>
                  <a:gd name="T46" fmla="*/ 3 w 47"/>
                  <a:gd name="T47" fmla="*/ 31 h 42"/>
                  <a:gd name="T48" fmla="*/ 3 w 47"/>
                  <a:gd name="T49" fmla="*/ 31 h 42"/>
                  <a:gd name="T50" fmla="*/ 3 w 47"/>
                  <a:gd name="T51" fmla="*/ 30 h 42"/>
                  <a:gd name="T52" fmla="*/ 3 w 47"/>
                  <a:gd name="T53" fmla="*/ 30 h 42"/>
                  <a:gd name="T54" fmla="*/ 3 w 47"/>
                  <a:gd name="T55" fmla="*/ 30 h 42"/>
                  <a:gd name="T56" fmla="*/ 0 w 47"/>
                  <a:gd name="T57" fmla="*/ 32 h 42"/>
                  <a:gd name="T58" fmla="*/ 0 w 47"/>
                  <a:gd name="T59" fmla="*/ 35 h 42"/>
                  <a:gd name="T60" fmla="*/ 1 w 47"/>
                  <a:gd name="T61" fmla="*/ 37 h 42"/>
                  <a:gd name="T62" fmla="*/ 4 w 47"/>
                  <a:gd name="T63" fmla="*/ 39 h 42"/>
                  <a:gd name="T64" fmla="*/ 4 w 47"/>
                  <a:gd name="T65" fmla="*/ 39 h 42"/>
                  <a:gd name="T66" fmla="*/ 6 w 47"/>
                  <a:gd name="T67" fmla="*/ 41 h 42"/>
                  <a:gd name="T68" fmla="*/ 9 w 47"/>
                  <a:gd name="T69" fmla="*/ 42 h 42"/>
                  <a:gd name="T70" fmla="*/ 15 w 47"/>
                  <a:gd name="T71" fmla="*/ 42 h 42"/>
                  <a:gd name="T72" fmla="*/ 21 w 47"/>
                  <a:gd name="T73" fmla="*/ 41 h 42"/>
                  <a:gd name="T74" fmla="*/ 26 w 47"/>
                  <a:gd name="T75" fmla="*/ 39 h 42"/>
                  <a:gd name="T76" fmla="*/ 26 w 47"/>
                  <a:gd name="T77" fmla="*/ 39 h 42"/>
                  <a:gd name="T78" fmla="*/ 31 w 47"/>
                  <a:gd name="T79" fmla="*/ 36 h 42"/>
                  <a:gd name="T80" fmla="*/ 35 w 47"/>
                  <a:gd name="T81" fmla="*/ 33 h 42"/>
                  <a:gd name="T82" fmla="*/ 39 w 47"/>
                  <a:gd name="T83" fmla="*/ 29 h 42"/>
                  <a:gd name="T84" fmla="*/ 43 w 47"/>
                  <a:gd name="T85" fmla="*/ 25 h 42"/>
                  <a:gd name="T86" fmla="*/ 43 w 47"/>
                  <a:gd name="T87" fmla="*/ 25 h 42"/>
                  <a:gd name="T88" fmla="*/ 46 w 47"/>
                  <a:gd name="T89" fmla="*/ 19 h 42"/>
                  <a:gd name="T90" fmla="*/ 47 w 47"/>
                  <a:gd name="T91" fmla="*/ 13 h 42"/>
                  <a:gd name="T92" fmla="*/ 47 w 47"/>
                  <a:gd name="T93" fmla="*/ 6 h 42"/>
                  <a:gd name="T94" fmla="*/ 45 w 47"/>
                  <a:gd name="T95" fmla="*/ 0 h 42"/>
                  <a:gd name="T96" fmla="*/ 45 w 47"/>
                  <a:gd name="T97" fmla="*/ 0 h 42"/>
                  <a:gd name="T98" fmla="*/ 45 w 47"/>
                  <a:gd name="T99" fmla="*/ 0 h 42"/>
                  <a:gd name="T100" fmla="*/ 45 w 47"/>
                  <a:gd name="T101" fmla="*/ 0 h 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7" h="42">
                    <a:moveTo>
                      <a:pt x="45" y="0"/>
                    </a:moveTo>
                    <a:lnTo>
                      <a:pt x="45" y="0"/>
                    </a:lnTo>
                    <a:lnTo>
                      <a:pt x="46" y="5"/>
                    </a:lnTo>
                    <a:lnTo>
                      <a:pt x="47" y="11"/>
                    </a:lnTo>
                    <a:lnTo>
                      <a:pt x="46" y="15"/>
                    </a:lnTo>
                    <a:lnTo>
                      <a:pt x="44" y="20"/>
                    </a:lnTo>
                    <a:lnTo>
                      <a:pt x="42" y="25"/>
                    </a:lnTo>
                    <a:lnTo>
                      <a:pt x="39" y="29"/>
                    </a:lnTo>
                    <a:lnTo>
                      <a:pt x="35" y="32"/>
                    </a:lnTo>
                    <a:lnTo>
                      <a:pt x="31" y="35"/>
                    </a:lnTo>
                    <a:lnTo>
                      <a:pt x="23" y="39"/>
                    </a:lnTo>
                    <a:lnTo>
                      <a:pt x="14" y="41"/>
                    </a:lnTo>
                    <a:lnTo>
                      <a:pt x="10" y="41"/>
                    </a:lnTo>
                    <a:lnTo>
                      <a:pt x="7" y="40"/>
                    </a:lnTo>
                    <a:lnTo>
                      <a:pt x="5" y="39"/>
                    </a:lnTo>
                    <a:lnTo>
                      <a:pt x="3" y="38"/>
                    </a:lnTo>
                    <a:lnTo>
                      <a:pt x="1" y="35"/>
                    </a:lnTo>
                    <a:lnTo>
                      <a:pt x="1" y="33"/>
                    </a:lnTo>
                    <a:lnTo>
                      <a:pt x="1" y="32"/>
                    </a:lnTo>
                    <a:lnTo>
                      <a:pt x="3" y="31"/>
                    </a:lnTo>
                    <a:lnTo>
                      <a:pt x="3" y="30"/>
                    </a:lnTo>
                    <a:lnTo>
                      <a:pt x="0" y="32"/>
                    </a:lnTo>
                    <a:lnTo>
                      <a:pt x="0" y="35"/>
                    </a:lnTo>
                    <a:lnTo>
                      <a:pt x="1" y="37"/>
                    </a:lnTo>
                    <a:lnTo>
                      <a:pt x="4" y="39"/>
                    </a:lnTo>
                    <a:lnTo>
                      <a:pt x="6" y="41"/>
                    </a:lnTo>
                    <a:lnTo>
                      <a:pt x="9" y="42"/>
                    </a:lnTo>
                    <a:lnTo>
                      <a:pt x="15" y="42"/>
                    </a:lnTo>
                    <a:lnTo>
                      <a:pt x="21" y="41"/>
                    </a:lnTo>
                    <a:lnTo>
                      <a:pt x="26" y="39"/>
                    </a:lnTo>
                    <a:lnTo>
                      <a:pt x="31" y="36"/>
                    </a:lnTo>
                    <a:lnTo>
                      <a:pt x="35" y="33"/>
                    </a:lnTo>
                    <a:lnTo>
                      <a:pt x="39" y="29"/>
                    </a:lnTo>
                    <a:lnTo>
                      <a:pt x="43" y="25"/>
                    </a:lnTo>
                    <a:lnTo>
                      <a:pt x="46" y="19"/>
                    </a:lnTo>
                    <a:lnTo>
                      <a:pt x="47" y="13"/>
                    </a:lnTo>
                    <a:lnTo>
                      <a:pt x="47" y="6"/>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35" name="Freeform 170">
                <a:extLst>
                  <a:ext uri="{FF2B5EF4-FFF2-40B4-BE49-F238E27FC236}">
                    <a16:creationId xmlns:a16="http://schemas.microsoft.com/office/drawing/2014/main" id="{1309D4CF-6C78-43F6-96BE-A6835FCCB71C}"/>
                  </a:ext>
                </a:extLst>
              </p:cNvPr>
              <p:cNvSpPr>
                <a:spLocks/>
              </p:cNvSpPr>
              <p:nvPr/>
            </p:nvSpPr>
            <p:spPr bwMode="auto">
              <a:xfrm>
                <a:off x="3812" y="1185"/>
                <a:ext cx="33" cy="37"/>
              </a:xfrm>
              <a:custGeom>
                <a:avLst/>
                <a:gdLst>
                  <a:gd name="T0" fmla="*/ 0 w 33"/>
                  <a:gd name="T1" fmla="*/ 0 h 37"/>
                  <a:gd name="T2" fmla="*/ 0 w 33"/>
                  <a:gd name="T3" fmla="*/ 0 h 37"/>
                  <a:gd name="T4" fmla="*/ 7 w 33"/>
                  <a:gd name="T5" fmla="*/ 1 h 37"/>
                  <a:gd name="T6" fmla="*/ 13 w 33"/>
                  <a:gd name="T7" fmla="*/ 2 h 37"/>
                  <a:gd name="T8" fmla="*/ 19 w 33"/>
                  <a:gd name="T9" fmla="*/ 6 h 37"/>
                  <a:gd name="T10" fmla="*/ 24 w 33"/>
                  <a:gd name="T11" fmla="*/ 10 h 37"/>
                  <a:gd name="T12" fmla="*/ 24 w 33"/>
                  <a:gd name="T13" fmla="*/ 10 h 37"/>
                  <a:gd name="T14" fmla="*/ 28 w 33"/>
                  <a:gd name="T15" fmla="*/ 16 h 37"/>
                  <a:gd name="T16" fmla="*/ 31 w 33"/>
                  <a:gd name="T17" fmla="*/ 23 h 37"/>
                  <a:gd name="T18" fmla="*/ 32 w 33"/>
                  <a:gd name="T19" fmla="*/ 30 h 37"/>
                  <a:gd name="T20" fmla="*/ 31 w 33"/>
                  <a:gd name="T21" fmla="*/ 34 h 37"/>
                  <a:gd name="T22" fmla="*/ 30 w 33"/>
                  <a:gd name="T23" fmla="*/ 37 h 37"/>
                  <a:gd name="T24" fmla="*/ 30 w 33"/>
                  <a:gd name="T25" fmla="*/ 37 h 37"/>
                  <a:gd name="T26" fmla="*/ 30 w 33"/>
                  <a:gd name="T27" fmla="*/ 37 h 37"/>
                  <a:gd name="T28" fmla="*/ 31 w 33"/>
                  <a:gd name="T29" fmla="*/ 37 h 37"/>
                  <a:gd name="T30" fmla="*/ 31 w 33"/>
                  <a:gd name="T31" fmla="*/ 37 h 37"/>
                  <a:gd name="T32" fmla="*/ 32 w 33"/>
                  <a:gd name="T33" fmla="*/ 34 h 37"/>
                  <a:gd name="T34" fmla="*/ 33 w 33"/>
                  <a:gd name="T35" fmla="*/ 31 h 37"/>
                  <a:gd name="T36" fmla="*/ 32 w 33"/>
                  <a:gd name="T37" fmla="*/ 24 h 37"/>
                  <a:gd name="T38" fmla="*/ 30 w 33"/>
                  <a:gd name="T39" fmla="*/ 17 h 37"/>
                  <a:gd name="T40" fmla="*/ 27 w 33"/>
                  <a:gd name="T41" fmla="*/ 11 h 37"/>
                  <a:gd name="T42" fmla="*/ 27 w 33"/>
                  <a:gd name="T43" fmla="*/ 11 h 37"/>
                  <a:gd name="T44" fmla="*/ 25 w 33"/>
                  <a:gd name="T45" fmla="*/ 8 h 37"/>
                  <a:gd name="T46" fmla="*/ 22 w 33"/>
                  <a:gd name="T47" fmla="*/ 6 h 37"/>
                  <a:gd name="T48" fmla="*/ 15 w 33"/>
                  <a:gd name="T49" fmla="*/ 2 h 37"/>
                  <a:gd name="T50" fmla="*/ 8 w 33"/>
                  <a:gd name="T51" fmla="*/ 0 h 37"/>
                  <a:gd name="T52" fmla="*/ 1 w 33"/>
                  <a:gd name="T53" fmla="*/ 0 h 37"/>
                  <a:gd name="T54" fmla="*/ 1 w 33"/>
                  <a:gd name="T55" fmla="*/ 0 h 37"/>
                  <a:gd name="T56" fmla="*/ 0 w 33"/>
                  <a:gd name="T57" fmla="*/ 0 h 37"/>
                  <a:gd name="T58" fmla="*/ 0 w 33"/>
                  <a:gd name="T59" fmla="*/ 0 h 3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3" h="37">
                    <a:moveTo>
                      <a:pt x="0" y="0"/>
                    </a:moveTo>
                    <a:lnTo>
                      <a:pt x="0" y="0"/>
                    </a:lnTo>
                    <a:lnTo>
                      <a:pt x="7" y="1"/>
                    </a:lnTo>
                    <a:lnTo>
                      <a:pt x="13" y="2"/>
                    </a:lnTo>
                    <a:lnTo>
                      <a:pt x="19" y="6"/>
                    </a:lnTo>
                    <a:lnTo>
                      <a:pt x="24" y="10"/>
                    </a:lnTo>
                    <a:lnTo>
                      <a:pt x="28" y="16"/>
                    </a:lnTo>
                    <a:lnTo>
                      <a:pt x="31" y="23"/>
                    </a:lnTo>
                    <a:lnTo>
                      <a:pt x="32" y="30"/>
                    </a:lnTo>
                    <a:lnTo>
                      <a:pt x="31" y="34"/>
                    </a:lnTo>
                    <a:lnTo>
                      <a:pt x="30" y="37"/>
                    </a:lnTo>
                    <a:lnTo>
                      <a:pt x="31" y="37"/>
                    </a:lnTo>
                    <a:lnTo>
                      <a:pt x="32" y="34"/>
                    </a:lnTo>
                    <a:lnTo>
                      <a:pt x="33" y="31"/>
                    </a:lnTo>
                    <a:lnTo>
                      <a:pt x="32" y="24"/>
                    </a:lnTo>
                    <a:lnTo>
                      <a:pt x="30" y="17"/>
                    </a:lnTo>
                    <a:lnTo>
                      <a:pt x="27" y="11"/>
                    </a:lnTo>
                    <a:lnTo>
                      <a:pt x="25" y="8"/>
                    </a:lnTo>
                    <a:lnTo>
                      <a:pt x="22" y="6"/>
                    </a:lnTo>
                    <a:lnTo>
                      <a:pt x="15" y="2"/>
                    </a:lnTo>
                    <a:lnTo>
                      <a:pt x="8"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36" name="Freeform 171">
                <a:extLst>
                  <a:ext uri="{FF2B5EF4-FFF2-40B4-BE49-F238E27FC236}">
                    <a16:creationId xmlns:a16="http://schemas.microsoft.com/office/drawing/2014/main" id="{5A2BAFDD-5441-4A9E-A5A1-250D7158FF33}"/>
                  </a:ext>
                </a:extLst>
              </p:cNvPr>
              <p:cNvSpPr>
                <a:spLocks/>
              </p:cNvSpPr>
              <p:nvPr/>
            </p:nvSpPr>
            <p:spPr bwMode="auto">
              <a:xfrm>
                <a:off x="3719" y="1296"/>
                <a:ext cx="138" cy="206"/>
              </a:xfrm>
              <a:custGeom>
                <a:avLst/>
                <a:gdLst>
                  <a:gd name="T0" fmla="*/ 29 w 138"/>
                  <a:gd name="T1" fmla="*/ 0 h 206"/>
                  <a:gd name="T2" fmla="*/ 23 w 138"/>
                  <a:gd name="T3" fmla="*/ 3 h 206"/>
                  <a:gd name="T4" fmla="*/ 13 w 138"/>
                  <a:gd name="T5" fmla="*/ 17 h 206"/>
                  <a:gd name="T6" fmla="*/ 9 w 138"/>
                  <a:gd name="T7" fmla="*/ 24 h 206"/>
                  <a:gd name="T8" fmla="*/ 3 w 138"/>
                  <a:gd name="T9" fmla="*/ 42 h 206"/>
                  <a:gd name="T10" fmla="*/ 0 w 138"/>
                  <a:gd name="T11" fmla="*/ 63 h 206"/>
                  <a:gd name="T12" fmla="*/ 1 w 138"/>
                  <a:gd name="T13" fmla="*/ 73 h 206"/>
                  <a:gd name="T14" fmla="*/ 4 w 138"/>
                  <a:gd name="T15" fmla="*/ 91 h 206"/>
                  <a:gd name="T16" fmla="*/ 11 w 138"/>
                  <a:gd name="T17" fmla="*/ 107 h 206"/>
                  <a:gd name="T18" fmla="*/ 22 w 138"/>
                  <a:gd name="T19" fmla="*/ 122 h 206"/>
                  <a:gd name="T20" fmla="*/ 28 w 138"/>
                  <a:gd name="T21" fmla="*/ 127 h 206"/>
                  <a:gd name="T22" fmla="*/ 53 w 138"/>
                  <a:gd name="T23" fmla="*/ 143 h 206"/>
                  <a:gd name="T24" fmla="*/ 79 w 138"/>
                  <a:gd name="T25" fmla="*/ 155 h 206"/>
                  <a:gd name="T26" fmla="*/ 87 w 138"/>
                  <a:gd name="T27" fmla="*/ 159 h 206"/>
                  <a:gd name="T28" fmla="*/ 103 w 138"/>
                  <a:gd name="T29" fmla="*/ 168 h 206"/>
                  <a:gd name="T30" fmla="*/ 110 w 138"/>
                  <a:gd name="T31" fmla="*/ 175 h 206"/>
                  <a:gd name="T32" fmla="*/ 136 w 138"/>
                  <a:gd name="T33" fmla="*/ 206 h 206"/>
                  <a:gd name="T34" fmla="*/ 136 w 138"/>
                  <a:gd name="T35" fmla="*/ 206 h 206"/>
                  <a:gd name="T36" fmla="*/ 138 w 138"/>
                  <a:gd name="T37" fmla="*/ 203 h 206"/>
                  <a:gd name="T38" fmla="*/ 134 w 138"/>
                  <a:gd name="T39" fmla="*/ 196 h 206"/>
                  <a:gd name="T40" fmla="*/ 123 w 138"/>
                  <a:gd name="T41" fmla="*/ 182 h 206"/>
                  <a:gd name="T42" fmla="*/ 112 w 138"/>
                  <a:gd name="T43" fmla="*/ 169 h 206"/>
                  <a:gd name="T44" fmla="*/ 100 w 138"/>
                  <a:gd name="T45" fmla="*/ 159 h 206"/>
                  <a:gd name="T46" fmla="*/ 94 w 138"/>
                  <a:gd name="T47" fmla="*/ 156 h 206"/>
                  <a:gd name="T48" fmla="*/ 68 w 138"/>
                  <a:gd name="T49" fmla="*/ 144 h 206"/>
                  <a:gd name="T50" fmla="*/ 43 w 138"/>
                  <a:gd name="T51" fmla="*/ 131 h 206"/>
                  <a:gd name="T52" fmla="*/ 32 w 138"/>
                  <a:gd name="T53" fmla="*/ 124 h 206"/>
                  <a:gd name="T54" fmla="*/ 17 w 138"/>
                  <a:gd name="T55" fmla="*/ 107 h 206"/>
                  <a:gd name="T56" fmla="*/ 9 w 138"/>
                  <a:gd name="T57" fmla="*/ 95 h 206"/>
                  <a:gd name="T58" fmla="*/ 7 w 138"/>
                  <a:gd name="T59" fmla="*/ 87 h 206"/>
                  <a:gd name="T60" fmla="*/ 3 w 138"/>
                  <a:gd name="T61" fmla="*/ 64 h 206"/>
                  <a:gd name="T62" fmla="*/ 5 w 138"/>
                  <a:gd name="T63" fmla="*/ 40 h 206"/>
                  <a:gd name="T64" fmla="*/ 7 w 138"/>
                  <a:gd name="T65" fmla="*/ 34 h 206"/>
                  <a:gd name="T66" fmla="*/ 15 w 138"/>
                  <a:gd name="T67" fmla="*/ 17 h 206"/>
                  <a:gd name="T68" fmla="*/ 21 w 138"/>
                  <a:gd name="T69" fmla="*/ 8 h 206"/>
                  <a:gd name="T70" fmla="*/ 29 w 138"/>
                  <a:gd name="T71" fmla="*/ 0 h 206"/>
                  <a:gd name="T72" fmla="*/ 29 w 138"/>
                  <a:gd name="T73" fmla="*/ 0 h 2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8" h="206">
                    <a:moveTo>
                      <a:pt x="29" y="0"/>
                    </a:moveTo>
                    <a:lnTo>
                      <a:pt x="29" y="0"/>
                    </a:lnTo>
                    <a:lnTo>
                      <a:pt x="26" y="1"/>
                    </a:lnTo>
                    <a:lnTo>
                      <a:pt x="23" y="3"/>
                    </a:lnTo>
                    <a:lnTo>
                      <a:pt x="17" y="10"/>
                    </a:lnTo>
                    <a:lnTo>
                      <a:pt x="13" y="17"/>
                    </a:lnTo>
                    <a:lnTo>
                      <a:pt x="9" y="24"/>
                    </a:lnTo>
                    <a:lnTo>
                      <a:pt x="5" y="33"/>
                    </a:lnTo>
                    <a:lnTo>
                      <a:pt x="3" y="42"/>
                    </a:lnTo>
                    <a:lnTo>
                      <a:pt x="1" y="52"/>
                    </a:lnTo>
                    <a:lnTo>
                      <a:pt x="0" y="63"/>
                    </a:lnTo>
                    <a:lnTo>
                      <a:pt x="1" y="73"/>
                    </a:lnTo>
                    <a:lnTo>
                      <a:pt x="2" y="82"/>
                    </a:lnTo>
                    <a:lnTo>
                      <a:pt x="4" y="91"/>
                    </a:lnTo>
                    <a:lnTo>
                      <a:pt x="7" y="100"/>
                    </a:lnTo>
                    <a:lnTo>
                      <a:pt x="11" y="107"/>
                    </a:lnTo>
                    <a:lnTo>
                      <a:pt x="16" y="114"/>
                    </a:lnTo>
                    <a:lnTo>
                      <a:pt x="22" y="122"/>
                    </a:lnTo>
                    <a:lnTo>
                      <a:pt x="28" y="127"/>
                    </a:lnTo>
                    <a:lnTo>
                      <a:pt x="40" y="136"/>
                    </a:lnTo>
                    <a:lnTo>
                      <a:pt x="53" y="143"/>
                    </a:lnTo>
                    <a:lnTo>
                      <a:pt x="65" y="150"/>
                    </a:lnTo>
                    <a:lnTo>
                      <a:pt x="79" y="155"/>
                    </a:lnTo>
                    <a:lnTo>
                      <a:pt x="87" y="159"/>
                    </a:lnTo>
                    <a:lnTo>
                      <a:pt x="95" y="163"/>
                    </a:lnTo>
                    <a:lnTo>
                      <a:pt x="103" y="168"/>
                    </a:lnTo>
                    <a:lnTo>
                      <a:pt x="110" y="175"/>
                    </a:lnTo>
                    <a:lnTo>
                      <a:pt x="123" y="190"/>
                    </a:lnTo>
                    <a:lnTo>
                      <a:pt x="136" y="206"/>
                    </a:lnTo>
                    <a:lnTo>
                      <a:pt x="137" y="205"/>
                    </a:lnTo>
                    <a:lnTo>
                      <a:pt x="138" y="203"/>
                    </a:lnTo>
                    <a:lnTo>
                      <a:pt x="134" y="196"/>
                    </a:lnTo>
                    <a:lnTo>
                      <a:pt x="128" y="188"/>
                    </a:lnTo>
                    <a:lnTo>
                      <a:pt x="123" y="182"/>
                    </a:lnTo>
                    <a:lnTo>
                      <a:pt x="118" y="175"/>
                    </a:lnTo>
                    <a:lnTo>
                      <a:pt x="112" y="169"/>
                    </a:lnTo>
                    <a:lnTo>
                      <a:pt x="106" y="164"/>
                    </a:lnTo>
                    <a:lnTo>
                      <a:pt x="100" y="159"/>
                    </a:lnTo>
                    <a:lnTo>
                      <a:pt x="94" y="156"/>
                    </a:lnTo>
                    <a:lnTo>
                      <a:pt x="81" y="150"/>
                    </a:lnTo>
                    <a:lnTo>
                      <a:pt x="68" y="144"/>
                    </a:lnTo>
                    <a:lnTo>
                      <a:pt x="55" y="138"/>
                    </a:lnTo>
                    <a:lnTo>
                      <a:pt x="43" y="131"/>
                    </a:lnTo>
                    <a:lnTo>
                      <a:pt x="32" y="124"/>
                    </a:lnTo>
                    <a:lnTo>
                      <a:pt x="22" y="113"/>
                    </a:lnTo>
                    <a:lnTo>
                      <a:pt x="17" y="107"/>
                    </a:lnTo>
                    <a:lnTo>
                      <a:pt x="13" y="101"/>
                    </a:lnTo>
                    <a:lnTo>
                      <a:pt x="9" y="95"/>
                    </a:lnTo>
                    <a:lnTo>
                      <a:pt x="7" y="87"/>
                    </a:lnTo>
                    <a:lnTo>
                      <a:pt x="4" y="76"/>
                    </a:lnTo>
                    <a:lnTo>
                      <a:pt x="3" y="64"/>
                    </a:lnTo>
                    <a:lnTo>
                      <a:pt x="4" y="51"/>
                    </a:lnTo>
                    <a:lnTo>
                      <a:pt x="5" y="40"/>
                    </a:lnTo>
                    <a:lnTo>
                      <a:pt x="7" y="34"/>
                    </a:lnTo>
                    <a:lnTo>
                      <a:pt x="9" y="28"/>
                    </a:lnTo>
                    <a:lnTo>
                      <a:pt x="15" y="17"/>
                    </a:lnTo>
                    <a:lnTo>
                      <a:pt x="21" y="8"/>
                    </a:lnTo>
                    <a:lnTo>
                      <a:pt x="25" y="3"/>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37" name="Freeform 172">
                <a:extLst>
                  <a:ext uri="{FF2B5EF4-FFF2-40B4-BE49-F238E27FC236}">
                    <a16:creationId xmlns:a16="http://schemas.microsoft.com/office/drawing/2014/main" id="{1221BDEE-D4A5-4EBA-948D-764757F70F76}"/>
                  </a:ext>
                </a:extLst>
              </p:cNvPr>
              <p:cNvSpPr>
                <a:spLocks/>
              </p:cNvSpPr>
              <p:nvPr/>
            </p:nvSpPr>
            <p:spPr bwMode="auto">
              <a:xfrm>
                <a:off x="3793" y="1185"/>
                <a:ext cx="42" cy="30"/>
              </a:xfrm>
              <a:custGeom>
                <a:avLst/>
                <a:gdLst>
                  <a:gd name="T0" fmla="*/ 0 w 42"/>
                  <a:gd name="T1" fmla="*/ 0 h 30"/>
                  <a:gd name="T2" fmla="*/ 0 w 42"/>
                  <a:gd name="T3" fmla="*/ 0 h 30"/>
                  <a:gd name="T4" fmla="*/ 5 w 42"/>
                  <a:gd name="T5" fmla="*/ 6 h 30"/>
                  <a:gd name="T6" fmla="*/ 10 w 42"/>
                  <a:gd name="T7" fmla="*/ 9 h 30"/>
                  <a:gd name="T8" fmla="*/ 21 w 42"/>
                  <a:gd name="T9" fmla="*/ 13 h 30"/>
                  <a:gd name="T10" fmla="*/ 21 w 42"/>
                  <a:gd name="T11" fmla="*/ 13 h 30"/>
                  <a:gd name="T12" fmla="*/ 27 w 42"/>
                  <a:gd name="T13" fmla="*/ 16 h 30"/>
                  <a:gd name="T14" fmla="*/ 33 w 42"/>
                  <a:gd name="T15" fmla="*/ 20 h 30"/>
                  <a:gd name="T16" fmla="*/ 37 w 42"/>
                  <a:gd name="T17" fmla="*/ 24 h 30"/>
                  <a:gd name="T18" fmla="*/ 41 w 42"/>
                  <a:gd name="T19" fmla="*/ 30 h 30"/>
                  <a:gd name="T20" fmla="*/ 41 w 42"/>
                  <a:gd name="T21" fmla="*/ 30 h 30"/>
                  <a:gd name="T22" fmla="*/ 42 w 42"/>
                  <a:gd name="T23" fmla="*/ 30 h 30"/>
                  <a:gd name="T24" fmla="*/ 42 w 42"/>
                  <a:gd name="T25" fmla="*/ 29 h 30"/>
                  <a:gd name="T26" fmla="*/ 42 w 42"/>
                  <a:gd name="T27" fmla="*/ 29 h 30"/>
                  <a:gd name="T28" fmla="*/ 39 w 42"/>
                  <a:gd name="T29" fmla="*/ 23 h 30"/>
                  <a:gd name="T30" fmla="*/ 35 w 42"/>
                  <a:gd name="T31" fmla="*/ 18 h 30"/>
                  <a:gd name="T32" fmla="*/ 30 w 42"/>
                  <a:gd name="T33" fmla="*/ 15 h 30"/>
                  <a:gd name="T34" fmla="*/ 24 w 42"/>
                  <a:gd name="T35" fmla="*/ 12 h 30"/>
                  <a:gd name="T36" fmla="*/ 12 w 42"/>
                  <a:gd name="T37" fmla="*/ 8 h 30"/>
                  <a:gd name="T38" fmla="*/ 6 w 42"/>
                  <a:gd name="T39" fmla="*/ 4 h 30"/>
                  <a:gd name="T40" fmla="*/ 0 w 42"/>
                  <a:gd name="T41" fmla="*/ 0 h 30"/>
                  <a:gd name="T42" fmla="*/ 0 w 42"/>
                  <a:gd name="T43" fmla="*/ 0 h 30"/>
                  <a:gd name="T44" fmla="*/ 0 w 42"/>
                  <a:gd name="T45" fmla="*/ 0 h 30"/>
                  <a:gd name="T46" fmla="*/ 0 w 42"/>
                  <a:gd name="T47" fmla="*/ 0 h 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2" h="30">
                    <a:moveTo>
                      <a:pt x="0" y="0"/>
                    </a:moveTo>
                    <a:lnTo>
                      <a:pt x="0" y="0"/>
                    </a:lnTo>
                    <a:lnTo>
                      <a:pt x="5" y="6"/>
                    </a:lnTo>
                    <a:lnTo>
                      <a:pt x="10" y="9"/>
                    </a:lnTo>
                    <a:lnTo>
                      <a:pt x="21" y="13"/>
                    </a:lnTo>
                    <a:lnTo>
                      <a:pt x="27" y="16"/>
                    </a:lnTo>
                    <a:lnTo>
                      <a:pt x="33" y="20"/>
                    </a:lnTo>
                    <a:lnTo>
                      <a:pt x="37" y="24"/>
                    </a:lnTo>
                    <a:lnTo>
                      <a:pt x="41" y="30"/>
                    </a:lnTo>
                    <a:lnTo>
                      <a:pt x="42" y="30"/>
                    </a:lnTo>
                    <a:lnTo>
                      <a:pt x="42" y="29"/>
                    </a:lnTo>
                    <a:lnTo>
                      <a:pt x="39" y="23"/>
                    </a:lnTo>
                    <a:lnTo>
                      <a:pt x="35" y="18"/>
                    </a:lnTo>
                    <a:lnTo>
                      <a:pt x="30" y="15"/>
                    </a:lnTo>
                    <a:lnTo>
                      <a:pt x="24" y="12"/>
                    </a:lnTo>
                    <a:lnTo>
                      <a:pt x="12" y="8"/>
                    </a:lnTo>
                    <a:lnTo>
                      <a:pt x="6"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38" name="Freeform 173">
                <a:extLst>
                  <a:ext uri="{FF2B5EF4-FFF2-40B4-BE49-F238E27FC236}">
                    <a16:creationId xmlns:a16="http://schemas.microsoft.com/office/drawing/2014/main" id="{09B2257F-A095-44A9-8CDE-B2A90BEAAE3A}"/>
                  </a:ext>
                </a:extLst>
              </p:cNvPr>
              <p:cNvSpPr>
                <a:spLocks/>
              </p:cNvSpPr>
              <p:nvPr/>
            </p:nvSpPr>
            <p:spPr bwMode="auto">
              <a:xfrm>
                <a:off x="3705" y="1274"/>
                <a:ext cx="28" cy="18"/>
              </a:xfrm>
              <a:custGeom>
                <a:avLst/>
                <a:gdLst>
                  <a:gd name="T0" fmla="*/ 27 w 28"/>
                  <a:gd name="T1" fmla="*/ 0 h 18"/>
                  <a:gd name="T2" fmla="*/ 27 w 28"/>
                  <a:gd name="T3" fmla="*/ 0 h 18"/>
                  <a:gd name="T4" fmla="*/ 26 w 28"/>
                  <a:gd name="T5" fmla="*/ 7 h 18"/>
                  <a:gd name="T6" fmla="*/ 23 w 28"/>
                  <a:gd name="T7" fmla="*/ 12 h 18"/>
                  <a:gd name="T8" fmla="*/ 19 w 28"/>
                  <a:gd name="T9" fmla="*/ 15 h 18"/>
                  <a:gd name="T10" fmla="*/ 13 w 28"/>
                  <a:gd name="T11" fmla="*/ 17 h 18"/>
                  <a:gd name="T12" fmla="*/ 13 w 28"/>
                  <a:gd name="T13" fmla="*/ 17 h 18"/>
                  <a:gd name="T14" fmla="*/ 8 w 28"/>
                  <a:gd name="T15" fmla="*/ 17 h 18"/>
                  <a:gd name="T16" fmla="*/ 3 w 28"/>
                  <a:gd name="T17" fmla="*/ 15 h 18"/>
                  <a:gd name="T18" fmla="*/ 3 w 28"/>
                  <a:gd name="T19" fmla="*/ 15 h 18"/>
                  <a:gd name="T20" fmla="*/ 0 w 28"/>
                  <a:gd name="T21" fmla="*/ 12 h 18"/>
                  <a:gd name="T22" fmla="*/ 0 w 28"/>
                  <a:gd name="T23" fmla="*/ 12 h 18"/>
                  <a:gd name="T24" fmla="*/ 0 w 28"/>
                  <a:gd name="T25" fmla="*/ 11 h 18"/>
                  <a:gd name="T26" fmla="*/ 0 w 28"/>
                  <a:gd name="T27" fmla="*/ 9 h 18"/>
                  <a:gd name="T28" fmla="*/ 2 w 28"/>
                  <a:gd name="T29" fmla="*/ 7 h 18"/>
                  <a:gd name="T30" fmla="*/ 4 w 28"/>
                  <a:gd name="T31" fmla="*/ 5 h 18"/>
                  <a:gd name="T32" fmla="*/ 5 w 28"/>
                  <a:gd name="T33" fmla="*/ 5 h 18"/>
                  <a:gd name="T34" fmla="*/ 5 w 28"/>
                  <a:gd name="T35" fmla="*/ 6 h 18"/>
                  <a:gd name="T36" fmla="*/ 5 w 28"/>
                  <a:gd name="T37" fmla="*/ 6 h 18"/>
                  <a:gd name="T38" fmla="*/ 6 w 28"/>
                  <a:gd name="T39" fmla="*/ 6 h 18"/>
                  <a:gd name="T40" fmla="*/ 6 w 28"/>
                  <a:gd name="T41" fmla="*/ 5 h 18"/>
                  <a:gd name="T42" fmla="*/ 6 w 28"/>
                  <a:gd name="T43" fmla="*/ 5 h 18"/>
                  <a:gd name="T44" fmla="*/ 5 w 28"/>
                  <a:gd name="T45" fmla="*/ 4 h 18"/>
                  <a:gd name="T46" fmla="*/ 4 w 28"/>
                  <a:gd name="T47" fmla="*/ 4 h 18"/>
                  <a:gd name="T48" fmla="*/ 1 w 28"/>
                  <a:gd name="T49" fmla="*/ 6 h 18"/>
                  <a:gd name="T50" fmla="*/ 1 w 28"/>
                  <a:gd name="T51" fmla="*/ 6 h 18"/>
                  <a:gd name="T52" fmla="*/ 0 w 28"/>
                  <a:gd name="T53" fmla="*/ 9 h 18"/>
                  <a:gd name="T54" fmla="*/ 0 w 28"/>
                  <a:gd name="T55" fmla="*/ 12 h 18"/>
                  <a:gd name="T56" fmla="*/ 1 w 28"/>
                  <a:gd name="T57" fmla="*/ 14 h 18"/>
                  <a:gd name="T58" fmla="*/ 4 w 28"/>
                  <a:gd name="T59" fmla="*/ 16 h 18"/>
                  <a:gd name="T60" fmla="*/ 4 w 28"/>
                  <a:gd name="T61" fmla="*/ 16 h 18"/>
                  <a:gd name="T62" fmla="*/ 8 w 28"/>
                  <a:gd name="T63" fmla="*/ 18 h 18"/>
                  <a:gd name="T64" fmla="*/ 12 w 28"/>
                  <a:gd name="T65" fmla="*/ 18 h 18"/>
                  <a:gd name="T66" fmla="*/ 17 w 28"/>
                  <a:gd name="T67" fmla="*/ 17 h 18"/>
                  <a:gd name="T68" fmla="*/ 20 w 28"/>
                  <a:gd name="T69" fmla="*/ 15 h 18"/>
                  <a:gd name="T70" fmla="*/ 20 w 28"/>
                  <a:gd name="T71" fmla="*/ 15 h 18"/>
                  <a:gd name="T72" fmla="*/ 24 w 28"/>
                  <a:gd name="T73" fmla="*/ 12 h 18"/>
                  <a:gd name="T74" fmla="*/ 26 w 28"/>
                  <a:gd name="T75" fmla="*/ 9 h 18"/>
                  <a:gd name="T76" fmla="*/ 27 w 28"/>
                  <a:gd name="T77" fmla="*/ 5 h 18"/>
                  <a:gd name="T78" fmla="*/ 28 w 28"/>
                  <a:gd name="T79" fmla="*/ 0 h 18"/>
                  <a:gd name="T80" fmla="*/ 28 w 28"/>
                  <a:gd name="T81" fmla="*/ 0 h 18"/>
                  <a:gd name="T82" fmla="*/ 27 w 28"/>
                  <a:gd name="T83" fmla="*/ 0 h 18"/>
                  <a:gd name="T84" fmla="*/ 27 w 28"/>
                  <a:gd name="T85" fmla="*/ 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 h="18">
                    <a:moveTo>
                      <a:pt x="27" y="0"/>
                    </a:moveTo>
                    <a:lnTo>
                      <a:pt x="27" y="0"/>
                    </a:lnTo>
                    <a:lnTo>
                      <a:pt x="26" y="7"/>
                    </a:lnTo>
                    <a:lnTo>
                      <a:pt x="23" y="12"/>
                    </a:lnTo>
                    <a:lnTo>
                      <a:pt x="19" y="15"/>
                    </a:lnTo>
                    <a:lnTo>
                      <a:pt x="13" y="17"/>
                    </a:lnTo>
                    <a:lnTo>
                      <a:pt x="8" y="17"/>
                    </a:lnTo>
                    <a:lnTo>
                      <a:pt x="3" y="15"/>
                    </a:lnTo>
                    <a:lnTo>
                      <a:pt x="0" y="12"/>
                    </a:lnTo>
                    <a:lnTo>
                      <a:pt x="0" y="11"/>
                    </a:lnTo>
                    <a:lnTo>
                      <a:pt x="0" y="9"/>
                    </a:lnTo>
                    <a:lnTo>
                      <a:pt x="2" y="7"/>
                    </a:lnTo>
                    <a:lnTo>
                      <a:pt x="4" y="5"/>
                    </a:lnTo>
                    <a:lnTo>
                      <a:pt x="5" y="5"/>
                    </a:lnTo>
                    <a:lnTo>
                      <a:pt x="5" y="6"/>
                    </a:lnTo>
                    <a:lnTo>
                      <a:pt x="6" y="6"/>
                    </a:lnTo>
                    <a:lnTo>
                      <a:pt x="6" y="5"/>
                    </a:lnTo>
                    <a:lnTo>
                      <a:pt x="5" y="4"/>
                    </a:lnTo>
                    <a:lnTo>
                      <a:pt x="4" y="4"/>
                    </a:lnTo>
                    <a:lnTo>
                      <a:pt x="1" y="6"/>
                    </a:lnTo>
                    <a:lnTo>
                      <a:pt x="0" y="9"/>
                    </a:lnTo>
                    <a:lnTo>
                      <a:pt x="0" y="12"/>
                    </a:lnTo>
                    <a:lnTo>
                      <a:pt x="1" y="14"/>
                    </a:lnTo>
                    <a:lnTo>
                      <a:pt x="4" y="16"/>
                    </a:lnTo>
                    <a:lnTo>
                      <a:pt x="8" y="18"/>
                    </a:lnTo>
                    <a:lnTo>
                      <a:pt x="12" y="18"/>
                    </a:lnTo>
                    <a:lnTo>
                      <a:pt x="17" y="17"/>
                    </a:lnTo>
                    <a:lnTo>
                      <a:pt x="20" y="15"/>
                    </a:lnTo>
                    <a:lnTo>
                      <a:pt x="24" y="12"/>
                    </a:lnTo>
                    <a:lnTo>
                      <a:pt x="26" y="9"/>
                    </a:lnTo>
                    <a:lnTo>
                      <a:pt x="27" y="5"/>
                    </a:lnTo>
                    <a:lnTo>
                      <a:pt x="28" y="0"/>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39" name="Freeform 174">
                <a:extLst>
                  <a:ext uri="{FF2B5EF4-FFF2-40B4-BE49-F238E27FC236}">
                    <a16:creationId xmlns:a16="http://schemas.microsoft.com/office/drawing/2014/main" id="{5B41DD67-F3A9-4E1D-92D7-7999110A6420}"/>
                  </a:ext>
                </a:extLst>
              </p:cNvPr>
              <p:cNvSpPr>
                <a:spLocks/>
              </p:cNvSpPr>
              <p:nvPr/>
            </p:nvSpPr>
            <p:spPr bwMode="auto">
              <a:xfrm>
                <a:off x="3824" y="1315"/>
                <a:ext cx="45" cy="181"/>
              </a:xfrm>
              <a:custGeom>
                <a:avLst/>
                <a:gdLst>
                  <a:gd name="T0" fmla="*/ 0 w 45"/>
                  <a:gd name="T1" fmla="*/ 1 h 181"/>
                  <a:gd name="T2" fmla="*/ 0 w 45"/>
                  <a:gd name="T3" fmla="*/ 1 h 181"/>
                  <a:gd name="T4" fmla="*/ 10 w 45"/>
                  <a:gd name="T5" fmla="*/ 8 h 181"/>
                  <a:gd name="T6" fmla="*/ 18 w 45"/>
                  <a:gd name="T7" fmla="*/ 17 h 181"/>
                  <a:gd name="T8" fmla="*/ 25 w 45"/>
                  <a:gd name="T9" fmla="*/ 27 h 181"/>
                  <a:gd name="T10" fmla="*/ 31 w 45"/>
                  <a:gd name="T11" fmla="*/ 38 h 181"/>
                  <a:gd name="T12" fmla="*/ 35 w 45"/>
                  <a:gd name="T13" fmla="*/ 51 h 181"/>
                  <a:gd name="T14" fmla="*/ 37 w 45"/>
                  <a:gd name="T15" fmla="*/ 63 h 181"/>
                  <a:gd name="T16" fmla="*/ 38 w 45"/>
                  <a:gd name="T17" fmla="*/ 75 h 181"/>
                  <a:gd name="T18" fmla="*/ 38 w 45"/>
                  <a:gd name="T19" fmla="*/ 87 h 181"/>
                  <a:gd name="T20" fmla="*/ 38 w 45"/>
                  <a:gd name="T21" fmla="*/ 87 h 181"/>
                  <a:gd name="T22" fmla="*/ 37 w 45"/>
                  <a:gd name="T23" fmla="*/ 100 h 181"/>
                  <a:gd name="T24" fmla="*/ 36 w 45"/>
                  <a:gd name="T25" fmla="*/ 113 h 181"/>
                  <a:gd name="T26" fmla="*/ 33 w 45"/>
                  <a:gd name="T27" fmla="*/ 138 h 181"/>
                  <a:gd name="T28" fmla="*/ 33 w 45"/>
                  <a:gd name="T29" fmla="*/ 138 h 181"/>
                  <a:gd name="T30" fmla="*/ 33 w 45"/>
                  <a:gd name="T31" fmla="*/ 143 h 181"/>
                  <a:gd name="T32" fmla="*/ 33 w 45"/>
                  <a:gd name="T33" fmla="*/ 149 h 181"/>
                  <a:gd name="T34" fmla="*/ 35 w 45"/>
                  <a:gd name="T35" fmla="*/ 161 h 181"/>
                  <a:gd name="T36" fmla="*/ 39 w 45"/>
                  <a:gd name="T37" fmla="*/ 171 h 181"/>
                  <a:gd name="T38" fmla="*/ 44 w 45"/>
                  <a:gd name="T39" fmla="*/ 181 h 181"/>
                  <a:gd name="T40" fmla="*/ 44 w 45"/>
                  <a:gd name="T41" fmla="*/ 181 h 181"/>
                  <a:gd name="T42" fmla="*/ 45 w 45"/>
                  <a:gd name="T43" fmla="*/ 181 h 181"/>
                  <a:gd name="T44" fmla="*/ 45 w 45"/>
                  <a:gd name="T45" fmla="*/ 180 h 181"/>
                  <a:gd name="T46" fmla="*/ 45 w 45"/>
                  <a:gd name="T47" fmla="*/ 180 h 181"/>
                  <a:gd name="T48" fmla="*/ 40 w 45"/>
                  <a:gd name="T49" fmla="*/ 169 h 181"/>
                  <a:gd name="T50" fmla="*/ 38 w 45"/>
                  <a:gd name="T51" fmla="*/ 163 h 181"/>
                  <a:gd name="T52" fmla="*/ 36 w 45"/>
                  <a:gd name="T53" fmla="*/ 157 h 181"/>
                  <a:gd name="T54" fmla="*/ 36 w 45"/>
                  <a:gd name="T55" fmla="*/ 157 h 181"/>
                  <a:gd name="T56" fmla="*/ 35 w 45"/>
                  <a:gd name="T57" fmla="*/ 149 h 181"/>
                  <a:gd name="T58" fmla="*/ 34 w 45"/>
                  <a:gd name="T59" fmla="*/ 142 h 181"/>
                  <a:gd name="T60" fmla="*/ 35 w 45"/>
                  <a:gd name="T61" fmla="*/ 127 h 181"/>
                  <a:gd name="T62" fmla="*/ 35 w 45"/>
                  <a:gd name="T63" fmla="*/ 127 h 181"/>
                  <a:gd name="T64" fmla="*/ 38 w 45"/>
                  <a:gd name="T65" fmla="*/ 101 h 181"/>
                  <a:gd name="T66" fmla="*/ 40 w 45"/>
                  <a:gd name="T67" fmla="*/ 86 h 181"/>
                  <a:gd name="T68" fmla="*/ 40 w 45"/>
                  <a:gd name="T69" fmla="*/ 73 h 181"/>
                  <a:gd name="T70" fmla="*/ 40 w 45"/>
                  <a:gd name="T71" fmla="*/ 73 h 181"/>
                  <a:gd name="T72" fmla="*/ 39 w 45"/>
                  <a:gd name="T73" fmla="*/ 63 h 181"/>
                  <a:gd name="T74" fmla="*/ 38 w 45"/>
                  <a:gd name="T75" fmla="*/ 52 h 181"/>
                  <a:gd name="T76" fmla="*/ 35 w 45"/>
                  <a:gd name="T77" fmla="*/ 43 h 181"/>
                  <a:gd name="T78" fmla="*/ 31 w 45"/>
                  <a:gd name="T79" fmla="*/ 32 h 181"/>
                  <a:gd name="T80" fmla="*/ 31 w 45"/>
                  <a:gd name="T81" fmla="*/ 32 h 181"/>
                  <a:gd name="T82" fmla="*/ 25 w 45"/>
                  <a:gd name="T83" fmla="*/ 23 h 181"/>
                  <a:gd name="T84" fmla="*/ 18 w 45"/>
                  <a:gd name="T85" fmla="*/ 14 h 181"/>
                  <a:gd name="T86" fmla="*/ 10 w 45"/>
                  <a:gd name="T87" fmla="*/ 6 h 181"/>
                  <a:gd name="T88" fmla="*/ 5 w 45"/>
                  <a:gd name="T89" fmla="*/ 3 h 181"/>
                  <a:gd name="T90" fmla="*/ 1 w 45"/>
                  <a:gd name="T91" fmla="*/ 0 h 181"/>
                  <a:gd name="T92" fmla="*/ 1 w 45"/>
                  <a:gd name="T93" fmla="*/ 0 h 181"/>
                  <a:gd name="T94" fmla="*/ 0 w 45"/>
                  <a:gd name="T95" fmla="*/ 0 h 181"/>
                  <a:gd name="T96" fmla="*/ 0 w 45"/>
                  <a:gd name="T97" fmla="*/ 1 h 181"/>
                  <a:gd name="T98" fmla="*/ 0 w 45"/>
                  <a:gd name="T99" fmla="*/ 1 h 18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 h="181">
                    <a:moveTo>
                      <a:pt x="0" y="1"/>
                    </a:moveTo>
                    <a:lnTo>
                      <a:pt x="0" y="1"/>
                    </a:lnTo>
                    <a:lnTo>
                      <a:pt x="10" y="8"/>
                    </a:lnTo>
                    <a:lnTo>
                      <a:pt x="18" y="17"/>
                    </a:lnTo>
                    <a:lnTo>
                      <a:pt x="25" y="27"/>
                    </a:lnTo>
                    <a:lnTo>
                      <a:pt x="31" y="38"/>
                    </a:lnTo>
                    <a:lnTo>
                      <a:pt x="35" y="51"/>
                    </a:lnTo>
                    <a:lnTo>
                      <a:pt x="37" y="63"/>
                    </a:lnTo>
                    <a:lnTo>
                      <a:pt x="38" y="75"/>
                    </a:lnTo>
                    <a:lnTo>
                      <a:pt x="38" y="87"/>
                    </a:lnTo>
                    <a:lnTo>
                      <a:pt x="37" y="100"/>
                    </a:lnTo>
                    <a:lnTo>
                      <a:pt x="36" y="113"/>
                    </a:lnTo>
                    <a:lnTo>
                      <a:pt x="33" y="138"/>
                    </a:lnTo>
                    <a:lnTo>
                      <a:pt x="33" y="143"/>
                    </a:lnTo>
                    <a:lnTo>
                      <a:pt x="33" y="149"/>
                    </a:lnTo>
                    <a:lnTo>
                      <a:pt x="35" y="161"/>
                    </a:lnTo>
                    <a:lnTo>
                      <a:pt x="39" y="171"/>
                    </a:lnTo>
                    <a:lnTo>
                      <a:pt x="44" y="181"/>
                    </a:lnTo>
                    <a:lnTo>
                      <a:pt x="45" y="181"/>
                    </a:lnTo>
                    <a:lnTo>
                      <a:pt x="45" y="180"/>
                    </a:lnTo>
                    <a:lnTo>
                      <a:pt x="40" y="169"/>
                    </a:lnTo>
                    <a:lnTo>
                      <a:pt x="38" y="163"/>
                    </a:lnTo>
                    <a:lnTo>
                      <a:pt x="36" y="157"/>
                    </a:lnTo>
                    <a:lnTo>
                      <a:pt x="35" y="149"/>
                    </a:lnTo>
                    <a:lnTo>
                      <a:pt x="34" y="142"/>
                    </a:lnTo>
                    <a:lnTo>
                      <a:pt x="35" y="127"/>
                    </a:lnTo>
                    <a:lnTo>
                      <a:pt x="38" y="101"/>
                    </a:lnTo>
                    <a:lnTo>
                      <a:pt x="40" y="86"/>
                    </a:lnTo>
                    <a:lnTo>
                      <a:pt x="40" y="73"/>
                    </a:lnTo>
                    <a:lnTo>
                      <a:pt x="39" y="63"/>
                    </a:lnTo>
                    <a:lnTo>
                      <a:pt x="38" y="52"/>
                    </a:lnTo>
                    <a:lnTo>
                      <a:pt x="35" y="43"/>
                    </a:lnTo>
                    <a:lnTo>
                      <a:pt x="31" y="32"/>
                    </a:lnTo>
                    <a:lnTo>
                      <a:pt x="25" y="23"/>
                    </a:lnTo>
                    <a:lnTo>
                      <a:pt x="18" y="14"/>
                    </a:lnTo>
                    <a:lnTo>
                      <a:pt x="10" y="6"/>
                    </a:lnTo>
                    <a:lnTo>
                      <a:pt x="5" y="3"/>
                    </a:lnTo>
                    <a:lnTo>
                      <a:pt x="1"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40" name="Freeform 175">
                <a:extLst>
                  <a:ext uri="{FF2B5EF4-FFF2-40B4-BE49-F238E27FC236}">
                    <a16:creationId xmlns:a16="http://schemas.microsoft.com/office/drawing/2014/main" id="{6BBD9D26-AE7E-4DE2-AA9B-569E52BEE799}"/>
                  </a:ext>
                </a:extLst>
              </p:cNvPr>
              <p:cNvSpPr>
                <a:spLocks/>
              </p:cNvSpPr>
              <p:nvPr/>
            </p:nvSpPr>
            <p:spPr bwMode="auto">
              <a:xfrm>
                <a:off x="3706" y="1274"/>
                <a:ext cx="46" cy="120"/>
              </a:xfrm>
              <a:custGeom>
                <a:avLst/>
                <a:gdLst>
                  <a:gd name="T0" fmla="*/ 24 w 46"/>
                  <a:gd name="T1" fmla="*/ 1 h 120"/>
                  <a:gd name="T2" fmla="*/ 24 w 46"/>
                  <a:gd name="T3" fmla="*/ 1 h 120"/>
                  <a:gd name="T4" fmla="*/ 23 w 46"/>
                  <a:gd name="T5" fmla="*/ 5 h 120"/>
                  <a:gd name="T6" fmla="*/ 21 w 46"/>
                  <a:gd name="T7" fmla="*/ 10 h 120"/>
                  <a:gd name="T8" fmla="*/ 16 w 46"/>
                  <a:gd name="T9" fmla="*/ 19 h 120"/>
                  <a:gd name="T10" fmla="*/ 11 w 46"/>
                  <a:gd name="T11" fmla="*/ 27 h 120"/>
                  <a:gd name="T12" fmla="*/ 6 w 46"/>
                  <a:gd name="T13" fmla="*/ 36 h 120"/>
                  <a:gd name="T14" fmla="*/ 6 w 46"/>
                  <a:gd name="T15" fmla="*/ 36 h 120"/>
                  <a:gd name="T16" fmla="*/ 3 w 46"/>
                  <a:gd name="T17" fmla="*/ 43 h 120"/>
                  <a:gd name="T18" fmla="*/ 1 w 46"/>
                  <a:gd name="T19" fmla="*/ 51 h 120"/>
                  <a:gd name="T20" fmla="*/ 0 w 46"/>
                  <a:gd name="T21" fmla="*/ 59 h 120"/>
                  <a:gd name="T22" fmla="*/ 0 w 46"/>
                  <a:gd name="T23" fmla="*/ 68 h 120"/>
                  <a:gd name="T24" fmla="*/ 0 w 46"/>
                  <a:gd name="T25" fmla="*/ 68 h 120"/>
                  <a:gd name="T26" fmla="*/ 2 w 46"/>
                  <a:gd name="T27" fmla="*/ 76 h 120"/>
                  <a:gd name="T28" fmla="*/ 5 w 46"/>
                  <a:gd name="T29" fmla="*/ 85 h 120"/>
                  <a:gd name="T30" fmla="*/ 10 w 46"/>
                  <a:gd name="T31" fmla="*/ 93 h 120"/>
                  <a:gd name="T32" fmla="*/ 15 w 46"/>
                  <a:gd name="T33" fmla="*/ 100 h 120"/>
                  <a:gd name="T34" fmla="*/ 15 w 46"/>
                  <a:gd name="T35" fmla="*/ 100 h 120"/>
                  <a:gd name="T36" fmla="*/ 21 w 46"/>
                  <a:gd name="T37" fmla="*/ 106 h 120"/>
                  <a:gd name="T38" fmla="*/ 27 w 46"/>
                  <a:gd name="T39" fmla="*/ 111 h 120"/>
                  <a:gd name="T40" fmla="*/ 27 w 46"/>
                  <a:gd name="T41" fmla="*/ 111 h 120"/>
                  <a:gd name="T42" fmla="*/ 37 w 46"/>
                  <a:gd name="T43" fmla="*/ 116 h 120"/>
                  <a:gd name="T44" fmla="*/ 45 w 46"/>
                  <a:gd name="T45" fmla="*/ 120 h 120"/>
                  <a:gd name="T46" fmla="*/ 45 w 46"/>
                  <a:gd name="T47" fmla="*/ 120 h 120"/>
                  <a:gd name="T48" fmla="*/ 46 w 46"/>
                  <a:gd name="T49" fmla="*/ 120 h 120"/>
                  <a:gd name="T50" fmla="*/ 46 w 46"/>
                  <a:gd name="T51" fmla="*/ 119 h 120"/>
                  <a:gd name="T52" fmla="*/ 46 w 46"/>
                  <a:gd name="T53" fmla="*/ 119 h 120"/>
                  <a:gd name="T54" fmla="*/ 33 w 46"/>
                  <a:gd name="T55" fmla="*/ 112 h 120"/>
                  <a:gd name="T56" fmla="*/ 33 w 46"/>
                  <a:gd name="T57" fmla="*/ 112 h 120"/>
                  <a:gd name="T58" fmla="*/ 28 w 46"/>
                  <a:gd name="T59" fmla="*/ 110 h 120"/>
                  <a:gd name="T60" fmla="*/ 24 w 46"/>
                  <a:gd name="T61" fmla="*/ 107 h 120"/>
                  <a:gd name="T62" fmla="*/ 18 w 46"/>
                  <a:gd name="T63" fmla="*/ 100 h 120"/>
                  <a:gd name="T64" fmla="*/ 18 w 46"/>
                  <a:gd name="T65" fmla="*/ 100 h 120"/>
                  <a:gd name="T66" fmla="*/ 11 w 46"/>
                  <a:gd name="T67" fmla="*/ 92 h 120"/>
                  <a:gd name="T68" fmla="*/ 6 w 46"/>
                  <a:gd name="T69" fmla="*/ 82 h 120"/>
                  <a:gd name="T70" fmla="*/ 3 w 46"/>
                  <a:gd name="T71" fmla="*/ 73 h 120"/>
                  <a:gd name="T72" fmla="*/ 2 w 46"/>
                  <a:gd name="T73" fmla="*/ 62 h 120"/>
                  <a:gd name="T74" fmla="*/ 2 w 46"/>
                  <a:gd name="T75" fmla="*/ 62 h 120"/>
                  <a:gd name="T76" fmla="*/ 2 w 46"/>
                  <a:gd name="T77" fmla="*/ 53 h 120"/>
                  <a:gd name="T78" fmla="*/ 4 w 46"/>
                  <a:gd name="T79" fmla="*/ 45 h 120"/>
                  <a:gd name="T80" fmla="*/ 8 w 46"/>
                  <a:gd name="T81" fmla="*/ 36 h 120"/>
                  <a:gd name="T82" fmla="*/ 12 w 46"/>
                  <a:gd name="T83" fmla="*/ 27 h 120"/>
                  <a:gd name="T84" fmla="*/ 12 w 46"/>
                  <a:gd name="T85" fmla="*/ 27 h 120"/>
                  <a:gd name="T86" fmla="*/ 21 w 46"/>
                  <a:gd name="T87" fmla="*/ 15 h 120"/>
                  <a:gd name="T88" fmla="*/ 24 w 46"/>
                  <a:gd name="T89" fmla="*/ 8 h 120"/>
                  <a:gd name="T90" fmla="*/ 25 w 46"/>
                  <a:gd name="T91" fmla="*/ 1 h 120"/>
                  <a:gd name="T92" fmla="*/ 25 w 46"/>
                  <a:gd name="T93" fmla="*/ 1 h 120"/>
                  <a:gd name="T94" fmla="*/ 24 w 46"/>
                  <a:gd name="T95" fmla="*/ 0 h 120"/>
                  <a:gd name="T96" fmla="*/ 24 w 46"/>
                  <a:gd name="T97" fmla="*/ 1 h 120"/>
                  <a:gd name="T98" fmla="*/ 24 w 46"/>
                  <a:gd name="T99" fmla="*/ 1 h 1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6" h="120">
                    <a:moveTo>
                      <a:pt x="24" y="1"/>
                    </a:moveTo>
                    <a:lnTo>
                      <a:pt x="24" y="1"/>
                    </a:lnTo>
                    <a:lnTo>
                      <a:pt x="23" y="5"/>
                    </a:lnTo>
                    <a:lnTo>
                      <a:pt x="21" y="10"/>
                    </a:lnTo>
                    <a:lnTo>
                      <a:pt x="16" y="19"/>
                    </a:lnTo>
                    <a:lnTo>
                      <a:pt x="11" y="27"/>
                    </a:lnTo>
                    <a:lnTo>
                      <a:pt x="6" y="36"/>
                    </a:lnTo>
                    <a:lnTo>
                      <a:pt x="3" y="43"/>
                    </a:lnTo>
                    <a:lnTo>
                      <a:pt x="1" y="51"/>
                    </a:lnTo>
                    <a:lnTo>
                      <a:pt x="0" y="59"/>
                    </a:lnTo>
                    <a:lnTo>
                      <a:pt x="0" y="68"/>
                    </a:lnTo>
                    <a:lnTo>
                      <a:pt x="2" y="76"/>
                    </a:lnTo>
                    <a:lnTo>
                      <a:pt x="5" y="85"/>
                    </a:lnTo>
                    <a:lnTo>
                      <a:pt x="10" y="93"/>
                    </a:lnTo>
                    <a:lnTo>
                      <a:pt x="15" y="100"/>
                    </a:lnTo>
                    <a:lnTo>
                      <a:pt x="21" y="106"/>
                    </a:lnTo>
                    <a:lnTo>
                      <a:pt x="27" y="111"/>
                    </a:lnTo>
                    <a:lnTo>
                      <a:pt x="37" y="116"/>
                    </a:lnTo>
                    <a:lnTo>
                      <a:pt x="45" y="120"/>
                    </a:lnTo>
                    <a:lnTo>
                      <a:pt x="46" y="120"/>
                    </a:lnTo>
                    <a:lnTo>
                      <a:pt x="46" y="119"/>
                    </a:lnTo>
                    <a:lnTo>
                      <a:pt x="33" y="112"/>
                    </a:lnTo>
                    <a:lnTo>
                      <a:pt x="28" y="110"/>
                    </a:lnTo>
                    <a:lnTo>
                      <a:pt x="24" y="107"/>
                    </a:lnTo>
                    <a:lnTo>
                      <a:pt x="18" y="100"/>
                    </a:lnTo>
                    <a:lnTo>
                      <a:pt x="11" y="92"/>
                    </a:lnTo>
                    <a:lnTo>
                      <a:pt x="6" y="82"/>
                    </a:lnTo>
                    <a:lnTo>
                      <a:pt x="3" y="73"/>
                    </a:lnTo>
                    <a:lnTo>
                      <a:pt x="2" y="62"/>
                    </a:lnTo>
                    <a:lnTo>
                      <a:pt x="2" y="53"/>
                    </a:lnTo>
                    <a:lnTo>
                      <a:pt x="4" y="45"/>
                    </a:lnTo>
                    <a:lnTo>
                      <a:pt x="8" y="36"/>
                    </a:lnTo>
                    <a:lnTo>
                      <a:pt x="12" y="27"/>
                    </a:lnTo>
                    <a:lnTo>
                      <a:pt x="21" y="15"/>
                    </a:lnTo>
                    <a:lnTo>
                      <a:pt x="24" y="8"/>
                    </a:lnTo>
                    <a:lnTo>
                      <a:pt x="25" y="1"/>
                    </a:lnTo>
                    <a:lnTo>
                      <a:pt x="24" y="0"/>
                    </a:lnTo>
                    <a:lnTo>
                      <a:pt x="2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41" name="Freeform 176">
                <a:extLst>
                  <a:ext uri="{FF2B5EF4-FFF2-40B4-BE49-F238E27FC236}">
                    <a16:creationId xmlns:a16="http://schemas.microsoft.com/office/drawing/2014/main" id="{F5677061-4A07-4EE4-A5C7-2CE75A66E3CE}"/>
                  </a:ext>
                </a:extLst>
              </p:cNvPr>
              <p:cNvSpPr>
                <a:spLocks/>
              </p:cNvSpPr>
              <p:nvPr/>
            </p:nvSpPr>
            <p:spPr bwMode="auto">
              <a:xfrm>
                <a:off x="3606" y="1021"/>
                <a:ext cx="217" cy="163"/>
              </a:xfrm>
              <a:custGeom>
                <a:avLst/>
                <a:gdLst>
                  <a:gd name="T0" fmla="*/ 0 w 217"/>
                  <a:gd name="T1" fmla="*/ 0 h 163"/>
                  <a:gd name="T2" fmla="*/ 0 w 217"/>
                  <a:gd name="T3" fmla="*/ 0 h 163"/>
                  <a:gd name="T4" fmla="*/ 18 w 217"/>
                  <a:gd name="T5" fmla="*/ 5 h 163"/>
                  <a:gd name="T6" fmla="*/ 37 w 217"/>
                  <a:gd name="T7" fmla="*/ 8 h 163"/>
                  <a:gd name="T8" fmla="*/ 74 w 217"/>
                  <a:gd name="T9" fmla="*/ 11 h 163"/>
                  <a:gd name="T10" fmla="*/ 74 w 217"/>
                  <a:gd name="T11" fmla="*/ 11 h 163"/>
                  <a:gd name="T12" fmla="*/ 85 w 217"/>
                  <a:gd name="T13" fmla="*/ 12 h 163"/>
                  <a:gd name="T14" fmla="*/ 94 w 217"/>
                  <a:gd name="T15" fmla="*/ 15 h 163"/>
                  <a:gd name="T16" fmla="*/ 94 w 217"/>
                  <a:gd name="T17" fmla="*/ 15 h 163"/>
                  <a:gd name="T18" fmla="*/ 98 w 217"/>
                  <a:gd name="T19" fmla="*/ 17 h 163"/>
                  <a:gd name="T20" fmla="*/ 101 w 217"/>
                  <a:gd name="T21" fmla="*/ 20 h 163"/>
                  <a:gd name="T22" fmla="*/ 107 w 217"/>
                  <a:gd name="T23" fmla="*/ 27 h 163"/>
                  <a:gd name="T24" fmla="*/ 107 w 217"/>
                  <a:gd name="T25" fmla="*/ 27 h 163"/>
                  <a:gd name="T26" fmla="*/ 116 w 217"/>
                  <a:gd name="T27" fmla="*/ 42 h 163"/>
                  <a:gd name="T28" fmla="*/ 126 w 217"/>
                  <a:gd name="T29" fmla="*/ 56 h 163"/>
                  <a:gd name="T30" fmla="*/ 126 w 217"/>
                  <a:gd name="T31" fmla="*/ 56 h 163"/>
                  <a:gd name="T32" fmla="*/ 137 w 217"/>
                  <a:gd name="T33" fmla="*/ 70 h 163"/>
                  <a:gd name="T34" fmla="*/ 146 w 217"/>
                  <a:gd name="T35" fmla="*/ 85 h 163"/>
                  <a:gd name="T36" fmla="*/ 165 w 217"/>
                  <a:gd name="T37" fmla="*/ 115 h 163"/>
                  <a:gd name="T38" fmla="*/ 175 w 217"/>
                  <a:gd name="T39" fmla="*/ 128 h 163"/>
                  <a:gd name="T40" fmla="*/ 187 w 217"/>
                  <a:gd name="T41" fmla="*/ 141 h 163"/>
                  <a:gd name="T42" fmla="*/ 200 w 217"/>
                  <a:gd name="T43" fmla="*/ 153 h 163"/>
                  <a:gd name="T44" fmla="*/ 207 w 217"/>
                  <a:gd name="T45" fmla="*/ 158 h 163"/>
                  <a:gd name="T46" fmla="*/ 214 w 217"/>
                  <a:gd name="T47" fmla="*/ 163 h 163"/>
                  <a:gd name="T48" fmla="*/ 214 w 217"/>
                  <a:gd name="T49" fmla="*/ 163 h 163"/>
                  <a:gd name="T50" fmla="*/ 215 w 217"/>
                  <a:gd name="T51" fmla="*/ 163 h 163"/>
                  <a:gd name="T52" fmla="*/ 216 w 217"/>
                  <a:gd name="T53" fmla="*/ 162 h 163"/>
                  <a:gd name="T54" fmla="*/ 217 w 217"/>
                  <a:gd name="T55" fmla="*/ 161 h 163"/>
                  <a:gd name="T56" fmla="*/ 216 w 217"/>
                  <a:gd name="T57" fmla="*/ 160 h 163"/>
                  <a:gd name="T58" fmla="*/ 216 w 217"/>
                  <a:gd name="T59" fmla="*/ 160 h 163"/>
                  <a:gd name="T60" fmla="*/ 202 w 217"/>
                  <a:gd name="T61" fmla="*/ 149 h 163"/>
                  <a:gd name="T62" fmla="*/ 189 w 217"/>
                  <a:gd name="T63" fmla="*/ 137 h 163"/>
                  <a:gd name="T64" fmla="*/ 176 w 217"/>
                  <a:gd name="T65" fmla="*/ 123 h 163"/>
                  <a:gd name="T66" fmla="*/ 166 w 217"/>
                  <a:gd name="T67" fmla="*/ 108 h 163"/>
                  <a:gd name="T68" fmla="*/ 166 w 217"/>
                  <a:gd name="T69" fmla="*/ 108 h 163"/>
                  <a:gd name="T70" fmla="*/ 146 w 217"/>
                  <a:gd name="T71" fmla="*/ 78 h 163"/>
                  <a:gd name="T72" fmla="*/ 146 w 217"/>
                  <a:gd name="T73" fmla="*/ 78 h 163"/>
                  <a:gd name="T74" fmla="*/ 135 w 217"/>
                  <a:gd name="T75" fmla="*/ 62 h 163"/>
                  <a:gd name="T76" fmla="*/ 122 w 217"/>
                  <a:gd name="T77" fmla="*/ 46 h 163"/>
                  <a:gd name="T78" fmla="*/ 122 w 217"/>
                  <a:gd name="T79" fmla="*/ 46 h 163"/>
                  <a:gd name="T80" fmla="*/ 113 w 217"/>
                  <a:gd name="T81" fmla="*/ 33 h 163"/>
                  <a:gd name="T82" fmla="*/ 104 w 217"/>
                  <a:gd name="T83" fmla="*/ 20 h 163"/>
                  <a:gd name="T84" fmla="*/ 104 w 217"/>
                  <a:gd name="T85" fmla="*/ 20 h 163"/>
                  <a:gd name="T86" fmla="*/ 99 w 217"/>
                  <a:gd name="T87" fmla="*/ 15 h 163"/>
                  <a:gd name="T88" fmla="*/ 93 w 217"/>
                  <a:gd name="T89" fmla="*/ 12 h 163"/>
                  <a:gd name="T90" fmla="*/ 87 w 217"/>
                  <a:gd name="T91" fmla="*/ 11 h 163"/>
                  <a:gd name="T92" fmla="*/ 80 w 217"/>
                  <a:gd name="T93" fmla="*/ 9 h 163"/>
                  <a:gd name="T94" fmla="*/ 80 w 217"/>
                  <a:gd name="T95" fmla="*/ 9 h 163"/>
                  <a:gd name="T96" fmla="*/ 61 w 217"/>
                  <a:gd name="T97" fmla="*/ 7 h 163"/>
                  <a:gd name="T98" fmla="*/ 42 w 217"/>
                  <a:gd name="T99" fmla="*/ 6 h 163"/>
                  <a:gd name="T100" fmla="*/ 42 w 217"/>
                  <a:gd name="T101" fmla="*/ 6 h 163"/>
                  <a:gd name="T102" fmla="*/ 21 w 217"/>
                  <a:gd name="T103" fmla="*/ 4 h 163"/>
                  <a:gd name="T104" fmla="*/ 0 w 217"/>
                  <a:gd name="T105" fmla="*/ 0 h 163"/>
                  <a:gd name="T106" fmla="*/ 0 w 217"/>
                  <a:gd name="T107" fmla="*/ 0 h 163"/>
                  <a:gd name="T108" fmla="*/ 0 w 217"/>
                  <a:gd name="T109" fmla="*/ 0 h 163"/>
                  <a:gd name="T110" fmla="*/ 0 w 217"/>
                  <a:gd name="T111" fmla="*/ 0 h 1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7" h="163">
                    <a:moveTo>
                      <a:pt x="0" y="0"/>
                    </a:moveTo>
                    <a:lnTo>
                      <a:pt x="0" y="0"/>
                    </a:lnTo>
                    <a:lnTo>
                      <a:pt x="18" y="5"/>
                    </a:lnTo>
                    <a:lnTo>
                      <a:pt x="37" y="8"/>
                    </a:lnTo>
                    <a:lnTo>
                      <a:pt x="74" y="11"/>
                    </a:lnTo>
                    <a:lnTo>
                      <a:pt x="85" y="12"/>
                    </a:lnTo>
                    <a:lnTo>
                      <a:pt x="94" y="15"/>
                    </a:lnTo>
                    <a:lnTo>
                      <a:pt x="98" y="17"/>
                    </a:lnTo>
                    <a:lnTo>
                      <a:pt x="101" y="20"/>
                    </a:lnTo>
                    <a:lnTo>
                      <a:pt x="107" y="27"/>
                    </a:lnTo>
                    <a:lnTo>
                      <a:pt x="116" y="42"/>
                    </a:lnTo>
                    <a:lnTo>
                      <a:pt x="126" y="56"/>
                    </a:lnTo>
                    <a:lnTo>
                      <a:pt x="137" y="70"/>
                    </a:lnTo>
                    <a:lnTo>
                      <a:pt x="146" y="85"/>
                    </a:lnTo>
                    <a:lnTo>
                      <a:pt x="165" y="115"/>
                    </a:lnTo>
                    <a:lnTo>
                      <a:pt x="175" y="128"/>
                    </a:lnTo>
                    <a:lnTo>
                      <a:pt x="187" y="141"/>
                    </a:lnTo>
                    <a:lnTo>
                      <a:pt x="200" y="153"/>
                    </a:lnTo>
                    <a:lnTo>
                      <a:pt x="207" y="158"/>
                    </a:lnTo>
                    <a:lnTo>
                      <a:pt x="214" y="163"/>
                    </a:lnTo>
                    <a:lnTo>
                      <a:pt x="215" y="163"/>
                    </a:lnTo>
                    <a:lnTo>
                      <a:pt x="216" y="162"/>
                    </a:lnTo>
                    <a:lnTo>
                      <a:pt x="217" y="161"/>
                    </a:lnTo>
                    <a:lnTo>
                      <a:pt x="216" y="160"/>
                    </a:lnTo>
                    <a:lnTo>
                      <a:pt x="202" y="149"/>
                    </a:lnTo>
                    <a:lnTo>
                      <a:pt x="189" y="137"/>
                    </a:lnTo>
                    <a:lnTo>
                      <a:pt x="176" y="123"/>
                    </a:lnTo>
                    <a:lnTo>
                      <a:pt x="166" y="108"/>
                    </a:lnTo>
                    <a:lnTo>
                      <a:pt x="146" y="78"/>
                    </a:lnTo>
                    <a:lnTo>
                      <a:pt x="135" y="62"/>
                    </a:lnTo>
                    <a:lnTo>
                      <a:pt x="122" y="46"/>
                    </a:lnTo>
                    <a:lnTo>
                      <a:pt x="113" y="33"/>
                    </a:lnTo>
                    <a:lnTo>
                      <a:pt x="104" y="20"/>
                    </a:lnTo>
                    <a:lnTo>
                      <a:pt x="99" y="15"/>
                    </a:lnTo>
                    <a:lnTo>
                      <a:pt x="93" y="12"/>
                    </a:lnTo>
                    <a:lnTo>
                      <a:pt x="87" y="11"/>
                    </a:lnTo>
                    <a:lnTo>
                      <a:pt x="80" y="9"/>
                    </a:lnTo>
                    <a:lnTo>
                      <a:pt x="61" y="7"/>
                    </a:lnTo>
                    <a:lnTo>
                      <a:pt x="42" y="6"/>
                    </a:lnTo>
                    <a:lnTo>
                      <a:pt x="21"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42" name="Freeform 177">
                <a:extLst>
                  <a:ext uri="{FF2B5EF4-FFF2-40B4-BE49-F238E27FC236}">
                    <a16:creationId xmlns:a16="http://schemas.microsoft.com/office/drawing/2014/main" id="{02AC65CB-4871-414D-83AC-A5D2ED84AB7B}"/>
                  </a:ext>
                </a:extLst>
              </p:cNvPr>
              <p:cNvSpPr>
                <a:spLocks/>
              </p:cNvSpPr>
              <p:nvPr/>
            </p:nvSpPr>
            <p:spPr bwMode="auto">
              <a:xfrm>
                <a:off x="3587" y="1012"/>
                <a:ext cx="98" cy="43"/>
              </a:xfrm>
              <a:custGeom>
                <a:avLst/>
                <a:gdLst>
                  <a:gd name="T0" fmla="*/ 0 w 98"/>
                  <a:gd name="T1" fmla="*/ 1 h 43"/>
                  <a:gd name="T2" fmla="*/ 0 w 98"/>
                  <a:gd name="T3" fmla="*/ 1 h 43"/>
                  <a:gd name="T4" fmla="*/ 4 w 98"/>
                  <a:gd name="T5" fmla="*/ 5 h 43"/>
                  <a:gd name="T6" fmla="*/ 8 w 98"/>
                  <a:gd name="T7" fmla="*/ 10 h 43"/>
                  <a:gd name="T8" fmla="*/ 19 w 98"/>
                  <a:gd name="T9" fmla="*/ 18 h 43"/>
                  <a:gd name="T10" fmla="*/ 30 w 98"/>
                  <a:gd name="T11" fmla="*/ 24 h 43"/>
                  <a:gd name="T12" fmla="*/ 42 w 98"/>
                  <a:gd name="T13" fmla="*/ 30 h 43"/>
                  <a:gd name="T14" fmla="*/ 42 w 98"/>
                  <a:gd name="T15" fmla="*/ 30 h 43"/>
                  <a:gd name="T16" fmla="*/ 55 w 98"/>
                  <a:gd name="T17" fmla="*/ 36 h 43"/>
                  <a:gd name="T18" fmla="*/ 69 w 98"/>
                  <a:gd name="T19" fmla="*/ 39 h 43"/>
                  <a:gd name="T20" fmla="*/ 69 w 98"/>
                  <a:gd name="T21" fmla="*/ 39 h 43"/>
                  <a:gd name="T22" fmla="*/ 82 w 98"/>
                  <a:gd name="T23" fmla="*/ 42 h 43"/>
                  <a:gd name="T24" fmla="*/ 96 w 98"/>
                  <a:gd name="T25" fmla="*/ 43 h 43"/>
                  <a:gd name="T26" fmla="*/ 96 w 98"/>
                  <a:gd name="T27" fmla="*/ 43 h 43"/>
                  <a:gd name="T28" fmla="*/ 97 w 98"/>
                  <a:gd name="T29" fmla="*/ 43 h 43"/>
                  <a:gd name="T30" fmla="*/ 98 w 98"/>
                  <a:gd name="T31" fmla="*/ 41 h 43"/>
                  <a:gd name="T32" fmla="*/ 98 w 98"/>
                  <a:gd name="T33" fmla="*/ 40 h 43"/>
                  <a:gd name="T34" fmla="*/ 96 w 98"/>
                  <a:gd name="T35" fmla="*/ 39 h 43"/>
                  <a:gd name="T36" fmla="*/ 96 w 98"/>
                  <a:gd name="T37" fmla="*/ 39 h 43"/>
                  <a:gd name="T38" fmla="*/ 90 w 98"/>
                  <a:gd name="T39" fmla="*/ 37 h 43"/>
                  <a:gd name="T40" fmla="*/ 85 w 98"/>
                  <a:gd name="T41" fmla="*/ 36 h 43"/>
                  <a:gd name="T42" fmla="*/ 73 w 98"/>
                  <a:gd name="T43" fmla="*/ 35 h 43"/>
                  <a:gd name="T44" fmla="*/ 73 w 98"/>
                  <a:gd name="T45" fmla="*/ 35 h 43"/>
                  <a:gd name="T46" fmla="*/ 61 w 98"/>
                  <a:gd name="T47" fmla="*/ 32 h 43"/>
                  <a:gd name="T48" fmla="*/ 48 w 98"/>
                  <a:gd name="T49" fmla="*/ 28 h 43"/>
                  <a:gd name="T50" fmla="*/ 48 w 98"/>
                  <a:gd name="T51" fmla="*/ 28 h 43"/>
                  <a:gd name="T52" fmla="*/ 35 w 98"/>
                  <a:gd name="T53" fmla="*/ 23 h 43"/>
                  <a:gd name="T54" fmla="*/ 22 w 98"/>
                  <a:gd name="T55" fmla="*/ 17 h 43"/>
                  <a:gd name="T56" fmla="*/ 11 w 98"/>
                  <a:gd name="T57" fmla="*/ 9 h 43"/>
                  <a:gd name="T58" fmla="*/ 0 w 98"/>
                  <a:gd name="T59" fmla="*/ 0 h 43"/>
                  <a:gd name="T60" fmla="*/ 0 w 98"/>
                  <a:gd name="T61" fmla="*/ 0 h 43"/>
                  <a:gd name="T62" fmla="*/ 0 w 98"/>
                  <a:gd name="T63" fmla="*/ 0 h 43"/>
                  <a:gd name="T64" fmla="*/ 0 w 98"/>
                  <a:gd name="T65" fmla="*/ 1 h 43"/>
                  <a:gd name="T66" fmla="*/ 0 w 98"/>
                  <a:gd name="T67" fmla="*/ 1 h 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8" h="43">
                    <a:moveTo>
                      <a:pt x="0" y="1"/>
                    </a:moveTo>
                    <a:lnTo>
                      <a:pt x="0" y="1"/>
                    </a:lnTo>
                    <a:lnTo>
                      <a:pt x="4" y="5"/>
                    </a:lnTo>
                    <a:lnTo>
                      <a:pt x="8" y="10"/>
                    </a:lnTo>
                    <a:lnTo>
                      <a:pt x="19" y="18"/>
                    </a:lnTo>
                    <a:lnTo>
                      <a:pt x="30" y="24"/>
                    </a:lnTo>
                    <a:lnTo>
                      <a:pt x="42" y="30"/>
                    </a:lnTo>
                    <a:lnTo>
                      <a:pt x="55" y="36"/>
                    </a:lnTo>
                    <a:lnTo>
                      <a:pt x="69" y="39"/>
                    </a:lnTo>
                    <a:lnTo>
                      <a:pt x="82" y="42"/>
                    </a:lnTo>
                    <a:lnTo>
                      <a:pt x="96" y="43"/>
                    </a:lnTo>
                    <a:lnTo>
                      <a:pt x="97" y="43"/>
                    </a:lnTo>
                    <a:lnTo>
                      <a:pt x="98" y="41"/>
                    </a:lnTo>
                    <a:lnTo>
                      <a:pt x="98" y="40"/>
                    </a:lnTo>
                    <a:lnTo>
                      <a:pt x="96" y="39"/>
                    </a:lnTo>
                    <a:lnTo>
                      <a:pt x="90" y="37"/>
                    </a:lnTo>
                    <a:lnTo>
                      <a:pt x="85" y="36"/>
                    </a:lnTo>
                    <a:lnTo>
                      <a:pt x="73" y="35"/>
                    </a:lnTo>
                    <a:lnTo>
                      <a:pt x="61" y="32"/>
                    </a:lnTo>
                    <a:lnTo>
                      <a:pt x="48" y="28"/>
                    </a:lnTo>
                    <a:lnTo>
                      <a:pt x="35" y="23"/>
                    </a:lnTo>
                    <a:lnTo>
                      <a:pt x="22" y="17"/>
                    </a:lnTo>
                    <a:lnTo>
                      <a:pt x="11" y="9"/>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43" name="Freeform 178">
                <a:extLst>
                  <a:ext uri="{FF2B5EF4-FFF2-40B4-BE49-F238E27FC236}">
                    <a16:creationId xmlns:a16="http://schemas.microsoft.com/office/drawing/2014/main" id="{49CADA70-BACA-4C19-ADD8-AB13098CEA1E}"/>
                  </a:ext>
                </a:extLst>
              </p:cNvPr>
              <p:cNvSpPr>
                <a:spLocks/>
              </p:cNvSpPr>
              <p:nvPr/>
            </p:nvSpPr>
            <p:spPr bwMode="auto">
              <a:xfrm>
                <a:off x="3669" y="1052"/>
                <a:ext cx="32" cy="183"/>
              </a:xfrm>
              <a:custGeom>
                <a:avLst/>
                <a:gdLst>
                  <a:gd name="T0" fmla="*/ 7 w 32"/>
                  <a:gd name="T1" fmla="*/ 1 h 183"/>
                  <a:gd name="T2" fmla="*/ 17 w 32"/>
                  <a:gd name="T3" fmla="*/ 2 h 183"/>
                  <a:gd name="T4" fmla="*/ 21 w 32"/>
                  <a:gd name="T5" fmla="*/ 4 h 183"/>
                  <a:gd name="T6" fmla="*/ 22 w 32"/>
                  <a:gd name="T7" fmla="*/ 6 h 183"/>
                  <a:gd name="T8" fmla="*/ 20 w 32"/>
                  <a:gd name="T9" fmla="*/ 8 h 183"/>
                  <a:gd name="T10" fmla="*/ 12 w 32"/>
                  <a:gd name="T11" fmla="*/ 9 h 183"/>
                  <a:gd name="T12" fmla="*/ 3 w 32"/>
                  <a:gd name="T13" fmla="*/ 9 h 183"/>
                  <a:gd name="T14" fmla="*/ 0 w 32"/>
                  <a:gd name="T15" fmla="*/ 11 h 183"/>
                  <a:gd name="T16" fmla="*/ 1 w 32"/>
                  <a:gd name="T17" fmla="*/ 13 h 183"/>
                  <a:gd name="T18" fmla="*/ 8 w 32"/>
                  <a:gd name="T19" fmla="*/ 19 h 183"/>
                  <a:gd name="T20" fmla="*/ 9 w 32"/>
                  <a:gd name="T21" fmla="*/ 21 h 183"/>
                  <a:gd name="T22" fmla="*/ 9 w 32"/>
                  <a:gd name="T23" fmla="*/ 24 h 183"/>
                  <a:gd name="T24" fmla="*/ 12 w 32"/>
                  <a:gd name="T25" fmla="*/ 45 h 183"/>
                  <a:gd name="T26" fmla="*/ 17 w 32"/>
                  <a:gd name="T27" fmla="*/ 78 h 183"/>
                  <a:gd name="T28" fmla="*/ 26 w 32"/>
                  <a:gd name="T29" fmla="*/ 180 h 183"/>
                  <a:gd name="T30" fmla="*/ 28 w 32"/>
                  <a:gd name="T31" fmla="*/ 182 h 183"/>
                  <a:gd name="T32" fmla="*/ 31 w 32"/>
                  <a:gd name="T33" fmla="*/ 182 h 183"/>
                  <a:gd name="T34" fmla="*/ 32 w 32"/>
                  <a:gd name="T35" fmla="*/ 180 h 183"/>
                  <a:gd name="T36" fmla="*/ 20 w 32"/>
                  <a:gd name="T37" fmla="*/ 61 h 183"/>
                  <a:gd name="T38" fmla="*/ 18 w 32"/>
                  <a:gd name="T39" fmla="*/ 47 h 183"/>
                  <a:gd name="T40" fmla="*/ 15 w 32"/>
                  <a:gd name="T41" fmla="*/ 33 h 183"/>
                  <a:gd name="T42" fmla="*/ 11 w 32"/>
                  <a:gd name="T43" fmla="*/ 20 h 183"/>
                  <a:gd name="T44" fmla="*/ 9 w 32"/>
                  <a:gd name="T45" fmla="*/ 18 h 183"/>
                  <a:gd name="T46" fmla="*/ 7 w 32"/>
                  <a:gd name="T47" fmla="*/ 17 h 183"/>
                  <a:gd name="T48" fmla="*/ 3 w 32"/>
                  <a:gd name="T49" fmla="*/ 13 h 183"/>
                  <a:gd name="T50" fmla="*/ 3 w 32"/>
                  <a:gd name="T51" fmla="*/ 10 h 183"/>
                  <a:gd name="T52" fmla="*/ 5 w 32"/>
                  <a:gd name="T53" fmla="*/ 10 h 183"/>
                  <a:gd name="T54" fmla="*/ 14 w 32"/>
                  <a:gd name="T55" fmla="*/ 10 h 183"/>
                  <a:gd name="T56" fmla="*/ 23 w 32"/>
                  <a:gd name="T57" fmla="*/ 9 h 183"/>
                  <a:gd name="T58" fmla="*/ 25 w 32"/>
                  <a:gd name="T59" fmla="*/ 7 h 183"/>
                  <a:gd name="T60" fmla="*/ 25 w 32"/>
                  <a:gd name="T61" fmla="*/ 5 h 183"/>
                  <a:gd name="T62" fmla="*/ 17 w 32"/>
                  <a:gd name="T63" fmla="*/ 1 h 183"/>
                  <a:gd name="T64" fmla="*/ 7 w 32"/>
                  <a:gd name="T65" fmla="*/ 0 h 183"/>
                  <a:gd name="T66" fmla="*/ 7 w 32"/>
                  <a:gd name="T67" fmla="*/ 1 h 1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2" h="183">
                    <a:moveTo>
                      <a:pt x="7" y="1"/>
                    </a:moveTo>
                    <a:lnTo>
                      <a:pt x="7" y="1"/>
                    </a:lnTo>
                    <a:lnTo>
                      <a:pt x="14" y="2"/>
                    </a:lnTo>
                    <a:lnTo>
                      <a:pt x="17" y="2"/>
                    </a:lnTo>
                    <a:lnTo>
                      <a:pt x="21" y="4"/>
                    </a:lnTo>
                    <a:lnTo>
                      <a:pt x="22" y="5"/>
                    </a:lnTo>
                    <a:lnTo>
                      <a:pt x="22" y="6"/>
                    </a:lnTo>
                    <a:lnTo>
                      <a:pt x="22" y="7"/>
                    </a:lnTo>
                    <a:lnTo>
                      <a:pt x="20" y="8"/>
                    </a:lnTo>
                    <a:lnTo>
                      <a:pt x="12" y="9"/>
                    </a:lnTo>
                    <a:lnTo>
                      <a:pt x="6" y="8"/>
                    </a:lnTo>
                    <a:lnTo>
                      <a:pt x="3" y="9"/>
                    </a:lnTo>
                    <a:lnTo>
                      <a:pt x="0" y="11"/>
                    </a:lnTo>
                    <a:lnTo>
                      <a:pt x="0" y="12"/>
                    </a:lnTo>
                    <a:lnTo>
                      <a:pt x="1" y="13"/>
                    </a:lnTo>
                    <a:lnTo>
                      <a:pt x="3" y="16"/>
                    </a:lnTo>
                    <a:lnTo>
                      <a:pt x="8" y="19"/>
                    </a:lnTo>
                    <a:lnTo>
                      <a:pt x="9" y="21"/>
                    </a:lnTo>
                    <a:lnTo>
                      <a:pt x="9" y="24"/>
                    </a:lnTo>
                    <a:lnTo>
                      <a:pt x="10" y="35"/>
                    </a:lnTo>
                    <a:lnTo>
                      <a:pt x="12" y="45"/>
                    </a:lnTo>
                    <a:lnTo>
                      <a:pt x="17" y="78"/>
                    </a:lnTo>
                    <a:lnTo>
                      <a:pt x="21" y="113"/>
                    </a:lnTo>
                    <a:lnTo>
                      <a:pt x="26" y="180"/>
                    </a:lnTo>
                    <a:lnTo>
                      <a:pt x="28" y="182"/>
                    </a:lnTo>
                    <a:lnTo>
                      <a:pt x="29" y="183"/>
                    </a:lnTo>
                    <a:lnTo>
                      <a:pt x="31" y="182"/>
                    </a:lnTo>
                    <a:lnTo>
                      <a:pt x="32" y="180"/>
                    </a:lnTo>
                    <a:lnTo>
                      <a:pt x="27" y="121"/>
                    </a:lnTo>
                    <a:lnTo>
                      <a:pt x="20" y="61"/>
                    </a:lnTo>
                    <a:lnTo>
                      <a:pt x="18" y="47"/>
                    </a:lnTo>
                    <a:lnTo>
                      <a:pt x="15" y="33"/>
                    </a:lnTo>
                    <a:lnTo>
                      <a:pt x="11" y="20"/>
                    </a:lnTo>
                    <a:lnTo>
                      <a:pt x="11" y="19"/>
                    </a:lnTo>
                    <a:lnTo>
                      <a:pt x="9" y="18"/>
                    </a:lnTo>
                    <a:lnTo>
                      <a:pt x="7" y="17"/>
                    </a:lnTo>
                    <a:lnTo>
                      <a:pt x="4" y="14"/>
                    </a:lnTo>
                    <a:lnTo>
                      <a:pt x="3" y="13"/>
                    </a:lnTo>
                    <a:lnTo>
                      <a:pt x="2" y="11"/>
                    </a:lnTo>
                    <a:lnTo>
                      <a:pt x="3" y="10"/>
                    </a:lnTo>
                    <a:lnTo>
                      <a:pt x="5" y="10"/>
                    </a:lnTo>
                    <a:lnTo>
                      <a:pt x="14" y="10"/>
                    </a:lnTo>
                    <a:lnTo>
                      <a:pt x="20" y="10"/>
                    </a:lnTo>
                    <a:lnTo>
                      <a:pt x="23" y="9"/>
                    </a:lnTo>
                    <a:lnTo>
                      <a:pt x="25" y="7"/>
                    </a:lnTo>
                    <a:lnTo>
                      <a:pt x="25" y="5"/>
                    </a:lnTo>
                    <a:lnTo>
                      <a:pt x="21" y="2"/>
                    </a:lnTo>
                    <a:lnTo>
                      <a:pt x="17" y="1"/>
                    </a:lnTo>
                    <a:lnTo>
                      <a:pt x="7" y="0"/>
                    </a:lnTo>
                    <a:lnTo>
                      <a:pt x="6" y="0"/>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44" name="Freeform 179">
                <a:extLst>
                  <a:ext uri="{FF2B5EF4-FFF2-40B4-BE49-F238E27FC236}">
                    <a16:creationId xmlns:a16="http://schemas.microsoft.com/office/drawing/2014/main" id="{26EAD389-7D1C-4047-BD2B-AD19CAA0B209}"/>
                  </a:ext>
                </a:extLst>
              </p:cNvPr>
              <p:cNvSpPr>
                <a:spLocks/>
              </p:cNvSpPr>
              <p:nvPr/>
            </p:nvSpPr>
            <p:spPr bwMode="auto">
              <a:xfrm>
                <a:off x="3607" y="1325"/>
                <a:ext cx="98" cy="90"/>
              </a:xfrm>
              <a:custGeom>
                <a:avLst/>
                <a:gdLst>
                  <a:gd name="T0" fmla="*/ 96 w 98"/>
                  <a:gd name="T1" fmla="*/ 1 h 90"/>
                  <a:gd name="T2" fmla="*/ 96 w 98"/>
                  <a:gd name="T3" fmla="*/ 1 h 90"/>
                  <a:gd name="T4" fmla="*/ 96 w 98"/>
                  <a:gd name="T5" fmla="*/ 5 h 90"/>
                  <a:gd name="T6" fmla="*/ 95 w 98"/>
                  <a:gd name="T7" fmla="*/ 9 h 90"/>
                  <a:gd name="T8" fmla="*/ 91 w 98"/>
                  <a:gd name="T9" fmla="*/ 17 h 90"/>
                  <a:gd name="T10" fmla="*/ 86 w 98"/>
                  <a:gd name="T11" fmla="*/ 24 h 90"/>
                  <a:gd name="T12" fmla="*/ 80 w 98"/>
                  <a:gd name="T13" fmla="*/ 31 h 90"/>
                  <a:gd name="T14" fmla="*/ 80 w 98"/>
                  <a:gd name="T15" fmla="*/ 31 h 90"/>
                  <a:gd name="T16" fmla="*/ 72 w 98"/>
                  <a:gd name="T17" fmla="*/ 38 h 90"/>
                  <a:gd name="T18" fmla="*/ 64 w 98"/>
                  <a:gd name="T19" fmla="*/ 42 h 90"/>
                  <a:gd name="T20" fmla="*/ 49 w 98"/>
                  <a:gd name="T21" fmla="*/ 51 h 90"/>
                  <a:gd name="T22" fmla="*/ 49 w 98"/>
                  <a:gd name="T23" fmla="*/ 51 h 90"/>
                  <a:gd name="T24" fmla="*/ 36 w 98"/>
                  <a:gd name="T25" fmla="*/ 58 h 90"/>
                  <a:gd name="T26" fmla="*/ 23 w 98"/>
                  <a:gd name="T27" fmla="*/ 66 h 90"/>
                  <a:gd name="T28" fmla="*/ 10 w 98"/>
                  <a:gd name="T29" fmla="*/ 76 h 90"/>
                  <a:gd name="T30" fmla="*/ 0 w 98"/>
                  <a:gd name="T31" fmla="*/ 87 h 90"/>
                  <a:gd name="T32" fmla="*/ 0 w 98"/>
                  <a:gd name="T33" fmla="*/ 87 h 90"/>
                  <a:gd name="T34" fmla="*/ 0 w 98"/>
                  <a:gd name="T35" fmla="*/ 89 h 90"/>
                  <a:gd name="T36" fmla="*/ 0 w 98"/>
                  <a:gd name="T37" fmla="*/ 90 h 90"/>
                  <a:gd name="T38" fmla="*/ 2 w 98"/>
                  <a:gd name="T39" fmla="*/ 90 h 90"/>
                  <a:gd name="T40" fmla="*/ 3 w 98"/>
                  <a:gd name="T41" fmla="*/ 90 h 90"/>
                  <a:gd name="T42" fmla="*/ 3 w 98"/>
                  <a:gd name="T43" fmla="*/ 90 h 90"/>
                  <a:gd name="T44" fmla="*/ 9 w 98"/>
                  <a:gd name="T45" fmla="*/ 82 h 90"/>
                  <a:gd name="T46" fmla="*/ 16 w 98"/>
                  <a:gd name="T47" fmla="*/ 77 h 90"/>
                  <a:gd name="T48" fmla="*/ 31 w 98"/>
                  <a:gd name="T49" fmla="*/ 67 h 90"/>
                  <a:gd name="T50" fmla="*/ 46 w 98"/>
                  <a:gd name="T51" fmla="*/ 58 h 90"/>
                  <a:gd name="T52" fmla="*/ 61 w 98"/>
                  <a:gd name="T53" fmla="*/ 49 h 90"/>
                  <a:gd name="T54" fmla="*/ 61 w 98"/>
                  <a:gd name="T55" fmla="*/ 49 h 90"/>
                  <a:gd name="T56" fmla="*/ 68 w 98"/>
                  <a:gd name="T57" fmla="*/ 45 h 90"/>
                  <a:gd name="T58" fmla="*/ 74 w 98"/>
                  <a:gd name="T59" fmla="*/ 41 h 90"/>
                  <a:gd name="T60" fmla="*/ 81 w 98"/>
                  <a:gd name="T61" fmla="*/ 36 h 90"/>
                  <a:gd name="T62" fmla="*/ 86 w 98"/>
                  <a:gd name="T63" fmla="*/ 29 h 90"/>
                  <a:gd name="T64" fmla="*/ 91 w 98"/>
                  <a:gd name="T65" fmla="*/ 22 h 90"/>
                  <a:gd name="T66" fmla="*/ 94 w 98"/>
                  <a:gd name="T67" fmla="*/ 16 h 90"/>
                  <a:gd name="T68" fmla="*/ 97 w 98"/>
                  <a:gd name="T69" fmla="*/ 8 h 90"/>
                  <a:gd name="T70" fmla="*/ 98 w 98"/>
                  <a:gd name="T71" fmla="*/ 1 h 90"/>
                  <a:gd name="T72" fmla="*/ 98 w 98"/>
                  <a:gd name="T73" fmla="*/ 1 h 90"/>
                  <a:gd name="T74" fmla="*/ 97 w 98"/>
                  <a:gd name="T75" fmla="*/ 0 h 90"/>
                  <a:gd name="T76" fmla="*/ 96 w 98"/>
                  <a:gd name="T77" fmla="*/ 1 h 90"/>
                  <a:gd name="T78" fmla="*/ 96 w 98"/>
                  <a:gd name="T79" fmla="*/ 1 h 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8" h="90">
                    <a:moveTo>
                      <a:pt x="96" y="1"/>
                    </a:moveTo>
                    <a:lnTo>
                      <a:pt x="96" y="1"/>
                    </a:lnTo>
                    <a:lnTo>
                      <a:pt x="96" y="5"/>
                    </a:lnTo>
                    <a:lnTo>
                      <a:pt x="95" y="9"/>
                    </a:lnTo>
                    <a:lnTo>
                      <a:pt x="91" y="17"/>
                    </a:lnTo>
                    <a:lnTo>
                      <a:pt x="86" y="24"/>
                    </a:lnTo>
                    <a:lnTo>
                      <a:pt x="80" y="31"/>
                    </a:lnTo>
                    <a:lnTo>
                      <a:pt x="72" y="38"/>
                    </a:lnTo>
                    <a:lnTo>
                      <a:pt x="64" y="42"/>
                    </a:lnTo>
                    <a:lnTo>
                      <a:pt x="49" y="51"/>
                    </a:lnTo>
                    <a:lnTo>
                      <a:pt x="36" y="58"/>
                    </a:lnTo>
                    <a:lnTo>
                      <a:pt x="23" y="66"/>
                    </a:lnTo>
                    <a:lnTo>
                      <a:pt x="10" y="76"/>
                    </a:lnTo>
                    <a:lnTo>
                      <a:pt x="0" y="87"/>
                    </a:lnTo>
                    <a:lnTo>
                      <a:pt x="0" y="89"/>
                    </a:lnTo>
                    <a:lnTo>
                      <a:pt x="0" y="90"/>
                    </a:lnTo>
                    <a:lnTo>
                      <a:pt x="2" y="90"/>
                    </a:lnTo>
                    <a:lnTo>
                      <a:pt x="3" y="90"/>
                    </a:lnTo>
                    <a:lnTo>
                      <a:pt x="9" y="82"/>
                    </a:lnTo>
                    <a:lnTo>
                      <a:pt x="16" y="77"/>
                    </a:lnTo>
                    <a:lnTo>
                      <a:pt x="31" y="67"/>
                    </a:lnTo>
                    <a:lnTo>
                      <a:pt x="46" y="58"/>
                    </a:lnTo>
                    <a:lnTo>
                      <a:pt x="61" y="49"/>
                    </a:lnTo>
                    <a:lnTo>
                      <a:pt x="68" y="45"/>
                    </a:lnTo>
                    <a:lnTo>
                      <a:pt x="74" y="41"/>
                    </a:lnTo>
                    <a:lnTo>
                      <a:pt x="81" y="36"/>
                    </a:lnTo>
                    <a:lnTo>
                      <a:pt x="86" y="29"/>
                    </a:lnTo>
                    <a:lnTo>
                      <a:pt x="91" y="22"/>
                    </a:lnTo>
                    <a:lnTo>
                      <a:pt x="94" y="16"/>
                    </a:lnTo>
                    <a:lnTo>
                      <a:pt x="97" y="8"/>
                    </a:lnTo>
                    <a:lnTo>
                      <a:pt x="98" y="1"/>
                    </a:lnTo>
                    <a:lnTo>
                      <a:pt x="97" y="0"/>
                    </a:lnTo>
                    <a:lnTo>
                      <a:pt x="9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45" name="Freeform 180">
                <a:extLst>
                  <a:ext uri="{FF2B5EF4-FFF2-40B4-BE49-F238E27FC236}">
                    <a16:creationId xmlns:a16="http://schemas.microsoft.com/office/drawing/2014/main" id="{05DC0302-ADBD-4663-9B51-BD4832F73E1D}"/>
                  </a:ext>
                </a:extLst>
              </p:cNvPr>
              <p:cNvSpPr>
                <a:spLocks/>
              </p:cNvSpPr>
              <p:nvPr/>
            </p:nvSpPr>
            <p:spPr bwMode="auto">
              <a:xfrm>
                <a:off x="3582" y="1399"/>
                <a:ext cx="187" cy="437"/>
              </a:xfrm>
              <a:custGeom>
                <a:avLst/>
                <a:gdLst>
                  <a:gd name="T0" fmla="*/ 28 w 187"/>
                  <a:gd name="T1" fmla="*/ 0 h 437"/>
                  <a:gd name="T2" fmla="*/ 29 w 187"/>
                  <a:gd name="T3" fmla="*/ 19 h 437"/>
                  <a:gd name="T4" fmla="*/ 28 w 187"/>
                  <a:gd name="T5" fmla="*/ 36 h 437"/>
                  <a:gd name="T6" fmla="*/ 24 w 187"/>
                  <a:gd name="T7" fmla="*/ 53 h 437"/>
                  <a:gd name="T8" fmla="*/ 20 w 187"/>
                  <a:gd name="T9" fmla="*/ 72 h 437"/>
                  <a:gd name="T10" fmla="*/ 7 w 187"/>
                  <a:gd name="T11" fmla="*/ 120 h 437"/>
                  <a:gd name="T12" fmla="*/ 4 w 187"/>
                  <a:gd name="T13" fmla="*/ 138 h 437"/>
                  <a:gd name="T14" fmla="*/ 0 w 187"/>
                  <a:gd name="T15" fmla="*/ 169 h 437"/>
                  <a:gd name="T16" fmla="*/ 0 w 187"/>
                  <a:gd name="T17" fmla="*/ 201 h 437"/>
                  <a:gd name="T18" fmla="*/ 4 w 187"/>
                  <a:gd name="T19" fmla="*/ 232 h 437"/>
                  <a:gd name="T20" fmla="*/ 11 w 187"/>
                  <a:gd name="T21" fmla="*/ 263 h 437"/>
                  <a:gd name="T22" fmla="*/ 17 w 187"/>
                  <a:gd name="T23" fmla="*/ 278 h 437"/>
                  <a:gd name="T24" fmla="*/ 30 w 187"/>
                  <a:gd name="T25" fmla="*/ 307 h 437"/>
                  <a:gd name="T26" fmla="*/ 48 w 187"/>
                  <a:gd name="T27" fmla="*/ 333 h 437"/>
                  <a:gd name="T28" fmla="*/ 68 w 187"/>
                  <a:gd name="T29" fmla="*/ 358 h 437"/>
                  <a:gd name="T30" fmla="*/ 78 w 187"/>
                  <a:gd name="T31" fmla="*/ 370 h 437"/>
                  <a:gd name="T32" fmla="*/ 102 w 187"/>
                  <a:gd name="T33" fmla="*/ 390 h 437"/>
                  <a:gd name="T34" fmla="*/ 126 w 187"/>
                  <a:gd name="T35" fmla="*/ 408 h 437"/>
                  <a:gd name="T36" fmla="*/ 139 w 187"/>
                  <a:gd name="T37" fmla="*/ 416 h 437"/>
                  <a:gd name="T38" fmla="*/ 166 w 187"/>
                  <a:gd name="T39" fmla="*/ 430 h 437"/>
                  <a:gd name="T40" fmla="*/ 180 w 187"/>
                  <a:gd name="T41" fmla="*/ 435 h 437"/>
                  <a:gd name="T42" fmla="*/ 185 w 187"/>
                  <a:gd name="T43" fmla="*/ 437 h 437"/>
                  <a:gd name="T44" fmla="*/ 187 w 187"/>
                  <a:gd name="T45" fmla="*/ 436 h 437"/>
                  <a:gd name="T46" fmla="*/ 186 w 187"/>
                  <a:gd name="T47" fmla="*/ 434 h 437"/>
                  <a:gd name="T48" fmla="*/ 172 w 187"/>
                  <a:gd name="T49" fmla="*/ 428 h 437"/>
                  <a:gd name="T50" fmla="*/ 144 w 187"/>
                  <a:gd name="T51" fmla="*/ 413 h 437"/>
                  <a:gd name="T52" fmla="*/ 118 w 187"/>
                  <a:gd name="T53" fmla="*/ 396 h 437"/>
                  <a:gd name="T54" fmla="*/ 93 w 187"/>
                  <a:gd name="T55" fmla="*/ 376 h 437"/>
                  <a:gd name="T56" fmla="*/ 71 w 187"/>
                  <a:gd name="T57" fmla="*/ 355 h 437"/>
                  <a:gd name="T58" fmla="*/ 52 w 187"/>
                  <a:gd name="T59" fmla="*/ 330 h 437"/>
                  <a:gd name="T60" fmla="*/ 34 w 187"/>
                  <a:gd name="T61" fmla="*/ 305 h 437"/>
                  <a:gd name="T62" fmla="*/ 21 w 187"/>
                  <a:gd name="T63" fmla="*/ 276 h 437"/>
                  <a:gd name="T64" fmla="*/ 15 w 187"/>
                  <a:gd name="T65" fmla="*/ 262 h 437"/>
                  <a:gd name="T66" fmla="*/ 7 w 187"/>
                  <a:gd name="T67" fmla="*/ 228 h 437"/>
                  <a:gd name="T68" fmla="*/ 3 w 187"/>
                  <a:gd name="T69" fmla="*/ 195 h 437"/>
                  <a:gd name="T70" fmla="*/ 4 w 187"/>
                  <a:gd name="T71" fmla="*/ 161 h 437"/>
                  <a:gd name="T72" fmla="*/ 8 w 187"/>
                  <a:gd name="T73" fmla="*/ 128 h 437"/>
                  <a:gd name="T74" fmla="*/ 11 w 187"/>
                  <a:gd name="T75" fmla="*/ 111 h 437"/>
                  <a:gd name="T76" fmla="*/ 23 w 187"/>
                  <a:gd name="T77" fmla="*/ 63 h 437"/>
                  <a:gd name="T78" fmla="*/ 27 w 187"/>
                  <a:gd name="T79" fmla="*/ 47 h 437"/>
                  <a:gd name="T80" fmla="*/ 30 w 187"/>
                  <a:gd name="T81" fmla="*/ 30 h 437"/>
                  <a:gd name="T82" fmla="*/ 30 w 187"/>
                  <a:gd name="T83" fmla="*/ 16 h 437"/>
                  <a:gd name="T84" fmla="*/ 28 w 187"/>
                  <a:gd name="T85" fmla="*/ 0 h 437"/>
                  <a:gd name="T86" fmla="*/ 28 w 187"/>
                  <a:gd name="T87" fmla="*/ 0 h 4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7" h="437">
                    <a:moveTo>
                      <a:pt x="28" y="0"/>
                    </a:moveTo>
                    <a:lnTo>
                      <a:pt x="28" y="0"/>
                    </a:lnTo>
                    <a:lnTo>
                      <a:pt x="29" y="9"/>
                    </a:lnTo>
                    <a:lnTo>
                      <a:pt x="29" y="19"/>
                    </a:lnTo>
                    <a:lnTo>
                      <a:pt x="29" y="27"/>
                    </a:lnTo>
                    <a:lnTo>
                      <a:pt x="28" y="36"/>
                    </a:lnTo>
                    <a:lnTo>
                      <a:pt x="24" y="53"/>
                    </a:lnTo>
                    <a:lnTo>
                      <a:pt x="20" y="72"/>
                    </a:lnTo>
                    <a:lnTo>
                      <a:pt x="11" y="104"/>
                    </a:lnTo>
                    <a:lnTo>
                      <a:pt x="7" y="120"/>
                    </a:lnTo>
                    <a:lnTo>
                      <a:pt x="4" y="138"/>
                    </a:lnTo>
                    <a:lnTo>
                      <a:pt x="1" y="153"/>
                    </a:lnTo>
                    <a:lnTo>
                      <a:pt x="0" y="169"/>
                    </a:lnTo>
                    <a:lnTo>
                      <a:pt x="0" y="185"/>
                    </a:lnTo>
                    <a:lnTo>
                      <a:pt x="0" y="201"/>
                    </a:lnTo>
                    <a:lnTo>
                      <a:pt x="1" y="216"/>
                    </a:lnTo>
                    <a:lnTo>
                      <a:pt x="4" y="232"/>
                    </a:lnTo>
                    <a:lnTo>
                      <a:pt x="7" y="248"/>
                    </a:lnTo>
                    <a:lnTo>
                      <a:pt x="11" y="263"/>
                    </a:lnTo>
                    <a:lnTo>
                      <a:pt x="17" y="278"/>
                    </a:lnTo>
                    <a:lnTo>
                      <a:pt x="23" y="293"/>
                    </a:lnTo>
                    <a:lnTo>
                      <a:pt x="30" y="307"/>
                    </a:lnTo>
                    <a:lnTo>
                      <a:pt x="38" y="320"/>
                    </a:lnTo>
                    <a:lnTo>
                      <a:pt x="48" y="333"/>
                    </a:lnTo>
                    <a:lnTo>
                      <a:pt x="58" y="346"/>
                    </a:lnTo>
                    <a:lnTo>
                      <a:pt x="68" y="358"/>
                    </a:lnTo>
                    <a:lnTo>
                      <a:pt x="78" y="370"/>
                    </a:lnTo>
                    <a:lnTo>
                      <a:pt x="89" y="380"/>
                    </a:lnTo>
                    <a:lnTo>
                      <a:pt x="102" y="390"/>
                    </a:lnTo>
                    <a:lnTo>
                      <a:pt x="114" y="399"/>
                    </a:lnTo>
                    <a:lnTo>
                      <a:pt x="126" y="408"/>
                    </a:lnTo>
                    <a:lnTo>
                      <a:pt x="139" y="416"/>
                    </a:lnTo>
                    <a:lnTo>
                      <a:pt x="152" y="424"/>
                    </a:lnTo>
                    <a:lnTo>
                      <a:pt x="166" y="430"/>
                    </a:lnTo>
                    <a:lnTo>
                      <a:pt x="180" y="435"/>
                    </a:lnTo>
                    <a:lnTo>
                      <a:pt x="185" y="437"/>
                    </a:lnTo>
                    <a:lnTo>
                      <a:pt x="186" y="436"/>
                    </a:lnTo>
                    <a:lnTo>
                      <a:pt x="187" y="436"/>
                    </a:lnTo>
                    <a:lnTo>
                      <a:pt x="187" y="435"/>
                    </a:lnTo>
                    <a:lnTo>
                      <a:pt x="186" y="434"/>
                    </a:lnTo>
                    <a:lnTo>
                      <a:pt x="172" y="428"/>
                    </a:lnTo>
                    <a:lnTo>
                      <a:pt x="159" y="421"/>
                    </a:lnTo>
                    <a:lnTo>
                      <a:pt x="144" y="413"/>
                    </a:lnTo>
                    <a:lnTo>
                      <a:pt x="131" y="405"/>
                    </a:lnTo>
                    <a:lnTo>
                      <a:pt x="118" y="396"/>
                    </a:lnTo>
                    <a:lnTo>
                      <a:pt x="106" y="386"/>
                    </a:lnTo>
                    <a:lnTo>
                      <a:pt x="93" y="376"/>
                    </a:lnTo>
                    <a:lnTo>
                      <a:pt x="82" y="366"/>
                    </a:lnTo>
                    <a:lnTo>
                      <a:pt x="71" y="355"/>
                    </a:lnTo>
                    <a:lnTo>
                      <a:pt x="61" y="343"/>
                    </a:lnTo>
                    <a:lnTo>
                      <a:pt x="52" y="330"/>
                    </a:lnTo>
                    <a:lnTo>
                      <a:pt x="42" y="318"/>
                    </a:lnTo>
                    <a:lnTo>
                      <a:pt x="34" y="305"/>
                    </a:lnTo>
                    <a:lnTo>
                      <a:pt x="27" y="290"/>
                    </a:lnTo>
                    <a:lnTo>
                      <a:pt x="21" y="276"/>
                    </a:lnTo>
                    <a:lnTo>
                      <a:pt x="15" y="262"/>
                    </a:lnTo>
                    <a:lnTo>
                      <a:pt x="10" y="245"/>
                    </a:lnTo>
                    <a:lnTo>
                      <a:pt x="7" y="228"/>
                    </a:lnTo>
                    <a:lnTo>
                      <a:pt x="4" y="212"/>
                    </a:lnTo>
                    <a:lnTo>
                      <a:pt x="3" y="195"/>
                    </a:lnTo>
                    <a:lnTo>
                      <a:pt x="3" y="178"/>
                    </a:lnTo>
                    <a:lnTo>
                      <a:pt x="4" y="161"/>
                    </a:lnTo>
                    <a:lnTo>
                      <a:pt x="5" y="145"/>
                    </a:lnTo>
                    <a:lnTo>
                      <a:pt x="8" y="128"/>
                    </a:lnTo>
                    <a:lnTo>
                      <a:pt x="11" y="111"/>
                    </a:lnTo>
                    <a:lnTo>
                      <a:pt x="15" y="95"/>
                    </a:lnTo>
                    <a:lnTo>
                      <a:pt x="23" y="63"/>
                    </a:lnTo>
                    <a:lnTo>
                      <a:pt x="27" y="47"/>
                    </a:lnTo>
                    <a:lnTo>
                      <a:pt x="30" y="30"/>
                    </a:lnTo>
                    <a:lnTo>
                      <a:pt x="30" y="23"/>
                    </a:lnTo>
                    <a:lnTo>
                      <a:pt x="30" y="16"/>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46" name="Freeform 181">
                <a:extLst>
                  <a:ext uri="{FF2B5EF4-FFF2-40B4-BE49-F238E27FC236}">
                    <a16:creationId xmlns:a16="http://schemas.microsoft.com/office/drawing/2014/main" id="{9A634E20-3C88-4BF4-B276-5F6DFAE0E6FD}"/>
                  </a:ext>
                </a:extLst>
              </p:cNvPr>
              <p:cNvSpPr>
                <a:spLocks/>
              </p:cNvSpPr>
              <p:nvPr/>
            </p:nvSpPr>
            <p:spPr bwMode="auto">
              <a:xfrm>
                <a:off x="3637" y="1405"/>
                <a:ext cx="129" cy="192"/>
              </a:xfrm>
              <a:custGeom>
                <a:avLst/>
                <a:gdLst>
                  <a:gd name="T0" fmla="*/ 0 w 129"/>
                  <a:gd name="T1" fmla="*/ 1 h 192"/>
                  <a:gd name="T2" fmla="*/ 16 w 129"/>
                  <a:gd name="T3" fmla="*/ 7 h 192"/>
                  <a:gd name="T4" fmla="*/ 30 w 129"/>
                  <a:gd name="T5" fmla="*/ 16 h 192"/>
                  <a:gd name="T6" fmla="*/ 57 w 129"/>
                  <a:gd name="T7" fmla="*/ 37 h 192"/>
                  <a:gd name="T8" fmla="*/ 69 w 129"/>
                  <a:gd name="T9" fmla="*/ 48 h 192"/>
                  <a:gd name="T10" fmla="*/ 91 w 129"/>
                  <a:gd name="T11" fmla="*/ 73 h 192"/>
                  <a:gd name="T12" fmla="*/ 102 w 129"/>
                  <a:gd name="T13" fmla="*/ 86 h 192"/>
                  <a:gd name="T14" fmla="*/ 118 w 129"/>
                  <a:gd name="T15" fmla="*/ 114 h 192"/>
                  <a:gd name="T16" fmla="*/ 121 w 129"/>
                  <a:gd name="T17" fmla="*/ 122 h 192"/>
                  <a:gd name="T18" fmla="*/ 124 w 129"/>
                  <a:gd name="T19" fmla="*/ 139 h 192"/>
                  <a:gd name="T20" fmla="*/ 123 w 129"/>
                  <a:gd name="T21" fmla="*/ 148 h 192"/>
                  <a:gd name="T22" fmla="*/ 121 w 129"/>
                  <a:gd name="T23" fmla="*/ 152 h 192"/>
                  <a:gd name="T24" fmla="*/ 115 w 129"/>
                  <a:gd name="T25" fmla="*/ 157 h 192"/>
                  <a:gd name="T26" fmla="*/ 100 w 129"/>
                  <a:gd name="T27" fmla="*/ 161 h 192"/>
                  <a:gd name="T28" fmla="*/ 91 w 129"/>
                  <a:gd name="T29" fmla="*/ 161 h 192"/>
                  <a:gd name="T30" fmla="*/ 74 w 129"/>
                  <a:gd name="T31" fmla="*/ 160 h 192"/>
                  <a:gd name="T32" fmla="*/ 60 w 129"/>
                  <a:gd name="T33" fmla="*/ 160 h 192"/>
                  <a:gd name="T34" fmla="*/ 59 w 129"/>
                  <a:gd name="T35" fmla="*/ 161 h 192"/>
                  <a:gd name="T36" fmla="*/ 59 w 129"/>
                  <a:gd name="T37" fmla="*/ 164 h 192"/>
                  <a:gd name="T38" fmla="*/ 62 w 129"/>
                  <a:gd name="T39" fmla="*/ 167 h 192"/>
                  <a:gd name="T40" fmla="*/ 73 w 129"/>
                  <a:gd name="T41" fmla="*/ 177 h 192"/>
                  <a:gd name="T42" fmla="*/ 77 w 129"/>
                  <a:gd name="T43" fmla="*/ 181 h 192"/>
                  <a:gd name="T44" fmla="*/ 79 w 129"/>
                  <a:gd name="T45" fmla="*/ 183 h 192"/>
                  <a:gd name="T46" fmla="*/ 80 w 129"/>
                  <a:gd name="T47" fmla="*/ 184 h 192"/>
                  <a:gd name="T48" fmla="*/ 77 w 129"/>
                  <a:gd name="T49" fmla="*/ 188 h 192"/>
                  <a:gd name="T50" fmla="*/ 70 w 129"/>
                  <a:gd name="T51" fmla="*/ 186 h 192"/>
                  <a:gd name="T52" fmla="*/ 69 w 129"/>
                  <a:gd name="T53" fmla="*/ 187 h 192"/>
                  <a:gd name="T54" fmla="*/ 69 w 129"/>
                  <a:gd name="T55" fmla="*/ 188 h 192"/>
                  <a:gd name="T56" fmla="*/ 70 w 129"/>
                  <a:gd name="T57" fmla="*/ 189 h 192"/>
                  <a:gd name="T58" fmla="*/ 79 w 129"/>
                  <a:gd name="T59" fmla="*/ 192 h 192"/>
                  <a:gd name="T60" fmla="*/ 86 w 129"/>
                  <a:gd name="T61" fmla="*/ 191 h 192"/>
                  <a:gd name="T62" fmla="*/ 88 w 129"/>
                  <a:gd name="T63" fmla="*/ 189 h 192"/>
                  <a:gd name="T64" fmla="*/ 88 w 129"/>
                  <a:gd name="T65" fmla="*/ 186 h 192"/>
                  <a:gd name="T66" fmla="*/ 84 w 129"/>
                  <a:gd name="T67" fmla="*/ 180 h 192"/>
                  <a:gd name="T68" fmla="*/ 81 w 129"/>
                  <a:gd name="T69" fmla="*/ 177 h 192"/>
                  <a:gd name="T70" fmla="*/ 72 w 129"/>
                  <a:gd name="T71" fmla="*/ 168 h 192"/>
                  <a:gd name="T72" fmla="*/ 67 w 129"/>
                  <a:gd name="T73" fmla="*/ 165 h 192"/>
                  <a:gd name="T74" fmla="*/ 63 w 129"/>
                  <a:gd name="T75" fmla="*/ 161 h 192"/>
                  <a:gd name="T76" fmla="*/ 62 w 129"/>
                  <a:gd name="T77" fmla="*/ 165 h 192"/>
                  <a:gd name="T78" fmla="*/ 66 w 129"/>
                  <a:gd name="T79" fmla="*/ 164 h 192"/>
                  <a:gd name="T80" fmla="*/ 79 w 129"/>
                  <a:gd name="T81" fmla="*/ 166 h 192"/>
                  <a:gd name="T82" fmla="*/ 89 w 129"/>
                  <a:gd name="T83" fmla="*/ 166 h 192"/>
                  <a:gd name="T84" fmla="*/ 98 w 129"/>
                  <a:gd name="T85" fmla="*/ 166 h 192"/>
                  <a:gd name="T86" fmla="*/ 114 w 129"/>
                  <a:gd name="T87" fmla="*/ 163 h 192"/>
                  <a:gd name="T88" fmla="*/ 125 w 129"/>
                  <a:gd name="T89" fmla="*/ 155 h 192"/>
                  <a:gd name="T90" fmla="*/ 127 w 129"/>
                  <a:gd name="T91" fmla="*/ 152 h 192"/>
                  <a:gd name="T92" fmla="*/ 129 w 129"/>
                  <a:gd name="T93" fmla="*/ 142 h 192"/>
                  <a:gd name="T94" fmla="*/ 128 w 129"/>
                  <a:gd name="T95" fmla="*/ 129 h 192"/>
                  <a:gd name="T96" fmla="*/ 125 w 129"/>
                  <a:gd name="T97" fmla="*/ 121 h 192"/>
                  <a:gd name="T98" fmla="*/ 112 w 129"/>
                  <a:gd name="T99" fmla="*/ 94 h 192"/>
                  <a:gd name="T100" fmla="*/ 102 w 129"/>
                  <a:gd name="T101" fmla="*/ 79 h 192"/>
                  <a:gd name="T102" fmla="*/ 77 w 129"/>
                  <a:gd name="T103" fmla="*/ 50 h 192"/>
                  <a:gd name="T104" fmla="*/ 63 w 129"/>
                  <a:gd name="T105" fmla="*/ 38 h 192"/>
                  <a:gd name="T106" fmla="*/ 31 w 129"/>
                  <a:gd name="T107" fmla="*/ 14 h 192"/>
                  <a:gd name="T108" fmla="*/ 24 w 129"/>
                  <a:gd name="T109" fmla="*/ 10 h 192"/>
                  <a:gd name="T110" fmla="*/ 9 w 129"/>
                  <a:gd name="T111" fmla="*/ 2 h 192"/>
                  <a:gd name="T112" fmla="*/ 0 w 129"/>
                  <a:gd name="T113" fmla="*/ 0 h 192"/>
                  <a:gd name="T114" fmla="*/ 0 w 129"/>
                  <a:gd name="T115" fmla="*/ 1 h 19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29" h="192">
                    <a:moveTo>
                      <a:pt x="0" y="1"/>
                    </a:moveTo>
                    <a:lnTo>
                      <a:pt x="0" y="1"/>
                    </a:lnTo>
                    <a:lnTo>
                      <a:pt x="8" y="3"/>
                    </a:lnTo>
                    <a:lnTo>
                      <a:pt x="16" y="7"/>
                    </a:lnTo>
                    <a:lnTo>
                      <a:pt x="23" y="12"/>
                    </a:lnTo>
                    <a:lnTo>
                      <a:pt x="30" y="16"/>
                    </a:lnTo>
                    <a:lnTo>
                      <a:pt x="43" y="26"/>
                    </a:lnTo>
                    <a:lnTo>
                      <a:pt x="57" y="37"/>
                    </a:lnTo>
                    <a:lnTo>
                      <a:pt x="69" y="48"/>
                    </a:lnTo>
                    <a:lnTo>
                      <a:pt x="81" y="60"/>
                    </a:lnTo>
                    <a:lnTo>
                      <a:pt x="91" y="73"/>
                    </a:lnTo>
                    <a:lnTo>
                      <a:pt x="102" y="86"/>
                    </a:lnTo>
                    <a:lnTo>
                      <a:pt x="111" y="100"/>
                    </a:lnTo>
                    <a:lnTo>
                      <a:pt x="118" y="114"/>
                    </a:lnTo>
                    <a:lnTo>
                      <a:pt x="121" y="122"/>
                    </a:lnTo>
                    <a:lnTo>
                      <a:pt x="123" y="131"/>
                    </a:lnTo>
                    <a:lnTo>
                      <a:pt x="124" y="139"/>
                    </a:lnTo>
                    <a:lnTo>
                      <a:pt x="124" y="143"/>
                    </a:lnTo>
                    <a:lnTo>
                      <a:pt x="123" y="148"/>
                    </a:lnTo>
                    <a:lnTo>
                      <a:pt x="121" y="152"/>
                    </a:lnTo>
                    <a:lnTo>
                      <a:pt x="118" y="155"/>
                    </a:lnTo>
                    <a:lnTo>
                      <a:pt x="115" y="157"/>
                    </a:lnTo>
                    <a:lnTo>
                      <a:pt x="110" y="159"/>
                    </a:lnTo>
                    <a:lnTo>
                      <a:pt x="100" y="161"/>
                    </a:lnTo>
                    <a:lnTo>
                      <a:pt x="91" y="161"/>
                    </a:lnTo>
                    <a:lnTo>
                      <a:pt x="74" y="160"/>
                    </a:lnTo>
                    <a:lnTo>
                      <a:pt x="67" y="159"/>
                    </a:lnTo>
                    <a:lnTo>
                      <a:pt x="60" y="160"/>
                    </a:lnTo>
                    <a:lnTo>
                      <a:pt x="59" y="161"/>
                    </a:lnTo>
                    <a:lnTo>
                      <a:pt x="58" y="162"/>
                    </a:lnTo>
                    <a:lnTo>
                      <a:pt x="59" y="164"/>
                    </a:lnTo>
                    <a:lnTo>
                      <a:pt x="62" y="167"/>
                    </a:lnTo>
                    <a:lnTo>
                      <a:pt x="66" y="170"/>
                    </a:lnTo>
                    <a:lnTo>
                      <a:pt x="73" y="177"/>
                    </a:lnTo>
                    <a:lnTo>
                      <a:pt x="77" y="181"/>
                    </a:lnTo>
                    <a:lnTo>
                      <a:pt x="79" y="183"/>
                    </a:lnTo>
                    <a:lnTo>
                      <a:pt x="80" y="184"/>
                    </a:lnTo>
                    <a:lnTo>
                      <a:pt x="80" y="185"/>
                    </a:lnTo>
                    <a:lnTo>
                      <a:pt x="77" y="188"/>
                    </a:lnTo>
                    <a:lnTo>
                      <a:pt x="70" y="186"/>
                    </a:lnTo>
                    <a:lnTo>
                      <a:pt x="69" y="187"/>
                    </a:lnTo>
                    <a:lnTo>
                      <a:pt x="69" y="188"/>
                    </a:lnTo>
                    <a:lnTo>
                      <a:pt x="70" y="189"/>
                    </a:lnTo>
                    <a:lnTo>
                      <a:pt x="74" y="190"/>
                    </a:lnTo>
                    <a:lnTo>
                      <a:pt x="79" y="192"/>
                    </a:lnTo>
                    <a:lnTo>
                      <a:pt x="84" y="192"/>
                    </a:lnTo>
                    <a:lnTo>
                      <a:pt x="86" y="191"/>
                    </a:lnTo>
                    <a:lnTo>
                      <a:pt x="88" y="189"/>
                    </a:lnTo>
                    <a:lnTo>
                      <a:pt x="88" y="187"/>
                    </a:lnTo>
                    <a:lnTo>
                      <a:pt x="88" y="186"/>
                    </a:lnTo>
                    <a:lnTo>
                      <a:pt x="87" y="183"/>
                    </a:lnTo>
                    <a:lnTo>
                      <a:pt x="84" y="180"/>
                    </a:lnTo>
                    <a:lnTo>
                      <a:pt x="81" y="177"/>
                    </a:lnTo>
                    <a:lnTo>
                      <a:pt x="77" y="172"/>
                    </a:lnTo>
                    <a:lnTo>
                      <a:pt x="72" y="168"/>
                    </a:lnTo>
                    <a:lnTo>
                      <a:pt x="67" y="165"/>
                    </a:lnTo>
                    <a:lnTo>
                      <a:pt x="65" y="163"/>
                    </a:lnTo>
                    <a:lnTo>
                      <a:pt x="63" y="161"/>
                    </a:lnTo>
                    <a:lnTo>
                      <a:pt x="62" y="165"/>
                    </a:lnTo>
                    <a:lnTo>
                      <a:pt x="66" y="164"/>
                    </a:lnTo>
                    <a:lnTo>
                      <a:pt x="70" y="165"/>
                    </a:lnTo>
                    <a:lnTo>
                      <a:pt x="79" y="166"/>
                    </a:lnTo>
                    <a:lnTo>
                      <a:pt x="89" y="166"/>
                    </a:lnTo>
                    <a:lnTo>
                      <a:pt x="98" y="166"/>
                    </a:lnTo>
                    <a:lnTo>
                      <a:pt x="107" y="165"/>
                    </a:lnTo>
                    <a:lnTo>
                      <a:pt x="114" y="163"/>
                    </a:lnTo>
                    <a:lnTo>
                      <a:pt x="120" y="160"/>
                    </a:lnTo>
                    <a:lnTo>
                      <a:pt x="125" y="155"/>
                    </a:lnTo>
                    <a:lnTo>
                      <a:pt x="127" y="152"/>
                    </a:lnTo>
                    <a:lnTo>
                      <a:pt x="128" y="149"/>
                    </a:lnTo>
                    <a:lnTo>
                      <a:pt x="129" y="142"/>
                    </a:lnTo>
                    <a:lnTo>
                      <a:pt x="129" y="136"/>
                    </a:lnTo>
                    <a:lnTo>
                      <a:pt x="128" y="129"/>
                    </a:lnTo>
                    <a:lnTo>
                      <a:pt x="125" y="121"/>
                    </a:lnTo>
                    <a:lnTo>
                      <a:pt x="121" y="111"/>
                    </a:lnTo>
                    <a:lnTo>
                      <a:pt x="112" y="94"/>
                    </a:lnTo>
                    <a:lnTo>
                      <a:pt x="102" y="79"/>
                    </a:lnTo>
                    <a:lnTo>
                      <a:pt x="90" y="65"/>
                    </a:lnTo>
                    <a:lnTo>
                      <a:pt x="77" y="50"/>
                    </a:lnTo>
                    <a:lnTo>
                      <a:pt x="63" y="38"/>
                    </a:lnTo>
                    <a:lnTo>
                      <a:pt x="48" y="26"/>
                    </a:lnTo>
                    <a:lnTo>
                      <a:pt x="31" y="14"/>
                    </a:lnTo>
                    <a:lnTo>
                      <a:pt x="24" y="10"/>
                    </a:lnTo>
                    <a:lnTo>
                      <a:pt x="17" y="5"/>
                    </a:lnTo>
                    <a:lnTo>
                      <a:pt x="9" y="2"/>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47" name="Freeform 182">
                <a:extLst>
                  <a:ext uri="{FF2B5EF4-FFF2-40B4-BE49-F238E27FC236}">
                    <a16:creationId xmlns:a16="http://schemas.microsoft.com/office/drawing/2014/main" id="{61A5746B-47E9-4F82-8164-137ADC965993}"/>
                  </a:ext>
                </a:extLst>
              </p:cNvPr>
              <p:cNvSpPr>
                <a:spLocks/>
              </p:cNvSpPr>
              <p:nvPr/>
            </p:nvSpPr>
            <p:spPr bwMode="auto">
              <a:xfrm>
                <a:off x="3672" y="1574"/>
                <a:ext cx="150" cy="67"/>
              </a:xfrm>
              <a:custGeom>
                <a:avLst/>
                <a:gdLst>
                  <a:gd name="T0" fmla="*/ 6 w 150"/>
                  <a:gd name="T1" fmla="*/ 67 h 67"/>
                  <a:gd name="T2" fmla="*/ 6 w 150"/>
                  <a:gd name="T3" fmla="*/ 67 h 67"/>
                  <a:gd name="T4" fmla="*/ 4 w 150"/>
                  <a:gd name="T5" fmla="*/ 61 h 67"/>
                  <a:gd name="T6" fmla="*/ 2 w 150"/>
                  <a:gd name="T7" fmla="*/ 56 h 67"/>
                  <a:gd name="T8" fmla="*/ 1 w 150"/>
                  <a:gd name="T9" fmla="*/ 51 h 67"/>
                  <a:gd name="T10" fmla="*/ 1 w 150"/>
                  <a:gd name="T11" fmla="*/ 45 h 67"/>
                  <a:gd name="T12" fmla="*/ 1 w 150"/>
                  <a:gd name="T13" fmla="*/ 45 h 67"/>
                  <a:gd name="T14" fmla="*/ 2 w 150"/>
                  <a:gd name="T15" fmla="*/ 42 h 67"/>
                  <a:gd name="T16" fmla="*/ 3 w 150"/>
                  <a:gd name="T17" fmla="*/ 39 h 67"/>
                  <a:gd name="T18" fmla="*/ 7 w 150"/>
                  <a:gd name="T19" fmla="*/ 33 h 67"/>
                  <a:gd name="T20" fmla="*/ 13 w 150"/>
                  <a:gd name="T21" fmla="*/ 28 h 67"/>
                  <a:gd name="T22" fmla="*/ 18 w 150"/>
                  <a:gd name="T23" fmla="*/ 24 h 67"/>
                  <a:gd name="T24" fmla="*/ 18 w 150"/>
                  <a:gd name="T25" fmla="*/ 24 h 67"/>
                  <a:gd name="T26" fmla="*/ 23 w 150"/>
                  <a:gd name="T27" fmla="*/ 20 h 67"/>
                  <a:gd name="T28" fmla="*/ 28 w 150"/>
                  <a:gd name="T29" fmla="*/ 17 h 67"/>
                  <a:gd name="T30" fmla="*/ 38 w 150"/>
                  <a:gd name="T31" fmla="*/ 13 h 67"/>
                  <a:gd name="T32" fmla="*/ 50 w 150"/>
                  <a:gd name="T33" fmla="*/ 11 h 67"/>
                  <a:gd name="T34" fmla="*/ 62 w 150"/>
                  <a:gd name="T35" fmla="*/ 10 h 67"/>
                  <a:gd name="T36" fmla="*/ 62 w 150"/>
                  <a:gd name="T37" fmla="*/ 10 h 67"/>
                  <a:gd name="T38" fmla="*/ 86 w 150"/>
                  <a:gd name="T39" fmla="*/ 11 h 67"/>
                  <a:gd name="T40" fmla="*/ 97 w 150"/>
                  <a:gd name="T41" fmla="*/ 12 h 67"/>
                  <a:gd name="T42" fmla="*/ 109 w 150"/>
                  <a:gd name="T43" fmla="*/ 11 h 67"/>
                  <a:gd name="T44" fmla="*/ 109 w 150"/>
                  <a:gd name="T45" fmla="*/ 11 h 67"/>
                  <a:gd name="T46" fmla="*/ 119 w 150"/>
                  <a:gd name="T47" fmla="*/ 10 h 67"/>
                  <a:gd name="T48" fmla="*/ 130 w 150"/>
                  <a:gd name="T49" fmla="*/ 8 h 67"/>
                  <a:gd name="T50" fmla="*/ 140 w 150"/>
                  <a:gd name="T51" fmla="*/ 4 h 67"/>
                  <a:gd name="T52" fmla="*/ 150 w 150"/>
                  <a:gd name="T53" fmla="*/ 1 h 67"/>
                  <a:gd name="T54" fmla="*/ 150 w 150"/>
                  <a:gd name="T55" fmla="*/ 1 h 67"/>
                  <a:gd name="T56" fmla="*/ 150 w 150"/>
                  <a:gd name="T57" fmla="*/ 0 h 67"/>
                  <a:gd name="T58" fmla="*/ 149 w 150"/>
                  <a:gd name="T59" fmla="*/ 0 h 67"/>
                  <a:gd name="T60" fmla="*/ 149 w 150"/>
                  <a:gd name="T61" fmla="*/ 0 h 67"/>
                  <a:gd name="T62" fmla="*/ 135 w 150"/>
                  <a:gd name="T63" fmla="*/ 4 h 67"/>
                  <a:gd name="T64" fmla="*/ 120 w 150"/>
                  <a:gd name="T65" fmla="*/ 8 h 67"/>
                  <a:gd name="T66" fmla="*/ 106 w 150"/>
                  <a:gd name="T67" fmla="*/ 9 h 67"/>
                  <a:gd name="T68" fmla="*/ 92 w 150"/>
                  <a:gd name="T69" fmla="*/ 9 h 67"/>
                  <a:gd name="T70" fmla="*/ 92 w 150"/>
                  <a:gd name="T71" fmla="*/ 9 h 67"/>
                  <a:gd name="T72" fmla="*/ 68 w 150"/>
                  <a:gd name="T73" fmla="*/ 8 h 67"/>
                  <a:gd name="T74" fmla="*/ 54 w 150"/>
                  <a:gd name="T75" fmla="*/ 9 h 67"/>
                  <a:gd name="T76" fmla="*/ 42 w 150"/>
                  <a:gd name="T77" fmla="*/ 10 h 67"/>
                  <a:gd name="T78" fmla="*/ 42 w 150"/>
                  <a:gd name="T79" fmla="*/ 10 h 67"/>
                  <a:gd name="T80" fmla="*/ 33 w 150"/>
                  <a:gd name="T81" fmla="*/ 13 h 67"/>
                  <a:gd name="T82" fmla="*/ 23 w 150"/>
                  <a:gd name="T83" fmla="*/ 17 h 67"/>
                  <a:gd name="T84" fmla="*/ 15 w 150"/>
                  <a:gd name="T85" fmla="*/ 24 h 67"/>
                  <a:gd name="T86" fmla="*/ 7 w 150"/>
                  <a:gd name="T87" fmla="*/ 31 h 67"/>
                  <a:gd name="T88" fmla="*/ 7 w 150"/>
                  <a:gd name="T89" fmla="*/ 31 h 67"/>
                  <a:gd name="T90" fmla="*/ 4 w 150"/>
                  <a:gd name="T91" fmla="*/ 35 h 67"/>
                  <a:gd name="T92" fmla="*/ 2 w 150"/>
                  <a:gd name="T93" fmla="*/ 39 h 67"/>
                  <a:gd name="T94" fmla="*/ 1 w 150"/>
                  <a:gd name="T95" fmla="*/ 44 h 67"/>
                  <a:gd name="T96" fmla="*/ 0 w 150"/>
                  <a:gd name="T97" fmla="*/ 48 h 67"/>
                  <a:gd name="T98" fmla="*/ 1 w 150"/>
                  <a:gd name="T99" fmla="*/ 53 h 67"/>
                  <a:gd name="T100" fmla="*/ 2 w 150"/>
                  <a:gd name="T101" fmla="*/ 57 h 67"/>
                  <a:gd name="T102" fmla="*/ 6 w 150"/>
                  <a:gd name="T103" fmla="*/ 67 h 67"/>
                  <a:gd name="T104" fmla="*/ 6 w 150"/>
                  <a:gd name="T105" fmla="*/ 67 h 67"/>
                  <a:gd name="T106" fmla="*/ 6 w 150"/>
                  <a:gd name="T107" fmla="*/ 67 h 67"/>
                  <a:gd name="T108" fmla="*/ 6 w 150"/>
                  <a:gd name="T109" fmla="*/ 67 h 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50" h="67">
                    <a:moveTo>
                      <a:pt x="6" y="67"/>
                    </a:moveTo>
                    <a:lnTo>
                      <a:pt x="6" y="67"/>
                    </a:lnTo>
                    <a:lnTo>
                      <a:pt x="4" y="61"/>
                    </a:lnTo>
                    <a:lnTo>
                      <a:pt x="2" y="56"/>
                    </a:lnTo>
                    <a:lnTo>
                      <a:pt x="1" y="51"/>
                    </a:lnTo>
                    <a:lnTo>
                      <a:pt x="1" y="45"/>
                    </a:lnTo>
                    <a:lnTo>
                      <a:pt x="2" y="42"/>
                    </a:lnTo>
                    <a:lnTo>
                      <a:pt x="3" y="39"/>
                    </a:lnTo>
                    <a:lnTo>
                      <a:pt x="7" y="33"/>
                    </a:lnTo>
                    <a:lnTo>
                      <a:pt x="13" y="28"/>
                    </a:lnTo>
                    <a:lnTo>
                      <a:pt x="18" y="24"/>
                    </a:lnTo>
                    <a:lnTo>
                      <a:pt x="23" y="20"/>
                    </a:lnTo>
                    <a:lnTo>
                      <a:pt x="28" y="17"/>
                    </a:lnTo>
                    <a:lnTo>
                      <a:pt x="38" y="13"/>
                    </a:lnTo>
                    <a:lnTo>
                      <a:pt x="50" y="11"/>
                    </a:lnTo>
                    <a:lnTo>
                      <a:pt x="62" y="10"/>
                    </a:lnTo>
                    <a:lnTo>
                      <a:pt x="86" y="11"/>
                    </a:lnTo>
                    <a:lnTo>
                      <a:pt x="97" y="12"/>
                    </a:lnTo>
                    <a:lnTo>
                      <a:pt x="109" y="11"/>
                    </a:lnTo>
                    <a:lnTo>
                      <a:pt x="119" y="10"/>
                    </a:lnTo>
                    <a:lnTo>
                      <a:pt x="130" y="8"/>
                    </a:lnTo>
                    <a:lnTo>
                      <a:pt x="140" y="4"/>
                    </a:lnTo>
                    <a:lnTo>
                      <a:pt x="150" y="1"/>
                    </a:lnTo>
                    <a:lnTo>
                      <a:pt x="150" y="0"/>
                    </a:lnTo>
                    <a:lnTo>
                      <a:pt x="149" y="0"/>
                    </a:lnTo>
                    <a:lnTo>
                      <a:pt x="135" y="4"/>
                    </a:lnTo>
                    <a:lnTo>
                      <a:pt x="120" y="8"/>
                    </a:lnTo>
                    <a:lnTo>
                      <a:pt x="106" y="9"/>
                    </a:lnTo>
                    <a:lnTo>
                      <a:pt x="92" y="9"/>
                    </a:lnTo>
                    <a:lnTo>
                      <a:pt x="68" y="8"/>
                    </a:lnTo>
                    <a:lnTo>
                      <a:pt x="54" y="9"/>
                    </a:lnTo>
                    <a:lnTo>
                      <a:pt x="42" y="10"/>
                    </a:lnTo>
                    <a:lnTo>
                      <a:pt x="33" y="13"/>
                    </a:lnTo>
                    <a:lnTo>
                      <a:pt x="23" y="17"/>
                    </a:lnTo>
                    <a:lnTo>
                      <a:pt x="15" y="24"/>
                    </a:lnTo>
                    <a:lnTo>
                      <a:pt x="7" y="31"/>
                    </a:lnTo>
                    <a:lnTo>
                      <a:pt x="4" y="35"/>
                    </a:lnTo>
                    <a:lnTo>
                      <a:pt x="2" y="39"/>
                    </a:lnTo>
                    <a:lnTo>
                      <a:pt x="1" y="44"/>
                    </a:lnTo>
                    <a:lnTo>
                      <a:pt x="0" y="48"/>
                    </a:lnTo>
                    <a:lnTo>
                      <a:pt x="1" y="53"/>
                    </a:lnTo>
                    <a:lnTo>
                      <a:pt x="2" y="57"/>
                    </a:lnTo>
                    <a:lnTo>
                      <a:pt x="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48" name="Freeform 183">
                <a:extLst>
                  <a:ext uri="{FF2B5EF4-FFF2-40B4-BE49-F238E27FC236}">
                    <a16:creationId xmlns:a16="http://schemas.microsoft.com/office/drawing/2014/main" id="{588D966E-97FC-4BF5-BF2A-662B4A6C9FEC}"/>
                  </a:ext>
                </a:extLst>
              </p:cNvPr>
              <p:cNvSpPr>
                <a:spLocks/>
              </p:cNvSpPr>
              <p:nvPr/>
            </p:nvSpPr>
            <p:spPr bwMode="auto">
              <a:xfrm>
                <a:off x="3721" y="1562"/>
                <a:ext cx="105" cy="264"/>
              </a:xfrm>
              <a:custGeom>
                <a:avLst/>
                <a:gdLst>
                  <a:gd name="T0" fmla="*/ 104 w 105"/>
                  <a:gd name="T1" fmla="*/ 0 h 264"/>
                  <a:gd name="T2" fmla="*/ 87 w 105"/>
                  <a:gd name="T3" fmla="*/ 29 h 264"/>
                  <a:gd name="T4" fmla="*/ 76 w 105"/>
                  <a:gd name="T5" fmla="*/ 59 h 264"/>
                  <a:gd name="T6" fmla="*/ 71 w 105"/>
                  <a:gd name="T7" fmla="*/ 79 h 264"/>
                  <a:gd name="T8" fmla="*/ 65 w 105"/>
                  <a:gd name="T9" fmla="*/ 138 h 264"/>
                  <a:gd name="T10" fmla="*/ 63 w 105"/>
                  <a:gd name="T11" fmla="*/ 157 h 264"/>
                  <a:gd name="T12" fmla="*/ 57 w 105"/>
                  <a:gd name="T13" fmla="*/ 196 h 264"/>
                  <a:gd name="T14" fmla="*/ 52 w 105"/>
                  <a:gd name="T15" fmla="*/ 214 h 264"/>
                  <a:gd name="T16" fmla="*/ 46 w 105"/>
                  <a:gd name="T17" fmla="*/ 231 h 264"/>
                  <a:gd name="T18" fmla="*/ 35 w 105"/>
                  <a:gd name="T19" fmla="*/ 249 h 264"/>
                  <a:gd name="T20" fmla="*/ 25 w 105"/>
                  <a:gd name="T21" fmla="*/ 257 h 264"/>
                  <a:gd name="T22" fmla="*/ 16 w 105"/>
                  <a:gd name="T23" fmla="*/ 259 h 264"/>
                  <a:gd name="T24" fmla="*/ 7 w 105"/>
                  <a:gd name="T25" fmla="*/ 257 h 264"/>
                  <a:gd name="T26" fmla="*/ 2 w 105"/>
                  <a:gd name="T27" fmla="*/ 254 h 264"/>
                  <a:gd name="T28" fmla="*/ 0 w 105"/>
                  <a:gd name="T29" fmla="*/ 255 h 264"/>
                  <a:gd name="T30" fmla="*/ 0 w 105"/>
                  <a:gd name="T31" fmla="*/ 257 h 264"/>
                  <a:gd name="T32" fmla="*/ 6 w 105"/>
                  <a:gd name="T33" fmla="*/ 261 h 264"/>
                  <a:gd name="T34" fmla="*/ 18 w 105"/>
                  <a:gd name="T35" fmla="*/ 264 h 264"/>
                  <a:gd name="T36" fmla="*/ 24 w 105"/>
                  <a:gd name="T37" fmla="*/ 263 h 264"/>
                  <a:gd name="T38" fmla="*/ 37 w 105"/>
                  <a:gd name="T39" fmla="*/ 256 h 264"/>
                  <a:gd name="T40" fmla="*/ 46 w 105"/>
                  <a:gd name="T41" fmla="*/ 245 h 264"/>
                  <a:gd name="T42" fmla="*/ 51 w 105"/>
                  <a:gd name="T43" fmla="*/ 236 h 264"/>
                  <a:gd name="T44" fmla="*/ 58 w 105"/>
                  <a:gd name="T45" fmla="*/ 217 h 264"/>
                  <a:gd name="T46" fmla="*/ 65 w 105"/>
                  <a:gd name="T47" fmla="*/ 188 h 264"/>
                  <a:gd name="T48" fmla="*/ 67 w 105"/>
                  <a:gd name="T49" fmla="*/ 168 h 264"/>
                  <a:gd name="T50" fmla="*/ 71 w 105"/>
                  <a:gd name="T51" fmla="*/ 124 h 264"/>
                  <a:gd name="T52" fmla="*/ 75 w 105"/>
                  <a:gd name="T53" fmla="*/ 81 h 264"/>
                  <a:gd name="T54" fmla="*/ 77 w 105"/>
                  <a:gd name="T55" fmla="*/ 70 h 264"/>
                  <a:gd name="T56" fmla="*/ 82 w 105"/>
                  <a:gd name="T57" fmla="*/ 49 h 264"/>
                  <a:gd name="T58" fmla="*/ 89 w 105"/>
                  <a:gd name="T59" fmla="*/ 30 h 264"/>
                  <a:gd name="T60" fmla="*/ 105 w 105"/>
                  <a:gd name="T61" fmla="*/ 0 h 264"/>
                  <a:gd name="T62" fmla="*/ 105 w 105"/>
                  <a:gd name="T63" fmla="*/ 0 h 264"/>
                  <a:gd name="T64" fmla="*/ 104 w 105"/>
                  <a:gd name="T65" fmla="*/ 0 h 2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5" h="264">
                    <a:moveTo>
                      <a:pt x="104" y="0"/>
                    </a:moveTo>
                    <a:lnTo>
                      <a:pt x="104" y="0"/>
                    </a:lnTo>
                    <a:lnTo>
                      <a:pt x="95" y="14"/>
                    </a:lnTo>
                    <a:lnTo>
                      <a:pt x="87" y="29"/>
                    </a:lnTo>
                    <a:lnTo>
                      <a:pt x="81" y="43"/>
                    </a:lnTo>
                    <a:lnTo>
                      <a:pt x="76" y="59"/>
                    </a:lnTo>
                    <a:lnTo>
                      <a:pt x="71" y="79"/>
                    </a:lnTo>
                    <a:lnTo>
                      <a:pt x="68" y="98"/>
                    </a:lnTo>
                    <a:lnTo>
                      <a:pt x="65" y="138"/>
                    </a:lnTo>
                    <a:lnTo>
                      <a:pt x="63" y="157"/>
                    </a:lnTo>
                    <a:lnTo>
                      <a:pt x="61" y="176"/>
                    </a:lnTo>
                    <a:lnTo>
                      <a:pt x="57" y="196"/>
                    </a:lnTo>
                    <a:lnTo>
                      <a:pt x="52" y="214"/>
                    </a:lnTo>
                    <a:lnTo>
                      <a:pt x="50" y="222"/>
                    </a:lnTo>
                    <a:lnTo>
                      <a:pt x="46" y="231"/>
                    </a:lnTo>
                    <a:lnTo>
                      <a:pt x="41" y="240"/>
                    </a:lnTo>
                    <a:lnTo>
                      <a:pt x="35" y="249"/>
                    </a:lnTo>
                    <a:lnTo>
                      <a:pt x="29" y="255"/>
                    </a:lnTo>
                    <a:lnTo>
                      <a:pt x="25" y="257"/>
                    </a:lnTo>
                    <a:lnTo>
                      <a:pt x="21" y="258"/>
                    </a:lnTo>
                    <a:lnTo>
                      <a:pt x="16" y="259"/>
                    </a:lnTo>
                    <a:lnTo>
                      <a:pt x="12" y="258"/>
                    </a:lnTo>
                    <a:lnTo>
                      <a:pt x="7" y="257"/>
                    </a:lnTo>
                    <a:lnTo>
                      <a:pt x="2" y="254"/>
                    </a:lnTo>
                    <a:lnTo>
                      <a:pt x="1" y="254"/>
                    </a:lnTo>
                    <a:lnTo>
                      <a:pt x="0" y="255"/>
                    </a:lnTo>
                    <a:lnTo>
                      <a:pt x="0" y="256"/>
                    </a:lnTo>
                    <a:lnTo>
                      <a:pt x="0" y="257"/>
                    </a:lnTo>
                    <a:lnTo>
                      <a:pt x="6" y="261"/>
                    </a:lnTo>
                    <a:lnTo>
                      <a:pt x="11" y="263"/>
                    </a:lnTo>
                    <a:lnTo>
                      <a:pt x="18" y="264"/>
                    </a:lnTo>
                    <a:lnTo>
                      <a:pt x="24" y="263"/>
                    </a:lnTo>
                    <a:lnTo>
                      <a:pt x="31" y="261"/>
                    </a:lnTo>
                    <a:lnTo>
                      <a:pt x="37" y="256"/>
                    </a:lnTo>
                    <a:lnTo>
                      <a:pt x="42" y="251"/>
                    </a:lnTo>
                    <a:lnTo>
                      <a:pt x="46" y="245"/>
                    </a:lnTo>
                    <a:lnTo>
                      <a:pt x="51" y="236"/>
                    </a:lnTo>
                    <a:lnTo>
                      <a:pt x="55" y="227"/>
                    </a:lnTo>
                    <a:lnTo>
                      <a:pt x="58" y="217"/>
                    </a:lnTo>
                    <a:lnTo>
                      <a:pt x="61" y="208"/>
                    </a:lnTo>
                    <a:lnTo>
                      <a:pt x="65" y="188"/>
                    </a:lnTo>
                    <a:lnTo>
                      <a:pt x="67" y="168"/>
                    </a:lnTo>
                    <a:lnTo>
                      <a:pt x="69" y="146"/>
                    </a:lnTo>
                    <a:lnTo>
                      <a:pt x="71" y="124"/>
                    </a:lnTo>
                    <a:lnTo>
                      <a:pt x="72" y="103"/>
                    </a:lnTo>
                    <a:lnTo>
                      <a:pt x="75" y="81"/>
                    </a:lnTo>
                    <a:lnTo>
                      <a:pt x="77" y="70"/>
                    </a:lnTo>
                    <a:lnTo>
                      <a:pt x="79" y="59"/>
                    </a:lnTo>
                    <a:lnTo>
                      <a:pt x="82" y="49"/>
                    </a:lnTo>
                    <a:lnTo>
                      <a:pt x="85" y="39"/>
                    </a:lnTo>
                    <a:lnTo>
                      <a:pt x="89" y="30"/>
                    </a:lnTo>
                    <a:lnTo>
                      <a:pt x="94" y="20"/>
                    </a:lnTo>
                    <a:lnTo>
                      <a:pt x="105"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49" name="Freeform 184">
                <a:extLst>
                  <a:ext uri="{FF2B5EF4-FFF2-40B4-BE49-F238E27FC236}">
                    <a16:creationId xmlns:a16="http://schemas.microsoft.com/office/drawing/2014/main" id="{83DEEC96-B681-4FC5-82B3-8B117E9D042C}"/>
                  </a:ext>
                </a:extLst>
              </p:cNvPr>
              <p:cNvSpPr>
                <a:spLocks/>
              </p:cNvSpPr>
              <p:nvPr/>
            </p:nvSpPr>
            <p:spPr bwMode="auto">
              <a:xfrm>
                <a:off x="3864" y="1573"/>
                <a:ext cx="30" cy="16"/>
              </a:xfrm>
              <a:custGeom>
                <a:avLst/>
                <a:gdLst>
                  <a:gd name="T0" fmla="*/ 27 w 30"/>
                  <a:gd name="T1" fmla="*/ 1 h 16"/>
                  <a:gd name="T2" fmla="*/ 27 w 30"/>
                  <a:gd name="T3" fmla="*/ 1 h 16"/>
                  <a:gd name="T4" fmla="*/ 28 w 30"/>
                  <a:gd name="T5" fmla="*/ 3 h 16"/>
                  <a:gd name="T6" fmla="*/ 28 w 30"/>
                  <a:gd name="T7" fmla="*/ 5 h 16"/>
                  <a:gd name="T8" fmla="*/ 27 w 30"/>
                  <a:gd name="T9" fmla="*/ 8 h 16"/>
                  <a:gd name="T10" fmla="*/ 25 w 30"/>
                  <a:gd name="T11" fmla="*/ 10 h 16"/>
                  <a:gd name="T12" fmla="*/ 20 w 30"/>
                  <a:gd name="T13" fmla="*/ 13 h 16"/>
                  <a:gd name="T14" fmla="*/ 16 w 30"/>
                  <a:gd name="T15" fmla="*/ 14 h 16"/>
                  <a:gd name="T16" fmla="*/ 16 w 30"/>
                  <a:gd name="T17" fmla="*/ 14 h 16"/>
                  <a:gd name="T18" fmla="*/ 8 w 30"/>
                  <a:gd name="T19" fmla="*/ 14 h 16"/>
                  <a:gd name="T20" fmla="*/ 1 w 30"/>
                  <a:gd name="T21" fmla="*/ 12 h 16"/>
                  <a:gd name="T22" fmla="*/ 1 w 30"/>
                  <a:gd name="T23" fmla="*/ 12 h 16"/>
                  <a:gd name="T24" fmla="*/ 0 w 30"/>
                  <a:gd name="T25" fmla="*/ 12 h 16"/>
                  <a:gd name="T26" fmla="*/ 1 w 30"/>
                  <a:gd name="T27" fmla="*/ 13 h 16"/>
                  <a:gd name="T28" fmla="*/ 1 w 30"/>
                  <a:gd name="T29" fmla="*/ 13 h 16"/>
                  <a:gd name="T30" fmla="*/ 6 w 30"/>
                  <a:gd name="T31" fmla="*/ 15 h 16"/>
                  <a:gd name="T32" fmla="*/ 11 w 30"/>
                  <a:gd name="T33" fmla="*/ 16 h 16"/>
                  <a:gd name="T34" fmla="*/ 17 w 30"/>
                  <a:gd name="T35" fmla="*/ 16 h 16"/>
                  <a:gd name="T36" fmla="*/ 22 w 30"/>
                  <a:gd name="T37" fmla="*/ 15 h 16"/>
                  <a:gd name="T38" fmla="*/ 22 w 30"/>
                  <a:gd name="T39" fmla="*/ 15 h 16"/>
                  <a:gd name="T40" fmla="*/ 26 w 30"/>
                  <a:gd name="T41" fmla="*/ 12 h 16"/>
                  <a:gd name="T42" fmla="*/ 29 w 30"/>
                  <a:gd name="T43" fmla="*/ 9 h 16"/>
                  <a:gd name="T44" fmla="*/ 30 w 30"/>
                  <a:gd name="T45" fmla="*/ 6 h 16"/>
                  <a:gd name="T46" fmla="*/ 30 w 30"/>
                  <a:gd name="T47" fmla="*/ 4 h 16"/>
                  <a:gd name="T48" fmla="*/ 29 w 30"/>
                  <a:gd name="T49" fmla="*/ 2 h 16"/>
                  <a:gd name="T50" fmla="*/ 28 w 30"/>
                  <a:gd name="T51" fmla="*/ 0 h 16"/>
                  <a:gd name="T52" fmla="*/ 28 w 30"/>
                  <a:gd name="T53" fmla="*/ 0 h 16"/>
                  <a:gd name="T54" fmla="*/ 27 w 30"/>
                  <a:gd name="T55" fmla="*/ 0 h 16"/>
                  <a:gd name="T56" fmla="*/ 27 w 30"/>
                  <a:gd name="T57" fmla="*/ 1 h 16"/>
                  <a:gd name="T58" fmla="*/ 27 w 30"/>
                  <a:gd name="T59" fmla="*/ 1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 h="16">
                    <a:moveTo>
                      <a:pt x="27" y="1"/>
                    </a:moveTo>
                    <a:lnTo>
                      <a:pt x="27" y="1"/>
                    </a:lnTo>
                    <a:lnTo>
                      <a:pt x="28" y="3"/>
                    </a:lnTo>
                    <a:lnTo>
                      <a:pt x="28" y="5"/>
                    </a:lnTo>
                    <a:lnTo>
                      <a:pt x="27" y="8"/>
                    </a:lnTo>
                    <a:lnTo>
                      <a:pt x="25" y="10"/>
                    </a:lnTo>
                    <a:lnTo>
                      <a:pt x="20" y="13"/>
                    </a:lnTo>
                    <a:lnTo>
                      <a:pt x="16" y="14"/>
                    </a:lnTo>
                    <a:lnTo>
                      <a:pt x="8" y="14"/>
                    </a:lnTo>
                    <a:lnTo>
                      <a:pt x="1" y="12"/>
                    </a:lnTo>
                    <a:lnTo>
                      <a:pt x="0" y="12"/>
                    </a:lnTo>
                    <a:lnTo>
                      <a:pt x="1" y="13"/>
                    </a:lnTo>
                    <a:lnTo>
                      <a:pt x="6" y="15"/>
                    </a:lnTo>
                    <a:lnTo>
                      <a:pt x="11" y="16"/>
                    </a:lnTo>
                    <a:lnTo>
                      <a:pt x="17" y="16"/>
                    </a:lnTo>
                    <a:lnTo>
                      <a:pt x="22" y="15"/>
                    </a:lnTo>
                    <a:lnTo>
                      <a:pt x="26" y="12"/>
                    </a:lnTo>
                    <a:lnTo>
                      <a:pt x="29" y="9"/>
                    </a:lnTo>
                    <a:lnTo>
                      <a:pt x="30" y="6"/>
                    </a:lnTo>
                    <a:lnTo>
                      <a:pt x="30" y="4"/>
                    </a:lnTo>
                    <a:lnTo>
                      <a:pt x="29" y="2"/>
                    </a:lnTo>
                    <a:lnTo>
                      <a:pt x="28" y="0"/>
                    </a:lnTo>
                    <a:lnTo>
                      <a:pt x="27" y="0"/>
                    </a:lnTo>
                    <a:lnTo>
                      <a:pt x="2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50" name="Freeform 185">
                <a:extLst>
                  <a:ext uri="{FF2B5EF4-FFF2-40B4-BE49-F238E27FC236}">
                    <a16:creationId xmlns:a16="http://schemas.microsoft.com/office/drawing/2014/main" id="{D1543861-292A-4E6D-935B-12D7481ED03E}"/>
                  </a:ext>
                </a:extLst>
              </p:cNvPr>
              <p:cNvSpPr>
                <a:spLocks/>
              </p:cNvSpPr>
              <p:nvPr/>
            </p:nvSpPr>
            <p:spPr bwMode="auto">
              <a:xfrm>
                <a:off x="3821" y="1574"/>
                <a:ext cx="52" cy="34"/>
              </a:xfrm>
              <a:custGeom>
                <a:avLst/>
                <a:gdLst>
                  <a:gd name="T0" fmla="*/ 50 w 52"/>
                  <a:gd name="T1" fmla="*/ 1 h 34"/>
                  <a:gd name="T2" fmla="*/ 50 w 52"/>
                  <a:gd name="T3" fmla="*/ 1 h 34"/>
                  <a:gd name="T4" fmla="*/ 45 w 52"/>
                  <a:gd name="T5" fmla="*/ 7 h 34"/>
                  <a:gd name="T6" fmla="*/ 41 w 52"/>
                  <a:gd name="T7" fmla="*/ 13 h 34"/>
                  <a:gd name="T8" fmla="*/ 37 w 52"/>
                  <a:gd name="T9" fmla="*/ 18 h 34"/>
                  <a:gd name="T10" fmla="*/ 32 w 52"/>
                  <a:gd name="T11" fmla="*/ 24 h 34"/>
                  <a:gd name="T12" fmla="*/ 32 w 52"/>
                  <a:gd name="T13" fmla="*/ 24 h 34"/>
                  <a:gd name="T14" fmla="*/ 28 w 52"/>
                  <a:gd name="T15" fmla="*/ 26 h 34"/>
                  <a:gd name="T16" fmla="*/ 24 w 52"/>
                  <a:gd name="T17" fmla="*/ 28 h 34"/>
                  <a:gd name="T18" fmla="*/ 21 w 52"/>
                  <a:gd name="T19" fmla="*/ 29 h 34"/>
                  <a:gd name="T20" fmla="*/ 17 w 52"/>
                  <a:gd name="T21" fmla="*/ 30 h 34"/>
                  <a:gd name="T22" fmla="*/ 13 w 52"/>
                  <a:gd name="T23" fmla="*/ 29 h 34"/>
                  <a:gd name="T24" fmla="*/ 9 w 52"/>
                  <a:gd name="T25" fmla="*/ 28 h 34"/>
                  <a:gd name="T26" fmla="*/ 5 w 52"/>
                  <a:gd name="T27" fmla="*/ 26 h 34"/>
                  <a:gd name="T28" fmla="*/ 2 w 52"/>
                  <a:gd name="T29" fmla="*/ 23 h 34"/>
                  <a:gd name="T30" fmla="*/ 2 w 52"/>
                  <a:gd name="T31" fmla="*/ 23 h 34"/>
                  <a:gd name="T32" fmla="*/ 1 w 52"/>
                  <a:gd name="T33" fmla="*/ 22 h 34"/>
                  <a:gd name="T34" fmla="*/ 1 w 52"/>
                  <a:gd name="T35" fmla="*/ 23 h 34"/>
                  <a:gd name="T36" fmla="*/ 0 w 52"/>
                  <a:gd name="T37" fmla="*/ 23 h 34"/>
                  <a:gd name="T38" fmla="*/ 0 w 52"/>
                  <a:gd name="T39" fmla="*/ 24 h 34"/>
                  <a:gd name="T40" fmla="*/ 0 w 52"/>
                  <a:gd name="T41" fmla="*/ 24 h 34"/>
                  <a:gd name="T42" fmla="*/ 3 w 52"/>
                  <a:gd name="T43" fmla="*/ 27 h 34"/>
                  <a:gd name="T44" fmla="*/ 6 w 52"/>
                  <a:gd name="T45" fmla="*/ 30 h 34"/>
                  <a:gd name="T46" fmla="*/ 9 w 52"/>
                  <a:gd name="T47" fmla="*/ 32 h 34"/>
                  <a:gd name="T48" fmla="*/ 12 w 52"/>
                  <a:gd name="T49" fmla="*/ 33 h 34"/>
                  <a:gd name="T50" fmla="*/ 19 w 52"/>
                  <a:gd name="T51" fmla="*/ 34 h 34"/>
                  <a:gd name="T52" fmla="*/ 27 w 52"/>
                  <a:gd name="T53" fmla="*/ 32 h 34"/>
                  <a:gd name="T54" fmla="*/ 27 w 52"/>
                  <a:gd name="T55" fmla="*/ 32 h 34"/>
                  <a:gd name="T56" fmla="*/ 32 w 52"/>
                  <a:gd name="T57" fmla="*/ 30 h 34"/>
                  <a:gd name="T58" fmla="*/ 35 w 52"/>
                  <a:gd name="T59" fmla="*/ 27 h 34"/>
                  <a:gd name="T60" fmla="*/ 42 w 52"/>
                  <a:gd name="T61" fmla="*/ 19 h 34"/>
                  <a:gd name="T62" fmla="*/ 52 w 52"/>
                  <a:gd name="T63" fmla="*/ 2 h 34"/>
                  <a:gd name="T64" fmla="*/ 52 w 52"/>
                  <a:gd name="T65" fmla="*/ 2 h 34"/>
                  <a:gd name="T66" fmla="*/ 52 w 52"/>
                  <a:gd name="T67" fmla="*/ 1 h 34"/>
                  <a:gd name="T68" fmla="*/ 52 w 52"/>
                  <a:gd name="T69" fmla="*/ 0 h 34"/>
                  <a:gd name="T70" fmla="*/ 51 w 52"/>
                  <a:gd name="T71" fmla="*/ 0 h 34"/>
                  <a:gd name="T72" fmla="*/ 50 w 52"/>
                  <a:gd name="T73" fmla="*/ 1 h 34"/>
                  <a:gd name="T74" fmla="*/ 50 w 52"/>
                  <a:gd name="T75" fmla="*/ 1 h 3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2" h="34">
                    <a:moveTo>
                      <a:pt x="50" y="1"/>
                    </a:moveTo>
                    <a:lnTo>
                      <a:pt x="50" y="1"/>
                    </a:lnTo>
                    <a:lnTo>
                      <a:pt x="45" y="7"/>
                    </a:lnTo>
                    <a:lnTo>
                      <a:pt x="41" y="13"/>
                    </a:lnTo>
                    <a:lnTo>
                      <a:pt x="37" y="18"/>
                    </a:lnTo>
                    <a:lnTo>
                      <a:pt x="32" y="24"/>
                    </a:lnTo>
                    <a:lnTo>
                      <a:pt x="28" y="26"/>
                    </a:lnTo>
                    <a:lnTo>
                      <a:pt x="24" y="28"/>
                    </a:lnTo>
                    <a:lnTo>
                      <a:pt x="21" y="29"/>
                    </a:lnTo>
                    <a:lnTo>
                      <a:pt x="17" y="30"/>
                    </a:lnTo>
                    <a:lnTo>
                      <a:pt x="13" y="29"/>
                    </a:lnTo>
                    <a:lnTo>
                      <a:pt x="9" y="28"/>
                    </a:lnTo>
                    <a:lnTo>
                      <a:pt x="5" y="26"/>
                    </a:lnTo>
                    <a:lnTo>
                      <a:pt x="2" y="23"/>
                    </a:lnTo>
                    <a:lnTo>
                      <a:pt x="1" y="22"/>
                    </a:lnTo>
                    <a:lnTo>
                      <a:pt x="1" y="23"/>
                    </a:lnTo>
                    <a:lnTo>
                      <a:pt x="0" y="23"/>
                    </a:lnTo>
                    <a:lnTo>
                      <a:pt x="0" y="24"/>
                    </a:lnTo>
                    <a:lnTo>
                      <a:pt x="3" y="27"/>
                    </a:lnTo>
                    <a:lnTo>
                      <a:pt x="6" y="30"/>
                    </a:lnTo>
                    <a:lnTo>
                      <a:pt x="9" y="32"/>
                    </a:lnTo>
                    <a:lnTo>
                      <a:pt x="12" y="33"/>
                    </a:lnTo>
                    <a:lnTo>
                      <a:pt x="19" y="34"/>
                    </a:lnTo>
                    <a:lnTo>
                      <a:pt x="27" y="32"/>
                    </a:lnTo>
                    <a:lnTo>
                      <a:pt x="32" y="30"/>
                    </a:lnTo>
                    <a:lnTo>
                      <a:pt x="35" y="27"/>
                    </a:lnTo>
                    <a:lnTo>
                      <a:pt x="42" y="19"/>
                    </a:lnTo>
                    <a:lnTo>
                      <a:pt x="52" y="2"/>
                    </a:lnTo>
                    <a:lnTo>
                      <a:pt x="52" y="1"/>
                    </a:lnTo>
                    <a:lnTo>
                      <a:pt x="52" y="0"/>
                    </a:lnTo>
                    <a:lnTo>
                      <a:pt x="51" y="0"/>
                    </a:lnTo>
                    <a:lnTo>
                      <a:pt x="5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51" name="Freeform 186">
                <a:extLst>
                  <a:ext uri="{FF2B5EF4-FFF2-40B4-BE49-F238E27FC236}">
                    <a16:creationId xmlns:a16="http://schemas.microsoft.com/office/drawing/2014/main" id="{6AFB656E-2BB1-46D1-A466-4474F53B4CE9}"/>
                  </a:ext>
                </a:extLst>
              </p:cNvPr>
              <p:cNvSpPr>
                <a:spLocks/>
              </p:cNvSpPr>
              <p:nvPr/>
            </p:nvSpPr>
            <p:spPr bwMode="auto">
              <a:xfrm>
                <a:off x="3815" y="1492"/>
                <a:ext cx="100" cy="85"/>
              </a:xfrm>
              <a:custGeom>
                <a:avLst/>
                <a:gdLst>
                  <a:gd name="T0" fmla="*/ 0 w 100"/>
                  <a:gd name="T1" fmla="*/ 85 h 85"/>
                  <a:gd name="T2" fmla="*/ 0 w 100"/>
                  <a:gd name="T3" fmla="*/ 85 h 85"/>
                  <a:gd name="T4" fmla="*/ 7 w 100"/>
                  <a:gd name="T5" fmla="*/ 82 h 85"/>
                  <a:gd name="T6" fmla="*/ 13 w 100"/>
                  <a:gd name="T7" fmla="*/ 78 h 85"/>
                  <a:gd name="T8" fmla="*/ 18 w 100"/>
                  <a:gd name="T9" fmla="*/ 73 h 85"/>
                  <a:gd name="T10" fmla="*/ 23 w 100"/>
                  <a:gd name="T11" fmla="*/ 67 h 85"/>
                  <a:gd name="T12" fmla="*/ 23 w 100"/>
                  <a:gd name="T13" fmla="*/ 67 h 85"/>
                  <a:gd name="T14" fmla="*/ 34 w 100"/>
                  <a:gd name="T15" fmla="*/ 52 h 85"/>
                  <a:gd name="T16" fmla="*/ 42 w 100"/>
                  <a:gd name="T17" fmla="*/ 45 h 85"/>
                  <a:gd name="T18" fmla="*/ 49 w 100"/>
                  <a:gd name="T19" fmla="*/ 39 h 85"/>
                  <a:gd name="T20" fmla="*/ 49 w 100"/>
                  <a:gd name="T21" fmla="*/ 39 h 85"/>
                  <a:gd name="T22" fmla="*/ 73 w 100"/>
                  <a:gd name="T23" fmla="*/ 19 h 85"/>
                  <a:gd name="T24" fmla="*/ 85 w 100"/>
                  <a:gd name="T25" fmla="*/ 10 h 85"/>
                  <a:gd name="T26" fmla="*/ 99 w 100"/>
                  <a:gd name="T27" fmla="*/ 2 h 85"/>
                  <a:gd name="T28" fmla="*/ 99 w 100"/>
                  <a:gd name="T29" fmla="*/ 2 h 85"/>
                  <a:gd name="T30" fmla="*/ 100 w 100"/>
                  <a:gd name="T31" fmla="*/ 1 h 85"/>
                  <a:gd name="T32" fmla="*/ 99 w 100"/>
                  <a:gd name="T33" fmla="*/ 0 h 85"/>
                  <a:gd name="T34" fmla="*/ 99 w 100"/>
                  <a:gd name="T35" fmla="*/ 0 h 85"/>
                  <a:gd name="T36" fmla="*/ 86 w 100"/>
                  <a:gd name="T37" fmla="*/ 8 h 85"/>
                  <a:gd name="T38" fmla="*/ 74 w 100"/>
                  <a:gd name="T39" fmla="*/ 16 h 85"/>
                  <a:gd name="T40" fmla="*/ 51 w 100"/>
                  <a:gd name="T41" fmla="*/ 34 h 85"/>
                  <a:gd name="T42" fmla="*/ 51 w 100"/>
                  <a:gd name="T43" fmla="*/ 34 h 85"/>
                  <a:gd name="T44" fmla="*/ 44 w 100"/>
                  <a:gd name="T45" fmla="*/ 40 h 85"/>
                  <a:gd name="T46" fmla="*/ 38 w 100"/>
                  <a:gd name="T47" fmla="*/ 46 h 85"/>
                  <a:gd name="T48" fmla="*/ 25 w 100"/>
                  <a:gd name="T49" fmla="*/ 60 h 85"/>
                  <a:gd name="T50" fmla="*/ 25 w 100"/>
                  <a:gd name="T51" fmla="*/ 60 h 85"/>
                  <a:gd name="T52" fmla="*/ 20 w 100"/>
                  <a:gd name="T53" fmla="*/ 67 h 85"/>
                  <a:gd name="T54" fmla="*/ 14 w 100"/>
                  <a:gd name="T55" fmla="*/ 74 h 85"/>
                  <a:gd name="T56" fmla="*/ 8 w 100"/>
                  <a:gd name="T57" fmla="*/ 80 h 85"/>
                  <a:gd name="T58" fmla="*/ 4 w 100"/>
                  <a:gd name="T59" fmla="*/ 82 h 85"/>
                  <a:gd name="T60" fmla="*/ 0 w 100"/>
                  <a:gd name="T61" fmla="*/ 84 h 85"/>
                  <a:gd name="T62" fmla="*/ 0 w 100"/>
                  <a:gd name="T63" fmla="*/ 84 h 85"/>
                  <a:gd name="T64" fmla="*/ 0 w 100"/>
                  <a:gd name="T65" fmla="*/ 85 h 85"/>
                  <a:gd name="T66" fmla="*/ 0 w 100"/>
                  <a:gd name="T67" fmla="*/ 85 h 85"/>
                  <a:gd name="T68" fmla="*/ 0 w 100"/>
                  <a:gd name="T69" fmla="*/ 85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0" h="85">
                    <a:moveTo>
                      <a:pt x="0" y="85"/>
                    </a:moveTo>
                    <a:lnTo>
                      <a:pt x="0" y="85"/>
                    </a:lnTo>
                    <a:lnTo>
                      <a:pt x="7" y="82"/>
                    </a:lnTo>
                    <a:lnTo>
                      <a:pt x="13" y="78"/>
                    </a:lnTo>
                    <a:lnTo>
                      <a:pt x="18" y="73"/>
                    </a:lnTo>
                    <a:lnTo>
                      <a:pt x="23" y="67"/>
                    </a:lnTo>
                    <a:lnTo>
                      <a:pt x="34" y="52"/>
                    </a:lnTo>
                    <a:lnTo>
                      <a:pt x="42" y="45"/>
                    </a:lnTo>
                    <a:lnTo>
                      <a:pt x="49" y="39"/>
                    </a:lnTo>
                    <a:lnTo>
                      <a:pt x="73" y="19"/>
                    </a:lnTo>
                    <a:lnTo>
                      <a:pt x="85" y="10"/>
                    </a:lnTo>
                    <a:lnTo>
                      <a:pt x="99" y="2"/>
                    </a:lnTo>
                    <a:lnTo>
                      <a:pt x="100" y="1"/>
                    </a:lnTo>
                    <a:lnTo>
                      <a:pt x="99" y="0"/>
                    </a:lnTo>
                    <a:lnTo>
                      <a:pt x="86" y="8"/>
                    </a:lnTo>
                    <a:lnTo>
                      <a:pt x="74" y="16"/>
                    </a:lnTo>
                    <a:lnTo>
                      <a:pt x="51" y="34"/>
                    </a:lnTo>
                    <a:lnTo>
                      <a:pt x="44" y="40"/>
                    </a:lnTo>
                    <a:lnTo>
                      <a:pt x="38" y="46"/>
                    </a:lnTo>
                    <a:lnTo>
                      <a:pt x="25" y="60"/>
                    </a:lnTo>
                    <a:lnTo>
                      <a:pt x="20" y="67"/>
                    </a:lnTo>
                    <a:lnTo>
                      <a:pt x="14" y="74"/>
                    </a:lnTo>
                    <a:lnTo>
                      <a:pt x="8" y="80"/>
                    </a:lnTo>
                    <a:lnTo>
                      <a:pt x="4" y="82"/>
                    </a:lnTo>
                    <a:lnTo>
                      <a:pt x="0" y="84"/>
                    </a:lnTo>
                    <a:lnTo>
                      <a:pt x="0"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52" name="Freeform 187">
                <a:extLst>
                  <a:ext uri="{FF2B5EF4-FFF2-40B4-BE49-F238E27FC236}">
                    <a16:creationId xmlns:a16="http://schemas.microsoft.com/office/drawing/2014/main" id="{9708C30F-0FBC-4E91-A4B8-525F3650777E}"/>
                  </a:ext>
                </a:extLst>
              </p:cNvPr>
              <p:cNvSpPr>
                <a:spLocks/>
              </p:cNvSpPr>
              <p:nvPr/>
            </p:nvSpPr>
            <p:spPr bwMode="auto">
              <a:xfrm>
                <a:off x="3868" y="1493"/>
                <a:ext cx="44" cy="45"/>
              </a:xfrm>
              <a:custGeom>
                <a:avLst/>
                <a:gdLst>
                  <a:gd name="T0" fmla="*/ 43 w 44"/>
                  <a:gd name="T1" fmla="*/ 1 h 45"/>
                  <a:gd name="T2" fmla="*/ 43 w 44"/>
                  <a:gd name="T3" fmla="*/ 1 h 45"/>
                  <a:gd name="T4" fmla="*/ 43 w 44"/>
                  <a:gd name="T5" fmla="*/ 5 h 45"/>
                  <a:gd name="T6" fmla="*/ 42 w 44"/>
                  <a:gd name="T7" fmla="*/ 9 h 45"/>
                  <a:gd name="T8" fmla="*/ 40 w 44"/>
                  <a:gd name="T9" fmla="*/ 12 h 45"/>
                  <a:gd name="T10" fmla="*/ 37 w 44"/>
                  <a:gd name="T11" fmla="*/ 15 h 45"/>
                  <a:gd name="T12" fmla="*/ 31 w 44"/>
                  <a:gd name="T13" fmla="*/ 19 h 45"/>
                  <a:gd name="T14" fmla="*/ 25 w 44"/>
                  <a:gd name="T15" fmla="*/ 24 h 45"/>
                  <a:gd name="T16" fmla="*/ 25 w 44"/>
                  <a:gd name="T17" fmla="*/ 24 h 45"/>
                  <a:gd name="T18" fmla="*/ 12 w 44"/>
                  <a:gd name="T19" fmla="*/ 34 h 45"/>
                  <a:gd name="T20" fmla="*/ 1 w 44"/>
                  <a:gd name="T21" fmla="*/ 45 h 45"/>
                  <a:gd name="T22" fmla="*/ 1 w 44"/>
                  <a:gd name="T23" fmla="*/ 45 h 45"/>
                  <a:gd name="T24" fmla="*/ 0 w 44"/>
                  <a:gd name="T25" fmla="*/ 45 h 45"/>
                  <a:gd name="T26" fmla="*/ 1 w 44"/>
                  <a:gd name="T27" fmla="*/ 45 h 45"/>
                  <a:gd name="T28" fmla="*/ 1 w 44"/>
                  <a:gd name="T29" fmla="*/ 45 h 45"/>
                  <a:gd name="T30" fmla="*/ 17 w 44"/>
                  <a:gd name="T31" fmla="*/ 32 h 45"/>
                  <a:gd name="T32" fmla="*/ 17 w 44"/>
                  <a:gd name="T33" fmla="*/ 32 h 45"/>
                  <a:gd name="T34" fmla="*/ 27 w 44"/>
                  <a:gd name="T35" fmla="*/ 25 h 45"/>
                  <a:gd name="T36" fmla="*/ 36 w 44"/>
                  <a:gd name="T37" fmla="*/ 18 h 45"/>
                  <a:gd name="T38" fmla="*/ 36 w 44"/>
                  <a:gd name="T39" fmla="*/ 18 h 45"/>
                  <a:gd name="T40" fmla="*/ 40 w 44"/>
                  <a:gd name="T41" fmla="*/ 14 h 45"/>
                  <a:gd name="T42" fmla="*/ 43 w 44"/>
                  <a:gd name="T43" fmla="*/ 10 h 45"/>
                  <a:gd name="T44" fmla="*/ 44 w 44"/>
                  <a:gd name="T45" fmla="*/ 6 h 45"/>
                  <a:gd name="T46" fmla="*/ 44 w 44"/>
                  <a:gd name="T47" fmla="*/ 1 h 45"/>
                  <a:gd name="T48" fmla="*/ 44 w 44"/>
                  <a:gd name="T49" fmla="*/ 1 h 45"/>
                  <a:gd name="T50" fmla="*/ 43 w 44"/>
                  <a:gd name="T51" fmla="*/ 0 h 45"/>
                  <a:gd name="T52" fmla="*/ 43 w 44"/>
                  <a:gd name="T53" fmla="*/ 1 h 45"/>
                  <a:gd name="T54" fmla="*/ 43 w 44"/>
                  <a:gd name="T55" fmla="*/ 1 h 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4" h="45">
                    <a:moveTo>
                      <a:pt x="43" y="1"/>
                    </a:moveTo>
                    <a:lnTo>
                      <a:pt x="43" y="1"/>
                    </a:lnTo>
                    <a:lnTo>
                      <a:pt x="43" y="5"/>
                    </a:lnTo>
                    <a:lnTo>
                      <a:pt x="42" y="9"/>
                    </a:lnTo>
                    <a:lnTo>
                      <a:pt x="40" y="12"/>
                    </a:lnTo>
                    <a:lnTo>
                      <a:pt x="37" y="15"/>
                    </a:lnTo>
                    <a:lnTo>
                      <a:pt x="31" y="19"/>
                    </a:lnTo>
                    <a:lnTo>
                      <a:pt x="25" y="24"/>
                    </a:lnTo>
                    <a:lnTo>
                      <a:pt x="12" y="34"/>
                    </a:lnTo>
                    <a:lnTo>
                      <a:pt x="1" y="45"/>
                    </a:lnTo>
                    <a:lnTo>
                      <a:pt x="0" y="45"/>
                    </a:lnTo>
                    <a:lnTo>
                      <a:pt x="1" y="45"/>
                    </a:lnTo>
                    <a:lnTo>
                      <a:pt x="17" y="32"/>
                    </a:lnTo>
                    <a:lnTo>
                      <a:pt x="27" y="25"/>
                    </a:lnTo>
                    <a:lnTo>
                      <a:pt x="36" y="18"/>
                    </a:lnTo>
                    <a:lnTo>
                      <a:pt x="40" y="14"/>
                    </a:lnTo>
                    <a:lnTo>
                      <a:pt x="43" y="10"/>
                    </a:lnTo>
                    <a:lnTo>
                      <a:pt x="44" y="6"/>
                    </a:lnTo>
                    <a:lnTo>
                      <a:pt x="44" y="1"/>
                    </a:lnTo>
                    <a:lnTo>
                      <a:pt x="43" y="0"/>
                    </a:lnTo>
                    <a:lnTo>
                      <a:pt x="4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53" name="Freeform 188">
                <a:extLst>
                  <a:ext uri="{FF2B5EF4-FFF2-40B4-BE49-F238E27FC236}">
                    <a16:creationId xmlns:a16="http://schemas.microsoft.com/office/drawing/2014/main" id="{207A2B43-496D-452F-BC00-C0833D66EE39}"/>
                  </a:ext>
                </a:extLst>
              </p:cNvPr>
              <p:cNvSpPr>
                <a:spLocks/>
              </p:cNvSpPr>
              <p:nvPr/>
            </p:nvSpPr>
            <p:spPr bwMode="auto">
              <a:xfrm>
                <a:off x="3855" y="1532"/>
                <a:ext cx="36" cy="11"/>
              </a:xfrm>
              <a:custGeom>
                <a:avLst/>
                <a:gdLst>
                  <a:gd name="T0" fmla="*/ 1 w 36"/>
                  <a:gd name="T1" fmla="*/ 11 h 11"/>
                  <a:gd name="T2" fmla="*/ 1 w 36"/>
                  <a:gd name="T3" fmla="*/ 11 h 11"/>
                  <a:gd name="T4" fmla="*/ 9 w 36"/>
                  <a:gd name="T5" fmla="*/ 8 h 11"/>
                  <a:gd name="T6" fmla="*/ 18 w 36"/>
                  <a:gd name="T7" fmla="*/ 6 h 11"/>
                  <a:gd name="T8" fmla="*/ 35 w 36"/>
                  <a:gd name="T9" fmla="*/ 1 h 11"/>
                  <a:gd name="T10" fmla="*/ 35 w 36"/>
                  <a:gd name="T11" fmla="*/ 1 h 11"/>
                  <a:gd name="T12" fmla="*/ 36 w 36"/>
                  <a:gd name="T13" fmla="*/ 1 h 11"/>
                  <a:gd name="T14" fmla="*/ 35 w 36"/>
                  <a:gd name="T15" fmla="*/ 0 h 11"/>
                  <a:gd name="T16" fmla="*/ 35 w 36"/>
                  <a:gd name="T17" fmla="*/ 0 h 11"/>
                  <a:gd name="T18" fmla="*/ 17 w 36"/>
                  <a:gd name="T19" fmla="*/ 4 h 11"/>
                  <a:gd name="T20" fmla="*/ 9 w 36"/>
                  <a:gd name="T21" fmla="*/ 7 h 11"/>
                  <a:gd name="T22" fmla="*/ 1 w 36"/>
                  <a:gd name="T23" fmla="*/ 11 h 11"/>
                  <a:gd name="T24" fmla="*/ 1 w 36"/>
                  <a:gd name="T25" fmla="*/ 11 h 11"/>
                  <a:gd name="T26" fmla="*/ 0 w 36"/>
                  <a:gd name="T27" fmla="*/ 11 h 11"/>
                  <a:gd name="T28" fmla="*/ 1 w 36"/>
                  <a:gd name="T29" fmla="*/ 11 h 11"/>
                  <a:gd name="T30" fmla="*/ 1 w 36"/>
                  <a:gd name="T31" fmla="*/ 11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11">
                    <a:moveTo>
                      <a:pt x="1" y="11"/>
                    </a:moveTo>
                    <a:lnTo>
                      <a:pt x="1" y="11"/>
                    </a:lnTo>
                    <a:lnTo>
                      <a:pt x="9" y="8"/>
                    </a:lnTo>
                    <a:lnTo>
                      <a:pt x="18" y="6"/>
                    </a:lnTo>
                    <a:lnTo>
                      <a:pt x="35" y="1"/>
                    </a:lnTo>
                    <a:lnTo>
                      <a:pt x="36" y="1"/>
                    </a:lnTo>
                    <a:lnTo>
                      <a:pt x="35" y="0"/>
                    </a:lnTo>
                    <a:lnTo>
                      <a:pt x="17" y="4"/>
                    </a:lnTo>
                    <a:lnTo>
                      <a:pt x="9" y="7"/>
                    </a:lnTo>
                    <a:lnTo>
                      <a:pt x="1" y="11"/>
                    </a:lnTo>
                    <a:lnTo>
                      <a:pt x="0" y="11"/>
                    </a:lnTo>
                    <a:lnTo>
                      <a:pt x="1"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54" name="Freeform 189">
                <a:extLst>
                  <a:ext uri="{FF2B5EF4-FFF2-40B4-BE49-F238E27FC236}">
                    <a16:creationId xmlns:a16="http://schemas.microsoft.com/office/drawing/2014/main" id="{09874A95-AEDF-4EE4-85A0-26A0B1AE8112}"/>
                  </a:ext>
                </a:extLst>
              </p:cNvPr>
              <p:cNvSpPr>
                <a:spLocks/>
              </p:cNvSpPr>
              <p:nvPr/>
            </p:nvSpPr>
            <p:spPr bwMode="auto">
              <a:xfrm>
                <a:off x="3887" y="1533"/>
                <a:ext cx="12" cy="32"/>
              </a:xfrm>
              <a:custGeom>
                <a:avLst/>
                <a:gdLst>
                  <a:gd name="T0" fmla="*/ 0 w 12"/>
                  <a:gd name="T1" fmla="*/ 1 h 32"/>
                  <a:gd name="T2" fmla="*/ 0 w 12"/>
                  <a:gd name="T3" fmla="*/ 1 h 32"/>
                  <a:gd name="T4" fmla="*/ 4 w 12"/>
                  <a:gd name="T5" fmla="*/ 3 h 32"/>
                  <a:gd name="T6" fmla="*/ 6 w 12"/>
                  <a:gd name="T7" fmla="*/ 5 h 32"/>
                  <a:gd name="T8" fmla="*/ 8 w 12"/>
                  <a:gd name="T9" fmla="*/ 9 h 32"/>
                  <a:gd name="T10" fmla="*/ 9 w 12"/>
                  <a:gd name="T11" fmla="*/ 14 h 32"/>
                  <a:gd name="T12" fmla="*/ 10 w 12"/>
                  <a:gd name="T13" fmla="*/ 23 h 32"/>
                  <a:gd name="T14" fmla="*/ 10 w 12"/>
                  <a:gd name="T15" fmla="*/ 31 h 32"/>
                  <a:gd name="T16" fmla="*/ 10 w 12"/>
                  <a:gd name="T17" fmla="*/ 31 h 32"/>
                  <a:gd name="T18" fmla="*/ 11 w 12"/>
                  <a:gd name="T19" fmla="*/ 32 h 32"/>
                  <a:gd name="T20" fmla="*/ 12 w 12"/>
                  <a:gd name="T21" fmla="*/ 31 h 32"/>
                  <a:gd name="T22" fmla="*/ 12 w 12"/>
                  <a:gd name="T23" fmla="*/ 31 h 32"/>
                  <a:gd name="T24" fmla="*/ 12 w 12"/>
                  <a:gd name="T25" fmla="*/ 20 h 32"/>
                  <a:gd name="T26" fmla="*/ 11 w 12"/>
                  <a:gd name="T27" fmla="*/ 15 h 32"/>
                  <a:gd name="T28" fmla="*/ 10 w 12"/>
                  <a:gd name="T29" fmla="*/ 9 h 32"/>
                  <a:gd name="T30" fmla="*/ 10 w 12"/>
                  <a:gd name="T31" fmla="*/ 9 h 32"/>
                  <a:gd name="T32" fmla="*/ 8 w 12"/>
                  <a:gd name="T33" fmla="*/ 5 h 32"/>
                  <a:gd name="T34" fmla="*/ 6 w 12"/>
                  <a:gd name="T35" fmla="*/ 2 h 32"/>
                  <a:gd name="T36" fmla="*/ 6 w 12"/>
                  <a:gd name="T37" fmla="*/ 2 h 32"/>
                  <a:gd name="T38" fmla="*/ 5 w 12"/>
                  <a:gd name="T39" fmla="*/ 0 h 32"/>
                  <a:gd name="T40" fmla="*/ 4 w 12"/>
                  <a:gd name="T41" fmla="*/ 0 h 32"/>
                  <a:gd name="T42" fmla="*/ 0 w 12"/>
                  <a:gd name="T43" fmla="*/ 0 h 32"/>
                  <a:gd name="T44" fmla="*/ 0 w 12"/>
                  <a:gd name="T45" fmla="*/ 0 h 32"/>
                  <a:gd name="T46" fmla="*/ 0 w 12"/>
                  <a:gd name="T47" fmla="*/ 1 h 32"/>
                  <a:gd name="T48" fmla="*/ 0 w 12"/>
                  <a:gd name="T49" fmla="*/ 1 h 32"/>
                  <a:gd name="T50" fmla="*/ 0 w 12"/>
                  <a:gd name="T51" fmla="*/ 1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 h="32">
                    <a:moveTo>
                      <a:pt x="0" y="1"/>
                    </a:moveTo>
                    <a:lnTo>
                      <a:pt x="0" y="1"/>
                    </a:lnTo>
                    <a:lnTo>
                      <a:pt x="4" y="3"/>
                    </a:lnTo>
                    <a:lnTo>
                      <a:pt x="6" y="5"/>
                    </a:lnTo>
                    <a:lnTo>
                      <a:pt x="8" y="9"/>
                    </a:lnTo>
                    <a:lnTo>
                      <a:pt x="9" y="14"/>
                    </a:lnTo>
                    <a:lnTo>
                      <a:pt x="10" y="23"/>
                    </a:lnTo>
                    <a:lnTo>
                      <a:pt x="10" y="31"/>
                    </a:lnTo>
                    <a:lnTo>
                      <a:pt x="11" y="32"/>
                    </a:lnTo>
                    <a:lnTo>
                      <a:pt x="12" y="31"/>
                    </a:lnTo>
                    <a:lnTo>
                      <a:pt x="12" y="20"/>
                    </a:lnTo>
                    <a:lnTo>
                      <a:pt x="11" y="15"/>
                    </a:lnTo>
                    <a:lnTo>
                      <a:pt x="10" y="9"/>
                    </a:lnTo>
                    <a:lnTo>
                      <a:pt x="8" y="5"/>
                    </a:lnTo>
                    <a:lnTo>
                      <a:pt x="6" y="2"/>
                    </a:lnTo>
                    <a:lnTo>
                      <a:pt x="5" y="0"/>
                    </a:lnTo>
                    <a:lnTo>
                      <a:pt x="4"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55" name="Freeform 190">
                <a:extLst>
                  <a:ext uri="{FF2B5EF4-FFF2-40B4-BE49-F238E27FC236}">
                    <a16:creationId xmlns:a16="http://schemas.microsoft.com/office/drawing/2014/main" id="{792F8093-6468-4214-8178-B07796557E02}"/>
                  </a:ext>
                </a:extLst>
              </p:cNvPr>
              <p:cNvSpPr>
                <a:spLocks/>
              </p:cNvSpPr>
              <p:nvPr/>
            </p:nvSpPr>
            <p:spPr bwMode="auto">
              <a:xfrm>
                <a:off x="3868" y="1544"/>
                <a:ext cx="20" cy="7"/>
              </a:xfrm>
              <a:custGeom>
                <a:avLst/>
                <a:gdLst>
                  <a:gd name="T0" fmla="*/ 19 w 20"/>
                  <a:gd name="T1" fmla="*/ 0 h 7"/>
                  <a:gd name="T2" fmla="*/ 19 w 20"/>
                  <a:gd name="T3" fmla="*/ 0 h 7"/>
                  <a:gd name="T4" fmla="*/ 10 w 20"/>
                  <a:gd name="T5" fmla="*/ 3 h 7"/>
                  <a:gd name="T6" fmla="*/ 5 w 20"/>
                  <a:gd name="T7" fmla="*/ 5 h 7"/>
                  <a:gd name="T8" fmla="*/ 0 w 20"/>
                  <a:gd name="T9" fmla="*/ 6 h 7"/>
                  <a:gd name="T10" fmla="*/ 0 w 20"/>
                  <a:gd name="T11" fmla="*/ 6 h 7"/>
                  <a:gd name="T12" fmla="*/ 0 w 20"/>
                  <a:gd name="T13" fmla="*/ 6 h 7"/>
                  <a:gd name="T14" fmla="*/ 0 w 20"/>
                  <a:gd name="T15" fmla="*/ 7 h 7"/>
                  <a:gd name="T16" fmla="*/ 0 w 20"/>
                  <a:gd name="T17" fmla="*/ 7 h 7"/>
                  <a:gd name="T18" fmla="*/ 5 w 20"/>
                  <a:gd name="T19" fmla="*/ 6 h 7"/>
                  <a:gd name="T20" fmla="*/ 10 w 20"/>
                  <a:gd name="T21" fmla="*/ 5 h 7"/>
                  <a:gd name="T22" fmla="*/ 19 w 20"/>
                  <a:gd name="T23" fmla="*/ 2 h 7"/>
                  <a:gd name="T24" fmla="*/ 19 w 20"/>
                  <a:gd name="T25" fmla="*/ 2 h 7"/>
                  <a:gd name="T26" fmla="*/ 20 w 20"/>
                  <a:gd name="T27" fmla="*/ 1 h 7"/>
                  <a:gd name="T28" fmla="*/ 19 w 20"/>
                  <a:gd name="T29" fmla="*/ 0 h 7"/>
                  <a:gd name="T30" fmla="*/ 19 w 20"/>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7">
                    <a:moveTo>
                      <a:pt x="19" y="0"/>
                    </a:moveTo>
                    <a:lnTo>
                      <a:pt x="19" y="0"/>
                    </a:lnTo>
                    <a:lnTo>
                      <a:pt x="10" y="3"/>
                    </a:lnTo>
                    <a:lnTo>
                      <a:pt x="5" y="5"/>
                    </a:lnTo>
                    <a:lnTo>
                      <a:pt x="0" y="6"/>
                    </a:lnTo>
                    <a:lnTo>
                      <a:pt x="0" y="7"/>
                    </a:lnTo>
                    <a:lnTo>
                      <a:pt x="5" y="6"/>
                    </a:lnTo>
                    <a:lnTo>
                      <a:pt x="10" y="5"/>
                    </a:lnTo>
                    <a:lnTo>
                      <a:pt x="19" y="2"/>
                    </a:lnTo>
                    <a:lnTo>
                      <a:pt x="20"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56" name="Freeform 191">
                <a:extLst>
                  <a:ext uri="{FF2B5EF4-FFF2-40B4-BE49-F238E27FC236}">
                    <a16:creationId xmlns:a16="http://schemas.microsoft.com/office/drawing/2014/main" id="{E6CF542C-6577-425B-B9A4-6829863F5204}"/>
                  </a:ext>
                </a:extLst>
              </p:cNvPr>
              <p:cNvSpPr>
                <a:spLocks/>
              </p:cNvSpPr>
              <p:nvPr/>
            </p:nvSpPr>
            <p:spPr bwMode="auto">
              <a:xfrm>
                <a:off x="3882" y="1546"/>
                <a:ext cx="5" cy="12"/>
              </a:xfrm>
              <a:custGeom>
                <a:avLst/>
                <a:gdLst>
                  <a:gd name="T0" fmla="*/ 0 w 5"/>
                  <a:gd name="T1" fmla="*/ 0 h 12"/>
                  <a:gd name="T2" fmla="*/ 0 w 5"/>
                  <a:gd name="T3" fmla="*/ 0 h 12"/>
                  <a:gd name="T4" fmla="*/ 1 w 5"/>
                  <a:gd name="T5" fmla="*/ 6 h 12"/>
                  <a:gd name="T6" fmla="*/ 2 w 5"/>
                  <a:gd name="T7" fmla="*/ 9 h 12"/>
                  <a:gd name="T8" fmla="*/ 3 w 5"/>
                  <a:gd name="T9" fmla="*/ 12 h 12"/>
                  <a:gd name="T10" fmla="*/ 3 w 5"/>
                  <a:gd name="T11" fmla="*/ 12 h 12"/>
                  <a:gd name="T12" fmla="*/ 5 w 5"/>
                  <a:gd name="T13" fmla="*/ 12 h 12"/>
                  <a:gd name="T14" fmla="*/ 5 w 5"/>
                  <a:gd name="T15" fmla="*/ 11 h 12"/>
                  <a:gd name="T16" fmla="*/ 5 w 5"/>
                  <a:gd name="T17" fmla="*/ 11 h 12"/>
                  <a:gd name="T18" fmla="*/ 3 w 5"/>
                  <a:gd name="T19" fmla="*/ 5 h 12"/>
                  <a:gd name="T20" fmla="*/ 1 w 5"/>
                  <a:gd name="T21" fmla="*/ 0 h 12"/>
                  <a:gd name="T22" fmla="*/ 1 w 5"/>
                  <a:gd name="T23" fmla="*/ 0 h 12"/>
                  <a:gd name="T24" fmla="*/ 0 w 5"/>
                  <a:gd name="T25" fmla="*/ 0 h 12"/>
                  <a:gd name="T26" fmla="*/ 0 w 5"/>
                  <a:gd name="T27" fmla="*/ 0 h 12"/>
                  <a:gd name="T28" fmla="*/ 0 w 5"/>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 h="12">
                    <a:moveTo>
                      <a:pt x="0" y="0"/>
                    </a:moveTo>
                    <a:lnTo>
                      <a:pt x="0" y="0"/>
                    </a:lnTo>
                    <a:lnTo>
                      <a:pt x="1" y="6"/>
                    </a:lnTo>
                    <a:lnTo>
                      <a:pt x="2" y="9"/>
                    </a:lnTo>
                    <a:lnTo>
                      <a:pt x="3" y="12"/>
                    </a:lnTo>
                    <a:lnTo>
                      <a:pt x="5" y="12"/>
                    </a:lnTo>
                    <a:lnTo>
                      <a:pt x="5" y="11"/>
                    </a:lnTo>
                    <a:lnTo>
                      <a:pt x="3" y="5"/>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57" name="Freeform 192">
                <a:extLst>
                  <a:ext uri="{FF2B5EF4-FFF2-40B4-BE49-F238E27FC236}">
                    <a16:creationId xmlns:a16="http://schemas.microsoft.com/office/drawing/2014/main" id="{34CC0C04-3693-4225-9245-E9684EB7194C}"/>
                  </a:ext>
                </a:extLst>
              </p:cNvPr>
              <p:cNvSpPr>
                <a:spLocks/>
              </p:cNvSpPr>
              <p:nvPr/>
            </p:nvSpPr>
            <p:spPr bwMode="auto">
              <a:xfrm>
                <a:off x="3796" y="1603"/>
                <a:ext cx="31" cy="7"/>
              </a:xfrm>
              <a:custGeom>
                <a:avLst/>
                <a:gdLst>
                  <a:gd name="T0" fmla="*/ 30 w 31"/>
                  <a:gd name="T1" fmla="*/ 0 h 7"/>
                  <a:gd name="T2" fmla="*/ 30 w 31"/>
                  <a:gd name="T3" fmla="*/ 0 h 7"/>
                  <a:gd name="T4" fmla="*/ 23 w 31"/>
                  <a:gd name="T5" fmla="*/ 0 h 7"/>
                  <a:gd name="T6" fmla="*/ 15 w 31"/>
                  <a:gd name="T7" fmla="*/ 1 h 7"/>
                  <a:gd name="T8" fmla="*/ 1 w 31"/>
                  <a:gd name="T9" fmla="*/ 5 h 7"/>
                  <a:gd name="T10" fmla="*/ 1 w 31"/>
                  <a:gd name="T11" fmla="*/ 5 h 7"/>
                  <a:gd name="T12" fmla="*/ 0 w 31"/>
                  <a:gd name="T13" fmla="*/ 5 h 7"/>
                  <a:gd name="T14" fmla="*/ 0 w 31"/>
                  <a:gd name="T15" fmla="*/ 6 h 7"/>
                  <a:gd name="T16" fmla="*/ 1 w 31"/>
                  <a:gd name="T17" fmla="*/ 7 h 7"/>
                  <a:gd name="T18" fmla="*/ 1 w 31"/>
                  <a:gd name="T19" fmla="*/ 7 h 7"/>
                  <a:gd name="T20" fmla="*/ 1 w 31"/>
                  <a:gd name="T21" fmla="*/ 7 h 7"/>
                  <a:gd name="T22" fmla="*/ 16 w 31"/>
                  <a:gd name="T23" fmla="*/ 4 h 7"/>
                  <a:gd name="T24" fmla="*/ 31 w 31"/>
                  <a:gd name="T25" fmla="*/ 2 h 7"/>
                  <a:gd name="T26" fmla="*/ 31 w 31"/>
                  <a:gd name="T27" fmla="*/ 2 h 7"/>
                  <a:gd name="T28" fmla="*/ 31 w 31"/>
                  <a:gd name="T29" fmla="*/ 1 h 7"/>
                  <a:gd name="T30" fmla="*/ 30 w 31"/>
                  <a:gd name="T31" fmla="*/ 0 h 7"/>
                  <a:gd name="T32" fmla="*/ 30 w 31"/>
                  <a:gd name="T33" fmla="*/ 0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7">
                    <a:moveTo>
                      <a:pt x="30" y="0"/>
                    </a:moveTo>
                    <a:lnTo>
                      <a:pt x="30" y="0"/>
                    </a:lnTo>
                    <a:lnTo>
                      <a:pt x="23" y="0"/>
                    </a:lnTo>
                    <a:lnTo>
                      <a:pt x="15" y="1"/>
                    </a:lnTo>
                    <a:lnTo>
                      <a:pt x="1" y="5"/>
                    </a:lnTo>
                    <a:lnTo>
                      <a:pt x="0" y="5"/>
                    </a:lnTo>
                    <a:lnTo>
                      <a:pt x="0" y="6"/>
                    </a:lnTo>
                    <a:lnTo>
                      <a:pt x="1" y="7"/>
                    </a:lnTo>
                    <a:lnTo>
                      <a:pt x="16" y="4"/>
                    </a:lnTo>
                    <a:lnTo>
                      <a:pt x="31" y="2"/>
                    </a:lnTo>
                    <a:lnTo>
                      <a:pt x="31" y="1"/>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58" name="Freeform 193">
                <a:extLst>
                  <a:ext uri="{FF2B5EF4-FFF2-40B4-BE49-F238E27FC236}">
                    <a16:creationId xmlns:a16="http://schemas.microsoft.com/office/drawing/2014/main" id="{FA14C3B3-B7BC-4A6A-AE2E-5C153695D4A9}"/>
                  </a:ext>
                </a:extLst>
              </p:cNvPr>
              <p:cNvSpPr>
                <a:spLocks/>
              </p:cNvSpPr>
              <p:nvPr/>
            </p:nvSpPr>
            <p:spPr bwMode="auto">
              <a:xfrm>
                <a:off x="3868" y="1550"/>
                <a:ext cx="30" cy="24"/>
              </a:xfrm>
              <a:custGeom>
                <a:avLst/>
                <a:gdLst>
                  <a:gd name="T0" fmla="*/ 0 w 30"/>
                  <a:gd name="T1" fmla="*/ 0 h 24"/>
                  <a:gd name="T2" fmla="*/ 0 w 30"/>
                  <a:gd name="T3" fmla="*/ 0 h 24"/>
                  <a:gd name="T4" fmla="*/ 9 w 30"/>
                  <a:gd name="T5" fmla="*/ 4 h 24"/>
                  <a:gd name="T6" fmla="*/ 15 w 30"/>
                  <a:gd name="T7" fmla="*/ 5 h 24"/>
                  <a:gd name="T8" fmla="*/ 20 w 30"/>
                  <a:gd name="T9" fmla="*/ 8 h 24"/>
                  <a:gd name="T10" fmla="*/ 25 w 30"/>
                  <a:gd name="T11" fmla="*/ 11 h 24"/>
                  <a:gd name="T12" fmla="*/ 27 w 30"/>
                  <a:gd name="T13" fmla="*/ 14 h 24"/>
                  <a:gd name="T14" fmla="*/ 28 w 30"/>
                  <a:gd name="T15" fmla="*/ 16 h 24"/>
                  <a:gd name="T16" fmla="*/ 28 w 30"/>
                  <a:gd name="T17" fmla="*/ 18 h 24"/>
                  <a:gd name="T18" fmla="*/ 27 w 30"/>
                  <a:gd name="T19" fmla="*/ 21 h 24"/>
                  <a:gd name="T20" fmla="*/ 26 w 30"/>
                  <a:gd name="T21" fmla="*/ 23 h 24"/>
                  <a:gd name="T22" fmla="*/ 26 w 30"/>
                  <a:gd name="T23" fmla="*/ 23 h 24"/>
                  <a:gd name="T24" fmla="*/ 26 w 30"/>
                  <a:gd name="T25" fmla="*/ 24 h 24"/>
                  <a:gd name="T26" fmla="*/ 27 w 30"/>
                  <a:gd name="T27" fmla="*/ 24 h 24"/>
                  <a:gd name="T28" fmla="*/ 27 w 30"/>
                  <a:gd name="T29" fmla="*/ 24 h 24"/>
                  <a:gd name="T30" fmla="*/ 29 w 30"/>
                  <a:gd name="T31" fmla="*/ 21 h 24"/>
                  <a:gd name="T32" fmla="*/ 30 w 30"/>
                  <a:gd name="T33" fmla="*/ 18 h 24"/>
                  <a:gd name="T34" fmla="*/ 30 w 30"/>
                  <a:gd name="T35" fmla="*/ 14 h 24"/>
                  <a:gd name="T36" fmla="*/ 28 w 30"/>
                  <a:gd name="T37" fmla="*/ 10 h 24"/>
                  <a:gd name="T38" fmla="*/ 28 w 30"/>
                  <a:gd name="T39" fmla="*/ 10 h 24"/>
                  <a:gd name="T40" fmla="*/ 26 w 30"/>
                  <a:gd name="T41" fmla="*/ 9 h 24"/>
                  <a:gd name="T42" fmla="*/ 23 w 30"/>
                  <a:gd name="T43" fmla="*/ 7 h 24"/>
                  <a:gd name="T44" fmla="*/ 18 w 30"/>
                  <a:gd name="T45" fmla="*/ 5 h 24"/>
                  <a:gd name="T46" fmla="*/ 18 w 30"/>
                  <a:gd name="T47" fmla="*/ 5 h 24"/>
                  <a:gd name="T48" fmla="*/ 9 w 30"/>
                  <a:gd name="T49" fmla="*/ 3 h 24"/>
                  <a:gd name="T50" fmla="*/ 0 w 30"/>
                  <a:gd name="T51" fmla="*/ 0 h 24"/>
                  <a:gd name="T52" fmla="*/ 0 w 30"/>
                  <a:gd name="T53" fmla="*/ 0 h 24"/>
                  <a:gd name="T54" fmla="*/ 0 w 30"/>
                  <a:gd name="T55" fmla="*/ 0 h 24"/>
                  <a:gd name="T56" fmla="*/ 0 w 30"/>
                  <a:gd name="T57" fmla="*/ 0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4">
                    <a:moveTo>
                      <a:pt x="0" y="0"/>
                    </a:moveTo>
                    <a:lnTo>
                      <a:pt x="0" y="0"/>
                    </a:lnTo>
                    <a:lnTo>
                      <a:pt x="9" y="4"/>
                    </a:lnTo>
                    <a:lnTo>
                      <a:pt x="15" y="5"/>
                    </a:lnTo>
                    <a:lnTo>
                      <a:pt x="20" y="8"/>
                    </a:lnTo>
                    <a:lnTo>
                      <a:pt x="25" y="11"/>
                    </a:lnTo>
                    <a:lnTo>
                      <a:pt x="27" y="14"/>
                    </a:lnTo>
                    <a:lnTo>
                      <a:pt x="28" y="16"/>
                    </a:lnTo>
                    <a:lnTo>
                      <a:pt x="28" y="18"/>
                    </a:lnTo>
                    <a:lnTo>
                      <a:pt x="27" y="21"/>
                    </a:lnTo>
                    <a:lnTo>
                      <a:pt x="26" y="23"/>
                    </a:lnTo>
                    <a:lnTo>
                      <a:pt x="26" y="24"/>
                    </a:lnTo>
                    <a:lnTo>
                      <a:pt x="27" y="24"/>
                    </a:lnTo>
                    <a:lnTo>
                      <a:pt x="29" y="21"/>
                    </a:lnTo>
                    <a:lnTo>
                      <a:pt x="30" y="18"/>
                    </a:lnTo>
                    <a:lnTo>
                      <a:pt x="30" y="14"/>
                    </a:lnTo>
                    <a:lnTo>
                      <a:pt x="28" y="10"/>
                    </a:lnTo>
                    <a:lnTo>
                      <a:pt x="26" y="9"/>
                    </a:lnTo>
                    <a:lnTo>
                      <a:pt x="23" y="7"/>
                    </a:lnTo>
                    <a:lnTo>
                      <a:pt x="18" y="5"/>
                    </a:lnTo>
                    <a:lnTo>
                      <a:pt x="9"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59" name="Freeform 194">
                <a:extLst>
                  <a:ext uri="{FF2B5EF4-FFF2-40B4-BE49-F238E27FC236}">
                    <a16:creationId xmlns:a16="http://schemas.microsoft.com/office/drawing/2014/main" id="{3FD0C780-D017-433A-ACD4-331FA0B7533C}"/>
                  </a:ext>
                </a:extLst>
              </p:cNvPr>
              <p:cNvSpPr>
                <a:spLocks/>
              </p:cNvSpPr>
              <p:nvPr/>
            </p:nvSpPr>
            <p:spPr bwMode="auto">
              <a:xfrm>
                <a:off x="3872" y="1562"/>
                <a:ext cx="23" cy="12"/>
              </a:xfrm>
              <a:custGeom>
                <a:avLst/>
                <a:gdLst>
                  <a:gd name="T0" fmla="*/ 1 w 23"/>
                  <a:gd name="T1" fmla="*/ 1 h 12"/>
                  <a:gd name="T2" fmla="*/ 1 w 23"/>
                  <a:gd name="T3" fmla="*/ 1 h 12"/>
                  <a:gd name="T4" fmla="*/ 12 w 23"/>
                  <a:gd name="T5" fmla="*/ 5 h 12"/>
                  <a:gd name="T6" fmla="*/ 17 w 23"/>
                  <a:gd name="T7" fmla="*/ 8 h 12"/>
                  <a:gd name="T8" fmla="*/ 22 w 23"/>
                  <a:gd name="T9" fmla="*/ 12 h 12"/>
                  <a:gd name="T10" fmla="*/ 22 w 23"/>
                  <a:gd name="T11" fmla="*/ 12 h 12"/>
                  <a:gd name="T12" fmla="*/ 23 w 23"/>
                  <a:gd name="T13" fmla="*/ 12 h 12"/>
                  <a:gd name="T14" fmla="*/ 23 w 23"/>
                  <a:gd name="T15" fmla="*/ 11 h 12"/>
                  <a:gd name="T16" fmla="*/ 23 w 23"/>
                  <a:gd name="T17" fmla="*/ 11 h 12"/>
                  <a:gd name="T18" fmla="*/ 18 w 23"/>
                  <a:gd name="T19" fmla="*/ 7 h 12"/>
                  <a:gd name="T20" fmla="*/ 13 w 23"/>
                  <a:gd name="T21" fmla="*/ 4 h 12"/>
                  <a:gd name="T22" fmla="*/ 1 w 23"/>
                  <a:gd name="T23" fmla="*/ 0 h 12"/>
                  <a:gd name="T24" fmla="*/ 1 w 23"/>
                  <a:gd name="T25" fmla="*/ 0 h 12"/>
                  <a:gd name="T26" fmla="*/ 0 w 23"/>
                  <a:gd name="T27" fmla="*/ 0 h 12"/>
                  <a:gd name="T28" fmla="*/ 1 w 23"/>
                  <a:gd name="T29" fmla="*/ 1 h 12"/>
                  <a:gd name="T30" fmla="*/ 1 w 23"/>
                  <a:gd name="T31" fmla="*/ 1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3" h="12">
                    <a:moveTo>
                      <a:pt x="1" y="1"/>
                    </a:moveTo>
                    <a:lnTo>
                      <a:pt x="1" y="1"/>
                    </a:lnTo>
                    <a:lnTo>
                      <a:pt x="12" y="5"/>
                    </a:lnTo>
                    <a:lnTo>
                      <a:pt x="17" y="8"/>
                    </a:lnTo>
                    <a:lnTo>
                      <a:pt x="22" y="12"/>
                    </a:lnTo>
                    <a:lnTo>
                      <a:pt x="23" y="12"/>
                    </a:lnTo>
                    <a:lnTo>
                      <a:pt x="23" y="11"/>
                    </a:lnTo>
                    <a:lnTo>
                      <a:pt x="18" y="7"/>
                    </a:lnTo>
                    <a:lnTo>
                      <a:pt x="13" y="4"/>
                    </a:lnTo>
                    <a:lnTo>
                      <a:pt x="1" y="0"/>
                    </a:lnTo>
                    <a:lnTo>
                      <a:pt x="0" y="0"/>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60" name="Freeform 195">
                <a:extLst>
                  <a:ext uri="{FF2B5EF4-FFF2-40B4-BE49-F238E27FC236}">
                    <a16:creationId xmlns:a16="http://schemas.microsoft.com/office/drawing/2014/main" id="{82518FCA-A645-4296-8522-AFFFA4E591E4}"/>
                  </a:ext>
                </a:extLst>
              </p:cNvPr>
              <p:cNvSpPr>
                <a:spLocks/>
              </p:cNvSpPr>
              <p:nvPr/>
            </p:nvSpPr>
            <p:spPr bwMode="auto">
              <a:xfrm>
                <a:off x="3869" y="1578"/>
                <a:ext cx="9" cy="4"/>
              </a:xfrm>
              <a:custGeom>
                <a:avLst/>
                <a:gdLst>
                  <a:gd name="T0" fmla="*/ 9 w 9"/>
                  <a:gd name="T1" fmla="*/ 0 h 4"/>
                  <a:gd name="T2" fmla="*/ 9 w 9"/>
                  <a:gd name="T3" fmla="*/ 0 h 4"/>
                  <a:gd name="T4" fmla="*/ 5 w 9"/>
                  <a:gd name="T5" fmla="*/ 3 h 4"/>
                  <a:gd name="T6" fmla="*/ 0 w 9"/>
                  <a:gd name="T7" fmla="*/ 3 h 4"/>
                  <a:gd name="T8" fmla="*/ 0 w 9"/>
                  <a:gd name="T9" fmla="*/ 3 h 4"/>
                  <a:gd name="T10" fmla="*/ 0 w 9"/>
                  <a:gd name="T11" fmla="*/ 3 h 4"/>
                  <a:gd name="T12" fmla="*/ 0 w 9"/>
                  <a:gd name="T13" fmla="*/ 4 h 4"/>
                  <a:gd name="T14" fmla="*/ 0 w 9"/>
                  <a:gd name="T15" fmla="*/ 4 h 4"/>
                  <a:gd name="T16" fmla="*/ 2 w 9"/>
                  <a:gd name="T17" fmla="*/ 4 h 4"/>
                  <a:gd name="T18" fmla="*/ 5 w 9"/>
                  <a:gd name="T19" fmla="*/ 3 h 4"/>
                  <a:gd name="T20" fmla="*/ 9 w 9"/>
                  <a:gd name="T21" fmla="*/ 0 h 4"/>
                  <a:gd name="T22" fmla="*/ 9 w 9"/>
                  <a:gd name="T23" fmla="*/ 0 h 4"/>
                  <a:gd name="T24" fmla="*/ 9 w 9"/>
                  <a:gd name="T25" fmla="*/ 0 h 4"/>
                  <a:gd name="T26" fmla="*/ 9 w 9"/>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4">
                    <a:moveTo>
                      <a:pt x="9" y="0"/>
                    </a:moveTo>
                    <a:lnTo>
                      <a:pt x="9" y="0"/>
                    </a:lnTo>
                    <a:lnTo>
                      <a:pt x="5" y="3"/>
                    </a:lnTo>
                    <a:lnTo>
                      <a:pt x="0" y="3"/>
                    </a:lnTo>
                    <a:lnTo>
                      <a:pt x="0" y="4"/>
                    </a:lnTo>
                    <a:lnTo>
                      <a:pt x="2" y="4"/>
                    </a:lnTo>
                    <a:lnTo>
                      <a:pt x="5" y="3"/>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61" name="Freeform 196">
                <a:extLst>
                  <a:ext uri="{FF2B5EF4-FFF2-40B4-BE49-F238E27FC236}">
                    <a16:creationId xmlns:a16="http://schemas.microsoft.com/office/drawing/2014/main" id="{16CDB3D7-7041-435C-9F2B-B4392193CAC3}"/>
                  </a:ext>
                </a:extLst>
              </p:cNvPr>
              <p:cNvSpPr>
                <a:spLocks/>
              </p:cNvSpPr>
              <p:nvPr/>
            </p:nvSpPr>
            <p:spPr bwMode="auto">
              <a:xfrm>
                <a:off x="3857" y="1549"/>
                <a:ext cx="12" cy="3"/>
              </a:xfrm>
              <a:custGeom>
                <a:avLst/>
                <a:gdLst>
                  <a:gd name="T0" fmla="*/ 11 w 12"/>
                  <a:gd name="T1" fmla="*/ 0 h 3"/>
                  <a:gd name="T2" fmla="*/ 11 w 12"/>
                  <a:gd name="T3" fmla="*/ 0 h 3"/>
                  <a:gd name="T4" fmla="*/ 5 w 12"/>
                  <a:gd name="T5" fmla="*/ 0 h 3"/>
                  <a:gd name="T6" fmla="*/ 3 w 12"/>
                  <a:gd name="T7" fmla="*/ 1 h 3"/>
                  <a:gd name="T8" fmla="*/ 0 w 12"/>
                  <a:gd name="T9" fmla="*/ 2 h 3"/>
                  <a:gd name="T10" fmla="*/ 0 w 12"/>
                  <a:gd name="T11" fmla="*/ 2 h 3"/>
                  <a:gd name="T12" fmla="*/ 0 w 12"/>
                  <a:gd name="T13" fmla="*/ 3 h 3"/>
                  <a:gd name="T14" fmla="*/ 1 w 12"/>
                  <a:gd name="T15" fmla="*/ 3 h 3"/>
                  <a:gd name="T16" fmla="*/ 1 w 12"/>
                  <a:gd name="T17" fmla="*/ 3 h 3"/>
                  <a:gd name="T18" fmla="*/ 6 w 12"/>
                  <a:gd name="T19" fmla="*/ 2 h 3"/>
                  <a:gd name="T20" fmla="*/ 11 w 12"/>
                  <a:gd name="T21" fmla="*/ 1 h 3"/>
                  <a:gd name="T22" fmla="*/ 11 w 12"/>
                  <a:gd name="T23" fmla="*/ 1 h 3"/>
                  <a:gd name="T24" fmla="*/ 12 w 12"/>
                  <a:gd name="T25" fmla="*/ 1 h 3"/>
                  <a:gd name="T26" fmla="*/ 11 w 12"/>
                  <a:gd name="T27" fmla="*/ 0 h 3"/>
                  <a:gd name="T28" fmla="*/ 11 w 1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3">
                    <a:moveTo>
                      <a:pt x="11" y="0"/>
                    </a:moveTo>
                    <a:lnTo>
                      <a:pt x="11" y="0"/>
                    </a:lnTo>
                    <a:lnTo>
                      <a:pt x="5" y="0"/>
                    </a:lnTo>
                    <a:lnTo>
                      <a:pt x="3" y="1"/>
                    </a:lnTo>
                    <a:lnTo>
                      <a:pt x="0" y="2"/>
                    </a:lnTo>
                    <a:lnTo>
                      <a:pt x="0" y="3"/>
                    </a:lnTo>
                    <a:lnTo>
                      <a:pt x="1" y="3"/>
                    </a:lnTo>
                    <a:lnTo>
                      <a:pt x="6" y="2"/>
                    </a:lnTo>
                    <a:lnTo>
                      <a:pt x="11" y="1"/>
                    </a:lnTo>
                    <a:lnTo>
                      <a:pt x="12"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62" name="Freeform 197">
                <a:extLst>
                  <a:ext uri="{FF2B5EF4-FFF2-40B4-BE49-F238E27FC236}">
                    <a16:creationId xmlns:a16="http://schemas.microsoft.com/office/drawing/2014/main" id="{32C2A1CE-E4E0-4B95-A460-FBDE03F8DBF6}"/>
                  </a:ext>
                </a:extLst>
              </p:cNvPr>
              <p:cNvSpPr>
                <a:spLocks/>
              </p:cNvSpPr>
              <p:nvPr/>
            </p:nvSpPr>
            <p:spPr bwMode="auto">
              <a:xfrm>
                <a:off x="3859" y="1562"/>
                <a:ext cx="13" cy="6"/>
              </a:xfrm>
              <a:custGeom>
                <a:avLst/>
                <a:gdLst>
                  <a:gd name="T0" fmla="*/ 13 w 13"/>
                  <a:gd name="T1" fmla="*/ 0 h 6"/>
                  <a:gd name="T2" fmla="*/ 13 w 13"/>
                  <a:gd name="T3" fmla="*/ 0 h 6"/>
                  <a:gd name="T4" fmla="*/ 8 w 13"/>
                  <a:gd name="T5" fmla="*/ 0 h 6"/>
                  <a:gd name="T6" fmla="*/ 6 w 13"/>
                  <a:gd name="T7" fmla="*/ 0 h 6"/>
                  <a:gd name="T8" fmla="*/ 4 w 13"/>
                  <a:gd name="T9" fmla="*/ 1 h 6"/>
                  <a:gd name="T10" fmla="*/ 4 w 13"/>
                  <a:gd name="T11" fmla="*/ 1 h 6"/>
                  <a:gd name="T12" fmla="*/ 1 w 13"/>
                  <a:gd name="T13" fmla="*/ 3 h 6"/>
                  <a:gd name="T14" fmla="*/ 0 w 13"/>
                  <a:gd name="T15" fmla="*/ 6 h 6"/>
                  <a:gd name="T16" fmla="*/ 0 w 13"/>
                  <a:gd name="T17" fmla="*/ 6 h 6"/>
                  <a:gd name="T18" fmla="*/ 0 w 13"/>
                  <a:gd name="T19" fmla="*/ 6 h 6"/>
                  <a:gd name="T20" fmla="*/ 1 w 13"/>
                  <a:gd name="T21" fmla="*/ 6 h 6"/>
                  <a:gd name="T22" fmla="*/ 1 w 13"/>
                  <a:gd name="T23" fmla="*/ 6 h 6"/>
                  <a:gd name="T24" fmla="*/ 3 w 13"/>
                  <a:gd name="T25" fmla="*/ 4 h 6"/>
                  <a:gd name="T26" fmla="*/ 5 w 13"/>
                  <a:gd name="T27" fmla="*/ 2 h 6"/>
                  <a:gd name="T28" fmla="*/ 5 w 13"/>
                  <a:gd name="T29" fmla="*/ 2 h 6"/>
                  <a:gd name="T30" fmla="*/ 6 w 13"/>
                  <a:gd name="T31" fmla="*/ 2 h 6"/>
                  <a:gd name="T32" fmla="*/ 8 w 13"/>
                  <a:gd name="T33" fmla="*/ 2 h 6"/>
                  <a:gd name="T34" fmla="*/ 8 w 13"/>
                  <a:gd name="T35" fmla="*/ 2 h 6"/>
                  <a:gd name="T36" fmla="*/ 13 w 13"/>
                  <a:gd name="T37" fmla="*/ 2 h 6"/>
                  <a:gd name="T38" fmla="*/ 13 w 13"/>
                  <a:gd name="T39" fmla="*/ 2 h 6"/>
                  <a:gd name="T40" fmla="*/ 13 w 13"/>
                  <a:gd name="T41" fmla="*/ 1 h 6"/>
                  <a:gd name="T42" fmla="*/ 13 w 13"/>
                  <a:gd name="T43" fmla="*/ 0 h 6"/>
                  <a:gd name="T44" fmla="*/ 13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3" y="0"/>
                    </a:moveTo>
                    <a:lnTo>
                      <a:pt x="13" y="0"/>
                    </a:lnTo>
                    <a:lnTo>
                      <a:pt x="8" y="0"/>
                    </a:lnTo>
                    <a:lnTo>
                      <a:pt x="6" y="0"/>
                    </a:lnTo>
                    <a:lnTo>
                      <a:pt x="4" y="1"/>
                    </a:lnTo>
                    <a:lnTo>
                      <a:pt x="1" y="3"/>
                    </a:lnTo>
                    <a:lnTo>
                      <a:pt x="0" y="6"/>
                    </a:lnTo>
                    <a:lnTo>
                      <a:pt x="1" y="6"/>
                    </a:lnTo>
                    <a:lnTo>
                      <a:pt x="3" y="4"/>
                    </a:lnTo>
                    <a:lnTo>
                      <a:pt x="5" y="2"/>
                    </a:lnTo>
                    <a:lnTo>
                      <a:pt x="6" y="2"/>
                    </a:lnTo>
                    <a:lnTo>
                      <a:pt x="8" y="2"/>
                    </a:lnTo>
                    <a:lnTo>
                      <a:pt x="13" y="2"/>
                    </a:lnTo>
                    <a:lnTo>
                      <a:pt x="13" y="1"/>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63" name="Freeform 198">
                <a:extLst>
                  <a:ext uri="{FF2B5EF4-FFF2-40B4-BE49-F238E27FC236}">
                    <a16:creationId xmlns:a16="http://schemas.microsoft.com/office/drawing/2014/main" id="{589F7589-0445-4CC4-83C6-8C63D1AC1B3F}"/>
                  </a:ext>
                </a:extLst>
              </p:cNvPr>
              <p:cNvSpPr>
                <a:spLocks/>
              </p:cNvSpPr>
              <p:nvPr/>
            </p:nvSpPr>
            <p:spPr bwMode="auto">
              <a:xfrm>
                <a:off x="3805" y="1604"/>
                <a:ext cx="42" cy="71"/>
              </a:xfrm>
              <a:custGeom>
                <a:avLst/>
                <a:gdLst>
                  <a:gd name="T0" fmla="*/ 37 w 42"/>
                  <a:gd name="T1" fmla="*/ 2 h 71"/>
                  <a:gd name="T2" fmla="*/ 37 w 42"/>
                  <a:gd name="T3" fmla="*/ 2 h 71"/>
                  <a:gd name="T4" fmla="*/ 1 w 42"/>
                  <a:gd name="T5" fmla="*/ 68 h 71"/>
                  <a:gd name="T6" fmla="*/ 1 w 42"/>
                  <a:gd name="T7" fmla="*/ 68 h 71"/>
                  <a:gd name="T8" fmla="*/ 0 w 42"/>
                  <a:gd name="T9" fmla="*/ 70 h 71"/>
                  <a:gd name="T10" fmla="*/ 1 w 42"/>
                  <a:gd name="T11" fmla="*/ 71 h 71"/>
                  <a:gd name="T12" fmla="*/ 2 w 42"/>
                  <a:gd name="T13" fmla="*/ 71 h 71"/>
                  <a:gd name="T14" fmla="*/ 4 w 42"/>
                  <a:gd name="T15" fmla="*/ 70 h 71"/>
                  <a:gd name="T16" fmla="*/ 4 w 42"/>
                  <a:gd name="T17" fmla="*/ 70 h 71"/>
                  <a:gd name="T18" fmla="*/ 42 w 42"/>
                  <a:gd name="T19" fmla="*/ 4 h 71"/>
                  <a:gd name="T20" fmla="*/ 42 w 42"/>
                  <a:gd name="T21" fmla="*/ 4 h 71"/>
                  <a:gd name="T22" fmla="*/ 42 w 42"/>
                  <a:gd name="T23" fmla="*/ 2 h 71"/>
                  <a:gd name="T24" fmla="*/ 41 w 42"/>
                  <a:gd name="T25" fmla="*/ 1 h 71"/>
                  <a:gd name="T26" fmla="*/ 39 w 42"/>
                  <a:gd name="T27" fmla="*/ 0 h 71"/>
                  <a:gd name="T28" fmla="*/ 37 w 42"/>
                  <a:gd name="T29" fmla="*/ 2 h 71"/>
                  <a:gd name="T30" fmla="*/ 37 w 42"/>
                  <a:gd name="T31" fmla="*/ 2 h 7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2" h="71">
                    <a:moveTo>
                      <a:pt x="37" y="2"/>
                    </a:moveTo>
                    <a:lnTo>
                      <a:pt x="37" y="2"/>
                    </a:lnTo>
                    <a:lnTo>
                      <a:pt x="1" y="68"/>
                    </a:lnTo>
                    <a:lnTo>
                      <a:pt x="0" y="70"/>
                    </a:lnTo>
                    <a:lnTo>
                      <a:pt x="1" y="71"/>
                    </a:lnTo>
                    <a:lnTo>
                      <a:pt x="2" y="71"/>
                    </a:lnTo>
                    <a:lnTo>
                      <a:pt x="4" y="70"/>
                    </a:lnTo>
                    <a:lnTo>
                      <a:pt x="42" y="4"/>
                    </a:lnTo>
                    <a:lnTo>
                      <a:pt x="42" y="2"/>
                    </a:lnTo>
                    <a:lnTo>
                      <a:pt x="41" y="1"/>
                    </a:lnTo>
                    <a:lnTo>
                      <a:pt x="39" y="0"/>
                    </a:lnTo>
                    <a:lnTo>
                      <a:pt x="3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64" name="Freeform 199">
                <a:extLst>
                  <a:ext uri="{FF2B5EF4-FFF2-40B4-BE49-F238E27FC236}">
                    <a16:creationId xmlns:a16="http://schemas.microsoft.com/office/drawing/2014/main" id="{08FBE4B4-B81F-41D5-80FD-C4AF3808046B}"/>
                  </a:ext>
                </a:extLst>
              </p:cNvPr>
              <p:cNvSpPr>
                <a:spLocks/>
              </p:cNvSpPr>
              <p:nvPr/>
            </p:nvSpPr>
            <p:spPr bwMode="auto">
              <a:xfrm>
                <a:off x="3885" y="1412"/>
                <a:ext cx="73" cy="126"/>
              </a:xfrm>
              <a:custGeom>
                <a:avLst/>
                <a:gdLst>
                  <a:gd name="T0" fmla="*/ 72 w 73"/>
                  <a:gd name="T1" fmla="*/ 0 h 126"/>
                  <a:gd name="T2" fmla="*/ 72 w 73"/>
                  <a:gd name="T3" fmla="*/ 0 h 126"/>
                  <a:gd name="T4" fmla="*/ 65 w 73"/>
                  <a:gd name="T5" fmla="*/ 15 h 126"/>
                  <a:gd name="T6" fmla="*/ 57 w 73"/>
                  <a:gd name="T7" fmla="*/ 29 h 126"/>
                  <a:gd name="T8" fmla="*/ 57 w 73"/>
                  <a:gd name="T9" fmla="*/ 29 h 126"/>
                  <a:gd name="T10" fmla="*/ 39 w 73"/>
                  <a:gd name="T11" fmla="*/ 60 h 126"/>
                  <a:gd name="T12" fmla="*/ 39 w 73"/>
                  <a:gd name="T13" fmla="*/ 60 h 126"/>
                  <a:gd name="T14" fmla="*/ 0 w 73"/>
                  <a:gd name="T15" fmla="*/ 122 h 126"/>
                  <a:gd name="T16" fmla="*/ 0 w 73"/>
                  <a:gd name="T17" fmla="*/ 122 h 126"/>
                  <a:gd name="T18" fmla="*/ 0 w 73"/>
                  <a:gd name="T19" fmla="*/ 124 h 126"/>
                  <a:gd name="T20" fmla="*/ 1 w 73"/>
                  <a:gd name="T21" fmla="*/ 126 h 126"/>
                  <a:gd name="T22" fmla="*/ 3 w 73"/>
                  <a:gd name="T23" fmla="*/ 126 h 126"/>
                  <a:gd name="T24" fmla="*/ 4 w 73"/>
                  <a:gd name="T25" fmla="*/ 125 h 126"/>
                  <a:gd name="T26" fmla="*/ 4 w 73"/>
                  <a:gd name="T27" fmla="*/ 125 h 126"/>
                  <a:gd name="T28" fmla="*/ 41 w 73"/>
                  <a:gd name="T29" fmla="*/ 64 h 126"/>
                  <a:gd name="T30" fmla="*/ 57 w 73"/>
                  <a:gd name="T31" fmla="*/ 33 h 126"/>
                  <a:gd name="T32" fmla="*/ 65 w 73"/>
                  <a:gd name="T33" fmla="*/ 17 h 126"/>
                  <a:gd name="T34" fmla="*/ 73 w 73"/>
                  <a:gd name="T35" fmla="*/ 2 h 126"/>
                  <a:gd name="T36" fmla="*/ 73 w 73"/>
                  <a:gd name="T37" fmla="*/ 2 h 126"/>
                  <a:gd name="T38" fmla="*/ 72 w 73"/>
                  <a:gd name="T39" fmla="*/ 0 h 126"/>
                  <a:gd name="T40" fmla="*/ 72 w 73"/>
                  <a:gd name="T41" fmla="*/ 0 h 126"/>
                  <a:gd name="T42" fmla="*/ 72 w 73"/>
                  <a:gd name="T43" fmla="*/ 0 h 1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3" h="126">
                    <a:moveTo>
                      <a:pt x="72" y="0"/>
                    </a:moveTo>
                    <a:lnTo>
                      <a:pt x="72" y="0"/>
                    </a:lnTo>
                    <a:lnTo>
                      <a:pt x="65" y="15"/>
                    </a:lnTo>
                    <a:lnTo>
                      <a:pt x="57" y="29"/>
                    </a:lnTo>
                    <a:lnTo>
                      <a:pt x="39" y="60"/>
                    </a:lnTo>
                    <a:lnTo>
                      <a:pt x="0" y="122"/>
                    </a:lnTo>
                    <a:lnTo>
                      <a:pt x="0" y="124"/>
                    </a:lnTo>
                    <a:lnTo>
                      <a:pt x="1" y="126"/>
                    </a:lnTo>
                    <a:lnTo>
                      <a:pt x="3" y="126"/>
                    </a:lnTo>
                    <a:lnTo>
                      <a:pt x="4" y="125"/>
                    </a:lnTo>
                    <a:lnTo>
                      <a:pt x="41" y="64"/>
                    </a:lnTo>
                    <a:lnTo>
                      <a:pt x="57" y="33"/>
                    </a:lnTo>
                    <a:lnTo>
                      <a:pt x="65" y="17"/>
                    </a:lnTo>
                    <a:lnTo>
                      <a:pt x="73" y="2"/>
                    </a:lnTo>
                    <a:lnTo>
                      <a:pt x="7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65" name="Freeform 200">
                <a:extLst>
                  <a:ext uri="{FF2B5EF4-FFF2-40B4-BE49-F238E27FC236}">
                    <a16:creationId xmlns:a16="http://schemas.microsoft.com/office/drawing/2014/main" id="{1A1EEBEB-13D7-402C-BF33-5D1B3ADBCE01}"/>
                  </a:ext>
                </a:extLst>
              </p:cNvPr>
              <p:cNvSpPr>
                <a:spLocks/>
              </p:cNvSpPr>
              <p:nvPr/>
            </p:nvSpPr>
            <p:spPr bwMode="auto">
              <a:xfrm>
                <a:off x="3943" y="1372"/>
                <a:ext cx="11" cy="11"/>
              </a:xfrm>
              <a:custGeom>
                <a:avLst/>
                <a:gdLst>
                  <a:gd name="T0" fmla="*/ 10 w 11"/>
                  <a:gd name="T1" fmla="*/ 7 h 11"/>
                  <a:gd name="T2" fmla="*/ 10 w 11"/>
                  <a:gd name="T3" fmla="*/ 7 h 11"/>
                  <a:gd name="T4" fmla="*/ 5 w 11"/>
                  <a:gd name="T5" fmla="*/ 3 h 11"/>
                  <a:gd name="T6" fmla="*/ 5 w 11"/>
                  <a:gd name="T7" fmla="*/ 3 h 11"/>
                  <a:gd name="T8" fmla="*/ 1 w 11"/>
                  <a:gd name="T9" fmla="*/ 0 h 11"/>
                  <a:gd name="T10" fmla="*/ 1 w 11"/>
                  <a:gd name="T11" fmla="*/ 0 h 11"/>
                  <a:gd name="T12" fmla="*/ 0 w 11"/>
                  <a:gd name="T13" fmla="*/ 0 h 11"/>
                  <a:gd name="T14" fmla="*/ 0 w 11"/>
                  <a:gd name="T15" fmla="*/ 1 h 11"/>
                  <a:gd name="T16" fmla="*/ 0 w 11"/>
                  <a:gd name="T17" fmla="*/ 1 h 11"/>
                  <a:gd name="T18" fmla="*/ 4 w 11"/>
                  <a:gd name="T19" fmla="*/ 5 h 11"/>
                  <a:gd name="T20" fmla="*/ 4 w 11"/>
                  <a:gd name="T21" fmla="*/ 5 h 11"/>
                  <a:gd name="T22" fmla="*/ 7 w 11"/>
                  <a:gd name="T23" fmla="*/ 10 h 11"/>
                  <a:gd name="T24" fmla="*/ 7 w 11"/>
                  <a:gd name="T25" fmla="*/ 10 h 11"/>
                  <a:gd name="T26" fmla="*/ 8 w 11"/>
                  <a:gd name="T27" fmla="*/ 11 h 11"/>
                  <a:gd name="T28" fmla="*/ 9 w 11"/>
                  <a:gd name="T29" fmla="*/ 11 h 11"/>
                  <a:gd name="T30" fmla="*/ 11 w 11"/>
                  <a:gd name="T31" fmla="*/ 10 h 11"/>
                  <a:gd name="T32" fmla="*/ 11 w 11"/>
                  <a:gd name="T33" fmla="*/ 9 h 11"/>
                  <a:gd name="T34" fmla="*/ 10 w 11"/>
                  <a:gd name="T35" fmla="*/ 7 h 11"/>
                  <a:gd name="T36" fmla="*/ 10 w 11"/>
                  <a:gd name="T37" fmla="*/ 7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 h="11">
                    <a:moveTo>
                      <a:pt x="10" y="7"/>
                    </a:moveTo>
                    <a:lnTo>
                      <a:pt x="10" y="7"/>
                    </a:lnTo>
                    <a:lnTo>
                      <a:pt x="5" y="3"/>
                    </a:lnTo>
                    <a:lnTo>
                      <a:pt x="1" y="0"/>
                    </a:lnTo>
                    <a:lnTo>
                      <a:pt x="0" y="0"/>
                    </a:lnTo>
                    <a:lnTo>
                      <a:pt x="0" y="1"/>
                    </a:lnTo>
                    <a:lnTo>
                      <a:pt x="4" y="5"/>
                    </a:lnTo>
                    <a:lnTo>
                      <a:pt x="7" y="10"/>
                    </a:lnTo>
                    <a:lnTo>
                      <a:pt x="8" y="11"/>
                    </a:lnTo>
                    <a:lnTo>
                      <a:pt x="9" y="11"/>
                    </a:lnTo>
                    <a:lnTo>
                      <a:pt x="11" y="10"/>
                    </a:lnTo>
                    <a:lnTo>
                      <a:pt x="11" y="9"/>
                    </a:lnTo>
                    <a:lnTo>
                      <a:pt x="1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66" name="Freeform 201">
                <a:extLst>
                  <a:ext uri="{FF2B5EF4-FFF2-40B4-BE49-F238E27FC236}">
                    <a16:creationId xmlns:a16="http://schemas.microsoft.com/office/drawing/2014/main" id="{DE5C73FE-FDE9-4875-8A73-920C2F336DCF}"/>
                  </a:ext>
                </a:extLst>
              </p:cNvPr>
              <p:cNvSpPr>
                <a:spLocks/>
              </p:cNvSpPr>
              <p:nvPr/>
            </p:nvSpPr>
            <p:spPr bwMode="auto">
              <a:xfrm>
                <a:off x="3944" y="1385"/>
                <a:ext cx="8" cy="3"/>
              </a:xfrm>
              <a:custGeom>
                <a:avLst/>
                <a:gdLst>
                  <a:gd name="T0" fmla="*/ 7 w 8"/>
                  <a:gd name="T1" fmla="*/ 0 h 3"/>
                  <a:gd name="T2" fmla="*/ 7 w 8"/>
                  <a:gd name="T3" fmla="*/ 0 h 3"/>
                  <a:gd name="T4" fmla="*/ 4 w 8"/>
                  <a:gd name="T5" fmla="*/ 1 h 3"/>
                  <a:gd name="T6" fmla="*/ 0 w 8"/>
                  <a:gd name="T7" fmla="*/ 2 h 3"/>
                  <a:gd name="T8" fmla="*/ 0 w 8"/>
                  <a:gd name="T9" fmla="*/ 2 h 3"/>
                  <a:gd name="T10" fmla="*/ 0 w 8"/>
                  <a:gd name="T11" fmla="*/ 3 h 3"/>
                  <a:gd name="T12" fmla="*/ 1 w 8"/>
                  <a:gd name="T13" fmla="*/ 3 h 3"/>
                  <a:gd name="T14" fmla="*/ 1 w 8"/>
                  <a:gd name="T15" fmla="*/ 3 h 3"/>
                  <a:gd name="T16" fmla="*/ 4 w 8"/>
                  <a:gd name="T17" fmla="*/ 2 h 3"/>
                  <a:gd name="T18" fmla="*/ 7 w 8"/>
                  <a:gd name="T19" fmla="*/ 2 h 3"/>
                  <a:gd name="T20" fmla="*/ 7 w 8"/>
                  <a:gd name="T21" fmla="*/ 2 h 3"/>
                  <a:gd name="T22" fmla="*/ 8 w 8"/>
                  <a:gd name="T23" fmla="*/ 1 h 3"/>
                  <a:gd name="T24" fmla="*/ 8 w 8"/>
                  <a:gd name="T25" fmla="*/ 0 h 3"/>
                  <a:gd name="T26" fmla="*/ 7 w 8"/>
                  <a:gd name="T27" fmla="*/ 0 h 3"/>
                  <a:gd name="T28" fmla="*/ 7 w 8"/>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 h="3">
                    <a:moveTo>
                      <a:pt x="7" y="0"/>
                    </a:moveTo>
                    <a:lnTo>
                      <a:pt x="7" y="0"/>
                    </a:lnTo>
                    <a:lnTo>
                      <a:pt x="4" y="1"/>
                    </a:lnTo>
                    <a:lnTo>
                      <a:pt x="0" y="2"/>
                    </a:lnTo>
                    <a:lnTo>
                      <a:pt x="0" y="3"/>
                    </a:lnTo>
                    <a:lnTo>
                      <a:pt x="1" y="3"/>
                    </a:lnTo>
                    <a:lnTo>
                      <a:pt x="4" y="2"/>
                    </a:lnTo>
                    <a:lnTo>
                      <a:pt x="7" y="2"/>
                    </a:lnTo>
                    <a:lnTo>
                      <a:pt x="8" y="1"/>
                    </a:lnTo>
                    <a:lnTo>
                      <a:pt x="8"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67" name="Freeform 202">
                <a:extLst>
                  <a:ext uri="{FF2B5EF4-FFF2-40B4-BE49-F238E27FC236}">
                    <a16:creationId xmlns:a16="http://schemas.microsoft.com/office/drawing/2014/main" id="{F619F88E-B600-41CD-9237-F09447882BD3}"/>
                  </a:ext>
                </a:extLst>
              </p:cNvPr>
              <p:cNvSpPr>
                <a:spLocks/>
              </p:cNvSpPr>
              <p:nvPr/>
            </p:nvSpPr>
            <p:spPr bwMode="auto">
              <a:xfrm>
                <a:off x="3958" y="1365"/>
                <a:ext cx="10" cy="16"/>
              </a:xfrm>
              <a:custGeom>
                <a:avLst/>
                <a:gdLst>
                  <a:gd name="T0" fmla="*/ 2 w 10"/>
                  <a:gd name="T1" fmla="*/ 16 h 16"/>
                  <a:gd name="T2" fmla="*/ 2 w 10"/>
                  <a:gd name="T3" fmla="*/ 16 h 16"/>
                  <a:gd name="T4" fmla="*/ 7 w 10"/>
                  <a:gd name="T5" fmla="*/ 9 h 16"/>
                  <a:gd name="T6" fmla="*/ 10 w 10"/>
                  <a:gd name="T7" fmla="*/ 1 h 16"/>
                  <a:gd name="T8" fmla="*/ 10 w 10"/>
                  <a:gd name="T9" fmla="*/ 1 h 16"/>
                  <a:gd name="T10" fmla="*/ 10 w 10"/>
                  <a:gd name="T11" fmla="*/ 0 h 16"/>
                  <a:gd name="T12" fmla="*/ 9 w 10"/>
                  <a:gd name="T13" fmla="*/ 0 h 16"/>
                  <a:gd name="T14" fmla="*/ 9 w 10"/>
                  <a:gd name="T15" fmla="*/ 0 h 16"/>
                  <a:gd name="T16" fmla="*/ 9 w 10"/>
                  <a:gd name="T17" fmla="*/ 0 h 16"/>
                  <a:gd name="T18" fmla="*/ 0 w 10"/>
                  <a:gd name="T19" fmla="*/ 15 h 16"/>
                  <a:gd name="T20" fmla="*/ 0 w 10"/>
                  <a:gd name="T21" fmla="*/ 15 h 16"/>
                  <a:gd name="T22" fmla="*/ 0 w 10"/>
                  <a:gd name="T23" fmla="*/ 15 h 16"/>
                  <a:gd name="T24" fmla="*/ 0 w 10"/>
                  <a:gd name="T25" fmla="*/ 16 h 16"/>
                  <a:gd name="T26" fmla="*/ 1 w 10"/>
                  <a:gd name="T27" fmla="*/ 16 h 16"/>
                  <a:gd name="T28" fmla="*/ 2 w 10"/>
                  <a:gd name="T29" fmla="*/ 16 h 16"/>
                  <a:gd name="T30" fmla="*/ 2 w 10"/>
                  <a:gd name="T31" fmla="*/ 16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 h="16">
                    <a:moveTo>
                      <a:pt x="2" y="16"/>
                    </a:moveTo>
                    <a:lnTo>
                      <a:pt x="2" y="16"/>
                    </a:lnTo>
                    <a:lnTo>
                      <a:pt x="7" y="9"/>
                    </a:lnTo>
                    <a:lnTo>
                      <a:pt x="10" y="1"/>
                    </a:lnTo>
                    <a:lnTo>
                      <a:pt x="10" y="0"/>
                    </a:lnTo>
                    <a:lnTo>
                      <a:pt x="9" y="0"/>
                    </a:lnTo>
                    <a:lnTo>
                      <a:pt x="0" y="15"/>
                    </a:lnTo>
                    <a:lnTo>
                      <a:pt x="0" y="16"/>
                    </a:lnTo>
                    <a:lnTo>
                      <a:pt x="1" y="16"/>
                    </a:lnTo>
                    <a:lnTo>
                      <a:pt x="2"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68" name="Freeform 203">
                <a:extLst>
                  <a:ext uri="{FF2B5EF4-FFF2-40B4-BE49-F238E27FC236}">
                    <a16:creationId xmlns:a16="http://schemas.microsoft.com/office/drawing/2014/main" id="{24082C36-8274-4201-9D72-390F102FCFD0}"/>
                  </a:ext>
                </a:extLst>
              </p:cNvPr>
              <p:cNvSpPr>
                <a:spLocks/>
              </p:cNvSpPr>
              <p:nvPr/>
            </p:nvSpPr>
            <p:spPr bwMode="auto">
              <a:xfrm>
                <a:off x="3960" y="1385"/>
                <a:ext cx="15" cy="7"/>
              </a:xfrm>
              <a:custGeom>
                <a:avLst/>
                <a:gdLst>
                  <a:gd name="T0" fmla="*/ 1 w 15"/>
                  <a:gd name="T1" fmla="*/ 1 h 7"/>
                  <a:gd name="T2" fmla="*/ 1 w 15"/>
                  <a:gd name="T3" fmla="*/ 1 h 7"/>
                  <a:gd name="T4" fmla="*/ 8 w 15"/>
                  <a:gd name="T5" fmla="*/ 5 h 7"/>
                  <a:gd name="T6" fmla="*/ 14 w 15"/>
                  <a:gd name="T7" fmla="*/ 7 h 7"/>
                  <a:gd name="T8" fmla="*/ 14 w 15"/>
                  <a:gd name="T9" fmla="*/ 7 h 7"/>
                  <a:gd name="T10" fmla="*/ 15 w 15"/>
                  <a:gd name="T11" fmla="*/ 7 h 7"/>
                  <a:gd name="T12" fmla="*/ 15 w 15"/>
                  <a:gd name="T13" fmla="*/ 6 h 7"/>
                  <a:gd name="T14" fmla="*/ 15 w 15"/>
                  <a:gd name="T15" fmla="*/ 6 h 7"/>
                  <a:gd name="T16" fmla="*/ 1 w 15"/>
                  <a:gd name="T17" fmla="*/ 0 h 7"/>
                  <a:gd name="T18" fmla="*/ 1 w 15"/>
                  <a:gd name="T19" fmla="*/ 0 h 7"/>
                  <a:gd name="T20" fmla="*/ 0 w 15"/>
                  <a:gd name="T21" fmla="*/ 1 h 7"/>
                  <a:gd name="T22" fmla="*/ 1 w 15"/>
                  <a:gd name="T23" fmla="*/ 1 h 7"/>
                  <a:gd name="T24" fmla="*/ 1 w 15"/>
                  <a:gd name="T25" fmla="*/ 1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 h="7">
                    <a:moveTo>
                      <a:pt x="1" y="1"/>
                    </a:moveTo>
                    <a:lnTo>
                      <a:pt x="1" y="1"/>
                    </a:lnTo>
                    <a:lnTo>
                      <a:pt x="8" y="5"/>
                    </a:lnTo>
                    <a:lnTo>
                      <a:pt x="14" y="7"/>
                    </a:lnTo>
                    <a:lnTo>
                      <a:pt x="15" y="7"/>
                    </a:lnTo>
                    <a:lnTo>
                      <a:pt x="15" y="6"/>
                    </a:lnTo>
                    <a:lnTo>
                      <a:pt x="1" y="0"/>
                    </a:lnTo>
                    <a:lnTo>
                      <a:pt x="0" y="1"/>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69" name="Freeform 204">
                <a:extLst>
                  <a:ext uri="{FF2B5EF4-FFF2-40B4-BE49-F238E27FC236}">
                    <a16:creationId xmlns:a16="http://schemas.microsoft.com/office/drawing/2014/main" id="{00785A5D-8D30-4377-9B1A-F3C54EC7EA79}"/>
                  </a:ext>
                </a:extLst>
              </p:cNvPr>
              <p:cNvSpPr>
                <a:spLocks/>
              </p:cNvSpPr>
              <p:nvPr/>
            </p:nvSpPr>
            <p:spPr bwMode="auto">
              <a:xfrm>
                <a:off x="3959" y="1389"/>
                <a:ext cx="5" cy="8"/>
              </a:xfrm>
              <a:custGeom>
                <a:avLst/>
                <a:gdLst>
                  <a:gd name="T0" fmla="*/ 0 w 5"/>
                  <a:gd name="T1" fmla="*/ 1 h 8"/>
                  <a:gd name="T2" fmla="*/ 0 w 5"/>
                  <a:gd name="T3" fmla="*/ 1 h 8"/>
                  <a:gd name="T4" fmla="*/ 1 w 5"/>
                  <a:gd name="T5" fmla="*/ 4 h 8"/>
                  <a:gd name="T6" fmla="*/ 3 w 5"/>
                  <a:gd name="T7" fmla="*/ 8 h 8"/>
                  <a:gd name="T8" fmla="*/ 3 w 5"/>
                  <a:gd name="T9" fmla="*/ 8 h 8"/>
                  <a:gd name="T10" fmla="*/ 5 w 5"/>
                  <a:gd name="T11" fmla="*/ 8 h 8"/>
                  <a:gd name="T12" fmla="*/ 5 w 5"/>
                  <a:gd name="T13" fmla="*/ 7 h 8"/>
                  <a:gd name="T14" fmla="*/ 5 w 5"/>
                  <a:gd name="T15" fmla="*/ 7 h 8"/>
                  <a:gd name="T16" fmla="*/ 2 w 5"/>
                  <a:gd name="T17" fmla="*/ 4 h 8"/>
                  <a:gd name="T18" fmla="*/ 0 w 5"/>
                  <a:gd name="T19" fmla="*/ 0 h 8"/>
                  <a:gd name="T20" fmla="*/ 0 w 5"/>
                  <a:gd name="T21" fmla="*/ 0 h 8"/>
                  <a:gd name="T22" fmla="*/ 0 w 5"/>
                  <a:gd name="T23" fmla="*/ 0 h 8"/>
                  <a:gd name="T24" fmla="*/ 0 w 5"/>
                  <a:gd name="T25" fmla="*/ 1 h 8"/>
                  <a:gd name="T26" fmla="*/ 0 w 5"/>
                  <a:gd name="T27" fmla="*/ 1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8">
                    <a:moveTo>
                      <a:pt x="0" y="1"/>
                    </a:moveTo>
                    <a:lnTo>
                      <a:pt x="0" y="1"/>
                    </a:lnTo>
                    <a:lnTo>
                      <a:pt x="1" y="4"/>
                    </a:lnTo>
                    <a:lnTo>
                      <a:pt x="3" y="8"/>
                    </a:lnTo>
                    <a:lnTo>
                      <a:pt x="5" y="8"/>
                    </a:lnTo>
                    <a:lnTo>
                      <a:pt x="5" y="7"/>
                    </a:lnTo>
                    <a:lnTo>
                      <a:pt x="2" y="4"/>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70" name="Freeform 205">
                <a:extLst>
                  <a:ext uri="{FF2B5EF4-FFF2-40B4-BE49-F238E27FC236}">
                    <a16:creationId xmlns:a16="http://schemas.microsoft.com/office/drawing/2014/main" id="{68BC86F8-C0DD-41B7-A0B8-4F5FF211BA0A}"/>
                  </a:ext>
                </a:extLst>
              </p:cNvPr>
              <p:cNvSpPr>
                <a:spLocks/>
              </p:cNvSpPr>
              <p:nvPr/>
            </p:nvSpPr>
            <p:spPr bwMode="auto">
              <a:xfrm>
                <a:off x="3944" y="1389"/>
                <a:ext cx="12" cy="16"/>
              </a:xfrm>
              <a:custGeom>
                <a:avLst/>
                <a:gdLst>
                  <a:gd name="T0" fmla="*/ 9 w 12"/>
                  <a:gd name="T1" fmla="*/ 1 h 16"/>
                  <a:gd name="T2" fmla="*/ 9 w 12"/>
                  <a:gd name="T3" fmla="*/ 1 h 16"/>
                  <a:gd name="T4" fmla="*/ 4 w 12"/>
                  <a:gd name="T5" fmla="*/ 7 h 16"/>
                  <a:gd name="T6" fmla="*/ 0 w 12"/>
                  <a:gd name="T7" fmla="*/ 14 h 16"/>
                  <a:gd name="T8" fmla="*/ 0 w 12"/>
                  <a:gd name="T9" fmla="*/ 14 h 16"/>
                  <a:gd name="T10" fmla="*/ 0 w 12"/>
                  <a:gd name="T11" fmla="*/ 15 h 16"/>
                  <a:gd name="T12" fmla="*/ 1 w 12"/>
                  <a:gd name="T13" fmla="*/ 16 h 16"/>
                  <a:gd name="T14" fmla="*/ 2 w 12"/>
                  <a:gd name="T15" fmla="*/ 16 h 16"/>
                  <a:gd name="T16" fmla="*/ 3 w 12"/>
                  <a:gd name="T17" fmla="*/ 16 h 16"/>
                  <a:gd name="T18" fmla="*/ 3 w 12"/>
                  <a:gd name="T19" fmla="*/ 16 h 16"/>
                  <a:gd name="T20" fmla="*/ 6 w 12"/>
                  <a:gd name="T21" fmla="*/ 9 h 16"/>
                  <a:gd name="T22" fmla="*/ 11 w 12"/>
                  <a:gd name="T23" fmla="*/ 3 h 16"/>
                  <a:gd name="T24" fmla="*/ 11 w 12"/>
                  <a:gd name="T25" fmla="*/ 3 h 16"/>
                  <a:gd name="T26" fmla="*/ 12 w 12"/>
                  <a:gd name="T27" fmla="*/ 2 h 16"/>
                  <a:gd name="T28" fmla="*/ 11 w 12"/>
                  <a:gd name="T29" fmla="*/ 1 h 16"/>
                  <a:gd name="T30" fmla="*/ 10 w 12"/>
                  <a:gd name="T31" fmla="*/ 0 h 16"/>
                  <a:gd name="T32" fmla="*/ 9 w 12"/>
                  <a:gd name="T33" fmla="*/ 1 h 16"/>
                  <a:gd name="T34" fmla="*/ 9 w 12"/>
                  <a:gd name="T35" fmla="*/ 1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16">
                    <a:moveTo>
                      <a:pt x="9" y="1"/>
                    </a:moveTo>
                    <a:lnTo>
                      <a:pt x="9" y="1"/>
                    </a:lnTo>
                    <a:lnTo>
                      <a:pt x="4" y="7"/>
                    </a:lnTo>
                    <a:lnTo>
                      <a:pt x="0" y="14"/>
                    </a:lnTo>
                    <a:lnTo>
                      <a:pt x="0" y="15"/>
                    </a:lnTo>
                    <a:lnTo>
                      <a:pt x="1" y="16"/>
                    </a:lnTo>
                    <a:lnTo>
                      <a:pt x="2" y="16"/>
                    </a:lnTo>
                    <a:lnTo>
                      <a:pt x="3" y="16"/>
                    </a:lnTo>
                    <a:lnTo>
                      <a:pt x="6" y="9"/>
                    </a:lnTo>
                    <a:lnTo>
                      <a:pt x="11" y="3"/>
                    </a:lnTo>
                    <a:lnTo>
                      <a:pt x="12" y="2"/>
                    </a:lnTo>
                    <a:lnTo>
                      <a:pt x="11" y="1"/>
                    </a:lnTo>
                    <a:lnTo>
                      <a:pt x="10" y="0"/>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71" name="Freeform 206">
                <a:extLst>
                  <a:ext uri="{FF2B5EF4-FFF2-40B4-BE49-F238E27FC236}">
                    <a16:creationId xmlns:a16="http://schemas.microsoft.com/office/drawing/2014/main" id="{1D06CADA-1144-4123-B24C-B9A29F057053}"/>
                  </a:ext>
                </a:extLst>
              </p:cNvPr>
              <p:cNvSpPr>
                <a:spLocks/>
              </p:cNvSpPr>
              <p:nvPr/>
            </p:nvSpPr>
            <p:spPr bwMode="auto">
              <a:xfrm>
                <a:off x="3991" y="1368"/>
                <a:ext cx="16" cy="7"/>
              </a:xfrm>
              <a:custGeom>
                <a:avLst/>
                <a:gdLst>
                  <a:gd name="T0" fmla="*/ 2 w 16"/>
                  <a:gd name="T1" fmla="*/ 7 h 7"/>
                  <a:gd name="T2" fmla="*/ 2 w 16"/>
                  <a:gd name="T3" fmla="*/ 7 h 7"/>
                  <a:gd name="T4" fmla="*/ 9 w 16"/>
                  <a:gd name="T5" fmla="*/ 5 h 7"/>
                  <a:gd name="T6" fmla="*/ 15 w 16"/>
                  <a:gd name="T7" fmla="*/ 1 h 7"/>
                  <a:gd name="T8" fmla="*/ 15 w 16"/>
                  <a:gd name="T9" fmla="*/ 1 h 7"/>
                  <a:gd name="T10" fmla="*/ 16 w 16"/>
                  <a:gd name="T11" fmla="*/ 0 h 7"/>
                  <a:gd name="T12" fmla="*/ 14 w 16"/>
                  <a:gd name="T13" fmla="*/ 0 h 7"/>
                  <a:gd name="T14" fmla="*/ 14 w 16"/>
                  <a:gd name="T15" fmla="*/ 0 h 7"/>
                  <a:gd name="T16" fmla="*/ 1 w 16"/>
                  <a:gd name="T17" fmla="*/ 5 h 7"/>
                  <a:gd name="T18" fmla="*/ 1 w 16"/>
                  <a:gd name="T19" fmla="*/ 5 h 7"/>
                  <a:gd name="T20" fmla="*/ 0 w 16"/>
                  <a:gd name="T21" fmla="*/ 6 h 7"/>
                  <a:gd name="T22" fmla="*/ 0 w 16"/>
                  <a:gd name="T23" fmla="*/ 7 h 7"/>
                  <a:gd name="T24" fmla="*/ 1 w 16"/>
                  <a:gd name="T25" fmla="*/ 7 h 7"/>
                  <a:gd name="T26" fmla="*/ 2 w 16"/>
                  <a:gd name="T27" fmla="*/ 7 h 7"/>
                  <a:gd name="T28" fmla="*/ 2 w 16"/>
                  <a:gd name="T29" fmla="*/ 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7">
                    <a:moveTo>
                      <a:pt x="2" y="7"/>
                    </a:moveTo>
                    <a:lnTo>
                      <a:pt x="2" y="7"/>
                    </a:lnTo>
                    <a:lnTo>
                      <a:pt x="9" y="5"/>
                    </a:lnTo>
                    <a:lnTo>
                      <a:pt x="15" y="1"/>
                    </a:lnTo>
                    <a:lnTo>
                      <a:pt x="16" y="0"/>
                    </a:lnTo>
                    <a:lnTo>
                      <a:pt x="14" y="0"/>
                    </a:lnTo>
                    <a:lnTo>
                      <a:pt x="1" y="5"/>
                    </a:lnTo>
                    <a:lnTo>
                      <a:pt x="0" y="6"/>
                    </a:lnTo>
                    <a:lnTo>
                      <a:pt x="0" y="7"/>
                    </a:lnTo>
                    <a:lnTo>
                      <a:pt x="1" y="7"/>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72" name="Freeform 207">
                <a:extLst>
                  <a:ext uri="{FF2B5EF4-FFF2-40B4-BE49-F238E27FC236}">
                    <a16:creationId xmlns:a16="http://schemas.microsoft.com/office/drawing/2014/main" id="{6516FD9C-019C-4805-BB36-9262710D1668}"/>
                  </a:ext>
                </a:extLst>
              </p:cNvPr>
              <p:cNvSpPr>
                <a:spLocks/>
              </p:cNvSpPr>
              <p:nvPr/>
            </p:nvSpPr>
            <p:spPr bwMode="auto">
              <a:xfrm>
                <a:off x="3989" y="1355"/>
                <a:ext cx="5" cy="15"/>
              </a:xfrm>
              <a:custGeom>
                <a:avLst/>
                <a:gdLst>
                  <a:gd name="T0" fmla="*/ 3 w 5"/>
                  <a:gd name="T1" fmla="*/ 14 h 15"/>
                  <a:gd name="T2" fmla="*/ 3 w 5"/>
                  <a:gd name="T3" fmla="*/ 14 h 15"/>
                  <a:gd name="T4" fmla="*/ 5 w 5"/>
                  <a:gd name="T5" fmla="*/ 8 h 15"/>
                  <a:gd name="T6" fmla="*/ 5 w 5"/>
                  <a:gd name="T7" fmla="*/ 1 h 15"/>
                  <a:gd name="T8" fmla="*/ 5 w 5"/>
                  <a:gd name="T9" fmla="*/ 1 h 15"/>
                  <a:gd name="T10" fmla="*/ 5 w 5"/>
                  <a:gd name="T11" fmla="*/ 0 h 15"/>
                  <a:gd name="T12" fmla="*/ 4 w 5"/>
                  <a:gd name="T13" fmla="*/ 0 h 15"/>
                  <a:gd name="T14" fmla="*/ 2 w 5"/>
                  <a:gd name="T15" fmla="*/ 0 h 15"/>
                  <a:gd name="T16" fmla="*/ 2 w 5"/>
                  <a:gd name="T17" fmla="*/ 1 h 15"/>
                  <a:gd name="T18" fmla="*/ 2 w 5"/>
                  <a:gd name="T19" fmla="*/ 1 h 15"/>
                  <a:gd name="T20" fmla="*/ 1 w 5"/>
                  <a:gd name="T21" fmla="*/ 8 h 15"/>
                  <a:gd name="T22" fmla="*/ 0 w 5"/>
                  <a:gd name="T23" fmla="*/ 13 h 15"/>
                  <a:gd name="T24" fmla="*/ 0 w 5"/>
                  <a:gd name="T25" fmla="*/ 13 h 15"/>
                  <a:gd name="T26" fmla="*/ 0 w 5"/>
                  <a:gd name="T27" fmla="*/ 15 h 15"/>
                  <a:gd name="T28" fmla="*/ 1 w 5"/>
                  <a:gd name="T29" fmla="*/ 15 h 15"/>
                  <a:gd name="T30" fmla="*/ 2 w 5"/>
                  <a:gd name="T31" fmla="*/ 15 h 15"/>
                  <a:gd name="T32" fmla="*/ 3 w 5"/>
                  <a:gd name="T33" fmla="*/ 14 h 15"/>
                  <a:gd name="T34" fmla="*/ 3 w 5"/>
                  <a:gd name="T35" fmla="*/ 14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 h="15">
                    <a:moveTo>
                      <a:pt x="3" y="14"/>
                    </a:moveTo>
                    <a:lnTo>
                      <a:pt x="3" y="14"/>
                    </a:lnTo>
                    <a:lnTo>
                      <a:pt x="5" y="8"/>
                    </a:lnTo>
                    <a:lnTo>
                      <a:pt x="5" y="1"/>
                    </a:lnTo>
                    <a:lnTo>
                      <a:pt x="5" y="0"/>
                    </a:lnTo>
                    <a:lnTo>
                      <a:pt x="4" y="0"/>
                    </a:lnTo>
                    <a:lnTo>
                      <a:pt x="2" y="0"/>
                    </a:lnTo>
                    <a:lnTo>
                      <a:pt x="2" y="1"/>
                    </a:lnTo>
                    <a:lnTo>
                      <a:pt x="1" y="8"/>
                    </a:lnTo>
                    <a:lnTo>
                      <a:pt x="0" y="13"/>
                    </a:lnTo>
                    <a:lnTo>
                      <a:pt x="0" y="15"/>
                    </a:lnTo>
                    <a:lnTo>
                      <a:pt x="1" y="15"/>
                    </a:lnTo>
                    <a:lnTo>
                      <a:pt x="2" y="15"/>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73" name="Freeform 208">
                <a:extLst>
                  <a:ext uri="{FF2B5EF4-FFF2-40B4-BE49-F238E27FC236}">
                    <a16:creationId xmlns:a16="http://schemas.microsoft.com/office/drawing/2014/main" id="{169E13EC-EC82-496A-958D-A4F851FB1C93}"/>
                  </a:ext>
                </a:extLst>
              </p:cNvPr>
              <p:cNvSpPr>
                <a:spLocks/>
              </p:cNvSpPr>
              <p:nvPr/>
            </p:nvSpPr>
            <p:spPr bwMode="auto">
              <a:xfrm>
                <a:off x="3979" y="1369"/>
                <a:ext cx="6" cy="4"/>
              </a:xfrm>
              <a:custGeom>
                <a:avLst/>
                <a:gdLst>
                  <a:gd name="T0" fmla="*/ 6 w 6"/>
                  <a:gd name="T1" fmla="*/ 3 h 4"/>
                  <a:gd name="T2" fmla="*/ 6 w 6"/>
                  <a:gd name="T3" fmla="*/ 3 h 4"/>
                  <a:gd name="T4" fmla="*/ 0 w 6"/>
                  <a:gd name="T5" fmla="*/ 0 h 4"/>
                  <a:gd name="T6" fmla="*/ 0 w 6"/>
                  <a:gd name="T7" fmla="*/ 0 h 4"/>
                  <a:gd name="T8" fmla="*/ 0 w 6"/>
                  <a:gd name="T9" fmla="*/ 0 h 4"/>
                  <a:gd name="T10" fmla="*/ 0 w 6"/>
                  <a:gd name="T11" fmla="*/ 1 h 4"/>
                  <a:gd name="T12" fmla="*/ 0 w 6"/>
                  <a:gd name="T13" fmla="*/ 1 h 4"/>
                  <a:gd name="T14" fmla="*/ 6 w 6"/>
                  <a:gd name="T15" fmla="*/ 4 h 4"/>
                  <a:gd name="T16" fmla="*/ 6 w 6"/>
                  <a:gd name="T17" fmla="*/ 4 h 4"/>
                  <a:gd name="T18" fmla="*/ 6 w 6"/>
                  <a:gd name="T19" fmla="*/ 4 h 4"/>
                  <a:gd name="T20" fmla="*/ 6 w 6"/>
                  <a:gd name="T21" fmla="*/ 3 h 4"/>
                  <a:gd name="T22" fmla="*/ 6 w 6"/>
                  <a:gd name="T23" fmla="*/ 3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4">
                    <a:moveTo>
                      <a:pt x="6" y="3"/>
                    </a:moveTo>
                    <a:lnTo>
                      <a:pt x="6" y="3"/>
                    </a:lnTo>
                    <a:lnTo>
                      <a:pt x="0" y="0"/>
                    </a:lnTo>
                    <a:lnTo>
                      <a:pt x="0" y="1"/>
                    </a:lnTo>
                    <a:lnTo>
                      <a:pt x="6" y="4"/>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74" name="Freeform 209">
                <a:extLst>
                  <a:ext uri="{FF2B5EF4-FFF2-40B4-BE49-F238E27FC236}">
                    <a16:creationId xmlns:a16="http://schemas.microsoft.com/office/drawing/2014/main" id="{3E5E5B81-99A6-4C89-8CF4-A116BB113EB8}"/>
                  </a:ext>
                </a:extLst>
              </p:cNvPr>
              <p:cNvSpPr>
                <a:spLocks/>
              </p:cNvSpPr>
              <p:nvPr/>
            </p:nvSpPr>
            <p:spPr bwMode="auto">
              <a:xfrm>
                <a:off x="3975" y="1376"/>
                <a:ext cx="11" cy="7"/>
              </a:xfrm>
              <a:custGeom>
                <a:avLst/>
                <a:gdLst>
                  <a:gd name="T0" fmla="*/ 9 w 11"/>
                  <a:gd name="T1" fmla="*/ 0 h 7"/>
                  <a:gd name="T2" fmla="*/ 9 w 11"/>
                  <a:gd name="T3" fmla="*/ 0 h 7"/>
                  <a:gd name="T4" fmla="*/ 4 w 11"/>
                  <a:gd name="T5" fmla="*/ 2 h 7"/>
                  <a:gd name="T6" fmla="*/ 0 w 11"/>
                  <a:gd name="T7" fmla="*/ 5 h 7"/>
                  <a:gd name="T8" fmla="*/ 0 w 11"/>
                  <a:gd name="T9" fmla="*/ 5 h 7"/>
                  <a:gd name="T10" fmla="*/ 0 w 11"/>
                  <a:gd name="T11" fmla="*/ 6 h 7"/>
                  <a:gd name="T12" fmla="*/ 1 w 11"/>
                  <a:gd name="T13" fmla="*/ 7 h 7"/>
                  <a:gd name="T14" fmla="*/ 1 w 11"/>
                  <a:gd name="T15" fmla="*/ 7 h 7"/>
                  <a:gd name="T16" fmla="*/ 6 w 11"/>
                  <a:gd name="T17" fmla="*/ 5 h 7"/>
                  <a:gd name="T18" fmla="*/ 10 w 11"/>
                  <a:gd name="T19" fmla="*/ 2 h 7"/>
                  <a:gd name="T20" fmla="*/ 10 w 11"/>
                  <a:gd name="T21" fmla="*/ 2 h 7"/>
                  <a:gd name="T22" fmla="*/ 11 w 11"/>
                  <a:gd name="T23" fmla="*/ 1 h 7"/>
                  <a:gd name="T24" fmla="*/ 11 w 11"/>
                  <a:gd name="T25" fmla="*/ 1 h 7"/>
                  <a:gd name="T26" fmla="*/ 10 w 11"/>
                  <a:gd name="T27" fmla="*/ 0 h 7"/>
                  <a:gd name="T28" fmla="*/ 9 w 11"/>
                  <a:gd name="T29" fmla="*/ 0 h 7"/>
                  <a:gd name="T30" fmla="*/ 9 w 11"/>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 h="7">
                    <a:moveTo>
                      <a:pt x="9" y="0"/>
                    </a:moveTo>
                    <a:lnTo>
                      <a:pt x="9" y="0"/>
                    </a:lnTo>
                    <a:lnTo>
                      <a:pt x="4" y="2"/>
                    </a:lnTo>
                    <a:lnTo>
                      <a:pt x="0" y="5"/>
                    </a:lnTo>
                    <a:lnTo>
                      <a:pt x="0" y="6"/>
                    </a:lnTo>
                    <a:lnTo>
                      <a:pt x="1" y="7"/>
                    </a:lnTo>
                    <a:lnTo>
                      <a:pt x="6" y="5"/>
                    </a:lnTo>
                    <a:lnTo>
                      <a:pt x="10" y="2"/>
                    </a:lnTo>
                    <a:lnTo>
                      <a:pt x="11" y="1"/>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75" name="Freeform 210">
                <a:extLst>
                  <a:ext uri="{FF2B5EF4-FFF2-40B4-BE49-F238E27FC236}">
                    <a16:creationId xmlns:a16="http://schemas.microsoft.com/office/drawing/2014/main" id="{A6927E07-4AD4-4AF1-977D-52501FA698B9}"/>
                  </a:ext>
                </a:extLst>
              </p:cNvPr>
              <p:cNvSpPr>
                <a:spLocks/>
              </p:cNvSpPr>
              <p:nvPr/>
            </p:nvSpPr>
            <p:spPr bwMode="auto">
              <a:xfrm>
                <a:off x="3985" y="1380"/>
                <a:ext cx="5" cy="21"/>
              </a:xfrm>
              <a:custGeom>
                <a:avLst/>
                <a:gdLst>
                  <a:gd name="T0" fmla="*/ 3 w 5"/>
                  <a:gd name="T1" fmla="*/ 1 h 21"/>
                  <a:gd name="T2" fmla="*/ 3 w 5"/>
                  <a:gd name="T3" fmla="*/ 1 h 21"/>
                  <a:gd name="T4" fmla="*/ 0 w 5"/>
                  <a:gd name="T5" fmla="*/ 10 h 21"/>
                  <a:gd name="T6" fmla="*/ 0 w 5"/>
                  <a:gd name="T7" fmla="*/ 20 h 21"/>
                  <a:gd name="T8" fmla="*/ 0 w 5"/>
                  <a:gd name="T9" fmla="*/ 20 h 21"/>
                  <a:gd name="T10" fmla="*/ 0 w 5"/>
                  <a:gd name="T11" fmla="*/ 21 h 21"/>
                  <a:gd name="T12" fmla="*/ 1 w 5"/>
                  <a:gd name="T13" fmla="*/ 21 h 21"/>
                  <a:gd name="T14" fmla="*/ 1 w 5"/>
                  <a:gd name="T15" fmla="*/ 21 h 21"/>
                  <a:gd name="T16" fmla="*/ 2 w 5"/>
                  <a:gd name="T17" fmla="*/ 20 h 21"/>
                  <a:gd name="T18" fmla="*/ 2 w 5"/>
                  <a:gd name="T19" fmla="*/ 20 h 21"/>
                  <a:gd name="T20" fmla="*/ 3 w 5"/>
                  <a:gd name="T21" fmla="*/ 11 h 21"/>
                  <a:gd name="T22" fmla="*/ 5 w 5"/>
                  <a:gd name="T23" fmla="*/ 1 h 21"/>
                  <a:gd name="T24" fmla="*/ 5 w 5"/>
                  <a:gd name="T25" fmla="*/ 1 h 21"/>
                  <a:gd name="T26" fmla="*/ 4 w 5"/>
                  <a:gd name="T27" fmla="*/ 1 h 21"/>
                  <a:gd name="T28" fmla="*/ 4 w 5"/>
                  <a:gd name="T29" fmla="*/ 0 h 21"/>
                  <a:gd name="T30" fmla="*/ 3 w 5"/>
                  <a:gd name="T31" fmla="*/ 0 h 21"/>
                  <a:gd name="T32" fmla="*/ 3 w 5"/>
                  <a:gd name="T33" fmla="*/ 1 h 21"/>
                  <a:gd name="T34" fmla="*/ 3 w 5"/>
                  <a:gd name="T35" fmla="*/ 1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 h="21">
                    <a:moveTo>
                      <a:pt x="3" y="1"/>
                    </a:moveTo>
                    <a:lnTo>
                      <a:pt x="3" y="1"/>
                    </a:lnTo>
                    <a:lnTo>
                      <a:pt x="0" y="10"/>
                    </a:lnTo>
                    <a:lnTo>
                      <a:pt x="0" y="20"/>
                    </a:lnTo>
                    <a:lnTo>
                      <a:pt x="0" y="21"/>
                    </a:lnTo>
                    <a:lnTo>
                      <a:pt x="1" y="21"/>
                    </a:lnTo>
                    <a:lnTo>
                      <a:pt x="2" y="20"/>
                    </a:lnTo>
                    <a:lnTo>
                      <a:pt x="3" y="11"/>
                    </a:lnTo>
                    <a:lnTo>
                      <a:pt x="5" y="1"/>
                    </a:lnTo>
                    <a:lnTo>
                      <a:pt x="4" y="1"/>
                    </a:lnTo>
                    <a:lnTo>
                      <a:pt x="4" y="0"/>
                    </a:lnTo>
                    <a:lnTo>
                      <a:pt x="3" y="0"/>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76" name="Freeform 211">
                <a:extLst>
                  <a:ext uri="{FF2B5EF4-FFF2-40B4-BE49-F238E27FC236}">
                    <a16:creationId xmlns:a16="http://schemas.microsoft.com/office/drawing/2014/main" id="{78FA9DC0-EAE0-4B48-8144-D978FE9358EC}"/>
                  </a:ext>
                </a:extLst>
              </p:cNvPr>
              <p:cNvSpPr>
                <a:spLocks/>
              </p:cNvSpPr>
              <p:nvPr/>
            </p:nvSpPr>
            <p:spPr bwMode="auto">
              <a:xfrm>
                <a:off x="3989" y="1382"/>
                <a:ext cx="8" cy="11"/>
              </a:xfrm>
              <a:custGeom>
                <a:avLst/>
                <a:gdLst>
                  <a:gd name="T0" fmla="*/ 0 w 8"/>
                  <a:gd name="T1" fmla="*/ 1 h 11"/>
                  <a:gd name="T2" fmla="*/ 0 w 8"/>
                  <a:gd name="T3" fmla="*/ 1 h 11"/>
                  <a:gd name="T4" fmla="*/ 7 w 8"/>
                  <a:gd name="T5" fmla="*/ 11 h 11"/>
                  <a:gd name="T6" fmla="*/ 7 w 8"/>
                  <a:gd name="T7" fmla="*/ 11 h 11"/>
                  <a:gd name="T8" fmla="*/ 7 w 8"/>
                  <a:gd name="T9" fmla="*/ 11 h 11"/>
                  <a:gd name="T10" fmla="*/ 8 w 8"/>
                  <a:gd name="T11" fmla="*/ 10 h 11"/>
                  <a:gd name="T12" fmla="*/ 8 w 8"/>
                  <a:gd name="T13" fmla="*/ 10 h 11"/>
                  <a:gd name="T14" fmla="*/ 1 w 8"/>
                  <a:gd name="T15" fmla="*/ 1 h 11"/>
                  <a:gd name="T16" fmla="*/ 1 w 8"/>
                  <a:gd name="T17" fmla="*/ 1 h 11"/>
                  <a:gd name="T18" fmla="*/ 0 w 8"/>
                  <a:gd name="T19" fmla="*/ 0 h 11"/>
                  <a:gd name="T20" fmla="*/ 0 w 8"/>
                  <a:gd name="T21" fmla="*/ 1 h 11"/>
                  <a:gd name="T22" fmla="*/ 0 w 8"/>
                  <a:gd name="T23" fmla="*/ 1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1"/>
                    </a:moveTo>
                    <a:lnTo>
                      <a:pt x="0" y="1"/>
                    </a:lnTo>
                    <a:lnTo>
                      <a:pt x="7" y="11"/>
                    </a:lnTo>
                    <a:lnTo>
                      <a:pt x="8" y="10"/>
                    </a:lnTo>
                    <a:lnTo>
                      <a:pt x="1" y="1"/>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77" name="Freeform 212">
                <a:extLst>
                  <a:ext uri="{FF2B5EF4-FFF2-40B4-BE49-F238E27FC236}">
                    <a16:creationId xmlns:a16="http://schemas.microsoft.com/office/drawing/2014/main" id="{824342AD-F0FB-4772-8BA8-37B9F125BECB}"/>
                  </a:ext>
                </a:extLst>
              </p:cNvPr>
              <p:cNvSpPr>
                <a:spLocks/>
              </p:cNvSpPr>
              <p:nvPr/>
            </p:nvSpPr>
            <p:spPr bwMode="auto">
              <a:xfrm>
                <a:off x="3990" y="1381"/>
                <a:ext cx="9" cy="5"/>
              </a:xfrm>
              <a:custGeom>
                <a:avLst/>
                <a:gdLst>
                  <a:gd name="T0" fmla="*/ 1 w 9"/>
                  <a:gd name="T1" fmla="*/ 2 h 5"/>
                  <a:gd name="T2" fmla="*/ 1 w 9"/>
                  <a:gd name="T3" fmla="*/ 2 h 5"/>
                  <a:gd name="T4" fmla="*/ 4 w 9"/>
                  <a:gd name="T5" fmla="*/ 4 h 5"/>
                  <a:gd name="T6" fmla="*/ 8 w 9"/>
                  <a:gd name="T7" fmla="*/ 5 h 5"/>
                  <a:gd name="T8" fmla="*/ 8 w 9"/>
                  <a:gd name="T9" fmla="*/ 5 h 5"/>
                  <a:gd name="T10" fmla="*/ 9 w 9"/>
                  <a:gd name="T11" fmla="*/ 5 h 5"/>
                  <a:gd name="T12" fmla="*/ 9 w 9"/>
                  <a:gd name="T13" fmla="*/ 4 h 5"/>
                  <a:gd name="T14" fmla="*/ 8 w 9"/>
                  <a:gd name="T15" fmla="*/ 3 h 5"/>
                  <a:gd name="T16" fmla="*/ 8 w 9"/>
                  <a:gd name="T17" fmla="*/ 3 h 5"/>
                  <a:gd name="T18" fmla="*/ 5 w 9"/>
                  <a:gd name="T19" fmla="*/ 2 h 5"/>
                  <a:gd name="T20" fmla="*/ 2 w 9"/>
                  <a:gd name="T21" fmla="*/ 0 h 5"/>
                  <a:gd name="T22" fmla="*/ 2 w 9"/>
                  <a:gd name="T23" fmla="*/ 0 h 5"/>
                  <a:gd name="T24" fmla="*/ 1 w 9"/>
                  <a:gd name="T25" fmla="*/ 0 h 5"/>
                  <a:gd name="T26" fmla="*/ 1 w 9"/>
                  <a:gd name="T27" fmla="*/ 1 h 5"/>
                  <a:gd name="T28" fmla="*/ 0 w 9"/>
                  <a:gd name="T29" fmla="*/ 1 h 5"/>
                  <a:gd name="T30" fmla="*/ 1 w 9"/>
                  <a:gd name="T31" fmla="*/ 2 h 5"/>
                  <a:gd name="T32" fmla="*/ 1 w 9"/>
                  <a:gd name="T33" fmla="*/ 2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5">
                    <a:moveTo>
                      <a:pt x="1" y="2"/>
                    </a:moveTo>
                    <a:lnTo>
                      <a:pt x="1" y="2"/>
                    </a:lnTo>
                    <a:lnTo>
                      <a:pt x="4" y="4"/>
                    </a:lnTo>
                    <a:lnTo>
                      <a:pt x="8" y="5"/>
                    </a:lnTo>
                    <a:lnTo>
                      <a:pt x="9" y="5"/>
                    </a:lnTo>
                    <a:lnTo>
                      <a:pt x="9" y="4"/>
                    </a:lnTo>
                    <a:lnTo>
                      <a:pt x="8" y="3"/>
                    </a:lnTo>
                    <a:lnTo>
                      <a:pt x="5" y="2"/>
                    </a:lnTo>
                    <a:lnTo>
                      <a:pt x="2" y="0"/>
                    </a:lnTo>
                    <a:lnTo>
                      <a:pt x="1" y="0"/>
                    </a:lnTo>
                    <a:lnTo>
                      <a:pt x="1" y="1"/>
                    </a:lnTo>
                    <a:lnTo>
                      <a:pt x="0" y="1"/>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78" name="Freeform 213">
                <a:extLst>
                  <a:ext uri="{FF2B5EF4-FFF2-40B4-BE49-F238E27FC236}">
                    <a16:creationId xmlns:a16="http://schemas.microsoft.com/office/drawing/2014/main" id="{4FE38400-FF3B-457F-9C98-E68E6F0E4113}"/>
                  </a:ext>
                </a:extLst>
              </p:cNvPr>
              <p:cNvSpPr>
                <a:spLocks/>
              </p:cNvSpPr>
              <p:nvPr/>
            </p:nvSpPr>
            <p:spPr bwMode="auto">
              <a:xfrm>
                <a:off x="3949" y="1311"/>
                <a:ext cx="16" cy="19"/>
              </a:xfrm>
              <a:custGeom>
                <a:avLst/>
                <a:gdLst>
                  <a:gd name="T0" fmla="*/ 16 w 16"/>
                  <a:gd name="T1" fmla="*/ 18 h 19"/>
                  <a:gd name="T2" fmla="*/ 16 w 16"/>
                  <a:gd name="T3" fmla="*/ 18 h 19"/>
                  <a:gd name="T4" fmla="*/ 7 w 16"/>
                  <a:gd name="T5" fmla="*/ 9 h 19"/>
                  <a:gd name="T6" fmla="*/ 1 w 16"/>
                  <a:gd name="T7" fmla="*/ 0 h 19"/>
                  <a:gd name="T8" fmla="*/ 1 w 16"/>
                  <a:gd name="T9" fmla="*/ 0 h 19"/>
                  <a:gd name="T10" fmla="*/ 0 w 16"/>
                  <a:gd name="T11" fmla="*/ 0 h 19"/>
                  <a:gd name="T12" fmla="*/ 0 w 16"/>
                  <a:gd name="T13" fmla="*/ 0 h 19"/>
                  <a:gd name="T14" fmla="*/ 7 w 16"/>
                  <a:gd name="T15" fmla="*/ 10 h 19"/>
                  <a:gd name="T16" fmla="*/ 16 w 16"/>
                  <a:gd name="T17" fmla="*/ 19 h 19"/>
                  <a:gd name="T18" fmla="*/ 16 w 16"/>
                  <a:gd name="T19" fmla="*/ 19 h 19"/>
                  <a:gd name="T20" fmla="*/ 16 w 16"/>
                  <a:gd name="T21" fmla="*/ 19 h 19"/>
                  <a:gd name="T22" fmla="*/ 16 w 16"/>
                  <a:gd name="T23" fmla="*/ 18 h 19"/>
                  <a:gd name="T24" fmla="*/ 16 w 16"/>
                  <a:gd name="T25" fmla="*/ 18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9">
                    <a:moveTo>
                      <a:pt x="16" y="18"/>
                    </a:moveTo>
                    <a:lnTo>
                      <a:pt x="16" y="18"/>
                    </a:lnTo>
                    <a:lnTo>
                      <a:pt x="7" y="9"/>
                    </a:lnTo>
                    <a:lnTo>
                      <a:pt x="1" y="0"/>
                    </a:lnTo>
                    <a:lnTo>
                      <a:pt x="0" y="0"/>
                    </a:lnTo>
                    <a:lnTo>
                      <a:pt x="7" y="10"/>
                    </a:lnTo>
                    <a:lnTo>
                      <a:pt x="16" y="19"/>
                    </a:lnTo>
                    <a:lnTo>
                      <a:pt x="1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79" name="Freeform 214">
                <a:extLst>
                  <a:ext uri="{FF2B5EF4-FFF2-40B4-BE49-F238E27FC236}">
                    <a16:creationId xmlns:a16="http://schemas.microsoft.com/office/drawing/2014/main" id="{CE4CCA3B-71B3-4991-BBAD-F52F83350890}"/>
                  </a:ext>
                </a:extLst>
              </p:cNvPr>
              <p:cNvSpPr>
                <a:spLocks/>
              </p:cNvSpPr>
              <p:nvPr/>
            </p:nvSpPr>
            <p:spPr bwMode="auto">
              <a:xfrm>
                <a:off x="3952" y="1331"/>
                <a:ext cx="7" cy="2"/>
              </a:xfrm>
              <a:custGeom>
                <a:avLst/>
                <a:gdLst>
                  <a:gd name="T0" fmla="*/ 6 w 7"/>
                  <a:gd name="T1" fmla="*/ 0 h 2"/>
                  <a:gd name="T2" fmla="*/ 6 w 7"/>
                  <a:gd name="T3" fmla="*/ 0 h 2"/>
                  <a:gd name="T4" fmla="*/ 0 w 7"/>
                  <a:gd name="T5" fmla="*/ 0 h 2"/>
                  <a:gd name="T6" fmla="*/ 0 w 7"/>
                  <a:gd name="T7" fmla="*/ 0 h 2"/>
                  <a:gd name="T8" fmla="*/ 0 w 7"/>
                  <a:gd name="T9" fmla="*/ 1 h 2"/>
                  <a:gd name="T10" fmla="*/ 0 w 7"/>
                  <a:gd name="T11" fmla="*/ 2 h 2"/>
                  <a:gd name="T12" fmla="*/ 0 w 7"/>
                  <a:gd name="T13" fmla="*/ 2 h 2"/>
                  <a:gd name="T14" fmla="*/ 6 w 7"/>
                  <a:gd name="T15" fmla="*/ 2 h 2"/>
                  <a:gd name="T16" fmla="*/ 6 w 7"/>
                  <a:gd name="T17" fmla="*/ 2 h 2"/>
                  <a:gd name="T18" fmla="*/ 7 w 7"/>
                  <a:gd name="T19" fmla="*/ 1 h 2"/>
                  <a:gd name="T20" fmla="*/ 6 w 7"/>
                  <a:gd name="T21" fmla="*/ 0 h 2"/>
                  <a:gd name="T22" fmla="*/ 6 w 7"/>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2">
                    <a:moveTo>
                      <a:pt x="6" y="0"/>
                    </a:moveTo>
                    <a:lnTo>
                      <a:pt x="6" y="0"/>
                    </a:lnTo>
                    <a:lnTo>
                      <a:pt x="0" y="0"/>
                    </a:lnTo>
                    <a:lnTo>
                      <a:pt x="0" y="1"/>
                    </a:lnTo>
                    <a:lnTo>
                      <a:pt x="0" y="2"/>
                    </a:lnTo>
                    <a:lnTo>
                      <a:pt x="6" y="2"/>
                    </a:lnTo>
                    <a:lnTo>
                      <a:pt x="7"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80" name="Freeform 215">
                <a:extLst>
                  <a:ext uri="{FF2B5EF4-FFF2-40B4-BE49-F238E27FC236}">
                    <a16:creationId xmlns:a16="http://schemas.microsoft.com/office/drawing/2014/main" id="{1DD6F87D-BA25-48F8-B210-D5D834FFF5AD}"/>
                  </a:ext>
                </a:extLst>
              </p:cNvPr>
              <p:cNvSpPr>
                <a:spLocks/>
              </p:cNvSpPr>
              <p:nvPr/>
            </p:nvSpPr>
            <p:spPr bwMode="auto">
              <a:xfrm>
                <a:off x="3966" y="1319"/>
                <a:ext cx="1" cy="10"/>
              </a:xfrm>
              <a:custGeom>
                <a:avLst/>
                <a:gdLst>
                  <a:gd name="T0" fmla="*/ 1 w 1"/>
                  <a:gd name="T1" fmla="*/ 9 h 10"/>
                  <a:gd name="T2" fmla="*/ 1 w 1"/>
                  <a:gd name="T3" fmla="*/ 9 h 10"/>
                  <a:gd name="T4" fmla="*/ 1 w 1"/>
                  <a:gd name="T5" fmla="*/ 1 h 10"/>
                  <a:gd name="T6" fmla="*/ 1 w 1"/>
                  <a:gd name="T7" fmla="*/ 1 h 10"/>
                  <a:gd name="T8" fmla="*/ 1 w 1"/>
                  <a:gd name="T9" fmla="*/ 0 h 10"/>
                  <a:gd name="T10" fmla="*/ 0 w 1"/>
                  <a:gd name="T11" fmla="*/ 1 h 10"/>
                  <a:gd name="T12" fmla="*/ 0 w 1"/>
                  <a:gd name="T13" fmla="*/ 1 h 10"/>
                  <a:gd name="T14" fmla="*/ 0 w 1"/>
                  <a:gd name="T15" fmla="*/ 9 h 10"/>
                  <a:gd name="T16" fmla="*/ 0 w 1"/>
                  <a:gd name="T17" fmla="*/ 9 h 10"/>
                  <a:gd name="T18" fmla="*/ 1 w 1"/>
                  <a:gd name="T19" fmla="*/ 10 h 10"/>
                  <a:gd name="T20" fmla="*/ 1 w 1"/>
                  <a:gd name="T21" fmla="*/ 9 h 10"/>
                  <a:gd name="T22" fmla="*/ 1 w 1"/>
                  <a:gd name="T23" fmla="*/ 9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 h="10">
                    <a:moveTo>
                      <a:pt x="1" y="9"/>
                    </a:moveTo>
                    <a:lnTo>
                      <a:pt x="1" y="9"/>
                    </a:lnTo>
                    <a:lnTo>
                      <a:pt x="1" y="1"/>
                    </a:lnTo>
                    <a:lnTo>
                      <a:pt x="1" y="0"/>
                    </a:lnTo>
                    <a:lnTo>
                      <a:pt x="0" y="1"/>
                    </a:lnTo>
                    <a:lnTo>
                      <a:pt x="0" y="9"/>
                    </a:lnTo>
                    <a:lnTo>
                      <a:pt x="1" y="10"/>
                    </a:lnTo>
                    <a:lnTo>
                      <a:pt x="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81" name="Freeform 216">
                <a:extLst>
                  <a:ext uri="{FF2B5EF4-FFF2-40B4-BE49-F238E27FC236}">
                    <a16:creationId xmlns:a16="http://schemas.microsoft.com/office/drawing/2014/main" id="{1FB82BB5-F0C3-4991-B2E7-8CE52BC9A423}"/>
                  </a:ext>
                </a:extLst>
              </p:cNvPr>
              <p:cNvSpPr>
                <a:spLocks/>
              </p:cNvSpPr>
              <p:nvPr/>
            </p:nvSpPr>
            <p:spPr bwMode="auto">
              <a:xfrm>
                <a:off x="3967" y="1333"/>
                <a:ext cx="10" cy="1"/>
              </a:xfrm>
              <a:custGeom>
                <a:avLst/>
                <a:gdLst>
                  <a:gd name="T0" fmla="*/ 1 w 10"/>
                  <a:gd name="T1" fmla="*/ 1 h 1"/>
                  <a:gd name="T2" fmla="*/ 1 w 10"/>
                  <a:gd name="T3" fmla="*/ 1 h 1"/>
                  <a:gd name="T4" fmla="*/ 9 w 10"/>
                  <a:gd name="T5" fmla="*/ 1 h 1"/>
                  <a:gd name="T6" fmla="*/ 9 w 10"/>
                  <a:gd name="T7" fmla="*/ 1 h 1"/>
                  <a:gd name="T8" fmla="*/ 10 w 10"/>
                  <a:gd name="T9" fmla="*/ 0 h 1"/>
                  <a:gd name="T10" fmla="*/ 9 w 10"/>
                  <a:gd name="T11" fmla="*/ 0 h 1"/>
                  <a:gd name="T12" fmla="*/ 9 w 10"/>
                  <a:gd name="T13" fmla="*/ 0 h 1"/>
                  <a:gd name="T14" fmla="*/ 1 w 10"/>
                  <a:gd name="T15" fmla="*/ 0 h 1"/>
                  <a:gd name="T16" fmla="*/ 1 w 10"/>
                  <a:gd name="T17" fmla="*/ 0 h 1"/>
                  <a:gd name="T18" fmla="*/ 0 w 10"/>
                  <a:gd name="T19" fmla="*/ 0 h 1"/>
                  <a:gd name="T20" fmla="*/ 1 w 10"/>
                  <a:gd name="T21" fmla="*/ 1 h 1"/>
                  <a:gd name="T22" fmla="*/ 1 w 10"/>
                  <a:gd name="T23" fmla="*/ 1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
                    <a:moveTo>
                      <a:pt x="1" y="1"/>
                    </a:moveTo>
                    <a:lnTo>
                      <a:pt x="1" y="1"/>
                    </a:lnTo>
                    <a:lnTo>
                      <a:pt x="9" y="1"/>
                    </a:lnTo>
                    <a:lnTo>
                      <a:pt x="10" y="0"/>
                    </a:lnTo>
                    <a:lnTo>
                      <a:pt x="9" y="0"/>
                    </a:lnTo>
                    <a:lnTo>
                      <a:pt x="1" y="0"/>
                    </a:lnTo>
                    <a:lnTo>
                      <a:pt x="0" y="0"/>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82" name="Freeform 217">
                <a:extLst>
                  <a:ext uri="{FF2B5EF4-FFF2-40B4-BE49-F238E27FC236}">
                    <a16:creationId xmlns:a16="http://schemas.microsoft.com/office/drawing/2014/main" id="{7335E93F-3EF4-46CC-BF41-DB3E47E75EB6}"/>
                  </a:ext>
                </a:extLst>
              </p:cNvPr>
              <p:cNvSpPr>
                <a:spLocks/>
              </p:cNvSpPr>
              <p:nvPr/>
            </p:nvSpPr>
            <p:spPr bwMode="auto">
              <a:xfrm>
                <a:off x="3965" y="1336"/>
                <a:ext cx="8" cy="9"/>
              </a:xfrm>
              <a:custGeom>
                <a:avLst/>
                <a:gdLst>
                  <a:gd name="T0" fmla="*/ 0 w 8"/>
                  <a:gd name="T1" fmla="*/ 1 h 9"/>
                  <a:gd name="T2" fmla="*/ 0 w 8"/>
                  <a:gd name="T3" fmla="*/ 1 h 9"/>
                  <a:gd name="T4" fmla="*/ 2 w 8"/>
                  <a:gd name="T5" fmla="*/ 5 h 9"/>
                  <a:gd name="T6" fmla="*/ 6 w 8"/>
                  <a:gd name="T7" fmla="*/ 8 h 9"/>
                  <a:gd name="T8" fmla="*/ 6 w 8"/>
                  <a:gd name="T9" fmla="*/ 8 h 9"/>
                  <a:gd name="T10" fmla="*/ 7 w 8"/>
                  <a:gd name="T11" fmla="*/ 9 h 9"/>
                  <a:gd name="T12" fmla="*/ 7 w 8"/>
                  <a:gd name="T13" fmla="*/ 8 h 9"/>
                  <a:gd name="T14" fmla="*/ 8 w 8"/>
                  <a:gd name="T15" fmla="*/ 8 h 9"/>
                  <a:gd name="T16" fmla="*/ 7 w 8"/>
                  <a:gd name="T17" fmla="*/ 7 h 9"/>
                  <a:gd name="T18" fmla="*/ 7 w 8"/>
                  <a:gd name="T19" fmla="*/ 7 h 9"/>
                  <a:gd name="T20" fmla="*/ 3 w 8"/>
                  <a:gd name="T21" fmla="*/ 1 h 9"/>
                  <a:gd name="T22" fmla="*/ 3 w 8"/>
                  <a:gd name="T23" fmla="*/ 1 h 9"/>
                  <a:gd name="T24" fmla="*/ 2 w 8"/>
                  <a:gd name="T25" fmla="*/ 0 h 9"/>
                  <a:gd name="T26" fmla="*/ 1 w 8"/>
                  <a:gd name="T27" fmla="*/ 0 h 9"/>
                  <a:gd name="T28" fmla="*/ 0 w 8"/>
                  <a:gd name="T29" fmla="*/ 0 h 9"/>
                  <a:gd name="T30" fmla="*/ 0 w 8"/>
                  <a:gd name="T31" fmla="*/ 1 h 9"/>
                  <a:gd name="T32" fmla="*/ 0 w 8"/>
                  <a:gd name="T33" fmla="*/ 1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 h="9">
                    <a:moveTo>
                      <a:pt x="0" y="1"/>
                    </a:moveTo>
                    <a:lnTo>
                      <a:pt x="0" y="1"/>
                    </a:lnTo>
                    <a:lnTo>
                      <a:pt x="2" y="5"/>
                    </a:lnTo>
                    <a:lnTo>
                      <a:pt x="6" y="8"/>
                    </a:lnTo>
                    <a:lnTo>
                      <a:pt x="7" y="9"/>
                    </a:lnTo>
                    <a:lnTo>
                      <a:pt x="7" y="8"/>
                    </a:lnTo>
                    <a:lnTo>
                      <a:pt x="8" y="8"/>
                    </a:lnTo>
                    <a:lnTo>
                      <a:pt x="7" y="7"/>
                    </a:lnTo>
                    <a:lnTo>
                      <a:pt x="3" y="1"/>
                    </a:lnTo>
                    <a:lnTo>
                      <a:pt x="2" y="0"/>
                    </a:lnTo>
                    <a:lnTo>
                      <a:pt x="1"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83" name="Freeform 218">
                <a:extLst>
                  <a:ext uri="{FF2B5EF4-FFF2-40B4-BE49-F238E27FC236}">
                    <a16:creationId xmlns:a16="http://schemas.microsoft.com/office/drawing/2014/main" id="{57A6B314-F04F-4B53-9273-DD1B52F71F04}"/>
                  </a:ext>
                </a:extLst>
              </p:cNvPr>
              <p:cNvSpPr>
                <a:spLocks/>
              </p:cNvSpPr>
              <p:nvPr/>
            </p:nvSpPr>
            <p:spPr bwMode="auto">
              <a:xfrm>
                <a:off x="3957" y="1336"/>
                <a:ext cx="4" cy="10"/>
              </a:xfrm>
              <a:custGeom>
                <a:avLst/>
                <a:gdLst>
                  <a:gd name="T0" fmla="*/ 2 w 4"/>
                  <a:gd name="T1" fmla="*/ 1 h 10"/>
                  <a:gd name="T2" fmla="*/ 2 w 4"/>
                  <a:gd name="T3" fmla="*/ 1 h 10"/>
                  <a:gd name="T4" fmla="*/ 1 w 4"/>
                  <a:gd name="T5" fmla="*/ 5 h 10"/>
                  <a:gd name="T6" fmla="*/ 0 w 4"/>
                  <a:gd name="T7" fmla="*/ 10 h 10"/>
                  <a:gd name="T8" fmla="*/ 0 w 4"/>
                  <a:gd name="T9" fmla="*/ 10 h 10"/>
                  <a:gd name="T10" fmla="*/ 1 w 4"/>
                  <a:gd name="T11" fmla="*/ 10 h 10"/>
                  <a:gd name="T12" fmla="*/ 2 w 4"/>
                  <a:gd name="T13" fmla="*/ 10 h 10"/>
                  <a:gd name="T14" fmla="*/ 2 w 4"/>
                  <a:gd name="T15" fmla="*/ 10 h 10"/>
                  <a:gd name="T16" fmla="*/ 2 w 4"/>
                  <a:gd name="T17" fmla="*/ 5 h 10"/>
                  <a:gd name="T18" fmla="*/ 4 w 4"/>
                  <a:gd name="T19" fmla="*/ 1 h 10"/>
                  <a:gd name="T20" fmla="*/ 4 w 4"/>
                  <a:gd name="T21" fmla="*/ 1 h 10"/>
                  <a:gd name="T22" fmla="*/ 4 w 4"/>
                  <a:gd name="T23" fmla="*/ 1 h 10"/>
                  <a:gd name="T24" fmla="*/ 3 w 4"/>
                  <a:gd name="T25" fmla="*/ 0 h 10"/>
                  <a:gd name="T26" fmla="*/ 2 w 4"/>
                  <a:gd name="T27" fmla="*/ 1 h 10"/>
                  <a:gd name="T28" fmla="*/ 2 w 4"/>
                  <a:gd name="T29" fmla="*/ 1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10">
                    <a:moveTo>
                      <a:pt x="2" y="1"/>
                    </a:moveTo>
                    <a:lnTo>
                      <a:pt x="2" y="1"/>
                    </a:lnTo>
                    <a:lnTo>
                      <a:pt x="1" y="5"/>
                    </a:lnTo>
                    <a:lnTo>
                      <a:pt x="0" y="10"/>
                    </a:lnTo>
                    <a:lnTo>
                      <a:pt x="1" y="10"/>
                    </a:lnTo>
                    <a:lnTo>
                      <a:pt x="2" y="10"/>
                    </a:lnTo>
                    <a:lnTo>
                      <a:pt x="2" y="5"/>
                    </a:lnTo>
                    <a:lnTo>
                      <a:pt x="4" y="1"/>
                    </a:lnTo>
                    <a:lnTo>
                      <a:pt x="3" y="0"/>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84" name="Freeform 219">
                <a:extLst>
                  <a:ext uri="{FF2B5EF4-FFF2-40B4-BE49-F238E27FC236}">
                    <a16:creationId xmlns:a16="http://schemas.microsoft.com/office/drawing/2014/main" id="{E886B056-602B-4D8E-84EF-75E82B8E2987}"/>
                  </a:ext>
                </a:extLst>
              </p:cNvPr>
              <p:cNvSpPr>
                <a:spLocks/>
              </p:cNvSpPr>
              <p:nvPr/>
            </p:nvSpPr>
            <p:spPr bwMode="auto">
              <a:xfrm>
                <a:off x="3648" y="1227"/>
                <a:ext cx="55" cy="159"/>
              </a:xfrm>
              <a:custGeom>
                <a:avLst/>
                <a:gdLst>
                  <a:gd name="T0" fmla="*/ 52 w 55"/>
                  <a:gd name="T1" fmla="*/ 1 h 159"/>
                  <a:gd name="T2" fmla="*/ 37 w 55"/>
                  <a:gd name="T3" fmla="*/ 35 h 159"/>
                  <a:gd name="T4" fmla="*/ 32 w 55"/>
                  <a:gd name="T5" fmla="*/ 46 h 159"/>
                  <a:gd name="T6" fmla="*/ 30 w 55"/>
                  <a:gd name="T7" fmla="*/ 65 h 159"/>
                  <a:gd name="T8" fmla="*/ 31 w 55"/>
                  <a:gd name="T9" fmla="*/ 72 h 159"/>
                  <a:gd name="T10" fmla="*/ 36 w 55"/>
                  <a:gd name="T11" fmla="*/ 86 h 159"/>
                  <a:gd name="T12" fmla="*/ 37 w 55"/>
                  <a:gd name="T13" fmla="*/ 92 h 159"/>
                  <a:gd name="T14" fmla="*/ 35 w 55"/>
                  <a:gd name="T15" fmla="*/ 103 h 159"/>
                  <a:gd name="T16" fmla="*/ 26 w 55"/>
                  <a:gd name="T17" fmla="*/ 110 h 159"/>
                  <a:gd name="T18" fmla="*/ 11 w 55"/>
                  <a:gd name="T19" fmla="*/ 118 h 159"/>
                  <a:gd name="T20" fmla="*/ 7 w 55"/>
                  <a:gd name="T21" fmla="*/ 122 h 159"/>
                  <a:gd name="T22" fmla="*/ 2 w 55"/>
                  <a:gd name="T23" fmla="*/ 131 h 159"/>
                  <a:gd name="T24" fmla="*/ 0 w 55"/>
                  <a:gd name="T25" fmla="*/ 140 h 159"/>
                  <a:gd name="T26" fmla="*/ 2 w 55"/>
                  <a:gd name="T27" fmla="*/ 159 h 159"/>
                  <a:gd name="T28" fmla="*/ 3 w 55"/>
                  <a:gd name="T29" fmla="*/ 159 h 159"/>
                  <a:gd name="T30" fmla="*/ 2 w 55"/>
                  <a:gd name="T31" fmla="*/ 148 h 159"/>
                  <a:gd name="T32" fmla="*/ 2 w 55"/>
                  <a:gd name="T33" fmla="*/ 137 h 159"/>
                  <a:gd name="T34" fmla="*/ 4 w 55"/>
                  <a:gd name="T35" fmla="*/ 129 h 159"/>
                  <a:gd name="T36" fmla="*/ 12 w 55"/>
                  <a:gd name="T37" fmla="*/ 120 h 159"/>
                  <a:gd name="T38" fmla="*/ 19 w 55"/>
                  <a:gd name="T39" fmla="*/ 117 h 159"/>
                  <a:gd name="T40" fmla="*/ 32 w 55"/>
                  <a:gd name="T41" fmla="*/ 110 h 159"/>
                  <a:gd name="T42" fmla="*/ 40 w 55"/>
                  <a:gd name="T43" fmla="*/ 101 h 159"/>
                  <a:gd name="T44" fmla="*/ 41 w 55"/>
                  <a:gd name="T45" fmla="*/ 97 h 159"/>
                  <a:gd name="T46" fmla="*/ 41 w 55"/>
                  <a:gd name="T47" fmla="*/ 87 h 159"/>
                  <a:gd name="T48" fmla="*/ 38 w 55"/>
                  <a:gd name="T49" fmla="*/ 77 h 159"/>
                  <a:gd name="T50" fmla="*/ 36 w 55"/>
                  <a:gd name="T51" fmla="*/ 63 h 159"/>
                  <a:gd name="T52" fmla="*/ 37 w 55"/>
                  <a:gd name="T53" fmla="*/ 50 h 159"/>
                  <a:gd name="T54" fmla="*/ 40 w 55"/>
                  <a:gd name="T55" fmla="*/ 38 h 159"/>
                  <a:gd name="T56" fmla="*/ 55 w 55"/>
                  <a:gd name="T57" fmla="*/ 2 h 159"/>
                  <a:gd name="T58" fmla="*/ 55 w 55"/>
                  <a:gd name="T59" fmla="*/ 1 h 159"/>
                  <a:gd name="T60" fmla="*/ 53 w 55"/>
                  <a:gd name="T61" fmla="*/ 0 h 159"/>
                  <a:gd name="T62" fmla="*/ 52 w 55"/>
                  <a:gd name="T63" fmla="*/ 1 h 1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5" h="159">
                    <a:moveTo>
                      <a:pt x="52" y="1"/>
                    </a:moveTo>
                    <a:lnTo>
                      <a:pt x="52" y="1"/>
                    </a:lnTo>
                    <a:lnTo>
                      <a:pt x="41" y="23"/>
                    </a:lnTo>
                    <a:lnTo>
                      <a:pt x="37" y="35"/>
                    </a:lnTo>
                    <a:lnTo>
                      <a:pt x="32" y="46"/>
                    </a:lnTo>
                    <a:lnTo>
                      <a:pt x="30" y="55"/>
                    </a:lnTo>
                    <a:lnTo>
                      <a:pt x="30" y="65"/>
                    </a:lnTo>
                    <a:lnTo>
                      <a:pt x="31" y="72"/>
                    </a:lnTo>
                    <a:lnTo>
                      <a:pt x="33" y="79"/>
                    </a:lnTo>
                    <a:lnTo>
                      <a:pt x="36" y="86"/>
                    </a:lnTo>
                    <a:lnTo>
                      <a:pt x="37" y="92"/>
                    </a:lnTo>
                    <a:lnTo>
                      <a:pt x="37" y="99"/>
                    </a:lnTo>
                    <a:lnTo>
                      <a:pt x="35" y="103"/>
                    </a:lnTo>
                    <a:lnTo>
                      <a:pt x="30" y="107"/>
                    </a:lnTo>
                    <a:lnTo>
                      <a:pt x="26" y="110"/>
                    </a:lnTo>
                    <a:lnTo>
                      <a:pt x="16" y="116"/>
                    </a:lnTo>
                    <a:lnTo>
                      <a:pt x="11" y="118"/>
                    </a:lnTo>
                    <a:lnTo>
                      <a:pt x="7" y="122"/>
                    </a:lnTo>
                    <a:lnTo>
                      <a:pt x="4" y="126"/>
                    </a:lnTo>
                    <a:lnTo>
                      <a:pt x="2" y="131"/>
                    </a:lnTo>
                    <a:lnTo>
                      <a:pt x="1" y="135"/>
                    </a:lnTo>
                    <a:lnTo>
                      <a:pt x="0" y="140"/>
                    </a:lnTo>
                    <a:lnTo>
                      <a:pt x="1" y="150"/>
                    </a:lnTo>
                    <a:lnTo>
                      <a:pt x="2" y="159"/>
                    </a:lnTo>
                    <a:lnTo>
                      <a:pt x="3" y="159"/>
                    </a:lnTo>
                    <a:lnTo>
                      <a:pt x="2" y="148"/>
                    </a:lnTo>
                    <a:lnTo>
                      <a:pt x="2" y="142"/>
                    </a:lnTo>
                    <a:lnTo>
                      <a:pt x="2" y="137"/>
                    </a:lnTo>
                    <a:lnTo>
                      <a:pt x="4" y="129"/>
                    </a:lnTo>
                    <a:lnTo>
                      <a:pt x="8" y="124"/>
                    </a:lnTo>
                    <a:lnTo>
                      <a:pt x="12" y="120"/>
                    </a:lnTo>
                    <a:lnTo>
                      <a:pt x="19" y="117"/>
                    </a:lnTo>
                    <a:lnTo>
                      <a:pt x="26" y="114"/>
                    </a:lnTo>
                    <a:lnTo>
                      <a:pt x="32" y="110"/>
                    </a:lnTo>
                    <a:lnTo>
                      <a:pt x="38" y="104"/>
                    </a:lnTo>
                    <a:lnTo>
                      <a:pt x="40" y="101"/>
                    </a:lnTo>
                    <a:lnTo>
                      <a:pt x="41" y="97"/>
                    </a:lnTo>
                    <a:lnTo>
                      <a:pt x="41" y="92"/>
                    </a:lnTo>
                    <a:lnTo>
                      <a:pt x="41" y="87"/>
                    </a:lnTo>
                    <a:lnTo>
                      <a:pt x="38" y="77"/>
                    </a:lnTo>
                    <a:lnTo>
                      <a:pt x="37" y="69"/>
                    </a:lnTo>
                    <a:lnTo>
                      <a:pt x="36" y="63"/>
                    </a:lnTo>
                    <a:lnTo>
                      <a:pt x="36" y="56"/>
                    </a:lnTo>
                    <a:lnTo>
                      <a:pt x="37" y="50"/>
                    </a:lnTo>
                    <a:lnTo>
                      <a:pt x="40" y="38"/>
                    </a:lnTo>
                    <a:lnTo>
                      <a:pt x="45" y="26"/>
                    </a:lnTo>
                    <a:lnTo>
                      <a:pt x="55" y="2"/>
                    </a:lnTo>
                    <a:lnTo>
                      <a:pt x="55" y="1"/>
                    </a:lnTo>
                    <a:lnTo>
                      <a:pt x="54" y="0"/>
                    </a:lnTo>
                    <a:lnTo>
                      <a:pt x="53" y="0"/>
                    </a:lnTo>
                    <a:lnTo>
                      <a:pt x="5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85" name="Freeform 220">
                <a:extLst>
                  <a:ext uri="{FF2B5EF4-FFF2-40B4-BE49-F238E27FC236}">
                    <a16:creationId xmlns:a16="http://schemas.microsoft.com/office/drawing/2014/main" id="{6748F8AD-E102-4B66-842D-38D9D2429117}"/>
                  </a:ext>
                </a:extLst>
              </p:cNvPr>
              <p:cNvSpPr>
                <a:spLocks/>
              </p:cNvSpPr>
              <p:nvPr/>
            </p:nvSpPr>
            <p:spPr bwMode="auto">
              <a:xfrm>
                <a:off x="3870" y="1582"/>
                <a:ext cx="21" cy="403"/>
              </a:xfrm>
              <a:custGeom>
                <a:avLst/>
                <a:gdLst>
                  <a:gd name="T0" fmla="*/ 19 w 21"/>
                  <a:gd name="T1" fmla="*/ 2 h 403"/>
                  <a:gd name="T2" fmla="*/ 19 w 21"/>
                  <a:gd name="T3" fmla="*/ 2 h 403"/>
                  <a:gd name="T4" fmla="*/ 17 w 21"/>
                  <a:gd name="T5" fmla="*/ 36 h 403"/>
                  <a:gd name="T6" fmla="*/ 13 w 21"/>
                  <a:gd name="T7" fmla="*/ 72 h 403"/>
                  <a:gd name="T8" fmla="*/ 6 w 21"/>
                  <a:gd name="T9" fmla="*/ 142 h 403"/>
                  <a:gd name="T10" fmla="*/ 6 w 21"/>
                  <a:gd name="T11" fmla="*/ 142 h 403"/>
                  <a:gd name="T12" fmla="*/ 3 w 21"/>
                  <a:gd name="T13" fmla="*/ 174 h 403"/>
                  <a:gd name="T14" fmla="*/ 1 w 21"/>
                  <a:gd name="T15" fmla="*/ 206 h 403"/>
                  <a:gd name="T16" fmla="*/ 0 w 21"/>
                  <a:gd name="T17" fmla="*/ 238 h 403"/>
                  <a:gd name="T18" fmla="*/ 1 w 21"/>
                  <a:gd name="T19" fmla="*/ 269 h 403"/>
                  <a:gd name="T20" fmla="*/ 1 w 21"/>
                  <a:gd name="T21" fmla="*/ 269 h 403"/>
                  <a:gd name="T22" fmla="*/ 2 w 21"/>
                  <a:gd name="T23" fmla="*/ 303 h 403"/>
                  <a:gd name="T24" fmla="*/ 6 w 21"/>
                  <a:gd name="T25" fmla="*/ 337 h 403"/>
                  <a:gd name="T26" fmla="*/ 12 w 21"/>
                  <a:gd name="T27" fmla="*/ 370 h 403"/>
                  <a:gd name="T28" fmla="*/ 19 w 21"/>
                  <a:gd name="T29" fmla="*/ 403 h 403"/>
                  <a:gd name="T30" fmla="*/ 19 w 21"/>
                  <a:gd name="T31" fmla="*/ 403 h 403"/>
                  <a:gd name="T32" fmla="*/ 20 w 21"/>
                  <a:gd name="T33" fmla="*/ 403 h 403"/>
                  <a:gd name="T34" fmla="*/ 20 w 21"/>
                  <a:gd name="T35" fmla="*/ 403 h 403"/>
                  <a:gd name="T36" fmla="*/ 20 w 21"/>
                  <a:gd name="T37" fmla="*/ 403 h 403"/>
                  <a:gd name="T38" fmla="*/ 13 w 21"/>
                  <a:gd name="T39" fmla="*/ 369 h 403"/>
                  <a:gd name="T40" fmla="*/ 8 w 21"/>
                  <a:gd name="T41" fmla="*/ 337 h 403"/>
                  <a:gd name="T42" fmla="*/ 5 w 21"/>
                  <a:gd name="T43" fmla="*/ 303 h 403"/>
                  <a:gd name="T44" fmla="*/ 3 w 21"/>
                  <a:gd name="T45" fmla="*/ 269 h 403"/>
                  <a:gd name="T46" fmla="*/ 3 w 21"/>
                  <a:gd name="T47" fmla="*/ 269 h 403"/>
                  <a:gd name="T48" fmla="*/ 3 w 21"/>
                  <a:gd name="T49" fmla="*/ 238 h 403"/>
                  <a:gd name="T50" fmla="*/ 5 w 21"/>
                  <a:gd name="T51" fmla="*/ 205 h 403"/>
                  <a:gd name="T52" fmla="*/ 7 w 21"/>
                  <a:gd name="T53" fmla="*/ 174 h 403"/>
                  <a:gd name="T54" fmla="*/ 10 w 21"/>
                  <a:gd name="T55" fmla="*/ 142 h 403"/>
                  <a:gd name="T56" fmla="*/ 10 w 21"/>
                  <a:gd name="T57" fmla="*/ 142 h 403"/>
                  <a:gd name="T58" fmla="*/ 14 w 21"/>
                  <a:gd name="T59" fmla="*/ 101 h 403"/>
                  <a:gd name="T60" fmla="*/ 18 w 21"/>
                  <a:gd name="T61" fmla="*/ 62 h 403"/>
                  <a:gd name="T62" fmla="*/ 18 w 21"/>
                  <a:gd name="T63" fmla="*/ 62 h 403"/>
                  <a:gd name="T64" fmla="*/ 20 w 21"/>
                  <a:gd name="T65" fmla="*/ 31 h 403"/>
                  <a:gd name="T66" fmla="*/ 21 w 21"/>
                  <a:gd name="T67" fmla="*/ 16 h 403"/>
                  <a:gd name="T68" fmla="*/ 21 w 21"/>
                  <a:gd name="T69" fmla="*/ 1 h 403"/>
                  <a:gd name="T70" fmla="*/ 21 w 21"/>
                  <a:gd name="T71" fmla="*/ 1 h 403"/>
                  <a:gd name="T72" fmla="*/ 21 w 21"/>
                  <a:gd name="T73" fmla="*/ 1 h 403"/>
                  <a:gd name="T74" fmla="*/ 20 w 21"/>
                  <a:gd name="T75" fmla="*/ 0 h 403"/>
                  <a:gd name="T76" fmla="*/ 19 w 21"/>
                  <a:gd name="T77" fmla="*/ 1 h 403"/>
                  <a:gd name="T78" fmla="*/ 19 w 21"/>
                  <a:gd name="T79" fmla="*/ 2 h 403"/>
                  <a:gd name="T80" fmla="*/ 19 w 21"/>
                  <a:gd name="T81" fmla="*/ 2 h 4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 h="403">
                    <a:moveTo>
                      <a:pt x="19" y="2"/>
                    </a:moveTo>
                    <a:lnTo>
                      <a:pt x="19" y="2"/>
                    </a:lnTo>
                    <a:lnTo>
                      <a:pt x="17" y="36"/>
                    </a:lnTo>
                    <a:lnTo>
                      <a:pt x="13" y="72"/>
                    </a:lnTo>
                    <a:lnTo>
                      <a:pt x="6" y="142"/>
                    </a:lnTo>
                    <a:lnTo>
                      <a:pt x="3" y="174"/>
                    </a:lnTo>
                    <a:lnTo>
                      <a:pt x="1" y="206"/>
                    </a:lnTo>
                    <a:lnTo>
                      <a:pt x="0" y="238"/>
                    </a:lnTo>
                    <a:lnTo>
                      <a:pt x="1" y="269"/>
                    </a:lnTo>
                    <a:lnTo>
                      <a:pt x="2" y="303"/>
                    </a:lnTo>
                    <a:lnTo>
                      <a:pt x="6" y="337"/>
                    </a:lnTo>
                    <a:lnTo>
                      <a:pt x="12" y="370"/>
                    </a:lnTo>
                    <a:lnTo>
                      <a:pt x="19" y="403"/>
                    </a:lnTo>
                    <a:lnTo>
                      <a:pt x="20" y="403"/>
                    </a:lnTo>
                    <a:lnTo>
                      <a:pt x="13" y="369"/>
                    </a:lnTo>
                    <a:lnTo>
                      <a:pt x="8" y="337"/>
                    </a:lnTo>
                    <a:lnTo>
                      <a:pt x="5" y="303"/>
                    </a:lnTo>
                    <a:lnTo>
                      <a:pt x="3" y="269"/>
                    </a:lnTo>
                    <a:lnTo>
                      <a:pt x="3" y="238"/>
                    </a:lnTo>
                    <a:lnTo>
                      <a:pt x="5" y="205"/>
                    </a:lnTo>
                    <a:lnTo>
                      <a:pt x="7" y="174"/>
                    </a:lnTo>
                    <a:lnTo>
                      <a:pt x="10" y="142"/>
                    </a:lnTo>
                    <a:lnTo>
                      <a:pt x="14" y="101"/>
                    </a:lnTo>
                    <a:lnTo>
                      <a:pt x="18" y="62"/>
                    </a:lnTo>
                    <a:lnTo>
                      <a:pt x="20" y="31"/>
                    </a:lnTo>
                    <a:lnTo>
                      <a:pt x="21" y="16"/>
                    </a:lnTo>
                    <a:lnTo>
                      <a:pt x="21" y="1"/>
                    </a:lnTo>
                    <a:lnTo>
                      <a:pt x="20" y="0"/>
                    </a:lnTo>
                    <a:lnTo>
                      <a:pt x="19" y="1"/>
                    </a:lnTo>
                    <a:lnTo>
                      <a:pt x="1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86" name="Freeform 221">
                <a:extLst>
                  <a:ext uri="{FF2B5EF4-FFF2-40B4-BE49-F238E27FC236}">
                    <a16:creationId xmlns:a16="http://schemas.microsoft.com/office/drawing/2014/main" id="{8733C9FC-59E3-4BCD-BACC-DC0FEDDF1DD5}"/>
                  </a:ext>
                </a:extLst>
              </p:cNvPr>
              <p:cNvSpPr>
                <a:spLocks/>
              </p:cNvSpPr>
              <p:nvPr/>
            </p:nvSpPr>
            <p:spPr bwMode="auto">
              <a:xfrm>
                <a:off x="3690" y="1782"/>
                <a:ext cx="21" cy="61"/>
              </a:xfrm>
              <a:custGeom>
                <a:avLst/>
                <a:gdLst>
                  <a:gd name="T0" fmla="*/ 0 w 21"/>
                  <a:gd name="T1" fmla="*/ 1 h 61"/>
                  <a:gd name="T2" fmla="*/ 0 w 21"/>
                  <a:gd name="T3" fmla="*/ 1 h 61"/>
                  <a:gd name="T4" fmla="*/ 7 w 21"/>
                  <a:gd name="T5" fmla="*/ 15 h 61"/>
                  <a:gd name="T6" fmla="*/ 12 w 21"/>
                  <a:gd name="T7" fmla="*/ 30 h 61"/>
                  <a:gd name="T8" fmla="*/ 16 w 21"/>
                  <a:gd name="T9" fmla="*/ 45 h 61"/>
                  <a:gd name="T10" fmla="*/ 20 w 21"/>
                  <a:gd name="T11" fmla="*/ 60 h 61"/>
                  <a:gd name="T12" fmla="*/ 20 w 21"/>
                  <a:gd name="T13" fmla="*/ 60 h 61"/>
                  <a:gd name="T14" fmla="*/ 21 w 21"/>
                  <a:gd name="T15" fmla="*/ 61 h 61"/>
                  <a:gd name="T16" fmla="*/ 21 w 21"/>
                  <a:gd name="T17" fmla="*/ 60 h 61"/>
                  <a:gd name="T18" fmla="*/ 21 w 21"/>
                  <a:gd name="T19" fmla="*/ 60 h 61"/>
                  <a:gd name="T20" fmla="*/ 18 w 21"/>
                  <a:gd name="T21" fmla="*/ 45 h 61"/>
                  <a:gd name="T22" fmla="*/ 14 w 21"/>
                  <a:gd name="T23" fmla="*/ 30 h 61"/>
                  <a:gd name="T24" fmla="*/ 9 w 21"/>
                  <a:gd name="T25" fmla="*/ 14 h 61"/>
                  <a:gd name="T26" fmla="*/ 6 w 21"/>
                  <a:gd name="T27" fmla="*/ 7 h 61"/>
                  <a:gd name="T28" fmla="*/ 2 w 21"/>
                  <a:gd name="T29" fmla="*/ 1 h 61"/>
                  <a:gd name="T30" fmla="*/ 2 w 21"/>
                  <a:gd name="T31" fmla="*/ 1 h 61"/>
                  <a:gd name="T32" fmla="*/ 1 w 21"/>
                  <a:gd name="T33" fmla="*/ 0 h 61"/>
                  <a:gd name="T34" fmla="*/ 0 w 21"/>
                  <a:gd name="T35" fmla="*/ 1 h 61"/>
                  <a:gd name="T36" fmla="*/ 0 w 21"/>
                  <a:gd name="T37" fmla="*/ 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61">
                    <a:moveTo>
                      <a:pt x="0" y="1"/>
                    </a:moveTo>
                    <a:lnTo>
                      <a:pt x="0" y="1"/>
                    </a:lnTo>
                    <a:lnTo>
                      <a:pt x="7" y="15"/>
                    </a:lnTo>
                    <a:lnTo>
                      <a:pt x="12" y="30"/>
                    </a:lnTo>
                    <a:lnTo>
                      <a:pt x="16" y="45"/>
                    </a:lnTo>
                    <a:lnTo>
                      <a:pt x="20" y="60"/>
                    </a:lnTo>
                    <a:lnTo>
                      <a:pt x="21" y="61"/>
                    </a:lnTo>
                    <a:lnTo>
                      <a:pt x="21" y="60"/>
                    </a:lnTo>
                    <a:lnTo>
                      <a:pt x="18" y="45"/>
                    </a:lnTo>
                    <a:lnTo>
                      <a:pt x="14" y="30"/>
                    </a:lnTo>
                    <a:lnTo>
                      <a:pt x="9" y="14"/>
                    </a:lnTo>
                    <a:lnTo>
                      <a:pt x="6" y="7"/>
                    </a:lnTo>
                    <a:lnTo>
                      <a:pt x="2" y="1"/>
                    </a:lnTo>
                    <a:lnTo>
                      <a:pt x="1"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87" name="Freeform 222">
                <a:extLst>
                  <a:ext uri="{FF2B5EF4-FFF2-40B4-BE49-F238E27FC236}">
                    <a16:creationId xmlns:a16="http://schemas.microsoft.com/office/drawing/2014/main" id="{515B2509-0BAF-4BCB-B645-DE3DBFD40BEB}"/>
                  </a:ext>
                </a:extLst>
              </p:cNvPr>
              <p:cNvSpPr>
                <a:spLocks/>
              </p:cNvSpPr>
              <p:nvPr/>
            </p:nvSpPr>
            <p:spPr bwMode="auto">
              <a:xfrm>
                <a:off x="3851" y="1335"/>
                <a:ext cx="48" cy="32"/>
              </a:xfrm>
              <a:custGeom>
                <a:avLst/>
                <a:gdLst>
                  <a:gd name="T0" fmla="*/ 0 w 48"/>
                  <a:gd name="T1" fmla="*/ 1 h 32"/>
                  <a:gd name="T2" fmla="*/ 0 w 48"/>
                  <a:gd name="T3" fmla="*/ 1 h 32"/>
                  <a:gd name="T4" fmla="*/ 24 w 48"/>
                  <a:gd name="T5" fmla="*/ 16 h 32"/>
                  <a:gd name="T6" fmla="*/ 47 w 48"/>
                  <a:gd name="T7" fmla="*/ 32 h 32"/>
                  <a:gd name="T8" fmla="*/ 47 w 48"/>
                  <a:gd name="T9" fmla="*/ 32 h 32"/>
                  <a:gd name="T10" fmla="*/ 48 w 48"/>
                  <a:gd name="T11" fmla="*/ 32 h 32"/>
                  <a:gd name="T12" fmla="*/ 48 w 48"/>
                  <a:gd name="T13" fmla="*/ 31 h 32"/>
                  <a:gd name="T14" fmla="*/ 48 w 48"/>
                  <a:gd name="T15" fmla="*/ 31 h 32"/>
                  <a:gd name="T16" fmla="*/ 25 w 48"/>
                  <a:gd name="T17" fmla="*/ 14 h 32"/>
                  <a:gd name="T18" fmla="*/ 13 w 48"/>
                  <a:gd name="T19" fmla="*/ 7 h 32"/>
                  <a:gd name="T20" fmla="*/ 0 w 48"/>
                  <a:gd name="T21" fmla="*/ 0 h 32"/>
                  <a:gd name="T22" fmla="*/ 0 w 48"/>
                  <a:gd name="T23" fmla="*/ 0 h 32"/>
                  <a:gd name="T24" fmla="*/ 0 w 48"/>
                  <a:gd name="T25" fmla="*/ 0 h 32"/>
                  <a:gd name="T26" fmla="*/ 0 w 48"/>
                  <a:gd name="T27" fmla="*/ 1 h 32"/>
                  <a:gd name="T28" fmla="*/ 0 w 48"/>
                  <a:gd name="T29" fmla="*/ 1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 h="32">
                    <a:moveTo>
                      <a:pt x="0" y="1"/>
                    </a:moveTo>
                    <a:lnTo>
                      <a:pt x="0" y="1"/>
                    </a:lnTo>
                    <a:lnTo>
                      <a:pt x="24" y="16"/>
                    </a:lnTo>
                    <a:lnTo>
                      <a:pt x="47" y="32"/>
                    </a:lnTo>
                    <a:lnTo>
                      <a:pt x="48" y="32"/>
                    </a:lnTo>
                    <a:lnTo>
                      <a:pt x="48" y="31"/>
                    </a:lnTo>
                    <a:lnTo>
                      <a:pt x="25" y="14"/>
                    </a:lnTo>
                    <a:lnTo>
                      <a:pt x="13" y="7"/>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88" name="Freeform 223">
                <a:extLst>
                  <a:ext uri="{FF2B5EF4-FFF2-40B4-BE49-F238E27FC236}">
                    <a16:creationId xmlns:a16="http://schemas.microsoft.com/office/drawing/2014/main" id="{2E83AEF4-C827-445E-9B0A-2D9B21E9FFAE}"/>
                  </a:ext>
                </a:extLst>
              </p:cNvPr>
              <p:cNvSpPr>
                <a:spLocks/>
              </p:cNvSpPr>
              <p:nvPr/>
            </p:nvSpPr>
            <p:spPr bwMode="auto">
              <a:xfrm>
                <a:off x="3882" y="1352"/>
                <a:ext cx="131" cy="502"/>
              </a:xfrm>
              <a:custGeom>
                <a:avLst/>
                <a:gdLst>
                  <a:gd name="T0" fmla="*/ 0 w 131"/>
                  <a:gd name="T1" fmla="*/ 1 h 502"/>
                  <a:gd name="T2" fmla="*/ 4 w 131"/>
                  <a:gd name="T3" fmla="*/ 17 h 502"/>
                  <a:gd name="T4" fmla="*/ 6 w 131"/>
                  <a:gd name="T5" fmla="*/ 49 h 502"/>
                  <a:gd name="T6" fmla="*/ 7 w 131"/>
                  <a:gd name="T7" fmla="*/ 66 h 502"/>
                  <a:gd name="T8" fmla="*/ 16 w 131"/>
                  <a:gd name="T9" fmla="*/ 131 h 502"/>
                  <a:gd name="T10" fmla="*/ 21 w 131"/>
                  <a:gd name="T11" fmla="*/ 163 h 502"/>
                  <a:gd name="T12" fmla="*/ 31 w 131"/>
                  <a:gd name="T13" fmla="*/ 195 h 502"/>
                  <a:gd name="T14" fmla="*/ 36 w 131"/>
                  <a:gd name="T15" fmla="*/ 209 h 502"/>
                  <a:gd name="T16" fmla="*/ 56 w 131"/>
                  <a:gd name="T17" fmla="*/ 253 h 502"/>
                  <a:gd name="T18" fmla="*/ 72 w 131"/>
                  <a:gd name="T19" fmla="*/ 281 h 502"/>
                  <a:gd name="T20" fmla="*/ 104 w 131"/>
                  <a:gd name="T21" fmla="*/ 340 h 502"/>
                  <a:gd name="T22" fmla="*/ 118 w 131"/>
                  <a:gd name="T23" fmla="*/ 370 h 502"/>
                  <a:gd name="T24" fmla="*/ 127 w 131"/>
                  <a:gd name="T25" fmla="*/ 401 h 502"/>
                  <a:gd name="T26" fmla="*/ 129 w 131"/>
                  <a:gd name="T27" fmla="*/ 433 h 502"/>
                  <a:gd name="T28" fmla="*/ 128 w 131"/>
                  <a:gd name="T29" fmla="*/ 442 h 502"/>
                  <a:gd name="T30" fmla="*/ 122 w 131"/>
                  <a:gd name="T31" fmla="*/ 468 h 502"/>
                  <a:gd name="T32" fmla="*/ 110 w 131"/>
                  <a:gd name="T33" fmla="*/ 501 h 502"/>
                  <a:gd name="T34" fmla="*/ 111 w 131"/>
                  <a:gd name="T35" fmla="*/ 502 h 502"/>
                  <a:gd name="T36" fmla="*/ 112 w 131"/>
                  <a:gd name="T37" fmla="*/ 501 h 502"/>
                  <a:gd name="T38" fmla="*/ 123 w 131"/>
                  <a:gd name="T39" fmla="*/ 471 h 502"/>
                  <a:gd name="T40" fmla="*/ 131 w 131"/>
                  <a:gd name="T41" fmla="*/ 438 h 502"/>
                  <a:gd name="T42" fmla="*/ 131 w 131"/>
                  <a:gd name="T43" fmla="*/ 423 h 502"/>
                  <a:gd name="T44" fmla="*/ 128 w 131"/>
                  <a:gd name="T45" fmla="*/ 392 h 502"/>
                  <a:gd name="T46" fmla="*/ 124 w 131"/>
                  <a:gd name="T47" fmla="*/ 378 h 502"/>
                  <a:gd name="T48" fmla="*/ 112 w 131"/>
                  <a:gd name="T49" fmla="*/ 348 h 502"/>
                  <a:gd name="T50" fmla="*/ 98 w 131"/>
                  <a:gd name="T51" fmla="*/ 319 h 502"/>
                  <a:gd name="T52" fmla="*/ 66 w 131"/>
                  <a:gd name="T53" fmla="*/ 260 h 502"/>
                  <a:gd name="T54" fmla="*/ 38 w 131"/>
                  <a:gd name="T55" fmla="*/ 200 h 502"/>
                  <a:gd name="T56" fmla="*/ 33 w 131"/>
                  <a:gd name="T57" fmla="*/ 184 h 502"/>
                  <a:gd name="T58" fmla="*/ 25 w 131"/>
                  <a:gd name="T59" fmla="*/ 152 h 502"/>
                  <a:gd name="T60" fmla="*/ 21 w 131"/>
                  <a:gd name="T61" fmla="*/ 136 h 502"/>
                  <a:gd name="T62" fmla="*/ 12 w 131"/>
                  <a:gd name="T63" fmla="*/ 70 h 502"/>
                  <a:gd name="T64" fmla="*/ 11 w 131"/>
                  <a:gd name="T65" fmla="*/ 53 h 502"/>
                  <a:gd name="T66" fmla="*/ 8 w 131"/>
                  <a:gd name="T67" fmla="*/ 21 h 502"/>
                  <a:gd name="T68" fmla="*/ 4 w 131"/>
                  <a:gd name="T69" fmla="*/ 6 h 502"/>
                  <a:gd name="T70" fmla="*/ 2 w 131"/>
                  <a:gd name="T71" fmla="*/ 0 h 502"/>
                  <a:gd name="T72" fmla="*/ 2 w 131"/>
                  <a:gd name="T73" fmla="*/ 0 h 502"/>
                  <a:gd name="T74" fmla="*/ 0 w 131"/>
                  <a:gd name="T75" fmla="*/ 0 h 502"/>
                  <a:gd name="T76" fmla="*/ 0 w 131"/>
                  <a:gd name="T77" fmla="*/ 1 h 5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31" h="502">
                    <a:moveTo>
                      <a:pt x="0" y="1"/>
                    </a:moveTo>
                    <a:lnTo>
                      <a:pt x="0" y="1"/>
                    </a:lnTo>
                    <a:lnTo>
                      <a:pt x="3" y="10"/>
                    </a:lnTo>
                    <a:lnTo>
                      <a:pt x="4" y="17"/>
                    </a:lnTo>
                    <a:lnTo>
                      <a:pt x="5" y="33"/>
                    </a:lnTo>
                    <a:lnTo>
                      <a:pt x="6" y="49"/>
                    </a:lnTo>
                    <a:lnTo>
                      <a:pt x="7" y="66"/>
                    </a:lnTo>
                    <a:lnTo>
                      <a:pt x="11" y="98"/>
                    </a:lnTo>
                    <a:lnTo>
                      <a:pt x="16" y="131"/>
                    </a:lnTo>
                    <a:lnTo>
                      <a:pt x="21" y="163"/>
                    </a:lnTo>
                    <a:lnTo>
                      <a:pt x="26" y="179"/>
                    </a:lnTo>
                    <a:lnTo>
                      <a:pt x="31" y="195"/>
                    </a:lnTo>
                    <a:lnTo>
                      <a:pt x="36" y="209"/>
                    </a:lnTo>
                    <a:lnTo>
                      <a:pt x="42" y="224"/>
                    </a:lnTo>
                    <a:lnTo>
                      <a:pt x="56" y="253"/>
                    </a:lnTo>
                    <a:lnTo>
                      <a:pt x="72" y="281"/>
                    </a:lnTo>
                    <a:lnTo>
                      <a:pt x="89" y="311"/>
                    </a:lnTo>
                    <a:lnTo>
                      <a:pt x="104" y="340"/>
                    </a:lnTo>
                    <a:lnTo>
                      <a:pt x="118" y="370"/>
                    </a:lnTo>
                    <a:lnTo>
                      <a:pt x="123" y="385"/>
                    </a:lnTo>
                    <a:lnTo>
                      <a:pt x="127" y="401"/>
                    </a:lnTo>
                    <a:lnTo>
                      <a:pt x="128" y="417"/>
                    </a:lnTo>
                    <a:lnTo>
                      <a:pt x="129" y="433"/>
                    </a:lnTo>
                    <a:lnTo>
                      <a:pt x="128" y="442"/>
                    </a:lnTo>
                    <a:lnTo>
                      <a:pt x="127" y="450"/>
                    </a:lnTo>
                    <a:lnTo>
                      <a:pt x="122" y="468"/>
                    </a:lnTo>
                    <a:lnTo>
                      <a:pt x="116" y="484"/>
                    </a:lnTo>
                    <a:lnTo>
                      <a:pt x="110" y="501"/>
                    </a:lnTo>
                    <a:lnTo>
                      <a:pt x="111" y="502"/>
                    </a:lnTo>
                    <a:lnTo>
                      <a:pt x="112" y="501"/>
                    </a:lnTo>
                    <a:lnTo>
                      <a:pt x="118" y="486"/>
                    </a:lnTo>
                    <a:lnTo>
                      <a:pt x="123" y="471"/>
                    </a:lnTo>
                    <a:lnTo>
                      <a:pt x="128" y="455"/>
                    </a:lnTo>
                    <a:lnTo>
                      <a:pt x="131" y="438"/>
                    </a:lnTo>
                    <a:lnTo>
                      <a:pt x="131" y="423"/>
                    </a:lnTo>
                    <a:lnTo>
                      <a:pt x="130" y="408"/>
                    </a:lnTo>
                    <a:lnTo>
                      <a:pt x="128" y="392"/>
                    </a:lnTo>
                    <a:lnTo>
                      <a:pt x="124" y="378"/>
                    </a:lnTo>
                    <a:lnTo>
                      <a:pt x="119" y="363"/>
                    </a:lnTo>
                    <a:lnTo>
                      <a:pt x="112" y="348"/>
                    </a:lnTo>
                    <a:lnTo>
                      <a:pt x="98" y="319"/>
                    </a:lnTo>
                    <a:lnTo>
                      <a:pt x="66" y="260"/>
                    </a:lnTo>
                    <a:lnTo>
                      <a:pt x="51" y="231"/>
                    </a:lnTo>
                    <a:lnTo>
                      <a:pt x="38" y="200"/>
                    </a:lnTo>
                    <a:lnTo>
                      <a:pt x="33" y="184"/>
                    </a:lnTo>
                    <a:lnTo>
                      <a:pt x="29" y="168"/>
                    </a:lnTo>
                    <a:lnTo>
                      <a:pt x="25" y="152"/>
                    </a:lnTo>
                    <a:lnTo>
                      <a:pt x="21" y="136"/>
                    </a:lnTo>
                    <a:lnTo>
                      <a:pt x="17" y="102"/>
                    </a:lnTo>
                    <a:lnTo>
                      <a:pt x="12" y="70"/>
                    </a:lnTo>
                    <a:lnTo>
                      <a:pt x="11" y="53"/>
                    </a:lnTo>
                    <a:lnTo>
                      <a:pt x="10" y="37"/>
                    </a:lnTo>
                    <a:lnTo>
                      <a:pt x="8" y="21"/>
                    </a:lnTo>
                    <a:lnTo>
                      <a:pt x="7" y="13"/>
                    </a:lnTo>
                    <a:lnTo>
                      <a:pt x="4" y="6"/>
                    </a:lnTo>
                    <a:lnTo>
                      <a:pt x="2" y="0"/>
                    </a:lnTo>
                    <a:lnTo>
                      <a:pt x="1"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89" name="Freeform 224">
                <a:extLst>
                  <a:ext uri="{FF2B5EF4-FFF2-40B4-BE49-F238E27FC236}">
                    <a16:creationId xmlns:a16="http://schemas.microsoft.com/office/drawing/2014/main" id="{52AC8922-9A93-4520-B5DC-435C779BD7FB}"/>
                  </a:ext>
                </a:extLst>
              </p:cNvPr>
              <p:cNvSpPr>
                <a:spLocks/>
              </p:cNvSpPr>
              <p:nvPr/>
            </p:nvSpPr>
            <p:spPr bwMode="auto">
              <a:xfrm>
                <a:off x="3863" y="1794"/>
                <a:ext cx="171" cy="140"/>
              </a:xfrm>
              <a:custGeom>
                <a:avLst/>
                <a:gdLst>
                  <a:gd name="T0" fmla="*/ 1 w 171"/>
                  <a:gd name="T1" fmla="*/ 140 h 140"/>
                  <a:gd name="T2" fmla="*/ 2 w 171"/>
                  <a:gd name="T3" fmla="*/ 115 h 140"/>
                  <a:gd name="T4" fmla="*/ 3 w 171"/>
                  <a:gd name="T5" fmla="*/ 109 h 140"/>
                  <a:gd name="T6" fmla="*/ 9 w 171"/>
                  <a:gd name="T7" fmla="*/ 89 h 140"/>
                  <a:gd name="T8" fmla="*/ 15 w 171"/>
                  <a:gd name="T9" fmla="*/ 77 h 140"/>
                  <a:gd name="T10" fmla="*/ 31 w 171"/>
                  <a:gd name="T11" fmla="*/ 53 h 140"/>
                  <a:gd name="T12" fmla="*/ 40 w 171"/>
                  <a:gd name="T13" fmla="*/ 43 h 140"/>
                  <a:gd name="T14" fmla="*/ 63 w 171"/>
                  <a:gd name="T15" fmla="*/ 22 h 140"/>
                  <a:gd name="T16" fmla="*/ 66 w 171"/>
                  <a:gd name="T17" fmla="*/ 19 h 140"/>
                  <a:gd name="T18" fmla="*/ 74 w 171"/>
                  <a:gd name="T19" fmla="*/ 16 h 140"/>
                  <a:gd name="T20" fmla="*/ 78 w 171"/>
                  <a:gd name="T21" fmla="*/ 17 h 140"/>
                  <a:gd name="T22" fmla="*/ 79 w 171"/>
                  <a:gd name="T23" fmla="*/ 20 h 140"/>
                  <a:gd name="T24" fmla="*/ 79 w 171"/>
                  <a:gd name="T25" fmla="*/ 29 h 140"/>
                  <a:gd name="T26" fmla="*/ 77 w 171"/>
                  <a:gd name="T27" fmla="*/ 38 h 140"/>
                  <a:gd name="T28" fmla="*/ 74 w 171"/>
                  <a:gd name="T29" fmla="*/ 56 h 140"/>
                  <a:gd name="T30" fmla="*/ 74 w 171"/>
                  <a:gd name="T31" fmla="*/ 62 h 140"/>
                  <a:gd name="T32" fmla="*/ 77 w 171"/>
                  <a:gd name="T33" fmla="*/ 67 h 140"/>
                  <a:gd name="T34" fmla="*/ 79 w 171"/>
                  <a:gd name="T35" fmla="*/ 67 h 140"/>
                  <a:gd name="T36" fmla="*/ 86 w 171"/>
                  <a:gd name="T37" fmla="*/ 62 h 140"/>
                  <a:gd name="T38" fmla="*/ 94 w 171"/>
                  <a:gd name="T39" fmla="*/ 53 h 140"/>
                  <a:gd name="T40" fmla="*/ 126 w 171"/>
                  <a:gd name="T41" fmla="*/ 20 h 140"/>
                  <a:gd name="T42" fmla="*/ 135 w 171"/>
                  <a:gd name="T43" fmla="*/ 13 h 140"/>
                  <a:gd name="T44" fmla="*/ 152 w 171"/>
                  <a:gd name="T45" fmla="*/ 5 h 140"/>
                  <a:gd name="T46" fmla="*/ 164 w 171"/>
                  <a:gd name="T47" fmla="*/ 2 h 140"/>
                  <a:gd name="T48" fmla="*/ 170 w 171"/>
                  <a:gd name="T49" fmla="*/ 3 h 140"/>
                  <a:gd name="T50" fmla="*/ 171 w 171"/>
                  <a:gd name="T51" fmla="*/ 1 h 140"/>
                  <a:gd name="T52" fmla="*/ 170 w 171"/>
                  <a:gd name="T53" fmla="*/ 1 h 140"/>
                  <a:gd name="T54" fmla="*/ 161 w 171"/>
                  <a:gd name="T55" fmla="*/ 1 h 140"/>
                  <a:gd name="T56" fmla="*/ 142 w 171"/>
                  <a:gd name="T57" fmla="*/ 6 h 140"/>
                  <a:gd name="T58" fmla="*/ 134 w 171"/>
                  <a:gd name="T59" fmla="*/ 12 h 140"/>
                  <a:gd name="T60" fmla="*/ 115 w 171"/>
                  <a:gd name="T61" fmla="*/ 28 h 140"/>
                  <a:gd name="T62" fmla="*/ 97 w 171"/>
                  <a:gd name="T63" fmla="*/ 46 h 140"/>
                  <a:gd name="T64" fmla="*/ 88 w 171"/>
                  <a:gd name="T65" fmla="*/ 57 h 140"/>
                  <a:gd name="T66" fmla="*/ 81 w 171"/>
                  <a:gd name="T67" fmla="*/ 63 h 140"/>
                  <a:gd name="T68" fmla="*/ 79 w 171"/>
                  <a:gd name="T69" fmla="*/ 64 h 140"/>
                  <a:gd name="T70" fmla="*/ 76 w 171"/>
                  <a:gd name="T71" fmla="*/ 62 h 140"/>
                  <a:gd name="T72" fmla="*/ 76 w 171"/>
                  <a:gd name="T73" fmla="*/ 52 h 140"/>
                  <a:gd name="T74" fmla="*/ 78 w 171"/>
                  <a:gd name="T75" fmla="*/ 43 h 140"/>
                  <a:gd name="T76" fmla="*/ 81 w 171"/>
                  <a:gd name="T77" fmla="*/ 25 h 140"/>
                  <a:gd name="T78" fmla="*/ 80 w 171"/>
                  <a:gd name="T79" fmla="*/ 17 h 140"/>
                  <a:gd name="T80" fmla="*/ 78 w 171"/>
                  <a:gd name="T81" fmla="*/ 15 h 140"/>
                  <a:gd name="T82" fmla="*/ 74 w 171"/>
                  <a:gd name="T83" fmla="*/ 14 h 140"/>
                  <a:gd name="T84" fmla="*/ 65 w 171"/>
                  <a:gd name="T85" fmla="*/ 19 h 140"/>
                  <a:gd name="T86" fmla="*/ 45 w 171"/>
                  <a:gd name="T87" fmla="*/ 36 h 140"/>
                  <a:gd name="T88" fmla="*/ 37 w 171"/>
                  <a:gd name="T89" fmla="*/ 44 h 140"/>
                  <a:gd name="T90" fmla="*/ 21 w 171"/>
                  <a:gd name="T91" fmla="*/ 64 h 140"/>
                  <a:gd name="T92" fmla="*/ 9 w 171"/>
                  <a:gd name="T93" fmla="*/ 87 h 140"/>
                  <a:gd name="T94" fmla="*/ 5 w 171"/>
                  <a:gd name="T95" fmla="*/ 98 h 140"/>
                  <a:gd name="T96" fmla="*/ 1 w 171"/>
                  <a:gd name="T97" fmla="*/ 110 h 140"/>
                  <a:gd name="T98" fmla="*/ 0 w 171"/>
                  <a:gd name="T99" fmla="*/ 126 h 140"/>
                  <a:gd name="T100" fmla="*/ 1 w 171"/>
                  <a:gd name="T101" fmla="*/ 140 h 140"/>
                  <a:gd name="T102" fmla="*/ 1 w 171"/>
                  <a:gd name="T103" fmla="*/ 140 h 1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1" h="140">
                    <a:moveTo>
                      <a:pt x="1" y="140"/>
                    </a:moveTo>
                    <a:lnTo>
                      <a:pt x="1" y="140"/>
                    </a:lnTo>
                    <a:lnTo>
                      <a:pt x="1" y="128"/>
                    </a:lnTo>
                    <a:lnTo>
                      <a:pt x="2" y="115"/>
                    </a:lnTo>
                    <a:lnTo>
                      <a:pt x="3" y="109"/>
                    </a:lnTo>
                    <a:lnTo>
                      <a:pt x="4" y="102"/>
                    </a:lnTo>
                    <a:lnTo>
                      <a:pt x="9" y="89"/>
                    </a:lnTo>
                    <a:lnTo>
                      <a:pt x="15" y="77"/>
                    </a:lnTo>
                    <a:lnTo>
                      <a:pt x="22" y="64"/>
                    </a:lnTo>
                    <a:lnTo>
                      <a:pt x="31" y="53"/>
                    </a:lnTo>
                    <a:lnTo>
                      <a:pt x="40" y="43"/>
                    </a:lnTo>
                    <a:lnTo>
                      <a:pt x="51" y="32"/>
                    </a:lnTo>
                    <a:lnTo>
                      <a:pt x="63" y="22"/>
                    </a:lnTo>
                    <a:lnTo>
                      <a:pt x="66" y="19"/>
                    </a:lnTo>
                    <a:lnTo>
                      <a:pt x="71" y="17"/>
                    </a:lnTo>
                    <a:lnTo>
                      <a:pt x="74" y="16"/>
                    </a:lnTo>
                    <a:lnTo>
                      <a:pt x="76" y="16"/>
                    </a:lnTo>
                    <a:lnTo>
                      <a:pt x="78" y="17"/>
                    </a:lnTo>
                    <a:lnTo>
                      <a:pt x="79" y="20"/>
                    </a:lnTo>
                    <a:lnTo>
                      <a:pt x="80" y="24"/>
                    </a:lnTo>
                    <a:lnTo>
                      <a:pt x="79" y="29"/>
                    </a:lnTo>
                    <a:lnTo>
                      <a:pt x="77" y="38"/>
                    </a:lnTo>
                    <a:lnTo>
                      <a:pt x="75" y="47"/>
                    </a:lnTo>
                    <a:lnTo>
                      <a:pt x="74" y="56"/>
                    </a:lnTo>
                    <a:lnTo>
                      <a:pt x="74" y="62"/>
                    </a:lnTo>
                    <a:lnTo>
                      <a:pt x="75" y="64"/>
                    </a:lnTo>
                    <a:lnTo>
                      <a:pt x="77" y="67"/>
                    </a:lnTo>
                    <a:lnTo>
                      <a:pt x="79" y="67"/>
                    </a:lnTo>
                    <a:lnTo>
                      <a:pt x="81" y="67"/>
                    </a:lnTo>
                    <a:lnTo>
                      <a:pt x="86" y="62"/>
                    </a:lnTo>
                    <a:lnTo>
                      <a:pt x="94" y="53"/>
                    </a:lnTo>
                    <a:lnTo>
                      <a:pt x="110" y="36"/>
                    </a:lnTo>
                    <a:lnTo>
                      <a:pt x="126" y="20"/>
                    </a:lnTo>
                    <a:lnTo>
                      <a:pt x="135" y="13"/>
                    </a:lnTo>
                    <a:lnTo>
                      <a:pt x="146" y="7"/>
                    </a:lnTo>
                    <a:lnTo>
                      <a:pt x="152" y="5"/>
                    </a:lnTo>
                    <a:lnTo>
                      <a:pt x="158" y="3"/>
                    </a:lnTo>
                    <a:lnTo>
                      <a:pt x="164" y="2"/>
                    </a:lnTo>
                    <a:lnTo>
                      <a:pt x="170" y="3"/>
                    </a:lnTo>
                    <a:lnTo>
                      <a:pt x="171" y="2"/>
                    </a:lnTo>
                    <a:lnTo>
                      <a:pt x="171" y="1"/>
                    </a:lnTo>
                    <a:lnTo>
                      <a:pt x="170" y="1"/>
                    </a:lnTo>
                    <a:lnTo>
                      <a:pt x="166" y="0"/>
                    </a:lnTo>
                    <a:lnTo>
                      <a:pt x="161" y="1"/>
                    </a:lnTo>
                    <a:lnTo>
                      <a:pt x="151" y="3"/>
                    </a:lnTo>
                    <a:lnTo>
                      <a:pt x="142" y="6"/>
                    </a:lnTo>
                    <a:lnTo>
                      <a:pt x="134" y="12"/>
                    </a:lnTo>
                    <a:lnTo>
                      <a:pt x="124" y="19"/>
                    </a:lnTo>
                    <a:lnTo>
                      <a:pt x="115" y="28"/>
                    </a:lnTo>
                    <a:lnTo>
                      <a:pt x="97" y="46"/>
                    </a:lnTo>
                    <a:lnTo>
                      <a:pt x="88" y="57"/>
                    </a:lnTo>
                    <a:lnTo>
                      <a:pt x="84" y="61"/>
                    </a:lnTo>
                    <a:lnTo>
                      <a:pt x="81" y="63"/>
                    </a:lnTo>
                    <a:lnTo>
                      <a:pt x="79" y="64"/>
                    </a:lnTo>
                    <a:lnTo>
                      <a:pt x="77" y="64"/>
                    </a:lnTo>
                    <a:lnTo>
                      <a:pt x="76" y="62"/>
                    </a:lnTo>
                    <a:lnTo>
                      <a:pt x="76" y="60"/>
                    </a:lnTo>
                    <a:lnTo>
                      <a:pt x="76" y="52"/>
                    </a:lnTo>
                    <a:lnTo>
                      <a:pt x="78" y="43"/>
                    </a:lnTo>
                    <a:lnTo>
                      <a:pt x="80" y="34"/>
                    </a:lnTo>
                    <a:lnTo>
                      <a:pt x="81" y="25"/>
                    </a:lnTo>
                    <a:lnTo>
                      <a:pt x="81" y="21"/>
                    </a:lnTo>
                    <a:lnTo>
                      <a:pt x="80" y="17"/>
                    </a:lnTo>
                    <a:lnTo>
                      <a:pt x="78" y="15"/>
                    </a:lnTo>
                    <a:lnTo>
                      <a:pt x="76" y="14"/>
                    </a:lnTo>
                    <a:lnTo>
                      <a:pt x="74" y="14"/>
                    </a:lnTo>
                    <a:lnTo>
                      <a:pt x="71" y="15"/>
                    </a:lnTo>
                    <a:lnTo>
                      <a:pt x="65" y="19"/>
                    </a:lnTo>
                    <a:lnTo>
                      <a:pt x="58" y="24"/>
                    </a:lnTo>
                    <a:lnTo>
                      <a:pt x="45" y="36"/>
                    </a:lnTo>
                    <a:lnTo>
                      <a:pt x="37" y="44"/>
                    </a:lnTo>
                    <a:lnTo>
                      <a:pt x="29" y="53"/>
                    </a:lnTo>
                    <a:lnTo>
                      <a:pt x="21" y="64"/>
                    </a:lnTo>
                    <a:lnTo>
                      <a:pt x="15" y="75"/>
                    </a:lnTo>
                    <a:lnTo>
                      <a:pt x="9" y="87"/>
                    </a:lnTo>
                    <a:lnTo>
                      <a:pt x="5" y="98"/>
                    </a:lnTo>
                    <a:lnTo>
                      <a:pt x="1" y="110"/>
                    </a:lnTo>
                    <a:lnTo>
                      <a:pt x="1" y="117"/>
                    </a:lnTo>
                    <a:lnTo>
                      <a:pt x="0" y="126"/>
                    </a:lnTo>
                    <a:lnTo>
                      <a:pt x="1"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90" name="Freeform 225">
                <a:extLst>
                  <a:ext uri="{FF2B5EF4-FFF2-40B4-BE49-F238E27FC236}">
                    <a16:creationId xmlns:a16="http://schemas.microsoft.com/office/drawing/2014/main" id="{7E4AE5DB-EE7F-4BAB-8A80-E3AE7DBC368D}"/>
                  </a:ext>
                </a:extLst>
              </p:cNvPr>
              <p:cNvSpPr>
                <a:spLocks/>
              </p:cNvSpPr>
              <p:nvPr/>
            </p:nvSpPr>
            <p:spPr bwMode="auto">
              <a:xfrm>
                <a:off x="3951" y="1805"/>
                <a:ext cx="49" cy="44"/>
              </a:xfrm>
              <a:custGeom>
                <a:avLst/>
                <a:gdLst>
                  <a:gd name="T0" fmla="*/ 48 w 49"/>
                  <a:gd name="T1" fmla="*/ 0 h 44"/>
                  <a:gd name="T2" fmla="*/ 48 w 49"/>
                  <a:gd name="T3" fmla="*/ 0 h 44"/>
                  <a:gd name="T4" fmla="*/ 44 w 49"/>
                  <a:gd name="T5" fmla="*/ 8 h 44"/>
                  <a:gd name="T6" fmla="*/ 42 w 49"/>
                  <a:gd name="T7" fmla="*/ 17 h 44"/>
                  <a:gd name="T8" fmla="*/ 39 w 49"/>
                  <a:gd name="T9" fmla="*/ 26 h 44"/>
                  <a:gd name="T10" fmla="*/ 37 w 49"/>
                  <a:gd name="T11" fmla="*/ 30 h 44"/>
                  <a:gd name="T12" fmla="*/ 35 w 49"/>
                  <a:gd name="T13" fmla="*/ 34 h 44"/>
                  <a:gd name="T14" fmla="*/ 35 w 49"/>
                  <a:gd name="T15" fmla="*/ 34 h 44"/>
                  <a:gd name="T16" fmla="*/ 31 w 49"/>
                  <a:gd name="T17" fmla="*/ 38 h 44"/>
                  <a:gd name="T18" fmla="*/ 27 w 49"/>
                  <a:gd name="T19" fmla="*/ 41 h 44"/>
                  <a:gd name="T20" fmla="*/ 22 w 49"/>
                  <a:gd name="T21" fmla="*/ 41 h 44"/>
                  <a:gd name="T22" fmla="*/ 17 w 49"/>
                  <a:gd name="T23" fmla="*/ 40 h 44"/>
                  <a:gd name="T24" fmla="*/ 17 w 49"/>
                  <a:gd name="T25" fmla="*/ 40 h 44"/>
                  <a:gd name="T26" fmla="*/ 8 w 49"/>
                  <a:gd name="T27" fmla="*/ 36 h 44"/>
                  <a:gd name="T28" fmla="*/ 0 w 49"/>
                  <a:gd name="T29" fmla="*/ 30 h 44"/>
                  <a:gd name="T30" fmla="*/ 0 w 49"/>
                  <a:gd name="T31" fmla="*/ 30 h 44"/>
                  <a:gd name="T32" fmla="*/ 0 w 49"/>
                  <a:gd name="T33" fmla="*/ 30 h 44"/>
                  <a:gd name="T34" fmla="*/ 0 w 49"/>
                  <a:gd name="T35" fmla="*/ 31 h 44"/>
                  <a:gd name="T36" fmla="*/ 0 w 49"/>
                  <a:gd name="T37" fmla="*/ 31 h 44"/>
                  <a:gd name="T38" fmla="*/ 6 w 49"/>
                  <a:gd name="T39" fmla="*/ 36 h 44"/>
                  <a:gd name="T40" fmla="*/ 14 w 49"/>
                  <a:gd name="T41" fmla="*/ 41 h 44"/>
                  <a:gd name="T42" fmla="*/ 18 w 49"/>
                  <a:gd name="T43" fmla="*/ 43 h 44"/>
                  <a:gd name="T44" fmla="*/ 22 w 49"/>
                  <a:gd name="T45" fmla="*/ 44 h 44"/>
                  <a:gd name="T46" fmla="*/ 26 w 49"/>
                  <a:gd name="T47" fmla="*/ 44 h 44"/>
                  <a:gd name="T48" fmla="*/ 30 w 49"/>
                  <a:gd name="T49" fmla="*/ 42 h 44"/>
                  <a:gd name="T50" fmla="*/ 30 w 49"/>
                  <a:gd name="T51" fmla="*/ 42 h 44"/>
                  <a:gd name="T52" fmla="*/ 35 w 49"/>
                  <a:gd name="T53" fmla="*/ 39 h 44"/>
                  <a:gd name="T54" fmla="*/ 38 w 49"/>
                  <a:gd name="T55" fmla="*/ 34 h 44"/>
                  <a:gd name="T56" fmla="*/ 41 w 49"/>
                  <a:gd name="T57" fmla="*/ 29 h 44"/>
                  <a:gd name="T58" fmla="*/ 43 w 49"/>
                  <a:gd name="T59" fmla="*/ 24 h 44"/>
                  <a:gd name="T60" fmla="*/ 46 w 49"/>
                  <a:gd name="T61" fmla="*/ 12 h 44"/>
                  <a:gd name="T62" fmla="*/ 47 w 49"/>
                  <a:gd name="T63" fmla="*/ 6 h 44"/>
                  <a:gd name="T64" fmla="*/ 49 w 49"/>
                  <a:gd name="T65" fmla="*/ 1 h 44"/>
                  <a:gd name="T66" fmla="*/ 49 w 49"/>
                  <a:gd name="T67" fmla="*/ 1 h 44"/>
                  <a:gd name="T68" fmla="*/ 49 w 49"/>
                  <a:gd name="T69" fmla="*/ 0 h 44"/>
                  <a:gd name="T70" fmla="*/ 48 w 49"/>
                  <a:gd name="T71" fmla="*/ 0 h 44"/>
                  <a:gd name="T72" fmla="*/ 48 w 49"/>
                  <a:gd name="T73" fmla="*/ 0 h 44"/>
                  <a:gd name="T74" fmla="*/ 48 w 49"/>
                  <a:gd name="T75" fmla="*/ 0 h 4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9" h="44">
                    <a:moveTo>
                      <a:pt x="48" y="0"/>
                    </a:moveTo>
                    <a:lnTo>
                      <a:pt x="48" y="0"/>
                    </a:lnTo>
                    <a:lnTo>
                      <a:pt x="44" y="8"/>
                    </a:lnTo>
                    <a:lnTo>
                      <a:pt x="42" y="17"/>
                    </a:lnTo>
                    <a:lnTo>
                      <a:pt x="39" y="26"/>
                    </a:lnTo>
                    <a:lnTo>
                      <a:pt x="37" y="30"/>
                    </a:lnTo>
                    <a:lnTo>
                      <a:pt x="35" y="34"/>
                    </a:lnTo>
                    <a:lnTo>
                      <a:pt x="31" y="38"/>
                    </a:lnTo>
                    <a:lnTo>
                      <a:pt x="27" y="41"/>
                    </a:lnTo>
                    <a:lnTo>
                      <a:pt x="22" y="41"/>
                    </a:lnTo>
                    <a:lnTo>
                      <a:pt x="17" y="40"/>
                    </a:lnTo>
                    <a:lnTo>
                      <a:pt x="8" y="36"/>
                    </a:lnTo>
                    <a:lnTo>
                      <a:pt x="0" y="30"/>
                    </a:lnTo>
                    <a:lnTo>
                      <a:pt x="0" y="31"/>
                    </a:lnTo>
                    <a:lnTo>
                      <a:pt x="6" y="36"/>
                    </a:lnTo>
                    <a:lnTo>
                      <a:pt x="14" y="41"/>
                    </a:lnTo>
                    <a:lnTo>
                      <a:pt x="18" y="43"/>
                    </a:lnTo>
                    <a:lnTo>
                      <a:pt x="22" y="44"/>
                    </a:lnTo>
                    <a:lnTo>
                      <a:pt x="26" y="44"/>
                    </a:lnTo>
                    <a:lnTo>
                      <a:pt x="30" y="42"/>
                    </a:lnTo>
                    <a:lnTo>
                      <a:pt x="35" y="39"/>
                    </a:lnTo>
                    <a:lnTo>
                      <a:pt x="38" y="34"/>
                    </a:lnTo>
                    <a:lnTo>
                      <a:pt x="41" y="29"/>
                    </a:lnTo>
                    <a:lnTo>
                      <a:pt x="43" y="24"/>
                    </a:lnTo>
                    <a:lnTo>
                      <a:pt x="46" y="12"/>
                    </a:lnTo>
                    <a:lnTo>
                      <a:pt x="47" y="6"/>
                    </a:lnTo>
                    <a:lnTo>
                      <a:pt x="49" y="1"/>
                    </a:lnTo>
                    <a:lnTo>
                      <a:pt x="49" y="0"/>
                    </a:lnTo>
                    <a:lnTo>
                      <a:pt x="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91" name="Freeform 226">
                <a:extLst>
                  <a:ext uri="{FF2B5EF4-FFF2-40B4-BE49-F238E27FC236}">
                    <a16:creationId xmlns:a16="http://schemas.microsoft.com/office/drawing/2014/main" id="{905207C3-816C-49ED-92AA-2450B925C203}"/>
                  </a:ext>
                </a:extLst>
              </p:cNvPr>
              <p:cNvSpPr>
                <a:spLocks/>
              </p:cNvSpPr>
              <p:nvPr/>
            </p:nvSpPr>
            <p:spPr bwMode="auto">
              <a:xfrm>
                <a:off x="3969" y="1816"/>
                <a:ext cx="12" cy="18"/>
              </a:xfrm>
              <a:custGeom>
                <a:avLst/>
                <a:gdLst>
                  <a:gd name="T0" fmla="*/ 9 w 12"/>
                  <a:gd name="T1" fmla="*/ 1 h 18"/>
                  <a:gd name="T2" fmla="*/ 9 w 12"/>
                  <a:gd name="T3" fmla="*/ 1 h 18"/>
                  <a:gd name="T4" fmla="*/ 10 w 12"/>
                  <a:gd name="T5" fmla="*/ 4 h 18"/>
                  <a:gd name="T6" fmla="*/ 10 w 12"/>
                  <a:gd name="T7" fmla="*/ 8 h 18"/>
                  <a:gd name="T8" fmla="*/ 10 w 12"/>
                  <a:gd name="T9" fmla="*/ 8 h 18"/>
                  <a:gd name="T10" fmla="*/ 10 w 12"/>
                  <a:gd name="T11" fmla="*/ 11 h 18"/>
                  <a:gd name="T12" fmla="*/ 9 w 12"/>
                  <a:gd name="T13" fmla="*/ 15 h 18"/>
                  <a:gd name="T14" fmla="*/ 9 w 12"/>
                  <a:gd name="T15" fmla="*/ 15 h 18"/>
                  <a:gd name="T16" fmla="*/ 8 w 12"/>
                  <a:gd name="T17" fmla="*/ 16 h 18"/>
                  <a:gd name="T18" fmla="*/ 7 w 12"/>
                  <a:gd name="T19" fmla="*/ 16 h 18"/>
                  <a:gd name="T20" fmla="*/ 4 w 12"/>
                  <a:gd name="T21" fmla="*/ 15 h 18"/>
                  <a:gd name="T22" fmla="*/ 1 w 12"/>
                  <a:gd name="T23" fmla="*/ 11 h 18"/>
                  <a:gd name="T24" fmla="*/ 1 w 12"/>
                  <a:gd name="T25" fmla="*/ 11 h 18"/>
                  <a:gd name="T26" fmla="*/ 0 w 12"/>
                  <a:gd name="T27" fmla="*/ 10 h 18"/>
                  <a:gd name="T28" fmla="*/ 0 w 12"/>
                  <a:gd name="T29" fmla="*/ 11 h 18"/>
                  <a:gd name="T30" fmla="*/ 0 w 12"/>
                  <a:gd name="T31" fmla="*/ 11 h 18"/>
                  <a:gd name="T32" fmla="*/ 1 w 12"/>
                  <a:gd name="T33" fmla="*/ 14 h 18"/>
                  <a:gd name="T34" fmla="*/ 4 w 12"/>
                  <a:gd name="T35" fmla="*/ 17 h 18"/>
                  <a:gd name="T36" fmla="*/ 7 w 12"/>
                  <a:gd name="T37" fmla="*/ 18 h 18"/>
                  <a:gd name="T38" fmla="*/ 8 w 12"/>
                  <a:gd name="T39" fmla="*/ 18 h 18"/>
                  <a:gd name="T40" fmla="*/ 10 w 12"/>
                  <a:gd name="T41" fmla="*/ 17 h 18"/>
                  <a:gd name="T42" fmla="*/ 10 w 12"/>
                  <a:gd name="T43" fmla="*/ 17 h 18"/>
                  <a:gd name="T44" fmla="*/ 11 w 12"/>
                  <a:gd name="T45" fmla="*/ 15 h 18"/>
                  <a:gd name="T46" fmla="*/ 12 w 12"/>
                  <a:gd name="T47" fmla="*/ 13 h 18"/>
                  <a:gd name="T48" fmla="*/ 12 w 12"/>
                  <a:gd name="T49" fmla="*/ 9 h 18"/>
                  <a:gd name="T50" fmla="*/ 12 w 12"/>
                  <a:gd name="T51" fmla="*/ 9 h 18"/>
                  <a:gd name="T52" fmla="*/ 12 w 12"/>
                  <a:gd name="T53" fmla="*/ 4 h 18"/>
                  <a:gd name="T54" fmla="*/ 11 w 12"/>
                  <a:gd name="T55" fmla="*/ 2 h 18"/>
                  <a:gd name="T56" fmla="*/ 10 w 12"/>
                  <a:gd name="T57" fmla="*/ 0 h 18"/>
                  <a:gd name="T58" fmla="*/ 10 w 12"/>
                  <a:gd name="T59" fmla="*/ 0 h 18"/>
                  <a:gd name="T60" fmla="*/ 9 w 12"/>
                  <a:gd name="T61" fmla="*/ 0 h 18"/>
                  <a:gd name="T62" fmla="*/ 9 w 12"/>
                  <a:gd name="T63" fmla="*/ 1 h 18"/>
                  <a:gd name="T64" fmla="*/ 9 w 12"/>
                  <a:gd name="T65" fmla="*/ 1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 h="18">
                    <a:moveTo>
                      <a:pt x="9" y="1"/>
                    </a:moveTo>
                    <a:lnTo>
                      <a:pt x="9" y="1"/>
                    </a:lnTo>
                    <a:lnTo>
                      <a:pt x="10" y="4"/>
                    </a:lnTo>
                    <a:lnTo>
                      <a:pt x="10" y="8"/>
                    </a:lnTo>
                    <a:lnTo>
                      <a:pt x="10" y="11"/>
                    </a:lnTo>
                    <a:lnTo>
                      <a:pt x="9" y="15"/>
                    </a:lnTo>
                    <a:lnTo>
                      <a:pt x="8" y="16"/>
                    </a:lnTo>
                    <a:lnTo>
                      <a:pt x="7" y="16"/>
                    </a:lnTo>
                    <a:lnTo>
                      <a:pt x="4" y="15"/>
                    </a:lnTo>
                    <a:lnTo>
                      <a:pt x="1" y="11"/>
                    </a:lnTo>
                    <a:lnTo>
                      <a:pt x="0" y="10"/>
                    </a:lnTo>
                    <a:lnTo>
                      <a:pt x="0" y="11"/>
                    </a:lnTo>
                    <a:lnTo>
                      <a:pt x="1" y="14"/>
                    </a:lnTo>
                    <a:lnTo>
                      <a:pt x="4" y="17"/>
                    </a:lnTo>
                    <a:lnTo>
                      <a:pt x="7" y="18"/>
                    </a:lnTo>
                    <a:lnTo>
                      <a:pt x="8" y="18"/>
                    </a:lnTo>
                    <a:lnTo>
                      <a:pt x="10" y="17"/>
                    </a:lnTo>
                    <a:lnTo>
                      <a:pt x="11" y="15"/>
                    </a:lnTo>
                    <a:lnTo>
                      <a:pt x="12" y="13"/>
                    </a:lnTo>
                    <a:lnTo>
                      <a:pt x="12" y="9"/>
                    </a:lnTo>
                    <a:lnTo>
                      <a:pt x="12" y="4"/>
                    </a:lnTo>
                    <a:lnTo>
                      <a:pt x="11" y="2"/>
                    </a:lnTo>
                    <a:lnTo>
                      <a:pt x="10" y="0"/>
                    </a:lnTo>
                    <a:lnTo>
                      <a:pt x="9" y="0"/>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92" name="Freeform 227">
                <a:extLst>
                  <a:ext uri="{FF2B5EF4-FFF2-40B4-BE49-F238E27FC236}">
                    <a16:creationId xmlns:a16="http://schemas.microsoft.com/office/drawing/2014/main" id="{A2E2621C-ED59-4B53-A15E-BFC392C5B5BF}"/>
                  </a:ext>
                </a:extLst>
              </p:cNvPr>
              <p:cNvSpPr>
                <a:spLocks/>
              </p:cNvSpPr>
              <p:nvPr/>
            </p:nvSpPr>
            <p:spPr bwMode="auto">
              <a:xfrm>
                <a:off x="3845" y="1311"/>
                <a:ext cx="33" cy="220"/>
              </a:xfrm>
              <a:custGeom>
                <a:avLst/>
                <a:gdLst>
                  <a:gd name="T0" fmla="*/ 0 w 33"/>
                  <a:gd name="T1" fmla="*/ 1 h 220"/>
                  <a:gd name="T2" fmla="*/ 0 w 33"/>
                  <a:gd name="T3" fmla="*/ 1 h 220"/>
                  <a:gd name="T4" fmla="*/ 9 w 33"/>
                  <a:gd name="T5" fmla="*/ 12 h 220"/>
                  <a:gd name="T6" fmla="*/ 12 w 33"/>
                  <a:gd name="T7" fmla="*/ 17 h 220"/>
                  <a:gd name="T8" fmla="*/ 15 w 33"/>
                  <a:gd name="T9" fmla="*/ 23 h 220"/>
                  <a:gd name="T10" fmla="*/ 15 w 33"/>
                  <a:gd name="T11" fmla="*/ 23 h 220"/>
                  <a:gd name="T12" fmla="*/ 20 w 33"/>
                  <a:gd name="T13" fmla="*/ 36 h 220"/>
                  <a:gd name="T14" fmla="*/ 24 w 33"/>
                  <a:gd name="T15" fmla="*/ 50 h 220"/>
                  <a:gd name="T16" fmla="*/ 24 w 33"/>
                  <a:gd name="T17" fmla="*/ 50 h 220"/>
                  <a:gd name="T18" fmla="*/ 27 w 33"/>
                  <a:gd name="T19" fmla="*/ 66 h 220"/>
                  <a:gd name="T20" fmla="*/ 30 w 33"/>
                  <a:gd name="T21" fmla="*/ 81 h 220"/>
                  <a:gd name="T22" fmla="*/ 30 w 33"/>
                  <a:gd name="T23" fmla="*/ 96 h 220"/>
                  <a:gd name="T24" fmla="*/ 29 w 33"/>
                  <a:gd name="T25" fmla="*/ 113 h 220"/>
                  <a:gd name="T26" fmla="*/ 29 w 33"/>
                  <a:gd name="T27" fmla="*/ 113 h 220"/>
                  <a:gd name="T28" fmla="*/ 27 w 33"/>
                  <a:gd name="T29" fmla="*/ 127 h 220"/>
                  <a:gd name="T30" fmla="*/ 23 w 33"/>
                  <a:gd name="T31" fmla="*/ 141 h 220"/>
                  <a:gd name="T32" fmla="*/ 15 w 33"/>
                  <a:gd name="T33" fmla="*/ 170 h 220"/>
                  <a:gd name="T34" fmla="*/ 15 w 33"/>
                  <a:gd name="T35" fmla="*/ 170 h 220"/>
                  <a:gd name="T36" fmla="*/ 12 w 33"/>
                  <a:gd name="T37" fmla="*/ 182 h 220"/>
                  <a:gd name="T38" fmla="*/ 10 w 33"/>
                  <a:gd name="T39" fmla="*/ 194 h 220"/>
                  <a:gd name="T40" fmla="*/ 8 w 33"/>
                  <a:gd name="T41" fmla="*/ 207 h 220"/>
                  <a:gd name="T42" fmla="*/ 8 w 33"/>
                  <a:gd name="T43" fmla="*/ 220 h 220"/>
                  <a:gd name="T44" fmla="*/ 8 w 33"/>
                  <a:gd name="T45" fmla="*/ 220 h 220"/>
                  <a:gd name="T46" fmla="*/ 8 w 33"/>
                  <a:gd name="T47" fmla="*/ 220 h 220"/>
                  <a:gd name="T48" fmla="*/ 8 w 33"/>
                  <a:gd name="T49" fmla="*/ 220 h 220"/>
                  <a:gd name="T50" fmla="*/ 9 w 33"/>
                  <a:gd name="T51" fmla="*/ 204 h 220"/>
                  <a:gd name="T52" fmla="*/ 11 w 33"/>
                  <a:gd name="T53" fmla="*/ 190 h 220"/>
                  <a:gd name="T54" fmla="*/ 15 w 33"/>
                  <a:gd name="T55" fmla="*/ 175 h 220"/>
                  <a:gd name="T56" fmla="*/ 19 w 33"/>
                  <a:gd name="T57" fmla="*/ 161 h 220"/>
                  <a:gd name="T58" fmla="*/ 19 w 33"/>
                  <a:gd name="T59" fmla="*/ 161 h 220"/>
                  <a:gd name="T60" fmla="*/ 24 w 33"/>
                  <a:gd name="T61" fmla="*/ 146 h 220"/>
                  <a:gd name="T62" fmla="*/ 28 w 33"/>
                  <a:gd name="T63" fmla="*/ 132 h 220"/>
                  <a:gd name="T64" fmla="*/ 31 w 33"/>
                  <a:gd name="T65" fmla="*/ 117 h 220"/>
                  <a:gd name="T66" fmla="*/ 33 w 33"/>
                  <a:gd name="T67" fmla="*/ 103 h 220"/>
                  <a:gd name="T68" fmla="*/ 33 w 33"/>
                  <a:gd name="T69" fmla="*/ 103 h 220"/>
                  <a:gd name="T70" fmla="*/ 33 w 33"/>
                  <a:gd name="T71" fmla="*/ 88 h 220"/>
                  <a:gd name="T72" fmla="*/ 32 w 33"/>
                  <a:gd name="T73" fmla="*/ 74 h 220"/>
                  <a:gd name="T74" fmla="*/ 29 w 33"/>
                  <a:gd name="T75" fmla="*/ 60 h 220"/>
                  <a:gd name="T76" fmla="*/ 26 w 33"/>
                  <a:gd name="T77" fmla="*/ 47 h 220"/>
                  <a:gd name="T78" fmla="*/ 26 w 33"/>
                  <a:gd name="T79" fmla="*/ 47 h 220"/>
                  <a:gd name="T80" fmla="*/ 22 w 33"/>
                  <a:gd name="T81" fmla="*/ 33 h 220"/>
                  <a:gd name="T82" fmla="*/ 17 w 33"/>
                  <a:gd name="T83" fmla="*/ 20 h 220"/>
                  <a:gd name="T84" fmla="*/ 17 w 33"/>
                  <a:gd name="T85" fmla="*/ 20 h 220"/>
                  <a:gd name="T86" fmla="*/ 14 w 33"/>
                  <a:gd name="T87" fmla="*/ 15 h 220"/>
                  <a:gd name="T88" fmla="*/ 10 w 33"/>
                  <a:gd name="T89" fmla="*/ 10 h 220"/>
                  <a:gd name="T90" fmla="*/ 2 w 33"/>
                  <a:gd name="T91" fmla="*/ 0 h 220"/>
                  <a:gd name="T92" fmla="*/ 2 w 33"/>
                  <a:gd name="T93" fmla="*/ 0 h 220"/>
                  <a:gd name="T94" fmla="*/ 0 w 33"/>
                  <a:gd name="T95" fmla="*/ 0 h 220"/>
                  <a:gd name="T96" fmla="*/ 0 w 33"/>
                  <a:gd name="T97" fmla="*/ 1 h 220"/>
                  <a:gd name="T98" fmla="*/ 0 w 33"/>
                  <a:gd name="T99" fmla="*/ 1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33" h="220">
                    <a:moveTo>
                      <a:pt x="0" y="1"/>
                    </a:moveTo>
                    <a:lnTo>
                      <a:pt x="0" y="1"/>
                    </a:lnTo>
                    <a:lnTo>
                      <a:pt x="9" y="12"/>
                    </a:lnTo>
                    <a:lnTo>
                      <a:pt x="12" y="17"/>
                    </a:lnTo>
                    <a:lnTo>
                      <a:pt x="15" y="23"/>
                    </a:lnTo>
                    <a:lnTo>
                      <a:pt x="20" y="36"/>
                    </a:lnTo>
                    <a:lnTo>
                      <a:pt x="24" y="50"/>
                    </a:lnTo>
                    <a:lnTo>
                      <a:pt x="27" y="66"/>
                    </a:lnTo>
                    <a:lnTo>
                      <a:pt x="30" y="81"/>
                    </a:lnTo>
                    <a:lnTo>
                      <a:pt x="30" y="96"/>
                    </a:lnTo>
                    <a:lnTo>
                      <a:pt x="29" y="113"/>
                    </a:lnTo>
                    <a:lnTo>
                      <a:pt x="27" y="127"/>
                    </a:lnTo>
                    <a:lnTo>
                      <a:pt x="23" y="141"/>
                    </a:lnTo>
                    <a:lnTo>
                      <a:pt x="15" y="170"/>
                    </a:lnTo>
                    <a:lnTo>
                      <a:pt x="12" y="182"/>
                    </a:lnTo>
                    <a:lnTo>
                      <a:pt x="10" y="194"/>
                    </a:lnTo>
                    <a:lnTo>
                      <a:pt x="8" y="207"/>
                    </a:lnTo>
                    <a:lnTo>
                      <a:pt x="8" y="220"/>
                    </a:lnTo>
                    <a:lnTo>
                      <a:pt x="9" y="204"/>
                    </a:lnTo>
                    <a:lnTo>
                      <a:pt x="11" y="190"/>
                    </a:lnTo>
                    <a:lnTo>
                      <a:pt x="15" y="175"/>
                    </a:lnTo>
                    <a:lnTo>
                      <a:pt x="19" y="161"/>
                    </a:lnTo>
                    <a:lnTo>
                      <a:pt x="24" y="146"/>
                    </a:lnTo>
                    <a:lnTo>
                      <a:pt x="28" y="132"/>
                    </a:lnTo>
                    <a:lnTo>
                      <a:pt x="31" y="117"/>
                    </a:lnTo>
                    <a:lnTo>
                      <a:pt x="33" y="103"/>
                    </a:lnTo>
                    <a:lnTo>
                      <a:pt x="33" y="88"/>
                    </a:lnTo>
                    <a:lnTo>
                      <a:pt x="32" y="74"/>
                    </a:lnTo>
                    <a:lnTo>
                      <a:pt x="29" y="60"/>
                    </a:lnTo>
                    <a:lnTo>
                      <a:pt x="26" y="47"/>
                    </a:lnTo>
                    <a:lnTo>
                      <a:pt x="22" y="33"/>
                    </a:lnTo>
                    <a:lnTo>
                      <a:pt x="17" y="20"/>
                    </a:lnTo>
                    <a:lnTo>
                      <a:pt x="14" y="15"/>
                    </a:lnTo>
                    <a:lnTo>
                      <a:pt x="10" y="10"/>
                    </a:lnTo>
                    <a:lnTo>
                      <a:pt x="2"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93" name="Freeform 228">
                <a:extLst>
                  <a:ext uri="{FF2B5EF4-FFF2-40B4-BE49-F238E27FC236}">
                    <a16:creationId xmlns:a16="http://schemas.microsoft.com/office/drawing/2014/main" id="{D9806D62-2045-44F4-BCD0-5CC5A5FB35CB}"/>
                  </a:ext>
                </a:extLst>
              </p:cNvPr>
              <p:cNvSpPr>
                <a:spLocks/>
              </p:cNvSpPr>
              <p:nvPr/>
            </p:nvSpPr>
            <p:spPr bwMode="auto">
              <a:xfrm>
                <a:off x="3783" y="1296"/>
                <a:ext cx="34" cy="103"/>
              </a:xfrm>
              <a:custGeom>
                <a:avLst/>
                <a:gdLst>
                  <a:gd name="T0" fmla="*/ 32 w 34"/>
                  <a:gd name="T1" fmla="*/ 0 h 103"/>
                  <a:gd name="T2" fmla="*/ 32 w 34"/>
                  <a:gd name="T3" fmla="*/ 0 h 103"/>
                  <a:gd name="T4" fmla="*/ 28 w 34"/>
                  <a:gd name="T5" fmla="*/ 8 h 103"/>
                  <a:gd name="T6" fmla="*/ 23 w 34"/>
                  <a:gd name="T7" fmla="*/ 13 h 103"/>
                  <a:gd name="T8" fmla="*/ 14 w 34"/>
                  <a:gd name="T9" fmla="*/ 24 h 103"/>
                  <a:gd name="T10" fmla="*/ 9 w 34"/>
                  <a:gd name="T11" fmla="*/ 29 h 103"/>
                  <a:gd name="T12" fmla="*/ 5 w 34"/>
                  <a:gd name="T13" fmla="*/ 34 h 103"/>
                  <a:gd name="T14" fmla="*/ 2 w 34"/>
                  <a:gd name="T15" fmla="*/ 41 h 103"/>
                  <a:gd name="T16" fmla="*/ 1 w 34"/>
                  <a:gd name="T17" fmla="*/ 49 h 103"/>
                  <a:gd name="T18" fmla="*/ 1 w 34"/>
                  <a:gd name="T19" fmla="*/ 49 h 103"/>
                  <a:gd name="T20" fmla="*/ 0 w 34"/>
                  <a:gd name="T21" fmla="*/ 56 h 103"/>
                  <a:gd name="T22" fmla="*/ 1 w 34"/>
                  <a:gd name="T23" fmla="*/ 64 h 103"/>
                  <a:gd name="T24" fmla="*/ 2 w 34"/>
                  <a:gd name="T25" fmla="*/ 70 h 103"/>
                  <a:gd name="T26" fmla="*/ 3 w 34"/>
                  <a:gd name="T27" fmla="*/ 77 h 103"/>
                  <a:gd name="T28" fmla="*/ 8 w 34"/>
                  <a:gd name="T29" fmla="*/ 90 h 103"/>
                  <a:gd name="T30" fmla="*/ 15 w 34"/>
                  <a:gd name="T31" fmla="*/ 103 h 103"/>
                  <a:gd name="T32" fmla="*/ 15 w 34"/>
                  <a:gd name="T33" fmla="*/ 103 h 103"/>
                  <a:gd name="T34" fmla="*/ 16 w 34"/>
                  <a:gd name="T35" fmla="*/ 103 h 103"/>
                  <a:gd name="T36" fmla="*/ 16 w 34"/>
                  <a:gd name="T37" fmla="*/ 103 h 103"/>
                  <a:gd name="T38" fmla="*/ 8 w 34"/>
                  <a:gd name="T39" fmla="*/ 87 h 103"/>
                  <a:gd name="T40" fmla="*/ 6 w 34"/>
                  <a:gd name="T41" fmla="*/ 80 h 103"/>
                  <a:gd name="T42" fmla="*/ 4 w 34"/>
                  <a:gd name="T43" fmla="*/ 72 h 103"/>
                  <a:gd name="T44" fmla="*/ 3 w 34"/>
                  <a:gd name="T45" fmla="*/ 65 h 103"/>
                  <a:gd name="T46" fmla="*/ 2 w 34"/>
                  <a:gd name="T47" fmla="*/ 56 h 103"/>
                  <a:gd name="T48" fmla="*/ 3 w 34"/>
                  <a:gd name="T49" fmla="*/ 48 h 103"/>
                  <a:gd name="T50" fmla="*/ 4 w 34"/>
                  <a:gd name="T51" fmla="*/ 40 h 103"/>
                  <a:gd name="T52" fmla="*/ 4 w 34"/>
                  <a:gd name="T53" fmla="*/ 40 h 103"/>
                  <a:gd name="T54" fmla="*/ 7 w 34"/>
                  <a:gd name="T55" fmla="*/ 34 h 103"/>
                  <a:gd name="T56" fmla="*/ 10 w 34"/>
                  <a:gd name="T57" fmla="*/ 29 h 103"/>
                  <a:gd name="T58" fmla="*/ 19 w 34"/>
                  <a:gd name="T59" fmla="*/ 20 h 103"/>
                  <a:gd name="T60" fmla="*/ 27 w 34"/>
                  <a:gd name="T61" fmla="*/ 12 h 103"/>
                  <a:gd name="T62" fmla="*/ 31 w 34"/>
                  <a:gd name="T63" fmla="*/ 7 h 103"/>
                  <a:gd name="T64" fmla="*/ 34 w 34"/>
                  <a:gd name="T65" fmla="*/ 1 h 103"/>
                  <a:gd name="T66" fmla="*/ 34 w 34"/>
                  <a:gd name="T67" fmla="*/ 1 h 103"/>
                  <a:gd name="T68" fmla="*/ 34 w 34"/>
                  <a:gd name="T69" fmla="*/ 0 h 103"/>
                  <a:gd name="T70" fmla="*/ 33 w 34"/>
                  <a:gd name="T71" fmla="*/ 0 h 103"/>
                  <a:gd name="T72" fmla="*/ 32 w 34"/>
                  <a:gd name="T73" fmla="*/ 0 h 103"/>
                  <a:gd name="T74" fmla="*/ 32 w 34"/>
                  <a:gd name="T75" fmla="*/ 0 h 10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 h="103">
                    <a:moveTo>
                      <a:pt x="32" y="0"/>
                    </a:moveTo>
                    <a:lnTo>
                      <a:pt x="32" y="0"/>
                    </a:lnTo>
                    <a:lnTo>
                      <a:pt x="28" y="8"/>
                    </a:lnTo>
                    <a:lnTo>
                      <a:pt x="23" y="13"/>
                    </a:lnTo>
                    <a:lnTo>
                      <a:pt x="14" y="24"/>
                    </a:lnTo>
                    <a:lnTo>
                      <a:pt x="9" y="29"/>
                    </a:lnTo>
                    <a:lnTo>
                      <a:pt x="5" y="34"/>
                    </a:lnTo>
                    <a:lnTo>
                      <a:pt x="2" y="41"/>
                    </a:lnTo>
                    <a:lnTo>
                      <a:pt x="1" y="49"/>
                    </a:lnTo>
                    <a:lnTo>
                      <a:pt x="0" y="56"/>
                    </a:lnTo>
                    <a:lnTo>
                      <a:pt x="1" y="64"/>
                    </a:lnTo>
                    <a:lnTo>
                      <a:pt x="2" y="70"/>
                    </a:lnTo>
                    <a:lnTo>
                      <a:pt x="3" y="77"/>
                    </a:lnTo>
                    <a:lnTo>
                      <a:pt x="8" y="90"/>
                    </a:lnTo>
                    <a:lnTo>
                      <a:pt x="15" y="103"/>
                    </a:lnTo>
                    <a:lnTo>
                      <a:pt x="16" y="103"/>
                    </a:lnTo>
                    <a:lnTo>
                      <a:pt x="8" y="87"/>
                    </a:lnTo>
                    <a:lnTo>
                      <a:pt x="6" y="80"/>
                    </a:lnTo>
                    <a:lnTo>
                      <a:pt x="4" y="72"/>
                    </a:lnTo>
                    <a:lnTo>
                      <a:pt x="3" y="65"/>
                    </a:lnTo>
                    <a:lnTo>
                      <a:pt x="2" y="56"/>
                    </a:lnTo>
                    <a:lnTo>
                      <a:pt x="3" y="48"/>
                    </a:lnTo>
                    <a:lnTo>
                      <a:pt x="4" y="40"/>
                    </a:lnTo>
                    <a:lnTo>
                      <a:pt x="7" y="34"/>
                    </a:lnTo>
                    <a:lnTo>
                      <a:pt x="10" y="29"/>
                    </a:lnTo>
                    <a:lnTo>
                      <a:pt x="19" y="20"/>
                    </a:lnTo>
                    <a:lnTo>
                      <a:pt x="27" y="12"/>
                    </a:lnTo>
                    <a:lnTo>
                      <a:pt x="31" y="7"/>
                    </a:lnTo>
                    <a:lnTo>
                      <a:pt x="34" y="1"/>
                    </a:lnTo>
                    <a:lnTo>
                      <a:pt x="34" y="0"/>
                    </a:lnTo>
                    <a:lnTo>
                      <a:pt x="33" y="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894" name="Freeform 229">
                <a:extLst>
                  <a:ext uri="{FF2B5EF4-FFF2-40B4-BE49-F238E27FC236}">
                    <a16:creationId xmlns:a16="http://schemas.microsoft.com/office/drawing/2014/main" id="{620F4543-CE74-4B8A-BB78-5E6CE4E1864C}"/>
                  </a:ext>
                </a:extLst>
              </p:cNvPr>
              <p:cNvSpPr>
                <a:spLocks/>
              </p:cNvSpPr>
              <p:nvPr/>
            </p:nvSpPr>
            <p:spPr bwMode="auto">
              <a:xfrm>
                <a:off x="3816" y="1297"/>
                <a:ext cx="42" cy="27"/>
              </a:xfrm>
              <a:custGeom>
                <a:avLst/>
                <a:gdLst>
                  <a:gd name="T0" fmla="*/ 1 w 42"/>
                  <a:gd name="T1" fmla="*/ 1 h 27"/>
                  <a:gd name="T2" fmla="*/ 1 w 42"/>
                  <a:gd name="T3" fmla="*/ 1 h 27"/>
                  <a:gd name="T4" fmla="*/ 7 w 42"/>
                  <a:gd name="T5" fmla="*/ 2 h 27"/>
                  <a:gd name="T6" fmla="*/ 12 w 42"/>
                  <a:gd name="T7" fmla="*/ 4 h 27"/>
                  <a:gd name="T8" fmla="*/ 18 w 42"/>
                  <a:gd name="T9" fmla="*/ 7 h 27"/>
                  <a:gd name="T10" fmla="*/ 23 w 42"/>
                  <a:gd name="T11" fmla="*/ 10 h 27"/>
                  <a:gd name="T12" fmla="*/ 33 w 42"/>
                  <a:gd name="T13" fmla="*/ 18 h 27"/>
                  <a:gd name="T14" fmla="*/ 42 w 42"/>
                  <a:gd name="T15" fmla="*/ 27 h 27"/>
                  <a:gd name="T16" fmla="*/ 42 w 42"/>
                  <a:gd name="T17" fmla="*/ 27 h 27"/>
                  <a:gd name="T18" fmla="*/ 42 w 42"/>
                  <a:gd name="T19" fmla="*/ 27 h 27"/>
                  <a:gd name="T20" fmla="*/ 42 w 42"/>
                  <a:gd name="T21" fmla="*/ 26 h 27"/>
                  <a:gd name="T22" fmla="*/ 42 w 42"/>
                  <a:gd name="T23" fmla="*/ 26 h 27"/>
                  <a:gd name="T24" fmla="*/ 39 w 42"/>
                  <a:gd name="T25" fmla="*/ 21 h 27"/>
                  <a:gd name="T26" fmla="*/ 35 w 42"/>
                  <a:gd name="T27" fmla="*/ 16 h 27"/>
                  <a:gd name="T28" fmla="*/ 29 w 42"/>
                  <a:gd name="T29" fmla="*/ 12 h 27"/>
                  <a:gd name="T30" fmla="*/ 24 w 42"/>
                  <a:gd name="T31" fmla="*/ 8 h 27"/>
                  <a:gd name="T32" fmla="*/ 19 w 42"/>
                  <a:gd name="T33" fmla="*/ 4 h 27"/>
                  <a:gd name="T34" fmla="*/ 13 w 42"/>
                  <a:gd name="T35" fmla="*/ 2 h 27"/>
                  <a:gd name="T36" fmla="*/ 7 w 42"/>
                  <a:gd name="T37" fmla="*/ 0 h 27"/>
                  <a:gd name="T38" fmla="*/ 1 w 42"/>
                  <a:gd name="T39" fmla="*/ 0 h 27"/>
                  <a:gd name="T40" fmla="*/ 1 w 42"/>
                  <a:gd name="T41" fmla="*/ 0 h 27"/>
                  <a:gd name="T42" fmla="*/ 0 w 42"/>
                  <a:gd name="T43" fmla="*/ 0 h 27"/>
                  <a:gd name="T44" fmla="*/ 1 w 42"/>
                  <a:gd name="T45" fmla="*/ 1 h 27"/>
                  <a:gd name="T46" fmla="*/ 1 w 42"/>
                  <a:gd name="T47" fmla="*/ 1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2" h="27">
                    <a:moveTo>
                      <a:pt x="1" y="1"/>
                    </a:moveTo>
                    <a:lnTo>
                      <a:pt x="1" y="1"/>
                    </a:lnTo>
                    <a:lnTo>
                      <a:pt x="7" y="2"/>
                    </a:lnTo>
                    <a:lnTo>
                      <a:pt x="12" y="4"/>
                    </a:lnTo>
                    <a:lnTo>
                      <a:pt x="18" y="7"/>
                    </a:lnTo>
                    <a:lnTo>
                      <a:pt x="23" y="10"/>
                    </a:lnTo>
                    <a:lnTo>
                      <a:pt x="33" y="18"/>
                    </a:lnTo>
                    <a:lnTo>
                      <a:pt x="42" y="27"/>
                    </a:lnTo>
                    <a:lnTo>
                      <a:pt x="42" y="26"/>
                    </a:lnTo>
                    <a:lnTo>
                      <a:pt x="39" y="21"/>
                    </a:lnTo>
                    <a:lnTo>
                      <a:pt x="35" y="16"/>
                    </a:lnTo>
                    <a:lnTo>
                      <a:pt x="29" y="12"/>
                    </a:lnTo>
                    <a:lnTo>
                      <a:pt x="24" y="8"/>
                    </a:lnTo>
                    <a:lnTo>
                      <a:pt x="19" y="4"/>
                    </a:lnTo>
                    <a:lnTo>
                      <a:pt x="13" y="2"/>
                    </a:lnTo>
                    <a:lnTo>
                      <a:pt x="7" y="0"/>
                    </a:lnTo>
                    <a:lnTo>
                      <a:pt x="1" y="0"/>
                    </a:lnTo>
                    <a:lnTo>
                      <a:pt x="0" y="0"/>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grpSp>
        <p:sp>
          <p:nvSpPr>
            <p:cNvPr id="104487" name="Freeform 231">
              <a:extLst>
                <a:ext uri="{FF2B5EF4-FFF2-40B4-BE49-F238E27FC236}">
                  <a16:creationId xmlns:a16="http://schemas.microsoft.com/office/drawing/2014/main" id="{72DD72A3-465D-4BB1-A684-0DACF7CF120D}"/>
                </a:ext>
              </a:extLst>
            </p:cNvPr>
            <p:cNvSpPr>
              <a:spLocks noEditPoints="1"/>
            </p:cNvSpPr>
            <p:nvPr/>
          </p:nvSpPr>
          <p:spPr bwMode="auto">
            <a:xfrm>
              <a:off x="3088" y="923"/>
              <a:ext cx="516" cy="410"/>
            </a:xfrm>
            <a:custGeom>
              <a:avLst/>
              <a:gdLst>
                <a:gd name="T0" fmla="*/ 8 w 516"/>
                <a:gd name="T1" fmla="*/ 0 h 410"/>
                <a:gd name="T2" fmla="*/ 492 w 516"/>
                <a:gd name="T3" fmla="*/ 383 h 410"/>
                <a:gd name="T4" fmla="*/ 484 w 516"/>
                <a:gd name="T5" fmla="*/ 394 h 410"/>
                <a:gd name="T6" fmla="*/ 0 w 516"/>
                <a:gd name="T7" fmla="*/ 11 h 410"/>
                <a:gd name="T8" fmla="*/ 8 w 516"/>
                <a:gd name="T9" fmla="*/ 0 h 410"/>
                <a:gd name="T10" fmla="*/ 496 w 516"/>
                <a:gd name="T11" fmla="*/ 367 h 410"/>
                <a:gd name="T12" fmla="*/ 516 w 516"/>
                <a:gd name="T13" fmla="*/ 410 h 410"/>
                <a:gd name="T14" fmla="*/ 469 w 516"/>
                <a:gd name="T15" fmla="*/ 400 h 410"/>
                <a:gd name="T16" fmla="*/ 496 w 516"/>
                <a:gd name="T17" fmla="*/ 367 h 4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16" h="410">
                  <a:moveTo>
                    <a:pt x="8" y="0"/>
                  </a:moveTo>
                  <a:lnTo>
                    <a:pt x="492" y="383"/>
                  </a:lnTo>
                  <a:lnTo>
                    <a:pt x="484" y="394"/>
                  </a:lnTo>
                  <a:lnTo>
                    <a:pt x="0" y="11"/>
                  </a:lnTo>
                  <a:lnTo>
                    <a:pt x="8" y="0"/>
                  </a:lnTo>
                  <a:close/>
                  <a:moveTo>
                    <a:pt x="496" y="367"/>
                  </a:moveTo>
                  <a:lnTo>
                    <a:pt x="516" y="410"/>
                  </a:lnTo>
                  <a:lnTo>
                    <a:pt x="469" y="400"/>
                  </a:lnTo>
                  <a:lnTo>
                    <a:pt x="496" y="367"/>
                  </a:lnTo>
                  <a:close/>
                </a:path>
              </a:pathLst>
            </a:custGeom>
            <a:solidFill>
              <a:srgbClr val="000000"/>
            </a:solidFill>
            <a:ln w="0" cap="flat">
              <a:solidFill>
                <a:srgbClr val="000000"/>
              </a:solidFill>
              <a:prstDash val="solid"/>
              <a:bevel/>
              <a:headEnd/>
              <a:tailEnd/>
            </a:ln>
          </p:spPr>
          <p:txBody>
            <a:bodyPr/>
            <a:lstStyle/>
            <a:p>
              <a:endParaRPr lang="en-US" sz="1400"/>
            </a:p>
          </p:txBody>
        </p:sp>
        <p:sp>
          <p:nvSpPr>
            <p:cNvPr id="104488" name="Freeform 232">
              <a:extLst>
                <a:ext uri="{FF2B5EF4-FFF2-40B4-BE49-F238E27FC236}">
                  <a16:creationId xmlns:a16="http://schemas.microsoft.com/office/drawing/2014/main" id="{DEC6E54B-2700-4F0D-9739-0C7DC711B5CF}"/>
                </a:ext>
              </a:extLst>
            </p:cNvPr>
            <p:cNvSpPr>
              <a:spLocks noEditPoints="1"/>
            </p:cNvSpPr>
            <p:nvPr/>
          </p:nvSpPr>
          <p:spPr bwMode="auto">
            <a:xfrm>
              <a:off x="3092" y="1447"/>
              <a:ext cx="485" cy="42"/>
            </a:xfrm>
            <a:custGeom>
              <a:avLst/>
              <a:gdLst>
                <a:gd name="T0" fmla="*/ 0 w 485"/>
                <a:gd name="T1" fmla="*/ 14 h 42"/>
                <a:gd name="T2" fmla="*/ 449 w 485"/>
                <a:gd name="T3" fmla="*/ 14 h 42"/>
                <a:gd name="T4" fmla="*/ 449 w 485"/>
                <a:gd name="T5" fmla="*/ 28 h 42"/>
                <a:gd name="T6" fmla="*/ 0 w 485"/>
                <a:gd name="T7" fmla="*/ 28 h 42"/>
                <a:gd name="T8" fmla="*/ 0 w 485"/>
                <a:gd name="T9" fmla="*/ 14 h 42"/>
                <a:gd name="T10" fmla="*/ 442 w 485"/>
                <a:gd name="T11" fmla="*/ 0 h 42"/>
                <a:gd name="T12" fmla="*/ 485 w 485"/>
                <a:gd name="T13" fmla="*/ 21 h 42"/>
                <a:gd name="T14" fmla="*/ 442 w 485"/>
                <a:gd name="T15" fmla="*/ 42 h 42"/>
                <a:gd name="T16" fmla="*/ 442 w 485"/>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85" h="42">
                  <a:moveTo>
                    <a:pt x="0" y="14"/>
                  </a:moveTo>
                  <a:lnTo>
                    <a:pt x="449" y="14"/>
                  </a:lnTo>
                  <a:lnTo>
                    <a:pt x="449" y="28"/>
                  </a:lnTo>
                  <a:lnTo>
                    <a:pt x="0" y="28"/>
                  </a:lnTo>
                  <a:lnTo>
                    <a:pt x="0" y="14"/>
                  </a:lnTo>
                  <a:close/>
                  <a:moveTo>
                    <a:pt x="442" y="0"/>
                  </a:moveTo>
                  <a:lnTo>
                    <a:pt x="485" y="21"/>
                  </a:lnTo>
                  <a:lnTo>
                    <a:pt x="442" y="42"/>
                  </a:lnTo>
                  <a:lnTo>
                    <a:pt x="442" y="0"/>
                  </a:lnTo>
                  <a:close/>
                </a:path>
              </a:pathLst>
            </a:custGeom>
            <a:solidFill>
              <a:srgbClr val="000000"/>
            </a:solidFill>
            <a:ln w="0" cap="flat">
              <a:solidFill>
                <a:srgbClr val="000000"/>
              </a:solidFill>
              <a:prstDash val="solid"/>
              <a:bevel/>
              <a:headEnd/>
              <a:tailEnd/>
            </a:ln>
          </p:spPr>
          <p:txBody>
            <a:bodyPr/>
            <a:lstStyle/>
            <a:p>
              <a:endParaRPr lang="en-US" sz="1400"/>
            </a:p>
          </p:txBody>
        </p:sp>
        <p:sp>
          <p:nvSpPr>
            <p:cNvPr id="104489" name="Freeform 233">
              <a:extLst>
                <a:ext uri="{FF2B5EF4-FFF2-40B4-BE49-F238E27FC236}">
                  <a16:creationId xmlns:a16="http://schemas.microsoft.com/office/drawing/2014/main" id="{C21D713D-75BE-4494-938E-89643D2F3911}"/>
                </a:ext>
              </a:extLst>
            </p:cNvPr>
            <p:cNvSpPr>
              <a:spLocks noEditPoints="1"/>
            </p:cNvSpPr>
            <p:nvPr/>
          </p:nvSpPr>
          <p:spPr bwMode="auto">
            <a:xfrm>
              <a:off x="3090" y="1630"/>
              <a:ext cx="460" cy="409"/>
            </a:xfrm>
            <a:custGeom>
              <a:avLst/>
              <a:gdLst>
                <a:gd name="T0" fmla="*/ 0 w 460"/>
                <a:gd name="T1" fmla="*/ 398 h 409"/>
                <a:gd name="T2" fmla="*/ 429 w 460"/>
                <a:gd name="T3" fmla="*/ 18 h 409"/>
                <a:gd name="T4" fmla="*/ 438 w 460"/>
                <a:gd name="T5" fmla="*/ 28 h 409"/>
                <a:gd name="T6" fmla="*/ 9 w 460"/>
                <a:gd name="T7" fmla="*/ 409 h 409"/>
                <a:gd name="T8" fmla="*/ 0 w 460"/>
                <a:gd name="T9" fmla="*/ 398 h 409"/>
                <a:gd name="T10" fmla="*/ 414 w 460"/>
                <a:gd name="T11" fmla="*/ 12 h 409"/>
                <a:gd name="T12" fmla="*/ 460 w 460"/>
                <a:gd name="T13" fmla="*/ 0 h 409"/>
                <a:gd name="T14" fmla="*/ 442 w 460"/>
                <a:gd name="T15" fmla="*/ 44 h 409"/>
                <a:gd name="T16" fmla="*/ 414 w 460"/>
                <a:gd name="T17" fmla="*/ 12 h 4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0" h="409">
                  <a:moveTo>
                    <a:pt x="0" y="398"/>
                  </a:moveTo>
                  <a:lnTo>
                    <a:pt x="429" y="18"/>
                  </a:lnTo>
                  <a:lnTo>
                    <a:pt x="438" y="28"/>
                  </a:lnTo>
                  <a:lnTo>
                    <a:pt x="9" y="409"/>
                  </a:lnTo>
                  <a:lnTo>
                    <a:pt x="0" y="398"/>
                  </a:lnTo>
                  <a:close/>
                  <a:moveTo>
                    <a:pt x="414" y="12"/>
                  </a:moveTo>
                  <a:lnTo>
                    <a:pt x="460" y="0"/>
                  </a:lnTo>
                  <a:lnTo>
                    <a:pt x="442" y="44"/>
                  </a:lnTo>
                  <a:lnTo>
                    <a:pt x="414" y="12"/>
                  </a:lnTo>
                  <a:close/>
                </a:path>
              </a:pathLst>
            </a:custGeom>
            <a:solidFill>
              <a:srgbClr val="000000"/>
            </a:solidFill>
            <a:ln w="0" cap="flat">
              <a:solidFill>
                <a:srgbClr val="000000"/>
              </a:solidFill>
              <a:prstDash val="solid"/>
              <a:bevel/>
              <a:headEnd/>
              <a:tailEnd/>
            </a:ln>
          </p:spPr>
          <p:txBody>
            <a:bodyPr/>
            <a:lstStyle/>
            <a:p>
              <a:endParaRPr lang="en-US" sz="1400"/>
            </a:p>
          </p:txBody>
        </p:sp>
        <p:sp>
          <p:nvSpPr>
            <p:cNvPr id="104490" name="Freeform 234">
              <a:extLst>
                <a:ext uri="{FF2B5EF4-FFF2-40B4-BE49-F238E27FC236}">
                  <a16:creationId xmlns:a16="http://schemas.microsoft.com/office/drawing/2014/main" id="{4101928B-2D6B-422D-8573-768B86F0E378}"/>
                </a:ext>
              </a:extLst>
            </p:cNvPr>
            <p:cNvSpPr>
              <a:spLocks noEditPoints="1"/>
            </p:cNvSpPr>
            <p:nvPr/>
          </p:nvSpPr>
          <p:spPr bwMode="auto">
            <a:xfrm>
              <a:off x="2473" y="1997"/>
              <a:ext cx="244" cy="43"/>
            </a:xfrm>
            <a:custGeom>
              <a:avLst/>
              <a:gdLst>
                <a:gd name="T0" fmla="*/ 0 w 244"/>
                <a:gd name="T1" fmla="*/ 14 h 43"/>
                <a:gd name="T2" fmla="*/ 209 w 244"/>
                <a:gd name="T3" fmla="*/ 14 h 43"/>
                <a:gd name="T4" fmla="*/ 209 w 244"/>
                <a:gd name="T5" fmla="*/ 29 h 43"/>
                <a:gd name="T6" fmla="*/ 0 w 244"/>
                <a:gd name="T7" fmla="*/ 29 h 43"/>
                <a:gd name="T8" fmla="*/ 0 w 244"/>
                <a:gd name="T9" fmla="*/ 14 h 43"/>
                <a:gd name="T10" fmla="*/ 202 w 244"/>
                <a:gd name="T11" fmla="*/ 0 h 43"/>
                <a:gd name="T12" fmla="*/ 244 w 244"/>
                <a:gd name="T13" fmla="*/ 21 h 43"/>
                <a:gd name="T14" fmla="*/ 202 w 244"/>
                <a:gd name="T15" fmla="*/ 43 h 43"/>
                <a:gd name="T16" fmla="*/ 202 w 244"/>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4" h="43">
                  <a:moveTo>
                    <a:pt x="0" y="14"/>
                  </a:moveTo>
                  <a:lnTo>
                    <a:pt x="209" y="14"/>
                  </a:lnTo>
                  <a:lnTo>
                    <a:pt x="209" y="29"/>
                  </a:lnTo>
                  <a:lnTo>
                    <a:pt x="0" y="29"/>
                  </a:lnTo>
                  <a:lnTo>
                    <a:pt x="0" y="14"/>
                  </a:lnTo>
                  <a:close/>
                  <a:moveTo>
                    <a:pt x="202" y="0"/>
                  </a:moveTo>
                  <a:lnTo>
                    <a:pt x="244" y="21"/>
                  </a:lnTo>
                  <a:lnTo>
                    <a:pt x="202" y="43"/>
                  </a:lnTo>
                  <a:lnTo>
                    <a:pt x="202" y="0"/>
                  </a:lnTo>
                  <a:close/>
                </a:path>
              </a:pathLst>
            </a:custGeom>
            <a:solidFill>
              <a:srgbClr val="000000"/>
            </a:solidFill>
            <a:ln w="0" cap="flat">
              <a:solidFill>
                <a:srgbClr val="000000"/>
              </a:solidFill>
              <a:prstDash val="solid"/>
              <a:bevel/>
              <a:headEnd/>
              <a:tailEnd/>
            </a:ln>
          </p:spPr>
          <p:txBody>
            <a:bodyPr/>
            <a:lstStyle/>
            <a:p>
              <a:endParaRPr lang="en-US" sz="1400"/>
            </a:p>
          </p:txBody>
        </p:sp>
        <p:sp>
          <p:nvSpPr>
            <p:cNvPr id="104491" name="Freeform 235">
              <a:extLst>
                <a:ext uri="{FF2B5EF4-FFF2-40B4-BE49-F238E27FC236}">
                  <a16:creationId xmlns:a16="http://schemas.microsoft.com/office/drawing/2014/main" id="{26E11394-D295-405B-90BB-BFDBC228D986}"/>
                </a:ext>
              </a:extLst>
            </p:cNvPr>
            <p:cNvSpPr>
              <a:spLocks noEditPoints="1"/>
            </p:cNvSpPr>
            <p:nvPr/>
          </p:nvSpPr>
          <p:spPr bwMode="auto">
            <a:xfrm>
              <a:off x="2473" y="1447"/>
              <a:ext cx="244" cy="42"/>
            </a:xfrm>
            <a:custGeom>
              <a:avLst/>
              <a:gdLst>
                <a:gd name="T0" fmla="*/ 0 w 244"/>
                <a:gd name="T1" fmla="*/ 14 h 42"/>
                <a:gd name="T2" fmla="*/ 209 w 244"/>
                <a:gd name="T3" fmla="*/ 14 h 42"/>
                <a:gd name="T4" fmla="*/ 209 w 244"/>
                <a:gd name="T5" fmla="*/ 28 h 42"/>
                <a:gd name="T6" fmla="*/ 0 w 244"/>
                <a:gd name="T7" fmla="*/ 28 h 42"/>
                <a:gd name="T8" fmla="*/ 0 w 244"/>
                <a:gd name="T9" fmla="*/ 14 h 42"/>
                <a:gd name="T10" fmla="*/ 202 w 244"/>
                <a:gd name="T11" fmla="*/ 0 h 42"/>
                <a:gd name="T12" fmla="*/ 244 w 244"/>
                <a:gd name="T13" fmla="*/ 21 h 42"/>
                <a:gd name="T14" fmla="*/ 202 w 244"/>
                <a:gd name="T15" fmla="*/ 42 h 42"/>
                <a:gd name="T16" fmla="*/ 202 w 244"/>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4" h="42">
                  <a:moveTo>
                    <a:pt x="0" y="14"/>
                  </a:moveTo>
                  <a:lnTo>
                    <a:pt x="209" y="14"/>
                  </a:lnTo>
                  <a:lnTo>
                    <a:pt x="209" y="28"/>
                  </a:lnTo>
                  <a:lnTo>
                    <a:pt x="0" y="28"/>
                  </a:lnTo>
                  <a:lnTo>
                    <a:pt x="0" y="14"/>
                  </a:lnTo>
                  <a:close/>
                  <a:moveTo>
                    <a:pt x="202" y="0"/>
                  </a:moveTo>
                  <a:lnTo>
                    <a:pt x="244" y="21"/>
                  </a:lnTo>
                  <a:lnTo>
                    <a:pt x="202" y="42"/>
                  </a:lnTo>
                  <a:lnTo>
                    <a:pt x="202" y="0"/>
                  </a:lnTo>
                  <a:close/>
                </a:path>
              </a:pathLst>
            </a:custGeom>
            <a:solidFill>
              <a:srgbClr val="000000"/>
            </a:solidFill>
            <a:ln w="0" cap="flat">
              <a:solidFill>
                <a:srgbClr val="000000"/>
              </a:solidFill>
              <a:prstDash val="solid"/>
              <a:bevel/>
              <a:headEnd/>
              <a:tailEnd/>
            </a:ln>
          </p:spPr>
          <p:txBody>
            <a:bodyPr/>
            <a:lstStyle/>
            <a:p>
              <a:endParaRPr lang="en-US" sz="1400"/>
            </a:p>
          </p:txBody>
        </p:sp>
        <p:sp>
          <p:nvSpPr>
            <p:cNvPr id="104492" name="Freeform 236">
              <a:extLst>
                <a:ext uri="{FF2B5EF4-FFF2-40B4-BE49-F238E27FC236}">
                  <a16:creationId xmlns:a16="http://schemas.microsoft.com/office/drawing/2014/main" id="{676EC8D8-700A-4110-9857-970349868350}"/>
                </a:ext>
              </a:extLst>
            </p:cNvPr>
            <p:cNvSpPr>
              <a:spLocks noEditPoints="1"/>
            </p:cNvSpPr>
            <p:nvPr/>
          </p:nvSpPr>
          <p:spPr bwMode="auto">
            <a:xfrm>
              <a:off x="2095" y="907"/>
              <a:ext cx="620" cy="42"/>
            </a:xfrm>
            <a:custGeom>
              <a:avLst/>
              <a:gdLst>
                <a:gd name="T0" fmla="*/ 1 w 620"/>
                <a:gd name="T1" fmla="*/ 3 h 42"/>
                <a:gd name="T2" fmla="*/ 584 w 620"/>
                <a:gd name="T3" fmla="*/ 14 h 42"/>
                <a:gd name="T4" fmla="*/ 584 w 620"/>
                <a:gd name="T5" fmla="*/ 28 h 42"/>
                <a:gd name="T6" fmla="*/ 0 w 620"/>
                <a:gd name="T7" fmla="*/ 18 h 42"/>
                <a:gd name="T8" fmla="*/ 1 w 620"/>
                <a:gd name="T9" fmla="*/ 3 h 42"/>
                <a:gd name="T10" fmla="*/ 578 w 620"/>
                <a:gd name="T11" fmla="*/ 0 h 42"/>
                <a:gd name="T12" fmla="*/ 620 w 620"/>
                <a:gd name="T13" fmla="*/ 22 h 42"/>
                <a:gd name="T14" fmla="*/ 577 w 620"/>
                <a:gd name="T15" fmla="*/ 42 h 42"/>
                <a:gd name="T16" fmla="*/ 578 w 620"/>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20" h="42">
                  <a:moveTo>
                    <a:pt x="1" y="3"/>
                  </a:moveTo>
                  <a:lnTo>
                    <a:pt x="584" y="14"/>
                  </a:lnTo>
                  <a:lnTo>
                    <a:pt x="584" y="28"/>
                  </a:lnTo>
                  <a:lnTo>
                    <a:pt x="0" y="18"/>
                  </a:lnTo>
                  <a:lnTo>
                    <a:pt x="1" y="3"/>
                  </a:lnTo>
                  <a:close/>
                  <a:moveTo>
                    <a:pt x="578" y="0"/>
                  </a:moveTo>
                  <a:lnTo>
                    <a:pt x="620" y="22"/>
                  </a:lnTo>
                  <a:lnTo>
                    <a:pt x="577" y="42"/>
                  </a:lnTo>
                  <a:lnTo>
                    <a:pt x="578" y="0"/>
                  </a:lnTo>
                  <a:close/>
                </a:path>
              </a:pathLst>
            </a:custGeom>
            <a:solidFill>
              <a:srgbClr val="000000"/>
            </a:solidFill>
            <a:ln w="0" cap="flat">
              <a:solidFill>
                <a:srgbClr val="000000"/>
              </a:solidFill>
              <a:prstDash val="solid"/>
              <a:bevel/>
              <a:headEnd/>
              <a:tailEnd/>
            </a:ln>
          </p:spPr>
          <p:txBody>
            <a:bodyPr/>
            <a:lstStyle/>
            <a:p>
              <a:endParaRPr lang="en-US" sz="1400"/>
            </a:p>
          </p:txBody>
        </p:sp>
        <p:sp>
          <p:nvSpPr>
            <p:cNvPr id="104493" name="Rectangle 237">
              <a:extLst>
                <a:ext uri="{FF2B5EF4-FFF2-40B4-BE49-F238E27FC236}">
                  <a16:creationId xmlns:a16="http://schemas.microsoft.com/office/drawing/2014/main" id="{D47BA873-D325-463E-862B-D37DFD58A079}"/>
                </a:ext>
              </a:extLst>
            </p:cNvPr>
            <p:cNvSpPr>
              <a:spLocks noChangeArrowheads="1"/>
            </p:cNvSpPr>
            <p:nvPr/>
          </p:nvSpPr>
          <p:spPr bwMode="auto">
            <a:xfrm>
              <a:off x="1564" y="1409"/>
              <a:ext cx="6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H</a:t>
              </a:r>
              <a:endParaRPr lang="cs-CZ" altLang="cs-CZ" sz="2399">
                <a:latin typeface="Times New Roman" panose="02020603050405020304" pitchFamily="18" charset="0"/>
              </a:endParaRPr>
            </a:p>
          </p:txBody>
        </p:sp>
        <p:sp>
          <p:nvSpPr>
            <p:cNvPr id="104494" name="Rectangle 238">
              <a:extLst>
                <a:ext uri="{FF2B5EF4-FFF2-40B4-BE49-F238E27FC236}">
                  <a16:creationId xmlns:a16="http://schemas.microsoft.com/office/drawing/2014/main" id="{77C2B962-FC42-43C8-AD38-FA6332BAAC2D}"/>
                </a:ext>
              </a:extLst>
            </p:cNvPr>
            <p:cNvSpPr>
              <a:spLocks noChangeArrowheads="1"/>
            </p:cNvSpPr>
            <p:nvPr/>
          </p:nvSpPr>
          <p:spPr bwMode="auto">
            <a:xfrm>
              <a:off x="1626" y="1458"/>
              <a:ext cx="3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FF0000"/>
                  </a:solidFill>
                  <a:latin typeface="Arial" panose="020B0604020202020204" pitchFamily="34" charset="0"/>
                </a:rPr>
                <a:t>2</a:t>
              </a:r>
              <a:endParaRPr lang="cs-CZ" altLang="cs-CZ" sz="2399">
                <a:latin typeface="Times New Roman" panose="02020603050405020304" pitchFamily="18" charset="0"/>
              </a:endParaRPr>
            </a:p>
          </p:txBody>
        </p:sp>
        <p:sp>
          <p:nvSpPr>
            <p:cNvPr id="104495" name="Rectangle 239">
              <a:extLst>
                <a:ext uri="{FF2B5EF4-FFF2-40B4-BE49-F238E27FC236}">
                  <a16:creationId xmlns:a16="http://schemas.microsoft.com/office/drawing/2014/main" id="{7A48CE0A-6342-49D9-84BE-9685BCF228C1}"/>
                </a:ext>
              </a:extLst>
            </p:cNvPr>
            <p:cNvSpPr>
              <a:spLocks noChangeArrowheads="1"/>
            </p:cNvSpPr>
            <p:nvPr/>
          </p:nvSpPr>
          <p:spPr bwMode="auto">
            <a:xfrm>
              <a:off x="1658" y="1409"/>
              <a:ext cx="20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O/Na</a:t>
              </a:r>
              <a:endParaRPr lang="cs-CZ" altLang="cs-CZ" sz="2399">
                <a:latin typeface="Times New Roman" panose="02020603050405020304" pitchFamily="18" charset="0"/>
              </a:endParaRPr>
            </a:p>
          </p:txBody>
        </p:sp>
        <p:sp>
          <p:nvSpPr>
            <p:cNvPr id="104496" name="Rectangle 240">
              <a:extLst>
                <a:ext uri="{FF2B5EF4-FFF2-40B4-BE49-F238E27FC236}">
                  <a16:creationId xmlns:a16="http://schemas.microsoft.com/office/drawing/2014/main" id="{8C081F99-2A5E-4DBE-B4AF-A310D326501C}"/>
                </a:ext>
              </a:extLst>
            </p:cNvPr>
            <p:cNvSpPr>
              <a:spLocks noChangeArrowheads="1"/>
            </p:cNvSpPr>
            <p:nvPr/>
          </p:nvSpPr>
          <p:spPr bwMode="auto">
            <a:xfrm>
              <a:off x="1857" y="1410"/>
              <a:ext cx="3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FF0000"/>
                  </a:solidFill>
                  <a:latin typeface="Arial" panose="020B0604020202020204" pitchFamily="34" charset="0"/>
                </a:rPr>
                <a:t>+</a:t>
              </a:r>
              <a:endParaRPr lang="cs-CZ" altLang="cs-CZ" sz="2399">
                <a:latin typeface="Times New Roman" panose="02020603050405020304" pitchFamily="18" charset="0"/>
              </a:endParaRPr>
            </a:p>
          </p:txBody>
        </p:sp>
        <p:sp>
          <p:nvSpPr>
            <p:cNvPr id="104497" name="Rectangle 241">
              <a:extLst>
                <a:ext uri="{FF2B5EF4-FFF2-40B4-BE49-F238E27FC236}">
                  <a16:creationId xmlns:a16="http://schemas.microsoft.com/office/drawing/2014/main" id="{5EBD3F38-9478-446C-92A9-B2A6827C2E0B}"/>
                </a:ext>
              </a:extLst>
            </p:cNvPr>
            <p:cNvSpPr>
              <a:spLocks noChangeArrowheads="1"/>
            </p:cNvSpPr>
            <p:nvPr/>
          </p:nvSpPr>
          <p:spPr bwMode="auto">
            <a:xfrm>
              <a:off x="1890" y="1409"/>
              <a:ext cx="10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/Cl</a:t>
              </a:r>
              <a:endParaRPr lang="cs-CZ" altLang="cs-CZ" sz="2399">
                <a:latin typeface="Times New Roman" panose="02020603050405020304" pitchFamily="18" charset="0"/>
              </a:endParaRPr>
            </a:p>
          </p:txBody>
        </p:sp>
        <p:sp>
          <p:nvSpPr>
            <p:cNvPr id="104498" name="Rectangle 242">
              <a:extLst>
                <a:ext uri="{FF2B5EF4-FFF2-40B4-BE49-F238E27FC236}">
                  <a16:creationId xmlns:a16="http://schemas.microsoft.com/office/drawing/2014/main" id="{007B16D6-CE61-4616-80AE-F512E2EB772E}"/>
                </a:ext>
              </a:extLst>
            </p:cNvPr>
            <p:cNvSpPr>
              <a:spLocks noChangeArrowheads="1"/>
            </p:cNvSpPr>
            <p:nvPr/>
          </p:nvSpPr>
          <p:spPr bwMode="auto">
            <a:xfrm>
              <a:off x="1995" y="1410"/>
              <a:ext cx="19"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FF0000"/>
                  </a:solidFill>
                  <a:latin typeface="Arial" panose="020B0604020202020204" pitchFamily="34" charset="0"/>
                </a:rPr>
                <a:t>-</a:t>
              </a:r>
              <a:endParaRPr lang="cs-CZ" altLang="cs-CZ" sz="2399">
                <a:latin typeface="Times New Roman" panose="02020603050405020304" pitchFamily="18" charset="0"/>
              </a:endParaRPr>
            </a:p>
          </p:txBody>
        </p:sp>
        <p:sp>
          <p:nvSpPr>
            <p:cNvPr id="104499" name="Rectangle 243">
              <a:extLst>
                <a:ext uri="{FF2B5EF4-FFF2-40B4-BE49-F238E27FC236}">
                  <a16:creationId xmlns:a16="http://schemas.microsoft.com/office/drawing/2014/main" id="{A705DD14-B035-4C89-9AEB-763EB5238B53}"/>
                </a:ext>
              </a:extLst>
            </p:cNvPr>
            <p:cNvSpPr>
              <a:spLocks noChangeArrowheads="1"/>
            </p:cNvSpPr>
            <p:nvPr/>
          </p:nvSpPr>
          <p:spPr bwMode="auto">
            <a:xfrm>
              <a:off x="2013" y="1409"/>
              <a:ext cx="8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/K</a:t>
              </a:r>
              <a:endParaRPr lang="cs-CZ" altLang="cs-CZ" sz="2399">
                <a:latin typeface="Times New Roman" panose="02020603050405020304" pitchFamily="18" charset="0"/>
              </a:endParaRPr>
            </a:p>
          </p:txBody>
        </p:sp>
        <p:sp>
          <p:nvSpPr>
            <p:cNvPr id="104500" name="Rectangle 244">
              <a:extLst>
                <a:ext uri="{FF2B5EF4-FFF2-40B4-BE49-F238E27FC236}">
                  <a16:creationId xmlns:a16="http://schemas.microsoft.com/office/drawing/2014/main" id="{62944613-0924-42AF-B2D2-653AABDFDA81}"/>
                </a:ext>
              </a:extLst>
            </p:cNvPr>
            <p:cNvSpPr>
              <a:spLocks noChangeArrowheads="1"/>
            </p:cNvSpPr>
            <p:nvPr/>
          </p:nvSpPr>
          <p:spPr bwMode="auto">
            <a:xfrm>
              <a:off x="2094" y="1410"/>
              <a:ext cx="3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FF0000"/>
                  </a:solidFill>
                  <a:latin typeface="Arial" panose="020B0604020202020204" pitchFamily="34" charset="0"/>
                </a:rPr>
                <a:t>+</a:t>
              </a:r>
              <a:endParaRPr lang="cs-CZ" altLang="cs-CZ" sz="2399">
                <a:latin typeface="Times New Roman" panose="02020603050405020304" pitchFamily="18" charset="0"/>
              </a:endParaRPr>
            </a:p>
          </p:txBody>
        </p:sp>
        <p:sp>
          <p:nvSpPr>
            <p:cNvPr id="104501" name="Rectangle 245">
              <a:extLst>
                <a:ext uri="{FF2B5EF4-FFF2-40B4-BE49-F238E27FC236}">
                  <a16:creationId xmlns:a16="http://schemas.microsoft.com/office/drawing/2014/main" id="{F082A02F-26BD-4B1B-A7D3-EC3D33C07619}"/>
                </a:ext>
              </a:extLst>
            </p:cNvPr>
            <p:cNvSpPr>
              <a:spLocks noChangeArrowheads="1"/>
            </p:cNvSpPr>
            <p:nvPr/>
          </p:nvSpPr>
          <p:spPr bwMode="auto">
            <a:xfrm>
              <a:off x="2152" y="1409"/>
              <a:ext cx="31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balance</a:t>
              </a:r>
              <a:endParaRPr lang="cs-CZ" altLang="cs-CZ" sz="2399">
                <a:latin typeface="Times New Roman" panose="02020603050405020304" pitchFamily="18" charset="0"/>
              </a:endParaRPr>
            </a:p>
          </p:txBody>
        </p:sp>
        <p:sp>
          <p:nvSpPr>
            <p:cNvPr id="104502" name="Rectangle 246">
              <a:extLst>
                <a:ext uri="{FF2B5EF4-FFF2-40B4-BE49-F238E27FC236}">
                  <a16:creationId xmlns:a16="http://schemas.microsoft.com/office/drawing/2014/main" id="{64F3F55F-6B59-47F4-B400-26B220C9E682}"/>
                </a:ext>
              </a:extLst>
            </p:cNvPr>
            <p:cNvSpPr>
              <a:spLocks noChangeArrowheads="1"/>
            </p:cNvSpPr>
            <p:nvPr/>
          </p:nvSpPr>
          <p:spPr bwMode="auto">
            <a:xfrm>
              <a:off x="1564" y="871"/>
              <a:ext cx="133"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CO</a:t>
              </a:r>
              <a:endParaRPr lang="cs-CZ" altLang="cs-CZ" sz="2399">
                <a:latin typeface="Times New Roman" panose="02020603050405020304" pitchFamily="18" charset="0"/>
              </a:endParaRPr>
            </a:p>
          </p:txBody>
        </p:sp>
        <p:sp>
          <p:nvSpPr>
            <p:cNvPr id="104503" name="Rectangle 247">
              <a:extLst>
                <a:ext uri="{FF2B5EF4-FFF2-40B4-BE49-F238E27FC236}">
                  <a16:creationId xmlns:a16="http://schemas.microsoft.com/office/drawing/2014/main" id="{4B3F8B4B-F146-4E11-A7F9-7BADA14175C6}"/>
                </a:ext>
              </a:extLst>
            </p:cNvPr>
            <p:cNvSpPr>
              <a:spLocks noChangeArrowheads="1"/>
            </p:cNvSpPr>
            <p:nvPr/>
          </p:nvSpPr>
          <p:spPr bwMode="auto">
            <a:xfrm>
              <a:off x="1692" y="919"/>
              <a:ext cx="3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FF0000"/>
                  </a:solidFill>
                  <a:latin typeface="Arial" panose="020B0604020202020204" pitchFamily="34" charset="0"/>
                </a:rPr>
                <a:t>2</a:t>
              </a:r>
              <a:endParaRPr lang="cs-CZ" altLang="cs-CZ" sz="2399">
                <a:latin typeface="Times New Roman" panose="02020603050405020304" pitchFamily="18" charset="0"/>
              </a:endParaRPr>
            </a:p>
          </p:txBody>
        </p:sp>
        <p:sp>
          <p:nvSpPr>
            <p:cNvPr id="104504" name="Rectangle 248">
              <a:extLst>
                <a:ext uri="{FF2B5EF4-FFF2-40B4-BE49-F238E27FC236}">
                  <a16:creationId xmlns:a16="http://schemas.microsoft.com/office/drawing/2014/main" id="{A9A3760E-AC6B-4898-9B2A-01C694F6F667}"/>
                </a:ext>
              </a:extLst>
            </p:cNvPr>
            <p:cNvSpPr>
              <a:spLocks noChangeArrowheads="1"/>
            </p:cNvSpPr>
            <p:nvPr/>
          </p:nvSpPr>
          <p:spPr bwMode="auto">
            <a:xfrm>
              <a:off x="1748" y="871"/>
              <a:ext cx="31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balance</a:t>
              </a:r>
              <a:endParaRPr lang="cs-CZ" altLang="cs-CZ" sz="2399">
                <a:latin typeface="Times New Roman" panose="02020603050405020304" pitchFamily="18" charset="0"/>
              </a:endParaRPr>
            </a:p>
          </p:txBody>
        </p:sp>
        <p:sp>
          <p:nvSpPr>
            <p:cNvPr id="104505" name="Rectangle 249">
              <a:extLst>
                <a:ext uri="{FF2B5EF4-FFF2-40B4-BE49-F238E27FC236}">
                  <a16:creationId xmlns:a16="http://schemas.microsoft.com/office/drawing/2014/main" id="{4D605519-9DE8-45E0-B075-A550293C1CA2}"/>
                </a:ext>
              </a:extLst>
            </p:cNvPr>
            <p:cNvSpPr>
              <a:spLocks noChangeArrowheads="1"/>
            </p:cNvSpPr>
            <p:nvPr/>
          </p:nvSpPr>
          <p:spPr bwMode="auto">
            <a:xfrm>
              <a:off x="1564" y="1962"/>
              <a:ext cx="929"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FF0000"/>
                  </a:solidFill>
                  <a:latin typeface="Arial" panose="020B0604020202020204" pitchFamily="34" charset="0"/>
                </a:rPr>
                <a:t>Plasma protein balance</a:t>
              </a:r>
              <a:endParaRPr lang="cs-CZ" altLang="cs-CZ" sz="2399">
                <a:latin typeface="Times New Roman" panose="02020603050405020304" pitchFamily="18" charset="0"/>
              </a:endParaRPr>
            </a:p>
          </p:txBody>
        </p:sp>
        <p:grpSp>
          <p:nvGrpSpPr>
            <p:cNvPr id="104506" name="Group 252">
              <a:extLst>
                <a:ext uri="{FF2B5EF4-FFF2-40B4-BE49-F238E27FC236}">
                  <a16:creationId xmlns:a16="http://schemas.microsoft.com/office/drawing/2014/main" id="{8C95A330-AB45-43CF-98E6-3672828DEBD2}"/>
                </a:ext>
              </a:extLst>
            </p:cNvPr>
            <p:cNvGrpSpPr>
              <a:grpSpLocks/>
            </p:cNvGrpSpPr>
            <p:nvPr/>
          </p:nvGrpSpPr>
          <p:grpSpPr bwMode="auto">
            <a:xfrm>
              <a:off x="2715" y="795"/>
              <a:ext cx="377" cy="242"/>
              <a:chOff x="2715" y="795"/>
              <a:chExt cx="377" cy="242"/>
            </a:xfrm>
          </p:grpSpPr>
          <p:sp>
            <p:nvSpPr>
              <p:cNvPr id="104715" name="Rectangle 250">
                <a:extLst>
                  <a:ext uri="{FF2B5EF4-FFF2-40B4-BE49-F238E27FC236}">
                    <a16:creationId xmlns:a16="http://schemas.microsoft.com/office/drawing/2014/main" id="{05FC9FAB-C74C-4694-AF9F-B320A4ED7E4A}"/>
                  </a:ext>
                </a:extLst>
              </p:cNvPr>
              <p:cNvSpPr>
                <a:spLocks noChangeArrowheads="1"/>
              </p:cNvSpPr>
              <p:nvPr/>
            </p:nvSpPr>
            <p:spPr bwMode="auto">
              <a:xfrm>
                <a:off x="2715" y="795"/>
                <a:ext cx="377" cy="24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104716" name="Rectangle 251">
                <a:extLst>
                  <a:ext uri="{FF2B5EF4-FFF2-40B4-BE49-F238E27FC236}">
                    <a16:creationId xmlns:a16="http://schemas.microsoft.com/office/drawing/2014/main" id="{6628AB8B-A89A-4483-9942-8C5B9C3EA622}"/>
                  </a:ext>
                </a:extLst>
              </p:cNvPr>
              <p:cNvSpPr>
                <a:spLocks noChangeArrowheads="1"/>
              </p:cNvSpPr>
              <p:nvPr/>
            </p:nvSpPr>
            <p:spPr bwMode="auto">
              <a:xfrm>
                <a:off x="2715" y="795"/>
                <a:ext cx="377" cy="242"/>
              </a:xfrm>
              <a:prstGeom prst="rect">
                <a:avLst/>
              </a:prstGeom>
              <a:noFill/>
              <a:ln w="4763"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
          <p:nvSpPr>
            <p:cNvPr id="104507" name="Rectangle 253">
              <a:extLst>
                <a:ext uri="{FF2B5EF4-FFF2-40B4-BE49-F238E27FC236}">
                  <a16:creationId xmlns:a16="http://schemas.microsoft.com/office/drawing/2014/main" id="{F5CC1645-954A-4E30-A229-85A19DAD30DF}"/>
                </a:ext>
              </a:extLst>
            </p:cNvPr>
            <p:cNvSpPr>
              <a:spLocks noChangeArrowheads="1"/>
            </p:cNvSpPr>
            <p:nvPr/>
          </p:nvSpPr>
          <p:spPr bwMode="auto">
            <a:xfrm>
              <a:off x="2792" y="871"/>
              <a:ext cx="23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pCO2</a:t>
              </a:r>
              <a:endParaRPr lang="cs-CZ" altLang="cs-CZ" sz="2399">
                <a:latin typeface="Times New Roman" panose="02020603050405020304" pitchFamily="18" charset="0"/>
              </a:endParaRPr>
            </a:p>
          </p:txBody>
        </p:sp>
        <p:grpSp>
          <p:nvGrpSpPr>
            <p:cNvPr id="104508" name="Group 256">
              <a:extLst>
                <a:ext uri="{FF2B5EF4-FFF2-40B4-BE49-F238E27FC236}">
                  <a16:creationId xmlns:a16="http://schemas.microsoft.com/office/drawing/2014/main" id="{8C2EE1A3-A8F9-4882-A096-C3FE049904B8}"/>
                </a:ext>
              </a:extLst>
            </p:cNvPr>
            <p:cNvGrpSpPr>
              <a:grpSpLocks/>
            </p:cNvGrpSpPr>
            <p:nvPr/>
          </p:nvGrpSpPr>
          <p:grpSpPr bwMode="auto">
            <a:xfrm>
              <a:off x="2715" y="1333"/>
              <a:ext cx="377" cy="242"/>
              <a:chOff x="2715" y="1333"/>
              <a:chExt cx="377" cy="242"/>
            </a:xfrm>
          </p:grpSpPr>
          <p:sp>
            <p:nvSpPr>
              <p:cNvPr id="104713" name="Rectangle 254">
                <a:extLst>
                  <a:ext uri="{FF2B5EF4-FFF2-40B4-BE49-F238E27FC236}">
                    <a16:creationId xmlns:a16="http://schemas.microsoft.com/office/drawing/2014/main" id="{AB945B71-EF41-48F7-BFBE-1BAC588AB58E}"/>
                  </a:ext>
                </a:extLst>
              </p:cNvPr>
              <p:cNvSpPr>
                <a:spLocks noChangeArrowheads="1"/>
              </p:cNvSpPr>
              <p:nvPr/>
            </p:nvSpPr>
            <p:spPr bwMode="auto">
              <a:xfrm>
                <a:off x="2715" y="1333"/>
                <a:ext cx="377" cy="24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104714" name="Rectangle 255">
                <a:extLst>
                  <a:ext uri="{FF2B5EF4-FFF2-40B4-BE49-F238E27FC236}">
                    <a16:creationId xmlns:a16="http://schemas.microsoft.com/office/drawing/2014/main" id="{0AC306C6-FD0D-4331-B4AF-BEE3ADA45AC3}"/>
                  </a:ext>
                </a:extLst>
              </p:cNvPr>
              <p:cNvSpPr>
                <a:spLocks noChangeArrowheads="1"/>
              </p:cNvSpPr>
              <p:nvPr/>
            </p:nvSpPr>
            <p:spPr bwMode="auto">
              <a:xfrm>
                <a:off x="2715" y="1333"/>
                <a:ext cx="377" cy="242"/>
              </a:xfrm>
              <a:prstGeom prst="rect">
                <a:avLst/>
              </a:prstGeom>
              <a:noFill/>
              <a:ln w="4763"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
          <p:nvSpPr>
            <p:cNvPr id="104509" name="Rectangle 257">
              <a:extLst>
                <a:ext uri="{FF2B5EF4-FFF2-40B4-BE49-F238E27FC236}">
                  <a16:creationId xmlns:a16="http://schemas.microsoft.com/office/drawing/2014/main" id="{9014D7DB-30A9-4A07-9E77-19A0863BB7B3}"/>
                </a:ext>
              </a:extLst>
            </p:cNvPr>
            <p:cNvSpPr>
              <a:spLocks noChangeArrowheads="1"/>
            </p:cNvSpPr>
            <p:nvPr/>
          </p:nvSpPr>
          <p:spPr bwMode="auto">
            <a:xfrm>
              <a:off x="2832" y="1409"/>
              <a:ext cx="148"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SID</a:t>
              </a:r>
              <a:endParaRPr lang="cs-CZ" altLang="cs-CZ" sz="2399">
                <a:latin typeface="Times New Roman" panose="02020603050405020304" pitchFamily="18" charset="0"/>
              </a:endParaRPr>
            </a:p>
          </p:txBody>
        </p:sp>
        <p:grpSp>
          <p:nvGrpSpPr>
            <p:cNvPr id="104510" name="Group 260">
              <a:extLst>
                <a:ext uri="{FF2B5EF4-FFF2-40B4-BE49-F238E27FC236}">
                  <a16:creationId xmlns:a16="http://schemas.microsoft.com/office/drawing/2014/main" id="{5EBCA8DB-81B4-4D71-B9C0-726CAA3073DA}"/>
                </a:ext>
              </a:extLst>
            </p:cNvPr>
            <p:cNvGrpSpPr>
              <a:grpSpLocks/>
            </p:cNvGrpSpPr>
            <p:nvPr/>
          </p:nvGrpSpPr>
          <p:grpSpPr bwMode="auto">
            <a:xfrm>
              <a:off x="2717" y="1872"/>
              <a:ext cx="377" cy="243"/>
              <a:chOff x="2717" y="1872"/>
              <a:chExt cx="377" cy="243"/>
            </a:xfrm>
          </p:grpSpPr>
          <p:sp>
            <p:nvSpPr>
              <p:cNvPr id="104711" name="Rectangle 258">
                <a:extLst>
                  <a:ext uri="{FF2B5EF4-FFF2-40B4-BE49-F238E27FC236}">
                    <a16:creationId xmlns:a16="http://schemas.microsoft.com/office/drawing/2014/main" id="{3D2839FC-3A8B-4D04-8AD9-C2DAE3432C79}"/>
                  </a:ext>
                </a:extLst>
              </p:cNvPr>
              <p:cNvSpPr>
                <a:spLocks noChangeArrowheads="1"/>
              </p:cNvSpPr>
              <p:nvPr/>
            </p:nvSpPr>
            <p:spPr bwMode="auto">
              <a:xfrm>
                <a:off x="2717" y="1872"/>
                <a:ext cx="377" cy="24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104712" name="Rectangle 259">
                <a:extLst>
                  <a:ext uri="{FF2B5EF4-FFF2-40B4-BE49-F238E27FC236}">
                    <a16:creationId xmlns:a16="http://schemas.microsoft.com/office/drawing/2014/main" id="{7CC86B45-999D-4AA2-BF28-CE6B091B534C}"/>
                  </a:ext>
                </a:extLst>
              </p:cNvPr>
              <p:cNvSpPr>
                <a:spLocks noChangeArrowheads="1"/>
              </p:cNvSpPr>
              <p:nvPr/>
            </p:nvSpPr>
            <p:spPr bwMode="auto">
              <a:xfrm>
                <a:off x="2717" y="1872"/>
                <a:ext cx="377" cy="243"/>
              </a:xfrm>
              <a:prstGeom prst="rect">
                <a:avLst/>
              </a:prstGeom>
              <a:noFill/>
              <a:ln w="4763"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
          <p:nvSpPr>
            <p:cNvPr id="104511" name="Rectangle 261">
              <a:extLst>
                <a:ext uri="{FF2B5EF4-FFF2-40B4-BE49-F238E27FC236}">
                  <a16:creationId xmlns:a16="http://schemas.microsoft.com/office/drawing/2014/main" id="{1AA128BF-52EA-46F5-B210-AA2E8CC75CD9}"/>
                </a:ext>
              </a:extLst>
            </p:cNvPr>
            <p:cNvSpPr>
              <a:spLocks noChangeArrowheads="1"/>
            </p:cNvSpPr>
            <p:nvPr/>
          </p:nvSpPr>
          <p:spPr bwMode="auto">
            <a:xfrm>
              <a:off x="2777" y="1949"/>
              <a:ext cx="2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a:t>
              </a:r>
              <a:endParaRPr lang="cs-CZ" altLang="cs-CZ" sz="2399">
                <a:latin typeface="Times New Roman" panose="02020603050405020304" pitchFamily="18" charset="0"/>
              </a:endParaRPr>
            </a:p>
          </p:txBody>
        </p:sp>
        <p:sp>
          <p:nvSpPr>
            <p:cNvPr id="104512" name="Rectangle 262">
              <a:extLst>
                <a:ext uri="{FF2B5EF4-FFF2-40B4-BE49-F238E27FC236}">
                  <a16:creationId xmlns:a16="http://schemas.microsoft.com/office/drawing/2014/main" id="{A7310228-66B7-436F-BC12-49DBB27974EA}"/>
                </a:ext>
              </a:extLst>
            </p:cNvPr>
            <p:cNvSpPr>
              <a:spLocks noChangeArrowheads="1"/>
            </p:cNvSpPr>
            <p:nvPr/>
          </p:nvSpPr>
          <p:spPr bwMode="auto">
            <a:xfrm>
              <a:off x="2801" y="1949"/>
              <a:ext cx="8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 A</a:t>
              </a:r>
              <a:endParaRPr lang="cs-CZ" altLang="cs-CZ" sz="2399">
                <a:latin typeface="Times New Roman" panose="02020603050405020304" pitchFamily="18" charset="0"/>
              </a:endParaRPr>
            </a:p>
          </p:txBody>
        </p:sp>
        <p:sp>
          <p:nvSpPr>
            <p:cNvPr id="104513" name="Rectangle 263">
              <a:extLst>
                <a:ext uri="{FF2B5EF4-FFF2-40B4-BE49-F238E27FC236}">
                  <a16:creationId xmlns:a16="http://schemas.microsoft.com/office/drawing/2014/main" id="{75F92A2C-D895-4801-B30E-CACE1BAA595E}"/>
                </a:ext>
              </a:extLst>
            </p:cNvPr>
            <p:cNvSpPr>
              <a:spLocks noChangeArrowheads="1"/>
            </p:cNvSpPr>
            <p:nvPr/>
          </p:nvSpPr>
          <p:spPr bwMode="auto">
            <a:xfrm>
              <a:off x="2894" y="1997"/>
              <a:ext cx="8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000000"/>
                  </a:solidFill>
                  <a:latin typeface="Arial" panose="020B0604020202020204" pitchFamily="34" charset="0"/>
                </a:rPr>
                <a:t>Tot</a:t>
              </a:r>
              <a:endParaRPr lang="cs-CZ" altLang="cs-CZ" sz="2399">
                <a:latin typeface="Times New Roman" panose="02020603050405020304" pitchFamily="18" charset="0"/>
              </a:endParaRPr>
            </a:p>
          </p:txBody>
        </p:sp>
        <p:sp>
          <p:nvSpPr>
            <p:cNvPr id="104514" name="Rectangle 264">
              <a:extLst>
                <a:ext uri="{FF2B5EF4-FFF2-40B4-BE49-F238E27FC236}">
                  <a16:creationId xmlns:a16="http://schemas.microsoft.com/office/drawing/2014/main" id="{2FF87010-6D08-4D68-9551-942408617F81}"/>
                </a:ext>
              </a:extLst>
            </p:cNvPr>
            <p:cNvSpPr>
              <a:spLocks noChangeArrowheads="1"/>
            </p:cNvSpPr>
            <p:nvPr/>
          </p:nvSpPr>
          <p:spPr bwMode="auto">
            <a:xfrm>
              <a:off x="3012" y="1949"/>
              <a:ext cx="2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a:t>
              </a:r>
              <a:endParaRPr lang="cs-CZ" altLang="cs-CZ" sz="2399">
                <a:latin typeface="Times New Roman" panose="02020603050405020304" pitchFamily="18" charset="0"/>
              </a:endParaRPr>
            </a:p>
          </p:txBody>
        </p:sp>
        <p:grpSp>
          <p:nvGrpSpPr>
            <p:cNvPr id="104515" name="Group 267">
              <a:extLst>
                <a:ext uri="{FF2B5EF4-FFF2-40B4-BE49-F238E27FC236}">
                  <a16:creationId xmlns:a16="http://schemas.microsoft.com/office/drawing/2014/main" id="{9EDB181F-E725-4ED0-A37E-9D6544848327}"/>
                </a:ext>
              </a:extLst>
            </p:cNvPr>
            <p:cNvGrpSpPr>
              <a:grpSpLocks/>
            </p:cNvGrpSpPr>
            <p:nvPr/>
          </p:nvGrpSpPr>
          <p:grpSpPr bwMode="auto">
            <a:xfrm>
              <a:off x="4116" y="1091"/>
              <a:ext cx="377" cy="243"/>
              <a:chOff x="4116" y="1091"/>
              <a:chExt cx="377" cy="243"/>
            </a:xfrm>
          </p:grpSpPr>
          <p:sp>
            <p:nvSpPr>
              <p:cNvPr id="104709" name="Rectangle 265">
                <a:extLst>
                  <a:ext uri="{FF2B5EF4-FFF2-40B4-BE49-F238E27FC236}">
                    <a16:creationId xmlns:a16="http://schemas.microsoft.com/office/drawing/2014/main" id="{CF25B897-7E2E-4142-816D-4D7064EBF3C1}"/>
                  </a:ext>
                </a:extLst>
              </p:cNvPr>
              <p:cNvSpPr>
                <a:spLocks noChangeArrowheads="1"/>
              </p:cNvSpPr>
              <p:nvPr/>
            </p:nvSpPr>
            <p:spPr bwMode="auto">
              <a:xfrm>
                <a:off x="4116" y="1091"/>
                <a:ext cx="377" cy="243"/>
              </a:xfrm>
              <a:prstGeom prst="rect">
                <a:avLst/>
              </a:prstGeom>
              <a:solidFill>
                <a:srgbClr val="3399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104710" name="Rectangle 266">
                <a:extLst>
                  <a:ext uri="{FF2B5EF4-FFF2-40B4-BE49-F238E27FC236}">
                    <a16:creationId xmlns:a16="http://schemas.microsoft.com/office/drawing/2014/main" id="{E46FB0E6-A158-47F3-B090-CA5D1CA9986F}"/>
                  </a:ext>
                </a:extLst>
              </p:cNvPr>
              <p:cNvSpPr>
                <a:spLocks noChangeArrowheads="1"/>
              </p:cNvSpPr>
              <p:nvPr/>
            </p:nvSpPr>
            <p:spPr bwMode="auto">
              <a:xfrm>
                <a:off x="4116" y="1091"/>
                <a:ext cx="377" cy="243"/>
              </a:xfrm>
              <a:prstGeom prst="rect">
                <a:avLst/>
              </a:prstGeom>
              <a:noFill/>
              <a:ln w="4763"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
          <p:nvSpPr>
            <p:cNvPr id="104516" name="Rectangle 268">
              <a:extLst>
                <a:ext uri="{FF2B5EF4-FFF2-40B4-BE49-F238E27FC236}">
                  <a16:creationId xmlns:a16="http://schemas.microsoft.com/office/drawing/2014/main" id="{3B1F12C6-41C6-40D4-BA58-2FB202EF91F0}"/>
                </a:ext>
              </a:extLst>
            </p:cNvPr>
            <p:cNvSpPr>
              <a:spLocks noChangeArrowheads="1"/>
            </p:cNvSpPr>
            <p:nvPr/>
          </p:nvSpPr>
          <p:spPr bwMode="auto">
            <a:xfrm>
              <a:off x="4250" y="1168"/>
              <a:ext cx="11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pH</a:t>
              </a:r>
              <a:endParaRPr lang="cs-CZ" altLang="cs-CZ" sz="2399">
                <a:latin typeface="Times New Roman" panose="02020603050405020304" pitchFamily="18" charset="0"/>
              </a:endParaRPr>
            </a:p>
          </p:txBody>
        </p:sp>
        <p:grpSp>
          <p:nvGrpSpPr>
            <p:cNvPr id="104517" name="Group 271">
              <a:extLst>
                <a:ext uri="{FF2B5EF4-FFF2-40B4-BE49-F238E27FC236}">
                  <a16:creationId xmlns:a16="http://schemas.microsoft.com/office/drawing/2014/main" id="{B1E8049A-9B32-4958-BBC0-3DF917CE1C04}"/>
                </a:ext>
              </a:extLst>
            </p:cNvPr>
            <p:cNvGrpSpPr>
              <a:grpSpLocks/>
            </p:cNvGrpSpPr>
            <p:nvPr/>
          </p:nvGrpSpPr>
          <p:grpSpPr bwMode="auto">
            <a:xfrm>
              <a:off x="4116" y="1387"/>
              <a:ext cx="377" cy="243"/>
              <a:chOff x="4116" y="1387"/>
              <a:chExt cx="377" cy="243"/>
            </a:xfrm>
          </p:grpSpPr>
          <p:sp>
            <p:nvSpPr>
              <p:cNvPr id="104707" name="Rectangle 269">
                <a:extLst>
                  <a:ext uri="{FF2B5EF4-FFF2-40B4-BE49-F238E27FC236}">
                    <a16:creationId xmlns:a16="http://schemas.microsoft.com/office/drawing/2014/main" id="{189744AF-8F49-4704-9C42-BFC563112FC2}"/>
                  </a:ext>
                </a:extLst>
              </p:cNvPr>
              <p:cNvSpPr>
                <a:spLocks noChangeArrowheads="1"/>
              </p:cNvSpPr>
              <p:nvPr/>
            </p:nvSpPr>
            <p:spPr bwMode="auto">
              <a:xfrm>
                <a:off x="4116" y="1387"/>
                <a:ext cx="377" cy="243"/>
              </a:xfrm>
              <a:prstGeom prst="rect">
                <a:avLst/>
              </a:prstGeom>
              <a:solidFill>
                <a:srgbClr val="3399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104708" name="Rectangle 270">
                <a:extLst>
                  <a:ext uri="{FF2B5EF4-FFF2-40B4-BE49-F238E27FC236}">
                    <a16:creationId xmlns:a16="http://schemas.microsoft.com/office/drawing/2014/main" id="{5B15792D-DE04-4AF3-AC12-64ABC13C4B75}"/>
                  </a:ext>
                </a:extLst>
              </p:cNvPr>
              <p:cNvSpPr>
                <a:spLocks noChangeArrowheads="1"/>
              </p:cNvSpPr>
              <p:nvPr/>
            </p:nvSpPr>
            <p:spPr bwMode="auto">
              <a:xfrm>
                <a:off x="4116" y="1387"/>
                <a:ext cx="377" cy="243"/>
              </a:xfrm>
              <a:prstGeom prst="rect">
                <a:avLst/>
              </a:prstGeom>
              <a:noFill/>
              <a:ln w="4763"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
          <p:nvSpPr>
            <p:cNvPr id="104518" name="Rectangle 272">
              <a:extLst>
                <a:ext uri="{FF2B5EF4-FFF2-40B4-BE49-F238E27FC236}">
                  <a16:creationId xmlns:a16="http://schemas.microsoft.com/office/drawing/2014/main" id="{C12F35C0-A248-45BE-AFC0-02DA786F97E0}"/>
                </a:ext>
              </a:extLst>
            </p:cNvPr>
            <p:cNvSpPr>
              <a:spLocks noChangeArrowheads="1"/>
            </p:cNvSpPr>
            <p:nvPr/>
          </p:nvSpPr>
          <p:spPr bwMode="auto">
            <a:xfrm>
              <a:off x="4161" y="1463"/>
              <a:ext cx="22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[HCO</a:t>
              </a:r>
              <a:endParaRPr lang="cs-CZ" altLang="cs-CZ" sz="2399">
                <a:latin typeface="Times New Roman" panose="02020603050405020304" pitchFamily="18" charset="0"/>
              </a:endParaRPr>
            </a:p>
          </p:txBody>
        </p:sp>
        <p:sp>
          <p:nvSpPr>
            <p:cNvPr id="104519" name="Rectangle 273">
              <a:extLst>
                <a:ext uri="{FF2B5EF4-FFF2-40B4-BE49-F238E27FC236}">
                  <a16:creationId xmlns:a16="http://schemas.microsoft.com/office/drawing/2014/main" id="{360FCC14-6EDE-4740-A07D-AD4703BF1D85}"/>
                </a:ext>
              </a:extLst>
            </p:cNvPr>
            <p:cNvSpPr>
              <a:spLocks noChangeArrowheads="1"/>
            </p:cNvSpPr>
            <p:nvPr/>
          </p:nvSpPr>
          <p:spPr bwMode="auto">
            <a:xfrm>
              <a:off x="4375" y="1512"/>
              <a:ext cx="3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000000"/>
                  </a:solidFill>
                  <a:latin typeface="Arial" panose="020B0604020202020204" pitchFamily="34" charset="0"/>
                </a:rPr>
                <a:t>3</a:t>
              </a:r>
              <a:endParaRPr lang="cs-CZ" altLang="cs-CZ" sz="2399">
                <a:latin typeface="Times New Roman" panose="02020603050405020304" pitchFamily="18" charset="0"/>
              </a:endParaRPr>
            </a:p>
          </p:txBody>
        </p:sp>
        <p:sp>
          <p:nvSpPr>
            <p:cNvPr id="104520" name="Rectangle 274">
              <a:extLst>
                <a:ext uri="{FF2B5EF4-FFF2-40B4-BE49-F238E27FC236}">
                  <a16:creationId xmlns:a16="http://schemas.microsoft.com/office/drawing/2014/main" id="{83FDEC0E-694A-4EBA-91CB-6A7F2F91EAC1}"/>
                </a:ext>
              </a:extLst>
            </p:cNvPr>
            <p:cNvSpPr>
              <a:spLocks noChangeArrowheads="1"/>
            </p:cNvSpPr>
            <p:nvPr/>
          </p:nvSpPr>
          <p:spPr bwMode="auto">
            <a:xfrm>
              <a:off x="4406" y="1450"/>
              <a:ext cx="19"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700">
                  <a:solidFill>
                    <a:srgbClr val="000000"/>
                  </a:solidFill>
                  <a:latin typeface="Arial" panose="020B0604020202020204" pitchFamily="34" charset="0"/>
                </a:rPr>
                <a:t>-</a:t>
              </a:r>
              <a:endParaRPr lang="cs-CZ" altLang="cs-CZ" sz="2399">
                <a:latin typeface="Times New Roman" panose="02020603050405020304" pitchFamily="18" charset="0"/>
              </a:endParaRPr>
            </a:p>
          </p:txBody>
        </p:sp>
        <p:sp>
          <p:nvSpPr>
            <p:cNvPr id="104521" name="Rectangle 275">
              <a:extLst>
                <a:ext uri="{FF2B5EF4-FFF2-40B4-BE49-F238E27FC236}">
                  <a16:creationId xmlns:a16="http://schemas.microsoft.com/office/drawing/2014/main" id="{9001EDBB-F9E9-436E-BB08-D05DAB1E6371}"/>
                </a:ext>
              </a:extLst>
            </p:cNvPr>
            <p:cNvSpPr>
              <a:spLocks noChangeArrowheads="1"/>
            </p:cNvSpPr>
            <p:nvPr/>
          </p:nvSpPr>
          <p:spPr bwMode="auto">
            <a:xfrm>
              <a:off x="4425" y="1463"/>
              <a:ext cx="2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100">
                  <a:solidFill>
                    <a:srgbClr val="000000"/>
                  </a:solidFill>
                  <a:latin typeface="Arial" panose="020B0604020202020204" pitchFamily="34" charset="0"/>
                </a:rPr>
                <a:t>]</a:t>
              </a:r>
              <a:endParaRPr lang="cs-CZ" altLang="cs-CZ" sz="2399">
                <a:latin typeface="Times New Roman" panose="02020603050405020304" pitchFamily="18" charset="0"/>
              </a:endParaRPr>
            </a:p>
          </p:txBody>
        </p:sp>
        <p:grpSp>
          <p:nvGrpSpPr>
            <p:cNvPr id="104522" name="Group 454">
              <a:extLst>
                <a:ext uri="{FF2B5EF4-FFF2-40B4-BE49-F238E27FC236}">
                  <a16:creationId xmlns:a16="http://schemas.microsoft.com/office/drawing/2014/main" id="{0A56A8DA-7F02-462D-AA2E-C31907F7B3D4}"/>
                </a:ext>
              </a:extLst>
            </p:cNvPr>
            <p:cNvGrpSpPr>
              <a:grpSpLocks/>
            </p:cNvGrpSpPr>
            <p:nvPr/>
          </p:nvGrpSpPr>
          <p:grpSpPr bwMode="auto">
            <a:xfrm>
              <a:off x="3582" y="1012"/>
              <a:ext cx="452" cy="973"/>
              <a:chOff x="3582" y="1012"/>
              <a:chExt cx="452" cy="973"/>
            </a:xfrm>
          </p:grpSpPr>
          <p:sp>
            <p:nvSpPr>
              <p:cNvPr id="104529" name="Freeform 276">
                <a:extLst>
                  <a:ext uri="{FF2B5EF4-FFF2-40B4-BE49-F238E27FC236}">
                    <a16:creationId xmlns:a16="http://schemas.microsoft.com/office/drawing/2014/main" id="{35467F0B-B155-4534-B801-8C9C6BA8972F}"/>
                  </a:ext>
                </a:extLst>
              </p:cNvPr>
              <p:cNvSpPr>
                <a:spLocks/>
              </p:cNvSpPr>
              <p:nvPr/>
            </p:nvSpPr>
            <p:spPr bwMode="auto">
              <a:xfrm>
                <a:off x="3947" y="1798"/>
                <a:ext cx="57" cy="52"/>
              </a:xfrm>
              <a:custGeom>
                <a:avLst/>
                <a:gdLst>
                  <a:gd name="T0" fmla="*/ 7 w 57"/>
                  <a:gd name="T1" fmla="*/ 37 h 52"/>
                  <a:gd name="T2" fmla="*/ 7 w 57"/>
                  <a:gd name="T3" fmla="*/ 37 h 52"/>
                  <a:gd name="T4" fmla="*/ 17 w 57"/>
                  <a:gd name="T5" fmla="*/ 27 h 52"/>
                  <a:gd name="T6" fmla="*/ 25 w 57"/>
                  <a:gd name="T7" fmla="*/ 18 h 52"/>
                  <a:gd name="T8" fmla="*/ 34 w 57"/>
                  <a:gd name="T9" fmla="*/ 11 h 52"/>
                  <a:gd name="T10" fmla="*/ 34 w 57"/>
                  <a:gd name="T11" fmla="*/ 11 h 52"/>
                  <a:gd name="T12" fmla="*/ 43 w 57"/>
                  <a:gd name="T13" fmla="*/ 4 h 52"/>
                  <a:gd name="T14" fmla="*/ 47 w 57"/>
                  <a:gd name="T15" fmla="*/ 2 h 52"/>
                  <a:gd name="T16" fmla="*/ 50 w 57"/>
                  <a:gd name="T17" fmla="*/ 0 h 52"/>
                  <a:gd name="T18" fmla="*/ 53 w 57"/>
                  <a:gd name="T19" fmla="*/ 0 h 52"/>
                  <a:gd name="T20" fmla="*/ 55 w 57"/>
                  <a:gd name="T21" fmla="*/ 2 h 52"/>
                  <a:gd name="T22" fmla="*/ 57 w 57"/>
                  <a:gd name="T23" fmla="*/ 6 h 52"/>
                  <a:gd name="T24" fmla="*/ 57 w 57"/>
                  <a:gd name="T25" fmla="*/ 12 h 52"/>
                  <a:gd name="T26" fmla="*/ 57 w 57"/>
                  <a:gd name="T27" fmla="*/ 12 h 52"/>
                  <a:gd name="T28" fmla="*/ 56 w 57"/>
                  <a:gd name="T29" fmla="*/ 24 h 52"/>
                  <a:gd name="T30" fmla="*/ 55 w 57"/>
                  <a:gd name="T31" fmla="*/ 32 h 52"/>
                  <a:gd name="T32" fmla="*/ 54 w 57"/>
                  <a:gd name="T33" fmla="*/ 35 h 52"/>
                  <a:gd name="T34" fmla="*/ 52 w 57"/>
                  <a:gd name="T35" fmla="*/ 37 h 52"/>
                  <a:gd name="T36" fmla="*/ 49 w 57"/>
                  <a:gd name="T37" fmla="*/ 39 h 52"/>
                  <a:gd name="T38" fmla="*/ 44 w 57"/>
                  <a:gd name="T39" fmla="*/ 42 h 52"/>
                  <a:gd name="T40" fmla="*/ 44 w 57"/>
                  <a:gd name="T41" fmla="*/ 42 h 52"/>
                  <a:gd name="T42" fmla="*/ 34 w 57"/>
                  <a:gd name="T43" fmla="*/ 46 h 52"/>
                  <a:gd name="T44" fmla="*/ 24 w 57"/>
                  <a:gd name="T45" fmla="*/ 48 h 52"/>
                  <a:gd name="T46" fmla="*/ 7 w 57"/>
                  <a:gd name="T47" fmla="*/ 52 h 52"/>
                  <a:gd name="T48" fmla="*/ 7 w 57"/>
                  <a:gd name="T49" fmla="*/ 52 h 52"/>
                  <a:gd name="T50" fmla="*/ 4 w 57"/>
                  <a:gd name="T51" fmla="*/ 52 h 52"/>
                  <a:gd name="T52" fmla="*/ 2 w 57"/>
                  <a:gd name="T53" fmla="*/ 51 h 52"/>
                  <a:gd name="T54" fmla="*/ 1 w 57"/>
                  <a:gd name="T55" fmla="*/ 50 h 52"/>
                  <a:gd name="T56" fmla="*/ 0 w 57"/>
                  <a:gd name="T57" fmla="*/ 49 h 52"/>
                  <a:gd name="T58" fmla="*/ 0 w 57"/>
                  <a:gd name="T59" fmla="*/ 47 h 52"/>
                  <a:gd name="T60" fmla="*/ 2 w 57"/>
                  <a:gd name="T61" fmla="*/ 44 h 52"/>
                  <a:gd name="T62" fmla="*/ 7 w 57"/>
                  <a:gd name="T63" fmla="*/ 37 h 52"/>
                  <a:gd name="T64" fmla="*/ 7 w 57"/>
                  <a:gd name="T65" fmla="*/ 37 h 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52">
                    <a:moveTo>
                      <a:pt x="7" y="37"/>
                    </a:moveTo>
                    <a:lnTo>
                      <a:pt x="7" y="37"/>
                    </a:lnTo>
                    <a:lnTo>
                      <a:pt x="17" y="27"/>
                    </a:lnTo>
                    <a:lnTo>
                      <a:pt x="25" y="18"/>
                    </a:lnTo>
                    <a:lnTo>
                      <a:pt x="34" y="11"/>
                    </a:lnTo>
                    <a:lnTo>
                      <a:pt x="43" y="4"/>
                    </a:lnTo>
                    <a:lnTo>
                      <a:pt x="47" y="2"/>
                    </a:lnTo>
                    <a:lnTo>
                      <a:pt x="50" y="0"/>
                    </a:lnTo>
                    <a:lnTo>
                      <a:pt x="53" y="0"/>
                    </a:lnTo>
                    <a:lnTo>
                      <a:pt x="55" y="2"/>
                    </a:lnTo>
                    <a:lnTo>
                      <a:pt x="57" y="6"/>
                    </a:lnTo>
                    <a:lnTo>
                      <a:pt x="57" y="12"/>
                    </a:lnTo>
                    <a:lnTo>
                      <a:pt x="56" y="24"/>
                    </a:lnTo>
                    <a:lnTo>
                      <a:pt x="55" y="32"/>
                    </a:lnTo>
                    <a:lnTo>
                      <a:pt x="54" y="35"/>
                    </a:lnTo>
                    <a:lnTo>
                      <a:pt x="52" y="37"/>
                    </a:lnTo>
                    <a:lnTo>
                      <a:pt x="49" y="39"/>
                    </a:lnTo>
                    <a:lnTo>
                      <a:pt x="44" y="42"/>
                    </a:lnTo>
                    <a:lnTo>
                      <a:pt x="34" y="46"/>
                    </a:lnTo>
                    <a:lnTo>
                      <a:pt x="24" y="48"/>
                    </a:lnTo>
                    <a:lnTo>
                      <a:pt x="7" y="52"/>
                    </a:lnTo>
                    <a:lnTo>
                      <a:pt x="4" y="52"/>
                    </a:lnTo>
                    <a:lnTo>
                      <a:pt x="2" y="51"/>
                    </a:lnTo>
                    <a:lnTo>
                      <a:pt x="1" y="50"/>
                    </a:lnTo>
                    <a:lnTo>
                      <a:pt x="0" y="49"/>
                    </a:lnTo>
                    <a:lnTo>
                      <a:pt x="0" y="47"/>
                    </a:lnTo>
                    <a:lnTo>
                      <a:pt x="2" y="44"/>
                    </a:lnTo>
                    <a:lnTo>
                      <a:pt x="7"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30" name="Freeform 277">
                <a:extLst>
                  <a:ext uri="{FF2B5EF4-FFF2-40B4-BE49-F238E27FC236}">
                    <a16:creationId xmlns:a16="http://schemas.microsoft.com/office/drawing/2014/main" id="{0AA13CF3-CD3A-43C8-B767-F53CE12C0A28}"/>
                  </a:ext>
                </a:extLst>
              </p:cNvPr>
              <p:cNvSpPr>
                <a:spLocks/>
              </p:cNvSpPr>
              <p:nvPr/>
            </p:nvSpPr>
            <p:spPr bwMode="auto">
              <a:xfrm>
                <a:off x="3949" y="1799"/>
                <a:ext cx="53" cy="50"/>
              </a:xfrm>
              <a:custGeom>
                <a:avLst/>
                <a:gdLst>
                  <a:gd name="T0" fmla="*/ 53 w 53"/>
                  <a:gd name="T1" fmla="*/ 12 h 50"/>
                  <a:gd name="T2" fmla="*/ 53 w 53"/>
                  <a:gd name="T3" fmla="*/ 12 h 50"/>
                  <a:gd name="T4" fmla="*/ 53 w 53"/>
                  <a:gd name="T5" fmla="*/ 23 h 50"/>
                  <a:gd name="T6" fmla="*/ 52 w 53"/>
                  <a:gd name="T7" fmla="*/ 31 h 50"/>
                  <a:gd name="T8" fmla="*/ 51 w 53"/>
                  <a:gd name="T9" fmla="*/ 33 h 50"/>
                  <a:gd name="T10" fmla="*/ 49 w 53"/>
                  <a:gd name="T11" fmla="*/ 36 h 50"/>
                  <a:gd name="T12" fmla="*/ 42 w 53"/>
                  <a:gd name="T13" fmla="*/ 40 h 50"/>
                  <a:gd name="T14" fmla="*/ 42 w 53"/>
                  <a:gd name="T15" fmla="*/ 40 h 50"/>
                  <a:gd name="T16" fmla="*/ 32 w 53"/>
                  <a:gd name="T17" fmla="*/ 44 h 50"/>
                  <a:gd name="T18" fmla="*/ 23 w 53"/>
                  <a:gd name="T19" fmla="*/ 46 h 50"/>
                  <a:gd name="T20" fmla="*/ 6 w 53"/>
                  <a:gd name="T21" fmla="*/ 49 h 50"/>
                  <a:gd name="T22" fmla="*/ 6 w 53"/>
                  <a:gd name="T23" fmla="*/ 49 h 50"/>
                  <a:gd name="T24" fmla="*/ 3 w 53"/>
                  <a:gd name="T25" fmla="*/ 50 h 50"/>
                  <a:gd name="T26" fmla="*/ 1 w 53"/>
                  <a:gd name="T27" fmla="*/ 49 h 50"/>
                  <a:gd name="T28" fmla="*/ 0 w 53"/>
                  <a:gd name="T29" fmla="*/ 48 h 50"/>
                  <a:gd name="T30" fmla="*/ 0 w 53"/>
                  <a:gd name="T31" fmla="*/ 47 h 50"/>
                  <a:gd name="T32" fmla="*/ 0 w 53"/>
                  <a:gd name="T33" fmla="*/ 45 h 50"/>
                  <a:gd name="T34" fmla="*/ 1 w 53"/>
                  <a:gd name="T35" fmla="*/ 42 h 50"/>
                  <a:gd name="T36" fmla="*/ 5 w 53"/>
                  <a:gd name="T37" fmla="*/ 35 h 50"/>
                  <a:gd name="T38" fmla="*/ 5 w 53"/>
                  <a:gd name="T39" fmla="*/ 35 h 50"/>
                  <a:gd name="T40" fmla="*/ 15 w 53"/>
                  <a:gd name="T41" fmla="*/ 26 h 50"/>
                  <a:gd name="T42" fmla="*/ 23 w 53"/>
                  <a:gd name="T43" fmla="*/ 17 h 50"/>
                  <a:gd name="T44" fmla="*/ 32 w 53"/>
                  <a:gd name="T45" fmla="*/ 10 h 50"/>
                  <a:gd name="T46" fmla="*/ 32 w 53"/>
                  <a:gd name="T47" fmla="*/ 10 h 50"/>
                  <a:gd name="T48" fmla="*/ 40 w 53"/>
                  <a:gd name="T49" fmla="*/ 5 h 50"/>
                  <a:gd name="T50" fmla="*/ 44 w 53"/>
                  <a:gd name="T51" fmla="*/ 2 h 50"/>
                  <a:gd name="T52" fmla="*/ 47 w 53"/>
                  <a:gd name="T53" fmla="*/ 0 h 50"/>
                  <a:gd name="T54" fmla="*/ 50 w 53"/>
                  <a:gd name="T55" fmla="*/ 0 h 50"/>
                  <a:gd name="T56" fmla="*/ 52 w 53"/>
                  <a:gd name="T57" fmla="*/ 2 h 50"/>
                  <a:gd name="T58" fmla="*/ 53 w 53"/>
                  <a:gd name="T59" fmla="*/ 6 h 50"/>
                  <a:gd name="T60" fmla="*/ 53 w 53"/>
                  <a:gd name="T61" fmla="*/ 12 h 50"/>
                  <a:gd name="T62" fmla="*/ 53 w 53"/>
                  <a:gd name="T63" fmla="*/ 12 h 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3" h="50">
                    <a:moveTo>
                      <a:pt x="53" y="12"/>
                    </a:moveTo>
                    <a:lnTo>
                      <a:pt x="53" y="12"/>
                    </a:lnTo>
                    <a:lnTo>
                      <a:pt x="53" y="23"/>
                    </a:lnTo>
                    <a:lnTo>
                      <a:pt x="52" y="31"/>
                    </a:lnTo>
                    <a:lnTo>
                      <a:pt x="51" y="33"/>
                    </a:lnTo>
                    <a:lnTo>
                      <a:pt x="49" y="36"/>
                    </a:lnTo>
                    <a:lnTo>
                      <a:pt x="42" y="40"/>
                    </a:lnTo>
                    <a:lnTo>
                      <a:pt x="32" y="44"/>
                    </a:lnTo>
                    <a:lnTo>
                      <a:pt x="23" y="46"/>
                    </a:lnTo>
                    <a:lnTo>
                      <a:pt x="6" y="49"/>
                    </a:lnTo>
                    <a:lnTo>
                      <a:pt x="3" y="50"/>
                    </a:lnTo>
                    <a:lnTo>
                      <a:pt x="1" y="49"/>
                    </a:lnTo>
                    <a:lnTo>
                      <a:pt x="0" y="48"/>
                    </a:lnTo>
                    <a:lnTo>
                      <a:pt x="0" y="47"/>
                    </a:lnTo>
                    <a:lnTo>
                      <a:pt x="0" y="45"/>
                    </a:lnTo>
                    <a:lnTo>
                      <a:pt x="1" y="42"/>
                    </a:lnTo>
                    <a:lnTo>
                      <a:pt x="5" y="35"/>
                    </a:lnTo>
                    <a:lnTo>
                      <a:pt x="15" y="26"/>
                    </a:lnTo>
                    <a:lnTo>
                      <a:pt x="23" y="17"/>
                    </a:lnTo>
                    <a:lnTo>
                      <a:pt x="32" y="10"/>
                    </a:lnTo>
                    <a:lnTo>
                      <a:pt x="40" y="5"/>
                    </a:lnTo>
                    <a:lnTo>
                      <a:pt x="44" y="2"/>
                    </a:lnTo>
                    <a:lnTo>
                      <a:pt x="47" y="0"/>
                    </a:lnTo>
                    <a:lnTo>
                      <a:pt x="50" y="0"/>
                    </a:lnTo>
                    <a:lnTo>
                      <a:pt x="52" y="2"/>
                    </a:lnTo>
                    <a:lnTo>
                      <a:pt x="53" y="6"/>
                    </a:lnTo>
                    <a:lnTo>
                      <a:pt x="53" y="12"/>
                    </a:lnTo>
                    <a:close/>
                  </a:path>
                </a:pathLst>
              </a:custGeom>
              <a:solidFill>
                <a:srgbClr val="FFF9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31" name="Freeform 278">
                <a:extLst>
                  <a:ext uri="{FF2B5EF4-FFF2-40B4-BE49-F238E27FC236}">
                    <a16:creationId xmlns:a16="http://schemas.microsoft.com/office/drawing/2014/main" id="{5296531B-AD72-4A21-A3D6-5ED39511B46D}"/>
                  </a:ext>
                </a:extLst>
              </p:cNvPr>
              <p:cNvSpPr>
                <a:spLocks/>
              </p:cNvSpPr>
              <p:nvPr/>
            </p:nvSpPr>
            <p:spPr bwMode="auto">
              <a:xfrm>
                <a:off x="3950" y="1800"/>
                <a:ext cx="51" cy="47"/>
              </a:xfrm>
              <a:custGeom>
                <a:avLst/>
                <a:gdLst>
                  <a:gd name="T0" fmla="*/ 51 w 51"/>
                  <a:gd name="T1" fmla="*/ 11 h 47"/>
                  <a:gd name="T2" fmla="*/ 51 w 51"/>
                  <a:gd name="T3" fmla="*/ 11 h 47"/>
                  <a:gd name="T4" fmla="*/ 51 w 51"/>
                  <a:gd name="T5" fmla="*/ 22 h 47"/>
                  <a:gd name="T6" fmla="*/ 50 w 51"/>
                  <a:gd name="T7" fmla="*/ 29 h 47"/>
                  <a:gd name="T8" fmla="*/ 48 w 51"/>
                  <a:gd name="T9" fmla="*/ 32 h 47"/>
                  <a:gd name="T10" fmla="*/ 47 w 51"/>
                  <a:gd name="T11" fmla="*/ 34 h 47"/>
                  <a:gd name="T12" fmla="*/ 40 w 51"/>
                  <a:gd name="T13" fmla="*/ 38 h 47"/>
                  <a:gd name="T14" fmla="*/ 40 w 51"/>
                  <a:gd name="T15" fmla="*/ 38 h 47"/>
                  <a:gd name="T16" fmla="*/ 31 w 51"/>
                  <a:gd name="T17" fmla="*/ 42 h 47"/>
                  <a:gd name="T18" fmla="*/ 22 w 51"/>
                  <a:gd name="T19" fmla="*/ 44 h 47"/>
                  <a:gd name="T20" fmla="*/ 6 w 51"/>
                  <a:gd name="T21" fmla="*/ 47 h 47"/>
                  <a:gd name="T22" fmla="*/ 6 w 51"/>
                  <a:gd name="T23" fmla="*/ 47 h 47"/>
                  <a:gd name="T24" fmla="*/ 3 w 51"/>
                  <a:gd name="T25" fmla="*/ 47 h 47"/>
                  <a:gd name="T26" fmla="*/ 2 w 51"/>
                  <a:gd name="T27" fmla="*/ 47 h 47"/>
                  <a:gd name="T28" fmla="*/ 0 w 51"/>
                  <a:gd name="T29" fmla="*/ 46 h 47"/>
                  <a:gd name="T30" fmla="*/ 0 w 51"/>
                  <a:gd name="T31" fmla="*/ 45 h 47"/>
                  <a:gd name="T32" fmla="*/ 0 w 51"/>
                  <a:gd name="T33" fmla="*/ 43 h 47"/>
                  <a:gd name="T34" fmla="*/ 1 w 51"/>
                  <a:gd name="T35" fmla="*/ 40 h 47"/>
                  <a:gd name="T36" fmla="*/ 5 w 51"/>
                  <a:gd name="T37" fmla="*/ 34 h 47"/>
                  <a:gd name="T38" fmla="*/ 5 w 51"/>
                  <a:gd name="T39" fmla="*/ 34 h 47"/>
                  <a:gd name="T40" fmla="*/ 15 w 51"/>
                  <a:gd name="T41" fmla="*/ 25 h 47"/>
                  <a:gd name="T42" fmla="*/ 23 w 51"/>
                  <a:gd name="T43" fmla="*/ 17 h 47"/>
                  <a:gd name="T44" fmla="*/ 31 w 51"/>
                  <a:gd name="T45" fmla="*/ 10 h 47"/>
                  <a:gd name="T46" fmla="*/ 31 w 51"/>
                  <a:gd name="T47" fmla="*/ 10 h 47"/>
                  <a:gd name="T48" fmla="*/ 39 w 51"/>
                  <a:gd name="T49" fmla="*/ 5 h 47"/>
                  <a:gd name="T50" fmla="*/ 42 w 51"/>
                  <a:gd name="T51" fmla="*/ 2 h 47"/>
                  <a:gd name="T52" fmla="*/ 45 w 51"/>
                  <a:gd name="T53" fmla="*/ 1 h 47"/>
                  <a:gd name="T54" fmla="*/ 48 w 51"/>
                  <a:gd name="T55" fmla="*/ 0 h 47"/>
                  <a:gd name="T56" fmla="*/ 50 w 51"/>
                  <a:gd name="T57" fmla="*/ 2 h 47"/>
                  <a:gd name="T58" fmla="*/ 51 w 51"/>
                  <a:gd name="T59" fmla="*/ 6 h 47"/>
                  <a:gd name="T60" fmla="*/ 51 w 51"/>
                  <a:gd name="T61" fmla="*/ 11 h 47"/>
                  <a:gd name="T62" fmla="*/ 51 w 51"/>
                  <a:gd name="T63" fmla="*/ 11 h 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1" h="47">
                    <a:moveTo>
                      <a:pt x="51" y="11"/>
                    </a:moveTo>
                    <a:lnTo>
                      <a:pt x="51" y="11"/>
                    </a:lnTo>
                    <a:lnTo>
                      <a:pt x="51" y="22"/>
                    </a:lnTo>
                    <a:lnTo>
                      <a:pt x="50" y="29"/>
                    </a:lnTo>
                    <a:lnTo>
                      <a:pt x="48" y="32"/>
                    </a:lnTo>
                    <a:lnTo>
                      <a:pt x="47" y="34"/>
                    </a:lnTo>
                    <a:lnTo>
                      <a:pt x="40" y="38"/>
                    </a:lnTo>
                    <a:lnTo>
                      <a:pt x="31" y="42"/>
                    </a:lnTo>
                    <a:lnTo>
                      <a:pt x="22" y="44"/>
                    </a:lnTo>
                    <a:lnTo>
                      <a:pt x="6" y="47"/>
                    </a:lnTo>
                    <a:lnTo>
                      <a:pt x="3" y="47"/>
                    </a:lnTo>
                    <a:lnTo>
                      <a:pt x="2" y="47"/>
                    </a:lnTo>
                    <a:lnTo>
                      <a:pt x="0" y="46"/>
                    </a:lnTo>
                    <a:lnTo>
                      <a:pt x="0" y="45"/>
                    </a:lnTo>
                    <a:lnTo>
                      <a:pt x="0" y="43"/>
                    </a:lnTo>
                    <a:lnTo>
                      <a:pt x="1" y="40"/>
                    </a:lnTo>
                    <a:lnTo>
                      <a:pt x="5" y="34"/>
                    </a:lnTo>
                    <a:lnTo>
                      <a:pt x="15" y="25"/>
                    </a:lnTo>
                    <a:lnTo>
                      <a:pt x="23" y="17"/>
                    </a:lnTo>
                    <a:lnTo>
                      <a:pt x="31" y="10"/>
                    </a:lnTo>
                    <a:lnTo>
                      <a:pt x="39" y="5"/>
                    </a:lnTo>
                    <a:lnTo>
                      <a:pt x="42" y="2"/>
                    </a:lnTo>
                    <a:lnTo>
                      <a:pt x="45" y="1"/>
                    </a:lnTo>
                    <a:lnTo>
                      <a:pt x="48" y="0"/>
                    </a:lnTo>
                    <a:lnTo>
                      <a:pt x="50" y="2"/>
                    </a:lnTo>
                    <a:lnTo>
                      <a:pt x="51" y="6"/>
                    </a:lnTo>
                    <a:lnTo>
                      <a:pt x="51" y="11"/>
                    </a:lnTo>
                    <a:close/>
                  </a:path>
                </a:pathLst>
              </a:custGeom>
              <a:solidFill>
                <a:srgbClr val="FFF3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32" name="Freeform 279">
                <a:extLst>
                  <a:ext uri="{FF2B5EF4-FFF2-40B4-BE49-F238E27FC236}">
                    <a16:creationId xmlns:a16="http://schemas.microsoft.com/office/drawing/2014/main" id="{EF645CE6-9B5C-466F-81E6-0E6090E75827}"/>
                  </a:ext>
                </a:extLst>
              </p:cNvPr>
              <p:cNvSpPr>
                <a:spLocks/>
              </p:cNvSpPr>
              <p:nvPr/>
            </p:nvSpPr>
            <p:spPr bwMode="auto">
              <a:xfrm>
                <a:off x="3951" y="1802"/>
                <a:ext cx="49" cy="44"/>
              </a:xfrm>
              <a:custGeom>
                <a:avLst/>
                <a:gdLst>
                  <a:gd name="T0" fmla="*/ 49 w 49"/>
                  <a:gd name="T1" fmla="*/ 10 h 44"/>
                  <a:gd name="T2" fmla="*/ 49 w 49"/>
                  <a:gd name="T3" fmla="*/ 10 h 44"/>
                  <a:gd name="T4" fmla="*/ 49 w 49"/>
                  <a:gd name="T5" fmla="*/ 20 h 44"/>
                  <a:gd name="T6" fmla="*/ 48 w 49"/>
                  <a:gd name="T7" fmla="*/ 27 h 44"/>
                  <a:gd name="T8" fmla="*/ 46 w 49"/>
                  <a:gd name="T9" fmla="*/ 30 h 44"/>
                  <a:gd name="T10" fmla="*/ 45 w 49"/>
                  <a:gd name="T11" fmla="*/ 32 h 44"/>
                  <a:gd name="T12" fmla="*/ 38 w 49"/>
                  <a:gd name="T13" fmla="*/ 36 h 44"/>
                  <a:gd name="T14" fmla="*/ 38 w 49"/>
                  <a:gd name="T15" fmla="*/ 36 h 44"/>
                  <a:gd name="T16" fmla="*/ 30 w 49"/>
                  <a:gd name="T17" fmla="*/ 39 h 44"/>
                  <a:gd name="T18" fmla="*/ 21 w 49"/>
                  <a:gd name="T19" fmla="*/ 41 h 44"/>
                  <a:gd name="T20" fmla="*/ 6 w 49"/>
                  <a:gd name="T21" fmla="*/ 44 h 44"/>
                  <a:gd name="T22" fmla="*/ 6 w 49"/>
                  <a:gd name="T23" fmla="*/ 44 h 44"/>
                  <a:gd name="T24" fmla="*/ 2 w 49"/>
                  <a:gd name="T25" fmla="*/ 44 h 44"/>
                  <a:gd name="T26" fmla="*/ 1 w 49"/>
                  <a:gd name="T27" fmla="*/ 43 h 44"/>
                  <a:gd name="T28" fmla="*/ 0 w 49"/>
                  <a:gd name="T29" fmla="*/ 42 h 44"/>
                  <a:gd name="T30" fmla="*/ 0 w 49"/>
                  <a:gd name="T31" fmla="*/ 40 h 44"/>
                  <a:gd name="T32" fmla="*/ 1 w 49"/>
                  <a:gd name="T33" fmla="*/ 37 h 44"/>
                  <a:gd name="T34" fmla="*/ 5 w 49"/>
                  <a:gd name="T35" fmla="*/ 31 h 44"/>
                  <a:gd name="T36" fmla="*/ 5 w 49"/>
                  <a:gd name="T37" fmla="*/ 31 h 44"/>
                  <a:gd name="T38" fmla="*/ 14 w 49"/>
                  <a:gd name="T39" fmla="*/ 23 h 44"/>
                  <a:gd name="T40" fmla="*/ 22 w 49"/>
                  <a:gd name="T41" fmla="*/ 15 h 44"/>
                  <a:gd name="T42" fmla="*/ 30 w 49"/>
                  <a:gd name="T43" fmla="*/ 9 h 44"/>
                  <a:gd name="T44" fmla="*/ 30 w 49"/>
                  <a:gd name="T45" fmla="*/ 9 h 44"/>
                  <a:gd name="T46" fmla="*/ 37 w 49"/>
                  <a:gd name="T47" fmla="*/ 4 h 44"/>
                  <a:gd name="T48" fmla="*/ 44 w 49"/>
                  <a:gd name="T49" fmla="*/ 0 h 44"/>
                  <a:gd name="T50" fmla="*/ 46 w 49"/>
                  <a:gd name="T51" fmla="*/ 0 h 44"/>
                  <a:gd name="T52" fmla="*/ 48 w 49"/>
                  <a:gd name="T53" fmla="*/ 2 h 44"/>
                  <a:gd name="T54" fmla="*/ 49 w 49"/>
                  <a:gd name="T55" fmla="*/ 5 h 44"/>
                  <a:gd name="T56" fmla="*/ 49 w 49"/>
                  <a:gd name="T57" fmla="*/ 10 h 44"/>
                  <a:gd name="T58" fmla="*/ 49 w 49"/>
                  <a:gd name="T59" fmla="*/ 10 h 4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44">
                    <a:moveTo>
                      <a:pt x="49" y="10"/>
                    </a:moveTo>
                    <a:lnTo>
                      <a:pt x="49" y="10"/>
                    </a:lnTo>
                    <a:lnTo>
                      <a:pt x="49" y="20"/>
                    </a:lnTo>
                    <a:lnTo>
                      <a:pt x="48" y="27"/>
                    </a:lnTo>
                    <a:lnTo>
                      <a:pt x="46" y="30"/>
                    </a:lnTo>
                    <a:lnTo>
                      <a:pt x="45" y="32"/>
                    </a:lnTo>
                    <a:lnTo>
                      <a:pt x="38" y="36"/>
                    </a:lnTo>
                    <a:lnTo>
                      <a:pt x="30" y="39"/>
                    </a:lnTo>
                    <a:lnTo>
                      <a:pt x="21" y="41"/>
                    </a:lnTo>
                    <a:lnTo>
                      <a:pt x="6" y="44"/>
                    </a:lnTo>
                    <a:lnTo>
                      <a:pt x="2" y="44"/>
                    </a:lnTo>
                    <a:lnTo>
                      <a:pt x="1" y="43"/>
                    </a:lnTo>
                    <a:lnTo>
                      <a:pt x="0" y="42"/>
                    </a:lnTo>
                    <a:lnTo>
                      <a:pt x="0" y="40"/>
                    </a:lnTo>
                    <a:lnTo>
                      <a:pt x="1" y="37"/>
                    </a:lnTo>
                    <a:lnTo>
                      <a:pt x="5" y="31"/>
                    </a:lnTo>
                    <a:lnTo>
                      <a:pt x="14" y="23"/>
                    </a:lnTo>
                    <a:lnTo>
                      <a:pt x="22" y="15"/>
                    </a:lnTo>
                    <a:lnTo>
                      <a:pt x="30" y="9"/>
                    </a:lnTo>
                    <a:lnTo>
                      <a:pt x="37" y="4"/>
                    </a:lnTo>
                    <a:lnTo>
                      <a:pt x="44" y="0"/>
                    </a:lnTo>
                    <a:lnTo>
                      <a:pt x="46" y="0"/>
                    </a:lnTo>
                    <a:lnTo>
                      <a:pt x="48" y="2"/>
                    </a:lnTo>
                    <a:lnTo>
                      <a:pt x="49" y="5"/>
                    </a:lnTo>
                    <a:lnTo>
                      <a:pt x="49" y="10"/>
                    </a:lnTo>
                    <a:close/>
                  </a:path>
                </a:pathLst>
              </a:custGeom>
              <a:solidFill>
                <a:srgbClr val="FEED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33" name="Freeform 280">
                <a:extLst>
                  <a:ext uri="{FF2B5EF4-FFF2-40B4-BE49-F238E27FC236}">
                    <a16:creationId xmlns:a16="http://schemas.microsoft.com/office/drawing/2014/main" id="{FF72ABA7-8323-4166-88C8-0E932CC300CB}"/>
                  </a:ext>
                </a:extLst>
              </p:cNvPr>
              <p:cNvSpPr>
                <a:spLocks/>
              </p:cNvSpPr>
              <p:nvPr/>
            </p:nvSpPr>
            <p:spPr bwMode="auto">
              <a:xfrm>
                <a:off x="3952" y="1804"/>
                <a:ext cx="47" cy="41"/>
              </a:xfrm>
              <a:custGeom>
                <a:avLst/>
                <a:gdLst>
                  <a:gd name="T0" fmla="*/ 47 w 47"/>
                  <a:gd name="T1" fmla="*/ 9 h 41"/>
                  <a:gd name="T2" fmla="*/ 47 w 47"/>
                  <a:gd name="T3" fmla="*/ 9 h 41"/>
                  <a:gd name="T4" fmla="*/ 46 w 47"/>
                  <a:gd name="T5" fmla="*/ 18 h 41"/>
                  <a:gd name="T6" fmla="*/ 45 w 47"/>
                  <a:gd name="T7" fmla="*/ 25 h 41"/>
                  <a:gd name="T8" fmla="*/ 44 w 47"/>
                  <a:gd name="T9" fmla="*/ 27 h 41"/>
                  <a:gd name="T10" fmla="*/ 43 w 47"/>
                  <a:gd name="T11" fmla="*/ 29 h 41"/>
                  <a:gd name="T12" fmla="*/ 37 w 47"/>
                  <a:gd name="T13" fmla="*/ 33 h 41"/>
                  <a:gd name="T14" fmla="*/ 37 w 47"/>
                  <a:gd name="T15" fmla="*/ 33 h 41"/>
                  <a:gd name="T16" fmla="*/ 28 w 47"/>
                  <a:gd name="T17" fmla="*/ 36 h 41"/>
                  <a:gd name="T18" fmla="*/ 20 w 47"/>
                  <a:gd name="T19" fmla="*/ 38 h 41"/>
                  <a:gd name="T20" fmla="*/ 6 w 47"/>
                  <a:gd name="T21" fmla="*/ 41 h 41"/>
                  <a:gd name="T22" fmla="*/ 6 w 47"/>
                  <a:gd name="T23" fmla="*/ 41 h 41"/>
                  <a:gd name="T24" fmla="*/ 2 w 47"/>
                  <a:gd name="T25" fmla="*/ 41 h 41"/>
                  <a:gd name="T26" fmla="*/ 1 w 47"/>
                  <a:gd name="T27" fmla="*/ 40 h 41"/>
                  <a:gd name="T28" fmla="*/ 0 w 47"/>
                  <a:gd name="T29" fmla="*/ 39 h 41"/>
                  <a:gd name="T30" fmla="*/ 0 w 47"/>
                  <a:gd name="T31" fmla="*/ 37 h 41"/>
                  <a:gd name="T32" fmla="*/ 1 w 47"/>
                  <a:gd name="T33" fmla="*/ 35 h 41"/>
                  <a:gd name="T34" fmla="*/ 5 w 47"/>
                  <a:gd name="T35" fmla="*/ 29 h 41"/>
                  <a:gd name="T36" fmla="*/ 5 w 47"/>
                  <a:gd name="T37" fmla="*/ 29 h 41"/>
                  <a:gd name="T38" fmla="*/ 14 w 47"/>
                  <a:gd name="T39" fmla="*/ 21 h 41"/>
                  <a:gd name="T40" fmla="*/ 21 w 47"/>
                  <a:gd name="T41" fmla="*/ 14 h 41"/>
                  <a:gd name="T42" fmla="*/ 28 w 47"/>
                  <a:gd name="T43" fmla="*/ 8 h 41"/>
                  <a:gd name="T44" fmla="*/ 28 w 47"/>
                  <a:gd name="T45" fmla="*/ 8 h 41"/>
                  <a:gd name="T46" fmla="*/ 36 w 47"/>
                  <a:gd name="T47" fmla="*/ 3 h 41"/>
                  <a:gd name="T48" fmla="*/ 42 w 47"/>
                  <a:gd name="T49" fmla="*/ 0 h 41"/>
                  <a:gd name="T50" fmla="*/ 44 w 47"/>
                  <a:gd name="T51" fmla="*/ 0 h 41"/>
                  <a:gd name="T52" fmla="*/ 46 w 47"/>
                  <a:gd name="T53" fmla="*/ 1 h 41"/>
                  <a:gd name="T54" fmla="*/ 47 w 47"/>
                  <a:gd name="T55" fmla="*/ 4 h 41"/>
                  <a:gd name="T56" fmla="*/ 47 w 47"/>
                  <a:gd name="T57" fmla="*/ 9 h 41"/>
                  <a:gd name="T58" fmla="*/ 47 w 47"/>
                  <a:gd name="T59" fmla="*/ 9 h 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7" h="41">
                    <a:moveTo>
                      <a:pt x="47" y="9"/>
                    </a:moveTo>
                    <a:lnTo>
                      <a:pt x="47" y="9"/>
                    </a:lnTo>
                    <a:lnTo>
                      <a:pt x="46" y="18"/>
                    </a:lnTo>
                    <a:lnTo>
                      <a:pt x="45" y="25"/>
                    </a:lnTo>
                    <a:lnTo>
                      <a:pt x="44" y="27"/>
                    </a:lnTo>
                    <a:lnTo>
                      <a:pt x="43" y="29"/>
                    </a:lnTo>
                    <a:lnTo>
                      <a:pt x="37" y="33"/>
                    </a:lnTo>
                    <a:lnTo>
                      <a:pt x="28" y="36"/>
                    </a:lnTo>
                    <a:lnTo>
                      <a:pt x="20" y="38"/>
                    </a:lnTo>
                    <a:lnTo>
                      <a:pt x="6" y="41"/>
                    </a:lnTo>
                    <a:lnTo>
                      <a:pt x="2" y="41"/>
                    </a:lnTo>
                    <a:lnTo>
                      <a:pt x="1" y="40"/>
                    </a:lnTo>
                    <a:lnTo>
                      <a:pt x="0" y="39"/>
                    </a:lnTo>
                    <a:lnTo>
                      <a:pt x="0" y="37"/>
                    </a:lnTo>
                    <a:lnTo>
                      <a:pt x="1" y="35"/>
                    </a:lnTo>
                    <a:lnTo>
                      <a:pt x="5" y="29"/>
                    </a:lnTo>
                    <a:lnTo>
                      <a:pt x="14" y="21"/>
                    </a:lnTo>
                    <a:lnTo>
                      <a:pt x="21" y="14"/>
                    </a:lnTo>
                    <a:lnTo>
                      <a:pt x="28" y="8"/>
                    </a:lnTo>
                    <a:lnTo>
                      <a:pt x="36" y="3"/>
                    </a:lnTo>
                    <a:lnTo>
                      <a:pt x="42" y="0"/>
                    </a:lnTo>
                    <a:lnTo>
                      <a:pt x="44" y="0"/>
                    </a:lnTo>
                    <a:lnTo>
                      <a:pt x="46" y="1"/>
                    </a:lnTo>
                    <a:lnTo>
                      <a:pt x="47" y="4"/>
                    </a:lnTo>
                    <a:lnTo>
                      <a:pt x="47" y="9"/>
                    </a:lnTo>
                    <a:close/>
                  </a:path>
                </a:pathLst>
              </a:custGeom>
              <a:solidFill>
                <a:srgbClr val="FEE7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34" name="Freeform 281">
                <a:extLst>
                  <a:ext uri="{FF2B5EF4-FFF2-40B4-BE49-F238E27FC236}">
                    <a16:creationId xmlns:a16="http://schemas.microsoft.com/office/drawing/2014/main" id="{A7E5550B-9B3B-4961-B08C-9364CAAF6429}"/>
                  </a:ext>
                </a:extLst>
              </p:cNvPr>
              <p:cNvSpPr>
                <a:spLocks/>
              </p:cNvSpPr>
              <p:nvPr/>
            </p:nvSpPr>
            <p:spPr bwMode="auto">
              <a:xfrm>
                <a:off x="3953" y="1805"/>
                <a:ext cx="45" cy="39"/>
              </a:xfrm>
              <a:custGeom>
                <a:avLst/>
                <a:gdLst>
                  <a:gd name="T0" fmla="*/ 45 w 45"/>
                  <a:gd name="T1" fmla="*/ 8 h 39"/>
                  <a:gd name="T2" fmla="*/ 45 w 45"/>
                  <a:gd name="T3" fmla="*/ 8 h 39"/>
                  <a:gd name="T4" fmla="*/ 44 w 45"/>
                  <a:gd name="T5" fmla="*/ 18 h 39"/>
                  <a:gd name="T6" fmla="*/ 43 w 45"/>
                  <a:gd name="T7" fmla="*/ 24 h 39"/>
                  <a:gd name="T8" fmla="*/ 42 w 45"/>
                  <a:gd name="T9" fmla="*/ 26 h 39"/>
                  <a:gd name="T10" fmla="*/ 41 w 45"/>
                  <a:gd name="T11" fmla="*/ 28 h 39"/>
                  <a:gd name="T12" fmla="*/ 35 w 45"/>
                  <a:gd name="T13" fmla="*/ 31 h 39"/>
                  <a:gd name="T14" fmla="*/ 35 w 45"/>
                  <a:gd name="T15" fmla="*/ 31 h 39"/>
                  <a:gd name="T16" fmla="*/ 27 w 45"/>
                  <a:gd name="T17" fmla="*/ 34 h 39"/>
                  <a:gd name="T18" fmla="*/ 19 w 45"/>
                  <a:gd name="T19" fmla="*/ 36 h 39"/>
                  <a:gd name="T20" fmla="*/ 6 w 45"/>
                  <a:gd name="T21" fmla="*/ 39 h 39"/>
                  <a:gd name="T22" fmla="*/ 6 w 45"/>
                  <a:gd name="T23" fmla="*/ 39 h 39"/>
                  <a:gd name="T24" fmla="*/ 2 w 45"/>
                  <a:gd name="T25" fmla="*/ 39 h 39"/>
                  <a:gd name="T26" fmla="*/ 1 w 45"/>
                  <a:gd name="T27" fmla="*/ 38 h 39"/>
                  <a:gd name="T28" fmla="*/ 0 w 45"/>
                  <a:gd name="T29" fmla="*/ 37 h 39"/>
                  <a:gd name="T30" fmla="*/ 1 w 45"/>
                  <a:gd name="T31" fmla="*/ 33 h 39"/>
                  <a:gd name="T32" fmla="*/ 5 w 45"/>
                  <a:gd name="T33" fmla="*/ 27 h 39"/>
                  <a:gd name="T34" fmla="*/ 5 w 45"/>
                  <a:gd name="T35" fmla="*/ 27 h 39"/>
                  <a:gd name="T36" fmla="*/ 13 w 45"/>
                  <a:gd name="T37" fmla="*/ 20 h 39"/>
                  <a:gd name="T38" fmla="*/ 20 w 45"/>
                  <a:gd name="T39" fmla="*/ 13 h 39"/>
                  <a:gd name="T40" fmla="*/ 27 w 45"/>
                  <a:gd name="T41" fmla="*/ 7 h 39"/>
                  <a:gd name="T42" fmla="*/ 27 w 45"/>
                  <a:gd name="T43" fmla="*/ 7 h 39"/>
                  <a:gd name="T44" fmla="*/ 34 w 45"/>
                  <a:gd name="T45" fmla="*/ 3 h 39"/>
                  <a:gd name="T46" fmla="*/ 40 w 45"/>
                  <a:gd name="T47" fmla="*/ 0 h 39"/>
                  <a:gd name="T48" fmla="*/ 42 w 45"/>
                  <a:gd name="T49" fmla="*/ 0 h 39"/>
                  <a:gd name="T50" fmla="*/ 44 w 45"/>
                  <a:gd name="T51" fmla="*/ 1 h 39"/>
                  <a:gd name="T52" fmla="*/ 45 w 45"/>
                  <a:gd name="T53" fmla="*/ 4 h 39"/>
                  <a:gd name="T54" fmla="*/ 45 w 45"/>
                  <a:gd name="T55" fmla="*/ 8 h 39"/>
                  <a:gd name="T56" fmla="*/ 45 w 45"/>
                  <a:gd name="T57" fmla="*/ 8 h 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5" h="39">
                    <a:moveTo>
                      <a:pt x="45" y="8"/>
                    </a:moveTo>
                    <a:lnTo>
                      <a:pt x="45" y="8"/>
                    </a:lnTo>
                    <a:lnTo>
                      <a:pt x="44" y="18"/>
                    </a:lnTo>
                    <a:lnTo>
                      <a:pt x="43" y="24"/>
                    </a:lnTo>
                    <a:lnTo>
                      <a:pt x="42" y="26"/>
                    </a:lnTo>
                    <a:lnTo>
                      <a:pt x="41" y="28"/>
                    </a:lnTo>
                    <a:lnTo>
                      <a:pt x="35" y="31"/>
                    </a:lnTo>
                    <a:lnTo>
                      <a:pt x="27" y="34"/>
                    </a:lnTo>
                    <a:lnTo>
                      <a:pt x="19" y="36"/>
                    </a:lnTo>
                    <a:lnTo>
                      <a:pt x="6" y="39"/>
                    </a:lnTo>
                    <a:lnTo>
                      <a:pt x="2" y="39"/>
                    </a:lnTo>
                    <a:lnTo>
                      <a:pt x="1" y="38"/>
                    </a:lnTo>
                    <a:lnTo>
                      <a:pt x="0" y="37"/>
                    </a:lnTo>
                    <a:lnTo>
                      <a:pt x="1" y="33"/>
                    </a:lnTo>
                    <a:lnTo>
                      <a:pt x="5" y="27"/>
                    </a:lnTo>
                    <a:lnTo>
                      <a:pt x="13" y="20"/>
                    </a:lnTo>
                    <a:lnTo>
                      <a:pt x="20" y="13"/>
                    </a:lnTo>
                    <a:lnTo>
                      <a:pt x="27" y="7"/>
                    </a:lnTo>
                    <a:lnTo>
                      <a:pt x="34" y="3"/>
                    </a:lnTo>
                    <a:lnTo>
                      <a:pt x="40" y="0"/>
                    </a:lnTo>
                    <a:lnTo>
                      <a:pt x="42" y="0"/>
                    </a:lnTo>
                    <a:lnTo>
                      <a:pt x="44" y="1"/>
                    </a:lnTo>
                    <a:lnTo>
                      <a:pt x="45" y="4"/>
                    </a:lnTo>
                    <a:lnTo>
                      <a:pt x="45" y="8"/>
                    </a:lnTo>
                    <a:close/>
                  </a:path>
                </a:pathLst>
              </a:custGeom>
              <a:solidFill>
                <a:srgbClr val="FDE0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35" name="Freeform 282">
                <a:extLst>
                  <a:ext uri="{FF2B5EF4-FFF2-40B4-BE49-F238E27FC236}">
                    <a16:creationId xmlns:a16="http://schemas.microsoft.com/office/drawing/2014/main" id="{504C44B3-7A55-476A-BC84-D9866AEF0FF3}"/>
                  </a:ext>
                </a:extLst>
              </p:cNvPr>
              <p:cNvSpPr>
                <a:spLocks/>
              </p:cNvSpPr>
              <p:nvPr/>
            </p:nvSpPr>
            <p:spPr bwMode="auto">
              <a:xfrm>
                <a:off x="3955" y="1806"/>
                <a:ext cx="41" cy="37"/>
              </a:xfrm>
              <a:custGeom>
                <a:avLst/>
                <a:gdLst>
                  <a:gd name="T0" fmla="*/ 4 w 41"/>
                  <a:gd name="T1" fmla="*/ 26 h 37"/>
                  <a:gd name="T2" fmla="*/ 4 w 41"/>
                  <a:gd name="T3" fmla="*/ 26 h 37"/>
                  <a:gd name="T4" fmla="*/ 12 w 41"/>
                  <a:gd name="T5" fmla="*/ 19 h 37"/>
                  <a:gd name="T6" fmla="*/ 18 w 41"/>
                  <a:gd name="T7" fmla="*/ 12 h 37"/>
                  <a:gd name="T8" fmla="*/ 25 w 41"/>
                  <a:gd name="T9" fmla="*/ 7 h 37"/>
                  <a:gd name="T10" fmla="*/ 25 w 41"/>
                  <a:gd name="T11" fmla="*/ 7 h 37"/>
                  <a:gd name="T12" fmla="*/ 31 w 41"/>
                  <a:gd name="T13" fmla="*/ 3 h 37"/>
                  <a:gd name="T14" fmla="*/ 37 w 41"/>
                  <a:gd name="T15" fmla="*/ 0 h 37"/>
                  <a:gd name="T16" fmla="*/ 39 w 41"/>
                  <a:gd name="T17" fmla="*/ 0 h 37"/>
                  <a:gd name="T18" fmla="*/ 40 w 41"/>
                  <a:gd name="T19" fmla="*/ 1 h 37"/>
                  <a:gd name="T20" fmla="*/ 41 w 41"/>
                  <a:gd name="T21" fmla="*/ 4 h 37"/>
                  <a:gd name="T22" fmla="*/ 41 w 41"/>
                  <a:gd name="T23" fmla="*/ 8 h 37"/>
                  <a:gd name="T24" fmla="*/ 41 w 41"/>
                  <a:gd name="T25" fmla="*/ 8 h 37"/>
                  <a:gd name="T26" fmla="*/ 41 w 41"/>
                  <a:gd name="T27" fmla="*/ 17 h 37"/>
                  <a:gd name="T28" fmla="*/ 40 w 41"/>
                  <a:gd name="T29" fmla="*/ 22 h 37"/>
                  <a:gd name="T30" fmla="*/ 39 w 41"/>
                  <a:gd name="T31" fmla="*/ 24 h 37"/>
                  <a:gd name="T32" fmla="*/ 38 w 41"/>
                  <a:gd name="T33" fmla="*/ 26 h 37"/>
                  <a:gd name="T34" fmla="*/ 32 w 41"/>
                  <a:gd name="T35" fmla="*/ 29 h 37"/>
                  <a:gd name="T36" fmla="*/ 32 w 41"/>
                  <a:gd name="T37" fmla="*/ 29 h 37"/>
                  <a:gd name="T38" fmla="*/ 25 w 41"/>
                  <a:gd name="T39" fmla="*/ 32 h 37"/>
                  <a:gd name="T40" fmla="*/ 18 w 41"/>
                  <a:gd name="T41" fmla="*/ 34 h 37"/>
                  <a:gd name="T42" fmla="*/ 5 w 41"/>
                  <a:gd name="T43" fmla="*/ 37 h 37"/>
                  <a:gd name="T44" fmla="*/ 5 w 41"/>
                  <a:gd name="T45" fmla="*/ 37 h 37"/>
                  <a:gd name="T46" fmla="*/ 1 w 41"/>
                  <a:gd name="T47" fmla="*/ 36 h 37"/>
                  <a:gd name="T48" fmla="*/ 0 w 41"/>
                  <a:gd name="T49" fmla="*/ 36 h 37"/>
                  <a:gd name="T50" fmla="*/ 0 w 41"/>
                  <a:gd name="T51" fmla="*/ 35 h 37"/>
                  <a:gd name="T52" fmla="*/ 0 w 41"/>
                  <a:gd name="T53" fmla="*/ 31 h 37"/>
                  <a:gd name="T54" fmla="*/ 4 w 41"/>
                  <a:gd name="T55" fmla="*/ 26 h 37"/>
                  <a:gd name="T56" fmla="*/ 4 w 41"/>
                  <a:gd name="T57" fmla="*/ 26 h 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1" h="37">
                    <a:moveTo>
                      <a:pt x="4" y="26"/>
                    </a:moveTo>
                    <a:lnTo>
                      <a:pt x="4" y="26"/>
                    </a:lnTo>
                    <a:lnTo>
                      <a:pt x="12" y="19"/>
                    </a:lnTo>
                    <a:lnTo>
                      <a:pt x="18" y="12"/>
                    </a:lnTo>
                    <a:lnTo>
                      <a:pt x="25" y="7"/>
                    </a:lnTo>
                    <a:lnTo>
                      <a:pt x="31" y="3"/>
                    </a:lnTo>
                    <a:lnTo>
                      <a:pt x="37" y="0"/>
                    </a:lnTo>
                    <a:lnTo>
                      <a:pt x="39" y="0"/>
                    </a:lnTo>
                    <a:lnTo>
                      <a:pt x="40" y="1"/>
                    </a:lnTo>
                    <a:lnTo>
                      <a:pt x="41" y="4"/>
                    </a:lnTo>
                    <a:lnTo>
                      <a:pt x="41" y="8"/>
                    </a:lnTo>
                    <a:lnTo>
                      <a:pt x="41" y="17"/>
                    </a:lnTo>
                    <a:lnTo>
                      <a:pt x="40" y="22"/>
                    </a:lnTo>
                    <a:lnTo>
                      <a:pt x="39" y="24"/>
                    </a:lnTo>
                    <a:lnTo>
                      <a:pt x="38" y="26"/>
                    </a:lnTo>
                    <a:lnTo>
                      <a:pt x="32" y="29"/>
                    </a:lnTo>
                    <a:lnTo>
                      <a:pt x="25" y="32"/>
                    </a:lnTo>
                    <a:lnTo>
                      <a:pt x="18" y="34"/>
                    </a:lnTo>
                    <a:lnTo>
                      <a:pt x="5" y="37"/>
                    </a:lnTo>
                    <a:lnTo>
                      <a:pt x="1" y="36"/>
                    </a:lnTo>
                    <a:lnTo>
                      <a:pt x="0" y="36"/>
                    </a:lnTo>
                    <a:lnTo>
                      <a:pt x="0" y="35"/>
                    </a:lnTo>
                    <a:lnTo>
                      <a:pt x="0" y="31"/>
                    </a:lnTo>
                    <a:lnTo>
                      <a:pt x="4" y="26"/>
                    </a:lnTo>
                    <a:close/>
                  </a:path>
                </a:pathLst>
              </a:custGeom>
              <a:solidFill>
                <a:srgbClr val="FCDB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36" name="Freeform 283">
                <a:extLst>
                  <a:ext uri="{FF2B5EF4-FFF2-40B4-BE49-F238E27FC236}">
                    <a16:creationId xmlns:a16="http://schemas.microsoft.com/office/drawing/2014/main" id="{B2578D4A-7072-4343-9FEF-67A97A829F17}"/>
                  </a:ext>
                </a:extLst>
              </p:cNvPr>
              <p:cNvSpPr>
                <a:spLocks/>
              </p:cNvSpPr>
              <p:nvPr/>
            </p:nvSpPr>
            <p:spPr bwMode="auto">
              <a:xfrm>
                <a:off x="3585" y="1370"/>
                <a:ext cx="425" cy="584"/>
              </a:xfrm>
              <a:custGeom>
                <a:avLst/>
                <a:gdLst>
                  <a:gd name="T0" fmla="*/ 107 w 425"/>
                  <a:gd name="T1" fmla="*/ 0 h 584"/>
                  <a:gd name="T2" fmla="*/ 95 w 425"/>
                  <a:gd name="T3" fmla="*/ 2 h 584"/>
                  <a:gd name="T4" fmla="*/ 78 w 425"/>
                  <a:gd name="T5" fmla="*/ 9 h 584"/>
                  <a:gd name="T6" fmla="*/ 64 w 425"/>
                  <a:gd name="T7" fmla="*/ 17 h 584"/>
                  <a:gd name="T8" fmla="*/ 50 w 425"/>
                  <a:gd name="T9" fmla="*/ 29 h 584"/>
                  <a:gd name="T10" fmla="*/ 36 w 425"/>
                  <a:gd name="T11" fmla="*/ 48 h 584"/>
                  <a:gd name="T12" fmla="*/ 25 w 425"/>
                  <a:gd name="T13" fmla="*/ 71 h 584"/>
                  <a:gd name="T14" fmla="*/ 21 w 425"/>
                  <a:gd name="T15" fmla="*/ 85 h 584"/>
                  <a:gd name="T16" fmla="*/ 6 w 425"/>
                  <a:gd name="T17" fmla="*/ 149 h 584"/>
                  <a:gd name="T18" fmla="*/ 2 w 425"/>
                  <a:gd name="T19" fmla="*/ 184 h 584"/>
                  <a:gd name="T20" fmla="*/ 0 w 425"/>
                  <a:gd name="T21" fmla="*/ 220 h 584"/>
                  <a:gd name="T22" fmla="*/ 2 w 425"/>
                  <a:gd name="T23" fmla="*/ 255 h 584"/>
                  <a:gd name="T24" fmla="*/ 10 w 425"/>
                  <a:gd name="T25" fmla="*/ 291 h 584"/>
                  <a:gd name="T26" fmla="*/ 24 w 425"/>
                  <a:gd name="T27" fmla="*/ 327 h 584"/>
                  <a:gd name="T28" fmla="*/ 47 w 425"/>
                  <a:gd name="T29" fmla="*/ 361 h 584"/>
                  <a:gd name="T30" fmla="*/ 95 w 425"/>
                  <a:gd name="T31" fmla="*/ 426 h 584"/>
                  <a:gd name="T32" fmla="*/ 143 w 425"/>
                  <a:gd name="T33" fmla="*/ 495 h 584"/>
                  <a:gd name="T34" fmla="*/ 151 w 425"/>
                  <a:gd name="T35" fmla="*/ 509 h 584"/>
                  <a:gd name="T36" fmla="*/ 165 w 425"/>
                  <a:gd name="T37" fmla="*/ 526 h 584"/>
                  <a:gd name="T38" fmla="*/ 183 w 425"/>
                  <a:gd name="T39" fmla="*/ 543 h 584"/>
                  <a:gd name="T40" fmla="*/ 204 w 425"/>
                  <a:gd name="T41" fmla="*/ 560 h 584"/>
                  <a:gd name="T42" fmla="*/ 227 w 425"/>
                  <a:gd name="T43" fmla="*/ 572 h 584"/>
                  <a:gd name="T44" fmla="*/ 248 w 425"/>
                  <a:gd name="T45" fmla="*/ 581 h 584"/>
                  <a:gd name="T46" fmla="*/ 268 w 425"/>
                  <a:gd name="T47" fmla="*/ 584 h 584"/>
                  <a:gd name="T48" fmla="*/ 282 w 425"/>
                  <a:gd name="T49" fmla="*/ 581 h 584"/>
                  <a:gd name="T50" fmla="*/ 287 w 425"/>
                  <a:gd name="T51" fmla="*/ 576 h 584"/>
                  <a:gd name="T52" fmla="*/ 290 w 425"/>
                  <a:gd name="T53" fmla="*/ 569 h 584"/>
                  <a:gd name="T54" fmla="*/ 295 w 425"/>
                  <a:gd name="T55" fmla="*/ 553 h 584"/>
                  <a:gd name="T56" fmla="*/ 308 w 425"/>
                  <a:gd name="T57" fmla="*/ 523 h 584"/>
                  <a:gd name="T58" fmla="*/ 328 w 425"/>
                  <a:gd name="T59" fmla="*/ 495 h 584"/>
                  <a:gd name="T60" fmla="*/ 353 w 425"/>
                  <a:gd name="T61" fmla="*/ 469 h 584"/>
                  <a:gd name="T62" fmla="*/ 368 w 425"/>
                  <a:gd name="T63" fmla="*/ 458 h 584"/>
                  <a:gd name="T64" fmla="*/ 396 w 425"/>
                  <a:gd name="T65" fmla="*/ 438 h 584"/>
                  <a:gd name="T66" fmla="*/ 415 w 425"/>
                  <a:gd name="T67" fmla="*/ 418 h 584"/>
                  <a:gd name="T68" fmla="*/ 423 w 425"/>
                  <a:gd name="T69" fmla="*/ 403 h 584"/>
                  <a:gd name="T70" fmla="*/ 425 w 425"/>
                  <a:gd name="T71" fmla="*/ 391 h 584"/>
                  <a:gd name="T72" fmla="*/ 424 w 425"/>
                  <a:gd name="T73" fmla="*/ 371 h 584"/>
                  <a:gd name="T74" fmla="*/ 422 w 425"/>
                  <a:gd name="T75" fmla="*/ 362 h 584"/>
                  <a:gd name="T76" fmla="*/ 409 w 425"/>
                  <a:gd name="T77" fmla="*/ 329 h 584"/>
                  <a:gd name="T78" fmla="*/ 381 w 425"/>
                  <a:gd name="T79" fmla="*/ 271 h 584"/>
                  <a:gd name="T80" fmla="*/ 341 w 425"/>
                  <a:gd name="T81" fmla="*/ 189 h 584"/>
                  <a:gd name="T82" fmla="*/ 334 w 425"/>
                  <a:gd name="T83" fmla="*/ 171 h 584"/>
                  <a:gd name="T84" fmla="*/ 314 w 425"/>
                  <a:gd name="T85" fmla="*/ 93 h 584"/>
                  <a:gd name="T86" fmla="*/ 304 w 425"/>
                  <a:gd name="T87" fmla="*/ 64 h 584"/>
                  <a:gd name="T88" fmla="*/ 299 w 425"/>
                  <a:gd name="T89" fmla="*/ 58 h 584"/>
                  <a:gd name="T90" fmla="*/ 296 w 425"/>
                  <a:gd name="T91" fmla="*/ 60 h 584"/>
                  <a:gd name="T92" fmla="*/ 289 w 425"/>
                  <a:gd name="T93" fmla="*/ 79 h 584"/>
                  <a:gd name="T94" fmla="*/ 277 w 425"/>
                  <a:gd name="T95" fmla="*/ 109 h 584"/>
                  <a:gd name="T96" fmla="*/ 273 w 425"/>
                  <a:gd name="T97" fmla="*/ 114 h 584"/>
                  <a:gd name="T98" fmla="*/ 268 w 425"/>
                  <a:gd name="T99" fmla="*/ 116 h 584"/>
                  <a:gd name="T100" fmla="*/ 261 w 425"/>
                  <a:gd name="T101" fmla="*/ 113 h 584"/>
                  <a:gd name="T102" fmla="*/ 255 w 425"/>
                  <a:gd name="T103" fmla="*/ 107 h 584"/>
                  <a:gd name="T104" fmla="*/ 237 w 425"/>
                  <a:gd name="T105" fmla="*/ 95 h 584"/>
                  <a:gd name="T106" fmla="*/ 203 w 425"/>
                  <a:gd name="T107" fmla="*/ 79 h 584"/>
                  <a:gd name="T108" fmla="*/ 178 w 425"/>
                  <a:gd name="T109" fmla="*/ 67 h 584"/>
                  <a:gd name="T110" fmla="*/ 158 w 425"/>
                  <a:gd name="T111" fmla="*/ 53 h 584"/>
                  <a:gd name="T112" fmla="*/ 144 w 425"/>
                  <a:gd name="T113" fmla="*/ 37 h 584"/>
                  <a:gd name="T114" fmla="*/ 136 w 425"/>
                  <a:gd name="T115" fmla="*/ 23 h 584"/>
                  <a:gd name="T116" fmla="*/ 131 w 425"/>
                  <a:gd name="T117" fmla="*/ 14 h 584"/>
                  <a:gd name="T118" fmla="*/ 125 w 425"/>
                  <a:gd name="T119" fmla="*/ 7 h 584"/>
                  <a:gd name="T120" fmla="*/ 112 w 425"/>
                  <a:gd name="T121" fmla="*/ 1 h 584"/>
                  <a:gd name="T122" fmla="*/ 107 w 425"/>
                  <a:gd name="T123" fmla="*/ 0 h 58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25" h="584">
                    <a:moveTo>
                      <a:pt x="107" y="0"/>
                    </a:moveTo>
                    <a:lnTo>
                      <a:pt x="107" y="0"/>
                    </a:lnTo>
                    <a:lnTo>
                      <a:pt x="104" y="1"/>
                    </a:lnTo>
                    <a:lnTo>
                      <a:pt x="95" y="2"/>
                    </a:lnTo>
                    <a:lnTo>
                      <a:pt x="84" y="6"/>
                    </a:lnTo>
                    <a:lnTo>
                      <a:pt x="78" y="9"/>
                    </a:lnTo>
                    <a:lnTo>
                      <a:pt x="71" y="12"/>
                    </a:lnTo>
                    <a:lnTo>
                      <a:pt x="64" y="17"/>
                    </a:lnTo>
                    <a:lnTo>
                      <a:pt x="57" y="22"/>
                    </a:lnTo>
                    <a:lnTo>
                      <a:pt x="50" y="29"/>
                    </a:lnTo>
                    <a:lnTo>
                      <a:pt x="43" y="37"/>
                    </a:lnTo>
                    <a:lnTo>
                      <a:pt x="36" y="48"/>
                    </a:lnTo>
                    <a:lnTo>
                      <a:pt x="30" y="58"/>
                    </a:lnTo>
                    <a:lnTo>
                      <a:pt x="25" y="71"/>
                    </a:lnTo>
                    <a:lnTo>
                      <a:pt x="21" y="85"/>
                    </a:lnTo>
                    <a:lnTo>
                      <a:pt x="13" y="117"/>
                    </a:lnTo>
                    <a:lnTo>
                      <a:pt x="6" y="149"/>
                    </a:lnTo>
                    <a:lnTo>
                      <a:pt x="4" y="167"/>
                    </a:lnTo>
                    <a:lnTo>
                      <a:pt x="2" y="184"/>
                    </a:lnTo>
                    <a:lnTo>
                      <a:pt x="0" y="201"/>
                    </a:lnTo>
                    <a:lnTo>
                      <a:pt x="0" y="220"/>
                    </a:lnTo>
                    <a:lnTo>
                      <a:pt x="0" y="237"/>
                    </a:lnTo>
                    <a:lnTo>
                      <a:pt x="2" y="255"/>
                    </a:lnTo>
                    <a:lnTo>
                      <a:pt x="5" y="274"/>
                    </a:lnTo>
                    <a:lnTo>
                      <a:pt x="10" y="291"/>
                    </a:lnTo>
                    <a:lnTo>
                      <a:pt x="16" y="309"/>
                    </a:lnTo>
                    <a:lnTo>
                      <a:pt x="24" y="327"/>
                    </a:lnTo>
                    <a:lnTo>
                      <a:pt x="34" y="344"/>
                    </a:lnTo>
                    <a:lnTo>
                      <a:pt x="47" y="361"/>
                    </a:lnTo>
                    <a:lnTo>
                      <a:pt x="95" y="426"/>
                    </a:lnTo>
                    <a:lnTo>
                      <a:pt x="126" y="469"/>
                    </a:lnTo>
                    <a:lnTo>
                      <a:pt x="143" y="495"/>
                    </a:lnTo>
                    <a:lnTo>
                      <a:pt x="151" y="509"/>
                    </a:lnTo>
                    <a:lnTo>
                      <a:pt x="158" y="518"/>
                    </a:lnTo>
                    <a:lnTo>
                      <a:pt x="165" y="526"/>
                    </a:lnTo>
                    <a:lnTo>
                      <a:pt x="174" y="535"/>
                    </a:lnTo>
                    <a:lnTo>
                      <a:pt x="183" y="543"/>
                    </a:lnTo>
                    <a:lnTo>
                      <a:pt x="193" y="552"/>
                    </a:lnTo>
                    <a:lnTo>
                      <a:pt x="204" y="560"/>
                    </a:lnTo>
                    <a:lnTo>
                      <a:pt x="216" y="566"/>
                    </a:lnTo>
                    <a:lnTo>
                      <a:pt x="227" y="572"/>
                    </a:lnTo>
                    <a:lnTo>
                      <a:pt x="238" y="577"/>
                    </a:lnTo>
                    <a:lnTo>
                      <a:pt x="248" y="581"/>
                    </a:lnTo>
                    <a:lnTo>
                      <a:pt x="258" y="583"/>
                    </a:lnTo>
                    <a:lnTo>
                      <a:pt x="268" y="584"/>
                    </a:lnTo>
                    <a:lnTo>
                      <a:pt x="276" y="583"/>
                    </a:lnTo>
                    <a:lnTo>
                      <a:pt x="282" y="581"/>
                    </a:lnTo>
                    <a:lnTo>
                      <a:pt x="285" y="579"/>
                    </a:lnTo>
                    <a:lnTo>
                      <a:pt x="287" y="576"/>
                    </a:lnTo>
                    <a:lnTo>
                      <a:pt x="289" y="573"/>
                    </a:lnTo>
                    <a:lnTo>
                      <a:pt x="290" y="569"/>
                    </a:lnTo>
                    <a:lnTo>
                      <a:pt x="295" y="553"/>
                    </a:lnTo>
                    <a:lnTo>
                      <a:pt x="300" y="537"/>
                    </a:lnTo>
                    <a:lnTo>
                      <a:pt x="308" y="523"/>
                    </a:lnTo>
                    <a:lnTo>
                      <a:pt x="316" y="509"/>
                    </a:lnTo>
                    <a:lnTo>
                      <a:pt x="328" y="495"/>
                    </a:lnTo>
                    <a:lnTo>
                      <a:pt x="339" y="481"/>
                    </a:lnTo>
                    <a:lnTo>
                      <a:pt x="353" y="469"/>
                    </a:lnTo>
                    <a:lnTo>
                      <a:pt x="368" y="458"/>
                    </a:lnTo>
                    <a:lnTo>
                      <a:pt x="384" y="447"/>
                    </a:lnTo>
                    <a:lnTo>
                      <a:pt x="396" y="438"/>
                    </a:lnTo>
                    <a:lnTo>
                      <a:pt x="407" y="427"/>
                    </a:lnTo>
                    <a:lnTo>
                      <a:pt x="415" y="418"/>
                    </a:lnTo>
                    <a:lnTo>
                      <a:pt x="421" y="408"/>
                    </a:lnTo>
                    <a:lnTo>
                      <a:pt x="423" y="403"/>
                    </a:lnTo>
                    <a:lnTo>
                      <a:pt x="424" y="397"/>
                    </a:lnTo>
                    <a:lnTo>
                      <a:pt x="425" y="391"/>
                    </a:lnTo>
                    <a:lnTo>
                      <a:pt x="425" y="385"/>
                    </a:lnTo>
                    <a:lnTo>
                      <a:pt x="424" y="371"/>
                    </a:lnTo>
                    <a:lnTo>
                      <a:pt x="422" y="362"/>
                    </a:lnTo>
                    <a:lnTo>
                      <a:pt x="419" y="353"/>
                    </a:lnTo>
                    <a:lnTo>
                      <a:pt x="409" y="329"/>
                    </a:lnTo>
                    <a:lnTo>
                      <a:pt x="396" y="300"/>
                    </a:lnTo>
                    <a:lnTo>
                      <a:pt x="381" y="271"/>
                    </a:lnTo>
                    <a:lnTo>
                      <a:pt x="352" y="213"/>
                    </a:lnTo>
                    <a:lnTo>
                      <a:pt x="341" y="189"/>
                    </a:lnTo>
                    <a:lnTo>
                      <a:pt x="334" y="171"/>
                    </a:lnTo>
                    <a:lnTo>
                      <a:pt x="325" y="134"/>
                    </a:lnTo>
                    <a:lnTo>
                      <a:pt x="314" y="93"/>
                    </a:lnTo>
                    <a:lnTo>
                      <a:pt x="309" y="76"/>
                    </a:lnTo>
                    <a:lnTo>
                      <a:pt x="304" y="64"/>
                    </a:lnTo>
                    <a:lnTo>
                      <a:pt x="301" y="60"/>
                    </a:lnTo>
                    <a:lnTo>
                      <a:pt x="299" y="58"/>
                    </a:lnTo>
                    <a:lnTo>
                      <a:pt x="298" y="58"/>
                    </a:lnTo>
                    <a:lnTo>
                      <a:pt x="296" y="60"/>
                    </a:lnTo>
                    <a:lnTo>
                      <a:pt x="289" y="79"/>
                    </a:lnTo>
                    <a:lnTo>
                      <a:pt x="282" y="100"/>
                    </a:lnTo>
                    <a:lnTo>
                      <a:pt x="277" y="109"/>
                    </a:lnTo>
                    <a:lnTo>
                      <a:pt x="275" y="112"/>
                    </a:lnTo>
                    <a:lnTo>
                      <a:pt x="273" y="114"/>
                    </a:lnTo>
                    <a:lnTo>
                      <a:pt x="270" y="116"/>
                    </a:lnTo>
                    <a:lnTo>
                      <a:pt x="268" y="116"/>
                    </a:lnTo>
                    <a:lnTo>
                      <a:pt x="264" y="115"/>
                    </a:lnTo>
                    <a:lnTo>
                      <a:pt x="261" y="113"/>
                    </a:lnTo>
                    <a:lnTo>
                      <a:pt x="255" y="107"/>
                    </a:lnTo>
                    <a:lnTo>
                      <a:pt x="247" y="101"/>
                    </a:lnTo>
                    <a:lnTo>
                      <a:pt x="237" y="95"/>
                    </a:lnTo>
                    <a:lnTo>
                      <a:pt x="227" y="90"/>
                    </a:lnTo>
                    <a:lnTo>
                      <a:pt x="203" y="79"/>
                    </a:lnTo>
                    <a:lnTo>
                      <a:pt x="178" y="67"/>
                    </a:lnTo>
                    <a:lnTo>
                      <a:pt x="167" y="61"/>
                    </a:lnTo>
                    <a:lnTo>
                      <a:pt x="158" y="53"/>
                    </a:lnTo>
                    <a:lnTo>
                      <a:pt x="149" y="45"/>
                    </a:lnTo>
                    <a:lnTo>
                      <a:pt x="144" y="37"/>
                    </a:lnTo>
                    <a:lnTo>
                      <a:pt x="139" y="29"/>
                    </a:lnTo>
                    <a:lnTo>
                      <a:pt x="136" y="23"/>
                    </a:lnTo>
                    <a:lnTo>
                      <a:pt x="131" y="14"/>
                    </a:lnTo>
                    <a:lnTo>
                      <a:pt x="128" y="10"/>
                    </a:lnTo>
                    <a:lnTo>
                      <a:pt x="125" y="7"/>
                    </a:lnTo>
                    <a:lnTo>
                      <a:pt x="118" y="3"/>
                    </a:lnTo>
                    <a:lnTo>
                      <a:pt x="112" y="1"/>
                    </a:lnTo>
                    <a:lnTo>
                      <a:pt x="10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37" name="Freeform 284">
                <a:extLst>
                  <a:ext uri="{FF2B5EF4-FFF2-40B4-BE49-F238E27FC236}">
                    <a16:creationId xmlns:a16="http://schemas.microsoft.com/office/drawing/2014/main" id="{6DF7DC49-C01F-4CCA-BA95-65ABBFE908CB}"/>
                  </a:ext>
                </a:extLst>
              </p:cNvPr>
              <p:cNvSpPr>
                <a:spLocks/>
              </p:cNvSpPr>
              <p:nvPr/>
            </p:nvSpPr>
            <p:spPr bwMode="auto">
              <a:xfrm>
                <a:off x="3586" y="1372"/>
                <a:ext cx="422" cy="578"/>
              </a:xfrm>
              <a:custGeom>
                <a:avLst/>
                <a:gdLst>
                  <a:gd name="T0" fmla="*/ 106 w 422"/>
                  <a:gd name="T1" fmla="*/ 0 h 578"/>
                  <a:gd name="T2" fmla="*/ 95 w 422"/>
                  <a:gd name="T3" fmla="*/ 2 h 578"/>
                  <a:gd name="T4" fmla="*/ 78 w 422"/>
                  <a:gd name="T5" fmla="*/ 8 h 578"/>
                  <a:gd name="T6" fmla="*/ 64 w 422"/>
                  <a:gd name="T7" fmla="*/ 16 h 578"/>
                  <a:gd name="T8" fmla="*/ 50 w 422"/>
                  <a:gd name="T9" fmla="*/ 29 h 578"/>
                  <a:gd name="T10" fmla="*/ 36 w 422"/>
                  <a:gd name="T11" fmla="*/ 47 h 578"/>
                  <a:gd name="T12" fmla="*/ 25 w 422"/>
                  <a:gd name="T13" fmla="*/ 70 h 578"/>
                  <a:gd name="T14" fmla="*/ 21 w 422"/>
                  <a:gd name="T15" fmla="*/ 84 h 578"/>
                  <a:gd name="T16" fmla="*/ 7 w 422"/>
                  <a:gd name="T17" fmla="*/ 148 h 578"/>
                  <a:gd name="T18" fmla="*/ 2 w 422"/>
                  <a:gd name="T19" fmla="*/ 183 h 578"/>
                  <a:gd name="T20" fmla="*/ 0 w 422"/>
                  <a:gd name="T21" fmla="*/ 218 h 578"/>
                  <a:gd name="T22" fmla="*/ 3 w 422"/>
                  <a:gd name="T23" fmla="*/ 253 h 578"/>
                  <a:gd name="T24" fmla="*/ 10 w 422"/>
                  <a:gd name="T25" fmla="*/ 289 h 578"/>
                  <a:gd name="T26" fmla="*/ 24 w 422"/>
                  <a:gd name="T27" fmla="*/ 324 h 578"/>
                  <a:gd name="T28" fmla="*/ 47 w 422"/>
                  <a:gd name="T29" fmla="*/ 358 h 578"/>
                  <a:gd name="T30" fmla="*/ 95 w 422"/>
                  <a:gd name="T31" fmla="*/ 422 h 578"/>
                  <a:gd name="T32" fmla="*/ 142 w 422"/>
                  <a:gd name="T33" fmla="*/ 490 h 578"/>
                  <a:gd name="T34" fmla="*/ 151 w 422"/>
                  <a:gd name="T35" fmla="*/ 504 h 578"/>
                  <a:gd name="T36" fmla="*/ 164 w 422"/>
                  <a:gd name="T37" fmla="*/ 521 h 578"/>
                  <a:gd name="T38" fmla="*/ 182 w 422"/>
                  <a:gd name="T39" fmla="*/ 538 h 578"/>
                  <a:gd name="T40" fmla="*/ 203 w 422"/>
                  <a:gd name="T41" fmla="*/ 554 h 578"/>
                  <a:gd name="T42" fmla="*/ 225 w 422"/>
                  <a:gd name="T43" fmla="*/ 567 h 578"/>
                  <a:gd name="T44" fmla="*/ 246 w 422"/>
                  <a:gd name="T45" fmla="*/ 575 h 578"/>
                  <a:gd name="T46" fmla="*/ 266 w 422"/>
                  <a:gd name="T47" fmla="*/ 578 h 578"/>
                  <a:gd name="T48" fmla="*/ 280 w 422"/>
                  <a:gd name="T49" fmla="*/ 575 h 578"/>
                  <a:gd name="T50" fmla="*/ 285 w 422"/>
                  <a:gd name="T51" fmla="*/ 570 h 578"/>
                  <a:gd name="T52" fmla="*/ 288 w 422"/>
                  <a:gd name="T53" fmla="*/ 563 h 578"/>
                  <a:gd name="T54" fmla="*/ 292 w 422"/>
                  <a:gd name="T55" fmla="*/ 548 h 578"/>
                  <a:gd name="T56" fmla="*/ 305 w 422"/>
                  <a:gd name="T57" fmla="*/ 518 h 578"/>
                  <a:gd name="T58" fmla="*/ 325 w 422"/>
                  <a:gd name="T59" fmla="*/ 491 h 578"/>
                  <a:gd name="T60" fmla="*/ 350 w 422"/>
                  <a:gd name="T61" fmla="*/ 465 h 578"/>
                  <a:gd name="T62" fmla="*/ 365 w 422"/>
                  <a:gd name="T63" fmla="*/ 454 h 578"/>
                  <a:gd name="T64" fmla="*/ 393 w 422"/>
                  <a:gd name="T65" fmla="*/ 434 h 578"/>
                  <a:gd name="T66" fmla="*/ 411 w 422"/>
                  <a:gd name="T67" fmla="*/ 414 h 578"/>
                  <a:gd name="T68" fmla="*/ 419 w 422"/>
                  <a:gd name="T69" fmla="*/ 399 h 578"/>
                  <a:gd name="T70" fmla="*/ 421 w 422"/>
                  <a:gd name="T71" fmla="*/ 388 h 578"/>
                  <a:gd name="T72" fmla="*/ 420 w 422"/>
                  <a:gd name="T73" fmla="*/ 367 h 578"/>
                  <a:gd name="T74" fmla="*/ 418 w 422"/>
                  <a:gd name="T75" fmla="*/ 359 h 578"/>
                  <a:gd name="T76" fmla="*/ 405 w 422"/>
                  <a:gd name="T77" fmla="*/ 326 h 578"/>
                  <a:gd name="T78" fmla="*/ 378 w 422"/>
                  <a:gd name="T79" fmla="*/ 268 h 578"/>
                  <a:gd name="T80" fmla="*/ 339 w 422"/>
                  <a:gd name="T81" fmla="*/ 187 h 578"/>
                  <a:gd name="T82" fmla="*/ 333 w 422"/>
                  <a:gd name="T83" fmla="*/ 169 h 578"/>
                  <a:gd name="T84" fmla="*/ 312 w 422"/>
                  <a:gd name="T85" fmla="*/ 92 h 578"/>
                  <a:gd name="T86" fmla="*/ 303 w 422"/>
                  <a:gd name="T87" fmla="*/ 63 h 578"/>
                  <a:gd name="T88" fmla="*/ 298 w 422"/>
                  <a:gd name="T89" fmla="*/ 57 h 578"/>
                  <a:gd name="T90" fmla="*/ 295 w 422"/>
                  <a:gd name="T91" fmla="*/ 59 h 578"/>
                  <a:gd name="T92" fmla="*/ 288 w 422"/>
                  <a:gd name="T93" fmla="*/ 78 h 578"/>
                  <a:gd name="T94" fmla="*/ 276 w 422"/>
                  <a:gd name="T95" fmla="*/ 108 h 578"/>
                  <a:gd name="T96" fmla="*/ 272 w 422"/>
                  <a:gd name="T97" fmla="*/ 114 h 578"/>
                  <a:gd name="T98" fmla="*/ 267 w 422"/>
                  <a:gd name="T99" fmla="*/ 116 h 578"/>
                  <a:gd name="T100" fmla="*/ 260 w 422"/>
                  <a:gd name="T101" fmla="*/ 112 h 578"/>
                  <a:gd name="T102" fmla="*/ 254 w 422"/>
                  <a:gd name="T103" fmla="*/ 106 h 578"/>
                  <a:gd name="T104" fmla="*/ 236 w 422"/>
                  <a:gd name="T105" fmla="*/ 95 h 578"/>
                  <a:gd name="T106" fmla="*/ 202 w 422"/>
                  <a:gd name="T107" fmla="*/ 79 h 578"/>
                  <a:gd name="T108" fmla="*/ 177 w 422"/>
                  <a:gd name="T109" fmla="*/ 67 h 578"/>
                  <a:gd name="T110" fmla="*/ 157 w 422"/>
                  <a:gd name="T111" fmla="*/ 53 h 578"/>
                  <a:gd name="T112" fmla="*/ 143 w 422"/>
                  <a:gd name="T113" fmla="*/ 37 h 578"/>
                  <a:gd name="T114" fmla="*/ 135 w 422"/>
                  <a:gd name="T115" fmla="*/ 23 h 578"/>
                  <a:gd name="T116" fmla="*/ 130 w 422"/>
                  <a:gd name="T117" fmla="*/ 14 h 578"/>
                  <a:gd name="T118" fmla="*/ 124 w 422"/>
                  <a:gd name="T119" fmla="*/ 7 h 578"/>
                  <a:gd name="T120" fmla="*/ 111 w 422"/>
                  <a:gd name="T121" fmla="*/ 1 h 578"/>
                  <a:gd name="T122" fmla="*/ 106 w 422"/>
                  <a:gd name="T123" fmla="*/ 0 h 5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22" h="578">
                    <a:moveTo>
                      <a:pt x="106" y="0"/>
                    </a:moveTo>
                    <a:lnTo>
                      <a:pt x="106" y="0"/>
                    </a:lnTo>
                    <a:lnTo>
                      <a:pt x="103" y="1"/>
                    </a:lnTo>
                    <a:lnTo>
                      <a:pt x="95" y="2"/>
                    </a:lnTo>
                    <a:lnTo>
                      <a:pt x="84" y="5"/>
                    </a:lnTo>
                    <a:lnTo>
                      <a:pt x="78" y="8"/>
                    </a:lnTo>
                    <a:lnTo>
                      <a:pt x="71" y="12"/>
                    </a:lnTo>
                    <a:lnTo>
                      <a:pt x="64" y="16"/>
                    </a:lnTo>
                    <a:lnTo>
                      <a:pt x="57" y="22"/>
                    </a:lnTo>
                    <a:lnTo>
                      <a:pt x="50" y="29"/>
                    </a:lnTo>
                    <a:lnTo>
                      <a:pt x="43" y="37"/>
                    </a:lnTo>
                    <a:lnTo>
                      <a:pt x="36" y="47"/>
                    </a:lnTo>
                    <a:lnTo>
                      <a:pt x="30" y="58"/>
                    </a:lnTo>
                    <a:lnTo>
                      <a:pt x="25" y="70"/>
                    </a:lnTo>
                    <a:lnTo>
                      <a:pt x="21" y="84"/>
                    </a:lnTo>
                    <a:lnTo>
                      <a:pt x="14" y="116"/>
                    </a:lnTo>
                    <a:lnTo>
                      <a:pt x="7" y="148"/>
                    </a:lnTo>
                    <a:lnTo>
                      <a:pt x="4" y="166"/>
                    </a:lnTo>
                    <a:lnTo>
                      <a:pt x="2" y="183"/>
                    </a:lnTo>
                    <a:lnTo>
                      <a:pt x="1" y="200"/>
                    </a:lnTo>
                    <a:lnTo>
                      <a:pt x="0" y="218"/>
                    </a:lnTo>
                    <a:lnTo>
                      <a:pt x="1" y="235"/>
                    </a:lnTo>
                    <a:lnTo>
                      <a:pt x="3" y="253"/>
                    </a:lnTo>
                    <a:lnTo>
                      <a:pt x="6" y="271"/>
                    </a:lnTo>
                    <a:lnTo>
                      <a:pt x="10" y="289"/>
                    </a:lnTo>
                    <a:lnTo>
                      <a:pt x="16" y="306"/>
                    </a:lnTo>
                    <a:lnTo>
                      <a:pt x="24" y="324"/>
                    </a:lnTo>
                    <a:lnTo>
                      <a:pt x="34" y="341"/>
                    </a:lnTo>
                    <a:lnTo>
                      <a:pt x="47" y="358"/>
                    </a:lnTo>
                    <a:lnTo>
                      <a:pt x="95" y="422"/>
                    </a:lnTo>
                    <a:lnTo>
                      <a:pt x="126" y="464"/>
                    </a:lnTo>
                    <a:lnTo>
                      <a:pt x="142" y="490"/>
                    </a:lnTo>
                    <a:lnTo>
                      <a:pt x="151" y="504"/>
                    </a:lnTo>
                    <a:lnTo>
                      <a:pt x="157" y="513"/>
                    </a:lnTo>
                    <a:lnTo>
                      <a:pt x="164" y="521"/>
                    </a:lnTo>
                    <a:lnTo>
                      <a:pt x="173" y="530"/>
                    </a:lnTo>
                    <a:lnTo>
                      <a:pt x="182" y="538"/>
                    </a:lnTo>
                    <a:lnTo>
                      <a:pt x="192" y="547"/>
                    </a:lnTo>
                    <a:lnTo>
                      <a:pt x="203" y="554"/>
                    </a:lnTo>
                    <a:lnTo>
                      <a:pt x="214" y="561"/>
                    </a:lnTo>
                    <a:lnTo>
                      <a:pt x="225" y="567"/>
                    </a:lnTo>
                    <a:lnTo>
                      <a:pt x="236" y="571"/>
                    </a:lnTo>
                    <a:lnTo>
                      <a:pt x="246" y="575"/>
                    </a:lnTo>
                    <a:lnTo>
                      <a:pt x="256" y="577"/>
                    </a:lnTo>
                    <a:lnTo>
                      <a:pt x="266" y="578"/>
                    </a:lnTo>
                    <a:lnTo>
                      <a:pt x="274" y="577"/>
                    </a:lnTo>
                    <a:lnTo>
                      <a:pt x="280" y="575"/>
                    </a:lnTo>
                    <a:lnTo>
                      <a:pt x="283" y="573"/>
                    </a:lnTo>
                    <a:lnTo>
                      <a:pt x="285" y="570"/>
                    </a:lnTo>
                    <a:lnTo>
                      <a:pt x="286" y="567"/>
                    </a:lnTo>
                    <a:lnTo>
                      <a:pt x="288" y="563"/>
                    </a:lnTo>
                    <a:lnTo>
                      <a:pt x="292" y="548"/>
                    </a:lnTo>
                    <a:lnTo>
                      <a:pt x="298" y="532"/>
                    </a:lnTo>
                    <a:lnTo>
                      <a:pt x="305" y="518"/>
                    </a:lnTo>
                    <a:lnTo>
                      <a:pt x="314" y="504"/>
                    </a:lnTo>
                    <a:lnTo>
                      <a:pt x="325" y="491"/>
                    </a:lnTo>
                    <a:lnTo>
                      <a:pt x="337" y="477"/>
                    </a:lnTo>
                    <a:lnTo>
                      <a:pt x="350" y="465"/>
                    </a:lnTo>
                    <a:lnTo>
                      <a:pt x="365" y="454"/>
                    </a:lnTo>
                    <a:lnTo>
                      <a:pt x="381" y="443"/>
                    </a:lnTo>
                    <a:lnTo>
                      <a:pt x="393" y="434"/>
                    </a:lnTo>
                    <a:lnTo>
                      <a:pt x="403" y="423"/>
                    </a:lnTo>
                    <a:lnTo>
                      <a:pt x="411" y="414"/>
                    </a:lnTo>
                    <a:lnTo>
                      <a:pt x="417" y="404"/>
                    </a:lnTo>
                    <a:lnTo>
                      <a:pt x="419" y="399"/>
                    </a:lnTo>
                    <a:lnTo>
                      <a:pt x="421" y="393"/>
                    </a:lnTo>
                    <a:lnTo>
                      <a:pt x="421" y="388"/>
                    </a:lnTo>
                    <a:lnTo>
                      <a:pt x="422" y="382"/>
                    </a:lnTo>
                    <a:lnTo>
                      <a:pt x="420" y="367"/>
                    </a:lnTo>
                    <a:lnTo>
                      <a:pt x="418" y="359"/>
                    </a:lnTo>
                    <a:lnTo>
                      <a:pt x="415" y="349"/>
                    </a:lnTo>
                    <a:lnTo>
                      <a:pt x="405" y="326"/>
                    </a:lnTo>
                    <a:lnTo>
                      <a:pt x="393" y="297"/>
                    </a:lnTo>
                    <a:lnTo>
                      <a:pt x="378" y="268"/>
                    </a:lnTo>
                    <a:lnTo>
                      <a:pt x="350" y="211"/>
                    </a:lnTo>
                    <a:lnTo>
                      <a:pt x="339" y="187"/>
                    </a:lnTo>
                    <a:lnTo>
                      <a:pt x="333" y="169"/>
                    </a:lnTo>
                    <a:lnTo>
                      <a:pt x="324" y="133"/>
                    </a:lnTo>
                    <a:lnTo>
                      <a:pt x="312" y="92"/>
                    </a:lnTo>
                    <a:lnTo>
                      <a:pt x="307" y="76"/>
                    </a:lnTo>
                    <a:lnTo>
                      <a:pt x="303" y="63"/>
                    </a:lnTo>
                    <a:lnTo>
                      <a:pt x="300" y="59"/>
                    </a:lnTo>
                    <a:lnTo>
                      <a:pt x="298" y="57"/>
                    </a:lnTo>
                    <a:lnTo>
                      <a:pt x="296" y="57"/>
                    </a:lnTo>
                    <a:lnTo>
                      <a:pt x="295" y="59"/>
                    </a:lnTo>
                    <a:lnTo>
                      <a:pt x="288" y="78"/>
                    </a:lnTo>
                    <a:lnTo>
                      <a:pt x="281" y="100"/>
                    </a:lnTo>
                    <a:lnTo>
                      <a:pt x="276" y="108"/>
                    </a:lnTo>
                    <a:lnTo>
                      <a:pt x="274" y="111"/>
                    </a:lnTo>
                    <a:lnTo>
                      <a:pt x="272" y="114"/>
                    </a:lnTo>
                    <a:lnTo>
                      <a:pt x="269" y="115"/>
                    </a:lnTo>
                    <a:lnTo>
                      <a:pt x="267" y="116"/>
                    </a:lnTo>
                    <a:lnTo>
                      <a:pt x="263" y="115"/>
                    </a:lnTo>
                    <a:lnTo>
                      <a:pt x="260" y="112"/>
                    </a:lnTo>
                    <a:lnTo>
                      <a:pt x="254" y="106"/>
                    </a:lnTo>
                    <a:lnTo>
                      <a:pt x="246" y="101"/>
                    </a:lnTo>
                    <a:lnTo>
                      <a:pt x="236" y="95"/>
                    </a:lnTo>
                    <a:lnTo>
                      <a:pt x="226" y="89"/>
                    </a:lnTo>
                    <a:lnTo>
                      <a:pt x="202" y="79"/>
                    </a:lnTo>
                    <a:lnTo>
                      <a:pt x="177" y="67"/>
                    </a:lnTo>
                    <a:lnTo>
                      <a:pt x="166" y="60"/>
                    </a:lnTo>
                    <a:lnTo>
                      <a:pt x="157" y="53"/>
                    </a:lnTo>
                    <a:lnTo>
                      <a:pt x="149" y="45"/>
                    </a:lnTo>
                    <a:lnTo>
                      <a:pt x="143" y="37"/>
                    </a:lnTo>
                    <a:lnTo>
                      <a:pt x="138" y="29"/>
                    </a:lnTo>
                    <a:lnTo>
                      <a:pt x="135" y="23"/>
                    </a:lnTo>
                    <a:lnTo>
                      <a:pt x="130" y="14"/>
                    </a:lnTo>
                    <a:lnTo>
                      <a:pt x="127" y="10"/>
                    </a:lnTo>
                    <a:lnTo>
                      <a:pt x="124" y="7"/>
                    </a:lnTo>
                    <a:lnTo>
                      <a:pt x="117" y="3"/>
                    </a:lnTo>
                    <a:lnTo>
                      <a:pt x="111" y="1"/>
                    </a:lnTo>
                    <a:lnTo>
                      <a:pt x="106" y="0"/>
                    </a:lnTo>
                    <a:close/>
                  </a:path>
                </a:pathLst>
              </a:custGeom>
              <a:solidFill>
                <a:srgbClr val="F2F1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38" name="Freeform 285">
                <a:extLst>
                  <a:ext uri="{FF2B5EF4-FFF2-40B4-BE49-F238E27FC236}">
                    <a16:creationId xmlns:a16="http://schemas.microsoft.com/office/drawing/2014/main" id="{21300E46-4D52-47F8-9280-9B3D0DBA7860}"/>
                  </a:ext>
                </a:extLst>
              </p:cNvPr>
              <p:cNvSpPr>
                <a:spLocks/>
              </p:cNvSpPr>
              <p:nvPr/>
            </p:nvSpPr>
            <p:spPr bwMode="auto">
              <a:xfrm>
                <a:off x="3588" y="1374"/>
                <a:ext cx="417" cy="572"/>
              </a:xfrm>
              <a:custGeom>
                <a:avLst/>
                <a:gdLst>
                  <a:gd name="T0" fmla="*/ 104 w 417"/>
                  <a:gd name="T1" fmla="*/ 0 h 572"/>
                  <a:gd name="T2" fmla="*/ 93 w 417"/>
                  <a:gd name="T3" fmla="*/ 2 h 572"/>
                  <a:gd name="T4" fmla="*/ 76 w 417"/>
                  <a:gd name="T5" fmla="*/ 8 h 572"/>
                  <a:gd name="T6" fmla="*/ 63 w 417"/>
                  <a:gd name="T7" fmla="*/ 16 h 572"/>
                  <a:gd name="T8" fmla="*/ 49 w 417"/>
                  <a:gd name="T9" fmla="*/ 28 h 572"/>
                  <a:gd name="T10" fmla="*/ 35 w 417"/>
                  <a:gd name="T11" fmla="*/ 47 h 572"/>
                  <a:gd name="T12" fmla="*/ 24 w 417"/>
                  <a:gd name="T13" fmla="*/ 70 h 572"/>
                  <a:gd name="T14" fmla="*/ 20 w 417"/>
                  <a:gd name="T15" fmla="*/ 84 h 572"/>
                  <a:gd name="T16" fmla="*/ 6 w 417"/>
                  <a:gd name="T17" fmla="*/ 147 h 572"/>
                  <a:gd name="T18" fmla="*/ 2 w 417"/>
                  <a:gd name="T19" fmla="*/ 181 h 572"/>
                  <a:gd name="T20" fmla="*/ 0 w 417"/>
                  <a:gd name="T21" fmla="*/ 216 h 572"/>
                  <a:gd name="T22" fmla="*/ 2 w 417"/>
                  <a:gd name="T23" fmla="*/ 250 h 572"/>
                  <a:gd name="T24" fmla="*/ 10 w 417"/>
                  <a:gd name="T25" fmla="*/ 286 h 572"/>
                  <a:gd name="T26" fmla="*/ 24 w 417"/>
                  <a:gd name="T27" fmla="*/ 321 h 572"/>
                  <a:gd name="T28" fmla="*/ 46 w 417"/>
                  <a:gd name="T29" fmla="*/ 354 h 572"/>
                  <a:gd name="T30" fmla="*/ 95 w 417"/>
                  <a:gd name="T31" fmla="*/ 418 h 572"/>
                  <a:gd name="T32" fmla="*/ 141 w 417"/>
                  <a:gd name="T33" fmla="*/ 484 h 572"/>
                  <a:gd name="T34" fmla="*/ 149 w 417"/>
                  <a:gd name="T35" fmla="*/ 499 h 572"/>
                  <a:gd name="T36" fmla="*/ 162 w 417"/>
                  <a:gd name="T37" fmla="*/ 516 h 572"/>
                  <a:gd name="T38" fmla="*/ 180 w 417"/>
                  <a:gd name="T39" fmla="*/ 532 h 572"/>
                  <a:gd name="T40" fmla="*/ 200 w 417"/>
                  <a:gd name="T41" fmla="*/ 549 h 572"/>
                  <a:gd name="T42" fmla="*/ 223 w 417"/>
                  <a:gd name="T43" fmla="*/ 561 h 572"/>
                  <a:gd name="T44" fmla="*/ 244 w 417"/>
                  <a:gd name="T45" fmla="*/ 569 h 572"/>
                  <a:gd name="T46" fmla="*/ 263 w 417"/>
                  <a:gd name="T47" fmla="*/ 572 h 572"/>
                  <a:gd name="T48" fmla="*/ 277 w 417"/>
                  <a:gd name="T49" fmla="*/ 569 h 572"/>
                  <a:gd name="T50" fmla="*/ 281 w 417"/>
                  <a:gd name="T51" fmla="*/ 564 h 572"/>
                  <a:gd name="T52" fmla="*/ 284 w 417"/>
                  <a:gd name="T53" fmla="*/ 558 h 572"/>
                  <a:gd name="T54" fmla="*/ 289 w 417"/>
                  <a:gd name="T55" fmla="*/ 543 h 572"/>
                  <a:gd name="T56" fmla="*/ 302 w 417"/>
                  <a:gd name="T57" fmla="*/ 513 h 572"/>
                  <a:gd name="T58" fmla="*/ 322 w 417"/>
                  <a:gd name="T59" fmla="*/ 486 h 572"/>
                  <a:gd name="T60" fmla="*/ 346 w 417"/>
                  <a:gd name="T61" fmla="*/ 461 h 572"/>
                  <a:gd name="T62" fmla="*/ 361 w 417"/>
                  <a:gd name="T63" fmla="*/ 450 h 572"/>
                  <a:gd name="T64" fmla="*/ 389 w 417"/>
                  <a:gd name="T65" fmla="*/ 430 h 572"/>
                  <a:gd name="T66" fmla="*/ 407 w 417"/>
                  <a:gd name="T67" fmla="*/ 410 h 572"/>
                  <a:gd name="T68" fmla="*/ 415 w 417"/>
                  <a:gd name="T69" fmla="*/ 395 h 572"/>
                  <a:gd name="T70" fmla="*/ 417 w 417"/>
                  <a:gd name="T71" fmla="*/ 384 h 572"/>
                  <a:gd name="T72" fmla="*/ 415 w 417"/>
                  <a:gd name="T73" fmla="*/ 364 h 572"/>
                  <a:gd name="T74" fmla="*/ 413 w 417"/>
                  <a:gd name="T75" fmla="*/ 356 h 572"/>
                  <a:gd name="T76" fmla="*/ 401 w 417"/>
                  <a:gd name="T77" fmla="*/ 323 h 572"/>
                  <a:gd name="T78" fmla="*/ 373 w 417"/>
                  <a:gd name="T79" fmla="*/ 266 h 572"/>
                  <a:gd name="T80" fmla="*/ 336 w 417"/>
                  <a:gd name="T81" fmla="*/ 185 h 572"/>
                  <a:gd name="T82" fmla="*/ 330 w 417"/>
                  <a:gd name="T83" fmla="*/ 168 h 572"/>
                  <a:gd name="T84" fmla="*/ 310 w 417"/>
                  <a:gd name="T85" fmla="*/ 91 h 572"/>
                  <a:gd name="T86" fmla="*/ 300 w 417"/>
                  <a:gd name="T87" fmla="*/ 62 h 572"/>
                  <a:gd name="T88" fmla="*/ 296 w 417"/>
                  <a:gd name="T89" fmla="*/ 57 h 572"/>
                  <a:gd name="T90" fmla="*/ 293 w 417"/>
                  <a:gd name="T91" fmla="*/ 59 h 572"/>
                  <a:gd name="T92" fmla="*/ 286 w 417"/>
                  <a:gd name="T93" fmla="*/ 77 h 572"/>
                  <a:gd name="T94" fmla="*/ 275 w 417"/>
                  <a:gd name="T95" fmla="*/ 107 h 572"/>
                  <a:gd name="T96" fmla="*/ 270 w 417"/>
                  <a:gd name="T97" fmla="*/ 113 h 572"/>
                  <a:gd name="T98" fmla="*/ 265 w 417"/>
                  <a:gd name="T99" fmla="*/ 115 h 572"/>
                  <a:gd name="T100" fmla="*/ 259 w 417"/>
                  <a:gd name="T101" fmla="*/ 112 h 572"/>
                  <a:gd name="T102" fmla="*/ 252 w 417"/>
                  <a:gd name="T103" fmla="*/ 106 h 572"/>
                  <a:gd name="T104" fmla="*/ 234 w 417"/>
                  <a:gd name="T105" fmla="*/ 94 h 572"/>
                  <a:gd name="T106" fmla="*/ 200 w 417"/>
                  <a:gd name="T107" fmla="*/ 78 h 572"/>
                  <a:gd name="T108" fmla="*/ 175 w 417"/>
                  <a:gd name="T109" fmla="*/ 67 h 572"/>
                  <a:gd name="T110" fmla="*/ 155 w 417"/>
                  <a:gd name="T111" fmla="*/ 53 h 572"/>
                  <a:gd name="T112" fmla="*/ 141 w 417"/>
                  <a:gd name="T113" fmla="*/ 37 h 572"/>
                  <a:gd name="T114" fmla="*/ 133 w 417"/>
                  <a:gd name="T115" fmla="*/ 23 h 572"/>
                  <a:gd name="T116" fmla="*/ 128 w 417"/>
                  <a:gd name="T117" fmla="*/ 14 h 572"/>
                  <a:gd name="T118" fmla="*/ 122 w 417"/>
                  <a:gd name="T119" fmla="*/ 8 h 572"/>
                  <a:gd name="T120" fmla="*/ 109 w 417"/>
                  <a:gd name="T121" fmla="*/ 1 h 572"/>
                  <a:gd name="T122" fmla="*/ 104 w 417"/>
                  <a:gd name="T123" fmla="*/ 0 h 5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72">
                    <a:moveTo>
                      <a:pt x="104" y="0"/>
                    </a:moveTo>
                    <a:lnTo>
                      <a:pt x="104" y="0"/>
                    </a:lnTo>
                    <a:lnTo>
                      <a:pt x="101" y="0"/>
                    </a:lnTo>
                    <a:lnTo>
                      <a:pt x="93" y="2"/>
                    </a:lnTo>
                    <a:lnTo>
                      <a:pt x="82" y="5"/>
                    </a:lnTo>
                    <a:lnTo>
                      <a:pt x="76" y="8"/>
                    </a:lnTo>
                    <a:lnTo>
                      <a:pt x="69" y="12"/>
                    </a:lnTo>
                    <a:lnTo>
                      <a:pt x="63" y="16"/>
                    </a:lnTo>
                    <a:lnTo>
                      <a:pt x="56" y="22"/>
                    </a:lnTo>
                    <a:lnTo>
                      <a:pt x="49" y="28"/>
                    </a:lnTo>
                    <a:lnTo>
                      <a:pt x="42" y="36"/>
                    </a:lnTo>
                    <a:lnTo>
                      <a:pt x="35" y="47"/>
                    </a:lnTo>
                    <a:lnTo>
                      <a:pt x="29" y="57"/>
                    </a:lnTo>
                    <a:lnTo>
                      <a:pt x="24" y="70"/>
                    </a:lnTo>
                    <a:lnTo>
                      <a:pt x="20" y="84"/>
                    </a:lnTo>
                    <a:lnTo>
                      <a:pt x="13" y="115"/>
                    </a:lnTo>
                    <a:lnTo>
                      <a:pt x="6" y="147"/>
                    </a:lnTo>
                    <a:lnTo>
                      <a:pt x="4" y="165"/>
                    </a:lnTo>
                    <a:lnTo>
                      <a:pt x="2" y="181"/>
                    </a:lnTo>
                    <a:lnTo>
                      <a:pt x="0" y="198"/>
                    </a:lnTo>
                    <a:lnTo>
                      <a:pt x="0" y="216"/>
                    </a:lnTo>
                    <a:lnTo>
                      <a:pt x="1" y="233"/>
                    </a:lnTo>
                    <a:lnTo>
                      <a:pt x="2" y="250"/>
                    </a:lnTo>
                    <a:lnTo>
                      <a:pt x="5" y="269"/>
                    </a:lnTo>
                    <a:lnTo>
                      <a:pt x="10" y="286"/>
                    </a:lnTo>
                    <a:lnTo>
                      <a:pt x="16" y="303"/>
                    </a:lnTo>
                    <a:lnTo>
                      <a:pt x="24" y="321"/>
                    </a:lnTo>
                    <a:lnTo>
                      <a:pt x="34" y="338"/>
                    </a:lnTo>
                    <a:lnTo>
                      <a:pt x="46" y="354"/>
                    </a:lnTo>
                    <a:lnTo>
                      <a:pt x="95" y="418"/>
                    </a:lnTo>
                    <a:lnTo>
                      <a:pt x="124" y="460"/>
                    </a:lnTo>
                    <a:lnTo>
                      <a:pt x="141" y="484"/>
                    </a:lnTo>
                    <a:lnTo>
                      <a:pt x="149" y="499"/>
                    </a:lnTo>
                    <a:lnTo>
                      <a:pt x="155" y="507"/>
                    </a:lnTo>
                    <a:lnTo>
                      <a:pt x="162" y="516"/>
                    </a:lnTo>
                    <a:lnTo>
                      <a:pt x="171" y="524"/>
                    </a:lnTo>
                    <a:lnTo>
                      <a:pt x="180" y="532"/>
                    </a:lnTo>
                    <a:lnTo>
                      <a:pt x="190" y="541"/>
                    </a:lnTo>
                    <a:lnTo>
                      <a:pt x="200" y="549"/>
                    </a:lnTo>
                    <a:lnTo>
                      <a:pt x="212" y="555"/>
                    </a:lnTo>
                    <a:lnTo>
                      <a:pt x="223" y="561"/>
                    </a:lnTo>
                    <a:lnTo>
                      <a:pt x="233" y="566"/>
                    </a:lnTo>
                    <a:lnTo>
                      <a:pt x="244" y="569"/>
                    </a:lnTo>
                    <a:lnTo>
                      <a:pt x="253" y="572"/>
                    </a:lnTo>
                    <a:lnTo>
                      <a:pt x="263" y="572"/>
                    </a:lnTo>
                    <a:lnTo>
                      <a:pt x="270" y="572"/>
                    </a:lnTo>
                    <a:lnTo>
                      <a:pt x="277" y="569"/>
                    </a:lnTo>
                    <a:lnTo>
                      <a:pt x="279" y="567"/>
                    </a:lnTo>
                    <a:lnTo>
                      <a:pt x="281" y="564"/>
                    </a:lnTo>
                    <a:lnTo>
                      <a:pt x="283" y="561"/>
                    </a:lnTo>
                    <a:lnTo>
                      <a:pt x="284" y="558"/>
                    </a:lnTo>
                    <a:lnTo>
                      <a:pt x="289" y="543"/>
                    </a:lnTo>
                    <a:lnTo>
                      <a:pt x="295" y="527"/>
                    </a:lnTo>
                    <a:lnTo>
                      <a:pt x="302" y="513"/>
                    </a:lnTo>
                    <a:lnTo>
                      <a:pt x="311" y="499"/>
                    </a:lnTo>
                    <a:lnTo>
                      <a:pt x="322" y="486"/>
                    </a:lnTo>
                    <a:lnTo>
                      <a:pt x="333" y="473"/>
                    </a:lnTo>
                    <a:lnTo>
                      <a:pt x="346" y="461"/>
                    </a:lnTo>
                    <a:lnTo>
                      <a:pt x="361" y="450"/>
                    </a:lnTo>
                    <a:lnTo>
                      <a:pt x="377" y="439"/>
                    </a:lnTo>
                    <a:lnTo>
                      <a:pt x="389" y="430"/>
                    </a:lnTo>
                    <a:lnTo>
                      <a:pt x="399" y="419"/>
                    </a:lnTo>
                    <a:lnTo>
                      <a:pt x="407" y="410"/>
                    </a:lnTo>
                    <a:lnTo>
                      <a:pt x="413" y="400"/>
                    </a:lnTo>
                    <a:lnTo>
                      <a:pt x="415" y="395"/>
                    </a:lnTo>
                    <a:lnTo>
                      <a:pt x="416" y="390"/>
                    </a:lnTo>
                    <a:lnTo>
                      <a:pt x="417" y="384"/>
                    </a:lnTo>
                    <a:lnTo>
                      <a:pt x="417" y="378"/>
                    </a:lnTo>
                    <a:lnTo>
                      <a:pt x="415" y="364"/>
                    </a:lnTo>
                    <a:lnTo>
                      <a:pt x="413" y="356"/>
                    </a:lnTo>
                    <a:lnTo>
                      <a:pt x="410" y="346"/>
                    </a:lnTo>
                    <a:lnTo>
                      <a:pt x="401" y="323"/>
                    </a:lnTo>
                    <a:lnTo>
                      <a:pt x="388" y="294"/>
                    </a:lnTo>
                    <a:lnTo>
                      <a:pt x="373" y="266"/>
                    </a:lnTo>
                    <a:lnTo>
                      <a:pt x="346" y="209"/>
                    </a:lnTo>
                    <a:lnTo>
                      <a:pt x="336" y="185"/>
                    </a:lnTo>
                    <a:lnTo>
                      <a:pt x="330" y="168"/>
                    </a:lnTo>
                    <a:lnTo>
                      <a:pt x="321" y="132"/>
                    </a:lnTo>
                    <a:lnTo>
                      <a:pt x="310" y="91"/>
                    </a:lnTo>
                    <a:lnTo>
                      <a:pt x="305" y="75"/>
                    </a:lnTo>
                    <a:lnTo>
                      <a:pt x="300" y="62"/>
                    </a:lnTo>
                    <a:lnTo>
                      <a:pt x="298" y="59"/>
                    </a:lnTo>
                    <a:lnTo>
                      <a:pt x="296" y="57"/>
                    </a:lnTo>
                    <a:lnTo>
                      <a:pt x="294" y="57"/>
                    </a:lnTo>
                    <a:lnTo>
                      <a:pt x="293" y="59"/>
                    </a:lnTo>
                    <a:lnTo>
                      <a:pt x="286" y="77"/>
                    </a:lnTo>
                    <a:lnTo>
                      <a:pt x="279" y="99"/>
                    </a:lnTo>
                    <a:lnTo>
                      <a:pt x="275" y="107"/>
                    </a:lnTo>
                    <a:lnTo>
                      <a:pt x="272" y="111"/>
                    </a:lnTo>
                    <a:lnTo>
                      <a:pt x="270" y="113"/>
                    </a:lnTo>
                    <a:lnTo>
                      <a:pt x="268" y="115"/>
                    </a:lnTo>
                    <a:lnTo>
                      <a:pt x="265" y="115"/>
                    </a:lnTo>
                    <a:lnTo>
                      <a:pt x="261" y="114"/>
                    </a:lnTo>
                    <a:lnTo>
                      <a:pt x="259" y="112"/>
                    </a:lnTo>
                    <a:lnTo>
                      <a:pt x="252" y="106"/>
                    </a:lnTo>
                    <a:lnTo>
                      <a:pt x="244" y="101"/>
                    </a:lnTo>
                    <a:lnTo>
                      <a:pt x="234" y="94"/>
                    </a:lnTo>
                    <a:lnTo>
                      <a:pt x="224" y="89"/>
                    </a:lnTo>
                    <a:lnTo>
                      <a:pt x="200" y="78"/>
                    </a:lnTo>
                    <a:lnTo>
                      <a:pt x="175" y="67"/>
                    </a:lnTo>
                    <a:lnTo>
                      <a:pt x="164" y="60"/>
                    </a:lnTo>
                    <a:lnTo>
                      <a:pt x="155" y="53"/>
                    </a:lnTo>
                    <a:lnTo>
                      <a:pt x="147" y="45"/>
                    </a:lnTo>
                    <a:lnTo>
                      <a:pt x="141" y="37"/>
                    </a:lnTo>
                    <a:lnTo>
                      <a:pt x="136" y="29"/>
                    </a:lnTo>
                    <a:lnTo>
                      <a:pt x="133" y="23"/>
                    </a:lnTo>
                    <a:lnTo>
                      <a:pt x="128" y="14"/>
                    </a:lnTo>
                    <a:lnTo>
                      <a:pt x="125" y="11"/>
                    </a:lnTo>
                    <a:lnTo>
                      <a:pt x="122" y="8"/>
                    </a:lnTo>
                    <a:lnTo>
                      <a:pt x="115" y="3"/>
                    </a:lnTo>
                    <a:lnTo>
                      <a:pt x="109" y="1"/>
                    </a:lnTo>
                    <a:lnTo>
                      <a:pt x="104" y="0"/>
                    </a:lnTo>
                    <a:close/>
                  </a:path>
                </a:pathLst>
              </a:custGeom>
              <a:solidFill>
                <a:srgbClr val="E4E5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39" name="Freeform 286">
                <a:extLst>
                  <a:ext uri="{FF2B5EF4-FFF2-40B4-BE49-F238E27FC236}">
                    <a16:creationId xmlns:a16="http://schemas.microsoft.com/office/drawing/2014/main" id="{2D4C7A99-D58E-4B5A-9361-E4DB2857232C}"/>
                  </a:ext>
                </a:extLst>
              </p:cNvPr>
              <p:cNvSpPr>
                <a:spLocks/>
              </p:cNvSpPr>
              <p:nvPr/>
            </p:nvSpPr>
            <p:spPr bwMode="auto">
              <a:xfrm>
                <a:off x="3590" y="1376"/>
                <a:ext cx="412" cy="567"/>
              </a:xfrm>
              <a:custGeom>
                <a:avLst/>
                <a:gdLst>
                  <a:gd name="T0" fmla="*/ 102 w 412"/>
                  <a:gd name="T1" fmla="*/ 0 h 567"/>
                  <a:gd name="T2" fmla="*/ 91 w 412"/>
                  <a:gd name="T3" fmla="*/ 2 h 567"/>
                  <a:gd name="T4" fmla="*/ 75 w 412"/>
                  <a:gd name="T5" fmla="*/ 8 h 567"/>
                  <a:gd name="T6" fmla="*/ 61 w 412"/>
                  <a:gd name="T7" fmla="*/ 16 h 567"/>
                  <a:gd name="T8" fmla="*/ 48 w 412"/>
                  <a:gd name="T9" fmla="*/ 28 h 567"/>
                  <a:gd name="T10" fmla="*/ 34 w 412"/>
                  <a:gd name="T11" fmla="*/ 46 h 567"/>
                  <a:gd name="T12" fmla="*/ 23 w 412"/>
                  <a:gd name="T13" fmla="*/ 69 h 567"/>
                  <a:gd name="T14" fmla="*/ 19 w 412"/>
                  <a:gd name="T15" fmla="*/ 84 h 567"/>
                  <a:gd name="T16" fmla="*/ 6 w 412"/>
                  <a:gd name="T17" fmla="*/ 146 h 567"/>
                  <a:gd name="T18" fmla="*/ 1 w 412"/>
                  <a:gd name="T19" fmla="*/ 180 h 567"/>
                  <a:gd name="T20" fmla="*/ 0 w 412"/>
                  <a:gd name="T21" fmla="*/ 214 h 567"/>
                  <a:gd name="T22" fmla="*/ 2 w 412"/>
                  <a:gd name="T23" fmla="*/ 248 h 567"/>
                  <a:gd name="T24" fmla="*/ 10 w 412"/>
                  <a:gd name="T25" fmla="*/ 283 h 567"/>
                  <a:gd name="T26" fmla="*/ 24 w 412"/>
                  <a:gd name="T27" fmla="*/ 318 h 567"/>
                  <a:gd name="T28" fmla="*/ 46 w 412"/>
                  <a:gd name="T29" fmla="*/ 351 h 567"/>
                  <a:gd name="T30" fmla="*/ 94 w 412"/>
                  <a:gd name="T31" fmla="*/ 414 h 567"/>
                  <a:gd name="T32" fmla="*/ 139 w 412"/>
                  <a:gd name="T33" fmla="*/ 479 h 567"/>
                  <a:gd name="T34" fmla="*/ 147 w 412"/>
                  <a:gd name="T35" fmla="*/ 494 h 567"/>
                  <a:gd name="T36" fmla="*/ 160 w 412"/>
                  <a:gd name="T37" fmla="*/ 511 h 567"/>
                  <a:gd name="T38" fmla="*/ 178 w 412"/>
                  <a:gd name="T39" fmla="*/ 527 h 567"/>
                  <a:gd name="T40" fmla="*/ 198 w 412"/>
                  <a:gd name="T41" fmla="*/ 543 h 567"/>
                  <a:gd name="T42" fmla="*/ 220 w 412"/>
                  <a:gd name="T43" fmla="*/ 555 h 567"/>
                  <a:gd name="T44" fmla="*/ 241 w 412"/>
                  <a:gd name="T45" fmla="*/ 564 h 567"/>
                  <a:gd name="T46" fmla="*/ 259 w 412"/>
                  <a:gd name="T47" fmla="*/ 567 h 567"/>
                  <a:gd name="T48" fmla="*/ 274 w 412"/>
                  <a:gd name="T49" fmla="*/ 563 h 567"/>
                  <a:gd name="T50" fmla="*/ 278 w 412"/>
                  <a:gd name="T51" fmla="*/ 559 h 567"/>
                  <a:gd name="T52" fmla="*/ 281 w 412"/>
                  <a:gd name="T53" fmla="*/ 552 h 567"/>
                  <a:gd name="T54" fmla="*/ 286 w 412"/>
                  <a:gd name="T55" fmla="*/ 536 h 567"/>
                  <a:gd name="T56" fmla="*/ 299 w 412"/>
                  <a:gd name="T57" fmla="*/ 508 h 567"/>
                  <a:gd name="T58" fmla="*/ 318 w 412"/>
                  <a:gd name="T59" fmla="*/ 480 h 567"/>
                  <a:gd name="T60" fmla="*/ 343 w 412"/>
                  <a:gd name="T61" fmla="*/ 457 h 567"/>
                  <a:gd name="T62" fmla="*/ 357 w 412"/>
                  <a:gd name="T63" fmla="*/ 446 h 567"/>
                  <a:gd name="T64" fmla="*/ 385 w 412"/>
                  <a:gd name="T65" fmla="*/ 425 h 567"/>
                  <a:gd name="T66" fmla="*/ 402 w 412"/>
                  <a:gd name="T67" fmla="*/ 406 h 567"/>
                  <a:gd name="T68" fmla="*/ 410 w 412"/>
                  <a:gd name="T69" fmla="*/ 391 h 567"/>
                  <a:gd name="T70" fmla="*/ 412 w 412"/>
                  <a:gd name="T71" fmla="*/ 380 h 567"/>
                  <a:gd name="T72" fmla="*/ 411 w 412"/>
                  <a:gd name="T73" fmla="*/ 360 h 567"/>
                  <a:gd name="T74" fmla="*/ 409 w 412"/>
                  <a:gd name="T75" fmla="*/ 352 h 567"/>
                  <a:gd name="T76" fmla="*/ 396 w 412"/>
                  <a:gd name="T77" fmla="*/ 319 h 567"/>
                  <a:gd name="T78" fmla="*/ 370 w 412"/>
                  <a:gd name="T79" fmla="*/ 263 h 567"/>
                  <a:gd name="T80" fmla="*/ 333 w 412"/>
                  <a:gd name="T81" fmla="*/ 183 h 567"/>
                  <a:gd name="T82" fmla="*/ 327 w 412"/>
                  <a:gd name="T83" fmla="*/ 166 h 567"/>
                  <a:gd name="T84" fmla="*/ 308 w 412"/>
                  <a:gd name="T85" fmla="*/ 90 h 567"/>
                  <a:gd name="T86" fmla="*/ 298 w 412"/>
                  <a:gd name="T87" fmla="*/ 62 h 567"/>
                  <a:gd name="T88" fmla="*/ 294 w 412"/>
                  <a:gd name="T89" fmla="*/ 56 h 567"/>
                  <a:gd name="T90" fmla="*/ 291 w 412"/>
                  <a:gd name="T91" fmla="*/ 58 h 567"/>
                  <a:gd name="T92" fmla="*/ 284 w 412"/>
                  <a:gd name="T93" fmla="*/ 76 h 567"/>
                  <a:gd name="T94" fmla="*/ 273 w 412"/>
                  <a:gd name="T95" fmla="*/ 107 h 567"/>
                  <a:gd name="T96" fmla="*/ 268 w 412"/>
                  <a:gd name="T97" fmla="*/ 113 h 567"/>
                  <a:gd name="T98" fmla="*/ 263 w 412"/>
                  <a:gd name="T99" fmla="*/ 115 h 567"/>
                  <a:gd name="T100" fmla="*/ 257 w 412"/>
                  <a:gd name="T101" fmla="*/ 112 h 567"/>
                  <a:gd name="T102" fmla="*/ 250 w 412"/>
                  <a:gd name="T103" fmla="*/ 106 h 567"/>
                  <a:gd name="T104" fmla="*/ 233 w 412"/>
                  <a:gd name="T105" fmla="*/ 95 h 567"/>
                  <a:gd name="T106" fmla="*/ 197 w 412"/>
                  <a:gd name="T107" fmla="*/ 78 h 567"/>
                  <a:gd name="T108" fmla="*/ 173 w 412"/>
                  <a:gd name="T109" fmla="*/ 67 h 567"/>
                  <a:gd name="T110" fmla="*/ 153 w 412"/>
                  <a:gd name="T111" fmla="*/ 53 h 567"/>
                  <a:gd name="T112" fmla="*/ 139 w 412"/>
                  <a:gd name="T113" fmla="*/ 38 h 567"/>
                  <a:gd name="T114" fmla="*/ 131 w 412"/>
                  <a:gd name="T115" fmla="*/ 23 h 567"/>
                  <a:gd name="T116" fmla="*/ 126 w 412"/>
                  <a:gd name="T117" fmla="*/ 15 h 567"/>
                  <a:gd name="T118" fmla="*/ 113 w 412"/>
                  <a:gd name="T119" fmla="*/ 3 h 567"/>
                  <a:gd name="T120" fmla="*/ 102 w 412"/>
                  <a:gd name="T121" fmla="*/ 0 h 5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12" h="567">
                    <a:moveTo>
                      <a:pt x="102" y="0"/>
                    </a:moveTo>
                    <a:lnTo>
                      <a:pt x="102" y="0"/>
                    </a:lnTo>
                    <a:lnTo>
                      <a:pt x="100" y="0"/>
                    </a:lnTo>
                    <a:lnTo>
                      <a:pt x="91" y="2"/>
                    </a:lnTo>
                    <a:lnTo>
                      <a:pt x="81" y="5"/>
                    </a:lnTo>
                    <a:lnTo>
                      <a:pt x="75" y="8"/>
                    </a:lnTo>
                    <a:lnTo>
                      <a:pt x="68" y="11"/>
                    </a:lnTo>
                    <a:lnTo>
                      <a:pt x="61" y="16"/>
                    </a:lnTo>
                    <a:lnTo>
                      <a:pt x="54" y="21"/>
                    </a:lnTo>
                    <a:lnTo>
                      <a:pt x="48" y="28"/>
                    </a:lnTo>
                    <a:lnTo>
                      <a:pt x="41" y="36"/>
                    </a:lnTo>
                    <a:lnTo>
                      <a:pt x="34" y="46"/>
                    </a:lnTo>
                    <a:lnTo>
                      <a:pt x="28" y="57"/>
                    </a:lnTo>
                    <a:lnTo>
                      <a:pt x="23" y="69"/>
                    </a:lnTo>
                    <a:lnTo>
                      <a:pt x="19" y="84"/>
                    </a:lnTo>
                    <a:lnTo>
                      <a:pt x="12" y="114"/>
                    </a:lnTo>
                    <a:lnTo>
                      <a:pt x="6" y="146"/>
                    </a:lnTo>
                    <a:lnTo>
                      <a:pt x="3" y="163"/>
                    </a:lnTo>
                    <a:lnTo>
                      <a:pt x="1" y="180"/>
                    </a:lnTo>
                    <a:lnTo>
                      <a:pt x="0" y="196"/>
                    </a:lnTo>
                    <a:lnTo>
                      <a:pt x="0" y="214"/>
                    </a:lnTo>
                    <a:lnTo>
                      <a:pt x="0" y="231"/>
                    </a:lnTo>
                    <a:lnTo>
                      <a:pt x="2" y="248"/>
                    </a:lnTo>
                    <a:lnTo>
                      <a:pt x="5" y="266"/>
                    </a:lnTo>
                    <a:lnTo>
                      <a:pt x="10" y="283"/>
                    </a:lnTo>
                    <a:lnTo>
                      <a:pt x="16" y="300"/>
                    </a:lnTo>
                    <a:lnTo>
                      <a:pt x="24" y="318"/>
                    </a:lnTo>
                    <a:lnTo>
                      <a:pt x="33" y="335"/>
                    </a:lnTo>
                    <a:lnTo>
                      <a:pt x="46" y="351"/>
                    </a:lnTo>
                    <a:lnTo>
                      <a:pt x="94" y="414"/>
                    </a:lnTo>
                    <a:lnTo>
                      <a:pt x="123" y="455"/>
                    </a:lnTo>
                    <a:lnTo>
                      <a:pt x="139" y="479"/>
                    </a:lnTo>
                    <a:lnTo>
                      <a:pt x="147" y="494"/>
                    </a:lnTo>
                    <a:lnTo>
                      <a:pt x="154" y="502"/>
                    </a:lnTo>
                    <a:lnTo>
                      <a:pt x="160" y="511"/>
                    </a:lnTo>
                    <a:lnTo>
                      <a:pt x="169" y="519"/>
                    </a:lnTo>
                    <a:lnTo>
                      <a:pt x="178" y="527"/>
                    </a:lnTo>
                    <a:lnTo>
                      <a:pt x="187" y="535"/>
                    </a:lnTo>
                    <a:lnTo>
                      <a:pt x="198" y="543"/>
                    </a:lnTo>
                    <a:lnTo>
                      <a:pt x="209" y="550"/>
                    </a:lnTo>
                    <a:lnTo>
                      <a:pt x="220" y="555"/>
                    </a:lnTo>
                    <a:lnTo>
                      <a:pt x="231" y="560"/>
                    </a:lnTo>
                    <a:lnTo>
                      <a:pt x="241" y="564"/>
                    </a:lnTo>
                    <a:lnTo>
                      <a:pt x="250" y="566"/>
                    </a:lnTo>
                    <a:lnTo>
                      <a:pt x="259" y="567"/>
                    </a:lnTo>
                    <a:lnTo>
                      <a:pt x="267" y="566"/>
                    </a:lnTo>
                    <a:lnTo>
                      <a:pt x="274" y="563"/>
                    </a:lnTo>
                    <a:lnTo>
                      <a:pt x="276" y="561"/>
                    </a:lnTo>
                    <a:lnTo>
                      <a:pt x="278" y="559"/>
                    </a:lnTo>
                    <a:lnTo>
                      <a:pt x="280" y="556"/>
                    </a:lnTo>
                    <a:lnTo>
                      <a:pt x="281" y="552"/>
                    </a:lnTo>
                    <a:lnTo>
                      <a:pt x="286" y="536"/>
                    </a:lnTo>
                    <a:lnTo>
                      <a:pt x="291" y="522"/>
                    </a:lnTo>
                    <a:lnTo>
                      <a:pt x="299" y="508"/>
                    </a:lnTo>
                    <a:lnTo>
                      <a:pt x="307" y="494"/>
                    </a:lnTo>
                    <a:lnTo>
                      <a:pt x="318" y="480"/>
                    </a:lnTo>
                    <a:lnTo>
                      <a:pt x="330" y="468"/>
                    </a:lnTo>
                    <a:lnTo>
                      <a:pt x="343" y="457"/>
                    </a:lnTo>
                    <a:lnTo>
                      <a:pt x="357" y="446"/>
                    </a:lnTo>
                    <a:lnTo>
                      <a:pt x="372" y="435"/>
                    </a:lnTo>
                    <a:lnTo>
                      <a:pt x="385" y="425"/>
                    </a:lnTo>
                    <a:lnTo>
                      <a:pt x="395" y="416"/>
                    </a:lnTo>
                    <a:lnTo>
                      <a:pt x="402" y="406"/>
                    </a:lnTo>
                    <a:lnTo>
                      <a:pt x="408" y="396"/>
                    </a:lnTo>
                    <a:lnTo>
                      <a:pt x="410" y="391"/>
                    </a:lnTo>
                    <a:lnTo>
                      <a:pt x="411" y="386"/>
                    </a:lnTo>
                    <a:lnTo>
                      <a:pt x="412" y="380"/>
                    </a:lnTo>
                    <a:lnTo>
                      <a:pt x="412" y="374"/>
                    </a:lnTo>
                    <a:lnTo>
                      <a:pt x="411" y="360"/>
                    </a:lnTo>
                    <a:lnTo>
                      <a:pt x="409" y="352"/>
                    </a:lnTo>
                    <a:lnTo>
                      <a:pt x="406" y="342"/>
                    </a:lnTo>
                    <a:lnTo>
                      <a:pt x="396" y="319"/>
                    </a:lnTo>
                    <a:lnTo>
                      <a:pt x="384" y="292"/>
                    </a:lnTo>
                    <a:lnTo>
                      <a:pt x="370" y="263"/>
                    </a:lnTo>
                    <a:lnTo>
                      <a:pt x="343" y="207"/>
                    </a:lnTo>
                    <a:lnTo>
                      <a:pt x="333" y="183"/>
                    </a:lnTo>
                    <a:lnTo>
                      <a:pt x="327" y="166"/>
                    </a:lnTo>
                    <a:lnTo>
                      <a:pt x="318" y="130"/>
                    </a:lnTo>
                    <a:lnTo>
                      <a:pt x="308" y="90"/>
                    </a:lnTo>
                    <a:lnTo>
                      <a:pt x="303" y="74"/>
                    </a:lnTo>
                    <a:lnTo>
                      <a:pt x="298" y="62"/>
                    </a:lnTo>
                    <a:lnTo>
                      <a:pt x="296" y="58"/>
                    </a:lnTo>
                    <a:lnTo>
                      <a:pt x="294" y="56"/>
                    </a:lnTo>
                    <a:lnTo>
                      <a:pt x="292" y="56"/>
                    </a:lnTo>
                    <a:lnTo>
                      <a:pt x="291" y="58"/>
                    </a:lnTo>
                    <a:lnTo>
                      <a:pt x="284" y="76"/>
                    </a:lnTo>
                    <a:lnTo>
                      <a:pt x="277" y="98"/>
                    </a:lnTo>
                    <a:lnTo>
                      <a:pt x="273" y="107"/>
                    </a:lnTo>
                    <a:lnTo>
                      <a:pt x="270" y="110"/>
                    </a:lnTo>
                    <a:lnTo>
                      <a:pt x="268" y="113"/>
                    </a:lnTo>
                    <a:lnTo>
                      <a:pt x="266" y="114"/>
                    </a:lnTo>
                    <a:lnTo>
                      <a:pt x="263" y="115"/>
                    </a:lnTo>
                    <a:lnTo>
                      <a:pt x="261" y="114"/>
                    </a:lnTo>
                    <a:lnTo>
                      <a:pt x="257" y="112"/>
                    </a:lnTo>
                    <a:lnTo>
                      <a:pt x="250" y="106"/>
                    </a:lnTo>
                    <a:lnTo>
                      <a:pt x="242" y="100"/>
                    </a:lnTo>
                    <a:lnTo>
                      <a:pt x="233" y="95"/>
                    </a:lnTo>
                    <a:lnTo>
                      <a:pt x="222" y="89"/>
                    </a:lnTo>
                    <a:lnTo>
                      <a:pt x="197" y="78"/>
                    </a:lnTo>
                    <a:lnTo>
                      <a:pt x="173" y="67"/>
                    </a:lnTo>
                    <a:lnTo>
                      <a:pt x="162" y="60"/>
                    </a:lnTo>
                    <a:lnTo>
                      <a:pt x="153" y="53"/>
                    </a:lnTo>
                    <a:lnTo>
                      <a:pt x="145" y="45"/>
                    </a:lnTo>
                    <a:lnTo>
                      <a:pt x="139" y="38"/>
                    </a:lnTo>
                    <a:lnTo>
                      <a:pt x="135" y="30"/>
                    </a:lnTo>
                    <a:lnTo>
                      <a:pt x="131" y="23"/>
                    </a:lnTo>
                    <a:lnTo>
                      <a:pt x="126" y="15"/>
                    </a:lnTo>
                    <a:lnTo>
                      <a:pt x="120" y="8"/>
                    </a:lnTo>
                    <a:lnTo>
                      <a:pt x="113" y="3"/>
                    </a:lnTo>
                    <a:lnTo>
                      <a:pt x="107" y="1"/>
                    </a:lnTo>
                    <a:lnTo>
                      <a:pt x="102" y="0"/>
                    </a:lnTo>
                    <a:close/>
                  </a:path>
                </a:pathLst>
              </a:custGeom>
              <a:solidFill>
                <a:srgbClr val="D7D8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40" name="Freeform 287">
                <a:extLst>
                  <a:ext uri="{FF2B5EF4-FFF2-40B4-BE49-F238E27FC236}">
                    <a16:creationId xmlns:a16="http://schemas.microsoft.com/office/drawing/2014/main" id="{3DF7A8EA-532D-4CAD-B44D-860621B35B4C}"/>
                  </a:ext>
                </a:extLst>
              </p:cNvPr>
              <p:cNvSpPr>
                <a:spLocks/>
              </p:cNvSpPr>
              <p:nvPr/>
            </p:nvSpPr>
            <p:spPr bwMode="auto">
              <a:xfrm>
                <a:off x="3591" y="1378"/>
                <a:ext cx="408" cy="561"/>
              </a:xfrm>
              <a:custGeom>
                <a:avLst/>
                <a:gdLst>
                  <a:gd name="T0" fmla="*/ 101 w 408"/>
                  <a:gd name="T1" fmla="*/ 0 h 561"/>
                  <a:gd name="T2" fmla="*/ 92 w 408"/>
                  <a:gd name="T3" fmla="*/ 2 h 561"/>
                  <a:gd name="T4" fmla="*/ 74 w 408"/>
                  <a:gd name="T5" fmla="*/ 7 h 561"/>
                  <a:gd name="T6" fmla="*/ 61 w 408"/>
                  <a:gd name="T7" fmla="*/ 15 h 561"/>
                  <a:gd name="T8" fmla="*/ 48 w 408"/>
                  <a:gd name="T9" fmla="*/ 28 h 561"/>
                  <a:gd name="T10" fmla="*/ 34 w 408"/>
                  <a:gd name="T11" fmla="*/ 46 h 561"/>
                  <a:gd name="T12" fmla="*/ 23 w 408"/>
                  <a:gd name="T13" fmla="*/ 69 h 561"/>
                  <a:gd name="T14" fmla="*/ 19 w 408"/>
                  <a:gd name="T15" fmla="*/ 83 h 561"/>
                  <a:gd name="T16" fmla="*/ 6 w 408"/>
                  <a:gd name="T17" fmla="*/ 145 h 561"/>
                  <a:gd name="T18" fmla="*/ 2 w 408"/>
                  <a:gd name="T19" fmla="*/ 178 h 561"/>
                  <a:gd name="T20" fmla="*/ 0 w 408"/>
                  <a:gd name="T21" fmla="*/ 212 h 561"/>
                  <a:gd name="T22" fmla="*/ 3 w 408"/>
                  <a:gd name="T23" fmla="*/ 246 h 561"/>
                  <a:gd name="T24" fmla="*/ 10 w 408"/>
                  <a:gd name="T25" fmla="*/ 281 h 561"/>
                  <a:gd name="T26" fmla="*/ 24 w 408"/>
                  <a:gd name="T27" fmla="*/ 315 h 561"/>
                  <a:gd name="T28" fmla="*/ 46 w 408"/>
                  <a:gd name="T29" fmla="*/ 347 h 561"/>
                  <a:gd name="T30" fmla="*/ 94 w 408"/>
                  <a:gd name="T31" fmla="*/ 410 h 561"/>
                  <a:gd name="T32" fmla="*/ 138 w 408"/>
                  <a:gd name="T33" fmla="*/ 475 h 561"/>
                  <a:gd name="T34" fmla="*/ 146 w 408"/>
                  <a:gd name="T35" fmla="*/ 489 h 561"/>
                  <a:gd name="T36" fmla="*/ 160 w 408"/>
                  <a:gd name="T37" fmla="*/ 506 h 561"/>
                  <a:gd name="T38" fmla="*/ 177 w 408"/>
                  <a:gd name="T39" fmla="*/ 522 h 561"/>
                  <a:gd name="T40" fmla="*/ 196 w 408"/>
                  <a:gd name="T41" fmla="*/ 537 h 561"/>
                  <a:gd name="T42" fmla="*/ 218 w 408"/>
                  <a:gd name="T43" fmla="*/ 550 h 561"/>
                  <a:gd name="T44" fmla="*/ 239 w 408"/>
                  <a:gd name="T45" fmla="*/ 558 h 561"/>
                  <a:gd name="T46" fmla="*/ 257 w 408"/>
                  <a:gd name="T47" fmla="*/ 561 h 561"/>
                  <a:gd name="T48" fmla="*/ 271 w 408"/>
                  <a:gd name="T49" fmla="*/ 557 h 561"/>
                  <a:gd name="T50" fmla="*/ 276 w 408"/>
                  <a:gd name="T51" fmla="*/ 553 h 561"/>
                  <a:gd name="T52" fmla="*/ 279 w 408"/>
                  <a:gd name="T53" fmla="*/ 546 h 561"/>
                  <a:gd name="T54" fmla="*/ 283 w 408"/>
                  <a:gd name="T55" fmla="*/ 531 h 561"/>
                  <a:gd name="T56" fmla="*/ 296 w 408"/>
                  <a:gd name="T57" fmla="*/ 502 h 561"/>
                  <a:gd name="T58" fmla="*/ 316 w 408"/>
                  <a:gd name="T59" fmla="*/ 476 h 561"/>
                  <a:gd name="T60" fmla="*/ 340 w 408"/>
                  <a:gd name="T61" fmla="*/ 452 h 561"/>
                  <a:gd name="T62" fmla="*/ 354 w 408"/>
                  <a:gd name="T63" fmla="*/ 442 h 561"/>
                  <a:gd name="T64" fmla="*/ 382 w 408"/>
                  <a:gd name="T65" fmla="*/ 421 h 561"/>
                  <a:gd name="T66" fmla="*/ 399 w 408"/>
                  <a:gd name="T67" fmla="*/ 402 h 561"/>
                  <a:gd name="T68" fmla="*/ 406 w 408"/>
                  <a:gd name="T69" fmla="*/ 388 h 561"/>
                  <a:gd name="T70" fmla="*/ 408 w 408"/>
                  <a:gd name="T71" fmla="*/ 371 h 561"/>
                  <a:gd name="T72" fmla="*/ 407 w 408"/>
                  <a:gd name="T73" fmla="*/ 356 h 561"/>
                  <a:gd name="T74" fmla="*/ 402 w 408"/>
                  <a:gd name="T75" fmla="*/ 339 h 561"/>
                  <a:gd name="T76" fmla="*/ 381 w 408"/>
                  <a:gd name="T77" fmla="*/ 289 h 561"/>
                  <a:gd name="T78" fmla="*/ 341 w 408"/>
                  <a:gd name="T79" fmla="*/ 205 h 561"/>
                  <a:gd name="T80" fmla="*/ 325 w 408"/>
                  <a:gd name="T81" fmla="*/ 164 h 561"/>
                  <a:gd name="T82" fmla="*/ 317 w 408"/>
                  <a:gd name="T83" fmla="*/ 129 h 561"/>
                  <a:gd name="T84" fmla="*/ 302 w 408"/>
                  <a:gd name="T85" fmla="*/ 73 h 561"/>
                  <a:gd name="T86" fmla="*/ 295 w 408"/>
                  <a:gd name="T87" fmla="*/ 57 h 561"/>
                  <a:gd name="T88" fmla="*/ 291 w 408"/>
                  <a:gd name="T89" fmla="*/ 55 h 561"/>
                  <a:gd name="T90" fmla="*/ 290 w 408"/>
                  <a:gd name="T91" fmla="*/ 57 h 561"/>
                  <a:gd name="T92" fmla="*/ 276 w 408"/>
                  <a:gd name="T93" fmla="*/ 97 h 561"/>
                  <a:gd name="T94" fmla="*/ 270 w 408"/>
                  <a:gd name="T95" fmla="*/ 110 h 561"/>
                  <a:gd name="T96" fmla="*/ 265 w 408"/>
                  <a:gd name="T97" fmla="*/ 114 h 561"/>
                  <a:gd name="T98" fmla="*/ 260 w 408"/>
                  <a:gd name="T99" fmla="*/ 113 h 561"/>
                  <a:gd name="T100" fmla="*/ 256 w 408"/>
                  <a:gd name="T101" fmla="*/ 111 h 561"/>
                  <a:gd name="T102" fmla="*/ 241 w 408"/>
                  <a:gd name="T103" fmla="*/ 100 h 561"/>
                  <a:gd name="T104" fmla="*/ 221 w 408"/>
                  <a:gd name="T105" fmla="*/ 88 h 561"/>
                  <a:gd name="T106" fmla="*/ 172 w 408"/>
                  <a:gd name="T107" fmla="*/ 66 h 561"/>
                  <a:gd name="T108" fmla="*/ 161 w 408"/>
                  <a:gd name="T109" fmla="*/ 60 h 561"/>
                  <a:gd name="T110" fmla="*/ 144 w 408"/>
                  <a:gd name="T111" fmla="*/ 45 h 561"/>
                  <a:gd name="T112" fmla="*/ 130 w 408"/>
                  <a:gd name="T113" fmla="*/ 23 h 561"/>
                  <a:gd name="T114" fmla="*/ 126 w 408"/>
                  <a:gd name="T115" fmla="*/ 15 h 561"/>
                  <a:gd name="T116" fmla="*/ 113 w 408"/>
                  <a:gd name="T117" fmla="*/ 3 h 561"/>
                  <a:gd name="T118" fmla="*/ 101 w 408"/>
                  <a:gd name="T119" fmla="*/ 0 h 56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08" h="561">
                    <a:moveTo>
                      <a:pt x="101" y="0"/>
                    </a:moveTo>
                    <a:lnTo>
                      <a:pt x="101" y="0"/>
                    </a:lnTo>
                    <a:lnTo>
                      <a:pt x="99" y="0"/>
                    </a:lnTo>
                    <a:lnTo>
                      <a:pt x="92" y="2"/>
                    </a:lnTo>
                    <a:lnTo>
                      <a:pt x="80" y="5"/>
                    </a:lnTo>
                    <a:lnTo>
                      <a:pt x="74" y="7"/>
                    </a:lnTo>
                    <a:lnTo>
                      <a:pt x="68" y="11"/>
                    </a:lnTo>
                    <a:lnTo>
                      <a:pt x="61" y="15"/>
                    </a:lnTo>
                    <a:lnTo>
                      <a:pt x="54" y="21"/>
                    </a:lnTo>
                    <a:lnTo>
                      <a:pt x="48" y="28"/>
                    </a:lnTo>
                    <a:lnTo>
                      <a:pt x="41" y="36"/>
                    </a:lnTo>
                    <a:lnTo>
                      <a:pt x="34" y="46"/>
                    </a:lnTo>
                    <a:lnTo>
                      <a:pt x="28" y="57"/>
                    </a:lnTo>
                    <a:lnTo>
                      <a:pt x="23" y="69"/>
                    </a:lnTo>
                    <a:lnTo>
                      <a:pt x="19" y="83"/>
                    </a:lnTo>
                    <a:lnTo>
                      <a:pt x="12" y="114"/>
                    </a:lnTo>
                    <a:lnTo>
                      <a:pt x="6" y="145"/>
                    </a:lnTo>
                    <a:lnTo>
                      <a:pt x="4" y="162"/>
                    </a:lnTo>
                    <a:lnTo>
                      <a:pt x="2" y="178"/>
                    </a:lnTo>
                    <a:lnTo>
                      <a:pt x="1" y="195"/>
                    </a:lnTo>
                    <a:lnTo>
                      <a:pt x="0" y="212"/>
                    </a:lnTo>
                    <a:lnTo>
                      <a:pt x="1" y="229"/>
                    </a:lnTo>
                    <a:lnTo>
                      <a:pt x="3" y="246"/>
                    </a:lnTo>
                    <a:lnTo>
                      <a:pt x="6" y="264"/>
                    </a:lnTo>
                    <a:lnTo>
                      <a:pt x="10" y="281"/>
                    </a:lnTo>
                    <a:lnTo>
                      <a:pt x="16" y="297"/>
                    </a:lnTo>
                    <a:lnTo>
                      <a:pt x="24" y="315"/>
                    </a:lnTo>
                    <a:lnTo>
                      <a:pt x="34" y="331"/>
                    </a:lnTo>
                    <a:lnTo>
                      <a:pt x="46" y="347"/>
                    </a:lnTo>
                    <a:lnTo>
                      <a:pt x="94" y="410"/>
                    </a:lnTo>
                    <a:lnTo>
                      <a:pt x="122" y="451"/>
                    </a:lnTo>
                    <a:lnTo>
                      <a:pt x="138" y="475"/>
                    </a:lnTo>
                    <a:lnTo>
                      <a:pt x="146" y="489"/>
                    </a:lnTo>
                    <a:lnTo>
                      <a:pt x="153" y="497"/>
                    </a:lnTo>
                    <a:lnTo>
                      <a:pt x="160" y="506"/>
                    </a:lnTo>
                    <a:lnTo>
                      <a:pt x="168" y="514"/>
                    </a:lnTo>
                    <a:lnTo>
                      <a:pt x="177" y="522"/>
                    </a:lnTo>
                    <a:lnTo>
                      <a:pt x="186" y="529"/>
                    </a:lnTo>
                    <a:lnTo>
                      <a:pt x="196" y="537"/>
                    </a:lnTo>
                    <a:lnTo>
                      <a:pt x="208" y="544"/>
                    </a:lnTo>
                    <a:lnTo>
                      <a:pt x="218" y="550"/>
                    </a:lnTo>
                    <a:lnTo>
                      <a:pt x="229" y="554"/>
                    </a:lnTo>
                    <a:lnTo>
                      <a:pt x="239" y="558"/>
                    </a:lnTo>
                    <a:lnTo>
                      <a:pt x="248" y="560"/>
                    </a:lnTo>
                    <a:lnTo>
                      <a:pt x="257" y="561"/>
                    </a:lnTo>
                    <a:lnTo>
                      <a:pt x="265" y="560"/>
                    </a:lnTo>
                    <a:lnTo>
                      <a:pt x="271" y="557"/>
                    </a:lnTo>
                    <a:lnTo>
                      <a:pt x="274" y="555"/>
                    </a:lnTo>
                    <a:lnTo>
                      <a:pt x="276" y="553"/>
                    </a:lnTo>
                    <a:lnTo>
                      <a:pt x="278" y="550"/>
                    </a:lnTo>
                    <a:lnTo>
                      <a:pt x="279" y="546"/>
                    </a:lnTo>
                    <a:lnTo>
                      <a:pt x="283" y="531"/>
                    </a:lnTo>
                    <a:lnTo>
                      <a:pt x="289" y="516"/>
                    </a:lnTo>
                    <a:lnTo>
                      <a:pt x="296" y="502"/>
                    </a:lnTo>
                    <a:lnTo>
                      <a:pt x="305" y="489"/>
                    </a:lnTo>
                    <a:lnTo>
                      <a:pt x="316" y="476"/>
                    </a:lnTo>
                    <a:lnTo>
                      <a:pt x="327" y="464"/>
                    </a:lnTo>
                    <a:lnTo>
                      <a:pt x="340" y="452"/>
                    </a:lnTo>
                    <a:lnTo>
                      <a:pt x="354" y="442"/>
                    </a:lnTo>
                    <a:lnTo>
                      <a:pt x="369" y="431"/>
                    </a:lnTo>
                    <a:lnTo>
                      <a:pt x="382" y="421"/>
                    </a:lnTo>
                    <a:lnTo>
                      <a:pt x="391" y="412"/>
                    </a:lnTo>
                    <a:lnTo>
                      <a:pt x="399" y="402"/>
                    </a:lnTo>
                    <a:lnTo>
                      <a:pt x="404" y="393"/>
                    </a:lnTo>
                    <a:lnTo>
                      <a:pt x="406" y="388"/>
                    </a:lnTo>
                    <a:lnTo>
                      <a:pt x="407" y="382"/>
                    </a:lnTo>
                    <a:lnTo>
                      <a:pt x="408" y="371"/>
                    </a:lnTo>
                    <a:lnTo>
                      <a:pt x="407" y="356"/>
                    </a:lnTo>
                    <a:lnTo>
                      <a:pt x="405" y="349"/>
                    </a:lnTo>
                    <a:lnTo>
                      <a:pt x="402" y="339"/>
                    </a:lnTo>
                    <a:lnTo>
                      <a:pt x="393" y="316"/>
                    </a:lnTo>
                    <a:lnTo>
                      <a:pt x="381" y="289"/>
                    </a:lnTo>
                    <a:lnTo>
                      <a:pt x="367" y="260"/>
                    </a:lnTo>
                    <a:lnTo>
                      <a:pt x="341" y="205"/>
                    </a:lnTo>
                    <a:lnTo>
                      <a:pt x="331" y="181"/>
                    </a:lnTo>
                    <a:lnTo>
                      <a:pt x="325" y="164"/>
                    </a:lnTo>
                    <a:lnTo>
                      <a:pt x="317" y="129"/>
                    </a:lnTo>
                    <a:lnTo>
                      <a:pt x="306" y="89"/>
                    </a:lnTo>
                    <a:lnTo>
                      <a:pt x="302" y="73"/>
                    </a:lnTo>
                    <a:lnTo>
                      <a:pt x="297" y="61"/>
                    </a:lnTo>
                    <a:lnTo>
                      <a:pt x="295" y="57"/>
                    </a:lnTo>
                    <a:lnTo>
                      <a:pt x="293" y="55"/>
                    </a:lnTo>
                    <a:lnTo>
                      <a:pt x="291" y="55"/>
                    </a:lnTo>
                    <a:lnTo>
                      <a:pt x="290" y="57"/>
                    </a:lnTo>
                    <a:lnTo>
                      <a:pt x="283" y="75"/>
                    </a:lnTo>
                    <a:lnTo>
                      <a:pt x="276" y="97"/>
                    </a:lnTo>
                    <a:lnTo>
                      <a:pt x="272" y="106"/>
                    </a:lnTo>
                    <a:lnTo>
                      <a:pt x="270" y="110"/>
                    </a:lnTo>
                    <a:lnTo>
                      <a:pt x="267" y="112"/>
                    </a:lnTo>
                    <a:lnTo>
                      <a:pt x="265" y="114"/>
                    </a:lnTo>
                    <a:lnTo>
                      <a:pt x="262" y="114"/>
                    </a:lnTo>
                    <a:lnTo>
                      <a:pt x="260" y="113"/>
                    </a:lnTo>
                    <a:lnTo>
                      <a:pt x="256" y="111"/>
                    </a:lnTo>
                    <a:lnTo>
                      <a:pt x="250" y="105"/>
                    </a:lnTo>
                    <a:lnTo>
                      <a:pt x="241" y="100"/>
                    </a:lnTo>
                    <a:lnTo>
                      <a:pt x="232" y="95"/>
                    </a:lnTo>
                    <a:lnTo>
                      <a:pt x="221" y="88"/>
                    </a:lnTo>
                    <a:lnTo>
                      <a:pt x="196" y="78"/>
                    </a:lnTo>
                    <a:lnTo>
                      <a:pt x="172" y="66"/>
                    </a:lnTo>
                    <a:lnTo>
                      <a:pt x="161" y="60"/>
                    </a:lnTo>
                    <a:lnTo>
                      <a:pt x="152" y="53"/>
                    </a:lnTo>
                    <a:lnTo>
                      <a:pt x="144" y="45"/>
                    </a:lnTo>
                    <a:lnTo>
                      <a:pt x="138" y="38"/>
                    </a:lnTo>
                    <a:lnTo>
                      <a:pt x="130" y="23"/>
                    </a:lnTo>
                    <a:lnTo>
                      <a:pt x="126" y="15"/>
                    </a:lnTo>
                    <a:lnTo>
                      <a:pt x="119" y="8"/>
                    </a:lnTo>
                    <a:lnTo>
                      <a:pt x="113" y="3"/>
                    </a:lnTo>
                    <a:lnTo>
                      <a:pt x="106" y="1"/>
                    </a:lnTo>
                    <a:lnTo>
                      <a:pt x="101" y="0"/>
                    </a:lnTo>
                    <a:close/>
                  </a:path>
                </a:pathLst>
              </a:custGeom>
              <a:solidFill>
                <a:srgbClr val="CACD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41" name="Freeform 288">
                <a:extLst>
                  <a:ext uri="{FF2B5EF4-FFF2-40B4-BE49-F238E27FC236}">
                    <a16:creationId xmlns:a16="http://schemas.microsoft.com/office/drawing/2014/main" id="{92100249-73E9-446D-B8AD-D38FD3258FA6}"/>
                  </a:ext>
                </a:extLst>
              </p:cNvPr>
              <p:cNvSpPr>
                <a:spLocks/>
              </p:cNvSpPr>
              <p:nvPr/>
            </p:nvSpPr>
            <p:spPr bwMode="auto">
              <a:xfrm>
                <a:off x="3593" y="1380"/>
                <a:ext cx="404" cy="555"/>
              </a:xfrm>
              <a:custGeom>
                <a:avLst/>
                <a:gdLst>
                  <a:gd name="T0" fmla="*/ 100 w 404"/>
                  <a:gd name="T1" fmla="*/ 0 h 555"/>
                  <a:gd name="T2" fmla="*/ 90 w 404"/>
                  <a:gd name="T3" fmla="*/ 1 h 555"/>
                  <a:gd name="T4" fmla="*/ 73 w 404"/>
                  <a:gd name="T5" fmla="*/ 7 h 555"/>
                  <a:gd name="T6" fmla="*/ 60 w 404"/>
                  <a:gd name="T7" fmla="*/ 15 h 555"/>
                  <a:gd name="T8" fmla="*/ 46 w 404"/>
                  <a:gd name="T9" fmla="*/ 27 h 555"/>
                  <a:gd name="T10" fmla="*/ 34 w 404"/>
                  <a:gd name="T11" fmla="*/ 45 h 555"/>
                  <a:gd name="T12" fmla="*/ 23 w 404"/>
                  <a:gd name="T13" fmla="*/ 68 h 555"/>
                  <a:gd name="T14" fmla="*/ 19 w 404"/>
                  <a:gd name="T15" fmla="*/ 83 h 555"/>
                  <a:gd name="T16" fmla="*/ 6 w 404"/>
                  <a:gd name="T17" fmla="*/ 145 h 555"/>
                  <a:gd name="T18" fmla="*/ 1 w 404"/>
                  <a:gd name="T19" fmla="*/ 177 h 555"/>
                  <a:gd name="T20" fmla="*/ 0 w 404"/>
                  <a:gd name="T21" fmla="*/ 210 h 555"/>
                  <a:gd name="T22" fmla="*/ 3 w 404"/>
                  <a:gd name="T23" fmla="*/ 244 h 555"/>
                  <a:gd name="T24" fmla="*/ 10 w 404"/>
                  <a:gd name="T25" fmla="*/ 278 h 555"/>
                  <a:gd name="T26" fmla="*/ 24 w 404"/>
                  <a:gd name="T27" fmla="*/ 312 h 555"/>
                  <a:gd name="T28" fmla="*/ 46 w 404"/>
                  <a:gd name="T29" fmla="*/ 344 h 555"/>
                  <a:gd name="T30" fmla="*/ 93 w 404"/>
                  <a:gd name="T31" fmla="*/ 406 h 555"/>
                  <a:gd name="T32" fmla="*/ 136 w 404"/>
                  <a:gd name="T33" fmla="*/ 470 h 555"/>
                  <a:gd name="T34" fmla="*/ 144 w 404"/>
                  <a:gd name="T35" fmla="*/ 484 h 555"/>
                  <a:gd name="T36" fmla="*/ 158 w 404"/>
                  <a:gd name="T37" fmla="*/ 500 h 555"/>
                  <a:gd name="T38" fmla="*/ 174 w 404"/>
                  <a:gd name="T39" fmla="*/ 516 h 555"/>
                  <a:gd name="T40" fmla="*/ 194 w 404"/>
                  <a:gd name="T41" fmla="*/ 531 h 555"/>
                  <a:gd name="T42" fmla="*/ 216 w 404"/>
                  <a:gd name="T43" fmla="*/ 544 h 555"/>
                  <a:gd name="T44" fmla="*/ 236 w 404"/>
                  <a:gd name="T45" fmla="*/ 552 h 555"/>
                  <a:gd name="T46" fmla="*/ 254 w 404"/>
                  <a:gd name="T47" fmla="*/ 555 h 555"/>
                  <a:gd name="T48" fmla="*/ 268 w 404"/>
                  <a:gd name="T49" fmla="*/ 552 h 555"/>
                  <a:gd name="T50" fmla="*/ 273 w 404"/>
                  <a:gd name="T51" fmla="*/ 547 h 555"/>
                  <a:gd name="T52" fmla="*/ 275 w 404"/>
                  <a:gd name="T53" fmla="*/ 541 h 555"/>
                  <a:gd name="T54" fmla="*/ 280 w 404"/>
                  <a:gd name="T55" fmla="*/ 525 h 555"/>
                  <a:gd name="T56" fmla="*/ 293 w 404"/>
                  <a:gd name="T57" fmla="*/ 497 h 555"/>
                  <a:gd name="T58" fmla="*/ 311 w 404"/>
                  <a:gd name="T59" fmla="*/ 471 h 555"/>
                  <a:gd name="T60" fmla="*/ 336 w 404"/>
                  <a:gd name="T61" fmla="*/ 448 h 555"/>
                  <a:gd name="T62" fmla="*/ 351 w 404"/>
                  <a:gd name="T63" fmla="*/ 437 h 555"/>
                  <a:gd name="T64" fmla="*/ 377 w 404"/>
                  <a:gd name="T65" fmla="*/ 417 h 555"/>
                  <a:gd name="T66" fmla="*/ 394 w 404"/>
                  <a:gd name="T67" fmla="*/ 399 h 555"/>
                  <a:gd name="T68" fmla="*/ 403 w 404"/>
                  <a:gd name="T69" fmla="*/ 378 h 555"/>
                  <a:gd name="T70" fmla="*/ 402 w 404"/>
                  <a:gd name="T71" fmla="*/ 353 h 555"/>
                  <a:gd name="T72" fmla="*/ 400 w 404"/>
                  <a:gd name="T73" fmla="*/ 345 h 555"/>
                  <a:gd name="T74" fmla="*/ 388 w 404"/>
                  <a:gd name="T75" fmla="*/ 313 h 555"/>
                  <a:gd name="T76" fmla="*/ 363 w 404"/>
                  <a:gd name="T77" fmla="*/ 258 h 555"/>
                  <a:gd name="T78" fmla="*/ 328 w 404"/>
                  <a:gd name="T79" fmla="*/ 179 h 555"/>
                  <a:gd name="T80" fmla="*/ 322 w 404"/>
                  <a:gd name="T81" fmla="*/ 162 h 555"/>
                  <a:gd name="T82" fmla="*/ 304 w 404"/>
                  <a:gd name="T83" fmla="*/ 88 h 555"/>
                  <a:gd name="T84" fmla="*/ 295 w 404"/>
                  <a:gd name="T85" fmla="*/ 60 h 555"/>
                  <a:gd name="T86" fmla="*/ 291 w 404"/>
                  <a:gd name="T87" fmla="*/ 54 h 555"/>
                  <a:gd name="T88" fmla="*/ 288 w 404"/>
                  <a:gd name="T89" fmla="*/ 57 h 555"/>
                  <a:gd name="T90" fmla="*/ 282 w 404"/>
                  <a:gd name="T91" fmla="*/ 75 h 555"/>
                  <a:gd name="T92" fmla="*/ 270 w 404"/>
                  <a:gd name="T93" fmla="*/ 105 h 555"/>
                  <a:gd name="T94" fmla="*/ 263 w 404"/>
                  <a:gd name="T95" fmla="*/ 113 h 555"/>
                  <a:gd name="T96" fmla="*/ 258 w 404"/>
                  <a:gd name="T97" fmla="*/ 113 h 555"/>
                  <a:gd name="T98" fmla="*/ 254 w 404"/>
                  <a:gd name="T99" fmla="*/ 111 h 555"/>
                  <a:gd name="T100" fmla="*/ 240 w 404"/>
                  <a:gd name="T101" fmla="*/ 100 h 555"/>
                  <a:gd name="T102" fmla="*/ 219 w 404"/>
                  <a:gd name="T103" fmla="*/ 88 h 555"/>
                  <a:gd name="T104" fmla="*/ 170 w 404"/>
                  <a:gd name="T105" fmla="*/ 66 h 555"/>
                  <a:gd name="T106" fmla="*/ 159 w 404"/>
                  <a:gd name="T107" fmla="*/ 60 h 555"/>
                  <a:gd name="T108" fmla="*/ 142 w 404"/>
                  <a:gd name="T109" fmla="*/ 45 h 555"/>
                  <a:gd name="T110" fmla="*/ 128 w 404"/>
                  <a:gd name="T111" fmla="*/ 24 h 555"/>
                  <a:gd name="T112" fmla="*/ 124 w 404"/>
                  <a:gd name="T113" fmla="*/ 15 h 555"/>
                  <a:gd name="T114" fmla="*/ 111 w 404"/>
                  <a:gd name="T115" fmla="*/ 3 h 555"/>
                  <a:gd name="T116" fmla="*/ 100 w 404"/>
                  <a:gd name="T117" fmla="*/ 0 h 55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04" h="555">
                    <a:moveTo>
                      <a:pt x="100" y="0"/>
                    </a:moveTo>
                    <a:lnTo>
                      <a:pt x="100" y="0"/>
                    </a:lnTo>
                    <a:lnTo>
                      <a:pt x="97" y="0"/>
                    </a:lnTo>
                    <a:lnTo>
                      <a:pt x="90" y="1"/>
                    </a:lnTo>
                    <a:lnTo>
                      <a:pt x="79" y="5"/>
                    </a:lnTo>
                    <a:lnTo>
                      <a:pt x="73" y="7"/>
                    </a:lnTo>
                    <a:lnTo>
                      <a:pt x="66" y="11"/>
                    </a:lnTo>
                    <a:lnTo>
                      <a:pt x="60" y="15"/>
                    </a:lnTo>
                    <a:lnTo>
                      <a:pt x="53" y="20"/>
                    </a:lnTo>
                    <a:lnTo>
                      <a:pt x="46" y="27"/>
                    </a:lnTo>
                    <a:lnTo>
                      <a:pt x="40" y="36"/>
                    </a:lnTo>
                    <a:lnTo>
                      <a:pt x="34" y="45"/>
                    </a:lnTo>
                    <a:lnTo>
                      <a:pt x="27" y="56"/>
                    </a:lnTo>
                    <a:lnTo>
                      <a:pt x="23" y="68"/>
                    </a:lnTo>
                    <a:lnTo>
                      <a:pt x="19" y="83"/>
                    </a:lnTo>
                    <a:lnTo>
                      <a:pt x="12" y="113"/>
                    </a:lnTo>
                    <a:lnTo>
                      <a:pt x="6" y="145"/>
                    </a:lnTo>
                    <a:lnTo>
                      <a:pt x="3" y="161"/>
                    </a:lnTo>
                    <a:lnTo>
                      <a:pt x="1" y="177"/>
                    </a:lnTo>
                    <a:lnTo>
                      <a:pt x="0" y="193"/>
                    </a:lnTo>
                    <a:lnTo>
                      <a:pt x="0" y="210"/>
                    </a:lnTo>
                    <a:lnTo>
                      <a:pt x="1" y="227"/>
                    </a:lnTo>
                    <a:lnTo>
                      <a:pt x="3" y="244"/>
                    </a:lnTo>
                    <a:lnTo>
                      <a:pt x="6" y="261"/>
                    </a:lnTo>
                    <a:lnTo>
                      <a:pt x="10" y="278"/>
                    </a:lnTo>
                    <a:lnTo>
                      <a:pt x="16" y="294"/>
                    </a:lnTo>
                    <a:lnTo>
                      <a:pt x="24" y="312"/>
                    </a:lnTo>
                    <a:lnTo>
                      <a:pt x="34" y="328"/>
                    </a:lnTo>
                    <a:lnTo>
                      <a:pt x="46" y="344"/>
                    </a:lnTo>
                    <a:lnTo>
                      <a:pt x="93" y="406"/>
                    </a:lnTo>
                    <a:lnTo>
                      <a:pt x="121" y="446"/>
                    </a:lnTo>
                    <a:lnTo>
                      <a:pt x="136" y="470"/>
                    </a:lnTo>
                    <a:lnTo>
                      <a:pt x="144" y="484"/>
                    </a:lnTo>
                    <a:lnTo>
                      <a:pt x="151" y="492"/>
                    </a:lnTo>
                    <a:lnTo>
                      <a:pt x="158" y="500"/>
                    </a:lnTo>
                    <a:lnTo>
                      <a:pt x="166" y="508"/>
                    </a:lnTo>
                    <a:lnTo>
                      <a:pt x="174" y="516"/>
                    </a:lnTo>
                    <a:lnTo>
                      <a:pt x="184" y="524"/>
                    </a:lnTo>
                    <a:lnTo>
                      <a:pt x="194" y="531"/>
                    </a:lnTo>
                    <a:lnTo>
                      <a:pt x="205" y="538"/>
                    </a:lnTo>
                    <a:lnTo>
                      <a:pt x="216" y="544"/>
                    </a:lnTo>
                    <a:lnTo>
                      <a:pt x="226" y="548"/>
                    </a:lnTo>
                    <a:lnTo>
                      <a:pt x="236" y="552"/>
                    </a:lnTo>
                    <a:lnTo>
                      <a:pt x="245" y="554"/>
                    </a:lnTo>
                    <a:lnTo>
                      <a:pt x="254" y="555"/>
                    </a:lnTo>
                    <a:lnTo>
                      <a:pt x="262" y="554"/>
                    </a:lnTo>
                    <a:lnTo>
                      <a:pt x="268" y="552"/>
                    </a:lnTo>
                    <a:lnTo>
                      <a:pt x="271" y="550"/>
                    </a:lnTo>
                    <a:lnTo>
                      <a:pt x="273" y="547"/>
                    </a:lnTo>
                    <a:lnTo>
                      <a:pt x="274" y="544"/>
                    </a:lnTo>
                    <a:lnTo>
                      <a:pt x="275" y="541"/>
                    </a:lnTo>
                    <a:lnTo>
                      <a:pt x="280" y="525"/>
                    </a:lnTo>
                    <a:lnTo>
                      <a:pt x="286" y="511"/>
                    </a:lnTo>
                    <a:lnTo>
                      <a:pt x="293" y="497"/>
                    </a:lnTo>
                    <a:lnTo>
                      <a:pt x="301" y="485"/>
                    </a:lnTo>
                    <a:lnTo>
                      <a:pt x="311" y="471"/>
                    </a:lnTo>
                    <a:lnTo>
                      <a:pt x="324" y="459"/>
                    </a:lnTo>
                    <a:lnTo>
                      <a:pt x="336" y="448"/>
                    </a:lnTo>
                    <a:lnTo>
                      <a:pt x="351" y="437"/>
                    </a:lnTo>
                    <a:lnTo>
                      <a:pt x="365" y="427"/>
                    </a:lnTo>
                    <a:lnTo>
                      <a:pt x="377" y="417"/>
                    </a:lnTo>
                    <a:lnTo>
                      <a:pt x="387" y="408"/>
                    </a:lnTo>
                    <a:lnTo>
                      <a:pt x="394" y="399"/>
                    </a:lnTo>
                    <a:lnTo>
                      <a:pt x="400" y="389"/>
                    </a:lnTo>
                    <a:lnTo>
                      <a:pt x="403" y="378"/>
                    </a:lnTo>
                    <a:lnTo>
                      <a:pt x="404" y="366"/>
                    </a:lnTo>
                    <a:lnTo>
                      <a:pt x="402" y="353"/>
                    </a:lnTo>
                    <a:lnTo>
                      <a:pt x="400" y="345"/>
                    </a:lnTo>
                    <a:lnTo>
                      <a:pt x="397" y="336"/>
                    </a:lnTo>
                    <a:lnTo>
                      <a:pt x="388" y="313"/>
                    </a:lnTo>
                    <a:lnTo>
                      <a:pt x="377" y="286"/>
                    </a:lnTo>
                    <a:lnTo>
                      <a:pt x="363" y="258"/>
                    </a:lnTo>
                    <a:lnTo>
                      <a:pt x="338" y="203"/>
                    </a:lnTo>
                    <a:lnTo>
                      <a:pt x="328" y="179"/>
                    </a:lnTo>
                    <a:lnTo>
                      <a:pt x="322" y="162"/>
                    </a:lnTo>
                    <a:lnTo>
                      <a:pt x="314" y="128"/>
                    </a:lnTo>
                    <a:lnTo>
                      <a:pt x="304" y="88"/>
                    </a:lnTo>
                    <a:lnTo>
                      <a:pt x="299" y="72"/>
                    </a:lnTo>
                    <a:lnTo>
                      <a:pt x="295" y="60"/>
                    </a:lnTo>
                    <a:lnTo>
                      <a:pt x="293" y="56"/>
                    </a:lnTo>
                    <a:lnTo>
                      <a:pt x="291" y="54"/>
                    </a:lnTo>
                    <a:lnTo>
                      <a:pt x="289" y="54"/>
                    </a:lnTo>
                    <a:lnTo>
                      <a:pt x="288" y="57"/>
                    </a:lnTo>
                    <a:lnTo>
                      <a:pt x="282" y="75"/>
                    </a:lnTo>
                    <a:lnTo>
                      <a:pt x="274" y="97"/>
                    </a:lnTo>
                    <a:lnTo>
                      <a:pt x="270" y="105"/>
                    </a:lnTo>
                    <a:lnTo>
                      <a:pt x="265" y="112"/>
                    </a:lnTo>
                    <a:lnTo>
                      <a:pt x="263" y="113"/>
                    </a:lnTo>
                    <a:lnTo>
                      <a:pt x="261" y="114"/>
                    </a:lnTo>
                    <a:lnTo>
                      <a:pt x="258" y="113"/>
                    </a:lnTo>
                    <a:lnTo>
                      <a:pt x="254" y="111"/>
                    </a:lnTo>
                    <a:lnTo>
                      <a:pt x="248" y="105"/>
                    </a:lnTo>
                    <a:lnTo>
                      <a:pt x="240" y="100"/>
                    </a:lnTo>
                    <a:lnTo>
                      <a:pt x="230" y="94"/>
                    </a:lnTo>
                    <a:lnTo>
                      <a:pt x="219" y="88"/>
                    </a:lnTo>
                    <a:lnTo>
                      <a:pt x="194" y="77"/>
                    </a:lnTo>
                    <a:lnTo>
                      <a:pt x="170" y="66"/>
                    </a:lnTo>
                    <a:lnTo>
                      <a:pt x="159" y="60"/>
                    </a:lnTo>
                    <a:lnTo>
                      <a:pt x="150" y="53"/>
                    </a:lnTo>
                    <a:lnTo>
                      <a:pt x="142" y="45"/>
                    </a:lnTo>
                    <a:lnTo>
                      <a:pt x="136" y="38"/>
                    </a:lnTo>
                    <a:lnTo>
                      <a:pt x="128" y="24"/>
                    </a:lnTo>
                    <a:lnTo>
                      <a:pt x="124" y="15"/>
                    </a:lnTo>
                    <a:lnTo>
                      <a:pt x="118" y="8"/>
                    </a:lnTo>
                    <a:lnTo>
                      <a:pt x="111" y="3"/>
                    </a:lnTo>
                    <a:lnTo>
                      <a:pt x="105" y="1"/>
                    </a:lnTo>
                    <a:lnTo>
                      <a:pt x="100" y="0"/>
                    </a:lnTo>
                    <a:close/>
                  </a:path>
                </a:pathLst>
              </a:custGeom>
              <a:solidFill>
                <a:srgbClr val="BDC0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42" name="Freeform 289">
                <a:extLst>
                  <a:ext uri="{FF2B5EF4-FFF2-40B4-BE49-F238E27FC236}">
                    <a16:creationId xmlns:a16="http://schemas.microsoft.com/office/drawing/2014/main" id="{FB72B1C0-6815-4C44-BA3F-36E28097E843}"/>
                  </a:ext>
                </a:extLst>
              </p:cNvPr>
              <p:cNvSpPr>
                <a:spLocks/>
              </p:cNvSpPr>
              <p:nvPr/>
            </p:nvSpPr>
            <p:spPr bwMode="auto">
              <a:xfrm>
                <a:off x="3595" y="1382"/>
                <a:ext cx="399" cy="549"/>
              </a:xfrm>
              <a:custGeom>
                <a:avLst/>
                <a:gdLst>
                  <a:gd name="T0" fmla="*/ 98 w 399"/>
                  <a:gd name="T1" fmla="*/ 0 h 549"/>
                  <a:gd name="T2" fmla="*/ 88 w 399"/>
                  <a:gd name="T3" fmla="*/ 1 h 549"/>
                  <a:gd name="T4" fmla="*/ 71 w 399"/>
                  <a:gd name="T5" fmla="*/ 7 h 549"/>
                  <a:gd name="T6" fmla="*/ 58 w 399"/>
                  <a:gd name="T7" fmla="*/ 15 h 549"/>
                  <a:gd name="T8" fmla="*/ 45 w 399"/>
                  <a:gd name="T9" fmla="*/ 27 h 549"/>
                  <a:gd name="T10" fmla="*/ 33 w 399"/>
                  <a:gd name="T11" fmla="*/ 45 h 549"/>
                  <a:gd name="T12" fmla="*/ 22 w 399"/>
                  <a:gd name="T13" fmla="*/ 68 h 549"/>
                  <a:gd name="T14" fmla="*/ 18 w 399"/>
                  <a:gd name="T15" fmla="*/ 82 h 549"/>
                  <a:gd name="T16" fmla="*/ 5 w 399"/>
                  <a:gd name="T17" fmla="*/ 143 h 549"/>
                  <a:gd name="T18" fmla="*/ 1 w 399"/>
                  <a:gd name="T19" fmla="*/ 175 h 549"/>
                  <a:gd name="T20" fmla="*/ 0 w 399"/>
                  <a:gd name="T21" fmla="*/ 209 h 549"/>
                  <a:gd name="T22" fmla="*/ 2 w 399"/>
                  <a:gd name="T23" fmla="*/ 241 h 549"/>
                  <a:gd name="T24" fmla="*/ 10 w 399"/>
                  <a:gd name="T25" fmla="*/ 275 h 549"/>
                  <a:gd name="T26" fmla="*/ 23 w 399"/>
                  <a:gd name="T27" fmla="*/ 308 h 549"/>
                  <a:gd name="T28" fmla="*/ 45 w 399"/>
                  <a:gd name="T29" fmla="*/ 341 h 549"/>
                  <a:gd name="T30" fmla="*/ 91 w 399"/>
                  <a:gd name="T31" fmla="*/ 401 h 549"/>
                  <a:gd name="T32" fmla="*/ 135 w 399"/>
                  <a:gd name="T33" fmla="*/ 465 h 549"/>
                  <a:gd name="T34" fmla="*/ 144 w 399"/>
                  <a:gd name="T35" fmla="*/ 479 h 549"/>
                  <a:gd name="T36" fmla="*/ 156 w 399"/>
                  <a:gd name="T37" fmla="*/ 495 h 549"/>
                  <a:gd name="T38" fmla="*/ 172 w 399"/>
                  <a:gd name="T39" fmla="*/ 511 h 549"/>
                  <a:gd name="T40" fmla="*/ 192 w 399"/>
                  <a:gd name="T41" fmla="*/ 525 h 549"/>
                  <a:gd name="T42" fmla="*/ 213 w 399"/>
                  <a:gd name="T43" fmla="*/ 538 h 549"/>
                  <a:gd name="T44" fmla="*/ 233 w 399"/>
                  <a:gd name="T45" fmla="*/ 546 h 549"/>
                  <a:gd name="T46" fmla="*/ 251 w 399"/>
                  <a:gd name="T47" fmla="*/ 549 h 549"/>
                  <a:gd name="T48" fmla="*/ 265 w 399"/>
                  <a:gd name="T49" fmla="*/ 546 h 549"/>
                  <a:gd name="T50" fmla="*/ 269 w 399"/>
                  <a:gd name="T51" fmla="*/ 542 h 549"/>
                  <a:gd name="T52" fmla="*/ 272 w 399"/>
                  <a:gd name="T53" fmla="*/ 535 h 549"/>
                  <a:gd name="T54" fmla="*/ 277 w 399"/>
                  <a:gd name="T55" fmla="*/ 520 h 549"/>
                  <a:gd name="T56" fmla="*/ 289 w 399"/>
                  <a:gd name="T57" fmla="*/ 492 h 549"/>
                  <a:gd name="T58" fmla="*/ 308 w 399"/>
                  <a:gd name="T59" fmla="*/ 467 h 549"/>
                  <a:gd name="T60" fmla="*/ 333 w 399"/>
                  <a:gd name="T61" fmla="*/ 444 h 549"/>
                  <a:gd name="T62" fmla="*/ 347 w 399"/>
                  <a:gd name="T63" fmla="*/ 433 h 549"/>
                  <a:gd name="T64" fmla="*/ 373 w 399"/>
                  <a:gd name="T65" fmla="*/ 413 h 549"/>
                  <a:gd name="T66" fmla="*/ 390 w 399"/>
                  <a:gd name="T67" fmla="*/ 395 h 549"/>
                  <a:gd name="T68" fmla="*/ 398 w 399"/>
                  <a:gd name="T69" fmla="*/ 375 h 549"/>
                  <a:gd name="T70" fmla="*/ 397 w 399"/>
                  <a:gd name="T71" fmla="*/ 349 h 549"/>
                  <a:gd name="T72" fmla="*/ 396 w 399"/>
                  <a:gd name="T73" fmla="*/ 342 h 549"/>
                  <a:gd name="T74" fmla="*/ 384 w 399"/>
                  <a:gd name="T75" fmla="*/ 310 h 549"/>
                  <a:gd name="T76" fmla="*/ 359 w 399"/>
                  <a:gd name="T77" fmla="*/ 255 h 549"/>
                  <a:gd name="T78" fmla="*/ 325 w 399"/>
                  <a:gd name="T79" fmla="*/ 177 h 549"/>
                  <a:gd name="T80" fmla="*/ 320 w 399"/>
                  <a:gd name="T81" fmla="*/ 161 h 549"/>
                  <a:gd name="T82" fmla="*/ 301 w 399"/>
                  <a:gd name="T83" fmla="*/ 88 h 549"/>
                  <a:gd name="T84" fmla="*/ 293 w 399"/>
                  <a:gd name="T85" fmla="*/ 60 h 549"/>
                  <a:gd name="T86" fmla="*/ 289 w 399"/>
                  <a:gd name="T87" fmla="*/ 54 h 549"/>
                  <a:gd name="T88" fmla="*/ 286 w 399"/>
                  <a:gd name="T89" fmla="*/ 56 h 549"/>
                  <a:gd name="T90" fmla="*/ 280 w 399"/>
                  <a:gd name="T91" fmla="*/ 74 h 549"/>
                  <a:gd name="T92" fmla="*/ 268 w 399"/>
                  <a:gd name="T93" fmla="*/ 105 h 549"/>
                  <a:gd name="T94" fmla="*/ 261 w 399"/>
                  <a:gd name="T95" fmla="*/ 113 h 549"/>
                  <a:gd name="T96" fmla="*/ 256 w 399"/>
                  <a:gd name="T97" fmla="*/ 112 h 549"/>
                  <a:gd name="T98" fmla="*/ 253 w 399"/>
                  <a:gd name="T99" fmla="*/ 110 h 549"/>
                  <a:gd name="T100" fmla="*/ 238 w 399"/>
                  <a:gd name="T101" fmla="*/ 99 h 549"/>
                  <a:gd name="T102" fmla="*/ 217 w 399"/>
                  <a:gd name="T103" fmla="*/ 89 h 549"/>
                  <a:gd name="T104" fmla="*/ 168 w 399"/>
                  <a:gd name="T105" fmla="*/ 66 h 549"/>
                  <a:gd name="T106" fmla="*/ 157 w 399"/>
                  <a:gd name="T107" fmla="*/ 60 h 549"/>
                  <a:gd name="T108" fmla="*/ 140 w 399"/>
                  <a:gd name="T109" fmla="*/ 45 h 549"/>
                  <a:gd name="T110" fmla="*/ 127 w 399"/>
                  <a:gd name="T111" fmla="*/ 24 h 549"/>
                  <a:gd name="T112" fmla="*/ 122 w 399"/>
                  <a:gd name="T113" fmla="*/ 15 h 549"/>
                  <a:gd name="T114" fmla="*/ 109 w 399"/>
                  <a:gd name="T115" fmla="*/ 4 h 549"/>
                  <a:gd name="T116" fmla="*/ 98 w 399"/>
                  <a:gd name="T117" fmla="*/ 0 h 54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99" h="549">
                    <a:moveTo>
                      <a:pt x="98" y="0"/>
                    </a:moveTo>
                    <a:lnTo>
                      <a:pt x="98" y="0"/>
                    </a:lnTo>
                    <a:lnTo>
                      <a:pt x="95" y="0"/>
                    </a:lnTo>
                    <a:lnTo>
                      <a:pt x="88" y="1"/>
                    </a:lnTo>
                    <a:lnTo>
                      <a:pt x="77" y="4"/>
                    </a:lnTo>
                    <a:lnTo>
                      <a:pt x="71" y="7"/>
                    </a:lnTo>
                    <a:lnTo>
                      <a:pt x="65" y="10"/>
                    </a:lnTo>
                    <a:lnTo>
                      <a:pt x="58" y="15"/>
                    </a:lnTo>
                    <a:lnTo>
                      <a:pt x="52" y="20"/>
                    </a:lnTo>
                    <a:lnTo>
                      <a:pt x="45" y="27"/>
                    </a:lnTo>
                    <a:lnTo>
                      <a:pt x="39" y="36"/>
                    </a:lnTo>
                    <a:lnTo>
                      <a:pt x="33" y="45"/>
                    </a:lnTo>
                    <a:lnTo>
                      <a:pt x="27" y="56"/>
                    </a:lnTo>
                    <a:lnTo>
                      <a:pt x="22" y="68"/>
                    </a:lnTo>
                    <a:lnTo>
                      <a:pt x="18" y="82"/>
                    </a:lnTo>
                    <a:lnTo>
                      <a:pt x="11" y="112"/>
                    </a:lnTo>
                    <a:lnTo>
                      <a:pt x="5" y="143"/>
                    </a:lnTo>
                    <a:lnTo>
                      <a:pt x="3" y="159"/>
                    </a:lnTo>
                    <a:lnTo>
                      <a:pt x="1" y="175"/>
                    </a:lnTo>
                    <a:lnTo>
                      <a:pt x="0" y="191"/>
                    </a:lnTo>
                    <a:lnTo>
                      <a:pt x="0" y="209"/>
                    </a:lnTo>
                    <a:lnTo>
                      <a:pt x="1" y="225"/>
                    </a:lnTo>
                    <a:lnTo>
                      <a:pt x="2" y="241"/>
                    </a:lnTo>
                    <a:lnTo>
                      <a:pt x="5" y="259"/>
                    </a:lnTo>
                    <a:lnTo>
                      <a:pt x="10" y="275"/>
                    </a:lnTo>
                    <a:lnTo>
                      <a:pt x="16" y="292"/>
                    </a:lnTo>
                    <a:lnTo>
                      <a:pt x="23" y="308"/>
                    </a:lnTo>
                    <a:lnTo>
                      <a:pt x="34" y="325"/>
                    </a:lnTo>
                    <a:lnTo>
                      <a:pt x="45" y="341"/>
                    </a:lnTo>
                    <a:lnTo>
                      <a:pt x="91" y="401"/>
                    </a:lnTo>
                    <a:lnTo>
                      <a:pt x="119" y="441"/>
                    </a:lnTo>
                    <a:lnTo>
                      <a:pt x="135" y="465"/>
                    </a:lnTo>
                    <a:lnTo>
                      <a:pt x="144" y="479"/>
                    </a:lnTo>
                    <a:lnTo>
                      <a:pt x="149" y="487"/>
                    </a:lnTo>
                    <a:lnTo>
                      <a:pt x="156" y="495"/>
                    </a:lnTo>
                    <a:lnTo>
                      <a:pt x="163" y="503"/>
                    </a:lnTo>
                    <a:lnTo>
                      <a:pt x="172" y="511"/>
                    </a:lnTo>
                    <a:lnTo>
                      <a:pt x="182" y="518"/>
                    </a:lnTo>
                    <a:lnTo>
                      <a:pt x="192" y="525"/>
                    </a:lnTo>
                    <a:lnTo>
                      <a:pt x="203" y="533"/>
                    </a:lnTo>
                    <a:lnTo>
                      <a:pt x="213" y="538"/>
                    </a:lnTo>
                    <a:lnTo>
                      <a:pt x="223" y="543"/>
                    </a:lnTo>
                    <a:lnTo>
                      <a:pt x="233" y="546"/>
                    </a:lnTo>
                    <a:lnTo>
                      <a:pt x="242" y="548"/>
                    </a:lnTo>
                    <a:lnTo>
                      <a:pt x="251" y="549"/>
                    </a:lnTo>
                    <a:lnTo>
                      <a:pt x="259" y="548"/>
                    </a:lnTo>
                    <a:lnTo>
                      <a:pt x="265" y="546"/>
                    </a:lnTo>
                    <a:lnTo>
                      <a:pt x="267" y="544"/>
                    </a:lnTo>
                    <a:lnTo>
                      <a:pt x="269" y="542"/>
                    </a:lnTo>
                    <a:lnTo>
                      <a:pt x="271" y="539"/>
                    </a:lnTo>
                    <a:lnTo>
                      <a:pt x="272" y="535"/>
                    </a:lnTo>
                    <a:lnTo>
                      <a:pt x="277" y="520"/>
                    </a:lnTo>
                    <a:lnTo>
                      <a:pt x="282" y="506"/>
                    </a:lnTo>
                    <a:lnTo>
                      <a:pt x="289" y="492"/>
                    </a:lnTo>
                    <a:lnTo>
                      <a:pt x="298" y="480"/>
                    </a:lnTo>
                    <a:lnTo>
                      <a:pt x="308" y="467"/>
                    </a:lnTo>
                    <a:lnTo>
                      <a:pt x="320" y="455"/>
                    </a:lnTo>
                    <a:lnTo>
                      <a:pt x="333" y="444"/>
                    </a:lnTo>
                    <a:lnTo>
                      <a:pt x="347" y="433"/>
                    </a:lnTo>
                    <a:lnTo>
                      <a:pt x="361" y="423"/>
                    </a:lnTo>
                    <a:lnTo>
                      <a:pt x="373" y="413"/>
                    </a:lnTo>
                    <a:lnTo>
                      <a:pt x="383" y="404"/>
                    </a:lnTo>
                    <a:lnTo>
                      <a:pt x="390" y="395"/>
                    </a:lnTo>
                    <a:lnTo>
                      <a:pt x="395" y="385"/>
                    </a:lnTo>
                    <a:lnTo>
                      <a:pt x="398" y="375"/>
                    </a:lnTo>
                    <a:lnTo>
                      <a:pt x="399" y="362"/>
                    </a:lnTo>
                    <a:lnTo>
                      <a:pt x="397" y="349"/>
                    </a:lnTo>
                    <a:lnTo>
                      <a:pt x="396" y="342"/>
                    </a:lnTo>
                    <a:lnTo>
                      <a:pt x="393" y="332"/>
                    </a:lnTo>
                    <a:lnTo>
                      <a:pt x="384" y="310"/>
                    </a:lnTo>
                    <a:lnTo>
                      <a:pt x="373" y="283"/>
                    </a:lnTo>
                    <a:lnTo>
                      <a:pt x="359" y="255"/>
                    </a:lnTo>
                    <a:lnTo>
                      <a:pt x="335" y="200"/>
                    </a:lnTo>
                    <a:lnTo>
                      <a:pt x="325" y="177"/>
                    </a:lnTo>
                    <a:lnTo>
                      <a:pt x="320" y="161"/>
                    </a:lnTo>
                    <a:lnTo>
                      <a:pt x="310" y="126"/>
                    </a:lnTo>
                    <a:lnTo>
                      <a:pt x="301" y="88"/>
                    </a:lnTo>
                    <a:lnTo>
                      <a:pt x="297" y="71"/>
                    </a:lnTo>
                    <a:lnTo>
                      <a:pt x="293" y="60"/>
                    </a:lnTo>
                    <a:lnTo>
                      <a:pt x="291" y="56"/>
                    </a:lnTo>
                    <a:lnTo>
                      <a:pt x="289" y="54"/>
                    </a:lnTo>
                    <a:lnTo>
                      <a:pt x="287" y="54"/>
                    </a:lnTo>
                    <a:lnTo>
                      <a:pt x="286" y="56"/>
                    </a:lnTo>
                    <a:lnTo>
                      <a:pt x="280" y="74"/>
                    </a:lnTo>
                    <a:lnTo>
                      <a:pt x="272" y="96"/>
                    </a:lnTo>
                    <a:lnTo>
                      <a:pt x="268" y="105"/>
                    </a:lnTo>
                    <a:lnTo>
                      <a:pt x="264" y="111"/>
                    </a:lnTo>
                    <a:lnTo>
                      <a:pt x="261" y="113"/>
                    </a:lnTo>
                    <a:lnTo>
                      <a:pt x="259" y="113"/>
                    </a:lnTo>
                    <a:lnTo>
                      <a:pt x="256" y="112"/>
                    </a:lnTo>
                    <a:lnTo>
                      <a:pt x="253" y="110"/>
                    </a:lnTo>
                    <a:lnTo>
                      <a:pt x="246" y="105"/>
                    </a:lnTo>
                    <a:lnTo>
                      <a:pt x="238" y="99"/>
                    </a:lnTo>
                    <a:lnTo>
                      <a:pt x="228" y="94"/>
                    </a:lnTo>
                    <a:lnTo>
                      <a:pt x="217" y="89"/>
                    </a:lnTo>
                    <a:lnTo>
                      <a:pt x="192" y="77"/>
                    </a:lnTo>
                    <a:lnTo>
                      <a:pt x="168" y="66"/>
                    </a:lnTo>
                    <a:lnTo>
                      <a:pt x="157" y="60"/>
                    </a:lnTo>
                    <a:lnTo>
                      <a:pt x="149" y="53"/>
                    </a:lnTo>
                    <a:lnTo>
                      <a:pt x="140" y="45"/>
                    </a:lnTo>
                    <a:lnTo>
                      <a:pt x="135" y="38"/>
                    </a:lnTo>
                    <a:lnTo>
                      <a:pt x="127" y="24"/>
                    </a:lnTo>
                    <a:lnTo>
                      <a:pt x="122" y="15"/>
                    </a:lnTo>
                    <a:lnTo>
                      <a:pt x="116" y="9"/>
                    </a:lnTo>
                    <a:lnTo>
                      <a:pt x="109" y="4"/>
                    </a:lnTo>
                    <a:lnTo>
                      <a:pt x="103" y="1"/>
                    </a:lnTo>
                    <a:lnTo>
                      <a:pt x="98" y="0"/>
                    </a:lnTo>
                    <a:close/>
                  </a:path>
                </a:pathLst>
              </a:custGeom>
              <a:solidFill>
                <a:srgbClr val="AFB5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43" name="Freeform 290">
                <a:extLst>
                  <a:ext uri="{FF2B5EF4-FFF2-40B4-BE49-F238E27FC236}">
                    <a16:creationId xmlns:a16="http://schemas.microsoft.com/office/drawing/2014/main" id="{FD2F36B5-42E6-4E98-9AD4-AE4182288158}"/>
                  </a:ext>
                </a:extLst>
              </p:cNvPr>
              <p:cNvSpPr>
                <a:spLocks/>
              </p:cNvSpPr>
              <p:nvPr/>
            </p:nvSpPr>
            <p:spPr bwMode="auto">
              <a:xfrm>
                <a:off x="3596" y="1384"/>
                <a:ext cx="395" cy="543"/>
              </a:xfrm>
              <a:custGeom>
                <a:avLst/>
                <a:gdLst>
                  <a:gd name="T0" fmla="*/ 97 w 395"/>
                  <a:gd name="T1" fmla="*/ 0 h 543"/>
                  <a:gd name="T2" fmla="*/ 88 w 395"/>
                  <a:gd name="T3" fmla="*/ 1 h 543"/>
                  <a:gd name="T4" fmla="*/ 71 w 395"/>
                  <a:gd name="T5" fmla="*/ 7 h 543"/>
                  <a:gd name="T6" fmla="*/ 58 w 395"/>
                  <a:gd name="T7" fmla="*/ 14 h 543"/>
                  <a:gd name="T8" fmla="*/ 45 w 395"/>
                  <a:gd name="T9" fmla="*/ 26 h 543"/>
                  <a:gd name="T10" fmla="*/ 33 w 395"/>
                  <a:gd name="T11" fmla="*/ 44 h 543"/>
                  <a:gd name="T12" fmla="*/ 22 w 395"/>
                  <a:gd name="T13" fmla="*/ 67 h 543"/>
                  <a:gd name="T14" fmla="*/ 18 w 395"/>
                  <a:gd name="T15" fmla="*/ 82 h 543"/>
                  <a:gd name="T16" fmla="*/ 6 w 395"/>
                  <a:gd name="T17" fmla="*/ 142 h 543"/>
                  <a:gd name="T18" fmla="*/ 2 w 395"/>
                  <a:gd name="T19" fmla="*/ 174 h 543"/>
                  <a:gd name="T20" fmla="*/ 0 w 395"/>
                  <a:gd name="T21" fmla="*/ 207 h 543"/>
                  <a:gd name="T22" fmla="*/ 3 w 395"/>
                  <a:gd name="T23" fmla="*/ 239 h 543"/>
                  <a:gd name="T24" fmla="*/ 11 w 395"/>
                  <a:gd name="T25" fmla="*/ 273 h 543"/>
                  <a:gd name="T26" fmla="*/ 24 w 395"/>
                  <a:gd name="T27" fmla="*/ 305 h 543"/>
                  <a:gd name="T28" fmla="*/ 45 w 395"/>
                  <a:gd name="T29" fmla="*/ 337 h 543"/>
                  <a:gd name="T30" fmla="*/ 91 w 395"/>
                  <a:gd name="T31" fmla="*/ 397 h 543"/>
                  <a:gd name="T32" fmla="*/ 134 w 395"/>
                  <a:gd name="T33" fmla="*/ 460 h 543"/>
                  <a:gd name="T34" fmla="*/ 143 w 395"/>
                  <a:gd name="T35" fmla="*/ 473 h 543"/>
                  <a:gd name="T36" fmla="*/ 155 w 395"/>
                  <a:gd name="T37" fmla="*/ 490 h 543"/>
                  <a:gd name="T38" fmla="*/ 171 w 395"/>
                  <a:gd name="T39" fmla="*/ 506 h 543"/>
                  <a:gd name="T40" fmla="*/ 190 w 395"/>
                  <a:gd name="T41" fmla="*/ 520 h 543"/>
                  <a:gd name="T42" fmla="*/ 212 w 395"/>
                  <a:gd name="T43" fmla="*/ 532 h 543"/>
                  <a:gd name="T44" fmla="*/ 231 w 395"/>
                  <a:gd name="T45" fmla="*/ 540 h 543"/>
                  <a:gd name="T46" fmla="*/ 249 w 395"/>
                  <a:gd name="T47" fmla="*/ 543 h 543"/>
                  <a:gd name="T48" fmla="*/ 263 w 395"/>
                  <a:gd name="T49" fmla="*/ 540 h 543"/>
                  <a:gd name="T50" fmla="*/ 267 w 395"/>
                  <a:gd name="T51" fmla="*/ 536 h 543"/>
                  <a:gd name="T52" fmla="*/ 270 w 395"/>
                  <a:gd name="T53" fmla="*/ 528 h 543"/>
                  <a:gd name="T54" fmla="*/ 274 w 395"/>
                  <a:gd name="T55" fmla="*/ 514 h 543"/>
                  <a:gd name="T56" fmla="*/ 287 w 395"/>
                  <a:gd name="T57" fmla="*/ 487 h 543"/>
                  <a:gd name="T58" fmla="*/ 305 w 395"/>
                  <a:gd name="T59" fmla="*/ 462 h 543"/>
                  <a:gd name="T60" fmla="*/ 330 w 395"/>
                  <a:gd name="T61" fmla="*/ 440 h 543"/>
                  <a:gd name="T62" fmla="*/ 344 w 395"/>
                  <a:gd name="T63" fmla="*/ 429 h 543"/>
                  <a:gd name="T64" fmla="*/ 370 w 395"/>
                  <a:gd name="T65" fmla="*/ 409 h 543"/>
                  <a:gd name="T66" fmla="*/ 386 w 395"/>
                  <a:gd name="T67" fmla="*/ 391 h 543"/>
                  <a:gd name="T68" fmla="*/ 394 w 395"/>
                  <a:gd name="T69" fmla="*/ 371 h 543"/>
                  <a:gd name="T70" fmla="*/ 394 w 395"/>
                  <a:gd name="T71" fmla="*/ 346 h 543"/>
                  <a:gd name="T72" fmla="*/ 392 w 395"/>
                  <a:gd name="T73" fmla="*/ 338 h 543"/>
                  <a:gd name="T74" fmla="*/ 381 w 395"/>
                  <a:gd name="T75" fmla="*/ 306 h 543"/>
                  <a:gd name="T76" fmla="*/ 356 w 395"/>
                  <a:gd name="T77" fmla="*/ 253 h 543"/>
                  <a:gd name="T78" fmla="*/ 324 w 395"/>
                  <a:gd name="T79" fmla="*/ 175 h 543"/>
                  <a:gd name="T80" fmla="*/ 318 w 395"/>
                  <a:gd name="T81" fmla="*/ 159 h 543"/>
                  <a:gd name="T82" fmla="*/ 300 w 395"/>
                  <a:gd name="T83" fmla="*/ 87 h 543"/>
                  <a:gd name="T84" fmla="*/ 292 w 395"/>
                  <a:gd name="T85" fmla="*/ 59 h 543"/>
                  <a:gd name="T86" fmla="*/ 288 w 395"/>
                  <a:gd name="T87" fmla="*/ 53 h 543"/>
                  <a:gd name="T88" fmla="*/ 285 w 395"/>
                  <a:gd name="T89" fmla="*/ 55 h 543"/>
                  <a:gd name="T90" fmla="*/ 279 w 395"/>
                  <a:gd name="T91" fmla="*/ 73 h 543"/>
                  <a:gd name="T92" fmla="*/ 267 w 395"/>
                  <a:gd name="T93" fmla="*/ 104 h 543"/>
                  <a:gd name="T94" fmla="*/ 260 w 395"/>
                  <a:gd name="T95" fmla="*/ 112 h 543"/>
                  <a:gd name="T96" fmla="*/ 255 w 395"/>
                  <a:gd name="T97" fmla="*/ 112 h 543"/>
                  <a:gd name="T98" fmla="*/ 252 w 395"/>
                  <a:gd name="T99" fmla="*/ 110 h 543"/>
                  <a:gd name="T100" fmla="*/ 237 w 395"/>
                  <a:gd name="T101" fmla="*/ 99 h 543"/>
                  <a:gd name="T102" fmla="*/ 216 w 395"/>
                  <a:gd name="T103" fmla="*/ 88 h 543"/>
                  <a:gd name="T104" fmla="*/ 167 w 395"/>
                  <a:gd name="T105" fmla="*/ 66 h 543"/>
                  <a:gd name="T106" fmla="*/ 156 w 395"/>
                  <a:gd name="T107" fmla="*/ 59 h 543"/>
                  <a:gd name="T108" fmla="*/ 140 w 395"/>
                  <a:gd name="T109" fmla="*/ 45 h 543"/>
                  <a:gd name="T110" fmla="*/ 126 w 395"/>
                  <a:gd name="T111" fmla="*/ 24 h 543"/>
                  <a:gd name="T112" fmla="*/ 121 w 395"/>
                  <a:gd name="T113" fmla="*/ 16 h 543"/>
                  <a:gd name="T114" fmla="*/ 108 w 395"/>
                  <a:gd name="T115" fmla="*/ 4 h 543"/>
                  <a:gd name="T116" fmla="*/ 97 w 395"/>
                  <a:gd name="T117" fmla="*/ 0 h 54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95" h="543">
                    <a:moveTo>
                      <a:pt x="97" y="0"/>
                    </a:moveTo>
                    <a:lnTo>
                      <a:pt x="97" y="0"/>
                    </a:lnTo>
                    <a:lnTo>
                      <a:pt x="95" y="0"/>
                    </a:lnTo>
                    <a:lnTo>
                      <a:pt x="88" y="1"/>
                    </a:lnTo>
                    <a:lnTo>
                      <a:pt x="77" y="4"/>
                    </a:lnTo>
                    <a:lnTo>
                      <a:pt x="71" y="7"/>
                    </a:lnTo>
                    <a:lnTo>
                      <a:pt x="65" y="10"/>
                    </a:lnTo>
                    <a:lnTo>
                      <a:pt x="58" y="14"/>
                    </a:lnTo>
                    <a:lnTo>
                      <a:pt x="52" y="20"/>
                    </a:lnTo>
                    <a:lnTo>
                      <a:pt x="45" y="26"/>
                    </a:lnTo>
                    <a:lnTo>
                      <a:pt x="39" y="35"/>
                    </a:lnTo>
                    <a:lnTo>
                      <a:pt x="33" y="44"/>
                    </a:lnTo>
                    <a:lnTo>
                      <a:pt x="27" y="55"/>
                    </a:lnTo>
                    <a:lnTo>
                      <a:pt x="22" y="67"/>
                    </a:lnTo>
                    <a:lnTo>
                      <a:pt x="18" y="82"/>
                    </a:lnTo>
                    <a:lnTo>
                      <a:pt x="11" y="111"/>
                    </a:lnTo>
                    <a:lnTo>
                      <a:pt x="6" y="142"/>
                    </a:lnTo>
                    <a:lnTo>
                      <a:pt x="3" y="158"/>
                    </a:lnTo>
                    <a:lnTo>
                      <a:pt x="2" y="174"/>
                    </a:lnTo>
                    <a:lnTo>
                      <a:pt x="1" y="190"/>
                    </a:lnTo>
                    <a:lnTo>
                      <a:pt x="0" y="207"/>
                    </a:lnTo>
                    <a:lnTo>
                      <a:pt x="1" y="223"/>
                    </a:lnTo>
                    <a:lnTo>
                      <a:pt x="3" y="239"/>
                    </a:lnTo>
                    <a:lnTo>
                      <a:pt x="6" y="256"/>
                    </a:lnTo>
                    <a:lnTo>
                      <a:pt x="11" y="273"/>
                    </a:lnTo>
                    <a:lnTo>
                      <a:pt x="17" y="289"/>
                    </a:lnTo>
                    <a:lnTo>
                      <a:pt x="24" y="305"/>
                    </a:lnTo>
                    <a:lnTo>
                      <a:pt x="34" y="322"/>
                    </a:lnTo>
                    <a:lnTo>
                      <a:pt x="45" y="337"/>
                    </a:lnTo>
                    <a:lnTo>
                      <a:pt x="91" y="397"/>
                    </a:lnTo>
                    <a:lnTo>
                      <a:pt x="119" y="437"/>
                    </a:lnTo>
                    <a:lnTo>
                      <a:pt x="134" y="460"/>
                    </a:lnTo>
                    <a:lnTo>
                      <a:pt x="143" y="473"/>
                    </a:lnTo>
                    <a:lnTo>
                      <a:pt x="148" y="482"/>
                    </a:lnTo>
                    <a:lnTo>
                      <a:pt x="155" y="490"/>
                    </a:lnTo>
                    <a:lnTo>
                      <a:pt x="162" y="498"/>
                    </a:lnTo>
                    <a:lnTo>
                      <a:pt x="171" y="506"/>
                    </a:lnTo>
                    <a:lnTo>
                      <a:pt x="181" y="513"/>
                    </a:lnTo>
                    <a:lnTo>
                      <a:pt x="190" y="520"/>
                    </a:lnTo>
                    <a:lnTo>
                      <a:pt x="202" y="526"/>
                    </a:lnTo>
                    <a:lnTo>
                      <a:pt x="212" y="532"/>
                    </a:lnTo>
                    <a:lnTo>
                      <a:pt x="222" y="537"/>
                    </a:lnTo>
                    <a:lnTo>
                      <a:pt x="231" y="540"/>
                    </a:lnTo>
                    <a:lnTo>
                      <a:pt x="240" y="543"/>
                    </a:lnTo>
                    <a:lnTo>
                      <a:pt x="249" y="543"/>
                    </a:lnTo>
                    <a:lnTo>
                      <a:pt x="257" y="543"/>
                    </a:lnTo>
                    <a:lnTo>
                      <a:pt x="263" y="540"/>
                    </a:lnTo>
                    <a:lnTo>
                      <a:pt x="265" y="538"/>
                    </a:lnTo>
                    <a:lnTo>
                      <a:pt x="267" y="536"/>
                    </a:lnTo>
                    <a:lnTo>
                      <a:pt x="269" y="533"/>
                    </a:lnTo>
                    <a:lnTo>
                      <a:pt x="270" y="528"/>
                    </a:lnTo>
                    <a:lnTo>
                      <a:pt x="274" y="514"/>
                    </a:lnTo>
                    <a:lnTo>
                      <a:pt x="280" y="500"/>
                    </a:lnTo>
                    <a:lnTo>
                      <a:pt x="287" y="487"/>
                    </a:lnTo>
                    <a:lnTo>
                      <a:pt x="295" y="474"/>
                    </a:lnTo>
                    <a:lnTo>
                      <a:pt x="305" y="462"/>
                    </a:lnTo>
                    <a:lnTo>
                      <a:pt x="317" y="451"/>
                    </a:lnTo>
                    <a:lnTo>
                      <a:pt x="330" y="440"/>
                    </a:lnTo>
                    <a:lnTo>
                      <a:pt x="344" y="429"/>
                    </a:lnTo>
                    <a:lnTo>
                      <a:pt x="358" y="418"/>
                    </a:lnTo>
                    <a:lnTo>
                      <a:pt x="370" y="409"/>
                    </a:lnTo>
                    <a:lnTo>
                      <a:pt x="379" y="400"/>
                    </a:lnTo>
                    <a:lnTo>
                      <a:pt x="386" y="391"/>
                    </a:lnTo>
                    <a:lnTo>
                      <a:pt x="391" y="381"/>
                    </a:lnTo>
                    <a:lnTo>
                      <a:pt x="394" y="371"/>
                    </a:lnTo>
                    <a:lnTo>
                      <a:pt x="395" y="359"/>
                    </a:lnTo>
                    <a:lnTo>
                      <a:pt x="394" y="346"/>
                    </a:lnTo>
                    <a:lnTo>
                      <a:pt x="392" y="338"/>
                    </a:lnTo>
                    <a:lnTo>
                      <a:pt x="389" y="329"/>
                    </a:lnTo>
                    <a:lnTo>
                      <a:pt x="381" y="306"/>
                    </a:lnTo>
                    <a:lnTo>
                      <a:pt x="370" y="280"/>
                    </a:lnTo>
                    <a:lnTo>
                      <a:pt x="356" y="253"/>
                    </a:lnTo>
                    <a:lnTo>
                      <a:pt x="333" y="198"/>
                    </a:lnTo>
                    <a:lnTo>
                      <a:pt x="324" y="175"/>
                    </a:lnTo>
                    <a:lnTo>
                      <a:pt x="318" y="159"/>
                    </a:lnTo>
                    <a:lnTo>
                      <a:pt x="309" y="125"/>
                    </a:lnTo>
                    <a:lnTo>
                      <a:pt x="300" y="87"/>
                    </a:lnTo>
                    <a:lnTo>
                      <a:pt x="296" y="71"/>
                    </a:lnTo>
                    <a:lnTo>
                      <a:pt x="292" y="59"/>
                    </a:lnTo>
                    <a:lnTo>
                      <a:pt x="290" y="55"/>
                    </a:lnTo>
                    <a:lnTo>
                      <a:pt x="288" y="53"/>
                    </a:lnTo>
                    <a:lnTo>
                      <a:pt x="286" y="53"/>
                    </a:lnTo>
                    <a:lnTo>
                      <a:pt x="285" y="55"/>
                    </a:lnTo>
                    <a:lnTo>
                      <a:pt x="279" y="73"/>
                    </a:lnTo>
                    <a:lnTo>
                      <a:pt x="271" y="95"/>
                    </a:lnTo>
                    <a:lnTo>
                      <a:pt x="267" y="104"/>
                    </a:lnTo>
                    <a:lnTo>
                      <a:pt x="263" y="110"/>
                    </a:lnTo>
                    <a:lnTo>
                      <a:pt x="260" y="112"/>
                    </a:lnTo>
                    <a:lnTo>
                      <a:pt x="258" y="113"/>
                    </a:lnTo>
                    <a:lnTo>
                      <a:pt x="255" y="112"/>
                    </a:lnTo>
                    <a:lnTo>
                      <a:pt x="252" y="110"/>
                    </a:lnTo>
                    <a:lnTo>
                      <a:pt x="245" y="104"/>
                    </a:lnTo>
                    <a:lnTo>
                      <a:pt x="237" y="99"/>
                    </a:lnTo>
                    <a:lnTo>
                      <a:pt x="227" y="94"/>
                    </a:lnTo>
                    <a:lnTo>
                      <a:pt x="216" y="88"/>
                    </a:lnTo>
                    <a:lnTo>
                      <a:pt x="191" y="77"/>
                    </a:lnTo>
                    <a:lnTo>
                      <a:pt x="167" y="66"/>
                    </a:lnTo>
                    <a:lnTo>
                      <a:pt x="156" y="59"/>
                    </a:lnTo>
                    <a:lnTo>
                      <a:pt x="148" y="52"/>
                    </a:lnTo>
                    <a:lnTo>
                      <a:pt x="140" y="45"/>
                    </a:lnTo>
                    <a:lnTo>
                      <a:pt x="134" y="38"/>
                    </a:lnTo>
                    <a:lnTo>
                      <a:pt x="126" y="24"/>
                    </a:lnTo>
                    <a:lnTo>
                      <a:pt x="121" y="16"/>
                    </a:lnTo>
                    <a:lnTo>
                      <a:pt x="115" y="9"/>
                    </a:lnTo>
                    <a:lnTo>
                      <a:pt x="108" y="4"/>
                    </a:lnTo>
                    <a:lnTo>
                      <a:pt x="102" y="1"/>
                    </a:lnTo>
                    <a:lnTo>
                      <a:pt x="97" y="0"/>
                    </a:lnTo>
                    <a:close/>
                  </a:path>
                </a:pathLst>
              </a:custGeom>
              <a:solidFill>
                <a:srgbClr val="A3A9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44" name="Freeform 291">
                <a:extLst>
                  <a:ext uri="{FF2B5EF4-FFF2-40B4-BE49-F238E27FC236}">
                    <a16:creationId xmlns:a16="http://schemas.microsoft.com/office/drawing/2014/main" id="{A3B7D9B0-D8D2-41D0-A6B8-1C05E6E9F1C7}"/>
                  </a:ext>
                </a:extLst>
              </p:cNvPr>
              <p:cNvSpPr>
                <a:spLocks/>
              </p:cNvSpPr>
              <p:nvPr/>
            </p:nvSpPr>
            <p:spPr bwMode="auto">
              <a:xfrm>
                <a:off x="3598" y="1386"/>
                <a:ext cx="390" cy="538"/>
              </a:xfrm>
              <a:custGeom>
                <a:avLst/>
                <a:gdLst>
                  <a:gd name="T0" fmla="*/ 95 w 390"/>
                  <a:gd name="T1" fmla="*/ 0 h 538"/>
                  <a:gd name="T2" fmla="*/ 86 w 390"/>
                  <a:gd name="T3" fmla="*/ 1 h 538"/>
                  <a:gd name="T4" fmla="*/ 69 w 390"/>
                  <a:gd name="T5" fmla="*/ 6 h 538"/>
                  <a:gd name="T6" fmla="*/ 57 w 390"/>
                  <a:gd name="T7" fmla="*/ 14 h 538"/>
                  <a:gd name="T8" fmla="*/ 44 w 390"/>
                  <a:gd name="T9" fmla="*/ 26 h 538"/>
                  <a:gd name="T10" fmla="*/ 32 w 390"/>
                  <a:gd name="T11" fmla="*/ 44 h 538"/>
                  <a:gd name="T12" fmla="*/ 21 w 390"/>
                  <a:gd name="T13" fmla="*/ 67 h 538"/>
                  <a:gd name="T14" fmla="*/ 17 w 390"/>
                  <a:gd name="T15" fmla="*/ 81 h 538"/>
                  <a:gd name="T16" fmla="*/ 5 w 390"/>
                  <a:gd name="T17" fmla="*/ 141 h 538"/>
                  <a:gd name="T18" fmla="*/ 1 w 390"/>
                  <a:gd name="T19" fmla="*/ 172 h 538"/>
                  <a:gd name="T20" fmla="*/ 0 w 390"/>
                  <a:gd name="T21" fmla="*/ 205 h 538"/>
                  <a:gd name="T22" fmla="*/ 3 w 390"/>
                  <a:gd name="T23" fmla="*/ 237 h 538"/>
                  <a:gd name="T24" fmla="*/ 10 w 390"/>
                  <a:gd name="T25" fmla="*/ 270 h 538"/>
                  <a:gd name="T26" fmla="*/ 24 w 390"/>
                  <a:gd name="T27" fmla="*/ 302 h 538"/>
                  <a:gd name="T28" fmla="*/ 45 w 390"/>
                  <a:gd name="T29" fmla="*/ 334 h 538"/>
                  <a:gd name="T30" fmla="*/ 90 w 390"/>
                  <a:gd name="T31" fmla="*/ 393 h 538"/>
                  <a:gd name="T32" fmla="*/ 132 w 390"/>
                  <a:gd name="T33" fmla="*/ 455 h 538"/>
                  <a:gd name="T34" fmla="*/ 141 w 390"/>
                  <a:gd name="T35" fmla="*/ 468 h 538"/>
                  <a:gd name="T36" fmla="*/ 153 w 390"/>
                  <a:gd name="T37" fmla="*/ 485 h 538"/>
                  <a:gd name="T38" fmla="*/ 169 w 390"/>
                  <a:gd name="T39" fmla="*/ 500 h 538"/>
                  <a:gd name="T40" fmla="*/ 188 w 390"/>
                  <a:gd name="T41" fmla="*/ 514 h 538"/>
                  <a:gd name="T42" fmla="*/ 209 w 390"/>
                  <a:gd name="T43" fmla="*/ 526 h 538"/>
                  <a:gd name="T44" fmla="*/ 228 w 390"/>
                  <a:gd name="T45" fmla="*/ 535 h 538"/>
                  <a:gd name="T46" fmla="*/ 246 w 390"/>
                  <a:gd name="T47" fmla="*/ 538 h 538"/>
                  <a:gd name="T48" fmla="*/ 259 w 390"/>
                  <a:gd name="T49" fmla="*/ 534 h 538"/>
                  <a:gd name="T50" fmla="*/ 264 w 390"/>
                  <a:gd name="T51" fmla="*/ 530 h 538"/>
                  <a:gd name="T52" fmla="*/ 267 w 390"/>
                  <a:gd name="T53" fmla="*/ 523 h 538"/>
                  <a:gd name="T54" fmla="*/ 271 w 390"/>
                  <a:gd name="T55" fmla="*/ 509 h 538"/>
                  <a:gd name="T56" fmla="*/ 284 w 390"/>
                  <a:gd name="T57" fmla="*/ 482 h 538"/>
                  <a:gd name="T58" fmla="*/ 302 w 390"/>
                  <a:gd name="T59" fmla="*/ 457 h 538"/>
                  <a:gd name="T60" fmla="*/ 326 w 390"/>
                  <a:gd name="T61" fmla="*/ 435 h 538"/>
                  <a:gd name="T62" fmla="*/ 340 w 390"/>
                  <a:gd name="T63" fmla="*/ 425 h 538"/>
                  <a:gd name="T64" fmla="*/ 366 w 390"/>
                  <a:gd name="T65" fmla="*/ 405 h 538"/>
                  <a:gd name="T66" fmla="*/ 382 w 390"/>
                  <a:gd name="T67" fmla="*/ 387 h 538"/>
                  <a:gd name="T68" fmla="*/ 390 w 390"/>
                  <a:gd name="T69" fmla="*/ 367 h 538"/>
                  <a:gd name="T70" fmla="*/ 389 w 390"/>
                  <a:gd name="T71" fmla="*/ 342 h 538"/>
                  <a:gd name="T72" fmla="*/ 387 w 390"/>
                  <a:gd name="T73" fmla="*/ 335 h 538"/>
                  <a:gd name="T74" fmla="*/ 376 w 390"/>
                  <a:gd name="T75" fmla="*/ 303 h 538"/>
                  <a:gd name="T76" fmla="*/ 353 w 390"/>
                  <a:gd name="T77" fmla="*/ 249 h 538"/>
                  <a:gd name="T78" fmla="*/ 321 w 390"/>
                  <a:gd name="T79" fmla="*/ 173 h 538"/>
                  <a:gd name="T80" fmla="*/ 315 w 390"/>
                  <a:gd name="T81" fmla="*/ 157 h 538"/>
                  <a:gd name="T82" fmla="*/ 298 w 390"/>
                  <a:gd name="T83" fmla="*/ 86 h 538"/>
                  <a:gd name="T84" fmla="*/ 289 w 390"/>
                  <a:gd name="T85" fmla="*/ 58 h 538"/>
                  <a:gd name="T86" fmla="*/ 286 w 390"/>
                  <a:gd name="T87" fmla="*/ 52 h 538"/>
                  <a:gd name="T88" fmla="*/ 283 w 390"/>
                  <a:gd name="T89" fmla="*/ 54 h 538"/>
                  <a:gd name="T90" fmla="*/ 277 w 390"/>
                  <a:gd name="T91" fmla="*/ 72 h 538"/>
                  <a:gd name="T92" fmla="*/ 265 w 390"/>
                  <a:gd name="T93" fmla="*/ 104 h 538"/>
                  <a:gd name="T94" fmla="*/ 259 w 390"/>
                  <a:gd name="T95" fmla="*/ 112 h 538"/>
                  <a:gd name="T96" fmla="*/ 254 w 390"/>
                  <a:gd name="T97" fmla="*/ 112 h 538"/>
                  <a:gd name="T98" fmla="*/ 250 w 390"/>
                  <a:gd name="T99" fmla="*/ 110 h 538"/>
                  <a:gd name="T100" fmla="*/ 235 w 390"/>
                  <a:gd name="T101" fmla="*/ 99 h 538"/>
                  <a:gd name="T102" fmla="*/ 214 w 390"/>
                  <a:gd name="T103" fmla="*/ 88 h 538"/>
                  <a:gd name="T104" fmla="*/ 165 w 390"/>
                  <a:gd name="T105" fmla="*/ 65 h 538"/>
                  <a:gd name="T106" fmla="*/ 154 w 390"/>
                  <a:gd name="T107" fmla="*/ 59 h 538"/>
                  <a:gd name="T108" fmla="*/ 138 w 390"/>
                  <a:gd name="T109" fmla="*/ 45 h 538"/>
                  <a:gd name="T110" fmla="*/ 124 w 390"/>
                  <a:gd name="T111" fmla="*/ 24 h 538"/>
                  <a:gd name="T112" fmla="*/ 119 w 390"/>
                  <a:gd name="T113" fmla="*/ 16 h 538"/>
                  <a:gd name="T114" fmla="*/ 106 w 390"/>
                  <a:gd name="T115" fmla="*/ 4 h 538"/>
                  <a:gd name="T116" fmla="*/ 98 w 390"/>
                  <a:gd name="T117" fmla="*/ 0 h 538"/>
                  <a:gd name="T118" fmla="*/ 95 w 390"/>
                  <a:gd name="T119" fmla="*/ 0 h 5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90" h="538">
                    <a:moveTo>
                      <a:pt x="95" y="0"/>
                    </a:moveTo>
                    <a:lnTo>
                      <a:pt x="95" y="0"/>
                    </a:lnTo>
                    <a:lnTo>
                      <a:pt x="93" y="0"/>
                    </a:lnTo>
                    <a:lnTo>
                      <a:pt x="86" y="1"/>
                    </a:lnTo>
                    <a:lnTo>
                      <a:pt x="75" y="4"/>
                    </a:lnTo>
                    <a:lnTo>
                      <a:pt x="69" y="6"/>
                    </a:lnTo>
                    <a:lnTo>
                      <a:pt x="63" y="10"/>
                    </a:lnTo>
                    <a:lnTo>
                      <a:pt x="57" y="14"/>
                    </a:lnTo>
                    <a:lnTo>
                      <a:pt x="50" y="19"/>
                    </a:lnTo>
                    <a:lnTo>
                      <a:pt x="44" y="26"/>
                    </a:lnTo>
                    <a:lnTo>
                      <a:pt x="38" y="35"/>
                    </a:lnTo>
                    <a:lnTo>
                      <a:pt x="32" y="44"/>
                    </a:lnTo>
                    <a:lnTo>
                      <a:pt x="26" y="55"/>
                    </a:lnTo>
                    <a:lnTo>
                      <a:pt x="21" y="67"/>
                    </a:lnTo>
                    <a:lnTo>
                      <a:pt x="17" y="81"/>
                    </a:lnTo>
                    <a:lnTo>
                      <a:pt x="11" y="110"/>
                    </a:lnTo>
                    <a:lnTo>
                      <a:pt x="5" y="141"/>
                    </a:lnTo>
                    <a:lnTo>
                      <a:pt x="3" y="157"/>
                    </a:lnTo>
                    <a:lnTo>
                      <a:pt x="1" y="172"/>
                    </a:lnTo>
                    <a:lnTo>
                      <a:pt x="0" y="188"/>
                    </a:lnTo>
                    <a:lnTo>
                      <a:pt x="0" y="205"/>
                    </a:lnTo>
                    <a:lnTo>
                      <a:pt x="1" y="221"/>
                    </a:lnTo>
                    <a:lnTo>
                      <a:pt x="3" y="237"/>
                    </a:lnTo>
                    <a:lnTo>
                      <a:pt x="6" y="254"/>
                    </a:lnTo>
                    <a:lnTo>
                      <a:pt x="10" y="270"/>
                    </a:lnTo>
                    <a:lnTo>
                      <a:pt x="16" y="286"/>
                    </a:lnTo>
                    <a:lnTo>
                      <a:pt x="24" y="302"/>
                    </a:lnTo>
                    <a:lnTo>
                      <a:pt x="34" y="318"/>
                    </a:lnTo>
                    <a:lnTo>
                      <a:pt x="45" y="334"/>
                    </a:lnTo>
                    <a:lnTo>
                      <a:pt x="90" y="393"/>
                    </a:lnTo>
                    <a:lnTo>
                      <a:pt x="117" y="432"/>
                    </a:lnTo>
                    <a:lnTo>
                      <a:pt x="132" y="455"/>
                    </a:lnTo>
                    <a:lnTo>
                      <a:pt x="141" y="468"/>
                    </a:lnTo>
                    <a:lnTo>
                      <a:pt x="146" y="477"/>
                    </a:lnTo>
                    <a:lnTo>
                      <a:pt x="153" y="485"/>
                    </a:lnTo>
                    <a:lnTo>
                      <a:pt x="160" y="493"/>
                    </a:lnTo>
                    <a:lnTo>
                      <a:pt x="169" y="500"/>
                    </a:lnTo>
                    <a:lnTo>
                      <a:pt x="178" y="507"/>
                    </a:lnTo>
                    <a:lnTo>
                      <a:pt x="188" y="514"/>
                    </a:lnTo>
                    <a:lnTo>
                      <a:pt x="199" y="520"/>
                    </a:lnTo>
                    <a:lnTo>
                      <a:pt x="209" y="526"/>
                    </a:lnTo>
                    <a:lnTo>
                      <a:pt x="219" y="531"/>
                    </a:lnTo>
                    <a:lnTo>
                      <a:pt x="228" y="535"/>
                    </a:lnTo>
                    <a:lnTo>
                      <a:pt x="237" y="537"/>
                    </a:lnTo>
                    <a:lnTo>
                      <a:pt x="246" y="538"/>
                    </a:lnTo>
                    <a:lnTo>
                      <a:pt x="254" y="537"/>
                    </a:lnTo>
                    <a:lnTo>
                      <a:pt x="259" y="534"/>
                    </a:lnTo>
                    <a:lnTo>
                      <a:pt x="262" y="532"/>
                    </a:lnTo>
                    <a:lnTo>
                      <a:pt x="264" y="530"/>
                    </a:lnTo>
                    <a:lnTo>
                      <a:pt x="265" y="526"/>
                    </a:lnTo>
                    <a:lnTo>
                      <a:pt x="267" y="523"/>
                    </a:lnTo>
                    <a:lnTo>
                      <a:pt x="271" y="509"/>
                    </a:lnTo>
                    <a:lnTo>
                      <a:pt x="277" y="495"/>
                    </a:lnTo>
                    <a:lnTo>
                      <a:pt x="284" y="482"/>
                    </a:lnTo>
                    <a:lnTo>
                      <a:pt x="292" y="469"/>
                    </a:lnTo>
                    <a:lnTo>
                      <a:pt x="302" y="457"/>
                    </a:lnTo>
                    <a:lnTo>
                      <a:pt x="314" y="446"/>
                    </a:lnTo>
                    <a:lnTo>
                      <a:pt x="326" y="435"/>
                    </a:lnTo>
                    <a:lnTo>
                      <a:pt x="340" y="425"/>
                    </a:lnTo>
                    <a:lnTo>
                      <a:pt x="354" y="414"/>
                    </a:lnTo>
                    <a:lnTo>
                      <a:pt x="366" y="405"/>
                    </a:lnTo>
                    <a:lnTo>
                      <a:pt x="375" y="396"/>
                    </a:lnTo>
                    <a:lnTo>
                      <a:pt x="382" y="387"/>
                    </a:lnTo>
                    <a:lnTo>
                      <a:pt x="387" y="377"/>
                    </a:lnTo>
                    <a:lnTo>
                      <a:pt x="390" y="367"/>
                    </a:lnTo>
                    <a:lnTo>
                      <a:pt x="390" y="355"/>
                    </a:lnTo>
                    <a:lnTo>
                      <a:pt x="389" y="342"/>
                    </a:lnTo>
                    <a:lnTo>
                      <a:pt x="387" y="335"/>
                    </a:lnTo>
                    <a:lnTo>
                      <a:pt x="384" y="326"/>
                    </a:lnTo>
                    <a:lnTo>
                      <a:pt x="376" y="303"/>
                    </a:lnTo>
                    <a:lnTo>
                      <a:pt x="364" y="277"/>
                    </a:lnTo>
                    <a:lnTo>
                      <a:pt x="353" y="249"/>
                    </a:lnTo>
                    <a:lnTo>
                      <a:pt x="330" y="196"/>
                    </a:lnTo>
                    <a:lnTo>
                      <a:pt x="321" y="173"/>
                    </a:lnTo>
                    <a:lnTo>
                      <a:pt x="315" y="157"/>
                    </a:lnTo>
                    <a:lnTo>
                      <a:pt x="306" y="124"/>
                    </a:lnTo>
                    <a:lnTo>
                      <a:pt x="298" y="86"/>
                    </a:lnTo>
                    <a:lnTo>
                      <a:pt x="293" y="70"/>
                    </a:lnTo>
                    <a:lnTo>
                      <a:pt x="289" y="58"/>
                    </a:lnTo>
                    <a:lnTo>
                      <a:pt x="288" y="54"/>
                    </a:lnTo>
                    <a:lnTo>
                      <a:pt x="286" y="52"/>
                    </a:lnTo>
                    <a:lnTo>
                      <a:pt x="284" y="52"/>
                    </a:lnTo>
                    <a:lnTo>
                      <a:pt x="283" y="54"/>
                    </a:lnTo>
                    <a:lnTo>
                      <a:pt x="277" y="72"/>
                    </a:lnTo>
                    <a:lnTo>
                      <a:pt x="269" y="95"/>
                    </a:lnTo>
                    <a:lnTo>
                      <a:pt x="265" y="104"/>
                    </a:lnTo>
                    <a:lnTo>
                      <a:pt x="261" y="110"/>
                    </a:lnTo>
                    <a:lnTo>
                      <a:pt x="259" y="112"/>
                    </a:lnTo>
                    <a:lnTo>
                      <a:pt x="256" y="112"/>
                    </a:lnTo>
                    <a:lnTo>
                      <a:pt x="254" y="112"/>
                    </a:lnTo>
                    <a:lnTo>
                      <a:pt x="250" y="110"/>
                    </a:lnTo>
                    <a:lnTo>
                      <a:pt x="244" y="104"/>
                    </a:lnTo>
                    <a:lnTo>
                      <a:pt x="235" y="99"/>
                    </a:lnTo>
                    <a:lnTo>
                      <a:pt x="225" y="93"/>
                    </a:lnTo>
                    <a:lnTo>
                      <a:pt x="214" y="88"/>
                    </a:lnTo>
                    <a:lnTo>
                      <a:pt x="189" y="76"/>
                    </a:lnTo>
                    <a:lnTo>
                      <a:pt x="165" y="65"/>
                    </a:lnTo>
                    <a:lnTo>
                      <a:pt x="154" y="59"/>
                    </a:lnTo>
                    <a:lnTo>
                      <a:pt x="146" y="52"/>
                    </a:lnTo>
                    <a:lnTo>
                      <a:pt x="138" y="45"/>
                    </a:lnTo>
                    <a:lnTo>
                      <a:pt x="132" y="38"/>
                    </a:lnTo>
                    <a:lnTo>
                      <a:pt x="124" y="24"/>
                    </a:lnTo>
                    <a:lnTo>
                      <a:pt x="119" y="16"/>
                    </a:lnTo>
                    <a:lnTo>
                      <a:pt x="113" y="9"/>
                    </a:lnTo>
                    <a:lnTo>
                      <a:pt x="106" y="4"/>
                    </a:lnTo>
                    <a:lnTo>
                      <a:pt x="100" y="1"/>
                    </a:lnTo>
                    <a:lnTo>
                      <a:pt x="98" y="0"/>
                    </a:lnTo>
                    <a:lnTo>
                      <a:pt x="95" y="0"/>
                    </a:lnTo>
                    <a:close/>
                  </a:path>
                </a:pathLst>
              </a:custGeom>
              <a:solidFill>
                <a:srgbClr val="969F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45" name="Freeform 292">
                <a:extLst>
                  <a:ext uri="{FF2B5EF4-FFF2-40B4-BE49-F238E27FC236}">
                    <a16:creationId xmlns:a16="http://schemas.microsoft.com/office/drawing/2014/main" id="{587C7CA8-9618-4069-AE91-45CC7A9EFC29}"/>
                  </a:ext>
                </a:extLst>
              </p:cNvPr>
              <p:cNvSpPr>
                <a:spLocks/>
              </p:cNvSpPr>
              <p:nvPr/>
            </p:nvSpPr>
            <p:spPr bwMode="auto">
              <a:xfrm>
                <a:off x="3600" y="1388"/>
                <a:ext cx="385" cy="532"/>
              </a:xfrm>
              <a:custGeom>
                <a:avLst/>
                <a:gdLst>
                  <a:gd name="T0" fmla="*/ 94 w 385"/>
                  <a:gd name="T1" fmla="*/ 0 h 532"/>
                  <a:gd name="T2" fmla="*/ 84 w 385"/>
                  <a:gd name="T3" fmla="*/ 1 h 532"/>
                  <a:gd name="T4" fmla="*/ 68 w 385"/>
                  <a:gd name="T5" fmla="*/ 6 h 532"/>
                  <a:gd name="T6" fmla="*/ 56 w 385"/>
                  <a:gd name="T7" fmla="*/ 14 h 532"/>
                  <a:gd name="T8" fmla="*/ 43 w 385"/>
                  <a:gd name="T9" fmla="*/ 26 h 532"/>
                  <a:gd name="T10" fmla="*/ 31 w 385"/>
                  <a:gd name="T11" fmla="*/ 43 h 532"/>
                  <a:gd name="T12" fmla="*/ 20 w 385"/>
                  <a:gd name="T13" fmla="*/ 66 h 532"/>
                  <a:gd name="T14" fmla="*/ 16 w 385"/>
                  <a:gd name="T15" fmla="*/ 82 h 532"/>
                  <a:gd name="T16" fmla="*/ 4 w 385"/>
                  <a:gd name="T17" fmla="*/ 140 h 532"/>
                  <a:gd name="T18" fmla="*/ 1 w 385"/>
                  <a:gd name="T19" fmla="*/ 171 h 532"/>
                  <a:gd name="T20" fmla="*/ 0 w 385"/>
                  <a:gd name="T21" fmla="*/ 203 h 532"/>
                  <a:gd name="T22" fmla="*/ 3 w 385"/>
                  <a:gd name="T23" fmla="*/ 235 h 532"/>
                  <a:gd name="T24" fmla="*/ 10 w 385"/>
                  <a:gd name="T25" fmla="*/ 267 h 532"/>
                  <a:gd name="T26" fmla="*/ 23 w 385"/>
                  <a:gd name="T27" fmla="*/ 299 h 532"/>
                  <a:gd name="T28" fmla="*/ 44 w 385"/>
                  <a:gd name="T29" fmla="*/ 330 h 532"/>
                  <a:gd name="T30" fmla="*/ 89 w 385"/>
                  <a:gd name="T31" fmla="*/ 389 h 532"/>
                  <a:gd name="T32" fmla="*/ 131 w 385"/>
                  <a:gd name="T33" fmla="*/ 450 h 532"/>
                  <a:gd name="T34" fmla="*/ 139 w 385"/>
                  <a:gd name="T35" fmla="*/ 463 h 532"/>
                  <a:gd name="T36" fmla="*/ 151 w 385"/>
                  <a:gd name="T37" fmla="*/ 479 h 532"/>
                  <a:gd name="T38" fmla="*/ 167 w 385"/>
                  <a:gd name="T39" fmla="*/ 495 h 532"/>
                  <a:gd name="T40" fmla="*/ 186 w 385"/>
                  <a:gd name="T41" fmla="*/ 509 h 532"/>
                  <a:gd name="T42" fmla="*/ 206 w 385"/>
                  <a:gd name="T43" fmla="*/ 520 h 532"/>
                  <a:gd name="T44" fmla="*/ 226 w 385"/>
                  <a:gd name="T45" fmla="*/ 529 h 532"/>
                  <a:gd name="T46" fmla="*/ 242 w 385"/>
                  <a:gd name="T47" fmla="*/ 532 h 532"/>
                  <a:gd name="T48" fmla="*/ 256 w 385"/>
                  <a:gd name="T49" fmla="*/ 529 h 532"/>
                  <a:gd name="T50" fmla="*/ 261 w 385"/>
                  <a:gd name="T51" fmla="*/ 523 h 532"/>
                  <a:gd name="T52" fmla="*/ 263 w 385"/>
                  <a:gd name="T53" fmla="*/ 517 h 532"/>
                  <a:gd name="T54" fmla="*/ 268 w 385"/>
                  <a:gd name="T55" fmla="*/ 503 h 532"/>
                  <a:gd name="T56" fmla="*/ 280 w 385"/>
                  <a:gd name="T57" fmla="*/ 477 h 532"/>
                  <a:gd name="T58" fmla="*/ 298 w 385"/>
                  <a:gd name="T59" fmla="*/ 453 h 532"/>
                  <a:gd name="T60" fmla="*/ 323 w 385"/>
                  <a:gd name="T61" fmla="*/ 431 h 532"/>
                  <a:gd name="T62" fmla="*/ 336 w 385"/>
                  <a:gd name="T63" fmla="*/ 421 h 532"/>
                  <a:gd name="T64" fmla="*/ 361 w 385"/>
                  <a:gd name="T65" fmla="*/ 401 h 532"/>
                  <a:gd name="T66" fmla="*/ 377 w 385"/>
                  <a:gd name="T67" fmla="*/ 383 h 532"/>
                  <a:gd name="T68" fmla="*/ 385 w 385"/>
                  <a:gd name="T69" fmla="*/ 363 h 532"/>
                  <a:gd name="T70" fmla="*/ 384 w 385"/>
                  <a:gd name="T71" fmla="*/ 339 h 532"/>
                  <a:gd name="T72" fmla="*/ 380 w 385"/>
                  <a:gd name="T73" fmla="*/ 322 h 532"/>
                  <a:gd name="T74" fmla="*/ 349 w 385"/>
                  <a:gd name="T75" fmla="*/ 246 h 532"/>
                  <a:gd name="T76" fmla="*/ 318 w 385"/>
                  <a:gd name="T77" fmla="*/ 172 h 532"/>
                  <a:gd name="T78" fmla="*/ 312 w 385"/>
                  <a:gd name="T79" fmla="*/ 156 h 532"/>
                  <a:gd name="T80" fmla="*/ 295 w 385"/>
                  <a:gd name="T81" fmla="*/ 85 h 532"/>
                  <a:gd name="T82" fmla="*/ 287 w 385"/>
                  <a:gd name="T83" fmla="*/ 57 h 532"/>
                  <a:gd name="T84" fmla="*/ 284 w 385"/>
                  <a:gd name="T85" fmla="*/ 52 h 532"/>
                  <a:gd name="T86" fmla="*/ 281 w 385"/>
                  <a:gd name="T87" fmla="*/ 54 h 532"/>
                  <a:gd name="T88" fmla="*/ 275 w 385"/>
                  <a:gd name="T89" fmla="*/ 71 h 532"/>
                  <a:gd name="T90" fmla="*/ 263 w 385"/>
                  <a:gd name="T91" fmla="*/ 103 h 532"/>
                  <a:gd name="T92" fmla="*/ 257 w 385"/>
                  <a:gd name="T93" fmla="*/ 111 h 532"/>
                  <a:gd name="T94" fmla="*/ 252 w 385"/>
                  <a:gd name="T95" fmla="*/ 111 h 532"/>
                  <a:gd name="T96" fmla="*/ 248 w 385"/>
                  <a:gd name="T97" fmla="*/ 109 h 532"/>
                  <a:gd name="T98" fmla="*/ 233 w 385"/>
                  <a:gd name="T99" fmla="*/ 98 h 532"/>
                  <a:gd name="T100" fmla="*/ 212 w 385"/>
                  <a:gd name="T101" fmla="*/ 88 h 532"/>
                  <a:gd name="T102" fmla="*/ 163 w 385"/>
                  <a:gd name="T103" fmla="*/ 65 h 532"/>
                  <a:gd name="T104" fmla="*/ 152 w 385"/>
                  <a:gd name="T105" fmla="*/ 59 h 532"/>
                  <a:gd name="T106" fmla="*/ 136 w 385"/>
                  <a:gd name="T107" fmla="*/ 45 h 532"/>
                  <a:gd name="T108" fmla="*/ 122 w 385"/>
                  <a:gd name="T109" fmla="*/ 24 h 532"/>
                  <a:gd name="T110" fmla="*/ 117 w 385"/>
                  <a:gd name="T111" fmla="*/ 16 h 532"/>
                  <a:gd name="T112" fmla="*/ 104 w 385"/>
                  <a:gd name="T113" fmla="*/ 4 h 532"/>
                  <a:gd name="T114" fmla="*/ 96 w 385"/>
                  <a:gd name="T115" fmla="*/ 0 h 532"/>
                  <a:gd name="T116" fmla="*/ 94 w 385"/>
                  <a:gd name="T117" fmla="*/ 0 h 5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85" h="532">
                    <a:moveTo>
                      <a:pt x="94" y="0"/>
                    </a:moveTo>
                    <a:lnTo>
                      <a:pt x="94" y="0"/>
                    </a:lnTo>
                    <a:lnTo>
                      <a:pt x="91" y="0"/>
                    </a:lnTo>
                    <a:lnTo>
                      <a:pt x="84" y="1"/>
                    </a:lnTo>
                    <a:lnTo>
                      <a:pt x="74" y="4"/>
                    </a:lnTo>
                    <a:lnTo>
                      <a:pt x="68" y="6"/>
                    </a:lnTo>
                    <a:lnTo>
                      <a:pt x="62" y="9"/>
                    </a:lnTo>
                    <a:lnTo>
                      <a:pt x="56" y="14"/>
                    </a:lnTo>
                    <a:lnTo>
                      <a:pt x="49" y="19"/>
                    </a:lnTo>
                    <a:lnTo>
                      <a:pt x="43" y="26"/>
                    </a:lnTo>
                    <a:lnTo>
                      <a:pt x="37" y="34"/>
                    </a:lnTo>
                    <a:lnTo>
                      <a:pt x="31" y="43"/>
                    </a:lnTo>
                    <a:lnTo>
                      <a:pt x="25" y="54"/>
                    </a:lnTo>
                    <a:lnTo>
                      <a:pt x="20" y="66"/>
                    </a:lnTo>
                    <a:lnTo>
                      <a:pt x="16" y="82"/>
                    </a:lnTo>
                    <a:lnTo>
                      <a:pt x="10" y="110"/>
                    </a:lnTo>
                    <a:lnTo>
                      <a:pt x="4" y="140"/>
                    </a:lnTo>
                    <a:lnTo>
                      <a:pt x="2" y="155"/>
                    </a:lnTo>
                    <a:lnTo>
                      <a:pt x="1" y="171"/>
                    </a:lnTo>
                    <a:lnTo>
                      <a:pt x="0" y="186"/>
                    </a:lnTo>
                    <a:lnTo>
                      <a:pt x="0" y="203"/>
                    </a:lnTo>
                    <a:lnTo>
                      <a:pt x="1" y="219"/>
                    </a:lnTo>
                    <a:lnTo>
                      <a:pt x="3" y="235"/>
                    </a:lnTo>
                    <a:lnTo>
                      <a:pt x="6" y="251"/>
                    </a:lnTo>
                    <a:lnTo>
                      <a:pt x="10" y="267"/>
                    </a:lnTo>
                    <a:lnTo>
                      <a:pt x="16" y="283"/>
                    </a:lnTo>
                    <a:lnTo>
                      <a:pt x="23" y="299"/>
                    </a:lnTo>
                    <a:lnTo>
                      <a:pt x="33" y="315"/>
                    </a:lnTo>
                    <a:lnTo>
                      <a:pt x="44" y="330"/>
                    </a:lnTo>
                    <a:lnTo>
                      <a:pt x="89" y="389"/>
                    </a:lnTo>
                    <a:lnTo>
                      <a:pt x="116" y="428"/>
                    </a:lnTo>
                    <a:lnTo>
                      <a:pt x="131" y="450"/>
                    </a:lnTo>
                    <a:lnTo>
                      <a:pt x="139" y="463"/>
                    </a:lnTo>
                    <a:lnTo>
                      <a:pt x="144" y="472"/>
                    </a:lnTo>
                    <a:lnTo>
                      <a:pt x="151" y="479"/>
                    </a:lnTo>
                    <a:lnTo>
                      <a:pt x="158" y="487"/>
                    </a:lnTo>
                    <a:lnTo>
                      <a:pt x="167" y="495"/>
                    </a:lnTo>
                    <a:lnTo>
                      <a:pt x="176" y="502"/>
                    </a:lnTo>
                    <a:lnTo>
                      <a:pt x="186" y="509"/>
                    </a:lnTo>
                    <a:lnTo>
                      <a:pt x="197" y="515"/>
                    </a:lnTo>
                    <a:lnTo>
                      <a:pt x="206" y="520"/>
                    </a:lnTo>
                    <a:lnTo>
                      <a:pt x="216" y="524"/>
                    </a:lnTo>
                    <a:lnTo>
                      <a:pt x="226" y="529"/>
                    </a:lnTo>
                    <a:lnTo>
                      <a:pt x="234" y="531"/>
                    </a:lnTo>
                    <a:lnTo>
                      <a:pt x="242" y="532"/>
                    </a:lnTo>
                    <a:lnTo>
                      <a:pt x="249" y="531"/>
                    </a:lnTo>
                    <a:lnTo>
                      <a:pt x="256" y="529"/>
                    </a:lnTo>
                    <a:lnTo>
                      <a:pt x="259" y="527"/>
                    </a:lnTo>
                    <a:lnTo>
                      <a:pt x="261" y="523"/>
                    </a:lnTo>
                    <a:lnTo>
                      <a:pt x="262" y="520"/>
                    </a:lnTo>
                    <a:lnTo>
                      <a:pt x="263" y="517"/>
                    </a:lnTo>
                    <a:lnTo>
                      <a:pt x="268" y="503"/>
                    </a:lnTo>
                    <a:lnTo>
                      <a:pt x="273" y="490"/>
                    </a:lnTo>
                    <a:lnTo>
                      <a:pt x="280" y="477"/>
                    </a:lnTo>
                    <a:lnTo>
                      <a:pt x="289" y="464"/>
                    </a:lnTo>
                    <a:lnTo>
                      <a:pt x="298" y="453"/>
                    </a:lnTo>
                    <a:lnTo>
                      <a:pt x="310" y="442"/>
                    </a:lnTo>
                    <a:lnTo>
                      <a:pt x="323" y="431"/>
                    </a:lnTo>
                    <a:lnTo>
                      <a:pt x="336" y="421"/>
                    </a:lnTo>
                    <a:lnTo>
                      <a:pt x="349" y="410"/>
                    </a:lnTo>
                    <a:lnTo>
                      <a:pt x="361" y="401"/>
                    </a:lnTo>
                    <a:lnTo>
                      <a:pt x="371" y="392"/>
                    </a:lnTo>
                    <a:lnTo>
                      <a:pt x="377" y="383"/>
                    </a:lnTo>
                    <a:lnTo>
                      <a:pt x="382" y="374"/>
                    </a:lnTo>
                    <a:lnTo>
                      <a:pt x="385" y="363"/>
                    </a:lnTo>
                    <a:lnTo>
                      <a:pt x="385" y="351"/>
                    </a:lnTo>
                    <a:lnTo>
                      <a:pt x="384" y="339"/>
                    </a:lnTo>
                    <a:lnTo>
                      <a:pt x="380" y="322"/>
                    </a:lnTo>
                    <a:lnTo>
                      <a:pt x="372" y="300"/>
                    </a:lnTo>
                    <a:lnTo>
                      <a:pt x="349" y="246"/>
                    </a:lnTo>
                    <a:lnTo>
                      <a:pt x="326" y="194"/>
                    </a:lnTo>
                    <a:lnTo>
                      <a:pt x="318" y="172"/>
                    </a:lnTo>
                    <a:lnTo>
                      <a:pt x="312" y="156"/>
                    </a:lnTo>
                    <a:lnTo>
                      <a:pt x="303" y="122"/>
                    </a:lnTo>
                    <a:lnTo>
                      <a:pt x="295" y="85"/>
                    </a:lnTo>
                    <a:lnTo>
                      <a:pt x="291" y="69"/>
                    </a:lnTo>
                    <a:lnTo>
                      <a:pt x="287" y="57"/>
                    </a:lnTo>
                    <a:lnTo>
                      <a:pt x="286" y="54"/>
                    </a:lnTo>
                    <a:lnTo>
                      <a:pt x="284" y="52"/>
                    </a:lnTo>
                    <a:lnTo>
                      <a:pt x="282" y="52"/>
                    </a:lnTo>
                    <a:lnTo>
                      <a:pt x="281" y="54"/>
                    </a:lnTo>
                    <a:lnTo>
                      <a:pt x="275" y="71"/>
                    </a:lnTo>
                    <a:lnTo>
                      <a:pt x="267" y="94"/>
                    </a:lnTo>
                    <a:lnTo>
                      <a:pt x="263" y="103"/>
                    </a:lnTo>
                    <a:lnTo>
                      <a:pt x="259" y="109"/>
                    </a:lnTo>
                    <a:lnTo>
                      <a:pt x="257" y="111"/>
                    </a:lnTo>
                    <a:lnTo>
                      <a:pt x="254" y="112"/>
                    </a:lnTo>
                    <a:lnTo>
                      <a:pt x="252" y="111"/>
                    </a:lnTo>
                    <a:lnTo>
                      <a:pt x="248" y="109"/>
                    </a:lnTo>
                    <a:lnTo>
                      <a:pt x="242" y="104"/>
                    </a:lnTo>
                    <a:lnTo>
                      <a:pt x="233" y="98"/>
                    </a:lnTo>
                    <a:lnTo>
                      <a:pt x="223" y="93"/>
                    </a:lnTo>
                    <a:lnTo>
                      <a:pt x="212" y="88"/>
                    </a:lnTo>
                    <a:lnTo>
                      <a:pt x="186" y="76"/>
                    </a:lnTo>
                    <a:lnTo>
                      <a:pt x="163" y="65"/>
                    </a:lnTo>
                    <a:lnTo>
                      <a:pt x="152" y="59"/>
                    </a:lnTo>
                    <a:lnTo>
                      <a:pt x="144" y="52"/>
                    </a:lnTo>
                    <a:lnTo>
                      <a:pt x="136" y="45"/>
                    </a:lnTo>
                    <a:lnTo>
                      <a:pt x="130" y="38"/>
                    </a:lnTo>
                    <a:lnTo>
                      <a:pt x="122" y="24"/>
                    </a:lnTo>
                    <a:lnTo>
                      <a:pt x="117" y="16"/>
                    </a:lnTo>
                    <a:lnTo>
                      <a:pt x="111" y="10"/>
                    </a:lnTo>
                    <a:lnTo>
                      <a:pt x="104" y="4"/>
                    </a:lnTo>
                    <a:lnTo>
                      <a:pt x="98" y="1"/>
                    </a:lnTo>
                    <a:lnTo>
                      <a:pt x="96" y="0"/>
                    </a:lnTo>
                    <a:lnTo>
                      <a:pt x="94" y="0"/>
                    </a:lnTo>
                    <a:close/>
                  </a:path>
                </a:pathLst>
              </a:custGeom>
              <a:solidFill>
                <a:srgbClr val="8A94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46" name="Freeform 293">
                <a:extLst>
                  <a:ext uri="{FF2B5EF4-FFF2-40B4-BE49-F238E27FC236}">
                    <a16:creationId xmlns:a16="http://schemas.microsoft.com/office/drawing/2014/main" id="{618359CD-B5C3-4C4B-97D5-6B8FED061C2F}"/>
                  </a:ext>
                </a:extLst>
              </p:cNvPr>
              <p:cNvSpPr>
                <a:spLocks/>
              </p:cNvSpPr>
              <p:nvPr/>
            </p:nvSpPr>
            <p:spPr bwMode="auto">
              <a:xfrm>
                <a:off x="3602" y="1390"/>
                <a:ext cx="381" cy="526"/>
              </a:xfrm>
              <a:custGeom>
                <a:avLst/>
                <a:gdLst>
                  <a:gd name="T0" fmla="*/ 92 w 381"/>
                  <a:gd name="T1" fmla="*/ 0 h 526"/>
                  <a:gd name="T2" fmla="*/ 83 w 381"/>
                  <a:gd name="T3" fmla="*/ 1 h 526"/>
                  <a:gd name="T4" fmla="*/ 66 w 381"/>
                  <a:gd name="T5" fmla="*/ 6 h 526"/>
                  <a:gd name="T6" fmla="*/ 54 w 381"/>
                  <a:gd name="T7" fmla="*/ 13 h 526"/>
                  <a:gd name="T8" fmla="*/ 42 w 381"/>
                  <a:gd name="T9" fmla="*/ 26 h 526"/>
                  <a:gd name="T10" fmla="*/ 30 w 381"/>
                  <a:gd name="T11" fmla="*/ 43 h 526"/>
                  <a:gd name="T12" fmla="*/ 19 w 381"/>
                  <a:gd name="T13" fmla="*/ 66 h 526"/>
                  <a:gd name="T14" fmla="*/ 15 w 381"/>
                  <a:gd name="T15" fmla="*/ 81 h 526"/>
                  <a:gd name="T16" fmla="*/ 4 w 381"/>
                  <a:gd name="T17" fmla="*/ 139 h 526"/>
                  <a:gd name="T18" fmla="*/ 0 w 381"/>
                  <a:gd name="T19" fmla="*/ 169 h 526"/>
                  <a:gd name="T20" fmla="*/ 0 w 381"/>
                  <a:gd name="T21" fmla="*/ 201 h 526"/>
                  <a:gd name="T22" fmla="*/ 2 w 381"/>
                  <a:gd name="T23" fmla="*/ 232 h 526"/>
                  <a:gd name="T24" fmla="*/ 10 w 381"/>
                  <a:gd name="T25" fmla="*/ 265 h 526"/>
                  <a:gd name="T26" fmla="*/ 23 w 381"/>
                  <a:gd name="T27" fmla="*/ 296 h 526"/>
                  <a:gd name="T28" fmla="*/ 43 w 381"/>
                  <a:gd name="T29" fmla="*/ 327 h 526"/>
                  <a:gd name="T30" fmla="*/ 88 w 381"/>
                  <a:gd name="T31" fmla="*/ 385 h 526"/>
                  <a:gd name="T32" fmla="*/ 129 w 381"/>
                  <a:gd name="T33" fmla="*/ 445 h 526"/>
                  <a:gd name="T34" fmla="*/ 138 w 381"/>
                  <a:gd name="T35" fmla="*/ 458 h 526"/>
                  <a:gd name="T36" fmla="*/ 149 w 381"/>
                  <a:gd name="T37" fmla="*/ 474 h 526"/>
                  <a:gd name="T38" fmla="*/ 165 w 381"/>
                  <a:gd name="T39" fmla="*/ 489 h 526"/>
                  <a:gd name="T40" fmla="*/ 183 w 381"/>
                  <a:gd name="T41" fmla="*/ 503 h 526"/>
                  <a:gd name="T42" fmla="*/ 204 w 381"/>
                  <a:gd name="T43" fmla="*/ 514 h 526"/>
                  <a:gd name="T44" fmla="*/ 223 w 381"/>
                  <a:gd name="T45" fmla="*/ 522 h 526"/>
                  <a:gd name="T46" fmla="*/ 239 w 381"/>
                  <a:gd name="T47" fmla="*/ 526 h 526"/>
                  <a:gd name="T48" fmla="*/ 253 w 381"/>
                  <a:gd name="T49" fmla="*/ 522 h 526"/>
                  <a:gd name="T50" fmla="*/ 257 w 381"/>
                  <a:gd name="T51" fmla="*/ 518 h 526"/>
                  <a:gd name="T52" fmla="*/ 260 w 381"/>
                  <a:gd name="T53" fmla="*/ 512 h 526"/>
                  <a:gd name="T54" fmla="*/ 264 w 381"/>
                  <a:gd name="T55" fmla="*/ 498 h 526"/>
                  <a:gd name="T56" fmla="*/ 277 w 381"/>
                  <a:gd name="T57" fmla="*/ 472 h 526"/>
                  <a:gd name="T58" fmla="*/ 295 w 381"/>
                  <a:gd name="T59" fmla="*/ 448 h 526"/>
                  <a:gd name="T60" fmla="*/ 319 w 381"/>
                  <a:gd name="T61" fmla="*/ 427 h 526"/>
                  <a:gd name="T62" fmla="*/ 332 w 381"/>
                  <a:gd name="T63" fmla="*/ 417 h 526"/>
                  <a:gd name="T64" fmla="*/ 356 w 381"/>
                  <a:gd name="T65" fmla="*/ 397 h 526"/>
                  <a:gd name="T66" fmla="*/ 373 w 381"/>
                  <a:gd name="T67" fmla="*/ 379 h 526"/>
                  <a:gd name="T68" fmla="*/ 380 w 381"/>
                  <a:gd name="T69" fmla="*/ 360 h 526"/>
                  <a:gd name="T70" fmla="*/ 379 w 381"/>
                  <a:gd name="T71" fmla="*/ 335 h 526"/>
                  <a:gd name="T72" fmla="*/ 375 w 381"/>
                  <a:gd name="T73" fmla="*/ 319 h 526"/>
                  <a:gd name="T74" fmla="*/ 345 w 381"/>
                  <a:gd name="T75" fmla="*/ 244 h 526"/>
                  <a:gd name="T76" fmla="*/ 315 w 381"/>
                  <a:gd name="T77" fmla="*/ 170 h 526"/>
                  <a:gd name="T78" fmla="*/ 309 w 381"/>
                  <a:gd name="T79" fmla="*/ 154 h 526"/>
                  <a:gd name="T80" fmla="*/ 293 w 381"/>
                  <a:gd name="T81" fmla="*/ 84 h 526"/>
                  <a:gd name="T82" fmla="*/ 285 w 381"/>
                  <a:gd name="T83" fmla="*/ 57 h 526"/>
                  <a:gd name="T84" fmla="*/ 282 w 381"/>
                  <a:gd name="T85" fmla="*/ 51 h 526"/>
                  <a:gd name="T86" fmla="*/ 279 w 381"/>
                  <a:gd name="T87" fmla="*/ 53 h 526"/>
                  <a:gd name="T88" fmla="*/ 273 w 381"/>
                  <a:gd name="T89" fmla="*/ 71 h 526"/>
                  <a:gd name="T90" fmla="*/ 262 w 381"/>
                  <a:gd name="T91" fmla="*/ 102 h 526"/>
                  <a:gd name="T92" fmla="*/ 255 w 381"/>
                  <a:gd name="T93" fmla="*/ 111 h 526"/>
                  <a:gd name="T94" fmla="*/ 250 w 381"/>
                  <a:gd name="T95" fmla="*/ 111 h 526"/>
                  <a:gd name="T96" fmla="*/ 247 w 381"/>
                  <a:gd name="T97" fmla="*/ 109 h 526"/>
                  <a:gd name="T98" fmla="*/ 232 w 381"/>
                  <a:gd name="T99" fmla="*/ 98 h 526"/>
                  <a:gd name="T100" fmla="*/ 210 w 381"/>
                  <a:gd name="T101" fmla="*/ 87 h 526"/>
                  <a:gd name="T102" fmla="*/ 161 w 381"/>
                  <a:gd name="T103" fmla="*/ 65 h 526"/>
                  <a:gd name="T104" fmla="*/ 150 w 381"/>
                  <a:gd name="T105" fmla="*/ 59 h 526"/>
                  <a:gd name="T106" fmla="*/ 134 w 381"/>
                  <a:gd name="T107" fmla="*/ 45 h 526"/>
                  <a:gd name="T108" fmla="*/ 120 w 381"/>
                  <a:gd name="T109" fmla="*/ 26 h 526"/>
                  <a:gd name="T110" fmla="*/ 115 w 381"/>
                  <a:gd name="T111" fmla="*/ 17 h 526"/>
                  <a:gd name="T112" fmla="*/ 103 w 381"/>
                  <a:gd name="T113" fmla="*/ 4 h 526"/>
                  <a:gd name="T114" fmla="*/ 94 w 381"/>
                  <a:gd name="T115" fmla="*/ 0 h 526"/>
                  <a:gd name="T116" fmla="*/ 92 w 381"/>
                  <a:gd name="T117" fmla="*/ 0 h 5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81" h="526">
                    <a:moveTo>
                      <a:pt x="92" y="0"/>
                    </a:moveTo>
                    <a:lnTo>
                      <a:pt x="92" y="0"/>
                    </a:lnTo>
                    <a:lnTo>
                      <a:pt x="89" y="0"/>
                    </a:lnTo>
                    <a:lnTo>
                      <a:pt x="83" y="1"/>
                    </a:lnTo>
                    <a:lnTo>
                      <a:pt x="72" y="4"/>
                    </a:lnTo>
                    <a:lnTo>
                      <a:pt x="66" y="6"/>
                    </a:lnTo>
                    <a:lnTo>
                      <a:pt x="60" y="9"/>
                    </a:lnTo>
                    <a:lnTo>
                      <a:pt x="54" y="13"/>
                    </a:lnTo>
                    <a:lnTo>
                      <a:pt x="48" y="19"/>
                    </a:lnTo>
                    <a:lnTo>
                      <a:pt x="42" y="26"/>
                    </a:lnTo>
                    <a:lnTo>
                      <a:pt x="36" y="34"/>
                    </a:lnTo>
                    <a:lnTo>
                      <a:pt x="30" y="43"/>
                    </a:lnTo>
                    <a:lnTo>
                      <a:pt x="25" y="54"/>
                    </a:lnTo>
                    <a:lnTo>
                      <a:pt x="19" y="66"/>
                    </a:lnTo>
                    <a:lnTo>
                      <a:pt x="15" y="81"/>
                    </a:lnTo>
                    <a:lnTo>
                      <a:pt x="9" y="109"/>
                    </a:lnTo>
                    <a:lnTo>
                      <a:pt x="4" y="139"/>
                    </a:lnTo>
                    <a:lnTo>
                      <a:pt x="2" y="154"/>
                    </a:lnTo>
                    <a:lnTo>
                      <a:pt x="0" y="169"/>
                    </a:lnTo>
                    <a:lnTo>
                      <a:pt x="0" y="184"/>
                    </a:lnTo>
                    <a:lnTo>
                      <a:pt x="0" y="201"/>
                    </a:lnTo>
                    <a:lnTo>
                      <a:pt x="0" y="217"/>
                    </a:lnTo>
                    <a:lnTo>
                      <a:pt x="2" y="232"/>
                    </a:lnTo>
                    <a:lnTo>
                      <a:pt x="5" y="249"/>
                    </a:lnTo>
                    <a:lnTo>
                      <a:pt x="10" y="265"/>
                    </a:lnTo>
                    <a:lnTo>
                      <a:pt x="16" y="280"/>
                    </a:lnTo>
                    <a:lnTo>
                      <a:pt x="23" y="296"/>
                    </a:lnTo>
                    <a:lnTo>
                      <a:pt x="33" y="312"/>
                    </a:lnTo>
                    <a:lnTo>
                      <a:pt x="43" y="327"/>
                    </a:lnTo>
                    <a:lnTo>
                      <a:pt x="88" y="385"/>
                    </a:lnTo>
                    <a:lnTo>
                      <a:pt x="114" y="423"/>
                    </a:lnTo>
                    <a:lnTo>
                      <a:pt x="129" y="445"/>
                    </a:lnTo>
                    <a:lnTo>
                      <a:pt x="138" y="458"/>
                    </a:lnTo>
                    <a:lnTo>
                      <a:pt x="143" y="466"/>
                    </a:lnTo>
                    <a:lnTo>
                      <a:pt x="149" y="474"/>
                    </a:lnTo>
                    <a:lnTo>
                      <a:pt x="156" y="482"/>
                    </a:lnTo>
                    <a:lnTo>
                      <a:pt x="165" y="489"/>
                    </a:lnTo>
                    <a:lnTo>
                      <a:pt x="174" y="496"/>
                    </a:lnTo>
                    <a:lnTo>
                      <a:pt x="183" y="503"/>
                    </a:lnTo>
                    <a:lnTo>
                      <a:pt x="194" y="509"/>
                    </a:lnTo>
                    <a:lnTo>
                      <a:pt x="204" y="514"/>
                    </a:lnTo>
                    <a:lnTo>
                      <a:pt x="214" y="519"/>
                    </a:lnTo>
                    <a:lnTo>
                      <a:pt x="223" y="522"/>
                    </a:lnTo>
                    <a:lnTo>
                      <a:pt x="232" y="525"/>
                    </a:lnTo>
                    <a:lnTo>
                      <a:pt x="239" y="526"/>
                    </a:lnTo>
                    <a:lnTo>
                      <a:pt x="246" y="525"/>
                    </a:lnTo>
                    <a:lnTo>
                      <a:pt x="253" y="522"/>
                    </a:lnTo>
                    <a:lnTo>
                      <a:pt x="255" y="520"/>
                    </a:lnTo>
                    <a:lnTo>
                      <a:pt x="257" y="518"/>
                    </a:lnTo>
                    <a:lnTo>
                      <a:pt x="259" y="515"/>
                    </a:lnTo>
                    <a:lnTo>
                      <a:pt x="260" y="512"/>
                    </a:lnTo>
                    <a:lnTo>
                      <a:pt x="264" y="498"/>
                    </a:lnTo>
                    <a:lnTo>
                      <a:pt x="270" y="485"/>
                    </a:lnTo>
                    <a:lnTo>
                      <a:pt x="277" y="472"/>
                    </a:lnTo>
                    <a:lnTo>
                      <a:pt x="285" y="459"/>
                    </a:lnTo>
                    <a:lnTo>
                      <a:pt x="295" y="448"/>
                    </a:lnTo>
                    <a:lnTo>
                      <a:pt x="307" y="437"/>
                    </a:lnTo>
                    <a:lnTo>
                      <a:pt x="319" y="427"/>
                    </a:lnTo>
                    <a:lnTo>
                      <a:pt x="332" y="417"/>
                    </a:lnTo>
                    <a:lnTo>
                      <a:pt x="345" y="406"/>
                    </a:lnTo>
                    <a:lnTo>
                      <a:pt x="356" y="397"/>
                    </a:lnTo>
                    <a:lnTo>
                      <a:pt x="366" y="388"/>
                    </a:lnTo>
                    <a:lnTo>
                      <a:pt x="373" y="379"/>
                    </a:lnTo>
                    <a:lnTo>
                      <a:pt x="377" y="370"/>
                    </a:lnTo>
                    <a:lnTo>
                      <a:pt x="380" y="360"/>
                    </a:lnTo>
                    <a:lnTo>
                      <a:pt x="381" y="348"/>
                    </a:lnTo>
                    <a:lnTo>
                      <a:pt x="379" y="335"/>
                    </a:lnTo>
                    <a:lnTo>
                      <a:pt x="375" y="319"/>
                    </a:lnTo>
                    <a:lnTo>
                      <a:pt x="367" y="297"/>
                    </a:lnTo>
                    <a:lnTo>
                      <a:pt x="345" y="244"/>
                    </a:lnTo>
                    <a:lnTo>
                      <a:pt x="323" y="192"/>
                    </a:lnTo>
                    <a:lnTo>
                      <a:pt x="315" y="170"/>
                    </a:lnTo>
                    <a:lnTo>
                      <a:pt x="309" y="154"/>
                    </a:lnTo>
                    <a:lnTo>
                      <a:pt x="301" y="121"/>
                    </a:lnTo>
                    <a:lnTo>
                      <a:pt x="293" y="84"/>
                    </a:lnTo>
                    <a:lnTo>
                      <a:pt x="289" y="68"/>
                    </a:lnTo>
                    <a:lnTo>
                      <a:pt x="285" y="57"/>
                    </a:lnTo>
                    <a:lnTo>
                      <a:pt x="283" y="53"/>
                    </a:lnTo>
                    <a:lnTo>
                      <a:pt x="282" y="51"/>
                    </a:lnTo>
                    <a:lnTo>
                      <a:pt x="280" y="51"/>
                    </a:lnTo>
                    <a:lnTo>
                      <a:pt x="279" y="53"/>
                    </a:lnTo>
                    <a:lnTo>
                      <a:pt x="273" y="71"/>
                    </a:lnTo>
                    <a:lnTo>
                      <a:pt x="266" y="93"/>
                    </a:lnTo>
                    <a:lnTo>
                      <a:pt x="262" y="102"/>
                    </a:lnTo>
                    <a:lnTo>
                      <a:pt x="257" y="109"/>
                    </a:lnTo>
                    <a:lnTo>
                      <a:pt x="255" y="111"/>
                    </a:lnTo>
                    <a:lnTo>
                      <a:pt x="253" y="111"/>
                    </a:lnTo>
                    <a:lnTo>
                      <a:pt x="250" y="111"/>
                    </a:lnTo>
                    <a:lnTo>
                      <a:pt x="247" y="109"/>
                    </a:lnTo>
                    <a:lnTo>
                      <a:pt x="240" y="103"/>
                    </a:lnTo>
                    <a:lnTo>
                      <a:pt x="232" y="98"/>
                    </a:lnTo>
                    <a:lnTo>
                      <a:pt x="221" y="93"/>
                    </a:lnTo>
                    <a:lnTo>
                      <a:pt x="210" y="87"/>
                    </a:lnTo>
                    <a:lnTo>
                      <a:pt x="184" y="76"/>
                    </a:lnTo>
                    <a:lnTo>
                      <a:pt x="161" y="65"/>
                    </a:lnTo>
                    <a:lnTo>
                      <a:pt x="150" y="59"/>
                    </a:lnTo>
                    <a:lnTo>
                      <a:pt x="142" y="52"/>
                    </a:lnTo>
                    <a:lnTo>
                      <a:pt x="134" y="45"/>
                    </a:lnTo>
                    <a:lnTo>
                      <a:pt x="128" y="38"/>
                    </a:lnTo>
                    <a:lnTo>
                      <a:pt x="120" y="26"/>
                    </a:lnTo>
                    <a:lnTo>
                      <a:pt x="115" y="17"/>
                    </a:lnTo>
                    <a:lnTo>
                      <a:pt x="109" y="10"/>
                    </a:lnTo>
                    <a:lnTo>
                      <a:pt x="103" y="4"/>
                    </a:lnTo>
                    <a:lnTo>
                      <a:pt x="97" y="1"/>
                    </a:lnTo>
                    <a:lnTo>
                      <a:pt x="94" y="0"/>
                    </a:lnTo>
                    <a:lnTo>
                      <a:pt x="92" y="0"/>
                    </a:lnTo>
                    <a:close/>
                  </a:path>
                </a:pathLst>
              </a:custGeom>
              <a:solidFill>
                <a:srgbClr val="7D8A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47" name="Freeform 294">
                <a:extLst>
                  <a:ext uri="{FF2B5EF4-FFF2-40B4-BE49-F238E27FC236}">
                    <a16:creationId xmlns:a16="http://schemas.microsoft.com/office/drawing/2014/main" id="{8629C258-65C1-481C-BEEF-E4A61D25ECB3}"/>
                  </a:ext>
                </a:extLst>
              </p:cNvPr>
              <p:cNvSpPr>
                <a:spLocks/>
              </p:cNvSpPr>
              <p:nvPr/>
            </p:nvSpPr>
            <p:spPr bwMode="auto">
              <a:xfrm>
                <a:off x="3603" y="1392"/>
                <a:ext cx="377" cy="519"/>
              </a:xfrm>
              <a:custGeom>
                <a:avLst/>
                <a:gdLst>
                  <a:gd name="T0" fmla="*/ 91 w 377"/>
                  <a:gd name="T1" fmla="*/ 0 h 519"/>
                  <a:gd name="T2" fmla="*/ 82 w 377"/>
                  <a:gd name="T3" fmla="*/ 1 h 519"/>
                  <a:gd name="T4" fmla="*/ 66 w 377"/>
                  <a:gd name="T5" fmla="*/ 6 h 519"/>
                  <a:gd name="T6" fmla="*/ 54 w 377"/>
                  <a:gd name="T7" fmla="*/ 13 h 519"/>
                  <a:gd name="T8" fmla="*/ 42 w 377"/>
                  <a:gd name="T9" fmla="*/ 26 h 519"/>
                  <a:gd name="T10" fmla="*/ 30 w 377"/>
                  <a:gd name="T11" fmla="*/ 42 h 519"/>
                  <a:gd name="T12" fmla="*/ 19 w 377"/>
                  <a:gd name="T13" fmla="*/ 66 h 519"/>
                  <a:gd name="T14" fmla="*/ 15 w 377"/>
                  <a:gd name="T15" fmla="*/ 81 h 519"/>
                  <a:gd name="T16" fmla="*/ 4 w 377"/>
                  <a:gd name="T17" fmla="*/ 138 h 519"/>
                  <a:gd name="T18" fmla="*/ 1 w 377"/>
                  <a:gd name="T19" fmla="*/ 168 h 519"/>
                  <a:gd name="T20" fmla="*/ 0 w 377"/>
                  <a:gd name="T21" fmla="*/ 199 h 519"/>
                  <a:gd name="T22" fmla="*/ 3 w 377"/>
                  <a:gd name="T23" fmla="*/ 230 h 519"/>
                  <a:gd name="T24" fmla="*/ 11 w 377"/>
                  <a:gd name="T25" fmla="*/ 262 h 519"/>
                  <a:gd name="T26" fmla="*/ 24 w 377"/>
                  <a:gd name="T27" fmla="*/ 293 h 519"/>
                  <a:gd name="T28" fmla="*/ 44 w 377"/>
                  <a:gd name="T29" fmla="*/ 324 h 519"/>
                  <a:gd name="T30" fmla="*/ 88 w 377"/>
                  <a:gd name="T31" fmla="*/ 381 h 519"/>
                  <a:gd name="T32" fmla="*/ 128 w 377"/>
                  <a:gd name="T33" fmla="*/ 441 h 519"/>
                  <a:gd name="T34" fmla="*/ 137 w 377"/>
                  <a:gd name="T35" fmla="*/ 453 h 519"/>
                  <a:gd name="T36" fmla="*/ 148 w 377"/>
                  <a:gd name="T37" fmla="*/ 469 h 519"/>
                  <a:gd name="T38" fmla="*/ 164 w 377"/>
                  <a:gd name="T39" fmla="*/ 484 h 519"/>
                  <a:gd name="T40" fmla="*/ 182 w 377"/>
                  <a:gd name="T41" fmla="*/ 498 h 519"/>
                  <a:gd name="T42" fmla="*/ 202 w 377"/>
                  <a:gd name="T43" fmla="*/ 509 h 519"/>
                  <a:gd name="T44" fmla="*/ 221 w 377"/>
                  <a:gd name="T45" fmla="*/ 516 h 519"/>
                  <a:gd name="T46" fmla="*/ 237 w 377"/>
                  <a:gd name="T47" fmla="*/ 519 h 519"/>
                  <a:gd name="T48" fmla="*/ 251 w 377"/>
                  <a:gd name="T49" fmla="*/ 516 h 519"/>
                  <a:gd name="T50" fmla="*/ 255 w 377"/>
                  <a:gd name="T51" fmla="*/ 512 h 519"/>
                  <a:gd name="T52" fmla="*/ 258 w 377"/>
                  <a:gd name="T53" fmla="*/ 506 h 519"/>
                  <a:gd name="T54" fmla="*/ 267 w 377"/>
                  <a:gd name="T55" fmla="*/ 479 h 519"/>
                  <a:gd name="T56" fmla="*/ 283 w 377"/>
                  <a:gd name="T57" fmla="*/ 455 h 519"/>
                  <a:gd name="T58" fmla="*/ 304 w 377"/>
                  <a:gd name="T59" fmla="*/ 433 h 519"/>
                  <a:gd name="T60" fmla="*/ 330 w 377"/>
                  <a:gd name="T61" fmla="*/ 413 h 519"/>
                  <a:gd name="T62" fmla="*/ 342 w 377"/>
                  <a:gd name="T63" fmla="*/ 402 h 519"/>
                  <a:gd name="T64" fmla="*/ 363 w 377"/>
                  <a:gd name="T65" fmla="*/ 385 h 519"/>
                  <a:gd name="T66" fmla="*/ 374 w 377"/>
                  <a:gd name="T67" fmla="*/ 366 h 519"/>
                  <a:gd name="T68" fmla="*/ 377 w 377"/>
                  <a:gd name="T69" fmla="*/ 344 h 519"/>
                  <a:gd name="T70" fmla="*/ 375 w 377"/>
                  <a:gd name="T71" fmla="*/ 332 h 519"/>
                  <a:gd name="T72" fmla="*/ 364 w 377"/>
                  <a:gd name="T73" fmla="*/ 293 h 519"/>
                  <a:gd name="T74" fmla="*/ 321 w 377"/>
                  <a:gd name="T75" fmla="*/ 190 h 519"/>
                  <a:gd name="T76" fmla="*/ 308 w 377"/>
                  <a:gd name="T77" fmla="*/ 152 h 519"/>
                  <a:gd name="T78" fmla="*/ 299 w 377"/>
                  <a:gd name="T79" fmla="*/ 119 h 519"/>
                  <a:gd name="T80" fmla="*/ 288 w 377"/>
                  <a:gd name="T81" fmla="*/ 67 h 519"/>
                  <a:gd name="T82" fmla="*/ 282 w 377"/>
                  <a:gd name="T83" fmla="*/ 52 h 519"/>
                  <a:gd name="T84" fmla="*/ 279 w 377"/>
                  <a:gd name="T85" fmla="*/ 50 h 519"/>
                  <a:gd name="T86" fmla="*/ 278 w 377"/>
                  <a:gd name="T87" fmla="*/ 52 h 519"/>
                  <a:gd name="T88" fmla="*/ 265 w 377"/>
                  <a:gd name="T89" fmla="*/ 92 h 519"/>
                  <a:gd name="T90" fmla="*/ 256 w 377"/>
                  <a:gd name="T91" fmla="*/ 108 h 519"/>
                  <a:gd name="T92" fmla="*/ 252 w 377"/>
                  <a:gd name="T93" fmla="*/ 111 h 519"/>
                  <a:gd name="T94" fmla="*/ 246 w 377"/>
                  <a:gd name="T95" fmla="*/ 108 h 519"/>
                  <a:gd name="T96" fmla="*/ 240 w 377"/>
                  <a:gd name="T97" fmla="*/ 103 h 519"/>
                  <a:gd name="T98" fmla="*/ 221 w 377"/>
                  <a:gd name="T99" fmla="*/ 92 h 519"/>
                  <a:gd name="T100" fmla="*/ 183 w 377"/>
                  <a:gd name="T101" fmla="*/ 75 h 519"/>
                  <a:gd name="T102" fmla="*/ 160 w 377"/>
                  <a:gd name="T103" fmla="*/ 65 h 519"/>
                  <a:gd name="T104" fmla="*/ 141 w 377"/>
                  <a:gd name="T105" fmla="*/ 52 h 519"/>
                  <a:gd name="T106" fmla="*/ 128 w 377"/>
                  <a:gd name="T107" fmla="*/ 38 h 519"/>
                  <a:gd name="T108" fmla="*/ 115 w 377"/>
                  <a:gd name="T109" fmla="*/ 17 h 519"/>
                  <a:gd name="T110" fmla="*/ 108 w 377"/>
                  <a:gd name="T111" fmla="*/ 10 h 519"/>
                  <a:gd name="T112" fmla="*/ 96 w 377"/>
                  <a:gd name="T113" fmla="*/ 1 h 519"/>
                  <a:gd name="T114" fmla="*/ 91 w 377"/>
                  <a:gd name="T115" fmla="*/ 0 h 5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77" h="519">
                    <a:moveTo>
                      <a:pt x="91" y="0"/>
                    </a:moveTo>
                    <a:lnTo>
                      <a:pt x="91" y="0"/>
                    </a:lnTo>
                    <a:lnTo>
                      <a:pt x="89" y="0"/>
                    </a:lnTo>
                    <a:lnTo>
                      <a:pt x="82" y="1"/>
                    </a:lnTo>
                    <a:lnTo>
                      <a:pt x="72" y="3"/>
                    </a:lnTo>
                    <a:lnTo>
                      <a:pt x="66" y="6"/>
                    </a:lnTo>
                    <a:lnTo>
                      <a:pt x="60" y="9"/>
                    </a:lnTo>
                    <a:lnTo>
                      <a:pt x="54" y="13"/>
                    </a:lnTo>
                    <a:lnTo>
                      <a:pt x="48" y="18"/>
                    </a:lnTo>
                    <a:lnTo>
                      <a:pt x="42" y="26"/>
                    </a:lnTo>
                    <a:lnTo>
                      <a:pt x="36" y="33"/>
                    </a:lnTo>
                    <a:lnTo>
                      <a:pt x="30" y="42"/>
                    </a:lnTo>
                    <a:lnTo>
                      <a:pt x="25" y="53"/>
                    </a:lnTo>
                    <a:lnTo>
                      <a:pt x="19" y="66"/>
                    </a:lnTo>
                    <a:lnTo>
                      <a:pt x="15" y="81"/>
                    </a:lnTo>
                    <a:lnTo>
                      <a:pt x="9" y="108"/>
                    </a:lnTo>
                    <a:lnTo>
                      <a:pt x="4" y="138"/>
                    </a:lnTo>
                    <a:lnTo>
                      <a:pt x="2" y="153"/>
                    </a:lnTo>
                    <a:lnTo>
                      <a:pt x="1" y="168"/>
                    </a:lnTo>
                    <a:lnTo>
                      <a:pt x="0" y="183"/>
                    </a:lnTo>
                    <a:lnTo>
                      <a:pt x="0" y="199"/>
                    </a:lnTo>
                    <a:lnTo>
                      <a:pt x="1" y="214"/>
                    </a:lnTo>
                    <a:lnTo>
                      <a:pt x="3" y="230"/>
                    </a:lnTo>
                    <a:lnTo>
                      <a:pt x="6" y="246"/>
                    </a:lnTo>
                    <a:lnTo>
                      <a:pt x="11" y="262"/>
                    </a:lnTo>
                    <a:lnTo>
                      <a:pt x="16" y="277"/>
                    </a:lnTo>
                    <a:lnTo>
                      <a:pt x="24" y="293"/>
                    </a:lnTo>
                    <a:lnTo>
                      <a:pt x="33" y="309"/>
                    </a:lnTo>
                    <a:lnTo>
                      <a:pt x="44" y="324"/>
                    </a:lnTo>
                    <a:lnTo>
                      <a:pt x="88" y="381"/>
                    </a:lnTo>
                    <a:lnTo>
                      <a:pt x="114" y="419"/>
                    </a:lnTo>
                    <a:lnTo>
                      <a:pt x="128" y="441"/>
                    </a:lnTo>
                    <a:lnTo>
                      <a:pt x="137" y="453"/>
                    </a:lnTo>
                    <a:lnTo>
                      <a:pt x="142" y="461"/>
                    </a:lnTo>
                    <a:lnTo>
                      <a:pt x="148" y="469"/>
                    </a:lnTo>
                    <a:lnTo>
                      <a:pt x="155" y="477"/>
                    </a:lnTo>
                    <a:lnTo>
                      <a:pt x="164" y="484"/>
                    </a:lnTo>
                    <a:lnTo>
                      <a:pt x="173" y="491"/>
                    </a:lnTo>
                    <a:lnTo>
                      <a:pt x="182" y="498"/>
                    </a:lnTo>
                    <a:lnTo>
                      <a:pt x="193" y="504"/>
                    </a:lnTo>
                    <a:lnTo>
                      <a:pt x="202" y="509"/>
                    </a:lnTo>
                    <a:lnTo>
                      <a:pt x="212" y="513"/>
                    </a:lnTo>
                    <a:lnTo>
                      <a:pt x="221" y="516"/>
                    </a:lnTo>
                    <a:lnTo>
                      <a:pt x="230" y="518"/>
                    </a:lnTo>
                    <a:lnTo>
                      <a:pt x="237" y="519"/>
                    </a:lnTo>
                    <a:lnTo>
                      <a:pt x="244" y="518"/>
                    </a:lnTo>
                    <a:lnTo>
                      <a:pt x="251" y="516"/>
                    </a:lnTo>
                    <a:lnTo>
                      <a:pt x="253" y="514"/>
                    </a:lnTo>
                    <a:lnTo>
                      <a:pt x="255" y="512"/>
                    </a:lnTo>
                    <a:lnTo>
                      <a:pt x="258" y="506"/>
                    </a:lnTo>
                    <a:lnTo>
                      <a:pt x="262" y="492"/>
                    </a:lnTo>
                    <a:lnTo>
                      <a:pt x="267" y="479"/>
                    </a:lnTo>
                    <a:lnTo>
                      <a:pt x="274" y="466"/>
                    </a:lnTo>
                    <a:lnTo>
                      <a:pt x="283" y="455"/>
                    </a:lnTo>
                    <a:lnTo>
                      <a:pt x="292" y="444"/>
                    </a:lnTo>
                    <a:lnTo>
                      <a:pt x="304" y="433"/>
                    </a:lnTo>
                    <a:lnTo>
                      <a:pt x="316" y="423"/>
                    </a:lnTo>
                    <a:lnTo>
                      <a:pt x="330" y="413"/>
                    </a:lnTo>
                    <a:lnTo>
                      <a:pt x="342" y="402"/>
                    </a:lnTo>
                    <a:lnTo>
                      <a:pt x="353" y="393"/>
                    </a:lnTo>
                    <a:lnTo>
                      <a:pt x="363" y="385"/>
                    </a:lnTo>
                    <a:lnTo>
                      <a:pt x="369" y="375"/>
                    </a:lnTo>
                    <a:lnTo>
                      <a:pt x="374" y="366"/>
                    </a:lnTo>
                    <a:lnTo>
                      <a:pt x="376" y="356"/>
                    </a:lnTo>
                    <a:lnTo>
                      <a:pt x="377" y="344"/>
                    </a:lnTo>
                    <a:lnTo>
                      <a:pt x="375" y="332"/>
                    </a:lnTo>
                    <a:lnTo>
                      <a:pt x="371" y="316"/>
                    </a:lnTo>
                    <a:lnTo>
                      <a:pt x="364" y="293"/>
                    </a:lnTo>
                    <a:lnTo>
                      <a:pt x="342" y="241"/>
                    </a:lnTo>
                    <a:lnTo>
                      <a:pt x="321" y="190"/>
                    </a:lnTo>
                    <a:lnTo>
                      <a:pt x="313" y="168"/>
                    </a:lnTo>
                    <a:lnTo>
                      <a:pt x="308" y="152"/>
                    </a:lnTo>
                    <a:lnTo>
                      <a:pt x="299" y="119"/>
                    </a:lnTo>
                    <a:lnTo>
                      <a:pt x="291" y="83"/>
                    </a:lnTo>
                    <a:lnTo>
                      <a:pt x="288" y="67"/>
                    </a:lnTo>
                    <a:lnTo>
                      <a:pt x="284" y="56"/>
                    </a:lnTo>
                    <a:lnTo>
                      <a:pt x="282" y="52"/>
                    </a:lnTo>
                    <a:lnTo>
                      <a:pt x="281" y="50"/>
                    </a:lnTo>
                    <a:lnTo>
                      <a:pt x="279" y="50"/>
                    </a:lnTo>
                    <a:lnTo>
                      <a:pt x="278" y="52"/>
                    </a:lnTo>
                    <a:lnTo>
                      <a:pt x="272" y="70"/>
                    </a:lnTo>
                    <a:lnTo>
                      <a:pt x="265" y="92"/>
                    </a:lnTo>
                    <a:lnTo>
                      <a:pt x="261" y="102"/>
                    </a:lnTo>
                    <a:lnTo>
                      <a:pt x="256" y="108"/>
                    </a:lnTo>
                    <a:lnTo>
                      <a:pt x="254" y="110"/>
                    </a:lnTo>
                    <a:lnTo>
                      <a:pt x="252" y="111"/>
                    </a:lnTo>
                    <a:lnTo>
                      <a:pt x="249" y="110"/>
                    </a:lnTo>
                    <a:lnTo>
                      <a:pt x="246" y="108"/>
                    </a:lnTo>
                    <a:lnTo>
                      <a:pt x="240" y="103"/>
                    </a:lnTo>
                    <a:lnTo>
                      <a:pt x="231" y="98"/>
                    </a:lnTo>
                    <a:lnTo>
                      <a:pt x="221" y="92"/>
                    </a:lnTo>
                    <a:lnTo>
                      <a:pt x="209" y="87"/>
                    </a:lnTo>
                    <a:lnTo>
                      <a:pt x="183" y="75"/>
                    </a:lnTo>
                    <a:lnTo>
                      <a:pt x="160" y="65"/>
                    </a:lnTo>
                    <a:lnTo>
                      <a:pt x="150" y="59"/>
                    </a:lnTo>
                    <a:lnTo>
                      <a:pt x="141" y="52"/>
                    </a:lnTo>
                    <a:lnTo>
                      <a:pt x="133" y="45"/>
                    </a:lnTo>
                    <a:lnTo>
                      <a:pt x="128" y="38"/>
                    </a:lnTo>
                    <a:lnTo>
                      <a:pt x="119" y="26"/>
                    </a:lnTo>
                    <a:lnTo>
                      <a:pt x="115" y="17"/>
                    </a:lnTo>
                    <a:lnTo>
                      <a:pt x="108" y="10"/>
                    </a:lnTo>
                    <a:lnTo>
                      <a:pt x="102" y="4"/>
                    </a:lnTo>
                    <a:lnTo>
                      <a:pt x="96" y="1"/>
                    </a:lnTo>
                    <a:lnTo>
                      <a:pt x="93" y="0"/>
                    </a:lnTo>
                    <a:lnTo>
                      <a:pt x="91" y="0"/>
                    </a:lnTo>
                    <a:close/>
                  </a:path>
                </a:pathLst>
              </a:custGeom>
              <a:solidFill>
                <a:srgbClr val="7180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48" name="Freeform 295">
                <a:extLst>
                  <a:ext uri="{FF2B5EF4-FFF2-40B4-BE49-F238E27FC236}">
                    <a16:creationId xmlns:a16="http://schemas.microsoft.com/office/drawing/2014/main" id="{59E358E7-E372-465E-A927-A328FDD02600}"/>
                  </a:ext>
                </a:extLst>
              </p:cNvPr>
              <p:cNvSpPr>
                <a:spLocks/>
              </p:cNvSpPr>
              <p:nvPr/>
            </p:nvSpPr>
            <p:spPr bwMode="auto">
              <a:xfrm>
                <a:off x="3605" y="1394"/>
                <a:ext cx="372" cy="513"/>
              </a:xfrm>
              <a:custGeom>
                <a:avLst/>
                <a:gdLst>
                  <a:gd name="T0" fmla="*/ 89 w 372"/>
                  <a:gd name="T1" fmla="*/ 0 h 513"/>
                  <a:gd name="T2" fmla="*/ 81 w 372"/>
                  <a:gd name="T3" fmla="*/ 0 h 513"/>
                  <a:gd name="T4" fmla="*/ 65 w 372"/>
                  <a:gd name="T5" fmla="*/ 5 h 513"/>
                  <a:gd name="T6" fmla="*/ 53 w 372"/>
                  <a:gd name="T7" fmla="*/ 13 h 513"/>
                  <a:gd name="T8" fmla="*/ 40 w 372"/>
                  <a:gd name="T9" fmla="*/ 25 h 513"/>
                  <a:gd name="T10" fmla="*/ 29 w 372"/>
                  <a:gd name="T11" fmla="*/ 42 h 513"/>
                  <a:gd name="T12" fmla="*/ 18 w 372"/>
                  <a:gd name="T13" fmla="*/ 65 h 513"/>
                  <a:gd name="T14" fmla="*/ 15 w 372"/>
                  <a:gd name="T15" fmla="*/ 80 h 513"/>
                  <a:gd name="T16" fmla="*/ 4 w 372"/>
                  <a:gd name="T17" fmla="*/ 137 h 513"/>
                  <a:gd name="T18" fmla="*/ 1 w 372"/>
                  <a:gd name="T19" fmla="*/ 166 h 513"/>
                  <a:gd name="T20" fmla="*/ 0 w 372"/>
                  <a:gd name="T21" fmla="*/ 197 h 513"/>
                  <a:gd name="T22" fmla="*/ 3 w 372"/>
                  <a:gd name="T23" fmla="*/ 228 h 513"/>
                  <a:gd name="T24" fmla="*/ 10 w 372"/>
                  <a:gd name="T25" fmla="*/ 259 h 513"/>
                  <a:gd name="T26" fmla="*/ 24 w 372"/>
                  <a:gd name="T27" fmla="*/ 290 h 513"/>
                  <a:gd name="T28" fmla="*/ 43 w 372"/>
                  <a:gd name="T29" fmla="*/ 320 h 513"/>
                  <a:gd name="T30" fmla="*/ 86 w 372"/>
                  <a:gd name="T31" fmla="*/ 377 h 513"/>
                  <a:gd name="T32" fmla="*/ 127 w 372"/>
                  <a:gd name="T33" fmla="*/ 436 h 513"/>
                  <a:gd name="T34" fmla="*/ 135 w 372"/>
                  <a:gd name="T35" fmla="*/ 448 h 513"/>
                  <a:gd name="T36" fmla="*/ 146 w 372"/>
                  <a:gd name="T37" fmla="*/ 463 h 513"/>
                  <a:gd name="T38" fmla="*/ 162 w 372"/>
                  <a:gd name="T39" fmla="*/ 479 h 513"/>
                  <a:gd name="T40" fmla="*/ 180 w 372"/>
                  <a:gd name="T41" fmla="*/ 492 h 513"/>
                  <a:gd name="T42" fmla="*/ 200 w 372"/>
                  <a:gd name="T43" fmla="*/ 503 h 513"/>
                  <a:gd name="T44" fmla="*/ 218 w 372"/>
                  <a:gd name="T45" fmla="*/ 510 h 513"/>
                  <a:gd name="T46" fmla="*/ 234 w 372"/>
                  <a:gd name="T47" fmla="*/ 513 h 513"/>
                  <a:gd name="T48" fmla="*/ 248 w 372"/>
                  <a:gd name="T49" fmla="*/ 510 h 513"/>
                  <a:gd name="T50" fmla="*/ 254 w 372"/>
                  <a:gd name="T51" fmla="*/ 500 h 513"/>
                  <a:gd name="T52" fmla="*/ 259 w 372"/>
                  <a:gd name="T53" fmla="*/ 487 h 513"/>
                  <a:gd name="T54" fmla="*/ 271 w 372"/>
                  <a:gd name="T55" fmla="*/ 461 h 513"/>
                  <a:gd name="T56" fmla="*/ 289 w 372"/>
                  <a:gd name="T57" fmla="*/ 439 h 513"/>
                  <a:gd name="T58" fmla="*/ 313 w 372"/>
                  <a:gd name="T59" fmla="*/ 419 h 513"/>
                  <a:gd name="T60" fmla="*/ 326 w 372"/>
                  <a:gd name="T61" fmla="*/ 408 h 513"/>
                  <a:gd name="T62" fmla="*/ 349 w 372"/>
                  <a:gd name="T63" fmla="*/ 389 h 513"/>
                  <a:gd name="T64" fmla="*/ 365 w 372"/>
                  <a:gd name="T65" fmla="*/ 372 h 513"/>
                  <a:gd name="T66" fmla="*/ 372 w 372"/>
                  <a:gd name="T67" fmla="*/ 351 h 513"/>
                  <a:gd name="T68" fmla="*/ 371 w 372"/>
                  <a:gd name="T69" fmla="*/ 328 h 513"/>
                  <a:gd name="T70" fmla="*/ 367 w 372"/>
                  <a:gd name="T71" fmla="*/ 312 h 513"/>
                  <a:gd name="T72" fmla="*/ 338 w 372"/>
                  <a:gd name="T73" fmla="*/ 238 h 513"/>
                  <a:gd name="T74" fmla="*/ 310 w 372"/>
                  <a:gd name="T75" fmla="*/ 166 h 513"/>
                  <a:gd name="T76" fmla="*/ 305 w 372"/>
                  <a:gd name="T77" fmla="*/ 150 h 513"/>
                  <a:gd name="T78" fmla="*/ 289 w 372"/>
                  <a:gd name="T79" fmla="*/ 83 h 513"/>
                  <a:gd name="T80" fmla="*/ 282 w 372"/>
                  <a:gd name="T81" fmla="*/ 55 h 513"/>
                  <a:gd name="T82" fmla="*/ 279 w 372"/>
                  <a:gd name="T83" fmla="*/ 50 h 513"/>
                  <a:gd name="T84" fmla="*/ 276 w 372"/>
                  <a:gd name="T85" fmla="*/ 51 h 513"/>
                  <a:gd name="T86" fmla="*/ 270 w 372"/>
                  <a:gd name="T87" fmla="*/ 69 h 513"/>
                  <a:gd name="T88" fmla="*/ 259 w 372"/>
                  <a:gd name="T89" fmla="*/ 101 h 513"/>
                  <a:gd name="T90" fmla="*/ 252 w 372"/>
                  <a:gd name="T91" fmla="*/ 109 h 513"/>
                  <a:gd name="T92" fmla="*/ 248 w 372"/>
                  <a:gd name="T93" fmla="*/ 110 h 513"/>
                  <a:gd name="T94" fmla="*/ 244 w 372"/>
                  <a:gd name="T95" fmla="*/ 108 h 513"/>
                  <a:gd name="T96" fmla="*/ 229 w 372"/>
                  <a:gd name="T97" fmla="*/ 97 h 513"/>
                  <a:gd name="T98" fmla="*/ 207 w 372"/>
                  <a:gd name="T99" fmla="*/ 87 h 513"/>
                  <a:gd name="T100" fmla="*/ 157 w 372"/>
                  <a:gd name="T101" fmla="*/ 64 h 513"/>
                  <a:gd name="T102" fmla="*/ 148 w 372"/>
                  <a:gd name="T103" fmla="*/ 59 h 513"/>
                  <a:gd name="T104" fmla="*/ 131 w 372"/>
                  <a:gd name="T105" fmla="*/ 45 h 513"/>
                  <a:gd name="T106" fmla="*/ 118 w 372"/>
                  <a:gd name="T107" fmla="*/ 26 h 513"/>
                  <a:gd name="T108" fmla="*/ 113 w 372"/>
                  <a:gd name="T109" fmla="*/ 17 h 513"/>
                  <a:gd name="T110" fmla="*/ 100 w 372"/>
                  <a:gd name="T111" fmla="*/ 5 h 513"/>
                  <a:gd name="T112" fmla="*/ 91 w 372"/>
                  <a:gd name="T113" fmla="*/ 0 h 513"/>
                  <a:gd name="T114" fmla="*/ 89 w 372"/>
                  <a:gd name="T115" fmla="*/ 0 h 5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72" h="513">
                    <a:moveTo>
                      <a:pt x="89" y="0"/>
                    </a:moveTo>
                    <a:lnTo>
                      <a:pt x="89" y="0"/>
                    </a:lnTo>
                    <a:lnTo>
                      <a:pt x="87" y="0"/>
                    </a:lnTo>
                    <a:lnTo>
                      <a:pt x="81" y="0"/>
                    </a:lnTo>
                    <a:lnTo>
                      <a:pt x="70" y="3"/>
                    </a:lnTo>
                    <a:lnTo>
                      <a:pt x="65" y="5"/>
                    </a:lnTo>
                    <a:lnTo>
                      <a:pt x="59" y="9"/>
                    </a:lnTo>
                    <a:lnTo>
                      <a:pt x="53" y="13"/>
                    </a:lnTo>
                    <a:lnTo>
                      <a:pt x="47" y="18"/>
                    </a:lnTo>
                    <a:lnTo>
                      <a:pt x="40" y="25"/>
                    </a:lnTo>
                    <a:lnTo>
                      <a:pt x="35" y="33"/>
                    </a:lnTo>
                    <a:lnTo>
                      <a:pt x="29" y="42"/>
                    </a:lnTo>
                    <a:lnTo>
                      <a:pt x="24" y="53"/>
                    </a:lnTo>
                    <a:lnTo>
                      <a:pt x="18" y="65"/>
                    </a:lnTo>
                    <a:lnTo>
                      <a:pt x="15" y="80"/>
                    </a:lnTo>
                    <a:lnTo>
                      <a:pt x="9" y="107"/>
                    </a:lnTo>
                    <a:lnTo>
                      <a:pt x="4" y="137"/>
                    </a:lnTo>
                    <a:lnTo>
                      <a:pt x="2" y="151"/>
                    </a:lnTo>
                    <a:lnTo>
                      <a:pt x="1" y="166"/>
                    </a:lnTo>
                    <a:lnTo>
                      <a:pt x="0" y="181"/>
                    </a:lnTo>
                    <a:lnTo>
                      <a:pt x="0" y="197"/>
                    </a:lnTo>
                    <a:lnTo>
                      <a:pt x="1" y="212"/>
                    </a:lnTo>
                    <a:lnTo>
                      <a:pt x="3" y="228"/>
                    </a:lnTo>
                    <a:lnTo>
                      <a:pt x="6" y="244"/>
                    </a:lnTo>
                    <a:lnTo>
                      <a:pt x="10" y="259"/>
                    </a:lnTo>
                    <a:lnTo>
                      <a:pt x="16" y="274"/>
                    </a:lnTo>
                    <a:lnTo>
                      <a:pt x="24" y="290"/>
                    </a:lnTo>
                    <a:lnTo>
                      <a:pt x="33" y="305"/>
                    </a:lnTo>
                    <a:lnTo>
                      <a:pt x="43" y="320"/>
                    </a:lnTo>
                    <a:lnTo>
                      <a:pt x="86" y="377"/>
                    </a:lnTo>
                    <a:lnTo>
                      <a:pt x="112" y="414"/>
                    </a:lnTo>
                    <a:lnTo>
                      <a:pt x="127" y="436"/>
                    </a:lnTo>
                    <a:lnTo>
                      <a:pt x="135" y="448"/>
                    </a:lnTo>
                    <a:lnTo>
                      <a:pt x="140" y="455"/>
                    </a:lnTo>
                    <a:lnTo>
                      <a:pt x="146" y="463"/>
                    </a:lnTo>
                    <a:lnTo>
                      <a:pt x="153" y="471"/>
                    </a:lnTo>
                    <a:lnTo>
                      <a:pt x="162" y="479"/>
                    </a:lnTo>
                    <a:lnTo>
                      <a:pt x="170" y="486"/>
                    </a:lnTo>
                    <a:lnTo>
                      <a:pt x="180" y="492"/>
                    </a:lnTo>
                    <a:lnTo>
                      <a:pt x="190" y="498"/>
                    </a:lnTo>
                    <a:lnTo>
                      <a:pt x="200" y="503"/>
                    </a:lnTo>
                    <a:lnTo>
                      <a:pt x="209" y="507"/>
                    </a:lnTo>
                    <a:lnTo>
                      <a:pt x="218" y="510"/>
                    </a:lnTo>
                    <a:lnTo>
                      <a:pt x="227" y="512"/>
                    </a:lnTo>
                    <a:lnTo>
                      <a:pt x="234" y="513"/>
                    </a:lnTo>
                    <a:lnTo>
                      <a:pt x="241" y="512"/>
                    </a:lnTo>
                    <a:lnTo>
                      <a:pt x="248" y="510"/>
                    </a:lnTo>
                    <a:lnTo>
                      <a:pt x="252" y="506"/>
                    </a:lnTo>
                    <a:lnTo>
                      <a:pt x="254" y="500"/>
                    </a:lnTo>
                    <a:lnTo>
                      <a:pt x="259" y="487"/>
                    </a:lnTo>
                    <a:lnTo>
                      <a:pt x="264" y="474"/>
                    </a:lnTo>
                    <a:lnTo>
                      <a:pt x="271" y="461"/>
                    </a:lnTo>
                    <a:lnTo>
                      <a:pt x="279" y="450"/>
                    </a:lnTo>
                    <a:lnTo>
                      <a:pt x="289" y="439"/>
                    </a:lnTo>
                    <a:lnTo>
                      <a:pt x="300" y="429"/>
                    </a:lnTo>
                    <a:lnTo>
                      <a:pt x="313" y="419"/>
                    </a:lnTo>
                    <a:lnTo>
                      <a:pt x="326" y="408"/>
                    </a:lnTo>
                    <a:lnTo>
                      <a:pt x="338" y="398"/>
                    </a:lnTo>
                    <a:lnTo>
                      <a:pt x="349" y="389"/>
                    </a:lnTo>
                    <a:lnTo>
                      <a:pt x="357" y="381"/>
                    </a:lnTo>
                    <a:lnTo>
                      <a:pt x="365" y="372"/>
                    </a:lnTo>
                    <a:lnTo>
                      <a:pt x="369" y="362"/>
                    </a:lnTo>
                    <a:lnTo>
                      <a:pt x="372" y="351"/>
                    </a:lnTo>
                    <a:lnTo>
                      <a:pt x="372" y="340"/>
                    </a:lnTo>
                    <a:lnTo>
                      <a:pt x="371" y="328"/>
                    </a:lnTo>
                    <a:lnTo>
                      <a:pt x="367" y="312"/>
                    </a:lnTo>
                    <a:lnTo>
                      <a:pt x="359" y="290"/>
                    </a:lnTo>
                    <a:lnTo>
                      <a:pt x="338" y="238"/>
                    </a:lnTo>
                    <a:lnTo>
                      <a:pt x="318" y="188"/>
                    </a:lnTo>
                    <a:lnTo>
                      <a:pt x="310" y="166"/>
                    </a:lnTo>
                    <a:lnTo>
                      <a:pt x="305" y="150"/>
                    </a:lnTo>
                    <a:lnTo>
                      <a:pt x="297" y="118"/>
                    </a:lnTo>
                    <a:lnTo>
                      <a:pt x="289" y="83"/>
                    </a:lnTo>
                    <a:lnTo>
                      <a:pt x="285" y="66"/>
                    </a:lnTo>
                    <a:lnTo>
                      <a:pt x="282" y="55"/>
                    </a:lnTo>
                    <a:lnTo>
                      <a:pt x="280" y="52"/>
                    </a:lnTo>
                    <a:lnTo>
                      <a:pt x="279" y="50"/>
                    </a:lnTo>
                    <a:lnTo>
                      <a:pt x="277" y="50"/>
                    </a:lnTo>
                    <a:lnTo>
                      <a:pt x="276" y="51"/>
                    </a:lnTo>
                    <a:lnTo>
                      <a:pt x="270" y="69"/>
                    </a:lnTo>
                    <a:lnTo>
                      <a:pt x="263" y="92"/>
                    </a:lnTo>
                    <a:lnTo>
                      <a:pt x="259" y="101"/>
                    </a:lnTo>
                    <a:lnTo>
                      <a:pt x="254" y="108"/>
                    </a:lnTo>
                    <a:lnTo>
                      <a:pt x="252" y="109"/>
                    </a:lnTo>
                    <a:lnTo>
                      <a:pt x="250" y="110"/>
                    </a:lnTo>
                    <a:lnTo>
                      <a:pt x="248" y="110"/>
                    </a:lnTo>
                    <a:lnTo>
                      <a:pt x="244" y="108"/>
                    </a:lnTo>
                    <a:lnTo>
                      <a:pt x="238" y="102"/>
                    </a:lnTo>
                    <a:lnTo>
                      <a:pt x="229" y="97"/>
                    </a:lnTo>
                    <a:lnTo>
                      <a:pt x="219" y="92"/>
                    </a:lnTo>
                    <a:lnTo>
                      <a:pt x="207" y="87"/>
                    </a:lnTo>
                    <a:lnTo>
                      <a:pt x="181" y="76"/>
                    </a:lnTo>
                    <a:lnTo>
                      <a:pt x="157" y="64"/>
                    </a:lnTo>
                    <a:lnTo>
                      <a:pt x="148" y="59"/>
                    </a:lnTo>
                    <a:lnTo>
                      <a:pt x="139" y="52"/>
                    </a:lnTo>
                    <a:lnTo>
                      <a:pt x="131" y="45"/>
                    </a:lnTo>
                    <a:lnTo>
                      <a:pt x="126" y="38"/>
                    </a:lnTo>
                    <a:lnTo>
                      <a:pt x="118" y="26"/>
                    </a:lnTo>
                    <a:lnTo>
                      <a:pt x="113" y="17"/>
                    </a:lnTo>
                    <a:lnTo>
                      <a:pt x="107" y="10"/>
                    </a:lnTo>
                    <a:lnTo>
                      <a:pt x="100" y="5"/>
                    </a:lnTo>
                    <a:lnTo>
                      <a:pt x="94" y="1"/>
                    </a:lnTo>
                    <a:lnTo>
                      <a:pt x="91" y="0"/>
                    </a:lnTo>
                    <a:lnTo>
                      <a:pt x="89" y="0"/>
                    </a:lnTo>
                    <a:close/>
                  </a:path>
                </a:pathLst>
              </a:custGeom>
              <a:solidFill>
                <a:srgbClr val="6577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49" name="Freeform 296">
                <a:extLst>
                  <a:ext uri="{FF2B5EF4-FFF2-40B4-BE49-F238E27FC236}">
                    <a16:creationId xmlns:a16="http://schemas.microsoft.com/office/drawing/2014/main" id="{F4652603-3EEB-4792-BA8A-4C9C155C587F}"/>
                  </a:ext>
                </a:extLst>
              </p:cNvPr>
              <p:cNvSpPr>
                <a:spLocks/>
              </p:cNvSpPr>
              <p:nvPr/>
            </p:nvSpPr>
            <p:spPr bwMode="auto">
              <a:xfrm>
                <a:off x="3606" y="1395"/>
                <a:ext cx="368" cy="508"/>
              </a:xfrm>
              <a:custGeom>
                <a:avLst/>
                <a:gdLst>
                  <a:gd name="T0" fmla="*/ 89 w 368"/>
                  <a:gd name="T1" fmla="*/ 0 h 508"/>
                  <a:gd name="T2" fmla="*/ 80 w 368"/>
                  <a:gd name="T3" fmla="*/ 1 h 508"/>
                  <a:gd name="T4" fmla="*/ 64 w 368"/>
                  <a:gd name="T5" fmla="*/ 6 h 508"/>
                  <a:gd name="T6" fmla="*/ 52 w 368"/>
                  <a:gd name="T7" fmla="*/ 13 h 508"/>
                  <a:gd name="T8" fmla="*/ 40 w 368"/>
                  <a:gd name="T9" fmla="*/ 26 h 508"/>
                  <a:gd name="T10" fmla="*/ 29 w 368"/>
                  <a:gd name="T11" fmla="*/ 42 h 508"/>
                  <a:gd name="T12" fmla="*/ 18 w 368"/>
                  <a:gd name="T13" fmla="*/ 66 h 508"/>
                  <a:gd name="T14" fmla="*/ 15 w 368"/>
                  <a:gd name="T15" fmla="*/ 81 h 508"/>
                  <a:gd name="T16" fmla="*/ 4 w 368"/>
                  <a:gd name="T17" fmla="*/ 136 h 508"/>
                  <a:gd name="T18" fmla="*/ 0 w 368"/>
                  <a:gd name="T19" fmla="*/ 180 h 508"/>
                  <a:gd name="T20" fmla="*/ 2 w 368"/>
                  <a:gd name="T21" fmla="*/ 211 h 508"/>
                  <a:gd name="T22" fmla="*/ 7 w 368"/>
                  <a:gd name="T23" fmla="*/ 243 h 508"/>
                  <a:gd name="T24" fmla="*/ 17 w 368"/>
                  <a:gd name="T25" fmla="*/ 273 h 508"/>
                  <a:gd name="T26" fmla="*/ 33 w 368"/>
                  <a:gd name="T27" fmla="*/ 303 h 508"/>
                  <a:gd name="T28" fmla="*/ 44 w 368"/>
                  <a:gd name="T29" fmla="*/ 318 h 508"/>
                  <a:gd name="T30" fmla="*/ 112 w 368"/>
                  <a:gd name="T31" fmla="*/ 410 h 508"/>
                  <a:gd name="T32" fmla="*/ 134 w 368"/>
                  <a:gd name="T33" fmla="*/ 444 h 508"/>
                  <a:gd name="T34" fmla="*/ 139 w 368"/>
                  <a:gd name="T35" fmla="*/ 451 h 508"/>
                  <a:gd name="T36" fmla="*/ 152 w 368"/>
                  <a:gd name="T37" fmla="*/ 467 h 508"/>
                  <a:gd name="T38" fmla="*/ 169 w 368"/>
                  <a:gd name="T39" fmla="*/ 481 h 508"/>
                  <a:gd name="T40" fmla="*/ 189 w 368"/>
                  <a:gd name="T41" fmla="*/ 493 h 508"/>
                  <a:gd name="T42" fmla="*/ 207 w 368"/>
                  <a:gd name="T43" fmla="*/ 502 h 508"/>
                  <a:gd name="T44" fmla="*/ 225 w 368"/>
                  <a:gd name="T45" fmla="*/ 508 h 508"/>
                  <a:gd name="T46" fmla="*/ 239 w 368"/>
                  <a:gd name="T47" fmla="*/ 508 h 508"/>
                  <a:gd name="T48" fmla="*/ 250 w 368"/>
                  <a:gd name="T49" fmla="*/ 501 h 508"/>
                  <a:gd name="T50" fmla="*/ 252 w 368"/>
                  <a:gd name="T51" fmla="*/ 496 h 508"/>
                  <a:gd name="T52" fmla="*/ 262 w 368"/>
                  <a:gd name="T53" fmla="*/ 470 h 508"/>
                  <a:gd name="T54" fmla="*/ 277 w 368"/>
                  <a:gd name="T55" fmla="*/ 446 h 508"/>
                  <a:gd name="T56" fmla="*/ 297 w 368"/>
                  <a:gd name="T57" fmla="*/ 425 h 508"/>
                  <a:gd name="T58" fmla="*/ 323 w 368"/>
                  <a:gd name="T59" fmla="*/ 405 h 508"/>
                  <a:gd name="T60" fmla="*/ 335 w 368"/>
                  <a:gd name="T61" fmla="*/ 395 h 508"/>
                  <a:gd name="T62" fmla="*/ 354 w 368"/>
                  <a:gd name="T63" fmla="*/ 378 h 508"/>
                  <a:gd name="T64" fmla="*/ 366 w 368"/>
                  <a:gd name="T65" fmla="*/ 359 h 508"/>
                  <a:gd name="T66" fmla="*/ 368 w 368"/>
                  <a:gd name="T67" fmla="*/ 338 h 508"/>
                  <a:gd name="T68" fmla="*/ 367 w 368"/>
                  <a:gd name="T69" fmla="*/ 326 h 508"/>
                  <a:gd name="T70" fmla="*/ 355 w 368"/>
                  <a:gd name="T71" fmla="*/ 288 h 508"/>
                  <a:gd name="T72" fmla="*/ 316 w 368"/>
                  <a:gd name="T73" fmla="*/ 187 h 508"/>
                  <a:gd name="T74" fmla="*/ 303 w 368"/>
                  <a:gd name="T75" fmla="*/ 150 h 508"/>
                  <a:gd name="T76" fmla="*/ 299 w 368"/>
                  <a:gd name="T77" fmla="*/ 136 h 508"/>
                  <a:gd name="T78" fmla="*/ 288 w 368"/>
                  <a:gd name="T79" fmla="*/ 83 h 508"/>
                  <a:gd name="T80" fmla="*/ 281 w 368"/>
                  <a:gd name="T81" fmla="*/ 55 h 508"/>
                  <a:gd name="T82" fmla="*/ 278 w 368"/>
                  <a:gd name="T83" fmla="*/ 50 h 508"/>
                  <a:gd name="T84" fmla="*/ 275 w 368"/>
                  <a:gd name="T85" fmla="*/ 52 h 508"/>
                  <a:gd name="T86" fmla="*/ 269 w 368"/>
                  <a:gd name="T87" fmla="*/ 69 h 508"/>
                  <a:gd name="T88" fmla="*/ 258 w 368"/>
                  <a:gd name="T89" fmla="*/ 101 h 508"/>
                  <a:gd name="T90" fmla="*/ 251 w 368"/>
                  <a:gd name="T91" fmla="*/ 110 h 508"/>
                  <a:gd name="T92" fmla="*/ 247 w 368"/>
                  <a:gd name="T93" fmla="*/ 110 h 508"/>
                  <a:gd name="T94" fmla="*/ 243 w 368"/>
                  <a:gd name="T95" fmla="*/ 108 h 508"/>
                  <a:gd name="T96" fmla="*/ 228 w 368"/>
                  <a:gd name="T97" fmla="*/ 98 h 508"/>
                  <a:gd name="T98" fmla="*/ 206 w 368"/>
                  <a:gd name="T99" fmla="*/ 87 h 508"/>
                  <a:gd name="T100" fmla="*/ 156 w 368"/>
                  <a:gd name="T101" fmla="*/ 65 h 508"/>
                  <a:gd name="T102" fmla="*/ 147 w 368"/>
                  <a:gd name="T103" fmla="*/ 59 h 508"/>
                  <a:gd name="T104" fmla="*/ 130 w 368"/>
                  <a:gd name="T105" fmla="*/ 46 h 508"/>
                  <a:gd name="T106" fmla="*/ 117 w 368"/>
                  <a:gd name="T107" fmla="*/ 27 h 508"/>
                  <a:gd name="T108" fmla="*/ 112 w 368"/>
                  <a:gd name="T109" fmla="*/ 19 h 508"/>
                  <a:gd name="T110" fmla="*/ 99 w 368"/>
                  <a:gd name="T111" fmla="*/ 6 h 508"/>
                  <a:gd name="T112" fmla="*/ 91 w 368"/>
                  <a:gd name="T113" fmla="*/ 1 h 508"/>
                  <a:gd name="T114" fmla="*/ 89 w 368"/>
                  <a:gd name="T115" fmla="*/ 0 h 50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68" h="508">
                    <a:moveTo>
                      <a:pt x="89" y="0"/>
                    </a:moveTo>
                    <a:lnTo>
                      <a:pt x="89" y="0"/>
                    </a:lnTo>
                    <a:lnTo>
                      <a:pt x="86" y="1"/>
                    </a:lnTo>
                    <a:lnTo>
                      <a:pt x="80" y="1"/>
                    </a:lnTo>
                    <a:lnTo>
                      <a:pt x="70" y="4"/>
                    </a:lnTo>
                    <a:lnTo>
                      <a:pt x="64" y="6"/>
                    </a:lnTo>
                    <a:lnTo>
                      <a:pt x="58" y="9"/>
                    </a:lnTo>
                    <a:lnTo>
                      <a:pt x="52" y="13"/>
                    </a:lnTo>
                    <a:lnTo>
                      <a:pt x="46" y="19"/>
                    </a:lnTo>
                    <a:lnTo>
                      <a:pt x="40" y="26"/>
                    </a:lnTo>
                    <a:lnTo>
                      <a:pt x="34" y="33"/>
                    </a:lnTo>
                    <a:lnTo>
                      <a:pt x="29" y="42"/>
                    </a:lnTo>
                    <a:lnTo>
                      <a:pt x="24" y="53"/>
                    </a:lnTo>
                    <a:lnTo>
                      <a:pt x="18" y="66"/>
                    </a:lnTo>
                    <a:lnTo>
                      <a:pt x="15" y="81"/>
                    </a:lnTo>
                    <a:lnTo>
                      <a:pt x="9" y="107"/>
                    </a:lnTo>
                    <a:lnTo>
                      <a:pt x="4" y="136"/>
                    </a:lnTo>
                    <a:lnTo>
                      <a:pt x="1" y="165"/>
                    </a:lnTo>
                    <a:lnTo>
                      <a:pt x="0" y="180"/>
                    </a:lnTo>
                    <a:lnTo>
                      <a:pt x="1" y="196"/>
                    </a:lnTo>
                    <a:lnTo>
                      <a:pt x="2" y="211"/>
                    </a:lnTo>
                    <a:lnTo>
                      <a:pt x="4" y="226"/>
                    </a:lnTo>
                    <a:lnTo>
                      <a:pt x="7" y="243"/>
                    </a:lnTo>
                    <a:lnTo>
                      <a:pt x="11" y="258"/>
                    </a:lnTo>
                    <a:lnTo>
                      <a:pt x="17" y="273"/>
                    </a:lnTo>
                    <a:lnTo>
                      <a:pt x="25" y="287"/>
                    </a:lnTo>
                    <a:lnTo>
                      <a:pt x="33" y="303"/>
                    </a:lnTo>
                    <a:lnTo>
                      <a:pt x="44" y="318"/>
                    </a:lnTo>
                    <a:lnTo>
                      <a:pt x="86" y="374"/>
                    </a:lnTo>
                    <a:lnTo>
                      <a:pt x="112" y="410"/>
                    </a:lnTo>
                    <a:lnTo>
                      <a:pt x="126" y="432"/>
                    </a:lnTo>
                    <a:lnTo>
                      <a:pt x="134" y="444"/>
                    </a:lnTo>
                    <a:lnTo>
                      <a:pt x="139" y="451"/>
                    </a:lnTo>
                    <a:lnTo>
                      <a:pt x="145" y="459"/>
                    </a:lnTo>
                    <a:lnTo>
                      <a:pt x="152" y="467"/>
                    </a:lnTo>
                    <a:lnTo>
                      <a:pt x="160" y="474"/>
                    </a:lnTo>
                    <a:lnTo>
                      <a:pt x="169" y="481"/>
                    </a:lnTo>
                    <a:lnTo>
                      <a:pt x="178" y="487"/>
                    </a:lnTo>
                    <a:lnTo>
                      <a:pt x="189" y="493"/>
                    </a:lnTo>
                    <a:lnTo>
                      <a:pt x="198" y="498"/>
                    </a:lnTo>
                    <a:lnTo>
                      <a:pt x="207" y="502"/>
                    </a:lnTo>
                    <a:lnTo>
                      <a:pt x="216" y="506"/>
                    </a:lnTo>
                    <a:lnTo>
                      <a:pt x="225" y="508"/>
                    </a:lnTo>
                    <a:lnTo>
                      <a:pt x="232" y="508"/>
                    </a:lnTo>
                    <a:lnTo>
                      <a:pt x="239" y="508"/>
                    </a:lnTo>
                    <a:lnTo>
                      <a:pt x="245" y="505"/>
                    </a:lnTo>
                    <a:lnTo>
                      <a:pt x="250" y="501"/>
                    </a:lnTo>
                    <a:lnTo>
                      <a:pt x="252" y="496"/>
                    </a:lnTo>
                    <a:lnTo>
                      <a:pt x="256" y="482"/>
                    </a:lnTo>
                    <a:lnTo>
                      <a:pt x="262" y="470"/>
                    </a:lnTo>
                    <a:lnTo>
                      <a:pt x="269" y="457"/>
                    </a:lnTo>
                    <a:lnTo>
                      <a:pt x="277" y="446"/>
                    </a:lnTo>
                    <a:lnTo>
                      <a:pt x="286" y="435"/>
                    </a:lnTo>
                    <a:lnTo>
                      <a:pt x="297" y="425"/>
                    </a:lnTo>
                    <a:lnTo>
                      <a:pt x="310" y="415"/>
                    </a:lnTo>
                    <a:lnTo>
                      <a:pt x="323" y="405"/>
                    </a:lnTo>
                    <a:lnTo>
                      <a:pt x="335" y="395"/>
                    </a:lnTo>
                    <a:lnTo>
                      <a:pt x="346" y="387"/>
                    </a:lnTo>
                    <a:lnTo>
                      <a:pt x="354" y="378"/>
                    </a:lnTo>
                    <a:lnTo>
                      <a:pt x="361" y="369"/>
                    </a:lnTo>
                    <a:lnTo>
                      <a:pt x="366" y="359"/>
                    </a:lnTo>
                    <a:lnTo>
                      <a:pt x="368" y="348"/>
                    </a:lnTo>
                    <a:lnTo>
                      <a:pt x="368" y="338"/>
                    </a:lnTo>
                    <a:lnTo>
                      <a:pt x="367" y="326"/>
                    </a:lnTo>
                    <a:lnTo>
                      <a:pt x="363" y="310"/>
                    </a:lnTo>
                    <a:lnTo>
                      <a:pt x="355" y="288"/>
                    </a:lnTo>
                    <a:lnTo>
                      <a:pt x="336" y="237"/>
                    </a:lnTo>
                    <a:lnTo>
                      <a:pt x="316" y="187"/>
                    </a:lnTo>
                    <a:lnTo>
                      <a:pt x="308" y="165"/>
                    </a:lnTo>
                    <a:lnTo>
                      <a:pt x="303" y="150"/>
                    </a:lnTo>
                    <a:lnTo>
                      <a:pt x="299" y="136"/>
                    </a:lnTo>
                    <a:lnTo>
                      <a:pt x="295" y="118"/>
                    </a:lnTo>
                    <a:lnTo>
                      <a:pt x="288" y="83"/>
                    </a:lnTo>
                    <a:lnTo>
                      <a:pt x="284" y="66"/>
                    </a:lnTo>
                    <a:lnTo>
                      <a:pt x="281" y="55"/>
                    </a:lnTo>
                    <a:lnTo>
                      <a:pt x="279" y="52"/>
                    </a:lnTo>
                    <a:lnTo>
                      <a:pt x="278" y="50"/>
                    </a:lnTo>
                    <a:lnTo>
                      <a:pt x="276" y="50"/>
                    </a:lnTo>
                    <a:lnTo>
                      <a:pt x="275" y="52"/>
                    </a:lnTo>
                    <a:lnTo>
                      <a:pt x="269" y="69"/>
                    </a:lnTo>
                    <a:lnTo>
                      <a:pt x="262" y="92"/>
                    </a:lnTo>
                    <a:lnTo>
                      <a:pt x="258" y="101"/>
                    </a:lnTo>
                    <a:lnTo>
                      <a:pt x="254" y="108"/>
                    </a:lnTo>
                    <a:lnTo>
                      <a:pt x="251" y="110"/>
                    </a:lnTo>
                    <a:lnTo>
                      <a:pt x="249" y="111"/>
                    </a:lnTo>
                    <a:lnTo>
                      <a:pt x="247" y="110"/>
                    </a:lnTo>
                    <a:lnTo>
                      <a:pt x="243" y="108"/>
                    </a:lnTo>
                    <a:lnTo>
                      <a:pt x="237" y="103"/>
                    </a:lnTo>
                    <a:lnTo>
                      <a:pt x="228" y="98"/>
                    </a:lnTo>
                    <a:lnTo>
                      <a:pt x="218" y="93"/>
                    </a:lnTo>
                    <a:lnTo>
                      <a:pt x="206" y="87"/>
                    </a:lnTo>
                    <a:lnTo>
                      <a:pt x="180" y="77"/>
                    </a:lnTo>
                    <a:lnTo>
                      <a:pt x="156" y="65"/>
                    </a:lnTo>
                    <a:lnTo>
                      <a:pt x="147" y="59"/>
                    </a:lnTo>
                    <a:lnTo>
                      <a:pt x="138" y="53"/>
                    </a:lnTo>
                    <a:lnTo>
                      <a:pt x="130" y="46"/>
                    </a:lnTo>
                    <a:lnTo>
                      <a:pt x="125" y="39"/>
                    </a:lnTo>
                    <a:lnTo>
                      <a:pt x="117" y="27"/>
                    </a:lnTo>
                    <a:lnTo>
                      <a:pt x="112" y="19"/>
                    </a:lnTo>
                    <a:lnTo>
                      <a:pt x="106" y="12"/>
                    </a:lnTo>
                    <a:lnTo>
                      <a:pt x="99" y="6"/>
                    </a:lnTo>
                    <a:lnTo>
                      <a:pt x="93" y="2"/>
                    </a:lnTo>
                    <a:lnTo>
                      <a:pt x="91" y="1"/>
                    </a:lnTo>
                    <a:lnTo>
                      <a:pt x="89" y="0"/>
                    </a:lnTo>
                    <a:close/>
                  </a:path>
                </a:pathLst>
              </a:custGeom>
              <a:solidFill>
                <a:srgbClr val="596D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50" name="Freeform 297">
                <a:extLst>
                  <a:ext uri="{FF2B5EF4-FFF2-40B4-BE49-F238E27FC236}">
                    <a16:creationId xmlns:a16="http://schemas.microsoft.com/office/drawing/2014/main" id="{98268340-305D-4BEF-8CF6-852D688E52A9}"/>
                  </a:ext>
                </a:extLst>
              </p:cNvPr>
              <p:cNvSpPr>
                <a:spLocks/>
              </p:cNvSpPr>
              <p:nvPr/>
            </p:nvSpPr>
            <p:spPr bwMode="auto">
              <a:xfrm>
                <a:off x="3608" y="1397"/>
                <a:ext cx="364" cy="503"/>
              </a:xfrm>
              <a:custGeom>
                <a:avLst/>
                <a:gdLst>
                  <a:gd name="T0" fmla="*/ 87 w 364"/>
                  <a:gd name="T1" fmla="*/ 0 h 503"/>
                  <a:gd name="T2" fmla="*/ 78 w 364"/>
                  <a:gd name="T3" fmla="*/ 1 h 503"/>
                  <a:gd name="T4" fmla="*/ 63 w 364"/>
                  <a:gd name="T5" fmla="*/ 6 h 503"/>
                  <a:gd name="T6" fmla="*/ 51 w 364"/>
                  <a:gd name="T7" fmla="*/ 13 h 503"/>
                  <a:gd name="T8" fmla="*/ 39 w 364"/>
                  <a:gd name="T9" fmla="*/ 25 h 503"/>
                  <a:gd name="T10" fmla="*/ 28 w 364"/>
                  <a:gd name="T11" fmla="*/ 42 h 503"/>
                  <a:gd name="T12" fmla="*/ 19 w 364"/>
                  <a:gd name="T13" fmla="*/ 65 h 503"/>
                  <a:gd name="T14" fmla="*/ 14 w 364"/>
                  <a:gd name="T15" fmla="*/ 80 h 503"/>
                  <a:gd name="T16" fmla="*/ 4 w 364"/>
                  <a:gd name="T17" fmla="*/ 135 h 503"/>
                  <a:gd name="T18" fmla="*/ 0 w 364"/>
                  <a:gd name="T19" fmla="*/ 179 h 503"/>
                  <a:gd name="T20" fmla="*/ 1 w 364"/>
                  <a:gd name="T21" fmla="*/ 209 h 503"/>
                  <a:gd name="T22" fmla="*/ 6 w 364"/>
                  <a:gd name="T23" fmla="*/ 240 h 503"/>
                  <a:gd name="T24" fmla="*/ 16 w 364"/>
                  <a:gd name="T25" fmla="*/ 270 h 503"/>
                  <a:gd name="T26" fmla="*/ 33 w 364"/>
                  <a:gd name="T27" fmla="*/ 300 h 503"/>
                  <a:gd name="T28" fmla="*/ 43 w 364"/>
                  <a:gd name="T29" fmla="*/ 314 h 503"/>
                  <a:gd name="T30" fmla="*/ 110 w 364"/>
                  <a:gd name="T31" fmla="*/ 405 h 503"/>
                  <a:gd name="T32" fmla="*/ 132 w 364"/>
                  <a:gd name="T33" fmla="*/ 439 h 503"/>
                  <a:gd name="T34" fmla="*/ 137 w 364"/>
                  <a:gd name="T35" fmla="*/ 446 h 503"/>
                  <a:gd name="T36" fmla="*/ 150 w 364"/>
                  <a:gd name="T37" fmla="*/ 461 h 503"/>
                  <a:gd name="T38" fmla="*/ 167 w 364"/>
                  <a:gd name="T39" fmla="*/ 476 h 503"/>
                  <a:gd name="T40" fmla="*/ 185 w 364"/>
                  <a:gd name="T41" fmla="*/ 488 h 503"/>
                  <a:gd name="T42" fmla="*/ 205 w 364"/>
                  <a:gd name="T43" fmla="*/ 497 h 503"/>
                  <a:gd name="T44" fmla="*/ 222 w 364"/>
                  <a:gd name="T45" fmla="*/ 502 h 503"/>
                  <a:gd name="T46" fmla="*/ 236 w 364"/>
                  <a:gd name="T47" fmla="*/ 502 h 503"/>
                  <a:gd name="T48" fmla="*/ 246 w 364"/>
                  <a:gd name="T49" fmla="*/ 496 h 503"/>
                  <a:gd name="T50" fmla="*/ 249 w 364"/>
                  <a:gd name="T51" fmla="*/ 490 h 503"/>
                  <a:gd name="T52" fmla="*/ 258 w 364"/>
                  <a:gd name="T53" fmla="*/ 465 h 503"/>
                  <a:gd name="T54" fmla="*/ 273 w 364"/>
                  <a:gd name="T55" fmla="*/ 441 h 503"/>
                  <a:gd name="T56" fmla="*/ 293 w 364"/>
                  <a:gd name="T57" fmla="*/ 421 h 503"/>
                  <a:gd name="T58" fmla="*/ 319 w 364"/>
                  <a:gd name="T59" fmla="*/ 401 h 503"/>
                  <a:gd name="T60" fmla="*/ 331 w 364"/>
                  <a:gd name="T61" fmla="*/ 391 h 503"/>
                  <a:gd name="T62" fmla="*/ 350 w 364"/>
                  <a:gd name="T63" fmla="*/ 374 h 503"/>
                  <a:gd name="T64" fmla="*/ 361 w 364"/>
                  <a:gd name="T65" fmla="*/ 356 h 503"/>
                  <a:gd name="T66" fmla="*/ 364 w 364"/>
                  <a:gd name="T67" fmla="*/ 334 h 503"/>
                  <a:gd name="T68" fmla="*/ 362 w 364"/>
                  <a:gd name="T69" fmla="*/ 322 h 503"/>
                  <a:gd name="T70" fmla="*/ 350 w 364"/>
                  <a:gd name="T71" fmla="*/ 285 h 503"/>
                  <a:gd name="T72" fmla="*/ 313 w 364"/>
                  <a:gd name="T73" fmla="*/ 185 h 503"/>
                  <a:gd name="T74" fmla="*/ 300 w 364"/>
                  <a:gd name="T75" fmla="*/ 148 h 503"/>
                  <a:gd name="T76" fmla="*/ 296 w 364"/>
                  <a:gd name="T77" fmla="*/ 134 h 503"/>
                  <a:gd name="T78" fmla="*/ 285 w 364"/>
                  <a:gd name="T79" fmla="*/ 82 h 503"/>
                  <a:gd name="T80" fmla="*/ 279 w 364"/>
                  <a:gd name="T81" fmla="*/ 55 h 503"/>
                  <a:gd name="T82" fmla="*/ 276 w 364"/>
                  <a:gd name="T83" fmla="*/ 49 h 503"/>
                  <a:gd name="T84" fmla="*/ 273 w 364"/>
                  <a:gd name="T85" fmla="*/ 51 h 503"/>
                  <a:gd name="T86" fmla="*/ 267 w 364"/>
                  <a:gd name="T87" fmla="*/ 68 h 503"/>
                  <a:gd name="T88" fmla="*/ 256 w 364"/>
                  <a:gd name="T89" fmla="*/ 101 h 503"/>
                  <a:gd name="T90" fmla="*/ 250 w 364"/>
                  <a:gd name="T91" fmla="*/ 109 h 503"/>
                  <a:gd name="T92" fmla="*/ 245 w 364"/>
                  <a:gd name="T93" fmla="*/ 110 h 503"/>
                  <a:gd name="T94" fmla="*/ 243 w 364"/>
                  <a:gd name="T95" fmla="*/ 108 h 503"/>
                  <a:gd name="T96" fmla="*/ 227 w 364"/>
                  <a:gd name="T97" fmla="*/ 97 h 503"/>
                  <a:gd name="T98" fmla="*/ 204 w 364"/>
                  <a:gd name="T99" fmla="*/ 87 h 503"/>
                  <a:gd name="T100" fmla="*/ 154 w 364"/>
                  <a:gd name="T101" fmla="*/ 65 h 503"/>
                  <a:gd name="T102" fmla="*/ 145 w 364"/>
                  <a:gd name="T103" fmla="*/ 59 h 503"/>
                  <a:gd name="T104" fmla="*/ 129 w 364"/>
                  <a:gd name="T105" fmla="*/ 46 h 503"/>
                  <a:gd name="T106" fmla="*/ 115 w 364"/>
                  <a:gd name="T107" fmla="*/ 27 h 503"/>
                  <a:gd name="T108" fmla="*/ 110 w 364"/>
                  <a:gd name="T109" fmla="*/ 20 h 503"/>
                  <a:gd name="T110" fmla="*/ 97 w 364"/>
                  <a:gd name="T111" fmla="*/ 6 h 503"/>
                  <a:gd name="T112" fmla="*/ 89 w 364"/>
                  <a:gd name="T113" fmla="*/ 1 h 503"/>
                  <a:gd name="T114" fmla="*/ 87 w 364"/>
                  <a:gd name="T115" fmla="*/ 0 h 5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64" h="503">
                    <a:moveTo>
                      <a:pt x="87" y="0"/>
                    </a:moveTo>
                    <a:lnTo>
                      <a:pt x="87" y="0"/>
                    </a:lnTo>
                    <a:lnTo>
                      <a:pt x="85" y="0"/>
                    </a:lnTo>
                    <a:lnTo>
                      <a:pt x="78" y="1"/>
                    </a:lnTo>
                    <a:lnTo>
                      <a:pt x="68" y="4"/>
                    </a:lnTo>
                    <a:lnTo>
                      <a:pt x="63" y="6"/>
                    </a:lnTo>
                    <a:lnTo>
                      <a:pt x="57" y="9"/>
                    </a:lnTo>
                    <a:lnTo>
                      <a:pt x="51" y="13"/>
                    </a:lnTo>
                    <a:lnTo>
                      <a:pt x="45" y="19"/>
                    </a:lnTo>
                    <a:lnTo>
                      <a:pt x="39" y="25"/>
                    </a:lnTo>
                    <a:lnTo>
                      <a:pt x="33" y="33"/>
                    </a:lnTo>
                    <a:lnTo>
                      <a:pt x="28" y="42"/>
                    </a:lnTo>
                    <a:lnTo>
                      <a:pt x="23" y="53"/>
                    </a:lnTo>
                    <a:lnTo>
                      <a:pt x="19" y="65"/>
                    </a:lnTo>
                    <a:lnTo>
                      <a:pt x="14" y="80"/>
                    </a:lnTo>
                    <a:lnTo>
                      <a:pt x="8" y="107"/>
                    </a:lnTo>
                    <a:lnTo>
                      <a:pt x="4" y="135"/>
                    </a:lnTo>
                    <a:lnTo>
                      <a:pt x="1" y="164"/>
                    </a:lnTo>
                    <a:lnTo>
                      <a:pt x="0" y="179"/>
                    </a:lnTo>
                    <a:lnTo>
                      <a:pt x="0" y="194"/>
                    </a:lnTo>
                    <a:lnTo>
                      <a:pt x="1" y="209"/>
                    </a:lnTo>
                    <a:lnTo>
                      <a:pt x="3" y="224"/>
                    </a:lnTo>
                    <a:lnTo>
                      <a:pt x="6" y="240"/>
                    </a:lnTo>
                    <a:lnTo>
                      <a:pt x="11" y="255"/>
                    </a:lnTo>
                    <a:lnTo>
                      <a:pt x="16" y="270"/>
                    </a:lnTo>
                    <a:lnTo>
                      <a:pt x="24" y="284"/>
                    </a:lnTo>
                    <a:lnTo>
                      <a:pt x="33" y="300"/>
                    </a:lnTo>
                    <a:lnTo>
                      <a:pt x="43" y="314"/>
                    </a:lnTo>
                    <a:lnTo>
                      <a:pt x="85" y="369"/>
                    </a:lnTo>
                    <a:lnTo>
                      <a:pt x="110" y="405"/>
                    </a:lnTo>
                    <a:lnTo>
                      <a:pt x="124" y="427"/>
                    </a:lnTo>
                    <a:lnTo>
                      <a:pt x="132" y="439"/>
                    </a:lnTo>
                    <a:lnTo>
                      <a:pt x="137" y="446"/>
                    </a:lnTo>
                    <a:lnTo>
                      <a:pt x="143" y="453"/>
                    </a:lnTo>
                    <a:lnTo>
                      <a:pt x="150" y="461"/>
                    </a:lnTo>
                    <a:lnTo>
                      <a:pt x="158" y="469"/>
                    </a:lnTo>
                    <a:lnTo>
                      <a:pt x="167" y="476"/>
                    </a:lnTo>
                    <a:lnTo>
                      <a:pt x="176" y="482"/>
                    </a:lnTo>
                    <a:lnTo>
                      <a:pt x="185" y="488"/>
                    </a:lnTo>
                    <a:lnTo>
                      <a:pt x="195" y="493"/>
                    </a:lnTo>
                    <a:lnTo>
                      <a:pt x="205" y="497"/>
                    </a:lnTo>
                    <a:lnTo>
                      <a:pt x="213" y="500"/>
                    </a:lnTo>
                    <a:lnTo>
                      <a:pt x="222" y="502"/>
                    </a:lnTo>
                    <a:lnTo>
                      <a:pt x="229" y="503"/>
                    </a:lnTo>
                    <a:lnTo>
                      <a:pt x="236" y="502"/>
                    </a:lnTo>
                    <a:lnTo>
                      <a:pt x="241" y="500"/>
                    </a:lnTo>
                    <a:lnTo>
                      <a:pt x="246" y="496"/>
                    </a:lnTo>
                    <a:lnTo>
                      <a:pt x="249" y="490"/>
                    </a:lnTo>
                    <a:lnTo>
                      <a:pt x="253" y="477"/>
                    </a:lnTo>
                    <a:lnTo>
                      <a:pt x="258" y="465"/>
                    </a:lnTo>
                    <a:lnTo>
                      <a:pt x="265" y="452"/>
                    </a:lnTo>
                    <a:lnTo>
                      <a:pt x="273" y="441"/>
                    </a:lnTo>
                    <a:lnTo>
                      <a:pt x="283" y="431"/>
                    </a:lnTo>
                    <a:lnTo>
                      <a:pt x="293" y="421"/>
                    </a:lnTo>
                    <a:lnTo>
                      <a:pt x="306" y="411"/>
                    </a:lnTo>
                    <a:lnTo>
                      <a:pt x="319" y="401"/>
                    </a:lnTo>
                    <a:lnTo>
                      <a:pt x="331" y="391"/>
                    </a:lnTo>
                    <a:lnTo>
                      <a:pt x="342" y="383"/>
                    </a:lnTo>
                    <a:lnTo>
                      <a:pt x="350" y="374"/>
                    </a:lnTo>
                    <a:lnTo>
                      <a:pt x="357" y="365"/>
                    </a:lnTo>
                    <a:lnTo>
                      <a:pt x="361" y="356"/>
                    </a:lnTo>
                    <a:lnTo>
                      <a:pt x="363" y="345"/>
                    </a:lnTo>
                    <a:lnTo>
                      <a:pt x="364" y="334"/>
                    </a:lnTo>
                    <a:lnTo>
                      <a:pt x="362" y="322"/>
                    </a:lnTo>
                    <a:lnTo>
                      <a:pt x="358" y="307"/>
                    </a:lnTo>
                    <a:lnTo>
                      <a:pt x="350" y="285"/>
                    </a:lnTo>
                    <a:lnTo>
                      <a:pt x="332" y="234"/>
                    </a:lnTo>
                    <a:lnTo>
                      <a:pt x="313" y="185"/>
                    </a:lnTo>
                    <a:lnTo>
                      <a:pt x="305" y="163"/>
                    </a:lnTo>
                    <a:lnTo>
                      <a:pt x="300" y="148"/>
                    </a:lnTo>
                    <a:lnTo>
                      <a:pt x="296" y="134"/>
                    </a:lnTo>
                    <a:lnTo>
                      <a:pt x="292" y="116"/>
                    </a:lnTo>
                    <a:lnTo>
                      <a:pt x="285" y="82"/>
                    </a:lnTo>
                    <a:lnTo>
                      <a:pt x="282" y="66"/>
                    </a:lnTo>
                    <a:lnTo>
                      <a:pt x="279" y="55"/>
                    </a:lnTo>
                    <a:lnTo>
                      <a:pt x="277" y="51"/>
                    </a:lnTo>
                    <a:lnTo>
                      <a:pt x="276" y="49"/>
                    </a:lnTo>
                    <a:lnTo>
                      <a:pt x="274" y="49"/>
                    </a:lnTo>
                    <a:lnTo>
                      <a:pt x="273" y="51"/>
                    </a:lnTo>
                    <a:lnTo>
                      <a:pt x="267" y="68"/>
                    </a:lnTo>
                    <a:lnTo>
                      <a:pt x="260" y="91"/>
                    </a:lnTo>
                    <a:lnTo>
                      <a:pt x="256" y="101"/>
                    </a:lnTo>
                    <a:lnTo>
                      <a:pt x="252" y="107"/>
                    </a:lnTo>
                    <a:lnTo>
                      <a:pt x="250" y="109"/>
                    </a:lnTo>
                    <a:lnTo>
                      <a:pt x="247" y="110"/>
                    </a:lnTo>
                    <a:lnTo>
                      <a:pt x="245" y="110"/>
                    </a:lnTo>
                    <a:lnTo>
                      <a:pt x="243" y="108"/>
                    </a:lnTo>
                    <a:lnTo>
                      <a:pt x="235" y="103"/>
                    </a:lnTo>
                    <a:lnTo>
                      <a:pt x="227" y="97"/>
                    </a:lnTo>
                    <a:lnTo>
                      <a:pt x="216" y="92"/>
                    </a:lnTo>
                    <a:lnTo>
                      <a:pt x="204" y="87"/>
                    </a:lnTo>
                    <a:lnTo>
                      <a:pt x="178" y="76"/>
                    </a:lnTo>
                    <a:lnTo>
                      <a:pt x="154" y="65"/>
                    </a:lnTo>
                    <a:lnTo>
                      <a:pt x="145" y="59"/>
                    </a:lnTo>
                    <a:lnTo>
                      <a:pt x="136" y="53"/>
                    </a:lnTo>
                    <a:lnTo>
                      <a:pt x="129" y="46"/>
                    </a:lnTo>
                    <a:lnTo>
                      <a:pt x="123" y="39"/>
                    </a:lnTo>
                    <a:lnTo>
                      <a:pt x="115" y="27"/>
                    </a:lnTo>
                    <a:lnTo>
                      <a:pt x="110" y="20"/>
                    </a:lnTo>
                    <a:lnTo>
                      <a:pt x="104" y="12"/>
                    </a:lnTo>
                    <a:lnTo>
                      <a:pt x="97" y="6"/>
                    </a:lnTo>
                    <a:lnTo>
                      <a:pt x="91" y="2"/>
                    </a:lnTo>
                    <a:lnTo>
                      <a:pt x="89" y="1"/>
                    </a:lnTo>
                    <a:lnTo>
                      <a:pt x="87" y="0"/>
                    </a:lnTo>
                    <a:close/>
                  </a:path>
                </a:pathLst>
              </a:custGeom>
              <a:solidFill>
                <a:srgbClr val="4D64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51" name="Freeform 298">
                <a:extLst>
                  <a:ext uri="{FF2B5EF4-FFF2-40B4-BE49-F238E27FC236}">
                    <a16:creationId xmlns:a16="http://schemas.microsoft.com/office/drawing/2014/main" id="{18D164E3-4F59-4B92-8B8E-36FC887D4DD5}"/>
                  </a:ext>
                </a:extLst>
              </p:cNvPr>
              <p:cNvSpPr>
                <a:spLocks/>
              </p:cNvSpPr>
              <p:nvPr/>
            </p:nvSpPr>
            <p:spPr bwMode="auto">
              <a:xfrm>
                <a:off x="3610" y="1399"/>
                <a:ext cx="359" cy="497"/>
              </a:xfrm>
              <a:custGeom>
                <a:avLst/>
                <a:gdLst>
                  <a:gd name="T0" fmla="*/ 85 w 359"/>
                  <a:gd name="T1" fmla="*/ 0 h 497"/>
                  <a:gd name="T2" fmla="*/ 77 w 359"/>
                  <a:gd name="T3" fmla="*/ 1 h 497"/>
                  <a:gd name="T4" fmla="*/ 61 w 359"/>
                  <a:gd name="T5" fmla="*/ 6 h 497"/>
                  <a:gd name="T6" fmla="*/ 50 w 359"/>
                  <a:gd name="T7" fmla="*/ 13 h 497"/>
                  <a:gd name="T8" fmla="*/ 38 w 359"/>
                  <a:gd name="T9" fmla="*/ 25 h 497"/>
                  <a:gd name="T10" fmla="*/ 27 w 359"/>
                  <a:gd name="T11" fmla="*/ 42 h 497"/>
                  <a:gd name="T12" fmla="*/ 18 w 359"/>
                  <a:gd name="T13" fmla="*/ 65 h 497"/>
                  <a:gd name="T14" fmla="*/ 13 w 359"/>
                  <a:gd name="T15" fmla="*/ 80 h 497"/>
                  <a:gd name="T16" fmla="*/ 3 w 359"/>
                  <a:gd name="T17" fmla="*/ 134 h 497"/>
                  <a:gd name="T18" fmla="*/ 0 w 359"/>
                  <a:gd name="T19" fmla="*/ 177 h 497"/>
                  <a:gd name="T20" fmla="*/ 1 w 359"/>
                  <a:gd name="T21" fmla="*/ 207 h 497"/>
                  <a:gd name="T22" fmla="*/ 6 w 359"/>
                  <a:gd name="T23" fmla="*/ 238 h 497"/>
                  <a:gd name="T24" fmla="*/ 17 w 359"/>
                  <a:gd name="T25" fmla="*/ 267 h 497"/>
                  <a:gd name="T26" fmla="*/ 32 w 359"/>
                  <a:gd name="T27" fmla="*/ 297 h 497"/>
                  <a:gd name="T28" fmla="*/ 42 w 359"/>
                  <a:gd name="T29" fmla="*/ 311 h 497"/>
                  <a:gd name="T30" fmla="*/ 109 w 359"/>
                  <a:gd name="T31" fmla="*/ 400 h 497"/>
                  <a:gd name="T32" fmla="*/ 131 w 359"/>
                  <a:gd name="T33" fmla="*/ 434 h 497"/>
                  <a:gd name="T34" fmla="*/ 135 w 359"/>
                  <a:gd name="T35" fmla="*/ 441 h 497"/>
                  <a:gd name="T36" fmla="*/ 148 w 359"/>
                  <a:gd name="T37" fmla="*/ 455 h 497"/>
                  <a:gd name="T38" fmla="*/ 165 w 359"/>
                  <a:gd name="T39" fmla="*/ 470 h 497"/>
                  <a:gd name="T40" fmla="*/ 183 w 359"/>
                  <a:gd name="T41" fmla="*/ 482 h 497"/>
                  <a:gd name="T42" fmla="*/ 202 w 359"/>
                  <a:gd name="T43" fmla="*/ 491 h 497"/>
                  <a:gd name="T44" fmla="*/ 219 w 359"/>
                  <a:gd name="T45" fmla="*/ 496 h 497"/>
                  <a:gd name="T46" fmla="*/ 233 w 359"/>
                  <a:gd name="T47" fmla="*/ 496 h 497"/>
                  <a:gd name="T48" fmla="*/ 243 w 359"/>
                  <a:gd name="T49" fmla="*/ 490 h 497"/>
                  <a:gd name="T50" fmla="*/ 246 w 359"/>
                  <a:gd name="T51" fmla="*/ 484 h 497"/>
                  <a:gd name="T52" fmla="*/ 255 w 359"/>
                  <a:gd name="T53" fmla="*/ 458 h 497"/>
                  <a:gd name="T54" fmla="*/ 270 w 359"/>
                  <a:gd name="T55" fmla="*/ 436 h 497"/>
                  <a:gd name="T56" fmla="*/ 290 w 359"/>
                  <a:gd name="T57" fmla="*/ 416 h 497"/>
                  <a:gd name="T58" fmla="*/ 315 w 359"/>
                  <a:gd name="T59" fmla="*/ 397 h 497"/>
                  <a:gd name="T60" fmla="*/ 327 w 359"/>
                  <a:gd name="T61" fmla="*/ 388 h 497"/>
                  <a:gd name="T62" fmla="*/ 345 w 359"/>
                  <a:gd name="T63" fmla="*/ 370 h 497"/>
                  <a:gd name="T64" fmla="*/ 356 w 359"/>
                  <a:gd name="T65" fmla="*/ 352 h 497"/>
                  <a:gd name="T66" fmla="*/ 359 w 359"/>
                  <a:gd name="T67" fmla="*/ 330 h 497"/>
                  <a:gd name="T68" fmla="*/ 357 w 359"/>
                  <a:gd name="T69" fmla="*/ 319 h 497"/>
                  <a:gd name="T70" fmla="*/ 346 w 359"/>
                  <a:gd name="T71" fmla="*/ 282 h 497"/>
                  <a:gd name="T72" fmla="*/ 309 w 359"/>
                  <a:gd name="T73" fmla="*/ 182 h 497"/>
                  <a:gd name="T74" fmla="*/ 297 w 359"/>
                  <a:gd name="T75" fmla="*/ 146 h 497"/>
                  <a:gd name="T76" fmla="*/ 293 w 359"/>
                  <a:gd name="T77" fmla="*/ 133 h 497"/>
                  <a:gd name="T78" fmla="*/ 283 w 359"/>
                  <a:gd name="T79" fmla="*/ 81 h 497"/>
                  <a:gd name="T80" fmla="*/ 276 w 359"/>
                  <a:gd name="T81" fmla="*/ 54 h 497"/>
                  <a:gd name="T82" fmla="*/ 273 w 359"/>
                  <a:gd name="T83" fmla="*/ 49 h 497"/>
                  <a:gd name="T84" fmla="*/ 271 w 359"/>
                  <a:gd name="T85" fmla="*/ 50 h 497"/>
                  <a:gd name="T86" fmla="*/ 265 w 359"/>
                  <a:gd name="T87" fmla="*/ 68 h 497"/>
                  <a:gd name="T88" fmla="*/ 254 w 359"/>
                  <a:gd name="T89" fmla="*/ 100 h 497"/>
                  <a:gd name="T90" fmla="*/ 248 w 359"/>
                  <a:gd name="T91" fmla="*/ 109 h 497"/>
                  <a:gd name="T92" fmla="*/ 243 w 359"/>
                  <a:gd name="T93" fmla="*/ 109 h 497"/>
                  <a:gd name="T94" fmla="*/ 241 w 359"/>
                  <a:gd name="T95" fmla="*/ 108 h 497"/>
                  <a:gd name="T96" fmla="*/ 225 w 359"/>
                  <a:gd name="T97" fmla="*/ 97 h 497"/>
                  <a:gd name="T98" fmla="*/ 202 w 359"/>
                  <a:gd name="T99" fmla="*/ 87 h 497"/>
                  <a:gd name="T100" fmla="*/ 152 w 359"/>
                  <a:gd name="T101" fmla="*/ 65 h 497"/>
                  <a:gd name="T102" fmla="*/ 143 w 359"/>
                  <a:gd name="T103" fmla="*/ 59 h 497"/>
                  <a:gd name="T104" fmla="*/ 127 w 359"/>
                  <a:gd name="T105" fmla="*/ 46 h 497"/>
                  <a:gd name="T106" fmla="*/ 113 w 359"/>
                  <a:gd name="T107" fmla="*/ 27 h 497"/>
                  <a:gd name="T108" fmla="*/ 108 w 359"/>
                  <a:gd name="T109" fmla="*/ 20 h 497"/>
                  <a:gd name="T110" fmla="*/ 96 w 359"/>
                  <a:gd name="T111" fmla="*/ 6 h 497"/>
                  <a:gd name="T112" fmla="*/ 87 w 359"/>
                  <a:gd name="T113" fmla="*/ 1 h 497"/>
                  <a:gd name="T114" fmla="*/ 85 w 359"/>
                  <a:gd name="T115" fmla="*/ 0 h 49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59" h="497">
                    <a:moveTo>
                      <a:pt x="85" y="0"/>
                    </a:moveTo>
                    <a:lnTo>
                      <a:pt x="85" y="0"/>
                    </a:lnTo>
                    <a:lnTo>
                      <a:pt x="83" y="0"/>
                    </a:lnTo>
                    <a:lnTo>
                      <a:pt x="77" y="1"/>
                    </a:lnTo>
                    <a:lnTo>
                      <a:pt x="67" y="3"/>
                    </a:lnTo>
                    <a:lnTo>
                      <a:pt x="61" y="6"/>
                    </a:lnTo>
                    <a:lnTo>
                      <a:pt x="56" y="9"/>
                    </a:lnTo>
                    <a:lnTo>
                      <a:pt x="50" y="13"/>
                    </a:lnTo>
                    <a:lnTo>
                      <a:pt x="44" y="19"/>
                    </a:lnTo>
                    <a:lnTo>
                      <a:pt x="38" y="25"/>
                    </a:lnTo>
                    <a:lnTo>
                      <a:pt x="32" y="32"/>
                    </a:lnTo>
                    <a:lnTo>
                      <a:pt x="27" y="42"/>
                    </a:lnTo>
                    <a:lnTo>
                      <a:pt x="22" y="52"/>
                    </a:lnTo>
                    <a:lnTo>
                      <a:pt x="18" y="65"/>
                    </a:lnTo>
                    <a:lnTo>
                      <a:pt x="13" y="80"/>
                    </a:lnTo>
                    <a:lnTo>
                      <a:pt x="8" y="106"/>
                    </a:lnTo>
                    <a:lnTo>
                      <a:pt x="3" y="134"/>
                    </a:lnTo>
                    <a:lnTo>
                      <a:pt x="0" y="162"/>
                    </a:lnTo>
                    <a:lnTo>
                      <a:pt x="0" y="177"/>
                    </a:lnTo>
                    <a:lnTo>
                      <a:pt x="0" y="192"/>
                    </a:lnTo>
                    <a:lnTo>
                      <a:pt x="1" y="207"/>
                    </a:lnTo>
                    <a:lnTo>
                      <a:pt x="3" y="222"/>
                    </a:lnTo>
                    <a:lnTo>
                      <a:pt x="6" y="238"/>
                    </a:lnTo>
                    <a:lnTo>
                      <a:pt x="10" y="252"/>
                    </a:lnTo>
                    <a:lnTo>
                      <a:pt x="17" y="267"/>
                    </a:lnTo>
                    <a:lnTo>
                      <a:pt x="24" y="281"/>
                    </a:lnTo>
                    <a:lnTo>
                      <a:pt x="32" y="297"/>
                    </a:lnTo>
                    <a:lnTo>
                      <a:pt x="42" y="311"/>
                    </a:lnTo>
                    <a:lnTo>
                      <a:pt x="84" y="365"/>
                    </a:lnTo>
                    <a:lnTo>
                      <a:pt x="109" y="400"/>
                    </a:lnTo>
                    <a:lnTo>
                      <a:pt x="123" y="422"/>
                    </a:lnTo>
                    <a:lnTo>
                      <a:pt x="131" y="434"/>
                    </a:lnTo>
                    <a:lnTo>
                      <a:pt x="135" y="441"/>
                    </a:lnTo>
                    <a:lnTo>
                      <a:pt x="141" y="448"/>
                    </a:lnTo>
                    <a:lnTo>
                      <a:pt x="148" y="455"/>
                    </a:lnTo>
                    <a:lnTo>
                      <a:pt x="156" y="463"/>
                    </a:lnTo>
                    <a:lnTo>
                      <a:pt x="165" y="470"/>
                    </a:lnTo>
                    <a:lnTo>
                      <a:pt x="174" y="476"/>
                    </a:lnTo>
                    <a:lnTo>
                      <a:pt x="183" y="482"/>
                    </a:lnTo>
                    <a:lnTo>
                      <a:pt x="193" y="487"/>
                    </a:lnTo>
                    <a:lnTo>
                      <a:pt x="202" y="491"/>
                    </a:lnTo>
                    <a:lnTo>
                      <a:pt x="211" y="494"/>
                    </a:lnTo>
                    <a:lnTo>
                      <a:pt x="219" y="496"/>
                    </a:lnTo>
                    <a:lnTo>
                      <a:pt x="226" y="497"/>
                    </a:lnTo>
                    <a:lnTo>
                      <a:pt x="233" y="496"/>
                    </a:lnTo>
                    <a:lnTo>
                      <a:pt x="238" y="494"/>
                    </a:lnTo>
                    <a:lnTo>
                      <a:pt x="243" y="490"/>
                    </a:lnTo>
                    <a:lnTo>
                      <a:pt x="246" y="484"/>
                    </a:lnTo>
                    <a:lnTo>
                      <a:pt x="250" y="471"/>
                    </a:lnTo>
                    <a:lnTo>
                      <a:pt x="255" y="458"/>
                    </a:lnTo>
                    <a:lnTo>
                      <a:pt x="262" y="447"/>
                    </a:lnTo>
                    <a:lnTo>
                      <a:pt x="270" y="436"/>
                    </a:lnTo>
                    <a:lnTo>
                      <a:pt x="279" y="426"/>
                    </a:lnTo>
                    <a:lnTo>
                      <a:pt x="290" y="416"/>
                    </a:lnTo>
                    <a:lnTo>
                      <a:pt x="302" y="407"/>
                    </a:lnTo>
                    <a:lnTo>
                      <a:pt x="315" y="397"/>
                    </a:lnTo>
                    <a:lnTo>
                      <a:pt x="327" y="388"/>
                    </a:lnTo>
                    <a:lnTo>
                      <a:pt x="337" y="379"/>
                    </a:lnTo>
                    <a:lnTo>
                      <a:pt x="345" y="370"/>
                    </a:lnTo>
                    <a:lnTo>
                      <a:pt x="351" y="361"/>
                    </a:lnTo>
                    <a:lnTo>
                      <a:pt x="356" y="352"/>
                    </a:lnTo>
                    <a:lnTo>
                      <a:pt x="358" y="341"/>
                    </a:lnTo>
                    <a:lnTo>
                      <a:pt x="359" y="330"/>
                    </a:lnTo>
                    <a:lnTo>
                      <a:pt x="357" y="319"/>
                    </a:lnTo>
                    <a:lnTo>
                      <a:pt x="354" y="303"/>
                    </a:lnTo>
                    <a:lnTo>
                      <a:pt x="346" y="282"/>
                    </a:lnTo>
                    <a:lnTo>
                      <a:pt x="328" y="232"/>
                    </a:lnTo>
                    <a:lnTo>
                      <a:pt x="309" y="182"/>
                    </a:lnTo>
                    <a:lnTo>
                      <a:pt x="302" y="161"/>
                    </a:lnTo>
                    <a:lnTo>
                      <a:pt x="297" y="146"/>
                    </a:lnTo>
                    <a:lnTo>
                      <a:pt x="293" y="133"/>
                    </a:lnTo>
                    <a:lnTo>
                      <a:pt x="290" y="115"/>
                    </a:lnTo>
                    <a:lnTo>
                      <a:pt x="283" y="81"/>
                    </a:lnTo>
                    <a:lnTo>
                      <a:pt x="280" y="65"/>
                    </a:lnTo>
                    <a:lnTo>
                      <a:pt x="276" y="54"/>
                    </a:lnTo>
                    <a:lnTo>
                      <a:pt x="275" y="50"/>
                    </a:lnTo>
                    <a:lnTo>
                      <a:pt x="273" y="49"/>
                    </a:lnTo>
                    <a:lnTo>
                      <a:pt x="272" y="48"/>
                    </a:lnTo>
                    <a:lnTo>
                      <a:pt x="271" y="50"/>
                    </a:lnTo>
                    <a:lnTo>
                      <a:pt x="265" y="68"/>
                    </a:lnTo>
                    <a:lnTo>
                      <a:pt x="258" y="91"/>
                    </a:lnTo>
                    <a:lnTo>
                      <a:pt x="254" y="100"/>
                    </a:lnTo>
                    <a:lnTo>
                      <a:pt x="250" y="107"/>
                    </a:lnTo>
                    <a:lnTo>
                      <a:pt x="248" y="109"/>
                    </a:lnTo>
                    <a:lnTo>
                      <a:pt x="245" y="110"/>
                    </a:lnTo>
                    <a:lnTo>
                      <a:pt x="243" y="109"/>
                    </a:lnTo>
                    <a:lnTo>
                      <a:pt x="241" y="108"/>
                    </a:lnTo>
                    <a:lnTo>
                      <a:pt x="234" y="102"/>
                    </a:lnTo>
                    <a:lnTo>
                      <a:pt x="225" y="97"/>
                    </a:lnTo>
                    <a:lnTo>
                      <a:pt x="214" y="92"/>
                    </a:lnTo>
                    <a:lnTo>
                      <a:pt x="202" y="87"/>
                    </a:lnTo>
                    <a:lnTo>
                      <a:pt x="176" y="76"/>
                    </a:lnTo>
                    <a:lnTo>
                      <a:pt x="152" y="65"/>
                    </a:lnTo>
                    <a:lnTo>
                      <a:pt x="143" y="59"/>
                    </a:lnTo>
                    <a:lnTo>
                      <a:pt x="135" y="53"/>
                    </a:lnTo>
                    <a:lnTo>
                      <a:pt x="127" y="46"/>
                    </a:lnTo>
                    <a:lnTo>
                      <a:pt x="121" y="39"/>
                    </a:lnTo>
                    <a:lnTo>
                      <a:pt x="113" y="27"/>
                    </a:lnTo>
                    <a:lnTo>
                      <a:pt x="108" y="20"/>
                    </a:lnTo>
                    <a:lnTo>
                      <a:pt x="102" y="12"/>
                    </a:lnTo>
                    <a:lnTo>
                      <a:pt x="96" y="6"/>
                    </a:lnTo>
                    <a:lnTo>
                      <a:pt x="90" y="2"/>
                    </a:lnTo>
                    <a:lnTo>
                      <a:pt x="87" y="1"/>
                    </a:lnTo>
                    <a:lnTo>
                      <a:pt x="85" y="0"/>
                    </a:lnTo>
                    <a:close/>
                  </a:path>
                </a:pathLst>
              </a:custGeom>
              <a:solidFill>
                <a:srgbClr val="415C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52" name="Freeform 299">
                <a:extLst>
                  <a:ext uri="{FF2B5EF4-FFF2-40B4-BE49-F238E27FC236}">
                    <a16:creationId xmlns:a16="http://schemas.microsoft.com/office/drawing/2014/main" id="{CD9AFAE0-A827-4F23-8A1E-37D3220038B1}"/>
                  </a:ext>
                </a:extLst>
              </p:cNvPr>
              <p:cNvSpPr>
                <a:spLocks/>
              </p:cNvSpPr>
              <p:nvPr/>
            </p:nvSpPr>
            <p:spPr bwMode="auto">
              <a:xfrm>
                <a:off x="3623" y="1031"/>
                <a:ext cx="182" cy="189"/>
              </a:xfrm>
              <a:custGeom>
                <a:avLst/>
                <a:gdLst>
                  <a:gd name="T0" fmla="*/ 164 w 182"/>
                  <a:gd name="T1" fmla="*/ 148 h 189"/>
                  <a:gd name="T2" fmla="*/ 132 w 182"/>
                  <a:gd name="T3" fmla="*/ 161 h 189"/>
                  <a:gd name="T4" fmla="*/ 105 w 182"/>
                  <a:gd name="T5" fmla="*/ 173 h 189"/>
                  <a:gd name="T6" fmla="*/ 83 w 182"/>
                  <a:gd name="T7" fmla="*/ 188 h 189"/>
                  <a:gd name="T8" fmla="*/ 81 w 182"/>
                  <a:gd name="T9" fmla="*/ 189 h 189"/>
                  <a:gd name="T10" fmla="*/ 78 w 182"/>
                  <a:gd name="T11" fmla="*/ 186 h 189"/>
                  <a:gd name="T12" fmla="*/ 74 w 182"/>
                  <a:gd name="T13" fmla="*/ 175 h 189"/>
                  <a:gd name="T14" fmla="*/ 68 w 182"/>
                  <a:gd name="T15" fmla="*/ 136 h 189"/>
                  <a:gd name="T16" fmla="*/ 66 w 182"/>
                  <a:gd name="T17" fmla="*/ 112 h 189"/>
                  <a:gd name="T18" fmla="*/ 62 w 182"/>
                  <a:gd name="T19" fmla="*/ 77 h 189"/>
                  <a:gd name="T20" fmla="*/ 56 w 182"/>
                  <a:gd name="T21" fmla="*/ 53 h 189"/>
                  <a:gd name="T22" fmla="*/ 49 w 182"/>
                  <a:gd name="T23" fmla="*/ 37 h 189"/>
                  <a:gd name="T24" fmla="*/ 42 w 182"/>
                  <a:gd name="T25" fmla="*/ 29 h 189"/>
                  <a:gd name="T26" fmla="*/ 38 w 182"/>
                  <a:gd name="T27" fmla="*/ 26 h 189"/>
                  <a:gd name="T28" fmla="*/ 7 w 182"/>
                  <a:gd name="T29" fmla="*/ 7 h 189"/>
                  <a:gd name="T30" fmla="*/ 0 w 182"/>
                  <a:gd name="T31" fmla="*/ 2 h 189"/>
                  <a:gd name="T32" fmla="*/ 1 w 182"/>
                  <a:gd name="T33" fmla="*/ 0 h 189"/>
                  <a:gd name="T34" fmla="*/ 10 w 182"/>
                  <a:gd name="T35" fmla="*/ 0 h 189"/>
                  <a:gd name="T36" fmla="*/ 31 w 182"/>
                  <a:gd name="T37" fmla="*/ 0 h 189"/>
                  <a:gd name="T38" fmla="*/ 53 w 182"/>
                  <a:gd name="T39" fmla="*/ 2 h 189"/>
                  <a:gd name="T40" fmla="*/ 75 w 182"/>
                  <a:gd name="T41" fmla="*/ 7 h 189"/>
                  <a:gd name="T42" fmla="*/ 87 w 182"/>
                  <a:gd name="T43" fmla="*/ 14 h 189"/>
                  <a:gd name="T44" fmla="*/ 90 w 182"/>
                  <a:gd name="T45" fmla="*/ 17 h 189"/>
                  <a:gd name="T46" fmla="*/ 126 w 182"/>
                  <a:gd name="T47" fmla="*/ 63 h 189"/>
                  <a:gd name="T48" fmla="*/ 157 w 182"/>
                  <a:gd name="T49" fmla="*/ 108 h 189"/>
                  <a:gd name="T50" fmla="*/ 162 w 182"/>
                  <a:gd name="T51" fmla="*/ 114 h 189"/>
                  <a:gd name="T52" fmla="*/ 175 w 182"/>
                  <a:gd name="T53" fmla="*/ 127 h 189"/>
                  <a:gd name="T54" fmla="*/ 182 w 182"/>
                  <a:gd name="T55" fmla="*/ 135 h 189"/>
                  <a:gd name="T56" fmla="*/ 182 w 182"/>
                  <a:gd name="T57" fmla="*/ 140 h 189"/>
                  <a:gd name="T58" fmla="*/ 179 w 182"/>
                  <a:gd name="T59" fmla="*/ 144 h 189"/>
                  <a:gd name="T60" fmla="*/ 170 w 182"/>
                  <a:gd name="T61" fmla="*/ 147 h 189"/>
                  <a:gd name="T62" fmla="*/ 164 w 182"/>
                  <a:gd name="T63" fmla="*/ 148 h 18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2" h="189">
                    <a:moveTo>
                      <a:pt x="164" y="148"/>
                    </a:moveTo>
                    <a:lnTo>
                      <a:pt x="164" y="148"/>
                    </a:lnTo>
                    <a:lnTo>
                      <a:pt x="154" y="152"/>
                    </a:lnTo>
                    <a:lnTo>
                      <a:pt x="132" y="161"/>
                    </a:lnTo>
                    <a:lnTo>
                      <a:pt x="119" y="167"/>
                    </a:lnTo>
                    <a:lnTo>
                      <a:pt x="105" y="173"/>
                    </a:lnTo>
                    <a:lnTo>
                      <a:pt x="93" y="180"/>
                    </a:lnTo>
                    <a:lnTo>
                      <a:pt x="83" y="188"/>
                    </a:lnTo>
                    <a:lnTo>
                      <a:pt x="81" y="189"/>
                    </a:lnTo>
                    <a:lnTo>
                      <a:pt x="79" y="188"/>
                    </a:lnTo>
                    <a:lnTo>
                      <a:pt x="78" y="186"/>
                    </a:lnTo>
                    <a:lnTo>
                      <a:pt x="76" y="183"/>
                    </a:lnTo>
                    <a:lnTo>
                      <a:pt x="74" y="175"/>
                    </a:lnTo>
                    <a:lnTo>
                      <a:pt x="72" y="163"/>
                    </a:lnTo>
                    <a:lnTo>
                      <a:pt x="68" y="136"/>
                    </a:lnTo>
                    <a:lnTo>
                      <a:pt x="66" y="112"/>
                    </a:lnTo>
                    <a:lnTo>
                      <a:pt x="64" y="90"/>
                    </a:lnTo>
                    <a:lnTo>
                      <a:pt x="62" y="77"/>
                    </a:lnTo>
                    <a:lnTo>
                      <a:pt x="60" y="65"/>
                    </a:lnTo>
                    <a:lnTo>
                      <a:pt x="56" y="53"/>
                    </a:lnTo>
                    <a:lnTo>
                      <a:pt x="51" y="42"/>
                    </a:lnTo>
                    <a:lnTo>
                      <a:pt x="49" y="37"/>
                    </a:lnTo>
                    <a:lnTo>
                      <a:pt x="46" y="33"/>
                    </a:lnTo>
                    <a:lnTo>
                      <a:pt x="42" y="29"/>
                    </a:lnTo>
                    <a:lnTo>
                      <a:pt x="38" y="26"/>
                    </a:lnTo>
                    <a:lnTo>
                      <a:pt x="21" y="16"/>
                    </a:lnTo>
                    <a:lnTo>
                      <a:pt x="7" y="7"/>
                    </a:lnTo>
                    <a:lnTo>
                      <a:pt x="1" y="4"/>
                    </a:lnTo>
                    <a:lnTo>
                      <a:pt x="0" y="2"/>
                    </a:lnTo>
                    <a:lnTo>
                      <a:pt x="0" y="1"/>
                    </a:lnTo>
                    <a:lnTo>
                      <a:pt x="1" y="0"/>
                    </a:lnTo>
                    <a:lnTo>
                      <a:pt x="2" y="0"/>
                    </a:lnTo>
                    <a:lnTo>
                      <a:pt x="10" y="0"/>
                    </a:lnTo>
                    <a:lnTo>
                      <a:pt x="31" y="0"/>
                    </a:lnTo>
                    <a:lnTo>
                      <a:pt x="42" y="1"/>
                    </a:lnTo>
                    <a:lnTo>
                      <a:pt x="53" y="2"/>
                    </a:lnTo>
                    <a:lnTo>
                      <a:pt x="65" y="4"/>
                    </a:lnTo>
                    <a:lnTo>
                      <a:pt x="75" y="7"/>
                    </a:lnTo>
                    <a:lnTo>
                      <a:pt x="83" y="11"/>
                    </a:lnTo>
                    <a:lnTo>
                      <a:pt x="87" y="14"/>
                    </a:lnTo>
                    <a:lnTo>
                      <a:pt x="90" y="17"/>
                    </a:lnTo>
                    <a:lnTo>
                      <a:pt x="105" y="36"/>
                    </a:lnTo>
                    <a:lnTo>
                      <a:pt x="126" y="63"/>
                    </a:lnTo>
                    <a:lnTo>
                      <a:pt x="145" y="88"/>
                    </a:lnTo>
                    <a:lnTo>
                      <a:pt x="157" y="108"/>
                    </a:lnTo>
                    <a:lnTo>
                      <a:pt x="162" y="114"/>
                    </a:lnTo>
                    <a:lnTo>
                      <a:pt x="168" y="121"/>
                    </a:lnTo>
                    <a:lnTo>
                      <a:pt x="175" y="127"/>
                    </a:lnTo>
                    <a:lnTo>
                      <a:pt x="180" y="133"/>
                    </a:lnTo>
                    <a:lnTo>
                      <a:pt x="182" y="135"/>
                    </a:lnTo>
                    <a:lnTo>
                      <a:pt x="182" y="138"/>
                    </a:lnTo>
                    <a:lnTo>
                      <a:pt x="182" y="140"/>
                    </a:lnTo>
                    <a:lnTo>
                      <a:pt x="181" y="142"/>
                    </a:lnTo>
                    <a:lnTo>
                      <a:pt x="179" y="144"/>
                    </a:lnTo>
                    <a:lnTo>
                      <a:pt x="176" y="146"/>
                    </a:lnTo>
                    <a:lnTo>
                      <a:pt x="170" y="147"/>
                    </a:lnTo>
                    <a:lnTo>
                      <a:pt x="164" y="1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53" name="Freeform 300">
                <a:extLst>
                  <a:ext uri="{FF2B5EF4-FFF2-40B4-BE49-F238E27FC236}">
                    <a16:creationId xmlns:a16="http://schemas.microsoft.com/office/drawing/2014/main" id="{9CB24F4A-C120-4E2F-A0BB-D160712C1DB5}"/>
                  </a:ext>
                </a:extLst>
              </p:cNvPr>
              <p:cNvSpPr>
                <a:spLocks/>
              </p:cNvSpPr>
              <p:nvPr/>
            </p:nvSpPr>
            <p:spPr bwMode="auto">
              <a:xfrm>
                <a:off x="3627" y="1031"/>
                <a:ext cx="176" cy="188"/>
              </a:xfrm>
              <a:custGeom>
                <a:avLst/>
                <a:gdLst>
                  <a:gd name="T0" fmla="*/ 36 w 176"/>
                  <a:gd name="T1" fmla="*/ 27 h 188"/>
                  <a:gd name="T2" fmla="*/ 36 w 176"/>
                  <a:gd name="T3" fmla="*/ 27 h 188"/>
                  <a:gd name="T4" fmla="*/ 19 w 176"/>
                  <a:gd name="T5" fmla="*/ 17 h 188"/>
                  <a:gd name="T6" fmla="*/ 5 w 176"/>
                  <a:gd name="T7" fmla="*/ 8 h 188"/>
                  <a:gd name="T8" fmla="*/ 1 w 176"/>
                  <a:gd name="T9" fmla="*/ 4 h 188"/>
                  <a:gd name="T10" fmla="*/ 0 w 176"/>
                  <a:gd name="T11" fmla="*/ 3 h 188"/>
                  <a:gd name="T12" fmla="*/ 0 w 176"/>
                  <a:gd name="T13" fmla="*/ 2 h 188"/>
                  <a:gd name="T14" fmla="*/ 0 w 176"/>
                  <a:gd name="T15" fmla="*/ 1 h 188"/>
                  <a:gd name="T16" fmla="*/ 2 w 176"/>
                  <a:gd name="T17" fmla="*/ 0 h 188"/>
                  <a:gd name="T18" fmla="*/ 9 w 176"/>
                  <a:gd name="T19" fmla="*/ 0 h 188"/>
                  <a:gd name="T20" fmla="*/ 9 w 176"/>
                  <a:gd name="T21" fmla="*/ 0 h 188"/>
                  <a:gd name="T22" fmla="*/ 29 w 176"/>
                  <a:gd name="T23" fmla="*/ 1 h 188"/>
                  <a:gd name="T24" fmla="*/ 39 w 176"/>
                  <a:gd name="T25" fmla="*/ 2 h 188"/>
                  <a:gd name="T26" fmla="*/ 50 w 176"/>
                  <a:gd name="T27" fmla="*/ 3 h 188"/>
                  <a:gd name="T28" fmla="*/ 61 w 176"/>
                  <a:gd name="T29" fmla="*/ 5 h 188"/>
                  <a:gd name="T30" fmla="*/ 71 w 176"/>
                  <a:gd name="T31" fmla="*/ 8 h 188"/>
                  <a:gd name="T32" fmla="*/ 79 w 176"/>
                  <a:gd name="T33" fmla="*/ 13 h 188"/>
                  <a:gd name="T34" fmla="*/ 83 w 176"/>
                  <a:gd name="T35" fmla="*/ 15 h 188"/>
                  <a:gd name="T36" fmla="*/ 86 w 176"/>
                  <a:gd name="T37" fmla="*/ 19 h 188"/>
                  <a:gd name="T38" fmla="*/ 86 w 176"/>
                  <a:gd name="T39" fmla="*/ 19 h 188"/>
                  <a:gd name="T40" fmla="*/ 121 w 176"/>
                  <a:gd name="T41" fmla="*/ 64 h 188"/>
                  <a:gd name="T42" fmla="*/ 139 w 176"/>
                  <a:gd name="T43" fmla="*/ 89 h 188"/>
                  <a:gd name="T44" fmla="*/ 152 w 176"/>
                  <a:gd name="T45" fmla="*/ 108 h 188"/>
                  <a:gd name="T46" fmla="*/ 152 w 176"/>
                  <a:gd name="T47" fmla="*/ 108 h 188"/>
                  <a:gd name="T48" fmla="*/ 157 w 176"/>
                  <a:gd name="T49" fmla="*/ 114 h 188"/>
                  <a:gd name="T50" fmla="*/ 163 w 176"/>
                  <a:gd name="T51" fmla="*/ 121 h 188"/>
                  <a:gd name="T52" fmla="*/ 169 w 176"/>
                  <a:gd name="T53" fmla="*/ 127 h 188"/>
                  <a:gd name="T54" fmla="*/ 174 w 176"/>
                  <a:gd name="T55" fmla="*/ 133 h 188"/>
                  <a:gd name="T56" fmla="*/ 175 w 176"/>
                  <a:gd name="T57" fmla="*/ 135 h 188"/>
                  <a:gd name="T58" fmla="*/ 176 w 176"/>
                  <a:gd name="T59" fmla="*/ 138 h 188"/>
                  <a:gd name="T60" fmla="*/ 176 w 176"/>
                  <a:gd name="T61" fmla="*/ 140 h 188"/>
                  <a:gd name="T62" fmla="*/ 175 w 176"/>
                  <a:gd name="T63" fmla="*/ 142 h 188"/>
                  <a:gd name="T64" fmla="*/ 173 w 176"/>
                  <a:gd name="T65" fmla="*/ 144 h 188"/>
                  <a:gd name="T66" fmla="*/ 170 w 176"/>
                  <a:gd name="T67" fmla="*/ 146 h 188"/>
                  <a:gd name="T68" fmla="*/ 164 w 176"/>
                  <a:gd name="T69" fmla="*/ 147 h 188"/>
                  <a:gd name="T70" fmla="*/ 158 w 176"/>
                  <a:gd name="T71" fmla="*/ 148 h 188"/>
                  <a:gd name="T72" fmla="*/ 158 w 176"/>
                  <a:gd name="T73" fmla="*/ 148 h 188"/>
                  <a:gd name="T74" fmla="*/ 149 w 176"/>
                  <a:gd name="T75" fmla="*/ 151 h 188"/>
                  <a:gd name="T76" fmla="*/ 127 w 176"/>
                  <a:gd name="T77" fmla="*/ 161 h 188"/>
                  <a:gd name="T78" fmla="*/ 115 w 176"/>
                  <a:gd name="T79" fmla="*/ 166 h 188"/>
                  <a:gd name="T80" fmla="*/ 101 w 176"/>
                  <a:gd name="T81" fmla="*/ 173 h 188"/>
                  <a:gd name="T82" fmla="*/ 89 w 176"/>
                  <a:gd name="T83" fmla="*/ 179 h 188"/>
                  <a:gd name="T84" fmla="*/ 79 w 176"/>
                  <a:gd name="T85" fmla="*/ 187 h 188"/>
                  <a:gd name="T86" fmla="*/ 79 w 176"/>
                  <a:gd name="T87" fmla="*/ 187 h 188"/>
                  <a:gd name="T88" fmla="*/ 77 w 176"/>
                  <a:gd name="T89" fmla="*/ 188 h 188"/>
                  <a:gd name="T90" fmla="*/ 76 w 176"/>
                  <a:gd name="T91" fmla="*/ 187 h 188"/>
                  <a:gd name="T92" fmla="*/ 74 w 176"/>
                  <a:gd name="T93" fmla="*/ 185 h 188"/>
                  <a:gd name="T94" fmla="*/ 73 w 176"/>
                  <a:gd name="T95" fmla="*/ 182 h 188"/>
                  <a:gd name="T96" fmla="*/ 70 w 176"/>
                  <a:gd name="T97" fmla="*/ 174 h 188"/>
                  <a:gd name="T98" fmla="*/ 68 w 176"/>
                  <a:gd name="T99" fmla="*/ 163 h 188"/>
                  <a:gd name="T100" fmla="*/ 65 w 176"/>
                  <a:gd name="T101" fmla="*/ 136 h 188"/>
                  <a:gd name="T102" fmla="*/ 63 w 176"/>
                  <a:gd name="T103" fmla="*/ 113 h 188"/>
                  <a:gd name="T104" fmla="*/ 63 w 176"/>
                  <a:gd name="T105" fmla="*/ 113 h 188"/>
                  <a:gd name="T106" fmla="*/ 60 w 176"/>
                  <a:gd name="T107" fmla="*/ 90 h 188"/>
                  <a:gd name="T108" fmla="*/ 59 w 176"/>
                  <a:gd name="T109" fmla="*/ 78 h 188"/>
                  <a:gd name="T110" fmla="*/ 57 w 176"/>
                  <a:gd name="T111" fmla="*/ 66 h 188"/>
                  <a:gd name="T112" fmla="*/ 53 w 176"/>
                  <a:gd name="T113" fmla="*/ 54 h 188"/>
                  <a:gd name="T114" fmla="*/ 48 w 176"/>
                  <a:gd name="T115" fmla="*/ 42 h 188"/>
                  <a:gd name="T116" fmla="*/ 43 w 176"/>
                  <a:gd name="T117" fmla="*/ 33 h 188"/>
                  <a:gd name="T118" fmla="*/ 40 w 176"/>
                  <a:gd name="T119" fmla="*/ 30 h 188"/>
                  <a:gd name="T120" fmla="*/ 36 w 176"/>
                  <a:gd name="T121" fmla="*/ 27 h 188"/>
                  <a:gd name="T122" fmla="*/ 36 w 176"/>
                  <a:gd name="T123" fmla="*/ 27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6" h="188">
                    <a:moveTo>
                      <a:pt x="36" y="27"/>
                    </a:moveTo>
                    <a:lnTo>
                      <a:pt x="36" y="27"/>
                    </a:lnTo>
                    <a:lnTo>
                      <a:pt x="19" y="17"/>
                    </a:lnTo>
                    <a:lnTo>
                      <a:pt x="5" y="8"/>
                    </a:lnTo>
                    <a:lnTo>
                      <a:pt x="1" y="4"/>
                    </a:lnTo>
                    <a:lnTo>
                      <a:pt x="0" y="3"/>
                    </a:lnTo>
                    <a:lnTo>
                      <a:pt x="0" y="2"/>
                    </a:lnTo>
                    <a:lnTo>
                      <a:pt x="0" y="1"/>
                    </a:lnTo>
                    <a:lnTo>
                      <a:pt x="2" y="0"/>
                    </a:lnTo>
                    <a:lnTo>
                      <a:pt x="9" y="0"/>
                    </a:lnTo>
                    <a:lnTo>
                      <a:pt x="29" y="1"/>
                    </a:lnTo>
                    <a:lnTo>
                      <a:pt x="39" y="2"/>
                    </a:lnTo>
                    <a:lnTo>
                      <a:pt x="50" y="3"/>
                    </a:lnTo>
                    <a:lnTo>
                      <a:pt x="61" y="5"/>
                    </a:lnTo>
                    <a:lnTo>
                      <a:pt x="71" y="8"/>
                    </a:lnTo>
                    <a:lnTo>
                      <a:pt x="79" y="13"/>
                    </a:lnTo>
                    <a:lnTo>
                      <a:pt x="83" y="15"/>
                    </a:lnTo>
                    <a:lnTo>
                      <a:pt x="86" y="19"/>
                    </a:lnTo>
                    <a:lnTo>
                      <a:pt x="121" y="64"/>
                    </a:lnTo>
                    <a:lnTo>
                      <a:pt x="139" y="89"/>
                    </a:lnTo>
                    <a:lnTo>
                      <a:pt x="152" y="108"/>
                    </a:lnTo>
                    <a:lnTo>
                      <a:pt x="157" y="114"/>
                    </a:lnTo>
                    <a:lnTo>
                      <a:pt x="163" y="121"/>
                    </a:lnTo>
                    <a:lnTo>
                      <a:pt x="169" y="127"/>
                    </a:lnTo>
                    <a:lnTo>
                      <a:pt x="174" y="133"/>
                    </a:lnTo>
                    <a:lnTo>
                      <a:pt x="175" y="135"/>
                    </a:lnTo>
                    <a:lnTo>
                      <a:pt x="176" y="138"/>
                    </a:lnTo>
                    <a:lnTo>
                      <a:pt x="176" y="140"/>
                    </a:lnTo>
                    <a:lnTo>
                      <a:pt x="175" y="142"/>
                    </a:lnTo>
                    <a:lnTo>
                      <a:pt x="173" y="144"/>
                    </a:lnTo>
                    <a:lnTo>
                      <a:pt x="170" y="146"/>
                    </a:lnTo>
                    <a:lnTo>
                      <a:pt x="164" y="147"/>
                    </a:lnTo>
                    <a:lnTo>
                      <a:pt x="158" y="148"/>
                    </a:lnTo>
                    <a:lnTo>
                      <a:pt x="149" y="151"/>
                    </a:lnTo>
                    <a:lnTo>
                      <a:pt x="127" y="161"/>
                    </a:lnTo>
                    <a:lnTo>
                      <a:pt x="115" y="166"/>
                    </a:lnTo>
                    <a:lnTo>
                      <a:pt x="101" y="173"/>
                    </a:lnTo>
                    <a:lnTo>
                      <a:pt x="89" y="179"/>
                    </a:lnTo>
                    <a:lnTo>
                      <a:pt x="79" y="187"/>
                    </a:lnTo>
                    <a:lnTo>
                      <a:pt x="77" y="188"/>
                    </a:lnTo>
                    <a:lnTo>
                      <a:pt x="76" y="187"/>
                    </a:lnTo>
                    <a:lnTo>
                      <a:pt x="74" y="185"/>
                    </a:lnTo>
                    <a:lnTo>
                      <a:pt x="73" y="182"/>
                    </a:lnTo>
                    <a:lnTo>
                      <a:pt x="70" y="174"/>
                    </a:lnTo>
                    <a:lnTo>
                      <a:pt x="68" y="163"/>
                    </a:lnTo>
                    <a:lnTo>
                      <a:pt x="65" y="136"/>
                    </a:lnTo>
                    <a:lnTo>
                      <a:pt x="63" y="113"/>
                    </a:lnTo>
                    <a:lnTo>
                      <a:pt x="60" y="90"/>
                    </a:lnTo>
                    <a:lnTo>
                      <a:pt x="59" y="78"/>
                    </a:lnTo>
                    <a:lnTo>
                      <a:pt x="57" y="66"/>
                    </a:lnTo>
                    <a:lnTo>
                      <a:pt x="53" y="54"/>
                    </a:lnTo>
                    <a:lnTo>
                      <a:pt x="48" y="42"/>
                    </a:lnTo>
                    <a:lnTo>
                      <a:pt x="43" y="33"/>
                    </a:lnTo>
                    <a:lnTo>
                      <a:pt x="40" y="30"/>
                    </a:lnTo>
                    <a:lnTo>
                      <a:pt x="36" y="27"/>
                    </a:lnTo>
                    <a:close/>
                  </a:path>
                </a:pathLst>
              </a:custGeom>
              <a:solidFill>
                <a:srgbClr val="F0F0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54" name="Freeform 301">
                <a:extLst>
                  <a:ext uri="{FF2B5EF4-FFF2-40B4-BE49-F238E27FC236}">
                    <a16:creationId xmlns:a16="http://schemas.microsoft.com/office/drawing/2014/main" id="{05C03649-9EB2-4BEC-927D-C15CD5A2185B}"/>
                  </a:ext>
                </a:extLst>
              </p:cNvPr>
              <p:cNvSpPr>
                <a:spLocks/>
              </p:cNvSpPr>
              <p:nvPr/>
            </p:nvSpPr>
            <p:spPr bwMode="auto">
              <a:xfrm>
                <a:off x="3629" y="1032"/>
                <a:ext cx="172" cy="185"/>
              </a:xfrm>
              <a:custGeom>
                <a:avLst/>
                <a:gdLst>
                  <a:gd name="T0" fmla="*/ 35 w 172"/>
                  <a:gd name="T1" fmla="*/ 26 h 185"/>
                  <a:gd name="T2" fmla="*/ 35 w 172"/>
                  <a:gd name="T3" fmla="*/ 26 h 185"/>
                  <a:gd name="T4" fmla="*/ 19 w 172"/>
                  <a:gd name="T5" fmla="*/ 16 h 185"/>
                  <a:gd name="T6" fmla="*/ 6 w 172"/>
                  <a:gd name="T7" fmla="*/ 7 h 185"/>
                  <a:gd name="T8" fmla="*/ 2 w 172"/>
                  <a:gd name="T9" fmla="*/ 4 h 185"/>
                  <a:gd name="T10" fmla="*/ 0 w 172"/>
                  <a:gd name="T11" fmla="*/ 3 h 185"/>
                  <a:gd name="T12" fmla="*/ 0 w 172"/>
                  <a:gd name="T13" fmla="*/ 2 h 185"/>
                  <a:gd name="T14" fmla="*/ 1 w 172"/>
                  <a:gd name="T15" fmla="*/ 1 h 185"/>
                  <a:gd name="T16" fmla="*/ 2 w 172"/>
                  <a:gd name="T17" fmla="*/ 0 h 185"/>
                  <a:gd name="T18" fmla="*/ 9 w 172"/>
                  <a:gd name="T19" fmla="*/ 0 h 185"/>
                  <a:gd name="T20" fmla="*/ 9 w 172"/>
                  <a:gd name="T21" fmla="*/ 0 h 185"/>
                  <a:gd name="T22" fmla="*/ 28 w 172"/>
                  <a:gd name="T23" fmla="*/ 1 h 185"/>
                  <a:gd name="T24" fmla="*/ 39 w 172"/>
                  <a:gd name="T25" fmla="*/ 2 h 185"/>
                  <a:gd name="T26" fmla="*/ 49 w 172"/>
                  <a:gd name="T27" fmla="*/ 3 h 185"/>
                  <a:gd name="T28" fmla="*/ 60 w 172"/>
                  <a:gd name="T29" fmla="*/ 5 h 185"/>
                  <a:gd name="T30" fmla="*/ 69 w 172"/>
                  <a:gd name="T31" fmla="*/ 9 h 185"/>
                  <a:gd name="T32" fmla="*/ 77 w 172"/>
                  <a:gd name="T33" fmla="*/ 13 h 185"/>
                  <a:gd name="T34" fmla="*/ 81 w 172"/>
                  <a:gd name="T35" fmla="*/ 16 h 185"/>
                  <a:gd name="T36" fmla="*/ 84 w 172"/>
                  <a:gd name="T37" fmla="*/ 19 h 185"/>
                  <a:gd name="T38" fmla="*/ 84 w 172"/>
                  <a:gd name="T39" fmla="*/ 19 h 185"/>
                  <a:gd name="T40" fmla="*/ 118 w 172"/>
                  <a:gd name="T41" fmla="*/ 63 h 185"/>
                  <a:gd name="T42" fmla="*/ 136 w 172"/>
                  <a:gd name="T43" fmla="*/ 88 h 185"/>
                  <a:gd name="T44" fmla="*/ 148 w 172"/>
                  <a:gd name="T45" fmla="*/ 107 h 185"/>
                  <a:gd name="T46" fmla="*/ 148 w 172"/>
                  <a:gd name="T47" fmla="*/ 107 h 185"/>
                  <a:gd name="T48" fmla="*/ 153 w 172"/>
                  <a:gd name="T49" fmla="*/ 113 h 185"/>
                  <a:gd name="T50" fmla="*/ 159 w 172"/>
                  <a:gd name="T51" fmla="*/ 120 h 185"/>
                  <a:gd name="T52" fmla="*/ 164 w 172"/>
                  <a:gd name="T53" fmla="*/ 126 h 185"/>
                  <a:gd name="T54" fmla="*/ 170 w 172"/>
                  <a:gd name="T55" fmla="*/ 132 h 185"/>
                  <a:gd name="T56" fmla="*/ 172 w 172"/>
                  <a:gd name="T57" fmla="*/ 137 h 185"/>
                  <a:gd name="T58" fmla="*/ 172 w 172"/>
                  <a:gd name="T59" fmla="*/ 139 h 185"/>
                  <a:gd name="T60" fmla="*/ 171 w 172"/>
                  <a:gd name="T61" fmla="*/ 141 h 185"/>
                  <a:gd name="T62" fmla="*/ 169 w 172"/>
                  <a:gd name="T63" fmla="*/ 143 h 185"/>
                  <a:gd name="T64" fmla="*/ 166 w 172"/>
                  <a:gd name="T65" fmla="*/ 145 h 185"/>
                  <a:gd name="T66" fmla="*/ 161 w 172"/>
                  <a:gd name="T67" fmla="*/ 146 h 185"/>
                  <a:gd name="T68" fmla="*/ 155 w 172"/>
                  <a:gd name="T69" fmla="*/ 147 h 185"/>
                  <a:gd name="T70" fmla="*/ 155 w 172"/>
                  <a:gd name="T71" fmla="*/ 147 h 185"/>
                  <a:gd name="T72" fmla="*/ 146 w 172"/>
                  <a:gd name="T73" fmla="*/ 150 h 185"/>
                  <a:gd name="T74" fmla="*/ 125 w 172"/>
                  <a:gd name="T75" fmla="*/ 159 h 185"/>
                  <a:gd name="T76" fmla="*/ 112 w 172"/>
                  <a:gd name="T77" fmla="*/ 165 h 185"/>
                  <a:gd name="T78" fmla="*/ 98 w 172"/>
                  <a:gd name="T79" fmla="*/ 171 h 185"/>
                  <a:gd name="T80" fmla="*/ 87 w 172"/>
                  <a:gd name="T81" fmla="*/ 178 h 185"/>
                  <a:gd name="T82" fmla="*/ 78 w 172"/>
                  <a:gd name="T83" fmla="*/ 184 h 185"/>
                  <a:gd name="T84" fmla="*/ 78 w 172"/>
                  <a:gd name="T85" fmla="*/ 184 h 185"/>
                  <a:gd name="T86" fmla="*/ 76 w 172"/>
                  <a:gd name="T87" fmla="*/ 185 h 185"/>
                  <a:gd name="T88" fmla="*/ 74 w 172"/>
                  <a:gd name="T89" fmla="*/ 185 h 185"/>
                  <a:gd name="T90" fmla="*/ 73 w 172"/>
                  <a:gd name="T91" fmla="*/ 183 h 185"/>
                  <a:gd name="T92" fmla="*/ 71 w 172"/>
                  <a:gd name="T93" fmla="*/ 180 h 185"/>
                  <a:gd name="T94" fmla="*/ 69 w 172"/>
                  <a:gd name="T95" fmla="*/ 172 h 185"/>
                  <a:gd name="T96" fmla="*/ 67 w 172"/>
                  <a:gd name="T97" fmla="*/ 161 h 185"/>
                  <a:gd name="T98" fmla="*/ 64 w 172"/>
                  <a:gd name="T99" fmla="*/ 135 h 185"/>
                  <a:gd name="T100" fmla="*/ 61 w 172"/>
                  <a:gd name="T101" fmla="*/ 112 h 185"/>
                  <a:gd name="T102" fmla="*/ 61 w 172"/>
                  <a:gd name="T103" fmla="*/ 112 h 185"/>
                  <a:gd name="T104" fmla="*/ 59 w 172"/>
                  <a:gd name="T105" fmla="*/ 89 h 185"/>
                  <a:gd name="T106" fmla="*/ 58 w 172"/>
                  <a:gd name="T107" fmla="*/ 77 h 185"/>
                  <a:gd name="T108" fmla="*/ 55 w 172"/>
                  <a:gd name="T109" fmla="*/ 65 h 185"/>
                  <a:gd name="T110" fmla="*/ 52 w 172"/>
                  <a:gd name="T111" fmla="*/ 53 h 185"/>
                  <a:gd name="T112" fmla="*/ 48 w 172"/>
                  <a:gd name="T113" fmla="*/ 42 h 185"/>
                  <a:gd name="T114" fmla="*/ 42 w 172"/>
                  <a:gd name="T115" fmla="*/ 33 h 185"/>
                  <a:gd name="T116" fmla="*/ 39 w 172"/>
                  <a:gd name="T117" fmla="*/ 29 h 185"/>
                  <a:gd name="T118" fmla="*/ 35 w 172"/>
                  <a:gd name="T119" fmla="*/ 26 h 185"/>
                  <a:gd name="T120" fmla="*/ 35 w 172"/>
                  <a:gd name="T121" fmla="*/ 26 h 1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2" h="185">
                    <a:moveTo>
                      <a:pt x="35" y="26"/>
                    </a:moveTo>
                    <a:lnTo>
                      <a:pt x="35" y="26"/>
                    </a:lnTo>
                    <a:lnTo>
                      <a:pt x="19" y="16"/>
                    </a:lnTo>
                    <a:lnTo>
                      <a:pt x="6" y="7"/>
                    </a:lnTo>
                    <a:lnTo>
                      <a:pt x="2" y="4"/>
                    </a:lnTo>
                    <a:lnTo>
                      <a:pt x="0" y="3"/>
                    </a:lnTo>
                    <a:lnTo>
                      <a:pt x="0" y="2"/>
                    </a:lnTo>
                    <a:lnTo>
                      <a:pt x="1" y="1"/>
                    </a:lnTo>
                    <a:lnTo>
                      <a:pt x="2" y="0"/>
                    </a:lnTo>
                    <a:lnTo>
                      <a:pt x="9" y="0"/>
                    </a:lnTo>
                    <a:lnTo>
                      <a:pt x="28" y="1"/>
                    </a:lnTo>
                    <a:lnTo>
                      <a:pt x="39" y="2"/>
                    </a:lnTo>
                    <a:lnTo>
                      <a:pt x="49" y="3"/>
                    </a:lnTo>
                    <a:lnTo>
                      <a:pt x="60" y="5"/>
                    </a:lnTo>
                    <a:lnTo>
                      <a:pt x="69" y="9"/>
                    </a:lnTo>
                    <a:lnTo>
                      <a:pt x="77" y="13"/>
                    </a:lnTo>
                    <a:lnTo>
                      <a:pt x="81" y="16"/>
                    </a:lnTo>
                    <a:lnTo>
                      <a:pt x="84" y="19"/>
                    </a:lnTo>
                    <a:lnTo>
                      <a:pt x="118" y="63"/>
                    </a:lnTo>
                    <a:lnTo>
                      <a:pt x="136" y="88"/>
                    </a:lnTo>
                    <a:lnTo>
                      <a:pt x="148" y="107"/>
                    </a:lnTo>
                    <a:lnTo>
                      <a:pt x="153" y="113"/>
                    </a:lnTo>
                    <a:lnTo>
                      <a:pt x="159" y="120"/>
                    </a:lnTo>
                    <a:lnTo>
                      <a:pt x="164" y="126"/>
                    </a:lnTo>
                    <a:lnTo>
                      <a:pt x="170" y="132"/>
                    </a:lnTo>
                    <a:lnTo>
                      <a:pt x="172" y="137"/>
                    </a:lnTo>
                    <a:lnTo>
                      <a:pt x="172" y="139"/>
                    </a:lnTo>
                    <a:lnTo>
                      <a:pt x="171" y="141"/>
                    </a:lnTo>
                    <a:lnTo>
                      <a:pt x="169" y="143"/>
                    </a:lnTo>
                    <a:lnTo>
                      <a:pt x="166" y="145"/>
                    </a:lnTo>
                    <a:lnTo>
                      <a:pt x="161" y="146"/>
                    </a:lnTo>
                    <a:lnTo>
                      <a:pt x="155" y="147"/>
                    </a:lnTo>
                    <a:lnTo>
                      <a:pt x="146" y="150"/>
                    </a:lnTo>
                    <a:lnTo>
                      <a:pt x="125" y="159"/>
                    </a:lnTo>
                    <a:lnTo>
                      <a:pt x="112" y="165"/>
                    </a:lnTo>
                    <a:lnTo>
                      <a:pt x="98" y="171"/>
                    </a:lnTo>
                    <a:lnTo>
                      <a:pt x="87" y="178"/>
                    </a:lnTo>
                    <a:lnTo>
                      <a:pt x="78" y="184"/>
                    </a:lnTo>
                    <a:lnTo>
                      <a:pt x="76" y="185"/>
                    </a:lnTo>
                    <a:lnTo>
                      <a:pt x="74" y="185"/>
                    </a:lnTo>
                    <a:lnTo>
                      <a:pt x="73" y="183"/>
                    </a:lnTo>
                    <a:lnTo>
                      <a:pt x="71" y="180"/>
                    </a:lnTo>
                    <a:lnTo>
                      <a:pt x="69" y="172"/>
                    </a:lnTo>
                    <a:lnTo>
                      <a:pt x="67" y="161"/>
                    </a:lnTo>
                    <a:lnTo>
                      <a:pt x="64" y="135"/>
                    </a:lnTo>
                    <a:lnTo>
                      <a:pt x="61" y="112"/>
                    </a:lnTo>
                    <a:lnTo>
                      <a:pt x="59" y="89"/>
                    </a:lnTo>
                    <a:lnTo>
                      <a:pt x="58" y="77"/>
                    </a:lnTo>
                    <a:lnTo>
                      <a:pt x="55" y="65"/>
                    </a:lnTo>
                    <a:lnTo>
                      <a:pt x="52" y="53"/>
                    </a:lnTo>
                    <a:lnTo>
                      <a:pt x="48" y="42"/>
                    </a:lnTo>
                    <a:lnTo>
                      <a:pt x="42" y="33"/>
                    </a:lnTo>
                    <a:lnTo>
                      <a:pt x="39" y="29"/>
                    </a:lnTo>
                    <a:lnTo>
                      <a:pt x="35" y="26"/>
                    </a:lnTo>
                    <a:close/>
                  </a:path>
                </a:pathLst>
              </a:custGeom>
              <a:solidFill>
                <a:srgbClr val="E0E1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55" name="Freeform 302">
                <a:extLst>
                  <a:ext uri="{FF2B5EF4-FFF2-40B4-BE49-F238E27FC236}">
                    <a16:creationId xmlns:a16="http://schemas.microsoft.com/office/drawing/2014/main" id="{EB568391-CF3E-4935-BC00-AC2332CCCD96}"/>
                  </a:ext>
                </a:extLst>
              </p:cNvPr>
              <p:cNvSpPr>
                <a:spLocks/>
              </p:cNvSpPr>
              <p:nvPr/>
            </p:nvSpPr>
            <p:spPr bwMode="auto">
              <a:xfrm>
                <a:off x="3632" y="1033"/>
                <a:ext cx="167" cy="183"/>
              </a:xfrm>
              <a:custGeom>
                <a:avLst/>
                <a:gdLst>
                  <a:gd name="T0" fmla="*/ 34 w 167"/>
                  <a:gd name="T1" fmla="*/ 26 h 183"/>
                  <a:gd name="T2" fmla="*/ 34 w 167"/>
                  <a:gd name="T3" fmla="*/ 26 h 183"/>
                  <a:gd name="T4" fmla="*/ 18 w 167"/>
                  <a:gd name="T5" fmla="*/ 16 h 183"/>
                  <a:gd name="T6" fmla="*/ 5 w 167"/>
                  <a:gd name="T7" fmla="*/ 7 h 183"/>
                  <a:gd name="T8" fmla="*/ 1 w 167"/>
                  <a:gd name="T9" fmla="*/ 4 h 183"/>
                  <a:gd name="T10" fmla="*/ 0 w 167"/>
                  <a:gd name="T11" fmla="*/ 1 h 183"/>
                  <a:gd name="T12" fmla="*/ 0 w 167"/>
                  <a:gd name="T13" fmla="*/ 0 h 183"/>
                  <a:gd name="T14" fmla="*/ 2 w 167"/>
                  <a:gd name="T15" fmla="*/ 0 h 183"/>
                  <a:gd name="T16" fmla="*/ 8 w 167"/>
                  <a:gd name="T17" fmla="*/ 0 h 183"/>
                  <a:gd name="T18" fmla="*/ 8 w 167"/>
                  <a:gd name="T19" fmla="*/ 0 h 183"/>
                  <a:gd name="T20" fmla="*/ 27 w 167"/>
                  <a:gd name="T21" fmla="*/ 1 h 183"/>
                  <a:gd name="T22" fmla="*/ 37 w 167"/>
                  <a:gd name="T23" fmla="*/ 2 h 183"/>
                  <a:gd name="T24" fmla="*/ 47 w 167"/>
                  <a:gd name="T25" fmla="*/ 3 h 183"/>
                  <a:gd name="T26" fmla="*/ 58 w 167"/>
                  <a:gd name="T27" fmla="*/ 6 h 183"/>
                  <a:gd name="T28" fmla="*/ 67 w 167"/>
                  <a:gd name="T29" fmla="*/ 9 h 183"/>
                  <a:gd name="T30" fmla="*/ 74 w 167"/>
                  <a:gd name="T31" fmla="*/ 13 h 183"/>
                  <a:gd name="T32" fmla="*/ 78 w 167"/>
                  <a:gd name="T33" fmla="*/ 16 h 183"/>
                  <a:gd name="T34" fmla="*/ 80 w 167"/>
                  <a:gd name="T35" fmla="*/ 19 h 183"/>
                  <a:gd name="T36" fmla="*/ 80 w 167"/>
                  <a:gd name="T37" fmla="*/ 19 h 183"/>
                  <a:gd name="T38" fmla="*/ 114 w 167"/>
                  <a:gd name="T39" fmla="*/ 63 h 183"/>
                  <a:gd name="T40" fmla="*/ 132 w 167"/>
                  <a:gd name="T41" fmla="*/ 87 h 183"/>
                  <a:gd name="T42" fmla="*/ 144 w 167"/>
                  <a:gd name="T43" fmla="*/ 106 h 183"/>
                  <a:gd name="T44" fmla="*/ 144 w 167"/>
                  <a:gd name="T45" fmla="*/ 106 h 183"/>
                  <a:gd name="T46" fmla="*/ 148 w 167"/>
                  <a:gd name="T47" fmla="*/ 112 h 183"/>
                  <a:gd name="T48" fmla="*/ 154 w 167"/>
                  <a:gd name="T49" fmla="*/ 119 h 183"/>
                  <a:gd name="T50" fmla="*/ 159 w 167"/>
                  <a:gd name="T51" fmla="*/ 125 h 183"/>
                  <a:gd name="T52" fmla="*/ 165 w 167"/>
                  <a:gd name="T53" fmla="*/ 130 h 183"/>
                  <a:gd name="T54" fmla="*/ 167 w 167"/>
                  <a:gd name="T55" fmla="*/ 136 h 183"/>
                  <a:gd name="T56" fmla="*/ 167 w 167"/>
                  <a:gd name="T57" fmla="*/ 138 h 183"/>
                  <a:gd name="T58" fmla="*/ 166 w 167"/>
                  <a:gd name="T59" fmla="*/ 140 h 183"/>
                  <a:gd name="T60" fmla="*/ 165 w 167"/>
                  <a:gd name="T61" fmla="*/ 142 h 183"/>
                  <a:gd name="T62" fmla="*/ 161 w 167"/>
                  <a:gd name="T63" fmla="*/ 144 h 183"/>
                  <a:gd name="T64" fmla="*/ 156 w 167"/>
                  <a:gd name="T65" fmla="*/ 145 h 183"/>
                  <a:gd name="T66" fmla="*/ 150 w 167"/>
                  <a:gd name="T67" fmla="*/ 146 h 183"/>
                  <a:gd name="T68" fmla="*/ 150 w 167"/>
                  <a:gd name="T69" fmla="*/ 146 h 183"/>
                  <a:gd name="T70" fmla="*/ 142 w 167"/>
                  <a:gd name="T71" fmla="*/ 149 h 183"/>
                  <a:gd name="T72" fmla="*/ 121 w 167"/>
                  <a:gd name="T73" fmla="*/ 158 h 183"/>
                  <a:gd name="T74" fmla="*/ 108 w 167"/>
                  <a:gd name="T75" fmla="*/ 163 h 183"/>
                  <a:gd name="T76" fmla="*/ 95 w 167"/>
                  <a:gd name="T77" fmla="*/ 169 h 183"/>
                  <a:gd name="T78" fmla="*/ 84 w 167"/>
                  <a:gd name="T79" fmla="*/ 176 h 183"/>
                  <a:gd name="T80" fmla="*/ 75 w 167"/>
                  <a:gd name="T81" fmla="*/ 182 h 183"/>
                  <a:gd name="T82" fmla="*/ 75 w 167"/>
                  <a:gd name="T83" fmla="*/ 182 h 183"/>
                  <a:gd name="T84" fmla="*/ 73 w 167"/>
                  <a:gd name="T85" fmla="*/ 183 h 183"/>
                  <a:gd name="T86" fmla="*/ 72 w 167"/>
                  <a:gd name="T87" fmla="*/ 183 h 183"/>
                  <a:gd name="T88" fmla="*/ 70 w 167"/>
                  <a:gd name="T89" fmla="*/ 181 h 183"/>
                  <a:gd name="T90" fmla="*/ 69 w 167"/>
                  <a:gd name="T91" fmla="*/ 178 h 183"/>
                  <a:gd name="T92" fmla="*/ 66 w 167"/>
                  <a:gd name="T93" fmla="*/ 170 h 183"/>
                  <a:gd name="T94" fmla="*/ 64 w 167"/>
                  <a:gd name="T95" fmla="*/ 160 h 183"/>
                  <a:gd name="T96" fmla="*/ 61 w 167"/>
                  <a:gd name="T97" fmla="*/ 134 h 183"/>
                  <a:gd name="T98" fmla="*/ 59 w 167"/>
                  <a:gd name="T99" fmla="*/ 111 h 183"/>
                  <a:gd name="T100" fmla="*/ 59 w 167"/>
                  <a:gd name="T101" fmla="*/ 111 h 183"/>
                  <a:gd name="T102" fmla="*/ 57 w 167"/>
                  <a:gd name="T103" fmla="*/ 89 h 183"/>
                  <a:gd name="T104" fmla="*/ 55 w 167"/>
                  <a:gd name="T105" fmla="*/ 77 h 183"/>
                  <a:gd name="T106" fmla="*/ 53 w 167"/>
                  <a:gd name="T107" fmla="*/ 65 h 183"/>
                  <a:gd name="T108" fmla="*/ 51 w 167"/>
                  <a:gd name="T109" fmla="*/ 53 h 183"/>
                  <a:gd name="T110" fmla="*/ 46 w 167"/>
                  <a:gd name="T111" fmla="*/ 41 h 183"/>
                  <a:gd name="T112" fmla="*/ 40 w 167"/>
                  <a:gd name="T113" fmla="*/ 33 h 183"/>
                  <a:gd name="T114" fmla="*/ 37 w 167"/>
                  <a:gd name="T115" fmla="*/ 29 h 183"/>
                  <a:gd name="T116" fmla="*/ 34 w 167"/>
                  <a:gd name="T117" fmla="*/ 26 h 183"/>
                  <a:gd name="T118" fmla="*/ 34 w 167"/>
                  <a:gd name="T119" fmla="*/ 26 h 1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67" h="183">
                    <a:moveTo>
                      <a:pt x="34" y="26"/>
                    </a:moveTo>
                    <a:lnTo>
                      <a:pt x="34" y="26"/>
                    </a:lnTo>
                    <a:lnTo>
                      <a:pt x="18" y="16"/>
                    </a:lnTo>
                    <a:lnTo>
                      <a:pt x="5" y="7"/>
                    </a:lnTo>
                    <a:lnTo>
                      <a:pt x="1" y="4"/>
                    </a:lnTo>
                    <a:lnTo>
                      <a:pt x="0" y="1"/>
                    </a:lnTo>
                    <a:lnTo>
                      <a:pt x="0" y="0"/>
                    </a:lnTo>
                    <a:lnTo>
                      <a:pt x="2" y="0"/>
                    </a:lnTo>
                    <a:lnTo>
                      <a:pt x="8" y="0"/>
                    </a:lnTo>
                    <a:lnTo>
                      <a:pt x="27" y="1"/>
                    </a:lnTo>
                    <a:lnTo>
                      <a:pt x="37" y="2"/>
                    </a:lnTo>
                    <a:lnTo>
                      <a:pt x="47" y="3"/>
                    </a:lnTo>
                    <a:lnTo>
                      <a:pt x="58" y="6"/>
                    </a:lnTo>
                    <a:lnTo>
                      <a:pt x="67" y="9"/>
                    </a:lnTo>
                    <a:lnTo>
                      <a:pt x="74" y="13"/>
                    </a:lnTo>
                    <a:lnTo>
                      <a:pt x="78" y="16"/>
                    </a:lnTo>
                    <a:lnTo>
                      <a:pt x="80" y="19"/>
                    </a:lnTo>
                    <a:lnTo>
                      <a:pt x="114" y="63"/>
                    </a:lnTo>
                    <a:lnTo>
                      <a:pt x="132" y="87"/>
                    </a:lnTo>
                    <a:lnTo>
                      <a:pt x="144" y="106"/>
                    </a:lnTo>
                    <a:lnTo>
                      <a:pt x="148" y="112"/>
                    </a:lnTo>
                    <a:lnTo>
                      <a:pt x="154" y="119"/>
                    </a:lnTo>
                    <a:lnTo>
                      <a:pt x="159" y="125"/>
                    </a:lnTo>
                    <a:lnTo>
                      <a:pt x="165" y="130"/>
                    </a:lnTo>
                    <a:lnTo>
                      <a:pt x="167" y="136"/>
                    </a:lnTo>
                    <a:lnTo>
                      <a:pt x="167" y="138"/>
                    </a:lnTo>
                    <a:lnTo>
                      <a:pt x="166" y="140"/>
                    </a:lnTo>
                    <a:lnTo>
                      <a:pt x="165" y="142"/>
                    </a:lnTo>
                    <a:lnTo>
                      <a:pt x="161" y="144"/>
                    </a:lnTo>
                    <a:lnTo>
                      <a:pt x="156" y="145"/>
                    </a:lnTo>
                    <a:lnTo>
                      <a:pt x="150" y="146"/>
                    </a:lnTo>
                    <a:lnTo>
                      <a:pt x="142" y="149"/>
                    </a:lnTo>
                    <a:lnTo>
                      <a:pt x="121" y="158"/>
                    </a:lnTo>
                    <a:lnTo>
                      <a:pt x="108" y="163"/>
                    </a:lnTo>
                    <a:lnTo>
                      <a:pt x="95" y="169"/>
                    </a:lnTo>
                    <a:lnTo>
                      <a:pt x="84" y="176"/>
                    </a:lnTo>
                    <a:lnTo>
                      <a:pt x="75" y="182"/>
                    </a:lnTo>
                    <a:lnTo>
                      <a:pt x="73" y="183"/>
                    </a:lnTo>
                    <a:lnTo>
                      <a:pt x="72" y="183"/>
                    </a:lnTo>
                    <a:lnTo>
                      <a:pt x="70" y="181"/>
                    </a:lnTo>
                    <a:lnTo>
                      <a:pt x="69" y="178"/>
                    </a:lnTo>
                    <a:lnTo>
                      <a:pt x="66" y="170"/>
                    </a:lnTo>
                    <a:lnTo>
                      <a:pt x="64" y="160"/>
                    </a:lnTo>
                    <a:lnTo>
                      <a:pt x="61" y="134"/>
                    </a:lnTo>
                    <a:lnTo>
                      <a:pt x="59" y="111"/>
                    </a:lnTo>
                    <a:lnTo>
                      <a:pt x="57" y="89"/>
                    </a:lnTo>
                    <a:lnTo>
                      <a:pt x="55" y="77"/>
                    </a:lnTo>
                    <a:lnTo>
                      <a:pt x="53" y="65"/>
                    </a:lnTo>
                    <a:lnTo>
                      <a:pt x="51" y="53"/>
                    </a:lnTo>
                    <a:lnTo>
                      <a:pt x="46" y="41"/>
                    </a:lnTo>
                    <a:lnTo>
                      <a:pt x="40" y="33"/>
                    </a:lnTo>
                    <a:lnTo>
                      <a:pt x="37" y="29"/>
                    </a:lnTo>
                    <a:lnTo>
                      <a:pt x="34" y="26"/>
                    </a:lnTo>
                    <a:close/>
                  </a:path>
                </a:pathLst>
              </a:custGeom>
              <a:solidFill>
                <a:srgbClr val="D1D3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56" name="Freeform 303">
                <a:extLst>
                  <a:ext uri="{FF2B5EF4-FFF2-40B4-BE49-F238E27FC236}">
                    <a16:creationId xmlns:a16="http://schemas.microsoft.com/office/drawing/2014/main" id="{F2D8ABCC-3D78-40E2-A24A-853F4A5E3026}"/>
                  </a:ext>
                </a:extLst>
              </p:cNvPr>
              <p:cNvSpPr>
                <a:spLocks/>
              </p:cNvSpPr>
              <p:nvPr/>
            </p:nvSpPr>
            <p:spPr bwMode="auto">
              <a:xfrm>
                <a:off x="3634" y="1034"/>
                <a:ext cx="163" cy="181"/>
              </a:xfrm>
              <a:custGeom>
                <a:avLst/>
                <a:gdLst>
                  <a:gd name="T0" fmla="*/ 33 w 163"/>
                  <a:gd name="T1" fmla="*/ 26 h 181"/>
                  <a:gd name="T2" fmla="*/ 33 w 163"/>
                  <a:gd name="T3" fmla="*/ 26 h 181"/>
                  <a:gd name="T4" fmla="*/ 18 w 163"/>
                  <a:gd name="T5" fmla="*/ 15 h 181"/>
                  <a:gd name="T6" fmla="*/ 5 w 163"/>
                  <a:gd name="T7" fmla="*/ 7 h 181"/>
                  <a:gd name="T8" fmla="*/ 2 w 163"/>
                  <a:gd name="T9" fmla="*/ 3 h 181"/>
                  <a:gd name="T10" fmla="*/ 0 w 163"/>
                  <a:gd name="T11" fmla="*/ 1 h 181"/>
                  <a:gd name="T12" fmla="*/ 1 w 163"/>
                  <a:gd name="T13" fmla="*/ 0 h 181"/>
                  <a:gd name="T14" fmla="*/ 2 w 163"/>
                  <a:gd name="T15" fmla="*/ 0 h 181"/>
                  <a:gd name="T16" fmla="*/ 9 w 163"/>
                  <a:gd name="T17" fmla="*/ 0 h 181"/>
                  <a:gd name="T18" fmla="*/ 9 w 163"/>
                  <a:gd name="T19" fmla="*/ 0 h 181"/>
                  <a:gd name="T20" fmla="*/ 27 w 163"/>
                  <a:gd name="T21" fmla="*/ 1 h 181"/>
                  <a:gd name="T22" fmla="*/ 36 w 163"/>
                  <a:gd name="T23" fmla="*/ 2 h 181"/>
                  <a:gd name="T24" fmla="*/ 46 w 163"/>
                  <a:gd name="T25" fmla="*/ 3 h 181"/>
                  <a:gd name="T26" fmla="*/ 56 w 163"/>
                  <a:gd name="T27" fmla="*/ 6 h 181"/>
                  <a:gd name="T28" fmla="*/ 65 w 163"/>
                  <a:gd name="T29" fmla="*/ 9 h 181"/>
                  <a:gd name="T30" fmla="*/ 72 w 163"/>
                  <a:gd name="T31" fmla="*/ 14 h 181"/>
                  <a:gd name="T32" fmla="*/ 78 w 163"/>
                  <a:gd name="T33" fmla="*/ 20 h 181"/>
                  <a:gd name="T34" fmla="*/ 78 w 163"/>
                  <a:gd name="T35" fmla="*/ 20 h 181"/>
                  <a:gd name="T36" fmla="*/ 111 w 163"/>
                  <a:gd name="T37" fmla="*/ 63 h 181"/>
                  <a:gd name="T38" fmla="*/ 128 w 163"/>
                  <a:gd name="T39" fmla="*/ 87 h 181"/>
                  <a:gd name="T40" fmla="*/ 140 w 163"/>
                  <a:gd name="T41" fmla="*/ 105 h 181"/>
                  <a:gd name="T42" fmla="*/ 140 w 163"/>
                  <a:gd name="T43" fmla="*/ 105 h 181"/>
                  <a:gd name="T44" fmla="*/ 144 w 163"/>
                  <a:gd name="T45" fmla="*/ 112 h 181"/>
                  <a:gd name="T46" fmla="*/ 150 w 163"/>
                  <a:gd name="T47" fmla="*/ 118 h 181"/>
                  <a:gd name="T48" fmla="*/ 155 w 163"/>
                  <a:gd name="T49" fmla="*/ 124 h 181"/>
                  <a:gd name="T50" fmla="*/ 161 w 163"/>
                  <a:gd name="T51" fmla="*/ 129 h 181"/>
                  <a:gd name="T52" fmla="*/ 163 w 163"/>
                  <a:gd name="T53" fmla="*/ 135 h 181"/>
                  <a:gd name="T54" fmla="*/ 163 w 163"/>
                  <a:gd name="T55" fmla="*/ 137 h 181"/>
                  <a:gd name="T56" fmla="*/ 162 w 163"/>
                  <a:gd name="T57" fmla="*/ 139 h 181"/>
                  <a:gd name="T58" fmla="*/ 161 w 163"/>
                  <a:gd name="T59" fmla="*/ 141 h 181"/>
                  <a:gd name="T60" fmla="*/ 157 w 163"/>
                  <a:gd name="T61" fmla="*/ 142 h 181"/>
                  <a:gd name="T62" fmla="*/ 153 w 163"/>
                  <a:gd name="T63" fmla="*/ 144 h 181"/>
                  <a:gd name="T64" fmla="*/ 147 w 163"/>
                  <a:gd name="T65" fmla="*/ 145 h 181"/>
                  <a:gd name="T66" fmla="*/ 147 w 163"/>
                  <a:gd name="T67" fmla="*/ 145 h 181"/>
                  <a:gd name="T68" fmla="*/ 138 w 163"/>
                  <a:gd name="T69" fmla="*/ 148 h 181"/>
                  <a:gd name="T70" fmla="*/ 118 w 163"/>
                  <a:gd name="T71" fmla="*/ 157 h 181"/>
                  <a:gd name="T72" fmla="*/ 106 w 163"/>
                  <a:gd name="T73" fmla="*/ 162 h 181"/>
                  <a:gd name="T74" fmla="*/ 93 w 163"/>
                  <a:gd name="T75" fmla="*/ 168 h 181"/>
                  <a:gd name="T76" fmla="*/ 82 w 163"/>
                  <a:gd name="T77" fmla="*/ 174 h 181"/>
                  <a:gd name="T78" fmla="*/ 73 w 163"/>
                  <a:gd name="T79" fmla="*/ 180 h 181"/>
                  <a:gd name="T80" fmla="*/ 73 w 163"/>
                  <a:gd name="T81" fmla="*/ 180 h 181"/>
                  <a:gd name="T82" fmla="*/ 72 w 163"/>
                  <a:gd name="T83" fmla="*/ 181 h 181"/>
                  <a:gd name="T84" fmla="*/ 70 w 163"/>
                  <a:gd name="T85" fmla="*/ 181 h 181"/>
                  <a:gd name="T86" fmla="*/ 69 w 163"/>
                  <a:gd name="T87" fmla="*/ 179 h 181"/>
                  <a:gd name="T88" fmla="*/ 67 w 163"/>
                  <a:gd name="T89" fmla="*/ 176 h 181"/>
                  <a:gd name="T90" fmla="*/ 65 w 163"/>
                  <a:gd name="T91" fmla="*/ 169 h 181"/>
                  <a:gd name="T92" fmla="*/ 63 w 163"/>
                  <a:gd name="T93" fmla="*/ 158 h 181"/>
                  <a:gd name="T94" fmla="*/ 60 w 163"/>
                  <a:gd name="T95" fmla="*/ 133 h 181"/>
                  <a:gd name="T96" fmla="*/ 58 w 163"/>
                  <a:gd name="T97" fmla="*/ 110 h 181"/>
                  <a:gd name="T98" fmla="*/ 58 w 163"/>
                  <a:gd name="T99" fmla="*/ 110 h 181"/>
                  <a:gd name="T100" fmla="*/ 56 w 163"/>
                  <a:gd name="T101" fmla="*/ 88 h 181"/>
                  <a:gd name="T102" fmla="*/ 54 w 163"/>
                  <a:gd name="T103" fmla="*/ 76 h 181"/>
                  <a:gd name="T104" fmla="*/ 52 w 163"/>
                  <a:gd name="T105" fmla="*/ 64 h 181"/>
                  <a:gd name="T106" fmla="*/ 49 w 163"/>
                  <a:gd name="T107" fmla="*/ 52 h 181"/>
                  <a:gd name="T108" fmla="*/ 45 w 163"/>
                  <a:gd name="T109" fmla="*/ 41 h 181"/>
                  <a:gd name="T110" fmla="*/ 40 w 163"/>
                  <a:gd name="T111" fmla="*/ 32 h 181"/>
                  <a:gd name="T112" fmla="*/ 37 w 163"/>
                  <a:gd name="T113" fmla="*/ 29 h 181"/>
                  <a:gd name="T114" fmla="*/ 33 w 163"/>
                  <a:gd name="T115" fmla="*/ 26 h 181"/>
                  <a:gd name="T116" fmla="*/ 33 w 163"/>
                  <a:gd name="T117" fmla="*/ 26 h 18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63" h="181">
                    <a:moveTo>
                      <a:pt x="33" y="26"/>
                    </a:moveTo>
                    <a:lnTo>
                      <a:pt x="33" y="26"/>
                    </a:lnTo>
                    <a:lnTo>
                      <a:pt x="18" y="15"/>
                    </a:lnTo>
                    <a:lnTo>
                      <a:pt x="5" y="7"/>
                    </a:lnTo>
                    <a:lnTo>
                      <a:pt x="2" y="3"/>
                    </a:lnTo>
                    <a:lnTo>
                      <a:pt x="0" y="1"/>
                    </a:lnTo>
                    <a:lnTo>
                      <a:pt x="1" y="0"/>
                    </a:lnTo>
                    <a:lnTo>
                      <a:pt x="2" y="0"/>
                    </a:lnTo>
                    <a:lnTo>
                      <a:pt x="9" y="0"/>
                    </a:lnTo>
                    <a:lnTo>
                      <a:pt x="27" y="1"/>
                    </a:lnTo>
                    <a:lnTo>
                      <a:pt x="36" y="2"/>
                    </a:lnTo>
                    <a:lnTo>
                      <a:pt x="46" y="3"/>
                    </a:lnTo>
                    <a:lnTo>
                      <a:pt x="56" y="6"/>
                    </a:lnTo>
                    <a:lnTo>
                      <a:pt x="65" y="9"/>
                    </a:lnTo>
                    <a:lnTo>
                      <a:pt x="72" y="14"/>
                    </a:lnTo>
                    <a:lnTo>
                      <a:pt x="78" y="20"/>
                    </a:lnTo>
                    <a:lnTo>
                      <a:pt x="111" y="63"/>
                    </a:lnTo>
                    <a:lnTo>
                      <a:pt x="128" y="87"/>
                    </a:lnTo>
                    <a:lnTo>
                      <a:pt x="140" y="105"/>
                    </a:lnTo>
                    <a:lnTo>
                      <a:pt x="144" y="112"/>
                    </a:lnTo>
                    <a:lnTo>
                      <a:pt x="150" y="118"/>
                    </a:lnTo>
                    <a:lnTo>
                      <a:pt x="155" y="124"/>
                    </a:lnTo>
                    <a:lnTo>
                      <a:pt x="161" y="129"/>
                    </a:lnTo>
                    <a:lnTo>
                      <a:pt x="163" y="135"/>
                    </a:lnTo>
                    <a:lnTo>
                      <a:pt x="163" y="137"/>
                    </a:lnTo>
                    <a:lnTo>
                      <a:pt x="162" y="139"/>
                    </a:lnTo>
                    <a:lnTo>
                      <a:pt x="161" y="141"/>
                    </a:lnTo>
                    <a:lnTo>
                      <a:pt x="157" y="142"/>
                    </a:lnTo>
                    <a:lnTo>
                      <a:pt x="153" y="144"/>
                    </a:lnTo>
                    <a:lnTo>
                      <a:pt x="147" y="145"/>
                    </a:lnTo>
                    <a:lnTo>
                      <a:pt x="138" y="148"/>
                    </a:lnTo>
                    <a:lnTo>
                      <a:pt x="118" y="157"/>
                    </a:lnTo>
                    <a:lnTo>
                      <a:pt x="106" y="162"/>
                    </a:lnTo>
                    <a:lnTo>
                      <a:pt x="93" y="168"/>
                    </a:lnTo>
                    <a:lnTo>
                      <a:pt x="82" y="174"/>
                    </a:lnTo>
                    <a:lnTo>
                      <a:pt x="73" y="180"/>
                    </a:lnTo>
                    <a:lnTo>
                      <a:pt x="72" y="181"/>
                    </a:lnTo>
                    <a:lnTo>
                      <a:pt x="70" y="181"/>
                    </a:lnTo>
                    <a:lnTo>
                      <a:pt x="69" y="179"/>
                    </a:lnTo>
                    <a:lnTo>
                      <a:pt x="67" y="176"/>
                    </a:lnTo>
                    <a:lnTo>
                      <a:pt x="65" y="169"/>
                    </a:lnTo>
                    <a:lnTo>
                      <a:pt x="63" y="158"/>
                    </a:lnTo>
                    <a:lnTo>
                      <a:pt x="60" y="133"/>
                    </a:lnTo>
                    <a:lnTo>
                      <a:pt x="58" y="110"/>
                    </a:lnTo>
                    <a:lnTo>
                      <a:pt x="56" y="88"/>
                    </a:lnTo>
                    <a:lnTo>
                      <a:pt x="54" y="76"/>
                    </a:lnTo>
                    <a:lnTo>
                      <a:pt x="52" y="64"/>
                    </a:lnTo>
                    <a:lnTo>
                      <a:pt x="49" y="52"/>
                    </a:lnTo>
                    <a:lnTo>
                      <a:pt x="45" y="41"/>
                    </a:lnTo>
                    <a:lnTo>
                      <a:pt x="40" y="32"/>
                    </a:lnTo>
                    <a:lnTo>
                      <a:pt x="37" y="29"/>
                    </a:lnTo>
                    <a:lnTo>
                      <a:pt x="33" y="26"/>
                    </a:lnTo>
                    <a:close/>
                  </a:path>
                </a:pathLst>
              </a:custGeom>
              <a:solidFill>
                <a:srgbClr val="C2C5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57" name="Freeform 304">
                <a:extLst>
                  <a:ext uri="{FF2B5EF4-FFF2-40B4-BE49-F238E27FC236}">
                    <a16:creationId xmlns:a16="http://schemas.microsoft.com/office/drawing/2014/main" id="{229A90EE-090D-4548-BD27-A8CFAAB1DB7F}"/>
                  </a:ext>
                </a:extLst>
              </p:cNvPr>
              <p:cNvSpPr>
                <a:spLocks/>
              </p:cNvSpPr>
              <p:nvPr/>
            </p:nvSpPr>
            <p:spPr bwMode="auto">
              <a:xfrm>
                <a:off x="3637" y="1034"/>
                <a:ext cx="158" cy="180"/>
              </a:xfrm>
              <a:custGeom>
                <a:avLst/>
                <a:gdLst>
                  <a:gd name="T0" fmla="*/ 32 w 158"/>
                  <a:gd name="T1" fmla="*/ 26 h 180"/>
                  <a:gd name="T2" fmla="*/ 32 w 158"/>
                  <a:gd name="T3" fmla="*/ 26 h 180"/>
                  <a:gd name="T4" fmla="*/ 17 w 158"/>
                  <a:gd name="T5" fmla="*/ 16 h 180"/>
                  <a:gd name="T6" fmla="*/ 5 w 158"/>
                  <a:gd name="T7" fmla="*/ 8 h 180"/>
                  <a:gd name="T8" fmla="*/ 1 w 158"/>
                  <a:gd name="T9" fmla="*/ 4 h 180"/>
                  <a:gd name="T10" fmla="*/ 0 w 158"/>
                  <a:gd name="T11" fmla="*/ 2 h 180"/>
                  <a:gd name="T12" fmla="*/ 1 w 158"/>
                  <a:gd name="T13" fmla="*/ 1 h 180"/>
                  <a:gd name="T14" fmla="*/ 2 w 158"/>
                  <a:gd name="T15" fmla="*/ 0 h 180"/>
                  <a:gd name="T16" fmla="*/ 8 w 158"/>
                  <a:gd name="T17" fmla="*/ 0 h 180"/>
                  <a:gd name="T18" fmla="*/ 8 w 158"/>
                  <a:gd name="T19" fmla="*/ 0 h 180"/>
                  <a:gd name="T20" fmla="*/ 25 w 158"/>
                  <a:gd name="T21" fmla="*/ 2 h 180"/>
                  <a:gd name="T22" fmla="*/ 35 w 158"/>
                  <a:gd name="T23" fmla="*/ 3 h 180"/>
                  <a:gd name="T24" fmla="*/ 44 w 158"/>
                  <a:gd name="T25" fmla="*/ 5 h 180"/>
                  <a:gd name="T26" fmla="*/ 54 w 158"/>
                  <a:gd name="T27" fmla="*/ 7 h 180"/>
                  <a:gd name="T28" fmla="*/ 62 w 158"/>
                  <a:gd name="T29" fmla="*/ 11 h 180"/>
                  <a:gd name="T30" fmla="*/ 69 w 158"/>
                  <a:gd name="T31" fmla="*/ 15 h 180"/>
                  <a:gd name="T32" fmla="*/ 75 w 158"/>
                  <a:gd name="T33" fmla="*/ 21 h 180"/>
                  <a:gd name="T34" fmla="*/ 75 w 158"/>
                  <a:gd name="T35" fmla="*/ 21 h 180"/>
                  <a:gd name="T36" fmla="*/ 107 w 158"/>
                  <a:gd name="T37" fmla="*/ 64 h 180"/>
                  <a:gd name="T38" fmla="*/ 124 w 158"/>
                  <a:gd name="T39" fmla="*/ 87 h 180"/>
                  <a:gd name="T40" fmla="*/ 135 w 158"/>
                  <a:gd name="T41" fmla="*/ 105 h 180"/>
                  <a:gd name="T42" fmla="*/ 135 w 158"/>
                  <a:gd name="T43" fmla="*/ 105 h 180"/>
                  <a:gd name="T44" fmla="*/ 140 w 158"/>
                  <a:gd name="T45" fmla="*/ 112 h 180"/>
                  <a:gd name="T46" fmla="*/ 145 w 158"/>
                  <a:gd name="T47" fmla="*/ 118 h 180"/>
                  <a:gd name="T48" fmla="*/ 150 w 158"/>
                  <a:gd name="T49" fmla="*/ 124 h 180"/>
                  <a:gd name="T50" fmla="*/ 155 w 158"/>
                  <a:gd name="T51" fmla="*/ 129 h 180"/>
                  <a:gd name="T52" fmla="*/ 158 w 158"/>
                  <a:gd name="T53" fmla="*/ 134 h 180"/>
                  <a:gd name="T54" fmla="*/ 158 w 158"/>
                  <a:gd name="T55" fmla="*/ 137 h 180"/>
                  <a:gd name="T56" fmla="*/ 158 w 158"/>
                  <a:gd name="T57" fmla="*/ 139 h 180"/>
                  <a:gd name="T58" fmla="*/ 155 w 158"/>
                  <a:gd name="T59" fmla="*/ 141 h 180"/>
                  <a:gd name="T60" fmla="*/ 152 w 158"/>
                  <a:gd name="T61" fmla="*/ 142 h 180"/>
                  <a:gd name="T62" fmla="*/ 148 w 158"/>
                  <a:gd name="T63" fmla="*/ 144 h 180"/>
                  <a:gd name="T64" fmla="*/ 143 w 158"/>
                  <a:gd name="T65" fmla="*/ 145 h 180"/>
                  <a:gd name="T66" fmla="*/ 143 w 158"/>
                  <a:gd name="T67" fmla="*/ 145 h 180"/>
                  <a:gd name="T68" fmla="*/ 134 w 158"/>
                  <a:gd name="T69" fmla="*/ 148 h 180"/>
                  <a:gd name="T70" fmla="*/ 114 w 158"/>
                  <a:gd name="T71" fmla="*/ 155 h 180"/>
                  <a:gd name="T72" fmla="*/ 90 w 158"/>
                  <a:gd name="T73" fmla="*/ 167 h 180"/>
                  <a:gd name="T74" fmla="*/ 79 w 158"/>
                  <a:gd name="T75" fmla="*/ 173 h 180"/>
                  <a:gd name="T76" fmla="*/ 71 w 158"/>
                  <a:gd name="T77" fmla="*/ 179 h 180"/>
                  <a:gd name="T78" fmla="*/ 71 w 158"/>
                  <a:gd name="T79" fmla="*/ 179 h 180"/>
                  <a:gd name="T80" fmla="*/ 69 w 158"/>
                  <a:gd name="T81" fmla="*/ 180 h 180"/>
                  <a:gd name="T82" fmla="*/ 67 w 158"/>
                  <a:gd name="T83" fmla="*/ 180 h 180"/>
                  <a:gd name="T84" fmla="*/ 66 w 158"/>
                  <a:gd name="T85" fmla="*/ 178 h 180"/>
                  <a:gd name="T86" fmla="*/ 65 w 158"/>
                  <a:gd name="T87" fmla="*/ 176 h 180"/>
                  <a:gd name="T88" fmla="*/ 62 w 158"/>
                  <a:gd name="T89" fmla="*/ 168 h 180"/>
                  <a:gd name="T90" fmla="*/ 60 w 158"/>
                  <a:gd name="T91" fmla="*/ 158 h 180"/>
                  <a:gd name="T92" fmla="*/ 58 w 158"/>
                  <a:gd name="T93" fmla="*/ 133 h 180"/>
                  <a:gd name="T94" fmla="*/ 55 w 158"/>
                  <a:gd name="T95" fmla="*/ 111 h 180"/>
                  <a:gd name="T96" fmla="*/ 55 w 158"/>
                  <a:gd name="T97" fmla="*/ 111 h 180"/>
                  <a:gd name="T98" fmla="*/ 53 w 158"/>
                  <a:gd name="T99" fmla="*/ 88 h 180"/>
                  <a:gd name="T100" fmla="*/ 52 w 158"/>
                  <a:gd name="T101" fmla="*/ 77 h 180"/>
                  <a:gd name="T102" fmla="*/ 50 w 158"/>
                  <a:gd name="T103" fmla="*/ 64 h 180"/>
                  <a:gd name="T104" fmla="*/ 47 w 158"/>
                  <a:gd name="T105" fmla="*/ 53 h 180"/>
                  <a:gd name="T106" fmla="*/ 43 w 158"/>
                  <a:gd name="T107" fmla="*/ 41 h 180"/>
                  <a:gd name="T108" fmla="*/ 38 w 158"/>
                  <a:gd name="T109" fmla="*/ 33 h 180"/>
                  <a:gd name="T110" fmla="*/ 35 w 158"/>
                  <a:gd name="T111" fmla="*/ 29 h 180"/>
                  <a:gd name="T112" fmla="*/ 32 w 158"/>
                  <a:gd name="T113" fmla="*/ 26 h 180"/>
                  <a:gd name="T114" fmla="*/ 32 w 158"/>
                  <a:gd name="T115" fmla="*/ 26 h 18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58" h="180">
                    <a:moveTo>
                      <a:pt x="32" y="26"/>
                    </a:moveTo>
                    <a:lnTo>
                      <a:pt x="32" y="26"/>
                    </a:lnTo>
                    <a:lnTo>
                      <a:pt x="17" y="16"/>
                    </a:lnTo>
                    <a:lnTo>
                      <a:pt x="5" y="8"/>
                    </a:lnTo>
                    <a:lnTo>
                      <a:pt x="1" y="4"/>
                    </a:lnTo>
                    <a:lnTo>
                      <a:pt x="0" y="2"/>
                    </a:lnTo>
                    <a:lnTo>
                      <a:pt x="1" y="1"/>
                    </a:lnTo>
                    <a:lnTo>
                      <a:pt x="2" y="0"/>
                    </a:lnTo>
                    <a:lnTo>
                      <a:pt x="8" y="0"/>
                    </a:lnTo>
                    <a:lnTo>
                      <a:pt x="25" y="2"/>
                    </a:lnTo>
                    <a:lnTo>
                      <a:pt x="35" y="3"/>
                    </a:lnTo>
                    <a:lnTo>
                      <a:pt x="44" y="5"/>
                    </a:lnTo>
                    <a:lnTo>
                      <a:pt x="54" y="7"/>
                    </a:lnTo>
                    <a:lnTo>
                      <a:pt x="62" y="11"/>
                    </a:lnTo>
                    <a:lnTo>
                      <a:pt x="69" y="15"/>
                    </a:lnTo>
                    <a:lnTo>
                      <a:pt x="75" y="21"/>
                    </a:lnTo>
                    <a:lnTo>
                      <a:pt x="107" y="64"/>
                    </a:lnTo>
                    <a:lnTo>
                      <a:pt x="124" y="87"/>
                    </a:lnTo>
                    <a:lnTo>
                      <a:pt x="135" y="105"/>
                    </a:lnTo>
                    <a:lnTo>
                      <a:pt x="140" y="112"/>
                    </a:lnTo>
                    <a:lnTo>
                      <a:pt x="145" y="118"/>
                    </a:lnTo>
                    <a:lnTo>
                      <a:pt x="150" y="124"/>
                    </a:lnTo>
                    <a:lnTo>
                      <a:pt x="155" y="129"/>
                    </a:lnTo>
                    <a:lnTo>
                      <a:pt x="158" y="134"/>
                    </a:lnTo>
                    <a:lnTo>
                      <a:pt x="158" y="137"/>
                    </a:lnTo>
                    <a:lnTo>
                      <a:pt x="158" y="139"/>
                    </a:lnTo>
                    <a:lnTo>
                      <a:pt x="155" y="141"/>
                    </a:lnTo>
                    <a:lnTo>
                      <a:pt x="152" y="142"/>
                    </a:lnTo>
                    <a:lnTo>
                      <a:pt x="148" y="144"/>
                    </a:lnTo>
                    <a:lnTo>
                      <a:pt x="143" y="145"/>
                    </a:lnTo>
                    <a:lnTo>
                      <a:pt x="134" y="148"/>
                    </a:lnTo>
                    <a:lnTo>
                      <a:pt x="114" y="155"/>
                    </a:lnTo>
                    <a:lnTo>
                      <a:pt x="90" y="167"/>
                    </a:lnTo>
                    <a:lnTo>
                      <a:pt x="79" y="173"/>
                    </a:lnTo>
                    <a:lnTo>
                      <a:pt x="71" y="179"/>
                    </a:lnTo>
                    <a:lnTo>
                      <a:pt x="69" y="180"/>
                    </a:lnTo>
                    <a:lnTo>
                      <a:pt x="67" y="180"/>
                    </a:lnTo>
                    <a:lnTo>
                      <a:pt x="66" y="178"/>
                    </a:lnTo>
                    <a:lnTo>
                      <a:pt x="65" y="176"/>
                    </a:lnTo>
                    <a:lnTo>
                      <a:pt x="62" y="168"/>
                    </a:lnTo>
                    <a:lnTo>
                      <a:pt x="60" y="158"/>
                    </a:lnTo>
                    <a:lnTo>
                      <a:pt x="58" y="133"/>
                    </a:lnTo>
                    <a:lnTo>
                      <a:pt x="55" y="111"/>
                    </a:lnTo>
                    <a:lnTo>
                      <a:pt x="53" y="88"/>
                    </a:lnTo>
                    <a:lnTo>
                      <a:pt x="52" y="77"/>
                    </a:lnTo>
                    <a:lnTo>
                      <a:pt x="50" y="64"/>
                    </a:lnTo>
                    <a:lnTo>
                      <a:pt x="47" y="53"/>
                    </a:lnTo>
                    <a:lnTo>
                      <a:pt x="43" y="41"/>
                    </a:lnTo>
                    <a:lnTo>
                      <a:pt x="38" y="33"/>
                    </a:lnTo>
                    <a:lnTo>
                      <a:pt x="35" y="29"/>
                    </a:lnTo>
                    <a:lnTo>
                      <a:pt x="32" y="26"/>
                    </a:lnTo>
                    <a:close/>
                  </a:path>
                </a:pathLst>
              </a:custGeom>
              <a:solidFill>
                <a:srgbClr val="B2B8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58" name="Freeform 305">
                <a:extLst>
                  <a:ext uri="{FF2B5EF4-FFF2-40B4-BE49-F238E27FC236}">
                    <a16:creationId xmlns:a16="http://schemas.microsoft.com/office/drawing/2014/main" id="{DBC35607-70FF-4621-9037-85F27BDD0658}"/>
                  </a:ext>
                </a:extLst>
              </p:cNvPr>
              <p:cNvSpPr>
                <a:spLocks/>
              </p:cNvSpPr>
              <p:nvPr/>
            </p:nvSpPr>
            <p:spPr bwMode="auto">
              <a:xfrm>
                <a:off x="3640" y="1035"/>
                <a:ext cx="152" cy="178"/>
              </a:xfrm>
              <a:custGeom>
                <a:avLst/>
                <a:gdLst>
                  <a:gd name="T0" fmla="*/ 30 w 152"/>
                  <a:gd name="T1" fmla="*/ 26 h 178"/>
                  <a:gd name="T2" fmla="*/ 30 w 152"/>
                  <a:gd name="T3" fmla="*/ 26 h 178"/>
                  <a:gd name="T4" fmla="*/ 16 w 152"/>
                  <a:gd name="T5" fmla="*/ 16 h 178"/>
                  <a:gd name="T6" fmla="*/ 4 w 152"/>
                  <a:gd name="T7" fmla="*/ 7 h 178"/>
                  <a:gd name="T8" fmla="*/ 1 w 152"/>
                  <a:gd name="T9" fmla="*/ 4 h 178"/>
                  <a:gd name="T10" fmla="*/ 0 w 152"/>
                  <a:gd name="T11" fmla="*/ 1 h 178"/>
                  <a:gd name="T12" fmla="*/ 0 w 152"/>
                  <a:gd name="T13" fmla="*/ 1 h 178"/>
                  <a:gd name="T14" fmla="*/ 1 w 152"/>
                  <a:gd name="T15" fmla="*/ 0 h 178"/>
                  <a:gd name="T16" fmla="*/ 7 w 152"/>
                  <a:gd name="T17" fmla="*/ 0 h 178"/>
                  <a:gd name="T18" fmla="*/ 7 w 152"/>
                  <a:gd name="T19" fmla="*/ 0 h 178"/>
                  <a:gd name="T20" fmla="*/ 24 w 152"/>
                  <a:gd name="T21" fmla="*/ 1 h 178"/>
                  <a:gd name="T22" fmla="*/ 33 w 152"/>
                  <a:gd name="T23" fmla="*/ 3 h 178"/>
                  <a:gd name="T24" fmla="*/ 43 w 152"/>
                  <a:gd name="T25" fmla="*/ 5 h 178"/>
                  <a:gd name="T26" fmla="*/ 52 w 152"/>
                  <a:gd name="T27" fmla="*/ 7 h 178"/>
                  <a:gd name="T28" fmla="*/ 60 w 152"/>
                  <a:gd name="T29" fmla="*/ 11 h 178"/>
                  <a:gd name="T30" fmla="*/ 66 w 152"/>
                  <a:gd name="T31" fmla="*/ 15 h 178"/>
                  <a:gd name="T32" fmla="*/ 72 w 152"/>
                  <a:gd name="T33" fmla="*/ 21 h 178"/>
                  <a:gd name="T34" fmla="*/ 72 w 152"/>
                  <a:gd name="T35" fmla="*/ 21 h 178"/>
                  <a:gd name="T36" fmla="*/ 103 w 152"/>
                  <a:gd name="T37" fmla="*/ 63 h 178"/>
                  <a:gd name="T38" fmla="*/ 120 w 152"/>
                  <a:gd name="T39" fmla="*/ 86 h 178"/>
                  <a:gd name="T40" fmla="*/ 131 w 152"/>
                  <a:gd name="T41" fmla="*/ 104 h 178"/>
                  <a:gd name="T42" fmla="*/ 131 w 152"/>
                  <a:gd name="T43" fmla="*/ 104 h 178"/>
                  <a:gd name="T44" fmla="*/ 135 w 152"/>
                  <a:gd name="T45" fmla="*/ 111 h 178"/>
                  <a:gd name="T46" fmla="*/ 140 w 152"/>
                  <a:gd name="T47" fmla="*/ 117 h 178"/>
                  <a:gd name="T48" fmla="*/ 145 w 152"/>
                  <a:gd name="T49" fmla="*/ 123 h 178"/>
                  <a:gd name="T50" fmla="*/ 150 w 152"/>
                  <a:gd name="T51" fmla="*/ 128 h 178"/>
                  <a:gd name="T52" fmla="*/ 152 w 152"/>
                  <a:gd name="T53" fmla="*/ 133 h 178"/>
                  <a:gd name="T54" fmla="*/ 152 w 152"/>
                  <a:gd name="T55" fmla="*/ 136 h 178"/>
                  <a:gd name="T56" fmla="*/ 152 w 152"/>
                  <a:gd name="T57" fmla="*/ 138 h 178"/>
                  <a:gd name="T58" fmla="*/ 150 w 152"/>
                  <a:gd name="T59" fmla="*/ 140 h 178"/>
                  <a:gd name="T60" fmla="*/ 147 w 152"/>
                  <a:gd name="T61" fmla="*/ 141 h 178"/>
                  <a:gd name="T62" fmla="*/ 143 w 152"/>
                  <a:gd name="T63" fmla="*/ 142 h 178"/>
                  <a:gd name="T64" fmla="*/ 138 w 152"/>
                  <a:gd name="T65" fmla="*/ 144 h 178"/>
                  <a:gd name="T66" fmla="*/ 138 w 152"/>
                  <a:gd name="T67" fmla="*/ 144 h 178"/>
                  <a:gd name="T68" fmla="*/ 130 w 152"/>
                  <a:gd name="T69" fmla="*/ 147 h 178"/>
                  <a:gd name="T70" fmla="*/ 110 w 152"/>
                  <a:gd name="T71" fmla="*/ 154 h 178"/>
                  <a:gd name="T72" fmla="*/ 86 w 152"/>
                  <a:gd name="T73" fmla="*/ 166 h 178"/>
                  <a:gd name="T74" fmla="*/ 76 w 152"/>
                  <a:gd name="T75" fmla="*/ 171 h 178"/>
                  <a:gd name="T76" fmla="*/ 68 w 152"/>
                  <a:gd name="T77" fmla="*/ 177 h 178"/>
                  <a:gd name="T78" fmla="*/ 68 w 152"/>
                  <a:gd name="T79" fmla="*/ 177 h 178"/>
                  <a:gd name="T80" fmla="*/ 66 w 152"/>
                  <a:gd name="T81" fmla="*/ 178 h 178"/>
                  <a:gd name="T82" fmla="*/ 65 w 152"/>
                  <a:gd name="T83" fmla="*/ 177 h 178"/>
                  <a:gd name="T84" fmla="*/ 63 w 152"/>
                  <a:gd name="T85" fmla="*/ 176 h 178"/>
                  <a:gd name="T86" fmla="*/ 62 w 152"/>
                  <a:gd name="T87" fmla="*/ 174 h 178"/>
                  <a:gd name="T88" fmla="*/ 60 w 152"/>
                  <a:gd name="T89" fmla="*/ 166 h 178"/>
                  <a:gd name="T90" fmla="*/ 58 w 152"/>
                  <a:gd name="T91" fmla="*/ 156 h 178"/>
                  <a:gd name="T92" fmla="*/ 55 w 152"/>
                  <a:gd name="T93" fmla="*/ 132 h 178"/>
                  <a:gd name="T94" fmla="*/ 53 w 152"/>
                  <a:gd name="T95" fmla="*/ 110 h 178"/>
                  <a:gd name="T96" fmla="*/ 53 w 152"/>
                  <a:gd name="T97" fmla="*/ 110 h 178"/>
                  <a:gd name="T98" fmla="*/ 51 w 152"/>
                  <a:gd name="T99" fmla="*/ 88 h 178"/>
                  <a:gd name="T100" fmla="*/ 48 w 152"/>
                  <a:gd name="T101" fmla="*/ 64 h 178"/>
                  <a:gd name="T102" fmla="*/ 45 w 152"/>
                  <a:gd name="T103" fmla="*/ 52 h 178"/>
                  <a:gd name="T104" fmla="*/ 41 w 152"/>
                  <a:gd name="T105" fmla="*/ 41 h 178"/>
                  <a:gd name="T106" fmla="*/ 36 w 152"/>
                  <a:gd name="T107" fmla="*/ 32 h 178"/>
                  <a:gd name="T108" fmla="*/ 33 w 152"/>
                  <a:gd name="T109" fmla="*/ 29 h 178"/>
                  <a:gd name="T110" fmla="*/ 30 w 152"/>
                  <a:gd name="T111" fmla="*/ 26 h 178"/>
                  <a:gd name="T112" fmla="*/ 30 w 152"/>
                  <a:gd name="T113" fmla="*/ 26 h 17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2" h="178">
                    <a:moveTo>
                      <a:pt x="30" y="26"/>
                    </a:moveTo>
                    <a:lnTo>
                      <a:pt x="30" y="26"/>
                    </a:lnTo>
                    <a:lnTo>
                      <a:pt x="16" y="16"/>
                    </a:lnTo>
                    <a:lnTo>
                      <a:pt x="4" y="7"/>
                    </a:lnTo>
                    <a:lnTo>
                      <a:pt x="1" y="4"/>
                    </a:lnTo>
                    <a:lnTo>
                      <a:pt x="0" y="1"/>
                    </a:lnTo>
                    <a:lnTo>
                      <a:pt x="1" y="0"/>
                    </a:lnTo>
                    <a:lnTo>
                      <a:pt x="7" y="0"/>
                    </a:lnTo>
                    <a:lnTo>
                      <a:pt x="24" y="1"/>
                    </a:lnTo>
                    <a:lnTo>
                      <a:pt x="33" y="3"/>
                    </a:lnTo>
                    <a:lnTo>
                      <a:pt x="43" y="5"/>
                    </a:lnTo>
                    <a:lnTo>
                      <a:pt x="52" y="7"/>
                    </a:lnTo>
                    <a:lnTo>
                      <a:pt x="60" y="11"/>
                    </a:lnTo>
                    <a:lnTo>
                      <a:pt x="66" y="15"/>
                    </a:lnTo>
                    <a:lnTo>
                      <a:pt x="72" y="21"/>
                    </a:lnTo>
                    <a:lnTo>
                      <a:pt x="103" y="63"/>
                    </a:lnTo>
                    <a:lnTo>
                      <a:pt x="120" y="86"/>
                    </a:lnTo>
                    <a:lnTo>
                      <a:pt x="131" y="104"/>
                    </a:lnTo>
                    <a:lnTo>
                      <a:pt x="135" y="111"/>
                    </a:lnTo>
                    <a:lnTo>
                      <a:pt x="140" y="117"/>
                    </a:lnTo>
                    <a:lnTo>
                      <a:pt x="145" y="123"/>
                    </a:lnTo>
                    <a:lnTo>
                      <a:pt x="150" y="128"/>
                    </a:lnTo>
                    <a:lnTo>
                      <a:pt x="152" y="133"/>
                    </a:lnTo>
                    <a:lnTo>
                      <a:pt x="152" y="136"/>
                    </a:lnTo>
                    <a:lnTo>
                      <a:pt x="152" y="138"/>
                    </a:lnTo>
                    <a:lnTo>
                      <a:pt x="150" y="140"/>
                    </a:lnTo>
                    <a:lnTo>
                      <a:pt x="147" y="141"/>
                    </a:lnTo>
                    <a:lnTo>
                      <a:pt x="143" y="142"/>
                    </a:lnTo>
                    <a:lnTo>
                      <a:pt x="138" y="144"/>
                    </a:lnTo>
                    <a:lnTo>
                      <a:pt x="130" y="147"/>
                    </a:lnTo>
                    <a:lnTo>
                      <a:pt x="110" y="154"/>
                    </a:lnTo>
                    <a:lnTo>
                      <a:pt x="86" y="166"/>
                    </a:lnTo>
                    <a:lnTo>
                      <a:pt x="76" y="171"/>
                    </a:lnTo>
                    <a:lnTo>
                      <a:pt x="68" y="177"/>
                    </a:lnTo>
                    <a:lnTo>
                      <a:pt x="66" y="178"/>
                    </a:lnTo>
                    <a:lnTo>
                      <a:pt x="65" y="177"/>
                    </a:lnTo>
                    <a:lnTo>
                      <a:pt x="63" y="176"/>
                    </a:lnTo>
                    <a:lnTo>
                      <a:pt x="62" y="174"/>
                    </a:lnTo>
                    <a:lnTo>
                      <a:pt x="60" y="166"/>
                    </a:lnTo>
                    <a:lnTo>
                      <a:pt x="58" y="156"/>
                    </a:lnTo>
                    <a:lnTo>
                      <a:pt x="55" y="132"/>
                    </a:lnTo>
                    <a:lnTo>
                      <a:pt x="53" y="110"/>
                    </a:lnTo>
                    <a:lnTo>
                      <a:pt x="51" y="88"/>
                    </a:lnTo>
                    <a:lnTo>
                      <a:pt x="48" y="64"/>
                    </a:lnTo>
                    <a:lnTo>
                      <a:pt x="45" y="52"/>
                    </a:lnTo>
                    <a:lnTo>
                      <a:pt x="41" y="41"/>
                    </a:lnTo>
                    <a:lnTo>
                      <a:pt x="36" y="32"/>
                    </a:lnTo>
                    <a:lnTo>
                      <a:pt x="33" y="29"/>
                    </a:lnTo>
                    <a:lnTo>
                      <a:pt x="30" y="26"/>
                    </a:lnTo>
                    <a:close/>
                  </a:path>
                </a:pathLst>
              </a:custGeom>
              <a:solidFill>
                <a:srgbClr val="A4AB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59" name="Freeform 306">
                <a:extLst>
                  <a:ext uri="{FF2B5EF4-FFF2-40B4-BE49-F238E27FC236}">
                    <a16:creationId xmlns:a16="http://schemas.microsoft.com/office/drawing/2014/main" id="{D41834C7-A7D0-4A70-8CD5-5C154F0CFB42}"/>
                  </a:ext>
                </a:extLst>
              </p:cNvPr>
              <p:cNvSpPr>
                <a:spLocks/>
              </p:cNvSpPr>
              <p:nvPr/>
            </p:nvSpPr>
            <p:spPr bwMode="auto">
              <a:xfrm>
                <a:off x="3642" y="1036"/>
                <a:ext cx="148" cy="176"/>
              </a:xfrm>
              <a:custGeom>
                <a:avLst/>
                <a:gdLst>
                  <a:gd name="T0" fmla="*/ 30 w 148"/>
                  <a:gd name="T1" fmla="*/ 25 h 176"/>
                  <a:gd name="T2" fmla="*/ 30 w 148"/>
                  <a:gd name="T3" fmla="*/ 25 h 176"/>
                  <a:gd name="T4" fmla="*/ 16 w 148"/>
                  <a:gd name="T5" fmla="*/ 15 h 176"/>
                  <a:gd name="T6" fmla="*/ 5 w 148"/>
                  <a:gd name="T7" fmla="*/ 7 h 176"/>
                  <a:gd name="T8" fmla="*/ 1 w 148"/>
                  <a:gd name="T9" fmla="*/ 4 h 176"/>
                  <a:gd name="T10" fmla="*/ 0 w 148"/>
                  <a:gd name="T11" fmla="*/ 1 h 176"/>
                  <a:gd name="T12" fmla="*/ 1 w 148"/>
                  <a:gd name="T13" fmla="*/ 0 h 176"/>
                  <a:gd name="T14" fmla="*/ 2 w 148"/>
                  <a:gd name="T15" fmla="*/ 0 h 176"/>
                  <a:gd name="T16" fmla="*/ 7 w 148"/>
                  <a:gd name="T17" fmla="*/ 0 h 176"/>
                  <a:gd name="T18" fmla="*/ 7 w 148"/>
                  <a:gd name="T19" fmla="*/ 0 h 176"/>
                  <a:gd name="T20" fmla="*/ 24 w 148"/>
                  <a:gd name="T21" fmla="*/ 1 h 176"/>
                  <a:gd name="T22" fmla="*/ 32 w 148"/>
                  <a:gd name="T23" fmla="*/ 3 h 176"/>
                  <a:gd name="T24" fmla="*/ 42 w 148"/>
                  <a:gd name="T25" fmla="*/ 5 h 176"/>
                  <a:gd name="T26" fmla="*/ 50 w 148"/>
                  <a:gd name="T27" fmla="*/ 7 h 176"/>
                  <a:gd name="T28" fmla="*/ 58 w 148"/>
                  <a:gd name="T29" fmla="*/ 11 h 176"/>
                  <a:gd name="T30" fmla="*/ 65 w 148"/>
                  <a:gd name="T31" fmla="*/ 16 h 176"/>
                  <a:gd name="T32" fmla="*/ 70 w 148"/>
                  <a:gd name="T33" fmla="*/ 22 h 176"/>
                  <a:gd name="T34" fmla="*/ 70 w 148"/>
                  <a:gd name="T35" fmla="*/ 22 h 176"/>
                  <a:gd name="T36" fmla="*/ 100 w 148"/>
                  <a:gd name="T37" fmla="*/ 63 h 176"/>
                  <a:gd name="T38" fmla="*/ 116 w 148"/>
                  <a:gd name="T39" fmla="*/ 86 h 176"/>
                  <a:gd name="T40" fmla="*/ 127 w 148"/>
                  <a:gd name="T41" fmla="*/ 104 h 176"/>
                  <a:gd name="T42" fmla="*/ 127 w 148"/>
                  <a:gd name="T43" fmla="*/ 104 h 176"/>
                  <a:gd name="T44" fmla="*/ 131 w 148"/>
                  <a:gd name="T45" fmla="*/ 110 h 176"/>
                  <a:gd name="T46" fmla="*/ 136 w 148"/>
                  <a:gd name="T47" fmla="*/ 116 h 176"/>
                  <a:gd name="T48" fmla="*/ 141 w 148"/>
                  <a:gd name="T49" fmla="*/ 122 h 176"/>
                  <a:gd name="T50" fmla="*/ 146 w 148"/>
                  <a:gd name="T51" fmla="*/ 127 h 176"/>
                  <a:gd name="T52" fmla="*/ 148 w 148"/>
                  <a:gd name="T53" fmla="*/ 132 h 176"/>
                  <a:gd name="T54" fmla="*/ 148 w 148"/>
                  <a:gd name="T55" fmla="*/ 135 h 176"/>
                  <a:gd name="T56" fmla="*/ 148 w 148"/>
                  <a:gd name="T57" fmla="*/ 137 h 176"/>
                  <a:gd name="T58" fmla="*/ 146 w 148"/>
                  <a:gd name="T59" fmla="*/ 138 h 176"/>
                  <a:gd name="T60" fmla="*/ 143 w 148"/>
                  <a:gd name="T61" fmla="*/ 140 h 176"/>
                  <a:gd name="T62" fmla="*/ 140 w 148"/>
                  <a:gd name="T63" fmla="*/ 141 h 176"/>
                  <a:gd name="T64" fmla="*/ 135 w 148"/>
                  <a:gd name="T65" fmla="*/ 142 h 176"/>
                  <a:gd name="T66" fmla="*/ 135 w 148"/>
                  <a:gd name="T67" fmla="*/ 142 h 176"/>
                  <a:gd name="T68" fmla="*/ 127 w 148"/>
                  <a:gd name="T69" fmla="*/ 145 h 176"/>
                  <a:gd name="T70" fmla="*/ 107 w 148"/>
                  <a:gd name="T71" fmla="*/ 153 h 176"/>
                  <a:gd name="T72" fmla="*/ 84 w 148"/>
                  <a:gd name="T73" fmla="*/ 164 h 176"/>
                  <a:gd name="T74" fmla="*/ 74 w 148"/>
                  <a:gd name="T75" fmla="*/ 169 h 176"/>
                  <a:gd name="T76" fmla="*/ 67 w 148"/>
                  <a:gd name="T77" fmla="*/ 175 h 176"/>
                  <a:gd name="T78" fmla="*/ 67 w 148"/>
                  <a:gd name="T79" fmla="*/ 175 h 176"/>
                  <a:gd name="T80" fmla="*/ 65 w 148"/>
                  <a:gd name="T81" fmla="*/ 176 h 176"/>
                  <a:gd name="T82" fmla="*/ 63 w 148"/>
                  <a:gd name="T83" fmla="*/ 175 h 176"/>
                  <a:gd name="T84" fmla="*/ 62 w 148"/>
                  <a:gd name="T85" fmla="*/ 174 h 176"/>
                  <a:gd name="T86" fmla="*/ 60 w 148"/>
                  <a:gd name="T87" fmla="*/ 172 h 176"/>
                  <a:gd name="T88" fmla="*/ 58 w 148"/>
                  <a:gd name="T89" fmla="*/ 164 h 176"/>
                  <a:gd name="T90" fmla="*/ 56 w 148"/>
                  <a:gd name="T91" fmla="*/ 155 h 176"/>
                  <a:gd name="T92" fmla="*/ 54 w 148"/>
                  <a:gd name="T93" fmla="*/ 131 h 176"/>
                  <a:gd name="T94" fmla="*/ 52 w 148"/>
                  <a:gd name="T95" fmla="*/ 109 h 176"/>
                  <a:gd name="T96" fmla="*/ 52 w 148"/>
                  <a:gd name="T97" fmla="*/ 109 h 176"/>
                  <a:gd name="T98" fmla="*/ 50 w 148"/>
                  <a:gd name="T99" fmla="*/ 87 h 176"/>
                  <a:gd name="T100" fmla="*/ 47 w 148"/>
                  <a:gd name="T101" fmla="*/ 63 h 176"/>
                  <a:gd name="T102" fmla="*/ 44 w 148"/>
                  <a:gd name="T103" fmla="*/ 52 h 176"/>
                  <a:gd name="T104" fmla="*/ 41 w 148"/>
                  <a:gd name="T105" fmla="*/ 41 h 176"/>
                  <a:gd name="T106" fmla="*/ 36 w 148"/>
                  <a:gd name="T107" fmla="*/ 32 h 176"/>
                  <a:gd name="T108" fmla="*/ 33 w 148"/>
                  <a:gd name="T109" fmla="*/ 28 h 176"/>
                  <a:gd name="T110" fmla="*/ 30 w 148"/>
                  <a:gd name="T111" fmla="*/ 25 h 176"/>
                  <a:gd name="T112" fmla="*/ 30 w 148"/>
                  <a:gd name="T113" fmla="*/ 25 h 1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8" h="176">
                    <a:moveTo>
                      <a:pt x="30" y="25"/>
                    </a:moveTo>
                    <a:lnTo>
                      <a:pt x="30" y="25"/>
                    </a:lnTo>
                    <a:lnTo>
                      <a:pt x="16" y="15"/>
                    </a:lnTo>
                    <a:lnTo>
                      <a:pt x="5" y="7"/>
                    </a:lnTo>
                    <a:lnTo>
                      <a:pt x="1" y="4"/>
                    </a:lnTo>
                    <a:lnTo>
                      <a:pt x="0" y="1"/>
                    </a:lnTo>
                    <a:lnTo>
                      <a:pt x="1" y="0"/>
                    </a:lnTo>
                    <a:lnTo>
                      <a:pt x="2" y="0"/>
                    </a:lnTo>
                    <a:lnTo>
                      <a:pt x="7" y="0"/>
                    </a:lnTo>
                    <a:lnTo>
                      <a:pt x="24" y="1"/>
                    </a:lnTo>
                    <a:lnTo>
                      <a:pt x="32" y="3"/>
                    </a:lnTo>
                    <a:lnTo>
                      <a:pt x="42" y="5"/>
                    </a:lnTo>
                    <a:lnTo>
                      <a:pt x="50" y="7"/>
                    </a:lnTo>
                    <a:lnTo>
                      <a:pt x="58" y="11"/>
                    </a:lnTo>
                    <a:lnTo>
                      <a:pt x="65" y="16"/>
                    </a:lnTo>
                    <a:lnTo>
                      <a:pt x="70" y="22"/>
                    </a:lnTo>
                    <a:lnTo>
                      <a:pt x="100" y="63"/>
                    </a:lnTo>
                    <a:lnTo>
                      <a:pt x="116" y="86"/>
                    </a:lnTo>
                    <a:lnTo>
                      <a:pt x="127" y="104"/>
                    </a:lnTo>
                    <a:lnTo>
                      <a:pt x="131" y="110"/>
                    </a:lnTo>
                    <a:lnTo>
                      <a:pt x="136" y="116"/>
                    </a:lnTo>
                    <a:lnTo>
                      <a:pt x="141" y="122"/>
                    </a:lnTo>
                    <a:lnTo>
                      <a:pt x="146" y="127"/>
                    </a:lnTo>
                    <a:lnTo>
                      <a:pt x="148" y="132"/>
                    </a:lnTo>
                    <a:lnTo>
                      <a:pt x="148" y="135"/>
                    </a:lnTo>
                    <a:lnTo>
                      <a:pt x="148" y="137"/>
                    </a:lnTo>
                    <a:lnTo>
                      <a:pt x="146" y="138"/>
                    </a:lnTo>
                    <a:lnTo>
                      <a:pt x="143" y="140"/>
                    </a:lnTo>
                    <a:lnTo>
                      <a:pt x="140" y="141"/>
                    </a:lnTo>
                    <a:lnTo>
                      <a:pt x="135" y="142"/>
                    </a:lnTo>
                    <a:lnTo>
                      <a:pt x="127" y="145"/>
                    </a:lnTo>
                    <a:lnTo>
                      <a:pt x="107" y="153"/>
                    </a:lnTo>
                    <a:lnTo>
                      <a:pt x="84" y="164"/>
                    </a:lnTo>
                    <a:lnTo>
                      <a:pt x="74" y="169"/>
                    </a:lnTo>
                    <a:lnTo>
                      <a:pt x="67" y="175"/>
                    </a:lnTo>
                    <a:lnTo>
                      <a:pt x="65" y="176"/>
                    </a:lnTo>
                    <a:lnTo>
                      <a:pt x="63" y="175"/>
                    </a:lnTo>
                    <a:lnTo>
                      <a:pt x="62" y="174"/>
                    </a:lnTo>
                    <a:lnTo>
                      <a:pt x="60" y="172"/>
                    </a:lnTo>
                    <a:lnTo>
                      <a:pt x="58" y="164"/>
                    </a:lnTo>
                    <a:lnTo>
                      <a:pt x="56" y="155"/>
                    </a:lnTo>
                    <a:lnTo>
                      <a:pt x="54" y="131"/>
                    </a:lnTo>
                    <a:lnTo>
                      <a:pt x="52" y="109"/>
                    </a:lnTo>
                    <a:lnTo>
                      <a:pt x="50" y="87"/>
                    </a:lnTo>
                    <a:lnTo>
                      <a:pt x="47" y="63"/>
                    </a:lnTo>
                    <a:lnTo>
                      <a:pt x="44" y="52"/>
                    </a:lnTo>
                    <a:lnTo>
                      <a:pt x="41" y="41"/>
                    </a:lnTo>
                    <a:lnTo>
                      <a:pt x="36" y="32"/>
                    </a:lnTo>
                    <a:lnTo>
                      <a:pt x="33" y="28"/>
                    </a:lnTo>
                    <a:lnTo>
                      <a:pt x="30" y="25"/>
                    </a:lnTo>
                    <a:close/>
                  </a:path>
                </a:pathLst>
              </a:custGeom>
              <a:solidFill>
                <a:srgbClr val="959E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60" name="Freeform 307">
                <a:extLst>
                  <a:ext uri="{FF2B5EF4-FFF2-40B4-BE49-F238E27FC236}">
                    <a16:creationId xmlns:a16="http://schemas.microsoft.com/office/drawing/2014/main" id="{571B3AAF-3D88-4512-8A2F-E6CD2395D319}"/>
                  </a:ext>
                </a:extLst>
              </p:cNvPr>
              <p:cNvSpPr>
                <a:spLocks/>
              </p:cNvSpPr>
              <p:nvPr/>
            </p:nvSpPr>
            <p:spPr bwMode="auto">
              <a:xfrm>
                <a:off x="3645" y="1036"/>
                <a:ext cx="143" cy="175"/>
              </a:xfrm>
              <a:custGeom>
                <a:avLst/>
                <a:gdLst>
                  <a:gd name="T0" fmla="*/ 28 w 143"/>
                  <a:gd name="T1" fmla="*/ 26 h 175"/>
                  <a:gd name="T2" fmla="*/ 28 w 143"/>
                  <a:gd name="T3" fmla="*/ 26 h 175"/>
                  <a:gd name="T4" fmla="*/ 15 w 143"/>
                  <a:gd name="T5" fmla="*/ 16 h 175"/>
                  <a:gd name="T6" fmla="*/ 4 w 143"/>
                  <a:gd name="T7" fmla="*/ 8 h 175"/>
                  <a:gd name="T8" fmla="*/ 1 w 143"/>
                  <a:gd name="T9" fmla="*/ 4 h 175"/>
                  <a:gd name="T10" fmla="*/ 0 w 143"/>
                  <a:gd name="T11" fmla="*/ 2 h 175"/>
                  <a:gd name="T12" fmla="*/ 0 w 143"/>
                  <a:gd name="T13" fmla="*/ 1 h 175"/>
                  <a:gd name="T14" fmla="*/ 1 w 143"/>
                  <a:gd name="T15" fmla="*/ 1 h 175"/>
                  <a:gd name="T16" fmla="*/ 7 w 143"/>
                  <a:gd name="T17" fmla="*/ 0 h 175"/>
                  <a:gd name="T18" fmla="*/ 7 w 143"/>
                  <a:gd name="T19" fmla="*/ 0 h 175"/>
                  <a:gd name="T20" fmla="*/ 22 w 143"/>
                  <a:gd name="T21" fmla="*/ 2 h 175"/>
                  <a:gd name="T22" fmla="*/ 31 w 143"/>
                  <a:gd name="T23" fmla="*/ 4 h 175"/>
                  <a:gd name="T24" fmla="*/ 40 w 143"/>
                  <a:gd name="T25" fmla="*/ 6 h 175"/>
                  <a:gd name="T26" fmla="*/ 48 w 143"/>
                  <a:gd name="T27" fmla="*/ 9 h 175"/>
                  <a:gd name="T28" fmla="*/ 55 w 143"/>
                  <a:gd name="T29" fmla="*/ 12 h 175"/>
                  <a:gd name="T30" fmla="*/ 62 w 143"/>
                  <a:gd name="T31" fmla="*/ 17 h 175"/>
                  <a:gd name="T32" fmla="*/ 67 w 143"/>
                  <a:gd name="T33" fmla="*/ 23 h 175"/>
                  <a:gd name="T34" fmla="*/ 67 w 143"/>
                  <a:gd name="T35" fmla="*/ 23 h 175"/>
                  <a:gd name="T36" fmla="*/ 79 w 143"/>
                  <a:gd name="T37" fmla="*/ 41 h 175"/>
                  <a:gd name="T38" fmla="*/ 96 w 143"/>
                  <a:gd name="T39" fmla="*/ 64 h 175"/>
                  <a:gd name="T40" fmla="*/ 112 w 143"/>
                  <a:gd name="T41" fmla="*/ 86 h 175"/>
                  <a:gd name="T42" fmla="*/ 118 w 143"/>
                  <a:gd name="T43" fmla="*/ 95 h 175"/>
                  <a:gd name="T44" fmla="*/ 123 w 143"/>
                  <a:gd name="T45" fmla="*/ 104 h 175"/>
                  <a:gd name="T46" fmla="*/ 123 w 143"/>
                  <a:gd name="T47" fmla="*/ 104 h 175"/>
                  <a:gd name="T48" fmla="*/ 127 w 143"/>
                  <a:gd name="T49" fmla="*/ 110 h 175"/>
                  <a:gd name="T50" fmla="*/ 131 w 143"/>
                  <a:gd name="T51" fmla="*/ 116 h 175"/>
                  <a:gd name="T52" fmla="*/ 136 w 143"/>
                  <a:gd name="T53" fmla="*/ 122 h 175"/>
                  <a:gd name="T54" fmla="*/ 141 w 143"/>
                  <a:gd name="T55" fmla="*/ 127 h 175"/>
                  <a:gd name="T56" fmla="*/ 143 w 143"/>
                  <a:gd name="T57" fmla="*/ 132 h 175"/>
                  <a:gd name="T58" fmla="*/ 143 w 143"/>
                  <a:gd name="T59" fmla="*/ 134 h 175"/>
                  <a:gd name="T60" fmla="*/ 143 w 143"/>
                  <a:gd name="T61" fmla="*/ 136 h 175"/>
                  <a:gd name="T62" fmla="*/ 141 w 143"/>
                  <a:gd name="T63" fmla="*/ 138 h 175"/>
                  <a:gd name="T64" fmla="*/ 139 w 143"/>
                  <a:gd name="T65" fmla="*/ 140 h 175"/>
                  <a:gd name="T66" fmla="*/ 135 w 143"/>
                  <a:gd name="T67" fmla="*/ 141 h 175"/>
                  <a:gd name="T68" fmla="*/ 130 w 143"/>
                  <a:gd name="T69" fmla="*/ 142 h 175"/>
                  <a:gd name="T70" fmla="*/ 130 w 143"/>
                  <a:gd name="T71" fmla="*/ 142 h 175"/>
                  <a:gd name="T72" fmla="*/ 122 w 143"/>
                  <a:gd name="T73" fmla="*/ 145 h 175"/>
                  <a:gd name="T74" fmla="*/ 103 w 143"/>
                  <a:gd name="T75" fmla="*/ 153 h 175"/>
                  <a:gd name="T76" fmla="*/ 81 w 143"/>
                  <a:gd name="T77" fmla="*/ 163 h 175"/>
                  <a:gd name="T78" fmla="*/ 71 w 143"/>
                  <a:gd name="T79" fmla="*/ 169 h 175"/>
                  <a:gd name="T80" fmla="*/ 64 w 143"/>
                  <a:gd name="T81" fmla="*/ 174 h 175"/>
                  <a:gd name="T82" fmla="*/ 64 w 143"/>
                  <a:gd name="T83" fmla="*/ 174 h 175"/>
                  <a:gd name="T84" fmla="*/ 62 w 143"/>
                  <a:gd name="T85" fmla="*/ 175 h 175"/>
                  <a:gd name="T86" fmla="*/ 61 w 143"/>
                  <a:gd name="T87" fmla="*/ 174 h 175"/>
                  <a:gd name="T88" fmla="*/ 59 w 143"/>
                  <a:gd name="T89" fmla="*/ 173 h 175"/>
                  <a:gd name="T90" fmla="*/ 58 w 143"/>
                  <a:gd name="T91" fmla="*/ 171 h 175"/>
                  <a:gd name="T92" fmla="*/ 56 w 143"/>
                  <a:gd name="T93" fmla="*/ 164 h 175"/>
                  <a:gd name="T94" fmla="*/ 54 w 143"/>
                  <a:gd name="T95" fmla="*/ 153 h 175"/>
                  <a:gd name="T96" fmla="*/ 51 w 143"/>
                  <a:gd name="T97" fmla="*/ 131 h 175"/>
                  <a:gd name="T98" fmla="*/ 50 w 143"/>
                  <a:gd name="T99" fmla="*/ 110 h 175"/>
                  <a:gd name="T100" fmla="*/ 50 w 143"/>
                  <a:gd name="T101" fmla="*/ 110 h 175"/>
                  <a:gd name="T102" fmla="*/ 48 w 143"/>
                  <a:gd name="T103" fmla="*/ 88 h 175"/>
                  <a:gd name="T104" fmla="*/ 45 w 143"/>
                  <a:gd name="T105" fmla="*/ 64 h 175"/>
                  <a:gd name="T106" fmla="*/ 42 w 143"/>
                  <a:gd name="T107" fmla="*/ 52 h 175"/>
                  <a:gd name="T108" fmla="*/ 39 w 143"/>
                  <a:gd name="T109" fmla="*/ 41 h 175"/>
                  <a:gd name="T110" fmla="*/ 34 w 143"/>
                  <a:gd name="T111" fmla="*/ 32 h 175"/>
                  <a:gd name="T112" fmla="*/ 31 w 143"/>
                  <a:gd name="T113" fmla="*/ 29 h 175"/>
                  <a:gd name="T114" fmla="*/ 28 w 143"/>
                  <a:gd name="T115" fmla="*/ 26 h 175"/>
                  <a:gd name="T116" fmla="*/ 28 w 143"/>
                  <a:gd name="T117" fmla="*/ 26 h 17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3" h="175">
                    <a:moveTo>
                      <a:pt x="28" y="26"/>
                    </a:moveTo>
                    <a:lnTo>
                      <a:pt x="28" y="26"/>
                    </a:lnTo>
                    <a:lnTo>
                      <a:pt x="15" y="16"/>
                    </a:lnTo>
                    <a:lnTo>
                      <a:pt x="4" y="8"/>
                    </a:lnTo>
                    <a:lnTo>
                      <a:pt x="1" y="4"/>
                    </a:lnTo>
                    <a:lnTo>
                      <a:pt x="0" y="2"/>
                    </a:lnTo>
                    <a:lnTo>
                      <a:pt x="0" y="1"/>
                    </a:lnTo>
                    <a:lnTo>
                      <a:pt x="1" y="1"/>
                    </a:lnTo>
                    <a:lnTo>
                      <a:pt x="7" y="0"/>
                    </a:lnTo>
                    <a:lnTo>
                      <a:pt x="22" y="2"/>
                    </a:lnTo>
                    <a:lnTo>
                      <a:pt x="31" y="4"/>
                    </a:lnTo>
                    <a:lnTo>
                      <a:pt x="40" y="6"/>
                    </a:lnTo>
                    <a:lnTo>
                      <a:pt x="48" y="9"/>
                    </a:lnTo>
                    <a:lnTo>
                      <a:pt x="55" y="12"/>
                    </a:lnTo>
                    <a:lnTo>
                      <a:pt x="62" y="17"/>
                    </a:lnTo>
                    <a:lnTo>
                      <a:pt x="67" y="23"/>
                    </a:lnTo>
                    <a:lnTo>
                      <a:pt x="79" y="41"/>
                    </a:lnTo>
                    <a:lnTo>
                      <a:pt x="96" y="64"/>
                    </a:lnTo>
                    <a:lnTo>
                      <a:pt x="112" y="86"/>
                    </a:lnTo>
                    <a:lnTo>
                      <a:pt x="118" y="95"/>
                    </a:lnTo>
                    <a:lnTo>
                      <a:pt x="123" y="104"/>
                    </a:lnTo>
                    <a:lnTo>
                      <a:pt x="127" y="110"/>
                    </a:lnTo>
                    <a:lnTo>
                      <a:pt x="131" y="116"/>
                    </a:lnTo>
                    <a:lnTo>
                      <a:pt x="136" y="122"/>
                    </a:lnTo>
                    <a:lnTo>
                      <a:pt x="141" y="127"/>
                    </a:lnTo>
                    <a:lnTo>
                      <a:pt x="143" y="132"/>
                    </a:lnTo>
                    <a:lnTo>
                      <a:pt x="143" y="134"/>
                    </a:lnTo>
                    <a:lnTo>
                      <a:pt x="143" y="136"/>
                    </a:lnTo>
                    <a:lnTo>
                      <a:pt x="141" y="138"/>
                    </a:lnTo>
                    <a:lnTo>
                      <a:pt x="139" y="140"/>
                    </a:lnTo>
                    <a:lnTo>
                      <a:pt x="135" y="141"/>
                    </a:lnTo>
                    <a:lnTo>
                      <a:pt x="130" y="142"/>
                    </a:lnTo>
                    <a:lnTo>
                      <a:pt x="122" y="145"/>
                    </a:lnTo>
                    <a:lnTo>
                      <a:pt x="103" y="153"/>
                    </a:lnTo>
                    <a:lnTo>
                      <a:pt x="81" y="163"/>
                    </a:lnTo>
                    <a:lnTo>
                      <a:pt x="71" y="169"/>
                    </a:lnTo>
                    <a:lnTo>
                      <a:pt x="64" y="174"/>
                    </a:lnTo>
                    <a:lnTo>
                      <a:pt x="62" y="175"/>
                    </a:lnTo>
                    <a:lnTo>
                      <a:pt x="61" y="174"/>
                    </a:lnTo>
                    <a:lnTo>
                      <a:pt x="59" y="173"/>
                    </a:lnTo>
                    <a:lnTo>
                      <a:pt x="58" y="171"/>
                    </a:lnTo>
                    <a:lnTo>
                      <a:pt x="56" y="164"/>
                    </a:lnTo>
                    <a:lnTo>
                      <a:pt x="54" y="153"/>
                    </a:lnTo>
                    <a:lnTo>
                      <a:pt x="51" y="131"/>
                    </a:lnTo>
                    <a:lnTo>
                      <a:pt x="50" y="110"/>
                    </a:lnTo>
                    <a:lnTo>
                      <a:pt x="48" y="88"/>
                    </a:lnTo>
                    <a:lnTo>
                      <a:pt x="45" y="64"/>
                    </a:lnTo>
                    <a:lnTo>
                      <a:pt x="42" y="52"/>
                    </a:lnTo>
                    <a:lnTo>
                      <a:pt x="39" y="41"/>
                    </a:lnTo>
                    <a:lnTo>
                      <a:pt x="34" y="32"/>
                    </a:lnTo>
                    <a:lnTo>
                      <a:pt x="31" y="29"/>
                    </a:lnTo>
                    <a:lnTo>
                      <a:pt x="28" y="26"/>
                    </a:lnTo>
                    <a:close/>
                  </a:path>
                </a:pathLst>
              </a:custGeom>
              <a:solidFill>
                <a:srgbClr val="8792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61" name="Freeform 308">
                <a:extLst>
                  <a:ext uri="{FF2B5EF4-FFF2-40B4-BE49-F238E27FC236}">
                    <a16:creationId xmlns:a16="http://schemas.microsoft.com/office/drawing/2014/main" id="{B9B05C8C-AA34-4104-9AC2-B52D3F206418}"/>
                  </a:ext>
                </a:extLst>
              </p:cNvPr>
              <p:cNvSpPr>
                <a:spLocks/>
              </p:cNvSpPr>
              <p:nvPr/>
            </p:nvSpPr>
            <p:spPr bwMode="auto">
              <a:xfrm>
                <a:off x="3647" y="1037"/>
                <a:ext cx="139" cy="172"/>
              </a:xfrm>
              <a:custGeom>
                <a:avLst/>
                <a:gdLst>
                  <a:gd name="T0" fmla="*/ 28 w 139"/>
                  <a:gd name="T1" fmla="*/ 26 h 172"/>
                  <a:gd name="T2" fmla="*/ 28 w 139"/>
                  <a:gd name="T3" fmla="*/ 26 h 172"/>
                  <a:gd name="T4" fmla="*/ 15 w 139"/>
                  <a:gd name="T5" fmla="*/ 16 h 172"/>
                  <a:gd name="T6" fmla="*/ 4 w 139"/>
                  <a:gd name="T7" fmla="*/ 7 h 172"/>
                  <a:gd name="T8" fmla="*/ 1 w 139"/>
                  <a:gd name="T9" fmla="*/ 4 h 172"/>
                  <a:gd name="T10" fmla="*/ 0 w 139"/>
                  <a:gd name="T11" fmla="*/ 2 h 172"/>
                  <a:gd name="T12" fmla="*/ 1 w 139"/>
                  <a:gd name="T13" fmla="*/ 1 h 172"/>
                  <a:gd name="T14" fmla="*/ 2 w 139"/>
                  <a:gd name="T15" fmla="*/ 0 h 172"/>
                  <a:gd name="T16" fmla="*/ 7 w 139"/>
                  <a:gd name="T17" fmla="*/ 0 h 172"/>
                  <a:gd name="T18" fmla="*/ 7 w 139"/>
                  <a:gd name="T19" fmla="*/ 0 h 172"/>
                  <a:gd name="T20" fmla="*/ 22 w 139"/>
                  <a:gd name="T21" fmla="*/ 2 h 172"/>
                  <a:gd name="T22" fmla="*/ 30 w 139"/>
                  <a:gd name="T23" fmla="*/ 4 h 172"/>
                  <a:gd name="T24" fmla="*/ 39 w 139"/>
                  <a:gd name="T25" fmla="*/ 6 h 172"/>
                  <a:gd name="T26" fmla="*/ 47 w 139"/>
                  <a:gd name="T27" fmla="*/ 9 h 172"/>
                  <a:gd name="T28" fmla="*/ 54 w 139"/>
                  <a:gd name="T29" fmla="*/ 13 h 172"/>
                  <a:gd name="T30" fmla="*/ 60 w 139"/>
                  <a:gd name="T31" fmla="*/ 18 h 172"/>
                  <a:gd name="T32" fmla="*/ 65 w 139"/>
                  <a:gd name="T33" fmla="*/ 24 h 172"/>
                  <a:gd name="T34" fmla="*/ 65 w 139"/>
                  <a:gd name="T35" fmla="*/ 24 h 172"/>
                  <a:gd name="T36" fmla="*/ 77 w 139"/>
                  <a:gd name="T37" fmla="*/ 41 h 172"/>
                  <a:gd name="T38" fmla="*/ 94 w 139"/>
                  <a:gd name="T39" fmla="*/ 64 h 172"/>
                  <a:gd name="T40" fmla="*/ 109 w 139"/>
                  <a:gd name="T41" fmla="*/ 85 h 172"/>
                  <a:gd name="T42" fmla="*/ 115 w 139"/>
                  <a:gd name="T43" fmla="*/ 94 h 172"/>
                  <a:gd name="T44" fmla="*/ 119 w 139"/>
                  <a:gd name="T45" fmla="*/ 103 h 172"/>
                  <a:gd name="T46" fmla="*/ 119 w 139"/>
                  <a:gd name="T47" fmla="*/ 103 h 172"/>
                  <a:gd name="T48" fmla="*/ 123 w 139"/>
                  <a:gd name="T49" fmla="*/ 109 h 172"/>
                  <a:gd name="T50" fmla="*/ 128 w 139"/>
                  <a:gd name="T51" fmla="*/ 115 h 172"/>
                  <a:gd name="T52" fmla="*/ 136 w 139"/>
                  <a:gd name="T53" fmla="*/ 126 h 172"/>
                  <a:gd name="T54" fmla="*/ 139 w 139"/>
                  <a:gd name="T55" fmla="*/ 131 h 172"/>
                  <a:gd name="T56" fmla="*/ 139 w 139"/>
                  <a:gd name="T57" fmla="*/ 133 h 172"/>
                  <a:gd name="T58" fmla="*/ 139 w 139"/>
                  <a:gd name="T59" fmla="*/ 135 h 172"/>
                  <a:gd name="T60" fmla="*/ 137 w 139"/>
                  <a:gd name="T61" fmla="*/ 137 h 172"/>
                  <a:gd name="T62" fmla="*/ 135 w 139"/>
                  <a:gd name="T63" fmla="*/ 139 h 172"/>
                  <a:gd name="T64" fmla="*/ 131 w 139"/>
                  <a:gd name="T65" fmla="*/ 140 h 172"/>
                  <a:gd name="T66" fmla="*/ 127 w 139"/>
                  <a:gd name="T67" fmla="*/ 141 h 172"/>
                  <a:gd name="T68" fmla="*/ 127 w 139"/>
                  <a:gd name="T69" fmla="*/ 141 h 172"/>
                  <a:gd name="T70" fmla="*/ 101 w 139"/>
                  <a:gd name="T71" fmla="*/ 151 h 172"/>
                  <a:gd name="T72" fmla="*/ 78 w 139"/>
                  <a:gd name="T73" fmla="*/ 162 h 172"/>
                  <a:gd name="T74" fmla="*/ 69 w 139"/>
                  <a:gd name="T75" fmla="*/ 167 h 172"/>
                  <a:gd name="T76" fmla="*/ 62 w 139"/>
                  <a:gd name="T77" fmla="*/ 172 h 172"/>
                  <a:gd name="T78" fmla="*/ 62 w 139"/>
                  <a:gd name="T79" fmla="*/ 172 h 172"/>
                  <a:gd name="T80" fmla="*/ 61 w 139"/>
                  <a:gd name="T81" fmla="*/ 172 h 172"/>
                  <a:gd name="T82" fmla="*/ 59 w 139"/>
                  <a:gd name="T83" fmla="*/ 172 h 172"/>
                  <a:gd name="T84" fmla="*/ 58 w 139"/>
                  <a:gd name="T85" fmla="*/ 171 h 172"/>
                  <a:gd name="T86" fmla="*/ 56 w 139"/>
                  <a:gd name="T87" fmla="*/ 169 h 172"/>
                  <a:gd name="T88" fmla="*/ 54 w 139"/>
                  <a:gd name="T89" fmla="*/ 162 h 172"/>
                  <a:gd name="T90" fmla="*/ 53 w 139"/>
                  <a:gd name="T91" fmla="*/ 152 h 172"/>
                  <a:gd name="T92" fmla="*/ 50 w 139"/>
                  <a:gd name="T93" fmla="*/ 130 h 172"/>
                  <a:gd name="T94" fmla="*/ 48 w 139"/>
                  <a:gd name="T95" fmla="*/ 109 h 172"/>
                  <a:gd name="T96" fmla="*/ 48 w 139"/>
                  <a:gd name="T97" fmla="*/ 109 h 172"/>
                  <a:gd name="T98" fmla="*/ 47 w 139"/>
                  <a:gd name="T99" fmla="*/ 87 h 172"/>
                  <a:gd name="T100" fmla="*/ 44 w 139"/>
                  <a:gd name="T101" fmla="*/ 63 h 172"/>
                  <a:gd name="T102" fmla="*/ 41 w 139"/>
                  <a:gd name="T103" fmla="*/ 52 h 172"/>
                  <a:gd name="T104" fmla="*/ 38 w 139"/>
                  <a:gd name="T105" fmla="*/ 41 h 172"/>
                  <a:gd name="T106" fmla="*/ 33 w 139"/>
                  <a:gd name="T107" fmla="*/ 32 h 172"/>
                  <a:gd name="T108" fmla="*/ 31 w 139"/>
                  <a:gd name="T109" fmla="*/ 29 h 172"/>
                  <a:gd name="T110" fmla="*/ 28 w 139"/>
                  <a:gd name="T111" fmla="*/ 26 h 172"/>
                  <a:gd name="T112" fmla="*/ 28 w 139"/>
                  <a:gd name="T113" fmla="*/ 26 h 1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9" h="172">
                    <a:moveTo>
                      <a:pt x="28" y="26"/>
                    </a:moveTo>
                    <a:lnTo>
                      <a:pt x="28" y="26"/>
                    </a:lnTo>
                    <a:lnTo>
                      <a:pt x="15" y="16"/>
                    </a:lnTo>
                    <a:lnTo>
                      <a:pt x="4" y="7"/>
                    </a:lnTo>
                    <a:lnTo>
                      <a:pt x="1" y="4"/>
                    </a:lnTo>
                    <a:lnTo>
                      <a:pt x="0" y="2"/>
                    </a:lnTo>
                    <a:lnTo>
                      <a:pt x="1" y="1"/>
                    </a:lnTo>
                    <a:lnTo>
                      <a:pt x="2" y="0"/>
                    </a:lnTo>
                    <a:lnTo>
                      <a:pt x="7" y="0"/>
                    </a:lnTo>
                    <a:lnTo>
                      <a:pt x="22" y="2"/>
                    </a:lnTo>
                    <a:lnTo>
                      <a:pt x="30" y="4"/>
                    </a:lnTo>
                    <a:lnTo>
                      <a:pt x="39" y="6"/>
                    </a:lnTo>
                    <a:lnTo>
                      <a:pt x="47" y="9"/>
                    </a:lnTo>
                    <a:lnTo>
                      <a:pt x="54" y="13"/>
                    </a:lnTo>
                    <a:lnTo>
                      <a:pt x="60" y="18"/>
                    </a:lnTo>
                    <a:lnTo>
                      <a:pt x="65" y="24"/>
                    </a:lnTo>
                    <a:lnTo>
                      <a:pt x="77" y="41"/>
                    </a:lnTo>
                    <a:lnTo>
                      <a:pt x="94" y="64"/>
                    </a:lnTo>
                    <a:lnTo>
                      <a:pt x="109" y="85"/>
                    </a:lnTo>
                    <a:lnTo>
                      <a:pt x="115" y="94"/>
                    </a:lnTo>
                    <a:lnTo>
                      <a:pt x="119" y="103"/>
                    </a:lnTo>
                    <a:lnTo>
                      <a:pt x="123" y="109"/>
                    </a:lnTo>
                    <a:lnTo>
                      <a:pt x="128" y="115"/>
                    </a:lnTo>
                    <a:lnTo>
                      <a:pt x="136" y="126"/>
                    </a:lnTo>
                    <a:lnTo>
                      <a:pt x="139" y="131"/>
                    </a:lnTo>
                    <a:lnTo>
                      <a:pt x="139" y="133"/>
                    </a:lnTo>
                    <a:lnTo>
                      <a:pt x="139" y="135"/>
                    </a:lnTo>
                    <a:lnTo>
                      <a:pt x="137" y="137"/>
                    </a:lnTo>
                    <a:lnTo>
                      <a:pt x="135" y="139"/>
                    </a:lnTo>
                    <a:lnTo>
                      <a:pt x="131" y="140"/>
                    </a:lnTo>
                    <a:lnTo>
                      <a:pt x="127" y="141"/>
                    </a:lnTo>
                    <a:lnTo>
                      <a:pt x="101" y="151"/>
                    </a:lnTo>
                    <a:lnTo>
                      <a:pt x="78" y="162"/>
                    </a:lnTo>
                    <a:lnTo>
                      <a:pt x="69" y="167"/>
                    </a:lnTo>
                    <a:lnTo>
                      <a:pt x="62" y="172"/>
                    </a:lnTo>
                    <a:lnTo>
                      <a:pt x="61" y="172"/>
                    </a:lnTo>
                    <a:lnTo>
                      <a:pt x="59" y="172"/>
                    </a:lnTo>
                    <a:lnTo>
                      <a:pt x="58" y="171"/>
                    </a:lnTo>
                    <a:lnTo>
                      <a:pt x="56" y="169"/>
                    </a:lnTo>
                    <a:lnTo>
                      <a:pt x="54" y="162"/>
                    </a:lnTo>
                    <a:lnTo>
                      <a:pt x="53" y="152"/>
                    </a:lnTo>
                    <a:lnTo>
                      <a:pt x="50" y="130"/>
                    </a:lnTo>
                    <a:lnTo>
                      <a:pt x="48" y="109"/>
                    </a:lnTo>
                    <a:lnTo>
                      <a:pt x="47" y="87"/>
                    </a:lnTo>
                    <a:lnTo>
                      <a:pt x="44" y="63"/>
                    </a:lnTo>
                    <a:lnTo>
                      <a:pt x="41" y="52"/>
                    </a:lnTo>
                    <a:lnTo>
                      <a:pt x="38" y="41"/>
                    </a:lnTo>
                    <a:lnTo>
                      <a:pt x="33" y="32"/>
                    </a:lnTo>
                    <a:lnTo>
                      <a:pt x="31" y="29"/>
                    </a:lnTo>
                    <a:lnTo>
                      <a:pt x="28" y="26"/>
                    </a:lnTo>
                    <a:close/>
                  </a:path>
                </a:pathLst>
              </a:custGeom>
              <a:solidFill>
                <a:srgbClr val="7986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62" name="Freeform 309">
                <a:extLst>
                  <a:ext uri="{FF2B5EF4-FFF2-40B4-BE49-F238E27FC236}">
                    <a16:creationId xmlns:a16="http://schemas.microsoft.com/office/drawing/2014/main" id="{9ED44276-099D-4B56-BEBC-67DE555F3428}"/>
                  </a:ext>
                </a:extLst>
              </p:cNvPr>
              <p:cNvSpPr>
                <a:spLocks/>
              </p:cNvSpPr>
              <p:nvPr/>
            </p:nvSpPr>
            <p:spPr bwMode="auto">
              <a:xfrm>
                <a:off x="3650" y="1038"/>
                <a:ext cx="134" cy="170"/>
              </a:xfrm>
              <a:custGeom>
                <a:avLst/>
                <a:gdLst>
                  <a:gd name="T0" fmla="*/ 26 w 134"/>
                  <a:gd name="T1" fmla="*/ 25 h 170"/>
                  <a:gd name="T2" fmla="*/ 26 w 134"/>
                  <a:gd name="T3" fmla="*/ 25 h 170"/>
                  <a:gd name="T4" fmla="*/ 14 w 134"/>
                  <a:gd name="T5" fmla="*/ 15 h 170"/>
                  <a:gd name="T6" fmla="*/ 4 w 134"/>
                  <a:gd name="T7" fmla="*/ 7 h 170"/>
                  <a:gd name="T8" fmla="*/ 1 w 134"/>
                  <a:gd name="T9" fmla="*/ 4 h 170"/>
                  <a:gd name="T10" fmla="*/ 0 w 134"/>
                  <a:gd name="T11" fmla="*/ 1 h 170"/>
                  <a:gd name="T12" fmla="*/ 0 w 134"/>
                  <a:gd name="T13" fmla="*/ 1 h 170"/>
                  <a:gd name="T14" fmla="*/ 1 w 134"/>
                  <a:gd name="T15" fmla="*/ 0 h 170"/>
                  <a:gd name="T16" fmla="*/ 6 w 134"/>
                  <a:gd name="T17" fmla="*/ 0 h 170"/>
                  <a:gd name="T18" fmla="*/ 6 w 134"/>
                  <a:gd name="T19" fmla="*/ 0 h 170"/>
                  <a:gd name="T20" fmla="*/ 21 w 134"/>
                  <a:gd name="T21" fmla="*/ 2 h 170"/>
                  <a:gd name="T22" fmla="*/ 28 w 134"/>
                  <a:gd name="T23" fmla="*/ 4 h 170"/>
                  <a:gd name="T24" fmla="*/ 37 w 134"/>
                  <a:gd name="T25" fmla="*/ 6 h 170"/>
                  <a:gd name="T26" fmla="*/ 44 w 134"/>
                  <a:gd name="T27" fmla="*/ 9 h 170"/>
                  <a:gd name="T28" fmla="*/ 51 w 134"/>
                  <a:gd name="T29" fmla="*/ 13 h 170"/>
                  <a:gd name="T30" fmla="*/ 57 w 134"/>
                  <a:gd name="T31" fmla="*/ 18 h 170"/>
                  <a:gd name="T32" fmla="*/ 62 w 134"/>
                  <a:gd name="T33" fmla="*/ 24 h 170"/>
                  <a:gd name="T34" fmla="*/ 62 w 134"/>
                  <a:gd name="T35" fmla="*/ 24 h 170"/>
                  <a:gd name="T36" fmla="*/ 73 w 134"/>
                  <a:gd name="T37" fmla="*/ 42 h 170"/>
                  <a:gd name="T38" fmla="*/ 90 w 134"/>
                  <a:gd name="T39" fmla="*/ 63 h 170"/>
                  <a:gd name="T40" fmla="*/ 105 w 134"/>
                  <a:gd name="T41" fmla="*/ 85 h 170"/>
                  <a:gd name="T42" fmla="*/ 110 w 134"/>
                  <a:gd name="T43" fmla="*/ 94 h 170"/>
                  <a:gd name="T44" fmla="*/ 114 w 134"/>
                  <a:gd name="T45" fmla="*/ 102 h 170"/>
                  <a:gd name="T46" fmla="*/ 114 w 134"/>
                  <a:gd name="T47" fmla="*/ 102 h 170"/>
                  <a:gd name="T48" fmla="*/ 118 w 134"/>
                  <a:gd name="T49" fmla="*/ 108 h 170"/>
                  <a:gd name="T50" fmla="*/ 123 w 134"/>
                  <a:gd name="T51" fmla="*/ 114 h 170"/>
                  <a:gd name="T52" fmla="*/ 131 w 134"/>
                  <a:gd name="T53" fmla="*/ 125 h 170"/>
                  <a:gd name="T54" fmla="*/ 134 w 134"/>
                  <a:gd name="T55" fmla="*/ 130 h 170"/>
                  <a:gd name="T56" fmla="*/ 134 w 134"/>
                  <a:gd name="T57" fmla="*/ 132 h 170"/>
                  <a:gd name="T58" fmla="*/ 134 w 134"/>
                  <a:gd name="T59" fmla="*/ 134 h 170"/>
                  <a:gd name="T60" fmla="*/ 132 w 134"/>
                  <a:gd name="T61" fmla="*/ 136 h 170"/>
                  <a:gd name="T62" fmla="*/ 130 w 134"/>
                  <a:gd name="T63" fmla="*/ 138 h 170"/>
                  <a:gd name="T64" fmla="*/ 127 w 134"/>
                  <a:gd name="T65" fmla="*/ 139 h 170"/>
                  <a:gd name="T66" fmla="*/ 122 w 134"/>
                  <a:gd name="T67" fmla="*/ 140 h 170"/>
                  <a:gd name="T68" fmla="*/ 122 w 134"/>
                  <a:gd name="T69" fmla="*/ 140 h 170"/>
                  <a:gd name="T70" fmla="*/ 97 w 134"/>
                  <a:gd name="T71" fmla="*/ 150 h 170"/>
                  <a:gd name="T72" fmla="*/ 75 w 134"/>
                  <a:gd name="T73" fmla="*/ 160 h 170"/>
                  <a:gd name="T74" fmla="*/ 66 w 134"/>
                  <a:gd name="T75" fmla="*/ 165 h 170"/>
                  <a:gd name="T76" fmla="*/ 60 w 134"/>
                  <a:gd name="T77" fmla="*/ 169 h 170"/>
                  <a:gd name="T78" fmla="*/ 60 w 134"/>
                  <a:gd name="T79" fmla="*/ 169 h 170"/>
                  <a:gd name="T80" fmla="*/ 58 w 134"/>
                  <a:gd name="T81" fmla="*/ 170 h 170"/>
                  <a:gd name="T82" fmla="*/ 56 w 134"/>
                  <a:gd name="T83" fmla="*/ 170 h 170"/>
                  <a:gd name="T84" fmla="*/ 55 w 134"/>
                  <a:gd name="T85" fmla="*/ 169 h 170"/>
                  <a:gd name="T86" fmla="*/ 54 w 134"/>
                  <a:gd name="T87" fmla="*/ 167 h 170"/>
                  <a:gd name="T88" fmla="*/ 52 w 134"/>
                  <a:gd name="T89" fmla="*/ 160 h 170"/>
                  <a:gd name="T90" fmla="*/ 50 w 134"/>
                  <a:gd name="T91" fmla="*/ 150 h 170"/>
                  <a:gd name="T92" fmla="*/ 48 w 134"/>
                  <a:gd name="T93" fmla="*/ 129 h 170"/>
                  <a:gd name="T94" fmla="*/ 46 w 134"/>
                  <a:gd name="T95" fmla="*/ 108 h 170"/>
                  <a:gd name="T96" fmla="*/ 46 w 134"/>
                  <a:gd name="T97" fmla="*/ 108 h 170"/>
                  <a:gd name="T98" fmla="*/ 44 w 134"/>
                  <a:gd name="T99" fmla="*/ 86 h 170"/>
                  <a:gd name="T100" fmla="*/ 42 w 134"/>
                  <a:gd name="T101" fmla="*/ 63 h 170"/>
                  <a:gd name="T102" fmla="*/ 39 w 134"/>
                  <a:gd name="T103" fmla="*/ 51 h 170"/>
                  <a:gd name="T104" fmla="*/ 36 w 134"/>
                  <a:gd name="T105" fmla="*/ 40 h 170"/>
                  <a:gd name="T106" fmla="*/ 31 w 134"/>
                  <a:gd name="T107" fmla="*/ 32 h 170"/>
                  <a:gd name="T108" fmla="*/ 29 w 134"/>
                  <a:gd name="T109" fmla="*/ 28 h 170"/>
                  <a:gd name="T110" fmla="*/ 26 w 134"/>
                  <a:gd name="T111" fmla="*/ 25 h 170"/>
                  <a:gd name="T112" fmla="*/ 26 w 134"/>
                  <a:gd name="T113" fmla="*/ 25 h 1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4" h="170">
                    <a:moveTo>
                      <a:pt x="26" y="25"/>
                    </a:moveTo>
                    <a:lnTo>
                      <a:pt x="26" y="25"/>
                    </a:lnTo>
                    <a:lnTo>
                      <a:pt x="14" y="15"/>
                    </a:lnTo>
                    <a:lnTo>
                      <a:pt x="4" y="7"/>
                    </a:lnTo>
                    <a:lnTo>
                      <a:pt x="1" y="4"/>
                    </a:lnTo>
                    <a:lnTo>
                      <a:pt x="0" y="1"/>
                    </a:lnTo>
                    <a:lnTo>
                      <a:pt x="1" y="0"/>
                    </a:lnTo>
                    <a:lnTo>
                      <a:pt x="6" y="0"/>
                    </a:lnTo>
                    <a:lnTo>
                      <a:pt x="21" y="2"/>
                    </a:lnTo>
                    <a:lnTo>
                      <a:pt x="28" y="4"/>
                    </a:lnTo>
                    <a:lnTo>
                      <a:pt x="37" y="6"/>
                    </a:lnTo>
                    <a:lnTo>
                      <a:pt x="44" y="9"/>
                    </a:lnTo>
                    <a:lnTo>
                      <a:pt x="51" y="13"/>
                    </a:lnTo>
                    <a:lnTo>
                      <a:pt x="57" y="18"/>
                    </a:lnTo>
                    <a:lnTo>
                      <a:pt x="62" y="24"/>
                    </a:lnTo>
                    <a:lnTo>
                      <a:pt x="73" y="42"/>
                    </a:lnTo>
                    <a:lnTo>
                      <a:pt x="90" y="63"/>
                    </a:lnTo>
                    <a:lnTo>
                      <a:pt x="105" y="85"/>
                    </a:lnTo>
                    <a:lnTo>
                      <a:pt x="110" y="94"/>
                    </a:lnTo>
                    <a:lnTo>
                      <a:pt x="114" y="102"/>
                    </a:lnTo>
                    <a:lnTo>
                      <a:pt x="118" y="108"/>
                    </a:lnTo>
                    <a:lnTo>
                      <a:pt x="123" y="114"/>
                    </a:lnTo>
                    <a:lnTo>
                      <a:pt x="131" y="125"/>
                    </a:lnTo>
                    <a:lnTo>
                      <a:pt x="134" y="130"/>
                    </a:lnTo>
                    <a:lnTo>
                      <a:pt x="134" y="132"/>
                    </a:lnTo>
                    <a:lnTo>
                      <a:pt x="134" y="134"/>
                    </a:lnTo>
                    <a:lnTo>
                      <a:pt x="132" y="136"/>
                    </a:lnTo>
                    <a:lnTo>
                      <a:pt x="130" y="138"/>
                    </a:lnTo>
                    <a:lnTo>
                      <a:pt x="127" y="139"/>
                    </a:lnTo>
                    <a:lnTo>
                      <a:pt x="122" y="140"/>
                    </a:lnTo>
                    <a:lnTo>
                      <a:pt x="97" y="150"/>
                    </a:lnTo>
                    <a:lnTo>
                      <a:pt x="75" y="160"/>
                    </a:lnTo>
                    <a:lnTo>
                      <a:pt x="66" y="165"/>
                    </a:lnTo>
                    <a:lnTo>
                      <a:pt x="60" y="169"/>
                    </a:lnTo>
                    <a:lnTo>
                      <a:pt x="58" y="170"/>
                    </a:lnTo>
                    <a:lnTo>
                      <a:pt x="56" y="170"/>
                    </a:lnTo>
                    <a:lnTo>
                      <a:pt x="55" y="169"/>
                    </a:lnTo>
                    <a:lnTo>
                      <a:pt x="54" y="167"/>
                    </a:lnTo>
                    <a:lnTo>
                      <a:pt x="52" y="160"/>
                    </a:lnTo>
                    <a:lnTo>
                      <a:pt x="50" y="150"/>
                    </a:lnTo>
                    <a:lnTo>
                      <a:pt x="48" y="129"/>
                    </a:lnTo>
                    <a:lnTo>
                      <a:pt x="46" y="108"/>
                    </a:lnTo>
                    <a:lnTo>
                      <a:pt x="44" y="86"/>
                    </a:lnTo>
                    <a:lnTo>
                      <a:pt x="42" y="63"/>
                    </a:lnTo>
                    <a:lnTo>
                      <a:pt x="39" y="51"/>
                    </a:lnTo>
                    <a:lnTo>
                      <a:pt x="36" y="40"/>
                    </a:lnTo>
                    <a:lnTo>
                      <a:pt x="31" y="32"/>
                    </a:lnTo>
                    <a:lnTo>
                      <a:pt x="29" y="28"/>
                    </a:lnTo>
                    <a:lnTo>
                      <a:pt x="26" y="25"/>
                    </a:lnTo>
                    <a:close/>
                  </a:path>
                </a:pathLst>
              </a:custGeom>
              <a:solidFill>
                <a:srgbClr val="6A7B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63" name="Freeform 310">
                <a:extLst>
                  <a:ext uri="{FF2B5EF4-FFF2-40B4-BE49-F238E27FC236}">
                    <a16:creationId xmlns:a16="http://schemas.microsoft.com/office/drawing/2014/main" id="{69650DCB-BBC7-4DFA-9D73-3E9F7033E3DD}"/>
                  </a:ext>
                </a:extLst>
              </p:cNvPr>
              <p:cNvSpPr>
                <a:spLocks/>
              </p:cNvSpPr>
              <p:nvPr/>
            </p:nvSpPr>
            <p:spPr bwMode="auto">
              <a:xfrm>
                <a:off x="3652" y="1039"/>
                <a:ext cx="130" cy="168"/>
              </a:xfrm>
              <a:custGeom>
                <a:avLst/>
                <a:gdLst>
                  <a:gd name="T0" fmla="*/ 26 w 130"/>
                  <a:gd name="T1" fmla="*/ 25 h 168"/>
                  <a:gd name="T2" fmla="*/ 26 w 130"/>
                  <a:gd name="T3" fmla="*/ 25 h 168"/>
                  <a:gd name="T4" fmla="*/ 14 w 130"/>
                  <a:gd name="T5" fmla="*/ 15 h 168"/>
                  <a:gd name="T6" fmla="*/ 4 w 130"/>
                  <a:gd name="T7" fmla="*/ 7 h 168"/>
                  <a:gd name="T8" fmla="*/ 1 w 130"/>
                  <a:gd name="T9" fmla="*/ 3 h 168"/>
                  <a:gd name="T10" fmla="*/ 0 w 130"/>
                  <a:gd name="T11" fmla="*/ 1 h 168"/>
                  <a:gd name="T12" fmla="*/ 1 w 130"/>
                  <a:gd name="T13" fmla="*/ 0 h 168"/>
                  <a:gd name="T14" fmla="*/ 2 w 130"/>
                  <a:gd name="T15" fmla="*/ 0 h 168"/>
                  <a:gd name="T16" fmla="*/ 7 w 130"/>
                  <a:gd name="T17" fmla="*/ 0 h 168"/>
                  <a:gd name="T18" fmla="*/ 7 w 130"/>
                  <a:gd name="T19" fmla="*/ 0 h 168"/>
                  <a:gd name="T20" fmla="*/ 20 w 130"/>
                  <a:gd name="T21" fmla="*/ 2 h 168"/>
                  <a:gd name="T22" fmla="*/ 28 w 130"/>
                  <a:gd name="T23" fmla="*/ 3 h 168"/>
                  <a:gd name="T24" fmla="*/ 36 w 130"/>
                  <a:gd name="T25" fmla="*/ 6 h 168"/>
                  <a:gd name="T26" fmla="*/ 43 w 130"/>
                  <a:gd name="T27" fmla="*/ 9 h 168"/>
                  <a:gd name="T28" fmla="*/ 49 w 130"/>
                  <a:gd name="T29" fmla="*/ 13 h 168"/>
                  <a:gd name="T30" fmla="*/ 55 w 130"/>
                  <a:gd name="T31" fmla="*/ 18 h 168"/>
                  <a:gd name="T32" fmla="*/ 59 w 130"/>
                  <a:gd name="T33" fmla="*/ 24 h 168"/>
                  <a:gd name="T34" fmla="*/ 59 w 130"/>
                  <a:gd name="T35" fmla="*/ 24 h 168"/>
                  <a:gd name="T36" fmla="*/ 71 w 130"/>
                  <a:gd name="T37" fmla="*/ 42 h 168"/>
                  <a:gd name="T38" fmla="*/ 87 w 130"/>
                  <a:gd name="T39" fmla="*/ 63 h 168"/>
                  <a:gd name="T40" fmla="*/ 101 w 130"/>
                  <a:gd name="T41" fmla="*/ 84 h 168"/>
                  <a:gd name="T42" fmla="*/ 107 w 130"/>
                  <a:gd name="T43" fmla="*/ 93 h 168"/>
                  <a:gd name="T44" fmla="*/ 111 w 130"/>
                  <a:gd name="T45" fmla="*/ 101 h 168"/>
                  <a:gd name="T46" fmla="*/ 111 w 130"/>
                  <a:gd name="T47" fmla="*/ 101 h 168"/>
                  <a:gd name="T48" fmla="*/ 114 w 130"/>
                  <a:gd name="T49" fmla="*/ 107 h 168"/>
                  <a:gd name="T50" fmla="*/ 119 w 130"/>
                  <a:gd name="T51" fmla="*/ 113 h 168"/>
                  <a:gd name="T52" fmla="*/ 127 w 130"/>
                  <a:gd name="T53" fmla="*/ 124 h 168"/>
                  <a:gd name="T54" fmla="*/ 130 w 130"/>
                  <a:gd name="T55" fmla="*/ 129 h 168"/>
                  <a:gd name="T56" fmla="*/ 130 w 130"/>
                  <a:gd name="T57" fmla="*/ 131 h 168"/>
                  <a:gd name="T58" fmla="*/ 130 w 130"/>
                  <a:gd name="T59" fmla="*/ 133 h 168"/>
                  <a:gd name="T60" fmla="*/ 129 w 130"/>
                  <a:gd name="T61" fmla="*/ 135 h 168"/>
                  <a:gd name="T62" fmla="*/ 126 w 130"/>
                  <a:gd name="T63" fmla="*/ 136 h 168"/>
                  <a:gd name="T64" fmla="*/ 123 w 130"/>
                  <a:gd name="T65" fmla="*/ 138 h 168"/>
                  <a:gd name="T66" fmla="*/ 119 w 130"/>
                  <a:gd name="T67" fmla="*/ 139 h 168"/>
                  <a:gd name="T68" fmla="*/ 119 w 130"/>
                  <a:gd name="T69" fmla="*/ 139 h 168"/>
                  <a:gd name="T70" fmla="*/ 94 w 130"/>
                  <a:gd name="T71" fmla="*/ 149 h 168"/>
                  <a:gd name="T72" fmla="*/ 73 w 130"/>
                  <a:gd name="T73" fmla="*/ 159 h 168"/>
                  <a:gd name="T74" fmla="*/ 64 w 130"/>
                  <a:gd name="T75" fmla="*/ 163 h 168"/>
                  <a:gd name="T76" fmla="*/ 58 w 130"/>
                  <a:gd name="T77" fmla="*/ 167 h 168"/>
                  <a:gd name="T78" fmla="*/ 58 w 130"/>
                  <a:gd name="T79" fmla="*/ 167 h 168"/>
                  <a:gd name="T80" fmla="*/ 56 w 130"/>
                  <a:gd name="T81" fmla="*/ 168 h 168"/>
                  <a:gd name="T82" fmla="*/ 55 w 130"/>
                  <a:gd name="T83" fmla="*/ 168 h 168"/>
                  <a:gd name="T84" fmla="*/ 53 w 130"/>
                  <a:gd name="T85" fmla="*/ 167 h 168"/>
                  <a:gd name="T86" fmla="*/ 52 w 130"/>
                  <a:gd name="T87" fmla="*/ 165 h 168"/>
                  <a:gd name="T88" fmla="*/ 50 w 130"/>
                  <a:gd name="T89" fmla="*/ 158 h 168"/>
                  <a:gd name="T90" fmla="*/ 49 w 130"/>
                  <a:gd name="T91" fmla="*/ 149 h 168"/>
                  <a:gd name="T92" fmla="*/ 46 w 130"/>
                  <a:gd name="T93" fmla="*/ 128 h 168"/>
                  <a:gd name="T94" fmla="*/ 45 w 130"/>
                  <a:gd name="T95" fmla="*/ 107 h 168"/>
                  <a:gd name="T96" fmla="*/ 45 w 130"/>
                  <a:gd name="T97" fmla="*/ 107 h 168"/>
                  <a:gd name="T98" fmla="*/ 43 w 130"/>
                  <a:gd name="T99" fmla="*/ 86 h 168"/>
                  <a:gd name="T100" fmla="*/ 40 w 130"/>
                  <a:gd name="T101" fmla="*/ 62 h 168"/>
                  <a:gd name="T102" fmla="*/ 38 w 130"/>
                  <a:gd name="T103" fmla="*/ 51 h 168"/>
                  <a:gd name="T104" fmla="*/ 35 w 130"/>
                  <a:gd name="T105" fmla="*/ 41 h 168"/>
                  <a:gd name="T106" fmla="*/ 32 w 130"/>
                  <a:gd name="T107" fmla="*/ 31 h 168"/>
                  <a:gd name="T108" fmla="*/ 28 w 130"/>
                  <a:gd name="T109" fmla="*/ 28 h 168"/>
                  <a:gd name="T110" fmla="*/ 26 w 130"/>
                  <a:gd name="T111" fmla="*/ 25 h 168"/>
                  <a:gd name="T112" fmla="*/ 26 w 130"/>
                  <a:gd name="T113" fmla="*/ 25 h 1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0" h="168">
                    <a:moveTo>
                      <a:pt x="26" y="25"/>
                    </a:moveTo>
                    <a:lnTo>
                      <a:pt x="26" y="25"/>
                    </a:lnTo>
                    <a:lnTo>
                      <a:pt x="14" y="15"/>
                    </a:lnTo>
                    <a:lnTo>
                      <a:pt x="4" y="7"/>
                    </a:lnTo>
                    <a:lnTo>
                      <a:pt x="1" y="3"/>
                    </a:lnTo>
                    <a:lnTo>
                      <a:pt x="0" y="1"/>
                    </a:lnTo>
                    <a:lnTo>
                      <a:pt x="1" y="0"/>
                    </a:lnTo>
                    <a:lnTo>
                      <a:pt x="2" y="0"/>
                    </a:lnTo>
                    <a:lnTo>
                      <a:pt x="7" y="0"/>
                    </a:lnTo>
                    <a:lnTo>
                      <a:pt x="20" y="2"/>
                    </a:lnTo>
                    <a:lnTo>
                      <a:pt x="28" y="3"/>
                    </a:lnTo>
                    <a:lnTo>
                      <a:pt x="36" y="6"/>
                    </a:lnTo>
                    <a:lnTo>
                      <a:pt x="43" y="9"/>
                    </a:lnTo>
                    <a:lnTo>
                      <a:pt x="49" y="13"/>
                    </a:lnTo>
                    <a:lnTo>
                      <a:pt x="55" y="18"/>
                    </a:lnTo>
                    <a:lnTo>
                      <a:pt x="59" y="24"/>
                    </a:lnTo>
                    <a:lnTo>
                      <a:pt x="71" y="42"/>
                    </a:lnTo>
                    <a:lnTo>
                      <a:pt x="87" y="63"/>
                    </a:lnTo>
                    <a:lnTo>
                      <a:pt x="101" y="84"/>
                    </a:lnTo>
                    <a:lnTo>
                      <a:pt x="107" y="93"/>
                    </a:lnTo>
                    <a:lnTo>
                      <a:pt x="111" y="101"/>
                    </a:lnTo>
                    <a:lnTo>
                      <a:pt x="114" y="107"/>
                    </a:lnTo>
                    <a:lnTo>
                      <a:pt x="119" y="113"/>
                    </a:lnTo>
                    <a:lnTo>
                      <a:pt x="127" y="124"/>
                    </a:lnTo>
                    <a:lnTo>
                      <a:pt x="130" y="129"/>
                    </a:lnTo>
                    <a:lnTo>
                      <a:pt x="130" y="131"/>
                    </a:lnTo>
                    <a:lnTo>
                      <a:pt x="130" y="133"/>
                    </a:lnTo>
                    <a:lnTo>
                      <a:pt x="129" y="135"/>
                    </a:lnTo>
                    <a:lnTo>
                      <a:pt x="126" y="136"/>
                    </a:lnTo>
                    <a:lnTo>
                      <a:pt x="123" y="138"/>
                    </a:lnTo>
                    <a:lnTo>
                      <a:pt x="119" y="139"/>
                    </a:lnTo>
                    <a:lnTo>
                      <a:pt x="94" y="149"/>
                    </a:lnTo>
                    <a:lnTo>
                      <a:pt x="73" y="159"/>
                    </a:lnTo>
                    <a:lnTo>
                      <a:pt x="64" y="163"/>
                    </a:lnTo>
                    <a:lnTo>
                      <a:pt x="58" y="167"/>
                    </a:lnTo>
                    <a:lnTo>
                      <a:pt x="56" y="168"/>
                    </a:lnTo>
                    <a:lnTo>
                      <a:pt x="55" y="168"/>
                    </a:lnTo>
                    <a:lnTo>
                      <a:pt x="53" y="167"/>
                    </a:lnTo>
                    <a:lnTo>
                      <a:pt x="52" y="165"/>
                    </a:lnTo>
                    <a:lnTo>
                      <a:pt x="50" y="158"/>
                    </a:lnTo>
                    <a:lnTo>
                      <a:pt x="49" y="149"/>
                    </a:lnTo>
                    <a:lnTo>
                      <a:pt x="46" y="128"/>
                    </a:lnTo>
                    <a:lnTo>
                      <a:pt x="45" y="107"/>
                    </a:lnTo>
                    <a:lnTo>
                      <a:pt x="43" y="86"/>
                    </a:lnTo>
                    <a:lnTo>
                      <a:pt x="40" y="62"/>
                    </a:lnTo>
                    <a:lnTo>
                      <a:pt x="38" y="51"/>
                    </a:lnTo>
                    <a:lnTo>
                      <a:pt x="35" y="41"/>
                    </a:lnTo>
                    <a:lnTo>
                      <a:pt x="32" y="31"/>
                    </a:lnTo>
                    <a:lnTo>
                      <a:pt x="28" y="28"/>
                    </a:lnTo>
                    <a:lnTo>
                      <a:pt x="26" y="25"/>
                    </a:lnTo>
                    <a:close/>
                  </a:path>
                </a:pathLst>
              </a:custGeom>
              <a:solidFill>
                <a:srgbClr val="5D70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64" name="Freeform 311">
                <a:extLst>
                  <a:ext uri="{FF2B5EF4-FFF2-40B4-BE49-F238E27FC236}">
                    <a16:creationId xmlns:a16="http://schemas.microsoft.com/office/drawing/2014/main" id="{E1A65ED4-B344-4737-A10C-948BC169B2D5}"/>
                  </a:ext>
                </a:extLst>
              </p:cNvPr>
              <p:cNvSpPr>
                <a:spLocks/>
              </p:cNvSpPr>
              <p:nvPr/>
            </p:nvSpPr>
            <p:spPr bwMode="auto">
              <a:xfrm>
                <a:off x="3655" y="1039"/>
                <a:ext cx="125" cy="167"/>
              </a:xfrm>
              <a:custGeom>
                <a:avLst/>
                <a:gdLst>
                  <a:gd name="T0" fmla="*/ 24 w 125"/>
                  <a:gd name="T1" fmla="*/ 26 h 167"/>
                  <a:gd name="T2" fmla="*/ 24 w 125"/>
                  <a:gd name="T3" fmla="*/ 26 h 167"/>
                  <a:gd name="T4" fmla="*/ 13 w 125"/>
                  <a:gd name="T5" fmla="*/ 16 h 167"/>
                  <a:gd name="T6" fmla="*/ 4 w 125"/>
                  <a:gd name="T7" fmla="*/ 7 h 167"/>
                  <a:gd name="T8" fmla="*/ 1 w 125"/>
                  <a:gd name="T9" fmla="*/ 4 h 167"/>
                  <a:gd name="T10" fmla="*/ 0 w 125"/>
                  <a:gd name="T11" fmla="*/ 2 h 167"/>
                  <a:gd name="T12" fmla="*/ 0 w 125"/>
                  <a:gd name="T13" fmla="*/ 1 h 167"/>
                  <a:gd name="T14" fmla="*/ 1 w 125"/>
                  <a:gd name="T15" fmla="*/ 0 h 167"/>
                  <a:gd name="T16" fmla="*/ 6 w 125"/>
                  <a:gd name="T17" fmla="*/ 0 h 167"/>
                  <a:gd name="T18" fmla="*/ 6 w 125"/>
                  <a:gd name="T19" fmla="*/ 0 h 167"/>
                  <a:gd name="T20" fmla="*/ 19 w 125"/>
                  <a:gd name="T21" fmla="*/ 2 h 167"/>
                  <a:gd name="T22" fmla="*/ 26 w 125"/>
                  <a:gd name="T23" fmla="*/ 4 h 167"/>
                  <a:gd name="T24" fmla="*/ 34 w 125"/>
                  <a:gd name="T25" fmla="*/ 7 h 167"/>
                  <a:gd name="T26" fmla="*/ 41 w 125"/>
                  <a:gd name="T27" fmla="*/ 10 h 167"/>
                  <a:gd name="T28" fmla="*/ 47 w 125"/>
                  <a:gd name="T29" fmla="*/ 15 h 167"/>
                  <a:gd name="T30" fmla="*/ 52 w 125"/>
                  <a:gd name="T31" fmla="*/ 20 h 167"/>
                  <a:gd name="T32" fmla="*/ 56 w 125"/>
                  <a:gd name="T33" fmla="*/ 26 h 167"/>
                  <a:gd name="T34" fmla="*/ 56 w 125"/>
                  <a:gd name="T35" fmla="*/ 26 h 167"/>
                  <a:gd name="T36" fmla="*/ 67 w 125"/>
                  <a:gd name="T37" fmla="*/ 43 h 167"/>
                  <a:gd name="T38" fmla="*/ 82 w 125"/>
                  <a:gd name="T39" fmla="*/ 64 h 167"/>
                  <a:gd name="T40" fmla="*/ 97 w 125"/>
                  <a:gd name="T41" fmla="*/ 84 h 167"/>
                  <a:gd name="T42" fmla="*/ 102 w 125"/>
                  <a:gd name="T43" fmla="*/ 93 h 167"/>
                  <a:gd name="T44" fmla="*/ 106 w 125"/>
                  <a:gd name="T45" fmla="*/ 101 h 167"/>
                  <a:gd name="T46" fmla="*/ 106 w 125"/>
                  <a:gd name="T47" fmla="*/ 101 h 167"/>
                  <a:gd name="T48" fmla="*/ 110 w 125"/>
                  <a:gd name="T49" fmla="*/ 107 h 167"/>
                  <a:gd name="T50" fmla="*/ 114 w 125"/>
                  <a:gd name="T51" fmla="*/ 113 h 167"/>
                  <a:gd name="T52" fmla="*/ 122 w 125"/>
                  <a:gd name="T53" fmla="*/ 124 h 167"/>
                  <a:gd name="T54" fmla="*/ 125 w 125"/>
                  <a:gd name="T55" fmla="*/ 129 h 167"/>
                  <a:gd name="T56" fmla="*/ 125 w 125"/>
                  <a:gd name="T57" fmla="*/ 131 h 167"/>
                  <a:gd name="T58" fmla="*/ 125 w 125"/>
                  <a:gd name="T59" fmla="*/ 133 h 167"/>
                  <a:gd name="T60" fmla="*/ 124 w 125"/>
                  <a:gd name="T61" fmla="*/ 135 h 167"/>
                  <a:gd name="T62" fmla="*/ 122 w 125"/>
                  <a:gd name="T63" fmla="*/ 136 h 167"/>
                  <a:gd name="T64" fmla="*/ 119 w 125"/>
                  <a:gd name="T65" fmla="*/ 138 h 167"/>
                  <a:gd name="T66" fmla="*/ 115 w 125"/>
                  <a:gd name="T67" fmla="*/ 139 h 167"/>
                  <a:gd name="T68" fmla="*/ 115 w 125"/>
                  <a:gd name="T69" fmla="*/ 139 h 167"/>
                  <a:gd name="T70" fmla="*/ 90 w 125"/>
                  <a:gd name="T71" fmla="*/ 148 h 167"/>
                  <a:gd name="T72" fmla="*/ 70 w 125"/>
                  <a:gd name="T73" fmla="*/ 158 h 167"/>
                  <a:gd name="T74" fmla="*/ 61 w 125"/>
                  <a:gd name="T75" fmla="*/ 162 h 167"/>
                  <a:gd name="T76" fmla="*/ 55 w 125"/>
                  <a:gd name="T77" fmla="*/ 166 h 167"/>
                  <a:gd name="T78" fmla="*/ 55 w 125"/>
                  <a:gd name="T79" fmla="*/ 166 h 167"/>
                  <a:gd name="T80" fmla="*/ 54 w 125"/>
                  <a:gd name="T81" fmla="*/ 167 h 167"/>
                  <a:gd name="T82" fmla="*/ 52 w 125"/>
                  <a:gd name="T83" fmla="*/ 167 h 167"/>
                  <a:gd name="T84" fmla="*/ 51 w 125"/>
                  <a:gd name="T85" fmla="*/ 166 h 167"/>
                  <a:gd name="T86" fmla="*/ 50 w 125"/>
                  <a:gd name="T87" fmla="*/ 164 h 167"/>
                  <a:gd name="T88" fmla="*/ 48 w 125"/>
                  <a:gd name="T89" fmla="*/ 157 h 167"/>
                  <a:gd name="T90" fmla="*/ 46 w 125"/>
                  <a:gd name="T91" fmla="*/ 148 h 167"/>
                  <a:gd name="T92" fmla="*/ 44 w 125"/>
                  <a:gd name="T93" fmla="*/ 128 h 167"/>
                  <a:gd name="T94" fmla="*/ 42 w 125"/>
                  <a:gd name="T95" fmla="*/ 108 h 167"/>
                  <a:gd name="T96" fmla="*/ 42 w 125"/>
                  <a:gd name="T97" fmla="*/ 108 h 167"/>
                  <a:gd name="T98" fmla="*/ 41 w 125"/>
                  <a:gd name="T99" fmla="*/ 86 h 167"/>
                  <a:gd name="T100" fmla="*/ 38 w 125"/>
                  <a:gd name="T101" fmla="*/ 63 h 167"/>
                  <a:gd name="T102" fmla="*/ 36 w 125"/>
                  <a:gd name="T103" fmla="*/ 51 h 167"/>
                  <a:gd name="T104" fmla="*/ 34 w 125"/>
                  <a:gd name="T105" fmla="*/ 41 h 167"/>
                  <a:gd name="T106" fmla="*/ 30 w 125"/>
                  <a:gd name="T107" fmla="*/ 32 h 167"/>
                  <a:gd name="T108" fmla="*/ 28 w 125"/>
                  <a:gd name="T109" fmla="*/ 28 h 167"/>
                  <a:gd name="T110" fmla="*/ 24 w 125"/>
                  <a:gd name="T111" fmla="*/ 26 h 167"/>
                  <a:gd name="T112" fmla="*/ 24 w 125"/>
                  <a:gd name="T113" fmla="*/ 26 h 16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25" h="167">
                    <a:moveTo>
                      <a:pt x="24" y="26"/>
                    </a:moveTo>
                    <a:lnTo>
                      <a:pt x="24" y="26"/>
                    </a:lnTo>
                    <a:lnTo>
                      <a:pt x="13" y="16"/>
                    </a:lnTo>
                    <a:lnTo>
                      <a:pt x="4" y="7"/>
                    </a:lnTo>
                    <a:lnTo>
                      <a:pt x="1" y="4"/>
                    </a:lnTo>
                    <a:lnTo>
                      <a:pt x="0" y="2"/>
                    </a:lnTo>
                    <a:lnTo>
                      <a:pt x="0" y="1"/>
                    </a:lnTo>
                    <a:lnTo>
                      <a:pt x="1" y="0"/>
                    </a:lnTo>
                    <a:lnTo>
                      <a:pt x="6" y="0"/>
                    </a:lnTo>
                    <a:lnTo>
                      <a:pt x="19" y="2"/>
                    </a:lnTo>
                    <a:lnTo>
                      <a:pt x="26" y="4"/>
                    </a:lnTo>
                    <a:lnTo>
                      <a:pt x="34" y="7"/>
                    </a:lnTo>
                    <a:lnTo>
                      <a:pt x="41" y="10"/>
                    </a:lnTo>
                    <a:lnTo>
                      <a:pt x="47" y="15"/>
                    </a:lnTo>
                    <a:lnTo>
                      <a:pt x="52" y="20"/>
                    </a:lnTo>
                    <a:lnTo>
                      <a:pt x="56" y="26"/>
                    </a:lnTo>
                    <a:lnTo>
                      <a:pt x="67" y="43"/>
                    </a:lnTo>
                    <a:lnTo>
                      <a:pt x="82" y="64"/>
                    </a:lnTo>
                    <a:lnTo>
                      <a:pt x="97" y="84"/>
                    </a:lnTo>
                    <a:lnTo>
                      <a:pt x="102" y="93"/>
                    </a:lnTo>
                    <a:lnTo>
                      <a:pt x="106" y="101"/>
                    </a:lnTo>
                    <a:lnTo>
                      <a:pt x="110" y="107"/>
                    </a:lnTo>
                    <a:lnTo>
                      <a:pt x="114" y="113"/>
                    </a:lnTo>
                    <a:lnTo>
                      <a:pt x="122" y="124"/>
                    </a:lnTo>
                    <a:lnTo>
                      <a:pt x="125" y="129"/>
                    </a:lnTo>
                    <a:lnTo>
                      <a:pt x="125" y="131"/>
                    </a:lnTo>
                    <a:lnTo>
                      <a:pt x="125" y="133"/>
                    </a:lnTo>
                    <a:lnTo>
                      <a:pt x="124" y="135"/>
                    </a:lnTo>
                    <a:lnTo>
                      <a:pt x="122" y="136"/>
                    </a:lnTo>
                    <a:lnTo>
                      <a:pt x="119" y="138"/>
                    </a:lnTo>
                    <a:lnTo>
                      <a:pt x="115" y="139"/>
                    </a:lnTo>
                    <a:lnTo>
                      <a:pt x="90" y="148"/>
                    </a:lnTo>
                    <a:lnTo>
                      <a:pt x="70" y="158"/>
                    </a:lnTo>
                    <a:lnTo>
                      <a:pt x="61" y="162"/>
                    </a:lnTo>
                    <a:lnTo>
                      <a:pt x="55" y="166"/>
                    </a:lnTo>
                    <a:lnTo>
                      <a:pt x="54" y="167"/>
                    </a:lnTo>
                    <a:lnTo>
                      <a:pt x="52" y="167"/>
                    </a:lnTo>
                    <a:lnTo>
                      <a:pt x="51" y="166"/>
                    </a:lnTo>
                    <a:lnTo>
                      <a:pt x="50" y="164"/>
                    </a:lnTo>
                    <a:lnTo>
                      <a:pt x="48" y="157"/>
                    </a:lnTo>
                    <a:lnTo>
                      <a:pt x="46" y="148"/>
                    </a:lnTo>
                    <a:lnTo>
                      <a:pt x="44" y="128"/>
                    </a:lnTo>
                    <a:lnTo>
                      <a:pt x="42" y="108"/>
                    </a:lnTo>
                    <a:lnTo>
                      <a:pt x="41" y="86"/>
                    </a:lnTo>
                    <a:lnTo>
                      <a:pt x="38" y="63"/>
                    </a:lnTo>
                    <a:lnTo>
                      <a:pt x="36" y="51"/>
                    </a:lnTo>
                    <a:lnTo>
                      <a:pt x="34" y="41"/>
                    </a:lnTo>
                    <a:lnTo>
                      <a:pt x="30" y="32"/>
                    </a:lnTo>
                    <a:lnTo>
                      <a:pt x="28" y="28"/>
                    </a:lnTo>
                    <a:lnTo>
                      <a:pt x="24" y="26"/>
                    </a:lnTo>
                    <a:close/>
                  </a:path>
                </a:pathLst>
              </a:custGeom>
              <a:solidFill>
                <a:srgbClr val="4F66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65" name="Freeform 312">
                <a:extLst>
                  <a:ext uri="{FF2B5EF4-FFF2-40B4-BE49-F238E27FC236}">
                    <a16:creationId xmlns:a16="http://schemas.microsoft.com/office/drawing/2014/main" id="{58B014E1-A81A-4087-94BA-22D81AC8CDF6}"/>
                  </a:ext>
                </a:extLst>
              </p:cNvPr>
              <p:cNvSpPr>
                <a:spLocks/>
              </p:cNvSpPr>
              <p:nvPr/>
            </p:nvSpPr>
            <p:spPr bwMode="auto">
              <a:xfrm>
                <a:off x="3658" y="1040"/>
                <a:ext cx="120" cy="165"/>
              </a:xfrm>
              <a:custGeom>
                <a:avLst/>
                <a:gdLst>
                  <a:gd name="T0" fmla="*/ 110 w 120"/>
                  <a:gd name="T1" fmla="*/ 138 h 165"/>
                  <a:gd name="T2" fmla="*/ 110 w 120"/>
                  <a:gd name="T3" fmla="*/ 138 h 165"/>
                  <a:gd name="T4" fmla="*/ 86 w 120"/>
                  <a:gd name="T5" fmla="*/ 147 h 165"/>
                  <a:gd name="T6" fmla="*/ 66 w 120"/>
                  <a:gd name="T7" fmla="*/ 156 h 165"/>
                  <a:gd name="T8" fmla="*/ 58 w 120"/>
                  <a:gd name="T9" fmla="*/ 160 h 165"/>
                  <a:gd name="T10" fmla="*/ 53 w 120"/>
                  <a:gd name="T11" fmla="*/ 164 h 165"/>
                  <a:gd name="T12" fmla="*/ 53 w 120"/>
                  <a:gd name="T13" fmla="*/ 164 h 165"/>
                  <a:gd name="T14" fmla="*/ 51 w 120"/>
                  <a:gd name="T15" fmla="*/ 165 h 165"/>
                  <a:gd name="T16" fmla="*/ 50 w 120"/>
                  <a:gd name="T17" fmla="*/ 165 h 165"/>
                  <a:gd name="T18" fmla="*/ 48 w 120"/>
                  <a:gd name="T19" fmla="*/ 164 h 165"/>
                  <a:gd name="T20" fmla="*/ 47 w 120"/>
                  <a:gd name="T21" fmla="*/ 162 h 165"/>
                  <a:gd name="T22" fmla="*/ 45 w 120"/>
                  <a:gd name="T23" fmla="*/ 156 h 165"/>
                  <a:gd name="T24" fmla="*/ 44 w 120"/>
                  <a:gd name="T25" fmla="*/ 147 h 165"/>
                  <a:gd name="T26" fmla="*/ 42 w 120"/>
                  <a:gd name="T27" fmla="*/ 127 h 165"/>
                  <a:gd name="T28" fmla="*/ 40 w 120"/>
                  <a:gd name="T29" fmla="*/ 107 h 165"/>
                  <a:gd name="T30" fmla="*/ 40 w 120"/>
                  <a:gd name="T31" fmla="*/ 107 h 165"/>
                  <a:gd name="T32" fmla="*/ 39 w 120"/>
                  <a:gd name="T33" fmla="*/ 85 h 165"/>
                  <a:gd name="T34" fmla="*/ 36 w 120"/>
                  <a:gd name="T35" fmla="*/ 62 h 165"/>
                  <a:gd name="T36" fmla="*/ 34 w 120"/>
                  <a:gd name="T37" fmla="*/ 51 h 165"/>
                  <a:gd name="T38" fmla="*/ 32 w 120"/>
                  <a:gd name="T39" fmla="*/ 41 h 165"/>
                  <a:gd name="T40" fmla="*/ 28 w 120"/>
                  <a:gd name="T41" fmla="*/ 31 h 165"/>
                  <a:gd name="T42" fmla="*/ 26 w 120"/>
                  <a:gd name="T43" fmla="*/ 28 h 165"/>
                  <a:gd name="T44" fmla="*/ 23 w 120"/>
                  <a:gd name="T45" fmla="*/ 25 h 165"/>
                  <a:gd name="T46" fmla="*/ 23 w 120"/>
                  <a:gd name="T47" fmla="*/ 25 h 165"/>
                  <a:gd name="T48" fmla="*/ 12 w 120"/>
                  <a:gd name="T49" fmla="*/ 15 h 165"/>
                  <a:gd name="T50" fmla="*/ 3 w 120"/>
                  <a:gd name="T51" fmla="*/ 7 h 165"/>
                  <a:gd name="T52" fmla="*/ 0 w 120"/>
                  <a:gd name="T53" fmla="*/ 4 h 165"/>
                  <a:gd name="T54" fmla="*/ 0 w 120"/>
                  <a:gd name="T55" fmla="*/ 2 h 165"/>
                  <a:gd name="T56" fmla="*/ 0 w 120"/>
                  <a:gd name="T57" fmla="*/ 1 h 165"/>
                  <a:gd name="T58" fmla="*/ 1 w 120"/>
                  <a:gd name="T59" fmla="*/ 0 h 165"/>
                  <a:gd name="T60" fmla="*/ 5 w 120"/>
                  <a:gd name="T61" fmla="*/ 0 h 165"/>
                  <a:gd name="T62" fmla="*/ 5 w 120"/>
                  <a:gd name="T63" fmla="*/ 0 h 165"/>
                  <a:gd name="T64" fmla="*/ 18 w 120"/>
                  <a:gd name="T65" fmla="*/ 2 h 165"/>
                  <a:gd name="T66" fmla="*/ 25 w 120"/>
                  <a:gd name="T67" fmla="*/ 4 h 165"/>
                  <a:gd name="T68" fmla="*/ 32 w 120"/>
                  <a:gd name="T69" fmla="*/ 7 h 165"/>
                  <a:gd name="T70" fmla="*/ 38 w 120"/>
                  <a:gd name="T71" fmla="*/ 11 h 165"/>
                  <a:gd name="T72" fmla="*/ 44 w 120"/>
                  <a:gd name="T73" fmla="*/ 15 h 165"/>
                  <a:gd name="T74" fmla="*/ 49 w 120"/>
                  <a:gd name="T75" fmla="*/ 20 h 165"/>
                  <a:gd name="T76" fmla="*/ 53 w 120"/>
                  <a:gd name="T77" fmla="*/ 26 h 165"/>
                  <a:gd name="T78" fmla="*/ 53 w 120"/>
                  <a:gd name="T79" fmla="*/ 26 h 165"/>
                  <a:gd name="T80" fmla="*/ 64 w 120"/>
                  <a:gd name="T81" fmla="*/ 43 h 165"/>
                  <a:gd name="T82" fmla="*/ 78 w 120"/>
                  <a:gd name="T83" fmla="*/ 64 h 165"/>
                  <a:gd name="T84" fmla="*/ 93 w 120"/>
                  <a:gd name="T85" fmla="*/ 84 h 165"/>
                  <a:gd name="T86" fmla="*/ 98 w 120"/>
                  <a:gd name="T87" fmla="*/ 92 h 165"/>
                  <a:gd name="T88" fmla="*/ 102 w 120"/>
                  <a:gd name="T89" fmla="*/ 100 h 165"/>
                  <a:gd name="T90" fmla="*/ 102 w 120"/>
                  <a:gd name="T91" fmla="*/ 100 h 165"/>
                  <a:gd name="T92" fmla="*/ 105 w 120"/>
                  <a:gd name="T93" fmla="*/ 106 h 165"/>
                  <a:gd name="T94" fmla="*/ 109 w 120"/>
                  <a:gd name="T95" fmla="*/ 112 h 165"/>
                  <a:gd name="T96" fmla="*/ 117 w 120"/>
                  <a:gd name="T97" fmla="*/ 123 h 165"/>
                  <a:gd name="T98" fmla="*/ 120 w 120"/>
                  <a:gd name="T99" fmla="*/ 128 h 165"/>
                  <a:gd name="T100" fmla="*/ 120 w 120"/>
                  <a:gd name="T101" fmla="*/ 130 h 165"/>
                  <a:gd name="T102" fmla="*/ 120 w 120"/>
                  <a:gd name="T103" fmla="*/ 132 h 165"/>
                  <a:gd name="T104" fmla="*/ 119 w 120"/>
                  <a:gd name="T105" fmla="*/ 134 h 165"/>
                  <a:gd name="T106" fmla="*/ 117 w 120"/>
                  <a:gd name="T107" fmla="*/ 135 h 165"/>
                  <a:gd name="T108" fmla="*/ 110 w 120"/>
                  <a:gd name="T109" fmla="*/ 138 h 165"/>
                  <a:gd name="T110" fmla="*/ 110 w 120"/>
                  <a:gd name="T111" fmla="*/ 138 h 1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20" h="165">
                    <a:moveTo>
                      <a:pt x="110" y="138"/>
                    </a:moveTo>
                    <a:lnTo>
                      <a:pt x="110" y="138"/>
                    </a:lnTo>
                    <a:lnTo>
                      <a:pt x="86" y="147"/>
                    </a:lnTo>
                    <a:lnTo>
                      <a:pt x="66" y="156"/>
                    </a:lnTo>
                    <a:lnTo>
                      <a:pt x="58" y="160"/>
                    </a:lnTo>
                    <a:lnTo>
                      <a:pt x="53" y="164"/>
                    </a:lnTo>
                    <a:lnTo>
                      <a:pt x="51" y="165"/>
                    </a:lnTo>
                    <a:lnTo>
                      <a:pt x="50" y="165"/>
                    </a:lnTo>
                    <a:lnTo>
                      <a:pt x="48" y="164"/>
                    </a:lnTo>
                    <a:lnTo>
                      <a:pt x="47" y="162"/>
                    </a:lnTo>
                    <a:lnTo>
                      <a:pt x="45" y="156"/>
                    </a:lnTo>
                    <a:lnTo>
                      <a:pt x="44" y="147"/>
                    </a:lnTo>
                    <a:lnTo>
                      <a:pt x="42" y="127"/>
                    </a:lnTo>
                    <a:lnTo>
                      <a:pt x="40" y="107"/>
                    </a:lnTo>
                    <a:lnTo>
                      <a:pt x="39" y="85"/>
                    </a:lnTo>
                    <a:lnTo>
                      <a:pt x="36" y="62"/>
                    </a:lnTo>
                    <a:lnTo>
                      <a:pt x="34" y="51"/>
                    </a:lnTo>
                    <a:lnTo>
                      <a:pt x="32" y="41"/>
                    </a:lnTo>
                    <a:lnTo>
                      <a:pt x="28" y="31"/>
                    </a:lnTo>
                    <a:lnTo>
                      <a:pt x="26" y="28"/>
                    </a:lnTo>
                    <a:lnTo>
                      <a:pt x="23" y="25"/>
                    </a:lnTo>
                    <a:lnTo>
                      <a:pt x="12" y="15"/>
                    </a:lnTo>
                    <a:lnTo>
                      <a:pt x="3" y="7"/>
                    </a:lnTo>
                    <a:lnTo>
                      <a:pt x="0" y="4"/>
                    </a:lnTo>
                    <a:lnTo>
                      <a:pt x="0" y="2"/>
                    </a:lnTo>
                    <a:lnTo>
                      <a:pt x="0" y="1"/>
                    </a:lnTo>
                    <a:lnTo>
                      <a:pt x="1" y="0"/>
                    </a:lnTo>
                    <a:lnTo>
                      <a:pt x="5" y="0"/>
                    </a:lnTo>
                    <a:lnTo>
                      <a:pt x="18" y="2"/>
                    </a:lnTo>
                    <a:lnTo>
                      <a:pt x="25" y="4"/>
                    </a:lnTo>
                    <a:lnTo>
                      <a:pt x="32" y="7"/>
                    </a:lnTo>
                    <a:lnTo>
                      <a:pt x="38" y="11"/>
                    </a:lnTo>
                    <a:lnTo>
                      <a:pt x="44" y="15"/>
                    </a:lnTo>
                    <a:lnTo>
                      <a:pt x="49" y="20"/>
                    </a:lnTo>
                    <a:lnTo>
                      <a:pt x="53" y="26"/>
                    </a:lnTo>
                    <a:lnTo>
                      <a:pt x="64" y="43"/>
                    </a:lnTo>
                    <a:lnTo>
                      <a:pt x="78" y="64"/>
                    </a:lnTo>
                    <a:lnTo>
                      <a:pt x="93" y="84"/>
                    </a:lnTo>
                    <a:lnTo>
                      <a:pt x="98" y="92"/>
                    </a:lnTo>
                    <a:lnTo>
                      <a:pt x="102" y="100"/>
                    </a:lnTo>
                    <a:lnTo>
                      <a:pt x="105" y="106"/>
                    </a:lnTo>
                    <a:lnTo>
                      <a:pt x="109" y="112"/>
                    </a:lnTo>
                    <a:lnTo>
                      <a:pt x="117" y="123"/>
                    </a:lnTo>
                    <a:lnTo>
                      <a:pt x="120" y="128"/>
                    </a:lnTo>
                    <a:lnTo>
                      <a:pt x="120" y="130"/>
                    </a:lnTo>
                    <a:lnTo>
                      <a:pt x="120" y="132"/>
                    </a:lnTo>
                    <a:lnTo>
                      <a:pt x="119" y="134"/>
                    </a:lnTo>
                    <a:lnTo>
                      <a:pt x="117" y="135"/>
                    </a:lnTo>
                    <a:lnTo>
                      <a:pt x="110" y="138"/>
                    </a:lnTo>
                    <a:close/>
                  </a:path>
                </a:pathLst>
              </a:custGeom>
              <a:solidFill>
                <a:srgbClr val="415C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66" name="Freeform 313">
                <a:extLst>
                  <a:ext uri="{FF2B5EF4-FFF2-40B4-BE49-F238E27FC236}">
                    <a16:creationId xmlns:a16="http://schemas.microsoft.com/office/drawing/2014/main" id="{740C889D-0CF7-4A68-AB8F-F114CB95F6D6}"/>
                  </a:ext>
                </a:extLst>
              </p:cNvPr>
              <p:cNvSpPr>
                <a:spLocks/>
              </p:cNvSpPr>
              <p:nvPr/>
            </p:nvSpPr>
            <p:spPr bwMode="auto">
              <a:xfrm>
                <a:off x="3925" y="1318"/>
                <a:ext cx="89" cy="88"/>
              </a:xfrm>
              <a:custGeom>
                <a:avLst/>
                <a:gdLst>
                  <a:gd name="T0" fmla="*/ 89 w 89"/>
                  <a:gd name="T1" fmla="*/ 44 h 88"/>
                  <a:gd name="T2" fmla="*/ 89 w 89"/>
                  <a:gd name="T3" fmla="*/ 44 h 88"/>
                  <a:gd name="T4" fmla="*/ 88 w 89"/>
                  <a:gd name="T5" fmla="*/ 53 h 88"/>
                  <a:gd name="T6" fmla="*/ 85 w 89"/>
                  <a:gd name="T7" fmla="*/ 61 h 88"/>
                  <a:gd name="T8" fmla="*/ 81 w 89"/>
                  <a:gd name="T9" fmla="*/ 69 h 88"/>
                  <a:gd name="T10" fmla="*/ 76 w 89"/>
                  <a:gd name="T11" fmla="*/ 75 h 88"/>
                  <a:gd name="T12" fmla="*/ 70 w 89"/>
                  <a:gd name="T13" fmla="*/ 80 h 88"/>
                  <a:gd name="T14" fmla="*/ 62 w 89"/>
                  <a:gd name="T15" fmla="*/ 84 h 88"/>
                  <a:gd name="T16" fmla="*/ 54 w 89"/>
                  <a:gd name="T17" fmla="*/ 87 h 88"/>
                  <a:gd name="T18" fmla="*/ 45 w 89"/>
                  <a:gd name="T19" fmla="*/ 88 h 88"/>
                  <a:gd name="T20" fmla="*/ 45 w 89"/>
                  <a:gd name="T21" fmla="*/ 88 h 88"/>
                  <a:gd name="T22" fmla="*/ 35 w 89"/>
                  <a:gd name="T23" fmla="*/ 87 h 88"/>
                  <a:gd name="T24" fmla="*/ 27 w 89"/>
                  <a:gd name="T25" fmla="*/ 84 h 88"/>
                  <a:gd name="T26" fmla="*/ 19 w 89"/>
                  <a:gd name="T27" fmla="*/ 80 h 88"/>
                  <a:gd name="T28" fmla="*/ 13 w 89"/>
                  <a:gd name="T29" fmla="*/ 75 h 88"/>
                  <a:gd name="T30" fmla="*/ 8 w 89"/>
                  <a:gd name="T31" fmla="*/ 69 h 88"/>
                  <a:gd name="T32" fmla="*/ 4 w 89"/>
                  <a:gd name="T33" fmla="*/ 61 h 88"/>
                  <a:gd name="T34" fmla="*/ 1 w 89"/>
                  <a:gd name="T35" fmla="*/ 53 h 88"/>
                  <a:gd name="T36" fmla="*/ 0 w 89"/>
                  <a:gd name="T37" fmla="*/ 44 h 88"/>
                  <a:gd name="T38" fmla="*/ 0 w 89"/>
                  <a:gd name="T39" fmla="*/ 44 h 88"/>
                  <a:gd name="T40" fmla="*/ 1 w 89"/>
                  <a:gd name="T41" fmla="*/ 35 h 88"/>
                  <a:gd name="T42" fmla="*/ 4 w 89"/>
                  <a:gd name="T43" fmla="*/ 27 h 88"/>
                  <a:gd name="T44" fmla="*/ 8 w 89"/>
                  <a:gd name="T45" fmla="*/ 19 h 88"/>
                  <a:gd name="T46" fmla="*/ 13 w 89"/>
                  <a:gd name="T47" fmla="*/ 13 h 88"/>
                  <a:gd name="T48" fmla="*/ 19 w 89"/>
                  <a:gd name="T49" fmla="*/ 7 h 88"/>
                  <a:gd name="T50" fmla="*/ 27 w 89"/>
                  <a:gd name="T51" fmla="*/ 4 h 88"/>
                  <a:gd name="T52" fmla="*/ 35 w 89"/>
                  <a:gd name="T53" fmla="*/ 1 h 88"/>
                  <a:gd name="T54" fmla="*/ 45 w 89"/>
                  <a:gd name="T55" fmla="*/ 0 h 88"/>
                  <a:gd name="T56" fmla="*/ 45 w 89"/>
                  <a:gd name="T57" fmla="*/ 0 h 88"/>
                  <a:gd name="T58" fmla="*/ 54 w 89"/>
                  <a:gd name="T59" fmla="*/ 1 h 88"/>
                  <a:gd name="T60" fmla="*/ 62 w 89"/>
                  <a:gd name="T61" fmla="*/ 4 h 88"/>
                  <a:gd name="T62" fmla="*/ 70 w 89"/>
                  <a:gd name="T63" fmla="*/ 7 h 88"/>
                  <a:gd name="T64" fmla="*/ 76 w 89"/>
                  <a:gd name="T65" fmla="*/ 13 h 88"/>
                  <a:gd name="T66" fmla="*/ 81 w 89"/>
                  <a:gd name="T67" fmla="*/ 19 h 88"/>
                  <a:gd name="T68" fmla="*/ 85 w 89"/>
                  <a:gd name="T69" fmla="*/ 27 h 88"/>
                  <a:gd name="T70" fmla="*/ 88 w 89"/>
                  <a:gd name="T71" fmla="*/ 35 h 88"/>
                  <a:gd name="T72" fmla="*/ 89 w 89"/>
                  <a:gd name="T73" fmla="*/ 44 h 88"/>
                  <a:gd name="T74" fmla="*/ 89 w 89"/>
                  <a:gd name="T75" fmla="*/ 44 h 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9" h="88">
                    <a:moveTo>
                      <a:pt x="89" y="44"/>
                    </a:moveTo>
                    <a:lnTo>
                      <a:pt x="89" y="44"/>
                    </a:lnTo>
                    <a:lnTo>
                      <a:pt x="88" y="53"/>
                    </a:lnTo>
                    <a:lnTo>
                      <a:pt x="85" y="61"/>
                    </a:lnTo>
                    <a:lnTo>
                      <a:pt x="81" y="69"/>
                    </a:lnTo>
                    <a:lnTo>
                      <a:pt x="76" y="75"/>
                    </a:lnTo>
                    <a:lnTo>
                      <a:pt x="70" y="80"/>
                    </a:lnTo>
                    <a:lnTo>
                      <a:pt x="62" y="84"/>
                    </a:lnTo>
                    <a:lnTo>
                      <a:pt x="54" y="87"/>
                    </a:lnTo>
                    <a:lnTo>
                      <a:pt x="45" y="88"/>
                    </a:lnTo>
                    <a:lnTo>
                      <a:pt x="35" y="87"/>
                    </a:lnTo>
                    <a:lnTo>
                      <a:pt x="27" y="84"/>
                    </a:lnTo>
                    <a:lnTo>
                      <a:pt x="19" y="80"/>
                    </a:lnTo>
                    <a:lnTo>
                      <a:pt x="13" y="75"/>
                    </a:lnTo>
                    <a:lnTo>
                      <a:pt x="8" y="69"/>
                    </a:lnTo>
                    <a:lnTo>
                      <a:pt x="4" y="61"/>
                    </a:lnTo>
                    <a:lnTo>
                      <a:pt x="1" y="53"/>
                    </a:lnTo>
                    <a:lnTo>
                      <a:pt x="0" y="44"/>
                    </a:lnTo>
                    <a:lnTo>
                      <a:pt x="1" y="35"/>
                    </a:lnTo>
                    <a:lnTo>
                      <a:pt x="4" y="27"/>
                    </a:lnTo>
                    <a:lnTo>
                      <a:pt x="8" y="19"/>
                    </a:lnTo>
                    <a:lnTo>
                      <a:pt x="13" y="13"/>
                    </a:lnTo>
                    <a:lnTo>
                      <a:pt x="19" y="7"/>
                    </a:lnTo>
                    <a:lnTo>
                      <a:pt x="27" y="4"/>
                    </a:lnTo>
                    <a:lnTo>
                      <a:pt x="35" y="1"/>
                    </a:lnTo>
                    <a:lnTo>
                      <a:pt x="45" y="0"/>
                    </a:lnTo>
                    <a:lnTo>
                      <a:pt x="54" y="1"/>
                    </a:lnTo>
                    <a:lnTo>
                      <a:pt x="62" y="4"/>
                    </a:lnTo>
                    <a:lnTo>
                      <a:pt x="70" y="7"/>
                    </a:lnTo>
                    <a:lnTo>
                      <a:pt x="76" y="13"/>
                    </a:lnTo>
                    <a:lnTo>
                      <a:pt x="81" y="19"/>
                    </a:lnTo>
                    <a:lnTo>
                      <a:pt x="85" y="27"/>
                    </a:lnTo>
                    <a:lnTo>
                      <a:pt x="88" y="35"/>
                    </a:lnTo>
                    <a:lnTo>
                      <a:pt x="89"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67" name="Freeform 314">
                <a:extLst>
                  <a:ext uri="{FF2B5EF4-FFF2-40B4-BE49-F238E27FC236}">
                    <a16:creationId xmlns:a16="http://schemas.microsoft.com/office/drawing/2014/main" id="{3D49A683-21DA-4BCB-B2FA-6E2FF6B9E0E2}"/>
                  </a:ext>
                </a:extLst>
              </p:cNvPr>
              <p:cNvSpPr>
                <a:spLocks/>
              </p:cNvSpPr>
              <p:nvPr/>
            </p:nvSpPr>
            <p:spPr bwMode="auto">
              <a:xfrm>
                <a:off x="3926" y="1319"/>
                <a:ext cx="87" cy="86"/>
              </a:xfrm>
              <a:custGeom>
                <a:avLst/>
                <a:gdLst>
                  <a:gd name="T0" fmla="*/ 44 w 87"/>
                  <a:gd name="T1" fmla="*/ 0 h 86"/>
                  <a:gd name="T2" fmla="*/ 44 w 87"/>
                  <a:gd name="T3" fmla="*/ 0 h 86"/>
                  <a:gd name="T4" fmla="*/ 53 w 87"/>
                  <a:gd name="T5" fmla="*/ 1 h 86"/>
                  <a:gd name="T6" fmla="*/ 61 w 87"/>
                  <a:gd name="T7" fmla="*/ 3 h 86"/>
                  <a:gd name="T8" fmla="*/ 68 w 87"/>
                  <a:gd name="T9" fmla="*/ 7 h 86"/>
                  <a:gd name="T10" fmla="*/ 74 w 87"/>
                  <a:gd name="T11" fmla="*/ 12 h 86"/>
                  <a:gd name="T12" fmla="*/ 80 w 87"/>
                  <a:gd name="T13" fmla="*/ 19 h 86"/>
                  <a:gd name="T14" fmla="*/ 84 w 87"/>
                  <a:gd name="T15" fmla="*/ 26 h 86"/>
                  <a:gd name="T16" fmla="*/ 86 w 87"/>
                  <a:gd name="T17" fmla="*/ 34 h 86"/>
                  <a:gd name="T18" fmla="*/ 87 w 87"/>
                  <a:gd name="T19" fmla="*/ 43 h 86"/>
                  <a:gd name="T20" fmla="*/ 87 w 87"/>
                  <a:gd name="T21" fmla="*/ 43 h 86"/>
                  <a:gd name="T22" fmla="*/ 86 w 87"/>
                  <a:gd name="T23" fmla="*/ 52 h 86"/>
                  <a:gd name="T24" fmla="*/ 84 w 87"/>
                  <a:gd name="T25" fmla="*/ 60 h 86"/>
                  <a:gd name="T26" fmla="*/ 80 w 87"/>
                  <a:gd name="T27" fmla="*/ 67 h 86"/>
                  <a:gd name="T28" fmla="*/ 74 w 87"/>
                  <a:gd name="T29" fmla="*/ 73 h 86"/>
                  <a:gd name="T30" fmla="*/ 68 w 87"/>
                  <a:gd name="T31" fmla="*/ 78 h 86"/>
                  <a:gd name="T32" fmla="*/ 61 w 87"/>
                  <a:gd name="T33" fmla="*/ 82 h 86"/>
                  <a:gd name="T34" fmla="*/ 53 w 87"/>
                  <a:gd name="T35" fmla="*/ 85 h 86"/>
                  <a:gd name="T36" fmla="*/ 44 w 87"/>
                  <a:gd name="T37" fmla="*/ 86 h 86"/>
                  <a:gd name="T38" fmla="*/ 44 w 87"/>
                  <a:gd name="T39" fmla="*/ 86 h 86"/>
                  <a:gd name="T40" fmla="*/ 34 w 87"/>
                  <a:gd name="T41" fmla="*/ 85 h 86"/>
                  <a:gd name="T42" fmla="*/ 26 w 87"/>
                  <a:gd name="T43" fmla="*/ 82 h 86"/>
                  <a:gd name="T44" fmla="*/ 19 w 87"/>
                  <a:gd name="T45" fmla="*/ 78 h 86"/>
                  <a:gd name="T46" fmla="*/ 13 w 87"/>
                  <a:gd name="T47" fmla="*/ 73 h 86"/>
                  <a:gd name="T48" fmla="*/ 7 w 87"/>
                  <a:gd name="T49" fmla="*/ 67 h 86"/>
                  <a:gd name="T50" fmla="*/ 4 w 87"/>
                  <a:gd name="T51" fmla="*/ 60 h 86"/>
                  <a:gd name="T52" fmla="*/ 1 w 87"/>
                  <a:gd name="T53" fmla="*/ 52 h 86"/>
                  <a:gd name="T54" fmla="*/ 0 w 87"/>
                  <a:gd name="T55" fmla="*/ 43 h 86"/>
                  <a:gd name="T56" fmla="*/ 0 w 87"/>
                  <a:gd name="T57" fmla="*/ 43 h 86"/>
                  <a:gd name="T58" fmla="*/ 1 w 87"/>
                  <a:gd name="T59" fmla="*/ 34 h 86"/>
                  <a:gd name="T60" fmla="*/ 4 w 87"/>
                  <a:gd name="T61" fmla="*/ 26 h 86"/>
                  <a:gd name="T62" fmla="*/ 7 w 87"/>
                  <a:gd name="T63" fmla="*/ 19 h 86"/>
                  <a:gd name="T64" fmla="*/ 13 w 87"/>
                  <a:gd name="T65" fmla="*/ 12 h 86"/>
                  <a:gd name="T66" fmla="*/ 19 w 87"/>
                  <a:gd name="T67" fmla="*/ 7 h 86"/>
                  <a:gd name="T68" fmla="*/ 26 w 87"/>
                  <a:gd name="T69" fmla="*/ 3 h 86"/>
                  <a:gd name="T70" fmla="*/ 34 w 87"/>
                  <a:gd name="T71" fmla="*/ 1 h 86"/>
                  <a:gd name="T72" fmla="*/ 44 w 87"/>
                  <a:gd name="T73" fmla="*/ 0 h 86"/>
                  <a:gd name="T74" fmla="*/ 44 w 87"/>
                  <a:gd name="T75" fmla="*/ 0 h 8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7" h="86">
                    <a:moveTo>
                      <a:pt x="44" y="0"/>
                    </a:moveTo>
                    <a:lnTo>
                      <a:pt x="44" y="0"/>
                    </a:lnTo>
                    <a:lnTo>
                      <a:pt x="53" y="1"/>
                    </a:lnTo>
                    <a:lnTo>
                      <a:pt x="61" y="3"/>
                    </a:lnTo>
                    <a:lnTo>
                      <a:pt x="68" y="7"/>
                    </a:lnTo>
                    <a:lnTo>
                      <a:pt x="74" y="12"/>
                    </a:lnTo>
                    <a:lnTo>
                      <a:pt x="80" y="19"/>
                    </a:lnTo>
                    <a:lnTo>
                      <a:pt x="84" y="26"/>
                    </a:lnTo>
                    <a:lnTo>
                      <a:pt x="86" y="34"/>
                    </a:lnTo>
                    <a:lnTo>
                      <a:pt x="87" y="43"/>
                    </a:lnTo>
                    <a:lnTo>
                      <a:pt x="86" y="52"/>
                    </a:lnTo>
                    <a:lnTo>
                      <a:pt x="84" y="60"/>
                    </a:lnTo>
                    <a:lnTo>
                      <a:pt x="80" y="67"/>
                    </a:lnTo>
                    <a:lnTo>
                      <a:pt x="74" y="73"/>
                    </a:lnTo>
                    <a:lnTo>
                      <a:pt x="68" y="78"/>
                    </a:lnTo>
                    <a:lnTo>
                      <a:pt x="61" y="82"/>
                    </a:lnTo>
                    <a:lnTo>
                      <a:pt x="53" y="85"/>
                    </a:lnTo>
                    <a:lnTo>
                      <a:pt x="44" y="86"/>
                    </a:lnTo>
                    <a:lnTo>
                      <a:pt x="34" y="85"/>
                    </a:lnTo>
                    <a:lnTo>
                      <a:pt x="26" y="82"/>
                    </a:lnTo>
                    <a:lnTo>
                      <a:pt x="19" y="78"/>
                    </a:lnTo>
                    <a:lnTo>
                      <a:pt x="13" y="73"/>
                    </a:lnTo>
                    <a:lnTo>
                      <a:pt x="7" y="67"/>
                    </a:lnTo>
                    <a:lnTo>
                      <a:pt x="4" y="60"/>
                    </a:lnTo>
                    <a:lnTo>
                      <a:pt x="1" y="52"/>
                    </a:lnTo>
                    <a:lnTo>
                      <a:pt x="0" y="43"/>
                    </a:lnTo>
                    <a:lnTo>
                      <a:pt x="1" y="34"/>
                    </a:lnTo>
                    <a:lnTo>
                      <a:pt x="4" y="26"/>
                    </a:lnTo>
                    <a:lnTo>
                      <a:pt x="7" y="19"/>
                    </a:lnTo>
                    <a:lnTo>
                      <a:pt x="13" y="12"/>
                    </a:lnTo>
                    <a:lnTo>
                      <a:pt x="19" y="7"/>
                    </a:lnTo>
                    <a:lnTo>
                      <a:pt x="26" y="3"/>
                    </a:lnTo>
                    <a:lnTo>
                      <a:pt x="34" y="1"/>
                    </a:lnTo>
                    <a:lnTo>
                      <a:pt x="44" y="0"/>
                    </a:lnTo>
                    <a:close/>
                  </a:path>
                </a:pathLst>
              </a:custGeom>
              <a:solidFill>
                <a:srgbClr val="FFF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68" name="Freeform 315">
                <a:extLst>
                  <a:ext uri="{FF2B5EF4-FFF2-40B4-BE49-F238E27FC236}">
                    <a16:creationId xmlns:a16="http://schemas.microsoft.com/office/drawing/2014/main" id="{68315604-C250-4077-BFE2-DBEE9012ECEF}"/>
                  </a:ext>
                </a:extLst>
              </p:cNvPr>
              <p:cNvSpPr>
                <a:spLocks/>
              </p:cNvSpPr>
              <p:nvPr/>
            </p:nvSpPr>
            <p:spPr bwMode="auto">
              <a:xfrm>
                <a:off x="3927" y="1320"/>
                <a:ext cx="85" cy="84"/>
              </a:xfrm>
              <a:custGeom>
                <a:avLst/>
                <a:gdLst>
                  <a:gd name="T0" fmla="*/ 43 w 85"/>
                  <a:gd name="T1" fmla="*/ 0 h 84"/>
                  <a:gd name="T2" fmla="*/ 43 w 85"/>
                  <a:gd name="T3" fmla="*/ 0 h 84"/>
                  <a:gd name="T4" fmla="*/ 51 w 85"/>
                  <a:gd name="T5" fmla="*/ 1 h 84"/>
                  <a:gd name="T6" fmla="*/ 59 w 85"/>
                  <a:gd name="T7" fmla="*/ 3 h 84"/>
                  <a:gd name="T8" fmla="*/ 66 w 85"/>
                  <a:gd name="T9" fmla="*/ 7 h 84"/>
                  <a:gd name="T10" fmla="*/ 73 w 85"/>
                  <a:gd name="T11" fmla="*/ 12 h 84"/>
                  <a:gd name="T12" fmla="*/ 78 w 85"/>
                  <a:gd name="T13" fmla="*/ 18 h 84"/>
                  <a:gd name="T14" fmla="*/ 82 w 85"/>
                  <a:gd name="T15" fmla="*/ 25 h 84"/>
                  <a:gd name="T16" fmla="*/ 84 w 85"/>
                  <a:gd name="T17" fmla="*/ 33 h 84"/>
                  <a:gd name="T18" fmla="*/ 85 w 85"/>
                  <a:gd name="T19" fmla="*/ 42 h 84"/>
                  <a:gd name="T20" fmla="*/ 85 w 85"/>
                  <a:gd name="T21" fmla="*/ 42 h 84"/>
                  <a:gd name="T22" fmla="*/ 84 w 85"/>
                  <a:gd name="T23" fmla="*/ 51 h 84"/>
                  <a:gd name="T24" fmla="*/ 82 w 85"/>
                  <a:gd name="T25" fmla="*/ 58 h 84"/>
                  <a:gd name="T26" fmla="*/ 78 w 85"/>
                  <a:gd name="T27" fmla="*/ 65 h 84"/>
                  <a:gd name="T28" fmla="*/ 73 w 85"/>
                  <a:gd name="T29" fmla="*/ 72 h 84"/>
                  <a:gd name="T30" fmla="*/ 66 w 85"/>
                  <a:gd name="T31" fmla="*/ 77 h 84"/>
                  <a:gd name="T32" fmla="*/ 59 w 85"/>
                  <a:gd name="T33" fmla="*/ 80 h 84"/>
                  <a:gd name="T34" fmla="*/ 51 w 85"/>
                  <a:gd name="T35" fmla="*/ 83 h 84"/>
                  <a:gd name="T36" fmla="*/ 43 w 85"/>
                  <a:gd name="T37" fmla="*/ 84 h 84"/>
                  <a:gd name="T38" fmla="*/ 43 w 85"/>
                  <a:gd name="T39" fmla="*/ 84 h 84"/>
                  <a:gd name="T40" fmla="*/ 34 w 85"/>
                  <a:gd name="T41" fmla="*/ 83 h 84"/>
                  <a:gd name="T42" fmla="*/ 26 w 85"/>
                  <a:gd name="T43" fmla="*/ 80 h 84"/>
                  <a:gd name="T44" fmla="*/ 19 w 85"/>
                  <a:gd name="T45" fmla="*/ 77 h 84"/>
                  <a:gd name="T46" fmla="*/ 12 w 85"/>
                  <a:gd name="T47" fmla="*/ 72 h 84"/>
                  <a:gd name="T48" fmla="*/ 7 w 85"/>
                  <a:gd name="T49" fmla="*/ 65 h 84"/>
                  <a:gd name="T50" fmla="*/ 3 w 85"/>
                  <a:gd name="T51" fmla="*/ 58 h 84"/>
                  <a:gd name="T52" fmla="*/ 1 w 85"/>
                  <a:gd name="T53" fmla="*/ 51 h 84"/>
                  <a:gd name="T54" fmla="*/ 0 w 85"/>
                  <a:gd name="T55" fmla="*/ 42 h 84"/>
                  <a:gd name="T56" fmla="*/ 0 w 85"/>
                  <a:gd name="T57" fmla="*/ 42 h 84"/>
                  <a:gd name="T58" fmla="*/ 1 w 85"/>
                  <a:gd name="T59" fmla="*/ 33 h 84"/>
                  <a:gd name="T60" fmla="*/ 3 w 85"/>
                  <a:gd name="T61" fmla="*/ 25 h 84"/>
                  <a:gd name="T62" fmla="*/ 7 w 85"/>
                  <a:gd name="T63" fmla="*/ 18 h 84"/>
                  <a:gd name="T64" fmla="*/ 12 w 85"/>
                  <a:gd name="T65" fmla="*/ 12 h 84"/>
                  <a:gd name="T66" fmla="*/ 19 w 85"/>
                  <a:gd name="T67" fmla="*/ 7 h 84"/>
                  <a:gd name="T68" fmla="*/ 26 w 85"/>
                  <a:gd name="T69" fmla="*/ 3 h 84"/>
                  <a:gd name="T70" fmla="*/ 34 w 85"/>
                  <a:gd name="T71" fmla="*/ 1 h 84"/>
                  <a:gd name="T72" fmla="*/ 43 w 85"/>
                  <a:gd name="T73" fmla="*/ 0 h 84"/>
                  <a:gd name="T74" fmla="*/ 43 w 85"/>
                  <a:gd name="T75" fmla="*/ 0 h 8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5" h="84">
                    <a:moveTo>
                      <a:pt x="43" y="0"/>
                    </a:moveTo>
                    <a:lnTo>
                      <a:pt x="43" y="0"/>
                    </a:lnTo>
                    <a:lnTo>
                      <a:pt x="51" y="1"/>
                    </a:lnTo>
                    <a:lnTo>
                      <a:pt x="59" y="3"/>
                    </a:lnTo>
                    <a:lnTo>
                      <a:pt x="66" y="7"/>
                    </a:lnTo>
                    <a:lnTo>
                      <a:pt x="73" y="12"/>
                    </a:lnTo>
                    <a:lnTo>
                      <a:pt x="78" y="18"/>
                    </a:lnTo>
                    <a:lnTo>
                      <a:pt x="82" y="25"/>
                    </a:lnTo>
                    <a:lnTo>
                      <a:pt x="84" y="33"/>
                    </a:lnTo>
                    <a:lnTo>
                      <a:pt x="85" y="42"/>
                    </a:lnTo>
                    <a:lnTo>
                      <a:pt x="84" y="51"/>
                    </a:lnTo>
                    <a:lnTo>
                      <a:pt x="82" y="58"/>
                    </a:lnTo>
                    <a:lnTo>
                      <a:pt x="78" y="65"/>
                    </a:lnTo>
                    <a:lnTo>
                      <a:pt x="73" y="72"/>
                    </a:lnTo>
                    <a:lnTo>
                      <a:pt x="66" y="77"/>
                    </a:lnTo>
                    <a:lnTo>
                      <a:pt x="59" y="80"/>
                    </a:lnTo>
                    <a:lnTo>
                      <a:pt x="51" y="83"/>
                    </a:lnTo>
                    <a:lnTo>
                      <a:pt x="43" y="84"/>
                    </a:lnTo>
                    <a:lnTo>
                      <a:pt x="34" y="83"/>
                    </a:lnTo>
                    <a:lnTo>
                      <a:pt x="26" y="80"/>
                    </a:lnTo>
                    <a:lnTo>
                      <a:pt x="19" y="77"/>
                    </a:lnTo>
                    <a:lnTo>
                      <a:pt x="12" y="72"/>
                    </a:lnTo>
                    <a:lnTo>
                      <a:pt x="7" y="65"/>
                    </a:lnTo>
                    <a:lnTo>
                      <a:pt x="3" y="58"/>
                    </a:lnTo>
                    <a:lnTo>
                      <a:pt x="1" y="51"/>
                    </a:lnTo>
                    <a:lnTo>
                      <a:pt x="0" y="42"/>
                    </a:lnTo>
                    <a:lnTo>
                      <a:pt x="1" y="33"/>
                    </a:lnTo>
                    <a:lnTo>
                      <a:pt x="3" y="25"/>
                    </a:lnTo>
                    <a:lnTo>
                      <a:pt x="7" y="18"/>
                    </a:lnTo>
                    <a:lnTo>
                      <a:pt x="12" y="12"/>
                    </a:lnTo>
                    <a:lnTo>
                      <a:pt x="19" y="7"/>
                    </a:lnTo>
                    <a:lnTo>
                      <a:pt x="26" y="3"/>
                    </a:lnTo>
                    <a:lnTo>
                      <a:pt x="34" y="1"/>
                    </a:lnTo>
                    <a:lnTo>
                      <a:pt x="43" y="0"/>
                    </a:lnTo>
                    <a:close/>
                  </a:path>
                </a:pathLst>
              </a:custGeom>
              <a:solidFill>
                <a:srgbClr val="FFFF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69" name="Freeform 316">
                <a:extLst>
                  <a:ext uri="{FF2B5EF4-FFF2-40B4-BE49-F238E27FC236}">
                    <a16:creationId xmlns:a16="http://schemas.microsoft.com/office/drawing/2014/main" id="{554B1F70-2DD5-49D4-A0A9-7DD41BFD99D5}"/>
                  </a:ext>
                </a:extLst>
              </p:cNvPr>
              <p:cNvSpPr>
                <a:spLocks/>
              </p:cNvSpPr>
              <p:nvPr/>
            </p:nvSpPr>
            <p:spPr bwMode="auto">
              <a:xfrm>
                <a:off x="3928" y="1321"/>
                <a:ext cx="83" cy="82"/>
              </a:xfrm>
              <a:custGeom>
                <a:avLst/>
                <a:gdLst>
                  <a:gd name="T0" fmla="*/ 42 w 83"/>
                  <a:gd name="T1" fmla="*/ 0 h 82"/>
                  <a:gd name="T2" fmla="*/ 42 w 83"/>
                  <a:gd name="T3" fmla="*/ 0 h 82"/>
                  <a:gd name="T4" fmla="*/ 50 w 83"/>
                  <a:gd name="T5" fmla="*/ 1 h 82"/>
                  <a:gd name="T6" fmla="*/ 58 w 83"/>
                  <a:gd name="T7" fmla="*/ 3 h 82"/>
                  <a:gd name="T8" fmla="*/ 65 w 83"/>
                  <a:gd name="T9" fmla="*/ 7 h 82"/>
                  <a:gd name="T10" fmla="*/ 71 w 83"/>
                  <a:gd name="T11" fmla="*/ 12 h 82"/>
                  <a:gd name="T12" fmla="*/ 76 w 83"/>
                  <a:gd name="T13" fmla="*/ 18 h 82"/>
                  <a:gd name="T14" fmla="*/ 80 w 83"/>
                  <a:gd name="T15" fmla="*/ 25 h 82"/>
                  <a:gd name="T16" fmla="*/ 82 w 83"/>
                  <a:gd name="T17" fmla="*/ 32 h 82"/>
                  <a:gd name="T18" fmla="*/ 83 w 83"/>
                  <a:gd name="T19" fmla="*/ 41 h 82"/>
                  <a:gd name="T20" fmla="*/ 83 w 83"/>
                  <a:gd name="T21" fmla="*/ 41 h 82"/>
                  <a:gd name="T22" fmla="*/ 82 w 83"/>
                  <a:gd name="T23" fmla="*/ 50 h 82"/>
                  <a:gd name="T24" fmla="*/ 80 w 83"/>
                  <a:gd name="T25" fmla="*/ 57 h 82"/>
                  <a:gd name="T26" fmla="*/ 76 w 83"/>
                  <a:gd name="T27" fmla="*/ 64 h 82"/>
                  <a:gd name="T28" fmla="*/ 71 w 83"/>
                  <a:gd name="T29" fmla="*/ 70 h 82"/>
                  <a:gd name="T30" fmla="*/ 65 w 83"/>
                  <a:gd name="T31" fmla="*/ 75 h 82"/>
                  <a:gd name="T32" fmla="*/ 58 w 83"/>
                  <a:gd name="T33" fmla="*/ 79 h 82"/>
                  <a:gd name="T34" fmla="*/ 50 w 83"/>
                  <a:gd name="T35" fmla="*/ 81 h 82"/>
                  <a:gd name="T36" fmla="*/ 42 w 83"/>
                  <a:gd name="T37" fmla="*/ 82 h 82"/>
                  <a:gd name="T38" fmla="*/ 42 w 83"/>
                  <a:gd name="T39" fmla="*/ 82 h 82"/>
                  <a:gd name="T40" fmla="*/ 33 w 83"/>
                  <a:gd name="T41" fmla="*/ 81 h 82"/>
                  <a:gd name="T42" fmla="*/ 25 w 83"/>
                  <a:gd name="T43" fmla="*/ 79 h 82"/>
                  <a:gd name="T44" fmla="*/ 18 w 83"/>
                  <a:gd name="T45" fmla="*/ 75 h 82"/>
                  <a:gd name="T46" fmla="*/ 12 w 83"/>
                  <a:gd name="T47" fmla="*/ 70 h 82"/>
                  <a:gd name="T48" fmla="*/ 7 w 83"/>
                  <a:gd name="T49" fmla="*/ 64 h 82"/>
                  <a:gd name="T50" fmla="*/ 3 w 83"/>
                  <a:gd name="T51" fmla="*/ 57 h 82"/>
                  <a:gd name="T52" fmla="*/ 1 w 83"/>
                  <a:gd name="T53" fmla="*/ 50 h 82"/>
                  <a:gd name="T54" fmla="*/ 0 w 83"/>
                  <a:gd name="T55" fmla="*/ 41 h 82"/>
                  <a:gd name="T56" fmla="*/ 0 w 83"/>
                  <a:gd name="T57" fmla="*/ 41 h 82"/>
                  <a:gd name="T58" fmla="*/ 1 w 83"/>
                  <a:gd name="T59" fmla="*/ 32 h 82"/>
                  <a:gd name="T60" fmla="*/ 3 w 83"/>
                  <a:gd name="T61" fmla="*/ 25 h 82"/>
                  <a:gd name="T62" fmla="*/ 7 w 83"/>
                  <a:gd name="T63" fmla="*/ 18 h 82"/>
                  <a:gd name="T64" fmla="*/ 12 w 83"/>
                  <a:gd name="T65" fmla="*/ 12 h 82"/>
                  <a:gd name="T66" fmla="*/ 18 w 83"/>
                  <a:gd name="T67" fmla="*/ 7 h 82"/>
                  <a:gd name="T68" fmla="*/ 25 w 83"/>
                  <a:gd name="T69" fmla="*/ 3 h 82"/>
                  <a:gd name="T70" fmla="*/ 33 w 83"/>
                  <a:gd name="T71" fmla="*/ 1 h 82"/>
                  <a:gd name="T72" fmla="*/ 42 w 83"/>
                  <a:gd name="T73" fmla="*/ 0 h 82"/>
                  <a:gd name="T74" fmla="*/ 42 w 83"/>
                  <a:gd name="T75" fmla="*/ 0 h 8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3" h="82">
                    <a:moveTo>
                      <a:pt x="42" y="0"/>
                    </a:moveTo>
                    <a:lnTo>
                      <a:pt x="42" y="0"/>
                    </a:lnTo>
                    <a:lnTo>
                      <a:pt x="50" y="1"/>
                    </a:lnTo>
                    <a:lnTo>
                      <a:pt x="58" y="3"/>
                    </a:lnTo>
                    <a:lnTo>
                      <a:pt x="65" y="7"/>
                    </a:lnTo>
                    <a:lnTo>
                      <a:pt x="71" y="12"/>
                    </a:lnTo>
                    <a:lnTo>
                      <a:pt x="76" y="18"/>
                    </a:lnTo>
                    <a:lnTo>
                      <a:pt x="80" y="25"/>
                    </a:lnTo>
                    <a:lnTo>
                      <a:pt x="82" y="32"/>
                    </a:lnTo>
                    <a:lnTo>
                      <a:pt x="83" y="41"/>
                    </a:lnTo>
                    <a:lnTo>
                      <a:pt x="82" y="50"/>
                    </a:lnTo>
                    <a:lnTo>
                      <a:pt x="80" y="57"/>
                    </a:lnTo>
                    <a:lnTo>
                      <a:pt x="76" y="64"/>
                    </a:lnTo>
                    <a:lnTo>
                      <a:pt x="71" y="70"/>
                    </a:lnTo>
                    <a:lnTo>
                      <a:pt x="65" y="75"/>
                    </a:lnTo>
                    <a:lnTo>
                      <a:pt x="58" y="79"/>
                    </a:lnTo>
                    <a:lnTo>
                      <a:pt x="50" y="81"/>
                    </a:lnTo>
                    <a:lnTo>
                      <a:pt x="42" y="82"/>
                    </a:lnTo>
                    <a:lnTo>
                      <a:pt x="33" y="81"/>
                    </a:lnTo>
                    <a:lnTo>
                      <a:pt x="25" y="79"/>
                    </a:lnTo>
                    <a:lnTo>
                      <a:pt x="18" y="75"/>
                    </a:lnTo>
                    <a:lnTo>
                      <a:pt x="12" y="70"/>
                    </a:lnTo>
                    <a:lnTo>
                      <a:pt x="7" y="64"/>
                    </a:lnTo>
                    <a:lnTo>
                      <a:pt x="3" y="57"/>
                    </a:lnTo>
                    <a:lnTo>
                      <a:pt x="1" y="50"/>
                    </a:lnTo>
                    <a:lnTo>
                      <a:pt x="0" y="41"/>
                    </a:lnTo>
                    <a:lnTo>
                      <a:pt x="1" y="32"/>
                    </a:lnTo>
                    <a:lnTo>
                      <a:pt x="3" y="25"/>
                    </a:lnTo>
                    <a:lnTo>
                      <a:pt x="7" y="18"/>
                    </a:lnTo>
                    <a:lnTo>
                      <a:pt x="12" y="12"/>
                    </a:lnTo>
                    <a:lnTo>
                      <a:pt x="18" y="7"/>
                    </a:lnTo>
                    <a:lnTo>
                      <a:pt x="25" y="3"/>
                    </a:lnTo>
                    <a:lnTo>
                      <a:pt x="33" y="1"/>
                    </a:lnTo>
                    <a:lnTo>
                      <a:pt x="42" y="0"/>
                    </a:lnTo>
                    <a:close/>
                  </a:path>
                </a:pathLst>
              </a:custGeom>
              <a:solidFill>
                <a:srgbClr val="FFFFF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70" name="Freeform 317">
                <a:extLst>
                  <a:ext uri="{FF2B5EF4-FFF2-40B4-BE49-F238E27FC236}">
                    <a16:creationId xmlns:a16="http://schemas.microsoft.com/office/drawing/2014/main" id="{3833A6AE-A3F5-42A7-A14B-E85A3FEFE870}"/>
                  </a:ext>
                </a:extLst>
              </p:cNvPr>
              <p:cNvSpPr>
                <a:spLocks/>
              </p:cNvSpPr>
              <p:nvPr/>
            </p:nvSpPr>
            <p:spPr bwMode="auto">
              <a:xfrm>
                <a:off x="3929" y="1322"/>
                <a:ext cx="81" cy="80"/>
              </a:xfrm>
              <a:custGeom>
                <a:avLst/>
                <a:gdLst>
                  <a:gd name="T0" fmla="*/ 41 w 81"/>
                  <a:gd name="T1" fmla="*/ 0 h 80"/>
                  <a:gd name="T2" fmla="*/ 41 w 81"/>
                  <a:gd name="T3" fmla="*/ 0 h 80"/>
                  <a:gd name="T4" fmla="*/ 49 w 81"/>
                  <a:gd name="T5" fmla="*/ 1 h 80"/>
                  <a:gd name="T6" fmla="*/ 57 w 81"/>
                  <a:gd name="T7" fmla="*/ 3 h 80"/>
                  <a:gd name="T8" fmla="*/ 63 w 81"/>
                  <a:gd name="T9" fmla="*/ 7 h 80"/>
                  <a:gd name="T10" fmla="*/ 69 w 81"/>
                  <a:gd name="T11" fmla="*/ 12 h 80"/>
                  <a:gd name="T12" fmla="*/ 74 w 81"/>
                  <a:gd name="T13" fmla="*/ 17 h 80"/>
                  <a:gd name="T14" fmla="*/ 78 w 81"/>
                  <a:gd name="T15" fmla="*/ 24 h 80"/>
                  <a:gd name="T16" fmla="*/ 80 w 81"/>
                  <a:gd name="T17" fmla="*/ 31 h 80"/>
                  <a:gd name="T18" fmla="*/ 81 w 81"/>
                  <a:gd name="T19" fmla="*/ 40 h 80"/>
                  <a:gd name="T20" fmla="*/ 81 w 81"/>
                  <a:gd name="T21" fmla="*/ 40 h 80"/>
                  <a:gd name="T22" fmla="*/ 80 w 81"/>
                  <a:gd name="T23" fmla="*/ 48 h 80"/>
                  <a:gd name="T24" fmla="*/ 78 w 81"/>
                  <a:gd name="T25" fmla="*/ 56 h 80"/>
                  <a:gd name="T26" fmla="*/ 74 w 81"/>
                  <a:gd name="T27" fmla="*/ 62 h 80"/>
                  <a:gd name="T28" fmla="*/ 69 w 81"/>
                  <a:gd name="T29" fmla="*/ 68 h 80"/>
                  <a:gd name="T30" fmla="*/ 63 w 81"/>
                  <a:gd name="T31" fmla="*/ 73 h 80"/>
                  <a:gd name="T32" fmla="*/ 57 w 81"/>
                  <a:gd name="T33" fmla="*/ 77 h 80"/>
                  <a:gd name="T34" fmla="*/ 49 w 81"/>
                  <a:gd name="T35" fmla="*/ 79 h 80"/>
                  <a:gd name="T36" fmla="*/ 41 w 81"/>
                  <a:gd name="T37" fmla="*/ 80 h 80"/>
                  <a:gd name="T38" fmla="*/ 41 w 81"/>
                  <a:gd name="T39" fmla="*/ 80 h 80"/>
                  <a:gd name="T40" fmla="*/ 32 w 81"/>
                  <a:gd name="T41" fmla="*/ 79 h 80"/>
                  <a:gd name="T42" fmla="*/ 25 w 81"/>
                  <a:gd name="T43" fmla="*/ 77 h 80"/>
                  <a:gd name="T44" fmla="*/ 18 w 81"/>
                  <a:gd name="T45" fmla="*/ 73 h 80"/>
                  <a:gd name="T46" fmla="*/ 12 w 81"/>
                  <a:gd name="T47" fmla="*/ 68 h 80"/>
                  <a:gd name="T48" fmla="*/ 7 w 81"/>
                  <a:gd name="T49" fmla="*/ 62 h 80"/>
                  <a:gd name="T50" fmla="*/ 3 w 81"/>
                  <a:gd name="T51" fmla="*/ 56 h 80"/>
                  <a:gd name="T52" fmla="*/ 1 w 81"/>
                  <a:gd name="T53" fmla="*/ 48 h 80"/>
                  <a:gd name="T54" fmla="*/ 0 w 81"/>
                  <a:gd name="T55" fmla="*/ 40 h 80"/>
                  <a:gd name="T56" fmla="*/ 0 w 81"/>
                  <a:gd name="T57" fmla="*/ 40 h 80"/>
                  <a:gd name="T58" fmla="*/ 1 w 81"/>
                  <a:gd name="T59" fmla="*/ 31 h 80"/>
                  <a:gd name="T60" fmla="*/ 3 w 81"/>
                  <a:gd name="T61" fmla="*/ 24 h 80"/>
                  <a:gd name="T62" fmla="*/ 7 w 81"/>
                  <a:gd name="T63" fmla="*/ 17 h 80"/>
                  <a:gd name="T64" fmla="*/ 12 w 81"/>
                  <a:gd name="T65" fmla="*/ 12 h 80"/>
                  <a:gd name="T66" fmla="*/ 18 w 81"/>
                  <a:gd name="T67" fmla="*/ 7 h 80"/>
                  <a:gd name="T68" fmla="*/ 25 w 81"/>
                  <a:gd name="T69" fmla="*/ 3 h 80"/>
                  <a:gd name="T70" fmla="*/ 32 w 81"/>
                  <a:gd name="T71" fmla="*/ 1 h 80"/>
                  <a:gd name="T72" fmla="*/ 41 w 81"/>
                  <a:gd name="T73" fmla="*/ 0 h 80"/>
                  <a:gd name="T74" fmla="*/ 41 w 81"/>
                  <a:gd name="T75" fmla="*/ 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81" h="80">
                    <a:moveTo>
                      <a:pt x="41" y="0"/>
                    </a:moveTo>
                    <a:lnTo>
                      <a:pt x="41" y="0"/>
                    </a:lnTo>
                    <a:lnTo>
                      <a:pt x="49" y="1"/>
                    </a:lnTo>
                    <a:lnTo>
                      <a:pt x="57" y="3"/>
                    </a:lnTo>
                    <a:lnTo>
                      <a:pt x="63" y="7"/>
                    </a:lnTo>
                    <a:lnTo>
                      <a:pt x="69" y="12"/>
                    </a:lnTo>
                    <a:lnTo>
                      <a:pt x="74" y="17"/>
                    </a:lnTo>
                    <a:lnTo>
                      <a:pt x="78" y="24"/>
                    </a:lnTo>
                    <a:lnTo>
                      <a:pt x="80" y="31"/>
                    </a:lnTo>
                    <a:lnTo>
                      <a:pt x="81" y="40"/>
                    </a:lnTo>
                    <a:lnTo>
                      <a:pt x="80" y="48"/>
                    </a:lnTo>
                    <a:lnTo>
                      <a:pt x="78" y="56"/>
                    </a:lnTo>
                    <a:lnTo>
                      <a:pt x="74" y="62"/>
                    </a:lnTo>
                    <a:lnTo>
                      <a:pt x="69" y="68"/>
                    </a:lnTo>
                    <a:lnTo>
                      <a:pt x="63" y="73"/>
                    </a:lnTo>
                    <a:lnTo>
                      <a:pt x="57" y="77"/>
                    </a:lnTo>
                    <a:lnTo>
                      <a:pt x="49" y="79"/>
                    </a:lnTo>
                    <a:lnTo>
                      <a:pt x="41" y="80"/>
                    </a:lnTo>
                    <a:lnTo>
                      <a:pt x="32" y="79"/>
                    </a:lnTo>
                    <a:lnTo>
                      <a:pt x="25" y="77"/>
                    </a:lnTo>
                    <a:lnTo>
                      <a:pt x="18" y="73"/>
                    </a:lnTo>
                    <a:lnTo>
                      <a:pt x="12" y="68"/>
                    </a:lnTo>
                    <a:lnTo>
                      <a:pt x="7" y="62"/>
                    </a:lnTo>
                    <a:lnTo>
                      <a:pt x="3" y="56"/>
                    </a:lnTo>
                    <a:lnTo>
                      <a:pt x="1" y="48"/>
                    </a:lnTo>
                    <a:lnTo>
                      <a:pt x="0" y="40"/>
                    </a:lnTo>
                    <a:lnTo>
                      <a:pt x="1" y="31"/>
                    </a:lnTo>
                    <a:lnTo>
                      <a:pt x="3" y="24"/>
                    </a:lnTo>
                    <a:lnTo>
                      <a:pt x="7" y="17"/>
                    </a:lnTo>
                    <a:lnTo>
                      <a:pt x="12" y="12"/>
                    </a:lnTo>
                    <a:lnTo>
                      <a:pt x="18" y="7"/>
                    </a:lnTo>
                    <a:lnTo>
                      <a:pt x="25" y="3"/>
                    </a:lnTo>
                    <a:lnTo>
                      <a:pt x="32" y="1"/>
                    </a:lnTo>
                    <a:lnTo>
                      <a:pt x="41" y="0"/>
                    </a:lnTo>
                    <a:close/>
                  </a:path>
                </a:pathLst>
              </a:custGeom>
              <a:solidFill>
                <a:srgbClr val="FFFF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71" name="Freeform 318">
                <a:extLst>
                  <a:ext uri="{FF2B5EF4-FFF2-40B4-BE49-F238E27FC236}">
                    <a16:creationId xmlns:a16="http://schemas.microsoft.com/office/drawing/2014/main" id="{CC0E8F75-4786-406F-8C87-87069F1A7610}"/>
                  </a:ext>
                </a:extLst>
              </p:cNvPr>
              <p:cNvSpPr>
                <a:spLocks/>
              </p:cNvSpPr>
              <p:nvPr/>
            </p:nvSpPr>
            <p:spPr bwMode="auto">
              <a:xfrm>
                <a:off x="3930" y="1323"/>
                <a:ext cx="79" cy="78"/>
              </a:xfrm>
              <a:custGeom>
                <a:avLst/>
                <a:gdLst>
                  <a:gd name="T0" fmla="*/ 40 w 79"/>
                  <a:gd name="T1" fmla="*/ 0 h 78"/>
                  <a:gd name="T2" fmla="*/ 40 w 79"/>
                  <a:gd name="T3" fmla="*/ 0 h 78"/>
                  <a:gd name="T4" fmla="*/ 48 w 79"/>
                  <a:gd name="T5" fmla="*/ 1 h 78"/>
                  <a:gd name="T6" fmla="*/ 55 w 79"/>
                  <a:gd name="T7" fmla="*/ 3 h 78"/>
                  <a:gd name="T8" fmla="*/ 62 w 79"/>
                  <a:gd name="T9" fmla="*/ 7 h 78"/>
                  <a:gd name="T10" fmla="*/ 68 w 79"/>
                  <a:gd name="T11" fmla="*/ 11 h 78"/>
                  <a:gd name="T12" fmla="*/ 72 w 79"/>
                  <a:gd name="T13" fmla="*/ 17 h 78"/>
                  <a:gd name="T14" fmla="*/ 76 w 79"/>
                  <a:gd name="T15" fmla="*/ 23 h 78"/>
                  <a:gd name="T16" fmla="*/ 78 w 79"/>
                  <a:gd name="T17" fmla="*/ 31 h 78"/>
                  <a:gd name="T18" fmla="*/ 79 w 79"/>
                  <a:gd name="T19" fmla="*/ 39 h 78"/>
                  <a:gd name="T20" fmla="*/ 79 w 79"/>
                  <a:gd name="T21" fmla="*/ 39 h 78"/>
                  <a:gd name="T22" fmla="*/ 78 w 79"/>
                  <a:gd name="T23" fmla="*/ 47 h 78"/>
                  <a:gd name="T24" fmla="*/ 76 w 79"/>
                  <a:gd name="T25" fmla="*/ 54 h 78"/>
                  <a:gd name="T26" fmla="*/ 72 w 79"/>
                  <a:gd name="T27" fmla="*/ 61 h 78"/>
                  <a:gd name="T28" fmla="*/ 68 w 79"/>
                  <a:gd name="T29" fmla="*/ 66 h 78"/>
                  <a:gd name="T30" fmla="*/ 62 w 79"/>
                  <a:gd name="T31" fmla="*/ 71 h 78"/>
                  <a:gd name="T32" fmla="*/ 55 w 79"/>
                  <a:gd name="T33" fmla="*/ 75 h 78"/>
                  <a:gd name="T34" fmla="*/ 48 w 79"/>
                  <a:gd name="T35" fmla="*/ 77 h 78"/>
                  <a:gd name="T36" fmla="*/ 40 w 79"/>
                  <a:gd name="T37" fmla="*/ 78 h 78"/>
                  <a:gd name="T38" fmla="*/ 40 w 79"/>
                  <a:gd name="T39" fmla="*/ 78 h 78"/>
                  <a:gd name="T40" fmla="*/ 31 w 79"/>
                  <a:gd name="T41" fmla="*/ 77 h 78"/>
                  <a:gd name="T42" fmla="*/ 24 w 79"/>
                  <a:gd name="T43" fmla="*/ 75 h 78"/>
                  <a:gd name="T44" fmla="*/ 17 w 79"/>
                  <a:gd name="T45" fmla="*/ 71 h 78"/>
                  <a:gd name="T46" fmla="*/ 12 w 79"/>
                  <a:gd name="T47" fmla="*/ 66 h 78"/>
                  <a:gd name="T48" fmla="*/ 7 w 79"/>
                  <a:gd name="T49" fmla="*/ 61 h 78"/>
                  <a:gd name="T50" fmla="*/ 3 w 79"/>
                  <a:gd name="T51" fmla="*/ 54 h 78"/>
                  <a:gd name="T52" fmla="*/ 1 w 79"/>
                  <a:gd name="T53" fmla="*/ 47 h 78"/>
                  <a:gd name="T54" fmla="*/ 0 w 79"/>
                  <a:gd name="T55" fmla="*/ 39 h 78"/>
                  <a:gd name="T56" fmla="*/ 0 w 79"/>
                  <a:gd name="T57" fmla="*/ 39 h 78"/>
                  <a:gd name="T58" fmla="*/ 1 w 79"/>
                  <a:gd name="T59" fmla="*/ 31 h 78"/>
                  <a:gd name="T60" fmla="*/ 3 w 79"/>
                  <a:gd name="T61" fmla="*/ 23 h 78"/>
                  <a:gd name="T62" fmla="*/ 7 w 79"/>
                  <a:gd name="T63" fmla="*/ 17 h 78"/>
                  <a:gd name="T64" fmla="*/ 12 w 79"/>
                  <a:gd name="T65" fmla="*/ 11 h 78"/>
                  <a:gd name="T66" fmla="*/ 17 w 79"/>
                  <a:gd name="T67" fmla="*/ 7 h 78"/>
                  <a:gd name="T68" fmla="*/ 24 w 79"/>
                  <a:gd name="T69" fmla="*/ 3 h 78"/>
                  <a:gd name="T70" fmla="*/ 31 w 79"/>
                  <a:gd name="T71" fmla="*/ 1 h 78"/>
                  <a:gd name="T72" fmla="*/ 40 w 79"/>
                  <a:gd name="T73" fmla="*/ 0 h 78"/>
                  <a:gd name="T74" fmla="*/ 40 w 79"/>
                  <a:gd name="T75" fmla="*/ 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9" h="78">
                    <a:moveTo>
                      <a:pt x="40" y="0"/>
                    </a:moveTo>
                    <a:lnTo>
                      <a:pt x="40" y="0"/>
                    </a:lnTo>
                    <a:lnTo>
                      <a:pt x="48" y="1"/>
                    </a:lnTo>
                    <a:lnTo>
                      <a:pt x="55" y="3"/>
                    </a:lnTo>
                    <a:lnTo>
                      <a:pt x="62" y="7"/>
                    </a:lnTo>
                    <a:lnTo>
                      <a:pt x="68" y="11"/>
                    </a:lnTo>
                    <a:lnTo>
                      <a:pt x="72" y="17"/>
                    </a:lnTo>
                    <a:lnTo>
                      <a:pt x="76" y="23"/>
                    </a:lnTo>
                    <a:lnTo>
                      <a:pt x="78" y="31"/>
                    </a:lnTo>
                    <a:lnTo>
                      <a:pt x="79" y="39"/>
                    </a:lnTo>
                    <a:lnTo>
                      <a:pt x="78" y="47"/>
                    </a:lnTo>
                    <a:lnTo>
                      <a:pt x="76" y="54"/>
                    </a:lnTo>
                    <a:lnTo>
                      <a:pt x="72" y="61"/>
                    </a:lnTo>
                    <a:lnTo>
                      <a:pt x="68" y="66"/>
                    </a:lnTo>
                    <a:lnTo>
                      <a:pt x="62" y="71"/>
                    </a:lnTo>
                    <a:lnTo>
                      <a:pt x="55" y="75"/>
                    </a:lnTo>
                    <a:lnTo>
                      <a:pt x="48" y="77"/>
                    </a:lnTo>
                    <a:lnTo>
                      <a:pt x="40" y="78"/>
                    </a:lnTo>
                    <a:lnTo>
                      <a:pt x="31" y="77"/>
                    </a:lnTo>
                    <a:lnTo>
                      <a:pt x="24" y="75"/>
                    </a:lnTo>
                    <a:lnTo>
                      <a:pt x="17" y="71"/>
                    </a:lnTo>
                    <a:lnTo>
                      <a:pt x="12" y="66"/>
                    </a:lnTo>
                    <a:lnTo>
                      <a:pt x="7" y="61"/>
                    </a:lnTo>
                    <a:lnTo>
                      <a:pt x="3" y="54"/>
                    </a:lnTo>
                    <a:lnTo>
                      <a:pt x="1" y="47"/>
                    </a:lnTo>
                    <a:lnTo>
                      <a:pt x="0" y="39"/>
                    </a:lnTo>
                    <a:lnTo>
                      <a:pt x="1" y="31"/>
                    </a:lnTo>
                    <a:lnTo>
                      <a:pt x="3" y="23"/>
                    </a:lnTo>
                    <a:lnTo>
                      <a:pt x="7" y="17"/>
                    </a:lnTo>
                    <a:lnTo>
                      <a:pt x="12" y="11"/>
                    </a:lnTo>
                    <a:lnTo>
                      <a:pt x="17" y="7"/>
                    </a:lnTo>
                    <a:lnTo>
                      <a:pt x="24" y="3"/>
                    </a:lnTo>
                    <a:lnTo>
                      <a:pt x="31" y="1"/>
                    </a:lnTo>
                    <a:lnTo>
                      <a:pt x="40" y="0"/>
                    </a:lnTo>
                    <a:close/>
                  </a:path>
                </a:pathLst>
              </a:custGeom>
              <a:solidFill>
                <a:srgbClr val="FFFF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72" name="Freeform 319">
                <a:extLst>
                  <a:ext uri="{FF2B5EF4-FFF2-40B4-BE49-F238E27FC236}">
                    <a16:creationId xmlns:a16="http://schemas.microsoft.com/office/drawing/2014/main" id="{D79710C3-EB4F-481E-B56E-CAD84F5E40DE}"/>
                  </a:ext>
                </a:extLst>
              </p:cNvPr>
              <p:cNvSpPr>
                <a:spLocks/>
              </p:cNvSpPr>
              <p:nvPr/>
            </p:nvSpPr>
            <p:spPr bwMode="auto">
              <a:xfrm>
                <a:off x="3931" y="1324"/>
                <a:ext cx="77" cy="76"/>
              </a:xfrm>
              <a:custGeom>
                <a:avLst/>
                <a:gdLst>
                  <a:gd name="T0" fmla="*/ 39 w 77"/>
                  <a:gd name="T1" fmla="*/ 0 h 76"/>
                  <a:gd name="T2" fmla="*/ 39 w 77"/>
                  <a:gd name="T3" fmla="*/ 0 h 76"/>
                  <a:gd name="T4" fmla="*/ 47 w 77"/>
                  <a:gd name="T5" fmla="*/ 1 h 76"/>
                  <a:gd name="T6" fmla="*/ 54 w 77"/>
                  <a:gd name="T7" fmla="*/ 3 h 76"/>
                  <a:gd name="T8" fmla="*/ 60 w 77"/>
                  <a:gd name="T9" fmla="*/ 6 h 76"/>
                  <a:gd name="T10" fmla="*/ 66 w 77"/>
                  <a:gd name="T11" fmla="*/ 11 h 76"/>
                  <a:gd name="T12" fmla="*/ 70 w 77"/>
                  <a:gd name="T13" fmla="*/ 17 h 76"/>
                  <a:gd name="T14" fmla="*/ 74 w 77"/>
                  <a:gd name="T15" fmla="*/ 23 h 76"/>
                  <a:gd name="T16" fmla="*/ 76 w 77"/>
                  <a:gd name="T17" fmla="*/ 30 h 76"/>
                  <a:gd name="T18" fmla="*/ 77 w 77"/>
                  <a:gd name="T19" fmla="*/ 38 h 76"/>
                  <a:gd name="T20" fmla="*/ 77 w 77"/>
                  <a:gd name="T21" fmla="*/ 38 h 76"/>
                  <a:gd name="T22" fmla="*/ 76 w 77"/>
                  <a:gd name="T23" fmla="*/ 46 h 76"/>
                  <a:gd name="T24" fmla="*/ 74 w 77"/>
                  <a:gd name="T25" fmla="*/ 53 h 76"/>
                  <a:gd name="T26" fmla="*/ 70 w 77"/>
                  <a:gd name="T27" fmla="*/ 59 h 76"/>
                  <a:gd name="T28" fmla="*/ 66 w 77"/>
                  <a:gd name="T29" fmla="*/ 65 h 76"/>
                  <a:gd name="T30" fmla="*/ 60 w 77"/>
                  <a:gd name="T31" fmla="*/ 69 h 76"/>
                  <a:gd name="T32" fmla="*/ 54 w 77"/>
                  <a:gd name="T33" fmla="*/ 73 h 76"/>
                  <a:gd name="T34" fmla="*/ 47 w 77"/>
                  <a:gd name="T35" fmla="*/ 75 h 76"/>
                  <a:gd name="T36" fmla="*/ 39 w 77"/>
                  <a:gd name="T37" fmla="*/ 76 h 76"/>
                  <a:gd name="T38" fmla="*/ 39 w 77"/>
                  <a:gd name="T39" fmla="*/ 76 h 76"/>
                  <a:gd name="T40" fmla="*/ 30 w 77"/>
                  <a:gd name="T41" fmla="*/ 75 h 76"/>
                  <a:gd name="T42" fmla="*/ 23 w 77"/>
                  <a:gd name="T43" fmla="*/ 73 h 76"/>
                  <a:gd name="T44" fmla="*/ 17 w 77"/>
                  <a:gd name="T45" fmla="*/ 69 h 76"/>
                  <a:gd name="T46" fmla="*/ 11 w 77"/>
                  <a:gd name="T47" fmla="*/ 65 h 76"/>
                  <a:gd name="T48" fmla="*/ 7 w 77"/>
                  <a:gd name="T49" fmla="*/ 59 h 76"/>
                  <a:gd name="T50" fmla="*/ 3 w 77"/>
                  <a:gd name="T51" fmla="*/ 53 h 76"/>
                  <a:gd name="T52" fmla="*/ 1 w 77"/>
                  <a:gd name="T53" fmla="*/ 46 h 76"/>
                  <a:gd name="T54" fmla="*/ 0 w 77"/>
                  <a:gd name="T55" fmla="*/ 38 h 76"/>
                  <a:gd name="T56" fmla="*/ 0 w 77"/>
                  <a:gd name="T57" fmla="*/ 38 h 76"/>
                  <a:gd name="T58" fmla="*/ 1 w 77"/>
                  <a:gd name="T59" fmla="*/ 30 h 76"/>
                  <a:gd name="T60" fmla="*/ 3 w 77"/>
                  <a:gd name="T61" fmla="*/ 23 h 76"/>
                  <a:gd name="T62" fmla="*/ 7 w 77"/>
                  <a:gd name="T63" fmla="*/ 17 h 76"/>
                  <a:gd name="T64" fmla="*/ 11 w 77"/>
                  <a:gd name="T65" fmla="*/ 11 h 76"/>
                  <a:gd name="T66" fmla="*/ 17 w 77"/>
                  <a:gd name="T67" fmla="*/ 6 h 76"/>
                  <a:gd name="T68" fmla="*/ 23 w 77"/>
                  <a:gd name="T69" fmla="*/ 3 h 76"/>
                  <a:gd name="T70" fmla="*/ 30 w 77"/>
                  <a:gd name="T71" fmla="*/ 1 h 76"/>
                  <a:gd name="T72" fmla="*/ 39 w 77"/>
                  <a:gd name="T73" fmla="*/ 0 h 76"/>
                  <a:gd name="T74" fmla="*/ 39 w 77"/>
                  <a:gd name="T75" fmla="*/ 0 h 7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7" h="76">
                    <a:moveTo>
                      <a:pt x="39" y="0"/>
                    </a:moveTo>
                    <a:lnTo>
                      <a:pt x="39" y="0"/>
                    </a:lnTo>
                    <a:lnTo>
                      <a:pt x="47" y="1"/>
                    </a:lnTo>
                    <a:lnTo>
                      <a:pt x="54" y="3"/>
                    </a:lnTo>
                    <a:lnTo>
                      <a:pt x="60" y="6"/>
                    </a:lnTo>
                    <a:lnTo>
                      <a:pt x="66" y="11"/>
                    </a:lnTo>
                    <a:lnTo>
                      <a:pt x="70" y="17"/>
                    </a:lnTo>
                    <a:lnTo>
                      <a:pt x="74" y="23"/>
                    </a:lnTo>
                    <a:lnTo>
                      <a:pt x="76" y="30"/>
                    </a:lnTo>
                    <a:lnTo>
                      <a:pt x="77" y="38"/>
                    </a:lnTo>
                    <a:lnTo>
                      <a:pt x="76" y="46"/>
                    </a:lnTo>
                    <a:lnTo>
                      <a:pt x="74" y="53"/>
                    </a:lnTo>
                    <a:lnTo>
                      <a:pt x="70" y="59"/>
                    </a:lnTo>
                    <a:lnTo>
                      <a:pt x="66" y="65"/>
                    </a:lnTo>
                    <a:lnTo>
                      <a:pt x="60" y="69"/>
                    </a:lnTo>
                    <a:lnTo>
                      <a:pt x="54" y="73"/>
                    </a:lnTo>
                    <a:lnTo>
                      <a:pt x="47" y="75"/>
                    </a:lnTo>
                    <a:lnTo>
                      <a:pt x="39" y="76"/>
                    </a:lnTo>
                    <a:lnTo>
                      <a:pt x="30" y="75"/>
                    </a:lnTo>
                    <a:lnTo>
                      <a:pt x="23" y="73"/>
                    </a:lnTo>
                    <a:lnTo>
                      <a:pt x="17" y="69"/>
                    </a:lnTo>
                    <a:lnTo>
                      <a:pt x="11" y="65"/>
                    </a:lnTo>
                    <a:lnTo>
                      <a:pt x="7" y="59"/>
                    </a:lnTo>
                    <a:lnTo>
                      <a:pt x="3" y="53"/>
                    </a:lnTo>
                    <a:lnTo>
                      <a:pt x="1" y="46"/>
                    </a:lnTo>
                    <a:lnTo>
                      <a:pt x="0" y="38"/>
                    </a:lnTo>
                    <a:lnTo>
                      <a:pt x="1" y="30"/>
                    </a:lnTo>
                    <a:lnTo>
                      <a:pt x="3" y="23"/>
                    </a:lnTo>
                    <a:lnTo>
                      <a:pt x="7" y="17"/>
                    </a:lnTo>
                    <a:lnTo>
                      <a:pt x="11" y="11"/>
                    </a:lnTo>
                    <a:lnTo>
                      <a:pt x="17" y="6"/>
                    </a:lnTo>
                    <a:lnTo>
                      <a:pt x="23" y="3"/>
                    </a:lnTo>
                    <a:lnTo>
                      <a:pt x="30" y="1"/>
                    </a:lnTo>
                    <a:lnTo>
                      <a:pt x="39" y="0"/>
                    </a:lnTo>
                    <a:close/>
                  </a:path>
                </a:pathLst>
              </a:custGeom>
              <a:solidFill>
                <a:srgbClr val="FFFF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73" name="Freeform 320">
                <a:extLst>
                  <a:ext uri="{FF2B5EF4-FFF2-40B4-BE49-F238E27FC236}">
                    <a16:creationId xmlns:a16="http://schemas.microsoft.com/office/drawing/2014/main" id="{05FA7AA4-652A-4B97-82C4-21F0EF0A0167}"/>
                  </a:ext>
                </a:extLst>
              </p:cNvPr>
              <p:cNvSpPr>
                <a:spLocks/>
              </p:cNvSpPr>
              <p:nvPr/>
            </p:nvSpPr>
            <p:spPr bwMode="auto">
              <a:xfrm>
                <a:off x="3932" y="1325"/>
                <a:ext cx="75" cy="74"/>
              </a:xfrm>
              <a:custGeom>
                <a:avLst/>
                <a:gdLst>
                  <a:gd name="T0" fmla="*/ 38 w 75"/>
                  <a:gd name="T1" fmla="*/ 0 h 74"/>
                  <a:gd name="T2" fmla="*/ 38 w 75"/>
                  <a:gd name="T3" fmla="*/ 0 h 74"/>
                  <a:gd name="T4" fmla="*/ 45 w 75"/>
                  <a:gd name="T5" fmla="*/ 1 h 74"/>
                  <a:gd name="T6" fmla="*/ 52 w 75"/>
                  <a:gd name="T7" fmla="*/ 3 h 74"/>
                  <a:gd name="T8" fmla="*/ 59 w 75"/>
                  <a:gd name="T9" fmla="*/ 6 h 74"/>
                  <a:gd name="T10" fmla="*/ 64 w 75"/>
                  <a:gd name="T11" fmla="*/ 11 h 74"/>
                  <a:gd name="T12" fmla="*/ 69 w 75"/>
                  <a:gd name="T13" fmla="*/ 16 h 74"/>
                  <a:gd name="T14" fmla="*/ 72 w 75"/>
                  <a:gd name="T15" fmla="*/ 22 h 74"/>
                  <a:gd name="T16" fmla="*/ 74 w 75"/>
                  <a:gd name="T17" fmla="*/ 29 h 74"/>
                  <a:gd name="T18" fmla="*/ 75 w 75"/>
                  <a:gd name="T19" fmla="*/ 37 h 74"/>
                  <a:gd name="T20" fmla="*/ 75 w 75"/>
                  <a:gd name="T21" fmla="*/ 37 h 74"/>
                  <a:gd name="T22" fmla="*/ 74 w 75"/>
                  <a:gd name="T23" fmla="*/ 45 h 74"/>
                  <a:gd name="T24" fmla="*/ 72 w 75"/>
                  <a:gd name="T25" fmla="*/ 52 h 74"/>
                  <a:gd name="T26" fmla="*/ 69 w 75"/>
                  <a:gd name="T27" fmla="*/ 58 h 74"/>
                  <a:gd name="T28" fmla="*/ 64 w 75"/>
                  <a:gd name="T29" fmla="*/ 63 h 74"/>
                  <a:gd name="T30" fmla="*/ 59 w 75"/>
                  <a:gd name="T31" fmla="*/ 67 h 74"/>
                  <a:gd name="T32" fmla="*/ 52 w 75"/>
                  <a:gd name="T33" fmla="*/ 71 h 74"/>
                  <a:gd name="T34" fmla="*/ 45 w 75"/>
                  <a:gd name="T35" fmla="*/ 73 h 74"/>
                  <a:gd name="T36" fmla="*/ 38 w 75"/>
                  <a:gd name="T37" fmla="*/ 74 h 74"/>
                  <a:gd name="T38" fmla="*/ 38 w 75"/>
                  <a:gd name="T39" fmla="*/ 74 h 74"/>
                  <a:gd name="T40" fmla="*/ 30 w 75"/>
                  <a:gd name="T41" fmla="*/ 73 h 74"/>
                  <a:gd name="T42" fmla="*/ 23 w 75"/>
                  <a:gd name="T43" fmla="*/ 71 h 74"/>
                  <a:gd name="T44" fmla="*/ 16 w 75"/>
                  <a:gd name="T45" fmla="*/ 67 h 74"/>
                  <a:gd name="T46" fmla="*/ 11 w 75"/>
                  <a:gd name="T47" fmla="*/ 63 h 74"/>
                  <a:gd name="T48" fmla="*/ 7 w 75"/>
                  <a:gd name="T49" fmla="*/ 58 h 74"/>
                  <a:gd name="T50" fmla="*/ 3 w 75"/>
                  <a:gd name="T51" fmla="*/ 52 h 74"/>
                  <a:gd name="T52" fmla="*/ 1 w 75"/>
                  <a:gd name="T53" fmla="*/ 45 h 74"/>
                  <a:gd name="T54" fmla="*/ 0 w 75"/>
                  <a:gd name="T55" fmla="*/ 37 h 74"/>
                  <a:gd name="T56" fmla="*/ 0 w 75"/>
                  <a:gd name="T57" fmla="*/ 37 h 74"/>
                  <a:gd name="T58" fmla="*/ 1 w 75"/>
                  <a:gd name="T59" fmla="*/ 29 h 74"/>
                  <a:gd name="T60" fmla="*/ 3 w 75"/>
                  <a:gd name="T61" fmla="*/ 22 h 74"/>
                  <a:gd name="T62" fmla="*/ 7 w 75"/>
                  <a:gd name="T63" fmla="*/ 16 h 74"/>
                  <a:gd name="T64" fmla="*/ 11 w 75"/>
                  <a:gd name="T65" fmla="*/ 11 h 74"/>
                  <a:gd name="T66" fmla="*/ 16 w 75"/>
                  <a:gd name="T67" fmla="*/ 6 h 74"/>
                  <a:gd name="T68" fmla="*/ 23 w 75"/>
                  <a:gd name="T69" fmla="*/ 3 h 74"/>
                  <a:gd name="T70" fmla="*/ 30 w 75"/>
                  <a:gd name="T71" fmla="*/ 1 h 74"/>
                  <a:gd name="T72" fmla="*/ 38 w 75"/>
                  <a:gd name="T73" fmla="*/ 0 h 74"/>
                  <a:gd name="T74" fmla="*/ 38 w 75"/>
                  <a:gd name="T75" fmla="*/ 0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5" h="74">
                    <a:moveTo>
                      <a:pt x="38" y="0"/>
                    </a:moveTo>
                    <a:lnTo>
                      <a:pt x="38" y="0"/>
                    </a:lnTo>
                    <a:lnTo>
                      <a:pt x="45" y="1"/>
                    </a:lnTo>
                    <a:lnTo>
                      <a:pt x="52" y="3"/>
                    </a:lnTo>
                    <a:lnTo>
                      <a:pt x="59" y="6"/>
                    </a:lnTo>
                    <a:lnTo>
                      <a:pt x="64" y="11"/>
                    </a:lnTo>
                    <a:lnTo>
                      <a:pt x="69" y="16"/>
                    </a:lnTo>
                    <a:lnTo>
                      <a:pt x="72" y="22"/>
                    </a:lnTo>
                    <a:lnTo>
                      <a:pt x="74" y="29"/>
                    </a:lnTo>
                    <a:lnTo>
                      <a:pt x="75" y="37"/>
                    </a:lnTo>
                    <a:lnTo>
                      <a:pt x="74" y="45"/>
                    </a:lnTo>
                    <a:lnTo>
                      <a:pt x="72" y="52"/>
                    </a:lnTo>
                    <a:lnTo>
                      <a:pt x="69" y="58"/>
                    </a:lnTo>
                    <a:lnTo>
                      <a:pt x="64" y="63"/>
                    </a:lnTo>
                    <a:lnTo>
                      <a:pt x="59" y="67"/>
                    </a:lnTo>
                    <a:lnTo>
                      <a:pt x="52" y="71"/>
                    </a:lnTo>
                    <a:lnTo>
                      <a:pt x="45" y="73"/>
                    </a:lnTo>
                    <a:lnTo>
                      <a:pt x="38" y="74"/>
                    </a:lnTo>
                    <a:lnTo>
                      <a:pt x="30" y="73"/>
                    </a:lnTo>
                    <a:lnTo>
                      <a:pt x="23" y="71"/>
                    </a:lnTo>
                    <a:lnTo>
                      <a:pt x="16" y="67"/>
                    </a:lnTo>
                    <a:lnTo>
                      <a:pt x="11" y="63"/>
                    </a:lnTo>
                    <a:lnTo>
                      <a:pt x="7" y="58"/>
                    </a:lnTo>
                    <a:lnTo>
                      <a:pt x="3" y="52"/>
                    </a:lnTo>
                    <a:lnTo>
                      <a:pt x="1" y="45"/>
                    </a:lnTo>
                    <a:lnTo>
                      <a:pt x="0" y="37"/>
                    </a:lnTo>
                    <a:lnTo>
                      <a:pt x="1" y="29"/>
                    </a:lnTo>
                    <a:lnTo>
                      <a:pt x="3" y="22"/>
                    </a:lnTo>
                    <a:lnTo>
                      <a:pt x="7" y="16"/>
                    </a:lnTo>
                    <a:lnTo>
                      <a:pt x="11" y="11"/>
                    </a:lnTo>
                    <a:lnTo>
                      <a:pt x="16" y="6"/>
                    </a:lnTo>
                    <a:lnTo>
                      <a:pt x="23" y="3"/>
                    </a:lnTo>
                    <a:lnTo>
                      <a:pt x="30" y="1"/>
                    </a:lnTo>
                    <a:lnTo>
                      <a:pt x="38" y="0"/>
                    </a:lnTo>
                    <a:close/>
                  </a:path>
                </a:pathLst>
              </a:custGeom>
              <a:solidFill>
                <a:srgbClr val="FFF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74" name="Freeform 321">
                <a:extLst>
                  <a:ext uri="{FF2B5EF4-FFF2-40B4-BE49-F238E27FC236}">
                    <a16:creationId xmlns:a16="http://schemas.microsoft.com/office/drawing/2014/main" id="{F43A3213-4E52-490C-BA1E-F271DAC29152}"/>
                  </a:ext>
                </a:extLst>
              </p:cNvPr>
              <p:cNvSpPr>
                <a:spLocks/>
              </p:cNvSpPr>
              <p:nvPr/>
            </p:nvSpPr>
            <p:spPr bwMode="auto">
              <a:xfrm>
                <a:off x="3933" y="1326"/>
                <a:ext cx="73" cy="72"/>
              </a:xfrm>
              <a:custGeom>
                <a:avLst/>
                <a:gdLst>
                  <a:gd name="T0" fmla="*/ 37 w 73"/>
                  <a:gd name="T1" fmla="*/ 0 h 72"/>
                  <a:gd name="T2" fmla="*/ 37 w 73"/>
                  <a:gd name="T3" fmla="*/ 0 h 72"/>
                  <a:gd name="T4" fmla="*/ 44 w 73"/>
                  <a:gd name="T5" fmla="*/ 1 h 72"/>
                  <a:gd name="T6" fmla="*/ 51 w 73"/>
                  <a:gd name="T7" fmla="*/ 3 h 72"/>
                  <a:gd name="T8" fmla="*/ 57 w 73"/>
                  <a:gd name="T9" fmla="*/ 6 h 72"/>
                  <a:gd name="T10" fmla="*/ 62 w 73"/>
                  <a:gd name="T11" fmla="*/ 10 h 72"/>
                  <a:gd name="T12" fmla="*/ 67 w 73"/>
                  <a:gd name="T13" fmla="*/ 16 h 72"/>
                  <a:gd name="T14" fmla="*/ 70 w 73"/>
                  <a:gd name="T15" fmla="*/ 22 h 72"/>
                  <a:gd name="T16" fmla="*/ 72 w 73"/>
                  <a:gd name="T17" fmla="*/ 28 h 72"/>
                  <a:gd name="T18" fmla="*/ 73 w 73"/>
                  <a:gd name="T19" fmla="*/ 36 h 72"/>
                  <a:gd name="T20" fmla="*/ 73 w 73"/>
                  <a:gd name="T21" fmla="*/ 36 h 72"/>
                  <a:gd name="T22" fmla="*/ 72 w 73"/>
                  <a:gd name="T23" fmla="*/ 43 h 72"/>
                  <a:gd name="T24" fmla="*/ 70 w 73"/>
                  <a:gd name="T25" fmla="*/ 50 h 72"/>
                  <a:gd name="T26" fmla="*/ 67 w 73"/>
                  <a:gd name="T27" fmla="*/ 56 h 72"/>
                  <a:gd name="T28" fmla="*/ 62 w 73"/>
                  <a:gd name="T29" fmla="*/ 61 h 72"/>
                  <a:gd name="T30" fmla="*/ 57 w 73"/>
                  <a:gd name="T31" fmla="*/ 66 h 72"/>
                  <a:gd name="T32" fmla="*/ 51 w 73"/>
                  <a:gd name="T33" fmla="*/ 69 h 72"/>
                  <a:gd name="T34" fmla="*/ 44 w 73"/>
                  <a:gd name="T35" fmla="*/ 71 h 72"/>
                  <a:gd name="T36" fmla="*/ 37 w 73"/>
                  <a:gd name="T37" fmla="*/ 72 h 72"/>
                  <a:gd name="T38" fmla="*/ 37 w 73"/>
                  <a:gd name="T39" fmla="*/ 72 h 72"/>
                  <a:gd name="T40" fmla="*/ 29 w 73"/>
                  <a:gd name="T41" fmla="*/ 71 h 72"/>
                  <a:gd name="T42" fmla="*/ 22 w 73"/>
                  <a:gd name="T43" fmla="*/ 69 h 72"/>
                  <a:gd name="T44" fmla="*/ 16 w 73"/>
                  <a:gd name="T45" fmla="*/ 66 h 72"/>
                  <a:gd name="T46" fmla="*/ 11 w 73"/>
                  <a:gd name="T47" fmla="*/ 61 h 72"/>
                  <a:gd name="T48" fmla="*/ 6 w 73"/>
                  <a:gd name="T49" fmla="*/ 56 h 72"/>
                  <a:gd name="T50" fmla="*/ 3 w 73"/>
                  <a:gd name="T51" fmla="*/ 50 h 72"/>
                  <a:gd name="T52" fmla="*/ 1 w 73"/>
                  <a:gd name="T53" fmla="*/ 43 h 72"/>
                  <a:gd name="T54" fmla="*/ 0 w 73"/>
                  <a:gd name="T55" fmla="*/ 36 h 72"/>
                  <a:gd name="T56" fmla="*/ 0 w 73"/>
                  <a:gd name="T57" fmla="*/ 36 h 72"/>
                  <a:gd name="T58" fmla="*/ 1 w 73"/>
                  <a:gd name="T59" fmla="*/ 28 h 72"/>
                  <a:gd name="T60" fmla="*/ 3 w 73"/>
                  <a:gd name="T61" fmla="*/ 22 h 72"/>
                  <a:gd name="T62" fmla="*/ 6 w 73"/>
                  <a:gd name="T63" fmla="*/ 16 h 72"/>
                  <a:gd name="T64" fmla="*/ 11 w 73"/>
                  <a:gd name="T65" fmla="*/ 10 h 72"/>
                  <a:gd name="T66" fmla="*/ 16 w 73"/>
                  <a:gd name="T67" fmla="*/ 6 h 72"/>
                  <a:gd name="T68" fmla="*/ 22 w 73"/>
                  <a:gd name="T69" fmla="*/ 3 h 72"/>
                  <a:gd name="T70" fmla="*/ 29 w 73"/>
                  <a:gd name="T71" fmla="*/ 1 h 72"/>
                  <a:gd name="T72" fmla="*/ 37 w 73"/>
                  <a:gd name="T73" fmla="*/ 0 h 72"/>
                  <a:gd name="T74" fmla="*/ 37 w 73"/>
                  <a:gd name="T75" fmla="*/ 0 h 7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3" h="72">
                    <a:moveTo>
                      <a:pt x="37" y="0"/>
                    </a:moveTo>
                    <a:lnTo>
                      <a:pt x="37" y="0"/>
                    </a:lnTo>
                    <a:lnTo>
                      <a:pt x="44" y="1"/>
                    </a:lnTo>
                    <a:lnTo>
                      <a:pt x="51" y="3"/>
                    </a:lnTo>
                    <a:lnTo>
                      <a:pt x="57" y="6"/>
                    </a:lnTo>
                    <a:lnTo>
                      <a:pt x="62" y="10"/>
                    </a:lnTo>
                    <a:lnTo>
                      <a:pt x="67" y="16"/>
                    </a:lnTo>
                    <a:lnTo>
                      <a:pt x="70" y="22"/>
                    </a:lnTo>
                    <a:lnTo>
                      <a:pt x="72" y="28"/>
                    </a:lnTo>
                    <a:lnTo>
                      <a:pt x="73" y="36"/>
                    </a:lnTo>
                    <a:lnTo>
                      <a:pt x="72" y="43"/>
                    </a:lnTo>
                    <a:lnTo>
                      <a:pt x="70" y="50"/>
                    </a:lnTo>
                    <a:lnTo>
                      <a:pt x="67" y="56"/>
                    </a:lnTo>
                    <a:lnTo>
                      <a:pt x="62" y="61"/>
                    </a:lnTo>
                    <a:lnTo>
                      <a:pt x="57" y="66"/>
                    </a:lnTo>
                    <a:lnTo>
                      <a:pt x="51" y="69"/>
                    </a:lnTo>
                    <a:lnTo>
                      <a:pt x="44" y="71"/>
                    </a:lnTo>
                    <a:lnTo>
                      <a:pt x="37" y="72"/>
                    </a:lnTo>
                    <a:lnTo>
                      <a:pt x="29" y="71"/>
                    </a:lnTo>
                    <a:lnTo>
                      <a:pt x="22" y="69"/>
                    </a:lnTo>
                    <a:lnTo>
                      <a:pt x="16" y="66"/>
                    </a:lnTo>
                    <a:lnTo>
                      <a:pt x="11" y="61"/>
                    </a:lnTo>
                    <a:lnTo>
                      <a:pt x="6" y="56"/>
                    </a:lnTo>
                    <a:lnTo>
                      <a:pt x="3" y="50"/>
                    </a:lnTo>
                    <a:lnTo>
                      <a:pt x="1" y="43"/>
                    </a:lnTo>
                    <a:lnTo>
                      <a:pt x="0" y="36"/>
                    </a:lnTo>
                    <a:lnTo>
                      <a:pt x="1" y="28"/>
                    </a:lnTo>
                    <a:lnTo>
                      <a:pt x="3" y="22"/>
                    </a:lnTo>
                    <a:lnTo>
                      <a:pt x="6" y="16"/>
                    </a:lnTo>
                    <a:lnTo>
                      <a:pt x="11" y="10"/>
                    </a:lnTo>
                    <a:lnTo>
                      <a:pt x="16" y="6"/>
                    </a:lnTo>
                    <a:lnTo>
                      <a:pt x="22" y="3"/>
                    </a:lnTo>
                    <a:lnTo>
                      <a:pt x="29" y="1"/>
                    </a:lnTo>
                    <a:lnTo>
                      <a:pt x="37" y="0"/>
                    </a:lnTo>
                    <a:close/>
                  </a:path>
                </a:pathLst>
              </a:custGeom>
              <a:solidFill>
                <a:srgbClr val="FFFF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75" name="Freeform 322">
                <a:extLst>
                  <a:ext uri="{FF2B5EF4-FFF2-40B4-BE49-F238E27FC236}">
                    <a16:creationId xmlns:a16="http://schemas.microsoft.com/office/drawing/2014/main" id="{96556014-C52D-4144-8459-E52BED5D8E15}"/>
                  </a:ext>
                </a:extLst>
              </p:cNvPr>
              <p:cNvSpPr>
                <a:spLocks/>
              </p:cNvSpPr>
              <p:nvPr/>
            </p:nvSpPr>
            <p:spPr bwMode="auto">
              <a:xfrm>
                <a:off x="3934" y="1327"/>
                <a:ext cx="71" cy="70"/>
              </a:xfrm>
              <a:custGeom>
                <a:avLst/>
                <a:gdLst>
                  <a:gd name="T0" fmla="*/ 36 w 71"/>
                  <a:gd name="T1" fmla="*/ 0 h 70"/>
                  <a:gd name="T2" fmla="*/ 36 w 71"/>
                  <a:gd name="T3" fmla="*/ 0 h 70"/>
                  <a:gd name="T4" fmla="*/ 43 w 71"/>
                  <a:gd name="T5" fmla="*/ 1 h 70"/>
                  <a:gd name="T6" fmla="*/ 50 w 71"/>
                  <a:gd name="T7" fmla="*/ 3 h 70"/>
                  <a:gd name="T8" fmla="*/ 55 w 71"/>
                  <a:gd name="T9" fmla="*/ 6 h 70"/>
                  <a:gd name="T10" fmla="*/ 61 w 71"/>
                  <a:gd name="T11" fmla="*/ 10 h 70"/>
                  <a:gd name="T12" fmla="*/ 65 w 71"/>
                  <a:gd name="T13" fmla="*/ 15 h 70"/>
                  <a:gd name="T14" fmla="*/ 68 w 71"/>
                  <a:gd name="T15" fmla="*/ 21 h 70"/>
                  <a:gd name="T16" fmla="*/ 70 w 71"/>
                  <a:gd name="T17" fmla="*/ 27 h 70"/>
                  <a:gd name="T18" fmla="*/ 71 w 71"/>
                  <a:gd name="T19" fmla="*/ 35 h 70"/>
                  <a:gd name="T20" fmla="*/ 71 w 71"/>
                  <a:gd name="T21" fmla="*/ 35 h 70"/>
                  <a:gd name="T22" fmla="*/ 70 w 71"/>
                  <a:gd name="T23" fmla="*/ 42 h 70"/>
                  <a:gd name="T24" fmla="*/ 68 w 71"/>
                  <a:gd name="T25" fmla="*/ 49 h 70"/>
                  <a:gd name="T26" fmla="*/ 65 w 71"/>
                  <a:gd name="T27" fmla="*/ 55 h 70"/>
                  <a:gd name="T28" fmla="*/ 61 w 71"/>
                  <a:gd name="T29" fmla="*/ 60 h 70"/>
                  <a:gd name="T30" fmla="*/ 55 w 71"/>
                  <a:gd name="T31" fmla="*/ 64 h 70"/>
                  <a:gd name="T32" fmla="*/ 50 w 71"/>
                  <a:gd name="T33" fmla="*/ 67 h 70"/>
                  <a:gd name="T34" fmla="*/ 43 w 71"/>
                  <a:gd name="T35" fmla="*/ 69 h 70"/>
                  <a:gd name="T36" fmla="*/ 36 w 71"/>
                  <a:gd name="T37" fmla="*/ 70 h 70"/>
                  <a:gd name="T38" fmla="*/ 36 w 71"/>
                  <a:gd name="T39" fmla="*/ 70 h 70"/>
                  <a:gd name="T40" fmla="*/ 28 w 71"/>
                  <a:gd name="T41" fmla="*/ 69 h 70"/>
                  <a:gd name="T42" fmla="*/ 21 w 71"/>
                  <a:gd name="T43" fmla="*/ 67 h 70"/>
                  <a:gd name="T44" fmla="*/ 16 w 71"/>
                  <a:gd name="T45" fmla="*/ 64 h 70"/>
                  <a:gd name="T46" fmla="*/ 10 w 71"/>
                  <a:gd name="T47" fmla="*/ 60 h 70"/>
                  <a:gd name="T48" fmla="*/ 6 w 71"/>
                  <a:gd name="T49" fmla="*/ 55 h 70"/>
                  <a:gd name="T50" fmla="*/ 3 w 71"/>
                  <a:gd name="T51" fmla="*/ 49 h 70"/>
                  <a:gd name="T52" fmla="*/ 1 w 71"/>
                  <a:gd name="T53" fmla="*/ 42 h 70"/>
                  <a:gd name="T54" fmla="*/ 0 w 71"/>
                  <a:gd name="T55" fmla="*/ 35 h 70"/>
                  <a:gd name="T56" fmla="*/ 0 w 71"/>
                  <a:gd name="T57" fmla="*/ 35 h 70"/>
                  <a:gd name="T58" fmla="*/ 1 w 71"/>
                  <a:gd name="T59" fmla="*/ 27 h 70"/>
                  <a:gd name="T60" fmla="*/ 3 w 71"/>
                  <a:gd name="T61" fmla="*/ 21 h 70"/>
                  <a:gd name="T62" fmla="*/ 6 w 71"/>
                  <a:gd name="T63" fmla="*/ 15 h 70"/>
                  <a:gd name="T64" fmla="*/ 10 w 71"/>
                  <a:gd name="T65" fmla="*/ 10 h 70"/>
                  <a:gd name="T66" fmla="*/ 16 w 71"/>
                  <a:gd name="T67" fmla="*/ 6 h 70"/>
                  <a:gd name="T68" fmla="*/ 21 w 71"/>
                  <a:gd name="T69" fmla="*/ 3 h 70"/>
                  <a:gd name="T70" fmla="*/ 28 w 71"/>
                  <a:gd name="T71" fmla="*/ 1 h 70"/>
                  <a:gd name="T72" fmla="*/ 36 w 71"/>
                  <a:gd name="T73" fmla="*/ 0 h 70"/>
                  <a:gd name="T74" fmla="*/ 36 w 71"/>
                  <a:gd name="T75" fmla="*/ 0 h 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1" h="70">
                    <a:moveTo>
                      <a:pt x="36" y="0"/>
                    </a:moveTo>
                    <a:lnTo>
                      <a:pt x="36" y="0"/>
                    </a:lnTo>
                    <a:lnTo>
                      <a:pt x="43" y="1"/>
                    </a:lnTo>
                    <a:lnTo>
                      <a:pt x="50" y="3"/>
                    </a:lnTo>
                    <a:lnTo>
                      <a:pt x="55" y="6"/>
                    </a:lnTo>
                    <a:lnTo>
                      <a:pt x="61" y="10"/>
                    </a:lnTo>
                    <a:lnTo>
                      <a:pt x="65" y="15"/>
                    </a:lnTo>
                    <a:lnTo>
                      <a:pt x="68" y="21"/>
                    </a:lnTo>
                    <a:lnTo>
                      <a:pt x="70" y="27"/>
                    </a:lnTo>
                    <a:lnTo>
                      <a:pt x="71" y="35"/>
                    </a:lnTo>
                    <a:lnTo>
                      <a:pt x="70" y="42"/>
                    </a:lnTo>
                    <a:lnTo>
                      <a:pt x="68" y="49"/>
                    </a:lnTo>
                    <a:lnTo>
                      <a:pt x="65" y="55"/>
                    </a:lnTo>
                    <a:lnTo>
                      <a:pt x="61" y="60"/>
                    </a:lnTo>
                    <a:lnTo>
                      <a:pt x="55" y="64"/>
                    </a:lnTo>
                    <a:lnTo>
                      <a:pt x="50" y="67"/>
                    </a:lnTo>
                    <a:lnTo>
                      <a:pt x="43" y="69"/>
                    </a:lnTo>
                    <a:lnTo>
                      <a:pt x="36" y="70"/>
                    </a:lnTo>
                    <a:lnTo>
                      <a:pt x="28" y="69"/>
                    </a:lnTo>
                    <a:lnTo>
                      <a:pt x="21" y="67"/>
                    </a:lnTo>
                    <a:lnTo>
                      <a:pt x="16" y="64"/>
                    </a:lnTo>
                    <a:lnTo>
                      <a:pt x="10" y="60"/>
                    </a:lnTo>
                    <a:lnTo>
                      <a:pt x="6" y="55"/>
                    </a:lnTo>
                    <a:lnTo>
                      <a:pt x="3" y="49"/>
                    </a:lnTo>
                    <a:lnTo>
                      <a:pt x="1" y="42"/>
                    </a:lnTo>
                    <a:lnTo>
                      <a:pt x="0" y="35"/>
                    </a:lnTo>
                    <a:lnTo>
                      <a:pt x="1" y="27"/>
                    </a:lnTo>
                    <a:lnTo>
                      <a:pt x="3" y="21"/>
                    </a:lnTo>
                    <a:lnTo>
                      <a:pt x="6" y="15"/>
                    </a:lnTo>
                    <a:lnTo>
                      <a:pt x="10" y="10"/>
                    </a:lnTo>
                    <a:lnTo>
                      <a:pt x="16" y="6"/>
                    </a:lnTo>
                    <a:lnTo>
                      <a:pt x="21" y="3"/>
                    </a:lnTo>
                    <a:lnTo>
                      <a:pt x="28" y="1"/>
                    </a:lnTo>
                    <a:lnTo>
                      <a:pt x="36" y="0"/>
                    </a:lnTo>
                    <a:close/>
                  </a:path>
                </a:pathLst>
              </a:custGeom>
              <a:solidFill>
                <a:srgbClr val="FFFF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76" name="Freeform 323">
                <a:extLst>
                  <a:ext uri="{FF2B5EF4-FFF2-40B4-BE49-F238E27FC236}">
                    <a16:creationId xmlns:a16="http://schemas.microsoft.com/office/drawing/2014/main" id="{5E0D761B-E71B-4C94-829F-AF581A11065D}"/>
                  </a:ext>
                </a:extLst>
              </p:cNvPr>
              <p:cNvSpPr>
                <a:spLocks/>
              </p:cNvSpPr>
              <p:nvPr/>
            </p:nvSpPr>
            <p:spPr bwMode="auto">
              <a:xfrm>
                <a:off x="3935" y="1328"/>
                <a:ext cx="69" cy="68"/>
              </a:xfrm>
              <a:custGeom>
                <a:avLst/>
                <a:gdLst>
                  <a:gd name="T0" fmla="*/ 35 w 69"/>
                  <a:gd name="T1" fmla="*/ 0 h 68"/>
                  <a:gd name="T2" fmla="*/ 35 w 69"/>
                  <a:gd name="T3" fmla="*/ 0 h 68"/>
                  <a:gd name="T4" fmla="*/ 42 w 69"/>
                  <a:gd name="T5" fmla="*/ 1 h 68"/>
                  <a:gd name="T6" fmla="*/ 48 w 69"/>
                  <a:gd name="T7" fmla="*/ 3 h 68"/>
                  <a:gd name="T8" fmla="*/ 54 w 69"/>
                  <a:gd name="T9" fmla="*/ 6 h 68"/>
                  <a:gd name="T10" fmla="*/ 59 w 69"/>
                  <a:gd name="T11" fmla="*/ 10 h 68"/>
                  <a:gd name="T12" fmla="*/ 63 w 69"/>
                  <a:gd name="T13" fmla="*/ 15 h 68"/>
                  <a:gd name="T14" fmla="*/ 66 w 69"/>
                  <a:gd name="T15" fmla="*/ 20 h 68"/>
                  <a:gd name="T16" fmla="*/ 68 w 69"/>
                  <a:gd name="T17" fmla="*/ 27 h 68"/>
                  <a:gd name="T18" fmla="*/ 69 w 69"/>
                  <a:gd name="T19" fmla="*/ 34 h 68"/>
                  <a:gd name="T20" fmla="*/ 69 w 69"/>
                  <a:gd name="T21" fmla="*/ 34 h 68"/>
                  <a:gd name="T22" fmla="*/ 68 w 69"/>
                  <a:gd name="T23" fmla="*/ 41 h 68"/>
                  <a:gd name="T24" fmla="*/ 66 w 69"/>
                  <a:gd name="T25" fmla="*/ 47 h 68"/>
                  <a:gd name="T26" fmla="*/ 63 w 69"/>
                  <a:gd name="T27" fmla="*/ 53 h 68"/>
                  <a:gd name="T28" fmla="*/ 59 w 69"/>
                  <a:gd name="T29" fmla="*/ 58 h 68"/>
                  <a:gd name="T30" fmla="*/ 54 w 69"/>
                  <a:gd name="T31" fmla="*/ 62 h 68"/>
                  <a:gd name="T32" fmla="*/ 48 w 69"/>
                  <a:gd name="T33" fmla="*/ 65 h 68"/>
                  <a:gd name="T34" fmla="*/ 42 w 69"/>
                  <a:gd name="T35" fmla="*/ 67 h 68"/>
                  <a:gd name="T36" fmla="*/ 35 w 69"/>
                  <a:gd name="T37" fmla="*/ 68 h 68"/>
                  <a:gd name="T38" fmla="*/ 35 w 69"/>
                  <a:gd name="T39" fmla="*/ 68 h 68"/>
                  <a:gd name="T40" fmla="*/ 27 w 69"/>
                  <a:gd name="T41" fmla="*/ 67 h 68"/>
                  <a:gd name="T42" fmla="*/ 21 w 69"/>
                  <a:gd name="T43" fmla="*/ 65 h 68"/>
                  <a:gd name="T44" fmla="*/ 15 w 69"/>
                  <a:gd name="T45" fmla="*/ 62 h 68"/>
                  <a:gd name="T46" fmla="*/ 10 w 69"/>
                  <a:gd name="T47" fmla="*/ 58 h 68"/>
                  <a:gd name="T48" fmla="*/ 6 w 69"/>
                  <a:gd name="T49" fmla="*/ 53 h 68"/>
                  <a:gd name="T50" fmla="*/ 3 w 69"/>
                  <a:gd name="T51" fmla="*/ 47 h 68"/>
                  <a:gd name="T52" fmla="*/ 1 w 69"/>
                  <a:gd name="T53" fmla="*/ 41 h 68"/>
                  <a:gd name="T54" fmla="*/ 0 w 69"/>
                  <a:gd name="T55" fmla="*/ 34 h 68"/>
                  <a:gd name="T56" fmla="*/ 0 w 69"/>
                  <a:gd name="T57" fmla="*/ 34 h 68"/>
                  <a:gd name="T58" fmla="*/ 1 w 69"/>
                  <a:gd name="T59" fmla="*/ 27 h 68"/>
                  <a:gd name="T60" fmla="*/ 3 w 69"/>
                  <a:gd name="T61" fmla="*/ 20 h 68"/>
                  <a:gd name="T62" fmla="*/ 6 w 69"/>
                  <a:gd name="T63" fmla="*/ 15 h 68"/>
                  <a:gd name="T64" fmla="*/ 10 w 69"/>
                  <a:gd name="T65" fmla="*/ 10 h 68"/>
                  <a:gd name="T66" fmla="*/ 15 w 69"/>
                  <a:gd name="T67" fmla="*/ 6 h 68"/>
                  <a:gd name="T68" fmla="*/ 21 w 69"/>
                  <a:gd name="T69" fmla="*/ 3 h 68"/>
                  <a:gd name="T70" fmla="*/ 27 w 69"/>
                  <a:gd name="T71" fmla="*/ 1 h 68"/>
                  <a:gd name="T72" fmla="*/ 35 w 69"/>
                  <a:gd name="T73" fmla="*/ 0 h 68"/>
                  <a:gd name="T74" fmla="*/ 35 w 69"/>
                  <a:gd name="T75" fmla="*/ 0 h 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9" h="68">
                    <a:moveTo>
                      <a:pt x="35" y="0"/>
                    </a:moveTo>
                    <a:lnTo>
                      <a:pt x="35" y="0"/>
                    </a:lnTo>
                    <a:lnTo>
                      <a:pt x="42" y="1"/>
                    </a:lnTo>
                    <a:lnTo>
                      <a:pt x="48" y="3"/>
                    </a:lnTo>
                    <a:lnTo>
                      <a:pt x="54" y="6"/>
                    </a:lnTo>
                    <a:lnTo>
                      <a:pt x="59" y="10"/>
                    </a:lnTo>
                    <a:lnTo>
                      <a:pt x="63" y="15"/>
                    </a:lnTo>
                    <a:lnTo>
                      <a:pt x="66" y="20"/>
                    </a:lnTo>
                    <a:lnTo>
                      <a:pt x="68" y="27"/>
                    </a:lnTo>
                    <a:lnTo>
                      <a:pt x="69" y="34"/>
                    </a:lnTo>
                    <a:lnTo>
                      <a:pt x="68" y="41"/>
                    </a:lnTo>
                    <a:lnTo>
                      <a:pt x="66" y="47"/>
                    </a:lnTo>
                    <a:lnTo>
                      <a:pt x="63" y="53"/>
                    </a:lnTo>
                    <a:lnTo>
                      <a:pt x="59" y="58"/>
                    </a:lnTo>
                    <a:lnTo>
                      <a:pt x="54" y="62"/>
                    </a:lnTo>
                    <a:lnTo>
                      <a:pt x="48" y="65"/>
                    </a:lnTo>
                    <a:lnTo>
                      <a:pt x="42" y="67"/>
                    </a:lnTo>
                    <a:lnTo>
                      <a:pt x="35" y="68"/>
                    </a:lnTo>
                    <a:lnTo>
                      <a:pt x="27" y="67"/>
                    </a:lnTo>
                    <a:lnTo>
                      <a:pt x="21" y="65"/>
                    </a:lnTo>
                    <a:lnTo>
                      <a:pt x="15" y="62"/>
                    </a:lnTo>
                    <a:lnTo>
                      <a:pt x="10" y="58"/>
                    </a:lnTo>
                    <a:lnTo>
                      <a:pt x="6" y="53"/>
                    </a:lnTo>
                    <a:lnTo>
                      <a:pt x="3" y="47"/>
                    </a:lnTo>
                    <a:lnTo>
                      <a:pt x="1" y="41"/>
                    </a:lnTo>
                    <a:lnTo>
                      <a:pt x="0" y="34"/>
                    </a:lnTo>
                    <a:lnTo>
                      <a:pt x="1" y="27"/>
                    </a:lnTo>
                    <a:lnTo>
                      <a:pt x="3" y="20"/>
                    </a:lnTo>
                    <a:lnTo>
                      <a:pt x="6" y="15"/>
                    </a:lnTo>
                    <a:lnTo>
                      <a:pt x="10" y="10"/>
                    </a:lnTo>
                    <a:lnTo>
                      <a:pt x="15" y="6"/>
                    </a:lnTo>
                    <a:lnTo>
                      <a:pt x="21" y="3"/>
                    </a:lnTo>
                    <a:lnTo>
                      <a:pt x="27" y="1"/>
                    </a:lnTo>
                    <a:lnTo>
                      <a:pt x="35" y="0"/>
                    </a:lnTo>
                    <a:close/>
                  </a:path>
                </a:pathLst>
              </a:custGeom>
              <a:solidFill>
                <a:srgbClr val="FFFF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77" name="Freeform 324">
                <a:extLst>
                  <a:ext uri="{FF2B5EF4-FFF2-40B4-BE49-F238E27FC236}">
                    <a16:creationId xmlns:a16="http://schemas.microsoft.com/office/drawing/2014/main" id="{332C1886-57AC-412A-B00C-DD1037CC7476}"/>
                  </a:ext>
                </a:extLst>
              </p:cNvPr>
              <p:cNvSpPr>
                <a:spLocks/>
              </p:cNvSpPr>
              <p:nvPr/>
            </p:nvSpPr>
            <p:spPr bwMode="auto">
              <a:xfrm>
                <a:off x="3936" y="1329"/>
                <a:ext cx="67" cy="66"/>
              </a:xfrm>
              <a:custGeom>
                <a:avLst/>
                <a:gdLst>
                  <a:gd name="T0" fmla="*/ 34 w 67"/>
                  <a:gd name="T1" fmla="*/ 0 h 66"/>
                  <a:gd name="T2" fmla="*/ 34 w 67"/>
                  <a:gd name="T3" fmla="*/ 0 h 66"/>
                  <a:gd name="T4" fmla="*/ 41 w 67"/>
                  <a:gd name="T5" fmla="*/ 1 h 66"/>
                  <a:gd name="T6" fmla="*/ 47 w 67"/>
                  <a:gd name="T7" fmla="*/ 3 h 66"/>
                  <a:gd name="T8" fmla="*/ 52 w 67"/>
                  <a:gd name="T9" fmla="*/ 6 h 66"/>
                  <a:gd name="T10" fmla="*/ 57 w 67"/>
                  <a:gd name="T11" fmla="*/ 10 h 66"/>
                  <a:gd name="T12" fmla="*/ 61 w 67"/>
                  <a:gd name="T13" fmla="*/ 14 h 66"/>
                  <a:gd name="T14" fmla="*/ 64 w 67"/>
                  <a:gd name="T15" fmla="*/ 20 h 66"/>
                  <a:gd name="T16" fmla="*/ 66 w 67"/>
                  <a:gd name="T17" fmla="*/ 26 h 66"/>
                  <a:gd name="T18" fmla="*/ 67 w 67"/>
                  <a:gd name="T19" fmla="*/ 33 h 66"/>
                  <a:gd name="T20" fmla="*/ 67 w 67"/>
                  <a:gd name="T21" fmla="*/ 33 h 66"/>
                  <a:gd name="T22" fmla="*/ 66 w 67"/>
                  <a:gd name="T23" fmla="*/ 40 h 66"/>
                  <a:gd name="T24" fmla="*/ 64 w 67"/>
                  <a:gd name="T25" fmla="*/ 46 h 66"/>
                  <a:gd name="T26" fmla="*/ 61 w 67"/>
                  <a:gd name="T27" fmla="*/ 51 h 66"/>
                  <a:gd name="T28" fmla="*/ 57 w 67"/>
                  <a:gd name="T29" fmla="*/ 56 h 66"/>
                  <a:gd name="T30" fmla="*/ 52 w 67"/>
                  <a:gd name="T31" fmla="*/ 60 h 66"/>
                  <a:gd name="T32" fmla="*/ 47 w 67"/>
                  <a:gd name="T33" fmla="*/ 63 h 66"/>
                  <a:gd name="T34" fmla="*/ 41 w 67"/>
                  <a:gd name="T35" fmla="*/ 65 h 66"/>
                  <a:gd name="T36" fmla="*/ 34 w 67"/>
                  <a:gd name="T37" fmla="*/ 66 h 66"/>
                  <a:gd name="T38" fmla="*/ 34 w 67"/>
                  <a:gd name="T39" fmla="*/ 66 h 66"/>
                  <a:gd name="T40" fmla="*/ 26 w 67"/>
                  <a:gd name="T41" fmla="*/ 65 h 66"/>
                  <a:gd name="T42" fmla="*/ 20 w 67"/>
                  <a:gd name="T43" fmla="*/ 63 h 66"/>
                  <a:gd name="T44" fmla="*/ 15 w 67"/>
                  <a:gd name="T45" fmla="*/ 60 h 66"/>
                  <a:gd name="T46" fmla="*/ 10 w 67"/>
                  <a:gd name="T47" fmla="*/ 56 h 66"/>
                  <a:gd name="T48" fmla="*/ 6 w 67"/>
                  <a:gd name="T49" fmla="*/ 51 h 66"/>
                  <a:gd name="T50" fmla="*/ 3 w 67"/>
                  <a:gd name="T51" fmla="*/ 46 h 66"/>
                  <a:gd name="T52" fmla="*/ 1 w 67"/>
                  <a:gd name="T53" fmla="*/ 40 h 66"/>
                  <a:gd name="T54" fmla="*/ 0 w 67"/>
                  <a:gd name="T55" fmla="*/ 33 h 66"/>
                  <a:gd name="T56" fmla="*/ 0 w 67"/>
                  <a:gd name="T57" fmla="*/ 33 h 66"/>
                  <a:gd name="T58" fmla="*/ 1 w 67"/>
                  <a:gd name="T59" fmla="*/ 26 h 66"/>
                  <a:gd name="T60" fmla="*/ 3 w 67"/>
                  <a:gd name="T61" fmla="*/ 20 h 66"/>
                  <a:gd name="T62" fmla="*/ 6 w 67"/>
                  <a:gd name="T63" fmla="*/ 14 h 66"/>
                  <a:gd name="T64" fmla="*/ 10 w 67"/>
                  <a:gd name="T65" fmla="*/ 10 h 66"/>
                  <a:gd name="T66" fmla="*/ 15 w 67"/>
                  <a:gd name="T67" fmla="*/ 6 h 66"/>
                  <a:gd name="T68" fmla="*/ 20 w 67"/>
                  <a:gd name="T69" fmla="*/ 3 h 66"/>
                  <a:gd name="T70" fmla="*/ 26 w 67"/>
                  <a:gd name="T71" fmla="*/ 1 h 66"/>
                  <a:gd name="T72" fmla="*/ 34 w 67"/>
                  <a:gd name="T73" fmla="*/ 0 h 66"/>
                  <a:gd name="T74" fmla="*/ 34 w 67"/>
                  <a:gd name="T75" fmla="*/ 0 h 6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7" h="66">
                    <a:moveTo>
                      <a:pt x="34" y="0"/>
                    </a:moveTo>
                    <a:lnTo>
                      <a:pt x="34" y="0"/>
                    </a:lnTo>
                    <a:lnTo>
                      <a:pt x="41" y="1"/>
                    </a:lnTo>
                    <a:lnTo>
                      <a:pt x="47" y="3"/>
                    </a:lnTo>
                    <a:lnTo>
                      <a:pt x="52" y="6"/>
                    </a:lnTo>
                    <a:lnTo>
                      <a:pt x="57" y="10"/>
                    </a:lnTo>
                    <a:lnTo>
                      <a:pt x="61" y="14"/>
                    </a:lnTo>
                    <a:lnTo>
                      <a:pt x="64" y="20"/>
                    </a:lnTo>
                    <a:lnTo>
                      <a:pt x="66" y="26"/>
                    </a:lnTo>
                    <a:lnTo>
                      <a:pt x="67" y="33"/>
                    </a:lnTo>
                    <a:lnTo>
                      <a:pt x="66" y="40"/>
                    </a:lnTo>
                    <a:lnTo>
                      <a:pt x="64" y="46"/>
                    </a:lnTo>
                    <a:lnTo>
                      <a:pt x="61" y="51"/>
                    </a:lnTo>
                    <a:lnTo>
                      <a:pt x="57" y="56"/>
                    </a:lnTo>
                    <a:lnTo>
                      <a:pt x="52" y="60"/>
                    </a:lnTo>
                    <a:lnTo>
                      <a:pt x="47" y="63"/>
                    </a:lnTo>
                    <a:lnTo>
                      <a:pt x="41" y="65"/>
                    </a:lnTo>
                    <a:lnTo>
                      <a:pt x="34" y="66"/>
                    </a:lnTo>
                    <a:lnTo>
                      <a:pt x="26" y="65"/>
                    </a:lnTo>
                    <a:lnTo>
                      <a:pt x="20" y="63"/>
                    </a:lnTo>
                    <a:lnTo>
                      <a:pt x="15" y="60"/>
                    </a:lnTo>
                    <a:lnTo>
                      <a:pt x="10" y="56"/>
                    </a:lnTo>
                    <a:lnTo>
                      <a:pt x="6" y="51"/>
                    </a:lnTo>
                    <a:lnTo>
                      <a:pt x="3" y="46"/>
                    </a:lnTo>
                    <a:lnTo>
                      <a:pt x="1" y="40"/>
                    </a:lnTo>
                    <a:lnTo>
                      <a:pt x="0" y="33"/>
                    </a:lnTo>
                    <a:lnTo>
                      <a:pt x="1" y="26"/>
                    </a:lnTo>
                    <a:lnTo>
                      <a:pt x="3" y="20"/>
                    </a:lnTo>
                    <a:lnTo>
                      <a:pt x="6" y="14"/>
                    </a:lnTo>
                    <a:lnTo>
                      <a:pt x="10" y="10"/>
                    </a:lnTo>
                    <a:lnTo>
                      <a:pt x="15" y="6"/>
                    </a:lnTo>
                    <a:lnTo>
                      <a:pt x="20" y="3"/>
                    </a:lnTo>
                    <a:lnTo>
                      <a:pt x="26" y="1"/>
                    </a:lnTo>
                    <a:lnTo>
                      <a:pt x="34" y="0"/>
                    </a:lnTo>
                    <a:close/>
                  </a:path>
                </a:pathLst>
              </a:custGeom>
              <a:solidFill>
                <a:srgbClr val="FFFF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78" name="Freeform 325">
                <a:extLst>
                  <a:ext uri="{FF2B5EF4-FFF2-40B4-BE49-F238E27FC236}">
                    <a16:creationId xmlns:a16="http://schemas.microsoft.com/office/drawing/2014/main" id="{F9BF3E05-C841-4CF3-8359-4D666BAB765B}"/>
                  </a:ext>
                </a:extLst>
              </p:cNvPr>
              <p:cNvSpPr>
                <a:spLocks/>
              </p:cNvSpPr>
              <p:nvPr/>
            </p:nvSpPr>
            <p:spPr bwMode="auto">
              <a:xfrm>
                <a:off x="3937" y="1330"/>
                <a:ext cx="65" cy="64"/>
              </a:xfrm>
              <a:custGeom>
                <a:avLst/>
                <a:gdLst>
                  <a:gd name="T0" fmla="*/ 33 w 65"/>
                  <a:gd name="T1" fmla="*/ 0 h 64"/>
                  <a:gd name="T2" fmla="*/ 33 w 65"/>
                  <a:gd name="T3" fmla="*/ 0 h 64"/>
                  <a:gd name="T4" fmla="*/ 39 w 65"/>
                  <a:gd name="T5" fmla="*/ 1 h 64"/>
                  <a:gd name="T6" fmla="*/ 45 w 65"/>
                  <a:gd name="T7" fmla="*/ 3 h 64"/>
                  <a:gd name="T8" fmla="*/ 51 w 65"/>
                  <a:gd name="T9" fmla="*/ 5 h 64"/>
                  <a:gd name="T10" fmla="*/ 55 w 65"/>
                  <a:gd name="T11" fmla="*/ 9 h 64"/>
                  <a:gd name="T12" fmla="*/ 59 w 65"/>
                  <a:gd name="T13" fmla="*/ 14 h 64"/>
                  <a:gd name="T14" fmla="*/ 62 w 65"/>
                  <a:gd name="T15" fmla="*/ 19 h 64"/>
                  <a:gd name="T16" fmla="*/ 64 w 65"/>
                  <a:gd name="T17" fmla="*/ 25 h 64"/>
                  <a:gd name="T18" fmla="*/ 65 w 65"/>
                  <a:gd name="T19" fmla="*/ 32 h 64"/>
                  <a:gd name="T20" fmla="*/ 65 w 65"/>
                  <a:gd name="T21" fmla="*/ 32 h 64"/>
                  <a:gd name="T22" fmla="*/ 64 w 65"/>
                  <a:gd name="T23" fmla="*/ 39 h 64"/>
                  <a:gd name="T24" fmla="*/ 62 w 65"/>
                  <a:gd name="T25" fmla="*/ 45 h 64"/>
                  <a:gd name="T26" fmla="*/ 59 w 65"/>
                  <a:gd name="T27" fmla="*/ 50 h 64"/>
                  <a:gd name="T28" fmla="*/ 55 w 65"/>
                  <a:gd name="T29" fmla="*/ 55 h 64"/>
                  <a:gd name="T30" fmla="*/ 51 w 65"/>
                  <a:gd name="T31" fmla="*/ 58 h 64"/>
                  <a:gd name="T32" fmla="*/ 45 w 65"/>
                  <a:gd name="T33" fmla="*/ 61 h 64"/>
                  <a:gd name="T34" fmla="*/ 39 w 65"/>
                  <a:gd name="T35" fmla="*/ 63 h 64"/>
                  <a:gd name="T36" fmla="*/ 33 w 65"/>
                  <a:gd name="T37" fmla="*/ 64 h 64"/>
                  <a:gd name="T38" fmla="*/ 33 w 65"/>
                  <a:gd name="T39" fmla="*/ 64 h 64"/>
                  <a:gd name="T40" fmla="*/ 27 w 65"/>
                  <a:gd name="T41" fmla="*/ 63 h 64"/>
                  <a:gd name="T42" fmla="*/ 20 w 65"/>
                  <a:gd name="T43" fmla="*/ 61 h 64"/>
                  <a:gd name="T44" fmla="*/ 14 w 65"/>
                  <a:gd name="T45" fmla="*/ 58 h 64"/>
                  <a:gd name="T46" fmla="*/ 10 w 65"/>
                  <a:gd name="T47" fmla="*/ 55 h 64"/>
                  <a:gd name="T48" fmla="*/ 6 w 65"/>
                  <a:gd name="T49" fmla="*/ 50 h 64"/>
                  <a:gd name="T50" fmla="*/ 3 w 65"/>
                  <a:gd name="T51" fmla="*/ 45 h 64"/>
                  <a:gd name="T52" fmla="*/ 1 w 65"/>
                  <a:gd name="T53" fmla="*/ 39 h 64"/>
                  <a:gd name="T54" fmla="*/ 0 w 65"/>
                  <a:gd name="T55" fmla="*/ 32 h 64"/>
                  <a:gd name="T56" fmla="*/ 0 w 65"/>
                  <a:gd name="T57" fmla="*/ 32 h 64"/>
                  <a:gd name="T58" fmla="*/ 1 w 65"/>
                  <a:gd name="T59" fmla="*/ 25 h 64"/>
                  <a:gd name="T60" fmla="*/ 3 w 65"/>
                  <a:gd name="T61" fmla="*/ 19 h 64"/>
                  <a:gd name="T62" fmla="*/ 6 w 65"/>
                  <a:gd name="T63" fmla="*/ 14 h 64"/>
                  <a:gd name="T64" fmla="*/ 10 w 65"/>
                  <a:gd name="T65" fmla="*/ 9 h 64"/>
                  <a:gd name="T66" fmla="*/ 14 w 65"/>
                  <a:gd name="T67" fmla="*/ 5 h 64"/>
                  <a:gd name="T68" fmla="*/ 20 w 65"/>
                  <a:gd name="T69" fmla="*/ 3 h 64"/>
                  <a:gd name="T70" fmla="*/ 27 w 65"/>
                  <a:gd name="T71" fmla="*/ 1 h 64"/>
                  <a:gd name="T72" fmla="*/ 33 w 65"/>
                  <a:gd name="T73" fmla="*/ 0 h 64"/>
                  <a:gd name="T74" fmla="*/ 33 w 65"/>
                  <a:gd name="T75" fmla="*/ 0 h 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5" h="64">
                    <a:moveTo>
                      <a:pt x="33" y="0"/>
                    </a:moveTo>
                    <a:lnTo>
                      <a:pt x="33" y="0"/>
                    </a:lnTo>
                    <a:lnTo>
                      <a:pt x="39" y="1"/>
                    </a:lnTo>
                    <a:lnTo>
                      <a:pt x="45" y="3"/>
                    </a:lnTo>
                    <a:lnTo>
                      <a:pt x="51" y="5"/>
                    </a:lnTo>
                    <a:lnTo>
                      <a:pt x="55" y="9"/>
                    </a:lnTo>
                    <a:lnTo>
                      <a:pt x="59" y="14"/>
                    </a:lnTo>
                    <a:lnTo>
                      <a:pt x="62" y="19"/>
                    </a:lnTo>
                    <a:lnTo>
                      <a:pt x="64" y="25"/>
                    </a:lnTo>
                    <a:lnTo>
                      <a:pt x="65" y="32"/>
                    </a:lnTo>
                    <a:lnTo>
                      <a:pt x="64" y="39"/>
                    </a:lnTo>
                    <a:lnTo>
                      <a:pt x="62" y="45"/>
                    </a:lnTo>
                    <a:lnTo>
                      <a:pt x="59" y="50"/>
                    </a:lnTo>
                    <a:lnTo>
                      <a:pt x="55" y="55"/>
                    </a:lnTo>
                    <a:lnTo>
                      <a:pt x="51" y="58"/>
                    </a:lnTo>
                    <a:lnTo>
                      <a:pt x="45" y="61"/>
                    </a:lnTo>
                    <a:lnTo>
                      <a:pt x="39" y="63"/>
                    </a:lnTo>
                    <a:lnTo>
                      <a:pt x="33" y="64"/>
                    </a:lnTo>
                    <a:lnTo>
                      <a:pt x="27" y="63"/>
                    </a:lnTo>
                    <a:lnTo>
                      <a:pt x="20" y="61"/>
                    </a:lnTo>
                    <a:lnTo>
                      <a:pt x="14" y="58"/>
                    </a:lnTo>
                    <a:lnTo>
                      <a:pt x="10" y="55"/>
                    </a:lnTo>
                    <a:lnTo>
                      <a:pt x="6" y="50"/>
                    </a:lnTo>
                    <a:lnTo>
                      <a:pt x="3" y="45"/>
                    </a:lnTo>
                    <a:lnTo>
                      <a:pt x="1" y="39"/>
                    </a:lnTo>
                    <a:lnTo>
                      <a:pt x="0" y="32"/>
                    </a:lnTo>
                    <a:lnTo>
                      <a:pt x="1" y="25"/>
                    </a:lnTo>
                    <a:lnTo>
                      <a:pt x="3" y="19"/>
                    </a:lnTo>
                    <a:lnTo>
                      <a:pt x="6" y="14"/>
                    </a:lnTo>
                    <a:lnTo>
                      <a:pt x="10" y="9"/>
                    </a:lnTo>
                    <a:lnTo>
                      <a:pt x="14" y="5"/>
                    </a:lnTo>
                    <a:lnTo>
                      <a:pt x="20" y="3"/>
                    </a:lnTo>
                    <a:lnTo>
                      <a:pt x="27" y="1"/>
                    </a:lnTo>
                    <a:lnTo>
                      <a:pt x="33" y="0"/>
                    </a:lnTo>
                    <a:close/>
                  </a:path>
                </a:pathLst>
              </a:custGeom>
              <a:solidFill>
                <a:srgbClr val="FFFF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79" name="Freeform 326">
                <a:extLst>
                  <a:ext uri="{FF2B5EF4-FFF2-40B4-BE49-F238E27FC236}">
                    <a16:creationId xmlns:a16="http://schemas.microsoft.com/office/drawing/2014/main" id="{17EDE2D7-0AFB-4EC4-BB84-D87F16EBFC9A}"/>
                  </a:ext>
                </a:extLst>
              </p:cNvPr>
              <p:cNvSpPr>
                <a:spLocks/>
              </p:cNvSpPr>
              <p:nvPr/>
            </p:nvSpPr>
            <p:spPr bwMode="auto">
              <a:xfrm>
                <a:off x="3938" y="1331"/>
                <a:ext cx="63" cy="62"/>
              </a:xfrm>
              <a:custGeom>
                <a:avLst/>
                <a:gdLst>
                  <a:gd name="T0" fmla="*/ 63 w 63"/>
                  <a:gd name="T1" fmla="*/ 31 h 62"/>
                  <a:gd name="T2" fmla="*/ 63 w 63"/>
                  <a:gd name="T3" fmla="*/ 31 h 62"/>
                  <a:gd name="T4" fmla="*/ 62 w 63"/>
                  <a:gd name="T5" fmla="*/ 37 h 62"/>
                  <a:gd name="T6" fmla="*/ 60 w 63"/>
                  <a:gd name="T7" fmla="*/ 43 h 62"/>
                  <a:gd name="T8" fmla="*/ 58 w 63"/>
                  <a:gd name="T9" fmla="*/ 48 h 62"/>
                  <a:gd name="T10" fmla="*/ 54 w 63"/>
                  <a:gd name="T11" fmla="*/ 53 h 62"/>
                  <a:gd name="T12" fmla="*/ 49 w 63"/>
                  <a:gd name="T13" fmla="*/ 57 h 62"/>
                  <a:gd name="T14" fmla="*/ 44 w 63"/>
                  <a:gd name="T15" fmla="*/ 59 h 62"/>
                  <a:gd name="T16" fmla="*/ 38 w 63"/>
                  <a:gd name="T17" fmla="*/ 61 h 62"/>
                  <a:gd name="T18" fmla="*/ 32 w 63"/>
                  <a:gd name="T19" fmla="*/ 62 h 62"/>
                  <a:gd name="T20" fmla="*/ 32 w 63"/>
                  <a:gd name="T21" fmla="*/ 62 h 62"/>
                  <a:gd name="T22" fmla="*/ 26 w 63"/>
                  <a:gd name="T23" fmla="*/ 61 h 62"/>
                  <a:gd name="T24" fmla="*/ 19 w 63"/>
                  <a:gd name="T25" fmla="*/ 59 h 62"/>
                  <a:gd name="T26" fmla="*/ 14 w 63"/>
                  <a:gd name="T27" fmla="*/ 57 h 62"/>
                  <a:gd name="T28" fmla="*/ 9 w 63"/>
                  <a:gd name="T29" fmla="*/ 53 h 62"/>
                  <a:gd name="T30" fmla="*/ 6 w 63"/>
                  <a:gd name="T31" fmla="*/ 48 h 62"/>
                  <a:gd name="T32" fmla="*/ 3 w 63"/>
                  <a:gd name="T33" fmla="*/ 43 h 62"/>
                  <a:gd name="T34" fmla="*/ 1 w 63"/>
                  <a:gd name="T35" fmla="*/ 37 h 62"/>
                  <a:gd name="T36" fmla="*/ 0 w 63"/>
                  <a:gd name="T37" fmla="*/ 31 h 62"/>
                  <a:gd name="T38" fmla="*/ 0 w 63"/>
                  <a:gd name="T39" fmla="*/ 31 h 62"/>
                  <a:gd name="T40" fmla="*/ 1 w 63"/>
                  <a:gd name="T41" fmla="*/ 24 h 62"/>
                  <a:gd name="T42" fmla="*/ 3 w 63"/>
                  <a:gd name="T43" fmla="*/ 19 h 62"/>
                  <a:gd name="T44" fmla="*/ 6 w 63"/>
                  <a:gd name="T45" fmla="*/ 13 h 62"/>
                  <a:gd name="T46" fmla="*/ 9 w 63"/>
                  <a:gd name="T47" fmla="*/ 9 h 62"/>
                  <a:gd name="T48" fmla="*/ 14 w 63"/>
                  <a:gd name="T49" fmla="*/ 5 h 62"/>
                  <a:gd name="T50" fmla="*/ 19 w 63"/>
                  <a:gd name="T51" fmla="*/ 2 h 62"/>
                  <a:gd name="T52" fmla="*/ 26 w 63"/>
                  <a:gd name="T53" fmla="*/ 1 h 62"/>
                  <a:gd name="T54" fmla="*/ 32 w 63"/>
                  <a:gd name="T55" fmla="*/ 0 h 62"/>
                  <a:gd name="T56" fmla="*/ 32 w 63"/>
                  <a:gd name="T57" fmla="*/ 0 h 62"/>
                  <a:gd name="T58" fmla="*/ 38 w 63"/>
                  <a:gd name="T59" fmla="*/ 1 h 62"/>
                  <a:gd name="T60" fmla="*/ 44 w 63"/>
                  <a:gd name="T61" fmla="*/ 2 h 62"/>
                  <a:gd name="T62" fmla="*/ 49 w 63"/>
                  <a:gd name="T63" fmla="*/ 5 h 62"/>
                  <a:gd name="T64" fmla="*/ 54 w 63"/>
                  <a:gd name="T65" fmla="*/ 9 h 62"/>
                  <a:gd name="T66" fmla="*/ 58 w 63"/>
                  <a:gd name="T67" fmla="*/ 13 h 62"/>
                  <a:gd name="T68" fmla="*/ 60 w 63"/>
                  <a:gd name="T69" fmla="*/ 19 h 62"/>
                  <a:gd name="T70" fmla="*/ 62 w 63"/>
                  <a:gd name="T71" fmla="*/ 24 h 62"/>
                  <a:gd name="T72" fmla="*/ 63 w 63"/>
                  <a:gd name="T73" fmla="*/ 31 h 62"/>
                  <a:gd name="T74" fmla="*/ 63 w 63"/>
                  <a:gd name="T75" fmla="*/ 31 h 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3" h="62">
                    <a:moveTo>
                      <a:pt x="63" y="31"/>
                    </a:moveTo>
                    <a:lnTo>
                      <a:pt x="63" y="31"/>
                    </a:lnTo>
                    <a:lnTo>
                      <a:pt x="62" y="37"/>
                    </a:lnTo>
                    <a:lnTo>
                      <a:pt x="60" y="43"/>
                    </a:lnTo>
                    <a:lnTo>
                      <a:pt x="58" y="48"/>
                    </a:lnTo>
                    <a:lnTo>
                      <a:pt x="54" y="53"/>
                    </a:lnTo>
                    <a:lnTo>
                      <a:pt x="49" y="57"/>
                    </a:lnTo>
                    <a:lnTo>
                      <a:pt x="44" y="59"/>
                    </a:lnTo>
                    <a:lnTo>
                      <a:pt x="38" y="61"/>
                    </a:lnTo>
                    <a:lnTo>
                      <a:pt x="32" y="62"/>
                    </a:lnTo>
                    <a:lnTo>
                      <a:pt x="26" y="61"/>
                    </a:lnTo>
                    <a:lnTo>
                      <a:pt x="19" y="59"/>
                    </a:lnTo>
                    <a:lnTo>
                      <a:pt x="14" y="57"/>
                    </a:lnTo>
                    <a:lnTo>
                      <a:pt x="9" y="53"/>
                    </a:lnTo>
                    <a:lnTo>
                      <a:pt x="6" y="48"/>
                    </a:lnTo>
                    <a:lnTo>
                      <a:pt x="3" y="43"/>
                    </a:lnTo>
                    <a:lnTo>
                      <a:pt x="1" y="37"/>
                    </a:lnTo>
                    <a:lnTo>
                      <a:pt x="0" y="31"/>
                    </a:lnTo>
                    <a:lnTo>
                      <a:pt x="1" y="24"/>
                    </a:lnTo>
                    <a:lnTo>
                      <a:pt x="3" y="19"/>
                    </a:lnTo>
                    <a:lnTo>
                      <a:pt x="6" y="13"/>
                    </a:lnTo>
                    <a:lnTo>
                      <a:pt x="9" y="9"/>
                    </a:lnTo>
                    <a:lnTo>
                      <a:pt x="14" y="5"/>
                    </a:lnTo>
                    <a:lnTo>
                      <a:pt x="19" y="2"/>
                    </a:lnTo>
                    <a:lnTo>
                      <a:pt x="26" y="1"/>
                    </a:lnTo>
                    <a:lnTo>
                      <a:pt x="32" y="0"/>
                    </a:lnTo>
                    <a:lnTo>
                      <a:pt x="38" y="1"/>
                    </a:lnTo>
                    <a:lnTo>
                      <a:pt x="44" y="2"/>
                    </a:lnTo>
                    <a:lnTo>
                      <a:pt x="49" y="5"/>
                    </a:lnTo>
                    <a:lnTo>
                      <a:pt x="54" y="9"/>
                    </a:lnTo>
                    <a:lnTo>
                      <a:pt x="58" y="13"/>
                    </a:lnTo>
                    <a:lnTo>
                      <a:pt x="60" y="19"/>
                    </a:lnTo>
                    <a:lnTo>
                      <a:pt x="62" y="24"/>
                    </a:lnTo>
                    <a:lnTo>
                      <a:pt x="63" y="31"/>
                    </a:lnTo>
                    <a:close/>
                  </a:path>
                </a:pathLst>
              </a:custGeom>
              <a:solidFill>
                <a:srgbClr val="FFFF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80" name="Freeform 327">
                <a:extLst>
                  <a:ext uri="{FF2B5EF4-FFF2-40B4-BE49-F238E27FC236}">
                    <a16:creationId xmlns:a16="http://schemas.microsoft.com/office/drawing/2014/main" id="{E448BC5A-F8B0-4199-B36E-A2F13FF43211}"/>
                  </a:ext>
                </a:extLst>
              </p:cNvPr>
              <p:cNvSpPr>
                <a:spLocks/>
              </p:cNvSpPr>
              <p:nvPr/>
            </p:nvSpPr>
            <p:spPr bwMode="auto">
              <a:xfrm>
                <a:off x="3720" y="1290"/>
                <a:ext cx="155" cy="205"/>
              </a:xfrm>
              <a:custGeom>
                <a:avLst/>
                <a:gdLst>
                  <a:gd name="T0" fmla="*/ 80 w 155"/>
                  <a:gd name="T1" fmla="*/ 5 h 205"/>
                  <a:gd name="T2" fmla="*/ 66 w 155"/>
                  <a:gd name="T3" fmla="*/ 9 h 205"/>
                  <a:gd name="T4" fmla="*/ 54 w 155"/>
                  <a:gd name="T5" fmla="*/ 10 h 205"/>
                  <a:gd name="T6" fmla="*/ 42 w 155"/>
                  <a:gd name="T7" fmla="*/ 9 h 205"/>
                  <a:gd name="T8" fmla="*/ 39 w 155"/>
                  <a:gd name="T9" fmla="*/ 8 h 205"/>
                  <a:gd name="T10" fmla="*/ 29 w 155"/>
                  <a:gd name="T11" fmla="*/ 10 h 205"/>
                  <a:gd name="T12" fmla="*/ 16 w 155"/>
                  <a:gd name="T13" fmla="*/ 21 h 205"/>
                  <a:gd name="T14" fmla="*/ 5 w 155"/>
                  <a:gd name="T15" fmla="*/ 38 h 205"/>
                  <a:gd name="T16" fmla="*/ 0 w 155"/>
                  <a:gd name="T17" fmla="*/ 61 h 205"/>
                  <a:gd name="T18" fmla="*/ 1 w 155"/>
                  <a:gd name="T19" fmla="*/ 69 h 205"/>
                  <a:gd name="T20" fmla="*/ 4 w 155"/>
                  <a:gd name="T21" fmla="*/ 82 h 205"/>
                  <a:gd name="T22" fmla="*/ 13 w 155"/>
                  <a:gd name="T23" fmla="*/ 101 h 205"/>
                  <a:gd name="T24" fmla="*/ 33 w 155"/>
                  <a:gd name="T25" fmla="*/ 125 h 205"/>
                  <a:gd name="T26" fmla="*/ 55 w 155"/>
                  <a:gd name="T27" fmla="*/ 144 h 205"/>
                  <a:gd name="T28" fmla="*/ 65 w 155"/>
                  <a:gd name="T29" fmla="*/ 151 h 205"/>
                  <a:gd name="T30" fmla="*/ 104 w 155"/>
                  <a:gd name="T31" fmla="*/ 178 h 205"/>
                  <a:gd name="T32" fmla="*/ 125 w 155"/>
                  <a:gd name="T33" fmla="*/ 198 h 205"/>
                  <a:gd name="T34" fmla="*/ 129 w 155"/>
                  <a:gd name="T35" fmla="*/ 203 h 205"/>
                  <a:gd name="T36" fmla="*/ 133 w 155"/>
                  <a:gd name="T37" fmla="*/ 205 h 205"/>
                  <a:gd name="T38" fmla="*/ 137 w 155"/>
                  <a:gd name="T39" fmla="*/ 204 h 205"/>
                  <a:gd name="T40" fmla="*/ 143 w 155"/>
                  <a:gd name="T41" fmla="*/ 190 h 205"/>
                  <a:gd name="T42" fmla="*/ 153 w 155"/>
                  <a:gd name="T43" fmla="*/ 146 h 205"/>
                  <a:gd name="T44" fmla="*/ 155 w 155"/>
                  <a:gd name="T45" fmla="*/ 134 h 205"/>
                  <a:gd name="T46" fmla="*/ 154 w 155"/>
                  <a:gd name="T47" fmla="*/ 104 h 205"/>
                  <a:gd name="T48" fmla="*/ 150 w 155"/>
                  <a:gd name="T49" fmla="*/ 73 h 205"/>
                  <a:gd name="T50" fmla="*/ 145 w 155"/>
                  <a:gd name="T51" fmla="*/ 47 h 205"/>
                  <a:gd name="T52" fmla="*/ 142 w 155"/>
                  <a:gd name="T53" fmla="*/ 38 h 205"/>
                  <a:gd name="T54" fmla="*/ 134 w 155"/>
                  <a:gd name="T55" fmla="*/ 24 h 205"/>
                  <a:gd name="T56" fmla="*/ 119 w 155"/>
                  <a:gd name="T57" fmla="*/ 9 h 205"/>
                  <a:gd name="T58" fmla="*/ 106 w 155"/>
                  <a:gd name="T59" fmla="*/ 2 h 205"/>
                  <a:gd name="T60" fmla="*/ 96 w 155"/>
                  <a:gd name="T61" fmla="*/ 0 h 205"/>
                  <a:gd name="T62" fmla="*/ 86 w 155"/>
                  <a:gd name="T63" fmla="*/ 2 h 205"/>
                  <a:gd name="T64" fmla="*/ 80 w 155"/>
                  <a:gd name="T65" fmla="*/ 5 h 20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5" h="205">
                    <a:moveTo>
                      <a:pt x="80" y="5"/>
                    </a:moveTo>
                    <a:lnTo>
                      <a:pt x="80" y="5"/>
                    </a:lnTo>
                    <a:lnTo>
                      <a:pt x="76" y="6"/>
                    </a:lnTo>
                    <a:lnTo>
                      <a:pt x="66" y="9"/>
                    </a:lnTo>
                    <a:lnTo>
                      <a:pt x="60" y="10"/>
                    </a:lnTo>
                    <a:lnTo>
                      <a:pt x="54" y="10"/>
                    </a:lnTo>
                    <a:lnTo>
                      <a:pt x="47" y="10"/>
                    </a:lnTo>
                    <a:lnTo>
                      <a:pt x="42" y="9"/>
                    </a:lnTo>
                    <a:lnTo>
                      <a:pt x="39" y="8"/>
                    </a:lnTo>
                    <a:lnTo>
                      <a:pt x="36" y="8"/>
                    </a:lnTo>
                    <a:lnTo>
                      <a:pt x="29" y="10"/>
                    </a:lnTo>
                    <a:lnTo>
                      <a:pt x="23" y="15"/>
                    </a:lnTo>
                    <a:lnTo>
                      <a:pt x="16" y="21"/>
                    </a:lnTo>
                    <a:lnTo>
                      <a:pt x="10" y="28"/>
                    </a:lnTo>
                    <a:lnTo>
                      <a:pt x="5" y="38"/>
                    </a:lnTo>
                    <a:lnTo>
                      <a:pt x="2" y="49"/>
                    </a:lnTo>
                    <a:lnTo>
                      <a:pt x="0" y="61"/>
                    </a:lnTo>
                    <a:lnTo>
                      <a:pt x="1" y="69"/>
                    </a:lnTo>
                    <a:lnTo>
                      <a:pt x="2" y="76"/>
                    </a:lnTo>
                    <a:lnTo>
                      <a:pt x="4" y="82"/>
                    </a:lnTo>
                    <a:lnTo>
                      <a:pt x="6" y="89"/>
                    </a:lnTo>
                    <a:lnTo>
                      <a:pt x="13" y="101"/>
                    </a:lnTo>
                    <a:lnTo>
                      <a:pt x="23" y="113"/>
                    </a:lnTo>
                    <a:lnTo>
                      <a:pt x="33" y="125"/>
                    </a:lnTo>
                    <a:lnTo>
                      <a:pt x="44" y="136"/>
                    </a:lnTo>
                    <a:lnTo>
                      <a:pt x="55" y="144"/>
                    </a:lnTo>
                    <a:lnTo>
                      <a:pt x="65" y="151"/>
                    </a:lnTo>
                    <a:lnTo>
                      <a:pt x="85" y="164"/>
                    </a:lnTo>
                    <a:lnTo>
                      <a:pt x="104" y="178"/>
                    </a:lnTo>
                    <a:lnTo>
                      <a:pt x="119" y="192"/>
                    </a:lnTo>
                    <a:lnTo>
                      <a:pt x="125" y="198"/>
                    </a:lnTo>
                    <a:lnTo>
                      <a:pt x="129" y="203"/>
                    </a:lnTo>
                    <a:lnTo>
                      <a:pt x="132" y="205"/>
                    </a:lnTo>
                    <a:lnTo>
                      <a:pt x="133" y="205"/>
                    </a:lnTo>
                    <a:lnTo>
                      <a:pt x="135" y="205"/>
                    </a:lnTo>
                    <a:lnTo>
                      <a:pt x="137" y="204"/>
                    </a:lnTo>
                    <a:lnTo>
                      <a:pt x="140" y="198"/>
                    </a:lnTo>
                    <a:lnTo>
                      <a:pt x="143" y="190"/>
                    </a:lnTo>
                    <a:lnTo>
                      <a:pt x="149" y="168"/>
                    </a:lnTo>
                    <a:lnTo>
                      <a:pt x="153" y="146"/>
                    </a:lnTo>
                    <a:lnTo>
                      <a:pt x="155" y="134"/>
                    </a:lnTo>
                    <a:lnTo>
                      <a:pt x="155" y="119"/>
                    </a:lnTo>
                    <a:lnTo>
                      <a:pt x="154" y="104"/>
                    </a:lnTo>
                    <a:lnTo>
                      <a:pt x="152" y="88"/>
                    </a:lnTo>
                    <a:lnTo>
                      <a:pt x="150" y="73"/>
                    </a:lnTo>
                    <a:lnTo>
                      <a:pt x="148" y="58"/>
                    </a:lnTo>
                    <a:lnTo>
                      <a:pt x="145" y="47"/>
                    </a:lnTo>
                    <a:lnTo>
                      <a:pt x="142" y="38"/>
                    </a:lnTo>
                    <a:lnTo>
                      <a:pt x="139" y="31"/>
                    </a:lnTo>
                    <a:lnTo>
                      <a:pt x="134" y="24"/>
                    </a:lnTo>
                    <a:lnTo>
                      <a:pt x="127" y="16"/>
                    </a:lnTo>
                    <a:lnTo>
                      <a:pt x="119" y="9"/>
                    </a:lnTo>
                    <a:lnTo>
                      <a:pt x="111" y="4"/>
                    </a:lnTo>
                    <a:lnTo>
                      <a:pt x="106" y="2"/>
                    </a:lnTo>
                    <a:lnTo>
                      <a:pt x="101" y="1"/>
                    </a:lnTo>
                    <a:lnTo>
                      <a:pt x="96" y="0"/>
                    </a:lnTo>
                    <a:lnTo>
                      <a:pt x="91" y="1"/>
                    </a:lnTo>
                    <a:lnTo>
                      <a:pt x="86" y="2"/>
                    </a:lnTo>
                    <a:lnTo>
                      <a:pt x="8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81" name="Freeform 328">
                <a:extLst>
                  <a:ext uri="{FF2B5EF4-FFF2-40B4-BE49-F238E27FC236}">
                    <a16:creationId xmlns:a16="http://schemas.microsoft.com/office/drawing/2014/main" id="{7503CEF5-A074-4742-80F0-E53912B78A0A}"/>
                  </a:ext>
                </a:extLst>
              </p:cNvPr>
              <p:cNvSpPr>
                <a:spLocks/>
              </p:cNvSpPr>
              <p:nvPr/>
            </p:nvSpPr>
            <p:spPr bwMode="auto">
              <a:xfrm>
                <a:off x="3723" y="1291"/>
                <a:ext cx="151" cy="202"/>
              </a:xfrm>
              <a:custGeom>
                <a:avLst/>
                <a:gdLst>
                  <a:gd name="T0" fmla="*/ 40 w 151"/>
                  <a:gd name="T1" fmla="*/ 10 h 202"/>
                  <a:gd name="T2" fmla="*/ 35 w 151"/>
                  <a:gd name="T3" fmla="*/ 9 h 202"/>
                  <a:gd name="T4" fmla="*/ 22 w 151"/>
                  <a:gd name="T5" fmla="*/ 16 h 202"/>
                  <a:gd name="T6" fmla="*/ 9 w 151"/>
                  <a:gd name="T7" fmla="*/ 29 h 202"/>
                  <a:gd name="T8" fmla="*/ 1 w 151"/>
                  <a:gd name="T9" fmla="*/ 49 h 202"/>
                  <a:gd name="T10" fmla="*/ 0 w 151"/>
                  <a:gd name="T11" fmla="*/ 61 h 202"/>
                  <a:gd name="T12" fmla="*/ 1 w 151"/>
                  <a:gd name="T13" fmla="*/ 75 h 202"/>
                  <a:gd name="T14" fmla="*/ 6 w 151"/>
                  <a:gd name="T15" fmla="*/ 88 h 202"/>
                  <a:gd name="T16" fmla="*/ 22 w 151"/>
                  <a:gd name="T17" fmla="*/ 112 h 202"/>
                  <a:gd name="T18" fmla="*/ 42 w 151"/>
                  <a:gd name="T19" fmla="*/ 134 h 202"/>
                  <a:gd name="T20" fmla="*/ 63 w 151"/>
                  <a:gd name="T21" fmla="*/ 149 h 202"/>
                  <a:gd name="T22" fmla="*/ 83 w 151"/>
                  <a:gd name="T23" fmla="*/ 162 h 202"/>
                  <a:gd name="T24" fmla="*/ 116 w 151"/>
                  <a:gd name="T25" fmla="*/ 189 h 202"/>
                  <a:gd name="T26" fmla="*/ 126 w 151"/>
                  <a:gd name="T27" fmla="*/ 200 h 202"/>
                  <a:gd name="T28" fmla="*/ 128 w 151"/>
                  <a:gd name="T29" fmla="*/ 201 h 202"/>
                  <a:gd name="T30" fmla="*/ 132 w 151"/>
                  <a:gd name="T31" fmla="*/ 202 h 202"/>
                  <a:gd name="T32" fmla="*/ 136 w 151"/>
                  <a:gd name="T33" fmla="*/ 195 h 202"/>
                  <a:gd name="T34" fmla="*/ 145 w 151"/>
                  <a:gd name="T35" fmla="*/ 165 h 202"/>
                  <a:gd name="T36" fmla="*/ 149 w 151"/>
                  <a:gd name="T37" fmla="*/ 143 h 202"/>
                  <a:gd name="T38" fmla="*/ 151 w 151"/>
                  <a:gd name="T39" fmla="*/ 117 h 202"/>
                  <a:gd name="T40" fmla="*/ 149 w 151"/>
                  <a:gd name="T41" fmla="*/ 87 h 202"/>
                  <a:gd name="T42" fmla="*/ 141 w 151"/>
                  <a:gd name="T43" fmla="*/ 47 h 202"/>
                  <a:gd name="T44" fmla="*/ 138 w 151"/>
                  <a:gd name="T45" fmla="*/ 38 h 202"/>
                  <a:gd name="T46" fmla="*/ 130 w 151"/>
                  <a:gd name="T47" fmla="*/ 24 h 202"/>
                  <a:gd name="T48" fmla="*/ 116 w 151"/>
                  <a:gd name="T49" fmla="*/ 9 h 202"/>
                  <a:gd name="T50" fmla="*/ 103 w 151"/>
                  <a:gd name="T51" fmla="*/ 2 h 202"/>
                  <a:gd name="T52" fmla="*/ 94 w 151"/>
                  <a:gd name="T53" fmla="*/ 0 h 202"/>
                  <a:gd name="T54" fmla="*/ 83 w 151"/>
                  <a:gd name="T55" fmla="*/ 2 h 202"/>
                  <a:gd name="T56" fmla="*/ 78 w 151"/>
                  <a:gd name="T57" fmla="*/ 4 h 202"/>
                  <a:gd name="T58" fmla="*/ 64 w 151"/>
                  <a:gd name="T59" fmla="*/ 9 h 202"/>
                  <a:gd name="T60" fmla="*/ 52 w 151"/>
                  <a:gd name="T61" fmla="*/ 12 h 202"/>
                  <a:gd name="T62" fmla="*/ 40 w 151"/>
                  <a:gd name="T63" fmla="*/ 10 h 20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1" h="202">
                    <a:moveTo>
                      <a:pt x="40" y="10"/>
                    </a:moveTo>
                    <a:lnTo>
                      <a:pt x="40" y="10"/>
                    </a:lnTo>
                    <a:lnTo>
                      <a:pt x="37" y="9"/>
                    </a:lnTo>
                    <a:lnTo>
                      <a:pt x="35" y="9"/>
                    </a:lnTo>
                    <a:lnTo>
                      <a:pt x="28" y="12"/>
                    </a:lnTo>
                    <a:lnTo>
                      <a:pt x="22" y="16"/>
                    </a:lnTo>
                    <a:lnTo>
                      <a:pt x="16" y="21"/>
                    </a:lnTo>
                    <a:lnTo>
                      <a:pt x="9" y="29"/>
                    </a:lnTo>
                    <a:lnTo>
                      <a:pt x="5" y="38"/>
                    </a:lnTo>
                    <a:lnTo>
                      <a:pt x="1" y="49"/>
                    </a:lnTo>
                    <a:lnTo>
                      <a:pt x="0" y="61"/>
                    </a:lnTo>
                    <a:lnTo>
                      <a:pt x="0" y="69"/>
                    </a:lnTo>
                    <a:lnTo>
                      <a:pt x="1" y="75"/>
                    </a:lnTo>
                    <a:lnTo>
                      <a:pt x="3" y="81"/>
                    </a:lnTo>
                    <a:lnTo>
                      <a:pt x="6" y="88"/>
                    </a:lnTo>
                    <a:lnTo>
                      <a:pt x="12" y="100"/>
                    </a:lnTo>
                    <a:lnTo>
                      <a:pt x="22" y="112"/>
                    </a:lnTo>
                    <a:lnTo>
                      <a:pt x="32" y="124"/>
                    </a:lnTo>
                    <a:lnTo>
                      <a:pt x="42" y="134"/>
                    </a:lnTo>
                    <a:lnTo>
                      <a:pt x="53" y="142"/>
                    </a:lnTo>
                    <a:lnTo>
                      <a:pt x="63" y="149"/>
                    </a:lnTo>
                    <a:lnTo>
                      <a:pt x="83" y="162"/>
                    </a:lnTo>
                    <a:lnTo>
                      <a:pt x="101" y="175"/>
                    </a:lnTo>
                    <a:lnTo>
                      <a:pt x="116" y="189"/>
                    </a:lnTo>
                    <a:lnTo>
                      <a:pt x="122" y="194"/>
                    </a:lnTo>
                    <a:lnTo>
                      <a:pt x="126" y="200"/>
                    </a:lnTo>
                    <a:lnTo>
                      <a:pt x="128" y="201"/>
                    </a:lnTo>
                    <a:lnTo>
                      <a:pt x="130" y="202"/>
                    </a:lnTo>
                    <a:lnTo>
                      <a:pt x="132" y="202"/>
                    </a:lnTo>
                    <a:lnTo>
                      <a:pt x="133" y="200"/>
                    </a:lnTo>
                    <a:lnTo>
                      <a:pt x="136" y="195"/>
                    </a:lnTo>
                    <a:lnTo>
                      <a:pt x="139" y="187"/>
                    </a:lnTo>
                    <a:lnTo>
                      <a:pt x="145" y="165"/>
                    </a:lnTo>
                    <a:lnTo>
                      <a:pt x="149" y="143"/>
                    </a:lnTo>
                    <a:lnTo>
                      <a:pt x="151" y="132"/>
                    </a:lnTo>
                    <a:lnTo>
                      <a:pt x="151" y="117"/>
                    </a:lnTo>
                    <a:lnTo>
                      <a:pt x="150" y="102"/>
                    </a:lnTo>
                    <a:lnTo>
                      <a:pt x="149" y="87"/>
                    </a:lnTo>
                    <a:lnTo>
                      <a:pt x="144" y="58"/>
                    </a:lnTo>
                    <a:lnTo>
                      <a:pt x="141" y="47"/>
                    </a:lnTo>
                    <a:lnTo>
                      <a:pt x="138" y="38"/>
                    </a:lnTo>
                    <a:lnTo>
                      <a:pt x="135" y="31"/>
                    </a:lnTo>
                    <a:lnTo>
                      <a:pt x="130" y="24"/>
                    </a:lnTo>
                    <a:lnTo>
                      <a:pt x="123" y="16"/>
                    </a:lnTo>
                    <a:lnTo>
                      <a:pt x="116" y="9"/>
                    </a:lnTo>
                    <a:lnTo>
                      <a:pt x="108" y="4"/>
                    </a:lnTo>
                    <a:lnTo>
                      <a:pt x="103" y="2"/>
                    </a:lnTo>
                    <a:lnTo>
                      <a:pt x="99" y="1"/>
                    </a:lnTo>
                    <a:lnTo>
                      <a:pt x="94" y="0"/>
                    </a:lnTo>
                    <a:lnTo>
                      <a:pt x="89" y="1"/>
                    </a:lnTo>
                    <a:lnTo>
                      <a:pt x="83" y="2"/>
                    </a:lnTo>
                    <a:lnTo>
                      <a:pt x="78" y="4"/>
                    </a:lnTo>
                    <a:lnTo>
                      <a:pt x="74" y="6"/>
                    </a:lnTo>
                    <a:lnTo>
                      <a:pt x="64" y="9"/>
                    </a:lnTo>
                    <a:lnTo>
                      <a:pt x="58" y="10"/>
                    </a:lnTo>
                    <a:lnTo>
                      <a:pt x="52" y="12"/>
                    </a:lnTo>
                    <a:lnTo>
                      <a:pt x="46" y="12"/>
                    </a:lnTo>
                    <a:lnTo>
                      <a:pt x="40" y="10"/>
                    </a:lnTo>
                    <a:close/>
                  </a:path>
                </a:pathLst>
              </a:custGeom>
              <a:solidFill>
                <a:srgbClr val="FCFC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82" name="Freeform 329">
                <a:extLst>
                  <a:ext uri="{FF2B5EF4-FFF2-40B4-BE49-F238E27FC236}">
                    <a16:creationId xmlns:a16="http://schemas.microsoft.com/office/drawing/2014/main" id="{E74425D1-2315-48BA-97B9-FDB1B3566C4F}"/>
                  </a:ext>
                </a:extLst>
              </p:cNvPr>
              <p:cNvSpPr>
                <a:spLocks/>
              </p:cNvSpPr>
              <p:nvPr/>
            </p:nvSpPr>
            <p:spPr bwMode="auto">
              <a:xfrm>
                <a:off x="3726" y="1292"/>
                <a:ext cx="147" cy="198"/>
              </a:xfrm>
              <a:custGeom>
                <a:avLst/>
                <a:gdLst>
                  <a:gd name="T0" fmla="*/ 39 w 147"/>
                  <a:gd name="T1" fmla="*/ 12 h 198"/>
                  <a:gd name="T2" fmla="*/ 27 w 147"/>
                  <a:gd name="T3" fmla="*/ 13 h 198"/>
                  <a:gd name="T4" fmla="*/ 15 w 147"/>
                  <a:gd name="T5" fmla="*/ 22 h 198"/>
                  <a:gd name="T6" fmla="*/ 4 w 147"/>
                  <a:gd name="T7" fmla="*/ 38 h 198"/>
                  <a:gd name="T8" fmla="*/ 0 w 147"/>
                  <a:gd name="T9" fmla="*/ 61 h 198"/>
                  <a:gd name="T10" fmla="*/ 0 w 147"/>
                  <a:gd name="T11" fmla="*/ 68 h 198"/>
                  <a:gd name="T12" fmla="*/ 3 w 147"/>
                  <a:gd name="T13" fmla="*/ 81 h 198"/>
                  <a:gd name="T14" fmla="*/ 13 w 147"/>
                  <a:gd name="T15" fmla="*/ 99 h 198"/>
                  <a:gd name="T16" fmla="*/ 31 w 147"/>
                  <a:gd name="T17" fmla="*/ 122 h 198"/>
                  <a:gd name="T18" fmla="*/ 51 w 147"/>
                  <a:gd name="T19" fmla="*/ 140 h 198"/>
                  <a:gd name="T20" fmla="*/ 61 w 147"/>
                  <a:gd name="T21" fmla="*/ 147 h 198"/>
                  <a:gd name="T22" fmla="*/ 98 w 147"/>
                  <a:gd name="T23" fmla="*/ 172 h 198"/>
                  <a:gd name="T24" fmla="*/ 119 w 147"/>
                  <a:gd name="T25" fmla="*/ 191 h 198"/>
                  <a:gd name="T26" fmla="*/ 123 w 147"/>
                  <a:gd name="T27" fmla="*/ 196 h 198"/>
                  <a:gd name="T28" fmla="*/ 127 w 147"/>
                  <a:gd name="T29" fmla="*/ 198 h 198"/>
                  <a:gd name="T30" fmla="*/ 130 w 147"/>
                  <a:gd name="T31" fmla="*/ 197 h 198"/>
                  <a:gd name="T32" fmla="*/ 136 w 147"/>
                  <a:gd name="T33" fmla="*/ 184 h 198"/>
                  <a:gd name="T34" fmla="*/ 146 w 147"/>
                  <a:gd name="T35" fmla="*/ 141 h 198"/>
                  <a:gd name="T36" fmla="*/ 147 w 147"/>
                  <a:gd name="T37" fmla="*/ 130 h 198"/>
                  <a:gd name="T38" fmla="*/ 146 w 147"/>
                  <a:gd name="T39" fmla="*/ 101 h 198"/>
                  <a:gd name="T40" fmla="*/ 140 w 147"/>
                  <a:gd name="T41" fmla="*/ 58 h 198"/>
                  <a:gd name="T42" fmla="*/ 135 w 147"/>
                  <a:gd name="T43" fmla="*/ 39 h 198"/>
                  <a:gd name="T44" fmla="*/ 132 w 147"/>
                  <a:gd name="T45" fmla="*/ 32 h 198"/>
                  <a:gd name="T46" fmla="*/ 120 w 147"/>
                  <a:gd name="T47" fmla="*/ 17 h 198"/>
                  <a:gd name="T48" fmla="*/ 105 w 147"/>
                  <a:gd name="T49" fmla="*/ 4 h 198"/>
                  <a:gd name="T50" fmla="*/ 96 w 147"/>
                  <a:gd name="T51" fmla="*/ 1 h 198"/>
                  <a:gd name="T52" fmla="*/ 86 w 147"/>
                  <a:gd name="T53" fmla="*/ 0 h 198"/>
                  <a:gd name="T54" fmla="*/ 76 w 147"/>
                  <a:gd name="T55" fmla="*/ 4 h 198"/>
                  <a:gd name="T56" fmla="*/ 72 w 147"/>
                  <a:gd name="T57" fmla="*/ 5 h 198"/>
                  <a:gd name="T58" fmla="*/ 56 w 147"/>
                  <a:gd name="T59" fmla="*/ 12 h 198"/>
                  <a:gd name="T60" fmla="*/ 44 w 147"/>
                  <a:gd name="T61" fmla="*/ 13 h 198"/>
                  <a:gd name="T62" fmla="*/ 39 w 147"/>
                  <a:gd name="T63" fmla="*/ 12 h 1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7" h="198">
                    <a:moveTo>
                      <a:pt x="39" y="12"/>
                    </a:moveTo>
                    <a:lnTo>
                      <a:pt x="39" y="12"/>
                    </a:lnTo>
                    <a:lnTo>
                      <a:pt x="33" y="11"/>
                    </a:lnTo>
                    <a:lnTo>
                      <a:pt x="27" y="13"/>
                    </a:lnTo>
                    <a:lnTo>
                      <a:pt x="21" y="16"/>
                    </a:lnTo>
                    <a:lnTo>
                      <a:pt x="15" y="22"/>
                    </a:lnTo>
                    <a:lnTo>
                      <a:pt x="9" y="29"/>
                    </a:lnTo>
                    <a:lnTo>
                      <a:pt x="4" y="38"/>
                    </a:lnTo>
                    <a:lnTo>
                      <a:pt x="1" y="49"/>
                    </a:lnTo>
                    <a:lnTo>
                      <a:pt x="0" y="61"/>
                    </a:lnTo>
                    <a:lnTo>
                      <a:pt x="0" y="68"/>
                    </a:lnTo>
                    <a:lnTo>
                      <a:pt x="1" y="74"/>
                    </a:lnTo>
                    <a:lnTo>
                      <a:pt x="3" y="81"/>
                    </a:lnTo>
                    <a:lnTo>
                      <a:pt x="5" y="87"/>
                    </a:lnTo>
                    <a:lnTo>
                      <a:pt x="13" y="99"/>
                    </a:lnTo>
                    <a:lnTo>
                      <a:pt x="21" y="110"/>
                    </a:lnTo>
                    <a:lnTo>
                      <a:pt x="31" y="122"/>
                    </a:lnTo>
                    <a:lnTo>
                      <a:pt x="41" y="132"/>
                    </a:lnTo>
                    <a:lnTo>
                      <a:pt x="51" y="140"/>
                    </a:lnTo>
                    <a:lnTo>
                      <a:pt x="61" y="147"/>
                    </a:lnTo>
                    <a:lnTo>
                      <a:pt x="81" y="159"/>
                    </a:lnTo>
                    <a:lnTo>
                      <a:pt x="98" y="172"/>
                    </a:lnTo>
                    <a:lnTo>
                      <a:pt x="113" y="185"/>
                    </a:lnTo>
                    <a:lnTo>
                      <a:pt x="119" y="191"/>
                    </a:lnTo>
                    <a:lnTo>
                      <a:pt x="123" y="196"/>
                    </a:lnTo>
                    <a:lnTo>
                      <a:pt x="125" y="198"/>
                    </a:lnTo>
                    <a:lnTo>
                      <a:pt x="127" y="198"/>
                    </a:lnTo>
                    <a:lnTo>
                      <a:pt x="128" y="198"/>
                    </a:lnTo>
                    <a:lnTo>
                      <a:pt x="130" y="197"/>
                    </a:lnTo>
                    <a:lnTo>
                      <a:pt x="133" y="191"/>
                    </a:lnTo>
                    <a:lnTo>
                      <a:pt x="136" y="184"/>
                    </a:lnTo>
                    <a:lnTo>
                      <a:pt x="141" y="163"/>
                    </a:lnTo>
                    <a:lnTo>
                      <a:pt x="146" y="141"/>
                    </a:lnTo>
                    <a:lnTo>
                      <a:pt x="147" y="130"/>
                    </a:lnTo>
                    <a:lnTo>
                      <a:pt x="147" y="116"/>
                    </a:lnTo>
                    <a:lnTo>
                      <a:pt x="146" y="101"/>
                    </a:lnTo>
                    <a:lnTo>
                      <a:pt x="145" y="86"/>
                    </a:lnTo>
                    <a:lnTo>
                      <a:pt x="140" y="58"/>
                    </a:lnTo>
                    <a:lnTo>
                      <a:pt x="137" y="47"/>
                    </a:lnTo>
                    <a:lnTo>
                      <a:pt x="135" y="39"/>
                    </a:lnTo>
                    <a:lnTo>
                      <a:pt x="132" y="32"/>
                    </a:lnTo>
                    <a:lnTo>
                      <a:pt x="127" y="24"/>
                    </a:lnTo>
                    <a:lnTo>
                      <a:pt x="120" y="17"/>
                    </a:lnTo>
                    <a:lnTo>
                      <a:pt x="113" y="9"/>
                    </a:lnTo>
                    <a:lnTo>
                      <a:pt x="105" y="4"/>
                    </a:lnTo>
                    <a:lnTo>
                      <a:pt x="100" y="2"/>
                    </a:lnTo>
                    <a:lnTo>
                      <a:pt x="96" y="1"/>
                    </a:lnTo>
                    <a:lnTo>
                      <a:pt x="91" y="0"/>
                    </a:lnTo>
                    <a:lnTo>
                      <a:pt x="86" y="0"/>
                    </a:lnTo>
                    <a:lnTo>
                      <a:pt x="81" y="1"/>
                    </a:lnTo>
                    <a:lnTo>
                      <a:pt x="76" y="4"/>
                    </a:lnTo>
                    <a:lnTo>
                      <a:pt x="72" y="5"/>
                    </a:lnTo>
                    <a:lnTo>
                      <a:pt x="62" y="9"/>
                    </a:lnTo>
                    <a:lnTo>
                      <a:pt x="56" y="12"/>
                    </a:lnTo>
                    <a:lnTo>
                      <a:pt x="50" y="13"/>
                    </a:lnTo>
                    <a:lnTo>
                      <a:pt x="44" y="13"/>
                    </a:lnTo>
                    <a:lnTo>
                      <a:pt x="39" y="12"/>
                    </a:lnTo>
                    <a:close/>
                  </a:path>
                </a:pathLst>
              </a:custGeom>
              <a:solidFill>
                <a:srgbClr val="F9F7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83" name="Freeform 330">
                <a:extLst>
                  <a:ext uri="{FF2B5EF4-FFF2-40B4-BE49-F238E27FC236}">
                    <a16:creationId xmlns:a16="http://schemas.microsoft.com/office/drawing/2014/main" id="{F24FAD22-24F8-4DE5-82C5-94B64F555278}"/>
                  </a:ext>
                </a:extLst>
              </p:cNvPr>
              <p:cNvSpPr>
                <a:spLocks/>
              </p:cNvSpPr>
              <p:nvPr/>
            </p:nvSpPr>
            <p:spPr bwMode="auto">
              <a:xfrm>
                <a:off x="3728" y="1293"/>
                <a:ext cx="144" cy="195"/>
              </a:xfrm>
              <a:custGeom>
                <a:avLst/>
                <a:gdLst>
                  <a:gd name="T0" fmla="*/ 39 w 144"/>
                  <a:gd name="T1" fmla="*/ 13 h 195"/>
                  <a:gd name="T2" fmla="*/ 27 w 144"/>
                  <a:gd name="T3" fmla="*/ 14 h 195"/>
                  <a:gd name="T4" fmla="*/ 15 w 144"/>
                  <a:gd name="T5" fmla="*/ 23 h 195"/>
                  <a:gd name="T6" fmla="*/ 5 w 144"/>
                  <a:gd name="T7" fmla="*/ 39 h 195"/>
                  <a:gd name="T8" fmla="*/ 0 w 144"/>
                  <a:gd name="T9" fmla="*/ 61 h 195"/>
                  <a:gd name="T10" fmla="*/ 0 w 144"/>
                  <a:gd name="T11" fmla="*/ 68 h 195"/>
                  <a:gd name="T12" fmla="*/ 3 w 144"/>
                  <a:gd name="T13" fmla="*/ 80 h 195"/>
                  <a:gd name="T14" fmla="*/ 13 w 144"/>
                  <a:gd name="T15" fmla="*/ 98 h 195"/>
                  <a:gd name="T16" fmla="*/ 31 w 144"/>
                  <a:gd name="T17" fmla="*/ 119 h 195"/>
                  <a:gd name="T18" fmla="*/ 51 w 144"/>
                  <a:gd name="T19" fmla="*/ 138 h 195"/>
                  <a:gd name="T20" fmla="*/ 60 w 144"/>
                  <a:gd name="T21" fmla="*/ 144 h 195"/>
                  <a:gd name="T22" fmla="*/ 97 w 144"/>
                  <a:gd name="T23" fmla="*/ 169 h 195"/>
                  <a:gd name="T24" fmla="*/ 116 w 144"/>
                  <a:gd name="T25" fmla="*/ 188 h 195"/>
                  <a:gd name="T26" fmla="*/ 120 w 144"/>
                  <a:gd name="T27" fmla="*/ 193 h 195"/>
                  <a:gd name="T28" fmla="*/ 124 w 144"/>
                  <a:gd name="T29" fmla="*/ 195 h 195"/>
                  <a:gd name="T30" fmla="*/ 127 w 144"/>
                  <a:gd name="T31" fmla="*/ 193 h 195"/>
                  <a:gd name="T32" fmla="*/ 133 w 144"/>
                  <a:gd name="T33" fmla="*/ 181 h 195"/>
                  <a:gd name="T34" fmla="*/ 143 w 144"/>
                  <a:gd name="T35" fmla="*/ 139 h 195"/>
                  <a:gd name="T36" fmla="*/ 144 w 144"/>
                  <a:gd name="T37" fmla="*/ 128 h 195"/>
                  <a:gd name="T38" fmla="*/ 143 w 144"/>
                  <a:gd name="T39" fmla="*/ 100 h 195"/>
                  <a:gd name="T40" fmla="*/ 137 w 144"/>
                  <a:gd name="T41" fmla="*/ 58 h 195"/>
                  <a:gd name="T42" fmla="*/ 132 w 144"/>
                  <a:gd name="T43" fmla="*/ 39 h 195"/>
                  <a:gd name="T44" fmla="*/ 129 w 144"/>
                  <a:gd name="T45" fmla="*/ 32 h 195"/>
                  <a:gd name="T46" fmla="*/ 118 w 144"/>
                  <a:gd name="T47" fmla="*/ 17 h 195"/>
                  <a:gd name="T48" fmla="*/ 103 w 144"/>
                  <a:gd name="T49" fmla="*/ 4 h 195"/>
                  <a:gd name="T50" fmla="*/ 94 w 144"/>
                  <a:gd name="T51" fmla="*/ 0 h 195"/>
                  <a:gd name="T52" fmla="*/ 85 w 144"/>
                  <a:gd name="T53" fmla="*/ 0 h 195"/>
                  <a:gd name="T54" fmla="*/ 75 w 144"/>
                  <a:gd name="T55" fmla="*/ 3 h 195"/>
                  <a:gd name="T56" fmla="*/ 71 w 144"/>
                  <a:gd name="T57" fmla="*/ 5 h 195"/>
                  <a:gd name="T58" fmla="*/ 56 w 144"/>
                  <a:gd name="T59" fmla="*/ 12 h 195"/>
                  <a:gd name="T60" fmla="*/ 44 w 144"/>
                  <a:gd name="T61" fmla="*/ 14 h 195"/>
                  <a:gd name="T62" fmla="*/ 39 w 144"/>
                  <a:gd name="T63" fmla="*/ 1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4" h="195">
                    <a:moveTo>
                      <a:pt x="39" y="13"/>
                    </a:moveTo>
                    <a:lnTo>
                      <a:pt x="39" y="13"/>
                    </a:lnTo>
                    <a:lnTo>
                      <a:pt x="33" y="12"/>
                    </a:lnTo>
                    <a:lnTo>
                      <a:pt x="27" y="14"/>
                    </a:lnTo>
                    <a:lnTo>
                      <a:pt x="21" y="17"/>
                    </a:lnTo>
                    <a:lnTo>
                      <a:pt x="15" y="23"/>
                    </a:lnTo>
                    <a:lnTo>
                      <a:pt x="9" y="30"/>
                    </a:lnTo>
                    <a:lnTo>
                      <a:pt x="5" y="39"/>
                    </a:lnTo>
                    <a:lnTo>
                      <a:pt x="2" y="49"/>
                    </a:lnTo>
                    <a:lnTo>
                      <a:pt x="0" y="61"/>
                    </a:lnTo>
                    <a:lnTo>
                      <a:pt x="0" y="68"/>
                    </a:lnTo>
                    <a:lnTo>
                      <a:pt x="1" y="74"/>
                    </a:lnTo>
                    <a:lnTo>
                      <a:pt x="3" y="80"/>
                    </a:lnTo>
                    <a:lnTo>
                      <a:pt x="6" y="86"/>
                    </a:lnTo>
                    <a:lnTo>
                      <a:pt x="13" y="98"/>
                    </a:lnTo>
                    <a:lnTo>
                      <a:pt x="21" y="109"/>
                    </a:lnTo>
                    <a:lnTo>
                      <a:pt x="31" y="119"/>
                    </a:lnTo>
                    <a:lnTo>
                      <a:pt x="41" y="130"/>
                    </a:lnTo>
                    <a:lnTo>
                      <a:pt x="51" y="138"/>
                    </a:lnTo>
                    <a:lnTo>
                      <a:pt x="60" y="144"/>
                    </a:lnTo>
                    <a:lnTo>
                      <a:pt x="79" y="156"/>
                    </a:lnTo>
                    <a:lnTo>
                      <a:pt x="97" y="169"/>
                    </a:lnTo>
                    <a:lnTo>
                      <a:pt x="111" y="182"/>
                    </a:lnTo>
                    <a:lnTo>
                      <a:pt x="116" y="188"/>
                    </a:lnTo>
                    <a:lnTo>
                      <a:pt x="120" y="193"/>
                    </a:lnTo>
                    <a:lnTo>
                      <a:pt x="123" y="194"/>
                    </a:lnTo>
                    <a:lnTo>
                      <a:pt x="124" y="195"/>
                    </a:lnTo>
                    <a:lnTo>
                      <a:pt x="126" y="195"/>
                    </a:lnTo>
                    <a:lnTo>
                      <a:pt x="127" y="193"/>
                    </a:lnTo>
                    <a:lnTo>
                      <a:pt x="130" y="188"/>
                    </a:lnTo>
                    <a:lnTo>
                      <a:pt x="133" y="181"/>
                    </a:lnTo>
                    <a:lnTo>
                      <a:pt x="138" y="160"/>
                    </a:lnTo>
                    <a:lnTo>
                      <a:pt x="143" y="139"/>
                    </a:lnTo>
                    <a:lnTo>
                      <a:pt x="144" y="128"/>
                    </a:lnTo>
                    <a:lnTo>
                      <a:pt x="144" y="114"/>
                    </a:lnTo>
                    <a:lnTo>
                      <a:pt x="143" y="100"/>
                    </a:lnTo>
                    <a:lnTo>
                      <a:pt x="142" y="86"/>
                    </a:lnTo>
                    <a:lnTo>
                      <a:pt x="137" y="58"/>
                    </a:lnTo>
                    <a:lnTo>
                      <a:pt x="135" y="47"/>
                    </a:lnTo>
                    <a:lnTo>
                      <a:pt x="132" y="39"/>
                    </a:lnTo>
                    <a:lnTo>
                      <a:pt x="129" y="32"/>
                    </a:lnTo>
                    <a:lnTo>
                      <a:pt x="125" y="25"/>
                    </a:lnTo>
                    <a:lnTo>
                      <a:pt x="118" y="17"/>
                    </a:lnTo>
                    <a:lnTo>
                      <a:pt x="111" y="10"/>
                    </a:lnTo>
                    <a:lnTo>
                      <a:pt x="103" y="4"/>
                    </a:lnTo>
                    <a:lnTo>
                      <a:pt x="99" y="2"/>
                    </a:lnTo>
                    <a:lnTo>
                      <a:pt x="94" y="0"/>
                    </a:lnTo>
                    <a:lnTo>
                      <a:pt x="90" y="0"/>
                    </a:lnTo>
                    <a:lnTo>
                      <a:pt x="85" y="0"/>
                    </a:lnTo>
                    <a:lnTo>
                      <a:pt x="80" y="1"/>
                    </a:lnTo>
                    <a:lnTo>
                      <a:pt x="75" y="3"/>
                    </a:lnTo>
                    <a:lnTo>
                      <a:pt x="71" y="5"/>
                    </a:lnTo>
                    <a:lnTo>
                      <a:pt x="61" y="10"/>
                    </a:lnTo>
                    <a:lnTo>
                      <a:pt x="56" y="12"/>
                    </a:lnTo>
                    <a:lnTo>
                      <a:pt x="50" y="13"/>
                    </a:lnTo>
                    <a:lnTo>
                      <a:pt x="44" y="14"/>
                    </a:lnTo>
                    <a:lnTo>
                      <a:pt x="39" y="13"/>
                    </a:lnTo>
                    <a:close/>
                  </a:path>
                </a:pathLst>
              </a:custGeom>
              <a:solidFill>
                <a:srgbClr val="F7F4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84" name="Freeform 331">
                <a:extLst>
                  <a:ext uri="{FF2B5EF4-FFF2-40B4-BE49-F238E27FC236}">
                    <a16:creationId xmlns:a16="http://schemas.microsoft.com/office/drawing/2014/main" id="{BEFC5C97-7227-4B13-AB31-91FCE721B3C7}"/>
                  </a:ext>
                </a:extLst>
              </p:cNvPr>
              <p:cNvSpPr>
                <a:spLocks/>
              </p:cNvSpPr>
              <p:nvPr/>
            </p:nvSpPr>
            <p:spPr bwMode="auto">
              <a:xfrm>
                <a:off x="3731" y="1293"/>
                <a:ext cx="140" cy="192"/>
              </a:xfrm>
              <a:custGeom>
                <a:avLst/>
                <a:gdLst>
                  <a:gd name="T0" fmla="*/ 37 w 140"/>
                  <a:gd name="T1" fmla="*/ 15 h 192"/>
                  <a:gd name="T2" fmla="*/ 26 w 140"/>
                  <a:gd name="T3" fmla="*/ 16 h 192"/>
                  <a:gd name="T4" fmla="*/ 15 w 140"/>
                  <a:gd name="T5" fmla="*/ 24 h 192"/>
                  <a:gd name="T6" fmla="*/ 4 w 140"/>
                  <a:gd name="T7" fmla="*/ 40 h 192"/>
                  <a:gd name="T8" fmla="*/ 0 w 140"/>
                  <a:gd name="T9" fmla="*/ 61 h 192"/>
                  <a:gd name="T10" fmla="*/ 0 w 140"/>
                  <a:gd name="T11" fmla="*/ 68 h 192"/>
                  <a:gd name="T12" fmla="*/ 3 w 140"/>
                  <a:gd name="T13" fmla="*/ 80 h 192"/>
                  <a:gd name="T14" fmla="*/ 12 w 140"/>
                  <a:gd name="T15" fmla="*/ 98 h 192"/>
                  <a:gd name="T16" fmla="*/ 30 w 140"/>
                  <a:gd name="T17" fmla="*/ 119 h 192"/>
                  <a:gd name="T18" fmla="*/ 49 w 140"/>
                  <a:gd name="T19" fmla="*/ 137 h 192"/>
                  <a:gd name="T20" fmla="*/ 58 w 140"/>
                  <a:gd name="T21" fmla="*/ 143 h 192"/>
                  <a:gd name="T22" fmla="*/ 94 w 140"/>
                  <a:gd name="T23" fmla="*/ 167 h 192"/>
                  <a:gd name="T24" fmla="*/ 113 w 140"/>
                  <a:gd name="T25" fmla="*/ 185 h 192"/>
                  <a:gd name="T26" fmla="*/ 117 w 140"/>
                  <a:gd name="T27" fmla="*/ 190 h 192"/>
                  <a:gd name="T28" fmla="*/ 121 w 140"/>
                  <a:gd name="T29" fmla="*/ 192 h 192"/>
                  <a:gd name="T30" fmla="*/ 124 w 140"/>
                  <a:gd name="T31" fmla="*/ 191 h 192"/>
                  <a:gd name="T32" fmla="*/ 129 w 140"/>
                  <a:gd name="T33" fmla="*/ 178 h 192"/>
                  <a:gd name="T34" fmla="*/ 139 w 140"/>
                  <a:gd name="T35" fmla="*/ 138 h 192"/>
                  <a:gd name="T36" fmla="*/ 140 w 140"/>
                  <a:gd name="T37" fmla="*/ 127 h 192"/>
                  <a:gd name="T38" fmla="*/ 140 w 140"/>
                  <a:gd name="T39" fmla="*/ 100 h 192"/>
                  <a:gd name="T40" fmla="*/ 134 w 140"/>
                  <a:gd name="T41" fmla="*/ 58 h 192"/>
                  <a:gd name="T42" fmla="*/ 129 w 140"/>
                  <a:gd name="T43" fmla="*/ 40 h 192"/>
                  <a:gd name="T44" fmla="*/ 126 w 140"/>
                  <a:gd name="T45" fmla="*/ 34 h 192"/>
                  <a:gd name="T46" fmla="*/ 115 w 140"/>
                  <a:gd name="T47" fmla="*/ 18 h 192"/>
                  <a:gd name="T48" fmla="*/ 100 w 140"/>
                  <a:gd name="T49" fmla="*/ 5 h 192"/>
                  <a:gd name="T50" fmla="*/ 92 w 140"/>
                  <a:gd name="T51" fmla="*/ 1 h 192"/>
                  <a:gd name="T52" fmla="*/ 82 w 140"/>
                  <a:gd name="T53" fmla="*/ 1 h 192"/>
                  <a:gd name="T54" fmla="*/ 73 w 140"/>
                  <a:gd name="T55" fmla="*/ 4 h 192"/>
                  <a:gd name="T56" fmla="*/ 69 w 140"/>
                  <a:gd name="T57" fmla="*/ 6 h 192"/>
                  <a:gd name="T58" fmla="*/ 54 w 140"/>
                  <a:gd name="T59" fmla="*/ 13 h 192"/>
                  <a:gd name="T60" fmla="*/ 43 w 140"/>
                  <a:gd name="T61" fmla="*/ 16 h 192"/>
                  <a:gd name="T62" fmla="*/ 37 w 140"/>
                  <a:gd name="T63" fmla="*/ 15 h 1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0" h="192">
                    <a:moveTo>
                      <a:pt x="37" y="15"/>
                    </a:moveTo>
                    <a:lnTo>
                      <a:pt x="37" y="15"/>
                    </a:lnTo>
                    <a:lnTo>
                      <a:pt x="32" y="14"/>
                    </a:lnTo>
                    <a:lnTo>
                      <a:pt x="26" y="16"/>
                    </a:lnTo>
                    <a:lnTo>
                      <a:pt x="20" y="19"/>
                    </a:lnTo>
                    <a:lnTo>
                      <a:pt x="15" y="24"/>
                    </a:lnTo>
                    <a:lnTo>
                      <a:pt x="9" y="31"/>
                    </a:lnTo>
                    <a:lnTo>
                      <a:pt x="4" y="40"/>
                    </a:lnTo>
                    <a:lnTo>
                      <a:pt x="1" y="50"/>
                    </a:lnTo>
                    <a:lnTo>
                      <a:pt x="0" y="61"/>
                    </a:lnTo>
                    <a:lnTo>
                      <a:pt x="0" y="68"/>
                    </a:lnTo>
                    <a:lnTo>
                      <a:pt x="1" y="74"/>
                    </a:lnTo>
                    <a:lnTo>
                      <a:pt x="3" y="80"/>
                    </a:lnTo>
                    <a:lnTo>
                      <a:pt x="5" y="86"/>
                    </a:lnTo>
                    <a:lnTo>
                      <a:pt x="12" y="98"/>
                    </a:lnTo>
                    <a:lnTo>
                      <a:pt x="20" y="109"/>
                    </a:lnTo>
                    <a:lnTo>
                      <a:pt x="30" y="119"/>
                    </a:lnTo>
                    <a:lnTo>
                      <a:pt x="39" y="129"/>
                    </a:lnTo>
                    <a:lnTo>
                      <a:pt x="49" y="137"/>
                    </a:lnTo>
                    <a:lnTo>
                      <a:pt x="58" y="143"/>
                    </a:lnTo>
                    <a:lnTo>
                      <a:pt x="77" y="155"/>
                    </a:lnTo>
                    <a:lnTo>
                      <a:pt x="94" y="167"/>
                    </a:lnTo>
                    <a:lnTo>
                      <a:pt x="108" y="180"/>
                    </a:lnTo>
                    <a:lnTo>
                      <a:pt x="113" y="185"/>
                    </a:lnTo>
                    <a:lnTo>
                      <a:pt x="117" y="190"/>
                    </a:lnTo>
                    <a:lnTo>
                      <a:pt x="118" y="192"/>
                    </a:lnTo>
                    <a:lnTo>
                      <a:pt x="121" y="192"/>
                    </a:lnTo>
                    <a:lnTo>
                      <a:pt x="122" y="192"/>
                    </a:lnTo>
                    <a:lnTo>
                      <a:pt x="124" y="191"/>
                    </a:lnTo>
                    <a:lnTo>
                      <a:pt x="127" y="186"/>
                    </a:lnTo>
                    <a:lnTo>
                      <a:pt x="129" y="178"/>
                    </a:lnTo>
                    <a:lnTo>
                      <a:pt x="135" y="158"/>
                    </a:lnTo>
                    <a:lnTo>
                      <a:pt x="139" y="138"/>
                    </a:lnTo>
                    <a:lnTo>
                      <a:pt x="140" y="127"/>
                    </a:lnTo>
                    <a:lnTo>
                      <a:pt x="140" y="114"/>
                    </a:lnTo>
                    <a:lnTo>
                      <a:pt x="140" y="100"/>
                    </a:lnTo>
                    <a:lnTo>
                      <a:pt x="138" y="86"/>
                    </a:lnTo>
                    <a:lnTo>
                      <a:pt x="134" y="58"/>
                    </a:lnTo>
                    <a:lnTo>
                      <a:pt x="131" y="48"/>
                    </a:lnTo>
                    <a:lnTo>
                      <a:pt x="129" y="40"/>
                    </a:lnTo>
                    <a:lnTo>
                      <a:pt x="126" y="34"/>
                    </a:lnTo>
                    <a:lnTo>
                      <a:pt x="121" y="26"/>
                    </a:lnTo>
                    <a:lnTo>
                      <a:pt x="115" y="18"/>
                    </a:lnTo>
                    <a:lnTo>
                      <a:pt x="108" y="11"/>
                    </a:lnTo>
                    <a:lnTo>
                      <a:pt x="100" y="5"/>
                    </a:lnTo>
                    <a:lnTo>
                      <a:pt x="96" y="3"/>
                    </a:lnTo>
                    <a:lnTo>
                      <a:pt x="92" y="1"/>
                    </a:lnTo>
                    <a:lnTo>
                      <a:pt x="87" y="0"/>
                    </a:lnTo>
                    <a:lnTo>
                      <a:pt x="82" y="1"/>
                    </a:lnTo>
                    <a:lnTo>
                      <a:pt x="78" y="2"/>
                    </a:lnTo>
                    <a:lnTo>
                      <a:pt x="73" y="4"/>
                    </a:lnTo>
                    <a:lnTo>
                      <a:pt x="69" y="6"/>
                    </a:lnTo>
                    <a:lnTo>
                      <a:pt x="59" y="11"/>
                    </a:lnTo>
                    <a:lnTo>
                      <a:pt x="54" y="13"/>
                    </a:lnTo>
                    <a:lnTo>
                      <a:pt x="48" y="15"/>
                    </a:lnTo>
                    <a:lnTo>
                      <a:pt x="43" y="16"/>
                    </a:lnTo>
                    <a:lnTo>
                      <a:pt x="37" y="15"/>
                    </a:lnTo>
                    <a:close/>
                  </a:path>
                </a:pathLst>
              </a:custGeom>
              <a:solidFill>
                <a:srgbClr val="F3F0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85" name="Freeform 332">
                <a:extLst>
                  <a:ext uri="{FF2B5EF4-FFF2-40B4-BE49-F238E27FC236}">
                    <a16:creationId xmlns:a16="http://schemas.microsoft.com/office/drawing/2014/main" id="{8245FFCD-D629-449D-8EFF-2ED0DE89D247}"/>
                  </a:ext>
                </a:extLst>
              </p:cNvPr>
              <p:cNvSpPr>
                <a:spLocks/>
              </p:cNvSpPr>
              <p:nvPr/>
            </p:nvSpPr>
            <p:spPr bwMode="auto">
              <a:xfrm>
                <a:off x="3733" y="1294"/>
                <a:ext cx="138" cy="189"/>
              </a:xfrm>
              <a:custGeom>
                <a:avLst/>
                <a:gdLst>
                  <a:gd name="T0" fmla="*/ 37 w 138"/>
                  <a:gd name="T1" fmla="*/ 16 h 189"/>
                  <a:gd name="T2" fmla="*/ 26 w 138"/>
                  <a:gd name="T3" fmla="*/ 16 h 189"/>
                  <a:gd name="T4" fmla="*/ 15 w 138"/>
                  <a:gd name="T5" fmla="*/ 25 h 189"/>
                  <a:gd name="T6" fmla="*/ 6 w 138"/>
                  <a:gd name="T7" fmla="*/ 40 h 189"/>
                  <a:gd name="T8" fmla="*/ 0 w 138"/>
                  <a:gd name="T9" fmla="*/ 61 h 189"/>
                  <a:gd name="T10" fmla="*/ 1 w 138"/>
                  <a:gd name="T11" fmla="*/ 68 h 189"/>
                  <a:gd name="T12" fmla="*/ 3 w 138"/>
                  <a:gd name="T13" fmla="*/ 80 h 189"/>
                  <a:gd name="T14" fmla="*/ 13 w 138"/>
                  <a:gd name="T15" fmla="*/ 96 h 189"/>
                  <a:gd name="T16" fmla="*/ 30 w 138"/>
                  <a:gd name="T17" fmla="*/ 117 h 189"/>
                  <a:gd name="T18" fmla="*/ 49 w 138"/>
                  <a:gd name="T19" fmla="*/ 135 h 189"/>
                  <a:gd name="T20" fmla="*/ 58 w 138"/>
                  <a:gd name="T21" fmla="*/ 141 h 189"/>
                  <a:gd name="T22" fmla="*/ 92 w 138"/>
                  <a:gd name="T23" fmla="*/ 164 h 189"/>
                  <a:gd name="T24" fmla="*/ 111 w 138"/>
                  <a:gd name="T25" fmla="*/ 182 h 189"/>
                  <a:gd name="T26" fmla="*/ 115 w 138"/>
                  <a:gd name="T27" fmla="*/ 187 h 189"/>
                  <a:gd name="T28" fmla="*/ 118 w 138"/>
                  <a:gd name="T29" fmla="*/ 189 h 189"/>
                  <a:gd name="T30" fmla="*/ 121 w 138"/>
                  <a:gd name="T31" fmla="*/ 187 h 189"/>
                  <a:gd name="T32" fmla="*/ 127 w 138"/>
                  <a:gd name="T33" fmla="*/ 174 h 189"/>
                  <a:gd name="T34" fmla="*/ 136 w 138"/>
                  <a:gd name="T35" fmla="*/ 136 h 189"/>
                  <a:gd name="T36" fmla="*/ 137 w 138"/>
                  <a:gd name="T37" fmla="*/ 125 h 189"/>
                  <a:gd name="T38" fmla="*/ 137 w 138"/>
                  <a:gd name="T39" fmla="*/ 99 h 189"/>
                  <a:gd name="T40" fmla="*/ 131 w 138"/>
                  <a:gd name="T41" fmla="*/ 58 h 189"/>
                  <a:gd name="T42" fmla="*/ 126 w 138"/>
                  <a:gd name="T43" fmla="*/ 41 h 189"/>
                  <a:gd name="T44" fmla="*/ 123 w 138"/>
                  <a:gd name="T45" fmla="*/ 34 h 189"/>
                  <a:gd name="T46" fmla="*/ 112 w 138"/>
                  <a:gd name="T47" fmla="*/ 19 h 189"/>
                  <a:gd name="T48" fmla="*/ 98 w 138"/>
                  <a:gd name="T49" fmla="*/ 5 h 189"/>
                  <a:gd name="T50" fmla="*/ 90 w 138"/>
                  <a:gd name="T51" fmla="*/ 1 h 189"/>
                  <a:gd name="T52" fmla="*/ 81 w 138"/>
                  <a:gd name="T53" fmla="*/ 0 h 189"/>
                  <a:gd name="T54" fmla="*/ 72 w 138"/>
                  <a:gd name="T55" fmla="*/ 3 h 189"/>
                  <a:gd name="T56" fmla="*/ 68 w 138"/>
                  <a:gd name="T57" fmla="*/ 6 h 189"/>
                  <a:gd name="T58" fmla="*/ 53 w 138"/>
                  <a:gd name="T59" fmla="*/ 14 h 189"/>
                  <a:gd name="T60" fmla="*/ 42 w 138"/>
                  <a:gd name="T61" fmla="*/ 16 h 189"/>
                  <a:gd name="T62" fmla="*/ 37 w 138"/>
                  <a:gd name="T63" fmla="*/ 16 h 18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8" h="189">
                    <a:moveTo>
                      <a:pt x="37" y="16"/>
                    </a:moveTo>
                    <a:lnTo>
                      <a:pt x="37" y="16"/>
                    </a:lnTo>
                    <a:lnTo>
                      <a:pt x="32" y="15"/>
                    </a:lnTo>
                    <a:lnTo>
                      <a:pt x="26" y="16"/>
                    </a:lnTo>
                    <a:lnTo>
                      <a:pt x="20" y="20"/>
                    </a:lnTo>
                    <a:lnTo>
                      <a:pt x="15" y="25"/>
                    </a:lnTo>
                    <a:lnTo>
                      <a:pt x="10" y="32"/>
                    </a:lnTo>
                    <a:lnTo>
                      <a:pt x="6" y="40"/>
                    </a:lnTo>
                    <a:lnTo>
                      <a:pt x="2" y="50"/>
                    </a:lnTo>
                    <a:lnTo>
                      <a:pt x="0" y="61"/>
                    </a:lnTo>
                    <a:lnTo>
                      <a:pt x="1" y="68"/>
                    </a:lnTo>
                    <a:lnTo>
                      <a:pt x="2" y="74"/>
                    </a:lnTo>
                    <a:lnTo>
                      <a:pt x="3" y="80"/>
                    </a:lnTo>
                    <a:lnTo>
                      <a:pt x="7" y="85"/>
                    </a:lnTo>
                    <a:lnTo>
                      <a:pt x="13" y="96"/>
                    </a:lnTo>
                    <a:lnTo>
                      <a:pt x="21" y="107"/>
                    </a:lnTo>
                    <a:lnTo>
                      <a:pt x="30" y="117"/>
                    </a:lnTo>
                    <a:lnTo>
                      <a:pt x="39" y="127"/>
                    </a:lnTo>
                    <a:lnTo>
                      <a:pt x="49" y="135"/>
                    </a:lnTo>
                    <a:lnTo>
                      <a:pt x="58" y="141"/>
                    </a:lnTo>
                    <a:lnTo>
                      <a:pt x="76" y="152"/>
                    </a:lnTo>
                    <a:lnTo>
                      <a:pt x="92" y="164"/>
                    </a:lnTo>
                    <a:lnTo>
                      <a:pt x="106" y="177"/>
                    </a:lnTo>
                    <a:lnTo>
                      <a:pt x="111" y="182"/>
                    </a:lnTo>
                    <a:lnTo>
                      <a:pt x="115" y="187"/>
                    </a:lnTo>
                    <a:lnTo>
                      <a:pt x="116" y="188"/>
                    </a:lnTo>
                    <a:lnTo>
                      <a:pt x="118" y="189"/>
                    </a:lnTo>
                    <a:lnTo>
                      <a:pt x="120" y="189"/>
                    </a:lnTo>
                    <a:lnTo>
                      <a:pt x="121" y="187"/>
                    </a:lnTo>
                    <a:lnTo>
                      <a:pt x="124" y="182"/>
                    </a:lnTo>
                    <a:lnTo>
                      <a:pt x="127" y="174"/>
                    </a:lnTo>
                    <a:lnTo>
                      <a:pt x="132" y="155"/>
                    </a:lnTo>
                    <a:lnTo>
                      <a:pt x="136" y="136"/>
                    </a:lnTo>
                    <a:lnTo>
                      <a:pt x="137" y="125"/>
                    </a:lnTo>
                    <a:lnTo>
                      <a:pt x="138" y="112"/>
                    </a:lnTo>
                    <a:lnTo>
                      <a:pt x="137" y="99"/>
                    </a:lnTo>
                    <a:lnTo>
                      <a:pt x="135" y="85"/>
                    </a:lnTo>
                    <a:lnTo>
                      <a:pt x="131" y="58"/>
                    </a:lnTo>
                    <a:lnTo>
                      <a:pt x="129" y="48"/>
                    </a:lnTo>
                    <a:lnTo>
                      <a:pt x="126" y="41"/>
                    </a:lnTo>
                    <a:lnTo>
                      <a:pt x="123" y="34"/>
                    </a:lnTo>
                    <a:lnTo>
                      <a:pt x="119" y="26"/>
                    </a:lnTo>
                    <a:lnTo>
                      <a:pt x="112" y="19"/>
                    </a:lnTo>
                    <a:lnTo>
                      <a:pt x="106" y="12"/>
                    </a:lnTo>
                    <a:lnTo>
                      <a:pt x="98" y="5"/>
                    </a:lnTo>
                    <a:lnTo>
                      <a:pt x="94" y="3"/>
                    </a:lnTo>
                    <a:lnTo>
                      <a:pt x="90" y="1"/>
                    </a:lnTo>
                    <a:lnTo>
                      <a:pt x="86" y="0"/>
                    </a:lnTo>
                    <a:lnTo>
                      <a:pt x="81" y="0"/>
                    </a:lnTo>
                    <a:lnTo>
                      <a:pt x="76" y="1"/>
                    </a:lnTo>
                    <a:lnTo>
                      <a:pt x="72" y="3"/>
                    </a:lnTo>
                    <a:lnTo>
                      <a:pt x="68" y="6"/>
                    </a:lnTo>
                    <a:lnTo>
                      <a:pt x="59" y="12"/>
                    </a:lnTo>
                    <a:lnTo>
                      <a:pt x="53" y="14"/>
                    </a:lnTo>
                    <a:lnTo>
                      <a:pt x="48" y="16"/>
                    </a:lnTo>
                    <a:lnTo>
                      <a:pt x="42" y="16"/>
                    </a:lnTo>
                    <a:lnTo>
                      <a:pt x="37" y="16"/>
                    </a:lnTo>
                    <a:close/>
                  </a:path>
                </a:pathLst>
              </a:custGeom>
              <a:solidFill>
                <a:srgbClr val="F0EC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86" name="Freeform 333">
                <a:extLst>
                  <a:ext uri="{FF2B5EF4-FFF2-40B4-BE49-F238E27FC236}">
                    <a16:creationId xmlns:a16="http://schemas.microsoft.com/office/drawing/2014/main" id="{F74A4215-9B9A-4BB0-8719-3ECE56E088E8}"/>
                  </a:ext>
                </a:extLst>
              </p:cNvPr>
              <p:cNvSpPr>
                <a:spLocks/>
              </p:cNvSpPr>
              <p:nvPr/>
            </p:nvSpPr>
            <p:spPr bwMode="auto">
              <a:xfrm>
                <a:off x="3736" y="1295"/>
                <a:ext cx="134" cy="185"/>
              </a:xfrm>
              <a:custGeom>
                <a:avLst/>
                <a:gdLst>
                  <a:gd name="T0" fmla="*/ 36 w 134"/>
                  <a:gd name="T1" fmla="*/ 16 h 185"/>
                  <a:gd name="T2" fmla="*/ 25 w 134"/>
                  <a:gd name="T3" fmla="*/ 17 h 185"/>
                  <a:gd name="T4" fmla="*/ 14 w 134"/>
                  <a:gd name="T5" fmla="*/ 26 h 185"/>
                  <a:gd name="T6" fmla="*/ 5 w 134"/>
                  <a:gd name="T7" fmla="*/ 41 h 185"/>
                  <a:gd name="T8" fmla="*/ 0 w 134"/>
                  <a:gd name="T9" fmla="*/ 61 h 185"/>
                  <a:gd name="T10" fmla="*/ 0 w 134"/>
                  <a:gd name="T11" fmla="*/ 67 h 185"/>
                  <a:gd name="T12" fmla="*/ 4 w 134"/>
                  <a:gd name="T13" fmla="*/ 79 h 185"/>
                  <a:gd name="T14" fmla="*/ 12 w 134"/>
                  <a:gd name="T15" fmla="*/ 95 h 185"/>
                  <a:gd name="T16" fmla="*/ 28 w 134"/>
                  <a:gd name="T17" fmla="*/ 115 h 185"/>
                  <a:gd name="T18" fmla="*/ 47 w 134"/>
                  <a:gd name="T19" fmla="*/ 132 h 185"/>
                  <a:gd name="T20" fmla="*/ 56 w 134"/>
                  <a:gd name="T21" fmla="*/ 138 h 185"/>
                  <a:gd name="T22" fmla="*/ 89 w 134"/>
                  <a:gd name="T23" fmla="*/ 161 h 185"/>
                  <a:gd name="T24" fmla="*/ 108 w 134"/>
                  <a:gd name="T25" fmla="*/ 179 h 185"/>
                  <a:gd name="T26" fmla="*/ 111 w 134"/>
                  <a:gd name="T27" fmla="*/ 183 h 185"/>
                  <a:gd name="T28" fmla="*/ 115 w 134"/>
                  <a:gd name="T29" fmla="*/ 185 h 185"/>
                  <a:gd name="T30" fmla="*/ 118 w 134"/>
                  <a:gd name="T31" fmla="*/ 184 h 185"/>
                  <a:gd name="T32" fmla="*/ 123 w 134"/>
                  <a:gd name="T33" fmla="*/ 171 h 185"/>
                  <a:gd name="T34" fmla="*/ 132 w 134"/>
                  <a:gd name="T35" fmla="*/ 134 h 185"/>
                  <a:gd name="T36" fmla="*/ 133 w 134"/>
                  <a:gd name="T37" fmla="*/ 123 h 185"/>
                  <a:gd name="T38" fmla="*/ 133 w 134"/>
                  <a:gd name="T39" fmla="*/ 97 h 185"/>
                  <a:gd name="T40" fmla="*/ 127 w 134"/>
                  <a:gd name="T41" fmla="*/ 58 h 185"/>
                  <a:gd name="T42" fmla="*/ 123 w 134"/>
                  <a:gd name="T43" fmla="*/ 41 h 185"/>
                  <a:gd name="T44" fmla="*/ 120 w 134"/>
                  <a:gd name="T45" fmla="*/ 34 h 185"/>
                  <a:gd name="T46" fmla="*/ 109 w 134"/>
                  <a:gd name="T47" fmla="*/ 19 h 185"/>
                  <a:gd name="T48" fmla="*/ 95 w 134"/>
                  <a:gd name="T49" fmla="*/ 5 h 185"/>
                  <a:gd name="T50" fmla="*/ 87 w 134"/>
                  <a:gd name="T51" fmla="*/ 1 h 185"/>
                  <a:gd name="T52" fmla="*/ 79 w 134"/>
                  <a:gd name="T53" fmla="*/ 0 h 185"/>
                  <a:gd name="T54" fmla="*/ 69 w 134"/>
                  <a:gd name="T55" fmla="*/ 3 h 185"/>
                  <a:gd name="T56" fmla="*/ 66 w 134"/>
                  <a:gd name="T57" fmla="*/ 5 h 185"/>
                  <a:gd name="T58" fmla="*/ 52 w 134"/>
                  <a:gd name="T59" fmla="*/ 14 h 185"/>
                  <a:gd name="T60" fmla="*/ 41 w 134"/>
                  <a:gd name="T61" fmla="*/ 17 h 185"/>
                  <a:gd name="T62" fmla="*/ 36 w 134"/>
                  <a:gd name="T63" fmla="*/ 16 h 18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4" h="185">
                    <a:moveTo>
                      <a:pt x="36" y="16"/>
                    </a:moveTo>
                    <a:lnTo>
                      <a:pt x="36" y="16"/>
                    </a:lnTo>
                    <a:lnTo>
                      <a:pt x="31" y="16"/>
                    </a:lnTo>
                    <a:lnTo>
                      <a:pt x="25" y="17"/>
                    </a:lnTo>
                    <a:lnTo>
                      <a:pt x="20" y="21"/>
                    </a:lnTo>
                    <a:lnTo>
                      <a:pt x="14" y="26"/>
                    </a:lnTo>
                    <a:lnTo>
                      <a:pt x="9" y="32"/>
                    </a:lnTo>
                    <a:lnTo>
                      <a:pt x="5" y="41"/>
                    </a:lnTo>
                    <a:lnTo>
                      <a:pt x="1" y="50"/>
                    </a:lnTo>
                    <a:lnTo>
                      <a:pt x="0" y="61"/>
                    </a:lnTo>
                    <a:lnTo>
                      <a:pt x="0" y="67"/>
                    </a:lnTo>
                    <a:lnTo>
                      <a:pt x="1" y="73"/>
                    </a:lnTo>
                    <a:lnTo>
                      <a:pt x="4" y="79"/>
                    </a:lnTo>
                    <a:lnTo>
                      <a:pt x="6" y="84"/>
                    </a:lnTo>
                    <a:lnTo>
                      <a:pt x="12" y="95"/>
                    </a:lnTo>
                    <a:lnTo>
                      <a:pt x="20" y="106"/>
                    </a:lnTo>
                    <a:lnTo>
                      <a:pt x="28" y="115"/>
                    </a:lnTo>
                    <a:lnTo>
                      <a:pt x="38" y="125"/>
                    </a:lnTo>
                    <a:lnTo>
                      <a:pt x="47" y="132"/>
                    </a:lnTo>
                    <a:lnTo>
                      <a:pt x="56" y="138"/>
                    </a:lnTo>
                    <a:lnTo>
                      <a:pt x="74" y="150"/>
                    </a:lnTo>
                    <a:lnTo>
                      <a:pt x="89" y="161"/>
                    </a:lnTo>
                    <a:lnTo>
                      <a:pt x="103" y="173"/>
                    </a:lnTo>
                    <a:lnTo>
                      <a:pt x="108" y="179"/>
                    </a:lnTo>
                    <a:lnTo>
                      <a:pt x="111" y="183"/>
                    </a:lnTo>
                    <a:lnTo>
                      <a:pt x="113" y="185"/>
                    </a:lnTo>
                    <a:lnTo>
                      <a:pt x="115" y="185"/>
                    </a:lnTo>
                    <a:lnTo>
                      <a:pt x="117" y="185"/>
                    </a:lnTo>
                    <a:lnTo>
                      <a:pt x="118" y="184"/>
                    </a:lnTo>
                    <a:lnTo>
                      <a:pt x="121" y="179"/>
                    </a:lnTo>
                    <a:lnTo>
                      <a:pt x="123" y="171"/>
                    </a:lnTo>
                    <a:lnTo>
                      <a:pt x="128" y="153"/>
                    </a:lnTo>
                    <a:lnTo>
                      <a:pt x="132" y="134"/>
                    </a:lnTo>
                    <a:lnTo>
                      <a:pt x="133" y="123"/>
                    </a:lnTo>
                    <a:lnTo>
                      <a:pt x="134" y="111"/>
                    </a:lnTo>
                    <a:lnTo>
                      <a:pt x="133" y="97"/>
                    </a:lnTo>
                    <a:lnTo>
                      <a:pt x="131" y="84"/>
                    </a:lnTo>
                    <a:lnTo>
                      <a:pt x="127" y="58"/>
                    </a:lnTo>
                    <a:lnTo>
                      <a:pt x="125" y="48"/>
                    </a:lnTo>
                    <a:lnTo>
                      <a:pt x="123" y="41"/>
                    </a:lnTo>
                    <a:lnTo>
                      <a:pt x="120" y="34"/>
                    </a:lnTo>
                    <a:lnTo>
                      <a:pt x="115" y="27"/>
                    </a:lnTo>
                    <a:lnTo>
                      <a:pt x="109" y="19"/>
                    </a:lnTo>
                    <a:lnTo>
                      <a:pt x="103" y="12"/>
                    </a:lnTo>
                    <a:lnTo>
                      <a:pt x="95" y="5"/>
                    </a:lnTo>
                    <a:lnTo>
                      <a:pt x="92" y="3"/>
                    </a:lnTo>
                    <a:lnTo>
                      <a:pt x="87" y="1"/>
                    </a:lnTo>
                    <a:lnTo>
                      <a:pt x="83" y="0"/>
                    </a:lnTo>
                    <a:lnTo>
                      <a:pt x="79" y="0"/>
                    </a:lnTo>
                    <a:lnTo>
                      <a:pt x="74" y="1"/>
                    </a:lnTo>
                    <a:lnTo>
                      <a:pt x="69" y="3"/>
                    </a:lnTo>
                    <a:lnTo>
                      <a:pt x="66" y="5"/>
                    </a:lnTo>
                    <a:lnTo>
                      <a:pt x="57" y="12"/>
                    </a:lnTo>
                    <a:lnTo>
                      <a:pt x="52" y="14"/>
                    </a:lnTo>
                    <a:lnTo>
                      <a:pt x="46" y="16"/>
                    </a:lnTo>
                    <a:lnTo>
                      <a:pt x="41" y="17"/>
                    </a:lnTo>
                    <a:lnTo>
                      <a:pt x="36" y="16"/>
                    </a:lnTo>
                    <a:close/>
                  </a:path>
                </a:pathLst>
              </a:custGeom>
              <a:solidFill>
                <a:srgbClr val="EDE9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87" name="Freeform 334">
                <a:extLst>
                  <a:ext uri="{FF2B5EF4-FFF2-40B4-BE49-F238E27FC236}">
                    <a16:creationId xmlns:a16="http://schemas.microsoft.com/office/drawing/2014/main" id="{5D6FCB2F-6FD2-457E-8BBA-65B38004F960}"/>
                  </a:ext>
                </a:extLst>
              </p:cNvPr>
              <p:cNvSpPr>
                <a:spLocks/>
              </p:cNvSpPr>
              <p:nvPr/>
            </p:nvSpPr>
            <p:spPr bwMode="auto">
              <a:xfrm>
                <a:off x="3740" y="1296"/>
                <a:ext cx="129" cy="182"/>
              </a:xfrm>
              <a:custGeom>
                <a:avLst/>
                <a:gdLst>
                  <a:gd name="T0" fmla="*/ 33 w 129"/>
                  <a:gd name="T1" fmla="*/ 17 h 182"/>
                  <a:gd name="T2" fmla="*/ 33 w 129"/>
                  <a:gd name="T3" fmla="*/ 17 h 182"/>
                  <a:gd name="T4" fmla="*/ 29 w 129"/>
                  <a:gd name="T5" fmla="*/ 17 h 182"/>
                  <a:gd name="T6" fmla="*/ 23 w 129"/>
                  <a:gd name="T7" fmla="*/ 18 h 182"/>
                  <a:gd name="T8" fmla="*/ 18 w 129"/>
                  <a:gd name="T9" fmla="*/ 21 h 182"/>
                  <a:gd name="T10" fmla="*/ 12 w 129"/>
                  <a:gd name="T11" fmla="*/ 26 h 182"/>
                  <a:gd name="T12" fmla="*/ 8 w 129"/>
                  <a:gd name="T13" fmla="*/ 33 h 182"/>
                  <a:gd name="T14" fmla="*/ 4 w 129"/>
                  <a:gd name="T15" fmla="*/ 41 h 182"/>
                  <a:gd name="T16" fmla="*/ 1 w 129"/>
                  <a:gd name="T17" fmla="*/ 50 h 182"/>
                  <a:gd name="T18" fmla="*/ 0 w 129"/>
                  <a:gd name="T19" fmla="*/ 62 h 182"/>
                  <a:gd name="T20" fmla="*/ 0 w 129"/>
                  <a:gd name="T21" fmla="*/ 62 h 182"/>
                  <a:gd name="T22" fmla="*/ 0 w 129"/>
                  <a:gd name="T23" fmla="*/ 67 h 182"/>
                  <a:gd name="T24" fmla="*/ 1 w 129"/>
                  <a:gd name="T25" fmla="*/ 73 h 182"/>
                  <a:gd name="T26" fmla="*/ 5 w 129"/>
                  <a:gd name="T27" fmla="*/ 84 h 182"/>
                  <a:gd name="T28" fmla="*/ 10 w 129"/>
                  <a:gd name="T29" fmla="*/ 94 h 182"/>
                  <a:gd name="T30" fmla="*/ 18 w 129"/>
                  <a:gd name="T31" fmla="*/ 104 h 182"/>
                  <a:gd name="T32" fmla="*/ 26 w 129"/>
                  <a:gd name="T33" fmla="*/ 114 h 182"/>
                  <a:gd name="T34" fmla="*/ 35 w 129"/>
                  <a:gd name="T35" fmla="*/ 123 h 182"/>
                  <a:gd name="T36" fmla="*/ 44 w 129"/>
                  <a:gd name="T37" fmla="*/ 130 h 182"/>
                  <a:gd name="T38" fmla="*/ 53 w 129"/>
                  <a:gd name="T39" fmla="*/ 136 h 182"/>
                  <a:gd name="T40" fmla="*/ 53 w 129"/>
                  <a:gd name="T41" fmla="*/ 136 h 182"/>
                  <a:gd name="T42" fmla="*/ 70 w 129"/>
                  <a:gd name="T43" fmla="*/ 147 h 182"/>
                  <a:gd name="T44" fmla="*/ 86 w 129"/>
                  <a:gd name="T45" fmla="*/ 158 h 182"/>
                  <a:gd name="T46" fmla="*/ 99 w 129"/>
                  <a:gd name="T47" fmla="*/ 169 h 182"/>
                  <a:gd name="T48" fmla="*/ 103 w 129"/>
                  <a:gd name="T49" fmla="*/ 175 h 182"/>
                  <a:gd name="T50" fmla="*/ 107 w 129"/>
                  <a:gd name="T51" fmla="*/ 180 h 182"/>
                  <a:gd name="T52" fmla="*/ 107 w 129"/>
                  <a:gd name="T53" fmla="*/ 180 h 182"/>
                  <a:gd name="T54" fmla="*/ 108 w 129"/>
                  <a:gd name="T55" fmla="*/ 181 h 182"/>
                  <a:gd name="T56" fmla="*/ 111 w 129"/>
                  <a:gd name="T57" fmla="*/ 182 h 182"/>
                  <a:gd name="T58" fmla="*/ 112 w 129"/>
                  <a:gd name="T59" fmla="*/ 182 h 182"/>
                  <a:gd name="T60" fmla="*/ 113 w 129"/>
                  <a:gd name="T61" fmla="*/ 180 h 182"/>
                  <a:gd name="T62" fmla="*/ 116 w 129"/>
                  <a:gd name="T63" fmla="*/ 176 h 182"/>
                  <a:gd name="T64" fmla="*/ 119 w 129"/>
                  <a:gd name="T65" fmla="*/ 168 h 182"/>
                  <a:gd name="T66" fmla="*/ 123 w 129"/>
                  <a:gd name="T67" fmla="*/ 150 h 182"/>
                  <a:gd name="T68" fmla="*/ 127 w 129"/>
                  <a:gd name="T69" fmla="*/ 131 h 182"/>
                  <a:gd name="T70" fmla="*/ 127 w 129"/>
                  <a:gd name="T71" fmla="*/ 131 h 182"/>
                  <a:gd name="T72" fmla="*/ 129 w 129"/>
                  <a:gd name="T73" fmla="*/ 122 h 182"/>
                  <a:gd name="T74" fmla="*/ 129 w 129"/>
                  <a:gd name="T75" fmla="*/ 109 h 182"/>
                  <a:gd name="T76" fmla="*/ 128 w 129"/>
                  <a:gd name="T77" fmla="*/ 96 h 182"/>
                  <a:gd name="T78" fmla="*/ 127 w 129"/>
                  <a:gd name="T79" fmla="*/ 83 h 182"/>
                  <a:gd name="T80" fmla="*/ 123 w 129"/>
                  <a:gd name="T81" fmla="*/ 58 h 182"/>
                  <a:gd name="T82" fmla="*/ 120 w 129"/>
                  <a:gd name="T83" fmla="*/ 48 h 182"/>
                  <a:gd name="T84" fmla="*/ 118 w 129"/>
                  <a:gd name="T85" fmla="*/ 41 h 182"/>
                  <a:gd name="T86" fmla="*/ 118 w 129"/>
                  <a:gd name="T87" fmla="*/ 41 h 182"/>
                  <a:gd name="T88" fmla="*/ 115 w 129"/>
                  <a:gd name="T89" fmla="*/ 35 h 182"/>
                  <a:gd name="T90" fmla="*/ 111 w 129"/>
                  <a:gd name="T91" fmla="*/ 27 h 182"/>
                  <a:gd name="T92" fmla="*/ 105 w 129"/>
                  <a:gd name="T93" fmla="*/ 19 h 182"/>
                  <a:gd name="T94" fmla="*/ 99 w 129"/>
                  <a:gd name="T95" fmla="*/ 12 h 182"/>
                  <a:gd name="T96" fmla="*/ 92 w 129"/>
                  <a:gd name="T97" fmla="*/ 5 h 182"/>
                  <a:gd name="T98" fmla="*/ 88 w 129"/>
                  <a:gd name="T99" fmla="*/ 2 h 182"/>
                  <a:gd name="T100" fmla="*/ 84 w 129"/>
                  <a:gd name="T101" fmla="*/ 1 h 182"/>
                  <a:gd name="T102" fmla="*/ 80 w 129"/>
                  <a:gd name="T103" fmla="*/ 0 h 182"/>
                  <a:gd name="T104" fmla="*/ 75 w 129"/>
                  <a:gd name="T105" fmla="*/ 0 h 182"/>
                  <a:gd name="T106" fmla="*/ 71 w 129"/>
                  <a:gd name="T107" fmla="*/ 0 h 182"/>
                  <a:gd name="T108" fmla="*/ 66 w 129"/>
                  <a:gd name="T109" fmla="*/ 2 h 182"/>
                  <a:gd name="T110" fmla="*/ 66 w 129"/>
                  <a:gd name="T111" fmla="*/ 2 h 182"/>
                  <a:gd name="T112" fmla="*/ 63 w 129"/>
                  <a:gd name="T113" fmla="*/ 5 h 182"/>
                  <a:gd name="T114" fmla="*/ 55 w 129"/>
                  <a:gd name="T115" fmla="*/ 12 h 182"/>
                  <a:gd name="T116" fmla="*/ 49 w 129"/>
                  <a:gd name="T117" fmla="*/ 15 h 182"/>
                  <a:gd name="T118" fmla="*/ 43 w 129"/>
                  <a:gd name="T119" fmla="*/ 17 h 182"/>
                  <a:gd name="T120" fmla="*/ 38 w 129"/>
                  <a:gd name="T121" fmla="*/ 18 h 182"/>
                  <a:gd name="T122" fmla="*/ 33 w 129"/>
                  <a:gd name="T123" fmla="*/ 17 h 182"/>
                  <a:gd name="T124" fmla="*/ 33 w 129"/>
                  <a:gd name="T125" fmla="*/ 17 h 1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9" h="182">
                    <a:moveTo>
                      <a:pt x="33" y="17"/>
                    </a:moveTo>
                    <a:lnTo>
                      <a:pt x="33" y="17"/>
                    </a:lnTo>
                    <a:lnTo>
                      <a:pt x="29" y="17"/>
                    </a:lnTo>
                    <a:lnTo>
                      <a:pt x="23" y="18"/>
                    </a:lnTo>
                    <a:lnTo>
                      <a:pt x="18" y="21"/>
                    </a:lnTo>
                    <a:lnTo>
                      <a:pt x="12" y="26"/>
                    </a:lnTo>
                    <a:lnTo>
                      <a:pt x="8" y="33"/>
                    </a:lnTo>
                    <a:lnTo>
                      <a:pt x="4" y="41"/>
                    </a:lnTo>
                    <a:lnTo>
                      <a:pt x="1" y="50"/>
                    </a:lnTo>
                    <a:lnTo>
                      <a:pt x="0" y="62"/>
                    </a:lnTo>
                    <a:lnTo>
                      <a:pt x="0" y="67"/>
                    </a:lnTo>
                    <a:lnTo>
                      <a:pt x="1" y="73"/>
                    </a:lnTo>
                    <a:lnTo>
                      <a:pt x="5" y="84"/>
                    </a:lnTo>
                    <a:lnTo>
                      <a:pt x="10" y="94"/>
                    </a:lnTo>
                    <a:lnTo>
                      <a:pt x="18" y="104"/>
                    </a:lnTo>
                    <a:lnTo>
                      <a:pt x="26" y="114"/>
                    </a:lnTo>
                    <a:lnTo>
                      <a:pt x="35" y="123"/>
                    </a:lnTo>
                    <a:lnTo>
                      <a:pt x="44" y="130"/>
                    </a:lnTo>
                    <a:lnTo>
                      <a:pt x="53" y="136"/>
                    </a:lnTo>
                    <a:lnTo>
                      <a:pt x="70" y="147"/>
                    </a:lnTo>
                    <a:lnTo>
                      <a:pt x="86" y="158"/>
                    </a:lnTo>
                    <a:lnTo>
                      <a:pt x="99" y="169"/>
                    </a:lnTo>
                    <a:lnTo>
                      <a:pt x="103" y="175"/>
                    </a:lnTo>
                    <a:lnTo>
                      <a:pt x="107" y="180"/>
                    </a:lnTo>
                    <a:lnTo>
                      <a:pt x="108" y="181"/>
                    </a:lnTo>
                    <a:lnTo>
                      <a:pt x="111" y="182"/>
                    </a:lnTo>
                    <a:lnTo>
                      <a:pt x="112" y="182"/>
                    </a:lnTo>
                    <a:lnTo>
                      <a:pt x="113" y="180"/>
                    </a:lnTo>
                    <a:lnTo>
                      <a:pt x="116" y="176"/>
                    </a:lnTo>
                    <a:lnTo>
                      <a:pt x="119" y="168"/>
                    </a:lnTo>
                    <a:lnTo>
                      <a:pt x="123" y="150"/>
                    </a:lnTo>
                    <a:lnTo>
                      <a:pt x="127" y="131"/>
                    </a:lnTo>
                    <a:lnTo>
                      <a:pt x="129" y="122"/>
                    </a:lnTo>
                    <a:lnTo>
                      <a:pt x="129" y="109"/>
                    </a:lnTo>
                    <a:lnTo>
                      <a:pt x="128" y="96"/>
                    </a:lnTo>
                    <a:lnTo>
                      <a:pt x="127" y="83"/>
                    </a:lnTo>
                    <a:lnTo>
                      <a:pt x="123" y="58"/>
                    </a:lnTo>
                    <a:lnTo>
                      <a:pt x="120" y="48"/>
                    </a:lnTo>
                    <a:lnTo>
                      <a:pt x="118" y="41"/>
                    </a:lnTo>
                    <a:lnTo>
                      <a:pt x="115" y="35"/>
                    </a:lnTo>
                    <a:lnTo>
                      <a:pt x="111" y="27"/>
                    </a:lnTo>
                    <a:lnTo>
                      <a:pt x="105" y="19"/>
                    </a:lnTo>
                    <a:lnTo>
                      <a:pt x="99" y="12"/>
                    </a:lnTo>
                    <a:lnTo>
                      <a:pt x="92" y="5"/>
                    </a:lnTo>
                    <a:lnTo>
                      <a:pt x="88" y="2"/>
                    </a:lnTo>
                    <a:lnTo>
                      <a:pt x="84" y="1"/>
                    </a:lnTo>
                    <a:lnTo>
                      <a:pt x="80" y="0"/>
                    </a:lnTo>
                    <a:lnTo>
                      <a:pt x="75" y="0"/>
                    </a:lnTo>
                    <a:lnTo>
                      <a:pt x="71" y="0"/>
                    </a:lnTo>
                    <a:lnTo>
                      <a:pt x="66" y="2"/>
                    </a:lnTo>
                    <a:lnTo>
                      <a:pt x="63" y="5"/>
                    </a:lnTo>
                    <a:lnTo>
                      <a:pt x="55" y="12"/>
                    </a:lnTo>
                    <a:lnTo>
                      <a:pt x="49" y="15"/>
                    </a:lnTo>
                    <a:lnTo>
                      <a:pt x="43" y="17"/>
                    </a:lnTo>
                    <a:lnTo>
                      <a:pt x="38" y="18"/>
                    </a:lnTo>
                    <a:lnTo>
                      <a:pt x="33" y="17"/>
                    </a:lnTo>
                    <a:close/>
                  </a:path>
                </a:pathLst>
              </a:custGeom>
              <a:solidFill>
                <a:srgbClr val="EBE5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88" name="Freeform 335">
                <a:extLst>
                  <a:ext uri="{FF2B5EF4-FFF2-40B4-BE49-F238E27FC236}">
                    <a16:creationId xmlns:a16="http://schemas.microsoft.com/office/drawing/2014/main" id="{DABD4F85-E322-47EC-97AF-A056A6352256}"/>
                  </a:ext>
                </a:extLst>
              </p:cNvPr>
              <p:cNvSpPr>
                <a:spLocks/>
              </p:cNvSpPr>
              <p:nvPr/>
            </p:nvSpPr>
            <p:spPr bwMode="auto">
              <a:xfrm>
                <a:off x="3742" y="1296"/>
                <a:ext cx="126" cy="179"/>
              </a:xfrm>
              <a:custGeom>
                <a:avLst/>
                <a:gdLst>
                  <a:gd name="T0" fmla="*/ 33 w 126"/>
                  <a:gd name="T1" fmla="*/ 19 h 179"/>
                  <a:gd name="T2" fmla="*/ 33 w 126"/>
                  <a:gd name="T3" fmla="*/ 19 h 179"/>
                  <a:gd name="T4" fmla="*/ 28 w 126"/>
                  <a:gd name="T5" fmla="*/ 19 h 179"/>
                  <a:gd name="T6" fmla="*/ 23 w 126"/>
                  <a:gd name="T7" fmla="*/ 20 h 179"/>
                  <a:gd name="T8" fmla="*/ 18 w 126"/>
                  <a:gd name="T9" fmla="*/ 23 h 179"/>
                  <a:gd name="T10" fmla="*/ 13 w 126"/>
                  <a:gd name="T11" fmla="*/ 28 h 179"/>
                  <a:gd name="T12" fmla="*/ 8 w 126"/>
                  <a:gd name="T13" fmla="*/ 34 h 179"/>
                  <a:gd name="T14" fmla="*/ 4 w 126"/>
                  <a:gd name="T15" fmla="*/ 42 h 179"/>
                  <a:gd name="T16" fmla="*/ 2 w 126"/>
                  <a:gd name="T17" fmla="*/ 51 h 179"/>
                  <a:gd name="T18" fmla="*/ 0 w 126"/>
                  <a:gd name="T19" fmla="*/ 62 h 179"/>
                  <a:gd name="T20" fmla="*/ 0 w 126"/>
                  <a:gd name="T21" fmla="*/ 62 h 179"/>
                  <a:gd name="T22" fmla="*/ 1 w 126"/>
                  <a:gd name="T23" fmla="*/ 68 h 179"/>
                  <a:gd name="T24" fmla="*/ 1 w 126"/>
                  <a:gd name="T25" fmla="*/ 73 h 179"/>
                  <a:gd name="T26" fmla="*/ 5 w 126"/>
                  <a:gd name="T27" fmla="*/ 84 h 179"/>
                  <a:gd name="T28" fmla="*/ 11 w 126"/>
                  <a:gd name="T29" fmla="*/ 94 h 179"/>
                  <a:gd name="T30" fmla="*/ 18 w 126"/>
                  <a:gd name="T31" fmla="*/ 104 h 179"/>
                  <a:gd name="T32" fmla="*/ 26 w 126"/>
                  <a:gd name="T33" fmla="*/ 113 h 179"/>
                  <a:gd name="T34" fmla="*/ 35 w 126"/>
                  <a:gd name="T35" fmla="*/ 122 h 179"/>
                  <a:gd name="T36" fmla="*/ 44 w 126"/>
                  <a:gd name="T37" fmla="*/ 129 h 179"/>
                  <a:gd name="T38" fmla="*/ 53 w 126"/>
                  <a:gd name="T39" fmla="*/ 135 h 179"/>
                  <a:gd name="T40" fmla="*/ 53 w 126"/>
                  <a:gd name="T41" fmla="*/ 135 h 179"/>
                  <a:gd name="T42" fmla="*/ 69 w 126"/>
                  <a:gd name="T43" fmla="*/ 145 h 179"/>
                  <a:gd name="T44" fmla="*/ 84 w 126"/>
                  <a:gd name="T45" fmla="*/ 157 h 179"/>
                  <a:gd name="T46" fmla="*/ 97 w 126"/>
                  <a:gd name="T47" fmla="*/ 167 h 179"/>
                  <a:gd name="T48" fmla="*/ 101 w 126"/>
                  <a:gd name="T49" fmla="*/ 172 h 179"/>
                  <a:gd name="T50" fmla="*/ 105 w 126"/>
                  <a:gd name="T51" fmla="*/ 177 h 179"/>
                  <a:gd name="T52" fmla="*/ 105 w 126"/>
                  <a:gd name="T53" fmla="*/ 177 h 179"/>
                  <a:gd name="T54" fmla="*/ 106 w 126"/>
                  <a:gd name="T55" fmla="*/ 179 h 179"/>
                  <a:gd name="T56" fmla="*/ 107 w 126"/>
                  <a:gd name="T57" fmla="*/ 179 h 179"/>
                  <a:gd name="T58" fmla="*/ 110 w 126"/>
                  <a:gd name="T59" fmla="*/ 179 h 179"/>
                  <a:gd name="T60" fmla="*/ 111 w 126"/>
                  <a:gd name="T61" fmla="*/ 178 h 179"/>
                  <a:gd name="T62" fmla="*/ 114 w 126"/>
                  <a:gd name="T63" fmla="*/ 172 h 179"/>
                  <a:gd name="T64" fmla="*/ 116 w 126"/>
                  <a:gd name="T65" fmla="*/ 166 h 179"/>
                  <a:gd name="T66" fmla="*/ 121 w 126"/>
                  <a:gd name="T67" fmla="*/ 148 h 179"/>
                  <a:gd name="T68" fmla="*/ 125 w 126"/>
                  <a:gd name="T69" fmla="*/ 130 h 179"/>
                  <a:gd name="T70" fmla="*/ 125 w 126"/>
                  <a:gd name="T71" fmla="*/ 130 h 179"/>
                  <a:gd name="T72" fmla="*/ 126 w 126"/>
                  <a:gd name="T73" fmla="*/ 121 h 179"/>
                  <a:gd name="T74" fmla="*/ 126 w 126"/>
                  <a:gd name="T75" fmla="*/ 108 h 179"/>
                  <a:gd name="T76" fmla="*/ 125 w 126"/>
                  <a:gd name="T77" fmla="*/ 96 h 179"/>
                  <a:gd name="T78" fmla="*/ 124 w 126"/>
                  <a:gd name="T79" fmla="*/ 83 h 179"/>
                  <a:gd name="T80" fmla="*/ 120 w 126"/>
                  <a:gd name="T81" fmla="*/ 59 h 179"/>
                  <a:gd name="T82" fmla="*/ 118 w 126"/>
                  <a:gd name="T83" fmla="*/ 49 h 179"/>
                  <a:gd name="T84" fmla="*/ 115 w 126"/>
                  <a:gd name="T85" fmla="*/ 42 h 179"/>
                  <a:gd name="T86" fmla="*/ 115 w 126"/>
                  <a:gd name="T87" fmla="*/ 42 h 179"/>
                  <a:gd name="T88" fmla="*/ 113 w 126"/>
                  <a:gd name="T89" fmla="*/ 36 h 179"/>
                  <a:gd name="T90" fmla="*/ 109 w 126"/>
                  <a:gd name="T91" fmla="*/ 29 h 179"/>
                  <a:gd name="T92" fmla="*/ 103 w 126"/>
                  <a:gd name="T93" fmla="*/ 21 h 179"/>
                  <a:gd name="T94" fmla="*/ 97 w 126"/>
                  <a:gd name="T95" fmla="*/ 13 h 179"/>
                  <a:gd name="T96" fmla="*/ 90 w 126"/>
                  <a:gd name="T97" fmla="*/ 7 h 179"/>
                  <a:gd name="T98" fmla="*/ 86 w 126"/>
                  <a:gd name="T99" fmla="*/ 3 h 179"/>
                  <a:gd name="T100" fmla="*/ 82 w 126"/>
                  <a:gd name="T101" fmla="*/ 2 h 179"/>
                  <a:gd name="T102" fmla="*/ 78 w 126"/>
                  <a:gd name="T103" fmla="*/ 1 h 179"/>
                  <a:gd name="T104" fmla="*/ 74 w 126"/>
                  <a:gd name="T105" fmla="*/ 0 h 179"/>
                  <a:gd name="T106" fmla="*/ 70 w 126"/>
                  <a:gd name="T107" fmla="*/ 1 h 179"/>
                  <a:gd name="T108" fmla="*/ 65 w 126"/>
                  <a:gd name="T109" fmla="*/ 3 h 179"/>
                  <a:gd name="T110" fmla="*/ 65 w 126"/>
                  <a:gd name="T111" fmla="*/ 3 h 179"/>
                  <a:gd name="T112" fmla="*/ 62 w 126"/>
                  <a:gd name="T113" fmla="*/ 7 h 179"/>
                  <a:gd name="T114" fmla="*/ 54 w 126"/>
                  <a:gd name="T115" fmla="*/ 13 h 179"/>
                  <a:gd name="T116" fmla="*/ 48 w 126"/>
                  <a:gd name="T117" fmla="*/ 16 h 179"/>
                  <a:gd name="T118" fmla="*/ 43 w 126"/>
                  <a:gd name="T119" fmla="*/ 19 h 179"/>
                  <a:gd name="T120" fmla="*/ 38 w 126"/>
                  <a:gd name="T121" fmla="*/ 20 h 179"/>
                  <a:gd name="T122" fmla="*/ 33 w 126"/>
                  <a:gd name="T123" fmla="*/ 19 h 179"/>
                  <a:gd name="T124" fmla="*/ 33 w 126"/>
                  <a:gd name="T125" fmla="*/ 19 h 1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6" h="179">
                    <a:moveTo>
                      <a:pt x="33" y="19"/>
                    </a:moveTo>
                    <a:lnTo>
                      <a:pt x="33" y="19"/>
                    </a:lnTo>
                    <a:lnTo>
                      <a:pt x="28" y="19"/>
                    </a:lnTo>
                    <a:lnTo>
                      <a:pt x="23" y="20"/>
                    </a:lnTo>
                    <a:lnTo>
                      <a:pt x="18" y="23"/>
                    </a:lnTo>
                    <a:lnTo>
                      <a:pt x="13" y="28"/>
                    </a:lnTo>
                    <a:lnTo>
                      <a:pt x="8" y="34"/>
                    </a:lnTo>
                    <a:lnTo>
                      <a:pt x="4" y="42"/>
                    </a:lnTo>
                    <a:lnTo>
                      <a:pt x="2" y="51"/>
                    </a:lnTo>
                    <a:lnTo>
                      <a:pt x="0" y="62"/>
                    </a:lnTo>
                    <a:lnTo>
                      <a:pt x="1" y="68"/>
                    </a:lnTo>
                    <a:lnTo>
                      <a:pt x="1" y="73"/>
                    </a:lnTo>
                    <a:lnTo>
                      <a:pt x="5" y="84"/>
                    </a:lnTo>
                    <a:lnTo>
                      <a:pt x="11" y="94"/>
                    </a:lnTo>
                    <a:lnTo>
                      <a:pt x="18" y="104"/>
                    </a:lnTo>
                    <a:lnTo>
                      <a:pt x="26" y="113"/>
                    </a:lnTo>
                    <a:lnTo>
                      <a:pt x="35" y="122"/>
                    </a:lnTo>
                    <a:lnTo>
                      <a:pt x="44" y="129"/>
                    </a:lnTo>
                    <a:lnTo>
                      <a:pt x="53" y="135"/>
                    </a:lnTo>
                    <a:lnTo>
                      <a:pt x="69" y="145"/>
                    </a:lnTo>
                    <a:lnTo>
                      <a:pt x="84" y="157"/>
                    </a:lnTo>
                    <a:lnTo>
                      <a:pt x="97" y="167"/>
                    </a:lnTo>
                    <a:lnTo>
                      <a:pt x="101" y="172"/>
                    </a:lnTo>
                    <a:lnTo>
                      <a:pt x="105" y="177"/>
                    </a:lnTo>
                    <a:lnTo>
                      <a:pt x="106" y="179"/>
                    </a:lnTo>
                    <a:lnTo>
                      <a:pt x="107" y="179"/>
                    </a:lnTo>
                    <a:lnTo>
                      <a:pt x="110" y="179"/>
                    </a:lnTo>
                    <a:lnTo>
                      <a:pt x="111" y="178"/>
                    </a:lnTo>
                    <a:lnTo>
                      <a:pt x="114" y="172"/>
                    </a:lnTo>
                    <a:lnTo>
                      <a:pt x="116" y="166"/>
                    </a:lnTo>
                    <a:lnTo>
                      <a:pt x="121" y="148"/>
                    </a:lnTo>
                    <a:lnTo>
                      <a:pt x="125" y="130"/>
                    </a:lnTo>
                    <a:lnTo>
                      <a:pt x="126" y="121"/>
                    </a:lnTo>
                    <a:lnTo>
                      <a:pt x="126" y="108"/>
                    </a:lnTo>
                    <a:lnTo>
                      <a:pt x="125" y="96"/>
                    </a:lnTo>
                    <a:lnTo>
                      <a:pt x="124" y="83"/>
                    </a:lnTo>
                    <a:lnTo>
                      <a:pt x="120" y="59"/>
                    </a:lnTo>
                    <a:lnTo>
                      <a:pt x="118" y="49"/>
                    </a:lnTo>
                    <a:lnTo>
                      <a:pt x="115" y="42"/>
                    </a:lnTo>
                    <a:lnTo>
                      <a:pt x="113" y="36"/>
                    </a:lnTo>
                    <a:lnTo>
                      <a:pt x="109" y="29"/>
                    </a:lnTo>
                    <a:lnTo>
                      <a:pt x="103" y="21"/>
                    </a:lnTo>
                    <a:lnTo>
                      <a:pt x="97" y="13"/>
                    </a:lnTo>
                    <a:lnTo>
                      <a:pt x="90" y="7"/>
                    </a:lnTo>
                    <a:lnTo>
                      <a:pt x="86" y="3"/>
                    </a:lnTo>
                    <a:lnTo>
                      <a:pt x="82" y="2"/>
                    </a:lnTo>
                    <a:lnTo>
                      <a:pt x="78" y="1"/>
                    </a:lnTo>
                    <a:lnTo>
                      <a:pt x="74" y="0"/>
                    </a:lnTo>
                    <a:lnTo>
                      <a:pt x="70" y="1"/>
                    </a:lnTo>
                    <a:lnTo>
                      <a:pt x="65" y="3"/>
                    </a:lnTo>
                    <a:lnTo>
                      <a:pt x="62" y="7"/>
                    </a:lnTo>
                    <a:lnTo>
                      <a:pt x="54" y="13"/>
                    </a:lnTo>
                    <a:lnTo>
                      <a:pt x="48" y="16"/>
                    </a:lnTo>
                    <a:lnTo>
                      <a:pt x="43" y="19"/>
                    </a:lnTo>
                    <a:lnTo>
                      <a:pt x="38" y="20"/>
                    </a:lnTo>
                    <a:lnTo>
                      <a:pt x="33" y="19"/>
                    </a:lnTo>
                    <a:close/>
                  </a:path>
                </a:pathLst>
              </a:custGeom>
              <a:solidFill>
                <a:srgbClr val="E8E2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89" name="Freeform 336">
                <a:extLst>
                  <a:ext uri="{FF2B5EF4-FFF2-40B4-BE49-F238E27FC236}">
                    <a16:creationId xmlns:a16="http://schemas.microsoft.com/office/drawing/2014/main" id="{F078CF35-A481-4444-8F56-D36B17781CF6}"/>
                  </a:ext>
                </a:extLst>
              </p:cNvPr>
              <p:cNvSpPr>
                <a:spLocks/>
              </p:cNvSpPr>
              <p:nvPr/>
            </p:nvSpPr>
            <p:spPr bwMode="auto">
              <a:xfrm>
                <a:off x="3745" y="1297"/>
                <a:ext cx="122" cy="176"/>
              </a:xfrm>
              <a:custGeom>
                <a:avLst/>
                <a:gdLst>
                  <a:gd name="T0" fmla="*/ 32 w 122"/>
                  <a:gd name="T1" fmla="*/ 20 h 176"/>
                  <a:gd name="T2" fmla="*/ 32 w 122"/>
                  <a:gd name="T3" fmla="*/ 20 h 176"/>
                  <a:gd name="T4" fmla="*/ 27 w 122"/>
                  <a:gd name="T5" fmla="*/ 20 h 176"/>
                  <a:gd name="T6" fmla="*/ 22 w 122"/>
                  <a:gd name="T7" fmla="*/ 21 h 176"/>
                  <a:gd name="T8" fmla="*/ 17 w 122"/>
                  <a:gd name="T9" fmla="*/ 24 h 176"/>
                  <a:gd name="T10" fmla="*/ 12 w 122"/>
                  <a:gd name="T11" fmla="*/ 29 h 176"/>
                  <a:gd name="T12" fmla="*/ 7 w 122"/>
                  <a:gd name="T13" fmla="*/ 35 h 176"/>
                  <a:gd name="T14" fmla="*/ 4 w 122"/>
                  <a:gd name="T15" fmla="*/ 42 h 176"/>
                  <a:gd name="T16" fmla="*/ 1 w 122"/>
                  <a:gd name="T17" fmla="*/ 51 h 176"/>
                  <a:gd name="T18" fmla="*/ 0 w 122"/>
                  <a:gd name="T19" fmla="*/ 62 h 176"/>
                  <a:gd name="T20" fmla="*/ 0 w 122"/>
                  <a:gd name="T21" fmla="*/ 62 h 176"/>
                  <a:gd name="T22" fmla="*/ 0 w 122"/>
                  <a:gd name="T23" fmla="*/ 67 h 176"/>
                  <a:gd name="T24" fmla="*/ 1 w 122"/>
                  <a:gd name="T25" fmla="*/ 72 h 176"/>
                  <a:gd name="T26" fmla="*/ 5 w 122"/>
                  <a:gd name="T27" fmla="*/ 83 h 176"/>
                  <a:gd name="T28" fmla="*/ 10 w 122"/>
                  <a:gd name="T29" fmla="*/ 93 h 176"/>
                  <a:gd name="T30" fmla="*/ 17 w 122"/>
                  <a:gd name="T31" fmla="*/ 102 h 176"/>
                  <a:gd name="T32" fmla="*/ 25 w 122"/>
                  <a:gd name="T33" fmla="*/ 111 h 176"/>
                  <a:gd name="T34" fmla="*/ 34 w 122"/>
                  <a:gd name="T35" fmla="*/ 120 h 176"/>
                  <a:gd name="T36" fmla="*/ 42 w 122"/>
                  <a:gd name="T37" fmla="*/ 127 h 176"/>
                  <a:gd name="T38" fmla="*/ 51 w 122"/>
                  <a:gd name="T39" fmla="*/ 133 h 176"/>
                  <a:gd name="T40" fmla="*/ 51 w 122"/>
                  <a:gd name="T41" fmla="*/ 133 h 176"/>
                  <a:gd name="T42" fmla="*/ 67 w 122"/>
                  <a:gd name="T43" fmla="*/ 143 h 176"/>
                  <a:gd name="T44" fmla="*/ 81 w 122"/>
                  <a:gd name="T45" fmla="*/ 154 h 176"/>
                  <a:gd name="T46" fmla="*/ 93 w 122"/>
                  <a:gd name="T47" fmla="*/ 164 h 176"/>
                  <a:gd name="T48" fmla="*/ 98 w 122"/>
                  <a:gd name="T49" fmla="*/ 169 h 176"/>
                  <a:gd name="T50" fmla="*/ 101 w 122"/>
                  <a:gd name="T51" fmla="*/ 174 h 176"/>
                  <a:gd name="T52" fmla="*/ 101 w 122"/>
                  <a:gd name="T53" fmla="*/ 174 h 176"/>
                  <a:gd name="T54" fmla="*/ 103 w 122"/>
                  <a:gd name="T55" fmla="*/ 175 h 176"/>
                  <a:gd name="T56" fmla="*/ 104 w 122"/>
                  <a:gd name="T57" fmla="*/ 176 h 176"/>
                  <a:gd name="T58" fmla="*/ 106 w 122"/>
                  <a:gd name="T59" fmla="*/ 175 h 176"/>
                  <a:gd name="T60" fmla="*/ 108 w 122"/>
                  <a:gd name="T61" fmla="*/ 174 h 176"/>
                  <a:gd name="T62" fmla="*/ 110 w 122"/>
                  <a:gd name="T63" fmla="*/ 169 h 176"/>
                  <a:gd name="T64" fmla="*/ 112 w 122"/>
                  <a:gd name="T65" fmla="*/ 163 h 176"/>
                  <a:gd name="T66" fmla="*/ 117 w 122"/>
                  <a:gd name="T67" fmla="*/ 146 h 176"/>
                  <a:gd name="T68" fmla="*/ 121 w 122"/>
                  <a:gd name="T69" fmla="*/ 128 h 176"/>
                  <a:gd name="T70" fmla="*/ 121 w 122"/>
                  <a:gd name="T71" fmla="*/ 128 h 176"/>
                  <a:gd name="T72" fmla="*/ 122 w 122"/>
                  <a:gd name="T73" fmla="*/ 119 h 176"/>
                  <a:gd name="T74" fmla="*/ 122 w 122"/>
                  <a:gd name="T75" fmla="*/ 107 h 176"/>
                  <a:gd name="T76" fmla="*/ 121 w 122"/>
                  <a:gd name="T77" fmla="*/ 95 h 176"/>
                  <a:gd name="T78" fmla="*/ 120 w 122"/>
                  <a:gd name="T79" fmla="*/ 82 h 176"/>
                  <a:gd name="T80" fmla="*/ 116 w 122"/>
                  <a:gd name="T81" fmla="*/ 58 h 176"/>
                  <a:gd name="T82" fmla="*/ 114 w 122"/>
                  <a:gd name="T83" fmla="*/ 49 h 176"/>
                  <a:gd name="T84" fmla="*/ 112 w 122"/>
                  <a:gd name="T85" fmla="*/ 43 h 176"/>
                  <a:gd name="T86" fmla="*/ 112 w 122"/>
                  <a:gd name="T87" fmla="*/ 43 h 176"/>
                  <a:gd name="T88" fmla="*/ 104 w 122"/>
                  <a:gd name="T89" fmla="*/ 29 h 176"/>
                  <a:gd name="T90" fmla="*/ 99 w 122"/>
                  <a:gd name="T91" fmla="*/ 21 h 176"/>
                  <a:gd name="T92" fmla="*/ 94 w 122"/>
                  <a:gd name="T93" fmla="*/ 13 h 176"/>
                  <a:gd name="T94" fmla="*/ 87 w 122"/>
                  <a:gd name="T95" fmla="*/ 7 h 176"/>
                  <a:gd name="T96" fmla="*/ 83 w 122"/>
                  <a:gd name="T97" fmla="*/ 3 h 176"/>
                  <a:gd name="T98" fmla="*/ 80 w 122"/>
                  <a:gd name="T99" fmla="*/ 1 h 176"/>
                  <a:gd name="T100" fmla="*/ 76 w 122"/>
                  <a:gd name="T101" fmla="*/ 0 h 176"/>
                  <a:gd name="T102" fmla="*/ 72 w 122"/>
                  <a:gd name="T103" fmla="*/ 0 h 176"/>
                  <a:gd name="T104" fmla="*/ 67 w 122"/>
                  <a:gd name="T105" fmla="*/ 1 h 176"/>
                  <a:gd name="T106" fmla="*/ 63 w 122"/>
                  <a:gd name="T107" fmla="*/ 2 h 176"/>
                  <a:gd name="T108" fmla="*/ 63 w 122"/>
                  <a:gd name="T109" fmla="*/ 2 h 176"/>
                  <a:gd name="T110" fmla="*/ 60 w 122"/>
                  <a:gd name="T111" fmla="*/ 7 h 176"/>
                  <a:gd name="T112" fmla="*/ 52 w 122"/>
                  <a:gd name="T113" fmla="*/ 13 h 176"/>
                  <a:gd name="T114" fmla="*/ 46 w 122"/>
                  <a:gd name="T115" fmla="*/ 17 h 176"/>
                  <a:gd name="T116" fmla="*/ 41 w 122"/>
                  <a:gd name="T117" fmla="*/ 19 h 176"/>
                  <a:gd name="T118" fmla="*/ 36 w 122"/>
                  <a:gd name="T119" fmla="*/ 21 h 176"/>
                  <a:gd name="T120" fmla="*/ 32 w 122"/>
                  <a:gd name="T121" fmla="*/ 20 h 176"/>
                  <a:gd name="T122" fmla="*/ 32 w 122"/>
                  <a:gd name="T123" fmla="*/ 20 h 1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2" h="176">
                    <a:moveTo>
                      <a:pt x="32" y="20"/>
                    </a:moveTo>
                    <a:lnTo>
                      <a:pt x="32" y="20"/>
                    </a:lnTo>
                    <a:lnTo>
                      <a:pt x="27" y="20"/>
                    </a:lnTo>
                    <a:lnTo>
                      <a:pt x="22" y="21"/>
                    </a:lnTo>
                    <a:lnTo>
                      <a:pt x="17" y="24"/>
                    </a:lnTo>
                    <a:lnTo>
                      <a:pt x="12" y="29"/>
                    </a:lnTo>
                    <a:lnTo>
                      <a:pt x="7" y="35"/>
                    </a:lnTo>
                    <a:lnTo>
                      <a:pt x="4" y="42"/>
                    </a:lnTo>
                    <a:lnTo>
                      <a:pt x="1" y="51"/>
                    </a:lnTo>
                    <a:lnTo>
                      <a:pt x="0" y="62"/>
                    </a:lnTo>
                    <a:lnTo>
                      <a:pt x="0" y="67"/>
                    </a:lnTo>
                    <a:lnTo>
                      <a:pt x="1" y="72"/>
                    </a:lnTo>
                    <a:lnTo>
                      <a:pt x="5" y="83"/>
                    </a:lnTo>
                    <a:lnTo>
                      <a:pt x="10" y="93"/>
                    </a:lnTo>
                    <a:lnTo>
                      <a:pt x="17" y="102"/>
                    </a:lnTo>
                    <a:lnTo>
                      <a:pt x="25" y="111"/>
                    </a:lnTo>
                    <a:lnTo>
                      <a:pt x="34" y="120"/>
                    </a:lnTo>
                    <a:lnTo>
                      <a:pt x="42" y="127"/>
                    </a:lnTo>
                    <a:lnTo>
                      <a:pt x="51" y="133"/>
                    </a:lnTo>
                    <a:lnTo>
                      <a:pt x="67" y="143"/>
                    </a:lnTo>
                    <a:lnTo>
                      <a:pt x="81" y="154"/>
                    </a:lnTo>
                    <a:lnTo>
                      <a:pt x="93" y="164"/>
                    </a:lnTo>
                    <a:lnTo>
                      <a:pt x="98" y="169"/>
                    </a:lnTo>
                    <a:lnTo>
                      <a:pt x="101" y="174"/>
                    </a:lnTo>
                    <a:lnTo>
                      <a:pt x="103" y="175"/>
                    </a:lnTo>
                    <a:lnTo>
                      <a:pt x="104" y="176"/>
                    </a:lnTo>
                    <a:lnTo>
                      <a:pt x="106" y="175"/>
                    </a:lnTo>
                    <a:lnTo>
                      <a:pt x="108" y="174"/>
                    </a:lnTo>
                    <a:lnTo>
                      <a:pt x="110" y="169"/>
                    </a:lnTo>
                    <a:lnTo>
                      <a:pt x="112" y="163"/>
                    </a:lnTo>
                    <a:lnTo>
                      <a:pt x="117" y="146"/>
                    </a:lnTo>
                    <a:lnTo>
                      <a:pt x="121" y="128"/>
                    </a:lnTo>
                    <a:lnTo>
                      <a:pt x="122" y="119"/>
                    </a:lnTo>
                    <a:lnTo>
                      <a:pt x="122" y="107"/>
                    </a:lnTo>
                    <a:lnTo>
                      <a:pt x="121" y="95"/>
                    </a:lnTo>
                    <a:lnTo>
                      <a:pt x="120" y="82"/>
                    </a:lnTo>
                    <a:lnTo>
                      <a:pt x="116" y="58"/>
                    </a:lnTo>
                    <a:lnTo>
                      <a:pt x="114" y="49"/>
                    </a:lnTo>
                    <a:lnTo>
                      <a:pt x="112" y="43"/>
                    </a:lnTo>
                    <a:lnTo>
                      <a:pt x="104" y="29"/>
                    </a:lnTo>
                    <a:lnTo>
                      <a:pt x="99" y="21"/>
                    </a:lnTo>
                    <a:lnTo>
                      <a:pt x="94" y="13"/>
                    </a:lnTo>
                    <a:lnTo>
                      <a:pt x="87" y="7"/>
                    </a:lnTo>
                    <a:lnTo>
                      <a:pt x="83" y="3"/>
                    </a:lnTo>
                    <a:lnTo>
                      <a:pt x="80" y="1"/>
                    </a:lnTo>
                    <a:lnTo>
                      <a:pt x="76" y="0"/>
                    </a:lnTo>
                    <a:lnTo>
                      <a:pt x="72" y="0"/>
                    </a:lnTo>
                    <a:lnTo>
                      <a:pt x="67" y="1"/>
                    </a:lnTo>
                    <a:lnTo>
                      <a:pt x="63" y="2"/>
                    </a:lnTo>
                    <a:lnTo>
                      <a:pt x="60" y="7"/>
                    </a:lnTo>
                    <a:lnTo>
                      <a:pt x="52" y="13"/>
                    </a:lnTo>
                    <a:lnTo>
                      <a:pt x="46" y="17"/>
                    </a:lnTo>
                    <a:lnTo>
                      <a:pt x="41" y="19"/>
                    </a:lnTo>
                    <a:lnTo>
                      <a:pt x="36" y="21"/>
                    </a:lnTo>
                    <a:lnTo>
                      <a:pt x="32" y="20"/>
                    </a:lnTo>
                    <a:close/>
                  </a:path>
                </a:pathLst>
              </a:custGeom>
              <a:solidFill>
                <a:srgbClr val="E5DF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90" name="Freeform 337">
                <a:extLst>
                  <a:ext uri="{FF2B5EF4-FFF2-40B4-BE49-F238E27FC236}">
                    <a16:creationId xmlns:a16="http://schemas.microsoft.com/office/drawing/2014/main" id="{0642E104-13D6-4267-BB23-7A73C57D5739}"/>
                  </a:ext>
                </a:extLst>
              </p:cNvPr>
              <p:cNvSpPr>
                <a:spLocks/>
              </p:cNvSpPr>
              <p:nvPr/>
            </p:nvSpPr>
            <p:spPr bwMode="auto">
              <a:xfrm>
                <a:off x="3748" y="1298"/>
                <a:ext cx="118" cy="172"/>
              </a:xfrm>
              <a:custGeom>
                <a:avLst/>
                <a:gdLst>
                  <a:gd name="T0" fmla="*/ 30 w 118"/>
                  <a:gd name="T1" fmla="*/ 21 h 172"/>
                  <a:gd name="T2" fmla="*/ 30 w 118"/>
                  <a:gd name="T3" fmla="*/ 21 h 172"/>
                  <a:gd name="T4" fmla="*/ 26 w 118"/>
                  <a:gd name="T5" fmla="*/ 21 h 172"/>
                  <a:gd name="T6" fmla="*/ 21 w 118"/>
                  <a:gd name="T7" fmla="*/ 22 h 172"/>
                  <a:gd name="T8" fmla="*/ 16 w 118"/>
                  <a:gd name="T9" fmla="*/ 25 h 172"/>
                  <a:gd name="T10" fmla="*/ 11 w 118"/>
                  <a:gd name="T11" fmla="*/ 29 h 172"/>
                  <a:gd name="T12" fmla="*/ 7 w 118"/>
                  <a:gd name="T13" fmla="*/ 35 h 172"/>
                  <a:gd name="T14" fmla="*/ 3 w 118"/>
                  <a:gd name="T15" fmla="*/ 43 h 172"/>
                  <a:gd name="T16" fmla="*/ 1 w 118"/>
                  <a:gd name="T17" fmla="*/ 51 h 172"/>
                  <a:gd name="T18" fmla="*/ 0 w 118"/>
                  <a:gd name="T19" fmla="*/ 62 h 172"/>
                  <a:gd name="T20" fmla="*/ 0 w 118"/>
                  <a:gd name="T21" fmla="*/ 62 h 172"/>
                  <a:gd name="T22" fmla="*/ 0 w 118"/>
                  <a:gd name="T23" fmla="*/ 67 h 172"/>
                  <a:gd name="T24" fmla="*/ 1 w 118"/>
                  <a:gd name="T25" fmla="*/ 72 h 172"/>
                  <a:gd name="T26" fmla="*/ 4 w 118"/>
                  <a:gd name="T27" fmla="*/ 82 h 172"/>
                  <a:gd name="T28" fmla="*/ 9 w 118"/>
                  <a:gd name="T29" fmla="*/ 92 h 172"/>
                  <a:gd name="T30" fmla="*/ 16 w 118"/>
                  <a:gd name="T31" fmla="*/ 101 h 172"/>
                  <a:gd name="T32" fmla="*/ 24 w 118"/>
                  <a:gd name="T33" fmla="*/ 110 h 172"/>
                  <a:gd name="T34" fmla="*/ 32 w 118"/>
                  <a:gd name="T35" fmla="*/ 118 h 172"/>
                  <a:gd name="T36" fmla="*/ 40 w 118"/>
                  <a:gd name="T37" fmla="*/ 125 h 172"/>
                  <a:gd name="T38" fmla="*/ 49 w 118"/>
                  <a:gd name="T39" fmla="*/ 130 h 172"/>
                  <a:gd name="T40" fmla="*/ 49 w 118"/>
                  <a:gd name="T41" fmla="*/ 130 h 172"/>
                  <a:gd name="T42" fmla="*/ 64 w 118"/>
                  <a:gd name="T43" fmla="*/ 140 h 172"/>
                  <a:gd name="T44" fmla="*/ 79 w 118"/>
                  <a:gd name="T45" fmla="*/ 151 h 172"/>
                  <a:gd name="T46" fmla="*/ 90 w 118"/>
                  <a:gd name="T47" fmla="*/ 161 h 172"/>
                  <a:gd name="T48" fmla="*/ 95 w 118"/>
                  <a:gd name="T49" fmla="*/ 165 h 172"/>
                  <a:gd name="T50" fmla="*/ 98 w 118"/>
                  <a:gd name="T51" fmla="*/ 169 h 172"/>
                  <a:gd name="T52" fmla="*/ 98 w 118"/>
                  <a:gd name="T53" fmla="*/ 169 h 172"/>
                  <a:gd name="T54" fmla="*/ 99 w 118"/>
                  <a:gd name="T55" fmla="*/ 172 h 172"/>
                  <a:gd name="T56" fmla="*/ 101 w 118"/>
                  <a:gd name="T57" fmla="*/ 172 h 172"/>
                  <a:gd name="T58" fmla="*/ 103 w 118"/>
                  <a:gd name="T59" fmla="*/ 172 h 172"/>
                  <a:gd name="T60" fmla="*/ 104 w 118"/>
                  <a:gd name="T61" fmla="*/ 170 h 172"/>
                  <a:gd name="T62" fmla="*/ 107 w 118"/>
                  <a:gd name="T63" fmla="*/ 166 h 172"/>
                  <a:gd name="T64" fmla="*/ 109 w 118"/>
                  <a:gd name="T65" fmla="*/ 159 h 172"/>
                  <a:gd name="T66" fmla="*/ 113 w 118"/>
                  <a:gd name="T67" fmla="*/ 143 h 172"/>
                  <a:gd name="T68" fmla="*/ 117 w 118"/>
                  <a:gd name="T69" fmla="*/ 126 h 172"/>
                  <a:gd name="T70" fmla="*/ 117 w 118"/>
                  <a:gd name="T71" fmla="*/ 126 h 172"/>
                  <a:gd name="T72" fmla="*/ 118 w 118"/>
                  <a:gd name="T73" fmla="*/ 117 h 172"/>
                  <a:gd name="T74" fmla="*/ 118 w 118"/>
                  <a:gd name="T75" fmla="*/ 105 h 172"/>
                  <a:gd name="T76" fmla="*/ 117 w 118"/>
                  <a:gd name="T77" fmla="*/ 94 h 172"/>
                  <a:gd name="T78" fmla="*/ 116 w 118"/>
                  <a:gd name="T79" fmla="*/ 82 h 172"/>
                  <a:gd name="T80" fmla="*/ 112 w 118"/>
                  <a:gd name="T81" fmla="*/ 58 h 172"/>
                  <a:gd name="T82" fmla="*/ 108 w 118"/>
                  <a:gd name="T83" fmla="*/ 43 h 172"/>
                  <a:gd name="T84" fmla="*/ 108 w 118"/>
                  <a:gd name="T85" fmla="*/ 43 h 172"/>
                  <a:gd name="T86" fmla="*/ 101 w 118"/>
                  <a:gd name="T87" fmla="*/ 29 h 172"/>
                  <a:gd name="T88" fmla="*/ 96 w 118"/>
                  <a:gd name="T89" fmla="*/ 21 h 172"/>
                  <a:gd name="T90" fmla="*/ 91 w 118"/>
                  <a:gd name="T91" fmla="*/ 13 h 172"/>
                  <a:gd name="T92" fmla="*/ 84 w 118"/>
                  <a:gd name="T93" fmla="*/ 7 h 172"/>
                  <a:gd name="T94" fmla="*/ 81 w 118"/>
                  <a:gd name="T95" fmla="*/ 3 h 172"/>
                  <a:gd name="T96" fmla="*/ 77 w 118"/>
                  <a:gd name="T97" fmla="*/ 1 h 172"/>
                  <a:gd name="T98" fmla="*/ 73 w 118"/>
                  <a:gd name="T99" fmla="*/ 0 h 172"/>
                  <a:gd name="T100" fmla="*/ 69 w 118"/>
                  <a:gd name="T101" fmla="*/ 0 h 172"/>
                  <a:gd name="T102" fmla="*/ 65 w 118"/>
                  <a:gd name="T103" fmla="*/ 0 h 172"/>
                  <a:gd name="T104" fmla="*/ 61 w 118"/>
                  <a:gd name="T105" fmla="*/ 2 h 172"/>
                  <a:gd name="T106" fmla="*/ 61 w 118"/>
                  <a:gd name="T107" fmla="*/ 2 h 172"/>
                  <a:gd name="T108" fmla="*/ 58 w 118"/>
                  <a:gd name="T109" fmla="*/ 6 h 172"/>
                  <a:gd name="T110" fmla="*/ 50 w 118"/>
                  <a:gd name="T111" fmla="*/ 13 h 172"/>
                  <a:gd name="T112" fmla="*/ 45 w 118"/>
                  <a:gd name="T113" fmla="*/ 17 h 172"/>
                  <a:gd name="T114" fmla="*/ 40 w 118"/>
                  <a:gd name="T115" fmla="*/ 20 h 172"/>
                  <a:gd name="T116" fmla="*/ 35 w 118"/>
                  <a:gd name="T117" fmla="*/ 22 h 172"/>
                  <a:gd name="T118" fmla="*/ 30 w 118"/>
                  <a:gd name="T119" fmla="*/ 21 h 172"/>
                  <a:gd name="T120" fmla="*/ 30 w 118"/>
                  <a:gd name="T121" fmla="*/ 21 h 17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8" h="172">
                    <a:moveTo>
                      <a:pt x="30" y="21"/>
                    </a:moveTo>
                    <a:lnTo>
                      <a:pt x="30" y="21"/>
                    </a:lnTo>
                    <a:lnTo>
                      <a:pt x="26" y="21"/>
                    </a:lnTo>
                    <a:lnTo>
                      <a:pt x="21" y="22"/>
                    </a:lnTo>
                    <a:lnTo>
                      <a:pt x="16" y="25"/>
                    </a:lnTo>
                    <a:lnTo>
                      <a:pt x="11" y="29"/>
                    </a:lnTo>
                    <a:lnTo>
                      <a:pt x="7" y="35"/>
                    </a:lnTo>
                    <a:lnTo>
                      <a:pt x="3" y="43"/>
                    </a:lnTo>
                    <a:lnTo>
                      <a:pt x="1" y="51"/>
                    </a:lnTo>
                    <a:lnTo>
                      <a:pt x="0" y="62"/>
                    </a:lnTo>
                    <a:lnTo>
                      <a:pt x="0" y="67"/>
                    </a:lnTo>
                    <a:lnTo>
                      <a:pt x="1" y="72"/>
                    </a:lnTo>
                    <a:lnTo>
                      <a:pt x="4" y="82"/>
                    </a:lnTo>
                    <a:lnTo>
                      <a:pt x="9" y="92"/>
                    </a:lnTo>
                    <a:lnTo>
                      <a:pt x="16" y="101"/>
                    </a:lnTo>
                    <a:lnTo>
                      <a:pt x="24" y="110"/>
                    </a:lnTo>
                    <a:lnTo>
                      <a:pt x="32" y="118"/>
                    </a:lnTo>
                    <a:lnTo>
                      <a:pt x="40" y="125"/>
                    </a:lnTo>
                    <a:lnTo>
                      <a:pt x="49" y="130"/>
                    </a:lnTo>
                    <a:lnTo>
                      <a:pt x="64" y="140"/>
                    </a:lnTo>
                    <a:lnTo>
                      <a:pt x="79" y="151"/>
                    </a:lnTo>
                    <a:lnTo>
                      <a:pt x="90" y="161"/>
                    </a:lnTo>
                    <a:lnTo>
                      <a:pt x="95" y="165"/>
                    </a:lnTo>
                    <a:lnTo>
                      <a:pt x="98" y="169"/>
                    </a:lnTo>
                    <a:lnTo>
                      <a:pt x="99" y="172"/>
                    </a:lnTo>
                    <a:lnTo>
                      <a:pt x="101" y="172"/>
                    </a:lnTo>
                    <a:lnTo>
                      <a:pt x="103" y="172"/>
                    </a:lnTo>
                    <a:lnTo>
                      <a:pt x="104" y="170"/>
                    </a:lnTo>
                    <a:lnTo>
                      <a:pt x="107" y="166"/>
                    </a:lnTo>
                    <a:lnTo>
                      <a:pt x="109" y="159"/>
                    </a:lnTo>
                    <a:lnTo>
                      <a:pt x="113" y="143"/>
                    </a:lnTo>
                    <a:lnTo>
                      <a:pt x="117" y="126"/>
                    </a:lnTo>
                    <a:lnTo>
                      <a:pt x="118" y="117"/>
                    </a:lnTo>
                    <a:lnTo>
                      <a:pt x="118" y="105"/>
                    </a:lnTo>
                    <a:lnTo>
                      <a:pt x="117" y="94"/>
                    </a:lnTo>
                    <a:lnTo>
                      <a:pt x="116" y="82"/>
                    </a:lnTo>
                    <a:lnTo>
                      <a:pt x="112" y="58"/>
                    </a:lnTo>
                    <a:lnTo>
                      <a:pt x="108" y="43"/>
                    </a:lnTo>
                    <a:lnTo>
                      <a:pt x="101" y="29"/>
                    </a:lnTo>
                    <a:lnTo>
                      <a:pt x="96" y="21"/>
                    </a:lnTo>
                    <a:lnTo>
                      <a:pt x="91" y="13"/>
                    </a:lnTo>
                    <a:lnTo>
                      <a:pt x="84" y="7"/>
                    </a:lnTo>
                    <a:lnTo>
                      <a:pt x="81" y="3"/>
                    </a:lnTo>
                    <a:lnTo>
                      <a:pt x="77" y="1"/>
                    </a:lnTo>
                    <a:lnTo>
                      <a:pt x="73" y="0"/>
                    </a:lnTo>
                    <a:lnTo>
                      <a:pt x="69" y="0"/>
                    </a:lnTo>
                    <a:lnTo>
                      <a:pt x="65" y="0"/>
                    </a:lnTo>
                    <a:lnTo>
                      <a:pt x="61" y="2"/>
                    </a:lnTo>
                    <a:lnTo>
                      <a:pt x="58" y="6"/>
                    </a:lnTo>
                    <a:lnTo>
                      <a:pt x="50" y="13"/>
                    </a:lnTo>
                    <a:lnTo>
                      <a:pt x="45" y="17"/>
                    </a:lnTo>
                    <a:lnTo>
                      <a:pt x="40" y="20"/>
                    </a:lnTo>
                    <a:lnTo>
                      <a:pt x="35" y="22"/>
                    </a:lnTo>
                    <a:lnTo>
                      <a:pt x="30" y="21"/>
                    </a:lnTo>
                    <a:close/>
                  </a:path>
                </a:pathLst>
              </a:custGeom>
              <a:solidFill>
                <a:srgbClr val="E1D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91" name="Freeform 338">
                <a:extLst>
                  <a:ext uri="{FF2B5EF4-FFF2-40B4-BE49-F238E27FC236}">
                    <a16:creationId xmlns:a16="http://schemas.microsoft.com/office/drawing/2014/main" id="{885E9442-DEF6-4705-9B80-9F0ADAC4496D}"/>
                  </a:ext>
                </a:extLst>
              </p:cNvPr>
              <p:cNvSpPr>
                <a:spLocks/>
              </p:cNvSpPr>
              <p:nvPr/>
            </p:nvSpPr>
            <p:spPr bwMode="auto">
              <a:xfrm>
                <a:off x="3750" y="1298"/>
                <a:ext cx="115" cy="169"/>
              </a:xfrm>
              <a:custGeom>
                <a:avLst/>
                <a:gdLst>
                  <a:gd name="T0" fmla="*/ 30 w 115"/>
                  <a:gd name="T1" fmla="*/ 23 h 169"/>
                  <a:gd name="T2" fmla="*/ 30 w 115"/>
                  <a:gd name="T3" fmla="*/ 23 h 169"/>
                  <a:gd name="T4" fmla="*/ 26 w 115"/>
                  <a:gd name="T5" fmla="*/ 23 h 169"/>
                  <a:gd name="T6" fmla="*/ 21 w 115"/>
                  <a:gd name="T7" fmla="*/ 24 h 169"/>
                  <a:gd name="T8" fmla="*/ 16 w 115"/>
                  <a:gd name="T9" fmla="*/ 27 h 169"/>
                  <a:gd name="T10" fmla="*/ 11 w 115"/>
                  <a:gd name="T11" fmla="*/ 31 h 169"/>
                  <a:gd name="T12" fmla="*/ 7 w 115"/>
                  <a:gd name="T13" fmla="*/ 37 h 169"/>
                  <a:gd name="T14" fmla="*/ 4 w 115"/>
                  <a:gd name="T15" fmla="*/ 44 h 169"/>
                  <a:gd name="T16" fmla="*/ 1 w 115"/>
                  <a:gd name="T17" fmla="*/ 52 h 169"/>
                  <a:gd name="T18" fmla="*/ 0 w 115"/>
                  <a:gd name="T19" fmla="*/ 63 h 169"/>
                  <a:gd name="T20" fmla="*/ 0 w 115"/>
                  <a:gd name="T21" fmla="*/ 63 h 169"/>
                  <a:gd name="T22" fmla="*/ 0 w 115"/>
                  <a:gd name="T23" fmla="*/ 67 h 169"/>
                  <a:gd name="T24" fmla="*/ 1 w 115"/>
                  <a:gd name="T25" fmla="*/ 72 h 169"/>
                  <a:gd name="T26" fmla="*/ 4 w 115"/>
                  <a:gd name="T27" fmla="*/ 82 h 169"/>
                  <a:gd name="T28" fmla="*/ 10 w 115"/>
                  <a:gd name="T29" fmla="*/ 92 h 169"/>
                  <a:gd name="T30" fmla="*/ 16 w 115"/>
                  <a:gd name="T31" fmla="*/ 101 h 169"/>
                  <a:gd name="T32" fmla="*/ 24 w 115"/>
                  <a:gd name="T33" fmla="*/ 109 h 169"/>
                  <a:gd name="T34" fmla="*/ 32 w 115"/>
                  <a:gd name="T35" fmla="*/ 117 h 169"/>
                  <a:gd name="T36" fmla="*/ 40 w 115"/>
                  <a:gd name="T37" fmla="*/ 124 h 169"/>
                  <a:gd name="T38" fmla="*/ 48 w 115"/>
                  <a:gd name="T39" fmla="*/ 129 h 169"/>
                  <a:gd name="T40" fmla="*/ 48 w 115"/>
                  <a:gd name="T41" fmla="*/ 129 h 169"/>
                  <a:gd name="T42" fmla="*/ 63 w 115"/>
                  <a:gd name="T43" fmla="*/ 139 h 169"/>
                  <a:gd name="T44" fmla="*/ 77 w 115"/>
                  <a:gd name="T45" fmla="*/ 149 h 169"/>
                  <a:gd name="T46" fmla="*/ 88 w 115"/>
                  <a:gd name="T47" fmla="*/ 159 h 169"/>
                  <a:gd name="T48" fmla="*/ 93 w 115"/>
                  <a:gd name="T49" fmla="*/ 163 h 169"/>
                  <a:gd name="T50" fmla="*/ 96 w 115"/>
                  <a:gd name="T51" fmla="*/ 167 h 169"/>
                  <a:gd name="T52" fmla="*/ 96 w 115"/>
                  <a:gd name="T53" fmla="*/ 167 h 169"/>
                  <a:gd name="T54" fmla="*/ 97 w 115"/>
                  <a:gd name="T55" fmla="*/ 168 h 169"/>
                  <a:gd name="T56" fmla="*/ 98 w 115"/>
                  <a:gd name="T57" fmla="*/ 169 h 169"/>
                  <a:gd name="T58" fmla="*/ 99 w 115"/>
                  <a:gd name="T59" fmla="*/ 168 h 169"/>
                  <a:gd name="T60" fmla="*/ 102 w 115"/>
                  <a:gd name="T61" fmla="*/ 167 h 169"/>
                  <a:gd name="T62" fmla="*/ 104 w 115"/>
                  <a:gd name="T63" fmla="*/ 163 h 169"/>
                  <a:gd name="T64" fmla="*/ 106 w 115"/>
                  <a:gd name="T65" fmla="*/ 157 h 169"/>
                  <a:gd name="T66" fmla="*/ 110 w 115"/>
                  <a:gd name="T67" fmla="*/ 141 h 169"/>
                  <a:gd name="T68" fmla="*/ 114 w 115"/>
                  <a:gd name="T69" fmla="*/ 125 h 169"/>
                  <a:gd name="T70" fmla="*/ 114 w 115"/>
                  <a:gd name="T71" fmla="*/ 125 h 169"/>
                  <a:gd name="T72" fmla="*/ 115 w 115"/>
                  <a:gd name="T73" fmla="*/ 116 h 169"/>
                  <a:gd name="T74" fmla="*/ 115 w 115"/>
                  <a:gd name="T75" fmla="*/ 105 h 169"/>
                  <a:gd name="T76" fmla="*/ 115 w 115"/>
                  <a:gd name="T77" fmla="*/ 93 h 169"/>
                  <a:gd name="T78" fmla="*/ 113 w 115"/>
                  <a:gd name="T79" fmla="*/ 82 h 169"/>
                  <a:gd name="T80" fmla="*/ 110 w 115"/>
                  <a:gd name="T81" fmla="*/ 60 h 169"/>
                  <a:gd name="T82" fmla="*/ 106 w 115"/>
                  <a:gd name="T83" fmla="*/ 44 h 169"/>
                  <a:gd name="T84" fmla="*/ 106 w 115"/>
                  <a:gd name="T85" fmla="*/ 44 h 169"/>
                  <a:gd name="T86" fmla="*/ 99 w 115"/>
                  <a:gd name="T87" fmla="*/ 31 h 169"/>
                  <a:gd name="T88" fmla="*/ 94 w 115"/>
                  <a:gd name="T89" fmla="*/ 23 h 169"/>
                  <a:gd name="T90" fmla="*/ 89 w 115"/>
                  <a:gd name="T91" fmla="*/ 15 h 169"/>
                  <a:gd name="T92" fmla="*/ 82 w 115"/>
                  <a:gd name="T93" fmla="*/ 8 h 169"/>
                  <a:gd name="T94" fmla="*/ 79 w 115"/>
                  <a:gd name="T95" fmla="*/ 5 h 169"/>
                  <a:gd name="T96" fmla="*/ 75 w 115"/>
                  <a:gd name="T97" fmla="*/ 2 h 169"/>
                  <a:gd name="T98" fmla="*/ 72 w 115"/>
                  <a:gd name="T99" fmla="*/ 1 h 169"/>
                  <a:gd name="T100" fmla="*/ 68 w 115"/>
                  <a:gd name="T101" fmla="*/ 0 h 169"/>
                  <a:gd name="T102" fmla="*/ 64 w 115"/>
                  <a:gd name="T103" fmla="*/ 1 h 169"/>
                  <a:gd name="T104" fmla="*/ 60 w 115"/>
                  <a:gd name="T105" fmla="*/ 2 h 169"/>
                  <a:gd name="T106" fmla="*/ 60 w 115"/>
                  <a:gd name="T107" fmla="*/ 2 h 169"/>
                  <a:gd name="T108" fmla="*/ 57 w 115"/>
                  <a:gd name="T109" fmla="*/ 7 h 169"/>
                  <a:gd name="T110" fmla="*/ 49 w 115"/>
                  <a:gd name="T111" fmla="*/ 15 h 169"/>
                  <a:gd name="T112" fmla="*/ 45 w 115"/>
                  <a:gd name="T113" fmla="*/ 19 h 169"/>
                  <a:gd name="T114" fmla="*/ 39 w 115"/>
                  <a:gd name="T115" fmla="*/ 22 h 169"/>
                  <a:gd name="T116" fmla="*/ 34 w 115"/>
                  <a:gd name="T117" fmla="*/ 23 h 169"/>
                  <a:gd name="T118" fmla="*/ 30 w 115"/>
                  <a:gd name="T119" fmla="*/ 23 h 169"/>
                  <a:gd name="T120" fmla="*/ 30 w 115"/>
                  <a:gd name="T121" fmla="*/ 23 h 16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5" h="169">
                    <a:moveTo>
                      <a:pt x="30" y="23"/>
                    </a:moveTo>
                    <a:lnTo>
                      <a:pt x="30" y="23"/>
                    </a:lnTo>
                    <a:lnTo>
                      <a:pt x="26" y="23"/>
                    </a:lnTo>
                    <a:lnTo>
                      <a:pt x="21" y="24"/>
                    </a:lnTo>
                    <a:lnTo>
                      <a:pt x="16" y="27"/>
                    </a:lnTo>
                    <a:lnTo>
                      <a:pt x="11" y="31"/>
                    </a:lnTo>
                    <a:lnTo>
                      <a:pt x="7" y="37"/>
                    </a:lnTo>
                    <a:lnTo>
                      <a:pt x="4" y="44"/>
                    </a:lnTo>
                    <a:lnTo>
                      <a:pt x="1" y="52"/>
                    </a:lnTo>
                    <a:lnTo>
                      <a:pt x="0" y="63"/>
                    </a:lnTo>
                    <a:lnTo>
                      <a:pt x="0" y="67"/>
                    </a:lnTo>
                    <a:lnTo>
                      <a:pt x="1" y="72"/>
                    </a:lnTo>
                    <a:lnTo>
                      <a:pt x="4" y="82"/>
                    </a:lnTo>
                    <a:lnTo>
                      <a:pt x="10" y="92"/>
                    </a:lnTo>
                    <a:lnTo>
                      <a:pt x="16" y="101"/>
                    </a:lnTo>
                    <a:lnTo>
                      <a:pt x="24" y="109"/>
                    </a:lnTo>
                    <a:lnTo>
                      <a:pt x="32" y="117"/>
                    </a:lnTo>
                    <a:lnTo>
                      <a:pt x="40" y="124"/>
                    </a:lnTo>
                    <a:lnTo>
                      <a:pt x="48" y="129"/>
                    </a:lnTo>
                    <a:lnTo>
                      <a:pt x="63" y="139"/>
                    </a:lnTo>
                    <a:lnTo>
                      <a:pt x="77" y="149"/>
                    </a:lnTo>
                    <a:lnTo>
                      <a:pt x="88" y="159"/>
                    </a:lnTo>
                    <a:lnTo>
                      <a:pt x="93" y="163"/>
                    </a:lnTo>
                    <a:lnTo>
                      <a:pt x="96" y="167"/>
                    </a:lnTo>
                    <a:lnTo>
                      <a:pt x="97" y="168"/>
                    </a:lnTo>
                    <a:lnTo>
                      <a:pt x="98" y="169"/>
                    </a:lnTo>
                    <a:lnTo>
                      <a:pt x="99" y="168"/>
                    </a:lnTo>
                    <a:lnTo>
                      <a:pt x="102" y="167"/>
                    </a:lnTo>
                    <a:lnTo>
                      <a:pt x="104" y="163"/>
                    </a:lnTo>
                    <a:lnTo>
                      <a:pt x="106" y="157"/>
                    </a:lnTo>
                    <a:lnTo>
                      <a:pt x="110" y="141"/>
                    </a:lnTo>
                    <a:lnTo>
                      <a:pt x="114" y="125"/>
                    </a:lnTo>
                    <a:lnTo>
                      <a:pt x="115" y="116"/>
                    </a:lnTo>
                    <a:lnTo>
                      <a:pt x="115" y="105"/>
                    </a:lnTo>
                    <a:lnTo>
                      <a:pt x="115" y="93"/>
                    </a:lnTo>
                    <a:lnTo>
                      <a:pt x="113" y="82"/>
                    </a:lnTo>
                    <a:lnTo>
                      <a:pt x="110" y="60"/>
                    </a:lnTo>
                    <a:lnTo>
                      <a:pt x="106" y="44"/>
                    </a:lnTo>
                    <a:lnTo>
                      <a:pt x="99" y="31"/>
                    </a:lnTo>
                    <a:lnTo>
                      <a:pt x="94" y="23"/>
                    </a:lnTo>
                    <a:lnTo>
                      <a:pt x="89" y="15"/>
                    </a:lnTo>
                    <a:lnTo>
                      <a:pt x="82" y="8"/>
                    </a:lnTo>
                    <a:lnTo>
                      <a:pt x="79" y="5"/>
                    </a:lnTo>
                    <a:lnTo>
                      <a:pt x="75" y="2"/>
                    </a:lnTo>
                    <a:lnTo>
                      <a:pt x="72" y="1"/>
                    </a:lnTo>
                    <a:lnTo>
                      <a:pt x="68" y="0"/>
                    </a:lnTo>
                    <a:lnTo>
                      <a:pt x="64" y="1"/>
                    </a:lnTo>
                    <a:lnTo>
                      <a:pt x="60" y="2"/>
                    </a:lnTo>
                    <a:lnTo>
                      <a:pt x="57" y="7"/>
                    </a:lnTo>
                    <a:lnTo>
                      <a:pt x="49" y="15"/>
                    </a:lnTo>
                    <a:lnTo>
                      <a:pt x="45" y="19"/>
                    </a:lnTo>
                    <a:lnTo>
                      <a:pt x="39" y="22"/>
                    </a:lnTo>
                    <a:lnTo>
                      <a:pt x="34" y="23"/>
                    </a:lnTo>
                    <a:lnTo>
                      <a:pt x="30" y="23"/>
                    </a:lnTo>
                    <a:close/>
                  </a:path>
                </a:pathLst>
              </a:custGeom>
              <a:solidFill>
                <a:srgbClr val="DED7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92" name="Freeform 339">
                <a:extLst>
                  <a:ext uri="{FF2B5EF4-FFF2-40B4-BE49-F238E27FC236}">
                    <a16:creationId xmlns:a16="http://schemas.microsoft.com/office/drawing/2014/main" id="{06B7D0EA-A7E9-4F4B-BAD0-7E6975844830}"/>
                  </a:ext>
                </a:extLst>
              </p:cNvPr>
              <p:cNvSpPr>
                <a:spLocks/>
              </p:cNvSpPr>
              <p:nvPr/>
            </p:nvSpPr>
            <p:spPr bwMode="auto">
              <a:xfrm>
                <a:off x="3753" y="1299"/>
                <a:ext cx="111" cy="165"/>
              </a:xfrm>
              <a:custGeom>
                <a:avLst/>
                <a:gdLst>
                  <a:gd name="T0" fmla="*/ 29 w 111"/>
                  <a:gd name="T1" fmla="*/ 24 h 165"/>
                  <a:gd name="T2" fmla="*/ 29 w 111"/>
                  <a:gd name="T3" fmla="*/ 24 h 165"/>
                  <a:gd name="T4" fmla="*/ 25 w 111"/>
                  <a:gd name="T5" fmla="*/ 24 h 165"/>
                  <a:gd name="T6" fmla="*/ 20 w 111"/>
                  <a:gd name="T7" fmla="*/ 25 h 165"/>
                  <a:gd name="T8" fmla="*/ 15 w 111"/>
                  <a:gd name="T9" fmla="*/ 28 h 165"/>
                  <a:gd name="T10" fmla="*/ 11 w 111"/>
                  <a:gd name="T11" fmla="*/ 32 h 165"/>
                  <a:gd name="T12" fmla="*/ 7 w 111"/>
                  <a:gd name="T13" fmla="*/ 37 h 165"/>
                  <a:gd name="T14" fmla="*/ 3 w 111"/>
                  <a:gd name="T15" fmla="*/ 44 h 165"/>
                  <a:gd name="T16" fmla="*/ 1 w 111"/>
                  <a:gd name="T17" fmla="*/ 52 h 165"/>
                  <a:gd name="T18" fmla="*/ 0 w 111"/>
                  <a:gd name="T19" fmla="*/ 62 h 165"/>
                  <a:gd name="T20" fmla="*/ 0 w 111"/>
                  <a:gd name="T21" fmla="*/ 62 h 165"/>
                  <a:gd name="T22" fmla="*/ 0 w 111"/>
                  <a:gd name="T23" fmla="*/ 67 h 165"/>
                  <a:gd name="T24" fmla="*/ 1 w 111"/>
                  <a:gd name="T25" fmla="*/ 72 h 165"/>
                  <a:gd name="T26" fmla="*/ 4 w 111"/>
                  <a:gd name="T27" fmla="*/ 81 h 165"/>
                  <a:gd name="T28" fmla="*/ 9 w 111"/>
                  <a:gd name="T29" fmla="*/ 90 h 165"/>
                  <a:gd name="T30" fmla="*/ 15 w 111"/>
                  <a:gd name="T31" fmla="*/ 99 h 165"/>
                  <a:gd name="T32" fmla="*/ 23 w 111"/>
                  <a:gd name="T33" fmla="*/ 107 h 165"/>
                  <a:gd name="T34" fmla="*/ 30 w 111"/>
                  <a:gd name="T35" fmla="*/ 115 h 165"/>
                  <a:gd name="T36" fmla="*/ 38 w 111"/>
                  <a:gd name="T37" fmla="*/ 122 h 165"/>
                  <a:gd name="T38" fmla="*/ 47 w 111"/>
                  <a:gd name="T39" fmla="*/ 127 h 165"/>
                  <a:gd name="T40" fmla="*/ 47 w 111"/>
                  <a:gd name="T41" fmla="*/ 127 h 165"/>
                  <a:gd name="T42" fmla="*/ 61 w 111"/>
                  <a:gd name="T43" fmla="*/ 136 h 165"/>
                  <a:gd name="T44" fmla="*/ 74 w 111"/>
                  <a:gd name="T45" fmla="*/ 146 h 165"/>
                  <a:gd name="T46" fmla="*/ 85 w 111"/>
                  <a:gd name="T47" fmla="*/ 155 h 165"/>
                  <a:gd name="T48" fmla="*/ 92 w 111"/>
                  <a:gd name="T49" fmla="*/ 164 h 165"/>
                  <a:gd name="T50" fmla="*/ 92 w 111"/>
                  <a:gd name="T51" fmla="*/ 164 h 165"/>
                  <a:gd name="T52" fmla="*/ 94 w 111"/>
                  <a:gd name="T53" fmla="*/ 165 h 165"/>
                  <a:gd name="T54" fmla="*/ 95 w 111"/>
                  <a:gd name="T55" fmla="*/ 165 h 165"/>
                  <a:gd name="T56" fmla="*/ 96 w 111"/>
                  <a:gd name="T57" fmla="*/ 165 h 165"/>
                  <a:gd name="T58" fmla="*/ 98 w 111"/>
                  <a:gd name="T59" fmla="*/ 164 h 165"/>
                  <a:gd name="T60" fmla="*/ 100 w 111"/>
                  <a:gd name="T61" fmla="*/ 160 h 165"/>
                  <a:gd name="T62" fmla="*/ 103 w 111"/>
                  <a:gd name="T63" fmla="*/ 154 h 165"/>
                  <a:gd name="T64" fmla="*/ 107 w 111"/>
                  <a:gd name="T65" fmla="*/ 139 h 165"/>
                  <a:gd name="T66" fmla="*/ 110 w 111"/>
                  <a:gd name="T67" fmla="*/ 123 h 165"/>
                  <a:gd name="T68" fmla="*/ 110 w 111"/>
                  <a:gd name="T69" fmla="*/ 123 h 165"/>
                  <a:gd name="T70" fmla="*/ 111 w 111"/>
                  <a:gd name="T71" fmla="*/ 113 h 165"/>
                  <a:gd name="T72" fmla="*/ 111 w 111"/>
                  <a:gd name="T73" fmla="*/ 103 h 165"/>
                  <a:gd name="T74" fmla="*/ 110 w 111"/>
                  <a:gd name="T75" fmla="*/ 81 h 165"/>
                  <a:gd name="T76" fmla="*/ 106 w 111"/>
                  <a:gd name="T77" fmla="*/ 60 h 165"/>
                  <a:gd name="T78" fmla="*/ 102 w 111"/>
                  <a:gd name="T79" fmla="*/ 44 h 165"/>
                  <a:gd name="T80" fmla="*/ 102 w 111"/>
                  <a:gd name="T81" fmla="*/ 44 h 165"/>
                  <a:gd name="T82" fmla="*/ 95 w 111"/>
                  <a:gd name="T83" fmla="*/ 31 h 165"/>
                  <a:gd name="T84" fmla="*/ 91 w 111"/>
                  <a:gd name="T85" fmla="*/ 23 h 165"/>
                  <a:gd name="T86" fmla="*/ 85 w 111"/>
                  <a:gd name="T87" fmla="*/ 15 h 165"/>
                  <a:gd name="T88" fmla="*/ 79 w 111"/>
                  <a:gd name="T89" fmla="*/ 8 h 165"/>
                  <a:gd name="T90" fmla="*/ 76 w 111"/>
                  <a:gd name="T91" fmla="*/ 5 h 165"/>
                  <a:gd name="T92" fmla="*/ 73 w 111"/>
                  <a:gd name="T93" fmla="*/ 2 h 165"/>
                  <a:gd name="T94" fmla="*/ 69 w 111"/>
                  <a:gd name="T95" fmla="*/ 1 h 165"/>
                  <a:gd name="T96" fmla="*/ 65 w 111"/>
                  <a:gd name="T97" fmla="*/ 0 h 165"/>
                  <a:gd name="T98" fmla="*/ 62 w 111"/>
                  <a:gd name="T99" fmla="*/ 0 h 165"/>
                  <a:gd name="T100" fmla="*/ 58 w 111"/>
                  <a:gd name="T101" fmla="*/ 2 h 165"/>
                  <a:gd name="T102" fmla="*/ 58 w 111"/>
                  <a:gd name="T103" fmla="*/ 2 h 165"/>
                  <a:gd name="T104" fmla="*/ 55 w 111"/>
                  <a:gd name="T105" fmla="*/ 7 h 165"/>
                  <a:gd name="T106" fmla="*/ 48 w 111"/>
                  <a:gd name="T107" fmla="*/ 15 h 165"/>
                  <a:gd name="T108" fmla="*/ 43 w 111"/>
                  <a:gd name="T109" fmla="*/ 19 h 165"/>
                  <a:gd name="T110" fmla="*/ 38 w 111"/>
                  <a:gd name="T111" fmla="*/ 22 h 165"/>
                  <a:gd name="T112" fmla="*/ 33 w 111"/>
                  <a:gd name="T113" fmla="*/ 24 h 165"/>
                  <a:gd name="T114" fmla="*/ 31 w 111"/>
                  <a:gd name="T115" fmla="*/ 24 h 165"/>
                  <a:gd name="T116" fmla="*/ 29 w 111"/>
                  <a:gd name="T117" fmla="*/ 24 h 165"/>
                  <a:gd name="T118" fmla="*/ 29 w 111"/>
                  <a:gd name="T119" fmla="*/ 24 h 1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1" h="165">
                    <a:moveTo>
                      <a:pt x="29" y="24"/>
                    </a:moveTo>
                    <a:lnTo>
                      <a:pt x="29" y="24"/>
                    </a:lnTo>
                    <a:lnTo>
                      <a:pt x="25" y="24"/>
                    </a:lnTo>
                    <a:lnTo>
                      <a:pt x="20" y="25"/>
                    </a:lnTo>
                    <a:lnTo>
                      <a:pt x="15" y="28"/>
                    </a:lnTo>
                    <a:lnTo>
                      <a:pt x="11" y="32"/>
                    </a:lnTo>
                    <a:lnTo>
                      <a:pt x="7" y="37"/>
                    </a:lnTo>
                    <a:lnTo>
                      <a:pt x="3" y="44"/>
                    </a:lnTo>
                    <a:lnTo>
                      <a:pt x="1" y="52"/>
                    </a:lnTo>
                    <a:lnTo>
                      <a:pt x="0" y="62"/>
                    </a:lnTo>
                    <a:lnTo>
                      <a:pt x="0" y="67"/>
                    </a:lnTo>
                    <a:lnTo>
                      <a:pt x="1" y="72"/>
                    </a:lnTo>
                    <a:lnTo>
                      <a:pt x="4" y="81"/>
                    </a:lnTo>
                    <a:lnTo>
                      <a:pt x="9" y="90"/>
                    </a:lnTo>
                    <a:lnTo>
                      <a:pt x="15" y="99"/>
                    </a:lnTo>
                    <a:lnTo>
                      <a:pt x="23" y="107"/>
                    </a:lnTo>
                    <a:lnTo>
                      <a:pt x="30" y="115"/>
                    </a:lnTo>
                    <a:lnTo>
                      <a:pt x="38" y="122"/>
                    </a:lnTo>
                    <a:lnTo>
                      <a:pt x="47" y="127"/>
                    </a:lnTo>
                    <a:lnTo>
                      <a:pt x="61" y="136"/>
                    </a:lnTo>
                    <a:lnTo>
                      <a:pt x="74" y="146"/>
                    </a:lnTo>
                    <a:lnTo>
                      <a:pt x="85" y="155"/>
                    </a:lnTo>
                    <a:lnTo>
                      <a:pt x="92" y="164"/>
                    </a:lnTo>
                    <a:lnTo>
                      <a:pt x="94" y="165"/>
                    </a:lnTo>
                    <a:lnTo>
                      <a:pt x="95" y="165"/>
                    </a:lnTo>
                    <a:lnTo>
                      <a:pt x="96" y="165"/>
                    </a:lnTo>
                    <a:lnTo>
                      <a:pt x="98" y="164"/>
                    </a:lnTo>
                    <a:lnTo>
                      <a:pt x="100" y="160"/>
                    </a:lnTo>
                    <a:lnTo>
                      <a:pt x="103" y="154"/>
                    </a:lnTo>
                    <a:lnTo>
                      <a:pt x="107" y="139"/>
                    </a:lnTo>
                    <a:lnTo>
                      <a:pt x="110" y="123"/>
                    </a:lnTo>
                    <a:lnTo>
                      <a:pt x="111" y="113"/>
                    </a:lnTo>
                    <a:lnTo>
                      <a:pt x="111" y="103"/>
                    </a:lnTo>
                    <a:lnTo>
                      <a:pt x="110" y="81"/>
                    </a:lnTo>
                    <a:lnTo>
                      <a:pt x="106" y="60"/>
                    </a:lnTo>
                    <a:lnTo>
                      <a:pt x="102" y="44"/>
                    </a:lnTo>
                    <a:lnTo>
                      <a:pt x="95" y="31"/>
                    </a:lnTo>
                    <a:lnTo>
                      <a:pt x="91" y="23"/>
                    </a:lnTo>
                    <a:lnTo>
                      <a:pt x="85" y="15"/>
                    </a:lnTo>
                    <a:lnTo>
                      <a:pt x="79" y="8"/>
                    </a:lnTo>
                    <a:lnTo>
                      <a:pt x="76" y="5"/>
                    </a:lnTo>
                    <a:lnTo>
                      <a:pt x="73" y="2"/>
                    </a:lnTo>
                    <a:lnTo>
                      <a:pt x="69" y="1"/>
                    </a:lnTo>
                    <a:lnTo>
                      <a:pt x="65" y="0"/>
                    </a:lnTo>
                    <a:lnTo>
                      <a:pt x="62" y="0"/>
                    </a:lnTo>
                    <a:lnTo>
                      <a:pt x="58" y="2"/>
                    </a:lnTo>
                    <a:lnTo>
                      <a:pt x="55" y="7"/>
                    </a:lnTo>
                    <a:lnTo>
                      <a:pt x="48" y="15"/>
                    </a:lnTo>
                    <a:lnTo>
                      <a:pt x="43" y="19"/>
                    </a:lnTo>
                    <a:lnTo>
                      <a:pt x="38" y="22"/>
                    </a:lnTo>
                    <a:lnTo>
                      <a:pt x="33" y="24"/>
                    </a:lnTo>
                    <a:lnTo>
                      <a:pt x="31" y="24"/>
                    </a:lnTo>
                    <a:lnTo>
                      <a:pt x="29" y="24"/>
                    </a:lnTo>
                    <a:close/>
                  </a:path>
                </a:pathLst>
              </a:custGeom>
              <a:solidFill>
                <a:srgbClr val="DCD4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93" name="Freeform 340">
                <a:extLst>
                  <a:ext uri="{FF2B5EF4-FFF2-40B4-BE49-F238E27FC236}">
                    <a16:creationId xmlns:a16="http://schemas.microsoft.com/office/drawing/2014/main" id="{51C2D16E-6C3D-4788-9F1E-3542E3BE9199}"/>
                  </a:ext>
                </a:extLst>
              </p:cNvPr>
              <p:cNvSpPr>
                <a:spLocks/>
              </p:cNvSpPr>
              <p:nvPr/>
            </p:nvSpPr>
            <p:spPr bwMode="auto">
              <a:xfrm>
                <a:off x="3755" y="1300"/>
                <a:ext cx="108" cy="162"/>
              </a:xfrm>
              <a:custGeom>
                <a:avLst/>
                <a:gdLst>
                  <a:gd name="T0" fmla="*/ 56 w 108"/>
                  <a:gd name="T1" fmla="*/ 1 h 162"/>
                  <a:gd name="T2" fmla="*/ 56 w 108"/>
                  <a:gd name="T3" fmla="*/ 1 h 162"/>
                  <a:gd name="T4" fmla="*/ 54 w 108"/>
                  <a:gd name="T5" fmla="*/ 6 h 162"/>
                  <a:gd name="T6" fmla="*/ 47 w 108"/>
                  <a:gd name="T7" fmla="*/ 15 h 162"/>
                  <a:gd name="T8" fmla="*/ 42 w 108"/>
                  <a:gd name="T9" fmla="*/ 19 h 162"/>
                  <a:gd name="T10" fmla="*/ 37 w 108"/>
                  <a:gd name="T11" fmla="*/ 23 h 162"/>
                  <a:gd name="T12" fmla="*/ 33 w 108"/>
                  <a:gd name="T13" fmla="*/ 25 h 162"/>
                  <a:gd name="T14" fmla="*/ 30 w 108"/>
                  <a:gd name="T15" fmla="*/ 25 h 162"/>
                  <a:gd name="T16" fmla="*/ 29 w 108"/>
                  <a:gd name="T17" fmla="*/ 25 h 162"/>
                  <a:gd name="T18" fmla="*/ 29 w 108"/>
                  <a:gd name="T19" fmla="*/ 25 h 162"/>
                  <a:gd name="T20" fmla="*/ 24 w 108"/>
                  <a:gd name="T21" fmla="*/ 25 h 162"/>
                  <a:gd name="T22" fmla="*/ 20 w 108"/>
                  <a:gd name="T23" fmla="*/ 26 h 162"/>
                  <a:gd name="T24" fmla="*/ 15 w 108"/>
                  <a:gd name="T25" fmla="*/ 28 h 162"/>
                  <a:gd name="T26" fmla="*/ 11 w 108"/>
                  <a:gd name="T27" fmla="*/ 32 h 162"/>
                  <a:gd name="T28" fmla="*/ 7 w 108"/>
                  <a:gd name="T29" fmla="*/ 38 h 162"/>
                  <a:gd name="T30" fmla="*/ 4 w 108"/>
                  <a:gd name="T31" fmla="*/ 45 h 162"/>
                  <a:gd name="T32" fmla="*/ 1 w 108"/>
                  <a:gd name="T33" fmla="*/ 52 h 162"/>
                  <a:gd name="T34" fmla="*/ 0 w 108"/>
                  <a:gd name="T35" fmla="*/ 62 h 162"/>
                  <a:gd name="T36" fmla="*/ 0 w 108"/>
                  <a:gd name="T37" fmla="*/ 62 h 162"/>
                  <a:gd name="T38" fmla="*/ 1 w 108"/>
                  <a:gd name="T39" fmla="*/ 67 h 162"/>
                  <a:gd name="T40" fmla="*/ 1 w 108"/>
                  <a:gd name="T41" fmla="*/ 71 h 162"/>
                  <a:gd name="T42" fmla="*/ 4 w 108"/>
                  <a:gd name="T43" fmla="*/ 80 h 162"/>
                  <a:gd name="T44" fmla="*/ 9 w 108"/>
                  <a:gd name="T45" fmla="*/ 89 h 162"/>
                  <a:gd name="T46" fmla="*/ 16 w 108"/>
                  <a:gd name="T47" fmla="*/ 98 h 162"/>
                  <a:gd name="T48" fmla="*/ 23 w 108"/>
                  <a:gd name="T49" fmla="*/ 106 h 162"/>
                  <a:gd name="T50" fmla="*/ 30 w 108"/>
                  <a:gd name="T51" fmla="*/ 114 h 162"/>
                  <a:gd name="T52" fmla="*/ 38 w 108"/>
                  <a:gd name="T53" fmla="*/ 120 h 162"/>
                  <a:gd name="T54" fmla="*/ 46 w 108"/>
                  <a:gd name="T55" fmla="*/ 124 h 162"/>
                  <a:gd name="T56" fmla="*/ 46 w 108"/>
                  <a:gd name="T57" fmla="*/ 124 h 162"/>
                  <a:gd name="T58" fmla="*/ 59 w 108"/>
                  <a:gd name="T59" fmla="*/ 134 h 162"/>
                  <a:gd name="T60" fmla="*/ 72 w 108"/>
                  <a:gd name="T61" fmla="*/ 143 h 162"/>
                  <a:gd name="T62" fmla="*/ 83 w 108"/>
                  <a:gd name="T63" fmla="*/ 152 h 162"/>
                  <a:gd name="T64" fmla="*/ 90 w 108"/>
                  <a:gd name="T65" fmla="*/ 160 h 162"/>
                  <a:gd name="T66" fmla="*/ 90 w 108"/>
                  <a:gd name="T67" fmla="*/ 160 h 162"/>
                  <a:gd name="T68" fmla="*/ 91 w 108"/>
                  <a:gd name="T69" fmla="*/ 161 h 162"/>
                  <a:gd name="T70" fmla="*/ 92 w 108"/>
                  <a:gd name="T71" fmla="*/ 162 h 162"/>
                  <a:gd name="T72" fmla="*/ 94 w 108"/>
                  <a:gd name="T73" fmla="*/ 161 h 162"/>
                  <a:gd name="T74" fmla="*/ 96 w 108"/>
                  <a:gd name="T75" fmla="*/ 160 h 162"/>
                  <a:gd name="T76" fmla="*/ 98 w 108"/>
                  <a:gd name="T77" fmla="*/ 157 h 162"/>
                  <a:gd name="T78" fmla="*/ 100 w 108"/>
                  <a:gd name="T79" fmla="*/ 151 h 162"/>
                  <a:gd name="T80" fmla="*/ 104 w 108"/>
                  <a:gd name="T81" fmla="*/ 136 h 162"/>
                  <a:gd name="T82" fmla="*/ 107 w 108"/>
                  <a:gd name="T83" fmla="*/ 121 h 162"/>
                  <a:gd name="T84" fmla="*/ 107 w 108"/>
                  <a:gd name="T85" fmla="*/ 121 h 162"/>
                  <a:gd name="T86" fmla="*/ 108 w 108"/>
                  <a:gd name="T87" fmla="*/ 111 h 162"/>
                  <a:gd name="T88" fmla="*/ 108 w 108"/>
                  <a:gd name="T89" fmla="*/ 102 h 162"/>
                  <a:gd name="T90" fmla="*/ 107 w 108"/>
                  <a:gd name="T91" fmla="*/ 80 h 162"/>
                  <a:gd name="T92" fmla="*/ 103 w 108"/>
                  <a:gd name="T93" fmla="*/ 60 h 162"/>
                  <a:gd name="T94" fmla="*/ 99 w 108"/>
                  <a:gd name="T95" fmla="*/ 45 h 162"/>
                  <a:gd name="T96" fmla="*/ 99 w 108"/>
                  <a:gd name="T97" fmla="*/ 45 h 162"/>
                  <a:gd name="T98" fmla="*/ 93 w 108"/>
                  <a:gd name="T99" fmla="*/ 31 h 162"/>
                  <a:gd name="T100" fmla="*/ 89 w 108"/>
                  <a:gd name="T101" fmla="*/ 23 h 162"/>
                  <a:gd name="T102" fmla="*/ 83 w 108"/>
                  <a:gd name="T103" fmla="*/ 15 h 162"/>
                  <a:gd name="T104" fmla="*/ 78 w 108"/>
                  <a:gd name="T105" fmla="*/ 8 h 162"/>
                  <a:gd name="T106" fmla="*/ 74 w 108"/>
                  <a:gd name="T107" fmla="*/ 5 h 162"/>
                  <a:gd name="T108" fmla="*/ 71 w 108"/>
                  <a:gd name="T109" fmla="*/ 3 h 162"/>
                  <a:gd name="T110" fmla="*/ 68 w 108"/>
                  <a:gd name="T111" fmla="*/ 0 h 162"/>
                  <a:gd name="T112" fmla="*/ 64 w 108"/>
                  <a:gd name="T113" fmla="*/ 0 h 162"/>
                  <a:gd name="T114" fmla="*/ 60 w 108"/>
                  <a:gd name="T115" fmla="*/ 0 h 162"/>
                  <a:gd name="T116" fmla="*/ 56 w 108"/>
                  <a:gd name="T117" fmla="*/ 1 h 162"/>
                  <a:gd name="T118" fmla="*/ 56 w 108"/>
                  <a:gd name="T119" fmla="*/ 1 h 16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8" h="162">
                    <a:moveTo>
                      <a:pt x="56" y="1"/>
                    </a:moveTo>
                    <a:lnTo>
                      <a:pt x="56" y="1"/>
                    </a:lnTo>
                    <a:lnTo>
                      <a:pt x="54" y="6"/>
                    </a:lnTo>
                    <a:lnTo>
                      <a:pt x="47" y="15"/>
                    </a:lnTo>
                    <a:lnTo>
                      <a:pt x="42" y="19"/>
                    </a:lnTo>
                    <a:lnTo>
                      <a:pt x="37" y="23"/>
                    </a:lnTo>
                    <a:lnTo>
                      <a:pt x="33" y="25"/>
                    </a:lnTo>
                    <a:lnTo>
                      <a:pt x="30" y="25"/>
                    </a:lnTo>
                    <a:lnTo>
                      <a:pt x="29" y="25"/>
                    </a:lnTo>
                    <a:lnTo>
                      <a:pt x="24" y="25"/>
                    </a:lnTo>
                    <a:lnTo>
                      <a:pt x="20" y="26"/>
                    </a:lnTo>
                    <a:lnTo>
                      <a:pt x="15" y="28"/>
                    </a:lnTo>
                    <a:lnTo>
                      <a:pt x="11" y="32"/>
                    </a:lnTo>
                    <a:lnTo>
                      <a:pt x="7" y="38"/>
                    </a:lnTo>
                    <a:lnTo>
                      <a:pt x="4" y="45"/>
                    </a:lnTo>
                    <a:lnTo>
                      <a:pt x="1" y="52"/>
                    </a:lnTo>
                    <a:lnTo>
                      <a:pt x="0" y="62"/>
                    </a:lnTo>
                    <a:lnTo>
                      <a:pt x="1" y="67"/>
                    </a:lnTo>
                    <a:lnTo>
                      <a:pt x="1" y="71"/>
                    </a:lnTo>
                    <a:lnTo>
                      <a:pt x="4" y="80"/>
                    </a:lnTo>
                    <a:lnTo>
                      <a:pt x="9" y="89"/>
                    </a:lnTo>
                    <a:lnTo>
                      <a:pt x="16" y="98"/>
                    </a:lnTo>
                    <a:lnTo>
                      <a:pt x="23" y="106"/>
                    </a:lnTo>
                    <a:lnTo>
                      <a:pt x="30" y="114"/>
                    </a:lnTo>
                    <a:lnTo>
                      <a:pt x="38" y="120"/>
                    </a:lnTo>
                    <a:lnTo>
                      <a:pt x="46" y="124"/>
                    </a:lnTo>
                    <a:lnTo>
                      <a:pt x="59" y="134"/>
                    </a:lnTo>
                    <a:lnTo>
                      <a:pt x="72" y="143"/>
                    </a:lnTo>
                    <a:lnTo>
                      <a:pt x="83" y="152"/>
                    </a:lnTo>
                    <a:lnTo>
                      <a:pt x="90" y="160"/>
                    </a:lnTo>
                    <a:lnTo>
                      <a:pt x="91" y="161"/>
                    </a:lnTo>
                    <a:lnTo>
                      <a:pt x="92" y="162"/>
                    </a:lnTo>
                    <a:lnTo>
                      <a:pt x="94" y="161"/>
                    </a:lnTo>
                    <a:lnTo>
                      <a:pt x="96" y="160"/>
                    </a:lnTo>
                    <a:lnTo>
                      <a:pt x="98" y="157"/>
                    </a:lnTo>
                    <a:lnTo>
                      <a:pt x="100" y="151"/>
                    </a:lnTo>
                    <a:lnTo>
                      <a:pt x="104" y="136"/>
                    </a:lnTo>
                    <a:lnTo>
                      <a:pt x="107" y="121"/>
                    </a:lnTo>
                    <a:lnTo>
                      <a:pt x="108" y="111"/>
                    </a:lnTo>
                    <a:lnTo>
                      <a:pt x="108" y="102"/>
                    </a:lnTo>
                    <a:lnTo>
                      <a:pt x="107" y="80"/>
                    </a:lnTo>
                    <a:lnTo>
                      <a:pt x="103" y="60"/>
                    </a:lnTo>
                    <a:lnTo>
                      <a:pt x="99" y="45"/>
                    </a:lnTo>
                    <a:lnTo>
                      <a:pt x="93" y="31"/>
                    </a:lnTo>
                    <a:lnTo>
                      <a:pt x="89" y="23"/>
                    </a:lnTo>
                    <a:lnTo>
                      <a:pt x="83" y="15"/>
                    </a:lnTo>
                    <a:lnTo>
                      <a:pt x="78" y="8"/>
                    </a:lnTo>
                    <a:lnTo>
                      <a:pt x="74" y="5"/>
                    </a:lnTo>
                    <a:lnTo>
                      <a:pt x="71" y="3"/>
                    </a:lnTo>
                    <a:lnTo>
                      <a:pt x="68" y="0"/>
                    </a:lnTo>
                    <a:lnTo>
                      <a:pt x="64" y="0"/>
                    </a:lnTo>
                    <a:lnTo>
                      <a:pt x="60" y="0"/>
                    </a:lnTo>
                    <a:lnTo>
                      <a:pt x="56" y="1"/>
                    </a:lnTo>
                    <a:close/>
                  </a:path>
                </a:pathLst>
              </a:custGeom>
              <a:solidFill>
                <a:srgbClr val="D9D0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94" name="Freeform 341">
                <a:extLst>
                  <a:ext uri="{FF2B5EF4-FFF2-40B4-BE49-F238E27FC236}">
                    <a16:creationId xmlns:a16="http://schemas.microsoft.com/office/drawing/2014/main" id="{4C90E40C-DC36-4025-B3DF-3FA3ED1703B0}"/>
                  </a:ext>
                </a:extLst>
              </p:cNvPr>
              <p:cNvSpPr>
                <a:spLocks/>
              </p:cNvSpPr>
              <p:nvPr/>
            </p:nvSpPr>
            <p:spPr bwMode="auto">
              <a:xfrm>
                <a:off x="3831" y="1199"/>
                <a:ext cx="35" cy="92"/>
              </a:xfrm>
              <a:custGeom>
                <a:avLst/>
                <a:gdLst>
                  <a:gd name="T0" fmla="*/ 3 w 35"/>
                  <a:gd name="T1" fmla="*/ 19 h 92"/>
                  <a:gd name="T2" fmla="*/ 3 w 35"/>
                  <a:gd name="T3" fmla="*/ 19 h 92"/>
                  <a:gd name="T4" fmla="*/ 6 w 35"/>
                  <a:gd name="T5" fmla="*/ 33 h 92"/>
                  <a:gd name="T6" fmla="*/ 9 w 35"/>
                  <a:gd name="T7" fmla="*/ 46 h 92"/>
                  <a:gd name="T8" fmla="*/ 10 w 35"/>
                  <a:gd name="T9" fmla="*/ 59 h 92"/>
                  <a:gd name="T10" fmla="*/ 10 w 35"/>
                  <a:gd name="T11" fmla="*/ 59 h 92"/>
                  <a:gd name="T12" fmla="*/ 11 w 35"/>
                  <a:gd name="T13" fmla="*/ 70 h 92"/>
                  <a:gd name="T14" fmla="*/ 12 w 35"/>
                  <a:gd name="T15" fmla="*/ 79 h 92"/>
                  <a:gd name="T16" fmla="*/ 13 w 35"/>
                  <a:gd name="T17" fmla="*/ 83 h 92"/>
                  <a:gd name="T18" fmla="*/ 14 w 35"/>
                  <a:gd name="T19" fmla="*/ 87 h 92"/>
                  <a:gd name="T20" fmla="*/ 16 w 35"/>
                  <a:gd name="T21" fmla="*/ 89 h 92"/>
                  <a:gd name="T22" fmla="*/ 20 w 35"/>
                  <a:gd name="T23" fmla="*/ 91 h 92"/>
                  <a:gd name="T24" fmla="*/ 20 w 35"/>
                  <a:gd name="T25" fmla="*/ 91 h 92"/>
                  <a:gd name="T26" fmla="*/ 23 w 35"/>
                  <a:gd name="T27" fmla="*/ 92 h 92"/>
                  <a:gd name="T28" fmla="*/ 26 w 35"/>
                  <a:gd name="T29" fmla="*/ 90 h 92"/>
                  <a:gd name="T30" fmla="*/ 29 w 35"/>
                  <a:gd name="T31" fmla="*/ 86 h 92"/>
                  <a:gd name="T32" fmla="*/ 32 w 35"/>
                  <a:gd name="T33" fmla="*/ 81 h 92"/>
                  <a:gd name="T34" fmla="*/ 34 w 35"/>
                  <a:gd name="T35" fmla="*/ 75 h 92"/>
                  <a:gd name="T36" fmla="*/ 35 w 35"/>
                  <a:gd name="T37" fmla="*/ 67 h 92"/>
                  <a:gd name="T38" fmla="*/ 35 w 35"/>
                  <a:gd name="T39" fmla="*/ 59 h 92"/>
                  <a:gd name="T40" fmla="*/ 33 w 35"/>
                  <a:gd name="T41" fmla="*/ 51 h 92"/>
                  <a:gd name="T42" fmla="*/ 33 w 35"/>
                  <a:gd name="T43" fmla="*/ 51 h 92"/>
                  <a:gd name="T44" fmla="*/ 27 w 35"/>
                  <a:gd name="T45" fmla="*/ 34 h 92"/>
                  <a:gd name="T46" fmla="*/ 21 w 35"/>
                  <a:gd name="T47" fmla="*/ 20 h 92"/>
                  <a:gd name="T48" fmla="*/ 14 w 35"/>
                  <a:gd name="T49" fmla="*/ 10 h 92"/>
                  <a:gd name="T50" fmla="*/ 10 w 35"/>
                  <a:gd name="T51" fmla="*/ 4 h 92"/>
                  <a:gd name="T52" fmla="*/ 10 w 35"/>
                  <a:gd name="T53" fmla="*/ 4 h 92"/>
                  <a:gd name="T54" fmla="*/ 6 w 35"/>
                  <a:gd name="T55" fmla="*/ 1 h 92"/>
                  <a:gd name="T56" fmla="*/ 3 w 35"/>
                  <a:gd name="T57" fmla="*/ 0 h 92"/>
                  <a:gd name="T58" fmla="*/ 1 w 35"/>
                  <a:gd name="T59" fmla="*/ 0 h 92"/>
                  <a:gd name="T60" fmla="*/ 0 w 35"/>
                  <a:gd name="T61" fmla="*/ 2 h 92"/>
                  <a:gd name="T62" fmla="*/ 0 w 35"/>
                  <a:gd name="T63" fmla="*/ 6 h 92"/>
                  <a:gd name="T64" fmla="*/ 0 w 35"/>
                  <a:gd name="T65" fmla="*/ 11 h 92"/>
                  <a:gd name="T66" fmla="*/ 3 w 35"/>
                  <a:gd name="T67" fmla="*/ 19 h 92"/>
                  <a:gd name="T68" fmla="*/ 3 w 35"/>
                  <a:gd name="T69" fmla="*/ 19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5" h="92">
                    <a:moveTo>
                      <a:pt x="3" y="19"/>
                    </a:moveTo>
                    <a:lnTo>
                      <a:pt x="3" y="19"/>
                    </a:lnTo>
                    <a:lnTo>
                      <a:pt x="6" y="33"/>
                    </a:lnTo>
                    <a:lnTo>
                      <a:pt x="9" y="46"/>
                    </a:lnTo>
                    <a:lnTo>
                      <a:pt x="10" y="59"/>
                    </a:lnTo>
                    <a:lnTo>
                      <a:pt x="11" y="70"/>
                    </a:lnTo>
                    <a:lnTo>
                      <a:pt x="12" y="79"/>
                    </a:lnTo>
                    <a:lnTo>
                      <a:pt x="13" y="83"/>
                    </a:lnTo>
                    <a:lnTo>
                      <a:pt x="14" y="87"/>
                    </a:lnTo>
                    <a:lnTo>
                      <a:pt x="16" y="89"/>
                    </a:lnTo>
                    <a:lnTo>
                      <a:pt x="20" y="91"/>
                    </a:lnTo>
                    <a:lnTo>
                      <a:pt x="23" y="92"/>
                    </a:lnTo>
                    <a:lnTo>
                      <a:pt x="26" y="90"/>
                    </a:lnTo>
                    <a:lnTo>
                      <a:pt x="29" y="86"/>
                    </a:lnTo>
                    <a:lnTo>
                      <a:pt x="32" y="81"/>
                    </a:lnTo>
                    <a:lnTo>
                      <a:pt x="34" y="75"/>
                    </a:lnTo>
                    <a:lnTo>
                      <a:pt x="35" y="67"/>
                    </a:lnTo>
                    <a:lnTo>
                      <a:pt x="35" y="59"/>
                    </a:lnTo>
                    <a:lnTo>
                      <a:pt x="33" y="51"/>
                    </a:lnTo>
                    <a:lnTo>
                      <a:pt x="27" y="34"/>
                    </a:lnTo>
                    <a:lnTo>
                      <a:pt x="21" y="20"/>
                    </a:lnTo>
                    <a:lnTo>
                      <a:pt x="14" y="10"/>
                    </a:lnTo>
                    <a:lnTo>
                      <a:pt x="10" y="4"/>
                    </a:lnTo>
                    <a:lnTo>
                      <a:pt x="6" y="1"/>
                    </a:lnTo>
                    <a:lnTo>
                      <a:pt x="3" y="0"/>
                    </a:lnTo>
                    <a:lnTo>
                      <a:pt x="1" y="0"/>
                    </a:lnTo>
                    <a:lnTo>
                      <a:pt x="0" y="2"/>
                    </a:lnTo>
                    <a:lnTo>
                      <a:pt x="0" y="6"/>
                    </a:lnTo>
                    <a:lnTo>
                      <a:pt x="0" y="11"/>
                    </a:lnTo>
                    <a:lnTo>
                      <a:pt x="3"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95" name="Freeform 342">
                <a:extLst>
                  <a:ext uri="{FF2B5EF4-FFF2-40B4-BE49-F238E27FC236}">
                    <a16:creationId xmlns:a16="http://schemas.microsoft.com/office/drawing/2014/main" id="{68185754-DB53-4446-91B2-22EE38EC17CB}"/>
                  </a:ext>
                </a:extLst>
              </p:cNvPr>
              <p:cNvSpPr>
                <a:spLocks/>
              </p:cNvSpPr>
              <p:nvPr/>
            </p:nvSpPr>
            <p:spPr bwMode="auto">
              <a:xfrm>
                <a:off x="3831" y="1200"/>
                <a:ext cx="34" cy="90"/>
              </a:xfrm>
              <a:custGeom>
                <a:avLst/>
                <a:gdLst>
                  <a:gd name="T0" fmla="*/ 11 w 34"/>
                  <a:gd name="T1" fmla="*/ 58 h 90"/>
                  <a:gd name="T2" fmla="*/ 11 w 34"/>
                  <a:gd name="T3" fmla="*/ 58 h 90"/>
                  <a:gd name="T4" fmla="*/ 11 w 34"/>
                  <a:gd name="T5" fmla="*/ 68 h 90"/>
                  <a:gd name="T6" fmla="*/ 12 w 34"/>
                  <a:gd name="T7" fmla="*/ 77 h 90"/>
                  <a:gd name="T8" fmla="*/ 13 w 34"/>
                  <a:gd name="T9" fmla="*/ 81 h 90"/>
                  <a:gd name="T10" fmla="*/ 15 w 34"/>
                  <a:gd name="T11" fmla="*/ 85 h 90"/>
                  <a:gd name="T12" fmla="*/ 16 w 34"/>
                  <a:gd name="T13" fmla="*/ 88 h 90"/>
                  <a:gd name="T14" fmla="*/ 20 w 34"/>
                  <a:gd name="T15" fmla="*/ 90 h 90"/>
                  <a:gd name="T16" fmla="*/ 20 w 34"/>
                  <a:gd name="T17" fmla="*/ 90 h 90"/>
                  <a:gd name="T18" fmla="*/ 23 w 34"/>
                  <a:gd name="T19" fmla="*/ 90 h 90"/>
                  <a:gd name="T20" fmla="*/ 26 w 34"/>
                  <a:gd name="T21" fmla="*/ 88 h 90"/>
                  <a:gd name="T22" fmla="*/ 29 w 34"/>
                  <a:gd name="T23" fmla="*/ 85 h 90"/>
                  <a:gd name="T24" fmla="*/ 31 w 34"/>
                  <a:gd name="T25" fmla="*/ 80 h 90"/>
                  <a:gd name="T26" fmla="*/ 33 w 34"/>
                  <a:gd name="T27" fmla="*/ 73 h 90"/>
                  <a:gd name="T28" fmla="*/ 34 w 34"/>
                  <a:gd name="T29" fmla="*/ 66 h 90"/>
                  <a:gd name="T30" fmla="*/ 34 w 34"/>
                  <a:gd name="T31" fmla="*/ 58 h 90"/>
                  <a:gd name="T32" fmla="*/ 32 w 34"/>
                  <a:gd name="T33" fmla="*/ 50 h 90"/>
                  <a:gd name="T34" fmla="*/ 32 w 34"/>
                  <a:gd name="T35" fmla="*/ 50 h 90"/>
                  <a:gd name="T36" fmla="*/ 27 w 34"/>
                  <a:gd name="T37" fmla="*/ 33 h 90"/>
                  <a:gd name="T38" fmla="*/ 21 w 34"/>
                  <a:gd name="T39" fmla="*/ 20 h 90"/>
                  <a:gd name="T40" fmla="*/ 14 w 34"/>
                  <a:gd name="T41" fmla="*/ 10 h 90"/>
                  <a:gd name="T42" fmla="*/ 10 w 34"/>
                  <a:gd name="T43" fmla="*/ 4 h 90"/>
                  <a:gd name="T44" fmla="*/ 10 w 34"/>
                  <a:gd name="T45" fmla="*/ 4 h 90"/>
                  <a:gd name="T46" fmla="*/ 6 w 34"/>
                  <a:gd name="T47" fmla="*/ 1 h 90"/>
                  <a:gd name="T48" fmla="*/ 4 w 34"/>
                  <a:gd name="T49" fmla="*/ 0 h 90"/>
                  <a:gd name="T50" fmla="*/ 2 w 34"/>
                  <a:gd name="T51" fmla="*/ 0 h 90"/>
                  <a:gd name="T52" fmla="*/ 1 w 34"/>
                  <a:gd name="T53" fmla="*/ 2 h 90"/>
                  <a:gd name="T54" fmla="*/ 0 w 34"/>
                  <a:gd name="T55" fmla="*/ 5 h 90"/>
                  <a:gd name="T56" fmla="*/ 1 w 34"/>
                  <a:gd name="T57" fmla="*/ 11 h 90"/>
                  <a:gd name="T58" fmla="*/ 3 w 34"/>
                  <a:gd name="T59" fmla="*/ 19 h 90"/>
                  <a:gd name="T60" fmla="*/ 3 w 34"/>
                  <a:gd name="T61" fmla="*/ 19 h 90"/>
                  <a:gd name="T62" fmla="*/ 7 w 34"/>
                  <a:gd name="T63" fmla="*/ 33 h 90"/>
                  <a:gd name="T64" fmla="*/ 10 w 34"/>
                  <a:gd name="T65" fmla="*/ 45 h 90"/>
                  <a:gd name="T66" fmla="*/ 11 w 34"/>
                  <a:gd name="T67" fmla="*/ 58 h 90"/>
                  <a:gd name="T68" fmla="*/ 11 w 34"/>
                  <a:gd name="T69" fmla="*/ 58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 h="90">
                    <a:moveTo>
                      <a:pt x="11" y="58"/>
                    </a:moveTo>
                    <a:lnTo>
                      <a:pt x="11" y="58"/>
                    </a:lnTo>
                    <a:lnTo>
                      <a:pt x="11" y="68"/>
                    </a:lnTo>
                    <a:lnTo>
                      <a:pt x="12" y="77"/>
                    </a:lnTo>
                    <a:lnTo>
                      <a:pt x="13" y="81"/>
                    </a:lnTo>
                    <a:lnTo>
                      <a:pt x="15" y="85"/>
                    </a:lnTo>
                    <a:lnTo>
                      <a:pt x="16" y="88"/>
                    </a:lnTo>
                    <a:lnTo>
                      <a:pt x="20" y="90"/>
                    </a:lnTo>
                    <a:lnTo>
                      <a:pt x="23" y="90"/>
                    </a:lnTo>
                    <a:lnTo>
                      <a:pt x="26" y="88"/>
                    </a:lnTo>
                    <a:lnTo>
                      <a:pt x="29" y="85"/>
                    </a:lnTo>
                    <a:lnTo>
                      <a:pt x="31" y="80"/>
                    </a:lnTo>
                    <a:lnTo>
                      <a:pt x="33" y="73"/>
                    </a:lnTo>
                    <a:lnTo>
                      <a:pt x="34" y="66"/>
                    </a:lnTo>
                    <a:lnTo>
                      <a:pt x="34" y="58"/>
                    </a:lnTo>
                    <a:lnTo>
                      <a:pt x="32" y="50"/>
                    </a:lnTo>
                    <a:lnTo>
                      <a:pt x="27" y="33"/>
                    </a:lnTo>
                    <a:lnTo>
                      <a:pt x="21" y="20"/>
                    </a:lnTo>
                    <a:lnTo>
                      <a:pt x="14" y="10"/>
                    </a:lnTo>
                    <a:lnTo>
                      <a:pt x="10" y="4"/>
                    </a:lnTo>
                    <a:lnTo>
                      <a:pt x="6" y="1"/>
                    </a:lnTo>
                    <a:lnTo>
                      <a:pt x="4" y="0"/>
                    </a:lnTo>
                    <a:lnTo>
                      <a:pt x="2" y="0"/>
                    </a:lnTo>
                    <a:lnTo>
                      <a:pt x="1" y="2"/>
                    </a:lnTo>
                    <a:lnTo>
                      <a:pt x="0" y="5"/>
                    </a:lnTo>
                    <a:lnTo>
                      <a:pt x="1" y="11"/>
                    </a:lnTo>
                    <a:lnTo>
                      <a:pt x="3" y="19"/>
                    </a:lnTo>
                    <a:lnTo>
                      <a:pt x="7" y="33"/>
                    </a:lnTo>
                    <a:lnTo>
                      <a:pt x="10" y="45"/>
                    </a:lnTo>
                    <a:lnTo>
                      <a:pt x="11" y="58"/>
                    </a:lnTo>
                    <a:close/>
                  </a:path>
                </a:pathLst>
              </a:custGeom>
              <a:solidFill>
                <a:srgbClr val="FBFA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96" name="Freeform 343">
                <a:extLst>
                  <a:ext uri="{FF2B5EF4-FFF2-40B4-BE49-F238E27FC236}">
                    <a16:creationId xmlns:a16="http://schemas.microsoft.com/office/drawing/2014/main" id="{714894F7-49C3-40F8-926E-CB03AD2F52DF}"/>
                  </a:ext>
                </a:extLst>
              </p:cNvPr>
              <p:cNvSpPr>
                <a:spLocks/>
              </p:cNvSpPr>
              <p:nvPr/>
            </p:nvSpPr>
            <p:spPr bwMode="auto">
              <a:xfrm>
                <a:off x="3832" y="1201"/>
                <a:ext cx="32" cy="88"/>
              </a:xfrm>
              <a:custGeom>
                <a:avLst/>
                <a:gdLst>
                  <a:gd name="T0" fmla="*/ 10 w 32"/>
                  <a:gd name="T1" fmla="*/ 57 h 88"/>
                  <a:gd name="T2" fmla="*/ 10 w 32"/>
                  <a:gd name="T3" fmla="*/ 57 h 88"/>
                  <a:gd name="T4" fmla="*/ 11 w 32"/>
                  <a:gd name="T5" fmla="*/ 67 h 88"/>
                  <a:gd name="T6" fmla="*/ 12 w 32"/>
                  <a:gd name="T7" fmla="*/ 76 h 88"/>
                  <a:gd name="T8" fmla="*/ 14 w 32"/>
                  <a:gd name="T9" fmla="*/ 83 h 88"/>
                  <a:gd name="T10" fmla="*/ 16 w 32"/>
                  <a:gd name="T11" fmla="*/ 86 h 88"/>
                  <a:gd name="T12" fmla="*/ 19 w 32"/>
                  <a:gd name="T13" fmla="*/ 88 h 88"/>
                  <a:gd name="T14" fmla="*/ 19 w 32"/>
                  <a:gd name="T15" fmla="*/ 88 h 88"/>
                  <a:gd name="T16" fmla="*/ 22 w 32"/>
                  <a:gd name="T17" fmla="*/ 88 h 88"/>
                  <a:gd name="T18" fmla="*/ 25 w 32"/>
                  <a:gd name="T19" fmla="*/ 86 h 88"/>
                  <a:gd name="T20" fmla="*/ 27 w 32"/>
                  <a:gd name="T21" fmla="*/ 83 h 88"/>
                  <a:gd name="T22" fmla="*/ 30 w 32"/>
                  <a:gd name="T23" fmla="*/ 78 h 88"/>
                  <a:gd name="T24" fmla="*/ 32 w 32"/>
                  <a:gd name="T25" fmla="*/ 72 h 88"/>
                  <a:gd name="T26" fmla="*/ 32 w 32"/>
                  <a:gd name="T27" fmla="*/ 65 h 88"/>
                  <a:gd name="T28" fmla="*/ 32 w 32"/>
                  <a:gd name="T29" fmla="*/ 57 h 88"/>
                  <a:gd name="T30" fmla="*/ 31 w 32"/>
                  <a:gd name="T31" fmla="*/ 49 h 88"/>
                  <a:gd name="T32" fmla="*/ 31 w 32"/>
                  <a:gd name="T33" fmla="*/ 49 h 88"/>
                  <a:gd name="T34" fmla="*/ 25 w 32"/>
                  <a:gd name="T35" fmla="*/ 32 h 88"/>
                  <a:gd name="T36" fmla="*/ 19 w 32"/>
                  <a:gd name="T37" fmla="*/ 19 h 88"/>
                  <a:gd name="T38" fmla="*/ 13 w 32"/>
                  <a:gd name="T39" fmla="*/ 9 h 88"/>
                  <a:gd name="T40" fmla="*/ 9 w 32"/>
                  <a:gd name="T41" fmla="*/ 3 h 88"/>
                  <a:gd name="T42" fmla="*/ 9 w 32"/>
                  <a:gd name="T43" fmla="*/ 3 h 88"/>
                  <a:gd name="T44" fmla="*/ 5 w 32"/>
                  <a:gd name="T45" fmla="*/ 0 h 88"/>
                  <a:gd name="T46" fmla="*/ 3 w 32"/>
                  <a:gd name="T47" fmla="*/ 0 h 88"/>
                  <a:gd name="T48" fmla="*/ 2 w 32"/>
                  <a:gd name="T49" fmla="*/ 0 h 88"/>
                  <a:gd name="T50" fmla="*/ 0 w 32"/>
                  <a:gd name="T51" fmla="*/ 2 h 88"/>
                  <a:gd name="T52" fmla="*/ 0 w 32"/>
                  <a:gd name="T53" fmla="*/ 5 h 88"/>
                  <a:gd name="T54" fmla="*/ 1 w 32"/>
                  <a:gd name="T55" fmla="*/ 10 h 88"/>
                  <a:gd name="T56" fmla="*/ 3 w 32"/>
                  <a:gd name="T57" fmla="*/ 18 h 88"/>
                  <a:gd name="T58" fmla="*/ 3 w 32"/>
                  <a:gd name="T59" fmla="*/ 18 h 88"/>
                  <a:gd name="T60" fmla="*/ 6 w 32"/>
                  <a:gd name="T61" fmla="*/ 32 h 88"/>
                  <a:gd name="T62" fmla="*/ 9 w 32"/>
                  <a:gd name="T63" fmla="*/ 44 h 88"/>
                  <a:gd name="T64" fmla="*/ 10 w 32"/>
                  <a:gd name="T65" fmla="*/ 57 h 88"/>
                  <a:gd name="T66" fmla="*/ 10 w 32"/>
                  <a:gd name="T67" fmla="*/ 57 h 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2" h="88">
                    <a:moveTo>
                      <a:pt x="10" y="57"/>
                    </a:moveTo>
                    <a:lnTo>
                      <a:pt x="10" y="57"/>
                    </a:lnTo>
                    <a:lnTo>
                      <a:pt x="11" y="67"/>
                    </a:lnTo>
                    <a:lnTo>
                      <a:pt x="12" y="76"/>
                    </a:lnTo>
                    <a:lnTo>
                      <a:pt x="14" y="83"/>
                    </a:lnTo>
                    <a:lnTo>
                      <a:pt x="16" y="86"/>
                    </a:lnTo>
                    <a:lnTo>
                      <a:pt x="19" y="88"/>
                    </a:lnTo>
                    <a:lnTo>
                      <a:pt x="22" y="88"/>
                    </a:lnTo>
                    <a:lnTo>
                      <a:pt x="25" y="86"/>
                    </a:lnTo>
                    <a:lnTo>
                      <a:pt x="27" y="83"/>
                    </a:lnTo>
                    <a:lnTo>
                      <a:pt x="30" y="78"/>
                    </a:lnTo>
                    <a:lnTo>
                      <a:pt x="32" y="72"/>
                    </a:lnTo>
                    <a:lnTo>
                      <a:pt x="32" y="65"/>
                    </a:lnTo>
                    <a:lnTo>
                      <a:pt x="32" y="57"/>
                    </a:lnTo>
                    <a:lnTo>
                      <a:pt x="31" y="49"/>
                    </a:lnTo>
                    <a:lnTo>
                      <a:pt x="25" y="32"/>
                    </a:lnTo>
                    <a:lnTo>
                      <a:pt x="19" y="19"/>
                    </a:lnTo>
                    <a:lnTo>
                      <a:pt x="13" y="9"/>
                    </a:lnTo>
                    <a:lnTo>
                      <a:pt x="9" y="3"/>
                    </a:lnTo>
                    <a:lnTo>
                      <a:pt x="5" y="0"/>
                    </a:lnTo>
                    <a:lnTo>
                      <a:pt x="3" y="0"/>
                    </a:lnTo>
                    <a:lnTo>
                      <a:pt x="2" y="0"/>
                    </a:lnTo>
                    <a:lnTo>
                      <a:pt x="0" y="2"/>
                    </a:lnTo>
                    <a:lnTo>
                      <a:pt x="0" y="5"/>
                    </a:lnTo>
                    <a:lnTo>
                      <a:pt x="1" y="10"/>
                    </a:lnTo>
                    <a:lnTo>
                      <a:pt x="3" y="18"/>
                    </a:lnTo>
                    <a:lnTo>
                      <a:pt x="6" y="32"/>
                    </a:lnTo>
                    <a:lnTo>
                      <a:pt x="9" y="44"/>
                    </a:lnTo>
                    <a:lnTo>
                      <a:pt x="10" y="57"/>
                    </a:lnTo>
                    <a:close/>
                  </a:path>
                </a:pathLst>
              </a:custGeom>
              <a:solidFill>
                <a:srgbClr val="F7F4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97" name="Freeform 344">
                <a:extLst>
                  <a:ext uri="{FF2B5EF4-FFF2-40B4-BE49-F238E27FC236}">
                    <a16:creationId xmlns:a16="http://schemas.microsoft.com/office/drawing/2014/main" id="{016FD5F3-80D5-4346-BA91-B323F6D9DC58}"/>
                  </a:ext>
                </a:extLst>
              </p:cNvPr>
              <p:cNvSpPr>
                <a:spLocks/>
              </p:cNvSpPr>
              <p:nvPr/>
            </p:nvSpPr>
            <p:spPr bwMode="auto">
              <a:xfrm>
                <a:off x="3833" y="1202"/>
                <a:ext cx="31" cy="86"/>
              </a:xfrm>
              <a:custGeom>
                <a:avLst/>
                <a:gdLst>
                  <a:gd name="T0" fmla="*/ 10 w 31"/>
                  <a:gd name="T1" fmla="*/ 56 h 86"/>
                  <a:gd name="T2" fmla="*/ 10 w 31"/>
                  <a:gd name="T3" fmla="*/ 56 h 86"/>
                  <a:gd name="T4" fmla="*/ 10 w 31"/>
                  <a:gd name="T5" fmla="*/ 65 h 86"/>
                  <a:gd name="T6" fmla="*/ 11 w 31"/>
                  <a:gd name="T7" fmla="*/ 74 h 86"/>
                  <a:gd name="T8" fmla="*/ 13 w 31"/>
                  <a:gd name="T9" fmla="*/ 81 h 86"/>
                  <a:gd name="T10" fmla="*/ 15 w 31"/>
                  <a:gd name="T11" fmla="*/ 84 h 86"/>
                  <a:gd name="T12" fmla="*/ 18 w 31"/>
                  <a:gd name="T13" fmla="*/ 86 h 86"/>
                  <a:gd name="T14" fmla="*/ 18 w 31"/>
                  <a:gd name="T15" fmla="*/ 86 h 86"/>
                  <a:gd name="T16" fmla="*/ 21 w 31"/>
                  <a:gd name="T17" fmla="*/ 86 h 86"/>
                  <a:gd name="T18" fmla="*/ 24 w 31"/>
                  <a:gd name="T19" fmla="*/ 85 h 86"/>
                  <a:gd name="T20" fmla="*/ 26 w 31"/>
                  <a:gd name="T21" fmla="*/ 81 h 86"/>
                  <a:gd name="T22" fmla="*/ 28 w 31"/>
                  <a:gd name="T23" fmla="*/ 76 h 86"/>
                  <a:gd name="T24" fmla="*/ 30 w 31"/>
                  <a:gd name="T25" fmla="*/ 70 h 86"/>
                  <a:gd name="T26" fmla="*/ 31 w 31"/>
                  <a:gd name="T27" fmla="*/ 63 h 86"/>
                  <a:gd name="T28" fmla="*/ 30 w 31"/>
                  <a:gd name="T29" fmla="*/ 55 h 86"/>
                  <a:gd name="T30" fmla="*/ 29 w 31"/>
                  <a:gd name="T31" fmla="*/ 48 h 86"/>
                  <a:gd name="T32" fmla="*/ 29 w 31"/>
                  <a:gd name="T33" fmla="*/ 48 h 86"/>
                  <a:gd name="T34" fmla="*/ 24 w 31"/>
                  <a:gd name="T35" fmla="*/ 31 h 86"/>
                  <a:gd name="T36" fmla="*/ 18 w 31"/>
                  <a:gd name="T37" fmla="*/ 19 h 86"/>
                  <a:gd name="T38" fmla="*/ 12 w 31"/>
                  <a:gd name="T39" fmla="*/ 9 h 86"/>
                  <a:gd name="T40" fmla="*/ 8 w 31"/>
                  <a:gd name="T41" fmla="*/ 3 h 86"/>
                  <a:gd name="T42" fmla="*/ 8 w 31"/>
                  <a:gd name="T43" fmla="*/ 3 h 86"/>
                  <a:gd name="T44" fmla="*/ 5 w 31"/>
                  <a:gd name="T45" fmla="*/ 0 h 86"/>
                  <a:gd name="T46" fmla="*/ 3 w 31"/>
                  <a:gd name="T47" fmla="*/ 0 h 86"/>
                  <a:gd name="T48" fmla="*/ 1 w 31"/>
                  <a:gd name="T49" fmla="*/ 0 h 86"/>
                  <a:gd name="T50" fmla="*/ 0 w 31"/>
                  <a:gd name="T51" fmla="*/ 1 h 86"/>
                  <a:gd name="T52" fmla="*/ 0 w 31"/>
                  <a:gd name="T53" fmla="*/ 5 h 86"/>
                  <a:gd name="T54" fmla="*/ 0 w 31"/>
                  <a:gd name="T55" fmla="*/ 10 h 86"/>
                  <a:gd name="T56" fmla="*/ 2 w 31"/>
                  <a:gd name="T57" fmla="*/ 18 h 86"/>
                  <a:gd name="T58" fmla="*/ 2 w 31"/>
                  <a:gd name="T59" fmla="*/ 18 h 86"/>
                  <a:gd name="T60" fmla="*/ 6 w 31"/>
                  <a:gd name="T61" fmla="*/ 31 h 86"/>
                  <a:gd name="T62" fmla="*/ 8 w 31"/>
                  <a:gd name="T63" fmla="*/ 43 h 86"/>
                  <a:gd name="T64" fmla="*/ 10 w 31"/>
                  <a:gd name="T65" fmla="*/ 56 h 86"/>
                  <a:gd name="T66" fmla="*/ 10 w 31"/>
                  <a:gd name="T67" fmla="*/ 56 h 8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1" h="86">
                    <a:moveTo>
                      <a:pt x="10" y="56"/>
                    </a:moveTo>
                    <a:lnTo>
                      <a:pt x="10" y="56"/>
                    </a:lnTo>
                    <a:lnTo>
                      <a:pt x="10" y="65"/>
                    </a:lnTo>
                    <a:lnTo>
                      <a:pt x="11" y="74"/>
                    </a:lnTo>
                    <a:lnTo>
                      <a:pt x="13" y="81"/>
                    </a:lnTo>
                    <a:lnTo>
                      <a:pt x="15" y="84"/>
                    </a:lnTo>
                    <a:lnTo>
                      <a:pt x="18" y="86"/>
                    </a:lnTo>
                    <a:lnTo>
                      <a:pt x="21" y="86"/>
                    </a:lnTo>
                    <a:lnTo>
                      <a:pt x="24" y="85"/>
                    </a:lnTo>
                    <a:lnTo>
                      <a:pt x="26" y="81"/>
                    </a:lnTo>
                    <a:lnTo>
                      <a:pt x="28" y="76"/>
                    </a:lnTo>
                    <a:lnTo>
                      <a:pt x="30" y="70"/>
                    </a:lnTo>
                    <a:lnTo>
                      <a:pt x="31" y="63"/>
                    </a:lnTo>
                    <a:lnTo>
                      <a:pt x="30" y="55"/>
                    </a:lnTo>
                    <a:lnTo>
                      <a:pt x="29" y="48"/>
                    </a:lnTo>
                    <a:lnTo>
                      <a:pt x="24" y="31"/>
                    </a:lnTo>
                    <a:lnTo>
                      <a:pt x="18" y="19"/>
                    </a:lnTo>
                    <a:lnTo>
                      <a:pt x="12" y="9"/>
                    </a:lnTo>
                    <a:lnTo>
                      <a:pt x="8" y="3"/>
                    </a:lnTo>
                    <a:lnTo>
                      <a:pt x="5" y="0"/>
                    </a:lnTo>
                    <a:lnTo>
                      <a:pt x="3" y="0"/>
                    </a:lnTo>
                    <a:lnTo>
                      <a:pt x="1" y="0"/>
                    </a:lnTo>
                    <a:lnTo>
                      <a:pt x="0" y="1"/>
                    </a:lnTo>
                    <a:lnTo>
                      <a:pt x="0" y="5"/>
                    </a:lnTo>
                    <a:lnTo>
                      <a:pt x="0" y="10"/>
                    </a:lnTo>
                    <a:lnTo>
                      <a:pt x="2" y="18"/>
                    </a:lnTo>
                    <a:lnTo>
                      <a:pt x="6" y="31"/>
                    </a:lnTo>
                    <a:lnTo>
                      <a:pt x="8" y="43"/>
                    </a:lnTo>
                    <a:lnTo>
                      <a:pt x="10" y="56"/>
                    </a:lnTo>
                    <a:close/>
                  </a:path>
                </a:pathLst>
              </a:custGeom>
              <a:solidFill>
                <a:srgbClr val="F4F1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98" name="Freeform 345">
                <a:extLst>
                  <a:ext uri="{FF2B5EF4-FFF2-40B4-BE49-F238E27FC236}">
                    <a16:creationId xmlns:a16="http://schemas.microsoft.com/office/drawing/2014/main" id="{6CF6413B-5330-422C-8FC4-5F71D2FEF5F8}"/>
                  </a:ext>
                </a:extLst>
              </p:cNvPr>
              <p:cNvSpPr>
                <a:spLocks/>
              </p:cNvSpPr>
              <p:nvPr/>
            </p:nvSpPr>
            <p:spPr bwMode="auto">
              <a:xfrm>
                <a:off x="3833" y="1202"/>
                <a:ext cx="30" cy="85"/>
              </a:xfrm>
              <a:custGeom>
                <a:avLst/>
                <a:gdLst>
                  <a:gd name="T0" fmla="*/ 10 w 30"/>
                  <a:gd name="T1" fmla="*/ 55 h 85"/>
                  <a:gd name="T2" fmla="*/ 10 w 30"/>
                  <a:gd name="T3" fmla="*/ 55 h 85"/>
                  <a:gd name="T4" fmla="*/ 11 w 30"/>
                  <a:gd name="T5" fmla="*/ 65 h 85"/>
                  <a:gd name="T6" fmla="*/ 12 w 30"/>
                  <a:gd name="T7" fmla="*/ 74 h 85"/>
                  <a:gd name="T8" fmla="*/ 14 w 30"/>
                  <a:gd name="T9" fmla="*/ 81 h 85"/>
                  <a:gd name="T10" fmla="*/ 15 w 30"/>
                  <a:gd name="T11" fmla="*/ 83 h 85"/>
                  <a:gd name="T12" fmla="*/ 19 w 30"/>
                  <a:gd name="T13" fmla="*/ 85 h 85"/>
                  <a:gd name="T14" fmla="*/ 19 w 30"/>
                  <a:gd name="T15" fmla="*/ 85 h 85"/>
                  <a:gd name="T16" fmla="*/ 21 w 30"/>
                  <a:gd name="T17" fmla="*/ 85 h 85"/>
                  <a:gd name="T18" fmla="*/ 24 w 30"/>
                  <a:gd name="T19" fmla="*/ 84 h 85"/>
                  <a:gd name="T20" fmla="*/ 26 w 30"/>
                  <a:gd name="T21" fmla="*/ 80 h 85"/>
                  <a:gd name="T22" fmla="*/ 28 w 30"/>
                  <a:gd name="T23" fmla="*/ 75 h 85"/>
                  <a:gd name="T24" fmla="*/ 29 w 30"/>
                  <a:gd name="T25" fmla="*/ 69 h 85"/>
                  <a:gd name="T26" fmla="*/ 30 w 30"/>
                  <a:gd name="T27" fmla="*/ 63 h 85"/>
                  <a:gd name="T28" fmla="*/ 30 w 30"/>
                  <a:gd name="T29" fmla="*/ 55 h 85"/>
                  <a:gd name="T30" fmla="*/ 28 w 30"/>
                  <a:gd name="T31" fmla="*/ 47 h 85"/>
                  <a:gd name="T32" fmla="*/ 28 w 30"/>
                  <a:gd name="T33" fmla="*/ 47 h 85"/>
                  <a:gd name="T34" fmla="*/ 23 w 30"/>
                  <a:gd name="T35" fmla="*/ 32 h 85"/>
                  <a:gd name="T36" fmla="*/ 18 w 30"/>
                  <a:gd name="T37" fmla="*/ 19 h 85"/>
                  <a:gd name="T38" fmla="*/ 12 w 30"/>
                  <a:gd name="T39" fmla="*/ 10 h 85"/>
                  <a:gd name="T40" fmla="*/ 9 w 30"/>
                  <a:gd name="T41" fmla="*/ 4 h 85"/>
                  <a:gd name="T42" fmla="*/ 9 w 30"/>
                  <a:gd name="T43" fmla="*/ 4 h 85"/>
                  <a:gd name="T44" fmla="*/ 5 w 30"/>
                  <a:gd name="T45" fmla="*/ 1 h 85"/>
                  <a:gd name="T46" fmla="*/ 3 w 30"/>
                  <a:gd name="T47" fmla="*/ 0 h 85"/>
                  <a:gd name="T48" fmla="*/ 2 w 30"/>
                  <a:gd name="T49" fmla="*/ 1 h 85"/>
                  <a:gd name="T50" fmla="*/ 1 w 30"/>
                  <a:gd name="T51" fmla="*/ 2 h 85"/>
                  <a:gd name="T52" fmla="*/ 0 w 30"/>
                  <a:gd name="T53" fmla="*/ 6 h 85"/>
                  <a:gd name="T54" fmla="*/ 1 w 30"/>
                  <a:gd name="T55" fmla="*/ 11 h 85"/>
                  <a:gd name="T56" fmla="*/ 3 w 30"/>
                  <a:gd name="T57" fmla="*/ 18 h 85"/>
                  <a:gd name="T58" fmla="*/ 3 w 30"/>
                  <a:gd name="T59" fmla="*/ 18 h 85"/>
                  <a:gd name="T60" fmla="*/ 6 w 30"/>
                  <a:gd name="T61" fmla="*/ 31 h 85"/>
                  <a:gd name="T62" fmla="*/ 9 w 30"/>
                  <a:gd name="T63" fmla="*/ 43 h 85"/>
                  <a:gd name="T64" fmla="*/ 10 w 30"/>
                  <a:gd name="T65" fmla="*/ 55 h 85"/>
                  <a:gd name="T66" fmla="*/ 10 w 30"/>
                  <a:gd name="T67" fmla="*/ 55 h 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0" h="85">
                    <a:moveTo>
                      <a:pt x="10" y="55"/>
                    </a:moveTo>
                    <a:lnTo>
                      <a:pt x="10" y="55"/>
                    </a:lnTo>
                    <a:lnTo>
                      <a:pt x="11" y="65"/>
                    </a:lnTo>
                    <a:lnTo>
                      <a:pt x="12" y="74"/>
                    </a:lnTo>
                    <a:lnTo>
                      <a:pt x="14" y="81"/>
                    </a:lnTo>
                    <a:lnTo>
                      <a:pt x="15" y="83"/>
                    </a:lnTo>
                    <a:lnTo>
                      <a:pt x="19" y="85"/>
                    </a:lnTo>
                    <a:lnTo>
                      <a:pt x="21" y="85"/>
                    </a:lnTo>
                    <a:lnTo>
                      <a:pt x="24" y="84"/>
                    </a:lnTo>
                    <a:lnTo>
                      <a:pt x="26" y="80"/>
                    </a:lnTo>
                    <a:lnTo>
                      <a:pt x="28" y="75"/>
                    </a:lnTo>
                    <a:lnTo>
                      <a:pt x="29" y="69"/>
                    </a:lnTo>
                    <a:lnTo>
                      <a:pt x="30" y="63"/>
                    </a:lnTo>
                    <a:lnTo>
                      <a:pt x="30" y="55"/>
                    </a:lnTo>
                    <a:lnTo>
                      <a:pt x="28" y="47"/>
                    </a:lnTo>
                    <a:lnTo>
                      <a:pt x="23" y="32"/>
                    </a:lnTo>
                    <a:lnTo>
                      <a:pt x="18" y="19"/>
                    </a:lnTo>
                    <a:lnTo>
                      <a:pt x="12" y="10"/>
                    </a:lnTo>
                    <a:lnTo>
                      <a:pt x="9" y="4"/>
                    </a:lnTo>
                    <a:lnTo>
                      <a:pt x="5" y="1"/>
                    </a:lnTo>
                    <a:lnTo>
                      <a:pt x="3" y="0"/>
                    </a:lnTo>
                    <a:lnTo>
                      <a:pt x="2" y="1"/>
                    </a:lnTo>
                    <a:lnTo>
                      <a:pt x="1" y="2"/>
                    </a:lnTo>
                    <a:lnTo>
                      <a:pt x="0" y="6"/>
                    </a:lnTo>
                    <a:lnTo>
                      <a:pt x="1" y="11"/>
                    </a:lnTo>
                    <a:lnTo>
                      <a:pt x="3" y="18"/>
                    </a:lnTo>
                    <a:lnTo>
                      <a:pt x="6" y="31"/>
                    </a:lnTo>
                    <a:lnTo>
                      <a:pt x="9" y="43"/>
                    </a:lnTo>
                    <a:lnTo>
                      <a:pt x="10" y="55"/>
                    </a:lnTo>
                    <a:close/>
                  </a:path>
                </a:pathLst>
              </a:custGeom>
              <a:solidFill>
                <a:srgbClr val="F0EC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599" name="Freeform 346">
                <a:extLst>
                  <a:ext uri="{FF2B5EF4-FFF2-40B4-BE49-F238E27FC236}">
                    <a16:creationId xmlns:a16="http://schemas.microsoft.com/office/drawing/2014/main" id="{748CCB21-09A0-49CF-A769-C8BD85DC172A}"/>
                  </a:ext>
                </a:extLst>
              </p:cNvPr>
              <p:cNvSpPr>
                <a:spLocks/>
              </p:cNvSpPr>
              <p:nvPr/>
            </p:nvSpPr>
            <p:spPr bwMode="auto">
              <a:xfrm>
                <a:off x="3834" y="1203"/>
                <a:ext cx="28" cy="84"/>
              </a:xfrm>
              <a:custGeom>
                <a:avLst/>
                <a:gdLst>
                  <a:gd name="T0" fmla="*/ 10 w 28"/>
                  <a:gd name="T1" fmla="*/ 54 h 84"/>
                  <a:gd name="T2" fmla="*/ 10 w 28"/>
                  <a:gd name="T3" fmla="*/ 54 h 84"/>
                  <a:gd name="T4" fmla="*/ 10 w 28"/>
                  <a:gd name="T5" fmla="*/ 63 h 84"/>
                  <a:gd name="T6" fmla="*/ 11 w 28"/>
                  <a:gd name="T7" fmla="*/ 72 h 84"/>
                  <a:gd name="T8" fmla="*/ 13 w 28"/>
                  <a:gd name="T9" fmla="*/ 79 h 84"/>
                  <a:gd name="T10" fmla="*/ 15 w 28"/>
                  <a:gd name="T11" fmla="*/ 82 h 84"/>
                  <a:gd name="T12" fmla="*/ 18 w 28"/>
                  <a:gd name="T13" fmla="*/ 83 h 84"/>
                  <a:gd name="T14" fmla="*/ 18 w 28"/>
                  <a:gd name="T15" fmla="*/ 83 h 84"/>
                  <a:gd name="T16" fmla="*/ 20 w 28"/>
                  <a:gd name="T17" fmla="*/ 84 h 84"/>
                  <a:gd name="T18" fmla="*/ 22 w 28"/>
                  <a:gd name="T19" fmla="*/ 82 h 84"/>
                  <a:gd name="T20" fmla="*/ 25 w 28"/>
                  <a:gd name="T21" fmla="*/ 79 h 84"/>
                  <a:gd name="T22" fmla="*/ 27 w 28"/>
                  <a:gd name="T23" fmla="*/ 74 h 84"/>
                  <a:gd name="T24" fmla="*/ 28 w 28"/>
                  <a:gd name="T25" fmla="*/ 68 h 84"/>
                  <a:gd name="T26" fmla="*/ 28 w 28"/>
                  <a:gd name="T27" fmla="*/ 61 h 84"/>
                  <a:gd name="T28" fmla="*/ 28 w 28"/>
                  <a:gd name="T29" fmla="*/ 54 h 84"/>
                  <a:gd name="T30" fmla="*/ 27 w 28"/>
                  <a:gd name="T31" fmla="*/ 46 h 84"/>
                  <a:gd name="T32" fmla="*/ 27 w 28"/>
                  <a:gd name="T33" fmla="*/ 46 h 84"/>
                  <a:gd name="T34" fmla="*/ 22 w 28"/>
                  <a:gd name="T35" fmla="*/ 31 h 84"/>
                  <a:gd name="T36" fmla="*/ 17 w 28"/>
                  <a:gd name="T37" fmla="*/ 18 h 84"/>
                  <a:gd name="T38" fmla="*/ 11 w 28"/>
                  <a:gd name="T39" fmla="*/ 9 h 84"/>
                  <a:gd name="T40" fmla="*/ 8 w 28"/>
                  <a:gd name="T41" fmla="*/ 4 h 84"/>
                  <a:gd name="T42" fmla="*/ 8 w 28"/>
                  <a:gd name="T43" fmla="*/ 4 h 84"/>
                  <a:gd name="T44" fmla="*/ 4 w 28"/>
                  <a:gd name="T45" fmla="*/ 1 h 84"/>
                  <a:gd name="T46" fmla="*/ 3 w 28"/>
                  <a:gd name="T47" fmla="*/ 0 h 84"/>
                  <a:gd name="T48" fmla="*/ 1 w 28"/>
                  <a:gd name="T49" fmla="*/ 1 h 84"/>
                  <a:gd name="T50" fmla="*/ 0 w 28"/>
                  <a:gd name="T51" fmla="*/ 2 h 84"/>
                  <a:gd name="T52" fmla="*/ 0 w 28"/>
                  <a:gd name="T53" fmla="*/ 5 h 84"/>
                  <a:gd name="T54" fmla="*/ 1 w 28"/>
                  <a:gd name="T55" fmla="*/ 10 h 84"/>
                  <a:gd name="T56" fmla="*/ 3 w 28"/>
                  <a:gd name="T57" fmla="*/ 18 h 84"/>
                  <a:gd name="T58" fmla="*/ 3 w 28"/>
                  <a:gd name="T59" fmla="*/ 18 h 84"/>
                  <a:gd name="T60" fmla="*/ 6 w 28"/>
                  <a:gd name="T61" fmla="*/ 31 h 84"/>
                  <a:gd name="T62" fmla="*/ 8 w 28"/>
                  <a:gd name="T63" fmla="*/ 42 h 84"/>
                  <a:gd name="T64" fmla="*/ 10 w 28"/>
                  <a:gd name="T65" fmla="*/ 54 h 84"/>
                  <a:gd name="T66" fmla="*/ 10 w 28"/>
                  <a:gd name="T67" fmla="*/ 54 h 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8" h="84">
                    <a:moveTo>
                      <a:pt x="10" y="54"/>
                    </a:moveTo>
                    <a:lnTo>
                      <a:pt x="10" y="54"/>
                    </a:lnTo>
                    <a:lnTo>
                      <a:pt x="10" y="63"/>
                    </a:lnTo>
                    <a:lnTo>
                      <a:pt x="11" y="72"/>
                    </a:lnTo>
                    <a:lnTo>
                      <a:pt x="13" y="79"/>
                    </a:lnTo>
                    <a:lnTo>
                      <a:pt x="15" y="82"/>
                    </a:lnTo>
                    <a:lnTo>
                      <a:pt x="18" y="83"/>
                    </a:lnTo>
                    <a:lnTo>
                      <a:pt x="20" y="84"/>
                    </a:lnTo>
                    <a:lnTo>
                      <a:pt x="22" y="82"/>
                    </a:lnTo>
                    <a:lnTo>
                      <a:pt x="25" y="79"/>
                    </a:lnTo>
                    <a:lnTo>
                      <a:pt x="27" y="74"/>
                    </a:lnTo>
                    <a:lnTo>
                      <a:pt x="28" y="68"/>
                    </a:lnTo>
                    <a:lnTo>
                      <a:pt x="28" y="61"/>
                    </a:lnTo>
                    <a:lnTo>
                      <a:pt x="28" y="54"/>
                    </a:lnTo>
                    <a:lnTo>
                      <a:pt x="27" y="46"/>
                    </a:lnTo>
                    <a:lnTo>
                      <a:pt x="22" y="31"/>
                    </a:lnTo>
                    <a:lnTo>
                      <a:pt x="17" y="18"/>
                    </a:lnTo>
                    <a:lnTo>
                      <a:pt x="11" y="9"/>
                    </a:lnTo>
                    <a:lnTo>
                      <a:pt x="8" y="4"/>
                    </a:lnTo>
                    <a:lnTo>
                      <a:pt x="4" y="1"/>
                    </a:lnTo>
                    <a:lnTo>
                      <a:pt x="3" y="0"/>
                    </a:lnTo>
                    <a:lnTo>
                      <a:pt x="1" y="1"/>
                    </a:lnTo>
                    <a:lnTo>
                      <a:pt x="0" y="2"/>
                    </a:lnTo>
                    <a:lnTo>
                      <a:pt x="0" y="5"/>
                    </a:lnTo>
                    <a:lnTo>
                      <a:pt x="1" y="10"/>
                    </a:lnTo>
                    <a:lnTo>
                      <a:pt x="3" y="18"/>
                    </a:lnTo>
                    <a:lnTo>
                      <a:pt x="6" y="31"/>
                    </a:lnTo>
                    <a:lnTo>
                      <a:pt x="8" y="42"/>
                    </a:lnTo>
                    <a:lnTo>
                      <a:pt x="10" y="54"/>
                    </a:lnTo>
                    <a:close/>
                  </a:path>
                </a:pathLst>
              </a:custGeom>
              <a:solidFill>
                <a:srgbClr val="ECE7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00" name="Freeform 347">
                <a:extLst>
                  <a:ext uri="{FF2B5EF4-FFF2-40B4-BE49-F238E27FC236}">
                    <a16:creationId xmlns:a16="http://schemas.microsoft.com/office/drawing/2014/main" id="{A3E866D2-4FDF-473D-8057-223733A9431F}"/>
                  </a:ext>
                </a:extLst>
              </p:cNvPr>
              <p:cNvSpPr>
                <a:spLocks/>
              </p:cNvSpPr>
              <p:nvPr/>
            </p:nvSpPr>
            <p:spPr bwMode="auto">
              <a:xfrm>
                <a:off x="3835" y="1204"/>
                <a:ext cx="27" cy="82"/>
              </a:xfrm>
              <a:custGeom>
                <a:avLst/>
                <a:gdLst>
                  <a:gd name="T0" fmla="*/ 9 w 27"/>
                  <a:gd name="T1" fmla="*/ 53 h 82"/>
                  <a:gd name="T2" fmla="*/ 9 w 27"/>
                  <a:gd name="T3" fmla="*/ 53 h 82"/>
                  <a:gd name="T4" fmla="*/ 10 w 27"/>
                  <a:gd name="T5" fmla="*/ 62 h 82"/>
                  <a:gd name="T6" fmla="*/ 11 w 27"/>
                  <a:gd name="T7" fmla="*/ 71 h 82"/>
                  <a:gd name="T8" fmla="*/ 13 w 27"/>
                  <a:gd name="T9" fmla="*/ 77 h 82"/>
                  <a:gd name="T10" fmla="*/ 14 w 27"/>
                  <a:gd name="T11" fmla="*/ 80 h 82"/>
                  <a:gd name="T12" fmla="*/ 17 w 27"/>
                  <a:gd name="T13" fmla="*/ 82 h 82"/>
                  <a:gd name="T14" fmla="*/ 17 w 27"/>
                  <a:gd name="T15" fmla="*/ 82 h 82"/>
                  <a:gd name="T16" fmla="*/ 19 w 27"/>
                  <a:gd name="T17" fmla="*/ 82 h 82"/>
                  <a:gd name="T18" fmla="*/ 21 w 27"/>
                  <a:gd name="T19" fmla="*/ 80 h 82"/>
                  <a:gd name="T20" fmla="*/ 23 w 27"/>
                  <a:gd name="T21" fmla="*/ 77 h 82"/>
                  <a:gd name="T22" fmla="*/ 25 w 27"/>
                  <a:gd name="T23" fmla="*/ 72 h 82"/>
                  <a:gd name="T24" fmla="*/ 26 w 27"/>
                  <a:gd name="T25" fmla="*/ 66 h 82"/>
                  <a:gd name="T26" fmla="*/ 27 w 27"/>
                  <a:gd name="T27" fmla="*/ 60 h 82"/>
                  <a:gd name="T28" fmla="*/ 26 w 27"/>
                  <a:gd name="T29" fmla="*/ 53 h 82"/>
                  <a:gd name="T30" fmla="*/ 25 w 27"/>
                  <a:gd name="T31" fmla="*/ 45 h 82"/>
                  <a:gd name="T32" fmla="*/ 25 w 27"/>
                  <a:gd name="T33" fmla="*/ 45 h 82"/>
                  <a:gd name="T34" fmla="*/ 20 w 27"/>
                  <a:gd name="T35" fmla="*/ 30 h 82"/>
                  <a:gd name="T36" fmla="*/ 16 w 27"/>
                  <a:gd name="T37" fmla="*/ 18 h 82"/>
                  <a:gd name="T38" fmla="*/ 10 w 27"/>
                  <a:gd name="T39" fmla="*/ 9 h 82"/>
                  <a:gd name="T40" fmla="*/ 7 w 27"/>
                  <a:gd name="T41" fmla="*/ 3 h 82"/>
                  <a:gd name="T42" fmla="*/ 7 w 27"/>
                  <a:gd name="T43" fmla="*/ 3 h 82"/>
                  <a:gd name="T44" fmla="*/ 4 w 27"/>
                  <a:gd name="T45" fmla="*/ 1 h 82"/>
                  <a:gd name="T46" fmla="*/ 2 w 27"/>
                  <a:gd name="T47" fmla="*/ 0 h 82"/>
                  <a:gd name="T48" fmla="*/ 1 w 27"/>
                  <a:gd name="T49" fmla="*/ 0 h 82"/>
                  <a:gd name="T50" fmla="*/ 0 w 27"/>
                  <a:gd name="T51" fmla="*/ 2 h 82"/>
                  <a:gd name="T52" fmla="*/ 0 w 27"/>
                  <a:gd name="T53" fmla="*/ 5 h 82"/>
                  <a:gd name="T54" fmla="*/ 0 w 27"/>
                  <a:gd name="T55" fmla="*/ 10 h 82"/>
                  <a:gd name="T56" fmla="*/ 2 w 27"/>
                  <a:gd name="T57" fmla="*/ 17 h 82"/>
                  <a:gd name="T58" fmla="*/ 2 w 27"/>
                  <a:gd name="T59" fmla="*/ 17 h 82"/>
                  <a:gd name="T60" fmla="*/ 5 w 27"/>
                  <a:gd name="T61" fmla="*/ 30 h 82"/>
                  <a:gd name="T62" fmla="*/ 8 w 27"/>
                  <a:gd name="T63" fmla="*/ 41 h 82"/>
                  <a:gd name="T64" fmla="*/ 9 w 27"/>
                  <a:gd name="T65" fmla="*/ 53 h 82"/>
                  <a:gd name="T66" fmla="*/ 9 w 27"/>
                  <a:gd name="T67" fmla="*/ 53 h 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7" h="82">
                    <a:moveTo>
                      <a:pt x="9" y="53"/>
                    </a:moveTo>
                    <a:lnTo>
                      <a:pt x="9" y="53"/>
                    </a:lnTo>
                    <a:lnTo>
                      <a:pt x="10" y="62"/>
                    </a:lnTo>
                    <a:lnTo>
                      <a:pt x="11" y="71"/>
                    </a:lnTo>
                    <a:lnTo>
                      <a:pt x="13" y="77"/>
                    </a:lnTo>
                    <a:lnTo>
                      <a:pt x="14" y="80"/>
                    </a:lnTo>
                    <a:lnTo>
                      <a:pt x="17" y="82"/>
                    </a:lnTo>
                    <a:lnTo>
                      <a:pt x="19" y="82"/>
                    </a:lnTo>
                    <a:lnTo>
                      <a:pt x="21" y="80"/>
                    </a:lnTo>
                    <a:lnTo>
                      <a:pt x="23" y="77"/>
                    </a:lnTo>
                    <a:lnTo>
                      <a:pt x="25" y="72"/>
                    </a:lnTo>
                    <a:lnTo>
                      <a:pt x="26" y="66"/>
                    </a:lnTo>
                    <a:lnTo>
                      <a:pt x="27" y="60"/>
                    </a:lnTo>
                    <a:lnTo>
                      <a:pt x="26" y="53"/>
                    </a:lnTo>
                    <a:lnTo>
                      <a:pt x="25" y="45"/>
                    </a:lnTo>
                    <a:lnTo>
                      <a:pt x="20" y="30"/>
                    </a:lnTo>
                    <a:lnTo>
                      <a:pt x="16" y="18"/>
                    </a:lnTo>
                    <a:lnTo>
                      <a:pt x="10" y="9"/>
                    </a:lnTo>
                    <a:lnTo>
                      <a:pt x="7" y="3"/>
                    </a:lnTo>
                    <a:lnTo>
                      <a:pt x="4" y="1"/>
                    </a:lnTo>
                    <a:lnTo>
                      <a:pt x="2" y="0"/>
                    </a:lnTo>
                    <a:lnTo>
                      <a:pt x="1" y="0"/>
                    </a:lnTo>
                    <a:lnTo>
                      <a:pt x="0" y="2"/>
                    </a:lnTo>
                    <a:lnTo>
                      <a:pt x="0" y="5"/>
                    </a:lnTo>
                    <a:lnTo>
                      <a:pt x="0" y="10"/>
                    </a:lnTo>
                    <a:lnTo>
                      <a:pt x="2" y="17"/>
                    </a:lnTo>
                    <a:lnTo>
                      <a:pt x="5" y="30"/>
                    </a:lnTo>
                    <a:lnTo>
                      <a:pt x="8" y="41"/>
                    </a:lnTo>
                    <a:lnTo>
                      <a:pt x="9" y="53"/>
                    </a:lnTo>
                    <a:close/>
                  </a:path>
                </a:pathLst>
              </a:custGeom>
              <a:solidFill>
                <a:srgbClr val="E8E2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01" name="Freeform 348">
                <a:extLst>
                  <a:ext uri="{FF2B5EF4-FFF2-40B4-BE49-F238E27FC236}">
                    <a16:creationId xmlns:a16="http://schemas.microsoft.com/office/drawing/2014/main" id="{4AABD5ED-3964-4807-A3B5-735727FDDCD2}"/>
                  </a:ext>
                </a:extLst>
              </p:cNvPr>
              <p:cNvSpPr>
                <a:spLocks/>
              </p:cNvSpPr>
              <p:nvPr/>
            </p:nvSpPr>
            <p:spPr bwMode="auto">
              <a:xfrm>
                <a:off x="3835" y="1205"/>
                <a:ext cx="26" cy="80"/>
              </a:xfrm>
              <a:custGeom>
                <a:avLst/>
                <a:gdLst>
                  <a:gd name="T0" fmla="*/ 10 w 26"/>
                  <a:gd name="T1" fmla="*/ 52 h 80"/>
                  <a:gd name="T2" fmla="*/ 10 w 26"/>
                  <a:gd name="T3" fmla="*/ 52 h 80"/>
                  <a:gd name="T4" fmla="*/ 10 w 26"/>
                  <a:gd name="T5" fmla="*/ 61 h 80"/>
                  <a:gd name="T6" fmla="*/ 11 w 26"/>
                  <a:gd name="T7" fmla="*/ 69 h 80"/>
                  <a:gd name="T8" fmla="*/ 13 w 26"/>
                  <a:gd name="T9" fmla="*/ 76 h 80"/>
                  <a:gd name="T10" fmla="*/ 14 w 26"/>
                  <a:gd name="T11" fmla="*/ 78 h 80"/>
                  <a:gd name="T12" fmla="*/ 17 w 26"/>
                  <a:gd name="T13" fmla="*/ 80 h 80"/>
                  <a:gd name="T14" fmla="*/ 17 w 26"/>
                  <a:gd name="T15" fmla="*/ 80 h 80"/>
                  <a:gd name="T16" fmla="*/ 19 w 26"/>
                  <a:gd name="T17" fmla="*/ 80 h 80"/>
                  <a:gd name="T18" fmla="*/ 21 w 26"/>
                  <a:gd name="T19" fmla="*/ 78 h 80"/>
                  <a:gd name="T20" fmla="*/ 23 w 26"/>
                  <a:gd name="T21" fmla="*/ 75 h 80"/>
                  <a:gd name="T22" fmla="*/ 25 w 26"/>
                  <a:gd name="T23" fmla="*/ 70 h 80"/>
                  <a:gd name="T24" fmla="*/ 26 w 26"/>
                  <a:gd name="T25" fmla="*/ 65 h 80"/>
                  <a:gd name="T26" fmla="*/ 26 w 26"/>
                  <a:gd name="T27" fmla="*/ 58 h 80"/>
                  <a:gd name="T28" fmla="*/ 26 w 26"/>
                  <a:gd name="T29" fmla="*/ 51 h 80"/>
                  <a:gd name="T30" fmla="*/ 24 w 26"/>
                  <a:gd name="T31" fmla="*/ 44 h 80"/>
                  <a:gd name="T32" fmla="*/ 24 w 26"/>
                  <a:gd name="T33" fmla="*/ 44 h 80"/>
                  <a:gd name="T34" fmla="*/ 20 w 26"/>
                  <a:gd name="T35" fmla="*/ 29 h 80"/>
                  <a:gd name="T36" fmla="*/ 14 w 26"/>
                  <a:gd name="T37" fmla="*/ 17 h 80"/>
                  <a:gd name="T38" fmla="*/ 10 w 26"/>
                  <a:gd name="T39" fmla="*/ 8 h 80"/>
                  <a:gd name="T40" fmla="*/ 7 w 26"/>
                  <a:gd name="T41" fmla="*/ 3 h 80"/>
                  <a:gd name="T42" fmla="*/ 7 w 26"/>
                  <a:gd name="T43" fmla="*/ 3 h 80"/>
                  <a:gd name="T44" fmla="*/ 4 w 26"/>
                  <a:gd name="T45" fmla="*/ 0 h 80"/>
                  <a:gd name="T46" fmla="*/ 3 w 26"/>
                  <a:gd name="T47" fmla="*/ 0 h 80"/>
                  <a:gd name="T48" fmla="*/ 1 w 26"/>
                  <a:gd name="T49" fmla="*/ 0 h 80"/>
                  <a:gd name="T50" fmla="*/ 1 w 26"/>
                  <a:gd name="T51" fmla="*/ 2 h 80"/>
                  <a:gd name="T52" fmla="*/ 0 w 26"/>
                  <a:gd name="T53" fmla="*/ 5 h 80"/>
                  <a:gd name="T54" fmla="*/ 1 w 26"/>
                  <a:gd name="T55" fmla="*/ 10 h 80"/>
                  <a:gd name="T56" fmla="*/ 3 w 26"/>
                  <a:gd name="T57" fmla="*/ 17 h 80"/>
                  <a:gd name="T58" fmla="*/ 3 w 26"/>
                  <a:gd name="T59" fmla="*/ 17 h 80"/>
                  <a:gd name="T60" fmla="*/ 6 w 26"/>
                  <a:gd name="T61" fmla="*/ 29 h 80"/>
                  <a:gd name="T62" fmla="*/ 8 w 26"/>
                  <a:gd name="T63" fmla="*/ 40 h 80"/>
                  <a:gd name="T64" fmla="*/ 10 w 26"/>
                  <a:gd name="T65" fmla="*/ 52 h 80"/>
                  <a:gd name="T66" fmla="*/ 10 w 26"/>
                  <a:gd name="T67" fmla="*/ 52 h 8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6" h="80">
                    <a:moveTo>
                      <a:pt x="10" y="52"/>
                    </a:moveTo>
                    <a:lnTo>
                      <a:pt x="10" y="52"/>
                    </a:lnTo>
                    <a:lnTo>
                      <a:pt x="10" y="61"/>
                    </a:lnTo>
                    <a:lnTo>
                      <a:pt x="11" y="69"/>
                    </a:lnTo>
                    <a:lnTo>
                      <a:pt x="13" y="76"/>
                    </a:lnTo>
                    <a:lnTo>
                      <a:pt x="14" y="78"/>
                    </a:lnTo>
                    <a:lnTo>
                      <a:pt x="17" y="80"/>
                    </a:lnTo>
                    <a:lnTo>
                      <a:pt x="19" y="80"/>
                    </a:lnTo>
                    <a:lnTo>
                      <a:pt x="21" y="78"/>
                    </a:lnTo>
                    <a:lnTo>
                      <a:pt x="23" y="75"/>
                    </a:lnTo>
                    <a:lnTo>
                      <a:pt x="25" y="70"/>
                    </a:lnTo>
                    <a:lnTo>
                      <a:pt x="26" y="65"/>
                    </a:lnTo>
                    <a:lnTo>
                      <a:pt x="26" y="58"/>
                    </a:lnTo>
                    <a:lnTo>
                      <a:pt x="26" y="51"/>
                    </a:lnTo>
                    <a:lnTo>
                      <a:pt x="24" y="44"/>
                    </a:lnTo>
                    <a:lnTo>
                      <a:pt x="20" y="29"/>
                    </a:lnTo>
                    <a:lnTo>
                      <a:pt x="14" y="17"/>
                    </a:lnTo>
                    <a:lnTo>
                      <a:pt x="10" y="8"/>
                    </a:lnTo>
                    <a:lnTo>
                      <a:pt x="7" y="3"/>
                    </a:lnTo>
                    <a:lnTo>
                      <a:pt x="4" y="0"/>
                    </a:lnTo>
                    <a:lnTo>
                      <a:pt x="3" y="0"/>
                    </a:lnTo>
                    <a:lnTo>
                      <a:pt x="1" y="0"/>
                    </a:lnTo>
                    <a:lnTo>
                      <a:pt x="1" y="2"/>
                    </a:lnTo>
                    <a:lnTo>
                      <a:pt x="0" y="5"/>
                    </a:lnTo>
                    <a:lnTo>
                      <a:pt x="1" y="10"/>
                    </a:lnTo>
                    <a:lnTo>
                      <a:pt x="3" y="17"/>
                    </a:lnTo>
                    <a:lnTo>
                      <a:pt x="6" y="29"/>
                    </a:lnTo>
                    <a:lnTo>
                      <a:pt x="8" y="40"/>
                    </a:lnTo>
                    <a:lnTo>
                      <a:pt x="10" y="52"/>
                    </a:lnTo>
                    <a:close/>
                  </a:path>
                </a:pathLst>
              </a:custGeom>
              <a:solidFill>
                <a:srgbClr val="E4DE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02" name="Freeform 349">
                <a:extLst>
                  <a:ext uri="{FF2B5EF4-FFF2-40B4-BE49-F238E27FC236}">
                    <a16:creationId xmlns:a16="http://schemas.microsoft.com/office/drawing/2014/main" id="{252280E5-0958-4F30-A960-03F4C7DBAB36}"/>
                  </a:ext>
                </a:extLst>
              </p:cNvPr>
              <p:cNvSpPr>
                <a:spLocks/>
              </p:cNvSpPr>
              <p:nvPr/>
            </p:nvSpPr>
            <p:spPr bwMode="auto">
              <a:xfrm>
                <a:off x="3836" y="1206"/>
                <a:ext cx="24" cy="78"/>
              </a:xfrm>
              <a:custGeom>
                <a:avLst/>
                <a:gdLst>
                  <a:gd name="T0" fmla="*/ 9 w 24"/>
                  <a:gd name="T1" fmla="*/ 50 h 78"/>
                  <a:gd name="T2" fmla="*/ 9 w 24"/>
                  <a:gd name="T3" fmla="*/ 50 h 78"/>
                  <a:gd name="T4" fmla="*/ 11 w 24"/>
                  <a:gd name="T5" fmla="*/ 67 h 78"/>
                  <a:gd name="T6" fmla="*/ 12 w 24"/>
                  <a:gd name="T7" fmla="*/ 74 h 78"/>
                  <a:gd name="T8" fmla="*/ 15 w 24"/>
                  <a:gd name="T9" fmla="*/ 76 h 78"/>
                  <a:gd name="T10" fmla="*/ 16 w 24"/>
                  <a:gd name="T11" fmla="*/ 78 h 78"/>
                  <a:gd name="T12" fmla="*/ 16 w 24"/>
                  <a:gd name="T13" fmla="*/ 78 h 78"/>
                  <a:gd name="T14" fmla="*/ 18 w 24"/>
                  <a:gd name="T15" fmla="*/ 78 h 78"/>
                  <a:gd name="T16" fmla="*/ 20 w 24"/>
                  <a:gd name="T17" fmla="*/ 76 h 78"/>
                  <a:gd name="T18" fmla="*/ 22 w 24"/>
                  <a:gd name="T19" fmla="*/ 73 h 78"/>
                  <a:gd name="T20" fmla="*/ 23 w 24"/>
                  <a:gd name="T21" fmla="*/ 69 h 78"/>
                  <a:gd name="T22" fmla="*/ 24 w 24"/>
                  <a:gd name="T23" fmla="*/ 63 h 78"/>
                  <a:gd name="T24" fmla="*/ 24 w 24"/>
                  <a:gd name="T25" fmla="*/ 57 h 78"/>
                  <a:gd name="T26" fmla="*/ 24 w 24"/>
                  <a:gd name="T27" fmla="*/ 50 h 78"/>
                  <a:gd name="T28" fmla="*/ 23 w 24"/>
                  <a:gd name="T29" fmla="*/ 43 h 78"/>
                  <a:gd name="T30" fmla="*/ 23 w 24"/>
                  <a:gd name="T31" fmla="*/ 43 h 78"/>
                  <a:gd name="T32" fmla="*/ 18 w 24"/>
                  <a:gd name="T33" fmla="*/ 28 h 78"/>
                  <a:gd name="T34" fmla="*/ 13 w 24"/>
                  <a:gd name="T35" fmla="*/ 17 h 78"/>
                  <a:gd name="T36" fmla="*/ 9 w 24"/>
                  <a:gd name="T37" fmla="*/ 8 h 78"/>
                  <a:gd name="T38" fmla="*/ 6 w 24"/>
                  <a:gd name="T39" fmla="*/ 3 h 78"/>
                  <a:gd name="T40" fmla="*/ 6 w 24"/>
                  <a:gd name="T41" fmla="*/ 3 h 78"/>
                  <a:gd name="T42" fmla="*/ 3 w 24"/>
                  <a:gd name="T43" fmla="*/ 0 h 78"/>
                  <a:gd name="T44" fmla="*/ 2 w 24"/>
                  <a:gd name="T45" fmla="*/ 0 h 78"/>
                  <a:gd name="T46" fmla="*/ 1 w 24"/>
                  <a:gd name="T47" fmla="*/ 0 h 78"/>
                  <a:gd name="T48" fmla="*/ 0 w 24"/>
                  <a:gd name="T49" fmla="*/ 2 h 78"/>
                  <a:gd name="T50" fmla="*/ 0 w 24"/>
                  <a:gd name="T51" fmla="*/ 5 h 78"/>
                  <a:gd name="T52" fmla="*/ 1 w 24"/>
                  <a:gd name="T53" fmla="*/ 9 h 78"/>
                  <a:gd name="T54" fmla="*/ 2 w 24"/>
                  <a:gd name="T55" fmla="*/ 16 h 78"/>
                  <a:gd name="T56" fmla="*/ 2 w 24"/>
                  <a:gd name="T57" fmla="*/ 16 h 78"/>
                  <a:gd name="T58" fmla="*/ 5 w 24"/>
                  <a:gd name="T59" fmla="*/ 28 h 78"/>
                  <a:gd name="T60" fmla="*/ 8 w 24"/>
                  <a:gd name="T61" fmla="*/ 39 h 78"/>
                  <a:gd name="T62" fmla="*/ 9 w 24"/>
                  <a:gd name="T63" fmla="*/ 50 h 78"/>
                  <a:gd name="T64" fmla="*/ 9 w 24"/>
                  <a:gd name="T65" fmla="*/ 5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 h="78">
                    <a:moveTo>
                      <a:pt x="9" y="50"/>
                    </a:moveTo>
                    <a:lnTo>
                      <a:pt x="9" y="50"/>
                    </a:lnTo>
                    <a:lnTo>
                      <a:pt x="11" y="67"/>
                    </a:lnTo>
                    <a:lnTo>
                      <a:pt x="12" y="74"/>
                    </a:lnTo>
                    <a:lnTo>
                      <a:pt x="15" y="76"/>
                    </a:lnTo>
                    <a:lnTo>
                      <a:pt x="16" y="78"/>
                    </a:lnTo>
                    <a:lnTo>
                      <a:pt x="18" y="78"/>
                    </a:lnTo>
                    <a:lnTo>
                      <a:pt x="20" y="76"/>
                    </a:lnTo>
                    <a:lnTo>
                      <a:pt x="22" y="73"/>
                    </a:lnTo>
                    <a:lnTo>
                      <a:pt x="23" y="69"/>
                    </a:lnTo>
                    <a:lnTo>
                      <a:pt x="24" y="63"/>
                    </a:lnTo>
                    <a:lnTo>
                      <a:pt x="24" y="57"/>
                    </a:lnTo>
                    <a:lnTo>
                      <a:pt x="24" y="50"/>
                    </a:lnTo>
                    <a:lnTo>
                      <a:pt x="23" y="43"/>
                    </a:lnTo>
                    <a:lnTo>
                      <a:pt x="18" y="28"/>
                    </a:lnTo>
                    <a:lnTo>
                      <a:pt x="13" y="17"/>
                    </a:lnTo>
                    <a:lnTo>
                      <a:pt x="9" y="8"/>
                    </a:lnTo>
                    <a:lnTo>
                      <a:pt x="6" y="3"/>
                    </a:lnTo>
                    <a:lnTo>
                      <a:pt x="3" y="0"/>
                    </a:lnTo>
                    <a:lnTo>
                      <a:pt x="2" y="0"/>
                    </a:lnTo>
                    <a:lnTo>
                      <a:pt x="1" y="0"/>
                    </a:lnTo>
                    <a:lnTo>
                      <a:pt x="0" y="2"/>
                    </a:lnTo>
                    <a:lnTo>
                      <a:pt x="0" y="5"/>
                    </a:lnTo>
                    <a:lnTo>
                      <a:pt x="1" y="9"/>
                    </a:lnTo>
                    <a:lnTo>
                      <a:pt x="2" y="16"/>
                    </a:lnTo>
                    <a:lnTo>
                      <a:pt x="5" y="28"/>
                    </a:lnTo>
                    <a:lnTo>
                      <a:pt x="8" y="39"/>
                    </a:lnTo>
                    <a:lnTo>
                      <a:pt x="9" y="50"/>
                    </a:lnTo>
                    <a:close/>
                  </a:path>
                </a:pathLst>
              </a:custGeom>
              <a:solidFill>
                <a:srgbClr val="E1D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03" name="Freeform 350">
                <a:extLst>
                  <a:ext uri="{FF2B5EF4-FFF2-40B4-BE49-F238E27FC236}">
                    <a16:creationId xmlns:a16="http://schemas.microsoft.com/office/drawing/2014/main" id="{8CD07C9A-BEB6-4D21-9D1D-625AACE9F2F6}"/>
                  </a:ext>
                </a:extLst>
              </p:cNvPr>
              <p:cNvSpPr>
                <a:spLocks/>
              </p:cNvSpPr>
              <p:nvPr/>
            </p:nvSpPr>
            <p:spPr bwMode="auto">
              <a:xfrm>
                <a:off x="3837" y="1207"/>
                <a:ext cx="23" cy="76"/>
              </a:xfrm>
              <a:custGeom>
                <a:avLst/>
                <a:gdLst>
                  <a:gd name="T0" fmla="*/ 8 w 23"/>
                  <a:gd name="T1" fmla="*/ 49 h 76"/>
                  <a:gd name="T2" fmla="*/ 8 w 23"/>
                  <a:gd name="T3" fmla="*/ 49 h 76"/>
                  <a:gd name="T4" fmla="*/ 10 w 23"/>
                  <a:gd name="T5" fmla="*/ 66 h 76"/>
                  <a:gd name="T6" fmla="*/ 12 w 23"/>
                  <a:gd name="T7" fmla="*/ 72 h 76"/>
                  <a:gd name="T8" fmla="*/ 14 w 23"/>
                  <a:gd name="T9" fmla="*/ 74 h 76"/>
                  <a:gd name="T10" fmla="*/ 16 w 23"/>
                  <a:gd name="T11" fmla="*/ 76 h 76"/>
                  <a:gd name="T12" fmla="*/ 16 w 23"/>
                  <a:gd name="T13" fmla="*/ 76 h 76"/>
                  <a:gd name="T14" fmla="*/ 17 w 23"/>
                  <a:gd name="T15" fmla="*/ 76 h 76"/>
                  <a:gd name="T16" fmla="*/ 19 w 23"/>
                  <a:gd name="T17" fmla="*/ 75 h 76"/>
                  <a:gd name="T18" fmla="*/ 21 w 23"/>
                  <a:gd name="T19" fmla="*/ 72 h 76"/>
                  <a:gd name="T20" fmla="*/ 22 w 23"/>
                  <a:gd name="T21" fmla="*/ 67 h 76"/>
                  <a:gd name="T22" fmla="*/ 23 w 23"/>
                  <a:gd name="T23" fmla="*/ 62 h 76"/>
                  <a:gd name="T24" fmla="*/ 23 w 23"/>
                  <a:gd name="T25" fmla="*/ 55 h 76"/>
                  <a:gd name="T26" fmla="*/ 22 w 23"/>
                  <a:gd name="T27" fmla="*/ 49 h 76"/>
                  <a:gd name="T28" fmla="*/ 21 w 23"/>
                  <a:gd name="T29" fmla="*/ 42 h 76"/>
                  <a:gd name="T30" fmla="*/ 21 w 23"/>
                  <a:gd name="T31" fmla="*/ 42 h 76"/>
                  <a:gd name="T32" fmla="*/ 17 w 23"/>
                  <a:gd name="T33" fmla="*/ 27 h 76"/>
                  <a:gd name="T34" fmla="*/ 12 w 23"/>
                  <a:gd name="T35" fmla="*/ 16 h 76"/>
                  <a:gd name="T36" fmla="*/ 8 w 23"/>
                  <a:gd name="T37" fmla="*/ 8 h 76"/>
                  <a:gd name="T38" fmla="*/ 5 w 23"/>
                  <a:gd name="T39" fmla="*/ 3 h 76"/>
                  <a:gd name="T40" fmla="*/ 5 w 23"/>
                  <a:gd name="T41" fmla="*/ 3 h 76"/>
                  <a:gd name="T42" fmla="*/ 3 w 23"/>
                  <a:gd name="T43" fmla="*/ 0 h 76"/>
                  <a:gd name="T44" fmla="*/ 2 w 23"/>
                  <a:gd name="T45" fmla="*/ 0 h 76"/>
                  <a:gd name="T46" fmla="*/ 0 w 23"/>
                  <a:gd name="T47" fmla="*/ 0 h 76"/>
                  <a:gd name="T48" fmla="*/ 0 w 23"/>
                  <a:gd name="T49" fmla="*/ 1 h 76"/>
                  <a:gd name="T50" fmla="*/ 0 w 23"/>
                  <a:gd name="T51" fmla="*/ 4 h 76"/>
                  <a:gd name="T52" fmla="*/ 2 w 23"/>
                  <a:gd name="T53" fmla="*/ 16 h 76"/>
                  <a:gd name="T54" fmla="*/ 2 w 23"/>
                  <a:gd name="T55" fmla="*/ 16 h 76"/>
                  <a:gd name="T56" fmla="*/ 5 w 23"/>
                  <a:gd name="T57" fmla="*/ 27 h 76"/>
                  <a:gd name="T58" fmla="*/ 7 w 23"/>
                  <a:gd name="T59" fmla="*/ 38 h 76"/>
                  <a:gd name="T60" fmla="*/ 8 w 23"/>
                  <a:gd name="T61" fmla="*/ 49 h 76"/>
                  <a:gd name="T62" fmla="*/ 8 w 23"/>
                  <a:gd name="T63" fmla="*/ 49 h 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 h="76">
                    <a:moveTo>
                      <a:pt x="8" y="49"/>
                    </a:moveTo>
                    <a:lnTo>
                      <a:pt x="8" y="49"/>
                    </a:lnTo>
                    <a:lnTo>
                      <a:pt x="10" y="66"/>
                    </a:lnTo>
                    <a:lnTo>
                      <a:pt x="12" y="72"/>
                    </a:lnTo>
                    <a:lnTo>
                      <a:pt x="14" y="74"/>
                    </a:lnTo>
                    <a:lnTo>
                      <a:pt x="16" y="76"/>
                    </a:lnTo>
                    <a:lnTo>
                      <a:pt x="17" y="76"/>
                    </a:lnTo>
                    <a:lnTo>
                      <a:pt x="19" y="75"/>
                    </a:lnTo>
                    <a:lnTo>
                      <a:pt x="21" y="72"/>
                    </a:lnTo>
                    <a:lnTo>
                      <a:pt x="22" y="67"/>
                    </a:lnTo>
                    <a:lnTo>
                      <a:pt x="23" y="62"/>
                    </a:lnTo>
                    <a:lnTo>
                      <a:pt x="23" y="55"/>
                    </a:lnTo>
                    <a:lnTo>
                      <a:pt x="22" y="49"/>
                    </a:lnTo>
                    <a:lnTo>
                      <a:pt x="21" y="42"/>
                    </a:lnTo>
                    <a:lnTo>
                      <a:pt x="17" y="27"/>
                    </a:lnTo>
                    <a:lnTo>
                      <a:pt x="12" y="16"/>
                    </a:lnTo>
                    <a:lnTo>
                      <a:pt x="8" y="8"/>
                    </a:lnTo>
                    <a:lnTo>
                      <a:pt x="5" y="3"/>
                    </a:lnTo>
                    <a:lnTo>
                      <a:pt x="3" y="0"/>
                    </a:lnTo>
                    <a:lnTo>
                      <a:pt x="2" y="0"/>
                    </a:lnTo>
                    <a:lnTo>
                      <a:pt x="0" y="0"/>
                    </a:lnTo>
                    <a:lnTo>
                      <a:pt x="0" y="1"/>
                    </a:lnTo>
                    <a:lnTo>
                      <a:pt x="0" y="4"/>
                    </a:lnTo>
                    <a:lnTo>
                      <a:pt x="2" y="16"/>
                    </a:lnTo>
                    <a:lnTo>
                      <a:pt x="5" y="27"/>
                    </a:lnTo>
                    <a:lnTo>
                      <a:pt x="7" y="38"/>
                    </a:lnTo>
                    <a:lnTo>
                      <a:pt x="8" y="49"/>
                    </a:lnTo>
                    <a:close/>
                  </a:path>
                </a:pathLst>
              </a:custGeom>
              <a:solidFill>
                <a:srgbClr val="DDD5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04" name="Freeform 351">
                <a:extLst>
                  <a:ext uri="{FF2B5EF4-FFF2-40B4-BE49-F238E27FC236}">
                    <a16:creationId xmlns:a16="http://schemas.microsoft.com/office/drawing/2014/main" id="{42ABA1F6-C0F1-4C52-AD76-32714A1BECF1}"/>
                  </a:ext>
                </a:extLst>
              </p:cNvPr>
              <p:cNvSpPr>
                <a:spLocks/>
              </p:cNvSpPr>
              <p:nvPr/>
            </p:nvSpPr>
            <p:spPr bwMode="auto">
              <a:xfrm>
                <a:off x="3837" y="1207"/>
                <a:ext cx="22" cy="75"/>
              </a:xfrm>
              <a:custGeom>
                <a:avLst/>
                <a:gdLst>
                  <a:gd name="T0" fmla="*/ 3 w 22"/>
                  <a:gd name="T1" fmla="*/ 16 h 75"/>
                  <a:gd name="T2" fmla="*/ 3 w 22"/>
                  <a:gd name="T3" fmla="*/ 16 h 75"/>
                  <a:gd name="T4" fmla="*/ 5 w 22"/>
                  <a:gd name="T5" fmla="*/ 28 h 75"/>
                  <a:gd name="T6" fmla="*/ 7 w 22"/>
                  <a:gd name="T7" fmla="*/ 38 h 75"/>
                  <a:gd name="T8" fmla="*/ 9 w 22"/>
                  <a:gd name="T9" fmla="*/ 49 h 75"/>
                  <a:gd name="T10" fmla="*/ 9 w 22"/>
                  <a:gd name="T11" fmla="*/ 49 h 75"/>
                  <a:gd name="T12" fmla="*/ 11 w 22"/>
                  <a:gd name="T13" fmla="*/ 65 h 75"/>
                  <a:gd name="T14" fmla="*/ 12 w 22"/>
                  <a:gd name="T15" fmla="*/ 71 h 75"/>
                  <a:gd name="T16" fmla="*/ 14 w 22"/>
                  <a:gd name="T17" fmla="*/ 74 h 75"/>
                  <a:gd name="T18" fmla="*/ 16 w 22"/>
                  <a:gd name="T19" fmla="*/ 75 h 75"/>
                  <a:gd name="T20" fmla="*/ 16 w 22"/>
                  <a:gd name="T21" fmla="*/ 75 h 75"/>
                  <a:gd name="T22" fmla="*/ 17 w 22"/>
                  <a:gd name="T23" fmla="*/ 75 h 75"/>
                  <a:gd name="T24" fmla="*/ 19 w 22"/>
                  <a:gd name="T25" fmla="*/ 74 h 75"/>
                  <a:gd name="T26" fmla="*/ 20 w 22"/>
                  <a:gd name="T27" fmla="*/ 71 h 75"/>
                  <a:gd name="T28" fmla="*/ 21 w 22"/>
                  <a:gd name="T29" fmla="*/ 66 h 75"/>
                  <a:gd name="T30" fmla="*/ 22 w 22"/>
                  <a:gd name="T31" fmla="*/ 61 h 75"/>
                  <a:gd name="T32" fmla="*/ 22 w 22"/>
                  <a:gd name="T33" fmla="*/ 55 h 75"/>
                  <a:gd name="T34" fmla="*/ 22 w 22"/>
                  <a:gd name="T35" fmla="*/ 48 h 75"/>
                  <a:gd name="T36" fmla="*/ 20 w 22"/>
                  <a:gd name="T37" fmla="*/ 41 h 75"/>
                  <a:gd name="T38" fmla="*/ 20 w 22"/>
                  <a:gd name="T39" fmla="*/ 41 h 75"/>
                  <a:gd name="T40" fmla="*/ 16 w 22"/>
                  <a:gd name="T41" fmla="*/ 28 h 75"/>
                  <a:gd name="T42" fmla="*/ 12 w 22"/>
                  <a:gd name="T43" fmla="*/ 17 h 75"/>
                  <a:gd name="T44" fmla="*/ 8 w 22"/>
                  <a:gd name="T45" fmla="*/ 8 h 75"/>
                  <a:gd name="T46" fmla="*/ 5 w 22"/>
                  <a:gd name="T47" fmla="*/ 3 h 75"/>
                  <a:gd name="T48" fmla="*/ 5 w 22"/>
                  <a:gd name="T49" fmla="*/ 3 h 75"/>
                  <a:gd name="T50" fmla="*/ 3 w 22"/>
                  <a:gd name="T51" fmla="*/ 1 h 75"/>
                  <a:gd name="T52" fmla="*/ 2 w 22"/>
                  <a:gd name="T53" fmla="*/ 0 h 75"/>
                  <a:gd name="T54" fmla="*/ 1 w 22"/>
                  <a:gd name="T55" fmla="*/ 1 h 75"/>
                  <a:gd name="T56" fmla="*/ 0 w 22"/>
                  <a:gd name="T57" fmla="*/ 2 h 75"/>
                  <a:gd name="T58" fmla="*/ 0 w 22"/>
                  <a:gd name="T59" fmla="*/ 5 h 75"/>
                  <a:gd name="T60" fmla="*/ 3 w 22"/>
                  <a:gd name="T61" fmla="*/ 16 h 75"/>
                  <a:gd name="T62" fmla="*/ 3 w 22"/>
                  <a:gd name="T63" fmla="*/ 16 h 7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2" h="75">
                    <a:moveTo>
                      <a:pt x="3" y="16"/>
                    </a:moveTo>
                    <a:lnTo>
                      <a:pt x="3" y="16"/>
                    </a:lnTo>
                    <a:lnTo>
                      <a:pt x="5" y="28"/>
                    </a:lnTo>
                    <a:lnTo>
                      <a:pt x="7" y="38"/>
                    </a:lnTo>
                    <a:lnTo>
                      <a:pt x="9" y="49"/>
                    </a:lnTo>
                    <a:lnTo>
                      <a:pt x="11" y="65"/>
                    </a:lnTo>
                    <a:lnTo>
                      <a:pt x="12" y="71"/>
                    </a:lnTo>
                    <a:lnTo>
                      <a:pt x="14" y="74"/>
                    </a:lnTo>
                    <a:lnTo>
                      <a:pt x="16" y="75"/>
                    </a:lnTo>
                    <a:lnTo>
                      <a:pt x="17" y="75"/>
                    </a:lnTo>
                    <a:lnTo>
                      <a:pt x="19" y="74"/>
                    </a:lnTo>
                    <a:lnTo>
                      <a:pt x="20" y="71"/>
                    </a:lnTo>
                    <a:lnTo>
                      <a:pt x="21" y="66"/>
                    </a:lnTo>
                    <a:lnTo>
                      <a:pt x="22" y="61"/>
                    </a:lnTo>
                    <a:lnTo>
                      <a:pt x="22" y="55"/>
                    </a:lnTo>
                    <a:lnTo>
                      <a:pt x="22" y="48"/>
                    </a:lnTo>
                    <a:lnTo>
                      <a:pt x="20" y="41"/>
                    </a:lnTo>
                    <a:lnTo>
                      <a:pt x="16" y="28"/>
                    </a:lnTo>
                    <a:lnTo>
                      <a:pt x="12" y="17"/>
                    </a:lnTo>
                    <a:lnTo>
                      <a:pt x="8" y="8"/>
                    </a:lnTo>
                    <a:lnTo>
                      <a:pt x="5" y="3"/>
                    </a:lnTo>
                    <a:lnTo>
                      <a:pt x="3" y="1"/>
                    </a:lnTo>
                    <a:lnTo>
                      <a:pt x="2" y="0"/>
                    </a:lnTo>
                    <a:lnTo>
                      <a:pt x="1" y="1"/>
                    </a:lnTo>
                    <a:lnTo>
                      <a:pt x="0" y="2"/>
                    </a:lnTo>
                    <a:lnTo>
                      <a:pt x="0" y="5"/>
                    </a:lnTo>
                    <a:lnTo>
                      <a:pt x="3" y="16"/>
                    </a:lnTo>
                    <a:close/>
                  </a:path>
                </a:pathLst>
              </a:custGeom>
              <a:solidFill>
                <a:srgbClr val="D9D0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05" name="Freeform 352">
                <a:extLst>
                  <a:ext uri="{FF2B5EF4-FFF2-40B4-BE49-F238E27FC236}">
                    <a16:creationId xmlns:a16="http://schemas.microsoft.com/office/drawing/2014/main" id="{39A3AAB5-451D-422D-8C37-8572799EA1F1}"/>
                  </a:ext>
                </a:extLst>
              </p:cNvPr>
              <p:cNvSpPr>
                <a:spLocks/>
              </p:cNvSpPr>
              <p:nvPr/>
            </p:nvSpPr>
            <p:spPr bwMode="auto">
              <a:xfrm>
                <a:off x="3659" y="1186"/>
                <a:ext cx="121" cy="187"/>
              </a:xfrm>
              <a:custGeom>
                <a:avLst/>
                <a:gdLst>
                  <a:gd name="T0" fmla="*/ 68 w 121"/>
                  <a:gd name="T1" fmla="*/ 18 h 187"/>
                  <a:gd name="T2" fmla="*/ 68 w 121"/>
                  <a:gd name="T3" fmla="*/ 18 h 187"/>
                  <a:gd name="T4" fmla="*/ 61 w 121"/>
                  <a:gd name="T5" fmla="*/ 23 h 187"/>
                  <a:gd name="T6" fmla="*/ 54 w 121"/>
                  <a:gd name="T7" fmla="*/ 28 h 187"/>
                  <a:gd name="T8" fmla="*/ 45 w 121"/>
                  <a:gd name="T9" fmla="*/ 37 h 187"/>
                  <a:gd name="T10" fmla="*/ 35 w 121"/>
                  <a:gd name="T11" fmla="*/ 47 h 187"/>
                  <a:gd name="T12" fmla="*/ 25 w 121"/>
                  <a:gd name="T13" fmla="*/ 62 h 187"/>
                  <a:gd name="T14" fmla="*/ 20 w 121"/>
                  <a:gd name="T15" fmla="*/ 69 h 187"/>
                  <a:gd name="T16" fmla="*/ 15 w 121"/>
                  <a:gd name="T17" fmla="*/ 78 h 187"/>
                  <a:gd name="T18" fmla="*/ 11 w 121"/>
                  <a:gd name="T19" fmla="*/ 87 h 187"/>
                  <a:gd name="T20" fmla="*/ 8 w 121"/>
                  <a:gd name="T21" fmla="*/ 97 h 187"/>
                  <a:gd name="T22" fmla="*/ 8 w 121"/>
                  <a:gd name="T23" fmla="*/ 97 h 187"/>
                  <a:gd name="T24" fmla="*/ 3 w 121"/>
                  <a:gd name="T25" fmla="*/ 117 h 187"/>
                  <a:gd name="T26" fmla="*/ 0 w 121"/>
                  <a:gd name="T27" fmla="*/ 136 h 187"/>
                  <a:gd name="T28" fmla="*/ 0 w 121"/>
                  <a:gd name="T29" fmla="*/ 152 h 187"/>
                  <a:gd name="T30" fmla="*/ 1 w 121"/>
                  <a:gd name="T31" fmla="*/ 159 h 187"/>
                  <a:gd name="T32" fmla="*/ 2 w 121"/>
                  <a:gd name="T33" fmla="*/ 166 h 187"/>
                  <a:gd name="T34" fmla="*/ 3 w 121"/>
                  <a:gd name="T35" fmla="*/ 172 h 187"/>
                  <a:gd name="T36" fmla="*/ 5 w 121"/>
                  <a:gd name="T37" fmla="*/ 177 h 187"/>
                  <a:gd name="T38" fmla="*/ 8 w 121"/>
                  <a:gd name="T39" fmla="*/ 181 h 187"/>
                  <a:gd name="T40" fmla="*/ 11 w 121"/>
                  <a:gd name="T41" fmla="*/ 184 h 187"/>
                  <a:gd name="T42" fmla="*/ 14 w 121"/>
                  <a:gd name="T43" fmla="*/ 186 h 187"/>
                  <a:gd name="T44" fmla="*/ 18 w 121"/>
                  <a:gd name="T45" fmla="*/ 187 h 187"/>
                  <a:gd name="T46" fmla="*/ 22 w 121"/>
                  <a:gd name="T47" fmla="*/ 187 h 187"/>
                  <a:gd name="T48" fmla="*/ 27 w 121"/>
                  <a:gd name="T49" fmla="*/ 185 h 187"/>
                  <a:gd name="T50" fmla="*/ 27 w 121"/>
                  <a:gd name="T51" fmla="*/ 185 h 187"/>
                  <a:gd name="T52" fmla="*/ 32 w 121"/>
                  <a:gd name="T53" fmla="*/ 183 h 187"/>
                  <a:gd name="T54" fmla="*/ 36 w 121"/>
                  <a:gd name="T55" fmla="*/ 179 h 187"/>
                  <a:gd name="T56" fmla="*/ 43 w 121"/>
                  <a:gd name="T57" fmla="*/ 172 h 187"/>
                  <a:gd name="T58" fmla="*/ 50 w 121"/>
                  <a:gd name="T59" fmla="*/ 161 h 187"/>
                  <a:gd name="T60" fmla="*/ 57 w 121"/>
                  <a:gd name="T61" fmla="*/ 150 h 187"/>
                  <a:gd name="T62" fmla="*/ 63 w 121"/>
                  <a:gd name="T63" fmla="*/ 138 h 187"/>
                  <a:gd name="T64" fmla="*/ 68 w 121"/>
                  <a:gd name="T65" fmla="*/ 126 h 187"/>
                  <a:gd name="T66" fmla="*/ 78 w 121"/>
                  <a:gd name="T67" fmla="*/ 101 h 187"/>
                  <a:gd name="T68" fmla="*/ 78 w 121"/>
                  <a:gd name="T69" fmla="*/ 101 h 187"/>
                  <a:gd name="T70" fmla="*/ 99 w 121"/>
                  <a:gd name="T71" fmla="*/ 54 h 187"/>
                  <a:gd name="T72" fmla="*/ 108 w 121"/>
                  <a:gd name="T73" fmla="*/ 34 h 187"/>
                  <a:gd name="T74" fmla="*/ 117 w 121"/>
                  <a:gd name="T75" fmla="*/ 19 h 187"/>
                  <a:gd name="T76" fmla="*/ 117 w 121"/>
                  <a:gd name="T77" fmla="*/ 19 h 187"/>
                  <a:gd name="T78" fmla="*/ 120 w 121"/>
                  <a:gd name="T79" fmla="*/ 14 h 187"/>
                  <a:gd name="T80" fmla="*/ 121 w 121"/>
                  <a:gd name="T81" fmla="*/ 9 h 187"/>
                  <a:gd name="T82" fmla="*/ 121 w 121"/>
                  <a:gd name="T83" fmla="*/ 6 h 187"/>
                  <a:gd name="T84" fmla="*/ 121 w 121"/>
                  <a:gd name="T85" fmla="*/ 3 h 187"/>
                  <a:gd name="T86" fmla="*/ 119 w 121"/>
                  <a:gd name="T87" fmla="*/ 2 h 187"/>
                  <a:gd name="T88" fmla="*/ 117 w 121"/>
                  <a:gd name="T89" fmla="*/ 1 h 187"/>
                  <a:gd name="T90" fmla="*/ 115 w 121"/>
                  <a:gd name="T91" fmla="*/ 0 h 187"/>
                  <a:gd name="T92" fmla="*/ 111 w 121"/>
                  <a:gd name="T93" fmla="*/ 0 h 187"/>
                  <a:gd name="T94" fmla="*/ 101 w 121"/>
                  <a:gd name="T95" fmla="*/ 2 h 187"/>
                  <a:gd name="T96" fmla="*/ 87 w 121"/>
                  <a:gd name="T97" fmla="*/ 9 h 187"/>
                  <a:gd name="T98" fmla="*/ 68 w 121"/>
                  <a:gd name="T99" fmla="*/ 18 h 187"/>
                  <a:gd name="T100" fmla="*/ 68 w 121"/>
                  <a:gd name="T101" fmla="*/ 18 h 1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21" h="187">
                    <a:moveTo>
                      <a:pt x="68" y="18"/>
                    </a:moveTo>
                    <a:lnTo>
                      <a:pt x="68" y="18"/>
                    </a:lnTo>
                    <a:lnTo>
                      <a:pt x="61" y="23"/>
                    </a:lnTo>
                    <a:lnTo>
                      <a:pt x="54" y="28"/>
                    </a:lnTo>
                    <a:lnTo>
                      <a:pt x="45" y="37"/>
                    </a:lnTo>
                    <a:lnTo>
                      <a:pt x="35" y="47"/>
                    </a:lnTo>
                    <a:lnTo>
                      <a:pt x="25" y="62"/>
                    </a:lnTo>
                    <a:lnTo>
                      <a:pt x="20" y="69"/>
                    </a:lnTo>
                    <a:lnTo>
                      <a:pt x="15" y="78"/>
                    </a:lnTo>
                    <a:lnTo>
                      <a:pt x="11" y="87"/>
                    </a:lnTo>
                    <a:lnTo>
                      <a:pt x="8" y="97"/>
                    </a:lnTo>
                    <a:lnTo>
                      <a:pt x="3" y="117"/>
                    </a:lnTo>
                    <a:lnTo>
                      <a:pt x="0" y="136"/>
                    </a:lnTo>
                    <a:lnTo>
                      <a:pt x="0" y="152"/>
                    </a:lnTo>
                    <a:lnTo>
                      <a:pt x="1" y="159"/>
                    </a:lnTo>
                    <a:lnTo>
                      <a:pt x="2" y="166"/>
                    </a:lnTo>
                    <a:lnTo>
                      <a:pt x="3" y="172"/>
                    </a:lnTo>
                    <a:lnTo>
                      <a:pt x="5" y="177"/>
                    </a:lnTo>
                    <a:lnTo>
                      <a:pt x="8" y="181"/>
                    </a:lnTo>
                    <a:lnTo>
                      <a:pt x="11" y="184"/>
                    </a:lnTo>
                    <a:lnTo>
                      <a:pt x="14" y="186"/>
                    </a:lnTo>
                    <a:lnTo>
                      <a:pt x="18" y="187"/>
                    </a:lnTo>
                    <a:lnTo>
                      <a:pt x="22" y="187"/>
                    </a:lnTo>
                    <a:lnTo>
                      <a:pt x="27" y="185"/>
                    </a:lnTo>
                    <a:lnTo>
                      <a:pt x="32" y="183"/>
                    </a:lnTo>
                    <a:lnTo>
                      <a:pt x="36" y="179"/>
                    </a:lnTo>
                    <a:lnTo>
                      <a:pt x="43" y="172"/>
                    </a:lnTo>
                    <a:lnTo>
                      <a:pt x="50" y="161"/>
                    </a:lnTo>
                    <a:lnTo>
                      <a:pt x="57" y="150"/>
                    </a:lnTo>
                    <a:lnTo>
                      <a:pt x="63" y="138"/>
                    </a:lnTo>
                    <a:lnTo>
                      <a:pt x="68" y="126"/>
                    </a:lnTo>
                    <a:lnTo>
                      <a:pt x="78" y="101"/>
                    </a:lnTo>
                    <a:lnTo>
                      <a:pt x="99" y="54"/>
                    </a:lnTo>
                    <a:lnTo>
                      <a:pt x="108" y="34"/>
                    </a:lnTo>
                    <a:lnTo>
                      <a:pt x="117" y="19"/>
                    </a:lnTo>
                    <a:lnTo>
                      <a:pt x="120" y="14"/>
                    </a:lnTo>
                    <a:lnTo>
                      <a:pt x="121" y="9"/>
                    </a:lnTo>
                    <a:lnTo>
                      <a:pt x="121" y="6"/>
                    </a:lnTo>
                    <a:lnTo>
                      <a:pt x="121" y="3"/>
                    </a:lnTo>
                    <a:lnTo>
                      <a:pt x="119" y="2"/>
                    </a:lnTo>
                    <a:lnTo>
                      <a:pt x="117" y="1"/>
                    </a:lnTo>
                    <a:lnTo>
                      <a:pt x="115" y="0"/>
                    </a:lnTo>
                    <a:lnTo>
                      <a:pt x="111" y="0"/>
                    </a:lnTo>
                    <a:lnTo>
                      <a:pt x="101" y="2"/>
                    </a:lnTo>
                    <a:lnTo>
                      <a:pt x="87" y="9"/>
                    </a:lnTo>
                    <a:lnTo>
                      <a:pt x="68"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06" name="Freeform 353">
                <a:extLst>
                  <a:ext uri="{FF2B5EF4-FFF2-40B4-BE49-F238E27FC236}">
                    <a16:creationId xmlns:a16="http://schemas.microsoft.com/office/drawing/2014/main" id="{DA61FFCD-6755-4899-92FC-C2CB151DDB4E}"/>
                  </a:ext>
                </a:extLst>
              </p:cNvPr>
              <p:cNvSpPr>
                <a:spLocks/>
              </p:cNvSpPr>
              <p:nvPr/>
            </p:nvSpPr>
            <p:spPr bwMode="auto">
              <a:xfrm>
                <a:off x="3661" y="1188"/>
                <a:ext cx="117" cy="181"/>
              </a:xfrm>
              <a:custGeom>
                <a:avLst/>
                <a:gdLst>
                  <a:gd name="T0" fmla="*/ 65 w 117"/>
                  <a:gd name="T1" fmla="*/ 18 h 181"/>
                  <a:gd name="T2" fmla="*/ 65 w 117"/>
                  <a:gd name="T3" fmla="*/ 18 h 181"/>
                  <a:gd name="T4" fmla="*/ 59 w 117"/>
                  <a:gd name="T5" fmla="*/ 22 h 181"/>
                  <a:gd name="T6" fmla="*/ 52 w 117"/>
                  <a:gd name="T7" fmla="*/ 28 h 181"/>
                  <a:gd name="T8" fmla="*/ 43 w 117"/>
                  <a:gd name="T9" fmla="*/ 36 h 181"/>
                  <a:gd name="T10" fmla="*/ 34 w 117"/>
                  <a:gd name="T11" fmla="*/ 46 h 181"/>
                  <a:gd name="T12" fmla="*/ 24 w 117"/>
                  <a:gd name="T13" fmla="*/ 60 h 181"/>
                  <a:gd name="T14" fmla="*/ 15 w 117"/>
                  <a:gd name="T15" fmla="*/ 76 h 181"/>
                  <a:gd name="T16" fmla="*/ 11 w 117"/>
                  <a:gd name="T17" fmla="*/ 84 h 181"/>
                  <a:gd name="T18" fmla="*/ 7 w 117"/>
                  <a:gd name="T19" fmla="*/ 94 h 181"/>
                  <a:gd name="T20" fmla="*/ 7 w 117"/>
                  <a:gd name="T21" fmla="*/ 94 h 181"/>
                  <a:gd name="T22" fmla="*/ 3 w 117"/>
                  <a:gd name="T23" fmla="*/ 113 h 181"/>
                  <a:gd name="T24" fmla="*/ 0 w 117"/>
                  <a:gd name="T25" fmla="*/ 131 h 181"/>
                  <a:gd name="T26" fmla="*/ 0 w 117"/>
                  <a:gd name="T27" fmla="*/ 147 h 181"/>
                  <a:gd name="T28" fmla="*/ 2 w 117"/>
                  <a:gd name="T29" fmla="*/ 160 h 181"/>
                  <a:gd name="T30" fmla="*/ 3 w 117"/>
                  <a:gd name="T31" fmla="*/ 166 h 181"/>
                  <a:gd name="T32" fmla="*/ 5 w 117"/>
                  <a:gd name="T33" fmla="*/ 172 h 181"/>
                  <a:gd name="T34" fmla="*/ 8 w 117"/>
                  <a:gd name="T35" fmla="*/ 175 h 181"/>
                  <a:gd name="T36" fmla="*/ 11 w 117"/>
                  <a:gd name="T37" fmla="*/ 178 h 181"/>
                  <a:gd name="T38" fmla="*/ 14 w 117"/>
                  <a:gd name="T39" fmla="*/ 180 h 181"/>
                  <a:gd name="T40" fmla="*/ 17 w 117"/>
                  <a:gd name="T41" fmla="*/ 181 h 181"/>
                  <a:gd name="T42" fmla="*/ 22 w 117"/>
                  <a:gd name="T43" fmla="*/ 181 h 181"/>
                  <a:gd name="T44" fmla="*/ 26 w 117"/>
                  <a:gd name="T45" fmla="*/ 179 h 181"/>
                  <a:gd name="T46" fmla="*/ 26 w 117"/>
                  <a:gd name="T47" fmla="*/ 179 h 181"/>
                  <a:gd name="T48" fmla="*/ 34 w 117"/>
                  <a:gd name="T49" fmla="*/ 174 h 181"/>
                  <a:gd name="T50" fmla="*/ 42 w 117"/>
                  <a:gd name="T51" fmla="*/ 165 h 181"/>
                  <a:gd name="T52" fmla="*/ 49 w 117"/>
                  <a:gd name="T53" fmla="*/ 156 h 181"/>
                  <a:gd name="T54" fmla="*/ 55 w 117"/>
                  <a:gd name="T55" fmla="*/ 145 h 181"/>
                  <a:gd name="T56" fmla="*/ 61 w 117"/>
                  <a:gd name="T57" fmla="*/ 134 h 181"/>
                  <a:gd name="T58" fmla="*/ 66 w 117"/>
                  <a:gd name="T59" fmla="*/ 122 h 181"/>
                  <a:gd name="T60" fmla="*/ 76 w 117"/>
                  <a:gd name="T61" fmla="*/ 98 h 181"/>
                  <a:gd name="T62" fmla="*/ 76 w 117"/>
                  <a:gd name="T63" fmla="*/ 98 h 181"/>
                  <a:gd name="T64" fmla="*/ 96 w 117"/>
                  <a:gd name="T65" fmla="*/ 53 h 181"/>
                  <a:gd name="T66" fmla="*/ 105 w 117"/>
                  <a:gd name="T67" fmla="*/ 33 h 181"/>
                  <a:gd name="T68" fmla="*/ 113 w 117"/>
                  <a:gd name="T69" fmla="*/ 19 h 181"/>
                  <a:gd name="T70" fmla="*/ 113 w 117"/>
                  <a:gd name="T71" fmla="*/ 19 h 181"/>
                  <a:gd name="T72" fmla="*/ 116 w 117"/>
                  <a:gd name="T73" fmla="*/ 14 h 181"/>
                  <a:gd name="T74" fmla="*/ 117 w 117"/>
                  <a:gd name="T75" fmla="*/ 9 h 181"/>
                  <a:gd name="T76" fmla="*/ 117 w 117"/>
                  <a:gd name="T77" fmla="*/ 6 h 181"/>
                  <a:gd name="T78" fmla="*/ 116 w 117"/>
                  <a:gd name="T79" fmla="*/ 5 h 181"/>
                  <a:gd name="T80" fmla="*/ 115 w 117"/>
                  <a:gd name="T81" fmla="*/ 3 h 181"/>
                  <a:gd name="T82" fmla="*/ 113 w 117"/>
                  <a:gd name="T83" fmla="*/ 1 h 181"/>
                  <a:gd name="T84" fmla="*/ 110 w 117"/>
                  <a:gd name="T85" fmla="*/ 0 h 181"/>
                  <a:gd name="T86" fmla="*/ 107 w 117"/>
                  <a:gd name="T87" fmla="*/ 0 h 181"/>
                  <a:gd name="T88" fmla="*/ 97 w 117"/>
                  <a:gd name="T89" fmla="*/ 3 h 181"/>
                  <a:gd name="T90" fmla="*/ 84 w 117"/>
                  <a:gd name="T91" fmla="*/ 9 h 181"/>
                  <a:gd name="T92" fmla="*/ 65 w 117"/>
                  <a:gd name="T93" fmla="*/ 18 h 181"/>
                  <a:gd name="T94" fmla="*/ 65 w 117"/>
                  <a:gd name="T95" fmla="*/ 18 h 18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7" h="181">
                    <a:moveTo>
                      <a:pt x="65" y="18"/>
                    </a:moveTo>
                    <a:lnTo>
                      <a:pt x="65" y="18"/>
                    </a:lnTo>
                    <a:lnTo>
                      <a:pt x="59" y="22"/>
                    </a:lnTo>
                    <a:lnTo>
                      <a:pt x="52" y="28"/>
                    </a:lnTo>
                    <a:lnTo>
                      <a:pt x="43" y="36"/>
                    </a:lnTo>
                    <a:lnTo>
                      <a:pt x="34" y="46"/>
                    </a:lnTo>
                    <a:lnTo>
                      <a:pt x="24" y="60"/>
                    </a:lnTo>
                    <a:lnTo>
                      <a:pt x="15" y="76"/>
                    </a:lnTo>
                    <a:lnTo>
                      <a:pt x="11" y="84"/>
                    </a:lnTo>
                    <a:lnTo>
                      <a:pt x="7" y="94"/>
                    </a:lnTo>
                    <a:lnTo>
                      <a:pt x="3" y="113"/>
                    </a:lnTo>
                    <a:lnTo>
                      <a:pt x="0" y="131"/>
                    </a:lnTo>
                    <a:lnTo>
                      <a:pt x="0" y="147"/>
                    </a:lnTo>
                    <a:lnTo>
                      <a:pt x="2" y="160"/>
                    </a:lnTo>
                    <a:lnTo>
                      <a:pt x="3" y="166"/>
                    </a:lnTo>
                    <a:lnTo>
                      <a:pt x="5" y="172"/>
                    </a:lnTo>
                    <a:lnTo>
                      <a:pt x="8" y="175"/>
                    </a:lnTo>
                    <a:lnTo>
                      <a:pt x="11" y="178"/>
                    </a:lnTo>
                    <a:lnTo>
                      <a:pt x="14" y="180"/>
                    </a:lnTo>
                    <a:lnTo>
                      <a:pt x="17" y="181"/>
                    </a:lnTo>
                    <a:lnTo>
                      <a:pt x="22" y="181"/>
                    </a:lnTo>
                    <a:lnTo>
                      <a:pt x="26" y="179"/>
                    </a:lnTo>
                    <a:lnTo>
                      <a:pt x="34" y="174"/>
                    </a:lnTo>
                    <a:lnTo>
                      <a:pt x="42" y="165"/>
                    </a:lnTo>
                    <a:lnTo>
                      <a:pt x="49" y="156"/>
                    </a:lnTo>
                    <a:lnTo>
                      <a:pt x="55" y="145"/>
                    </a:lnTo>
                    <a:lnTo>
                      <a:pt x="61" y="134"/>
                    </a:lnTo>
                    <a:lnTo>
                      <a:pt x="66" y="122"/>
                    </a:lnTo>
                    <a:lnTo>
                      <a:pt x="76" y="98"/>
                    </a:lnTo>
                    <a:lnTo>
                      <a:pt x="96" y="53"/>
                    </a:lnTo>
                    <a:lnTo>
                      <a:pt x="105" y="33"/>
                    </a:lnTo>
                    <a:lnTo>
                      <a:pt x="113" y="19"/>
                    </a:lnTo>
                    <a:lnTo>
                      <a:pt x="116" y="14"/>
                    </a:lnTo>
                    <a:lnTo>
                      <a:pt x="117" y="9"/>
                    </a:lnTo>
                    <a:lnTo>
                      <a:pt x="117" y="6"/>
                    </a:lnTo>
                    <a:lnTo>
                      <a:pt x="116" y="5"/>
                    </a:lnTo>
                    <a:lnTo>
                      <a:pt x="115" y="3"/>
                    </a:lnTo>
                    <a:lnTo>
                      <a:pt x="113" y="1"/>
                    </a:lnTo>
                    <a:lnTo>
                      <a:pt x="110" y="0"/>
                    </a:lnTo>
                    <a:lnTo>
                      <a:pt x="107" y="0"/>
                    </a:lnTo>
                    <a:lnTo>
                      <a:pt x="97" y="3"/>
                    </a:lnTo>
                    <a:lnTo>
                      <a:pt x="84" y="9"/>
                    </a:lnTo>
                    <a:lnTo>
                      <a:pt x="65" y="18"/>
                    </a:lnTo>
                    <a:close/>
                  </a:path>
                </a:pathLst>
              </a:custGeom>
              <a:solidFill>
                <a:srgbClr val="FBFA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07" name="Freeform 354">
                <a:extLst>
                  <a:ext uri="{FF2B5EF4-FFF2-40B4-BE49-F238E27FC236}">
                    <a16:creationId xmlns:a16="http://schemas.microsoft.com/office/drawing/2014/main" id="{E1195E5A-A35E-40C2-B4C2-EC401B6CFD79}"/>
                  </a:ext>
                </a:extLst>
              </p:cNvPr>
              <p:cNvSpPr>
                <a:spLocks/>
              </p:cNvSpPr>
              <p:nvPr/>
            </p:nvSpPr>
            <p:spPr bwMode="auto">
              <a:xfrm>
                <a:off x="3663" y="1191"/>
                <a:ext cx="113" cy="174"/>
              </a:xfrm>
              <a:custGeom>
                <a:avLst/>
                <a:gdLst>
                  <a:gd name="T0" fmla="*/ 63 w 113"/>
                  <a:gd name="T1" fmla="*/ 16 h 174"/>
                  <a:gd name="T2" fmla="*/ 63 w 113"/>
                  <a:gd name="T3" fmla="*/ 16 h 174"/>
                  <a:gd name="T4" fmla="*/ 56 w 113"/>
                  <a:gd name="T5" fmla="*/ 21 h 174"/>
                  <a:gd name="T6" fmla="*/ 50 w 113"/>
                  <a:gd name="T7" fmla="*/ 26 h 174"/>
                  <a:gd name="T8" fmla="*/ 41 w 113"/>
                  <a:gd name="T9" fmla="*/ 34 h 174"/>
                  <a:gd name="T10" fmla="*/ 32 w 113"/>
                  <a:gd name="T11" fmla="*/ 44 h 174"/>
                  <a:gd name="T12" fmla="*/ 23 w 113"/>
                  <a:gd name="T13" fmla="*/ 57 h 174"/>
                  <a:gd name="T14" fmla="*/ 14 w 113"/>
                  <a:gd name="T15" fmla="*/ 72 h 174"/>
                  <a:gd name="T16" fmla="*/ 10 w 113"/>
                  <a:gd name="T17" fmla="*/ 81 h 174"/>
                  <a:gd name="T18" fmla="*/ 7 w 113"/>
                  <a:gd name="T19" fmla="*/ 90 h 174"/>
                  <a:gd name="T20" fmla="*/ 7 w 113"/>
                  <a:gd name="T21" fmla="*/ 90 h 174"/>
                  <a:gd name="T22" fmla="*/ 2 w 113"/>
                  <a:gd name="T23" fmla="*/ 108 h 174"/>
                  <a:gd name="T24" fmla="*/ 0 w 113"/>
                  <a:gd name="T25" fmla="*/ 126 h 174"/>
                  <a:gd name="T26" fmla="*/ 0 w 113"/>
                  <a:gd name="T27" fmla="*/ 141 h 174"/>
                  <a:gd name="T28" fmla="*/ 2 w 113"/>
                  <a:gd name="T29" fmla="*/ 154 h 174"/>
                  <a:gd name="T30" fmla="*/ 3 w 113"/>
                  <a:gd name="T31" fmla="*/ 159 h 174"/>
                  <a:gd name="T32" fmla="*/ 5 w 113"/>
                  <a:gd name="T33" fmla="*/ 164 h 174"/>
                  <a:gd name="T34" fmla="*/ 7 w 113"/>
                  <a:gd name="T35" fmla="*/ 169 h 174"/>
                  <a:gd name="T36" fmla="*/ 10 w 113"/>
                  <a:gd name="T37" fmla="*/ 171 h 174"/>
                  <a:gd name="T38" fmla="*/ 13 w 113"/>
                  <a:gd name="T39" fmla="*/ 173 h 174"/>
                  <a:gd name="T40" fmla="*/ 17 w 113"/>
                  <a:gd name="T41" fmla="*/ 174 h 174"/>
                  <a:gd name="T42" fmla="*/ 21 w 113"/>
                  <a:gd name="T43" fmla="*/ 174 h 174"/>
                  <a:gd name="T44" fmla="*/ 25 w 113"/>
                  <a:gd name="T45" fmla="*/ 172 h 174"/>
                  <a:gd name="T46" fmla="*/ 25 w 113"/>
                  <a:gd name="T47" fmla="*/ 172 h 174"/>
                  <a:gd name="T48" fmla="*/ 33 w 113"/>
                  <a:gd name="T49" fmla="*/ 167 h 174"/>
                  <a:gd name="T50" fmla="*/ 40 w 113"/>
                  <a:gd name="T51" fmla="*/ 159 h 174"/>
                  <a:gd name="T52" fmla="*/ 47 w 113"/>
                  <a:gd name="T53" fmla="*/ 150 h 174"/>
                  <a:gd name="T54" fmla="*/ 53 w 113"/>
                  <a:gd name="T55" fmla="*/ 140 h 174"/>
                  <a:gd name="T56" fmla="*/ 58 w 113"/>
                  <a:gd name="T57" fmla="*/ 129 h 174"/>
                  <a:gd name="T58" fmla="*/ 63 w 113"/>
                  <a:gd name="T59" fmla="*/ 117 h 174"/>
                  <a:gd name="T60" fmla="*/ 73 w 113"/>
                  <a:gd name="T61" fmla="*/ 94 h 174"/>
                  <a:gd name="T62" fmla="*/ 73 w 113"/>
                  <a:gd name="T63" fmla="*/ 94 h 174"/>
                  <a:gd name="T64" fmla="*/ 92 w 113"/>
                  <a:gd name="T65" fmla="*/ 50 h 174"/>
                  <a:gd name="T66" fmla="*/ 101 w 113"/>
                  <a:gd name="T67" fmla="*/ 32 h 174"/>
                  <a:gd name="T68" fmla="*/ 109 w 113"/>
                  <a:gd name="T69" fmla="*/ 18 h 174"/>
                  <a:gd name="T70" fmla="*/ 109 w 113"/>
                  <a:gd name="T71" fmla="*/ 18 h 174"/>
                  <a:gd name="T72" fmla="*/ 112 w 113"/>
                  <a:gd name="T73" fmla="*/ 13 h 174"/>
                  <a:gd name="T74" fmla="*/ 113 w 113"/>
                  <a:gd name="T75" fmla="*/ 8 h 174"/>
                  <a:gd name="T76" fmla="*/ 113 w 113"/>
                  <a:gd name="T77" fmla="*/ 6 h 174"/>
                  <a:gd name="T78" fmla="*/ 112 w 113"/>
                  <a:gd name="T79" fmla="*/ 4 h 174"/>
                  <a:gd name="T80" fmla="*/ 111 w 113"/>
                  <a:gd name="T81" fmla="*/ 2 h 174"/>
                  <a:gd name="T82" fmla="*/ 109 w 113"/>
                  <a:gd name="T83" fmla="*/ 1 h 174"/>
                  <a:gd name="T84" fmla="*/ 106 w 113"/>
                  <a:gd name="T85" fmla="*/ 0 h 174"/>
                  <a:gd name="T86" fmla="*/ 103 w 113"/>
                  <a:gd name="T87" fmla="*/ 0 h 174"/>
                  <a:gd name="T88" fmla="*/ 93 w 113"/>
                  <a:gd name="T89" fmla="*/ 2 h 174"/>
                  <a:gd name="T90" fmla="*/ 80 w 113"/>
                  <a:gd name="T91" fmla="*/ 7 h 174"/>
                  <a:gd name="T92" fmla="*/ 63 w 113"/>
                  <a:gd name="T93" fmla="*/ 16 h 174"/>
                  <a:gd name="T94" fmla="*/ 63 w 113"/>
                  <a:gd name="T95" fmla="*/ 16 h 17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 h="174">
                    <a:moveTo>
                      <a:pt x="63" y="16"/>
                    </a:moveTo>
                    <a:lnTo>
                      <a:pt x="63" y="16"/>
                    </a:lnTo>
                    <a:lnTo>
                      <a:pt x="56" y="21"/>
                    </a:lnTo>
                    <a:lnTo>
                      <a:pt x="50" y="26"/>
                    </a:lnTo>
                    <a:lnTo>
                      <a:pt x="41" y="34"/>
                    </a:lnTo>
                    <a:lnTo>
                      <a:pt x="32" y="44"/>
                    </a:lnTo>
                    <a:lnTo>
                      <a:pt x="23" y="57"/>
                    </a:lnTo>
                    <a:lnTo>
                      <a:pt x="14" y="72"/>
                    </a:lnTo>
                    <a:lnTo>
                      <a:pt x="10" y="81"/>
                    </a:lnTo>
                    <a:lnTo>
                      <a:pt x="7" y="90"/>
                    </a:lnTo>
                    <a:lnTo>
                      <a:pt x="2" y="108"/>
                    </a:lnTo>
                    <a:lnTo>
                      <a:pt x="0" y="126"/>
                    </a:lnTo>
                    <a:lnTo>
                      <a:pt x="0" y="141"/>
                    </a:lnTo>
                    <a:lnTo>
                      <a:pt x="2" y="154"/>
                    </a:lnTo>
                    <a:lnTo>
                      <a:pt x="3" y="159"/>
                    </a:lnTo>
                    <a:lnTo>
                      <a:pt x="5" y="164"/>
                    </a:lnTo>
                    <a:lnTo>
                      <a:pt x="7" y="169"/>
                    </a:lnTo>
                    <a:lnTo>
                      <a:pt x="10" y="171"/>
                    </a:lnTo>
                    <a:lnTo>
                      <a:pt x="13" y="173"/>
                    </a:lnTo>
                    <a:lnTo>
                      <a:pt x="17" y="174"/>
                    </a:lnTo>
                    <a:lnTo>
                      <a:pt x="21" y="174"/>
                    </a:lnTo>
                    <a:lnTo>
                      <a:pt x="25" y="172"/>
                    </a:lnTo>
                    <a:lnTo>
                      <a:pt x="33" y="167"/>
                    </a:lnTo>
                    <a:lnTo>
                      <a:pt x="40" y="159"/>
                    </a:lnTo>
                    <a:lnTo>
                      <a:pt x="47" y="150"/>
                    </a:lnTo>
                    <a:lnTo>
                      <a:pt x="53" y="140"/>
                    </a:lnTo>
                    <a:lnTo>
                      <a:pt x="58" y="129"/>
                    </a:lnTo>
                    <a:lnTo>
                      <a:pt x="63" y="117"/>
                    </a:lnTo>
                    <a:lnTo>
                      <a:pt x="73" y="94"/>
                    </a:lnTo>
                    <a:lnTo>
                      <a:pt x="92" y="50"/>
                    </a:lnTo>
                    <a:lnTo>
                      <a:pt x="101" y="32"/>
                    </a:lnTo>
                    <a:lnTo>
                      <a:pt x="109" y="18"/>
                    </a:lnTo>
                    <a:lnTo>
                      <a:pt x="112" y="13"/>
                    </a:lnTo>
                    <a:lnTo>
                      <a:pt x="113" y="8"/>
                    </a:lnTo>
                    <a:lnTo>
                      <a:pt x="113" y="6"/>
                    </a:lnTo>
                    <a:lnTo>
                      <a:pt x="112" y="4"/>
                    </a:lnTo>
                    <a:lnTo>
                      <a:pt x="111" y="2"/>
                    </a:lnTo>
                    <a:lnTo>
                      <a:pt x="109" y="1"/>
                    </a:lnTo>
                    <a:lnTo>
                      <a:pt x="106" y="0"/>
                    </a:lnTo>
                    <a:lnTo>
                      <a:pt x="103" y="0"/>
                    </a:lnTo>
                    <a:lnTo>
                      <a:pt x="93" y="2"/>
                    </a:lnTo>
                    <a:lnTo>
                      <a:pt x="80" y="7"/>
                    </a:lnTo>
                    <a:lnTo>
                      <a:pt x="63" y="16"/>
                    </a:lnTo>
                    <a:close/>
                  </a:path>
                </a:pathLst>
              </a:custGeom>
              <a:solidFill>
                <a:srgbClr val="F7F4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08" name="Freeform 355">
                <a:extLst>
                  <a:ext uri="{FF2B5EF4-FFF2-40B4-BE49-F238E27FC236}">
                    <a16:creationId xmlns:a16="http://schemas.microsoft.com/office/drawing/2014/main" id="{CEEE112B-7034-4602-95B0-7608B163A79F}"/>
                  </a:ext>
                </a:extLst>
              </p:cNvPr>
              <p:cNvSpPr>
                <a:spLocks/>
              </p:cNvSpPr>
              <p:nvPr/>
            </p:nvSpPr>
            <p:spPr bwMode="auto">
              <a:xfrm>
                <a:off x="3665" y="1194"/>
                <a:ext cx="109" cy="167"/>
              </a:xfrm>
              <a:custGeom>
                <a:avLst/>
                <a:gdLst>
                  <a:gd name="T0" fmla="*/ 60 w 109"/>
                  <a:gd name="T1" fmla="*/ 15 h 167"/>
                  <a:gd name="T2" fmla="*/ 60 w 109"/>
                  <a:gd name="T3" fmla="*/ 15 h 167"/>
                  <a:gd name="T4" fmla="*/ 54 w 109"/>
                  <a:gd name="T5" fmla="*/ 19 h 167"/>
                  <a:gd name="T6" fmla="*/ 47 w 109"/>
                  <a:gd name="T7" fmla="*/ 24 h 167"/>
                  <a:gd name="T8" fmla="*/ 40 w 109"/>
                  <a:gd name="T9" fmla="*/ 32 h 167"/>
                  <a:gd name="T10" fmla="*/ 31 w 109"/>
                  <a:gd name="T11" fmla="*/ 42 h 167"/>
                  <a:gd name="T12" fmla="*/ 22 w 109"/>
                  <a:gd name="T13" fmla="*/ 55 h 167"/>
                  <a:gd name="T14" fmla="*/ 13 w 109"/>
                  <a:gd name="T15" fmla="*/ 69 h 167"/>
                  <a:gd name="T16" fmla="*/ 10 w 109"/>
                  <a:gd name="T17" fmla="*/ 77 h 167"/>
                  <a:gd name="T18" fmla="*/ 7 w 109"/>
                  <a:gd name="T19" fmla="*/ 86 h 167"/>
                  <a:gd name="T20" fmla="*/ 7 w 109"/>
                  <a:gd name="T21" fmla="*/ 86 h 167"/>
                  <a:gd name="T22" fmla="*/ 2 w 109"/>
                  <a:gd name="T23" fmla="*/ 104 h 167"/>
                  <a:gd name="T24" fmla="*/ 0 w 109"/>
                  <a:gd name="T25" fmla="*/ 121 h 167"/>
                  <a:gd name="T26" fmla="*/ 0 w 109"/>
                  <a:gd name="T27" fmla="*/ 135 h 167"/>
                  <a:gd name="T28" fmla="*/ 1 w 109"/>
                  <a:gd name="T29" fmla="*/ 148 h 167"/>
                  <a:gd name="T30" fmla="*/ 3 w 109"/>
                  <a:gd name="T31" fmla="*/ 153 h 167"/>
                  <a:gd name="T32" fmla="*/ 5 w 109"/>
                  <a:gd name="T33" fmla="*/ 157 h 167"/>
                  <a:gd name="T34" fmla="*/ 7 w 109"/>
                  <a:gd name="T35" fmla="*/ 161 h 167"/>
                  <a:gd name="T36" fmla="*/ 10 w 109"/>
                  <a:gd name="T37" fmla="*/ 165 h 167"/>
                  <a:gd name="T38" fmla="*/ 13 w 109"/>
                  <a:gd name="T39" fmla="*/ 166 h 167"/>
                  <a:gd name="T40" fmla="*/ 16 w 109"/>
                  <a:gd name="T41" fmla="*/ 167 h 167"/>
                  <a:gd name="T42" fmla="*/ 21 w 109"/>
                  <a:gd name="T43" fmla="*/ 167 h 167"/>
                  <a:gd name="T44" fmla="*/ 24 w 109"/>
                  <a:gd name="T45" fmla="*/ 165 h 167"/>
                  <a:gd name="T46" fmla="*/ 24 w 109"/>
                  <a:gd name="T47" fmla="*/ 165 h 167"/>
                  <a:gd name="T48" fmla="*/ 32 w 109"/>
                  <a:gd name="T49" fmla="*/ 159 h 167"/>
                  <a:gd name="T50" fmla="*/ 39 w 109"/>
                  <a:gd name="T51" fmla="*/ 152 h 167"/>
                  <a:gd name="T52" fmla="*/ 45 w 109"/>
                  <a:gd name="T53" fmla="*/ 144 h 167"/>
                  <a:gd name="T54" fmla="*/ 51 w 109"/>
                  <a:gd name="T55" fmla="*/ 134 h 167"/>
                  <a:gd name="T56" fmla="*/ 61 w 109"/>
                  <a:gd name="T57" fmla="*/ 112 h 167"/>
                  <a:gd name="T58" fmla="*/ 70 w 109"/>
                  <a:gd name="T59" fmla="*/ 90 h 167"/>
                  <a:gd name="T60" fmla="*/ 70 w 109"/>
                  <a:gd name="T61" fmla="*/ 90 h 167"/>
                  <a:gd name="T62" fmla="*/ 89 w 109"/>
                  <a:gd name="T63" fmla="*/ 48 h 167"/>
                  <a:gd name="T64" fmla="*/ 97 w 109"/>
                  <a:gd name="T65" fmla="*/ 30 h 167"/>
                  <a:gd name="T66" fmla="*/ 105 w 109"/>
                  <a:gd name="T67" fmla="*/ 17 h 167"/>
                  <a:gd name="T68" fmla="*/ 105 w 109"/>
                  <a:gd name="T69" fmla="*/ 17 h 167"/>
                  <a:gd name="T70" fmla="*/ 107 w 109"/>
                  <a:gd name="T71" fmla="*/ 12 h 167"/>
                  <a:gd name="T72" fmla="*/ 109 w 109"/>
                  <a:gd name="T73" fmla="*/ 7 h 167"/>
                  <a:gd name="T74" fmla="*/ 108 w 109"/>
                  <a:gd name="T75" fmla="*/ 5 h 167"/>
                  <a:gd name="T76" fmla="*/ 108 w 109"/>
                  <a:gd name="T77" fmla="*/ 3 h 167"/>
                  <a:gd name="T78" fmla="*/ 106 w 109"/>
                  <a:gd name="T79" fmla="*/ 2 h 167"/>
                  <a:gd name="T80" fmla="*/ 104 w 109"/>
                  <a:gd name="T81" fmla="*/ 0 h 167"/>
                  <a:gd name="T82" fmla="*/ 102 w 109"/>
                  <a:gd name="T83" fmla="*/ 0 h 167"/>
                  <a:gd name="T84" fmla="*/ 98 w 109"/>
                  <a:gd name="T85" fmla="*/ 0 h 167"/>
                  <a:gd name="T86" fmla="*/ 89 w 109"/>
                  <a:gd name="T87" fmla="*/ 2 h 167"/>
                  <a:gd name="T88" fmla="*/ 77 w 109"/>
                  <a:gd name="T89" fmla="*/ 6 h 167"/>
                  <a:gd name="T90" fmla="*/ 60 w 109"/>
                  <a:gd name="T91" fmla="*/ 15 h 167"/>
                  <a:gd name="T92" fmla="*/ 60 w 109"/>
                  <a:gd name="T93" fmla="*/ 15 h 1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09" h="167">
                    <a:moveTo>
                      <a:pt x="60" y="15"/>
                    </a:moveTo>
                    <a:lnTo>
                      <a:pt x="60" y="15"/>
                    </a:lnTo>
                    <a:lnTo>
                      <a:pt x="54" y="19"/>
                    </a:lnTo>
                    <a:lnTo>
                      <a:pt x="47" y="24"/>
                    </a:lnTo>
                    <a:lnTo>
                      <a:pt x="40" y="32"/>
                    </a:lnTo>
                    <a:lnTo>
                      <a:pt x="31" y="42"/>
                    </a:lnTo>
                    <a:lnTo>
                      <a:pt x="22" y="55"/>
                    </a:lnTo>
                    <a:lnTo>
                      <a:pt x="13" y="69"/>
                    </a:lnTo>
                    <a:lnTo>
                      <a:pt x="10" y="77"/>
                    </a:lnTo>
                    <a:lnTo>
                      <a:pt x="7" y="86"/>
                    </a:lnTo>
                    <a:lnTo>
                      <a:pt x="2" y="104"/>
                    </a:lnTo>
                    <a:lnTo>
                      <a:pt x="0" y="121"/>
                    </a:lnTo>
                    <a:lnTo>
                      <a:pt x="0" y="135"/>
                    </a:lnTo>
                    <a:lnTo>
                      <a:pt x="1" y="148"/>
                    </a:lnTo>
                    <a:lnTo>
                      <a:pt x="3" y="153"/>
                    </a:lnTo>
                    <a:lnTo>
                      <a:pt x="5" y="157"/>
                    </a:lnTo>
                    <a:lnTo>
                      <a:pt x="7" y="161"/>
                    </a:lnTo>
                    <a:lnTo>
                      <a:pt x="10" y="165"/>
                    </a:lnTo>
                    <a:lnTo>
                      <a:pt x="13" y="166"/>
                    </a:lnTo>
                    <a:lnTo>
                      <a:pt x="16" y="167"/>
                    </a:lnTo>
                    <a:lnTo>
                      <a:pt x="21" y="167"/>
                    </a:lnTo>
                    <a:lnTo>
                      <a:pt x="24" y="165"/>
                    </a:lnTo>
                    <a:lnTo>
                      <a:pt x="32" y="159"/>
                    </a:lnTo>
                    <a:lnTo>
                      <a:pt x="39" y="152"/>
                    </a:lnTo>
                    <a:lnTo>
                      <a:pt x="45" y="144"/>
                    </a:lnTo>
                    <a:lnTo>
                      <a:pt x="51" y="134"/>
                    </a:lnTo>
                    <a:lnTo>
                      <a:pt x="61" y="112"/>
                    </a:lnTo>
                    <a:lnTo>
                      <a:pt x="70" y="90"/>
                    </a:lnTo>
                    <a:lnTo>
                      <a:pt x="89" y="48"/>
                    </a:lnTo>
                    <a:lnTo>
                      <a:pt x="97" y="30"/>
                    </a:lnTo>
                    <a:lnTo>
                      <a:pt x="105" y="17"/>
                    </a:lnTo>
                    <a:lnTo>
                      <a:pt x="107" y="12"/>
                    </a:lnTo>
                    <a:lnTo>
                      <a:pt x="109" y="7"/>
                    </a:lnTo>
                    <a:lnTo>
                      <a:pt x="108" y="5"/>
                    </a:lnTo>
                    <a:lnTo>
                      <a:pt x="108" y="3"/>
                    </a:lnTo>
                    <a:lnTo>
                      <a:pt x="106" y="2"/>
                    </a:lnTo>
                    <a:lnTo>
                      <a:pt x="104" y="0"/>
                    </a:lnTo>
                    <a:lnTo>
                      <a:pt x="102" y="0"/>
                    </a:lnTo>
                    <a:lnTo>
                      <a:pt x="98" y="0"/>
                    </a:lnTo>
                    <a:lnTo>
                      <a:pt x="89" y="2"/>
                    </a:lnTo>
                    <a:lnTo>
                      <a:pt x="77" y="6"/>
                    </a:lnTo>
                    <a:lnTo>
                      <a:pt x="60" y="15"/>
                    </a:lnTo>
                    <a:close/>
                  </a:path>
                </a:pathLst>
              </a:custGeom>
              <a:solidFill>
                <a:srgbClr val="F4F1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09" name="Freeform 356">
                <a:extLst>
                  <a:ext uri="{FF2B5EF4-FFF2-40B4-BE49-F238E27FC236}">
                    <a16:creationId xmlns:a16="http://schemas.microsoft.com/office/drawing/2014/main" id="{6D383105-8CDB-4EF0-BBE6-78569E31DA04}"/>
                  </a:ext>
                </a:extLst>
              </p:cNvPr>
              <p:cNvSpPr>
                <a:spLocks/>
              </p:cNvSpPr>
              <p:nvPr/>
            </p:nvSpPr>
            <p:spPr bwMode="auto">
              <a:xfrm>
                <a:off x="3667" y="1196"/>
                <a:ext cx="104" cy="160"/>
              </a:xfrm>
              <a:custGeom>
                <a:avLst/>
                <a:gdLst>
                  <a:gd name="T0" fmla="*/ 57 w 104"/>
                  <a:gd name="T1" fmla="*/ 14 h 160"/>
                  <a:gd name="T2" fmla="*/ 57 w 104"/>
                  <a:gd name="T3" fmla="*/ 14 h 160"/>
                  <a:gd name="T4" fmla="*/ 51 w 104"/>
                  <a:gd name="T5" fmla="*/ 18 h 160"/>
                  <a:gd name="T6" fmla="*/ 45 w 104"/>
                  <a:gd name="T7" fmla="*/ 24 h 160"/>
                  <a:gd name="T8" fmla="*/ 38 w 104"/>
                  <a:gd name="T9" fmla="*/ 31 h 160"/>
                  <a:gd name="T10" fmla="*/ 30 w 104"/>
                  <a:gd name="T11" fmla="*/ 40 h 160"/>
                  <a:gd name="T12" fmla="*/ 21 w 104"/>
                  <a:gd name="T13" fmla="*/ 53 h 160"/>
                  <a:gd name="T14" fmla="*/ 13 w 104"/>
                  <a:gd name="T15" fmla="*/ 67 h 160"/>
                  <a:gd name="T16" fmla="*/ 7 w 104"/>
                  <a:gd name="T17" fmla="*/ 83 h 160"/>
                  <a:gd name="T18" fmla="*/ 7 w 104"/>
                  <a:gd name="T19" fmla="*/ 83 h 160"/>
                  <a:gd name="T20" fmla="*/ 2 w 104"/>
                  <a:gd name="T21" fmla="*/ 100 h 160"/>
                  <a:gd name="T22" fmla="*/ 0 w 104"/>
                  <a:gd name="T23" fmla="*/ 117 h 160"/>
                  <a:gd name="T24" fmla="*/ 0 w 104"/>
                  <a:gd name="T25" fmla="*/ 131 h 160"/>
                  <a:gd name="T26" fmla="*/ 1 w 104"/>
                  <a:gd name="T27" fmla="*/ 142 h 160"/>
                  <a:gd name="T28" fmla="*/ 3 w 104"/>
                  <a:gd name="T29" fmla="*/ 147 h 160"/>
                  <a:gd name="T30" fmla="*/ 5 w 104"/>
                  <a:gd name="T31" fmla="*/ 152 h 160"/>
                  <a:gd name="T32" fmla="*/ 7 w 104"/>
                  <a:gd name="T33" fmla="*/ 155 h 160"/>
                  <a:gd name="T34" fmla="*/ 9 w 104"/>
                  <a:gd name="T35" fmla="*/ 158 h 160"/>
                  <a:gd name="T36" fmla="*/ 12 w 104"/>
                  <a:gd name="T37" fmla="*/ 159 h 160"/>
                  <a:gd name="T38" fmla="*/ 16 w 104"/>
                  <a:gd name="T39" fmla="*/ 160 h 160"/>
                  <a:gd name="T40" fmla="*/ 20 w 104"/>
                  <a:gd name="T41" fmla="*/ 160 h 160"/>
                  <a:gd name="T42" fmla="*/ 23 w 104"/>
                  <a:gd name="T43" fmla="*/ 158 h 160"/>
                  <a:gd name="T44" fmla="*/ 23 w 104"/>
                  <a:gd name="T45" fmla="*/ 158 h 160"/>
                  <a:gd name="T46" fmla="*/ 31 w 104"/>
                  <a:gd name="T47" fmla="*/ 153 h 160"/>
                  <a:gd name="T48" fmla="*/ 37 w 104"/>
                  <a:gd name="T49" fmla="*/ 147 h 160"/>
                  <a:gd name="T50" fmla="*/ 43 w 104"/>
                  <a:gd name="T51" fmla="*/ 138 h 160"/>
                  <a:gd name="T52" fmla="*/ 49 w 104"/>
                  <a:gd name="T53" fmla="*/ 129 h 160"/>
                  <a:gd name="T54" fmla="*/ 59 w 104"/>
                  <a:gd name="T55" fmla="*/ 109 h 160"/>
                  <a:gd name="T56" fmla="*/ 67 w 104"/>
                  <a:gd name="T57" fmla="*/ 87 h 160"/>
                  <a:gd name="T58" fmla="*/ 67 w 104"/>
                  <a:gd name="T59" fmla="*/ 87 h 160"/>
                  <a:gd name="T60" fmla="*/ 85 w 104"/>
                  <a:gd name="T61" fmla="*/ 46 h 160"/>
                  <a:gd name="T62" fmla="*/ 93 w 104"/>
                  <a:gd name="T63" fmla="*/ 29 h 160"/>
                  <a:gd name="T64" fmla="*/ 101 w 104"/>
                  <a:gd name="T65" fmla="*/ 17 h 160"/>
                  <a:gd name="T66" fmla="*/ 101 w 104"/>
                  <a:gd name="T67" fmla="*/ 17 h 160"/>
                  <a:gd name="T68" fmla="*/ 103 w 104"/>
                  <a:gd name="T69" fmla="*/ 12 h 160"/>
                  <a:gd name="T70" fmla="*/ 104 w 104"/>
                  <a:gd name="T71" fmla="*/ 7 h 160"/>
                  <a:gd name="T72" fmla="*/ 103 w 104"/>
                  <a:gd name="T73" fmla="*/ 3 h 160"/>
                  <a:gd name="T74" fmla="*/ 102 w 104"/>
                  <a:gd name="T75" fmla="*/ 2 h 160"/>
                  <a:gd name="T76" fmla="*/ 100 w 104"/>
                  <a:gd name="T77" fmla="*/ 1 h 160"/>
                  <a:gd name="T78" fmla="*/ 98 w 104"/>
                  <a:gd name="T79" fmla="*/ 0 h 160"/>
                  <a:gd name="T80" fmla="*/ 94 w 104"/>
                  <a:gd name="T81" fmla="*/ 0 h 160"/>
                  <a:gd name="T82" fmla="*/ 86 w 104"/>
                  <a:gd name="T83" fmla="*/ 2 h 160"/>
                  <a:gd name="T84" fmla="*/ 73 w 104"/>
                  <a:gd name="T85" fmla="*/ 6 h 160"/>
                  <a:gd name="T86" fmla="*/ 57 w 104"/>
                  <a:gd name="T87" fmla="*/ 14 h 160"/>
                  <a:gd name="T88" fmla="*/ 57 w 104"/>
                  <a:gd name="T89" fmla="*/ 14 h 1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4" h="160">
                    <a:moveTo>
                      <a:pt x="57" y="14"/>
                    </a:moveTo>
                    <a:lnTo>
                      <a:pt x="57" y="14"/>
                    </a:lnTo>
                    <a:lnTo>
                      <a:pt x="51" y="18"/>
                    </a:lnTo>
                    <a:lnTo>
                      <a:pt x="45" y="24"/>
                    </a:lnTo>
                    <a:lnTo>
                      <a:pt x="38" y="31"/>
                    </a:lnTo>
                    <a:lnTo>
                      <a:pt x="30" y="40"/>
                    </a:lnTo>
                    <a:lnTo>
                      <a:pt x="21" y="53"/>
                    </a:lnTo>
                    <a:lnTo>
                      <a:pt x="13" y="67"/>
                    </a:lnTo>
                    <a:lnTo>
                      <a:pt x="7" y="83"/>
                    </a:lnTo>
                    <a:lnTo>
                      <a:pt x="2" y="100"/>
                    </a:lnTo>
                    <a:lnTo>
                      <a:pt x="0" y="117"/>
                    </a:lnTo>
                    <a:lnTo>
                      <a:pt x="0" y="131"/>
                    </a:lnTo>
                    <a:lnTo>
                      <a:pt x="1" y="142"/>
                    </a:lnTo>
                    <a:lnTo>
                      <a:pt x="3" y="147"/>
                    </a:lnTo>
                    <a:lnTo>
                      <a:pt x="5" y="152"/>
                    </a:lnTo>
                    <a:lnTo>
                      <a:pt x="7" y="155"/>
                    </a:lnTo>
                    <a:lnTo>
                      <a:pt x="9" y="158"/>
                    </a:lnTo>
                    <a:lnTo>
                      <a:pt x="12" y="159"/>
                    </a:lnTo>
                    <a:lnTo>
                      <a:pt x="16" y="160"/>
                    </a:lnTo>
                    <a:lnTo>
                      <a:pt x="20" y="160"/>
                    </a:lnTo>
                    <a:lnTo>
                      <a:pt x="23" y="158"/>
                    </a:lnTo>
                    <a:lnTo>
                      <a:pt x="31" y="153"/>
                    </a:lnTo>
                    <a:lnTo>
                      <a:pt x="37" y="147"/>
                    </a:lnTo>
                    <a:lnTo>
                      <a:pt x="43" y="138"/>
                    </a:lnTo>
                    <a:lnTo>
                      <a:pt x="49" y="129"/>
                    </a:lnTo>
                    <a:lnTo>
                      <a:pt x="59" y="109"/>
                    </a:lnTo>
                    <a:lnTo>
                      <a:pt x="67" y="87"/>
                    </a:lnTo>
                    <a:lnTo>
                      <a:pt x="85" y="46"/>
                    </a:lnTo>
                    <a:lnTo>
                      <a:pt x="93" y="29"/>
                    </a:lnTo>
                    <a:lnTo>
                      <a:pt x="101" y="17"/>
                    </a:lnTo>
                    <a:lnTo>
                      <a:pt x="103" y="12"/>
                    </a:lnTo>
                    <a:lnTo>
                      <a:pt x="104" y="7"/>
                    </a:lnTo>
                    <a:lnTo>
                      <a:pt x="103" y="3"/>
                    </a:lnTo>
                    <a:lnTo>
                      <a:pt x="102" y="2"/>
                    </a:lnTo>
                    <a:lnTo>
                      <a:pt x="100" y="1"/>
                    </a:lnTo>
                    <a:lnTo>
                      <a:pt x="98" y="0"/>
                    </a:lnTo>
                    <a:lnTo>
                      <a:pt x="94" y="0"/>
                    </a:lnTo>
                    <a:lnTo>
                      <a:pt x="86" y="2"/>
                    </a:lnTo>
                    <a:lnTo>
                      <a:pt x="73" y="6"/>
                    </a:lnTo>
                    <a:lnTo>
                      <a:pt x="57" y="14"/>
                    </a:lnTo>
                    <a:close/>
                  </a:path>
                </a:pathLst>
              </a:custGeom>
              <a:solidFill>
                <a:srgbClr val="F0EC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10" name="Freeform 357">
                <a:extLst>
                  <a:ext uri="{FF2B5EF4-FFF2-40B4-BE49-F238E27FC236}">
                    <a16:creationId xmlns:a16="http://schemas.microsoft.com/office/drawing/2014/main" id="{F1FA5A9A-CD91-4879-82EE-5112FB84CB04}"/>
                  </a:ext>
                </a:extLst>
              </p:cNvPr>
              <p:cNvSpPr>
                <a:spLocks/>
              </p:cNvSpPr>
              <p:nvPr/>
            </p:nvSpPr>
            <p:spPr bwMode="auto">
              <a:xfrm>
                <a:off x="3669" y="1198"/>
                <a:ext cx="100" cy="154"/>
              </a:xfrm>
              <a:custGeom>
                <a:avLst/>
                <a:gdLst>
                  <a:gd name="T0" fmla="*/ 54 w 100"/>
                  <a:gd name="T1" fmla="*/ 14 h 154"/>
                  <a:gd name="T2" fmla="*/ 54 w 100"/>
                  <a:gd name="T3" fmla="*/ 14 h 154"/>
                  <a:gd name="T4" fmla="*/ 49 w 100"/>
                  <a:gd name="T5" fmla="*/ 18 h 154"/>
                  <a:gd name="T6" fmla="*/ 43 w 100"/>
                  <a:gd name="T7" fmla="*/ 23 h 154"/>
                  <a:gd name="T8" fmla="*/ 36 w 100"/>
                  <a:gd name="T9" fmla="*/ 30 h 154"/>
                  <a:gd name="T10" fmla="*/ 28 w 100"/>
                  <a:gd name="T11" fmla="*/ 39 h 154"/>
                  <a:gd name="T12" fmla="*/ 21 w 100"/>
                  <a:gd name="T13" fmla="*/ 51 h 154"/>
                  <a:gd name="T14" fmla="*/ 12 w 100"/>
                  <a:gd name="T15" fmla="*/ 65 h 154"/>
                  <a:gd name="T16" fmla="*/ 6 w 100"/>
                  <a:gd name="T17" fmla="*/ 80 h 154"/>
                  <a:gd name="T18" fmla="*/ 6 w 100"/>
                  <a:gd name="T19" fmla="*/ 80 h 154"/>
                  <a:gd name="T20" fmla="*/ 2 w 100"/>
                  <a:gd name="T21" fmla="*/ 96 h 154"/>
                  <a:gd name="T22" fmla="*/ 0 w 100"/>
                  <a:gd name="T23" fmla="*/ 112 h 154"/>
                  <a:gd name="T24" fmla="*/ 0 w 100"/>
                  <a:gd name="T25" fmla="*/ 126 h 154"/>
                  <a:gd name="T26" fmla="*/ 1 w 100"/>
                  <a:gd name="T27" fmla="*/ 137 h 154"/>
                  <a:gd name="T28" fmla="*/ 4 w 100"/>
                  <a:gd name="T29" fmla="*/ 146 h 154"/>
                  <a:gd name="T30" fmla="*/ 6 w 100"/>
                  <a:gd name="T31" fmla="*/ 149 h 154"/>
                  <a:gd name="T32" fmla="*/ 9 w 100"/>
                  <a:gd name="T33" fmla="*/ 152 h 154"/>
                  <a:gd name="T34" fmla="*/ 12 w 100"/>
                  <a:gd name="T35" fmla="*/ 153 h 154"/>
                  <a:gd name="T36" fmla="*/ 16 w 100"/>
                  <a:gd name="T37" fmla="*/ 154 h 154"/>
                  <a:gd name="T38" fmla="*/ 19 w 100"/>
                  <a:gd name="T39" fmla="*/ 154 h 154"/>
                  <a:gd name="T40" fmla="*/ 22 w 100"/>
                  <a:gd name="T41" fmla="*/ 152 h 154"/>
                  <a:gd name="T42" fmla="*/ 22 w 100"/>
                  <a:gd name="T43" fmla="*/ 152 h 154"/>
                  <a:gd name="T44" fmla="*/ 29 w 100"/>
                  <a:gd name="T45" fmla="*/ 148 h 154"/>
                  <a:gd name="T46" fmla="*/ 36 w 100"/>
                  <a:gd name="T47" fmla="*/ 141 h 154"/>
                  <a:gd name="T48" fmla="*/ 42 w 100"/>
                  <a:gd name="T49" fmla="*/ 133 h 154"/>
                  <a:gd name="T50" fmla="*/ 47 w 100"/>
                  <a:gd name="T51" fmla="*/ 124 h 154"/>
                  <a:gd name="T52" fmla="*/ 56 w 100"/>
                  <a:gd name="T53" fmla="*/ 105 h 154"/>
                  <a:gd name="T54" fmla="*/ 65 w 100"/>
                  <a:gd name="T55" fmla="*/ 84 h 154"/>
                  <a:gd name="T56" fmla="*/ 65 w 100"/>
                  <a:gd name="T57" fmla="*/ 84 h 154"/>
                  <a:gd name="T58" fmla="*/ 82 w 100"/>
                  <a:gd name="T59" fmla="*/ 45 h 154"/>
                  <a:gd name="T60" fmla="*/ 90 w 100"/>
                  <a:gd name="T61" fmla="*/ 29 h 154"/>
                  <a:gd name="T62" fmla="*/ 97 w 100"/>
                  <a:gd name="T63" fmla="*/ 16 h 154"/>
                  <a:gd name="T64" fmla="*/ 97 w 100"/>
                  <a:gd name="T65" fmla="*/ 16 h 154"/>
                  <a:gd name="T66" fmla="*/ 99 w 100"/>
                  <a:gd name="T67" fmla="*/ 12 h 154"/>
                  <a:gd name="T68" fmla="*/ 100 w 100"/>
                  <a:gd name="T69" fmla="*/ 7 h 154"/>
                  <a:gd name="T70" fmla="*/ 99 w 100"/>
                  <a:gd name="T71" fmla="*/ 4 h 154"/>
                  <a:gd name="T72" fmla="*/ 98 w 100"/>
                  <a:gd name="T73" fmla="*/ 2 h 154"/>
                  <a:gd name="T74" fmla="*/ 96 w 100"/>
                  <a:gd name="T75" fmla="*/ 1 h 154"/>
                  <a:gd name="T76" fmla="*/ 93 w 100"/>
                  <a:gd name="T77" fmla="*/ 0 h 154"/>
                  <a:gd name="T78" fmla="*/ 90 w 100"/>
                  <a:gd name="T79" fmla="*/ 0 h 154"/>
                  <a:gd name="T80" fmla="*/ 82 w 100"/>
                  <a:gd name="T81" fmla="*/ 2 h 154"/>
                  <a:gd name="T82" fmla="*/ 70 w 100"/>
                  <a:gd name="T83" fmla="*/ 6 h 154"/>
                  <a:gd name="T84" fmla="*/ 54 w 100"/>
                  <a:gd name="T85" fmla="*/ 14 h 154"/>
                  <a:gd name="T86" fmla="*/ 54 w 100"/>
                  <a:gd name="T87" fmla="*/ 14 h 1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0" h="154">
                    <a:moveTo>
                      <a:pt x="54" y="14"/>
                    </a:moveTo>
                    <a:lnTo>
                      <a:pt x="54" y="14"/>
                    </a:lnTo>
                    <a:lnTo>
                      <a:pt x="49" y="18"/>
                    </a:lnTo>
                    <a:lnTo>
                      <a:pt x="43" y="23"/>
                    </a:lnTo>
                    <a:lnTo>
                      <a:pt x="36" y="30"/>
                    </a:lnTo>
                    <a:lnTo>
                      <a:pt x="28" y="39"/>
                    </a:lnTo>
                    <a:lnTo>
                      <a:pt x="21" y="51"/>
                    </a:lnTo>
                    <a:lnTo>
                      <a:pt x="12" y="65"/>
                    </a:lnTo>
                    <a:lnTo>
                      <a:pt x="6" y="80"/>
                    </a:lnTo>
                    <a:lnTo>
                      <a:pt x="2" y="96"/>
                    </a:lnTo>
                    <a:lnTo>
                      <a:pt x="0" y="112"/>
                    </a:lnTo>
                    <a:lnTo>
                      <a:pt x="0" y="126"/>
                    </a:lnTo>
                    <a:lnTo>
                      <a:pt x="1" y="137"/>
                    </a:lnTo>
                    <a:lnTo>
                      <a:pt x="4" y="146"/>
                    </a:lnTo>
                    <a:lnTo>
                      <a:pt x="6" y="149"/>
                    </a:lnTo>
                    <a:lnTo>
                      <a:pt x="9" y="152"/>
                    </a:lnTo>
                    <a:lnTo>
                      <a:pt x="12" y="153"/>
                    </a:lnTo>
                    <a:lnTo>
                      <a:pt x="16" y="154"/>
                    </a:lnTo>
                    <a:lnTo>
                      <a:pt x="19" y="154"/>
                    </a:lnTo>
                    <a:lnTo>
                      <a:pt x="22" y="152"/>
                    </a:lnTo>
                    <a:lnTo>
                      <a:pt x="29" y="148"/>
                    </a:lnTo>
                    <a:lnTo>
                      <a:pt x="36" y="141"/>
                    </a:lnTo>
                    <a:lnTo>
                      <a:pt x="42" y="133"/>
                    </a:lnTo>
                    <a:lnTo>
                      <a:pt x="47" y="124"/>
                    </a:lnTo>
                    <a:lnTo>
                      <a:pt x="56" y="105"/>
                    </a:lnTo>
                    <a:lnTo>
                      <a:pt x="65" y="84"/>
                    </a:lnTo>
                    <a:lnTo>
                      <a:pt x="82" y="45"/>
                    </a:lnTo>
                    <a:lnTo>
                      <a:pt x="90" y="29"/>
                    </a:lnTo>
                    <a:lnTo>
                      <a:pt x="97" y="16"/>
                    </a:lnTo>
                    <a:lnTo>
                      <a:pt x="99" y="12"/>
                    </a:lnTo>
                    <a:lnTo>
                      <a:pt x="100" y="7"/>
                    </a:lnTo>
                    <a:lnTo>
                      <a:pt x="99" y="4"/>
                    </a:lnTo>
                    <a:lnTo>
                      <a:pt x="98" y="2"/>
                    </a:lnTo>
                    <a:lnTo>
                      <a:pt x="96" y="1"/>
                    </a:lnTo>
                    <a:lnTo>
                      <a:pt x="93" y="0"/>
                    </a:lnTo>
                    <a:lnTo>
                      <a:pt x="90" y="0"/>
                    </a:lnTo>
                    <a:lnTo>
                      <a:pt x="82" y="2"/>
                    </a:lnTo>
                    <a:lnTo>
                      <a:pt x="70" y="6"/>
                    </a:lnTo>
                    <a:lnTo>
                      <a:pt x="54" y="14"/>
                    </a:lnTo>
                    <a:close/>
                  </a:path>
                </a:pathLst>
              </a:custGeom>
              <a:solidFill>
                <a:srgbClr val="ECE7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11" name="Freeform 358">
                <a:extLst>
                  <a:ext uri="{FF2B5EF4-FFF2-40B4-BE49-F238E27FC236}">
                    <a16:creationId xmlns:a16="http://schemas.microsoft.com/office/drawing/2014/main" id="{8335F5C5-95A6-4C0D-8DEE-32B26302BA5E}"/>
                  </a:ext>
                </a:extLst>
              </p:cNvPr>
              <p:cNvSpPr>
                <a:spLocks/>
              </p:cNvSpPr>
              <p:nvPr/>
            </p:nvSpPr>
            <p:spPr bwMode="auto">
              <a:xfrm>
                <a:off x="3671" y="1201"/>
                <a:ext cx="96" cy="147"/>
              </a:xfrm>
              <a:custGeom>
                <a:avLst/>
                <a:gdLst>
                  <a:gd name="T0" fmla="*/ 51 w 96"/>
                  <a:gd name="T1" fmla="*/ 13 h 147"/>
                  <a:gd name="T2" fmla="*/ 51 w 96"/>
                  <a:gd name="T3" fmla="*/ 13 h 147"/>
                  <a:gd name="T4" fmla="*/ 46 w 96"/>
                  <a:gd name="T5" fmla="*/ 16 h 147"/>
                  <a:gd name="T6" fmla="*/ 41 w 96"/>
                  <a:gd name="T7" fmla="*/ 21 h 147"/>
                  <a:gd name="T8" fmla="*/ 34 w 96"/>
                  <a:gd name="T9" fmla="*/ 28 h 147"/>
                  <a:gd name="T10" fmla="*/ 27 w 96"/>
                  <a:gd name="T11" fmla="*/ 37 h 147"/>
                  <a:gd name="T12" fmla="*/ 20 w 96"/>
                  <a:gd name="T13" fmla="*/ 49 h 147"/>
                  <a:gd name="T14" fmla="*/ 13 w 96"/>
                  <a:gd name="T15" fmla="*/ 61 h 147"/>
                  <a:gd name="T16" fmla="*/ 6 w 96"/>
                  <a:gd name="T17" fmla="*/ 76 h 147"/>
                  <a:gd name="T18" fmla="*/ 6 w 96"/>
                  <a:gd name="T19" fmla="*/ 76 h 147"/>
                  <a:gd name="T20" fmla="*/ 2 w 96"/>
                  <a:gd name="T21" fmla="*/ 92 h 147"/>
                  <a:gd name="T22" fmla="*/ 0 w 96"/>
                  <a:gd name="T23" fmla="*/ 107 h 147"/>
                  <a:gd name="T24" fmla="*/ 0 w 96"/>
                  <a:gd name="T25" fmla="*/ 120 h 147"/>
                  <a:gd name="T26" fmla="*/ 1 w 96"/>
                  <a:gd name="T27" fmla="*/ 131 h 147"/>
                  <a:gd name="T28" fmla="*/ 4 w 96"/>
                  <a:gd name="T29" fmla="*/ 139 h 147"/>
                  <a:gd name="T30" fmla="*/ 6 w 96"/>
                  <a:gd name="T31" fmla="*/ 142 h 147"/>
                  <a:gd name="T32" fmla="*/ 8 w 96"/>
                  <a:gd name="T33" fmla="*/ 145 h 147"/>
                  <a:gd name="T34" fmla="*/ 12 w 96"/>
                  <a:gd name="T35" fmla="*/ 146 h 147"/>
                  <a:gd name="T36" fmla="*/ 15 w 96"/>
                  <a:gd name="T37" fmla="*/ 147 h 147"/>
                  <a:gd name="T38" fmla="*/ 18 w 96"/>
                  <a:gd name="T39" fmla="*/ 147 h 147"/>
                  <a:gd name="T40" fmla="*/ 21 w 96"/>
                  <a:gd name="T41" fmla="*/ 145 h 147"/>
                  <a:gd name="T42" fmla="*/ 21 w 96"/>
                  <a:gd name="T43" fmla="*/ 145 h 147"/>
                  <a:gd name="T44" fmla="*/ 28 w 96"/>
                  <a:gd name="T45" fmla="*/ 141 h 147"/>
                  <a:gd name="T46" fmla="*/ 34 w 96"/>
                  <a:gd name="T47" fmla="*/ 135 h 147"/>
                  <a:gd name="T48" fmla="*/ 40 w 96"/>
                  <a:gd name="T49" fmla="*/ 127 h 147"/>
                  <a:gd name="T50" fmla="*/ 45 w 96"/>
                  <a:gd name="T51" fmla="*/ 119 h 147"/>
                  <a:gd name="T52" fmla="*/ 54 w 96"/>
                  <a:gd name="T53" fmla="*/ 99 h 147"/>
                  <a:gd name="T54" fmla="*/ 62 w 96"/>
                  <a:gd name="T55" fmla="*/ 80 h 147"/>
                  <a:gd name="T56" fmla="*/ 62 w 96"/>
                  <a:gd name="T57" fmla="*/ 80 h 147"/>
                  <a:gd name="T58" fmla="*/ 78 w 96"/>
                  <a:gd name="T59" fmla="*/ 43 h 147"/>
                  <a:gd name="T60" fmla="*/ 86 w 96"/>
                  <a:gd name="T61" fmla="*/ 27 h 147"/>
                  <a:gd name="T62" fmla="*/ 92 w 96"/>
                  <a:gd name="T63" fmla="*/ 15 h 147"/>
                  <a:gd name="T64" fmla="*/ 92 w 96"/>
                  <a:gd name="T65" fmla="*/ 15 h 147"/>
                  <a:gd name="T66" fmla="*/ 95 w 96"/>
                  <a:gd name="T67" fmla="*/ 11 h 147"/>
                  <a:gd name="T68" fmla="*/ 96 w 96"/>
                  <a:gd name="T69" fmla="*/ 6 h 147"/>
                  <a:gd name="T70" fmla="*/ 95 w 96"/>
                  <a:gd name="T71" fmla="*/ 3 h 147"/>
                  <a:gd name="T72" fmla="*/ 93 w 96"/>
                  <a:gd name="T73" fmla="*/ 1 h 147"/>
                  <a:gd name="T74" fmla="*/ 91 w 96"/>
                  <a:gd name="T75" fmla="*/ 0 h 147"/>
                  <a:gd name="T76" fmla="*/ 86 w 96"/>
                  <a:gd name="T77" fmla="*/ 0 h 147"/>
                  <a:gd name="T78" fmla="*/ 78 w 96"/>
                  <a:gd name="T79" fmla="*/ 1 h 147"/>
                  <a:gd name="T80" fmla="*/ 66 w 96"/>
                  <a:gd name="T81" fmla="*/ 5 h 147"/>
                  <a:gd name="T82" fmla="*/ 51 w 96"/>
                  <a:gd name="T83" fmla="*/ 13 h 147"/>
                  <a:gd name="T84" fmla="*/ 51 w 96"/>
                  <a:gd name="T85" fmla="*/ 13 h 14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6" h="147">
                    <a:moveTo>
                      <a:pt x="51" y="13"/>
                    </a:moveTo>
                    <a:lnTo>
                      <a:pt x="51" y="13"/>
                    </a:lnTo>
                    <a:lnTo>
                      <a:pt x="46" y="16"/>
                    </a:lnTo>
                    <a:lnTo>
                      <a:pt x="41" y="21"/>
                    </a:lnTo>
                    <a:lnTo>
                      <a:pt x="34" y="28"/>
                    </a:lnTo>
                    <a:lnTo>
                      <a:pt x="27" y="37"/>
                    </a:lnTo>
                    <a:lnTo>
                      <a:pt x="20" y="49"/>
                    </a:lnTo>
                    <a:lnTo>
                      <a:pt x="13" y="61"/>
                    </a:lnTo>
                    <a:lnTo>
                      <a:pt x="6" y="76"/>
                    </a:lnTo>
                    <a:lnTo>
                      <a:pt x="2" y="92"/>
                    </a:lnTo>
                    <a:lnTo>
                      <a:pt x="0" y="107"/>
                    </a:lnTo>
                    <a:lnTo>
                      <a:pt x="0" y="120"/>
                    </a:lnTo>
                    <a:lnTo>
                      <a:pt x="1" y="131"/>
                    </a:lnTo>
                    <a:lnTo>
                      <a:pt x="4" y="139"/>
                    </a:lnTo>
                    <a:lnTo>
                      <a:pt x="6" y="142"/>
                    </a:lnTo>
                    <a:lnTo>
                      <a:pt x="8" y="145"/>
                    </a:lnTo>
                    <a:lnTo>
                      <a:pt x="12" y="146"/>
                    </a:lnTo>
                    <a:lnTo>
                      <a:pt x="15" y="147"/>
                    </a:lnTo>
                    <a:lnTo>
                      <a:pt x="18" y="147"/>
                    </a:lnTo>
                    <a:lnTo>
                      <a:pt x="21" y="145"/>
                    </a:lnTo>
                    <a:lnTo>
                      <a:pt x="28" y="141"/>
                    </a:lnTo>
                    <a:lnTo>
                      <a:pt x="34" y="135"/>
                    </a:lnTo>
                    <a:lnTo>
                      <a:pt x="40" y="127"/>
                    </a:lnTo>
                    <a:lnTo>
                      <a:pt x="45" y="119"/>
                    </a:lnTo>
                    <a:lnTo>
                      <a:pt x="54" y="99"/>
                    </a:lnTo>
                    <a:lnTo>
                      <a:pt x="62" y="80"/>
                    </a:lnTo>
                    <a:lnTo>
                      <a:pt x="78" y="43"/>
                    </a:lnTo>
                    <a:lnTo>
                      <a:pt x="86" y="27"/>
                    </a:lnTo>
                    <a:lnTo>
                      <a:pt x="92" y="15"/>
                    </a:lnTo>
                    <a:lnTo>
                      <a:pt x="95" y="11"/>
                    </a:lnTo>
                    <a:lnTo>
                      <a:pt x="96" y="6"/>
                    </a:lnTo>
                    <a:lnTo>
                      <a:pt x="95" y="3"/>
                    </a:lnTo>
                    <a:lnTo>
                      <a:pt x="93" y="1"/>
                    </a:lnTo>
                    <a:lnTo>
                      <a:pt x="91" y="0"/>
                    </a:lnTo>
                    <a:lnTo>
                      <a:pt x="86" y="0"/>
                    </a:lnTo>
                    <a:lnTo>
                      <a:pt x="78" y="1"/>
                    </a:lnTo>
                    <a:lnTo>
                      <a:pt x="66" y="5"/>
                    </a:lnTo>
                    <a:lnTo>
                      <a:pt x="51" y="13"/>
                    </a:lnTo>
                    <a:close/>
                  </a:path>
                </a:pathLst>
              </a:custGeom>
              <a:solidFill>
                <a:srgbClr val="E8E2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12" name="Freeform 359">
                <a:extLst>
                  <a:ext uri="{FF2B5EF4-FFF2-40B4-BE49-F238E27FC236}">
                    <a16:creationId xmlns:a16="http://schemas.microsoft.com/office/drawing/2014/main" id="{6A6C9FB3-5A29-4215-B2D4-05920F9CE0FA}"/>
                  </a:ext>
                </a:extLst>
              </p:cNvPr>
              <p:cNvSpPr>
                <a:spLocks/>
              </p:cNvSpPr>
              <p:nvPr/>
            </p:nvSpPr>
            <p:spPr bwMode="auto">
              <a:xfrm>
                <a:off x="3673" y="1203"/>
                <a:ext cx="91" cy="141"/>
              </a:xfrm>
              <a:custGeom>
                <a:avLst/>
                <a:gdLst>
                  <a:gd name="T0" fmla="*/ 48 w 91"/>
                  <a:gd name="T1" fmla="*/ 12 h 141"/>
                  <a:gd name="T2" fmla="*/ 48 w 91"/>
                  <a:gd name="T3" fmla="*/ 12 h 141"/>
                  <a:gd name="T4" fmla="*/ 44 w 91"/>
                  <a:gd name="T5" fmla="*/ 16 h 141"/>
                  <a:gd name="T6" fmla="*/ 38 w 91"/>
                  <a:gd name="T7" fmla="*/ 21 h 141"/>
                  <a:gd name="T8" fmla="*/ 32 w 91"/>
                  <a:gd name="T9" fmla="*/ 27 h 141"/>
                  <a:gd name="T10" fmla="*/ 25 w 91"/>
                  <a:gd name="T11" fmla="*/ 36 h 141"/>
                  <a:gd name="T12" fmla="*/ 19 w 91"/>
                  <a:gd name="T13" fmla="*/ 47 h 141"/>
                  <a:gd name="T14" fmla="*/ 12 w 91"/>
                  <a:gd name="T15" fmla="*/ 59 h 141"/>
                  <a:gd name="T16" fmla="*/ 6 w 91"/>
                  <a:gd name="T17" fmla="*/ 73 h 141"/>
                  <a:gd name="T18" fmla="*/ 6 w 91"/>
                  <a:gd name="T19" fmla="*/ 73 h 141"/>
                  <a:gd name="T20" fmla="*/ 2 w 91"/>
                  <a:gd name="T21" fmla="*/ 88 h 141"/>
                  <a:gd name="T22" fmla="*/ 0 w 91"/>
                  <a:gd name="T23" fmla="*/ 103 h 141"/>
                  <a:gd name="T24" fmla="*/ 0 w 91"/>
                  <a:gd name="T25" fmla="*/ 115 h 141"/>
                  <a:gd name="T26" fmla="*/ 1 w 91"/>
                  <a:gd name="T27" fmla="*/ 126 h 141"/>
                  <a:gd name="T28" fmla="*/ 4 w 91"/>
                  <a:gd name="T29" fmla="*/ 134 h 141"/>
                  <a:gd name="T30" fmla="*/ 6 w 91"/>
                  <a:gd name="T31" fmla="*/ 137 h 141"/>
                  <a:gd name="T32" fmla="*/ 8 w 91"/>
                  <a:gd name="T33" fmla="*/ 139 h 141"/>
                  <a:gd name="T34" fmla="*/ 12 w 91"/>
                  <a:gd name="T35" fmla="*/ 140 h 141"/>
                  <a:gd name="T36" fmla="*/ 14 w 91"/>
                  <a:gd name="T37" fmla="*/ 141 h 141"/>
                  <a:gd name="T38" fmla="*/ 17 w 91"/>
                  <a:gd name="T39" fmla="*/ 141 h 141"/>
                  <a:gd name="T40" fmla="*/ 21 w 91"/>
                  <a:gd name="T41" fmla="*/ 139 h 141"/>
                  <a:gd name="T42" fmla="*/ 21 w 91"/>
                  <a:gd name="T43" fmla="*/ 139 h 141"/>
                  <a:gd name="T44" fmla="*/ 27 w 91"/>
                  <a:gd name="T45" fmla="*/ 135 h 141"/>
                  <a:gd name="T46" fmla="*/ 33 w 91"/>
                  <a:gd name="T47" fmla="*/ 129 h 141"/>
                  <a:gd name="T48" fmla="*/ 38 w 91"/>
                  <a:gd name="T49" fmla="*/ 122 h 141"/>
                  <a:gd name="T50" fmla="*/ 43 w 91"/>
                  <a:gd name="T51" fmla="*/ 114 h 141"/>
                  <a:gd name="T52" fmla="*/ 51 w 91"/>
                  <a:gd name="T53" fmla="*/ 95 h 141"/>
                  <a:gd name="T54" fmla="*/ 59 w 91"/>
                  <a:gd name="T55" fmla="*/ 77 h 141"/>
                  <a:gd name="T56" fmla="*/ 59 w 91"/>
                  <a:gd name="T57" fmla="*/ 77 h 141"/>
                  <a:gd name="T58" fmla="*/ 75 w 91"/>
                  <a:gd name="T59" fmla="*/ 41 h 141"/>
                  <a:gd name="T60" fmla="*/ 82 w 91"/>
                  <a:gd name="T61" fmla="*/ 26 h 141"/>
                  <a:gd name="T62" fmla="*/ 88 w 91"/>
                  <a:gd name="T63" fmla="*/ 15 h 141"/>
                  <a:gd name="T64" fmla="*/ 88 w 91"/>
                  <a:gd name="T65" fmla="*/ 15 h 141"/>
                  <a:gd name="T66" fmla="*/ 91 w 91"/>
                  <a:gd name="T67" fmla="*/ 11 h 141"/>
                  <a:gd name="T68" fmla="*/ 91 w 91"/>
                  <a:gd name="T69" fmla="*/ 7 h 141"/>
                  <a:gd name="T70" fmla="*/ 90 w 91"/>
                  <a:gd name="T71" fmla="*/ 3 h 141"/>
                  <a:gd name="T72" fmla="*/ 89 w 91"/>
                  <a:gd name="T73" fmla="*/ 2 h 141"/>
                  <a:gd name="T74" fmla="*/ 87 w 91"/>
                  <a:gd name="T75" fmla="*/ 1 h 141"/>
                  <a:gd name="T76" fmla="*/ 82 w 91"/>
                  <a:gd name="T77" fmla="*/ 0 h 141"/>
                  <a:gd name="T78" fmla="*/ 74 w 91"/>
                  <a:gd name="T79" fmla="*/ 1 h 141"/>
                  <a:gd name="T80" fmla="*/ 62 w 91"/>
                  <a:gd name="T81" fmla="*/ 5 h 141"/>
                  <a:gd name="T82" fmla="*/ 48 w 91"/>
                  <a:gd name="T83" fmla="*/ 12 h 141"/>
                  <a:gd name="T84" fmla="*/ 48 w 91"/>
                  <a:gd name="T85" fmla="*/ 12 h 1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91" h="141">
                    <a:moveTo>
                      <a:pt x="48" y="12"/>
                    </a:moveTo>
                    <a:lnTo>
                      <a:pt x="48" y="12"/>
                    </a:lnTo>
                    <a:lnTo>
                      <a:pt x="44" y="16"/>
                    </a:lnTo>
                    <a:lnTo>
                      <a:pt x="38" y="21"/>
                    </a:lnTo>
                    <a:lnTo>
                      <a:pt x="32" y="27"/>
                    </a:lnTo>
                    <a:lnTo>
                      <a:pt x="25" y="36"/>
                    </a:lnTo>
                    <a:lnTo>
                      <a:pt x="19" y="47"/>
                    </a:lnTo>
                    <a:lnTo>
                      <a:pt x="12" y="59"/>
                    </a:lnTo>
                    <a:lnTo>
                      <a:pt x="6" y="73"/>
                    </a:lnTo>
                    <a:lnTo>
                      <a:pt x="2" y="88"/>
                    </a:lnTo>
                    <a:lnTo>
                      <a:pt x="0" y="103"/>
                    </a:lnTo>
                    <a:lnTo>
                      <a:pt x="0" y="115"/>
                    </a:lnTo>
                    <a:lnTo>
                      <a:pt x="1" y="126"/>
                    </a:lnTo>
                    <a:lnTo>
                      <a:pt x="4" y="134"/>
                    </a:lnTo>
                    <a:lnTo>
                      <a:pt x="6" y="137"/>
                    </a:lnTo>
                    <a:lnTo>
                      <a:pt x="8" y="139"/>
                    </a:lnTo>
                    <a:lnTo>
                      <a:pt x="12" y="140"/>
                    </a:lnTo>
                    <a:lnTo>
                      <a:pt x="14" y="141"/>
                    </a:lnTo>
                    <a:lnTo>
                      <a:pt x="17" y="141"/>
                    </a:lnTo>
                    <a:lnTo>
                      <a:pt x="21" y="139"/>
                    </a:lnTo>
                    <a:lnTo>
                      <a:pt x="27" y="135"/>
                    </a:lnTo>
                    <a:lnTo>
                      <a:pt x="33" y="129"/>
                    </a:lnTo>
                    <a:lnTo>
                      <a:pt x="38" y="122"/>
                    </a:lnTo>
                    <a:lnTo>
                      <a:pt x="43" y="114"/>
                    </a:lnTo>
                    <a:lnTo>
                      <a:pt x="51" y="95"/>
                    </a:lnTo>
                    <a:lnTo>
                      <a:pt x="59" y="77"/>
                    </a:lnTo>
                    <a:lnTo>
                      <a:pt x="75" y="41"/>
                    </a:lnTo>
                    <a:lnTo>
                      <a:pt x="82" y="26"/>
                    </a:lnTo>
                    <a:lnTo>
                      <a:pt x="88" y="15"/>
                    </a:lnTo>
                    <a:lnTo>
                      <a:pt x="91" y="11"/>
                    </a:lnTo>
                    <a:lnTo>
                      <a:pt x="91" y="7"/>
                    </a:lnTo>
                    <a:lnTo>
                      <a:pt x="90" y="3"/>
                    </a:lnTo>
                    <a:lnTo>
                      <a:pt x="89" y="2"/>
                    </a:lnTo>
                    <a:lnTo>
                      <a:pt x="87" y="1"/>
                    </a:lnTo>
                    <a:lnTo>
                      <a:pt x="82" y="0"/>
                    </a:lnTo>
                    <a:lnTo>
                      <a:pt x="74" y="1"/>
                    </a:lnTo>
                    <a:lnTo>
                      <a:pt x="62" y="5"/>
                    </a:lnTo>
                    <a:lnTo>
                      <a:pt x="48" y="12"/>
                    </a:lnTo>
                    <a:close/>
                  </a:path>
                </a:pathLst>
              </a:custGeom>
              <a:solidFill>
                <a:srgbClr val="E4DE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13" name="Freeform 360">
                <a:extLst>
                  <a:ext uri="{FF2B5EF4-FFF2-40B4-BE49-F238E27FC236}">
                    <a16:creationId xmlns:a16="http://schemas.microsoft.com/office/drawing/2014/main" id="{5932D1AD-FAF7-4763-8A58-64485EF32603}"/>
                  </a:ext>
                </a:extLst>
              </p:cNvPr>
              <p:cNvSpPr>
                <a:spLocks/>
              </p:cNvSpPr>
              <p:nvPr/>
            </p:nvSpPr>
            <p:spPr bwMode="auto">
              <a:xfrm>
                <a:off x="3675" y="1205"/>
                <a:ext cx="87" cy="135"/>
              </a:xfrm>
              <a:custGeom>
                <a:avLst/>
                <a:gdLst>
                  <a:gd name="T0" fmla="*/ 45 w 87"/>
                  <a:gd name="T1" fmla="*/ 12 h 135"/>
                  <a:gd name="T2" fmla="*/ 45 w 87"/>
                  <a:gd name="T3" fmla="*/ 12 h 135"/>
                  <a:gd name="T4" fmla="*/ 41 w 87"/>
                  <a:gd name="T5" fmla="*/ 15 h 135"/>
                  <a:gd name="T6" fmla="*/ 36 w 87"/>
                  <a:gd name="T7" fmla="*/ 20 h 135"/>
                  <a:gd name="T8" fmla="*/ 30 w 87"/>
                  <a:gd name="T9" fmla="*/ 26 h 135"/>
                  <a:gd name="T10" fmla="*/ 24 w 87"/>
                  <a:gd name="T11" fmla="*/ 34 h 135"/>
                  <a:gd name="T12" fmla="*/ 18 w 87"/>
                  <a:gd name="T13" fmla="*/ 45 h 135"/>
                  <a:gd name="T14" fmla="*/ 11 w 87"/>
                  <a:gd name="T15" fmla="*/ 57 h 135"/>
                  <a:gd name="T16" fmla="*/ 5 w 87"/>
                  <a:gd name="T17" fmla="*/ 71 h 135"/>
                  <a:gd name="T18" fmla="*/ 5 w 87"/>
                  <a:gd name="T19" fmla="*/ 71 h 135"/>
                  <a:gd name="T20" fmla="*/ 2 w 87"/>
                  <a:gd name="T21" fmla="*/ 85 h 135"/>
                  <a:gd name="T22" fmla="*/ 0 w 87"/>
                  <a:gd name="T23" fmla="*/ 99 h 135"/>
                  <a:gd name="T24" fmla="*/ 0 w 87"/>
                  <a:gd name="T25" fmla="*/ 110 h 135"/>
                  <a:gd name="T26" fmla="*/ 1 w 87"/>
                  <a:gd name="T27" fmla="*/ 120 h 135"/>
                  <a:gd name="T28" fmla="*/ 4 w 87"/>
                  <a:gd name="T29" fmla="*/ 128 h 135"/>
                  <a:gd name="T30" fmla="*/ 5 w 87"/>
                  <a:gd name="T31" fmla="*/ 131 h 135"/>
                  <a:gd name="T32" fmla="*/ 9 w 87"/>
                  <a:gd name="T33" fmla="*/ 133 h 135"/>
                  <a:gd name="T34" fmla="*/ 11 w 87"/>
                  <a:gd name="T35" fmla="*/ 134 h 135"/>
                  <a:gd name="T36" fmla="*/ 14 w 87"/>
                  <a:gd name="T37" fmla="*/ 135 h 135"/>
                  <a:gd name="T38" fmla="*/ 16 w 87"/>
                  <a:gd name="T39" fmla="*/ 135 h 135"/>
                  <a:gd name="T40" fmla="*/ 20 w 87"/>
                  <a:gd name="T41" fmla="*/ 134 h 135"/>
                  <a:gd name="T42" fmla="*/ 20 w 87"/>
                  <a:gd name="T43" fmla="*/ 134 h 135"/>
                  <a:gd name="T44" fmla="*/ 26 w 87"/>
                  <a:gd name="T45" fmla="*/ 129 h 135"/>
                  <a:gd name="T46" fmla="*/ 31 w 87"/>
                  <a:gd name="T47" fmla="*/ 124 h 135"/>
                  <a:gd name="T48" fmla="*/ 36 w 87"/>
                  <a:gd name="T49" fmla="*/ 117 h 135"/>
                  <a:gd name="T50" fmla="*/ 41 w 87"/>
                  <a:gd name="T51" fmla="*/ 109 h 135"/>
                  <a:gd name="T52" fmla="*/ 49 w 87"/>
                  <a:gd name="T53" fmla="*/ 91 h 135"/>
                  <a:gd name="T54" fmla="*/ 56 w 87"/>
                  <a:gd name="T55" fmla="*/ 74 h 135"/>
                  <a:gd name="T56" fmla="*/ 56 w 87"/>
                  <a:gd name="T57" fmla="*/ 74 h 135"/>
                  <a:gd name="T58" fmla="*/ 71 w 87"/>
                  <a:gd name="T59" fmla="*/ 40 h 135"/>
                  <a:gd name="T60" fmla="*/ 78 w 87"/>
                  <a:gd name="T61" fmla="*/ 25 h 135"/>
                  <a:gd name="T62" fmla="*/ 84 w 87"/>
                  <a:gd name="T63" fmla="*/ 15 h 135"/>
                  <a:gd name="T64" fmla="*/ 84 w 87"/>
                  <a:gd name="T65" fmla="*/ 15 h 135"/>
                  <a:gd name="T66" fmla="*/ 86 w 87"/>
                  <a:gd name="T67" fmla="*/ 11 h 135"/>
                  <a:gd name="T68" fmla="*/ 87 w 87"/>
                  <a:gd name="T69" fmla="*/ 7 h 135"/>
                  <a:gd name="T70" fmla="*/ 86 w 87"/>
                  <a:gd name="T71" fmla="*/ 3 h 135"/>
                  <a:gd name="T72" fmla="*/ 83 w 87"/>
                  <a:gd name="T73" fmla="*/ 1 h 135"/>
                  <a:gd name="T74" fmla="*/ 78 w 87"/>
                  <a:gd name="T75" fmla="*/ 0 h 135"/>
                  <a:gd name="T76" fmla="*/ 70 w 87"/>
                  <a:gd name="T77" fmla="*/ 1 h 135"/>
                  <a:gd name="T78" fmla="*/ 59 w 87"/>
                  <a:gd name="T79" fmla="*/ 5 h 135"/>
                  <a:gd name="T80" fmla="*/ 45 w 87"/>
                  <a:gd name="T81" fmla="*/ 12 h 135"/>
                  <a:gd name="T82" fmla="*/ 45 w 87"/>
                  <a:gd name="T83" fmla="*/ 12 h 1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87" h="135">
                    <a:moveTo>
                      <a:pt x="45" y="12"/>
                    </a:moveTo>
                    <a:lnTo>
                      <a:pt x="45" y="12"/>
                    </a:lnTo>
                    <a:lnTo>
                      <a:pt x="41" y="15"/>
                    </a:lnTo>
                    <a:lnTo>
                      <a:pt x="36" y="20"/>
                    </a:lnTo>
                    <a:lnTo>
                      <a:pt x="30" y="26"/>
                    </a:lnTo>
                    <a:lnTo>
                      <a:pt x="24" y="34"/>
                    </a:lnTo>
                    <a:lnTo>
                      <a:pt x="18" y="45"/>
                    </a:lnTo>
                    <a:lnTo>
                      <a:pt x="11" y="57"/>
                    </a:lnTo>
                    <a:lnTo>
                      <a:pt x="5" y="71"/>
                    </a:lnTo>
                    <a:lnTo>
                      <a:pt x="2" y="85"/>
                    </a:lnTo>
                    <a:lnTo>
                      <a:pt x="0" y="99"/>
                    </a:lnTo>
                    <a:lnTo>
                      <a:pt x="0" y="110"/>
                    </a:lnTo>
                    <a:lnTo>
                      <a:pt x="1" y="120"/>
                    </a:lnTo>
                    <a:lnTo>
                      <a:pt x="4" y="128"/>
                    </a:lnTo>
                    <a:lnTo>
                      <a:pt x="5" y="131"/>
                    </a:lnTo>
                    <a:lnTo>
                      <a:pt x="9" y="133"/>
                    </a:lnTo>
                    <a:lnTo>
                      <a:pt x="11" y="134"/>
                    </a:lnTo>
                    <a:lnTo>
                      <a:pt x="14" y="135"/>
                    </a:lnTo>
                    <a:lnTo>
                      <a:pt x="16" y="135"/>
                    </a:lnTo>
                    <a:lnTo>
                      <a:pt x="20" y="134"/>
                    </a:lnTo>
                    <a:lnTo>
                      <a:pt x="26" y="129"/>
                    </a:lnTo>
                    <a:lnTo>
                      <a:pt x="31" y="124"/>
                    </a:lnTo>
                    <a:lnTo>
                      <a:pt x="36" y="117"/>
                    </a:lnTo>
                    <a:lnTo>
                      <a:pt x="41" y="109"/>
                    </a:lnTo>
                    <a:lnTo>
                      <a:pt x="49" y="91"/>
                    </a:lnTo>
                    <a:lnTo>
                      <a:pt x="56" y="74"/>
                    </a:lnTo>
                    <a:lnTo>
                      <a:pt x="71" y="40"/>
                    </a:lnTo>
                    <a:lnTo>
                      <a:pt x="78" y="25"/>
                    </a:lnTo>
                    <a:lnTo>
                      <a:pt x="84" y="15"/>
                    </a:lnTo>
                    <a:lnTo>
                      <a:pt x="86" y="11"/>
                    </a:lnTo>
                    <a:lnTo>
                      <a:pt x="87" y="7"/>
                    </a:lnTo>
                    <a:lnTo>
                      <a:pt x="86" y="3"/>
                    </a:lnTo>
                    <a:lnTo>
                      <a:pt x="83" y="1"/>
                    </a:lnTo>
                    <a:lnTo>
                      <a:pt x="78" y="0"/>
                    </a:lnTo>
                    <a:lnTo>
                      <a:pt x="70" y="1"/>
                    </a:lnTo>
                    <a:lnTo>
                      <a:pt x="59" y="5"/>
                    </a:lnTo>
                    <a:lnTo>
                      <a:pt x="45" y="12"/>
                    </a:lnTo>
                    <a:close/>
                  </a:path>
                </a:pathLst>
              </a:custGeom>
              <a:solidFill>
                <a:srgbClr val="E1DA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14" name="Freeform 361">
                <a:extLst>
                  <a:ext uri="{FF2B5EF4-FFF2-40B4-BE49-F238E27FC236}">
                    <a16:creationId xmlns:a16="http://schemas.microsoft.com/office/drawing/2014/main" id="{16B8D269-4FF6-45E0-B3DF-63D5A60F2633}"/>
                  </a:ext>
                </a:extLst>
              </p:cNvPr>
              <p:cNvSpPr>
                <a:spLocks/>
              </p:cNvSpPr>
              <p:nvPr/>
            </p:nvSpPr>
            <p:spPr bwMode="auto">
              <a:xfrm>
                <a:off x="3677" y="1207"/>
                <a:ext cx="83" cy="129"/>
              </a:xfrm>
              <a:custGeom>
                <a:avLst/>
                <a:gdLst>
                  <a:gd name="T0" fmla="*/ 42 w 83"/>
                  <a:gd name="T1" fmla="*/ 11 h 129"/>
                  <a:gd name="T2" fmla="*/ 42 w 83"/>
                  <a:gd name="T3" fmla="*/ 11 h 129"/>
                  <a:gd name="T4" fmla="*/ 38 w 83"/>
                  <a:gd name="T5" fmla="*/ 15 h 129"/>
                  <a:gd name="T6" fmla="*/ 29 w 83"/>
                  <a:gd name="T7" fmla="*/ 25 h 129"/>
                  <a:gd name="T8" fmla="*/ 23 w 83"/>
                  <a:gd name="T9" fmla="*/ 33 h 129"/>
                  <a:gd name="T10" fmla="*/ 17 w 83"/>
                  <a:gd name="T11" fmla="*/ 43 h 129"/>
                  <a:gd name="T12" fmla="*/ 11 w 83"/>
                  <a:gd name="T13" fmla="*/ 55 h 129"/>
                  <a:gd name="T14" fmla="*/ 6 w 83"/>
                  <a:gd name="T15" fmla="*/ 68 h 129"/>
                  <a:gd name="T16" fmla="*/ 6 w 83"/>
                  <a:gd name="T17" fmla="*/ 68 h 129"/>
                  <a:gd name="T18" fmla="*/ 1 w 83"/>
                  <a:gd name="T19" fmla="*/ 81 h 129"/>
                  <a:gd name="T20" fmla="*/ 0 w 83"/>
                  <a:gd name="T21" fmla="*/ 94 h 129"/>
                  <a:gd name="T22" fmla="*/ 0 w 83"/>
                  <a:gd name="T23" fmla="*/ 106 h 129"/>
                  <a:gd name="T24" fmla="*/ 1 w 83"/>
                  <a:gd name="T25" fmla="*/ 115 h 129"/>
                  <a:gd name="T26" fmla="*/ 3 w 83"/>
                  <a:gd name="T27" fmla="*/ 122 h 129"/>
                  <a:gd name="T28" fmla="*/ 6 w 83"/>
                  <a:gd name="T29" fmla="*/ 125 h 129"/>
                  <a:gd name="T30" fmla="*/ 8 w 83"/>
                  <a:gd name="T31" fmla="*/ 127 h 129"/>
                  <a:gd name="T32" fmla="*/ 10 w 83"/>
                  <a:gd name="T33" fmla="*/ 128 h 129"/>
                  <a:gd name="T34" fmla="*/ 13 w 83"/>
                  <a:gd name="T35" fmla="*/ 129 h 129"/>
                  <a:gd name="T36" fmla="*/ 16 w 83"/>
                  <a:gd name="T37" fmla="*/ 129 h 129"/>
                  <a:gd name="T38" fmla="*/ 19 w 83"/>
                  <a:gd name="T39" fmla="*/ 128 h 129"/>
                  <a:gd name="T40" fmla="*/ 19 w 83"/>
                  <a:gd name="T41" fmla="*/ 128 h 129"/>
                  <a:gd name="T42" fmla="*/ 24 w 83"/>
                  <a:gd name="T43" fmla="*/ 124 h 129"/>
                  <a:gd name="T44" fmla="*/ 30 w 83"/>
                  <a:gd name="T45" fmla="*/ 118 h 129"/>
                  <a:gd name="T46" fmla="*/ 34 w 83"/>
                  <a:gd name="T47" fmla="*/ 112 h 129"/>
                  <a:gd name="T48" fmla="*/ 39 w 83"/>
                  <a:gd name="T49" fmla="*/ 104 h 129"/>
                  <a:gd name="T50" fmla="*/ 47 w 83"/>
                  <a:gd name="T51" fmla="*/ 87 h 129"/>
                  <a:gd name="T52" fmla="*/ 54 w 83"/>
                  <a:gd name="T53" fmla="*/ 71 h 129"/>
                  <a:gd name="T54" fmla="*/ 54 w 83"/>
                  <a:gd name="T55" fmla="*/ 71 h 129"/>
                  <a:gd name="T56" fmla="*/ 68 w 83"/>
                  <a:gd name="T57" fmla="*/ 38 h 129"/>
                  <a:gd name="T58" fmla="*/ 74 w 83"/>
                  <a:gd name="T59" fmla="*/ 25 h 129"/>
                  <a:gd name="T60" fmla="*/ 80 w 83"/>
                  <a:gd name="T61" fmla="*/ 15 h 129"/>
                  <a:gd name="T62" fmla="*/ 80 w 83"/>
                  <a:gd name="T63" fmla="*/ 15 h 129"/>
                  <a:gd name="T64" fmla="*/ 82 w 83"/>
                  <a:gd name="T65" fmla="*/ 11 h 129"/>
                  <a:gd name="T66" fmla="*/ 83 w 83"/>
                  <a:gd name="T67" fmla="*/ 7 h 129"/>
                  <a:gd name="T68" fmla="*/ 82 w 83"/>
                  <a:gd name="T69" fmla="*/ 4 h 129"/>
                  <a:gd name="T70" fmla="*/ 78 w 83"/>
                  <a:gd name="T71" fmla="*/ 1 h 129"/>
                  <a:gd name="T72" fmla="*/ 73 w 83"/>
                  <a:gd name="T73" fmla="*/ 0 h 129"/>
                  <a:gd name="T74" fmla="*/ 66 w 83"/>
                  <a:gd name="T75" fmla="*/ 1 h 129"/>
                  <a:gd name="T76" fmla="*/ 55 w 83"/>
                  <a:gd name="T77" fmla="*/ 5 h 129"/>
                  <a:gd name="T78" fmla="*/ 42 w 83"/>
                  <a:gd name="T79" fmla="*/ 11 h 129"/>
                  <a:gd name="T80" fmla="*/ 42 w 83"/>
                  <a:gd name="T81" fmla="*/ 11 h 12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3" h="129">
                    <a:moveTo>
                      <a:pt x="42" y="11"/>
                    </a:moveTo>
                    <a:lnTo>
                      <a:pt x="42" y="11"/>
                    </a:lnTo>
                    <a:lnTo>
                      <a:pt x="38" y="15"/>
                    </a:lnTo>
                    <a:lnTo>
                      <a:pt x="29" y="25"/>
                    </a:lnTo>
                    <a:lnTo>
                      <a:pt x="23" y="33"/>
                    </a:lnTo>
                    <a:lnTo>
                      <a:pt x="17" y="43"/>
                    </a:lnTo>
                    <a:lnTo>
                      <a:pt x="11" y="55"/>
                    </a:lnTo>
                    <a:lnTo>
                      <a:pt x="6" y="68"/>
                    </a:lnTo>
                    <a:lnTo>
                      <a:pt x="1" y="81"/>
                    </a:lnTo>
                    <a:lnTo>
                      <a:pt x="0" y="94"/>
                    </a:lnTo>
                    <a:lnTo>
                      <a:pt x="0" y="106"/>
                    </a:lnTo>
                    <a:lnTo>
                      <a:pt x="1" y="115"/>
                    </a:lnTo>
                    <a:lnTo>
                      <a:pt x="3" y="122"/>
                    </a:lnTo>
                    <a:lnTo>
                      <a:pt x="6" y="125"/>
                    </a:lnTo>
                    <a:lnTo>
                      <a:pt x="8" y="127"/>
                    </a:lnTo>
                    <a:lnTo>
                      <a:pt x="10" y="128"/>
                    </a:lnTo>
                    <a:lnTo>
                      <a:pt x="13" y="129"/>
                    </a:lnTo>
                    <a:lnTo>
                      <a:pt x="16" y="129"/>
                    </a:lnTo>
                    <a:lnTo>
                      <a:pt x="19" y="128"/>
                    </a:lnTo>
                    <a:lnTo>
                      <a:pt x="24" y="124"/>
                    </a:lnTo>
                    <a:lnTo>
                      <a:pt x="30" y="118"/>
                    </a:lnTo>
                    <a:lnTo>
                      <a:pt x="34" y="112"/>
                    </a:lnTo>
                    <a:lnTo>
                      <a:pt x="39" y="104"/>
                    </a:lnTo>
                    <a:lnTo>
                      <a:pt x="47" y="87"/>
                    </a:lnTo>
                    <a:lnTo>
                      <a:pt x="54" y="71"/>
                    </a:lnTo>
                    <a:lnTo>
                      <a:pt x="68" y="38"/>
                    </a:lnTo>
                    <a:lnTo>
                      <a:pt x="74" y="25"/>
                    </a:lnTo>
                    <a:lnTo>
                      <a:pt x="80" y="15"/>
                    </a:lnTo>
                    <a:lnTo>
                      <a:pt x="82" y="11"/>
                    </a:lnTo>
                    <a:lnTo>
                      <a:pt x="83" y="7"/>
                    </a:lnTo>
                    <a:lnTo>
                      <a:pt x="82" y="4"/>
                    </a:lnTo>
                    <a:lnTo>
                      <a:pt x="78" y="1"/>
                    </a:lnTo>
                    <a:lnTo>
                      <a:pt x="73" y="0"/>
                    </a:lnTo>
                    <a:lnTo>
                      <a:pt x="66" y="1"/>
                    </a:lnTo>
                    <a:lnTo>
                      <a:pt x="55" y="5"/>
                    </a:lnTo>
                    <a:lnTo>
                      <a:pt x="42" y="11"/>
                    </a:lnTo>
                    <a:close/>
                  </a:path>
                </a:pathLst>
              </a:custGeom>
              <a:solidFill>
                <a:srgbClr val="DDD5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15" name="Freeform 362">
                <a:extLst>
                  <a:ext uri="{FF2B5EF4-FFF2-40B4-BE49-F238E27FC236}">
                    <a16:creationId xmlns:a16="http://schemas.microsoft.com/office/drawing/2014/main" id="{8EFA699C-BA12-49DA-8959-148C4E4A916E}"/>
                  </a:ext>
                </a:extLst>
              </p:cNvPr>
              <p:cNvSpPr>
                <a:spLocks/>
              </p:cNvSpPr>
              <p:nvPr/>
            </p:nvSpPr>
            <p:spPr bwMode="auto">
              <a:xfrm>
                <a:off x="3678" y="1210"/>
                <a:ext cx="79" cy="122"/>
              </a:xfrm>
              <a:custGeom>
                <a:avLst/>
                <a:gdLst>
                  <a:gd name="T0" fmla="*/ 41 w 79"/>
                  <a:gd name="T1" fmla="*/ 10 h 122"/>
                  <a:gd name="T2" fmla="*/ 41 w 79"/>
                  <a:gd name="T3" fmla="*/ 10 h 122"/>
                  <a:gd name="T4" fmla="*/ 37 w 79"/>
                  <a:gd name="T5" fmla="*/ 13 h 122"/>
                  <a:gd name="T6" fmla="*/ 28 w 79"/>
                  <a:gd name="T7" fmla="*/ 23 h 122"/>
                  <a:gd name="T8" fmla="*/ 22 w 79"/>
                  <a:gd name="T9" fmla="*/ 31 h 122"/>
                  <a:gd name="T10" fmla="*/ 17 w 79"/>
                  <a:gd name="T11" fmla="*/ 41 h 122"/>
                  <a:gd name="T12" fmla="*/ 11 w 79"/>
                  <a:gd name="T13" fmla="*/ 51 h 122"/>
                  <a:gd name="T14" fmla="*/ 7 w 79"/>
                  <a:gd name="T15" fmla="*/ 64 h 122"/>
                  <a:gd name="T16" fmla="*/ 7 w 79"/>
                  <a:gd name="T17" fmla="*/ 64 h 122"/>
                  <a:gd name="T18" fmla="*/ 2 w 79"/>
                  <a:gd name="T19" fmla="*/ 76 h 122"/>
                  <a:gd name="T20" fmla="*/ 1 w 79"/>
                  <a:gd name="T21" fmla="*/ 88 h 122"/>
                  <a:gd name="T22" fmla="*/ 0 w 79"/>
                  <a:gd name="T23" fmla="*/ 100 h 122"/>
                  <a:gd name="T24" fmla="*/ 2 w 79"/>
                  <a:gd name="T25" fmla="*/ 109 h 122"/>
                  <a:gd name="T26" fmla="*/ 5 w 79"/>
                  <a:gd name="T27" fmla="*/ 116 h 122"/>
                  <a:gd name="T28" fmla="*/ 7 w 79"/>
                  <a:gd name="T29" fmla="*/ 118 h 122"/>
                  <a:gd name="T30" fmla="*/ 9 w 79"/>
                  <a:gd name="T31" fmla="*/ 120 h 122"/>
                  <a:gd name="T32" fmla="*/ 11 w 79"/>
                  <a:gd name="T33" fmla="*/ 121 h 122"/>
                  <a:gd name="T34" fmla="*/ 13 w 79"/>
                  <a:gd name="T35" fmla="*/ 122 h 122"/>
                  <a:gd name="T36" fmla="*/ 16 w 79"/>
                  <a:gd name="T37" fmla="*/ 122 h 122"/>
                  <a:gd name="T38" fmla="*/ 19 w 79"/>
                  <a:gd name="T39" fmla="*/ 121 h 122"/>
                  <a:gd name="T40" fmla="*/ 19 w 79"/>
                  <a:gd name="T41" fmla="*/ 121 h 122"/>
                  <a:gd name="T42" fmla="*/ 24 w 79"/>
                  <a:gd name="T43" fmla="*/ 117 h 122"/>
                  <a:gd name="T44" fmla="*/ 29 w 79"/>
                  <a:gd name="T45" fmla="*/ 112 h 122"/>
                  <a:gd name="T46" fmla="*/ 34 w 79"/>
                  <a:gd name="T47" fmla="*/ 106 h 122"/>
                  <a:gd name="T48" fmla="*/ 38 w 79"/>
                  <a:gd name="T49" fmla="*/ 99 h 122"/>
                  <a:gd name="T50" fmla="*/ 45 w 79"/>
                  <a:gd name="T51" fmla="*/ 82 h 122"/>
                  <a:gd name="T52" fmla="*/ 52 w 79"/>
                  <a:gd name="T53" fmla="*/ 67 h 122"/>
                  <a:gd name="T54" fmla="*/ 52 w 79"/>
                  <a:gd name="T55" fmla="*/ 67 h 122"/>
                  <a:gd name="T56" fmla="*/ 66 w 79"/>
                  <a:gd name="T57" fmla="*/ 37 h 122"/>
                  <a:gd name="T58" fmla="*/ 72 w 79"/>
                  <a:gd name="T59" fmla="*/ 23 h 122"/>
                  <a:gd name="T60" fmla="*/ 77 w 79"/>
                  <a:gd name="T61" fmla="*/ 13 h 122"/>
                  <a:gd name="T62" fmla="*/ 77 w 79"/>
                  <a:gd name="T63" fmla="*/ 13 h 122"/>
                  <a:gd name="T64" fmla="*/ 79 w 79"/>
                  <a:gd name="T65" fmla="*/ 10 h 122"/>
                  <a:gd name="T66" fmla="*/ 79 w 79"/>
                  <a:gd name="T67" fmla="*/ 6 h 122"/>
                  <a:gd name="T68" fmla="*/ 78 w 79"/>
                  <a:gd name="T69" fmla="*/ 3 h 122"/>
                  <a:gd name="T70" fmla="*/ 75 w 79"/>
                  <a:gd name="T71" fmla="*/ 1 h 122"/>
                  <a:gd name="T72" fmla="*/ 70 w 79"/>
                  <a:gd name="T73" fmla="*/ 0 h 122"/>
                  <a:gd name="T74" fmla="*/ 63 w 79"/>
                  <a:gd name="T75" fmla="*/ 1 h 122"/>
                  <a:gd name="T76" fmla="*/ 53 w 79"/>
                  <a:gd name="T77" fmla="*/ 4 h 122"/>
                  <a:gd name="T78" fmla="*/ 41 w 79"/>
                  <a:gd name="T79" fmla="*/ 10 h 122"/>
                  <a:gd name="T80" fmla="*/ 41 w 79"/>
                  <a:gd name="T81" fmla="*/ 10 h 1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122">
                    <a:moveTo>
                      <a:pt x="41" y="10"/>
                    </a:moveTo>
                    <a:lnTo>
                      <a:pt x="41" y="10"/>
                    </a:lnTo>
                    <a:lnTo>
                      <a:pt x="37" y="13"/>
                    </a:lnTo>
                    <a:lnTo>
                      <a:pt x="28" y="23"/>
                    </a:lnTo>
                    <a:lnTo>
                      <a:pt x="22" y="31"/>
                    </a:lnTo>
                    <a:lnTo>
                      <a:pt x="17" y="41"/>
                    </a:lnTo>
                    <a:lnTo>
                      <a:pt x="11" y="51"/>
                    </a:lnTo>
                    <a:lnTo>
                      <a:pt x="7" y="64"/>
                    </a:lnTo>
                    <a:lnTo>
                      <a:pt x="2" y="76"/>
                    </a:lnTo>
                    <a:lnTo>
                      <a:pt x="1" y="88"/>
                    </a:lnTo>
                    <a:lnTo>
                      <a:pt x="0" y="100"/>
                    </a:lnTo>
                    <a:lnTo>
                      <a:pt x="2" y="109"/>
                    </a:lnTo>
                    <a:lnTo>
                      <a:pt x="5" y="116"/>
                    </a:lnTo>
                    <a:lnTo>
                      <a:pt x="7" y="118"/>
                    </a:lnTo>
                    <a:lnTo>
                      <a:pt x="9" y="120"/>
                    </a:lnTo>
                    <a:lnTo>
                      <a:pt x="11" y="121"/>
                    </a:lnTo>
                    <a:lnTo>
                      <a:pt x="13" y="122"/>
                    </a:lnTo>
                    <a:lnTo>
                      <a:pt x="16" y="122"/>
                    </a:lnTo>
                    <a:lnTo>
                      <a:pt x="19" y="121"/>
                    </a:lnTo>
                    <a:lnTo>
                      <a:pt x="24" y="117"/>
                    </a:lnTo>
                    <a:lnTo>
                      <a:pt x="29" y="112"/>
                    </a:lnTo>
                    <a:lnTo>
                      <a:pt x="34" y="106"/>
                    </a:lnTo>
                    <a:lnTo>
                      <a:pt x="38" y="99"/>
                    </a:lnTo>
                    <a:lnTo>
                      <a:pt x="45" y="82"/>
                    </a:lnTo>
                    <a:lnTo>
                      <a:pt x="52" y="67"/>
                    </a:lnTo>
                    <a:lnTo>
                      <a:pt x="66" y="37"/>
                    </a:lnTo>
                    <a:lnTo>
                      <a:pt x="72" y="23"/>
                    </a:lnTo>
                    <a:lnTo>
                      <a:pt x="77" y="13"/>
                    </a:lnTo>
                    <a:lnTo>
                      <a:pt x="79" y="10"/>
                    </a:lnTo>
                    <a:lnTo>
                      <a:pt x="79" y="6"/>
                    </a:lnTo>
                    <a:lnTo>
                      <a:pt x="78" y="3"/>
                    </a:lnTo>
                    <a:lnTo>
                      <a:pt x="75" y="1"/>
                    </a:lnTo>
                    <a:lnTo>
                      <a:pt x="70" y="0"/>
                    </a:lnTo>
                    <a:lnTo>
                      <a:pt x="63" y="1"/>
                    </a:lnTo>
                    <a:lnTo>
                      <a:pt x="53" y="4"/>
                    </a:lnTo>
                    <a:lnTo>
                      <a:pt x="41" y="10"/>
                    </a:lnTo>
                    <a:close/>
                  </a:path>
                </a:pathLst>
              </a:custGeom>
              <a:solidFill>
                <a:srgbClr val="D9D0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16" name="Freeform 363">
                <a:extLst>
                  <a:ext uri="{FF2B5EF4-FFF2-40B4-BE49-F238E27FC236}">
                    <a16:creationId xmlns:a16="http://schemas.microsoft.com/office/drawing/2014/main" id="{19F19580-E7FB-42BB-B36B-22F94A6B0F6F}"/>
                  </a:ext>
                </a:extLst>
              </p:cNvPr>
              <p:cNvSpPr>
                <a:spLocks/>
              </p:cNvSpPr>
              <p:nvPr/>
            </p:nvSpPr>
            <p:spPr bwMode="auto">
              <a:xfrm>
                <a:off x="3748" y="1201"/>
                <a:ext cx="87" cy="99"/>
              </a:xfrm>
              <a:custGeom>
                <a:avLst/>
                <a:gdLst>
                  <a:gd name="T0" fmla="*/ 4 w 87"/>
                  <a:gd name="T1" fmla="*/ 55 h 99"/>
                  <a:gd name="T2" fmla="*/ 4 w 87"/>
                  <a:gd name="T3" fmla="*/ 55 h 99"/>
                  <a:gd name="T4" fmla="*/ 5 w 87"/>
                  <a:gd name="T5" fmla="*/ 48 h 99"/>
                  <a:gd name="T6" fmla="*/ 7 w 87"/>
                  <a:gd name="T7" fmla="*/ 40 h 99"/>
                  <a:gd name="T8" fmla="*/ 9 w 87"/>
                  <a:gd name="T9" fmla="*/ 31 h 99"/>
                  <a:gd name="T10" fmla="*/ 14 w 87"/>
                  <a:gd name="T11" fmla="*/ 22 h 99"/>
                  <a:gd name="T12" fmla="*/ 17 w 87"/>
                  <a:gd name="T13" fmla="*/ 17 h 99"/>
                  <a:gd name="T14" fmla="*/ 20 w 87"/>
                  <a:gd name="T15" fmla="*/ 13 h 99"/>
                  <a:gd name="T16" fmla="*/ 24 w 87"/>
                  <a:gd name="T17" fmla="*/ 10 h 99"/>
                  <a:gd name="T18" fmla="*/ 29 w 87"/>
                  <a:gd name="T19" fmla="*/ 7 h 99"/>
                  <a:gd name="T20" fmla="*/ 34 w 87"/>
                  <a:gd name="T21" fmla="*/ 4 h 99"/>
                  <a:gd name="T22" fmla="*/ 41 w 87"/>
                  <a:gd name="T23" fmla="*/ 2 h 99"/>
                  <a:gd name="T24" fmla="*/ 41 w 87"/>
                  <a:gd name="T25" fmla="*/ 2 h 99"/>
                  <a:gd name="T26" fmla="*/ 54 w 87"/>
                  <a:gd name="T27" fmla="*/ 0 h 99"/>
                  <a:gd name="T28" fmla="*/ 63 w 87"/>
                  <a:gd name="T29" fmla="*/ 0 h 99"/>
                  <a:gd name="T30" fmla="*/ 68 w 87"/>
                  <a:gd name="T31" fmla="*/ 1 h 99"/>
                  <a:gd name="T32" fmla="*/ 71 w 87"/>
                  <a:gd name="T33" fmla="*/ 2 h 99"/>
                  <a:gd name="T34" fmla="*/ 74 w 87"/>
                  <a:gd name="T35" fmla="*/ 4 h 99"/>
                  <a:gd name="T36" fmla="*/ 77 w 87"/>
                  <a:gd name="T37" fmla="*/ 6 h 99"/>
                  <a:gd name="T38" fmla="*/ 79 w 87"/>
                  <a:gd name="T39" fmla="*/ 9 h 99"/>
                  <a:gd name="T40" fmla="*/ 81 w 87"/>
                  <a:gd name="T41" fmla="*/ 12 h 99"/>
                  <a:gd name="T42" fmla="*/ 84 w 87"/>
                  <a:gd name="T43" fmla="*/ 21 h 99"/>
                  <a:gd name="T44" fmla="*/ 86 w 87"/>
                  <a:gd name="T45" fmla="*/ 33 h 99"/>
                  <a:gd name="T46" fmla="*/ 87 w 87"/>
                  <a:gd name="T47" fmla="*/ 49 h 99"/>
                  <a:gd name="T48" fmla="*/ 87 w 87"/>
                  <a:gd name="T49" fmla="*/ 49 h 99"/>
                  <a:gd name="T50" fmla="*/ 87 w 87"/>
                  <a:gd name="T51" fmla="*/ 63 h 99"/>
                  <a:gd name="T52" fmla="*/ 86 w 87"/>
                  <a:gd name="T53" fmla="*/ 72 h 99"/>
                  <a:gd name="T54" fmla="*/ 84 w 87"/>
                  <a:gd name="T55" fmla="*/ 78 h 99"/>
                  <a:gd name="T56" fmla="*/ 82 w 87"/>
                  <a:gd name="T57" fmla="*/ 80 h 99"/>
                  <a:gd name="T58" fmla="*/ 78 w 87"/>
                  <a:gd name="T59" fmla="*/ 81 h 99"/>
                  <a:gd name="T60" fmla="*/ 74 w 87"/>
                  <a:gd name="T61" fmla="*/ 81 h 99"/>
                  <a:gd name="T62" fmla="*/ 70 w 87"/>
                  <a:gd name="T63" fmla="*/ 80 h 99"/>
                  <a:gd name="T64" fmla="*/ 65 w 87"/>
                  <a:gd name="T65" fmla="*/ 81 h 99"/>
                  <a:gd name="T66" fmla="*/ 65 w 87"/>
                  <a:gd name="T67" fmla="*/ 81 h 99"/>
                  <a:gd name="T68" fmla="*/ 59 w 87"/>
                  <a:gd name="T69" fmla="*/ 84 h 99"/>
                  <a:gd name="T70" fmla="*/ 53 w 87"/>
                  <a:gd name="T71" fmla="*/ 88 h 99"/>
                  <a:gd name="T72" fmla="*/ 45 w 87"/>
                  <a:gd name="T73" fmla="*/ 92 h 99"/>
                  <a:gd name="T74" fmla="*/ 38 w 87"/>
                  <a:gd name="T75" fmla="*/ 96 h 99"/>
                  <a:gd name="T76" fmla="*/ 31 w 87"/>
                  <a:gd name="T77" fmla="*/ 98 h 99"/>
                  <a:gd name="T78" fmla="*/ 27 w 87"/>
                  <a:gd name="T79" fmla="*/ 99 h 99"/>
                  <a:gd name="T80" fmla="*/ 23 w 87"/>
                  <a:gd name="T81" fmla="*/ 98 h 99"/>
                  <a:gd name="T82" fmla="*/ 19 w 87"/>
                  <a:gd name="T83" fmla="*/ 97 h 99"/>
                  <a:gd name="T84" fmla="*/ 15 w 87"/>
                  <a:gd name="T85" fmla="*/ 94 h 99"/>
                  <a:gd name="T86" fmla="*/ 11 w 87"/>
                  <a:gd name="T87" fmla="*/ 91 h 99"/>
                  <a:gd name="T88" fmla="*/ 7 w 87"/>
                  <a:gd name="T89" fmla="*/ 86 h 99"/>
                  <a:gd name="T90" fmla="*/ 7 w 87"/>
                  <a:gd name="T91" fmla="*/ 86 h 99"/>
                  <a:gd name="T92" fmla="*/ 4 w 87"/>
                  <a:gd name="T93" fmla="*/ 82 h 99"/>
                  <a:gd name="T94" fmla="*/ 2 w 87"/>
                  <a:gd name="T95" fmla="*/ 77 h 99"/>
                  <a:gd name="T96" fmla="*/ 1 w 87"/>
                  <a:gd name="T97" fmla="*/ 73 h 99"/>
                  <a:gd name="T98" fmla="*/ 0 w 87"/>
                  <a:gd name="T99" fmla="*/ 69 h 99"/>
                  <a:gd name="T100" fmla="*/ 0 w 87"/>
                  <a:gd name="T101" fmla="*/ 65 h 99"/>
                  <a:gd name="T102" fmla="*/ 1 w 87"/>
                  <a:gd name="T103" fmla="*/ 62 h 99"/>
                  <a:gd name="T104" fmla="*/ 4 w 87"/>
                  <a:gd name="T105" fmla="*/ 55 h 99"/>
                  <a:gd name="T106" fmla="*/ 4 w 87"/>
                  <a:gd name="T107" fmla="*/ 55 h 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7" h="99">
                    <a:moveTo>
                      <a:pt x="4" y="55"/>
                    </a:moveTo>
                    <a:lnTo>
                      <a:pt x="4" y="55"/>
                    </a:lnTo>
                    <a:lnTo>
                      <a:pt x="5" y="48"/>
                    </a:lnTo>
                    <a:lnTo>
                      <a:pt x="7" y="40"/>
                    </a:lnTo>
                    <a:lnTo>
                      <a:pt x="9" y="31"/>
                    </a:lnTo>
                    <a:lnTo>
                      <a:pt x="14" y="22"/>
                    </a:lnTo>
                    <a:lnTo>
                      <a:pt x="17" y="17"/>
                    </a:lnTo>
                    <a:lnTo>
                      <a:pt x="20" y="13"/>
                    </a:lnTo>
                    <a:lnTo>
                      <a:pt x="24" y="10"/>
                    </a:lnTo>
                    <a:lnTo>
                      <a:pt x="29" y="7"/>
                    </a:lnTo>
                    <a:lnTo>
                      <a:pt x="34" y="4"/>
                    </a:lnTo>
                    <a:lnTo>
                      <a:pt x="41" y="2"/>
                    </a:lnTo>
                    <a:lnTo>
                      <a:pt x="54" y="0"/>
                    </a:lnTo>
                    <a:lnTo>
                      <a:pt x="63" y="0"/>
                    </a:lnTo>
                    <a:lnTo>
                      <a:pt x="68" y="1"/>
                    </a:lnTo>
                    <a:lnTo>
                      <a:pt x="71" y="2"/>
                    </a:lnTo>
                    <a:lnTo>
                      <a:pt x="74" y="4"/>
                    </a:lnTo>
                    <a:lnTo>
                      <a:pt x="77" y="6"/>
                    </a:lnTo>
                    <a:lnTo>
                      <a:pt x="79" y="9"/>
                    </a:lnTo>
                    <a:lnTo>
                      <a:pt x="81" y="12"/>
                    </a:lnTo>
                    <a:lnTo>
                      <a:pt x="84" y="21"/>
                    </a:lnTo>
                    <a:lnTo>
                      <a:pt x="86" y="33"/>
                    </a:lnTo>
                    <a:lnTo>
                      <a:pt x="87" y="49"/>
                    </a:lnTo>
                    <a:lnTo>
                      <a:pt x="87" y="63"/>
                    </a:lnTo>
                    <a:lnTo>
                      <a:pt x="86" y="72"/>
                    </a:lnTo>
                    <a:lnTo>
                      <a:pt x="84" y="78"/>
                    </a:lnTo>
                    <a:lnTo>
                      <a:pt x="82" y="80"/>
                    </a:lnTo>
                    <a:lnTo>
                      <a:pt x="78" y="81"/>
                    </a:lnTo>
                    <a:lnTo>
                      <a:pt x="74" y="81"/>
                    </a:lnTo>
                    <a:lnTo>
                      <a:pt x="70" y="80"/>
                    </a:lnTo>
                    <a:lnTo>
                      <a:pt x="65" y="81"/>
                    </a:lnTo>
                    <a:lnTo>
                      <a:pt x="59" y="84"/>
                    </a:lnTo>
                    <a:lnTo>
                      <a:pt x="53" y="88"/>
                    </a:lnTo>
                    <a:lnTo>
                      <a:pt x="45" y="92"/>
                    </a:lnTo>
                    <a:lnTo>
                      <a:pt x="38" y="96"/>
                    </a:lnTo>
                    <a:lnTo>
                      <a:pt x="31" y="98"/>
                    </a:lnTo>
                    <a:lnTo>
                      <a:pt x="27" y="99"/>
                    </a:lnTo>
                    <a:lnTo>
                      <a:pt x="23" y="98"/>
                    </a:lnTo>
                    <a:lnTo>
                      <a:pt x="19" y="97"/>
                    </a:lnTo>
                    <a:lnTo>
                      <a:pt x="15" y="94"/>
                    </a:lnTo>
                    <a:lnTo>
                      <a:pt x="11" y="91"/>
                    </a:lnTo>
                    <a:lnTo>
                      <a:pt x="7" y="86"/>
                    </a:lnTo>
                    <a:lnTo>
                      <a:pt x="4" y="82"/>
                    </a:lnTo>
                    <a:lnTo>
                      <a:pt x="2" y="77"/>
                    </a:lnTo>
                    <a:lnTo>
                      <a:pt x="1" y="73"/>
                    </a:lnTo>
                    <a:lnTo>
                      <a:pt x="0" y="69"/>
                    </a:lnTo>
                    <a:lnTo>
                      <a:pt x="0" y="65"/>
                    </a:lnTo>
                    <a:lnTo>
                      <a:pt x="1" y="62"/>
                    </a:lnTo>
                    <a:lnTo>
                      <a:pt x="4"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17" name="Freeform 364">
                <a:extLst>
                  <a:ext uri="{FF2B5EF4-FFF2-40B4-BE49-F238E27FC236}">
                    <a16:creationId xmlns:a16="http://schemas.microsoft.com/office/drawing/2014/main" id="{347C626B-07C0-47D6-8B76-FC2E83124BF1}"/>
                  </a:ext>
                </a:extLst>
              </p:cNvPr>
              <p:cNvSpPr>
                <a:spLocks/>
              </p:cNvSpPr>
              <p:nvPr/>
            </p:nvSpPr>
            <p:spPr bwMode="auto">
              <a:xfrm>
                <a:off x="3749" y="1203"/>
                <a:ext cx="84" cy="94"/>
              </a:xfrm>
              <a:custGeom>
                <a:avLst/>
                <a:gdLst>
                  <a:gd name="T0" fmla="*/ 40 w 84"/>
                  <a:gd name="T1" fmla="*/ 2 h 94"/>
                  <a:gd name="T2" fmla="*/ 40 w 84"/>
                  <a:gd name="T3" fmla="*/ 2 h 94"/>
                  <a:gd name="T4" fmla="*/ 52 w 84"/>
                  <a:gd name="T5" fmla="*/ 0 h 94"/>
                  <a:gd name="T6" fmla="*/ 62 w 84"/>
                  <a:gd name="T7" fmla="*/ 0 h 94"/>
                  <a:gd name="T8" fmla="*/ 69 w 84"/>
                  <a:gd name="T9" fmla="*/ 2 h 94"/>
                  <a:gd name="T10" fmla="*/ 72 w 84"/>
                  <a:gd name="T11" fmla="*/ 3 h 94"/>
                  <a:gd name="T12" fmla="*/ 75 w 84"/>
                  <a:gd name="T13" fmla="*/ 6 h 94"/>
                  <a:gd name="T14" fmla="*/ 77 w 84"/>
                  <a:gd name="T15" fmla="*/ 8 h 94"/>
                  <a:gd name="T16" fmla="*/ 79 w 84"/>
                  <a:gd name="T17" fmla="*/ 12 h 94"/>
                  <a:gd name="T18" fmla="*/ 82 w 84"/>
                  <a:gd name="T19" fmla="*/ 20 h 94"/>
                  <a:gd name="T20" fmla="*/ 84 w 84"/>
                  <a:gd name="T21" fmla="*/ 32 h 94"/>
                  <a:gd name="T22" fmla="*/ 84 w 84"/>
                  <a:gd name="T23" fmla="*/ 47 h 94"/>
                  <a:gd name="T24" fmla="*/ 84 w 84"/>
                  <a:gd name="T25" fmla="*/ 47 h 94"/>
                  <a:gd name="T26" fmla="*/ 84 w 84"/>
                  <a:gd name="T27" fmla="*/ 61 h 94"/>
                  <a:gd name="T28" fmla="*/ 84 w 84"/>
                  <a:gd name="T29" fmla="*/ 70 h 94"/>
                  <a:gd name="T30" fmla="*/ 82 w 84"/>
                  <a:gd name="T31" fmla="*/ 75 h 94"/>
                  <a:gd name="T32" fmla="*/ 79 w 84"/>
                  <a:gd name="T33" fmla="*/ 77 h 94"/>
                  <a:gd name="T34" fmla="*/ 76 w 84"/>
                  <a:gd name="T35" fmla="*/ 78 h 94"/>
                  <a:gd name="T36" fmla="*/ 72 w 84"/>
                  <a:gd name="T37" fmla="*/ 78 h 94"/>
                  <a:gd name="T38" fmla="*/ 67 w 84"/>
                  <a:gd name="T39" fmla="*/ 78 h 94"/>
                  <a:gd name="T40" fmla="*/ 62 w 84"/>
                  <a:gd name="T41" fmla="*/ 78 h 94"/>
                  <a:gd name="T42" fmla="*/ 62 w 84"/>
                  <a:gd name="T43" fmla="*/ 78 h 94"/>
                  <a:gd name="T44" fmla="*/ 57 w 84"/>
                  <a:gd name="T45" fmla="*/ 81 h 94"/>
                  <a:gd name="T46" fmla="*/ 51 w 84"/>
                  <a:gd name="T47" fmla="*/ 85 h 94"/>
                  <a:gd name="T48" fmla="*/ 43 w 84"/>
                  <a:gd name="T49" fmla="*/ 88 h 94"/>
                  <a:gd name="T50" fmla="*/ 36 w 84"/>
                  <a:gd name="T51" fmla="*/ 92 h 94"/>
                  <a:gd name="T52" fmla="*/ 29 w 84"/>
                  <a:gd name="T53" fmla="*/ 94 h 94"/>
                  <a:gd name="T54" fmla="*/ 26 w 84"/>
                  <a:gd name="T55" fmla="*/ 94 h 94"/>
                  <a:gd name="T56" fmla="*/ 22 w 84"/>
                  <a:gd name="T57" fmla="*/ 93 h 94"/>
                  <a:gd name="T58" fmla="*/ 18 w 84"/>
                  <a:gd name="T59" fmla="*/ 92 h 94"/>
                  <a:gd name="T60" fmla="*/ 15 w 84"/>
                  <a:gd name="T61" fmla="*/ 90 h 94"/>
                  <a:gd name="T62" fmla="*/ 11 w 84"/>
                  <a:gd name="T63" fmla="*/ 87 h 94"/>
                  <a:gd name="T64" fmla="*/ 7 w 84"/>
                  <a:gd name="T65" fmla="*/ 83 h 94"/>
                  <a:gd name="T66" fmla="*/ 7 w 84"/>
                  <a:gd name="T67" fmla="*/ 83 h 94"/>
                  <a:gd name="T68" fmla="*/ 4 w 84"/>
                  <a:gd name="T69" fmla="*/ 78 h 94"/>
                  <a:gd name="T70" fmla="*/ 2 w 84"/>
                  <a:gd name="T71" fmla="*/ 74 h 94"/>
                  <a:gd name="T72" fmla="*/ 0 w 84"/>
                  <a:gd name="T73" fmla="*/ 70 h 94"/>
                  <a:gd name="T74" fmla="*/ 0 w 84"/>
                  <a:gd name="T75" fmla="*/ 66 h 94"/>
                  <a:gd name="T76" fmla="*/ 0 w 84"/>
                  <a:gd name="T77" fmla="*/ 62 h 94"/>
                  <a:gd name="T78" fmla="*/ 1 w 84"/>
                  <a:gd name="T79" fmla="*/ 59 h 94"/>
                  <a:gd name="T80" fmla="*/ 4 w 84"/>
                  <a:gd name="T81" fmla="*/ 53 h 94"/>
                  <a:gd name="T82" fmla="*/ 4 w 84"/>
                  <a:gd name="T83" fmla="*/ 53 h 94"/>
                  <a:gd name="T84" fmla="*/ 4 w 84"/>
                  <a:gd name="T85" fmla="*/ 46 h 94"/>
                  <a:gd name="T86" fmla="*/ 6 w 84"/>
                  <a:gd name="T87" fmla="*/ 38 h 94"/>
                  <a:gd name="T88" fmla="*/ 9 w 84"/>
                  <a:gd name="T89" fmla="*/ 29 h 94"/>
                  <a:gd name="T90" fmla="*/ 13 w 84"/>
                  <a:gd name="T91" fmla="*/ 21 h 94"/>
                  <a:gd name="T92" fmla="*/ 16 w 84"/>
                  <a:gd name="T93" fmla="*/ 17 h 94"/>
                  <a:gd name="T94" fmla="*/ 20 w 84"/>
                  <a:gd name="T95" fmla="*/ 13 h 94"/>
                  <a:gd name="T96" fmla="*/ 24 w 84"/>
                  <a:gd name="T97" fmla="*/ 9 h 94"/>
                  <a:gd name="T98" fmla="*/ 28 w 84"/>
                  <a:gd name="T99" fmla="*/ 6 h 94"/>
                  <a:gd name="T100" fmla="*/ 34 w 84"/>
                  <a:gd name="T101" fmla="*/ 4 h 94"/>
                  <a:gd name="T102" fmla="*/ 40 w 84"/>
                  <a:gd name="T103" fmla="*/ 2 h 94"/>
                  <a:gd name="T104" fmla="*/ 40 w 84"/>
                  <a:gd name="T105" fmla="*/ 2 h 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4" h="94">
                    <a:moveTo>
                      <a:pt x="40" y="2"/>
                    </a:moveTo>
                    <a:lnTo>
                      <a:pt x="40" y="2"/>
                    </a:lnTo>
                    <a:lnTo>
                      <a:pt x="52" y="0"/>
                    </a:lnTo>
                    <a:lnTo>
                      <a:pt x="62" y="0"/>
                    </a:lnTo>
                    <a:lnTo>
                      <a:pt x="69" y="2"/>
                    </a:lnTo>
                    <a:lnTo>
                      <a:pt x="72" y="3"/>
                    </a:lnTo>
                    <a:lnTo>
                      <a:pt x="75" y="6"/>
                    </a:lnTo>
                    <a:lnTo>
                      <a:pt x="77" y="8"/>
                    </a:lnTo>
                    <a:lnTo>
                      <a:pt x="79" y="12"/>
                    </a:lnTo>
                    <a:lnTo>
                      <a:pt x="82" y="20"/>
                    </a:lnTo>
                    <a:lnTo>
                      <a:pt x="84" y="32"/>
                    </a:lnTo>
                    <a:lnTo>
                      <a:pt x="84" y="47"/>
                    </a:lnTo>
                    <a:lnTo>
                      <a:pt x="84" y="61"/>
                    </a:lnTo>
                    <a:lnTo>
                      <a:pt x="84" y="70"/>
                    </a:lnTo>
                    <a:lnTo>
                      <a:pt x="82" y="75"/>
                    </a:lnTo>
                    <a:lnTo>
                      <a:pt x="79" y="77"/>
                    </a:lnTo>
                    <a:lnTo>
                      <a:pt x="76" y="78"/>
                    </a:lnTo>
                    <a:lnTo>
                      <a:pt x="72" y="78"/>
                    </a:lnTo>
                    <a:lnTo>
                      <a:pt x="67" y="78"/>
                    </a:lnTo>
                    <a:lnTo>
                      <a:pt x="62" y="78"/>
                    </a:lnTo>
                    <a:lnTo>
                      <a:pt x="57" y="81"/>
                    </a:lnTo>
                    <a:lnTo>
                      <a:pt x="51" y="85"/>
                    </a:lnTo>
                    <a:lnTo>
                      <a:pt x="43" y="88"/>
                    </a:lnTo>
                    <a:lnTo>
                      <a:pt x="36" y="92"/>
                    </a:lnTo>
                    <a:lnTo>
                      <a:pt x="29" y="94"/>
                    </a:lnTo>
                    <a:lnTo>
                      <a:pt x="26" y="94"/>
                    </a:lnTo>
                    <a:lnTo>
                      <a:pt x="22" y="93"/>
                    </a:lnTo>
                    <a:lnTo>
                      <a:pt x="18" y="92"/>
                    </a:lnTo>
                    <a:lnTo>
                      <a:pt x="15" y="90"/>
                    </a:lnTo>
                    <a:lnTo>
                      <a:pt x="11" y="87"/>
                    </a:lnTo>
                    <a:lnTo>
                      <a:pt x="7" y="83"/>
                    </a:lnTo>
                    <a:lnTo>
                      <a:pt x="4" y="78"/>
                    </a:lnTo>
                    <a:lnTo>
                      <a:pt x="2" y="74"/>
                    </a:lnTo>
                    <a:lnTo>
                      <a:pt x="0" y="70"/>
                    </a:lnTo>
                    <a:lnTo>
                      <a:pt x="0" y="66"/>
                    </a:lnTo>
                    <a:lnTo>
                      <a:pt x="0" y="62"/>
                    </a:lnTo>
                    <a:lnTo>
                      <a:pt x="1" y="59"/>
                    </a:lnTo>
                    <a:lnTo>
                      <a:pt x="4" y="53"/>
                    </a:lnTo>
                    <a:lnTo>
                      <a:pt x="4" y="46"/>
                    </a:lnTo>
                    <a:lnTo>
                      <a:pt x="6" y="38"/>
                    </a:lnTo>
                    <a:lnTo>
                      <a:pt x="9" y="29"/>
                    </a:lnTo>
                    <a:lnTo>
                      <a:pt x="13" y="21"/>
                    </a:lnTo>
                    <a:lnTo>
                      <a:pt x="16" y="17"/>
                    </a:lnTo>
                    <a:lnTo>
                      <a:pt x="20" y="13"/>
                    </a:lnTo>
                    <a:lnTo>
                      <a:pt x="24" y="9"/>
                    </a:lnTo>
                    <a:lnTo>
                      <a:pt x="28" y="6"/>
                    </a:lnTo>
                    <a:lnTo>
                      <a:pt x="34" y="4"/>
                    </a:lnTo>
                    <a:lnTo>
                      <a:pt x="40" y="2"/>
                    </a:lnTo>
                    <a:close/>
                  </a:path>
                </a:pathLst>
              </a:custGeom>
              <a:solidFill>
                <a:srgbClr val="FFFB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18" name="Freeform 365">
                <a:extLst>
                  <a:ext uri="{FF2B5EF4-FFF2-40B4-BE49-F238E27FC236}">
                    <a16:creationId xmlns:a16="http://schemas.microsoft.com/office/drawing/2014/main" id="{B2955C5F-EC00-43A1-938C-F03D86D6CFC5}"/>
                  </a:ext>
                </a:extLst>
              </p:cNvPr>
              <p:cNvSpPr>
                <a:spLocks/>
              </p:cNvSpPr>
              <p:nvPr/>
            </p:nvSpPr>
            <p:spPr bwMode="auto">
              <a:xfrm>
                <a:off x="3749" y="1205"/>
                <a:ext cx="83" cy="89"/>
              </a:xfrm>
              <a:custGeom>
                <a:avLst/>
                <a:gdLst>
                  <a:gd name="T0" fmla="*/ 40 w 83"/>
                  <a:gd name="T1" fmla="*/ 2 h 89"/>
                  <a:gd name="T2" fmla="*/ 40 w 83"/>
                  <a:gd name="T3" fmla="*/ 2 h 89"/>
                  <a:gd name="T4" fmla="*/ 52 w 83"/>
                  <a:gd name="T5" fmla="*/ 0 h 89"/>
                  <a:gd name="T6" fmla="*/ 61 w 83"/>
                  <a:gd name="T7" fmla="*/ 0 h 89"/>
                  <a:gd name="T8" fmla="*/ 68 w 83"/>
                  <a:gd name="T9" fmla="*/ 2 h 89"/>
                  <a:gd name="T10" fmla="*/ 71 w 83"/>
                  <a:gd name="T11" fmla="*/ 3 h 89"/>
                  <a:gd name="T12" fmla="*/ 74 w 83"/>
                  <a:gd name="T13" fmla="*/ 5 h 89"/>
                  <a:gd name="T14" fmla="*/ 76 w 83"/>
                  <a:gd name="T15" fmla="*/ 8 h 89"/>
                  <a:gd name="T16" fmla="*/ 78 w 83"/>
                  <a:gd name="T17" fmla="*/ 11 h 89"/>
                  <a:gd name="T18" fmla="*/ 80 w 83"/>
                  <a:gd name="T19" fmla="*/ 19 h 89"/>
                  <a:gd name="T20" fmla="*/ 82 w 83"/>
                  <a:gd name="T21" fmla="*/ 30 h 89"/>
                  <a:gd name="T22" fmla="*/ 83 w 83"/>
                  <a:gd name="T23" fmla="*/ 45 h 89"/>
                  <a:gd name="T24" fmla="*/ 83 w 83"/>
                  <a:gd name="T25" fmla="*/ 45 h 89"/>
                  <a:gd name="T26" fmla="*/ 83 w 83"/>
                  <a:gd name="T27" fmla="*/ 58 h 89"/>
                  <a:gd name="T28" fmla="*/ 82 w 83"/>
                  <a:gd name="T29" fmla="*/ 67 h 89"/>
                  <a:gd name="T30" fmla="*/ 80 w 83"/>
                  <a:gd name="T31" fmla="*/ 72 h 89"/>
                  <a:gd name="T32" fmla="*/ 78 w 83"/>
                  <a:gd name="T33" fmla="*/ 74 h 89"/>
                  <a:gd name="T34" fmla="*/ 74 w 83"/>
                  <a:gd name="T35" fmla="*/ 75 h 89"/>
                  <a:gd name="T36" fmla="*/ 71 w 83"/>
                  <a:gd name="T37" fmla="*/ 75 h 89"/>
                  <a:gd name="T38" fmla="*/ 66 w 83"/>
                  <a:gd name="T39" fmla="*/ 75 h 89"/>
                  <a:gd name="T40" fmla="*/ 61 w 83"/>
                  <a:gd name="T41" fmla="*/ 76 h 89"/>
                  <a:gd name="T42" fmla="*/ 61 w 83"/>
                  <a:gd name="T43" fmla="*/ 76 h 89"/>
                  <a:gd name="T44" fmla="*/ 56 w 83"/>
                  <a:gd name="T45" fmla="*/ 78 h 89"/>
                  <a:gd name="T46" fmla="*/ 50 w 83"/>
                  <a:gd name="T47" fmla="*/ 81 h 89"/>
                  <a:gd name="T48" fmla="*/ 42 w 83"/>
                  <a:gd name="T49" fmla="*/ 85 h 89"/>
                  <a:gd name="T50" fmla="*/ 36 w 83"/>
                  <a:gd name="T51" fmla="*/ 88 h 89"/>
                  <a:gd name="T52" fmla="*/ 29 w 83"/>
                  <a:gd name="T53" fmla="*/ 89 h 89"/>
                  <a:gd name="T54" fmla="*/ 25 w 83"/>
                  <a:gd name="T55" fmla="*/ 89 h 89"/>
                  <a:gd name="T56" fmla="*/ 22 w 83"/>
                  <a:gd name="T57" fmla="*/ 89 h 89"/>
                  <a:gd name="T58" fmla="*/ 18 w 83"/>
                  <a:gd name="T59" fmla="*/ 88 h 89"/>
                  <a:gd name="T60" fmla="*/ 15 w 83"/>
                  <a:gd name="T61" fmla="*/ 86 h 89"/>
                  <a:gd name="T62" fmla="*/ 11 w 83"/>
                  <a:gd name="T63" fmla="*/ 83 h 89"/>
                  <a:gd name="T64" fmla="*/ 8 w 83"/>
                  <a:gd name="T65" fmla="*/ 79 h 89"/>
                  <a:gd name="T66" fmla="*/ 8 w 83"/>
                  <a:gd name="T67" fmla="*/ 79 h 89"/>
                  <a:gd name="T68" fmla="*/ 5 w 83"/>
                  <a:gd name="T69" fmla="*/ 75 h 89"/>
                  <a:gd name="T70" fmla="*/ 2 w 83"/>
                  <a:gd name="T71" fmla="*/ 70 h 89"/>
                  <a:gd name="T72" fmla="*/ 1 w 83"/>
                  <a:gd name="T73" fmla="*/ 66 h 89"/>
                  <a:gd name="T74" fmla="*/ 0 w 83"/>
                  <a:gd name="T75" fmla="*/ 63 h 89"/>
                  <a:gd name="T76" fmla="*/ 0 w 83"/>
                  <a:gd name="T77" fmla="*/ 59 h 89"/>
                  <a:gd name="T78" fmla="*/ 1 w 83"/>
                  <a:gd name="T79" fmla="*/ 56 h 89"/>
                  <a:gd name="T80" fmla="*/ 4 w 83"/>
                  <a:gd name="T81" fmla="*/ 50 h 89"/>
                  <a:gd name="T82" fmla="*/ 4 w 83"/>
                  <a:gd name="T83" fmla="*/ 50 h 89"/>
                  <a:gd name="T84" fmla="*/ 5 w 83"/>
                  <a:gd name="T85" fmla="*/ 44 h 89"/>
                  <a:gd name="T86" fmla="*/ 6 w 83"/>
                  <a:gd name="T87" fmla="*/ 36 h 89"/>
                  <a:gd name="T88" fmla="*/ 9 w 83"/>
                  <a:gd name="T89" fmla="*/ 28 h 89"/>
                  <a:gd name="T90" fmla="*/ 14 w 83"/>
                  <a:gd name="T91" fmla="*/ 20 h 89"/>
                  <a:gd name="T92" fmla="*/ 20 w 83"/>
                  <a:gd name="T93" fmla="*/ 12 h 89"/>
                  <a:gd name="T94" fmla="*/ 24 w 83"/>
                  <a:gd name="T95" fmla="*/ 9 h 89"/>
                  <a:gd name="T96" fmla="*/ 29 w 83"/>
                  <a:gd name="T97" fmla="*/ 6 h 89"/>
                  <a:gd name="T98" fmla="*/ 34 w 83"/>
                  <a:gd name="T99" fmla="*/ 3 h 89"/>
                  <a:gd name="T100" fmla="*/ 40 w 83"/>
                  <a:gd name="T101" fmla="*/ 2 h 89"/>
                  <a:gd name="T102" fmla="*/ 40 w 83"/>
                  <a:gd name="T103" fmla="*/ 2 h 8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3" h="89">
                    <a:moveTo>
                      <a:pt x="40" y="2"/>
                    </a:moveTo>
                    <a:lnTo>
                      <a:pt x="40" y="2"/>
                    </a:lnTo>
                    <a:lnTo>
                      <a:pt x="52" y="0"/>
                    </a:lnTo>
                    <a:lnTo>
                      <a:pt x="61" y="0"/>
                    </a:lnTo>
                    <a:lnTo>
                      <a:pt x="68" y="2"/>
                    </a:lnTo>
                    <a:lnTo>
                      <a:pt x="71" y="3"/>
                    </a:lnTo>
                    <a:lnTo>
                      <a:pt x="74" y="5"/>
                    </a:lnTo>
                    <a:lnTo>
                      <a:pt x="76" y="8"/>
                    </a:lnTo>
                    <a:lnTo>
                      <a:pt x="78" y="11"/>
                    </a:lnTo>
                    <a:lnTo>
                      <a:pt x="80" y="19"/>
                    </a:lnTo>
                    <a:lnTo>
                      <a:pt x="82" y="30"/>
                    </a:lnTo>
                    <a:lnTo>
                      <a:pt x="83" y="45"/>
                    </a:lnTo>
                    <a:lnTo>
                      <a:pt x="83" y="58"/>
                    </a:lnTo>
                    <a:lnTo>
                      <a:pt x="82" y="67"/>
                    </a:lnTo>
                    <a:lnTo>
                      <a:pt x="80" y="72"/>
                    </a:lnTo>
                    <a:lnTo>
                      <a:pt x="78" y="74"/>
                    </a:lnTo>
                    <a:lnTo>
                      <a:pt x="74" y="75"/>
                    </a:lnTo>
                    <a:lnTo>
                      <a:pt x="71" y="75"/>
                    </a:lnTo>
                    <a:lnTo>
                      <a:pt x="66" y="75"/>
                    </a:lnTo>
                    <a:lnTo>
                      <a:pt x="61" y="76"/>
                    </a:lnTo>
                    <a:lnTo>
                      <a:pt x="56" y="78"/>
                    </a:lnTo>
                    <a:lnTo>
                      <a:pt x="50" y="81"/>
                    </a:lnTo>
                    <a:lnTo>
                      <a:pt x="42" y="85"/>
                    </a:lnTo>
                    <a:lnTo>
                      <a:pt x="36" y="88"/>
                    </a:lnTo>
                    <a:lnTo>
                      <a:pt x="29" y="89"/>
                    </a:lnTo>
                    <a:lnTo>
                      <a:pt x="25" y="89"/>
                    </a:lnTo>
                    <a:lnTo>
                      <a:pt x="22" y="89"/>
                    </a:lnTo>
                    <a:lnTo>
                      <a:pt x="18" y="88"/>
                    </a:lnTo>
                    <a:lnTo>
                      <a:pt x="15" y="86"/>
                    </a:lnTo>
                    <a:lnTo>
                      <a:pt x="11" y="83"/>
                    </a:lnTo>
                    <a:lnTo>
                      <a:pt x="8" y="79"/>
                    </a:lnTo>
                    <a:lnTo>
                      <a:pt x="5" y="75"/>
                    </a:lnTo>
                    <a:lnTo>
                      <a:pt x="2" y="70"/>
                    </a:lnTo>
                    <a:lnTo>
                      <a:pt x="1" y="66"/>
                    </a:lnTo>
                    <a:lnTo>
                      <a:pt x="0" y="63"/>
                    </a:lnTo>
                    <a:lnTo>
                      <a:pt x="0" y="59"/>
                    </a:lnTo>
                    <a:lnTo>
                      <a:pt x="1" y="56"/>
                    </a:lnTo>
                    <a:lnTo>
                      <a:pt x="4" y="50"/>
                    </a:lnTo>
                    <a:lnTo>
                      <a:pt x="5" y="44"/>
                    </a:lnTo>
                    <a:lnTo>
                      <a:pt x="6" y="36"/>
                    </a:lnTo>
                    <a:lnTo>
                      <a:pt x="9" y="28"/>
                    </a:lnTo>
                    <a:lnTo>
                      <a:pt x="14" y="20"/>
                    </a:lnTo>
                    <a:lnTo>
                      <a:pt x="20" y="12"/>
                    </a:lnTo>
                    <a:lnTo>
                      <a:pt x="24" y="9"/>
                    </a:lnTo>
                    <a:lnTo>
                      <a:pt x="29" y="6"/>
                    </a:lnTo>
                    <a:lnTo>
                      <a:pt x="34" y="3"/>
                    </a:lnTo>
                    <a:lnTo>
                      <a:pt x="40" y="2"/>
                    </a:lnTo>
                    <a:close/>
                  </a:path>
                </a:pathLst>
              </a:custGeom>
              <a:solidFill>
                <a:srgbClr val="FFF6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19" name="Freeform 366">
                <a:extLst>
                  <a:ext uri="{FF2B5EF4-FFF2-40B4-BE49-F238E27FC236}">
                    <a16:creationId xmlns:a16="http://schemas.microsoft.com/office/drawing/2014/main" id="{CA6C8CBB-6FF8-467F-907A-D16EABCC9F76}"/>
                  </a:ext>
                </a:extLst>
              </p:cNvPr>
              <p:cNvSpPr>
                <a:spLocks/>
              </p:cNvSpPr>
              <p:nvPr/>
            </p:nvSpPr>
            <p:spPr bwMode="auto">
              <a:xfrm>
                <a:off x="3750" y="1207"/>
                <a:ext cx="80" cy="85"/>
              </a:xfrm>
              <a:custGeom>
                <a:avLst/>
                <a:gdLst>
                  <a:gd name="T0" fmla="*/ 38 w 80"/>
                  <a:gd name="T1" fmla="*/ 2 h 85"/>
                  <a:gd name="T2" fmla="*/ 38 w 80"/>
                  <a:gd name="T3" fmla="*/ 2 h 85"/>
                  <a:gd name="T4" fmla="*/ 50 w 80"/>
                  <a:gd name="T5" fmla="*/ 0 h 85"/>
                  <a:gd name="T6" fmla="*/ 59 w 80"/>
                  <a:gd name="T7" fmla="*/ 0 h 85"/>
                  <a:gd name="T8" fmla="*/ 66 w 80"/>
                  <a:gd name="T9" fmla="*/ 1 h 85"/>
                  <a:gd name="T10" fmla="*/ 69 w 80"/>
                  <a:gd name="T11" fmla="*/ 3 h 85"/>
                  <a:gd name="T12" fmla="*/ 71 w 80"/>
                  <a:gd name="T13" fmla="*/ 5 h 85"/>
                  <a:gd name="T14" fmla="*/ 75 w 80"/>
                  <a:gd name="T15" fmla="*/ 10 h 85"/>
                  <a:gd name="T16" fmla="*/ 78 w 80"/>
                  <a:gd name="T17" fmla="*/ 18 h 85"/>
                  <a:gd name="T18" fmla="*/ 79 w 80"/>
                  <a:gd name="T19" fmla="*/ 29 h 85"/>
                  <a:gd name="T20" fmla="*/ 80 w 80"/>
                  <a:gd name="T21" fmla="*/ 43 h 85"/>
                  <a:gd name="T22" fmla="*/ 80 w 80"/>
                  <a:gd name="T23" fmla="*/ 43 h 85"/>
                  <a:gd name="T24" fmla="*/ 80 w 80"/>
                  <a:gd name="T25" fmla="*/ 55 h 85"/>
                  <a:gd name="T26" fmla="*/ 79 w 80"/>
                  <a:gd name="T27" fmla="*/ 64 h 85"/>
                  <a:gd name="T28" fmla="*/ 78 w 80"/>
                  <a:gd name="T29" fmla="*/ 69 h 85"/>
                  <a:gd name="T30" fmla="*/ 75 w 80"/>
                  <a:gd name="T31" fmla="*/ 71 h 85"/>
                  <a:gd name="T32" fmla="*/ 72 w 80"/>
                  <a:gd name="T33" fmla="*/ 72 h 85"/>
                  <a:gd name="T34" fmla="*/ 68 w 80"/>
                  <a:gd name="T35" fmla="*/ 72 h 85"/>
                  <a:gd name="T36" fmla="*/ 64 w 80"/>
                  <a:gd name="T37" fmla="*/ 72 h 85"/>
                  <a:gd name="T38" fmla="*/ 59 w 80"/>
                  <a:gd name="T39" fmla="*/ 73 h 85"/>
                  <a:gd name="T40" fmla="*/ 59 w 80"/>
                  <a:gd name="T41" fmla="*/ 73 h 85"/>
                  <a:gd name="T42" fmla="*/ 54 w 80"/>
                  <a:gd name="T43" fmla="*/ 75 h 85"/>
                  <a:gd name="T44" fmla="*/ 48 w 80"/>
                  <a:gd name="T45" fmla="*/ 78 h 85"/>
                  <a:gd name="T46" fmla="*/ 41 w 80"/>
                  <a:gd name="T47" fmla="*/ 81 h 85"/>
                  <a:gd name="T48" fmla="*/ 34 w 80"/>
                  <a:gd name="T49" fmla="*/ 83 h 85"/>
                  <a:gd name="T50" fmla="*/ 27 w 80"/>
                  <a:gd name="T51" fmla="*/ 85 h 85"/>
                  <a:gd name="T52" fmla="*/ 21 w 80"/>
                  <a:gd name="T53" fmla="*/ 84 h 85"/>
                  <a:gd name="T54" fmla="*/ 17 w 80"/>
                  <a:gd name="T55" fmla="*/ 83 h 85"/>
                  <a:gd name="T56" fmla="*/ 14 w 80"/>
                  <a:gd name="T57" fmla="*/ 81 h 85"/>
                  <a:gd name="T58" fmla="*/ 11 w 80"/>
                  <a:gd name="T59" fmla="*/ 79 h 85"/>
                  <a:gd name="T60" fmla="*/ 8 w 80"/>
                  <a:gd name="T61" fmla="*/ 75 h 85"/>
                  <a:gd name="T62" fmla="*/ 8 w 80"/>
                  <a:gd name="T63" fmla="*/ 75 h 85"/>
                  <a:gd name="T64" fmla="*/ 2 w 80"/>
                  <a:gd name="T65" fmla="*/ 67 h 85"/>
                  <a:gd name="T66" fmla="*/ 1 w 80"/>
                  <a:gd name="T67" fmla="*/ 63 h 85"/>
                  <a:gd name="T68" fmla="*/ 0 w 80"/>
                  <a:gd name="T69" fmla="*/ 60 h 85"/>
                  <a:gd name="T70" fmla="*/ 0 w 80"/>
                  <a:gd name="T71" fmla="*/ 56 h 85"/>
                  <a:gd name="T72" fmla="*/ 0 w 80"/>
                  <a:gd name="T73" fmla="*/ 53 h 85"/>
                  <a:gd name="T74" fmla="*/ 3 w 80"/>
                  <a:gd name="T75" fmla="*/ 47 h 85"/>
                  <a:gd name="T76" fmla="*/ 3 w 80"/>
                  <a:gd name="T77" fmla="*/ 47 h 85"/>
                  <a:gd name="T78" fmla="*/ 4 w 80"/>
                  <a:gd name="T79" fmla="*/ 41 h 85"/>
                  <a:gd name="T80" fmla="*/ 6 w 80"/>
                  <a:gd name="T81" fmla="*/ 34 h 85"/>
                  <a:gd name="T82" fmla="*/ 9 w 80"/>
                  <a:gd name="T83" fmla="*/ 26 h 85"/>
                  <a:gd name="T84" fmla="*/ 13 w 80"/>
                  <a:gd name="T85" fmla="*/ 19 h 85"/>
                  <a:gd name="T86" fmla="*/ 20 w 80"/>
                  <a:gd name="T87" fmla="*/ 11 h 85"/>
                  <a:gd name="T88" fmla="*/ 23 w 80"/>
                  <a:gd name="T89" fmla="*/ 8 h 85"/>
                  <a:gd name="T90" fmla="*/ 28 w 80"/>
                  <a:gd name="T91" fmla="*/ 5 h 85"/>
                  <a:gd name="T92" fmla="*/ 33 w 80"/>
                  <a:gd name="T93" fmla="*/ 3 h 85"/>
                  <a:gd name="T94" fmla="*/ 38 w 80"/>
                  <a:gd name="T95" fmla="*/ 2 h 85"/>
                  <a:gd name="T96" fmla="*/ 38 w 80"/>
                  <a:gd name="T97" fmla="*/ 2 h 8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80" h="85">
                    <a:moveTo>
                      <a:pt x="38" y="2"/>
                    </a:moveTo>
                    <a:lnTo>
                      <a:pt x="38" y="2"/>
                    </a:lnTo>
                    <a:lnTo>
                      <a:pt x="50" y="0"/>
                    </a:lnTo>
                    <a:lnTo>
                      <a:pt x="59" y="0"/>
                    </a:lnTo>
                    <a:lnTo>
                      <a:pt x="66" y="1"/>
                    </a:lnTo>
                    <a:lnTo>
                      <a:pt x="69" y="3"/>
                    </a:lnTo>
                    <a:lnTo>
                      <a:pt x="71" y="5"/>
                    </a:lnTo>
                    <a:lnTo>
                      <a:pt x="75" y="10"/>
                    </a:lnTo>
                    <a:lnTo>
                      <a:pt x="78" y="18"/>
                    </a:lnTo>
                    <a:lnTo>
                      <a:pt x="79" y="29"/>
                    </a:lnTo>
                    <a:lnTo>
                      <a:pt x="80" y="43"/>
                    </a:lnTo>
                    <a:lnTo>
                      <a:pt x="80" y="55"/>
                    </a:lnTo>
                    <a:lnTo>
                      <a:pt x="79" y="64"/>
                    </a:lnTo>
                    <a:lnTo>
                      <a:pt x="78" y="69"/>
                    </a:lnTo>
                    <a:lnTo>
                      <a:pt x="75" y="71"/>
                    </a:lnTo>
                    <a:lnTo>
                      <a:pt x="72" y="72"/>
                    </a:lnTo>
                    <a:lnTo>
                      <a:pt x="68" y="72"/>
                    </a:lnTo>
                    <a:lnTo>
                      <a:pt x="64" y="72"/>
                    </a:lnTo>
                    <a:lnTo>
                      <a:pt x="59" y="73"/>
                    </a:lnTo>
                    <a:lnTo>
                      <a:pt x="54" y="75"/>
                    </a:lnTo>
                    <a:lnTo>
                      <a:pt x="48" y="78"/>
                    </a:lnTo>
                    <a:lnTo>
                      <a:pt x="41" y="81"/>
                    </a:lnTo>
                    <a:lnTo>
                      <a:pt x="34" y="83"/>
                    </a:lnTo>
                    <a:lnTo>
                      <a:pt x="27" y="85"/>
                    </a:lnTo>
                    <a:lnTo>
                      <a:pt x="21" y="84"/>
                    </a:lnTo>
                    <a:lnTo>
                      <a:pt x="17" y="83"/>
                    </a:lnTo>
                    <a:lnTo>
                      <a:pt x="14" y="81"/>
                    </a:lnTo>
                    <a:lnTo>
                      <a:pt x="11" y="79"/>
                    </a:lnTo>
                    <a:lnTo>
                      <a:pt x="8" y="75"/>
                    </a:lnTo>
                    <a:lnTo>
                      <a:pt x="2" y="67"/>
                    </a:lnTo>
                    <a:lnTo>
                      <a:pt x="1" y="63"/>
                    </a:lnTo>
                    <a:lnTo>
                      <a:pt x="0" y="60"/>
                    </a:lnTo>
                    <a:lnTo>
                      <a:pt x="0" y="56"/>
                    </a:lnTo>
                    <a:lnTo>
                      <a:pt x="0" y="53"/>
                    </a:lnTo>
                    <a:lnTo>
                      <a:pt x="3" y="47"/>
                    </a:lnTo>
                    <a:lnTo>
                      <a:pt x="4" y="41"/>
                    </a:lnTo>
                    <a:lnTo>
                      <a:pt x="6" y="34"/>
                    </a:lnTo>
                    <a:lnTo>
                      <a:pt x="9" y="26"/>
                    </a:lnTo>
                    <a:lnTo>
                      <a:pt x="13" y="19"/>
                    </a:lnTo>
                    <a:lnTo>
                      <a:pt x="20" y="11"/>
                    </a:lnTo>
                    <a:lnTo>
                      <a:pt x="23" y="8"/>
                    </a:lnTo>
                    <a:lnTo>
                      <a:pt x="28" y="5"/>
                    </a:lnTo>
                    <a:lnTo>
                      <a:pt x="33" y="3"/>
                    </a:lnTo>
                    <a:lnTo>
                      <a:pt x="38" y="2"/>
                    </a:lnTo>
                    <a:close/>
                  </a:path>
                </a:pathLst>
              </a:custGeom>
              <a:solidFill>
                <a:srgbClr val="FEF2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20" name="Freeform 367">
                <a:extLst>
                  <a:ext uri="{FF2B5EF4-FFF2-40B4-BE49-F238E27FC236}">
                    <a16:creationId xmlns:a16="http://schemas.microsoft.com/office/drawing/2014/main" id="{F54E5E38-842F-4969-9F8A-E2D8BC8D7541}"/>
                  </a:ext>
                </a:extLst>
              </p:cNvPr>
              <p:cNvSpPr>
                <a:spLocks/>
              </p:cNvSpPr>
              <p:nvPr/>
            </p:nvSpPr>
            <p:spPr bwMode="auto">
              <a:xfrm>
                <a:off x="3750" y="1209"/>
                <a:ext cx="79" cy="80"/>
              </a:xfrm>
              <a:custGeom>
                <a:avLst/>
                <a:gdLst>
                  <a:gd name="T0" fmla="*/ 38 w 79"/>
                  <a:gd name="T1" fmla="*/ 1 h 80"/>
                  <a:gd name="T2" fmla="*/ 38 w 79"/>
                  <a:gd name="T3" fmla="*/ 1 h 80"/>
                  <a:gd name="T4" fmla="*/ 50 w 79"/>
                  <a:gd name="T5" fmla="*/ 0 h 80"/>
                  <a:gd name="T6" fmla="*/ 58 w 79"/>
                  <a:gd name="T7" fmla="*/ 0 h 80"/>
                  <a:gd name="T8" fmla="*/ 65 w 79"/>
                  <a:gd name="T9" fmla="*/ 1 h 80"/>
                  <a:gd name="T10" fmla="*/ 68 w 79"/>
                  <a:gd name="T11" fmla="*/ 3 h 80"/>
                  <a:gd name="T12" fmla="*/ 70 w 79"/>
                  <a:gd name="T13" fmla="*/ 5 h 80"/>
                  <a:gd name="T14" fmla="*/ 74 w 79"/>
                  <a:gd name="T15" fmla="*/ 10 h 80"/>
                  <a:gd name="T16" fmla="*/ 76 w 79"/>
                  <a:gd name="T17" fmla="*/ 17 h 80"/>
                  <a:gd name="T18" fmla="*/ 78 w 79"/>
                  <a:gd name="T19" fmla="*/ 27 h 80"/>
                  <a:gd name="T20" fmla="*/ 79 w 79"/>
                  <a:gd name="T21" fmla="*/ 41 h 80"/>
                  <a:gd name="T22" fmla="*/ 79 w 79"/>
                  <a:gd name="T23" fmla="*/ 41 h 80"/>
                  <a:gd name="T24" fmla="*/ 79 w 79"/>
                  <a:gd name="T25" fmla="*/ 53 h 80"/>
                  <a:gd name="T26" fmla="*/ 78 w 79"/>
                  <a:gd name="T27" fmla="*/ 61 h 80"/>
                  <a:gd name="T28" fmla="*/ 76 w 79"/>
                  <a:gd name="T29" fmla="*/ 66 h 80"/>
                  <a:gd name="T30" fmla="*/ 74 w 79"/>
                  <a:gd name="T31" fmla="*/ 68 h 80"/>
                  <a:gd name="T32" fmla="*/ 70 w 79"/>
                  <a:gd name="T33" fmla="*/ 69 h 80"/>
                  <a:gd name="T34" fmla="*/ 67 w 79"/>
                  <a:gd name="T35" fmla="*/ 69 h 80"/>
                  <a:gd name="T36" fmla="*/ 63 w 79"/>
                  <a:gd name="T37" fmla="*/ 69 h 80"/>
                  <a:gd name="T38" fmla="*/ 58 w 79"/>
                  <a:gd name="T39" fmla="*/ 70 h 80"/>
                  <a:gd name="T40" fmla="*/ 58 w 79"/>
                  <a:gd name="T41" fmla="*/ 70 h 80"/>
                  <a:gd name="T42" fmla="*/ 47 w 79"/>
                  <a:gd name="T43" fmla="*/ 74 h 80"/>
                  <a:gd name="T44" fmla="*/ 40 w 79"/>
                  <a:gd name="T45" fmla="*/ 77 h 80"/>
                  <a:gd name="T46" fmla="*/ 33 w 79"/>
                  <a:gd name="T47" fmla="*/ 79 h 80"/>
                  <a:gd name="T48" fmla="*/ 27 w 79"/>
                  <a:gd name="T49" fmla="*/ 80 h 80"/>
                  <a:gd name="T50" fmla="*/ 20 w 79"/>
                  <a:gd name="T51" fmla="*/ 80 h 80"/>
                  <a:gd name="T52" fmla="*/ 17 w 79"/>
                  <a:gd name="T53" fmla="*/ 79 h 80"/>
                  <a:gd name="T54" fmla="*/ 14 w 79"/>
                  <a:gd name="T55" fmla="*/ 77 h 80"/>
                  <a:gd name="T56" fmla="*/ 11 w 79"/>
                  <a:gd name="T57" fmla="*/ 75 h 80"/>
                  <a:gd name="T58" fmla="*/ 8 w 79"/>
                  <a:gd name="T59" fmla="*/ 72 h 80"/>
                  <a:gd name="T60" fmla="*/ 8 w 79"/>
                  <a:gd name="T61" fmla="*/ 72 h 80"/>
                  <a:gd name="T62" fmla="*/ 3 w 79"/>
                  <a:gd name="T63" fmla="*/ 64 h 80"/>
                  <a:gd name="T64" fmla="*/ 1 w 79"/>
                  <a:gd name="T65" fmla="*/ 60 h 80"/>
                  <a:gd name="T66" fmla="*/ 1 w 79"/>
                  <a:gd name="T67" fmla="*/ 57 h 80"/>
                  <a:gd name="T68" fmla="*/ 0 w 79"/>
                  <a:gd name="T69" fmla="*/ 53 h 80"/>
                  <a:gd name="T70" fmla="*/ 1 w 79"/>
                  <a:gd name="T71" fmla="*/ 50 h 80"/>
                  <a:gd name="T72" fmla="*/ 2 w 79"/>
                  <a:gd name="T73" fmla="*/ 47 h 80"/>
                  <a:gd name="T74" fmla="*/ 3 w 79"/>
                  <a:gd name="T75" fmla="*/ 45 h 80"/>
                  <a:gd name="T76" fmla="*/ 3 w 79"/>
                  <a:gd name="T77" fmla="*/ 45 h 80"/>
                  <a:gd name="T78" fmla="*/ 5 w 79"/>
                  <a:gd name="T79" fmla="*/ 39 h 80"/>
                  <a:gd name="T80" fmla="*/ 6 w 79"/>
                  <a:gd name="T81" fmla="*/ 32 h 80"/>
                  <a:gd name="T82" fmla="*/ 9 w 79"/>
                  <a:gd name="T83" fmla="*/ 25 h 80"/>
                  <a:gd name="T84" fmla="*/ 14 w 79"/>
                  <a:gd name="T85" fmla="*/ 17 h 80"/>
                  <a:gd name="T86" fmla="*/ 20 w 79"/>
                  <a:gd name="T87" fmla="*/ 11 h 80"/>
                  <a:gd name="T88" fmla="*/ 24 w 79"/>
                  <a:gd name="T89" fmla="*/ 8 h 80"/>
                  <a:gd name="T90" fmla="*/ 28 w 79"/>
                  <a:gd name="T91" fmla="*/ 5 h 80"/>
                  <a:gd name="T92" fmla="*/ 33 w 79"/>
                  <a:gd name="T93" fmla="*/ 3 h 80"/>
                  <a:gd name="T94" fmla="*/ 38 w 79"/>
                  <a:gd name="T95" fmla="*/ 1 h 80"/>
                  <a:gd name="T96" fmla="*/ 38 w 79"/>
                  <a:gd name="T97" fmla="*/ 1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9" h="80">
                    <a:moveTo>
                      <a:pt x="38" y="1"/>
                    </a:moveTo>
                    <a:lnTo>
                      <a:pt x="38" y="1"/>
                    </a:lnTo>
                    <a:lnTo>
                      <a:pt x="50" y="0"/>
                    </a:lnTo>
                    <a:lnTo>
                      <a:pt x="58" y="0"/>
                    </a:lnTo>
                    <a:lnTo>
                      <a:pt x="65" y="1"/>
                    </a:lnTo>
                    <a:lnTo>
                      <a:pt x="68" y="3"/>
                    </a:lnTo>
                    <a:lnTo>
                      <a:pt x="70" y="5"/>
                    </a:lnTo>
                    <a:lnTo>
                      <a:pt x="74" y="10"/>
                    </a:lnTo>
                    <a:lnTo>
                      <a:pt x="76" y="17"/>
                    </a:lnTo>
                    <a:lnTo>
                      <a:pt x="78" y="27"/>
                    </a:lnTo>
                    <a:lnTo>
                      <a:pt x="79" y="41"/>
                    </a:lnTo>
                    <a:lnTo>
                      <a:pt x="79" y="53"/>
                    </a:lnTo>
                    <a:lnTo>
                      <a:pt x="78" y="61"/>
                    </a:lnTo>
                    <a:lnTo>
                      <a:pt x="76" y="66"/>
                    </a:lnTo>
                    <a:lnTo>
                      <a:pt x="74" y="68"/>
                    </a:lnTo>
                    <a:lnTo>
                      <a:pt x="70" y="69"/>
                    </a:lnTo>
                    <a:lnTo>
                      <a:pt x="67" y="69"/>
                    </a:lnTo>
                    <a:lnTo>
                      <a:pt x="63" y="69"/>
                    </a:lnTo>
                    <a:lnTo>
                      <a:pt x="58" y="70"/>
                    </a:lnTo>
                    <a:lnTo>
                      <a:pt x="47" y="74"/>
                    </a:lnTo>
                    <a:lnTo>
                      <a:pt x="40" y="77"/>
                    </a:lnTo>
                    <a:lnTo>
                      <a:pt x="33" y="79"/>
                    </a:lnTo>
                    <a:lnTo>
                      <a:pt x="27" y="80"/>
                    </a:lnTo>
                    <a:lnTo>
                      <a:pt x="20" y="80"/>
                    </a:lnTo>
                    <a:lnTo>
                      <a:pt x="17" y="79"/>
                    </a:lnTo>
                    <a:lnTo>
                      <a:pt x="14" y="77"/>
                    </a:lnTo>
                    <a:lnTo>
                      <a:pt x="11" y="75"/>
                    </a:lnTo>
                    <a:lnTo>
                      <a:pt x="8" y="72"/>
                    </a:lnTo>
                    <a:lnTo>
                      <a:pt x="3" y="64"/>
                    </a:lnTo>
                    <a:lnTo>
                      <a:pt x="1" y="60"/>
                    </a:lnTo>
                    <a:lnTo>
                      <a:pt x="1" y="57"/>
                    </a:lnTo>
                    <a:lnTo>
                      <a:pt x="0" y="53"/>
                    </a:lnTo>
                    <a:lnTo>
                      <a:pt x="1" y="50"/>
                    </a:lnTo>
                    <a:lnTo>
                      <a:pt x="2" y="47"/>
                    </a:lnTo>
                    <a:lnTo>
                      <a:pt x="3" y="45"/>
                    </a:lnTo>
                    <a:lnTo>
                      <a:pt x="5" y="39"/>
                    </a:lnTo>
                    <a:lnTo>
                      <a:pt x="6" y="32"/>
                    </a:lnTo>
                    <a:lnTo>
                      <a:pt x="9" y="25"/>
                    </a:lnTo>
                    <a:lnTo>
                      <a:pt x="14" y="17"/>
                    </a:lnTo>
                    <a:lnTo>
                      <a:pt x="20" y="11"/>
                    </a:lnTo>
                    <a:lnTo>
                      <a:pt x="24" y="8"/>
                    </a:lnTo>
                    <a:lnTo>
                      <a:pt x="28" y="5"/>
                    </a:lnTo>
                    <a:lnTo>
                      <a:pt x="33" y="3"/>
                    </a:lnTo>
                    <a:lnTo>
                      <a:pt x="38" y="1"/>
                    </a:lnTo>
                    <a:close/>
                  </a:path>
                </a:pathLst>
              </a:custGeom>
              <a:solidFill>
                <a:srgbClr val="FEED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21" name="Freeform 368">
                <a:extLst>
                  <a:ext uri="{FF2B5EF4-FFF2-40B4-BE49-F238E27FC236}">
                    <a16:creationId xmlns:a16="http://schemas.microsoft.com/office/drawing/2014/main" id="{524470A5-862A-48FB-98B4-FAAD12F357F2}"/>
                  </a:ext>
                </a:extLst>
              </p:cNvPr>
              <p:cNvSpPr>
                <a:spLocks/>
              </p:cNvSpPr>
              <p:nvPr/>
            </p:nvSpPr>
            <p:spPr bwMode="auto">
              <a:xfrm>
                <a:off x="3751" y="1211"/>
                <a:ext cx="76" cy="76"/>
              </a:xfrm>
              <a:custGeom>
                <a:avLst/>
                <a:gdLst>
                  <a:gd name="T0" fmla="*/ 37 w 76"/>
                  <a:gd name="T1" fmla="*/ 1 h 76"/>
                  <a:gd name="T2" fmla="*/ 37 w 76"/>
                  <a:gd name="T3" fmla="*/ 1 h 76"/>
                  <a:gd name="T4" fmla="*/ 48 w 76"/>
                  <a:gd name="T5" fmla="*/ 0 h 76"/>
                  <a:gd name="T6" fmla="*/ 57 w 76"/>
                  <a:gd name="T7" fmla="*/ 0 h 76"/>
                  <a:gd name="T8" fmla="*/ 63 w 76"/>
                  <a:gd name="T9" fmla="*/ 1 h 76"/>
                  <a:gd name="T10" fmla="*/ 68 w 76"/>
                  <a:gd name="T11" fmla="*/ 4 h 76"/>
                  <a:gd name="T12" fmla="*/ 71 w 76"/>
                  <a:gd name="T13" fmla="*/ 9 h 76"/>
                  <a:gd name="T14" fmla="*/ 74 w 76"/>
                  <a:gd name="T15" fmla="*/ 16 h 76"/>
                  <a:gd name="T16" fmla="*/ 75 w 76"/>
                  <a:gd name="T17" fmla="*/ 26 h 76"/>
                  <a:gd name="T18" fmla="*/ 76 w 76"/>
                  <a:gd name="T19" fmla="*/ 39 h 76"/>
                  <a:gd name="T20" fmla="*/ 76 w 76"/>
                  <a:gd name="T21" fmla="*/ 39 h 76"/>
                  <a:gd name="T22" fmla="*/ 76 w 76"/>
                  <a:gd name="T23" fmla="*/ 50 h 76"/>
                  <a:gd name="T24" fmla="*/ 75 w 76"/>
                  <a:gd name="T25" fmla="*/ 58 h 76"/>
                  <a:gd name="T26" fmla="*/ 73 w 76"/>
                  <a:gd name="T27" fmla="*/ 62 h 76"/>
                  <a:gd name="T28" fmla="*/ 71 w 76"/>
                  <a:gd name="T29" fmla="*/ 65 h 76"/>
                  <a:gd name="T30" fmla="*/ 68 w 76"/>
                  <a:gd name="T31" fmla="*/ 66 h 76"/>
                  <a:gd name="T32" fmla="*/ 64 w 76"/>
                  <a:gd name="T33" fmla="*/ 66 h 76"/>
                  <a:gd name="T34" fmla="*/ 60 w 76"/>
                  <a:gd name="T35" fmla="*/ 66 h 76"/>
                  <a:gd name="T36" fmla="*/ 56 w 76"/>
                  <a:gd name="T37" fmla="*/ 67 h 76"/>
                  <a:gd name="T38" fmla="*/ 56 w 76"/>
                  <a:gd name="T39" fmla="*/ 67 h 76"/>
                  <a:gd name="T40" fmla="*/ 45 w 76"/>
                  <a:gd name="T41" fmla="*/ 71 h 76"/>
                  <a:gd name="T42" fmla="*/ 38 w 76"/>
                  <a:gd name="T43" fmla="*/ 73 h 76"/>
                  <a:gd name="T44" fmla="*/ 32 w 76"/>
                  <a:gd name="T45" fmla="*/ 75 h 76"/>
                  <a:gd name="T46" fmla="*/ 25 w 76"/>
                  <a:gd name="T47" fmla="*/ 76 h 76"/>
                  <a:gd name="T48" fmla="*/ 19 w 76"/>
                  <a:gd name="T49" fmla="*/ 75 h 76"/>
                  <a:gd name="T50" fmla="*/ 13 w 76"/>
                  <a:gd name="T51" fmla="*/ 73 h 76"/>
                  <a:gd name="T52" fmla="*/ 8 w 76"/>
                  <a:gd name="T53" fmla="*/ 68 h 76"/>
                  <a:gd name="T54" fmla="*/ 8 w 76"/>
                  <a:gd name="T55" fmla="*/ 68 h 76"/>
                  <a:gd name="T56" fmla="*/ 3 w 76"/>
                  <a:gd name="T57" fmla="*/ 61 h 76"/>
                  <a:gd name="T58" fmla="*/ 0 w 76"/>
                  <a:gd name="T59" fmla="*/ 54 h 76"/>
                  <a:gd name="T60" fmla="*/ 0 w 76"/>
                  <a:gd name="T61" fmla="*/ 50 h 76"/>
                  <a:gd name="T62" fmla="*/ 0 w 76"/>
                  <a:gd name="T63" fmla="*/ 47 h 76"/>
                  <a:gd name="T64" fmla="*/ 1 w 76"/>
                  <a:gd name="T65" fmla="*/ 45 h 76"/>
                  <a:gd name="T66" fmla="*/ 3 w 76"/>
                  <a:gd name="T67" fmla="*/ 42 h 76"/>
                  <a:gd name="T68" fmla="*/ 3 w 76"/>
                  <a:gd name="T69" fmla="*/ 42 h 76"/>
                  <a:gd name="T70" fmla="*/ 4 w 76"/>
                  <a:gd name="T71" fmla="*/ 37 h 76"/>
                  <a:gd name="T72" fmla="*/ 6 w 76"/>
                  <a:gd name="T73" fmla="*/ 30 h 76"/>
                  <a:gd name="T74" fmla="*/ 9 w 76"/>
                  <a:gd name="T75" fmla="*/ 23 h 76"/>
                  <a:gd name="T76" fmla="*/ 13 w 76"/>
                  <a:gd name="T77" fmla="*/ 16 h 76"/>
                  <a:gd name="T78" fmla="*/ 19 w 76"/>
                  <a:gd name="T79" fmla="*/ 10 h 76"/>
                  <a:gd name="T80" fmla="*/ 23 w 76"/>
                  <a:gd name="T81" fmla="*/ 7 h 76"/>
                  <a:gd name="T82" fmla="*/ 27 w 76"/>
                  <a:gd name="T83" fmla="*/ 5 h 76"/>
                  <a:gd name="T84" fmla="*/ 32 w 76"/>
                  <a:gd name="T85" fmla="*/ 3 h 76"/>
                  <a:gd name="T86" fmla="*/ 37 w 76"/>
                  <a:gd name="T87" fmla="*/ 1 h 76"/>
                  <a:gd name="T88" fmla="*/ 37 w 76"/>
                  <a:gd name="T89" fmla="*/ 1 h 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6" h="76">
                    <a:moveTo>
                      <a:pt x="37" y="1"/>
                    </a:moveTo>
                    <a:lnTo>
                      <a:pt x="37" y="1"/>
                    </a:lnTo>
                    <a:lnTo>
                      <a:pt x="48" y="0"/>
                    </a:lnTo>
                    <a:lnTo>
                      <a:pt x="57" y="0"/>
                    </a:lnTo>
                    <a:lnTo>
                      <a:pt x="63" y="1"/>
                    </a:lnTo>
                    <a:lnTo>
                      <a:pt x="68" y="4"/>
                    </a:lnTo>
                    <a:lnTo>
                      <a:pt x="71" y="9"/>
                    </a:lnTo>
                    <a:lnTo>
                      <a:pt x="74" y="16"/>
                    </a:lnTo>
                    <a:lnTo>
                      <a:pt x="75" y="26"/>
                    </a:lnTo>
                    <a:lnTo>
                      <a:pt x="76" y="39"/>
                    </a:lnTo>
                    <a:lnTo>
                      <a:pt x="76" y="50"/>
                    </a:lnTo>
                    <a:lnTo>
                      <a:pt x="75" y="58"/>
                    </a:lnTo>
                    <a:lnTo>
                      <a:pt x="73" y="62"/>
                    </a:lnTo>
                    <a:lnTo>
                      <a:pt x="71" y="65"/>
                    </a:lnTo>
                    <a:lnTo>
                      <a:pt x="68" y="66"/>
                    </a:lnTo>
                    <a:lnTo>
                      <a:pt x="64" y="66"/>
                    </a:lnTo>
                    <a:lnTo>
                      <a:pt x="60" y="66"/>
                    </a:lnTo>
                    <a:lnTo>
                      <a:pt x="56" y="67"/>
                    </a:lnTo>
                    <a:lnTo>
                      <a:pt x="45" y="71"/>
                    </a:lnTo>
                    <a:lnTo>
                      <a:pt x="38" y="73"/>
                    </a:lnTo>
                    <a:lnTo>
                      <a:pt x="32" y="75"/>
                    </a:lnTo>
                    <a:lnTo>
                      <a:pt x="25" y="76"/>
                    </a:lnTo>
                    <a:lnTo>
                      <a:pt x="19" y="75"/>
                    </a:lnTo>
                    <a:lnTo>
                      <a:pt x="13" y="73"/>
                    </a:lnTo>
                    <a:lnTo>
                      <a:pt x="8" y="68"/>
                    </a:lnTo>
                    <a:lnTo>
                      <a:pt x="3" y="61"/>
                    </a:lnTo>
                    <a:lnTo>
                      <a:pt x="0" y="54"/>
                    </a:lnTo>
                    <a:lnTo>
                      <a:pt x="0" y="50"/>
                    </a:lnTo>
                    <a:lnTo>
                      <a:pt x="0" y="47"/>
                    </a:lnTo>
                    <a:lnTo>
                      <a:pt x="1" y="45"/>
                    </a:lnTo>
                    <a:lnTo>
                      <a:pt x="3" y="42"/>
                    </a:lnTo>
                    <a:lnTo>
                      <a:pt x="4" y="37"/>
                    </a:lnTo>
                    <a:lnTo>
                      <a:pt x="6" y="30"/>
                    </a:lnTo>
                    <a:lnTo>
                      <a:pt x="9" y="23"/>
                    </a:lnTo>
                    <a:lnTo>
                      <a:pt x="13" y="16"/>
                    </a:lnTo>
                    <a:lnTo>
                      <a:pt x="19" y="10"/>
                    </a:lnTo>
                    <a:lnTo>
                      <a:pt x="23" y="7"/>
                    </a:lnTo>
                    <a:lnTo>
                      <a:pt x="27" y="5"/>
                    </a:lnTo>
                    <a:lnTo>
                      <a:pt x="32" y="3"/>
                    </a:lnTo>
                    <a:lnTo>
                      <a:pt x="37" y="1"/>
                    </a:lnTo>
                    <a:close/>
                  </a:path>
                </a:pathLst>
              </a:custGeom>
              <a:solidFill>
                <a:srgbClr val="FEE9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22" name="Freeform 369">
                <a:extLst>
                  <a:ext uri="{FF2B5EF4-FFF2-40B4-BE49-F238E27FC236}">
                    <a16:creationId xmlns:a16="http://schemas.microsoft.com/office/drawing/2014/main" id="{E3221911-E91E-410A-9414-6EED6384A33C}"/>
                  </a:ext>
                </a:extLst>
              </p:cNvPr>
              <p:cNvSpPr>
                <a:spLocks/>
              </p:cNvSpPr>
              <p:nvPr/>
            </p:nvSpPr>
            <p:spPr bwMode="auto">
              <a:xfrm>
                <a:off x="3751" y="1213"/>
                <a:ext cx="75" cy="71"/>
              </a:xfrm>
              <a:custGeom>
                <a:avLst/>
                <a:gdLst>
                  <a:gd name="T0" fmla="*/ 37 w 75"/>
                  <a:gd name="T1" fmla="*/ 1 h 71"/>
                  <a:gd name="T2" fmla="*/ 37 w 75"/>
                  <a:gd name="T3" fmla="*/ 1 h 71"/>
                  <a:gd name="T4" fmla="*/ 48 w 75"/>
                  <a:gd name="T5" fmla="*/ 0 h 71"/>
                  <a:gd name="T6" fmla="*/ 56 w 75"/>
                  <a:gd name="T7" fmla="*/ 0 h 71"/>
                  <a:gd name="T8" fmla="*/ 62 w 75"/>
                  <a:gd name="T9" fmla="*/ 1 h 71"/>
                  <a:gd name="T10" fmla="*/ 67 w 75"/>
                  <a:gd name="T11" fmla="*/ 4 h 71"/>
                  <a:gd name="T12" fmla="*/ 70 w 75"/>
                  <a:gd name="T13" fmla="*/ 9 h 71"/>
                  <a:gd name="T14" fmla="*/ 72 w 75"/>
                  <a:gd name="T15" fmla="*/ 15 h 71"/>
                  <a:gd name="T16" fmla="*/ 74 w 75"/>
                  <a:gd name="T17" fmla="*/ 24 h 71"/>
                  <a:gd name="T18" fmla="*/ 75 w 75"/>
                  <a:gd name="T19" fmla="*/ 37 h 71"/>
                  <a:gd name="T20" fmla="*/ 75 w 75"/>
                  <a:gd name="T21" fmla="*/ 37 h 71"/>
                  <a:gd name="T22" fmla="*/ 74 w 75"/>
                  <a:gd name="T23" fmla="*/ 47 h 71"/>
                  <a:gd name="T24" fmla="*/ 74 w 75"/>
                  <a:gd name="T25" fmla="*/ 55 h 71"/>
                  <a:gd name="T26" fmla="*/ 72 w 75"/>
                  <a:gd name="T27" fmla="*/ 59 h 71"/>
                  <a:gd name="T28" fmla="*/ 69 w 75"/>
                  <a:gd name="T29" fmla="*/ 62 h 71"/>
                  <a:gd name="T30" fmla="*/ 66 w 75"/>
                  <a:gd name="T31" fmla="*/ 63 h 71"/>
                  <a:gd name="T32" fmla="*/ 63 w 75"/>
                  <a:gd name="T33" fmla="*/ 63 h 71"/>
                  <a:gd name="T34" fmla="*/ 59 w 75"/>
                  <a:gd name="T35" fmla="*/ 64 h 71"/>
                  <a:gd name="T36" fmla="*/ 55 w 75"/>
                  <a:gd name="T37" fmla="*/ 64 h 71"/>
                  <a:gd name="T38" fmla="*/ 55 w 75"/>
                  <a:gd name="T39" fmla="*/ 64 h 71"/>
                  <a:gd name="T40" fmla="*/ 44 w 75"/>
                  <a:gd name="T41" fmla="*/ 68 h 71"/>
                  <a:gd name="T42" fmla="*/ 31 w 75"/>
                  <a:gd name="T43" fmla="*/ 71 h 71"/>
                  <a:gd name="T44" fmla="*/ 25 w 75"/>
                  <a:gd name="T45" fmla="*/ 71 h 71"/>
                  <a:gd name="T46" fmla="*/ 19 w 75"/>
                  <a:gd name="T47" fmla="*/ 71 h 71"/>
                  <a:gd name="T48" fmla="*/ 13 w 75"/>
                  <a:gd name="T49" fmla="*/ 68 h 71"/>
                  <a:gd name="T50" fmla="*/ 9 w 75"/>
                  <a:gd name="T51" fmla="*/ 64 h 71"/>
                  <a:gd name="T52" fmla="*/ 9 w 75"/>
                  <a:gd name="T53" fmla="*/ 64 h 71"/>
                  <a:gd name="T54" fmla="*/ 3 w 75"/>
                  <a:gd name="T55" fmla="*/ 57 h 71"/>
                  <a:gd name="T56" fmla="*/ 1 w 75"/>
                  <a:gd name="T57" fmla="*/ 51 h 71"/>
                  <a:gd name="T58" fmla="*/ 0 w 75"/>
                  <a:gd name="T59" fmla="*/ 47 h 71"/>
                  <a:gd name="T60" fmla="*/ 1 w 75"/>
                  <a:gd name="T61" fmla="*/ 45 h 71"/>
                  <a:gd name="T62" fmla="*/ 1 w 75"/>
                  <a:gd name="T63" fmla="*/ 42 h 71"/>
                  <a:gd name="T64" fmla="*/ 3 w 75"/>
                  <a:gd name="T65" fmla="*/ 40 h 71"/>
                  <a:gd name="T66" fmla="*/ 3 w 75"/>
                  <a:gd name="T67" fmla="*/ 40 h 71"/>
                  <a:gd name="T68" fmla="*/ 4 w 75"/>
                  <a:gd name="T69" fmla="*/ 34 h 71"/>
                  <a:gd name="T70" fmla="*/ 6 w 75"/>
                  <a:gd name="T71" fmla="*/ 28 h 71"/>
                  <a:gd name="T72" fmla="*/ 9 w 75"/>
                  <a:gd name="T73" fmla="*/ 22 h 71"/>
                  <a:gd name="T74" fmla="*/ 14 w 75"/>
                  <a:gd name="T75" fmla="*/ 15 h 71"/>
                  <a:gd name="T76" fmla="*/ 20 w 75"/>
                  <a:gd name="T77" fmla="*/ 9 h 71"/>
                  <a:gd name="T78" fmla="*/ 28 w 75"/>
                  <a:gd name="T79" fmla="*/ 4 h 71"/>
                  <a:gd name="T80" fmla="*/ 32 w 75"/>
                  <a:gd name="T81" fmla="*/ 2 h 71"/>
                  <a:gd name="T82" fmla="*/ 37 w 75"/>
                  <a:gd name="T83" fmla="*/ 1 h 71"/>
                  <a:gd name="T84" fmla="*/ 37 w 75"/>
                  <a:gd name="T85" fmla="*/ 1 h 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5" h="71">
                    <a:moveTo>
                      <a:pt x="37" y="1"/>
                    </a:moveTo>
                    <a:lnTo>
                      <a:pt x="37" y="1"/>
                    </a:lnTo>
                    <a:lnTo>
                      <a:pt x="48" y="0"/>
                    </a:lnTo>
                    <a:lnTo>
                      <a:pt x="56" y="0"/>
                    </a:lnTo>
                    <a:lnTo>
                      <a:pt x="62" y="1"/>
                    </a:lnTo>
                    <a:lnTo>
                      <a:pt x="67" y="4"/>
                    </a:lnTo>
                    <a:lnTo>
                      <a:pt x="70" y="9"/>
                    </a:lnTo>
                    <a:lnTo>
                      <a:pt x="72" y="15"/>
                    </a:lnTo>
                    <a:lnTo>
                      <a:pt x="74" y="24"/>
                    </a:lnTo>
                    <a:lnTo>
                      <a:pt x="75" y="37"/>
                    </a:lnTo>
                    <a:lnTo>
                      <a:pt x="74" y="47"/>
                    </a:lnTo>
                    <a:lnTo>
                      <a:pt x="74" y="55"/>
                    </a:lnTo>
                    <a:lnTo>
                      <a:pt x="72" y="59"/>
                    </a:lnTo>
                    <a:lnTo>
                      <a:pt x="69" y="62"/>
                    </a:lnTo>
                    <a:lnTo>
                      <a:pt x="66" y="63"/>
                    </a:lnTo>
                    <a:lnTo>
                      <a:pt x="63" y="63"/>
                    </a:lnTo>
                    <a:lnTo>
                      <a:pt x="59" y="64"/>
                    </a:lnTo>
                    <a:lnTo>
                      <a:pt x="55" y="64"/>
                    </a:lnTo>
                    <a:lnTo>
                      <a:pt x="44" y="68"/>
                    </a:lnTo>
                    <a:lnTo>
                      <a:pt x="31" y="71"/>
                    </a:lnTo>
                    <a:lnTo>
                      <a:pt x="25" y="71"/>
                    </a:lnTo>
                    <a:lnTo>
                      <a:pt x="19" y="71"/>
                    </a:lnTo>
                    <a:lnTo>
                      <a:pt x="13" y="68"/>
                    </a:lnTo>
                    <a:lnTo>
                      <a:pt x="9" y="64"/>
                    </a:lnTo>
                    <a:lnTo>
                      <a:pt x="3" y="57"/>
                    </a:lnTo>
                    <a:lnTo>
                      <a:pt x="1" y="51"/>
                    </a:lnTo>
                    <a:lnTo>
                      <a:pt x="0" y="47"/>
                    </a:lnTo>
                    <a:lnTo>
                      <a:pt x="1" y="45"/>
                    </a:lnTo>
                    <a:lnTo>
                      <a:pt x="1" y="42"/>
                    </a:lnTo>
                    <a:lnTo>
                      <a:pt x="3" y="40"/>
                    </a:lnTo>
                    <a:lnTo>
                      <a:pt x="4" y="34"/>
                    </a:lnTo>
                    <a:lnTo>
                      <a:pt x="6" y="28"/>
                    </a:lnTo>
                    <a:lnTo>
                      <a:pt x="9" y="22"/>
                    </a:lnTo>
                    <a:lnTo>
                      <a:pt x="14" y="15"/>
                    </a:lnTo>
                    <a:lnTo>
                      <a:pt x="20" y="9"/>
                    </a:lnTo>
                    <a:lnTo>
                      <a:pt x="28" y="4"/>
                    </a:lnTo>
                    <a:lnTo>
                      <a:pt x="32" y="2"/>
                    </a:lnTo>
                    <a:lnTo>
                      <a:pt x="37" y="1"/>
                    </a:lnTo>
                    <a:close/>
                  </a:path>
                </a:pathLst>
              </a:custGeom>
              <a:solidFill>
                <a:srgbClr val="FDE3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23" name="Freeform 370">
                <a:extLst>
                  <a:ext uri="{FF2B5EF4-FFF2-40B4-BE49-F238E27FC236}">
                    <a16:creationId xmlns:a16="http://schemas.microsoft.com/office/drawing/2014/main" id="{CB3FADD2-824F-4B64-9E7F-9F73175147A2}"/>
                  </a:ext>
                </a:extLst>
              </p:cNvPr>
              <p:cNvSpPr>
                <a:spLocks/>
              </p:cNvSpPr>
              <p:nvPr/>
            </p:nvSpPr>
            <p:spPr bwMode="auto">
              <a:xfrm>
                <a:off x="3752" y="1214"/>
                <a:ext cx="72" cy="68"/>
              </a:xfrm>
              <a:custGeom>
                <a:avLst/>
                <a:gdLst>
                  <a:gd name="T0" fmla="*/ 36 w 72"/>
                  <a:gd name="T1" fmla="*/ 2 h 68"/>
                  <a:gd name="T2" fmla="*/ 36 w 72"/>
                  <a:gd name="T3" fmla="*/ 2 h 68"/>
                  <a:gd name="T4" fmla="*/ 46 w 72"/>
                  <a:gd name="T5" fmla="*/ 1 h 68"/>
                  <a:gd name="T6" fmla="*/ 54 w 72"/>
                  <a:gd name="T7" fmla="*/ 0 h 68"/>
                  <a:gd name="T8" fmla="*/ 60 w 72"/>
                  <a:gd name="T9" fmla="*/ 2 h 68"/>
                  <a:gd name="T10" fmla="*/ 64 w 72"/>
                  <a:gd name="T11" fmla="*/ 4 h 68"/>
                  <a:gd name="T12" fmla="*/ 68 w 72"/>
                  <a:gd name="T13" fmla="*/ 9 h 68"/>
                  <a:gd name="T14" fmla="*/ 70 w 72"/>
                  <a:gd name="T15" fmla="*/ 15 h 68"/>
                  <a:gd name="T16" fmla="*/ 71 w 72"/>
                  <a:gd name="T17" fmla="*/ 24 h 68"/>
                  <a:gd name="T18" fmla="*/ 72 w 72"/>
                  <a:gd name="T19" fmla="*/ 36 h 68"/>
                  <a:gd name="T20" fmla="*/ 72 w 72"/>
                  <a:gd name="T21" fmla="*/ 36 h 68"/>
                  <a:gd name="T22" fmla="*/ 72 w 72"/>
                  <a:gd name="T23" fmla="*/ 46 h 68"/>
                  <a:gd name="T24" fmla="*/ 71 w 72"/>
                  <a:gd name="T25" fmla="*/ 53 h 68"/>
                  <a:gd name="T26" fmla="*/ 69 w 72"/>
                  <a:gd name="T27" fmla="*/ 57 h 68"/>
                  <a:gd name="T28" fmla="*/ 67 w 72"/>
                  <a:gd name="T29" fmla="*/ 60 h 68"/>
                  <a:gd name="T30" fmla="*/ 64 w 72"/>
                  <a:gd name="T31" fmla="*/ 61 h 68"/>
                  <a:gd name="T32" fmla="*/ 60 w 72"/>
                  <a:gd name="T33" fmla="*/ 61 h 68"/>
                  <a:gd name="T34" fmla="*/ 57 w 72"/>
                  <a:gd name="T35" fmla="*/ 62 h 68"/>
                  <a:gd name="T36" fmla="*/ 53 w 72"/>
                  <a:gd name="T37" fmla="*/ 63 h 68"/>
                  <a:gd name="T38" fmla="*/ 53 w 72"/>
                  <a:gd name="T39" fmla="*/ 63 h 68"/>
                  <a:gd name="T40" fmla="*/ 41 w 72"/>
                  <a:gd name="T41" fmla="*/ 65 h 68"/>
                  <a:gd name="T42" fmla="*/ 29 w 72"/>
                  <a:gd name="T43" fmla="*/ 67 h 68"/>
                  <a:gd name="T44" fmla="*/ 23 w 72"/>
                  <a:gd name="T45" fmla="*/ 68 h 68"/>
                  <a:gd name="T46" fmla="*/ 18 w 72"/>
                  <a:gd name="T47" fmla="*/ 67 h 68"/>
                  <a:gd name="T48" fmla="*/ 12 w 72"/>
                  <a:gd name="T49" fmla="*/ 65 h 68"/>
                  <a:gd name="T50" fmla="*/ 8 w 72"/>
                  <a:gd name="T51" fmla="*/ 62 h 68"/>
                  <a:gd name="T52" fmla="*/ 8 w 72"/>
                  <a:gd name="T53" fmla="*/ 62 h 68"/>
                  <a:gd name="T54" fmla="*/ 3 w 72"/>
                  <a:gd name="T55" fmla="*/ 55 h 68"/>
                  <a:gd name="T56" fmla="*/ 0 w 72"/>
                  <a:gd name="T57" fmla="*/ 49 h 68"/>
                  <a:gd name="T58" fmla="*/ 0 w 72"/>
                  <a:gd name="T59" fmla="*/ 43 h 68"/>
                  <a:gd name="T60" fmla="*/ 1 w 72"/>
                  <a:gd name="T61" fmla="*/ 40 h 68"/>
                  <a:gd name="T62" fmla="*/ 2 w 72"/>
                  <a:gd name="T63" fmla="*/ 38 h 68"/>
                  <a:gd name="T64" fmla="*/ 2 w 72"/>
                  <a:gd name="T65" fmla="*/ 38 h 68"/>
                  <a:gd name="T66" fmla="*/ 4 w 72"/>
                  <a:gd name="T67" fmla="*/ 33 h 68"/>
                  <a:gd name="T68" fmla="*/ 6 w 72"/>
                  <a:gd name="T69" fmla="*/ 27 h 68"/>
                  <a:gd name="T70" fmla="*/ 9 w 72"/>
                  <a:gd name="T71" fmla="*/ 21 h 68"/>
                  <a:gd name="T72" fmla="*/ 14 w 72"/>
                  <a:gd name="T73" fmla="*/ 15 h 68"/>
                  <a:gd name="T74" fmla="*/ 19 w 72"/>
                  <a:gd name="T75" fmla="*/ 10 h 68"/>
                  <a:gd name="T76" fmla="*/ 27 w 72"/>
                  <a:gd name="T77" fmla="*/ 5 h 68"/>
                  <a:gd name="T78" fmla="*/ 31 w 72"/>
                  <a:gd name="T79" fmla="*/ 3 h 68"/>
                  <a:gd name="T80" fmla="*/ 36 w 72"/>
                  <a:gd name="T81" fmla="*/ 2 h 68"/>
                  <a:gd name="T82" fmla="*/ 36 w 72"/>
                  <a:gd name="T83" fmla="*/ 2 h 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2" h="68">
                    <a:moveTo>
                      <a:pt x="36" y="2"/>
                    </a:moveTo>
                    <a:lnTo>
                      <a:pt x="36" y="2"/>
                    </a:lnTo>
                    <a:lnTo>
                      <a:pt x="46" y="1"/>
                    </a:lnTo>
                    <a:lnTo>
                      <a:pt x="54" y="0"/>
                    </a:lnTo>
                    <a:lnTo>
                      <a:pt x="60" y="2"/>
                    </a:lnTo>
                    <a:lnTo>
                      <a:pt x="64" y="4"/>
                    </a:lnTo>
                    <a:lnTo>
                      <a:pt x="68" y="9"/>
                    </a:lnTo>
                    <a:lnTo>
                      <a:pt x="70" y="15"/>
                    </a:lnTo>
                    <a:lnTo>
                      <a:pt x="71" y="24"/>
                    </a:lnTo>
                    <a:lnTo>
                      <a:pt x="72" y="36"/>
                    </a:lnTo>
                    <a:lnTo>
                      <a:pt x="72" y="46"/>
                    </a:lnTo>
                    <a:lnTo>
                      <a:pt x="71" y="53"/>
                    </a:lnTo>
                    <a:lnTo>
                      <a:pt x="69" y="57"/>
                    </a:lnTo>
                    <a:lnTo>
                      <a:pt x="67" y="60"/>
                    </a:lnTo>
                    <a:lnTo>
                      <a:pt x="64" y="61"/>
                    </a:lnTo>
                    <a:lnTo>
                      <a:pt x="60" y="61"/>
                    </a:lnTo>
                    <a:lnTo>
                      <a:pt x="57" y="62"/>
                    </a:lnTo>
                    <a:lnTo>
                      <a:pt x="53" y="63"/>
                    </a:lnTo>
                    <a:lnTo>
                      <a:pt x="41" y="65"/>
                    </a:lnTo>
                    <a:lnTo>
                      <a:pt x="29" y="67"/>
                    </a:lnTo>
                    <a:lnTo>
                      <a:pt x="23" y="68"/>
                    </a:lnTo>
                    <a:lnTo>
                      <a:pt x="18" y="67"/>
                    </a:lnTo>
                    <a:lnTo>
                      <a:pt x="12" y="65"/>
                    </a:lnTo>
                    <a:lnTo>
                      <a:pt x="8" y="62"/>
                    </a:lnTo>
                    <a:lnTo>
                      <a:pt x="3" y="55"/>
                    </a:lnTo>
                    <a:lnTo>
                      <a:pt x="0" y="49"/>
                    </a:lnTo>
                    <a:lnTo>
                      <a:pt x="0" y="43"/>
                    </a:lnTo>
                    <a:lnTo>
                      <a:pt x="1" y="40"/>
                    </a:lnTo>
                    <a:lnTo>
                      <a:pt x="2" y="38"/>
                    </a:lnTo>
                    <a:lnTo>
                      <a:pt x="4" y="33"/>
                    </a:lnTo>
                    <a:lnTo>
                      <a:pt x="6" y="27"/>
                    </a:lnTo>
                    <a:lnTo>
                      <a:pt x="9" y="21"/>
                    </a:lnTo>
                    <a:lnTo>
                      <a:pt x="14" y="15"/>
                    </a:lnTo>
                    <a:lnTo>
                      <a:pt x="19" y="10"/>
                    </a:lnTo>
                    <a:lnTo>
                      <a:pt x="27" y="5"/>
                    </a:lnTo>
                    <a:lnTo>
                      <a:pt x="31" y="3"/>
                    </a:lnTo>
                    <a:lnTo>
                      <a:pt x="36" y="2"/>
                    </a:lnTo>
                    <a:close/>
                  </a:path>
                </a:pathLst>
              </a:custGeom>
              <a:solidFill>
                <a:srgbClr val="FDDF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24" name="Freeform 371">
                <a:extLst>
                  <a:ext uri="{FF2B5EF4-FFF2-40B4-BE49-F238E27FC236}">
                    <a16:creationId xmlns:a16="http://schemas.microsoft.com/office/drawing/2014/main" id="{20F631E9-059B-42BE-A9C8-4F2C9D0239B6}"/>
                  </a:ext>
                </a:extLst>
              </p:cNvPr>
              <p:cNvSpPr>
                <a:spLocks/>
              </p:cNvSpPr>
              <p:nvPr/>
            </p:nvSpPr>
            <p:spPr bwMode="auto">
              <a:xfrm>
                <a:off x="3752" y="1216"/>
                <a:ext cx="70" cy="63"/>
              </a:xfrm>
              <a:custGeom>
                <a:avLst/>
                <a:gdLst>
                  <a:gd name="T0" fmla="*/ 2 w 70"/>
                  <a:gd name="T1" fmla="*/ 35 h 63"/>
                  <a:gd name="T2" fmla="*/ 2 w 70"/>
                  <a:gd name="T3" fmla="*/ 35 h 63"/>
                  <a:gd name="T4" fmla="*/ 4 w 70"/>
                  <a:gd name="T5" fmla="*/ 31 h 63"/>
                  <a:gd name="T6" fmla="*/ 6 w 70"/>
                  <a:gd name="T7" fmla="*/ 25 h 63"/>
                  <a:gd name="T8" fmla="*/ 10 w 70"/>
                  <a:gd name="T9" fmla="*/ 20 h 63"/>
                  <a:gd name="T10" fmla="*/ 14 w 70"/>
                  <a:gd name="T11" fmla="*/ 14 h 63"/>
                  <a:gd name="T12" fmla="*/ 20 w 70"/>
                  <a:gd name="T13" fmla="*/ 9 h 63"/>
                  <a:gd name="T14" fmla="*/ 27 w 70"/>
                  <a:gd name="T15" fmla="*/ 4 h 63"/>
                  <a:gd name="T16" fmla="*/ 36 w 70"/>
                  <a:gd name="T17" fmla="*/ 2 h 63"/>
                  <a:gd name="T18" fmla="*/ 36 w 70"/>
                  <a:gd name="T19" fmla="*/ 2 h 63"/>
                  <a:gd name="T20" fmla="*/ 46 w 70"/>
                  <a:gd name="T21" fmla="*/ 0 h 63"/>
                  <a:gd name="T22" fmla="*/ 53 w 70"/>
                  <a:gd name="T23" fmla="*/ 0 h 63"/>
                  <a:gd name="T24" fmla="*/ 59 w 70"/>
                  <a:gd name="T25" fmla="*/ 1 h 63"/>
                  <a:gd name="T26" fmla="*/ 63 w 70"/>
                  <a:gd name="T27" fmla="*/ 4 h 63"/>
                  <a:gd name="T28" fmla="*/ 66 w 70"/>
                  <a:gd name="T29" fmla="*/ 8 h 63"/>
                  <a:gd name="T30" fmla="*/ 68 w 70"/>
                  <a:gd name="T31" fmla="*/ 15 h 63"/>
                  <a:gd name="T32" fmla="*/ 70 w 70"/>
                  <a:gd name="T33" fmla="*/ 23 h 63"/>
                  <a:gd name="T34" fmla="*/ 70 w 70"/>
                  <a:gd name="T35" fmla="*/ 34 h 63"/>
                  <a:gd name="T36" fmla="*/ 70 w 70"/>
                  <a:gd name="T37" fmla="*/ 34 h 63"/>
                  <a:gd name="T38" fmla="*/ 70 w 70"/>
                  <a:gd name="T39" fmla="*/ 43 h 63"/>
                  <a:gd name="T40" fmla="*/ 69 w 70"/>
                  <a:gd name="T41" fmla="*/ 50 h 63"/>
                  <a:gd name="T42" fmla="*/ 68 w 70"/>
                  <a:gd name="T43" fmla="*/ 54 h 63"/>
                  <a:gd name="T44" fmla="*/ 65 w 70"/>
                  <a:gd name="T45" fmla="*/ 57 h 63"/>
                  <a:gd name="T46" fmla="*/ 62 w 70"/>
                  <a:gd name="T47" fmla="*/ 58 h 63"/>
                  <a:gd name="T48" fmla="*/ 59 w 70"/>
                  <a:gd name="T49" fmla="*/ 59 h 63"/>
                  <a:gd name="T50" fmla="*/ 51 w 70"/>
                  <a:gd name="T51" fmla="*/ 60 h 63"/>
                  <a:gd name="T52" fmla="*/ 51 w 70"/>
                  <a:gd name="T53" fmla="*/ 60 h 63"/>
                  <a:gd name="T54" fmla="*/ 41 w 70"/>
                  <a:gd name="T55" fmla="*/ 62 h 63"/>
                  <a:gd name="T56" fmla="*/ 29 w 70"/>
                  <a:gd name="T57" fmla="*/ 63 h 63"/>
                  <a:gd name="T58" fmla="*/ 23 w 70"/>
                  <a:gd name="T59" fmla="*/ 63 h 63"/>
                  <a:gd name="T60" fmla="*/ 17 w 70"/>
                  <a:gd name="T61" fmla="*/ 62 h 63"/>
                  <a:gd name="T62" fmla="*/ 13 w 70"/>
                  <a:gd name="T63" fmla="*/ 61 h 63"/>
                  <a:gd name="T64" fmla="*/ 9 w 70"/>
                  <a:gd name="T65" fmla="*/ 58 h 63"/>
                  <a:gd name="T66" fmla="*/ 9 w 70"/>
                  <a:gd name="T67" fmla="*/ 58 h 63"/>
                  <a:gd name="T68" fmla="*/ 4 w 70"/>
                  <a:gd name="T69" fmla="*/ 52 h 63"/>
                  <a:gd name="T70" fmla="*/ 1 w 70"/>
                  <a:gd name="T71" fmla="*/ 46 h 63"/>
                  <a:gd name="T72" fmla="*/ 0 w 70"/>
                  <a:gd name="T73" fmla="*/ 40 h 63"/>
                  <a:gd name="T74" fmla="*/ 1 w 70"/>
                  <a:gd name="T75" fmla="*/ 37 h 63"/>
                  <a:gd name="T76" fmla="*/ 2 w 70"/>
                  <a:gd name="T77" fmla="*/ 35 h 63"/>
                  <a:gd name="T78" fmla="*/ 2 w 70"/>
                  <a:gd name="T79" fmla="*/ 35 h 6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0" h="63">
                    <a:moveTo>
                      <a:pt x="2" y="35"/>
                    </a:moveTo>
                    <a:lnTo>
                      <a:pt x="2" y="35"/>
                    </a:lnTo>
                    <a:lnTo>
                      <a:pt x="4" y="31"/>
                    </a:lnTo>
                    <a:lnTo>
                      <a:pt x="6" y="25"/>
                    </a:lnTo>
                    <a:lnTo>
                      <a:pt x="10" y="20"/>
                    </a:lnTo>
                    <a:lnTo>
                      <a:pt x="14" y="14"/>
                    </a:lnTo>
                    <a:lnTo>
                      <a:pt x="20" y="9"/>
                    </a:lnTo>
                    <a:lnTo>
                      <a:pt x="27" y="4"/>
                    </a:lnTo>
                    <a:lnTo>
                      <a:pt x="36" y="2"/>
                    </a:lnTo>
                    <a:lnTo>
                      <a:pt x="46" y="0"/>
                    </a:lnTo>
                    <a:lnTo>
                      <a:pt x="53" y="0"/>
                    </a:lnTo>
                    <a:lnTo>
                      <a:pt x="59" y="1"/>
                    </a:lnTo>
                    <a:lnTo>
                      <a:pt x="63" y="4"/>
                    </a:lnTo>
                    <a:lnTo>
                      <a:pt x="66" y="8"/>
                    </a:lnTo>
                    <a:lnTo>
                      <a:pt x="68" y="15"/>
                    </a:lnTo>
                    <a:lnTo>
                      <a:pt x="70" y="23"/>
                    </a:lnTo>
                    <a:lnTo>
                      <a:pt x="70" y="34"/>
                    </a:lnTo>
                    <a:lnTo>
                      <a:pt x="70" y="43"/>
                    </a:lnTo>
                    <a:lnTo>
                      <a:pt x="69" y="50"/>
                    </a:lnTo>
                    <a:lnTo>
                      <a:pt x="68" y="54"/>
                    </a:lnTo>
                    <a:lnTo>
                      <a:pt x="65" y="57"/>
                    </a:lnTo>
                    <a:lnTo>
                      <a:pt x="62" y="58"/>
                    </a:lnTo>
                    <a:lnTo>
                      <a:pt x="59" y="59"/>
                    </a:lnTo>
                    <a:lnTo>
                      <a:pt x="51" y="60"/>
                    </a:lnTo>
                    <a:lnTo>
                      <a:pt x="41" y="62"/>
                    </a:lnTo>
                    <a:lnTo>
                      <a:pt x="29" y="63"/>
                    </a:lnTo>
                    <a:lnTo>
                      <a:pt x="23" y="63"/>
                    </a:lnTo>
                    <a:lnTo>
                      <a:pt x="17" y="62"/>
                    </a:lnTo>
                    <a:lnTo>
                      <a:pt x="13" y="61"/>
                    </a:lnTo>
                    <a:lnTo>
                      <a:pt x="9" y="58"/>
                    </a:lnTo>
                    <a:lnTo>
                      <a:pt x="4" y="52"/>
                    </a:lnTo>
                    <a:lnTo>
                      <a:pt x="1" y="46"/>
                    </a:lnTo>
                    <a:lnTo>
                      <a:pt x="0" y="40"/>
                    </a:lnTo>
                    <a:lnTo>
                      <a:pt x="1" y="37"/>
                    </a:lnTo>
                    <a:lnTo>
                      <a:pt x="2" y="35"/>
                    </a:lnTo>
                    <a:close/>
                  </a:path>
                </a:pathLst>
              </a:custGeom>
              <a:solidFill>
                <a:srgbClr val="FCDB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25" name="Freeform 372">
                <a:extLst>
                  <a:ext uri="{FF2B5EF4-FFF2-40B4-BE49-F238E27FC236}">
                    <a16:creationId xmlns:a16="http://schemas.microsoft.com/office/drawing/2014/main" id="{743C28CA-1747-4569-9630-303E129284CC}"/>
                  </a:ext>
                </a:extLst>
              </p:cNvPr>
              <p:cNvSpPr>
                <a:spLocks/>
              </p:cNvSpPr>
              <p:nvPr/>
            </p:nvSpPr>
            <p:spPr bwMode="auto">
              <a:xfrm>
                <a:off x="3809" y="1514"/>
                <a:ext cx="86" cy="94"/>
              </a:xfrm>
              <a:custGeom>
                <a:avLst/>
                <a:gdLst>
                  <a:gd name="T0" fmla="*/ 9 w 86"/>
                  <a:gd name="T1" fmla="*/ 67 h 94"/>
                  <a:gd name="T2" fmla="*/ 9 w 86"/>
                  <a:gd name="T3" fmla="*/ 67 h 94"/>
                  <a:gd name="T4" fmla="*/ 23 w 86"/>
                  <a:gd name="T5" fmla="*/ 47 h 94"/>
                  <a:gd name="T6" fmla="*/ 37 w 86"/>
                  <a:gd name="T7" fmla="*/ 32 h 94"/>
                  <a:gd name="T8" fmla="*/ 45 w 86"/>
                  <a:gd name="T9" fmla="*/ 24 h 94"/>
                  <a:gd name="T10" fmla="*/ 52 w 86"/>
                  <a:gd name="T11" fmla="*/ 18 h 94"/>
                  <a:gd name="T12" fmla="*/ 52 w 86"/>
                  <a:gd name="T13" fmla="*/ 18 h 94"/>
                  <a:gd name="T14" fmla="*/ 65 w 86"/>
                  <a:gd name="T15" fmla="*/ 7 h 94"/>
                  <a:gd name="T16" fmla="*/ 71 w 86"/>
                  <a:gd name="T17" fmla="*/ 3 h 94"/>
                  <a:gd name="T18" fmla="*/ 76 w 86"/>
                  <a:gd name="T19" fmla="*/ 0 h 94"/>
                  <a:gd name="T20" fmla="*/ 79 w 86"/>
                  <a:gd name="T21" fmla="*/ 0 h 94"/>
                  <a:gd name="T22" fmla="*/ 81 w 86"/>
                  <a:gd name="T23" fmla="*/ 0 h 94"/>
                  <a:gd name="T24" fmla="*/ 83 w 86"/>
                  <a:gd name="T25" fmla="*/ 1 h 94"/>
                  <a:gd name="T26" fmla="*/ 84 w 86"/>
                  <a:gd name="T27" fmla="*/ 3 h 94"/>
                  <a:gd name="T28" fmla="*/ 85 w 86"/>
                  <a:gd name="T29" fmla="*/ 5 h 94"/>
                  <a:gd name="T30" fmla="*/ 86 w 86"/>
                  <a:gd name="T31" fmla="*/ 9 h 94"/>
                  <a:gd name="T32" fmla="*/ 86 w 86"/>
                  <a:gd name="T33" fmla="*/ 21 h 94"/>
                  <a:gd name="T34" fmla="*/ 86 w 86"/>
                  <a:gd name="T35" fmla="*/ 21 h 94"/>
                  <a:gd name="T36" fmla="*/ 85 w 86"/>
                  <a:gd name="T37" fmla="*/ 43 h 94"/>
                  <a:gd name="T38" fmla="*/ 85 w 86"/>
                  <a:gd name="T39" fmla="*/ 50 h 94"/>
                  <a:gd name="T40" fmla="*/ 83 w 86"/>
                  <a:gd name="T41" fmla="*/ 57 h 94"/>
                  <a:gd name="T42" fmla="*/ 81 w 86"/>
                  <a:gd name="T43" fmla="*/ 62 h 94"/>
                  <a:gd name="T44" fmla="*/ 78 w 86"/>
                  <a:gd name="T45" fmla="*/ 67 h 94"/>
                  <a:gd name="T46" fmla="*/ 74 w 86"/>
                  <a:gd name="T47" fmla="*/ 71 h 94"/>
                  <a:gd name="T48" fmla="*/ 67 w 86"/>
                  <a:gd name="T49" fmla="*/ 75 h 94"/>
                  <a:gd name="T50" fmla="*/ 67 w 86"/>
                  <a:gd name="T51" fmla="*/ 75 h 94"/>
                  <a:gd name="T52" fmla="*/ 60 w 86"/>
                  <a:gd name="T53" fmla="*/ 79 h 94"/>
                  <a:gd name="T54" fmla="*/ 52 w 86"/>
                  <a:gd name="T55" fmla="*/ 83 h 94"/>
                  <a:gd name="T56" fmla="*/ 35 w 86"/>
                  <a:gd name="T57" fmla="*/ 88 h 94"/>
                  <a:gd name="T58" fmla="*/ 21 w 86"/>
                  <a:gd name="T59" fmla="*/ 91 h 94"/>
                  <a:gd name="T60" fmla="*/ 10 w 86"/>
                  <a:gd name="T61" fmla="*/ 93 h 94"/>
                  <a:gd name="T62" fmla="*/ 10 w 86"/>
                  <a:gd name="T63" fmla="*/ 93 h 94"/>
                  <a:gd name="T64" fmla="*/ 6 w 86"/>
                  <a:gd name="T65" fmla="*/ 94 h 94"/>
                  <a:gd name="T66" fmla="*/ 3 w 86"/>
                  <a:gd name="T67" fmla="*/ 93 h 94"/>
                  <a:gd name="T68" fmla="*/ 1 w 86"/>
                  <a:gd name="T69" fmla="*/ 91 h 94"/>
                  <a:gd name="T70" fmla="*/ 0 w 86"/>
                  <a:gd name="T71" fmla="*/ 88 h 94"/>
                  <a:gd name="T72" fmla="*/ 0 w 86"/>
                  <a:gd name="T73" fmla="*/ 84 h 94"/>
                  <a:gd name="T74" fmla="*/ 2 w 86"/>
                  <a:gd name="T75" fmla="*/ 79 h 94"/>
                  <a:gd name="T76" fmla="*/ 5 w 86"/>
                  <a:gd name="T77" fmla="*/ 73 h 94"/>
                  <a:gd name="T78" fmla="*/ 9 w 86"/>
                  <a:gd name="T79" fmla="*/ 67 h 94"/>
                  <a:gd name="T80" fmla="*/ 9 w 86"/>
                  <a:gd name="T81" fmla="*/ 67 h 9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6" h="94">
                    <a:moveTo>
                      <a:pt x="9" y="67"/>
                    </a:moveTo>
                    <a:lnTo>
                      <a:pt x="9" y="67"/>
                    </a:lnTo>
                    <a:lnTo>
                      <a:pt x="23" y="47"/>
                    </a:lnTo>
                    <a:lnTo>
                      <a:pt x="37" y="32"/>
                    </a:lnTo>
                    <a:lnTo>
                      <a:pt x="45" y="24"/>
                    </a:lnTo>
                    <a:lnTo>
                      <a:pt x="52" y="18"/>
                    </a:lnTo>
                    <a:lnTo>
                      <a:pt x="65" y="7"/>
                    </a:lnTo>
                    <a:lnTo>
                      <a:pt x="71" y="3"/>
                    </a:lnTo>
                    <a:lnTo>
                      <a:pt x="76" y="0"/>
                    </a:lnTo>
                    <a:lnTo>
                      <a:pt x="79" y="0"/>
                    </a:lnTo>
                    <a:lnTo>
                      <a:pt x="81" y="0"/>
                    </a:lnTo>
                    <a:lnTo>
                      <a:pt x="83" y="1"/>
                    </a:lnTo>
                    <a:lnTo>
                      <a:pt x="84" y="3"/>
                    </a:lnTo>
                    <a:lnTo>
                      <a:pt x="85" y="5"/>
                    </a:lnTo>
                    <a:lnTo>
                      <a:pt x="86" y="9"/>
                    </a:lnTo>
                    <a:lnTo>
                      <a:pt x="86" y="21"/>
                    </a:lnTo>
                    <a:lnTo>
                      <a:pt x="85" y="43"/>
                    </a:lnTo>
                    <a:lnTo>
                      <a:pt x="85" y="50"/>
                    </a:lnTo>
                    <a:lnTo>
                      <a:pt x="83" y="57"/>
                    </a:lnTo>
                    <a:lnTo>
                      <a:pt x="81" y="62"/>
                    </a:lnTo>
                    <a:lnTo>
                      <a:pt x="78" y="67"/>
                    </a:lnTo>
                    <a:lnTo>
                      <a:pt x="74" y="71"/>
                    </a:lnTo>
                    <a:lnTo>
                      <a:pt x="67" y="75"/>
                    </a:lnTo>
                    <a:lnTo>
                      <a:pt x="60" y="79"/>
                    </a:lnTo>
                    <a:lnTo>
                      <a:pt x="52" y="83"/>
                    </a:lnTo>
                    <a:lnTo>
                      <a:pt x="35" y="88"/>
                    </a:lnTo>
                    <a:lnTo>
                      <a:pt x="21" y="91"/>
                    </a:lnTo>
                    <a:lnTo>
                      <a:pt x="10" y="93"/>
                    </a:lnTo>
                    <a:lnTo>
                      <a:pt x="6" y="94"/>
                    </a:lnTo>
                    <a:lnTo>
                      <a:pt x="3" y="93"/>
                    </a:lnTo>
                    <a:lnTo>
                      <a:pt x="1" y="91"/>
                    </a:lnTo>
                    <a:lnTo>
                      <a:pt x="0" y="88"/>
                    </a:lnTo>
                    <a:lnTo>
                      <a:pt x="0" y="84"/>
                    </a:lnTo>
                    <a:lnTo>
                      <a:pt x="2" y="79"/>
                    </a:lnTo>
                    <a:lnTo>
                      <a:pt x="5" y="73"/>
                    </a:lnTo>
                    <a:lnTo>
                      <a:pt x="9" y="67"/>
                    </a:lnTo>
                    <a:close/>
                  </a:path>
                </a:pathLst>
              </a:custGeom>
              <a:solidFill>
                <a:srgbClr val="517B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26" name="Freeform 373">
                <a:extLst>
                  <a:ext uri="{FF2B5EF4-FFF2-40B4-BE49-F238E27FC236}">
                    <a16:creationId xmlns:a16="http://schemas.microsoft.com/office/drawing/2014/main" id="{010E9473-4CC1-44F9-8D57-7674391A697E}"/>
                  </a:ext>
                </a:extLst>
              </p:cNvPr>
              <p:cNvSpPr>
                <a:spLocks/>
              </p:cNvSpPr>
              <p:nvPr/>
            </p:nvSpPr>
            <p:spPr bwMode="auto">
              <a:xfrm>
                <a:off x="3811" y="1516"/>
                <a:ext cx="82" cy="90"/>
              </a:xfrm>
              <a:custGeom>
                <a:avLst/>
                <a:gdLst>
                  <a:gd name="T0" fmla="*/ 82 w 82"/>
                  <a:gd name="T1" fmla="*/ 20 h 90"/>
                  <a:gd name="T2" fmla="*/ 82 w 82"/>
                  <a:gd name="T3" fmla="*/ 20 h 90"/>
                  <a:gd name="T4" fmla="*/ 81 w 82"/>
                  <a:gd name="T5" fmla="*/ 41 h 90"/>
                  <a:gd name="T6" fmla="*/ 81 w 82"/>
                  <a:gd name="T7" fmla="*/ 48 h 90"/>
                  <a:gd name="T8" fmla="*/ 80 w 82"/>
                  <a:gd name="T9" fmla="*/ 54 h 90"/>
                  <a:gd name="T10" fmla="*/ 78 w 82"/>
                  <a:gd name="T11" fmla="*/ 59 h 90"/>
                  <a:gd name="T12" fmla="*/ 75 w 82"/>
                  <a:gd name="T13" fmla="*/ 63 h 90"/>
                  <a:gd name="T14" fmla="*/ 70 w 82"/>
                  <a:gd name="T15" fmla="*/ 68 h 90"/>
                  <a:gd name="T16" fmla="*/ 64 w 82"/>
                  <a:gd name="T17" fmla="*/ 72 h 90"/>
                  <a:gd name="T18" fmla="*/ 64 w 82"/>
                  <a:gd name="T19" fmla="*/ 72 h 90"/>
                  <a:gd name="T20" fmla="*/ 57 w 82"/>
                  <a:gd name="T21" fmla="*/ 76 h 90"/>
                  <a:gd name="T22" fmla="*/ 49 w 82"/>
                  <a:gd name="T23" fmla="*/ 79 h 90"/>
                  <a:gd name="T24" fmla="*/ 34 w 82"/>
                  <a:gd name="T25" fmla="*/ 84 h 90"/>
                  <a:gd name="T26" fmla="*/ 20 w 82"/>
                  <a:gd name="T27" fmla="*/ 87 h 90"/>
                  <a:gd name="T28" fmla="*/ 10 w 82"/>
                  <a:gd name="T29" fmla="*/ 89 h 90"/>
                  <a:gd name="T30" fmla="*/ 10 w 82"/>
                  <a:gd name="T31" fmla="*/ 89 h 90"/>
                  <a:gd name="T32" fmla="*/ 6 w 82"/>
                  <a:gd name="T33" fmla="*/ 90 h 90"/>
                  <a:gd name="T34" fmla="*/ 3 w 82"/>
                  <a:gd name="T35" fmla="*/ 89 h 90"/>
                  <a:gd name="T36" fmla="*/ 1 w 82"/>
                  <a:gd name="T37" fmla="*/ 87 h 90"/>
                  <a:gd name="T38" fmla="*/ 0 w 82"/>
                  <a:gd name="T39" fmla="*/ 84 h 90"/>
                  <a:gd name="T40" fmla="*/ 0 w 82"/>
                  <a:gd name="T41" fmla="*/ 81 h 90"/>
                  <a:gd name="T42" fmla="*/ 1 w 82"/>
                  <a:gd name="T43" fmla="*/ 76 h 90"/>
                  <a:gd name="T44" fmla="*/ 4 w 82"/>
                  <a:gd name="T45" fmla="*/ 70 h 90"/>
                  <a:gd name="T46" fmla="*/ 9 w 82"/>
                  <a:gd name="T47" fmla="*/ 63 h 90"/>
                  <a:gd name="T48" fmla="*/ 9 w 82"/>
                  <a:gd name="T49" fmla="*/ 63 h 90"/>
                  <a:gd name="T50" fmla="*/ 22 w 82"/>
                  <a:gd name="T51" fmla="*/ 45 h 90"/>
                  <a:gd name="T52" fmla="*/ 35 w 82"/>
                  <a:gd name="T53" fmla="*/ 30 h 90"/>
                  <a:gd name="T54" fmla="*/ 43 w 82"/>
                  <a:gd name="T55" fmla="*/ 23 h 90"/>
                  <a:gd name="T56" fmla="*/ 49 w 82"/>
                  <a:gd name="T57" fmla="*/ 18 h 90"/>
                  <a:gd name="T58" fmla="*/ 49 w 82"/>
                  <a:gd name="T59" fmla="*/ 18 h 90"/>
                  <a:gd name="T60" fmla="*/ 62 w 82"/>
                  <a:gd name="T61" fmla="*/ 7 h 90"/>
                  <a:gd name="T62" fmla="*/ 68 w 82"/>
                  <a:gd name="T63" fmla="*/ 3 h 90"/>
                  <a:gd name="T64" fmla="*/ 73 w 82"/>
                  <a:gd name="T65" fmla="*/ 0 h 90"/>
                  <a:gd name="T66" fmla="*/ 75 w 82"/>
                  <a:gd name="T67" fmla="*/ 0 h 90"/>
                  <a:gd name="T68" fmla="*/ 77 w 82"/>
                  <a:gd name="T69" fmla="*/ 0 h 90"/>
                  <a:gd name="T70" fmla="*/ 79 w 82"/>
                  <a:gd name="T71" fmla="*/ 1 h 90"/>
                  <a:gd name="T72" fmla="*/ 80 w 82"/>
                  <a:gd name="T73" fmla="*/ 3 h 90"/>
                  <a:gd name="T74" fmla="*/ 81 w 82"/>
                  <a:gd name="T75" fmla="*/ 5 h 90"/>
                  <a:gd name="T76" fmla="*/ 82 w 82"/>
                  <a:gd name="T77" fmla="*/ 10 h 90"/>
                  <a:gd name="T78" fmla="*/ 82 w 82"/>
                  <a:gd name="T79" fmla="*/ 20 h 90"/>
                  <a:gd name="T80" fmla="*/ 82 w 82"/>
                  <a:gd name="T81" fmla="*/ 20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2" h="90">
                    <a:moveTo>
                      <a:pt x="82" y="20"/>
                    </a:moveTo>
                    <a:lnTo>
                      <a:pt x="82" y="20"/>
                    </a:lnTo>
                    <a:lnTo>
                      <a:pt x="81" y="41"/>
                    </a:lnTo>
                    <a:lnTo>
                      <a:pt x="81" y="48"/>
                    </a:lnTo>
                    <a:lnTo>
                      <a:pt x="80" y="54"/>
                    </a:lnTo>
                    <a:lnTo>
                      <a:pt x="78" y="59"/>
                    </a:lnTo>
                    <a:lnTo>
                      <a:pt x="75" y="63"/>
                    </a:lnTo>
                    <a:lnTo>
                      <a:pt x="70" y="68"/>
                    </a:lnTo>
                    <a:lnTo>
                      <a:pt x="64" y="72"/>
                    </a:lnTo>
                    <a:lnTo>
                      <a:pt x="57" y="76"/>
                    </a:lnTo>
                    <a:lnTo>
                      <a:pt x="49" y="79"/>
                    </a:lnTo>
                    <a:lnTo>
                      <a:pt x="34" y="84"/>
                    </a:lnTo>
                    <a:lnTo>
                      <a:pt x="20" y="87"/>
                    </a:lnTo>
                    <a:lnTo>
                      <a:pt x="10" y="89"/>
                    </a:lnTo>
                    <a:lnTo>
                      <a:pt x="6" y="90"/>
                    </a:lnTo>
                    <a:lnTo>
                      <a:pt x="3" y="89"/>
                    </a:lnTo>
                    <a:lnTo>
                      <a:pt x="1" y="87"/>
                    </a:lnTo>
                    <a:lnTo>
                      <a:pt x="0" y="84"/>
                    </a:lnTo>
                    <a:lnTo>
                      <a:pt x="0" y="81"/>
                    </a:lnTo>
                    <a:lnTo>
                      <a:pt x="1" y="76"/>
                    </a:lnTo>
                    <a:lnTo>
                      <a:pt x="4" y="70"/>
                    </a:lnTo>
                    <a:lnTo>
                      <a:pt x="9" y="63"/>
                    </a:lnTo>
                    <a:lnTo>
                      <a:pt x="22" y="45"/>
                    </a:lnTo>
                    <a:lnTo>
                      <a:pt x="35" y="30"/>
                    </a:lnTo>
                    <a:lnTo>
                      <a:pt x="43" y="23"/>
                    </a:lnTo>
                    <a:lnTo>
                      <a:pt x="49" y="18"/>
                    </a:lnTo>
                    <a:lnTo>
                      <a:pt x="62" y="7"/>
                    </a:lnTo>
                    <a:lnTo>
                      <a:pt x="68" y="3"/>
                    </a:lnTo>
                    <a:lnTo>
                      <a:pt x="73" y="0"/>
                    </a:lnTo>
                    <a:lnTo>
                      <a:pt x="75" y="0"/>
                    </a:lnTo>
                    <a:lnTo>
                      <a:pt x="77" y="0"/>
                    </a:lnTo>
                    <a:lnTo>
                      <a:pt x="79" y="1"/>
                    </a:lnTo>
                    <a:lnTo>
                      <a:pt x="80" y="3"/>
                    </a:lnTo>
                    <a:lnTo>
                      <a:pt x="81" y="5"/>
                    </a:lnTo>
                    <a:lnTo>
                      <a:pt x="82" y="10"/>
                    </a:lnTo>
                    <a:lnTo>
                      <a:pt x="82" y="20"/>
                    </a:lnTo>
                    <a:close/>
                  </a:path>
                </a:pathLst>
              </a:custGeom>
              <a:solidFill>
                <a:srgbClr val="6D8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27" name="Freeform 374">
                <a:extLst>
                  <a:ext uri="{FF2B5EF4-FFF2-40B4-BE49-F238E27FC236}">
                    <a16:creationId xmlns:a16="http://schemas.microsoft.com/office/drawing/2014/main" id="{41DE06B6-2CC5-437A-A368-E505B2250DD4}"/>
                  </a:ext>
                </a:extLst>
              </p:cNvPr>
              <p:cNvSpPr>
                <a:spLocks/>
              </p:cNvSpPr>
              <p:nvPr/>
            </p:nvSpPr>
            <p:spPr bwMode="auto">
              <a:xfrm>
                <a:off x="3812" y="1518"/>
                <a:ext cx="79" cy="86"/>
              </a:xfrm>
              <a:custGeom>
                <a:avLst/>
                <a:gdLst>
                  <a:gd name="T0" fmla="*/ 79 w 79"/>
                  <a:gd name="T1" fmla="*/ 19 h 86"/>
                  <a:gd name="T2" fmla="*/ 79 w 79"/>
                  <a:gd name="T3" fmla="*/ 19 h 86"/>
                  <a:gd name="T4" fmla="*/ 79 w 79"/>
                  <a:gd name="T5" fmla="*/ 39 h 86"/>
                  <a:gd name="T6" fmla="*/ 78 w 79"/>
                  <a:gd name="T7" fmla="*/ 46 h 86"/>
                  <a:gd name="T8" fmla="*/ 77 w 79"/>
                  <a:gd name="T9" fmla="*/ 52 h 86"/>
                  <a:gd name="T10" fmla="*/ 75 w 79"/>
                  <a:gd name="T11" fmla="*/ 56 h 86"/>
                  <a:gd name="T12" fmla="*/ 72 w 79"/>
                  <a:gd name="T13" fmla="*/ 60 h 86"/>
                  <a:gd name="T14" fmla="*/ 68 w 79"/>
                  <a:gd name="T15" fmla="*/ 65 h 86"/>
                  <a:gd name="T16" fmla="*/ 62 w 79"/>
                  <a:gd name="T17" fmla="*/ 69 h 86"/>
                  <a:gd name="T18" fmla="*/ 62 w 79"/>
                  <a:gd name="T19" fmla="*/ 69 h 86"/>
                  <a:gd name="T20" fmla="*/ 55 w 79"/>
                  <a:gd name="T21" fmla="*/ 72 h 86"/>
                  <a:gd name="T22" fmla="*/ 48 w 79"/>
                  <a:gd name="T23" fmla="*/ 75 h 86"/>
                  <a:gd name="T24" fmla="*/ 33 w 79"/>
                  <a:gd name="T25" fmla="*/ 80 h 86"/>
                  <a:gd name="T26" fmla="*/ 20 w 79"/>
                  <a:gd name="T27" fmla="*/ 83 h 86"/>
                  <a:gd name="T28" fmla="*/ 10 w 79"/>
                  <a:gd name="T29" fmla="*/ 85 h 86"/>
                  <a:gd name="T30" fmla="*/ 10 w 79"/>
                  <a:gd name="T31" fmla="*/ 85 h 86"/>
                  <a:gd name="T32" fmla="*/ 6 w 79"/>
                  <a:gd name="T33" fmla="*/ 86 h 86"/>
                  <a:gd name="T34" fmla="*/ 3 w 79"/>
                  <a:gd name="T35" fmla="*/ 85 h 86"/>
                  <a:gd name="T36" fmla="*/ 1 w 79"/>
                  <a:gd name="T37" fmla="*/ 83 h 86"/>
                  <a:gd name="T38" fmla="*/ 0 w 79"/>
                  <a:gd name="T39" fmla="*/ 80 h 86"/>
                  <a:gd name="T40" fmla="*/ 1 w 79"/>
                  <a:gd name="T41" fmla="*/ 77 h 86"/>
                  <a:gd name="T42" fmla="*/ 2 w 79"/>
                  <a:gd name="T43" fmla="*/ 72 h 86"/>
                  <a:gd name="T44" fmla="*/ 5 w 79"/>
                  <a:gd name="T45" fmla="*/ 67 h 86"/>
                  <a:gd name="T46" fmla="*/ 9 w 79"/>
                  <a:gd name="T47" fmla="*/ 60 h 86"/>
                  <a:gd name="T48" fmla="*/ 9 w 79"/>
                  <a:gd name="T49" fmla="*/ 60 h 86"/>
                  <a:gd name="T50" fmla="*/ 22 w 79"/>
                  <a:gd name="T51" fmla="*/ 43 h 86"/>
                  <a:gd name="T52" fmla="*/ 34 w 79"/>
                  <a:gd name="T53" fmla="*/ 29 h 86"/>
                  <a:gd name="T54" fmla="*/ 42 w 79"/>
                  <a:gd name="T55" fmla="*/ 22 h 86"/>
                  <a:gd name="T56" fmla="*/ 48 w 79"/>
                  <a:gd name="T57" fmla="*/ 17 h 86"/>
                  <a:gd name="T58" fmla="*/ 48 w 79"/>
                  <a:gd name="T59" fmla="*/ 17 h 86"/>
                  <a:gd name="T60" fmla="*/ 60 w 79"/>
                  <a:gd name="T61" fmla="*/ 8 h 86"/>
                  <a:gd name="T62" fmla="*/ 66 w 79"/>
                  <a:gd name="T63" fmla="*/ 3 h 86"/>
                  <a:gd name="T64" fmla="*/ 71 w 79"/>
                  <a:gd name="T65" fmla="*/ 0 h 86"/>
                  <a:gd name="T66" fmla="*/ 73 w 79"/>
                  <a:gd name="T67" fmla="*/ 0 h 86"/>
                  <a:gd name="T68" fmla="*/ 75 w 79"/>
                  <a:gd name="T69" fmla="*/ 0 h 86"/>
                  <a:gd name="T70" fmla="*/ 76 w 79"/>
                  <a:gd name="T71" fmla="*/ 1 h 86"/>
                  <a:gd name="T72" fmla="*/ 78 w 79"/>
                  <a:gd name="T73" fmla="*/ 3 h 86"/>
                  <a:gd name="T74" fmla="*/ 79 w 79"/>
                  <a:gd name="T75" fmla="*/ 5 h 86"/>
                  <a:gd name="T76" fmla="*/ 79 w 79"/>
                  <a:gd name="T77" fmla="*/ 9 h 86"/>
                  <a:gd name="T78" fmla="*/ 79 w 79"/>
                  <a:gd name="T79" fmla="*/ 19 h 86"/>
                  <a:gd name="T80" fmla="*/ 79 w 79"/>
                  <a:gd name="T81" fmla="*/ 19 h 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86">
                    <a:moveTo>
                      <a:pt x="79" y="19"/>
                    </a:moveTo>
                    <a:lnTo>
                      <a:pt x="79" y="19"/>
                    </a:lnTo>
                    <a:lnTo>
                      <a:pt x="79" y="39"/>
                    </a:lnTo>
                    <a:lnTo>
                      <a:pt x="78" y="46"/>
                    </a:lnTo>
                    <a:lnTo>
                      <a:pt x="77" y="52"/>
                    </a:lnTo>
                    <a:lnTo>
                      <a:pt x="75" y="56"/>
                    </a:lnTo>
                    <a:lnTo>
                      <a:pt x="72" y="60"/>
                    </a:lnTo>
                    <a:lnTo>
                      <a:pt x="68" y="65"/>
                    </a:lnTo>
                    <a:lnTo>
                      <a:pt x="62" y="69"/>
                    </a:lnTo>
                    <a:lnTo>
                      <a:pt x="55" y="72"/>
                    </a:lnTo>
                    <a:lnTo>
                      <a:pt x="48" y="75"/>
                    </a:lnTo>
                    <a:lnTo>
                      <a:pt x="33" y="80"/>
                    </a:lnTo>
                    <a:lnTo>
                      <a:pt x="20" y="83"/>
                    </a:lnTo>
                    <a:lnTo>
                      <a:pt x="10" y="85"/>
                    </a:lnTo>
                    <a:lnTo>
                      <a:pt x="6" y="86"/>
                    </a:lnTo>
                    <a:lnTo>
                      <a:pt x="3" y="85"/>
                    </a:lnTo>
                    <a:lnTo>
                      <a:pt x="1" y="83"/>
                    </a:lnTo>
                    <a:lnTo>
                      <a:pt x="0" y="80"/>
                    </a:lnTo>
                    <a:lnTo>
                      <a:pt x="1" y="77"/>
                    </a:lnTo>
                    <a:lnTo>
                      <a:pt x="2" y="72"/>
                    </a:lnTo>
                    <a:lnTo>
                      <a:pt x="5" y="67"/>
                    </a:lnTo>
                    <a:lnTo>
                      <a:pt x="9" y="60"/>
                    </a:lnTo>
                    <a:lnTo>
                      <a:pt x="22" y="43"/>
                    </a:lnTo>
                    <a:lnTo>
                      <a:pt x="34" y="29"/>
                    </a:lnTo>
                    <a:lnTo>
                      <a:pt x="42" y="22"/>
                    </a:lnTo>
                    <a:lnTo>
                      <a:pt x="48" y="17"/>
                    </a:lnTo>
                    <a:lnTo>
                      <a:pt x="60" y="8"/>
                    </a:lnTo>
                    <a:lnTo>
                      <a:pt x="66" y="3"/>
                    </a:lnTo>
                    <a:lnTo>
                      <a:pt x="71" y="0"/>
                    </a:lnTo>
                    <a:lnTo>
                      <a:pt x="73" y="0"/>
                    </a:lnTo>
                    <a:lnTo>
                      <a:pt x="75" y="0"/>
                    </a:lnTo>
                    <a:lnTo>
                      <a:pt x="76" y="1"/>
                    </a:lnTo>
                    <a:lnTo>
                      <a:pt x="78" y="3"/>
                    </a:lnTo>
                    <a:lnTo>
                      <a:pt x="79" y="5"/>
                    </a:lnTo>
                    <a:lnTo>
                      <a:pt x="79" y="9"/>
                    </a:lnTo>
                    <a:lnTo>
                      <a:pt x="79" y="19"/>
                    </a:lnTo>
                    <a:close/>
                  </a:path>
                </a:pathLst>
              </a:custGeom>
              <a:solidFill>
                <a:srgbClr val="8997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28" name="Freeform 375">
                <a:extLst>
                  <a:ext uri="{FF2B5EF4-FFF2-40B4-BE49-F238E27FC236}">
                    <a16:creationId xmlns:a16="http://schemas.microsoft.com/office/drawing/2014/main" id="{4A63B78E-F2A7-4E19-83EB-26DEA7145DEE}"/>
                  </a:ext>
                </a:extLst>
              </p:cNvPr>
              <p:cNvSpPr>
                <a:spLocks/>
              </p:cNvSpPr>
              <p:nvPr/>
            </p:nvSpPr>
            <p:spPr bwMode="auto">
              <a:xfrm>
                <a:off x="3814" y="1520"/>
                <a:ext cx="76" cy="81"/>
              </a:xfrm>
              <a:custGeom>
                <a:avLst/>
                <a:gdLst>
                  <a:gd name="T0" fmla="*/ 76 w 76"/>
                  <a:gd name="T1" fmla="*/ 18 h 81"/>
                  <a:gd name="T2" fmla="*/ 76 w 76"/>
                  <a:gd name="T3" fmla="*/ 18 h 81"/>
                  <a:gd name="T4" fmla="*/ 75 w 76"/>
                  <a:gd name="T5" fmla="*/ 37 h 81"/>
                  <a:gd name="T6" fmla="*/ 74 w 76"/>
                  <a:gd name="T7" fmla="*/ 44 h 81"/>
                  <a:gd name="T8" fmla="*/ 73 w 76"/>
                  <a:gd name="T9" fmla="*/ 49 h 81"/>
                  <a:gd name="T10" fmla="*/ 72 w 76"/>
                  <a:gd name="T11" fmla="*/ 54 h 81"/>
                  <a:gd name="T12" fmla="*/ 69 w 76"/>
                  <a:gd name="T13" fmla="*/ 58 h 81"/>
                  <a:gd name="T14" fmla="*/ 65 w 76"/>
                  <a:gd name="T15" fmla="*/ 62 h 81"/>
                  <a:gd name="T16" fmla="*/ 59 w 76"/>
                  <a:gd name="T17" fmla="*/ 66 h 81"/>
                  <a:gd name="T18" fmla="*/ 59 w 76"/>
                  <a:gd name="T19" fmla="*/ 66 h 81"/>
                  <a:gd name="T20" fmla="*/ 46 w 76"/>
                  <a:gd name="T21" fmla="*/ 72 h 81"/>
                  <a:gd name="T22" fmla="*/ 31 w 76"/>
                  <a:gd name="T23" fmla="*/ 76 h 81"/>
                  <a:gd name="T24" fmla="*/ 19 w 76"/>
                  <a:gd name="T25" fmla="*/ 79 h 81"/>
                  <a:gd name="T26" fmla="*/ 9 w 76"/>
                  <a:gd name="T27" fmla="*/ 81 h 81"/>
                  <a:gd name="T28" fmla="*/ 9 w 76"/>
                  <a:gd name="T29" fmla="*/ 81 h 81"/>
                  <a:gd name="T30" fmla="*/ 6 w 76"/>
                  <a:gd name="T31" fmla="*/ 81 h 81"/>
                  <a:gd name="T32" fmla="*/ 3 w 76"/>
                  <a:gd name="T33" fmla="*/ 81 h 81"/>
                  <a:gd name="T34" fmla="*/ 1 w 76"/>
                  <a:gd name="T35" fmla="*/ 79 h 81"/>
                  <a:gd name="T36" fmla="*/ 0 w 76"/>
                  <a:gd name="T37" fmla="*/ 77 h 81"/>
                  <a:gd name="T38" fmla="*/ 1 w 76"/>
                  <a:gd name="T39" fmla="*/ 73 h 81"/>
                  <a:gd name="T40" fmla="*/ 2 w 76"/>
                  <a:gd name="T41" fmla="*/ 69 h 81"/>
                  <a:gd name="T42" fmla="*/ 5 w 76"/>
                  <a:gd name="T43" fmla="*/ 64 h 81"/>
                  <a:gd name="T44" fmla="*/ 9 w 76"/>
                  <a:gd name="T45" fmla="*/ 57 h 81"/>
                  <a:gd name="T46" fmla="*/ 9 w 76"/>
                  <a:gd name="T47" fmla="*/ 57 h 81"/>
                  <a:gd name="T48" fmla="*/ 21 w 76"/>
                  <a:gd name="T49" fmla="*/ 41 h 81"/>
                  <a:gd name="T50" fmla="*/ 32 w 76"/>
                  <a:gd name="T51" fmla="*/ 28 h 81"/>
                  <a:gd name="T52" fmla="*/ 40 w 76"/>
                  <a:gd name="T53" fmla="*/ 21 h 81"/>
                  <a:gd name="T54" fmla="*/ 46 w 76"/>
                  <a:gd name="T55" fmla="*/ 16 h 81"/>
                  <a:gd name="T56" fmla="*/ 46 w 76"/>
                  <a:gd name="T57" fmla="*/ 16 h 81"/>
                  <a:gd name="T58" fmla="*/ 57 w 76"/>
                  <a:gd name="T59" fmla="*/ 7 h 81"/>
                  <a:gd name="T60" fmla="*/ 62 w 76"/>
                  <a:gd name="T61" fmla="*/ 3 h 81"/>
                  <a:gd name="T62" fmla="*/ 67 w 76"/>
                  <a:gd name="T63" fmla="*/ 0 h 81"/>
                  <a:gd name="T64" fmla="*/ 71 w 76"/>
                  <a:gd name="T65" fmla="*/ 0 h 81"/>
                  <a:gd name="T66" fmla="*/ 72 w 76"/>
                  <a:gd name="T67" fmla="*/ 1 h 81"/>
                  <a:gd name="T68" fmla="*/ 74 w 76"/>
                  <a:gd name="T69" fmla="*/ 3 h 81"/>
                  <a:gd name="T70" fmla="*/ 75 w 76"/>
                  <a:gd name="T71" fmla="*/ 9 h 81"/>
                  <a:gd name="T72" fmla="*/ 76 w 76"/>
                  <a:gd name="T73" fmla="*/ 18 h 81"/>
                  <a:gd name="T74" fmla="*/ 76 w 76"/>
                  <a:gd name="T75" fmla="*/ 18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6" h="81">
                    <a:moveTo>
                      <a:pt x="76" y="18"/>
                    </a:moveTo>
                    <a:lnTo>
                      <a:pt x="76" y="18"/>
                    </a:lnTo>
                    <a:lnTo>
                      <a:pt x="75" y="37"/>
                    </a:lnTo>
                    <a:lnTo>
                      <a:pt x="74" y="44"/>
                    </a:lnTo>
                    <a:lnTo>
                      <a:pt x="73" y="49"/>
                    </a:lnTo>
                    <a:lnTo>
                      <a:pt x="72" y="54"/>
                    </a:lnTo>
                    <a:lnTo>
                      <a:pt x="69" y="58"/>
                    </a:lnTo>
                    <a:lnTo>
                      <a:pt x="65" y="62"/>
                    </a:lnTo>
                    <a:lnTo>
                      <a:pt x="59" y="66"/>
                    </a:lnTo>
                    <a:lnTo>
                      <a:pt x="46" y="72"/>
                    </a:lnTo>
                    <a:lnTo>
                      <a:pt x="31" y="76"/>
                    </a:lnTo>
                    <a:lnTo>
                      <a:pt x="19" y="79"/>
                    </a:lnTo>
                    <a:lnTo>
                      <a:pt x="9" y="81"/>
                    </a:lnTo>
                    <a:lnTo>
                      <a:pt x="6" y="81"/>
                    </a:lnTo>
                    <a:lnTo>
                      <a:pt x="3" y="81"/>
                    </a:lnTo>
                    <a:lnTo>
                      <a:pt x="1" y="79"/>
                    </a:lnTo>
                    <a:lnTo>
                      <a:pt x="0" y="77"/>
                    </a:lnTo>
                    <a:lnTo>
                      <a:pt x="1" y="73"/>
                    </a:lnTo>
                    <a:lnTo>
                      <a:pt x="2" y="69"/>
                    </a:lnTo>
                    <a:lnTo>
                      <a:pt x="5" y="64"/>
                    </a:lnTo>
                    <a:lnTo>
                      <a:pt x="9" y="57"/>
                    </a:lnTo>
                    <a:lnTo>
                      <a:pt x="21" y="41"/>
                    </a:lnTo>
                    <a:lnTo>
                      <a:pt x="32" y="28"/>
                    </a:lnTo>
                    <a:lnTo>
                      <a:pt x="40" y="21"/>
                    </a:lnTo>
                    <a:lnTo>
                      <a:pt x="46" y="16"/>
                    </a:lnTo>
                    <a:lnTo>
                      <a:pt x="57" y="7"/>
                    </a:lnTo>
                    <a:lnTo>
                      <a:pt x="62" y="3"/>
                    </a:lnTo>
                    <a:lnTo>
                      <a:pt x="67" y="0"/>
                    </a:lnTo>
                    <a:lnTo>
                      <a:pt x="71" y="0"/>
                    </a:lnTo>
                    <a:lnTo>
                      <a:pt x="72" y="1"/>
                    </a:lnTo>
                    <a:lnTo>
                      <a:pt x="74" y="3"/>
                    </a:lnTo>
                    <a:lnTo>
                      <a:pt x="75" y="9"/>
                    </a:lnTo>
                    <a:lnTo>
                      <a:pt x="76" y="18"/>
                    </a:lnTo>
                    <a:close/>
                  </a:path>
                </a:pathLst>
              </a:custGeom>
              <a:solidFill>
                <a:srgbClr val="A6A7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29" name="Freeform 376">
                <a:extLst>
                  <a:ext uri="{FF2B5EF4-FFF2-40B4-BE49-F238E27FC236}">
                    <a16:creationId xmlns:a16="http://schemas.microsoft.com/office/drawing/2014/main" id="{92BBF64D-A9D7-4B7A-9C8E-EE03139ECD16}"/>
                  </a:ext>
                </a:extLst>
              </p:cNvPr>
              <p:cNvSpPr>
                <a:spLocks/>
              </p:cNvSpPr>
              <p:nvPr/>
            </p:nvSpPr>
            <p:spPr bwMode="auto">
              <a:xfrm>
                <a:off x="3816" y="1522"/>
                <a:ext cx="72" cy="77"/>
              </a:xfrm>
              <a:custGeom>
                <a:avLst/>
                <a:gdLst>
                  <a:gd name="T0" fmla="*/ 72 w 72"/>
                  <a:gd name="T1" fmla="*/ 18 h 77"/>
                  <a:gd name="T2" fmla="*/ 72 w 72"/>
                  <a:gd name="T3" fmla="*/ 18 h 77"/>
                  <a:gd name="T4" fmla="*/ 71 w 72"/>
                  <a:gd name="T5" fmla="*/ 35 h 77"/>
                  <a:gd name="T6" fmla="*/ 70 w 72"/>
                  <a:gd name="T7" fmla="*/ 42 h 77"/>
                  <a:gd name="T8" fmla="*/ 70 w 72"/>
                  <a:gd name="T9" fmla="*/ 47 h 77"/>
                  <a:gd name="T10" fmla="*/ 68 w 72"/>
                  <a:gd name="T11" fmla="*/ 51 h 77"/>
                  <a:gd name="T12" fmla="*/ 65 w 72"/>
                  <a:gd name="T13" fmla="*/ 55 h 77"/>
                  <a:gd name="T14" fmla="*/ 61 w 72"/>
                  <a:gd name="T15" fmla="*/ 59 h 77"/>
                  <a:gd name="T16" fmla="*/ 56 w 72"/>
                  <a:gd name="T17" fmla="*/ 62 h 77"/>
                  <a:gd name="T18" fmla="*/ 56 w 72"/>
                  <a:gd name="T19" fmla="*/ 62 h 77"/>
                  <a:gd name="T20" fmla="*/ 43 w 72"/>
                  <a:gd name="T21" fmla="*/ 68 h 77"/>
                  <a:gd name="T22" fmla="*/ 30 w 72"/>
                  <a:gd name="T23" fmla="*/ 72 h 77"/>
                  <a:gd name="T24" fmla="*/ 9 w 72"/>
                  <a:gd name="T25" fmla="*/ 77 h 77"/>
                  <a:gd name="T26" fmla="*/ 9 w 72"/>
                  <a:gd name="T27" fmla="*/ 77 h 77"/>
                  <a:gd name="T28" fmla="*/ 5 w 72"/>
                  <a:gd name="T29" fmla="*/ 77 h 77"/>
                  <a:gd name="T30" fmla="*/ 3 w 72"/>
                  <a:gd name="T31" fmla="*/ 77 h 77"/>
                  <a:gd name="T32" fmla="*/ 1 w 72"/>
                  <a:gd name="T33" fmla="*/ 75 h 77"/>
                  <a:gd name="T34" fmla="*/ 0 w 72"/>
                  <a:gd name="T35" fmla="*/ 73 h 77"/>
                  <a:gd name="T36" fmla="*/ 0 w 72"/>
                  <a:gd name="T37" fmla="*/ 69 h 77"/>
                  <a:gd name="T38" fmla="*/ 2 w 72"/>
                  <a:gd name="T39" fmla="*/ 65 h 77"/>
                  <a:gd name="T40" fmla="*/ 4 w 72"/>
                  <a:gd name="T41" fmla="*/ 61 h 77"/>
                  <a:gd name="T42" fmla="*/ 8 w 72"/>
                  <a:gd name="T43" fmla="*/ 54 h 77"/>
                  <a:gd name="T44" fmla="*/ 8 w 72"/>
                  <a:gd name="T45" fmla="*/ 54 h 77"/>
                  <a:gd name="T46" fmla="*/ 20 w 72"/>
                  <a:gd name="T47" fmla="*/ 39 h 77"/>
                  <a:gd name="T48" fmla="*/ 31 w 72"/>
                  <a:gd name="T49" fmla="*/ 26 h 77"/>
                  <a:gd name="T50" fmla="*/ 37 w 72"/>
                  <a:gd name="T51" fmla="*/ 20 h 77"/>
                  <a:gd name="T52" fmla="*/ 43 w 72"/>
                  <a:gd name="T53" fmla="*/ 16 h 77"/>
                  <a:gd name="T54" fmla="*/ 43 w 72"/>
                  <a:gd name="T55" fmla="*/ 16 h 77"/>
                  <a:gd name="T56" fmla="*/ 54 w 72"/>
                  <a:gd name="T57" fmla="*/ 7 h 77"/>
                  <a:gd name="T58" fmla="*/ 59 w 72"/>
                  <a:gd name="T59" fmla="*/ 4 h 77"/>
                  <a:gd name="T60" fmla="*/ 64 w 72"/>
                  <a:gd name="T61" fmla="*/ 1 h 77"/>
                  <a:gd name="T62" fmla="*/ 67 w 72"/>
                  <a:gd name="T63" fmla="*/ 0 h 77"/>
                  <a:gd name="T64" fmla="*/ 69 w 72"/>
                  <a:gd name="T65" fmla="*/ 1 h 77"/>
                  <a:gd name="T66" fmla="*/ 70 w 72"/>
                  <a:gd name="T67" fmla="*/ 4 h 77"/>
                  <a:gd name="T68" fmla="*/ 72 w 72"/>
                  <a:gd name="T69" fmla="*/ 9 h 77"/>
                  <a:gd name="T70" fmla="*/ 72 w 72"/>
                  <a:gd name="T71" fmla="*/ 18 h 77"/>
                  <a:gd name="T72" fmla="*/ 72 w 72"/>
                  <a:gd name="T73" fmla="*/ 18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2" h="77">
                    <a:moveTo>
                      <a:pt x="72" y="18"/>
                    </a:moveTo>
                    <a:lnTo>
                      <a:pt x="72" y="18"/>
                    </a:lnTo>
                    <a:lnTo>
                      <a:pt x="71" y="35"/>
                    </a:lnTo>
                    <a:lnTo>
                      <a:pt x="70" y="42"/>
                    </a:lnTo>
                    <a:lnTo>
                      <a:pt x="70" y="47"/>
                    </a:lnTo>
                    <a:lnTo>
                      <a:pt x="68" y="51"/>
                    </a:lnTo>
                    <a:lnTo>
                      <a:pt x="65" y="55"/>
                    </a:lnTo>
                    <a:lnTo>
                      <a:pt x="61" y="59"/>
                    </a:lnTo>
                    <a:lnTo>
                      <a:pt x="56" y="62"/>
                    </a:lnTo>
                    <a:lnTo>
                      <a:pt x="43" y="68"/>
                    </a:lnTo>
                    <a:lnTo>
                      <a:pt x="30" y="72"/>
                    </a:lnTo>
                    <a:lnTo>
                      <a:pt x="9" y="77"/>
                    </a:lnTo>
                    <a:lnTo>
                      <a:pt x="5" y="77"/>
                    </a:lnTo>
                    <a:lnTo>
                      <a:pt x="3" y="77"/>
                    </a:lnTo>
                    <a:lnTo>
                      <a:pt x="1" y="75"/>
                    </a:lnTo>
                    <a:lnTo>
                      <a:pt x="0" y="73"/>
                    </a:lnTo>
                    <a:lnTo>
                      <a:pt x="0" y="69"/>
                    </a:lnTo>
                    <a:lnTo>
                      <a:pt x="2" y="65"/>
                    </a:lnTo>
                    <a:lnTo>
                      <a:pt x="4" y="61"/>
                    </a:lnTo>
                    <a:lnTo>
                      <a:pt x="8" y="54"/>
                    </a:lnTo>
                    <a:lnTo>
                      <a:pt x="20" y="39"/>
                    </a:lnTo>
                    <a:lnTo>
                      <a:pt x="31" y="26"/>
                    </a:lnTo>
                    <a:lnTo>
                      <a:pt x="37" y="20"/>
                    </a:lnTo>
                    <a:lnTo>
                      <a:pt x="43" y="16"/>
                    </a:lnTo>
                    <a:lnTo>
                      <a:pt x="54" y="7"/>
                    </a:lnTo>
                    <a:lnTo>
                      <a:pt x="59" y="4"/>
                    </a:lnTo>
                    <a:lnTo>
                      <a:pt x="64" y="1"/>
                    </a:lnTo>
                    <a:lnTo>
                      <a:pt x="67" y="0"/>
                    </a:lnTo>
                    <a:lnTo>
                      <a:pt x="69" y="1"/>
                    </a:lnTo>
                    <a:lnTo>
                      <a:pt x="70" y="4"/>
                    </a:lnTo>
                    <a:lnTo>
                      <a:pt x="72" y="9"/>
                    </a:lnTo>
                    <a:lnTo>
                      <a:pt x="72" y="18"/>
                    </a:lnTo>
                    <a:close/>
                  </a:path>
                </a:pathLst>
              </a:custGeom>
              <a:solidFill>
                <a:srgbClr val="C3B8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30" name="Freeform 377">
                <a:extLst>
                  <a:ext uri="{FF2B5EF4-FFF2-40B4-BE49-F238E27FC236}">
                    <a16:creationId xmlns:a16="http://schemas.microsoft.com/office/drawing/2014/main" id="{D3FB8159-AB84-4DE8-9F3A-93DFFDCDDE69}"/>
                  </a:ext>
                </a:extLst>
              </p:cNvPr>
              <p:cNvSpPr>
                <a:spLocks/>
              </p:cNvSpPr>
              <p:nvPr/>
            </p:nvSpPr>
            <p:spPr bwMode="auto">
              <a:xfrm>
                <a:off x="3818" y="1525"/>
                <a:ext cx="68" cy="72"/>
              </a:xfrm>
              <a:custGeom>
                <a:avLst/>
                <a:gdLst>
                  <a:gd name="T0" fmla="*/ 68 w 68"/>
                  <a:gd name="T1" fmla="*/ 16 h 72"/>
                  <a:gd name="T2" fmla="*/ 68 w 68"/>
                  <a:gd name="T3" fmla="*/ 16 h 72"/>
                  <a:gd name="T4" fmla="*/ 67 w 68"/>
                  <a:gd name="T5" fmla="*/ 33 h 72"/>
                  <a:gd name="T6" fmla="*/ 67 w 68"/>
                  <a:gd name="T7" fmla="*/ 39 h 72"/>
                  <a:gd name="T8" fmla="*/ 66 w 68"/>
                  <a:gd name="T9" fmla="*/ 43 h 72"/>
                  <a:gd name="T10" fmla="*/ 64 w 68"/>
                  <a:gd name="T11" fmla="*/ 47 h 72"/>
                  <a:gd name="T12" fmla="*/ 62 w 68"/>
                  <a:gd name="T13" fmla="*/ 51 h 72"/>
                  <a:gd name="T14" fmla="*/ 58 w 68"/>
                  <a:gd name="T15" fmla="*/ 54 h 72"/>
                  <a:gd name="T16" fmla="*/ 53 w 68"/>
                  <a:gd name="T17" fmla="*/ 58 h 72"/>
                  <a:gd name="T18" fmla="*/ 53 w 68"/>
                  <a:gd name="T19" fmla="*/ 58 h 72"/>
                  <a:gd name="T20" fmla="*/ 41 w 68"/>
                  <a:gd name="T21" fmla="*/ 64 h 72"/>
                  <a:gd name="T22" fmla="*/ 28 w 68"/>
                  <a:gd name="T23" fmla="*/ 67 h 72"/>
                  <a:gd name="T24" fmla="*/ 8 w 68"/>
                  <a:gd name="T25" fmla="*/ 72 h 72"/>
                  <a:gd name="T26" fmla="*/ 8 w 68"/>
                  <a:gd name="T27" fmla="*/ 72 h 72"/>
                  <a:gd name="T28" fmla="*/ 5 w 68"/>
                  <a:gd name="T29" fmla="*/ 72 h 72"/>
                  <a:gd name="T30" fmla="*/ 3 w 68"/>
                  <a:gd name="T31" fmla="*/ 72 h 72"/>
                  <a:gd name="T32" fmla="*/ 1 w 68"/>
                  <a:gd name="T33" fmla="*/ 70 h 72"/>
                  <a:gd name="T34" fmla="*/ 0 w 68"/>
                  <a:gd name="T35" fmla="*/ 68 h 72"/>
                  <a:gd name="T36" fmla="*/ 0 w 68"/>
                  <a:gd name="T37" fmla="*/ 65 h 72"/>
                  <a:gd name="T38" fmla="*/ 1 w 68"/>
                  <a:gd name="T39" fmla="*/ 61 h 72"/>
                  <a:gd name="T40" fmla="*/ 4 w 68"/>
                  <a:gd name="T41" fmla="*/ 57 h 72"/>
                  <a:gd name="T42" fmla="*/ 8 w 68"/>
                  <a:gd name="T43" fmla="*/ 50 h 72"/>
                  <a:gd name="T44" fmla="*/ 8 w 68"/>
                  <a:gd name="T45" fmla="*/ 50 h 72"/>
                  <a:gd name="T46" fmla="*/ 18 w 68"/>
                  <a:gd name="T47" fmla="*/ 36 h 72"/>
                  <a:gd name="T48" fmla="*/ 29 w 68"/>
                  <a:gd name="T49" fmla="*/ 24 h 72"/>
                  <a:gd name="T50" fmla="*/ 35 w 68"/>
                  <a:gd name="T51" fmla="*/ 18 h 72"/>
                  <a:gd name="T52" fmla="*/ 41 w 68"/>
                  <a:gd name="T53" fmla="*/ 14 h 72"/>
                  <a:gd name="T54" fmla="*/ 41 w 68"/>
                  <a:gd name="T55" fmla="*/ 14 h 72"/>
                  <a:gd name="T56" fmla="*/ 51 w 68"/>
                  <a:gd name="T57" fmla="*/ 6 h 72"/>
                  <a:gd name="T58" fmla="*/ 56 w 68"/>
                  <a:gd name="T59" fmla="*/ 3 h 72"/>
                  <a:gd name="T60" fmla="*/ 60 w 68"/>
                  <a:gd name="T61" fmla="*/ 1 h 72"/>
                  <a:gd name="T62" fmla="*/ 64 w 68"/>
                  <a:gd name="T63" fmla="*/ 0 h 72"/>
                  <a:gd name="T64" fmla="*/ 65 w 68"/>
                  <a:gd name="T65" fmla="*/ 1 h 72"/>
                  <a:gd name="T66" fmla="*/ 66 w 68"/>
                  <a:gd name="T67" fmla="*/ 3 h 72"/>
                  <a:gd name="T68" fmla="*/ 68 w 68"/>
                  <a:gd name="T69" fmla="*/ 8 h 72"/>
                  <a:gd name="T70" fmla="*/ 68 w 68"/>
                  <a:gd name="T71" fmla="*/ 16 h 72"/>
                  <a:gd name="T72" fmla="*/ 68 w 68"/>
                  <a:gd name="T73" fmla="*/ 16 h 7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8" h="72">
                    <a:moveTo>
                      <a:pt x="68" y="16"/>
                    </a:moveTo>
                    <a:lnTo>
                      <a:pt x="68" y="16"/>
                    </a:lnTo>
                    <a:lnTo>
                      <a:pt x="67" y="33"/>
                    </a:lnTo>
                    <a:lnTo>
                      <a:pt x="67" y="39"/>
                    </a:lnTo>
                    <a:lnTo>
                      <a:pt x="66" y="43"/>
                    </a:lnTo>
                    <a:lnTo>
                      <a:pt x="64" y="47"/>
                    </a:lnTo>
                    <a:lnTo>
                      <a:pt x="62" y="51"/>
                    </a:lnTo>
                    <a:lnTo>
                      <a:pt x="58" y="54"/>
                    </a:lnTo>
                    <a:lnTo>
                      <a:pt x="53" y="58"/>
                    </a:lnTo>
                    <a:lnTo>
                      <a:pt x="41" y="64"/>
                    </a:lnTo>
                    <a:lnTo>
                      <a:pt x="28" y="67"/>
                    </a:lnTo>
                    <a:lnTo>
                      <a:pt x="8" y="72"/>
                    </a:lnTo>
                    <a:lnTo>
                      <a:pt x="5" y="72"/>
                    </a:lnTo>
                    <a:lnTo>
                      <a:pt x="3" y="72"/>
                    </a:lnTo>
                    <a:lnTo>
                      <a:pt x="1" y="70"/>
                    </a:lnTo>
                    <a:lnTo>
                      <a:pt x="0" y="68"/>
                    </a:lnTo>
                    <a:lnTo>
                      <a:pt x="0" y="65"/>
                    </a:lnTo>
                    <a:lnTo>
                      <a:pt x="1" y="61"/>
                    </a:lnTo>
                    <a:lnTo>
                      <a:pt x="4" y="57"/>
                    </a:lnTo>
                    <a:lnTo>
                      <a:pt x="8" y="50"/>
                    </a:lnTo>
                    <a:lnTo>
                      <a:pt x="18" y="36"/>
                    </a:lnTo>
                    <a:lnTo>
                      <a:pt x="29" y="24"/>
                    </a:lnTo>
                    <a:lnTo>
                      <a:pt x="35" y="18"/>
                    </a:lnTo>
                    <a:lnTo>
                      <a:pt x="41" y="14"/>
                    </a:lnTo>
                    <a:lnTo>
                      <a:pt x="51" y="6"/>
                    </a:lnTo>
                    <a:lnTo>
                      <a:pt x="56" y="3"/>
                    </a:lnTo>
                    <a:lnTo>
                      <a:pt x="60" y="1"/>
                    </a:lnTo>
                    <a:lnTo>
                      <a:pt x="64" y="0"/>
                    </a:lnTo>
                    <a:lnTo>
                      <a:pt x="65" y="1"/>
                    </a:lnTo>
                    <a:lnTo>
                      <a:pt x="66" y="3"/>
                    </a:lnTo>
                    <a:lnTo>
                      <a:pt x="68" y="8"/>
                    </a:lnTo>
                    <a:lnTo>
                      <a:pt x="68" y="16"/>
                    </a:lnTo>
                    <a:close/>
                  </a:path>
                </a:pathLst>
              </a:custGeom>
              <a:solidFill>
                <a:srgbClr val="DFC8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31" name="Freeform 378">
                <a:extLst>
                  <a:ext uri="{FF2B5EF4-FFF2-40B4-BE49-F238E27FC236}">
                    <a16:creationId xmlns:a16="http://schemas.microsoft.com/office/drawing/2014/main" id="{B8824135-EFF8-4397-BC2C-7E7E24940356}"/>
                  </a:ext>
                </a:extLst>
              </p:cNvPr>
              <p:cNvSpPr>
                <a:spLocks/>
              </p:cNvSpPr>
              <p:nvPr/>
            </p:nvSpPr>
            <p:spPr bwMode="auto">
              <a:xfrm>
                <a:off x="3820" y="1528"/>
                <a:ext cx="64" cy="67"/>
              </a:xfrm>
              <a:custGeom>
                <a:avLst/>
                <a:gdLst>
                  <a:gd name="T0" fmla="*/ 7 w 64"/>
                  <a:gd name="T1" fmla="*/ 46 h 67"/>
                  <a:gd name="T2" fmla="*/ 7 w 64"/>
                  <a:gd name="T3" fmla="*/ 46 h 67"/>
                  <a:gd name="T4" fmla="*/ 17 w 64"/>
                  <a:gd name="T5" fmla="*/ 33 h 67"/>
                  <a:gd name="T6" fmla="*/ 27 w 64"/>
                  <a:gd name="T7" fmla="*/ 22 h 67"/>
                  <a:gd name="T8" fmla="*/ 33 w 64"/>
                  <a:gd name="T9" fmla="*/ 17 h 67"/>
                  <a:gd name="T10" fmla="*/ 39 w 64"/>
                  <a:gd name="T11" fmla="*/ 12 h 67"/>
                  <a:gd name="T12" fmla="*/ 39 w 64"/>
                  <a:gd name="T13" fmla="*/ 12 h 67"/>
                  <a:gd name="T14" fmla="*/ 48 w 64"/>
                  <a:gd name="T15" fmla="*/ 5 h 67"/>
                  <a:gd name="T16" fmla="*/ 53 w 64"/>
                  <a:gd name="T17" fmla="*/ 2 h 67"/>
                  <a:gd name="T18" fmla="*/ 57 w 64"/>
                  <a:gd name="T19" fmla="*/ 0 h 67"/>
                  <a:gd name="T20" fmla="*/ 60 w 64"/>
                  <a:gd name="T21" fmla="*/ 0 h 67"/>
                  <a:gd name="T22" fmla="*/ 61 w 64"/>
                  <a:gd name="T23" fmla="*/ 0 h 67"/>
                  <a:gd name="T24" fmla="*/ 62 w 64"/>
                  <a:gd name="T25" fmla="*/ 2 h 67"/>
                  <a:gd name="T26" fmla="*/ 64 w 64"/>
                  <a:gd name="T27" fmla="*/ 6 h 67"/>
                  <a:gd name="T28" fmla="*/ 64 w 64"/>
                  <a:gd name="T29" fmla="*/ 14 h 67"/>
                  <a:gd name="T30" fmla="*/ 64 w 64"/>
                  <a:gd name="T31" fmla="*/ 14 h 67"/>
                  <a:gd name="T32" fmla="*/ 63 w 64"/>
                  <a:gd name="T33" fmla="*/ 30 h 67"/>
                  <a:gd name="T34" fmla="*/ 62 w 64"/>
                  <a:gd name="T35" fmla="*/ 40 h 67"/>
                  <a:gd name="T36" fmla="*/ 61 w 64"/>
                  <a:gd name="T37" fmla="*/ 44 h 67"/>
                  <a:gd name="T38" fmla="*/ 58 w 64"/>
                  <a:gd name="T39" fmla="*/ 47 h 67"/>
                  <a:gd name="T40" fmla="*/ 55 w 64"/>
                  <a:gd name="T41" fmla="*/ 50 h 67"/>
                  <a:gd name="T42" fmla="*/ 50 w 64"/>
                  <a:gd name="T43" fmla="*/ 54 h 67"/>
                  <a:gd name="T44" fmla="*/ 50 w 64"/>
                  <a:gd name="T45" fmla="*/ 54 h 67"/>
                  <a:gd name="T46" fmla="*/ 39 w 64"/>
                  <a:gd name="T47" fmla="*/ 59 h 67"/>
                  <a:gd name="T48" fmla="*/ 26 w 64"/>
                  <a:gd name="T49" fmla="*/ 63 h 67"/>
                  <a:gd name="T50" fmla="*/ 8 w 64"/>
                  <a:gd name="T51" fmla="*/ 67 h 67"/>
                  <a:gd name="T52" fmla="*/ 8 w 64"/>
                  <a:gd name="T53" fmla="*/ 67 h 67"/>
                  <a:gd name="T54" fmla="*/ 5 w 64"/>
                  <a:gd name="T55" fmla="*/ 67 h 67"/>
                  <a:gd name="T56" fmla="*/ 2 w 64"/>
                  <a:gd name="T57" fmla="*/ 67 h 67"/>
                  <a:gd name="T58" fmla="*/ 1 w 64"/>
                  <a:gd name="T59" fmla="*/ 65 h 67"/>
                  <a:gd name="T60" fmla="*/ 0 w 64"/>
                  <a:gd name="T61" fmla="*/ 63 h 67"/>
                  <a:gd name="T62" fmla="*/ 0 w 64"/>
                  <a:gd name="T63" fmla="*/ 60 h 67"/>
                  <a:gd name="T64" fmla="*/ 1 w 64"/>
                  <a:gd name="T65" fmla="*/ 57 h 67"/>
                  <a:gd name="T66" fmla="*/ 4 w 64"/>
                  <a:gd name="T67" fmla="*/ 51 h 67"/>
                  <a:gd name="T68" fmla="*/ 7 w 64"/>
                  <a:gd name="T69" fmla="*/ 46 h 67"/>
                  <a:gd name="T70" fmla="*/ 7 w 64"/>
                  <a:gd name="T71" fmla="*/ 46 h 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 h="67">
                    <a:moveTo>
                      <a:pt x="7" y="46"/>
                    </a:moveTo>
                    <a:lnTo>
                      <a:pt x="7" y="46"/>
                    </a:lnTo>
                    <a:lnTo>
                      <a:pt x="17" y="33"/>
                    </a:lnTo>
                    <a:lnTo>
                      <a:pt x="27" y="22"/>
                    </a:lnTo>
                    <a:lnTo>
                      <a:pt x="33" y="17"/>
                    </a:lnTo>
                    <a:lnTo>
                      <a:pt x="39" y="12"/>
                    </a:lnTo>
                    <a:lnTo>
                      <a:pt x="48" y="5"/>
                    </a:lnTo>
                    <a:lnTo>
                      <a:pt x="53" y="2"/>
                    </a:lnTo>
                    <a:lnTo>
                      <a:pt x="57" y="0"/>
                    </a:lnTo>
                    <a:lnTo>
                      <a:pt x="60" y="0"/>
                    </a:lnTo>
                    <a:lnTo>
                      <a:pt x="61" y="0"/>
                    </a:lnTo>
                    <a:lnTo>
                      <a:pt x="62" y="2"/>
                    </a:lnTo>
                    <a:lnTo>
                      <a:pt x="64" y="6"/>
                    </a:lnTo>
                    <a:lnTo>
                      <a:pt x="64" y="14"/>
                    </a:lnTo>
                    <a:lnTo>
                      <a:pt x="63" y="30"/>
                    </a:lnTo>
                    <a:lnTo>
                      <a:pt x="62" y="40"/>
                    </a:lnTo>
                    <a:lnTo>
                      <a:pt x="61" y="44"/>
                    </a:lnTo>
                    <a:lnTo>
                      <a:pt x="58" y="47"/>
                    </a:lnTo>
                    <a:lnTo>
                      <a:pt x="55" y="50"/>
                    </a:lnTo>
                    <a:lnTo>
                      <a:pt x="50" y="54"/>
                    </a:lnTo>
                    <a:lnTo>
                      <a:pt x="39" y="59"/>
                    </a:lnTo>
                    <a:lnTo>
                      <a:pt x="26" y="63"/>
                    </a:lnTo>
                    <a:lnTo>
                      <a:pt x="8" y="67"/>
                    </a:lnTo>
                    <a:lnTo>
                      <a:pt x="5" y="67"/>
                    </a:lnTo>
                    <a:lnTo>
                      <a:pt x="2" y="67"/>
                    </a:lnTo>
                    <a:lnTo>
                      <a:pt x="1" y="65"/>
                    </a:lnTo>
                    <a:lnTo>
                      <a:pt x="0" y="63"/>
                    </a:lnTo>
                    <a:lnTo>
                      <a:pt x="0" y="60"/>
                    </a:lnTo>
                    <a:lnTo>
                      <a:pt x="1" y="57"/>
                    </a:lnTo>
                    <a:lnTo>
                      <a:pt x="4" y="51"/>
                    </a:lnTo>
                    <a:lnTo>
                      <a:pt x="7" y="46"/>
                    </a:lnTo>
                    <a:close/>
                  </a:path>
                </a:pathLst>
              </a:custGeom>
              <a:solidFill>
                <a:srgbClr val="FCDB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32" name="Freeform 379">
                <a:extLst>
                  <a:ext uri="{FF2B5EF4-FFF2-40B4-BE49-F238E27FC236}">
                    <a16:creationId xmlns:a16="http://schemas.microsoft.com/office/drawing/2014/main" id="{B5D29B00-6F7A-4734-86CE-F1FB3EF65C3A}"/>
                  </a:ext>
                </a:extLst>
              </p:cNvPr>
              <p:cNvSpPr>
                <a:spLocks/>
              </p:cNvSpPr>
              <p:nvPr/>
            </p:nvSpPr>
            <p:spPr bwMode="auto">
              <a:xfrm>
                <a:off x="3719" y="1181"/>
                <a:ext cx="96" cy="22"/>
              </a:xfrm>
              <a:custGeom>
                <a:avLst/>
                <a:gdLst>
                  <a:gd name="T0" fmla="*/ 96 w 96"/>
                  <a:gd name="T1" fmla="*/ 4 h 22"/>
                  <a:gd name="T2" fmla="*/ 96 w 96"/>
                  <a:gd name="T3" fmla="*/ 4 h 22"/>
                  <a:gd name="T4" fmla="*/ 83 w 96"/>
                  <a:gd name="T5" fmla="*/ 2 h 22"/>
                  <a:gd name="T6" fmla="*/ 70 w 96"/>
                  <a:gd name="T7" fmla="*/ 1 h 22"/>
                  <a:gd name="T8" fmla="*/ 58 w 96"/>
                  <a:gd name="T9" fmla="*/ 1 h 22"/>
                  <a:gd name="T10" fmla="*/ 46 w 96"/>
                  <a:gd name="T11" fmla="*/ 3 h 22"/>
                  <a:gd name="T12" fmla="*/ 35 w 96"/>
                  <a:gd name="T13" fmla="*/ 6 h 22"/>
                  <a:gd name="T14" fmla="*/ 24 w 96"/>
                  <a:gd name="T15" fmla="*/ 11 h 22"/>
                  <a:gd name="T16" fmla="*/ 12 w 96"/>
                  <a:gd name="T17" fmla="*/ 16 h 22"/>
                  <a:gd name="T18" fmla="*/ 0 w 96"/>
                  <a:gd name="T19" fmla="*/ 22 h 22"/>
                  <a:gd name="T20" fmla="*/ 0 w 96"/>
                  <a:gd name="T21" fmla="*/ 22 h 22"/>
                  <a:gd name="T22" fmla="*/ 0 w 96"/>
                  <a:gd name="T23" fmla="*/ 21 h 22"/>
                  <a:gd name="T24" fmla="*/ 0 w 96"/>
                  <a:gd name="T25" fmla="*/ 21 h 22"/>
                  <a:gd name="T26" fmla="*/ 0 w 96"/>
                  <a:gd name="T27" fmla="*/ 21 h 22"/>
                  <a:gd name="T28" fmla="*/ 11 w 96"/>
                  <a:gd name="T29" fmla="*/ 14 h 22"/>
                  <a:gd name="T30" fmla="*/ 23 w 96"/>
                  <a:gd name="T31" fmla="*/ 8 h 22"/>
                  <a:gd name="T32" fmla="*/ 35 w 96"/>
                  <a:gd name="T33" fmla="*/ 4 h 22"/>
                  <a:gd name="T34" fmla="*/ 46 w 96"/>
                  <a:gd name="T35" fmla="*/ 1 h 22"/>
                  <a:gd name="T36" fmla="*/ 58 w 96"/>
                  <a:gd name="T37" fmla="*/ 0 h 22"/>
                  <a:gd name="T38" fmla="*/ 70 w 96"/>
                  <a:gd name="T39" fmla="*/ 0 h 22"/>
                  <a:gd name="T40" fmla="*/ 84 w 96"/>
                  <a:gd name="T41" fmla="*/ 1 h 22"/>
                  <a:gd name="T42" fmla="*/ 96 w 96"/>
                  <a:gd name="T43" fmla="*/ 3 h 22"/>
                  <a:gd name="T44" fmla="*/ 96 w 96"/>
                  <a:gd name="T45" fmla="*/ 3 h 22"/>
                  <a:gd name="T46" fmla="*/ 96 w 96"/>
                  <a:gd name="T47" fmla="*/ 4 h 22"/>
                  <a:gd name="T48" fmla="*/ 96 w 96"/>
                  <a:gd name="T49" fmla="*/ 4 h 22"/>
                  <a:gd name="T50" fmla="*/ 96 w 96"/>
                  <a:gd name="T51" fmla="*/ 4 h 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6" h="22">
                    <a:moveTo>
                      <a:pt x="96" y="4"/>
                    </a:moveTo>
                    <a:lnTo>
                      <a:pt x="96" y="4"/>
                    </a:lnTo>
                    <a:lnTo>
                      <a:pt x="83" y="2"/>
                    </a:lnTo>
                    <a:lnTo>
                      <a:pt x="70" y="1"/>
                    </a:lnTo>
                    <a:lnTo>
                      <a:pt x="58" y="1"/>
                    </a:lnTo>
                    <a:lnTo>
                      <a:pt x="46" y="3"/>
                    </a:lnTo>
                    <a:lnTo>
                      <a:pt x="35" y="6"/>
                    </a:lnTo>
                    <a:lnTo>
                      <a:pt x="24" y="11"/>
                    </a:lnTo>
                    <a:lnTo>
                      <a:pt x="12" y="16"/>
                    </a:lnTo>
                    <a:lnTo>
                      <a:pt x="0" y="22"/>
                    </a:lnTo>
                    <a:lnTo>
                      <a:pt x="0" y="21"/>
                    </a:lnTo>
                    <a:lnTo>
                      <a:pt x="11" y="14"/>
                    </a:lnTo>
                    <a:lnTo>
                      <a:pt x="23" y="8"/>
                    </a:lnTo>
                    <a:lnTo>
                      <a:pt x="35" y="4"/>
                    </a:lnTo>
                    <a:lnTo>
                      <a:pt x="46" y="1"/>
                    </a:lnTo>
                    <a:lnTo>
                      <a:pt x="58" y="0"/>
                    </a:lnTo>
                    <a:lnTo>
                      <a:pt x="70" y="0"/>
                    </a:lnTo>
                    <a:lnTo>
                      <a:pt x="84" y="1"/>
                    </a:lnTo>
                    <a:lnTo>
                      <a:pt x="96" y="3"/>
                    </a:lnTo>
                    <a:lnTo>
                      <a:pt x="9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33" name="Freeform 380">
                <a:extLst>
                  <a:ext uri="{FF2B5EF4-FFF2-40B4-BE49-F238E27FC236}">
                    <a16:creationId xmlns:a16="http://schemas.microsoft.com/office/drawing/2014/main" id="{18B13336-E0BE-430E-8F0D-35915FE2FF34}"/>
                  </a:ext>
                </a:extLst>
              </p:cNvPr>
              <p:cNvSpPr>
                <a:spLocks/>
              </p:cNvSpPr>
              <p:nvPr/>
            </p:nvSpPr>
            <p:spPr bwMode="auto">
              <a:xfrm>
                <a:off x="3761" y="1285"/>
                <a:ext cx="50" cy="39"/>
              </a:xfrm>
              <a:custGeom>
                <a:avLst/>
                <a:gdLst>
                  <a:gd name="T0" fmla="*/ 50 w 50"/>
                  <a:gd name="T1" fmla="*/ 1 h 39"/>
                  <a:gd name="T2" fmla="*/ 50 w 50"/>
                  <a:gd name="T3" fmla="*/ 1 h 39"/>
                  <a:gd name="T4" fmla="*/ 44 w 50"/>
                  <a:gd name="T5" fmla="*/ 0 h 39"/>
                  <a:gd name="T6" fmla="*/ 38 w 50"/>
                  <a:gd name="T7" fmla="*/ 2 h 39"/>
                  <a:gd name="T8" fmla="*/ 38 w 50"/>
                  <a:gd name="T9" fmla="*/ 2 h 39"/>
                  <a:gd name="T10" fmla="*/ 31 w 50"/>
                  <a:gd name="T11" fmla="*/ 5 h 39"/>
                  <a:gd name="T12" fmla="*/ 26 w 50"/>
                  <a:gd name="T13" fmla="*/ 10 h 39"/>
                  <a:gd name="T14" fmla="*/ 26 w 50"/>
                  <a:gd name="T15" fmla="*/ 10 h 39"/>
                  <a:gd name="T16" fmla="*/ 20 w 50"/>
                  <a:gd name="T17" fmla="*/ 16 h 39"/>
                  <a:gd name="T18" fmla="*/ 16 w 50"/>
                  <a:gd name="T19" fmla="*/ 23 h 39"/>
                  <a:gd name="T20" fmla="*/ 16 w 50"/>
                  <a:gd name="T21" fmla="*/ 23 h 39"/>
                  <a:gd name="T22" fmla="*/ 8 w 50"/>
                  <a:gd name="T23" fmla="*/ 31 h 39"/>
                  <a:gd name="T24" fmla="*/ 0 w 50"/>
                  <a:gd name="T25" fmla="*/ 39 h 39"/>
                  <a:gd name="T26" fmla="*/ 0 w 50"/>
                  <a:gd name="T27" fmla="*/ 39 h 39"/>
                  <a:gd name="T28" fmla="*/ 0 w 50"/>
                  <a:gd name="T29" fmla="*/ 39 h 39"/>
                  <a:gd name="T30" fmla="*/ 1 w 50"/>
                  <a:gd name="T31" fmla="*/ 39 h 39"/>
                  <a:gd name="T32" fmla="*/ 1 w 50"/>
                  <a:gd name="T33" fmla="*/ 39 h 39"/>
                  <a:gd name="T34" fmla="*/ 11 w 50"/>
                  <a:gd name="T35" fmla="*/ 30 h 39"/>
                  <a:gd name="T36" fmla="*/ 11 w 50"/>
                  <a:gd name="T37" fmla="*/ 30 h 39"/>
                  <a:gd name="T38" fmla="*/ 20 w 50"/>
                  <a:gd name="T39" fmla="*/ 20 h 39"/>
                  <a:gd name="T40" fmla="*/ 20 w 50"/>
                  <a:gd name="T41" fmla="*/ 20 h 39"/>
                  <a:gd name="T42" fmla="*/ 25 w 50"/>
                  <a:gd name="T43" fmla="*/ 13 h 39"/>
                  <a:gd name="T44" fmla="*/ 30 w 50"/>
                  <a:gd name="T45" fmla="*/ 8 h 39"/>
                  <a:gd name="T46" fmla="*/ 30 w 50"/>
                  <a:gd name="T47" fmla="*/ 8 h 39"/>
                  <a:gd name="T48" fmla="*/ 38 w 50"/>
                  <a:gd name="T49" fmla="*/ 4 h 39"/>
                  <a:gd name="T50" fmla="*/ 38 w 50"/>
                  <a:gd name="T51" fmla="*/ 4 h 39"/>
                  <a:gd name="T52" fmla="*/ 43 w 50"/>
                  <a:gd name="T53" fmla="*/ 2 h 39"/>
                  <a:gd name="T54" fmla="*/ 49 w 50"/>
                  <a:gd name="T55" fmla="*/ 2 h 39"/>
                  <a:gd name="T56" fmla="*/ 49 w 50"/>
                  <a:gd name="T57" fmla="*/ 2 h 39"/>
                  <a:gd name="T58" fmla="*/ 50 w 50"/>
                  <a:gd name="T59" fmla="*/ 1 h 39"/>
                  <a:gd name="T60" fmla="*/ 50 w 50"/>
                  <a:gd name="T61" fmla="*/ 1 h 39"/>
                  <a:gd name="T62" fmla="*/ 50 w 50"/>
                  <a:gd name="T63" fmla="*/ 1 h 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0" h="39">
                    <a:moveTo>
                      <a:pt x="50" y="1"/>
                    </a:moveTo>
                    <a:lnTo>
                      <a:pt x="50" y="1"/>
                    </a:lnTo>
                    <a:lnTo>
                      <a:pt x="44" y="0"/>
                    </a:lnTo>
                    <a:lnTo>
                      <a:pt x="38" y="2"/>
                    </a:lnTo>
                    <a:lnTo>
                      <a:pt x="31" y="5"/>
                    </a:lnTo>
                    <a:lnTo>
                      <a:pt x="26" y="10"/>
                    </a:lnTo>
                    <a:lnTo>
                      <a:pt x="20" y="16"/>
                    </a:lnTo>
                    <a:lnTo>
                      <a:pt x="16" y="23"/>
                    </a:lnTo>
                    <a:lnTo>
                      <a:pt x="8" y="31"/>
                    </a:lnTo>
                    <a:lnTo>
                      <a:pt x="0" y="39"/>
                    </a:lnTo>
                    <a:lnTo>
                      <a:pt x="1" y="39"/>
                    </a:lnTo>
                    <a:lnTo>
                      <a:pt x="11" y="30"/>
                    </a:lnTo>
                    <a:lnTo>
                      <a:pt x="20" y="20"/>
                    </a:lnTo>
                    <a:lnTo>
                      <a:pt x="25" y="13"/>
                    </a:lnTo>
                    <a:lnTo>
                      <a:pt x="30" y="8"/>
                    </a:lnTo>
                    <a:lnTo>
                      <a:pt x="38" y="4"/>
                    </a:lnTo>
                    <a:lnTo>
                      <a:pt x="43" y="2"/>
                    </a:lnTo>
                    <a:lnTo>
                      <a:pt x="49" y="2"/>
                    </a:lnTo>
                    <a:lnTo>
                      <a:pt x="5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34" name="Freeform 381">
                <a:extLst>
                  <a:ext uri="{FF2B5EF4-FFF2-40B4-BE49-F238E27FC236}">
                    <a16:creationId xmlns:a16="http://schemas.microsoft.com/office/drawing/2014/main" id="{FC143077-F35C-408E-B873-34A64461DBF0}"/>
                  </a:ext>
                </a:extLst>
              </p:cNvPr>
              <p:cNvSpPr>
                <a:spLocks/>
              </p:cNvSpPr>
              <p:nvPr/>
            </p:nvSpPr>
            <p:spPr bwMode="auto">
              <a:xfrm>
                <a:off x="3815" y="1284"/>
                <a:ext cx="49" cy="32"/>
              </a:xfrm>
              <a:custGeom>
                <a:avLst/>
                <a:gdLst>
                  <a:gd name="T0" fmla="*/ 0 w 49"/>
                  <a:gd name="T1" fmla="*/ 1 h 32"/>
                  <a:gd name="T2" fmla="*/ 0 w 49"/>
                  <a:gd name="T3" fmla="*/ 1 h 32"/>
                  <a:gd name="T4" fmla="*/ 4 w 49"/>
                  <a:gd name="T5" fmla="*/ 1 h 32"/>
                  <a:gd name="T6" fmla="*/ 7 w 49"/>
                  <a:gd name="T7" fmla="*/ 2 h 32"/>
                  <a:gd name="T8" fmla="*/ 14 w 49"/>
                  <a:gd name="T9" fmla="*/ 4 h 32"/>
                  <a:gd name="T10" fmla="*/ 20 w 49"/>
                  <a:gd name="T11" fmla="*/ 7 h 32"/>
                  <a:gd name="T12" fmla="*/ 26 w 49"/>
                  <a:gd name="T13" fmla="*/ 12 h 32"/>
                  <a:gd name="T14" fmla="*/ 37 w 49"/>
                  <a:gd name="T15" fmla="*/ 24 h 32"/>
                  <a:gd name="T16" fmla="*/ 43 w 49"/>
                  <a:gd name="T17" fmla="*/ 28 h 32"/>
                  <a:gd name="T18" fmla="*/ 49 w 49"/>
                  <a:gd name="T19" fmla="*/ 32 h 32"/>
                  <a:gd name="T20" fmla="*/ 49 w 49"/>
                  <a:gd name="T21" fmla="*/ 32 h 32"/>
                  <a:gd name="T22" fmla="*/ 49 w 49"/>
                  <a:gd name="T23" fmla="*/ 31 h 32"/>
                  <a:gd name="T24" fmla="*/ 49 w 49"/>
                  <a:gd name="T25" fmla="*/ 31 h 32"/>
                  <a:gd name="T26" fmla="*/ 44 w 49"/>
                  <a:gd name="T27" fmla="*/ 27 h 32"/>
                  <a:gd name="T28" fmla="*/ 38 w 49"/>
                  <a:gd name="T29" fmla="*/ 22 h 32"/>
                  <a:gd name="T30" fmla="*/ 26 w 49"/>
                  <a:gd name="T31" fmla="*/ 10 h 32"/>
                  <a:gd name="T32" fmla="*/ 21 w 49"/>
                  <a:gd name="T33" fmla="*/ 6 h 32"/>
                  <a:gd name="T34" fmla="*/ 15 w 49"/>
                  <a:gd name="T35" fmla="*/ 2 h 32"/>
                  <a:gd name="T36" fmla="*/ 8 w 49"/>
                  <a:gd name="T37" fmla="*/ 0 h 32"/>
                  <a:gd name="T38" fmla="*/ 4 w 49"/>
                  <a:gd name="T39" fmla="*/ 0 h 32"/>
                  <a:gd name="T40" fmla="*/ 0 w 49"/>
                  <a:gd name="T41" fmla="*/ 1 h 32"/>
                  <a:gd name="T42" fmla="*/ 0 w 49"/>
                  <a:gd name="T43" fmla="*/ 1 h 32"/>
                  <a:gd name="T44" fmla="*/ 0 w 49"/>
                  <a:gd name="T45" fmla="*/ 1 h 32"/>
                  <a:gd name="T46" fmla="*/ 0 w 49"/>
                  <a:gd name="T47" fmla="*/ 1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9" h="32">
                    <a:moveTo>
                      <a:pt x="0" y="1"/>
                    </a:moveTo>
                    <a:lnTo>
                      <a:pt x="0" y="1"/>
                    </a:lnTo>
                    <a:lnTo>
                      <a:pt x="4" y="1"/>
                    </a:lnTo>
                    <a:lnTo>
                      <a:pt x="7" y="2"/>
                    </a:lnTo>
                    <a:lnTo>
                      <a:pt x="14" y="4"/>
                    </a:lnTo>
                    <a:lnTo>
                      <a:pt x="20" y="7"/>
                    </a:lnTo>
                    <a:lnTo>
                      <a:pt x="26" y="12"/>
                    </a:lnTo>
                    <a:lnTo>
                      <a:pt x="37" y="24"/>
                    </a:lnTo>
                    <a:lnTo>
                      <a:pt x="43" y="28"/>
                    </a:lnTo>
                    <a:lnTo>
                      <a:pt x="49" y="32"/>
                    </a:lnTo>
                    <a:lnTo>
                      <a:pt x="49" y="31"/>
                    </a:lnTo>
                    <a:lnTo>
                      <a:pt x="44" y="27"/>
                    </a:lnTo>
                    <a:lnTo>
                      <a:pt x="38" y="22"/>
                    </a:lnTo>
                    <a:lnTo>
                      <a:pt x="26" y="10"/>
                    </a:lnTo>
                    <a:lnTo>
                      <a:pt x="21" y="6"/>
                    </a:lnTo>
                    <a:lnTo>
                      <a:pt x="15" y="2"/>
                    </a:lnTo>
                    <a:lnTo>
                      <a:pt x="8" y="0"/>
                    </a:lnTo>
                    <a:lnTo>
                      <a:pt x="4"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35" name="Freeform 382">
                <a:extLst>
                  <a:ext uri="{FF2B5EF4-FFF2-40B4-BE49-F238E27FC236}">
                    <a16:creationId xmlns:a16="http://schemas.microsoft.com/office/drawing/2014/main" id="{DC3B6078-FA3C-48E7-9454-1A178ACDA74D}"/>
                  </a:ext>
                </a:extLst>
              </p:cNvPr>
              <p:cNvSpPr>
                <a:spLocks/>
              </p:cNvSpPr>
              <p:nvPr/>
            </p:nvSpPr>
            <p:spPr bwMode="auto">
              <a:xfrm>
                <a:off x="3817" y="1218"/>
                <a:ext cx="10" cy="67"/>
              </a:xfrm>
              <a:custGeom>
                <a:avLst/>
                <a:gdLst>
                  <a:gd name="T0" fmla="*/ 9 w 10"/>
                  <a:gd name="T1" fmla="*/ 0 h 67"/>
                  <a:gd name="T2" fmla="*/ 9 w 10"/>
                  <a:gd name="T3" fmla="*/ 0 h 67"/>
                  <a:gd name="T4" fmla="*/ 5 w 10"/>
                  <a:gd name="T5" fmla="*/ 7 h 67"/>
                  <a:gd name="T6" fmla="*/ 2 w 10"/>
                  <a:gd name="T7" fmla="*/ 14 h 67"/>
                  <a:gd name="T8" fmla="*/ 0 w 10"/>
                  <a:gd name="T9" fmla="*/ 21 h 67"/>
                  <a:gd name="T10" fmla="*/ 0 w 10"/>
                  <a:gd name="T11" fmla="*/ 29 h 67"/>
                  <a:gd name="T12" fmla="*/ 0 w 10"/>
                  <a:gd name="T13" fmla="*/ 29 h 67"/>
                  <a:gd name="T14" fmla="*/ 2 w 10"/>
                  <a:gd name="T15" fmla="*/ 39 h 67"/>
                  <a:gd name="T16" fmla="*/ 3 w 10"/>
                  <a:gd name="T17" fmla="*/ 49 h 67"/>
                  <a:gd name="T18" fmla="*/ 3 w 10"/>
                  <a:gd name="T19" fmla="*/ 49 h 67"/>
                  <a:gd name="T20" fmla="*/ 4 w 10"/>
                  <a:gd name="T21" fmla="*/ 58 h 67"/>
                  <a:gd name="T22" fmla="*/ 4 w 10"/>
                  <a:gd name="T23" fmla="*/ 63 h 67"/>
                  <a:gd name="T24" fmla="*/ 3 w 10"/>
                  <a:gd name="T25" fmla="*/ 65 h 67"/>
                  <a:gd name="T26" fmla="*/ 2 w 10"/>
                  <a:gd name="T27" fmla="*/ 67 h 67"/>
                  <a:gd name="T28" fmla="*/ 2 w 10"/>
                  <a:gd name="T29" fmla="*/ 67 h 67"/>
                  <a:gd name="T30" fmla="*/ 2 w 10"/>
                  <a:gd name="T31" fmla="*/ 67 h 67"/>
                  <a:gd name="T32" fmla="*/ 2 w 10"/>
                  <a:gd name="T33" fmla="*/ 67 h 67"/>
                  <a:gd name="T34" fmla="*/ 2 w 10"/>
                  <a:gd name="T35" fmla="*/ 67 h 67"/>
                  <a:gd name="T36" fmla="*/ 4 w 10"/>
                  <a:gd name="T37" fmla="*/ 65 h 67"/>
                  <a:gd name="T38" fmla="*/ 5 w 10"/>
                  <a:gd name="T39" fmla="*/ 62 h 67"/>
                  <a:gd name="T40" fmla="*/ 6 w 10"/>
                  <a:gd name="T41" fmla="*/ 56 h 67"/>
                  <a:gd name="T42" fmla="*/ 6 w 10"/>
                  <a:gd name="T43" fmla="*/ 50 h 67"/>
                  <a:gd name="T44" fmla="*/ 5 w 10"/>
                  <a:gd name="T45" fmla="*/ 44 h 67"/>
                  <a:gd name="T46" fmla="*/ 5 w 10"/>
                  <a:gd name="T47" fmla="*/ 44 h 67"/>
                  <a:gd name="T48" fmla="*/ 3 w 10"/>
                  <a:gd name="T49" fmla="*/ 33 h 67"/>
                  <a:gd name="T50" fmla="*/ 2 w 10"/>
                  <a:gd name="T51" fmla="*/ 26 h 67"/>
                  <a:gd name="T52" fmla="*/ 2 w 10"/>
                  <a:gd name="T53" fmla="*/ 21 h 67"/>
                  <a:gd name="T54" fmla="*/ 2 w 10"/>
                  <a:gd name="T55" fmla="*/ 21 h 67"/>
                  <a:gd name="T56" fmla="*/ 3 w 10"/>
                  <a:gd name="T57" fmla="*/ 15 h 67"/>
                  <a:gd name="T58" fmla="*/ 5 w 10"/>
                  <a:gd name="T59" fmla="*/ 10 h 67"/>
                  <a:gd name="T60" fmla="*/ 10 w 10"/>
                  <a:gd name="T61" fmla="*/ 0 h 67"/>
                  <a:gd name="T62" fmla="*/ 10 w 10"/>
                  <a:gd name="T63" fmla="*/ 0 h 67"/>
                  <a:gd name="T64" fmla="*/ 10 w 10"/>
                  <a:gd name="T65" fmla="*/ 0 h 67"/>
                  <a:gd name="T66" fmla="*/ 9 w 10"/>
                  <a:gd name="T67" fmla="*/ 0 h 67"/>
                  <a:gd name="T68" fmla="*/ 9 w 10"/>
                  <a:gd name="T69" fmla="*/ 0 h 6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 h="67">
                    <a:moveTo>
                      <a:pt x="9" y="0"/>
                    </a:moveTo>
                    <a:lnTo>
                      <a:pt x="9" y="0"/>
                    </a:lnTo>
                    <a:lnTo>
                      <a:pt x="5" y="7"/>
                    </a:lnTo>
                    <a:lnTo>
                      <a:pt x="2" y="14"/>
                    </a:lnTo>
                    <a:lnTo>
                      <a:pt x="0" y="21"/>
                    </a:lnTo>
                    <a:lnTo>
                      <a:pt x="0" y="29"/>
                    </a:lnTo>
                    <a:lnTo>
                      <a:pt x="2" y="39"/>
                    </a:lnTo>
                    <a:lnTo>
                      <a:pt x="3" y="49"/>
                    </a:lnTo>
                    <a:lnTo>
                      <a:pt x="4" y="58"/>
                    </a:lnTo>
                    <a:lnTo>
                      <a:pt x="4" y="63"/>
                    </a:lnTo>
                    <a:lnTo>
                      <a:pt x="3" y="65"/>
                    </a:lnTo>
                    <a:lnTo>
                      <a:pt x="2" y="67"/>
                    </a:lnTo>
                    <a:lnTo>
                      <a:pt x="4" y="65"/>
                    </a:lnTo>
                    <a:lnTo>
                      <a:pt x="5" y="62"/>
                    </a:lnTo>
                    <a:lnTo>
                      <a:pt x="6" y="56"/>
                    </a:lnTo>
                    <a:lnTo>
                      <a:pt x="6" y="50"/>
                    </a:lnTo>
                    <a:lnTo>
                      <a:pt x="5" y="44"/>
                    </a:lnTo>
                    <a:lnTo>
                      <a:pt x="3" y="33"/>
                    </a:lnTo>
                    <a:lnTo>
                      <a:pt x="2" y="26"/>
                    </a:lnTo>
                    <a:lnTo>
                      <a:pt x="2" y="21"/>
                    </a:lnTo>
                    <a:lnTo>
                      <a:pt x="3" y="15"/>
                    </a:lnTo>
                    <a:lnTo>
                      <a:pt x="5" y="10"/>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36" name="Freeform 383">
                <a:extLst>
                  <a:ext uri="{FF2B5EF4-FFF2-40B4-BE49-F238E27FC236}">
                    <a16:creationId xmlns:a16="http://schemas.microsoft.com/office/drawing/2014/main" id="{9BA4CBC6-1EE0-4A79-BA05-B032DA0F02DE}"/>
                  </a:ext>
                </a:extLst>
              </p:cNvPr>
              <p:cNvSpPr>
                <a:spLocks/>
              </p:cNvSpPr>
              <p:nvPr/>
            </p:nvSpPr>
            <p:spPr bwMode="auto">
              <a:xfrm>
                <a:off x="3774" y="1249"/>
                <a:ext cx="24" cy="6"/>
              </a:xfrm>
              <a:custGeom>
                <a:avLst/>
                <a:gdLst>
                  <a:gd name="T0" fmla="*/ 23 w 24"/>
                  <a:gd name="T1" fmla="*/ 0 h 6"/>
                  <a:gd name="T2" fmla="*/ 23 w 24"/>
                  <a:gd name="T3" fmla="*/ 0 h 6"/>
                  <a:gd name="T4" fmla="*/ 17 w 24"/>
                  <a:gd name="T5" fmla="*/ 2 h 6"/>
                  <a:gd name="T6" fmla="*/ 12 w 24"/>
                  <a:gd name="T7" fmla="*/ 4 h 6"/>
                  <a:gd name="T8" fmla="*/ 12 w 24"/>
                  <a:gd name="T9" fmla="*/ 4 h 6"/>
                  <a:gd name="T10" fmla="*/ 9 w 24"/>
                  <a:gd name="T11" fmla="*/ 4 h 6"/>
                  <a:gd name="T12" fmla="*/ 6 w 24"/>
                  <a:gd name="T13" fmla="*/ 3 h 6"/>
                  <a:gd name="T14" fmla="*/ 1 w 24"/>
                  <a:gd name="T15" fmla="*/ 1 h 6"/>
                  <a:gd name="T16" fmla="*/ 1 w 24"/>
                  <a:gd name="T17" fmla="*/ 1 h 6"/>
                  <a:gd name="T18" fmla="*/ 0 w 24"/>
                  <a:gd name="T19" fmla="*/ 1 h 6"/>
                  <a:gd name="T20" fmla="*/ 0 w 24"/>
                  <a:gd name="T21" fmla="*/ 3 h 6"/>
                  <a:gd name="T22" fmla="*/ 0 w 24"/>
                  <a:gd name="T23" fmla="*/ 3 h 6"/>
                  <a:gd name="T24" fmla="*/ 2 w 24"/>
                  <a:gd name="T25" fmla="*/ 5 h 6"/>
                  <a:gd name="T26" fmla="*/ 4 w 24"/>
                  <a:gd name="T27" fmla="*/ 6 h 6"/>
                  <a:gd name="T28" fmla="*/ 7 w 24"/>
                  <a:gd name="T29" fmla="*/ 6 h 6"/>
                  <a:gd name="T30" fmla="*/ 11 w 24"/>
                  <a:gd name="T31" fmla="*/ 6 h 6"/>
                  <a:gd name="T32" fmla="*/ 17 w 24"/>
                  <a:gd name="T33" fmla="*/ 4 h 6"/>
                  <a:gd name="T34" fmla="*/ 23 w 24"/>
                  <a:gd name="T35" fmla="*/ 2 h 6"/>
                  <a:gd name="T36" fmla="*/ 23 w 24"/>
                  <a:gd name="T37" fmla="*/ 2 h 6"/>
                  <a:gd name="T38" fmla="*/ 24 w 24"/>
                  <a:gd name="T39" fmla="*/ 1 h 6"/>
                  <a:gd name="T40" fmla="*/ 24 w 24"/>
                  <a:gd name="T41" fmla="*/ 0 h 6"/>
                  <a:gd name="T42" fmla="*/ 23 w 24"/>
                  <a:gd name="T43" fmla="*/ 0 h 6"/>
                  <a:gd name="T44" fmla="*/ 23 w 24"/>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6">
                    <a:moveTo>
                      <a:pt x="23" y="0"/>
                    </a:moveTo>
                    <a:lnTo>
                      <a:pt x="23" y="0"/>
                    </a:lnTo>
                    <a:lnTo>
                      <a:pt x="17" y="2"/>
                    </a:lnTo>
                    <a:lnTo>
                      <a:pt x="12" y="4"/>
                    </a:lnTo>
                    <a:lnTo>
                      <a:pt x="9" y="4"/>
                    </a:lnTo>
                    <a:lnTo>
                      <a:pt x="6" y="3"/>
                    </a:lnTo>
                    <a:lnTo>
                      <a:pt x="1" y="1"/>
                    </a:lnTo>
                    <a:lnTo>
                      <a:pt x="0" y="1"/>
                    </a:lnTo>
                    <a:lnTo>
                      <a:pt x="0" y="3"/>
                    </a:lnTo>
                    <a:lnTo>
                      <a:pt x="2" y="5"/>
                    </a:lnTo>
                    <a:lnTo>
                      <a:pt x="4" y="6"/>
                    </a:lnTo>
                    <a:lnTo>
                      <a:pt x="7" y="6"/>
                    </a:lnTo>
                    <a:lnTo>
                      <a:pt x="11" y="6"/>
                    </a:lnTo>
                    <a:lnTo>
                      <a:pt x="17" y="4"/>
                    </a:lnTo>
                    <a:lnTo>
                      <a:pt x="23" y="2"/>
                    </a:lnTo>
                    <a:lnTo>
                      <a:pt x="24" y="1"/>
                    </a:lnTo>
                    <a:lnTo>
                      <a:pt x="24" y="0"/>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37" name="Freeform 384">
                <a:extLst>
                  <a:ext uri="{FF2B5EF4-FFF2-40B4-BE49-F238E27FC236}">
                    <a16:creationId xmlns:a16="http://schemas.microsoft.com/office/drawing/2014/main" id="{056E19A8-E83D-44B5-AB4C-645235CF3A1C}"/>
                  </a:ext>
                </a:extLst>
              </p:cNvPr>
              <p:cNvSpPr>
                <a:spLocks/>
              </p:cNvSpPr>
              <p:nvPr/>
            </p:nvSpPr>
            <p:spPr bwMode="auto">
              <a:xfrm>
                <a:off x="3761" y="1227"/>
                <a:ext cx="39" cy="7"/>
              </a:xfrm>
              <a:custGeom>
                <a:avLst/>
                <a:gdLst>
                  <a:gd name="T0" fmla="*/ 1 w 39"/>
                  <a:gd name="T1" fmla="*/ 7 h 7"/>
                  <a:gd name="T2" fmla="*/ 1 w 39"/>
                  <a:gd name="T3" fmla="*/ 7 h 7"/>
                  <a:gd name="T4" fmla="*/ 6 w 39"/>
                  <a:gd name="T5" fmla="*/ 5 h 7"/>
                  <a:gd name="T6" fmla="*/ 12 w 39"/>
                  <a:gd name="T7" fmla="*/ 4 h 7"/>
                  <a:gd name="T8" fmla="*/ 18 w 39"/>
                  <a:gd name="T9" fmla="*/ 4 h 7"/>
                  <a:gd name="T10" fmla="*/ 24 w 39"/>
                  <a:gd name="T11" fmla="*/ 5 h 7"/>
                  <a:gd name="T12" fmla="*/ 24 w 39"/>
                  <a:gd name="T13" fmla="*/ 5 h 7"/>
                  <a:gd name="T14" fmla="*/ 28 w 39"/>
                  <a:gd name="T15" fmla="*/ 6 h 7"/>
                  <a:gd name="T16" fmla="*/ 32 w 39"/>
                  <a:gd name="T17" fmla="*/ 6 h 7"/>
                  <a:gd name="T18" fmla="*/ 36 w 39"/>
                  <a:gd name="T19" fmla="*/ 4 h 7"/>
                  <a:gd name="T20" fmla="*/ 39 w 39"/>
                  <a:gd name="T21" fmla="*/ 2 h 7"/>
                  <a:gd name="T22" fmla="*/ 39 w 39"/>
                  <a:gd name="T23" fmla="*/ 2 h 7"/>
                  <a:gd name="T24" fmla="*/ 39 w 39"/>
                  <a:gd name="T25" fmla="*/ 1 h 7"/>
                  <a:gd name="T26" fmla="*/ 39 w 39"/>
                  <a:gd name="T27" fmla="*/ 0 h 7"/>
                  <a:gd name="T28" fmla="*/ 39 w 39"/>
                  <a:gd name="T29" fmla="*/ 0 h 7"/>
                  <a:gd name="T30" fmla="*/ 39 w 39"/>
                  <a:gd name="T31" fmla="*/ 0 h 7"/>
                  <a:gd name="T32" fmla="*/ 34 w 39"/>
                  <a:gd name="T33" fmla="*/ 2 h 7"/>
                  <a:gd name="T34" fmla="*/ 29 w 39"/>
                  <a:gd name="T35" fmla="*/ 2 h 7"/>
                  <a:gd name="T36" fmla="*/ 29 w 39"/>
                  <a:gd name="T37" fmla="*/ 2 h 7"/>
                  <a:gd name="T38" fmla="*/ 20 w 39"/>
                  <a:gd name="T39" fmla="*/ 1 h 7"/>
                  <a:gd name="T40" fmla="*/ 20 w 39"/>
                  <a:gd name="T41" fmla="*/ 1 h 7"/>
                  <a:gd name="T42" fmla="*/ 15 w 39"/>
                  <a:gd name="T43" fmla="*/ 1 h 7"/>
                  <a:gd name="T44" fmla="*/ 10 w 39"/>
                  <a:gd name="T45" fmla="*/ 3 h 7"/>
                  <a:gd name="T46" fmla="*/ 0 w 39"/>
                  <a:gd name="T47" fmla="*/ 7 h 7"/>
                  <a:gd name="T48" fmla="*/ 0 w 39"/>
                  <a:gd name="T49" fmla="*/ 7 h 7"/>
                  <a:gd name="T50" fmla="*/ 1 w 39"/>
                  <a:gd name="T51" fmla="*/ 7 h 7"/>
                  <a:gd name="T52" fmla="*/ 1 w 39"/>
                  <a:gd name="T53" fmla="*/ 7 h 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9" h="7">
                    <a:moveTo>
                      <a:pt x="1" y="7"/>
                    </a:moveTo>
                    <a:lnTo>
                      <a:pt x="1" y="7"/>
                    </a:lnTo>
                    <a:lnTo>
                      <a:pt x="6" y="5"/>
                    </a:lnTo>
                    <a:lnTo>
                      <a:pt x="12" y="4"/>
                    </a:lnTo>
                    <a:lnTo>
                      <a:pt x="18" y="4"/>
                    </a:lnTo>
                    <a:lnTo>
                      <a:pt x="24" y="5"/>
                    </a:lnTo>
                    <a:lnTo>
                      <a:pt x="28" y="6"/>
                    </a:lnTo>
                    <a:lnTo>
                      <a:pt x="32" y="6"/>
                    </a:lnTo>
                    <a:lnTo>
                      <a:pt x="36" y="4"/>
                    </a:lnTo>
                    <a:lnTo>
                      <a:pt x="39" y="2"/>
                    </a:lnTo>
                    <a:lnTo>
                      <a:pt x="39" y="1"/>
                    </a:lnTo>
                    <a:lnTo>
                      <a:pt x="39" y="0"/>
                    </a:lnTo>
                    <a:lnTo>
                      <a:pt x="34" y="2"/>
                    </a:lnTo>
                    <a:lnTo>
                      <a:pt x="29" y="2"/>
                    </a:lnTo>
                    <a:lnTo>
                      <a:pt x="20" y="1"/>
                    </a:lnTo>
                    <a:lnTo>
                      <a:pt x="15" y="1"/>
                    </a:lnTo>
                    <a:lnTo>
                      <a:pt x="10" y="3"/>
                    </a:lnTo>
                    <a:lnTo>
                      <a:pt x="0" y="7"/>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38" name="Freeform 385">
                <a:extLst>
                  <a:ext uri="{FF2B5EF4-FFF2-40B4-BE49-F238E27FC236}">
                    <a16:creationId xmlns:a16="http://schemas.microsoft.com/office/drawing/2014/main" id="{4DD31EE3-B889-4A80-BC85-0B7CB4398FAE}"/>
                  </a:ext>
                </a:extLst>
              </p:cNvPr>
              <p:cNvSpPr>
                <a:spLocks/>
              </p:cNvSpPr>
              <p:nvPr/>
            </p:nvSpPr>
            <p:spPr bwMode="auto">
              <a:xfrm>
                <a:off x="3720" y="1203"/>
                <a:ext cx="67" cy="71"/>
              </a:xfrm>
              <a:custGeom>
                <a:avLst/>
                <a:gdLst>
                  <a:gd name="T0" fmla="*/ 67 w 67"/>
                  <a:gd name="T1" fmla="*/ 0 h 71"/>
                  <a:gd name="T2" fmla="*/ 67 w 67"/>
                  <a:gd name="T3" fmla="*/ 0 h 71"/>
                  <a:gd name="T4" fmla="*/ 64 w 67"/>
                  <a:gd name="T5" fmla="*/ 0 h 71"/>
                  <a:gd name="T6" fmla="*/ 61 w 67"/>
                  <a:gd name="T7" fmla="*/ 0 h 71"/>
                  <a:gd name="T8" fmla="*/ 56 w 67"/>
                  <a:gd name="T9" fmla="*/ 3 h 71"/>
                  <a:gd name="T10" fmla="*/ 52 w 67"/>
                  <a:gd name="T11" fmla="*/ 7 h 71"/>
                  <a:gd name="T12" fmla="*/ 49 w 67"/>
                  <a:gd name="T13" fmla="*/ 11 h 71"/>
                  <a:gd name="T14" fmla="*/ 49 w 67"/>
                  <a:gd name="T15" fmla="*/ 11 h 71"/>
                  <a:gd name="T16" fmla="*/ 45 w 67"/>
                  <a:gd name="T17" fmla="*/ 18 h 71"/>
                  <a:gd name="T18" fmla="*/ 42 w 67"/>
                  <a:gd name="T19" fmla="*/ 25 h 71"/>
                  <a:gd name="T20" fmla="*/ 36 w 67"/>
                  <a:gd name="T21" fmla="*/ 39 h 71"/>
                  <a:gd name="T22" fmla="*/ 36 w 67"/>
                  <a:gd name="T23" fmla="*/ 39 h 71"/>
                  <a:gd name="T24" fmla="*/ 33 w 67"/>
                  <a:gd name="T25" fmla="*/ 49 h 71"/>
                  <a:gd name="T26" fmla="*/ 29 w 67"/>
                  <a:gd name="T27" fmla="*/ 59 h 71"/>
                  <a:gd name="T28" fmla="*/ 26 w 67"/>
                  <a:gd name="T29" fmla="*/ 63 h 71"/>
                  <a:gd name="T30" fmla="*/ 23 w 67"/>
                  <a:gd name="T31" fmla="*/ 66 h 71"/>
                  <a:gd name="T32" fmla="*/ 17 w 67"/>
                  <a:gd name="T33" fmla="*/ 68 h 71"/>
                  <a:gd name="T34" fmla="*/ 12 w 67"/>
                  <a:gd name="T35" fmla="*/ 69 h 71"/>
                  <a:gd name="T36" fmla="*/ 12 w 67"/>
                  <a:gd name="T37" fmla="*/ 69 h 71"/>
                  <a:gd name="T38" fmla="*/ 9 w 67"/>
                  <a:gd name="T39" fmla="*/ 68 h 71"/>
                  <a:gd name="T40" fmla="*/ 6 w 67"/>
                  <a:gd name="T41" fmla="*/ 66 h 71"/>
                  <a:gd name="T42" fmla="*/ 3 w 67"/>
                  <a:gd name="T43" fmla="*/ 63 h 71"/>
                  <a:gd name="T44" fmla="*/ 2 w 67"/>
                  <a:gd name="T45" fmla="*/ 60 h 71"/>
                  <a:gd name="T46" fmla="*/ 2 w 67"/>
                  <a:gd name="T47" fmla="*/ 56 h 71"/>
                  <a:gd name="T48" fmla="*/ 2 w 67"/>
                  <a:gd name="T49" fmla="*/ 53 h 71"/>
                  <a:gd name="T50" fmla="*/ 4 w 67"/>
                  <a:gd name="T51" fmla="*/ 50 h 71"/>
                  <a:gd name="T52" fmla="*/ 7 w 67"/>
                  <a:gd name="T53" fmla="*/ 48 h 71"/>
                  <a:gd name="T54" fmla="*/ 7 w 67"/>
                  <a:gd name="T55" fmla="*/ 48 h 71"/>
                  <a:gd name="T56" fmla="*/ 8 w 67"/>
                  <a:gd name="T57" fmla="*/ 47 h 71"/>
                  <a:gd name="T58" fmla="*/ 7 w 67"/>
                  <a:gd name="T59" fmla="*/ 47 h 71"/>
                  <a:gd name="T60" fmla="*/ 7 w 67"/>
                  <a:gd name="T61" fmla="*/ 47 h 71"/>
                  <a:gd name="T62" fmla="*/ 5 w 67"/>
                  <a:gd name="T63" fmla="*/ 48 h 71"/>
                  <a:gd name="T64" fmla="*/ 3 w 67"/>
                  <a:gd name="T65" fmla="*/ 49 h 71"/>
                  <a:gd name="T66" fmla="*/ 1 w 67"/>
                  <a:gd name="T67" fmla="*/ 53 h 71"/>
                  <a:gd name="T68" fmla="*/ 0 w 67"/>
                  <a:gd name="T69" fmla="*/ 58 h 71"/>
                  <a:gd name="T70" fmla="*/ 1 w 67"/>
                  <a:gd name="T71" fmla="*/ 62 h 71"/>
                  <a:gd name="T72" fmla="*/ 1 w 67"/>
                  <a:gd name="T73" fmla="*/ 62 h 71"/>
                  <a:gd name="T74" fmla="*/ 2 w 67"/>
                  <a:gd name="T75" fmla="*/ 65 h 71"/>
                  <a:gd name="T76" fmla="*/ 3 w 67"/>
                  <a:gd name="T77" fmla="*/ 68 h 71"/>
                  <a:gd name="T78" fmla="*/ 6 w 67"/>
                  <a:gd name="T79" fmla="*/ 70 h 71"/>
                  <a:gd name="T80" fmla="*/ 8 w 67"/>
                  <a:gd name="T81" fmla="*/ 71 h 71"/>
                  <a:gd name="T82" fmla="*/ 11 w 67"/>
                  <a:gd name="T83" fmla="*/ 71 h 71"/>
                  <a:gd name="T84" fmla="*/ 14 w 67"/>
                  <a:gd name="T85" fmla="*/ 71 h 71"/>
                  <a:gd name="T86" fmla="*/ 21 w 67"/>
                  <a:gd name="T87" fmla="*/ 69 h 71"/>
                  <a:gd name="T88" fmla="*/ 21 w 67"/>
                  <a:gd name="T89" fmla="*/ 69 h 71"/>
                  <a:gd name="T90" fmla="*/ 25 w 67"/>
                  <a:gd name="T91" fmla="*/ 67 h 71"/>
                  <a:gd name="T92" fmla="*/ 28 w 67"/>
                  <a:gd name="T93" fmla="*/ 64 h 71"/>
                  <a:gd name="T94" fmla="*/ 32 w 67"/>
                  <a:gd name="T95" fmla="*/ 57 h 71"/>
                  <a:gd name="T96" fmla="*/ 36 w 67"/>
                  <a:gd name="T97" fmla="*/ 49 h 71"/>
                  <a:gd name="T98" fmla="*/ 38 w 67"/>
                  <a:gd name="T99" fmla="*/ 40 h 71"/>
                  <a:gd name="T100" fmla="*/ 38 w 67"/>
                  <a:gd name="T101" fmla="*/ 40 h 71"/>
                  <a:gd name="T102" fmla="*/ 42 w 67"/>
                  <a:gd name="T103" fmla="*/ 29 h 71"/>
                  <a:gd name="T104" fmla="*/ 47 w 67"/>
                  <a:gd name="T105" fmla="*/ 18 h 71"/>
                  <a:gd name="T106" fmla="*/ 47 w 67"/>
                  <a:gd name="T107" fmla="*/ 18 h 71"/>
                  <a:gd name="T108" fmla="*/ 50 w 67"/>
                  <a:gd name="T109" fmla="*/ 12 h 71"/>
                  <a:gd name="T110" fmla="*/ 54 w 67"/>
                  <a:gd name="T111" fmla="*/ 7 h 71"/>
                  <a:gd name="T112" fmla="*/ 60 w 67"/>
                  <a:gd name="T113" fmla="*/ 2 h 71"/>
                  <a:gd name="T114" fmla="*/ 63 w 67"/>
                  <a:gd name="T115" fmla="*/ 1 h 71"/>
                  <a:gd name="T116" fmla="*/ 66 w 67"/>
                  <a:gd name="T117" fmla="*/ 1 h 71"/>
                  <a:gd name="T118" fmla="*/ 66 w 67"/>
                  <a:gd name="T119" fmla="*/ 1 h 71"/>
                  <a:gd name="T120" fmla="*/ 67 w 67"/>
                  <a:gd name="T121" fmla="*/ 0 h 71"/>
                  <a:gd name="T122" fmla="*/ 67 w 67"/>
                  <a:gd name="T123" fmla="*/ 0 h 71"/>
                  <a:gd name="T124" fmla="*/ 67 w 67"/>
                  <a:gd name="T125" fmla="*/ 0 h 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7" h="71">
                    <a:moveTo>
                      <a:pt x="67" y="0"/>
                    </a:moveTo>
                    <a:lnTo>
                      <a:pt x="67" y="0"/>
                    </a:lnTo>
                    <a:lnTo>
                      <a:pt x="64" y="0"/>
                    </a:lnTo>
                    <a:lnTo>
                      <a:pt x="61" y="0"/>
                    </a:lnTo>
                    <a:lnTo>
                      <a:pt x="56" y="3"/>
                    </a:lnTo>
                    <a:lnTo>
                      <a:pt x="52" y="7"/>
                    </a:lnTo>
                    <a:lnTo>
                      <a:pt x="49" y="11"/>
                    </a:lnTo>
                    <a:lnTo>
                      <a:pt x="45" y="18"/>
                    </a:lnTo>
                    <a:lnTo>
                      <a:pt x="42" y="25"/>
                    </a:lnTo>
                    <a:lnTo>
                      <a:pt x="36" y="39"/>
                    </a:lnTo>
                    <a:lnTo>
                      <a:pt x="33" y="49"/>
                    </a:lnTo>
                    <a:lnTo>
                      <a:pt x="29" y="59"/>
                    </a:lnTo>
                    <a:lnTo>
                      <a:pt x="26" y="63"/>
                    </a:lnTo>
                    <a:lnTo>
                      <a:pt x="23" y="66"/>
                    </a:lnTo>
                    <a:lnTo>
                      <a:pt x="17" y="68"/>
                    </a:lnTo>
                    <a:lnTo>
                      <a:pt x="12" y="69"/>
                    </a:lnTo>
                    <a:lnTo>
                      <a:pt x="9" y="68"/>
                    </a:lnTo>
                    <a:lnTo>
                      <a:pt x="6" y="66"/>
                    </a:lnTo>
                    <a:lnTo>
                      <a:pt x="3" y="63"/>
                    </a:lnTo>
                    <a:lnTo>
                      <a:pt x="2" y="60"/>
                    </a:lnTo>
                    <a:lnTo>
                      <a:pt x="2" y="56"/>
                    </a:lnTo>
                    <a:lnTo>
                      <a:pt x="2" y="53"/>
                    </a:lnTo>
                    <a:lnTo>
                      <a:pt x="4" y="50"/>
                    </a:lnTo>
                    <a:lnTo>
                      <a:pt x="7" y="48"/>
                    </a:lnTo>
                    <a:lnTo>
                      <a:pt x="8" y="47"/>
                    </a:lnTo>
                    <a:lnTo>
                      <a:pt x="7" y="47"/>
                    </a:lnTo>
                    <a:lnTo>
                      <a:pt x="5" y="48"/>
                    </a:lnTo>
                    <a:lnTo>
                      <a:pt x="3" y="49"/>
                    </a:lnTo>
                    <a:lnTo>
                      <a:pt x="1" y="53"/>
                    </a:lnTo>
                    <a:lnTo>
                      <a:pt x="0" y="58"/>
                    </a:lnTo>
                    <a:lnTo>
                      <a:pt x="1" y="62"/>
                    </a:lnTo>
                    <a:lnTo>
                      <a:pt x="2" y="65"/>
                    </a:lnTo>
                    <a:lnTo>
                      <a:pt x="3" y="68"/>
                    </a:lnTo>
                    <a:lnTo>
                      <a:pt x="6" y="70"/>
                    </a:lnTo>
                    <a:lnTo>
                      <a:pt x="8" y="71"/>
                    </a:lnTo>
                    <a:lnTo>
                      <a:pt x="11" y="71"/>
                    </a:lnTo>
                    <a:lnTo>
                      <a:pt x="14" y="71"/>
                    </a:lnTo>
                    <a:lnTo>
                      <a:pt x="21" y="69"/>
                    </a:lnTo>
                    <a:lnTo>
                      <a:pt x="25" y="67"/>
                    </a:lnTo>
                    <a:lnTo>
                      <a:pt x="28" y="64"/>
                    </a:lnTo>
                    <a:lnTo>
                      <a:pt x="32" y="57"/>
                    </a:lnTo>
                    <a:lnTo>
                      <a:pt x="36" y="49"/>
                    </a:lnTo>
                    <a:lnTo>
                      <a:pt x="38" y="40"/>
                    </a:lnTo>
                    <a:lnTo>
                      <a:pt x="42" y="29"/>
                    </a:lnTo>
                    <a:lnTo>
                      <a:pt x="47" y="18"/>
                    </a:lnTo>
                    <a:lnTo>
                      <a:pt x="50" y="12"/>
                    </a:lnTo>
                    <a:lnTo>
                      <a:pt x="54" y="7"/>
                    </a:lnTo>
                    <a:lnTo>
                      <a:pt x="60" y="2"/>
                    </a:lnTo>
                    <a:lnTo>
                      <a:pt x="63" y="1"/>
                    </a:lnTo>
                    <a:lnTo>
                      <a:pt x="66" y="1"/>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39" name="Freeform 386">
                <a:extLst>
                  <a:ext uri="{FF2B5EF4-FFF2-40B4-BE49-F238E27FC236}">
                    <a16:creationId xmlns:a16="http://schemas.microsoft.com/office/drawing/2014/main" id="{56EE2DDB-559A-4C98-8089-40F457EA8E5F}"/>
                  </a:ext>
                </a:extLst>
              </p:cNvPr>
              <p:cNvSpPr>
                <a:spLocks/>
              </p:cNvSpPr>
              <p:nvPr/>
            </p:nvSpPr>
            <p:spPr bwMode="auto">
              <a:xfrm>
                <a:off x="3821" y="1193"/>
                <a:ext cx="15" cy="57"/>
              </a:xfrm>
              <a:custGeom>
                <a:avLst/>
                <a:gdLst>
                  <a:gd name="T0" fmla="*/ 0 w 15"/>
                  <a:gd name="T1" fmla="*/ 0 h 57"/>
                  <a:gd name="T2" fmla="*/ 0 w 15"/>
                  <a:gd name="T3" fmla="*/ 0 h 57"/>
                  <a:gd name="T4" fmla="*/ 4 w 15"/>
                  <a:gd name="T5" fmla="*/ 6 h 57"/>
                  <a:gd name="T6" fmla="*/ 7 w 15"/>
                  <a:gd name="T7" fmla="*/ 13 h 57"/>
                  <a:gd name="T8" fmla="*/ 10 w 15"/>
                  <a:gd name="T9" fmla="*/ 20 h 57"/>
                  <a:gd name="T10" fmla="*/ 12 w 15"/>
                  <a:gd name="T11" fmla="*/ 27 h 57"/>
                  <a:gd name="T12" fmla="*/ 13 w 15"/>
                  <a:gd name="T13" fmla="*/ 34 h 57"/>
                  <a:gd name="T14" fmla="*/ 13 w 15"/>
                  <a:gd name="T15" fmla="*/ 41 h 57"/>
                  <a:gd name="T16" fmla="*/ 13 w 15"/>
                  <a:gd name="T17" fmla="*/ 48 h 57"/>
                  <a:gd name="T18" fmla="*/ 12 w 15"/>
                  <a:gd name="T19" fmla="*/ 57 h 57"/>
                  <a:gd name="T20" fmla="*/ 12 w 15"/>
                  <a:gd name="T21" fmla="*/ 57 h 57"/>
                  <a:gd name="T22" fmla="*/ 13 w 15"/>
                  <a:gd name="T23" fmla="*/ 57 h 57"/>
                  <a:gd name="T24" fmla="*/ 13 w 15"/>
                  <a:gd name="T25" fmla="*/ 57 h 57"/>
                  <a:gd name="T26" fmla="*/ 14 w 15"/>
                  <a:gd name="T27" fmla="*/ 48 h 57"/>
                  <a:gd name="T28" fmla="*/ 15 w 15"/>
                  <a:gd name="T29" fmla="*/ 41 h 57"/>
                  <a:gd name="T30" fmla="*/ 14 w 15"/>
                  <a:gd name="T31" fmla="*/ 34 h 57"/>
                  <a:gd name="T32" fmla="*/ 13 w 15"/>
                  <a:gd name="T33" fmla="*/ 26 h 57"/>
                  <a:gd name="T34" fmla="*/ 11 w 15"/>
                  <a:gd name="T35" fmla="*/ 19 h 57"/>
                  <a:gd name="T36" fmla="*/ 8 w 15"/>
                  <a:gd name="T37" fmla="*/ 12 h 57"/>
                  <a:gd name="T38" fmla="*/ 5 w 15"/>
                  <a:gd name="T39" fmla="*/ 6 h 57"/>
                  <a:gd name="T40" fmla="*/ 1 w 15"/>
                  <a:gd name="T41" fmla="*/ 0 h 57"/>
                  <a:gd name="T42" fmla="*/ 1 w 15"/>
                  <a:gd name="T43" fmla="*/ 0 h 57"/>
                  <a:gd name="T44" fmla="*/ 0 w 15"/>
                  <a:gd name="T45" fmla="*/ 0 h 57"/>
                  <a:gd name="T46" fmla="*/ 0 w 15"/>
                  <a:gd name="T47" fmla="*/ 0 h 5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 h="57">
                    <a:moveTo>
                      <a:pt x="0" y="0"/>
                    </a:moveTo>
                    <a:lnTo>
                      <a:pt x="0" y="0"/>
                    </a:lnTo>
                    <a:lnTo>
                      <a:pt x="4" y="6"/>
                    </a:lnTo>
                    <a:lnTo>
                      <a:pt x="7" y="13"/>
                    </a:lnTo>
                    <a:lnTo>
                      <a:pt x="10" y="20"/>
                    </a:lnTo>
                    <a:lnTo>
                      <a:pt x="12" y="27"/>
                    </a:lnTo>
                    <a:lnTo>
                      <a:pt x="13" y="34"/>
                    </a:lnTo>
                    <a:lnTo>
                      <a:pt x="13" y="41"/>
                    </a:lnTo>
                    <a:lnTo>
                      <a:pt x="13" y="48"/>
                    </a:lnTo>
                    <a:lnTo>
                      <a:pt x="12" y="57"/>
                    </a:lnTo>
                    <a:lnTo>
                      <a:pt x="13" y="57"/>
                    </a:lnTo>
                    <a:lnTo>
                      <a:pt x="14" y="48"/>
                    </a:lnTo>
                    <a:lnTo>
                      <a:pt x="15" y="41"/>
                    </a:lnTo>
                    <a:lnTo>
                      <a:pt x="14" y="34"/>
                    </a:lnTo>
                    <a:lnTo>
                      <a:pt x="13" y="26"/>
                    </a:lnTo>
                    <a:lnTo>
                      <a:pt x="11" y="19"/>
                    </a:lnTo>
                    <a:lnTo>
                      <a:pt x="8" y="12"/>
                    </a:lnTo>
                    <a:lnTo>
                      <a:pt x="5" y="6"/>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40" name="Freeform 387">
                <a:extLst>
                  <a:ext uri="{FF2B5EF4-FFF2-40B4-BE49-F238E27FC236}">
                    <a16:creationId xmlns:a16="http://schemas.microsoft.com/office/drawing/2014/main" id="{F24525EE-54C5-4174-B569-2534C3DED3CA}"/>
                  </a:ext>
                </a:extLst>
              </p:cNvPr>
              <p:cNvSpPr>
                <a:spLocks/>
              </p:cNvSpPr>
              <p:nvPr/>
            </p:nvSpPr>
            <p:spPr bwMode="auto">
              <a:xfrm>
                <a:off x="3833" y="1241"/>
                <a:ext cx="8" cy="58"/>
              </a:xfrm>
              <a:custGeom>
                <a:avLst/>
                <a:gdLst>
                  <a:gd name="T0" fmla="*/ 0 w 8"/>
                  <a:gd name="T1" fmla="*/ 0 h 58"/>
                  <a:gd name="T2" fmla="*/ 0 w 8"/>
                  <a:gd name="T3" fmla="*/ 0 h 58"/>
                  <a:gd name="T4" fmla="*/ 3 w 8"/>
                  <a:gd name="T5" fmla="*/ 15 h 58"/>
                  <a:gd name="T6" fmla="*/ 3 w 8"/>
                  <a:gd name="T7" fmla="*/ 15 h 58"/>
                  <a:gd name="T8" fmla="*/ 4 w 8"/>
                  <a:gd name="T9" fmla="*/ 23 h 58"/>
                  <a:gd name="T10" fmla="*/ 5 w 8"/>
                  <a:gd name="T11" fmla="*/ 30 h 58"/>
                  <a:gd name="T12" fmla="*/ 5 w 8"/>
                  <a:gd name="T13" fmla="*/ 30 h 58"/>
                  <a:gd name="T14" fmla="*/ 4 w 8"/>
                  <a:gd name="T15" fmla="*/ 44 h 58"/>
                  <a:gd name="T16" fmla="*/ 3 w 8"/>
                  <a:gd name="T17" fmla="*/ 51 h 58"/>
                  <a:gd name="T18" fmla="*/ 4 w 8"/>
                  <a:gd name="T19" fmla="*/ 57 h 58"/>
                  <a:gd name="T20" fmla="*/ 4 w 8"/>
                  <a:gd name="T21" fmla="*/ 57 h 58"/>
                  <a:gd name="T22" fmla="*/ 4 w 8"/>
                  <a:gd name="T23" fmla="*/ 58 h 58"/>
                  <a:gd name="T24" fmla="*/ 5 w 8"/>
                  <a:gd name="T25" fmla="*/ 57 h 58"/>
                  <a:gd name="T26" fmla="*/ 6 w 8"/>
                  <a:gd name="T27" fmla="*/ 56 h 58"/>
                  <a:gd name="T28" fmla="*/ 6 w 8"/>
                  <a:gd name="T29" fmla="*/ 56 h 58"/>
                  <a:gd name="T30" fmla="*/ 7 w 8"/>
                  <a:gd name="T31" fmla="*/ 42 h 58"/>
                  <a:gd name="T32" fmla="*/ 8 w 8"/>
                  <a:gd name="T33" fmla="*/ 28 h 58"/>
                  <a:gd name="T34" fmla="*/ 8 w 8"/>
                  <a:gd name="T35" fmla="*/ 28 h 58"/>
                  <a:gd name="T36" fmla="*/ 7 w 8"/>
                  <a:gd name="T37" fmla="*/ 21 h 58"/>
                  <a:gd name="T38" fmla="*/ 6 w 8"/>
                  <a:gd name="T39" fmla="*/ 14 h 58"/>
                  <a:gd name="T40" fmla="*/ 6 w 8"/>
                  <a:gd name="T41" fmla="*/ 14 h 58"/>
                  <a:gd name="T42" fmla="*/ 4 w 8"/>
                  <a:gd name="T43" fmla="*/ 7 h 58"/>
                  <a:gd name="T44" fmla="*/ 1 w 8"/>
                  <a:gd name="T45" fmla="*/ 0 h 58"/>
                  <a:gd name="T46" fmla="*/ 1 w 8"/>
                  <a:gd name="T47" fmla="*/ 0 h 58"/>
                  <a:gd name="T48" fmla="*/ 0 w 8"/>
                  <a:gd name="T49" fmla="*/ 0 h 58"/>
                  <a:gd name="T50" fmla="*/ 0 w 8"/>
                  <a:gd name="T51" fmla="*/ 0 h 58"/>
                  <a:gd name="T52" fmla="*/ 0 w 8"/>
                  <a:gd name="T53" fmla="*/ 0 h 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8" h="58">
                    <a:moveTo>
                      <a:pt x="0" y="0"/>
                    </a:moveTo>
                    <a:lnTo>
                      <a:pt x="0" y="0"/>
                    </a:lnTo>
                    <a:lnTo>
                      <a:pt x="3" y="15"/>
                    </a:lnTo>
                    <a:lnTo>
                      <a:pt x="4" y="23"/>
                    </a:lnTo>
                    <a:lnTo>
                      <a:pt x="5" y="30"/>
                    </a:lnTo>
                    <a:lnTo>
                      <a:pt x="4" y="44"/>
                    </a:lnTo>
                    <a:lnTo>
                      <a:pt x="3" y="51"/>
                    </a:lnTo>
                    <a:lnTo>
                      <a:pt x="4" y="57"/>
                    </a:lnTo>
                    <a:lnTo>
                      <a:pt x="4" y="58"/>
                    </a:lnTo>
                    <a:lnTo>
                      <a:pt x="5" y="57"/>
                    </a:lnTo>
                    <a:lnTo>
                      <a:pt x="6" y="56"/>
                    </a:lnTo>
                    <a:lnTo>
                      <a:pt x="7" y="42"/>
                    </a:lnTo>
                    <a:lnTo>
                      <a:pt x="8" y="28"/>
                    </a:lnTo>
                    <a:lnTo>
                      <a:pt x="7" y="21"/>
                    </a:lnTo>
                    <a:lnTo>
                      <a:pt x="6" y="14"/>
                    </a:lnTo>
                    <a:lnTo>
                      <a:pt x="4" y="7"/>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41" name="Freeform 388">
                <a:extLst>
                  <a:ext uri="{FF2B5EF4-FFF2-40B4-BE49-F238E27FC236}">
                    <a16:creationId xmlns:a16="http://schemas.microsoft.com/office/drawing/2014/main" id="{6862404C-37A5-4A68-83FB-B323760BFB5D}"/>
                  </a:ext>
                </a:extLst>
              </p:cNvPr>
              <p:cNvSpPr>
                <a:spLocks/>
              </p:cNvSpPr>
              <p:nvPr/>
            </p:nvSpPr>
            <p:spPr bwMode="auto">
              <a:xfrm>
                <a:off x="3740" y="1266"/>
                <a:ext cx="35" cy="44"/>
              </a:xfrm>
              <a:custGeom>
                <a:avLst/>
                <a:gdLst>
                  <a:gd name="T0" fmla="*/ 0 w 35"/>
                  <a:gd name="T1" fmla="*/ 1 h 44"/>
                  <a:gd name="T2" fmla="*/ 0 w 35"/>
                  <a:gd name="T3" fmla="*/ 1 h 44"/>
                  <a:gd name="T4" fmla="*/ 1 w 35"/>
                  <a:gd name="T5" fmla="*/ 8 h 44"/>
                  <a:gd name="T6" fmla="*/ 3 w 35"/>
                  <a:gd name="T7" fmla="*/ 15 h 44"/>
                  <a:gd name="T8" fmla="*/ 7 w 35"/>
                  <a:gd name="T9" fmla="*/ 21 h 44"/>
                  <a:gd name="T10" fmla="*/ 11 w 35"/>
                  <a:gd name="T11" fmla="*/ 27 h 44"/>
                  <a:gd name="T12" fmla="*/ 11 w 35"/>
                  <a:gd name="T13" fmla="*/ 27 h 44"/>
                  <a:gd name="T14" fmla="*/ 16 w 35"/>
                  <a:gd name="T15" fmla="*/ 32 h 44"/>
                  <a:gd name="T16" fmla="*/ 22 w 35"/>
                  <a:gd name="T17" fmla="*/ 38 h 44"/>
                  <a:gd name="T18" fmla="*/ 28 w 35"/>
                  <a:gd name="T19" fmla="*/ 41 h 44"/>
                  <a:gd name="T20" fmla="*/ 35 w 35"/>
                  <a:gd name="T21" fmla="*/ 44 h 44"/>
                  <a:gd name="T22" fmla="*/ 35 w 35"/>
                  <a:gd name="T23" fmla="*/ 44 h 44"/>
                  <a:gd name="T24" fmla="*/ 35 w 35"/>
                  <a:gd name="T25" fmla="*/ 43 h 44"/>
                  <a:gd name="T26" fmla="*/ 35 w 35"/>
                  <a:gd name="T27" fmla="*/ 43 h 44"/>
                  <a:gd name="T28" fmla="*/ 29 w 35"/>
                  <a:gd name="T29" fmla="*/ 41 h 44"/>
                  <a:gd name="T30" fmla="*/ 23 w 35"/>
                  <a:gd name="T31" fmla="*/ 37 h 44"/>
                  <a:gd name="T32" fmla="*/ 17 w 35"/>
                  <a:gd name="T33" fmla="*/ 31 h 44"/>
                  <a:gd name="T34" fmla="*/ 12 w 35"/>
                  <a:gd name="T35" fmla="*/ 26 h 44"/>
                  <a:gd name="T36" fmla="*/ 12 w 35"/>
                  <a:gd name="T37" fmla="*/ 26 h 44"/>
                  <a:gd name="T38" fmla="*/ 8 w 35"/>
                  <a:gd name="T39" fmla="*/ 20 h 44"/>
                  <a:gd name="T40" fmla="*/ 4 w 35"/>
                  <a:gd name="T41" fmla="*/ 14 h 44"/>
                  <a:gd name="T42" fmla="*/ 2 w 35"/>
                  <a:gd name="T43" fmla="*/ 7 h 44"/>
                  <a:gd name="T44" fmla="*/ 1 w 35"/>
                  <a:gd name="T45" fmla="*/ 0 h 44"/>
                  <a:gd name="T46" fmla="*/ 1 w 35"/>
                  <a:gd name="T47" fmla="*/ 0 h 44"/>
                  <a:gd name="T48" fmla="*/ 0 w 35"/>
                  <a:gd name="T49" fmla="*/ 1 h 44"/>
                  <a:gd name="T50" fmla="*/ 0 w 35"/>
                  <a:gd name="T51" fmla="*/ 1 h 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5" h="44">
                    <a:moveTo>
                      <a:pt x="0" y="1"/>
                    </a:moveTo>
                    <a:lnTo>
                      <a:pt x="0" y="1"/>
                    </a:lnTo>
                    <a:lnTo>
                      <a:pt x="1" y="8"/>
                    </a:lnTo>
                    <a:lnTo>
                      <a:pt x="3" y="15"/>
                    </a:lnTo>
                    <a:lnTo>
                      <a:pt x="7" y="21"/>
                    </a:lnTo>
                    <a:lnTo>
                      <a:pt x="11" y="27"/>
                    </a:lnTo>
                    <a:lnTo>
                      <a:pt x="16" y="32"/>
                    </a:lnTo>
                    <a:lnTo>
                      <a:pt x="22" y="38"/>
                    </a:lnTo>
                    <a:lnTo>
                      <a:pt x="28" y="41"/>
                    </a:lnTo>
                    <a:lnTo>
                      <a:pt x="35" y="44"/>
                    </a:lnTo>
                    <a:lnTo>
                      <a:pt x="35" y="43"/>
                    </a:lnTo>
                    <a:lnTo>
                      <a:pt x="29" y="41"/>
                    </a:lnTo>
                    <a:lnTo>
                      <a:pt x="23" y="37"/>
                    </a:lnTo>
                    <a:lnTo>
                      <a:pt x="17" y="31"/>
                    </a:lnTo>
                    <a:lnTo>
                      <a:pt x="12" y="26"/>
                    </a:lnTo>
                    <a:lnTo>
                      <a:pt x="8" y="20"/>
                    </a:lnTo>
                    <a:lnTo>
                      <a:pt x="4" y="14"/>
                    </a:lnTo>
                    <a:lnTo>
                      <a:pt x="2" y="7"/>
                    </a:lnTo>
                    <a:lnTo>
                      <a:pt x="1"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42" name="Freeform 389">
                <a:extLst>
                  <a:ext uri="{FF2B5EF4-FFF2-40B4-BE49-F238E27FC236}">
                    <a16:creationId xmlns:a16="http://schemas.microsoft.com/office/drawing/2014/main" id="{148F80DD-1CC1-4180-B5BE-B5C0B371CDFA}"/>
                  </a:ext>
                </a:extLst>
              </p:cNvPr>
              <p:cNvSpPr>
                <a:spLocks/>
              </p:cNvSpPr>
              <p:nvPr/>
            </p:nvSpPr>
            <p:spPr bwMode="auto">
              <a:xfrm>
                <a:off x="3819" y="1241"/>
                <a:ext cx="18" cy="10"/>
              </a:xfrm>
              <a:custGeom>
                <a:avLst/>
                <a:gdLst>
                  <a:gd name="T0" fmla="*/ 0 w 18"/>
                  <a:gd name="T1" fmla="*/ 6 h 10"/>
                  <a:gd name="T2" fmla="*/ 0 w 18"/>
                  <a:gd name="T3" fmla="*/ 6 h 10"/>
                  <a:gd name="T4" fmla="*/ 2 w 18"/>
                  <a:gd name="T5" fmla="*/ 9 h 10"/>
                  <a:gd name="T6" fmla="*/ 4 w 18"/>
                  <a:gd name="T7" fmla="*/ 10 h 10"/>
                  <a:gd name="T8" fmla="*/ 7 w 18"/>
                  <a:gd name="T9" fmla="*/ 10 h 10"/>
                  <a:gd name="T10" fmla="*/ 10 w 18"/>
                  <a:gd name="T11" fmla="*/ 10 h 10"/>
                  <a:gd name="T12" fmla="*/ 12 w 18"/>
                  <a:gd name="T13" fmla="*/ 9 h 10"/>
                  <a:gd name="T14" fmla="*/ 15 w 18"/>
                  <a:gd name="T15" fmla="*/ 7 h 10"/>
                  <a:gd name="T16" fmla="*/ 17 w 18"/>
                  <a:gd name="T17" fmla="*/ 3 h 10"/>
                  <a:gd name="T18" fmla="*/ 18 w 18"/>
                  <a:gd name="T19" fmla="*/ 1 h 10"/>
                  <a:gd name="T20" fmla="*/ 18 w 18"/>
                  <a:gd name="T21" fmla="*/ 1 h 10"/>
                  <a:gd name="T22" fmla="*/ 18 w 18"/>
                  <a:gd name="T23" fmla="*/ 0 h 10"/>
                  <a:gd name="T24" fmla="*/ 17 w 18"/>
                  <a:gd name="T25" fmla="*/ 0 h 10"/>
                  <a:gd name="T26" fmla="*/ 15 w 18"/>
                  <a:gd name="T27" fmla="*/ 2 h 10"/>
                  <a:gd name="T28" fmla="*/ 15 w 18"/>
                  <a:gd name="T29" fmla="*/ 2 h 10"/>
                  <a:gd name="T30" fmla="*/ 13 w 18"/>
                  <a:gd name="T31" fmla="*/ 4 h 10"/>
                  <a:gd name="T32" fmla="*/ 11 w 18"/>
                  <a:gd name="T33" fmla="*/ 6 h 10"/>
                  <a:gd name="T34" fmla="*/ 9 w 18"/>
                  <a:gd name="T35" fmla="*/ 7 h 10"/>
                  <a:gd name="T36" fmla="*/ 6 w 18"/>
                  <a:gd name="T37" fmla="*/ 8 h 10"/>
                  <a:gd name="T38" fmla="*/ 6 w 18"/>
                  <a:gd name="T39" fmla="*/ 8 h 10"/>
                  <a:gd name="T40" fmla="*/ 4 w 18"/>
                  <a:gd name="T41" fmla="*/ 7 h 10"/>
                  <a:gd name="T42" fmla="*/ 1 w 18"/>
                  <a:gd name="T43" fmla="*/ 6 h 10"/>
                  <a:gd name="T44" fmla="*/ 1 w 18"/>
                  <a:gd name="T45" fmla="*/ 6 h 10"/>
                  <a:gd name="T46" fmla="*/ 0 w 18"/>
                  <a:gd name="T47" fmla="*/ 6 h 10"/>
                  <a:gd name="T48" fmla="*/ 0 w 18"/>
                  <a:gd name="T49" fmla="*/ 6 h 10"/>
                  <a:gd name="T50" fmla="*/ 0 w 18"/>
                  <a:gd name="T51" fmla="*/ 6 h 1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10">
                    <a:moveTo>
                      <a:pt x="0" y="6"/>
                    </a:moveTo>
                    <a:lnTo>
                      <a:pt x="0" y="6"/>
                    </a:lnTo>
                    <a:lnTo>
                      <a:pt x="2" y="9"/>
                    </a:lnTo>
                    <a:lnTo>
                      <a:pt x="4" y="10"/>
                    </a:lnTo>
                    <a:lnTo>
                      <a:pt x="7" y="10"/>
                    </a:lnTo>
                    <a:lnTo>
                      <a:pt x="10" y="10"/>
                    </a:lnTo>
                    <a:lnTo>
                      <a:pt x="12" y="9"/>
                    </a:lnTo>
                    <a:lnTo>
                      <a:pt x="15" y="7"/>
                    </a:lnTo>
                    <a:lnTo>
                      <a:pt x="17" y="3"/>
                    </a:lnTo>
                    <a:lnTo>
                      <a:pt x="18" y="1"/>
                    </a:lnTo>
                    <a:lnTo>
                      <a:pt x="18" y="0"/>
                    </a:lnTo>
                    <a:lnTo>
                      <a:pt x="17" y="0"/>
                    </a:lnTo>
                    <a:lnTo>
                      <a:pt x="15" y="2"/>
                    </a:lnTo>
                    <a:lnTo>
                      <a:pt x="13" y="4"/>
                    </a:lnTo>
                    <a:lnTo>
                      <a:pt x="11" y="6"/>
                    </a:lnTo>
                    <a:lnTo>
                      <a:pt x="9" y="7"/>
                    </a:lnTo>
                    <a:lnTo>
                      <a:pt x="6" y="8"/>
                    </a:lnTo>
                    <a:lnTo>
                      <a:pt x="4" y="7"/>
                    </a:lnTo>
                    <a:lnTo>
                      <a:pt x="1"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43" name="Freeform 390">
                <a:extLst>
                  <a:ext uri="{FF2B5EF4-FFF2-40B4-BE49-F238E27FC236}">
                    <a16:creationId xmlns:a16="http://schemas.microsoft.com/office/drawing/2014/main" id="{B8010DBB-17FE-4082-99DC-115963C11FB2}"/>
                  </a:ext>
                </a:extLst>
              </p:cNvPr>
              <p:cNvSpPr>
                <a:spLocks/>
              </p:cNvSpPr>
              <p:nvPr/>
            </p:nvSpPr>
            <p:spPr bwMode="auto">
              <a:xfrm>
                <a:off x="3822" y="1213"/>
                <a:ext cx="12" cy="12"/>
              </a:xfrm>
              <a:custGeom>
                <a:avLst/>
                <a:gdLst>
                  <a:gd name="T0" fmla="*/ 1 w 12"/>
                  <a:gd name="T1" fmla="*/ 12 h 12"/>
                  <a:gd name="T2" fmla="*/ 1 w 12"/>
                  <a:gd name="T3" fmla="*/ 12 h 12"/>
                  <a:gd name="T4" fmla="*/ 6 w 12"/>
                  <a:gd name="T5" fmla="*/ 7 h 12"/>
                  <a:gd name="T6" fmla="*/ 6 w 12"/>
                  <a:gd name="T7" fmla="*/ 7 h 12"/>
                  <a:gd name="T8" fmla="*/ 9 w 12"/>
                  <a:gd name="T9" fmla="*/ 5 h 12"/>
                  <a:gd name="T10" fmla="*/ 9 w 12"/>
                  <a:gd name="T11" fmla="*/ 5 h 12"/>
                  <a:gd name="T12" fmla="*/ 11 w 12"/>
                  <a:gd name="T13" fmla="*/ 4 h 12"/>
                  <a:gd name="T14" fmla="*/ 11 w 12"/>
                  <a:gd name="T15" fmla="*/ 4 h 12"/>
                  <a:gd name="T16" fmla="*/ 12 w 12"/>
                  <a:gd name="T17" fmla="*/ 2 h 12"/>
                  <a:gd name="T18" fmla="*/ 12 w 12"/>
                  <a:gd name="T19" fmla="*/ 1 h 12"/>
                  <a:gd name="T20" fmla="*/ 12 w 12"/>
                  <a:gd name="T21" fmla="*/ 1 h 12"/>
                  <a:gd name="T22" fmla="*/ 11 w 12"/>
                  <a:gd name="T23" fmla="*/ 0 h 12"/>
                  <a:gd name="T24" fmla="*/ 11 w 12"/>
                  <a:gd name="T25" fmla="*/ 0 h 12"/>
                  <a:gd name="T26" fmla="*/ 11 w 12"/>
                  <a:gd name="T27" fmla="*/ 0 h 12"/>
                  <a:gd name="T28" fmla="*/ 8 w 12"/>
                  <a:gd name="T29" fmla="*/ 2 h 12"/>
                  <a:gd name="T30" fmla="*/ 8 w 12"/>
                  <a:gd name="T31" fmla="*/ 2 h 12"/>
                  <a:gd name="T32" fmla="*/ 4 w 12"/>
                  <a:gd name="T33" fmla="*/ 6 h 12"/>
                  <a:gd name="T34" fmla="*/ 4 w 12"/>
                  <a:gd name="T35" fmla="*/ 6 h 12"/>
                  <a:gd name="T36" fmla="*/ 2 w 12"/>
                  <a:gd name="T37" fmla="*/ 9 h 12"/>
                  <a:gd name="T38" fmla="*/ 0 w 12"/>
                  <a:gd name="T39" fmla="*/ 12 h 12"/>
                  <a:gd name="T40" fmla="*/ 0 w 12"/>
                  <a:gd name="T41" fmla="*/ 12 h 12"/>
                  <a:gd name="T42" fmla="*/ 1 w 12"/>
                  <a:gd name="T43" fmla="*/ 12 h 12"/>
                  <a:gd name="T44" fmla="*/ 1 w 12"/>
                  <a:gd name="T45" fmla="*/ 12 h 12"/>
                  <a:gd name="T46" fmla="*/ 1 w 12"/>
                  <a:gd name="T47" fmla="*/ 12 h 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2">
                    <a:moveTo>
                      <a:pt x="1" y="12"/>
                    </a:moveTo>
                    <a:lnTo>
                      <a:pt x="1" y="12"/>
                    </a:lnTo>
                    <a:lnTo>
                      <a:pt x="6" y="7"/>
                    </a:lnTo>
                    <a:lnTo>
                      <a:pt x="9" y="5"/>
                    </a:lnTo>
                    <a:lnTo>
                      <a:pt x="11" y="4"/>
                    </a:lnTo>
                    <a:lnTo>
                      <a:pt x="12" y="2"/>
                    </a:lnTo>
                    <a:lnTo>
                      <a:pt x="12" y="1"/>
                    </a:lnTo>
                    <a:lnTo>
                      <a:pt x="11" y="0"/>
                    </a:lnTo>
                    <a:lnTo>
                      <a:pt x="8" y="2"/>
                    </a:lnTo>
                    <a:lnTo>
                      <a:pt x="4" y="6"/>
                    </a:lnTo>
                    <a:lnTo>
                      <a:pt x="2" y="9"/>
                    </a:lnTo>
                    <a:lnTo>
                      <a:pt x="0" y="12"/>
                    </a:lnTo>
                    <a:lnTo>
                      <a:pt x="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44" name="Freeform 391">
                <a:extLst>
                  <a:ext uri="{FF2B5EF4-FFF2-40B4-BE49-F238E27FC236}">
                    <a16:creationId xmlns:a16="http://schemas.microsoft.com/office/drawing/2014/main" id="{BBC627EB-E6E5-48C9-BF3F-4E11D1A0F8EA}"/>
                  </a:ext>
                </a:extLst>
              </p:cNvPr>
              <p:cNvSpPr>
                <a:spLocks/>
              </p:cNvSpPr>
              <p:nvPr/>
            </p:nvSpPr>
            <p:spPr bwMode="auto">
              <a:xfrm>
                <a:off x="3813" y="1305"/>
                <a:ext cx="13" cy="4"/>
              </a:xfrm>
              <a:custGeom>
                <a:avLst/>
                <a:gdLst>
                  <a:gd name="T0" fmla="*/ 0 w 13"/>
                  <a:gd name="T1" fmla="*/ 4 h 4"/>
                  <a:gd name="T2" fmla="*/ 0 w 13"/>
                  <a:gd name="T3" fmla="*/ 4 h 4"/>
                  <a:gd name="T4" fmla="*/ 5 w 13"/>
                  <a:gd name="T5" fmla="*/ 4 h 4"/>
                  <a:gd name="T6" fmla="*/ 5 w 13"/>
                  <a:gd name="T7" fmla="*/ 4 h 4"/>
                  <a:gd name="T8" fmla="*/ 9 w 13"/>
                  <a:gd name="T9" fmla="*/ 3 h 4"/>
                  <a:gd name="T10" fmla="*/ 9 w 13"/>
                  <a:gd name="T11" fmla="*/ 3 h 4"/>
                  <a:gd name="T12" fmla="*/ 12 w 13"/>
                  <a:gd name="T13" fmla="*/ 2 h 4"/>
                  <a:gd name="T14" fmla="*/ 13 w 13"/>
                  <a:gd name="T15" fmla="*/ 1 h 4"/>
                  <a:gd name="T16" fmla="*/ 13 w 13"/>
                  <a:gd name="T17" fmla="*/ 0 h 4"/>
                  <a:gd name="T18" fmla="*/ 13 w 13"/>
                  <a:gd name="T19" fmla="*/ 0 h 4"/>
                  <a:gd name="T20" fmla="*/ 12 w 13"/>
                  <a:gd name="T21" fmla="*/ 0 h 4"/>
                  <a:gd name="T22" fmla="*/ 12 w 13"/>
                  <a:gd name="T23" fmla="*/ 0 h 4"/>
                  <a:gd name="T24" fmla="*/ 12 w 13"/>
                  <a:gd name="T25" fmla="*/ 0 h 4"/>
                  <a:gd name="T26" fmla="*/ 11 w 13"/>
                  <a:gd name="T27" fmla="*/ 1 h 4"/>
                  <a:gd name="T28" fmla="*/ 10 w 13"/>
                  <a:gd name="T29" fmla="*/ 2 h 4"/>
                  <a:gd name="T30" fmla="*/ 7 w 13"/>
                  <a:gd name="T31" fmla="*/ 2 h 4"/>
                  <a:gd name="T32" fmla="*/ 7 w 13"/>
                  <a:gd name="T33" fmla="*/ 2 h 4"/>
                  <a:gd name="T34" fmla="*/ 1 w 13"/>
                  <a:gd name="T35" fmla="*/ 3 h 4"/>
                  <a:gd name="T36" fmla="*/ 1 w 13"/>
                  <a:gd name="T37" fmla="*/ 3 h 4"/>
                  <a:gd name="T38" fmla="*/ 0 w 13"/>
                  <a:gd name="T39" fmla="*/ 4 h 4"/>
                  <a:gd name="T40" fmla="*/ 0 w 13"/>
                  <a:gd name="T41" fmla="*/ 4 h 4"/>
                  <a:gd name="T42" fmla="*/ 0 w 13"/>
                  <a:gd name="T43" fmla="*/ 4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3" h="4">
                    <a:moveTo>
                      <a:pt x="0" y="4"/>
                    </a:moveTo>
                    <a:lnTo>
                      <a:pt x="0" y="4"/>
                    </a:lnTo>
                    <a:lnTo>
                      <a:pt x="5" y="4"/>
                    </a:lnTo>
                    <a:lnTo>
                      <a:pt x="9" y="3"/>
                    </a:lnTo>
                    <a:lnTo>
                      <a:pt x="12" y="2"/>
                    </a:lnTo>
                    <a:lnTo>
                      <a:pt x="13" y="1"/>
                    </a:lnTo>
                    <a:lnTo>
                      <a:pt x="13" y="0"/>
                    </a:lnTo>
                    <a:lnTo>
                      <a:pt x="12" y="0"/>
                    </a:lnTo>
                    <a:lnTo>
                      <a:pt x="11" y="1"/>
                    </a:lnTo>
                    <a:lnTo>
                      <a:pt x="10" y="2"/>
                    </a:lnTo>
                    <a:lnTo>
                      <a:pt x="7" y="2"/>
                    </a:lnTo>
                    <a:lnTo>
                      <a:pt x="1" y="3"/>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45" name="Freeform 392">
                <a:extLst>
                  <a:ext uri="{FF2B5EF4-FFF2-40B4-BE49-F238E27FC236}">
                    <a16:creationId xmlns:a16="http://schemas.microsoft.com/office/drawing/2014/main" id="{30ABFA65-0847-4201-9515-229E21D9CC9D}"/>
                  </a:ext>
                </a:extLst>
              </p:cNvPr>
              <p:cNvSpPr>
                <a:spLocks/>
              </p:cNvSpPr>
              <p:nvPr/>
            </p:nvSpPr>
            <p:spPr bwMode="auto">
              <a:xfrm>
                <a:off x="3836" y="1203"/>
                <a:ext cx="34" cy="101"/>
              </a:xfrm>
              <a:custGeom>
                <a:avLst/>
                <a:gdLst>
                  <a:gd name="T0" fmla="*/ 0 w 34"/>
                  <a:gd name="T1" fmla="*/ 1 h 101"/>
                  <a:gd name="T2" fmla="*/ 0 w 34"/>
                  <a:gd name="T3" fmla="*/ 1 h 101"/>
                  <a:gd name="T4" fmla="*/ 6 w 34"/>
                  <a:gd name="T5" fmla="*/ 12 h 101"/>
                  <a:gd name="T6" fmla="*/ 13 w 34"/>
                  <a:gd name="T7" fmla="*/ 23 h 101"/>
                  <a:gd name="T8" fmla="*/ 13 w 34"/>
                  <a:gd name="T9" fmla="*/ 23 h 101"/>
                  <a:gd name="T10" fmla="*/ 22 w 34"/>
                  <a:gd name="T11" fmla="*/ 33 h 101"/>
                  <a:gd name="T12" fmla="*/ 26 w 34"/>
                  <a:gd name="T13" fmla="*/ 39 h 101"/>
                  <a:gd name="T14" fmla="*/ 29 w 34"/>
                  <a:gd name="T15" fmla="*/ 46 h 101"/>
                  <a:gd name="T16" fmla="*/ 29 w 34"/>
                  <a:gd name="T17" fmla="*/ 46 h 101"/>
                  <a:gd name="T18" fmla="*/ 30 w 34"/>
                  <a:gd name="T19" fmla="*/ 52 h 101"/>
                  <a:gd name="T20" fmla="*/ 31 w 34"/>
                  <a:gd name="T21" fmla="*/ 59 h 101"/>
                  <a:gd name="T22" fmla="*/ 32 w 34"/>
                  <a:gd name="T23" fmla="*/ 66 h 101"/>
                  <a:gd name="T24" fmla="*/ 32 w 34"/>
                  <a:gd name="T25" fmla="*/ 72 h 101"/>
                  <a:gd name="T26" fmla="*/ 32 w 34"/>
                  <a:gd name="T27" fmla="*/ 72 h 101"/>
                  <a:gd name="T28" fmla="*/ 31 w 34"/>
                  <a:gd name="T29" fmla="*/ 77 h 101"/>
                  <a:gd name="T30" fmla="*/ 30 w 34"/>
                  <a:gd name="T31" fmla="*/ 81 h 101"/>
                  <a:gd name="T32" fmla="*/ 28 w 34"/>
                  <a:gd name="T33" fmla="*/ 85 h 101"/>
                  <a:gd name="T34" fmla="*/ 25 w 34"/>
                  <a:gd name="T35" fmla="*/ 88 h 101"/>
                  <a:gd name="T36" fmla="*/ 25 w 34"/>
                  <a:gd name="T37" fmla="*/ 88 h 101"/>
                  <a:gd name="T38" fmla="*/ 20 w 34"/>
                  <a:gd name="T39" fmla="*/ 94 h 101"/>
                  <a:gd name="T40" fmla="*/ 15 w 34"/>
                  <a:gd name="T41" fmla="*/ 100 h 101"/>
                  <a:gd name="T42" fmla="*/ 15 w 34"/>
                  <a:gd name="T43" fmla="*/ 100 h 101"/>
                  <a:gd name="T44" fmla="*/ 13 w 34"/>
                  <a:gd name="T45" fmla="*/ 101 h 101"/>
                  <a:gd name="T46" fmla="*/ 15 w 34"/>
                  <a:gd name="T47" fmla="*/ 101 h 101"/>
                  <a:gd name="T48" fmla="*/ 15 w 34"/>
                  <a:gd name="T49" fmla="*/ 101 h 101"/>
                  <a:gd name="T50" fmla="*/ 20 w 34"/>
                  <a:gd name="T51" fmla="*/ 96 h 101"/>
                  <a:gd name="T52" fmla="*/ 25 w 34"/>
                  <a:gd name="T53" fmla="*/ 92 h 101"/>
                  <a:gd name="T54" fmla="*/ 29 w 34"/>
                  <a:gd name="T55" fmla="*/ 86 h 101"/>
                  <a:gd name="T56" fmla="*/ 32 w 34"/>
                  <a:gd name="T57" fmla="*/ 80 h 101"/>
                  <a:gd name="T58" fmla="*/ 32 w 34"/>
                  <a:gd name="T59" fmla="*/ 80 h 101"/>
                  <a:gd name="T60" fmla="*/ 34 w 34"/>
                  <a:gd name="T61" fmla="*/ 74 h 101"/>
                  <a:gd name="T62" fmla="*/ 34 w 34"/>
                  <a:gd name="T63" fmla="*/ 67 h 101"/>
                  <a:gd name="T64" fmla="*/ 34 w 34"/>
                  <a:gd name="T65" fmla="*/ 60 h 101"/>
                  <a:gd name="T66" fmla="*/ 33 w 34"/>
                  <a:gd name="T67" fmla="*/ 53 h 101"/>
                  <a:gd name="T68" fmla="*/ 33 w 34"/>
                  <a:gd name="T69" fmla="*/ 53 h 101"/>
                  <a:gd name="T70" fmla="*/ 31 w 34"/>
                  <a:gd name="T71" fmla="*/ 46 h 101"/>
                  <a:gd name="T72" fmla="*/ 28 w 34"/>
                  <a:gd name="T73" fmla="*/ 38 h 101"/>
                  <a:gd name="T74" fmla="*/ 25 w 34"/>
                  <a:gd name="T75" fmla="*/ 32 h 101"/>
                  <a:gd name="T76" fmla="*/ 20 w 34"/>
                  <a:gd name="T77" fmla="*/ 26 h 101"/>
                  <a:gd name="T78" fmla="*/ 20 w 34"/>
                  <a:gd name="T79" fmla="*/ 26 h 101"/>
                  <a:gd name="T80" fmla="*/ 9 w 34"/>
                  <a:gd name="T81" fmla="*/ 14 h 101"/>
                  <a:gd name="T82" fmla="*/ 4 w 34"/>
                  <a:gd name="T83" fmla="*/ 7 h 101"/>
                  <a:gd name="T84" fmla="*/ 1 w 34"/>
                  <a:gd name="T85" fmla="*/ 0 h 101"/>
                  <a:gd name="T86" fmla="*/ 1 w 34"/>
                  <a:gd name="T87" fmla="*/ 0 h 101"/>
                  <a:gd name="T88" fmla="*/ 0 w 34"/>
                  <a:gd name="T89" fmla="*/ 1 h 101"/>
                  <a:gd name="T90" fmla="*/ 0 w 34"/>
                  <a:gd name="T91" fmla="*/ 1 h 10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4" h="101">
                    <a:moveTo>
                      <a:pt x="0" y="1"/>
                    </a:moveTo>
                    <a:lnTo>
                      <a:pt x="0" y="1"/>
                    </a:lnTo>
                    <a:lnTo>
                      <a:pt x="6" y="12"/>
                    </a:lnTo>
                    <a:lnTo>
                      <a:pt x="13" y="23"/>
                    </a:lnTo>
                    <a:lnTo>
                      <a:pt x="22" y="33"/>
                    </a:lnTo>
                    <a:lnTo>
                      <a:pt x="26" y="39"/>
                    </a:lnTo>
                    <a:lnTo>
                      <a:pt x="29" y="46"/>
                    </a:lnTo>
                    <a:lnTo>
                      <a:pt x="30" y="52"/>
                    </a:lnTo>
                    <a:lnTo>
                      <a:pt x="31" y="59"/>
                    </a:lnTo>
                    <a:lnTo>
                      <a:pt x="32" y="66"/>
                    </a:lnTo>
                    <a:lnTo>
                      <a:pt x="32" y="72"/>
                    </a:lnTo>
                    <a:lnTo>
                      <a:pt x="31" y="77"/>
                    </a:lnTo>
                    <a:lnTo>
                      <a:pt x="30" y="81"/>
                    </a:lnTo>
                    <a:lnTo>
                      <a:pt x="28" y="85"/>
                    </a:lnTo>
                    <a:lnTo>
                      <a:pt x="25" y="88"/>
                    </a:lnTo>
                    <a:lnTo>
                      <a:pt x="20" y="94"/>
                    </a:lnTo>
                    <a:lnTo>
                      <a:pt x="15" y="100"/>
                    </a:lnTo>
                    <a:lnTo>
                      <a:pt x="13" y="101"/>
                    </a:lnTo>
                    <a:lnTo>
                      <a:pt x="15" y="101"/>
                    </a:lnTo>
                    <a:lnTo>
                      <a:pt x="20" y="96"/>
                    </a:lnTo>
                    <a:lnTo>
                      <a:pt x="25" y="92"/>
                    </a:lnTo>
                    <a:lnTo>
                      <a:pt x="29" y="86"/>
                    </a:lnTo>
                    <a:lnTo>
                      <a:pt x="32" y="80"/>
                    </a:lnTo>
                    <a:lnTo>
                      <a:pt x="34" y="74"/>
                    </a:lnTo>
                    <a:lnTo>
                      <a:pt x="34" y="67"/>
                    </a:lnTo>
                    <a:lnTo>
                      <a:pt x="34" y="60"/>
                    </a:lnTo>
                    <a:lnTo>
                      <a:pt x="33" y="53"/>
                    </a:lnTo>
                    <a:lnTo>
                      <a:pt x="31" y="46"/>
                    </a:lnTo>
                    <a:lnTo>
                      <a:pt x="28" y="38"/>
                    </a:lnTo>
                    <a:lnTo>
                      <a:pt x="25" y="32"/>
                    </a:lnTo>
                    <a:lnTo>
                      <a:pt x="20" y="26"/>
                    </a:lnTo>
                    <a:lnTo>
                      <a:pt x="9" y="14"/>
                    </a:lnTo>
                    <a:lnTo>
                      <a:pt x="4" y="7"/>
                    </a:lnTo>
                    <a:lnTo>
                      <a:pt x="1"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46" name="Freeform 393">
                <a:extLst>
                  <a:ext uri="{FF2B5EF4-FFF2-40B4-BE49-F238E27FC236}">
                    <a16:creationId xmlns:a16="http://schemas.microsoft.com/office/drawing/2014/main" id="{C4AC75E2-CE7A-485B-934A-BD6B272CC776}"/>
                  </a:ext>
                </a:extLst>
              </p:cNvPr>
              <p:cNvSpPr>
                <a:spLocks/>
              </p:cNvSpPr>
              <p:nvPr/>
            </p:nvSpPr>
            <p:spPr bwMode="auto">
              <a:xfrm>
                <a:off x="3746" y="1183"/>
                <a:ext cx="47" cy="42"/>
              </a:xfrm>
              <a:custGeom>
                <a:avLst/>
                <a:gdLst>
                  <a:gd name="T0" fmla="*/ 45 w 47"/>
                  <a:gd name="T1" fmla="*/ 0 h 42"/>
                  <a:gd name="T2" fmla="*/ 45 w 47"/>
                  <a:gd name="T3" fmla="*/ 0 h 42"/>
                  <a:gd name="T4" fmla="*/ 46 w 47"/>
                  <a:gd name="T5" fmla="*/ 5 h 42"/>
                  <a:gd name="T6" fmla="*/ 47 w 47"/>
                  <a:gd name="T7" fmla="*/ 11 h 42"/>
                  <a:gd name="T8" fmla="*/ 46 w 47"/>
                  <a:gd name="T9" fmla="*/ 15 h 42"/>
                  <a:gd name="T10" fmla="*/ 44 w 47"/>
                  <a:gd name="T11" fmla="*/ 20 h 42"/>
                  <a:gd name="T12" fmla="*/ 44 w 47"/>
                  <a:gd name="T13" fmla="*/ 20 h 42"/>
                  <a:gd name="T14" fmla="*/ 42 w 47"/>
                  <a:gd name="T15" fmla="*/ 25 h 42"/>
                  <a:gd name="T16" fmla="*/ 39 w 47"/>
                  <a:gd name="T17" fmla="*/ 29 h 42"/>
                  <a:gd name="T18" fmla="*/ 35 w 47"/>
                  <a:gd name="T19" fmla="*/ 32 h 42"/>
                  <a:gd name="T20" fmla="*/ 31 w 47"/>
                  <a:gd name="T21" fmla="*/ 35 h 42"/>
                  <a:gd name="T22" fmla="*/ 31 w 47"/>
                  <a:gd name="T23" fmla="*/ 35 h 42"/>
                  <a:gd name="T24" fmla="*/ 23 w 47"/>
                  <a:gd name="T25" fmla="*/ 39 h 42"/>
                  <a:gd name="T26" fmla="*/ 14 w 47"/>
                  <a:gd name="T27" fmla="*/ 41 h 42"/>
                  <a:gd name="T28" fmla="*/ 14 w 47"/>
                  <a:gd name="T29" fmla="*/ 41 h 42"/>
                  <a:gd name="T30" fmla="*/ 10 w 47"/>
                  <a:gd name="T31" fmla="*/ 41 h 42"/>
                  <a:gd name="T32" fmla="*/ 7 w 47"/>
                  <a:gd name="T33" fmla="*/ 40 h 42"/>
                  <a:gd name="T34" fmla="*/ 5 w 47"/>
                  <a:gd name="T35" fmla="*/ 39 h 42"/>
                  <a:gd name="T36" fmla="*/ 5 w 47"/>
                  <a:gd name="T37" fmla="*/ 39 h 42"/>
                  <a:gd name="T38" fmla="*/ 3 w 47"/>
                  <a:gd name="T39" fmla="*/ 38 h 42"/>
                  <a:gd name="T40" fmla="*/ 1 w 47"/>
                  <a:gd name="T41" fmla="*/ 35 h 42"/>
                  <a:gd name="T42" fmla="*/ 1 w 47"/>
                  <a:gd name="T43" fmla="*/ 33 h 42"/>
                  <a:gd name="T44" fmla="*/ 1 w 47"/>
                  <a:gd name="T45" fmla="*/ 32 h 42"/>
                  <a:gd name="T46" fmla="*/ 3 w 47"/>
                  <a:gd name="T47" fmla="*/ 31 h 42"/>
                  <a:gd name="T48" fmla="*/ 3 w 47"/>
                  <a:gd name="T49" fmla="*/ 31 h 42"/>
                  <a:gd name="T50" fmla="*/ 3 w 47"/>
                  <a:gd name="T51" fmla="*/ 30 h 42"/>
                  <a:gd name="T52" fmla="*/ 3 w 47"/>
                  <a:gd name="T53" fmla="*/ 30 h 42"/>
                  <a:gd name="T54" fmla="*/ 3 w 47"/>
                  <a:gd name="T55" fmla="*/ 30 h 42"/>
                  <a:gd name="T56" fmla="*/ 0 w 47"/>
                  <a:gd name="T57" fmla="*/ 32 h 42"/>
                  <a:gd name="T58" fmla="*/ 0 w 47"/>
                  <a:gd name="T59" fmla="*/ 35 h 42"/>
                  <a:gd name="T60" fmla="*/ 1 w 47"/>
                  <a:gd name="T61" fmla="*/ 37 h 42"/>
                  <a:gd name="T62" fmla="*/ 4 w 47"/>
                  <a:gd name="T63" fmla="*/ 39 h 42"/>
                  <a:gd name="T64" fmla="*/ 4 w 47"/>
                  <a:gd name="T65" fmla="*/ 39 h 42"/>
                  <a:gd name="T66" fmla="*/ 6 w 47"/>
                  <a:gd name="T67" fmla="*/ 41 h 42"/>
                  <a:gd name="T68" fmla="*/ 9 w 47"/>
                  <a:gd name="T69" fmla="*/ 42 h 42"/>
                  <a:gd name="T70" fmla="*/ 15 w 47"/>
                  <a:gd name="T71" fmla="*/ 42 h 42"/>
                  <a:gd name="T72" fmla="*/ 21 w 47"/>
                  <a:gd name="T73" fmla="*/ 41 h 42"/>
                  <a:gd name="T74" fmla="*/ 26 w 47"/>
                  <a:gd name="T75" fmla="*/ 39 h 42"/>
                  <a:gd name="T76" fmla="*/ 26 w 47"/>
                  <a:gd name="T77" fmla="*/ 39 h 42"/>
                  <a:gd name="T78" fmla="*/ 31 w 47"/>
                  <a:gd name="T79" fmla="*/ 36 h 42"/>
                  <a:gd name="T80" fmla="*/ 35 w 47"/>
                  <a:gd name="T81" fmla="*/ 33 h 42"/>
                  <a:gd name="T82" fmla="*/ 39 w 47"/>
                  <a:gd name="T83" fmla="*/ 29 h 42"/>
                  <a:gd name="T84" fmla="*/ 43 w 47"/>
                  <a:gd name="T85" fmla="*/ 25 h 42"/>
                  <a:gd name="T86" fmla="*/ 43 w 47"/>
                  <a:gd name="T87" fmla="*/ 25 h 42"/>
                  <a:gd name="T88" fmla="*/ 46 w 47"/>
                  <a:gd name="T89" fmla="*/ 19 h 42"/>
                  <a:gd name="T90" fmla="*/ 47 w 47"/>
                  <a:gd name="T91" fmla="*/ 13 h 42"/>
                  <a:gd name="T92" fmla="*/ 47 w 47"/>
                  <a:gd name="T93" fmla="*/ 6 h 42"/>
                  <a:gd name="T94" fmla="*/ 45 w 47"/>
                  <a:gd name="T95" fmla="*/ 0 h 42"/>
                  <a:gd name="T96" fmla="*/ 45 w 47"/>
                  <a:gd name="T97" fmla="*/ 0 h 42"/>
                  <a:gd name="T98" fmla="*/ 45 w 47"/>
                  <a:gd name="T99" fmla="*/ 0 h 42"/>
                  <a:gd name="T100" fmla="*/ 45 w 47"/>
                  <a:gd name="T101" fmla="*/ 0 h 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7" h="42">
                    <a:moveTo>
                      <a:pt x="45" y="0"/>
                    </a:moveTo>
                    <a:lnTo>
                      <a:pt x="45" y="0"/>
                    </a:lnTo>
                    <a:lnTo>
                      <a:pt x="46" y="5"/>
                    </a:lnTo>
                    <a:lnTo>
                      <a:pt x="47" y="11"/>
                    </a:lnTo>
                    <a:lnTo>
                      <a:pt x="46" y="15"/>
                    </a:lnTo>
                    <a:lnTo>
                      <a:pt x="44" y="20"/>
                    </a:lnTo>
                    <a:lnTo>
                      <a:pt x="42" y="25"/>
                    </a:lnTo>
                    <a:lnTo>
                      <a:pt x="39" y="29"/>
                    </a:lnTo>
                    <a:lnTo>
                      <a:pt x="35" y="32"/>
                    </a:lnTo>
                    <a:lnTo>
                      <a:pt x="31" y="35"/>
                    </a:lnTo>
                    <a:lnTo>
                      <a:pt x="23" y="39"/>
                    </a:lnTo>
                    <a:lnTo>
                      <a:pt x="14" y="41"/>
                    </a:lnTo>
                    <a:lnTo>
                      <a:pt x="10" y="41"/>
                    </a:lnTo>
                    <a:lnTo>
                      <a:pt x="7" y="40"/>
                    </a:lnTo>
                    <a:lnTo>
                      <a:pt x="5" y="39"/>
                    </a:lnTo>
                    <a:lnTo>
                      <a:pt x="3" y="38"/>
                    </a:lnTo>
                    <a:lnTo>
                      <a:pt x="1" y="35"/>
                    </a:lnTo>
                    <a:lnTo>
                      <a:pt x="1" y="33"/>
                    </a:lnTo>
                    <a:lnTo>
                      <a:pt x="1" y="32"/>
                    </a:lnTo>
                    <a:lnTo>
                      <a:pt x="3" y="31"/>
                    </a:lnTo>
                    <a:lnTo>
                      <a:pt x="3" y="30"/>
                    </a:lnTo>
                    <a:lnTo>
                      <a:pt x="0" y="32"/>
                    </a:lnTo>
                    <a:lnTo>
                      <a:pt x="0" y="35"/>
                    </a:lnTo>
                    <a:lnTo>
                      <a:pt x="1" y="37"/>
                    </a:lnTo>
                    <a:lnTo>
                      <a:pt x="4" y="39"/>
                    </a:lnTo>
                    <a:lnTo>
                      <a:pt x="6" y="41"/>
                    </a:lnTo>
                    <a:lnTo>
                      <a:pt x="9" y="42"/>
                    </a:lnTo>
                    <a:lnTo>
                      <a:pt x="15" y="42"/>
                    </a:lnTo>
                    <a:lnTo>
                      <a:pt x="21" y="41"/>
                    </a:lnTo>
                    <a:lnTo>
                      <a:pt x="26" y="39"/>
                    </a:lnTo>
                    <a:lnTo>
                      <a:pt x="31" y="36"/>
                    </a:lnTo>
                    <a:lnTo>
                      <a:pt x="35" y="33"/>
                    </a:lnTo>
                    <a:lnTo>
                      <a:pt x="39" y="29"/>
                    </a:lnTo>
                    <a:lnTo>
                      <a:pt x="43" y="25"/>
                    </a:lnTo>
                    <a:lnTo>
                      <a:pt x="46" y="19"/>
                    </a:lnTo>
                    <a:lnTo>
                      <a:pt x="47" y="13"/>
                    </a:lnTo>
                    <a:lnTo>
                      <a:pt x="47" y="6"/>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47" name="Freeform 394">
                <a:extLst>
                  <a:ext uri="{FF2B5EF4-FFF2-40B4-BE49-F238E27FC236}">
                    <a16:creationId xmlns:a16="http://schemas.microsoft.com/office/drawing/2014/main" id="{5BA23A5A-E119-428F-98D0-B47AEEFBC99A}"/>
                  </a:ext>
                </a:extLst>
              </p:cNvPr>
              <p:cNvSpPr>
                <a:spLocks/>
              </p:cNvSpPr>
              <p:nvPr/>
            </p:nvSpPr>
            <p:spPr bwMode="auto">
              <a:xfrm>
                <a:off x="3812" y="1185"/>
                <a:ext cx="33" cy="37"/>
              </a:xfrm>
              <a:custGeom>
                <a:avLst/>
                <a:gdLst>
                  <a:gd name="T0" fmla="*/ 0 w 33"/>
                  <a:gd name="T1" fmla="*/ 0 h 37"/>
                  <a:gd name="T2" fmla="*/ 0 w 33"/>
                  <a:gd name="T3" fmla="*/ 0 h 37"/>
                  <a:gd name="T4" fmla="*/ 7 w 33"/>
                  <a:gd name="T5" fmla="*/ 1 h 37"/>
                  <a:gd name="T6" fmla="*/ 13 w 33"/>
                  <a:gd name="T7" fmla="*/ 2 h 37"/>
                  <a:gd name="T8" fmla="*/ 19 w 33"/>
                  <a:gd name="T9" fmla="*/ 6 h 37"/>
                  <a:gd name="T10" fmla="*/ 24 w 33"/>
                  <a:gd name="T11" fmla="*/ 10 h 37"/>
                  <a:gd name="T12" fmla="*/ 24 w 33"/>
                  <a:gd name="T13" fmla="*/ 10 h 37"/>
                  <a:gd name="T14" fmla="*/ 28 w 33"/>
                  <a:gd name="T15" fmla="*/ 16 h 37"/>
                  <a:gd name="T16" fmla="*/ 31 w 33"/>
                  <a:gd name="T17" fmla="*/ 23 h 37"/>
                  <a:gd name="T18" fmla="*/ 32 w 33"/>
                  <a:gd name="T19" fmla="*/ 30 h 37"/>
                  <a:gd name="T20" fmla="*/ 31 w 33"/>
                  <a:gd name="T21" fmla="*/ 34 h 37"/>
                  <a:gd name="T22" fmla="*/ 30 w 33"/>
                  <a:gd name="T23" fmla="*/ 37 h 37"/>
                  <a:gd name="T24" fmla="*/ 30 w 33"/>
                  <a:gd name="T25" fmla="*/ 37 h 37"/>
                  <a:gd name="T26" fmla="*/ 30 w 33"/>
                  <a:gd name="T27" fmla="*/ 37 h 37"/>
                  <a:gd name="T28" fmla="*/ 31 w 33"/>
                  <a:gd name="T29" fmla="*/ 37 h 37"/>
                  <a:gd name="T30" fmla="*/ 31 w 33"/>
                  <a:gd name="T31" fmla="*/ 37 h 37"/>
                  <a:gd name="T32" fmla="*/ 32 w 33"/>
                  <a:gd name="T33" fmla="*/ 34 h 37"/>
                  <a:gd name="T34" fmla="*/ 33 w 33"/>
                  <a:gd name="T35" fmla="*/ 31 h 37"/>
                  <a:gd name="T36" fmla="*/ 32 w 33"/>
                  <a:gd name="T37" fmla="*/ 24 h 37"/>
                  <a:gd name="T38" fmla="*/ 30 w 33"/>
                  <a:gd name="T39" fmla="*/ 17 h 37"/>
                  <a:gd name="T40" fmla="*/ 27 w 33"/>
                  <a:gd name="T41" fmla="*/ 11 h 37"/>
                  <a:gd name="T42" fmla="*/ 27 w 33"/>
                  <a:gd name="T43" fmla="*/ 11 h 37"/>
                  <a:gd name="T44" fmla="*/ 25 w 33"/>
                  <a:gd name="T45" fmla="*/ 8 h 37"/>
                  <a:gd name="T46" fmla="*/ 22 w 33"/>
                  <a:gd name="T47" fmla="*/ 6 h 37"/>
                  <a:gd name="T48" fmla="*/ 15 w 33"/>
                  <a:gd name="T49" fmla="*/ 2 h 37"/>
                  <a:gd name="T50" fmla="*/ 8 w 33"/>
                  <a:gd name="T51" fmla="*/ 0 h 37"/>
                  <a:gd name="T52" fmla="*/ 1 w 33"/>
                  <a:gd name="T53" fmla="*/ 0 h 37"/>
                  <a:gd name="T54" fmla="*/ 1 w 33"/>
                  <a:gd name="T55" fmla="*/ 0 h 37"/>
                  <a:gd name="T56" fmla="*/ 0 w 33"/>
                  <a:gd name="T57" fmla="*/ 0 h 37"/>
                  <a:gd name="T58" fmla="*/ 0 w 33"/>
                  <a:gd name="T59" fmla="*/ 0 h 3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3" h="37">
                    <a:moveTo>
                      <a:pt x="0" y="0"/>
                    </a:moveTo>
                    <a:lnTo>
                      <a:pt x="0" y="0"/>
                    </a:lnTo>
                    <a:lnTo>
                      <a:pt x="7" y="1"/>
                    </a:lnTo>
                    <a:lnTo>
                      <a:pt x="13" y="2"/>
                    </a:lnTo>
                    <a:lnTo>
                      <a:pt x="19" y="6"/>
                    </a:lnTo>
                    <a:lnTo>
                      <a:pt x="24" y="10"/>
                    </a:lnTo>
                    <a:lnTo>
                      <a:pt x="28" y="16"/>
                    </a:lnTo>
                    <a:lnTo>
                      <a:pt x="31" y="23"/>
                    </a:lnTo>
                    <a:lnTo>
                      <a:pt x="32" y="30"/>
                    </a:lnTo>
                    <a:lnTo>
                      <a:pt x="31" y="34"/>
                    </a:lnTo>
                    <a:lnTo>
                      <a:pt x="30" y="37"/>
                    </a:lnTo>
                    <a:lnTo>
                      <a:pt x="31" y="37"/>
                    </a:lnTo>
                    <a:lnTo>
                      <a:pt x="32" y="34"/>
                    </a:lnTo>
                    <a:lnTo>
                      <a:pt x="33" y="31"/>
                    </a:lnTo>
                    <a:lnTo>
                      <a:pt x="32" y="24"/>
                    </a:lnTo>
                    <a:lnTo>
                      <a:pt x="30" y="17"/>
                    </a:lnTo>
                    <a:lnTo>
                      <a:pt x="27" y="11"/>
                    </a:lnTo>
                    <a:lnTo>
                      <a:pt x="25" y="8"/>
                    </a:lnTo>
                    <a:lnTo>
                      <a:pt x="22" y="6"/>
                    </a:lnTo>
                    <a:lnTo>
                      <a:pt x="15" y="2"/>
                    </a:lnTo>
                    <a:lnTo>
                      <a:pt x="8" y="0"/>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48" name="Freeform 395">
                <a:extLst>
                  <a:ext uri="{FF2B5EF4-FFF2-40B4-BE49-F238E27FC236}">
                    <a16:creationId xmlns:a16="http://schemas.microsoft.com/office/drawing/2014/main" id="{D9049C66-487F-4BC9-A3EB-872C7AE42B7A}"/>
                  </a:ext>
                </a:extLst>
              </p:cNvPr>
              <p:cNvSpPr>
                <a:spLocks/>
              </p:cNvSpPr>
              <p:nvPr/>
            </p:nvSpPr>
            <p:spPr bwMode="auto">
              <a:xfrm>
                <a:off x="3719" y="1296"/>
                <a:ext cx="138" cy="206"/>
              </a:xfrm>
              <a:custGeom>
                <a:avLst/>
                <a:gdLst>
                  <a:gd name="T0" fmla="*/ 29 w 138"/>
                  <a:gd name="T1" fmla="*/ 0 h 206"/>
                  <a:gd name="T2" fmla="*/ 23 w 138"/>
                  <a:gd name="T3" fmla="*/ 3 h 206"/>
                  <a:gd name="T4" fmla="*/ 13 w 138"/>
                  <a:gd name="T5" fmla="*/ 17 h 206"/>
                  <a:gd name="T6" fmla="*/ 9 w 138"/>
                  <a:gd name="T7" fmla="*/ 24 h 206"/>
                  <a:gd name="T8" fmla="*/ 3 w 138"/>
                  <a:gd name="T9" fmla="*/ 42 h 206"/>
                  <a:gd name="T10" fmla="*/ 0 w 138"/>
                  <a:gd name="T11" fmla="*/ 63 h 206"/>
                  <a:gd name="T12" fmla="*/ 1 w 138"/>
                  <a:gd name="T13" fmla="*/ 73 h 206"/>
                  <a:gd name="T14" fmla="*/ 4 w 138"/>
                  <a:gd name="T15" fmla="*/ 91 h 206"/>
                  <a:gd name="T16" fmla="*/ 11 w 138"/>
                  <a:gd name="T17" fmla="*/ 107 h 206"/>
                  <a:gd name="T18" fmla="*/ 22 w 138"/>
                  <a:gd name="T19" fmla="*/ 122 h 206"/>
                  <a:gd name="T20" fmla="*/ 28 w 138"/>
                  <a:gd name="T21" fmla="*/ 127 h 206"/>
                  <a:gd name="T22" fmla="*/ 53 w 138"/>
                  <a:gd name="T23" fmla="*/ 143 h 206"/>
                  <a:gd name="T24" fmla="*/ 79 w 138"/>
                  <a:gd name="T25" fmla="*/ 155 h 206"/>
                  <a:gd name="T26" fmla="*/ 87 w 138"/>
                  <a:gd name="T27" fmla="*/ 159 h 206"/>
                  <a:gd name="T28" fmla="*/ 103 w 138"/>
                  <a:gd name="T29" fmla="*/ 168 h 206"/>
                  <a:gd name="T30" fmla="*/ 110 w 138"/>
                  <a:gd name="T31" fmla="*/ 175 h 206"/>
                  <a:gd name="T32" fmla="*/ 136 w 138"/>
                  <a:gd name="T33" fmla="*/ 206 h 206"/>
                  <a:gd name="T34" fmla="*/ 136 w 138"/>
                  <a:gd name="T35" fmla="*/ 206 h 206"/>
                  <a:gd name="T36" fmla="*/ 138 w 138"/>
                  <a:gd name="T37" fmla="*/ 203 h 206"/>
                  <a:gd name="T38" fmla="*/ 134 w 138"/>
                  <a:gd name="T39" fmla="*/ 196 h 206"/>
                  <a:gd name="T40" fmla="*/ 123 w 138"/>
                  <a:gd name="T41" fmla="*/ 182 h 206"/>
                  <a:gd name="T42" fmla="*/ 112 w 138"/>
                  <a:gd name="T43" fmla="*/ 169 h 206"/>
                  <a:gd name="T44" fmla="*/ 100 w 138"/>
                  <a:gd name="T45" fmla="*/ 159 h 206"/>
                  <a:gd name="T46" fmla="*/ 94 w 138"/>
                  <a:gd name="T47" fmla="*/ 156 h 206"/>
                  <a:gd name="T48" fmla="*/ 68 w 138"/>
                  <a:gd name="T49" fmla="*/ 144 h 206"/>
                  <a:gd name="T50" fmla="*/ 43 w 138"/>
                  <a:gd name="T51" fmla="*/ 131 h 206"/>
                  <a:gd name="T52" fmla="*/ 32 w 138"/>
                  <a:gd name="T53" fmla="*/ 124 h 206"/>
                  <a:gd name="T54" fmla="*/ 17 w 138"/>
                  <a:gd name="T55" fmla="*/ 107 h 206"/>
                  <a:gd name="T56" fmla="*/ 9 w 138"/>
                  <a:gd name="T57" fmla="*/ 95 h 206"/>
                  <a:gd name="T58" fmla="*/ 7 w 138"/>
                  <a:gd name="T59" fmla="*/ 87 h 206"/>
                  <a:gd name="T60" fmla="*/ 3 w 138"/>
                  <a:gd name="T61" fmla="*/ 64 h 206"/>
                  <a:gd name="T62" fmla="*/ 5 w 138"/>
                  <a:gd name="T63" fmla="*/ 40 h 206"/>
                  <a:gd name="T64" fmla="*/ 7 w 138"/>
                  <a:gd name="T65" fmla="*/ 34 h 206"/>
                  <a:gd name="T66" fmla="*/ 15 w 138"/>
                  <a:gd name="T67" fmla="*/ 17 h 206"/>
                  <a:gd name="T68" fmla="*/ 21 w 138"/>
                  <a:gd name="T69" fmla="*/ 8 h 206"/>
                  <a:gd name="T70" fmla="*/ 29 w 138"/>
                  <a:gd name="T71" fmla="*/ 0 h 206"/>
                  <a:gd name="T72" fmla="*/ 29 w 138"/>
                  <a:gd name="T73" fmla="*/ 0 h 2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8" h="206">
                    <a:moveTo>
                      <a:pt x="29" y="0"/>
                    </a:moveTo>
                    <a:lnTo>
                      <a:pt x="29" y="0"/>
                    </a:lnTo>
                    <a:lnTo>
                      <a:pt x="26" y="1"/>
                    </a:lnTo>
                    <a:lnTo>
                      <a:pt x="23" y="3"/>
                    </a:lnTo>
                    <a:lnTo>
                      <a:pt x="17" y="10"/>
                    </a:lnTo>
                    <a:lnTo>
                      <a:pt x="13" y="17"/>
                    </a:lnTo>
                    <a:lnTo>
                      <a:pt x="9" y="24"/>
                    </a:lnTo>
                    <a:lnTo>
                      <a:pt x="5" y="33"/>
                    </a:lnTo>
                    <a:lnTo>
                      <a:pt x="3" y="42"/>
                    </a:lnTo>
                    <a:lnTo>
                      <a:pt x="1" y="52"/>
                    </a:lnTo>
                    <a:lnTo>
                      <a:pt x="0" y="63"/>
                    </a:lnTo>
                    <a:lnTo>
                      <a:pt x="1" y="73"/>
                    </a:lnTo>
                    <a:lnTo>
                      <a:pt x="2" y="82"/>
                    </a:lnTo>
                    <a:lnTo>
                      <a:pt x="4" y="91"/>
                    </a:lnTo>
                    <a:lnTo>
                      <a:pt x="7" y="100"/>
                    </a:lnTo>
                    <a:lnTo>
                      <a:pt x="11" y="107"/>
                    </a:lnTo>
                    <a:lnTo>
                      <a:pt x="16" y="114"/>
                    </a:lnTo>
                    <a:lnTo>
                      <a:pt x="22" y="122"/>
                    </a:lnTo>
                    <a:lnTo>
                      <a:pt x="28" y="127"/>
                    </a:lnTo>
                    <a:lnTo>
                      <a:pt x="40" y="136"/>
                    </a:lnTo>
                    <a:lnTo>
                      <a:pt x="53" y="143"/>
                    </a:lnTo>
                    <a:lnTo>
                      <a:pt x="65" y="150"/>
                    </a:lnTo>
                    <a:lnTo>
                      <a:pt x="79" y="155"/>
                    </a:lnTo>
                    <a:lnTo>
                      <a:pt x="87" y="159"/>
                    </a:lnTo>
                    <a:lnTo>
                      <a:pt x="95" y="163"/>
                    </a:lnTo>
                    <a:lnTo>
                      <a:pt x="103" y="168"/>
                    </a:lnTo>
                    <a:lnTo>
                      <a:pt x="110" y="175"/>
                    </a:lnTo>
                    <a:lnTo>
                      <a:pt x="123" y="190"/>
                    </a:lnTo>
                    <a:lnTo>
                      <a:pt x="136" y="206"/>
                    </a:lnTo>
                    <a:lnTo>
                      <a:pt x="137" y="205"/>
                    </a:lnTo>
                    <a:lnTo>
                      <a:pt x="138" y="203"/>
                    </a:lnTo>
                    <a:lnTo>
                      <a:pt x="134" y="196"/>
                    </a:lnTo>
                    <a:lnTo>
                      <a:pt x="128" y="188"/>
                    </a:lnTo>
                    <a:lnTo>
                      <a:pt x="123" y="182"/>
                    </a:lnTo>
                    <a:lnTo>
                      <a:pt x="118" y="175"/>
                    </a:lnTo>
                    <a:lnTo>
                      <a:pt x="112" y="169"/>
                    </a:lnTo>
                    <a:lnTo>
                      <a:pt x="106" y="164"/>
                    </a:lnTo>
                    <a:lnTo>
                      <a:pt x="100" y="159"/>
                    </a:lnTo>
                    <a:lnTo>
                      <a:pt x="94" y="156"/>
                    </a:lnTo>
                    <a:lnTo>
                      <a:pt x="81" y="150"/>
                    </a:lnTo>
                    <a:lnTo>
                      <a:pt x="68" y="144"/>
                    </a:lnTo>
                    <a:lnTo>
                      <a:pt x="55" y="138"/>
                    </a:lnTo>
                    <a:lnTo>
                      <a:pt x="43" y="131"/>
                    </a:lnTo>
                    <a:lnTo>
                      <a:pt x="32" y="124"/>
                    </a:lnTo>
                    <a:lnTo>
                      <a:pt x="22" y="113"/>
                    </a:lnTo>
                    <a:lnTo>
                      <a:pt x="17" y="107"/>
                    </a:lnTo>
                    <a:lnTo>
                      <a:pt x="13" y="101"/>
                    </a:lnTo>
                    <a:lnTo>
                      <a:pt x="9" y="95"/>
                    </a:lnTo>
                    <a:lnTo>
                      <a:pt x="7" y="87"/>
                    </a:lnTo>
                    <a:lnTo>
                      <a:pt x="4" y="76"/>
                    </a:lnTo>
                    <a:lnTo>
                      <a:pt x="3" y="64"/>
                    </a:lnTo>
                    <a:lnTo>
                      <a:pt x="4" y="51"/>
                    </a:lnTo>
                    <a:lnTo>
                      <a:pt x="5" y="40"/>
                    </a:lnTo>
                    <a:lnTo>
                      <a:pt x="7" y="34"/>
                    </a:lnTo>
                    <a:lnTo>
                      <a:pt x="9" y="28"/>
                    </a:lnTo>
                    <a:lnTo>
                      <a:pt x="15" y="17"/>
                    </a:lnTo>
                    <a:lnTo>
                      <a:pt x="21" y="8"/>
                    </a:lnTo>
                    <a:lnTo>
                      <a:pt x="25" y="3"/>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49" name="Freeform 396">
                <a:extLst>
                  <a:ext uri="{FF2B5EF4-FFF2-40B4-BE49-F238E27FC236}">
                    <a16:creationId xmlns:a16="http://schemas.microsoft.com/office/drawing/2014/main" id="{A1DD48E0-E8E9-4DA6-AD80-127416942F60}"/>
                  </a:ext>
                </a:extLst>
              </p:cNvPr>
              <p:cNvSpPr>
                <a:spLocks/>
              </p:cNvSpPr>
              <p:nvPr/>
            </p:nvSpPr>
            <p:spPr bwMode="auto">
              <a:xfrm>
                <a:off x="3793" y="1185"/>
                <a:ext cx="42" cy="30"/>
              </a:xfrm>
              <a:custGeom>
                <a:avLst/>
                <a:gdLst>
                  <a:gd name="T0" fmla="*/ 0 w 42"/>
                  <a:gd name="T1" fmla="*/ 0 h 30"/>
                  <a:gd name="T2" fmla="*/ 0 w 42"/>
                  <a:gd name="T3" fmla="*/ 0 h 30"/>
                  <a:gd name="T4" fmla="*/ 5 w 42"/>
                  <a:gd name="T5" fmla="*/ 6 h 30"/>
                  <a:gd name="T6" fmla="*/ 10 w 42"/>
                  <a:gd name="T7" fmla="*/ 9 h 30"/>
                  <a:gd name="T8" fmla="*/ 21 w 42"/>
                  <a:gd name="T9" fmla="*/ 13 h 30"/>
                  <a:gd name="T10" fmla="*/ 21 w 42"/>
                  <a:gd name="T11" fmla="*/ 13 h 30"/>
                  <a:gd name="T12" fmla="*/ 27 w 42"/>
                  <a:gd name="T13" fmla="*/ 16 h 30"/>
                  <a:gd name="T14" fmla="*/ 33 w 42"/>
                  <a:gd name="T15" fmla="*/ 20 h 30"/>
                  <a:gd name="T16" fmla="*/ 37 w 42"/>
                  <a:gd name="T17" fmla="*/ 24 h 30"/>
                  <a:gd name="T18" fmla="*/ 41 w 42"/>
                  <a:gd name="T19" fmla="*/ 30 h 30"/>
                  <a:gd name="T20" fmla="*/ 41 w 42"/>
                  <a:gd name="T21" fmla="*/ 30 h 30"/>
                  <a:gd name="T22" fmla="*/ 42 w 42"/>
                  <a:gd name="T23" fmla="*/ 30 h 30"/>
                  <a:gd name="T24" fmla="*/ 42 w 42"/>
                  <a:gd name="T25" fmla="*/ 29 h 30"/>
                  <a:gd name="T26" fmla="*/ 42 w 42"/>
                  <a:gd name="T27" fmla="*/ 29 h 30"/>
                  <a:gd name="T28" fmla="*/ 39 w 42"/>
                  <a:gd name="T29" fmla="*/ 23 h 30"/>
                  <a:gd name="T30" fmla="*/ 35 w 42"/>
                  <a:gd name="T31" fmla="*/ 18 h 30"/>
                  <a:gd name="T32" fmla="*/ 30 w 42"/>
                  <a:gd name="T33" fmla="*/ 15 h 30"/>
                  <a:gd name="T34" fmla="*/ 24 w 42"/>
                  <a:gd name="T35" fmla="*/ 12 h 30"/>
                  <a:gd name="T36" fmla="*/ 12 w 42"/>
                  <a:gd name="T37" fmla="*/ 8 h 30"/>
                  <a:gd name="T38" fmla="*/ 6 w 42"/>
                  <a:gd name="T39" fmla="*/ 4 h 30"/>
                  <a:gd name="T40" fmla="*/ 0 w 42"/>
                  <a:gd name="T41" fmla="*/ 0 h 30"/>
                  <a:gd name="T42" fmla="*/ 0 w 42"/>
                  <a:gd name="T43" fmla="*/ 0 h 30"/>
                  <a:gd name="T44" fmla="*/ 0 w 42"/>
                  <a:gd name="T45" fmla="*/ 0 h 30"/>
                  <a:gd name="T46" fmla="*/ 0 w 42"/>
                  <a:gd name="T47" fmla="*/ 0 h 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2" h="30">
                    <a:moveTo>
                      <a:pt x="0" y="0"/>
                    </a:moveTo>
                    <a:lnTo>
                      <a:pt x="0" y="0"/>
                    </a:lnTo>
                    <a:lnTo>
                      <a:pt x="5" y="6"/>
                    </a:lnTo>
                    <a:lnTo>
                      <a:pt x="10" y="9"/>
                    </a:lnTo>
                    <a:lnTo>
                      <a:pt x="21" y="13"/>
                    </a:lnTo>
                    <a:lnTo>
                      <a:pt x="27" y="16"/>
                    </a:lnTo>
                    <a:lnTo>
                      <a:pt x="33" y="20"/>
                    </a:lnTo>
                    <a:lnTo>
                      <a:pt x="37" y="24"/>
                    </a:lnTo>
                    <a:lnTo>
                      <a:pt x="41" y="30"/>
                    </a:lnTo>
                    <a:lnTo>
                      <a:pt x="42" y="30"/>
                    </a:lnTo>
                    <a:lnTo>
                      <a:pt x="42" y="29"/>
                    </a:lnTo>
                    <a:lnTo>
                      <a:pt x="39" y="23"/>
                    </a:lnTo>
                    <a:lnTo>
                      <a:pt x="35" y="18"/>
                    </a:lnTo>
                    <a:lnTo>
                      <a:pt x="30" y="15"/>
                    </a:lnTo>
                    <a:lnTo>
                      <a:pt x="24" y="12"/>
                    </a:lnTo>
                    <a:lnTo>
                      <a:pt x="12" y="8"/>
                    </a:lnTo>
                    <a:lnTo>
                      <a:pt x="6"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50" name="Freeform 397">
                <a:extLst>
                  <a:ext uri="{FF2B5EF4-FFF2-40B4-BE49-F238E27FC236}">
                    <a16:creationId xmlns:a16="http://schemas.microsoft.com/office/drawing/2014/main" id="{542CB4C3-B69C-4AB6-AFB5-6127449794CC}"/>
                  </a:ext>
                </a:extLst>
              </p:cNvPr>
              <p:cNvSpPr>
                <a:spLocks/>
              </p:cNvSpPr>
              <p:nvPr/>
            </p:nvSpPr>
            <p:spPr bwMode="auto">
              <a:xfrm>
                <a:off x="3705" y="1274"/>
                <a:ext cx="28" cy="18"/>
              </a:xfrm>
              <a:custGeom>
                <a:avLst/>
                <a:gdLst>
                  <a:gd name="T0" fmla="*/ 27 w 28"/>
                  <a:gd name="T1" fmla="*/ 0 h 18"/>
                  <a:gd name="T2" fmla="*/ 27 w 28"/>
                  <a:gd name="T3" fmla="*/ 0 h 18"/>
                  <a:gd name="T4" fmla="*/ 26 w 28"/>
                  <a:gd name="T5" fmla="*/ 7 h 18"/>
                  <a:gd name="T6" fmla="*/ 23 w 28"/>
                  <a:gd name="T7" fmla="*/ 12 h 18"/>
                  <a:gd name="T8" fmla="*/ 19 w 28"/>
                  <a:gd name="T9" fmla="*/ 15 h 18"/>
                  <a:gd name="T10" fmla="*/ 13 w 28"/>
                  <a:gd name="T11" fmla="*/ 17 h 18"/>
                  <a:gd name="T12" fmla="*/ 13 w 28"/>
                  <a:gd name="T13" fmla="*/ 17 h 18"/>
                  <a:gd name="T14" fmla="*/ 8 w 28"/>
                  <a:gd name="T15" fmla="*/ 17 h 18"/>
                  <a:gd name="T16" fmla="*/ 3 w 28"/>
                  <a:gd name="T17" fmla="*/ 15 h 18"/>
                  <a:gd name="T18" fmla="*/ 3 w 28"/>
                  <a:gd name="T19" fmla="*/ 15 h 18"/>
                  <a:gd name="T20" fmla="*/ 0 w 28"/>
                  <a:gd name="T21" fmla="*/ 12 h 18"/>
                  <a:gd name="T22" fmla="*/ 0 w 28"/>
                  <a:gd name="T23" fmla="*/ 12 h 18"/>
                  <a:gd name="T24" fmla="*/ 0 w 28"/>
                  <a:gd name="T25" fmla="*/ 11 h 18"/>
                  <a:gd name="T26" fmla="*/ 0 w 28"/>
                  <a:gd name="T27" fmla="*/ 9 h 18"/>
                  <a:gd name="T28" fmla="*/ 2 w 28"/>
                  <a:gd name="T29" fmla="*/ 7 h 18"/>
                  <a:gd name="T30" fmla="*/ 4 w 28"/>
                  <a:gd name="T31" fmla="*/ 5 h 18"/>
                  <a:gd name="T32" fmla="*/ 5 w 28"/>
                  <a:gd name="T33" fmla="*/ 5 h 18"/>
                  <a:gd name="T34" fmla="*/ 5 w 28"/>
                  <a:gd name="T35" fmla="*/ 6 h 18"/>
                  <a:gd name="T36" fmla="*/ 5 w 28"/>
                  <a:gd name="T37" fmla="*/ 6 h 18"/>
                  <a:gd name="T38" fmla="*/ 6 w 28"/>
                  <a:gd name="T39" fmla="*/ 6 h 18"/>
                  <a:gd name="T40" fmla="*/ 6 w 28"/>
                  <a:gd name="T41" fmla="*/ 5 h 18"/>
                  <a:gd name="T42" fmla="*/ 6 w 28"/>
                  <a:gd name="T43" fmla="*/ 5 h 18"/>
                  <a:gd name="T44" fmla="*/ 5 w 28"/>
                  <a:gd name="T45" fmla="*/ 4 h 18"/>
                  <a:gd name="T46" fmla="*/ 4 w 28"/>
                  <a:gd name="T47" fmla="*/ 4 h 18"/>
                  <a:gd name="T48" fmla="*/ 1 w 28"/>
                  <a:gd name="T49" fmla="*/ 6 h 18"/>
                  <a:gd name="T50" fmla="*/ 1 w 28"/>
                  <a:gd name="T51" fmla="*/ 6 h 18"/>
                  <a:gd name="T52" fmla="*/ 0 w 28"/>
                  <a:gd name="T53" fmla="*/ 9 h 18"/>
                  <a:gd name="T54" fmla="*/ 0 w 28"/>
                  <a:gd name="T55" fmla="*/ 12 h 18"/>
                  <a:gd name="T56" fmla="*/ 1 w 28"/>
                  <a:gd name="T57" fmla="*/ 14 h 18"/>
                  <a:gd name="T58" fmla="*/ 4 w 28"/>
                  <a:gd name="T59" fmla="*/ 16 h 18"/>
                  <a:gd name="T60" fmla="*/ 4 w 28"/>
                  <a:gd name="T61" fmla="*/ 16 h 18"/>
                  <a:gd name="T62" fmla="*/ 8 w 28"/>
                  <a:gd name="T63" fmla="*/ 18 h 18"/>
                  <a:gd name="T64" fmla="*/ 12 w 28"/>
                  <a:gd name="T65" fmla="*/ 18 h 18"/>
                  <a:gd name="T66" fmla="*/ 17 w 28"/>
                  <a:gd name="T67" fmla="*/ 17 h 18"/>
                  <a:gd name="T68" fmla="*/ 20 w 28"/>
                  <a:gd name="T69" fmla="*/ 15 h 18"/>
                  <a:gd name="T70" fmla="*/ 20 w 28"/>
                  <a:gd name="T71" fmla="*/ 15 h 18"/>
                  <a:gd name="T72" fmla="*/ 24 w 28"/>
                  <a:gd name="T73" fmla="*/ 12 h 18"/>
                  <a:gd name="T74" fmla="*/ 26 w 28"/>
                  <a:gd name="T75" fmla="*/ 9 h 18"/>
                  <a:gd name="T76" fmla="*/ 27 w 28"/>
                  <a:gd name="T77" fmla="*/ 5 h 18"/>
                  <a:gd name="T78" fmla="*/ 28 w 28"/>
                  <a:gd name="T79" fmla="*/ 0 h 18"/>
                  <a:gd name="T80" fmla="*/ 28 w 28"/>
                  <a:gd name="T81" fmla="*/ 0 h 18"/>
                  <a:gd name="T82" fmla="*/ 27 w 28"/>
                  <a:gd name="T83" fmla="*/ 0 h 18"/>
                  <a:gd name="T84" fmla="*/ 27 w 28"/>
                  <a:gd name="T85" fmla="*/ 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 h="18">
                    <a:moveTo>
                      <a:pt x="27" y="0"/>
                    </a:moveTo>
                    <a:lnTo>
                      <a:pt x="27" y="0"/>
                    </a:lnTo>
                    <a:lnTo>
                      <a:pt x="26" y="7"/>
                    </a:lnTo>
                    <a:lnTo>
                      <a:pt x="23" y="12"/>
                    </a:lnTo>
                    <a:lnTo>
                      <a:pt x="19" y="15"/>
                    </a:lnTo>
                    <a:lnTo>
                      <a:pt x="13" y="17"/>
                    </a:lnTo>
                    <a:lnTo>
                      <a:pt x="8" y="17"/>
                    </a:lnTo>
                    <a:lnTo>
                      <a:pt x="3" y="15"/>
                    </a:lnTo>
                    <a:lnTo>
                      <a:pt x="0" y="12"/>
                    </a:lnTo>
                    <a:lnTo>
                      <a:pt x="0" y="11"/>
                    </a:lnTo>
                    <a:lnTo>
                      <a:pt x="0" y="9"/>
                    </a:lnTo>
                    <a:lnTo>
                      <a:pt x="2" y="7"/>
                    </a:lnTo>
                    <a:lnTo>
                      <a:pt x="4" y="5"/>
                    </a:lnTo>
                    <a:lnTo>
                      <a:pt x="5" y="5"/>
                    </a:lnTo>
                    <a:lnTo>
                      <a:pt x="5" y="6"/>
                    </a:lnTo>
                    <a:lnTo>
                      <a:pt x="6" y="6"/>
                    </a:lnTo>
                    <a:lnTo>
                      <a:pt x="6" y="5"/>
                    </a:lnTo>
                    <a:lnTo>
                      <a:pt x="5" y="4"/>
                    </a:lnTo>
                    <a:lnTo>
                      <a:pt x="4" y="4"/>
                    </a:lnTo>
                    <a:lnTo>
                      <a:pt x="1" y="6"/>
                    </a:lnTo>
                    <a:lnTo>
                      <a:pt x="0" y="9"/>
                    </a:lnTo>
                    <a:lnTo>
                      <a:pt x="0" y="12"/>
                    </a:lnTo>
                    <a:lnTo>
                      <a:pt x="1" y="14"/>
                    </a:lnTo>
                    <a:lnTo>
                      <a:pt x="4" y="16"/>
                    </a:lnTo>
                    <a:lnTo>
                      <a:pt x="8" y="18"/>
                    </a:lnTo>
                    <a:lnTo>
                      <a:pt x="12" y="18"/>
                    </a:lnTo>
                    <a:lnTo>
                      <a:pt x="17" y="17"/>
                    </a:lnTo>
                    <a:lnTo>
                      <a:pt x="20" y="15"/>
                    </a:lnTo>
                    <a:lnTo>
                      <a:pt x="24" y="12"/>
                    </a:lnTo>
                    <a:lnTo>
                      <a:pt x="26" y="9"/>
                    </a:lnTo>
                    <a:lnTo>
                      <a:pt x="27" y="5"/>
                    </a:lnTo>
                    <a:lnTo>
                      <a:pt x="28" y="0"/>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51" name="Freeform 398">
                <a:extLst>
                  <a:ext uri="{FF2B5EF4-FFF2-40B4-BE49-F238E27FC236}">
                    <a16:creationId xmlns:a16="http://schemas.microsoft.com/office/drawing/2014/main" id="{373ADD32-407E-4BF9-99CC-2A9279E6BA26}"/>
                  </a:ext>
                </a:extLst>
              </p:cNvPr>
              <p:cNvSpPr>
                <a:spLocks/>
              </p:cNvSpPr>
              <p:nvPr/>
            </p:nvSpPr>
            <p:spPr bwMode="auto">
              <a:xfrm>
                <a:off x="3824" y="1315"/>
                <a:ext cx="45" cy="181"/>
              </a:xfrm>
              <a:custGeom>
                <a:avLst/>
                <a:gdLst>
                  <a:gd name="T0" fmla="*/ 0 w 45"/>
                  <a:gd name="T1" fmla="*/ 1 h 181"/>
                  <a:gd name="T2" fmla="*/ 0 w 45"/>
                  <a:gd name="T3" fmla="*/ 1 h 181"/>
                  <a:gd name="T4" fmla="*/ 10 w 45"/>
                  <a:gd name="T5" fmla="*/ 8 h 181"/>
                  <a:gd name="T6" fmla="*/ 18 w 45"/>
                  <a:gd name="T7" fmla="*/ 17 h 181"/>
                  <a:gd name="T8" fmla="*/ 25 w 45"/>
                  <a:gd name="T9" fmla="*/ 27 h 181"/>
                  <a:gd name="T10" fmla="*/ 31 w 45"/>
                  <a:gd name="T11" fmla="*/ 38 h 181"/>
                  <a:gd name="T12" fmla="*/ 35 w 45"/>
                  <a:gd name="T13" fmla="*/ 51 h 181"/>
                  <a:gd name="T14" fmla="*/ 37 w 45"/>
                  <a:gd name="T15" fmla="*/ 63 h 181"/>
                  <a:gd name="T16" fmla="*/ 38 w 45"/>
                  <a:gd name="T17" fmla="*/ 75 h 181"/>
                  <a:gd name="T18" fmla="*/ 38 w 45"/>
                  <a:gd name="T19" fmla="*/ 87 h 181"/>
                  <a:gd name="T20" fmla="*/ 38 w 45"/>
                  <a:gd name="T21" fmla="*/ 87 h 181"/>
                  <a:gd name="T22" fmla="*/ 37 w 45"/>
                  <a:gd name="T23" fmla="*/ 100 h 181"/>
                  <a:gd name="T24" fmla="*/ 36 w 45"/>
                  <a:gd name="T25" fmla="*/ 113 h 181"/>
                  <a:gd name="T26" fmla="*/ 33 w 45"/>
                  <a:gd name="T27" fmla="*/ 138 h 181"/>
                  <a:gd name="T28" fmla="*/ 33 w 45"/>
                  <a:gd name="T29" fmla="*/ 138 h 181"/>
                  <a:gd name="T30" fmla="*/ 33 w 45"/>
                  <a:gd name="T31" fmla="*/ 143 h 181"/>
                  <a:gd name="T32" fmla="*/ 33 w 45"/>
                  <a:gd name="T33" fmla="*/ 149 h 181"/>
                  <a:gd name="T34" fmla="*/ 35 w 45"/>
                  <a:gd name="T35" fmla="*/ 161 h 181"/>
                  <a:gd name="T36" fmla="*/ 39 w 45"/>
                  <a:gd name="T37" fmla="*/ 171 h 181"/>
                  <a:gd name="T38" fmla="*/ 44 w 45"/>
                  <a:gd name="T39" fmla="*/ 181 h 181"/>
                  <a:gd name="T40" fmla="*/ 44 w 45"/>
                  <a:gd name="T41" fmla="*/ 181 h 181"/>
                  <a:gd name="T42" fmla="*/ 45 w 45"/>
                  <a:gd name="T43" fmla="*/ 181 h 181"/>
                  <a:gd name="T44" fmla="*/ 45 w 45"/>
                  <a:gd name="T45" fmla="*/ 180 h 181"/>
                  <a:gd name="T46" fmla="*/ 45 w 45"/>
                  <a:gd name="T47" fmla="*/ 180 h 181"/>
                  <a:gd name="T48" fmla="*/ 40 w 45"/>
                  <a:gd name="T49" fmla="*/ 169 h 181"/>
                  <a:gd name="T50" fmla="*/ 38 w 45"/>
                  <a:gd name="T51" fmla="*/ 163 h 181"/>
                  <a:gd name="T52" fmla="*/ 36 w 45"/>
                  <a:gd name="T53" fmla="*/ 157 h 181"/>
                  <a:gd name="T54" fmla="*/ 36 w 45"/>
                  <a:gd name="T55" fmla="*/ 157 h 181"/>
                  <a:gd name="T56" fmla="*/ 35 w 45"/>
                  <a:gd name="T57" fmla="*/ 149 h 181"/>
                  <a:gd name="T58" fmla="*/ 34 w 45"/>
                  <a:gd name="T59" fmla="*/ 142 h 181"/>
                  <a:gd name="T60" fmla="*/ 35 w 45"/>
                  <a:gd name="T61" fmla="*/ 127 h 181"/>
                  <a:gd name="T62" fmla="*/ 35 w 45"/>
                  <a:gd name="T63" fmla="*/ 127 h 181"/>
                  <a:gd name="T64" fmla="*/ 38 w 45"/>
                  <a:gd name="T65" fmla="*/ 101 h 181"/>
                  <a:gd name="T66" fmla="*/ 40 w 45"/>
                  <a:gd name="T67" fmla="*/ 86 h 181"/>
                  <a:gd name="T68" fmla="*/ 40 w 45"/>
                  <a:gd name="T69" fmla="*/ 73 h 181"/>
                  <a:gd name="T70" fmla="*/ 40 w 45"/>
                  <a:gd name="T71" fmla="*/ 73 h 181"/>
                  <a:gd name="T72" fmla="*/ 39 w 45"/>
                  <a:gd name="T73" fmla="*/ 63 h 181"/>
                  <a:gd name="T74" fmla="*/ 38 w 45"/>
                  <a:gd name="T75" fmla="*/ 52 h 181"/>
                  <a:gd name="T76" fmla="*/ 35 w 45"/>
                  <a:gd name="T77" fmla="*/ 43 h 181"/>
                  <a:gd name="T78" fmla="*/ 31 w 45"/>
                  <a:gd name="T79" fmla="*/ 32 h 181"/>
                  <a:gd name="T80" fmla="*/ 31 w 45"/>
                  <a:gd name="T81" fmla="*/ 32 h 181"/>
                  <a:gd name="T82" fmla="*/ 25 w 45"/>
                  <a:gd name="T83" fmla="*/ 23 h 181"/>
                  <a:gd name="T84" fmla="*/ 18 w 45"/>
                  <a:gd name="T85" fmla="*/ 14 h 181"/>
                  <a:gd name="T86" fmla="*/ 10 w 45"/>
                  <a:gd name="T87" fmla="*/ 6 h 181"/>
                  <a:gd name="T88" fmla="*/ 5 w 45"/>
                  <a:gd name="T89" fmla="*/ 3 h 181"/>
                  <a:gd name="T90" fmla="*/ 1 w 45"/>
                  <a:gd name="T91" fmla="*/ 0 h 181"/>
                  <a:gd name="T92" fmla="*/ 1 w 45"/>
                  <a:gd name="T93" fmla="*/ 0 h 181"/>
                  <a:gd name="T94" fmla="*/ 0 w 45"/>
                  <a:gd name="T95" fmla="*/ 0 h 181"/>
                  <a:gd name="T96" fmla="*/ 0 w 45"/>
                  <a:gd name="T97" fmla="*/ 1 h 181"/>
                  <a:gd name="T98" fmla="*/ 0 w 45"/>
                  <a:gd name="T99" fmla="*/ 1 h 18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5" h="181">
                    <a:moveTo>
                      <a:pt x="0" y="1"/>
                    </a:moveTo>
                    <a:lnTo>
                      <a:pt x="0" y="1"/>
                    </a:lnTo>
                    <a:lnTo>
                      <a:pt x="10" y="8"/>
                    </a:lnTo>
                    <a:lnTo>
                      <a:pt x="18" y="17"/>
                    </a:lnTo>
                    <a:lnTo>
                      <a:pt x="25" y="27"/>
                    </a:lnTo>
                    <a:lnTo>
                      <a:pt x="31" y="38"/>
                    </a:lnTo>
                    <a:lnTo>
                      <a:pt x="35" y="51"/>
                    </a:lnTo>
                    <a:lnTo>
                      <a:pt x="37" y="63"/>
                    </a:lnTo>
                    <a:lnTo>
                      <a:pt x="38" y="75"/>
                    </a:lnTo>
                    <a:lnTo>
                      <a:pt x="38" y="87"/>
                    </a:lnTo>
                    <a:lnTo>
                      <a:pt x="37" y="100"/>
                    </a:lnTo>
                    <a:lnTo>
                      <a:pt x="36" y="113"/>
                    </a:lnTo>
                    <a:lnTo>
                      <a:pt x="33" y="138"/>
                    </a:lnTo>
                    <a:lnTo>
                      <a:pt x="33" y="143"/>
                    </a:lnTo>
                    <a:lnTo>
                      <a:pt x="33" y="149"/>
                    </a:lnTo>
                    <a:lnTo>
                      <a:pt x="35" y="161"/>
                    </a:lnTo>
                    <a:lnTo>
                      <a:pt x="39" y="171"/>
                    </a:lnTo>
                    <a:lnTo>
                      <a:pt x="44" y="181"/>
                    </a:lnTo>
                    <a:lnTo>
                      <a:pt x="45" y="181"/>
                    </a:lnTo>
                    <a:lnTo>
                      <a:pt x="45" y="180"/>
                    </a:lnTo>
                    <a:lnTo>
                      <a:pt x="40" y="169"/>
                    </a:lnTo>
                    <a:lnTo>
                      <a:pt x="38" y="163"/>
                    </a:lnTo>
                    <a:lnTo>
                      <a:pt x="36" y="157"/>
                    </a:lnTo>
                    <a:lnTo>
                      <a:pt x="35" y="149"/>
                    </a:lnTo>
                    <a:lnTo>
                      <a:pt x="34" y="142"/>
                    </a:lnTo>
                    <a:lnTo>
                      <a:pt x="35" y="127"/>
                    </a:lnTo>
                    <a:lnTo>
                      <a:pt x="38" y="101"/>
                    </a:lnTo>
                    <a:lnTo>
                      <a:pt x="40" y="86"/>
                    </a:lnTo>
                    <a:lnTo>
                      <a:pt x="40" y="73"/>
                    </a:lnTo>
                    <a:lnTo>
                      <a:pt x="39" y="63"/>
                    </a:lnTo>
                    <a:lnTo>
                      <a:pt x="38" y="52"/>
                    </a:lnTo>
                    <a:lnTo>
                      <a:pt x="35" y="43"/>
                    </a:lnTo>
                    <a:lnTo>
                      <a:pt x="31" y="32"/>
                    </a:lnTo>
                    <a:lnTo>
                      <a:pt x="25" y="23"/>
                    </a:lnTo>
                    <a:lnTo>
                      <a:pt x="18" y="14"/>
                    </a:lnTo>
                    <a:lnTo>
                      <a:pt x="10" y="6"/>
                    </a:lnTo>
                    <a:lnTo>
                      <a:pt x="5" y="3"/>
                    </a:lnTo>
                    <a:lnTo>
                      <a:pt x="1"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52" name="Freeform 399">
                <a:extLst>
                  <a:ext uri="{FF2B5EF4-FFF2-40B4-BE49-F238E27FC236}">
                    <a16:creationId xmlns:a16="http://schemas.microsoft.com/office/drawing/2014/main" id="{1F345AFF-ECAD-4093-BBF4-A1EFBF09E46E}"/>
                  </a:ext>
                </a:extLst>
              </p:cNvPr>
              <p:cNvSpPr>
                <a:spLocks/>
              </p:cNvSpPr>
              <p:nvPr/>
            </p:nvSpPr>
            <p:spPr bwMode="auto">
              <a:xfrm>
                <a:off x="3706" y="1274"/>
                <a:ext cx="46" cy="120"/>
              </a:xfrm>
              <a:custGeom>
                <a:avLst/>
                <a:gdLst>
                  <a:gd name="T0" fmla="*/ 24 w 46"/>
                  <a:gd name="T1" fmla="*/ 1 h 120"/>
                  <a:gd name="T2" fmla="*/ 24 w 46"/>
                  <a:gd name="T3" fmla="*/ 1 h 120"/>
                  <a:gd name="T4" fmla="*/ 23 w 46"/>
                  <a:gd name="T5" fmla="*/ 5 h 120"/>
                  <a:gd name="T6" fmla="*/ 21 w 46"/>
                  <a:gd name="T7" fmla="*/ 10 h 120"/>
                  <a:gd name="T8" fmla="*/ 16 w 46"/>
                  <a:gd name="T9" fmla="*/ 19 h 120"/>
                  <a:gd name="T10" fmla="*/ 11 w 46"/>
                  <a:gd name="T11" fmla="*/ 27 h 120"/>
                  <a:gd name="T12" fmla="*/ 6 w 46"/>
                  <a:gd name="T13" fmla="*/ 36 h 120"/>
                  <a:gd name="T14" fmla="*/ 6 w 46"/>
                  <a:gd name="T15" fmla="*/ 36 h 120"/>
                  <a:gd name="T16" fmla="*/ 3 w 46"/>
                  <a:gd name="T17" fmla="*/ 43 h 120"/>
                  <a:gd name="T18" fmla="*/ 1 w 46"/>
                  <a:gd name="T19" fmla="*/ 51 h 120"/>
                  <a:gd name="T20" fmla="*/ 0 w 46"/>
                  <a:gd name="T21" fmla="*/ 59 h 120"/>
                  <a:gd name="T22" fmla="*/ 0 w 46"/>
                  <a:gd name="T23" fmla="*/ 68 h 120"/>
                  <a:gd name="T24" fmla="*/ 0 w 46"/>
                  <a:gd name="T25" fmla="*/ 68 h 120"/>
                  <a:gd name="T26" fmla="*/ 2 w 46"/>
                  <a:gd name="T27" fmla="*/ 76 h 120"/>
                  <a:gd name="T28" fmla="*/ 5 w 46"/>
                  <a:gd name="T29" fmla="*/ 85 h 120"/>
                  <a:gd name="T30" fmla="*/ 10 w 46"/>
                  <a:gd name="T31" fmla="*/ 93 h 120"/>
                  <a:gd name="T32" fmla="*/ 15 w 46"/>
                  <a:gd name="T33" fmla="*/ 100 h 120"/>
                  <a:gd name="T34" fmla="*/ 15 w 46"/>
                  <a:gd name="T35" fmla="*/ 100 h 120"/>
                  <a:gd name="T36" fmla="*/ 21 w 46"/>
                  <a:gd name="T37" fmla="*/ 106 h 120"/>
                  <a:gd name="T38" fmla="*/ 27 w 46"/>
                  <a:gd name="T39" fmla="*/ 111 h 120"/>
                  <a:gd name="T40" fmla="*/ 27 w 46"/>
                  <a:gd name="T41" fmla="*/ 111 h 120"/>
                  <a:gd name="T42" fmla="*/ 37 w 46"/>
                  <a:gd name="T43" fmla="*/ 116 h 120"/>
                  <a:gd name="T44" fmla="*/ 45 w 46"/>
                  <a:gd name="T45" fmla="*/ 120 h 120"/>
                  <a:gd name="T46" fmla="*/ 45 w 46"/>
                  <a:gd name="T47" fmla="*/ 120 h 120"/>
                  <a:gd name="T48" fmla="*/ 46 w 46"/>
                  <a:gd name="T49" fmla="*/ 120 h 120"/>
                  <a:gd name="T50" fmla="*/ 46 w 46"/>
                  <a:gd name="T51" fmla="*/ 119 h 120"/>
                  <a:gd name="T52" fmla="*/ 46 w 46"/>
                  <a:gd name="T53" fmla="*/ 119 h 120"/>
                  <a:gd name="T54" fmla="*/ 33 w 46"/>
                  <a:gd name="T55" fmla="*/ 112 h 120"/>
                  <a:gd name="T56" fmla="*/ 33 w 46"/>
                  <a:gd name="T57" fmla="*/ 112 h 120"/>
                  <a:gd name="T58" fmla="*/ 28 w 46"/>
                  <a:gd name="T59" fmla="*/ 110 h 120"/>
                  <a:gd name="T60" fmla="*/ 24 w 46"/>
                  <a:gd name="T61" fmla="*/ 107 h 120"/>
                  <a:gd name="T62" fmla="*/ 18 w 46"/>
                  <a:gd name="T63" fmla="*/ 100 h 120"/>
                  <a:gd name="T64" fmla="*/ 18 w 46"/>
                  <a:gd name="T65" fmla="*/ 100 h 120"/>
                  <a:gd name="T66" fmla="*/ 11 w 46"/>
                  <a:gd name="T67" fmla="*/ 92 h 120"/>
                  <a:gd name="T68" fmla="*/ 6 w 46"/>
                  <a:gd name="T69" fmla="*/ 82 h 120"/>
                  <a:gd name="T70" fmla="*/ 3 w 46"/>
                  <a:gd name="T71" fmla="*/ 73 h 120"/>
                  <a:gd name="T72" fmla="*/ 2 w 46"/>
                  <a:gd name="T73" fmla="*/ 62 h 120"/>
                  <a:gd name="T74" fmla="*/ 2 w 46"/>
                  <a:gd name="T75" fmla="*/ 62 h 120"/>
                  <a:gd name="T76" fmla="*/ 2 w 46"/>
                  <a:gd name="T77" fmla="*/ 53 h 120"/>
                  <a:gd name="T78" fmla="*/ 4 w 46"/>
                  <a:gd name="T79" fmla="*/ 45 h 120"/>
                  <a:gd name="T80" fmla="*/ 8 w 46"/>
                  <a:gd name="T81" fmla="*/ 36 h 120"/>
                  <a:gd name="T82" fmla="*/ 12 w 46"/>
                  <a:gd name="T83" fmla="*/ 27 h 120"/>
                  <a:gd name="T84" fmla="*/ 12 w 46"/>
                  <a:gd name="T85" fmla="*/ 27 h 120"/>
                  <a:gd name="T86" fmla="*/ 21 w 46"/>
                  <a:gd name="T87" fmla="*/ 15 h 120"/>
                  <a:gd name="T88" fmla="*/ 24 w 46"/>
                  <a:gd name="T89" fmla="*/ 8 h 120"/>
                  <a:gd name="T90" fmla="*/ 25 w 46"/>
                  <a:gd name="T91" fmla="*/ 1 h 120"/>
                  <a:gd name="T92" fmla="*/ 25 w 46"/>
                  <a:gd name="T93" fmla="*/ 1 h 120"/>
                  <a:gd name="T94" fmla="*/ 24 w 46"/>
                  <a:gd name="T95" fmla="*/ 0 h 120"/>
                  <a:gd name="T96" fmla="*/ 24 w 46"/>
                  <a:gd name="T97" fmla="*/ 1 h 120"/>
                  <a:gd name="T98" fmla="*/ 24 w 46"/>
                  <a:gd name="T99" fmla="*/ 1 h 1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6" h="120">
                    <a:moveTo>
                      <a:pt x="24" y="1"/>
                    </a:moveTo>
                    <a:lnTo>
                      <a:pt x="24" y="1"/>
                    </a:lnTo>
                    <a:lnTo>
                      <a:pt x="23" y="5"/>
                    </a:lnTo>
                    <a:lnTo>
                      <a:pt x="21" y="10"/>
                    </a:lnTo>
                    <a:lnTo>
                      <a:pt x="16" y="19"/>
                    </a:lnTo>
                    <a:lnTo>
                      <a:pt x="11" y="27"/>
                    </a:lnTo>
                    <a:lnTo>
                      <a:pt x="6" y="36"/>
                    </a:lnTo>
                    <a:lnTo>
                      <a:pt x="3" y="43"/>
                    </a:lnTo>
                    <a:lnTo>
                      <a:pt x="1" y="51"/>
                    </a:lnTo>
                    <a:lnTo>
                      <a:pt x="0" y="59"/>
                    </a:lnTo>
                    <a:lnTo>
                      <a:pt x="0" y="68"/>
                    </a:lnTo>
                    <a:lnTo>
                      <a:pt x="2" y="76"/>
                    </a:lnTo>
                    <a:lnTo>
                      <a:pt x="5" y="85"/>
                    </a:lnTo>
                    <a:lnTo>
                      <a:pt x="10" y="93"/>
                    </a:lnTo>
                    <a:lnTo>
                      <a:pt x="15" y="100"/>
                    </a:lnTo>
                    <a:lnTo>
                      <a:pt x="21" y="106"/>
                    </a:lnTo>
                    <a:lnTo>
                      <a:pt x="27" y="111"/>
                    </a:lnTo>
                    <a:lnTo>
                      <a:pt x="37" y="116"/>
                    </a:lnTo>
                    <a:lnTo>
                      <a:pt x="45" y="120"/>
                    </a:lnTo>
                    <a:lnTo>
                      <a:pt x="46" y="120"/>
                    </a:lnTo>
                    <a:lnTo>
                      <a:pt x="46" y="119"/>
                    </a:lnTo>
                    <a:lnTo>
                      <a:pt x="33" y="112"/>
                    </a:lnTo>
                    <a:lnTo>
                      <a:pt x="28" y="110"/>
                    </a:lnTo>
                    <a:lnTo>
                      <a:pt x="24" y="107"/>
                    </a:lnTo>
                    <a:lnTo>
                      <a:pt x="18" y="100"/>
                    </a:lnTo>
                    <a:lnTo>
                      <a:pt x="11" y="92"/>
                    </a:lnTo>
                    <a:lnTo>
                      <a:pt x="6" y="82"/>
                    </a:lnTo>
                    <a:lnTo>
                      <a:pt x="3" y="73"/>
                    </a:lnTo>
                    <a:lnTo>
                      <a:pt x="2" y="62"/>
                    </a:lnTo>
                    <a:lnTo>
                      <a:pt x="2" y="53"/>
                    </a:lnTo>
                    <a:lnTo>
                      <a:pt x="4" y="45"/>
                    </a:lnTo>
                    <a:lnTo>
                      <a:pt x="8" y="36"/>
                    </a:lnTo>
                    <a:lnTo>
                      <a:pt x="12" y="27"/>
                    </a:lnTo>
                    <a:lnTo>
                      <a:pt x="21" y="15"/>
                    </a:lnTo>
                    <a:lnTo>
                      <a:pt x="24" y="8"/>
                    </a:lnTo>
                    <a:lnTo>
                      <a:pt x="25" y="1"/>
                    </a:lnTo>
                    <a:lnTo>
                      <a:pt x="24" y="0"/>
                    </a:lnTo>
                    <a:lnTo>
                      <a:pt x="2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53" name="Freeform 400">
                <a:extLst>
                  <a:ext uri="{FF2B5EF4-FFF2-40B4-BE49-F238E27FC236}">
                    <a16:creationId xmlns:a16="http://schemas.microsoft.com/office/drawing/2014/main" id="{7B99E805-A01B-4F54-A97F-BE8408C9167D}"/>
                  </a:ext>
                </a:extLst>
              </p:cNvPr>
              <p:cNvSpPr>
                <a:spLocks/>
              </p:cNvSpPr>
              <p:nvPr/>
            </p:nvSpPr>
            <p:spPr bwMode="auto">
              <a:xfrm>
                <a:off x="3606" y="1021"/>
                <a:ext cx="217" cy="163"/>
              </a:xfrm>
              <a:custGeom>
                <a:avLst/>
                <a:gdLst>
                  <a:gd name="T0" fmla="*/ 0 w 217"/>
                  <a:gd name="T1" fmla="*/ 0 h 163"/>
                  <a:gd name="T2" fmla="*/ 0 w 217"/>
                  <a:gd name="T3" fmla="*/ 0 h 163"/>
                  <a:gd name="T4" fmla="*/ 18 w 217"/>
                  <a:gd name="T5" fmla="*/ 5 h 163"/>
                  <a:gd name="T6" fmla="*/ 37 w 217"/>
                  <a:gd name="T7" fmla="*/ 8 h 163"/>
                  <a:gd name="T8" fmla="*/ 74 w 217"/>
                  <a:gd name="T9" fmla="*/ 11 h 163"/>
                  <a:gd name="T10" fmla="*/ 74 w 217"/>
                  <a:gd name="T11" fmla="*/ 11 h 163"/>
                  <a:gd name="T12" fmla="*/ 85 w 217"/>
                  <a:gd name="T13" fmla="*/ 12 h 163"/>
                  <a:gd name="T14" fmla="*/ 94 w 217"/>
                  <a:gd name="T15" fmla="*/ 15 h 163"/>
                  <a:gd name="T16" fmla="*/ 94 w 217"/>
                  <a:gd name="T17" fmla="*/ 15 h 163"/>
                  <a:gd name="T18" fmla="*/ 98 w 217"/>
                  <a:gd name="T19" fmla="*/ 17 h 163"/>
                  <a:gd name="T20" fmla="*/ 101 w 217"/>
                  <a:gd name="T21" fmla="*/ 20 h 163"/>
                  <a:gd name="T22" fmla="*/ 107 w 217"/>
                  <a:gd name="T23" fmla="*/ 27 h 163"/>
                  <a:gd name="T24" fmla="*/ 107 w 217"/>
                  <a:gd name="T25" fmla="*/ 27 h 163"/>
                  <a:gd name="T26" fmla="*/ 116 w 217"/>
                  <a:gd name="T27" fmla="*/ 42 h 163"/>
                  <a:gd name="T28" fmla="*/ 126 w 217"/>
                  <a:gd name="T29" fmla="*/ 56 h 163"/>
                  <a:gd name="T30" fmla="*/ 126 w 217"/>
                  <a:gd name="T31" fmla="*/ 56 h 163"/>
                  <a:gd name="T32" fmla="*/ 137 w 217"/>
                  <a:gd name="T33" fmla="*/ 70 h 163"/>
                  <a:gd name="T34" fmla="*/ 146 w 217"/>
                  <a:gd name="T35" fmla="*/ 85 h 163"/>
                  <a:gd name="T36" fmla="*/ 165 w 217"/>
                  <a:gd name="T37" fmla="*/ 115 h 163"/>
                  <a:gd name="T38" fmla="*/ 175 w 217"/>
                  <a:gd name="T39" fmla="*/ 128 h 163"/>
                  <a:gd name="T40" fmla="*/ 187 w 217"/>
                  <a:gd name="T41" fmla="*/ 141 h 163"/>
                  <a:gd name="T42" fmla="*/ 200 w 217"/>
                  <a:gd name="T43" fmla="*/ 153 h 163"/>
                  <a:gd name="T44" fmla="*/ 207 w 217"/>
                  <a:gd name="T45" fmla="*/ 158 h 163"/>
                  <a:gd name="T46" fmla="*/ 214 w 217"/>
                  <a:gd name="T47" fmla="*/ 163 h 163"/>
                  <a:gd name="T48" fmla="*/ 214 w 217"/>
                  <a:gd name="T49" fmla="*/ 163 h 163"/>
                  <a:gd name="T50" fmla="*/ 215 w 217"/>
                  <a:gd name="T51" fmla="*/ 163 h 163"/>
                  <a:gd name="T52" fmla="*/ 216 w 217"/>
                  <a:gd name="T53" fmla="*/ 162 h 163"/>
                  <a:gd name="T54" fmla="*/ 217 w 217"/>
                  <a:gd name="T55" fmla="*/ 161 h 163"/>
                  <a:gd name="T56" fmla="*/ 216 w 217"/>
                  <a:gd name="T57" fmla="*/ 160 h 163"/>
                  <a:gd name="T58" fmla="*/ 216 w 217"/>
                  <a:gd name="T59" fmla="*/ 160 h 163"/>
                  <a:gd name="T60" fmla="*/ 202 w 217"/>
                  <a:gd name="T61" fmla="*/ 149 h 163"/>
                  <a:gd name="T62" fmla="*/ 189 w 217"/>
                  <a:gd name="T63" fmla="*/ 137 h 163"/>
                  <a:gd name="T64" fmla="*/ 176 w 217"/>
                  <a:gd name="T65" fmla="*/ 123 h 163"/>
                  <a:gd name="T66" fmla="*/ 166 w 217"/>
                  <a:gd name="T67" fmla="*/ 108 h 163"/>
                  <a:gd name="T68" fmla="*/ 166 w 217"/>
                  <a:gd name="T69" fmla="*/ 108 h 163"/>
                  <a:gd name="T70" fmla="*/ 146 w 217"/>
                  <a:gd name="T71" fmla="*/ 78 h 163"/>
                  <a:gd name="T72" fmla="*/ 146 w 217"/>
                  <a:gd name="T73" fmla="*/ 78 h 163"/>
                  <a:gd name="T74" fmla="*/ 135 w 217"/>
                  <a:gd name="T75" fmla="*/ 62 h 163"/>
                  <a:gd name="T76" fmla="*/ 122 w 217"/>
                  <a:gd name="T77" fmla="*/ 46 h 163"/>
                  <a:gd name="T78" fmla="*/ 122 w 217"/>
                  <a:gd name="T79" fmla="*/ 46 h 163"/>
                  <a:gd name="T80" fmla="*/ 113 w 217"/>
                  <a:gd name="T81" fmla="*/ 33 h 163"/>
                  <a:gd name="T82" fmla="*/ 104 w 217"/>
                  <a:gd name="T83" fmla="*/ 20 h 163"/>
                  <a:gd name="T84" fmla="*/ 104 w 217"/>
                  <a:gd name="T85" fmla="*/ 20 h 163"/>
                  <a:gd name="T86" fmla="*/ 99 w 217"/>
                  <a:gd name="T87" fmla="*/ 15 h 163"/>
                  <a:gd name="T88" fmla="*/ 93 w 217"/>
                  <a:gd name="T89" fmla="*/ 12 h 163"/>
                  <a:gd name="T90" fmla="*/ 87 w 217"/>
                  <a:gd name="T91" fmla="*/ 11 h 163"/>
                  <a:gd name="T92" fmla="*/ 80 w 217"/>
                  <a:gd name="T93" fmla="*/ 9 h 163"/>
                  <a:gd name="T94" fmla="*/ 80 w 217"/>
                  <a:gd name="T95" fmla="*/ 9 h 163"/>
                  <a:gd name="T96" fmla="*/ 61 w 217"/>
                  <a:gd name="T97" fmla="*/ 7 h 163"/>
                  <a:gd name="T98" fmla="*/ 42 w 217"/>
                  <a:gd name="T99" fmla="*/ 6 h 163"/>
                  <a:gd name="T100" fmla="*/ 42 w 217"/>
                  <a:gd name="T101" fmla="*/ 6 h 163"/>
                  <a:gd name="T102" fmla="*/ 21 w 217"/>
                  <a:gd name="T103" fmla="*/ 4 h 163"/>
                  <a:gd name="T104" fmla="*/ 0 w 217"/>
                  <a:gd name="T105" fmla="*/ 0 h 163"/>
                  <a:gd name="T106" fmla="*/ 0 w 217"/>
                  <a:gd name="T107" fmla="*/ 0 h 163"/>
                  <a:gd name="T108" fmla="*/ 0 w 217"/>
                  <a:gd name="T109" fmla="*/ 0 h 163"/>
                  <a:gd name="T110" fmla="*/ 0 w 217"/>
                  <a:gd name="T111" fmla="*/ 0 h 16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7" h="163">
                    <a:moveTo>
                      <a:pt x="0" y="0"/>
                    </a:moveTo>
                    <a:lnTo>
                      <a:pt x="0" y="0"/>
                    </a:lnTo>
                    <a:lnTo>
                      <a:pt x="18" y="5"/>
                    </a:lnTo>
                    <a:lnTo>
                      <a:pt x="37" y="8"/>
                    </a:lnTo>
                    <a:lnTo>
                      <a:pt x="74" y="11"/>
                    </a:lnTo>
                    <a:lnTo>
                      <a:pt x="85" y="12"/>
                    </a:lnTo>
                    <a:lnTo>
                      <a:pt x="94" y="15"/>
                    </a:lnTo>
                    <a:lnTo>
                      <a:pt x="98" y="17"/>
                    </a:lnTo>
                    <a:lnTo>
                      <a:pt x="101" y="20"/>
                    </a:lnTo>
                    <a:lnTo>
                      <a:pt x="107" y="27"/>
                    </a:lnTo>
                    <a:lnTo>
                      <a:pt x="116" y="42"/>
                    </a:lnTo>
                    <a:lnTo>
                      <a:pt x="126" y="56"/>
                    </a:lnTo>
                    <a:lnTo>
                      <a:pt x="137" y="70"/>
                    </a:lnTo>
                    <a:lnTo>
                      <a:pt x="146" y="85"/>
                    </a:lnTo>
                    <a:lnTo>
                      <a:pt x="165" y="115"/>
                    </a:lnTo>
                    <a:lnTo>
                      <a:pt x="175" y="128"/>
                    </a:lnTo>
                    <a:lnTo>
                      <a:pt x="187" y="141"/>
                    </a:lnTo>
                    <a:lnTo>
                      <a:pt x="200" y="153"/>
                    </a:lnTo>
                    <a:lnTo>
                      <a:pt x="207" y="158"/>
                    </a:lnTo>
                    <a:lnTo>
                      <a:pt x="214" y="163"/>
                    </a:lnTo>
                    <a:lnTo>
                      <a:pt x="215" y="163"/>
                    </a:lnTo>
                    <a:lnTo>
                      <a:pt x="216" y="162"/>
                    </a:lnTo>
                    <a:lnTo>
                      <a:pt x="217" y="161"/>
                    </a:lnTo>
                    <a:lnTo>
                      <a:pt x="216" y="160"/>
                    </a:lnTo>
                    <a:lnTo>
                      <a:pt x="202" y="149"/>
                    </a:lnTo>
                    <a:lnTo>
                      <a:pt x="189" y="137"/>
                    </a:lnTo>
                    <a:lnTo>
                      <a:pt x="176" y="123"/>
                    </a:lnTo>
                    <a:lnTo>
                      <a:pt x="166" y="108"/>
                    </a:lnTo>
                    <a:lnTo>
                      <a:pt x="146" y="78"/>
                    </a:lnTo>
                    <a:lnTo>
                      <a:pt x="135" y="62"/>
                    </a:lnTo>
                    <a:lnTo>
                      <a:pt x="122" y="46"/>
                    </a:lnTo>
                    <a:lnTo>
                      <a:pt x="113" y="33"/>
                    </a:lnTo>
                    <a:lnTo>
                      <a:pt x="104" y="20"/>
                    </a:lnTo>
                    <a:lnTo>
                      <a:pt x="99" y="15"/>
                    </a:lnTo>
                    <a:lnTo>
                      <a:pt x="93" y="12"/>
                    </a:lnTo>
                    <a:lnTo>
                      <a:pt x="87" y="11"/>
                    </a:lnTo>
                    <a:lnTo>
                      <a:pt x="80" y="9"/>
                    </a:lnTo>
                    <a:lnTo>
                      <a:pt x="61" y="7"/>
                    </a:lnTo>
                    <a:lnTo>
                      <a:pt x="42" y="6"/>
                    </a:lnTo>
                    <a:lnTo>
                      <a:pt x="21"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54" name="Freeform 401">
                <a:extLst>
                  <a:ext uri="{FF2B5EF4-FFF2-40B4-BE49-F238E27FC236}">
                    <a16:creationId xmlns:a16="http://schemas.microsoft.com/office/drawing/2014/main" id="{ACA282DE-483B-4E1E-8BAB-C6ED8A207DE5}"/>
                  </a:ext>
                </a:extLst>
              </p:cNvPr>
              <p:cNvSpPr>
                <a:spLocks/>
              </p:cNvSpPr>
              <p:nvPr/>
            </p:nvSpPr>
            <p:spPr bwMode="auto">
              <a:xfrm>
                <a:off x="3587" y="1012"/>
                <a:ext cx="98" cy="43"/>
              </a:xfrm>
              <a:custGeom>
                <a:avLst/>
                <a:gdLst>
                  <a:gd name="T0" fmla="*/ 0 w 98"/>
                  <a:gd name="T1" fmla="*/ 1 h 43"/>
                  <a:gd name="T2" fmla="*/ 0 w 98"/>
                  <a:gd name="T3" fmla="*/ 1 h 43"/>
                  <a:gd name="T4" fmla="*/ 4 w 98"/>
                  <a:gd name="T5" fmla="*/ 5 h 43"/>
                  <a:gd name="T6" fmla="*/ 8 w 98"/>
                  <a:gd name="T7" fmla="*/ 10 h 43"/>
                  <a:gd name="T8" fmla="*/ 19 w 98"/>
                  <a:gd name="T9" fmla="*/ 18 h 43"/>
                  <a:gd name="T10" fmla="*/ 30 w 98"/>
                  <a:gd name="T11" fmla="*/ 24 h 43"/>
                  <a:gd name="T12" fmla="*/ 42 w 98"/>
                  <a:gd name="T13" fmla="*/ 30 h 43"/>
                  <a:gd name="T14" fmla="*/ 42 w 98"/>
                  <a:gd name="T15" fmla="*/ 30 h 43"/>
                  <a:gd name="T16" fmla="*/ 55 w 98"/>
                  <a:gd name="T17" fmla="*/ 36 h 43"/>
                  <a:gd name="T18" fmla="*/ 69 w 98"/>
                  <a:gd name="T19" fmla="*/ 39 h 43"/>
                  <a:gd name="T20" fmla="*/ 69 w 98"/>
                  <a:gd name="T21" fmla="*/ 39 h 43"/>
                  <a:gd name="T22" fmla="*/ 82 w 98"/>
                  <a:gd name="T23" fmla="*/ 42 h 43"/>
                  <a:gd name="T24" fmla="*/ 96 w 98"/>
                  <a:gd name="T25" fmla="*/ 43 h 43"/>
                  <a:gd name="T26" fmla="*/ 96 w 98"/>
                  <a:gd name="T27" fmla="*/ 43 h 43"/>
                  <a:gd name="T28" fmla="*/ 97 w 98"/>
                  <a:gd name="T29" fmla="*/ 43 h 43"/>
                  <a:gd name="T30" fmla="*/ 98 w 98"/>
                  <a:gd name="T31" fmla="*/ 41 h 43"/>
                  <a:gd name="T32" fmla="*/ 98 w 98"/>
                  <a:gd name="T33" fmla="*/ 40 h 43"/>
                  <a:gd name="T34" fmla="*/ 96 w 98"/>
                  <a:gd name="T35" fmla="*/ 39 h 43"/>
                  <a:gd name="T36" fmla="*/ 96 w 98"/>
                  <a:gd name="T37" fmla="*/ 39 h 43"/>
                  <a:gd name="T38" fmla="*/ 90 w 98"/>
                  <a:gd name="T39" fmla="*/ 37 h 43"/>
                  <a:gd name="T40" fmla="*/ 85 w 98"/>
                  <a:gd name="T41" fmla="*/ 36 h 43"/>
                  <a:gd name="T42" fmla="*/ 73 w 98"/>
                  <a:gd name="T43" fmla="*/ 35 h 43"/>
                  <a:gd name="T44" fmla="*/ 73 w 98"/>
                  <a:gd name="T45" fmla="*/ 35 h 43"/>
                  <a:gd name="T46" fmla="*/ 61 w 98"/>
                  <a:gd name="T47" fmla="*/ 32 h 43"/>
                  <a:gd name="T48" fmla="*/ 48 w 98"/>
                  <a:gd name="T49" fmla="*/ 28 h 43"/>
                  <a:gd name="T50" fmla="*/ 48 w 98"/>
                  <a:gd name="T51" fmla="*/ 28 h 43"/>
                  <a:gd name="T52" fmla="*/ 35 w 98"/>
                  <a:gd name="T53" fmla="*/ 23 h 43"/>
                  <a:gd name="T54" fmla="*/ 22 w 98"/>
                  <a:gd name="T55" fmla="*/ 17 h 43"/>
                  <a:gd name="T56" fmla="*/ 11 w 98"/>
                  <a:gd name="T57" fmla="*/ 9 h 43"/>
                  <a:gd name="T58" fmla="*/ 0 w 98"/>
                  <a:gd name="T59" fmla="*/ 0 h 43"/>
                  <a:gd name="T60" fmla="*/ 0 w 98"/>
                  <a:gd name="T61" fmla="*/ 0 h 43"/>
                  <a:gd name="T62" fmla="*/ 0 w 98"/>
                  <a:gd name="T63" fmla="*/ 0 h 43"/>
                  <a:gd name="T64" fmla="*/ 0 w 98"/>
                  <a:gd name="T65" fmla="*/ 1 h 43"/>
                  <a:gd name="T66" fmla="*/ 0 w 98"/>
                  <a:gd name="T67" fmla="*/ 1 h 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8" h="43">
                    <a:moveTo>
                      <a:pt x="0" y="1"/>
                    </a:moveTo>
                    <a:lnTo>
                      <a:pt x="0" y="1"/>
                    </a:lnTo>
                    <a:lnTo>
                      <a:pt x="4" y="5"/>
                    </a:lnTo>
                    <a:lnTo>
                      <a:pt x="8" y="10"/>
                    </a:lnTo>
                    <a:lnTo>
                      <a:pt x="19" y="18"/>
                    </a:lnTo>
                    <a:lnTo>
                      <a:pt x="30" y="24"/>
                    </a:lnTo>
                    <a:lnTo>
                      <a:pt x="42" y="30"/>
                    </a:lnTo>
                    <a:lnTo>
                      <a:pt x="55" y="36"/>
                    </a:lnTo>
                    <a:lnTo>
                      <a:pt x="69" y="39"/>
                    </a:lnTo>
                    <a:lnTo>
                      <a:pt x="82" y="42"/>
                    </a:lnTo>
                    <a:lnTo>
                      <a:pt x="96" y="43"/>
                    </a:lnTo>
                    <a:lnTo>
                      <a:pt x="97" y="43"/>
                    </a:lnTo>
                    <a:lnTo>
                      <a:pt x="98" y="41"/>
                    </a:lnTo>
                    <a:lnTo>
                      <a:pt x="98" y="40"/>
                    </a:lnTo>
                    <a:lnTo>
                      <a:pt x="96" y="39"/>
                    </a:lnTo>
                    <a:lnTo>
                      <a:pt x="90" y="37"/>
                    </a:lnTo>
                    <a:lnTo>
                      <a:pt x="85" y="36"/>
                    </a:lnTo>
                    <a:lnTo>
                      <a:pt x="73" y="35"/>
                    </a:lnTo>
                    <a:lnTo>
                      <a:pt x="61" y="32"/>
                    </a:lnTo>
                    <a:lnTo>
                      <a:pt x="48" y="28"/>
                    </a:lnTo>
                    <a:lnTo>
                      <a:pt x="35" y="23"/>
                    </a:lnTo>
                    <a:lnTo>
                      <a:pt x="22" y="17"/>
                    </a:lnTo>
                    <a:lnTo>
                      <a:pt x="11" y="9"/>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55" name="Freeform 402">
                <a:extLst>
                  <a:ext uri="{FF2B5EF4-FFF2-40B4-BE49-F238E27FC236}">
                    <a16:creationId xmlns:a16="http://schemas.microsoft.com/office/drawing/2014/main" id="{0598105D-B0E1-4726-9236-374469D8C822}"/>
                  </a:ext>
                </a:extLst>
              </p:cNvPr>
              <p:cNvSpPr>
                <a:spLocks/>
              </p:cNvSpPr>
              <p:nvPr/>
            </p:nvSpPr>
            <p:spPr bwMode="auto">
              <a:xfrm>
                <a:off x="3669" y="1052"/>
                <a:ext cx="32" cy="183"/>
              </a:xfrm>
              <a:custGeom>
                <a:avLst/>
                <a:gdLst>
                  <a:gd name="T0" fmla="*/ 7 w 32"/>
                  <a:gd name="T1" fmla="*/ 1 h 183"/>
                  <a:gd name="T2" fmla="*/ 17 w 32"/>
                  <a:gd name="T3" fmla="*/ 2 h 183"/>
                  <a:gd name="T4" fmla="*/ 21 w 32"/>
                  <a:gd name="T5" fmla="*/ 4 h 183"/>
                  <a:gd name="T6" fmla="*/ 22 w 32"/>
                  <a:gd name="T7" fmla="*/ 6 h 183"/>
                  <a:gd name="T8" fmla="*/ 20 w 32"/>
                  <a:gd name="T9" fmla="*/ 8 h 183"/>
                  <a:gd name="T10" fmla="*/ 12 w 32"/>
                  <a:gd name="T11" fmla="*/ 9 h 183"/>
                  <a:gd name="T12" fmla="*/ 3 w 32"/>
                  <a:gd name="T13" fmla="*/ 9 h 183"/>
                  <a:gd name="T14" fmla="*/ 0 w 32"/>
                  <a:gd name="T15" fmla="*/ 11 h 183"/>
                  <a:gd name="T16" fmla="*/ 1 w 32"/>
                  <a:gd name="T17" fmla="*/ 13 h 183"/>
                  <a:gd name="T18" fmla="*/ 8 w 32"/>
                  <a:gd name="T19" fmla="*/ 19 h 183"/>
                  <a:gd name="T20" fmla="*/ 9 w 32"/>
                  <a:gd name="T21" fmla="*/ 21 h 183"/>
                  <a:gd name="T22" fmla="*/ 9 w 32"/>
                  <a:gd name="T23" fmla="*/ 24 h 183"/>
                  <a:gd name="T24" fmla="*/ 12 w 32"/>
                  <a:gd name="T25" fmla="*/ 45 h 183"/>
                  <a:gd name="T26" fmla="*/ 17 w 32"/>
                  <a:gd name="T27" fmla="*/ 78 h 183"/>
                  <a:gd name="T28" fmla="*/ 26 w 32"/>
                  <a:gd name="T29" fmla="*/ 180 h 183"/>
                  <a:gd name="T30" fmla="*/ 28 w 32"/>
                  <a:gd name="T31" fmla="*/ 182 h 183"/>
                  <a:gd name="T32" fmla="*/ 31 w 32"/>
                  <a:gd name="T33" fmla="*/ 182 h 183"/>
                  <a:gd name="T34" fmla="*/ 32 w 32"/>
                  <a:gd name="T35" fmla="*/ 180 h 183"/>
                  <a:gd name="T36" fmla="*/ 20 w 32"/>
                  <a:gd name="T37" fmla="*/ 61 h 183"/>
                  <a:gd name="T38" fmla="*/ 18 w 32"/>
                  <a:gd name="T39" fmla="*/ 47 h 183"/>
                  <a:gd name="T40" fmla="*/ 15 w 32"/>
                  <a:gd name="T41" fmla="*/ 33 h 183"/>
                  <a:gd name="T42" fmla="*/ 11 w 32"/>
                  <a:gd name="T43" fmla="*/ 20 h 183"/>
                  <a:gd name="T44" fmla="*/ 9 w 32"/>
                  <a:gd name="T45" fmla="*/ 18 h 183"/>
                  <a:gd name="T46" fmla="*/ 7 w 32"/>
                  <a:gd name="T47" fmla="*/ 17 h 183"/>
                  <a:gd name="T48" fmla="*/ 3 w 32"/>
                  <a:gd name="T49" fmla="*/ 13 h 183"/>
                  <a:gd name="T50" fmla="*/ 3 w 32"/>
                  <a:gd name="T51" fmla="*/ 10 h 183"/>
                  <a:gd name="T52" fmla="*/ 5 w 32"/>
                  <a:gd name="T53" fmla="*/ 10 h 183"/>
                  <a:gd name="T54" fmla="*/ 14 w 32"/>
                  <a:gd name="T55" fmla="*/ 10 h 183"/>
                  <a:gd name="T56" fmla="*/ 23 w 32"/>
                  <a:gd name="T57" fmla="*/ 9 h 183"/>
                  <a:gd name="T58" fmla="*/ 25 w 32"/>
                  <a:gd name="T59" fmla="*/ 7 h 183"/>
                  <a:gd name="T60" fmla="*/ 25 w 32"/>
                  <a:gd name="T61" fmla="*/ 5 h 183"/>
                  <a:gd name="T62" fmla="*/ 17 w 32"/>
                  <a:gd name="T63" fmla="*/ 1 h 183"/>
                  <a:gd name="T64" fmla="*/ 7 w 32"/>
                  <a:gd name="T65" fmla="*/ 0 h 183"/>
                  <a:gd name="T66" fmla="*/ 7 w 32"/>
                  <a:gd name="T67" fmla="*/ 1 h 1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2" h="183">
                    <a:moveTo>
                      <a:pt x="7" y="1"/>
                    </a:moveTo>
                    <a:lnTo>
                      <a:pt x="7" y="1"/>
                    </a:lnTo>
                    <a:lnTo>
                      <a:pt x="14" y="2"/>
                    </a:lnTo>
                    <a:lnTo>
                      <a:pt x="17" y="2"/>
                    </a:lnTo>
                    <a:lnTo>
                      <a:pt x="21" y="4"/>
                    </a:lnTo>
                    <a:lnTo>
                      <a:pt x="22" y="5"/>
                    </a:lnTo>
                    <a:lnTo>
                      <a:pt x="22" y="6"/>
                    </a:lnTo>
                    <a:lnTo>
                      <a:pt x="22" y="7"/>
                    </a:lnTo>
                    <a:lnTo>
                      <a:pt x="20" y="8"/>
                    </a:lnTo>
                    <a:lnTo>
                      <a:pt x="12" y="9"/>
                    </a:lnTo>
                    <a:lnTo>
                      <a:pt x="6" y="8"/>
                    </a:lnTo>
                    <a:lnTo>
                      <a:pt x="3" y="9"/>
                    </a:lnTo>
                    <a:lnTo>
                      <a:pt x="0" y="11"/>
                    </a:lnTo>
                    <a:lnTo>
                      <a:pt x="0" y="12"/>
                    </a:lnTo>
                    <a:lnTo>
                      <a:pt x="1" y="13"/>
                    </a:lnTo>
                    <a:lnTo>
                      <a:pt x="3" y="16"/>
                    </a:lnTo>
                    <a:lnTo>
                      <a:pt x="8" y="19"/>
                    </a:lnTo>
                    <a:lnTo>
                      <a:pt x="9" y="21"/>
                    </a:lnTo>
                    <a:lnTo>
                      <a:pt x="9" y="24"/>
                    </a:lnTo>
                    <a:lnTo>
                      <a:pt x="10" y="35"/>
                    </a:lnTo>
                    <a:lnTo>
                      <a:pt x="12" y="45"/>
                    </a:lnTo>
                    <a:lnTo>
                      <a:pt x="17" y="78"/>
                    </a:lnTo>
                    <a:lnTo>
                      <a:pt x="21" y="113"/>
                    </a:lnTo>
                    <a:lnTo>
                      <a:pt x="26" y="180"/>
                    </a:lnTo>
                    <a:lnTo>
                      <a:pt x="28" y="182"/>
                    </a:lnTo>
                    <a:lnTo>
                      <a:pt x="29" y="183"/>
                    </a:lnTo>
                    <a:lnTo>
                      <a:pt x="31" y="182"/>
                    </a:lnTo>
                    <a:lnTo>
                      <a:pt x="32" y="180"/>
                    </a:lnTo>
                    <a:lnTo>
                      <a:pt x="27" y="121"/>
                    </a:lnTo>
                    <a:lnTo>
                      <a:pt x="20" y="61"/>
                    </a:lnTo>
                    <a:lnTo>
                      <a:pt x="18" y="47"/>
                    </a:lnTo>
                    <a:lnTo>
                      <a:pt x="15" y="33"/>
                    </a:lnTo>
                    <a:lnTo>
                      <a:pt x="11" y="20"/>
                    </a:lnTo>
                    <a:lnTo>
                      <a:pt x="11" y="19"/>
                    </a:lnTo>
                    <a:lnTo>
                      <a:pt x="9" y="18"/>
                    </a:lnTo>
                    <a:lnTo>
                      <a:pt x="7" y="17"/>
                    </a:lnTo>
                    <a:lnTo>
                      <a:pt x="4" y="14"/>
                    </a:lnTo>
                    <a:lnTo>
                      <a:pt x="3" y="13"/>
                    </a:lnTo>
                    <a:lnTo>
                      <a:pt x="2" y="11"/>
                    </a:lnTo>
                    <a:lnTo>
                      <a:pt x="3" y="10"/>
                    </a:lnTo>
                    <a:lnTo>
                      <a:pt x="5" y="10"/>
                    </a:lnTo>
                    <a:lnTo>
                      <a:pt x="14" y="10"/>
                    </a:lnTo>
                    <a:lnTo>
                      <a:pt x="20" y="10"/>
                    </a:lnTo>
                    <a:lnTo>
                      <a:pt x="23" y="9"/>
                    </a:lnTo>
                    <a:lnTo>
                      <a:pt x="25" y="7"/>
                    </a:lnTo>
                    <a:lnTo>
                      <a:pt x="25" y="5"/>
                    </a:lnTo>
                    <a:lnTo>
                      <a:pt x="21" y="2"/>
                    </a:lnTo>
                    <a:lnTo>
                      <a:pt x="17" y="1"/>
                    </a:lnTo>
                    <a:lnTo>
                      <a:pt x="7" y="0"/>
                    </a:lnTo>
                    <a:lnTo>
                      <a:pt x="6" y="0"/>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56" name="Freeform 403">
                <a:extLst>
                  <a:ext uri="{FF2B5EF4-FFF2-40B4-BE49-F238E27FC236}">
                    <a16:creationId xmlns:a16="http://schemas.microsoft.com/office/drawing/2014/main" id="{C19CA929-7BA8-43EA-A5CF-BFEED0CAC7B7}"/>
                  </a:ext>
                </a:extLst>
              </p:cNvPr>
              <p:cNvSpPr>
                <a:spLocks/>
              </p:cNvSpPr>
              <p:nvPr/>
            </p:nvSpPr>
            <p:spPr bwMode="auto">
              <a:xfrm>
                <a:off x="3607" y="1325"/>
                <a:ext cx="98" cy="90"/>
              </a:xfrm>
              <a:custGeom>
                <a:avLst/>
                <a:gdLst>
                  <a:gd name="T0" fmla="*/ 96 w 98"/>
                  <a:gd name="T1" fmla="*/ 1 h 90"/>
                  <a:gd name="T2" fmla="*/ 96 w 98"/>
                  <a:gd name="T3" fmla="*/ 1 h 90"/>
                  <a:gd name="T4" fmla="*/ 96 w 98"/>
                  <a:gd name="T5" fmla="*/ 5 h 90"/>
                  <a:gd name="T6" fmla="*/ 95 w 98"/>
                  <a:gd name="T7" fmla="*/ 9 h 90"/>
                  <a:gd name="T8" fmla="*/ 91 w 98"/>
                  <a:gd name="T9" fmla="*/ 17 h 90"/>
                  <a:gd name="T10" fmla="*/ 86 w 98"/>
                  <a:gd name="T11" fmla="*/ 24 h 90"/>
                  <a:gd name="T12" fmla="*/ 80 w 98"/>
                  <a:gd name="T13" fmla="*/ 31 h 90"/>
                  <a:gd name="T14" fmla="*/ 80 w 98"/>
                  <a:gd name="T15" fmla="*/ 31 h 90"/>
                  <a:gd name="T16" fmla="*/ 72 w 98"/>
                  <a:gd name="T17" fmla="*/ 38 h 90"/>
                  <a:gd name="T18" fmla="*/ 64 w 98"/>
                  <a:gd name="T19" fmla="*/ 42 h 90"/>
                  <a:gd name="T20" fmla="*/ 49 w 98"/>
                  <a:gd name="T21" fmla="*/ 51 h 90"/>
                  <a:gd name="T22" fmla="*/ 49 w 98"/>
                  <a:gd name="T23" fmla="*/ 51 h 90"/>
                  <a:gd name="T24" fmla="*/ 36 w 98"/>
                  <a:gd name="T25" fmla="*/ 58 h 90"/>
                  <a:gd name="T26" fmla="*/ 23 w 98"/>
                  <a:gd name="T27" fmla="*/ 66 h 90"/>
                  <a:gd name="T28" fmla="*/ 10 w 98"/>
                  <a:gd name="T29" fmla="*/ 76 h 90"/>
                  <a:gd name="T30" fmla="*/ 0 w 98"/>
                  <a:gd name="T31" fmla="*/ 87 h 90"/>
                  <a:gd name="T32" fmla="*/ 0 w 98"/>
                  <a:gd name="T33" fmla="*/ 87 h 90"/>
                  <a:gd name="T34" fmla="*/ 0 w 98"/>
                  <a:gd name="T35" fmla="*/ 89 h 90"/>
                  <a:gd name="T36" fmla="*/ 0 w 98"/>
                  <a:gd name="T37" fmla="*/ 90 h 90"/>
                  <a:gd name="T38" fmla="*/ 2 w 98"/>
                  <a:gd name="T39" fmla="*/ 90 h 90"/>
                  <a:gd name="T40" fmla="*/ 3 w 98"/>
                  <a:gd name="T41" fmla="*/ 90 h 90"/>
                  <a:gd name="T42" fmla="*/ 3 w 98"/>
                  <a:gd name="T43" fmla="*/ 90 h 90"/>
                  <a:gd name="T44" fmla="*/ 9 w 98"/>
                  <a:gd name="T45" fmla="*/ 82 h 90"/>
                  <a:gd name="T46" fmla="*/ 16 w 98"/>
                  <a:gd name="T47" fmla="*/ 77 h 90"/>
                  <a:gd name="T48" fmla="*/ 31 w 98"/>
                  <a:gd name="T49" fmla="*/ 67 h 90"/>
                  <a:gd name="T50" fmla="*/ 46 w 98"/>
                  <a:gd name="T51" fmla="*/ 58 h 90"/>
                  <a:gd name="T52" fmla="*/ 61 w 98"/>
                  <a:gd name="T53" fmla="*/ 49 h 90"/>
                  <a:gd name="T54" fmla="*/ 61 w 98"/>
                  <a:gd name="T55" fmla="*/ 49 h 90"/>
                  <a:gd name="T56" fmla="*/ 68 w 98"/>
                  <a:gd name="T57" fmla="*/ 45 h 90"/>
                  <a:gd name="T58" fmla="*/ 74 w 98"/>
                  <a:gd name="T59" fmla="*/ 41 h 90"/>
                  <a:gd name="T60" fmla="*/ 81 w 98"/>
                  <a:gd name="T61" fmla="*/ 36 h 90"/>
                  <a:gd name="T62" fmla="*/ 86 w 98"/>
                  <a:gd name="T63" fmla="*/ 29 h 90"/>
                  <a:gd name="T64" fmla="*/ 91 w 98"/>
                  <a:gd name="T65" fmla="*/ 22 h 90"/>
                  <a:gd name="T66" fmla="*/ 94 w 98"/>
                  <a:gd name="T67" fmla="*/ 16 h 90"/>
                  <a:gd name="T68" fmla="*/ 97 w 98"/>
                  <a:gd name="T69" fmla="*/ 8 h 90"/>
                  <a:gd name="T70" fmla="*/ 98 w 98"/>
                  <a:gd name="T71" fmla="*/ 1 h 90"/>
                  <a:gd name="T72" fmla="*/ 98 w 98"/>
                  <a:gd name="T73" fmla="*/ 1 h 90"/>
                  <a:gd name="T74" fmla="*/ 97 w 98"/>
                  <a:gd name="T75" fmla="*/ 0 h 90"/>
                  <a:gd name="T76" fmla="*/ 96 w 98"/>
                  <a:gd name="T77" fmla="*/ 1 h 90"/>
                  <a:gd name="T78" fmla="*/ 96 w 98"/>
                  <a:gd name="T79" fmla="*/ 1 h 9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98" h="90">
                    <a:moveTo>
                      <a:pt x="96" y="1"/>
                    </a:moveTo>
                    <a:lnTo>
                      <a:pt x="96" y="1"/>
                    </a:lnTo>
                    <a:lnTo>
                      <a:pt x="96" y="5"/>
                    </a:lnTo>
                    <a:lnTo>
                      <a:pt x="95" y="9"/>
                    </a:lnTo>
                    <a:lnTo>
                      <a:pt x="91" y="17"/>
                    </a:lnTo>
                    <a:lnTo>
                      <a:pt x="86" y="24"/>
                    </a:lnTo>
                    <a:lnTo>
                      <a:pt x="80" y="31"/>
                    </a:lnTo>
                    <a:lnTo>
                      <a:pt x="72" y="38"/>
                    </a:lnTo>
                    <a:lnTo>
                      <a:pt x="64" y="42"/>
                    </a:lnTo>
                    <a:lnTo>
                      <a:pt x="49" y="51"/>
                    </a:lnTo>
                    <a:lnTo>
                      <a:pt x="36" y="58"/>
                    </a:lnTo>
                    <a:lnTo>
                      <a:pt x="23" y="66"/>
                    </a:lnTo>
                    <a:lnTo>
                      <a:pt x="10" y="76"/>
                    </a:lnTo>
                    <a:lnTo>
                      <a:pt x="0" y="87"/>
                    </a:lnTo>
                    <a:lnTo>
                      <a:pt x="0" y="89"/>
                    </a:lnTo>
                    <a:lnTo>
                      <a:pt x="0" y="90"/>
                    </a:lnTo>
                    <a:lnTo>
                      <a:pt x="2" y="90"/>
                    </a:lnTo>
                    <a:lnTo>
                      <a:pt x="3" y="90"/>
                    </a:lnTo>
                    <a:lnTo>
                      <a:pt x="9" y="82"/>
                    </a:lnTo>
                    <a:lnTo>
                      <a:pt x="16" y="77"/>
                    </a:lnTo>
                    <a:lnTo>
                      <a:pt x="31" y="67"/>
                    </a:lnTo>
                    <a:lnTo>
                      <a:pt x="46" y="58"/>
                    </a:lnTo>
                    <a:lnTo>
                      <a:pt x="61" y="49"/>
                    </a:lnTo>
                    <a:lnTo>
                      <a:pt x="68" y="45"/>
                    </a:lnTo>
                    <a:lnTo>
                      <a:pt x="74" y="41"/>
                    </a:lnTo>
                    <a:lnTo>
                      <a:pt x="81" y="36"/>
                    </a:lnTo>
                    <a:lnTo>
                      <a:pt x="86" y="29"/>
                    </a:lnTo>
                    <a:lnTo>
                      <a:pt x="91" y="22"/>
                    </a:lnTo>
                    <a:lnTo>
                      <a:pt x="94" y="16"/>
                    </a:lnTo>
                    <a:lnTo>
                      <a:pt x="97" y="8"/>
                    </a:lnTo>
                    <a:lnTo>
                      <a:pt x="98" y="1"/>
                    </a:lnTo>
                    <a:lnTo>
                      <a:pt x="97" y="0"/>
                    </a:lnTo>
                    <a:lnTo>
                      <a:pt x="9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57" name="Freeform 404">
                <a:extLst>
                  <a:ext uri="{FF2B5EF4-FFF2-40B4-BE49-F238E27FC236}">
                    <a16:creationId xmlns:a16="http://schemas.microsoft.com/office/drawing/2014/main" id="{1E34085B-4B88-4860-A123-BA17FA7054D4}"/>
                  </a:ext>
                </a:extLst>
              </p:cNvPr>
              <p:cNvSpPr>
                <a:spLocks/>
              </p:cNvSpPr>
              <p:nvPr/>
            </p:nvSpPr>
            <p:spPr bwMode="auto">
              <a:xfrm>
                <a:off x="3582" y="1399"/>
                <a:ext cx="187" cy="437"/>
              </a:xfrm>
              <a:custGeom>
                <a:avLst/>
                <a:gdLst>
                  <a:gd name="T0" fmla="*/ 28 w 187"/>
                  <a:gd name="T1" fmla="*/ 0 h 437"/>
                  <a:gd name="T2" fmla="*/ 29 w 187"/>
                  <a:gd name="T3" fmla="*/ 19 h 437"/>
                  <a:gd name="T4" fmla="*/ 28 w 187"/>
                  <a:gd name="T5" fmla="*/ 36 h 437"/>
                  <a:gd name="T6" fmla="*/ 24 w 187"/>
                  <a:gd name="T7" fmla="*/ 53 h 437"/>
                  <a:gd name="T8" fmla="*/ 20 w 187"/>
                  <a:gd name="T9" fmla="*/ 72 h 437"/>
                  <a:gd name="T10" fmla="*/ 7 w 187"/>
                  <a:gd name="T11" fmla="*/ 120 h 437"/>
                  <a:gd name="T12" fmla="*/ 4 w 187"/>
                  <a:gd name="T13" fmla="*/ 138 h 437"/>
                  <a:gd name="T14" fmla="*/ 0 w 187"/>
                  <a:gd name="T15" fmla="*/ 169 h 437"/>
                  <a:gd name="T16" fmla="*/ 0 w 187"/>
                  <a:gd name="T17" fmla="*/ 201 h 437"/>
                  <a:gd name="T18" fmla="*/ 4 w 187"/>
                  <a:gd name="T19" fmla="*/ 232 h 437"/>
                  <a:gd name="T20" fmla="*/ 11 w 187"/>
                  <a:gd name="T21" fmla="*/ 263 h 437"/>
                  <a:gd name="T22" fmla="*/ 17 w 187"/>
                  <a:gd name="T23" fmla="*/ 278 h 437"/>
                  <a:gd name="T24" fmla="*/ 30 w 187"/>
                  <a:gd name="T25" fmla="*/ 307 h 437"/>
                  <a:gd name="T26" fmla="*/ 48 w 187"/>
                  <a:gd name="T27" fmla="*/ 333 h 437"/>
                  <a:gd name="T28" fmla="*/ 68 w 187"/>
                  <a:gd name="T29" fmla="*/ 358 h 437"/>
                  <a:gd name="T30" fmla="*/ 78 w 187"/>
                  <a:gd name="T31" fmla="*/ 370 h 437"/>
                  <a:gd name="T32" fmla="*/ 102 w 187"/>
                  <a:gd name="T33" fmla="*/ 390 h 437"/>
                  <a:gd name="T34" fmla="*/ 126 w 187"/>
                  <a:gd name="T35" fmla="*/ 408 h 437"/>
                  <a:gd name="T36" fmla="*/ 139 w 187"/>
                  <a:gd name="T37" fmla="*/ 416 h 437"/>
                  <a:gd name="T38" fmla="*/ 166 w 187"/>
                  <a:gd name="T39" fmla="*/ 430 h 437"/>
                  <a:gd name="T40" fmla="*/ 180 w 187"/>
                  <a:gd name="T41" fmla="*/ 435 h 437"/>
                  <a:gd name="T42" fmla="*/ 185 w 187"/>
                  <a:gd name="T43" fmla="*/ 437 h 437"/>
                  <a:gd name="T44" fmla="*/ 187 w 187"/>
                  <a:gd name="T45" fmla="*/ 436 h 437"/>
                  <a:gd name="T46" fmla="*/ 186 w 187"/>
                  <a:gd name="T47" fmla="*/ 434 h 437"/>
                  <a:gd name="T48" fmla="*/ 172 w 187"/>
                  <a:gd name="T49" fmla="*/ 428 h 437"/>
                  <a:gd name="T50" fmla="*/ 144 w 187"/>
                  <a:gd name="T51" fmla="*/ 413 h 437"/>
                  <a:gd name="T52" fmla="*/ 118 w 187"/>
                  <a:gd name="T53" fmla="*/ 396 h 437"/>
                  <a:gd name="T54" fmla="*/ 93 w 187"/>
                  <a:gd name="T55" fmla="*/ 376 h 437"/>
                  <a:gd name="T56" fmla="*/ 71 w 187"/>
                  <a:gd name="T57" fmla="*/ 355 h 437"/>
                  <a:gd name="T58" fmla="*/ 52 w 187"/>
                  <a:gd name="T59" fmla="*/ 330 h 437"/>
                  <a:gd name="T60" fmla="*/ 34 w 187"/>
                  <a:gd name="T61" fmla="*/ 305 h 437"/>
                  <a:gd name="T62" fmla="*/ 21 w 187"/>
                  <a:gd name="T63" fmla="*/ 276 h 437"/>
                  <a:gd name="T64" fmla="*/ 15 w 187"/>
                  <a:gd name="T65" fmla="*/ 262 h 437"/>
                  <a:gd name="T66" fmla="*/ 7 w 187"/>
                  <a:gd name="T67" fmla="*/ 228 h 437"/>
                  <a:gd name="T68" fmla="*/ 3 w 187"/>
                  <a:gd name="T69" fmla="*/ 195 h 437"/>
                  <a:gd name="T70" fmla="*/ 4 w 187"/>
                  <a:gd name="T71" fmla="*/ 161 h 437"/>
                  <a:gd name="T72" fmla="*/ 8 w 187"/>
                  <a:gd name="T73" fmla="*/ 128 h 437"/>
                  <a:gd name="T74" fmla="*/ 11 w 187"/>
                  <a:gd name="T75" fmla="*/ 111 h 437"/>
                  <a:gd name="T76" fmla="*/ 23 w 187"/>
                  <a:gd name="T77" fmla="*/ 63 h 437"/>
                  <a:gd name="T78" fmla="*/ 27 w 187"/>
                  <a:gd name="T79" fmla="*/ 47 h 437"/>
                  <a:gd name="T80" fmla="*/ 30 w 187"/>
                  <a:gd name="T81" fmla="*/ 30 h 437"/>
                  <a:gd name="T82" fmla="*/ 30 w 187"/>
                  <a:gd name="T83" fmla="*/ 16 h 437"/>
                  <a:gd name="T84" fmla="*/ 28 w 187"/>
                  <a:gd name="T85" fmla="*/ 0 h 437"/>
                  <a:gd name="T86" fmla="*/ 28 w 187"/>
                  <a:gd name="T87" fmla="*/ 0 h 4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7" h="437">
                    <a:moveTo>
                      <a:pt x="28" y="0"/>
                    </a:moveTo>
                    <a:lnTo>
                      <a:pt x="28" y="0"/>
                    </a:lnTo>
                    <a:lnTo>
                      <a:pt x="29" y="9"/>
                    </a:lnTo>
                    <a:lnTo>
                      <a:pt x="29" y="19"/>
                    </a:lnTo>
                    <a:lnTo>
                      <a:pt x="29" y="27"/>
                    </a:lnTo>
                    <a:lnTo>
                      <a:pt x="28" y="36"/>
                    </a:lnTo>
                    <a:lnTo>
                      <a:pt x="24" y="53"/>
                    </a:lnTo>
                    <a:lnTo>
                      <a:pt x="20" y="72"/>
                    </a:lnTo>
                    <a:lnTo>
                      <a:pt x="11" y="104"/>
                    </a:lnTo>
                    <a:lnTo>
                      <a:pt x="7" y="120"/>
                    </a:lnTo>
                    <a:lnTo>
                      <a:pt x="4" y="138"/>
                    </a:lnTo>
                    <a:lnTo>
                      <a:pt x="1" y="153"/>
                    </a:lnTo>
                    <a:lnTo>
                      <a:pt x="0" y="169"/>
                    </a:lnTo>
                    <a:lnTo>
                      <a:pt x="0" y="185"/>
                    </a:lnTo>
                    <a:lnTo>
                      <a:pt x="0" y="201"/>
                    </a:lnTo>
                    <a:lnTo>
                      <a:pt x="1" y="216"/>
                    </a:lnTo>
                    <a:lnTo>
                      <a:pt x="4" y="232"/>
                    </a:lnTo>
                    <a:lnTo>
                      <a:pt x="7" y="248"/>
                    </a:lnTo>
                    <a:lnTo>
                      <a:pt x="11" y="263"/>
                    </a:lnTo>
                    <a:lnTo>
                      <a:pt x="17" y="278"/>
                    </a:lnTo>
                    <a:lnTo>
                      <a:pt x="23" y="293"/>
                    </a:lnTo>
                    <a:lnTo>
                      <a:pt x="30" y="307"/>
                    </a:lnTo>
                    <a:lnTo>
                      <a:pt x="38" y="320"/>
                    </a:lnTo>
                    <a:lnTo>
                      <a:pt x="48" y="333"/>
                    </a:lnTo>
                    <a:lnTo>
                      <a:pt x="58" y="346"/>
                    </a:lnTo>
                    <a:lnTo>
                      <a:pt x="68" y="358"/>
                    </a:lnTo>
                    <a:lnTo>
                      <a:pt x="78" y="370"/>
                    </a:lnTo>
                    <a:lnTo>
                      <a:pt x="89" y="380"/>
                    </a:lnTo>
                    <a:lnTo>
                      <a:pt x="102" y="390"/>
                    </a:lnTo>
                    <a:lnTo>
                      <a:pt x="114" y="399"/>
                    </a:lnTo>
                    <a:lnTo>
                      <a:pt x="126" y="408"/>
                    </a:lnTo>
                    <a:lnTo>
                      <a:pt x="139" y="416"/>
                    </a:lnTo>
                    <a:lnTo>
                      <a:pt x="152" y="424"/>
                    </a:lnTo>
                    <a:lnTo>
                      <a:pt x="166" y="430"/>
                    </a:lnTo>
                    <a:lnTo>
                      <a:pt x="180" y="435"/>
                    </a:lnTo>
                    <a:lnTo>
                      <a:pt x="185" y="437"/>
                    </a:lnTo>
                    <a:lnTo>
                      <a:pt x="186" y="436"/>
                    </a:lnTo>
                    <a:lnTo>
                      <a:pt x="187" y="436"/>
                    </a:lnTo>
                    <a:lnTo>
                      <a:pt x="187" y="435"/>
                    </a:lnTo>
                    <a:lnTo>
                      <a:pt x="186" y="434"/>
                    </a:lnTo>
                    <a:lnTo>
                      <a:pt x="172" y="428"/>
                    </a:lnTo>
                    <a:lnTo>
                      <a:pt x="159" y="421"/>
                    </a:lnTo>
                    <a:lnTo>
                      <a:pt x="144" y="413"/>
                    </a:lnTo>
                    <a:lnTo>
                      <a:pt x="131" y="405"/>
                    </a:lnTo>
                    <a:lnTo>
                      <a:pt x="118" y="396"/>
                    </a:lnTo>
                    <a:lnTo>
                      <a:pt x="106" y="386"/>
                    </a:lnTo>
                    <a:lnTo>
                      <a:pt x="93" y="376"/>
                    </a:lnTo>
                    <a:lnTo>
                      <a:pt x="82" y="366"/>
                    </a:lnTo>
                    <a:lnTo>
                      <a:pt x="71" y="355"/>
                    </a:lnTo>
                    <a:lnTo>
                      <a:pt x="61" y="343"/>
                    </a:lnTo>
                    <a:lnTo>
                      <a:pt x="52" y="330"/>
                    </a:lnTo>
                    <a:lnTo>
                      <a:pt x="42" y="318"/>
                    </a:lnTo>
                    <a:lnTo>
                      <a:pt x="34" y="305"/>
                    </a:lnTo>
                    <a:lnTo>
                      <a:pt x="27" y="290"/>
                    </a:lnTo>
                    <a:lnTo>
                      <a:pt x="21" y="276"/>
                    </a:lnTo>
                    <a:lnTo>
                      <a:pt x="15" y="262"/>
                    </a:lnTo>
                    <a:lnTo>
                      <a:pt x="10" y="245"/>
                    </a:lnTo>
                    <a:lnTo>
                      <a:pt x="7" y="228"/>
                    </a:lnTo>
                    <a:lnTo>
                      <a:pt x="4" y="212"/>
                    </a:lnTo>
                    <a:lnTo>
                      <a:pt x="3" y="195"/>
                    </a:lnTo>
                    <a:lnTo>
                      <a:pt x="3" y="178"/>
                    </a:lnTo>
                    <a:lnTo>
                      <a:pt x="4" y="161"/>
                    </a:lnTo>
                    <a:lnTo>
                      <a:pt x="5" y="145"/>
                    </a:lnTo>
                    <a:lnTo>
                      <a:pt x="8" y="128"/>
                    </a:lnTo>
                    <a:lnTo>
                      <a:pt x="11" y="111"/>
                    </a:lnTo>
                    <a:lnTo>
                      <a:pt x="15" y="95"/>
                    </a:lnTo>
                    <a:lnTo>
                      <a:pt x="23" y="63"/>
                    </a:lnTo>
                    <a:lnTo>
                      <a:pt x="27" y="47"/>
                    </a:lnTo>
                    <a:lnTo>
                      <a:pt x="30" y="30"/>
                    </a:lnTo>
                    <a:lnTo>
                      <a:pt x="30" y="23"/>
                    </a:lnTo>
                    <a:lnTo>
                      <a:pt x="30" y="16"/>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58" name="Freeform 405">
                <a:extLst>
                  <a:ext uri="{FF2B5EF4-FFF2-40B4-BE49-F238E27FC236}">
                    <a16:creationId xmlns:a16="http://schemas.microsoft.com/office/drawing/2014/main" id="{B2FC4D6B-6A45-41CF-B87F-930B5A8BBFC0}"/>
                  </a:ext>
                </a:extLst>
              </p:cNvPr>
              <p:cNvSpPr>
                <a:spLocks/>
              </p:cNvSpPr>
              <p:nvPr/>
            </p:nvSpPr>
            <p:spPr bwMode="auto">
              <a:xfrm>
                <a:off x="3637" y="1405"/>
                <a:ext cx="129" cy="192"/>
              </a:xfrm>
              <a:custGeom>
                <a:avLst/>
                <a:gdLst>
                  <a:gd name="T0" fmla="*/ 0 w 129"/>
                  <a:gd name="T1" fmla="*/ 1 h 192"/>
                  <a:gd name="T2" fmla="*/ 16 w 129"/>
                  <a:gd name="T3" fmla="*/ 7 h 192"/>
                  <a:gd name="T4" fmla="*/ 30 w 129"/>
                  <a:gd name="T5" fmla="*/ 16 h 192"/>
                  <a:gd name="T6" fmla="*/ 57 w 129"/>
                  <a:gd name="T7" fmla="*/ 37 h 192"/>
                  <a:gd name="T8" fmla="*/ 69 w 129"/>
                  <a:gd name="T9" fmla="*/ 48 h 192"/>
                  <a:gd name="T10" fmla="*/ 91 w 129"/>
                  <a:gd name="T11" fmla="*/ 73 h 192"/>
                  <a:gd name="T12" fmla="*/ 102 w 129"/>
                  <a:gd name="T13" fmla="*/ 86 h 192"/>
                  <a:gd name="T14" fmla="*/ 118 w 129"/>
                  <a:gd name="T15" fmla="*/ 114 h 192"/>
                  <a:gd name="T16" fmla="*/ 121 w 129"/>
                  <a:gd name="T17" fmla="*/ 122 h 192"/>
                  <a:gd name="T18" fmla="*/ 124 w 129"/>
                  <a:gd name="T19" fmla="*/ 139 h 192"/>
                  <a:gd name="T20" fmla="*/ 123 w 129"/>
                  <a:gd name="T21" fmla="*/ 148 h 192"/>
                  <a:gd name="T22" fmla="*/ 121 w 129"/>
                  <a:gd name="T23" fmla="*/ 152 h 192"/>
                  <a:gd name="T24" fmla="*/ 115 w 129"/>
                  <a:gd name="T25" fmla="*/ 157 h 192"/>
                  <a:gd name="T26" fmla="*/ 100 w 129"/>
                  <a:gd name="T27" fmla="*/ 161 h 192"/>
                  <a:gd name="T28" fmla="*/ 91 w 129"/>
                  <a:gd name="T29" fmla="*/ 161 h 192"/>
                  <a:gd name="T30" fmla="*/ 74 w 129"/>
                  <a:gd name="T31" fmla="*/ 160 h 192"/>
                  <a:gd name="T32" fmla="*/ 60 w 129"/>
                  <a:gd name="T33" fmla="*/ 160 h 192"/>
                  <a:gd name="T34" fmla="*/ 59 w 129"/>
                  <a:gd name="T35" fmla="*/ 161 h 192"/>
                  <a:gd name="T36" fmla="*/ 59 w 129"/>
                  <a:gd name="T37" fmla="*/ 164 h 192"/>
                  <a:gd name="T38" fmla="*/ 62 w 129"/>
                  <a:gd name="T39" fmla="*/ 167 h 192"/>
                  <a:gd name="T40" fmla="*/ 73 w 129"/>
                  <a:gd name="T41" fmla="*/ 177 h 192"/>
                  <a:gd name="T42" fmla="*/ 77 w 129"/>
                  <a:gd name="T43" fmla="*/ 181 h 192"/>
                  <a:gd name="T44" fmla="*/ 79 w 129"/>
                  <a:gd name="T45" fmla="*/ 183 h 192"/>
                  <a:gd name="T46" fmla="*/ 80 w 129"/>
                  <a:gd name="T47" fmla="*/ 184 h 192"/>
                  <a:gd name="T48" fmla="*/ 77 w 129"/>
                  <a:gd name="T49" fmla="*/ 188 h 192"/>
                  <a:gd name="T50" fmla="*/ 70 w 129"/>
                  <a:gd name="T51" fmla="*/ 186 h 192"/>
                  <a:gd name="T52" fmla="*/ 69 w 129"/>
                  <a:gd name="T53" fmla="*/ 187 h 192"/>
                  <a:gd name="T54" fmla="*/ 69 w 129"/>
                  <a:gd name="T55" fmla="*/ 188 h 192"/>
                  <a:gd name="T56" fmla="*/ 70 w 129"/>
                  <a:gd name="T57" fmla="*/ 189 h 192"/>
                  <a:gd name="T58" fmla="*/ 79 w 129"/>
                  <a:gd name="T59" fmla="*/ 192 h 192"/>
                  <a:gd name="T60" fmla="*/ 86 w 129"/>
                  <a:gd name="T61" fmla="*/ 191 h 192"/>
                  <a:gd name="T62" fmla="*/ 88 w 129"/>
                  <a:gd name="T63" fmla="*/ 189 h 192"/>
                  <a:gd name="T64" fmla="*/ 88 w 129"/>
                  <a:gd name="T65" fmla="*/ 186 h 192"/>
                  <a:gd name="T66" fmla="*/ 84 w 129"/>
                  <a:gd name="T67" fmla="*/ 180 h 192"/>
                  <a:gd name="T68" fmla="*/ 81 w 129"/>
                  <a:gd name="T69" fmla="*/ 177 h 192"/>
                  <a:gd name="T70" fmla="*/ 72 w 129"/>
                  <a:gd name="T71" fmla="*/ 168 h 192"/>
                  <a:gd name="T72" fmla="*/ 67 w 129"/>
                  <a:gd name="T73" fmla="*/ 165 h 192"/>
                  <a:gd name="T74" fmla="*/ 63 w 129"/>
                  <a:gd name="T75" fmla="*/ 161 h 192"/>
                  <a:gd name="T76" fmla="*/ 62 w 129"/>
                  <a:gd name="T77" fmla="*/ 165 h 192"/>
                  <a:gd name="T78" fmla="*/ 66 w 129"/>
                  <a:gd name="T79" fmla="*/ 164 h 192"/>
                  <a:gd name="T80" fmla="*/ 79 w 129"/>
                  <a:gd name="T81" fmla="*/ 166 h 192"/>
                  <a:gd name="T82" fmla="*/ 89 w 129"/>
                  <a:gd name="T83" fmla="*/ 166 h 192"/>
                  <a:gd name="T84" fmla="*/ 98 w 129"/>
                  <a:gd name="T85" fmla="*/ 166 h 192"/>
                  <a:gd name="T86" fmla="*/ 114 w 129"/>
                  <a:gd name="T87" fmla="*/ 163 h 192"/>
                  <a:gd name="T88" fmla="*/ 125 w 129"/>
                  <a:gd name="T89" fmla="*/ 155 h 192"/>
                  <a:gd name="T90" fmla="*/ 127 w 129"/>
                  <a:gd name="T91" fmla="*/ 152 h 192"/>
                  <a:gd name="T92" fmla="*/ 129 w 129"/>
                  <a:gd name="T93" fmla="*/ 142 h 192"/>
                  <a:gd name="T94" fmla="*/ 128 w 129"/>
                  <a:gd name="T95" fmla="*/ 129 h 192"/>
                  <a:gd name="T96" fmla="*/ 125 w 129"/>
                  <a:gd name="T97" fmla="*/ 121 h 192"/>
                  <a:gd name="T98" fmla="*/ 112 w 129"/>
                  <a:gd name="T99" fmla="*/ 94 h 192"/>
                  <a:gd name="T100" fmla="*/ 102 w 129"/>
                  <a:gd name="T101" fmla="*/ 79 h 192"/>
                  <a:gd name="T102" fmla="*/ 77 w 129"/>
                  <a:gd name="T103" fmla="*/ 50 h 192"/>
                  <a:gd name="T104" fmla="*/ 63 w 129"/>
                  <a:gd name="T105" fmla="*/ 38 h 192"/>
                  <a:gd name="T106" fmla="*/ 31 w 129"/>
                  <a:gd name="T107" fmla="*/ 14 h 192"/>
                  <a:gd name="T108" fmla="*/ 24 w 129"/>
                  <a:gd name="T109" fmla="*/ 10 h 192"/>
                  <a:gd name="T110" fmla="*/ 9 w 129"/>
                  <a:gd name="T111" fmla="*/ 2 h 192"/>
                  <a:gd name="T112" fmla="*/ 0 w 129"/>
                  <a:gd name="T113" fmla="*/ 0 h 192"/>
                  <a:gd name="T114" fmla="*/ 0 w 129"/>
                  <a:gd name="T115" fmla="*/ 1 h 19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29" h="192">
                    <a:moveTo>
                      <a:pt x="0" y="1"/>
                    </a:moveTo>
                    <a:lnTo>
                      <a:pt x="0" y="1"/>
                    </a:lnTo>
                    <a:lnTo>
                      <a:pt x="8" y="3"/>
                    </a:lnTo>
                    <a:lnTo>
                      <a:pt x="16" y="7"/>
                    </a:lnTo>
                    <a:lnTo>
                      <a:pt x="23" y="12"/>
                    </a:lnTo>
                    <a:lnTo>
                      <a:pt x="30" y="16"/>
                    </a:lnTo>
                    <a:lnTo>
                      <a:pt x="43" y="26"/>
                    </a:lnTo>
                    <a:lnTo>
                      <a:pt x="57" y="37"/>
                    </a:lnTo>
                    <a:lnTo>
                      <a:pt x="69" y="48"/>
                    </a:lnTo>
                    <a:lnTo>
                      <a:pt x="81" y="60"/>
                    </a:lnTo>
                    <a:lnTo>
                      <a:pt x="91" y="73"/>
                    </a:lnTo>
                    <a:lnTo>
                      <a:pt x="102" y="86"/>
                    </a:lnTo>
                    <a:lnTo>
                      <a:pt x="111" y="100"/>
                    </a:lnTo>
                    <a:lnTo>
                      <a:pt x="118" y="114"/>
                    </a:lnTo>
                    <a:lnTo>
                      <a:pt x="121" y="122"/>
                    </a:lnTo>
                    <a:lnTo>
                      <a:pt x="123" y="131"/>
                    </a:lnTo>
                    <a:lnTo>
                      <a:pt x="124" y="139"/>
                    </a:lnTo>
                    <a:lnTo>
                      <a:pt x="124" y="143"/>
                    </a:lnTo>
                    <a:lnTo>
                      <a:pt x="123" y="148"/>
                    </a:lnTo>
                    <a:lnTo>
                      <a:pt x="121" y="152"/>
                    </a:lnTo>
                    <a:lnTo>
                      <a:pt x="118" y="155"/>
                    </a:lnTo>
                    <a:lnTo>
                      <a:pt x="115" y="157"/>
                    </a:lnTo>
                    <a:lnTo>
                      <a:pt x="110" y="159"/>
                    </a:lnTo>
                    <a:lnTo>
                      <a:pt x="100" y="161"/>
                    </a:lnTo>
                    <a:lnTo>
                      <a:pt x="91" y="161"/>
                    </a:lnTo>
                    <a:lnTo>
                      <a:pt x="74" y="160"/>
                    </a:lnTo>
                    <a:lnTo>
                      <a:pt x="67" y="159"/>
                    </a:lnTo>
                    <a:lnTo>
                      <a:pt x="60" y="160"/>
                    </a:lnTo>
                    <a:lnTo>
                      <a:pt x="59" y="161"/>
                    </a:lnTo>
                    <a:lnTo>
                      <a:pt x="58" y="162"/>
                    </a:lnTo>
                    <a:lnTo>
                      <a:pt x="59" y="164"/>
                    </a:lnTo>
                    <a:lnTo>
                      <a:pt x="62" y="167"/>
                    </a:lnTo>
                    <a:lnTo>
                      <a:pt x="66" y="170"/>
                    </a:lnTo>
                    <a:lnTo>
                      <a:pt x="73" y="177"/>
                    </a:lnTo>
                    <a:lnTo>
                      <a:pt x="77" y="181"/>
                    </a:lnTo>
                    <a:lnTo>
                      <a:pt x="79" y="183"/>
                    </a:lnTo>
                    <a:lnTo>
                      <a:pt x="80" y="184"/>
                    </a:lnTo>
                    <a:lnTo>
                      <a:pt x="80" y="185"/>
                    </a:lnTo>
                    <a:lnTo>
                      <a:pt x="77" y="188"/>
                    </a:lnTo>
                    <a:lnTo>
                      <a:pt x="70" y="186"/>
                    </a:lnTo>
                    <a:lnTo>
                      <a:pt x="69" y="187"/>
                    </a:lnTo>
                    <a:lnTo>
                      <a:pt x="69" y="188"/>
                    </a:lnTo>
                    <a:lnTo>
                      <a:pt x="70" y="189"/>
                    </a:lnTo>
                    <a:lnTo>
                      <a:pt x="74" y="190"/>
                    </a:lnTo>
                    <a:lnTo>
                      <a:pt x="79" y="192"/>
                    </a:lnTo>
                    <a:lnTo>
                      <a:pt x="84" y="192"/>
                    </a:lnTo>
                    <a:lnTo>
                      <a:pt x="86" y="191"/>
                    </a:lnTo>
                    <a:lnTo>
                      <a:pt x="88" y="189"/>
                    </a:lnTo>
                    <a:lnTo>
                      <a:pt x="88" y="187"/>
                    </a:lnTo>
                    <a:lnTo>
                      <a:pt x="88" y="186"/>
                    </a:lnTo>
                    <a:lnTo>
                      <a:pt x="87" y="183"/>
                    </a:lnTo>
                    <a:lnTo>
                      <a:pt x="84" y="180"/>
                    </a:lnTo>
                    <a:lnTo>
                      <a:pt x="81" y="177"/>
                    </a:lnTo>
                    <a:lnTo>
                      <a:pt x="77" y="172"/>
                    </a:lnTo>
                    <a:lnTo>
                      <a:pt x="72" y="168"/>
                    </a:lnTo>
                    <a:lnTo>
                      <a:pt x="67" y="165"/>
                    </a:lnTo>
                    <a:lnTo>
                      <a:pt x="65" y="163"/>
                    </a:lnTo>
                    <a:lnTo>
                      <a:pt x="63" y="161"/>
                    </a:lnTo>
                    <a:lnTo>
                      <a:pt x="62" y="165"/>
                    </a:lnTo>
                    <a:lnTo>
                      <a:pt x="66" y="164"/>
                    </a:lnTo>
                    <a:lnTo>
                      <a:pt x="70" y="165"/>
                    </a:lnTo>
                    <a:lnTo>
                      <a:pt x="79" y="166"/>
                    </a:lnTo>
                    <a:lnTo>
                      <a:pt x="89" y="166"/>
                    </a:lnTo>
                    <a:lnTo>
                      <a:pt x="98" y="166"/>
                    </a:lnTo>
                    <a:lnTo>
                      <a:pt x="107" y="165"/>
                    </a:lnTo>
                    <a:lnTo>
                      <a:pt x="114" y="163"/>
                    </a:lnTo>
                    <a:lnTo>
                      <a:pt x="120" y="160"/>
                    </a:lnTo>
                    <a:lnTo>
                      <a:pt x="125" y="155"/>
                    </a:lnTo>
                    <a:lnTo>
                      <a:pt x="127" y="152"/>
                    </a:lnTo>
                    <a:lnTo>
                      <a:pt x="128" y="149"/>
                    </a:lnTo>
                    <a:lnTo>
                      <a:pt x="129" y="142"/>
                    </a:lnTo>
                    <a:lnTo>
                      <a:pt x="129" y="136"/>
                    </a:lnTo>
                    <a:lnTo>
                      <a:pt x="128" y="129"/>
                    </a:lnTo>
                    <a:lnTo>
                      <a:pt x="125" y="121"/>
                    </a:lnTo>
                    <a:lnTo>
                      <a:pt x="121" y="111"/>
                    </a:lnTo>
                    <a:lnTo>
                      <a:pt x="112" y="94"/>
                    </a:lnTo>
                    <a:lnTo>
                      <a:pt x="102" y="79"/>
                    </a:lnTo>
                    <a:lnTo>
                      <a:pt x="90" y="65"/>
                    </a:lnTo>
                    <a:lnTo>
                      <a:pt x="77" y="50"/>
                    </a:lnTo>
                    <a:lnTo>
                      <a:pt x="63" y="38"/>
                    </a:lnTo>
                    <a:lnTo>
                      <a:pt x="48" y="26"/>
                    </a:lnTo>
                    <a:lnTo>
                      <a:pt x="31" y="14"/>
                    </a:lnTo>
                    <a:lnTo>
                      <a:pt x="24" y="10"/>
                    </a:lnTo>
                    <a:lnTo>
                      <a:pt x="17" y="5"/>
                    </a:lnTo>
                    <a:lnTo>
                      <a:pt x="9" y="2"/>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59" name="Freeform 406">
                <a:extLst>
                  <a:ext uri="{FF2B5EF4-FFF2-40B4-BE49-F238E27FC236}">
                    <a16:creationId xmlns:a16="http://schemas.microsoft.com/office/drawing/2014/main" id="{F05F4AC7-DC37-44C7-97E0-CE4DD21F9E12}"/>
                  </a:ext>
                </a:extLst>
              </p:cNvPr>
              <p:cNvSpPr>
                <a:spLocks/>
              </p:cNvSpPr>
              <p:nvPr/>
            </p:nvSpPr>
            <p:spPr bwMode="auto">
              <a:xfrm>
                <a:off x="3672" y="1574"/>
                <a:ext cx="150" cy="67"/>
              </a:xfrm>
              <a:custGeom>
                <a:avLst/>
                <a:gdLst>
                  <a:gd name="T0" fmla="*/ 6 w 150"/>
                  <a:gd name="T1" fmla="*/ 67 h 67"/>
                  <a:gd name="T2" fmla="*/ 6 w 150"/>
                  <a:gd name="T3" fmla="*/ 67 h 67"/>
                  <a:gd name="T4" fmla="*/ 4 w 150"/>
                  <a:gd name="T5" fmla="*/ 61 h 67"/>
                  <a:gd name="T6" fmla="*/ 2 w 150"/>
                  <a:gd name="T7" fmla="*/ 56 h 67"/>
                  <a:gd name="T8" fmla="*/ 1 w 150"/>
                  <a:gd name="T9" fmla="*/ 51 h 67"/>
                  <a:gd name="T10" fmla="*/ 1 w 150"/>
                  <a:gd name="T11" fmla="*/ 45 h 67"/>
                  <a:gd name="T12" fmla="*/ 1 w 150"/>
                  <a:gd name="T13" fmla="*/ 45 h 67"/>
                  <a:gd name="T14" fmla="*/ 2 w 150"/>
                  <a:gd name="T15" fmla="*/ 42 h 67"/>
                  <a:gd name="T16" fmla="*/ 3 w 150"/>
                  <a:gd name="T17" fmla="*/ 39 h 67"/>
                  <a:gd name="T18" fmla="*/ 7 w 150"/>
                  <a:gd name="T19" fmla="*/ 33 h 67"/>
                  <a:gd name="T20" fmla="*/ 13 w 150"/>
                  <a:gd name="T21" fmla="*/ 28 h 67"/>
                  <a:gd name="T22" fmla="*/ 18 w 150"/>
                  <a:gd name="T23" fmla="*/ 24 h 67"/>
                  <a:gd name="T24" fmla="*/ 18 w 150"/>
                  <a:gd name="T25" fmla="*/ 24 h 67"/>
                  <a:gd name="T26" fmla="*/ 23 w 150"/>
                  <a:gd name="T27" fmla="*/ 20 h 67"/>
                  <a:gd name="T28" fmla="*/ 28 w 150"/>
                  <a:gd name="T29" fmla="*/ 17 h 67"/>
                  <a:gd name="T30" fmla="*/ 38 w 150"/>
                  <a:gd name="T31" fmla="*/ 13 h 67"/>
                  <a:gd name="T32" fmla="*/ 50 w 150"/>
                  <a:gd name="T33" fmla="*/ 11 h 67"/>
                  <a:gd name="T34" fmla="*/ 62 w 150"/>
                  <a:gd name="T35" fmla="*/ 10 h 67"/>
                  <a:gd name="T36" fmla="*/ 62 w 150"/>
                  <a:gd name="T37" fmla="*/ 10 h 67"/>
                  <a:gd name="T38" fmla="*/ 86 w 150"/>
                  <a:gd name="T39" fmla="*/ 11 h 67"/>
                  <a:gd name="T40" fmla="*/ 97 w 150"/>
                  <a:gd name="T41" fmla="*/ 12 h 67"/>
                  <a:gd name="T42" fmla="*/ 109 w 150"/>
                  <a:gd name="T43" fmla="*/ 11 h 67"/>
                  <a:gd name="T44" fmla="*/ 109 w 150"/>
                  <a:gd name="T45" fmla="*/ 11 h 67"/>
                  <a:gd name="T46" fmla="*/ 119 w 150"/>
                  <a:gd name="T47" fmla="*/ 10 h 67"/>
                  <a:gd name="T48" fmla="*/ 130 w 150"/>
                  <a:gd name="T49" fmla="*/ 8 h 67"/>
                  <a:gd name="T50" fmla="*/ 140 w 150"/>
                  <a:gd name="T51" fmla="*/ 4 h 67"/>
                  <a:gd name="T52" fmla="*/ 150 w 150"/>
                  <a:gd name="T53" fmla="*/ 1 h 67"/>
                  <a:gd name="T54" fmla="*/ 150 w 150"/>
                  <a:gd name="T55" fmla="*/ 1 h 67"/>
                  <a:gd name="T56" fmla="*/ 150 w 150"/>
                  <a:gd name="T57" fmla="*/ 0 h 67"/>
                  <a:gd name="T58" fmla="*/ 149 w 150"/>
                  <a:gd name="T59" fmla="*/ 0 h 67"/>
                  <a:gd name="T60" fmla="*/ 149 w 150"/>
                  <a:gd name="T61" fmla="*/ 0 h 67"/>
                  <a:gd name="T62" fmla="*/ 135 w 150"/>
                  <a:gd name="T63" fmla="*/ 4 h 67"/>
                  <a:gd name="T64" fmla="*/ 120 w 150"/>
                  <a:gd name="T65" fmla="*/ 8 h 67"/>
                  <a:gd name="T66" fmla="*/ 106 w 150"/>
                  <a:gd name="T67" fmla="*/ 9 h 67"/>
                  <a:gd name="T68" fmla="*/ 92 w 150"/>
                  <a:gd name="T69" fmla="*/ 9 h 67"/>
                  <a:gd name="T70" fmla="*/ 92 w 150"/>
                  <a:gd name="T71" fmla="*/ 9 h 67"/>
                  <a:gd name="T72" fmla="*/ 68 w 150"/>
                  <a:gd name="T73" fmla="*/ 8 h 67"/>
                  <a:gd name="T74" fmla="*/ 54 w 150"/>
                  <a:gd name="T75" fmla="*/ 9 h 67"/>
                  <a:gd name="T76" fmla="*/ 42 w 150"/>
                  <a:gd name="T77" fmla="*/ 10 h 67"/>
                  <a:gd name="T78" fmla="*/ 42 w 150"/>
                  <a:gd name="T79" fmla="*/ 10 h 67"/>
                  <a:gd name="T80" fmla="*/ 33 w 150"/>
                  <a:gd name="T81" fmla="*/ 13 h 67"/>
                  <a:gd name="T82" fmla="*/ 23 w 150"/>
                  <a:gd name="T83" fmla="*/ 17 h 67"/>
                  <a:gd name="T84" fmla="*/ 15 w 150"/>
                  <a:gd name="T85" fmla="*/ 24 h 67"/>
                  <a:gd name="T86" fmla="*/ 7 w 150"/>
                  <a:gd name="T87" fmla="*/ 31 h 67"/>
                  <a:gd name="T88" fmla="*/ 7 w 150"/>
                  <a:gd name="T89" fmla="*/ 31 h 67"/>
                  <a:gd name="T90" fmla="*/ 4 w 150"/>
                  <a:gd name="T91" fmla="*/ 35 h 67"/>
                  <a:gd name="T92" fmla="*/ 2 w 150"/>
                  <a:gd name="T93" fmla="*/ 39 h 67"/>
                  <a:gd name="T94" fmla="*/ 1 w 150"/>
                  <a:gd name="T95" fmla="*/ 44 h 67"/>
                  <a:gd name="T96" fmla="*/ 0 w 150"/>
                  <a:gd name="T97" fmla="*/ 48 h 67"/>
                  <a:gd name="T98" fmla="*/ 1 w 150"/>
                  <a:gd name="T99" fmla="*/ 53 h 67"/>
                  <a:gd name="T100" fmla="*/ 2 w 150"/>
                  <a:gd name="T101" fmla="*/ 57 h 67"/>
                  <a:gd name="T102" fmla="*/ 6 w 150"/>
                  <a:gd name="T103" fmla="*/ 67 h 67"/>
                  <a:gd name="T104" fmla="*/ 6 w 150"/>
                  <a:gd name="T105" fmla="*/ 67 h 67"/>
                  <a:gd name="T106" fmla="*/ 6 w 150"/>
                  <a:gd name="T107" fmla="*/ 67 h 67"/>
                  <a:gd name="T108" fmla="*/ 6 w 150"/>
                  <a:gd name="T109" fmla="*/ 67 h 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50" h="67">
                    <a:moveTo>
                      <a:pt x="6" y="67"/>
                    </a:moveTo>
                    <a:lnTo>
                      <a:pt x="6" y="67"/>
                    </a:lnTo>
                    <a:lnTo>
                      <a:pt x="4" y="61"/>
                    </a:lnTo>
                    <a:lnTo>
                      <a:pt x="2" y="56"/>
                    </a:lnTo>
                    <a:lnTo>
                      <a:pt x="1" y="51"/>
                    </a:lnTo>
                    <a:lnTo>
                      <a:pt x="1" y="45"/>
                    </a:lnTo>
                    <a:lnTo>
                      <a:pt x="2" y="42"/>
                    </a:lnTo>
                    <a:lnTo>
                      <a:pt x="3" y="39"/>
                    </a:lnTo>
                    <a:lnTo>
                      <a:pt x="7" y="33"/>
                    </a:lnTo>
                    <a:lnTo>
                      <a:pt x="13" y="28"/>
                    </a:lnTo>
                    <a:lnTo>
                      <a:pt x="18" y="24"/>
                    </a:lnTo>
                    <a:lnTo>
                      <a:pt x="23" y="20"/>
                    </a:lnTo>
                    <a:lnTo>
                      <a:pt x="28" y="17"/>
                    </a:lnTo>
                    <a:lnTo>
                      <a:pt x="38" y="13"/>
                    </a:lnTo>
                    <a:lnTo>
                      <a:pt x="50" y="11"/>
                    </a:lnTo>
                    <a:lnTo>
                      <a:pt x="62" y="10"/>
                    </a:lnTo>
                    <a:lnTo>
                      <a:pt x="86" y="11"/>
                    </a:lnTo>
                    <a:lnTo>
                      <a:pt x="97" y="12"/>
                    </a:lnTo>
                    <a:lnTo>
                      <a:pt x="109" y="11"/>
                    </a:lnTo>
                    <a:lnTo>
                      <a:pt x="119" y="10"/>
                    </a:lnTo>
                    <a:lnTo>
                      <a:pt x="130" y="8"/>
                    </a:lnTo>
                    <a:lnTo>
                      <a:pt x="140" y="4"/>
                    </a:lnTo>
                    <a:lnTo>
                      <a:pt x="150" y="1"/>
                    </a:lnTo>
                    <a:lnTo>
                      <a:pt x="150" y="0"/>
                    </a:lnTo>
                    <a:lnTo>
                      <a:pt x="149" y="0"/>
                    </a:lnTo>
                    <a:lnTo>
                      <a:pt x="135" y="4"/>
                    </a:lnTo>
                    <a:lnTo>
                      <a:pt x="120" y="8"/>
                    </a:lnTo>
                    <a:lnTo>
                      <a:pt x="106" y="9"/>
                    </a:lnTo>
                    <a:lnTo>
                      <a:pt x="92" y="9"/>
                    </a:lnTo>
                    <a:lnTo>
                      <a:pt x="68" y="8"/>
                    </a:lnTo>
                    <a:lnTo>
                      <a:pt x="54" y="9"/>
                    </a:lnTo>
                    <a:lnTo>
                      <a:pt x="42" y="10"/>
                    </a:lnTo>
                    <a:lnTo>
                      <a:pt x="33" y="13"/>
                    </a:lnTo>
                    <a:lnTo>
                      <a:pt x="23" y="17"/>
                    </a:lnTo>
                    <a:lnTo>
                      <a:pt x="15" y="24"/>
                    </a:lnTo>
                    <a:lnTo>
                      <a:pt x="7" y="31"/>
                    </a:lnTo>
                    <a:lnTo>
                      <a:pt x="4" y="35"/>
                    </a:lnTo>
                    <a:lnTo>
                      <a:pt x="2" y="39"/>
                    </a:lnTo>
                    <a:lnTo>
                      <a:pt x="1" y="44"/>
                    </a:lnTo>
                    <a:lnTo>
                      <a:pt x="0" y="48"/>
                    </a:lnTo>
                    <a:lnTo>
                      <a:pt x="1" y="53"/>
                    </a:lnTo>
                    <a:lnTo>
                      <a:pt x="2" y="57"/>
                    </a:lnTo>
                    <a:lnTo>
                      <a:pt x="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60" name="Freeform 407">
                <a:extLst>
                  <a:ext uri="{FF2B5EF4-FFF2-40B4-BE49-F238E27FC236}">
                    <a16:creationId xmlns:a16="http://schemas.microsoft.com/office/drawing/2014/main" id="{F6E64EC3-CCB8-4F2D-979A-1FF3BA905BC5}"/>
                  </a:ext>
                </a:extLst>
              </p:cNvPr>
              <p:cNvSpPr>
                <a:spLocks/>
              </p:cNvSpPr>
              <p:nvPr/>
            </p:nvSpPr>
            <p:spPr bwMode="auto">
              <a:xfrm>
                <a:off x="3721" y="1562"/>
                <a:ext cx="105" cy="264"/>
              </a:xfrm>
              <a:custGeom>
                <a:avLst/>
                <a:gdLst>
                  <a:gd name="T0" fmla="*/ 104 w 105"/>
                  <a:gd name="T1" fmla="*/ 0 h 264"/>
                  <a:gd name="T2" fmla="*/ 87 w 105"/>
                  <a:gd name="T3" fmla="*/ 29 h 264"/>
                  <a:gd name="T4" fmla="*/ 76 w 105"/>
                  <a:gd name="T5" fmla="*/ 59 h 264"/>
                  <a:gd name="T6" fmla="*/ 71 w 105"/>
                  <a:gd name="T7" fmla="*/ 79 h 264"/>
                  <a:gd name="T8" fmla="*/ 65 w 105"/>
                  <a:gd name="T9" fmla="*/ 138 h 264"/>
                  <a:gd name="T10" fmla="*/ 63 w 105"/>
                  <a:gd name="T11" fmla="*/ 157 h 264"/>
                  <a:gd name="T12" fmla="*/ 57 w 105"/>
                  <a:gd name="T13" fmla="*/ 196 h 264"/>
                  <a:gd name="T14" fmla="*/ 52 w 105"/>
                  <a:gd name="T15" fmla="*/ 214 h 264"/>
                  <a:gd name="T16" fmla="*/ 46 w 105"/>
                  <a:gd name="T17" fmla="*/ 231 h 264"/>
                  <a:gd name="T18" fmla="*/ 35 w 105"/>
                  <a:gd name="T19" fmla="*/ 249 h 264"/>
                  <a:gd name="T20" fmla="*/ 25 w 105"/>
                  <a:gd name="T21" fmla="*/ 257 h 264"/>
                  <a:gd name="T22" fmla="*/ 16 w 105"/>
                  <a:gd name="T23" fmla="*/ 259 h 264"/>
                  <a:gd name="T24" fmla="*/ 7 w 105"/>
                  <a:gd name="T25" fmla="*/ 257 h 264"/>
                  <a:gd name="T26" fmla="*/ 2 w 105"/>
                  <a:gd name="T27" fmla="*/ 254 h 264"/>
                  <a:gd name="T28" fmla="*/ 0 w 105"/>
                  <a:gd name="T29" fmla="*/ 255 h 264"/>
                  <a:gd name="T30" fmla="*/ 0 w 105"/>
                  <a:gd name="T31" fmla="*/ 257 h 264"/>
                  <a:gd name="T32" fmla="*/ 6 w 105"/>
                  <a:gd name="T33" fmla="*/ 261 h 264"/>
                  <a:gd name="T34" fmla="*/ 18 w 105"/>
                  <a:gd name="T35" fmla="*/ 264 h 264"/>
                  <a:gd name="T36" fmla="*/ 24 w 105"/>
                  <a:gd name="T37" fmla="*/ 263 h 264"/>
                  <a:gd name="T38" fmla="*/ 37 w 105"/>
                  <a:gd name="T39" fmla="*/ 256 h 264"/>
                  <a:gd name="T40" fmla="*/ 46 w 105"/>
                  <a:gd name="T41" fmla="*/ 245 h 264"/>
                  <a:gd name="T42" fmla="*/ 51 w 105"/>
                  <a:gd name="T43" fmla="*/ 236 h 264"/>
                  <a:gd name="T44" fmla="*/ 58 w 105"/>
                  <a:gd name="T45" fmla="*/ 217 h 264"/>
                  <a:gd name="T46" fmla="*/ 65 w 105"/>
                  <a:gd name="T47" fmla="*/ 188 h 264"/>
                  <a:gd name="T48" fmla="*/ 67 w 105"/>
                  <a:gd name="T49" fmla="*/ 168 h 264"/>
                  <a:gd name="T50" fmla="*/ 71 w 105"/>
                  <a:gd name="T51" fmla="*/ 124 h 264"/>
                  <a:gd name="T52" fmla="*/ 75 w 105"/>
                  <a:gd name="T53" fmla="*/ 81 h 264"/>
                  <a:gd name="T54" fmla="*/ 77 w 105"/>
                  <a:gd name="T55" fmla="*/ 70 h 264"/>
                  <a:gd name="T56" fmla="*/ 82 w 105"/>
                  <a:gd name="T57" fmla="*/ 49 h 264"/>
                  <a:gd name="T58" fmla="*/ 89 w 105"/>
                  <a:gd name="T59" fmla="*/ 30 h 264"/>
                  <a:gd name="T60" fmla="*/ 105 w 105"/>
                  <a:gd name="T61" fmla="*/ 0 h 264"/>
                  <a:gd name="T62" fmla="*/ 105 w 105"/>
                  <a:gd name="T63" fmla="*/ 0 h 264"/>
                  <a:gd name="T64" fmla="*/ 104 w 105"/>
                  <a:gd name="T65" fmla="*/ 0 h 2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5" h="264">
                    <a:moveTo>
                      <a:pt x="104" y="0"/>
                    </a:moveTo>
                    <a:lnTo>
                      <a:pt x="104" y="0"/>
                    </a:lnTo>
                    <a:lnTo>
                      <a:pt x="95" y="14"/>
                    </a:lnTo>
                    <a:lnTo>
                      <a:pt x="87" y="29"/>
                    </a:lnTo>
                    <a:lnTo>
                      <a:pt x="81" y="43"/>
                    </a:lnTo>
                    <a:lnTo>
                      <a:pt x="76" y="59"/>
                    </a:lnTo>
                    <a:lnTo>
                      <a:pt x="71" y="79"/>
                    </a:lnTo>
                    <a:lnTo>
                      <a:pt x="68" y="98"/>
                    </a:lnTo>
                    <a:lnTo>
                      <a:pt x="65" y="138"/>
                    </a:lnTo>
                    <a:lnTo>
                      <a:pt x="63" y="157"/>
                    </a:lnTo>
                    <a:lnTo>
                      <a:pt x="61" y="176"/>
                    </a:lnTo>
                    <a:lnTo>
                      <a:pt x="57" y="196"/>
                    </a:lnTo>
                    <a:lnTo>
                      <a:pt x="52" y="214"/>
                    </a:lnTo>
                    <a:lnTo>
                      <a:pt x="50" y="222"/>
                    </a:lnTo>
                    <a:lnTo>
                      <a:pt x="46" y="231"/>
                    </a:lnTo>
                    <a:lnTo>
                      <a:pt x="41" y="240"/>
                    </a:lnTo>
                    <a:lnTo>
                      <a:pt x="35" y="249"/>
                    </a:lnTo>
                    <a:lnTo>
                      <a:pt x="29" y="255"/>
                    </a:lnTo>
                    <a:lnTo>
                      <a:pt x="25" y="257"/>
                    </a:lnTo>
                    <a:lnTo>
                      <a:pt x="21" y="258"/>
                    </a:lnTo>
                    <a:lnTo>
                      <a:pt x="16" y="259"/>
                    </a:lnTo>
                    <a:lnTo>
                      <a:pt x="12" y="258"/>
                    </a:lnTo>
                    <a:lnTo>
                      <a:pt x="7" y="257"/>
                    </a:lnTo>
                    <a:lnTo>
                      <a:pt x="2" y="254"/>
                    </a:lnTo>
                    <a:lnTo>
                      <a:pt x="1" y="254"/>
                    </a:lnTo>
                    <a:lnTo>
                      <a:pt x="0" y="255"/>
                    </a:lnTo>
                    <a:lnTo>
                      <a:pt x="0" y="256"/>
                    </a:lnTo>
                    <a:lnTo>
                      <a:pt x="0" y="257"/>
                    </a:lnTo>
                    <a:lnTo>
                      <a:pt x="6" y="261"/>
                    </a:lnTo>
                    <a:lnTo>
                      <a:pt x="11" y="263"/>
                    </a:lnTo>
                    <a:lnTo>
                      <a:pt x="18" y="264"/>
                    </a:lnTo>
                    <a:lnTo>
                      <a:pt x="24" y="263"/>
                    </a:lnTo>
                    <a:lnTo>
                      <a:pt x="31" y="261"/>
                    </a:lnTo>
                    <a:lnTo>
                      <a:pt x="37" y="256"/>
                    </a:lnTo>
                    <a:lnTo>
                      <a:pt x="42" y="251"/>
                    </a:lnTo>
                    <a:lnTo>
                      <a:pt x="46" y="245"/>
                    </a:lnTo>
                    <a:lnTo>
                      <a:pt x="51" y="236"/>
                    </a:lnTo>
                    <a:lnTo>
                      <a:pt x="55" y="227"/>
                    </a:lnTo>
                    <a:lnTo>
                      <a:pt x="58" y="217"/>
                    </a:lnTo>
                    <a:lnTo>
                      <a:pt x="61" y="208"/>
                    </a:lnTo>
                    <a:lnTo>
                      <a:pt x="65" y="188"/>
                    </a:lnTo>
                    <a:lnTo>
                      <a:pt x="67" y="168"/>
                    </a:lnTo>
                    <a:lnTo>
                      <a:pt x="69" y="146"/>
                    </a:lnTo>
                    <a:lnTo>
                      <a:pt x="71" y="124"/>
                    </a:lnTo>
                    <a:lnTo>
                      <a:pt x="72" y="103"/>
                    </a:lnTo>
                    <a:lnTo>
                      <a:pt x="75" y="81"/>
                    </a:lnTo>
                    <a:lnTo>
                      <a:pt x="77" y="70"/>
                    </a:lnTo>
                    <a:lnTo>
                      <a:pt x="79" y="59"/>
                    </a:lnTo>
                    <a:lnTo>
                      <a:pt x="82" y="49"/>
                    </a:lnTo>
                    <a:lnTo>
                      <a:pt x="85" y="39"/>
                    </a:lnTo>
                    <a:lnTo>
                      <a:pt x="89" y="30"/>
                    </a:lnTo>
                    <a:lnTo>
                      <a:pt x="94" y="20"/>
                    </a:lnTo>
                    <a:lnTo>
                      <a:pt x="105"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61" name="Freeform 408">
                <a:extLst>
                  <a:ext uri="{FF2B5EF4-FFF2-40B4-BE49-F238E27FC236}">
                    <a16:creationId xmlns:a16="http://schemas.microsoft.com/office/drawing/2014/main" id="{50206F04-981B-4C37-A724-82B0FD9E626D}"/>
                  </a:ext>
                </a:extLst>
              </p:cNvPr>
              <p:cNvSpPr>
                <a:spLocks/>
              </p:cNvSpPr>
              <p:nvPr/>
            </p:nvSpPr>
            <p:spPr bwMode="auto">
              <a:xfrm>
                <a:off x="3864" y="1573"/>
                <a:ext cx="30" cy="16"/>
              </a:xfrm>
              <a:custGeom>
                <a:avLst/>
                <a:gdLst>
                  <a:gd name="T0" fmla="*/ 27 w 30"/>
                  <a:gd name="T1" fmla="*/ 1 h 16"/>
                  <a:gd name="T2" fmla="*/ 27 w 30"/>
                  <a:gd name="T3" fmla="*/ 1 h 16"/>
                  <a:gd name="T4" fmla="*/ 28 w 30"/>
                  <a:gd name="T5" fmla="*/ 3 h 16"/>
                  <a:gd name="T6" fmla="*/ 28 w 30"/>
                  <a:gd name="T7" fmla="*/ 5 h 16"/>
                  <a:gd name="T8" fmla="*/ 27 w 30"/>
                  <a:gd name="T9" fmla="*/ 8 h 16"/>
                  <a:gd name="T10" fmla="*/ 25 w 30"/>
                  <a:gd name="T11" fmla="*/ 10 h 16"/>
                  <a:gd name="T12" fmla="*/ 20 w 30"/>
                  <a:gd name="T13" fmla="*/ 13 h 16"/>
                  <a:gd name="T14" fmla="*/ 16 w 30"/>
                  <a:gd name="T15" fmla="*/ 14 h 16"/>
                  <a:gd name="T16" fmla="*/ 16 w 30"/>
                  <a:gd name="T17" fmla="*/ 14 h 16"/>
                  <a:gd name="T18" fmla="*/ 8 w 30"/>
                  <a:gd name="T19" fmla="*/ 14 h 16"/>
                  <a:gd name="T20" fmla="*/ 1 w 30"/>
                  <a:gd name="T21" fmla="*/ 12 h 16"/>
                  <a:gd name="T22" fmla="*/ 1 w 30"/>
                  <a:gd name="T23" fmla="*/ 12 h 16"/>
                  <a:gd name="T24" fmla="*/ 0 w 30"/>
                  <a:gd name="T25" fmla="*/ 12 h 16"/>
                  <a:gd name="T26" fmla="*/ 1 w 30"/>
                  <a:gd name="T27" fmla="*/ 13 h 16"/>
                  <a:gd name="T28" fmla="*/ 1 w 30"/>
                  <a:gd name="T29" fmla="*/ 13 h 16"/>
                  <a:gd name="T30" fmla="*/ 6 w 30"/>
                  <a:gd name="T31" fmla="*/ 15 h 16"/>
                  <a:gd name="T32" fmla="*/ 11 w 30"/>
                  <a:gd name="T33" fmla="*/ 16 h 16"/>
                  <a:gd name="T34" fmla="*/ 17 w 30"/>
                  <a:gd name="T35" fmla="*/ 16 h 16"/>
                  <a:gd name="T36" fmla="*/ 22 w 30"/>
                  <a:gd name="T37" fmla="*/ 15 h 16"/>
                  <a:gd name="T38" fmla="*/ 22 w 30"/>
                  <a:gd name="T39" fmla="*/ 15 h 16"/>
                  <a:gd name="T40" fmla="*/ 26 w 30"/>
                  <a:gd name="T41" fmla="*/ 12 h 16"/>
                  <a:gd name="T42" fmla="*/ 29 w 30"/>
                  <a:gd name="T43" fmla="*/ 9 h 16"/>
                  <a:gd name="T44" fmla="*/ 30 w 30"/>
                  <a:gd name="T45" fmla="*/ 6 h 16"/>
                  <a:gd name="T46" fmla="*/ 30 w 30"/>
                  <a:gd name="T47" fmla="*/ 4 h 16"/>
                  <a:gd name="T48" fmla="*/ 29 w 30"/>
                  <a:gd name="T49" fmla="*/ 2 h 16"/>
                  <a:gd name="T50" fmla="*/ 28 w 30"/>
                  <a:gd name="T51" fmla="*/ 0 h 16"/>
                  <a:gd name="T52" fmla="*/ 28 w 30"/>
                  <a:gd name="T53" fmla="*/ 0 h 16"/>
                  <a:gd name="T54" fmla="*/ 27 w 30"/>
                  <a:gd name="T55" fmla="*/ 0 h 16"/>
                  <a:gd name="T56" fmla="*/ 27 w 30"/>
                  <a:gd name="T57" fmla="*/ 1 h 16"/>
                  <a:gd name="T58" fmla="*/ 27 w 30"/>
                  <a:gd name="T59" fmla="*/ 1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 h="16">
                    <a:moveTo>
                      <a:pt x="27" y="1"/>
                    </a:moveTo>
                    <a:lnTo>
                      <a:pt x="27" y="1"/>
                    </a:lnTo>
                    <a:lnTo>
                      <a:pt x="28" y="3"/>
                    </a:lnTo>
                    <a:lnTo>
                      <a:pt x="28" y="5"/>
                    </a:lnTo>
                    <a:lnTo>
                      <a:pt x="27" y="8"/>
                    </a:lnTo>
                    <a:lnTo>
                      <a:pt x="25" y="10"/>
                    </a:lnTo>
                    <a:lnTo>
                      <a:pt x="20" y="13"/>
                    </a:lnTo>
                    <a:lnTo>
                      <a:pt x="16" y="14"/>
                    </a:lnTo>
                    <a:lnTo>
                      <a:pt x="8" y="14"/>
                    </a:lnTo>
                    <a:lnTo>
                      <a:pt x="1" y="12"/>
                    </a:lnTo>
                    <a:lnTo>
                      <a:pt x="0" y="12"/>
                    </a:lnTo>
                    <a:lnTo>
                      <a:pt x="1" y="13"/>
                    </a:lnTo>
                    <a:lnTo>
                      <a:pt x="6" y="15"/>
                    </a:lnTo>
                    <a:lnTo>
                      <a:pt x="11" y="16"/>
                    </a:lnTo>
                    <a:lnTo>
                      <a:pt x="17" y="16"/>
                    </a:lnTo>
                    <a:lnTo>
                      <a:pt x="22" y="15"/>
                    </a:lnTo>
                    <a:lnTo>
                      <a:pt x="26" y="12"/>
                    </a:lnTo>
                    <a:lnTo>
                      <a:pt x="29" y="9"/>
                    </a:lnTo>
                    <a:lnTo>
                      <a:pt x="30" y="6"/>
                    </a:lnTo>
                    <a:lnTo>
                      <a:pt x="30" y="4"/>
                    </a:lnTo>
                    <a:lnTo>
                      <a:pt x="29" y="2"/>
                    </a:lnTo>
                    <a:lnTo>
                      <a:pt x="28" y="0"/>
                    </a:lnTo>
                    <a:lnTo>
                      <a:pt x="27" y="0"/>
                    </a:lnTo>
                    <a:lnTo>
                      <a:pt x="2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62" name="Freeform 409">
                <a:extLst>
                  <a:ext uri="{FF2B5EF4-FFF2-40B4-BE49-F238E27FC236}">
                    <a16:creationId xmlns:a16="http://schemas.microsoft.com/office/drawing/2014/main" id="{833280D6-8BE4-42E2-B9DF-B5A9F7AD47F8}"/>
                  </a:ext>
                </a:extLst>
              </p:cNvPr>
              <p:cNvSpPr>
                <a:spLocks/>
              </p:cNvSpPr>
              <p:nvPr/>
            </p:nvSpPr>
            <p:spPr bwMode="auto">
              <a:xfrm>
                <a:off x="3821" y="1574"/>
                <a:ext cx="52" cy="34"/>
              </a:xfrm>
              <a:custGeom>
                <a:avLst/>
                <a:gdLst>
                  <a:gd name="T0" fmla="*/ 50 w 52"/>
                  <a:gd name="T1" fmla="*/ 1 h 34"/>
                  <a:gd name="T2" fmla="*/ 50 w 52"/>
                  <a:gd name="T3" fmla="*/ 1 h 34"/>
                  <a:gd name="T4" fmla="*/ 45 w 52"/>
                  <a:gd name="T5" fmla="*/ 7 h 34"/>
                  <a:gd name="T6" fmla="*/ 41 w 52"/>
                  <a:gd name="T7" fmla="*/ 13 h 34"/>
                  <a:gd name="T8" fmla="*/ 37 w 52"/>
                  <a:gd name="T9" fmla="*/ 18 h 34"/>
                  <a:gd name="T10" fmla="*/ 32 w 52"/>
                  <a:gd name="T11" fmla="*/ 24 h 34"/>
                  <a:gd name="T12" fmla="*/ 32 w 52"/>
                  <a:gd name="T13" fmla="*/ 24 h 34"/>
                  <a:gd name="T14" fmla="*/ 28 w 52"/>
                  <a:gd name="T15" fmla="*/ 26 h 34"/>
                  <a:gd name="T16" fmla="*/ 24 w 52"/>
                  <a:gd name="T17" fmla="*/ 28 h 34"/>
                  <a:gd name="T18" fmla="*/ 21 w 52"/>
                  <a:gd name="T19" fmla="*/ 29 h 34"/>
                  <a:gd name="T20" fmla="*/ 17 w 52"/>
                  <a:gd name="T21" fmla="*/ 30 h 34"/>
                  <a:gd name="T22" fmla="*/ 13 w 52"/>
                  <a:gd name="T23" fmla="*/ 29 h 34"/>
                  <a:gd name="T24" fmla="*/ 9 w 52"/>
                  <a:gd name="T25" fmla="*/ 28 h 34"/>
                  <a:gd name="T26" fmla="*/ 5 w 52"/>
                  <a:gd name="T27" fmla="*/ 26 h 34"/>
                  <a:gd name="T28" fmla="*/ 2 w 52"/>
                  <a:gd name="T29" fmla="*/ 23 h 34"/>
                  <a:gd name="T30" fmla="*/ 2 w 52"/>
                  <a:gd name="T31" fmla="*/ 23 h 34"/>
                  <a:gd name="T32" fmla="*/ 1 w 52"/>
                  <a:gd name="T33" fmla="*/ 22 h 34"/>
                  <a:gd name="T34" fmla="*/ 1 w 52"/>
                  <a:gd name="T35" fmla="*/ 23 h 34"/>
                  <a:gd name="T36" fmla="*/ 0 w 52"/>
                  <a:gd name="T37" fmla="*/ 23 h 34"/>
                  <a:gd name="T38" fmla="*/ 0 w 52"/>
                  <a:gd name="T39" fmla="*/ 24 h 34"/>
                  <a:gd name="T40" fmla="*/ 0 w 52"/>
                  <a:gd name="T41" fmla="*/ 24 h 34"/>
                  <a:gd name="T42" fmla="*/ 3 w 52"/>
                  <a:gd name="T43" fmla="*/ 27 h 34"/>
                  <a:gd name="T44" fmla="*/ 6 w 52"/>
                  <a:gd name="T45" fmla="*/ 30 h 34"/>
                  <a:gd name="T46" fmla="*/ 9 w 52"/>
                  <a:gd name="T47" fmla="*/ 32 h 34"/>
                  <a:gd name="T48" fmla="*/ 12 w 52"/>
                  <a:gd name="T49" fmla="*/ 33 h 34"/>
                  <a:gd name="T50" fmla="*/ 19 w 52"/>
                  <a:gd name="T51" fmla="*/ 34 h 34"/>
                  <a:gd name="T52" fmla="*/ 27 w 52"/>
                  <a:gd name="T53" fmla="*/ 32 h 34"/>
                  <a:gd name="T54" fmla="*/ 27 w 52"/>
                  <a:gd name="T55" fmla="*/ 32 h 34"/>
                  <a:gd name="T56" fmla="*/ 32 w 52"/>
                  <a:gd name="T57" fmla="*/ 30 h 34"/>
                  <a:gd name="T58" fmla="*/ 35 w 52"/>
                  <a:gd name="T59" fmla="*/ 27 h 34"/>
                  <a:gd name="T60" fmla="*/ 42 w 52"/>
                  <a:gd name="T61" fmla="*/ 19 h 34"/>
                  <a:gd name="T62" fmla="*/ 52 w 52"/>
                  <a:gd name="T63" fmla="*/ 2 h 34"/>
                  <a:gd name="T64" fmla="*/ 52 w 52"/>
                  <a:gd name="T65" fmla="*/ 2 h 34"/>
                  <a:gd name="T66" fmla="*/ 52 w 52"/>
                  <a:gd name="T67" fmla="*/ 1 h 34"/>
                  <a:gd name="T68" fmla="*/ 52 w 52"/>
                  <a:gd name="T69" fmla="*/ 0 h 34"/>
                  <a:gd name="T70" fmla="*/ 51 w 52"/>
                  <a:gd name="T71" fmla="*/ 0 h 34"/>
                  <a:gd name="T72" fmla="*/ 50 w 52"/>
                  <a:gd name="T73" fmla="*/ 1 h 34"/>
                  <a:gd name="T74" fmla="*/ 50 w 52"/>
                  <a:gd name="T75" fmla="*/ 1 h 3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2" h="34">
                    <a:moveTo>
                      <a:pt x="50" y="1"/>
                    </a:moveTo>
                    <a:lnTo>
                      <a:pt x="50" y="1"/>
                    </a:lnTo>
                    <a:lnTo>
                      <a:pt x="45" y="7"/>
                    </a:lnTo>
                    <a:lnTo>
                      <a:pt x="41" y="13"/>
                    </a:lnTo>
                    <a:lnTo>
                      <a:pt x="37" y="18"/>
                    </a:lnTo>
                    <a:lnTo>
                      <a:pt x="32" y="24"/>
                    </a:lnTo>
                    <a:lnTo>
                      <a:pt x="28" y="26"/>
                    </a:lnTo>
                    <a:lnTo>
                      <a:pt x="24" y="28"/>
                    </a:lnTo>
                    <a:lnTo>
                      <a:pt x="21" y="29"/>
                    </a:lnTo>
                    <a:lnTo>
                      <a:pt x="17" y="30"/>
                    </a:lnTo>
                    <a:lnTo>
                      <a:pt x="13" y="29"/>
                    </a:lnTo>
                    <a:lnTo>
                      <a:pt x="9" y="28"/>
                    </a:lnTo>
                    <a:lnTo>
                      <a:pt x="5" y="26"/>
                    </a:lnTo>
                    <a:lnTo>
                      <a:pt x="2" y="23"/>
                    </a:lnTo>
                    <a:lnTo>
                      <a:pt x="1" y="22"/>
                    </a:lnTo>
                    <a:lnTo>
                      <a:pt x="1" y="23"/>
                    </a:lnTo>
                    <a:lnTo>
                      <a:pt x="0" y="23"/>
                    </a:lnTo>
                    <a:lnTo>
                      <a:pt x="0" y="24"/>
                    </a:lnTo>
                    <a:lnTo>
                      <a:pt x="3" y="27"/>
                    </a:lnTo>
                    <a:lnTo>
                      <a:pt x="6" y="30"/>
                    </a:lnTo>
                    <a:lnTo>
                      <a:pt x="9" y="32"/>
                    </a:lnTo>
                    <a:lnTo>
                      <a:pt x="12" y="33"/>
                    </a:lnTo>
                    <a:lnTo>
                      <a:pt x="19" y="34"/>
                    </a:lnTo>
                    <a:lnTo>
                      <a:pt x="27" y="32"/>
                    </a:lnTo>
                    <a:lnTo>
                      <a:pt x="32" y="30"/>
                    </a:lnTo>
                    <a:lnTo>
                      <a:pt x="35" y="27"/>
                    </a:lnTo>
                    <a:lnTo>
                      <a:pt x="42" y="19"/>
                    </a:lnTo>
                    <a:lnTo>
                      <a:pt x="52" y="2"/>
                    </a:lnTo>
                    <a:lnTo>
                      <a:pt x="52" y="1"/>
                    </a:lnTo>
                    <a:lnTo>
                      <a:pt x="52" y="0"/>
                    </a:lnTo>
                    <a:lnTo>
                      <a:pt x="51" y="0"/>
                    </a:lnTo>
                    <a:lnTo>
                      <a:pt x="5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63" name="Freeform 410">
                <a:extLst>
                  <a:ext uri="{FF2B5EF4-FFF2-40B4-BE49-F238E27FC236}">
                    <a16:creationId xmlns:a16="http://schemas.microsoft.com/office/drawing/2014/main" id="{C8CD745F-F086-4DB1-9AE5-7213F027AE8A}"/>
                  </a:ext>
                </a:extLst>
              </p:cNvPr>
              <p:cNvSpPr>
                <a:spLocks/>
              </p:cNvSpPr>
              <p:nvPr/>
            </p:nvSpPr>
            <p:spPr bwMode="auto">
              <a:xfrm>
                <a:off x="3815" y="1492"/>
                <a:ext cx="100" cy="85"/>
              </a:xfrm>
              <a:custGeom>
                <a:avLst/>
                <a:gdLst>
                  <a:gd name="T0" fmla="*/ 0 w 100"/>
                  <a:gd name="T1" fmla="*/ 85 h 85"/>
                  <a:gd name="T2" fmla="*/ 0 w 100"/>
                  <a:gd name="T3" fmla="*/ 85 h 85"/>
                  <a:gd name="T4" fmla="*/ 7 w 100"/>
                  <a:gd name="T5" fmla="*/ 82 h 85"/>
                  <a:gd name="T6" fmla="*/ 13 w 100"/>
                  <a:gd name="T7" fmla="*/ 78 h 85"/>
                  <a:gd name="T8" fmla="*/ 18 w 100"/>
                  <a:gd name="T9" fmla="*/ 73 h 85"/>
                  <a:gd name="T10" fmla="*/ 23 w 100"/>
                  <a:gd name="T11" fmla="*/ 67 h 85"/>
                  <a:gd name="T12" fmla="*/ 23 w 100"/>
                  <a:gd name="T13" fmla="*/ 67 h 85"/>
                  <a:gd name="T14" fmla="*/ 34 w 100"/>
                  <a:gd name="T15" fmla="*/ 52 h 85"/>
                  <a:gd name="T16" fmla="*/ 42 w 100"/>
                  <a:gd name="T17" fmla="*/ 45 h 85"/>
                  <a:gd name="T18" fmla="*/ 49 w 100"/>
                  <a:gd name="T19" fmla="*/ 39 h 85"/>
                  <a:gd name="T20" fmla="*/ 49 w 100"/>
                  <a:gd name="T21" fmla="*/ 39 h 85"/>
                  <a:gd name="T22" fmla="*/ 73 w 100"/>
                  <a:gd name="T23" fmla="*/ 19 h 85"/>
                  <a:gd name="T24" fmla="*/ 85 w 100"/>
                  <a:gd name="T25" fmla="*/ 10 h 85"/>
                  <a:gd name="T26" fmla="*/ 99 w 100"/>
                  <a:gd name="T27" fmla="*/ 2 h 85"/>
                  <a:gd name="T28" fmla="*/ 99 w 100"/>
                  <a:gd name="T29" fmla="*/ 2 h 85"/>
                  <a:gd name="T30" fmla="*/ 100 w 100"/>
                  <a:gd name="T31" fmla="*/ 1 h 85"/>
                  <a:gd name="T32" fmla="*/ 99 w 100"/>
                  <a:gd name="T33" fmla="*/ 0 h 85"/>
                  <a:gd name="T34" fmla="*/ 99 w 100"/>
                  <a:gd name="T35" fmla="*/ 0 h 85"/>
                  <a:gd name="T36" fmla="*/ 86 w 100"/>
                  <a:gd name="T37" fmla="*/ 8 h 85"/>
                  <a:gd name="T38" fmla="*/ 74 w 100"/>
                  <a:gd name="T39" fmla="*/ 16 h 85"/>
                  <a:gd name="T40" fmla="*/ 51 w 100"/>
                  <a:gd name="T41" fmla="*/ 34 h 85"/>
                  <a:gd name="T42" fmla="*/ 51 w 100"/>
                  <a:gd name="T43" fmla="*/ 34 h 85"/>
                  <a:gd name="T44" fmla="*/ 44 w 100"/>
                  <a:gd name="T45" fmla="*/ 40 h 85"/>
                  <a:gd name="T46" fmla="*/ 38 w 100"/>
                  <a:gd name="T47" fmla="*/ 46 h 85"/>
                  <a:gd name="T48" fmla="*/ 25 w 100"/>
                  <a:gd name="T49" fmla="*/ 60 h 85"/>
                  <a:gd name="T50" fmla="*/ 25 w 100"/>
                  <a:gd name="T51" fmla="*/ 60 h 85"/>
                  <a:gd name="T52" fmla="*/ 20 w 100"/>
                  <a:gd name="T53" fmla="*/ 67 h 85"/>
                  <a:gd name="T54" fmla="*/ 14 w 100"/>
                  <a:gd name="T55" fmla="*/ 74 h 85"/>
                  <a:gd name="T56" fmla="*/ 8 w 100"/>
                  <a:gd name="T57" fmla="*/ 80 h 85"/>
                  <a:gd name="T58" fmla="*/ 4 w 100"/>
                  <a:gd name="T59" fmla="*/ 82 h 85"/>
                  <a:gd name="T60" fmla="*/ 0 w 100"/>
                  <a:gd name="T61" fmla="*/ 84 h 85"/>
                  <a:gd name="T62" fmla="*/ 0 w 100"/>
                  <a:gd name="T63" fmla="*/ 84 h 85"/>
                  <a:gd name="T64" fmla="*/ 0 w 100"/>
                  <a:gd name="T65" fmla="*/ 85 h 85"/>
                  <a:gd name="T66" fmla="*/ 0 w 100"/>
                  <a:gd name="T67" fmla="*/ 85 h 85"/>
                  <a:gd name="T68" fmla="*/ 0 w 100"/>
                  <a:gd name="T69" fmla="*/ 85 h 8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0" h="85">
                    <a:moveTo>
                      <a:pt x="0" y="85"/>
                    </a:moveTo>
                    <a:lnTo>
                      <a:pt x="0" y="85"/>
                    </a:lnTo>
                    <a:lnTo>
                      <a:pt x="7" y="82"/>
                    </a:lnTo>
                    <a:lnTo>
                      <a:pt x="13" y="78"/>
                    </a:lnTo>
                    <a:lnTo>
                      <a:pt x="18" y="73"/>
                    </a:lnTo>
                    <a:lnTo>
                      <a:pt x="23" y="67"/>
                    </a:lnTo>
                    <a:lnTo>
                      <a:pt x="34" y="52"/>
                    </a:lnTo>
                    <a:lnTo>
                      <a:pt x="42" y="45"/>
                    </a:lnTo>
                    <a:lnTo>
                      <a:pt x="49" y="39"/>
                    </a:lnTo>
                    <a:lnTo>
                      <a:pt x="73" y="19"/>
                    </a:lnTo>
                    <a:lnTo>
                      <a:pt x="85" y="10"/>
                    </a:lnTo>
                    <a:lnTo>
                      <a:pt x="99" y="2"/>
                    </a:lnTo>
                    <a:lnTo>
                      <a:pt x="100" y="1"/>
                    </a:lnTo>
                    <a:lnTo>
                      <a:pt x="99" y="0"/>
                    </a:lnTo>
                    <a:lnTo>
                      <a:pt x="86" y="8"/>
                    </a:lnTo>
                    <a:lnTo>
                      <a:pt x="74" y="16"/>
                    </a:lnTo>
                    <a:lnTo>
                      <a:pt x="51" y="34"/>
                    </a:lnTo>
                    <a:lnTo>
                      <a:pt x="44" y="40"/>
                    </a:lnTo>
                    <a:lnTo>
                      <a:pt x="38" y="46"/>
                    </a:lnTo>
                    <a:lnTo>
                      <a:pt x="25" y="60"/>
                    </a:lnTo>
                    <a:lnTo>
                      <a:pt x="20" y="67"/>
                    </a:lnTo>
                    <a:lnTo>
                      <a:pt x="14" y="74"/>
                    </a:lnTo>
                    <a:lnTo>
                      <a:pt x="8" y="80"/>
                    </a:lnTo>
                    <a:lnTo>
                      <a:pt x="4" y="82"/>
                    </a:lnTo>
                    <a:lnTo>
                      <a:pt x="0" y="84"/>
                    </a:lnTo>
                    <a:lnTo>
                      <a:pt x="0"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64" name="Freeform 411">
                <a:extLst>
                  <a:ext uri="{FF2B5EF4-FFF2-40B4-BE49-F238E27FC236}">
                    <a16:creationId xmlns:a16="http://schemas.microsoft.com/office/drawing/2014/main" id="{969862AE-817F-4269-91D6-10A66158A171}"/>
                  </a:ext>
                </a:extLst>
              </p:cNvPr>
              <p:cNvSpPr>
                <a:spLocks/>
              </p:cNvSpPr>
              <p:nvPr/>
            </p:nvSpPr>
            <p:spPr bwMode="auto">
              <a:xfrm>
                <a:off x="3868" y="1493"/>
                <a:ext cx="44" cy="45"/>
              </a:xfrm>
              <a:custGeom>
                <a:avLst/>
                <a:gdLst>
                  <a:gd name="T0" fmla="*/ 43 w 44"/>
                  <a:gd name="T1" fmla="*/ 1 h 45"/>
                  <a:gd name="T2" fmla="*/ 43 w 44"/>
                  <a:gd name="T3" fmla="*/ 1 h 45"/>
                  <a:gd name="T4" fmla="*/ 43 w 44"/>
                  <a:gd name="T5" fmla="*/ 5 h 45"/>
                  <a:gd name="T6" fmla="*/ 42 w 44"/>
                  <a:gd name="T7" fmla="*/ 9 h 45"/>
                  <a:gd name="T8" fmla="*/ 40 w 44"/>
                  <a:gd name="T9" fmla="*/ 12 h 45"/>
                  <a:gd name="T10" fmla="*/ 37 w 44"/>
                  <a:gd name="T11" fmla="*/ 15 h 45"/>
                  <a:gd name="T12" fmla="*/ 31 w 44"/>
                  <a:gd name="T13" fmla="*/ 19 h 45"/>
                  <a:gd name="T14" fmla="*/ 25 w 44"/>
                  <a:gd name="T15" fmla="*/ 24 h 45"/>
                  <a:gd name="T16" fmla="*/ 25 w 44"/>
                  <a:gd name="T17" fmla="*/ 24 h 45"/>
                  <a:gd name="T18" fmla="*/ 12 w 44"/>
                  <a:gd name="T19" fmla="*/ 34 h 45"/>
                  <a:gd name="T20" fmla="*/ 1 w 44"/>
                  <a:gd name="T21" fmla="*/ 45 h 45"/>
                  <a:gd name="T22" fmla="*/ 1 w 44"/>
                  <a:gd name="T23" fmla="*/ 45 h 45"/>
                  <a:gd name="T24" fmla="*/ 0 w 44"/>
                  <a:gd name="T25" fmla="*/ 45 h 45"/>
                  <a:gd name="T26" fmla="*/ 1 w 44"/>
                  <a:gd name="T27" fmla="*/ 45 h 45"/>
                  <a:gd name="T28" fmla="*/ 1 w 44"/>
                  <a:gd name="T29" fmla="*/ 45 h 45"/>
                  <a:gd name="T30" fmla="*/ 17 w 44"/>
                  <a:gd name="T31" fmla="*/ 32 h 45"/>
                  <a:gd name="T32" fmla="*/ 17 w 44"/>
                  <a:gd name="T33" fmla="*/ 32 h 45"/>
                  <a:gd name="T34" fmla="*/ 27 w 44"/>
                  <a:gd name="T35" fmla="*/ 25 h 45"/>
                  <a:gd name="T36" fmla="*/ 36 w 44"/>
                  <a:gd name="T37" fmla="*/ 18 h 45"/>
                  <a:gd name="T38" fmla="*/ 36 w 44"/>
                  <a:gd name="T39" fmla="*/ 18 h 45"/>
                  <a:gd name="T40" fmla="*/ 40 w 44"/>
                  <a:gd name="T41" fmla="*/ 14 h 45"/>
                  <a:gd name="T42" fmla="*/ 43 w 44"/>
                  <a:gd name="T43" fmla="*/ 10 h 45"/>
                  <a:gd name="T44" fmla="*/ 44 w 44"/>
                  <a:gd name="T45" fmla="*/ 6 h 45"/>
                  <a:gd name="T46" fmla="*/ 44 w 44"/>
                  <a:gd name="T47" fmla="*/ 1 h 45"/>
                  <a:gd name="T48" fmla="*/ 44 w 44"/>
                  <a:gd name="T49" fmla="*/ 1 h 45"/>
                  <a:gd name="T50" fmla="*/ 43 w 44"/>
                  <a:gd name="T51" fmla="*/ 0 h 45"/>
                  <a:gd name="T52" fmla="*/ 43 w 44"/>
                  <a:gd name="T53" fmla="*/ 1 h 45"/>
                  <a:gd name="T54" fmla="*/ 43 w 44"/>
                  <a:gd name="T55" fmla="*/ 1 h 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4" h="45">
                    <a:moveTo>
                      <a:pt x="43" y="1"/>
                    </a:moveTo>
                    <a:lnTo>
                      <a:pt x="43" y="1"/>
                    </a:lnTo>
                    <a:lnTo>
                      <a:pt x="43" y="5"/>
                    </a:lnTo>
                    <a:lnTo>
                      <a:pt x="42" y="9"/>
                    </a:lnTo>
                    <a:lnTo>
                      <a:pt x="40" y="12"/>
                    </a:lnTo>
                    <a:lnTo>
                      <a:pt x="37" y="15"/>
                    </a:lnTo>
                    <a:lnTo>
                      <a:pt x="31" y="19"/>
                    </a:lnTo>
                    <a:lnTo>
                      <a:pt x="25" y="24"/>
                    </a:lnTo>
                    <a:lnTo>
                      <a:pt x="12" y="34"/>
                    </a:lnTo>
                    <a:lnTo>
                      <a:pt x="1" y="45"/>
                    </a:lnTo>
                    <a:lnTo>
                      <a:pt x="0" y="45"/>
                    </a:lnTo>
                    <a:lnTo>
                      <a:pt x="1" y="45"/>
                    </a:lnTo>
                    <a:lnTo>
                      <a:pt x="17" y="32"/>
                    </a:lnTo>
                    <a:lnTo>
                      <a:pt x="27" y="25"/>
                    </a:lnTo>
                    <a:lnTo>
                      <a:pt x="36" y="18"/>
                    </a:lnTo>
                    <a:lnTo>
                      <a:pt x="40" y="14"/>
                    </a:lnTo>
                    <a:lnTo>
                      <a:pt x="43" y="10"/>
                    </a:lnTo>
                    <a:lnTo>
                      <a:pt x="44" y="6"/>
                    </a:lnTo>
                    <a:lnTo>
                      <a:pt x="44" y="1"/>
                    </a:lnTo>
                    <a:lnTo>
                      <a:pt x="43" y="0"/>
                    </a:lnTo>
                    <a:lnTo>
                      <a:pt x="4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65" name="Freeform 412">
                <a:extLst>
                  <a:ext uri="{FF2B5EF4-FFF2-40B4-BE49-F238E27FC236}">
                    <a16:creationId xmlns:a16="http://schemas.microsoft.com/office/drawing/2014/main" id="{5621642C-14DC-4156-B1CA-E950C44AAB05}"/>
                  </a:ext>
                </a:extLst>
              </p:cNvPr>
              <p:cNvSpPr>
                <a:spLocks/>
              </p:cNvSpPr>
              <p:nvPr/>
            </p:nvSpPr>
            <p:spPr bwMode="auto">
              <a:xfrm>
                <a:off x="3855" y="1532"/>
                <a:ext cx="36" cy="11"/>
              </a:xfrm>
              <a:custGeom>
                <a:avLst/>
                <a:gdLst>
                  <a:gd name="T0" fmla="*/ 1 w 36"/>
                  <a:gd name="T1" fmla="*/ 11 h 11"/>
                  <a:gd name="T2" fmla="*/ 1 w 36"/>
                  <a:gd name="T3" fmla="*/ 11 h 11"/>
                  <a:gd name="T4" fmla="*/ 9 w 36"/>
                  <a:gd name="T5" fmla="*/ 8 h 11"/>
                  <a:gd name="T6" fmla="*/ 18 w 36"/>
                  <a:gd name="T7" fmla="*/ 6 h 11"/>
                  <a:gd name="T8" fmla="*/ 35 w 36"/>
                  <a:gd name="T9" fmla="*/ 1 h 11"/>
                  <a:gd name="T10" fmla="*/ 35 w 36"/>
                  <a:gd name="T11" fmla="*/ 1 h 11"/>
                  <a:gd name="T12" fmla="*/ 36 w 36"/>
                  <a:gd name="T13" fmla="*/ 1 h 11"/>
                  <a:gd name="T14" fmla="*/ 35 w 36"/>
                  <a:gd name="T15" fmla="*/ 0 h 11"/>
                  <a:gd name="T16" fmla="*/ 35 w 36"/>
                  <a:gd name="T17" fmla="*/ 0 h 11"/>
                  <a:gd name="T18" fmla="*/ 17 w 36"/>
                  <a:gd name="T19" fmla="*/ 4 h 11"/>
                  <a:gd name="T20" fmla="*/ 9 w 36"/>
                  <a:gd name="T21" fmla="*/ 7 h 11"/>
                  <a:gd name="T22" fmla="*/ 1 w 36"/>
                  <a:gd name="T23" fmla="*/ 11 h 11"/>
                  <a:gd name="T24" fmla="*/ 1 w 36"/>
                  <a:gd name="T25" fmla="*/ 11 h 11"/>
                  <a:gd name="T26" fmla="*/ 0 w 36"/>
                  <a:gd name="T27" fmla="*/ 11 h 11"/>
                  <a:gd name="T28" fmla="*/ 1 w 36"/>
                  <a:gd name="T29" fmla="*/ 11 h 11"/>
                  <a:gd name="T30" fmla="*/ 1 w 36"/>
                  <a:gd name="T31" fmla="*/ 11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11">
                    <a:moveTo>
                      <a:pt x="1" y="11"/>
                    </a:moveTo>
                    <a:lnTo>
                      <a:pt x="1" y="11"/>
                    </a:lnTo>
                    <a:lnTo>
                      <a:pt x="9" y="8"/>
                    </a:lnTo>
                    <a:lnTo>
                      <a:pt x="18" y="6"/>
                    </a:lnTo>
                    <a:lnTo>
                      <a:pt x="35" y="1"/>
                    </a:lnTo>
                    <a:lnTo>
                      <a:pt x="36" y="1"/>
                    </a:lnTo>
                    <a:lnTo>
                      <a:pt x="35" y="0"/>
                    </a:lnTo>
                    <a:lnTo>
                      <a:pt x="17" y="4"/>
                    </a:lnTo>
                    <a:lnTo>
                      <a:pt x="9" y="7"/>
                    </a:lnTo>
                    <a:lnTo>
                      <a:pt x="1" y="11"/>
                    </a:lnTo>
                    <a:lnTo>
                      <a:pt x="0" y="11"/>
                    </a:lnTo>
                    <a:lnTo>
                      <a:pt x="1"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66" name="Freeform 413">
                <a:extLst>
                  <a:ext uri="{FF2B5EF4-FFF2-40B4-BE49-F238E27FC236}">
                    <a16:creationId xmlns:a16="http://schemas.microsoft.com/office/drawing/2014/main" id="{FC72F380-3871-47B0-8BD2-F953E1425207}"/>
                  </a:ext>
                </a:extLst>
              </p:cNvPr>
              <p:cNvSpPr>
                <a:spLocks/>
              </p:cNvSpPr>
              <p:nvPr/>
            </p:nvSpPr>
            <p:spPr bwMode="auto">
              <a:xfrm>
                <a:off x="3887" y="1533"/>
                <a:ext cx="12" cy="32"/>
              </a:xfrm>
              <a:custGeom>
                <a:avLst/>
                <a:gdLst>
                  <a:gd name="T0" fmla="*/ 0 w 12"/>
                  <a:gd name="T1" fmla="*/ 1 h 32"/>
                  <a:gd name="T2" fmla="*/ 0 w 12"/>
                  <a:gd name="T3" fmla="*/ 1 h 32"/>
                  <a:gd name="T4" fmla="*/ 4 w 12"/>
                  <a:gd name="T5" fmla="*/ 3 h 32"/>
                  <a:gd name="T6" fmla="*/ 6 w 12"/>
                  <a:gd name="T7" fmla="*/ 5 h 32"/>
                  <a:gd name="T8" fmla="*/ 8 w 12"/>
                  <a:gd name="T9" fmla="*/ 9 h 32"/>
                  <a:gd name="T10" fmla="*/ 9 w 12"/>
                  <a:gd name="T11" fmla="*/ 14 h 32"/>
                  <a:gd name="T12" fmla="*/ 10 w 12"/>
                  <a:gd name="T13" fmla="*/ 23 h 32"/>
                  <a:gd name="T14" fmla="*/ 10 w 12"/>
                  <a:gd name="T15" fmla="*/ 31 h 32"/>
                  <a:gd name="T16" fmla="*/ 10 w 12"/>
                  <a:gd name="T17" fmla="*/ 31 h 32"/>
                  <a:gd name="T18" fmla="*/ 11 w 12"/>
                  <a:gd name="T19" fmla="*/ 32 h 32"/>
                  <a:gd name="T20" fmla="*/ 12 w 12"/>
                  <a:gd name="T21" fmla="*/ 31 h 32"/>
                  <a:gd name="T22" fmla="*/ 12 w 12"/>
                  <a:gd name="T23" fmla="*/ 31 h 32"/>
                  <a:gd name="T24" fmla="*/ 12 w 12"/>
                  <a:gd name="T25" fmla="*/ 20 h 32"/>
                  <a:gd name="T26" fmla="*/ 11 w 12"/>
                  <a:gd name="T27" fmla="*/ 15 h 32"/>
                  <a:gd name="T28" fmla="*/ 10 w 12"/>
                  <a:gd name="T29" fmla="*/ 9 h 32"/>
                  <a:gd name="T30" fmla="*/ 10 w 12"/>
                  <a:gd name="T31" fmla="*/ 9 h 32"/>
                  <a:gd name="T32" fmla="*/ 8 w 12"/>
                  <a:gd name="T33" fmla="*/ 5 h 32"/>
                  <a:gd name="T34" fmla="*/ 6 w 12"/>
                  <a:gd name="T35" fmla="*/ 2 h 32"/>
                  <a:gd name="T36" fmla="*/ 6 w 12"/>
                  <a:gd name="T37" fmla="*/ 2 h 32"/>
                  <a:gd name="T38" fmla="*/ 5 w 12"/>
                  <a:gd name="T39" fmla="*/ 0 h 32"/>
                  <a:gd name="T40" fmla="*/ 4 w 12"/>
                  <a:gd name="T41" fmla="*/ 0 h 32"/>
                  <a:gd name="T42" fmla="*/ 0 w 12"/>
                  <a:gd name="T43" fmla="*/ 0 h 32"/>
                  <a:gd name="T44" fmla="*/ 0 w 12"/>
                  <a:gd name="T45" fmla="*/ 0 h 32"/>
                  <a:gd name="T46" fmla="*/ 0 w 12"/>
                  <a:gd name="T47" fmla="*/ 1 h 32"/>
                  <a:gd name="T48" fmla="*/ 0 w 12"/>
                  <a:gd name="T49" fmla="*/ 1 h 32"/>
                  <a:gd name="T50" fmla="*/ 0 w 12"/>
                  <a:gd name="T51" fmla="*/ 1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 h="32">
                    <a:moveTo>
                      <a:pt x="0" y="1"/>
                    </a:moveTo>
                    <a:lnTo>
                      <a:pt x="0" y="1"/>
                    </a:lnTo>
                    <a:lnTo>
                      <a:pt x="4" y="3"/>
                    </a:lnTo>
                    <a:lnTo>
                      <a:pt x="6" y="5"/>
                    </a:lnTo>
                    <a:lnTo>
                      <a:pt x="8" y="9"/>
                    </a:lnTo>
                    <a:lnTo>
                      <a:pt x="9" y="14"/>
                    </a:lnTo>
                    <a:lnTo>
                      <a:pt x="10" y="23"/>
                    </a:lnTo>
                    <a:lnTo>
                      <a:pt x="10" y="31"/>
                    </a:lnTo>
                    <a:lnTo>
                      <a:pt x="11" y="32"/>
                    </a:lnTo>
                    <a:lnTo>
                      <a:pt x="12" y="31"/>
                    </a:lnTo>
                    <a:lnTo>
                      <a:pt x="12" y="20"/>
                    </a:lnTo>
                    <a:lnTo>
                      <a:pt x="11" y="15"/>
                    </a:lnTo>
                    <a:lnTo>
                      <a:pt x="10" y="9"/>
                    </a:lnTo>
                    <a:lnTo>
                      <a:pt x="8" y="5"/>
                    </a:lnTo>
                    <a:lnTo>
                      <a:pt x="6" y="2"/>
                    </a:lnTo>
                    <a:lnTo>
                      <a:pt x="5" y="0"/>
                    </a:lnTo>
                    <a:lnTo>
                      <a:pt x="4"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67" name="Freeform 414">
                <a:extLst>
                  <a:ext uri="{FF2B5EF4-FFF2-40B4-BE49-F238E27FC236}">
                    <a16:creationId xmlns:a16="http://schemas.microsoft.com/office/drawing/2014/main" id="{0C741D72-70B2-4393-B37C-E124F164A1E0}"/>
                  </a:ext>
                </a:extLst>
              </p:cNvPr>
              <p:cNvSpPr>
                <a:spLocks/>
              </p:cNvSpPr>
              <p:nvPr/>
            </p:nvSpPr>
            <p:spPr bwMode="auto">
              <a:xfrm>
                <a:off x="3868" y="1544"/>
                <a:ext cx="20" cy="7"/>
              </a:xfrm>
              <a:custGeom>
                <a:avLst/>
                <a:gdLst>
                  <a:gd name="T0" fmla="*/ 19 w 20"/>
                  <a:gd name="T1" fmla="*/ 0 h 7"/>
                  <a:gd name="T2" fmla="*/ 19 w 20"/>
                  <a:gd name="T3" fmla="*/ 0 h 7"/>
                  <a:gd name="T4" fmla="*/ 10 w 20"/>
                  <a:gd name="T5" fmla="*/ 3 h 7"/>
                  <a:gd name="T6" fmla="*/ 5 w 20"/>
                  <a:gd name="T7" fmla="*/ 5 h 7"/>
                  <a:gd name="T8" fmla="*/ 0 w 20"/>
                  <a:gd name="T9" fmla="*/ 6 h 7"/>
                  <a:gd name="T10" fmla="*/ 0 w 20"/>
                  <a:gd name="T11" fmla="*/ 6 h 7"/>
                  <a:gd name="T12" fmla="*/ 0 w 20"/>
                  <a:gd name="T13" fmla="*/ 6 h 7"/>
                  <a:gd name="T14" fmla="*/ 0 w 20"/>
                  <a:gd name="T15" fmla="*/ 7 h 7"/>
                  <a:gd name="T16" fmla="*/ 0 w 20"/>
                  <a:gd name="T17" fmla="*/ 7 h 7"/>
                  <a:gd name="T18" fmla="*/ 5 w 20"/>
                  <a:gd name="T19" fmla="*/ 6 h 7"/>
                  <a:gd name="T20" fmla="*/ 10 w 20"/>
                  <a:gd name="T21" fmla="*/ 5 h 7"/>
                  <a:gd name="T22" fmla="*/ 19 w 20"/>
                  <a:gd name="T23" fmla="*/ 2 h 7"/>
                  <a:gd name="T24" fmla="*/ 19 w 20"/>
                  <a:gd name="T25" fmla="*/ 2 h 7"/>
                  <a:gd name="T26" fmla="*/ 20 w 20"/>
                  <a:gd name="T27" fmla="*/ 1 h 7"/>
                  <a:gd name="T28" fmla="*/ 19 w 20"/>
                  <a:gd name="T29" fmla="*/ 0 h 7"/>
                  <a:gd name="T30" fmla="*/ 19 w 20"/>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7">
                    <a:moveTo>
                      <a:pt x="19" y="0"/>
                    </a:moveTo>
                    <a:lnTo>
                      <a:pt x="19" y="0"/>
                    </a:lnTo>
                    <a:lnTo>
                      <a:pt x="10" y="3"/>
                    </a:lnTo>
                    <a:lnTo>
                      <a:pt x="5" y="5"/>
                    </a:lnTo>
                    <a:lnTo>
                      <a:pt x="0" y="6"/>
                    </a:lnTo>
                    <a:lnTo>
                      <a:pt x="0" y="7"/>
                    </a:lnTo>
                    <a:lnTo>
                      <a:pt x="5" y="6"/>
                    </a:lnTo>
                    <a:lnTo>
                      <a:pt x="10" y="5"/>
                    </a:lnTo>
                    <a:lnTo>
                      <a:pt x="19" y="2"/>
                    </a:lnTo>
                    <a:lnTo>
                      <a:pt x="20"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68" name="Freeform 415">
                <a:extLst>
                  <a:ext uri="{FF2B5EF4-FFF2-40B4-BE49-F238E27FC236}">
                    <a16:creationId xmlns:a16="http://schemas.microsoft.com/office/drawing/2014/main" id="{4767C69B-7F42-4D74-8A86-6AF4334F6986}"/>
                  </a:ext>
                </a:extLst>
              </p:cNvPr>
              <p:cNvSpPr>
                <a:spLocks/>
              </p:cNvSpPr>
              <p:nvPr/>
            </p:nvSpPr>
            <p:spPr bwMode="auto">
              <a:xfrm>
                <a:off x="3882" y="1546"/>
                <a:ext cx="5" cy="12"/>
              </a:xfrm>
              <a:custGeom>
                <a:avLst/>
                <a:gdLst>
                  <a:gd name="T0" fmla="*/ 0 w 5"/>
                  <a:gd name="T1" fmla="*/ 0 h 12"/>
                  <a:gd name="T2" fmla="*/ 0 w 5"/>
                  <a:gd name="T3" fmla="*/ 0 h 12"/>
                  <a:gd name="T4" fmla="*/ 1 w 5"/>
                  <a:gd name="T5" fmla="*/ 6 h 12"/>
                  <a:gd name="T6" fmla="*/ 2 w 5"/>
                  <a:gd name="T7" fmla="*/ 9 h 12"/>
                  <a:gd name="T8" fmla="*/ 3 w 5"/>
                  <a:gd name="T9" fmla="*/ 12 h 12"/>
                  <a:gd name="T10" fmla="*/ 3 w 5"/>
                  <a:gd name="T11" fmla="*/ 12 h 12"/>
                  <a:gd name="T12" fmla="*/ 5 w 5"/>
                  <a:gd name="T13" fmla="*/ 12 h 12"/>
                  <a:gd name="T14" fmla="*/ 5 w 5"/>
                  <a:gd name="T15" fmla="*/ 11 h 12"/>
                  <a:gd name="T16" fmla="*/ 5 w 5"/>
                  <a:gd name="T17" fmla="*/ 11 h 12"/>
                  <a:gd name="T18" fmla="*/ 3 w 5"/>
                  <a:gd name="T19" fmla="*/ 5 h 12"/>
                  <a:gd name="T20" fmla="*/ 1 w 5"/>
                  <a:gd name="T21" fmla="*/ 0 h 12"/>
                  <a:gd name="T22" fmla="*/ 1 w 5"/>
                  <a:gd name="T23" fmla="*/ 0 h 12"/>
                  <a:gd name="T24" fmla="*/ 0 w 5"/>
                  <a:gd name="T25" fmla="*/ 0 h 12"/>
                  <a:gd name="T26" fmla="*/ 0 w 5"/>
                  <a:gd name="T27" fmla="*/ 0 h 12"/>
                  <a:gd name="T28" fmla="*/ 0 w 5"/>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 h="12">
                    <a:moveTo>
                      <a:pt x="0" y="0"/>
                    </a:moveTo>
                    <a:lnTo>
                      <a:pt x="0" y="0"/>
                    </a:lnTo>
                    <a:lnTo>
                      <a:pt x="1" y="6"/>
                    </a:lnTo>
                    <a:lnTo>
                      <a:pt x="2" y="9"/>
                    </a:lnTo>
                    <a:lnTo>
                      <a:pt x="3" y="12"/>
                    </a:lnTo>
                    <a:lnTo>
                      <a:pt x="5" y="12"/>
                    </a:lnTo>
                    <a:lnTo>
                      <a:pt x="5" y="11"/>
                    </a:lnTo>
                    <a:lnTo>
                      <a:pt x="3" y="5"/>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69" name="Freeform 416">
                <a:extLst>
                  <a:ext uri="{FF2B5EF4-FFF2-40B4-BE49-F238E27FC236}">
                    <a16:creationId xmlns:a16="http://schemas.microsoft.com/office/drawing/2014/main" id="{E7E3E04E-7A50-4D4A-8B0E-80F6E1EB45EA}"/>
                  </a:ext>
                </a:extLst>
              </p:cNvPr>
              <p:cNvSpPr>
                <a:spLocks/>
              </p:cNvSpPr>
              <p:nvPr/>
            </p:nvSpPr>
            <p:spPr bwMode="auto">
              <a:xfrm>
                <a:off x="3796" y="1603"/>
                <a:ext cx="31" cy="7"/>
              </a:xfrm>
              <a:custGeom>
                <a:avLst/>
                <a:gdLst>
                  <a:gd name="T0" fmla="*/ 30 w 31"/>
                  <a:gd name="T1" fmla="*/ 0 h 7"/>
                  <a:gd name="T2" fmla="*/ 30 w 31"/>
                  <a:gd name="T3" fmla="*/ 0 h 7"/>
                  <a:gd name="T4" fmla="*/ 23 w 31"/>
                  <a:gd name="T5" fmla="*/ 0 h 7"/>
                  <a:gd name="T6" fmla="*/ 15 w 31"/>
                  <a:gd name="T7" fmla="*/ 1 h 7"/>
                  <a:gd name="T8" fmla="*/ 1 w 31"/>
                  <a:gd name="T9" fmla="*/ 5 h 7"/>
                  <a:gd name="T10" fmla="*/ 1 w 31"/>
                  <a:gd name="T11" fmla="*/ 5 h 7"/>
                  <a:gd name="T12" fmla="*/ 0 w 31"/>
                  <a:gd name="T13" fmla="*/ 5 h 7"/>
                  <a:gd name="T14" fmla="*/ 0 w 31"/>
                  <a:gd name="T15" fmla="*/ 6 h 7"/>
                  <a:gd name="T16" fmla="*/ 1 w 31"/>
                  <a:gd name="T17" fmla="*/ 7 h 7"/>
                  <a:gd name="T18" fmla="*/ 1 w 31"/>
                  <a:gd name="T19" fmla="*/ 7 h 7"/>
                  <a:gd name="T20" fmla="*/ 1 w 31"/>
                  <a:gd name="T21" fmla="*/ 7 h 7"/>
                  <a:gd name="T22" fmla="*/ 16 w 31"/>
                  <a:gd name="T23" fmla="*/ 4 h 7"/>
                  <a:gd name="T24" fmla="*/ 31 w 31"/>
                  <a:gd name="T25" fmla="*/ 2 h 7"/>
                  <a:gd name="T26" fmla="*/ 31 w 31"/>
                  <a:gd name="T27" fmla="*/ 2 h 7"/>
                  <a:gd name="T28" fmla="*/ 31 w 31"/>
                  <a:gd name="T29" fmla="*/ 1 h 7"/>
                  <a:gd name="T30" fmla="*/ 30 w 31"/>
                  <a:gd name="T31" fmla="*/ 0 h 7"/>
                  <a:gd name="T32" fmla="*/ 30 w 31"/>
                  <a:gd name="T33" fmla="*/ 0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7">
                    <a:moveTo>
                      <a:pt x="30" y="0"/>
                    </a:moveTo>
                    <a:lnTo>
                      <a:pt x="30" y="0"/>
                    </a:lnTo>
                    <a:lnTo>
                      <a:pt x="23" y="0"/>
                    </a:lnTo>
                    <a:lnTo>
                      <a:pt x="15" y="1"/>
                    </a:lnTo>
                    <a:lnTo>
                      <a:pt x="1" y="5"/>
                    </a:lnTo>
                    <a:lnTo>
                      <a:pt x="0" y="5"/>
                    </a:lnTo>
                    <a:lnTo>
                      <a:pt x="0" y="6"/>
                    </a:lnTo>
                    <a:lnTo>
                      <a:pt x="1" y="7"/>
                    </a:lnTo>
                    <a:lnTo>
                      <a:pt x="16" y="4"/>
                    </a:lnTo>
                    <a:lnTo>
                      <a:pt x="31" y="2"/>
                    </a:lnTo>
                    <a:lnTo>
                      <a:pt x="31" y="1"/>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70" name="Freeform 417">
                <a:extLst>
                  <a:ext uri="{FF2B5EF4-FFF2-40B4-BE49-F238E27FC236}">
                    <a16:creationId xmlns:a16="http://schemas.microsoft.com/office/drawing/2014/main" id="{1E475B8C-E98B-45D0-A623-6FBEB42A5C13}"/>
                  </a:ext>
                </a:extLst>
              </p:cNvPr>
              <p:cNvSpPr>
                <a:spLocks/>
              </p:cNvSpPr>
              <p:nvPr/>
            </p:nvSpPr>
            <p:spPr bwMode="auto">
              <a:xfrm>
                <a:off x="3868" y="1550"/>
                <a:ext cx="30" cy="24"/>
              </a:xfrm>
              <a:custGeom>
                <a:avLst/>
                <a:gdLst>
                  <a:gd name="T0" fmla="*/ 0 w 30"/>
                  <a:gd name="T1" fmla="*/ 0 h 24"/>
                  <a:gd name="T2" fmla="*/ 0 w 30"/>
                  <a:gd name="T3" fmla="*/ 0 h 24"/>
                  <a:gd name="T4" fmla="*/ 9 w 30"/>
                  <a:gd name="T5" fmla="*/ 4 h 24"/>
                  <a:gd name="T6" fmla="*/ 15 w 30"/>
                  <a:gd name="T7" fmla="*/ 5 h 24"/>
                  <a:gd name="T8" fmla="*/ 20 w 30"/>
                  <a:gd name="T9" fmla="*/ 8 h 24"/>
                  <a:gd name="T10" fmla="*/ 25 w 30"/>
                  <a:gd name="T11" fmla="*/ 11 h 24"/>
                  <a:gd name="T12" fmla="*/ 27 w 30"/>
                  <a:gd name="T13" fmla="*/ 14 h 24"/>
                  <a:gd name="T14" fmla="*/ 28 w 30"/>
                  <a:gd name="T15" fmla="*/ 16 h 24"/>
                  <a:gd name="T16" fmla="*/ 28 w 30"/>
                  <a:gd name="T17" fmla="*/ 18 h 24"/>
                  <a:gd name="T18" fmla="*/ 27 w 30"/>
                  <a:gd name="T19" fmla="*/ 21 h 24"/>
                  <a:gd name="T20" fmla="*/ 26 w 30"/>
                  <a:gd name="T21" fmla="*/ 23 h 24"/>
                  <a:gd name="T22" fmla="*/ 26 w 30"/>
                  <a:gd name="T23" fmla="*/ 23 h 24"/>
                  <a:gd name="T24" fmla="*/ 26 w 30"/>
                  <a:gd name="T25" fmla="*/ 24 h 24"/>
                  <a:gd name="T26" fmla="*/ 27 w 30"/>
                  <a:gd name="T27" fmla="*/ 24 h 24"/>
                  <a:gd name="T28" fmla="*/ 27 w 30"/>
                  <a:gd name="T29" fmla="*/ 24 h 24"/>
                  <a:gd name="T30" fmla="*/ 29 w 30"/>
                  <a:gd name="T31" fmla="*/ 21 h 24"/>
                  <a:gd name="T32" fmla="*/ 30 w 30"/>
                  <a:gd name="T33" fmla="*/ 18 h 24"/>
                  <a:gd name="T34" fmla="*/ 30 w 30"/>
                  <a:gd name="T35" fmla="*/ 14 h 24"/>
                  <a:gd name="T36" fmla="*/ 28 w 30"/>
                  <a:gd name="T37" fmla="*/ 10 h 24"/>
                  <a:gd name="T38" fmla="*/ 28 w 30"/>
                  <a:gd name="T39" fmla="*/ 10 h 24"/>
                  <a:gd name="T40" fmla="*/ 26 w 30"/>
                  <a:gd name="T41" fmla="*/ 9 h 24"/>
                  <a:gd name="T42" fmla="*/ 23 w 30"/>
                  <a:gd name="T43" fmla="*/ 7 h 24"/>
                  <a:gd name="T44" fmla="*/ 18 w 30"/>
                  <a:gd name="T45" fmla="*/ 5 h 24"/>
                  <a:gd name="T46" fmla="*/ 18 w 30"/>
                  <a:gd name="T47" fmla="*/ 5 h 24"/>
                  <a:gd name="T48" fmla="*/ 9 w 30"/>
                  <a:gd name="T49" fmla="*/ 3 h 24"/>
                  <a:gd name="T50" fmla="*/ 0 w 30"/>
                  <a:gd name="T51" fmla="*/ 0 h 24"/>
                  <a:gd name="T52" fmla="*/ 0 w 30"/>
                  <a:gd name="T53" fmla="*/ 0 h 24"/>
                  <a:gd name="T54" fmla="*/ 0 w 30"/>
                  <a:gd name="T55" fmla="*/ 0 h 24"/>
                  <a:gd name="T56" fmla="*/ 0 w 30"/>
                  <a:gd name="T57" fmla="*/ 0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0" h="24">
                    <a:moveTo>
                      <a:pt x="0" y="0"/>
                    </a:moveTo>
                    <a:lnTo>
                      <a:pt x="0" y="0"/>
                    </a:lnTo>
                    <a:lnTo>
                      <a:pt x="9" y="4"/>
                    </a:lnTo>
                    <a:lnTo>
                      <a:pt x="15" y="5"/>
                    </a:lnTo>
                    <a:lnTo>
                      <a:pt x="20" y="8"/>
                    </a:lnTo>
                    <a:lnTo>
                      <a:pt x="25" y="11"/>
                    </a:lnTo>
                    <a:lnTo>
                      <a:pt x="27" y="14"/>
                    </a:lnTo>
                    <a:lnTo>
                      <a:pt x="28" y="16"/>
                    </a:lnTo>
                    <a:lnTo>
                      <a:pt x="28" y="18"/>
                    </a:lnTo>
                    <a:lnTo>
                      <a:pt x="27" y="21"/>
                    </a:lnTo>
                    <a:lnTo>
                      <a:pt x="26" y="23"/>
                    </a:lnTo>
                    <a:lnTo>
                      <a:pt x="26" y="24"/>
                    </a:lnTo>
                    <a:lnTo>
                      <a:pt x="27" y="24"/>
                    </a:lnTo>
                    <a:lnTo>
                      <a:pt x="29" y="21"/>
                    </a:lnTo>
                    <a:lnTo>
                      <a:pt x="30" y="18"/>
                    </a:lnTo>
                    <a:lnTo>
                      <a:pt x="30" y="14"/>
                    </a:lnTo>
                    <a:lnTo>
                      <a:pt x="28" y="10"/>
                    </a:lnTo>
                    <a:lnTo>
                      <a:pt x="26" y="9"/>
                    </a:lnTo>
                    <a:lnTo>
                      <a:pt x="23" y="7"/>
                    </a:lnTo>
                    <a:lnTo>
                      <a:pt x="18" y="5"/>
                    </a:lnTo>
                    <a:lnTo>
                      <a:pt x="9"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71" name="Freeform 418">
                <a:extLst>
                  <a:ext uri="{FF2B5EF4-FFF2-40B4-BE49-F238E27FC236}">
                    <a16:creationId xmlns:a16="http://schemas.microsoft.com/office/drawing/2014/main" id="{220CDC3F-24D4-4BED-9275-6F112BAB556B}"/>
                  </a:ext>
                </a:extLst>
              </p:cNvPr>
              <p:cNvSpPr>
                <a:spLocks/>
              </p:cNvSpPr>
              <p:nvPr/>
            </p:nvSpPr>
            <p:spPr bwMode="auto">
              <a:xfrm>
                <a:off x="3872" y="1562"/>
                <a:ext cx="23" cy="12"/>
              </a:xfrm>
              <a:custGeom>
                <a:avLst/>
                <a:gdLst>
                  <a:gd name="T0" fmla="*/ 1 w 23"/>
                  <a:gd name="T1" fmla="*/ 1 h 12"/>
                  <a:gd name="T2" fmla="*/ 1 w 23"/>
                  <a:gd name="T3" fmla="*/ 1 h 12"/>
                  <a:gd name="T4" fmla="*/ 12 w 23"/>
                  <a:gd name="T5" fmla="*/ 5 h 12"/>
                  <a:gd name="T6" fmla="*/ 17 w 23"/>
                  <a:gd name="T7" fmla="*/ 8 h 12"/>
                  <a:gd name="T8" fmla="*/ 22 w 23"/>
                  <a:gd name="T9" fmla="*/ 12 h 12"/>
                  <a:gd name="T10" fmla="*/ 22 w 23"/>
                  <a:gd name="T11" fmla="*/ 12 h 12"/>
                  <a:gd name="T12" fmla="*/ 23 w 23"/>
                  <a:gd name="T13" fmla="*/ 12 h 12"/>
                  <a:gd name="T14" fmla="*/ 23 w 23"/>
                  <a:gd name="T15" fmla="*/ 11 h 12"/>
                  <a:gd name="T16" fmla="*/ 23 w 23"/>
                  <a:gd name="T17" fmla="*/ 11 h 12"/>
                  <a:gd name="T18" fmla="*/ 18 w 23"/>
                  <a:gd name="T19" fmla="*/ 7 h 12"/>
                  <a:gd name="T20" fmla="*/ 13 w 23"/>
                  <a:gd name="T21" fmla="*/ 4 h 12"/>
                  <a:gd name="T22" fmla="*/ 1 w 23"/>
                  <a:gd name="T23" fmla="*/ 0 h 12"/>
                  <a:gd name="T24" fmla="*/ 1 w 23"/>
                  <a:gd name="T25" fmla="*/ 0 h 12"/>
                  <a:gd name="T26" fmla="*/ 0 w 23"/>
                  <a:gd name="T27" fmla="*/ 0 h 12"/>
                  <a:gd name="T28" fmla="*/ 1 w 23"/>
                  <a:gd name="T29" fmla="*/ 1 h 12"/>
                  <a:gd name="T30" fmla="*/ 1 w 23"/>
                  <a:gd name="T31" fmla="*/ 1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3" h="12">
                    <a:moveTo>
                      <a:pt x="1" y="1"/>
                    </a:moveTo>
                    <a:lnTo>
                      <a:pt x="1" y="1"/>
                    </a:lnTo>
                    <a:lnTo>
                      <a:pt x="12" y="5"/>
                    </a:lnTo>
                    <a:lnTo>
                      <a:pt x="17" y="8"/>
                    </a:lnTo>
                    <a:lnTo>
                      <a:pt x="22" y="12"/>
                    </a:lnTo>
                    <a:lnTo>
                      <a:pt x="23" y="12"/>
                    </a:lnTo>
                    <a:lnTo>
                      <a:pt x="23" y="11"/>
                    </a:lnTo>
                    <a:lnTo>
                      <a:pt x="18" y="7"/>
                    </a:lnTo>
                    <a:lnTo>
                      <a:pt x="13" y="4"/>
                    </a:lnTo>
                    <a:lnTo>
                      <a:pt x="1" y="0"/>
                    </a:lnTo>
                    <a:lnTo>
                      <a:pt x="0" y="0"/>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72" name="Freeform 419">
                <a:extLst>
                  <a:ext uri="{FF2B5EF4-FFF2-40B4-BE49-F238E27FC236}">
                    <a16:creationId xmlns:a16="http://schemas.microsoft.com/office/drawing/2014/main" id="{275E51D6-5CAD-47B3-9C15-18C62119C25D}"/>
                  </a:ext>
                </a:extLst>
              </p:cNvPr>
              <p:cNvSpPr>
                <a:spLocks/>
              </p:cNvSpPr>
              <p:nvPr/>
            </p:nvSpPr>
            <p:spPr bwMode="auto">
              <a:xfrm>
                <a:off x="3869" y="1578"/>
                <a:ext cx="9" cy="4"/>
              </a:xfrm>
              <a:custGeom>
                <a:avLst/>
                <a:gdLst>
                  <a:gd name="T0" fmla="*/ 9 w 9"/>
                  <a:gd name="T1" fmla="*/ 0 h 4"/>
                  <a:gd name="T2" fmla="*/ 9 w 9"/>
                  <a:gd name="T3" fmla="*/ 0 h 4"/>
                  <a:gd name="T4" fmla="*/ 5 w 9"/>
                  <a:gd name="T5" fmla="*/ 3 h 4"/>
                  <a:gd name="T6" fmla="*/ 0 w 9"/>
                  <a:gd name="T7" fmla="*/ 3 h 4"/>
                  <a:gd name="T8" fmla="*/ 0 w 9"/>
                  <a:gd name="T9" fmla="*/ 3 h 4"/>
                  <a:gd name="T10" fmla="*/ 0 w 9"/>
                  <a:gd name="T11" fmla="*/ 3 h 4"/>
                  <a:gd name="T12" fmla="*/ 0 w 9"/>
                  <a:gd name="T13" fmla="*/ 4 h 4"/>
                  <a:gd name="T14" fmla="*/ 0 w 9"/>
                  <a:gd name="T15" fmla="*/ 4 h 4"/>
                  <a:gd name="T16" fmla="*/ 2 w 9"/>
                  <a:gd name="T17" fmla="*/ 4 h 4"/>
                  <a:gd name="T18" fmla="*/ 5 w 9"/>
                  <a:gd name="T19" fmla="*/ 3 h 4"/>
                  <a:gd name="T20" fmla="*/ 9 w 9"/>
                  <a:gd name="T21" fmla="*/ 0 h 4"/>
                  <a:gd name="T22" fmla="*/ 9 w 9"/>
                  <a:gd name="T23" fmla="*/ 0 h 4"/>
                  <a:gd name="T24" fmla="*/ 9 w 9"/>
                  <a:gd name="T25" fmla="*/ 0 h 4"/>
                  <a:gd name="T26" fmla="*/ 9 w 9"/>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4">
                    <a:moveTo>
                      <a:pt x="9" y="0"/>
                    </a:moveTo>
                    <a:lnTo>
                      <a:pt x="9" y="0"/>
                    </a:lnTo>
                    <a:lnTo>
                      <a:pt x="5" y="3"/>
                    </a:lnTo>
                    <a:lnTo>
                      <a:pt x="0" y="3"/>
                    </a:lnTo>
                    <a:lnTo>
                      <a:pt x="0" y="4"/>
                    </a:lnTo>
                    <a:lnTo>
                      <a:pt x="2" y="4"/>
                    </a:lnTo>
                    <a:lnTo>
                      <a:pt x="5" y="3"/>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73" name="Freeform 420">
                <a:extLst>
                  <a:ext uri="{FF2B5EF4-FFF2-40B4-BE49-F238E27FC236}">
                    <a16:creationId xmlns:a16="http://schemas.microsoft.com/office/drawing/2014/main" id="{071E0636-B6AC-4771-94B5-F1AC0D82500F}"/>
                  </a:ext>
                </a:extLst>
              </p:cNvPr>
              <p:cNvSpPr>
                <a:spLocks/>
              </p:cNvSpPr>
              <p:nvPr/>
            </p:nvSpPr>
            <p:spPr bwMode="auto">
              <a:xfrm>
                <a:off x="3857" y="1549"/>
                <a:ext cx="12" cy="3"/>
              </a:xfrm>
              <a:custGeom>
                <a:avLst/>
                <a:gdLst>
                  <a:gd name="T0" fmla="*/ 11 w 12"/>
                  <a:gd name="T1" fmla="*/ 0 h 3"/>
                  <a:gd name="T2" fmla="*/ 11 w 12"/>
                  <a:gd name="T3" fmla="*/ 0 h 3"/>
                  <a:gd name="T4" fmla="*/ 5 w 12"/>
                  <a:gd name="T5" fmla="*/ 0 h 3"/>
                  <a:gd name="T6" fmla="*/ 3 w 12"/>
                  <a:gd name="T7" fmla="*/ 1 h 3"/>
                  <a:gd name="T8" fmla="*/ 0 w 12"/>
                  <a:gd name="T9" fmla="*/ 2 h 3"/>
                  <a:gd name="T10" fmla="*/ 0 w 12"/>
                  <a:gd name="T11" fmla="*/ 2 h 3"/>
                  <a:gd name="T12" fmla="*/ 0 w 12"/>
                  <a:gd name="T13" fmla="*/ 3 h 3"/>
                  <a:gd name="T14" fmla="*/ 1 w 12"/>
                  <a:gd name="T15" fmla="*/ 3 h 3"/>
                  <a:gd name="T16" fmla="*/ 1 w 12"/>
                  <a:gd name="T17" fmla="*/ 3 h 3"/>
                  <a:gd name="T18" fmla="*/ 6 w 12"/>
                  <a:gd name="T19" fmla="*/ 2 h 3"/>
                  <a:gd name="T20" fmla="*/ 11 w 12"/>
                  <a:gd name="T21" fmla="*/ 1 h 3"/>
                  <a:gd name="T22" fmla="*/ 11 w 12"/>
                  <a:gd name="T23" fmla="*/ 1 h 3"/>
                  <a:gd name="T24" fmla="*/ 12 w 12"/>
                  <a:gd name="T25" fmla="*/ 1 h 3"/>
                  <a:gd name="T26" fmla="*/ 11 w 12"/>
                  <a:gd name="T27" fmla="*/ 0 h 3"/>
                  <a:gd name="T28" fmla="*/ 11 w 1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3">
                    <a:moveTo>
                      <a:pt x="11" y="0"/>
                    </a:moveTo>
                    <a:lnTo>
                      <a:pt x="11" y="0"/>
                    </a:lnTo>
                    <a:lnTo>
                      <a:pt x="5" y="0"/>
                    </a:lnTo>
                    <a:lnTo>
                      <a:pt x="3" y="1"/>
                    </a:lnTo>
                    <a:lnTo>
                      <a:pt x="0" y="2"/>
                    </a:lnTo>
                    <a:lnTo>
                      <a:pt x="0" y="3"/>
                    </a:lnTo>
                    <a:lnTo>
                      <a:pt x="1" y="3"/>
                    </a:lnTo>
                    <a:lnTo>
                      <a:pt x="6" y="2"/>
                    </a:lnTo>
                    <a:lnTo>
                      <a:pt x="11" y="1"/>
                    </a:lnTo>
                    <a:lnTo>
                      <a:pt x="12"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74" name="Freeform 421">
                <a:extLst>
                  <a:ext uri="{FF2B5EF4-FFF2-40B4-BE49-F238E27FC236}">
                    <a16:creationId xmlns:a16="http://schemas.microsoft.com/office/drawing/2014/main" id="{528386C1-1472-41CC-AFB2-4CB2669F0130}"/>
                  </a:ext>
                </a:extLst>
              </p:cNvPr>
              <p:cNvSpPr>
                <a:spLocks/>
              </p:cNvSpPr>
              <p:nvPr/>
            </p:nvSpPr>
            <p:spPr bwMode="auto">
              <a:xfrm>
                <a:off x="3859" y="1562"/>
                <a:ext cx="13" cy="6"/>
              </a:xfrm>
              <a:custGeom>
                <a:avLst/>
                <a:gdLst>
                  <a:gd name="T0" fmla="*/ 13 w 13"/>
                  <a:gd name="T1" fmla="*/ 0 h 6"/>
                  <a:gd name="T2" fmla="*/ 13 w 13"/>
                  <a:gd name="T3" fmla="*/ 0 h 6"/>
                  <a:gd name="T4" fmla="*/ 8 w 13"/>
                  <a:gd name="T5" fmla="*/ 0 h 6"/>
                  <a:gd name="T6" fmla="*/ 6 w 13"/>
                  <a:gd name="T7" fmla="*/ 0 h 6"/>
                  <a:gd name="T8" fmla="*/ 4 w 13"/>
                  <a:gd name="T9" fmla="*/ 1 h 6"/>
                  <a:gd name="T10" fmla="*/ 4 w 13"/>
                  <a:gd name="T11" fmla="*/ 1 h 6"/>
                  <a:gd name="T12" fmla="*/ 1 w 13"/>
                  <a:gd name="T13" fmla="*/ 3 h 6"/>
                  <a:gd name="T14" fmla="*/ 0 w 13"/>
                  <a:gd name="T15" fmla="*/ 6 h 6"/>
                  <a:gd name="T16" fmla="*/ 0 w 13"/>
                  <a:gd name="T17" fmla="*/ 6 h 6"/>
                  <a:gd name="T18" fmla="*/ 0 w 13"/>
                  <a:gd name="T19" fmla="*/ 6 h 6"/>
                  <a:gd name="T20" fmla="*/ 1 w 13"/>
                  <a:gd name="T21" fmla="*/ 6 h 6"/>
                  <a:gd name="T22" fmla="*/ 1 w 13"/>
                  <a:gd name="T23" fmla="*/ 6 h 6"/>
                  <a:gd name="T24" fmla="*/ 3 w 13"/>
                  <a:gd name="T25" fmla="*/ 4 h 6"/>
                  <a:gd name="T26" fmla="*/ 5 w 13"/>
                  <a:gd name="T27" fmla="*/ 2 h 6"/>
                  <a:gd name="T28" fmla="*/ 5 w 13"/>
                  <a:gd name="T29" fmla="*/ 2 h 6"/>
                  <a:gd name="T30" fmla="*/ 6 w 13"/>
                  <a:gd name="T31" fmla="*/ 2 h 6"/>
                  <a:gd name="T32" fmla="*/ 8 w 13"/>
                  <a:gd name="T33" fmla="*/ 2 h 6"/>
                  <a:gd name="T34" fmla="*/ 8 w 13"/>
                  <a:gd name="T35" fmla="*/ 2 h 6"/>
                  <a:gd name="T36" fmla="*/ 13 w 13"/>
                  <a:gd name="T37" fmla="*/ 2 h 6"/>
                  <a:gd name="T38" fmla="*/ 13 w 13"/>
                  <a:gd name="T39" fmla="*/ 2 h 6"/>
                  <a:gd name="T40" fmla="*/ 13 w 13"/>
                  <a:gd name="T41" fmla="*/ 1 h 6"/>
                  <a:gd name="T42" fmla="*/ 13 w 13"/>
                  <a:gd name="T43" fmla="*/ 0 h 6"/>
                  <a:gd name="T44" fmla="*/ 13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3" y="0"/>
                    </a:moveTo>
                    <a:lnTo>
                      <a:pt x="13" y="0"/>
                    </a:lnTo>
                    <a:lnTo>
                      <a:pt x="8" y="0"/>
                    </a:lnTo>
                    <a:lnTo>
                      <a:pt x="6" y="0"/>
                    </a:lnTo>
                    <a:lnTo>
                      <a:pt x="4" y="1"/>
                    </a:lnTo>
                    <a:lnTo>
                      <a:pt x="1" y="3"/>
                    </a:lnTo>
                    <a:lnTo>
                      <a:pt x="0" y="6"/>
                    </a:lnTo>
                    <a:lnTo>
                      <a:pt x="1" y="6"/>
                    </a:lnTo>
                    <a:lnTo>
                      <a:pt x="3" y="4"/>
                    </a:lnTo>
                    <a:lnTo>
                      <a:pt x="5" y="2"/>
                    </a:lnTo>
                    <a:lnTo>
                      <a:pt x="6" y="2"/>
                    </a:lnTo>
                    <a:lnTo>
                      <a:pt x="8" y="2"/>
                    </a:lnTo>
                    <a:lnTo>
                      <a:pt x="13" y="2"/>
                    </a:lnTo>
                    <a:lnTo>
                      <a:pt x="13" y="1"/>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75" name="Freeform 422">
                <a:extLst>
                  <a:ext uri="{FF2B5EF4-FFF2-40B4-BE49-F238E27FC236}">
                    <a16:creationId xmlns:a16="http://schemas.microsoft.com/office/drawing/2014/main" id="{9C0A0DB9-1B2E-49C6-91CE-056632BCDD85}"/>
                  </a:ext>
                </a:extLst>
              </p:cNvPr>
              <p:cNvSpPr>
                <a:spLocks/>
              </p:cNvSpPr>
              <p:nvPr/>
            </p:nvSpPr>
            <p:spPr bwMode="auto">
              <a:xfrm>
                <a:off x="3805" y="1604"/>
                <a:ext cx="42" cy="71"/>
              </a:xfrm>
              <a:custGeom>
                <a:avLst/>
                <a:gdLst>
                  <a:gd name="T0" fmla="*/ 37 w 42"/>
                  <a:gd name="T1" fmla="*/ 2 h 71"/>
                  <a:gd name="T2" fmla="*/ 37 w 42"/>
                  <a:gd name="T3" fmla="*/ 2 h 71"/>
                  <a:gd name="T4" fmla="*/ 1 w 42"/>
                  <a:gd name="T5" fmla="*/ 68 h 71"/>
                  <a:gd name="T6" fmla="*/ 1 w 42"/>
                  <a:gd name="T7" fmla="*/ 68 h 71"/>
                  <a:gd name="T8" fmla="*/ 0 w 42"/>
                  <a:gd name="T9" fmla="*/ 70 h 71"/>
                  <a:gd name="T10" fmla="*/ 1 w 42"/>
                  <a:gd name="T11" fmla="*/ 71 h 71"/>
                  <a:gd name="T12" fmla="*/ 2 w 42"/>
                  <a:gd name="T13" fmla="*/ 71 h 71"/>
                  <a:gd name="T14" fmla="*/ 4 w 42"/>
                  <a:gd name="T15" fmla="*/ 70 h 71"/>
                  <a:gd name="T16" fmla="*/ 4 w 42"/>
                  <a:gd name="T17" fmla="*/ 70 h 71"/>
                  <a:gd name="T18" fmla="*/ 42 w 42"/>
                  <a:gd name="T19" fmla="*/ 4 h 71"/>
                  <a:gd name="T20" fmla="*/ 42 w 42"/>
                  <a:gd name="T21" fmla="*/ 4 h 71"/>
                  <a:gd name="T22" fmla="*/ 42 w 42"/>
                  <a:gd name="T23" fmla="*/ 2 h 71"/>
                  <a:gd name="T24" fmla="*/ 41 w 42"/>
                  <a:gd name="T25" fmla="*/ 1 h 71"/>
                  <a:gd name="T26" fmla="*/ 39 w 42"/>
                  <a:gd name="T27" fmla="*/ 0 h 71"/>
                  <a:gd name="T28" fmla="*/ 37 w 42"/>
                  <a:gd name="T29" fmla="*/ 2 h 71"/>
                  <a:gd name="T30" fmla="*/ 37 w 42"/>
                  <a:gd name="T31" fmla="*/ 2 h 7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2" h="71">
                    <a:moveTo>
                      <a:pt x="37" y="2"/>
                    </a:moveTo>
                    <a:lnTo>
                      <a:pt x="37" y="2"/>
                    </a:lnTo>
                    <a:lnTo>
                      <a:pt x="1" y="68"/>
                    </a:lnTo>
                    <a:lnTo>
                      <a:pt x="0" y="70"/>
                    </a:lnTo>
                    <a:lnTo>
                      <a:pt x="1" y="71"/>
                    </a:lnTo>
                    <a:lnTo>
                      <a:pt x="2" y="71"/>
                    </a:lnTo>
                    <a:lnTo>
                      <a:pt x="4" y="70"/>
                    </a:lnTo>
                    <a:lnTo>
                      <a:pt x="42" y="4"/>
                    </a:lnTo>
                    <a:lnTo>
                      <a:pt x="42" y="2"/>
                    </a:lnTo>
                    <a:lnTo>
                      <a:pt x="41" y="1"/>
                    </a:lnTo>
                    <a:lnTo>
                      <a:pt x="39" y="0"/>
                    </a:lnTo>
                    <a:lnTo>
                      <a:pt x="3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76" name="Freeform 423">
                <a:extLst>
                  <a:ext uri="{FF2B5EF4-FFF2-40B4-BE49-F238E27FC236}">
                    <a16:creationId xmlns:a16="http://schemas.microsoft.com/office/drawing/2014/main" id="{6511560D-8BF2-4B08-8A16-A7A7DFB3F7E2}"/>
                  </a:ext>
                </a:extLst>
              </p:cNvPr>
              <p:cNvSpPr>
                <a:spLocks/>
              </p:cNvSpPr>
              <p:nvPr/>
            </p:nvSpPr>
            <p:spPr bwMode="auto">
              <a:xfrm>
                <a:off x="3885" y="1412"/>
                <a:ext cx="73" cy="126"/>
              </a:xfrm>
              <a:custGeom>
                <a:avLst/>
                <a:gdLst>
                  <a:gd name="T0" fmla="*/ 72 w 73"/>
                  <a:gd name="T1" fmla="*/ 0 h 126"/>
                  <a:gd name="T2" fmla="*/ 72 w 73"/>
                  <a:gd name="T3" fmla="*/ 0 h 126"/>
                  <a:gd name="T4" fmla="*/ 65 w 73"/>
                  <a:gd name="T5" fmla="*/ 15 h 126"/>
                  <a:gd name="T6" fmla="*/ 57 w 73"/>
                  <a:gd name="T7" fmla="*/ 29 h 126"/>
                  <a:gd name="T8" fmla="*/ 57 w 73"/>
                  <a:gd name="T9" fmla="*/ 29 h 126"/>
                  <a:gd name="T10" fmla="*/ 39 w 73"/>
                  <a:gd name="T11" fmla="*/ 60 h 126"/>
                  <a:gd name="T12" fmla="*/ 39 w 73"/>
                  <a:gd name="T13" fmla="*/ 60 h 126"/>
                  <a:gd name="T14" fmla="*/ 0 w 73"/>
                  <a:gd name="T15" fmla="*/ 122 h 126"/>
                  <a:gd name="T16" fmla="*/ 0 w 73"/>
                  <a:gd name="T17" fmla="*/ 122 h 126"/>
                  <a:gd name="T18" fmla="*/ 0 w 73"/>
                  <a:gd name="T19" fmla="*/ 124 h 126"/>
                  <a:gd name="T20" fmla="*/ 1 w 73"/>
                  <a:gd name="T21" fmla="*/ 126 h 126"/>
                  <a:gd name="T22" fmla="*/ 3 w 73"/>
                  <a:gd name="T23" fmla="*/ 126 h 126"/>
                  <a:gd name="T24" fmla="*/ 4 w 73"/>
                  <a:gd name="T25" fmla="*/ 125 h 126"/>
                  <a:gd name="T26" fmla="*/ 4 w 73"/>
                  <a:gd name="T27" fmla="*/ 125 h 126"/>
                  <a:gd name="T28" fmla="*/ 41 w 73"/>
                  <a:gd name="T29" fmla="*/ 64 h 126"/>
                  <a:gd name="T30" fmla="*/ 57 w 73"/>
                  <a:gd name="T31" fmla="*/ 33 h 126"/>
                  <a:gd name="T32" fmla="*/ 65 w 73"/>
                  <a:gd name="T33" fmla="*/ 17 h 126"/>
                  <a:gd name="T34" fmla="*/ 73 w 73"/>
                  <a:gd name="T35" fmla="*/ 2 h 126"/>
                  <a:gd name="T36" fmla="*/ 73 w 73"/>
                  <a:gd name="T37" fmla="*/ 2 h 126"/>
                  <a:gd name="T38" fmla="*/ 72 w 73"/>
                  <a:gd name="T39" fmla="*/ 0 h 126"/>
                  <a:gd name="T40" fmla="*/ 72 w 73"/>
                  <a:gd name="T41" fmla="*/ 0 h 126"/>
                  <a:gd name="T42" fmla="*/ 72 w 73"/>
                  <a:gd name="T43" fmla="*/ 0 h 1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3" h="126">
                    <a:moveTo>
                      <a:pt x="72" y="0"/>
                    </a:moveTo>
                    <a:lnTo>
                      <a:pt x="72" y="0"/>
                    </a:lnTo>
                    <a:lnTo>
                      <a:pt x="65" y="15"/>
                    </a:lnTo>
                    <a:lnTo>
                      <a:pt x="57" y="29"/>
                    </a:lnTo>
                    <a:lnTo>
                      <a:pt x="39" y="60"/>
                    </a:lnTo>
                    <a:lnTo>
                      <a:pt x="0" y="122"/>
                    </a:lnTo>
                    <a:lnTo>
                      <a:pt x="0" y="124"/>
                    </a:lnTo>
                    <a:lnTo>
                      <a:pt x="1" y="126"/>
                    </a:lnTo>
                    <a:lnTo>
                      <a:pt x="3" y="126"/>
                    </a:lnTo>
                    <a:lnTo>
                      <a:pt x="4" y="125"/>
                    </a:lnTo>
                    <a:lnTo>
                      <a:pt x="41" y="64"/>
                    </a:lnTo>
                    <a:lnTo>
                      <a:pt x="57" y="33"/>
                    </a:lnTo>
                    <a:lnTo>
                      <a:pt x="65" y="17"/>
                    </a:lnTo>
                    <a:lnTo>
                      <a:pt x="73" y="2"/>
                    </a:lnTo>
                    <a:lnTo>
                      <a:pt x="7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77" name="Freeform 424">
                <a:extLst>
                  <a:ext uri="{FF2B5EF4-FFF2-40B4-BE49-F238E27FC236}">
                    <a16:creationId xmlns:a16="http://schemas.microsoft.com/office/drawing/2014/main" id="{FB35B566-26D4-4261-B8F0-16EF6021D0E7}"/>
                  </a:ext>
                </a:extLst>
              </p:cNvPr>
              <p:cNvSpPr>
                <a:spLocks/>
              </p:cNvSpPr>
              <p:nvPr/>
            </p:nvSpPr>
            <p:spPr bwMode="auto">
              <a:xfrm>
                <a:off x="3943" y="1372"/>
                <a:ext cx="11" cy="11"/>
              </a:xfrm>
              <a:custGeom>
                <a:avLst/>
                <a:gdLst>
                  <a:gd name="T0" fmla="*/ 10 w 11"/>
                  <a:gd name="T1" fmla="*/ 7 h 11"/>
                  <a:gd name="T2" fmla="*/ 10 w 11"/>
                  <a:gd name="T3" fmla="*/ 7 h 11"/>
                  <a:gd name="T4" fmla="*/ 5 w 11"/>
                  <a:gd name="T5" fmla="*/ 3 h 11"/>
                  <a:gd name="T6" fmla="*/ 5 w 11"/>
                  <a:gd name="T7" fmla="*/ 3 h 11"/>
                  <a:gd name="T8" fmla="*/ 1 w 11"/>
                  <a:gd name="T9" fmla="*/ 0 h 11"/>
                  <a:gd name="T10" fmla="*/ 1 w 11"/>
                  <a:gd name="T11" fmla="*/ 0 h 11"/>
                  <a:gd name="T12" fmla="*/ 0 w 11"/>
                  <a:gd name="T13" fmla="*/ 0 h 11"/>
                  <a:gd name="T14" fmla="*/ 0 w 11"/>
                  <a:gd name="T15" fmla="*/ 1 h 11"/>
                  <a:gd name="T16" fmla="*/ 0 w 11"/>
                  <a:gd name="T17" fmla="*/ 1 h 11"/>
                  <a:gd name="T18" fmla="*/ 4 w 11"/>
                  <a:gd name="T19" fmla="*/ 5 h 11"/>
                  <a:gd name="T20" fmla="*/ 4 w 11"/>
                  <a:gd name="T21" fmla="*/ 5 h 11"/>
                  <a:gd name="T22" fmla="*/ 7 w 11"/>
                  <a:gd name="T23" fmla="*/ 10 h 11"/>
                  <a:gd name="T24" fmla="*/ 7 w 11"/>
                  <a:gd name="T25" fmla="*/ 10 h 11"/>
                  <a:gd name="T26" fmla="*/ 8 w 11"/>
                  <a:gd name="T27" fmla="*/ 11 h 11"/>
                  <a:gd name="T28" fmla="*/ 9 w 11"/>
                  <a:gd name="T29" fmla="*/ 11 h 11"/>
                  <a:gd name="T30" fmla="*/ 11 w 11"/>
                  <a:gd name="T31" fmla="*/ 10 h 11"/>
                  <a:gd name="T32" fmla="*/ 11 w 11"/>
                  <a:gd name="T33" fmla="*/ 9 h 11"/>
                  <a:gd name="T34" fmla="*/ 10 w 11"/>
                  <a:gd name="T35" fmla="*/ 7 h 11"/>
                  <a:gd name="T36" fmla="*/ 10 w 11"/>
                  <a:gd name="T37" fmla="*/ 7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 h="11">
                    <a:moveTo>
                      <a:pt x="10" y="7"/>
                    </a:moveTo>
                    <a:lnTo>
                      <a:pt x="10" y="7"/>
                    </a:lnTo>
                    <a:lnTo>
                      <a:pt x="5" y="3"/>
                    </a:lnTo>
                    <a:lnTo>
                      <a:pt x="1" y="0"/>
                    </a:lnTo>
                    <a:lnTo>
                      <a:pt x="0" y="0"/>
                    </a:lnTo>
                    <a:lnTo>
                      <a:pt x="0" y="1"/>
                    </a:lnTo>
                    <a:lnTo>
                      <a:pt x="4" y="5"/>
                    </a:lnTo>
                    <a:lnTo>
                      <a:pt x="7" y="10"/>
                    </a:lnTo>
                    <a:lnTo>
                      <a:pt x="8" y="11"/>
                    </a:lnTo>
                    <a:lnTo>
                      <a:pt x="9" y="11"/>
                    </a:lnTo>
                    <a:lnTo>
                      <a:pt x="11" y="10"/>
                    </a:lnTo>
                    <a:lnTo>
                      <a:pt x="11" y="9"/>
                    </a:lnTo>
                    <a:lnTo>
                      <a:pt x="1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78" name="Freeform 425">
                <a:extLst>
                  <a:ext uri="{FF2B5EF4-FFF2-40B4-BE49-F238E27FC236}">
                    <a16:creationId xmlns:a16="http://schemas.microsoft.com/office/drawing/2014/main" id="{5122316A-01E8-4E59-8ADD-3F2C21AFABA4}"/>
                  </a:ext>
                </a:extLst>
              </p:cNvPr>
              <p:cNvSpPr>
                <a:spLocks/>
              </p:cNvSpPr>
              <p:nvPr/>
            </p:nvSpPr>
            <p:spPr bwMode="auto">
              <a:xfrm>
                <a:off x="3944" y="1385"/>
                <a:ext cx="8" cy="3"/>
              </a:xfrm>
              <a:custGeom>
                <a:avLst/>
                <a:gdLst>
                  <a:gd name="T0" fmla="*/ 7 w 8"/>
                  <a:gd name="T1" fmla="*/ 0 h 3"/>
                  <a:gd name="T2" fmla="*/ 7 w 8"/>
                  <a:gd name="T3" fmla="*/ 0 h 3"/>
                  <a:gd name="T4" fmla="*/ 4 w 8"/>
                  <a:gd name="T5" fmla="*/ 1 h 3"/>
                  <a:gd name="T6" fmla="*/ 0 w 8"/>
                  <a:gd name="T7" fmla="*/ 2 h 3"/>
                  <a:gd name="T8" fmla="*/ 0 w 8"/>
                  <a:gd name="T9" fmla="*/ 2 h 3"/>
                  <a:gd name="T10" fmla="*/ 0 w 8"/>
                  <a:gd name="T11" fmla="*/ 3 h 3"/>
                  <a:gd name="T12" fmla="*/ 1 w 8"/>
                  <a:gd name="T13" fmla="*/ 3 h 3"/>
                  <a:gd name="T14" fmla="*/ 1 w 8"/>
                  <a:gd name="T15" fmla="*/ 3 h 3"/>
                  <a:gd name="T16" fmla="*/ 4 w 8"/>
                  <a:gd name="T17" fmla="*/ 2 h 3"/>
                  <a:gd name="T18" fmla="*/ 7 w 8"/>
                  <a:gd name="T19" fmla="*/ 2 h 3"/>
                  <a:gd name="T20" fmla="*/ 7 w 8"/>
                  <a:gd name="T21" fmla="*/ 2 h 3"/>
                  <a:gd name="T22" fmla="*/ 8 w 8"/>
                  <a:gd name="T23" fmla="*/ 1 h 3"/>
                  <a:gd name="T24" fmla="*/ 8 w 8"/>
                  <a:gd name="T25" fmla="*/ 0 h 3"/>
                  <a:gd name="T26" fmla="*/ 7 w 8"/>
                  <a:gd name="T27" fmla="*/ 0 h 3"/>
                  <a:gd name="T28" fmla="*/ 7 w 8"/>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 h="3">
                    <a:moveTo>
                      <a:pt x="7" y="0"/>
                    </a:moveTo>
                    <a:lnTo>
                      <a:pt x="7" y="0"/>
                    </a:lnTo>
                    <a:lnTo>
                      <a:pt x="4" y="1"/>
                    </a:lnTo>
                    <a:lnTo>
                      <a:pt x="0" y="2"/>
                    </a:lnTo>
                    <a:lnTo>
                      <a:pt x="0" y="3"/>
                    </a:lnTo>
                    <a:lnTo>
                      <a:pt x="1" y="3"/>
                    </a:lnTo>
                    <a:lnTo>
                      <a:pt x="4" y="2"/>
                    </a:lnTo>
                    <a:lnTo>
                      <a:pt x="7" y="2"/>
                    </a:lnTo>
                    <a:lnTo>
                      <a:pt x="8" y="1"/>
                    </a:lnTo>
                    <a:lnTo>
                      <a:pt x="8"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79" name="Freeform 426">
                <a:extLst>
                  <a:ext uri="{FF2B5EF4-FFF2-40B4-BE49-F238E27FC236}">
                    <a16:creationId xmlns:a16="http://schemas.microsoft.com/office/drawing/2014/main" id="{1EFEC12D-E2C8-4CAD-B47D-718A3B7724FF}"/>
                  </a:ext>
                </a:extLst>
              </p:cNvPr>
              <p:cNvSpPr>
                <a:spLocks/>
              </p:cNvSpPr>
              <p:nvPr/>
            </p:nvSpPr>
            <p:spPr bwMode="auto">
              <a:xfrm>
                <a:off x="3958" y="1365"/>
                <a:ext cx="10" cy="16"/>
              </a:xfrm>
              <a:custGeom>
                <a:avLst/>
                <a:gdLst>
                  <a:gd name="T0" fmla="*/ 2 w 10"/>
                  <a:gd name="T1" fmla="*/ 16 h 16"/>
                  <a:gd name="T2" fmla="*/ 2 w 10"/>
                  <a:gd name="T3" fmla="*/ 16 h 16"/>
                  <a:gd name="T4" fmla="*/ 7 w 10"/>
                  <a:gd name="T5" fmla="*/ 9 h 16"/>
                  <a:gd name="T6" fmla="*/ 10 w 10"/>
                  <a:gd name="T7" fmla="*/ 1 h 16"/>
                  <a:gd name="T8" fmla="*/ 10 w 10"/>
                  <a:gd name="T9" fmla="*/ 1 h 16"/>
                  <a:gd name="T10" fmla="*/ 10 w 10"/>
                  <a:gd name="T11" fmla="*/ 0 h 16"/>
                  <a:gd name="T12" fmla="*/ 9 w 10"/>
                  <a:gd name="T13" fmla="*/ 0 h 16"/>
                  <a:gd name="T14" fmla="*/ 9 w 10"/>
                  <a:gd name="T15" fmla="*/ 0 h 16"/>
                  <a:gd name="T16" fmla="*/ 9 w 10"/>
                  <a:gd name="T17" fmla="*/ 0 h 16"/>
                  <a:gd name="T18" fmla="*/ 0 w 10"/>
                  <a:gd name="T19" fmla="*/ 15 h 16"/>
                  <a:gd name="T20" fmla="*/ 0 w 10"/>
                  <a:gd name="T21" fmla="*/ 15 h 16"/>
                  <a:gd name="T22" fmla="*/ 0 w 10"/>
                  <a:gd name="T23" fmla="*/ 15 h 16"/>
                  <a:gd name="T24" fmla="*/ 0 w 10"/>
                  <a:gd name="T25" fmla="*/ 16 h 16"/>
                  <a:gd name="T26" fmla="*/ 1 w 10"/>
                  <a:gd name="T27" fmla="*/ 16 h 16"/>
                  <a:gd name="T28" fmla="*/ 2 w 10"/>
                  <a:gd name="T29" fmla="*/ 16 h 16"/>
                  <a:gd name="T30" fmla="*/ 2 w 10"/>
                  <a:gd name="T31" fmla="*/ 16 h 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 h="16">
                    <a:moveTo>
                      <a:pt x="2" y="16"/>
                    </a:moveTo>
                    <a:lnTo>
                      <a:pt x="2" y="16"/>
                    </a:lnTo>
                    <a:lnTo>
                      <a:pt x="7" y="9"/>
                    </a:lnTo>
                    <a:lnTo>
                      <a:pt x="10" y="1"/>
                    </a:lnTo>
                    <a:lnTo>
                      <a:pt x="10" y="0"/>
                    </a:lnTo>
                    <a:lnTo>
                      <a:pt x="9" y="0"/>
                    </a:lnTo>
                    <a:lnTo>
                      <a:pt x="0" y="15"/>
                    </a:lnTo>
                    <a:lnTo>
                      <a:pt x="0" y="16"/>
                    </a:lnTo>
                    <a:lnTo>
                      <a:pt x="1" y="16"/>
                    </a:lnTo>
                    <a:lnTo>
                      <a:pt x="2"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80" name="Freeform 427">
                <a:extLst>
                  <a:ext uri="{FF2B5EF4-FFF2-40B4-BE49-F238E27FC236}">
                    <a16:creationId xmlns:a16="http://schemas.microsoft.com/office/drawing/2014/main" id="{8BB6E48D-3EB4-4618-8570-B4D230B68212}"/>
                  </a:ext>
                </a:extLst>
              </p:cNvPr>
              <p:cNvSpPr>
                <a:spLocks/>
              </p:cNvSpPr>
              <p:nvPr/>
            </p:nvSpPr>
            <p:spPr bwMode="auto">
              <a:xfrm>
                <a:off x="3960" y="1385"/>
                <a:ext cx="15" cy="7"/>
              </a:xfrm>
              <a:custGeom>
                <a:avLst/>
                <a:gdLst>
                  <a:gd name="T0" fmla="*/ 1 w 15"/>
                  <a:gd name="T1" fmla="*/ 1 h 7"/>
                  <a:gd name="T2" fmla="*/ 1 w 15"/>
                  <a:gd name="T3" fmla="*/ 1 h 7"/>
                  <a:gd name="T4" fmla="*/ 8 w 15"/>
                  <a:gd name="T5" fmla="*/ 5 h 7"/>
                  <a:gd name="T6" fmla="*/ 14 w 15"/>
                  <a:gd name="T7" fmla="*/ 7 h 7"/>
                  <a:gd name="T8" fmla="*/ 14 w 15"/>
                  <a:gd name="T9" fmla="*/ 7 h 7"/>
                  <a:gd name="T10" fmla="*/ 15 w 15"/>
                  <a:gd name="T11" fmla="*/ 7 h 7"/>
                  <a:gd name="T12" fmla="*/ 15 w 15"/>
                  <a:gd name="T13" fmla="*/ 6 h 7"/>
                  <a:gd name="T14" fmla="*/ 15 w 15"/>
                  <a:gd name="T15" fmla="*/ 6 h 7"/>
                  <a:gd name="T16" fmla="*/ 1 w 15"/>
                  <a:gd name="T17" fmla="*/ 0 h 7"/>
                  <a:gd name="T18" fmla="*/ 1 w 15"/>
                  <a:gd name="T19" fmla="*/ 0 h 7"/>
                  <a:gd name="T20" fmla="*/ 0 w 15"/>
                  <a:gd name="T21" fmla="*/ 1 h 7"/>
                  <a:gd name="T22" fmla="*/ 1 w 15"/>
                  <a:gd name="T23" fmla="*/ 1 h 7"/>
                  <a:gd name="T24" fmla="*/ 1 w 15"/>
                  <a:gd name="T25" fmla="*/ 1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 h="7">
                    <a:moveTo>
                      <a:pt x="1" y="1"/>
                    </a:moveTo>
                    <a:lnTo>
                      <a:pt x="1" y="1"/>
                    </a:lnTo>
                    <a:lnTo>
                      <a:pt x="8" y="5"/>
                    </a:lnTo>
                    <a:lnTo>
                      <a:pt x="14" y="7"/>
                    </a:lnTo>
                    <a:lnTo>
                      <a:pt x="15" y="7"/>
                    </a:lnTo>
                    <a:lnTo>
                      <a:pt x="15" y="6"/>
                    </a:lnTo>
                    <a:lnTo>
                      <a:pt x="1" y="0"/>
                    </a:lnTo>
                    <a:lnTo>
                      <a:pt x="0" y="1"/>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81" name="Freeform 428">
                <a:extLst>
                  <a:ext uri="{FF2B5EF4-FFF2-40B4-BE49-F238E27FC236}">
                    <a16:creationId xmlns:a16="http://schemas.microsoft.com/office/drawing/2014/main" id="{0ECDBA7E-FAF5-4D1E-AF98-CFDE22151C20}"/>
                  </a:ext>
                </a:extLst>
              </p:cNvPr>
              <p:cNvSpPr>
                <a:spLocks/>
              </p:cNvSpPr>
              <p:nvPr/>
            </p:nvSpPr>
            <p:spPr bwMode="auto">
              <a:xfrm>
                <a:off x="3959" y="1389"/>
                <a:ext cx="5" cy="8"/>
              </a:xfrm>
              <a:custGeom>
                <a:avLst/>
                <a:gdLst>
                  <a:gd name="T0" fmla="*/ 0 w 5"/>
                  <a:gd name="T1" fmla="*/ 1 h 8"/>
                  <a:gd name="T2" fmla="*/ 0 w 5"/>
                  <a:gd name="T3" fmla="*/ 1 h 8"/>
                  <a:gd name="T4" fmla="*/ 1 w 5"/>
                  <a:gd name="T5" fmla="*/ 4 h 8"/>
                  <a:gd name="T6" fmla="*/ 3 w 5"/>
                  <a:gd name="T7" fmla="*/ 8 h 8"/>
                  <a:gd name="T8" fmla="*/ 3 w 5"/>
                  <a:gd name="T9" fmla="*/ 8 h 8"/>
                  <a:gd name="T10" fmla="*/ 5 w 5"/>
                  <a:gd name="T11" fmla="*/ 8 h 8"/>
                  <a:gd name="T12" fmla="*/ 5 w 5"/>
                  <a:gd name="T13" fmla="*/ 7 h 8"/>
                  <a:gd name="T14" fmla="*/ 5 w 5"/>
                  <a:gd name="T15" fmla="*/ 7 h 8"/>
                  <a:gd name="T16" fmla="*/ 2 w 5"/>
                  <a:gd name="T17" fmla="*/ 4 h 8"/>
                  <a:gd name="T18" fmla="*/ 0 w 5"/>
                  <a:gd name="T19" fmla="*/ 0 h 8"/>
                  <a:gd name="T20" fmla="*/ 0 w 5"/>
                  <a:gd name="T21" fmla="*/ 0 h 8"/>
                  <a:gd name="T22" fmla="*/ 0 w 5"/>
                  <a:gd name="T23" fmla="*/ 0 h 8"/>
                  <a:gd name="T24" fmla="*/ 0 w 5"/>
                  <a:gd name="T25" fmla="*/ 1 h 8"/>
                  <a:gd name="T26" fmla="*/ 0 w 5"/>
                  <a:gd name="T27" fmla="*/ 1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8">
                    <a:moveTo>
                      <a:pt x="0" y="1"/>
                    </a:moveTo>
                    <a:lnTo>
                      <a:pt x="0" y="1"/>
                    </a:lnTo>
                    <a:lnTo>
                      <a:pt x="1" y="4"/>
                    </a:lnTo>
                    <a:lnTo>
                      <a:pt x="3" y="8"/>
                    </a:lnTo>
                    <a:lnTo>
                      <a:pt x="5" y="8"/>
                    </a:lnTo>
                    <a:lnTo>
                      <a:pt x="5" y="7"/>
                    </a:lnTo>
                    <a:lnTo>
                      <a:pt x="2" y="4"/>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82" name="Freeform 429">
                <a:extLst>
                  <a:ext uri="{FF2B5EF4-FFF2-40B4-BE49-F238E27FC236}">
                    <a16:creationId xmlns:a16="http://schemas.microsoft.com/office/drawing/2014/main" id="{C42D72B6-C302-4C10-8A44-D0A20BB51624}"/>
                  </a:ext>
                </a:extLst>
              </p:cNvPr>
              <p:cNvSpPr>
                <a:spLocks/>
              </p:cNvSpPr>
              <p:nvPr/>
            </p:nvSpPr>
            <p:spPr bwMode="auto">
              <a:xfrm>
                <a:off x="3944" y="1389"/>
                <a:ext cx="12" cy="16"/>
              </a:xfrm>
              <a:custGeom>
                <a:avLst/>
                <a:gdLst>
                  <a:gd name="T0" fmla="*/ 9 w 12"/>
                  <a:gd name="T1" fmla="*/ 1 h 16"/>
                  <a:gd name="T2" fmla="*/ 9 w 12"/>
                  <a:gd name="T3" fmla="*/ 1 h 16"/>
                  <a:gd name="T4" fmla="*/ 4 w 12"/>
                  <a:gd name="T5" fmla="*/ 7 h 16"/>
                  <a:gd name="T6" fmla="*/ 0 w 12"/>
                  <a:gd name="T7" fmla="*/ 14 h 16"/>
                  <a:gd name="T8" fmla="*/ 0 w 12"/>
                  <a:gd name="T9" fmla="*/ 14 h 16"/>
                  <a:gd name="T10" fmla="*/ 0 w 12"/>
                  <a:gd name="T11" fmla="*/ 15 h 16"/>
                  <a:gd name="T12" fmla="*/ 1 w 12"/>
                  <a:gd name="T13" fmla="*/ 16 h 16"/>
                  <a:gd name="T14" fmla="*/ 2 w 12"/>
                  <a:gd name="T15" fmla="*/ 16 h 16"/>
                  <a:gd name="T16" fmla="*/ 3 w 12"/>
                  <a:gd name="T17" fmla="*/ 16 h 16"/>
                  <a:gd name="T18" fmla="*/ 3 w 12"/>
                  <a:gd name="T19" fmla="*/ 16 h 16"/>
                  <a:gd name="T20" fmla="*/ 6 w 12"/>
                  <a:gd name="T21" fmla="*/ 9 h 16"/>
                  <a:gd name="T22" fmla="*/ 11 w 12"/>
                  <a:gd name="T23" fmla="*/ 3 h 16"/>
                  <a:gd name="T24" fmla="*/ 11 w 12"/>
                  <a:gd name="T25" fmla="*/ 3 h 16"/>
                  <a:gd name="T26" fmla="*/ 12 w 12"/>
                  <a:gd name="T27" fmla="*/ 2 h 16"/>
                  <a:gd name="T28" fmla="*/ 11 w 12"/>
                  <a:gd name="T29" fmla="*/ 1 h 16"/>
                  <a:gd name="T30" fmla="*/ 10 w 12"/>
                  <a:gd name="T31" fmla="*/ 0 h 16"/>
                  <a:gd name="T32" fmla="*/ 9 w 12"/>
                  <a:gd name="T33" fmla="*/ 1 h 16"/>
                  <a:gd name="T34" fmla="*/ 9 w 12"/>
                  <a:gd name="T35" fmla="*/ 1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 h="16">
                    <a:moveTo>
                      <a:pt x="9" y="1"/>
                    </a:moveTo>
                    <a:lnTo>
                      <a:pt x="9" y="1"/>
                    </a:lnTo>
                    <a:lnTo>
                      <a:pt x="4" y="7"/>
                    </a:lnTo>
                    <a:lnTo>
                      <a:pt x="0" y="14"/>
                    </a:lnTo>
                    <a:lnTo>
                      <a:pt x="0" y="15"/>
                    </a:lnTo>
                    <a:lnTo>
                      <a:pt x="1" y="16"/>
                    </a:lnTo>
                    <a:lnTo>
                      <a:pt x="2" y="16"/>
                    </a:lnTo>
                    <a:lnTo>
                      <a:pt x="3" y="16"/>
                    </a:lnTo>
                    <a:lnTo>
                      <a:pt x="6" y="9"/>
                    </a:lnTo>
                    <a:lnTo>
                      <a:pt x="11" y="3"/>
                    </a:lnTo>
                    <a:lnTo>
                      <a:pt x="12" y="2"/>
                    </a:lnTo>
                    <a:lnTo>
                      <a:pt x="11" y="1"/>
                    </a:lnTo>
                    <a:lnTo>
                      <a:pt x="10" y="0"/>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83" name="Freeform 430">
                <a:extLst>
                  <a:ext uri="{FF2B5EF4-FFF2-40B4-BE49-F238E27FC236}">
                    <a16:creationId xmlns:a16="http://schemas.microsoft.com/office/drawing/2014/main" id="{5394DA37-4009-4AFA-ADDC-B5B644F91666}"/>
                  </a:ext>
                </a:extLst>
              </p:cNvPr>
              <p:cNvSpPr>
                <a:spLocks/>
              </p:cNvSpPr>
              <p:nvPr/>
            </p:nvSpPr>
            <p:spPr bwMode="auto">
              <a:xfrm>
                <a:off x="3991" y="1368"/>
                <a:ext cx="16" cy="7"/>
              </a:xfrm>
              <a:custGeom>
                <a:avLst/>
                <a:gdLst>
                  <a:gd name="T0" fmla="*/ 2 w 16"/>
                  <a:gd name="T1" fmla="*/ 7 h 7"/>
                  <a:gd name="T2" fmla="*/ 2 w 16"/>
                  <a:gd name="T3" fmla="*/ 7 h 7"/>
                  <a:gd name="T4" fmla="*/ 9 w 16"/>
                  <a:gd name="T5" fmla="*/ 5 h 7"/>
                  <a:gd name="T6" fmla="*/ 15 w 16"/>
                  <a:gd name="T7" fmla="*/ 1 h 7"/>
                  <a:gd name="T8" fmla="*/ 15 w 16"/>
                  <a:gd name="T9" fmla="*/ 1 h 7"/>
                  <a:gd name="T10" fmla="*/ 16 w 16"/>
                  <a:gd name="T11" fmla="*/ 0 h 7"/>
                  <a:gd name="T12" fmla="*/ 14 w 16"/>
                  <a:gd name="T13" fmla="*/ 0 h 7"/>
                  <a:gd name="T14" fmla="*/ 14 w 16"/>
                  <a:gd name="T15" fmla="*/ 0 h 7"/>
                  <a:gd name="T16" fmla="*/ 1 w 16"/>
                  <a:gd name="T17" fmla="*/ 5 h 7"/>
                  <a:gd name="T18" fmla="*/ 1 w 16"/>
                  <a:gd name="T19" fmla="*/ 5 h 7"/>
                  <a:gd name="T20" fmla="*/ 0 w 16"/>
                  <a:gd name="T21" fmla="*/ 6 h 7"/>
                  <a:gd name="T22" fmla="*/ 0 w 16"/>
                  <a:gd name="T23" fmla="*/ 7 h 7"/>
                  <a:gd name="T24" fmla="*/ 1 w 16"/>
                  <a:gd name="T25" fmla="*/ 7 h 7"/>
                  <a:gd name="T26" fmla="*/ 2 w 16"/>
                  <a:gd name="T27" fmla="*/ 7 h 7"/>
                  <a:gd name="T28" fmla="*/ 2 w 16"/>
                  <a:gd name="T29" fmla="*/ 7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7">
                    <a:moveTo>
                      <a:pt x="2" y="7"/>
                    </a:moveTo>
                    <a:lnTo>
                      <a:pt x="2" y="7"/>
                    </a:lnTo>
                    <a:lnTo>
                      <a:pt x="9" y="5"/>
                    </a:lnTo>
                    <a:lnTo>
                      <a:pt x="15" y="1"/>
                    </a:lnTo>
                    <a:lnTo>
                      <a:pt x="16" y="0"/>
                    </a:lnTo>
                    <a:lnTo>
                      <a:pt x="14" y="0"/>
                    </a:lnTo>
                    <a:lnTo>
                      <a:pt x="1" y="5"/>
                    </a:lnTo>
                    <a:lnTo>
                      <a:pt x="0" y="6"/>
                    </a:lnTo>
                    <a:lnTo>
                      <a:pt x="0" y="7"/>
                    </a:lnTo>
                    <a:lnTo>
                      <a:pt x="1" y="7"/>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84" name="Freeform 431">
                <a:extLst>
                  <a:ext uri="{FF2B5EF4-FFF2-40B4-BE49-F238E27FC236}">
                    <a16:creationId xmlns:a16="http://schemas.microsoft.com/office/drawing/2014/main" id="{54830BF7-856F-42C5-BE44-9B84818C0CD1}"/>
                  </a:ext>
                </a:extLst>
              </p:cNvPr>
              <p:cNvSpPr>
                <a:spLocks/>
              </p:cNvSpPr>
              <p:nvPr/>
            </p:nvSpPr>
            <p:spPr bwMode="auto">
              <a:xfrm>
                <a:off x="3989" y="1355"/>
                <a:ext cx="5" cy="15"/>
              </a:xfrm>
              <a:custGeom>
                <a:avLst/>
                <a:gdLst>
                  <a:gd name="T0" fmla="*/ 3 w 5"/>
                  <a:gd name="T1" fmla="*/ 14 h 15"/>
                  <a:gd name="T2" fmla="*/ 3 w 5"/>
                  <a:gd name="T3" fmla="*/ 14 h 15"/>
                  <a:gd name="T4" fmla="*/ 5 w 5"/>
                  <a:gd name="T5" fmla="*/ 8 h 15"/>
                  <a:gd name="T6" fmla="*/ 5 w 5"/>
                  <a:gd name="T7" fmla="*/ 1 h 15"/>
                  <a:gd name="T8" fmla="*/ 5 w 5"/>
                  <a:gd name="T9" fmla="*/ 1 h 15"/>
                  <a:gd name="T10" fmla="*/ 5 w 5"/>
                  <a:gd name="T11" fmla="*/ 0 h 15"/>
                  <a:gd name="T12" fmla="*/ 4 w 5"/>
                  <a:gd name="T13" fmla="*/ 0 h 15"/>
                  <a:gd name="T14" fmla="*/ 2 w 5"/>
                  <a:gd name="T15" fmla="*/ 0 h 15"/>
                  <a:gd name="T16" fmla="*/ 2 w 5"/>
                  <a:gd name="T17" fmla="*/ 1 h 15"/>
                  <a:gd name="T18" fmla="*/ 2 w 5"/>
                  <a:gd name="T19" fmla="*/ 1 h 15"/>
                  <a:gd name="T20" fmla="*/ 1 w 5"/>
                  <a:gd name="T21" fmla="*/ 8 h 15"/>
                  <a:gd name="T22" fmla="*/ 0 w 5"/>
                  <a:gd name="T23" fmla="*/ 13 h 15"/>
                  <a:gd name="T24" fmla="*/ 0 w 5"/>
                  <a:gd name="T25" fmla="*/ 13 h 15"/>
                  <a:gd name="T26" fmla="*/ 0 w 5"/>
                  <a:gd name="T27" fmla="*/ 15 h 15"/>
                  <a:gd name="T28" fmla="*/ 1 w 5"/>
                  <a:gd name="T29" fmla="*/ 15 h 15"/>
                  <a:gd name="T30" fmla="*/ 2 w 5"/>
                  <a:gd name="T31" fmla="*/ 15 h 15"/>
                  <a:gd name="T32" fmla="*/ 3 w 5"/>
                  <a:gd name="T33" fmla="*/ 14 h 15"/>
                  <a:gd name="T34" fmla="*/ 3 w 5"/>
                  <a:gd name="T35" fmla="*/ 14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 h="15">
                    <a:moveTo>
                      <a:pt x="3" y="14"/>
                    </a:moveTo>
                    <a:lnTo>
                      <a:pt x="3" y="14"/>
                    </a:lnTo>
                    <a:lnTo>
                      <a:pt x="5" y="8"/>
                    </a:lnTo>
                    <a:lnTo>
                      <a:pt x="5" y="1"/>
                    </a:lnTo>
                    <a:lnTo>
                      <a:pt x="5" y="0"/>
                    </a:lnTo>
                    <a:lnTo>
                      <a:pt x="4" y="0"/>
                    </a:lnTo>
                    <a:lnTo>
                      <a:pt x="2" y="0"/>
                    </a:lnTo>
                    <a:lnTo>
                      <a:pt x="2" y="1"/>
                    </a:lnTo>
                    <a:lnTo>
                      <a:pt x="1" y="8"/>
                    </a:lnTo>
                    <a:lnTo>
                      <a:pt x="0" y="13"/>
                    </a:lnTo>
                    <a:lnTo>
                      <a:pt x="0" y="15"/>
                    </a:lnTo>
                    <a:lnTo>
                      <a:pt x="1" y="15"/>
                    </a:lnTo>
                    <a:lnTo>
                      <a:pt x="2" y="15"/>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85" name="Freeform 432">
                <a:extLst>
                  <a:ext uri="{FF2B5EF4-FFF2-40B4-BE49-F238E27FC236}">
                    <a16:creationId xmlns:a16="http://schemas.microsoft.com/office/drawing/2014/main" id="{64081F1A-FEA8-432E-BD7E-574CD041E37E}"/>
                  </a:ext>
                </a:extLst>
              </p:cNvPr>
              <p:cNvSpPr>
                <a:spLocks/>
              </p:cNvSpPr>
              <p:nvPr/>
            </p:nvSpPr>
            <p:spPr bwMode="auto">
              <a:xfrm>
                <a:off x="3979" y="1369"/>
                <a:ext cx="6" cy="4"/>
              </a:xfrm>
              <a:custGeom>
                <a:avLst/>
                <a:gdLst>
                  <a:gd name="T0" fmla="*/ 6 w 6"/>
                  <a:gd name="T1" fmla="*/ 3 h 4"/>
                  <a:gd name="T2" fmla="*/ 6 w 6"/>
                  <a:gd name="T3" fmla="*/ 3 h 4"/>
                  <a:gd name="T4" fmla="*/ 0 w 6"/>
                  <a:gd name="T5" fmla="*/ 0 h 4"/>
                  <a:gd name="T6" fmla="*/ 0 w 6"/>
                  <a:gd name="T7" fmla="*/ 0 h 4"/>
                  <a:gd name="T8" fmla="*/ 0 w 6"/>
                  <a:gd name="T9" fmla="*/ 0 h 4"/>
                  <a:gd name="T10" fmla="*/ 0 w 6"/>
                  <a:gd name="T11" fmla="*/ 1 h 4"/>
                  <a:gd name="T12" fmla="*/ 0 w 6"/>
                  <a:gd name="T13" fmla="*/ 1 h 4"/>
                  <a:gd name="T14" fmla="*/ 6 w 6"/>
                  <a:gd name="T15" fmla="*/ 4 h 4"/>
                  <a:gd name="T16" fmla="*/ 6 w 6"/>
                  <a:gd name="T17" fmla="*/ 4 h 4"/>
                  <a:gd name="T18" fmla="*/ 6 w 6"/>
                  <a:gd name="T19" fmla="*/ 4 h 4"/>
                  <a:gd name="T20" fmla="*/ 6 w 6"/>
                  <a:gd name="T21" fmla="*/ 3 h 4"/>
                  <a:gd name="T22" fmla="*/ 6 w 6"/>
                  <a:gd name="T23" fmla="*/ 3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4">
                    <a:moveTo>
                      <a:pt x="6" y="3"/>
                    </a:moveTo>
                    <a:lnTo>
                      <a:pt x="6" y="3"/>
                    </a:lnTo>
                    <a:lnTo>
                      <a:pt x="0" y="0"/>
                    </a:lnTo>
                    <a:lnTo>
                      <a:pt x="0" y="1"/>
                    </a:lnTo>
                    <a:lnTo>
                      <a:pt x="6" y="4"/>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86" name="Freeform 433">
                <a:extLst>
                  <a:ext uri="{FF2B5EF4-FFF2-40B4-BE49-F238E27FC236}">
                    <a16:creationId xmlns:a16="http://schemas.microsoft.com/office/drawing/2014/main" id="{13FE1738-0FEA-4A90-81DE-738CCA64542B}"/>
                  </a:ext>
                </a:extLst>
              </p:cNvPr>
              <p:cNvSpPr>
                <a:spLocks/>
              </p:cNvSpPr>
              <p:nvPr/>
            </p:nvSpPr>
            <p:spPr bwMode="auto">
              <a:xfrm>
                <a:off x="3975" y="1376"/>
                <a:ext cx="11" cy="7"/>
              </a:xfrm>
              <a:custGeom>
                <a:avLst/>
                <a:gdLst>
                  <a:gd name="T0" fmla="*/ 9 w 11"/>
                  <a:gd name="T1" fmla="*/ 0 h 7"/>
                  <a:gd name="T2" fmla="*/ 9 w 11"/>
                  <a:gd name="T3" fmla="*/ 0 h 7"/>
                  <a:gd name="T4" fmla="*/ 4 w 11"/>
                  <a:gd name="T5" fmla="*/ 2 h 7"/>
                  <a:gd name="T6" fmla="*/ 0 w 11"/>
                  <a:gd name="T7" fmla="*/ 5 h 7"/>
                  <a:gd name="T8" fmla="*/ 0 w 11"/>
                  <a:gd name="T9" fmla="*/ 5 h 7"/>
                  <a:gd name="T10" fmla="*/ 0 w 11"/>
                  <a:gd name="T11" fmla="*/ 6 h 7"/>
                  <a:gd name="T12" fmla="*/ 1 w 11"/>
                  <a:gd name="T13" fmla="*/ 7 h 7"/>
                  <a:gd name="T14" fmla="*/ 1 w 11"/>
                  <a:gd name="T15" fmla="*/ 7 h 7"/>
                  <a:gd name="T16" fmla="*/ 6 w 11"/>
                  <a:gd name="T17" fmla="*/ 5 h 7"/>
                  <a:gd name="T18" fmla="*/ 10 w 11"/>
                  <a:gd name="T19" fmla="*/ 2 h 7"/>
                  <a:gd name="T20" fmla="*/ 10 w 11"/>
                  <a:gd name="T21" fmla="*/ 2 h 7"/>
                  <a:gd name="T22" fmla="*/ 11 w 11"/>
                  <a:gd name="T23" fmla="*/ 1 h 7"/>
                  <a:gd name="T24" fmla="*/ 11 w 11"/>
                  <a:gd name="T25" fmla="*/ 1 h 7"/>
                  <a:gd name="T26" fmla="*/ 10 w 11"/>
                  <a:gd name="T27" fmla="*/ 0 h 7"/>
                  <a:gd name="T28" fmla="*/ 9 w 11"/>
                  <a:gd name="T29" fmla="*/ 0 h 7"/>
                  <a:gd name="T30" fmla="*/ 9 w 11"/>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 h="7">
                    <a:moveTo>
                      <a:pt x="9" y="0"/>
                    </a:moveTo>
                    <a:lnTo>
                      <a:pt x="9" y="0"/>
                    </a:lnTo>
                    <a:lnTo>
                      <a:pt x="4" y="2"/>
                    </a:lnTo>
                    <a:lnTo>
                      <a:pt x="0" y="5"/>
                    </a:lnTo>
                    <a:lnTo>
                      <a:pt x="0" y="6"/>
                    </a:lnTo>
                    <a:lnTo>
                      <a:pt x="1" y="7"/>
                    </a:lnTo>
                    <a:lnTo>
                      <a:pt x="6" y="5"/>
                    </a:lnTo>
                    <a:lnTo>
                      <a:pt x="10" y="2"/>
                    </a:lnTo>
                    <a:lnTo>
                      <a:pt x="11" y="1"/>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87" name="Freeform 434">
                <a:extLst>
                  <a:ext uri="{FF2B5EF4-FFF2-40B4-BE49-F238E27FC236}">
                    <a16:creationId xmlns:a16="http://schemas.microsoft.com/office/drawing/2014/main" id="{40CB4FE7-D0B8-4078-84FA-A07CB5DA801A}"/>
                  </a:ext>
                </a:extLst>
              </p:cNvPr>
              <p:cNvSpPr>
                <a:spLocks/>
              </p:cNvSpPr>
              <p:nvPr/>
            </p:nvSpPr>
            <p:spPr bwMode="auto">
              <a:xfrm>
                <a:off x="3985" y="1380"/>
                <a:ext cx="5" cy="21"/>
              </a:xfrm>
              <a:custGeom>
                <a:avLst/>
                <a:gdLst>
                  <a:gd name="T0" fmla="*/ 3 w 5"/>
                  <a:gd name="T1" fmla="*/ 1 h 21"/>
                  <a:gd name="T2" fmla="*/ 3 w 5"/>
                  <a:gd name="T3" fmla="*/ 1 h 21"/>
                  <a:gd name="T4" fmla="*/ 0 w 5"/>
                  <a:gd name="T5" fmla="*/ 10 h 21"/>
                  <a:gd name="T6" fmla="*/ 0 w 5"/>
                  <a:gd name="T7" fmla="*/ 20 h 21"/>
                  <a:gd name="T8" fmla="*/ 0 w 5"/>
                  <a:gd name="T9" fmla="*/ 20 h 21"/>
                  <a:gd name="T10" fmla="*/ 0 w 5"/>
                  <a:gd name="T11" fmla="*/ 21 h 21"/>
                  <a:gd name="T12" fmla="*/ 1 w 5"/>
                  <a:gd name="T13" fmla="*/ 21 h 21"/>
                  <a:gd name="T14" fmla="*/ 1 w 5"/>
                  <a:gd name="T15" fmla="*/ 21 h 21"/>
                  <a:gd name="T16" fmla="*/ 2 w 5"/>
                  <a:gd name="T17" fmla="*/ 20 h 21"/>
                  <a:gd name="T18" fmla="*/ 2 w 5"/>
                  <a:gd name="T19" fmla="*/ 20 h 21"/>
                  <a:gd name="T20" fmla="*/ 3 w 5"/>
                  <a:gd name="T21" fmla="*/ 11 h 21"/>
                  <a:gd name="T22" fmla="*/ 5 w 5"/>
                  <a:gd name="T23" fmla="*/ 1 h 21"/>
                  <a:gd name="T24" fmla="*/ 5 w 5"/>
                  <a:gd name="T25" fmla="*/ 1 h 21"/>
                  <a:gd name="T26" fmla="*/ 4 w 5"/>
                  <a:gd name="T27" fmla="*/ 1 h 21"/>
                  <a:gd name="T28" fmla="*/ 4 w 5"/>
                  <a:gd name="T29" fmla="*/ 0 h 21"/>
                  <a:gd name="T30" fmla="*/ 3 w 5"/>
                  <a:gd name="T31" fmla="*/ 0 h 21"/>
                  <a:gd name="T32" fmla="*/ 3 w 5"/>
                  <a:gd name="T33" fmla="*/ 1 h 21"/>
                  <a:gd name="T34" fmla="*/ 3 w 5"/>
                  <a:gd name="T35" fmla="*/ 1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 h="21">
                    <a:moveTo>
                      <a:pt x="3" y="1"/>
                    </a:moveTo>
                    <a:lnTo>
                      <a:pt x="3" y="1"/>
                    </a:lnTo>
                    <a:lnTo>
                      <a:pt x="0" y="10"/>
                    </a:lnTo>
                    <a:lnTo>
                      <a:pt x="0" y="20"/>
                    </a:lnTo>
                    <a:lnTo>
                      <a:pt x="0" y="21"/>
                    </a:lnTo>
                    <a:lnTo>
                      <a:pt x="1" y="21"/>
                    </a:lnTo>
                    <a:lnTo>
                      <a:pt x="2" y="20"/>
                    </a:lnTo>
                    <a:lnTo>
                      <a:pt x="3" y="11"/>
                    </a:lnTo>
                    <a:lnTo>
                      <a:pt x="5" y="1"/>
                    </a:lnTo>
                    <a:lnTo>
                      <a:pt x="4" y="1"/>
                    </a:lnTo>
                    <a:lnTo>
                      <a:pt x="4" y="0"/>
                    </a:lnTo>
                    <a:lnTo>
                      <a:pt x="3" y="0"/>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88" name="Freeform 435">
                <a:extLst>
                  <a:ext uri="{FF2B5EF4-FFF2-40B4-BE49-F238E27FC236}">
                    <a16:creationId xmlns:a16="http://schemas.microsoft.com/office/drawing/2014/main" id="{0CD53C20-084A-4A21-AB22-5D74408373F8}"/>
                  </a:ext>
                </a:extLst>
              </p:cNvPr>
              <p:cNvSpPr>
                <a:spLocks/>
              </p:cNvSpPr>
              <p:nvPr/>
            </p:nvSpPr>
            <p:spPr bwMode="auto">
              <a:xfrm>
                <a:off x="3989" y="1382"/>
                <a:ext cx="8" cy="11"/>
              </a:xfrm>
              <a:custGeom>
                <a:avLst/>
                <a:gdLst>
                  <a:gd name="T0" fmla="*/ 0 w 8"/>
                  <a:gd name="T1" fmla="*/ 1 h 11"/>
                  <a:gd name="T2" fmla="*/ 0 w 8"/>
                  <a:gd name="T3" fmla="*/ 1 h 11"/>
                  <a:gd name="T4" fmla="*/ 7 w 8"/>
                  <a:gd name="T5" fmla="*/ 11 h 11"/>
                  <a:gd name="T6" fmla="*/ 7 w 8"/>
                  <a:gd name="T7" fmla="*/ 11 h 11"/>
                  <a:gd name="T8" fmla="*/ 7 w 8"/>
                  <a:gd name="T9" fmla="*/ 11 h 11"/>
                  <a:gd name="T10" fmla="*/ 8 w 8"/>
                  <a:gd name="T11" fmla="*/ 10 h 11"/>
                  <a:gd name="T12" fmla="*/ 8 w 8"/>
                  <a:gd name="T13" fmla="*/ 10 h 11"/>
                  <a:gd name="T14" fmla="*/ 1 w 8"/>
                  <a:gd name="T15" fmla="*/ 1 h 11"/>
                  <a:gd name="T16" fmla="*/ 1 w 8"/>
                  <a:gd name="T17" fmla="*/ 1 h 11"/>
                  <a:gd name="T18" fmla="*/ 0 w 8"/>
                  <a:gd name="T19" fmla="*/ 0 h 11"/>
                  <a:gd name="T20" fmla="*/ 0 w 8"/>
                  <a:gd name="T21" fmla="*/ 1 h 11"/>
                  <a:gd name="T22" fmla="*/ 0 w 8"/>
                  <a:gd name="T23" fmla="*/ 1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1"/>
                    </a:moveTo>
                    <a:lnTo>
                      <a:pt x="0" y="1"/>
                    </a:lnTo>
                    <a:lnTo>
                      <a:pt x="7" y="11"/>
                    </a:lnTo>
                    <a:lnTo>
                      <a:pt x="8" y="10"/>
                    </a:lnTo>
                    <a:lnTo>
                      <a:pt x="1" y="1"/>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89" name="Freeform 436">
                <a:extLst>
                  <a:ext uri="{FF2B5EF4-FFF2-40B4-BE49-F238E27FC236}">
                    <a16:creationId xmlns:a16="http://schemas.microsoft.com/office/drawing/2014/main" id="{3BD09C05-B374-4F17-8446-C3F4A1EAC039}"/>
                  </a:ext>
                </a:extLst>
              </p:cNvPr>
              <p:cNvSpPr>
                <a:spLocks/>
              </p:cNvSpPr>
              <p:nvPr/>
            </p:nvSpPr>
            <p:spPr bwMode="auto">
              <a:xfrm>
                <a:off x="3990" y="1381"/>
                <a:ext cx="9" cy="5"/>
              </a:xfrm>
              <a:custGeom>
                <a:avLst/>
                <a:gdLst>
                  <a:gd name="T0" fmla="*/ 1 w 9"/>
                  <a:gd name="T1" fmla="*/ 2 h 5"/>
                  <a:gd name="T2" fmla="*/ 1 w 9"/>
                  <a:gd name="T3" fmla="*/ 2 h 5"/>
                  <a:gd name="T4" fmla="*/ 4 w 9"/>
                  <a:gd name="T5" fmla="*/ 4 h 5"/>
                  <a:gd name="T6" fmla="*/ 8 w 9"/>
                  <a:gd name="T7" fmla="*/ 5 h 5"/>
                  <a:gd name="T8" fmla="*/ 8 w 9"/>
                  <a:gd name="T9" fmla="*/ 5 h 5"/>
                  <a:gd name="T10" fmla="*/ 9 w 9"/>
                  <a:gd name="T11" fmla="*/ 5 h 5"/>
                  <a:gd name="T12" fmla="*/ 9 w 9"/>
                  <a:gd name="T13" fmla="*/ 4 h 5"/>
                  <a:gd name="T14" fmla="*/ 8 w 9"/>
                  <a:gd name="T15" fmla="*/ 3 h 5"/>
                  <a:gd name="T16" fmla="*/ 8 w 9"/>
                  <a:gd name="T17" fmla="*/ 3 h 5"/>
                  <a:gd name="T18" fmla="*/ 5 w 9"/>
                  <a:gd name="T19" fmla="*/ 2 h 5"/>
                  <a:gd name="T20" fmla="*/ 2 w 9"/>
                  <a:gd name="T21" fmla="*/ 0 h 5"/>
                  <a:gd name="T22" fmla="*/ 2 w 9"/>
                  <a:gd name="T23" fmla="*/ 0 h 5"/>
                  <a:gd name="T24" fmla="*/ 1 w 9"/>
                  <a:gd name="T25" fmla="*/ 0 h 5"/>
                  <a:gd name="T26" fmla="*/ 1 w 9"/>
                  <a:gd name="T27" fmla="*/ 1 h 5"/>
                  <a:gd name="T28" fmla="*/ 0 w 9"/>
                  <a:gd name="T29" fmla="*/ 1 h 5"/>
                  <a:gd name="T30" fmla="*/ 1 w 9"/>
                  <a:gd name="T31" fmla="*/ 2 h 5"/>
                  <a:gd name="T32" fmla="*/ 1 w 9"/>
                  <a:gd name="T33" fmla="*/ 2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5">
                    <a:moveTo>
                      <a:pt x="1" y="2"/>
                    </a:moveTo>
                    <a:lnTo>
                      <a:pt x="1" y="2"/>
                    </a:lnTo>
                    <a:lnTo>
                      <a:pt x="4" y="4"/>
                    </a:lnTo>
                    <a:lnTo>
                      <a:pt x="8" y="5"/>
                    </a:lnTo>
                    <a:lnTo>
                      <a:pt x="9" y="5"/>
                    </a:lnTo>
                    <a:lnTo>
                      <a:pt x="9" y="4"/>
                    </a:lnTo>
                    <a:lnTo>
                      <a:pt x="8" y="3"/>
                    </a:lnTo>
                    <a:lnTo>
                      <a:pt x="5" y="2"/>
                    </a:lnTo>
                    <a:lnTo>
                      <a:pt x="2" y="0"/>
                    </a:lnTo>
                    <a:lnTo>
                      <a:pt x="1" y="0"/>
                    </a:lnTo>
                    <a:lnTo>
                      <a:pt x="1" y="1"/>
                    </a:lnTo>
                    <a:lnTo>
                      <a:pt x="0" y="1"/>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90" name="Freeform 437">
                <a:extLst>
                  <a:ext uri="{FF2B5EF4-FFF2-40B4-BE49-F238E27FC236}">
                    <a16:creationId xmlns:a16="http://schemas.microsoft.com/office/drawing/2014/main" id="{F584AC4E-C173-4A48-93E8-733960736CE5}"/>
                  </a:ext>
                </a:extLst>
              </p:cNvPr>
              <p:cNvSpPr>
                <a:spLocks/>
              </p:cNvSpPr>
              <p:nvPr/>
            </p:nvSpPr>
            <p:spPr bwMode="auto">
              <a:xfrm>
                <a:off x="3949" y="1311"/>
                <a:ext cx="16" cy="19"/>
              </a:xfrm>
              <a:custGeom>
                <a:avLst/>
                <a:gdLst>
                  <a:gd name="T0" fmla="*/ 16 w 16"/>
                  <a:gd name="T1" fmla="*/ 18 h 19"/>
                  <a:gd name="T2" fmla="*/ 16 w 16"/>
                  <a:gd name="T3" fmla="*/ 18 h 19"/>
                  <a:gd name="T4" fmla="*/ 7 w 16"/>
                  <a:gd name="T5" fmla="*/ 9 h 19"/>
                  <a:gd name="T6" fmla="*/ 1 w 16"/>
                  <a:gd name="T7" fmla="*/ 0 h 19"/>
                  <a:gd name="T8" fmla="*/ 1 w 16"/>
                  <a:gd name="T9" fmla="*/ 0 h 19"/>
                  <a:gd name="T10" fmla="*/ 0 w 16"/>
                  <a:gd name="T11" fmla="*/ 0 h 19"/>
                  <a:gd name="T12" fmla="*/ 0 w 16"/>
                  <a:gd name="T13" fmla="*/ 0 h 19"/>
                  <a:gd name="T14" fmla="*/ 7 w 16"/>
                  <a:gd name="T15" fmla="*/ 10 h 19"/>
                  <a:gd name="T16" fmla="*/ 16 w 16"/>
                  <a:gd name="T17" fmla="*/ 19 h 19"/>
                  <a:gd name="T18" fmla="*/ 16 w 16"/>
                  <a:gd name="T19" fmla="*/ 19 h 19"/>
                  <a:gd name="T20" fmla="*/ 16 w 16"/>
                  <a:gd name="T21" fmla="*/ 19 h 19"/>
                  <a:gd name="T22" fmla="*/ 16 w 16"/>
                  <a:gd name="T23" fmla="*/ 18 h 19"/>
                  <a:gd name="T24" fmla="*/ 16 w 16"/>
                  <a:gd name="T25" fmla="*/ 18 h 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9">
                    <a:moveTo>
                      <a:pt x="16" y="18"/>
                    </a:moveTo>
                    <a:lnTo>
                      <a:pt x="16" y="18"/>
                    </a:lnTo>
                    <a:lnTo>
                      <a:pt x="7" y="9"/>
                    </a:lnTo>
                    <a:lnTo>
                      <a:pt x="1" y="0"/>
                    </a:lnTo>
                    <a:lnTo>
                      <a:pt x="0" y="0"/>
                    </a:lnTo>
                    <a:lnTo>
                      <a:pt x="7" y="10"/>
                    </a:lnTo>
                    <a:lnTo>
                      <a:pt x="16" y="19"/>
                    </a:lnTo>
                    <a:lnTo>
                      <a:pt x="1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91" name="Freeform 438">
                <a:extLst>
                  <a:ext uri="{FF2B5EF4-FFF2-40B4-BE49-F238E27FC236}">
                    <a16:creationId xmlns:a16="http://schemas.microsoft.com/office/drawing/2014/main" id="{8C540641-88E5-4942-8A1A-D39BEDCD5645}"/>
                  </a:ext>
                </a:extLst>
              </p:cNvPr>
              <p:cNvSpPr>
                <a:spLocks/>
              </p:cNvSpPr>
              <p:nvPr/>
            </p:nvSpPr>
            <p:spPr bwMode="auto">
              <a:xfrm>
                <a:off x="3952" y="1331"/>
                <a:ext cx="7" cy="2"/>
              </a:xfrm>
              <a:custGeom>
                <a:avLst/>
                <a:gdLst>
                  <a:gd name="T0" fmla="*/ 6 w 7"/>
                  <a:gd name="T1" fmla="*/ 0 h 2"/>
                  <a:gd name="T2" fmla="*/ 6 w 7"/>
                  <a:gd name="T3" fmla="*/ 0 h 2"/>
                  <a:gd name="T4" fmla="*/ 0 w 7"/>
                  <a:gd name="T5" fmla="*/ 0 h 2"/>
                  <a:gd name="T6" fmla="*/ 0 w 7"/>
                  <a:gd name="T7" fmla="*/ 0 h 2"/>
                  <a:gd name="T8" fmla="*/ 0 w 7"/>
                  <a:gd name="T9" fmla="*/ 1 h 2"/>
                  <a:gd name="T10" fmla="*/ 0 w 7"/>
                  <a:gd name="T11" fmla="*/ 2 h 2"/>
                  <a:gd name="T12" fmla="*/ 0 w 7"/>
                  <a:gd name="T13" fmla="*/ 2 h 2"/>
                  <a:gd name="T14" fmla="*/ 6 w 7"/>
                  <a:gd name="T15" fmla="*/ 2 h 2"/>
                  <a:gd name="T16" fmla="*/ 6 w 7"/>
                  <a:gd name="T17" fmla="*/ 2 h 2"/>
                  <a:gd name="T18" fmla="*/ 7 w 7"/>
                  <a:gd name="T19" fmla="*/ 1 h 2"/>
                  <a:gd name="T20" fmla="*/ 6 w 7"/>
                  <a:gd name="T21" fmla="*/ 0 h 2"/>
                  <a:gd name="T22" fmla="*/ 6 w 7"/>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2">
                    <a:moveTo>
                      <a:pt x="6" y="0"/>
                    </a:moveTo>
                    <a:lnTo>
                      <a:pt x="6" y="0"/>
                    </a:lnTo>
                    <a:lnTo>
                      <a:pt x="0" y="0"/>
                    </a:lnTo>
                    <a:lnTo>
                      <a:pt x="0" y="1"/>
                    </a:lnTo>
                    <a:lnTo>
                      <a:pt x="0" y="2"/>
                    </a:lnTo>
                    <a:lnTo>
                      <a:pt x="6" y="2"/>
                    </a:lnTo>
                    <a:lnTo>
                      <a:pt x="7"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92" name="Freeform 439">
                <a:extLst>
                  <a:ext uri="{FF2B5EF4-FFF2-40B4-BE49-F238E27FC236}">
                    <a16:creationId xmlns:a16="http://schemas.microsoft.com/office/drawing/2014/main" id="{CC3503FB-E280-4A02-ABB0-AE62B4BE733D}"/>
                  </a:ext>
                </a:extLst>
              </p:cNvPr>
              <p:cNvSpPr>
                <a:spLocks/>
              </p:cNvSpPr>
              <p:nvPr/>
            </p:nvSpPr>
            <p:spPr bwMode="auto">
              <a:xfrm>
                <a:off x="3966" y="1319"/>
                <a:ext cx="1" cy="10"/>
              </a:xfrm>
              <a:custGeom>
                <a:avLst/>
                <a:gdLst>
                  <a:gd name="T0" fmla="*/ 1 w 1"/>
                  <a:gd name="T1" fmla="*/ 9 h 10"/>
                  <a:gd name="T2" fmla="*/ 1 w 1"/>
                  <a:gd name="T3" fmla="*/ 9 h 10"/>
                  <a:gd name="T4" fmla="*/ 1 w 1"/>
                  <a:gd name="T5" fmla="*/ 1 h 10"/>
                  <a:gd name="T6" fmla="*/ 1 w 1"/>
                  <a:gd name="T7" fmla="*/ 1 h 10"/>
                  <a:gd name="T8" fmla="*/ 1 w 1"/>
                  <a:gd name="T9" fmla="*/ 0 h 10"/>
                  <a:gd name="T10" fmla="*/ 0 w 1"/>
                  <a:gd name="T11" fmla="*/ 1 h 10"/>
                  <a:gd name="T12" fmla="*/ 0 w 1"/>
                  <a:gd name="T13" fmla="*/ 1 h 10"/>
                  <a:gd name="T14" fmla="*/ 0 w 1"/>
                  <a:gd name="T15" fmla="*/ 9 h 10"/>
                  <a:gd name="T16" fmla="*/ 0 w 1"/>
                  <a:gd name="T17" fmla="*/ 9 h 10"/>
                  <a:gd name="T18" fmla="*/ 1 w 1"/>
                  <a:gd name="T19" fmla="*/ 10 h 10"/>
                  <a:gd name="T20" fmla="*/ 1 w 1"/>
                  <a:gd name="T21" fmla="*/ 9 h 10"/>
                  <a:gd name="T22" fmla="*/ 1 w 1"/>
                  <a:gd name="T23" fmla="*/ 9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 h="10">
                    <a:moveTo>
                      <a:pt x="1" y="9"/>
                    </a:moveTo>
                    <a:lnTo>
                      <a:pt x="1" y="9"/>
                    </a:lnTo>
                    <a:lnTo>
                      <a:pt x="1" y="1"/>
                    </a:lnTo>
                    <a:lnTo>
                      <a:pt x="1" y="0"/>
                    </a:lnTo>
                    <a:lnTo>
                      <a:pt x="0" y="1"/>
                    </a:lnTo>
                    <a:lnTo>
                      <a:pt x="0" y="9"/>
                    </a:lnTo>
                    <a:lnTo>
                      <a:pt x="1" y="10"/>
                    </a:lnTo>
                    <a:lnTo>
                      <a:pt x="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93" name="Freeform 440">
                <a:extLst>
                  <a:ext uri="{FF2B5EF4-FFF2-40B4-BE49-F238E27FC236}">
                    <a16:creationId xmlns:a16="http://schemas.microsoft.com/office/drawing/2014/main" id="{CEA4D347-6CE1-4336-B46A-185297EADFAD}"/>
                  </a:ext>
                </a:extLst>
              </p:cNvPr>
              <p:cNvSpPr>
                <a:spLocks/>
              </p:cNvSpPr>
              <p:nvPr/>
            </p:nvSpPr>
            <p:spPr bwMode="auto">
              <a:xfrm>
                <a:off x="3967" y="1333"/>
                <a:ext cx="10" cy="1"/>
              </a:xfrm>
              <a:custGeom>
                <a:avLst/>
                <a:gdLst>
                  <a:gd name="T0" fmla="*/ 1 w 10"/>
                  <a:gd name="T1" fmla="*/ 1 h 1"/>
                  <a:gd name="T2" fmla="*/ 1 w 10"/>
                  <a:gd name="T3" fmla="*/ 1 h 1"/>
                  <a:gd name="T4" fmla="*/ 9 w 10"/>
                  <a:gd name="T5" fmla="*/ 1 h 1"/>
                  <a:gd name="T6" fmla="*/ 9 w 10"/>
                  <a:gd name="T7" fmla="*/ 1 h 1"/>
                  <a:gd name="T8" fmla="*/ 10 w 10"/>
                  <a:gd name="T9" fmla="*/ 0 h 1"/>
                  <a:gd name="T10" fmla="*/ 9 w 10"/>
                  <a:gd name="T11" fmla="*/ 0 h 1"/>
                  <a:gd name="T12" fmla="*/ 9 w 10"/>
                  <a:gd name="T13" fmla="*/ 0 h 1"/>
                  <a:gd name="T14" fmla="*/ 1 w 10"/>
                  <a:gd name="T15" fmla="*/ 0 h 1"/>
                  <a:gd name="T16" fmla="*/ 1 w 10"/>
                  <a:gd name="T17" fmla="*/ 0 h 1"/>
                  <a:gd name="T18" fmla="*/ 0 w 10"/>
                  <a:gd name="T19" fmla="*/ 0 h 1"/>
                  <a:gd name="T20" fmla="*/ 1 w 10"/>
                  <a:gd name="T21" fmla="*/ 1 h 1"/>
                  <a:gd name="T22" fmla="*/ 1 w 10"/>
                  <a:gd name="T23" fmla="*/ 1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
                    <a:moveTo>
                      <a:pt x="1" y="1"/>
                    </a:moveTo>
                    <a:lnTo>
                      <a:pt x="1" y="1"/>
                    </a:lnTo>
                    <a:lnTo>
                      <a:pt x="9" y="1"/>
                    </a:lnTo>
                    <a:lnTo>
                      <a:pt x="10" y="0"/>
                    </a:lnTo>
                    <a:lnTo>
                      <a:pt x="9" y="0"/>
                    </a:lnTo>
                    <a:lnTo>
                      <a:pt x="1" y="0"/>
                    </a:lnTo>
                    <a:lnTo>
                      <a:pt x="0" y="0"/>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94" name="Freeform 441">
                <a:extLst>
                  <a:ext uri="{FF2B5EF4-FFF2-40B4-BE49-F238E27FC236}">
                    <a16:creationId xmlns:a16="http://schemas.microsoft.com/office/drawing/2014/main" id="{64213A79-450A-4092-86DA-FEB4DC020CA2}"/>
                  </a:ext>
                </a:extLst>
              </p:cNvPr>
              <p:cNvSpPr>
                <a:spLocks/>
              </p:cNvSpPr>
              <p:nvPr/>
            </p:nvSpPr>
            <p:spPr bwMode="auto">
              <a:xfrm>
                <a:off x="3965" y="1336"/>
                <a:ext cx="8" cy="9"/>
              </a:xfrm>
              <a:custGeom>
                <a:avLst/>
                <a:gdLst>
                  <a:gd name="T0" fmla="*/ 0 w 8"/>
                  <a:gd name="T1" fmla="*/ 1 h 9"/>
                  <a:gd name="T2" fmla="*/ 0 w 8"/>
                  <a:gd name="T3" fmla="*/ 1 h 9"/>
                  <a:gd name="T4" fmla="*/ 2 w 8"/>
                  <a:gd name="T5" fmla="*/ 5 h 9"/>
                  <a:gd name="T6" fmla="*/ 6 w 8"/>
                  <a:gd name="T7" fmla="*/ 8 h 9"/>
                  <a:gd name="T8" fmla="*/ 6 w 8"/>
                  <a:gd name="T9" fmla="*/ 8 h 9"/>
                  <a:gd name="T10" fmla="*/ 7 w 8"/>
                  <a:gd name="T11" fmla="*/ 9 h 9"/>
                  <a:gd name="T12" fmla="*/ 7 w 8"/>
                  <a:gd name="T13" fmla="*/ 8 h 9"/>
                  <a:gd name="T14" fmla="*/ 8 w 8"/>
                  <a:gd name="T15" fmla="*/ 8 h 9"/>
                  <a:gd name="T16" fmla="*/ 7 w 8"/>
                  <a:gd name="T17" fmla="*/ 7 h 9"/>
                  <a:gd name="T18" fmla="*/ 7 w 8"/>
                  <a:gd name="T19" fmla="*/ 7 h 9"/>
                  <a:gd name="T20" fmla="*/ 3 w 8"/>
                  <a:gd name="T21" fmla="*/ 1 h 9"/>
                  <a:gd name="T22" fmla="*/ 3 w 8"/>
                  <a:gd name="T23" fmla="*/ 1 h 9"/>
                  <a:gd name="T24" fmla="*/ 2 w 8"/>
                  <a:gd name="T25" fmla="*/ 0 h 9"/>
                  <a:gd name="T26" fmla="*/ 1 w 8"/>
                  <a:gd name="T27" fmla="*/ 0 h 9"/>
                  <a:gd name="T28" fmla="*/ 0 w 8"/>
                  <a:gd name="T29" fmla="*/ 0 h 9"/>
                  <a:gd name="T30" fmla="*/ 0 w 8"/>
                  <a:gd name="T31" fmla="*/ 1 h 9"/>
                  <a:gd name="T32" fmla="*/ 0 w 8"/>
                  <a:gd name="T33" fmla="*/ 1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 h="9">
                    <a:moveTo>
                      <a:pt x="0" y="1"/>
                    </a:moveTo>
                    <a:lnTo>
                      <a:pt x="0" y="1"/>
                    </a:lnTo>
                    <a:lnTo>
                      <a:pt x="2" y="5"/>
                    </a:lnTo>
                    <a:lnTo>
                      <a:pt x="6" y="8"/>
                    </a:lnTo>
                    <a:lnTo>
                      <a:pt x="7" y="9"/>
                    </a:lnTo>
                    <a:lnTo>
                      <a:pt x="7" y="8"/>
                    </a:lnTo>
                    <a:lnTo>
                      <a:pt x="8" y="8"/>
                    </a:lnTo>
                    <a:lnTo>
                      <a:pt x="7" y="7"/>
                    </a:lnTo>
                    <a:lnTo>
                      <a:pt x="3" y="1"/>
                    </a:lnTo>
                    <a:lnTo>
                      <a:pt x="2" y="0"/>
                    </a:lnTo>
                    <a:lnTo>
                      <a:pt x="1"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95" name="Freeform 442">
                <a:extLst>
                  <a:ext uri="{FF2B5EF4-FFF2-40B4-BE49-F238E27FC236}">
                    <a16:creationId xmlns:a16="http://schemas.microsoft.com/office/drawing/2014/main" id="{6DB74361-B13B-4928-81BD-50F929DB9E13}"/>
                  </a:ext>
                </a:extLst>
              </p:cNvPr>
              <p:cNvSpPr>
                <a:spLocks/>
              </p:cNvSpPr>
              <p:nvPr/>
            </p:nvSpPr>
            <p:spPr bwMode="auto">
              <a:xfrm>
                <a:off x="3957" y="1336"/>
                <a:ext cx="4" cy="10"/>
              </a:xfrm>
              <a:custGeom>
                <a:avLst/>
                <a:gdLst>
                  <a:gd name="T0" fmla="*/ 2 w 4"/>
                  <a:gd name="T1" fmla="*/ 1 h 10"/>
                  <a:gd name="T2" fmla="*/ 2 w 4"/>
                  <a:gd name="T3" fmla="*/ 1 h 10"/>
                  <a:gd name="T4" fmla="*/ 1 w 4"/>
                  <a:gd name="T5" fmla="*/ 5 h 10"/>
                  <a:gd name="T6" fmla="*/ 0 w 4"/>
                  <a:gd name="T7" fmla="*/ 10 h 10"/>
                  <a:gd name="T8" fmla="*/ 0 w 4"/>
                  <a:gd name="T9" fmla="*/ 10 h 10"/>
                  <a:gd name="T10" fmla="*/ 1 w 4"/>
                  <a:gd name="T11" fmla="*/ 10 h 10"/>
                  <a:gd name="T12" fmla="*/ 2 w 4"/>
                  <a:gd name="T13" fmla="*/ 10 h 10"/>
                  <a:gd name="T14" fmla="*/ 2 w 4"/>
                  <a:gd name="T15" fmla="*/ 10 h 10"/>
                  <a:gd name="T16" fmla="*/ 2 w 4"/>
                  <a:gd name="T17" fmla="*/ 5 h 10"/>
                  <a:gd name="T18" fmla="*/ 4 w 4"/>
                  <a:gd name="T19" fmla="*/ 1 h 10"/>
                  <a:gd name="T20" fmla="*/ 4 w 4"/>
                  <a:gd name="T21" fmla="*/ 1 h 10"/>
                  <a:gd name="T22" fmla="*/ 4 w 4"/>
                  <a:gd name="T23" fmla="*/ 1 h 10"/>
                  <a:gd name="T24" fmla="*/ 3 w 4"/>
                  <a:gd name="T25" fmla="*/ 0 h 10"/>
                  <a:gd name="T26" fmla="*/ 2 w 4"/>
                  <a:gd name="T27" fmla="*/ 1 h 10"/>
                  <a:gd name="T28" fmla="*/ 2 w 4"/>
                  <a:gd name="T29" fmla="*/ 1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10">
                    <a:moveTo>
                      <a:pt x="2" y="1"/>
                    </a:moveTo>
                    <a:lnTo>
                      <a:pt x="2" y="1"/>
                    </a:lnTo>
                    <a:lnTo>
                      <a:pt x="1" y="5"/>
                    </a:lnTo>
                    <a:lnTo>
                      <a:pt x="0" y="10"/>
                    </a:lnTo>
                    <a:lnTo>
                      <a:pt x="1" y="10"/>
                    </a:lnTo>
                    <a:lnTo>
                      <a:pt x="2" y="10"/>
                    </a:lnTo>
                    <a:lnTo>
                      <a:pt x="2" y="5"/>
                    </a:lnTo>
                    <a:lnTo>
                      <a:pt x="4" y="1"/>
                    </a:lnTo>
                    <a:lnTo>
                      <a:pt x="3" y="0"/>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96" name="Freeform 443">
                <a:extLst>
                  <a:ext uri="{FF2B5EF4-FFF2-40B4-BE49-F238E27FC236}">
                    <a16:creationId xmlns:a16="http://schemas.microsoft.com/office/drawing/2014/main" id="{9CEB50C7-B5C2-409B-8466-8B0F1F92D274}"/>
                  </a:ext>
                </a:extLst>
              </p:cNvPr>
              <p:cNvSpPr>
                <a:spLocks/>
              </p:cNvSpPr>
              <p:nvPr/>
            </p:nvSpPr>
            <p:spPr bwMode="auto">
              <a:xfrm>
                <a:off x="3648" y="1227"/>
                <a:ext cx="55" cy="159"/>
              </a:xfrm>
              <a:custGeom>
                <a:avLst/>
                <a:gdLst>
                  <a:gd name="T0" fmla="*/ 52 w 55"/>
                  <a:gd name="T1" fmla="*/ 1 h 159"/>
                  <a:gd name="T2" fmla="*/ 37 w 55"/>
                  <a:gd name="T3" fmla="*/ 35 h 159"/>
                  <a:gd name="T4" fmla="*/ 32 w 55"/>
                  <a:gd name="T5" fmla="*/ 46 h 159"/>
                  <a:gd name="T6" fmla="*/ 30 w 55"/>
                  <a:gd name="T7" fmla="*/ 65 h 159"/>
                  <a:gd name="T8" fmla="*/ 31 w 55"/>
                  <a:gd name="T9" fmla="*/ 72 h 159"/>
                  <a:gd name="T10" fmla="*/ 36 w 55"/>
                  <a:gd name="T11" fmla="*/ 86 h 159"/>
                  <a:gd name="T12" fmla="*/ 37 w 55"/>
                  <a:gd name="T13" fmla="*/ 92 h 159"/>
                  <a:gd name="T14" fmla="*/ 35 w 55"/>
                  <a:gd name="T15" fmla="*/ 103 h 159"/>
                  <a:gd name="T16" fmla="*/ 26 w 55"/>
                  <a:gd name="T17" fmla="*/ 110 h 159"/>
                  <a:gd name="T18" fmla="*/ 11 w 55"/>
                  <a:gd name="T19" fmla="*/ 118 h 159"/>
                  <a:gd name="T20" fmla="*/ 7 w 55"/>
                  <a:gd name="T21" fmla="*/ 122 h 159"/>
                  <a:gd name="T22" fmla="*/ 2 w 55"/>
                  <a:gd name="T23" fmla="*/ 131 h 159"/>
                  <a:gd name="T24" fmla="*/ 0 w 55"/>
                  <a:gd name="T25" fmla="*/ 140 h 159"/>
                  <a:gd name="T26" fmla="*/ 2 w 55"/>
                  <a:gd name="T27" fmla="*/ 159 h 159"/>
                  <a:gd name="T28" fmla="*/ 3 w 55"/>
                  <a:gd name="T29" fmla="*/ 159 h 159"/>
                  <a:gd name="T30" fmla="*/ 2 w 55"/>
                  <a:gd name="T31" fmla="*/ 148 h 159"/>
                  <a:gd name="T32" fmla="*/ 2 w 55"/>
                  <a:gd name="T33" fmla="*/ 137 h 159"/>
                  <a:gd name="T34" fmla="*/ 4 w 55"/>
                  <a:gd name="T35" fmla="*/ 129 h 159"/>
                  <a:gd name="T36" fmla="*/ 12 w 55"/>
                  <a:gd name="T37" fmla="*/ 120 h 159"/>
                  <a:gd name="T38" fmla="*/ 19 w 55"/>
                  <a:gd name="T39" fmla="*/ 117 h 159"/>
                  <a:gd name="T40" fmla="*/ 32 w 55"/>
                  <a:gd name="T41" fmla="*/ 110 h 159"/>
                  <a:gd name="T42" fmla="*/ 40 w 55"/>
                  <a:gd name="T43" fmla="*/ 101 h 159"/>
                  <a:gd name="T44" fmla="*/ 41 w 55"/>
                  <a:gd name="T45" fmla="*/ 97 h 159"/>
                  <a:gd name="T46" fmla="*/ 41 w 55"/>
                  <a:gd name="T47" fmla="*/ 87 h 159"/>
                  <a:gd name="T48" fmla="*/ 38 w 55"/>
                  <a:gd name="T49" fmla="*/ 77 h 159"/>
                  <a:gd name="T50" fmla="*/ 36 w 55"/>
                  <a:gd name="T51" fmla="*/ 63 h 159"/>
                  <a:gd name="T52" fmla="*/ 37 w 55"/>
                  <a:gd name="T53" fmla="*/ 50 h 159"/>
                  <a:gd name="T54" fmla="*/ 40 w 55"/>
                  <a:gd name="T55" fmla="*/ 38 h 159"/>
                  <a:gd name="T56" fmla="*/ 55 w 55"/>
                  <a:gd name="T57" fmla="*/ 2 h 159"/>
                  <a:gd name="T58" fmla="*/ 55 w 55"/>
                  <a:gd name="T59" fmla="*/ 1 h 159"/>
                  <a:gd name="T60" fmla="*/ 53 w 55"/>
                  <a:gd name="T61" fmla="*/ 0 h 159"/>
                  <a:gd name="T62" fmla="*/ 52 w 55"/>
                  <a:gd name="T63" fmla="*/ 1 h 1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5" h="159">
                    <a:moveTo>
                      <a:pt x="52" y="1"/>
                    </a:moveTo>
                    <a:lnTo>
                      <a:pt x="52" y="1"/>
                    </a:lnTo>
                    <a:lnTo>
                      <a:pt x="41" y="23"/>
                    </a:lnTo>
                    <a:lnTo>
                      <a:pt x="37" y="35"/>
                    </a:lnTo>
                    <a:lnTo>
                      <a:pt x="32" y="46"/>
                    </a:lnTo>
                    <a:lnTo>
                      <a:pt x="30" y="55"/>
                    </a:lnTo>
                    <a:lnTo>
                      <a:pt x="30" y="65"/>
                    </a:lnTo>
                    <a:lnTo>
                      <a:pt x="31" y="72"/>
                    </a:lnTo>
                    <a:lnTo>
                      <a:pt x="33" y="79"/>
                    </a:lnTo>
                    <a:lnTo>
                      <a:pt x="36" y="86"/>
                    </a:lnTo>
                    <a:lnTo>
                      <a:pt x="37" y="92"/>
                    </a:lnTo>
                    <a:lnTo>
                      <a:pt x="37" y="99"/>
                    </a:lnTo>
                    <a:lnTo>
                      <a:pt x="35" y="103"/>
                    </a:lnTo>
                    <a:lnTo>
                      <a:pt x="30" y="107"/>
                    </a:lnTo>
                    <a:lnTo>
                      <a:pt x="26" y="110"/>
                    </a:lnTo>
                    <a:lnTo>
                      <a:pt x="16" y="116"/>
                    </a:lnTo>
                    <a:lnTo>
                      <a:pt x="11" y="118"/>
                    </a:lnTo>
                    <a:lnTo>
                      <a:pt x="7" y="122"/>
                    </a:lnTo>
                    <a:lnTo>
                      <a:pt x="4" y="126"/>
                    </a:lnTo>
                    <a:lnTo>
                      <a:pt x="2" y="131"/>
                    </a:lnTo>
                    <a:lnTo>
                      <a:pt x="1" y="135"/>
                    </a:lnTo>
                    <a:lnTo>
                      <a:pt x="0" y="140"/>
                    </a:lnTo>
                    <a:lnTo>
                      <a:pt x="1" y="150"/>
                    </a:lnTo>
                    <a:lnTo>
                      <a:pt x="2" y="159"/>
                    </a:lnTo>
                    <a:lnTo>
                      <a:pt x="3" y="159"/>
                    </a:lnTo>
                    <a:lnTo>
                      <a:pt x="2" y="148"/>
                    </a:lnTo>
                    <a:lnTo>
                      <a:pt x="2" y="142"/>
                    </a:lnTo>
                    <a:lnTo>
                      <a:pt x="2" y="137"/>
                    </a:lnTo>
                    <a:lnTo>
                      <a:pt x="4" y="129"/>
                    </a:lnTo>
                    <a:lnTo>
                      <a:pt x="8" y="124"/>
                    </a:lnTo>
                    <a:lnTo>
                      <a:pt x="12" y="120"/>
                    </a:lnTo>
                    <a:lnTo>
                      <a:pt x="19" y="117"/>
                    </a:lnTo>
                    <a:lnTo>
                      <a:pt x="26" y="114"/>
                    </a:lnTo>
                    <a:lnTo>
                      <a:pt x="32" y="110"/>
                    </a:lnTo>
                    <a:lnTo>
                      <a:pt x="38" y="104"/>
                    </a:lnTo>
                    <a:lnTo>
                      <a:pt x="40" y="101"/>
                    </a:lnTo>
                    <a:lnTo>
                      <a:pt x="41" y="97"/>
                    </a:lnTo>
                    <a:lnTo>
                      <a:pt x="41" y="92"/>
                    </a:lnTo>
                    <a:lnTo>
                      <a:pt x="41" y="87"/>
                    </a:lnTo>
                    <a:lnTo>
                      <a:pt x="38" y="77"/>
                    </a:lnTo>
                    <a:lnTo>
                      <a:pt x="37" y="69"/>
                    </a:lnTo>
                    <a:lnTo>
                      <a:pt x="36" y="63"/>
                    </a:lnTo>
                    <a:lnTo>
                      <a:pt x="36" y="56"/>
                    </a:lnTo>
                    <a:lnTo>
                      <a:pt x="37" y="50"/>
                    </a:lnTo>
                    <a:lnTo>
                      <a:pt x="40" y="38"/>
                    </a:lnTo>
                    <a:lnTo>
                      <a:pt x="45" y="26"/>
                    </a:lnTo>
                    <a:lnTo>
                      <a:pt x="55" y="2"/>
                    </a:lnTo>
                    <a:lnTo>
                      <a:pt x="55" y="1"/>
                    </a:lnTo>
                    <a:lnTo>
                      <a:pt x="54" y="0"/>
                    </a:lnTo>
                    <a:lnTo>
                      <a:pt x="53" y="0"/>
                    </a:lnTo>
                    <a:lnTo>
                      <a:pt x="5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97" name="Freeform 444">
                <a:extLst>
                  <a:ext uri="{FF2B5EF4-FFF2-40B4-BE49-F238E27FC236}">
                    <a16:creationId xmlns:a16="http://schemas.microsoft.com/office/drawing/2014/main" id="{4B2D92AE-5756-4E09-9E35-36182C8B0B31}"/>
                  </a:ext>
                </a:extLst>
              </p:cNvPr>
              <p:cNvSpPr>
                <a:spLocks/>
              </p:cNvSpPr>
              <p:nvPr/>
            </p:nvSpPr>
            <p:spPr bwMode="auto">
              <a:xfrm>
                <a:off x="3870" y="1582"/>
                <a:ext cx="21" cy="403"/>
              </a:xfrm>
              <a:custGeom>
                <a:avLst/>
                <a:gdLst>
                  <a:gd name="T0" fmla="*/ 19 w 21"/>
                  <a:gd name="T1" fmla="*/ 2 h 403"/>
                  <a:gd name="T2" fmla="*/ 19 w 21"/>
                  <a:gd name="T3" fmla="*/ 2 h 403"/>
                  <a:gd name="T4" fmla="*/ 17 w 21"/>
                  <a:gd name="T5" fmla="*/ 36 h 403"/>
                  <a:gd name="T6" fmla="*/ 13 w 21"/>
                  <a:gd name="T7" fmla="*/ 72 h 403"/>
                  <a:gd name="T8" fmla="*/ 6 w 21"/>
                  <a:gd name="T9" fmla="*/ 142 h 403"/>
                  <a:gd name="T10" fmla="*/ 6 w 21"/>
                  <a:gd name="T11" fmla="*/ 142 h 403"/>
                  <a:gd name="T12" fmla="*/ 3 w 21"/>
                  <a:gd name="T13" fmla="*/ 174 h 403"/>
                  <a:gd name="T14" fmla="*/ 1 w 21"/>
                  <a:gd name="T15" fmla="*/ 206 h 403"/>
                  <a:gd name="T16" fmla="*/ 0 w 21"/>
                  <a:gd name="T17" fmla="*/ 238 h 403"/>
                  <a:gd name="T18" fmla="*/ 1 w 21"/>
                  <a:gd name="T19" fmla="*/ 269 h 403"/>
                  <a:gd name="T20" fmla="*/ 1 w 21"/>
                  <a:gd name="T21" fmla="*/ 269 h 403"/>
                  <a:gd name="T22" fmla="*/ 2 w 21"/>
                  <a:gd name="T23" fmla="*/ 303 h 403"/>
                  <a:gd name="T24" fmla="*/ 6 w 21"/>
                  <a:gd name="T25" fmla="*/ 337 h 403"/>
                  <a:gd name="T26" fmla="*/ 12 w 21"/>
                  <a:gd name="T27" fmla="*/ 370 h 403"/>
                  <a:gd name="T28" fmla="*/ 19 w 21"/>
                  <a:gd name="T29" fmla="*/ 403 h 403"/>
                  <a:gd name="T30" fmla="*/ 19 w 21"/>
                  <a:gd name="T31" fmla="*/ 403 h 403"/>
                  <a:gd name="T32" fmla="*/ 20 w 21"/>
                  <a:gd name="T33" fmla="*/ 403 h 403"/>
                  <a:gd name="T34" fmla="*/ 20 w 21"/>
                  <a:gd name="T35" fmla="*/ 403 h 403"/>
                  <a:gd name="T36" fmla="*/ 20 w 21"/>
                  <a:gd name="T37" fmla="*/ 403 h 403"/>
                  <a:gd name="T38" fmla="*/ 13 w 21"/>
                  <a:gd name="T39" fmla="*/ 369 h 403"/>
                  <a:gd name="T40" fmla="*/ 8 w 21"/>
                  <a:gd name="T41" fmla="*/ 337 h 403"/>
                  <a:gd name="T42" fmla="*/ 5 w 21"/>
                  <a:gd name="T43" fmla="*/ 303 h 403"/>
                  <a:gd name="T44" fmla="*/ 3 w 21"/>
                  <a:gd name="T45" fmla="*/ 269 h 403"/>
                  <a:gd name="T46" fmla="*/ 3 w 21"/>
                  <a:gd name="T47" fmla="*/ 269 h 403"/>
                  <a:gd name="T48" fmla="*/ 3 w 21"/>
                  <a:gd name="T49" fmla="*/ 238 h 403"/>
                  <a:gd name="T50" fmla="*/ 5 w 21"/>
                  <a:gd name="T51" fmla="*/ 205 h 403"/>
                  <a:gd name="T52" fmla="*/ 7 w 21"/>
                  <a:gd name="T53" fmla="*/ 174 h 403"/>
                  <a:gd name="T54" fmla="*/ 10 w 21"/>
                  <a:gd name="T55" fmla="*/ 142 h 403"/>
                  <a:gd name="T56" fmla="*/ 10 w 21"/>
                  <a:gd name="T57" fmla="*/ 142 h 403"/>
                  <a:gd name="T58" fmla="*/ 14 w 21"/>
                  <a:gd name="T59" fmla="*/ 101 h 403"/>
                  <a:gd name="T60" fmla="*/ 18 w 21"/>
                  <a:gd name="T61" fmla="*/ 62 h 403"/>
                  <a:gd name="T62" fmla="*/ 18 w 21"/>
                  <a:gd name="T63" fmla="*/ 62 h 403"/>
                  <a:gd name="T64" fmla="*/ 20 w 21"/>
                  <a:gd name="T65" fmla="*/ 31 h 403"/>
                  <a:gd name="T66" fmla="*/ 21 w 21"/>
                  <a:gd name="T67" fmla="*/ 16 h 403"/>
                  <a:gd name="T68" fmla="*/ 21 w 21"/>
                  <a:gd name="T69" fmla="*/ 1 h 403"/>
                  <a:gd name="T70" fmla="*/ 21 w 21"/>
                  <a:gd name="T71" fmla="*/ 1 h 403"/>
                  <a:gd name="T72" fmla="*/ 21 w 21"/>
                  <a:gd name="T73" fmla="*/ 1 h 403"/>
                  <a:gd name="T74" fmla="*/ 20 w 21"/>
                  <a:gd name="T75" fmla="*/ 0 h 403"/>
                  <a:gd name="T76" fmla="*/ 19 w 21"/>
                  <a:gd name="T77" fmla="*/ 1 h 403"/>
                  <a:gd name="T78" fmla="*/ 19 w 21"/>
                  <a:gd name="T79" fmla="*/ 2 h 403"/>
                  <a:gd name="T80" fmla="*/ 19 w 21"/>
                  <a:gd name="T81" fmla="*/ 2 h 4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 h="403">
                    <a:moveTo>
                      <a:pt x="19" y="2"/>
                    </a:moveTo>
                    <a:lnTo>
                      <a:pt x="19" y="2"/>
                    </a:lnTo>
                    <a:lnTo>
                      <a:pt x="17" y="36"/>
                    </a:lnTo>
                    <a:lnTo>
                      <a:pt x="13" y="72"/>
                    </a:lnTo>
                    <a:lnTo>
                      <a:pt x="6" y="142"/>
                    </a:lnTo>
                    <a:lnTo>
                      <a:pt x="3" y="174"/>
                    </a:lnTo>
                    <a:lnTo>
                      <a:pt x="1" y="206"/>
                    </a:lnTo>
                    <a:lnTo>
                      <a:pt x="0" y="238"/>
                    </a:lnTo>
                    <a:lnTo>
                      <a:pt x="1" y="269"/>
                    </a:lnTo>
                    <a:lnTo>
                      <a:pt x="2" y="303"/>
                    </a:lnTo>
                    <a:lnTo>
                      <a:pt x="6" y="337"/>
                    </a:lnTo>
                    <a:lnTo>
                      <a:pt x="12" y="370"/>
                    </a:lnTo>
                    <a:lnTo>
                      <a:pt x="19" y="403"/>
                    </a:lnTo>
                    <a:lnTo>
                      <a:pt x="20" y="403"/>
                    </a:lnTo>
                    <a:lnTo>
                      <a:pt x="13" y="369"/>
                    </a:lnTo>
                    <a:lnTo>
                      <a:pt x="8" y="337"/>
                    </a:lnTo>
                    <a:lnTo>
                      <a:pt x="5" y="303"/>
                    </a:lnTo>
                    <a:lnTo>
                      <a:pt x="3" y="269"/>
                    </a:lnTo>
                    <a:lnTo>
                      <a:pt x="3" y="238"/>
                    </a:lnTo>
                    <a:lnTo>
                      <a:pt x="5" y="205"/>
                    </a:lnTo>
                    <a:lnTo>
                      <a:pt x="7" y="174"/>
                    </a:lnTo>
                    <a:lnTo>
                      <a:pt x="10" y="142"/>
                    </a:lnTo>
                    <a:lnTo>
                      <a:pt x="14" y="101"/>
                    </a:lnTo>
                    <a:lnTo>
                      <a:pt x="18" y="62"/>
                    </a:lnTo>
                    <a:lnTo>
                      <a:pt x="20" y="31"/>
                    </a:lnTo>
                    <a:lnTo>
                      <a:pt x="21" y="16"/>
                    </a:lnTo>
                    <a:lnTo>
                      <a:pt x="21" y="1"/>
                    </a:lnTo>
                    <a:lnTo>
                      <a:pt x="20" y="0"/>
                    </a:lnTo>
                    <a:lnTo>
                      <a:pt x="19" y="1"/>
                    </a:lnTo>
                    <a:lnTo>
                      <a:pt x="1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98" name="Freeform 445">
                <a:extLst>
                  <a:ext uri="{FF2B5EF4-FFF2-40B4-BE49-F238E27FC236}">
                    <a16:creationId xmlns:a16="http://schemas.microsoft.com/office/drawing/2014/main" id="{6B0BABD1-3AB1-43D6-BF01-65865998DD19}"/>
                  </a:ext>
                </a:extLst>
              </p:cNvPr>
              <p:cNvSpPr>
                <a:spLocks/>
              </p:cNvSpPr>
              <p:nvPr/>
            </p:nvSpPr>
            <p:spPr bwMode="auto">
              <a:xfrm>
                <a:off x="3690" y="1782"/>
                <a:ext cx="21" cy="61"/>
              </a:xfrm>
              <a:custGeom>
                <a:avLst/>
                <a:gdLst>
                  <a:gd name="T0" fmla="*/ 0 w 21"/>
                  <a:gd name="T1" fmla="*/ 1 h 61"/>
                  <a:gd name="T2" fmla="*/ 0 w 21"/>
                  <a:gd name="T3" fmla="*/ 1 h 61"/>
                  <a:gd name="T4" fmla="*/ 7 w 21"/>
                  <a:gd name="T5" fmla="*/ 15 h 61"/>
                  <a:gd name="T6" fmla="*/ 12 w 21"/>
                  <a:gd name="T7" fmla="*/ 30 h 61"/>
                  <a:gd name="T8" fmla="*/ 16 w 21"/>
                  <a:gd name="T9" fmla="*/ 45 h 61"/>
                  <a:gd name="T10" fmla="*/ 20 w 21"/>
                  <a:gd name="T11" fmla="*/ 60 h 61"/>
                  <a:gd name="T12" fmla="*/ 20 w 21"/>
                  <a:gd name="T13" fmla="*/ 60 h 61"/>
                  <a:gd name="T14" fmla="*/ 21 w 21"/>
                  <a:gd name="T15" fmla="*/ 61 h 61"/>
                  <a:gd name="T16" fmla="*/ 21 w 21"/>
                  <a:gd name="T17" fmla="*/ 60 h 61"/>
                  <a:gd name="T18" fmla="*/ 21 w 21"/>
                  <a:gd name="T19" fmla="*/ 60 h 61"/>
                  <a:gd name="T20" fmla="*/ 18 w 21"/>
                  <a:gd name="T21" fmla="*/ 45 h 61"/>
                  <a:gd name="T22" fmla="*/ 14 w 21"/>
                  <a:gd name="T23" fmla="*/ 30 h 61"/>
                  <a:gd name="T24" fmla="*/ 9 w 21"/>
                  <a:gd name="T25" fmla="*/ 14 h 61"/>
                  <a:gd name="T26" fmla="*/ 6 w 21"/>
                  <a:gd name="T27" fmla="*/ 7 h 61"/>
                  <a:gd name="T28" fmla="*/ 2 w 21"/>
                  <a:gd name="T29" fmla="*/ 1 h 61"/>
                  <a:gd name="T30" fmla="*/ 2 w 21"/>
                  <a:gd name="T31" fmla="*/ 1 h 61"/>
                  <a:gd name="T32" fmla="*/ 1 w 21"/>
                  <a:gd name="T33" fmla="*/ 0 h 61"/>
                  <a:gd name="T34" fmla="*/ 0 w 21"/>
                  <a:gd name="T35" fmla="*/ 1 h 61"/>
                  <a:gd name="T36" fmla="*/ 0 w 21"/>
                  <a:gd name="T37" fmla="*/ 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61">
                    <a:moveTo>
                      <a:pt x="0" y="1"/>
                    </a:moveTo>
                    <a:lnTo>
                      <a:pt x="0" y="1"/>
                    </a:lnTo>
                    <a:lnTo>
                      <a:pt x="7" y="15"/>
                    </a:lnTo>
                    <a:lnTo>
                      <a:pt x="12" y="30"/>
                    </a:lnTo>
                    <a:lnTo>
                      <a:pt x="16" y="45"/>
                    </a:lnTo>
                    <a:lnTo>
                      <a:pt x="20" y="60"/>
                    </a:lnTo>
                    <a:lnTo>
                      <a:pt x="21" y="61"/>
                    </a:lnTo>
                    <a:lnTo>
                      <a:pt x="21" y="60"/>
                    </a:lnTo>
                    <a:lnTo>
                      <a:pt x="18" y="45"/>
                    </a:lnTo>
                    <a:lnTo>
                      <a:pt x="14" y="30"/>
                    </a:lnTo>
                    <a:lnTo>
                      <a:pt x="9" y="14"/>
                    </a:lnTo>
                    <a:lnTo>
                      <a:pt x="6" y="7"/>
                    </a:lnTo>
                    <a:lnTo>
                      <a:pt x="2" y="1"/>
                    </a:lnTo>
                    <a:lnTo>
                      <a:pt x="1"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699" name="Freeform 446">
                <a:extLst>
                  <a:ext uri="{FF2B5EF4-FFF2-40B4-BE49-F238E27FC236}">
                    <a16:creationId xmlns:a16="http://schemas.microsoft.com/office/drawing/2014/main" id="{EF3699C1-0268-4784-9E40-530A2E8E7990}"/>
                  </a:ext>
                </a:extLst>
              </p:cNvPr>
              <p:cNvSpPr>
                <a:spLocks/>
              </p:cNvSpPr>
              <p:nvPr/>
            </p:nvSpPr>
            <p:spPr bwMode="auto">
              <a:xfrm>
                <a:off x="3851" y="1335"/>
                <a:ext cx="48" cy="32"/>
              </a:xfrm>
              <a:custGeom>
                <a:avLst/>
                <a:gdLst>
                  <a:gd name="T0" fmla="*/ 0 w 48"/>
                  <a:gd name="T1" fmla="*/ 1 h 32"/>
                  <a:gd name="T2" fmla="*/ 0 w 48"/>
                  <a:gd name="T3" fmla="*/ 1 h 32"/>
                  <a:gd name="T4" fmla="*/ 24 w 48"/>
                  <a:gd name="T5" fmla="*/ 16 h 32"/>
                  <a:gd name="T6" fmla="*/ 47 w 48"/>
                  <a:gd name="T7" fmla="*/ 32 h 32"/>
                  <a:gd name="T8" fmla="*/ 47 w 48"/>
                  <a:gd name="T9" fmla="*/ 32 h 32"/>
                  <a:gd name="T10" fmla="*/ 48 w 48"/>
                  <a:gd name="T11" fmla="*/ 32 h 32"/>
                  <a:gd name="T12" fmla="*/ 48 w 48"/>
                  <a:gd name="T13" fmla="*/ 31 h 32"/>
                  <a:gd name="T14" fmla="*/ 48 w 48"/>
                  <a:gd name="T15" fmla="*/ 31 h 32"/>
                  <a:gd name="T16" fmla="*/ 25 w 48"/>
                  <a:gd name="T17" fmla="*/ 14 h 32"/>
                  <a:gd name="T18" fmla="*/ 13 w 48"/>
                  <a:gd name="T19" fmla="*/ 7 h 32"/>
                  <a:gd name="T20" fmla="*/ 0 w 48"/>
                  <a:gd name="T21" fmla="*/ 0 h 32"/>
                  <a:gd name="T22" fmla="*/ 0 w 48"/>
                  <a:gd name="T23" fmla="*/ 0 h 32"/>
                  <a:gd name="T24" fmla="*/ 0 w 48"/>
                  <a:gd name="T25" fmla="*/ 0 h 32"/>
                  <a:gd name="T26" fmla="*/ 0 w 48"/>
                  <a:gd name="T27" fmla="*/ 1 h 32"/>
                  <a:gd name="T28" fmla="*/ 0 w 48"/>
                  <a:gd name="T29" fmla="*/ 1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 h="32">
                    <a:moveTo>
                      <a:pt x="0" y="1"/>
                    </a:moveTo>
                    <a:lnTo>
                      <a:pt x="0" y="1"/>
                    </a:lnTo>
                    <a:lnTo>
                      <a:pt x="24" y="16"/>
                    </a:lnTo>
                    <a:lnTo>
                      <a:pt x="47" y="32"/>
                    </a:lnTo>
                    <a:lnTo>
                      <a:pt x="48" y="32"/>
                    </a:lnTo>
                    <a:lnTo>
                      <a:pt x="48" y="31"/>
                    </a:lnTo>
                    <a:lnTo>
                      <a:pt x="25" y="14"/>
                    </a:lnTo>
                    <a:lnTo>
                      <a:pt x="13" y="7"/>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00" name="Freeform 447">
                <a:extLst>
                  <a:ext uri="{FF2B5EF4-FFF2-40B4-BE49-F238E27FC236}">
                    <a16:creationId xmlns:a16="http://schemas.microsoft.com/office/drawing/2014/main" id="{96AC99F2-29A5-48AF-BAC3-3F24B8021097}"/>
                  </a:ext>
                </a:extLst>
              </p:cNvPr>
              <p:cNvSpPr>
                <a:spLocks/>
              </p:cNvSpPr>
              <p:nvPr/>
            </p:nvSpPr>
            <p:spPr bwMode="auto">
              <a:xfrm>
                <a:off x="3882" y="1352"/>
                <a:ext cx="131" cy="502"/>
              </a:xfrm>
              <a:custGeom>
                <a:avLst/>
                <a:gdLst>
                  <a:gd name="T0" fmla="*/ 0 w 131"/>
                  <a:gd name="T1" fmla="*/ 1 h 502"/>
                  <a:gd name="T2" fmla="*/ 4 w 131"/>
                  <a:gd name="T3" fmla="*/ 17 h 502"/>
                  <a:gd name="T4" fmla="*/ 6 w 131"/>
                  <a:gd name="T5" fmla="*/ 49 h 502"/>
                  <a:gd name="T6" fmla="*/ 7 w 131"/>
                  <a:gd name="T7" fmla="*/ 66 h 502"/>
                  <a:gd name="T8" fmla="*/ 16 w 131"/>
                  <a:gd name="T9" fmla="*/ 131 h 502"/>
                  <a:gd name="T10" fmla="*/ 21 w 131"/>
                  <a:gd name="T11" fmla="*/ 163 h 502"/>
                  <a:gd name="T12" fmla="*/ 31 w 131"/>
                  <a:gd name="T13" fmla="*/ 195 h 502"/>
                  <a:gd name="T14" fmla="*/ 36 w 131"/>
                  <a:gd name="T15" fmla="*/ 209 h 502"/>
                  <a:gd name="T16" fmla="*/ 56 w 131"/>
                  <a:gd name="T17" fmla="*/ 253 h 502"/>
                  <a:gd name="T18" fmla="*/ 72 w 131"/>
                  <a:gd name="T19" fmla="*/ 281 h 502"/>
                  <a:gd name="T20" fmla="*/ 104 w 131"/>
                  <a:gd name="T21" fmla="*/ 340 h 502"/>
                  <a:gd name="T22" fmla="*/ 118 w 131"/>
                  <a:gd name="T23" fmla="*/ 370 h 502"/>
                  <a:gd name="T24" fmla="*/ 127 w 131"/>
                  <a:gd name="T25" fmla="*/ 401 h 502"/>
                  <a:gd name="T26" fmla="*/ 129 w 131"/>
                  <a:gd name="T27" fmla="*/ 433 h 502"/>
                  <a:gd name="T28" fmla="*/ 128 w 131"/>
                  <a:gd name="T29" fmla="*/ 442 h 502"/>
                  <a:gd name="T30" fmla="*/ 122 w 131"/>
                  <a:gd name="T31" fmla="*/ 468 h 502"/>
                  <a:gd name="T32" fmla="*/ 110 w 131"/>
                  <a:gd name="T33" fmla="*/ 501 h 502"/>
                  <a:gd name="T34" fmla="*/ 111 w 131"/>
                  <a:gd name="T35" fmla="*/ 502 h 502"/>
                  <a:gd name="T36" fmla="*/ 112 w 131"/>
                  <a:gd name="T37" fmla="*/ 501 h 502"/>
                  <a:gd name="T38" fmla="*/ 123 w 131"/>
                  <a:gd name="T39" fmla="*/ 471 h 502"/>
                  <a:gd name="T40" fmla="*/ 131 w 131"/>
                  <a:gd name="T41" fmla="*/ 438 h 502"/>
                  <a:gd name="T42" fmla="*/ 131 w 131"/>
                  <a:gd name="T43" fmla="*/ 423 h 502"/>
                  <a:gd name="T44" fmla="*/ 128 w 131"/>
                  <a:gd name="T45" fmla="*/ 392 h 502"/>
                  <a:gd name="T46" fmla="*/ 124 w 131"/>
                  <a:gd name="T47" fmla="*/ 378 h 502"/>
                  <a:gd name="T48" fmla="*/ 112 w 131"/>
                  <a:gd name="T49" fmla="*/ 348 h 502"/>
                  <a:gd name="T50" fmla="*/ 98 w 131"/>
                  <a:gd name="T51" fmla="*/ 319 h 502"/>
                  <a:gd name="T52" fmla="*/ 66 w 131"/>
                  <a:gd name="T53" fmla="*/ 260 h 502"/>
                  <a:gd name="T54" fmla="*/ 38 w 131"/>
                  <a:gd name="T55" fmla="*/ 200 h 502"/>
                  <a:gd name="T56" fmla="*/ 33 w 131"/>
                  <a:gd name="T57" fmla="*/ 184 h 502"/>
                  <a:gd name="T58" fmla="*/ 25 w 131"/>
                  <a:gd name="T59" fmla="*/ 152 h 502"/>
                  <a:gd name="T60" fmla="*/ 21 w 131"/>
                  <a:gd name="T61" fmla="*/ 136 h 502"/>
                  <a:gd name="T62" fmla="*/ 12 w 131"/>
                  <a:gd name="T63" fmla="*/ 70 h 502"/>
                  <a:gd name="T64" fmla="*/ 11 w 131"/>
                  <a:gd name="T65" fmla="*/ 53 h 502"/>
                  <a:gd name="T66" fmla="*/ 8 w 131"/>
                  <a:gd name="T67" fmla="*/ 21 h 502"/>
                  <a:gd name="T68" fmla="*/ 4 w 131"/>
                  <a:gd name="T69" fmla="*/ 6 h 502"/>
                  <a:gd name="T70" fmla="*/ 2 w 131"/>
                  <a:gd name="T71" fmla="*/ 0 h 502"/>
                  <a:gd name="T72" fmla="*/ 2 w 131"/>
                  <a:gd name="T73" fmla="*/ 0 h 502"/>
                  <a:gd name="T74" fmla="*/ 0 w 131"/>
                  <a:gd name="T75" fmla="*/ 0 h 502"/>
                  <a:gd name="T76" fmla="*/ 0 w 131"/>
                  <a:gd name="T77" fmla="*/ 1 h 5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31" h="502">
                    <a:moveTo>
                      <a:pt x="0" y="1"/>
                    </a:moveTo>
                    <a:lnTo>
                      <a:pt x="0" y="1"/>
                    </a:lnTo>
                    <a:lnTo>
                      <a:pt x="3" y="10"/>
                    </a:lnTo>
                    <a:lnTo>
                      <a:pt x="4" y="17"/>
                    </a:lnTo>
                    <a:lnTo>
                      <a:pt x="5" y="33"/>
                    </a:lnTo>
                    <a:lnTo>
                      <a:pt x="6" y="49"/>
                    </a:lnTo>
                    <a:lnTo>
                      <a:pt x="7" y="66"/>
                    </a:lnTo>
                    <a:lnTo>
                      <a:pt x="11" y="98"/>
                    </a:lnTo>
                    <a:lnTo>
                      <a:pt x="16" y="131"/>
                    </a:lnTo>
                    <a:lnTo>
                      <a:pt x="21" y="163"/>
                    </a:lnTo>
                    <a:lnTo>
                      <a:pt x="26" y="179"/>
                    </a:lnTo>
                    <a:lnTo>
                      <a:pt x="31" y="195"/>
                    </a:lnTo>
                    <a:lnTo>
                      <a:pt x="36" y="209"/>
                    </a:lnTo>
                    <a:lnTo>
                      <a:pt x="42" y="224"/>
                    </a:lnTo>
                    <a:lnTo>
                      <a:pt x="56" y="253"/>
                    </a:lnTo>
                    <a:lnTo>
                      <a:pt x="72" y="281"/>
                    </a:lnTo>
                    <a:lnTo>
                      <a:pt x="89" y="311"/>
                    </a:lnTo>
                    <a:lnTo>
                      <a:pt x="104" y="340"/>
                    </a:lnTo>
                    <a:lnTo>
                      <a:pt x="118" y="370"/>
                    </a:lnTo>
                    <a:lnTo>
                      <a:pt x="123" y="385"/>
                    </a:lnTo>
                    <a:lnTo>
                      <a:pt x="127" y="401"/>
                    </a:lnTo>
                    <a:lnTo>
                      <a:pt x="128" y="417"/>
                    </a:lnTo>
                    <a:lnTo>
                      <a:pt x="129" y="433"/>
                    </a:lnTo>
                    <a:lnTo>
                      <a:pt x="128" y="442"/>
                    </a:lnTo>
                    <a:lnTo>
                      <a:pt x="127" y="450"/>
                    </a:lnTo>
                    <a:lnTo>
                      <a:pt x="122" y="468"/>
                    </a:lnTo>
                    <a:lnTo>
                      <a:pt x="116" y="484"/>
                    </a:lnTo>
                    <a:lnTo>
                      <a:pt x="110" y="501"/>
                    </a:lnTo>
                    <a:lnTo>
                      <a:pt x="111" y="502"/>
                    </a:lnTo>
                    <a:lnTo>
                      <a:pt x="112" y="501"/>
                    </a:lnTo>
                    <a:lnTo>
                      <a:pt x="118" y="486"/>
                    </a:lnTo>
                    <a:lnTo>
                      <a:pt x="123" y="471"/>
                    </a:lnTo>
                    <a:lnTo>
                      <a:pt x="128" y="455"/>
                    </a:lnTo>
                    <a:lnTo>
                      <a:pt x="131" y="438"/>
                    </a:lnTo>
                    <a:lnTo>
                      <a:pt x="131" y="423"/>
                    </a:lnTo>
                    <a:lnTo>
                      <a:pt x="130" y="408"/>
                    </a:lnTo>
                    <a:lnTo>
                      <a:pt x="128" y="392"/>
                    </a:lnTo>
                    <a:lnTo>
                      <a:pt x="124" y="378"/>
                    </a:lnTo>
                    <a:lnTo>
                      <a:pt x="119" y="363"/>
                    </a:lnTo>
                    <a:lnTo>
                      <a:pt x="112" y="348"/>
                    </a:lnTo>
                    <a:lnTo>
                      <a:pt x="98" y="319"/>
                    </a:lnTo>
                    <a:lnTo>
                      <a:pt x="66" y="260"/>
                    </a:lnTo>
                    <a:lnTo>
                      <a:pt x="51" y="231"/>
                    </a:lnTo>
                    <a:lnTo>
                      <a:pt x="38" y="200"/>
                    </a:lnTo>
                    <a:lnTo>
                      <a:pt x="33" y="184"/>
                    </a:lnTo>
                    <a:lnTo>
                      <a:pt x="29" y="168"/>
                    </a:lnTo>
                    <a:lnTo>
                      <a:pt x="25" y="152"/>
                    </a:lnTo>
                    <a:lnTo>
                      <a:pt x="21" y="136"/>
                    </a:lnTo>
                    <a:lnTo>
                      <a:pt x="17" y="102"/>
                    </a:lnTo>
                    <a:lnTo>
                      <a:pt x="12" y="70"/>
                    </a:lnTo>
                    <a:lnTo>
                      <a:pt x="11" y="53"/>
                    </a:lnTo>
                    <a:lnTo>
                      <a:pt x="10" y="37"/>
                    </a:lnTo>
                    <a:lnTo>
                      <a:pt x="8" y="21"/>
                    </a:lnTo>
                    <a:lnTo>
                      <a:pt x="7" y="13"/>
                    </a:lnTo>
                    <a:lnTo>
                      <a:pt x="4" y="6"/>
                    </a:lnTo>
                    <a:lnTo>
                      <a:pt x="2" y="0"/>
                    </a:lnTo>
                    <a:lnTo>
                      <a:pt x="1"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01" name="Freeform 448">
                <a:extLst>
                  <a:ext uri="{FF2B5EF4-FFF2-40B4-BE49-F238E27FC236}">
                    <a16:creationId xmlns:a16="http://schemas.microsoft.com/office/drawing/2014/main" id="{446BAD9E-25EA-42E2-B525-7A5F324BF5E7}"/>
                  </a:ext>
                </a:extLst>
              </p:cNvPr>
              <p:cNvSpPr>
                <a:spLocks/>
              </p:cNvSpPr>
              <p:nvPr/>
            </p:nvSpPr>
            <p:spPr bwMode="auto">
              <a:xfrm>
                <a:off x="3863" y="1794"/>
                <a:ext cx="171" cy="140"/>
              </a:xfrm>
              <a:custGeom>
                <a:avLst/>
                <a:gdLst>
                  <a:gd name="T0" fmla="*/ 1 w 171"/>
                  <a:gd name="T1" fmla="*/ 140 h 140"/>
                  <a:gd name="T2" fmla="*/ 2 w 171"/>
                  <a:gd name="T3" fmla="*/ 115 h 140"/>
                  <a:gd name="T4" fmla="*/ 3 w 171"/>
                  <a:gd name="T5" fmla="*/ 109 h 140"/>
                  <a:gd name="T6" fmla="*/ 9 w 171"/>
                  <a:gd name="T7" fmla="*/ 89 h 140"/>
                  <a:gd name="T8" fmla="*/ 15 w 171"/>
                  <a:gd name="T9" fmla="*/ 77 h 140"/>
                  <a:gd name="T10" fmla="*/ 31 w 171"/>
                  <a:gd name="T11" fmla="*/ 53 h 140"/>
                  <a:gd name="T12" fmla="*/ 40 w 171"/>
                  <a:gd name="T13" fmla="*/ 43 h 140"/>
                  <a:gd name="T14" fmla="*/ 63 w 171"/>
                  <a:gd name="T15" fmla="*/ 22 h 140"/>
                  <a:gd name="T16" fmla="*/ 66 w 171"/>
                  <a:gd name="T17" fmla="*/ 19 h 140"/>
                  <a:gd name="T18" fmla="*/ 74 w 171"/>
                  <a:gd name="T19" fmla="*/ 16 h 140"/>
                  <a:gd name="T20" fmla="*/ 78 w 171"/>
                  <a:gd name="T21" fmla="*/ 17 h 140"/>
                  <a:gd name="T22" fmla="*/ 79 w 171"/>
                  <a:gd name="T23" fmla="*/ 20 h 140"/>
                  <a:gd name="T24" fmla="*/ 79 w 171"/>
                  <a:gd name="T25" fmla="*/ 29 h 140"/>
                  <a:gd name="T26" fmla="*/ 77 w 171"/>
                  <a:gd name="T27" fmla="*/ 38 h 140"/>
                  <a:gd name="T28" fmla="*/ 74 w 171"/>
                  <a:gd name="T29" fmla="*/ 56 h 140"/>
                  <a:gd name="T30" fmla="*/ 74 w 171"/>
                  <a:gd name="T31" fmla="*/ 62 h 140"/>
                  <a:gd name="T32" fmla="*/ 77 w 171"/>
                  <a:gd name="T33" fmla="*/ 67 h 140"/>
                  <a:gd name="T34" fmla="*/ 79 w 171"/>
                  <a:gd name="T35" fmla="*/ 67 h 140"/>
                  <a:gd name="T36" fmla="*/ 86 w 171"/>
                  <a:gd name="T37" fmla="*/ 62 h 140"/>
                  <a:gd name="T38" fmla="*/ 94 w 171"/>
                  <a:gd name="T39" fmla="*/ 53 h 140"/>
                  <a:gd name="T40" fmla="*/ 126 w 171"/>
                  <a:gd name="T41" fmla="*/ 20 h 140"/>
                  <a:gd name="T42" fmla="*/ 135 w 171"/>
                  <a:gd name="T43" fmla="*/ 13 h 140"/>
                  <a:gd name="T44" fmla="*/ 152 w 171"/>
                  <a:gd name="T45" fmla="*/ 5 h 140"/>
                  <a:gd name="T46" fmla="*/ 164 w 171"/>
                  <a:gd name="T47" fmla="*/ 2 h 140"/>
                  <a:gd name="T48" fmla="*/ 170 w 171"/>
                  <a:gd name="T49" fmla="*/ 3 h 140"/>
                  <a:gd name="T50" fmla="*/ 171 w 171"/>
                  <a:gd name="T51" fmla="*/ 1 h 140"/>
                  <a:gd name="T52" fmla="*/ 170 w 171"/>
                  <a:gd name="T53" fmla="*/ 1 h 140"/>
                  <a:gd name="T54" fmla="*/ 161 w 171"/>
                  <a:gd name="T55" fmla="*/ 1 h 140"/>
                  <a:gd name="T56" fmla="*/ 142 w 171"/>
                  <a:gd name="T57" fmla="*/ 6 h 140"/>
                  <a:gd name="T58" fmla="*/ 134 w 171"/>
                  <a:gd name="T59" fmla="*/ 12 h 140"/>
                  <a:gd name="T60" fmla="*/ 115 w 171"/>
                  <a:gd name="T61" fmla="*/ 28 h 140"/>
                  <a:gd name="T62" fmla="*/ 97 w 171"/>
                  <a:gd name="T63" fmla="*/ 46 h 140"/>
                  <a:gd name="T64" fmla="*/ 88 w 171"/>
                  <a:gd name="T65" fmla="*/ 57 h 140"/>
                  <a:gd name="T66" fmla="*/ 81 w 171"/>
                  <a:gd name="T67" fmla="*/ 63 h 140"/>
                  <a:gd name="T68" fmla="*/ 79 w 171"/>
                  <a:gd name="T69" fmla="*/ 64 h 140"/>
                  <a:gd name="T70" fmla="*/ 76 w 171"/>
                  <a:gd name="T71" fmla="*/ 62 h 140"/>
                  <a:gd name="T72" fmla="*/ 76 w 171"/>
                  <a:gd name="T73" fmla="*/ 52 h 140"/>
                  <a:gd name="T74" fmla="*/ 78 w 171"/>
                  <a:gd name="T75" fmla="*/ 43 h 140"/>
                  <a:gd name="T76" fmla="*/ 81 w 171"/>
                  <a:gd name="T77" fmla="*/ 25 h 140"/>
                  <a:gd name="T78" fmla="*/ 80 w 171"/>
                  <a:gd name="T79" fmla="*/ 17 h 140"/>
                  <a:gd name="T80" fmla="*/ 78 w 171"/>
                  <a:gd name="T81" fmla="*/ 15 h 140"/>
                  <a:gd name="T82" fmla="*/ 74 w 171"/>
                  <a:gd name="T83" fmla="*/ 14 h 140"/>
                  <a:gd name="T84" fmla="*/ 65 w 171"/>
                  <a:gd name="T85" fmla="*/ 19 h 140"/>
                  <a:gd name="T86" fmla="*/ 45 w 171"/>
                  <a:gd name="T87" fmla="*/ 36 h 140"/>
                  <a:gd name="T88" fmla="*/ 37 w 171"/>
                  <a:gd name="T89" fmla="*/ 44 h 140"/>
                  <a:gd name="T90" fmla="*/ 21 w 171"/>
                  <a:gd name="T91" fmla="*/ 64 h 140"/>
                  <a:gd name="T92" fmla="*/ 9 w 171"/>
                  <a:gd name="T93" fmla="*/ 87 h 140"/>
                  <a:gd name="T94" fmla="*/ 5 w 171"/>
                  <a:gd name="T95" fmla="*/ 98 h 140"/>
                  <a:gd name="T96" fmla="*/ 1 w 171"/>
                  <a:gd name="T97" fmla="*/ 110 h 140"/>
                  <a:gd name="T98" fmla="*/ 0 w 171"/>
                  <a:gd name="T99" fmla="*/ 126 h 140"/>
                  <a:gd name="T100" fmla="*/ 1 w 171"/>
                  <a:gd name="T101" fmla="*/ 140 h 140"/>
                  <a:gd name="T102" fmla="*/ 1 w 171"/>
                  <a:gd name="T103" fmla="*/ 140 h 1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1" h="140">
                    <a:moveTo>
                      <a:pt x="1" y="140"/>
                    </a:moveTo>
                    <a:lnTo>
                      <a:pt x="1" y="140"/>
                    </a:lnTo>
                    <a:lnTo>
                      <a:pt x="1" y="128"/>
                    </a:lnTo>
                    <a:lnTo>
                      <a:pt x="2" y="115"/>
                    </a:lnTo>
                    <a:lnTo>
                      <a:pt x="3" y="109"/>
                    </a:lnTo>
                    <a:lnTo>
                      <a:pt x="4" y="102"/>
                    </a:lnTo>
                    <a:lnTo>
                      <a:pt x="9" y="89"/>
                    </a:lnTo>
                    <a:lnTo>
                      <a:pt x="15" y="77"/>
                    </a:lnTo>
                    <a:lnTo>
                      <a:pt x="22" y="64"/>
                    </a:lnTo>
                    <a:lnTo>
                      <a:pt x="31" y="53"/>
                    </a:lnTo>
                    <a:lnTo>
                      <a:pt x="40" y="43"/>
                    </a:lnTo>
                    <a:lnTo>
                      <a:pt x="51" y="32"/>
                    </a:lnTo>
                    <a:lnTo>
                      <a:pt x="63" y="22"/>
                    </a:lnTo>
                    <a:lnTo>
                      <a:pt x="66" y="19"/>
                    </a:lnTo>
                    <a:lnTo>
                      <a:pt x="71" y="17"/>
                    </a:lnTo>
                    <a:lnTo>
                      <a:pt x="74" y="16"/>
                    </a:lnTo>
                    <a:lnTo>
                      <a:pt x="76" y="16"/>
                    </a:lnTo>
                    <a:lnTo>
                      <a:pt x="78" y="17"/>
                    </a:lnTo>
                    <a:lnTo>
                      <a:pt x="79" y="20"/>
                    </a:lnTo>
                    <a:lnTo>
                      <a:pt x="80" y="24"/>
                    </a:lnTo>
                    <a:lnTo>
                      <a:pt x="79" y="29"/>
                    </a:lnTo>
                    <a:lnTo>
                      <a:pt x="77" y="38"/>
                    </a:lnTo>
                    <a:lnTo>
                      <a:pt x="75" y="47"/>
                    </a:lnTo>
                    <a:lnTo>
                      <a:pt x="74" y="56"/>
                    </a:lnTo>
                    <a:lnTo>
                      <a:pt x="74" y="62"/>
                    </a:lnTo>
                    <a:lnTo>
                      <a:pt x="75" y="64"/>
                    </a:lnTo>
                    <a:lnTo>
                      <a:pt x="77" y="67"/>
                    </a:lnTo>
                    <a:lnTo>
                      <a:pt x="79" y="67"/>
                    </a:lnTo>
                    <a:lnTo>
                      <a:pt x="81" y="67"/>
                    </a:lnTo>
                    <a:lnTo>
                      <a:pt x="86" y="62"/>
                    </a:lnTo>
                    <a:lnTo>
                      <a:pt x="94" y="53"/>
                    </a:lnTo>
                    <a:lnTo>
                      <a:pt x="110" y="36"/>
                    </a:lnTo>
                    <a:lnTo>
                      <a:pt x="126" y="20"/>
                    </a:lnTo>
                    <a:lnTo>
                      <a:pt x="135" y="13"/>
                    </a:lnTo>
                    <a:lnTo>
                      <a:pt x="146" y="7"/>
                    </a:lnTo>
                    <a:lnTo>
                      <a:pt x="152" y="5"/>
                    </a:lnTo>
                    <a:lnTo>
                      <a:pt x="158" y="3"/>
                    </a:lnTo>
                    <a:lnTo>
                      <a:pt x="164" y="2"/>
                    </a:lnTo>
                    <a:lnTo>
                      <a:pt x="170" y="3"/>
                    </a:lnTo>
                    <a:lnTo>
                      <a:pt x="171" y="2"/>
                    </a:lnTo>
                    <a:lnTo>
                      <a:pt x="171" y="1"/>
                    </a:lnTo>
                    <a:lnTo>
                      <a:pt x="170" y="1"/>
                    </a:lnTo>
                    <a:lnTo>
                      <a:pt x="166" y="0"/>
                    </a:lnTo>
                    <a:lnTo>
                      <a:pt x="161" y="1"/>
                    </a:lnTo>
                    <a:lnTo>
                      <a:pt x="151" y="3"/>
                    </a:lnTo>
                    <a:lnTo>
                      <a:pt x="142" y="6"/>
                    </a:lnTo>
                    <a:lnTo>
                      <a:pt x="134" y="12"/>
                    </a:lnTo>
                    <a:lnTo>
                      <a:pt x="124" y="19"/>
                    </a:lnTo>
                    <a:lnTo>
                      <a:pt x="115" y="28"/>
                    </a:lnTo>
                    <a:lnTo>
                      <a:pt x="97" y="46"/>
                    </a:lnTo>
                    <a:lnTo>
                      <a:pt x="88" y="57"/>
                    </a:lnTo>
                    <a:lnTo>
                      <a:pt x="84" y="61"/>
                    </a:lnTo>
                    <a:lnTo>
                      <a:pt x="81" y="63"/>
                    </a:lnTo>
                    <a:lnTo>
                      <a:pt x="79" y="64"/>
                    </a:lnTo>
                    <a:lnTo>
                      <a:pt x="77" y="64"/>
                    </a:lnTo>
                    <a:lnTo>
                      <a:pt x="76" y="62"/>
                    </a:lnTo>
                    <a:lnTo>
                      <a:pt x="76" y="60"/>
                    </a:lnTo>
                    <a:lnTo>
                      <a:pt x="76" y="52"/>
                    </a:lnTo>
                    <a:lnTo>
                      <a:pt x="78" y="43"/>
                    </a:lnTo>
                    <a:lnTo>
                      <a:pt x="80" y="34"/>
                    </a:lnTo>
                    <a:lnTo>
                      <a:pt x="81" y="25"/>
                    </a:lnTo>
                    <a:lnTo>
                      <a:pt x="81" y="21"/>
                    </a:lnTo>
                    <a:lnTo>
                      <a:pt x="80" y="17"/>
                    </a:lnTo>
                    <a:lnTo>
                      <a:pt x="78" y="15"/>
                    </a:lnTo>
                    <a:lnTo>
                      <a:pt x="76" y="14"/>
                    </a:lnTo>
                    <a:lnTo>
                      <a:pt x="74" y="14"/>
                    </a:lnTo>
                    <a:lnTo>
                      <a:pt x="71" y="15"/>
                    </a:lnTo>
                    <a:lnTo>
                      <a:pt x="65" y="19"/>
                    </a:lnTo>
                    <a:lnTo>
                      <a:pt x="58" y="24"/>
                    </a:lnTo>
                    <a:lnTo>
                      <a:pt x="45" y="36"/>
                    </a:lnTo>
                    <a:lnTo>
                      <a:pt x="37" y="44"/>
                    </a:lnTo>
                    <a:lnTo>
                      <a:pt x="29" y="53"/>
                    </a:lnTo>
                    <a:lnTo>
                      <a:pt x="21" y="64"/>
                    </a:lnTo>
                    <a:lnTo>
                      <a:pt x="15" y="75"/>
                    </a:lnTo>
                    <a:lnTo>
                      <a:pt x="9" y="87"/>
                    </a:lnTo>
                    <a:lnTo>
                      <a:pt x="5" y="98"/>
                    </a:lnTo>
                    <a:lnTo>
                      <a:pt x="1" y="110"/>
                    </a:lnTo>
                    <a:lnTo>
                      <a:pt x="1" y="117"/>
                    </a:lnTo>
                    <a:lnTo>
                      <a:pt x="0" y="126"/>
                    </a:lnTo>
                    <a:lnTo>
                      <a:pt x="1"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02" name="Freeform 449">
                <a:extLst>
                  <a:ext uri="{FF2B5EF4-FFF2-40B4-BE49-F238E27FC236}">
                    <a16:creationId xmlns:a16="http://schemas.microsoft.com/office/drawing/2014/main" id="{CCA6ECA6-970D-45F1-998F-2F423544B86B}"/>
                  </a:ext>
                </a:extLst>
              </p:cNvPr>
              <p:cNvSpPr>
                <a:spLocks/>
              </p:cNvSpPr>
              <p:nvPr/>
            </p:nvSpPr>
            <p:spPr bwMode="auto">
              <a:xfrm>
                <a:off x="3951" y="1805"/>
                <a:ext cx="49" cy="44"/>
              </a:xfrm>
              <a:custGeom>
                <a:avLst/>
                <a:gdLst>
                  <a:gd name="T0" fmla="*/ 48 w 49"/>
                  <a:gd name="T1" fmla="*/ 0 h 44"/>
                  <a:gd name="T2" fmla="*/ 48 w 49"/>
                  <a:gd name="T3" fmla="*/ 0 h 44"/>
                  <a:gd name="T4" fmla="*/ 44 w 49"/>
                  <a:gd name="T5" fmla="*/ 8 h 44"/>
                  <a:gd name="T6" fmla="*/ 42 w 49"/>
                  <a:gd name="T7" fmla="*/ 17 h 44"/>
                  <a:gd name="T8" fmla="*/ 39 w 49"/>
                  <a:gd name="T9" fmla="*/ 26 h 44"/>
                  <a:gd name="T10" fmla="*/ 37 w 49"/>
                  <a:gd name="T11" fmla="*/ 30 h 44"/>
                  <a:gd name="T12" fmla="*/ 35 w 49"/>
                  <a:gd name="T13" fmla="*/ 34 h 44"/>
                  <a:gd name="T14" fmla="*/ 35 w 49"/>
                  <a:gd name="T15" fmla="*/ 34 h 44"/>
                  <a:gd name="T16" fmla="*/ 31 w 49"/>
                  <a:gd name="T17" fmla="*/ 38 h 44"/>
                  <a:gd name="T18" fmla="*/ 27 w 49"/>
                  <a:gd name="T19" fmla="*/ 41 h 44"/>
                  <a:gd name="T20" fmla="*/ 22 w 49"/>
                  <a:gd name="T21" fmla="*/ 41 h 44"/>
                  <a:gd name="T22" fmla="*/ 17 w 49"/>
                  <a:gd name="T23" fmla="*/ 40 h 44"/>
                  <a:gd name="T24" fmla="*/ 17 w 49"/>
                  <a:gd name="T25" fmla="*/ 40 h 44"/>
                  <a:gd name="T26" fmla="*/ 8 w 49"/>
                  <a:gd name="T27" fmla="*/ 36 h 44"/>
                  <a:gd name="T28" fmla="*/ 0 w 49"/>
                  <a:gd name="T29" fmla="*/ 30 h 44"/>
                  <a:gd name="T30" fmla="*/ 0 w 49"/>
                  <a:gd name="T31" fmla="*/ 30 h 44"/>
                  <a:gd name="T32" fmla="*/ 0 w 49"/>
                  <a:gd name="T33" fmla="*/ 30 h 44"/>
                  <a:gd name="T34" fmla="*/ 0 w 49"/>
                  <a:gd name="T35" fmla="*/ 31 h 44"/>
                  <a:gd name="T36" fmla="*/ 0 w 49"/>
                  <a:gd name="T37" fmla="*/ 31 h 44"/>
                  <a:gd name="T38" fmla="*/ 6 w 49"/>
                  <a:gd name="T39" fmla="*/ 36 h 44"/>
                  <a:gd name="T40" fmla="*/ 14 w 49"/>
                  <a:gd name="T41" fmla="*/ 41 h 44"/>
                  <a:gd name="T42" fmla="*/ 18 w 49"/>
                  <a:gd name="T43" fmla="*/ 43 h 44"/>
                  <a:gd name="T44" fmla="*/ 22 w 49"/>
                  <a:gd name="T45" fmla="*/ 44 h 44"/>
                  <a:gd name="T46" fmla="*/ 26 w 49"/>
                  <a:gd name="T47" fmla="*/ 44 h 44"/>
                  <a:gd name="T48" fmla="*/ 30 w 49"/>
                  <a:gd name="T49" fmla="*/ 42 h 44"/>
                  <a:gd name="T50" fmla="*/ 30 w 49"/>
                  <a:gd name="T51" fmla="*/ 42 h 44"/>
                  <a:gd name="T52" fmla="*/ 35 w 49"/>
                  <a:gd name="T53" fmla="*/ 39 h 44"/>
                  <a:gd name="T54" fmla="*/ 38 w 49"/>
                  <a:gd name="T55" fmla="*/ 34 h 44"/>
                  <a:gd name="T56" fmla="*/ 41 w 49"/>
                  <a:gd name="T57" fmla="*/ 29 h 44"/>
                  <a:gd name="T58" fmla="*/ 43 w 49"/>
                  <a:gd name="T59" fmla="*/ 24 h 44"/>
                  <a:gd name="T60" fmla="*/ 46 w 49"/>
                  <a:gd name="T61" fmla="*/ 12 h 44"/>
                  <a:gd name="T62" fmla="*/ 47 w 49"/>
                  <a:gd name="T63" fmla="*/ 6 h 44"/>
                  <a:gd name="T64" fmla="*/ 49 w 49"/>
                  <a:gd name="T65" fmla="*/ 1 h 44"/>
                  <a:gd name="T66" fmla="*/ 49 w 49"/>
                  <a:gd name="T67" fmla="*/ 1 h 44"/>
                  <a:gd name="T68" fmla="*/ 49 w 49"/>
                  <a:gd name="T69" fmla="*/ 0 h 44"/>
                  <a:gd name="T70" fmla="*/ 48 w 49"/>
                  <a:gd name="T71" fmla="*/ 0 h 44"/>
                  <a:gd name="T72" fmla="*/ 48 w 49"/>
                  <a:gd name="T73" fmla="*/ 0 h 44"/>
                  <a:gd name="T74" fmla="*/ 48 w 49"/>
                  <a:gd name="T75" fmla="*/ 0 h 4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9" h="44">
                    <a:moveTo>
                      <a:pt x="48" y="0"/>
                    </a:moveTo>
                    <a:lnTo>
                      <a:pt x="48" y="0"/>
                    </a:lnTo>
                    <a:lnTo>
                      <a:pt x="44" y="8"/>
                    </a:lnTo>
                    <a:lnTo>
                      <a:pt x="42" y="17"/>
                    </a:lnTo>
                    <a:lnTo>
                      <a:pt x="39" y="26"/>
                    </a:lnTo>
                    <a:lnTo>
                      <a:pt x="37" y="30"/>
                    </a:lnTo>
                    <a:lnTo>
                      <a:pt x="35" y="34"/>
                    </a:lnTo>
                    <a:lnTo>
                      <a:pt x="31" y="38"/>
                    </a:lnTo>
                    <a:lnTo>
                      <a:pt x="27" y="41"/>
                    </a:lnTo>
                    <a:lnTo>
                      <a:pt x="22" y="41"/>
                    </a:lnTo>
                    <a:lnTo>
                      <a:pt x="17" y="40"/>
                    </a:lnTo>
                    <a:lnTo>
                      <a:pt x="8" y="36"/>
                    </a:lnTo>
                    <a:lnTo>
                      <a:pt x="0" y="30"/>
                    </a:lnTo>
                    <a:lnTo>
                      <a:pt x="0" y="31"/>
                    </a:lnTo>
                    <a:lnTo>
                      <a:pt x="6" y="36"/>
                    </a:lnTo>
                    <a:lnTo>
                      <a:pt x="14" y="41"/>
                    </a:lnTo>
                    <a:lnTo>
                      <a:pt x="18" y="43"/>
                    </a:lnTo>
                    <a:lnTo>
                      <a:pt x="22" y="44"/>
                    </a:lnTo>
                    <a:lnTo>
                      <a:pt x="26" y="44"/>
                    </a:lnTo>
                    <a:lnTo>
                      <a:pt x="30" y="42"/>
                    </a:lnTo>
                    <a:lnTo>
                      <a:pt x="35" y="39"/>
                    </a:lnTo>
                    <a:lnTo>
                      <a:pt x="38" y="34"/>
                    </a:lnTo>
                    <a:lnTo>
                      <a:pt x="41" y="29"/>
                    </a:lnTo>
                    <a:lnTo>
                      <a:pt x="43" y="24"/>
                    </a:lnTo>
                    <a:lnTo>
                      <a:pt x="46" y="12"/>
                    </a:lnTo>
                    <a:lnTo>
                      <a:pt x="47" y="6"/>
                    </a:lnTo>
                    <a:lnTo>
                      <a:pt x="49" y="1"/>
                    </a:lnTo>
                    <a:lnTo>
                      <a:pt x="49" y="0"/>
                    </a:lnTo>
                    <a:lnTo>
                      <a:pt x="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03" name="Freeform 450">
                <a:extLst>
                  <a:ext uri="{FF2B5EF4-FFF2-40B4-BE49-F238E27FC236}">
                    <a16:creationId xmlns:a16="http://schemas.microsoft.com/office/drawing/2014/main" id="{E65688A4-6C1C-4260-85BA-EB6DFDC5D6CE}"/>
                  </a:ext>
                </a:extLst>
              </p:cNvPr>
              <p:cNvSpPr>
                <a:spLocks/>
              </p:cNvSpPr>
              <p:nvPr/>
            </p:nvSpPr>
            <p:spPr bwMode="auto">
              <a:xfrm>
                <a:off x="3969" y="1816"/>
                <a:ext cx="12" cy="18"/>
              </a:xfrm>
              <a:custGeom>
                <a:avLst/>
                <a:gdLst>
                  <a:gd name="T0" fmla="*/ 9 w 12"/>
                  <a:gd name="T1" fmla="*/ 1 h 18"/>
                  <a:gd name="T2" fmla="*/ 9 w 12"/>
                  <a:gd name="T3" fmla="*/ 1 h 18"/>
                  <a:gd name="T4" fmla="*/ 10 w 12"/>
                  <a:gd name="T5" fmla="*/ 4 h 18"/>
                  <a:gd name="T6" fmla="*/ 10 w 12"/>
                  <a:gd name="T7" fmla="*/ 8 h 18"/>
                  <a:gd name="T8" fmla="*/ 10 w 12"/>
                  <a:gd name="T9" fmla="*/ 8 h 18"/>
                  <a:gd name="T10" fmla="*/ 10 w 12"/>
                  <a:gd name="T11" fmla="*/ 11 h 18"/>
                  <a:gd name="T12" fmla="*/ 9 w 12"/>
                  <a:gd name="T13" fmla="*/ 15 h 18"/>
                  <a:gd name="T14" fmla="*/ 9 w 12"/>
                  <a:gd name="T15" fmla="*/ 15 h 18"/>
                  <a:gd name="T16" fmla="*/ 8 w 12"/>
                  <a:gd name="T17" fmla="*/ 16 h 18"/>
                  <a:gd name="T18" fmla="*/ 7 w 12"/>
                  <a:gd name="T19" fmla="*/ 16 h 18"/>
                  <a:gd name="T20" fmla="*/ 4 w 12"/>
                  <a:gd name="T21" fmla="*/ 15 h 18"/>
                  <a:gd name="T22" fmla="*/ 1 w 12"/>
                  <a:gd name="T23" fmla="*/ 11 h 18"/>
                  <a:gd name="T24" fmla="*/ 1 w 12"/>
                  <a:gd name="T25" fmla="*/ 11 h 18"/>
                  <a:gd name="T26" fmla="*/ 0 w 12"/>
                  <a:gd name="T27" fmla="*/ 10 h 18"/>
                  <a:gd name="T28" fmla="*/ 0 w 12"/>
                  <a:gd name="T29" fmla="*/ 11 h 18"/>
                  <a:gd name="T30" fmla="*/ 0 w 12"/>
                  <a:gd name="T31" fmla="*/ 11 h 18"/>
                  <a:gd name="T32" fmla="*/ 1 w 12"/>
                  <a:gd name="T33" fmla="*/ 14 h 18"/>
                  <a:gd name="T34" fmla="*/ 4 w 12"/>
                  <a:gd name="T35" fmla="*/ 17 h 18"/>
                  <a:gd name="T36" fmla="*/ 7 w 12"/>
                  <a:gd name="T37" fmla="*/ 18 h 18"/>
                  <a:gd name="T38" fmla="*/ 8 w 12"/>
                  <a:gd name="T39" fmla="*/ 18 h 18"/>
                  <a:gd name="T40" fmla="*/ 10 w 12"/>
                  <a:gd name="T41" fmla="*/ 17 h 18"/>
                  <a:gd name="T42" fmla="*/ 10 w 12"/>
                  <a:gd name="T43" fmla="*/ 17 h 18"/>
                  <a:gd name="T44" fmla="*/ 11 w 12"/>
                  <a:gd name="T45" fmla="*/ 15 h 18"/>
                  <a:gd name="T46" fmla="*/ 12 w 12"/>
                  <a:gd name="T47" fmla="*/ 13 h 18"/>
                  <a:gd name="T48" fmla="*/ 12 w 12"/>
                  <a:gd name="T49" fmla="*/ 9 h 18"/>
                  <a:gd name="T50" fmla="*/ 12 w 12"/>
                  <a:gd name="T51" fmla="*/ 9 h 18"/>
                  <a:gd name="T52" fmla="*/ 12 w 12"/>
                  <a:gd name="T53" fmla="*/ 4 h 18"/>
                  <a:gd name="T54" fmla="*/ 11 w 12"/>
                  <a:gd name="T55" fmla="*/ 2 h 18"/>
                  <a:gd name="T56" fmla="*/ 10 w 12"/>
                  <a:gd name="T57" fmla="*/ 0 h 18"/>
                  <a:gd name="T58" fmla="*/ 10 w 12"/>
                  <a:gd name="T59" fmla="*/ 0 h 18"/>
                  <a:gd name="T60" fmla="*/ 9 w 12"/>
                  <a:gd name="T61" fmla="*/ 0 h 18"/>
                  <a:gd name="T62" fmla="*/ 9 w 12"/>
                  <a:gd name="T63" fmla="*/ 1 h 18"/>
                  <a:gd name="T64" fmla="*/ 9 w 12"/>
                  <a:gd name="T65" fmla="*/ 1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 h="18">
                    <a:moveTo>
                      <a:pt x="9" y="1"/>
                    </a:moveTo>
                    <a:lnTo>
                      <a:pt x="9" y="1"/>
                    </a:lnTo>
                    <a:lnTo>
                      <a:pt x="10" y="4"/>
                    </a:lnTo>
                    <a:lnTo>
                      <a:pt x="10" y="8"/>
                    </a:lnTo>
                    <a:lnTo>
                      <a:pt x="10" y="11"/>
                    </a:lnTo>
                    <a:lnTo>
                      <a:pt x="9" y="15"/>
                    </a:lnTo>
                    <a:lnTo>
                      <a:pt x="8" y="16"/>
                    </a:lnTo>
                    <a:lnTo>
                      <a:pt x="7" y="16"/>
                    </a:lnTo>
                    <a:lnTo>
                      <a:pt x="4" y="15"/>
                    </a:lnTo>
                    <a:lnTo>
                      <a:pt x="1" y="11"/>
                    </a:lnTo>
                    <a:lnTo>
                      <a:pt x="0" y="10"/>
                    </a:lnTo>
                    <a:lnTo>
                      <a:pt x="0" y="11"/>
                    </a:lnTo>
                    <a:lnTo>
                      <a:pt x="1" y="14"/>
                    </a:lnTo>
                    <a:lnTo>
                      <a:pt x="4" y="17"/>
                    </a:lnTo>
                    <a:lnTo>
                      <a:pt x="7" y="18"/>
                    </a:lnTo>
                    <a:lnTo>
                      <a:pt x="8" y="18"/>
                    </a:lnTo>
                    <a:lnTo>
                      <a:pt x="10" y="17"/>
                    </a:lnTo>
                    <a:lnTo>
                      <a:pt x="11" y="15"/>
                    </a:lnTo>
                    <a:lnTo>
                      <a:pt x="12" y="13"/>
                    </a:lnTo>
                    <a:lnTo>
                      <a:pt x="12" y="9"/>
                    </a:lnTo>
                    <a:lnTo>
                      <a:pt x="12" y="4"/>
                    </a:lnTo>
                    <a:lnTo>
                      <a:pt x="11" y="2"/>
                    </a:lnTo>
                    <a:lnTo>
                      <a:pt x="10" y="0"/>
                    </a:lnTo>
                    <a:lnTo>
                      <a:pt x="9" y="0"/>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04" name="Freeform 451">
                <a:extLst>
                  <a:ext uri="{FF2B5EF4-FFF2-40B4-BE49-F238E27FC236}">
                    <a16:creationId xmlns:a16="http://schemas.microsoft.com/office/drawing/2014/main" id="{20F4F41E-6E79-47E5-8665-8AA709E5A2AF}"/>
                  </a:ext>
                </a:extLst>
              </p:cNvPr>
              <p:cNvSpPr>
                <a:spLocks/>
              </p:cNvSpPr>
              <p:nvPr/>
            </p:nvSpPr>
            <p:spPr bwMode="auto">
              <a:xfrm>
                <a:off x="3845" y="1311"/>
                <a:ext cx="33" cy="220"/>
              </a:xfrm>
              <a:custGeom>
                <a:avLst/>
                <a:gdLst>
                  <a:gd name="T0" fmla="*/ 0 w 33"/>
                  <a:gd name="T1" fmla="*/ 1 h 220"/>
                  <a:gd name="T2" fmla="*/ 0 w 33"/>
                  <a:gd name="T3" fmla="*/ 1 h 220"/>
                  <a:gd name="T4" fmla="*/ 9 w 33"/>
                  <a:gd name="T5" fmla="*/ 12 h 220"/>
                  <a:gd name="T6" fmla="*/ 12 w 33"/>
                  <a:gd name="T7" fmla="*/ 17 h 220"/>
                  <a:gd name="T8" fmla="*/ 15 w 33"/>
                  <a:gd name="T9" fmla="*/ 23 h 220"/>
                  <a:gd name="T10" fmla="*/ 15 w 33"/>
                  <a:gd name="T11" fmla="*/ 23 h 220"/>
                  <a:gd name="T12" fmla="*/ 20 w 33"/>
                  <a:gd name="T13" fmla="*/ 36 h 220"/>
                  <a:gd name="T14" fmla="*/ 24 w 33"/>
                  <a:gd name="T15" fmla="*/ 50 h 220"/>
                  <a:gd name="T16" fmla="*/ 24 w 33"/>
                  <a:gd name="T17" fmla="*/ 50 h 220"/>
                  <a:gd name="T18" fmla="*/ 27 w 33"/>
                  <a:gd name="T19" fmla="*/ 66 h 220"/>
                  <a:gd name="T20" fmla="*/ 30 w 33"/>
                  <a:gd name="T21" fmla="*/ 81 h 220"/>
                  <a:gd name="T22" fmla="*/ 30 w 33"/>
                  <a:gd name="T23" fmla="*/ 96 h 220"/>
                  <a:gd name="T24" fmla="*/ 29 w 33"/>
                  <a:gd name="T25" fmla="*/ 113 h 220"/>
                  <a:gd name="T26" fmla="*/ 29 w 33"/>
                  <a:gd name="T27" fmla="*/ 113 h 220"/>
                  <a:gd name="T28" fmla="*/ 27 w 33"/>
                  <a:gd name="T29" fmla="*/ 127 h 220"/>
                  <a:gd name="T30" fmla="*/ 23 w 33"/>
                  <a:gd name="T31" fmla="*/ 141 h 220"/>
                  <a:gd name="T32" fmla="*/ 15 w 33"/>
                  <a:gd name="T33" fmla="*/ 170 h 220"/>
                  <a:gd name="T34" fmla="*/ 15 w 33"/>
                  <a:gd name="T35" fmla="*/ 170 h 220"/>
                  <a:gd name="T36" fmla="*/ 12 w 33"/>
                  <a:gd name="T37" fmla="*/ 182 h 220"/>
                  <a:gd name="T38" fmla="*/ 10 w 33"/>
                  <a:gd name="T39" fmla="*/ 194 h 220"/>
                  <a:gd name="T40" fmla="*/ 8 w 33"/>
                  <a:gd name="T41" fmla="*/ 207 h 220"/>
                  <a:gd name="T42" fmla="*/ 8 w 33"/>
                  <a:gd name="T43" fmla="*/ 220 h 220"/>
                  <a:gd name="T44" fmla="*/ 8 w 33"/>
                  <a:gd name="T45" fmla="*/ 220 h 220"/>
                  <a:gd name="T46" fmla="*/ 8 w 33"/>
                  <a:gd name="T47" fmla="*/ 220 h 220"/>
                  <a:gd name="T48" fmla="*/ 8 w 33"/>
                  <a:gd name="T49" fmla="*/ 220 h 220"/>
                  <a:gd name="T50" fmla="*/ 9 w 33"/>
                  <a:gd name="T51" fmla="*/ 204 h 220"/>
                  <a:gd name="T52" fmla="*/ 11 w 33"/>
                  <a:gd name="T53" fmla="*/ 190 h 220"/>
                  <a:gd name="T54" fmla="*/ 15 w 33"/>
                  <a:gd name="T55" fmla="*/ 175 h 220"/>
                  <a:gd name="T56" fmla="*/ 19 w 33"/>
                  <a:gd name="T57" fmla="*/ 161 h 220"/>
                  <a:gd name="T58" fmla="*/ 19 w 33"/>
                  <a:gd name="T59" fmla="*/ 161 h 220"/>
                  <a:gd name="T60" fmla="*/ 24 w 33"/>
                  <a:gd name="T61" fmla="*/ 146 h 220"/>
                  <a:gd name="T62" fmla="*/ 28 w 33"/>
                  <a:gd name="T63" fmla="*/ 132 h 220"/>
                  <a:gd name="T64" fmla="*/ 31 w 33"/>
                  <a:gd name="T65" fmla="*/ 117 h 220"/>
                  <a:gd name="T66" fmla="*/ 33 w 33"/>
                  <a:gd name="T67" fmla="*/ 103 h 220"/>
                  <a:gd name="T68" fmla="*/ 33 w 33"/>
                  <a:gd name="T69" fmla="*/ 103 h 220"/>
                  <a:gd name="T70" fmla="*/ 33 w 33"/>
                  <a:gd name="T71" fmla="*/ 88 h 220"/>
                  <a:gd name="T72" fmla="*/ 32 w 33"/>
                  <a:gd name="T73" fmla="*/ 74 h 220"/>
                  <a:gd name="T74" fmla="*/ 29 w 33"/>
                  <a:gd name="T75" fmla="*/ 60 h 220"/>
                  <a:gd name="T76" fmla="*/ 26 w 33"/>
                  <a:gd name="T77" fmla="*/ 47 h 220"/>
                  <a:gd name="T78" fmla="*/ 26 w 33"/>
                  <a:gd name="T79" fmla="*/ 47 h 220"/>
                  <a:gd name="T80" fmla="*/ 22 w 33"/>
                  <a:gd name="T81" fmla="*/ 33 h 220"/>
                  <a:gd name="T82" fmla="*/ 17 w 33"/>
                  <a:gd name="T83" fmla="*/ 20 h 220"/>
                  <a:gd name="T84" fmla="*/ 17 w 33"/>
                  <a:gd name="T85" fmla="*/ 20 h 220"/>
                  <a:gd name="T86" fmla="*/ 14 w 33"/>
                  <a:gd name="T87" fmla="*/ 15 h 220"/>
                  <a:gd name="T88" fmla="*/ 10 w 33"/>
                  <a:gd name="T89" fmla="*/ 10 h 220"/>
                  <a:gd name="T90" fmla="*/ 2 w 33"/>
                  <a:gd name="T91" fmla="*/ 0 h 220"/>
                  <a:gd name="T92" fmla="*/ 2 w 33"/>
                  <a:gd name="T93" fmla="*/ 0 h 220"/>
                  <a:gd name="T94" fmla="*/ 0 w 33"/>
                  <a:gd name="T95" fmla="*/ 0 h 220"/>
                  <a:gd name="T96" fmla="*/ 0 w 33"/>
                  <a:gd name="T97" fmla="*/ 1 h 220"/>
                  <a:gd name="T98" fmla="*/ 0 w 33"/>
                  <a:gd name="T99" fmla="*/ 1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33" h="220">
                    <a:moveTo>
                      <a:pt x="0" y="1"/>
                    </a:moveTo>
                    <a:lnTo>
                      <a:pt x="0" y="1"/>
                    </a:lnTo>
                    <a:lnTo>
                      <a:pt x="9" y="12"/>
                    </a:lnTo>
                    <a:lnTo>
                      <a:pt x="12" y="17"/>
                    </a:lnTo>
                    <a:lnTo>
                      <a:pt x="15" y="23"/>
                    </a:lnTo>
                    <a:lnTo>
                      <a:pt x="20" y="36"/>
                    </a:lnTo>
                    <a:lnTo>
                      <a:pt x="24" y="50"/>
                    </a:lnTo>
                    <a:lnTo>
                      <a:pt x="27" y="66"/>
                    </a:lnTo>
                    <a:lnTo>
                      <a:pt x="30" y="81"/>
                    </a:lnTo>
                    <a:lnTo>
                      <a:pt x="30" y="96"/>
                    </a:lnTo>
                    <a:lnTo>
                      <a:pt x="29" y="113"/>
                    </a:lnTo>
                    <a:lnTo>
                      <a:pt x="27" y="127"/>
                    </a:lnTo>
                    <a:lnTo>
                      <a:pt x="23" y="141"/>
                    </a:lnTo>
                    <a:lnTo>
                      <a:pt x="15" y="170"/>
                    </a:lnTo>
                    <a:lnTo>
                      <a:pt x="12" y="182"/>
                    </a:lnTo>
                    <a:lnTo>
                      <a:pt x="10" y="194"/>
                    </a:lnTo>
                    <a:lnTo>
                      <a:pt x="8" y="207"/>
                    </a:lnTo>
                    <a:lnTo>
                      <a:pt x="8" y="220"/>
                    </a:lnTo>
                    <a:lnTo>
                      <a:pt x="9" y="204"/>
                    </a:lnTo>
                    <a:lnTo>
                      <a:pt x="11" y="190"/>
                    </a:lnTo>
                    <a:lnTo>
                      <a:pt x="15" y="175"/>
                    </a:lnTo>
                    <a:lnTo>
                      <a:pt x="19" y="161"/>
                    </a:lnTo>
                    <a:lnTo>
                      <a:pt x="24" y="146"/>
                    </a:lnTo>
                    <a:lnTo>
                      <a:pt x="28" y="132"/>
                    </a:lnTo>
                    <a:lnTo>
                      <a:pt x="31" y="117"/>
                    </a:lnTo>
                    <a:lnTo>
                      <a:pt x="33" y="103"/>
                    </a:lnTo>
                    <a:lnTo>
                      <a:pt x="33" y="88"/>
                    </a:lnTo>
                    <a:lnTo>
                      <a:pt x="32" y="74"/>
                    </a:lnTo>
                    <a:lnTo>
                      <a:pt x="29" y="60"/>
                    </a:lnTo>
                    <a:lnTo>
                      <a:pt x="26" y="47"/>
                    </a:lnTo>
                    <a:lnTo>
                      <a:pt x="22" y="33"/>
                    </a:lnTo>
                    <a:lnTo>
                      <a:pt x="17" y="20"/>
                    </a:lnTo>
                    <a:lnTo>
                      <a:pt x="14" y="15"/>
                    </a:lnTo>
                    <a:lnTo>
                      <a:pt x="10" y="10"/>
                    </a:lnTo>
                    <a:lnTo>
                      <a:pt x="2"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05" name="Freeform 452">
                <a:extLst>
                  <a:ext uri="{FF2B5EF4-FFF2-40B4-BE49-F238E27FC236}">
                    <a16:creationId xmlns:a16="http://schemas.microsoft.com/office/drawing/2014/main" id="{5720E99A-5B83-4072-B56F-DE8306071C10}"/>
                  </a:ext>
                </a:extLst>
              </p:cNvPr>
              <p:cNvSpPr>
                <a:spLocks/>
              </p:cNvSpPr>
              <p:nvPr/>
            </p:nvSpPr>
            <p:spPr bwMode="auto">
              <a:xfrm>
                <a:off x="3783" y="1296"/>
                <a:ext cx="34" cy="103"/>
              </a:xfrm>
              <a:custGeom>
                <a:avLst/>
                <a:gdLst>
                  <a:gd name="T0" fmla="*/ 32 w 34"/>
                  <a:gd name="T1" fmla="*/ 0 h 103"/>
                  <a:gd name="T2" fmla="*/ 32 w 34"/>
                  <a:gd name="T3" fmla="*/ 0 h 103"/>
                  <a:gd name="T4" fmla="*/ 28 w 34"/>
                  <a:gd name="T5" fmla="*/ 8 h 103"/>
                  <a:gd name="T6" fmla="*/ 23 w 34"/>
                  <a:gd name="T7" fmla="*/ 13 h 103"/>
                  <a:gd name="T8" fmla="*/ 14 w 34"/>
                  <a:gd name="T9" fmla="*/ 24 h 103"/>
                  <a:gd name="T10" fmla="*/ 9 w 34"/>
                  <a:gd name="T11" fmla="*/ 29 h 103"/>
                  <a:gd name="T12" fmla="*/ 5 w 34"/>
                  <a:gd name="T13" fmla="*/ 34 h 103"/>
                  <a:gd name="T14" fmla="*/ 2 w 34"/>
                  <a:gd name="T15" fmla="*/ 41 h 103"/>
                  <a:gd name="T16" fmla="*/ 1 w 34"/>
                  <a:gd name="T17" fmla="*/ 49 h 103"/>
                  <a:gd name="T18" fmla="*/ 1 w 34"/>
                  <a:gd name="T19" fmla="*/ 49 h 103"/>
                  <a:gd name="T20" fmla="*/ 0 w 34"/>
                  <a:gd name="T21" fmla="*/ 56 h 103"/>
                  <a:gd name="T22" fmla="*/ 1 w 34"/>
                  <a:gd name="T23" fmla="*/ 64 h 103"/>
                  <a:gd name="T24" fmla="*/ 2 w 34"/>
                  <a:gd name="T25" fmla="*/ 70 h 103"/>
                  <a:gd name="T26" fmla="*/ 3 w 34"/>
                  <a:gd name="T27" fmla="*/ 77 h 103"/>
                  <a:gd name="T28" fmla="*/ 8 w 34"/>
                  <a:gd name="T29" fmla="*/ 90 h 103"/>
                  <a:gd name="T30" fmla="*/ 15 w 34"/>
                  <a:gd name="T31" fmla="*/ 103 h 103"/>
                  <a:gd name="T32" fmla="*/ 15 w 34"/>
                  <a:gd name="T33" fmla="*/ 103 h 103"/>
                  <a:gd name="T34" fmla="*/ 16 w 34"/>
                  <a:gd name="T35" fmla="*/ 103 h 103"/>
                  <a:gd name="T36" fmla="*/ 16 w 34"/>
                  <a:gd name="T37" fmla="*/ 103 h 103"/>
                  <a:gd name="T38" fmla="*/ 8 w 34"/>
                  <a:gd name="T39" fmla="*/ 87 h 103"/>
                  <a:gd name="T40" fmla="*/ 6 w 34"/>
                  <a:gd name="T41" fmla="*/ 80 h 103"/>
                  <a:gd name="T42" fmla="*/ 4 w 34"/>
                  <a:gd name="T43" fmla="*/ 72 h 103"/>
                  <a:gd name="T44" fmla="*/ 3 w 34"/>
                  <a:gd name="T45" fmla="*/ 65 h 103"/>
                  <a:gd name="T46" fmla="*/ 2 w 34"/>
                  <a:gd name="T47" fmla="*/ 56 h 103"/>
                  <a:gd name="T48" fmla="*/ 3 w 34"/>
                  <a:gd name="T49" fmla="*/ 48 h 103"/>
                  <a:gd name="T50" fmla="*/ 4 w 34"/>
                  <a:gd name="T51" fmla="*/ 40 h 103"/>
                  <a:gd name="T52" fmla="*/ 4 w 34"/>
                  <a:gd name="T53" fmla="*/ 40 h 103"/>
                  <a:gd name="T54" fmla="*/ 7 w 34"/>
                  <a:gd name="T55" fmla="*/ 34 h 103"/>
                  <a:gd name="T56" fmla="*/ 10 w 34"/>
                  <a:gd name="T57" fmla="*/ 29 h 103"/>
                  <a:gd name="T58" fmla="*/ 19 w 34"/>
                  <a:gd name="T59" fmla="*/ 20 h 103"/>
                  <a:gd name="T60" fmla="*/ 27 w 34"/>
                  <a:gd name="T61" fmla="*/ 12 h 103"/>
                  <a:gd name="T62" fmla="*/ 31 w 34"/>
                  <a:gd name="T63" fmla="*/ 7 h 103"/>
                  <a:gd name="T64" fmla="*/ 34 w 34"/>
                  <a:gd name="T65" fmla="*/ 1 h 103"/>
                  <a:gd name="T66" fmla="*/ 34 w 34"/>
                  <a:gd name="T67" fmla="*/ 1 h 103"/>
                  <a:gd name="T68" fmla="*/ 34 w 34"/>
                  <a:gd name="T69" fmla="*/ 0 h 103"/>
                  <a:gd name="T70" fmla="*/ 33 w 34"/>
                  <a:gd name="T71" fmla="*/ 0 h 103"/>
                  <a:gd name="T72" fmla="*/ 32 w 34"/>
                  <a:gd name="T73" fmla="*/ 0 h 103"/>
                  <a:gd name="T74" fmla="*/ 32 w 34"/>
                  <a:gd name="T75" fmla="*/ 0 h 10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 h="103">
                    <a:moveTo>
                      <a:pt x="32" y="0"/>
                    </a:moveTo>
                    <a:lnTo>
                      <a:pt x="32" y="0"/>
                    </a:lnTo>
                    <a:lnTo>
                      <a:pt x="28" y="8"/>
                    </a:lnTo>
                    <a:lnTo>
                      <a:pt x="23" y="13"/>
                    </a:lnTo>
                    <a:lnTo>
                      <a:pt x="14" y="24"/>
                    </a:lnTo>
                    <a:lnTo>
                      <a:pt x="9" y="29"/>
                    </a:lnTo>
                    <a:lnTo>
                      <a:pt x="5" y="34"/>
                    </a:lnTo>
                    <a:lnTo>
                      <a:pt x="2" y="41"/>
                    </a:lnTo>
                    <a:lnTo>
                      <a:pt x="1" y="49"/>
                    </a:lnTo>
                    <a:lnTo>
                      <a:pt x="0" y="56"/>
                    </a:lnTo>
                    <a:lnTo>
                      <a:pt x="1" y="64"/>
                    </a:lnTo>
                    <a:lnTo>
                      <a:pt x="2" y="70"/>
                    </a:lnTo>
                    <a:lnTo>
                      <a:pt x="3" y="77"/>
                    </a:lnTo>
                    <a:lnTo>
                      <a:pt x="8" y="90"/>
                    </a:lnTo>
                    <a:lnTo>
                      <a:pt x="15" y="103"/>
                    </a:lnTo>
                    <a:lnTo>
                      <a:pt x="16" y="103"/>
                    </a:lnTo>
                    <a:lnTo>
                      <a:pt x="8" y="87"/>
                    </a:lnTo>
                    <a:lnTo>
                      <a:pt x="6" y="80"/>
                    </a:lnTo>
                    <a:lnTo>
                      <a:pt x="4" y="72"/>
                    </a:lnTo>
                    <a:lnTo>
                      <a:pt x="3" y="65"/>
                    </a:lnTo>
                    <a:lnTo>
                      <a:pt x="2" y="56"/>
                    </a:lnTo>
                    <a:lnTo>
                      <a:pt x="3" y="48"/>
                    </a:lnTo>
                    <a:lnTo>
                      <a:pt x="4" y="40"/>
                    </a:lnTo>
                    <a:lnTo>
                      <a:pt x="7" y="34"/>
                    </a:lnTo>
                    <a:lnTo>
                      <a:pt x="10" y="29"/>
                    </a:lnTo>
                    <a:lnTo>
                      <a:pt x="19" y="20"/>
                    </a:lnTo>
                    <a:lnTo>
                      <a:pt x="27" y="12"/>
                    </a:lnTo>
                    <a:lnTo>
                      <a:pt x="31" y="7"/>
                    </a:lnTo>
                    <a:lnTo>
                      <a:pt x="34" y="1"/>
                    </a:lnTo>
                    <a:lnTo>
                      <a:pt x="34" y="0"/>
                    </a:lnTo>
                    <a:lnTo>
                      <a:pt x="33" y="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104706" name="Freeform 453">
                <a:extLst>
                  <a:ext uri="{FF2B5EF4-FFF2-40B4-BE49-F238E27FC236}">
                    <a16:creationId xmlns:a16="http://schemas.microsoft.com/office/drawing/2014/main" id="{7B3F3F7F-32E7-4B29-BC83-511B4EA7574B}"/>
                  </a:ext>
                </a:extLst>
              </p:cNvPr>
              <p:cNvSpPr>
                <a:spLocks/>
              </p:cNvSpPr>
              <p:nvPr/>
            </p:nvSpPr>
            <p:spPr bwMode="auto">
              <a:xfrm>
                <a:off x="3816" y="1297"/>
                <a:ext cx="42" cy="27"/>
              </a:xfrm>
              <a:custGeom>
                <a:avLst/>
                <a:gdLst>
                  <a:gd name="T0" fmla="*/ 1 w 42"/>
                  <a:gd name="T1" fmla="*/ 1 h 27"/>
                  <a:gd name="T2" fmla="*/ 1 w 42"/>
                  <a:gd name="T3" fmla="*/ 1 h 27"/>
                  <a:gd name="T4" fmla="*/ 7 w 42"/>
                  <a:gd name="T5" fmla="*/ 2 h 27"/>
                  <a:gd name="T6" fmla="*/ 12 w 42"/>
                  <a:gd name="T7" fmla="*/ 4 h 27"/>
                  <a:gd name="T8" fmla="*/ 18 w 42"/>
                  <a:gd name="T9" fmla="*/ 7 h 27"/>
                  <a:gd name="T10" fmla="*/ 23 w 42"/>
                  <a:gd name="T11" fmla="*/ 10 h 27"/>
                  <a:gd name="T12" fmla="*/ 33 w 42"/>
                  <a:gd name="T13" fmla="*/ 18 h 27"/>
                  <a:gd name="T14" fmla="*/ 42 w 42"/>
                  <a:gd name="T15" fmla="*/ 27 h 27"/>
                  <a:gd name="T16" fmla="*/ 42 w 42"/>
                  <a:gd name="T17" fmla="*/ 27 h 27"/>
                  <a:gd name="T18" fmla="*/ 42 w 42"/>
                  <a:gd name="T19" fmla="*/ 27 h 27"/>
                  <a:gd name="T20" fmla="*/ 42 w 42"/>
                  <a:gd name="T21" fmla="*/ 26 h 27"/>
                  <a:gd name="T22" fmla="*/ 42 w 42"/>
                  <a:gd name="T23" fmla="*/ 26 h 27"/>
                  <a:gd name="T24" fmla="*/ 39 w 42"/>
                  <a:gd name="T25" fmla="*/ 21 h 27"/>
                  <a:gd name="T26" fmla="*/ 35 w 42"/>
                  <a:gd name="T27" fmla="*/ 16 h 27"/>
                  <a:gd name="T28" fmla="*/ 29 w 42"/>
                  <a:gd name="T29" fmla="*/ 12 h 27"/>
                  <a:gd name="T30" fmla="*/ 24 w 42"/>
                  <a:gd name="T31" fmla="*/ 8 h 27"/>
                  <a:gd name="T32" fmla="*/ 19 w 42"/>
                  <a:gd name="T33" fmla="*/ 4 h 27"/>
                  <a:gd name="T34" fmla="*/ 13 w 42"/>
                  <a:gd name="T35" fmla="*/ 2 h 27"/>
                  <a:gd name="T36" fmla="*/ 7 w 42"/>
                  <a:gd name="T37" fmla="*/ 0 h 27"/>
                  <a:gd name="T38" fmla="*/ 1 w 42"/>
                  <a:gd name="T39" fmla="*/ 0 h 27"/>
                  <a:gd name="T40" fmla="*/ 1 w 42"/>
                  <a:gd name="T41" fmla="*/ 0 h 27"/>
                  <a:gd name="T42" fmla="*/ 0 w 42"/>
                  <a:gd name="T43" fmla="*/ 0 h 27"/>
                  <a:gd name="T44" fmla="*/ 1 w 42"/>
                  <a:gd name="T45" fmla="*/ 1 h 27"/>
                  <a:gd name="T46" fmla="*/ 1 w 42"/>
                  <a:gd name="T47" fmla="*/ 1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2" h="27">
                    <a:moveTo>
                      <a:pt x="1" y="1"/>
                    </a:moveTo>
                    <a:lnTo>
                      <a:pt x="1" y="1"/>
                    </a:lnTo>
                    <a:lnTo>
                      <a:pt x="7" y="2"/>
                    </a:lnTo>
                    <a:lnTo>
                      <a:pt x="12" y="4"/>
                    </a:lnTo>
                    <a:lnTo>
                      <a:pt x="18" y="7"/>
                    </a:lnTo>
                    <a:lnTo>
                      <a:pt x="23" y="10"/>
                    </a:lnTo>
                    <a:lnTo>
                      <a:pt x="33" y="18"/>
                    </a:lnTo>
                    <a:lnTo>
                      <a:pt x="42" y="27"/>
                    </a:lnTo>
                    <a:lnTo>
                      <a:pt x="42" y="26"/>
                    </a:lnTo>
                    <a:lnTo>
                      <a:pt x="39" y="21"/>
                    </a:lnTo>
                    <a:lnTo>
                      <a:pt x="35" y="16"/>
                    </a:lnTo>
                    <a:lnTo>
                      <a:pt x="29" y="12"/>
                    </a:lnTo>
                    <a:lnTo>
                      <a:pt x="24" y="8"/>
                    </a:lnTo>
                    <a:lnTo>
                      <a:pt x="19" y="4"/>
                    </a:lnTo>
                    <a:lnTo>
                      <a:pt x="13" y="2"/>
                    </a:lnTo>
                    <a:lnTo>
                      <a:pt x="7" y="0"/>
                    </a:lnTo>
                    <a:lnTo>
                      <a:pt x="1" y="0"/>
                    </a:lnTo>
                    <a:lnTo>
                      <a:pt x="0" y="0"/>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grpSp>
        <p:sp>
          <p:nvSpPr>
            <p:cNvPr id="104523" name="Freeform 455">
              <a:extLst>
                <a:ext uri="{FF2B5EF4-FFF2-40B4-BE49-F238E27FC236}">
                  <a16:creationId xmlns:a16="http://schemas.microsoft.com/office/drawing/2014/main" id="{CF7497AD-E6FD-4040-8E0B-7E6124CEC545}"/>
                </a:ext>
              </a:extLst>
            </p:cNvPr>
            <p:cNvSpPr>
              <a:spLocks noEditPoints="1"/>
            </p:cNvSpPr>
            <p:nvPr/>
          </p:nvSpPr>
          <p:spPr bwMode="auto">
            <a:xfrm>
              <a:off x="3088" y="923"/>
              <a:ext cx="516" cy="410"/>
            </a:xfrm>
            <a:custGeom>
              <a:avLst/>
              <a:gdLst>
                <a:gd name="T0" fmla="*/ 8 w 516"/>
                <a:gd name="T1" fmla="*/ 0 h 410"/>
                <a:gd name="T2" fmla="*/ 492 w 516"/>
                <a:gd name="T3" fmla="*/ 383 h 410"/>
                <a:gd name="T4" fmla="*/ 484 w 516"/>
                <a:gd name="T5" fmla="*/ 394 h 410"/>
                <a:gd name="T6" fmla="*/ 0 w 516"/>
                <a:gd name="T7" fmla="*/ 11 h 410"/>
                <a:gd name="T8" fmla="*/ 8 w 516"/>
                <a:gd name="T9" fmla="*/ 0 h 410"/>
                <a:gd name="T10" fmla="*/ 496 w 516"/>
                <a:gd name="T11" fmla="*/ 367 h 410"/>
                <a:gd name="T12" fmla="*/ 516 w 516"/>
                <a:gd name="T13" fmla="*/ 410 h 410"/>
                <a:gd name="T14" fmla="*/ 469 w 516"/>
                <a:gd name="T15" fmla="*/ 400 h 410"/>
                <a:gd name="T16" fmla="*/ 496 w 516"/>
                <a:gd name="T17" fmla="*/ 367 h 4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16" h="410">
                  <a:moveTo>
                    <a:pt x="8" y="0"/>
                  </a:moveTo>
                  <a:lnTo>
                    <a:pt x="492" y="383"/>
                  </a:lnTo>
                  <a:lnTo>
                    <a:pt x="484" y="394"/>
                  </a:lnTo>
                  <a:lnTo>
                    <a:pt x="0" y="11"/>
                  </a:lnTo>
                  <a:lnTo>
                    <a:pt x="8" y="0"/>
                  </a:lnTo>
                  <a:close/>
                  <a:moveTo>
                    <a:pt x="496" y="367"/>
                  </a:moveTo>
                  <a:lnTo>
                    <a:pt x="516" y="410"/>
                  </a:lnTo>
                  <a:lnTo>
                    <a:pt x="469" y="400"/>
                  </a:lnTo>
                  <a:lnTo>
                    <a:pt x="496" y="367"/>
                  </a:lnTo>
                  <a:close/>
                </a:path>
              </a:pathLst>
            </a:custGeom>
            <a:solidFill>
              <a:srgbClr val="000000"/>
            </a:solidFill>
            <a:ln w="0" cap="flat">
              <a:solidFill>
                <a:srgbClr val="000000"/>
              </a:solidFill>
              <a:prstDash val="solid"/>
              <a:bevel/>
              <a:headEnd/>
              <a:tailEnd/>
            </a:ln>
          </p:spPr>
          <p:txBody>
            <a:bodyPr/>
            <a:lstStyle/>
            <a:p>
              <a:endParaRPr lang="en-US" sz="1400"/>
            </a:p>
          </p:txBody>
        </p:sp>
        <p:sp>
          <p:nvSpPr>
            <p:cNvPr id="104524" name="Freeform 456">
              <a:extLst>
                <a:ext uri="{FF2B5EF4-FFF2-40B4-BE49-F238E27FC236}">
                  <a16:creationId xmlns:a16="http://schemas.microsoft.com/office/drawing/2014/main" id="{7BB17D42-615A-45E7-82D2-04CCB03B6F50}"/>
                </a:ext>
              </a:extLst>
            </p:cNvPr>
            <p:cNvSpPr>
              <a:spLocks noEditPoints="1"/>
            </p:cNvSpPr>
            <p:nvPr/>
          </p:nvSpPr>
          <p:spPr bwMode="auto">
            <a:xfrm>
              <a:off x="3092" y="1447"/>
              <a:ext cx="485" cy="42"/>
            </a:xfrm>
            <a:custGeom>
              <a:avLst/>
              <a:gdLst>
                <a:gd name="T0" fmla="*/ 0 w 485"/>
                <a:gd name="T1" fmla="*/ 14 h 42"/>
                <a:gd name="T2" fmla="*/ 449 w 485"/>
                <a:gd name="T3" fmla="*/ 14 h 42"/>
                <a:gd name="T4" fmla="*/ 449 w 485"/>
                <a:gd name="T5" fmla="*/ 28 h 42"/>
                <a:gd name="T6" fmla="*/ 0 w 485"/>
                <a:gd name="T7" fmla="*/ 28 h 42"/>
                <a:gd name="T8" fmla="*/ 0 w 485"/>
                <a:gd name="T9" fmla="*/ 14 h 42"/>
                <a:gd name="T10" fmla="*/ 442 w 485"/>
                <a:gd name="T11" fmla="*/ 0 h 42"/>
                <a:gd name="T12" fmla="*/ 485 w 485"/>
                <a:gd name="T13" fmla="*/ 21 h 42"/>
                <a:gd name="T14" fmla="*/ 442 w 485"/>
                <a:gd name="T15" fmla="*/ 42 h 42"/>
                <a:gd name="T16" fmla="*/ 442 w 485"/>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85" h="42">
                  <a:moveTo>
                    <a:pt x="0" y="14"/>
                  </a:moveTo>
                  <a:lnTo>
                    <a:pt x="449" y="14"/>
                  </a:lnTo>
                  <a:lnTo>
                    <a:pt x="449" y="28"/>
                  </a:lnTo>
                  <a:lnTo>
                    <a:pt x="0" y="28"/>
                  </a:lnTo>
                  <a:lnTo>
                    <a:pt x="0" y="14"/>
                  </a:lnTo>
                  <a:close/>
                  <a:moveTo>
                    <a:pt x="442" y="0"/>
                  </a:moveTo>
                  <a:lnTo>
                    <a:pt x="485" y="21"/>
                  </a:lnTo>
                  <a:lnTo>
                    <a:pt x="442" y="42"/>
                  </a:lnTo>
                  <a:lnTo>
                    <a:pt x="442" y="0"/>
                  </a:lnTo>
                  <a:close/>
                </a:path>
              </a:pathLst>
            </a:custGeom>
            <a:solidFill>
              <a:srgbClr val="000000"/>
            </a:solidFill>
            <a:ln w="0" cap="flat">
              <a:solidFill>
                <a:srgbClr val="000000"/>
              </a:solidFill>
              <a:prstDash val="solid"/>
              <a:bevel/>
              <a:headEnd/>
              <a:tailEnd/>
            </a:ln>
          </p:spPr>
          <p:txBody>
            <a:bodyPr/>
            <a:lstStyle/>
            <a:p>
              <a:endParaRPr lang="en-US" sz="1400"/>
            </a:p>
          </p:txBody>
        </p:sp>
        <p:sp>
          <p:nvSpPr>
            <p:cNvPr id="104525" name="Freeform 457">
              <a:extLst>
                <a:ext uri="{FF2B5EF4-FFF2-40B4-BE49-F238E27FC236}">
                  <a16:creationId xmlns:a16="http://schemas.microsoft.com/office/drawing/2014/main" id="{72D22D77-7EE5-4B23-BFBB-5877E4E32673}"/>
                </a:ext>
              </a:extLst>
            </p:cNvPr>
            <p:cNvSpPr>
              <a:spLocks noEditPoints="1"/>
            </p:cNvSpPr>
            <p:nvPr/>
          </p:nvSpPr>
          <p:spPr bwMode="auto">
            <a:xfrm>
              <a:off x="3090" y="1630"/>
              <a:ext cx="460" cy="409"/>
            </a:xfrm>
            <a:custGeom>
              <a:avLst/>
              <a:gdLst>
                <a:gd name="T0" fmla="*/ 0 w 460"/>
                <a:gd name="T1" fmla="*/ 398 h 409"/>
                <a:gd name="T2" fmla="*/ 429 w 460"/>
                <a:gd name="T3" fmla="*/ 18 h 409"/>
                <a:gd name="T4" fmla="*/ 438 w 460"/>
                <a:gd name="T5" fmla="*/ 28 h 409"/>
                <a:gd name="T6" fmla="*/ 9 w 460"/>
                <a:gd name="T7" fmla="*/ 409 h 409"/>
                <a:gd name="T8" fmla="*/ 0 w 460"/>
                <a:gd name="T9" fmla="*/ 398 h 409"/>
                <a:gd name="T10" fmla="*/ 414 w 460"/>
                <a:gd name="T11" fmla="*/ 12 h 409"/>
                <a:gd name="T12" fmla="*/ 460 w 460"/>
                <a:gd name="T13" fmla="*/ 0 h 409"/>
                <a:gd name="T14" fmla="*/ 442 w 460"/>
                <a:gd name="T15" fmla="*/ 44 h 409"/>
                <a:gd name="T16" fmla="*/ 414 w 460"/>
                <a:gd name="T17" fmla="*/ 12 h 4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0" h="409">
                  <a:moveTo>
                    <a:pt x="0" y="398"/>
                  </a:moveTo>
                  <a:lnTo>
                    <a:pt x="429" y="18"/>
                  </a:lnTo>
                  <a:lnTo>
                    <a:pt x="438" y="28"/>
                  </a:lnTo>
                  <a:lnTo>
                    <a:pt x="9" y="409"/>
                  </a:lnTo>
                  <a:lnTo>
                    <a:pt x="0" y="398"/>
                  </a:lnTo>
                  <a:close/>
                  <a:moveTo>
                    <a:pt x="414" y="12"/>
                  </a:moveTo>
                  <a:lnTo>
                    <a:pt x="460" y="0"/>
                  </a:lnTo>
                  <a:lnTo>
                    <a:pt x="442" y="44"/>
                  </a:lnTo>
                  <a:lnTo>
                    <a:pt x="414" y="12"/>
                  </a:lnTo>
                  <a:close/>
                </a:path>
              </a:pathLst>
            </a:custGeom>
            <a:solidFill>
              <a:srgbClr val="000000"/>
            </a:solidFill>
            <a:ln w="0" cap="flat">
              <a:solidFill>
                <a:srgbClr val="000000"/>
              </a:solidFill>
              <a:prstDash val="solid"/>
              <a:bevel/>
              <a:headEnd/>
              <a:tailEnd/>
            </a:ln>
          </p:spPr>
          <p:txBody>
            <a:bodyPr/>
            <a:lstStyle/>
            <a:p>
              <a:endParaRPr lang="en-US" sz="1400"/>
            </a:p>
          </p:txBody>
        </p:sp>
        <p:sp>
          <p:nvSpPr>
            <p:cNvPr id="104526" name="Freeform 458">
              <a:extLst>
                <a:ext uri="{FF2B5EF4-FFF2-40B4-BE49-F238E27FC236}">
                  <a16:creationId xmlns:a16="http://schemas.microsoft.com/office/drawing/2014/main" id="{F6EF5773-B755-44F9-B052-2AE1AC08906E}"/>
                </a:ext>
              </a:extLst>
            </p:cNvPr>
            <p:cNvSpPr>
              <a:spLocks noEditPoints="1"/>
            </p:cNvSpPr>
            <p:nvPr/>
          </p:nvSpPr>
          <p:spPr bwMode="auto">
            <a:xfrm>
              <a:off x="2473" y="1997"/>
              <a:ext cx="244" cy="43"/>
            </a:xfrm>
            <a:custGeom>
              <a:avLst/>
              <a:gdLst>
                <a:gd name="T0" fmla="*/ 0 w 244"/>
                <a:gd name="T1" fmla="*/ 14 h 43"/>
                <a:gd name="T2" fmla="*/ 209 w 244"/>
                <a:gd name="T3" fmla="*/ 14 h 43"/>
                <a:gd name="T4" fmla="*/ 209 w 244"/>
                <a:gd name="T5" fmla="*/ 29 h 43"/>
                <a:gd name="T6" fmla="*/ 0 w 244"/>
                <a:gd name="T7" fmla="*/ 29 h 43"/>
                <a:gd name="T8" fmla="*/ 0 w 244"/>
                <a:gd name="T9" fmla="*/ 14 h 43"/>
                <a:gd name="T10" fmla="*/ 202 w 244"/>
                <a:gd name="T11" fmla="*/ 0 h 43"/>
                <a:gd name="T12" fmla="*/ 244 w 244"/>
                <a:gd name="T13" fmla="*/ 21 h 43"/>
                <a:gd name="T14" fmla="*/ 202 w 244"/>
                <a:gd name="T15" fmla="*/ 43 h 43"/>
                <a:gd name="T16" fmla="*/ 202 w 244"/>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4" h="43">
                  <a:moveTo>
                    <a:pt x="0" y="14"/>
                  </a:moveTo>
                  <a:lnTo>
                    <a:pt x="209" y="14"/>
                  </a:lnTo>
                  <a:lnTo>
                    <a:pt x="209" y="29"/>
                  </a:lnTo>
                  <a:lnTo>
                    <a:pt x="0" y="29"/>
                  </a:lnTo>
                  <a:lnTo>
                    <a:pt x="0" y="14"/>
                  </a:lnTo>
                  <a:close/>
                  <a:moveTo>
                    <a:pt x="202" y="0"/>
                  </a:moveTo>
                  <a:lnTo>
                    <a:pt x="244" y="21"/>
                  </a:lnTo>
                  <a:lnTo>
                    <a:pt x="202" y="43"/>
                  </a:lnTo>
                  <a:lnTo>
                    <a:pt x="202" y="0"/>
                  </a:lnTo>
                  <a:close/>
                </a:path>
              </a:pathLst>
            </a:custGeom>
            <a:solidFill>
              <a:srgbClr val="000000"/>
            </a:solidFill>
            <a:ln w="0" cap="flat">
              <a:solidFill>
                <a:srgbClr val="000000"/>
              </a:solidFill>
              <a:prstDash val="solid"/>
              <a:bevel/>
              <a:headEnd/>
              <a:tailEnd/>
            </a:ln>
          </p:spPr>
          <p:txBody>
            <a:bodyPr/>
            <a:lstStyle/>
            <a:p>
              <a:endParaRPr lang="en-US" sz="1400"/>
            </a:p>
          </p:txBody>
        </p:sp>
        <p:sp>
          <p:nvSpPr>
            <p:cNvPr id="104527" name="Freeform 459">
              <a:extLst>
                <a:ext uri="{FF2B5EF4-FFF2-40B4-BE49-F238E27FC236}">
                  <a16:creationId xmlns:a16="http://schemas.microsoft.com/office/drawing/2014/main" id="{259A02E5-659C-4462-B195-C6FAF0AFE8ED}"/>
                </a:ext>
              </a:extLst>
            </p:cNvPr>
            <p:cNvSpPr>
              <a:spLocks noEditPoints="1"/>
            </p:cNvSpPr>
            <p:nvPr/>
          </p:nvSpPr>
          <p:spPr bwMode="auto">
            <a:xfrm>
              <a:off x="2473" y="1447"/>
              <a:ext cx="244" cy="42"/>
            </a:xfrm>
            <a:custGeom>
              <a:avLst/>
              <a:gdLst>
                <a:gd name="T0" fmla="*/ 0 w 244"/>
                <a:gd name="T1" fmla="*/ 14 h 42"/>
                <a:gd name="T2" fmla="*/ 209 w 244"/>
                <a:gd name="T3" fmla="*/ 14 h 42"/>
                <a:gd name="T4" fmla="*/ 209 w 244"/>
                <a:gd name="T5" fmla="*/ 28 h 42"/>
                <a:gd name="T6" fmla="*/ 0 w 244"/>
                <a:gd name="T7" fmla="*/ 28 h 42"/>
                <a:gd name="T8" fmla="*/ 0 w 244"/>
                <a:gd name="T9" fmla="*/ 14 h 42"/>
                <a:gd name="T10" fmla="*/ 202 w 244"/>
                <a:gd name="T11" fmla="*/ 0 h 42"/>
                <a:gd name="T12" fmla="*/ 244 w 244"/>
                <a:gd name="T13" fmla="*/ 21 h 42"/>
                <a:gd name="T14" fmla="*/ 202 w 244"/>
                <a:gd name="T15" fmla="*/ 42 h 42"/>
                <a:gd name="T16" fmla="*/ 202 w 244"/>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4" h="42">
                  <a:moveTo>
                    <a:pt x="0" y="14"/>
                  </a:moveTo>
                  <a:lnTo>
                    <a:pt x="209" y="14"/>
                  </a:lnTo>
                  <a:lnTo>
                    <a:pt x="209" y="28"/>
                  </a:lnTo>
                  <a:lnTo>
                    <a:pt x="0" y="28"/>
                  </a:lnTo>
                  <a:lnTo>
                    <a:pt x="0" y="14"/>
                  </a:lnTo>
                  <a:close/>
                  <a:moveTo>
                    <a:pt x="202" y="0"/>
                  </a:moveTo>
                  <a:lnTo>
                    <a:pt x="244" y="21"/>
                  </a:lnTo>
                  <a:lnTo>
                    <a:pt x="202" y="42"/>
                  </a:lnTo>
                  <a:lnTo>
                    <a:pt x="202" y="0"/>
                  </a:lnTo>
                  <a:close/>
                </a:path>
              </a:pathLst>
            </a:custGeom>
            <a:solidFill>
              <a:srgbClr val="000000"/>
            </a:solidFill>
            <a:ln w="0" cap="flat">
              <a:solidFill>
                <a:srgbClr val="000000"/>
              </a:solidFill>
              <a:prstDash val="solid"/>
              <a:bevel/>
              <a:headEnd/>
              <a:tailEnd/>
            </a:ln>
          </p:spPr>
          <p:txBody>
            <a:bodyPr/>
            <a:lstStyle/>
            <a:p>
              <a:endParaRPr lang="en-US" sz="1400"/>
            </a:p>
          </p:txBody>
        </p:sp>
        <p:sp>
          <p:nvSpPr>
            <p:cNvPr id="104528" name="Freeform 460">
              <a:extLst>
                <a:ext uri="{FF2B5EF4-FFF2-40B4-BE49-F238E27FC236}">
                  <a16:creationId xmlns:a16="http://schemas.microsoft.com/office/drawing/2014/main" id="{049D01F3-3E50-40C7-A00C-A70E5A91016A}"/>
                </a:ext>
              </a:extLst>
            </p:cNvPr>
            <p:cNvSpPr>
              <a:spLocks noEditPoints="1"/>
            </p:cNvSpPr>
            <p:nvPr/>
          </p:nvSpPr>
          <p:spPr bwMode="auto">
            <a:xfrm>
              <a:off x="2095" y="907"/>
              <a:ext cx="620" cy="42"/>
            </a:xfrm>
            <a:custGeom>
              <a:avLst/>
              <a:gdLst>
                <a:gd name="T0" fmla="*/ 1 w 620"/>
                <a:gd name="T1" fmla="*/ 3 h 42"/>
                <a:gd name="T2" fmla="*/ 584 w 620"/>
                <a:gd name="T3" fmla="*/ 14 h 42"/>
                <a:gd name="T4" fmla="*/ 584 w 620"/>
                <a:gd name="T5" fmla="*/ 28 h 42"/>
                <a:gd name="T6" fmla="*/ 0 w 620"/>
                <a:gd name="T7" fmla="*/ 18 h 42"/>
                <a:gd name="T8" fmla="*/ 1 w 620"/>
                <a:gd name="T9" fmla="*/ 3 h 42"/>
                <a:gd name="T10" fmla="*/ 578 w 620"/>
                <a:gd name="T11" fmla="*/ 0 h 42"/>
                <a:gd name="T12" fmla="*/ 620 w 620"/>
                <a:gd name="T13" fmla="*/ 22 h 42"/>
                <a:gd name="T14" fmla="*/ 577 w 620"/>
                <a:gd name="T15" fmla="*/ 42 h 42"/>
                <a:gd name="T16" fmla="*/ 578 w 620"/>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20" h="42">
                  <a:moveTo>
                    <a:pt x="1" y="3"/>
                  </a:moveTo>
                  <a:lnTo>
                    <a:pt x="584" y="14"/>
                  </a:lnTo>
                  <a:lnTo>
                    <a:pt x="584" y="28"/>
                  </a:lnTo>
                  <a:lnTo>
                    <a:pt x="0" y="18"/>
                  </a:lnTo>
                  <a:lnTo>
                    <a:pt x="1" y="3"/>
                  </a:lnTo>
                  <a:close/>
                  <a:moveTo>
                    <a:pt x="578" y="0"/>
                  </a:moveTo>
                  <a:lnTo>
                    <a:pt x="620" y="22"/>
                  </a:lnTo>
                  <a:lnTo>
                    <a:pt x="577" y="42"/>
                  </a:lnTo>
                  <a:lnTo>
                    <a:pt x="578" y="0"/>
                  </a:lnTo>
                  <a:close/>
                </a:path>
              </a:pathLst>
            </a:custGeom>
            <a:solidFill>
              <a:srgbClr val="000000"/>
            </a:solidFill>
            <a:ln w="0" cap="flat">
              <a:solidFill>
                <a:srgbClr val="000000"/>
              </a:solidFill>
              <a:prstDash val="solid"/>
              <a:bevel/>
              <a:headEnd/>
              <a:tailEnd/>
            </a:ln>
          </p:spPr>
          <p:txBody>
            <a:bodyPr/>
            <a:lstStyle/>
            <a:p>
              <a:endParaRPr lang="en-US" sz="1400"/>
            </a:p>
          </p:txBody>
        </p:sp>
      </p:grpSp>
    </p:spTree>
    <p:extLst>
      <p:ext uri="{BB962C8B-B14F-4D97-AF65-F5344CB8AC3E}">
        <p14:creationId xmlns:p14="http://schemas.microsoft.com/office/powerpoint/2010/main" val="3428775840"/>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108546" name="Obrázek 1">
            <a:extLst>
              <a:ext uri="{FF2B5EF4-FFF2-40B4-BE49-F238E27FC236}">
                <a16:creationId xmlns:a16="http://schemas.microsoft.com/office/drawing/2014/main" id="{4D994F9B-B7BF-4D23-9382-5DC416599681}"/>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151313" y="1844676"/>
            <a:ext cx="4057650" cy="3529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547" name="Picture 2" descr="Výsledek obrázku pro respirace">
            <a:extLst>
              <a:ext uri="{FF2B5EF4-FFF2-40B4-BE49-F238E27FC236}">
                <a16:creationId xmlns:a16="http://schemas.microsoft.com/office/drawing/2014/main" id="{3E191674-E942-40C8-AC4B-6754072E1DBF}"/>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64076" y="-141288"/>
            <a:ext cx="3033713" cy="1889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548" name="Picture 4" descr="Výsledek obrázku pro játra">
            <a:extLst>
              <a:ext uri="{FF2B5EF4-FFF2-40B4-BE49-F238E27FC236}">
                <a16:creationId xmlns:a16="http://schemas.microsoft.com/office/drawing/2014/main" id="{B3DF30BE-A7AC-4073-B648-FB93E2ECD7CE}"/>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967664" y="4848226"/>
            <a:ext cx="2160587" cy="1566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549" name="Picture 6" descr="Výsledek obrázku pro ledviny">
            <a:extLst>
              <a:ext uri="{FF2B5EF4-FFF2-40B4-BE49-F238E27FC236}">
                <a16:creationId xmlns:a16="http://schemas.microsoft.com/office/drawing/2014/main" id="{B577F40B-EB7B-40E9-9815-A0D86767CFE6}"/>
              </a:ext>
            </a:extLst>
          </p:cNvPr>
          <p:cNvPicPr>
            <a:picLocks noChangeAspect="1" noChangeArrowheads="1"/>
          </p:cNvPicPr>
          <p:nvPr/>
        </p:nvPicPr>
        <p:blipFill>
          <a:blip r:embed="rId6">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1624014" y="4149726"/>
            <a:ext cx="2714625" cy="202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Šipka: dolů 3">
            <a:extLst>
              <a:ext uri="{FF2B5EF4-FFF2-40B4-BE49-F238E27FC236}">
                <a16:creationId xmlns:a16="http://schemas.microsoft.com/office/drawing/2014/main" id="{6D4F811B-F595-442E-9F58-3BE21846F66D}"/>
              </a:ext>
            </a:extLst>
          </p:cNvPr>
          <p:cNvSpPr/>
          <p:nvPr/>
        </p:nvSpPr>
        <p:spPr>
          <a:xfrm>
            <a:off x="5951538" y="1484314"/>
            <a:ext cx="215900" cy="288925"/>
          </a:xfrm>
          <a:prstGeom prst="downArrow">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8" name="Šipka: dolů 7">
            <a:extLst>
              <a:ext uri="{FF2B5EF4-FFF2-40B4-BE49-F238E27FC236}">
                <a16:creationId xmlns:a16="http://schemas.microsoft.com/office/drawing/2014/main" id="{4D1F53EA-E52C-4C47-B089-75F93DED348A}"/>
              </a:ext>
            </a:extLst>
          </p:cNvPr>
          <p:cNvSpPr/>
          <p:nvPr/>
        </p:nvSpPr>
        <p:spPr>
          <a:xfrm rot="7580793" flipH="1">
            <a:off x="7763669" y="4656932"/>
            <a:ext cx="242888" cy="288925"/>
          </a:xfrm>
          <a:prstGeom prst="downArrow">
            <a:avLst/>
          </a:prstGeom>
          <a:solidFill>
            <a:srgbClr val="6DC7D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9" name="Šipka: dolů 8">
            <a:extLst>
              <a:ext uri="{FF2B5EF4-FFF2-40B4-BE49-F238E27FC236}">
                <a16:creationId xmlns:a16="http://schemas.microsoft.com/office/drawing/2014/main" id="{516354EB-4673-4A55-B1F0-CDA0D85D1B85}"/>
              </a:ext>
            </a:extLst>
          </p:cNvPr>
          <p:cNvSpPr/>
          <p:nvPr/>
        </p:nvSpPr>
        <p:spPr>
          <a:xfrm rot="14315112" flipH="1">
            <a:off x="4216401" y="4294189"/>
            <a:ext cx="244475" cy="288925"/>
          </a:xfrm>
          <a:prstGeom prst="downArrow">
            <a:avLst/>
          </a:prstGeom>
          <a:solidFill>
            <a:srgbClr val="B3B4B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a:p>
        </p:txBody>
      </p:sp>
      <p:sp>
        <p:nvSpPr>
          <p:cNvPr id="108553" name="TextovéPole 4">
            <a:extLst>
              <a:ext uri="{FF2B5EF4-FFF2-40B4-BE49-F238E27FC236}">
                <a16:creationId xmlns:a16="http://schemas.microsoft.com/office/drawing/2014/main" id="{B0905AB1-9679-48F8-AF83-4B5E3A966CE4}"/>
              </a:ext>
            </a:extLst>
          </p:cNvPr>
          <p:cNvSpPr txBox="1">
            <a:spLocks noChangeArrowheads="1"/>
          </p:cNvSpPr>
          <p:nvPr/>
        </p:nvSpPr>
        <p:spPr bwMode="auto">
          <a:xfrm>
            <a:off x="1803400" y="6057901"/>
            <a:ext cx="28908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dirty="0">
                <a:latin typeface="Times New Roman" panose="02020603050405020304" pitchFamily="18" charset="0"/>
              </a:rPr>
              <a:t>Na</a:t>
            </a:r>
            <a:r>
              <a:rPr lang="cs-CZ" altLang="cs-CZ" sz="2400" baseline="30000" dirty="0">
                <a:latin typeface="Times New Roman" panose="02020603050405020304" pitchFamily="18" charset="0"/>
              </a:rPr>
              <a:t>+</a:t>
            </a:r>
            <a:r>
              <a:rPr lang="cs-CZ" altLang="cs-CZ" sz="2400" dirty="0">
                <a:latin typeface="Times New Roman" panose="02020603050405020304" pitchFamily="18" charset="0"/>
              </a:rPr>
              <a:t>, Cl</a:t>
            </a:r>
            <a:r>
              <a:rPr lang="cs-CZ" altLang="cs-CZ" sz="2400" baseline="30000" dirty="0">
                <a:latin typeface="Times New Roman" panose="02020603050405020304" pitchFamily="18" charset="0"/>
              </a:rPr>
              <a:t>-</a:t>
            </a:r>
            <a:r>
              <a:rPr lang="cs-CZ" altLang="cs-CZ" sz="2400" dirty="0">
                <a:latin typeface="Times New Roman" panose="02020603050405020304" pitchFamily="18" charset="0"/>
              </a:rPr>
              <a:t>, K</a:t>
            </a:r>
            <a:r>
              <a:rPr lang="cs-CZ" altLang="cs-CZ" sz="2400" baseline="30000" dirty="0">
                <a:latin typeface="Times New Roman" panose="02020603050405020304" pitchFamily="18" charset="0"/>
              </a:rPr>
              <a:t>+</a:t>
            </a:r>
            <a:r>
              <a:rPr lang="cs-CZ" altLang="cs-CZ" sz="2400" dirty="0">
                <a:latin typeface="Times New Roman" panose="02020603050405020304" pitchFamily="18" charset="0"/>
              </a:rPr>
              <a:t>, Ca</a:t>
            </a:r>
            <a:r>
              <a:rPr lang="cs-CZ" altLang="cs-CZ" sz="2400" baseline="30000" dirty="0">
                <a:latin typeface="Times New Roman" panose="02020603050405020304" pitchFamily="18" charset="0"/>
              </a:rPr>
              <a:t>+</a:t>
            </a:r>
            <a:r>
              <a:rPr lang="cs-CZ" altLang="cs-CZ" sz="2400" dirty="0">
                <a:latin typeface="Times New Roman" panose="02020603050405020304" pitchFamily="18" charset="0"/>
              </a:rPr>
              <a:t> ,  …</a:t>
            </a:r>
            <a:endParaRPr lang="cs-CZ" altLang="cs-CZ" sz="2400" baseline="30000" dirty="0">
              <a:latin typeface="Times New Roman" panose="02020603050405020304" pitchFamily="18" charset="0"/>
            </a:endParaRPr>
          </a:p>
        </p:txBody>
      </p:sp>
      <p:sp>
        <p:nvSpPr>
          <p:cNvPr id="108554" name="TextovéPole 10">
            <a:extLst>
              <a:ext uri="{FF2B5EF4-FFF2-40B4-BE49-F238E27FC236}">
                <a16:creationId xmlns:a16="http://schemas.microsoft.com/office/drawing/2014/main" id="{F4103FC8-D189-4496-AC00-59D4F610A611}"/>
              </a:ext>
            </a:extLst>
          </p:cNvPr>
          <p:cNvSpPr txBox="1">
            <a:spLocks noChangeArrowheads="1"/>
          </p:cNvSpPr>
          <p:nvPr/>
        </p:nvSpPr>
        <p:spPr bwMode="auto">
          <a:xfrm>
            <a:off x="1493838" y="115888"/>
            <a:ext cx="327525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dirty="0">
                <a:latin typeface="Times New Roman" panose="02020603050405020304" pitchFamily="18" charset="0"/>
              </a:rPr>
              <a:t>Regulace ABR</a:t>
            </a:r>
          </a:p>
          <a:p>
            <a:pPr>
              <a:spcBef>
                <a:spcPct val="0"/>
              </a:spcBef>
              <a:buClrTx/>
              <a:buFontTx/>
              <a:buNone/>
            </a:pPr>
            <a:r>
              <a:rPr lang="cs-CZ" altLang="cs-CZ" sz="2400" dirty="0">
                <a:latin typeface="Times New Roman" panose="02020603050405020304" pitchFamily="18" charset="0"/>
              </a:rPr>
              <a:t>dle Stewartovy koncepce</a:t>
            </a:r>
          </a:p>
        </p:txBody>
      </p:sp>
      <p:sp>
        <p:nvSpPr>
          <p:cNvPr id="11" name="TextovéPole 4">
            <a:extLst>
              <a:ext uri="{FF2B5EF4-FFF2-40B4-BE49-F238E27FC236}">
                <a16:creationId xmlns:a16="http://schemas.microsoft.com/office/drawing/2014/main" id="{9B558301-C256-455E-B72A-38F525CBFA5C}"/>
              </a:ext>
            </a:extLst>
          </p:cNvPr>
          <p:cNvSpPr txBox="1">
            <a:spLocks noChangeArrowheads="1"/>
          </p:cNvSpPr>
          <p:nvPr/>
        </p:nvSpPr>
        <p:spPr bwMode="auto">
          <a:xfrm>
            <a:off x="7863084" y="6396037"/>
            <a:ext cx="18165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dirty="0">
                <a:latin typeface="Times New Roman" panose="02020603050405020304" pitchFamily="18" charset="0"/>
              </a:rPr>
              <a:t>Albumin,  …</a:t>
            </a:r>
            <a:endParaRPr lang="cs-CZ" altLang="cs-CZ" sz="2400" baseline="30000" dirty="0">
              <a:latin typeface="Times New Roman" panose="02020603050405020304" pitchFamily="18" charset="0"/>
            </a:endParaRPr>
          </a:p>
        </p:txBody>
      </p:sp>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2058" name="Picture 10" descr="Dr. Fencl">
            <a:extLst>
              <a:ext uri="{FF2B5EF4-FFF2-40B4-BE49-F238E27FC236}">
                <a16:creationId xmlns:a16="http://schemas.microsoft.com/office/drawing/2014/main" id="{4A06FED5-0984-41B3-8536-71C64044D6FB}"/>
              </a:ext>
            </a:extLst>
          </p:cNvPr>
          <p:cNvPicPr>
            <a:picLocks noChangeAspect="1" noChangeArrowheads="1"/>
          </p:cNvPicPr>
          <p:nvPr/>
        </p:nvPicPr>
        <p:blipFill>
          <a:blip r:embed="rId10"/>
          <a:srcRect/>
          <a:stretch>
            <a:fillRect/>
          </a:stretch>
        </p:blipFill>
        <p:spPr bwMode="auto">
          <a:xfrm>
            <a:off x="8851686" y="4295210"/>
            <a:ext cx="1771513" cy="2214391"/>
          </a:xfrm>
          <a:prstGeom prst="rect">
            <a:avLst/>
          </a:prstGeom>
          <a:noFill/>
          <a:effectLst>
            <a:outerShdw blurRad="50800" dist="38100" dir="2700000" algn="tl" rotWithShape="0">
              <a:prstClr val="black">
                <a:alpha val="40000"/>
              </a:prstClr>
            </a:outerShdw>
          </a:effectLst>
        </p:spPr>
      </p:pic>
      <p:pic>
        <p:nvPicPr>
          <p:cNvPr id="2054" name="Picture 6" descr="http://www.unipa.it/~lanza/esiait/astrup.JPG">
            <a:extLst>
              <a:ext uri="{FF2B5EF4-FFF2-40B4-BE49-F238E27FC236}">
                <a16:creationId xmlns:a16="http://schemas.microsoft.com/office/drawing/2014/main" id="{19AA3B29-5B6A-4198-8C72-8A4053D54C6A}"/>
              </a:ext>
            </a:extLst>
          </p:cNvPr>
          <p:cNvPicPr>
            <a:picLocks noChangeAspect="1" noChangeArrowheads="1"/>
          </p:cNvPicPr>
          <p:nvPr/>
        </p:nvPicPr>
        <p:blipFill>
          <a:blip r:embed="rId11"/>
          <a:srcRect/>
          <a:stretch>
            <a:fillRect/>
          </a:stretch>
        </p:blipFill>
        <p:spPr bwMode="auto">
          <a:xfrm>
            <a:off x="1559275" y="1119367"/>
            <a:ext cx="3214440" cy="2411226"/>
          </a:xfrm>
          <a:prstGeom prst="rect">
            <a:avLst/>
          </a:prstGeom>
          <a:noFill/>
          <a:effectLst>
            <a:outerShdw blurRad="50800" dist="38100" dir="2700000" algn="tl" rotWithShape="0">
              <a:prstClr val="black">
                <a:alpha val="40000"/>
              </a:prstClr>
            </a:outerShdw>
          </a:effectLst>
        </p:spPr>
      </p:pic>
      <p:sp>
        <p:nvSpPr>
          <p:cNvPr id="140292" name="Rectangle 2">
            <a:extLst>
              <a:ext uri="{FF2B5EF4-FFF2-40B4-BE49-F238E27FC236}">
                <a16:creationId xmlns:a16="http://schemas.microsoft.com/office/drawing/2014/main" id="{F62A51D2-0198-4060-BF33-7A306A866056}"/>
              </a:ext>
            </a:extLst>
          </p:cNvPr>
          <p:cNvSpPr>
            <a:spLocks noGrp="1" noChangeArrowheads="1"/>
          </p:cNvSpPr>
          <p:nvPr>
            <p:ph type="title"/>
          </p:nvPr>
        </p:nvSpPr>
        <p:spPr>
          <a:xfrm>
            <a:off x="2770445" y="-160060"/>
            <a:ext cx="7282888" cy="1223869"/>
          </a:xfrm>
        </p:spPr>
        <p:txBody>
          <a:bodyPr/>
          <a:lstStyle/>
          <a:p>
            <a:pPr eaLnBrk="1" hangingPunct="1"/>
            <a:r>
              <a:rPr lang="cs-CZ" altLang="cs-CZ"/>
              <a:t>Acidobazická rovnováha</a:t>
            </a:r>
          </a:p>
        </p:txBody>
      </p:sp>
      <p:sp>
        <p:nvSpPr>
          <p:cNvPr id="140293" name="Rectangle 8">
            <a:extLst>
              <a:ext uri="{FF2B5EF4-FFF2-40B4-BE49-F238E27FC236}">
                <a16:creationId xmlns:a16="http://schemas.microsoft.com/office/drawing/2014/main" id="{077CBFA0-218B-4B26-A451-2C1DF4CA19D9}"/>
              </a:ext>
            </a:extLst>
          </p:cNvPr>
          <p:cNvSpPr>
            <a:spLocks noChangeArrowheads="1"/>
          </p:cNvSpPr>
          <p:nvPr/>
        </p:nvSpPr>
        <p:spPr bwMode="auto">
          <a:xfrm>
            <a:off x="5280088" y="1063809"/>
            <a:ext cx="3311270" cy="1223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3600" dirty="0">
                <a:solidFill>
                  <a:srgbClr val="FF0000"/>
                </a:solidFill>
              </a:rPr>
              <a:t>Klasická dánská škola</a:t>
            </a:r>
          </a:p>
        </p:txBody>
      </p:sp>
      <p:pic>
        <p:nvPicPr>
          <p:cNvPr id="76810" name="Picture 10" descr="Summer2003">
            <a:extLst>
              <a:ext uri="{FF2B5EF4-FFF2-40B4-BE49-F238E27FC236}">
                <a16:creationId xmlns:a16="http://schemas.microsoft.com/office/drawing/2014/main" id="{50DA41CA-F1A9-4838-A056-43C8929B6040}"/>
              </a:ext>
            </a:extLst>
          </p:cNvPr>
          <p:cNvPicPr>
            <a:picLocks noChangeAspect="1" noChangeArrowheads="1"/>
          </p:cNvPicPr>
          <p:nvPr/>
        </p:nvPicPr>
        <p:blipFill>
          <a:blip r:embed="rId12"/>
          <a:srcRect l="18808" t="9206" r="45308"/>
          <a:stretch>
            <a:fillRect/>
          </a:stretch>
        </p:blipFill>
        <p:spPr bwMode="auto">
          <a:xfrm>
            <a:off x="9078684" y="836813"/>
            <a:ext cx="1554042" cy="2633459"/>
          </a:xfrm>
          <a:prstGeom prst="rect">
            <a:avLst/>
          </a:prstGeom>
          <a:noFill/>
          <a:effectLst>
            <a:outerShdw blurRad="50800" dist="38100" dir="2700000" algn="tl" rotWithShape="0">
              <a:prstClr val="black">
                <a:alpha val="40000"/>
              </a:prstClr>
            </a:outerShdw>
          </a:effectLst>
        </p:spPr>
      </p:pic>
      <p:sp>
        <p:nvSpPr>
          <p:cNvPr id="140295" name="Rectangle 11">
            <a:extLst>
              <a:ext uri="{FF2B5EF4-FFF2-40B4-BE49-F238E27FC236}">
                <a16:creationId xmlns:a16="http://schemas.microsoft.com/office/drawing/2014/main" id="{B4EE801E-0006-4B52-8A33-4317179131E5}"/>
              </a:ext>
            </a:extLst>
          </p:cNvPr>
          <p:cNvSpPr>
            <a:spLocks noChangeArrowheads="1"/>
          </p:cNvSpPr>
          <p:nvPr/>
        </p:nvSpPr>
        <p:spPr bwMode="auto">
          <a:xfrm>
            <a:off x="4088987" y="5429890"/>
            <a:ext cx="4951360" cy="16556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3600" dirty="0">
                <a:solidFill>
                  <a:srgbClr val="FF0000"/>
                </a:solidFill>
              </a:rPr>
              <a:t>„Moderní přístup“  </a:t>
            </a:r>
          </a:p>
          <a:p>
            <a:pPr>
              <a:spcBef>
                <a:spcPct val="0"/>
              </a:spcBef>
              <a:buClrTx/>
              <a:buFontTx/>
              <a:buNone/>
            </a:pPr>
            <a:r>
              <a:rPr lang="cs-CZ" altLang="cs-CZ" sz="3600" dirty="0">
                <a:solidFill>
                  <a:srgbClr val="FF0000"/>
                </a:solidFill>
              </a:rPr>
              <a:t>dle Stewarta a Fencla</a:t>
            </a:r>
          </a:p>
        </p:txBody>
      </p:sp>
      <p:pic>
        <p:nvPicPr>
          <p:cNvPr id="2056" name="Picture 8" descr="http://www.acidbase.org/i/stewart.jpg">
            <a:extLst>
              <a:ext uri="{FF2B5EF4-FFF2-40B4-BE49-F238E27FC236}">
                <a16:creationId xmlns:a16="http://schemas.microsoft.com/office/drawing/2014/main" id="{71894F38-B8E7-47D9-A060-2ABC6B09BB47}"/>
              </a:ext>
            </a:extLst>
          </p:cNvPr>
          <p:cNvPicPr>
            <a:picLocks noChangeAspect="1" noChangeArrowheads="1"/>
          </p:cNvPicPr>
          <p:nvPr/>
        </p:nvPicPr>
        <p:blipFill>
          <a:blip r:embed="rId13"/>
          <a:srcRect l="3900" r="6395"/>
          <a:stretch>
            <a:fillRect/>
          </a:stretch>
        </p:blipFill>
        <p:spPr bwMode="auto">
          <a:xfrm>
            <a:off x="2454557" y="4192529"/>
            <a:ext cx="1357208" cy="2254076"/>
          </a:xfrm>
          <a:prstGeom prst="rect">
            <a:avLst/>
          </a:prstGeom>
          <a:noFill/>
          <a:effectLst>
            <a:outerShdw blurRad="50800" dist="38100" dir="2700000" algn="tl" rotWithShape="0">
              <a:prstClr val="black">
                <a:alpha val="40000"/>
              </a:prstClr>
            </a:outerShdw>
          </a:effectLst>
        </p:spPr>
      </p:pic>
      <p:sp>
        <p:nvSpPr>
          <p:cNvPr id="140297" name="Rectangle 11">
            <a:extLst>
              <a:ext uri="{FF2B5EF4-FFF2-40B4-BE49-F238E27FC236}">
                <a16:creationId xmlns:a16="http://schemas.microsoft.com/office/drawing/2014/main" id="{1BF8411C-364C-4C94-BAA6-2B6D07082F90}"/>
              </a:ext>
            </a:extLst>
          </p:cNvPr>
          <p:cNvSpPr>
            <a:spLocks noChangeArrowheads="1"/>
          </p:cNvSpPr>
          <p:nvPr/>
        </p:nvSpPr>
        <p:spPr bwMode="auto">
          <a:xfrm>
            <a:off x="7852949" y="2893717"/>
            <a:ext cx="5976475" cy="1655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dirty="0" err="1">
                <a:solidFill>
                  <a:srgbClr val="FF0000"/>
                </a:solidFill>
              </a:rPr>
              <a:t>Siggaard</a:t>
            </a:r>
            <a:r>
              <a:rPr lang="cs-CZ" altLang="cs-CZ" sz="2399" dirty="0">
                <a:solidFill>
                  <a:srgbClr val="FF0000"/>
                </a:solidFill>
              </a:rPr>
              <a:t>-Andersen</a:t>
            </a:r>
          </a:p>
        </p:txBody>
      </p:sp>
      <p:sp>
        <p:nvSpPr>
          <p:cNvPr id="140298" name="Rectangle 11">
            <a:extLst>
              <a:ext uri="{FF2B5EF4-FFF2-40B4-BE49-F238E27FC236}">
                <a16:creationId xmlns:a16="http://schemas.microsoft.com/office/drawing/2014/main" id="{42798175-3DE2-42B1-94EB-C5A08F5E3405}"/>
              </a:ext>
            </a:extLst>
          </p:cNvPr>
          <p:cNvSpPr>
            <a:spLocks noChangeArrowheads="1"/>
          </p:cNvSpPr>
          <p:nvPr/>
        </p:nvSpPr>
        <p:spPr bwMode="auto">
          <a:xfrm>
            <a:off x="1573777" y="2954038"/>
            <a:ext cx="5976475" cy="1655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dirty="0">
                <a:solidFill>
                  <a:srgbClr val="FF0000"/>
                </a:solidFill>
              </a:rPr>
              <a:t>Paul </a:t>
            </a:r>
            <a:r>
              <a:rPr lang="cs-CZ" altLang="cs-CZ" sz="2399" dirty="0" err="1">
                <a:solidFill>
                  <a:srgbClr val="FF0000"/>
                </a:solidFill>
              </a:rPr>
              <a:t>Astrup</a:t>
            </a:r>
            <a:endParaRPr lang="cs-CZ" altLang="cs-CZ" sz="2399" dirty="0">
              <a:solidFill>
                <a:srgbClr val="FF0000"/>
              </a:solidFill>
            </a:endParaRPr>
          </a:p>
        </p:txBody>
      </p:sp>
      <p:sp>
        <p:nvSpPr>
          <p:cNvPr id="140302" name="Rectangle 11">
            <a:extLst>
              <a:ext uri="{FF2B5EF4-FFF2-40B4-BE49-F238E27FC236}">
                <a16:creationId xmlns:a16="http://schemas.microsoft.com/office/drawing/2014/main" id="{0D14FCC3-BF1C-4700-85B5-90C283BCEC4A}"/>
              </a:ext>
            </a:extLst>
          </p:cNvPr>
          <p:cNvSpPr>
            <a:spLocks noChangeArrowheads="1"/>
          </p:cNvSpPr>
          <p:nvPr/>
        </p:nvSpPr>
        <p:spPr bwMode="auto">
          <a:xfrm>
            <a:off x="1930723" y="6257709"/>
            <a:ext cx="2208043" cy="742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dirty="0">
                <a:solidFill>
                  <a:srgbClr val="FF0000"/>
                </a:solidFill>
              </a:rPr>
              <a:t>Peter Stewart</a:t>
            </a:r>
          </a:p>
        </p:txBody>
      </p:sp>
      <p:sp>
        <p:nvSpPr>
          <p:cNvPr id="140303" name="Rectangle 11">
            <a:extLst>
              <a:ext uri="{FF2B5EF4-FFF2-40B4-BE49-F238E27FC236}">
                <a16:creationId xmlns:a16="http://schemas.microsoft.com/office/drawing/2014/main" id="{93F12F6A-8761-4287-B278-ACD57AAC4A24}"/>
              </a:ext>
            </a:extLst>
          </p:cNvPr>
          <p:cNvSpPr>
            <a:spLocks noChangeArrowheads="1"/>
          </p:cNvSpPr>
          <p:nvPr/>
        </p:nvSpPr>
        <p:spPr bwMode="auto">
          <a:xfrm>
            <a:off x="8537309" y="6364975"/>
            <a:ext cx="2598535" cy="742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dirty="0">
                <a:solidFill>
                  <a:srgbClr val="FF0000"/>
                </a:solidFill>
              </a:rPr>
              <a:t>Vladimír Fencl</a:t>
            </a:r>
          </a:p>
        </p:txBody>
      </p:sp>
      <p:sp>
        <p:nvSpPr>
          <p:cNvPr id="3" name="Šipka: obousměrná vodorovná 2">
            <a:extLst>
              <a:ext uri="{FF2B5EF4-FFF2-40B4-BE49-F238E27FC236}">
                <a16:creationId xmlns:a16="http://schemas.microsoft.com/office/drawing/2014/main" id="{1F29249A-C8D9-4D85-8D7E-A8D6BC20E032}"/>
              </a:ext>
            </a:extLst>
          </p:cNvPr>
          <p:cNvSpPr/>
          <p:nvPr/>
        </p:nvSpPr>
        <p:spPr>
          <a:xfrm rot="5400000">
            <a:off x="4994219" y="2549591"/>
            <a:ext cx="3403338" cy="3085862"/>
          </a:xfrm>
          <a:prstGeom prst="leftRightArrow">
            <a:avLst>
              <a:gd name="adj1" fmla="val 77568"/>
              <a:gd name="adj2" fmla="val 31817"/>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sz="1400"/>
          </a:p>
        </p:txBody>
      </p:sp>
      <p:sp>
        <p:nvSpPr>
          <p:cNvPr id="140305" name="TextovéPole 1">
            <a:extLst>
              <a:ext uri="{FF2B5EF4-FFF2-40B4-BE49-F238E27FC236}">
                <a16:creationId xmlns:a16="http://schemas.microsoft.com/office/drawing/2014/main" id="{B3EADFD6-4C38-4DA1-8E16-1730ECCDAC5F}"/>
              </a:ext>
            </a:extLst>
          </p:cNvPr>
          <p:cNvSpPr txBox="1">
            <a:spLocks noChangeArrowheads="1"/>
          </p:cNvSpPr>
          <p:nvPr/>
        </p:nvSpPr>
        <p:spPr bwMode="auto">
          <a:xfrm>
            <a:off x="5462637" y="3168671"/>
            <a:ext cx="233027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dirty="0">
                <a:solidFill>
                  <a:schemeClr val="bg1"/>
                </a:solidFill>
                <a:latin typeface="Times New Roman" panose="02020603050405020304" pitchFamily="18" charset="0"/>
              </a:rPr>
              <a:t>Bilanční přístup k ABR</a:t>
            </a:r>
          </a:p>
        </p:txBody>
      </p:sp>
    </p:spTree>
    <p:controls>
      <mc:AlternateContent xmlns:mc="http://schemas.openxmlformats.org/markup-compatibility/2006">
        <mc:Choice xmlns:v="urn:schemas-microsoft-com:vml" Requires="v">
          <p:control spid="69639" r:id="rId2" imgW="1828800" imgH="1828800"/>
        </mc:Choice>
        <mc:Fallback>
          <p:control r:id="rId2" imgW="1828800" imgH="1828800">
            <p:pic>
              <p:nvPicPr>
                <p:cNvPr id="140299" name="ShockwaveFlash1">
                  <a:extLst>
                    <a:ext uri="{FF2B5EF4-FFF2-40B4-BE49-F238E27FC236}">
                      <a16:creationId xmlns:a16="http://schemas.microsoft.com/office/drawing/2014/main" id="{DC74A219-818A-41CC-8100-AC82DF1A097C}"/>
                    </a:ext>
                  </a:extLst>
                </p:cNvPr>
                <p:cNvPicPr preferRelativeResize="0">
                  <a:picLocks noChangeArrowheads="1" noChangeShapeType="1"/>
                </p:cNvPicPr>
                <p:nvPr>
                  <p:custDataLst>
                    <p:tags r:id="rId3"/>
                  </p:custDataLst>
                </p:nvPr>
              </p:nvPicPr>
              <p:blipFill>
                <a:blip r:embed="rId14"/>
                <a:srcRect/>
                <a:stretch>
                  <a:fillRect/>
                </a:stretch>
              </p:blipFill>
              <p:spPr bwMode="auto">
                <a:xfrm>
                  <a:off x="1537053" y="12964"/>
                  <a:ext cx="12699" cy="12699"/>
                </a:xfrm>
                <a:prstGeom prst="rect">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noFill/>
                      <a:miter lim="800000"/>
                      <a:headEnd/>
                      <a:tailEnd/>
                    </a14:hiddenLine>
                  </a:ext>
                </a:extLst>
              </p:spPr>
            </p:pic>
          </p:control>
        </mc:Fallback>
      </mc:AlternateContent>
      <mc:AlternateContent xmlns:mc="http://schemas.openxmlformats.org/markup-compatibility/2006">
        <mc:Choice xmlns:v="urn:schemas-microsoft-com:vml" Requires="v">
          <p:control spid="69640" r:id="rId4" imgW="1828800" imgH="1828800"/>
        </mc:Choice>
        <mc:Fallback>
          <p:control r:id="rId4" imgW="1828800" imgH="1828800">
            <p:pic>
              <p:nvPicPr>
                <p:cNvPr id="140300" name="ShockwaveFlash2">
                  <a:extLst>
                    <a:ext uri="{FF2B5EF4-FFF2-40B4-BE49-F238E27FC236}">
                      <a16:creationId xmlns:a16="http://schemas.microsoft.com/office/drawing/2014/main" id="{9C5AD336-9072-44C1-A93C-BCD688291E3D}"/>
                    </a:ext>
                  </a:extLst>
                </p:cNvPr>
                <p:cNvPicPr preferRelativeResize="0">
                  <a:picLocks noChangeArrowheads="1" noChangeShapeType="1"/>
                </p:cNvPicPr>
                <p:nvPr>
                  <p:custDataLst>
                    <p:tags r:id="rId5"/>
                  </p:custDataLst>
                </p:nvPr>
              </p:nvPicPr>
              <p:blipFill>
                <a:blip r:embed="rId14"/>
                <a:srcRect/>
                <a:stretch>
                  <a:fillRect/>
                </a:stretch>
              </p:blipFill>
              <p:spPr bwMode="auto">
                <a:xfrm>
                  <a:off x="1537053" y="12964"/>
                  <a:ext cx="12699" cy="12699"/>
                </a:xfrm>
                <a:prstGeom prst="rect">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noFill/>
                      <a:miter lim="800000"/>
                      <a:headEnd/>
                      <a:tailEnd/>
                    </a14:hiddenLine>
                  </a:ext>
                </a:extLst>
              </p:spPr>
            </p:pic>
          </p:control>
        </mc:Fallback>
      </mc:AlternateContent>
      <mc:AlternateContent xmlns:mc="http://schemas.openxmlformats.org/markup-compatibility/2006">
        <mc:Choice xmlns:v="urn:schemas-microsoft-com:vml" Requires="v">
          <p:control spid="69641" r:id="rId6" imgW="1828800" imgH="1828800"/>
        </mc:Choice>
        <mc:Fallback>
          <p:control r:id="rId6" imgW="1828800" imgH="1828800">
            <p:pic>
              <p:nvPicPr>
                <p:cNvPr id="140301" name="ShockwaveFlash3">
                  <a:extLst>
                    <a:ext uri="{FF2B5EF4-FFF2-40B4-BE49-F238E27FC236}">
                      <a16:creationId xmlns:a16="http://schemas.microsoft.com/office/drawing/2014/main" id="{FC6674CF-2ABD-41DF-AB52-E058B281033F}"/>
                    </a:ext>
                  </a:extLst>
                </p:cNvPr>
                <p:cNvPicPr preferRelativeResize="0">
                  <a:picLocks noChangeArrowheads="1" noChangeShapeType="1"/>
                </p:cNvPicPr>
                <p:nvPr>
                  <p:custDataLst>
                    <p:tags r:id="rId7"/>
                  </p:custDataLst>
                </p:nvPr>
              </p:nvPicPr>
              <p:blipFill>
                <a:blip r:embed="rId15"/>
                <a:srcRect/>
                <a:stretch>
                  <a:fillRect/>
                </a:stretch>
              </p:blipFill>
              <p:spPr bwMode="auto">
                <a:xfrm>
                  <a:off x="1537053" y="12964"/>
                  <a:ext cx="12699" cy="12699"/>
                </a:xfrm>
                <a:prstGeom prst="rect">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noFill/>
                      <a:miter lim="800000"/>
                      <a:headEnd/>
                      <a:tailEnd/>
                    </a14:hiddenLine>
                  </a:ext>
                </a:extLst>
              </p:spPr>
            </p:pic>
          </p:control>
        </mc:Fallback>
      </mc:AlternateContent>
    </p:controls>
    <p:extLst>
      <p:ext uri="{BB962C8B-B14F-4D97-AF65-F5344CB8AC3E}">
        <p14:creationId xmlns:p14="http://schemas.microsoft.com/office/powerpoint/2010/main" val="4025808657"/>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 name="Zástupný symbol pro text 2">
            <a:extLst>
              <a:ext uri="{FF2B5EF4-FFF2-40B4-BE49-F238E27FC236}">
                <a16:creationId xmlns:a16="http://schemas.microsoft.com/office/drawing/2014/main" id="{79656173-4660-447F-9A7F-CCD59FF448B4}"/>
              </a:ext>
            </a:extLst>
          </p:cNvPr>
          <p:cNvSpPr txBox="1">
            <a:spLocks/>
          </p:cNvSpPr>
          <p:nvPr/>
        </p:nvSpPr>
        <p:spPr bwMode="auto">
          <a:xfrm>
            <a:off x="-25950" y="299053"/>
            <a:ext cx="7458596" cy="1596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862" tIns="121862" rIns="121862" bIns="121862" numCol="1" anchor="t" anchorCtr="0" compatLnSpc="1">
            <a:prstTxWarp prst="textNoShape">
              <a:avLst/>
            </a:prstTxWarp>
          </a:bodyPr>
          <a:lstStyle>
            <a:defPPr marR="0" lvl="0" algn="l" rtl="0">
              <a:lnSpc>
                <a:spcPct val="100000"/>
              </a:lnSpc>
              <a:spcBef>
                <a:spcPts val="0"/>
              </a:spcBef>
              <a:spcAft>
                <a:spcPts val="0"/>
              </a:spcAft>
            </a:defPPr>
            <a:lvl1pPr marL="0" marR="0" lvl="0" indent="0" algn="l" rtl="0" eaLnBrk="0" fontAlgn="base" hangingPunct="0">
              <a:spcBef>
                <a:spcPts val="1060"/>
              </a:spcBef>
              <a:spcAft>
                <a:spcPts val="0"/>
              </a:spcAft>
              <a:buNone/>
              <a:defRPr sz="1050" b="0" i="0" u="none" strike="noStrike" cap="none">
                <a:solidFill>
                  <a:srgbClr val="000000"/>
                </a:solidFill>
                <a:latin typeface="Arial"/>
                <a:ea typeface="Arial"/>
                <a:cs typeface="Arial"/>
                <a:sym typeface="Arial"/>
              </a:defRPr>
            </a:lvl1pPr>
            <a:lvl2pPr marL="514487" marR="0" lvl="1" indent="-57165" algn="l" rtl="0" eaLnBrk="0" fontAlgn="base" hangingPunct="0">
              <a:lnSpc>
                <a:spcPct val="90000"/>
              </a:lnSpc>
              <a:spcBef>
                <a:spcPts val="375"/>
              </a:spcBef>
              <a:spcAft>
                <a:spcPts val="0"/>
              </a:spcAft>
              <a:buClr>
                <a:srgbClr val="000000"/>
              </a:buClr>
              <a:buSzPct val="100000"/>
              <a:buFont typeface="Arial"/>
              <a:buChar char="•"/>
              <a:defRPr sz="1800" b="0" i="0" u="none" strike="noStrike" cap="none">
                <a:solidFill>
                  <a:srgbClr val="000000"/>
                </a:solidFill>
                <a:latin typeface="Calibri"/>
                <a:ea typeface="Calibri"/>
                <a:cs typeface="Calibri"/>
                <a:sym typeface="Calibri"/>
              </a:defRPr>
            </a:lvl2pPr>
            <a:lvl3pPr marL="857479" marR="0" lvl="2" indent="-76220" algn="l" rtl="0" eaLnBrk="0" fontAlgn="base" hangingPunct="0">
              <a:lnSpc>
                <a:spcPct val="90000"/>
              </a:lnSpc>
              <a:spcBef>
                <a:spcPts val="375"/>
              </a:spcBef>
              <a:spcAft>
                <a:spcPts val="0"/>
              </a:spcAft>
              <a:buClr>
                <a:srgbClr val="000000"/>
              </a:buClr>
              <a:buSzPct val="100000"/>
              <a:buFont typeface="Arial"/>
              <a:buChar char="•"/>
              <a:defRPr sz="1500" b="0" i="0" u="none" strike="noStrike" cap="none">
                <a:solidFill>
                  <a:srgbClr val="000000"/>
                </a:solidFill>
                <a:latin typeface="Calibri"/>
                <a:ea typeface="Calibri"/>
                <a:cs typeface="Calibri"/>
                <a:sym typeface="Calibri"/>
              </a:defRPr>
            </a:lvl3pPr>
            <a:lvl4pPr marL="1200470" marR="0" lvl="3" indent="-85748" algn="l" rtl="0" eaLnBrk="0" fontAlgn="base" hangingPunct="0">
              <a:lnSpc>
                <a:spcPct val="90000"/>
              </a:lnSpc>
              <a:spcBef>
                <a:spcPts val="375"/>
              </a:spcBef>
              <a:spcAft>
                <a:spcPts val="0"/>
              </a:spcAft>
              <a:buClr>
                <a:srgbClr val="000000"/>
              </a:buClr>
              <a:buSzPct val="100000"/>
              <a:buFont typeface="Arial"/>
              <a:buChar char="•"/>
              <a:defRPr sz="1350" b="0" i="0" u="none" strike="noStrike" cap="none">
                <a:solidFill>
                  <a:srgbClr val="000000"/>
                </a:solidFill>
                <a:latin typeface="Calibri"/>
                <a:ea typeface="Calibri"/>
                <a:cs typeface="Calibri"/>
                <a:sym typeface="Calibri"/>
              </a:defRPr>
            </a:lvl4pPr>
            <a:lvl5pPr marL="1543461" marR="0" lvl="4" indent="-85748" algn="l" rtl="0" eaLnBrk="0" fontAlgn="base" hangingPunct="0">
              <a:lnSpc>
                <a:spcPct val="90000"/>
              </a:lnSpc>
              <a:spcBef>
                <a:spcPts val="375"/>
              </a:spcBef>
              <a:spcAft>
                <a:spcPts val="0"/>
              </a:spcAft>
              <a:buClr>
                <a:srgbClr val="000000"/>
              </a:buClr>
              <a:buSzPct val="100000"/>
              <a:buFont typeface="Arial"/>
              <a:buChar char="•"/>
              <a:defRPr sz="1350" b="0" i="0" u="none" strike="noStrike" cap="none">
                <a:solidFill>
                  <a:srgbClr val="000000"/>
                </a:solidFill>
                <a:latin typeface="Calibri"/>
                <a:ea typeface="Calibri"/>
                <a:cs typeface="Calibri"/>
                <a:sym typeface="Calibri"/>
              </a:defRPr>
            </a:lvl5pPr>
            <a:lvl6pPr marL="1886453" marR="0" lvl="5"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6pPr>
            <a:lvl7pPr marL="2229444" marR="0" lvl="6"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7pPr>
            <a:lvl8pPr marL="2572436" marR="0" lvl="7"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8pPr>
            <a:lvl9pPr marL="2915427" marR="0" lvl="8"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9pPr>
          </a:lstStyle>
          <a:p>
            <a:r>
              <a:rPr lang="cs-CZ" sz="1866" dirty="0"/>
              <a:t>Klinik potřebuje </a:t>
            </a:r>
            <a:r>
              <a:rPr lang="cs-CZ" sz="1866" b="1" dirty="0"/>
              <a:t>fenomenologický popis </a:t>
            </a:r>
            <a:r>
              <a:rPr lang="cs-CZ" sz="1866" dirty="0"/>
              <a:t>aktuálního stavu AB rovnováhy k diagnostice i stanovení léčebného postupu. Stewartův přístup nabízí </a:t>
            </a:r>
            <a:r>
              <a:rPr lang="cs-CZ" sz="1866" b="1" dirty="0"/>
              <a:t>vcelku jednoduché a v praxi použitelné (ale patofyziologicky neúplné)</a:t>
            </a:r>
            <a:r>
              <a:rPr lang="cs-CZ" sz="1866" dirty="0"/>
              <a:t> vysvětlení acidobazických poruch pomocí tří nezávislých proměnných.</a:t>
            </a:r>
          </a:p>
        </p:txBody>
      </p:sp>
      <p:sp>
        <p:nvSpPr>
          <p:cNvPr id="7" name="Zástupný symbol pro text 2">
            <a:extLst>
              <a:ext uri="{FF2B5EF4-FFF2-40B4-BE49-F238E27FC236}">
                <a16:creationId xmlns:a16="http://schemas.microsoft.com/office/drawing/2014/main" id="{341AF248-1912-4D9E-B566-AE8F6C1CF018}"/>
              </a:ext>
            </a:extLst>
          </p:cNvPr>
          <p:cNvSpPr txBox="1">
            <a:spLocks/>
          </p:cNvSpPr>
          <p:nvPr/>
        </p:nvSpPr>
        <p:spPr bwMode="auto">
          <a:xfrm>
            <a:off x="0" y="2057910"/>
            <a:ext cx="7175664" cy="1959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862" tIns="121862" rIns="121862" bIns="121862" numCol="1" anchor="t" anchorCtr="0" compatLnSpc="1">
            <a:prstTxWarp prst="textNoShape">
              <a:avLst/>
            </a:prstTxWarp>
          </a:bodyPr>
          <a:lstStyle>
            <a:defPPr marR="0" lvl="0" algn="l" rtl="0">
              <a:lnSpc>
                <a:spcPct val="100000"/>
              </a:lnSpc>
              <a:spcBef>
                <a:spcPts val="0"/>
              </a:spcBef>
              <a:spcAft>
                <a:spcPts val="0"/>
              </a:spcAft>
            </a:defPPr>
            <a:lvl1pPr marL="0" marR="0" lvl="0" indent="0" algn="l" rtl="0" eaLnBrk="0" fontAlgn="base" hangingPunct="0">
              <a:spcBef>
                <a:spcPts val="1060"/>
              </a:spcBef>
              <a:spcAft>
                <a:spcPts val="0"/>
              </a:spcAft>
              <a:buNone/>
              <a:defRPr sz="1050" b="0" i="0" u="none" strike="noStrike" cap="none">
                <a:solidFill>
                  <a:srgbClr val="000000"/>
                </a:solidFill>
                <a:latin typeface="Arial"/>
                <a:ea typeface="Arial"/>
                <a:cs typeface="Arial"/>
                <a:sym typeface="Arial"/>
              </a:defRPr>
            </a:lvl1pPr>
            <a:lvl2pPr marL="514487" marR="0" lvl="1" indent="-57165" algn="l" rtl="0" eaLnBrk="0" fontAlgn="base" hangingPunct="0">
              <a:lnSpc>
                <a:spcPct val="90000"/>
              </a:lnSpc>
              <a:spcBef>
                <a:spcPts val="375"/>
              </a:spcBef>
              <a:spcAft>
                <a:spcPts val="0"/>
              </a:spcAft>
              <a:buClr>
                <a:srgbClr val="000000"/>
              </a:buClr>
              <a:buSzPct val="100000"/>
              <a:buFont typeface="Arial"/>
              <a:buChar char="•"/>
              <a:defRPr sz="1800" b="0" i="0" u="none" strike="noStrike" cap="none">
                <a:solidFill>
                  <a:srgbClr val="000000"/>
                </a:solidFill>
                <a:latin typeface="Calibri"/>
                <a:ea typeface="Calibri"/>
                <a:cs typeface="Calibri"/>
                <a:sym typeface="Calibri"/>
              </a:defRPr>
            </a:lvl2pPr>
            <a:lvl3pPr marL="857479" marR="0" lvl="2" indent="-76220" algn="l" rtl="0" eaLnBrk="0" fontAlgn="base" hangingPunct="0">
              <a:lnSpc>
                <a:spcPct val="90000"/>
              </a:lnSpc>
              <a:spcBef>
                <a:spcPts val="375"/>
              </a:spcBef>
              <a:spcAft>
                <a:spcPts val="0"/>
              </a:spcAft>
              <a:buClr>
                <a:srgbClr val="000000"/>
              </a:buClr>
              <a:buSzPct val="100000"/>
              <a:buFont typeface="Arial"/>
              <a:buChar char="•"/>
              <a:defRPr sz="1500" b="0" i="0" u="none" strike="noStrike" cap="none">
                <a:solidFill>
                  <a:srgbClr val="000000"/>
                </a:solidFill>
                <a:latin typeface="Calibri"/>
                <a:ea typeface="Calibri"/>
                <a:cs typeface="Calibri"/>
                <a:sym typeface="Calibri"/>
              </a:defRPr>
            </a:lvl3pPr>
            <a:lvl4pPr marL="1200470" marR="0" lvl="3" indent="-85748" algn="l" rtl="0" eaLnBrk="0" fontAlgn="base" hangingPunct="0">
              <a:lnSpc>
                <a:spcPct val="90000"/>
              </a:lnSpc>
              <a:spcBef>
                <a:spcPts val="375"/>
              </a:spcBef>
              <a:spcAft>
                <a:spcPts val="0"/>
              </a:spcAft>
              <a:buClr>
                <a:srgbClr val="000000"/>
              </a:buClr>
              <a:buSzPct val="100000"/>
              <a:buFont typeface="Arial"/>
              <a:buChar char="•"/>
              <a:defRPr sz="1350" b="0" i="0" u="none" strike="noStrike" cap="none">
                <a:solidFill>
                  <a:srgbClr val="000000"/>
                </a:solidFill>
                <a:latin typeface="Calibri"/>
                <a:ea typeface="Calibri"/>
                <a:cs typeface="Calibri"/>
                <a:sym typeface="Calibri"/>
              </a:defRPr>
            </a:lvl4pPr>
            <a:lvl5pPr marL="1543461" marR="0" lvl="4" indent="-85748" algn="l" rtl="0" eaLnBrk="0" fontAlgn="base" hangingPunct="0">
              <a:lnSpc>
                <a:spcPct val="90000"/>
              </a:lnSpc>
              <a:spcBef>
                <a:spcPts val="375"/>
              </a:spcBef>
              <a:spcAft>
                <a:spcPts val="0"/>
              </a:spcAft>
              <a:buClr>
                <a:srgbClr val="000000"/>
              </a:buClr>
              <a:buSzPct val="100000"/>
              <a:buFont typeface="Arial"/>
              <a:buChar char="•"/>
              <a:defRPr sz="1350" b="0" i="0" u="none" strike="noStrike" cap="none">
                <a:solidFill>
                  <a:srgbClr val="000000"/>
                </a:solidFill>
                <a:latin typeface="Calibri"/>
                <a:ea typeface="Calibri"/>
                <a:cs typeface="Calibri"/>
                <a:sym typeface="Calibri"/>
              </a:defRPr>
            </a:lvl5pPr>
            <a:lvl6pPr marL="1886453" marR="0" lvl="5"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6pPr>
            <a:lvl7pPr marL="2229444" marR="0" lvl="6"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7pPr>
            <a:lvl8pPr marL="2572436" marR="0" lvl="7"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8pPr>
            <a:lvl9pPr marL="2915427" marR="0" lvl="8"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9pPr>
          </a:lstStyle>
          <a:p>
            <a:r>
              <a:rPr lang="cs-CZ" sz="1866" dirty="0"/>
              <a:t>Hlavním přínosem bilančního pojetí je </a:t>
            </a:r>
            <a:r>
              <a:rPr lang="cs-CZ" sz="1866" b="1" dirty="0"/>
              <a:t>kauzální vysvětlení propojení acidobazických a iontových a objemových poruch </a:t>
            </a:r>
            <a:r>
              <a:rPr lang="cs-CZ" sz="1866" dirty="0"/>
              <a:t>a pohled na poruchy vnitřního prostředí z hlediska integrativní fyziologie. Bilanční pohled umožní pochopit patogenetické příčiny Stewartovou metodou popisovaných fenoménů.</a:t>
            </a:r>
          </a:p>
          <a:p>
            <a:pPr algn="r"/>
            <a:br>
              <a:rPr lang="cs-CZ" sz="2666" kern="0" dirty="0"/>
            </a:br>
            <a:endParaRPr lang="cs-CZ" sz="3732" kern="0" dirty="0"/>
          </a:p>
        </p:txBody>
      </p:sp>
      <p:sp>
        <p:nvSpPr>
          <p:cNvPr id="8" name="Zástupný symbol pro text 2">
            <a:extLst>
              <a:ext uri="{FF2B5EF4-FFF2-40B4-BE49-F238E27FC236}">
                <a16:creationId xmlns:a16="http://schemas.microsoft.com/office/drawing/2014/main" id="{9FFC30C0-3015-42EF-B64E-A39C1C89B9A7}"/>
              </a:ext>
            </a:extLst>
          </p:cNvPr>
          <p:cNvSpPr txBox="1">
            <a:spLocks/>
          </p:cNvSpPr>
          <p:nvPr/>
        </p:nvSpPr>
        <p:spPr bwMode="auto">
          <a:xfrm>
            <a:off x="112077" y="3893839"/>
            <a:ext cx="6586141" cy="1257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862" tIns="121862" rIns="121862" bIns="121862" numCol="1" anchor="t" anchorCtr="0" compatLnSpc="1">
            <a:prstTxWarp prst="textNoShape">
              <a:avLst/>
            </a:prstTxWarp>
          </a:bodyPr>
          <a:lstStyle>
            <a:defPPr marR="0" lvl="0" algn="l" rtl="0">
              <a:lnSpc>
                <a:spcPct val="100000"/>
              </a:lnSpc>
              <a:spcBef>
                <a:spcPts val="0"/>
              </a:spcBef>
              <a:spcAft>
                <a:spcPts val="0"/>
              </a:spcAft>
            </a:defPPr>
            <a:lvl1pPr marL="0" marR="0" lvl="0" indent="0" algn="l" rtl="0" eaLnBrk="0" fontAlgn="base" hangingPunct="0">
              <a:spcBef>
                <a:spcPts val="1060"/>
              </a:spcBef>
              <a:spcAft>
                <a:spcPts val="0"/>
              </a:spcAft>
              <a:buNone/>
              <a:defRPr sz="1050" b="0" i="0" u="none" strike="noStrike" cap="none">
                <a:solidFill>
                  <a:srgbClr val="000000"/>
                </a:solidFill>
                <a:latin typeface="Arial"/>
                <a:ea typeface="Arial"/>
                <a:cs typeface="Arial"/>
                <a:sym typeface="Arial"/>
              </a:defRPr>
            </a:lvl1pPr>
            <a:lvl2pPr marL="514487" marR="0" lvl="1" indent="-57165" algn="l" rtl="0" eaLnBrk="0" fontAlgn="base" hangingPunct="0">
              <a:lnSpc>
                <a:spcPct val="90000"/>
              </a:lnSpc>
              <a:spcBef>
                <a:spcPts val="375"/>
              </a:spcBef>
              <a:spcAft>
                <a:spcPts val="0"/>
              </a:spcAft>
              <a:buClr>
                <a:srgbClr val="000000"/>
              </a:buClr>
              <a:buSzPct val="100000"/>
              <a:buFont typeface="Arial"/>
              <a:buChar char="•"/>
              <a:defRPr sz="1800" b="0" i="0" u="none" strike="noStrike" cap="none">
                <a:solidFill>
                  <a:srgbClr val="000000"/>
                </a:solidFill>
                <a:latin typeface="Calibri"/>
                <a:ea typeface="Calibri"/>
                <a:cs typeface="Calibri"/>
                <a:sym typeface="Calibri"/>
              </a:defRPr>
            </a:lvl2pPr>
            <a:lvl3pPr marL="857479" marR="0" lvl="2" indent="-76220" algn="l" rtl="0" eaLnBrk="0" fontAlgn="base" hangingPunct="0">
              <a:lnSpc>
                <a:spcPct val="90000"/>
              </a:lnSpc>
              <a:spcBef>
                <a:spcPts val="375"/>
              </a:spcBef>
              <a:spcAft>
                <a:spcPts val="0"/>
              </a:spcAft>
              <a:buClr>
                <a:srgbClr val="000000"/>
              </a:buClr>
              <a:buSzPct val="100000"/>
              <a:buFont typeface="Arial"/>
              <a:buChar char="•"/>
              <a:defRPr sz="1500" b="0" i="0" u="none" strike="noStrike" cap="none">
                <a:solidFill>
                  <a:srgbClr val="000000"/>
                </a:solidFill>
                <a:latin typeface="Calibri"/>
                <a:ea typeface="Calibri"/>
                <a:cs typeface="Calibri"/>
                <a:sym typeface="Calibri"/>
              </a:defRPr>
            </a:lvl3pPr>
            <a:lvl4pPr marL="1200470" marR="0" lvl="3" indent="-85748" algn="l" rtl="0" eaLnBrk="0" fontAlgn="base" hangingPunct="0">
              <a:lnSpc>
                <a:spcPct val="90000"/>
              </a:lnSpc>
              <a:spcBef>
                <a:spcPts val="375"/>
              </a:spcBef>
              <a:spcAft>
                <a:spcPts val="0"/>
              </a:spcAft>
              <a:buClr>
                <a:srgbClr val="000000"/>
              </a:buClr>
              <a:buSzPct val="100000"/>
              <a:buFont typeface="Arial"/>
              <a:buChar char="•"/>
              <a:defRPr sz="1350" b="0" i="0" u="none" strike="noStrike" cap="none">
                <a:solidFill>
                  <a:srgbClr val="000000"/>
                </a:solidFill>
                <a:latin typeface="Calibri"/>
                <a:ea typeface="Calibri"/>
                <a:cs typeface="Calibri"/>
                <a:sym typeface="Calibri"/>
              </a:defRPr>
            </a:lvl4pPr>
            <a:lvl5pPr marL="1543461" marR="0" lvl="4" indent="-85748" algn="l" rtl="0" eaLnBrk="0" fontAlgn="base" hangingPunct="0">
              <a:lnSpc>
                <a:spcPct val="90000"/>
              </a:lnSpc>
              <a:spcBef>
                <a:spcPts val="375"/>
              </a:spcBef>
              <a:spcAft>
                <a:spcPts val="0"/>
              </a:spcAft>
              <a:buClr>
                <a:srgbClr val="000000"/>
              </a:buClr>
              <a:buSzPct val="100000"/>
              <a:buFont typeface="Arial"/>
              <a:buChar char="•"/>
              <a:defRPr sz="1350" b="0" i="0" u="none" strike="noStrike" cap="none">
                <a:solidFill>
                  <a:srgbClr val="000000"/>
                </a:solidFill>
                <a:latin typeface="Calibri"/>
                <a:ea typeface="Calibri"/>
                <a:cs typeface="Calibri"/>
                <a:sym typeface="Calibri"/>
              </a:defRPr>
            </a:lvl5pPr>
            <a:lvl6pPr marL="1886453" marR="0" lvl="5"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6pPr>
            <a:lvl7pPr marL="2229444" marR="0" lvl="6"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7pPr>
            <a:lvl8pPr marL="2572436" marR="0" lvl="7"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8pPr>
            <a:lvl9pPr marL="2915427" marR="0" lvl="8" indent="-85748" algn="l" rtl="0">
              <a:lnSpc>
                <a:spcPct val="90000"/>
              </a:lnSpc>
              <a:spcBef>
                <a:spcPts val="375"/>
              </a:spcBef>
              <a:spcAft>
                <a:spcPts val="0"/>
              </a:spcAft>
              <a:buClr>
                <a:schemeClr val="dk1"/>
              </a:buClr>
              <a:buSzPct val="100000"/>
              <a:buFont typeface="Arial"/>
              <a:buChar char="•"/>
              <a:defRPr sz="1350" b="0" i="0" u="none" strike="noStrike" cap="none">
                <a:solidFill>
                  <a:schemeClr val="dk1"/>
                </a:solidFill>
                <a:latin typeface="Calibri"/>
                <a:ea typeface="Calibri"/>
                <a:cs typeface="Calibri"/>
                <a:sym typeface="Calibri"/>
              </a:defRPr>
            </a:lvl9pPr>
          </a:lstStyle>
          <a:p>
            <a:r>
              <a:rPr lang="cs-CZ" sz="1866" dirty="0"/>
              <a:t>Zejména v případě </a:t>
            </a:r>
            <a:r>
              <a:rPr lang="cs-CZ" sz="1866" b="1" dirty="0"/>
              <a:t>kombinovaných poruch je nutné uvažovat vzájemné souvislosti a poruchy objemu,  zásob </a:t>
            </a:r>
            <a:r>
              <a:rPr lang="cs-CZ" sz="1866" dirty="0"/>
              <a:t>(nejen koncentrací) jednotlivých komponent a to bez bilančního pohledu nejde. </a:t>
            </a:r>
            <a:br>
              <a:rPr lang="cs-CZ" sz="1866" kern="0" dirty="0"/>
            </a:br>
            <a:endParaRPr lang="cs-CZ" sz="2399" kern="0" dirty="0"/>
          </a:p>
        </p:txBody>
      </p:sp>
      <p:sp>
        <p:nvSpPr>
          <p:cNvPr id="9" name="Rectangle 8">
            <a:extLst>
              <a:ext uri="{FF2B5EF4-FFF2-40B4-BE49-F238E27FC236}">
                <a16:creationId xmlns:a16="http://schemas.microsoft.com/office/drawing/2014/main" id="{C163FC8E-8976-4FA3-B153-39D403D06A49}"/>
              </a:ext>
            </a:extLst>
          </p:cNvPr>
          <p:cNvSpPr>
            <a:spLocks noChangeArrowheads="1"/>
          </p:cNvSpPr>
          <p:nvPr/>
        </p:nvSpPr>
        <p:spPr bwMode="auto">
          <a:xfrm>
            <a:off x="8509850" y="299053"/>
            <a:ext cx="3311270" cy="1223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3600" dirty="0">
                <a:solidFill>
                  <a:srgbClr val="FF0000"/>
                </a:solidFill>
              </a:rPr>
              <a:t>Klasická dánská škola</a:t>
            </a:r>
          </a:p>
        </p:txBody>
      </p:sp>
      <p:sp>
        <p:nvSpPr>
          <p:cNvPr id="10" name="Rectangle 11">
            <a:extLst>
              <a:ext uri="{FF2B5EF4-FFF2-40B4-BE49-F238E27FC236}">
                <a16:creationId xmlns:a16="http://schemas.microsoft.com/office/drawing/2014/main" id="{57D83A51-8A72-4698-9CA9-134727427D48}"/>
              </a:ext>
            </a:extLst>
          </p:cNvPr>
          <p:cNvSpPr>
            <a:spLocks noChangeArrowheads="1"/>
          </p:cNvSpPr>
          <p:nvPr/>
        </p:nvSpPr>
        <p:spPr bwMode="auto">
          <a:xfrm>
            <a:off x="7595585" y="5169162"/>
            <a:ext cx="4951360" cy="16556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3600" dirty="0">
                <a:solidFill>
                  <a:srgbClr val="FF0000"/>
                </a:solidFill>
              </a:rPr>
              <a:t>„Moderní přístup“  </a:t>
            </a:r>
          </a:p>
          <a:p>
            <a:pPr>
              <a:spcBef>
                <a:spcPct val="0"/>
              </a:spcBef>
              <a:buClrTx/>
              <a:buFontTx/>
              <a:buNone/>
            </a:pPr>
            <a:r>
              <a:rPr lang="cs-CZ" altLang="cs-CZ" sz="3600" dirty="0">
                <a:solidFill>
                  <a:srgbClr val="FF0000"/>
                </a:solidFill>
              </a:rPr>
              <a:t>dle Stewarta a Fencla</a:t>
            </a:r>
          </a:p>
        </p:txBody>
      </p:sp>
      <p:sp>
        <p:nvSpPr>
          <p:cNvPr id="11" name="Šipka: obousměrná vodorovná 10">
            <a:extLst>
              <a:ext uri="{FF2B5EF4-FFF2-40B4-BE49-F238E27FC236}">
                <a16:creationId xmlns:a16="http://schemas.microsoft.com/office/drawing/2014/main" id="{203E600D-2BDE-4F30-AA76-CF57B66BDCD5}"/>
              </a:ext>
            </a:extLst>
          </p:cNvPr>
          <p:cNvSpPr/>
          <p:nvPr/>
        </p:nvSpPr>
        <p:spPr>
          <a:xfrm rot="5400000">
            <a:off x="7997599" y="1847576"/>
            <a:ext cx="3403338" cy="3085862"/>
          </a:xfrm>
          <a:prstGeom prst="leftRightArrow">
            <a:avLst>
              <a:gd name="adj1" fmla="val 77568"/>
              <a:gd name="adj2" fmla="val 31817"/>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sz="1400"/>
          </a:p>
        </p:txBody>
      </p:sp>
      <p:sp>
        <p:nvSpPr>
          <p:cNvPr id="12" name="TextovéPole 1">
            <a:extLst>
              <a:ext uri="{FF2B5EF4-FFF2-40B4-BE49-F238E27FC236}">
                <a16:creationId xmlns:a16="http://schemas.microsoft.com/office/drawing/2014/main" id="{BA72287D-EA70-4A68-B3F7-27C0D72E14EF}"/>
              </a:ext>
            </a:extLst>
          </p:cNvPr>
          <p:cNvSpPr txBox="1">
            <a:spLocks noChangeArrowheads="1"/>
          </p:cNvSpPr>
          <p:nvPr/>
        </p:nvSpPr>
        <p:spPr bwMode="auto">
          <a:xfrm>
            <a:off x="8323283" y="2522719"/>
            <a:ext cx="233027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dirty="0">
                <a:solidFill>
                  <a:schemeClr val="bg1"/>
                </a:solidFill>
                <a:latin typeface="Times New Roman" panose="02020603050405020304" pitchFamily="18" charset="0"/>
              </a:rPr>
              <a:t>Bilanční přístup k ABR</a:t>
            </a:r>
          </a:p>
        </p:txBody>
      </p:sp>
    </p:spTree>
    <p:extLst>
      <p:ext uri="{BB962C8B-B14F-4D97-AF65-F5344CB8AC3E}">
        <p14:creationId xmlns:p14="http://schemas.microsoft.com/office/powerpoint/2010/main" val="1453323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158.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 name="TextovéPole 3">
            <a:hlinkClick r:id="" action="ppaction://noaction"/>
            <a:extLst>
              <a:ext uri="{FF2B5EF4-FFF2-40B4-BE49-F238E27FC236}">
                <a16:creationId xmlns:a16="http://schemas.microsoft.com/office/drawing/2014/main" id="{CAB6EFFD-0365-4046-91E0-A3345F6A3650}"/>
              </a:ext>
            </a:extLst>
          </p:cNvPr>
          <p:cNvSpPr txBox="1"/>
          <p:nvPr/>
        </p:nvSpPr>
        <p:spPr>
          <a:xfrm>
            <a:off x="2495550" y="5435600"/>
            <a:ext cx="1822450" cy="369888"/>
          </a:xfrm>
          <a:prstGeom prst="rect">
            <a:avLst/>
          </a:prstGeom>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dirty="0"/>
              <a:t>Volume </a:t>
            </a:r>
            <a:r>
              <a:rPr lang="cs-CZ" dirty="0" err="1"/>
              <a:t>disorders</a:t>
            </a:r>
            <a:endParaRPr lang="cs-CZ" dirty="0"/>
          </a:p>
        </p:txBody>
      </p:sp>
      <p:sp>
        <p:nvSpPr>
          <p:cNvPr id="5" name="TextovéPole 4">
            <a:hlinkClick r:id="" action="ppaction://noaction"/>
            <a:extLst>
              <a:ext uri="{FF2B5EF4-FFF2-40B4-BE49-F238E27FC236}">
                <a16:creationId xmlns:a16="http://schemas.microsoft.com/office/drawing/2014/main" id="{6DF9ECF3-C87B-4239-B176-A198893FC309}"/>
              </a:ext>
            </a:extLst>
          </p:cNvPr>
          <p:cNvSpPr txBox="1"/>
          <p:nvPr/>
        </p:nvSpPr>
        <p:spPr>
          <a:xfrm>
            <a:off x="2135189" y="3132138"/>
            <a:ext cx="2111375" cy="368300"/>
          </a:xfrm>
          <a:prstGeom prst="rect">
            <a:avLst/>
          </a:prstGeom>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dirty="0" err="1"/>
              <a:t>Circulation</a:t>
            </a:r>
            <a:r>
              <a:rPr lang="cs-CZ" dirty="0"/>
              <a:t> </a:t>
            </a:r>
            <a:r>
              <a:rPr lang="cs-CZ" dirty="0" err="1"/>
              <a:t>disorders</a:t>
            </a:r>
            <a:endParaRPr lang="cs-CZ" dirty="0"/>
          </a:p>
        </p:txBody>
      </p:sp>
      <p:sp>
        <p:nvSpPr>
          <p:cNvPr id="6" name="TextovéPole 5">
            <a:extLst>
              <a:ext uri="{FF2B5EF4-FFF2-40B4-BE49-F238E27FC236}">
                <a16:creationId xmlns:a16="http://schemas.microsoft.com/office/drawing/2014/main" id="{B8A1CF27-1A76-4F54-B601-924DDB22D75A}"/>
              </a:ext>
            </a:extLst>
          </p:cNvPr>
          <p:cNvSpPr txBox="1"/>
          <p:nvPr/>
        </p:nvSpPr>
        <p:spPr>
          <a:xfrm>
            <a:off x="4440238" y="6011864"/>
            <a:ext cx="1738312" cy="369887"/>
          </a:xfrm>
          <a:prstGeom prst="rect">
            <a:avLst/>
          </a:prstGeom>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dirty="0" err="1"/>
              <a:t>Kidney</a:t>
            </a:r>
            <a:r>
              <a:rPr lang="cs-CZ" dirty="0"/>
              <a:t> </a:t>
            </a:r>
            <a:r>
              <a:rPr lang="cs-CZ" dirty="0" err="1"/>
              <a:t>disorders</a:t>
            </a:r>
            <a:endParaRPr lang="cs-CZ" dirty="0"/>
          </a:p>
        </p:txBody>
      </p:sp>
      <p:sp>
        <p:nvSpPr>
          <p:cNvPr id="7" name="TextovéPole 6">
            <a:extLst>
              <a:ext uri="{FF2B5EF4-FFF2-40B4-BE49-F238E27FC236}">
                <a16:creationId xmlns:a16="http://schemas.microsoft.com/office/drawing/2014/main" id="{F8C998A1-51FC-43F1-B1CE-486045AE945C}"/>
              </a:ext>
            </a:extLst>
          </p:cNvPr>
          <p:cNvSpPr txBox="1"/>
          <p:nvPr/>
        </p:nvSpPr>
        <p:spPr>
          <a:xfrm>
            <a:off x="7824789" y="5003800"/>
            <a:ext cx="2105025" cy="369888"/>
          </a:xfrm>
          <a:prstGeom prst="rect">
            <a:avLst/>
          </a:prstGeom>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dirty="0" err="1"/>
              <a:t>Electrolyte</a:t>
            </a:r>
            <a:r>
              <a:rPr lang="cs-CZ" dirty="0"/>
              <a:t> </a:t>
            </a:r>
            <a:r>
              <a:rPr lang="cs-CZ" dirty="0" err="1"/>
              <a:t>disorders</a:t>
            </a:r>
            <a:endParaRPr lang="cs-CZ" dirty="0"/>
          </a:p>
        </p:txBody>
      </p:sp>
      <p:sp>
        <p:nvSpPr>
          <p:cNvPr id="8" name="TextovéPole 7">
            <a:extLst>
              <a:ext uri="{FF2B5EF4-FFF2-40B4-BE49-F238E27FC236}">
                <a16:creationId xmlns:a16="http://schemas.microsoft.com/office/drawing/2014/main" id="{27050BBA-6A8C-4D2A-9EC1-D6924EA58283}"/>
              </a:ext>
            </a:extLst>
          </p:cNvPr>
          <p:cNvSpPr txBox="1"/>
          <p:nvPr/>
        </p:nvSpPr>
        <p:spPr>
          <a:xfrm>
            <a:off x="1847851" y="4140200"/>
            <a:ext cx="2130425" cy="368300"/>
          </a:xfrm>
          <a:prstGeom prst="rect">
            <a:avLst/>
          </a:prstGeom>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dirty="0"/>
              <a:t>Osmolarity </a:t>
            </a:r>
            <a:r>
              <a:rPr lang="cs-CZ" dirty="0" err="1"/>
              <a:t>disorders</a:t>
            </a:r>
            <a:endParaRPr lang="cs-CZ" dirty="0"/>
          </a:p>
        </p:txBody>
      </p:sp>
      <p:sp>
        <p:nvSpPr>
          <p:cNvPr id="9" name="TextovéPole 8">
            <a:extLst>
              <a:ext uri="{FF2B5EF4-FFF2-40B4-BE49-F238E27FC236}">
                <a16:creationId xmlns:a16="http://schemas.microsoft.com/office/drawing/2014/main" id="{969152A5-8F33-488B-A34A-EFFB0E85959C}"/>
              </a:ext>
            </a:extLst>
          </p:cNvPr>
          <p:cNvSpPr txBox="1"/>
          <p:nvPr/>
        </p:nvSpPr>
        <p:spPr>
          <a:xfrm>
            <a:off x="8040689" y="4067175"/>
            <a:ext cx="2020887" cy="369888"/>
          </a:xfrm>
          <a:prstGeom prst="rect">
            <a:avLst/>
          </a:prstGeom>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dirty="0" err="1"/>
              <a:t>Acid</a:t>
            </a:r>
            <a:r>
              <a:rPr lang="cs-CZ" dirty="0"/>
              <a:t>-Base </a:t>
            </a:r>
            <a:r>
              <a:rPr lang="cs-CZ" dirty="0" err="1"/>
              <a:t>disorders</a:t>
            </a:r>
            <a:endParaRPr lang="cs-CZ" dirty="0"/>
          </a:p>
        </p:txBody>
      </p:sp>
      <p:sp>
        <p:nvSpPr>
          <p:cNvPr id="10" name="TextovéPole 9">
            <a:extLst>
              <a:ext uri="{FF2B5EF4-FFF2-40B4-BE49-F238E27FC236}">
                <a16:creationId xmlns:a16="http://schemas.microsoft.com/office/drawing/2014/main" id="{54F4793C-A017-47A8-B087-FE47BBBB7EB8}"/>
              </a:ext>
            </a:extLst>
          </p:cNvPr>
          <p:cNvSpPr txBox="1"/>
          <p:nvPr/>
        </p:nvSpPr>
        <p:spPr>
          <a:xfrm>
            <a:off x="7319963" y="3059114"/>
            <a:ext cx="2171700" cy="369887"/>
          </a:xfrm>
          <a:prstGeom prst="rect">
            <a:avLst/>
          </a:prstGeom>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dirty="0" err="1"/>
              <a:t>Respiratory</a:t>
            </a:r>
            <a:r>
              <a:rPr lang="cs-CZ" dirty="0"/>
              <a:t> </a:t>
            </a:r>
            <a:r>
              <a:rPr lang="cs-CZ" dirty="0" err="1"/>
              <a:t>disorders</a:t>
            </a:r>
            <a:endParaRPr lang="cs-CZ" dirty="0"/>
          </a:p>
        </p:txBody>
      </p:sp>
      <p:sp>
        <p:nvSpPr>
          <p:cNvPr id="11" name="TextovéPole 10">
            <a:extLst>
              <a:ext uri="{FF2B5EF4-FFF2-40B4-BE49-F238E27FC236}">
                <a16:creationId xmlns:a16="http://schemas.microsoft.com/office/drawing/2014/main" id="{03B777A5-6F99-432E-9232-92FB98471E6C}"/>
              </a:ext>
            </a:extLst>
          </p:cNvPr>
          <p:cNvSpPr txBox="1"/>
          <p:nvPr/>
        </p:nvSpPr>
        <p:spPr>
          <a:xfrm>
            <a:off x="4151314" y="2411414"/>
            <a:ext cx="2782887" cy="369887"/>
          </a:xfrm>
          <a:prstGeom prst="rect">
            <a:avLst/>
          </a:prstGeom>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dirty="0"/>
              <a:t>O2/CO2 transport </a:t>
            </a:r>
            <a:r>
              <a:rPr lang="cs-CZ" dirty="0" err="1"/>
              <a:t>disorders</a:t>
            </a:r>
            <a:endParaRPr lang="cs-CZ" dirty="0"/>
          </a:p>
        </p:txBody>
      </p:sp>
      <p:sp>
        <p:nvSpPr>
          <p:cNvPr id="12" name="TextovéPole 11">
            <a:extLst>
              <a:ext uri="{FF2B5EF4-FFF2-40B4-BE49-F238E27FC236}">
                <a16:creationId xmlns:a16="http://schemas.microsoft.com/office/drawing/2014/main" id="{B45FE300-E502-4CD5-B15B-838C6D6C96D1}"/>
              </a:ext>
            </a:extLst>
          </p:cNvPr>
          <p:cNvSpPr txBox="1"/>
          <p:nvPr/>
        </p:nvSpPr>
        <p:spPr>
          <a:xfrm>
            <a:off x="6388101" y="5795964"/>
            <a:ext cx="2587625" cy="369887"/>
          </a:xfrm>
          <a:prstGeom prst="rect">
            <a:avLst/>
          </a:prstGeom>
        </p:spPr>
        <p:style>
          <a:lnRef idx="1">
            <a:schemeClr val="dk1"/>
          </a:lnRef>
          <a:fillRef idx="2">
            <a:schemeClr val="dk1"/>
          </a:fillRef>
          <a:effectRef idx="1">
            <a:schemeClr val="dk1"/>
          </a:effectRef>
          <a:fontRef idx="minor">
            <a:schemeClr val="dk1"/>
          </a:fontRef>
        </p:style>
        <p:txBody>
          <a:bodyPr wrap="none">
            <a:spAutoFit/>
          </a:bodyPr>
          <a:lstStyle/>
          <a:p>
            <a:pPr eaLnBrk="1" hangingPunct="1">
              <a:defRPr/>
            </a:pPr>
            <a:r>
              <a:rPr lang="cs-CZ" dirty="0" err="1"/>
              <a:t>Gastrointestinal</a:t>
            </a:r>
            <a:r>
              <a:rPr lang="cs-CZ" dirty="0"/>
              <a:t> </a:t>
            </a:r>
            <a:r>
              <a:rPr lang="cs-CZ" dirty="0" err="1"/>
              <a:t>disorders</a:t>
            </a:r>
            <a:endParaRPr lang="cs-CZ" dirty="0"/>
          </a:p>
        </p:txBody>
      </p:sp>
      <p:pic>
        <p:nvPicPr>
          <p:cNvPr id="3084" name="Picture 2" descr="C:\Users\jirka\AppData\Local\Microsoft\Windows\Temporary Internet Files\Content.IE5\3QEVY6B9\MP900400454[1].jpg">
            <a:extLst>
              <a:ext uri="{FF2B5EF4-FFF2-40B4-BE49-F238E27FC236}">
                <a16:creationId xmlns:a16="http://schemas.microsoft.com/office/drawing/2014/main" id="{FC643A47-D972-4334-9C0B-CFB35B02CA3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72038" y="3708401"/>
            <a:ext cx="2159000" cy="143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Obousměrná svislá šipka 15">
            <a:extLst>
              <a:ext uri="{FF2B5EF4-FFF2-40B4-BE49-F238E27FC236}">
                <a16:creationId xmlns:a16="http://schemas.microsoft.com/office/drawing/2014/main" id="{D4BEAC97-3406-40E0-BE85-9189285FFAA4}"/>
              </a:ext>
            </a:extLst>
          </p:cNvPr>
          <p:cNvSpPr/>
          <p:nvPr/>
        </p:nvSpPr>
        <p:spPr>
          <a:xfrm rot="3622967">
            <a:off x="4226719" y="4644232"/>
            <a:ext cx="360363" cy="8636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dirty="0"/>
          </a:p>
        </p:txBody>
      </p:sp>
      <p:sp>
        <p:nvSpPr>
          <p:cNvPr id="17" name="Obousměrná svislá šipka 16">
            <a:extLst>
              <a:ext uri="{FF2B5EF4-FFF2-40B4-BE49-F238E27FC236}">
                <a16:creationId xmlns:a16="http://schemas.microsoft.com/office/drawing/2014/main" id="{9DC4AE32-8BBA-470A-9A54-9B971435491E}"/>
              </a:ext>
            </a:extLst>
          </p:cNvPr>
          <p:cNvSpPr/>
          <p:nvPr/>
        </p:nvSpPr>
        <p:spPr>
          <a:xfrm rot="5400000">
            <a:off x="4260057" y="3888582"/>
            <a:ext cx="360363" cy="8636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dirty="0"/>
          </a:p>
        </p:txBody>
      </p:sp>
      <p:sp>
        <p:nvSpPr>
          <p:cNvPr id="18" name="Obousměrná svislá šipka 17">
            <a:extLst>
              <a:ext uri="{FF2B5EF4-FFF2-40B4-BE49-F238E27FC236}">
                <a16:creationId xmlns:a16="http://schemas.microsoft.com/office/drawing/2014/main" id="{453AB525-717A-465C-951D-0EEF6449E6ED}"/>
              </a:ext>
            </a:extLst>
          </p:cNvPr>
          <p:cNvSpPr/>
          <p:nvPr/>
        </p:nvSpPr>
        <p:spPr>
          <a:xfrm rot="8024199">
            <a:off x="4480719" y="3201194"/>
            <a:ext cx="360362" cy="8636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dirty="0"/>
          </a:p>
        </p:txBody>
      </p:sp>
      <p:sp>
        <p:nvSpPr>
          <p:cNvPr id="19" name="Obousměrná svislá šipka 18">
            <a:extLst>
              <a:ext uri="{FF2B5EF4-FFF2-40B4-BE49-F238E27FC236}">
                <a16:creationId xmlns:a16="http://schemas.microsoft.com/office/drawing/2014/main" id="{7B731BD3-F687-4231-9280-FEB11A1EDBF6}"/>
              </a:ext>
            </a:extLst>
          </p:cNvPr>
          <p:cNvSpPr/>
          <p:nvPr/>
        </p:nvSpPr>
        <p:spPr>
          <a:xfrm rot="10800000">
            <a:off x="5416551" y="2840039"/>
            <a:ext cx="360363" cy="865187"/>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dirty="0"/>
          </a:p>
        </p:txBody>
      </p:sp>
      <p:sp>
        <p:nvSpPr>
          <p:cNvPr id="20" name="Obousměrná svislá šipka 19">
            <a:extLst>
              <a:ext uri="{FF2B5EF4-FFF2-40B4-BE49-F238E27FC236}">
                <a16:creationId xmlns:a16="http://schemas.microsoft.com/office/drawing/2014/main" id="{9CAB3383-67A7-40FD-87AC-796237EB6DBF}"/>
              </a:ext>
            </a:extLst>
          </p:cNvPr>
          <p:cNvSpPr/>
          <p:nvPr/>
        </p:nvSpPr>
        <p:spPr>
          <a:xfrm rot="10800000">
            <a:off x="5303838" y="5148263"/>
            <a:ext cx="360362" cy="8636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dirty="0"/>
          </a:p>
        </p:txBody>
      </p:sp>
      <p:sp>
        <p:nvSpPr>
          <p:cNvPr id="21" name="Obousměrná svislá šipka 20">
            <a:extLst>
              <a:ext uri="{FF2B5EF4-FFF2-40B4-BE49-F238E27FC236}">
                <a16:creationId xmlns:a16="http://schemas.microsoft.com/office/drawing/2014/main" id="{F9E7DE2E-5EF7-4B3A-834E-7C63CE61EB46}"/>
              </a:ext>
            </a:extLst>
          </p:cNvPr>
          <p:cNvSpPr/>
          <p:nvPr/>
        </p:nvSpPr>
        <p:spPr>
          <a:xfrm rot="8024199">
            <a:off x="6487319" y="5007769"/>
            <a:ext cx="360362" cy="8636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dirty="0"/>
          </a:p>
        </p:txBody>
      </p:sp>
      <p:sp>
        <p:nvSpPr>
          <p:cNvPr id="22" name="Obousměrná svislá šipka 21">
            <a:extLst>
              <a:ext uri="{FF2B5EF4-FFF2-40B4-BE49-F238E27FC236}">
                <a16:creationId xmlns:a16="http://schemas.microsoft.com/office/drawing/2014/main" id="{25BBFF6B-DE2B-4177-94C8-BD4DF135181B}"/>
              </a:ext>
            </a:extLst>
          </p:cNvPr>
          <p:cNvSpPr/>
          <p:nvPr/>
        </p:nvSpPr>
        <p:spPr>
          <a:xfrm rot="3622967">
            <a:off x="6747669" y="3142457"/>
            <a:ext cx="360363" cy="8636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dirty="0"/>
          </a:p>
        </p:txBody>
      </p:sp>
      <p:sp>
        <p:nvSpPr>
          <p:cNvPr id="23" name="Obousměrná svislá šipka 22">
            <a:extLst>
              <a:ext uri="{FF2B5EF4-FFF2-40B4-BE49-F238E27FC236}">
                <a16:creationId xmlns:a16="http://schemas.microsoft.com/office/drawing/2014/main" id="{7F9A5920-6C7B-4021-80AB-34CE3B18089A}"/>
              </a:ext>
            </a:extLst>
          </p:cNvPr>
          <p:cNvSpPr/>
          <p:nvPr/>
        </p:nvSpPr>
        <p:spPr>
          <a:xfrm rot="5400000">
            <a:off x="7355682" y="3888582"/>
            <a:ext cx="360363" cy="8636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dirty="0"/>
          </a:p>
        </p:txBody>
      </p:sp>
      <p:sp>
        <p:nvSpPr>
          <p:cNvPr id="24" name="Obousměrná svislá šipka 23">
            <a:extLst>
              <a:ext uri="{FF2B5EF4-FFF2-40B4-BE49-F238E27FC236}">
                <a16:creationId xmlns:a16="http://schemas.microsoft.com/office/drawing/2014/main" id="{41FB6D17-A83C-4339-88B9-F7A76A62ACF4}"/>
              </a:ext>
            </a:extLst>
          </p:cNvPr>
          <p:cNvSpPr/>
          <p:nvPr/>
        </p:nvSpPr>
        <p:spPr>
          <a:xfrm rot="6483992">
            <a:off x="7246144" y="4555332"/>
            <a:ext cx="360363" cy="863600"/>
          </a:xfrm>
          <a:prstGeom prst="upDownArrow">
            <a:avLst/>
          </a:prstGeom>
        </p:spPr>
        <p:style>
          <a:lnRef idx="0">
            <a:schemeClr val="accent3"/>
          </a:lnRef>
          <a:fillRef idx="3">
            <a:schemeClr val="accent3"/>
          </a:fillRef>
          <a:effectRef idx="3">
            <a:schemeClr val="accent3"/>
          </a:effectRef>
          <a:fontRef idx="minor">
            <a:schemeClr val="lt1"/>
          </a:fontRef>
        </p:style>
        <p:txBody>
          <a:bodyPr anchor="ctr"/>
          <a:lstStyle/>
          <a:p>
            <a:pPr algn="r" eaLnBrk="1" hangingPunct="1">
              <a:defRPr/>
            </a:pPr>
            <a:endParaRPr lang="cs-CZ" dirty="0"/>
          </a:p>
        </p:txBody>
      </p:sp>
      <p:sp>
        <p:nvSpPr>
          <p:cNvPr id="25" name="TextovéPole 24">
            <a:extLst>
              <a:ext uri="{FF2B5EF4-FFF2-40B4-BE49-F238E27FC236}">
                <a16:creationId xmlns:a16="http://schemas.microsoft.com/office/drawing/2014/main" id="{E0017784-1E4D-42F2-9E23-4A07DD1CC011}"/>
              </a:ext>
            </a:extLst>
          </p:cNvPr>
          <p:cNvSpPr txBox="1"/>
          <p:nvPr/>
        </p:nvSpPr>
        <p:spPr>
          <a:xfrm>
            <a:off x="8040689" y="4067175"/>
            <a:ext cx="2020887" cy="369888"/>
          </a:xfrm>
          <a:prstGeom prst="rect">
            <a:avLst/>
          </a:prstGeom>
        </p:spPr>
        <p:style>
          <a:lnRef idx="1">
            <a:schemeClr val="accent2"/>
          </a:lnRef>
          <a:fillRef idx="2">
            <a:schemeClr val="accent2"/>
          </a:fillRef>
          <a:effectRef idx="1">
            <a:schemeClr val="accent2"/>
          </a:effectRef>
          <a:fontRef idx="minor">
            <a:schemeClr val="dk1"/>
          </a:fontRef>
        </p:style>
        <p:txBody>
          <a:bodyPr wrap="none">
            <a:spAutoFit/>
          </a:bodyPr>
          <a:lstStyle/>
          <a:p>
            <a:pPr eaLnBrk="1" hangingPunct="1">
              <a:defRPr/>
            </a:pPr>
            <a:r>
              <a:rPr lang="cs-CZ" dirty="0" err="1"/>
              <a:t>Acid</a:t>
            </a:r>
            <a:r>
              <a:rPr lang="cs-CZ" dirty="0"/>
              <a:t>-Base </a:t>
            </a:r>
            <a:r>
              <a:rPr lang="cs-CZ" dirty="0" err="1"/>
              <a:t>disorders</a:t>
            </a:r>
            <a:endParaRPr lang="cs-CZ" dirty="0"/>
          </a:p>
        </p:txBody>
      </p:sp>
      <p:sp>
        <p:nvSpPr>
          <p:cNvPr id="3" name="Nadpis 2">
            <a:extLst>
              <a:ext uri="{FF2B5EF4-FFF2-40B4-BE49-F238E27FC236}">
                <a16:creationId xmlns:a16="http://schemas.microsoft.com/office/drawing/2014/main" id="{075238DB-08B1-4C8F-BB55-75DFC4EAA1B7}"/>
              </a:ext>
            </a:extLst>
          </p:cNvPr>
          <p:cNvSpPr>
            <a:spLocks noGrp="1"/>
          </p:cNvSpPr>
          <p:nvPr>
            <p:ph type="title"/>
          </p:nvPr>
        </p:nvSpPr>
        <p:spPr>
          <a:xfrm>
            <a:off x="1471612" y="419101"/>
            <a:ext cx="10515600" cy="1325563"/>
          </a:xfrm>
        </p:spPr>
        <p:txBody>
          <a:bodyPr/>
          <a:lstStyle/>
          <a:p>
            <a:r>
              <a:rPr lang="cs-CZ" dirty="0"/>
              <a:t>Porozumění kauzálních souvislostí</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checkerboard(across)">
                                      <p:cBhvr>
                                        <p:cTn id="7" dur="500"/>
                                        <p:tgtEl>
                                          <p:spTgt spid="2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6" presetClass="emph" presetSubtype="0" fill="hold" grpId="0" nodeType="clickEffect">
                                  <p:stCondLst>
                                    <p:cond delay="0"/>
                                  </p:stCondLst>
                                  <p:childTnLst>
                                    <p:animEffect transition="out" filter="fade">
                                      <p:cBhvr>
                                        <p:cTn id="11" dur="500" tmFilter="0, 0; .2, .5; .8, .5; 1, 0"/>
                                        <p:tgtEl>
                                          <p:spTgt spid="7"/>
                                        </p:tgtEl>
                                      </p:cBhvr>
                                    </p:animEffect>
                                    <p:animScale>
                                      <p:cBhvr>
                                        <p:cTn id="12" dur="250" autoRev="1" fill="hold"/>
                                        <p:tgtEl>
                                          <p:spTgt spid="7"/>
                                        </p:tgtEl>
                                      </p:cBhvr>
                                      <p:by x="105000" y="105000"/>
                                    </p:animScale>
                                  </p:childTnLst>
                                </p:cTn>
                              </p:par>
                              <p:par>
                                <p:cTn id="13" presetID="26" presetClass="emph" presetSubtype="0" fill="hold" grpId="0" nodeType="withEffect">
                                  <p:stCondLst>
                                    <p:cond delay="0"/>
                                  </p:stCondLst>
                                  <p:childTnLst>
                                    <p:animEffect transition="out" filter="fade">
                                      <p:cBhvr>
                                        <p:cTn id="14" dur="500" tmFilter="0, 0; .2, .5; .8, .5; 1, 0"/>
                                        <p:tgtEl>
                                          <p:spTgt spid="12"/>
                                        </p:tgtEl>
                                      </p:cBhvr>
                                    </p:animEffect>
                                    <p:animScale>
                                      <p:cBhvr>
                                        <p:cTn id="15" dur="250" autoRev="1" fill="hold"/>
                                        <p:tgtEl>
                                          <p:spTgt spid="12"/>
                                        </p:tgtEl>
                                      </p:cBhvr>
                                      <p:by x="105000" y="105000"/>
                                    </p:animScale>
                                  </p:childTnLst>
                                </p:cTn>
                              </p:par>
                              <p:par>
                                <p:cTn id="16" presetID="26" presetClass="emph" presetSubtype="0" fill="hold" grpId="0" nodeType="withEffect">
                                  <p:stCondLst>
                                    <p:cond delay="0"/>
                                  </p:stCondLst>
                                  <p:childTnLst>
                                    <p:animEffect transition="out" filter="fade">
                                      <p:cBhvr>
                                        <p:cTn id="17" dur="500" tmFilter="0, 0; .2, .5; .8, .5; 1, 0"/>
                                        <p:tgtEl>
                                          <p:spTgt spid="6"/>
                                        </p:tgtEl>
                                      </p:cBhvr>
                                    </p:animEffect>
                                    <p:animScale>
                                      <p:cBhvr>
                                        <p:cTn id="18" dur="250" autoRev="1" fill="hold"/>
                                        <p:tgtEl>
                                          <p:spTgt spid="6"/>
                                        </p:tgtEl>
                                      </p:cBhvr>
                                      <p:by x="105000" y="105000"/>
                                    </p:animScale>
                                  </p:childTnLst>
                                </p:cTn>
                              </p:par>
                              <p:par>
                                <p:cTn id="19" presetID="26" presetClass="emph" presetSubtype="0" fill="hold" grpId="0" nodeType="withEffect">
                                  <p:stCondLst>
                                    <p:cond delay="0"/>
                                  </p:stCondLst>
                                  <p:childTnLst>
                                    <p:animEffect transition="out" filter="fade">
                                      <p:cBhvr>
                                        <p:cTn id="20" dur="500" tmFilter="0, 0; .2, .5; .8, .5; 1, 0"/>
                                        <p:tgtEl>
                                          <p:spTgt spid="4"/>
                                        </p:tgtEl>
                                      </p:cBhvr>
                                    </p:animEffect>
                                    <p:animScale>
                                      <p:cBhvr>
                                        <p:cTn id="21" dur="250" autoRev="1" fill="hold"/>
                                        <p:tgtEl>
                                          <p:spTgt spid="4"/>
                                        </p:tgtEl>
                                      </p:cBhvr>
                                      <p:by x="105000" y="105000"/>
                                    </p:animScale>
                                  </p:childTnLst>
                                </p:cTn>
                              </p:par>
                              <p:par>
                                <p:cTn id="22" presetID="26" presetClass="emph" presetSubtype="0" fill="hold" grpId="0" nodeType="withEffect">
                                  <p:stCondLst>
                                    <p:cond delay="0"/>
                                  </p:stCondLst>
                                  <p:childTnLst>
                                    <p:animEffect transition="out" filter="fade">
                                      <p:cBhvr>
                                        <p:cTn id="23" dur="500" tmFilter="0, 0; .2, .5; .8, .5; 1, 0"/>
                                        <p:tgtEl>
                                          <p:spTgt spid="8"/>
                                        </p:tgtEl>
                                      </p:cBhvr>
                                    </p:animEffect>
                                    <p:animScale>
                                      <p:cBhvr>
                                        <p:cTn id="24" dur="250" autoRev="1" fill="hold"/>
                                        <p:tgtEl>
                                          <p:spTgt spid="8"/>
                                        </p:tgtEl>
                                      </p:cBhvr>
                                      <p:by x="105000" y="105000"/>
                                    </p:animScale>
                                  </p:childTnLst>
                                </p:cTn>
                              </p:par>
                              <p:par>
                                <p:cTn id="25" presetID="26" presetClass="emph" presetSubtype="0" fill="hold" grpId="0" nodeType="withEffect">
                                  <p:stCondLst>
                                    <p:cond delay="0"/>
                                  </p:stCondLst>
                                  <p:childTnLst>
                                    <p:animEffect transition="out" filter="fade">
                                      <p:cBhvr>
                                        <p:cTn id="26" dur="500" tmFilter="0, 0; .2, .5; .8, .5; 1, 0"/>
                                        <p:tgtEl>
                                          <p:spTgt spid="5"/>
                                        </p:tgtEl>
                                      </p:cBhvr>
                                    </p:animEffect>
                                    <p:animScale>
                                      <p:cBhvr>
                                        <p:cTn id="27" dur="250" autoRev="1" fill="hold"/>
                                        <p:tgtEl>
                                          <p:spTgt spid="5"/>
                                        </p:tgtEl>
                                      </p:cBhvr>
                                      <p:by x="105000" y="105000"/>
                                    </p:animScale>
                                  </p:childTnLst>
                                </p:cTn>
                              </p:par>
                              <p:par>
                                <p:cTn id="28" presetID="26" presetClass="emph" presetSubtype="0" fill="hold" grpId="0" nodeType="withEffect">
                                  <p:stCondLst>
                                    <p:cond delay="0"/>
                                  </p:stCondLst>
                                  <p:childTnLst>
                                    <p:animEffect transition="out" filter="fade">
                                      <p:cBhvr>
                                        <p:cTn id="29" dur="500" tmFilter="0, 0; .2, .5; .8, .5; 1, 0"/>
                                        <p:tgtEl>
                                          <p:spTgt spid="11"/>
                                        </p:tgtEl>
                                      </p:cBhvr>
                                    </p:animEffect>
                                    <p:animScale>
                                      <p:cBhvr>
                                        <p:cTn id="30" dur="250" autoRev="1" fill="hold"/>
                                        <p:tgtEl>
                                          <p:spTgt spid="11"/>
                                        </p:tgtEl>
                                      </p:cBhvr>
                                      <p:by x="105000" y="105000"/>
                                    </p:animScale>
                                  </p:childTnLst>
                                </p:cTn>
                              </p:par>
                              <p:par>
                                <p:cTn id="31" presetID="26" presetClass="emph" presetSubtype="0" fill="hold" grpId="0" nodeType="withEffect">
                                  <p:stCondLst>
                                    <p:cond delay="0"/>
                                  </p:stCondLst>
                                  <p:childTnLst>
                                    <p:animEffect transition="out" filter="fade">
                                      <p:cBhvr>
                                        <p:cTn id="32" dur="500" tmFilter="0, 0; .2, .5; .8, .5; 1, 0"/>
                                        <p:tgtEl>
                                          <p:spTgt spid="10"/>
                                        </p:tgtEl>
                                      </p:cBhvr>
                                    </p:animEffect>
                                    <p:animScale>
                                      <p:cBhvr>
                                        <p:cTn id="33" dur="250" autoRev="1" fill="hold"/>
                                        <p:tgtEl>
                                          <p:spTgt spid="10"/>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10" grpId="0" animBg="1"/>
      <p:bldP spid="11" grpId="0" animBg="1"/>
      <p:bldP spid="12" grpId="0" animBg="1"/>
      <p:bldP spid="25"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4" name="Obrázek 3">
            <a:extLst>
              <a:ext uri="{FF2B5EF4-FFF2-40B4-BE49-F238E27FC236}">
                <a16:creationId xmlns:a16="http://schemas.microsoft.com/office/drawing/2014/main" id="{93B5D6BE-475C-4C32-B968-9DD6A2CDE8C8}"/>
              </a:ext>
            </a:extLst>
          </p:cNvPr>
          <p:cNvPicPr>
            <a:picLocks noChangeAspect="1"/>
          </p:cNvPicPr>
          <p:nvPr/>
        </p:nvPicPr>
        <p:blipFill rotWithShape="1">
          <a:blip r:embed="rId2"/>
          <a:srcRect t="19625" b="-52"/>
          <a:stretch/>
        </p:blipFill>
        <p:spPr>
          <a:xfrm>
            <a:off x="-190500" y="1406126"/>
            <a:ext cx="12192000" cy="5518549"/>
          </a:xfrm>
          <a:prstGeom prst="rect">
            <a:avLst/>
          </a:prstGeom>
        </p:spPr>
      </p:pic>
      <p:sp>
        <p:nvSpPr>
          <p:cNvPr id="5" name="TextovéPole 4">
            <a:extLst>
              <a:ext uri="{FF2B5EF4-FFF2-40B4-BE49-F238E27FC236}">
                <a16:creationId xmlns:a16="http://schemas.microsoft.com/office/drawing/2014/main" id="{755F074B-35B8-40F9-94B8-409D0CF7E11D}"/>
              </a:ext>
            </a:extLst>
          </p:cNvPr>
          <p:cNvSpPr txBox="1"/>
          <p:nvPr/>
        </p:nvSpPr>
        <p:spPr>
          <a:xfrm>
            <a:off x="7043736" y="1519238"/>
            <a:ext cx="3026854" cy="523220"/>
          </a:xfrm>
          <a:prstGeom prst="rect">
            <a:avLst/>
          </a:prstGeom>
          <a:noFill/>
        </p:spPr>
        <p:txBody>
          <a:bodyPr wrap="none" rtlCol="0">
            <a:spAutoFit/>
          </a:bodyPr>
          <a:lstStyle/>
          <a:p>
            <a:r>
              <a:rPr lang="cs-CZ" sz="2800" dirty="0"/>
              <a:t>Děkuji za pozornost</a:t>
            </a:r>
            <a:endParaRPr lang="en-US" sz="2800" dirty="0"/>
          </a:p>
        </p:txBody>
      </p:sp>
      <p:sp>
        <p:nvSpPr>
          <p:cNvPr id="6" name="TextovéPole 5">
            <a:extLst>
              <a:ext uri="{FF2B5EF4-FFF2-40B4-BE49-F238E27FC236}">
                <a16:creationId xmlns:a16="http://schemas.microsoft.com/office/drawing/2014/main" id="{1694E09C-803E-488F-A9EB-E7C6A0B6683D}"/>
              </a:ext>
            </a:extLst>
          </p:cNvPr>
          <p:cNvSpPr txBox="1"/>
          <p:nvPr/>
        </p:nvSpPr>
        <p:spPr>
          <a:xfrm>
            <a:off x="8210549" y="5414963"/>
            <a:ext cx="2808782" cy="923330"/>
          </a:xfrm>
          <a:prstGeom prst="rect">
            <a:avLst/>
          </a:prstGeom>
          <a:noFill/>
        </p:spPr>
        <p:txBody>
          <a:bodyPr wrap="none" rtlCol="0">
            <a:spAutoFit/>
          </a:bodyPr>
          <a:lstStyle/>
          <a:p>
            <a:r>
              <a:rPr lang="cs-CZ" dirty="0"/>
              <a:t>Veškeré dotazy: </a:t>
            </a:r>
          </a:p>
          <a:p>
            <a:r>
              <a:rPr lang="cs-CZ" dirty="0"/>
              <a:t>email: </a:t>
            </a:r>
            <a:r>
              <a:rPr lang="cs-CZ" dirty="0">
                <a:hlinkClick r:id="rId3"/>
              </a:rPr>
              <a:t>kofranek@gmail.com</a:t>
            </a:r>
            <a:endParaRPr lang="cs-CZ" dirty="0"/>
          </a:p>
          <a:p>
            <a:r>
              <a:rPr lang="cs-CZ" dirty="0"/>
              <a:t>Tel. 777-68-68-68</a:t>
            </a:r>
            <a:endParaRPr lang="en-US" dirty="0"/>
          </a:p>
        </p:txBody>
      </p:sp>
    </p:spTree>
    <p:extLst>
      <p:ext uri="{BB962C8B-B14F-4D97-AF65-F5344CB8AC3E}">
        <p14:creationId xmlns:p14="http://schemas.microsoft.com/office/powerpoint/2010/main" val="267476755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 name="Obdélník 3">
            <a:extLst>
              <a:ext uri="{FF2B5EF4-FFF2-40B4-BE49-F238E27FC236}">
                <a16:creationId xmlns:a16="http://schemas.microsoft.com/office/drawing/2014/main" id="{10D035DB-3F08-4D2F-A0BF-E1E276E3DC91}"/>
              </a:ext>
            </a:extLst>
          </p:cNvPr>
          <p:cNvSpPr/>
          <p:nvPr/>
        </p:nvSpPr>
        <p:spPr>
          <a:xfrm>
            <a:off x="1524000" y="0"/>
            <a:ext cx="9144000" cy="6858000"/>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37891" name="Rectangle 2">
            <a:extLst>
              <a:ext uri="{FF2B5EF4-FFF2-40B4-BE49-F238E27FC236}">
                <a16:creationId xmlns:a16="http://schemas.microsoft.com/office/drawing/2014/main" id="{54DF36D5-1920-4857-B1FB-D900E8EB3D1C}"/>
              </a:ext>
            </a:extLst>
          </p:cNvPr>
          <p:cNvSpPr>
            <a:spLocks noGrp="1" noChangeArrowheads="1"/>
          </p:cNvSpPr>
          <p:nvPr>
            <p:ph type="title"/>
          </p:nvPr>
        </p:nvSpPr>
        <p:spPr>
          <a:xfrm>
            <a:off x="1992314" y="692151"/>
            <a:ext cx="8218487" cy="1008063"/>
          </a:xfrm>
        </p:spPr>
        <p:txBody>
          <a:bodyPr>
            <a:normAutofit fontScale="90000"/>
          </a:bodyPr>
          <a:lstStyle/>
          <a:p>
            <a:pPr eaLnBrk="1" hangingPunct="1"/>
            <a:r>
              <a:rPr lang="cs-CZ" altLang="cs-CZ" sz="4000"/>
              <a:t>Homeostáza vnitřního prostředí a jejím poruchy</a:t>
            </a:r>
          </a:p>
        </p:txBody>
      </p:sp>
      <p:sp>
        <p:nvSpPr>
          <p:cNvPr id="353283" name="Rectangle 3">
            <a:extLst>
              <a:ext uri="{FF2B5EF4-FFF2-40B4-BE49-F238E27FC236}">
                <a16:creationId xmlns:a16="http://schemas.microsoft.com/office/drawing/2014/main" id="{91BF527E-ECD2-494C-BC43-E29C923A5318}"/>
              </a:ext>
            </a:extLst>
          </p:cNvPr>
          <p:cNvSpPr>
            <a:spLocks noGrp="1" noChangeArrowheads="1"/>
          </p:cNvSpPr>
          <p:nvPr>
            <p:ph idx="1"/>
          </p:nvPr>
        </p:nvSpPr>
        <p:spPr>
          <a:xfrm>
            <a:off x="1847850" y="1981200"/>
            <a:ext cx="8496300" cy="4114800"/>
          </a:xfrm>
        </p:spPr>
        <p:txBody>
          <a:bodyPr/>
          <a:lstStyle/>
          <a:p>
            <a:pPr eaLnBrk="1" hangingPunct="1"/>
            <a:r>
              <a:rPr lang="cs-CZ" altLang="cs-CZ" b="1"/>
              <a:t>Fyziologie a patofyziologie acidobazické rovnováhy</a:t>
            </a:r>
          </a:p>
          <a:p>
            <a:pPr eaLnBrk="1" hangingPunct="1"/>
            <a:r>
              <a:rPr lang="cs-CZ" altLang="cs-CZ" b="1"/>
              <a:t>Fyziologie a patofyziologie objemové a osmotické homeostázy</a:t>
            </a:r>
          </a:p>
          <a:p>
            <a:pPr eaLnBrk="1" hangingPunct="1"/>
            <a:r>
              <a:rPr lang="cs-CZ" altLang="cs-CZ" b="1"/>
              <a:t>Fyziologie a patofyziologie iontové rovnováhy</a:t>
            </a:r>
          </a:p>
          <a:p>
            <a:pPr eaLnBrk="1" hangingPunct="1"/>
            <a:r>
              <a:rPr lang="cs-CZ" altLang="cs-CZ" b="1"/>
              <a:t>Smíšené poruchy vnitřního prostředí</a:t>
            </a:r>
            <a:r>
              <a:rPr lang="cs-CZ" altLang="cs-CZ"/>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353283">
                                            <p:txEl>
                                              <p:pRg st="0" end="0"/>
                                            </p:txEl>
                                          </p:spTgt>
                                        </p:tgtEl>
                                        <p:attrNameLst>
                                          <p:attrName>style.visibility</p:attrName>
                                        </p:attrNameLst>
                                      </p:cBhvr>
                                      <p:to>
                                        <p:strVal val="visible"/>
                                      </p:to>
                                    </p:set>
                                    <p:animEffect transition="in" filter="checkerboard(across)">
                                      <p:cBhvr>
                                        <p:cTn id="7" dur="500"/>
                                        <p:tgtEl>
                                          <p:spTgt spid="35328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353283">
                                            <p:txEl>
                                              <p:pRg st="1" end="1"/>
                                            </p:txEl>
                                          </p:spTgt>
                                        </p:tgtEl>
                                        <p:attrNameLst>
                                          <p:attrName>style.visibility</p:attrName>
                                        </p:attrNameLst>
                                      </p:cBhvr>
                                      <p:to>
                                        <p:strVal val="visible"/>
                                      </p:to>
                                    </p:set>
                                    <p:animEffect transition="in" filter="checkerboard(across)">
                                      <p:cBhvr>
                                        <p:cTn id="12" dur="500"/>
                                        <p:tgtEl>
                                          <p:spTgt spid="35328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nodeType="clickEffect">
                                  <p:stCondLst>
                                    <p:cond delay="0"/>
                                  </p:stCondLst>
                                  <p:childTnLst>
                                    <p:set>
                                      <p:cBhvr>
                                        <p:cTn id="16" dur="1" fill="hold">
                                          <p:stCondLst>
                                            <p:cond delay="0"/>
                                          </p:stCondLst>
                                        </p:cTn>
                                        <p:tgtEl>
                                          <p:spTgt spid="353283">
                                            <p:txEl>
                                              <p:pRg st="2" end="2"/>
                                            </p:txEl>
                                          </p:spTgt>
                                        </p:tgtEl>
                                        <p:attrNameLst>
                                          <p:attrName>style.visibility</p:attrName>
                                        </p:attrNameLst>
                                      </p:cBhvr>
                                      <p:to>
                                        <p:strVal val="visible"/>
                                      </p:to>
                                    </p:set>
                                    <p:animEffect transition="in" filter="checkerboard(across)">
                                      <p:cBhvr>
                                        <p:cTn id="17" dur="500"/>
                                        <p:tgtEl>
                                          <p:spTgt spid="35328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p:cTn id="21" dur="1" fill="hold">
                                          <p:stCondLst>
                                            <p:cond delay="0"/>
                                          </p:stCondLst>
                                        </p:cTn>
                                        <p:tgtEl>
                                          <p:spTgt spid="353283">
                                            <p:txEl>
                                              <p:pRg st="3" end="3"/>
                                            </p:txEl>
                                          </p:spTgt>
                                        </p:tgtEl>
                                        <p:attrNameLst>
                                          <p:attrName>style.visibility</p:attrName>
                                        </p:attrNameLst>
                                      </p:cBhvr>
                                      <p:to>
                                        <p:strVal val="visible"/>
                                      </p:to>
                                    </p:set>
                                    <p:animEffect transition="in" filter="checkerboard(across)">
                                      <p:cBhvr>
                                        <p:cTn id="22" dur="500"/>
                                        <p:tgtEl>
                                          <p:spTgt spid="35328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 name="Obdélník 3">
            <a:extLst>
              <a:ext uri="{FF2B5EF4-FFF2-40B4-BE49-F238E27FC236}">
                <a16:creationId xmlns:a16="http://schemas.microsoft.com/office/drawing/2014/main" id="{C2BF6DAB-48E9-4A84-9806-344B3897851C}"/>
              </a:ext>
            </a:extLst>
          </p:cNvPr>
          <p:cNvSpPr/>
          <p:nvPr/>
        </p:nvSpPr>
        <p:spPr>
          <a:xfrm>
            <a:off x="1524000" y="0"/>
            <a:ext cx="9144000" cy="6858000"/>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39939" name="Rectangle 2">
            <a:extLst>
              <a:ext uri="{FF2B5EF4-FFF2-40B4-BE49-F238E27FC236}">
                <a16:creationId xmlns:a16="http://schemas.microsoft.com/office/drawing/2014/main" id="{99779145-5AAA-4C3A-BFE4-71C2C89C28B7}"/>
              </a:ext>
            </a:extLst>
          </p:cNvPr>
          <p:cNvSpPr>
            <a:spLocks noGrp="1" noChangeArrowheads="1"/>
          </p:cNvSpPr>
          <p:nvPr>
            <p:ph type="title"/>
          </p:nvPr>
        </p:nvSpPr>
        <p:spPr>
          <a:xfrm>
            <a:off x="1992314" y="692151"/>
            <a:ext cx="8218487" cy="1008063"/>
          </a:xfrm>
        </p:spPr>
        <p:txBody>
          <a:bodyPr>
            <a:normAutofit fontScale="90000"/>
          </a:bodyPr>
          <a:lstStyle/>
          <a:p>
            <a:pPr eaLnBrk="1" hangingPunct="1"/>
            <a:r>
              <a:rPr lang="cs-CZ" altLang="cs-CZ" sz="4000"/>
              <a:t>Homeostáza vnitřního prostředí a jejím poruchy</a:t>
            </a:r>
          </a:p>
        </p:txBody>
      </p:sp>
      <p:sp>
        <p:nvSpPr>
          <p:cNvPr id="353283" name="Rectangle 3">
            <a:extLst>
              <a:ext uri="{FF2B5EF4-FFF2-40B4-BE49-F238E27FC236}">
                <a16:creationId xmlns:a16="http://schemas.microsoft.com/office/drawing/2014/main" id="{BCFECF7C-D37E-4D49-98BF-5B1C338240FB}"/>
              </a:ext>
            </a:extLst>
          </p:cNvPr>
          <p:cNvSpPr>
            <a:spLocks noGrp="1" noChangeArrowheads="1"/>
          </p:cNvSpPr>
          <p:nvPr>
            <p:ph idx="1"/>
          </p:nvPr>
        </p:nvSpPr>
        <p:spPr>
          <a:xfrm>
            <a:off x="1847850" y="1981200"/>
            <a:ext cx="8496300" cy="4114800"/>
          </a:xfrm>
        </p:spPr>
        <p:txBody>
          <a:bodyPr/>
          <a:lstStyle/>
          <a:p>
            <a:pPr eaLnBrk="1" hangingPunct="1"/>
            <a:r>
              <a:rPr lang="cs-CZ" altLang="cs-CZ" b="1">
                <a:solidFill>
                  <a:srgbClr val="0000FF"/>
                </a:solidFill>
              </a:rPr>
              <a:t>Fyziologie a patofyziologie acidobazické rovnováhy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353283">
                                            <p:txEl>
                                              <p:pRg st="0" end="0"/>
                                            </p:txEl>
                                          </p:spTgt>
                                        </p:tgtEl>
                                        <p:attrNameLst>
                                          <p:attrName>style.visibility</p:attrName>
                                        </p:attrNameLst>
                                      </p:cBhvr>
                                      <p:to>
                                        <p:strVal val="visible"/>
                                      </p:to>
                                    </p:set>
                                    <p:animEffect transition="in" filter="checkerboard(across)">
                                      <p:cBhvr>
                                        <p:cTn id="7" dur="500"/>
                                        <p:tgtEl>
                                          <p:spTgt spid="35328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 name="Ovál 3">
            <a:extLst>
              <a:ext uri="{FF2B5EF4-FFF2-40B4-BE49-F238E27FC236}">
                <a16:creationId xmlns:a16="http://schemas.microsoft.com/office/drawing/2014/main" id="{C14E8701-6272-4C5C-A219-26239EB81E9D}"/>
              </a:ext>
            </a:extLst>
          </p:cNvPr>
          <p:cNvSpPr/>
          <p:nvPr/>
        </p:nvSpPr>
        <p:spPr>
          <a:xfrm>
            <a:off x="1687484" y="917352"/>
            <a:ext cx="7394171" cy="5806437"/>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bdélník 4">
            <a:extLst>
              <a:ext uri="{FF2B5EF4-FFF2-40B4-BE49-F238E27FC236}">
                <a16:creationId xmlns:a16="http://schemas.microsoft.com/office/drawing/2014/main" id="{8538C26F-2407-4F40-AA0D-FCCFFAFBF538}"/>
              </a:ext>
            </a:extLst>
          </p:cNvPr>
          <p:cNvSpPr/>
          <p:nvPr/>
        </p:nvSpPr>
        <p:spPr>
          <a:xfrm>
            <a:off x="1241967" y="3144751"/>
            <a:ext cx="8761615" cy="36534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7" name="Přímá spojnice se šipkou 6">
            <a:extLst>
              <a:ext uri="{FF2B5EF4-FFF2-40B4-BE49-F238E27FC236}">
                <a16:creationId xmlns:a16="http://schemas.microsoft.com/office/drawing/2014/main" id="{D705F97F-2343-4078-BE00-27470B6669C5}"/>
              </a:ext>
            </a:extLst>
          </p:cNvPr>
          <p:cNvCxnSpPr/>
          <p:nvPr/>
        </p:nvCxnSpPr>
        <p:spPr>
          <a:xfrm flipH="1" flipV="1">
            <a:off x="5091545" y="954758"/>
            <a:ext cx="295102" cy="2335876"/>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8" name="TextovéPole 7">
            <a:extLst>
              <a:ext uri="{FF2B5EF4-FFF2-40B4-BE49-F238E27FC236}">
                <a16:creationId xmlns:a16="http://schemas.microsoft.com/office/drawing/2014/main" id="{D39764B1-6F2A-4E11-918C-4E742016F052}"/>
              </a:ext>
            </a:extLst>
          </p:cNvPr>
          <p:cNvSpPr txBox="1"/>
          <p:nvPr/>
        </p:nvSpPr>
        <p:spPr>
          <a:xfrm>
            <a:off x="5146363" y="472615"/>
            <a:ext cx="476412" cy="369332"/>
          </a:xfrm>
          <a:prstGeom prst="rect">
            <a:avLst/>
          </a:prstGeom>
          <a:noFill/>
        </p:spPr>
        <p:txBody>
          <a:bodyPr wrap="none" rtlCol="0">
            <a:spAutoFit/>
          </a:bodyPr>
          <a:lstStyle/>
          <a:p>
            <a:r>
              <a:rPr lang="cs-CZ" dirty="0"/>
              <a:t>7,4</a:t>
            </a:r>
            <a:endParaRPr lang="en-US" dirty="0"/>
          </a:p>
        </p:txBody>
      </p:sp>
      <p:sp>
        <p:nvSpPr>
          <p:cNvPr id="10" name="TextovéPole 9">
            <a:extLst>
              <a:ext uri="{FF2B5EF4-FFF2-40B4-BE49-F238E27FC236}">
                <a16:creationId xmlns:a16="http://schemas.microsoft.com/office/drawing/2014/main" id="{0F64A006-8DFF-4BB0-AA51-D078C38E310A}"/>
              </a:ext>
            </a:extLst>
          </p:cNvPr>
          <p:cNvSpPr txBox="1"/>
          <p:nvPr/>
        </p:nvSpPr>
        <p:spPr>
          <a:xfrm rot="17196108">
            <a:off x="1384069" y="2551383"/>
            <a:ext cx="476412" cy="369332"/>
          </a:xfrm>
          <a:prstGeom prst="rect">
            <a:avLst/>
          </a:prstGeom>
          <a:noFill/>
        </p:spPr>
        <p:txBody>
          <a:bodyPr wrap="none" rtlCol="0">
            <a:spAutoFit/>
          </a:bodyPr>
          <a:lstStyle/>
          <a:p>
            <a:r>
              <a:rPr lang="cs-CZ" dirty="0"/>
              <a:t>6,2</a:t>
            </a:r>
            <a:endParaRPr lang="en-US" dirty="0"/>
          </a:p>
        </p:txBody>
      </p:sp>
      <p:sp>
        <p:nvSpPr>
          <p:cNvPr id="11" name="TextovéPole 10">
            <a:extLst>
              <a:ext uri="{FF2B5EF4-FFF2-40B4-BE49-F238E27FC236}">
                <a16:creationId xmlns:a16="http://schemas.microsoft.com/office/drawing/2014/main" id="{8C296345-EC8E-4F78-A5F0-B1EFFD7C5907}"/>
              </a:ext>
            </a:extLst>
          </p:cNvPr>
          <p:cNvSpPr txBox="1"/>
          <p:nvPr/>
        </p:nvSpPr>
        <p:spPr>
          <a:xfrm rot="3654475">
            <a:off x="8908658" y="2551383"/>
            <a:ext cx="476412" cy="369332"/>
          </a:xfrm>
          <a:prstGeom prst="rect">
            <a:avLst/>
          </a:prstGeom>
          <a:noFill/>
        </p:spPr>
        <p:txBody>
          <a:bodyPr wrap="none" rtlCol="0">
            <a:spAutoFit/>
          </a:bodyPr>
          <a:lstStyle/>
          <a:p>
            <a:r>
              <a:rPr lang="cs-CZ" dirty="0"/>
              <a:t>7,8</a:t>
            </a:r>
            <a:endParaRPr lang="en-US" dirty="0"/>
          </a:p>
        </p:txBody>
      </p:sp>
      <p:cxnSp>
        <p:nvCxnSpPr>
          <p:cNvPr id="12" name="Přímá spojnice 11">
            <a:extLst>
              <a:ext uri="{FF2B5EF4-FFF2-40B4-BE49-F238E27FC236}">
                <a16:creationId xmlns:a16="http://schemas.microsoft.com/office/drawing/2014/main" id="{B9874627-57F9-4F82-A79C-32D6289311BA}"/>
              </a:ext>
            </a:extLst>
          </p:cNvPr>
          <p:cNvCxnSpPr>
            <a:cxnSpLocks/>
          </p:cNvCxnSpPr>
          <p:nvPr/>
        </p:nvCxnSpPr>
        <p:spPr>
          <a:xfrm flipV="1">
            <a:off x="2398222" y="2920715"/>
            <a:ext cx="6076603" cy="739833"/>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5" name="TextovéPole 14">
            <a:extLst>
              <a:ext uri="{FF2B5EF4-FFF2-40B4-BE49-F238E27FC236}">
                <a16:creationId xmlns:a16="http://schemas.microsoft.com/office/drawing/2014/main" id="{408F9061-30E0-4BCA-8715-C146529BA483}"/>
              </a:ext>
            </a:extLst>
          </p:cNvPr>
          <p:cNvSpPr txBox="1"/>
          <p:nvPr/>
        </p:nvSpPr>
        <p:spPr>
          <a:xfrm rot="17861384">
            <a:off x="1536469" y="2703783"/>
            <a:ext cx="1212191" cy="369332"/>
          </a:xfrm>
          <a:prstGeom prst="rect">
            <a:avLst/>
          </a:prstGeom>
          <a:noFill/>
        </p:spPr>
        <p:txBody>
          <a:bodyPr wrap="none" rtlCol="0">
            <a:spAutoFit/>
          </a:bodyPr>
          <a:lstStyle/>
          <a:p>
            <a:r>
              <a:rPr lang="cs-CZ" dirty="0"/>
              <a:t>160 </a:t>
            </a:r>
            <a:r>
              <a:rPr lang="cs-CZ" dirty="0" err="1"/>
              <a:t>nmol</a:t>
            </a:r>
            <a:r>
              <a:rPr lang="cs-CZ" dirty="0"/>
              <a:t>/l</a:t>
            </a:r>
            <a:endParaRPr lang="en-US" dirty="0"/>
          </a:p>
        </p:txBody>
      </p:sp>
      <p:sp>
        <p:nvSpPr>
          <p:cNvPr id="16" name="TextovéPole 15">
            <a:extLst>
              <a:ext uri="{FF2B5EF4-FFF2-40B4-BE49-F238E27FC236}">
                <a16:creationId xmlns:a16="http://schemas.microsoft.com/office/drawing/2014/main" id="{7A1DD0DE-129D-4F91-AFB5-0522D1E69958}"/>
              </a:ext>
            </a:extLst>
          </p:cNvPr>
          <p:cNvSpPr txBox="1"/>
          <p:nvPr/>
        </p:nvSpPr>
        <p:spPr>
          <a:xfrm rot="3371273">
            <a:off x="8088727" y="2637875"/>
            <a:ext cx="1095172" cy="369332"/>
          </a:xfrm>
          <a:prstGeom prst="rect">
            <a:avLst/>
          </a:prstGeom>
          <a:noFill/>
        </p:spPr>
        <p:txBody>
          <a:bodyPr wrap="none" rtlCol="0">
            <a:spAutoFit/>
          </a:bodyPr>
          <a:lstStyle/>
          <a:p>
            <a:r>
              <a:rPr lang="cs-CZ" dirty="0"/>
              <a:t>20 </a:t>
            </a:r>
            <a:r>
              <a:rPr lang="cs-CZ" dirty="0" err="1"/>
              <a:t>nmol</a:t>
            </a:r>
            <a:r>
              <a:rPr lang="cs-CZ" dirty="0"/>
              <a:t>/l</a:t>
            </a:r>
            <a:endParaRPr lang="en-US" dirty="0"/>
          </a:p>
        </p:txBody>
      </p:sp>
      <p:sp>
        <p:nvSpPr>
          <p:cNvPr id="14" name="Rovnoramenný trojúhelník 13">
            <a:extLst>
              <a:ext uri="{FF2B5EF4-FFF2-40B4-BE49-F238E27FC236}">
                <a16:creationId xmlns:a16="http://schemas.microsoft.com/office/drawing/2014/main" id="{BB274D6A-AF31-4C11-8CCE-978B4B8C5E75}"/>
              </a:ext>
            </a:extLst>
          </p:cNvPr>
          <p:cNvSpPr/>
          <p:nvPr/>
        </p:nvSpPr>
        <p:spPr>
          <a:xfrm>
            <a:off x="1436392" y="3689642"/>
            <a:ext cx="2006005" cy="2261064"/>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vnoramenný trojúhelník 17">
            <a:extLst>
              <a:ext uri="{FF2B5EF4-FFF2-40B4-BE49-F238E27FC236}">
                <a16:creationId xmlns:a16="http://schemas.microsoft.com/office/drawing/2014/main" id="{B16077DD-7FF2-4F6D-8D47-2FCEF6962CBC}"/>
              </a:ext>
            </a:extLst>
          </p:cNvPr>
          <p:cNvSpPr/>
          <p:nvPr/>
        </p:nvSpPr>
        <p:spPr>
          <a:xfrm>
            <a:off x="7468406" y="2931104"/>
            <a:ext cx="2006005" cy="2261064"/>
          </a:xfrm>
          <a:prstGeom prst="triangl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ovéPole 19">
            <a:extLst>
              <a:ext uri="{FF2B5EF4-FFF2-40B4-BE49-F238E27FC236}">
                <a16:creationId xmlns:a16="http://schemas.microsoft.com/office/drawing/2014/main" id="{A79F6F8A-50C5-46E4-98B5-5BC106221B3A}"/>
              </a:ext>
            </a:extLst>
          </p:cNvPr>
          <p:cNvSpPr txBox="1"/>
          <p:nvPr/>
        </p:nvSpPr>
        <p:spPr>
          <a:xfrm rot="19260156">
            <a:off x="888927" y="4595734"/>
            <a:ext cx="1383777" cy="369332"/>
          </a:xfrm>
          <a:prstGeom prst="rect">
            <a:avLst/>
          </a:prstGeom>
          <a:solidFill>
            <a:srgbClr val="DAE3F3"/>
          </a:solidFill>
          <a:ln>
            <a:solidFill>
              <a:schemeClr val="tx1"/>
            </a:solidFill>
          </a:ln>
        </p:spPr>
        <p:txBody>
          <a:bodyPr wrap="none" rtlCol="0">
            <a:spAutoFit/>
          </a:bodyPr>
          <a:lstStyle/>
          <a:p>
            <a:pPr algn="ctr"/>
            <a:r>
              <a:rPr lang="cs-CZ" dirty="0"/>
              <a:t>Kyseliny (H</a:t>
            </a:r>
            <a:r>
              <a:rPr lang="cs-CZ" baseline="30000" dirty="0"/>
              <a:t>+</a:t>
            </a:r>
            <a:r>
              <a:rPr lang="cs-CZ" dirty="0"/>
              <a:t>)</a:t>
            </a:r>
            <a:endParaRPr lang="en-US" dirty="0"/>
          </a:p>
        </p:txBody>
      </p:sp>
      <p:sp>
        <p:nvSpPr>
          <p:cNvPr id="19" name="Šipka: dolů 18">
            <a:extLst>
              <a:ext uri="{FF2B5EF4-FFF2-40B4-BE49-F238E27FC236}">
                <a16:creationId xmlns:a16="http://schemas.microsoft.com/office/drawing/2014/main" id="{92E4DBCC-C8ED-49FF-B16F-D6AB6CF6178B}"/>
              </a:ext>
            </a:extLst>
          </p:cNvPr>
          <p:cNvSpPr/>
          <p:nvPr/>
        </p:nvSpPr>
        <p:spPr>
          <a:xfrm rot="19497380">
            <a:off x="1653820" y="4752736"/>
            <a:ext cx="897775" cy="1167113"/>
          </a:xfrm>
          <a:prstGeom prst="downArrow">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cs-CZ" dirty="0"/>
          </a:p>
          <a:p>
            <a:pPr algn="ctr"/>
            <a:endParaRPr lang="en-US" dirty="0"/>
          </a:p>
        </p:txBody>
      </p:sp>
      <p:sp>
        <p:nvSpPr>
          <p:cNvPr id="22" name="Šipka: dolů 21">
            <a:extLst>
              <a:ext uri="{FF2B5EF4-FFF2-40B4-BE49-F238E27FC236}">
                <a16:creationId xmlns:a16="http://schemas.microsoft.com/office/drawing/2014/main" id="{3539A05F-FE5A-4052-B507-6A02AFFC924C}"/>
              </a:ext>
            </a:extLst>
          </p:cNvPr>
          <p:cNvSpPr/>
          <p:nvPr/>
        </p:nvSpPr>
        <p:spPr>
          <a:xfrm rot="19497380">
            <a:off x="8385724" y="4857839"/>
            <a:ext cx="897775" cy="1167113"/>
          </a:xfrm>
          <a:prstGeom prst="downArrow">
            <a:avLst/>
          </a:prstGeom>
          <a:solidFill>
            <a:schemeClr val="accent1">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ovéPole 16">
            <a:extLst>
              <a:ext uri="{FF2B5EF4-FFF2-40B4-BE49-F238E27FC236}">
                <a16:creationId xmlns:a16="http://schemas.microsoft.com/office/drawing/2014/main" id="{47C9ADD2-CB8A-4834-9492-C95F1CD40C6B}"/>
              </a:ext>
            </a:extLst>
          </p:cNvPr>
          <p:cNvSpPr txBox="1"/>
          <p:nvPr/>
        </p:nvSpPr>
        <p:spPr>
          <a:xfrm rot="19240844">
            <a:off x="660379" y="4318181"/>
            <a:ext cx="1384591" cy="369332"/>
          </a:xfrm>
          <a:prstGeom prst="rect">
            <a:avLst/>
          </a:prstGeom>
          <a:solidFill>
            <a:srgbClr val="DAE3F3"/>
          </a:solidFill>
          <a:ln>
            <a:solidFill>
              <a:schemeClr val="tx1"/>
            </a:solidFill>
          </a:ln>
        </p:spPr>
        <p:txBody>
          <a:bodyPr wrap="square" rtlCol="0">
            <a:spAutoFit/>
          </a:bodyPr>
          <a:lstStyle/>
          <a:p>
            <a:pPr algn="ctr"/>
            <a:r>
              <a:rPr lang="cs-CZ" dirty="0"/>
              <a:t>CO</a:t>
            </a:r>
            <a:r>
              <a:rPr lang="cs-CZ" baseline="-25000" dirty="0"/>
              <a:t>2</a:t>
            </a:r>
            <a:r>
              <a:rPr lang="cs-CZ" dirty="0"/>
              <a:t> </a:t>
            </a:r>
          </a:p>
        </p:txBody>
      </p:sp>
      <p:sp>
        <p:nvSpPr>
          <p:cNvPr id="23" name="TextovéPole 22">
            <a:extLst>
              <a:ext uri="{FF2B5EF4-FFF2-40B4-BE49-F238E27FC236}">
                <a16:creationId xmlns:a16="http://schemas.microsoft.com/office/drawing/2014/main" id="{BFC3E375-8D24-42BB-B9DB-C75BAB100ECC}"/>
              </a:ext>
            </a:extLst>
          </p:cNvPr>
          <p:cNvSpPr txBox="1"/>
          <p:nvPr/>
        </p:nvSpPr>
        <p:spPr>
          <a:xfrm rot="19260156">
            <a:off x="8772138" y="6097394"/>
            <a:ext cx="1383777" cy="369332"/>
          </a:xfrm>
          <a:prstGeom prst="rect">
            <a:avLst/>
          </a:prstGeom>
          <a:solidFill>
            <a:srgbClr val="DAE3F3"/>
          </a:solidFill>
          <a:ln>
            <a:solidFill>
              <a:schemeClr val="tx1"/>
            </a:solidFill>
          </a:ln>
        </p:spPr>
        <p:txBody>
          <a:bodyPr wrap="none" rtlCol="0">
            <a:spAutoFit/>
          </a:bodyPr>
          <a:lstStyle/>
          <a:p>
            <a:pPr algn="ctr"/>
            <a:r>
              <a:rPr lang="cs-CZ" dirty="0"/>
              <a:t>Kyseliny (H</a:t>
            </a:r>
            <a:r>
              <a:rPr lang="cs-CZ" baseline="30000" dirty="0"/>
              <a:t>+</a:t>
            </a:r>
            <a:r>
              <a:rPr lang="cs-CZ" dirty="0"/>
              <a:t>)</a:t>
            </a:r>
            <a:endParaRPr lang="en-US" dirty="0"/>
          </a:p>
        </p:txBody>
      </p:sp>
      <p:sp>
        <p:nvSpPr>
          <p:cNvPr id="24" name="TextovéPole 23">
            <a:extLst>
              <a:ext uri="{FF2B5EF4-FFF2-40B4-BE49-F238E27FC236}">
                <a16:creationId xmlns:a16="http://schemas.microsoft.com/office/drawing/2014/main" id="{496E7197-BDBC-4703-8C0C-211F9E68C2D6}"/>
              </a:ext>
            </a:extLst>
          </p:cNvPr>
          <p:cNvSpPr txBox="1"/>
          <p:nvPr/>
        </p:nvSpPr>
        <p:spPr>
          <a:xfrm rot="19240844">
            <a:off x="8544960" y="5823673"/>
            <a:ext cx="1372494" cy="369332"/>
          </a:xfrm>
          <a:prstGeom prst="rect">
            <a:avLst/>
          </a:prstGeom>
          <a:solidFill>
            <a:srgbClr val="DAE3F3"/>
          </a:solidFill>
          <a:ln>
            <a:solidFill>
              <a:schemeClr val="tx1"/>
            </a:solidFill>
          </a:ln>
        </p:spPr>
        <p:txBody>
          <a:bodyPr wrap="square" rtlCol="0">
            <a:spAutoFit/>
          </a:bodyPr>
          <a:lstStyle/>
          <a:p>
            <a:pPr algn="ctr"/>
            <a:r>
              <a:rPr lang="cs-CZ" dirty="0"/>
              <a:t>CO</a:t>
            </a:r>
            <a:r>
              <a:rPr lang="cs-CZ" baseline="-25000" dirty="0"/>
              <a:t>2</a:t>
            </a:r>
            <a:r>
              <a:rPr lang="cs-CZ" dirty="0"/>
              <a:t> </a:t>
            </a:r>
          </a:p>
        </p:txBody>
      </p:sp>
      <p:sp>
        <p:nvSpPr>
          <p:cNvPr id="21" name="TextovéPole 20">
            <a:extLst>
              <a:ext uri="{FF2B5EF4-FFF2-40B4-BE49-F238E27FC236}">
                <a16:creationId xmlns:a16="http://schemas.microsoft.com/office/drawing/2014/main" id="{AC2688D5-B5A1-49C3-AE21-D72BF70512FD}"/>
              </a:ext>
            </a:extLst>
          </p:cNvPr>
          <p:cNvSpPr txBox="1"/>
          <p:nvPr/>
        </p:nvSpPr>
        <p:spPr>
          <a:xfrm rot="19061701">
            <a:off x="9705091" y="5190596"/>
            <a:ext cx="625492" cy="369332"/>
          </a:xfrm>
          <a:prstGeom prst="rect">
            <a:avLst/>
          </a:prstGeom>
          <a:noFill/>
        </p:spPr>
        <p:txBody>
          <a:bodyPr wrap="none" rtlCol="0">
            <a:spAutoFit/>
          </a:bodyPr>
          <a:lstStyle/>
          <a:p>
            <a:r>
              <a:rPr lang="cs-CZ" dirty="0"/>
              <a:t>plíce</a:t>
            </a:r>
            <a:endParaRPr lang="en-US" dirty="0"/>
          </a:p>
        </p:txBody>
      </p:sp>
      <p:sp>
        <p:nvSpPr>
          <p:cNvPr id="25" name="TextovéPole 24">
            <a:extLst>
              <a:ext uri="{FF2B5EF4-FFF2-40B4-BE49-F238E27FC236}">
                <a16:creationId xmlns:a16="http://schemas.microsoft.com/office/drawing/2014/main" id="{F0D5FF4E-7C77-43E8-8FEA-B55333BFC5F9}"/>
              </a:ext>
            </a:extLst>
          </p:cNvPr>
          <p:cNvSpPr txBox="1"/>
          <p:nvPr/>
        </p:nvSpPr>
        <p:spPr>
          <a:xfrm rot="19134992">
            <a:off x="9932179" y="5371457"/>
            <a:ext cx="853632" cy="369332"/>
          </a:xfrm>
          <a:prstGeom prst="rect">
            <a:avLst/>
          </a:prstGeom>
          <a:noFill/>
        </p:spPr>
        <p:txBody>
          <a:bodyPr wrap="none" rtlCol="0">
            <a:spAutoFit/>
          </a:bodyPr>
          <a:lstStyle/>
          <a:p>
            <a:r>
              <a:rPr lang="cs-CZ" dirty="0"/>
              <a:t>ledviny</a:t>
            </a:r>
            <a:endParaRPr lang="en-US" dirty="0"/>
          </a:p>
        </p:txBody>
      </p:sp>
    </p:spTree>
    <p:extLst>
      <p:ext uri="{BB962C8B-B14F-4D97-AF65-F5344CB8AC3E}">
        <p14:creationId xmlns:p14="http://schemas.microsoft.com/office/powerpoint/2010/main" val="121971031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88066" name="Obrázek 2">
            <a:extLst>
              <a:ext uri="{FF2B5EF4-FFF2-40B4-BE49-F238E27FC236}">
                <a16:creationId xmlns:a16="http://schemas.microsoft.com/office/drawing/2014/main" id="{3687CED7-7908-44AF-8DFB-B45590FDBD3D}"/>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24000" y="11113"/>
            <a:ext cx="9144000" cy="686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9218" name="Picture 2" descr="claudeBernard">
            <a:extLst>
              <a:ext uri="{FF2B5EF4-FFF2-40B4-BE49-F238E27FC236}">
                <a16:creationId xmlns:a16="http://schemas.microsoft.com/office/drawing/2014/main" id="{FDF129DE-E0DC-4913-BD5E-96C8AF25D9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40014" y="333376"/>
            <a:ext cx="1666875" cy="248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9" name="Text Box 3">
            <a:extLst>
              <a:ext uri="{FF2B5EF4-FFF2-40B4-BE49-F238E27FC236}">
                <a16:creationId xmlns:a16="http://schemas.microsoft.com/office/drawing/2014/main" id="{7BB23543-201A-4F44-ADDF-5413D9D9D8CC}"/>
              </a:ext>
            </a:extLst>
          </p:cNvPr>
          <p:cNvSpPr txBox="1">
            <a:spLocks noChangeArrowheads="1"/>
          </p:cNvSpPr>
          <p:nvPr/>
        </p:nvSpPr>
        <p:spPr bwMode="auto">
          <a:xfrm>
            <a:off x="2474913" y="2874964"/>
            <a:ext cx="281519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a:latin typeface="Times New Roman" panose="02020603050405020304" pitchFamily="18" charset="0"/>
              </a:rPr>
              <a:t>1865 Claude Bernard</a:t>
            </a:r>
          </a:p>
        </p:txBody>
      </p:sp>
      <p:pic>
        <p:nvPicPr>
          <p:cNvPr id="9220" name="Picture 4" descr="kapr_index">
            <a:extLst>
              <a:ext uri="{FF2B5EF4-FFF2-40B4-BE49-F238E27FC236}">
                <a16:creationId xmlns:a16="http://schemas.microsoft.com/office/drawing/2014/main" id="{E850EA2C-91F0-4BFE-8DFE-19994428DC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00600" y="2852739"/>
            <a:ext cx="4954588" cy="2416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1" name="Text Box 5">
            <a:extLst>
              <a:ext uri="{FF2B5EF4-FFF2-40B4-BE49-F238E27FC236}">
                <a16:creationId xmlns:a16="http://schemas.microsoft.com/office/drawing/2014/main" id="{75363481-27AE-4B3C-84CC-CB9FB2AD39B6}"/>
              </a:ext>
            </a:extLst>
          </p:cNvPr>
          <p:cNvSpPr txBox="1">
            <a:spLocks noChangeArrowheads="1"/>
          </p:cNvSpPr>
          <p:nvPr/>
        </p:nvSpPr>
        <p:spPr bwMode="auto">
          <a:xfrm>
            <a:off x="6003925" y="1885951"/>
            <a:ext cx="4052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Vnější prostředí organismu</a:t>
            </a:r>
          </a:p>
        </p:txBody>
      </p:sp>
      <p:pic>
        <p:nvPicPr>
          <p:cNvPr id="314374" name="Picture 6" descr="j0223796">
            <a:extLst>
              <a:ext uri="{FF2B5EF4-FFF2-40B4-BE49-F238E27FC236}">
                <a16:creationId xmlns:a16="http://schemas.microsoft.com/office/drawing/2014/main" id="{3798966D-1DAD-402B-9765-D6F40E3324DA}"/>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5808664" y="3429000"/>
            <a:ext cx="2020887" cy="230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4375" name="Text Box 7">
            <a:extLst>
              <a:ext uri="{FF2B5EF4-FFF2-40B4-BE49-F238E27FC236}">
                <a16:creationId xmlns:a16="http://schemas.microsoft.com/office/drawing/2014/main" id="{1764793D-102E-4F55-83F9-AC38683729B0}"/>
              </a:ext>
            </a:extLst>
          </p:cNvPr>
          <p:cNvSpPr txBox="1">
            <a:spLocks noChangeArrowheads="1"/>
          </p:cNvSpPr>
          <p:nvPr/>
        </p:nvSpPr>
        <p:spPr bwMode="auto">
          <a:xfrm>
            <a:off x="1847851" y="6092826"/>
            <a:ext cx="34210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Vnější prostředí buněk</a:t>
            </a:r>
          </a:p>
        </p:txBody>
      </p:sp>
      <p:sp>
        <p:nvSpPr>
          <p:cNvPr id="314376" name="AutoShape 8">
            <a:extLst>
              <a:ext uri="{FF2B5EF4-FFF2-40B4-BE49-F238E27FC236}">
                <a16:creationId xmlns:a16="http://schemas.microsoft.com/office/drawing/2014/main" id="{3D449305-438A-4B4D-8C90-923BB394D034}"/>
              </a:ext>
            </a:extLst>
          </p:cNvPr>
          <p:cNvSpPr>
            <a:spLocks noChangeArrowheads="1"/>
          </p:cNvSpPr>
          <p:nvPr/>
        </p:nvSpPr>
        <p:spPr bwMode="auto">
          <a:xfrm flipH="1">
            <a:off x="3792538" y="4437064"/>
            <a:ext cx="1295400" cy="1582737"/>
          </a:xfrm>
          <a:prstGeom prst="lightningBol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14377" name="AutoShape 9">
            <a:extLst>
              <a:ext uri="{FF2B5EF4-FFF2-40B4-BE49-F238E27FC236}">
                <a16:creationId xmlns:a16="http://schemas.microsoft.com/office/drawing/2014/main" id="{9920DC67-C1B9-49EC-BDDF-1411EDF16AC8}"/>
              </a:ext>
            </a:extLst>
          </p:cNvPr>
          <p:cNvSpPr>
            <a:spLocks noChangeArrowheads="1"/>
          </p:cNvSpPr>
          <p:nvPr/>
        </p:nvSpPr>
        <p:spPr bwMode="auto">
          <a:xfrm flipV="1">
            <a:off x="5016500" y="2276475"/>
            <a:ext cx="1079500" cy="1728788"/>
          </a:xfrm>
          <a:prstGeom prst="lightningBol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314374"/>
                                        </p:tgtEl>
                                        <p:attrNameLst>
                                          <p:attrName>style.visibility</p:attrName>
                                        </p:attrNameLst>
                                      </p:cBhvr>
                                      <p:to>
                                        <p:strVal val="visible"/>
                                      </p:to>
                                    </p:set>
                                    <p:animEffect transition="in" filter="checkerboard(across)">
                                      <p:cBhvr>
                                        <p:cTn id="7" dur="500"/>
                                        <p:tgtEl>
                                          <p:spTgt spid="314374"/>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314375"/>
                                        </p:tgtEl>
                                        <p:attrNameLst>
                                          <p:attrName>style.visibility</p:attrName>
                                        </p:attrNameLst>
                                      </p:cBhvr>
                                      <p:to>
                                        <p:strVal val="visible"/>
                                      </p:to>
                                    </p:set>
                                    <p:animEffect transition="in" filter="checkerboard(across)">
                                      <p:cBhvr>
                                        <p:cTn id="10" dur="500"/>
                                        <p:tgtEl>
                                          <p:spTgt spid="31437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 presetClass="entr" presetSubtype="10" fill="hold" nodeType="clickEffect">
                                  <p:stCondLst>
                                    <p:cond delay="0"/>
                                  </p:stCondLst>
                                  <p:childTnLst>
                                    <p:set>
                                      <p:cBhvr>
                                        <p:cTn id="14" dur="1" fill="hold">
                                          <p:stCondLst>
                                            <p:cond delay="0"/>
                                          </p:stCondLst>
                                        </p:cTn>
                                        <p:tgtEl>
                                          <p:spTgt spid="314374"/>
                                        </p:tgtEl>
                                        <p:attrNameLst>
                                          <p:attrName>style.visibility</p:attrName>
                                        </p:attrNameLst>
                                      </p:cBhvr>
                                      <p:to>
                                        <p:strVal val="visible"/>
                                      </p:to>
                                    </p:set>
                                    <p:animEffect transition="in" filter="checkerboard(across)">
                                      <p:cBhvr>
                                        <p:cTn id="15" dur="500"/>
                                        <p:tgtEl>
                                          <p:spTgt spid="314374"/>
                                        </p:tgtEl>
                                      </p:cBhvr>
                                    </p:animEffect>
                                  </p:childTnLst>
                                </p:cTn>
                              </p:par>
                              <p:par>
                                <p:cTn id="16" presetID="5" presetClass="entr" presetSubtype="10" fill="hold" grpId="1" nodeType="withEffect">
                                  <p:stCondLst>
                                    <p:cond delay="0"/>
                                  </p:stCondLst>
                                  <p:childTnLst>
                                    <p:set>
                                      <p:cBhvr>
                                        <p:cTn id="17" dur="1" fill="hold">
                                          <p:stCondLst>
                                            <p:cond delay="0"/>
                                          </p:stCondLst>
                                        </p:cTn>
                                        <p:tgtEl>
                                          <p:spTgt spid="314375"/>
                                        </p:tgtEl>
                                        <p:attrNameLst>
                                          <p:attrName>style.visibility</p:attrName>
                                        </p:attrNameLst>
                                      </p:cBhvr>
                                      <p:to>
                                        <p:strVal val="visible"/>
                                      </p:to>
                                    </p:set>
                                    <p:animEffect transition="in" filter="checkerboard(across)">
                                      <p:cBhvr>
                                        <p:cTn id="18" dur="500"/>
                                        <p:tgtEl>
                                          <p:spTgt spid="314375"/>
                                        </p:tgtEl>
                                      </p:cBhvr>
                                    </p:animEffect>
                                  </p:childTnLst>
                                </p:cTn>
                              </p:par>
                              <p:par>
                                <p:cTn id="19" presetID="5" presetClass="entr" presetSubtype="10" fill="hold" grpId="0" nodeType="withEffect">
                                  <p:stCondLst>
                                    <p:cond delay="0"/>
                                  </p:stCondLst>
                                  <p:childTnLst>
                                    <p:set>
                                      <p:cBhvr>
                                        <p:cTn id="20" dur="1" fill="hold">
                                          <p:stCondLst>
                                            <p:cond delay="0"/>
                                          </p:stCondLst>
                                        </p:cTn>
                                        <p:tgtEl>
                                          <p:spTgt spid="314376"/>
                                        </p:tgtEl>
                                        <p:attrNameLst>
                                          <p:attrName>style.visibility</p:attrName>
                                        </p:attrNameLst>
                                      </p:cBhvr>
                                      <p:to>
                                        <p:strVal val="visible"/>
                                      </p:to>
                                    </p:set>
                                    <p:animEffect transition="in" filter="checkerboard(across)">
                                      <p:cBhvr>
                                        <p:cTn id="21" dur="500"/>
                                        <p:tgtEl>
                                          <p:spTgt spid="314376"/>
                                        </p:tgtEl>
                                      </p:cBhvr>
                                    </p:animEffect>
                                  </p:childTnLst>
                                </p:cTn>
                              </p:par>
                              <p:par>
                                <p:cTn id="22" presetID="5" presetClass="entr" presetSubtype="10" fill="hold" grpId="0" nodeType="withEffect">
                                  <p:stCondLst>
                                    <p:cond delay="0"/>
                                  </p:stCondLst>
                                  <p:childTnLst>
                                    <p:set>
                                      <p:cBhvr>
                                        <p:cTn id="23" dur="1" fill="hold">
                                          <p:stCondLst>
                                            <p:cond delay="0"/>
                                          </p:stCondLst>
                                        </p:cTn>
                                        <p:tgtEl>
                                          <p:spTgt spid="314377"/>
                                        </p:tgtEl>
                                        <p:attrNameLst>
                                          <p:attrName>style.visibility</p:attrName>
                                        </p:attrNameLst>
                                      </p:cBhvr>
                                      <p:to>
                                        <p:strVal val="visible"/>
                                      </p:to>
                                    </p:set>
                                    <p:animEffect transition="in" filter="checkerboard(across)">
                                      <p:cBhvr>
                                        <p:cTn id="24" dur="500"/>
                                        <p:tgtEl>
                                          <p:spTgt spid="314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375" grpId="0"/>
      <p:bldP spid="314375" grpId="1"/>
      <p:bldP spid="314376" grpId="0" animBg="1"/>
      <p:bldP spid="31437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3" name="Šipka: doprava 2">
            <a:extLst>
              <a:ext uri="{FF2B5EF4-FFF2-40B4-BE49-F238E27FC236}">
                <a16:creationId xmlns:a16="http://schemas.microsoft.com/office/drawing/2014/main" id="{3CDDD38F-29C7-457C-909C-55D5E17C713C}"/>
              </a:ext>
            </a:extLst>
          </p:cNvPr>
          <p:cNvSpPr/>
          <p:nvPr/>
        </p:nvSpPr>
        <p:spPr>
          <a:xfrm rot="18588752">
            <a:off x="917758" y="4941406"/>
            <a:ext cx="612183" cy="271220"/>
          </a:xfrm>
          <a:prstGeom prst="rightArrow">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8066" name="Obrázek 2">
            <a:extLst>
              <a:ext uri="{FF2B5EF4-FFF2-40B4-BE49-F238E27FC236}">
                <a16:creationId xmlns:a16="http://schemas.microsoft.com/office/drawing/2014/main" id="{3687CED7-7908-44AF-8DFB-B45590FDBD3D}"/>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24000" y="36280"/>
            <a:ext cx="9144000" cy="686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ovéPole 1">
            <a:extLst>
              <a:ext uri="{FF2B5EF4-FFF2-40B4-BE49-F238E27FC236}">
                <a16:creationId xmlns:a16="http://schemas.microsoft.com/office/drawing/2014/main" id="{CC0DD1A4-0803-4082-B4E5-214B69A87175}"/>
              </a:ext>
            </a:extLst>
          </p:cNvPr>
          <p:cNvSpPr txBox="1"/>
          <p:nvPr/>
        </p:nvSpPr>
        <p:spPr>
          <a:xfrm>
            <a:off x="164993" y="3552307"/>
            <a:ext cx="2947688" cy="923330"/>
          </a:xfrm>
          <a:prstGeom prst="rect">
            <a:avLst/>
          </a:prstGeom>
          <a:noFill/>
        </p:spPr>
        <p:txBody>
          <a:bodyPr wrap="square" rtlCol="0">
            <a:spAutoFit/>
          </a:bodyPr>
          <a:lstStyle/>
          <a:p>
            <a:r>
              <a:rPr lang="cs-CZ" dirty="0">
                <a:solidFill>
                  <a:srgbClr val="FF0000"/>
                </a:solidFill>
              </a:rPr>
              <a:t>Porucha bilance toku CO</a:t>
            </a:r>
            <a:r>
              <a:rPr lang="cs-CZ" baseline="-25000" dirty="0">
                <a:solidFill>
                  <a:srgbClr val="FF0000"/>
                </a:solidFill>
              </a:rPr>
              <a:t>2</a:t>
            </a:r>
            <a:r>
              <a:rPr lang="cs-CZ" dirty="0">
                <a:solidFill>
                  <a:srgbClr val="FF0000"/>
                </a:solidFill>
              </a:rPr>
              <a:t>:</a:t>
            </a:r>
          </a:p>
          <a:p>
            <a:endParaRPr lang="cs-CZ" dirty="0"/>
          </a:p>
          <a:p>
            <a:r>
              <a:rPr lang="cs-CZ" dirty="0"/>
              <a:t>Respirační acidóza/alkalóza</a:t>
            </a:r>
            <a:endParaRPr lang="en-US" dirty="0"/>
          </a:p>
        </p:txBody>
      </p:sp>
      <p:sp>
        <p:nvSpPr>
          <p:cNvPr id="4" name="TextovéPole 3">
            <a:extLst>
              <a:ext uri="{FF2B5EF4-FFF2-40B4-BE49-F238E27FC236}">
                <a16:creationId xmlns:a16="http://schemas.microsoft.com/office/drawing/2014/main" id="{7CC897A2-6842-41FC-9754-D0345114A33A}"/>
              </a:ext>
            </a:extLst>
          </p:cNvPr>
          <p:cNvSpPr txBox="1"/>
          <p:nvPr/>
        </p:nvSpPr>
        <p:spPr>
          <a:xfrm>
            <a:off x="7720312" y="3275308"/>
            <a:ext cx="3500138" cy="923330"/>
          </a:xfrm>
          <a:prstGeom prst="rect">
            <a:avLst/>
          </a:prstGeom>
          <a:noFill/>
        </p:spPr>
        <p:txBody>
          <a:bodyPr wrap="square" rtlCol="0">
            <a:spAutoFit/>
          </a:bodyPr>
          <a:lstStyle/>
          <a:p>
            <a:r>
              <a:rPr lang="cs-CZ" dirty="0">
                <a:solidFill>
                  <a:srgbClr val="FF0000"/>
                </a:solidFill>
              </a:rPr>
              <a:t>Porucha bilance toků H</a:t>
            </a:r>
            <a:r>
              <a:rPr lang="cs-CZ" baseline="30000" dirty="0">
                <a:solidFill>
                  <a:srgbClr val="FF0000"/>
                </a:solidFill>
              </a:rPr>
              <a:t>+</a:t>
            </a:r>
            <a:r>
              <a:rPr lang="cs-CZ" dirty="0">
                <a:solidFill>
                  <a:srgbClr val="FF0000"/>
                </a:solidFill>
              </a:rPr>
              <a:t>/HCO</a:t>
            </a:r>
            <a:r>
              <a:rPr lang="cs-CZ" baseline="-25000" dirty="0">
                <a:solidFill>
                  <a:srgbClr val="FF0000"/>
                </a:solidFill>
              </a:rPr>
              <a:t>3</a:t>
            </a:r>
            <a:r>
              <a:rPr lang="cs-CZ" baseline="30000" dirty="0">
                <a:solidFill>
                  <a:srgbClr val="FF0000"/>
                </a:solidFill>
              </a:rPr>
              <a:t>- </a:t>
            </a:r>
            <a:r>
              <a:rPr lang="cs-CZ" dirty="0">
                <a:solidFill>
                  <a:srgbClr val="FF0000"/>
                </a:solidFill>
              </a:rPr>
              <a:t>:</a:t>
            </a:r>
          </a:p>
          <a:p>
            <a:endParaRPr lang="cs-CZ" dirty="0"/>
          </a:p>
          <a:p>
            <a:r>
              <a:rPr lang="cs-CZ"/>
              <a:t>Metabolická </a:t>
            </a:r>
            <a:r>
              <a:rPr lang="cs-CZ" dirty="0"/>
              <a:t>acidóza/alkalóza</a:t>
            </a:r>
            <a:endParaRPr lang="en-US" dirty="0"/>
          </a:p>
        </p:txBody>
      </p:sp>
      <p:sp>
        <p:nvSpPr>
          <p:cNvPr id="5" name="TextovéPole 4">
            <a:extLst>
              <a:ext uri="{FF2B5EF4-FFF2-40B4-BE49-F238E27FC236}">
                <a16:creationId xmlns:a16="http://schemas.microsoft.com/office/drawing/2014/main" id="{47468B9D-92C7-421A-93FE-FF1EDBC994BD}"/>
              </a:ext>
            </a:extLst>
          </p:cNvPr>
          <p:cNvSpPr txBox="1"/>
          <p:nvPr/>
        </p:nvSpPr>
        <p:spPr>
          <a:xfrm>
            <a:off x="164993" y="4475637"/>
            <a:ext cx="3630720" cy="369332"/>
          </a:xfrm>
          <a:prstGeom prst="rect">
            <a:avLst/>
          </a:prstGeom>
          <a:noFill/>
        </p:spPr>
        <p:txBody>
          <a:bodyPr wrap="square" rtlCol="0">
            <a:spAutoFit/>
          </a:bodyPr>
          <a:lstStyle/>
          <a:p>
            <a:r>
              <a:rPr lang="cs-CZ" dirty="0" err="1"/>
              <a:t>Hypoperfúzní</a:t>
            </a:r>
            <a:r>
              <a:rPr lang="cs-CZ" dirty="0"/>
              <a:t> </a:t>
            </a:r>
            <a:r>
              <a:rPr lang="cs-CZ" dirty="0" err="1"/>
              <a:t>hyperkapnická</a:t>
            </a:r>
            <a:r>
              <a:rPr lang="cs-CZ" dirty="0"/>
              <a:t> acidóza</a:t>
            </a:r>
            <a:endParaRPr lang="en-US" dirty="0"/>
          </a:p>
        </p:txBody>
      </p:sp>
      <p:pic>
        <p:nvPicPr>
          <p:cNvPr id="4098" name="Picture 2" descr="ELUC">
            <a:extLst>
              <a:ext uri="{FF2B5EF4-FFF2-40B4-BE49-F238E27FC236}">
                <a16:creationId xmlns:a16="http://schemas.microsoft.com/office/drawing/2014/main" id="{329DED4E-090E-4D31-8931-87033403F4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8631" y="4890227"/>
            <a:ext cx="707725" cy="1316845"/>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68958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nodeType="withEffect">
                                  <p:stCondLst>
                                    <p:cond delay="0"/>
                                  </p:stCondLst>
                                  <p:childTnLst>
                                    <p:set>
                                      <p:cBhvr>
                                        <p:cTn id="9" dur="1" fill="hold">
                                          <p:stCondLst>
                                            <p:cond delay="0"/>
                                          </p:stCondLst>
                                        </p:cTn>
                                        <p:tgtEl>
                                          <p:spTgt spid="4098"/>
                                        </p:tgtEl>
                                        <p:attrNameLst>
                                          <p:attrName>style.visibility</p:attrName>
                                        </p:attrNameLst>
                                      </p:cBhvr>
                                      <p:to>
                                        <p:strVal val="visible"/>
                                      </p:to>
                                    </p:set>
                                    <p:animEffect transition="in" filter="fade">
                                      <p:cBhvr>
                                        <p:cTn id="10" dur="500"/>
                                        <p:tgtEl>
                                          <p:spTgt spid="409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4B263D11-FC93-4E95-A9AE-F51EEABB9643}"/>
              </a:ext>
            </a:extLst>
          </p:cNvPr>
          <p:cNvSpPr>
            <a:spLocks noGrp="1"/>
          </p:cNvSpPr>
          <p:nvPr>
            <p:ph type="title"/>
          </p:nvPr>
        </p:nvSpPr>
        <p:spPr/>
        <p:txBody>
          <a:bodyPr/>
          <a:lstStyle/>
          <a:p>
            <a:endParaRPr lang="en-US"/>
          </a:p>
        </p:txBody>
      </p:sp>
      <p:sp>
        <p:nvSpPr>
          <p:cNvPr id="3" name="Zástupný obsah 2">
            <a:extLst>
              <a:ext uri="{FF2B5EF4-FFF2-40B4-BE49-F238E27FC236}">
                <a16:creationId xmlns:a16="http://schemas.microsoft.com/office/drawing/2014/main" id="{7CADBFF1-D015-4D9E-8051-747D434F6323}"/>
              </a:ext>
            </a:extLst>
          </p:cNvPr>
          <p:cNvSpPr>
            <a:spLocks noGrp="1"/>
          </p:cNvSpPr>
          <p:nvPr>
            <p:ph idx="1"/>
          </p:nvPr>
        </p:nvSpPr>
        <p:spPr/>
        <p:txBody>
          <a:bodyPr/>
          <a:lstStyle/>
          <a:p>
            <a:endParaRPr lang="en-US"/>
          </a:p>
        </p:txBody>
      </p:sp>
      <p:pic>
        <p:nvPicPr>
          <p:cNvPr id="4" name="Obrázek 3">
            <a:extLst>
              <a:ext uri="{FF2B5EF4-FFF2-40B4-BE49-F238E27FC236}">
                <a16:creationId xmlns:a16="http://schemas.microsoft.com/office/drawing/2014/main" id="{F2D29653-0D5D-4885-8433-0E64A26D2759}"/>
              </a:ext>
            </a:extLst>
          </p:cNvPr>
          <p:cNvPicPr>
            <a:picLocks noChangeAspect="1"/>
          </p:cNvPicPr>
          <p:nvPr/>
        </p:nvPicPr>
        <p:blipFill>
          <a:blip r:embed="rId2"/>
          <a:stretch>
            <a:fillRect/>
          </a:stretch>
        </p:blipFill>
        <p:spPr>
          <a:xfrm>
            <a:off x="5152" y="0"/>
            <a:ext cx="12181695" cy="6858000"/>
          </a:xfrm>
          <a:prstGeom prst="rect">
            <a:avLst/>
          </a:prstGeom>
        </p:spPr>
      </p:pic>
      <p:sp>
        <p:nvSpPr>
          <p:cNvPr id="7" name="TextovéPole 6">
            <a:extLst>
              <a:ext uri="{FF2B5EF4-FFF2-40B4-BE49-F238E27FC236}">
                <a16:creationId xmlns:a16="http://schemas.microsoft.com/office/drawing/2014/main" id="{C4242F9F-579C-4EC7-973D-A789BB06ECF6}"/>
              </a:ext>
            </a:extLst>
          </p:cNvPr>
          <p:cNvSpPr txBox="1"/>
          <p:nvPr/>
        </p:nvSpPr>
        <p:spPr>
          <a:xfrm>
            <a:off x="81168" y="0"/>
            <a:ext cx="6277552" cy="584775"/>
          </a:xfrm>
          <a:prstGeom prst="rect">
            <a:avLst/>
          </a:prstGeom>
          <a:noFill/>
        </p:spPr>
        <p:txBody>
          <a:bodyPr wrap="none" rtlCol="0">
            <a:spAutoFit/>
          </a:bodyPr>
          <a:lstStyle/>
          <a:p>
            <a:r>
              <a:rPr lang="cs-CZ" sz="3200" u="sng" dirty="0" err="1">
                <a:solidFill>
                  <a:srgbClr val="FF0000"/>
                </a:solidFill>
              </a:rPr>
              <a:t>Hypoperfúzní</a:t>
            </a:r>
            <a:r>
              <a:rPr lang="cs-CZ" sz="3200" u="sng" dirty="0">
                <a:solidFill>
                  <a:srgbClr val="FF0000"/>
                </a:solidFill>
              </a:rPr>
              <a:t> </a:t>
            </a:r>
            <a:r>
              <a:rPr lang="cs-CZ" sz="3200" u="sng" dirty="0" err="1">
                <a:solidFill>
                  <a:srgbClr val="FF0000"/>
                </a:solidFill>
              </a:rPr>
              <a:t>hyperkapnická</a:t>
            </a:r>
            <a:r>
              <a:rPr lang="cs-CZ" sz="3200" u="sng" dirty="0">
                <a:solidFill>
                  <a:srgbClr val="FF0000"/>
                </a:solidFill>
              </a:rPr>
              <a:t> acidóza</a:t>
            </a:r>
            <a:endParaRPr lang="en-US" sz="3200" u="sng" dirty="0">
              <a:solidFill>
                <a:srgbClr val="FF0000"/>
              </a:solidFill>
            </a:endParaRPr>
          </a:p>
        </p:txBody>
      </p:sp>
      <p:pic>
        <p:nvPicPr>
          <p:cNvPr id="8" name="Picture 2" descr="ELUC">
            <a:extLst>
              <a:ext uri="{FF2B5EF4-FFF2-40B4-BE49-F238E27FC236}">
                <a16:creationId xmlns:a16="http://schemas.microsoft.com/office/drawing/2014/main" id="{207098F7-D9C7-48E4-A142-81CEB301E8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6128" y="1482009"/>
            <a:ext cx="707725" cy="1316845"/>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765266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4B263D11-FC93-4E95-A9AE-F51EEABB9643}"/>
              </a:ext>
            </a:extLst>
          </p:cNvPr>
          <p:cNvSpPr>
            <a:spLocks noGrp="1"/>
          </p:cNvSpPr>
          <p:nvPr>
            <p:ph type="title"/>
          </p:nvPr>
        </p:nvSpPr>
        <p:spPr/>
        <p:txBody>
          <a:bodyPr/>
          <a:lstStyle/>
          <a:p>
            <a:endParaRPr lang="en-US"/>
          </a:p>
        </p:txBody>
      </p:sp>
      <p:sp>
        <p:nvSpPr>
          <p:cNvPr id="3" name="Zástupný obsah 2">
            <a:extLst>
              <a:ext uri="{FF2B5EF4-FFF2-40B4-BE49-F238E27FC236}">
                <a16:creationId xmlns:a16="http://schemas.microsoft.com/office/drawing/2014/main" id="{7CADBFF1-D015-4D9E-8051-747D434F6323}"/>
              </a:ext>
            </a:extLst>
          </p:cNvPr>
          <p:cNvSpPr>
            <a:spLocks noGrp="1"/>
          </p:cNvSpPr>
          <p:nvPr>
            <p:ph idx="1"/>
          </p:nvPr>
        </p:nvSpPr>
        <p:spPr/>
        <p:txBody>
          <a:bodyPr/>
          <a:lstStyle/>
          <a:p>
            <a:endParaRPr lang="en-US"/>
          </a:p>
        </p:txBody>
      </p:sp>
      <p:sp>
        <p:nvSpPr>
          <p:cNvPr id="5" name="Obdélník 4">
            <a:extLst>
              <a:ext uri="{FF2B5EF4-FFF2-40B4-BE49-F238E27FC236}">
                <a16:creationId xmlns:a16="http://schemas.microsoft.com/office/drawing/2014/main" id="{F901693E-1B90-493C-9633-09EA1AEF270B}"/>
              </a:ext>
            </a:extLst>
          </p:cNvPr>
          <p:cNvSpPr/>
          <p:nvPr/>
        </p:nvSpPr>
        <p:spPr>
          <a:xfrm>
            <a:off x="68094" y="3139046"/>
            <a:ext cx="335604" cy="573932"/>
          </a:xfrm>
          <a:prstGeom prst="rect">
            <a:avLst/>
          </a:prstGeom>
          <a:solidFill>
            <a:srgbClr val="DEE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Obrázek 3">
            <a:extLst>
              <a:ext uri="{FF2B5EF4-FFF2-40B4-BE49-F238E27FC236}">
                <a16:creationId xmlns:a16="http://schemas.microsoft.com/office/drawing/2014/main" id="{32B70D40-221D-41A8-8791-E2953C632AE0}"/>
              </a:ext>
            </a:extLst>
          </p:cNvPr>
          <p:cNvPicPr>
            <a:picLocks noChangeAspect="1"/>
          </p:cNvPicPr>
          <p:nvPr/>
        </p:nvPicPr>
        <p:blipFill>
          <a:blip r:embed="rId2"/>
          <a:stretch>
            <a:fillRect/>
          </a:stretch>
        </p:blipFill>
        <p:spPr>
          <a:xfrm>
            <a:off x="0" y="0"/>
            <a:ext cx="12192000" cy="6864778"/>
          </a:xfrm>
          <a:prstGeom prst="rect">
            <a:avLst/>
          </a:prstGeom>
          <a:solidFill>
            <a:srgbClr val="E7E7E7"/>
          </a:solidFill>
        </p:spPr>
      </p:pic>
      <p:sp>
        <p:nvSpPr>
          <p:cNvPr id="7" name="TextovéPole 6">
            <a:extLst>
              <a:ext uri="{FF2B5EF4-FFF2-40B4-BE49-F238E27FC236}">
                <a16:creationId xmlns:a16="http://schemas.microsoft.com/office/drawing/2014/main" id="{BEDFCA4B-C1B3-4CC4-A58E-7926DC03A875}"/>
              </a:ext>
            </a:extLst>
          </p:cNvPr>
          <p:cNvSpPr txBox="1"/>
          <p:nvPr/>
        </p:nvSpPr>
        <p:spPr>
          <a:xfrm>
            <a:off x="8624889" y="2452687"/>
            <a:ext cx="1198983" cy="323165"/>
          </a:xfrm>
          <a:prstGeom prst="rect">
            <a:avLst/>
          </a:prstGeom>
          <a:solidFill>
            <a:srgbClr val="DEE7E8"/>
          </a:solidFill>
        </p:spPr>
        <p:txBody>
          <a:bodyPr wrap="none" rtlCol="0">
            <a:spAutoFit/>
          </a:bodyPr>
          <a:lstStyle/>
          <a:p>
            <a:r>
              <a:rPr lang="cs-CZ" sz="1500" dirty="0" err="1"/>
              <a:t>perfusion</a:t>
            </a:r>
            <a:r>
              <a:rPr lang="cs-CZ" sz="1500" dirty="0"/>
              <a:t>(Q)</a:t>
            </a:r>
            <a:endParaRPr lang="en-US" sz="1500" dirty="0"/>
          </a:p>
        </p:txBody>
      </p:sp>
      <p:sp>
        <p:nvSpPr>
          <p:cNvPr id="8" name="TextovéPole 7">
            <a:extLst>
              <a:ext uri="{FF2B5EF4-FFF2-40B4-BE49-F238E27FC236}">
                <a16:creationId xmlns:a16="http://schemas.microsoft.com/office/drawing/2014/main" id="{EACB4274-A3BB-4721-B3A4-AF53E3AA411F}"/>
              </a:ext>
            </a:extLst>
          </p:cNvPr>
          <p:cNvSpPr txBox="1"/>
          <p:nvPr/>
        </p:nvSpPr>
        <p:spPr>
          <a:xfrm>
            <a:off x="8705852" y="595313"/>
            <a:ext cx="886846" cy="323165"/>
          </a:xfrm>
          <a:prstGeom prst="rect">
            <a:avLst/>
          </a:prstGeom>
          <a:solidFill>
            <a:srgbClr val="DEE7E8"/>
          </a:solidFill>
        </p:spPr>
        <p:txBody>
          <a:bodyPr wrap="none" rtlCol="0">
            <a:spAutoFit/>
          </a:bodyPr>
          <a:lstStyle/>
          <a:p>
            <a:r>
              <a:rPr lang="cs-CZ" sz="1500" b="1" dirty="0"/>
              <a:t>   </a:t>
            </a:r>
            <a:r>
              <a:rPr lang="cs-CZ" sz="1500" dirty="0" err="1"/>
              <a:t>artery</a:t>
            </a:r>
            <a:r>
              <a:rPr lang="cs-CZ" sz="1500" dirty="0"/>
              <a:t>  </a:t>
            </a:r>
            <a:endParaRPr lang="en-US" sz="1500" dirty="0"/>
          </a:p>
        </p:txBody>
      </p:sp>
      <p:sp>
        <p:nvSpPr>
          <p:cNvPr id="10" name="TextovéPole 9">
            <a:extLst>
              <a:ext uri="{FF2B5EF4-FFF2-40B4-BE49-F238E27FC236}">
                <a16:creationId xmlns:a16="http://schemas.microsoft.com/office/drawing/2014/main" id="{5228A8D4-3F12-4340-B37F-36F6064A8655}"/>
              </a:ext>
            </a:extLst>
          </p:cNvPr>
          <p:cNvSpPr txBox="1"/>
          <p:nvPr/>
        </p:nvSpPr>
        <p:spPr>
          <a:xfrm>
            <a:off x="4185262" y="519454"/>
            <a:ext cx="586764" cy="323165"/>
          </a:xfrm>
          <a:prstGeom prst="rect">
            <a:avLst/>
          </a:prstGeom>
          <a:solidFill>
            <a:srgbClr val="DEE7E8"/>
          </a:solidFill>
        </p:spPr>
        <p:txBody>
          <a:bodyPr wrap="none" rtlCol="0">
            <a:spAutoFit/>
          </a:bodyPr>
          <a:lstStyle/>
          <a:p>
            <a:r>
              <a:rPr lang="cs-CZ" sz="1500" dirty="0" err="1"/>
              <a:t>veins</a:t>
            </a:r>
            <a:endParaRPr lang="en-US" sz="1500" dirty="0"/>
          </a:p>
        </p:txBody>
      </p:sp>
      <p:sp>
        <p:nvSpPr>
          <p:cNvPr id="11" name="TextovéPole 10">
            <a:extLst>
              <a:ext uri="{FF2B5EF4-FFF2-40B4-BE49-F238E27FC236}">
                <a16:creationId xmlns:a16="http://schemas.microsoft.com/office/drawing/2014/main" id="{2AA20179-2A86-45DE-B18E-5E7E6D780769}"/>
              </a:ext>
            </a:extLst>
          </p:cNvPr>
          <p:cNvSpPr txBox="1"/>
          <p:nvPr/>
        </p:nvSpPr>
        <p:spPr>
          <a:xfrm>
            <a:off x="6308468" y="718422"/>
            <a:ext cx="718787" cy="400110"/>
          </a:xfrm>
          <a:prstGeom prst="rect">
            <a:avLst/>
          </a:prstGeom>
          <a:solidFill>
            <a:srgbClr val="DEE7E8"/>
          </a:solidFill>
        </p:spPr>
        <p:txBody>
          <a:bodyPr wrap="none" rtlCol="0">
            <a:spAutoFit/>
          </a:bodyPr>
          <a:lstStyle/>
          <a:p>
            <a:r>
              <a:rPr lang="cs-CZ" sz="2000" dirty="0"/>
              <a:t>VCO</a:t>
            </a:r>
            <a:r>
              <a:rPr lang="cs-CZ" sz="2000" baseline="-25000" dirty="0"/>
              <a:t>2</a:t>
            </a:r>
            <a:endParaRPr lang="en-US" sz="2000" baseline="-25000" dirty="0"/>
          </a:p>
        </p:txBody>
      </p:sp>
      <p:sp>
        <p:nvSpPr>
          <p:cNvPr id="13" name="TextovéPole 12">
            <a:extLst>
              <a:ext uri="{FF2B5EF4-FFF2-40B4-BE49-F238E27FC236}">
                <a16:creationId xmlns:a16="http://schemas.microsoft.com/office/drawing/2014/main" id="{C6E1B544-0A02-4D7C-AC15-CE292AAFB84C}"/>
              </a:ext>
            </a:extLst>
          </p:cNvPr>
          <p:cNvSpPr txBox="1"/>
          <p:nvPr/>
        </p:nvSpPr>
        <p:spPr>
          <a:xfrm>
            <a:off x="7027255" y="1625570"/>
            <a:ext cx="834844" cy="400110"/>
          </a:xfrm>
          <a:prstGeom prst="rect">
            <a:avLst/>
          </a:prstGeom>
          <a:solidFill>
            <a:srgbClr val="DEE7E8"/>
          </a:solidFill>
        </p:spPr>
        <p:txBody>
          <a:bodyPr wrap="none" rtlCol="0">
            <a:spAutoFit/>
          </a:bodyPr>
          <a:lstStyle/>
          <a:p>
            <a:r>
              <a:rPr lang="cs-CZ" sz="2000" dirty="0"/>
              <a:t>CaCO</a:t>
            </a:r>
            <a:r>
              <a:rPr lang="cs-CZ" sz="2000" baseline="-25000" dirty="0"/>
              <a:t>2</a:t>
            </a:r>
            <a:endParaRPr lang="en-US" sz="2000" baseline="-25000" dirty="0"/>
          </a:p>
        </p:txBody>
      </p:sp>
      <p:sp>
        <p:nvSpPr>
          <p:cNvPr id="19" name="TextovéPole 18">
            <a:extLst>
              <a:ext uri="{FF2B5EF4-FFF2-40B4-BE49-F238E27FC236}">
                <a16:creationId xmlns:a16="http://schemas.microsoft.com/office/drawing/2014/main" id="{B9B7100B-C668-42DD-8687-5D4843AE8B2B}"/>
              </a:ext>
            </a:extLst>
          </p:cNvPr>
          <p:cNvSpPr txBox="1"/>
          <p:nvPr/>
        </p:nvSpPr>
        <p:spPr>
          <a:xfrm>
            <a:off x="5473624" y="1625570"/>
            <a:ext cx="834844" cy="400110"/>
          </a:xfrm>
          <a:prstGeom prst="rect">
            <a:avLst/>
          </a:prstGeom>
          <a:solidFill>
            <a:srgbClr val="DEE7E8"/>
          </a:solidFill>
        </p:spPr>
        <p:txBody>
          <a:bodyPr wrap="none" rtlCol="0">
            <a:spAutoFit/>
          </a:bodyPr>
          <a:lstStyle/>
          <a:p>
            <a:r>
              <a:rPr lang="cs-CZ" sz="2000" dirty="0"/>
              <a:t>CaCO</a:t>
            </a:r>
            <a:r>
              <a:rPr lang="cs-CZ" sz="2000" baseline="-25000" dirty="0"/>
              <a:t>2</a:t>
            </a:r>
            <a:endParaRPr lang="en-US" sz="2000" baseline="-25000" dirty="0"/>
          </a:p>
        </p:txBody>
      </p:sp>
      <p:sp>
        <p:nvSpPr>
          <p:cNvPr id="20" name="TextovéPole 19">
            <a:extLst>
              <a:ext uri="{FF2B5EF4-FFF2-40B4-BE49-F238E27FC236}">
                <a16:creationId xmlns:a16="http://schemas.microsoft.com/office/drawing/2014/main" id="{1E23E63F-4ED3-4C04-83CE-B90850A7CD18}"/>
              </a:ext>
            </a:extLst>
          </p:cNvPr>
          <p:cNvSpPr txBox="1"/>
          <p:nvPr/>
        </p:nvSpPr>
        <p:spPr>
          <a:xfrm>
            <a:off x="2268675" y="1413747"/>
            <a:ext cx="956224" cy="461665"/>
          </a:xfrm>
          <a:prstGeom prst="rect">
            <a:avLst/>
          </a:prstGeom>
          <a:solidFill>
            <a:srgbClr val="DEE7E8"/>
          </a:solidFill>
        </p:spPr>
        <p:txBody>
          <a:bodyPr wrap="none" rtlCol="0">
            <a:spAutoFit/>
          </a:bodyPr>
          <a:lstStyle/>
          <a:p>
            <a:r>
              <a:rPr lang="cs-CZ" sz="2400" dirty="0"/>
              <a:t>CvCO</a:t>
            </a:r>
            <a:r>
              <a:rPr lang="cs-CZ" sz="2400" baseline="-25000" dirty="0"/>
              <a:t>2</a:t>
            </a:r>
            <a:endParaRPr lang="en-US" sz="2400" baseline="-25000" dirty="0"/>
          </a:p>
        </p:txBody>
      </p:sp>
      <p:sp>
        <p:nvSpPr>
          <p:cNvPr id="21" name="TextovéPole 20">
            <a:extLst>
              <a:ext uri="{FF2B5EF4-FFF2-40B4-BE49-F238E27FC236}">
                <a16:creationId xmlns:a16="http://schemas.microsoft.com/office/drawing/2014/main" id="{30DE9694-7CB9-4302-B344-45B247F0ACC6}"/>
              </a:ext>
            </a:extLst>
          </p:cNvPr>
          <p:cNvSpPr txBox="1"/>
          <p:nvPr/>
        </p:nvSpPr>
        <p:spPr>
          <a:xfrm>
            <a:off x="2221050" y="2687302"/>
            <a:ext cx="2031838" cy="830997"/>
          </a:xfrm>
          <a:prstGeom prst="rect">
            <a:avLst/>
          </a:prstGeom>
          <a:solidFill>
            <a:srgbClr val="DEE7E8"/>
          </a:solidFill>
        </p:spPr>
        <p:txBody>
          <a:bodyPr wrap="none" rtlCol="0">
            <a:spAutoFit/>
          </a:bodyPr>
          <a:lstStyle/>
          <a:p>
            <a:r>
              <a:rPr lang="cs-CZ" sz="2400" dirty="0"/>
              <a:t>PvCO</a:t>
            </a:r>
            <a:r>
              <a:rPr lang="cs-CZ" sz="2400" baseline="-25000" dirty="0"/>
              <a:t>2</a:t>
            </a:r>
          </a:p>
          <a:p>
            <a:r>
              <a:rPr lang="cs-CZ" sz="2400" dirty="0"/>
              <a:t>PCO</a:t>
            </a:r>
            <a:r>
              <a:rPr lang="cs-CZ" sz="2400" baseline="-25000" dirty="0"/>
              <a:t>2</a:t>
            </a:r>
            <a:r>
              <a:rPr lang="cs-CZ" sz="2400" dirty="0"/>
              <a:t> </a:t>
            </a:r>
            <a:r>
              <a:rPr lang="en-US" sz="2400" dirty="0"/>
              <a:t>in tissues</a:t>
            </a:r>
          </a:p>
        </p:txBody>
      </p:sp>
      <p:sp>
        <p:nvSpPr>
          <p:cNvPr id="23" name="Obdélník 22">
            <a:extLst>
              <a:ext uri="{FF2B5EF4-FFF2-40B4-BE49-F238E27FC236}">
                <a16:creationId xmlns:a16="http://schemas.microsoft.com/office/drawing/2014/main" id="{8C80DEEA-C924-4A3B-B296-8DF82650B9F2}"/>
              </a:ext>
            </a:extLst>
          </p:cNvPr>
          <p:cNvSpPr/>
          <p:nvPr/>
        </p:nvSpPr>
        <p:spPr>
          <a:xfrm>
            <a:off x="4056956" y="947924"/>
            <a:ext cx="1028700" cy="1134846"/>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bdélník 27">
            <a:extLst>
              <a:ext uri="{FF2B5EF4-FFF2-40B4-BE49-F238E27FC236}">
                <a16:creationId xmlns:a16="http://schemas.microsoft.com/office/drawing/2014/main" id="{0AFF8F39-A822-4003-9467-0C0EC85CB02A}"/>
              </a:ext>
            </a:extLst>
          </p:cNvPr>
          <p:cNvSpPr/>
          <p:nvPr/>
        </p:nvSpPr>
        <p:spPr>
          <a:xfrm>
            <a:off x="8703327" y="1590674"/>
            <a:ext cx="1028700" cy="498415"/>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ovéPole 13">
            <a:extLst>
              <a:ext uri="{FF2B5EF4-FFF2-40B4-BE49-F238E27FC236}">
                <a16:creationId xmlns:a16="http://schemas.microsoft.com/office/drawing/2014/main" id="{CF1CC342-CC89-4B33-9F75-F364A7AB53A9}"/>
              </a:ext>
            </a:extLst>
          </p:cNvPr>
          <p:cNvSpPr txBox="1"/>
          <p:nvPr/>
        </p:nvSpPr>
        <p:spPr>
          <a:xfrm>
            <a:off x="8746268" y="1682780"/>
            <a:ext cx="956224" cy="338554"/>
          </a:xfrm>
          <a:prstGeom prst="rect">
            <a:avLst/>
          </a:prstGeom>
          <a:solidFill>
            <a:srgbClr val="D9D9D9"/>
          </a:solidFill>
        </p:spPr>
        <p:txBody>
          <a:bodyPr wrap="square" rtlCol="0">
            <a:spAutoFit/>
          </a:bodyPr>
          <a:lstStyle/>
          <a:p>
            <a:r>
              <a:rPr lang="cs-CZ" sz="1600" dirty="0"/>
              <a:t>CaCO</a:t>
            </a:r>
            <a:r>
              <a:rPr lang="cs-CZ" sz="1600" baseline="-25000" dirty="0"/>
              <a:t>2</a:t>
            </a:r>
            <a:r>
              <a:rPr lang="cs-CZ" sz="1600" dirty="0"/>
              <a:t>*Q   </a:t>
            </a:r>
            <a:endParaRPr lang="en-US" sz="1600" dirty="0"/>
          </a:p>
        </p:txBody>
      </p:sp>
      <p:sp>
        <p:nvSpPr>
          <p:cNvPr id="29" name="TextovéPole 28">
            <a:extLst>
              <a:ext uri="{FF2B5EF4-FFF2-40B4-BE49-F238E27FC236}">
                <a16:creationId xmlns:a16="http://schemas.microsoft.com/office/drawing/2014/main" id="{A2579DA9-EF11-4067-8F78-67DE003D4FDC}"/>
              </a:ext>
            </a:extLst>
          </p:cNvPr>
          <p:cNvSpPr txBox="1"/>
          <p:nvPr/>
        </p:nvSpPr>
        <p:spPr>
          <a:xfrm>
            <a:off x="4084594" y="1365514"/>
            <a:ext cx="956224" cy="338554"/>
          </a:xfrm>
          <a:prstGeom prst="rect">
            <a:avLst/>
          </a:prstGeom>
          <a:solidFill>
            <a:srgbClr val="D9D9D9"/>
          </a:solidFill>
        </p:spPr>
        <p:txBody>
          <a:bodyPr wrap="square" rtlCol="0">
            <a:spAutoFit/>
          </a:bodyPr>
          <a:lstStyle/>
          <a:p>
            <a:r>
              <a:rPr lang="cs-CZ" sz="1600" dirty="0"/>
              <a:t>CvCO</a:t>
            </a:r>
            <a:r>
              <a:rPr lang="cs-CZ" sz="1600" baseline="-25000" dirty="0"/>
              <a:t>2</a:t>
            </a:r>
            <a:r>
              <a:rPr lang="cs-CZ" sz="1600" dirty="0"/>
              <a:t>*Q   </a:t>
            </a:r>
            <a:endParaRPr lang="en-US" sz="1600" dirty="0"/>
          </a:p>
        </p:txBody>
      </p:sp>
      <p:sp>
        <p:nvSpPr>
          <p:cNvPr id="30" name="TextovéPole 29">
            <a:extLst>
              <a:ext uri="{FF2B5EF4-FFF2-40B4-BE49-F238E27FC236}">
                <a16:creationId xmlns:a16="http://schemas.microsoft.com/office/drawing/2014/main" id="{22A4A51F-589D-4D30-B3F8-AAA9638434BF}"/>
              </a:ext>
            </a:extLst>
          </p:cNvPr>
          <p:cNvSpPr txBox="1"/>
          <p:nvPr/>
        </p:nvSpPr>
        <p:spPr>
          <a:xfrm>
            <a:off x="4009914" y="2351798"/>
            <a:ext cx="1198983" cy="323165"/>
          </a:xfrm>
          <a:prstGeom prst="rect">
            <a:avLst/>
          </a:prstGeom>
          <a:solidFill>
            <a:srgbClr val="DEE7E8"/>
          </a:solidFill>
        </p:spPr>
        <p:txBody>
          <a:bodyPr wrap="none" rtlCol="0">
            <a:spAutoFit/>
          </a:bodyPr>
          <a:lstStyle/>
          <a:p>
            <a:r>
              <a:rPr lang="cs-CZ" sz="1500" dirty="0" err="1"/>
              <a:t>perfusion</a:t>
            </a:r>
            <a:r>
              <a:rPr lang="cs-CZ" sz="1500" dirty="0"/>
              <a:t>(Q)</a:t>
            </a:r>
            <a:endParaRPr lang="en-US" sz="1500" dirty="0"/>
          </a:p>
        </p:txBody>
      </p:sp>
      <p:cxnSp>
        <p:nvCxnSpPr>
          <p:cNvPr id="34" name="Přímá spojnice 33">
            <a:extLst>
              <a:ext uri="{FF2B5EF4-FFF2-40B4-BE49-F238E27FC236}">
                <a16:creationId xmlns:a16="http://schemas.microsoft.com/office/drawing/2014/main" id="{075A0E9E-E6EB-41BC-B3A7-56218D3325BB}"/>
              </a:ext>
            </a:extLst>
          </p:cNvPr>
          <p:cNvCxnSpPr/>
          <p:nvPr/>
        </p:nvCxnSpPr>
        <p:spPr>
          <a:xfrm>
            <a:off x="4056956" y="2082770"/>
            <a:ext cx="0" cy="369917"/>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5" name="Přímá spojnice 34">
            <a:extLst>
              <a:ext uri="{FF2B5EF4-FFF2-40B4-BE49-F238E27FC236}">
                <a16:creationId xmlns:a16="http://schemas.microsoft.com/office/drawing/2014/main" id="{992CDA04-6D23-493B-950E-A16327634AFD}"/>
              </a:ext>
            </a:extLst>
          </p:cNvPr>
          <p:cNvCxnSpPr/>
          <p:nvPr/>
        </p:nvCxnSpPr>
        <p:spPr>
          <a:xfrm>
            <a:off x="5095182" y="2063716"/>
            <a:ext cx="0" cy="369917"/>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Přímá spojnice 36">
            <a:extLst>
              <a:ext uri="{FF2B5EF4-FFF2-40B4-BE49-F238E27FC236}">
                <a16:creationId xmlns:a16="http://schemas.microsoft.com/office/drawing/2014/main" id="{FE89A622-001D-4304-9830-0BC6164DA92B}"/>
              </a:ext>
            </a:extLst>
          </p:cNvPr>
          <p:cNvCxnSpPr/>
          <p:nvPr/>
        </p:nvCxnSpPr>
        <p:spPr>
          <a:xfrm>
            <a:off x="4056956" y="2324100"/>
            <a:ext cx="1028700" cy="0"/>
          </a:xfrm>
          <a:prstGeom prst="line">
            <a:avLst/>
          </a:prstGeom>
          <a:ln w="12700">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9" name="Přímá spojnice se šipkou 38">
            <a:extLst>
              <a:ext uri="{FF2B5EF4-FFF2-40B4-BE49-F238E27FC236}">
                <a16:creationId xmlns:a16="http://schemas.microsoft.com/office/drawing/2014/main" id="{448AB2F9-3738-438D-BDB0-BF8CC10587D2}"/>
              </a:ext>
            </a:extLst>
          </p:cNvPr>
          <p:cNvCxnSpPr/>
          <p:nvPr/>
        </p:nvCxnSpPr>
        <p:spPr>
          <a:xfrm flipV="1">
            <a:off x="2162175" y="3139046"/>
            <a:ext cx="0" cy="223279"/>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4" name="TextovéPole 23">
            <a:extLst>
              <a:ext uri="{FF2B5EF4-FFF2-40B4-BE49-F238E27FC236}">
                <a16:creationId xmlns:a16="http://schemas.microsoft.com/office/drawing/2014/main" id="{5697793E-46AE-4A05-BF01-8AAC369BF2EB}"/>
              </a:ext>
            </a:extLst>
          </p:cNvPr>
          <p:cNvSpPr txBox="1"/>
          <p:nvPr/>
        </p:nvSpPr>
        <p:spPr>
          <a:xfrm>
            <a:off x="-66674" y="-32279"/>
            <a:ext cx="2800349" cy="1569660"/>
          </a:xfrm>
          <a:prstGeom prst="rect">
            <a:avLst/>
          </a:prstGeom>
          <a:noFill/>
        </p:spPr>
        <p:txBody>
          <a:bodyPr wrap="square" rtlCol="0">
            <a:spAutoFit/>
          </a:bodyPr>
          <a:lstStyle/>
          <a:p>
            <a:r>
              <a:rPr lang="cs-CZ" sz="3200" u="sng" dirty="0" err="1">
                <a:solidFill>
                  <a:srgbClr val="FF0000"/>
                </a:solidFill>
              </a:rPr>
              <a:t>Hypoperfúzní</a:t>
            </a:r>
            <a:r>
              <a:rPr lang="cs-CZ" sz="3200" u="sng" dirty="0">
                <a:solidFill>
                  <a:srgbClr val="FF0000"/>
                </a:solidFill>
              </a:rPr>
              <a:t> </a:t>
            </a:r>
            <a:r>
              <a:rPr lang="cs-CZ" sz="3200" u="sng" dirty="0" err="1">
                <a:solidFill>
                  <a:srgbClr val="FF0000"/>
                </a:solidFill>
              </a:rPr>
              <a:t>hyperkapnická</a:t>
            </a:r>
            <a:r>
              <a:rPr lang="cs-CZ" sz="3200" u="sng" dirty="0">
                <a:solidFill>
                  <a:srgbClr val="FF0000"/>
                </a:solidFill>
              </a:rPr>
              <a:t> acidóza</a:t>
            </a:r>
            <a:endParaRPr lang="en-US" sz="3200" u="sng" dirty="0">
              <a:solidFill>
                <a:srgbClr val="FF0000"/>
              </a:solidFill>
            </a:endParaRPr>
          </a:p>
        </p:txBody>
      </p:sp>
      <p:pic>
        <p:nvPicPr>
          <p:cNvPr id="26" name="Picture 2" descr="ELUC">
            <a:extLst>
              <a:ext uri="{FF2B5EF4-FFF2-40B4-BE49-F238E27FC236}">
                <a16:creationId xmlns:a16="http://schemas.microsoft.com/office/drawing/2014/main" id="{BD1BBC54-2790-4C15-B614-E04352FD56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2931" y="1403147"/>
            <a:ext cx="707725" cy="1316845"/>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9392852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4B263D11-FC93-4E95-A9AE-F51EEABB9643}"/>
              </a:ext>
            </a:extLst>
          </p:cNvPr>
          <p:cNvSpPr>
            <a:spLocks noGrp="1"/>
          </p:cNvSpPr>
          <p:nvPr>
            <p:ph type="title"/>
          </p:nvPr>
        </p:nvSpPr>
        <p:spPr/>
        <p:txBody>
          <a:bodyPr/>
          <a:lstStyle/>
          <a:p>
            <a:endParaRPr lang="en-US"/>
          </a:p>
        </p:txBody>
      </p:sp>
      <p:sp>
        <p:nvSpPr>
          <p:cNvPr id="3" name="Zástupný obsah 2">
            <a:extLst>
              <a:ext uri="{FF2B5EF4-FFF2-40B4-BE49-F238E27FC236}">
                <a16:creationId xmlns:a16="http://schemas.microsoft.com/office/drawing/2014/main" id="{7CADBFF1-D015-4D9E-8051-747D434F6323}"/>
              </a:ext>
            </a:extLst>
          </p:cNvPr>
          <p:cNvSpPr>
            <a:spLocks noGrp="1"/>
          </p:cNvSpPr>
          <p:nvPr>
            <p:ph idx="1"/>
          </p:nvPr>
        </p:nvSpPr>
        <p:spPr/>
        <p:txBody>
          <a:bodyPr/>
          <a:lstStyle/>
          <a:p>
            <a:endParaRPr lang="en-US" dirty="0"/>
          </a:p>
        </p:txBody>
      </p:sp>
      <p:sp>
        <p:nvSpPr>
          <p:cNvPr id="5" name="Obdélník 4">
            <a:extLst>
              <a:ext uri="{FF2B5EF4-FFF2-40B4-BE49-F238E27FC236}">
                <a16:creationId xmlns:a16="http://schemas.microsoft.com/office/drawing/2014/main" id="{F901693E-1B90-493C-9633-09EA1AEF270B}"/>
              </a:ext>
            </a:extLst>
          </p:cNvPr>
          <p:cNvSpPr/>
          <p:nvPr/>
        </p:nvSpPr>
        <p:spPr>
          <a:xfrm>
            <a:off x="68094" y="3139046"/>
            <a:ext cx="335604" cy="573932"/>
          </a:xfrm>
          <a:prstGeom prst="rect">
            <a:avLst/>
          </a:prstGeom>
          <a:solidFill>
            <a:srgbClr val="DEE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bdélník 7">
            <a:extLst>
              <a:ext uri="{FF2B5EF4-FFF2-40B4-BE49-F238E27FC236}">
                <a16:creationId xmlns:a16="http://schemas.microsoft.com/office/drawing/2014/main" id="{D916047C-FD9D-4002-9927-3669CED44CD5}"/>
              </a:ext>
            </a:extLst>
          </p:cNvPr>
          <p:cNvSpPr/>
          <p:nvPr/>
        </p:nvSpPr>
        <p:spPr>
          <a:xfrm>
            <a:off x="68094" y="2719992"/>
            <a:ext cx="335604" cy="524503"/>
          </a:xfrm>
          <a:prstGeom prst="rect">
            <a:avLst/>
          </a:prstGeom>
          <a:solidFill>
            <a:srgbClr val="ECF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Obrázek 3">
            <a:extLst>
              <a:ext uri="{FF2B5EF4-FFF2-40B4-BE49-F238E27FC236}">
                <a16:creationId xmlns:a16="http://schemas.microsoft.com/office/drawing/2014/main" id="{A1D5B5DB-F233-4598-AC64-7B9DD607D71B}"/>
              </a:ext>
            </a:extLst>
          </p:cNvPr>
          <p:cNvPicPr>
            <a:picLocks noChangeAspect="1"/>
          </p:cNvPicPr>
          <p:nvPr/>
        </p:nvPicPr>
        <p:blipFill>
          <a:blip r:embed="rId2"/>
          <a:stretch>
            <a:fillRect/>
          </a:stretch>
        </p:blipFill>
        <p:spPr>
          <a:xfrm>
            <a:off x="0" y="0"/>
            <a:ext cx="12192000" cy="6860388"/>
          </a:xfrm>
          <a:prstGeom prst="rect">
            <a:avLst/>
          </a:prstGeom>
        </p:spPr>
      </p:pic>
      <p:pic>
        <p:nvPicPr>
          <p:cNvPr id="10" name="Obrázek 9">
            <a:extLst>
              <a:ext uri="{FF2B5EF4-FFF2-40B4-BE49-F238E27FC236}">
                <a16:creationId xmlns:a16="http://schemas.microsoft.com/office/drawing/2014/main" id="{4653BE7A-8BE7-48B5-AC1E-ABF007597E97}"/>
              </a:ext>
            </a:extLst>
          </p:cNvPr>
          <p:cNvPicPr>
            <a:picLocks noChangeAspect="1"/>
          </p:cNvPicPr>
          <p:nvPr/>
        </p:nvPicPr>
        <p:blipFill>
          <a:blip r:embed="rId3"/>
          <a:stretch>
            <a:fillRect/>
          </a:stretch>
        </p:blipFill>
        <p:spPr>
          <a:xfrm>
            <a:off x="6472238" y="0"/>
            <a:ext cx="5493572" cy="2440097"/>
          </a:xfrm>
          <a:prstGeom prst="rect">
            <a:avLst/>
          </a:prstGeom>
        </p:spPr>
      </p:pic>
      <p:pic>
        <p:nvPicPr>
          <p:cNvPr id="12" name="Picture 2" descr="ELUC">
            <a:extLst>
              <a:ext uri="{FF2B5EF4-FFF2-40B4-BE49-F238E27FC236}">
                <a16:creationId xmlns:a16="http://schemas.microsoft.com/office/drawing/2014/main" id="{6BAC9186-1A44-4674-9A5C-580D996620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2931" y="1403147"/>
            <a:ext cx="707725" cy="1316845"/>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6310345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délník 4">
            <a:extLst>
              <a:ext uri="{FF2B5EF4-FFF2-40B4-BE49-F238E27FC236}">
                <a16:creationId xmlns:a16="http://schemas.microsoft.com/office/drawing/2014/main" id="{F901693E-1B90-493C-9633-09EA1AEF270B}"/>
              </a:ext>
            </a:extLst>
          </p:cNvPr>
          <p:cNvSpPr/>
          <p:nvPr/>
        </p:nvSpPr>
        <p:spPr>
          <a:xfrm>
            <a:off x="68094" y="3139046"/>
            <a:ext cx="335604" cy="573932"/>
          </a:xfrm>
          <a:prstGeom prst="rect">
            <a:avLst/>
          </a:prstGeom>
          <a:solidFill>
            <a:srgbClr val="DEE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Obrázek 1">
            <a:extLst>
              <a:ext uri="{FF2B5EF4-FFF2-40B4-BE49-F238E27FC236}">
                <a16:creationId xmlns:a16="http://schemas.microsoft.com/office/drawing/2014/main" id="{554D39FC-AB91-425C-B373-8BC4E9A7A151}"/>
              </a:ext>
            </a:extLst>
          </p:cNvPr>
          <p:cNvPicPr>
            <a:picLocks noChangeAspect="1"/>
          </p:cNvPicPr>
          <p:nvPr/>
        </p:nvPicPr>
        <p:blipFill>
          <a:blip r:embed="rId2"/>
          <a:stretch>
            <a:fillRect/>
          </a:stretch>
        </p:blipFill>
        <p:spPr>
          <a:xfrm>
            <a:off x="0" y="0"/>
            <a:ext cx="12192000" cy="6860388"/>
          </a:xfrm>
          <a:prstGeom prst="rect">
            <a:avLst/>
          </a:prstGeom>
        </p:spPr>
      </p:pic>
      <p:pic>
        <p:nvPicPr>
          <p:cNvPr id="4" name="Picture 2" descr="ELUC">
            <a:extLst>
              <a:ext uri="{FF2B5EF4-FFF2-40B4-BE49-F238E27FC236}">
                <a16:creationId xmlns:a16="http://schemas.microsoft.com/office/drawing/2014/main" id="{C0567563-958D-4365-A6B9-FBB1BC0510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2931" y="1403147"/>
            <a:ext cx="707725" cy="1316845"/>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5856728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88066" name="Obrázek 2">
            <a:extLst>
              <a:ext uri="{FF2B5EF4-FFF2-40B4-BE49-F238E27FC236}">
                <a16:creationId xmlns:a16="http://schemas.microsoft.com/office/drawing/2014/main" id="{3687CED7-7908-44AF-8DFB-B45590FDBD3D}"/>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24000" y="0"/>
            <a:ext cx="9144000" cy="6862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ovéPole 1">
            <a:extLst>
              <a:ext uri="{FF2B5EF4-FFF2-40B4-BE49-F238E27FC236}">
                <a16:creationId xmlns:a16="http://schemas.microsoft.com/office/drawing/2014/main" id="{1D82BA17-7179-487B-850A-DCA88E1F3798}"/>
              </a:ext>
            </a:extLst>
          </p:cNvPr>
          <p:cNvSpPr txBox="1"/>
          <p:nvPr/>
        </p:nvSpPr>
        <p:spPr>
          <a:xfrm>
            <a:off x="119471" y="94551"/>
            <a:ext cx="1880579" cy="369332"/>
          </a:xfrm>
          <a:prstGeom prst="rect">
            <a:avLst/>
          </a:prstGeom>
          <a:noFill/>
        </p:spPr>
        <p:txBody>
          <a:bodyPr wrap="none" rtlCol="0">
            <a:spAutoFit/>
          </a:bodyPr>
          <a:lstStyle/>
          <a:p>
            <a:r>
              <a:rPr lang="cs-CZ" dirty="0">
                <a:solidFill>
                  <a:srgbClr val="FF0000"/>
                </a:solidFill>
              </a:rPr>
              <a:t>Regulační smyčky:</a:t>
            </a:r>
          </a:p>
        </p:txBody>
      </p:sp>
      <p:sp>
        <p:nvSpPr>
          <p:cNvPr id="4" name="TextovéPole 3">
            <a:extLst>
              <a:ext uri="{FF2B5EF4-FFF2-40B4-BE49-F238E27FC236}">
                <a16:creationId xmlns:a16="http://schemas.microsoft.com/office/drawing/2014/main" id="{F5ED5232-4371-4423-B951-3214DCA7F1D7}"/>
              </a:ext>
            </a:extLst>
          </p:cNvPr>
          <p:cNvSpPr txBox="1"/>
          <p:nvPr/>
        </p:nvSpPr>
        <p:spPr>
          <a:xfrm>
            <a:off x="637626" y="810563"/>
            <a:ext cx="2521075" cy="369332"/>
          </a:xfrm>
          <a:prstGeom prst="rect">
            <a:avLst/>
          </a:prstGeom>
          <a:noFill/>
        </p:spPr>
        <p:txBody>
          <a:bodyPr wrap="none" rtlCol="0">
            <a:spAutoFit/>
          </a:bodyPr>
          <a:lstStyle/>
          <a:p>
            <a:r>
              <a:rPr lang="cs-CZ" dirty="0"/>
              <a:t>2. Respirace (6-12 hodin)</a:t>
            </a:r>
          </a:p>
        </p:txBody>
      </p:sp>
      <p:sp>
        <p:nvSpPr>
          <p:cNvPr id="5" name="TextovéPole 4">
            <a:extLst>
              <a:ext uri="{FF2B5EF4-FFF2-40B4-BE49-F238E27FC236}">
                <a16:creationId xmlns:a16="http://schemas.microsoft.com/office/drawing/2014/main" id="{17DF73E6-7E55-4EEF-A879-00BFB007EE70}"/>
              </a:ext>
            </a:extLst>
          </p:cNvPr>
          <p:cNvSpPr txBox="1"/>
          <p:nvPr/>
        </p:nvSpPr>
        <p:spPr>
          <a:xfrm>
            <a:off x="637626" y="1157243"/>
            <a:ext cx="2809744" cy="369332"/>
          </a:xfrm>
          <a:prstGeom prst="rect">
            <a:avLst/>
          </a:prstGeom>
          <a:noFill/>
        </p:spPr>
        <p:txBody>
          <a:bodyPr wrap="none" rtlCol="0">
            <a:spAutoFit/>
          </a:bodyPr>
          <a:lstStyle/>
          <a:p>
            <a:r>
              <a:rPr lang="cs-CZ" dirty="0"/>
              <a:t>3. Renální regulace (3-5 dní)</a:t>
            </a:r>
          </a:p>
        </p:txBody>
      </p:sp>
      <p:sp>
        <p:nvSpPr>
          <p:cNvPr id="6" name="TextovéPole 5">
            <a:extLst>
              <a:ext uri="{FF2B5EF4-FFF2-40B4-BE49-F238E27FC236}">
                <a16:creationId xmlns:a16="http://schemas.microsoft.com/office/drawing/2014/main" id="{A3F17720-A6F0-4761-8286-D9AFFE8562A0}"/>
              </a:ext>
            </a:extLst>
          </p:cNvPr>
          <p:cNvSpPr txBox="1"/>
          <p:nvPr/>
        </p:nvSpPr>
        <p:spPr>
          <a:xfrm>
            <a:off x="637626" y="444833"/>
            <a:ext cx="1590051" cy="369332"/>
          </a:xfrm>
          <a:prstGeom prst="rect">
            <a:avLst/>
          </a:prstGeom>
          <a:noFill/>
        </p:spPr>
        <p:txBody>
          <a:bodyPr wrap="none" rtlCol="0">
            <a:spAutoFit/>
          </a:bodyPr>
          <a:lstStyle/>
          <a:p>
            <a:r>
              <a:rPr lang="cs-CZ" dirty="0"/>
              <a:t>1. Pufry (</a:t>
            </a:r>
            <a:r>
              <a:rPr lang="cs-CZ" dirty="0" err="1"/>
              <a:t>msec</a:t>
            </a:r>
            <a:r>
              <a:rPr lang="cs-CZ" dirty="0"/>
              <a:t>)</a:t>
            </a:r>
          </a:p>
        </p:txBody>
      </p:sp>
      <p:sp>
        <p:nvSpPr>
          <p:cNvPr id="7" name="TextovéPole 6">
            <a:extLst>
              <a:ext uri="{FF2B5EF4-FFF2-40B4-BE49-F238E27FC236}">
                <a16:creationId xmlns:a16="http://schemas.microsoft.com/office/drawing/2014/main" id="{D8131808-C520-4868-ACA2-6F453689FE0A}"/>
              </a:ext>
            </a:extLst>
          </p:cNvPr>
          <p:cNvSpPr txBox="1"/>
          <p:nvPr/>
        </p:nvSpPr>
        <p:spPr>
          <a:xfrm>
            <a:off x="679241" y="1502673"/>
            <a:ext cx="2498886" cy="646331"/>
          </a:xfrm>
          <a:prstGeom prst="rect">
            <a:avLst/>
          </a:prstGeom>
          <a:noFill/>
        </p:spPr>
        <p:txBody>
          <a:bodyPr wrap="square" rtlCol="0">
            <a:spAutoFit/>
          </a:bodyPr>
          <a:lstStyle/>
          <a:p>
            <a:r>
              <a:rPr lang="cs-CZ" dirty="0"/>
              <a:t>4. Výměna H</a:t>
            </a:r>
            <a:r>
              <a:rPr lang="cs-CZ" baseline="30000" dirty="0"/>
              <a:t>+</a:t>
            </a:r>
            <a:r>
              <a:rPr lang="cs-CZ" dirty="0"/>
              <a:t>/Na</a:t>
            </a:r>
            <a:r>
              <a:rPr lang="cs-CZ" baseline="30000" dirty="0"/>
              <a:t>+</a:t>
            </a:r>
            <a:r>
              <a:rPr lang="cs-CZ" dirty="0"/>
              <a:t> H</a:t>
            </a:r>
            <a:r>
              <a:rPr lang="cs-CZ" baseline="30000" dirty="0"/>
              <a:t>+</a:t>
            </a:r>
            <a:r>
              <a:rPr lang="cs-CZ" dirty="0"/>
              <a:t>/K</a:t>
            </a:r>
            <a:r>
              <a:rPr lang="cs-CZ" baseline="30000" dirty="0"/>
              <a:t>+</a:t>
            </a:r>
            <a:r>
              <a:rPr lang="cs-CZ" dirty="0"/>
              <a:t> mezi buňkou a IST  </a:t>
            </a:r>
          </a:p>
        </p:txBody>
      </p:sp>
    </p:spTree>
    <p:extLst>
      <p:ext uri="{BB962C8B-B14F-4D97-AF65-F5344CB8AC3E}">
        <p14:creationId xmlns:p14="http://schemas.microsoft.com/office/powerpoint/2010/main" val="117094988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810" name="Obrázek 1">
            <a:extLst>
              <a:ext uri="{FF2B5EF4-FFF2-40B4-BE49-F238E27FC236}">
                <a16:creationId xmlns:a16="http://schemas.microsoft.com/office/drawing/2014/main" id="{AC872CEC-3021-4DB6-907F-953E833E1DB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469405" y="-80962"/>
            <a:ext cx="57054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ovéPole 1">
            <a:extLst>
              <a:ext uri="{FF2B5EF4-FFF2-40B4-BE49-F238E27FC236}">
                <a16:creationId xmlns:a16="http://schemas.microsoft.com/office/drawing/2014/main" id="{C4E05A2D-5B97-4D05-9D2C-6357A188700B}"/>
              </a:ext>
            </a:extLst>
          </p:cNvPr>
          <p:cNvSpPr txBox="1"/>
          <p:nvPr/>
        </p:nvSpPr>
        <p:spPr>
          <a:xfrm>
            <a:off x="8072438" y="2624138"/>
            <a:ext cx="3262753" cy="369332"/>
          </a:xfrm>
          <a:prstGeom prst="rect">
            <a:avLst/>
          </a:prstGeom>
          <a:noFill/>
        </p:spPr>
        <p:txBody>
          <a:bodyPr wrap="none" rtlCol="0">
            <a:spAutoFit/>
          </a:bodyPr>
          <a:lstStyle/>
          <a:p>
            <a:r>
              <a:rPr lang="cs-CZ" dirty="0"/>
              <a:t>Bilance bikarbonátů = Bilance H</a:t>
            </a:r>
            <a:r>
              <a:rPr lang="cs-CZ" baseline="30000" dirty="0"/>
              <a:t>+</a:t>
            </a:r>
            <a:endParaRPr lang="en-US" baseline="30000" dirty="0"/>
          </a:p>
        </p:txBody>
      </p:sp>
      <p:sp>
        <p:nvSpPr>
          <p:cNvPr id="4" name="TextovéPole 3">
            <a:extLst>
              <a:ext uri="{FF2B5EF4-FFF2-40B4-BE49-F238E27FC236}">
                <a16:creationId xmlns:a16="http://schemas.microsoft.com/office/drawing/2014/main" id="{0B630504-2065-4C3B-BC29-777BECFB769E}"/>
              </a:ext>
            </a:extLst>
          </p:cNvPr>
          <p:cNvSpPr txBox="1"/>
          <p:nvPr/>
        </p:nvSpPr>
        <p:spPr>
          <a:xfrm>
            <a:off x="9129713" y="1064092"/>
            <a:ext cx="2461123" cy="646331"/>
          </a:xfrm>
          <a:prstGeom prst="rect">
            <a:avLst/>
          </a:prstGeom>
          <a:noFill/>
        </p:spPr>
        <p:txBody>
          <a:bodyPr wrap="none" rtlCol="0">
            <a:spAutoFit/>
          </a:bodyPr>
          <a:lstStyle/>
          <a:p>
            <a:r>
              <a:rPr lang="cs-CZ" dirty="0"/>
              <a:t>Retence HCO</a:t>
            </a:r>
            <a:r>
              <a:rPr lang="cs-CZ" baseline="-25000" dirty="0"/>
              <a:t>3</a:t>
            </a:r>
            <a:r>
              <a:rPr lang="cs-CZ" baseline="30000" dirty="0"/>
              <a:t>-</a:t>
            </a:r>
            <a:r>
              <a:rPr lang="cs-CZ" dirty="0"/>
              <a:t> - alkalóza</a:t>
            </a:r>
          </a:p>
          <a:p>
            <a:r>
              <a:rPr lang="cs-CZ" dirty="0"/>
              <a:t>Deplece HCO</a:t>
            </a:r>
            <a:r>
              <a:rPr lang="cs-CZ" baseline="-25000" dirty="0"/>
              <a:t>3</a:t>
            </a:r>
            <a:r>
              <a:rPr lang="cs-CZ" baseline="30000" dirty="0"/>
              <a:t>-</a:t>
            </a:r>
            <a:r>
              <a:rPr lang="cs-CZ" dirty="0"/>
              <a:t> - acidóza</a:t>
            </a:r>
            <a:endParaRPr lang="en-US" dirty="0"/>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4" name="Obrázek 1">
            <a:extLst>
              <a:ext uri="{FF2B5EF4-FFF2-40B4-BE49-F238E27FC236}">
                <a16:creationId xmlns:a16="http://schemas.microsoft.com/office/drawing/2014/main" id="{B13C0B1E-C4BD-4B53-8098-E7C113495B3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243264" y="0"/>
            <a:ext cx="57054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ovéPole 2">
            <a:extLst>
              <a:ext uri="{FF2B5EF4-FFF2-40B4-BE49-F238E27FC236}">
                <a16:creationId xmlns:a16="http://schemas.microsoft.com/office/drawing/2014/main" id="{7D144A1D-4E1F-4664-9EAD-DD4B0CB906B3}"/>
              </a:ext>
            </a:extLst>
          </p:cNvPr>
          <p:cNvSpPr txBox="1"/>
          <p:nvPr/>
        </p:nvSpPr>
        <p:spPr>
          <a:xfrm>
            <a:off x="9129713" y="1064092"/>
            <a:ext cx="2461123" cy="646331"/>
          </a:xfrm>
          <a:prstGeom prst="rect">
            <a:avLst/>
          </a:prstGeom>
          <a:noFill/>
        </p:spPr>
        <p:txBody>
          <a:bodyPr wrap="none" rtlCol="0">
            <a:spAutoFit/>
          </a:bodyPr>
          <a:lstStyle/>
          <a:p>
            <a:r>
              <a:rPr lang="cs-CZ" dirty="0"/>
              <a:t>Retence HCO</a:t>
            </a:r>
            <a:r>
              <a:rPr lang="cs-CZ" baseline="-25000" dirty="0"/>
              <a:t>3</a:t>
            </a:r>
            <a:r>
              <a:rPr lang="cs-CZ" baseline="30000" dirty="0"/>
              <a:t>-</a:t>
            </a:r>
            <a:r>
              <a:rPr lang="cs-CZ" dirty="0"/>
              <a:t> - alkalóza</a:t>
            </a:r>
          </a:p>
          <a:p>
            <a:r>
              <a:rPr lang="cs-CZ" dirty="0"/>
              <a:t>Deplece HCO</a:t>
            </a:r>
            <a:r>
              <a:rPr lang="cs-CZ" baseline="-25000" dirty="0"/>
              <a:t>3</a:t>
            </a:r>
            <a:r>
              <a:rPr lang="cs-CZ" baseline="30000" dirty="0"/>
              <a:t>-</a:t>
            </a:r>
            <a:r>
              <a:rPr lang="cs-CZ" dirty="0"/>
              <a:t> - acidóza</a:t>
            </a:r>
            <a:endParaRPr lang="en-US" dirty="0"/>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8" name="Obrázek 1">
            <a:extLst>
              <a:ext uri="{FF2B5EF4-FFF2-40B4-BE49-F238E27FC236}">
                <a16:creationId xmlns:a16="http://schemas.microsoft.com/office/drawing/2014/main" id="{E336034A-4C22-47D6-B833-14477EDAF8B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243264" y="0"/>
            <a:ext cx="57054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ovéPole 2">
            <a:extLst>
              <a:ext uri="{FF2B5EF4-FFF2-40B4-BE49-F238E27FC236}">
                <a16:creationId xmlns:a16="http://schemas.microsoft.com/office/drawing/2014/main" id="{03DB6F63-392D-4EEC-A0BB-845B4DDAE375}"/>
              </a:ext>
            </a:extLst>
          </p:cNvPr>
          <p:cNvSpPr txBox="1"/>
          <p:nvPr/>
        </p:nvSpPr>
        <p:spPr>
          <a:xfrm>
            <a:off x="9129713" y="1064092"/>
            <a:ext cx="2461123" cy="646331"/>
          </a:xfrm>
          <a:prstGeom prst="rect">
            <a:avLst/>
          </a:prstGeom>
          <a:noFill/>
        </p:spPr>
        <p:txBody>
          <a:bodyPr wrap="none" rtlCol="0">
            <a:spAutoFit/>
          </a:bodyPr>
          <a:lstStyle/>
          <a:p>
            <a:r>
              <a:rPr lang="cs-CZ" dirty="0"/>
              <a:t>Retence HCO</a:t>
            </a:r>
            <a:r>
              <a:rPr lang="cs-CZ" baseline="-25000" dirty="0"/>
              <a:t>3</a:t>
            </a:r>
            <a:r>
              <a:rPr lang="cs-CZ" baseline="30000" dirty="0"/>
              <a:t>-</a:t>
            </a:r>
            <a:r>
              <a:rPr lang="cs-CZ" dirty="0"/>
              <a:t> - alkalóza</a:t>
            </a:r>
          </a:p>
          <a:p>
            <a:r>
              <a:rPr lang="cs-CZ" dirty="0"/>
              <a:t>Deplece HCO</a:t>
            </a:r>
            <a:r>
              <a:rPr lang="cs-CZ" baseline="-25000" dirty="0"/>
              <a:t>3</a:t>
            </a:r>
            <a:r>
              <a:rPr lang="cs-CZ" baseline="30000" dirty="0"/>
              <a:t>-</a:t>
            </a:r>
            <a:r>
              <a:rPr lang="cs-CZ" dirty="0"/>
              <a:t> - acidóza</a:t>
            </a:r>
            <a:endParaRPr lang="en-US" dirty="0"/>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2" name="Obrázek 1">
            <a:extLst>
              <a:ext uri="{FF2B5EF4-FFF2-40B4-BE49-F238E27FC236}">
                <a16:creationId xmlns:a16="http://schemas.microsoft.com/office/drawing/2014/main" id="{A4524E2B-58F1-4D9E-9E1A-8108D9BCCB6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243264" y="0"/>
            <a:ext cx="57054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ovéPole 2">
            <a:extLst>
              <a:ext uri="{FF2B5EF4-FFF2-40B4-BE49-F238E27FC236}">
                <a16:creationId xmlns:a16="http://schemas.microsoft.com/office/drawing/2014/main" id="{10AD76A3-CE4B-4035-B702-83481C5639EE}"/>
              </a:ext>
            </a:extLst>
          </p:cNvPr>
          <p:cNvSpPr txBox="1"/>
          <p:nvPr/>
        </p:nvSpPr>
        <p:spPr>
          <a:xfrm>
            <a:off x="9129713" y="1064092"/>
            <a:ext cx="2461123" cy="646331"/>
          </a:xfrm>
          <a:prstGeom prst="rect">
            <a:avLst/>
          </a:prstGeom>
          <a:noFill/>
        </p:spPr>
        <p:txBody>
          <a:bodyPr wrap="none" rtlCol="0">
            <a:spAutoFit/>
          </a:bodyPr>
          <a:lstStyle/>
          <a:p>
            <a:r>
              <a:rPr lang="cs-CZ" dirty="0"/>
              <a:t>Retence HCO</a:t>
            </a:r>
            <a:r>
              <a:rPr lang="cs-CZ" baseline="-25000" dirty="0"/>
              <a:t>3</a:t>
            </a:r>
            <a:r>
              <a:rPr lang="cs-CZ" baseline="30000" dirty="0"/>
              <a:t>-</a:t>
            </a:r>
            <a:r>
              <a:rPr lang="cs-CZ" dirty="0"/>
              <a:t> - alkalóza</a:t>
            </a:r>
          </a:p>
          <a:p>
            <a:r>
              <a:rPr lang="cs-CZ" dirty="0"/>
              <a:t>Deplece HCO</a:t>
            </a:r>
            <a:r>
              <a:rPr lang="cs-CZ" baseline="-25000" dirty="0"/>
              <a:t>3</a:t>
            </a:r>
            <a:r>
              <a:rPr lang="cs-CZ" baseline="30000" dirty="0"/>
              <a:t>-</a:t>
            </a:r>
            <a:r>
              <a:rPr lang="cs-CZ" dirty="0"/>
              <a:t> - acidóza</a:t>
            </a:r>
            <a:endParaRPr lang="en-US" dirty="0"/>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11266" name="Picture 2" descr="claudeBernard">
            <a:extLst>
              <a:ext uri="{FF2B5EF4-FFF2-40B4-BE49-F238E27FC236}">
                <a16:creationId xmlns:a16="http://schemas.microsoft.com/office/drawing/2014/main" id="{B49FA824-08E5-4B50-9D5F-7FF2C5F327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40014" y="333376"/>
            <a:ext cx="1666875" cy="248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7" name="Text Box 3">
            <a:extLst>
              <a:ext uri="{FF2B5EF4-FFF2-40B4-BE49-F238E27FC236}">
                <a16:creationId xmlns:a16="http://schemas.microsoft.com/office/drawing/2014/main" id="{8A7AB859-2375-4C51-8771-D83A0376BCD7}"/>
              </a:ext>
            </a:extLst>
          </p:cNvPr>
          <p:cNvSpPr txBox="1">
            <a:spLocks noChangeArrowheads="1"/>
          </p:cNvSpPr>
          <p:nvPr/>
        </p:nvSpPr>
        <p:spPr bwMode="auto">
          <a:xfrm>
            <a:off x="2474913" y="2874964"/>
            <a:ext cx="281519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a:latin typeface="Times New Roman" panose="02020603050405020304" pitchFamily="18" charset="0"/>
              </a:rPr>
              <a:t>1865 Claude Bernard</a:t>
            </a:r>
          </a:p>
        </p:txBody>
      </p:sp>
      <p:sp>
        <p:nvSpPr>
          <p:cNvPr id="11268" name="Text Box 4">
            <a:extLst>
              <a:ext uri="{FF2B5EF4-FFF2-40B4-BE49-F238E27FC236}">
                <a16:creationId xmlns:a16="http://schemas.microsoft.com/office/drawing/2014/main" id="{2DFA63F8-45FC-4D0F-A1C9-D6EAB24C0035}"/>
              </a:ext>
            </a:extLst>
          </p:cNvPr>
          <p:cNvSpPr txBox="1">
            <a:spLocks noChangeArrowheads="1"/>
          </p:cNvSpPr>
          <p:nvPr/>
        </p:nvSpPr>
        <p:spPr bwMode="auto">
          <a:xfrm>
            <a:off x="6003925" y="1885951"/>
            <a:ext cx="4052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Vnější prostředí organismu</a:t>
            </a:r>
          </a:p>
        </p:txBody>
      </p:sp>
      <p:pic>
        <p:nvPicPr>
          <p:cNvPr id="11269" name="Picture 5" descr="j0182837">
            <a:extLst>
              <a:ext uri="{FF2B5EF4-FFF2-40B4-BE49-F238E27FC236}">
                <a16:creationId xmlns:a16="http://schemas.microsoft.com/office/drawing/2014/main" id="{F228B02B-C06C-40C0-A225-8B1581A56E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32401" y="3141663"/>
            <a:ext cx="4233863" cy="2773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70" name="Text Box 6">
            <a:extLst>
              <a:ext uri="{FF2B5EF4-FFF2-40B4-BE49-F238E27FC236}">
                <a16:creationId xmlns:a16="http://schemas.microsoft.com/office/drawing/2014/main" id="{9CF39963-B51D-45FF-B42E-6CAC0B7E00BF}"/>
              </a:ext>
            </a:extLst>
          </p:cNvPr>
          <p:cNvSpPr txBox="1">
            <a:spLocks noChangeArrowheads="1"/>
          </p:cNvSpPr>
          <p:nvPr/>
        </p:nvSpPr>
        <p:spPr bwMode="auto">
          <a:xfrm>
            <a:off x="1847851" y="6092826"/>
            <a:ext cx="34210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Vnější prostředí buněk</a:t>
            </a:r>
          </a:p>
        </p:txBody>
      </p:sp>
      <p:sp>
        <p:nvSpPr>
          <p:cNvPr id="11271" name="Line 7">
            <a:extLst>
              <a:ext uri="{FF2B5EF4-FFF2-40B4-BE49-F238E27FC236}">
                <a16:creationId xmlns:a16="http://schemas.microsoft.com/office/drawing/2014/main" id="{035FF5E2-3377-4F20-8FB1-B5998CA07E60}"/>
              </a:ext>
            </a:extLst>
          </p:cNvPr>
          <p:cNvSpPr>
            <a:spLocks noChangeShapeType="1"/>
          </p:cNvSpPr>
          <p:nvPr/>
        </p:nvSpPr>
        <p:spPr bwMode="auto">
          <a:xfrm flipV="1">
            <a:off x="4295776" y="4724400"/>
            <a:ext cx="1800225" cy="144145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16424" name="Text Box 8">
            <a:extLst>
              <a:ext uri="{FF2B5EF4-FFF2-40B4-BE49-F238E27FC236}">
                <a16:creationId xmlns:a16="http://schemas.microsoft.com/office/drawing/2014/main" id="{24E1E34D-7B1E-4157-9E1D-CED4327DA1AD}"/>
              </a:ext>
            </a:extLst>
          </p:cNvPr>
          <p:cNvSpPr txBox="1">
            <a:spLocks noChangeArrowheads="1"/>
          </p:cNvSpPr>
          <p:nvPr/>
        </p:nvSpPr>
        <p:spPr bwMode="auto">
          <a:xfrm>
            <a:off x="5303838" y="6092826"/>
            <a:ext cx="3014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a:latin typeface="Times New Roman" panose="02020603050405020304" pitchFamily="18" charset="0"/>
              </a:rPr>
              <a:t>= vnitřní prostředí</a:t>
            </a:r>
          </a:p>
        </p:txBody>
      </p:sp>
      <p:sp>
        <p:nvSpPr>
          <p:cNvPr id="316425" name="Text Box 9">
            <a:extLst>
              <a:ext uri="{FF2B5EF4-FFF2-40B4-BE49-F238E27FC236}">
                <a16:creationId xmlns:a16="http://schemas.microsoft.com/office/drawing/2014/main" id="{EA93C727-DCFE-4380-8BBD-30A572915969}"/>
              </a:ext>
            </a:extLst>
          </p:cNvPr>
          <p:cNvSpPr txBox="1">
            <a:spLocks noChangeArrowheads="1"/>
          </p:cNvSpPr>
          <p:nvPr/>
        </p:nvSpPr>
        <p:spPr bwMode="auto">
          <a:xfrm>
            <a:off x="1919289" y="4149726"/>
            <a:ext cx="33496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Jeho </a:t>
            </a:r>
            <a:r>
              <a:rPr lang="cs-CZ" altLang="cs-CZ" sz="2800" b="1">
                <a:latin typeface="Times New Roman" panose="02020603050405020304" pitchFamily="18" charset="0"/>
              </a:rPr>
              <a:t>vlastnosti </a:t>
            </a:r>
          </a:p>
          <a:p>
            <a:pPr eaLnBrk="1" hangingPunct="1">
              <a:spcBef>
                <a:spcPct val="0"/>
              </a:spcBef>
              <a:buClrTx/>
              <a:buFontTx/>
              <a:buNone/>
            </a:pPr>
            <a:r>
              <a:rPr lang="cs-CZ" altLang="cs-CZ" sz="2800">
                <a:latin typeface="Times New Roman" panose="02020603050405020304" pitchFamily="18" charset="0"/>
              </a:rPr>
              <a:t>musí umožňovat optimální činnost buněčných struktur</a:t>
            </a:r>
          </a:p>
        </p:txBody>
      </p:sp>
      <p:sp>
        <p:nvSpPr>
          <p:cNvPr id="316426" name="AutoShape 10">
            <a:extLst>
              <a:ext uri="{FF2B5EF4-FFF2-40B4-BE49-F238E27FC236}">
                <a16:creationId xmlns:a16="http://schemas.microsoft.com/office/drawing/2014/main" id="{E5FB11C6-4376-4C7D-8099-E7A955659D54}"/>
              </a:ext>
            </a:extLst>
          </p:cNvPr>
          <p:cNvSpPr>
            <a:spLocks noChangeArrowheads="1"/>
          </p:cNvSpPr>
          <p:nvPr/>
        </p:nvSpPr>
        <p:spPr bwMode="auto">
          <a:xfrm>
            <a:off x="4691064" y="2493964"/>
            <a:ext cx="5976937" cy="1870075"/>
          </a:xfrm>
          <a:prstGeom prst="wedgeEllipseCallout">
            <a:avLst>
              <a:gd name="adj1" fmla="val -56773"/>
              <a:gd name="adj2" fmla="val 54755"/>
            </a:avLst>
          </a:prstGeom>
          <a:solidFill>
            <a:srgbClr val="E0E7E8"/>
          </a:solidFill>
          <a:ln w="9525">
            <a:solidFill>
              <a:schemeClr val="tx1"/>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000" dirty="0">
                <a:latin typeface="Times New Roman" panose="02020603050405020304" pitchFamily="18" charset="0"/>
              </a:rPr>
              <a:t>tj. teplota, objem, osmolarita, pH, iontové složení, koncentrace O</a:t>
            </a:r>
            <a:r>
              <a:rPr lang="cs-CZ" altLang="cs-CZ" sz="2000" baseline="-25000" dirty="0">
                <a:latin typeface="Times New Roman" panose="02020603050405020304" pitchFamily="18" charset="0"/>
              </a:rPr>
              <a:t>2</a:t>
            </a:r>
            <a:r>
              <a:rPr lang="cs-CZ" altLang="cs-CZ" sz="2000" dirty="0">
                <a:latin typeface="Times New Roman" panose="02020603050405020304" pitchFamily="18" charset="0"/>
              </a:rPr>
              <a:t>, CO</a:t>
            </a:r>
            <a:r>
              <a:rPr lang="cs-CZ" altLang="cs-CZ" sz="2000" baseline="-25000" dirty="0">
                <a:latin typeface="Times New Roman" panose="02020603050405020304" pitchFamily="18" charset="0"/>
              </a:rPr>
              <a:t>2</a:t>
            </a:r>
            <a:r>
              <a:rPr lang="cs-CZ" altLang="cs-CZ" sz="2000" dirty="0">
                <a:latin typeface="Times New Roman" panose="02020603050405020304" pitchFamily="18" charset="0"/>
              </a:rPr>
              <a:t>, koncentrace glukózy a dalších živin</a:t>
            </a:r>
          </a:p>
          <a:p>
            <a:pPr algn="ctr" eaLnBrk="1" hangingPunct="1">
              <a:spcBef>
                <a:spcPct val="0"/>
              </a:spcBef>
              <a:buClrTx/>
              <a:buFontTx/>
              <a:buNone/>
            </a:pPr>
            <a:endParaRPr lang="cs-CZ" altLang="cs-CZ" sz="2000" dirty="0">
              <a:latin typeface="Times New Roman" panose="02020603050405020304" pitchFamily="18" charset="0"/>
            </a:endParaRPr>
          </a:p>
        </p:txBody>
      </p:sp>
      <p:sp>
        <p:nvSpPr>
          <p:cNvPr id="316427" name="AutoShape 11">
            <a:extLst>
              <a:ext uri="{FF2B5EF4-FFF2-40B4-BE49-F238E27FC236}">
                <a16:creationId xmlns:a16="http://schemas.microsoft.com/office/drawing/2014/main" id="{20C39404-CD4B-4139-B4C4-C3C049687878}"/>
              </a:ext>
            </a:extLst>
          </p:cNvPr>
          <p:cNvSpPr>
            <a:spLocks noChangeArrowheads="1"/>
          </p:cNvSpPr>
          <p:nvPr/>
        </p:nvSpPr>
        <p:spPr bwMode="auto">
          <a:xfrm>
            <a:off x="6527800" y="4005264"/>
            <a:ext cx="4356100" cy="2376487"/>
          </a:xfrm>
          <a:prstGeom prst="cloudCallout">
            <a:avLst>
              <a:gd name="adj1" fmla="val -27148"/>
              <a:gd name="adj2" fmla="val -59019"/>
            </a:avLst>
          </a:prstGeom>
          <a:solidFill>
            <a:srgbClr val="E0E7E8"/>
          </a:solidFill>
          <a:ln w="9525">
            <a:solidFill>
              <a:schemeClr val="tx1"/>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600" b="1" dirty="0">
                <a:latin typeface="Times New Roman" panose="02020603050405020304" pitchFamily="18" charset="0"/>
              </a:rPr>
              <a:t>JSOU STABILNÍ, NEZÁVISLE NA MĚNÍCICH SE PODMÍNKÁCH VNĚJŠÍHO PROSTŘEDÍ A RŮZNÉ ÚROVNI METABOLICKÉ ČINNOSTI BUNĚK</a:t>
            </a:r>
          </a:p>
          <a:p>
            <a:pPr algn="ctr" eaLnBrk="1" hangingPunct="1">
              <a:spcBef>
                <a:spcPct val="0"/>
              </a:spcBef>
              <a:buClrTx/>
              <a:buFontTx/>
              <a:buNone/>
            </a:pPr>
            <a:endParaRPr lang="cs-CZ" altLang="cs-CZ" sz="1600" dirty="0">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16425"/>
                                        </p:tgtEl>
                                        <p:attrNameLst>
                                          <p:attrName>style.visibility</p:attrName>
                                        </p:attrNameLst>
                                      </p:cBhvr>
                                      <p:to>
                                        <p:strVal val="visible"/>
                                      </p:to>
                                    </p:set>
                                    <p:animEffect transition="in" filter="checkerboard(across)">
                                      <p:cBhvr>
                                        <p:cTn id="7" dur="500"/>
                                        <p:tgtEl>
                                          <p:spTgt spid="31642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16426"/>
                                        </p:tgtEl>
                                        <p:attrNameLst>
                                          <p:attrName>style.visibility</p:attrName>
                                        </p:attrNameLst>
                                      </p:cBhvr>
                                      <p:to>
                                        <p:strVal val="visible"/>
                                      </p:to>
                                    </p:set>
                                    <p:animEffect transition="in" filter="checkerboard(across)">
                                      <p:cBhvr>
                                        <p:cTn id="12" dur="500"/>
                                        <p:tgtEl>
                                          <p:spTgt spid="31642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316424"/>
                                        </p:tgtEl>
                                        <p:attrNameLst>
                                          <p:attrName>style.visibility</p:attrName>
                                        </p:attrNameLst>
                                      </p:cBhvr>
                                      <p:to>
                                        <p:strVal val="visible"/>
                                      </p:to>
                                    </p:set>
                                    <p:animEffect transition="in" filter="checkerboard(across)">
                                      <p:cBhvr>
                                        <p:cTn id="17" dur="500"/>
                                        <p:tgtEl>
                                          <p:spTgt spid="31642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316427"/>
                                        </p:tgtEl>
                                        <p:attrNameLst>
                                          <p:attrName>style.visibility</p:attrName>
                                        </p:attrNameLst>
                                      </p:cBhvr>
                                      <p:to>
                                        <p:strVal val="visible"/>
                                      </p:to>
                                    </p:set>
                                    <p:animEffect transition="in" filter="checkerboard(across)">
                                      <p:cBhvr>
                                        <p:cTn id="22" dur="500"/>
                                        <p:tgtEl>
                                          <p:spTgt spid="3164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6424" grpId="0"/>
      <p:bldP spid="316425" grpId="0"/>
      <p:bldP spid="316426" grpId="0" animBg="1"/>
      <p:bldP spid="316427"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906" name="Obrázek 1">
            <a:extLst>
              <a:ext uri="{FF2B5EF4-FFF2-40B4-BE49-F238E27FC236}">
                <a16:creationId xmlns:a16="http://schemas.microsoft.com/office/drawing/2014/main" id="{8A9936E0-0826-4684-ABE1-2290E152836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243264" y="0"/>
            <a:ext cx="57054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ovéPole 2">
            <a:extLst>
              <a:ext uri="{FF2B5EF4-FFF2-40B4-BE49-F238E27FC236}">
                <a16:creationId xmlns:a16="http://schemas.microsoft.com/office/drawing/2014/main" id="{5CBA59AB-D077-4FFB-8803-B49F7FF2F254}"/>
              </a:ext>
            </a:extLst>
          </p:cNvPr>
          <p:cNvSpPr txBox="1"/>
          <p:nvPr/>
        </p:nvSpPr>
        <p:spPr>
          <a:xfrm>
            <a:off x="9129713" y="1064092"/>
            <a:ext cx="2461123" cy="646331"/>
          </a:xfrm>
          <a:prstGeom prst="rect">
            <a:avLst/>
          </a:prstGeom>
          <a:noFill/>
        </p:spPr>
        <p:txBody>
          <a:bodyPr wrap="none" rtlCol="0">
            <a:spAutoFit/>
          </a:bodyPr>
          <a:lstStyle/>
          <a:p>
            <a:r>
              <a:rPr lang="cs-CZ" dirty="0"/>
              <a:t>Retence HCO</a:t>
            </a:r>
            <a:r>
              <a:rPr lang="cs-CZ" baseline="-25000" dirty="0"/>
              <a:t>3</a:t>
            </a:r>
            <a:r>
              <a:rPr lang="cs-CZ" baseline="30000" dirty="0"/>
              <a:t>-</a:t>
            </a:r>
            <a:r>
              <a:rPr lang="cs-CZ" dirty="0"/>
              <a:t> - alkalóza</a:t>
            </a:r>
          </a:p>
          <a:p>
            <a:r>
              <a:rPr lang="cs-CZ" dirty="0"/>
              <a:t>Deplece HCO</a:t>
            </a:r>
            <a:r>
              <a:rPr lang="cs-CZ" baseline="-25000" dirty="0"/>
              <a:t>3</a:t>
            </a:r>
            <a:r>
              <a:rPr lang="cs-CZ" baseline="30000" dirty="0"/>
              <a:t>-</a:t>
            </a:r>
            <a:r>
              <a:rPr lang="cs-CZ" dirty="0"/>
              <a:t> - acidóza</a:t>
            </a:r>
            <a:endParaRPr lang="en-US" dirty="0"/>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30" name="Obrázek 1">
            <a:extLst>
              <a:ext uri="{FF2B5EF4-FFF2-40B4-BE49-F238E27FC236}">
                <a16:creationId xmlns:a16="http://schemas.microsoft.com/office/drawing/2014/main" id="{6B9D48E6-B1A8-4D9D-BF5C-92202687960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243264" y="0"/>
            <a:ext cx="57054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ovéPole 2">
            <a:extLst>
              <a:ext uri="{FF2B5EF4-FFF2-40B4-BE49-F238E27FC236}">
                <a16:creationId xmlns:a16="http://schemas.microsoft.com/office/drawing/2014/main" id="{F4C98AAE-BA3F-4231-B918-061E9A2C1CB1}"/>
              </a:ext>
            </a:extLst>
          </p:cNvPr>
          <p:cNvSpPr txBox="1"/>
          <p:nvPr/>
        </p:nvSpPr>
        <p:spPr>
          <a:xfrm>
            <a:off x="9129713" y="1064092"/>
            <a:ext cx="2461123" cy="646331"/>
          </a:xfrm>
          <a:prstGeom prst="rect">
            <a:avLst/>
          </a:prstGeom>
          <a:noFill/>
        </p:spPr>
        <p:txBody>
          <a:bodyPr wrap="none" rtlCol="0">
            <a:spAutoFit/>
          </a:bodyPr>
          <a:lstStyle/>
          <a:p>
            <a:r>
              <a:rPr lang="cs-CZ" dirty="0"/>
              <a:t>Retence HCO</a:t>
            </a:r>
            <a:r>
              <a:rPr lang="cs-CZ" baseline="-25000" dirty="0"/>
              <a:t>3</a:t>
            </a:r>
            <a:r>
              <a:rPr lang="cs-CZ" baseline="30000" dirty="0"/>
              <a:t>-</a:t>
            </a:r>
            <a:r>
              <a:rPr lang="cs-CZ" dirty="0"/>
              <a:t> - alkalóza</a:t>
            </a:r>
          </a:p>
          <a:p>
            <a:r>
              <a:rPr lang="cs-CZ" dirty="0"/>
              <a:t>Deplece HCO</a:t>
            </a:r>
            <a:r>
              <a:rPr lang="cs-CZ" baseline="-25000" dirty="0"/>
              <a:t>3</a:t>
            </a:r>
            <a:r>
              <a:rPr lang="cs-CZ" baseline="30000" dirty="0"/>
              <a:t>-</a:t>
            </a:r>
            <a:r>
              <a:rPr lang="cs-CZ" dirty="0"/>
              <a:t> - acidóza</a:t>
            </a:r>
            <a:endParaRPr lang="en-US" dirty="0"/>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4" name="Obrázek 1">
            <a:extLst>
              <a:ext uri="{FF2B5EF4-FFF2-40B4-BE49-F238E27FC236}">
                <a16:creationId xmlns:a16="http://schemas.microsoft.com/office/drawing/2014/main" id="{2BFF6482-AF12-4EBF-8224-9DD3D71E8CC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241675" y="0"/>
            <a:ext cx="57086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ovéPole 2">
            <a:extLst>
              <a:ext uri="{FF2B5EF4-FFF2-40B4-BE49-F238E27FC236}">
                <a16:creationId xmlns:a16="http://schemas.microsoft.com/office/drawing/2014/main" id="{CA8A110B-942D-4FC2-8F11-A5C5EAD8648D}"/>
              </a:ext>
            </a:extLst>
          </p:cNvPr>
          <p:cNvSpPr txBox="1"/>
          <p:nvPr/>
        </p:nvSpPr>
        <p:spPr>
          <a:xfrm>
            <a:off x="9129713" y="1064092"/>
            <a:ext cx="2461123" cy="646331"/>
          </a:xfrm>
          <a:prstGeom prst="rect">
            <a:avLst/>
          </a:prstGeom>
          <a:noFill/>
        </p:spPr>
        <p:txBody>
          <a:bodyPr wrap="none" rtlCol="0">
            <a:spAutoFit/>
          </a:bodyPr>
          <a:lstStyle/>
          <a:p>
            <a:r>
              <a:rPr lang="cs-CZ" dirty="0"/>
              <a:t>Retence HCO</a:t>
            </a:r>
            <a:r>
              <a:rPr lang="cs-CZ" baseline="-25000" dirty="0"/>
              <a:t>3</a:t>
            </a:r>
            <a:r>
              <a:rPr lang="cs-CZ" baseline="30000" dirty="0"/>
              <a:t>-</a:t>
            </a:r>
            <a:r>
              <a:rPr lang="cs-CZ" dirty="0"/>
              <a:t> - alkalóza</a:t>
            </a:r>
          </a:p>
          <a:p>
            <a:r>
              <a:rPr lang="cs-CZ" dirty="0"/>
              <a:t>Deplece HCO</a:t>
            </a:r>
            <a:r>
              <a:rPr lang="cs-CZ" baseline="-25000" dirty="0"/>
              <a:t>3</a:t>
            </a:r>
            <a:r>
              <a:rPr lang="cs-CZ" baseline="30000" dirty="0"/>
              <a:t>-</a:t>
            </a:r>
            <a:r>
              <a:rPr lang="cs-CZ" dirty="0"/>
              <a:t> - acidóza</a:t>
            </a:r>
            <a:endParaRPr lang="en-US" dirty="0"/>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Nadpis 1"/>
          <p:cNvSpPr>
            <a:spLocks noGrp="1"/>
          </p:cNvSpPr>
          <p:nvPr>
            <p:ph type="title"/>
          </p:nvPr>
        </p:nvSpPr>
        <p:spPr>
          <a:xfrm>
            <a:off x="610177" y="2810435"/>
            <a:ext cx="10515600" cy="3414585"/>
          </a:xfrm>
        </p:spPr>
        <p:txBody>
          <a:bodyPr/>
          <a:lstStyle/>
          <a:p>
            <a:pPr algn="ctr"/>
            <a:r>
              <a:rPr lang="cs-CZ" dirty="0"/>
              <a:t>Základy acidobazické chemie a fyziologie</a:t>
            </a:r>
            <a:br>
              <a:rPr lang="cs-CZ" dirty="0"/>
            </a:br>
            <a:br>
              <a:rPr lang="cs-CZ" dirty="0"/>
            </a:br>
            <a:r>
              <a:rPr lang="cs-CZ" b="1" i="1" dirty="0">
                <a:solidFill>
                  <a:srgbClr val="CC3300"/>
                </a:solidFill>
              </a:rPr>
              <a:t>Opakování (doufejme)</a:t>
            </a:r>
            <a:r>
              <a:rPr lang="cs-CZ" i="1" dirty="0">
                <a:solidFill>
                  <a:srgbClr val="C00000"/>
                </a:solidFill>
              </a:rPr>
              <a:t>  </a:t>
            </a:r>
          </a:p>
        </p:txBody>
      </p:sp>
      <p:pic>
        <p:nvPicPr>
          <p:cNvPr id="4" name="Obrázek 3"/>
          <p:cNvPicPr>
            <a:picLocks noChangeAspect="1"/>
          </p:cNvPicPr>
          <p:nvPr/>
        </p:nvPicPr>
        <p:blipFill>
          <a:blip r:embed="rId2"/>
          <a:stretch>
            <a:fillRect/>
          </a:stretch>
        </p:blipFill>
        <p:spPr>
          <a:xfrm>
            <a:off x="0" y="0"/>
            <a:ext cx="4034195" cy="2687782"/>
          </a:xfrm>
          <a:prstGeom prst="rect">
            <a:avLst/>
          </a:prstGeom>
        </p:spPr>
      </p:pic>
    </p:spTree>
    <p:extLst>
      <p:ext uri="{BB962C8B-B14F-4D97-AF65-F5344CB8AC3E}">
        <p14:creationId xmlns:p14="http://schemas.microsoft.com/office/powerpoint/2010/main" val="198265912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dirty="0">
                <a:solidFill>
                  <a:srgbClr val="CC3300"/>
                </a:solidFill>
              </a:rPr>
              <a:t>Vodíkové ionty</a:t>
            </a:r>
          </a:p>
        </p:txBody>
      </p:sp>
      <p:sp>
        <p:nvSpPr>
          <p:cNvPr id="3" name="Zástupný symbol pro obsah 2"/>
          <p:cNvSpPr>
            <a:spLocks noGrp="1"/>
          </p:cNvSpPr>
          <p:nvPr>
            <p:ph idx="1"/>
          </p:nvPr>
        </p:nvSpPr>
        <p:spPr/>
        <p:txBody>
          <a:bodyPr/>
          <a:lstStyle/>
          <a:p>
            <a:r>
              <a:rPr lang="cs-CZ" dirty="0"/>
              <a:t>Je koncentrace vodíkových iontů v extracelulární tekutině (ECT) malá,  velká, obrovská nebo titěrná?</a:t>
            </a:r>
          </a:p>
          <a:p>
            <a:r>
              <a:rPr lang="cs-CZ" dirty="0"/>
              <a:t>Proč je udržování přesné koncentrace H</a:t>
            </a:r>
            <a:r>
              <a:rPr lang="cs-CZ" baseline="30000" dirty="0"/>
              <a:t>+</a:t>
            </a:r>
            <a:r>
              <a:rPr lang="cs-CZ" dirty="0"/>
              <a:t> mnohem důležitější než např. udržování přesné koncentrace jódu nebo zinku</a:t>
            </a:r>
            <a:r>
              <a:rPr lang="cs-CZ" baseline="30000" dirty="0"/>
              <a:t>1</a:t>
            </a:r>
            <a:r>
              <a:rPr lang="cs-CZ" dirty="0"/>
              <a:t>? </a:t>
            </a:r>
          </a:p>
          <a:p>
            <a:r>
              <a:rPr lang="cs-CZ" dirty="0">
                <a:solidFill>
                  <a:schemeClr val="bg1">
                    <a:lumMod val="50000"/>
                  </a:schemeClr>
                </a:solidFill>
              </a:rPr>
              <a:t>Je přesnější mluvit o H</a:t>
            </a:r>
            <a:r>
              <a:rPr lang="cs-CZ" baseline="-25000" dirty="0">
                <a:solidFill>
                  <a:schemeClr val="bg1">
                    <a:lumMod val="50000"/>
                  </a:schemeClr>
                </a:solidFill>
              </a:rPr>
              <a:t>3</a:t>
            </a:r>
            <a:r>
              <a:rPr lang="cs-CZ" dirty="0">
                <a:solidFill>
                  <a:schemeClr val="bg1">
                    <a:lumMod val="50000"/>
                  </a:schemeClr>
                </a:solidFill>
              </a:rPr>
              <a:t>O</a:t>
            </a:r>
            <a:r>
              <a:rPr lang="cs-CZ" baseline="30000" dirty="0">
                <a:solidFill>
                  <a:schemeClr val="bg1">
                    <a:lumMod val="50000"/>
                  </a:schemeClr>
                </a:solidFill>
              </a:rPr>
              <a:t>+</a:t>
            </a:r>
            <a:r>
              <a:rPr lang="cs-CZ" dirty="0">
                <a:solidFill>
                  <a:schemeClr val="bg1">
                    <a:lumMod val="50000"/>
                  </a:schemeClr>
                </a:solidFill>
              </a:rPr>
              <a:t> nebo o  H</a:t>
            </a:r>
            <a:r>
              <a:rPr lang="cs-CZ" baseline="30000" dirty="0">
                <a:solidFill>
                  <a:schemeClr val="bg1">
                    <a:lumMod val="50000"/>
                  </a:schemeClr>
                </a:solidFill>
              </a:rPr>
              <a:t>+</a:t>
            </a:r>
            <a:r>
              <a:rPr lang="cs-CZ" dirty="0">
                <a:solidFill>
                  <a:schemeClr val="bg1">
                    <a:lumMod val="50000"/>
                  </a:schemeClr>
                </a:solidFill>
              </a:rPr>
              <a:t>? Proč?</a:t>
            </a:r>
          </a:p>
          <a:p>
            <a:r>
              <a:rPr lang="cs-CZ" dirty="0">
                <a:solidFill>
                  <a:schemeClr val="bg1">
                    <a:lumMod val="50000"/>
                  </a:schemeClr>
                </a:solidFill>
              </a:rPr>
              <a:t>Co to je vodíkový můstek? </a:t>
            </a:r>
          </a:p>
          <a:p>
            <a:r>
              <a:rPr lang="cs-CZ" dirty="0">
                <a:solidFill>
                  <a:schemeClr val="bg1">
                    <a:lumMod val="50000"/>
                  </a:schemeClr>
                </a:solidFill>
              </a:rPr>
              <a:t>Je za fyziologických okolností v plazmě více H</a:t>
            </a:r>
            <a:r>
              <a:rPr lang="cs-CZ" baseline="-25000" dirty="0">
                <a:solidFill>
                  <a:schemeClr val="bg1">
                    <a:lumMod val="50000"/>
                  </a:schemeClr>
                </a:solidFill>
              </a:rPr>
              <a:t>3</a:t>
            </a:r>
            <a:r>
              <a:rPr lang="cs-CZ" dirty="0">
                <a:solidFill>
                  <a:schemeClr val="bg1">
                    <a:lumMod val="50000"/>
                  </a:schemeClr>
                </a:solidFill>
              </a:rPr>
              <a:t>O</a:t>
            </a:r>
            <a:r>
              <a:rPr lang="cs-CZ" baseline="30000" dirty="0">
                <a:solidFill>
                  <a:schemeClr val="bg1">
                    <a:lumMod val="50000"/>
                  </a:schemeClr>
                </a:solidFill>
              </a:rPr>
              <a:t>+</a:t>
            </a:r>
            <a:r>
              <a:rPr lang="cs-CZ" dirty="0">
                <a:solidFill>
                  <a:schemeClr val="bg1">
                    <a:lumMod val="50000"/>
                  </a:schemeClr>
                </a:solidFill>
              </a:rPr>
              <a:t> nebo OH</a:t>
            </a:r>
            <a:r>
              <a:rPr lang="cs-CZ" baseline="30000" dirty="0">
                <a:solidFill>
                  <a:schemeClr val="bg1">
                    <a:lumMod val="50000"/>
                  </a:schemeClr>
                </a:solidFill>
              </a:rPr>
              <a:t>-</a:t>
            </a:r>
            <a:r>
              <a:rPr lang="cs-CZ" dirty="0">
                <a:solidFill>
                  <a:schemeClr val="bg1">
                    <a:lumMod val="50000"/>
                  </a:schemeClr>
                </a:solidFill>
              </a:rPr>
              <a:t> ?</a:t>
            </a:r>
          </a:p>
          <a:p>
            <a:pPr marL="457200" lvl="1" indent="0">
              <a:buNone/>
            </a:pPr>
            <a:endParaRPr lang="cs-CZ" dirty="0"/>
          </a:p>
        </p:txBody>
      </p:sp>
      <p:sp>
        <p:nvSpPr>
          <p:cNvPr id="4" name="Zástupný symbol pro zápatí 3"/>
          <p:cNvSpPr>
            <a:spLocks noGrp="1"/>
          </p:cNvSpPr>
          <p:nvPr>
            <p:ph type="ftr" sz="quarter" idx="11"/>
          </p:nvPr>
        </p:nvSpPr>
        <p:spPr>
          <a:xfrm>
            <a:off x="1017494" y="6176963"/>
            <a:ext cx="6019800" cy="544512"/>
          </a:xfrm>
        </p:spPr>
        <p:txBody>
          <a:bodyPr/>
          <a:lstStyle/>
          <a:p>
            <a:pPr algn="l"/>
            <a:r>
              <a:rPr lang="cs-CZ" sz="1400" dirty="0">
                <a:solidFill>
                  <a:schemeClr val="tx1"/>
                </a:solidFill>
              </a:rPr>
              <a:t>1.Nápověda: Zaměřte se na vlastnosti některých biologických makromolekul a vlastnosti vody jako takové</a:t>
            </a:r>
          </a:p>
        </p:txBody>
      </p:sp>
    </p:spTree>
    <p:extLst>
      <p:ext uri="{BB962C8B-B14F-4D97-AF65-F5344CB8AC3E}">
        <p14:creationId xmlns:p14="http://schemas.microsoft.com/office/powerpoint/2010/main" val="3739862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dirty="0"/>
              <a:t>Vodíkové ionty</a:t>
            </a:r>
          </a:p>
        </p:txBody>
      </p:sp>
      <p:sp>
        <p:nvSpPr>
          <p:cNvPr id="3" name="Zástupný symbol pro obsah 2"/>
          <p:cNvSpPr>
            <a:spLocks noGrp="1"/>
          </p:cNvSpPr>
          <p:nvPr>
            <p:ph idx="1"/>
          </p:nvPr>
        </p:nvSpPr>
        <p:spPr/>
        <p:txBody>
          <a:bodyPr/>
          <a:lstStyle/>
          <a:p>
            <a:r>
              <a:rPr lang="cs-CZ" dirty="0"/>
              <a:t>Koncentrace </a:t>
            </a:r>
            <a:r>
              <a:rPr lang="en-US" dirty="0"/>
              <a:t>[</a:t>
            </a:r>
            <a:r>
              <a:rPr lang="cs-CZ" dirty="0"/>
              <a:t>H</a:t>
            </a:r>
            <a:r>
              <a:rPr lang="cs-CZ" baseline="30000" dirty="0"/>
              <a:t>+</a:t>
            </a:r>
            <a:r>
              <a:rPr lang="en-US" dirty="0"/>
              <a:t>]   </a:t>
            </a:r>
            <a:r>
              <a:rPr lang="cs-CZ" dirty="0"/>
              <a:t>~</a:t>
            </a:r>
            <a:r>
              <a:rPr lang="en-US" dirty="0"/>
              <a:t> </a:t>
            </a:r>
            <a:r>
              <a:rPr lang="cs-CZ" dirty="0"/>
              <a:t> </a:t>
            </a:r>
            <a:r>
              <a:rPr lang="cs-CZ" b="1" dirty="0"/>
              <a:t>1 000 000x</a:t>
            </a:r>
            <a:r>
              <a:rPr lang="en-US" dirty="0"/>
              <a:t> &lt;&lt;</a:t>
            </a:r>
            <a:r>
              <a:rPr lang="cs-CZ" dirty="0"/>
              <a:t>  </a:t>
            </a:r>
            <a:r>
              <a:rPr lang="en-US" dirty="0"/>
              <a:t>[</a:t>
            </a:r>
            <a:r>
              <a:rPr lang="cs-CZ" dirty="0"/>
              <a:t>Na</a:t>
            </a:r>
            <a:r>
              <a:rPr lang="cs-CZ" baseline="30000" dirty="0"/>
              <a:t>+</a:t>
            </a:r>
            <a:r>
              <a:rPr lang="en-US" dirty="0"/>
              <a:t>] – </a:t>
            </a:r>
            <a:r>
              <a:rPr lang="cs-CZ" dirty="0"/>
              <a:t>velmi</a:t>
            </a:r>
            <a:r>
              <a:rPr lang="en-US" dirty="0"/>
              <a:t> mal</a:t>
            </a:r>
            <a:r>
              <a:rPr lang="cs-CZ" dirty="0"/>
              <a:t>é</a:t>
            </a:r>
          </a:p>
          <a:p>
            <a:r>
              <a:rPr lang="cs-CZ" dirty="0"/>
              <a:t>Udržování pH v úzkém rozmezí je důležité kvůli velké reaktivitě H</a:t>
            </a:r>
            <a:r>
              <a:rPr lang="cs-CZ" baseline="30000" dirty="0"/>
              <a:t>+</a:t>
            </a:r>
            <a:r>
              <a:rPr lang="cs-CZ" dirty="0"/>
              <a:t> a dále vlivu na konformaci různých látek, především proteinů</a:t>
            </a:r>
          </a:p>
          <a:p>
            <a:r>
              <a:rPr lang="cs-CZ" dirty="0"/>
              <a:t>Vodíkový můstek - speciální slabá chemická vazba zahrnující H</a:t>
            </a:r>
            <a:r>
              <a:rPr lang="cs-CZ" baseline="30000" dirty="0"/>
              <a:t>+</a:t>
            </a:r>
            <a:r>
              <a:rPr lang="cs-CZ" dirty="0"/>
              <a:t>;  vazba  H</a:t>
            </a:r>
            <a:r>
              <a:rPr lang="cs-CZ" baseline="-25000" dirty="0"/>
              <a:t>2</a:t>
            </a:r>
            <a:r>
              <a:rPr lang="cs-CZ" dirty="0"/>
              <a:t>0 mezi sebou </a:t>
            </a:r>
            <a:r>
              <a:rPr lang="cs-CZ" dirty="0">
                <a:sym typeface="Wingdings" panose="05000000000000000000" pitchFamily="2" charset="2"/>
              </a:rPr>
              <a:t> </a:t>
            </a:r>
            <a:r>
              <a:rPr lang="en-US" dirty="0" err="1">
                <a:sym typeface="Wingdings" panose="05000000000000000000" pitchFamily="2" charset="2"/>
              </a:rPr>
              <a:t>kapaln</a:t>
            </a:r>
            <a:r>
              <a:rPr lang="cs-CZ" dirty="0" err="1">
                <a:sym typeface="Wingdings" panose="05000000000000000000" pitchFamily="2" charset="2"/>
              </a:rPr>
              <a:t>ost</a:t>
            </a:r>
            <a:r>
              <a:rPr lang="cs-CZ" dirty="0">
                <a:sym typeface="Wingdings" panose="05000000000000000000" pitchFamily="2" charset="2"/>
              </a:rPr>
              <a:t> vody </a:t>
            </a:r>
            <a:endParaRPr lang="cs-CZ" dirty="0"/>
          </a:p>
        </p:txBody>
      </p:sp>
    </p:spTree>
    <p:extLst>
      <p:ext uri="{BB962C8B-B14F-4D97-AF65-F5344CB8AC3E}">
        <p14:creationId xmlns:p14="http://schemas.microsoft.com/office/powerpoint/2010/main" val="1113736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1030" name="Picture 6" descr="Water Electron Density - Water Molecule Electron Density Transparent PNG -  599x712 - Free Download on NicePNG">
            <a:extLst>
              <a:ext uri="{FF2B5EF4-FFF2-40B4-BE49-F238E27FC236}">
                <a16:creationId xmlns:a16="http://schemas.microsoft.com/office/drawing/2014/main" id="{46172969-B39E-4EB2-BB34-CCC44FF1989F}"/>
              </a:ext>
            </a:extLst>
          </p:cNvPr>
          <p:cNvPicPr>
            <a:picLocks noChangeAspect="1" noChangeArrowheads="1"/>
          </p:cNvPicPr>
          <p:nvPr/>
        </p:nvPicPr>
        <p:blipFill>
          <a:blip r:embed="rId3">
            <a:clrChange>
              <a:clrFrom>
                <a:srgbClr val="F6F6F6"/>
              </a:clrFrom>
              <a:clrTo>
                <a:srgbClr val="F6F6F6">
                  <a:alpha val="0"/>
                </a:srgbClr>
              </a:clrTo>
            </a:clrChange>
            <a:extLst>
              <a:ext uri="{28A0092B-C50C-407E-A947-70E740481C1C}">
                <a14:useLocalDpi xmlns:a14="http://schemas.microsoft.com/office/drawing/2010/main" val="0"/>
              </a:ext>
            </a:extLst>
          </a:blip>
          <a:srcRect/>
          <a:stretch>
            <a:fillRect/>
          </a:stretch>
        </p:blipFill>
        <p:spPr bwMode="auto">
          <a:xfrm rot="4101947">
            <a:off x="1790162" y="336884"/>
            <a:ext cx="4902934" cy="4359060"/>
          </a:xfrm>
          <a:prstGeom prst="rect">
            <a:avLst/>
          </a:prstGeom>
          <a:noFill/>
          <a:extLst>
            <a:ext uri="{909E8E84-426E-40DD-AFC4-6F175D3DCCD1}">
              <a14:hiddenFill xmlns:a14="http://schemas.microsoft.com/office/drawing/2010/main">
                <a:solidFill>
                  <a:srgbClr val="FFFFFF"/>
                </a:solidFill>
              </a14:hiddenFill>
            </a:ext>
          </a:extLst>
        </p:spPr>
      </p:pic>
      <p:sp>
        <p:nvSpPr>
          <p:cNvPr id="2" name="Nadpis 1"/>
          <p:cNvSpPr>
            <a:spLocks noGrp="1"/>
          </p:cNvSpPr>
          <p:nvPr>
            <p:ph type="title"/>
          </p:nvPr>
        </p:nvSpPr>
        <p:spPr>
          <a:xfrm>
            <a:off x="227801" y="0"/>
            <a:ext cx="11415678" cy="1325563"/>
          </a:xfrm>
        </p:spPr>
        <p:txBody>
          <a:bodyPr>
            <a:normAutofit/>
          </a:bodyPr>
          <a:lstStyle/>
          <a:p>
            <a:pPr algn="ctr"/>
            <a:r>
              <a:rPr lang="cs-CZ" dirty="0">
                <a:solidFill>
                  <a:srgbClr val="C00000"/>
                </a:solidFill>
              </a:rPr>
              <a:t>Vodíkové můstky ve vodě </a:t>
            </a:r>
          </a:p>
        </p:txBody>
      </p:sp>
      <p:sp>
        <p:nvSpPr>
          <p:cNvPr id="78" name="Ovál 77"/>
          <p:cNvSpPr/>
          <p:nvPr/>
        </p:nvSpPr>
        <p:spPr>
          <a:xfrm rot="3723607">
            <a:off x="3977559" y="2500363"/>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79" name="Přímá spojnice 78"/>
          <p:cNvCxnSpPr/>
          <p:nvPr/>
        </p:nvCxnSpPr>
        <p:spPr>
          <a:xfrm rot="3723607">
            <a:off x="4361309" y="2144633"/>
            <a:ext cx="228191" cy="408213"/>
          </a:xfrm>
          <a:prstGeom prst="line">
            <a:avLst/>
          </a:prstGeom>
          <a:ln w="53975"/>
        </p:spPr>
        <p:style>
          <a:lnRef idx="1">
            <a:schemeClr val="dk1"/>
          </a:lnRef>
          <a:fillRef idx="0">
            <a:schemeClr val="dk1"/>
          </a:fillRef>
          <a:effectRef idx="0">
            <a:schemeClr val="dk1"/>
          </a:effectRef>
          <a:fontRef idx="minor">
            <a:schemeClr val="tx1"/>
          </a:fontRef>
        </p:style>
      </p:cxnSp>
      <p:sp>
        <p:nvSpPr>
          <p:cNvPr id="81" name="Ovál 80"/>
          <p:cNvSpPr/>
          <p:nvPr/>
        </p:nvSpPr>
        <p:spPr>
          <a:xfrm rot="3723607">
            <a:off x="4569881" y="1933329"/>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83" name="Skupina 82"/>
          <p:cNvGrpSpPr/>
          <p:nvPr/>
        </p:nvGrpSpPr>
        <p:grpSpPr>
          <a:xfrm rot="19957573">
            <a:off x="4487075" y="2559667"/>
            <a:ext cx="821872" cy="838201"/>
            <a:chOff x="2841171" y="3118756"/>
            <a:chExt cx="821872" cy="838201"/>
          </a:xfrm>
        </p:grpSpPr>
        <p:cxnSp>
          <p:nvCxnSpPr>
            <p:cNvPr id="84" name="Přímá spojnice 83"/>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Přímá spojnice 84"/>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6" name="Přímá spojnice 85"/>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7" name="Přímá spojnice 86"/>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8" name="Přímá spojnice 87"/>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20" name="Skupina 119"/>
          <p:cNvGrpSpPr/>
          <p:nvPr/>
        </p:nvGrpSpPr>
        <p:grpSpPr>
          <a:xfrm rot="3106380">
            <a:off x="3704032" y="3079533"/>
            <a:ext cx="892056" cy="734214"/>
            <a:chOff x="2841171" y="3118756"/>
            <a:chExt cx="821871" cy="838201"/>
          </a:xfrm>
        </p:grpSpPr>
        <p:cxnSp>
          <p:nvCxnSpPr>
            <p:cNvPr id="121" name="Přímá spojnice 120"/>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Přímá spojnice 121"/>
            <p:cNvCxnSpPr/>
            <p:nvPr/>
          </p:nvCxnSpPr>
          <p:spPr>
            <a:xfrm flipH="1">
              <a:off x="2993570"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3" name="Přímá spojnice 122"/>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4" name="Přímá spojnice 123"/>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5" name="Přímá spojnice 124"/>
            <p:cNvCxnSpPr/>
            <p:nvPr/>
          </p:nvCxnSpPr>
          <p:spPr>
            <a:xfrm flipH="1">
              <a:off x="3450770"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45" name="Ovál 144"/>
          <p:cNvSpPr/>
          <p:nvPr/>
        </p:nvSpPr>
        <p:spPr>
          <a:xfrm rot="3723607">
            <a:off x="3202160" y="2419824"/>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60" name="Přímá spojnice 159"/>
          <p:cNvCxnSpPr>
            <a:cxnSpLocks/>
            <a:stCxn id="78" idx="3"/>
          </p:cNvCxnSpPr>
          <p:nvPr/>
        </p:nvCxnSpPr>
        <p:spPr>
          <a:xfrm flipH="1" flipV="1">
            <a:off x="3426381" y="2562022"/>
            <a:ext cx="561236" cy="99875"/>
          </a:xfrm>
          <a:prstGeom prst="line">
            <a:avLst/>
          </a:prstGeom>
          <a:ln w="53975"/>
        </p:spPr>
        <p:style>
          <a:lnRef idx="1">
            <a:schemeClr val="dk1"/>
          </a:lnRef>
          <a:fillRef idx="0">
            <a:schemeClr val="dk1"/>
          </a:fillRef>
          <a:effectRef idx="0">
            <a:schemeClr val="dk1"/>
          </a:effectRef>
          <a:fontRef idx="minor">
            <a:schemeClr val="tx1"/>
          </a:fontRef>
        </p:style>
      </p:cxnSp>
      <p:sp>
        <p:nvSpPr>
          <p:cNvPr id="3" name="TextovéPole 2">
            <a:extLst>
              <a:ext uri="{FF2B5EF4-FFF2-40B4-BE49-F238E27FC236}">
                <a16:creationId xmlns:a16="http://schemas.microsoft.com/office/drawing/2014/main" id="{DC3D1A1E-F8BC-449B-9F5A-8604BFBE61F2}"/>
              </a:ext>
            </a:extLst>
          </p:cNvPr>
          <p:cNvSpPr txBox="1"/>
          <p:nvPr/>
        </p:nvSpPr>
        <p:spPr>
          <a:xfrm>
            <a:off x="5329861" y="2995047"/>
            <a:ext cx="300082" cy="369332"/>
          </a:xfrm>
          <a:prstGeom prst="rect">
            <a:avLst/>
          </a:prstGeom>
          <a:noFill/>
        </p:spPr>
        <p:txBody>
          <a:bodyPr wrap="none" rtlCol="0">
            <a:spAutoFit/>
          </a:bodyPr>
          <a:lstStyle/>
          <a:p>
            <a:r>
              <a:rPr lang="cs-CZ" dirty="0"/>
              <a:t>+</a:t>
            </a:r>
            <a:endParaRPr lang="en-US" dirty="0"/>
          </a:p>
        </p:txBody>
      </p:sp>
      <p:sp>
        <p:nvSpPr>
          <p:cNvPr id="147" name="TextovéPole 146">
            <a:extLst>
              <a:ext uri="{FF2B5EF4-FFF2-40B4-BE49-F238E27FC236}">
                <a16:creationId xmlns:a16="http://schemas.microsoft.com/office/drawing/2014/main" id="{6A11E93D-1797-4C65-A751-F83FC0B0482F}"/>
              </a:ext>
            </a:extLst>
          </p:cNvPr>
          <p:cNvSpPr txBox="1"/>
          <p:nvPr/>
        </p:nvSpPr>
        <p:spPr>
          <a:xfrm>
            <a:off x="4002638" y="3832694"/>
            <a:ext cx="300082" cy="369332"/>
          </a:xfrm>
          <a:prstGeom prst="rect">
            <a:avLst/>
          </a:prstGeom>
          <a:noFill/>
        </p:spPr>
        <p:txBody>
          <a:bodyPr wrap="none" rtlCol="0">
            <a:spAutoFit/>
          </a:bodyPr>
          <a:lstStyle/>
          <a:p>
            <a:r>
              <a:rPr lang="cs-CZ" dirty="0"/>
              <a:t>+</a:t>
            </a:r>
            <a:endParaRPr lang="en-US" dirty="0"/>
          </a:p>
        </p:txBody>
      </p:sp>
      <p:sp>
        <p:nvSpPr>
          <p:cNvPr id="148" name="TextovéPole 147">
            <a:extLst>
              <a:ext uri="{FF2B5EF4-FFF2-40B4-BE49-F238E27FC236}">
                <a16:creationId xmlns:a16="http://schemas.microsoft.com/office/drawing/2014/main" id="{F2CBF6BF-84B2-4521-8685-BCF10DE1035A}"/>
              </a:ext>
            </a:extLst>
          </p:cNvPr>
          <p:cNvSpPr txBox="1"/>
          <p:nvPr/>
        </p:nvSpPr>
        <p:spPr>
          <a:xfrm>
            <a:off x="2527748" y="2147082"/>
            <a:ext cx="255198" cy="369332"/>
          </a:xfrm>
          <a:prstGeom prst="rect">
            <a:avLst/>
          </a:prstGeom>
          <a:noFill/>
        </p:spPr>
        <p:txBody>
          <a:bodyPr wrap="none" rtlCol="0">
            <a:spAutoFit/>
          </a:bodyPr>
          <a:lstStyle/>
          <a:p>
            <a:r>
              <a:rPr lang="cs-CZ" dirty="0"/>
              <a:t>-</a:t>
            </a:r>
            <a:endParaRPr lang="en-US" dirty="0"/>
          </a:p>
        </p:txBody>
      </p:sp>
      <p:sp>
        <p:nvSpPr>
          <p:cNvPr id="149" name="TextovéPole 148">
            <a:extLst>
              <a:ext uri="{FF2B5EF4-FFF2-40B4-BE49-F238E27FC236}">
                <a16:creationId xmlns:a16="http://schemas.microsoft.com/office/drawing/2014/main" id="{9A39A2E1-29B6-4680-BE4A-F4B744B4CC50}"/>
              </a:ext>
            </a:extLst>
          </p:cNvPr>
          <p:cNvSpPr txBox="1"/>
          <p:nvPr/>
        </p:nvSpPr>
        <p:spPr>
          <a:xfrm>
            <a:off x="5038554" y="1368835"/>
            <a:ext cx="255198" cy="369332"/>
          </a:xfrm>
          <a:prstGeom prst="rect">
            <a:avLst/>
          </a:prstGeom>
          <a:noFill/>
        </p:spPr>
        <p:txBody>
          <a:bodyPr wrap="none" rtlCol="0">
            <a:spAutoFit/>
          </a:bodyPr>
          <a:lstStyle/>
          <a:p>
            <a:r>
              <a:rPr lang="cs-CZ" dirty="0"/>
              <a:t>-</a:t>
            </a:r>
            <a:endParaRPr lang="en-US" dirty="0"/>
          </a:p>
        </p:txBody>
      </p:sp>
    </p:spTree>
    <p:extLst>
      <p:ext uri="{BB962C8B-B14F-4D97-AF65-F5344CB8AC3E}">
        <p14:creationId xmlns:p14="http://schemas.microsoft.com/office/powerpoint/2010/main" val="3950047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7"/>
                                        </p:tgtEl>
                                        <p:attrNameLst>
                                          <p:attrName>style.visibility</p:attrName>
                                        </p:attrNameLst>
                                      </p:cBhvr>
                                      <p:to>
                                        <p:strVal val="visible"/>
                                      </p:to>
                                    </p:set>
                                    <p:animEffect transition="in" filter="fade">
                                      <p:cBhvr>
                                        <p:cTn id="7" dur="500"/>
                                        <p:tgtEl>
                                          <p:spTgt spid="1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9"/>
                                        </p:tgtEl>
                                        <p:attrNameLst>
                                          <p:attrName>style.visibility</p:attrName>
                                        </p:attrNameLst>
                                      </p:cBhvr>
                                      <p:to>
                                        <p:strVal val="visible"/>
                                      </p:to>
                                    </p:set>
                                    <p:animEffect transition="in" filter="fade">
                                      <p:cBhvr>
                                        <p:cTn id="13" dur="500"/>
                                        <p:tgtEl>
                                          <p:spTgt spid="14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48"/>
                                        </p:tgtEl>
                                        <p:attrNameLst>
                                          <p:attrName>style.visibility</p:attrName>
                                        </p:attrNameLst>
                                      </p:cBhvr>
                                      <p:to>
                                        <p:strVal val="visible"/>
                                      </p:to>
                                    </p:set>
                                    <p:animEffect transition="in" filter="fade">
                                      <p:cBhvr>
                                        <p:cTn id="16" dur="500"/>
                                        <p:tgtEl>
                                          <p:spTgt spid="148"/>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45"/>
                                        </p:tgtEl>
                                        <p:attrNameLst>
                                          <p:attrName>style.visibility</p:attrName>
                                        </p:attrNameLst>
                                      </p:cBhvr>
                                      <p:to>
                                        <p:strVal val="visible"/>
                                      </p:to>
                                    </p:set>
                                    <p:animEffect transition="in" filter="fade">
                                      <p:cBhvr>
                                        <p:cTn id="21" dur="500"/>
                                        <p:tgtEl>
                                          <p:spTgt spid="145"/>
                                        </p:tgtEl>
                                      </p:cBhvr>
                                    </p:animEffect>
                                  </p:childTnLst>
                                </p:cTn>
                              </p:par>
                              <p:par>
                                <p:cTn id="22" presetID="10" presetClass="entr" presetSubtype="0" fill="hold" nodeType="withEffect">
                                  <p:stCondLst>
                                    <p:cond delay="0"/>
                                  </p:stCondLst>
                                  <p:childTnLst>
                                    <p:set>
                                      <p:cBhvr>
                                        <p:cTn id="23" dur="1" fill="hold">
                                          <p:stCondLst>
                                            <p:cond delay="0"/>
                                          </p:stCondLst>
                                        </p:cTn>
                                        <p:tgtEl>
                                          <p:spTgt spid="160"/>
                                        </p:tgtEl>
                                        <p:attrNameLst>
                                          <p:attrName>style.visibility</p:attrName>
                                        </p:attrNameLst>
                                      </p:cBhvr>
                                      <p:to>
                                        <p:strVal val="visible"/>
                                      </p:to>
                                    </p:set>
                                    <p:animEffect transition="in" filter="fade">
                                      <p:cBhvr>
                                        <p:cTn id="24" dur="500"/>
                                        <p:tgtEl>
                                          <p:spTgt spid="160"/>
                                        </p:tgtEl>
                                      </p:cBhvr>
                                    </p:animEffect>
                                  </p:childTnLst>
                                </p:cTn>
                              </p:par>
                              <p:par>
                                <p:cTn id="25" presetID="10" presetClass="entr" presetSubtype="0" fill="hold" nodeType="withEffect">
                                  <p:stCondLst>
                                    <p:cond delay="0"/>
                                  </p:stCondLst>
                                  <p:childTnLst>
                                    <p:set>
                                      <p:cBhvr>
                                        <p:cTn id="26" dur="1" fill="hold">
                                          <p:stCondLst>
                                            <p:cond delay="0"/>
                                          </p:stCondLst>
                                        </p:cTn>
                                        <p:tgtEl>
                                          <p:spTgt spid="120"/>
                                        </p:tgtEl>
                                        <p:attrNameLst>
                                          <p:attrName>style.visibility</p:attrName>
                                        </p:attrNameLst>
                                      </p:cBhvr>
                                      <p:to>
                                        <p:strVal val="visible"/>
                                      </p:to>
                                    </p:set>
                                    <p:animEffect transition="in" filter="fade">
                                      <p:cBhvr>
                                        <p:cTn id="27" dur="500"/>
                                        <p:tgtEl>
                                          <p:spTgt spid="120"/>
                                        </p:tgtEl>
                                      </p:cBhvr>
                                    </p:animEffect>
                                  </p:childTnLst>
                                </p:cTn>
                              </p:par>
                              <p:par>
                                <p:cTn id="28" presetID="10" presetClass="entr" presetSubtype="0" fill="hold" nodeType="withEffect">
                                  <p:stCondLst>
                                    <p:cond delay="0"/>
                                  </p:stCondLst>
                                  <p:childTnLst>
                                    <p:set>
                                      <p:cBhvr>
                                        <p:cTn id="29" dur="1" fill="hold">
                                          <p:stCondLst>
                                            <p:cond delay="0"/>
                                          </p:stCondLst>
                                        </p:cTn>
                                        <p:tgtEl>
                                          <p:spTgt spid="83"/>
                                        </p:tgtEl>
                                        <p:attrNameLst>
                                          <p:attrName>style.visibility</p:attrName>
                                        </p:attrNameLst>
                                      </p:cBhvr>
                                      <p:to>
                                        <p:strVal val="visible"/>
                                      </p:to>
                                    </p:set>
                                    <p:animEffect transition="in" filter="fade">
                                      <p:cBhvr>
                                        <p:cTn id="30" dur="500"/>
                                        <p:tgtEl>
                                          <p:spTgt spid="83"/>
                                        </p:tgtEl>
                                      </p:cBhvr>
                                    </p:animEffect>
                                  </p:childTnLst>
                                </p:cTn>
                              </p:par>
                              <p:par>
                                <p:cTn id="31" presetID="10" presetClass="entr" presetSubtype="0" fill="hold" nodeType="withEffect">
                                  <p:stCondLst>
                                    <p:cond delay="0"/>
                                  </p:stCondLst>
                                  <p:childTnLst>
                                    <p:set>
                                      <p:cBhvr>
                                        <p:cTn id="32" dur="1" fill="hold">
                                          <p:stCondLst>
                                            <p:cond delay="0"/>
                                          </p:stCondLst>
                                        </p:cTn>
                                        <p:tgtEl>
                                          <p:spTgt spid="79"/>
                                        </p:tgtEl>
                                        <p:attrNameLst>
                                          <p:attrName>style.visibility</p:attrName>
                                        </p:attrNameLst>
                                      </p:cBhvr>
                                      <p:to>
                                        <p:strVal val="visible"/>
                                      </p:to>
                                    </p:set>
                                    <p:animEffect transition="in" filter="fade">
                                      <p:cBhvr>
                                        <p:cTn id="33" dur="500"/>
                                        <p:tgtEl>
                                          <p:spTgt spid="7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81"/>
                                        </p:tgtEl>
                                        <p:attrNameLst>
                                          <p:attrName>style.visibility</p:attrName>
                                        </p:attrNameLst>
                                      </p:cBhvr>
                                      <p:to>
                                        <p:strVal val="visible"/>
                                      </p:to>
                                    </p:set>
                                    <p:animEffect transition="in" filter="fade">
                                      <p:cBhvr>
                                        <p:cTn id="36" dur="500"/>
                                        <p:tgtEl>
                                          <p:spTgt spid="81"/>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78"/>
                                        </p:tgtEl>
                                        <p:attrNameLst>
                                          <p:attrName>style.visibility</p:attrName>
                                        </p:attrNameLst>
                                      </p:cBhvr>
                                      <p:to>
                                        <p:strVal val="visible"/>
                                      </p:to>
                                    </p:set>
                                    <p:animEffect transition="in" filter="fade">
                                      <p:cBhvr>
                                        <p:cTn id="39" dur="500"/>
                                        <p:tgtEl>
                                          <p:spTgt spid="78"/>
                                        </p:tgtEl>
                                      </p:cBhvr>
                                    </p:animEffect>
                                  </p:childTnLst>
                                </p:cTn>
                              </p:par>
                              <p:par>
                                <p:cTn id="40" presetID="10" presetClass="exit" presetSubtype="0" fill="hold" nodeType="withEffect">
                                  <p:stCondLst>
                                    <p:cond delay="0"/>
                                  </p:stCondLst>
                                  <p:childTnLst>
                                    <p:animEffect transition="out" filter="fade">
                                      <p:cBhvr>
                                        <p:cTn id="41" dur="500"/>
                                        <p:tgtEl>
                                          <p:spTgt spid="1030"/>
                                        </p:tgtEl>
                                      </p:cBhvr>
                                    </p:animEffect>
                                    <p:set>
                                      <p:cBhvr>
                                        <p:cTn id="42" dur="1" fill="hold">
                                          <p:stCondLst>
                                            <p:cond delay="499"/>
                                          </p:stCondLst>
                                        </p:cTn>
                                        <p:tgtEl>
                                          <p:spTgt spid="10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P spid="81" grpId="0" animBg="1"/>
      <p:bldP spid="145" grpId="0" animBg="1"/>
      <p:bldP spid="3" grpId="0"/>
      <p:bldP spid="147" grpId="0"/>
      <p:bldP spid="148" grpId="0"/>
      <p:bldP spid="149"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Nadpis 1"/>
          <p:cNvSpPr>
            <a:spLocks noGrp="1"/>
          </p:cNvSpPr>
          <p:nvPr>
            <p:ph type="title"/>
          </p:nvPr>
        </p:nvSpPr>
        <p:spPr>
          <a:xfrm>
            <a:off x="227801" y="0"/>
            <a:ext cx="11415678" cy="1325563"/>
          </a:xfrm>
        </p:spPr>
        <p:txBody>
          <a:bodyPr>
            <a:normAutofit/>
          </a:bodyPr>
          <a:lstStyle/>
          <a:p>
            <a:pPr algn="ctr"/>
            <a:r>
              <a:rPr lang="cs-CZ" dirty="0">
                <a:solidFill>
                  <a:srgbClr val="C00000"/>
                </a:solidFill>
              </a:rPr>
              <a:t>Vodíkové můstky ve vodě </a:t>
            </a:r>
          </a:p>
        </p:txBody>
      </p:sp>
      <p:sp>
        <p:nvSpPr>
          <p:cNvPr id="5" name="Ovál 4"/>
          <p:cNvSpPr/>
          <p:nvPr/>
        </p:nvSpPr>
        <p:spPr>
          <a:xfrm rot="3438083">
            <a:off x="6354314" y="5398483"/>
            <a:ext cx="505475" cy="48598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cxnSp>
        <p:nvCxnSpPr>
          <p:cNvPr id="6" name="Přímá spojnice 5"/>
          <p:cNvCxnSpPr>
            <a:stCxn id="8" idx="5"/>
          </p:cNvCxnSpPr>
          <p:nvPr/>
        </p:nvCxnSpPr>
        <p:spPr>
          <a:xfrm flipH="1">
            <a:off x="6629400" y="4997753"/>
            <a:ext cx="32942" cy="402605"/>
          </a:xfrm>
          <a:prstGeom prst="line">
            <a:avLst/>
          </a:prstGeom>
          <a:ln w="53975"/>
        </p:spPr>
        <p:style>
          <a:lnRef idx="1">
            <a:schemeClr val="dk1"/>
          </a:lnRef>
          <a:fillRef idx="0">
            <a:schemeClr val="dk1"/>
          </a:fillRef>
          <a:effectRef idx="0">
            <a:schemeClr val="dk1"/>
          </a:effectRef>
          <a:fontRef idx="minor">
            <a:schemeClr val="tx1"/>
          </a:fontRef>
        </p:style>
      </p:cxnSp>
      <p:cxnSp>
        <p:nvCxnSpPr>
          <p:cNvPr id="7" name="Přímá spojnice 6"/>
          <p:cNvCxnSpPr>
            <a:stCxn id="5" idx="3"/>
          </p:cNvCxnSpPr>
          <p:nvPr/>
        </p:nvCxnSpPr>
        <p:spPr>
          <a:xfrm flipH="1" flipV="1">
            <a:off x="5761927" y="5526653"/>
            <a:ext cx="603989" cy="57253"/>
          </a:xfrm>
          <a:prstGeom prst="line">
            <a:avLst/>
          </a:prstGeom>
          <a:ln w="53975"/>
        </p:spPr>
        <p:style>
          <a:lnRef idx="1">
            <a:schemeClr val="dk1"/>
          </a:lnRef>
          <a:fillRef idx="0">
            <a:schemeClr val="dk1"/>
          </a:fillRef>
          <a:effectRef idx="0">
            <a:schemeClr val="dk1"/>
          </a:effectRef>
          <a:fontRef idx="minor">
            <a:schemeClr val="tx1"/>
          </a:fontRef>
        </p:style>
      </p:cxnSp>
      <p:sp>
        <p:nvSpPr>
          <p:cNvPr id="8" name="Ovál 7"/>
          <p:cNvSpPr/>
          <p:nvPr/>
        </p:nvSpPr>
        <p:spPr>
          <a:xfrm rot="3438083">
            <a:off x="6570325" y="4730663"/>
            <a:ext cx="252739" cy="27770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 name="Ovál 10"/>
          <p:cNvSpPr/>
          <p:nvPr/>
        </p:nvSpPr>
        <p:spPr>
          <a:xfrm rot="1923063">
            <a:off x="3855856" y="4938800"/>
            <a:ext cx="548412" cy="479323"/>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3" name="Přímá spojnice 12"/>
          <p:cNvCxnSpPr/>
          <p:nvPr/>
        </p:nvCxnSpPr>
        <p:spPr>
          <a:xfrm rot="1923063" flipH="1">
            <a:off x="3451458" y="5101045"/>
            <a:ext cx="355505" cy="357775"/>
          </a:xfrm>
          <a:prstGeom prst="line">
            <a:avLst/>
          </a:prstGeom>
          <a:ln w="53975"/>
        </p:spPr>
        <p:style>
          <a:lnRef idx="1">
            <a:schemeClr val="dk1"/>
          </a:lnRef>
          <a:fillRef idx="0">
            <a:schemeClr val="dk1"/>
          </a:fillRef>
          <a:effectRef idx="0">
            <a:schemeClr val="dk1"/>
          </a:effectRef>
          <a:fontRef idx="minor">
            <a:schemeClr val="tx1"/>
          </a:fontRef>
        </p:style>
      </p:cxnSp>
      <p:sp>
        <p:nvSpPr>
          <p:cNvPr id="15" name="Ovál 14"/>
          <p:cNvSpPr/>
          <p:nvPr/>
        </p:nvSpPr>
        <p:spPr>
          <a:xfrm rot="1923063">
            <a:off x="3129682" y="5214644"/>
            <a:ext cx="274207" cy="273899"/>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6" name="Skupina 15"/>
          <p:cNvGrpSpPr/>
          <p:nvPr/>
        </p:nvGrpSpPr>
        <p:grpSpPr>
          <a:xfrm rot="19715542">
            <a:off x="4578752" y="4982015"/>
            <a:ext cx="821872" cy="838201"/>
            <a:chOff x="2841171" y="3118756"/>
            <a:chExt cx="821872" cy="838201"/>
          </a:xfrm>
        </p:grpSpPr>
        <p:cxnSp>
          <p:nvCxnSpPr>
            <p:cNvPr id="17" name="Přímá spojnice 16"/>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Přímá spojnice 17"/>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 name="Přímá spojnice 18"/>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 name="Přímá spojnice 19"/>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1" name="Přímá spojnice 20"/>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5" name="Skupina 64"/>
          <p:cNvGrpSpPr/>
          <p:nvPr/>
        </p:nvGrpSpPr>
        <p:grpSpPr>
          <a:xfrm>
            <a:off x="1353358" y="1328396"/>
            <a:ext cx="876301" cy="1605642"/>
            <a:chOff x="1817914" y="2449286"/>
            <a:chExt cx="876301" cy="1605642"/>
          </a:xfrm>
        </p:grpSpPr>
        <p:sp>
          <p:nvSpPr>
            <p:cNvPr id="66" name="Ovál 65"/>
            <p:cNvSpPr/>
            <p:nvPr/>
          </p:nvSpPr>
          <p:spPr>
            <a:xfrm>
              <a:off x="2237015" y="311875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67" name="Přímá spojnice 66"/>
            <p:cNvCxnSpPr/>
            <p:nvPr/>
          </p:nvCxnSpPr>
          <p:spPr>
            <a:xfrm>
              <a:off x="2156602" y="2710543"/>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68" name="Přímá spojnice 67"/>
            <p:cNvCxnSpPr/>
            <p:nvPr/>
          </p:nvCxnSpPr>
          <p:spPr>
            <a:xfrm flipH="1">
              <a:off x="2008414" y="3512281"/>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69" name="Ovál 68"/>
            <p:cNvSpPr/>
            <p:nvPr/>
          </p:nvSpPr>
          <p:spPr>
            <a:xfrm>
              <a:off x="2008414" y="2449286"/>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0" name="Ovál 69"/>
            <p:cNvSpPr/>
            <p:nvPr/>
          </p:nvSpPr>
          <p:spPr>
            <a:xfrm>
              <a:off x="1817914" y="3793671"/>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78" name="Ovál 77"/>
          <p:cNvSpPr/>
          <p:nvPr/>
        </p:nvSpPr>
        <p:spPr>
          <a:xfrm rot="3723607">
            <a:off x="3977559" y="2500363"/>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79" name="Přímá spojnice 78"/>
          <p:cNvCxnSpPr/>
          <p:nvPr/>
        </p:nvCxnSpPr>
        <p:spPr>
          <a:xfrm rot="3723607">
            <a:off x="4361309" y="2144633"/>
            <a:ext cx="228191" cy="408213"/>
          </a:xfrm>
          <a:prstGeom prst="line">
            <a:avLst/>
          </a:prstGeom>
          <a:ln w="53975"/>
        </p:spPr>
        <p:style>
          <a:lnRef idx="1">
            <a:schemeClr val="dk1"/>
          </a:lnRef>
          <a:fillRef idx="0">
            <a:schemeClr val="dk1"/>
          </a:fillRef>
          <a:effectRef idx="0">
            <a:schemeClr val="dk1"/>
          </a:effectRef>
          <a:fontRef idx="minor">
            <a:schemeClr val="tx1"/>
          </a:fontRef>
        </p:style>
      </p:cxnSp>
      <p:sp>
        <p:nvSpPr>
          <p:cNvPr id="81" name="Ovál 80"/>
          <p:cNvSpPr/>
          <p:nvPr/>
        </p:nvSpPr>
        <p:spPr>
          <a:xfrm rot="3723607">
            <a:off x="4569881" y="1933329"/>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83" name="Skupina 82"/>
          <p:cNvGrpSpPr/>
          <p:nvPr/>
        </p:nvGrpSpPr>
        <p:grpSpPr>
          <a:xfrm rot="19957573">
            <a:off x="4487075" y="2559667"/>
            <a:ext cx="821872" cy="838201"/>
            <a:chOff x="2841171" y="3118756"/>
            <a:chExt cx="821872" cy="838201"/>
          </a:xfrm>
        </p:grpSpPr>
        <p:cxnSp>
          <p:nvCxnSpPr>
            <p:cNvPr id="84" name="Přímá spojnice 83"/>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Přímá spojnice 84"/>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6" name="Přímá spojnice 85"/>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7" name="Přímá spojnice 86"/>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8" name="Přímá spojnice 87"/>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90" name="Ovál 89"/>
          <p:cNvSpPr/>
          <p:nvPr/>
        </p:nvSpPr>
        <p:spPr>
          <a:xfrm rot="3723607">
            <a:off x="6116587" y="312947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91" name="Přímá spojnice 90"/>
          <p:cNvCxnSpPr>
            <a:stCxn id="93" idx="4"/>
          </p:cNvCxnSpPr>
          <p:nvPr/>
        </p:nvCxnSpPr>
        <p:spPr>
          <a:xfrm flipH="1">
            <a:off x="6561827" y="3070058"/>
            <a:ext cx="554558" cy="204104"/>
          </a:xfrm>
          <a:prstGeom prst="line">
            <a:avLst/>
          </a:prstGeom>
          <a:ln w="53975"/>
        </p:spPr>
        <p:style>
          <a:lnRef idx="1">
            <a:schemeClr val="dk1"/>
          </a:lnRef>
          <a:fillRef idx="0">
            <a:schemeClr val="dk1"/>
          </a:fillRef>
          <a:effectRef idx="0">
            <a:schemeClr val="dk1"/>
          </a:effectRef>
          <a:fontRef idx="minor">
            <a:schemeClr val="tx1"/>
          </a:fontRef>
        </p:style>
      </p:cxnSp>
      <p:cxnSp>
        <p:nvCxnSpPr>
          <p:cNvPr id="92" name="Přímá spojnice 91"/>
          <p:cNvCxnSpPr/>
          <p:nvPr/>
        </p:nvCxnSpPr>
        <p:spPr>
          <a:xfrm rot="3723607" flipH="1">
            <a:off x="5755768" y="3071674"/>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93" name="Ovál 92"/>
          <p:cNvSpPr/>
          <p:nvPr/>
        </p:nvSpPr>
        <p:spPr>
          <a:xfrm rot="3723607">
            <a:off x="7107780" y="2894359"/>
            <a:ext cx="228601" cy="239282"/>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4" name="Ovál 93"/>
          <p:cNvSpPr/>
          <p:nvPr/>
        </p:nvSpPr>
        <p:spPr>
          <a:xfrm rot="3723607">
            <a:off x="5471269" y="3026544"/>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20" name="Skupina 119"/>
          <p:cNvGrpSpPr/>
          <p:nvPr/>
        </p:nvGrpSpPr>
        <p:grpSpPr>
          <a:xfrm rot="3106380">
            <a:off x="3704032" y="3079533"/>
            <a:ext cx="892056" cy="734214"/>
            <a:chOff x="2841171" y="3118756"/>
            <a:chExt cx="821871" cy="838201"/>
          </a:xfrm>
        </p:grpSpPr>
        <p:cxnSp>
          <p:nvCxnSpPr>
            <p:cNvPr id="121" name="Přímá spojnice 120"/>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Přímá spojnice 121"/>
            <p:cNvCxnSpPr/>
            <p:nvPr/>
          </p:nvCxnSpPr>
          <p:spPr>
            <a:xfrm flipH="1">
              <a:off x="2993570"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3" name="Přímá spojnice 122"/>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4" name="Přímá spojnice 123"/>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5" name="Přímá spojnice 124"/>
            <p:cNvCxnSpPr/>
            <p:nvPr/>
          </p:nvCxnSpPr>
          <p:spPr>
            <a:xfrm flipH="1">
              <a:off x="3450770"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32" name="Skupina 131"/>
          <p:cNvGrpSpPr/>
          <p:nvPr/>
        </p:nvGrpSpPr>
        <p:grpSpPr>
          <a:xfrm rot="19715542">
            <a:off x="2338147" y="2002111"/>
            <a:ext cx="821872" cy="838201"/>
            <a:chOff x="2841171" y="3118756"/>
            <a:chExt cx="821872" cy="838201"/>
          </a:xfrm>
        </p:grpSpPr>
        <p:cxnSp>
          <p:nvCxnSpPr>
            <p:cNvPr id="133" name="Přímá spojnice 132"/>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Přímá spojnice 133"/>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5" name="Přímá spojnice 134"/>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6" name="Přímá spojnice 135"/>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7" name="Přímá spojnice 136"/>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45" name="Ovál 144"/>
          <p:cNvSpPr/>
          <p:nvPr/>
        </p:nvSpPr>
        <p:spPr>
          <a:xfrm rot="3723607">
            <a:off x="3202160" y="2419824"/>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6" name="Ovál 145"/>
          <p:cNvSpPr/>
          <p:nvPr/>
        </p:nvSpPr>
        <p:spPr>
          <a:xfrm rot="3723607">
            <a:off x="4052913" y="4090396"/>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59" name="Přímá spojnice 158"/>
          <p:cNvCxnSpPr/>
          <p:nvPr/>
        </p:nvCxnSpPr>
        <p:spPr>
          <a:xfrm flipV="1">
            <a:off x="4145033" y="4328290"/>
            <a:ext cx="7539" cy="614253"/>
          </a:xfrm>
          <a:prstGeom prst="line">
            <a:avLst/>
          </a:prstGeom>
          <a:ln w="53975"/>
        </p:spPr>
        <p:style>
          <a:lnRef idx="1">
            <a:schemeClr val="dk1"/>
          </a:lnRef>
          <a:fillRef idx="0">
            <a:schemeClr val="dk1"/>
          </a:fillRef>
          <a:effectRef idx="0">
            <a:schemeClr val="dk1"/>
          </a:effectRef>
          <a:fontRef idx="minor">
            <a:schemeClr val="tx1"/>
          </a:fontRef>
        </p:style>
      </p:cxnSp>
      <p:cxnSp>
        <p:nvCxnSpPr>
          <p:cNvPr id="160" name="Přímá spojnice 159"/>
          <p:cNvCxnSpPr>
            <a:stCxn id="78" idx="3"/>
          </p:cNvCxnSpPr>
          <p:nvPr/>
        </p:nvCxnSpPr>
        <p:spPr>
          <a:xfrm flipH="1" flipV="1">
            <a:off x="3426381" y="2562022"/>
            <a:ext cx="561236" cy="99875"/>
          </a:xfrm>
          <a:prstGeom prst="line">
            <a:avLst/>
          </a:prstGeom>
          <a:ln w="53975"/>
        </p:spPr>
        <p:style>
          <a:lnRef idx="1">
            <a:schemeClr val="dk1"/>
          </a:lnRef>
          <a:fillRef idx="0">
            <a:schemeClr val="dk1"/>
          </a:fillRef>
          <a:effectRef idx="0">
            <a:schemeClr val="dk1"/>
          </a:effectRef>
          <a:fontRef idx="minor">
            <a:schemeClr val="tx1"/>
          </a:fontRef>
        </p:style>
      </p:cxnSp>
      <p:sp>
        <p:nvSpPr>
          <p:cNvPr id="104" name="Ovál 103"/>
          <p:cNvSpPr/>
          <p:nvPr/>
        </p:nvSpPr>
        <p:spPr>
          <a:xfrm rot="16328894">
            <a:off x="8450578" y="2474227"/>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05" name="Přímá spojnice 104"/>
          <p:cNvCxnSpPr/>
          <p:nvPr/>
        </p:nvCxnSpPr>
        <p:spPr>
          <a:xfrm>
            <a:off x="8633011" y="2018598"/>
            <a:ext cx="37652" cy="451821"/>
          </a:xfrm>
          <a:prstGeom prst="line">
            <a:avLst/>
          </a:prstGeom>
          <a:ln w="53975"/>
        </p:spPr>
        <p:style>
          <a:lnRef idx="1">
            <a:schemeClr val="dk1"/>
          </a:lnRef>
          <a:fillRef idx="0">
            <a:schemeClr val="dk1"/>
          </a:fillRef>
          <a:effectRef idx="0">
            <a:schemeClr val="dk1"/>
          </a:effectRef>
          <a:fontRef idx="minor">
            <a:schemeClr val="tx1"/>
          </a:fontRef>
        </p:style>
      </p:cxnSp>
      <p:cxnSp>
        <p:nvCxnSpPr>
          <p:cNvPr id="106" name="Přímá spojnice 105"/>
          <p:cNvCxnSpPr/>
          <p:nvPr/>
        </p:nvCxnSpPr>
        <p:spPr>
          <a:xfrm>
            <a:off x="8896574" y="2766255"/>
            <a:ext cx="430306" cy="107576"/>
          </a:xfrm>
          <a:prstGeom prst="line">
            <a:avLst/>
          </a:prstGeom>
          <a:ln w="53975"/>
        </p:spPr>
        <p:style>
          <a:lnRef idx="1">
            <a:schemeClr val="dk1"/>
          </a:lnRef>
          <a:fillRef idx="0">
            <a:schemeClr val="dk1"/>
          </a:fillRef>
          <a:effectRef idx="0">
            <a:schemeClr val="dk1"/>
          </a:effectRef>
          <a:fontRef idx="minor">
            <a:schemeClr val="tx1"/>
          </a:fontRef>
        </p:style>
      </p:cxnSp>
      <p:sp>
        <p:nvSpPr>
          <p:cNvPr id="107" name="Ovál 106"/>
          <p:cNvSpPr/>
          <p:nvPr/>
        </p:nvSpPr>
        <p:spPr>
          <a:xfrm rot="16328894">
            <a:off x="8529383" y="1791074"/>
            <a:ext cx="228601" cy="246522"/>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8" name="Ovál 107"/>
          <p:cNvSpPr/>
          <p:nvPr/>
        </p:nvSpPr>
        <p:spPr>
          <a:xfrm rot="16328894">
            <a:off x="9317844" y="2781637"/>
            <a:ext cx="228601" cy="231434"/>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09" name="Skupina 108"/>
          <p:cNvGrpSpPr/>
          <p:nvPr/>
        </p:nvGrpSpPr>
        <p:grpSpPr>
          <a:xfrm rot="19355322">
            <a:off x="7818457" y="4523477"/>
            <a:ext cx="1517310" cy="1000219"/>
            <a:chOff x="5200013" y="2923807"/>
            <a:chExt cx="1517310" cy="1000219"/>
          </a:xfrm>
        </p:grpSpPr>
        <p:sp>
          <p:nvSpPr>
            <p:cNvPr id="110" name="Ovál 109"/>
            <p:cNvSpPr/>
            <p:nvPr/>
          </p:nvSpPr>
          <p:spPr>
            <a:xfrm rot="3723607">
              <a:off x="5861659" y="346682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11" name="Přímá spojnice 110"/>
            <p:cNvCxnSpPr/>
            <p:nvPr/>
          </p:nvCxnSpPr>
          <p:spPr>
            <a:xfrm rot="3723607">
              <a:off x="6267105" y="3116379"/>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112" name="Přímá spojnice 111"/>
            <p:cNvCxnSpPr/>
            <p:nvPr/>
          </p:nvCxnSpPr>
          <p:spPr>
            <a:xfrm rot="3723607" flipH="1">
              <a:off x="5500839"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113" name="Ovál 112"/>
            <p:cNvSpPr/>
            <p:nvPr/>
          </p:nvSpPr>
          <p:spPr>
            <a:xfrm rot="3723607">
              <a:off x="6483484" y="2918570"/>
              <a:ext cx="228601" cy="23907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4" name="Ovál 113"/>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128" name="Skupina 127"/>
          <p:cNvGrpSpPr/>
          <p:nvPr/>
        </p:nvGrpSpPr>
        <p:grpSpPr>
          <a:xfrm rot="2163649">
            <a:off x="6070746" y="3691441"/>
            <a:ext cx="949424" cy="941315"/>
            <a:chOff x="2841171" y="3118756"/>
            <a:chExt cx="821872" cy="838201"/>
          </a:xfrm>
        </p:grpSpPr>
        <p:cxnSp>
          <p:nvCxnSpPr>
            <p:cNvPr id="129" name="Přímá spojnice 128"/>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Přímá spojnice 129"/>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8" name="Přímá spojnice 137"/>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9" name="Přímá spojnice 138"/>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0" name="Přímá spojnice 139"/>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41" name="Skupina 140"/>
          <p:cNvGrpSpPr/>
          <p:nvPr/>
        </p:nvGrpSpPr>
        <p:grpSpPr>
          <a:xfrm rot="2385827">
            <a:off x="8366037" y="3099969"/>
            <a:ext cx="821872" cy="838201"/>
            <a:chOff x="2841171" y="3118756"/>
            <a:chExt cx="821872" cy="838201"/>
          </a:xfrm>
        </p:grpSpPr>
        <p:cxnSp>
          <p:nvCxnSpPr>
            <p:cNvPr id="142" name="Přímá spojnice 141"/>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Přímá spojnice 142"/>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4" name="Přímá spojnice 143"/>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1" name="Přímá spojnice 160"/>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2" name="Přímá spojnice 161"/>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63" name="Skupina 162"/>
          <p:cNvGrpSpPr/>
          <p:nvPr/>
        </p:nvGrpSpPr>
        <p:grpSpPr>
          <a:xfrm rot="18704571">
            <a:off x="7012365" y="5108060"/>
            <a:ext cx="821872" cy="838201"/>
            <a:chOff x="2841171" y="3118756"/>
            <a:chExt cx="821872" cy="838201"/>
          </a:xfrm>
        </p:grpSpPr>
        <p:cxnSp>
          <p:nvCxnSpPr>
            <p:cNvPr id="166" name="Přímá spojnice 165"/>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Přímá spojnice 166"/>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8" name="Přímá spojnice 167"/>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9" name="Přímá spojnice 168"/>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0" name="Přímá spojnice 169"/>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74" name="Skupina 173"/>
          <p:cNvGrpSpPr/>
          <p:nvPr/>
        </p:nvGrpSpPr>
        <p:grpSpPr>
          <a:xfrm rot="8866459">
            <a:off x="9693303" y="2653852"/>
            <a:ext cx="821872" cy="838201"/>
            <a:chOff x="2841171" y="3118756"/>
            <a:chExt cx="821872" cy="838201"/>
          </a:xfrm>
        </p:grpSpPr>
        <p:cxnSp>
          <p:nvCxnSpPr>
            <p:cNvPr id="175" name="Přímá spojnice 174"/>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Přímá spojnice 175"/>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7" name="Přímá spojnice 176"/>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8" name="Přímá spojnice 177"/>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9" name="Přímá spojnice 178"/>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80" name="Skupina 179"/>
          <p:cNvGrpSpPr/>
          <p:nvPr/>
        </p:nvGrpSpPr>
        <p:grpSpPr>
          <a:xfrm rot="14660396">
            <a:off x="10146060" y="5084682"/>
            <a:ext cx="1538198" cy="1005415"/>
            <a:chOff x="5200013" y="2918611"/>
            <a:chExt cx="1538198" cy="1005415"/>
          </a:xfrm>
        </p:grpSpPr>
        <p:sp>
          <p:nvSpPr>
            <p:cNvPr id="181" name="Ovál 180"/>
            <p:cNvSpPr/>
            <p:nvPr/>
          </p:nvSpPr>
          <p:spPr>
            <a:xfrm rot="3723607">
              <a:off x="5861659" y="346682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82" name="Přímá spojnice 181"/>
            <p:cNvCxnSpPr/>
            <p:nvPr/>
          </p:nvCxnSpPr>
          <p:spPr>
            <a:xfrm rot="3723607">
              <a:off x="6267105" y="3116379"/>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183" name="Přímá spojnice 182"/>
            <p:cNvCxnSpPr/>
            <p:nvPr/>
          </p:nvCxnSpPr>
          <p:spPr>
            <a:xfrm rot="3723607" flipH="1">
              <a:off x="5500839"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184" name="Ovál 183"/>
            <p:cNvSpPr/>
            <p:nvPr/>
          </p:nvSpPr>
          <p:spPr>
            <a:xfrm rot="3723607">
              <a:off x="6493282" y="290228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85" name="Ovál 184"/>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186" name="Skupina 185"/>
          <p:cNvGrpSpPr/>
          <p:nvPr/>
        </p:nvGrpSpPr>
        <p:grpSpPr>
          <a:xfrm rot="18995797">
            <a:off x="9205624" y="4715407"/>
            <a:ext cx="821872" cy="838201"/>
            <a:chOff x="2841171" y="3118756"/>
            <a:chExt cx="821872" cy="838201"/>
          </a:xfrm>
        </p:grpSpPr>
        <p:cxnSp>
          <p:nvCxnSpPr>
            <p:cNvPr id="187" name="Přímá spojnice 186"/>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Přímá spojnice 187"/>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89" name="Přímá spojnice 188"/>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0" name="Přímá spojnice 189"/>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1" name="Přímá spojnice 190"/>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92" name="Skupina 191"/>
          <p:cNvGrpSpPr/>
          <p:nvPr/>
        </p:nvGrpSpPr>
        <p:grpSpPr>
          <a:xfrm rot="13299040">
            <a:off x="10672650" y="4289504"/>
            <a:ext cx="777043" cy="697917"/>
            <a:chOff x="2841171" y="3118756"/>
            <a:chExt cx="821872" cy="838201"/>
          </a:xfrm>
        </p:grpSpPr>
        <p:cxnSp>
          <p:nvCxnSpPr>
            <p:cNvPr id="193" name="Přímá spojnice 192"/>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Přímá spojnice 193"/>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5" name="Přímá spojnice 194"/>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6" name="Přímá spojnice 195"/>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7" name="Přímá spojnice 196"/>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04" name="Skupina 203"/>
          <p:cNvGrpSpPr/>
          <p:nvPr/>
        </p:nvGrpSpPr>
        <p:grpSpPr>
          <a:xfrm rot="18757909">
            <a:off x="11471637" y="4927768"/>
            <a:ext cx="821872" cy="838201"/>
            <a:chOff x="2841171" y="3118756"/>
            <a:chExt cx="821872" cy="838201"/>
          </a:xfrm>
        </p:grpSpPr>
        <p:cxnSp>
          <p:nvCxnSpPr>
            <p:cNvPr id="205" name="Přímá spojnice 204"/>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Přímá spojnice 205"/>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7" name="Přímá spojnice 206"/>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8" name="Přímá spojnice 207"/>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9" name="Přímá spojnice 208"/>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17" name="Ovál 216">
            <a:extLst>
              <a:ext uri="{FF2B5EF4-FFF2-40B4-BE49-F238E27FC236}">
                <a16:creationId xmlns:a16="http://schemas.microsoft.com/office/drawing/2014/main" id="{7D4C963F-EE95-441B-87EB-D8F8BFA97171}"/>
              </a:ext>
            </a:extLst>
          </p:cNvPr>
          <p:cNvSpPr/>
          <p:nvPr/>
        </p:nvSpPr>
        <p:spPr>
          <a:xfrm rot="1923063">
            <a:off x="5509193" y="5361751"/>
            <a:ext cx="274207" cy="273899"/>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220" name="Skupina 219">
            <a:extLst>
              <a:ext uri="{FF2B5EF4-FFF2-40B4-BE49-F238E27FC236}">
                <a16:creationId xmlns:a16="http://schemas.microsoft.com/office/drawing/2014/main" id="{50F89B9D-A6D6-479A-A4BA-F2E9C186904D}"/>
              </a:ext>
            </a:extLst>
          </p:cNvPr>
          <p:cNvGrpSpPr/>
          <p:nvPr/>
        </p:nvGrpSpPr>
        <p:grpSpPr>
          <a:xfrm rot="7124565">
            <a:off x="7556522" y="2474627"/>
            <a:ext cx="821872" cy="838201"/>
            <a:chOff x="2841171" y="3118756"/>
            <a:chExt cx="821872" cy="838201"/>
          </a:xfrm>
        </p:grpSpPr>
        <p:cxnSp>
          <p:nvCxnSpPr>
            <p:cNvPr id="250" name="Přímá spojnice 249">
              <a:extLst>
                <a:ext uri="{FF2B5EF4-FFF2-40B4-BE49-F238E27FC236}">
                  <a16:creationId xmlns:a16="http://schemas.microsoft.com/office/drawing/2014/main" id="{11B89180-18A8-4B2D-A4DB-17A58E249BA4}"/>
                </a:ext>
              </a:extLst>
            </p:cNvPr>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Přímá spojnice 254">
              <a:extLst>
                <a:ext uri="{FF2B5EF4-FFF2-40B4-BE49-F238E27FC236}">
                  <a16:creationId xmlns:a16="http://schemas.microsoft.com/office/drawing/2014/main" id="{E0031C18-8BED-427F-9F95-E7DBDB79168C}"/>
                </a:ext>
              </a:extLst>
            </p:cNvPr>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56" name="Přímá spojnice 255">
              <a:extLst>
                <a:ext uri="{FF2B5EF4-FFF2-40B4-BE49-F238E27FC236}">
                  <a16:creationId xmlns:a16="http://schemas.microsoft.com/office/drawing/2014/main" id="{109878A0-8BEE-4CAB-BC87-A26A9F6372CA}"/>
                </a:ext>
              </a:extLst>
            </p:cNvPr>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57" name="Přímá spojnice 256">
              <a:extLst>
                <a:ext uri="{FF2B5EF4-FFF2-40B4-BE49-F238E27FC236}">
                  <a16:creationId xmlns:a16="http://schemas.microsoft.com/office/drawing/2014/main" id="{E53C3777-E4B5-4404-9E91-1EE43E3AD3C9}"/>
                </a:ext>
              </a:extLst>
            </p:cNvPr>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58" name="Přímá spojnice 257">
              <a:extLst>
                <a:ext uri="{FF2B5EF4-FFF2-40B4-BE49-F238E27FC236}">
                  <a16:creationId xmlns:a16="http://schemas.microsoft.com/office/drawing/2014/main" id="{16039BAA-9142-4D2B-B3CE-AE5BD1AC6E26}"/>
                </a:ext>
              </a:extLst>
            </p:cNvPr>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59" name="Skupina 258">
            <a:extLst>
              <a:ext uri="{FF2B5EF4-FFF2-40B4-BE49-F238E27FC236}">
                <a16:creationId xmlns:a16="http://schemas.microsoft.com/office/drawing/2014/main" id="{9F13A6E5-42C5-461C-85E3-9C5E67A5EBC4}"/>
              </a:ext>
            </a:extLst>
          </p:cNvPr>
          <p:cNvGrpSpPr/>
          <p:nvPr/>
        </p:nvGrpSpPr>
        <p:grpSpPr>
          <a:xfrm rot="7936150">
            <a:off x="10378751" y="2839374"/>
            <a:ext cx="1517310" cy="1000219"/>
            <a:chOff x="5200013" y="2923807"/>
            <a:chExt cx="1517310" cy="1000219"/>
          </a:xfrm>
        </p:grpSpPr>
        <p:sp>
          <p:nvSpPr>
            <p:cNvPr id="260" name="Ovál 259">
              <a:extLst>
                <a:ext uri="{FF2B5EF4-FFF2-40B4-BE49-F238E27FC236}">
                  <a16:creationId xmlns:a16="http://schemas.microsoft.com/office/drawing/2014/main" id="{0A8597ED-0BB9-46A1-9719-19AAED34DAD3}"/>
                </a:ext>
              </a:extLst>
            </p:cNvPr>
            <p:cNvSpPr/>
            <p:nvPr/>
          </p:nvSpPr>
          <p:spPr>
            <a:xfrm rot="3723607">
              <a:off x="5861659" y="346682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61" name="Přímá spojnice 260">
              <a:extLst>
                <a:ext uri="{FF2B5EF4-FFF2-40B4-BE49-F238E27FC236}">
                  <a16:creationId xmlns:a16="http://schemas.microsoft.com/office/drawing/2014/main" id="{DEDA8255-8A5D-47B9-AAB2-86A5792A2602}"/>
                </a:ext>
              </a:extLst>
            </p:cNvPr>
            <p:cNvCxnSpPr/>
            <p:nvPr/>
          </p:nvCxnSpPr>
          <p:spPr>
            <a:xfrm rot="3723607">
              <a:off x="6267105" y="3116379"/>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262" name="Přímá spojnice 261">
              <a:extLst>
                <a:ext uri="{FF2B5EF4-FFF2-40B4-BE49-F238E27FC236}">
                  <a16:creationId xmlns:a16="http://schemas.microsoft.com/office/drawing/2014/main" id="{A29F848C-D845-4AB3-9AFA-CDC20C8BEA6E}"/>
                </a:ext>
              </a:extLst>
            </p:cNvPr>
            <p:cNvCxnSpPr/>
            <p:nvPr/>
          </p:nvCxnSpPr>
          <p:spPr>
            <a:xfrm rot="3723607" flipH="1">
              <a:off x="5500839"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263" name="Ovál 262">
              <a:extLst>
                <a:ext uri="{FF2B5EF4-FFF2-40B4-BE49-F238E27FC236}">
                  <a16:creationId xmlns:a16="http://schemas.microsoft.com/office/drawing/2014/main" id="{6B322CCB-FA1D-479D-A6C6-ECB202DE6B6F}"/>
                </a:ext>
              </a:extLst>
            </p:cNvPr>
            <p:cNvSpPr/>
            <p:nvPr/>
          </p:nvSpPr>
          <p:spPr>
            <a:xfrm rot="3723607">
              <a:off x="6483484" y="2918570"/>
              <a:ext cx="228601" cy="23907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64" name="Ovál 263">
              <a:extLst>
                <a:ext uri="{FF2B5EF4-FFF2-40B4-BE49-F238E27FC236}">
                  <a16:creationId xmlns:a16="http://schemas.microsoft.com/office/drawing/2014/main" id="{27EAA361-1A25-4BC7-B0EE-B085AD64FA30}"/>
                </a:ext>
              </a:extLst>
            </p:cNvPr>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265" name="Skupina 264">
            <a:extLst>
              <a:ext uri="{FF2B5EF4-FFF2-40B4-BE49-F238E27FC236}">
                <a16:creationId xmlns:a16="http://schemas.microsoft.com/office/drawing/2014/main" id="{F71916F2-CC1D-4B93-8258-AFC04F862DB6}"/>
              </a:ext>
            </a:extLst>
          </p:cNvPr>
          <p:cNvGrpSpPr/>
          <p:nvPr/>
        </p:nvGrpSpPr>
        <p:grpSpPr>
          <a:xfrm rot="20821052">
            <a:off x="1137387" y="4769146"/>
            <a:ext cx="876301" cy="1605642"/>
            <a:chOff x="1817914" y="2449286"/>
            <a:chExt cx="876301" cy="1605642"/>
          </a:xfrm>
        </p:grpSpPr>
        <p:sp>
          <p:nvSpPr>
            <p:cNvPr id="266" name="Ovál 265">
              <a:extLst>
                <a:ext uri="{FF2B5EF4-FFF2-40B4-BE49-F238E27FC236}">
                  <a16:creationId xmlns:a16="http://schemas.microsoft.com/office/drawing/2014/main" id="{2470846D-2C63-4C33-82BB-4C72FB8D1383}"/>
                </a:ext>
              </a:extLst>
            </p:cNvPr>
            <p:cNvSpPr/>
            <p:nvPr/>
          </p:nvSpPr>
          <p:spPr>
            <a:xfrm>
              <a:off x="2237015" y="311875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67" name="Přímá spojnice 266">
              <a:extLst>
                <a:ext uri="{FF2B5EF4-FFF2-40B4-BE49-F238E27FC236}">
                  <a16:creationId xmlns:a16="http://schemas.microsoft.com/office/drawing/2014/main" id="{BA653457-59CD-4487-A348-C81632A67FE9}"/>
                </a:ext>
              </a:extLst>
            </p:cNvPr>
            <p:cNvCxnSpPr/>
            <p:nvPr/>
          </p:nvCxnSpPr>
          <p:spPr>
            <a:xfrm>
              <a:off x="2156602" y="2710543"/>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268" name="Přímá spojnice 267">
              <a:extLst>
                <a:ext uri="{FF2B5EF4-FFF2-40B4-BE49-F238E27FC236}">
                  <a16:creationId xmlns:a16="http://schemas.microsoft.com/office/drawing/2014/main" id="{7DDE0ECB-CD29-4D98-A5BD-619A9E96E2F6}"/>
                </a:ext>
              </a:extLst>
            </p:cNvPr>
            <p:cNvCxnSpPr/>
            <p:nvPr/>
          </p:nvCxnSpPr>
          <p:spPr>
            <a:xfrm flipH="1">
              <a:off x="2008414" y="3512281"/>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269" name="Ovál 268">
              <a:extLst>
                <a:ext uri="{FF2B5EF4-FFF2-40B4-BE49-F238E27FC236}">
                  <a16:creationId xmlns:a16="http://schemas.microsoft.com/office/drawing/2014/main" id="{7120C625-C8AC-48F7-AB7D-058FB58CE47B}"/>
                </a:ext>
              </a:extLst>
            </p:cNvPr>
            <p:cNvSpPr/>
            <p:nvPr/>
          </p:nvSpPr>
          <p:spPr>
            <a:xfrm>
              <a:off x="2008414" y="2449286"/>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70" name="Ovál 269">
              <a:extLst>
                <a:ext uri="{FF2B5EF4-FFF2-40B4-BE49-F238E27FC236}">
                  <a16:creationId xmlns:a16="http://schemas.microsoft.com/office/drawing/2014/main" id="{339613C8-FCBB-468D-9E82-78516B5B6F33}"/>
                </a:ext>
              </a:extLst>
            </p:cNvPr>
            <p:cNvSpPr/>
            <p:nvPr/>
          </p:nvSpPr>
          <p:spPr>
            <a:xfrm>
              <a:off x="1817914" y="3793671"/>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271" name="Skupina 270">
            <a:extLst>
              <a:ext uri="{FF2B5EF4-FFF2-40B4-BE49-F238E27FC236}">
                <a16:creationId xmlns:a16="http://schemas.microsoft.com/office/drawing/2014/main" id="{FD7A7D45-768B-4DD0-B338-4FDD7DC64900}"/>
              </a:ext>
            </a:extLst>
          </p:cNvPr>
          <p:cNvGrpSpPr/>
          <p:nvPr/>
        </p:nvGrpSpPr>
        <p:grpSpPr>
          <a:xfrm rot="18136322">
            <a:off x="2226143" y="5053461"/>
            <a:ext cx="821872" cy="838201"/>
            <a:chOff x="2841171" y="3118756"/>
            <a:chExt cx="821872" cy="838201"/>
          </a:xfrm>
        </p:grpSpPr>
        <p:cxnSp>
          <p:nvCxnSpPr>
            <p:cNvPr id="272" name="Přímá spojnice 271">
              <a:extLst>
                <a:ext uri="{FF2B5EF4-FFF2-40B4-BE49-F238E27FC236}">
                  <a16:creationId xmlns:a16="http://schemas.microsoft.com/office/drawing/2014/main" id="{22D90AFD-E982-4B7E-95B3-9BE05A875E3E}"/>
                </a:ext>
              </a:extLst>
            </p:cNvPr>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 name="Přímá spojnice 272">
              <a:extLst>
                <a:ext uri="{FF2B5EF4-FFF2-40B4-BE49-F238E27FC236}">
                  <a16:creationId xmlns:a16="http://schemas.microsoft.com/office/drawing/2014/main" id="{F5D3383E-E18B-480C-AF73-4252CACEAD7A}"/>
                </a:ext>
              </a:extLst>
            </p:cNvPr>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4" name="Přímá spojnice 273">
              <a:extLst>
                <a:ext uri="{FF2B5EF4-FFF2-40B4-BE49-F238E27FC236}">
                  <a16:creationId xmlns:a16="http://schemas.microsoft.com/office/drawing/2014/main" id="{6164B627-79FA-42C8-99AE-284E53881D5C}"/>
                </a:ext>
              </a:extLst>
            </p:cNvPr>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5" name="Přímá spojnice 274">
              <a:extLst>
                <a:ext uri="{FF2B5EF4-FFF2-40B4-BE49-F238E27FC236}">
                  <a16:creationId xmlns:a16="http://schemas.microsoft.com/office/drawing/2014/main" id="{E59099C4-310C-4009-951E-AD2A8485E079}"/>
                </a:ext>
              </a:extLst>
            </p:cNvPr>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6" name="Přímá spojnice 275">
              <a:extLst>
                <a:ext uri="{FF2B5EF4-FFF2-40B4-BE49-F238E27FC236}">
                  <a16:creationId xmlns:a16="http://schemas.microsoft.com/office/drawing/2014/main" id="{11418D4A-C9FF-4BA7-ABD6-EB739A325897}"/>
                </a:ext>
              </a:extLst>
            </p:cNvPr>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442179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0"/>
                                        </p:tgtEl>
                                        <p:attrNameLst>
                                          <p:attrName>style.visibility</p:attrName>
                                        </p:attrNameLst>
                                      </p:cBhvr>
                                      <p:to>
                                        <p:strVal val="visible"/>
                                      </p:to>
                                    </p:set>
                                    <p:animEffect transition="in" filter="fade">
                                      <p:cBhvr>
                                        <p:cTn id="7" dur="500"/>
                                        <p:tgtEl>
                                          <p:spTgt spid="120"/>
                                        </p:tgtEl>
                                      </p:cBhvr>
                                    </p:animEffect>
                                  </p:childTnLst>
                                </p:cTn>
                              </p:par>
                              <p:par>
                                <p:cTn id="8" presetID="10" presetClass="entr" presetSubtype="0" fill="hold" nodeType="withEffect">
                                  <p:stCondLst>
                                    <p:cond delay="0"/>
                                  </p:stCondLst>
                                  <p:childTnLst>
                                    <p:set>
                                      <p:cBhvr>
                                        <p:cTn id="9" dur="1" fill="hold">
                                          <p:stCondLst>
                                            <p:cond delay="0"/>
                                          </p:stCondLst>
                                        </p:cTn>
                                        <p:tgtEl>
                                          <p:spTgt spid="83"/>
                                        </p:tgtEl>
                                        <p:attrNameLst>
                                          <p:attrName>style.visibility</p:attrName>
                                        </p:attrNameLst>
                                      </p:cBhvr>
                                      <p:to>
                                        <p:strVal val="visible"/>
                                      </p:to>
                                    </p:set>
                                    <p:animEffect transition="in" filter="fade">
                                      <p:cBhvr>
                                        <p:cTn id="10" dur="500"/>
                                        <p:tgtEl>
                                          <p:spTgt spid="8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32"/>
                                        </p:tgtEl>
                                        <p:attrNameLst>
                                          <p:attrName>style.visibility</p:attrName>
                                        </p:attrNameLst>
                                      </p:cBhvr>
                                      <p:to>
                                        <p:strVal val="visible"/>
                                      </p:to>
                                    </p:set>
                                    <p:animEffect transition="in" filter="fade">
                                      <p:cBhvr>
                                        <p:cTn id="15" dur="500"/>
                                        <p:tgtEl>
                                          <p:spTgt spid="132"/>
                                        </p:tgtEl>
                                      </p:cBhvr>
                                    </p:animEffect>
                                  </p:childTnLst>
                                </p:cTn>
                              </p:par>
                              <p:par>
                                <p:cTn id="16" presetID="10" presetClass="entr" presetSubtype="0" fill="hold" nodeType="withEffect">
                                  <p:stCondLst>
                                    <p:cond delay="0"/>
                                  </p:stCondLst>
                                  <p:childTnLst>
                                    <p:set>
                                      <p:cBhvr>
                                        <p:cTn id="17" dur="1" fill="hold">
                                          <p:stCondLst>
                                            <p:cond delay="0"/>
                                          </p:stCondLst>
                                        </p:cTn>
                                        <p:tgtEl>
                                          <p:spTgt spid="65"/>
                                        </p:tgtEl>
                                        <p:attrNameLst>
                                          <p:attrName>style.visibility</p:attrName>
                                        </p:attrNameLst>
                                      </p:cBhvr>
                                      <p:to>
                                        <p:strVal val="visible"/>
                                      </p:to>
                                    </p:set>
                                    <p:animEffect transition="in" filter="fade">
                                      <p:cBhvr>
                                        <p:cTn id="18" dur="500"/>
                                        <p:tgtEl>
                                          <p:spTgt spid="6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46"/>
                                        </p:tgtEl>
                                        <p:attrNameLst>
                                          <p:attrName>style.visibility</p:attrName>
                                        </p:attrNameLst>
                                      </p:cBhvr>
                                      <p:to>
                                        <p:strVal val="visible"/>
                                      </p:to>
                                    </p:set>
                                    <p:animEffect transition="in" filter="fade">
                                      <p:cBhvr>
                                        <p:cTn id="26" dur="500"/>
                                        <p:tgtEl>
                                          <p:spTgt spid="14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fade">
                                      <p:cBhvr>
                                        <p:cTn id="29" dur="500"/>
                                        <p:tgtEl>
                                          <p:spTgt spid="15"/>
                                        </p:tgtEl>
                                      </p:cBhvr>
                                    </p:animEffect>
                                  </p:childTnLst>
                                </p:cTn>
                              </p:par>
                              <p:par>
                                <p:cTn id="30" presetID="10" presetClass="entr" presetSubtype="0" fill="hold" nodeType="with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500"/>
                                        <p:tgtEl>
                                          <p:spTgt spid="16"/>
                                        </p:tgtEl>
                                      </p:cBhvr>
                                    </p:animEffect>
                                  </p:childTnLst>
                                </p:cTn>
                              </p:par>
                              <p:par>
                                <p:cTn id="33" presetID="10" presetClass="entr" presetSubtype="0" fill="hold" nodeType="withEffect">
                                  <p:stCondLst>
                                    <p:cond delay="0"/>
                                  </p:stCondLst>
                                  <p:childTnLst>
                                    <p:set>
                                      <p:cBhvr>
                                        <p:cTn id="34" dur="1" fill="hold">
                                          <p:stCondLst>
                                            <p:cond delay="0"/>
                                          </p:stCondLst>
                                        </p:cTn>
                                        <p:tgtEl>
                                          <p:spTgt spid="159"/>
                                        </p:tgtEl>
                                        <p:attrNameLst>
                                          <p:attrName>style.visibility</p:attrName>
                                        </p:attrNameLst>
                                      </p:cBhvr>
                                      <p:to>
                                        <p:strVal val="visible"/>
                                      </p:to>
                                    </p:set>
                                    <p:animEffect transition="in" filter="fade">
                                      <p:cBhvr>
                                        <p:cTn id="35" dur="500"/>
                                        <p:tgtEl>
                                          <p:spTgt spid="159"/>
                                        </p:tgtEl>
                                      </p:cBhvr>
                                    </p:animEffect>
                                  </p:childTnLst>
                                </p:cTn>
                              </p:par>
                              <p:par>
                                <p:cTn id="36" presetID="10" presetClass="entr" presetSubtype="0" fill="hold" nodeType="with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94"/>
                                        </p:tgtEl>
                                        <p:attrNameLst>
                                          <p:attrName>style.visibility</p:attrName>
                                        </p:attrNameLst>
                                      </p:cBhvr>
                                      <p:to>
                                        <p:strVal val="visible"/>
                                      </p:to>
                                    </p:set>
                                    <p:animEffect transition="in" filter="fade">
                                      <p:cBhvr>
                                        <p:cTn id="43" dur="500"/>
                                        <p:tgtEl>
                                          <p:spTgt spid="94"/>
                                        </p:tgtEl>
                                      </p:cBhvr>
                                    </p:animEffect>
                                  </p:childTnLst>
                                </p:cTn>
                              </p:par>
                              <p:par>
                                <p:cTn id="44" presetID="10" presetClass="entr" presetSubtype="0" fill="hold" nodeType="with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500"/>
                                        <p:tgtEl>
                                          <p:spTgt spid="9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90"/>
                                        </p:tgtEl>
                                        <p:attrNameLst>
                                          <p:attrName>style.visibility</p:attrName>
                                        </p:attrNameLst>
                                      </p:cBhvr>
                                      <p:to>
                                        <p:strVal val="visible"/>
                                      </p:to>
                                    </p:set>
                                    <p:animEffect transition="in" filter="fade">
                                      <p:cBhvr>
                                        <p:cTn id="49" dur="500"/>
                                        <p:tgtEl>
                                          <p:spTgt spid="90"/>
                                        </p:tgtEl>
                                      </p:cBhvr>
                                    </p:animEffect>
                                  </p:childTnLst>
                                </p:cTn>
                              </p:par>
                              <p:par>
                                <p:cTn id="50" presetID="10" presetClass="entr" presetSubtype="0" fill="hold" nodeType="withEffect">
                                  <p:stCondLst>
                                    <p:cond delay="0"/>
                                  </p:stCondLst>
                                  <p:childTnLst>
                                    <p:set>
                                      <p:cBhvr>
                                        <p:cTn id="51" dur="1" fill="hold">
                                          <p:stCondLst>
                                            <p:cond delay="0"/>
                                          </p:stCondLst>
                                        </p:cTn>
                                        <p:tgtEl>
                                          <p:spTgt spid="91"/>
                                        </p:tgtEl>
                                        <p:attrNameLst>
                                          <p:attrName>style.visibility</p:attrName>
                                        </p:attrNameLst>
                                      </p:cBhvr>
                                      <p:to>
                                        <p:strVal val="visible"/>
                                      </p:to>
                                    </p:set>
                                    <p:animEffect transition="in" filter="fade">
                                      <p:cBhvr>
                                        <p:cTn id="52" dur="500"/>
                                        <p:tgtEl>
                                          <p:spTgt spid="91"/>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93"/>
                                        </p:tgtEl>
                                        <p:attrNameLst>
                                          <p:attrName>style.visibility</p:attrName>
                                        </p:attrNameLst>
                                      </p:cBhvr>
                                      <p:to>
                                        <p:strVal val="visible"/>
                                      </p:to>
                                    </p:set>
                                    <p:animEffect transition="in" filter="fade">
                                      <p:cBhvr>
                                        <p:cTn id="55" dur="500"/>
                                        <p:tgtEl>
                                          <p:spTgt spid="93"/>
                                        </p:tgtEl>
                                      </p:cBhvr>
                                    </p:animEffect>
                                  </p:childTnLst>
                                </p:cTn>
                              </p:par>
                              <p:par>
                                <p:cTn id="56" presetID="10" presetClass="entr" presetSubtype="0" fill="hold" nodeType="withEffect">
                                  <p:stCondLst>
                                    <p:cond delay="0"/>
                                  </p:stCondLst>
                                  <p:childTnLst>
                                    <p:set>
                                      <p:cBhvr>
                                        <p:cTn id="57" dur="1" fill="hold">
                                          <p:stCondLst>
                                            <p:cond delay="0"/>
                                          </p:stCondLst>
                                        </p:cTn>
                                        <p:tgtEl>
                                          <p:spTgt spid="128"/>
                                        </p:tgtEl>
                                        <p:attrNameLst>
                                          <p:attrName>style.visibility</p:attrName>
                                        </p:attrNameLst>
                                      </p:cBhvr>
                                      <p:to>
                                        <p:strVal val="visible"/>
                                      </p:to>
                                    </p:set>
                                    <p:animEffect transition="in" filter="fade">
                                      <p:cBhvr>
                                        <p:cTn id="58" dur="500"/>
                                        <p:tgtEl>
                                          <p:spTgt spid="128"/>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nodeType="clickEffect">
                                  <p:stCondLst>
                                    <p:cond delay="0"/>
                                  </p:stCondLst>
                                  <p:childTnLst>
                                    <p:set>
                                      <p:cBhvr>
                                        <p:cTn id="62" dur="1" fill="hold">
                                          <p:stCondLst>
                                            <p:cond delay="0"/>
                                          </p:stCondLst>
                                        </p:cTn>
                                        <p:tgtEl>
                                          <p:spTgt spid="265"/>
                                        </p:tgtEl>
                                        <p:attrNameLst>
                                          <p:attrName>style.visibility</p:attrName>
                                        </p:attrNameLst>
                                      </p:cBhvr>
                                      <p:to>
                                        <p:strVal val="visible"/>
                                      </p:to>
                                    </p:set>
                                    <p:animEffect transition="in" filter="fade">
                                      <p:cBhvr>
                                        <p:cTn id="63" dur="500"/>
                                        <p:tgtEl>
                                          <p:spTgt spid="265"/>
                                        </p:tgtEl>
                                      </p:cBhvr>
                                    </p:animEffect>
                                  </p:childTnLst>
                                </p:cTn>
                              </p:par>
                              <p:par>
                                <p:cTn id="64" presetID="10" presetClass="entr" presetSubtype="0" fill="hold" nodeType="withEffect">
                                  <p:stCondLst>
                                    <p:cond delay="0"/>
                                  </p:stCondLst>
                                  <p:childTnLst>
                                    <p:set>
                                      <p:cBhvr>
                                        <p:cTn id="65" dur="1" fill="hold">
                                          <p:stCondLst>
                                            <p:cond delay="0"/>
                                          </p:stCondLst>
                                        </p:cTn>
                                        <p:tgtEl>
                                          <p:spTgt spid="271"/>
                                        </p:tgtEl>
                                        <p:attrNameLst>
                                          <p:attrName>style.visibility</p:attrName>
                                        </p:attrNameLst>
                                      </p:cBhvr>
                                      <p:to>
                                        <p:strVal val="visible"/>
                                      </p:to>
                                    </p:set>
                                    <p:animEffect transition="in" filter="fade">
                                      <p:cBhvr>
                                        <p:cTn id="66" dur="500"/>
                                        <p:tgtEl>
                                          <p:spTgt spid="271"/>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5"/>
                                        </p:tgtEl>
                                        <p:attrNameLst>
                                          <p:attrName>style.visibility</p:attrName>
                                        </p:attrNameLst>
                                      </p:cBhvr>
                                      <p:to>
                                        <p:strVal val="visible"/>
                                      </p:to>
                                    </p:set>
                                    <p:animEffect transition="in" filter="fade">
                                      <p:cBhvr>
                                        <p:cTn id="71" dur="500"/>
                                        <p:tgtEl>
                                          <p:spTgt spid="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17"/>
                                        </p:tgtEl>
                                        <p:attrNameLst>
                                          <p:attrName>style.visibility</p:attrName>
                                        </p:attrNameLst>
                                      </p:cBhvr>
                                      <p:to>
                                        <p:strVal val="visible"/>
                                      </p:to>
                                    </p:set>
                                    <p:animEffect transition="in" filter="fade">
                                      <p:cBhvr>
                                        <p:cTn id="74" dur="500"/>
                                        <p:tgtEl>
                                          <p:spTgt spid="217"/>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8"/>
                                        </p:tgtEl>
                                        <p:attrNameLst>
                                          <p:attrName>style.visibility</p:attrName>
                                        </p:attrNameLst>
                                      </p:cBhvr>
                                      <p:to>
                                        <p:strVal val="visible"/>
                                      </p:to>
                                    </p:set>
                                    <p:animEffect transition="in" filter="fade">
                                      <p:cBhvr>
                                        <p:cTn id="77" dur="500"/>
                                        <p:tgtEl>
                                          <p:spTgt spid="8"/>
                                        </p:tgtEl>
                                      </p:cBhvr>
                                    </p:animEffect>
                                  </p:childTnLst>
                                </p:cTn>
                              </p:par>
                              <p:par>
                                <p:cTn id="78" presetID="10" presetClass="entr" presetSubtype="0" fill="hold" nodeType="withEffect">
                                  <p:stCondLst>
                                    <p:cond delay="0"/>
                                  </p:stCondLst>
                                  <p:childTnLst>
                                    <p:set>
                                      <p:cBhvr>
                                        <p:cTn id="79" dur="1" fill="hold">
                                          <p:stCondLst>
                                            <p:cond delay="0"/>
                                          </p:stCondLst>
                                        </p:cTn>
                                        <p:tgtEl>
                                          <p:spTgt spid="6"/>
                                        </p:tgtEl>
                                        <p:attrNameLst>
                                          <p:attrName>style.visibility</p:attrName>
                                        </p:attrNameLst>
                                      </p:cBhvr>
                                      <p:to>
                                        <p:strVal val="visible"/>
                                      </p:to>
                                    </p:set>
                                    <p:animEffect transition="in" filter="fade">
                                      <p:cBhvr>
                                        <p:cTn id="80" dur="500"/>
                                        <p:tgtEl>
                                          <p:spTgt spid="6"/>
                                        </p:tgtEl>
                                      </p:cBhvr>
                                    </p:animEffect>
                                  </p:childTnLst>
                                </p:cTn>
                              </p:par>
                              <p:par>
                                <p:cTn id="81" presetID="10" presetClass="entr" presetSubtype="0" fill="hold" nodeType="withEffect">
                                  <p:stCondLst>
                                    <p:cond delay="0"/>
                                  </p:stCondLst>
                                  <p:childTnLst>
                                    <p:set>
                                      <p:cBhvr>
                                        <p:cTn id="82" dur="1" fill="hold">
                                          <p:stCondLst>
                                            <p:cond delay="0"/>
                                          </p:stCondLst>
                                        </p:cTn>
                                        <p:tgtEl>
                                          <p:spTgt spid="163"/>
                                        </p:tgtEl>
                                        <p:attrNameLst>
                                          <p:attrName>style.visibility</p:attrName>
                                        </p:attrNameLst>
                                      </p:cBhvr>
                                      <p:to>
                                        <p:strVal val="visible"/>
                                      </p:to>
                                    </p:set>
                                    <p:animEffect transition="in" filter="fade">
                                      <p:cBhvr>
                                        <p:cTn id="83" dur="500"/>
                                        <p:tgtEl>
                                          <p:spTgt spid="163"/>
                                        </p:tgtEl>
                                      </p:cBhvr>
                                    </p:animEffect>
                                  </p:childTnLst>
                                </p:cTn>
                              </p:par>
                              <p:par>
                                <p:cTn id="84" presetID="10" presetClass="entr" presetSubtype="0" fill="hold" nodeType="with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fade">
                                      <p:cBhvr>
                                        <p:cTn id="86" dur="500"/>
                                        <p:tgtEl>
                                          <p:spTgt spid="7"/>
                                        </p:tgtEl>
                                      </p:cBhvr>
                                    </p:animEffect>
                                  </p:childTnLst>
                                </p:cTn>
                              </p:par>
                            </p:childTnLst>
                          </p:cTn>
                        </p:par>
                      </p:childTnLst>
                    </p:cTn>
                  </p:par>
                  <p:par>
                    <p:cTn id="87" fill="hold">
                      <p:stCondLst>
                        <p:cond delay="indefinite"/>
                      </p:stCondLst>
                      <p:childTnLst>
                        <p:par>
                          <p:cTn id="88" fill="hold">
                            <p:stCondLst>
                              <p:cond delay="0"/>
                            </p:stCondLst>
                            <p:childTnLst>
                              <p:par>
                                <p:cTn id="89" presetID="10" presetClass="entr" presetSubtype="0" fill="hold" nodeType="clickEffect">
                                  <p:stCondLst>
                                    <p:cond delay="0"/>
                                  </p:stCondLst>
                                  <p:childTnLst>
                                    <p:set>
                                      <p:cBhvr>
                                        <p:cTn id="90" dur="1" fill="hold">
                                          <p:stCondLst>
                                            <p:cond delay="0"/>
                                          </p:stCondLst>
                                        </p:cTn>
                                        <p:tgtEl>
                                          <p:spTgt spid="220"/>
                                        </p:tgtEl>
                                        <p:attrNameLst>
                                          <p:attrName>style.visibility</p:attrName>
                                        </p:attrNameLst>
                                      </p:cBhvr>
                                      <p:to>
                                        <p:strVal val="visible"/>
                                      </p:to>
                                    </p:set>
                                    <p:animEffect transition="in" filter="fade">
                                      <p:cBhvr>
                                        <p:cTn id="91" dur="500"/>
                                        <p:tgtEl>
                                          <p:spTgt spid="220"/>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04"/>
                                        </p:tgtEl>
                                        <p:attrNameLst>
                                          <p:attrName>style.visibility</p:attrName>
                                        </p:attrNameLst>
                                      </p:cBhvr>
                                      <p:to>
                                        <p:strVal val="visible"/>
                                      </p:to>
                                    </p:set>
                                    <p:animEffect transition="in" filter="fade">
                                      <p:cBhvr>
                                        <p:cTn id="94" dur="500"/>
                                        <p:tgtEl>
                                          <p:spTgt spid="104"/>
                                        </p:tgtEl>
                                      </p:cBhvr>
                                    </p:animEffect>
                                  </p:childTnLst>
                                </p:cTn>
                              </p:par>
                              <p:par>
                                <p:cTn id="95" presetID="10" presetClass="entr" presetSubtype="0" fill="hold" nodeType="withEffect">
                                  <p:stCondLst>
                                    <p:cond delay="0"/>
                                  </p:stCondLst>
                                  <p:childTnLst>
                                    <p:set>
                                      <p:cBhvr>
                                        <p:cTn id="96" dur="1" fill="hold">
                                          <p:stCondLst>
                                            <p:cond delay="0"/>
                                          </p:stCondLst>
                                        </p:cTn>
                                        <p:tgtEl>
                                          <p:spTgt spid="141"/>
                                        </p:tgtEl>
                                        <p:attrNameLst>
                                          <p:attrName>style.visibility</p:attrName>
                                        </p:attrNameLst>
                                      </p:cBhvr>
                                      <p:to>
                                        <p:strVal val="visible"/>
                                      </p:to>
                                    </p:set>
                                    <p:animEffect transition="in" filter="fade">
                                      <p:cBhvr>
                                        <p:cTn id="97" dur="500"/>
                                        <p:tgtEl>
                                          <p:spTgt spid="141"/>
                                        </p:tgtEl>
                                      </p:cBhvr>
                                    </p:animEffect>
                                  </p:childTnLst>
                                </p:cTn>
                              </p:par>
                              <p:par>
                                <p:cTn id="98" presetID="10" presetClass="entr" presetSubtype="0"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Effect transition="in" filter="fade">
                                      <p:cBhvr>
                                        <p:cTn id="100" dur="500"/>
                                        <p:tgtEl>
                                          <p:spTgt spid="106"/>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8"/>
                                        </p:tgtEl>
                                        <p:attrNameLst>
                                          <p:attrName>style.visibility</p:attrName>
                                        </p:attrNameLst>
                                      </p:cBhvr>
                                      <p:to>
                                        <p:strVal val="visible"/>
                                      </p:to>
                                    </p:set>
                                    <p:animEffect transition="in" filter="fade">
                                      <p:cBhvr>
                                        <p:cTn id="103" dur="500"/>
                                        <p:tgtEl>
                                          <p:spTgt spid="108"/>
                                        </p:tgtEl>
                                      </p:cBhvr>
                                    </p:animEffect>
                                  </p:childTnLst>
                                </p:cTn>
                              </p:par>
                              <p:par>
                                <p:cTn id="104" presetID="10" presetClass="entr" presetSubtype="0" fill="hold" nodeType="withEffect">
                                  <p:stCondLst>
                                    <p:cond delay="0"/>
                                  </p:stCondLst>
                                  <p:childTnLst>
                                    <p:set>
                                      <p:cBhvr>
                                        <p:cTn id="105" dur="1" fill="hold">
                                          <p:stCondLst>
                                            <p:cond delay="0"/>
                                          </p:stCondLst>
                                        </p:cTn>
                                        <p:tgtEl>
                                          <p:spTgt spid="105"/>
                                        </p:tgtEl>
                                        <p:attrNameLst>
                                          <p:attrName>style.visibility</p:attrName>
                                        </p:attrNameLst>
                                      </p:cBhvr>
                                      <p:to>
                                        <p:strVal val="visible"/>
                                      </p:to>
                                    </p:set>
                                    <p:animEffect transition="in" filter="fade">
                                      <p:cBhvr>
                                        <p:cTn id="106" dur="500"/>
                                        <p:tgtEl>
                                          <p:spTgt spid="105"/>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07"/>
                                        </p:tgtEl>
                                        <p:attrNameLst>
                                          <p:attrName>style.visibility</p:attrName>
                                        </p:attrNameLst>
                                      </p:cBhvr>
                                      <p:to>
                                        <p:strVal val="visible"/>
                                      </p:to>
                                    </p:set>
                                    <p:animEffect transition="in" filter="fade">
                                      <p:cBhvr>
                                        <p:cTn id="109" dur="500"/>
                                        <p:tgtEl>
                                          <p:spTgt spid="107"/>
                                        </p:tgtEl>
                                      </p:cBhvr>
                                    </p:animEffect>
                                  </p:childTnLst>
                                </p:cTn>
                              </p:par>
                            </p:childTnLst>
                          </p:cTn>
                        </p:par>
                      </p:childTnLst>
                    </p:cTn>
                  </p:par>
                  <p:par>
                    <p:cTn id="110" fill="hold">
                      <p:stCondLst>
                        <p:cond delay="indefinite"/>
                      </p:stCondLst>
                      <p:childTnLst>
                        <p:par>
                          <p:cTn id="111" fill="hold">
                            <p:stCondLst>
                              <p:cond delay="0"/>
                            </p:stCondLst>
                            <p:childTnLst>
                              <p:par>
                                <p:cTn id="112" presetID="10" presetClass="entr" presetSubtype="0" fill="hold" nodeType="clickEffect">
                                  <p:stCondLst>
                                    <p:cond delay="0"/>
                                  </p:stCondLst>
                                  <p:childTnLst>
                                    <p:set>
                                      <p:cBhvr>
                                        <p:cTn id="113" dur="1" fill="hold">
                                          <p:stCondLst>
                                            <p:cond delay="0"/>
                                          </p:stCondLst>
                                        </p:cTn>
                                        <p:tgtEl>
                                          <p:spTgt spid="109"/>
                                        </p:tgtEl>
                                        <p:attrNameLst>
                                          <p:attrName>style.visibility</p:attrName>
                                        </p:attrNameLst>
                                      </p:cBhvr>
                                      <p:to>
                                        <p:strVal val="visible"/>
                                      </p:to>
                                    </p:set>
                                    <p:animEffect transition="in" filter="fade">
                                      <p:cBhvr>
                                        <p:cTn id="114" dur="500"/>
                                        <p:tgtEl>
                                          <p:spTgt spid="109"/>
                                        </p:tgtEl>
                                      </p:cBhvr>
                                    </p:animEffect>
                                  </p:childTnLst>
                                </p:cTn>
                              </p:par>
                              <p:par>
                                <p:cTn id="115" presetID="10" presetClass="entr" presetSubtype="0" fill="hold" nodeType="withEffect">
                                  <p:stCondLst>
                                    <p:cond delay="0"/>
                                  </p:stCondLst>
                                  <p:childTnLst>
                                    <p:set>
                                      <p:cBhvr>
                                        <p:cTn id="116" dur="1" fill="hold">
                                          <p:stCondLst>
                                            <p:cond delay="0"/>
                                          </p:stCondLst>
                                        </p:cTn>
                                        <p:tgtEl>
                                          <p:spTgt spid="186"/>
                                        </p:tgtEl>
                                        <p:attrNameLst>
                                          <p:attrName>style.visibility</p:attrName>
                                        </p:attrNameLst>
                                      </p:cBhvr>
                                      <p:to>
                                        <p:strVal val="visible"/>
                                      </p:to>
                                    </p:set>
                                    <p:animEffect transition="in" filter="fade">
                                      <p:cBhvr>
                                        <p:cTn id="117" dur="500"/>
                                        <p:tgtEl>
                                          <p:spTgt spid="186"/>
                                        </p:tgtEl>
                                      </p:cBhvr>
                                    </p:animEffect>
                                  </p:childTnLst>
                                </p:cTn>
                              </p:par>
                            </p:childTnLst>
                          </p:cTn>
                        </p:par>
                      </p:childTnLst>
                    </p:cTn>
                  </p:par>
                  <p:par>
                    <p:cTn id="118" fill="hold">
                      <p:stCondLst>
                        <p:cond delay="indefinite"/>
                      </p:stCondLst>
                      <p:childTnLst>
                        <p:par>
                          <p:cTn id="119" fill="hold">
                            <p:stCondLst>
                              <p:cond delay="0"/>
                            </p:stCondLst>
                            <p:childTnLst>
                              <p:par>
                                <p:cTn id="120" presetID="10" presetClass="entr" presetSubtype="0" fill="hold" nodeType="clickEffect">
                                  <p:stCondLst>
                                    <p:cond delay="0"/>
                                  </p:stCondLst>
                                  <p:childTnLst>
                                    <p:set>
                                      <p:cBhvr>
                                        <p:cTn id="121" dur="1" fill="hold">
                                          <p:stCondLst>
                                            <p:cond delay="0"/>
                                          </p:stCondLst>
                                        </p:cTn>
                                        <p:tgtEl>
                                          <p:spTgt spid="174"/>
                                        </p:tgtEl>
                                        <p:attrNameLst>
                                          <p:attrName>style.visibility</p:attrName>
                                        </p:attrNameLst>
                                      </p:cBhvr>
                                      <p:to>
                                        <p:strVal val="visible"/>
                                      </p:to>
                                    </p:set>
                                    <p:animEffect transition="in" filter="fade">
                                      <p:cBhvr>
                                        <p:cTn id="122" dur="500"/>
                                        <p:tgtEl>
                                          <p:spTgt spid="174"/>
                                        </p:tgtEl>
                                      </p:cBhvr>
                                    </p:animEffect>
                                  </p:childTnLst>
                                </p:cTn>
                              </p:par>
                              <p:par>
                                <p:cTn id="123" presetID="10" presetClass="entr" presetSubtype="0" fill="hold" nodeType="withEffect">
                                  <p:stCondLst>
                                    <p:cond delay="0"/>
                                  </p:stCondLst>
                                  <p:childTnLst>
                                    <p:set>
                                      <p:cBhvr>
                                        <p:cTn id="124" dur="1" fill="hold">
                                          <p:stCondLst>
                                            <p:cond delay="0"/>
                                          </p:stCondLst>
                                        </p:cTn>
                                        <p:tgtEl>
                                          <p:spTgt spid="259"/>
                                        </p:tgtEl>
                                        <p:attrNameLst>
                                          <p:attrName>style.visibility</p:attrName>
                                        </p:attrNameLst>
                                      </p:cBhvr>
                                      <p:to>
                                        <p:strVal val="visible"/>
                                      </p:to>
                                    </p:set>
                                    <p:animEffect transition="in" filter="fade">
                                      <p:cBhvr>
                                        <p:cTn id="125" dur="500"/>
                                        <p:tgtEl>
                                          <p:spTgt spid="259"/>
                                        </p:tgtEl>
                                      </p:cBhvr>
                                    </p:animEffect>
                                  </p:childTnLst>
                                </p:cTn>
                              </p:par>
                            </p:childTnLst>
                          </p:cTn>
                        </p:par>
                      </p:childTnLst>
                    </p:cTn>
                  </p:par>
                  <p:par>
                    <p:cTn id="126" fill="hold">
                      <p:stCondLst>
                        <p:cond delay="indefinite"/>
                      </p:stCondLst>
                      <p:childTnLst>
                        <p:par>
                          <p:cTn id="127" fill="hold">
                            <p:stCondLst>
                              <p:cond delay="0"/>
                            </p:stCondLst>
                            <p:childTnLst>
                              <p:par>
                                <p:cTn id="128" presetID="10" presetClass="entr" presetSubtype="0" fill="hold" nodeType="clickEffect">
                                  <p:stCondLst>
                                    <p:cond delay="0"/>
                                  </p:stCondLst>
                                  <p:childTnLst>
                                    <p:set>
                                      <p:cBhvr>
                                        <p:cTn id="129" dur="1" fill="hold">
                                          <p:stCondLst>
                                            <p:cond delay="0"/>
                                          </p:stCondLst>
                                        </p:cTn>
                                        <p:tgtEl>
                                          <p:spTgt spid="180"/>
                                        </p:tgtEl>
                                        <p:attrNameLst>
                                          <p:attrName>style.visibility</p:attrName>
                                        </p:attrNameLst>
                                      </p:cBhvr>
                                      <p:to>
                                        <p:strVal val="visible"/>
                                      </p:to>
                                    </p:set>
                                    <p:animEffect transition="in" filter="fade">
                                      <p:cBhvr>
                                        <p:cTn id="130" dur="500"/>
                                        <p:tgtEl>
                                          <p:spTgt spid="180"/>
                                        </p:tgtEl>
                                      </p:cBhvr>
                                    </p:animEffect>
                                  </p:childTnLst>
                                </p:cTn>
                              </p:par>
                              <p:par>
                                <p:cTn id="131" presetID="10" presetClass="entr" presetSubtype="0" fill="hold" nodeType="withEffect">
                                  <p:stCondLst>
                                    <p:cond delay="0"/>
                                  </p:stCondLst>
                                  <p:childTnLst>
                                    <p:set>
                                      <p:cBhvr>
                                        <p:cTn id="132" dur="1" fill="hold">
                                          <p:stCondLst>
                                            <p:cond delay="0"/>
                                          </p:stCondLst>
                                        </p:cTn>
                                        <p:tgtEl>
                                          <p:spTgt spid="192"/>
                                        </p:tgtEl>
                                        <p:attrNameLst>
                                          <p:attrName>style.visibility</p:attrName>
                                        </p:attrNameLst>
                                      </p:cBhvr>
                                      <p:to>
                                        <p:strVal val="visible"/>
                                      </p:to>
                                    </p:set>
                                    <p:animEffect transition="in" filter="fade">
                                      <p:cBhvr>
                                        <p:cTn id="133" dur="500"/>
                                        <p:tgtEl>
                                          <p:spTgt spid="192"/>
                                        </p:tgtEl>
                                      </p:cBhvr>
                                    </p:animEffect>
                                  </p:childTnLst>
                                </p:cTn>
                              </p:par>
                              <p:par>
                                <p:cTn id="134" presetID="10" presetClass="entr" presetSubtype="0" fill="hold" nodeType="withEffect">
                                  <p:stCondLst>
                                    <p:cond delay="0"/>
                                  </p:stCondLst>
                                  <p:childTnLst>
                                    <p:set>
                                      <p:cBhvr>
                                        <p:cTn id="135" dur="1" fill="hold">
                                          <p:stCondLst>
                                            <p:cond delay="0"/>
                                          </p:stCondLst>
                                        </p:cTn>
                                        <p:tgtEl>
                                          <p:spTgt spid="204"/>
                                        </p:tgtEl>
                                        <p:attrNameLst>
                                          <p:attrName>style.visibility</p:attrName>
                                        </p:attrNameLst>
                                      </p:cBhvr>
                                      <p:to>
                                        <p:strVal val="visible"/>
                                      </p:to>
                                    </p:set>
                                    <p:animEffect transition="in" filter="fade">
                                      <p:cBhvr>
                                        <p:cTn id="136" dur="5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P spid="11" grpId="0" animBg="1"/>
      <p:bldP spid="15" grpId="0" animBg="1"/>
      <p:bldP spid="90" grpId="0" animBg="1"/>
      <p:bldP spid="93" grpId="0" animBg="1"/>
      <p:bldP spid="94" grpId="0" animBg="1"/>
      <p:bldP spid="146" grpId="0" animBg="1"/>
      <p:bldP spid="104" grpId="0" animBg="1"/>
      <p:bldP spid="107" grpId="0" animBg="1"/>
      <p:bldP spid="108" grpId="0" animBg="1"/>
      <p:bldP spid="217"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dirty="0"/>
              <a:t>Vodíkové ionty</a:t>
            </a:r>
          </a:p>
        </p:txBody>
      </p:sp>
      <p:sp>
        <p:nvSpPr>
          <p:cNvPr id="3" name="Zástupný symbol pro obsah 2"/>
          <p:cNvSpPr>
            <a:spLocks noGrp="1"/>
          </p:cNvSpPr>
          <p:nvPr>
            <p:ph idx="1"/>
          </p:nvPr>
        </p:nvSpPr>
        <p:spPr/>
        <p:txBody>
          <a:bodyPr/>
          <a:lstStyle/>
          <a:p>
            <a:r>
              <a:rPr lang="cs-CZ" dirty="0"/>
              <a:t>Koncentrace </a:t>
            </a:r>
            <a:r>
              <a:rPr lang="en-US" dirty="0"/>
              <a:t>[</a:t>
            </a:r>
            <a:r>
              <a:rPr lang="cs-CZ" dirty="0"/>
              <a:t>H</a:t>
            </a:r>
            <a:r>
              <a:rPr lang="cs-CZ" baseline="30000" dirty="0"/>
              <a:t>+</a:t>
            </a:r>
            <a:r>
              <a:rPr lang="en-US" dirty="0"/>
              <a:t>]   </a:t>
            </a:r>
            <a:r>
              <a:rPr lang="cs-CZ" dirty="0"/>
              <a:t>~</a:t>
            </a:r>
            <a:r>
              <a:rPr lang="en-US" dirty="0"/>
              <a:t> </a:t>
            </a:r>
            <a:r>
              <a:rPr lang="cs-CZ" dirty="0"/>
              <a:t> </a:t>
            </a:r>
            <a:r>
              <a:rPr lang="cs-CZ" b="1" dirty="0"/>
              <a:t>1 000 000x</a:t>
            </a:r>
            <a:r>
              <a:rPr lang="en-US" dirty="0"/>
              <a:t> &lt;&lt;</a:t>
            </a:r>
            <a:r>
              <a:rPr lang="cs-CZ" dirty="0"/>
              <a:t>  </a:t>
            </a:r>
            <a:r>
              <a:rPr lang="en-US" dirty="0"/>
              <a:t>[</a:t>
            </a:r>
            <a:r>
              <a:rPr lang="cs-CZ" dirty="0"/>
              <a:t>Na</a:t>
            </a:r>
            <a:r>
              <a:rPr lang="cs-CZ" baseline="30000" dirty="0"/>
              <a:t>+</a:t>
            </a:r>
            <a:r>
              <a:rPr lang="en-US" dirty="0"/>
              <a:t>] – </a:t>
            </a:r>
            <a:r>
              <a:rPr lang="cs-CZ" dirty="0"/>
              <a:t>velmi</a:t>
            </a:r>
            <a:r>
              <a:rPr lang="en-US" dirty="0"/>
              <a:t> mal</a:t>
            </a:r>
            <a:r>
              <a:rPr lang="cs-CZ" dirty="0"/>
              <a:t>é</a:t>
            </a:r>
          </a:p>
          <a:p>
            <a:r>
              <a:rPr lang="cs-CZ" dirty="0"/>
              <a:t>Udržování pH v úzkém rozmezí je důležité kvůli velké reaktivitě H</a:t>
            </a:r>
            <a:r>
              <a:rPr lang="cs-CZ" baseline="30000" dirty="0"/>
              <a:t>+</a:t>
            </a:r>
            <a:r>
              <a:rPr lang="cs-CZ" dirty="0"/>
              <a:t> a dále vlivu na konformaci různých látek, především proteinů</a:t>
            </a:r>
          </a:p>
          <a:p>
            <a:r>
              <a:rPr lang="cs-CZ" dirty="0"/>
              <a:t>Vodíkový můstek - speciální slabá chemická vazba zahrnující H</a:t>
            </a:r>
            <a:r>
              <a:rPr lang="cs-CZ" baseline="30000" dirty="0"/>
              <a:t>+</a:t>
            </a:r>
            <a:r>
              <a:rPr lang="cs-CZ" dirty="0"/>
              <a:t>;  vazba  H</a:t>
            </a:r>
            <a:r>
              <a:rPr lang="cs-CZ" baseline="-25000" dirty="0"/>
              <a:t>2</a:t>
            </a:r>
            <a:r>
              <a:rPr lang="cs-CZ" dirty="0"/>
              <a:t>0 mezi sebou </a:t>
            </a:r>
            <a:r>
              <a:rPr lang="cs-CZ" dirty="0">
                <a:sym typeface="Wingdings" panose="05000000000000000000" pitchFamily="2" charset="2"/>
              </a:rPr>
              <a:t> </a:t>
            </a:r>
            <a:r>
              <a:rPr lang="en-US" dirty="0" err="1">
                <a:sym typeface="Wingdings" panose="05000000000000000000" pitchFamily="2" charset="2"/>
              </a:rPr>
              <a:t>kapaln</a:t>
            </a:r>
            <a:r>
              <a:rPr lang="cs-CZ" dirty="0" err="1">
                <a:sym typeface="Wingdings" panose="05000000000000000000" pitchFamily="2" charset="2"/>
              </a:rPr>
              <a:t>ost</a:t>
            </a:r>
            <a:r>
              <a:rPr lang="cs-CZ" dirty="0">
                <a:sym typeface="Wingdings" panose="05000000000000000000" pitchFamily="2" charset="2"/>
              </a:rPr>
              <a:t> vody </a:t>
            </a:r>
            <a:endParaRPr lang="cs-CZ" dirty="0"/>
          </a:p>
          <a:p>
            <a:r>
              <a:rPr lang="en-US" dirty="0"/>
              <a:t> </a:t>
            </a:r>
            <a:r>
              <a:rPr lang="cs-CZ" dirty="0" err="1"/>
              <a:t>pH</a:t>
            </a:r>
            <a:r>
              <a:rPr lang="cs-CZ" baseline="-25000" dirty="0" err="1"/>
              <a:t>plasma,Norm</a:t>
            </a:r>
            <a:r>
              <a:rPr lang="cs-CZ" baseline="-25000" dirty="0"/>
              <a:t> </a:t>
            </a:r>
            <a:r>
              <a:rPr lang="cs-CZ" dirty="0"/>
              <a:t>≈ 7,4    </a:t>
            </a:r>
            <a:r>
              <a:rPr lang="en-US" dirty="0"/>
              <a:t>&gt;  7,0  → </a:t>
            </a:r>
            <a:r>
              <a:rPr lang="cs-CZ" dirty="0"/>
              <a:t>Alkalické pH → </a:t>
            </a:r>
            <a:r>
              <a:rPr lang="en-US" dirty="0"/>
              <a:t>[OH</a:t>
            </a:r>
            <a:r>
              <a:rPr lang="en-US" baseline="30000" dirty="0"/>
              <a:t>-</a:t>
            </a:r>
            <a:r>
              <a:rPr lang="en-US" dirty="0"/>
              <a:t>] &gt; [H3O</a:t>
            </a:r>
            <a:r>
              <a:rPr lang="en-US" baseline="30000" dirty="0"/>
              <a:t>+</a:t>
            </a:r>
            <a:r>
              <a:rPr lang="en-US" dirty="0"/>
              <a:t>]</a:t>
            </a:r>
            <a:endParaRPr lang="cs-CZ" baseline="-25000" dirty="0"/>
          </a:p>
        </p:txBody>
      </p:sp>
    </p:spTree>
    <p:extLst>
      <p:ext uri="{BB962C8B-B14F-4D97-AF65-F5344CB8AC3E}">
        <p14:creationId xmlns:p14="http://schemas.microsoft.com/office/powerpoint/2010/main" val="248064172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5" name="Ovál 4"/>
          <p:cNvSpPr/>
          <p:nvPr/>
        </p:nvSpPr>
        <p:spPr>
          <a:xfrm rot="3438083">
            <a:off x="6354314" y="5398483"/>
            <a:ext cx="505475" cy="48598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cxnSp>
        <p:nvCxnSpPr>
          <p:cNvPr id="6" name="Přímá spojnice 5"/>
          <p:cNvCxnSpPr>
            <a:stCxn id="8" idx="5"/>
          </p:cNvCxnSpPr>
          <p:nvPr/>
        </p:nvCxnSpPr>
        <p:spPr>
          <a:xfrm flipH="1">
            <a:off x="6629400" y="4997753"/>
            <a:ext cx="32942" cy="402605"/>
          </a:xfrm>
          <a:prstGeom prst="line">
            <a:avLst/>
          </a:prstGeom>
          <a:ln w="53975"/>
        </p:spPr>
        <p:style>
          <a:lnRef idx="1">
            <a:schemeClr val="dk1"/>
          </a:lnRef>
          <a:fillRef idx="0">
            <a:schemeClr val="dk1"/>
          </a:fillRef>
          <a:effectRef idx="0">
            <a:schemeClr val="dk1"/>
          </a:effectRef>
          <a:fontRef idx="minor">
            <a:schemeClr val="tx1"/>
          </a:fontRef>
        </p:style>
      </p:cxnSp>
      <p:cxnSp>
        <p:nvCxnSpPr>
          <p:cNvPr id="7" name="Přímá spojnice 6"/>
          <p:cNvCxnSpPr>
            <a:stCxn id="5" idx="3"/>
          </p:cNvCxnSpPr>
          <p:nvPr/>
        </p:nvCxnSpPr>
        <p:spPr>
          <a:xfrm flipH="1" flipV="1">
            <a:off x="5761927" y="5526653"/>
            <a:ext cx="603989" cy="57253"/>
          </a:xfrm>
          <a:prstGeom prst="line">
            <a:avLst/>
          </a:prstGeom>
          <a:ln w="53975"/>
        </p:spPr>
        <p:style>
          <a:lnRef idx="1">
            <a:schemeClr val="dk1"/>
          </a:lnRef>
          <a:fillRef idx="0">
            <a:schemeClr val="dk1"/>
          </a:fillRef>
          <a:effectRef idx="0">
            <a:schemeClr val="dk1"/>
          </a:effectRef>
          <a:fontRef idx="minor">
            <a:schemeClr val="tx1"/>
          </a:fontRef>
        </p:style>
      </p:cxnSp>
      <p:sp>
        <p:nvSpPr>
          <p:cNvPr id="8" name="Ovál 7"/>
          <p:cNvSpPr/>
          <p:nvPr/>
        </p:nvSpPr>
        <p:spPr>
          <a:xfrm rot="3438083">
            <a:off x="6570325" y="4730663"/>
            <a:ext cx="252739" cy="27770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 name="Ovál 10"/>
          <p:cNvSpPr/>
          <p:nvPr/>
        </p:nvSpPr>
        <p:spPr>
          <a:xfrm rot="1923063">
            <a:off x="3855856" y="4938800"/>
            <a:ext cx="548412" cy="479323"/>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3" name="Přímá spojnice 12"/>
          <p:cNvCxnSpPr/>
          <p:nvPr/>
        </p:nvCxnSpPr>
        <p:spPr>
          <a:xfrm rot="1923063" flipH="1">
            <a:off x="3451458" y="5101045"/>
            <a:ext cx="355505" cy="357775"/>
          </a:xfrm>
          <a:prstGeom prst="line">
            <a:avLst/>
          </a:prstGeom>
          <a:ln w="53975"/>
        </p:spPr>
        <p:style>
          <a:lnRef idx="1">
            <a:schemeClr val="dk1"/>
          </a:lnRef>
          <a:fillRef idx="0">
            <a:schemeClr val="dk1"/>
          </a:fillRef>
          <a:effectRef idx="0">
            <a:schemeClr val="dk1"/>
          </a:effectRef>
          <a:fontRef idx="minor">
            <a:schemeClr val="tx1"/>
          </a:fontRef>
        </p:style>
      </p:cxnSp>
      <p:sp>
        <p:nvSpPr>
          <p:cNvPr id="15" name="Ovál 14"/>
          <p:cNvSpPr/>
          <p:nvPr/>
        </p:nvSpPr>
        <p:spPr>
          <a:xfrm rot="1923063">
            <a:off x="3129682" y="5214644"/>
            <a:ext cx="274207" cy="273899"/>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6" name="Skupina 15"/>
          <p:cNvGrpSpPr/>
          <p:nvPr/>
        </p:nvGrpSpPr>
        <p:grpSpPr>
          <a:xfrm rot="19715542">
            <a:off x="4578752" y="4982015"/>
            <a:ext cx="821872" cy="838201"/>
            <a:chOff x="2841171" y="3118756"/>
            <a:chExt cx="821872" cy="838201"/>
          </a:xfrm>
        </p:grpSpPr>
        <p:cxnSp>
          <p:nvCxnSpPr>
            <p:cNvPr id="17" name="Přímá spojnice 16"/>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Přímá spojnice 17"/>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 name="Přímá spojnice 18"/>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 name="Přímá spojnice 19"/>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1" name="Přímá spojnice 20"/>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5" name="Skupina 64"/>
          <p:cNvGrpSpPr/>
          <p:nvPr/>
        </p:nvGrpSpPr>
        <p:grpSpPr>
          <a:xfrm>
            <a:off x="1353358" y="1328396"/>
            <a:ext cx="876301" cy="1605642"/>
            <a:chOff x="1817914" y="2449286"/>
            <a:chExt cx="876301" cy="1605642"/>
          </a:xfrm>
        </p:grpSpPr>
        <p:sp>
          <p:nvSpPr>
            <p:cNvPr id="66" name="Ovál 65"/>
            <p:cNvSpPr/>
            <p:nvPr/>
          </p:nvSpPr>
          <p:spPr>
            <a:xfrm>
              <a:off x="2237015" y="311875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67" name="Přímá spojnice 66"/>
            <p:cNvCxnSpPr/>
            <p:nvPr/>
          </p:nvCxnSpPr>
          <p:spPr>
            <a:xfrm>
              <a:off x="2156602" y="2710543"/>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68" name="Přímá spojnice 67"/>
            <p:cNvCxnSpPr/>
            <p:nvPr/>
          </p:nvCxnSpPr>
          <p:spPr>
            <a:xfrm flipH="1">
              <a:off x="2008414" y="3512281"/>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69" name="Ovál 68"/>
            <p:cNvSpPr/>
            <p:nvPr/>
          </p:nvSpPr>
          <p:spPr>
            <a:xfrm>
              <a:off x="2008414" y="2449286"/>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0" name="Ovál 69"/>
            <p:cNvSpPr/>
            <p:nvPr/>
          </p:nvSpPr>
          <p:spPr>
            <a:xfrm>
              <a:off x="1817914" y="3793671"/>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78" name="Ovál 77"/>
          <p:cNvSpPr/>
          <p:nvPr/>
        </p:nvSpPr>
        <p:spPr>
          <a:xfrm rot="3723607">
            <a:off x="3977559" y="2500363"/>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79" name="Přímá spojnice 78"/>
          <p:cNvCxnSpPr/>
          <p:nvPr/>
        </p:nvCxnSpPr>
        <p:spPr>
          <a:xfrm rot="3723607">
            <a:off x="4361309" y="2144633"/>
            <a:ext cx="228191" cy="408213"/>
          </a:xfrm>
          <a:prstGeom prst="line">
            <a:avLst/>
          </a:prstGeom>
          <a:ln w="53975"/>
        </p:spPr>
        <p:style>
          <a:lnRef idx="1">
            <a:schemeClr val="dk1"/>
          </a:lnRef>
          <a:fillRef idx="0">
            <a:schemeClr val="dk1"/>
          </a:fillRef>
          <a:effectRef idx="0">
            <a:schemeClr val="dk1"/>
          </a:effectRef>
          <a:fontRef idx="minor">
            <a:schemeClr val="tx1"/>
          </a:fontRef>
        </p:style>
      </p:cxnSp>
      <p:sp>
        <p:nvSpPr>
          <p:cNvPr id="81" name="Ovál 80"/>
          <p:cNvSpPr/>
          <p:nvPr/>
        </p:nvSpPr>
        <p:spPr>
          <a:xfrm rot="3723607">
            <a:off x="4569881" y="1933329"/>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83" name="Skupina 82"/>
          <p:cNvGrpSpPr/>
          <p:nvPr/>
        </p:nvGrpSpPr>
        <p:grpSpPr>
          <a:xfrm rot="19957573">
            <a:off x="4487075" y="2559667"/>
            <a:ext cx="821872" cy="838201"/>
            <a:chOff x="2841171" y="3118756"/>
            <a:chExt cx="821872" cy="838201"/>
          </a:xfrm>
        </p:grpSpPr>
        <p:cxnSp>
          <p:nvCxnSpPr>
            <p:cNvPr id="84" name="Přímá spojnice 83"/>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Přímá spojnice 84"/>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6" name="Přímá spojnice 85"/>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7" name="Přímá spojnice 86"/>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8" name="Přímá spojnice 87"/>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90" name="Ovál 89"/>
          <p:cNvSpPr/>
          <p:nvPr/>
        </p:nvSpPr>
        <p:spPr>
          <a:xfrm rot="3723607">
            <a:off x="6116587" y="312947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91" name="Přímá spojnice 90"/>
          <p:cNvCxnSpPr>
            <a:stCxn id="93" idx="4"/>
          </p:cNvCxnSpPr>
          <p:nvPr/>
        </p:nvCxnSpPr>
        <p:spPr>
          <a:xfrm flipH="1">
            <a:off x="6561827" y="3070058"/>
            <a:ext cx="554558" cy="204104"/>
          </a:xfrm>
          <a:prstGeom prst="line">
            <a:avLst/>
          </a:prstGeom>
          <a:ln w="53975"/>
        </p:spPr>
        <p:style>
          <a:lnRef idx="1">
            <a:schemeClr val="dk1"/>
          </a:lnRef>
          <a:fillRef idx="0">
            <a:schemeClr val="dk1"/>
          </a:fillRef>
          <a:effectRef idx="0">
            <a:schemeClr val="dk1"/>
          </a:effectRef>
          <a:fontRef idx="minor">
            <a:schemeClr val="tx1"/>
          </a:fontRef>
        </p:style>
      </p:cxnSp>
      <p:cxnSp>
        <p:nvCxnSpPr>
          <p:cNvPr id="92" name="Přímá spojnice 91"/>
          <p:cNvCxnSpPr/>
          <p:nvPr/>
        </p:nvCxnSpPr>
        <p:spPr>
          <a:xfrm rot="3723607" flipH="1">
            <a:off x="5755768" y="3071674"/>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93" name="Ovál 92"/>
          <p:cNvSpPr/>
          <p:nvPr/>
        </p:nvSpPr>
        <p:spPr>
          <a:xfrm rot="3723607">
            <a:off x="7107780" y="2894359"/>
            <a:ext cx="228601" cy="239282"/>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4" name="Ovál 93"/>
          <p:cNvSpPr/>
          <p:nvPr/>
        </p:nvSpPr>
        <p:spPr>
          <a:xfrm rot="3723607">
            <a:off x="5471269" y="3026544"/>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20" name="Skupina 119"/>
          <p:cNvGrpSpPr/>
          <p:nvPr/>
        </p:nvGrpSpPr>
        <p:grpSpPr>
          <a:xfrm rot="3106380">
            <a:off x="3704032" y="3079533"/>
            <a:ext cx="892056" cy="734214"/>
            <a:chOff x="2841171" y="3118756"/>
            <a:chExt cx="821871" cy="838201"/>
          </a:xfrm>
        </p:grpSpPr>
        <p:cxnSp>
          <p:nvCxnSpPr>
            <p:cNvPr id="121" name="Přímá spojnice 120"/>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Přímá spojnice 121"/>
            <p:cNvCxnSpPr/>
            <p:nvPr/>
          </p:nvCxnSpPr>
          <p:spPr>
            <a:xfrm flipH="1">
              <a:off x="2993570"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3" name="Přímá spojnice 122"/>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4" name="Přímá spojnice 123"/>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5" name="Přímá spojnice 124"/>
            <p:cNvCxnSpPr/>
            <p:nvPr/>
          </p:nvCxnSpPr>
          <p:spPr>
            <a:xfrm flipH="1">
              <a:off x="3450770"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32" name="Skupina 131"/>
          <p:cNvGrpSpPr/>
          <p:nvPr/>
        </p:nvGrpSpPr>
        <p:grpSpPr>
          <a:xfrm rot="19715542">
            <a:off x="2338147" y="2002111"/>
            <a:ext cx="821872" cy="838201"/>
            <a:chOff x="2841171" y="3118756"/>
            <a:chExt cx="821872" cy="838201"/>
          </a:xfrm>
        </p:grpSpPr>
        <p:cxnSp>
          <p:nvCxnSpPr>
            <p:cNvPr id="133" name="Přímá spojnice 132"/>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Přímá spojnice 133"/>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5" name="Přímá spojnice 134"/>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6" name="Přímá spojnice 135"/>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7" name="Přímá spojnice 136"/>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45" name="Ovál 144"/>
          <p:cNvSpPr/>
          <p:nvPr/>
        </p:nvSpPr>
        <p:spPr>
          <a:xfrm rot="3723607">
            <a:off x="3202160" y="2419824"/>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6" name="Ovál 145"/>
          <p:cNvSpPr/>
          <p:nvPr/>
        </p:nvSpPr>
        <p:spPr>
          <a:xfrm rot="3723607">
            <a:off x="4052913" y="4090396"/>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59" name="Přímá spojnice 158"/>
          <p:cNvCxnSpPr/>
          <p:nvPr/>
        </p:nvCxnSpPr>
        <p:spPr>
          <a:xfrm flipV="1">
            <a:off x="4145033" y="4328290"/>
            <a:ext cx="7539" cy="614253"/>
          </a:xfrm>
          <a:prstGeom prst="line">
            <a:avLst/>
          </a:prstGeom>
          <a:ln w="53975"/>
        </p:spPr>
        <p:style>
          <a:lnRef idx="1">
            <a:schemeClr val="dk1"/>
          </a:lnRef>
          <a:fillRef idx="0">
            <a:schemeClr val="dk1"/>
          </a:fillRef>
          <a:effectRef idx="0">
            <a:schemeClr val="dk1"/>
          </a:effectRef>
          <a:fontRef idx="minor">
            <a:schemeClr val="tx1"/>
          </a:fontRef>
        </p:style>
      </p:cxnSp>
      <p:cxnSp>
        <p:nvCxnSpPr>
          <p:cNvPr id="160" name="Přímá spojnice 159"/>
          <p:cNvCxnSpPr>
            <a:stCxn id="78" idx="3"/>
          </p:cNvCxnSpPr>
          <p:nvPr/>
        </p:nvCxnSpPr>
        <p:spPr>
          <a:xfrm flipH="1" flipV="1">
            <a:off x="3426381" y="2562022"/>
            <a:ext cx="561236" cy="99875"/>
          </a:xfrm>
          <a:prstGeom prst="line">
            <a:avLst/>
          </a:prstGeom>
          <a:ln w="53975"/>
        </p:spPr>
        <p:style>
          <a:lnRef idx="1">
            <a:schemeClr val="dk1"/>
          </a:lnRef>
          <a:fillRef idx="0">
            <a:schemeClr val="dk1"/>
          </a:fillRef>
          <a:effectRef idx="0">
            <a:schemeClr val="dk1"/>
          </a:effectRef>
          <a:fontRef idx="minor">
            <a:schemeClr val="tx1"/>
          </a:fontRef>
        </p:style>
      </p:cxnSp>
      <p:sp>
        <p:nvSpPr>
          <p:cNvPr id="104" name="Ovál 103"/>
          <p:cNvSpPr/>
          <p:nvPr/>
        </p:nvSpPr>
        <p:spPr>
          <a:xfrm rot="16328894">
            <a:off x="8450578" y="2474227"/>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05" name="Přímá spojnice 104"/>
          <p:cNvCxnSpPr/>
          <p:nvPr/>
        </p:nvCxnSpPr>
        <p:spPr>
          <a:xfrm>
            <a:off x="8633011" y="2018598"/>
            <a:ext cx="37652" cy="451821"/>
          </a:xfrm>
          <a:prstGeom prst="line">
            <a:avLst/>
          </a:prstGeom>
          <a:ln w="53975"/>
        </p:spPr>
        <p:style>
          <a:lnRef idx="1">
            <a:schemeClr val="dk1"/>
          </a:lnRef>
          <a:fillRef idx="0">
            <a:schemeClr val="dk1"/>
          </a:fillRef>
          <a:effectRef idx="0">
            <a:schemeClr val="dk1"/>
          </a:effectRef>
          <a:fontRef idx="minor">
            <a:schemeClr val="tx1"/>
          </a:fontRef>
        </p:style>
      </p:cxnSp>
      <p:cxnSp>
        <p:nvCxnSpPr>
          <p:cNvPr id="106" name="Přímá spojnice 105"/>
          <p:cNvCxnSpPr/>
          <p:nvPr/>
        </p:nvCxnSpPr>
        <p:spPr>
          <a:xfrm>
            <a:off x="8896574" y="2766255"/>
            <a:ext cx="430306" cy="107576"/>
          </a:xfrm>
          <a:prstGeom prst="line">
            <a:avLst/>
          </a:prstGeom>
          <a:ln w="53975"/>
        </p:spPr>
        <p:style>
          <a:lnRef idx="1">
            <a:schemeClr val="dk1"/>
          </a:lnRef>
          <a:fillRef idx="0">
            <a:schemeClr val="dk1"/>
          </a:fillRef>
          <a:effectRef idx="0">
            <a:schemeClr val="dk1"/>
          </a:effectRef>
          <a:fontRef idx="minor">
            <a:schemeClr val="tx1"/>
          </a:fontRef>
        </p:style>
      </p:cxnSp>
      <p:sp>
        <p:nvSpPr>
          <p:cNvPr id="107" name="Ovál 106"/>
          <p:cNvSpPr/>
          <p:nvPr/>
        </p:nvSpPr>
        <p:spPr>
          <a:xfrm rot="16328894">
            <a:off x="8529383" y="1791074"/>
            <a:ext cx="228601" cy="246522"/>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8" name="Ovál 107"/>
          <p:cNvSpPr/>
          <p:nvPr/>
        </p:nvSpPr>
        <p:spPr>
          <a:xfrm rot="16328894">
            <a:off x="9317844" y="2781637"/>
            <a:ext cx="228601" cy="231434"/>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09" name="Skupina 108"/>
          <p:cNvGrpSpPr/>
          <p:nvPr/>
        </p:nvGrpSpPr>
        <p:grpSpPr>
          <a:xfrm rot="19355322">
            <a:off x="7818457" y="4523477"/>
            <a:ext cx="1517310" cy="1000219"/>
            <a:chOff x="5200013" y="2923807"/>
            <a:chExt cx="1517310" cy="1000219"/>
          </a:xfrm>
        </p:grpSpPr>
        <p:sp>
          <p:nvSpPr>
            <p:cNvPr id="110" name="Ovál 109"/>
            <p:cNvSpPr/>
            <p:nvPr/>
          </p:nvSpPr>
          <p:spPr>
            <a:xfrm rot="3723607">
              <a:off x="5861659" y="346682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11" name="Přímá spojnice 110"/>
            <p:cNvCxnSpPr/>
            <p:nvPr/>
          </p:nvCxnSpPr>
          <p:spPr>
            <a:xfrm rot="3723607">
              <a:off x="6267105" y="3116379"/>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112" name="Přímá spojnice 111"/>
            <p:cNvCxnSpPr/>
            <p:nvPr/>
          </p:nvCxnSpPr>
          <p:spPr>
            <a:xfrm rot="3723607" flipH="1">
              <a:off x="5500839"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113" name="Ovál 112"/>
            <p:cNvSpPr/>
            <p:nvPr/>
          </p:nvSpPr>
          <p:spPr>
            <a:xfrm rot="3723607">
              <a:off x="6483484" y="2918570"/>
              <a:ext cx="228601" cy="23907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4" name="Ovál 113"/>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128" name="Skupina 127"/>
          <p:cNvGrpSpPr/>
          <p:nvPr/>
        </p:nvGrpSpPr>
        <p:grpSpPr>
          <a:xfrm rot="2163649">
            <a:off x="6070746" y="3691441"/>
            <a:ext cx="949424" cy="941315"/>
            <a:chOff x="2841171" y="3118756"/>
            <a:chExt cx="821872" cy="838201"/>
          </a:xfrm>
        </p:grpSpPr>
        <p:cxnSp>
          <p:nvCxnSpPr>
            <p:cNvPr id="129" name="Přímá spojnice 128"/>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Přímá spojnice 129"/>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8" name="Přímá spojnice 137"/>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9" name="Přímá spojnice 138"/>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0" name="Přímá spojnice 139"/>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41" name="Skupina 140"/>
          <p:cNvGrpSpPr/>
          <p:nvPr/>
        </p:nvGrpSpPr>
        <p:grpSpPr>
          <a:xfrm rot="2385827">
            <a:off x="8366037" y="3099969"/>
            <a:ext cx="821872" cy="838201"/>
            <a:chOff x="2841171" y="3118756"/>
            <a:chExt cx="821872" cy="838201"/>
          </a:xfrm>
        </p:grpSpPr>
        <p:cxnSp>
          <p:nvCxnSpPr>
            <p:cNvPr id="142" name="Přímá spojnice 141"/>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Přímá spojnice 142"/>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4" name="Přímá spojnice 143"/>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1" name="Přímá spojnice 160"/>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2" name="Přímá spojnice 161"/>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63" name="Skupina 162"/>
          <p:cNvGrpSpPr/>
          <p:nvPr/>
        </p:nvGrpSpPr>
        <p:grpSpPr>
          <a:xfrm rot="18704571">
            <a:off x="7012365" y="5108060"/>
            <a:ext cx="821872" cy="838201"/>
            <a:chOff x="2841171" y="3118756"/>
            <a:chExt cx="821872" cy="838201"/>
          </a:xfrm>
        </p:grpSpPr>
        <p:cxnSp>
          <p:nvCxnSpPr>
            <p:cNvPr id="166" name="Přímá spojnice 165"/>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Přímá spojnice 166"/>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8" name="Přímá spojnice 167"/>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9" name="Přímá spojnice 168"/>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0" name="Přímá spojnice 169"/>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74" name="Skupina 173"/>
          <p:cNvGrpSpPr/>
          <p:nvPr/>
        </p:nvGrpSpPr>
        <p:grpSpPr>
          <a:xfrm rot="8866459">
            <a:off x="9693303" y="2653852"/>
            <a:ext cx="821872" cy="838201"/>
            <a:chOff x="2841171" y="3118756"/>
            <a:chExt cx="821872" cy="838201"/>
          </a:xfrm>
        </p:grpSpPr>
        <p:cxnSp>
          <p:nvCxnSpPr>
            <p:cNvPr id="175" name="Přímá spojnice 174"/>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Přímá spojnice 175"/>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7" name="Přímá spojnice 176"/>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8" name="Přímá spojnice 177"/>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9" name="Přímá spojnice 178"/>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80" name="Skupina 179"/>
          <p:cNvGrpSpPr/>
          <p:nvPr/>
        </p:nvGrpSpPr>
        <p:grpSpPr>
          <a:xfrm rot="14660396">
            <a:off x="10146060" y="5084682"/>
            <a:ext cx="1538198" cy="1005415"/>
            <a:chOff x="5200013" y="2918611"/>
            <a:chExt cx="1538198" cy="1005415"/>
          </a:xfrm>
        </p:grpSpPr>
        <p:sp>
          <p:nvSpPr>
            <p:cNvPr id="181" name="Ovál 180"/>
            <p:cNvSpPr/>
            <p:nvPr/>
          </p:nvSpPr>
          <p:spPr>
            <a:xfrm rot="3723607">
              <a:off x="5861659" y="346682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82" name="Přímá spojnice 181"/>
            <p:cNvCxnSpPr/>
            <p:nvPr/>
          </p:nvCxnSpPr>
          <p:spPr>
            <a:xfrm rot="3723607">
              <a:off x="6267105" y="3116379"/>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183" name="Přímá spojnice 182"/>
            <p:cNvCxnSpPr/>
            <p:nvPr/>
          </p:nvCxnSpPr>
          <p:spPr>
            <a:xfrm rot="3723607" flipH="1">
              <a:off x="5500839"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184" name="Ovál 183"/>
            <p:cNvSpPr/>
            <p:nvPr/>
          </p:nvSpPr>
          <p:spPr>
            <a:xfrm rot="3723607">
              <a:off x="6493282" y="290228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85" name="Ovál 184"/>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186" name="Skupina 185"/>
          <p:cNvGrpSpPr/>
          <p:nvPr/>
        </p:nvGrpSpPr>
        <p:grpSpPr>
          <a:xfrm rot="18995797">
            <a:off x="9205624" y="4715407"/>
            <a:ext cx="821872" cy="838201"/>
            <a:chOff x="2841171" y="3118756"/>
            <a:chExt cx="821872" cy="838201"/>
          </a:xfrm>
        </p:grpSpPr>
        <p:cxnSp>
          <p:nvCxnSpPr>
            <p:cNvPr id="187" name="Přímá spojnice 186"/>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Přímá spojnice 187"/>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89" name="Přímá spojnice 188"/>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0" name="Přímá spojnice 189"/>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1" name="Přímá spojnice 190"/>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92" name="Skupina 191"/>
          <p:cNvGrpSpPr/>
          <p:nvPr/>
        </p:nvGrpSpPr>
        <p:grpSpPr>
          <a:xfrm rot="13299040">
            <a:off x="10672650" y="4289504"/>
            <a:ext cx="777043" cy="697917"/>
            <a:chOff x="2841171" y="3118756"/>
            <a:chExt cx="821872" cy="838201"/>
          </a:xfrm>
        </p:grpSpPr>
        <p:cxnSp>
          <p:nvCxnSpPr>
            <p:cNvPr id="193" name="Přímá spojnice 192"/>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Přímá spojnice 193"/>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5" name="Přímá spojnice 194"/>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6" name="Přímá spojnice 195"/>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7" name="Přímá spojnice 196"/>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04" name="Skupina 203"/>
          <p:cNvGrpSpPr/>
          <p:nvPr/>
        </p:nvGrpSpPr>
        <p:grpSpPr>
          <a:xfrm rot="18757909">
            <a:off x="11471637" y="4927768"/>
            <a:ext cx="821872" cy="838201"/>
            <a:chOff x="2841171" y="3118756"/>
            <a:chExt cx="821872" cy="838201"/>
          </a:xfrm>
        </p:grpSpPr>
        <p:cxnSp>
          <p:nvCxnSpPr>
            <p:cNvPr id="205" name="Přímá spojnice 204"/>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Přímá spojnice 205"/>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7" name="Přímá spojnice 206"/>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8" name="Přímá spojnice 207"/>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9" name="Přímá spojnice 208"/>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17" name="Ovál 216">
            <a:extLst>
              <a:ext uri="{FF2B5EF4-FFF2-40B4-BE49-F238E27FC236}">
                <a16:creationId xmlns:a16="http://schemas.microsoft.com/office/drawing/2014/main" id="{7D4C963F-EE95-441B-87EB-D8F8BFA97171}"/>
              </a:ext>
            </a:extLst>
          </p:cNvPr>
          <p:cNvSpPr/>
          <p:nvPr/>
        </p:nvSpPr>
        <p:spPr>
          <a:xfrm rot="1923063">
            <a:off x="5509193" y="5361751"/>
            <a:ext cx="274207" cy="273899"/>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220" name="Skupina 219">
            <a:extLst>
              <a:ext uri="{FF2B5EF4-FFF2-40B4-BE49-F238E27FC236}">
                <a16:creationId xmlns:a16="http://schemas.microsoft.com/office/drawing/2014/main" id="{50F89B9D-A6D6-479A-A4BA-F2E9C186904D}"/>
              </a:ext>
            </a:extLst>
          </p:cNvPr>
          <p:cNvGrpSpPr/>
          <p:nvPr/>
        </p:nvGrpSpPr>
        <p:grpSpPr>
          <a:xfrm rot="7124565">
            <a:off x="7556522" y="2474627"/>
            <a:ext cx="821872" cy="838201"/>
            <a:chOff x="2841171" y="3118756"/>
            <a:chExt cx="821872" cy="838201"/>
          </a:xfrm>
        </p:grpSpPr>
        <p:cxnSp>
          <p:nvCxnSpPr>
            <p:cNvPr id="250" name="Přímá spojnice 249">
              <a:extLst>
                <a:ext uri="{FF2B5EF4-FFF2-40B4-BE49-F238E27FC236}">
                  <a16:creationId xmlns:a16="http://schemas.microsoft.com/office/drawing/2014/main" id="{11B89180-18A8-4B2D-A4DB-17A58E249BA4}"/>
                </a:ext>
              </a:extLst>
            </p:cNvPr>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Přímá spojnice 254">
              <a:extLst>
                <a:ext uri="{FF2B5EF4-FFF2-40B4-BE49-F238E27FC236}">
                  <a16:creationId xmlns:a16="http://schemas.microsoft.com/office/drawing/2014/main" id="{E0031C18-8BED-427F-9F95-E7DBDB79168C}"/>
                </a:ext>
              </a:extLst>
            </p:cNvPr>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56" name="Přímá spojnice 255">
              <a:extLst>
                <a:ext uri="{FF2B5EF4-FFF2-40B4-BE49-F238E27FC236}">
                  <a16:creationId xmlns:a16="http://schemas.microsoft.com/office/drawing/2014/main" id="{109878A0-8BEE-4CAB-BC87-A26A9F6372CA}"/>
                </a:ext>
              </a:extLst>
            </p:cNvPr>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57" name="Přímá spojnice 256">
              <a:extLst>
                <a:ext uri="{FF2B5EF4-FFF2-40B4-BE49-F238E27FC236}">
                  <a16:creationId xmlns:a16="http://schemas.microsoft.com/office/drawing/2014/main" id="{E53C3777-E4B5-4404-9E91-1EE43E3AD3C9}"/>
                </a:ext>
              </a:extLst>
            </p:cNvPr>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58" name="Přímá spojnice 257">
              <a:extLst>
                <a:ext uri="{FF2B5EF4-FFF2-40B4-BE49-F238E27FC236}">
                  <a16:creationId xmlns:a16="http://schemas.microsoft.com/office/drawing/2014/main" id="{16039BAA-9142-4D2B-B3CE-AE5BD1AC6E26}"/>
                </a:ext>
              </a:extLst>
            </p:cNvPr>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59" name="Skupina 258">
            <a:extLst>
              <a:ext uri="{FF2B5EF4-FFF2-40B4-BE49-F238E27FC236}">
                <a16:creationId xmlns:a16="http://schemas.microsoft.com/office/drawing/2014/main" id="{9F13A6E5-42C5-461C-85E3-9C5E67A5EBC4}"/>
              </a:ext>
            </a:extLst>
          </p:cNvPr>
          <p:cNvGrpSpPr/>
          <p:nvPr/>
        </p:nvGrpSpPr>
        <p:grpSpPr>
          <a:xfrm rot="7936150">
            <a:off x="10378751" y="2839374"/>
            <a:ext cx="1517310" cy="1000219"/>
            <a:chOff x="5200013" y="2923807"/>
            <a:chExt cx="1517310" cy="1000219"/>
          </a:xfrm>
        </p:grpSpPr>
        <p:sp>
          <p:nvSpPr>
            <p:cNvPr id="260" name="Ovál 259">
              <a:extLst>
                <a:ext uri="{FF2B5EF4-FFF2-40B4-BE49-F238E27FC236}">
                  <a16:creationId xmlns:a16="http://schemas.microsoft.com/office/drawing/2014/main" id="{0A8597ED-0BB9-46A1-9719-19AAED34DAD3}"/>
                </a:ext>
              </a:extLst>
            </p:cNvPr>
            <p:cNvSpPr/>
            <p:nvPr/>
          </p:nvSpPr>
          <p:spPr>
            <a:xfrm rot="3723607">
              <a:off x="5861659" y="346682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61" name="Přímá spojnice 260">
              <a:extLst>
                <a:ext uri="{FF2B5EF4-FFF2-40B4-BE49-F238E27FC236}">
                  <a16:creationId xmlns:a16="http://schemas.microsoft.com/office/drawing/2014/main" id="{DEDA8255-8A5D-47B9-AAB2-86A5792A2602}"/>
                </a:ext>
              </a:extLst>
            </p:cNvPr>
            <p:cNvCxnSpPr/>
            <p:nvPr/>
          </p:nvCxnSpPr>
          <p:spPr>
            <a:xfrm rot="3723607">
              <a:off x="6267105" y="3116379"/>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262" name="Přímá spojnice 261">
              <a:extLst>
                <a:ext uri="{FF2B5EF4-FFF2-40B4-BE49-F238E27FC236}">
                  <a16:creationId xmlns:a16="http://schemas.microsoft.com/office/drawing/2014/main" id="{A29F848C-D845-4AB3-9AFA-CDC20C8BEA6E}"/>
                </a:ext>
              </a:extLst>
            </p:cNvPr>
            <p:cNvCxnSpPr/>
            <p:nvPr/>
          </p:nvCxnSpPr>
          <p:spPr>
            <a:xfrm rot="3723607" flipH="1">
              <a:off x="5500839"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263" name="Ovál 262">
              <a:extLst>
                <a:ext uri="{FF2B5EF4-FFF2-40B4-BE49-F238E27FC236}">
                  <a16:creationId xmlns:a16="http://schemas.microsoft.com/office/drawing/2014/main" id="{6B322CCB-FA1D-479D-A6C6-ECB202DE6B6F}"/>
                </a:ext>
              </a:extLst>
            </p:cNvPr>
            <p:cNvSpPr/>
            <p:nvPr/>
          </p:nvSpPr>
          <p:spPr>
            <a:xfrm rot="3723607">
              <a:off x="6483484" y="2918570"/>
              <a:ext cx="228601" cy="23907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64" name="Ovál 263">
              <a:extLst>
                <a:ext uri="{FF2B5EF4-FFF2-40B4-BE49-F238E27FC236}">
                  <a16:creationId xmlns:a16="http://schemas.microsoft.com/office/drawing/2014/main" id="{27EAA361-1A25-4BC7-B0EE-B085AD64FA30}"/>
                </a:ext>
              </a:extLst>
            </p:cNvPr>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265" name="Skupina 264">
            <a:extLst>
              <a:ext uri="{FF2B5EF4-FFF2-40B4-BE49-F238E27FC236}">
                <a16:creationId xmlns:a16="http://schemas.microsoft.com/office/drawing/2014/main" id="{F71916F2-CC1D-4B93-8258-AFC04F862DB6}"/>
              </a:ext>
            </a:extLst>
          </p:cNvPr>
          <p:cNvGrpSpPr/>
          <p:nvPr/>
        </p:nvGrpSpPr>
        <p:grpSpPr>
          <a:xfrm rot="20821052">
            <a:off x="1137387" y="4769146"/>
            <a:ext cx="876301" cy="1605642"/>
            <a:chOff x="1817914" y="2449286"/>
            <a:chExt cx="876301" cy="1605642"/>
          </a:xfrm>
        </p:grpSpPr>
        <p:sp>
          <p:nvSpPr>
            <p:cNvPr id="266" name="Ovál 265">
              <a:extLst>
                <a:ext uri="{FF2B5EF4-FFF2-40B4-BE49-F238E27FC236}">
                  <a16:creationId xmlns:a16="http://schemas.microsoft.com/office/drawing/2014/main" id="{2470846D-2C63-4C33-82BB-4C72FB8D1383}"/>
                </a:ext>
              </a:extLst>
            </p:cNvPr>
            <p:cNvSpPr/>
            <p:nvPr/>
          </p:nvSpPr>
          <p:spPr>
            <a:xfrm>
              <a:off x="2237015" y="311875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67" name="Přímá spojnice 266">
              <a:extLst>
                <a:ext uri="{FF2B5EF4-FFF2-40B4-BE49-F238E27FC236}">
                  <a16:creationId xmlns:a16="http://schemas.microsoft.com/office/drawing/2014/main" id="{BA653457-59CD-4487-A348-C81632A67FE9}"/>
                </a:ext>
              </a:extLst>
            </p:cNvPr>
            <p:cNvCxnSpPr/>
            <p:nvPr/>
          </p:nvCxnSpPr>
          <p:spPr>
            <a:xfrm>
              <a:off x="2156602" y="2710543"/>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268" name="Přímá spojnice 267">
              <a:extLst>
                <a:ext uri="{FF2B5EF4-FFF2-40B4-BE49-F238E27FC236}">
                  <a16:creationId xmlns:a16="http://schemas.microsoft.com/office/drawing/2014/main" id="{7DDE0ECB-CD29-4D98-A5BD-619A9E96E2F6}"/>
                </a:ext>
              </a:extLst>
            </p:cNvPr>
            <p:cNvCxnSpPr/>
            <p:nvPr/>
          </p:nvCxnSpPr>
          <p:spPr>
            <a:xfrm flipH="1">
              <a:off x="2008414" y="3512281"/>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269" name="Ovál 268">
              <a:extLst>
                <a:ext uri="{FF2B5EF4-FFF2-40B4-BE49-F238E27FC236}">
                  <a16:creationId xmlns:a16="http://schemas.microsoft.com/office/drawing/2014/main" id="{7120C625-C8AC-48F7-AB7D-058FB58CE47B}"/>
                </a:ext>
              </a:extLst>
            </p:cNvPr>
            <p:cNvSpPr/>
            <p:nvPr/>
          </p:nvSpPr>
          <p:spPr>
            <a:xfrm>
              <a:off x="2008414" y="2449286"/>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70" name="Ovál 269">
              <a:extLst>
                <a:ext uri="{FF2B5EF4-FFF2-40B4-BE49-F238E27FC236}">
                  <a16:creationId xmlns:a16="http://schemas.microsoft.com/office/drawing/2014/main" id="{339613C8-FCBB-468D-9E82-78516B5B6F33}"/>
                </a:ext>
              </a:extLst>
            </p:cNvPr>
            <p:cNvSpPr/>
            <p:nvPr/>
          </p:nvSpPr>
          <p:spPr>
            <a:xfrm>
              <a:off x="1817914" y="3793671"/>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271" name="Skupina 270">
            <a:extLst>
              <a:ext uri="{FF2B5EF4-FFF2-40B4-BE49-F238E27FC236}">
                <a16:creationId xmlns:a16="http://schemas.microsoft.com/office/drawing/2014/main" id="{FD7A7D45-768B-4DD0-B338-4FDD7DC64900}"/>
              </a:ext>
            </a:extLst>
          </p:cNvPr>
          <p:cNvGrpSpPr/>
          <p:nvPr/>
        </p:nvGrpSpPr>
        <p:grpSpPr>
          <a:xfrm rot="18136322">
            <a:off x="2226143" y="5053461"/>
            <a:ext cx="821872" cy="838201"/>
            <a:chOff x="2841171" y="3118756"/>
            <a:chExt cx="821872" cy="838201"/>
          </a:xfrm>
        </p:grpSpPr>
        <p:cxnSp>
          <p:nvCxnSpPr>
            <p:cNvPr id="272" name="Přímá spojnice 271">
              <a:extLst>
                <a:ext uri="{FF2B5EF4-FFF2-40B4-BE49-F238E27FC236}">
                  <a16:creationId xmlns:a16="http://schemas.microsoft.com/office/drawing/2014/main" id="{22D90AFD-E982-4B7E-95B3-9BE05A875E3E}"/>
                </a:ext>
              </a:extLst>
            </p:cNvPr>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 name="Přímá spojnice 272">
              <a:extLst>
                <a:ext uri="{FF2B5EF4-FFF2-40B4-BE49-F238E27FC236}">
                  <a16:creationId xmlns:a16="http://schemas.microsoft.com/office/drawing/2014/main" id="{F5D3383E-E18B-480C-AF73-4252CACEAD7A}"/>
                </a:ext>
              </a:extLst>
            </p:cNvPr>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4" name="Přímá spojnice 273">
              <a:extLst>
                <a:ext uri="{FF2B5EF4-FFF2-40B4-BE49-F238E27FC236}">
                  <a16:creationId xmlns:a16="http://schemas.microsoft.com/office/drawing/2014/main" id="{6164B627-79FA-42C8-99AE-284E53881D5C}"/>
                </a:ext>
              </a:extLst>
            </p:cNvPr>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5" name="Přímá spojnice 274">
              <a:extLst>
                <a:ext uri="{FF2B5EF4-FFF2-40B4-BE49-F238E27FC236}">
                  <a16:creationId xmlns:a16="http://schemas.microsoft.com/office/drawing/2014/main" id="{E59099C4-310C-4009-951E-AD2A8485E079}"/>
                </a:ext>
              </a:extLst>
            </p:cNvPr>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6" name="Přímá spojnice 275">
              <a:extLst>
                <a:ext uri="{FF2B5EF4-FFF2-40B4-BE49-F238E27FC236}">
                  <a16:creationId xmlns:a16="http://schemas.microsoft.com/office/drawing/2014/main" id="{11418D4A-C9FF-4BA7-ABD6-EB739A325897}"/>
                </a:ext>
              </a:extLst>
            </p:cNvPr>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47" name="Nadpis 1">
            <a:extLst>
              <a:ext uri="{FF2B5EF4-FFF2-40B4-BE49-F238E27FC236}">
                <a16:creationId xmlns:a16="http://schemas.microsoft.com/office/drawing/2014/main" id="{3CC20FA2-D89A-47CF-B5AD-ABE438054C85}"/>
              </a:ext>
            </a:extLst>
          </p:cNvPr>
          <p:cNvSpPr txBox="1">
            <a:spLocks/>
          </p:cNvSpPr>
          <p:nvPr/>
        </p:nvSpPr>
        <p:spPr>
          <a:xfrm>
            <a:off x="-594670" y="17766"/>
            <a:ext cx="11415678"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cs-CZ">
                <a:solidFill>
                  <a:srgbClr val="C00000"/>
                </a:solidFill>
              </a:rPr>
              <a:t>Vodíkové můstky ve vodě </a:t>
            </a:r>
            <a:endParaRPr lang="cs-CZ" dirty="0">
              <a:solidFill>
                <a:srgbClr val="C00000"/>
              </a:solidFill>
            </a:endParaRPr>
          </a:p>
        </p:txBody>
      </p:sp>
    </p:spTree>
    <p:extLst>
      <p:ext uri="{BB962C8B-B14F-4D97-AF65-F5344CB8AC3E}">
        <p14:creationId xmlns:p14="http://schemas.microsoft.com/office/powerpoint/2010/main" val="273323132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3314" name="Text Box 2">
            <a:extLst>
              <a:ext uri="{FF2B5EF4-FFF2-40B4-BE49-F238E27FC236}">
                <a16:creationId xmlns:a16="http://schemas.microsoft.com/office/drawing/2014/main" id="{E6D742A8-6D62-48FA-A999-879CA0D9C11B}"/>
              </a:ext>
            </a:extLst>
          </p:cNvPr>
          <p:cNvSpPr txBox="1">
            <a:spLocks noChangeArrowheads="1"/>
          </p:cNvSpPr>
          <p:nvPr/>
        </p:nvSpPr>
        <p:spPr bwMode="auto">
          <a:xfrm>
            <a:off x="2474914" y="2874964"/>
            <a:ext cx="27160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a:latin typeface="Times New Roman" panose="02020603050405020304" pitchFamily="18" charset="0"/>
              </a:rPr>
              <a:t>1932 Walter Cannon</a:t>
            </a:r>
          </a:p>
        </p:txBody>
      </p:sp>
      <p:sp>
        <p:nvSpPr>
          <p:cNvPr id="13315" name="Text Box 3">
            <a:extLst>
              <a:ext uri="{FF2B5EF4-FFF2-40B4-BE49-F238E27FC236}">
                <a16:creationId xmlns:a16="http://schemas.microsoft.com/office/drawing/2014/main" id="{8048D2C0-914F-4AD8-961E-DB0B60687AEA}"/>
              </a:ext>
            </a:extLst>
          </p:cNvPr>
          <p:cNvSpPr txBox="1">
            <a:spLocks noChangeArrowheads="1"/>
          </p:cNvSpPr>
          <p:nvPr/>
        </p:nvSpPr>
        <p:spPr bwMode="auto">
          <a:xfrm>
            <a:off x="6003925" y="1885951"/>
            <a:ext cx="4052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Vnější prostředí organismu</a:t>
            </a:r>
          </a:p>
        </p:txBody>
      </p:sp>
      <p:pic>
        <p:nvPicPr>
          <p:cNvPr id="13316" name="Picture 4" descr="j0182837">
            <a:extLst>
              <a:ext uri="{FF2B5EF4-FFF2-40B4-BE49-F238E27FC236}">
                <a16:creationId xmlns:a16="http://schemas.microsoft.com/office/drawing/2014/main" id="{0BD41480-31B3-428C-8C9E-5BD2A4154B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32401" y="3141663"/>
            <a:ext cx="4233863" cy="2773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7" name="Text Box 5">
            <a:extLst>
              <a:ext uri="{FF2B5EF4-FFF2-40B4-BE49-F238E27FC236}">
                <a16:creationId xmlns:a16="http://schemas.microsoft.com/office/drawing/2014/main" id="{DED85BA7-B855-4727-B648-604237B51C4D}"/>
              </a:ext>
            </a:extLst>
          </p:cNvPr>
          <p:cNvSpPr txBox="1">
            <a:spLocks noChangeArrowheads="1"/>
          </p:cNvSpPr>
          <p:nvPr/>
        </p:nvSpPr>
        <p:spPr bwMode="auto">
          <a:xfrm>
            <a:off x="1847851" y="6092826"/>
            <a:ext cx="34210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Vnější prostředí buněk</a:t>
            </a:r>
          </a:p>
        </p:txBody>
      </p:sp>
      <p:sp>
        <p:nvSpPr>
          <p:cNvPr id="13318" name="Line 6">
            <a:extLst>
              <a:ext uri="{FF2B5EF4-FFF2-40B4-BE49-F238E27FC236}">
                <a16:creationId xmlns:a16="http://schemas.microsoft.com/office/drawing/2014/main" id="{FD6374F7-C62C-40F1-BDD5-4EBDAEA64A6F}"/>
              </a:ext>
            </a:extLst>
          </p:cNvPr>
          <p:cNvSpPr>
            <a:spLocks noChangeShapeType="1"/>
          </p:cNvSpPr>
          <p:nvPr/>
        </p:nvSpPr>
        <p:spPr bwMode="auto">
          <a:xfrm flipV="1">
            <a:off x="4295776" y="4724400"/>
            <a:ext cx="1800225" cy="144145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3319" name="Text Box 7">
            <a:extLst>
              <a:ext uri="{FF2B5EF4-FFF2-40B4-BE49-F238E27FC236}">
                <a16:creationId xmlns:a16="http://schemas.microsoft.com/office/drawing/2014/main" id="{23BFB958-64EA-4CAB-A90D-9CB4369E69A5}"/>
              </a:ext>
            </a:extLst>
          </p:cNvPr>
          <p:cNvSpPr txBox="1">
            <a:spLocks noChangeArrowheads="1"/>
          </p:cNvSpPr>
          <p:nvPr/>
        </p:nvSpPr>
        <p:spPr bwMode="auto">
          <a:xfrm>
            <a:off x="5303838" y="6092826"/>
            <a:ext cx="3014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a:latin typeface="Times New Roman" panose="02020603050405020304" pitchFamily="18" charset="0"/>
              </a:rPr>
              <a:t>= vnitřní prostředí</a:t>
            </a:r>
          </a:p>
        </p:txBody>
      </p:sp>
      <p:sp>
        <p:nvSpPr>
          <p:cNvPr id="13320" name="Text Box 8">
            <a:extLst>
              <a:ext uri="{FF2B5EF4-FFF2-40B4-BE49-F238E27FC236}">
                <a16:creationId xmlns:a16="http://schemas.microsoft.com/office/drawing/2014/main" id="{0ED4099E-F8A7-4817-A9DF-49D0200B69D0}"/>
              </a:ext>
            </a:extLst>
          </p:cNvPr>
          <p:cNvSpPr txBox="1">
            <a:spLocks noChangeArrowheads="1"/>
          </p:cNvSpPr>
          <p:nvPr/>
        </p:nvSpPr>
        <p:spPr bwMode="auto">
          <a:xfrm>
            <a:off x="1919289" y="4149726"/>
            <a:ext cx="33496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Jeho </a:t>
            </a:r>
            <a:r>
              <a:rPr lang="cs-CZ" altLang="cs-CZ" sz="2800" b="1">
                <a:latin typeface="Times New Roman" panose="02020603050405020304" pitchFamily="18" charset="0"/>
              </a:rPr>
              <a:t>vlastnosti </a:t>
            </a:r>
          </a:p>
          <a:p>
            <a:pPr eaLnBrk="1" hangingPunct="1">
              <a:spcBef>
                <a:spcPct val="0"/>
              </a:spcBef>
              <a:buClrTx/>
              <a:buFontTx/>
              <a:buNone/>
            </a:pPr>
            <a:r>
              <a:rPr lang="cs-CZ" altLang="cs-CZ" sz="2800">
                <a:latin typeface="Times New Roman" panose="02020603050405020304" pitchFamily="18" charset="0"/>
              </a:rPr>
              <a:t>musí umožňovat optimální činnost buněčných struktur</a:t>
            </a:r>
          </a:p>
        </p:txBody>
      </p:sp>
      <p:sp>
        <p:nvSpPr>
          <p:cNvPr id="13321" name="AutoShape 9">
            <a:extLst>
              <a:ext uri="{FF2B5EF4-FFF2-40B4-BE49-F238E27FC236}">
                <a16:creationId xmlns:a16="http://schemas.microsoft.com/office/drawing/2014/main" id="{9DE63074-406A-4382-B0FA-0C6C94A8373C}"/>
              </a:ext>
            </a:extLst>
          </p:cNvPr>
          <p:cNvSpPr>
            <a:spLocks noChangeArrowheads="1"/>
          </p:cNvSpPr>
          <p:nvPr/>
        </p:nvSpPr>
        <p:spPr bwMode="auto">
          <a:xfrm>
            <a:off x="4691064" y="2493964"/>
            <a:ext cx="5976937" cy="1870075"/>
          </a:xfrm>
          <a:prstGeom prst="wedgeEllipseCallout">
            <a:avLst>
              <a:gd name="adj1" fmla="val -56773"/>
              <a:gd name="adj2" fmla="val 54755"/>
            </a:avLst>
          </a:prstGeom>
          <a:solidFill>
            <a:srgbClr val="E0E7E8"/>
          </a:solidFill>
          <a:ln w="9525">
            <a:solidFill>
              <a:schemeClr val="tx1"/>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000">
                <a:latin typeface="Times New Roman" panose="02020603050405020304" pitchFamily="18" charset="0"/>
              </a:rPr>
              <a:t>tj. teplota, objem, osmolarita, pH, iontové složení, koncentrace O</a:t>
            </a:r>
            <a:r>
              <a:rPr lang="cs-CZ" altLang="cs-CZ" sz="2000" baseline="-25000">
                <a:latin typeface="Times New Roman" panose="02020603050405020304" pitchFamily="18" charset="0"/>
              </a:rPr>
              <a:t>2</a:t>
            </a:r>
            <a:r>
              <a:rPr lang="cs-CZ" altLang="cs-CZ" sz="2000">
                <a:latin typeface="Times New Roman" panose="02020603050405020304" pitchFamily="18" charset="0"/>
              </a:rPr>
              <a:t>, CO</a:t>
            </a:r>
            <a:r>
              <a:rPr lang="cs-CZ" altLang="cs-CZ" sz="2000" baseline="-25000">
                <a:latin typeface="Times New Roman" panose="02020603050405020304" pitchFamily="18" charset="0"/>
              </a:rPr>
              <a:t>2</a:t>
            </a:r>
            <a:r>
              <a:rPr lang="cs-CZ" altLang="cs-CZ" sz="2000">
                <a:latin typeface="Times New Roman" panose="02020603050405020304" pitchFamily="18" charset="0"/>
              </a:rPr>
              <a:t>, koncentrace glukózy a dalších živin</a:t>
            </a:r>
          </a:p>
          <a:p>
            <a:pPr algn="ctr" eaLnBrk="1" hangingPunct="1">
              <a:spcBef>
                <a:spcPct val="0"/>
              </a:spcBef>
              <a:buClrTx/>
              <a:buFontTx/>
              <a:buNone/>
            </a:pPr>
            <a:endParaRPr lang="cs-CZ" altLang="cs-CZ" sz="2000">
              <a:latin typeface="Times New Roman" panose="02020603050405020304" pitchFamily="18" charset="0"/>
            </a:endParaRPr>
          </a:p>
        </p:txBody>
      </p:sp>
      <p:sp>
        <p:nvSpPr>
          <p:cNvPr id="13322" name="AutoShape 10">
            <a:extLst>
              <a:ext uri="{FF2B5EF4-FFF2-40B4-BE49-F238E27FC236}">
                <a16:creationId xmlns:a16="http://schemas.microsoft.com/office/drawing/2014/main" id="{2DF1ACC5-E505-4CD0-A6E1-CAEBA3BD712A}"/>
              </a:ext>
            </a:extLst>
          </p:cNvPr>
          <p:cNvSpPr>
            <a:spLocks noChangeArrowheads="1"/>
          </p:cNvSpPr>
          <p:nvPr/>
        </p:nvSpPr>
        <p:spPr bwMode="auto">
          <a:xfrm>
            <a:off x="6527800" y="4005264"/>
            <a:ext cx="4356100" cy="2376487"/>
          </a:xfrm>
          <a:prstGeom prst="cloudCallout">
            <a:avLst>
              <a:gd name="adj1" fmla="val -27148"/>
              <a:gd name="adj2" fmla="val -59019"/>
            </a:avLst>
          </a:prstGeom>
          <a:solidFill>
            <a:srgbClr val="E0E7E8"/>
          </a:solidFill>
          <a:ln w="9525">
            <a:solidFill>
              <a:schemeClr val="tx1"/>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600" b="1">
                <a:latin typeface="Times New Roman" panose="02020603050405020304" pitchFamily="18" charset="0"/>
              </a:rPr>
              <a:t>JSOU STABILNÍ, NEZÁVISLE NA MĚNÍCICH SE PODMÍNKÁCH VNĚJŠÍHO PROSTŘEDÍ A RŮZNÉ ÚROVNI METABOLICKÉ ČINNOSTI BUNĚK</a:t>
            </a:r>
          </a:p>
          <a:p>
            <a:pPr algn="ctr" eaLnBrk="1" hangingPunct="1">
              <a:spcBef>
                <a:spcPct val="0"/>
              </a:spcBef>
              <a:buClrTx/>
              <a:buFontTx/>
              <a:buNone/>
            </a:pPr>
            <a:endParaRPr lang="cs-CZ" altLang="cs-CZ" sz="1600">
              <a:latin typeface="Times New Roman" panose="02020603050405020304" pitchFamily="18" charset="0"/>
            </a:endParaRPr>
          </a:p>
        </p:txBody>
      </p:sp>
      <p:pic>
        <p:nvPicPr>
          <p:cNvPr id="13323" name="Picture 11" descr="cannontop">
            <a:extLst>
              <a:ext uri="{FF2B5EF4-FFF2-40B4-BE49-F238E27FC236}">
                <a16:creationId xmlns:a16="http://schemas.microsoft.com/office/drawing/2014/main" id="{337FA9A5-821C-4C4C-B196-B0EB22427E7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66989" y="333376"/>
            <a:ext cx="1627187"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24" name="Text Box 12">
            <a:extLst>
              <a:ext uri="{FF2B5EF4-FFF2-40B4-BE49-F238E27FC236}">
                <a16:creationId xmlns:a16="http://schemas.microsoft.com/office/drawing/2014/main" id="{BA623A7A-08DB-4911-8E10-BACC9FFF6D29}"/>
              </a:ext>
            </a:extLst>
          </p:cNvPr>
          <p:cNvSpPr txBox="1">
            <a:spLocks noChangeArrowheads="1"/>
          </p:cNvSpPr>
          <p:nvPr/>
        </p:nvSpPr>
        <p:spPr bwMode="auto">
          <a:xfrm>
            <a:off x="4943475" y="333375"/>
            <a:ext cx="50419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i="1">
                <a:latin typeface="Times New Roman" panose="02020603050405020304" pitchFamily="18" charset="0"/>
              </a:rPr>
              <a:t>Homeostáza </a:t>
            </a:r>
            <a:r>
              <a:rPr lang="cs-CZ" altLang="cs-CZ" sz="2800" i="1">
                <a:latin typeface="Times New Roman" panose="02020603050405020304" pitchFamily="18" charset="0"/>
              </a:rPr>
              <a:t>= regulace parametrů vnitřního prostředí v rozmezí náležitých hodnot</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72" name="Volný tvar 3">
            <a:extLst>
              <a:ext uri="{FF2B5EF4-FFF2-40B4-BE49-F238E27FC236}">
                <a16:creationId xmlns:a16="http://schemas.microsoft.com/office/drawing/2014/main" id="{ABE6D2B3-E971-4B95-B1A2-ED853BA788C3}"/>
              </a:ext>
            </a:extLst>
          </p:cNvPr>
          <p:cNvSpPr/>
          <p:nvPr/>
        </p:nvSpPr>
        <p:spPr>
          <a:xfrm rot="12310699">
            <a:off x="5606114" y="4475915"/>
            <a:ext cx="2098720" cy="1903490"/>
          </a:xfrm>
          <a:custGeom>
            <a:avLst/>
            <a:gdLst>
              <a:gd name="connsiteX0" fmla="*/ 642257 w 1333502"/>
              <a:gd name="connsiteY0" fmla="*/ 0 h 1450627"/>
              <a:gd name="connsiteX1" fmla="*/ 1280477 w 1333502"/>
              <a:gd name="connsiteY1" fmla="*/ 161603 h 1450627"/>
              <a:gd name="connsiteX2" fmla="*/ 1328004 w 1333502"/>
              <a:gd name="connsiteY2" fmla="*/ 190476 h 1450627"/>
              <a:gd name="connsiteX3" fmla="*/ 1333502 w 1333502"/>
              <a:gd name="connsiteY3" fmla="*/ 299370 h 1450627"/>
              <a:gd name="connsiteX4" fmla="*/ 743175 w 1333502"/>
              <a:gd name="connsiteY4" fmla="*/ 1409643 h 1450627"/>
              <a:gd name="connsiteX5" fmla="*/ 675714 w 1333502"/>
              <a:gd name="connsiteY5" fmla="*/ 1450627 h 1450627"/>
              <a:gd name="connsiteX6" fmla="*/ 590327 w 1333502"/>
              <a:gd name="connsiteY6" fmla="*/ 1398753 h 1450627"/>
              <a:gd name="connsiteX7" fmla="*/ 0 w 1333502"/>
              <a:gd name="connsiteY7" fmla="*/ 288480 h 1450627"/>
              <a:gd name="connsiteX8" fmla="*/ 6466 w 1333502"/>
              <a:gd name="connsiteY8" fmla="*/ 160433 h 1450627"/>
              <a:gd name="connsiteX9" fmla="*/ 121080 w 1333502"/>
              <a:gd name="connsiteY9" fmla="*/ 105221 h 1450627"/>
              <a:gd name="connsiteX10" fmla="*/ 642257 w 1333502"/>
              <a:gd name="connsiteY10" fmla="*/ 0 h 1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2" h="1450627">
                <a:moveTo>
                  <a:pt x="642257" y="0"/>
                </a:moveTo>
                <a:cubicBezTo>
                  <a:pt x="873344" y="0"/>
                  <a:pt x="1090758" y="58542"/>
                  <a:pt x="1280477" y="161603"/>
                </a:cubicBezTo>
                <a:lnTo>
                  <a:pt x="1328004" y="190476"/>
                </a:lnTo>
                <a:lnTo>
                  <a:pt x="1333502" y="299370"/>
                </a:lnTo>
                <a:cubicBezTo>
                  <a:pt x="1333502" y="761544"/>
                  <a:pt x="1099336" y="1169025"/>
                  <a:pt x="743175" y="1409643"/>
                </a:cubicBezTo>
                <a:lnTo>
                  <a:pt x="675714" y="1450627"/>
                </a:lnTo>
                <a:lnTo>
                  <a:pt x="590327" y="1398753"/>
                </a:lnTo>
                <a:cubicBezTo>
                  <a:pt x="234166" y="1158135"/>
                  <a:pt x="0" y="750654"/>
                  <a:pt x="0" y="288480"/>
                </a:cubicBezTo>
                <a:lnTo>
                  <a:pt x="6466" y="160433"/>
                </a:lnTo>
                <a:lnTo>
                  <a:pt x="121080" y="105221"/>
                </a:lnTo>
                <a:cubicBezTo>
                  <a:pt x="281269" y="37467"/>
                  <a:pt x="457388" y="0"/>
                  <a:pt x="642257"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2" name="Nadpis 1"/>
          <p:cNvSpPr>
            <a:spLocks noGrp="1"/>
          </p:cNvSpPr>
          <p:nvPr>
            <p:ph type="title"/>
          </p:nvPr>
        </p:nvSpPr>
        <p:spPr>
          <a:xfrm>
            <a:off x="-594670" y="17766"/>
            <a:ext cx="11415678" cy="1325563"/>
          </a:xfrm>
        </p:spPr>
        <p:txBody>
          <a:bodyPr>
            <a:normAutofit/>
          </a:bodyPr>
          <a:lstStyle/>
          <a:p>
            <a:pPr algn="ctr"/>
            <a:r>
              <a:rPr lang="cs-CZ" dirty="0">
                <a:solidFill>
                  <a:srgbClr val="C00000"/>
                </a:solidFill>
              </a:rPr>
              <a:t>Vodíkové můstky ve vodě </a:t>
            </a:r>
          </a:p>
        </p:txBody>
      </p:sp>
      <p:sp>
        <p:nvSpPr>
          <p:cNvPr id="5" name="Ovál 4"/>
          <p:cNvSpPr/>
          <p:nvPr/>
        </p:nvSpPr>
        <p:spPr>
          <a:xfrm rot="3438083">
            <a:off x="6354314" y="5398483"/>
            <a:ext cx="505475" cy="48598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6" name="Přímá spojnice 5"/>
          <p:cNvCxnSpPr>
            <a:stCxn id="8" idx="5"/>
          </p:cNvCxnSpPr>
          <p:nvPr/>
        </p:nvCxnSpPr>
        <p:spPr>
          <a:xfrm flipH="1">
            <a:off x="6629400" y="4997753"/>
            <a:ext cx="32942" cy="402605"/>
          </a:xfrm>
          <a:prstGeom prst="line">
            <a:avLst/>
          </a:prstGeom>
          <a:ln w="53975"/>
        </p:spPr>
        <p:style>
          <a:lnRef idx="1">
            <a:schemeClr val="dk1"/>
          </a:lnRef>
          <a:fillRef idx="0">
            <a:schemeClr val="dk1"/>
          </a:fillRef>
          <a:effectRef idx="0">
            <a:schemeClr val="dk1"/>
          </a:effectRef>
          <a:fontRef idx="minor">
            <a:schemeClr val="tx1"/>
          </a:fontRef>
        </p:style>
      </p:cxnSp>
      <p:cxnSp>
        <p:nvCxnSpPr>
          <p:cNvPr id="7" name="Přímá spojnice 6"/>
          <p:cNvCxnSpPr>
            <a:stCxn id="5" idx="3"/>
          </p:cNvCxnSpPr>
          <p:nvPr/>
        </p:nvCxnSpPr>
        <p:spPr>
          <a:xfrm flipH="1" flipV="1">
            <a:off x="5761927" y="5526653"/>
            <a:ext cx="603989" cy="57253"/>
          </a:xfrm>
          <a:prstGeom prst="line">
            <a:avLst/>
          </a:prstGeom>
          <a:ln w="53975"/>
        </p:spPr>
        <p:style>
          <a:lnRef idx="1">
            <a:schemeClr val="dk1"/>
          </a:lnRef>
          <a:fillRef idx="0">
            <a:schemeClr val="dk1"/>
          </a:fillRef>
          <a:effectRef idx="0">
            <a:schemeClr val="dk1"/>
          </a:effectRef>
          <a:fontRef idx="minor">
            <a:schemeClr val="tx1"/>
          </a:fontRef>
        </p:style>
      </p:cxnSp>
      <p:sp>
        <p:nvSpPr>
          <p:cNvPr id="8" name="Ovál 7"/>
          <p:cNvSpPr/>
          <p:nvPr/>
        </p:nvSpPr>
        <p:spPr>
          <a:xfrm rot="3438083">
            <a:off x="6570325" y="4730663"/>
            <a:ext cx="252739" cy="27770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 name="Ovál 10"/>
          <p:cNvSpPr/>
          <p:nvPr/>
        </p:nvSpPr>
        <p:spPr>
          <a:xfrm rot="1923063">
            <a:off x="3855856" y="4938800"/>
            <a:ext cx="548412" cy="479323"/>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3" name="Přímá spojnice 12"/>
          <p:cNvCxnSpPr/>
          <p:nvPr/>
        </p:nvCxnSpPr>
        <p:spPr>
          <a:xfrm rot="1923063" flipH="1">
            <a:off x="3451458" y="5101045"/>
            <a:ext cx="355505" cy="357775"/>
          </a:xfrm>
          <a:prstGeom prst="line">
            <a:avLst/>
          </a:prstGeom>
          <a:ln w="53975"/>
        </p:spPr>
        <p:style>
          <a:lnRef idx="1">
            <a:schemeClr val="dk1"/>
          </a:lnRef>
          <a:fillRef idx="0">
            <a:schemeClr val="dk1"/>
          </a:fillRef>
          <a:effectRef idx="0">
            <a:schemeClr val="dk1"/>
          </a:effectRef>
          <a:fontRef idx="minor">
            <a:schemeClr val="tx1"/>
          </a:fontRef>
        </p:style>
      </p:cxnSp>
      <p:sp>
        <p:nvSpPr>
          <p:cNvPr id="15" name="Ovál 14"/>
          <p:cNvSpPr/>
          <p:nvPr/>
        </p:nvSpPr>
        <p:spPr>
          <a:xfrm rot="1923063">
            <a:off x="3129682" y="5214644"/>
            <a:ext cx="274207" cy="273899"/>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6" name="Skupina 15"/>
          <p:cNvGrpSpPr/>
          <p:nvPr/>
        </p:nvGrpSpPr>
        <p:grpSpPr>
          <a:xfrm rot="19715542">
            <a:off x="4578752" y="4982015"/>
            <a:ext cx="821872" cy="838201"/>
            <a:chOff x="2841171" y="3118756"/>
            <a:chExt cx="821872" cy="838201"/>
          </a:xfrm>
        </p:grpSpPr>
        <p:cxnSp>
          <p:nvCxnSpPr>
            <p:cNvPr id="17" name="Přímá spojnice 16"/>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Přímá spojnice 17"/>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 name="Přímá spojnice 18"/>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 name="Přímá spojnice 19"/>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1" name="Přímá spojnice 20"/>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5" name="Skupina 64"/>
          <p:cNvGrpSpPr/>
          <p:nvPr/>
        </p:nvGrpSpPr>
        <p:grpSpPr>
          <a:xfrm>
            <a:off x="1353358" y="1328396"/>
            <a:ext cx="876301" cy="1605642"/>
            <a:chOff x="1817914" y="2449286"/>
            <a:chExt cx="876301" cy="1605642"/>
          </a:xfrm>
        </p:grpSpPr>
        <p:sp>
          <p:nvSpPr>
            <p:cNvPr id="66" name="Ovál 65"/>
            <p:cNvSpPr/>
            <p:nvPr/>
          </p:nvSpPr>
          <p:spPr>
            <a:xfrm>
              <a:off x="2237015" y="311875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67" name="Přímá spojnice 66"/>
            <p:cNvCxnSpPr/>
            <p:nvPr/>
          </p:nvCxnSpPr>
          <p:spPr>
            <a:xfrm>
              <a:off x="2156602" y="2710543"/>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68" name="Přímá spojnice 67"/>
            <p:cNvCxnSpPr/>
            <p:nvPr/>
          </p:nvCxnSpPr>
          <p:spPr>
            <a:xfrm flipH="1">
              <a:off x="2008414" y="3512281"/>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69" name="Ovál 68"/>
            <p:cNvSpPr/>
            <p:nvPr/>
          </p:nvSpPr>
          <p:spPr>
            <a:xfrm>
              <a:off x="2008414" y="2449286"/>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0" name="Ovál 69"/>
            <p:cNvSpPr/>
            <p:nvPr/>
          </p:nvSpPr>
          <p:spPr>
            <a:xfrm>
              <a:off x="1817914" y="3793671"/>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78" name="Ovál 77"/>
          <p:cNvSpPr/>
          <p:nvPr/>
        </p:nvSpPr>
        <p:spPr>
          <a:xfrm rot="3723607">
            <a:off x="3977559" y="2500363"/>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79" name="Přímá spojnice 78"/>
          <p:cNvCxnSpPr/>
          <p:nvPr/>
        </p:nvCxnSpPr>
        <p:spPr>
          <a:xfrm rot="3723607">
            <a:off x="4361309" y="2144633"/>
            <a:ext cx="228191" cy="408213"/>
          </a:xfrm>
          <a:prstGeom prst="line">
            <a:avLst/>
          </a:prstGeom>
          <a:ln w="53975"/>
        </p:spPr>
        <p:style>
          <a:lnRef idx="1">
            <a:schemeClr val="dk1"/>
          </a:lnRef>
          <a:fillRef idx="0">
            <a:schemeClr val="dk1"/>
          </a:fillRef>
          <a:effectRef idx="0">
            <a:schemeClr val="dk1"/>
          </a:effectRef>
          <a:fontRef idx="minor">
            <a:schemeClr val="tx1"/>
          </a:fontRef>
        </p:style>
      </p:cxnSp>
      <p:sp>
        <p:nvSpPr>
          <p:cNvPr id="81" name="Ovál 80"/>
          <p:cNvSpPr/>
          <p:nvPr/>
        </p:nvSpPr>
        <p:spPr>
          <a:xfrm rot="3723607">
            <a:off x="4569881" y="1933329"/>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83" name="Skupina 82"/>
          <p:cNvGrpSpPr/>
          <p:nvPr/>
        </p:nvGrpSpPr>
        <p:grpSpPr>
          <a:xfrm rot="19957573">
            <a:off x="4487075" y="2559667"/>
            <a:ext cx="821872" cy="838201"/>
            <a:chOff x="2841171" y="3118756"/>
            <a:chExt cx="821872" cy="838201"/>
          </a:xfrm>
        </p:grpSpPr>
        <p:cxnSp>
          <p:nvCxnSpPr>
            <p:cNvPr id="84" name="Přímá spojnice 83"/>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Přímá spojnice 84"/>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6" name="Přímá spojnice 85"/>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7" name="Přímá spojnice 86"/>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8" name="Přímá spojnice 87"/>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90" name="Ovál 89"/>
          <p:cNvSpPr/>
          <p:nvPr/>
        </p:nvSpPr>
        <p:spPr>
          <a:xfrm rot="3723607">
            <a:off x="6116587" y="312947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91" name="Přímá spojnice 90"/>
          <p:cNvCxnSpPr>
            <a:stCxn id="93" idx="4"/>
          </p:cNvCxnSpPr>
          <p:nvPr/>
        </p:nvCxnSpPr>
        <p:spPr>
          <a:xfrm flipH="1">
            <a:off x="6561827" y="3070058"/>
            <a:ext cx="554558" cy="204104"/>
          </a:xfrm>
          <a:prstGeom prst="line">
            <a:avLst/>
          </a:prstGeom>
          <a:ln w="53975"/>
        </p:spPr>
        <p:style>
          <a:lnRef idx="1">
            <a:schemeClr val="dk1"/>
          </a:lnRef>
          <a:fillRef idx="0">
            <a:schemeClr val="dk1"/>
          </a:fillRef>
          <a:effectRef idx="0">
            <a:schemeClr val="dk1"/>
          </a:effectRef>
          <a:fontRef idx="minor">
            <a:schemeClr val="tx1"/>
          </a:fontRef>
        </p:style>
      </p:cxnSp>
      <p:cxnSp>
        <p:nvCxnSpPr>
          <p:cNvPr id="92" name="Přímá spojnice 91"/>
          <p:cNvCxnSpPr/>
          <p:nvPr/>
        </p:nvCxnSpPr>
        <p:spPr>
          <a:xfrm rot="3723607" flipH="1">
            <a:off x="5755768" y="3071674"/>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93" name="Ovál 92"/>
          <p:cNvSpPr/>
          <p:nvPr/>
        </p:nvSpPr>
        <p:spPr>
          <a:xfrm rot="3723607">
            <a:off x="7107780" y="2894359"/>
            <a:ext cx="228601" cy="239282"/>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4" name="Ovál 93"/>
          <p:cNvSpPr/>
          <p:nvPr/>
        </p:nvSpPr>
        <p:spPr>
          <a:xfrm rot="3723607">
            <a:off x="5471269" y="3026544"/>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20" name="Skupina 119"/>
          <p:cNvGrpSpPr/>
          <p:nvPr/>
        </p:nvGrpSpPr>
        <p:grpSpPr>
          <a:xfrm rot="3106380">
            <a:off x="3704032" y="3079533"/>
            <a:ext cx="892056" cy="734214"/>
            <a:chOff x="2841171" y="3118756"/>
            <a:chExt cx="821871" cy="838201"/>
          </a:xfrm>
        </p:grpSpPr>
        <p:cxnSp>
          <p:nvCxnSpPr>
            <p:cNvPr id="121" name="Přímá spojnice 120"/>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Přímá spojnice 121"/>
            <p:cNvCxnSpPr/>
            <p:nvPr/>
          </p:nvCxnSpPr>
          <p:spPr>
            <a:xfrm flipH="1">
              <a:off x="2993570"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3" name="Přímá spojnice 122"/>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4" name="Přímá spojnice 123"/>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5" name="Přímá spojnice 124"/>
            <p:cNvCxnSpPr/>
            <p:nvPr/>
          </p:nvCxnSpPr>
          <p:spPr>
            <a:xfrm flipH="1">
              <a:off x="3450770"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32" name="Skupina 131"/>
          <p:cNvGrpSpPr/>
          <p:nvPr/>
        </p:nvGrpSpPr>
        <p:grpSpPr>
          <a:xfrm rot="19715542">
            <a:off x="2338147" y="2002111"/>
            <a:ext cx="821872" cy="838201"/>
            <a:chOff x="2841171" y="3118756"/>
            <a:chExt cx="821872" cy="838201"/>
          </a:xfrm>
        </p:grpSpPr>
        <p:cxnSp>
          <p:nvCxnSpPr>
            <p:cNvPr id="133" name="Přímá spojnice 132"/>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Přímá spojnice 133"/>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5" name="Přímá spojnice 134"/>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6" name="Přímá spojnice 135"/>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7" name="Přímá spojnice 136"/>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45" name="Ovál 144"/>
          <p:cNvSpPr/>
          <p:nvPr/>
        </p:nvSpPr>
        <p:spPr>
          <a:xfrm rot="3723607">
            <a:off x="3202160" y="2419824"/>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6" name="Ovál 145"/>
          <p:cNvSpPr/>
          <p:nvPr/>
        </p:nvSpPr>
        <p:spPr>
          <a:xfrm rot="3723607">
            <a:off x="4052913" y="4090396"/>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59" name="Přímá spojnice 158"/>
          <p:cNvCxnSpPr/>
          <p:nvPr/>
        </p:nvCxnSpPr>
        <p:spPr>
          <a:xfrm flipV="1">
            <a:off x="4145033" y="4328290"/>
            <a:ext cx="7539" cy="614253"/>
          </a:xfrm>
          <a:prstGeom prst="line">
            <a:avLst/>
          </a:prstGeom>
          <a:ln w="53975"/>
        </p:spPr>
        <p:style>
          <a:lnRef idx="1">
            <a:schemeClr val="dk1"/>
          </a:lnRef>
          <a:fillRef idx="0">
            <a:schemeClr val="dk1"/>
          </a:fillRef>
          <a:effectRef idx="0">
            <a:schemeClr val="dk1"/>
          </a:effectRef>
          <a:fontRef idx="minor">
            <a:schemeClr val="tx1"/>
          </a:fontRef>
        </p:style>
      </p:cxnSp>
      <p:cxnSp>
        <p:nvCxnSpPr>
          <p:cNvPr id="160" name="Přímá spojnice 159"/>
          <p:cNvCxnSpPr>
            <a:stCxn id="78" idx="3"/>
          </p:cNvCxnSpPr>
          <p:nvPr/>
        </p:nvCxnSpPr>
        <p:spPr>
          <a:xfrm flipH="1" flipV="1">
            <a:off x="3426381" y="2562022"/>
            <a:ext cx="561236" cy="99875"/>
          </a:xfrm>
          <a:prstGeom prst="line">
            <a:avLst/>
          </a:prstGeom>
          <a:ln w="53975"/>
        </p:spPr>
        <p:style>
          <a:lnRef idx="1">
            <a:schemeClr val="dk1"/>
          </a:lnRef>
          <a:fillRef idx="0">
            <a:schemeClr val="dk1"/>
          </a:fillRef>
          <a:effectRef idx="0">
            <a:schemeClr val="dk1"/>
          </a:effectRef>
          <a:fontRef idx="minor">
            <a:schemeClr val="tx1"/>
          </a:fontRef>
        </p:style>
      </p:cxnSp>
      <p:sp>
        <p:nvSpPr>
          <p:cNvPr id="104" name="Ovál 103"/>
          <p:cNvSpPr/>
          <p:nvPr/>
        </p:nvSpPr>
        <p:spPr>
          <a:xfrm rot="16328894">
            <a:off x="8450578" y="2474227"/>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05" name="Přímá spojnice 104"/>
          <p:cNvCxnSpPr/>
          <p:nvPr/>
        </p:nvCxnSpPr>
        <p:spPr>
          <a:xfrm>
            <a:off x="8633011" y="2018598"/>
            <a:ext cx="37652" cy="451821"/>
          </a:xfrm>
          <a:prstGeom prst="line">
            <a:avLst/>
          </a:prstGeom>
          <a:ln w="53975"/>
        </p:spPr>
        <p:style>
          <a:lnRef idx="1">
            <a:schemeClr val="dk1"/>
          </a:lnRef>
          <a:fillRef idx="0">
            <a:schemeClr val="dk1"/>
          </a:fillRef>
          <a:effectRef idx="0">
            <a:schemeClr val="dk1"/>
          </a:effectRef>
          <a:fontRef idx="minor">
            <a:schemeClr val="tx1"/>
          </a:fontRef>
        </p:style>
      </p:cxnSp>
      <p:cxnSp>
        <p:nvCxnSpPr>
          <p:cNvPr id="106" name="Přímá spojnice 105"/>
          <p:cNvCxnSpPr/>
          <p:nvPr/>
        </p:nvCxnSpPr>
        <p:spPr>
          <a:xfrm>
            <a:off x="8896574" y="2766255"/>
            <a:ext cx="430306" cy="107576"/>
          </a:xfrm>
          <a:prstGeom prst="line">
            <a:avLst/>
          </a:prstGeom>
          <a:ln w="53975"/>
        </p:spPr>
        <p:style>
          <a:lnRef idx="1">
            <a:schemeClr val="dk1"/>
          </a:lnRef>
          <a:fillRef idx="0">
            <a:schemeClr val="dk1"/>
          </a:fillRef>
          <a:effectRef idx="0">
            <a:schemeClr val="dk1"/>
          </a:effectRef>
          <a:fontRef idx="minor">
            <a:schemeClr val="tx1"/>
          </a:fontRef>
        </p:style>
      </p:cxnSp>
      <p:sp>
        <p:nvSpPr>
          <p:cNvPr id="107" name="Ovál 106"/>
          <p:cNvSpPr/>
          <p:nvPr/>
        </p:nvSpPr>
        <p:spPr>
          <a:xfrm rot="16328894">
            <a:off x="8529383" y="1791074"/>
            <a:ext cx="228601" cy="246522"/>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8" name="Ovál 107"/>
          <p:cNvSpPr/>
          <p:nvPr/>
        </p:nvSpPr>
        <p:spPr>
          <a:xfrm rot="16328894">
            <a:off x="9317844" y="2781637"/>
            <a:ext cx="228601" cy="231434"/>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09" name="Skupina 108"/>
          <p:cNvGrpSpPr/>
          <p:nvPr/>
        </p:nvGrpSpPr>
        <p:grpSpPr>
          <a:xfrm rot="19355322">
            <a:off x="7818457" y="4523477"/>
            <a:ext cx="1517310" cy="1000219"/>
            <a:chOff x="5200013" y="2923807"/>
            <a:chExt cx="1517310" cy="1000219"/>
          </a:xfrm>
        </p:grpSpPr>
        <p:sp>
          <p:nvSpPr>
            <p:cNvPr id="110" name="Ovál 109"/>
            <p:cNvSpPr/>
            <p:nvPr/>
          </p:nvSpPr>
          <p:spPr>
            <a:xfrm rot="3723607">
              <a:off x="5861659" y="346682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11" name="Přímá spojnice 110"/>
            <p:cNvCxnSpPr/>
            <p:nvPr/>
          </p:nvCxnSpPr>
          <p:spPr>
            <a:xfrm rot="3723607">
              <a:off x="6267105" y="3116379"/>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112" name="Přímá spojnice 111"/>
            <p:cNvCxnSpPr/>
            <p:nvPr/>
          </p:nvCxnSpPr>
          <p:spPr>
            <a:xfrm rot="3723607" flipH="1">
              <a:off x="5500839"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113" name="Ovál 112"/>
            <p:cNvSpPr/>
            <p:nvPr/>
          </p:nvSpPr>
          <p:spPr>
            <a:xfrm rot="3723607">
              <a:off x="6483484" y="2918570"/>
              <a:ext cx="228601" cy="23907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4" name="Ovál 113"/>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128" name="Skupina 127"/>
          <p:cNvGrpSpPr/>
          <p:nvPr/>
        </p:nvGrpSpPr>
        <p:grpSpPr>
          <a:xfrm rot="2163649">
            <a:off x="6070746" y="3691441"/>
            <a:ext cx="949424" cy="941315"/>
            <a:chOff x="2841171" y="3118756"/>
            <a:chExt cx="821872" cy="838201"/>
          </a:xfrm>
        </p:grpSpPr>
        <p:cxnSp>
          <p:nvCxnSpPr>
            <p:cNvPr id="129" name="Přímá spojnice 128"/>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Přímá spojnice 129"/>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8" name="Přímá spojnice 137"/>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9" name="Přímá spojnice 138"/>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0" name="Přímá spojnice 139"/>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41" name="Skupina 140"/>
          <p:cNvGrpSpPr/>
          <p:nvPr/>
        </p:nvGrpSpPr>
        <p:grpSpPr>
          <a:xfrm rot="2385827">
            <a:off x="8366037" y="3099969"/>
            <a:ext cx="821872" cy="838201"/>
            <a:chOff x="2841171" y="3118756"/>
            <a:chExt cx="821872" cy="838201"/>
          </a:xfrm>
        </p:grpSpPr>
        <p:cxnSp>
          <p:nvCxnSpPr>
            <p:cNvPr id="142" name="Přímá spojnice 141"/>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Přímá spojnice 142"/>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4" name="Přímá spojnice 143"/>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1" name="Přímá spojnice 160"/>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2" name="Přímá spojnice 161"/>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63" name="Skupina 162"/>
          <p:cNvGrpSpPr/>
          <p:nvPr/>
        </p:nvGrpSpPr>
        <p:grpSpPr>
          <a:xfrm rot="18704571">
            <a:off x="7012365" y="5108060"/>
            <a:ext cx="821872" cy="838201"/>
            <a:chOff x="2841171" y="3118756"/>
            <a:chExt cx="821872" cy="838201"/>
          </a:xfrm>
        </p:grpSpPr>
        <p:cxnSp>
          <p:nvCxnSpPr>
            <p:cNvPr id="166" name="Přímá spojnice 165"/>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Přímá spojnice 166"/>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8" name="Přímá spojnice 167"/>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9" name="Přímá spojnice 168"/>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0" name="Přímá spojnice 169"/>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74" name="Skupina 173"/>
          <p:cNvGrpSpPr/>
          <p:nvPr/>
        </p:nvGrpSpPr>
        <p:grpSpPr>
          <a:xfrm rot="8866459">
            <a:off x="9693303" y="2653852"/>
            <a:ext cx="821872" cy="838201"/>
            <a:chOff x="2841171" y="3118756"/>
            <a:chExt cx="821872" cy="838201"/>
          </a:xfrm>
        </p:grpSpPr>
        <p:cxnSp>
          <p:nvCxnSpPr>
            <p:cNvPr id="175" name="Přímá spojnice 174"/>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Přímá spojnice 175"/>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7" name="Přímá spojnice 176"/>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8" name="Přímá spojnice 177"/>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9" name="Přímá spojnice 178"/>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80" name="Skupina 179"/>
          <p:cNvGrpSpPr/>
          <p:nvPr/>
        </p:nvGrpSpPr>
        <p:grpSpPr>
          <a:xfrm rot="14660396">
            <a:off x="10146060" y="5084682"/>
            <a:ext cx="1538198" cy="1005415"/>
            <a:chOff x="5200013" y="2918611"/>
            <a:chExt cx="1538198" cy="1005415"/>
          </a:xfrm>
        </p:grpSpPr>
        <p:sp>
          <p:nvSpPr>
            <p:cNvPr id="181" name="Ovál 180"/>
            <p:cNvSpPr/>
            <p:nvPr/>
          </p:nvSpPr>
          <p:spPr>
            <a:xfrm rot="3723607">
              <a:off x="5861659" y="346682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82" name="Přímá spojnice 181"/>
            <p:cNvCxnSpPr/>
            <p:nvPr/>
          </p:nvCxnSpPr>
          <p:spPr>
            <a:xfrm rot="3723607">
              <a:off x="6267105" y="3116379"/>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183" name="Přímá spojnice 182"/>
            <p:cNvCxnSpPr/>
            <p:nvPr/>
          </p:nvCxnSpPr>
          <p:spPr>
            <a:xfrm rot="3723607" flipH="1">
              <a:off x="5500839"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184" name="Ovál 183"/>
            <p:cNvSpPr/>
            <p:nvPr/>
          </p:nvSpPr>
          <p:spPr>
            <a:xfrm rot="3723607">
              <a:off x="6493282" y="290228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85" name="Ovál 184"/>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186" name="Skupina 185"/>
          <p:cNvGrpSpPr/>
          <p:nvPr/>
        </p:nvGrpSpPr>
        <p:grpSpPr>
          <a:xfrm rot="18995797">
            <a:off x="9205624" y="4715407"/>
            <a:ext cx="821872" cy="838201"/>
            <a:chOff x="2841171" y="3118756"/>
            <a:chExt cx="821872" cy="838201"/>
          </a:xfrm>
        </p:grpSpPr>
        <p:cxnSp>
          <p:nvCxnSpPr>
            <p:cNvPr id="187" name="Přímá spojnice 186"/>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Přímá spojnice 187"/>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89" name="Přímá spojnice 188"/>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0" name="Přímá spojnice 189"/>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1" name="Přímá spojnice 190"/>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92" name="Skupina 191"/>
          <p:cNvGrpSpPr/>
          <p:nvPr/>
        </p:nvGrpSpPr>
        <p:grpSpPr>
          <a:xfrm rot="13299040">
            <a:off x="10672650" y="4289504"/>
            <a:ext cx="777043" cy="697917"/>
            <a:chOff x="2841171" y="3118756"/>
            <a:chExt cx="821872" cy="838201"/>
          </a:xfrm>
        </p:grpSpPr>
        <p:cxnSp>
          <p:nvCxnSpPr>
            <p:cNvPr id="193" name="Přímá spojnice 192"/>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Přímá spojnice 193"/>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5" name="Přímá spojnice 194"/>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6" name="Přímá spojnice 195"/>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7" name="Přímá spojnice 196"/>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04" name="Skupina 203"/>
          <p:cNvGrpSpPr/>
          <p:nvPr/>
        </p:nvGrpSpPr>
        <p:grpSpPr>
          <a:xfrm rot="18757909">
            <a:off x="11471637" y="4927768"/>
            <a:ext cx="821872" cy="838201"/>
            <a:chOff x="2841171" y="3118756"/>
            <a:chExt cx="821872" cy="838201"/>
          </a:xfrm>
        </p:grpSpPr>
        <p:cxnSp>
          <p:nvCxnSpPr>
            <p:cNvPr id="205" name="Přímá spojnice 204"/>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Přímá spojnice 205"/>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7" name="Přímá spojnice 206"/>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8" name="Přímá spojnice 207"/>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9" name="Přímá spojnice 208"/>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17" name="Ovál 216">
            <a:extLst>
              <a:ext uri="{FF2B5EF4-FFF2-40B4-BE49-F238E27FC236}">
                <a16:creationId xmlns:a16="http://schemas.microsoft.com/office/drawing/2014/main" id="{7D4C963F-EE95-441B-87EB-D8F8BFA97171}"/>
              </a:ext>
            </a:extLst>
          </p:cNvPr>
          <p:cNvSpPr/>
          <p:nvPr/>
        </p:nvSpPr>
        <p:spPr>
          <a:xfrm rot="1923063">
            <a:off x="5509193" y="5361751"/>
            <a:ext cx="274207" cy="273899"/>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220" name="Skupina 219">
            <a:extLst>
              <a:ext uri="{FF2B5EF4-FFF2-40B4-BE49-F238E27FC236}">
                <a16:creationId xmlns:a16="http://schemas.microsoft.com/office/drawing/2014/main" id="{50F89B9D-A6D6-479A-A4BA-F2E9C186904D}"/>
              </a:ext>
            </a:extLst>
          </p:cNvPr>
          <p:cNvGrpSpPr/>
          <p:nvPr/>
        </p:nvGrpSpPr>
        <p:grpSpPr>
          <a:xfrm rot="7124565">
            <a:off x="7556522" y="2474627"/>
            <a:ext cx="821872" cy="838201"/>
            <a:chOff x="2841171" y="3118756"/>
            <a:chExt cx="821872" cy="838201"/>
          </a:xfrm>
        </p:grpSpPr>
        <p:cxnSp>
          <p:nvCxnSpPr>
            <p:cNvPr id="250" name="Přímá spojnice 249">
              <a:extLst>
                <a:ext uri="{FF2B5EF4-FFF2-40B4-BE49-F238E27FC236}">
                  <a16:creationId xmlns:a16="http://schemas.microsoft.com/office/drawing/2014/main" id="{11B89180-18A8-4B2D-A4DB-17A58E249BA4}"/>
                </a:ext>
              </a:extLst>
            </p:cNvPr>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Přímá spojnice 254">
              <a:extLst>
                <a:ext uri="{FF2B5EF4-FFF2-40B4-BE49-F238E27FC236}">
                  <a16:creationId xmlns:a16="http://schemas.microsoft.com/office/drawing/2014/main" id="{E0031C18-8BED-427F-9F95-E7DBDB79168C}"/>
                </a:ext>
              </a:extLst>
            </p:cNvPr>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56" name="Přímá spojnice 255">
              <a:extLst>
                <a:ext uri="{FF2B5EF4-FFF2-40B4-BE49-F238E27FC236}">
                  <a16:creationId xmlns:a16="http://schemas.microsoft.com/office/drawing/2014/main" id="{109878A0-8BEE-4CAB-BC87-A26A9F6372CA}"/>
                </a:ext>
              </a:extLst>
            </p:cNvPr>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57" name="Přímá spojnice 256">
              <a:extLst>
                <a:ext uri="{FF2B5EF4-FFF2-40B4-BE49-F238E27FC236}">
                  <a16:creationId xmlns:a16="http://schemas.microsoft.com/office/drawing/2014/main" id="{E53C3777-E4B5-4404-9E91-1EE43E3AD3C9}"/>
                </a:ext>
              </a:extLst>
            </p:cNvPr>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58" name="Přímá spojnice 257">
              <a:extLst>
                <a:ext uri="{FF2B5EF4-FFF2-40B4-BE49-F238E27FC236}">
                  <a16:creationId xmlns:a16="http://schemas.microsoft.com/office/drawing/2014/main" id="{16039BAA-9142-4D2B-B3CE-AE5BD1AC6E26}"/>
                </a:ext>
              </a:extLst>
            </p:cNvPr>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60" name="Ovál 259">
            <a:extLst>
              <a:ext uri="{FF2B5EF4-FFF2-40B4-BE49-F238E27FC236}">
                <a16:creationId xmlns:a16="http://schemas.microsoft.com/office/drawing/2014/main" id="{0A8597ED-0BB9-46A1-9719-19AAED34DAD3}"/>
              </a:ext>
            </a:extLst>
          </p:cNvPr>
          <p:cNvSpPr/>
          <p:nvPr/>
        </p:nvSpPr>
        <p:spPr>
          <a:xfrm rot="11659757">
            <a:off x="10619381" y="3025639"/>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61" name="Přímá spojnice 260">
            <a:extLst>
              <a:ext uri="{FF2B5EF4-FFF2-40B4-BE49-F238E27FC236}">
                <a16:creationId xmlns:a16="http://schemas.microsoft.com/office/drawing/2014/main" id="{DEDA8255-8A5D-47B9-AAB2-86A5792A2602}"/>
              </a:ext>
            </a:extLst>
          </p:cNvPr>
          <p:cNvCxnSpPr/>
          <p:nvPr/>
        </p:nvCxnSpPr>
        <p:spPr>
          <a:xfrm rot="11659757">
            <a:off x="10815647" y="3517617"/>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262" name="Přímá spojnice 261">
            <a:extLst>
              <a:ext uri="{FF2B5EF4-FFF2-40B4-BE49-F238E27FC236}">
                <a16:creationId xmlns:a16="http://schemas.microsoft.com/office/drawing/2014/main" id="{A29F848C-D845-4AB3-9AFA-CDC20C8BEA6E}"/>
              </a:ext>
            </a:extLst>
          </p:cNvPr>
          <p:cNvCxnSpPr/>
          <p:nvPr/>
        </p:nvCxnSpPr>
        <p:spPr>
          <a:xfrm rot="11659757" flipH="1">
            <a:off x="11082241" y="2834969"/>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263" name="Ovál 262">
            <a:extLst>
              <a:ext uri="{FF2B5EF4-FFF2-40B4-BE49-F238E27FC236}">
                <a16:creationId xmlns:a16="http://schemas.microsoft.com/office/drawing/2014/main" id="{6B322CCB-FA1D-479D-A6C6-ECB202DE6B6F}"/>
              </a:ext>
            </a:extLst>
          </p:cNvPr>
          <p:cNvSpPr/>
          <p:nvPr/>
        </p:nvSpPr>
        <p:spPr>
          <a:xfrm rot="11659757">
            <a:off x="10878722" y="3952388"/>
            <a:ext cx="228601" cy="23907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64" name="Ovál 263">
            <a:extLst>
              <a:ext uri="{FF2B5EF4-FFF2-40B4-BE49-F238E27FC236}">
                <a16:creationId xmlns:a16="http://schemas.microsoft.com/office/drawing/2014/main" id="{27EAA361-1A25-4BC7-B0EE-B085AD64FA30}"/>
              </a:ext>
            </a:extLst>
          </p:cNvPr>
          <p:cNvSpPr/>
          <p:nvPr/>
        </p:nvSpPr>
        <p:spPr>
          <a:xfrm rot="11659757">
            <a:off x="11393278" y="2696630"/>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265" name="Skupina 264">
            <a:extLst>
              <a:ext uri="{FF2B5EF4-FFF2-40B4-BE49-F238E27FC236}">
                <a16:creationId xmlns:a16="http://schemas.microsoft.com/office/drawing/2014/main" id="{F71916F2-CC1D-4B93-8258-AFC04F862DB6}"/>
              </a:ext>
            </a:extLst>
          </p:cNvPr>
          <p:cNvGrpSpPr/>
          <p:nvPr/>
        </p:nvGrpSpPr>
        <p:grpSpPr>
          <a:xfrm rot="20821052">
            <a:off x="1137387" y="4769146"/>
            <a:ext cx="876301" cy="1605642"/>
            <a:chOff x="1817914" y="2449286"/>
            <a:chExt cx="876301" cy="1605642"/>
          </a:xfrm>
        </p:grpSpPr>
        <p:sp>
          <p:nvSpPr>
            <p:cNvPr id="266" name="Ovál 265">
              <a:extLst>
                <a:ext uri="{FF2B5EF4-FFF2-40B4-BE49-F238E27FC236}">
                  <a16:creationId xmlns:a16="http://schemas.microsoft.com/office/drawing/2014/main" id="{2470846D-2C63-4C33-82BB-4C72FB8D1383}"/>
                </a:ext>
              </a:extLst>
            </p:cNvPr>
            <p:cNvSpPr/>
            <p:nvPr/>
          </p:nvSpPr>
          <p:spPr>
            <a:xfrm>
              <a:off x="2237015" y="311875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67" name="Přímá spojnice 266">
              <a:extLst>
                <a:ext uri="{FF2B5EF4-FFF2-40B4-BE49-F238E27FC236}">
                  <a16:creationId xmlns:a16="http://schemas.microsoft.com/office/drawing/2014/main" id="{BA653457-59CD-4487-A348-C81632A67FE9}"/>
                </a:ext>
              </a:extLst>
            </p:cNvPr>
            <p:cNvCxnSpPr/>
            <p:nvPr/>
          </p:nvCxnSpPr>
          <p:spPr>
            <a:xfrm>
              <a:off x="2156602" y="2710543"/>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268" name="Přímá spojnice 267">
              <a:extLst>
                <a:ext uri="{FF2B5EF4-FFF2-40B4-BE49-F238E27FC236}">
                  <a16:creationId xmlns:a16="http://schemas.microsoft.com/office/drawing/2014/main" id="{7DDE0ECB-CD29-4D98-A5BD-619A9E96E2F6}"/>
                </a:ext>
              </a:extLst>
            </p:cNvPr>
            <p:cNvCxnSpPr/>
            <p:nvPr/>
          </p:nvCxnSpPr>
          <p:spPr>
            <a:xfrm flipH="1">
              <a:off x="2008414" y="3512281"/>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269" name="Ovál 268">
              <a:extLst>
                <a:ext uri="{FF2B5EF4-FFF2-40B4-BE49-F238E27FC236}">
                  <a16:creationId xmlns:a16="http://schemas.microsoft.com/office/drawing/2014/main" id="{7120C625-C8AC-48F7-AB7D-058FB58CE47B}"/>
                </a:ext>
              </a:extLst>
            </p:cNvPr>
            <p:cNvSpPr/>
            <p:nvPr/>
          </p:nvSpPr>
          <p:spPr>
            <a:xfrm>
              <a:off x="2008414" y="2449286"/>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70" name="Ovál 269">
              <a:extLst>
                <a:ext uri="{FF2B5EF4-FFF2-40B4-BE49-F238E27FC236}">
                  <a16:creationId xmlns:a16="http://schemas.microsoft.com/office/drawing/2014/main" id="{339613C8-FCBB-468D-9E82-78516B5B6F33}"/>
                </a:ext>
              </a:extLst>
            </p:cNvPr>
            <p:cNvSpPr/>
            <p:nvPr/>
          </p:nvSpPr>
          <p:spPr>
            <a:xfrm>
              <a:off x="1817914" y="3793671"/>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271" name="Skupina 270">
            <a:extLst>
              <a:ext uri="{FF2B5EF4-FFF2-40B4-BE49-F238E27FC236}">
                <a16:creationId xmlns:a16="http://schemas.microsoft.com/office/drawing/2014/main" id="{FD7A7D45-768B-4DD0-B338-4FDD7DC64900}"/>
              </a:ext>
            </a:extLst>
          </p:cNvPr>
          <p:cNvGrpSpPr/>
          <p:nvPr/>
        </p:nvGrpSpPr>
        <p:grpSpPr>
          <a:xfrm rot="18136322">
            <a:off x="2226143" y="5053461"/>
            <a:ext cx="821872" cy="838201"/>
            <a:chOff x="2841171" y="3118756"/>
            <a:chExt cx="821872" cy="838201"/>
          </a:xfrm>
        </p:grpSpPr>
        <p:cxnSp>
          <p:nvCxnSpPr>
            <p:cNvPr id="272" name="Přímá spojnice 271">
              <a:extLst>
                <a:ext uri="{FF2B5EF4-FFF2-40B4-BE49-F238E27FC236}">
                  <a16:creationId xmlns:a16="http://schemas.microsoft.com/office/drawing/2014/main" id="{22D90AFD-E982-4B7E-95B3-9BE05A875E3E}"/>
                </a:ext>
              </a:extLst>
            </p:cNvPr>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 name="Přímá spojnice 272">
              <a:extLst>
                <a:ext uri="{FF2B5EF4-FFF2-40B4-BE49-F238E27FC236}">
                  <a16:creationId xmlns:a16="http://schemas.microsoft.com/office/drawing/2014/main" id="{F5D3383E-E18B-480C-AF73-4252CACEAD7A}"/>
                </a:ext>
              </a:extLst>
            </p:cNvPr>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4" name="Přímá spojnice 273">
              <a:extLst>
                <a:ext uri="{FF2B5EF4-FFF2-40B4-BE49-F238E27FC236}">
                  <a16:creationId xmlns:a16="http://schemas.microsoft.com/office/drawing/2014/main" id="{6164B627-79FA-42C8-99AE-284E53881D5C}"/>
                </a:ext>
              </a:extLst>
            </p:cNvPr>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5" name="Přímá spojnice 274">
              <a:extLst>
                <a:ext uri="{FF2B5EF4-FFF2-40B4-BE49-F238E27FC236}">
                  <a16:creationId xmlns:a16="http://schemas.microsoft.com/office/drawing/2014/main" id="{E59099C4-310C-4009-951E-AD2A8485E079}"/>
                </a:ext>
              </a:extLst>
            </p:cNvPr>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6" name="Přímá spojnice 275">
              <a:extLst>
                <a:ext uri="{FF2B5EF4-FFF2-40B4-BE49-F238E27FC236}">
                  <a16:creationId xmlns:a16="http://schemas.microsoft.com/office/drawing/2014/main" id="{11418D4A-C9FF-4BA7-ABD6-EB739A325897}"/>
                </a:ext>
              </a:extLst>
            </p:cNvPr>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64" name="Skupina 163">
            <a:extLst>
              <a:ext uri="{FF2B5EF4-FFF2-40B4-BE49-F238E27FC236}">
                <a16:creationId xmlns:a16="http://schemas.microsoft.com/office/drawing/2014/main" id="{538AF8F9-49E6-4477-9E76-C23B4A500405}"/>
              </a:ext>
            </a:extLst>
          </p:cNvPr>
          <p:cNvGrpSpPr/>
          <p:nvPr/>
        </p:nvGrpSpPr>
        <p:grpSpPr>
          <a:xfrm rot="13479969">
            <a:off x="6608295" y="6000343"/>
            <a:ext cx="619647" cy="347621"/>
            <a:chOff x="5200013" y="3380221"/>
            <a:chExt cx="619647" cy="347621"/>
          </a:xfrm>
        </p:grpSpPr>
        <p:cxnSp>
          <p:nvCxnSpPr>
            <p:cNvPr id="165" name="Přímá spojnice 164">
              <a:extLst>
                <a:ext uri="{FF2B5EF4-FFF2-40B4-BE49-F238E27FC236}">
                  <a16:creationId xmlns:a16="http://schemas.microsoft.com/office/drawing/2014/main" id="{F5B4F80A-0F7D-4042-9BF4-F93BA6D55614}"/>
                </a:ext>
              </a:extLst>
            </p:cNvPr>
            <p:cNvCxnSpPr/>
            <p:nvPr/>
          </p:nvCxnSpPr>
          <p:spPr>
            <a:xfrm rot="3723607" flipH="1">
              <a:off x="5500840"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171" name="Ovál 170">
              <a:extLst>
                <a:ext uri="{FF2B5EF4-FFF2-40B4-BE49-F238E27FC236}">
                  <a16:creationId xmlns:a16="http://schemas.microsoft.com/office/drawing/2014/main" id="{9697D3F0-B292-4B60-90ED-ECE5B30ACCCE}"/>
                </a:ext>
              </a:extLst>
            </p:cNvPr>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200" name="Ovál 199">
            <a:extLst>
              <a:ext uri="{FF2B5EF4-FFF2-40B4-BE49-F238E27FC236}">
                <a16:creationId xmlns:a16="http://schemas.microsoft.com/office/drawing/2014/main" id="{21BC9C4A-2045-4AD1-B682-0BF79C2FBADC}"/>
              </a:ext>
            </a:extLst>
          </p:cNvPr>
          <p:cNvSpPr/>
          <p:nvPr/>
        </p:nvSpPr>
        <p:spPr>
          <a:xfrm>
            <a:off x="6882539" y="4862769"/>
            <a:ext cx="384651" cy="384651"/>
          </a:xfrm>
          <a:prstGeom prst="ellipse">
            <a:avLst/>
          </a:prstGeom>
          <a:noFill/>
          <a:ln>
            <a:solidFill>
              <a:srgbClr val="0F11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02" name="TextovéPole 201">
            <a:extLst>
              <a:ext uri="{FF2B5EF4-FFF2-40B4-BE49-F238E27FC236}">
                <a16:creationId xmlns:a16="http://schemas.microsoft.com/office/drawing/2014/main" id="{36BA6F88-20AC-46CA-AC30-89B0D3469455}"/>
              </a:ext>
            </a:extLst>
          </p:cNvPr>
          <p:cNvSpPr txBox="1"/>
          <p:nvPr/>
        </p:nvSpPr>
        <p:spPr>
          <a:xfrm>
            <a:off x="6903019" y="4805715"/>
            <a:ext cx="301855" cy="461665"/>
          </a:xfrm>
          <a:prstGeom prst="rect">
            <a:avLst/>
          </a:prstGeom>
          <a:noFill/>
        </p:spPr>
        <p:txBody>
          <a:bodyPr wrap="square">
            <a:spAutoFit/>
          </a:bodyPr>
          <a:lstStyle/>
          <a:p>
            <a:r>
              <a:rPr lang="cs-CZ" sz="2400" dirty="0"/>
              <a:t>+</a:t>
            </a:r>
            <a:endParaRPr lang="en-US" sz="2400" dirty="0"/>
          </a:p>
        </p:txBody>
      </p:sp>
    </p:spTree>
    <p:extLst>
      <p:ext uri="{BB962C8B-B14F-4D97-AF65-F5344CB8AC3E}">
        <p14:creationId xmlns:p14="http://schemas.microsoft.com/office/powerpoint/2010/main" val="1252155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anim calcmode="lin" valueType="num">
                                      <p:cBhvr additive="base">
                                        <p:cTn id="7" dur="500" fill="hold"/>
                                        <p:tgtEl>
                                          <p:spTgt spid="164"/>
                                        </p:tgtEl>
                                        <p:attrNameLst>
                                          <p:attrName>ppt_x</p:attrName>
                                        </p:attrNameLst>
                                      </p:cBhvr>
                                      <p:tavLst>
                                        <p:tav tm="0">
                                          <p:val>
                                            <p:strVal val="#ppt_x"/>
                                          </p:val>
                                        </p:tav>
                                        <p:tav tm="100000">
                                          <p:val>
                                            <p:strVal val="#ppt_x"/>
                                          </p:val>
                                        </p:tav>
                                      </p:tavLst>
                                    </p:anim>
                                    <p:anim calcmode="lin" valueType="num">
                                      <p:cBhvr additive="base">
                                        <p:cTn id="8" dur="500" fill="hold"/>
                                        <p:tgtEl>
                                          <p:spTgt spid="16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172"/>
                                        </p:tgtEl>
                                        <p:attrNameLst>
                                          <p:attrName>style.visibility</p:attrName>
                                        </p:attrNameLst>
                                      </p:cBhvr>
                                      <p:to>
                                        <p:strVal val="visible"/>
                                      </p:to>
                                    </p:set>
                                    <p:animEffect transition="in" filter="fade">
                                      <p:cBhvr>
                                        <p:cTn id="13" dur="500"/>
                                        <p:tgtEl>
                                          <p:spTgt spid="17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00"/>
                                        </p:tgtEl>
                                        <p:attrNameLst>
                                          <p:attrName>style.visibility</p:attrName>
                                        </p:attrNameLst>
                                      </p:cBhvr>
                                      <p:to>
                                        <p:strVal val="visible"/>
                                      </p:to>
                                    </p:set>
                                    <p:animEffect transition="in" filter="fade">
                                      <p:cBhvr>
                                        <p:cTn id="16" dur="500"/>
                                        <p:tgtEl>
                                          <p:spTgt spid="20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02"/>
                                        </p:tgtEl>
                                        <p:attrNameLst>
                                          <p:attrName>style.visibility</p:attrName>
                                        </p:attrNameLst>
                                      </p:cBhvr>
                                      <p:to>
                                        <p:strVal val="visible"/>
                                      </p:to>
                                    </p:set>
                                    <p:animEffect transition="in" filter="fade">
                                      <p:cBhvr>
                                        <p:cTn id="19" dur="500"/>
                                        <p:tgtEl>
                                          <p:spTgt spid="202"/>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xit" presetSubtype="3" fill="hold" nodeType="clickEffect">
                                  <p:stCondLst>
                                    <p:cond delay="0"/>
                                  </p:stCondLst>
                                  <p:childTnLst>
                                    <p:anim calcmode="lin" valueType="num">
                                      <p:cBhvr additive="base">
                                        <p:cTn id="23" dur="500"/>
                                        <p:tgtEl>
                                          <p:spTgt spid="262"/>
                                        </p:tgtEl>
                                        <p:attrNameLst>
                                          <p:attrName>ppt_x</p:attrName>
                                        </p:attrNameLst>
                                      </p:cBhvr>
                                      <p:tavLst>
                                        <p:tav tm="0">
                                          <p:val>
                                            <p:strVal val="ppt_x"/>
                                          </p:val>
                                        </p:tav>
                                        <p:tav tm="100000">
                                          <p:val>
                                            <p:strVal val="1+ppt_w/2"/>
                                          </p:val>
                                        </p:tav>
                                      </p:tavLst>
                                    </p:anim>
                                    <p:anim calcmode="lin" valueType="num">
                                      <p:cBhvr additive="base">
                                        <p:cTn id="24" dur="500"/>
                                        <p:tgtEl>
                                          <p:spTgt spid="262"/>
                                        </p:tgtEl>
                                        <p:attrNameLst>
                                          <p:attrName>ppt_y</p:attrName>
                                        </p:attrNameLst>
                                      </p:cBhvr>
                                      <p:tavLst>
                                        <p:tav tm="0">
                                          <p:val>
                                            <p:strVal val="ppt_y"/>
                                          </p:val>
                                        </p:tav>
                                        <p:tav tm="100000">
                                          <p:val>
                                            <p:strVal val="0-ppt_h/2"/>
                                          </p:val>
                                        </p:tav>
                                      </p:tavLst>
                                    </p:anim>
                                    <p:set>
                                      <p:cBhvr>
                                        <p:cTn id="25" dur="1" fill="hold">
                                          <p:stCondLst>
                                            <p:cond delay="499"/>
                                          </p:stCondLst>
                                        </p:cTn>
                                        <p:tgtEl>
                                          <p:spTgt spid="262"/>
                                        </p:tgtEl>
                                        <p:attrNameLst>
                                          <p:attrName>style.visibility</p:attrName>
                                        </p:attrNameLst>
                                      </p:cBhvr>
                                      <p:to>
                                        <p:strVal val="hidden"/>
                                      </p:to>
                                    </p:set>
                                  </p:childTnLst>
                                </p:cTn>
                              </p:par>
                              <p:par>
                                <p:cTn id="26" presetID="2" presetClass="exit" presetSubtype="3" fill="hold" grpId="0" nodeType="withEffect">
                                  <p:stCondLst>
                                    <p:cond delay="0"/>
                                  </p:stCondLst>
                                  <p:childTnLst>
                                    <p:anim calcmode="lin" valueType="num">
                                      <p:cBhvr additive="base">
                                        <p:cTn id="27" dur="500"/>
                                        <p:tgtEl>
                                          <p:spTgt spid="264"/>
                                        </p:tgtEl>
                                        <p:attrNameLst>
                                          <p:attrName>ppt_x</p:attrName>
                                        </p:attrNameLst>
                                      </p:cBhvr>
                                      <p:tavLst>
                                        <p:tav tm="0">
                                          <p:val>
                                            <p:strVal val="ppt_x"/>
                                          </p:val>
                                        </p:tav>
                                        <p:tav tm="100000">
                                          <p:val>
                                            <p:strVal val="1+ppt_w/2"/>
                                          </p:val>
                                        </p:tav>
                                      </p:tavLst>
                                    </p:anim>
                                    <p:anim calcmode="lin" valueType="num">
                                      <p:cBhvr additive="base">
                                        <p:cTn id="28" dur="500"/>
                                        <p:tgtEl>
                                          <p:spTgt spid="264"/>
                                        </p:tgtEl>
                                        <p:attrNameLst>
                                          <p:attrName>ppt_y</p:attrName>
                                        </p:attrNameLst>
                                      </p:cBhvr>
                                      <p:tavLst>
                                        <p:tav tm="0">
                                          <p:val>
                                            <p:strVal val="ppt_y"/>
                                          </p:val>
                                        </p:tav>
                                        <p:tav tm="100000">
                                          <p:val>
                                            <p:strVal val="0-ppt_h/2"/>
                                          </p:val>
                                        </p:tav>
                                      </p:tavLst>
                                    </p:anim>
                                    <p:set>
                                      <p:cBhvr>
                                        <p:cTn id="29" dur="1" fill="hold">
                                          <p:stCondLst>
                                            <p:cond delay="499"/>
                                          </p:stCondLst>
                                        </p:cTn>
                                        <p:tgtEl>
                                          <p:spTgt spid="26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 grpId="0" animBg="1"/>
      <p:bldP spid="264" grpId="0" animBg="1"/>
      <p:bldP spid="200" grpId="0" animBg="1"/>
      <p:bldP spid="202"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47" name="Volný tvar 209">
            <a:extLst>
              <a:ext uri="{FF2B5EF4-FFF2-40B4-BE49-F238E27FC236}">
                <a16:creationId xmlns:a16="http://schemas.microsoft.com/office/drawing/2014/main" id="{640C457E-6183-4CD8-AD02-F14BC9D5EB2D}"/>
              </a:ext>
            </a:extLst>
          </p:cNvPr>
          <p:cNvSpPr/>
          <p:nvPr/>
        </p:nvSpPr>
        <p:spPr>
          <a:xfrm rot="14804359">
            <a:off x="10309115" y="2935548"/>
            <a:ext cx="1577521" cy="1148703"/>
          </a:xfrm>
          <a:custGeom>
            <a:avLst/>
            <a:gdLst>
              <a:gd name="connsiteX0" fmla="*/ 642257 w 1333502"/>
              <a:gd name="connsiteY0" fmla="*/ 0 h 1450627"/>
              <a:gd name="connsiteX1" fmla="*/ 1280477 w 1333502"/>
              <a:gd name="connsiteY1" fmla="*/ 161603 h 1450627"/>
              <a:gd name="connsiteX2" fmla="*/ 1328004 w 1333502"/>
              <a:gd name="connsiteY2" fmla="*/ 190476 h 1450627"/>
              <a:gd name="connsiteX3" fmla="*/ 1333502 w 1333502"/>
              <a:gd name="connsiteY3" fmla="*/ 299370 h 1450627"/>
              <a:gd name="connsiteX4" fmla="*/ 743175 w 1333502"/>
              <a:gd name="connsiteY4" fmla="*/ 1409643 h 1450627"/>
              <a:gd name="connsiteX5" fmla="*/ 675714 w 1333502"/>
              <a:gd name="connsiteY5" fmla="*/ 1450627 h 1450627"/>
              <a:gd name="connsiteX6" fmla="*/ 590327 w 1333502"/>
              <a:gd name="connsiteY6" fmla="*/ 1398753 h 1450627"/>
              <a:gd name="connsiteX7" fmla="*/ 0 w 1333502"/>
              <a:gd name="connsiteY7" fmla="*/ 288480 h 1450627"/>
              <a:gd name="connsiteX8" fmla="*/ 6466 w 1333502"/>
              <a:gd name="connsiteY8" fmla="*/ 160433 h 1450627"/>
              <a:gd name="connsiteX9" fmla="*/ 121080 w 1333502"/>
              <a:gd name="connsiteY9" fmla="*/ 105221 h 1450627"/>
              <a:gd name="connsiteX10" fmla="*/ 642257 w 1333502"/>
              <a:gd name="connsiteY10" fmla="*/ 0 h 1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2" h="1450627">
                <a:moveTo>
                  <a:pt x="642257" y="0"/>
                </a:moveTo>
                <a:cubicBezTo>
                  <a:pt x="873344" y="0"/>
                  <a:pt x="1090758" y="58542"/>
                  <a:pt x="1280477" y="161603"/>
                </a:cubicBezTo>
                <a:lnTo>
                  <a:pt x="1328004" y="190476"/>
                </a:lnTo>
                <a:lnTo>
                  <a:pt x="1333502" y="299370"/>
                </a:lnTo>
                <a:cubicBezTo>
                  <a:pt x="1333502" y="761544"/>
                  <a:pt x="1099336" y="1169025"/>
                  <a:pt x="743175" y="1409643"/>
                </a:cubicBezTo>
                <a:lnTo>
                  <a:pt x="675714" y="1450627"/>
                </a:lnTo>
                <a:lnTo>
                  <a:pt x="590327" y="1398753"/>
                </a:lnTo>
                <a:cubicBezTo>
                  <a:pt x="234166" y="1158135"/>
                  <a:pt x="0" y="750654"/>
                  <a:pt x="0" y="288480"/>
                </a:cubicBezTo>
                <a:lnTo>
                  <a:pt x="6466" y="160433"/>
                </a:lnTo>
                <a:lnTo>
                  <a:pt x="121080" y="105221"/>
                </a:lnTo>
                <a:cubicBezTo>
                  <a:pt x="281269" y="37467"/>
                  <a:pt x="457388" y="0"/>
                  <a:pt x="642257" y="0"/>
                </a:cubicBezTo>
                <a:close/>
              </a:path>
            </a:pathLst>
          </a:custGeom>
          <a:solidFill>
            <a:srgbClr val="EE9E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72" name="Volný tvar 3">
            <a:extLst>
              <a:ext uri="{FF2B5EF4-FFF2-40B4-BE49-F238E27FC236}">
                <a16:creationId xmlns:a16="http://schemas.microsoft.com/office/drawing/2014/main" id="{ABE6D2B3-E971-4B95-B1A2-ED853BA788C3}"/>
              </a:ext>
            </a:extLst>
          </p:cNvPr>
          <p:cNvSpPr/>
          <p:nvPr/>
        </p:nvSpPr>
        <p:spPr>
          <a:xfrm rot="12310699">
            <a:off x="5606114" y="4475915"/>
            <a:ext cx="2098720" cy="1903490"/>
          </a:xfrm>
          <a:custGeom>
            <a:avLst/>
            <a:gdLst>
              <a:gd name="connsiteX0" fmla="*/ 642257 w 1333502"/>
              <a:gd name="connsiteY0" fmla="*/ 0 h 1450627"/>
              <a:gd name="connsiteX1" fmla="*/ 1280477 w 1333502"/>
              <a:gd name="connsiteY1" fmla="*/ 161603 h 1450627"/>
              <a:gd name="connsiteX2" fmla="*/ 1328004 w 1333502"/>
              <a:gd name="connsiteY2" fmla="*/ 190476 h 1450627"/>
              <a:gd name="connsiteX3" fmla="*/ 1333502 w 1333502"/>
              <a:gd name="connsiteY3" fmla="*/ 299370 h 1450627"/>
              <a:gd name="connsiteX4" fmla="*/ 743175 w 1333502"/>
              <a:gd name="connsiteY4" fmla="*/ 1409643 h 1450627"/>
              <a:gd name="connsiteX5" fmla="*/ 675714 w 1333502"/>
              <a:gd name="connsiteY5" fmla="*/ 1450627 h 1450627"/>
              <a:gd name="connsiteX6" fmla="*/ 590327 w 1333502"/>
              <a:gd name="connsiteY6" fmla="*/ 1398753 h 1450627"/>
              <a:gd name="connsiteX7" fmla="*/ 0 w 1333502"/>
              <a:gd name="connsiteY7" fmla="*/ 288480 h 1450627"/>
              <a:gd name="connsiteX8" fmla="*/ 6466 w 1333502"/>
              <a:gd name="connsiteY8" fmla="*/ 160433 h 1450627"/>
              <a:gd name="connsiteX9" fmla="*/ 121080 w 1333502"/>
              <a:gd name="connsiteY9" fmla="*/ 105221 h 1450627"/>
              <a:gd name="connsiteX10" fmla="*/ 642257 w 1333502"/>
              <a:gd name="connsiteY10" fmla="*/ 0 h 1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2" h="1450627">
                <a:moveTo>
                  <a:pt x="642257" y="0"/>
                </a:moveTo>
                <a:cubicBezTo>
                  <a:pt x="873344" y="0"/>
                  <a:pt x="1090758" y="58542"/>
                  <a:pt x="1280477" y="161603"/>
                </a:cubicBezTo>
                <a:lnTo>
                  <a:pt x="1328004" y="190476"/>
                </a:lnTo>
                <a:lnTo>
                  <a:pt x="1333502" y="299370"/>
                </a:lnTo>
                <a:cubicBezTo>
                  <a:pt x="1333502" y="761544"/>
                  <a:pt x="1099336" y="1169025"/>
                  <a:pt x="743175" y="1409643"/>
                </a:cubicBezTo>
                <a:lnTo>
                  <a:pt x="675714" y="1450627"/>
                </a:lnTo>
                <a:lnTo>
                  <a:pt x="590327" y="1398753"/>
                </a:lnTo>
                <a:cubicBezTo>
                  <a:pt x="234166" y="1158135"/>
                  <a:pt x="0" y="750654"/>
                  <a:pt x="0" y="288480"/>
                </a:cubicBezTo>
                <a:lnTo>
                  <a:pt x="6466" y="160433"/>
                </a:lnTo>
                <a:lnTo>
                  <a:pt x="121080" y="105221"/>
                </a:lnTo>
                <a:cubicBezTo>
                  <a:pt x="281269" y="37467"/>
                  <a:pt x="457388" y="0"/>
                  <a:pt x="642257"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p:cNvSpPr>
            <a:spLocks noGrp="1"/>
          </p:cNvSpPr>
          <p:nvPr>
            <p:ph type="title"/>
          </p:nvPr>
        </p:nvSpPr>
        <p:spPr>
          <a:xfrm>
            <a:off x="-594670" y="17766"/>
            <a:ext cx="11415678" cy="1325563"/>
          </a:xfrm>
        </p:spPr>
        <p:txBody>
          <a:bodyPr>
            <a:normAutofit/>
          </a:bodyPr>
          <a:lstStyle/>
          <a:p>
            <a:pPr algn="ctr"/>
            <a:r>
              <a:rPr lang="cs-CZ" dirty="0">
                <a:solidFill>
                  <a:srgbClr val="C00000"/>
                </a:solidFill>
              </a:rPr>
              <a:t>Vodíkové můstky ve vodě </a:t>
            </a:r>
          </a:p>
        </p:txBody>
      </p:sp>
      <p:sp>
        <p:nvSpPr>
          <p:cNvPr id="5" name="Ovál 4"/>
          <p:cNvSpPr/>
          <p:nvPr/>
        </p:nvSpPr>
        <p:spPr>
          <a:xfrm rot="3438083">
            <a:off x="6354314" y="5398483"/>
            <a:ext cx="505475" cy="48598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6" name="Přímá spojnice 5"/>
          <p:cNvCxnSpPr>
            <a:stCxn id="8" idx="5"/>
          </p:cNvCxnSpPr>
          <p:nvPr/>
        </p:nvCxnSpPr>
        <p:spPr>
          <a:xfrm flipH="1">
            <a:off x="6629400" y="4997753"/>
            <a:ext cx="32942" cy="402605"/>
          </a:xfrm>
          <a:prstGeom prst="line">
            <a:avLst/>
          </a:prstGeom>
          <a:ln w="53975"/>
        </p:spPr>
        <p:style>
          <a:lnRef idx="1">
            <a:schemeClr val="dk1"/>
          </a:lnRef>
          <a:fillRef idx="0">
            <a:schemeClr val="dk1"/>
          </a:fillRef>
          <a:effectRef idx="0">
            <a:schemeClr val="dk1"/>
          </a:effectRef>
          <a:fontRef idx="minor">
            <a:schemeClr val="tx1"/>
          </a:fontRef>
        </p:style>
      </p:cxnSp>
      <p:cxnSp>
        <p:nvCxnSpPr>
          <p:cNvPr id="7" name="Přímá spojnice 6"/>
          <p:cNvCxnSpPr>
            <a:stCxn id="5" idx="3"/>
          </p:cNvCxnSpPr>
          <p:nvPr/>
        </p:nvCxnSpPr>
        <p:spPr>
          <a:xfrm flipH="1" flipV="1">
            <a:off x="5761927" y="5526653"/>
            <a:ext cx="603989" cy="57253"/>
          </a:xfrm>
          <a:prstGeom prst="line">
            <a:avLst/>
          </a:prstGeom>
          <a:ln w="53975"/>
        </p:spPr>
        <p:style>
          <a:lnRef idx="1">
            <a:schemeClr val="dk1"/>
          </a:lnRef>
          <a:fillRef idx="0">
            <a:schemeClr val="dk1"/>
          </a:fillRef>
          <a:effectRef idx="0">
            <a:schemeClr val="dk1"/>
          </a:effectRef>
          <a:fontRef idx="minor">
            <a:schemeClr val="tx1"/>
          </a:fontRef>
        </p:style>
      </p:cxnSp>
      <p:sp>
        <p:nvSpPr>
          <p:cNvPr id="8" name="Ovál 7"/>
          <p:cNvSpPr/>
          <p:nvPr/>
        </p:nvSpPr>
        <p:spPr>
          <a:xfrm rot="3438083">
            <a:off x="6570325" y="4730663"/>
            <a:ext cx="252739" cy="27770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 name="Ovál 10"/>
          <p:cNvSpPr/>
          <p:nvPr/>
        </p:nvSpPr>
        <p:spPr>
          <a:xfrm rot="1923063">
            <a:off x="3855856" y="4938800"/>
            <a:ext cx="548412" cy="479323"/>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3" name="Přímá spojnice 12"/>
          <p:cNvCxnSpPr/>
          <p:nvPr/>
        </p:nvCxnSpPr>
        <p:spPr>
          <a:xfrm rot="1923063" flipH="1">
            <a:off x="3451458" y="5101045"/>
            <a:ext cx="355505" cy="357775"/>
          </a:xfrm>
          <a:prstGeom prst="line">
            <a:avLst/>
          </a:prstGeom>
          <a:ln w="53975"/>
        </p:spPr>
        <p:style>
          <a:lnRef idx="1">
            <a:schemeClr val="dk1"/>
          </a:lnRef>
          <a:fillRef idx="0">
            <a:schemeClr val="dk1"/>
          </a:fillRef>
          <a:effectRef idx="0">
            <a:schemeClr val="dk1"/>
          </a:effectRef>
          <a:fontRef idx="minor">
            <a:schemeClr val="tx1"/>
          </a:fontRef>
        </p:style>
      </p:cxnSp>
      <p:sp>
        <p:nvSpPr>
          <p:cNvPr id="15" name="Ovál 14"/>
          <p:cNvSpPr/>
          <p:nvPr/>
        </p:nvSpPr>
        <p:spPr>
          <a:xfrm rot="1923063">
            <a:off x="3129682" y="5214644"/>
            <a:ext cx="274207" cy="273899"/>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6" name="Skupina 15"/>
          <p:cNvGrpSpPr/>
          <p:nvPr/>
        </p:nvGrpSpPr>
        <p:grpSpPr>
          <a:xfrm rot="19715542">
            <a:off x="4578752" y="4982015"/>
            <a:ext cx="821872" cy="838201"/>
            <a:chOff x="2841171" y="3118756"/>
            <a:chExt cx="821872" cy="838201"/>
          </a:xfrm>
        </p:grpSpPr>
        <p:cxnSp>
          <p:nvCxnSpPr>
            <p:cNvPr id="17" name="Přímá spojnice 16"/>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Přímá spojnice 17"/>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 name="Přímá spojnice 18"/>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 name="Přímá spojnice 19"/>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1" name="Přímá spojnice 20"/>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5" name="Skupina 64"/>
          <p:cNvGrpSpPr/>
          <p:nvPr/>
        </p:nvGrpSpPr>
        <p:grpSpPr>
          <a:xfrm>
            <a:off x="1353358" y="1328396"/>
            <a:ext cx="876301" cy="1605642"/>
            <a:chOff x="1817914" y="2449286"/>
            <a:chExt cx="876301" cy="1605642"/>
          </a:xfrm>
        </p:grpSpPr>
        <p:sp>
          <p:nvSpPr>
            <p:cNvPr id="66" name="Ovál 65"/>
            <p:cNvSpPr/>
            <p:nvPr/>
          </p:nvSpPr>
          <p:spPr>
            <a:xfrm>
              <a:off x="2237015" y="311875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67" name="Přímá spojnice 66"/>
            <p:cNvCxnSpPr/>
            <p:nvPr/>
          </p:nvCxnSpPr>
          <p:spPr>
            <a:xfrm>
              <a:off x="2156602" y="2710543"/>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68" name="Přímá spojnice 67"/>
            <p:cNvCxnSpPr/>
            <p:nvPr/>
          </p:nvCxnSpPr>
          <p:spPr>
            <a:xfrm flipH="1">
              <a:off x="2008414" y="3512281"/>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69" name="Ovál 68"/>
            <p:cNvSpPr/>
            <p:nvPr/>
          </p:nvSpPr>
          <p:spPr>
            <a:xfrm>
              <a:off x="2008414" y="2449286"/>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0" name="Ovál 69"/>
            <p:cNvSpPr/>
            <p:nvPr/>
          </p:nvSpPr>
          <p:spPr>
            <a:xfrm>
              <a:off x="1817914" y="3793671"/>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78" name="Ovál 77"/>
          <p:cNvSpPr/>
          <p:nvPr/>
        </p:nvSpPr>
        <p:spPr>
          <a:xfrm rot="3723607">
            <a:off x="3977559" y="2500363"/>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79" name="Přímá spojnice 78"/>
          <p:cNvCxnSpPr/>
          <p:nvPr/>
        </p:nvCxnSpPr>
        <p:spPr>
          <a:xfrm rot="3723607">
            <a:off x="4361309" y="2144633"/>
            <a:ext cx="228191" cy="408213"/>
          </a:xfrm>
          <a:prstGeom prst="line">
            <a:avLst/>
          </a:prstGeom>
          <a:ln w="53975"/>
        </p:spPr>
        <p:style>
          <a:lnRef idx="1">
            <a:schemeClr val="dk1"/>
          </a:lnRef>
          <a:fillRef idx="0">
            <a:schemeClr val="dk1"/>
          </a:fillRef>
          <a:effectRef idx="0">
            <a:schemeClr val="dk1"/>
          </a:effectRef>
          <a:fontRef idx="minor">
            <a:schemeClr val="tx1"/>
          </a:fontRef>
        </p:style>
      </p:cxnSp>
      <p:sp>
        <p:nvSpPr>
          <p:cNvPr id="81" name="Ovál 80"/>
          <p:cNvSpPr/>
          <p:nvPr/>
        </p:nvSpPr>
        <p:spPr>
          <a:xfrm rot="3723607">
            <a:off x="4569881" y="1933329"/>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83" name="Skupina 82"/>
          <p:cNvGrpSpPr/>
          <p:nvPr/>
        </p:nvGrpSpPr>
        <p:grpSpPr>
          <a:xfrm rot="19957573">
            <a:off x="4487075" y="2559667"/>
            <a:ext cx="821872" cy="838201"/>
            <a:chOff x="2841171" y="3118756"/>
            <a:chExt cx="821872" cy="838201"/>
          </a:xfrm>
        </p:grpSpPr>
        <p:cxnSp>
          <p:nvCxnSpPr>
            <p:cNvPr id="84" name="Přímá spojnice 83"/>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Přímá spojnice 84"/>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6" name="Přímá spojnice 85"/>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7" name="Přímá spojnice 86"/>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8" name="Přímá spojnice 87"/>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90" name="Ovál 89"/>
          <p:cNvSpPr/>
          <p:nvPr/>
        </p:nvSpPr>
        <p:spPr>
          <a:xfrm rot="3723607">
            <a:off x="6116587" y="312947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91" name="Přímá spojnice 90"/>
          <p:cNvCxnSpPr>
            <a:stCxn id="93" idx="4"/>
          </p:cNvCxnSpPr>
          <p:nvPr/>
        </p:nvCxnSpPr>
        <p:spPr>
          <a:xfrm flipH="1">
            <a:off x="6561827" y="3070058"/>
            <a:ext cx="554558" cy="204104"/>
          </a:xfrm>
          <a:prstGeom prst="line">
            <a:avLst/>
          </a:prstGeom>
          <a:ln w="53975"/>
        </p:spPr>
        <p:style>
          <a:lnRef idx="1">
            <a:schemeClr val="dk1"/>
          </a:lnRef>
          <a:fillRef idx="0">
            <a:schemeClr val="dk1"/>
          </a:fillRef>
          <a:effectRef idx="0">
            <a:schemeClr val="dk1"/>
          </a:effectRef>
          <a:fontRef idx="minor">
            <a:schemeClr val="tx1"/>
          </a:fontRef>
        </p:style>
      </p:cxnSp>
      <p:cxnSp>
        <p:nvCxnSpPr>
          <p:cNvPr id="92" name="Přímá spojnice 91"/>
          <p:cNvCxnSpPr/>
          <p:nvPr/>
        </p:nvCxnSpPr>
        <p:spPr>
          <a:xfrm rot="3723607" flipH="1">
            <a:off x="5755768" y="3071674"/>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93" name="Ovál 92"/>
          <p:cNvSpPr/>
          <p:nvPr/>
        </p:nvSpPr>
        <p:spPr>
          <a:xfrm rot="3723607">
            <a:off x="7107780" y="2894359"/>
            <a:ext cx="228601" cy="239282"/>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4" name="Ovál 93"/>
          <p:cNvSpPr/>
          <p:nvPr/>
        </p:nvSpPr>
        <p:spPr>
          <a:xfrm rot="3723607">
            <a:off x="5471269" y="3026544"/>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20" name="Skupina 119"/>
          <p:cNvGrpSpPr/>
          <p:nvPr/>
        </p:nvGrpSpPr>
        <p:grpSpPr>
          <a:xfrm rot="3106380">
            <a:off x="3704032" y="3079533"/>
            <a:ext cx="892056" cy="734214"/>
            <a:chOff x="2841171" y="3118756"/>
            <a:chExt cx="821871" cy="838201"/>
          </a:xfrm>
        </p:grpSpPr>
        <p:cxnSp>
          <p:nvCxnSpPr>
            <p:cNvPr id="121" name="Přímá spojnice 120"/>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Přímá spojnice 121"/>
            <p:cNvCxnSpPr/>
            <p:nvPr/>
          </p:nvCxnSpPr>
          <p:spPr>
            <a:xfrm flipH="1">
              <a:off x="2993570"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3" name="Přímá spojnice 122"/>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4" name="Přímá spojnice 123"/>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5" name="Přímá spojnice 124"/>
            <p:cNvCxnSpPr/>
            <p:nvPr/>
          </p:nvCxnSpPr>
          <p:spPr>
            <a:xfrm flipH="1">
              <a:off x="3450770"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32" name="Skupina 131"/>
          <p:cNvGrpSpPr/>
          <p:nvPr/>
        </p:nvGrpSpPr>
        <p:grpSpPr>
          <a:xfrm rot="19715542">
            <a:off x="2338147" y="2002111"/>
            <a:ext cx="821872" cy="838201"/>
            <a:chOff x="2841171" y="3118756"/>
            <a:chExt cx="821872" cy="838201"/>
          </a:xfrm>
        </p:grpSpPr>
        <p:cxnSp>
          <p:nvCxnSpPr>
            <p:cNvPr id="133" name="Přímá spojnice 132"/>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Přímá spojnice 133"/>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5" name="Přímá spojnice 134"/>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6" name="Přímá spojnice 135"/>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7" name="Přímá spojnice 136"/>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45" name="Ovál 144"/>
          <p:cNvSpPr/>
          <p:nvPr/>
        </p:nvSpPr>
        <p:spPr>
          <a:xfrm rot="3723607">
            <a:off x="3202160" y="2419824"/>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6" name="Ovál 145"/>
          <p:cNvSpPr/>
          <p:nvPr/>
        </p:nvSpPr>
        <p:spPr>
          <a:xfrm rot="3723607">
            <a:off x="4052913" y="4090396"/>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59" name="Přímá spojnice 158"/>
          <p:cNvCxnSpPr/>
          <p:nvPr/>
        </p:nvCxnSpPr>
        <p:spPr>
          <a:xfrm flipV="1">
            <a:off x="4145033" y="4328290"/>
            <a:ext cx="7539" cy="614253"/>
          </a:xfrm>
          <a:prstGeom prst="line">
            <a:avLst/>
          </a:prstGeom>
          <a:ln w="53975"/>
        </p:spPr>
        <p:style>
          <a:lnRef idx="1">
            <a:schemeClr val="dk1"/>
          </a:lnRef>
          <a:fillRef idx="0">
            <a:schemeClr val="dk1"/>
          </a:fillRef>
          <a:effectRef idx="0">
            <a:schemeClr val="dk1"/>
          </a:effectRef>
          <a:fontRef idx="minor">
            <a:schemeClr val="tx1"/>
          </a:fontRef>
        </p:style>
      </p:cxnSp>
      <p:cxnSp>
        <p:nvCxnSpPr>
          <p:cNvPr id="160" name="Přímá spojnice 159"/>
          <p:cNvCxnSpPr>
            <a:stCxn id="78" idx="3"/>
          </p:cNvCxnSpPr>
          <p:nvPr/>
        </p:nvCxnSpPr>
        <p:spPr>
          <a:xfrm flipH="1" flipV="1">
            <a:off x="3426381" y="2562022"/>
            <a:ext cx="561236" cy="99875"/>
          </a:xfrm>
          <a:prstGeom prst="line">
            <a:avLst/>
          </a:prstGeom>
          <a:ln w="53975"/>
        </p:spPr>
        <p:style>
          <a:lnRef idx="1">
            <a:schemeClr val="dk1"/>
          </a:lnRef>
          <a:fillRef idx="0">
            <a:schemeClr val="dk1"/>
          </a:fillRef>
          <a:effectRef idx="0">
            <a:schemeClr val="dk1"/>
          </a:effectRef>
          <a:fontRef idx="minor">
            <a:schemeClr val="tx1"/>
          </a:fontRef>
        </p:style>
      </p:cxnSp>
      <p:sp>
        <p:nvSpPr>
          <p:cNvPr id="104" name="Ovál 103"/>
          <p:cNvSpPr/>
          <p:nvPr/>
        </p:nvSpPr>
        <p:spPr>
          <a:xfrm rot="16328894">
            <a:off x="8450578" y="2474227"/>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05" name="Přímá spojnice 104"/>
          <p:cNvCxnSpPr/>
          <p:nvPr/>
        </p:nvCxnSpPr>
        <p:spPr>
          <a:xfrm>
            <a:off x="8633011" y="2018598"/>
            <a:ext cx="37652" cy="451821"/>
          </a:xfrm>
          <a:prstGeom prst="line">
            <a:avLst/>
          </a:prstGeom>
          <a:ln w="53975"/>
        </p:spPr>
        <p:style>
          <a:lnRef idx="1">
            <a:schemeClr val="dk1"/>
          </a:lnRef>
          <a:fillRef idx="0">
            <a:schemeClr val="dk1"/>
          </a:fillRef>
          <a:effectRef idx="0">
            <a:schemeClr val="dk1"/>
          </a:effectRef>
          <a:fontRef idx="minor">
            <a:schemeClr val="tx1"/>
          </a:fontRef>
        </p:style>
      </p:cxnSp>
      <p:cxnSp>
        <p:nvCxnSpPr>
          <p:cNvPr id="106" name="Přímá spojnice 105"/>
          <p:cNvCxnSpPr/>
          <p:nvPr/>
        </p:nvCxnSpPr>
        <p:spPr>
          <a:xfrm>
            <a:off x="8896574" y="2766255"/>
            <a:ext cx="430306" cy="107576"/>
          </a:xfrm>
          <a:prstGeom prst="line">
            <a:avLst/>
          </a:prstGeom>
          <a:ln w="53975"/>
        </p:spPr>
        <p:style>
          <a:lnRef idx="1">
            <a:schemeClr val="dk1"/>
          </a:lnRef>
          <a:fillRef idx="0">
            <a:schemeClr val="dk1"/>
          </a:fillRef>
          <a:effectRef idx="0">
            <a:schemeClr val="dk1"/>
          </a:effectRef>
          <a:fontRef idx="minor">
            <a:schemeClr val="tx1"/>
          </a:fontRef>
        </p:style>
      </p:cxnSp>
      <p:sp>
        <p:nvSpPr>
          <p:cNvPr id="107" name="Ovál 106"/>
          <p:cNvSpPr/>
          <p:nvPr/>
        </p:nvSpPr>
        <p:spPr>
          <a:xfrm rot="16328894">
            <a:off x="8529383" y="1791074"/>
            <a:ext cx="228601" cy="246522"/>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8" name="Ovál 107"/>
          <p:cNvSpPr/>
          <p:nvPr/>
        </p:nvSpPr>
        <p:spPr>
          <a:xfrm rot="16328894">
            <a:off x="9317844" y="2781637"/>
            <a:ext cx="228601" cy="231434"/>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09" name="Skupina 108"/>
          <p:cNvGrpSpPr/>
          <p:nvPr/>
        </p:nvGrpSpPr>
        <p:grpSpPr>
          <a:xfrm rot="19355322">
            <a:off x="7818457" y="4523477"/>
            <a:ext cx="1517310" cy="1000219"/>
            <a:chOff x="5200013" y="2923807"/>
            <a:chExt cx="1517310" cy="1000219"/>
          </a:xfrm>
        </p:grpSpPr>
        <p:sp>
          <p:nvSpPr>
            <p:cNvPr id="110" name="Ovál 109"/>
            <p:cNvSpPr/>
            <p:nvPr/>
          </p:nvSpPr>
          <p:spPr>
            <a:xfrm rot="3723607">
              <a:off x="5861659" y="346682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11" name="Přímá spojnice 110"/>
            <p:cNvCxnSpPr/>
            <p:nvPr/>
          </p:nvCxnSpPr>
          <p:spPr>
            <a:xfrm rot="3723607">
              <a:off x="6267105" y="3116379"/>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112" name="Přímá spojnice 111"/>
            <p:cNvCxnSpPr/>
            <p:nvPr/>
          </p:nvCxnSpPr>
          <p:spPr>
            <a:xfrm rot="3723607" flipH="1">
              <a:off x="5500839"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113" name="Ovál 112"/>
            <p:cNvSpPr/>
            <p:nvPr/>
          </p:nvSpPr>
          <p:spPr>
            <a:xfrm rot="3723607">
              <a:off x="6483484" y="2918570"/>
              <a:ext cx="228601" cy="23907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4" name="Ovál 113"/>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128" name="Skupina 127"/>
          <p:cNvGrpSpPr/>
          <p:nvPr/>
        </p:nvGrpSpPr>
        <p:grpSpPr>
          <a:xfrm rot="2163649">
            <a:off x="6070746" y="3691441"/>
            <a:ext cx="949424" cy="941315"/>
            <a:chOff x="2841171" y="3118756"/>
            <a:chExt cx="821872" cy="838201"/>
          </a:xfrm>
        </p:grpSpPr>
        <p:cxnSp>
          <p:nvCxnSpPr>
            <p:cNvPr id="129" name="Přímá spojnice 128"/>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Přímá spojnice 129"/>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8" name="Přímá spojnice 137"/>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9" name="Přímá spojnice 138"/>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0" name="Přímá spojnice 139"/>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41" name="Skupina 140"/>
          <p:cNvGrpSpPr/>
          <p:nvPr/>
        </p:nvGrpSpPr>
        <p:grpSpPr>
          <a:xfrm rot="2385827">
            <a:off x="8366037" y="3099969"/>
            <a:ext cx="821872" cy="838201"/>
            <a:chOff x="2841171" y="3118756"/>
            <a:chExt cx="821872" cy="838201"/>
          </a:xfrm>
        </p:grpSpPr>
        <p:cxnSp>
          <p:nvCxnSpPr>
            <p:cNvPr id="142" name="Přímá spojnice 141"/>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Přímá spojnice 142"/>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4" name="Přímá spojnice 143"/>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1" name="Přímá spojnice 160"/>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2" name="Přímá spojnice 161"/>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63" name="Skupina 162"/>
          <p:cNvGrpSpPr/>
          <p:nvPr/>
        </p:nvGrpSpPr>
        <p:grpSpPr>
          <a:xfrm rot="18704571">
            <a:off x="7012365" y="5108060"/>
            <a:ext cx="821872" cy="838201"/>
            <a:chOff x="2841171" y="3118756"/>
            <a:chExt cx="821872" cy="838201"/>
          </a:xfrm>
        </p:grpSpPr>
        <p:cxnSp>
          <p:nvCxnSpPr>
            <p:cNvPr id="166" name="Přímá spojnice 165"/>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Přímá spojnice 166"/>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8" name="Přímá spojnice 167"/>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9" name="Přímá spojnice 168"/>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0" name="Přímá spojnice 169"/>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74" name="Skupina 173"/>
          <p:cNvGrpSpPr/>
          <p:nvPr/>
        </p:nvGrpSpPr>
        <p:grpSpPr>
          <a:xfrm rot="8866459">
            <a:off x="9693303" y="2653852"/>
            <a:ext cx="821872" cy="838201"/>
            <a:chOff x="2841171" y="3118756"/>
            <a:chExt cx="821872" cy="838201"/>
          </a:xfrm>
        </p:grpSpPr>
        <p:cxnSp>
          <p:nvCxnSpPr>
            <p:cNvPr id="175" name="Přímá spojnice 174"/>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Přímá spojnice 175"/>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7" name="Přímá spojnice 176"/>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8" name="Přímá spojnice 177"/>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9" name="Přímá spojnice 178"/>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80" name="Skupina 179"/>
          <p:cNvGrpSpPr/>
          <p:nvPr/>
        </p:nvGrpSpPr>
        <p:grpSpPr>
          <a:xfrm rot="14660396">
            <a:off x="10146060" y="5084682"/>
            <a:ext cx="1538198" cy="1005415"/>
            <a:chOff x="5200013" y="2918611"/>
            <a:chExt cx="1538198" cy="1005415"/>
          </a:xfrm>
        </p:grpSpPr>
        <p:sp>
          <p:nvSpPr>
            <p:cNvPr id="181" name="Ovál 180"/>
            <p:cNvSpPr/>
            <p:nvPr/>
          </p:nvSpPr>
          <p:spPr>
            <a:xfrm rot="3723607">
              <a:off x="5861659" y="346682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82" name="Přímá spojnice 181"/>
            <p:cNvCxnSpPr/>
            <p:nvPr/>
          </p:nvCxnSpPr>
          <p:spPr>
            <a:xfrm rot="3723607">
              <a:off x="6267105" y="3116379"/>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183" name="Přímá spojnice 182"/>
            <p:cNvCxnSpPr/>
            <p:nvPr/>
          </p:nvCxnSpPr>
          <p:spPr>
            <a:xfrm rot="3723607" flipH="1">
              <a:off x="5500839"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184" name="Ovál 183"/>
            <p:cNvSpPr/>
            <p:nvPr/>
          </p:nvSpPr>
          <p:spPr>
            <a:xfrm rot="3723607">
              <a:off x="6493282" y="290228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85" name="Ovál 184"/>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186" name="Skupina 185"/>
          <p:cNvGrpSpPr/>
          <p:nvPr/>
        </p:nvGrpSpPr>
        <p:grpSpPr>
          <a:xfrm rot="18995797">
            <a:off x="9205624" y="4715407"/>
            <a:ext cx="821872" cy="838201"/>
            <a:chOff x="2841171" y="3118756"/>
            <a:chExt cx="821872" cy="838201"/>
          </a:xfrm>
        </p:grpSpPr>
        <p:cxnSp>
          <p:nvCxnSpPr>
            <p:cNvPr id="187" name="Přímá spojnice 186"/>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Přímá spojnice 187"/>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89" name="Přímá spojnice 188"/>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0" name="Přímá spojnice 189"/>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1" name="Přímá spojnice 190"/>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92" name="Skupina 191"/>
          <p:cNvGrpSpPr/>
          <p:nvPr/>
        </p:nvGrpSpPr>
        <p:grpSpPr>
          <a:xfrm rot="13299040">
            <a:off x="10672650" y="4289504"/>
            <a:ext cx="777043" cy="697917"/>
            <a:chOff x="2841171" y="3118756"/>
            <a:chExt cx="821872" cy="838201"/>
          </a:xfrm>
        </p:grpSpPr>
        <p:cxnSp>
          <p:nvCxnSpPr>
            <p:cNvPr id="193" name="Přímá spojnice 192"/>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Přímá spojnice 193"/>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5" name="Přímá spojnice 194"/>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6" name="Přímá spojnice 195"/>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7" name="Přímá spojnice 196"/>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04" name="Skupina 203"/>
          <p:cNvGrpSpPr/>
          <p:nvPr/>
        </p:nvGrpSpPr>
        <p:grpSpPr>
          <a:xfrm rot="18757909">
            <a:off x="11471637" y="4927768"/>
            <a:ext cx="821872" cy="838201"/>
            <a:chOff x="2841171" y="3118756"/>
            <a:chExt cx="821872" cy="838201"/>
          </a:xfrm>
        </p:grpSpPr>
        <p:cxnSp>
          <p:nvCxnSpPr>
            <p:cNvPr id="205" name="Přímá spojnice 204"/>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Přímá spojnice 205"/>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7" name="Přímá spojnice 206"/>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8" name="Přímá spojnice 207"/>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9" name="Přímá spojnice 208"/>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17" name="Ovál 216">
            <a:extLst>
              <a:ext uri="{FF2B5EF4-FFF2-40B4-BE49-F238E27FC236}">
                <a16:creationId xmlns:a16="http://schemas.microsoft.com/office/drawing/2014/main" id="{7D4C963F-EE95-441B-87EB-D8F8BFA97171}"/>
              </a:ext>
            </a:extLst>
          </p:cNvPr>
          <p:cNvSpPr/>
          <p:nvPr/>
        </p:nvSpPr>
        <p:spPr>
          <a:xfrm rot="1923063">
            <a:off x="5509193" y="5361751"/>
            <a:ext cx="274207" cy="273899"/>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220" name="Skupina 219">
            <a:extLst>
              <a:ext uri="{FF2B5EF4-FFF2-40B4-BE49-F238E27FC236}">
                <a16:creationId xmlns:a16="http://schemas.microsoft.com/office/drawing/2014/main" id="{50F89B9D-A6D6-479A-A4BA-F2E9C186904D}"/>
              </a:ext>
            </a:extLst>
          </p:cNvPr>
          <p:cNvGrpSpPr/>
          <p:nvPr/>
        </p:nvGrpSpPr>
        <p:grpSpPr>
          <a:xfrm rot="7124565">
            <a:off x="7556522" y="2474627"/>
            <a:ext cx="821872" cy="838201"/>
            <a:chOff x="2841171" y="3118756"/>
            <a:chExt cx="821872" cy="838201"/>
          </a:xfrm>
        </p:grpSpPr>
        <p:cxnSp>
          <p:nvCxnSpPr>
            <p:cNvPr id="250" name="Přímá spojnice 249">
              <a:extLst>
                <a:ext uri="{FF2B5EF4-FFF2-40B4-BE49-F238E27FC236}">
                  <a16:creationId xmlns:a16="http://schemas.microsoft.com/office/drawing/2014/main" id="{11B89180-18A8-4B2D-A4DB-17A58E249BA4}"/>
                </a:ext>
              </a:extLst>
            </p:cNvPr>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Přímá spojnice 254">
              <a:extLst>
                <a:ext uri="{FF2B5EF4-FFF2-40B4-BE49-F238E27FC236}">
                  <a16:creationId xmlns:a16="http://schemas.microsoft.com/office/drawing/2014/main" id="{E0031C18-8BED-427F-9F95-E7DBDB79168C}"/>
                </a:ext>
              </a:extLst>
            </p:cNvPr>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56" name="Přímá spojnice 255">
              <a:extLst>
                <a:ext uri="{FF2B5EF4-FFF2-40B4-BE49-F238E27FC236}">
                  <a16:creationId xmlns:a16="http://schemas.microsoft.com/office/drawing/2014/main" id="{109878A0-8BEE-4CAB-BC87-A26A9F6372CA}"/>
                </a:ext>
              </a:extLst>
            </p:cNvPr>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57" name="Přímá spojnice 256">
              <a:extLst>
                <a:ext uri="{FF2B5EF4-FFF2-40B4-BE49-F238E27FC236}">
                  <a16:creationId xmlns:a16="http://schemas.microsoft.com/office/drawing/2014/main" id="{E53C3777-E4B5-4404-9E91-1EE43E3AD3C9}"/>
                </a:ext>
              </a:extLst>
            </p:cNvPr>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58" name="Přímá spojnice 257">
              <a:extLst>
                <a:ext uri="{FF2B5EF4-FFF2-40B4-BE49-F238E27FC236}">
                  <a16:creationId xmlns:a16="http://schemas.microsoft.com/office/drawing/2014/main" id="{16039BAA-9142-4D2B-B3CE-AE5BD1AC6E26}"/>
                </a:ext>
              </a:extLst>
            </p:cNvPr>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59" name="Skupina 258">
            <a:extLst>
              <a:ext uri="{FF2B5EF4-FFF2-40B4-BE49-F238E27FC236}">
                <a16:creationId xmlns:a16="http://schemas.microsoft.com/office/drawing/2014/main" id="{9F13A6E5-42C5-461C-85E3-9C5E67A5EBC4}"/>
              </a:ext>
            </a:extLst>
          </p:cNvPr>
          <p:cNvGrpSpPr/>
          <p:nvPr/>
        </p:nvGrpSpPr>
        <p:grpSpPr>
          <a:xfrm rot="7936150">
            <a:off x="10487058" y="3084181"/>
            <a:ext cx="855664" cy="1000219"/>
            <a:chOff x="5861659" y="2923807"/>
            <a:chExt cx="855664" cy="1000219"/>
          </a:xfrm>
        </p:grpSpPr>
        <p:sp>
          <p:nvSpPr>
            <p:cNvPr id="260" name="Ovál 259">
              <a:extLst>
                <a:ext uri="{FF2B5EF4-FFF2-40B4-BE49-F238E27FC236}">
                  <a16:creationId xmlns:a16="http://schemas.microsoft.com/office/drawing/2014/main" id="{0A8597ED-0BB9-46A1-9719-19AAED34DAD3}"/>
                </a:ext>
              </a:extLst>
            </p:cNvPr>
            <p:cNvSpPr/>
            <p:nvPr/>
          </p:nvSpPr>
          <p:spPr>
            <a:xfrm rot="3723607">
              <a:off x="5861659" y="346682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61" name="Přímá spojnice 260">
              <a:extLst>
                <a:ext uri="{FF2B5EF4-FFF2-40B4-BE49-F238E27FC236}">
                  <a16:creationId xmlns:a16="http://schemas.microsoft.com/office/drawing/2014/main" id="{DEDA8255-8A5D-47B9-AAB2-86A5792A2602}"/>
                </a:ext>
              </a:extLst>
            </p:cNvPr>
            <p:cNvCxnSpPr/>
            <p:nvPr/>
          </p:nvCxnSpPr>
          <p:spPr>
            <a:xfrm rot="3723607">
              <a:off x="6267105" y="3116379"/>
              <a:ext cx="228191" cy="408213"/>
            </a:xfrm>
            <a:prstGeom prst="line">
              <a:avLst/>
            </a:prstGeom>
            <a:ln w="53975"/>
          </p:spPr>
          <p:style>
            <a:lnRef idx="1">
              <a:schemeClr val="dk1"/>
            </a:lnRef>
            <a:fillRef idx="0">
              <a:schemeClr val="dk1"/>
            </a:fillRef>
            <a:effectRef idx="0">
              <a:schemeClr val="dk1"/>
            </a:effectRef>
            <a:fontRef idx="minor">
              <a:schemeClr val="tx1"/>
            </a:fontRef>
          </p:style>
        </p:cxnSp>
        <p:sp>
          <p:nvSpPr>
            <p:cNvPr id="263" name="Ovál 262">
              <a:extLst>
                <a:ext uri="{FF2B5EF4-FFF2-40B4-BE49-F238E27FC236}">
                  <a16:creationId xmlns:a16="http://schemas.microsoft.com/office/drawing/2014/main" id="{6B322CCB-FA1D-479D-A6C6-ECB202DE6B6F}"/>
                </a:ext>
              </a:extLst>
            </p:cNvPr>
            <p:cNvSpPr/>
            <p:nvPr/>
          </p:nvSpPr>
          <p:spPr>
            <a:xfrm rot="3723607">
              <a:off x="6483484" y="2918570"/>
              <a:ext cx="228601" cy="23907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265" name="Skupina 264">
            <a:extLst>
              <a:ext uri="{FF2B5EF4-FFF2-40B4-BE49-F238E27FC236}">
                <a16:creationId xmlns:a16="http://schemas.microsoft.com/office/drawing/2014/main" id="{F71916F2-CC1D-4B93-8258-AFC04F862DB6}"/>
              </a:ext>
            </a:extLst>
          </p:cNvPr>
          <p:cNvGrpSpPr/>
          <p:nvPr/>
        </p:nvGrpSpPr>
        <p:grpSpPr>
          <a:xfrm rot="20821052">
            <a:off x="1137387" y="4769146"/>
            <a:ext cx="876301" cy="1605642"/>
            <a:chOff x="1817914" y="2449286"/>
            <a:chExt cx="876301" cy="1605642"/>
          </a:xfrm>
        </p:grpSpPr>
        <p:sp>
          <p:nvSpPr>
            <p:cNvPr id="266" name="Ovál 265">
              <a:extLst>
                <a:ext uri="{FF2B5EF4-FFF2-40B4-BE49-F238E27FC236}">
                  <a16:creationId xmlns:a16="http://schemas.microsoft.com/office/drawing/2014/main" id="{2470846D-2C63-4C33-82BB-4C72FB8D1383}"/>
                </a:ext>
              </a:extLst>
            </p:cNvPr>
            <p:cNvSpPr/>
            <p:nvPr/>
          </p:nvSpPr>
          <p:spPr>
            <a:xfrm>
              <a:off x="2237015" y="311875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67" name="Přímá spojnice 266">
              <a:extLst>
                <a:ext uri="{FF2B5EF4-FFF2-40B4-BE49-F238E27FC236}">
                  <a16:creationId xmlns:a16="http://schemas.microsoft.com/office/drawing/2014/main" id="{BA653457-59CD-4487-A348-C81632A67FE9}"/>
                </a:ext>
              </a:extLst>
            </p:cNvPr>
            <p:cNvCxnSpPr/>
            <p:nvPr/>
          </p:nvCxnSpPr>
          <p:spPr>
            <a:xfrm>
              <a:off x="2156602" y="2710543"/>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268" name="Přímá spojnice 267">
              <a:extLst>
                <a:ext uri="{FF2B5EF4-FFF2-40B4-BE49-F238E27FC236}">
                  <a16:creationId xmlns:a16="http://schemas.microsoft.com/office/drawing/2014/main" id="{7DDE0ECB-CD29-4D98-A5BD-619A9E96E2F6}"/>
                </a:ext>
              </a:extLst>
            </p:cNvPr>
            <p:cNvCxnSpPr/>
            <p:nvPr/>
          </p:nvCxnSpPr>
          <p:spPr>
            <a:xfrm flipH="1">
              <a:off x="2008414" y="3512281"/>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269" name="Ovál 268">
              <a:extLst>
                <a:ext uri="{FF2B5EF4-FFF2-40B4-BE49-F238E27FC236}">
                  <a16:creationId xmlns:a16="http://schemas.microsoft.com/office/drawing/2014/main" id="{7120C625-C8AC-48F7-AB7D-058FB58CE47B}"/>
                </a:ext>
              </a:extLst>
            </p:cNvPr>
            <p:cNvSpPr/>
            <p:nvPr/>
          </p:nvSpPr>
          <p:spPr>
            <a:xfrm>
              <a:off x="2008414" y="2449286"/>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70" name="Ovál 269">
              <a:extLst>
                <a:ext uri="{FF2B5EF4-FFF2-40B4-BE49-F238E27FC236}">
                  <a16:creationId xmlns:a16="http://schemas.microsoft.com/office/drawing/2014/main" id="{339613C8-FCBB-468D-9E82-78516B5B6F33}"/>
                </a:ext>
              </a:extLst>
            </p:cNvPr>
            <p:cNvSpPr/>
            <p:nvPr/>
          </p:nvSpPr>
          <p:spPr>
            <a:xfrm>
              <a:off x="1817914" y="3793671"/>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271" name="Skupina 270">
            <a:extLst>
              <a:ext uri="{FF2B5EF4-FFF2-40B4-BE49-F238E27FC236}">
                <a16:creationId xmlns:a16="http://schemas.microsoft.com/office/drawing/2014/main" id="{FD7A7D45-768B-4DD0-B338-4FDD7DC64900}"/>
              </a:ext>
            </a:extLst>
          </p:cNvPr>
          <p:cNvGrpSpPr/>
          <p:nvPr/>
        </p:nvGrpSpPr>
        <p:grpSpPr>
          <a:xfrm rot="18136322">
            <a:off x="2226143" y="5053461"/>
            <a:ext cx="821872" cy="838201"/>
            <a:chOff x="2841171" y="3118756"/>
            <a:chExt cx="821872" cy="838201"/>
          </a:xfrm>
        </p:grpSpPr>
        <p:cxnSp>
          <p:nvCxnSpPr>
            <p:cNvPr id="272" name="Přímá spojnice 271">
              <a:extLst>
                <a:ext uri="{FF2B5EF4-FFF2-40B4-BE49-F238E27FC236}">
                  <a16:creationId xmlns:a16="http://schemas.microsoft.com/office/drawing/2014/main" id="{22D90AFD-E982-4B7E-95B3-9BE05A875E3E}"/>
                </a:ext>
              </a:extLst>
            </p:cNvPr>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 name="Přímá spojnice 272">
              <a:extLst>
                <a:ext uri="{FF2B5EF4-FFF2-40B4-BE49-F238E27FC236}">
                  <a16:creationId xmlns:a16="http://schemas.microsoft.com/office/drawing/2014/main" id="{F5D3383E-E18B-480C-AF73-4252CACEAD7A}"/>
                </a:ext>
              </a:extLst>
            </p:cNvPr>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4" name="Přímá spojnice 273">
              <a:extLst>
                <a:ext uri="{FF2B5EF4-FFF2-40B4-BE49-F238E27FC236}">
                  <a16:creationId xmlns:a16="http://schemas.microsoft.com/office/drawing/2014/main" id="{6164B627-79FA-42C8-99AE-284E53881D5C}"/>
                </a:ext>
              </a:extLst>
            </p:cNvPr>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5" name="Přímá spojnice 274">
              <a:extLst>
                <a:ext uri="{FF2B5EF4-FFF2-40B4-BE49-F238E27FC236}">
                  <a16:creationId xmlns:a16="http://schemas.microsoft.com/office/drawing/2014/main" id="{E59099C4-310C-4009-951E-AD2A8485E079}"/>
                </a:ext>
              </a:extLst>
            </p:cNvPr>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6" name="Přímá spojnice 275">
              <a:extLst>
                <a:ext uri="{FF2B5EF4-FFF2-40B4-BE49-F238E27FC236}">
                  <a16:creationId xmlns:a16="http://schemas.microsoft.com/office/drawing/2014/main" id="{11418D4A-C9FF-4BA7-ABD6-EB739A325897}"/>
                </a:ext>
              </a:extLst>
            </p:cNvPr>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64" name="Skupina 163">
            <a:extLst>
              <a:ext uri="{FF2B5EF4-FFF2-40B4-BE49-F238E27FC236}">
                <a16:creationId xmlns:a16="http://schemas.microsoft.com/office/drawing/2014/main" id="{538AF8F9-49E6-4477-9E76-C23B4A500405}"/>
              </a:ext>
            </a:extLst>
          </p:cNvPr>
          <p:cNvGrpSpPr/>
          <p:nvPr/>
        </p:nvGrpSpPr>
        <p:grpSpPr>
          <a:xfrm rot="13479969">
            <a:off x="6608295" y="6000343"/>
            <a:ext cx="619647" cy="347621"/>
            <a:chOff x="5200013" y="3380221"/>
            <a:chExt cx="619647" cy="347621"/>
          </a:xfrm>
        </p:grpSpPr>
        <p:cxnSp>
          <p:nvCxnSpPr>
            <p:cNvPr id="165" name="Přímá spojnice 164">
              <a:extLst>
                <a:ext uri="{FF2B5EF4-FFF2-40B4-BE49-F238E27FC236}">
                  <a16:creationId xmlns:a16="http://schemas.microsoft.com/office/drawing/2014/main" id="{F5B4F80A-0F7D-4042-9BF4-F93BA6D55614}"/>
                </a:ext>
              </a:extLst>
            </p:cNvPr>
            <p:cNvCxnSpPr/>
            <p:nvPr/>
          </p:nvCxnSpPr>
          <p:spPr>
            <a:xfrm rot="3723607" flipH="1">
              <a:off x="5500840"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171" name="Ovál 170">
              <a:extLst>
                <a:ext uri="{FF2B5EF4-FFF2-40B4-BE49-F238E27FC236}">
                  <a16:creationId xmlns:a16="http://schemas.microsoft.com/office/drawing/2014/main" id="{9697D3F0-B292-4B60-90ED-ECE5B30ACCCE}"/>
                </a:ext>
              </a:extLst>
            </p:cNvPr>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200" name="Ovál 199">
            <a:extLst>
              <a:ext uri="{FF2B5EF4-FFF2-40B4-BE49-F238E27FC236}">
                <a16:creationId xmlns:a16="http://schemas.microsoft.com/office/drawing/2014/main" id="{21BC9C4A-2045-4AD1-B682-0BF79C2FBADC}"/>
              </a:ext>
            </a:extLst>
          </p:cNvPr>
          <p:cNvSpPr/>
          <p:nvPr/>
        </p:nvSpPr>
        <p:spPr>
          <a:xfrm>
            <a:off x="6882539" y="4862769"/>
            <a:ext cx="384651" cy="384651"/>
          </a:xfrm>
          <a:prstGeom prst="ellipse">
            <a:avLst/>
          </a:prstGeom>
          <a:noFill/>
          <a:ln>
            <a:solidFill>
              <a:srgbClr val="0F11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02" name="TextovéPole 201">
            <a:extLst>
              <a:ext uri="{FF2B5EF4-FFF2-40B4-BE49-F238E27FC236}">
                <a16:creationId xmlns:a16="http://schemas.microsoft.com/office/drawing/2014/main" id="{36BA6F88-20AC-46CA-AC30-89B0D3469455}"/>
              </a:ext>
            </a:extLst>
          </p:cNvPr>
          <p:cNvSpPr txBox="1"/>
          <p:nvPr/>
        </p:nvSpPr>
        <p:spPr>
          <a:xfrm>
            <a:off x="6903020" y="4805715"/>
            <a:ext cx="349350" cy="461665"/>
          </a:xfrm>
          <a:prstGeom prst="rect">
            <a:avLst/>
          </a:prstGeom>
          <a:noFill/>
        </p:spPr>
        <p:txBody>
          <a:bodyPr wrap="square">
            <a:spAutoFit/>
          </a:bodyPr>
          <a:lstStyle/>
          <a:p>
            <a:r>
              <a:rPr lang="cs-CZ" sz="2400" dirty="0"/>
              <a:t>+</a:t>
            </a:r>
            <a:endParaRPr lang="en-US" sz="2400" dirty="0"/>
          </a:p>
        </p:txBody>
      </p:sp>
      <p:grpSp>
        <p:nvGrpSpPr>
          <p:cNvPr id="148" name="Skupina 147">
            <a:extLst>
              <a:ext uri="{FF2B5EF4-FFF2-40B4-BE49-F238E27FC236}">
                <a16:creationId xmlns:a16="http://schemas.microsoft.com/office/drawing/2014/main" id="{E85A0DD3-8546-453B-9B90-6D967DA0E750}"/>
              </a:ext>
            </a:extLst>
          </p:cNvPr>
          <p:cNvGrpSpPr/>
          <p:nvPr/>
        </p:nvGrpSpPr>
        <p:grpSpPr>
          <a:xfrm rot="15897701">
            <a:off x="11001599" y="2201342"/>
            <a:ext cx="821872" cy="838201"/>
            <a:chOff x="2841171" y="3118756"/>
            <a:chExt cx="821872" cy="838201"/>
          </a:xfrm>
        </p:grpSpPr>
        <p:cxnSp>
          <p:nvCxnSpPr>
            <p:cNvPr id="149" name="Přímá spojnice 148">
              <a:extLst>
                <a:ext uri="{FF2B5EF4-FFF2-40B4-BE49-F238E27FC236}">
                  <a16:creationId xmlns:a16="http://schemas.microsoft.com/office/drawing/2014/main" id="{D0D373E5-3A94-4A5F-BB06-6CF7F92F34BA}"/>
                </a:ext>
              </a:extLst>
            </p:cNvPr>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Přímá spojnice 149">
              <a:extLst>
                <a:ext uri="{FF2B5EF4-FFF2-40B4-BE49-F238E27FC236}">
                  <a16:creationId xmlns:a16="http://schemas.microsoft.com/office/drawing/2014/main" id="{FAD95B99-E731-4B82-AC4F-3029CEB9230F}"/>
                </a:ext>
              </a:extLst>
            </p:cNvPr>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1" name="Přímá spojnice 150">
              <a:extLst>
                <a:ext uri="{FF2B5EF4-FFF2-40B4-BE49-F238E27FC236}">
                  <a16:creationId xmlns:a16="http://schemas.microsoft.com/office/drawing/2014/main" id="{0EB384C8-202A-472F-8D89-A8CA175CCEA6}"/>
                </a:ext>
              </a:extLst>
            </p:cNvPr>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2" name="Přímá spojnice 151">
              <a:extLst>
                <a:ext uri="{FF2B5EF4-FFF2-40B4-BE49-F238E27FC236}">
                  <a16:creationId xmlns:a16="http://schemas.microsoft.com/office/drawing/2014/main" id="{8C3C85DE-AF0A-4A14-9928-68304F4EF0F0}"/>
                </a:ext>
              </a:extLst>
            </p:cNvPr>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3" name="Přímá spojnice 152">
              <a:extLst>
                <a:ext uri="{FF2B5EF4-FFF2-40B4-BE49-F238E27FC236}">
                  <a16:creationId xmlns:a16="http://schemas.microsoft.com/office/drawing/2014/main" id="{B8DAE795-5237-4114-A89D-23056626DF5B}"/>
                </a:ext>
              </a:extLst>
            </p:cNvPr>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154" name="Přímá spojnice 153">
            <a:extLst>
              <a:ext uri="{FF2B5EF4-FFF2-40B4-BE49-F238E27FC236}">
                <a16:creationId xmlns:a16="http://schemas.microsoft.com/office/drawing/2014/main" id="{A82190F6-2C47-4652-A6BC-18D0FA7BF89B}"/>
              </a:ext>
            </a:extLst>
          </p:cNvPr>
          <p:cNvCxnSpPr/>
          <p:nvPr/>
        </p:nvCxnSpPr>
        <p:spPr>
          <a:xfrm>
            <a:off x="11208883" y="3470332"/>
            <a:ext cx="222496" cy="0"/>
          </a:xfrm>
          <a:prstGeom prst="line">
            <a:avLst/>
          </a:prstGeom>
          <a:ln w="38100">
            <a:solidFill>
              <a:srgbClr val="0F1113"/>
            </a:solidFill>
          </a:ln>
        </p:spPr>
        <p:style>
          <a:lnRef idx="1">
            <a:schemeClr val="accent1"/>
          </a:lnRef>
          <a:fillRef idx="0">
            <a:schemeClr val="accent1"/>
          </a:fillRef>
          <a:effectRef idx="0">
            <a:schemeClr val="accent1"/>
          </a:effectRef>
          <a:fontRef idx="minor">
            <a:schemeClr val="tx1"/>
          </a:fontRef>
        </p:style>
      </p:cxnSp>
      <p:grpSp>
        <p:nvGrpSpPr>
          <p:cNvPr id="155" name="Skupina 154">
            <a:extLst>
              <a:ext uri="{FF2B5EF4-FFF2-40B4-BE49-F238E27FC236}">
                <a16:creationId xmlns:a16="http://schemas.microsoft.com/office/drawing/2014/main" id="{47F9CED8-C39C-475C-9ED1-0B69DA10E7DA}"/>
              </a:ext>
            </a:extLst>
          </p:cNvPr>
          <p:cNvGrpSpPr/>
          <p:nvPr/>
        </p:nvGrpSpPr>
        <p:grpSpPr>
          <a:xfrm>
            <a:off x="11126580" y="3282763"/>
            <a:ext cx="386861" cy="386861"/>
            <a:chOff x="10292862" y="1699850"/>
            <a:chExt cx="386861" cy="386861"/>
          </a:xfrm>
        </p:grpSpPr>
        <p:sp>
          <p:nvSpPr>
            <p:cNvPr id="156" name="Ovál 155">
              <a:extLst>
                <a:ext uri="{FF2B5EF4-FFF2-40B4-BE49-F238E27FC236}">
                  <a16:creationId xmlns:a16="http://schemas.microsoft.com/office/drawing/2014/main" id="{DF08EA76-07C8-4E60-A28C-CF2B3D7A8B68}"/>
                </a:ext>
              </a:extLst>
            </p:cNvPr>
            <p:cNvSpPr/>
            <p:nvPr/>
          </p:nvSpPr>
          <p:spPr>
            <a:xfrm>
              <a:off x="10292862" y="1699850"/>
              <a:ext cx="386861" cy="386861"/>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57" name="Přímá spojnice 156">
              <a:extLst>
                <a:ext uri="{FF2B5EF4-FFF2-40B4-BE49-F238E27FC236}">
                  <a16:creationId xmlns:a16="http://schemas.microsoft.com/office/drawing/2014/main" id="{ABD01972-44D0-42A6-AF78-F7A057C2E8DE}"/>
                </a:ext>
              </a:extLst>
            </p:cNvPr>
            <p:cNvCxnSpPr/>
            <p:nvPr/>
          </p:nvCxnSpPr>
          <p:spPr>
            <a:xfrm>
              <a:off x="10375165" y="1887419"/>
              <a:ext cx="222496" cy="0"/>
            </a:xfrm>
            <a:prstGeom prst="line">
              <a:avLst/>
            </a:prstGeom>
            <a:ln w="38100">
              <a:solidFill>
                <a:srgbClr val="0F1113"/>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01188193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54" name="Volný tvar 253"/>
          <p:cNvSpPr/>
          <p:nvPr/>
        </p:nvSpPr>
        <p:spPr>
          <a:xfrm rot="5606027" flipH="1">
            <a:off x="5901990" y="5145784"/>
            <a:ext cx="1790150" cy="1020953"/>
          </a:xfrm>
          <a:custGeom>
            <a:avLst/>
            <a:gdLst>
              <a:gd name="connsiteX0" fmla="*/ 642257 w 1333502"/>
              <a:gd name="connsiteY0" fmla="*/ 0 h 1450627"/>
              <a:gd name="connsiteX1" fmla="*/ 1280477 w 1333502"/>
              <a:gd name="connsiteY1" fmla="*/ 161603 h 1450627"/>
              <a:gd name="connsiteX2" fmla="*/ 1328004 w 1333502"/>
              <a:gd name="connsiteY2" fmla="*/ 190476 h 1450627"/>
              <a:gd name="connsiteX3" fmla="*/ 1333502 w 1333502"/>
              <a:gd name="connsiteY3" fmla="*/ 299370 h 1450627"/>
              <a:gd name="connsiteX4" fmla="*/ 743175 w 1333502"/>
              <a:gd name="connsiteY4" fmla="*/ 1409643 h 1450627"/>
              <a:gd name="connsiteX5" fmla="*/ 675714 w 1333502"/>
              <a:gd name="connsiteY5" fmla="*/ 1450627 h 1450627"/>
              <a:gd name="connsiteX6" fmla="*/ 590327 w 1333502"/>
              <a:gd name="connsiteY6" fmla="*/ 1398753 h 1450627"/>
              <a:gd name="connsiteX7" fmla="*/ 0 w 1333502"/>
              <a:gd name="connsiteY7" fmla="*/ 288480 h 1450627"/>
              <a:gd name="connsiteX8" fmla="*/ 6466 w 1333502"/>
              <a:gd name="connsiteY8" fmla="*/ 160433 h 1450627"/>
              <a:gd name="connsiteX9" fmla="*/ 121080 w 1333502"/>
              <a:gd name="connsiteY9" fmla="*/ 105221 h 1450627"/>
              <a:gd name="connsiteX10" fmla="*/ 642257 w 1333502"/>
              <a:gd name="connsiteY10" fmla="*/ 0 h 1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2" h="1450627">
                <a:moveTo>
                  <a:pt x="642257" y="0"/>
                </a:moveTo>
                <a:cubicBezTo>
                  <a:pt x="873344" y="0"/>
                  <a:pt x="1090758" y="58542"/>
                  <a:pt x="1280477" y="161603"/>
                </a:cubicBezTo>
                <a:lnTo>
                  <a:pt x="1328004" y="190476"/>
                </a:lnTo>
                <a:lnTo>
                  <a:pt x="1333502" y="299370"/>
                </a:lnTo>
                <a:cubicBezTo>
                  <a:pt x="1333502" y="761544"/>
                  <a:pt x="1099336" y="1169025"/>
                  <a:pt x="743175" y="1409643"/>
                </a:cubicBezTo>
                <a:lnTo>
                  <a:pt x="675714" y="1450627"/>
                </a:lnTo>
                <a:lnTo>
                  <a:pt x="590327" y="1398753"/>
                </a:lnTo>
                <a:cubicBezTo>
                  <a:pt x="234166" y="1158135"/>
                  <a:pt x="0" y="750654"/>
                  <a:pt x="0" y="288480"/>
                </a:cubicBezTo>
                <a:lnTo>
                  <a:pt x="6466" y="160433"/>
                </a:lnTo>
                <a:lnTo>
                  <a:pt x="121080" y="105221"/>
                </a:lnTo>
                <a:cubicBezTo>
                  <a:pt x="281269" y="37467"/>
                  <a:pt x="457388" y="0"/>
                  <a:pt x="642257" y="0"/>
                </a:cubicBezTo>
                <a:close/>
              </a:path>
            </a:pathLst>
          </a:custGeom>
          <a:solidFill>
            <a:srgbClr val="EE9E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2" name="Volný tvar 241"/>
          <p:cNvSpPr/>
          <p:nvPr/>
        </p:nvSpPr>
        <p:spPr>
          <a:xfrm rot="16200000" flipV="1">
            <a:off x="5389350" y="2360615"/>
            <a:ext cx="1096814" cy="1553491"/>
          </a:xfrm>
          <a:custGeom>
            <a:avLst/>
            <a:gdLst>
              <a:gd name="connsiteX0" fmla="*/ 642257 w 1333502"/>
              <a:gd name="connsiteY0" fmla="*/ 0 h 1450627"/>
              <a:gd name="connsiteX1" fmla="*/ 1280477 w 1333502"/>
              <a:gd name="connsiteY1" fmla="*/ 161603 h 1450627"/>
              <a:gd name="connsiteX2" fmla="*/ 1328004 w 1333502"/>
              <a:gd name="connsiteY2" fmla="*/ 190476 h 1450627"/>
              <a:gd name="connsiteX3" fmla="*/ 1333502 w 1333502"/>
              <a:gd name="connsiteY3" fmla="*/ 299370 h 1450627"/>
              <a:gd name="connsiteX4" fmla="*/ 743175 w 1333502"/>
              <a:gd name="connsiteY4" fmla="*/ 1409643 h 1450627"/>
              <a:gd name="connsiteX5" fmla="*/ 675714 w 1333502"/>
              <a:gd name="connsiteY5" fmla="*/ 1450627 h 1450627"/>
              <a:gd name="connsiteX6" fmla="*/ 590327 w 1333502"/>
              <a:gd name="connsiteY6" fmla="*/ 1398753 h 1450627"/>
              <a:gd name="connsiteX7" fmla="*/ 0 w 1333502"/>
              <a:gd name="connsiteY7" fmla="*/ 288480 h 1450627"/>
              <a:gd name="connsiteX8" fmla="*/ 6466 w 1333502"/>
              <a:gd name="connsiteY8" fmla="*/ 160433 h 1450627"/>
              <a:gd name="connsiteX9" fmla="*/ 121080 w 1333502"/>
              <a:gd name="connsiteY9" fmla="*/ 105221 h 1450627"/>
              <a:gd name="connsiteX10" fmla="*/ 642257 w 1333502"/>
              <a:gd name="connsiteY10" fmla="*/ 0 h 1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2" h="1450627">
                <a:moveTo>
                  <a:pt x="642257" y="0"/>
                </a:moveTo>
                <a:cubicBezTo>
                  <a:pt x="873344" y="0"/>
                  <a:pt x="1090758" y="58542"/>
                  <a:pt x="1280477" y="161603"/>
                </a:cubicBezTo>
                <a:lnTo>
                  <a:pt x="1328004" y="190476"/>
                </a:lnTo>
                <a:lnTo>
                  <a:pt x="1333502" y="299370"/>
                </a:lnTo>
                <a:cubicBezTo>
                  <a:pt x="1333502" y="761544"/>
                  <a:pt x="1099336" y="1169025"/>
                  <a:pt x="743175" y="1409643"/>
                </a:cubicBezTo>
                <a:lnTo>
                  <a:pt x="675714" y="1450627"/>
                </a:lnTo>
                <a:lnTo>
                  <a:pt x="590327" y="1398753"/>
                </a:lnTo>
                <a:cubicBezTo>
                  <a:pt x="234166" y="1158135"/>
                  <a:pt x="0" y="750654"/>
                  <a:pt x="0" y="288480"/>
                </a:cubicBezTo>
                <a:lnTo>
                  <a:pt x="6466" y="160433"/>
                </a:lnTo>
                <a:lnTo>
                  <a:pt x="121080" y="105221"/>
                </a:lnTo>
                <a:cubicBezTo>
                  <a:pt x="281269" y="37467"/>
                  <a:pt x="457388" y="0"/>
                  <a:pt x="642257" y="0"/>
                </a:cubicBezTo>
                <a:close/>
              </a:path>
            </a:pathLst>
          </a:custGeom>
          <a:solidFill>
            <a:srgbClr val="EE9E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31" name="Volný tvar 230"/>
          <p:cNvSpPr/>
          <p:nvPr/>
        </p:nvSpPr>
        <p:spPr>
          <a:xfrm rot="20596400" flipV="1">
            <a:off x="8221435" y="1495888"/>
            <a:ext cx="1112298" cy="1550849"/>
          </a:xfrm>
          <a:custGeom>
            <a:avLst/>
            <a:gdLst>
              <a:gd name="connsiteX0" fmla="*/ 642257 w 1333502"/>
              <a:gd name="connsiteY0" fmla="*/ 0 h 1450627"/>
              <a:gd name="connsiteX1" fmla="*/ 1280477 w 1333502"/>
              <a:gd name="connsiteY1" fmla="*/ 161603 h 1450627"/>
              <a:gd name="connsiteX2" fmla="*/ 1328004 w 1333502"/>
              <a:gd name="connsiteY2" fmla="*/ 190476 h 1450627"/>
              <a:gd name="connsiteX3" fmla="*/ 1333502 w 1333502"/>
              <a:gd name="connsiteY3" fmla="*/ 299370 h 1450627"/>
              <a:gd name="connsiteX4" fmla="*/ 743175 w 1333502"/>
              <a:gd name="connsiteY4" fmla="*/ 1409643 h 1450627"/>
              <a:gd name="connsiteX5" fmla="*/ 675714 w 1333502"/>
              <a:gd name="connsiteY5" fmla="*/ 1450627 h 1450627"/>
              <a:gd name="connsiteX6" fmla="*/ 590327 w 1333502"/>
              <a:gd name="connsiteY6" fmla="*/ 1398753 h 1450627"/>
              <a:gd name="connsiteX7" fmla="*/ 0 w 1333502"/>
              <a:gd name="connsiteY7" fmla="*/ 288480 h 1450627"/>
              <a:gd name="connsiteX8" fmla="*/ 6466 w 1333502"/>
              <a:gd name="connsiteY8" fmla="*/ 160433 h 1450627"/>
              <a:gd name="connsiteX9" fmla="*/ 121080 w 1333502"/>
              <a:gd name="connsiteY9" fmla="*/ 105221 h 1450627"/>
              <a:gd name="connsiteX10" fmla="*/ 642257 w 1333502"/>
              <a:gd name="connsiteY10" fmla="*/ 0 h 1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2" h="1450627">
                <a:moveTo>
                  <a:pt x="642257" y="0"/>
                </a:moveTo>
                <a:cubicBezTo>
                  <a:pt x="873344" y="0"/>
                  <a:pt x="1090758" y="58542"/>
                  <a:pt x="1280477" y="161603"/>
                </a:cubicBezTo>
                <a:lnTo>
                  <a:pt x="1328004" y="190476"/>
                </a:lnTo>
                <a:lnTo>
                  <a:pt x="1333502" y="299370"/>
                </a:lnTo>
                <a:cubicBezTo>
                  <a:pt x="1333502" y="761544"/>
                  <a:pt x="1099336" y="1169025"/>
                  <a:pt x="743175" y="1409643"/>
                </a:cubicBezTo>
                <a:lnTo>
                  <a:pt x="675714" y="1450627"/>
                </a:lnTo>
                <a:lnTo>
                  <a:pt x="590327" y="1398753"/>
                </a:lnTo>
                <a:cubicBezTo>
                  <a:pt x="234166" y="1158135"/>
                  <a:pt x="0" y="750654"/>
                  <a:pt x="0" y="288480"/>
                </a:cubicBezTo>
                <a:lnTo>
                  <a:pt x="6466" y="160433"/>
                </a:lnTo>
                <a:lnTo>
                  <a:pt x="121080" y="105221"/>
                </a:lnTo>
                <a:cubicBezTo>
                  <a:pt x="281269" y="37467"/>
                  <a:pt x="457388" y="0"/>
                  <a:pt x="642257" y="0"/>
                </a:cubicBezTo>
                <a:close/>
              </a:path>
            </a:pathLst>
          </a:custGeom>
          <a:solidFill>
            <a:srgbClr val="EE9E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10" name="Volný tvar 209"/>
          <p:cNvSpPr/>
          <p:nvPr/>
        </p:nvSpPr>
        <p:spPr>
          <a:xfrm rot="14804359">
            <a:off x="10338358" y="2949177"/>
            <a:ext cx="1577521" cy="1148703"/>
          </a:xfrm>
          <a:custGeom>
            <a:avLst/>
            <a:gdLst>
              <a:gd name="connsiteX0" fmla="*/ 642257 w 1333502"/>
              <a:gd name="connsiteY0" fmla="*/ 0 h 1450627"/>
              <a:gd name="connsiteX1" fmla="*/ 1280477 w 1333502"/>
              <a:gd name="connsiteY1" fmla="*/ 161603 h 1450627"/>
              <a:gd name="connsiteX2" fmla="*/ 1328004 w 1333502"/>
              <a:gd name="connsiteY2" fmla="*/ 190476 h 1450627"/>
              <a:gd name="connsiteX3" fmla="*/ 1333502 w 1333502"/>
              <a:gd name="connsiteY3" fmla="*/ 299370 h 1450627"/>
              <a:gd name="connsiteX4" fmla="*/ 743175 w 1333502"/>
              <a:gd name="connsiteY4" fmla="*/ 1409643 h 1450627"/>
              <a:gd name="connsiteX5" fmla="*/ 675714 w 1333502"/>
              <a:gd name="connsiteY5" fmla="*/ 1450627 h 1450627"/>
              <a:gd name="connsiteX6" fmla="*/ 590327 w 1333502"/>
              <a:gd name="connsiteY6" fmla="*/ 1398753 h 1450627"/>
              <a:gd name="connsiteX7" fmla="*/ 0 w 1333502"/>
              <a:gd name="connsiteY7" fmla="*/ 288480 h 1450627"/>
              <a:gd name="connsiteX8" fmla="*/ 6466 w 1333502"/>
              <a:gd name="connsiteY8" fmla="*/ 160433 h 1450627"/>
              <a:gd name="connsiteX9" fmla="*/ 121080 w 1333502"/>
              <a:gd name="connsiteY9" fmla="*/ 105221 h 1450627"/>
              <a:gd name="connsiteX10" fmla="*/ 642257 w 1333502"/>
              <a:gd name="connsiteY10" fmla="*/ 0 h 1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2" h="1450627">
                <a:moveTo>
                  <a:pt x="642257" y="0"/>
                </a:moveTo>
                <a:cubicBezTo>
                  <a:pt x="873344" y="0"/>
                  <a:pt x="1090758" y="58542"/>
                  <a:pt x="1280477" y="161603"/>
                </a:cubicBezTo>
                <a:lnTo>
                  <a:pt x="1328004" y="190476"/>
                </a:lnTo>
                <a:lnTo>
                  <a:pt x="1333502" y="299370"/>
                </a:lnTo>
                <a:cubicBezTo>
                  <a:pt x="1333502" y="761544"/>
                  <a:pt x="1099336" y="1169025"/>
                  <a:pt x="743175" y="1409643"/>
                </a:cubicBezTo>
                <a:lnTo>
                  <a:pt x="675714" y="1450627"/>
                </a:lnTo>
                <a:lnTo>
                  <a:pt x="590327" y="1398753"/>
                </a:lnTo>
                <a:cubicBezTo>
                  <a:pt x="234166" y="1158135"/>
                  <a:pt x="0" y="750654"/>
                  <a:pt x="0" y="288480"/>
                </a:cubicBezTo>
                <a:lnTo>
                  <a:pt x="6466" y="160433"/>
                </a:lnTo>
                <a:lnTo>
                  <a:pt x="121080" y="105221"/>
                </a:lnTo>
                <a:cubicBezTo>
                  <a:pt x="281269" y="37467"/>
                  <a:pt x="457388" y="0"/>
                  <a:pt x="642257" y="0"/>
                </a:cubicBezTo>
                <a:close/>
              </a:path>
            </a:pathLst>
          </a:custGeom>
          <a:solidFill>
            <a:srgbClr val="EE9E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65" name="Volný tvar 164"/>
          <p:cNvSpPr/>
          <p:nvPr/>
        </p:nvSpPr>
        <p:spPr>
          <a:xfrm rot="9476827">
            <a:off x="921123" y="1091457"/>
            <a:ext cx="2123103" cy="2066946"/>
          </a:xfrm>
          <a:custGeom>
            <a:avLst/>
            <a:gdLst>
              <a:gd name="connsiteX0" fmla="*/ 642257 w 1333502"/>
              <a:gd name="connsiteY0" fmla="*/ 0 h 1450627"/>
              <a:gd name="connsiteX1" fmla="*/ 1280477 w 1333502"/>
              <a:gd name="connsiteY1" fmla="*/ 161603 h 1450627"/>
              <a:gd name="connsiteX2" fmla="*/ 1328004 w 1333502"/>
              <a:gd name="connsiteY2" fmla="*/ 190476 h 1450627"/>
              <a:gd name="connsiteX3" fmla="*/ 1333502 w 1333502"/>
              <a:gd name="connsiteY3" fmla="*/ 299370 h 1450627"/>
              <a:gd name="connsiteX4" fmla="*/ 743175 w 1333502"/>
              <a:gd name="connsiteY4" fmla="*/ 1409643 h 1450627"/>
              <a:gd name="connsiteX5" fmla="*/ 675714 w 1333502"/>
              <a:gd name="connsiteY5" fmla="*/ 1450627 h 1450627"/>
              <a:gd name="connsiteX6" fmla="*/ 590327 w 1333502"/>
              <a:gd name="connsiteY6" fmla="*/ 1398753 h 1450627"/>
              <a:gd name="connsiteX7" fmla="*/ 0 w 1333502"/>
              <a:gd name="connsiteY7" fmla="*/ 288480 h 1450627"/>
              <a:gd name="connsiteX8" fmla="*/ 6466 w 1333502"/>
              <a:gd name="connsiteY8" fmla="*/ 160433 h 1450627"/>
              <a:gd name="connsiteX9" fmla="*/ 121080 w 1333502"/>
              <a:gd name="connsiteY9" fmla="*/ 105221 h 1450627"/>
              <a:gd name="connsiteX10" fmla="*/ 642257 w 1333502"/>
              <a:gd name="connsiteY10" fmla="*/ 0 h 1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2" h="1450627">
                <a:moveTo>
                  <a:pt x="642257" y="0"/>
                </a:moveTo>
                <a:cubicBezTo>
                  <a:pt x="873344" y="0"/>
                  <a:pt x="1090758" y="58542"/>
                  <a:pt x="1280477" y="161603"/>
                </a:cubicBezTo>
                <a:lnTo>
                  <a:pt x="1328004" y="190476"/>
                </a:lnTo>
                <a:lnTo>
                  <a:pt x="1333502" y="299370"/>
                </a:lnTo>
                <a:cubicBezTo>
                  <a:pt x="1333502" y="761544"/>
                  <a:pt x="1099336" y="1169025"/>
                  <a:pt x="743175" y="1409643"/>
                </a:cubicBezTo>
                <a:lnTo>
                  <a:pt x="675714" y="1450627"/>
                </a:lnTo>
                <a:lnTo>
                  <a:pt x="590327" y="1398753"/>
                </a:lnTo>
                <a:cubicBezTo>
                  <a:pt x="234166" y="1158135"/>
                  <a:pt x="0" y="750654"/>
                  <a:pt x="0" y="288480"/>
                </a:cubicBezTo>
                <a:lnTo>
                  <a:pt x="6466" y="160433"/>
                </a:lnTo>
                <a:lnTo>
                  <a:pt x="121080" y="105221"/>
                </a:lnTo>
                <a:cubicBezTo>
                  <a:pt x="281269" y="37467"/>
                  <a:pt x="457388" y="0"/>
                  <a:pt x="642257"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4" name="Volný tvar 163"/>
          <p:cNvSpPr/>
          <p:nvPr/>
        </p:nvSpPr>
        <p:spPr>
          <a:xfrm rot="13824138">
            <a:off x="3224444" y="1650470"/>
            <a:ext cx="1917766" cy="1934731"/>
          </a:xfrm>
          <a:custGeom>
            <a:avLst/>
            <a:gdLst>
              <a:gd name="connsiteX0" fmla="*/ 642257 w 1333502"/>
              <a:gd name="connsiteY0" fmla="*/ 0 h 1450627"/>
              <a:gd name="connsiteX1" fmla="*/ 1280477 w 1333502"/>
              <a:gd name="connsiteY1" fmla="*/ 161603 h 1450627"/>
              <a:gd name="connsiteX2" fmla="*/ 1328004 w 1333502"/>
              <a:gd name="connsiteY2" fmla="*/ 190476 h 1450627"/>
              <a:gd name="connsiteX3" fmla="*/ 1333502 w 1333502"/>
              <a:gd name="connsiteY3" fmla="*/ 299370 h 1450627"/>
              <a:gd name="connsiteX4" fmla="*/ 743175 w 1333502"/>
              <a:gd name="connsiteY4" fmla="*/ 1409643 h 1450627"/>
              <a:gd name="connsiteX5" fmla="*/ 675714 w 1333502"/>
              <a:gd name="connsiteY5" fmla="*/ 1450627 h 1450627"/>
              <a:gd name="connsiteX6" fmla="*/ 590327 w 1333502"/>
              <a:gd name="connsiteY6" fmla="*/ 1398753 h 1450627"/>
              <a:gd name="connsiteX7" fmla="*/ 0 w 1333502"/>
              <a:gd name="connsiteY7" fmla="*/ 288480 h 1450627"/>
              <a:gd name="connsiteX8" fmla="*/ 6466 w 1333502"/>
              <a:gd name="connsiteY8" fmla="*/ 160433 h 1450627"/>
              <a:gd name="connsiteX9" fmla="*/ 121080 w 1333502"/>
              <a:gd name="connsiteY9" fmla="*/ 105221 h 1450627"/>
              <a:gd name="connsiteX10" fmla="*/ 642257 w 1333502"/>
              <a:gd name="connsiteY10" fmla="*/ 0 h 1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2" h="1450627">
                <a:moveTo>
                  <a:pt x="642257" y="0"/>
                </a:moveTo>
                <a:cubicBezTo>
                  <a:pt x="873344" y="0"/>
                  <a:pt x="1090758" y="58542"/>
                  <a:pt x="1280477" y="161603"/>
                </a:cubicBezTo>
                <a:lnTo>
                  <a:pt x="1328004" y="190476"/>
                </a:lnTo>
                <a:lnTo>
                  <a:pt x="1333502" y="299370"/>
                </a:lnTo>
                <a:cubicBezTo>
                  <a:pt x="1333502" y="761544"/>
                  <a:pt x="1099336" y="1169025"/>
                  <a:pt x="743175" y="1409643"/>
                </a:cubicBezTo>
                <a:lnTo>
                  <a:pt x="675714" y="1450627"/>
                </a:lnTo>
                <a:lnTo>
                  <a:pt x="590327" y="1398753"/>
                </a:lnTo>
                <a:cubicBezTo>
                  <a:pt x="234166" y="1158135"/>
                  <a:pt x="0" y="750654"/>
                  <a:pt x="0" y="288480"/>
                </a:cubicBezTo>
                <a:lnTo>
                  <a:pt x="6466" y="160433"/>
                </a:lnTo>
                <a:lnTo>
                  <a:pt x="121080" y="105221"/>
                </a:lnTo>
                <a:cubicBezTo>
                  <a:pt x="281269" y="37467"/>
                  <a:pt x="457388" y="0"/>
                  <a:pt x="642257"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p:cNvSpPr>
            <a:spLocks noGrp="1"/>
          </p:cNvSpPr>
          <p:nvPr>
            <p:ph type="title"/>
          </p:nvPr>
        </p:nvSpPr>
        <p:spPr>
          <a:xfrm>
            <a:off x="227801" y="0"/>
            <a:ext cx="11415678" cy="1325563"/>
          </a:xfrm>
        </p:spPr>
        <p:txBody>
          <a:bodyPr>
            <a:normAutofit/>
          </a:bodyPr>
          <a:lstStyle/>
          <a:p>
            <a:r>
              <a:rPr lang="cs-CZ" dirty="0"/>
              <a:t>                 </a:t>
            </a:r>
            <a:r>
              <a:rPr lang="cs-CZ" dirty="0">
                <a:solidFill>
                  <a:srgbClr val="C00000"/>
                </a:solidFill>
              </a:rPr>
              <a:t>Dynamika pohybu H</a:t>
            </a:r>
            <a:r>
              <a:rPr lang="cs-CZ" baseline="-25000" dirty="0">
                <a:solidFill>
                  <a:srgbClr val="C00000"/>
                </a:solidFill>
              </a:rPr>
              <a:t>3</a:t>
            </a:r>
            <a:r>
              <a:rPr lang="cs-CZ" dirty="0">
                <a:solidFill>
                  <a:srgbClr val="C00000"/>
                </a:solidFill>
              </a:rPr>
              <a:t>O</a:t>
            </a:r>
            <a:r>
              <a:rPr lang="cs-CZ" baseline="30000" dirty="0">
                <a:solidFill>
                  <a:srgbClr val="C00000"/>
                </a:solidFill>
              </a:rPr>
              <a:t>+</a:t>
            </a:r>
            <a:r>
              <a:rPr lang="cs-CZ" dirty="0">
                <a:solidFill>
                  <a:srgbClr val="C00000"/>
                </a:solidFill>
              </a:rPr>
              <a:t> a OH</a:t>
            </a:r>
            <a:r>
              <a:rPr lang="cs-CZ" baseline="30000" dirty="0">
                <a:solidFill>
                  <a:srgbClr val="C00000"/>
                </a:solidFill>
              </a:rPr>
              <a:t>-</a:t>
            </a:r>
            <a:r>
              <a:rPr lang="cs-CZ" dirty="0">
                <a:solidFill>
                  <a:srgbClr val="C00000"/>
                </a:solidFill>
              </a:rPr>
              <a:t> ve vodě </a:t>
            </a:r>
          </a:p>
        </p:txBody>
      </p:sp>
      <p:sp>
        <p:nvSpPr>
          <p:cNvPr id="3" name="Volný tvar 2"/>
          <p:cNvSpPr/>
          <p:nvPr/>
        </p:nvSpPr>
        <p:spPr>
          <a:xfrm rot="10800000">
            <a:off x="3054284" y="3985604"/>
            <a:ext cx="2197377" cy="1797638"/>
          </a:xfrm>
          <a:custGeom>
            <a:avLst/>
            <a:gdLst>
              <a:gd name="connsiteX0" fmla="*/ 642257 w 1333502"/>
              <a:gd name="connsiteY0" fmla="*/ 0 h 1450627"/>
              <a:gd name="connsiteX1" fmla="*/ 1280477 w 1333502"/>
              <a:gd name="connsiteY1" fmla="*/ 161603 h 1450627"/>
              <a:gd name="connsiteX2" fmla="*/ 1328004 w 1333502"/>
              <a:gd name="connsiteY2" fmla="*/ 190476 h 1450627"/>
              <a:gd name="connsiteX3" fmla="*/ 1333502 w 1333502"/>
              <a:gd name="connsiteY3" fmla="*/ 299370 h 1450627"/>
              <a:gd name="connsiteX4" fmla="*/ 743175 w 1333502"/>
              <a:gd name="connsiteY4" fmla="*/ 1409643 h 1450627"/>
              <a:gd name="connsiteX5" fmla="*/ 675714 w 1333502"/>
              <a:gd name="connsiteY5" fmla="*/ 1450627 h 1450627"/>
              <a:gd name="connsiteX6" fmla="*/ 590327 w 1333502"/>
              <a:gd name="connsiteY6" fmla="*/ 1398753 h 1450627"/>
              <a:gd name="connsiteX7" fmla="*/ 0 w 1333502"/>
              <a:gd name="connsiteY7" fmla="*/ 288480 h 1450627"/>
              <a:gd name="connsiteX8" fmla="*/ 6466 w 1333502"/>
              <a:gd name="connsiteY8" fmla="*/ 160433 h 1450627"/>
              <a:gd name="connsiteX9" fmla="*/ 121080 w 1333502"/>
              <a:gd name="connsiteY9" fmla="*/ 105221 h 1450627"/>
              <a:gd name="connsiteX10" fmla="*/ 642257 w 1333502"/>
              <a:gd name="connsiteY10" fmla="*/ 0 h 1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2" h="1450627">
                <a:moveTo>
                  <a:pt x="642257" y="0"/>
                </a:moveTo>
                <a:cubicBezTo>
                  <a:pt x="873344" y="0"/>
                  <a:pt x="1090758" y="58542"/>
                  <a:pt x="1280477" y="161603"/>
                </a:cubicBezTo>
                <a:lnTo>
                  <a:pt x="1328004" y="190476"/>
                </a:lnTo>
                <a:lnTo>
                  <a:pt x="1333502" y="299370"/>
                </a:lnTo>
                <a:cubicBezTo>
                  <a:pt x="1333502" y="761544"/>
                  <a:pt x="1099336" y="1169025"/>
                  <a:pt x="743175" y="1409643"/>
                </a:cubicBezTo>
                <a:lnTo>
                  <a:pt x="675714" y="1450627"/>
                </a:lnTo>
                <a:lnTo>
                  <a:pt x="590327" y="1398753"/>
                </a:lnTo>
                <a:cubicBezTo>
                  <a:pt x="234166" y="1158135"/>
                  <a:pt x="0" y="750654"/>
                  <a:pt x="0" y="288480"/>
                </a:cubicBezTo>
                <a:lnTo>
                  <a:pt x="6466" y="160433"/>
                </a:lnTo>
                <a:lnTo>
                  <a:pt x="121080" y="105221"/>
                </a:lnTo>
                <a:cubicBezTo>
                  <a:pt x="281269" y="37467"/>
                  <a:pt x="457388" y="0"/>
                  <a:pt x="642257"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 name="Volný tvar 3"/>
          <p:cNvSpPr/>
          <p:nvPr/>
        </p:nvSpPr>
        <p:spPr>
          <a:xfrm rot="12310699">
            <a:off x="5585398" y="4468470"/>
            <a:ext cx="2098720" cy="1903490"/>
          </a:xfrm>
          <a:custGeom>
            <a:avLst/>
            <a:gdLst>
              <a:gd name="connsiteX0" fmla="*/ 642257 w 1333502"/>
              <a:gd name="connsiteY0" fmla="*/ 0 h 1450627"/>
              <a:gd name="connsiteX1" fmla="*/ 1280477 w 1333502"/>
              <a:gd name="connsiteY1" fmla="*/ 161603 h 1450627"/>
              <a:gd name="connsiteX2" fmla="*/ 1328004 w 1333502"/>
              <a:gd name="connsiteY2" fmla="*/ 190476 h 1450627"/>
              <a:gd name="connsiteX3" fmla="*/ 1333502 w 1333502"/>
              <a:gd name="connsiteY3" fmla="*/ 299370 h 1450627"/>
              <a:gd name="connsiteX4" fmla="*/ 743175 w 1333502"/>
              <a:gd name="connsiteY4" fmla="*/ 1409643 h 1450627"/>
              <a:gd name="connsiteX5" fmla="*/ 675714 w 1333502"/>
              <a:gd name="connsiteY5" fmla="*/ 1450627 h 1450627"/>
              <a:gd name="connsiteX6" fmla="*/ 590327 w 1333502"/>
              <a:gd name="connsiteY6" fmla="*/ 1398753 h 1450627"/>
              <a:gd name="connsiteX7" fmla="*/ 0 w 1333502"/>
              <a:gd name="connsiteY7" fmla="*/ 288480 h 1450627"/>
              <a:gd name="connsiteX8" fmla="*/ 6466 w 1333502"/>
              <a:gd name="connsiteY8" fmla="*/ 160433 h 1450627"/>
              <a:gd name="connsiteX9" fmla="*/ 121080 w 1333502"/>
              <a:gd name="connsiteY9" fmla="*/ 105221 h 1450627"/>
              <a:gd name="connsiteX10" fmla="*/ 642257 w 1333502"/>
              <a:gd name="connsiteY10" fmla="*/ 0 h 1450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02" h="1450627">
                <a:moveTo>
                  <a:pt x="642257" y="0"/>
                </a:moveTo>
                <a:cubicBezTo>
                  <a:pt x="873344" y="0"/>
                  <a:pt x="1090758" y="58542"/>
                  <a:pt x="1280477" y="161603"/>
                </a:cubicBezTo>
                <a:lnTo>
                  <a:pt x="1328004" y="190476"/>
                </a:lnTo>
                <a:lnTo>
                  <a:pt x="1333502" y="299370"/>
                </a:lnTo>
                <a:cubicBezTo>
                  <a:pt x="1333502" y="761544"/>
                  <a:pt x="1099336" y="1169025"/>
                  <a:pt x="743175" y="1409643"/>
                </a:cubicBezTo>
                <a:lnTo>
                  <a:pt x="675714" y="1450627"/>
                </a:lnTo>
                <a:lnTo>
                  <a:pt x="590327" y="1398753"/>
                </a:lnTo>
                <a:cubicBezTo>
                  <a:pt x="234166" y="1158135"/>
                  <a:pt x="0" y="750654"/>
                  <a:pt x="0" y="288480"/>
                </a:cubicBezTo>
                <a:lnTo>
                  <a:pt x="6466" y="160433"/>
                </a:lnTo>
                <a:lnTo>
                  <a:pt x="121080" y="105221"/>
                </a:lnTo>
                <a:cubicBezTo>
                  <a:pt x="281269" y="37467"/>
                  <a:pt x="457388" y="0"/>
                  <a:pt x="642257"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 name="Ovál 4"/>
          <p:cNvSpPr/>
          <p:nvPr/>
        </p:nvSpPr>
        <p:spPr>
          <a:xfrm rot="3438083">
            <a:off x="6354314" y="5398483"/>
            <a:ext cx="505475" cy="48598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6" name="Přímá spojnice 5"/>
          <p:cNvCxnSpPr>
            <a:stCxn id="8" idx="5"/>
          </p:cNvCxnSpPr>
          <p:nvPr/>
        </p:nvCxnSpPr>
        <p:spPr>
          <a:xfrm flipH="1">
            <a:off x="6629400" y="4997753"/>
            <a:ext cx="32942" cy="402605"/>
          </a:xfrm>
          <a:prstGeom prst="line">
            <a:avLst/>
          </a:prstGeom>
          <a:ln w="53975"/>
        </p:spPr>
        <p:style>
          <a:lnRef idx="1">
            <a:schemeClr val="dk1"/>
          </a:lnRef>
          <a:fillRef idx="0">
            <a:schemeClr val="dk1"/>
          </a:fillRef>
          <a:effectRef idx="0">
            <a:schemeClr val="dk1"/>
          </a:effectRef>
          <a:fontRef idx="minor">
            <a:schemeClr val="tx1"/>
          </a:fontRef>
        </p:style>
      </p:cxnSp>
      <p:cxnSp>
        <p:nvCxnSpPr>
          <p:cNvPr id="7" name="Přímá spojnice 6"/>
          <p:cNvCxnSpPr>
            <a:stCxn id="5" idx="3"/>
          </p:cNvCxnSpPr>
          <p:nvPr/>
        </p:nvCxnSpPr>
        <p:spPr>
          <a:xfrm flipH="1" flipV="1">
            <a:off x="5761927" y="5526653"/>
            <a:ext cx="603989" cy="57253"/>
          </a:xfrm>
          <a:prstGeom prst="line">
            <a:avLst/>
          </a:prstGeom>
          <a:ln w="53975"/>
        </p:spPr>
        <p:style>
          <a:lnRef idx="1">
            <a:schemeClr val="dk1"/>
          </a:lnRef>
          <a:fillRef idx="0">
            <a:schemeClr val="dk1"/>
          </a:fillRef>
          <a:effectRef idx="0">
            <a:schemeClr val="dk1"/>
          </a:effectRef>
          <a:fontRef idx="minor">
            <a:schemeClr val="tx1"/>
          </a:fontRef>
        </p:style>
      </p:cxnSp>
      <p:sp>
        <p:nvSpPr>
          <p:cNvPr id="8" name="Ovál 7"/>
          <p:cNvSpPr/>
          <p:nvPr/>
        </p:nvSpPr>
        <p:spPr>
          <a:xfrm rot="3438083">
            <a:off x="6570325" y="4730663"/>
            <a:ext cx="252739" cy="27770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 name="Ovál 8"/>
          <p:cNvSpPr/>
          <p:nvPr/>
        </p:nvSpPr>
        <p:spPr>
          <a:xfrm rot="3438083">
            <a:off x="5526753" y="5357535"/>
            <a:ext cx="252739" cy="27770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23" name="Skupina 22"/>
          <p:cNvGrpSpPr/>
          <p:nvPr/>
        </p:nvGrpSpPr>
        <p:grpSpPr>
          <a:xfrm rot="8740498">
            <a:off x="5344030" y="5115435"/>
            <a:ext cx="821872" cy="838201"/>
            <a:chOff x="2841171" y="3118756"/>
            <a:chExt cx="821872" cy="838201"/>
          </a:xfrm>
        </p:grpSpPr>
        <p:cxnSp>
          <p:nvCxnSpPr>
            <p:cNvPr id="24" name="Přímá spojnice 23"/>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Přímá spojnice 24"/>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6" name="Přímá spojnice 25"/>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 name="Přímá spojnice 26"/>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8" name="Přímá spojnice 27"/>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1" name="Ovál 10"/>
          <p:cNvSpPr/>
          <p:nvPr/>
        </p:nvSpPr>
        <p:spPr>
          <a:xfrm rot="1923063">
            <a:off x="3855856" y="4938800"/>
            <a:ext cx="548412" cy="479323"/>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3" name="Přímá spojnice 12"/>
          <p:cNvCxnSpPr/>
          <p:nvPr/>
        </p:nvCxnSpPr>
        <p:spPr>
          <a:xfrm rot="1923063" flipH="1">
            <a:off x="3451458" y="5101045"/>
            <a:ext cx="355505" cy="357775"/>
          </a:xfrm>
          <a:prstGeom prst="line">
            <a:avLst/>
          </a:prstGeom>
          <a:ln w="53975"/>
        </p:spPr>
        <p:style>
          <a:lnRef idx="1">
            <a:schemeClr val="dk1"/>
          </a:lnRef>
          <a:fillRef idx="0">
            <a:schemeClr val="dk1"/>
          </a:fillRef>
          <a:effectRef idx="0">
            <a:schemeClr val="dk1"/>
          </a:effectRef>
          <a:fontRef idx="minor">
            <a:schemeClr val="tx1"/>
          </a:fontRef>
        </p:style>
      </p:cxnSp>
      <p:sp>
        <p:nvSpPr>
          <p:cNvPr id="15" name="Ovál 14"/>
          <p:cNvSpPr/>
          <p:nvPr/>
        </p:nvSpPr>
        <p:spPr>
          <a:xfrm rot="1923063">
            <a:off x="3129682" y="5214644"/>
            <a:ext cx="274207" cy="273899"/>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6" name="Skupina 15"/>
          <p:cNvGrpSpPr/>
          <p:nvPr/>
        </p:nvGrpSpPr>
        <p:grpSpPr>
          <a:xfrm rot="19715542">
            <a:off x="4578752" y="4982015"/>
            <a:ext cx="821872" cy="838201"/>
            <a:chOff x="2841171" y="3118756"/>
            <a:chExt cx="821872" cy="838201"/>
          </a:xfrm>
        </p:grpSpPr>
        <p:cxnSp>
          <p:nvCxnSpPr>
            <p:cNvPr id="17" name="Přímá spojnice 16"/>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Přímá spojnice 17"/>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 name="Přímá spojnice 18"/>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 name="Přímá spojnice 19"/>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1" name="Přímá spojnice 20"/>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22" name="Přímá spojnice 21"/>
          <p:cNvCxnSpPr/>
          <p:nvPr/>
        </p:nvCxnSpPr>
        <p:spPr>
          <a:xfrm flipH="1" flipV="1">
            <a:off x="4392110" y="5197600"/>
            <a:ext cx="537502" cy="121498"/>
          </a:xfrm>
          <a:prstGeom prst="line">
            <a:avLst/>
          </a:prstGeom>
          <a:ln w="53975"/>
        </p:spPr>
        <p:style>
          <a:lnRef idx="1">
            <a:schemeClr val="dk1"/>
          </a:lnRef>
          <a:fillRef idx="0">
            <a:schemeClr val="dk1"/>
          </a:fillRef>
          <a:effectRef idx="0">
            <a:schemeClr val="dk1"/>
          </a:effectRef>
          <a:fontRef idx="minor">
            <a:schemeClr val="tx1"/>
          </a:fontRef>
        </p:style>
      </p:cxnSp>
      <p:grpSp>
        <p:nvGrpSpPr>
          <p:cNvPr id="37" name="Skupina 36"/>
          <p:cNvGrpSpPr/>
          <p:nvPr/>
        </p:nvGrpSpPr>
        <p:grpSpPr>
          <a:xfrm rot="13479969">
            <a:off x="6608295" y="6000343"/>
            <a:ext cx="619647" cy="347621"/>
            <a:chOff x="5200013" y="3380221"/>
            <a:chExt cx="619647" cy="347621"/>
          </a:xfrm>
        </p:grpSpPr>
        <p:cxnSp>
          <p:nvCxnSpPr>
            <p:cNvPr id="35" name="Přímá spojnice 34"/>
            <p:cNvCxnSpPr/>
            <p:nvPr/>
          </p:nvCxnSpPr>
          <p:spPr>
            <a:xfrm rot="3723607" flipH="1">
              <a:off x="5500840"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36" name="Ovál 35"/>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40" name="Skupina 39"/>
          <p:cNvGrpSpPr/>
          <p:nvPr/>
        </p:nvGrpSpPr>
        <p:grpSpPr>
          <a:xfrm>
            <a:off x="6869092" y="4683788"/>
            <a:ext cx="398098" cy="707886"/>
            <a:chOff x="6956013" y="5184123"/>
            <a:chExt cx="398098" cy="707886"/>
          </a:xfrm>
        </p:grpSpPr>
        <p:sp>
          <p:nvSpPr>
            <p:cNvPr id="38" name="TextovéPole 37"/>
            <p:cNvSpPr txBox="1"/>
            <p:nvPr/>
          </p:nvSpPr>
          <p:spPr>
            <a:xfrm>
              <a:off x="6956013" y="5184123"/>
              <a:ext cx="265489" cy="707886"/>
            </a:xfrm>
            <a:prstGeom prst="rect">
              <a:avLst/>
            </a:prstGeom>
            <a:noFill/>
          </p:spPr>
          <p:txBody>
            <a:bodyPr wrap="square" rtlCol="0">
              <a:spAutoFit/>
            </a:bodyPr>
            <a:lstStyle/>
            <a:p>
              <a:r>
                <a:rPr lang="cs-CZ" sz="4000" dirty="0"/>
                <a:t>+</a:t>
              </a:r>
            </a:p>
          </p:txBody>
        </p:sp>
        <p:sp>
          <p:nvSpPr>
            <p:cNvPr id="39" name="Ovál 38"/>
            <p:cNvSpPr/>
            <p:nvPr/>
          </p:nvSpPr>
          <p:spPr>
            <a:xfrm>
              <a:off x="6969460" y="5363104"/>
              <a:ext cx="384651" cy="384651"/>
            </a:xfrm>
            <a:prstGeom prst="ellipse">
              <a:avLst/>
            </a:prstGeom>
            <a:noFill/>
            <a:ln>
              <a:solidFill>
                <a:srgbClr val="0F11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41" name="Skupina 40"/>
          <p:cNvGrpSpPr/>
          <p:nvPr/>
        </p:nvGrpSpPr>
        <p:grpSpPr>
          <a:xfrm>
            <a:off x="4392110" y="4296457"/>
            <a:ext cx="411072" cy="707886"/>
            <a:chOff x="6943039" y="5179044"/>
            <a:chExt cx="411072" cy="707886"/>
          </a:xfrm>
        </p:grpSpPr>
        <p:sp>
          <p:nvSpPr>
            <p:cNvPr id="42" name="TextovéPole 41"/>
            <p:cNvSpPr txBox="1"/>
            <p:nvPr/>
          </p:nvSpPr>
          <p:spPr>
            <a:xfrm>
              <a:off x="6943039" y="5179044"/>
              <a:ext cx="265489" cy="707886"/>
            </a:xfrm>
            <a:prstGeom prst="rect">
              <a:avLst/>
            </a:prstGeom>
            <a:noFill/>
          </p:spPr>
          <p:txBody>
            <a:bodyPr wrap="square" rtlCol="0">
              <a:spAutoFit/>
            </a:bodyPr>
            <a:lstStyle/>
            <a:p>
              <a:r>
                <a:rPr lang="cs-CZ" sz="4000" dirty="0"/>
                <a:t>+</a:t>
              </a:r>
            </a:p>
          </p:txBody>
        </p:sp>
        <p:sp>
          <p:nvSpPr>
            <p:cNvPr id="43" name="Ovál 42"/>
            <p:cNvSpPr/>
            <p:nvPr/>
          </p:nvSpPr>
          <p:spPr>
            <a:xfrm>
              <a:off x="6969460" y="5363104"/>
              <a:ext cx="384651" cy="384651"/>
            </a:xfrm>
            <a:prstGeom prst="ellipse">
              <a:avLst/>
            </a:prstGeom>
            <a:noFill/>
            <a:ln>
              <a:solidFill>
                <a:srgbClr val="0F11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65" name="Skupina 64"/>
          <p:cNvGrpSpPr/>
          <p:nvPr/>
        </p:nvGrpSpPr>
        <p:grpSpPr>
          <a:xfrm>
            <a:off x="1353358" y="1328396"/>
            <a:ext cx="876301" cy="1605642"/>
            <a:chOff x="1817914" y="2449286"/>
            <a:chExt cx="876301" cy="1605642"/>
          </a:xfrm>
        </p:grpSpPr>
        <p:sp>
          <p:nvSpPr>
            <p:cNvPr id="66" name="Ovál 65"/>
            <p:cNvSpPr/>
            <p:nvPr/>
          </p:nvSpPr>
          <p:spPr>
            <a:xfrm>
              <a:off x="2237015" y="311875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67" name="Přímá spojnice 66"/>
            <p:cNvCxnSpPr/>
            <p:nvPr/>
          </p:nvCxnSpPr>
          <p:spPr>
            <a:xfrm>
              <a:off x="2156602" y="2710543"/>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68" name="Přímá spojnice 67"/>
            <p:cNvCxnSpPr/>
            <p:nvPr/>
          </p:nvCxnSpPr>
          <p:spPr>
            <a:xfrm flipH="1">
              <a:off x="2008414" y="3512281"/>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69" name="Ovál 68"/>
            <p:cNvSpPr/>
            <p:nvPr/>
          </p:nvSpPr>
          <p:spPr>
            <a:xfrm>
              <a:off x="2008414" y="2449286"/>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0" name="Ovál 69"/>
            <p:cNvSpPr/>
            <p:nvPr/>
          </p:nvSpPr>
          <p:spPr>
            <a:xfrm>
              <a:off x="1817914" y="3793671"/>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78" name="Ovál 77"/>
          <p:cNvSpPr/>
          <p:nvPr/>
        </p:nvSpPr>
        <p:spPr>
          <a:xfrm rot="3723607">
            <a:off x="3977559" y="2500363"/>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79" name="Přímá spojnice 78"/>
          <p:cNvCxnSpPr/>
          <p:nvPr/>
        </p:nvCxnSpPr>
        <p:spPr>
          <a:xfrm rot="3723607">
            <a:off x="4361309" y="2144633"/>
            <a:ext cx="228191" cy="408213"/>
          </a:xfrm>
          <a:prstGeom prst="line">
            <a:avLst/>
          </a:prstGeom>
          <a:ln w="53975"/>
        </p:spPr>
        <p:style>
          <a:lnRef idx="1">
            <a:schemeClr val="dk1"/>
          </a:lnRef>
          <a:fillRef idx="0">
            <a:schemeClr val="dk1"/>
          </a:fillRef>
          <a:effectRef idx="0">
            <a:schemeClr val="dk1"/>
          </a:effectRef>
          <a:fontRef idx="minor">
            <a:schemeClr val="tx1"/>
          </a:fontRef>
        </p:style>
      </p:cxnSp>
      <p:sp>
        <p:nvSpPr>
          <p:cNvPr id="81" name="Ovál 80"/>
          <p:cNvSpPr/>
          <p:nvPr/>
        </p:nvSpPr>
        <p:spPr>
          <a:xfrm rot="3723607">
            <a:off x="4569881" y="1933329"/>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83" name="Skupina 82"/>
          <p:cNvGrpSpPr/>
          <p:nvPr/>
        </p:nvGrpSpPr>
        <p:grpSpPr>
          <a:xfrm rot="19957573">
            <a:off x="4487075" y="2559667"/>
            <a:ext cx="821872" cy="838201"/>
            <a:chOff x="2841171" y="3118756"/>
            <a:chExt cx="821872" cy="838201"/>
          </a:xfrm>
        </p:grpSpPr>
        <p:cxnSp>
          <p:nvCxnSpPr>
            <p:cNvPr id="84" name="Přímá spojnice 83"/>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Přímá spojnice 84"/>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6" name="Přímá spojnice 85"/>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7" name="Přímá spojnice 86"/>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88" name="Přímá spojnice 87"/>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90" name="Ovál 89"/>
          <p:cNvSpPr/>
          <p:nvPr/>
        </p:nvSpPr>
        <p:spPr>
          <a:xfrm rot="3723607">
            <a:off x="6116587" y="312947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91" name="Přímá spojnice 90"/>
          <p:cNvCxnSpPr>
            <a:stCxn id="93" idx="4"/>
          </p:cNvCxnSpPr>
          <p:nvPr/>
        </p:nvCxnSpPr>
        <p:spPr>
          <a:xfrm flipH="1">
            <a:off x="6561827" y="3070058"/>
            <a:ext cx="554558" cy="204104"/>
          </a:xfrm>
          <a:prstGeom prst="line">
            <a:avLst/>
          </a:prstGeom>
          <a:ln w="53975"/>
        </p:spPr>
        <p:style>
          <a:lnRef idx="1">
            <a:schemeClr val="dk1"/>
          </a:lnRef>
          <a:fillRef idx="0">
            <a:schemeClr val="dk1"/>
          </a:fillRef>
          <a:effectRef idx="0">
            <a:schemeClr val="dk1"/>
          </a:effectRef>
          <a:fontRef idx="minor">
            <a:schemeClr val="tx1"/>
          </a:fontRef>
        </p:style>
      </p:cxnSp>
      <p:cxnSp>
        <p:nvCxnSpPr>
          <p:cNvPr id="92" name="Přímá spojnice 91"/>
          <p:cNvCxnSpPr/>
          <p:nvPr/>
        </p:nvCxnSpPr>
        <p:spPr>
          <a:xfrm rot="3723607" flipH="1">
            <a:off x="5755768" y="3071674"/>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93" name="Ovál 92"/>
          <p:cNvSpPr/>
          <p:nvPr/>
        </p:nvSpPr>
        <p:spPr>
          <a:xfrm rot="3723607">
            <a:off x="7107780" y="2894359"/>
            <a:ext cx="228601" cy="239282"/>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94" name="Ovál 93"/>
          <p:cNvSpPr/>
          <p:nvPr/>
        </p:nvSpPr>
        <p:spPr>
          <a:xfrm rot="3723607">
            <a:off x="5471269" y="3026544"/>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20" name="Skupina 119"/>
          <p:cNvGrpSpPr/>
          <p:nvPr/>
        </p:nvGrpSpPr>
        <p:grpSpPr>
          <a:xfrm rot="3106380">
            <a:off x="3704032" y="3079533"/>
            <a:ext cx="892056" cy="734214"/>
            <a:chOff x="2841171" y="3118756"/>
            <a:chExt cx="821871" cy="838201"/>
          </a:xfrm>
        </p:grpSpPr>
        <p:cxnSp>
          <p:nvCxnSpPr>
            <p:cNvPr id="121" name="Přímá spojnice 120"/>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Přímá spojnice 121"/>
            <p:cNvCxnSpPr/>
            <p:nvPr/>
          </p:nvCxnSpPr>
          <p:spPr>
            <a:xfrm flipH="1">
              <a:off x="2993570"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3" name="Přímá spojnice 122"/>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4" name="Přímá spojnice 123"/>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5" name="Přímá spojnice 124"/>
            <p:cNvCxnSpPr/>
            <p:nvPr/>
          </p:nvCxnSpPr>
          <p:spPr>
            <a:xfrm flipH="1">
              <a:off x="3450770"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126" name="Přímá spojnice 125"/>
          <p:cNvCxnSpPr/>
          <p:nvPr/>
        </p:nvCxnSpPr>
        <p:spPr>
          <a:xfrm flipV="1">
            <a:off x="4145033" y="2961251"/>
            <a:ext cx="47300" cy="549030"/>
          </a:xfrm>
          <a:prstGeom prst="line">
            <a:avLst/>
          </a:prstGeom>
          <a:ln w="53975"/>
        </p:spPr>
        <p:style>
          <a:lnRef idx="1">
            <a:schemeClr val="dk1"/>
          </a:lnRef>
          <a:fillRef idx="0">
            <a:schemeClr val="dk1"/>
          </a:fillRef>
          <a:effectRef idx="0">
            <a:schemeClr val="dk1"/>
          </a:effectRef>
          <a:fontRef idx="minor">
            <a:schemeClr val="tx1"/>
          </a:fontRef>
        </p:style>
      </p:cxnSp>
      <p:cxnSp>
        <p:nvCxnSpPr>
          <p:cNvPr id="131" name="Přímá spojnice 130"/>
          <p:cNvCxnSpPr/>
          <p:nvPr/>
        </p:nvCxnSpPr>
        <p:spPr>
          <a:xfrm flipH="1" flipV="1">
            <a:off x="2252107" y="2280340"/>
            <a:ext cx="537502" cy="121498"/>
          </a:xfrm>
          <a:prstGeom prst="line">
            <a:avLst/>
          </a:prstGeom>
          <a:ln w="53975"/>
        </p:spPr>
        <p:style>
          <a:lnRef idx="1">
            <a:schemeClr val="dk1"/>
          </a:lnRef>
          <a:fillRef idx="0">
            <a:schemeClr val="dk1"/>
          </a:fillRef>
          <a:effectRef idx="0">
            <a:schemeClr val="dk1"/>
          </a:effectRef>
          <a:fontRef idx="minor">
            <a:schemeClr val="tx1"/>
          </a:fontRef>
        </p:style>
      </p:cxnSp>
      <p:grpSp>
        <p:nvGrpSpPr>
          <p:cNvPr id="132" name="Skupina 131"/>
          <p:cNvGrpSpPr/>
          <p:nvPr/>
        </p:nvGrpSpPr>
        <p:grpSpPr>
          <a:xfrm rot="19715542">
            <a:off x="2338147" y="2002111"/>
            <a:ext cx="821872" cy="838201"/>
            <a:chOff x="2841171" y="3118756"/>
            <a:chExt cx="821872" cy="838201"/>
          </a:xfrm>
        </p:grpSpPr>
        <p:cxnSp>
          <p:nvCxnSpPr>
            <p:cNvPr id="133" name="Přímá spojnice 132"/>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Přímá spojnice 133"/>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5" name="Přímá spojnice 134"/>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6" name="Přímá spojnice 135"/>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7" name="Přímá spojnice 136"/>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45" name="Ovál 144"/>
          <p:cNvSpPr/>
          <p:nvPr/>
        </p:nvSpPr>
        <p:spPr>
          <a:xfrm rot="3723607">
            <a:off x="3202160" y="2419824"/>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6" name="Ovál 145"/>
          <p:cNvSpPr/>
          <p:nvPr/>
        </p:nvSpPr>
        <p:spPr>
          <a:xfrm rot="3723607">
            <a:off x="4052913" y="4090396"/>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47" name="Skupina 146"/>
          <p:cNvGrpSpPr/>
          <p:nvPr/>
        </p:nvGrpSpPr>
        <p:grpSpPr>
          <a:xfrm rot="8740498">
            <a:off x="3123304" y="2133212"/>
            <a:ext cx="821872" cy="838201"/>
            <a:chOff x="2841171" y="3118756"/>
            <a:chExt cx="821872" cy="838201"/>
          </a:xfrm>
        </p:grpSpPr>
        <p:cxnSp>
          <p:nvCxnSpPr>
            <p:cNvPr id="148" name="Přímá spojnice 147"/>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Přímá spojnice 148"/>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0" name="Přímá spojnice 149"/>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1" name="Přímá spojnice 150"/>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2" name="Přímá spojnice 151"/>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3" name="Skupina 152"/>
          <p:cNvGrpSpPr/>
          <p:nvPr/>
        </p:nvGrpSpPr>
        <p:grpSpPr>
          <a:xfrm rot="13892830">
            <a:off x="3652865" y="4009786"/>
            <a:ext cx="926308" cy="826045"/>
            <a:chOff x="2841171" y="3118756"/>
            <a:chExt cx="821872" cy="838201"/>
          </a:xfrm>
        </p:grpSpPr>
        <p:cxnSp>
          <p:nvCxnSpPr>
            <p:cNvPr id="154" name="Přímá spojnice 153"/>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Přímá spojnice 154"/>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6" name="Přímá spojnice 155"/>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7" name="Přímá spojnice 156"/>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58" name="Přímá spojnice 157"/>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159" name="Přímá spojnice 158"/>
          <p:cNvCxnSpPr/>
          <p:nvPr/>
        </p:nvCxnSpPr>
        <p:spPr>
          <a:xfrm flipV="1">
            <a:off x="4145033" y="4328290"/>
            <a:ext cx="7539" cy="614253"/>
          </a:xfrm>
          <a:prstGeom prst="line">
            <a:avLst/>
          </a:prstGeom>
          <a:ln w="53975"/>
        </p:spPr>
        <p:style>
          <a:lnRef idx="1">
            <a:schemeClr val="dk1"/>
          </a:lnRef>
          <a:fillRef idx="0">
            <a:schemeClr val="dk1"/>
          </a:fillRef>
          <a:effectRef idx="0">
            <a:schemeClr val="dk1"/>
          </a:effectRef>
          <a:fontRef idx="minor">
            <a:schemeClr val="tx1"/>
          </a:fontRef>
        </p:style>
      </p:cxnSp>
      <p:cxnSp>
        <p:nvCxnSpPr>
          <p:cNvPr id="160" name="Přímá spojnice 159"/>
          <p:cNvCxnSpPr>
            <a:stCxn id="78" idx="3"/>
          </p:cNvCxnSpPr>
          <p:nvPr/>
        </p:nvCxnSpPr>
        <p:spPr>
          <a:xfrm flipH="1" flipV="1">
            <a:off x="3426381" y="2562022"/>
            <a:ext cx="561236" cy="99875"/>
          </a:xfrm>
          <a:prstGeom prst="line">
            <a:avLst/>
          </a:prstGeom>
          <a:ln w="53975"/>
        </p:spPr>
        <p:style>
          <a:lnRef idx="1">
            <a:schemeClr val="dk1"/>
          </a:lnRef>
          <a:fillRef idx="0">
            <a:schemeClr val="dk1"/>
          </a:fillRef>
          <a:effectRef idx="0">
            <a:schemeClr val="dk1"/>
          </a:effectRef>
          <a:fontRef idx="minor">
            <a:schemeClr val="tx1"/>
          </a:fontRef>
        </p:style>
      </p:cxnSp>
      <p:grpSp>
        <p:nvGrpSpPr>
          <p:cNvPr id="31" name="Skupina 30"/>
          <p:cNvGrpSpPr/>
          <p:nvPr/>
        </p:nvGrpSpPr>
        <p:grpSpPr>
          <a:xfrm>
            <a:off x="3985846" y="2027425"/>
            <a:ext cx="386861" cy="386861"/>
            <a:chOff x="9015046" y="1477108"/>
            <a:chExt cx="386861" cy="386861"/>
          </a:xfrm>
        </p:grpSpPr>
        <p:sp>
          <p:nvSpPr>
            <p:cNvPr id="10" name="Ovál 9"/>
            <p:cNvSpPr/>
            <p:nvPr/>
          </p:nvSpPr>
          <p:spPr>
            <a:xfrm>
              <a:off x="9015046" y="1477108"/>
              <a:ext cx="386861" cy="386861"/>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4" name="Přímá spojnice 13"/>
            <p:cNvCxnSpPr/>
            <p:nvPr/>
          </p:nvCxnSpPr>
          <p:spPr>
            <a:xfrm>
              <a:off x="9062180" y="1664677"/>
              <a:ext cx="280862" cy="0"/>
            </a:xfrm>
            <a:prstGeom prst="line">
              <a:avLst/>
            </a:prstGeom>
            <a:ln w="38100">
              <a:solidFill>
                <a:srgbClr val="0F1113"/>
              </a:solidFill>
            </a:ln>
          </p:spPr>
          <p:style>
            <a:lnRef idx="1">
              <a:schemeClr val="accent1"/>
            </a:lnRef>
            <a:fillRef idx="0">
              <a:schemeClr val="accent1"/>
            </a:fillRef>
            <a:effectRef idx="0">
              <a:schemeClr val="accent1"/>
            </a:effectRef>
            <a:fontRef idx="minor">
              <a:schemeClr val="tx1"/>
            </a:fontRef>
          </p:style>
        </p:cxnSp>
        <p:cxnSp>
          <p:nvCxnSpPr>
            <p:cNvPr id="30" name="Přímá spojnice 29"/>
            <p:cNvCxnSpPr/>
            <p:nvPr/>
          </p:nvCxnSpPr>
          <p:spPr>
            <a:xfrm>
              <a:off x="9202612" y="1535723"/>
              <a:ext cx="0" cy="257908"/>
            </a:xfrm>
            <a:prstGeom prst="line">
              <a:avLst/>
            </a:prstGeom>
            <a:ln w="38100">
              <a:solidFill>
                <a:srgbClr val="0F1113"/>
              </a:solidFill>
            </a:ln>
          </p:spPr>
          <p:style>
            <a:lnRef idx="1">
              <a:schemeClr val="accent1"/>
            </a:lnRef>
            <a:fillRef idx="0">
              <a:schemeClr val="accent1"/>
            </a:fillRef>
            <a:effectRef idx="0">
              <a:schemeClr val="accent1"/>
            </a:effectRef>
            <a:fontRef idx="minor">
              <a:schemeClr val="tx1"/>
            </a:fontRef>
          </p:style>
        </p:cxnSp>
      </p:grpSp>
      <p:grpSp>
        <p:nvGrpSpPr>
          <p:cNvPr id="99" name="Skupina 98"/>
          <p:cNvGrpSpPr/>
          <p:nvPr/>
        </p:nvGrpSpPr>
        <p:grpSpPr>
          <a:xfrm>
            <a:off x="2157047" y="1581948"/>
            <a:ext cx="386861" cy="386861"/>
            <a:chOff x="9015046" y="1477108"/>
            <a:chExt cx="386861" cy="386861"/>
          </a:xfrm>
        </p:grpSpPr>
        <p:sp>
          <p:nvSpPr>
            <p:cNvPr id="100" name="Ovál 99"/>
            <p:cNvSpPr/>
            <p:nvPr/>
          </p:nvSpPr>
          <p:spPr>
            <a:xfrm>
              <a:off x="9015046" y="1477108"/>
              <a:ext cx="386861" cy="386861"/>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01" name="Přímá spojnice 100"/>
            <p:cNvCxnSpPr/>
            <p:nvPr/>
          </p:nvCxnSpPr>
          <p:spPr>
            <a:xfrm>
              <a:off x="9062180" y="1664677"/>
              <a:ext cx="280862" cy="0"/>
            </a:xfrm>
            <a:prstGeom prst="line">
              <a:avLst/>
            </a:prstGeom>
            <a:ln w="38100">
              <a:solidFill>
                <a:srgbClr val="0F1113"/>
              </a:solidFill>
            </a:ln>
          </p:spPr>
          <p:style>
            <a:lnRef idx="1">
              <a:schemeClr val="accent1"/>
            </a:lnRef>
            <a:fillRef idx="0">
              <a:schemeClr val="accent1"/>
            </a:fillRef>
            <a:effectRef idx="0">
              <a:schemeClr val="accent1"/>
            </a:effectRef>
            <a:fontRef idx="minor">
              <a:schemeClr val="tx1"/>
            </a:fontRef>
          </p:style>
        </p:cxnSp>
        <p:cxnSp>
          <p:nvCxnSpPr>
            <p:cNvPr id="102" name="Přímá spojnice 101"/>
            <p:cNvCxnSpPr/>
            <p:nvPr/>
          </p:nvCxnSpPr>
          <p:spPr>
            <a:xfrm>
              <a:off x="9202612" y="1535723"/>
              <a:ext cx="0" cy="257908"/>
            </a:xfrm>
            <a:prstGeom prst="line">
              <a:avLst/>
            </a:prstGeom>
            <a:ln w="38100">
              <a:solidFill>
                <a:srgbClr val="0F1113"/>
              </a:solidFill>
            </a:ln>
          </p:spPr>
          <p:style>
            <a:lnRef idx="1">
              <a:schemeClr val="accent1"/>
            </a:lnRef>
            <a:fillRef idx="0">
              <a:schemeClr val="accent1"/>
            </a:fillRef>
            <a:effectRef idx="0">
              <a:schemeClr val="accent1"/>
            </a:effectRef>
            <a:fontRef idx="minor">
              <a:schemeClr val="tx1"/>
            </a:fontRef>
          </p:style>
        </p:cxnSp>
      </p:grpSp>
      <p:sp>
        <p:nvSpPr>
          <p:cNvPr id="104" name="Ovál 103"/>
          <p:cNvSpPr/>
          <p:nvPr/>
        </p:nvSpPr>
        <p:spPr>
          <a:xfrm rot="16328894">
            <a:off x="8450578" y="2474227"/>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05" name="Přímá spojnice 104"/>
          <p:cNvCxnSpPr/>
          <p:nvPr/>
        </p:nvCxnSpPr>
        <p:spPr>
          <a:xfrm>
            <a:off x="8633011" y="2018598"/>
            <a:ext cx="37652" cy="451821"/>
          </a:xfrm>
          <a:prstGeom prst="line">
            <a:avLst/>
          </a:prstGeom>
          <a:ln w="53975"/>
        </p:spPr>
        <p:style>
          <a:lnRef idx="1">
            <a:schemeClr val="dk1"/>
          </a:lnRef>
          <a:fillRef idx="0">
            <a:schemeClr val="dk1"/>
          </a:fillRef>
          <a:effectRef idx="0">
            <a:schemeClr val="dk1"/>
          </a:effectRef>
          <a:fontRef idx="minor">
            <a:schemeClr val="tx1"/>
          </a:fontRef>
        </p:style>
      </p:cxnSp>
      <p:cxnSp>
        <p:nvCxnSpPr>
          <p:cNvPr id="106" name="Přímá spojnice 105"/>
          <p:cNvCxnSpPr/>
          <p:nvPr/>
        </p:nvCxnSpPr>
        <p:spPr>
          <a:xfrm>
            <a:off x="8896574" y="2766255"/>
            <a:ext cx="430306" cy="107576"/>
          </a:xfrm>
          <a:prstGeom prst="line">
            <a:avLst/>
          </a:prstGeom>
          <a:ln w="53975"/>
        </p:spPr>
        <p:style>
          <a:lnRef idx="1">
            <a:schemeClr val="dk1"/>
          </a:lnRef>
          <a:fillRef idx="0">
            <a:schemeClr val="dk1"/>
          </a:fillRef>
          <a:effectRef idx="0">
            <a:schemeClr val="dk1"/>
          </a:effectRef>
          <a:fontRef idx="minor">
            <a:schemeClr val="tx1"/>
          </a:fontRef>
        </p:style>
      </p:cxnSp>
      <p:sp>
        <p:nvSpPr>
          <p:cNvPr id="107" name="Ovál 106"/>
          <p:cNvSpPr/>
          <p:nvPr/>
        </p:nvSpPr>
        <p:spPr>
          <a:xfrm rot="16328894">
            <a:off x="8529383" y="1791074"/>
            <a:ext cx="228601" cy="246522"/>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8" name="Ovál 107"/>
          <p:cNvSpPr/>
          <p:nvPr/>
        </p:nvSpPr>
        <p:spPr>
          <a:xfrm rot="16328894">
            <a:off x="9317844" y="2781637"/>
            <a:ext cx="228601" cy="231434"/>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09" name="Skupina 108"/>
          <p:cNvGrpSpPr/>
          <p:nvPr/>
        </p:nvGrpSpPr>
        <p:grpSpPr>
          <a:xfrm rot="19355322">
            <a:off x="7818457" y="4523477"/>
            <a:ext cx="1517310" cy="1000219"/>
            <a:chOff x="5200013" y="2923807"/>
            <a:chExt cx="1517310" cy="1000219"/>
          </a:xfrm>
        </p:grpSpPr>
        <p:sp>
          <p:nvSpPr>
            <p:cNvPr id="110" name="Ovál 109"/>
            <p:cNvSpPr/>
            <p:nvPr/>
          </p:nvSpPr>
          <p:spPr>
            <a:xfrm rot="3723607">
              <a:off x="5861659" y="346682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11" name="Přímá spojnice 110"/>
            <p:cNvCxnSpPr/>
            <p:nvPr/>
          </p:nvCxnSpPr>
          <p:spPr>
            <a:xfrm rot="3723607">
              <a:off x="6267105" y="3116379"/>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112" name="Přímá spojnice 111"/>
            <p:cNvCxnSpPr/>
            <p:nvPr/>
          </p:nvCxnSpPr>
          <p:spPr>
            <a:xfrm rot="3723607" flipH="1">
              <a:off x="5500839"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113" name="Ovál 112"/>
            <p:cNvSpPr/>
            <p:nvPr/>
          </p:nvSpPr>
          <p:spPr>
            <a:xfrm rot="3723607">
              <a:off x="6483484" y="2918570"/>
              <a:ext cx="228601" cy="239076"/>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4" name="Ovál 113"/>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115" name="Skupina 114"/>
          <p:cNvGrpSpPr/>
          <p:nvPr/>
        </p:nvGrpSpPr>
        <p:grpSpPr>
          <a:xfrm rot="7400989">
            <a:off x="7507148" y="2422718"/>
            <a:ext cx="821872" cy="838201"/>
            <a:chOff x="2841171" y="3118756"/>
            <a:chExt cx="821872" cy="838201"/>
          </a:xfrm>
        </p:grpSpPr>
        <p:cxnSp>
          <p:nvCxnSpPr>
            <p:cNvPr id="116" name="Přímá spojnice 115"/>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Přímá spojnice 116"/>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18" name="Přímá spojnice 117"/>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19" name="Přímá spojnice 118"/>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27" name="Přímá spojnice 126"/>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28" name="Skupina 127"/>
          <p:cNvGrpSpPr/>
          <p:nvPr/>
        </p:nvGrpSpPr>
        <p:grpSpPr>
          <a:xfrm rot="2163649">
            <a:off x="6070746" y="3691441"/>
            <a:ext cx="949424" cy="941315"/>
            <a:chOff x="2841171" y="3118756"/>
            <a:chExt cx="821872" cy="838201"/>
          </a:xfrm>
        </p:grpSpPr>
        <p:cxnSp>
          <p:nvCxnSpPr>
            <p:cNvPr id="129" name="Přímá spojnice 128"/>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Přímá spojnice 129"/>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8" name="Přímá spojnice 137"/>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9" name="Přímá spojnice 138"/>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0" name="Přímá spojnice 139"/>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41" name="Skupina 140"/>
          <p:cNvGrpSpPr/>
          <p:nvPr/>
        </p:nvGrpSpPr>
        <p:grpSpPr>
          <a:xfrm rot="2385827">
            <a:off x="8366037" y="3099969"/>
            <a:ext cx="821872" cy="838201"/>
            <a:chOff x="2841171" y="3118756"/>
            <a:chExt cx="821872" cy="838201"/>
          </a:xfrm>
        </p:grpSpPr>
        <p:cxnSp>
          <p:nvCxnSpPr>
            <p:cNvPr id="142" name="Přímá spojnice 141"/>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Přímá spojnice 142"/>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4" name="Přímá spojnice 143"/>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1" name="Přímá spojnice 160"/>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2" name="Přímá spojnice 161"/>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63" name="Skupina 162"/>
          <p:cNvGrpSpPr/>
          <p:nvPr/>
        </p:nvGrpSpPr>
        <p:grpSpPr>
          <a:xfrm rot="18704571">
            <a:off x="7012365" y="5108060"/>
            <a:ext cx="821872" cy="838201"/>
            <a:chOff x="2841171" y="3118756"/>
            <a:chExt cx="821872" cy="838201"/>
          </a:xfrm>
        </p:grpSpPr>
        <p:cxnSp>
          <p:nvCxnSpPr>
            <p:cNvPr id="166" name="Přímá spojnice 165"/>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Přímá spojnice 166"/>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8" name="Přímá spojnice 167"/>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9" name="Přímá spojnice 168"/>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0" name="Přímá spojnice 169"/>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71" name="Ovál 170"/>
          <p:cNvSpPr/>
          <p:nvPr/>
        </p:nvSpPr>
        <p:spPr>
          <a:xfrm rot="16328894">
            <a:off x="10644468" y="2998907"/>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72" name="Přímá spojnice 171"/>
          <p:cNvCxnSpPr/>
          <p:nvPr/>
        </p:nvCxnSpPr>
        <p:spPr>
          <a:xfrm>
            <a:off x="10902462" y="3445917"/>
            <a:ext cx="86482" cy="521443"/>
          </a:xfrm>
          <a:prstGeom prst="line">
            <a:avLst/>
          </a:prstGeom>
          <a:ln w="53975"/>
        </p:spPr>
        <p:style>
          <a:lnRef idx="1">
            <a:schemeClr val="dk1"/>
          </a:lnRef>
          <a:fillRef idx="0">
            <a:schemeClr val="dk1"/>
          </a:fillRef>
          <a:effectRef idx="0">
            <a:schemeClr val="dk1"/>
          </a:effectRef>
          <a:fontRef idx="minor">
            <a:schemeClr val="tx1"/>
          </a:fontRef>
        </p:style>
      </p:cxnSp>
      <p:sp>
        <p:nvSpPr>
          <p:cNvPr id="173" name="Ovál 172"/>
          <p:cNvSpPr/>
          <p:nvPr/>
        </p:nvSpPr>
        <p:spPr>
          <a:xfrm rot="16328894">
            <a:off x="10903956" y="3920960"/>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74" name="Skupina 173"/>
          <p:cNvGrpSpPr/>
          <p:nvPr/>
        </p:nvGrpSpPr>
        <p:grpSpPr>
          <a:xfrm rot="8866459">
            <a:off x="9693303" y="2653852"/>
            <a:ext cx="821872" cy="838201"/>
            <a:chOff x="2841171" y="3118756"/>
            <a:chExt cx="821872" cy="838201"/>
          </a:xfrm>
        </p:grpSpPr>
        <p:cxnSp>
          <p:nvCxnSpPr>
            <p:cNvPr id="175" name="Přímá spojnice 174"/>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Přímá spojnice 175"/>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7" name="Přímá spojnice 176"/>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8" name="Přímá spojnice 177"/>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9" name="Přímá spojnice 178"/>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80" name="Skupina 179"/>
          <p:cNvGrpSpPr/>
          <p:nvPr/>
        </p:nvGrpSpPr>
        <p:grpSpPr>
          <a:xfrm rot="14660396">
            <a:off x="10146060" y="5084682"/>
            <a:ext cx="1538198" cy="1005415"/>
            <a:chOff x="5200013" y="2918611"/>
            <a:chExt cx="1538198" cy="1005415"/>
          </a:xfrm>
        </p:grpSpPr>
        <p:sp>
          <p:nvSpPr>
            <p:cNvPr id="181" name="Ovál 180"/>
            <p:cNvSpPr/>
            <p:nvPr/>
          </p:nvSpPr>
          <p:spPr>
            <a:xfrm rot="3723607">
              <a:off x="5861659" y="3466826"/>
              <a:ext cx="457200" cy="45720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182" name="Přímá spojnice 181"/>
            <p:cNvCxnSpPr/>
            <p:nvPr/>
          </p:nvCxnSpPr>
          <p:spPr>
            <a:xfrm rot="3723607">
              <a:off x="6267105" y="3116379"/>
              <a:ext cx="228191" cy="408213"/>
            </a:xfrm>
            <a:prstGeom prst="line">
              <a:avLst/>
            </a:prstGeom>
            <a:ln w="53975"/>
          </p:spPr>
          <p:style>
            <a:lnRef idx="1">
              <a:schemeClr val="dk1"/>
            </a:lnRef>
            <a:fillRef idx="0">
              <a:schemeClr val="dk1"/>
            </a:fillRef>
            <a:effectRef idx="0">
              <a:schemeClr val="dk1"/>
            </a:effectRef>
            <a:fontRef idx="minor">
              <a:schemeClr val="tx1"/>
            </a:fontRef>
          </p:style>
        </p:cxnSp>
        <p:cxnSp>
          <p:nvCxnSpPr>
            <p:cNvPr id="183" name="Přímá spojnice 182"/>
            <p:cNvCxnSpPr/>
            <p:nvPr/>
          </p:nvCxnSpPr>
          <p:spPr>
            <a:xfrm rot="3723607" flipH="1">
              <a:off x="5500839" y="3409023"/>
              <a:ext cx="296377" cy="341262"/>
            </a:xfrm>
            <a:prstGeom prst="line">
              <a:avLst/>
            </a:prstGeom>
            <a:ln w="53975"/>
          </p:spPr>
          <p:style>
            <a:lnRef idx="1">
              <a:schemeClr val="dk1"/>
            </a:lnRef>
            <a:fillRef idx="0">
              <a:schemeClr val="dk1"/>
            </a:fillRef>
            <a:effectRef idx="0">
              <a:schemeClr val="dk1"/>
            </a:effectRef>
            <a:fontRef idx="minor">
              <a:schemeClr val="tx1"/>
            </a:fontRef>
          </p:style>
        </p:cxnSp>
        <p:sp>
          <p:nvSpPr>
            <p:cNvPr id="184" name="Ovál 183"/>
            <p:cNvSpPr/>
            <p:nvPr/>
          </p:nvSpPr>
          <p:spPr>
            <a:xfrm rot="3723607">
              <a:off x="6493282" y="290228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85" name="Ovál 184"/>
            <p:cNvSpPr/>
            <p:nvPr/>
          </p:nvSpPr>
          <p:spPr>
            <a:xfrm rot="3723607">
              <a:off x="5216341" y="3363893"/>
              <a:ext cx="228601" cy="261257"/>
            </a:xfrm>
            <a:prstGeom prst="ellipse">
              <a:avLst/>
            </a:prstGeom>
            <a:gradFill>
              <a:gsLst>
                <a:gs pos="55056">
                  <a:schemeClr val="accent1">
                    <a:lumMod val="75000"/>
                  </a:schemeClr>
                </a:gs>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186" name="Skupina 185"/>
          <p:cNvGrpSpPr/>
          <p:nvPr/>
        </p:nvGrpSpPr>
        <p:grpSpPr>
          <a:xfrm rot="18995797">
            <a:off x="9205624" y="4715407"/>
            <a:ext cx="821872" cy="838201"/>
            <a:chOff x="2841171" y="3118756"/>
            <a:chExt cx="821872" cy="838201"/>
          </a:xfrm>
        </p:grpSpPr>
        <p:cxnSp>
          <p:nvCxnSpPr>
            <p:cNvPr id="187" name="Přímá spojnice 186"/>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Přímá spojnice 187"/>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89" name="Přímá spojnice 188"/>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0" name="Přímá spojnice 189"/>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1" name="Přímá spojnice 190"/>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92" name="Skupina 191"/>
          <p:cNvGrpSpPr/>
          <p:nvPr/>
        </p:nvGrpSpPr>
        <p:grpSpPr>
          <a:xfrm rot="13299040">
            <a:off x="10672650" y="4289504"/>
            <a:ext cx="777043" cy="697917"/>
            <a:chOff x="2841171" y="3118756"/>
            <a:chExt cx="821872" cy="838201"/>
          </a:xfrm>
        </p:grpSpPr>
        <p:cxnSp>
          <p:nvCxnSpPr>
            <p:cNvPr id="193" name="Přímá spojnice 192"/>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Přímá spojnice 193"/>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5" name="Přímá spojnice 194"/>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6" name="Přímá spojnice 195"/>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97" name="Přímá spojnice 196"/>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04" name="Skupina 203"/>
          <p:cNvGrpSpPr/>
          <p:nvPr/>
        </p:nvGrpSpPr>
        <p:grpSpPr>
          <a:xfrm rot="18757909">
            <a:off x="11471637" y="4927768"/>
            <a:ext cx="821872" cy="838201"/>
            <a:chOff x="2841171" y="3118756"/>
            <a:chExt cx="821872" cy="838201"/>
          </a:xfrm>
        </p:grpSpPr>
        <p:cxnSp>
          <p:nvCxnSpPr>
            <p:cNvPr id="205" name="Přímá spojnice 204"/>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Přímá spojnice 205"/>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7" name="Přímá spojnice 206"/>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8" name="Přímá spojnice 207"/>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09" name="Přímá spojnice 208"/>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11" name="Skupina 210"/>
          <p:cNvGrpSpPr/>
          <p:nvPr/>
        </p:nvGrpSpPr>
        <p:grpSpPr>
          <a:xfrm rot="15897701">
            <a:off x="11001599" y="2201342"/>
            <a:ext cx="821872" cy="838201"/>
            <a:chOff x="2841171" y="3118756"/>
            <a:chExt cx="821872" cy="838201"/>
          </a:xfrm>
        </p:grpSpPr>
        <p:cxnSp>
          <p:nvCxnSpPr>
            <p:cNvPr id="212" name="Přímá spojnice 211"/>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Přímá spojnice 212"/>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14" name="Přímá spojnice 213"/>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15" name="Přímá spojnice 214"/>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16" name="Přímá spojnice 215"/>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53" name="Skupina 52"/>
          <p:cNvGrpSpPr/>
          <p:nvPr/>
        </p:nvGrpSpPr>
        <p:grpSpPr>
          <a:xfrm>
            <a:off x="11126580" y="3282763"/>
            <a:ext cx="386861" cy="386861"/>
            <a:chOff x="10292862" y="1699850"/>
            <a:chExt cx="386861" cy="386861"/>
          </a:xfrm>
        </p:grpSpPr>
        <p:sp>
          <p:nvSpPr>
            <p:cNvPr id="218" name="Ovál 217"/>
            <p:cNvSpPr/>
            <p:nvPr/>
          </p:nvSpPr>
          <p:spPr>
            <a:xfrm>
              <a:off x="10292862" y="1699850"/>
              <a:ext cx="386861" cy="386861"/>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19" name="Přímá spojnice 218"/>
            <p:cNvCxnSpPr/>
            <p:nvPr/>
          </p:nvCxnSpPr>
          <p:spPr>
            <a:xfrm>
              <a:off x="10375165" y="1887419"/>
              <a:ext cx="222496" cy="0"/>
            </a:xfrm>
            <a:prstGeom prst="line">
              <a:avLst/>
            </a:prstGeom>
            <a:ln w="38100">
              <a:solidFill>
                <a:srgbClr val="0F1113"/>
              </a:solidFill>
            </a:ln>
          </p:spPr>
          <p:style>
            <a:lnRef idx="1">
              <a:schemeClr val="accent1"/>
            </a:lnRef>
            <a:fillRef idx="0">
              <a:schemeClr val="accent1"/>
            </a:fillRef>
            <a:effectRef idx="0">
              <a:schemeClr val="accent1"/>
            </a:effectRef>
            <a:fontRef idx="minor">
              <a:schemeClr val="tx1"/>
            </a:fontRef>
          </p:style>
        </p:cxnSp>
      </p:grpSp>
      <p:grpSp>
        <p:nvGrpSpPr>
          <p:cNvPr id="221" name="Skupina 220"/>
          <p:cNvGrpSpPr/>
          <p:nvPr/>
        </p:nvGrpSpPr>
        <p:grpSpPr>
          <a:xfrm rot="19743627">
            <a:off x="8957450" y="2482952"/>
            <a:ext cx="821872" cy="838201"/>
            <a:chOff x="2841171" y="3118756"/>
            <a:chExt cx="821872" cy="838201"/>
          </a:xfrm>
        </p:grpSpPr>
        <p:cxnSp>
          <p:nvCxnSpPr>
            <p:cNvPr id="222" name="Přímá spojnice 221"/>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Přímá spojnice 222"/>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4" name="Přímá spojnice 223"/>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5" name="Přímá spojnice 224"/>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6" name="Přímá spojnice 225"/>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227" name="Přímá spojnice 226"/>
          <p:cNvCxnSpPr/>
          <p:nvPr/>
        </p:nvCxnSpPr>
        <p:spPr>
          <a:xfrm flipH="1" flipV="1">
            <a:off x="10177670" y="3084541"/>
            <a:ext cx="469687" cy="106272"/>
          </a:xfrm>
          <a:prstGeom prst="line">
            <a:avLst/>
          </a:prstGeom>
          <a:ln w="53975"/>
        </p:spPr>
        <p:style>
          <a:lnRef idx="1">
            <a:schemeClr val="dk1"/>
          </a:lnRef>
          <a:fillRef idx="0">
            <a:schemeClr val="dk1"/>
          </a:fillRef>
          <a:effectRef idx="0">
            <a:schemeClr val="dk1"/>
          </a:effectRef>
          <a:fontRef idx="minor">
            <a:schemeClr val="tx1"/>
          </a:fontRef>
        </p:style>
      </p:cxnSp>
      <p:grpSp>
        <p:nvGrpSpPr>
          <p:cNvPr id="228" name="Skupina 227"/>
          <p:cNvGrpSpPr/>
          <p:nvPr/>
        </p:nvGrpSpPr>
        <p:grpSpPr>
          <a:xfrm>
            <a:off x="8814076" y="2133137"/>
            <a:ext cx="386861" cy="386861"/>
            <a:chOff x="10292862" y="1699850"/>
            <a:chExt cx="386861" cy="386861"/>
          </a:xfrm>
        </p:grpSpPr>
        <p:sp>
          <p:nvSpPr>
            <p:cNvPr id="229" name="Ovál 228"/>
            <p:cNvSpPr/>
            <p:nvPr/>
          </p:nvSpPr>
          <p:spPr>
            <a:xfrm>
              <a:off x="10292862" y="1699850"/>
              <a:ext cx="386861" cy="386861"/>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30" name="Přímá spojnice 229"/>
            <p:cNvCxnSpPr/>
            <p:nvPr/>
          </p:nvCxnSpPr>
          <p:spPr>
            <a:xfrm>
              <a:off x="10375165" y="1887419"/>
              <a:ext cx="222496" cy="0"/>
            </a:xfrm>
            <a:prstGeom prst="line">
              <a:avLst/>
            </a:prstGeom>
            <a:ln w="38100">
              <a:solidFill>
                <a:srgbClr val="0F1113"/>
              </a:solidFill>
            </a:ln>
          </p:spPr>
          <p:style>
            <a:lnRef idx="1">
              <a:schemeClr val="accent1"/>
            </a:lnRef>
            <a:fillRef idx="0">
              <a:schemeClr val="accent1"/>
            </a:fillRef>
            <a:effectRef idx="0">
              <a:schemeClr val="accent1"/>
            </a:effectRef>
            <a:fontRef idx="minor">
              <a:schemeClr val="tx1"/>
            </a:fontRef>
          </p:style>
        </p:cxnSp>
      </p:grpSp>
      <p:cxnSp>
        <p:nvCxnSpPr>
          <p:cNvPr id="232" name="Přímá spojnice 231"/>
          <p:cNvCxnSpPr/>
          <p:nvPr/>
        </p:nvCxnSpPr>
        <p:spPr>
          <a:xfrm flipH="1">
            <a:off x="7921487" y="2736672"/>
            <a:ext cx="536714" cy="109329"/>
          </a:xfrm>
          <a:prstGeom prst="line">
            <a:avLst/>
          </a:prstGeom>
          <a:ln w="53975"/>
        </p:spPr>
        <p:style>
          <a:lnRef idx="1">
            <a:schemeClr val="dk1"/>
          </a:lnRef>
          <a:fillRef idx="0">
            <a:schemeClr val="dk1"/>
          </a:fillRef>
          <a:effectRef idx="0">
            <a:schemeClr val="dk1"/>
          </a:effectRef>
          <a:fontRef idx="minor">
            <a:schemeClr val="tx1"/>
          </a:fontRef>
        </p:style>
      </p:cxnSp>
      <p:grpSp>
        <p:nvGrpSpPr>
          <p:cNvPr id="233" name="Skupina 232"/>
          <p:cNvGrpSpPr/>
          <p:nvPr/>
        </p:nvGrpSpPr>
        <p:grpSpPr>
          <a:xfrm rot="17918123">
            <a:off x="6696459" y="2707972"/>
            <a:ext cx="841575" cy="806906"/>
            <a:chOff x="2841171" y="3118756"/>
            <a:chExt cx="821872" cy="838201"/>
          </a:xfrm>
        </p:grpSpPr>
        <p:cxnSp>
          <p:nvCxnSpPr>
            <p:cNvPr id="234" name="Přímá spojnice 233"/>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 name="Přímá spojnice 234"/>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6" name="Přímá spojnice 235"/>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7" name="Přímá spojnice 236"/>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8" name="Přímá spojnice 237"/>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39" name="Skupina 238"/>
          <p:cNvGrpSpPr/>
          <p:nvPr/>
        </p:nvGrpSpPr>
        <p:grpSpPr>
          <a:xfrm>
            <a:off x="6004624" y="2702976"/>
            <a:ext cx="386861" cy="386861"/>
            <a:chOff x="10292862" y="1699850"/>
            <a:chExt cx="386861" cy="386861"/>
          </a:xfrm>
        </p:grpSpPr>
        <p:sp>
          <p:nvSpPr>
            <p:cNvPr id="240" name="Ovál 239"/>
            <p:cNvSpPr/>
            <p:nvPr/>
          </p:nvSpPr>
          <p:spPr>
            <a:xfrm>
              <a:off x="10292862" y="1699850"/>
              <a:ext cx="386861" cy="386861"/>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41" name="Přímá spojnice 240"/>
            <p:cNvCxnSpPr/>
            <p:nvPr/>
          </p:nvCxnSpPr>
          <p:spPr>
            <a:xfrm>
              <a:off x="10375165" y="1887419"/>
              <a:ext cx="222496" cy="0"/>
            </a:xfrm>
            <a:prstGeom prst="line">
              <a:avLst/>
            </a:prstGeom>
            <a:ln w="38100">
              <a:solidFill>
                <a:srgbClr val="0F1113"/>
              </a:solidFill>
            </a:ln>
          </p:spPr>
          <p:style>
            <a:lnRef idx="1">
              <a:schemeClr val="accent1"/>
            </a:lnRef>
            <a:fillRef idx="0">
              <a:schemeClr val="accent1"/>
            </a:fillRef>
            <a:effectRef idx="0">
              <a:schemeClr val="accent1"/>
            </a:effectRef>
            <a:fontRef idx="minor">
              <a:schemeClr val="tx1"/>
            </a:fontRef>
          </p:style>
        </p:cxnSp>
      </p:grpSp>
      <p:grpSp>
        <p:nvGrpSpPr>
          <p:cNvPr id="243" name="Skupina 242"/>
          <p:cNvGrpSpPr/>
          <p:nvPr/>
        </p:nvGrpSpPr>
        <p:grpSpPr>
          <a:xfrm rot="13320758">
            <a:off x="6207319" y="4460302"/>
            <a:ext cx="821872" cy="838201"/>
            <a:chOff x="2841171" y="3118756"/>
            <a:chExt cx="821872" cy="838201"/>
          </a:xfrm>
        </p:grpSpPr>
        <p:cxnSp>
          <p:nvCxnSpPr>
            <p:cNvPr id="244" name="Přímá spojnice 243"/>
            <p:cNvCxnSpPr/>
            <p:nvPr/>
          </p:nvCxnSpPr>
          <p:spPr>
            <a:xfrm flipH="1">
              <a:off x="2841171" y="3118756"/>
              <a:ext cx="212272" cy="22860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Přímá spojnice 244"/>
            <p:cNvCxnSpPr/>
            <p:nvPr/>
          </p:nvCxnSpPr>
          <p:spPr>
            <a:xfrm flipH="1">
              <a:off x="2993571" y="32711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6" name="Přímá spojnice 245"/>
            <p:cNvCxnSpPr/>
            <p:nvPr/>
          </p:nvCxnSpPr>
          <p:spPr>
            <a:xfrm flipH="1">
              <a:off x="3145971" y="34235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7" name="Přímá spojnice 246"/>
            <p:cNvCxnSpPr/>
            <p:nvPr/>
          </p:nvCxnSpPr>
          <p:spPr>
            <a:xfrm flipH="1">
              <a:off x="3298371" y="35759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8" name="Přímá spojnice 247"/>
            <p:cNvCxnSpPr/>
            <p:nvPr/>
          </p:nvCxnSpPr>
          <p:spPr>
            <a:xfrm flipH="1">
              <a:off x="3450771" y="3728356"/>
              <a:ext cx="212272" cy="228601"/>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249" name="Přímá spojnice 248"/>
          <p:cNvCxnSpPr/>
          <p:nvPr/>
        </p:nvCxnSpPr>
        <p:spPr>
          <a:xfrm>
            <a:off x="6407238" y="3569832"/>
            <a:ext cx="122771" cy="518561"/>
          </a:xfrm>
          <a:prstGeom prst="line">
            <a:avLst/>
          </a:prstGeom>
          <a:ln w="53975"/>
        </p:spPr>
        <p:style>
          <a:lnRef idx="1">
            <a:schemeClr val="dk1"/>
          </a:lnRef>
          <a:fillRef idx="0">
            <a:schemeClr val="dk1"/>
          </a:fillRef>
          <a:effectRef idx="0">
            <a:schemeClr val="dk1"/>
          </a:effectRef>
          <a:fontRef idx="minor">
            <a:schemeClr val="tx1"/>
          </a:fontRef>
        </p:style>
      </p:cxnSp>
      <p:grpSp>
        <p:nvGrpSpPr>
          <p:cNvPr id="251" name="Skupina 250"/>
          <p:cNvGrpSpPr/>
          <p:nvPr/>
        </p:nvGrpSpPr>
        <p:grpSpPr>
          <a:xfrm>
            <a:off x="6842816" y="4952525"/>
            <a:ext cx="386861" cy="386861"/>
            <a:chOff x="10292862" y="1699850"/>
            <a:chExt cx="386861" cy="386861"/>
          </a:xfrm>
        </p:grpSpPr>
        <p:sp>
          <p:nvSpPr>
            <p:cNvPr id="252" name="Ovál 251"/>
            <p:cNvSpPr/>
            <p:nvPr/>
          </p:nvSpPr>
          <p:spPr>
            <a:xfrm>
              <a:off x="10292862" y="1699850"/>
              <a:ext cx="386861" cy="386861"/>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cxnSp>
          <p:nvCxnSpPr>
            <p:cNvPr id="253" name="Přímá spojnice 252"/>
            <p:cNvCxnSpPr/>
            <p:nvPr/>
          </p:nvCxnSpPr>
          <p:spPr>
            <a:xfrm>
              <a:off x="10375165" y="1887419"/>
              <a:ext cx="222496" cy="0"/>
            </a:xfrm>
            <a:prstGeom prst="line">
              <a:avLst/>
            </a:prstGeom>
            <a:ln w="38100">
              <a:solidFill>
                <a:srgbClr val="0F1113"/>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406385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6" presetClass="path" presetSubtype="0" accel="50000" decel="50000" fill="hold" grpId="0" nodeType="clickEffect">
                                  <p:stCondLst>
                                    <p:cond delay="0"/>
                                  </p:stCondLst>
                                  <p:childTnLst>
                                    <p:animMotion origin="layout" path="M -1.875E-6 1.11111E-6 L -0.04844 -0.0169 " pathEditMode="relative" rAng="0" ptsTypes="AA">
                                      <p:cBhvr>
                                        <p:cTn id="6" dur="2100" fill="hold"/>
                                        <p:tgtEl>
                                          <p:spTgt spid="9"/>
                                        </p:tgtEl>
                                        <p:attrNameLst>
                                          <p:attrName>ppt_x</p:attrName>
                                          <p:attrName>ppt_y</p:attrName>
                                        </p:attrNameLst>
                                      </p:cBhvr>
                                      <p:rCtr x="-2422" y="-856"/>
                                    </p:animMotion>
                                  </p:childTnLst>
                                </p:cTn>
                              </p:par>
                              <p:par>
                                <p:cTn id="7" presetID="22" presetClass="entr" presetSubtype="2" fill="hold" nodeType="withEffect">
                                  <p:stCondLst>
                                    <p:cond delay="0"/>
                                  </p:stCondLst>
                                  <p:childTnLst>
                                    <p:set>
                                      <p:cBhvr>
                                        <p:cTn id="8" dur="1" fill="hold">
                                          <p:stCondLst>
                                            <p:cond delay="0"/>
                                          </p:stCondLst>
                                        </p:cTn>
                                        <p:tgtEl>
                                          <p:spTgt spid="22"/>
                                        </p:tgtEl>
                                        <p:attrNameLst>
                                          <p:attrName>style.visibility</p:attrName>
                                        </p:attrNameLst>
                                      </p:cBhvr>
                                      <p:to>
                                        <p:strVal val="visible"/>
                                      </p:to>
                                    </p:set>
                                    <p:animEffect transition="in" filter="wipe(right)">
                                      <p:cBhvr>
                                        <p:cTn id="9" dur="2000"/>
                                        <p:tgtEl>
                                          <p:spTgt spid="22"/>
                                        </p:tgtEl>
                                      </p:cBhvr>
                                    </p:animEffect>
                                  </p:childTnLst>
                                </p:cTn>
                              </p:par>
                              <p:par>
                                <p:cTn id="10" presetID="22" presetClass="exit" presetSubtype="2" fill="hold" nodeType="withEffect">
                                  <p:stCondLst>
                                    <p:cond delay="0"/>
                                  </p:stCondLst>
                                  <p:childTnLst>
                                    <p:animEffect transition="out" filter="wipe(right)">
                                      <p:cBhvr>
                                        <p:cTn id="11" dur="2000"/>
                                        <p:tgtEl>
                                          <p:spTgt spid="16"/>
                                        </p:tgtEl>
                                      </p:cBhvr>
                                    </p:animEffect>
                                    <p:set>
                                      <p:cBhvr>
                                        <p:cTn id="12" dur="1" fill="hold">
                                          <p:stCondLst>
                                            <p:cond delay="1999"/>
                                          </p:stCondLst>
                                        </p:cTn>
                                        <p:tgtEl>
                                          <p:spTgt spid="16"/>
                                        </p:tgtEl>
                                        <p:attrNameLst>
                                          <p:attrName>style.visibility</p:attrName>
                                        </p:attrNameLst>
                                      </p:cBhvr>
                                      <p:to>
                                        <p:strVal val="hidden"/>
                                      </p:to>
                                    </p:set>
                                  </p:childTnLst>
                                </p:cTn>
                              </p:par>
                              <p:par>
                                <p:cTn id="13" presetID="22" presetClass="entr" presetSubtype="2" fill="hold" nodeType="with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wipe(right)">
                                      <p:cBhvr>
                                        <p:cTn id="15" dur="2000"/>
                                        <p:tgtEl>
                                          <p:spTgt spid="23"/>
                                        </p:tgtEl>
                                      </p:cBhvr>
                                    </p:animEffect>
                                  </p:childTnLst>
                                </p:cTn>
                              </p:par>
                              <p:par>
                                <p:cTn id="16" presetID="22" presetClass="exit" presetSubtype="2" fill="hold" nodeType="withEffect">
                                  <p:stCondLst>
                                    <p:cond delay="0"/>
                                  </p:stCondLst>
                                  <p:childTnLst>
                                    <p:animEffect transition="out" filter="wipe(right)">
                                      <p:cBhvr>
                                        <p:cTn id="17" dur="2000"/>
                                        <p:tgtEl>
                                          <p:spTgt spid="7"/>
                                        </p:tgtEl>
                                      </p:cBhvr>
                                    </p:animEffect>
                                    <p:set>
                                      <p:cBhvr>
                                        <p:cTn id="18" dur="1" fill="hold">
                                          <p:stCondLst>
                                            <p:cond delay="1999"/>
                                          </p:stCondLst>
                                        </p:cTn>
                                        <p:tgtEl>
                                          <p:spTgt spid="7"/>
                                        </p:tgtEl>
                                        <p:attrNameLst>
                                          <p:attrName>style.visibility</p:attrName>
                                        </p:attrNameLst>
                                      </p:cBhvr>
                                      <p:to>
                                        <p:strVal val="hidden"/>
                                      </p:to>
                                    </p:set>
                                  </p:childTnLst>
                                </p:cTn>
                              </p:par>
                              <p:par>
                                <p:cTn id="19" presetID="10" presetClass="exit" presetSubtype="0" fill="hold" grpId="0" nodeType="withEffect">
                                  <p:stCondLst>
                                    <p:cond delay="900"/>
                                  </p:stCondLst>
                                  <p:childTnLst>
                                    <p:animEffect transition="out" filter="fade">
                                      <p:cBhvr>
                                        <p:cTn id="20" dur="1100"/>
                                        <p:tgtEl>
                                          <p:spTgt spid="4"/>
                                        </p:tgtEl>
                                      </p:cBhvr>
                                    </p:animEffect>
                                    <p:set>
                                      <p:cBhvr>
                                        <p:cTn id="21" dur="1" fill="hold">
                                          <p:stCondLst>
                                            <p:cond delay="1099"/>
                                          </p:stCondLst>
                                        </p:cTn>
                                        <p:tgtEl>
                                          <p:spTgt spid="4"/>
                                        </p:tgtEl>
                                        <p:attrNameLst>
                                          <p:attrName>style.visibility</p:attrName>
                                        </p:attrNameLst>
                                      </p:cBhvr>
                                      <p:to>
                                        <p:strVal val="hidden"/>
                                      </p:to>
                                    </p:set>
                                  </p:childTnLst>
                                </p:cTn>
                              </p:par>
                              <p:par>
                                <p:cTn id="22" presetID="10" presetClass="entr" presetSubtype="0" fill="hold" grpId="0" nodeType="withEffect">
                                  <p:stCondLst>
                                    <p:cond delay="1200"/>
                                  </p:stCondLst>
                                  <p:childTnLst>
                                    <p:set>
                                      <p:cBhvr>
                                        <p:cTn id="23" dur="1" fill="hold">
                                          <p:stCondLst>
                                            <p:cond delay="0"/>
                                          </p:stCondLst>
                                        </p:cTn>
                                        <p:tgtEl>
                                          <p:spTgt spid="3"/>
                                        </p:tgtEl>
                                        <p:attrNameLst>
                                          <p:attrName>style.visibility</p:attrName>
                                        </p:attrNameLst>
                                      </p:cBhvr>
                                      <p:to>
                                        <p:strVal val="visible"/>
                                      </p:to>
                                    </p:set>
                                    <p:animEffect transition="in" filter="fade">
                                      <p:cBhvr>
                                        <p:cTn id="24" dur="800"/>
                                        <p:tgtEl>
                                          <p:spTgt spid="3"/>
                                        </p:tgtEl>
                                      </p:cBhvr>
                                    </p:animEffect>
                                  </p:childTnLst>
                                </p:cTn>
                              </p:par>
                              <p:par>
                                <p:cTn id="25" presetID="10" presetClass="exit" presetSubtype="0" fill="hold" nodeType="withEffect">
                                  <p:stCondLst>
                                    <p:cond delay="100"/>
                                  </p:stCondLst>
                                  <p:childTnLst>
                                    <p:animEffect transition="out" filter="fade">
                                      <p:cBhvr>
                                        <p:cTn id="26" dur="800"/>
                                        <p:tgtEl>
                                          <p:spTgt spid="40"/>
                                        </p:tgtEl>
                                      </p:cBhvr>
                                    </p:animEffect>
                                    <p:set>
                                      <p:cBhvr>
                                        <p:cTn id="27" dur="1" fill="hold">
                                          <p:stCondLst>
                                            <p:cond delay="799"/>
                                          </p:stCondLst>
                                        </p:cTn>
                                        <p:tgtEl>
                                          <p:spTgt spid="40"/>
                                        </p:tgtEl>
                                        <p:attrNameLst>
                                          <p:attrName>style.visibility</p:attrName>
                                        </p:attrNameLst>
                                      </p:cBhvr>
                                      <p:to>
                                        <p:strVal val="hidden"/>
                                      </p:to>
                                    </p:set>
                                  </p:childTnLst>
                                </p:cTn>
                              </p:par>
                              <p:par>
                                <p:cTn id="28" presetID="10" presetClass="entr" presetSubtype="0" fill="hold" nodeType="withEffect">
                                  <p:stCondLst>
                                    <p:cond delay="1100"/>
                                  </p:stCondLst>
                                  <p:childTnLst>
                                    <p:set>
                                      <p:cBhvr>
                                        <p:cTn id="29" dur="1" fill="hold">
                                          <p:stCondLst>
                                            <p:cond delay="0"/>
                                          </p:stCondLst>
                                        </p:cTn>
                                        <p:tgtEl>
                                          <p:spTgt spid="41"/>
                                        </p:tgtEl>
                                        <p:attrNameLst>
                                          <p:attrName>style.visibility</p:attrName>
                                        </p:attrNameLst>
                                      </p:cBhvr>
                                      <p:to>
                                        <p:strVal val="visible"/>
                                      </p:to>
                                    </p:set>
                                    <p:animEffect transition="in" filter="fade">
                                      <p:cBhvr>
                                        <p:cTn id="30" dur="900"/>
                                        <p:tgtEl>
                                          <p:spTgt spid="41"/>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nodeType="clickEffect">
                                  <p:stCondLst>
                                    <p:cond delay="0"/>
                                  </p:stCondLst>
                                  <p:childTnLst>
                                    <p:set>
                                      <p:cBhvr>
                                        <p:cTn id="34" dur="1" fill="hold">
                                          <p:stCondLst>
                                            <p:cond delay="0"/>
                                          </p:stCondLst>
                                        </p:cTn>
                                        <p:tgtEl>
                                          <p:spTgt spid="126"/>
                                        </p:tgtEl>
                                        <p:attrNameLst>
                                          <p:attrName>style.visibility</p:attrName>
                                        </p:attrNameLst>
                                      </p:cBhvr>
                                      <p:to>
                                        <p:strVal val="visible"/>
                                      </p:to>
                                    </p:set>
                                    <p:animEffect transition="in" filter="wipe(down)">
                                      <p:cBhvr>
                                        <p:cTn id="35" dur="2000"/>
                                        <p:tgtEl>
                                          <p:spTgt spid="126"/>
                                        </p:tgtEl>
                                      </p:cBhvr>
                                    </p:animEffect>
                                  </p:childTnLst>
                                </p:cTn>
                              </p:par>
                              <p:par>
                                <p:cTn id="36" presetID="22" presetClass="exit" presetSubtype="4" fill="hold" nodeType="withEffect">
                                  <p:stCondLst>
                                    <p:cond delay="0"/>
                                  </p:stCondLst>
                                  <p:childTnLst>
                                    <p:animEffect transition="out" filter="wipe(down)">
                                      <p:cBhvr>
                                        <p:cTn id="37" dur="2000"/>
                                        <p:tgtEl>
                                          <p:spTgt spid="120"/>
                                        </p:tgtEl>
                                      </p:cBhvr>
                                    </p:animEffect>
                                    <p:set>
                                      <p:cBhvr>
                                        <p:cTn id="38" dur="1" fill="hold">
                                          <p:stCondLst>
                                            <p:cond delay="1999"/>
                                          </p:stCondLst>
                                        </p:cTn>
                                        <p:tgtEl>
                                          <p:spTgt spid="120"/>
                                        </p:tgtEl>
                                        <p:attrNameLst>
                                          <p:attrName>style.visibility</p:attrName>
                                        </p:attrNameLst>
                                      </p:cBhvr>
                                      <p:to>
                                        <p:strVal val="hidden"/>
                                      </p:to>
                                    </p:set>
                                  </p:childTnLst>
                                </p:cTn>
                              </p:par>
                              <p:par>
                                <p:cTn id="39" presetID="64" presetClass="path" presetSubtype="0" accel="50000" decel="50000" fill="hold" grpId="0" nodeType="withEffect">
                                  <p:stCondLst>
                                    <p:cond delay="0"/>
                                  </p:stCondLst>
                                  <p:childTnLst>
                                    <p:animMotion origin="layout" path="M 3.125E-6 7.40741E-7 L -0.00183 -0.08403 " pathEditMode="relative" rAng="0" ptsTypes="AA">
                                      <p:cBhvr>
                                        <p:cTn id="40" dur="2000" fill="hold"/>
                                        <p:tgtEl>
                                          <p:spTgt spid="146"/>
                                        </p:tgtEl>
                                        <p:attrNameLst>
                                          <p:attrName>ppt_x</p:attrName>
                                          <p:attrName>ppt_y</p:attrName>
                                        </p:attrNameLst>
                                      </p:cBhvr>
                                      <p:rCtr x="-91" y="-4213"/>
                                    </p:animMotion>
                                  </p:childTnLst>
                                </p:cTn>
                              </p:par>
                              <p:par>
                                <p:cTn id="41" presetID="22" presetClass="exit" presetSubtype="4" fill="hold" nodeType="withEffect">
                                  <p:stCondLst>
                                    <p:cond delay="0"/>
                                  </p:stCondLst>
                                  <p:childTnLst>
                                    <p:animEffect transition="out" filter="wipe(down)">
                                      <p:cBhvr>
                                        <p:cTn id="42" dur="2000"/>
                                        <p:tgtEl>
                                          <p:spTgt spid="159"/>
                                        </p:tgtEl>
                                      </p:cBhvr>
                                    </p:animEffect>
                                    <p:set>
                                      <p:cBhvr>
                                        <p:cTn id="43" dur="1" fill="hold">
                                          <p:stCondLst>
                                            <p:cond delay="1999"/>
                                          </p:stCondLst>
                                        </p:cTn>
                                        <p:tgtEl>
                                          <p:spTgt spid="159"/>
                                        </p:tgtEl>
                                        <p:attrNameLst>
                                          <p:attrName>style.visibility</p:attrName>
                                        </p:attrNameLst>
                                      </p:cBhvr>
                                      <p:to>
                                        <p:strVal val="hidden"/>
                                      </p:to>
                                    </p:set>
                                  </p:childTnLst>
                                </p:cTn>
                              </p:par>
                              <p:par>
                                <p:cTn id="44" presetID="22" presetClass="entr" presetSubtype="4" fill="hold" nodeType="withEffect">
                                  <p:stCondLst>
                                    <p:cond delay="0"/>
                                  </p:stCondLst>
                                  <p:childTnLst>
                                    <p:set>
                                      <p:cBhvr>
                                        <p:cTn id="45" dur="1" fill="hold">
                                          <p:stCondLst>
                                            <p:cond delay="0"/>
                                          </p:stCondLst>
                                        </p:cTn>
                                        <p:tgtEl>
                                          <p:spTgt spid="153"/>
                                        </p:tgtEl>
                                        <p:attrNameLst>
                                          <p:attrName>style.visibility</p:attrName>
                                        </p:attrNameLst>
                                      </p:cBhvr>
                                      <p:to>
                                        <p:strVal val="visible"/>
                                      </p:to>
                                    </p:set>
                                    <p:animEffect transition="in" filter="wipe(down)">
                                      <p:cBhvr>
                                        <p:cTn id="46" dur="2000"/>
                                        <p:tgtEl>
                                          <p:spTgt spid="153"/>
                                        </p:tgtEl>
                                      </p:cBhvr>
                                    </p:animEffect>
                                  </p:childTnLst>
                                </p:cTn>
                              </p:par>
                              <p:par>
                                <p:cTn id="47" presetID="10" presetClass="exit" presetSubtype="0" fill="hold" grpId="1" nodeType="withEffect">
                                  <p:stCondLst>
                                    <p:cond delay="0"/>
                                  </p:stCondLst>
                                  <p:childTnLst>
                                    <p:animEffect transition="out" filter="fade">
                                      <p:cBhvr>
                                        <p:cTn id="48" dur="700"/>
                                        <p:tgtEl>
                                          <p:spTgt spid="3"/>
                                        </p:tgtEl>
                                      </p:cBhvr>
                                    </p:animEffect>
                                    <p:set>
                                      <p:cBhvr>
                                        <p:cTn id="49" dur="1" fill="hold">
                                          <p:stCondLst>
                                            <p:cond delay="699"/>
                                          </p:stCondLst>
                                        </p:cTn>
                                        <p:tgtEl>
                                          <p:spTgt spid="3"/>
                                        </p:tgtEl>
                                        <p:attrNameLst>
                                          <p:attrName>style.visibility</p:attrName>
                                        </p:attrNameLst>
                                      </p:cBhvr>
                                      <p:to>
                                        <p:strVal val="hidden"/>
                                      </p:to>
                                    </p:set>
                                  </p:childTnLst>
                                </p:cTn>
                              </p:par>
                              <p:par>
                                <p:cTn id="50" presetID="10" presetClass="exit" presetSubtype="0" fill="hold" nodeType="withEffect">
                                  <p:stCondLst>
                                    <p:cond delay="0"/>
                                  </p:stCondLst>
                                  <p:childTnLst>
                                    <p:animEffect transition="out" filter="fade">
                                      <p:cBhvr>
                                        <p:cTn id="51" dur="700"/>
                                        <p:tgtEl>
                                          <p:spTgt spid="41"/>
                                        </p:tgtEl>
                                      </p:cBhvr>
                                    </p:animEffect>
                                    <p:set>
                                      <p:cBhvr>
                                        <p:cTn id="52" dur="1" fill="hold">
                                          <p:stCondLst>
                                            <p:cond delay="699"/>
                                          </p:stCondLst>
                                        </p:cTn>
                                        <p:tgtEl>
                                          <p:spTgt spid="41"/>
                                        </p:tgtEl>
                                        <p:attrNameLst>
                                          <p:attrName>style.visibility</p:attrName>
                                        </p:attrNameLst>
                                      </p:cBhvr>
                                      <p:to>
                                        <p:strVal val="hidden"/>
                                      </p:to>
                                    </p:set>
                                  </p:childTnLst>
                                </p:cTn>
                              </p:par>
                              <p:par>
                                <p:cTn id="53" presetID="10" presetClass="entr" presetSubtype="0" fill="hold" grpId="1" nodeType="withEffect">
                                  <p:stCondLst>
                                    <p:cond delay="1200"/>
                                  </p:stCondLst>
                                  <p:childTnLst>
                                    <p:set>
                                      <p:cBhvr>
                                        <p:cTn id="54" dur="1" fill="hold">
                                          <p:stCondLst>
                                            <p:cond delay="0"/>
                                          </p:stCondLst>
                                        </p:cTn>
                                        <p:tgtEl>
                                          <p:spTgt spid="164"/>
                                        </p:tgtEl>
                                        <p:attrNameLst>
                                          <p:attrName>style.visibility</p:attrName>
                                        </p:attrNameLst>
                                      </p:cBhvr>
                                      <p:to>
                                        <p:strVal val="visible"/>
                                      </p:to>
                                    </p:set>
                                    <p:animEffect transition="in" filter="fade">
                                      <p:cBhvr>
                                        <p:cTn id="55" dur="800"/>
                                        <p:tgtEl>
                                          <p:spTgt spid="164"/>
                                        </p:tgtEl>
                                      </p:cBhvr>
                                    </p:animEffect>
                                  </p:childTnLst>
                                </p:cTn>
                              </p:par>
                              <p:par>
                                <p:cTn id="56" presetID="10" presetClass="entr" presetSubtype="0" fill="hold" nodeType="withEffect">
                                  <p:stCondLst>
                                    <p:cond delay="1200"/>
                                  </p:stCondLst>
                                  <p:childTnLst>
                                    <p:set>
                                      <p:cBhvr>
                                        <p:cTn id="57" dur="1" fill="hold">
                                          <p:stCondLst>
                                            <p:cond delay="0"/>
                                          </p:stCondLst>
                                        </p:cTn>
                                        <p:tgtEl>
                                          <p:spTgt spid="31"/>
                                        </p:tgtEl>
                                        <p:attrNameLst>
                                          <p:attrName>style.visibility</p:attrName>
                                        </p:attrNameLst>
                                      </p:cBhvr>
                                      <p:to>
                                        <p:strVal val="visible"/>
                                      </p:to>
                                    </p:set>
                                    <p:animEffect transition="in" filter="fade">
                                      <p:cBhvr>
                                        <p:cTn id="58" dur="800"/>
                                        <p:tgtEl>
                                          <p:spTgt spid="31"/>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2" fill="hold" nodeType="clickEffect">
                                  <p:stCondLst>
                                    <p:cond delay="0"/>
                                  </p:stCondLst>
                                  <p:childTnLst>
                                    <p:set>
                                      <p:cBhvr>
                                        <p:cTn id="62" dur="1" fill="hold">
                                          <p:stCondLst>
                                            <p:cond delay="0"/>
                                          </p:stCondLst>
                                        </p:cTn>
                                        <p:tgtEl>
                                          <p:spTgt spid="131"/>
                                        </p:tgtEl>
                                        <p:attrNameLst>
                                          <p:attrName>style.visibility</p:attrName>
                                        </p:attrNameLst>
                                      </p:cBhvr>
                                      <p:to>
                                        <p:strVal val="visible"/>
                                      </p:to>
                                    </p:set>
                                    <p:animEffect transition="in" filter="wipe(right)">
                                      <p:cBhvr>
                                        <p:cTn id="63" dur="2000"/>
                                        <p:tgtEl>
                                          <p:spTgt spid="131"/>
                                        </p:tgtEl>
                                      </p:cBhvr>
                                    </p:animEffect>
                                  </p:childTnLst>
                                </p:cTn>
                              </p:par>
                              <p:par>
                                <p:cTn id="64" presetID="22" presetClass="exit" presetSubtype="2" fill="hold" nodeType="withEffect">
                                  <p:stCondLst>
                                    <p:cond delay="0"/>
                                  </p:stCondLst>
                                  <p:childTnLst>
                                    <p:animEffect transition="out" filter="wipe(right)">
                                      <p:cBhvr>
                                        <p:cTn id="65" dur="2000"/>
                                        <p:tgtEl>
                                          <p:spTgt spid="132"/>
                                        </p:tgtEl>
                                      </p:cBhvr>
                                    </p:animEffect>
                                    <p:set>
                                      <p:cBhvr>
                                        <p:cTn id="66" dur="1" fill="hold">
                                          <p:stCondLst>
                                            <p:cond delay="1999"/>
                                          </p:stCondLst>
                                        </p:cTn>
                                        <p:tgtEl>
                                          <p:spTgt spid="132"/>
                                        </p:tgtEl>
                                        <p:attrNameLst>
                                          <p:attrName>style.visibility</p:attrName>
                                        </p:attrNameLst>
                                      </p:cBhvr>
                                      <p:to>
                                        <p:strVal val="hidden"/>
                                      </p:to>
                                    </p:set>
                                  </p:childTnLst>
                                </p:cTn>
                              </p:par>
                              <p:par>
                                <p:cTn id="67" presetID="35" presetClass="path" presetSubtype="0" accel="50000" decel="50000" fill="hold" grpId="0" nodeType="withEffect">
                                  <p:stCondLst>
                                    <p:cond delay="0"/>
                                  </p:stCondLst>
                                  <p:childTnLst>
                                    <p:animMotion origin="layout" path="M 4.79167E-6 7.40741E-7 L -0.03855 -0.01898 " pathEditMode="relative" rAng="0" ptsTypes="AA">
                                      <p:cBhvr>
                                        <p:cTn id="68" dur="2000" fill="hold"/>
                                        <p:tgtEl>
                                          <p:spTgt spid="145"/>
                                        </p:tgtEl>
                                        <p:attrNameLst>
                                          <p:attrName>ppt_x</p:attrName>
                                          <p:attrName>ppt_y</p:attrName>
                                        </p:attrNameLst>
                                      </p:cBhvr>
                                      <p:rCtr x="-1927" y="-949"/>
                                    </p:animMotion>
                                  </p:childTnLst>
                                </p:cTn>
                              </p:par>
                              <p:par>
                                <p:cTn id="69" presetID="22" presetClass="entr" presetSubtype="2" fill="hold" nodeType="withEffect">
                                  <p:stCondLst>
                                    <p:cond delay="0"/>
                                  </p:stCondLst>
                                  <p:childTnLst>
                                    <p:set>
                                      <p:cBhvr>
                                        <p:cTn id="70" dur="1" fill="hold">
                                          <p:stCondLst>
                                            <p:cond delay="0"/>
                                          </p:stCondLst>
                                        </p:cTn>
                                        <p:tgtEl>
                                          <p:spTgt spid="147"/>
                                        </p:tgtEl>
                                        <p:attrNameLst>
                                          <p:attrName>style.visibility</p:attrName>
                                        </p:attrNameLst>
                                      </p:cBhvr>
                                      <p:to>
                                        <p:strVal val="visible"/>
                                      </p:to>
                                    </p:set>
                                    <p:animEffect transition="in" filter="wipe(right)">
                                      <p:cBhvr>
                                        <p:cTn id="71" dur="2000"/>
                                        <p:tgtEl>
                                          <p:spTgt spid="147"/>
                                        </p:tgtEl>
                                      </p:cBhvr>
                                    </p:animEffect>
                                  </p:childTnLst>
                                </p:cTn>
                              </p:par>
                              <p:par>
                                <p:cTn id="72" presetID="22" presetClass="exit" presetSubtype="4" fill="hold" nodeType="withEffect">
                                  <p:stCondLst>
                                    <p:cond delay="0"/>
                                  </p:stCondLst>
                                  <p:childTnLst>
                                    <p:animEffect transition="out" filter="wipe(down)">
                                      <p:cBhvr>
                                        <p:cTn id="73" dur="2000"/>
                                        <p:tgtEl>
                                          <p:spTgt spid="160"/>
                                        </p:tgtEl>
                                      </p:cBhvr>
                                    </p:animEffect>
                                    <p:set>
                                      <p:cBhvr>
                                        <p:cTn id="74" dur="1" fill="hold">
                                          <p:stCondLst>
                                            <p:cond delay="1999"/>
                                          </p:stCondLst>
                                        </p:cTn>
                                        <p:tgtEl>
                                          <p:spTgt spid="160"/>
                                        </p:tgtEl>
                                        <p:attrNameLst>
                                          <p:attrName>style.visibility</p:attrName>
                                        </p:attrNameLst>
                                      </p:cBhvr>
                                      <p:to>
                                        <p:strVal val="hidden"/>
                                      </p:to>
                                    </p:set>
                                  </p:childTnLst>
                                </p:cTn>
                              </p:par>
                              <p:par>
                                <p:cTn id="75" presetID="10" presetClass="exit" presetSubtype="0" fill="hold" grpId="0" nodeType="withEffect">
                                  <p:stCondLst>
                                    <p:cond delay="0"/>
                                  </p:stCondLst>
                                  <p:childTnLst>
                                    <p:animEffect transition="out" filter="fade">
                                      <p:cBhvr>
                                        <p:cTn id="76" dur="700"/>
                                        <p:tgtEl>
                                          <p:spTgt spid="164"/>
                                        </p:tgtEl>
                                      </p:cBhvr>
                                    </p:animEffect>
                                    <p:set>
                                      <p:cBhvr>
                                        <p:cTn id="77" dur="1" fill="hold">
                                          <p:stCondLst>
                                            <p:cond delay="699"/>
                                          </p:stCondLst>
                                        </p:cTn>
                                        <p:tgtEl>
                                          <p:spTgt spid="164"/>
                                        </p:tgtEl>
                                        <p:attrNameLst>
                                          <p:attrName>style.visibility</p:attrName>
                                        </p:attrNameLst>
                                      </p:cBhvr>
                                      <p:to>
                                        <p:strVal val="hidden"/>
                                      </p:to>
                                    </p:set>
                                  </p:childTnLst>
                                </p:cTn>
                              </p:par>
                              <p:par>
                                <p:cTn id="78" presetID="10" presetClass="exit" presetSubtype="0" fill="hold" nodeType="withEffect">
                                  <p:stCondLst>
                                    <p:cond delay="0"/>
                                  </p:stCondLst>
                                  <p:childTnLst>
                                    <p:animEffect transition="out" filter="fade">
                                      <p:cBhvr>
                                        <p:cTn id="79" dur="800"/>
                                        <p:tgtEl>
                                          <p:spTgt spid="31"/>
                                        </p:tgtEl>
                                      </p:cBhvr>
                                    </p:animEffect>
                                    <p:set>
                                      <p:cBhvr>
                                        <p:cTn id="80" dur="1" fill="hold">
                                          <p:stCondLst>
                                            <p:cond delay="799"/>
                                          </p:stCondLst>
                                        </p:cTn>
                                        <p:tgtEl>
                                          <p:spTgt spid="31"/>
                                        </p:tgtEl>
                                        <p:attrNameLst>
                                          <p:attrName>style.visibility</p:attrName>
                                        </p:attrNameLst>
                                      </p:cBhvr>
                                      <p:to>
                                        <p:strVal val="hidden"/>
                                      </p:to>
                                    </p:set>
                                  </p:childTnLst>
                                </p:cTn>
                              </p:par>
                              <p:par>
                                <p:cTn id="81" presetID="10" presetClass="entr" presetSubtype="0" fill="hold" grpId="0" nodeType="withEffect">
                                  <p:stCondLst>
                                    <p:cond delay="1200"/>
                                  </p:stCondLst>
                                  <p:childTnLst>
                                    <p:set>
                                      <p:cBhvr>
                                        <p:cTn id="82" dur="1" fill="hold">
                                          <p:stCondLst>
                                            <p:cond delay="0"/>
                                          </p:stCondLst>
                                        </p:cTn>
                                        <p:tgtEl>
                                          <p:spTgt spid="165"/>
                                        </p:tgtEl>
                                        <p:attrNameLst>
                                          <p:attrName>style.visibility</p:attrName>
                                        </p:attrNameLst>
                                      </p:cBhvr>
                                      <p:to>
                                        <p:strVal val="visible"/>
                                      </p:to>
                                    </p:set>
                                    <p:animEffect transition="in" filter="fade">
                                      <p:cBhvr>
                                        <p:cTn id="83" dur="800"/>
                                        <p:tgtEl>
                                          <p:spTgt spid="165"/>
                                        </p:tgtEl>
                                      </p:cBhvr>
                                    </p:animEffect>
                                  </p:childTnLst>
                                </p:cTn>
                              </p:par>
                              <p:par>
                                <p:cTn id="84" presetID="10" presetClass="entr" presetSubtype="0" fill="hold" nodeType="withEffect">
                                  <p:stCondLst>
                                    <p:cond delay="1200"/>
                                  </p:stCondLst>
                                  <p:childTnLst>
                                    <p:set>
                                      <p:cBhvr>
                                        <p:cTn id="85" dur="1" fill="hold">
                                          <p:stCondLst>
                                            <p:cond delay="0"/>
                                          </p:stCondLst>
                                        </p:cTn>
                                        <p:tgtEl>
                                          <p:spTgt spid="99"/>
                                        </p:tgtEl>
                                        <p:attrNameLst>
                                          <p:attrName>style.visibility</p:attrName>
                                        </p:attrNameLst>
                                      </p:cBhvr>
                                      <p:to>
                                        <p:strVal val="visible"/>
                                      </p:to>
                                    </p:set>
                                    <p:animEffect transition="in" filter="fade">
                                      <p:cBhvr>
                                        <p:cTn id="86" dur="800"/>
                                        <p:tgtEl>
                                          <p:spTgt spid="99"/>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xit" presetSubtype="8" fill="hold" nodeType="clickEffect">
                                  <p:stCondLst>
                                    <p:cond delay="0"/>
                                  </p:stCondLst>
                                  <p:childTnLst>
                                    <p:animEffect transition="out" filter="wipe(left)">
                                      <p:cBhvr>
                                        <p:cTn id="90" dur="2000"/>
                                        <p:tgtEl>
                                          <p:spTgt spid="174"/>
                                        </p:tgtEl>
                                      </p:cBhvr>
                                    </p:animEffect>
                                    <p:set>
                                      <p:cBhvr>
                                        <p:cTn id="91" dur="1" fill="hold">
                                          <p:stCondLst>
                                            <p:cond delay="1999"/>
                                          </p:stCondLst>
                                        </p:cTn>
                                        <p:tgtEl>
                                          <p:spTgt spid="174"/>
                                        </p:tgtEl>
                                        <p:attrNameLst>
                                          <p:attrName>style.visibility</p:attrName>
                                        </p:attrNameLst>
                                      </p:cBhvr>
                                      <p:to>
                                        <p:strVal val="hidden"/>
                                      </p:to>
                                    </p:set>
                                  </p:childTnLst>
                                </p:cTn>
                              </p:par>
                              <p:par>
                                <p:cTn id="92" presetID="22" presetClass="exit" presetSubtype="8" fill="hold" nodeType="withEffect">
                                  <p:stCondLst>
                                    <p:cond delay="0"/>
                                  </p:stCondLst>
                                  <p:childTnLst>
                                    <p:animEffect transition="out" filter="wipe(left)">
                                      <p:cBhvr>
                                        <p:cTn id="93" dur="2000"/>
                                        <p:tgtEl>
                                          <p:spTgt spid="106"/>
                                        </p:tgtEl>
                                      </p:cBhvr>
                                    </p:animEffect>
                                    <p:set>
                                      <p:cBhvr>
                                        <p:cTn id="94" dur="1" fill="hold">
                                          <p:stCondLst>
                                            <p:cond delay="1999"/>
                                          </p:stCondLst>
                                        </p:cTn>
                                        <p:tgtEl>
                                          <p:spTgt spid="106"/>
                                        </p:tgtEl>
                                        <p:attrNameLst>
                                          <p:attrName>style.visibility</p:attrName>
                                        </p:attrNameLst>
                                      </p:cBhvr>
                                      <p:to>
                                        <p:strVal val="hidden"/>
                                      </p:to>
                                    </p:set>
                                  </p:childTnLst>
                                </p:cTn>
                              </p:par>
                              <p:par>
                                <p:cTn id="95" presetID="63" presetClass="path" presetSubtype="0" accel="50000" decel="50000" fill="hold" grpId="0" nodeType="withEffect">
                                  <p:stCondLst>
                                    <p:cond delay="0"/>
                                  </p:stCondLst>
                                  <p:childTnLst>
                                    <p:animMotion origin="layout" path="M 2.08333E-6 -3.7037E-6 L 0.05208 0.02292 " pathEditMode="relative" rAng="0" ptsTypes="AA">
                                      <p:cBhvr>
                                        <p:cTn id="96" dur="2000" fill="hold"/>
                                        <p:tgtEl>
                                          <p:spTgt spid="108"/>
                                        </p:tgtEl>
                                        <p:attrNameLst>
                                          <p:attrName>ppt_x</p:attrName>
                                          <p:attrName>ppt_y</p:attrName>
                                        </p:attrNameLst>
                                      </p:cBhvr>
                                      <p:rCtr x="2604" y="1134"/>
                                    </p:animMotion>
                                  </p:childTnLst>
                                </p:cTn>
                              </p:par>
                              <p:par>
                                <p:cTn id="97" presetID="22" presetClass="entr" presetSubtype="8" fill="hold" nodeType="withEffect">
                                  <p:stCondLst>
                                    <p:cond delay="0"/>
                                  </p:stCondLst>
                                  <p:childTnLst>
                                    <p:set>
                                      <p:cBhvr>
                                        <p:cTn id="98" dur="1" fill="hold">
                                          <p:stCondLst>
                                            <p:cond delay="0"/>
                                          </p:stCondLst>
                                        </p:cTn>
                                        <p:tgtEl>
                                          <p:spTgt spid="221"/>
                                        </p:tgtEl>
                                        <p:attrNameLst>
                                          <p:attrName>style.visibility</p:attrName>
                                        </p:attrNameLst>
                                      </p:cBhvr>
                                      <p:to>
                                        <p:strVal val="visible"/>
                                      </p:to>
                                    </p:set>
                                    <p:animEffect transition="in" filter="wipe(left)">
                                      <p:cBhvr>
                                        <p:cTn id="99" dur="2000"/>
                                        <p:tgtEl>
                                          <p:spTgt spid="221"/>
                                        </p:tgtEl>
                                      </p:cBhvr>
                                    </p:animEffect>
                                  </p:childTnLst>
                                </p:cTn>
                              </p:par>
                              <p:par>
                                <p:cTn id="100" presetID="22" presetClass="entr" presetSubtype="8" fill="hold" nodeType="withEffect">
                                  <p:stCondLst>
                                    <p:cond delay="0"/>
                                  </p:stCondLst>
                                  <p:childTnLst>
                                    <p:set>
                                      <p:cBhvr>
                                        <p:cTn id="101" dur="1" fill="hold">
                                          <p:stCondLst>
                                            <p:cond delay="0"/>
                                          </p:stCondLst>
                                        </p:cTn>
                                        <p:tgtEl>
                                          <p:spTgt spid="227"/>
                                        </p:tgtEl>
                                        <p:attrNameLst>
                                          <p:attrName>style.visibility</p:attrName>
                                        </p:attrNameLst>
                                      </p:cBhvr>
                                      <p:to>
                                        <p:strVal val="visible"/>
                                      </p:to>
                                    </p:set>
                                    <p:animEffect transition="in" filter="wipe(left)">
                                      <p:cBhvr>
                                        <p:cTn id="102" dur="2000"/>
                                        <p:tgtEl>
                                          <p:spTgt spid="227"/>
                                        </p:tgtEl>
                                      </p:cBhvr>
                                    </p:animEffect>
                                  </p:childTnLst>
                                </p:cTn>
                              </p:par>
                              <p:par>
                                <p:cTn id="103" presetID="10" presetClass="exit" presetSubtype="0" fill="hold" grpId="0" nodeType="withEffect">
                                  <p:stCondLst>
                                    <p:cond delay="0"/>
                                  </p:stCondLst>
                                  <p:childTnLst>
                                    <p:animEffect transition="out" filter="fade">
                                      <p:cBhvr>
                                        <p:cTn id="104" dur="700"/>
                                        <p:tgtEl>
                                          <p:spTgt spid="210"/>
                                        </p:tgtEl>
                                      </p:cBhvr>
                                    </p:animEffect>
                                    <p:set>
                                      <p:cBhvr>
                                        <p:cTn id="105" dur="1" fill="hold">
                                          <p:stCondLst>
                                            <p:cond delay="699"/>
                                          </p:stCondLst>
                                        </p:cTn>
                                        <p:tgtEl>
                                          <p:spTgt spid="210"/>
                                        </p:tgtEl>
                                        <p:attrNameLst>
                                          <p:attrName>style.visibility</p:attrName>
                                        </p:attrNameLst>
                                      </p:cBhvr>
                                      <p:to>
                                        <p:strVal val="hidden"/>
                                      </p:to>
                                    </p:set>
                                  </p:childTnLst>
                                </p:cTn>
                              </p:par>
                              <p:par>
                                <p:cTn id="106" presetID="10" presetClass="exit" presetSubtype="0" fill="hold" nodeType="withEffect">
                                  <p:stCondLst>
                                    <p:cond delay="0"/>
                                  </p:stCondLst>
                                  <p:childTnLst>
                                    <p:animEffect transition="out" filter="fade">
                                      <p:cBhvr>
                                        <p:cTn id="107" dur="700"/>
                                        <p:tgtEl>
                                          <p:spTgt spid="53"/>
                                        </p:tgtEl>
                                      </p:cBhvr>
                                    </p:animEffect>
                                    <p:set>
                                      <p:cBhvr>
                                        <p:cTn id="108" dur="1" fill="hold">
                                          <p:stCondLst>
                                            <p:cond delay="699"/>
                                          </p:stCondLst>
                                        </p:cTn>
                                        <p:tgtEl>
                                          <p:spTgt spid="53"/>
                                        </p:tgtEl>
                                        <p:attrNameLst>
                                          <p:attrName>style.visibility</p:attrName>
                                        </p:attrNameLst>
                                      </p:cBhvr>
                                      <p:to>
                                        <p:strVal val="hidden"/>
                                      </p:to>
                                    </p:set>
                                  </p:childTnLst>
                                </p:cTn>
                              </p:par>
                              <p:par>
                                <p:cTn id="109" presetID="10" presetClass="entr" presetSubtype="0" fill="hold" nodeType="withEffect">
                                  <p:stCondLst>
                                    <p:cond delay="1300"/>
                                  </p:stCondLst>
                                  <p:childTnLst>
                                    <p:set>
                                      <p:cBhvr>
                                        <p:cTn id="110" dur="1" fill="hold">
                                          <p:stCondLst>
                                            <p:cond delay="0"/>
                                          </p:stCondLst>
                                        </p:cTn>
                                        <p:tgtEl>
                                          <p:spTgt spid="228"/>
                                        </p:tgtEl>
                                        <p:attrNameLst>
                                          <p:attrName>style.visibility</p:attrName>
                                        </p:attrNameLst>
                                      </p:cBhvr>
                                      <p:to>
                                        <p:strVal val="visible"/>
                                      </p:to>
                                    </p:set>
                                    <p:animEffect transition="in" filter="fade">
                                      <p:cBhvr>
                                        <p:cTn id="111" dur="700"/>
                                        <p:tgtEl>
                                          <p:spTgt spid="228"/>
                                        </p:tgtEl>
                                      </p:cBhvr>
                                    </p:animEffect>
                                  </p:childTnLst>
                                </p:cTn>
                              </p:par>
                              <p:par>
                                <p:cTn id="112" presetID="10" presetClass="entr" presetSubtype="0" fill="hold" grpId="0" nodeType="withEffect">
                                  <p:stCondLst>
                                    <p:cond delay="1300"/>
                                  </p:stCondLst>
                                  <p:childTnLst>
                                    <p:set>
                                      <p:cBhvr>
                                        <p:cTn id="113" dur="1" fill="hold">
                                          <p:stCondLst>
                                            <p:cond delay="0"/>
                                          </p:stCondLst>
                                        </p:cTn>
                                        <p:tgtEl>
                                          <p:spTgt spid="231"/>
                                        </p:tgtEl>
                                        <p:attrNameLst>
                                          <p:attrName>style.visibility</p:attrName>
                                        </p:attrNameLst>
                                      </p:cBhvr>
                                      <p:to>
                                        <p:strVal val="visible"/>
                                      </p:to>
                                    </p:set>
                                    <p:animEffect transition="in" filter="fade">
                                      <p:cBhvr>
                                        <p:cTn id="114" dur="700"/>
                                        <p:tgtEl>
                                          <p:spTgt spid="231"/>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xit" presetSubtype="8" fill="hold" nodeType="clickEffect">
                                  <p:stCondLst>
                                    <p:cond delay="0"/>
                                  </p:stCondLst>
                                  <p:childTnLst>
                                    <p:animEffect transition="out" filter="wipe(left)">
                                      <p:cBhvr>
                                        <p:cTn id="118" dur="2000"/>
                                        <p:tgtEl>
                                          <p:spTgt spid="115"/>
                                        </p:tgtEl>
                                      </p:cBhvr>
                                    </p:animEffect>
                                    <p:set>
                                      <p:cBhvr>
                                        <p:cTn id="119" dur="1" fill="hold">
                                          <p:stCondLst>
                                            <p:cond delay="1999"/>
                                          </p:stCondLst>
                                        </p:cTn>
                                        <p:tgtEl>
                                          <p:spTgt spid="115"/>
                                        </p:tgtEl>
                                        <p:attrNameLst>
                                          <p:attrName>style.visibility</p:attrName>
                                        </p:attrNameLst>
                                      </p:cBhvr>
                                      <p:to>
                                        <p:strVal val="hidden"/>
                                      </p:to>
                                    </p:set>
                                  </p:childTnLst>
                                </p:cTn>
                              </p:par>
                              <p:par>
                                <p:cTn id="120" presetID="22" presetClass="exit" presetSubtype="8" fill="hold" nodeType="withEffect">
                                  <p:stCondLst>
                                    <p:cond delay="0"/>
                                  </p:stCondLst>
                                  <p:childTnLst>
                                    <p:animEffect transition="out" filter="wipe(left)">
                                      <p:cBhvr>
                                        <p:cTn id="121" dur="2000"/>
                                        <p:tgtEl>
                                          <p:spTgt spid="91"/>
                                        </p:tgtEl>
                                      </p:cBhvr>
                                    </p:animEffect>
                                    <p:set>
                                      <p:cBhvr>
                                        <p:cTn id="122" dur="1" fill="hold">
                                          <p:stCondLst>
                                            <p:cond delay="1999"/>
                                          </p:stCondLst>
                                        </p:cTn>
                                        <p:tgtEl>
                                          <p:spTgt spid="91"/>
                                        </p:tgtEl>
                                        <p:attrNameLst>
                                          <p:attrName>style.visibility</p:attrName>
                                        </p:attrNameLst>
                                      </p:cBhvr>
                                      <p:to>
                                        <p:strVal val="hidden"/>
                                      </p:to>
                                    </p:set>
                                  </p:childTnLst>
                                </p:cTn>
                              </p:par>
                              <p:par>
                                <p:cTn id="123" presetID="22" presetClass="entr" presetSubtype="8" fill="hold" nodeType="withEffect">
                                  <p:stCondLst>
                                    <p:cond delay="0"/>
                                  </p:stCondLst>
                                  <p:childTnLst>
                                    <p:set>
                                      <p:cBhvr>
                                        <p:cTn id="124" dur="1" fill="hold">
                                          <p:stCondLst>
                                            <p:cond delay="0"/>
                                          </p:stCondLst>
                                        </p:cTn>
                                        <p:tgtEl>
                                          <p:spTgt spid="232"/>
                                        </p:tgtEl>
                                        <p:attrNameLst>
                                          <p:attrName>style.visibility</p:attrName>
                                        </p:attrNameLst>
                                      </p:cBhvr>
                                      <p:to>
                                        <p:strVal val="visible"/>
                                      </p:to>
                                    </p:set>
                                    <p:animEffect transition="in" filter="wipe(left)">
                                      <p:cBhvr>
                                        <p:cTn id="125" dur="2000"/>
                                        <p:tgtEl>
                                          <p:spTgt spid="232"/>
                                        </p:tgtEl>
                                      </p:cBhvr>
                                    </p:animEffect>
                                  </p:childTnLst>
                                </p:cTn>
                              </p:par>
                              <p:par>
                                <p:cTn id="126" presetID="22" presetClass="entr" presetSubtype="8" fill="hold" nodeType="withEffect">
                                  <p:stCondLst>
                                    <p:cond delay="0"/>
                                  </p:stCondLst>
                                  <p:childTnLst>
                                    <p:set>
                                      <p:cBhvr>
                                        <p:cTn id="127" dur="1" fill="hold">
                                          <p:stCondLst>
                                            <p:cond delay="0"/>
                                          </p:stCondLst>
                                        </p:cTn>
                                        <p:tgtEl>
                                          <p:spTgt spid="233"/>
                                        </p:tgtEl>
                                        <p:attrNameLst>
                                          <p:attrName>style.visibility</p:attrName>
                                        </p:attrNameLst>
                                      </p:cBhvr>
                                      <p:to>
                                        <p:strVal val="visible"/>
                                      </p:to>
                                    </p:set>
                                    <p:animEffect transition="in" filter="wipe(left)">
                                      <p:cBhvr>
                                        <p:cTn id="128" dur="2000"/>
                                        <p:tgtEl>
                                          <p:spTgt spid="233"/>
                                        </p:tgtEl>
                                      </p:cBhvr>
                                    </p:animEffect>
                                  </p:childTnLst>
                                </p:cTn>
                              </p:par>
                              <p:par>
                                <p:cTn id="129" presetID="63" presetClass="path" presetSubtype="0" accel="50000" decel="50000" fill="hold" grpId="0" nodeType="withEffect">
                                  <p:stCondLst>
                                    <p:cond delay="0"/>
                                  </p:stCondLst>
                                  <p:childTnLst>
                                    <p:animMotion origin="layout" path="M 2.29167E-6 -1.85185E-6 L 0.04765 -0.02153 " pathEditMode="relative" rAng="0" ptsTypes="AA">
                                      <p:cBhvr>
                                        <p:cTn id="130" dur="2000" fill="hold"/>
                                        <p:tgtEl>
                                          <p:spTgt spid="93"/>
                                        </p:tgtEl>
                                        <p:attrNameLst>
                                          <p:attrName>ppt_x</p:attrName>
                                          <p:attrName>ppt_y</p:attrName>
                                        </p:attrNameLst>
                                      </p:cBhvr>
                                      <p:rCtr x="2383" y="-1088"/>
                                    </p:animMotion>
                                  </p:childTnLst>
                                </p:cTn>
                              </p:par>
                              <p:par>
                                <p:cTn id="131" presetID="10" presetClass="exit" presetSubtype="0" fill="hold" grpId="1" nodeType="withEffect">
                                  <p:stCondLst>
                                    <p:cond delay="0"/>
                                  </p:stCondLst>
                                  <p:childTnLst>
                                    <p:animEffect transition="out" filter="fade">
                                      <p:cBhvr>
                                        <p:cTn id="132" dur="700"/>
                                        <p:tgtEl>
                                          <p:spTgt spid="231"/>
                                        </p:tgtEl>
                                      </p:cBhvr>
                                    </p:animEffect>
                                    <p:set>
                                      <p:cBhvr>
                                        <p:cTn id="133" dur="1" fill="hold">
                                          <p:stCondLst>
                                            <p:cond delay="699"/>
                                          </p:stCondLst>
                                        </p:cTn>
                                        <p:tgtEl>
                                          <p:spTgt spid="231"/>
                                        </p:tgtEl>
                                        <p:attrNameLst>
                                          <p:attrName>style.visibility</p:attrName>
                                        </p:attrNameLst>
                                      </p:cBhvr>
                                      <p:to>
                                        <p:strVal val="hidden"/>
                                      </p:to>
                                    </p:set>
                                  </p:childTnLst>
                                </p:cTn>
                              </p:par>
                              <p:par>
                                <p:cTn id="134" presetID="10" presetClass="exit" presetSubtype="0" fill="hold" nodeType="withEffect">
                                  <p:stCondLst>
                                    <p:cond delay="0"/>
                                  </p:stCondLst>
                                  <p:childTnLst>
                                    <p:animEffect transition="out" filter="fade">
                                      <p:cBhvr>
                                        <p:cTn id="135" dur="700"/>
                                        <p:tgtEl>
                                          <p:spTgt spid="228"/>
                                        </p:tgtEl>
                                      </p:cBhvr>
                                    </p:animEffect>
                                    <p:set>
                                      <p:cBhvr>
                                        <p:cTn id="136" dur="1" fill="hold">
                                          <p:stCondLst>
                                            <p:cond delay="699"/>
                                          </p:stCondLst>
                                        </p:cTn>
                                        <p:tgtEl>
                                          <p:spTgt spid="228"/>
                                        </p:tgtEl>
                                        <p:attrNameLst>
                                          <p:attrName>style.visibility</p:attrName>
                                        </p:attrNameLst>
                                      </p:cBhvr>
                                      <p:to>
                                        <p:strVal val="hidden"/>
                                      </p:to>
                                    </p:set>
                                  </p:childTnLst>
                                </p:cTn>
                              </p:par>
                              <p:par>
                                <p:cTn id="137" presetID="10" presetClass="entr" presetSubtype="0" fill="hold" nodeType="withEffect">
                                  <p:stCondLst>
                                    <p:cond delay="1300"/>
                                  </p:stCondLst>
                                  <p:childTnLst>
                                    <p:set>
                                      <p:cBhvr>
                                        <p:cTn id="138" dur="1" fill="hold">
                                          <p:stCondLst>
                                            <p:cond delay="0"/>
                                          </p:stCondLst>
                                        </p:cTn>
                                        <p:tgtEl>
                                          <p:spTgt spid="239"/>
                                        </p:tgtEl>
                                        <p:attrNameLst>
                                          <p:attrName>style.visibility</p:attrName>
                                        </p:attrNameLst>
                                      </p:cBhvr>
                                      <p:to>
                                        <p:strVal val="visible"/>
                                      </p:to>
                                    </p:set>
                                    <p:animEffect transition="in" filter="fade">
                                      <p:cBhvr>
                                        <p:cTn id="139" dur="700"/>
                                        <p:tgtEl>
                                          <p:spTgt spid="239"/>
                                        </p:tgtEl>
                                      </p:cBhvr>
                                    </p:animEffect>
                                  </p:childTnLst>
                                </p:cTn>
                              </p:par>
                              <p:par>
                                <p:cTn id="140" presetID="10" presetClass="entr" presetSubtype="0" fill="hold" grpId="0" nodeType="withEffect">
                                  <p:stCondLst>
                                    <p:cond delay="1300"/>
                                  </p:stCondLst>
                                  <p:childTnLst>
                                    <p:set>
                                      <p:cBhvr>
                                        <p:cTn id="141" dur="1" fill="hold">
                                          <p:stCondLst>
                                            <p:cond delay="0"/>
                                          </p:stCondLst>
                                        </p:cTn>
                                        <p:tgtEl>
                                          <p:spTgt spid="242"/>
                                        </p:tgtEl>
                                        <p:attrNameLst>
                                          <p:attrName>style.visibility</p:attrName>
                                        </p:attrNameLst>
                                      </p:cBhvr>
                                      <p:to>
                                        <p:strVal val="visible"/>
                                      </p:to>
                                    </p:set>
                                    <p:animEffect transition="in" filter="fade">
                                      <p:cBhvr>
                                        <p:cTn id="142" dur="700"/>
                                        <p:tgtEl>
                                          <p:spTgt spid="242"/>
                                        </p:tgtEl>
                                      </p:cBhvr>
                                    </p:animEffect>
                                  </p:childTnLst>
                                </p:cTn>
                              </p:par>
                            </p:childTnLst>
                          </p:cTn>
                        </p:par>
                      </p:childTnLst>
                    </p:cTn>
                  </p:par>
                  <p:par>
                    <p:cTn id="143" fill="hold">
                      <p:stCondLst>
                        <p:cond delay="indefinite"/>
                      </p:stCondLst>
                      <p:childTnLst>
                        <p:par>
                          <p:cTn id="144" fill="hold">
                            <p:stCondLst>
                              <p:cond delay="0"/>
                            </p:stCondLst>
                            <p:childTnLst>
                              <p:par>
                                <p:cTn id="145" presetID="10" presetClass="exit" presetSubtype="0" fill="hold" nodeType="clickEffect">
                                  <p:stCondLst>
                                    <p:cond delay="0"/>
                                  </p:stCondLst>
                                  <p:childTnLst>
                                    <p:animEffect transition="out" filter="fade">
                                      <p:cBhvr>
                                        <p:cTn id="146" dur="700"/>
                                        <p:tgtEl>
                                          <p:spTgt spid="239"/>
                                        </p:tgtEl>
                                      </p:cBhvr>
                                    </p:animEffect>
                                    <p:set>
                                      <p:cBhvr>
                                        <p:cTn id="147" dur="1" fill="hold">
                                          <p:stCondLst>
                                            <p:cond delay="699"/>
                                          </p:stCondLst>
                                        </p:cTn>
                                        <p:tgtEl>
                                          <p:spTgt spid="239"/>
                                        </p:tgtEl>
                                        <p:attrNameLst>
                                          <p:attrName>style.visibility</p:attrName>
                                        </p:attrNameLst>
                                      </p:cBhvr>
                                      <p:to>
                                        <p:strVal val="hidden"/>
                                      </p:to>
                                    </p:set>
                                  </p:childTnLst>
                                </p:cTn>
                              </p:par>
                              <p:par>
                                <p:cTn id="148" presetID="10" presetClass="exit" presetSubtype="0" fill="hold" grpId="1" nodeType="withEffect">
                                  <p:stCondLst>
                                    <p:cond delay="0"/>
                                  </p:stCondLst>
                                  <p:childTnLst>
                                    <p:animEffect transition="out" filter="fade">
                                      <p:cBhvr>
                                        <p:cTn id="149" dur="700"/>
                                        <p:tgtEl>
                                          <p:spTgt spid="242"/>
                                        </p:tgtEl>
                                      </p:cBhvr>
                                    </p:animEffect>
                                    <p:set>
                                      <p:cBhvr>
                                        <p:cTn id="150" dur="1" fill="hold">
                                          <p:stCondLst>
                                            <p:cond delay="699"/>
                                          </p:stCondLst>
                                        </p:cTn>
                                        <p:tgtEl>
                                          <p:spTgt spid="242"/>
                                        </p:tgtEl>
                                        <p:attrNameLst>
                                          <p:attrName>style.visibility</p:attrName>
                                        </p:attrNameLst>
                                      </p:cBhvr>
                                      <p:to>
                                        <p:strVal val="hidden"/>
                                      </p:to>
                                    </p:set>
                                  </p:childTnLst>
                                </p:cTn>
                              </p:par>
                              <p:par>
                                <p:cTn id="151" presetID="22" presetClass="exit" presetSubtype="4" fill="hold" nodeType="withEffect">
                                  <p:stCondLst>
                                    <p:cond delay="0"/>
                                  </p:stCondLst>
                                  <p:childTnLst>
                                    <p:animEffect transition="out" filter="wipe(down)">
                                      <p:cBhvr>
                                        <p:cTn id="152" dur="2000"/>
                                        <p:tgtEl>
                                          <p:spTgt spid="128"/>
                                        </p:tgtEl>
                                      </p:cBhvr>
                                    </p:animEffect>
                                    <p:set>
                                      <p:cBhvr>
                                        <p:cTn id="153" dur="1" fill="hold">
                                          <p:stCondLst>
                                            <p:cond delay="1999"/>
                                          </p:stCondLst>
                                        </p:cTn>
                                        <p:tgtEl>
                                          <p:spTgt spid="128"/>
                                        </p:tgtEl>
                                        <p:attrNameLst>
                                          <p:attrName>style.visibility</p:attrName>
                                        </p:attrNameLst>
                                      </p:cBhvr>
                                      <p:to>
                                        <p:strVal val="hidden"/>
                                      </p:to>
                                    </p:set>
                                  </p:childTnLst>
                                </p:cTn>
                              </p:par>
                              <p:par>
                                <p:cTn id="154" presetID="22" presetClass="exit" presetSubtype="4" fill="hold" nodeType="withEffect">
                                  <p:stCondLst>
                                    <p:cond delay="0"/>
                                  </p:stCondLst>
                                  <p:childTnLst>
                                    <p:animEffect transition="out" filter="wipe(down)">
                                      <p:cBhvr>
                                        <p:cTn id="155" dur="2000"/>
                                        <p:tgtEl>
                                          <p:spTgt spid="6"/>
                                        </p:tgtEl>
                                      </p:cBhvr>
                                    </p:animEffect>
                                    <p:set>
                                      <p:cBhvr>
                                        <p:cTn id="156" dur="1" fill="hold">
                                          <p:stCondLst>
                                            <p:cond delay="1999"/>
                                          </p:stCondLst>
                                        </p:cTn>
                                        <p:tgtEl>
                                          <p:spTgt spid="6"/>
                                        </p:tgtEl>
                                        <p:attrNameLst>
                                          <p:attrName>style.visibility</p:attrName>
                                        </p:attrNameLst>
                                      </p:cBhvr>
                                      <p:to>
                                        <p:strVal val="hidden"/>
                                      </p:to>
                                    </p:set>
                                  </p:childTnLst>
                                </p:cTn>
                              </p:par>
                              <p:par>
                                <p:cTn id="157" presetID="64" presetClass="path" presetSubtype="0" accel="50000" decel="50000" fill="hold" grpId="0" nodeType="withEffect">
                                  <p:stCondLst>
                                    <p:cond delay="0"/>
                                  </p:stCondLst>
                                  <p:childTnLst>
                                    <p:animMotion origin="layout" path="M 1.25E-6 -3.7037E-6 L -0.0112 -0.0949 " pathEditMode="relative" rAng="0" ptsTypes="AA">
                                      <p:cBhvr>
                                        <p:cTn id="158" dur="2000" fill="hold"/>
                                        <p:tgtEl>
                                          <p:spTgt spid="8"/>
                                        </p:tgtEl>
                                        <p:attrNameLst>
                                          <p:attrName>ppt_x</p:attrName>
                                          <p:attrName>ppt_y</p:attrName>
                                        </p:attrNameLst>
                                      </p:cBhvr>
                                      <p:rCtr x="-560" y="-4745"/>
                                    </p:animMotion>
                                  </p:childTnLst>
                                </p:cTn>
                              </p:par>
                              <p:par>
                                <p:cTn id="159" presetID="22" presetClass="entr" presetSubtype="4" fill="hold" nodeType="withEffect">
                                  <p:stCondLst>
                                    <p:cond delay="0"/>
                                  </p:stCondLst>
                                  <p:childTnLst>
                                    <p:set>
                                      <p:cBhvr>
                                        <p:cTn id="160" dur="1" fill="hold">
                                          <p:stCondLst>
                                            <p:cond delay="0"/>
                                          </p:stCondLst>
                                        </p:cTn>
                                        <p:tgtEl>
                                          <p:spTgt spid="243"/>
                                        </p:tgtEl>
                                        <p:attrNameLst>
                                          <p:attrName>style.visibility</p:attrName>
                                        </p:attrNameLst>
                                      </p:cBhvr>
                                      <p:to>
                                        <p:strVal val="visible"/>
                                      </p:to>
                                    </p:set>
                                    <p:animEffect transition="in" filter="wipe(down)">
                                      <p:cBhvr>
                                        <p:cTn id="161" dur="2000"/>
                                        <p:tgtEl>
                                          <p:spTgt spid="243"/>
                                        </p:tgtEl>
                                      </p:cBhvr>
                                    </p:animEffect>
                                  </p:childTnLst>
                                </p:cTn>
                              </p:par>
                              <p:par>
                                <p:cTn id="162" presetID="22" presetClass="entr" presetSubtype="4" fill="hold" nodeType="withEffect">
                                  <p:stCondLst>
                                    <p:cond delay="0"/>
                                  </p:stCondLst>
                                  <p:childTnLst>
                                    <p:set>
                                      <p:cBhvr>
                                        <p:cTn id="163" dur="1" fill="hold">
                                          <p:stCondLst>
                                            <p:cond delay="0"/>
                                          </p:stCondLst>
                                        </p:cTn>
                                        <p:tgtEl>
                                          <p:spTgt spid="249"/>
                                        </p:tgtEl>
                                        <p:attrNameLst>
                                          <p:attrName>style.visibility</p:attrName>
                                        </p:attrNameLst>
                                      </p:cBhvr>
                                      <p:to>
                                        <p:strVal val="visible"/>
                                      </p:to>
                                    </p:set>
                                    <p:animEffect transition="in" filter="wipe(down)">
                                      <p:cBhvr>
                                        <p:cTn id="164" dur="2000"/>
                                        <p:tgtEl>
                                          <p:spTgt spid="249"/>
                                        </p:tgtEl>
                                      </p:cBhvr>
                                    </p:animEffect>
                                  </p:childTnLst>
                                </p:cTn>
                              </p:par>
                              <p:par>
                                <p:cTn id="165" presetID="10" presetClass="entr" presetSubtype="0" fill="hold" nodeType="withEffect">
                                  <p:stCondLst>
                                    <p:cond delay="1300"/>
                                  </p:stCondLst>
                                  <p:childTnLst>
                                    <p:set>
                                      <p:cBhvr>
                                        <p:cTn id="166" dur="1" fill="hold">
                                          <p:stCondLst>
                                            <p:cond delay="0"/>
                                          </p:stCondLst>
                                        </p:cTn>
                                        <p:tgtEl>
                                          <p:spTgt spid="251"/>
                                        </p:tgtEl>
                                        <p:attrNameLst>
                                          <p:attrName>style.visibility</p:attrName>
                                        </p:attrNameLst>
                                      </p:cBhvr>
                                      <p:to>
                                        <p:strVal val="visible"/>
                                      </p:to>
                                    </p:set>
                                    <p:animEffect transition="in" filter="fade">
                                      <p:cBhvr>
                                        <p:cTn id="167" dur="700"/>
                                        <p:tgtEl>
                                          <p:spTgt spid="251"/>
                                        </p:tgtEl>
                                      </p:cBhvr>
                                    </p:animEffect>
                                  </p:childTnLst>
                                </p:cTn>
                              </p:par>
                              <p:par>
                                <p:cTn id="168" presetID="10" presetClass="entr" presetSubtype="0" fill="hold" grpId="0" nodeType="withEffect">
                                  <p:stCondLst>
                                    <p:cond delay="1300"/>
                                  </p:stCondLst>
                                  <p:childTnLst>
                                    <p:set>
                                      <p:cBhvr>
                                        <p:cTn id="169" dur="1" fill="hold">
                                          <p:stCondLst>
                                            <p:cond delay="0"/>
                                          </p:stCondLst>
                                        </p:cTn>
                                        <p:tgtEl>
                                          <p:spTgt spid="254"/>
                                        </p:tgtEl>
                                        <p:attrNameLst>
                                          <p:attrName>style.visibility</p:attrName>
                                        </p:attrNameLst>
                                      </p:cBhvr>
                                      <p:to>
                                        <p:strVal val="visible"/>
                                      </p:to>
                                    </p:set>
                                    <p:animEffect transition="in" filter="fade">
                                      <p:cBhvr>
                                        <p:cTn id="170" dur="700"/>
                                        <p:tgtEl>
                                          <p:spTgt spid="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 grpId="0" animBg="1"/>
      <p:bldP spid="242" grpId="0" animBg="1"/>
      <p:bldP spid="242" grpId="1" animBg="1"/>
      <p:bldP spid="231" grpId="0" animBg="1"/>
      <p:bldP spid="231" grpId="1" animBg="1"/>
      <p:bldP spid="210" grpId="0" animBg="1"/>
      <p:bldP spid="165" grpId="0" animBg="1"/>
      <p:bldP spid="164" grpId="0" animBg="1"/>
      <p:bldP spid="164" grpId="1" animBg="1"/>
      <p:bldP spid="3" grpId="0" animBg="1"/>
      <p:bldP spid="3" grpId="1" animBg="1"/>
      <p:bldP spid="4" grpId="0" animBg="1"/>
      <p:bldP spid="8" grpId="0" animBg="1"/>
      <p:bldP spid="9" grpId="0" animBg="1"/>
      <p:bldP spid="93" grpId="0" animBg="1"/>
      <p:bldP spid="145" grpId="0" animBg="1"/>
      <p:bldP spid="146" grpId="0" animBg="1"/>
      <p:bldP spid="108"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6" name="Zaoblený obdélník 5"/>
          <p:cNvSpPr/>
          <p:nvPr/>
        </p:nvSpPr>
        <p:spPr>
          <a:xfrm>
            <a:off x="9457509" y="2090057"/>
            <a:ext cx="2508068" cy="4767943"/>
          </a:xfrm>
          <a:prstGeom prst="roundRect">
            <a:avLst/>
          </a:prstGeom>
          <a:solidFill>
            <a:srgbClr val="FF8181"/>
          </a:solidFill>
          <a:ln>
            <a:solidFill>
              <a:srgbClr val="A428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p:cNvSpPr>
            <a:spLocks noGrp="1"/>
          </p:cNvSpPr>
          <p:nvPr>
            <p:ph type="title"/>
          </p:nvPr>
        </p:nvSpPr>
        <p:spPr>
          <a:xfrm>
            <a:off x="590006" y="0"/>
            <a:ext cx="10515600" cy="1325563"/>
          </a:xfrm>
        </p:spPr>
        <p:txBody>
          <a:bodyPr/>
          <a:lstStyle/>
          <a:p>
            <a:r>
              <a:rPr lang="cs-CZ" dirty="0"/>
              <a:t>Náboje aminokyselin a konformace proteinů</a:t>
            </a:r>
          </a:p>
        </p:txBody>
      </p:sp>
      <p:pic>
        <p:nvPicPr>
          <p:cNvPr id="1026" name="Picture 2" descr="Cyclin-dependent kinase 6 (CDK6) bound to the inhibitor ribociclib. Enzyme involved in cell cycle regulation and target of several antitumoral drugs. 3D rendering based on protein data bank entry 5l2t. Atoms are represented as spheres with conventional co Stock Photo - 78436755"/>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6491238" y="1307629"/>
            <a:ext cx="2650418" cy="2650418"/>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descr="Obrázek(9597750): Mozku anatomie. | Autor: Andreu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14263" y="2325188"/>
            <a:ext cx="2175297" cy="1711235"/>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https://upload.wikimedia.org/wikipedia/commons/thumb/e/ef/Human_heart_outside.svg/220px-Human_heart_outside.svg.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852750" y="4297680"/>
            <a:ext cx="1518878" cy="2243797"/>
          </a:xfrm>
          <a:prstGeom prst="rect">
            <a:avLst/>
          </a:prstGeom>
          <a:noFill/>
          <a:extLst>
            <a:ext uri="{909E8E84-426E-40DD-AFC4-6F175D3DCCD1}">
              <a14:hiddenFill xmlns:a14="http://schemas.microsoft.com/office/drawing/2010/main">
                <a:solidFill>
                  <a:srgbClr val="FFFFFF"/>
                </a:solidFill>
              </a14:hiddenFill>
            </a:ext>
          </a:extLst>
        </p:spPr>
      </p:pic>
      <p:pic>
        <p:nvPicPr>
          <p:cNvPr id="8" name="Obrázek 7" descr="StandaObrazekHistidineAminoAcid.jpg"/>
          <p:cNvPicPr/>
          <p:nvPr/>
        </p:nvPicPr>
        <p:blipFill>
          <a:blip r:embed="rId5" cstate="print"/>
          <a:stretch>
            <a:fillRect/>
          </a:stretch>
        </p:blipFill>
        <p:spPr>
          <a:xfrm>
            <a:off x="41356" y="1573891"/>
            <a:ext cx="6150428" cy="2553972"/>
          </a:xfrm>
          <a:prstGeom prst="rect">
            <a:avLst/>
          </a:prstGeom>
        </p:spPr>
      </p:pic>
      <p:sp>
        <p:nvSpPr>
          <p:cNvPr id="3" name="TextovéPole 2"/>
          <p:cNvSpPr txBox="1"/>
          <p:nvPr/>
        </p:nvSpPr>
        <p:spPr>
          <a:xfrm>
            <a:off x="9418320" y="1541417"/>
            <a:ext cx="1998617" cy="369332"/>
          </a:xfrm>
          <a:prstGeom prst="rect">
            <a:avLst/>
          </a:prstGeom>
          <a:noFill/>
        </p:spPr>
        <p:txBody>
          <a:bodyPr wrap="square" rtlCol="0">
            <a:spAutoFit/>
          </a:bodyPr>
          <a:lstStyle/>
          <a:p>
            <a:r>
              <a:rPr lang="cs-CZ" b="1" dirty="0"/>
              <a:t>Klíčové orgány:</a:t>
            </a:r>
          </a:p>
        </p:txBody>
      </p:sp>
      <p:pic>
        <p:nvPicPr>
          <p:cNvPr id="10" name="Obrázek 9" descr="StandaObrazekCysteineHistidine.png"/>
          <p:cNvPicPr/>
          <p:nvPr/>
        </p:nvPicPr>
        <p:blipFill>
          <a:blip r:embed="rId6" cstate="print"/>
          <a:stretch>
            <a:fillRect/>
          </a:stretch>
        </p:blipFill>
        <p:spPr>
          <a:xfrm>
            <a:off x="-11" y="4304029"/>
            <a:ext cx="6204857" cy="2318840"/>
          </a:xfrm>
          <a:prstGeom prst="rect">
            <a:avLst/>
          </a:prstGeom>
        </p:spPr>
      </p:pic>
      <p:sp>
        <p:nvSpPr>
          <p:cNvPr id="4" name="TextovéPole 3"/>
          <p:cNvSpPr txBox="1"/>
          <p:nvPr/>
        </p:nvSpPr>
        <p:spPr>
          <a:xfrm>
            <a:off x="849075" y="3709851"/>
            <a:ext cx="4794069" cy="369332"/>
          </a:xfrm>
          <a:prstGeom prst="rect">
            <a:avLst/>
          </a:prstGeom>
          <a:noFill/>
        </p:spPr>
        <p:txBody>
          <a:bodyPr wrap="square" rtlCol="0">
            <a:spAutoFit/>
          </a:bodyPr>
          <a:lstStyle/>
          <a:p>
            <a:r>
              <a:rPr lang="cs-CZ" dirty="0" err="1"/>
              <a:t>pK</a:t>
            </a:r>
            <a:r>
              <a:rPr lang="cs-CZ" baseline="-25000" dirty="0" err="1"/>
              <a:t>A</a:t>
            </a:r>
            <a:r>
              <a:rPr lang="cs-CZ" baseline="-25000" dirty="0"/>
              <a:t> </a:t>
            </a:r>
            <a:r>
              <a:rPr lang="cs-CZ" dirty="0"/>
              <a:t>= 6,05                                           </a:t>
            </a:r>
            <a:r>
              <a:rPr lang="cs-CZ" dirty="0" err="1"/>
              <a:t>pK</a:t>
            </a:r>
            <a:r>
              <a:rPr lang="cs-CZ" baseline="-25000" dirty="0" err="1"/>
              <a:t>A</a:t>
            </a:r>
            <a:r>
              <a:rPr lang="cs-CZ" baseline="-25000" dirty="0"/>
              <a:t> </a:t>
            </a:r>
            <a:r>
              <a:rPr lang="cs-CZ" dirty="0"/>
              <a:t>= 9,2</a:t>
            </a:r>
            <a:endParaRPr lang="cs-CZ" baseline="-25000" dirty="0"/>
          </a:p>
        </p:txBody>
      </p:sp>
      <p:sp>
        <p:nvSpPr>
          <p:cNvPr id="5" name="TextovéPole 4"/>
          <p:cNvSpPr txBox="1"/>
          <p:nvPr/>
        </p:nvSpPr>
        <p:spPr>
          <a:xfrm>
            <a:off x="822949" y="6230983"/>
            <a:ext cx="4428310" cy="369332"/>
          </a:xfrm>
          <a:prstGeom prst="rect">
            <a:avLst/>
          </a:prstGeom>
          <a:noFill/>
        </p:spPr>
        <p:txBody>
          <a:bodyPr wrap="square" rtlCol="0">
            <a:spAutoFit/>
          </a:bodyPr>
          <a:lstStyle/>
          <a:p>
            <a:r>
              <a:rPr lang="cs-CZ" dirty="0" err="1"/>
              <a:t>pK</a:t>
            </a:r>
            <a:r>
              <a:rPr lang="cs-CZ" baseline="-25000" dirty="0" err="1"/>
              <a:t>A</a:t>
            </a:r>
            <a:r>
              <a:rPr lang="cs-CZ" baseline="-25000" dirty="0"/>
              <a:t> </a:t>
            </a:r>
            <a:r>
              <a:rPr lang="cs-CZ" dirty="0"/>
              <a:t>= 8,2                                              </a:t>
            </a:r>
            <a:r>
              <a:rPr lang="cs-CZ" dirty="0" err="1"/>
              <a:t>pK</a:t>
            </a:r>
            <a:r>
              <a:rPr lang="cs-CZ" baseline="-25000" dirty="0" err="1"/>
              <a:t>A</a:t>
            </a:r>
            <a:r>
              <a:rPr lang="cs-CZ" dirty="0"/>
              <a:t> =4,25</a:t>
            </a:r>
            <a:endParaRPr lang="cs-CZ" baseline="-25000" dirty="0"/>
          </a:p>
        </p:txBody>
      </p:sp>
      <p:sp>
        <p:nvSpPr>
          <p:cNvPr id="9" name="Šipka dolů 8"/>
          <p:cNvSpPr/>
          <p:nvPr/>
        </p:nvSpPr>
        <p:spPr>
          <a:xfrm>
            <a:off x="7602583" y="3984172"/>
            <a:ext cx="378823" cy="666205"/>
          </a:xfrm>
          <a:prstGeom prst="down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 name="TextovéPole 10"/>
          <p:cNvSpPr txBox="1"/>
          <p:nvPr/>
        </p:nvSpPr>
        <p:spPr>
          <a:xfrm>
            <a:off x="6714308" y="4624252"/>
            <a:ext cx="2220686" cy="830997"/>
          </a:xfrm>
          <a:prstGeom prst="rect">
            <a:avLst/>
          </a:prstGeom>
          <a:noFill/>
        </p:spPr>
        <p:txBody>
          <a:bodyPr wrap="square" rtlCol="0">
            <a:spAutoFit/>
          </a:bodyPr>
          <a:lstStyle/>
          <a:p>
            <a:pPr algn="ctr"/>
            <a:r>
              <a:rPr lang="cs-CZ" sz="2400" dirty="0"/>
              <a:t>Změna konformace</a:t>
            </a:r>
          </a:p>
        </p:txBody>
      </p:sp>
      <p:sp>
        <p:nvSpPr>
          <p:cNvPr id="17" name="Šipka dolů 16"/>
          <p:cNvSpPr/>
          <p:nvPr/>
        </p:nvSpPr>
        <p:spPr>
          <a:xfrm>
            <a:off x="7611291" y="5468983"/>
            <a:ext cx="378823" cy="666205"/>
          </a:xfrm>
          <a:prstGeom prst="down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9" name="TextovéPole 18"/>
          <p:cNvSpPr txBox="1"/>
          <p:nvPr/>
        </p:nvSpPr>
        <p:spPr>
          <a:xfrm>
            <a:off x="7114901" y="6187441"/>
            <a:ext cx="2220686" cy="461665"/>
          </a:xfrm>
          <a:prstGeom prst="rect">
            <a:avLst/>
          </a:prstGeom>
          <a:noFill/>
        </p:spPr>
        <p:txBody>
          <a:bodyPr wrap="square" rtlCol="0">
            <a:spAutoFit/>
          </a:bodyPr>
          <a:lstStyle/>
          <a:p>
            <a:r>
              <a:rPr lang="cs-CZ" sz="2400" dirty="0"/>
              <a:t>Dysfunkce</a:t>
            </a:r>
          </a:p>
        </p:txBody>
      </p:sp>
    </p:spTree>
    <p:extLst>
      <p:ext uri="{BB962C8B-B14F-4D97-AF65-F5344CB8AC3E}">
        <p14:creationId xmlns:p14="http://schemas.microsoft.com/office/powerpoint/2010/main" val="19256805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2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6"/>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5124"/>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1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 grpId="0"/>
      <p:bldP spid="4" grpId="0"/>
      <p:bldP spid="5" grpId="0"/>
      <p:bldP spid="9" grpId="0" animBg="1"/>
      <p:bldP spid="11" grpId="0"/>
      <p:bldP spid="17" grpId="0" animBg="1"/>
      <p:bldP spid="19"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dirty="0"/>
              <a:t>Definice pH a její důsledky</a:t>
            </a:r>
          </a:p>
        </p:txBody>
      </p:sp>
      <p:sp>
        <p:nvSpPr>
          <p:cNvPr id="3" name="Zástupný symbol pro obsah 2"/>
          <p:cNvSpPr>
            <a:spLocks noGrp="1"/>
          </p:cNvSpPr>
          <p:nvPr>
            <p:ph idx="1"/>
          </p:nvPr>
        </p:nvSpPr>
        <p:spPr>
          <a:xfrm>
            <a:off x="851263" y="1799499"/>
            <a:ext cx="10515600" cy="4351338"/>
          </a:xfrm>
        </p:spPr>
        <p:txBody>
          <a:bodyPr>
            <a:normAutofit lnSpcReduction="10000"/>
          </a:bodyPr>
          <a:lstStyle/>
          <a:p>
            <a:r>
              <a:rPr lang="cs-CZ" dirty="0"/>
              <a:t>Vzpomenete si, jak je definováno pH?</a:t>
            </a:r>
          </a:p>
          <a:p>
            <a:r>
              <a:rPr lang="cs-CZ" dirty="0"/>
              <a:t>A jak se počítá s logaritmy? Např. log(A x B) = </a:t>
            </a:r>
          </a:p>
          <a:p>
            <a:r>
              <a:rPr lang="cs-CZ" dirty="0"/>
              <a:t>Zkuste vymyslet, co z těchto pravidel plyne pro vlastnosti pH: Např., když koncentrace H</a:t>
            </a:r>
            <a:r>
              <a:rPr lang="cs-CZ" baseline="30000" dirty="0"/>
              <a:t>+</a:t>
            </a:r>
            <a:r>
              <a:rPr lang="en-US" dirty="0"/>
              <a:t> (</a:t>
            </a:r>
            <a:r>
              <a:rPr lang="en-US" dirty="0" err="1"/>
              <a:t>zapisujeme</a:t>
            </a:r>
            <a:r>
              <a:rPr lang="en-US" dirty="0"/>
              <a:t> </a:t>
            </a:r>
            <a:r>
              <a:rPr lang="en-US" dirty="0" err="1"/>
              <a:t>jako</a:t>
            </a:r>
            <a:r>
              <a:rPr lang="en-US" dirty="0"/>
              <a:t> [H</a:t>
            </a:r>
            <a:r>
              <a:rPr lang="en-US" baseline="30000" dirty="0"/>
              <a:t>+</a:t>
            </a:r>
            <a:r>
              <a:rPr lang="en-US" dirty="0"/>
              <a:t>]) </a:t>
            </a:r>
            <a:r>
              <a:rPr lang="cs-CZ" dirty="0"/>
              <a:t>vzroste 2x, jak se změní pH?</a:t>
            </a:r>
            <a:r>
              <a:rPr lang="en-US" baseline="30000" dirty="0"/>
              <a:t>1</a:t>
            </a:r>
            <a:endParaRPr lang="cs-CZ" baseline="30000" dirty="0"/>
          </a:p>
          <a:p>
            <a:r>
              <a:rPr lang="cs-CZ" dirty="0"/>
              <a:t>Jak se změní pH, když koncentrace H</a:t>
            </a:r>
            <a:r>
              <a:rPr lang="cs-CZ" baseline="30000" dirty="0"/>
              <a:t>+</a:t>
            </a:r>
            <a:r>
              <a:rPr lang="cs-CZ" dirty="0"/>
              <a:t> klesne 10x?</a:t>
            </a:r>
          </a:p>
          <a:p>
            <a:r>
              <a:rPr lang="cs-CZ" i="1" dirty="0"/>
              <a:t>Pro jedničkáře: Jak se změní pH, když </a:t>
            </a:r>
            <a:r>
              <a:rPr lang="en-US" i="1" dirty="0"/>
              <a:t>[</a:t>
            </a:r>
            <a:r>
              <a:rPr lang="cs-CZ" i="1" dirty="0"/>
              <a:t>OH</a:t>
            </a:r>
            <a:r>
              <a:rPr lang="en-US" i="1" baseline="30000" dirty="0"/>
              <a:t>-</a:t>
            </a:r>
            <a:r>
              <a:rPr lang="en-US" i="1" dirty="0"/>
              <a:t>] </a:t>
            </a:r>
            <a:r>
              <a:rPr lang="en-US" i="1" dirty="0" err="1"/>
              <a:t>stoupne</a:t>
            </a:r>
            <a:r>
              <a:rPr lang="en-US" i="1" dirty="0"/>
              <a:t> 2x?</a:t>
            </a:r>
            <a:r>
              <a:rPr lang="cs-CZ" dirty="0"/>
              <a:t> </a:t>
            </a:r>
          </a:p>
          <a:p>
            <a:pPr marL="0" indent="0">
              <a:buNone/>
            </a:pPr>
            <a:endParaRPr lang="cs-CZ" dirty="0"/>
          </a:p>
          <a:p>
            <a:pPr marL="0" indent="0">
              <a:buNone/>
            </a:pPr>
            <a:endParaRPr lang="en-US" dirty="0"/>
          </a:p>
          <a:p>
            <a:r>
              <a:rPr lang="en-US" sz="1700" dirty="0"/>
              <a:t>1) </a:t>
            </a:r>
            <a:r>
              <a:rPr lang="cs-CZ" sz="1700" dirty="0"/>
              <a:t>Může být užitečné připomenout hodnotu log</a:t>
            </a:r>
            <a:r>
              <a:rPr lang="cs-CZ" sz="1700" baseline="-25000" dirty="0"/>
              <a:t>10</a:t>
            </a:r>
            <a:r>
              <a:rPr lang="cs-CZ" sz="1700" dirty="0"/>
              <a:t>(2) = 0,3</a:t>
            </a:r>
          </a:p>
          <a:p>
            <a:endParaRPr lang="en-US" dirty="0"/>
          </a:p>
          <a:p>
            <a:pPr marL="0" indent="0">
              <a:buNone/>
            </a:pPr>
            <a:endParaRPr lang="en-US" dirty="0"/>
          </a:p>
          <a:p>
            <a:pPr marL="0" indent="0">
              <a:buNone/>
            </a:pPr>
            <a:endParaRPr lang="en-US" dirty="0"/>
          </a:p>
          <a:p>
            <a:endParaRPr lang="cs-CZ" dirty="0"/>
          </a:p>
        </p:txBody>
      </p:sp>
    </p:spTree>
    <p:extLst>
      <p:ext uri="{BB962C8B-B14F-4D97-AF65-F5344CB8AC3E}">
        <p14:creationId xmlns:p14="http://schemas.microsoft.com/office/powerpoint/2010/main" val="427761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dirty="0"/>
              <a:t>Definice pH a její důsledky - řešení</a:t>
            </a:r>
          </a:p>
        </p:txBody>
      </p:sp>
      <p:sp>
        <p:nvSpPr>
          <p:cNvPr id="3" name="Zástupný symbol pro obsah 2"/>
          <p:cNvSpPr>
            <a:spLocks noGrp="1"/>
          </p:cNvSpPr>
          <p:nvPr>
            <p:ph idx="1"/>
          </p:nvPr>
        </p:nvSpPr>
        <p:spPr/>
        <p:txBody>
          <a:bodyPr>
            <a:normAutofit lnSpcReduction="10000"/>
          </a:bodyPr>
          <a:lstStyle/>
          <a:p>
            <a:r>
              <a:rPr lang="cs-CZ" dirty="0"/>
              <a:t>pH = - log</a:t>
            </a:r>
            <a:r>
              <a:rPr lang="cs-CZ" baseline="-25000" dirty="0"/>
              <a:t>10</a:t>
            </a:r>
            <a:r>
              <a:rPr lang="cs-CZ" dirty="0"/>
              <a:t>(</a:t>
            </a:r>
            <a:r>
              <a:rPr lang="en-US" dirty="0"/>
              <a:t>[H</a:t>
            </a:r>
            <a:r>
              <a:rPr lang="en-US" baseline="30000" dirty="0"/>
              <a:t>+</a:t>
            </a:r>
            <a:r>
              <a:rPr lang="en-US" dirty="0"/>
              <a:t>]</a:t>
            </a:r>
            <a:r>
              <a:rPr lang="cs-CZ" dirty="0"/>
              <a:t>)</a:t>
            </a:r>
          </a:p>
          <a:p>
            <a:r>
              <a:rPr lang="cs-CZ" dirty="0"/>
              <a:t>log(AB)= log(A) + log(B)</a:t>
            </a:r>
          </a:p>
          <a:p>
            <a:r>
              <a:rPr lang="cs-CZ" dirty="0"/>
              <a:t>Vzrůst koncentrace H</a:t>
            </a:r>
            <a:r>
              <a:rPr lang="cs-CZ" baseline="30000" dirty="0"/>
              <a:t>+</a:t>
            </a:r>
            <a:r>
              <a:rPr lang="cs-CZ" dirty="0"/>
              <a:t> na dvojnásobek:  </a:t>
            </a:r>
            <a:r>
              <a:rPr lang="en-US" dirty="0"/>
              <a:t>[H</a:t>
            </a:r>
            <a:r>
              <a:rPr lang="en-US" baseline="30000" dirty="0"/>
              <a:t>+</a:t>
            </a:r>
            <a:r>
              <a:rPr lang="en-US" dirty="0"/>
              <a:t>]</a:t>
            </a:r>
            <a:r>
              <a:rPr lang="en-US" baseline="-25000" dirty="0"/>
              <a:t>New</a:t>
            </a:r>
            <a:r>
              <a:rPr lang="en-US" dirty="0"/>
              <a:t> = 2[H</a:t>
            </a:r>
            <a:r>
              <a:rPr lang="en-US" baseline="30000" dirty="0"/>
              <a:t>+</a:t>
            </a:r>
            <a:r>
              <a:rPr lang="en-US" dirty="0"/>
              <a:t>]</a:t>
            </a:r>
            <a:r>
              <a:rPr lang="en-US" baseline="-25000" dirty="0"/>
              <a:t>Old</a:t>
            </a:r>
            <a:endParaRPr lang="cs-CZ" baseline="-25000" dirty="0"/>
          </a:p>
          <a:p>
            <a:r>
              <a:rPr lang="cs-CZ" dirty="0"/>
              <a:t>Z definice pH a pravidel pro logaritmy plyne:</a:t>
            </a:r>
          </a:p>
          <a:p>
            <a:pPr marL="0" indent="0">
              <a:buNone/>
            </a:pPr>
            <a:r>
              <a:rPr lang="cs-CZ" dirty="0"/>
              <a:t> </a:t>
            </a:r>
            <a:r>
              <a:rPr lang="cs-CZ" dirty="0" err="1"/>
              <a:t>pH</a:t>
            </a:r>
            <a:r>
              <a:rPr lang="cs-CZ" baseline="-25000" dirty="0" err="1"/>
              <a:t>New</a:t>
            </a:r>
            <a:r>
              <a:rPr lang="cs-CZ" dirty="0"/>
              <a:t> = - log(</a:t>
            </a:r>
            <a:r>
              <a:rPr lang="en-US" dirty="0"/>
              <a:t>[H</a:t>
            </a:r>
            <a:r>
              <a:rPr lang="en-US" baseline="30000" dirty="0"/>
              <a:t>+</a:t>
            </a:r>
            <a:r>
              <a:rPr lang="en-US" dirty="0"/>
              <a:t>]</a:t>
            </a:r>
            <a:r>
              <a:rPr lang="en-US" baseline="-25000" dirty="0"/>
              <a:t>New</a:t>
            </a:r>
            <a:r>
              <a:rPr lang="en-US" dirty="0"/>
              <a:t> </a:t>
            </a:r>
            <a:r>
              <a:rPr lang="cs-CZ" dirty="0"/>
              <a:t>) = - log(2 x </a:t>
            </a:r>
            <a:r>
              <a:rPr lang="en-US" dirty="0"/>
              <a:t>[H</a:t>
            </a:r>
            <a:r>
              <a:rPr lang="en-US" baseline="30000" dirty="0"/>
              <a:t>+</a:t>
            </a:r>
            <a:r>
              <a:rPr lang="en-US" dirty="0"/>
              <a:t>]</a:t>
            </a:r>
            <a:r>
              <a:rPr lang="cs-CZ" baseline="-25000" dirty="0" err="1"/>
              <a:t>Old</a:t>
            </a:r>
            <a:r>
              <a:rPr lang="en-US" dirty="0"/>
              <a:t> </a:t>
            </a:r>
            <a:r>
              <a:rPr lang="cs-CZ" dirty="0"/>
              <a:t>) = - log(2) + (-</a:t>
            </a:r>
            <a:r>
              <a:rPr lang="en-US" dirty="0"/>
              <a:t> </a:t>
            </a:r>
            <a:r>
              <a:rPr lang="cs-CZ" dirty="0"/>
              <a:t>log (</a:t>
            </a:r>
            <a:r>
              <a:rPr lang="en-US" dirty="0"/>
              <a:t>[H</a:t>
            </a:r>
            <a:r>
              <a:rPr lang="en-US" baseline="30000" dirty="0"/>
              <a:t>+</a:t>
            </a:r>
            <a:r>
              <a:rPr lang="en-US" dirty="0"/>
              <a:t>]</a:t>
            </a:r>
            <a:r>
              <a:rPr lang="cs-CZ" baseline="-25000" dirty="0" err="1"/>
              <a:t>Old</a:t>
            </a:r>
            <a:r>
              <a:rPr lang="cs-CZ" dirty="0"/>
              <a:t>) =</a:t>
            </a:r>
          </a:p>
          <a:p>
            <a:pPr marL="0" indent="0">
              <a:buNone/>
            </a:pPr>
            <a:r>
              <a:rPr lang="cs-CZ" dirty="0"/>
              <a:t>= -0,3 +</a:t>
            </a:r>
            <a:r>
              <a:rPr lang="cs-CZ" dirty="0" err="1"/>
              <a:t>pH</a:t>
            </a:r>
            <a:r>
              <a:rPr lang="cs-CZ" baseline="-25000" dirty="0" err="1"/>
              <a:t>Old</a:t>
            </a:r>
            <a:endParaRPr lang="cs-CZ" dirty="0"/>
          </a:p>
          <a:p>
            <a:pPr marL="0" indent="0">
              <a:buNone/>
            </a:pPr>
            <a:r>
              <a:rPr lang="cs-CZ" dirty="0">
                <a:sym typeface="Wingdings" panose="05000000000000000000" pitchFamily="2" charset="2"/>
              </a:rPr>
              <a:t></a:t>
            </a:r>
            <a:r>
              <a:rPr lang="cs-CZ" dirty="0"/>
              <a:t>Čili: Při dvojnásobné koncentraci H</a:t>
            </a:r>
            <a:r>
              <a:rPr lang="cs-CZ" baseline="30000" dirty="0"/>
              <a:t>+ </a:t>
            </a:r>
            <a:r>
              <a:rPr lang="cs-CZ" dirty="0"/>
              <a:t>: </a:t>
            </a:r>
            <a:r>
              <a:rPr lang="cs-CZ" dirty="0" err="1"/>
              <a:t>pH</a:t>
            </a:r>
            <a:r>
              <a:rPr lang="cs-CZ" baseline="-25000" dirty="0" err="1"/>
              <a:t>New</a:t>
            </a:r>
            <a:r>
              <a:rPr lang="cs-CZ" dirty="0"/>
              <a:t> = </a:t>
            </a:r>
            <a:r>
              <a:rPr lang="cs-CZ" dirty="0" err="1"/>
              <a:t>pH</a:t>
            </a:r>
            <a:r>
              <a:rPr lang="cs-CZ" baseline="-25000" dirty="0" err="1"/>
              <a:t>Old</a:t>
            </a:r>
            <a:r>
              <a:rPr lang="cs-CZ" dirty="0"/>
              <a:t> – 0,3</a:t>
            </a:r>
          </a:p>
          <a:p>
            <a:r>
              <a:rPr lang="cs-CZ" dirty="0"/>
              <a:t>Pokud </a:t>
            </a:r>
            <a:r>
              <a:rPr lang="en-US" dirty="0"/>
              <a:t>[H</a:t>
            </a:r>
            <a:r>
              <a:rPr lang="en-US" baseline="30000" dirty="0"/>
              <a:t>+</a:t>
            </a:r>
            <a:r>
              <a:rPr lang="en-US" dirty="0"/>
              <a:t>]</a:t>
            </a:r>
            <a:r>
              <a:rPr lang="en-US" baseline="-25000" dirty="0"/>
              <a:t>New</a:t>
            </a:r>
            <a:r>
              <a:rPr lang="en-US" dirty="0"/>
              <a:t> = </a:t>
            </a:r>
            <a:r>
              <a:rPr lang="cs-CZ" dirty="0"/>
              <a:t>1/10  x  </a:t>
            </a:r>
            <a:r>
              <a:rPr lang="en-US" dirty="0"/>
              <a:t>[H</a:t>
            </a:r>
            <a:r>
              <a:rPr lang="en-US" baseline="30000" dirty="0"/>
              <a:t>+</a:t>
            </a:r>
            <a:r>
              <a:rPr lang="en-US" dirty="0"/>
              <a:t>]</a:t>
            </a:r>
            <a:r>
              <a:rPr lang="en-US" baseline="-25000" dirty="0"/>
              <a:t>Old</a:t>
            </a:r>
            <a:r>
              <a:rPr lang="cs-CZ" dirty="0"/>
              <a:t>  : </a:t>
            </a:r>
            <a:r>
              <a:rPr lang="cs-CZ" dirty="0" err="1"/>
              <a:t>pH</a:t>
            </a:r>
            <a:r>
              <a:rPr lang="cs-CZ" baseline="-25000" dirty="0" err="1"/>
              <a:t>New</a:t>
            </a:r>
            <a:r>
              <a:rPr lang="cs-CZ" dirty="0"/>
              <a:t> = - log(1/10) + (-</a:t>
            </a:r>
            <a:r>
              <a:rPr lang="en-US" dirty="0"/>
              <a:t> </a:t>
            </a:r>
            <a:r>
              <a:rPr lang="cs-CZ" dirty="0"/>
              <a:t>log (</a:t>
            </a:r>
            <a:r>
              <a:rPr lang="en-US" dirty="0"/>
              <a:t>[H</a:t>
            </a:r>
            <a:r>
              <a:rPr lang="en-US" baseline="30000" dirty="0"/>
              <a:t>+</a:t>
            </a:r>
            <a:r>
              <a:rPr lang="en-US" dirty="0"/>
              <a:t>]</a:t>
            </a:r>
            <a:r>
              <a:rPr lang="cs-CZ" baseline="-25000" dirty="0" err="1"/>
              <a:t>Old</a:t>
            </a:r>
            <a:r>
              <a:rPr lang="cs-CZ" dirty="0"/>
              <a:t>)=</a:t>
            </a:r>
          </a:p>
          <a:p>
            <a:pPr marL="0" indent="0">
              <a:buNone/>
            </a:pPr>
            <a:r>
              <a:rPr lang="cs-CZ" dirty="0"/>
              <a:t>= +1 +</a:t>
            </a:r>
            <a:r>
              <a:rPr lang="cs-CZ" dirty="0" err="1"/>
              <a:t>pH</a:t>
            </a:r>
            <a:r>
              <a:rPr lang="cs-CZ" baseline="-25000" dirty="0" err="1"/>
              <a:t>Old</a:t>
            </a:r>
            <a:r>
              <a:rPr lang="cs-CZ" dirty="0"/>
              <a:t> . Při 10násobném poklesu H</a:t>
            </a:r>
            <a:r>
              <a:rPr lang="cs-CZ" baseline="30000" dirty="0"/>
              <a:t>+</a:t>
            </a:r>
            <a:r>
              <a:rPr lang="cs-CZ" dirty="0"/>
              <a:t> vzroste pH o 1.</a:t>
            </a:r>
            <a:endParaRPr lang="cs-CZ" baseline="-25000" dirty="0"/>
          </a:p>
          <a:p>
            <a:endParaRPr lang="cs-CZ" dirty="0"/>
          </a:p>
          <a:p>
            <a:pPr marL="0" indent="0">
              <a:buNone/>
            </a:pPr>
            <a:endParaRPr lang="cs-CZ" dirty="0"/>
          </a:p>
        </p:txBody>
      </p:sp>
    </p:spTree>
    <p:extLst>
      <p:ext uri="{BB962C8B-B14F-4D97-AF65-F5344CB8AC3E}">
        <p14:creationId xmlns:p14="http://schemas.microsoft.com/office/powerpoint/2010/main" val="34446917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5" end="5"/>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dirty="0"/>
              <a:t>Pufry</a:t>
            </a:r>
          </a:p>
        </p:txBody>
      </p:sp>
      <p:sp>
        <p:nvSpPr>
          <p:cNvPr id="3" name="Zástupný symbol pro obsah 2"/>
          <p:cNvSpPr>
            <a:spLocks noGrp="1"/>
          </p:cNvSpPr>
          <p:nvPr>
            <p:ph idx="1"/>
          </p:nvPr>
        </p:nvSpPr>
        <p:spPr/>
        <p:txBody>
          <a:bodyPr/>
          <a:lstStyle/>
          <a:p>
            <a:r>
              <a:rPr lang="cs-CZ" dirty="0"/>
              <a:t>Co jsou to pufry / ústojné roztoky?</a:t>
            </a:r>
          </a:p>
          <a:p>
            <a:r>
              <a:rPr lang="cs-CZ" dirty="0"/>
              <a:t>Jakým způsobem ovlivňují pufry pH, je-li přidána kyselina nebo zásada?</a:t>
            </a:r>
          </a:p>
          <a:p>
            <a:r>
              <a:rPr lang="cs-CZ" dirty="0"/>
              <a:t>Co to je </a:t>
            </a:r>
            <a:r>
              <a:rPr lang="cs-CZ" dirty="0" err="1"/>
              <a:t>pK</a:t>
            </a:r>
            <a:r>
              <a:rPr lang="cs-CZ" baseline="-25000" dirty="0" err="1"/>
              <a:t>a</a:t>
            </a:r>
            <a:r>
              <a:rPr lang="cs-CZ" dirty="0"/>
              <a:t> jednoduchého pufru?</a:t>
            </a:r>
          </a:p>
          <a:p>
            <a:r>
              <a:rPr lang="cs-CZ" dirty="0"/>
              <a:t>Pro jedničkáře: Dokážete napsat rovnici reakční rovnováhy pufru?</a:t>
            </a:r>
          </a:p>
          <a:p>
            <a:r>
              <a:rPr lang="cs-CZ" dirty="0"/>
              <a:t>Při jakém pH je jednosložkový pufr nejúčinnější?</a:t>
            </a:r>
          </a:p>
          <a:p>
            <a:pPr marL="0" indent="0">
              <a:buNone/>
            </a:pPr>
            <a:endParaRPr lang="cs-CZ" dirty="0"/>
          </a:p>
        </p:txBody>
      </p:sp>
    </p:spTree>
    <p:extLst>
      <p:ext uri="{BB962C8B-B14F-4D97-AF65-F5344CB8AC3E}">
        <p14:creationId xmlns:p14="http://schemas.microsoft.com/office/powerpoint/2010/main" val="3093898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Nadpis 1"/>
          <p:cNvSpPr>
            <a:spLocks noGrp="1"/>
          </p:cNvSpPr>
          <p:nvPr>
            <p:ph type="title"/>
          </p:nvPr>
        </p:nvSpPr>
        <p:spPr>
          <a:xfrm>
            <a:off x="1012371" y="0"/>
            <a:ext cx="10515600" cy="1325563"/>
          </a:xfrm>
        </p:spPr>
        <p:txBody>
          <a:bodyPr/>
          <a:lstStyle/>
          <a:p>
            <a:r>
              <a:rPr lang="cs-CZ" dirty="0">
                <a:solidFill>
                  <a:srgbClr val="CC3300"/>
                </a:solidFill>
              </a:rPr>
              <a:t>Pufry – řešení 1</a:t>
            </a:r>
            <a:endParaRPr lang="cs-CZ" dirty="0"/>
          </a:p>
        </p:txBody>
      </p:sp>
      <p:sp>
        <p:nvSpPr>
          <p:cNvPr id="3" name="Zástupný symbol pro obsah 2"/>
          <p:cNvSpPr>
            <a:spLocks noGrp="1"/>
          </p:cNvSpPr>
          <p:nvPr>
            <p:ph sz="half" idx="1"/>
          </p:nvPr>
        </p:nvSpPr>
        <p:spPr>
          <a:xfrm>
            <a:off x="838200" y="1535339"/>
            <a:ext cx="5181600" cy="4850946"/>
          </a:xfrm>
        </p:spPr>
        <p:txBody>
          <a:bodyPr>
            <a:normAutofit lnSpcReduction="10000"/>
          </a:bodyPr>
          <a:lstStyle/>
          <a:p>
            <a:r>
              <a:rPr lang="cs-CZ" dirty="0"/>
              <a:t>Pufry zpomalují změnu pH tím, že na sebe váží H</a:t>
            </a:r>
            <a:r>
              <a:rPr lang="cs-CZ" baseline="30000" dirty="0"/>
              <a:t>+</a:t>
            </a:r>
            <a:r>
              <a:rPr lang="cs-CZ" dirty="0"/>
              <a:t> při rostoucí koncentraci </a:t>
            </a:r>
            <a:r>
              <a:rPr lang="en-US" dirty="0"/>
              <a:t>H</a:t>
            </a:r>
            <a:r>
              <a:rPr lang="en-US" baseline="30000" dirty="0"/>
              <a:t>+</a:t>
            </a:r>
            <a:r>
              <a:rPr lang="en-US" dirty="0"/>
              <a:t> (</a:t>
            </a:r>
            <a:r>
              <a:rPr lang="cs-CZ" dirty="0"/>
              <a:t>pokud pH klesá</a:t>
            </a:r>
            <a:r>
              <a:rPr lang="en-US" dirty="0"/>
              <a:t>)</a:t>
            </a:r>
            <a:r>
              <a:rPr lang="cs-CZ" dirty="0"/>
              <a:t>, a uvolňují H</a:t>
            </a:r>
            <a:r>
              <a:rPr lang="cs-CZ" baseline="30000" dirty="0"/>
              <a:t>+ </a:t>
            </a:r>
            <a:r>
              <a:rPr lang="cs-CZ" dirty="0"/>
              <a:t>při klesající </a:t>
            </a:r>
            <a:r>
              <a:rPr lang="en-US" dirty="0"/>
              <a:t>[H</a:t>
            </a:r>
            <a:r>
              <a:rPr lang="en-US" baseline="30000" dirty="0"/>
              <a:t>+</a:t>
            </a:r>
            <a:r>
              <a:rPr lang="en-US" dirty="0"/>
              <a:t>] </a:t>
            </a:r>
            <a:r>
              <a:rPr lang="cs-CZ" dirty="0"/>
              <a:t>(pH stoupá). </a:t>
            </a:r>
          </a:p>
          <a:p>
            <a:r>
              <a:rPr lang="cs-CZ" dirty="0"/>
              <a:t>Pro stabilizaci pH v určitých mezích jsou klíčové!</a:t>
            </a:r>
          </a:p>
          <a:p>
            <a:r>
              <a:rPr lang="cs-CZ" dirty="0"/>
              <a:t>Vodíkový iont a pufr reagují vratně podle rovnice:</a:t>
            </a:r>
          </a:p>
          <a:p>
            <a:r>
              <a:rPr lang="cs-CZ" dirty="0"/>
              <a:t>HB               H</a:t>
            </a:r>
            <a:r>
              <a:rPr lang="cs-CZ" baseline="30000" dirty="0"/>
              <a:t>+</a:t>
            </a:r>
            <a:r>
              <a:rPr lang="cs-CZ" dirty="0"/>
              <a:t> +  B</a:t>
            </a:r>
            <a:r>
              <a:rPr lang="cs-CZ" baseline="30000" dirty="0"/>
              <a:t>- </a:t>
            </a:r>
            <a:r>
              <a:rPr lang="cs-CZ" dirty="0"/>
              <a:t>         nebo:</a:t>
            </a:r>
          </a:p>
          <a:p>
            <a:pPr marL="0" indent="0">
              <a:buNone/>
            </a:pPr>
            <a:r>
              <a:rPr lang="cs-CZ" dirty="0"/>
              <a:t>   HB</a:t>
            </a:r>
            <a:r>
              <a:rPr lang="cs-CZ" baseline="30000" dirty="0"/>
              <a:t>+</a:t>
            </a:r>
            <a:r>
              <a:rPr lang="cs-CZ" dirty="0"/>
              <a:t>               H</a:t>
            </a:r>
            <a:r>
              <a:rPr lang="cs-CZ" baseline="30000" dirty="0"/>
              <a:t>+</a:t>
            </a:r>
            <a:r>
              <a:rPr lang="cs-CZ" dirty="0"/>
              <a:t> +  B</a:t>
            </a:r>
          </a:p>
        </p:txBody>
      </p:sp>
      <p:sp>
        <p:nvSpPr>
          <p:cNvPr id="4" name="Zástupný symbol pro obsah 3"/>
          <p:cNvSpPr>
            <a:spLocks noGrp="1"/>
          </p:cNvSpPr>
          <p:nvPr>
            <p:ph sz="half" idx="2"/>
          </p:nvPr>
        </p:nvSpPr>
        <p:spPr>
          <a:xfrm>
            <a:off x="6114143" y="1509486"/>
            <a:ext cx="5181600" cy="4905828"/>
          </a:xfrm>
        </p:spPr>
        <p:txBody>
          <a:bodyPr>
            <a:normAutofit lnSpcReduction="10000"/>
          </a:bodyPr>
          <a:lstStyle/>
          <a:p>
            <a:r>
              <a:rPr lang="cs-CZ" dirty="0"/>
              <a:t>Reakční rovnováha lze vyjádřit známým vztahem:</a:t>
            </a:r>
          </a:p>
          <a:p>
            <a:pPr marL="0" indent="0">
              <a:buNone/>
            </a:pPr>
            <a:endParaRPr lang="cs-CZ" dirty="0"/>
          </a:p>
          <a:p>
            <a:pPr marL="0" indent="0">
              <a:buNone/>
            </a:pPr>
            <a:endParaRPr lang="cs-CZ" dirty="0"/>
          </a:p>
          <a:p>
            <a:r>
              <a:rPr lang="cs-CZ" dirty="0"/>
              <a:t>Lze upravit na:</a:t>
            </a:r>
          </a:p>
          <a:p>
            <a:endParaRPr lang="cs-CZ" dirty="0"/>
          </a:p>
          <a:p>
            <a:endParaRPr lang="cs-CZ" dirty="0"/>
          </a:p>
          <a:p>
            <a:r>
              <a:rPr lang="cs-CZ" dirty="0"/>
              <a:t> </a:t>
            </a:r>
            <a:r>
              <a:rPr lang="en-US" dirty="0"/>
              <a:t>[H</a:t>
            </a:r>
            <a:r>
              <a:rPr lang="cs-CZ" dirty="0"/>
              <a:t>B</a:t>
            </a:r>
            <a:r>
              <a:rPr lang="en-US" dirty="0"/>
              <a:t>]</a:t>
            </a:r>
            <a:r>
              <a:rPr lang="cs-CZ" dirty="0"/>
              <a:t> a </a:t>
            </a:r>
            <a:r>
              <a:rPr lang="en-US" dirty="0"/>
              <a:t>[</a:t>
            </a:r>
            <a:r>
              <a:rPr lang="cs-CZ" dirty="0"/>
              <a:t>B</a:t>
            </a:r>
            <a:r>
              <a:rPr lang="cs-CZ" baseline="30000" dirty="0"/>
              <a:t>-</a:t>
            </a:r>
            <a:r>
              <a:rPr lang="en-US" dirty="0"/>
              <a:t>]</a:t>
            </a:r>
            <a:r>
              <a:rPr lang="cs-CZ" dirty="0"/>
              <a:t> jsou  právě v poměru 1:1, pokud je pH = </a:t>
            </a:r>
            <a:r>
              <a:rPr lang="cs-CZ" dirty="0" err="1"/>
              <a:t>pK</a:t>
            </a:r>
            <a:r>
              <a:rPr lang="cs-CZ" baseline="-25000" dirty="0" err="1"/>
              <a:t>A</a:t>
            </a:r>
            <a:r>
              <a:rPr lang="cs-CZ" dirty="0"/>
              <a:t> </a:t>
            </a:r>
          </a:p>
          <a:p>
            <a:pPr marL="0" indent="0">
              <a:buNone/>
            </a:pPr>
            <a:r>
              <a:rPr lang="cs-CZ" dirty="0"/>
              <a:t>(zkuste dokázat z předchozí rovnice)</a:t>
            </a:r>
            <a:endParaRPr lang="cs-CZ" baseline="-25000" dirty="0"/>
          </a:p>
          <a:p>
            <a:endParaRPr lang="cs-CZ" dirty="0"/>
          </a:p>
          <a:p>
            <a:endParaRPr lang="cs-CZ" dirty="0"/>
          </a:p>
        </p:txBody>
      </p:sp>
      <p:sp>
        <p:nvSpPr>
          <p:cNvPr id="5" name="Line 5"/>
          <p:cNvSpPr>
            <a:spLocks noChangeShapeType="1"/>
          </p:cNvSpPr>
          <p:nvPr/>
        </p:nvSpPr>
        <p:spPr bwMode="auto">
          <a:xfrm>
            <a:off x="1796370" y="5104271"/>
            <a:ext cx="865187" cy="0"/>
          </a:xfrm>
          <a:prstGeom prst="line">
            <a:avLst/>
          </a:prstGeom>
          <a:noFill/>
          <a:ln w="2857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cs-CZ"/>
          </a:p>
        </p:txBody>
      </p:sp>
      <p:sp>
        <p:nvSpPr>
          <p:cNvPr id="6" name="Line 10"/>
          <p:cNvSpPr>
            <a:spLocks noChangeShapeType="1"/>
          </p:cNvSpPr>
          <p:nvPr/>
        </p:nvSpPr>
        <p:spPr bwMode="auto">
          <a:xfrm flipH="1">
            <a:off x="1724932" y="5216983"/>
            <a:ext cx="863600" cy="0"/>
          </a:xfrm>
          <a:prstGeom prst="line">
            <a:avLst/>
          </a:prstGeom>
          <a:noFill/>
          <a:ln w="2857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cs-CZ"/>
          </a:p>
        </p:txBody>
      </p:sp>
      <p:sp>
        <p:nvSpPr>
          <p:cNvPr id="10" name="Line 5"/>
          <p:cNvSpPr>
            <a:spLocks noChangeShapeType="1"/>
          </p:cNvSpPr>
          <p:nvPr/>
        </p:nvSpPr>
        <p:spPr bwMode="auto">
          <a:xfrm>
            <a:off x="1905228" y="5590498"/>
            <a:ext cx="865187" cy="0"/>
          </a:xfrm>
          <a:prstGeom prst="line">
            <a:avLst/>
          </a:prstGeom>
          <a:noFill/>
          <a:ln w="2857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cs-CZ"/>
          </a:p>
        </p:txBody>
      </p:sp>
      <p:sp>
        <p:nvSpPr>
          <p:cNvPr id="11" name="Line 10"/>
          <p:cNvSpPr>
            <a:spLocks noChangeShapeType="1"/>
          </p:cNvSpPr>
          <p:nvPr/>
        </p:nvSpPr>
        <p:spPr bwMode="auto">
          <a:xfrm flipH="1">
            <a:off x="1833790" y="5703210"/>
            <a:ext cx="863600" cy="0"/>
          </a:xfrm>
          <a:prstGeom prst="line">
            <a:avLst/>
          </a:prstGeom>
          <a:noFill/>
          <a:ln w="2857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cs-CZ"/>
          </a:p>
        </p:txBody>
      </p:sp>
      <mc:AlternateContent xmlns:mc="http://schemas.openxmlformats.org/markup-compatibility/2006" xmlns:a14="http://schemas.microsoft.com/office/drawing/2010/main">
        <mc:Choice Requires="a14">
          <p:sp>
            <p:nvSpPr>
              <p:cNvPr id="12" name="Obdélník 11"/>
              <p:cNvSpPr/>
              <p:nvPr/>
            </p:nvSpPr>
            <p:spPr>
              <a:xfrm>
                <a:off x="7426810" y="2262398"/>
                <a:ext cx="2631590" cy="686150"/>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sSub>
                        <m:sSubPr>
                          <m:ctrlPr>
                            <a:rPr lang="cs-CZ" i="1">
                              <a:latin typeface="Cambria Math" panose="02040503050406030204" pitchFamily="18" charset="0"/>
                            </a:rPr>
                          </m:ctrlPr>
                        </m:sSubPr>
                        <m:e>
                          <m:r>
                            <a:rPr lang="cs-CZ" i="1">
                              <a:latin typeface="Cambria Math" panose="02040503050406030204" pitchFamily="18" charset="0"/>
                            </a:rPr>
                            <m:t>𝐾</m:t>
                          </m:r>
                        </m:e>
                        <m:sub>
                          <m:r>
                            <a:rPr lang="cs-CZ" i="1">
                              <a:latin typeface="Cambria Math" panose="02040503050406030204" pitchFamily="18" charset="0"/>
                            </a:rPr>
                            <m:t>𝐴</m:t>
                          </m:r>
                        </m:sub>
                      </m:sSub>
                      <m:r>
                        <a:rPr lang="cs-CZ" i="0">
                          <a:latin typeface="Cambria Math" panose="02040503050406030204" pitchFamily="18" charset="0"/>
                        </a:rPr>
                        <m:t>=</m:t>
                      </m:r>
                      <m:f>
                        <m:fPr>
                          <m:ctrlPr>
                            <a:rPr lang="cs-CZ" i="1">
                              <a:latin typeface="Cambria Math" panose="02040503050406030204" pitchFamily="18" charset="0"/>
                            </a:rPr>
                          </m:ctrlPr>
                        </m:fPr>
                        <m:num>
                          <m:d>
                            <m:dPr>
                              <m:begChr m:val=""/>
                              <m:endChr m:val="]"/>
                              <m:ctrlPr>
                                <a:rPr lang="cs-CZ" i="1">
                                  <a:latin typeface="Cambria Math" panose="02040503050406030204" pitchFamily="18" charset="0"/>
                                </a:rPr>
                              </m:ctrlPr>
                            </m:dPr>
                            <m:e>
                              <m:d>
                                <m:dPr>
                                  <m:begChr m:val="["/>
                                  <m:endChr m:val="]"/>
                                  <m:ctrlPr>
                                    <a:rPr lang="cs-CZ" i="1">
                                      <a:latin typeface="Cambria Math" panose="02040503050406030204" pitchFamily="18" charset="0"/>
                                    </a:rPr>
                                  </m:ctrlPr>
                                </m:dPr>
                                <m:e>
                                  <m:sSup>
                                    <m:sSupPr>
                                      <m:ctrlPr>
                                        <a:rPr lang="cs-CZ" i="1">
                                          <a:latin typeface="Cambria Math" panose="02040503050406030204" pitchFamily="18" charset="0"/>
                                        </a:rPr>
                                      </m:ctrlPr>
                                    </m:sSupPr>
                                    <m:e>
                                      <m:r>
                                        <m:rPr>
                                          <m:sty m:val="p"/>
                                        </m:rPr>
                                        <a:rPr lang="cs-CZ" i="0">
                                          <a:latin typeface="Cambria Math" panose="02040503050406030204" pitchFamily="18" charset="0"/>
                                        </a:rPr>
                                        <m:t>H</m:t>
                                      </m:r>
                                    </m:e>
                                    <m:sup>
                                      <m:r>
                                        <a:rPr lang="cs-CZ" i="0">
                                          <a:latin typeface="Cambria Math" panose="02040503050406030204" pitchFamily="18" charset="0"/>
                                        </a:rPr>
                                        <m:t>+</m:t>
                                      </m:r>
                                    </m:sup>
                                  </m:sSup>
                                </m:e>
                              </m:d>
                              <m:r>
                                <a:rPr lang="cs-CZ" i="0">
                                  <a:latin typeface="Cambria Math" panose="02040503050406030204" pitchFamily="18" charset="0"/>
                                </a:rPr>
                                <m:t>∗[</m:t>
                              </m:r>
                              <m:sSubSup>
                                <m:sSubSupPr>
                                  <m:ctrlPr>
                                    <a:rPr lang="cs-CZ" i="1">
                                      <a:latin typeface="Cambria Math" panose="02040503050406030204" pitchFamily="18" charset="0"/>
                                    </a:rPr>
                                  </m:ctrlPr>
                                </m:sSubSupPr>
                                <m:e>
                                  <m:r>
                                    <m:rPr>
                                      <m:sty m:val="p"/>
                                    </m:rPr>
                                    <a:rPr lang="cs-CZ" i="0">
                                      <a:latin typeface="Cambria Math" panose="02040503050406030204" pitchFamily="18" charset="0"/>
                                    </a:rPr>
                                    <m:t>B</m:t>
                                  </m:r>
                                </m:e>
                                <m:sub>
                                  <m:r>
                                    <a:rPr lang="cs-CZ" i="1">
                                      <a:latin typeface="Cambria Math" panose="02040503050406030204" pitchFamily="18" charset="0"/>
                                    </a:rPr>
                                    <m:t>𝑖</m:t>
                                  </m:r>
                                </m:sub>
                                <m:sup>
                                  <m:r>
                                    <a:rPr lang="cs-CZ" i="0">
                                      <a:latin typeface="Cambria Math" panose="02040503050406030204" pitchFamily="18" charset="0"/>
                                    </a:rPr>
                                    <m:t>−</m:t>
                                  </m:r>
                                </m:sup>
                              </m:sSubSup>
                            </m:e>
                          </m:d>
                        </m:num>
                        <m:den>
                          <m:d>
                            <m:dPr>
                              <m:begChr m:val="["/>
                              <m:endChr m:val="]"/>
                              <m:ctrlPr>
                                <a:rPr lang="cs-CZ" i="1">
                                  <a:latin typeface="Cambria Math" panose="02040503050406030204" pitchFamily="18" charset="0"/>
                                </a:rPr>
                              </m:ctrlPr>
                            </m:dPr>
                            <m:e>
                              <m:sSub>
                                <m:sSubPr>
                                  <m:ctrlPr>
                                    <a:rPr lang="cs-CZ" i="1">
                                      <a:latin typeface="Cambria Math" panose="02040503050406030204" pitchFamily="18" charset="0"/>
                                    </a:rPr>
                                  </m:ctrlPr>
                                </m:sSubPr>
                                <m:e>
                                  <m:r>
                                    <m:rPr>
                                      <m:sty m:val="p"/>
                                    </m:rPr>
                                    <a:rPr lang="cs-CZ" i="0">
                                      <a:latin typeface="Cambria Math" panose="02040503050406030204" pitchFamily="18" charset="0"/>
                                    </a:rPr>
                                    <m:t>HB</m:t>
                                  </m:r>
                                </m:e>
                                <m:sub>
                                  <m:r>
                                    <a:rPr lang="cs-CZ" i="1">
                                      <a:latin typeface="Cambria Math" panose="02040503050406030204" pitchFamily="18" charset="0"/>
                                    </a:rPr>
                                    <m:t>𝑖</m:t>
                                  </m:r>
                                </m:sub>
                              </m:sSub>
                            </m:e>
                          </m:d>
                        </m:den>
                      </m:f>
                    </m:oMath>
                  </m:oMathPara>
                </a14:m>
                <a:endParaRPr lang="cs-CZ" dirty="0"/>
              </a:p>
            </p:txBody>
          </p:sp>
        </mc:Choice>
        <mc:Fallback xmlns="">
          <p:sp>
            <p:nvSpPr>
              <p:cNvPr id="12" name="Obdélník 11"/>
              <p:cNvSpPr>
                <a:spLocks noRot="1" noChangeAspect="1" noMove="1" noResize="1" noEditPoints="1" noAdjustHandles="1" noChangeArrowheads="1" noChangeShapeType="1" noTextEdit="1"/>
              </p:cNvSpPr>
              <p:nvPr/>
            </p:nvSpPr>
            <p:spPr>
              <a:xfrm>
                <a:off x="7426810" y="2262398"/>
                <a:ext cx="2631590" cy="686150"/>
              </a:xfrm>
              <a:prstGeom prst="rect">
                <a:avLst/>
              </a:prstGeom>
              <a:blipFill>
                <a:blip r:embed="rId2"/>
                <a:stretch>
                  <a:fillRect/>
                </a:stretch>
              </a:blipFill>
            </p:spPr>
            <p:txBody>
              <a:bodyPr/>
              <a:lstStyle/>
              <a:p>
                <a:r>
                  <a:rPr lang="cs-CZ">
                    <a:noFill/>
                  </a:rPr>
                  <a:t> </a:t>
                </a:r>
              </a:p>
            </p:txBody>
          </p:sp>
        </mc:Fallback>
      </mc:AlternateContent>
      <mc:AlternateContent xmlns:mc="http://schemas.openxmlformats.org/markup-compatibility/2006" xmlns:a14="http://schemas.microsoft.com/office/drawing/2010/main">
        <mc:Choice Requires="a14">
          <p:sp>
            <p:nvSpPr>
              <p:cNvPr id="13" name="Obdélník 12"/>
              <p:cNvSpPr/>
              <p:nvPr/>
            </p:nvSpPr>
            <p:spPr>
              <a:xfrm>
                <a:off x="7418273" y="3725906"/>
                <a:ext cx="2594492" cy="67730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cs-CZ" i="1">
                          <a:latin typeface="Cambria Math" panose="02040503050406030204" pitchFamily="18" charset="0"/>
                        </a:rPr>
                        <m:t>𝑝𝐻</m:t>
                      </m:r>
                      <m:r>
                        <a:rPr lang="cs-CZ" i="0">
                          <a:latin typeface="Cambria Math" panose="02040503050406030204" pitchFamily="18" charset="0"/>
                        </a:rPr>
                        <m:t>=</m:t>
                      </m:r>
                      <m:sSub>
                        <m:sSubPr>
                          <m:ctrlPr>
                            <a:rPr lang="cs-CZ" i="1">
                              <a:latin typeface="Cambria Math" panose="02040503050406030204" pitchFamily="18" charset="0"/>
                            </a:rPr>
                          </m:ctrlPr>
                        </m:sSubPr>
                        <m:e>
                          <m:r>
                            <a:rPr lang="cs-CZ" i="1">
                              <a:latin typeface="Cambria Math" panose="02040503050406030204" pitchFamily="18" charset="0"/>
                            </a:rPr>
                            <m:t>𝑝𝐾</m:t>
                          </m:r>
                        </m:e>
                        <m:sub>
                          <m:r>
                            <a:rPr lang="cs-CZ" i="1">
                              <a:latin typeface="Cambria Math" panose="02040503050406030204" pitchFamily="18" charset="0"/>
                            </a:rPr>
                            <m:t>𝐴</m:t>
                          </m:r>
                        </m:sub>
                      </m:sSub>
                      <m:r>
                        <a:rPr lang="cs-CZ" i="0">
                          <a:latin typeface="Cambria Math" panose="02040503050406030204" pitchFamily="18" charset="0"/>
                        </a:rPr>
                        <m:t>+</m:t>
                      </m:r>
                      <m:func>
                        <m:funcPr>
                          <m:ctrlPr>
                            <a:rPr lang="cs-CZ" i="1">
                              <a:latin typeface="Cambria Math" panose="02040503050406030204" pitchFamily="18" charset="0"/>
                            </a:rPr>
                          </m:ctrlPr>
                        </m:funcPr>
                        <m:fName>
                          <m:sSub>
                            <m:sSubPr>
                              <m:ctrlPr>
                                <a:rPr lang="cs-CZ" i="1">
                                  <a:latin typeface="Cambria Math" panose="02040503050406030204" pitchFamily="18" charset="0"/>
                                </a:rPr>
                              </m:ctrlPr>
                            </m:sSubPr>
                            <m:e>
                              <m:r>
                                <m:rPr>
                                  <m:sty m:val="p"/>
                                </m:rPr>
                                <a:rPr lang="cs-CZ" i="0">
                                  <a:latin typeface="Cambria Math" panose="02040503050406030204" pitchFamily="18" charset="0"/>
                                </a:rPr>
                                <m:t>log</m:t>
                              </m:r>
                            </m:e>
                            <m:sub>
                              <m:r>
                                <a:rPr lang="cs-CZ" i="0">
                                  <a:latin typeface="Cambria Math" panose="02040503050406030204" pitchFamily="18" charset="0"/>
                                </a:rPr>
                                <m:t>10</m:t>
                              </m:r>
                            </m:sub>
                          </m:sSub>
                        </m:fName>
                        <m:e>
                          <m:f>
                            <m:fPr>
                              <m:ctrlPr>
                                <a:rPr lang="cs-CZ" i="1">
                                  <a:latin typeface="Cambria Math" panose="02040503050406030204" pitchFamily="18" charset="0"/>
                                </a:rPr>
                              </m:ctrlPr>
                            </m:fPr>
                            <m:num>
                              <m:d>
                                <m:dPr>
                                  <m:begChr m:val="["/>
                                  <m:endChr m:val="]"/>
                                  <m:ctrlPr>
                                    <a:rPr lang="cs-CZ" i="1">
                                      <a:latin typeface="Cambria Math" panose="02040503050406030204" pitchFamily="18" charset="0"/>
                                    </a:rPr>
                                  </m:ctrlPr>
                                </m:dPr>
                                <m:e>
                                  <m:sSubSup>
                                    <m:sSubSupPr>
                                      <m:ctrlPr>
                                        <a:rPr lang="cs-CZ" i="1">
                                          <a:latin typeface="Cambria Math" panose="02040503050406030204" pitchFamily="18" charset="0"/>
                                        </a:rPr>
                                      </m:ctrlPr>
                                    </m:sSubSupPr>
                                    <m:e>
                                      <m:r>
                                        <m:rPr>
                                          <m:sty m:val="p"/>
                                        </m:rPr>
                                        <a:rPr lang="cs-CZ" i="0">
                                          <a:latin typeface="Cambria Math" panose="02040503050406030204" pitchFamily="18" charset="0"/>
                                        </a:rPr>
                                        <m:t>B</m:t>
                                      </m:r>
                                    </m:e>
                                    <m:sub>
                                      <m:r>
                                        <a:rPr lang="cs-CZ" i="1">
                                          <a:latin typeface="Cambria Math" panose="02040503050406030204" pitchFamily="18" charset="0"/>
                                        </a:rPr>
                                        <m:t>𝑖</m:t>
                                      </m:r>
                                    </m:sub>
                                    <m:sup>
                                      <m:r>
                                        <a:rPr lang="cs-CZ" i="0">
                                          <a:latin typeface="Cambria Math" panose="02040503050406030204" pitchFamily="18" charset="0"/>
                                        </a:rPr>
                                        <m:t>−</m:t>
                                      </m:r>
                                    </m:sup>
                                  </m:sSubSup>
                                </m:e>
                              </m:d>
                            </m:num>
                            <m:den>
                              <m:d>
                                <m:dPr>
                                  <m:begChr m:val="["/>
                                  <m:endChr m:val="]"/>
                                  <m:ctrlPr>
                                    <a:rPr lang="cs-CZ" i="1">
                                      <a:latin typeface="Cambria Math" panose="02040503050406030204" pitchFamily="18" charset="0"/>
                                    </a:rPr>
                                  </m:ctrlPr>
                                </m:dPr>
                                <m:e>
                                  <m:sSub>
                                    <m:sSubPr>
                                      <m:ctrlPr>
                                        <a:rPr lang="cs-CZ" i="1">
                                          <a:latin typeface="Cambria Math" panose="02040503050406030204" pitchFamily="18" charset="0"/>
                                        </a:rPr>
                                      </m:ctrlPr>
                                    </m:sSubPr>
                                    <m:e>
                                      <m:r>
                                        <m:rPr>
                                          <m:sty m:val="p"/>
                                        </m:rPr>
                                        <a:rPr lang="cs-CZ" i="0">
                                          <a:latin typeface="Cambria Math" panose="02040503050406030204" pitchFamily="18" charset="0"/>
                                        </a:rPr>
                                        <m:t>HB</m:t>
                                      </m:r>
                                    </m:e>
                                    <m:sub>
                                      <m:r>
                                        <a:rPr lang="cs-CZ" i="1">
                                          <a:latin typeface="Cambria Math" panose="02040503050406030204" pitchFamily="18" charset="0"/>
                                        </a:rPr>
                                        <m:t>𝑖</m:t>
                                      </m:r>
                                    </m:sub>
                                  </m:sSub>
                                </m:e>
                              </m:d>
                            </m:den>
                          </m:f>
                        </m:e>
                      </m:func>
                    </m:oMath>
                  </m:oMathPara>
                </a14:m>
                <a:endParaRPr lang="cs-CZ" dirty="0"/>
              </a:p>
            </p:txBody>
          </p:sp>
        </mc:Choice>
        <mc:Fallback xmlns="">
          <p:sp>
            <p:nvSpPr>
              <p:cNvPr id="13" name="Obdélník 12"/>
              <p:cNvSpPr>
                <a:spLocks noRot="1" noChangeAspect="1" noMove="1" noResize="1" noEditPoints="1" noAdjustHandles="1" noChangeArrowheads="1" noChangeShapeType="1" noTextEdit="1"/>
              </p:cNvSpPr>
              <p:nvPr/>
            </p:nvSpPr>
            <p:spPr>
              <a:xfrm>
                <a:off x="7418273" y="3725906"/>
                <a:ext cx="2594492" cy="677301"/>
              </a:xfrm>
              <a:prstGeom prst="rect">
                <a:avLst/>
              </a:prstGeom>
              <a:blipFill>
                <a:blip r:embed="rId3"/>
                <a:stretch>
                  <a:fillRect/>
                </a:stretch>
              </a:blipFill>
            </p:spPr>
            <p:txBody>
              <a:bodyPr/>
              <a:lstStyle/>
              <a:p>
                <a:r>
                  <a:rPr lang="cs-CZ">
                    <a:noFill/>
                  </a:rPr>
                  <a:t> </a:t>
                </a:r>
              </a:p>
            </p:txBody>
          </p:sp>
        </mc:Fallback>
      </mc:AlternateContent>
    </p:spTree>
    <p:extLst>
      <p:ext uri="{BB962C8B-B14F-4D97-AF65-F5344CB8AC3E}">
        <p14:creationId xmlns:p14="http://schemas.microsoft.com/office/powerpoint/2010/main" val="2138440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
                                            <p:txEl>
                                              <p:pRg st="0" end="0"/>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4">
                                            <p:txEl>
                                              <p:pRg st="3" end="3"/>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
                                            <p:txEl>
                                              <p:pRg st="6" end="6"/>
                                            </p:txEl>
                                          </p:spTgt>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4" grpId="0" uiExpand="1" build="p"/>
      <p:bldP spid="5" grpId="0" animBg="1"/>
      <p:bldP spid="6" grpId="0" animBg="1"/>
      <p:bldP spid="10" grpId="0" animBg="1"/>
      <p:bldP spid="11" grpId="0" animBg="1"/>
      <p:bldP spid="12" grpId="0"/>
      <p:bldP spid="13"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2" name="Obdélník 11"/>
          <p:cNvSpPr/>
          <p:nvPr/>
        </p:nvSpPr>
        <p:spPr>
          <a:xfrm>
            <a:off x="6371771" y="0"/>
            <a:ext cx="5791200" cy="7419703"/>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p:cNvSpPr>
            <a:spLocks noGrp="1"/>
          </p:cNvSpPr>
          <p:nvPr>
            <p:ph type="title"/>
          </p:nvPr>
        </p:nvSpPr>
        <p:spPr/>
        <p:txBody>
          <a:bodyPr/>
          <a:lstStyle/>
          <a:p>
            <a:r>
              <a:rPr lang="cs-CZ" dirty="0">
                <a:solidFill>
                  <a:srgbClr val="CC3300"/>
                </a:solidFill>
              </a:rPr>
              <a:t>Pufry – řešení 2</a:t>
            </a:r>
          </a:p>
        </p:txBody>
      </p:sp>
      <p:graphicFrame>
        <p:nvGraphicFramePr>
          <p:cNvPr id="4" name="Graf 3"/>
          <p:cNvGraphicFramePr/>
          <p:nvPr/>
        </p:nvGraphicFramePr>
        <p:xfrm>
          <a:off x="6766560" y="3291840"/>
          <a:ext cx="4811150" cy="3566159"/>
        </p:xfrm>
        <a:graphic>
          <a:graphicData uri="http://schemas.openxmlformats.org/drawingml/2006/chart">
            <c:chart xmlns:c="http://schemas.openxmlformats.org/drawingml/2006/chart" xmlns:r="http://schemas.openxmlformats.org/officeDocument/2006/relationships" r:id="rId2"/>
          </a:graphicData>
        </a:graphic>
      </p:graphicFrame>
      <mc:AlternateContent xmlns:mc="http://schemas.openxmlformats.org/markup-compatibility/2006" xmlns:a14="http://schemas.microsoft.com/office/drawing/2010/main">
        <mc:Choice Requires="a14">
          <p:sp>
            <p:nvSpPr>
              <p:cNvPr id="10" name="Obdélník 9"/>
              <p:cNvSpPr/>
              <p:nvPr/>
            </p:nvSpPr>
            <p:spPr>
              <a:xfrm>
                <a:off x="10802420" y="3811632"/>
                <a:ext cx="1126206" cy="664862"/>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cs-CZ" i="1">
                          <a:latin typeface="Cambria Math" panose="02040503050406030204" pitchFamily="18" charset="0"/>
                        </a:rPr>
                        <m:t>𝛽</m:t>
                      </m:r>
                      <m:r>
                        <a:rPr lang="cs-CZ" i="0">
                          <a:latin typeface="Cambria Math" panose="02040503050406030204" pitchFamily="18" charset="0"/>
                        </a:rPr>
                        <m:t>≝</m:t>
                      </m:r>
                      <m:f>
                        <m:fPr>
                          <m:ctrlPr>
                            <a:rPr lang="cs-CZ" i="1">
                              <a:latin typeface="Cambria Math" panose="02040503050406030204" pitchFamily="18" charset="0"/>
                            </a:rPr>
                          </m:ctrlPr>
                        </m:fPr>
                        <m:num>
                          <m:r>
                            <a:rPr lang="cs-CZ" i="1">
                              <a:latin typeface="Cambria Math" panose="02040503050406030204" pitchFamily="18" charset="0"/>
                            </a:rPr>
                            <m:t>𝑑</m:t>
                          </m:r>
                          <m:sSub>
                            <m:sSubPr>
                              <m:ctrlPr>
                                <a:rPr lang="cs-CZ" i="1">
                                  <a:latin typeface="Cambria Math" panose="02040503050406030204" pitchFamily="18" charset="0"/>
                                </a:rPr>
                              </m:ctrlPr>
                            </m:sSubPr>
                            <m:e>
                              <m:r>
                                <m:rPr>
                                  <m:sty m:val="p"/>
                                </m:rPr>
                                <a:rPr lang="cs-CZ" i="0">
                                  <a:latin typeface="Cambria Math" panose="02040503050406030204" pitchFamily="18" charset="0"/>
                                </a:rPr>
                                <m:t>C</m:t>
                              </m:r>
                            </m:e>
                            <m:sub>
                              <m:r>
                                <m:rPr>
                                  <m:sty m:val="p"/>
                                </m:rPr>
                                <a:rPr lang="cs-CZ" i="0">
                                  <a:latin typeface="Cambria Math" panose="02040503050406030204" pitchFamily="18" charset="0"/>
                                </a:rPr>
                                <m:t>B</m:t>
                              </m:r>
                            </m:sub>
                          </m:sSub>
                        </m:num>
                        <m:den>
                          <m:r>
                            <a:rPr lang="cs-CZ" i="1">
                              <a:latin typeface="Cambria Math" panose="02040503050406030204" pitchFamily="18" charset="0"/>
                            </a:rPr>
                            <m:t>𝑑</m:t>
                          </m:r>
                          <m:r>
                            <m:rPr>
                              <m:sty m:val="p"/>
                            </m:rPr>
                            <a:rPr lang="cs-CZ" i="0">
                              <a:latin typeface="Cambria Math" panose="02040503050406030204" pitchFamily="18" charset="0"/>
                            </a:rPr>
                            <m:t>pH</m:t>
                          </m:r>
                        </m:den>
                      </m:f>
                    </m:oMath>
                  </m:oMathPara>
                </a14:m>
                <a:endParaRPr lang="cs-CZ" dirty="0"/>
              </a:p>
            </p:txBody>
          </p:sp>
        </mc:Choice>
        <mc:Fallback xmlns="">
          <p:sp>
            <p:nvSpPr>
              <p:cNvPr id="10" name="Obdélník 9"/>
              <p:cNvSpPr>
                <a:spLocks noRot="1" noChangeAspect="1" noMove="1" noResize="1" noEditPoints="1" noAdjustHandles="1" noChangeArrowheads="1" noChangeShapeType="1" noTextEdit="1"/>
              </p:cNvSpPr>
              <p:nvPr/>
            </p:nvSpPr>
            <p:spPr>
              <a:xfrm>
                <a:off x="10802420" y="3811632"/>
                <a:ext cx="1126206" cy="664862"/>
              </a:xfrm>
              <a:prstGeom prst="rect">
                <a:avLst/>
              </a:prstGeom>
              <a:blipFill>
                <a:blip r:embed="rId3"/>
                <a:stretch>
                  <a:fillRect/>
                </a:stretch>
              </a:blipFill>
            </p:spPr>
            <p:txBody>
              <a:bodyPr/>
              <a:lstStyle/>
              <a:p>
                <a:r>
                  <a:rPr lang="cs-CZ">
                    <a:noFill/>
                  </a:rPr>
                  <a:t> </a:t>
                </a:r>
              </a:p>
            </p:txBody>
          </p:sp>
        </mc:Fallback>
      </mc:AlternateContent>
      <p:graphicFrame>
        <p:nvGraphicFramePr>
          <p:cNvPr id="11" name="Graf 10"/>
          <p:cNvGraphicFramePr/>
          <p:nvPr/>
        </p:nvGraphicFramePr>
        <p:xfrm>
          <a:off x="7040880" y="0"/>
          <a:ext cx="5355771" cy="3788229"/>
        </p:xfrm>
        <a:graphic>
          <a:graphicData uri="http://schemas.openxmlformats.org/drawingml/2006/chart">
            <c:chart xmlns:c="http://schemas.openxmlformats.org/drawingml/2006/chart" xmlns:r="http://schemas.openxmlformats.org/officeDocument/2006/relationships" r:id="rId4"/>
          </a:graphicData>
        </a:graphic>
      </p:graphicFrame>
      <p:sp>
        <p:nvSpPr>
          <p:cNvPr id="16" name="Zástupný symbol pro obsah 2"/>
          <p:cNvSpPr>
            <a:spLocks noGrp="1"/>
          </p:cNvSpPr>
          <p:nvPr>
            <p:ph sz="half" idx="1"/>
          </p:nvPr>
        </p:nvSpPr>
        <p:spPr>
          <a:xfrm>
            <a:off x="838200" y="1825625"/>
            <a:ext cx="5181600" cy="4705804"/>
          </a:xfrm>
        </p:spPr>
        <p:txBody>
          <a:bodyPr>
            <a:normAutofit fontScale="85000" lnSpcReduction="20000"/>
          </a:bodyPr>
          <a:lstStyle/>
          <a:p>
            <a:r>
              <a:rPr lang="cs-CZ" dirty="0"/>
              <a:t>Jednosložkový pufr je nejúčinnější, pokud je pH v okolí jeho </a:t>
            </a:r>
            <a:r>
              <a:rPr lang="cs-CZ" dirty="0" err="1"/>
              <a:t>pK</a:t>
            </a:r>
            <a:r>
              <a:rPr lang="cs-CZ" baseline="-25000" dirty="0" err="1"/>
              <a:t>A</a:t>
            </a:r>
            <a:r>
              <a:rPr lang="cs-CZ" baseline="-25000" dirty="0"/>
              <a:t> </a:t>
            </a:r>
            <a:r>
              <a:rPr lang="cs-CZ" dirty="0"/>
              <a:t>.</a:t>
            </a:r>
          </a:p>
          <a:p>
            <a:r>
              <a:rPr lang="cs-CZ" dirty="0"/>
              <a:t>Účinnost pufru při </a:t>
            </a:r>
            <a:r>
              <a:rPr lang="cs-CZ"/>
              <a:t>daném pH lze </a:t>
            </a:r>
            <a:r>
              <a:rPr lang="cs-CZ" dirty="0"/>
              <a:t>vyjádřit </a:t>
            </a:r>
            <a:r>
              <a:rPr lang="cs-CZ" dirty="0" err="1"/>
              <a:t>pufrační</a:t>
            </a:r>
            <a:r>
              <a:rPr lang="cs-CZ" dirty="0"/>
              <a:t> kapacitou </a:t>
            </a:r>
            <a:r>
              <a:rPr lang="el-GR" dirty="0"/>
              <a:t>β</a:t>
            </a:r>
            <a:r>
              <a:rPr lang="cs-CZ" dirty="0"/>
              <a:t>.</a:t>
            </a:r>
          </a:p>
          <a:p>
            <a:r>
              <a:rPr lang="cs-CZ" dirty="0"/>
              <a:t>Při velké vzdálenosti pH od </a:t>
            </a:r>
            <a:r>
              <a:rPr lang="cs-CZ" dirty="0" err="1"/>
              <a:t>pK</a:t>
            </a:r>
            <a:r>
              <a:rPr lang="cs-CZ" baseline="-25000" dirty="0" err="1"/>
              <a:t>A</a:t>
            </a:r>
            <a:r>
              <a:rPr lang="cs-CZ" dirty="0"/>
              <a:t> pufru limituje vždy účinnost ta složka pufru, které je málo.</a:t>
            </a:r>
          </a:p>
          <a:p>
            <a:r>
              <a:rPr lang="cs-CZ" dirty="0"/>
              <a:t>Například u kyselých pH je ↓</a:t>
            </a:r>
            <a:r>
              <a:rPr lang="en-US" dirty="0"/>
              <a:t>[</a:t>
            </a:r>
            <a:r>
              <a:rPr lang="cs-CZ" dirty="0"/>
              <a:t>B</a:t>
            </a:r>
            <a:r>
              <a:rPr lang="cs-CZ" baseline="30000" dirty="0"/>
              <a:t>-</a:t>
            </a:r>
            <a:r>
              <a:rPr lang="en-US" dirty="0"/>
              <a:t>]</a:t>
            </a:r>
            <a:r>
              <a:rPr lang="cs-CZ" dirty="0"/>
              <a:t>, </a:t>
            </a:r>
          </a:p>
          <a:p>
            <a:r>
              <a:rPr lang="cs-CZ" dirty="0"/>
              <a:t>U zásaditého pH je ↓</a:t>
            </a:r>
            <a:r>
              <a:rPr lang="en-US" dirty="0"/>
              <a:t>[H</a:t>
            </a:r>
            <a:r>
              <a:rPr lang="cs-CZ" dirty="0"/>
              <a:t>B</a:t>
            </a:r>
            <a:r>
              <a:rPr lang="en-US" dirty="0"/>
              <a:t>]</a:t>
            </a:r>
            <a:endParaRPr lang="cs-CZ" dirty="0"/>
          </a:p>
          <a:p>
            <a:endParaRPr lang="cs-CZ" i="1" dirty="0"/>
          </a:p>
          <a:p>
            <a:r>
              <a:rPr lang="cs-CZ" i="1" dirty="0"/>
              <a:t>Pro jedničkáře: Jak se mění poměr    </a:t>
            </a:r>
            <a:r>
              <a:rPr lang="en-US" i="1" dirty="0"/>
              <a:t>[</a:t>
            </a:r>
            <a:r>
              <a:rPr lang="cs-CZ" i="1" dirty="0"/>
              <a:t>B</a:t>
            </a:r>
            <a:r>
              <a:rPr lang="cs-CZ" i="1" baseline="30000" dirty="0"/>
              <a:t>-</a:t>
            </a:r>
            <a:r>
              <a:rPr lang="en-US" i="1" dirty="0"/>
              <a:t>]</a:t>
            </a:r>
            <a:r>
              <a:rPr lang="cs-CZ" i="1" dirty="0"/>
              <a:t>/</a:t>
            </a:r>
            <a:r>
              <a:rPr lang="en-US" i="1" dirty="0"/>
              <a:t>[H</a:t>
            </a:r>
            <a:r>
              <a:rPr lang="cs-CZ" i="1" dirty="0"/>
              <a:t>B</a:t>
            </a:r>
            <a:r>
              <a:rPr lang="en-US" i="1" dirty="0"/>
              <a:t>]</a:t>
            </a:r>
            <a:r>
              <a:rPr lang="cs-CZ" i="1" dirty="0"/>
              <a:t> s přidáním kyseliny daleko  od </a:t>
            </a:r>
            <a:r>
              <a:rPr lang="cs-CZ" i="1" dirty="0" err="1"/>
              <a:t>pK</a:t>
            </a:r>
            <a:r>
              <a:rPr lang="cs-CZ" i="1" baseline="-25000" dirty="0" err="1"/>
              <a:t>A</a:t>
            </a:r>
            <a:r>
              <a:rPr lang="cs-CZ" i="1" dirty="0"/>
              <a:t>? Hodně nebo málo?</a:t>
            </a:r>
            <a:endParaRPr lang="cs-CZ" baseline="-25000" dirty="0"/>
          </a:p>
          <a:p>
            <a:pPr marL="0" indent="0">
              <a:buNone/>
            </a:pPr>
            <a:r>
              <a:rPr lang="cs-CZ" dirty="0"/>
              <a:t>  </a:t>
            </a:r>
          </a:p>
          <a:p>
            <a:endParaRPr lang="cs-CZ" dirty="0"/>
          </a:p>
          <a:p>
            <a:endParaRPr lang="cs-CZ" dirty="0"/>
          </a:p>
          <a:p>
            <a:endParaRPr lang="cs-CZ" dirty="0"/>
          </a:p>
        </p:txBody>
      </p:sp>
      <p:cxnSp>
        <p:nvCxnSpPr>
          <p:cNvPr id="22" name="Přímá spojnice se šipkou 21"/>
          <p:cNvCxnSpPr/>
          <p:nvPr/>
        </p:nvCxnSpPr>
        <p:spPr>
          <a:xfrm>
            <a:off x="9318172" y="4484914"/>
            <a:ext cx="0" cy="449943"/>
          </a:xfrm>
          <a:prstGeom prst="straightConnector1">
            <a:avLst/>
          </a:prstGeom>
          <a:ln w="38100">
            <a:solidFill>
              <a:schemeClr val="tx1">
                <a:lumMod val="95000"/>
                <a:lumOff val="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3" name="Přímá spojnice se šipkou 22"/>
          <p:cNvCxnSpPr/>
          <p:nvPr/>
        </p:nvCxnSpPr>
        <p:spPr>
          <a:xfrm flipH="1">
            <a:off x="9688286" y="5196114"/>
            <a:ext cx="703943" cy="500743"/>
          </a:xfrm>
          <a:prstGeom prst="straightConnector1">
            <a:avLst/>
          </a:prstGeom>
          <a:ln w="38100">
            <a:solidFill>
              <a:schemeClr val="tx1">
                <a:lumMod val="95000"/>
                <a:lumOff val="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5" name="TextovéPole 1"/>
          <p:cNvSpPr txBox="1"/>
          <p:nvPr/>
        </p:nvSpPr>
        <p:spPr>
          <a:xfrm>
            <a:off x="10399485" y="4873169"/>
            <a:ext cx="1908629" cy="1179287"/>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cs-CZ" sz="2000" dirty="0" err="1"/>
              <a:t>Pufrační</a:t>
            </a:r>
            <a:r>
              <a:rPr lang="cs-CZ" sz="2000" dirty="0"/>
              <a:t> kapacita </a:t>
            </a:r>
            <a:r>
              <a:rPr lang="el-GR" sz="2000" dirty="0"/>
              <a:t>β</a:t>
            </a:r>
            <a:r>
              <a:rPr lang="cs-CZ" sz="2000" dirty="0"/>
              <a:t> :</a:t>
            </a:r>
          </a:p>
          <a:p>
            <a:r>
              <a:rPr lang="cs-CZ" sz="2000" dirty="0"/>
              <a:t> (se vzdáleností od </a:t>
            </a:r>
            <a:r>
              <a:rPr lang="cs-CZ" sz="2000" dirty="0" err="1"/>
              <a:t>pK</a:t>
            </a:r>
            <a:r>
              <a:rPr lang="cs-CZ" sz="2000" baseline="-25000" dirty="0" err="1"/>
              <a:t>A</a:t>
            </a:r>
            <a:r>
              <a:rPr lang="cs-CZ" sz="2000" dirty="0"/>
              <a:t> klesá)</a:t>
            </a:r>
            <a:endParaRPr lang="cs-CZ" sz="2000" baseline="-25000" dirty="0"/>
          </a:p>
        </p:txBody>
      </p:sp>
      <p:cxnSp>
        <p:nvCxnSpPr>
          <p:cNvPr id="27" name="Přímá spojnice se šipkou 26"/>
          <p:cNvCxnSpPr/>
          <p:nvPr/>
        </p:nvCxnSpPr>
        <p:spPr>
          <a:xfrm>
            <a:off x="9180286" y="1284511"/>
            <a:ext cx="0" cy="449943"/>
          </a:xfrm>
          <a:prstGeom prst="straightConnector1">
            <a:avLst/>
          </a:prstGeom>
          <a:ln w="38100">
            <a:solidFill>
              <a:schemeClr val="tx1">
                <a:lumMod val="95000"/>
                <a:lumOff val="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8" name="TextovéPole 1"/>
          <p:cNvSpPr txBox="1"/>
          <p:nvPr/>
        </p:nvSpPr>
        <p:spPr>
          <a:xfrm>
            <a:off x="8962571" y="751114"/>
            <a:ext cx="595086" cy="333829"/>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cs-CZ" sz="2000" dirty="0" err="1"/>
              <a:t>pK</a:t>
            </a:r>
            <a:r>
              <a:rPr lang="cs-CZ" sz="2000" baseline="-25000" dirty="0" err="1"/>
              <a:t>A</a:t>
            </a:r>
            <a:endParaRPr lang="cs-CZ" sz="2000" baseline="-25000" dirty="0"/>
          </a:p>
        </p:txBody>
      </p:sp>
      <p:sp>
        <p:nvSpPr>
          <p:cNvPr id="29" name="TextovéPole 28"/>
          <p:cNvSpPr txBox="1"/>
          <p:nvPr/>
        </p:nvSpPr>
        <p:spPr>
          <a:xfrm>
            <a:off x="7561944" y="0"/>
            <a:ext cx="4412342" cy="369332"/>
          </a:xfrm>
          <a:prstGeom prst="rect">
            <a:avLst/>
          </a:prstGeom>
          <a:noFill/>
        </p:spPr>
        <p:txBody>
          <a:bodyPr wrap="square" rtlCol="0">
            <a:spAutoFit/>
          </a:bodyPr>
          <a:lstStyle/>
          <a:p>
            <a:r>
              <a:rPr lang="cs-CZ" b="1" dirty="0"/>
              <a:t>Titrační křivka vyjádřená jako </a:t>
            </a:r>
            <a:r>
              <a:rPr lang="en-US" b="1" dirty="0"/>
              <a:t>[</a:t>
            </a:r>
            <a:r>
              <a:rPr lang="cs-CZ" b="1" dirty="0"/>
              <a:t>B</a:t>
            </a:r>
            <a:r>
              <a:rPr lang="cs-CZ" b="1" baseline="30000" dirty="0"/>
              <a:t>-</a:t>
            </a:r>
            <a:r>
              <a:rPr lang="en-US" b="1" dirty="0"/>
              <a:t>]</a:t>
            </a:r>
            <a:r>
              <a:rPr lang="cs-CZ" b="1" dirty="0"/>
              <a:t> vs. pH </a:t>
            </a:r>
          </a:p>
        </p:txBody>
      </p:sp>
      <p:sp>
        <p:nvSpPr>
          <p:cNvPr id="30" name="TextovéPole 29"/>
          <p:cNvSpPr txBox="1"/>
          <p:nvPr/>
        </p:nvSpPr>
        <p:spPr>
          <a:xfrm>
            <a:off x="10116456" y="1161143"/>
            <a:ext cx="1190173" cy="646331"/>
          </a:xfrm>
          <a:prstGeom prst="rect">
            <a:avLst/>
          </a:prstGeom>
          <a:noFill/>
        </p:spPr>
        <p:txBody>
          <a:bodyPr wrap="square" rtlCol="0">
            <a:spAutoFit/>
          </a:bodyPr>
          <a:lstStyle/>
          <a:p>
            <a:r>
              <a:rPr lang="en-US" dirty="0"/>
              <a:t>[</a:t>
            </a:r>
            <a:r>
              <a:rPr lang="cs-CZ" dirty="0"/>
              <a:t>B</a:t>
            </a:r>
            <a:r>
              <a:rPr lang="cs-CZ" baseline="30000" dirty="0"/>
              <a:t>-</a:t>
            </a:r>
            <a:r>
              <a:rPr lang="en-US" dirty="0"/>
              <a:t>]</a:t>
            </a:r>
            <a:r>
              <a:rPr lang="cs-CZ" dirty="0"/>
              <a:t> při daném pH</a:t>
            </a:r>
          </a:p>
        </p:txBody>
      </p:sp>
      <p:cxnSp>
        <p:nvCxnSpPr>
          <p:cNvPr id="31" name="Přímá spojnice se šipkou 30"/>
          <p:cNvCxnSpPr>
            <a:stCxn id="30" idx="1"/>
          </p:cNvCxnSpPr>
          <p:nvPr/>
        </p:nvCxnSpPr>
        <p:spPr>
          <a:xfrm flipH="1" flipV="1">
            <a:off x="9927772" y="1074059"/>
            <a:ext cx="188684" cy="410250"/>
          </a:xfrm>
          <a:prstGeom prst="straightConnector1">
            <a:avLst/>
          </a:prstGeom>
          <a:ln w="38100">
            <a:solidFill>
              <a:schemeClr val="tx1">
                <a:lumMod val="95000"/>
                <a:lumOff val="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5" name="Přímá spojnice 34"/>
          <p:cNvCxnSpPr/>
          <p:nvPr/>
        </p:nvCxnSpPr>
        <p:spPr>
          <a:xfrm>
            <a:off x="9913257" y="1132114"/>
            <a:ext cx="0" cy="1219200"/>
          </a:xfrm>
          <a:prstGeom prst="line">
            <a:avLst/>
          </a:prstGeom>
        </p:spPr>
        <p:style>
          <a:lnRef idx="1">
            <a:schemeClr val="accent1"/>
          </a:lnRef>
          <a:fillRef idx="0">
            <a:schemeClr val="accent1"/>
          </a:fillRef>
          <a:effectRef idx="0">
            <a:schemeClr val="accent1"/>
          </a:effectRef>
          <a:fontRef idx="minor">
            <a:schemeClr val="tx1"/>
          </a:fontRef>
        </p:style>
      </p:cxnSp>
      <p:sp>
        <p:nvSpPr>
          <p:cNvPr id="38" name="TextovéPole 37"/>
          <p:cNvSpPr txBox="1"/>
          <p:nvPr/>
        </p:nvSpPr>
        <p:spPr>
          <a:xfrm>
            <a:off x="10058400" y="3875313"/>
            <a:ext cx="696686" cy="369332"/>
          </a:xfrm>
          <a:prstGeom prst="rect">
            <a:avLst/>
          </a:prstGeom>
          <a:noFill/>
        </p:spPr>
        <p:txBody>
          <a:bodyPr wrap="square" rtlCol="0">
            <a:spAutoFit/>
          </a:bodyPr>
          <a:lstStyle/>
          <a:p>
            <a:r>
              <a:rPr lang="en-US" dirty="0"/>
              <a:t>[</a:t>
            </a:r>
            <a:r>
              <a:rPr lang="cs-CZ" dirty="0"/>
              <a:t>B</a:t>
            </a:r>
            <a:r>
              <a:rPr lang="cs-CZ" baseline="30000" dirty="0"/>
              <a:t>-</a:t>
            </a:r>
            <a:r>
              <a:rPr lang="en-US" dirty="0"/>
              <a:t>]</a:t>
            </a:r>
            <a:endParaRPr lang="cs-CZ" dirty="0"/>
          </a:p>
        </p:txBody>
      </p:sp>
      <p:sp>
        <p:nvSpPr>
          <p:cNvPr id="39" name="TextovéPole 38"/>
          <p:cNvSpPr txBox="1"/>
          <p:nvPr/>
        </p:nvSpPr>
        <p:spPr>
          <a:xfrm>
            <a:off x="8026399" y="3875314"/>
            <a:ext cx="595035" cy="369332"/>
          </a:xfrm>
          <a:prstGeom prst="rect">
            <a:avLst/>
          </a:prstGeom>
          <a:noFill/>
        </p:spPr>
        <p:txBody>
          <a:bodyPr wrap="none" rtlCol="0">
            <a:spAutoFit/>
          </a:bodyPr>
          <a:lstStyle/>
          <a:p>
            <a:r>
              <a:rPr lang="en-US" dirty="0"/>
              <a:t>[H</a:t>
            </a:r>
            <a:r>
              <a:rPr lang="cs-CZ" dirty="0"/>
              <a:t>B</a:t>
            </a:r>
            <a:r>
              <a:rPr lang="en-US" dirty="0"/>
              <a:t>]</a:t>
            </a:r>
            <a:endParaRPr lang="cs-CZ" dirty="0"/>
          </a:p>
        </p:txBody>
      </p:sp>
    </p:spTree>
    <p:extLst>
      <p:ext uri="{BB962C8B-B14F-4D97-AF65-F5344CB8AC3E}">
        <p14:creationId xmlns:p14="http://schemas.microsoft.com/office/powerpoint/2010/main" val="17953027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6">
                                            <p:txEl>
                                              <p:pRg st="2" end="2"/>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6">
                                            <p:txEl>
                                              <p:pRg st="3" end="3"/>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6">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6">
                                            <p:txEl>
                                              <p:pRg st="6" end="6"/>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6">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uiExpand="1" build="p"/>
    </p:bld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5" name="Obrázek 4" descr="StandaObrazekHistidine.png"/>
          <p:cNvPicPr/>
          <p:nvPr/>
        </p:nvPicPr>
        <p:blipFill>
          <a:blip r:embed="rId2" cstate="print"/>
          <a:stretch>
            <a:fillRect/>
          </a:stretch>
        </p:blipFill>
        <p:spPr>
          <a:xfrm>
            <a:off x="-4427856" y="3294744"/>
            <a:ext cx="8594453" cy="3030582"/>
          </a:xfrm>
          <a:prstGeom prst="rect">
            <a:avLst/>
          </a:prstGeom>
        </p:spPr>
      </p:pic>
      <p:sp>
        <p:nvSpPr>
          <p:cNvPr id="2" name="Nadpis 1"/>
          <p:cNvSpPr>
            <a:spLocks noGrp="1"/>
          </p:cNvSpPr>
          <p:nvPr>
            <p:ph type="title"/>
          </p:nvPr>
        </p:nvSpPr>
        <p:spPr>
          <a:xfrm>
            <a:off x="838200" y="103868"/>
            <a:ext cx="10515600" cy="1325563"/>
          </a:xfrm>
        </p:spPr>
        <p:txBody>
          <a:bodyPr/>
          <a:lstStyle/>
          <a:p>
            <a:r>
              <a:rPr lang="cs-CZ" dirty="0">
                <a:solidFill>
                  <a:srgbClr val="C00000"/>
                </a:solidFill>
              </a:rPr>
              <a:t>Proteinové pufry</a:t>
            </a:r>
          </a:p>
        </p:txBody>
      </p:sp>
      <p:sp>
        <p:nvSpPr>
          <p:cNvPr id="3" name="Zástupný symbol pro obsah 2"/>
          <p:cNvSpPr>
            <a:spLocks noGrp="1"/>
          </p:cNvSpPr>
          <p:nvPr>
            <p:ph sz="half" idx="1"/>
          </p:nvPr>
        </p:nvSpPr>
        <p:spPr>
          <a:xfrm>
            <a:off x="620486" y="1332139"/>
            <a:ext cx="5181600" cy="4313918"/>
          </a:xfrm>
        </p:spPr>
        <p:txBody>
          <a:bodyPr/>
          <a:lstStyle/>
          <a:p>
            <a:r>
              <a:rPr lang="cs-CZ" dirty="0"/>
              <a:t>V krvi jsou klíčovými pufry:</a:t>
            </a:r>
          </a:p>
          <a:p>
            <a:pPr lvl="1"/>
            <a:r>
              <a:rPr lang="cs-CZ" b="1" dirty="0"/>
              <a:t>Hemoglobin!</a:t>
            </a:r>
          </a:p>
          <a:p>
            <a:pPr lvl="1"/>
            <a:r>
              <a:rPr lang="cs-CZ" dirty="0"/>
              <a:t>Albumin, popř. další proteiny krevní plazmy</a:t>
            </a:r>
          </a:p>
        </p:txBody>
      </p:sp>
      <p:sp>
        <p:nvSpPr>
          <p:cNvPr id="6" name="Zástupný symbol pro obsah 2"/>
          <p:cNvSpPr>
            <a:spLocks noGrp="1"/>
          </p:cNvSpPr>
          <p:nvPr>
            <p:ph sz="half" idx="1"/>
          </p:nvPr>
        </p:nvSpPr>
        <p:spPr>
          <a:xfrm>
            <a:off x="6092374" y="1027337"/>
            <a:ext cx="5181600" cy="4850946"/>
          </a:xfrm>
        </p:spPr>
        <p:txBody>
          <a:bodyPr>
            <a:normAutofit/>
          </a:bodyPr>
          <a:lstStyle/>
          <a:p>
            <a:r>
              <a:rPr lang="cs-CZ" dirty="0"/>
              <a:t>Klíčovým </a:t>
            </a:r>
            <a:r>
              <a:rPr lang="cs-CZ" dirty="0" err="1"/>
              <a:t>pufračním</a:t>
            </a:r>
            <a:r>
              <a:rPr lang="cs-CZ" dirty="0"/>
              <a:t> reziduem jsou postranní řetězce histidinu</a:t>
            </a:r>
          </a:p>
          <a:p>
            <a:r>
              <a:rPr lang="cs-CZ" dirty="0" err="1"/>
              <a:t>pK</a:t>
            </a:r>
            <a:r>
              <a:rPr lang="cs-CZ" baseline="-25000" dirty="0" err="1"/>
              <a:t>A</a:t>
            </a:r>
            <a:r>
              <a:rPr lang="cs-CZ" dirty="0"/>
              <a:t> jednotlivých řetězců histidinu se dosti liší (vliv aminokyselin v okolí)</a:t>
            </a:r>
          </a:p>
          <a:p>
            <a:pPr marL="0" indent="0">
              <a:buNone/>
            </a:pPr>
            <a:endParaRPr lang="cs-CZ" dirty="0"/>
          </a:p>
          <a:p>
            <a:pPr marL="0" indent="0">
              <a:buNone/>
            </a:pPr>
            <a:r>
              <a:rPr lang="cs-CZ" dirty="0"/>
              <a:t> </a:t>
            </a:r>
          </a:p>
        </p:txBody>
      </p:sp>
      <p:graphicFrame>
        <p:nvGraphicFramePr>
          <p:cNvPr id="7" name="Tabulka 6"/>
          <p:cNvGraphicFramePr>
            <a:graphicFrameLocks noGrp="1"/>
          </p:cNvGraphicFramePr>
          <p:nvPr/>
        </p:nvGraphicFramePr>
        <p:xfrm>
          <a:off x="290286" y="5791200"/>
          <a:ext cx="11901714" cy="924318"/>
        </p:xfrm>
        <a:graphic>
          <a:graphicData uri="http://schemas.openxmlformats.org/drawingml/2006/table">
            <a:tbl>
              <a:tblPr firstRow="1" bandRow="1">
                <a:tableStyleId>{5C22544A-7EE6-4342-B048-85BDC9FD1C3A}</a:tableStyleId>
              </a:tblPr>
              <a:tblGrid>
                <a:gridCol w="757464">
                  <a:extLst>
                    <a:ext uri="{9D8B030D-6E8A-4147-A177-3AD203B41FA5}">
                      <a16:colId xmlns:a16="http://schemas.microsoft.com/office/drawing/2014/main" val="1809930401"/>
                    </a:ext>
                  </a:extLst>
                </a:gridCol>
                <a:gridCol w="742950">
                  <a:extLst>
                    <a:ext uri="{9D8B030D-6E8A-4147-A177-3AD203B41FA5}">
                      <a16:colId xmlns:a16="http://schemas.microsoft.com/office/drawing/2014/main" val="2749067202"/>
                    </a:ext>
                  </a:extLst>
                </a:gridCol>
                <a:gridCol w="742950">
                  <a:extLst>
                    <a:ext uri="{9D8B030D-6E8A-4147-A177-3AD203B41FA5}">
                      <a16:colId xmlns:a16="http://schemas.microsoft.com/office/drawing/2014/main" val="3629286731"/>
                    </a:ext>
                  </a:extLst>
                </a:gridCol>
                <a:gridCol w="742950">
                  <a:extLst>
                    <a:ext uri="{9D8B030D-6E8A-4147-A177-3AD203B41FA5}">
                      <a16:colId xmlns:a16="http://schemas.microsoft.com/office/drawing/2014/main" val="3808129871"/>
                    </a:ext>
                  </a:extLst>
                </a:gridCol>
                <a:gridCol w="742950">
                  <a:extLst>
                    <a:ext uri="{9D8B030D-6E8A-4147-A177-3AD203B41FA5}">
                      <a16:colId xmlns:a16="http://schemas.microsoft.com/office/drawing/2014/main" val="44132749"/>
                    </a:ext>
                  </a:extLst>
                </a:gridCol>
                <a:gridCol w="742950">
                  <a:extLst>
                    <a:ext uri="{9D8B030D-6E8A-4147-A177-3AD203B41FA5}">
                      <a16:colId xmlns:a16="http://schemas.microsoft.com/office/drawing/2014/main" val="1129927980"/>
                    </a:ext>
                  </a:extLst>
                </a:gridCol>
                <a:gridCol w="742950">
                  <a:extLst>
                    <a:ext uri="{9D8B030D-6E8A-4147-A177-3AD203B41FA5}">
                      <a16:colId xmlns:a16="http://schemas.microsoft.com/office/drawing/2014/main" val="1878388071"/>
                    </a:ext>
                  </a:extLst>
                </a:gridCol>
                <a:gridCol w="742950">
                  <a:extLst>
                    <a:ext uri="{9D8B030D-6E8A-4147-A177-3AD203B41FA5}">
                      <a16:colId xmlns:a16="http://schemas.microsoft.com/office/drawing/2014/main" val="4272987785"/>
                    </a:ext>
                  </a:extLst>
                </a:gridCol>
                <a:gridCol w="742950">
                  <a:extLst>
                    <a:ext uri="{9D8B030D-6E8A-4147-A177-3AD203B41FA5}">
                      <a16:colId xmlns:a16="http://schemas.microsoft.com/office/drawing/2014/main" val="3193289168"/>
                    </a:ext>
                  </a:extLst>
                </a:gridCol>
                <a:gridCol w="742950">
                  <a:extLst>
                    <a:ext uri="{9D8B030D-6E8A-4147-A177-3AD203B41FA5}">
                      <a16:colId xmlns:a16="http://schemas.microsoft.com/office/drawing/2014/main" val="254292212"/>
                    </a:ext>
                  </a:extLst>
                </a:gridCol>
                <a:gridCol w="742950">
                  <a:extLst>
                    <a:ext uri="{9D8B030D-6E8A-4147-A177-3AD203B41FA5}">
                      <a16:colId xmlns:a16="http://schemas.microsoft.com/office/drawing/2014/main" val="1690218625"/>
                    </a:ext>
                  </a:extLst>
                </a:gridCol>
                <a:gridCol w="742950">
                  <a:extLst>
                    <a:ext uri="{9D8B030D-6E8A-4147-A177-3AD203B41FA5}">
                      <a16:colId xmlns:a16="http://schemas.microsoft.com/office/drawing/2014/main" val="636328634"/>
                    </a:ext>
                  </a:extLst>
                </a:gridCol>
                <a:gridCol w="742950">
                  <a:extLst>
                    <a:ext uri="{9D8B030D-6E8A-4147-A177-3AD203B41FA5}">
                      <a16:colId xmlns:a16="http://schemas.microsoft.com/office/drawing/2014/main" val="138338287"/>
                    </a:ext>
                  </a:extLst>
                </a:gridCol>
                <a:gridCol w="742950">
                  <a:extLst>
                    <a:ext uri="{9D8B030D-6E8A-4147-A177-3AD203B41FA5}">
                      <a16:colId xmlns:a16="http://schemas.microsoft.com/office/drawing/2014/main" val="1461302376"/>
                    </a:ext>
                  </a:extLst>
                </a:gridCol>
                <a:gridCol w="742950">
                  <a:extLst>
                    <a:ext uri="{9D8B030D-6E8A-4147-A177-3AD203B41FA5}">
                      <a16:colId xmlns:a16="http://schemas.microsoft.com/office/drawing/2014/main" val="4011570741"/>
                    </a:ext>
                  </a:extLst>
                </a:gridCol>
                <a:gridCol w="742950">
                  <a:extLst>
                    <a:ext uri="{9D8B030D-6E8A-4147-A177-3AD203B41FA5}">
                      <a16:colId xmlns:a16="http://schemas.microsoft.com/office/drawing/2014/main" val="3906718311"/>
                    </a:ext>
                  </a:extLst>
                </a:gridCol>
              </a:tblGrid>
              <a:tr h="462159">
                <a:tc>
                  <a:txBody>
                    <a:bodyPr/>
                    <a:lstStyle/>
                    <a:p>
                      <a:pPr algn="just">
                        <a:lnSpc>
                          <a:spcPct val="150000"/>
                        </a:lnSpc>
                        <a:spcAft>
                          <a:spcPts val="0"/>
                        </a:spcAft>
                      </a:pPr>
                      <a:r>
                        <a:rPr lang="en-US" sz="1400" b="1" dirty="0">
                          <a:solidFill>
                            <a:srgbClr val="000000"/>
                          </a:solidFill>
                          <a:effectLst/>
                          <a:latin typeface="Calibri" panose="020F0502020204030204" pitchFamily="34" charset="0"/>
                          <a:ea typeface="Batang"/>
                          <a:cs typeface="Times New Roman" panose="02020603050405020304" pitchFamily="18" charset="0"/>
                        </a:rPr>
                        <a:t>pK</a:t>
                      </a:r>
                      <a:r>
                        <a:rPr lang="en-US" sz="1400" b="1" baseline="-25000" dirty="0">
                          <a:solidFill>
                            <a:srgbClr val="000000"/>
                          </a:solidFill>
                          <a:effectLst/>
                          <a:latin typeface="Calibri" panose="020F0502020204030204" pitchFamily="34" charset="0"/>
                          <a:ea typeface="Batang"/>
                          <a:cs typeface="Times New Roman" panose="02020603050405020304" pitchFamily="18" charset="0"/>
                        </a:rPr>
                        <a:t>9</a:t>
                      </a:r>
                      <a:endParaRPr lang="cs-CZ" sz="1400" dirty="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b="1">
                          <a:solidFill>
                            <a:srgbClr val="000000"/>
                          </a:solidFill>
                          <a:effectLst/>
                          <a:latin typeface="Calibri" panose="020F0502020204030204" pitchFamily="34" charset="0"/>
                          <a:ea typeface="Batang"/>
                          <a:cs typeface="Times New Roman" panose="02020603050405020304" pitchFamily="18" charset="0"/>
                        </a:rPr>
                        <a:t>pK</a:t>
                      </a:r>
                      <a:r>
                        <a:rPr lang="en-US" sz="1400" b="1" baseline="-25000">
                          <a:solidFill>
                            <a:srgbClr val="000000"/>
                          </a:solidFill>
                          <a:effectLst/>
                          <a:latin typeface="Calibri" panose="020F0502020204030204" pitchFamily="34" charset="0"/>
                          <a:ea typeface="Batang"/>
                          <a:cs typeface="Times New Roman" panose="02020603050405020304" pitchFamily="18" charset="0"/>
                        </a:rPr>
                        <a:t>15</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b="1">
                          <a:solidFill>
                            <a:srgbClr val="000000"/>
                          </a:solidFill>
                          <a:effectLst/>
                          <a:latin typeface="Calibri" panose="020F0502020204030204" pitchFamily="34" charset="0"/>
                          <a:ea typeface="Batang"/>
                          <a:cs typeface="Times New Roman" panose="02020603050405020304" pitchFamily="18" charset="0"/>
                        </a:rPr>
                        <a:t>pK</a:t>
                      </a:r>
                      <a:r>
                        <a:rPr lang="en-US" sz="1400" b="1" baseline="-25000">
                          <a:solidFill>
                            <a:srgbClr val="000000"/>
                          </a:solidFill>
                          <a:effectLst/>
                          <a:latin typeface="Calibri" panose="020F0502020204030204" pitchFamily="34" charset="0"/>
                          <a:ea typeface="Batang"/>
                          <a:cs typeface="Times New Roman" panose="02020603050405020304" pitchFamily="18" charset="0"/>
                        </a:rPr>
                        <a:t>10</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b="1">
                          <a:solidFill>
                            <a:srgbClr val="000000"/>
                          </a:solidFill>
                          <a:effectLst/>
                          <a:latin typeface="Calibri" panose="020F0502020204030204" pitchFamily="34" charset="0"/>
                          <a:ea typeface="Batang"/>
                          <a:cs typeface="Times New Roman" panose="02020603050405020304" pitchFamily="18" charset="0"/>
                        </a:rPr>
                        <a:t>pK</a:t>
                      </a:r>
                      <a:r>
                        <a:rPr lang="en-US" sz="1400" b="1" baseline="-25000">
                          <a:solidFill>
                            <a:srgbClr val="000000"/>
                          </a:solidFill>
                          <a:effectLst/>
                          <a:latin typeface="Calibri" panose="020F0502020204030204" pitchFamily="34" charset="0"/>
                          <a:ea typeface="Batang"/>
                          <a:cs typeface="Times New Roman" panose="02020603050405020304" pitchFamily="18" charset="0"/>
                        </a:rPr>
                        <a:t>13</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b="1">
                          <a:solidFill>
                            <a:srgbClr val="000000"/>
                          </a:solidFill>
                          <a:effectLst/>
                          <a:latin typeface="Calibri" panose="020F0502020204030204" pitchFamily="34" charset="0"/>
                          <a:ea typeface="Batang"/>
                          <a:cs typeface="Times New Roman" panose="02020603050405020304" pitchFamily="18" charset="0"/>
                        </a:rPr>
                        <a:t>pK</a:t>
                      </a:r>
                      <a:r>
                        <a:rPr lang="en-US" sz="1400" b="1" baseline="-25000">
                          <a:solidFill>
                            <a:srgbClr val="000000"/>
                          </a:solidFill>
                          <a:effectLst/>
                          <a:latin typeface="Calibri" panose="020F0502020204030204" pitchFamily="34" charset="0"/>
                          <a:ea typeface="Batang"/>
                          <a:cs typeface="Times New Roman" panose="02020603050405020304" pitchFamily="18" charset="0"/>
                        </a:rPr>
                        <a:t>11</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b="1">
                          <a:solidFill>
                            <a:srgbClr val="000000"/>
                          </a:solidFill>
                          <a:effectLst/>
                          <a:latin typeface="Calibri" panose="020F0502020204030204" pitchFamily="34" charset="0"/>
                          <a:ea typeface="Batang"/>
                          <a:cs typeface="Times New Roman" panose="02020603050405020304" pitchFamily="18" charset="0"/>
                        </a:rPr>
                        <a:t>pK</a:t>
                      </a:r>
                      <a:r>
                        <a:rPr lang="en-US" sz="1400" b="1" baseline="-25000">
                          <a:solidFill>
                            <a:srgbClr val="000000"/>
                          </a:solidFill>
                          <a:effectLst/>
                          <a:latin typeface="Calibri" panose="020F0502020204030204" pitchFamily="34" charset="0"/>
                          <a:ea typeface="Batang"/>
                          <a:cs typeface="Times New Roman" panose="02020603050405020304" pitchFamily="18" charset="0"/>
                        </a:rPr>
                        <a:t>8</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b="1">
                          <a:solidFill>
                            <a:srgbClr val="000000"/>
                          </a:solidFill>
                          <a:effectLst/>
                          <a:latin typeface="Calibri" panose="020F0502020204030204" pitchFamily="34" charset="0"/>
                          <a:ea typeface="Batang"/>
                          <a:cs typeface="Times New Roman" panose="02020603050405020304" pitchFamily="18" charset="0"/>
                        </a:rPr>
                        <a:t>pK</a:t>
                      </a:r>
                      <a:r>
                        <a:rPr lang="en-US" sz="1400" b="1" baseline="-25000">
                          <a:solidFill>
                            <a:srgbClr val="000000"/>
                          </a:solidFill>
                          <a:effectLst/>
                          <a:latin typeface="Calibri" panose="020F0502020204030204" pitchFamily="34" charset="0"/>
                          <a:ea typeface="Batang"/>
                          <a:cs typeface="Times New Roman" panose="02020603050405020304" pitchFamily="18" charset="0"/>
                        </a:rPr>
                        <a:t>12</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b="1">
                          <a:solidFill>
                            <a:srgbClr val="000000"/>
                          </a:solidFill>
                          <a:effectLst/>
                          <a:latin typeface="Calibri" panose="020F0502020204030204" pitchFamily="34" charset="0"/>
                          <a:ea typeface="Batang"/>
                          <a:cs typeface="Times New Roman" panose="02020603050405020304" pitchFamily="18" charset="0"/>
                        </a:rPr>
                        <a:t>pK</a:t>
                      </a:r>
                      <a:r>
                        <a:rPr lang="en-US" sz="1400" b="1" baseline="-25000">
                          <a:solidFill>
                            <a:srgbClr val="000000"/>
                          </a:solidFill>
                          <a:effectLst/>
                          <a:latin typeface="Calibri" panose="020F0502020204030204" pitchFamily="34" charset="0"/>
                          <a:ea typeface="Batang"/>
                          <a:cs typeface="Times New Roman" panose="02020603050405020304" pitchFamily="18" charset="0"/>
                        </a:rPr>
                        <a:t>7</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b="1">
                          <a:solidFill>
                            <a:srgbClr val="000000"/>
                          </a:solidFill>
                          <a:effectLst/>
                          <a:latin typeface="Calibri" panose="020F0502020204030204" pitchFamily="34" charset="0"/>
                          <a:ea typeface="Batang"/>
                          <a:cs typeface="Times New Roman" panose="02020603050405020304" pitchFamily="18" charset="0"/>
                        </a:rPr>
                        <a:t>pK</a:t>
                      </a:r>
                      <a:r>
                        <a:rPr lang="en-US" sz="1400" b="1" baseline="-25000">
                          <a:solidFill>
                            <a:srgbClr val="000000"/>
                          </a:solidFill>
                          <a:effectLst/>
                          <a:latin typeface="Calibri" panose="020F0502020204030204" pitchFamily="34" charset="0"/>
                          <a:ea typeface="Batang"/>
                          <a:cs typeface="Times New Roman" panose="02020603050405020304" pitchFamily="18" charset="0"/>
                        </a:rPr>
                        <a:t>5</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b="1">
                          <a:solidFill>
                            <a:srgbClr val="000000"/>
                          </a:solidFill>
                          <a:effectLst/>
                          <a:latin typeface="Calibri" panose="020F0502020204030204" pitchFamily="34" charset="0"/>
                          <a:ea typeface="Batang"/>
                          <a:cs typeface="Times New Roman" panose="02020603050405020304" pitchFamily="18" charset="0"/>
                        </a:rPr>
                        <a:t>pK</a:t>
                      </a:r>
                      <a:r>
                        <a:rPr lang="en-US" sz="1400" b="1" baseline="-25000">
                          <a:solidFill>
                            <a:srgbClr val="000000"/>
                          </a:solidFill>
                          <a:effectLst/>
                          <a:latin typeface="Calibri" panose="020F0502020204030204" pitchFamily="34" charset="0"/>
                          <a:ea typeface="Batang"/>
                          <a:cs typeface="Times New Roman" panose="02020603050405020304" pitchFamily="18" charset="0"/>
                        </a:rPr>
                        <a:t>3</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b="1">
                          <a:solidFill>
                            <a:srgbClr val="000000"/>
                          </a:solidFill>
                          <a:effectLst/>
                          <a:latin typeface="Calibri" panose="020F0502020204030204" pitchFamily="34" charset="0"/>
                          <a:ea typeface="Batang"/>
                          <a:cs typeface="Times New Roman" panose="02020603050405020304" pitchFamily="18" charset="0"/>
                        </a:rPr>
                        <a:t>pK</a:t>
                      </a:r>
                      <a:r>
                        <a:rPr lang="en-US" sz="1400" b="1" baseline="-25000">
                          <a:solidFill>
                            <a:srgbClr val="000000"/>
                          </a:solidFill>
                          <a:effectLst/>
                          <a:latin typeface="Calibri" panose="020F0502020204030204" pitchFamily="34" charset="0"/>
                          <a:ea typeface="Batang"/>
                          <a:cs typeface="Times New Roman" panose="02020603050405020304" pitchFamily="18" charset="0"/>
                        </a:rPr>
                        <a:t>1</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b="1">
                          <a:solidFill>
                            <a:srgbClr val="000000"/>
                          </a:solidFill>
                          <a:effectLst/>
                          <a:latin typeface="Calibri" panose="020F0502020204030204" pitchFamily="34" charset="0"/>
                          <a:ea typeface="Batang"/>
                          <a:cs typeface="Times New Roman" panose="02020603050405020304" pitchFamily="18" charset="0"/>
                        </a:rPr>
                        <a:t>pK</a:t>
                      </a:r>
                      <a:r>
                        <a:rPr lang="en-US" sz="1400" b="1" baseline="-25000">
                          <a:solidFill>
                            <a:srgbClr val="000000"/>
                          </a:solidFill>
                          <a:effectLst/>
                          <a:latin typeface="Calibri" panose="020F0502020204030204" pitchFamily="34" charset="0"/>
                          <a:ea typeface="Batang"/>
                          <a:cs typeface="Times New Roman" panose="02020603050405020304" pitchFamily="18" charset="0"/>
                        </a:rPr>
                        <a:t>2</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b="1">
                          <a:solidFill>
                            <a:srgbClr val="000000"/>
                          </a:solidFill>
                          <a:effectLst/>
                          <a:latin typeface="Calibri" panose="020F0502020204030204" pitchFamily="34" charset="0"/>
                          <a:ea typeface="Batang"/>
                          <a:cs typeface="Times New Roman" panose="02020603050405020304" pitchFamily="18" charset="0"/>
                        </a:rPr>
                        <a:t>pK</a:t>
                      </a:r>
                      <a:r>
                        <a:rPr lang="en-US" sz="1400" b="1" baseline="-25000">
                          <a:solidFill>
                            <a:srgbClr val="000000"/>
                          </a:solidFill>
                          <a:effectLst/>
                          <a:latin typeface="Calibri" panose="020F0502020204030204" pitchFamily="34" charset="0"/>
                          <a:ea typeface="Batang"/>
                          <a:cs typeface="Times New Roman" panose="02020603050405020304" pitchFamily="18" charset="0"/>
                        </a:rPr>
                        <a:t>14</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b="1">
                          <a:solidFill>
                            <a:srgbClr val="000000"/>
                          </a:solidFill>
                          <a:effectLst/>
                          <a:latin typeface="Calibri" panose="020F0502020204030204" pitchFamily="34" charset="0"/>
                          <a:ea typeface="Batang"/>
                          <a:cs typeface="Times New Roman" panose="02020603050405020304" pitchFamily="18" charset="0"/>
                        </a:rPr>
                        <a:t>pK</a:t>
                      </a:r>
                      <a:r>
                        <a:rPr lang="en-US" sz="1400" b="1" baseline="-25000">
                          <a:solidFill>
                            <a:srgbClr val="000000"/>
                          </a:solidFill>
                          <a:effectLst/>
                          <a:latin typeface="Calibri" panose="020F0502020204030204" pitchFamily="34" charset="0"/>
                          <a:ea typeface="Batang"/>
                          <a:cs typeface="Times New Roman" panose="02020603050405020304" pitchFamily="18" charset="0"/>
                        </a:rPr>
                        <a:t>16</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b="1">
                          <a:solidFill>
                            <a:srgbClr val="000000"/>
                          </a:solidFill>
                          <a:effectLst/>
                          <a:latin typeface="Calibri" panose="020F0502020204030204" pitchFamily="34" charset="0"/>
                          <a:ea typeface="Batang"/>
                          <a:cs typeface="Times New Roman" panose="02020603050405020304" pitchFamily="18" charset="0"/>
                        </a:rPr>
                        <a:t>pK</a:t>
                      </a:r>
                      <a:r>
                        <a:rPr lang="en-US" sz="1400" b="1" baseline="-25000">
                          <a:solidFill>
                            <a:srgbClr val="000000"/>
                          </a:solidFill>
                          <a:effectLst/>
                          <a:latin typeface="Calibri" panose="020F0502020204030204" pitchFamily="34" charset="0"/>
                          <a:ea typeface="Batang"/>
                          <a:cs typeface="Times New Roman" panose="02020603050405020304" pitchFamily="18" charset="0"/>
                        </a:rPr>
                        <a:t>6</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b="1">
                          <a:solidFill>
                            <a:srgbClr val="000000"/>
                          </a:solidFill>
                          <a:effectLst/>
                          <a:latin typeface="Calibri" panose="020F0502020204030204" pitchFamily="34" charset="0"/>
                          <a:ea typeface="Batang"/>
                          <a:cs typeface="Times New Roman" panose="02020603050405020304" pitchFamily="18" charset="0"/>
                        </a:rPr>
                        <a:t>pK</a:t>
                      </a:r>
                      <a:r>
                        <a:rPr lang="en-US" sz="1400" b="1" baseline="-25000">
                          <a:solidFill>
                            <a:srgbClr val="000000"/>
                          </a:solidFill>
                          <a:effectLst/>
                          <a:latin typeface="Calibri" panose="020F0502020204030204" pitchFamily="34" charset="0"/>
                          <a:ea typeface="Batang"/>
                          <a:cs typeface="Times New Roman" panose="02020603050405020304" pitchFamily="18" charset="0"/>
                        </a:rPr>
                        <a:t>4</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extLst>
                  <a:ext uri="{0D108BD9-81ED-4DB2-BD59-A6C34878D82A}">
                    <a16:rowId xmlns:a16="http://schemas.microsoft.com/office/drawing/2014/main" val="286416652"/>
                  </a:ext>
                </a:extLst>
              </a:tr>
              <a:tr h="462159">
                <a:tc>
                  <a:txBody>
                    <a:bodyPr/>
                    <a:lstStyle/>
                    <a:p>
                      <a:pPr algn="just">
                        <a:lnSpc>
                          <a:spcPct val="150000"/>
                        </a:lnSpc>
                        <a:spcAft>
                          <a:spcPts val="0"/>
                        </a:spcAft>
                      </a:pPr>
                      <a:r>
                        <a:rPr lang="en-US" sz="1400">
                          <a:solidFill>
                            <a:srgbClr val="000000"/>
                          </a:solidFill>
                          <a:effectLst/>
                          <a:latin typeface="Calibri" panose="020F0502020204030204" pitchFamily="34" charset="0"/>
                          <a:ea typeface="Batang"/>
                          <a:cs typeface="Times New Roman" panose="02020603050405020304" pitchFamily="18" charset="0"/>
                        </a:rPr>
                        <a:t>4.85</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a:solidFill>
                            <a:srgbClr val="000000"/>
                          </a:solidFill>
                          <a:effectLst/>
                          <a:latin typeface="Calibri" panose="020F0502020204030204" pitchFamily="34" charset="0"/>
                          <a:ea typeface="Batang"/>
                          <a:cs typeface="Times New Roman" panose="02020603050405020304" pitchFamily="18" charset="0"/>
                        </a:rPr>
                        <a:t>5.2</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a:solidFill>
                            <a:srgbClr val="000000"/>
                          </a:solidFill>
                          <a:effectLst/>
                          <a:latin typeface="Calibri" panose="020F0502020204030204" pitchFamily="34" charset="0"/>
                          <a:ea typeface="Batang"/>
                          <a:cs typeface="Times New Roman" panose="02020603050405020304" pitchFamily="18" charset="0"/>
                        </a:rPr>
                        <a:t>5.75</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a:solidFill>
                            <a:srgbClr val="000000"/>
                          </a:solidFill>
                          <a:effectLst/>
                          <a:latin typeface="Calibri" panose="020F0502020204030204" pitchFamily="34" charset="0"/>
                          <a:ea typeface="Batang"/>
                          <a:cs typeface="Times New Roman" panose="02020603050405020304" pitchFamily="18" charset="0"/>
                        </a:rPr>
                        <a:t>5.82</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a:solidFill>
                            <a:srgbClr val="000000"/>
                          </a:solidFill>
                          <a:effectLst/>
                          <a:latin typeface="Calibri" panose="020F0502020204030204" pitchFamily="34" charset="0"/>
                          <a:ea typeface="Batang"/>
                          <a:cs typeface="Times New Roman" panose="02020603050405020304" pitchFamily="18" charset="0"/>
                        </a:rPr>
                        <a:t>6.17</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a:solidFill>
                            <a:srgbClr val="000000"/>
                          </a:solidFill>
                          <a:effectLst/>
                          <a:latin typeface="Calibri" panose="020F0502020204030204" pitchFamily="34" charset="0"/>
                          <a:ea typeface="Batang"/>
                          <a:cs typeface="Times New Roman" panose="02020603050405020304" pitchFamily="18" charset="0"/>
                        </a:rPr>
                        <a:t>6.35</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a:solidFill>
                            <a:srgbClr val="000000"/>
                          </a:solidFill>
                          <a:effectLst/>
                          <a:latin typeface="Calibri" panose="020F0502020204030204" pitchFamily="34" charset="0"/>
                          <a:ea typeface="Batang"/>
                          <a:cs typeface="Times New Roman" panose="02020603050405020304" pitchFamily="18" charset="0"/>
                        </a:rPr>
                        <a:t>6.73</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a:solidFill>
                            <a:srgbClr val="000000"/>
                          </a:solidFill>
                          <a:effectLst/>
                          <a:latin typeface="Calibri" panose="020F0502020204030204" pitchFamily="34" charset="0"/>
                          <a:ea typeface="Batang"/>
                          <a:cs typeface="Times New Roman" panose="02020603050405020304" pitchFamily="18" charset="0"/>
                        </a:rPr>
                        <a:t>6.75</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a:solidFill>
                            <a:srgbClr val="000000"/>
                          </a:solidFill>
                          <a:effectLst/>
                          <a:latin typeface="Calibri" panose="020F0502020204030204" pitchFamily="34" charset="0"/>
                          <a:ea typeface="Batang"/>
                          <a:cs typeface="Times New Roman" panose="02020603050405020304" pitchFamily="18" charset="0"/>
                        </a:rPr>
                        <a:t>7.01</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a:solidFill>
                            <a:srgbClr val="000000"/>
                          </a:solidFill>
                          <a:effectLst/>
                          <a:latin typeface="Calibri" panose="020F0502020204030204" pitchFamily="34" charset="0"/>
                          <a:ea typeface="Batang"/>
                          <a:cs typeface="Times New Roman" panose="02020603050405020304" pitchFamily="18" charset="0"/>
                        </a:rPr>
                        <a:t>7.10</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a:solidFill>
                            <a:srgbClr val="000000"/>
                          </a:solidFill>
                          <a:effectLst/>
                          <a:latin typeface="Calibri" panose="020F0502020204030204" pitchFamily="34" charset="0"/>
                          <a:ea typeface="Batang"/>
                          <a:cs typeface="Times New Roman" panose="02020603050405020304" pitchFamily="18" charset="0"/>
                        </a:rPr>
                        <a:t>7.12</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a:solidFill>
                            <a:srgbClr val="000000"/>
                          </a:solidFill>
                          <a:effectLst/>
                          <a:latin typeface="Calibri" panose="020F0502020204030204" pitchFamily="34" charset="0"/>
                          <a:ea typeface="Batang"/>
                          <a:cs typeface="Times New Roman" panose="02020603050405020304" pitchFamily="18" charset="0"/>
                        </a:rPr>
                        <a:t>7.22</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a:solidFill>
                            <a:srgbClr val="000000"/>
                          </a:solidFill>
                          <a:effectLst/>
                          <a:latin typeface="Calibri" panose="020F0502020204030204" pitchFamily="34" charset="0"/>
                          <a:ea typeface="Batang"/>
                          <a:cs typeface="Times New Roman" panose="02020603050405020304" pitchFamily="18" charset="0"/>
                        </a:rPr>
                        <a:t>7.3</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a:solidFill>
                            <a:srgbClr val="000000"/>
                          </a:solidFill>
                          <a:effectLst/>
                          <a:latin typeface="Calibri" panose="020F0502020204030204" pitchFamily="34" charset="0"/>
                          <a:ea typeface="Batang"/>
                          <a:cs typeface="Times New Roman" panose="02020603050405020304" pitchFamily="18" charset="0"/>
                        </a:rPr>
                        <a:t>7.3</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a:solidFill>
                            <a:srgbClr val="000000"/>
                          </a:solidFill>
                          <a:effectLst/>
                          <a:latin typeface="Calibri" panose="020F0502020204030204" pitchFamily="34" charset="0"/>
                          <a:ea typeface="Batang"/>
                          <a:cs typeface="Times New Roman" panose="02020603050405020304" pitchFamily="18" charset="0"/>
                        </a:rPr>
                        <a:t>7.31</a:t>
                      </a:r>
                      <a:endParaRPr lang="cs-CZ" sz="140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tc>
                  <a:txBody>
                    <a:bodyPr/>
                    <a:lstStyle/>
                    <a:p>
                      <a:pPr algn="just">
                        <a:lnSpc>
                          <a:spcPct val="150000"/>
                        </a:lnSpc>
                        <a:spcAft>
                          <a:spcPts val="0"/>
                        </a:spcAft>
                      </a:pPr>
                      <a:r>
                        <a:rPr lang="en-US" sz="1400" dirty="0">
                          <a:solidFill>
                            <a:srgbClr val="000000"/>
                          </a:solidFill>
                          <a:effectLst/>
                          <a:latin typeface="Calibri" panose="020F0502020204030204" pitchFamily="34" charset="0"/>
                          <a:ea typeface="Batang"/>
                          <a:cs typeface="Times New Roman" panose="02020603050405020304" pitchFamily="18" charset="0"/>
                        </a:rPr>
                        <a:t>7.49</a:t>
                      </a:r>
                      <a:endParaRPr lang="cs-CZ" sz="1400" dirty="0">
                        <a:solidFill>
                          <a:srgbClr val="000000"/>
                        </a:solidFill>
                        <a:effectLst/>
                        <a:latin typeface="Calibri" panose="020F0502020204030204" pitchFamily="34" charset="0"/>
                        <a:ea typeface="Batang"/>
                        <a:cs typeface="Times New Roman" panose="02020603050405020304" pitchFamily="18" charset="0"/>
                      </a:endParaRPr>
                    </a:p>
                  </a:txBody>
                  <a:tcPr marL="68580" marR="68580" marT="0" marB="0"/>
                </a:tc>
                <a:extLst>
                  <a:ext uri="{0D108BD9-81ED-4DB2-BD59-A6C34878D82A}">
                    <a16:rowId xmlns:a16="http://schemas.microsoft.com/office/drawing/2014/main" val="3637365778"/>
                  </a:ext>
                </a:extLst>
              </a:tr>
            </a:tbl>
          </a:graphicData>
        </a:graphic>
      </p:graphicFrame>
      <p:sp>
        <p:nvSpPr>
          <p:cNvPr id="8" name="TextovéPole 7"/>
          <p:cNvSpPr txBox="1"/>
          <p:nvPr/>
        </p:nvSpPr>
        <p:spPr>
          <a:xfrm>
            <a:off x="4034971" y="5341257"/>
            <a:ext cx="8157029" cy="400110"/>
          </a:xfrm>
          <a:prstGeom prst="rect">
            <a:avLst/>
          </a:prstGeom>
          <a:noFill/>
        </p:spPr>
        <p:txBody>
          <a:bodyPr wrap="square" rtlCol="0">
            <a:spAutoFit/>
          </a:bodyPr>
          <a:lstStyle/>
          <a:p>
            <a:r>
              <a:rPr lang="cs-CZ" sz="2000" dirty="0" err="1"/>
              <a:t>Tab</a:t>
            </a:r>
            <a:r>
              <a:rPr lang="cs-CZ" sz="2000" dirty="0"/>
              <a:t>: </a:t>
            </a:r>
            <a:r>
              <a:rPr lang="cs-CZ" sz="2000" dirty="0" err="1"/>
              <a:t>pK</a:t>
            </a:r>
            <a:r>
              <a:rPr lang="cs-CZ" sz="2000" baseline="-25000" dirty="0" err="1"/>
              <a:t>A</a:t>
            </a:r>
            <a:r>
              <a:rPr lang="cs-CZ" sz="2000" dirty="0"/>
              <a:t> 16 histidinových řetězců v molekule albuminu (seřazeno vzestupně)</a:t>
            </a:r>
          </a:p>
        </p:txBody>
      </p:sp>
      <p:grpSp>
        <p:nvGrpSpPr>
          <p:cNvPr id="9" name="Skupina 8"/>
          <p:cNvGrpSpPr/>
          <p:nvPr/>
        </p:nvGrpSpPr>
        <p:grpSpPr>
          <a:xfrm rot="3617521" flipV="1">
            <a:off x="6531764" y="3242820"/>
            <a:ext cx="1383841" cy="758000"/>
            <a:chOff x="9170484" y="4063731"/>
            <a:chExt cx="1001604" cy="327441"/>
          </a:xfrm>
        </p:grpSpPr>
        <p:sp>
          <p:nvSpPr>
            <p:cNvPr id="10" name="Volný tvar 9"/>
            <p:cNvSpPr/>
            <p:nvPr/>
          </p:nvSpPr>
          <p:spPr>
            <a:xfrm>
              <a:off x="9170484" y="4063731"/>
              <a:ext cx="929454" cy="242447"/>
            </a:xfrm>
            <a:custGeom>
              <a:avLst/>
              <a:gdLst>
                <a:gd name="connsiteX0" fmla="*/ 0 w 1097280"/>
                <a:gd name="connsiteY0" fmla="*/ 0 h 211015"/>
                <a:gd name="connsiteX1" fmla="*/ 422031 w 1097280"/>
                <a:gd name="connsiteY1" fmla="*/ 14067 h 211015"/>
                <a:gd name="connsiteX2" fmla="*/ 478302 w 1097280"/>
                <a:gd name="connsiteY2" fmla="*/ 28135 h 211015"/>
                <a:gd name="connsiteX3" fmla="*/ 647114 w 1097280"/>
                <a:gd name="connsiteY3" fmla="*/ 56271 h 211015"/>
                <a:gd name="connsiteX4" fmla="*/ 689317 w 1097280"/>
                <a:gd name="connsiteY4" fmla="*/ 70338 h 211015"/>
                <a:gd name="connsiteX5" fmla="*/ 801859 w 1097280"/>
                <a:gd name="connsiteY5" fmla="*/ 84406 h 211015"/>
                <a:gd name="connsiteX6" fmla="*/ 900333 w 1097280"/>
                <a:gd name="connsiteY6" fmla="*/ 98474 h 211015"/>
                <a:gd name="connsiteX7" fmla="*/ 984739 w 1097280"/>
                <a:gd name="connsiteY7" fmla="*/ 154744 h 211015"/>
                <a:gd name="connsiteX8" fmla="*/ 1012874 w 1097280"/>
                <a:gd name="connsiteY8" fmla="*/ 182880 h 211015"/>
                <a:gd name="connsiteX9" fmla="*/ 1097280 w 1097280"/>
                <a:gd name="connsiteY9" fmla="*/ 211015 h 211015"/>
                <a:gd name="connsiteX0" fmla="*/ 0 w 1097280"/>
                <a:gd name="connsiteY0" fmla="*/ 0 h 211015"/>
                <a:gd name="connsiteX1" fmla="*/ 422031 w 1097280"/>
                <a:gd name="connsiteY1" fmla="*/ 14067 h 211015"/>
                <a:gd name="connsiteX2" fmla="*/ 478302 w 1097280"/>
                <a:gd name="connsiteY2" fmla="*/ 28135 h 211015"/>
                <a:gd name="connsiteX3" fmla="*/ 647114 w 1097280"/>
                <a:gd name="connsiteY3" fmla="*/ 56271 h 211015"/>
                <a:gd name="connsiteX4" fmla="*/ 689317 w 1097280"/>
                <a:gd name="connsiteY4" fmla="*/ 70338 h 211015"/>
                <a:gd name="connsiteX5" fmla="*/ 801859 w 1097280"/>
                <a:gd name="connsiteY5" fmla="*/ 84406 h 211015"/>
                <a:gd name="connsiteX6" fmla="*/ 879738 w 1097280"/>
                <a:gd name="connsiteY6" fmla="*/ 114950 h 211015"/>
                <a:gd name="connsiteX7" fmla="*/ 984739 w 1097280"/>
                <a:gd name="connsiteY7" fmla="*/ 154744 h 211015"/>
                <a:gd name="connsiteX8" fmla="*/ 1012874 w 1097280"/>
                <a:gd name="connsiteY8" fmla="*/ 182880 h 211015"/>
                <a:gd name="connsiteX9" fmla="*/ 1097280 w 1097280"/>
                <a:gd name="connsiteY9" fmla="*/ 211015 h 211015"/>
                <a:gd name="connsiteX0" fmla="*/ 0 w 1097280"/>
                <a:gd name="connsiteY0" fmla="*/ 0 h 211015"/>
                <a:gd name="connsiteX1" fmla="*/ 397317 w 1097280"/>
                <a:gd name="connsiteY1" fmla="*/ 18185 h 211015"/>
                <a:gd name="connsiteX2" fmla="*/ 478302 w 1097280"/>
                <a:gd name="connsiteY2" fmla="*/ 28135 h 211015"/>
                <a:gd name="connsiteX3" fmla="*/ 647114 w 1097280"/>
                <a:gd name="connsiteY3" fmla="*/ 56271 h 211015"/>
                <a:gd name="connsiteX4" fmla="*/ 689317 w 1097280"/>
                <a:gd name="connsiteY4" fmla="*/ 70338 h 211015"/>
                <a:gd name="connsiteX5" fmla="*/ 801859 w 1097280"/>
                <a:gd name="connsiteY5" fmla="*/ 84406 h 211015"/>
                <a:gd name="connsiteX6" fmla="*/ 879738 w 1097280"/>
                <a:gd name="connsiteY6" fmla="*/ 114950 h 211015"/>
                <a:gd name="connsiteX7" fmla="*/ 984739 w 1097280"/>
                <a:gd name="connsiteY7" fmla="*/ 154744 h 211015"/>
                <a:gd name="connsiteX8" fmla="*/ 1012874 w 1097280"/>
                <a:gd name="connsiteY8" fmla="*/ 182880 h 211015"/>
                <a:gd name="connsiteX9" fmla="*/ 1097280 w 1097280"/>
                <a:gd name="connsiteY9" fmla="*/ 211015 h 211015"/>
                <a:gd name="connsiteX0" fmla="*/ 0 w 1097280"/>
                <a:gd name="connsiteY0" fmla="*/ 0 h 211015"/>
                <a:gd name="connsiteX1" fmla="*/ 397317 w 1097280"/>
                <a:gd name="connsiteY1" fmla="*/ 18185 h 211015"/>
                <a:gd name="connsiteX2" fmla="*/ 478302 w 1097280"/>
                <a:gd name="connsiteY2" fmla="*/ 28135 h 211015"/>
                <a:gd name="connsiteX3" fmla="*/ 647114 w 1097280"/>
                <a:gd name="connsiteY3" fmla="*/ 56271 h 211015"/>
                <a:gd name="connsiteX4" fmla="*/ 709911 w 1097280"/>
                <a:gd name="connsiteY4" fmla="*/ 62101 h 211015"/>
                <a:gd name="connsiteX5" fmla="*/ 801859 w 1097280"/>
                <a:gd name="connsiteY5" fmla="*/ 84406 h 211015"/>
                <a:gd name="connsiteX6" fmla="*/ 879738 w 1097280"/>
                <a:gd name="connsiteY6" fmla="*/ 114950 h 211015"/>
                <a:gd name="connsiteX7" fmla="*/ 984739 w 1097280"/>
                <a:gd name="connsiteY7" fmla="*/ 154744 h 211015"/>
                <a:gd name="connsiteX8" fmla="*/ 1012874 w 1097280"/>
                <a:gd name="connsiteY8" fmla="*/ 182880 h 211015"/>
                <a:gd name="connsiteX9" fmla="*/ 1097280 w 1097280"/>
                <a:gd name="connsiteY9" fmla="*/ 211015 h 211015"/>
                <a:gd name="connsiteX0" fmla="*/ 0 w 1097280"/>
                <a:gd name="connsiteY0" fmla="*/ 0 h 211015"/>
                <a:gd name="connsiteX1" fmla="*/ 397317 w 1097280"/>
                <a:gd name="connsiteY1" fmla="*/ 18185 h 211015"/>
                <a:gd name="connsiteX2" fmla="*/ 478302 w 1097280"/>
                <a:gd name="connsiteY2" fmla="*/ 28135 h 211015"/>
                <a:gd name="connsiteX3" fmla="*/ 647114 w 1097280"/>
                <a:gd name="connsiteY3" fmla="*/ 56271 h 211015"/>
                <a:gd name="connsiteX4" fmla="*/ 709911 w 1097280"/>
                <a:gd name="connsiteY4" fmla="*/ 62101 h 211015"/>
                <a:gd name="connsiteX5" fmla="*/ 801859 w 1097280"/>
                <a:gd name="connsiteY5" fmla="*/ 84406 h 211015"/>
                <a:gd name="connsiteX6" fmla="*/ 879738 w 1097280"/>
                <a:gd name="connsiteY6" fmla="*/ 114950 h 211015"/>
                <a:gd name="connsiteX7" fmla="*/ 984739 w 1097280"/>
                <a:gd name="connsiteY7" fmla="*/ 154744 h 211015"/>
                <a:gd name="connsiteX8" fmla="*/ 1054063 w 1097280"/>
                <a:gd name="connsiteY8" fmla="*/ 178761 h 211015"/>
                <a:gd name="connsiteX9" fmla="*/ 1097280 w 1097280"/>
                <a:gd name="connsiteY9" fmla="*/ 211015 h 211015"/>
                <a:gd name="connsiteX0" fmla="*/ 0 w 1097280"/>
                <a:gd name="connsiteY0" fmla="*/ 0 h 211015"/>
                <a:gd name="connsiteX1" fmla="*/ 397317 w 1097280"/>
                <a:gd name="connsiteY1" fmla="*/ 18185 h 211015"/>
                <a:gd name="connsiteX2" fmla="*/ 478302 w 1097280"/>
                <a:gd name="connsiteY2" fmla="*/ 28135 h 211015"/>
                <a:gd name="connsiteX3" fmla="*/ 638542 w 1097280"/>
                <a:gd name="connsiteY3" fmla="*/ 50556 h 211015"/>
                <a:gd name="connsiteX4" fmla="*/ 709911 w 1097280"/>
                <a:gd name="connsiteY4" fmla="*/ 62101 h 211015"/>
                <a:gd name="connsiteX5" fmla="*/ 801859 w 1097280"/>
                <a:gd name="connsiteY5" fmla="*/ 84406 h 211015"/>
                <a:gd name="connsiteX6" fmla="*/ 879738 w 1097280"/>
                <a:gd name="connsiteY6" fmla="*/ 114950 h 211015"/>
                <a:gd name="connsiteX7" fmla="*/ 984739 w 1097280"/>
                <a:gd name="connsiteY7" fmla="*/ 154744 h 211015"/>
                <a:gd name="connsiteX8" fmla="*/ 1054063 w 1097280"/>
                <a:gd name="connsiteY8" fmla="*/ 178761 h 211015"/>
                <a:gd name="connsiteX9" fmla="*/ 1097280 w 1097280"/>
                <a:gd name="connsiteY9" fmla="*/ 211015 h 211015"/>
                <a:gd name="connsiteX0" fmla="*/ 0 w 1097280"/>
                <a:gd name="connsiteY0" fmla="*/ 0 h 211015"/>
                <a:gd name="connsiteX1" fmla="*/ 397317 w 1097280"/>
                <a:gd name="connsiteY1" fmla="*/ 18185 h 211015"/>
                <a:gd name="connsiteX2" fmla="*/ 478302 w 1097280"/>
                <a:gd name="connsiteY2" fmla="*/ 28135 h 211015"/>
                <a:gd name="connsiteX3" fmla="*/ 638542 w 1097280"/>
                <a:gd name="connsiteY3" fmla="*/ 50556 h 211015"/>
                <a:gd name="connsiteX4" fmla="*/ 709911 w 1097280"/>
                <a:gd name="connsiteY4" fmla="*/ 62101 h 211015"/>
                <a:gd name="connsiteX5" fmla="*/ 801859 w 1097280"/>
                <a:gd name="connsiteY5" fmla="*/ 84406 h 211015"/>
                <a:gd name="connsiteX6" fmla="*/ 908313 w 1097280"/>
                <a:gd name="connsiteY6" fmla="*/ 114950 h 211015"/>
                <a:gd name="connsiteX7" fmla="*/ 984739 w 1097280"/>
                <a:gd name="connsiteY7" fmla="*/ 154744 h 211015"/>
                <a:gd name="connsiteX8" fmla="*/ 1054063 w 1097280"/>
                <a:gd name="connsiteY8" fmla="*/ 178761 h 211015"/>
                <a:gd name="connsiteX9" fmla="*/ 1097280 w 1097280"/>
                <a:gd name="connsiteY9" fmla="*/ 211015 h 211015"/>
                <a:gd name="connsiteX0" fmla="*/ 0 w 1097280"/>
                <a:gd name="connsiteY0" fmla="*/ 0 h 211015"/>
                <a:gd name="connsiteX1" fmla="*/ 397317 w 1097280"/>
                <a:gd name="connsiteY1" fmla="*/ 18185 h 211015"/>
                <a:gd name="connsiteX2" fmla="*/ 478302 w 1097280"/>
                <a:gd name="connsiteY2" fmla="*/ 28135 h 211015"/>
                <a:gd name="connsiteX3" fmla="*/ 638542 w 1097280"/>
                <a:gd name="connsiteY3" fmla="*/ 50556 h 211015"/>
                <a:gd name="connsiteX4" fmla="*/ 709911 w 1097280"/>
                <a:gd name="connsiteY4" fmla="*/ 62101 h 211015"/>
                <a:gd name="connsiteX5" fmla="*/ 801859 w 1097280"/>
                <a:gd name="connsiteY5" fmla="*/ 84406 h 211015"/>
                <a:gd name="connsiteX6" fmla="*/ 908313 w 1097280"/>
                <a:gd name="connsiteY6" fmla="*/ 114950 h 211015"/>
                <a:gd name="connsiteX7" fmla="*/ 999027 w 1097280"/>
                <a:gd name="connsiteY7" fmla="*/ 151887 h 211015"/>
                <a:gd name="connsiteX8" fmla="*/ 1054063 w 1097280"/>
                <a:gd name="connsiteY8" fmla="*/ 178761 h 211015"/>
                <a:gd name="connsiteX9" fmla="*/ 1097280 w 1097280"/>
                <a:gd name="connsiteY9" fmla="*/ 211015 h 211015"/>
                <a:gd name="connsiteX0" fmla="*/ 0 w 1097280"/>
                <a:gd name="connsiteY0" fmla="*/ 0 h 211015"/>
                <a:gd name="connsiteX1" fmla="*/ 397317 w 1097280"/>
                <a:gd name="connsiteY1" fmla="*/ 41045 h 211015"/>
                <a:gd name="connsiteX2" fmla="*/ 478302 w 1097280"/>
                <a:gd name="connsiteY2" fmla="*/ 28135 h 211015"/>
                <a:gd name="connsiteX3" fmla="*/ 638542 w 1097280"/>
                <a:gd name="connsiteY3" fmla="*/ 50556 h 211015"/>
                <a:gd name="connsiteX4" fmla="*/ 709911 w 1097280"/>
                <a:gd name="connsiteY4" fmla="*/ 62101 h 211015"/>
                <a:gd name="connsiteX5" fmla="*/ 801859 w 1097280"/>
                <a:gd name="connsiteY5" fmla="*/ 84406 h 211015"/>
                <a:gd name="connsiteX6" fmla="*/ 908313 w 1097280"/>
                <a:gd name="connsiteY6" fmla="*/ 114950 h 211015"/>
                <a:gd name="connsiteX7" fmla="*/ 999027 w 1097280"/>
                <a:gd name="connsiteY7" fmla="*/ 151887 h 211015"/>
                <a:gd name="connsiteX8" fmla="*/ 1054063 w 1097280"/>
                <a:gd name="connsiteY8" fmla="*/ 178761 h 211015"/>
                <a:gd name="connsiteX9" fmla="*/ 1097280 w 1097280"/>
                <a:gd name="connsiteY9" fmla="*/ 211015 h 211015"/>
                <a:gd name="connsiteX0" fmla="*/ 0 w 1097280"/>
                <a:gd name="connsiteY0" fmla="*/ 0 h 211015"/>
                <a:gd name="connsiteX1" fmla="*/ 397317 w 1097280"/>
                <a:gd name="connsiteY1" fmla="*/ 41045 h 211015"/>
                <a:gd name="connsiteX2" fmla="*/ 478302 w 1097280"/>
                <a:gd name="connsiteY2" fmla="*/ 62425 h 211015"/>
                <a:gd name="connsiteX3" fmla="*/ 638542 w 1097280"/>
                <a:gd name="connsiteY3" fmla="*/ 50556 h 211015"/>
                <a:gd name="connsiteX4" fmla="*/ 709911 w 1097280"/>
                <a:gd name="connsiteY4" fmla="*/ 62101 h 211015"/>
                <a:gd name="connsiteX5" fmla="*/ 801859 w 1097280"/>
                <a:gd name="connsiteY5" fmla="*/ 84406 h 211015"/>
                <a:gd name="connsiteX6" fmla="*/ 908313 w 1097280"/>
                <a:gd name="connsiteY6" fmla="*/ 114950 h 211015"/>
                <a:gd name="connsiteX7" fmla="*/ 999027 w 1097280"/>
                <a:gd name="connsiteY7" fmla="*/ 151887 h 211015"/>
                <a:gd name="connsiteX8" fmla="*/ 1054063 w 1097280"/>
                <a:gd name="connsiteY8" fmla="*/ 178761 h 211015"/>
                <a:gd name="connsiteX9" fmla="*/ 1097280 w 1097280"/>
                <a:gd name="connsiteY9" fmla="*/ 211015 h 211015"/>
                <a:gd name="connsiteX0" fmla="*/ 0 w 1097280"/>
                <a:gd name="connsiteY0" fmla="*/ 0 h 211015"/>
                <a:gd name="connsiteX1" fmla="*/ 397317 w 1097280"/>
                <a:gd name="connsiteY1" fmla="*/ 41045 h 211015"/>
                <a:gd name="connsiteX2" fmla="*/ 478302 w 1097280"/>
                <a:gd name="connsiteY2" fmla="*/ 62425 h 211015"/>
                <a:gd name="connsiteX3" fmla="*/ 638542 w 1097280"/>
                <a:gd name="connsiteY3" fmla="*/ 81989 h 211015"/>
                <a:gd name="connsiteX4" fmla="*/ 709911 w 1097280"/>
                <a:gd name="connsiteY4" fmla="*/ 62101 h 211015"/>
                <a:gd name="connsiteX5" fmla="*/ 801859 w 1097280"/>
                <a:gd name="connsiteY5" fmla="*/ 84406 h 211015"/>
                <a:gd name="connsiteX6" fmla="*/ 908313 w 1097280"/>
                <a:gd name="connsiteY6" fmla="*/ 114950 h 211015"/>
                <a:gd name="connsiteX7" fmla="*/ 999027 w 1097280"/>
                <a:gd name="connsiteY7" fmla="*/ 151887 h 211015"/>
                <a:gd name="connsiteX8" fmla="*/ 1054063 w 1097280"/>
                <a:gd name="connsiteY8" fmla="*/ 178761 h 211015"/>
                <a:gd name="connsiteX9" fmla="*/ 1097280 w 1097280"/>
                <a:gd name="connsiteY9" fmla="*/ 211015 h 211015"/>
                <a:gd name="connsiteX0" fmla="*/ 0 w 1097280"/>
                <a:gd name="connsiteY0" fmla="*/ 0 h 211015"/>
                <a:gd name="connsiteX1" fmla="*/ 397317 w 1097280"/>
                <a:gd name="connsiteY1" fmla="*/ 41045 h 211015"/>
                <a:gd name="connsiteX2" fmla="*/ 484017 w 1097280"/>
                <a:gd name="connsiteY2" fmla="*/ 53852 h 211015"/>
                <a:gd name="connsiteX3" fmla="*/ 638542 w 1097280"/>
                <a:gd name="connsiteY3" fmla="*/ 81989 h 211015"/>
                <a:gd name="connsiteX4" fmla="*/ 709911 w 1097280"/>
                <a:gd name="connsiteY4" fmla="*/ 62101 h 211015"/>
                <a:gd name="connsiteX5" fmla="*/ 801859 w 1097280"/>
                <a:gd name="connsiteY5" fmla="*/ 84406 h 211015"/>
                <a:gd name="connsiteX6" fmla="*/ 908313 w 1097280"/>
                <a:gd name="connsiteY6" fmla="*/ 114950 h 211015"/>
                <a:gd name="connsiteX7" fmla="*/ 999027 w 1097280"/>
                <a:gd name="connsiteY7" fmla="*/ 151887 h 211015"/>
                <a:gd name="connsiteX8" fmla="*/ 1054063 w 1097280"/>
                <a:gd name="connsiteY8" fmla="*/ 178761 h 211015"/>
                <a:gd name="connsiteX9" fmla="*/ 1097280 w 1097280"/>
                <a:gd name="connsiteY9" fmla="*/ 211015 h 211015"/>
                <a:gd name="connsiteX0" fmla="*/ 0 w 1097280"/>
                <a:gd name="connsiteY0" fmla="*/ 0 h 211015"/>
                <a:gd name="connsiteX1" fmla="*/ 397317 w 1097280"/>
                <a:gd name="connsiteY1" fmla="*/ 41045 h 211015"/>
                <a:gd name="connsiteX2" fmla="*/ 484017 w 1097280"/>
                <a:gd name="connsiteY2" fmla="*/ 53852 h 211015"/>
                <a:gd name="connsiteX3" fmla="*/ 638542 w 1097280"/>
                <a:gd name="connsiteY3" fmla="*/ 81989 h 211015"/>
                <a:gd name="connsiteX4" fmla="*/ 709911 w 1097280"/>
                <a:gd name="connsiteY4" fmla="*/ 99248 h 211015"/>
                <a:gd name="connsiteX5" fmla="*/ 801859 w 1097280"/>
                <a:gd name="connsiteY5" fmla="*/ 84406 h 211015"/>
                <a:gd name="connsiteX6" fmla="*/ 908313 w 1097280"/>
                <a:gd name="connsiteY6" fmla="*/ 114950 h 211015"/>
                <a:gd name="connsiteX7" fmla="*/ 999027 w 1097280"/>
                <a:gd name="connsiteY7" fmla="*/ 151887 h 211015"/>
                <a:gd name="connsiteX8" fmla="*/ 1054063 w 1097280"/>
                <a:gd name="connsiteY8" fmla="*/ 178761 h 211015"/>
                <a:gd name="connsiteX9" fmla="*/ 1097280 w 1097280"/>
                <a:gd name="connsiteY9" fmla="*/ 211015 h 211015"/>
                <a:gd name="connsiteX0" fmla="*/ 0 w 1097280"/>
                <a:gd name="connsiteY0" fmla="*/ 0 h 211015"/>
                <a:gd name="connsiteX1" fmla="*/ 397317 w 1097280"/>
                <a:gd name="connsiteY1" fmla="*/ 41045 h 211015"/>
                <a:gd name="connsiteX2" fmla="*/ 484017 w 1097280"/>
                <a:gd name="connsiteY2" fmla="*/ 53852 h 211015"/>
                <a:gd name="connsiteX3" fmla="*/ 638542 w 1097280"/>
                <a:gd name="connsiteY3" fmla="*/ 81989 h 211015"/>
                <a:gd name="connsiteX4" fmla="*/ 709911 w 1097280"/>
                <a:gd name="connsiteY4" fmla="*/ 99248 h 211015"/>
                <a:gd name="connsiteX5" fmla="*/ 801859 w 1097280"/>
                <a:gd name="connsiteY5" fmla="*/ 121554 h 211015"/>
                <a:gd name="connsiteX6" fmla="*/ 908313 w 1097280"/>
                <a:gd name="connsiteY6" fmla="*/ 114950 h 211015"/>
                <a:gd name="connsiteX7" fmla="*/ 999027 w 1097280"/>
                <a:gd name="connsiteY7" fmla="*/ 151887 h 211015"/>
                <a:gd name="connsiteX8" fmla="*/ 1054063 w 1097280"/>
                <a:gd name="connsiteY8" fmla="*/ 178761 h 211015"/>
                <a:gd name="connsiteX9" fmla="*/ 1097280 w 1097280"/>
                <a:gd name="connsiteY9" fmla="*/ 211015 h 211015"/>
                <a:gd name="connsiteX0" fmla="*/ 0 w 1097280"/>
                <a:gd name="connsiteY0" fmla="*/ 0 h 211015"/>
                <a:gd name="connsiteX1" fmla="*/ 397317 w 1097280"/>
                <a:gd name="connsiteY1" fmla="*/ 41045 h 211015"/>
                <a:gd name="connsiteX2" fmla="*/ 484017 w 1097280"/>
                <a:gd name="connsiteY2" fmla="*/ 53852 h 211015"/>
                <a:gd name="connsiteX3" fmla="*/ 638542 w 1097280"/>
                <a:gd name="connsiteY3" fmla="*/ 81989 h 211015"/>
                <a:gd name="connsiteX4" fmla="*/ 709911 w 1097280"/>
                <a:gd name="connsiteY4" fmla="*/ 99248 h 211015"/>
                <a:gd name="connsiteX5" fmla="*/ 801859 w 1097280"/>
                <a:gd name="connsiteY5" fmla="*/ 121554 h 211015"/>
                <a:gd name="connsiteX6" fmla="*/ 894025 w 1097280"/>
                <a:gd name="connsiteY6" fmla="*/ 154955 h 211015"/>
                <a:gd name="connsiteX7" fmla="*/ 999027 w 1097280"/>
                <a:gd name="connsiteY7" fmla="*/ 151887 h 211015"/>
                <a:gd name="connsiteX8" fmla="*/ 1054063 w 1097280"/>
                <a:gd name="connsiteY8" fmla="*/ 178761 h 211015"/>
                <a:gd name="connsiteX9" fmla="*/ 1097280 w 1097280"/>
                <a:gd name="connsiteY9" fmla="*/ 211015 h 211015"/>
                <a:gd name="connsiteX0" fmla="*/ 0 w 1097280"/>
                <a:gd name="connsiteY0" fmla="*/ 0 h 211015"/>
                <a:gd name="connsiteX1" fmla="*/ 397317 w 1097280"/>
                <a:gd name="connsiteY1" fmla="*/ 41045 h 211015"/>
                <a:gd name="connsiteX2" fmla="*/ 484017 w 1097280"/>
                <a:gd name="connsiteY2" fmla="*/ 53852 h 211015"/>
                <a:gd name="connsiteX3" fmla="*/ 638542 w 1097280"/>
                <a:gd name="connsiteY3" fmla="*/ 81989 h 211015"/>
                <a:gd name="connsiteX4" fmla="*/ 709911 w 1097280"/>
                <a:gd name="connsiteY4" fmla="*/ 99248 h 211015"/>
                <a:gd name="connsiteX5" fmla="*/ 801859 w 1097280"/>
                <a:gd name="connsiteY5" fmla="*/ 121554 h 211015"/>
                <a:gd name="connsiteX6" fmla="*/ 894025 w 1097280"/>
                <a:gd name="connsiteY6" fmla="*/ 154955 h 211015"/>
                <a:gd name="connsiteX7" fmla="*/ 993312 w 1097280"/>
                <a:gd name="connsiteY7" fmla="*/ 186177 h 211015"/>
                <a:gd name="connsiteX8" fmla="*/ 1054063 w 1097280"/>
                <a:gd name="connsiteY8" fmla="*/ 178761 h 211015"/>
                <a:gd name="connsiteX9" fmla="*/ 1097280 w 1097280"/>
                <a:gd name="connsiteY9" fmla="*/ 211015 h 211015"/>
                <a:gd name="connsiteX0" fmla="*/ 0 w 1097280"/>
                <a:gd name="connsiteY0" fmla="*/ 0 h 214479"/>
                <a:gd name="connsiteX1" fmla="*/ 397317 w 1097280"/>
                <a:gd name="connsiteY1" fmla="*/ 41045 h 214479"/>
                <a:gd name="connsiteX2" fmla="*/ 484017 w 1097280"/>
                <a:gd name="connsiteY2" fmla="*/ 53852 h 214479"/>
                <a:gd name="connsiteX3" fmla="*/ 638542 w 1097280"/>
                <a:gd name="connsiteY3" fmla="*/ 81989 h 214479"/>
                <a:gd name="connsiteX4" fmla="*/ 709911 w 1097280"/>
                <a:gd name="connsiteY4" fmla="*/ 99248 h 214479"/>
                <a:gd name="connsiteX5" fmla="*/ 801859 w 1097280"/>
                <a:gd name="connsiteY5" fmla="*/ 121554 h 214479"/>
                <a:gd name="connsiteX6" fmla="*/ 894025 w 1097280"/>
                <a:gd name="connsiteY6" fmla="*/ 154955 h 214479"/>
                <a:gd name="connsiteX7" fmla="*/ 993312 w 1097280"/>
                <a:gd name="connsiteY7" fmla="*/ 186177 h 214479"/>
                <a:gd name="connsiteX8" fmla="*/ 1054063 w 1097280"/>
                <a:gd name="connsiteY8" fmla="*/ 213051 h 214479"/>
                <a:gd name="connsiteX9" fmla="*/ 1097280 w 1097280"/>
                <a:gd name="connsiteY9" fmla="*/ 211015 h 214479"/>
                <a:gd name="connsiteX0" fmla="*/ 0 w 1097280"/>
                <a:gd name="connsiteY0" fmla="*/ 0 h 242447"/>
                <a:gd name="connsiteX1" fmla="*/ 397317 w 1097280"/>
                <a:gd name="connsiteY1" fmla="*/ 41045 h 242447"/>
                <a:gd name="connsiteX2" fmla="*/ 484017 w 1097280"/>
                <a:gd name="connsiteY2" fmla="*/ 53852 h 242447"/>
                <a:gd name="connsiteX3" fmla="*/ 638542 w 1097280"/>
                <a:gd name="connsiteY3" fmla="*/ 81989 h 242447"/>
                <a:gd name="connsiteX4" fmla="*/ 709911 w 1097280"/>
                <a:gd name="connsiteY4" fmla="*/ 99248 h 242447"/>
                <a:gd name="connsiteX5" fmla="*/ 801859 w 1097280"/>
                <a:gd name="connsiteY5" fmla="*/ 121554 h 242447"/>
                <a:gd name="connsiteX6" fmla="*/ 894025 w 1097280"/>
                <a:gd name="connsiteY6" fmla="*/ 154955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41045 h 242447"/>
                <a:gd name="connsiteX2" fmla="*/ 484017 w 1097280"/>
                <a:gd name="connsiteY2" fmla="*/ 53852 h 242447"/>
                <a:gd name="connsiteX3" fmla="*/ 638542 w 1097280"/>
                <a:gd name="connsiteY3" fmla="*/ 81989 h 242447"/>
                <a:gd name="connsiteX4" fmla="*/ 709911 w 1097280"/>
                <a:gd name="connsiteY4" fmla="*/ 99248 h 242447"/>
                <a:gd name="connsiteX5" fmla="*/ 801859 w 1097280"/>
                <a:gd name="connsiteY5" fmla="*/ 121554 h 242447"/>
                <a:gd name="connsiteX6" fmla="*/ 894025 w 1097280"/>
                <a:gd name="connsiteY6" fmla="*/ 154955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41045 h 242447"/>
                <a:gd name="connsiteX2" fmla="*/ 484017 w 1097280"/>
                <a:gd name="connsiteY2" fmla="*/ 53852 h 242447"/>
                <a:gd name="connsiteX3" fmla="*/ 638542 w 1097280"/>
                <a:gd name="connsiteY3" fmla="*/ 81989 h 242447"/>
                <a:gd name="connsiteX4" fmla="*/ 709911 w 1097280"/>
                <a:gd name="connsiteY4" fmla="*/ 99248 h 242447"/>
                <a:gd name="connsiteX5" fmla="*/ 801859 w 1097280"/>
                <a:gd name="connsiteY5" fmla="*/ 121554 h 242447"/>
                <a:gd name="connsiteX6" fmla="*/ 894025 w 1097280"/>
                <a:gd name="connsiteY6" fmla="*/ 154955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41045 h 242447"/>
                <a:gd name="connsiteX2" fmla="*/ 484017 w 1097280"/>
                <a:gd name="connsiteY2" fmla="*/ 53852 h 242447"/>
                <a:gd name="connsiteX3" fmla="*/ 638542 w 1097280"/>
                <a:gd name="connsiteY3" fmla="*/ 81989 h 242447"/>
                <a:gd name="connsiteX4" fmla="*/ 709911 w 1097280"/>
                <a:gd name="connsiteY4" fmla="*/ 99248 h 242447"/>
                <a:gd name="connsiteX5" fmla="*/ 801859 w 1097280"/>
                <a:gd name="connsiteY5" fmla="*/ 121554 h 242447"/>
                <a:gd name="connsiteX6" fmla="*/ 896882 w 1097280"/>
                <a:gd name="connsiteY6" fmla="*/ 149240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41045 h 242447"/>
                <a:gd name="connsiteX2" fmla="*/ 484017 w 1097280"/>
                <a:gd name="connsiteY2" fmla="*/ 53852 h 242447"/>
                <a:gd name="connsiteX3" fmla="*/ 635685 w 1097280"/>
                <a:gd name="connsiteY3" fmla="*/ 96276 h 242447"/>
                <a:gd name="connsiteX4" fmla="*/ 709911 w 1097280"/>
                <a:gd name="connsiteY4" fmla="*/ 99248 h 242447"/>
                <a:gd name="connsiteX5" fmla="*/ 801859 w 1097280"/>
                <a:gd name="connsiteY5" fmla="*/ 121554 h 242447"/>
                <a:gd name="connsiteX6" fmla="*/ 896882 w 1097280"/>
                <a:gd name="connsiteY6" fmla="*/ 149240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41045 h 242447"/>
                <a:gd name="connsiteX2" fmla="*/ 489732 w 1097280"/>
                <a:gd name="connsiteY2" fmla="*/ 62425 h 242447"/>
                <a:gd name="connsiteX3" fmla="*/ 635685 w 1097280"/>
                <a:gd name="connsiteY3" fmla="*/ 96276 h 242447"/>
                <a:gd name="connsiteX4" fmla="*/ 709911 w 1097280"/>
                <a:gd name="connsiteY4" fmla="*/ 99248 h 242447"/>
                <a:gd name="connsiteX5" fmla="*/ 801859 w 1097280"/>
                <a:gd name="connsiteY5" fmla="*/ 121554 h 242447"/>
                <a:gd name="connsiteX6" fmla="*/ 896882 w 1097280"/>
                <a:gd name="connsiteY6" fmla="*/ 149240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55332 h 242447"/>
                <a:gd name="connsiteX2" fmla="*/ 489732 w 1097280"/>
                <a:gd name="connsiteY2" fmla="*/ 62425 h 242447"/>
                <a:gd name="connsiteX3" fmla="*/ 635685 w 1097280"/>
                <a:gd name="connsiteY3" fmla="*/ 96276 h 242447"/>
                <a:gd name="connsiteX4" fmla="*/ 709911 w 1097280"/>
                <a:gd name="connsiteY4" fmla="*/ 99248 h 242447"/>
                <a:gd name="connsiteX5" fmla="*/ 801859 w 1097280"/>
                <a:gd name="connsiteY5" fmla="*/ 121554 h 242447"/>
                <a:gd name="connsiteX6" fmla="*/ 896882 w 1097280"/>
                <a:gd name="connsiteY6" fmla="*/ 149240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55332 h 242447"/>
                <a:gd name="connsiteX2" fmla="*/ 489732 w 1097280"/>
                <a:gd name="connsiteY2" fmla="*/ 68140 h 242447"/>
                <a:gd name="connsiteX3" fmla="*/ 635685 w 1097280"/>
                <a:gd name="connsiteY3" fmla="*/ 96276 h 242447"/>
                <a:gd name="connsiteX4" fmla="*/ 709911 w 1097280"/>
                <a:gd name="connsiteY4" fmla="*/ 99248 h 242447"/>
                <a:gd name="connsiteX5" fmla="*/ 801859 w 1097280"/>
                <a:gd name="connsiteY5" fmla="*/ 121554 h 242447"/>
                <a:gd name="connsiteX6" fmla="*/ 896882 w 1097280"/>
                <a:gd name="connsiteY6" fmla="*/ 149240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55332 h 242447"/>
                <a:gd name="connsiteX2" fmla="*/ 489732 w 1097280"/>
                <a:gd name="connsiteY2" fmla="*/ 68140 h 242447"/>
                <a:gd name="connsiteX3" fmla="*/ 635685 w 1097280"/>
                <a:gd name="connsiteY3" fmla="*/ 96276 h 242447"/>
                <a:gd name="connsiteX4" fmla="*/ 709911 w 1097280"/>
                <a:gd name="connsiteY4" fmla="*/ 99248 h 242447"/>
                <a:gd name="connsiteX5" fmla="*/ 801859 w 1097280"/>
                <a:gd name="connsiteY5" fmla="*/ 121554 h 242447"/>
                <a:gd name="connsiteX6" fmla="*/ 896882 w 1097280"/>
                <a:gd name="connsiteY6" fmla="*/ 149240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55332 h 242447"/>
                <a:gd name="connsiteX2" fmla="*/ 489732 w 1097280"/>
                <a:gd name="connsiteY2" fmla="*/ 68140 h 242447"/>
                <a:gd name="connsiteX3" fmla="*/ 635685 w 1097280"/>
                <a:gd name="connsiteY3" fmla="*/ 96276 h 242447"/>
                <a:gd name="connsiteX4" fmla="*/ 712768 w 1097280"/>
                <a:gd name="connsiteY4" fmla="*/ 113536 h 242447"/>
                <a:gd name="connsiteX5" fmla="*/ 801859 w 1097280"/>
                <a:gd name="connsiteY5" fmla="*/ 121554 h 242447"/>
                <a:gd name="connsiteX6" fmla="*/ 896882 w 1097280"/>
                <a:gd name="connsiteY6" fmla="*/ 149240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55332 h 242447"/>
                <a:gd name="connsiteX2" fmla="*/ 489732 w 1097280"/>
                <a:gd name="connsiteY2" fmla="*/ 68140 h 242447"/>
                <a:gd name="connsiteX3" fmla="*/ 635685 w 1097280"/>
                <a:gd name="connsiteY3" fmla="*/ 96276 h 242447"/>
                <a:gd name="connsiteX4" fmla="*/ 712768 w 1097280"/>
                <a:gd name="connsiteY4" fmla="*/ 113536 h 242447"/>
                <a:gd name="connsiteX5" fmla="*/ 801859 w 1097280"/>
                <a:gd name="connsiteY5" fmla="*/ 132984 h 242447"/>
                <a:gd name="connsiteX6" fmla="*/ 896882 w 1097280"/>
                <a:gd name="connsiteY6" fmla="*/ 149240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55332 h 242447"/>
                <a:gd name="connsiteX2" fmla="*/ 489732 w 1097280"/>
                <a:gd name="connsiteY2" fmla="*/ 68140 h 242447"/>
                <a:gd name="connsiteX3" fmla="*/ 635685 w 1097280"/>
                <a:gd name="connsiteY3" fmla="*/ 96276 h 242447"/>
                <a:gd name="connsiteX4" fmla="*/ 712768 w 1097280"/>
                <a:gd name="connsiteY4" fmla="*/ 113536 h 242447"/>
                <a:gd name="connsiteX5" fmla="*/ 801859 w 1097280"/>
                <a:gd name="connsiteY5" fmla="*/ 132984 h 242447"/>
                <a:gd name="connsiteX6" fmla="*/ 896882 w 1097280"/>
                <a:gd name="connsiteY6" fmla="*/ 166385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55332 h 242447"/>
                <a:gd name="connsiteX2" fmla="*/ 489732 w 1097280"/>
                <a:gd name="connsiteY2" fmla="*/ 68140 h 242447"/>
                <a:gd name="connsiteX3" fmla="*/ 635685 w 1097280"/>
                <a:gd name="connsiteY3" fmla="*/ 96276 h 242447"/>
                <a:gd name="connsiteX4" fmla="*/ 712768 w 1097280"/>
                <a:gd name="connsiteY4" fmla="*/ 113536 h 242447"/>
                <a:gd name="connsiteX5" fmla="*/ 801859 w 1097280"/>
                <a:gd name="connsiteY5" fmla="*/ 132984 h 242447"/>
                <a:gd name="connsiteX6" fmla="*/ 896882 w 1097280"/>
                <a:gd name="connsiteY6" fmla="*/ 166385 h 242447"/>
                <a:gd name="connsiteX7" fmla="*/ 999027 w 1097280"/>
                <a:gd name="connsiteY7" fmla="*/ 203322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55332 h 242447"/>
                <a:gd name="connsiteX2" fmla="*/ 489732 w 1097280"/>
                <a:gd name="connsiteY2" fmla="*/ 68140 h 242447"/>
                <a:gd name="connsiteX3" fmla="*/ 635685 w 1097280"/>
                <a:gd name="connsiteY3" fmla="*/ 96276 h 242447"/>
                <a:gd name="connsiteX4" fmla="*/ 712768 w 1097280"/>
                <a:gd name="connsiteY4" fmla="*/ 113536 h 242447"/>
                <a:gd name="connsiteX5" fmla="*/ 801859 w 1097280"/>
                <a:gd name="connsiteY5" fmla="*/ 132984 h 242447"/>
                <a:gd name="connsiteX6" fmla="*/ 896882 w 1097280"/>
                <a:gd name="connsiteY6" fmla="*/ 166385 h 242447"/>
                <a:gd name="connsiteX7" fmla="*/ 999027 w 1097280"/>
                <a:gd name="connsiteY7" fmla="*/ 203322 h 242447"/>
                <a:gd name="connsiteX8" fmla="*/ 1039775 w 1097280"/>
                <a:gd name="connsiteY8" fmla="*/ 207336 h 242447"/>
                <a:gd name="connsiteX9" fmla="*/ 1097280 w 1097280"/>
                <a:gd name="connsiteY9" fmla="*/ 242447 h 242447"/>
                <a:gd name="connsiteX0" fmla="*/ 0 w 1097280"/>
                <a:gd name="connsiteY0" fmla="*/ 0 h 242447"/>
                <a:gd name="connsiteX1" fmla="*/ 397317 w 1097280"/>
                <a:gd name="connsiteY1" fmla="*/ 55332 h 242447"/>
                <a:gd name="connsiteX2" fmla="*/ 489732 w 1097280"/>
                <a:gd name="connsiteY2" fmla="*/ 68140 h 242447"/>
                <a:gd name="connsiteX3" fmla="*/ 635685 w 1097280"/>
                <a:gd name="connsiteY3" fmla="*/ 96276 h 242447"/>
                <a:gd name="connsiteX4" fmla="*/ 712768 w 1097280"/>
                <a:gd name="connsiteY4" fmla="*/ 113536 h 242447"/>
                <a:gd name="connsiteX5" fmla="*/ 801859 w 1097280"/>
                <a:gd name="connsiteY5" fmla="*/ 132984 h 242447"/>
                <a:gd name="connsiteX6" fmla="*/ 896882 w 1097280"/>
                <a:gd name="connsiteY6" fmla="*/ 166385 h 242447"/>
                <a:gd name="connsiteX7" fmla="*/ 999027 w 1097280"/>
                <a:gd name="connsiteY7" fmla="*/ 203322 h 242447"/>
                <a:gd name="connsiteX8" fmla="*/ 1036918 w 1097280"/>
                <a:gd name="connsiteY8" fmla="*/ 218766 h 242447"/>
                <a:gd name="connsiteX9" fmla="*/ 1097280 w 1097280"/>
                <a:gd name="connsiteY9" fmla="*/ 242447 h 242447"/>
                <a:gd name="connsiteX0" fmla="*/ 0 w 1097280"/>
                <a:gd name="connsiteY0" fmla="*/ 0 h 242447"/>
                <a:gd name="connsiteX1" fmla="*/ 397317 w 1097280"/>
                <a:gd name="connsiteY1" fmla="*/ 55332 h 242447"/>
                <a:gd name="connsiteX2" fmla="*/ 489732 w 1097280"/>
                <a:gd name="connsiteY2" fmla="*/ 68140 h 242447"/>
                <a:gd name="connsiteX3" fmla="*/ 635685 w 1097280"/>
                <a:gd name="connsiteY3" fmla="*/ 96276 h 242447"/>
                <a:gd name="connsiteX4" fmla="*/ 712768 w 1097280"/>
                <a:gd name="connsiteY4" fmla="*/ 113536 h 242447"/>
                <a:gd name="connsiteX5" fmla="*/ 801859 w 1097280"/>
                <a:gd name="connsiteY5" fmla="*/ 138699 h 242447"/>
                <a:gd name="connsiteX6" fmla="*/ 896882 w 1097280"/>
                <a:gd name="connsiteY6" fmla="*/ 166385 h 242447"/>
                <a:gd name="connsiteX7" fmla="*/ 999027 w 1097280"/>
                <a:gd name="connsiteY7" fmla="*/ 203322 h 242447"/>
                <a:gd name="connsiteX8" fmla="*/ 1036918 w 1097280"/>
                <a:gd name="connsiteY8" fmla="*/ 218766 h 242447"/>
                <a:gd name="connsiteX9" fmla="*/ 1097280 w 1097280"/>
                <a:gd name="connsiteY9" fmla="*/ 242447 h 242447"/>
                <a:gd name="connsiteX0" fmla="*/ 0 w 1097280"/>
                <a:gd name="connsiteY0" fmla="*/ 0 h 242447"/>
                <a:gd name="connsiteX1" fmla="*/ 397317 w 1097280"/>
                <a:gd name="connsiteY1" fmla="*/ 55332 h 242447"/>
                <a:gd name="connsiteX2" fmla="*/ 489732 w 1097280"/>
                <a:gd name="connsiteY2" fmla="*/ 68140 h 242447"/>
                <a:gd name="connsiteX3" fmla="*/ 635685 w 1097280"/>
                <a:gd name="connsiteY3" fmla="*/ 96276 h 242447"/>
                <a:gd name="connsiteX4" fmla="*/ 712768 w 1097280"/>
                <a:gd name="connsiteY4" fmla="*/ 113536 h 242447"/>
                <a:gd name="connsiteX5" fmla="*/ 801859 w 1097280"/>
                <a:gd name="connsiteY5" fmla="*/ 138699 h 242447"/>
                <a:gd name="connsiteX6" fmla="*/ 896882 w 1097280"/>
                <a:gd name="connsiteY6" fmla="*/ 166385 h 242447"/>
                <a:gd name="connsiteX7" fmla="*/ 999027 w 1097280"/>
                <a:gd name="connsiteY7" fmla="*/ 203322 h 242447"/>
                <a:gd name="connsiteX8" fmla="*/ 1036918 w 1097280"/>
                <a:gd name="connsiteY8" fmla="*/ 218766 h 242447"/>
                <a:gd name="connsiteX9" fmla="*/ 1097280 w 1097280"/>
                <a:gd name="connsiteY9" fmla="*/ 242447 h 24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7280" h="242447">
                  <a:moveTo>
                    <a:pt x="0" y="0"/>
                  </a:moveTo>
                  <a:cubicBezTo>
                    <a:pt x="152107" y="16119"/>
                    <a:pt x="315695" y="43975"/>
                    <a:pt x="397317" y="55332"/>
                  </a:cubicBezTo>
                  <a:cubicBezTo>
                    <a:pt x="478939" y="66689"/>
                    <a:pt x="450004" y="61316"/>
                    <a:pt x="489732" y="68140"/>
                  </a:cubicBezTo>
                  <a:cubicBezTo>
                    <a:pt x="529460" y="74964"/>
                    <a:pt x="598512" y="88710"/>
                    <a:pt x="635685" y="96276"/>
                  </a:cubicBezTo>
                  <a:cubicBezTo>
                    <a:pt x="672858" y="103842"/>
                    <a:pt x="685072" y="106466"/>
                    <a:pt x="712768" y="113536"/>
                  </a:cubicBezTo>
                  <a:cubicBezTo>
                    <a:pt x="740464" y="120606"/>
                    <a:pt x="771173" y="129891"/>
                    <a:pt x="801859" y="138699"/>
                  </a:cubicBezTo>
                  <a:cubicBezTo>
                    <a:pt x="832545" y="147507"/>
                    <a:pt x="870922" y="156204"/>
                    <a:pt x="896882" y="166385"/>
                  </a:cubicBezTo>
                  <a:cubicBezTo>
                    <a:pt x="927874" y="176569"/>
                    <a:pt x="975688" y="194592"/>
                    <a:pt x="999027" y="203322"/>
                  </a:cubicBezTo>
                  <a:cubicBezTo>
                    <a:pt x="1022366" y="212052"/>
                    <a:pt x="1020543" y="212245"/>
                    <a:pt x="1036918" y="218766"/>
                  </a:cubicBezTo>
                  <a:lnTo>
                    <a:pt x="1097280" y="242447"/>
                  </a:lnTo>
                </a:path>
              </a:pathLst>
            </a:custGeom>
            <a:solidFill>
              <a:srgbClr val="C00000"/>
            </a:solid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 name="Rovnoramenný trojúhelník 10"/>
            <p:cNvSpPr/>
            <p:nvPr/>
          </p:nvSpPr>
          <p:spPr>
            <a:xfrm rot="6894458">
              <a:off x="9935888" y="4154972"/>
              <a:ext cx="219300" cy="253100"/>
            </a:xfrm>
            <a:prstGeom prst="triangl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grpSp>
        <p:nvGrpSpPr>
          <p:cNvPr id="12" name="Skupina 11"/>
          <p:cNvGrpSpPr/>
          <p:nvPr/>
        </p:nvGrpSpPr>
        <p:grpSpPr>
          <a:xfrm rot="8579579" flipV="1">
            <a:off x="4945416" y="4472060"/>
            <a:ext cx="2606727" cy="902697"/>
            <a:chOff x="9170484" y="4063731"/>
            <a:chExt cx="1001604" cy="327441"/>
          </a:xfrm>
          <a:scene3d>
            <a:camera prst="orthographicFront">
              <a:rot lat="0" lon="10800000" rev="0"/>
            </a:camera>
            <a:lightRig rig="threePt" dir="t"/>
          </a:scene3d>
        </p:grpSpPr>
        <p:sp>
          <p:nvSpPr>
            <p:cNvPr id="13" name="Volný tvar 12"/>
            <p:cNvSpPr/>
            <p:nvPr/>
          </p:nvSpPr>
          <p:spPr>
            <a:xfrm>
              <a:off x="9170484" y="4063731"/>
              <a:ext cx="929454" cy="242447"/>
            </a:xfrm>
            <a:custGeom>
              <a:avLst/>
              <a:gdLst>
                <a:gd name="connsiteX0" fmla="*/ 0 w 1097280"/>
                <a:gd name="connsiteY0" fmla="*/ 0 h 211015"/>
                <a:gd name="connsiteX1" fmla="*/ 422031 w 1097280"/>
                <a:gd name="connsiteY1" fmla="*/ 14067 h 211015"/>
                <a:gd name="connsiteX2" fmla="*/ 478302 w 1097280"/>
                <a:gd name="connsiteY2" fmla="*/ 28135 h 211015"/>
                <a:gd name="connsiteX3" fmla="*/ 647114 w 1097280"/>
                <a:gd name="connsiteY3" fmla="*/ 56271 h 211015"/>
                <a:gd name="connsiteX4" fmla="*/ 689317 w 1097280"/>
                <a:gd name="connsiteY4" fmla="*/ 70338 h 211015"/>
                <a:gd name="connsiteX5" fmla="*/ 801859 w 1097280"/>
                <a:gd name="connsiteY5" fmla="*/ 84406 h 211015"/>
                <a:gd name="connsiteX6" fmla="*/ 900333 w 1097280"/>
                <a:gd name="connsiteY6" fmla="*/ 98474 h 211015"/>
                <a:gd name="connsiteX7" fmla="*/ 984739 w 1097280"/>
                <a:gd name="connsiteY7" fmla="*/ 154744 h 211015"/>
                <a:gd name="connsiteX8" fmla="*/ 1012874 w 1097280"/>
                <a:gd name="connsiteY8" fmla="*/ 182880 h 211015"/>
                <a:gd name="connsiteX9" fmla="*/ 1097280 w 1097280"/>
                <a:gd name="connsiteY9" fmla="*/ 211015 h 211015"/>
                <a:gd name="connsiteX0" fmla="*/ 0 w 1097280"/>
                <a:gd name="connsiteY0" fmla="*/ 0 h 211015"/>
                <a:gd name="connsiteX1" fmla="*/ 422031 w 1097280"/>
                <a:gd name="connsiteY1" fmla="*/ 14067 h 211015"/>
                <a:gd name="connsiteX2" fmla="*/ 478302 w 1097280"/>
                <a:gd name="connsiteY2" fmla="*/ 28135 h 211015"/>
                <a:gd name="connsiteX3" fmla="*/ 647114 w 1097280"/>
                <a:gd name="connsiteY3" fmla="*/ 56271 h 211015"/>
                <a:gd name="connsiteX4" fmla="*/ 689317 w 1097280"/>
                <a:gd name="connsiteY4" fmla="*/ 70338 h 211015"/>
                <a:gd name="connsiteX5" fmla="*/ 801859 w 1097280"/>
                <a:gd name="connsiteY5" fmla="*/ 84406 h 211015"/>
                <a:gd name="connsiteX6" fmla="*/ 879738 w 1097280"/>
                <a:gd name="connsiteY6" fmla="*/ 114950 h 211015"/>
                <a:gd name="connsiteX7" fmla="*/ 984739 w 1097280"/>
                <a:gd name="connsiteY7" fmla="*/ 154744 h 211015"/>
                <a:gd name="connsiteX8" fmla="*/ 1012874 w 1097280"/>
                <a:gd name="connsiteY8" fmla="*/ 182880 h 211015"/>
                <a:gd name="connsiteX9" fmla="*/ 1097280 w 1097280"/>
                <a:gd name="connsiteY9" fmla="*/ 211015 h 211015"/>
                <a:gd name="connsiteX0" fmla="*/ 0 w 1097280"/>
                <a:gd name="connsiteY0" fmla="*/ 0 h 211015"/>
                <a:gd name="connsiteX1" fmla="*/ 397317 w 1097280"/>
                <a:gd name="connsiteY1" fmla="*/ 18185 h 211015"/>
                <a:gd name="connsiteX2" fmla="*/ 478302 w 1097280"/>
                <a:gd name="connsiteY2" fmla="*/ 28135 h 211015"/>
                <a:gd name="connsiteX3" fmla="*/ 647114 w 1097280"/>
                <a:gd name="connsiteY3" fmla="*/ 56271 h 211015"/>
                <a:gd name="connsiteX4" fmla="*/ 689317 w 1097280"/>
                <a:gd name="connsiteY4" fmla="*/ 70338 h 211015"/>
                <a:gd name="connsiteX5" fmla="*/ 801859 w 1097280"/>
                <a:gd name="connsiteY5" fmla="*/ 84406 h 211015"/>
                <a:gd name="connsiteX6" fmla="*/ 879738 w 1097280"/>
                <a:gd name="connsiteY6" fmla="*/ 114950 h 211015"/>
                <a:gd name="connsiteX7" fmla="*/ 984739 w 1097280"/>
                <a:gd name="connsiteY7" fmla="*/ 154744 h 211015"/>
                <a:gd name="connsiteX8" fmla="*/ 1012874 w 1097280"/>
                <a:gd name="connsiteY8" fmla="*/ 182880 h 211015"/>
                <a:gd name="connsiteX9" fmla="*/ 1097280 w 1097280"/>
                <a:gd name="connsiteY9" fmla="*/ 211015 h 211015"/>
                <a:gd name="connsiteX0" fmla="*/ 0 w 1097280"/>
                <a:gd name="connsiteY0" fmla="*/ 0 h 211015"/>
                <a:gd name="connsiteX1" fmla="*/ 397317 w 1097280"/>
                <a:gd name="connsiteY1" fmla="*/ 18185 h 211015"/>
                <a:gd name="connsiteX2" fmla="*/ 478302 w 1097280"/>
                <a:gd name="connsiteY2" fmla="*/ 28135 h 211015"/>
                <a:gd name="connsiteX3" fmla="*/ 647114 w 1097280"/>
                <a:gd name="connsiteY3" fmla="*/ 56271 h 211015"/>
                <a:gd name="connsiteX4" fmla="*/ 709911 w 1097280"/>
                <a:gd name="connsiteY4" fmla="*/ 62101 h 211015"/>
                <a:gd name="connsiteX5" fmla="*/ 801859 w 1097280"/>
                <a:gd name="connsiteY5" fmla="*/ 84406 h 211015"/>
                <a:gd name="connsiteX6" fmla="*/ 879738 w 1097280"/>
                <a:gd name="connsiteY6" fmla="*/ 114950 h 211015"/>
                <a:gd name="connsiteX7" fmla="*/ 984739 w 1097280"/>
                <a:gd name="connsiteY7" fmla="*/ 154744 h 211015"/>
                <a:gd name="connsiteX8" fmla="*/ 1012874 w 1097280"/>
                <a:gd name="connsiteY8" fmla="*/ 182880 h 211015"/>
                <a:gd name="connsiteX9" fmla="*/ 1097280 w 1097280"/>
                <a:gd name="connsiteY9" fmla="*/ 211015 h 211015"/>
                <a:gd name="connsiteX0" fmla="*/ 0 w 1097280"/>
                <a:gd name="connsiteY0" fmla="*/ 0 h 211015"/>
                <a:gd name="connsiteX1" fmla="*/ 397317 w 1097280"/>
                <a:gd name="connsiteY1" fmla="*/ 18185 h 211015"/>
                <a:gd name="connsiteX2" fmla="*/ 478302 w 1097280"/>
                <a:gd name="connsiteY2" fmla="*/ 28135 h 211015"/>
                <a:gd name="connsiteX3" fmla="*/ 647114 w 1097280"/>
                <a:gd name="connsiteY3" fmla="*/ 56271 h 211015"/>
                <a:gd name="connsiteX4" fmla="*/ 709911 w 1097280"/>
                <a:gd name="connsiteY4" fmla="*/ 62101 h 211015"/>
                <a:gd name="connsiteX5" fmla="*/ 801859 w 1097280"/>
                <a:gd name="connsiteY5" fmla="*/ 84406 h 211015"/>
                <a:gd name="connsiteX6" fmla="*/ 879738 w 1097280"/>
                <a:gd name="connsiteY6" fmla="*/ 114950 h 211015"/>
                <a:gd name="connsiteX7" fmla="*/ 984739 w 1097280"/>
                <a:gd name="connsiteY7" fmla="*/ 154744 h 211015"/>
                <a:gd name="connsiteX8" fmla="*/ 1054063 w 1097280"/>
                <a:gd name="connsiteY8" fmla="*/ 178761 h 211015"/>
                <a:gd name="connsiteX9" fmla="*/ 1097280 w 1097280"/>
                <a:gd name="connsiteY9" fmla="*/ 211015 h 211015"/>
                <a:gd name="connsiteX0" fmla="*/ 0 w 1097280"/>
                <a:gd name="connsiteY0" fmla="*/ 0 h 211015"/>
                <a:gd name="connsiteX1" fmla="*/ 397317 w 1097280"/>
                <a:gd name="connsiteY1" fmla="*/ 18185 h 211015"/>
                <a:gd name="connsiteX2" fmla="*/ 478302 w 1097280"/>
                <a:gd name="connsiteY2" fmla="*/ 28135 h 211015"/>
                <a:gd name="connsiteX3" fmla="*/ 638542 w 1097280"/>
                <a:gd name="connsiteY3" fmla="*/ 50556 h 211015"/>
                <a:gd name="connsiteX4" fmla="*/ 709911 w 1097280"/>
                <a:gd name="connsiteY4" fmla="*/ 62101 h 211015"/>
                <a:gd name="connsiteX5" fmla="*/ 801859 w 1097280"/>
                <a:gd name="connsiteY5" fmla="*/ 84406 h 211015"/>
                <a:gd name="connsiteX6" fmla="*/ 879738 w 1097280"/>
                <a:gd name="connsiteY6" fmla="*/ 114950 h 211015"/>
                <a:gd name="connsiteX7" fmla="*/ 984739 w 1097280"/>
                <a:gd name="connsiteY7" fmla="*/ 154744 h 211015"/>
                <a:gd name="connsiteX8" fmla="*/ 1054063 w 1097280"/>
                <a:gd name="connsiteY8" fmla="*/ 178761 h 211015"/>
                <a:gd name="connsiteX9" fmla="*/ 1097280 w 1097280"/>
                <a:gd name="connsiteY9" fmla="*/ 211015 h 211015"/>
                <a:gd name="connsiteX0" fmla="*/ 0 w 1097280"/>
                <a:gd name="connsiteY0" fmla="*/ 0 h 211015"/>
                <a:gd name="connsiteX1" fmla="*/ 397317 w 1097280"/>
                <a:gd name="connsiteY1" fmla="*/ 18185 h 211015"/>
                <a:gd name="connsiteX2" fmla="*/ 478302 w 1097280"/>
                <a:gd name="connsiteY2" fmla="*/ 28135 h 211015"/>
                <a:gd name="connsiteX3" fmla="*/ 638542 w 1097280"/>
                <a:gd name="connsiteY3" fmla="*/ 50556 h 211015"/>
                <a:gd name="connsiteX4" fmla="*/ 709911 w 1097280"/>
                <a:gd name="connsiteY4" fmla="*/ 62101 h 211015"/>
                <a:gd name="connsiteX5" fmla="*/ 801859 w 1097280"/>
                <a:gd name="connsiteY5" fmla="*/ 84406 h 211015"/>
                <a:gd name="connsiteX6" fmla="*/ 908313 w 1097280"/>
                <a:gd name="connsiteY6" fmla="*/ 114950 h 211015"/>
                <a:gd name="connsiteX7" fmla="*/ 984739 w 1097280"/>
                <a:gd name="connsiteY7" fmla="*/ 154744 h 211015"/>
                <a:gd name="connsiteX8" fmla="*/ 1054063 w 1097280"/>
                <a:gd name="connsiteY8" fmla="*/ 178761 h 211015"/>
                <a:gd name="connsiteX9" fmla="*/ 1097280 w 1097280"/>
                <a:gd name="connsiteY9" fmla="*/ 211015 h 211015"/>
                <a:gd name="connsiteX0" fmla="*/ 0 w 1097280"/>
                <a:gd name="connsiteY0" fmla="*/ 0 h 211015"/>
                <a:gd name="connsiteX1" fmla="*/ 397317 w 1097280"/>
                <a:gd name="connsiteY1" fmla="*/ 18185 h 211015"/>
                <a:gd name="connsiteX2" fmla="*/ 478302 w 1097280"/>
                <a:gd name="connsiteY2" fmla="*/ 28135 h 211015"/>
                <a:gd name="connsiteX3" fmla="*/ 638542 w 1097280"/>
                <a:gd name="connsiteY3" fmla="*/ 50556 h 211015"/>
                <a:gd name="connsiteX4" fmla="*/ 709911 w 1097280"/>
                <a:gd name="connsiteY4" fmla="*/ 62101 h 211015"/>
                <a:gd name="connsiteX5" fmla="*/ 801859 w 1097280"/>
                <a:gd name="connsiteY5" fmla="*/ 84406 h 211015"/>
                <a:gd name="connsiteX6" fmla="*/ 908313 w 1097280"/>
                <a:gd name="connsiteY6" fmla="*/ 114950 h 211015"/>
                <a:gd name="connsiteX7" fmla="*/ 999027 w 1097280"/>
                <a:gd name="connsiteY7" fmla="*/ 151887 h 211015"/>
                <a:gd name="connsiteX8" fmla="*/ 1054063 w 1097280"/>
                <a:gd name="connsiteY8" fmla="*/ 178761 h 211015"/>
                <a:gd name="connsiteX9" fmla="*/ 1097280 w 1097280"/>
                <a:gd name="connsiteY9" fmla="*/ 211015 h 211015"/>
                <a:gd name="connsiteX0" fmla="*/ 0 w 1097280"/>
                <a:gd name="connsiteY0" fmla="*/ 0 h 211015"/>
                <a:gd name="connsiteX1" fmla="*/ 397317 w 1097280"/>
                <a:gd name="connsiteY1" fmla="*/ 41045 h 211015"/>
                <a:gd name="connsiteX2" fmla="*/ 478302 w 1097280"/>
                <a:gd name="connsiteY2" fmla="*/ 28135 h 211015"/>
                <a:gd name="connsiteX3" fmla="*/ 638542 w 1097280"/>
                <a:gd name="connsiteY3" fmla="*/ 50556 h 211015"/>
                <a:gd name="connsiteX4" fmla="*/ 709911 w 1097280"/>
                <a:gd name="connsiteY4" fmla="*/ 62101 h 211015"/>
                <a:gd name="connsiteX5" fmla="*/ 801859 w 1097280"/>
                <a:gd name="connsiteY5" fmla="*/ 84406 h 211015"/>
                <a:gd name="connsiteX6" fmla="*/ 908313 w 1097280"/>
                <a:gd name="connsiteY6" fmla="*/ 114950 h 211015"/>
                <a:gd name="connsiteX7" fmla="*/ 999027 w 1097280"/>
                <a:gd name="connsiteY7" fmla="*/ 151887 h 211015"/>
                <a:gd name="connsiteX8" fmla="*/ 1054063 w 1097280"/>
                <a:gd name="connsiteY8" fmla="*/ 178761 h 211015"/>
                <a:gd name="connsiteX9" fmla="*/ 1097280 w 1097280"/>
                <a:gd name="connsiteY9" fmla="*/ 211015 h 211015"/>
                <a:gd name="connsiteX0" fmla="*/ 0 w 1097280"/>
                <a:gd name="connsiteY0" fmla="*/ 0 h 211015"/>
                <a:gd name="connsiteX1" fmla="*/ 397317 w 1097280"/>
                <a:gd name="connsiteY1" fmla="*/ 41045 h 211015"/>
                <a:gd name="connsiteX2" fmla="*/ 478302 w 1097280"/>
                <a:gd name="connsiteY2" fmla="*/ 62425 h 211015"/>
                <a:gd name="connsiteX3" fmla="*/ 638542 w 1097280"/>
                <a:gd name="connsiteY3" fmla="*/ 50556 h 211015"/>
                <a:gd name="connsiteX4" fmla="*/ 709911 w 1097280"/>
                <a:gd name="connsiteY4" fmla="*/ 62101 h 211015"/>
                <a:gd name="connsiteX5" fmla="*/ 801859 w 1097280"/>
                <a:gd name="connsiteY5" fmla="*/ 84406 h 211015"/>
                <a:gd name="connsiteX6" fmla="*/ 908313 w 1097280"/>
                <a:gd name="connsiteY6" fmla="*/ 114950 h 211015"/>
                <a:gd name="connsiteX7" fmla="*/ 999027 w 1097280"/>
                <a:gd name="connsiteY7" fmla="*/ 151887 h 211015"/>
                <a:gd name="connsiteX8" fmla="*/ 1054063 w 1097280"/>
                <a:gd name="connsiteY8" fmla="*/ 178761 h 211015"/>
                <a:gd name="connsiteX9" fmla="*/ 1097280 w 1097280"/>
                <a:gd name="connsiteY9" fmla="*/ 211015 h 211015"/>
                <a:gd name="connsiteX0" fmla="*/ 0 w 1097280"/>
                <a:gd name="connsiteY0" fmla="*/ 0 h 211015"/>
                <a:gd name="connsiteX1" fmla="*/ 397317 w 1097280"/>
                <a:gd name="connsiteY1" fmla="*/ 41045 h 211015"/>
                <a:gd name="connsiteX2" fmla="*/ 478302 w 1097280"/>
                <a:gd name="connsiteY2" fmla="*/ 62425 h 211015"/>
                <a:gd name="connsiteX3" fmla="*/ 638542 w 1097280"/>
                <a:gd name="connsiteY3" fmla="*/ 81989 h 211015"/>
                <a:gd name="connsiteX4" fmla="*/ 709911 w 1097280"/>
                <a:gd name="connsiteY4" fmla="*/ 62101 h 211015"/>
                <a:gd name="connsiteX5" fmla="*/ 801859 w 1097280"/>
                <a:gd name="connsiteY5" fmla="*/ 84406 h 211015"/>
                <a:gd name="connsiteX6" fmla="*/ 908313 w 1097280"/>
                <a:gd name="connsiteY6" fmla="*/ 114950 h 211015"/>
                <a:gd name="connsiteX7" fmla="*/ 999027 w 1097280"/>
                <a:gd name="connsiteY7" fmla="*/ 151887 h 211015"/>
                <a:gd name="connsiteX8" fmla="*/ 1054063 w 1097280"/>
                <a:gd name="connsiteY8" fmla="*/ 178761 h 211015"/>
                <a:gd name="connsiteX9" fmla="*/ 1097280 w 1097280"/>
                <a:gd name="connsiteY9" fmla="*/ 211015 h 211015"/>
                <a:gd name="connsiteX0" fmla="*/ 0 w 1097280"/>
                <a:gd name="connsiteY0" fmla="*/ 0 h 211015"/>
                <a:gd name="connsiteX1" fmla="*/ 397317 w 1097280"/>
                <a:gd name="connsiteY1" fmla="*/ 41045 h 211015"/>
                <a:gd name="connsiteX2" fmla="*/ 484017 w 1097280"/>
                <a:gd name="connsiteY2" fmla="*/ 53852 h 211015"/>
                <a:gd name="connsiteX3" fmla="*/ 638542 w 1097280"/>
                <a:gd name="connsiteY3" fmla="*/ 81989 h 211015"/>
                <a:gd name="connsiteX4" fmla="*/ 709911 w 1097280"/>
                <a:gd name="connsiteY4" fmla="*/ 62101 h 211015"/>
                <a:gd name="connsiteX5" fmla="*/ 801859 w 1097280"/>
                <a:gd name="connsiteY5" fmla="*/ 84406 h 211015"/>
                <a:gd name="connsiteX6" fmla="*/ 908313 w 1097280"/>
                <a:gd name="connsiteY6" fmla="*/ 114950 h 211015"/>
                <a:gd name="connsiteX7" fmla="*/ 999027 w 1097280"/>
                <a:gd name="connsiteY7" fmla="*/ 151887 h 211015"/>
                <a:gd name="connsiteX8" fmla="*/ 1054063 w 1097280"/>
                <a:gd name="connsiteY8" fmla="*/ 178761 h 211015"/>
                <a:gd name="connsiteX9" fmla="*/ 1097280 w 1097280"/>
                <a:gd name="connsiteY9" fmla="*/ 211015 h 211015"/>
                <a:gd name="connsiteX0" fmla="*/ 0 w 1097280"/>
                <a:gd name="connsiteY0" fmla="*/ 0 h 211015"/>
                <a:gd name="connsiteX1" fmla="*/ 397317 w 1097280"/>
                <a:gd name="connsiteY1" fmla="*/ 41045 h 211015"/>
                <a:gd name="connsiteX2" fmla="*/ 484017 w 1097280"/>
                <a:gd name="connsiteY2" fmla="*/ 53852 h 211015"/>
                <a:gd name="connsiteX3" fmla="*/ 638542 w 1097280"/>
                <a:gd name="connsiteY3" fmla="*/ 81989 h 211015"/>
                <a:gd name="connsiteX4" fmla="*/ 709911 w 1097280"/>
                <a:gd name="connsiteY4" fmla="*/ 99248 h 211015"/>
                <a:gd name="connsiteX5" fmla="*/ 801859 w 1097280"/>
                <a:gd name="connsiteY5" fmla="*/ 84406 h 211015"/>
                <a:gd name="connsiteX6" fmla="*/ 908313 w 1097280"/>
                <a:gd name="connsiteY6" fmla="*/ 114950 h 211015"/>
                <a:gd name="connsiteX7" fmla="*/ 999027 w 1097280"/>
                <a:gd name="connsiteY7" fmla="*/ 151887 h 211015"/>
                <a:gd name="connsiteX8" fmla="*/ 1054063 w 1097280"/>
                <a:gd name="connsiteY8" fmla="*/ 178761 h 211015"/>
                <a:gd name="connsiteX9" fmla="*/ 1097280 w 1097280"/>
                <a:gd name="connsiteY9" fmla="*/ 211015 h 211015"/>
                <a:gd name="connsiteX0" fmla="*/ 0 w 1097280"/>
                <a:gd name="connsiteY0" fmla="*/ 0 h 211015"/>
                <a:gd name="connsiteX1" fmla="*/ 397317 w 1097280"/>
                <a:gd name="connsiteY1" fmla="*/ 41045 h 211015"/>
                <a:gd name="connsiteX2" fmla="*/ 484017 w 1097280"/>
                <a:gd name="connsiteY2" fmla="*/ 53852 h 211015"/>
                <a:gd name="connsiteX3" fmla="*/ 638542 w 1097280"/>
                <a:gd name="connsiteY3" fmla="*/ 81989 h 211015"/>
                <a:gd name="connsiteX4" fmla="*/ 709911 w 1097280"/>
                <a:gd name="connsiteY4" fmla="*/ 99248 h 211015"/>
                <a:gd name="connsiteX5" fmla="*/ 801859 w 1097280"/>
                <a:gd name="connsiteY5" fmla="*/ 121554 h 211015"/>
                <a:gd name="connsiteX6" fmla="*/ 908313 w 1097280"/>
                <a:gd name="connsiteY6" fmla="*/ 114950 h 211015"/>
                <a:gd name="connsiteX7" fmla="*/ 999027 w 1097280"/>
                <a:gd name="connsiteY7" fmla="*/ 151887 h 211015"/>
                <a:gd name="connsiteX8" fmla="*/ 1054063 w 1097280"/>
                <a:gd name="connsiteY8" fmla="*/ 178761 h 211015"/>
                <a:gd name="connsiteX9" fmla="*/ 1097280 w 1097280"/>
                <a:gd name="connsiteY9" fmla="*/ 211015 h 211015"/>
                <a:gd name="connsiteX0" fmla="*/ 0 w 1097280"/>
                <a:gd name="connsiteY0" fmla="*/ 0 h 211015"/>
                <a:gd name="connsiteX1" fmla="*/ 397317 w 1097280"/>
                <a:gd name="connsiteY1" fmla="*/ 41045 h 211015"/>
                <a:gd name="connsiteX2" fmla="*/ 484017 w 1097280"/>
                <a:gd name="connsiteY2" fmla="*/ 53852 h 211015"/>
                <a:gd name="connsiteX3" fmla="*/ 638542 w 1097280"/>
                <a:gd name="connsiteY3" fmla="*/ 81989 h 211015"/>
                <a:gd name="connsiteX4" fmla="*/ 709911 w 1097280"/>
                <a:gd name="connsiteY4" fmla="*/ 99248 h 211015"/>
                <a:gd name="connsiteX5" fmla="*/ 801859 w 1097280"/>
                <a:gd name="connsiteY5" fmla="*/ 121554 h 211015"/>
                <a:gd name="connsiteX6" fmla="*/ 894025 w 1097280"/>
                <a:gd name="connsiteY6" fmla="*/ 154955 h 211015"/>
                <a:gd name="connsiteX7" fmla="*/ 999027 w 1097280"/>
                <a:gd name="connsiteY7" fmla="*/ 151887 h 211015"/>
                <a:gd name="connsiteX8" fmla="*/ 1054063 w 1097280"/>
                <a:gd name="connsiteY8" fmla="*/ 178761 h 211015"/>
                <a:gd name="connsiteX9" fmla="*/ 1097280 w 1097280"/>
                <a:gd name="connsiteY9" fmla="*/ 211015 h 211015"/>
                <a:gd name="connsiteX0" fmla="*/ 0 w 1097280"/>
                <a:gd name="connsiteY0" fmla="*/ 0 h 211015"/>
                <a:gd name="connsiteX1" fmla="*/ 397317 w 1097280"/>
                <a:gd name="connsiteY1" fmla="*/ 41045 h 211015"/>
                <a:gd name="connsiteX2" fmla="*/ 484017 w 1097280"/>
                <a:gd name="connsiteY2" fmla="*/ 53852 h 211015"/>
                <a:gd name="connsiteX3" fmla="*/ 638542 w 1097280"/>
                <a:gd name="connsiteY3" fmla="*/ 81989 h 211015"/>
                <a:gd name="connsiteX4" fmla="*/ 709911 w 1097280"/>
                <a:gd name="connsiteY4" fmla="*/ 99248 h 211015"/>
                <a:gd name="connsiteX5" fmla="*/ 801859 w 1097280"/>
                <a:gd name="connsiteY5" fmla="*/ 121554 h 211015"/>
                <a:gd name="connsiteX6" fmla="*/ 894025 w 1097280"/>
                <a:gd name="connsiteY6" fmla="*/ 154955 h 211015"/>
                <a:gd name="connsiteX7" fmla="*/ 993312 w 1097280"/>
                <a:gd name="connsiteY7" fmla="*/ 186177 h 211015"/>
                <a:gd name="connsiteX8" fmla="*/ 1054063 w 1097280"/>
                <a:gd name="connsiteY8" fmla="*/ 178761 h 211015"/>
                <a:gd name="connsiteX9" fmla="*/ 1097280 w 1097280"/>
                <a:gd name="connsiteY9" fmla="*/ 211015 h 211015"/>
                <a:gd name="connsiteX0" fmla="*/ 0 w 1097280"/>
                <a:gd name="connsiteY0" fmla="*/ 0 h 214479"/>
                <a:gd name="connsiteX1" fmla="*/ 397317 w 1097280"/>
                <a:gd name="connsiteY1" fmla="*/ 41045 h 214479"/>
                <a:gd name="connsiteX2" fmla="*/ 484017 w 1097280"/>
                <a:gd name="connsiteY2" fmla="*/ 53852 h 214479"/>
                <a:gd name="connsiteX3" fmla="*/ 638542 w 1097280"/>
                <a:gd name="connsiteY3" fmla="*/ 81989 h 214479"/>
                <a:gd name="connsiteX4" fmla="*/ 709911 w 1097280"/>
                <a:gd name="connsiteY4" fmla="*/ 99248 h 214479"/>
                <a:gd name="connsiteX5" fmla="*/ 801859 w 1097280"/>
                <a:gd name="connsiteY5" fmla="*/ 121554 h 214479"/>
                <a:gd name="connsiteX6" fmla="*/ 894025 w 1097280"/>
                <a:gd name="connsiteY6" fmla="*/ 154955 h 214479"/>
                <a:gd name="connsiteX7" fmla="*/ 993312 w 1097280"/>
                <a:gd name="connsiteY7" fmla="*/ 186177 h 214479"/>
                <a:gd name="connsiteX8" fmla="*/ 1054063 w 1097280"/>
                <a:gd name="connsiteY8" fmla="*/ 213051 h 214479"/>
                <a:gd name="connsiteX9" fmla="*/ 1097280 w 1097280"/>
                <a:gd name="connsiteY9" fmla="*/ 211015 h 214479"/>
                <a:gd name="connsiteX0" fmla="*/ 0 w 1097280"/>
                <a:gd name="connsiteY0" fmla="*/ 0 h 242447"/>
                <a:gd name="connsiteX1" fmla="*/ 397317 w 1097280"/>
                <a:gd name="connsiteY1" fmla="*/ 41045 h 242447"/>
                <a:gd name="connsiteX2" fmla="*/ 484017 w 1097280"/>
                <a:gd name="connsiteY2" fmla="*/ 53852 h 242447"/>
                <a:gd name="connsiteX3" fmla="*/ 638542 w 1097280"/>
                <a:gd name="connsiteY3" fmla="*/ 81989 h 242447"/>
                <a:gd name="connsiteX4" fmla="*/ 709911 w 1097280"/>
                <a:gd name="connsiteY4" fmla="*/ 99248 h 242447"/>
                <a:gd name="connsiteX5" fmla="*/ 801859 w 1097280"/>
                <a:gd name="connsiteY5" fmla="*/ 121554 h 242447"/>
                <a:gd name="connsiteX6" fmla="*/ 894025 w 1097280"/>
                <a:gd name="connsiteY6" fmla="*/ 154955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41045 h 242447"/>
                <a:gd name="connsiteX2" fmla="*/ 484017 w 1097280"/>
                <a:gd name="connsiteY2" fmla="*/ 53852 h 242447"/>
                <a:gd name="connsiteX3" fmla="*/ 638542 w 1097280"/>
                <a:gd name="connsiteY3" fmla="*/ 81989 h 242447"/>
                <a:gd name="connsiteX4" fmla="*/ 709911 w 1097280"/>
                <a:gd name="connsiteY4" fmla="*/ 99248 h 242447"/>
                <a:gd name="connsiteX5" fmla="*/ 801859 w 1097280"/>
                <a:gd name="connsiteY5" fmla="*/ 121554 h 242447"/>
                <a:gd name="connsiteX6" fmla="*/ 894025 w 1097280"/>
                <a:gd name="connsiteY6" fmla="*/ 154955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41045 h 242447"/>
                <a:gd name="connsiteX2" fmla="*/ 484017 w 1097280"/>
                <a:gd name="connsiteY2" fmla="*/ 53852 h 242447"/>
                <a:gd name="connsiteX3" fmla="*/ 638542 w 1097280"/>
                <a:gd name="connsiteY3" fmla="*/ 81989 h 242447"/>
                <a:gd name="connsiteX4" fmla="*/ 709911 w 1097280"/>
                <a:gd name="connsiteY4" fmla="*/ 99248 h 242447"/>
                <a:gd name="connsiteX5" fmla="*/ 801859 w 1097280"/>
                <a:gd name="connsiteY5" fmla="*/ 121554 h 242447"/>
                <a:gd name="connsiteX6" fmla="*/ 894025 w 1097280"/>
                <a:gd name="connsiteY6" fmla="*/ 154955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41045 h 242447"/>
                <a:gd name="connsiteX2" fmla="*/ 484017 w 1097280"/>
                <a:gd name="connsiteY2" fmla="*/ 53852 h 242447"/>
                <a:gd name="connsiteX3" fmla="*/ 638542 w 1097280"/>
                <a:gd name="connsiteY3" fmla="*/ 81989 h 242447"/>
                <a:gd name="connsiteX4" fmla="*/ 709911 w 1097280"/>
                <a:gd name="connsiteY4" fmla="*/ 99248 h 242447"/>
                <a:gd name="connsiteX5" fmla="*/ 801859 w 1097280"/>
                <a:gd name="connsiteY5" fmla="*/ 121554 h 242447"/>
                <a:gd name="connsiteX6" fmla="*/ 896882 w 1097280"/>
                <a:gd name="connsiteY6" fmla="*/ 149240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41045 h 242447"/>
                <a:gd name="connsiteX2" fmla="*/ 484017 w 1097280"/>
                <a:gd name="connsiteY2" fmla="*/ 53852 h 242447"/>
                <a:gd name="connsiteX3" fmla="*/ 635685 w 1097280"/>
                <a:gd name="connsiteY3" fmla="*/ 96276 h 242447"/>
                <a:gd name="connsiteX4" fmla="*/ 709911 w 1097280"/>
                <a:gd name="connsiteY4" fmla="*/ 99248 h 242447"/>
                <a:gd name="connsiteX5" fmla="*/ 801859 w 1097280"/>
                <a:gd name="connsiteY5" fmla="*/ 121554 h 242447"/>
                <a:gd name="connsiteX6" fmla="*/ 896882 w 1097280"/>
                <a:gd name="connsiteY6" fmla="*/ 149240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41045 h 242447"/>
                <a:gd name="connsiteX2" fmla="*/ 489732 w 1097280"/>
                <a:gd name="connsiteY2" fmla="*/ 62425 h 242447"/>
                <a:gd name="connsiteX3" fmla="*/ 635685 w 1097280"/>
                <a:gd name="connsiteY3" fmla="*/ 96276 h 242447"/>
                <a:gd name="connsiteX4" fmla="*/ 709911 w 1097280"/>
                <a:gd name="connsiteY4" fmla="*/ 99248 h 242447"/>
                <a:gd name="connsiteX5" fmla="*/ 801859 w 1097280"/>
                <a:gd name="connsiteY5" fmla="*/ 121554 h 242447"/>
                <a:gd name="connsiteX6" fmla="*/ 896882 w 1097280"/>
                <a:gd name="connsiteY6" fmla="*/ 149240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55332 h 242447"/>
                <a:gd name="connsiteX2" fmla="*/ 489732 w 1097280"/>
                <a:gd name="connsiteY2" fmla="*/ 62425 h 242447"/>
                <a:gd name="connsiteX3" fmla="*/ 635685 w 1097280"/>
                <a:gd name="connsiteY3" fmla="*/ 96276 h 242447"/>
                <a:gd name="connsiteX4" fmla="*/ 709911 w 1097280"/>
                <a:gd name="connsiteY4" fmla="*/ 99248 h 242447"/>
                <a:gd name="connsiteX5" fmla="*/ 801859 w 1097280"/>
                <a:gd name="connsiteY5" fmla="*/ 121554 h 242447"/>
                <a:gd name="connsiteX6" fmla="*/ 896882 w 1097280"/>
                <a:gd name="connsiteY6" fmla="*/ 149240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55332 h 242447"/>
                <a:gd name="connsiteX2" fmla="*/ 489732 w 1097280"/>
                <a:gd name="connsiteY2" fmla="*/ 68140 h 242447"/>
                <a:gd name="connsiteX3" fmla="*/ 635685 w 1097280"/>
                <a:gd name="connsiteY3" fmla="*/ 96276 h 242447"/>
                <a:gd name="connsiteX4" fmla="*/ 709911 w 1097280"/>
                <a:gd name="connsiteY4" fmla="*/ 99248 h 242447"/>
                <a:gd name="connsiteX5" fmla="*/ 801859 w 1097280"/>
                <a:gd name="connsiteY5" fmla="*/ 121554 h 242447"/>
                <a:gd name="connsiteX6" fmla="*/ 896882 w 1097280"/>
                <a:gd name="connsiteY6" fmla="*/ 149240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55332 h 242447"/>
                <a:gd name="connsiteX2" fmla="*/ 489732 w 1097280"/>
                <a:gd name="connsiteY2" fmla="*/ 68140 h 242447"/>
                <a:gd name="connsiteX3" fmla="*/ 635685 w 1097280"/>
                <a:gd name="connsiteY3" fmla="*/ 96276 h 242447"/>
                <a:gd name="connsiteX4" fmla="*/ 709911 w 1097280"/>
                <a:gd name="connsiteY4" fmla="*/ 99248 h 242447"/>
                <a:gd name="connsiteX5" fmla="*/ 801859 w 1097280"/>
                <a:gd name="connsiteY5" fmla="*/ 121554 h 242447"/>
                <a:gd name="connsiteX6" fmla="*/ 896882 w 1097280"/>
                <a:gd name="connsiteY6" fmla="*/ 149240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55332 h 242447"/>
                <a:gd name="connsiteX2" fmla="*/ 489732 w 1097280"/>
                <a:gd name="connsiteY2" fmla="*/ 68140 h 242447"/>
                <a:gd name="connsiteX3" fmla="*/ 635685 w 1097280"/>
                <a:gd name="connsiteY3" fmla="*/ 96276 h 242447"/>
                <a:gd name="connsiteX4" fmla="*/ 712768 w 1097280"/>
                <a:gd name="connsiteY4" fmla="*/ 113536 h 242447"/>
                <a:gd name="connsiteX5" fmla="*/ 801859 w 1097280"/>
                <a:gd name="connsiteY5" fmla="*/ 121554 h 242447"/>
                <a:gd name="connsiteX6" fmla="*/ 896882 w 1097280"/>
                <a:gd name="connsiteY6" fmla="*/ 149240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55332 h 242447"/>
                <a:gd name="connsiteX2" fmla="*/ 489732 w 1097280"/>
                <a:gd name="connsiteY2" fmla="*/ 68140 h 242447"/>
                <a:gd name="connsiteX3" fmla="*/ 635685 w 1097280"/>
                <a:gd name="connsiteY3" fmla="*/ 96276 h 242447"/>
                <a:gd name="connsiteX4" fmla="*/ 712768 w 1097280"/>
                <a:gd name="connsiteY4" fmla="*/ 113536 h 242447"/>
                <a:gd name="connsiteX5" fmla="*/ 801859 w 1097280"/>
                <a:gd name="connsiteY5" fmla="*/ 132984 h 242447"/>
                <a:gd name="connsiteX6" fmla="*/ 896882 w 1097280"/>
                <a:gd name="connsiteY6" fmla="*/ 149240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55332 h 242447"/>
                <a:gd name="connsiteX2" fmla="*/ 489732 w 1097280"/>
                <a:gd name="connsiteY2" fmla="*/ 68140 h 242447"/>
                <a:gd name="connsiteX3" fmla="*/ 635685 w 1097280"/>
                <a:gd name="connsiteY3" fmla="*/ 96276 h 242447"/>
                <a:gd name="connsiteX4" fmla="*/ 712768 w 1097280"/>
                <a:gd name="connsiteY4" fmla="*/ 113536 h 242447"/>
                <a:gd name="connsiteX5" fmla="*/ 801859 w 1097280"/>
                <a:gd name="connsiteY5" fmla="*/ 132984 h 242447"/>
                <a:gd name="connsiteX6" fmla="*/ 896882 w 1097280"/>
                <a:gd name="connsiteY6" fmla="*/ 166385 h 242447"/>
                <a:gd name="connsiteX7" fmla="*/ 993312 w 1097280"/>
                <a:gd name="connsiteY7" fmla="*/ 186177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55332 h 242447"/>
                <a:gd name="connsiteX2" fmla="*/ 489732 w 1097280"/>
                <a:gd name="connsiteY2" fmla="*/ 68140 h 242447"/>
                <a:gd name="connsiteX3" fmla="*/ 635685 w 1097280"/>
                <a:gd name="connsiteY3" fmla="*/ 96276 h 242447"/>
                <a:gd name="connsiteX4" fmla="*/ 712768 w 1097280"/>
                <a:gd name="connsiteY4" fmla="*/ 113536 h 242447"/>
                <a:gd name="connsiteX5" fmla="*/ 801859 w 1097280"/>
                <a:gd name="connsiteY5" fmla="*/ 132984 h 242447"/>
                <a:gd name="connsiteX6" fmla="*/ 896882 w 1097280"/>
                <a:gd name="connsiteY6" fmla="*/ 166385 h 242447"/>
                <a:gd name="connsiteX7" fmla="*/ 999027 w 1097280"/>
                <a:gd name="connsiteY7" fmla="*/ 203322 h 242447"/>
                <a:gd name="connsiteX8" fmla="*/ 1054063 w 1097280"/>
                <a:gd name="connsiteY8" fmla="*/ 213051 h 242447"/>
                <a:gd name="connsiteX9" fmla="*/ 1097280 w 1097280"/>
                <a:gd name="connsiteY9" fmla="*/ 242447 h 242447"/>
                <a:gd name="connsiteX0" fmla="*/ 0 w 1097280"/>
                <a:gd name="connsiteY0" fmla="*/ 0 h 242447"/>
                <a:gd name="connsiteX1" fmla="*/ 397317 w 1097280"/>
                <a:gd name="connsiteY1" fmla="*/ 55332 h 242447"/>
                <a:gd name="connsiteX2" fmla="*/ 489732 w 1097280"/>
                <a:gd name="connsiteY2" fmla="*/ 68140 h 242447"/>
                <a:gd name="connsiteX3" fmla="*/ 635685 w 1097280"/>
                <a:gd name="connsiteY3" fmla="*/ 96276 h 242447"/>
                <a:gd name="connsiteX4" fmla="*/ 712768 w 1097280"/>
                <a:gd name="connsiteY4" fmla="*/ 113536 h 242447"/>
                <a:gd name="connsiteX5" fmla="*/ 801859 w 1097280"/>
                <a:gd name="connsiteY5" fmla="*/ 132984 h 242447"/>
                <a:gd name="connsiteX6" fmla="*/ 896882 w 1097280"/>
                <a:gd name="connsiteY6" fmla="*/ 166385 h 242447"/>
                <a:gd name="connsiteX7" fmla="*/ 999027 w 1097280"/>
                <a:gd name="connsiteY7" fmla="*/ 203322 h 242447"/>
                <a:gd name="connsiteX8" fmla="*/ 1039775 w 1097280"/>
                <a:gd name="connsiteY8" fmla="*/ 207336 h 242447"/>
                <a:gd name="connsiteX9" fmla="*/ 1097280 w 1097280"/>
                <a:gd name="connsiteY9" fmla="*/ 242447 h 242447"/>
                <a:gd name="connsiteX0" fmla="*/ 0 w 1097280"/>
                <a:gd name="connsiteY0" fmla="*/ 0 h 242447"/>
                <a:gd name="connsiteX1" fmla="*/ 397317 w 1097280"/>
                <a:gd name="connsiteY1" fmla="*/ 55332 h 242447"/>
                <a:gd name="connsiteX2" fmla="*/ 489732 w 1097280"/>
                <a:gd name="connsiteY2" fmla="*/ 68140 h 242447"/>
                <a:gd name="connsiteX3" fmla="*/ 635685 w 1097280"/>
                <a:gd name="connsiteY3" fmla="*/ 96276 h 242447"/>
                <a:gd name="connsiteX4" fmla="*/ 712768 w 1097280"/>
                <a:gd name="connsiteY4" fmla="*/ 113536 h 242447"/>
                <a:gd name="connsiteX5" fmla="*/ 801859 w 1097280"/>
                <a:gd name="connsiteY5" fmla="*/ 132984 h 242447"/>
                <a:gd name="connsiteX6" fmla="*/ 896882 w 1097280"/>
                <a:gd name="connsiteY6" fmla="*/ 166385 h 242447"/>
                <a:gd name="connsiteX7" fmla="*/ 999027 w 1097280"/>
                <a:gd name="connsiteY7" fmla="*/ 203322 h 242447"/>
                <a:gd name="connsiteX8" fmla="*/ 1036918 w 1097280"/>
                <a:gd name="connsiteY8" fmla="*/ 218766 h 242447"/>
                <a:gd name="connsiteX9" fmla="*/ 1097280 w 1097280"/>
                <a:gd name="connsiteY9" fmla="*/ 242447 h 242447"/>
                <a:gd name="connsiteX0" fmla="*/ 0 w 1097280"/>
                <a:gd name="connsiteY0" fmla="*/ 0 h 242447"/>
                <a:gd name="connsiteX1" fmla="*/ 397317 w 1097280"/>
                <a:gd name="connsiteY1" fmla="*/ 55332 h 242447"/>
                <a:gd name="connsiteX2" fmla="*/ 489732 w 1097280"/>
                <a:gd name="connsiteY2" fmla="*/ 68140 h 242447"/>
                <a:gd name="connsiteX3" fmla="*/ 635685 w 1097280"/>
                <a:gd name="connsiteY3" fmla="*/ 96276 h 242447"/>
                <a:gd name="connsiteX4" fmla="*/ 712768 w 1097280"/>
                <a:gd name="connsiteY4" fmla="*/ 113536 h 242447"/>
                <a:gd name="connsiteX5" fmla="*/ 801859 w 1097280"/>
                <a:gd name="connsiteY5" fmla="*/ 138699 h 242447"/>
                <a:gd name="connsiteX6" fmla="*/ 896882 w 1097280"/>
                <a:gd name="connsiteY6" fmla="*/ 166385 h 242447"/>
                <a:gd name="connsiteX7" fmla="*/ 999027 w 1097280"/>
                <a:gd name="connsiteY7" fmla="*/ 203322 h 242447"/>
                <a:gd name="connsiteX8" fmla="*/ 1036918 w 1097280"/>
                <a:gd name="connsiteY8" fmla="*/ 218766 h 242447"/>
                <a:gd name="connsiteX9" fmla="*/ 1097280 w 1097280"/>
                <a:gd name="connsiteY9" fmla="*/ 242447 h 242447"/>
                <a:gd name="connsiteX0" fmla="*/ 0 w 1097280"/>
                <a:gd name="connsiteY0" fmla="*/ 0 h 242447"/>
                <a:gd name="connsiteX1" fmla="*/ 397317 w 1097280"/>
                <a:gd name="connsiteY1" fmla="*/ 55332 h 242447"/>
                <a:gd name="connsiteX2" fmla="*/ 489732 w 1097280"/>
                <a:gd name="connsiteY2" fmla="*/ 68140 h 242447"/>
                <a:gd name="connsiteX3" fmla="*/ 635685 w 1097280"/>
                <a:gd name="connsiteY3" fmla="*/ 96276 h 242447"/>
                <a:gd name="connsiteX4" fmla="*/ 712768 w 1097280"/>
                <a:gd name="connsiteY4" fmla="*/ 113536 h 242447"/>
                <a:gd name="connsiteX5" fmla="*/ 801859 w 1097280"/>
                <a:gd name="connsiteY5" fmla="*/ 138699 h 242447"/>
                <a:gd name="connsiteX6" fmla="*/ 896882 w 1097280"/>
                <a:gd name="connsiteY6" fmla="*/ 166385 h 242447"/>
                <a:gd name="connsiteX7" fmla="*/ 999027 w 1097280"/>
                <a:gd name="connsiteY7" fmla="*/ 203322 h 242447"/>
                <a:gd name="connsiteX8" fmla="*/ 1036918 w 1097280"/>
                <a:gd name="connsiteY8" fmla="*/ 218766 h 242447"/>
                <a:gd name="connsiteX9" fmla="*/ 1097280 w 1097280"/>
                <a:gd name="connsiteY9" fmla="*/ 242447 h 24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7280" h="242447">
                  <a:moveTo>
                    <a:pt x="0" y="0"/>
                  </a:moveTo>
                  <a:cubicBezTo>
                    <a:pt x="152107" y="16119"/>
                    <a:pt x="315695" y="43975"/>
                    <a:pt x="397317" y="55332"/>
                  </a:cubicBezTo>
                  <a:cubicBezTo>
                    <a:pt x="478939" y="66689"/>
                    <a:pt x="450004" y="61316"/>
                    <a:pt x="489732" y="68140"/>
                  </a:cubicBezTo>
                  <a:cubicBezTo>
                    <a:pt x="529460" y="74964"/>
                    <a:pt x="598512" y="88710"/>
                    <a:pt x="635685" y="96276"/>
                  </a:cubicBezTo>
                  <a:cubicBezTo>
                    <a:pt x="672858" y="103842"/>
                    <a:pt x="685072" y="106466"/>
                    <a:pt x="712768" y="113536"/>
                  </a:cubicBezTo>
                  <a:cubicBezTo>
                    <a:pt x="740464" y="120606"/>
                    <a:pt x="771173" y="129891"/>
                    <a:pt x="801859" y="138699"/>
                  </a:cubicBezTo>
                  <a:cubicBezTo>
                    <a:pt x="832545" y="147507"/>
                    <a:pt x="870922" y="156204"/>
                    <a:pt x="896882" y="166385"/>
                  </a:cubicBezTo>
                  <a:cubicBezTo>
                    <a:pt x="927874" y="176569"/>
                    <a:pt x="975688" y="194592"/>
                    <a:pt x="999027" y="203322"/>
                  </a:cubicBezTo>
                  <a:cubicBezTo>
                    <a:pt x="1022366" y="212052"/>
                    <a:pt x="1020543" y="212245"/>
                    <a:pt x="1036918" y="218766"/>
                  </a:cubicBezTo>
                  <a:lnTo>
                    <a:pt x="1097280" y="242447"/>
                  </a:lnTo>
                </a:path>
              </a:pathLst>
            </a:custGeom>
            <a:solidFill>
              <a:srgbClr val="C00000"/>
            </a:solid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 name="Rovnoramenný trojúhelník 13"/>
            <p:cNvSpPr/>
            <p:nvPr/>
          </p:nvSpPr>
          <p:spPr>
            <a:xfrm rot="6894458">
              <a:off x="9935888" y="4154972"/>
              <a:ext cx="219300" cy="253100"/>
            </a:xfrm>
            <a:prstGeom prst="triangl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15" name="TextovéPole 14"/>
          <p:cNvSpPr txBox="1"/>
          <p:nvPr/>
        </p:nvSpPr>
        <p:spPr>
          <a:xfrm>
            <a:off x="7823199" y="3599543"/>
            <a:ext cx="3831771" cy="1323439"/>
          </a:xfrm>
          <a:prstGeom prst="rect">
            <a:avLst/>
          </a:prstGeom>
          <a:noFill/>
        </p:spPr>
        <p:txBody>
          <a:bodyPr wrap="square" rtlCol="0">
            <a:spAutoFit/>
          </a:bodyPr>
          <a:lstStyle/>
          <a:p>
            <a:r>
              <a:rPr lang="cs-CZ" sz="2000" b="1" dirty="0"/>
              <a:t> Důsledek: </a:t>
            </a:r>
            <a:r>
              <a:rPr lang="cs-CZ" sz="2000" dirty="0"/>
              <a:t>Prakticky                       </a:t>
            </a:r>
            <a:r>
              <a:rPr lang="cs-CZ" sz="2000" b="1" dirty="0"/>
              <a:t>lineární titrační křivka </a:t>
            </a:r>
            <a:r>
              <a:rPr lang="cs-CZ" sz="2000" dirty="0"/>
              <a:t>proteinů</a:t>
            </a:r>
          </a:p>
          <a:p>
            <a:r>
              <a:rPr lang="cs-CZ" sz="2000" b="1" dirty="0" err="1"/>
              <a:t>Pufrační</a:t>
            </a:r>
            <a:r>
              <a:rPr lang="cs-CZ" sz="2000" b="1" dirty="0"/>
              <a:t> kapacita </a:t>
            </a:r>
            <a:r>
              <a:rPr lang="cs-CZ" sz="2000" dirty="0"/>
              <a:t>je téměř </a:t>
            </a:r>
            <a:r>
              <a:rPr lang="cs-CZ" sz="2000" b="1" dirty="0"/>
              <a:t>konstantní</a:t>
            </a:r>
            <a:r>
              <a:rPr lang="cs-CZ" sz="2000" dirty="0"/>
              <a:t> v širokém rozmezí pH. </a:t>
            </a:r>
          </a:p>
        </p:txBody>
      </p:sp>
    </p:spTree>
    <p:extLst>
      <p:ext uri="{BB962C8B-B14F-4D97-AF65-F5344CB8AC3E}">
        <p14:creationId xmlns:p14="http://schemas.microsoft.com/office/powerpoint/2010/main" val="42650104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1" end="1"/>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childTnLst>
                                </p:cTn>
                              </p:par>
                              <p:par>
                                <p:cTn id="27" presetID="22" presetClass="entr" presetSubtype="8" fill="hold" nodeType="with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1000"/>
                                        <p:tgtEl>
                                          <p:spTgt spid="9"/>
                                        </p:tgtEl>
                                      </p:cBhvr>
                                    </p:animEffect>
                                  </p:childTnLst>
                                </p:cTn>
                              </p:par>
                              <p:par>
                                <p:cTn id="30" presetID="22" presetClass="entr" presetSubtype="2" fill="hold" nodeType="with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wipe(right)">
                                      <p:cBhvr>
                                        <p:cTn id="32" dur="1000"/>
                                        <p:tgtEl>
                                          <p:spTgt spid="12"/>
                                        </p:tgtEl>
                                      </p:cBhvr>
                                    </p:animEffect>
                                  </p:childTnLst>
                                </p:cTn>
                              </p:par>
                              <p:par>
                                <p:cTn id="33" presetID="1" presetClass="entr" presetSubtype="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 grpId="0" uiExpand="1" build="p"/>
      <p:bldP spid="8"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5362" name="Rectangle 2">
            <a:extLst>
              <a:ext uri="{FF2B5EF4-FFF2-40B4-BE49-F238E27FC236}">
                <a16:creationId xmlns:a16="http://schemas.microsoft.com/office/drawing/2014/main" id="{D87B9E14-F78D-4633-A44F-BD0E6E0FDF90}"/>
              </a:ext>
            </a:extLst>
          </p:cNvPr>
          <p:cNvSpPr>
            <a:spLocks noChangeArrowheads="1"/>
          </p:cNvSpPr>
          <p:nvPr/>
        </p:nvSpPr>
        <p:spPr bwMode="auto">
          <a:xfrm>
            <a:off x="5664200" y="3789364"/>
            <a:ext cx="1873250" cy="1368425"/>
          </a:xfrm>
          <a:prstGeom prst="rect">
            <a:avLst/>
          </a:prstGeom>
          <a:solidFill>
            <a:srgbClr val="FFFF00"/>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a:latin typeface="Times New Roman" panose="02020603050405020304" pitchFamily="18" charset="0"/>
              </a:rPr>
              <a:t>extracelulární </a:t>
            </a:r>
          </a:p>
          <a:p>
            <a:pPr algn="ctr" eaLnBrk="1" hangingPunct="1">
              <a:spcBef>
                <a:spcPct val="0"/>
              </a:spcBef>
              <a:buClrTx/>
              <a:buFontTx/>
              <a:buNone/>
            </a:pPr>
            <a:r>
              <a:rPr lang="cs-CZ" altLang="cs-CZ" sz="2400">
                <a:latin typeface="Times New Roman" panose="02020603050405020304" pitchFamily="18" charset="0"/>
              </a:rPr>
              <a:t>tekutina</a:t>
            </a:r>
          </a:p>
        </p:txBody>
      </p:sp>
      <p:sp>
        <p:nvSpPr>
          <p:cNvPr id="15363" name="Text Box 3">
            <a:extLst>
              <a:ext uri="{FF2B5EF4-FFF2-40B4-BE49-F238E27FC236}">
                <a16:creationId xmlns:a16="http://schemas.microsoft.com/office/drawing/2014/main" id="{153C2356-DDD9-4512-A9E5-04B812743715}"/>
              </a:ext>
            </a:extLst>
          </p:cNvPr>
          <p:cNvSpPr txBox="1">
            <a:spLocks noChangeArrowheads="1"/>
          </p:cNvSpPr>
          <p:nvPr/>
        </p:nvSpPr>
        <p:spPr bwMode="auto">
          <a:xfrm>
            <a:off x="2474914" y="2874964"/>
            <a:ext cx="27160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a:latin typeface="Times New Roman" panose="02020603050405020304" pitchFamily="18" charset="0"/>
              </a:rPr>
              <a:t>1932 Walter Cannon</a:t>
            </a:r>
          </a:p>
        </p:txBody>
      </p:sp>
      <p:sp>
        <p:nvSpPr>
          <p:cNvPr id="15364" name="Text Box 4">
            <a:extLst>
              <a:ext uri="{FF2B5EF4-FFF2-40B4-BE49-F238E27FC236}">
                <a16:creationId xmlns:a16="http://schemas.microsoft.com/office/drawing/2014/main" id="{199ED594-EE3E-4C45-B760-1B7270B5426C}"/>
              </a:ext>
            </a:extLst>
          </p:cNvPr>
          <p:cNvSpPr txBox="1">
            <a:spLocks noChangeArrowheads="1"/>
          </p:cNvSpPr>
          <p:nvPr/>
        </p:nvSpPr>
        <p:spPr bwMode="auto">
          <a:xfrm>
            <a:off x="6003925" y="1885951"/>
            <a:ext cx="4052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Vnější prostředí organismu</a:t>
            </a:r>
          </a:p>
        </p:txBody>
      </p:sp>
      <p:sp>
        <p:nvSpPr>
          <p:cNvPr id="15365" name="Text Box 5">
            <a:extLst>
              <a:ext uri="{FF2B5EF4-FFF2-40B4-BE49-F238E27FC236}">
                <a16:creationId xmlns:a16="http://schemas.microsoft.com/office/drawing/2014/main" id="{97C7CAD3-5E55-4FC3-8DC8-EE2CC75577EE}"/>
              </a:ext>
            </a:extLst>
          </p:cNvPr>
          <p:cNvSpPr txBox="1">
            <a:spLocks noChangeArrowheads="1"/>
          </p:cNvSpPr>
          <p:nvPr/>
        </p:nvSpPr>
        <p:spPr bwMode="auto">
          <a:xfrm>
            <a:off x="1847851" y="6092826"/>
            <a:ext cx="34210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Vnější prostředí buněk</a:t>
            </a:r>
          </a:p>
        </p:txBody>
      </p:sp>
      <p:sp>
        <p:nvSpPr>
          <p:cNvPr id="15366" name="Line 6">
            <a:extLst>
              <a:ext uri="{FF2B5EF4-FFF2-40B4-BE49-F238E27FC236}">
                <a16:creationId xmlns:a16="http://schemas.microsoft.com/office/drawing/2014/main" id="{17A53788-18EF-476C-B417-D32BB1C9C80D}"/>
              </a:ext>
            </a:extLst>
          </p:cNvPr>
          <p:cNvSpPr>
            <a:spLocks noChangeShapeType="1"/>
          </p:cNvSpPr>
          <p:nvPr/>
        </p:nvSpPr>
        <p:spPr bwMode="auto">
          <a:xfrm flipV="1">
            <a:off x="4295776" y="4724400"/>
            <a:ext cx="1800225" cy="144145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5367" name="Text Box 7">
            <a:extLst>
              <a:ext uri="{FF2B5EF4-FFF2-40B4-BE49-F238E27FC236}">
                <a16:creationId xmlns:a16="http://schemas.microsoft.com/office/drawing/2014/main" id="{5E369582-04DB-4AB7-A3A4-AD45206D060C}"/>
              </a:ext>
            </a:extLst>
          </p:cNvPr>
          <p:cNvSpPr txBox="1">
            <a:spLocks noChangeArrowheads="1"/>
          </p:cNvSpPr>
          <p:nvPr/>
        </p:nvSpPr>
        <p:spPr bwMode="auto">
          <a:xfrm>
            <a:off x="5303838" y="6092826"/>
            <a:ext cx="3014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a:latin typeface="Times New Roman" panose="02020603050405020304" pitchFamily="18" charset="0"/>
              </a:rPr>
              <a:t>= vnitřní prostředí</a:t>
            </a:r>
          </a:p>
        </p:txBody>
      </p:sp>
      <p:sp>
        <p:nvSpPr>
          <p:cNvPr id="15368" name="Text Box 8">
            <a:extLst>
              <a:ext uri="{FF2B5EF4-FFF2-40B4-BE49-F238E27FC236}">
                <a16:creationId xmlns:a16="http://schemas.microsoft.com/office/drawing/2014/main" id="{F865631E-8693-4203-8E43-807115D3607B}"/>
              </a:ext>
            </a:extLst>
          </p:cNvPr>
          <p:cNvSpPr txBox="1">
            <a:spLocks noChangeArrowheads="1"/>
          </p:cNvSpPr>
          <p:nvPr/>
        </p:nvSpPr>
        <p:spPr bwMode="auto">
          <a:xfrm>
            <a:off x="1919289" y="4149726"/>
            <a:ext cx="33496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Jeho </a:t>
            </a:r>
            <a:r>
              <a:rPr lang="cs-CZ" altLang="cs-CZ" sz="2800" b="1">
                <a:latin typeface="Times New Roman" panose="02020603050405020304" pitchFamily="18" charset="0"/>
              </a:rPr>
              <a:t>vlastnosti </a:t>
            </a:r>
          </a:p>
          <a:p>
            <a:pPr eaLnBrk="1" hangingPunct="1">
              <a:spcBef>
                <a:spcPct val="0"/>
              </a:spcBef>
              <a:buClrTx/>
              <a:buFontTx/>
              <a:buNone/>
            </a:pPr>
            <a:r>
              <a:rPr lang="cs-CZ" altLang="cs-CZ" sz="2800">
                <a:latin typeface="Times New Roman" panose="02020603050405020304" pitchFamily="18" charset="0"/>
              </a:rPr>
              <a:t>musí umožňovat optimální činnost buněčných struktur</a:t>
            </a:r>
          </a:p>
        </p:txBody>
      </p:sp>
      <p:pic>
        <p:nvPicPr>
          <p:cNvPr id="15369" name="Picture 9" descr="cannontop">
            <a:extLst>
              <a:ext uri="{FF2B5EF4-FFF2-40B4-BE49-F238E27FC236}">
                <a16:creationId xmlns:a16="http://schemas.microsoft.com/office/drawing/2014/main" id="{B1CDD5A0-4819-46C8-A88F-FA823C8D14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66989" y="333376"/>
            <a:ext cx="1627187"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70" name="Text Box 10">
            <a:extLst>
              <a:ext uri="{FF2B5EF4-FFF2-40B4-BE49-F238E27FC236}">
                <a16:creationId xmlns:a16="http://schemas.microsoft.com/office/drawing/2014/main" id="{806E94B3-D3F9-4C3F-A84A-56FD5D9CE04A}"/>
              </a:ext>
            </a:extLst>
          </p:cNvPr>
          <p:cNvSpPr txBox="1">
            <a:spLocks noChangeArrowheads="1"/>
          </p:cNvSpPr>
          <p:nvPr/>
        </p:nvSpPr>
        <p:spPr bwMode="auto">
          <a:xfrm>
            <a:off x="4943475" y="333375"/>
            <a:ext cx="50419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i="1">
                <a:latin typeface="Times New Roman" panose="02020603050405020304" pitchFamily="18" charset="0"/>
              </a:rPr>
              <a:t>Homeostáza </a:t>
            </a:r>
            <a:r>
              <a:rPr lang="cs-CZ" altLang="cs-CZ" sz="2800" i="1">
                <a:latin typeface="Times New Roman" panose="02020603050405020304" pitchFamily="18" charset="0"/>
              </a:rPr>
              <a:t>= regulace parametrů vnitřního prostředí v rozmezí náležitých hodnot</a:t>
            </a:r>
          </a:p>
        </p:txBody>
      </p:sp>
      <p:sp>
        <p:nvSpPr>
          <p:cNvPr id="15371" name="Rectangle 11">
            <a:extLst>
              <a:ext uri="{FF2B5EF4-FFF2-40B4-BE49-F238E27FC236}">
                <a16:creationId xmlns:a16="http://schemas.microsoft.com/office/drawing/2014/main" id="{FE83B1D1-249E-4C12-9D3B-1C0149024092}"/>
              </a:ext>
            </a:extLst>
          </p:cNvPr>
          <p:cNvSpPr>
            <a:spLocks noChangeArrowheads="1"/>
          </p:cNvSpPr>
          <p:nvPr/>
        </p:nvSpPr>
        <p:spPr bwMode="auto">
          <a:xfrm>
            <a:off x="7896226" y="3644900"/>
            <a:ext cx="2303463" cy="1728788"/>
          </a:xfrm>
          <a:prstGeom prst="rect">
            <a:avLst/>
          </a:prstGeom>
          <a:solidFill>
            <a:srgbClr val="FFFF00"/>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a:latin typeface="Times New Roman" panose="02020603050405020304" pitchFamily="18" charset="0"/>
              </a:rPr>
              <a:t>intracelulární </a:t>
            </a:r>
          </a:p>
          <a:p>
            <a:pPr algn="ctr" eaLnBrk="1" hangingPunct="1">
              <a:spcBef>
                <a:spcPct val="0"/>
              </a:spcBef>
              <a:buClrTx/>
              <a:buFontTx/>
              <a:buNone/>
            </a:pPr>
            <a:r>
              <a:rPr lang="cs-CZ" altLang="cs-CZ" sz="2400">
                <a:latin typeface="Times New Roman" panose="02020603050405020304" pitchFamily="18" charset="0"/>
              </a:rPr>
              <a:t>tekutina</a:t>
            </a:r>
          </a:p>
        </p:txBody>
      </p:sp>
      <p:sp>
        <p:nvSpPr>
          <p:cNvPr id="15372" name="Line 12">
            <a:extLst>
              <a:ext uri="{FF2B5EF4-FFF2-40B4-BE49-F238E27FC236}">
                <a16:creationId xmlns:a16="http://schemas.microsoft.com/office/drawing/2014/main" id="{793E1D1E-EDE9-489D-B527-C6BC9E979DD2}"/>
              </a:ext>
            </a:extLst>
          </p:cNvPr>
          <p:cNvSpPr>
            <a:spLocks noChangeShapeType="1"/>
          </p:cNvSpPr>
          <p:nvPr/>
        </p:nvSpPr>
        <p:spPr bwMode="auto">
          <a:xfrm>
            <a:off x="7464425" y="4652963"/>
            <a:ext cx="503238" cy="0"/>
          </a:xfrm>
          <a:prstGeom prst="line">
            <a:avLst/>
          </a:prstGeom>
          <a:noFill/>
          <a:ln w="381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6" name="Obdélník 5"/>
          <p:cNvSpPr/>
          <p:nvPr/>
        </p:nvSpPr>
        <p:spPr>
          <a:xfrm>
            <a:off x="275771" y="1436914"/>
            <a:ext cx="5225143" cy="54210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p:cNvSpPr>
            <a:spLocks noGrp="1"/>
          </p:cNvSpPr>
          <p:nvPr>
            <p:ph type="title"/>
          </p:nvPr>
        </p:nvSpPr>
        <p:spPr/>
        <p:txBody>
          <a:bodyPr/>
          <a:lstStyle/>
          <a:p>
            <a:r>
              <a:rPr lang="cs-CZ" dirty="0">
                <a:solidFill>
                  <a:srgbClr val="C00000"/>
                </a:solidFill>
              </a:rPr>
              <a:t>Proteinové pufry</a:t>
            </a:r>
          </a:p>
        </p:txBody>
      </p:sp>
      <p:graphicFrame>
        <p:nvGraphicFramePr>
          <p:cNvPr id="5" name="Graf 4"/>
          <p:cNvGraphicFramePr/>
          <p:nvPr/>
        </p:nvGraphicFramePr>
        <p:xfrm>
          <a:off x="609600" y="2218191"/>
          <a:ext cx="4616904" cy="4639809"/>
        </p:xfrm>
        <a:graphic>
          <a:graphicData uri="http://schemas.openxmlformats.org/drawingml/2006/chart">
            <c:chart xmlns:c="http://schemas.openxmlformats.org/drawingml/2006/chart" xmlns:r="http://schemas.openxmlformats.org/officeDocument/2006/relationships" r:id="rId2"/>
          </a:graphicData>
        </a:graphic>
      </p:graphicFrame>
      <p:cxnSp>
        <p:nvCxnSpPr>
          <p:cNvPr id="7" name="Přímá spojnice se šipkou 6"/>
          <p:cNvCxnSpPr/>
          <p:nvPr/>
        </p:nvCxnSpPr>
        <p:spPr>
          <a:xfrm>
            <a:off x="2619829" y="3679368"/>
            <a:ext cx="0" cy="449943"/>
          </a:xfrm>
          <a:prstGeom prst="straightConnector1">
            <a:avLst/>
          </a:prstGeom>
          <a:ln w="38100">
            <a:solidFill>
              <a:schemeClr val="tx1">
                <a:lumMod val="95000"/>
                <a:lumOff val="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Přímá spojnice se šipkou 7"/>
          <p:cNvCxnSpPr/>
          <p:nvPr/>
        </p:nvCxnSpPr>
        <p:spPr>
          <a:xfrm flipH="1" flipV="1">
            <a:off x="3135086" y="4426853"/>
            <a:ext cx="333828" cy="391889"/>
          </a:xfrm>
          <a:prstGeom prst="straightConnector1">
            <a:avLst/>
          </a:prstGeom>
          <a:ln w="38100">
            <a:solidFill>
              <a:schemeClr val="tx1">
                <a:lumMod val="95000"/>
                <a:lumOff val="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 name="TextovéPole 1"/>
          <p:cNvSpPr txBox="1"/>
          <p:nvPr/>
        </p:nvSpPr>
        <p:spPr>
          <a:xfrm>
            <a:off x="3534229" y="4524828"/>
            <a:ext cx="1792514" cy="961572"/>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cs-CZ" sz="1800" dirty="0"/>
              <a:t>Titrační křivka jednoduchého pufru</a:t>
            </a:r>
          </a:p>
        </p:txBody>
      </p:sp>
    </p:spTree>
    <p:extLst>
      <p:ext uri="{BB962C8B-B14F-4D97-AF65-F5344CB8AC3E}">
        <p14:creationId xmlns:p14="http://schemas.microsoft.com/office/powerpoint/2010/main" val="16948913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7" name="Obdélník 6"/>
          <p:cNvSpPr/>
          <p:nvPr/>
        </p:nvSpPr>
        <p:spPr>
          <a:xfrm>
            <a:off x="6966857" y="0"/>
            <a:ext cx="5225143" cy="3454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p:cNvSpPr>
            <a:spLocks noGrp="1"/>
          </p:cNvSpPr>
          <p:nvPr>
            <p:ph type="title"/>
          </p:nvPr>
        </p:nvSpPr>
        <p:spPr>
          <a:xfrm>
            <a:off x="838200" y="365125"/>
            <a:ext cx="5765800" cy="1325563"/>
          </a:xfrm>
        </p:spPr>
        <p:txBody>
          <a:bodyPr/>
          <a:lstStyle/>
          <a:p>
            <a:r>
              <a:rPr lang="cs-CZ" dirty="0">
                <a:solidFill>
                  <a:srgbClr val="C00000"/>
                </a:solidFill>
              </a:rPr>
              <a:t>Fosfátový pufr</a:t>
            </a:r>
          </a:p>
        </p:txBody>
      </p:sp>
      <p:sp>
        <p:nvSpPr>
          <p:cNvPr id="3" name="Zástupný symbol pro obsah 2"/>
          <p:cNvSpPr>
            <a:spLocks noGrp="1"/>
          </p:cNvSpPr>
          <p:nvPr>
            <p:ph sz="half" idx="1"/>
          </p:nvPr>
        </p:nvSpPr>
        <p:spPr>
          <a:xfrm>
            <a:off x="838200" y="1825625"/>
            <a:ext cx="4009571" cy="4351338"/>
          </a:xfrm>
        </p:spPr>
        <p:txBody>
          <a:bodyPr/>
          <a:lstStyle/>
          <a:p>
            <a:r>
              <a:rPr lang="cs-CZ" dirty="0"/>
              <a:t>Je klíčovým pufrem intracelulárně</a:t>
            </a:r>
          </a:p>
          <a:p>
            <a:r>
              <a:rPr lang="cs-CZ" dirty="0"/>
              <a:t>Např. součást DNA</a:t>
            </a:r>
          </a:p>
          <a:p>
            <a:endParaRPr lang="cs-CZ" dirty="0"/>
          </a:p>
          <a:p>
            <a:r>
              <a:rPr lang="cs-CZ" dirty="0"/>
              <a:t>Pro pufrování je klíčový 2. disociační krok, který má </a:t>
            </a:r>
            <a:r>
              <a:rPr lang="cs-CZ" dirty="0" err="1"/>
              <a:t>pK</a:t>
            </a:r>
            <a:r>
              <a:rPr lang="cs-CZ" baseline="-25000" dirty="0" err="1"/>
              <a:t>A</a:t>
            </a:r>
            <a:r>
              <a:rPr lang="cs-CZ" baseline="-25000" dirty="0"/>
              <a:t> </a:t>
            </a:r>
            <a:r>
              <a:rPr lang="cs-CZ" dirty="0"/>
              <a:t>= 7,2</a:t>
            </a:r>
            <a:endParaRPr lang="cs-CZ" baseline="-25000" dirty="0"/>
          </a:p>
          <a:p>
            <a:endParaRPr lang="cs-CZ" dirty="0"/>
          </a:p>
        </p:txBody>
      </p:sp>
      <p:pic>
        <p:nvPicPr>
          <p:cNvPr id="5" name="Obrázek 4" descr="StandaObrazekHistidine.png"/>
          <p:cNvPicPr/>
          <p:nvPr/>
        </p:nvPicPr>
        <p:blipFill>
          <a:blip r:embed="rId2" cstate="print"/>
          <a:stretch>
            <a:fillRect/>
          </a:stretch>
        </p:blipFill>
        <p:spPr>
          <a:xfrm>
            <a:off x="7626758" y="3493588"/>
            <a:ext cx="9130483" cy="3364412"/>
          </a:xfrm>
          <a:prstGeom prst="rect">
            <a:avLst/>
          </a:prstGeom>
        </p:spPr>
      </p:pic>
      <p:graphicFrame>
        <p:nvGraphicFramePr>
          <p:cNvPr id="6" name="Graf 5"/>
          <p:cNvGraphicFramePr/>
          <p:nvPr/>
        </p:nvGraphicFramePr>
        <p:xfrm>
          <a:off x="7225891" y="180975"/>
          <a:ext cx="4678045" cy="3448050"/>
        </p:xfrm>
        <a:graphic>
          <a:graphicData uri="http://schemas.openxmlformats.org/drawingml/2006/chart">
            <c:chart xmlns:c="http://schemas.openxmlformats.org/drawingml/2006/chart" xmlns:r="http://schemas.openxmlformats.org/officeDocument/2006/relationships" r:id="rId3"/>
          </a:graphicData>
        </a:graphic>
      </p:graphicFrame>
      <p:cxnSp>
        <p:nvCxnSpPr>
          <p:cNvPr id="8" name="Přímá spojnice se šipkou 7"/>
          <p:cNvCxnSpPr/>
          <p:nvPr/>
        </p:nvCxnSpPr>
        <p:spPr>
          <a:xfrm>
            <a:off x="5152571" y="4223658"/>
            <a:ext cx="1074057" cy="14514"/>
          </a:xfrm>
          <a:prstGeom prst="straightConnector1">
            <a:avLst/>
          </a:prstGeom>
          <a:ln w="38100">
            <a:solidFill>
              <a:schemeClr val="tx1">
                <a:lumMod val="95000"/>
                <a:lumOff val="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6" name="Přímá spojnice se šipkou 15"/>
          <p:cNvCxnSpPr/>
          <p:nvPr/>
        </p:nvCxnSpPr>
        <p:spPr>
          <a:xfrm>
            <a:off x="9855200" y="1030514"/>
            <a:ext cx="7257" cy="660400"/>
          </a:xfrm>
          <a:prstGeom prst="straightConnector1">
            <a:avLst/>
          </a:prstGeom>
          <a:ln w="38100">
            <a:solidFill>
              <a:schemeClr val="tx1">
                <a:lumMod val="95000"/>
                <a:lumOff val="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53814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 name="Nadpis 1"/>
          <p:cNvSpPr>
            <a:spLocks noGrp="1"/>
          </p:cNvSpPr>
          <p:nvPr>
            <p:ph type="title"/>
          </p:nvPr>
        </p:nvSpPr>
        <p:spPr/>
        <p:txBody>
          <a:bodyPr/>
          <a:lstStyle/>
          <a:p>
            <a:r>
              <a:rPr lang="cs-CZ" dirty="0" err="1">
                <a:solidFill>
                  <a:srgbClr val="C00000"/>
                </a:solidFill>
              </a:rPr>
              <a:t>Bikarbonátový</a:t>
            </a:r>
            <a:r>
              <a:rPr lang="cs-CZ" dirty="0">
                <a:solidFill>
                  <a:srgbClr val="C00000"/>
                </a:solidFill>
              </a:rPr>
              <a:t> pufr</a:t>
            </a:r>
          </a:p>
        </p:txBody>
      </p:sp>
      <mc:AlternateContent xmlns:mc="http://schemas.openxmlformats.org/markup-compatibility/2006" xmlns:a14="http://schemas.microsoft.com/office/drawing/2010/main">
        <mc:Choice Requires="a14">
          <p:sp>
            <p:nvSpPr>
              <p:cNvPr id="3" name="Zástupný symbol pro obsah 2"/>
              <p:cNvSpPr>
                <a:spLocks noGrp="1"/>
              </p:cNvSpPr>
              <p:nvPr>
                <p:ph sz="half" idx="1"/>
              </p:nvPr>
            </p:nvSpPr>
            <p:spPr/>
            <p:txBody>
              <a:bodyPr>
                <a:normAutofit fontScale="92500" lnSpcReduction="10000"/>
              </a:bodyPr>
              <a:lstStyle/>
              <a:p>
                <a:pPr marL="0" indent="0">
                  <a:buNone/>
                </a:pPr>
                <a:r>
                  <a:rPr lang="cs-CZ" dirty="0"/>
                  <a:t>CO</a:t>
                </a:r>
                <a:r>
                  <a:rPr lang="cs-CZ" baseline="-25000" dirty="0"/>
                  <a:t>2</a:t>
                </a:r>
                <a:r>
                  <a:rPr lang="cs-CZ" dirty="0"/>
                  <a:t>+H</a:t>
                </a:r>
                <a:r>
                  <a:rPr lang="cs-CZ" baseline="-25000" dirty="0"/>
                  <a:t>2</a:t>
                </a:r>
                <a:r>
                  <a:rPr lang="cs-CZ" dirty="0"/>
                  <a:t>O        H</a:t>
                </a:r>
                <a:r>
                  <a:rPr lang="cs-CZ" baseline="-25000" dirty="0"/>
                  <a:t>2</a:t>
                </a:r>
                <a:r>
                  <a:rPr lang="cs-CZ" dirty="0"/>
                  <a:t>CO</a:t>
                </a:r>
                <a:r>
                  <a:rPr lang="cs-CZ" baseline="-25000" dirty="0"/>
                  <a:t>3</a:t>
                </a:r>
                <a:r>
                  <a:rPr lang="cs-CZ" dirty="0"/>
                  <a:t>        H</a:t>
                </a:r>
                <a:r>
                  <a:rPr lang="cs-CZ" baseline="30000" dirty="0"/>
                  <a:t>+</a:t>
                </a:r>
                <a:r>
                  <a:rPr lang="cs-CZ" dirty="0"/>
                  <a:t> + HCO</a:t>
                </a:r>
                <a:r>
                  <a:rPr lang="cs-CZ" baseline="-25000" dirty="0"/>
                  <a:t>3</a:t>
                </a:r>
                <a:r>
                  <a:rPr lang="cs-CZ" baseline="30000" dirty="0"/>
                  <a:t>-</a:t>
                </a:r>
              </a:p>
              <a:p>
                <a:pPr marL="0" indent="0">
                  <a:buNone/>
                </a:pPr>
                <a:endParaRPr lang="cs-CZ" dirty="0"/>
              </a:p>
              <a:p>
                <a:pPr marL="0" indent="0">
                  <a:buNone/>
                </a:pPr>
                <a:r>
                  <a:rPr lang="cs-CZ" dirty="0"/>
                  <a:t>Katalyzátor: </a:t>
                </a:r>
                <a:r>
                  <a:rPr lang="cs-CZ" dirty="0" err="1"/>
                  <a:t>Karboanhydráza</a:t>
                </a:r>
                <a:r>
                  <a:rPr lang="cs-CZ" dirty="0"/>
                  <a:t> - přítomna v žaludku, ledvinách a erytrocytech </a:t>
                </a:r>
                <a:endParaRPr lang="cs-CZ" baseline="30000" dirty="0"/>
              </a:p>
              <a:p>
                <a:pPr marL="0" indent="0">
                  <a:buNone/>
                </a:pPr>
                <a:endParaRPr lang="cs-CZ" baseline="30000" dirty="0"/>
              </a:p>
              <a:p>
                <a:pPr marL="0" indent="0">
                  <a:buNone/>
                </a:pPr>
                <a:r>
                  <a:rPr lang="cs-CZ" dirty="0"/>
                  <a:t>Reakční rovnováha: </a:t>
                </a:r>
                <a:r>
                  <a:rPr lang="cs-CZ" b="1" dirty="0" err="1"/>
                  <a:t>Henderson-Hasselbalchova</a:t>
                </a:r>
                <a:r>
                  <a:rPr lang="cs-CZ" b="1" dirty="0"/>
                  <a:t> rovnice:</a:t>
                </a:r>
                <a:endParaRPr lang="en-US" b="1" dirty="0"/>
              </a:p>
              <a:p>
                <a:pPr marL="0" indent="0">
                  <a:buNone/>
                </a:pPr>
                <a:endParaRPr lang="cs-CZ" dirty="0"/>
              </a:p>
              <a:p>
                <a:pPr marL="0" indent="0">
                  <a:buNone/>
                </a:pPr>
                <a14:m>
                  <m:oMathPara xmlns:m="http://schemas.openxmlformats.org/officeDocument/2006/math">
                    <m:oMathParaPr>
                      <m:jc m:val="centerGroup"/>
                    </m:oMathParaPr>
                    <m:oMath xmlns:m="http://schemas.openxmlformats.org/officeDocument/2006/math">
                      <m:r>
                        <a:rPr lang="cs-CZ" b="0" i="1" smtClean="0">
                          <a:latin typeface="Cambria Math" panose="02040503050406030204" pitchFamily="18" charset="0"/>
                        </a:rPr>
                        <m:t>𝑝𝐻</m:t>
                      </m:r>
                      <m:r>
                        <a:rPr lang="cs-CZ" b="0" i="1" smtClean="0">
                          <a:latin typeface="Cambria Math" panose="02040503050406030204" pitchFamily="18" charset="0"/>
                        </a:rPr>
                        <m:t>=</m:t>
                      </m:r>
                      <m:sSub>
                        <m:sSubPr>
                          <m:ctrlPr>
                            <a:rPr lang="cs-CZ" b="0" i="1" smtClean="0">
                              <a:latin typeface="Cambria Math" panose="02040503050406030204" pitchFamily="18" charset="0"/>
                            </a:rPr>
                          </m:ctrlPr>
                        </m:sSubPr>
                        <m:e>
                          <m:r>
                            <a:rPr lang="cs-CZ" b="0" i="1" smtClean="0">
                              <a:latin typeface="Cambria Math" panose="02040503050406030204" pitchFamily="18" charset="0"/>
                            </a:rPr>
                            <m:t>𝑝𝐾</m:t>
                          </m:r>
                        </m:e>
                        <m:sub>
                          <m:r>
                            <a:rPr lang="cs-CZ" b="0" i="1" smtClean="0">
                              <a:latin typeface="Cambria Math" panose="02040503050406030204" pitchFamily="18" charset="0"/>
                            </a:rPr>
                            <m:t>𝐴</m:t>
                          </m:r>
                        </m:sub>
                      </m:sSub>
                      <m:r>
                        <a:rPr lang="cs-CZ" b="0" i="1" smtClean="0">
                          <a:latin typeface="Cambria Math" panose="02040503050406030204" pitchFamily="18" charset="0"/>
                        </a:rPr>
                        <m:t>+</m:t>
                      </m:r>
                      <m:r>
                        <a:rPr lang="cs-CZ" b="0" i="1" smtClean="0">
                          <a:latin typeface="Cambria Math" panose="02040503050406030204" pitchFamily="18" charset="0"/>
                        </a:rPr>
                        <m:t>𝑙𝑜𝑔</m:t>
                      </m:r>
                      <m:f>
                        <m:fPr>
                          <m:ctrlPr>
                            <a:rPr lang="cs-CZ" b="0" i="1" smtClean="0">
                              <a:latin typeface="Cambria Math" panose="02040503050406030204" pitchFamily="18" charset="0"/>
                            </a:rPr>
                          </m:ctrlPr>
                        </m:fPr>
                        <m:num>
                          <m:r>
                            <a:rPr lang="en-US" b="0" i="1" smtClean="0">
                              <a:latin typeface="Cambria Math" panose="02040503050406030204" pitchFamily="18" charset="0"/>
                            </a:rPr>
                            <m:t>[</m:t>
                          </m:r>
                          <m:sSubSup>
                            <m:sSubSupPr>
                              <m:ctrlPr>
                                <a:rPr lang="en-US" b="0" i="1" smtClean="0">
                                  <a:latin typeface="Cambria Math" panose="02040503050406030204" pitchFamily="18" charset="0"/>
                                </a:rPr>
                              </m:ctrlPr>
                            </m:sSubSupPr>
                            <m:e>
                              <m:r>
                                <a:rPr lang="en-US" b="0" i="1" smtClean="0">
                                  <a:latin typeface="Cambria Math" panose="02040503050406030204" pitchFamily="18" charset="0"/>
                                </a:rPr>
                                <m:t>𝐻𝐶𝑂</m:t>
                              </m:r>
                            </m:e>
                            <m:sub>
                              <m:r>
                                <a:rPr lang="en-US" b="0" i="1" smtClean="0">
                                  <a:latin typeface="Cambria Math" panose="02040503050406030204" pitchFamily="18" charset="0"/>
                                </a:rPr>
                                <m:t>3</m:t>
                              </m:r>
                            </m:sub>
                            <m:sup>
                              <m:r>
                                <a:rPr lang="en-US" b="0" i="1" smtClean="0">
                                  <a:latin typeface="Cambria Math" panose="02040503050406030204" pitchFamily="18" charset="0"/>
                                </a:rPr>
                                <m:t>−</m:t>
                              </m:r>
                            </m:sup>
                          </m:sSubSup>
                          <m:r>
                            <a:rPr lang="en-US" b="0" i="1" smtClean="0">
                              <a:latin typeface="Cambria Math" panose="02040503050406030204" pitchFamily="18" charset="0"/>
                            </a:rPr>
                            <m:t>]</m:t>
                          </m:r>
                        </m:num>
                        <m:den>
                          <m:r>
                            <a:rPr lang="en-US" b="0" i="1" smtClean="0">
                              <a:latin typeface="Cambria Math" panose="02040503050406030204" pitchFamily="18" charset="0"/>
                            </a:rPr>
                            <m:t>𝑠</m:t>
                          </m:r>
                          <m:r>
                            <a:rPr lang="en-US" b="0" i="1" smtClean="0">
                              <a:latin typeface="Cambria Math" panose="02040503050406030204" pitchFamily="18" charset="0"/>
                            </a:rPr>
                            <m:t>∗</m:t>
                          </m:r>
                          <m:sSub>
                            <m:sSubPr>
                              <m:ctrlPr>
                                <a:rPr lang="en-US" b="0" i="1" smtClean="0">
                                  <a:latin typeface="Cambria Math" panose="02040503050406030204" pitchFamily="18" charset="0"/>
                                </a:rPr>
                              </m:ctrlPr>
                            </m:sSubPr>
                            <m:e>
                              <m:r>
                                <a:rPr lang="en-US" b="0" i="1" smtClean="0">
                                  <a:latin typeface="Cambria Math" panose="02040503050406030204" pitchFamily="18" charset="0"/>
                                </a:rPr>
                                <m:t>𝑝𝐶𝑂</m:t>
                              </m:r>
                            </m:e>
                            <m:sub>
                              <m:r>
                                <a:rPr lang="en-US" b="0" i="1" smtClean="0">
                                  <a:latin typeface="Cambria Math" panose="02040503050406030204" pitchFamily="18" charset="0"/>
                                </a:rPr>
                                <m:t>2</m:t>
                              </m:r>
                            </m:sub>
                          </m:sSub>
                        </m:den>
                      </m:f>
                    </m:oMath>
                  </m:oMathPara>
                </a14:m>
                <a:endParaRPr lang="en-US" dirty="0"/>
              </a:p>
              <a:p>
                <a:pPr marL="0" indent="0">
                  <a:buNone/>
                </a:pPr>
                <a:endParaRPr lang="cs-CZ" dirty="0"/>
              </a:p>
              <a:p>
                <a:pPr marL="0" indent="0">
                  <a:buNone/>
                </a:pPr>
                <a:endParaRPr lang="cs-CZ" altLang="cs-CZ" b="1" dirty="0"/>
              </a:p>
              <a:p>
                <a:pPr marL="0" indent="0">
                  <a:buNone/>
                </a:pPr>
                <a:endParaRPr lang="cs-CZ" altLang="cs-CZ" b="1" dirty="0"/>
              </a:p>
              <a:p>
                <a:pPr marL="0" indent="0">
                  <a:buNone/>
                </a:pPr>
                <a:endParaRPr lang="cs-CZ" altLang="cs-CZ" b="1" dirty="0"/>
              </a:p>
              <a:p>
                <a:pPr marL="0" indent="0">
                  <a:buNone/>
                </a:pPr>
                <a:endParaRPr lang="en-US" altLang="cs-CZ" b="1" dirty="0"/>
              </a:p>
              <a:p>
                <a:pPr marL="0" indent="0">
                  <a:buNone/>
                </a:pPr>
                <a:endParaRPr lang="cs-CZ" baseline="30000" dirty="0"/>
              </a:p>
              <a:p>
                <a:pPr marL="0" indent="0">
                  <a:buNone/>
                </a:pPr>
                <a:endParaRPr lang="cs-CZ" baseline="30000" dirty="0"/>
              </a:p>
              <a:p>
                <a:pPr marL="0" indent="0">
                  <a:buNone/>
                </a:pPr>
                <a:endParaRPr lang="cs-CZ" dirty="0"/>
              </a:p>
              <a:p>
                <a:pPr marL="0" indent="0">
                  <a:buNone/>
                </a:pPr>
                <a:endParaRPr lang="cs-CZ" dirty="0"/>
              </a:p>
            </p:txBody>
          </p:sp>
        </mc:Choice>
        <mc:Fallback xmlns="">
          <p:sp>
            <p:nvSpPr>
              <p:cNvPr id="3" name="Zástupný symbol pro obsah 2"/>
              <p:cNvSpPr>
                <a:spLocks noGrp="1" noRot="1" noChangeAspect="1" noMove="1" noResize="1" noEditPoints="1" noAdjustHandles="1" noChangeArrowheads="1" noChangeShapeType="1" noTextEdit="1"/>
              </p:cNvSpPr>
              <p:nvPr>
                <p:ph sz="half" idx="1"/>
              </p:nvPr>
            </p:nvSpPr>
            <p:spPr>
              <a:blipFill>
                <a:blip r:embed="rId2"/>
                <a:stretch>
                  <a:fillRect l="-2118" t="-2801"/>
                </a:stretch>
              </a:blipFill>
            </p:spPr>
            <p:txBody>
              <a:bodyPr/>
              <a:lstStyle/>
              <a:p>
                <a:r>
                  <a:rPr lang="cs-CZ">
                    <a:noFill/>
                  </a:rPr>
                  <a:t> </a:t>
                </a:r>
              </a:p>
            </p:txBody>
          </p:sp>
        </mc:Fallback>
      </mc:AlternateContent>
      <mc:AlternateContent xmlns:mc="http://schemas.openxmlformats.org/markup-compatibility/2006" xmlns:a14="http://schemas.microsoft.com/office/drawing/2010/main">
        <mc:Choice Requires="a14">
          <p:sp>
            <p:nvSpPr>
              <p:cNvPr id="11" name="Zástupný symbol pro obsah 10"/>
              <p:cNvSpPr>
                <a:spLocks noGrp="1"/>
              </p:cNvSpPr>
              <p:nvPr>
                <p:ph sz="half" idx="2"/>
              </p:nvPr>
            </p:nvSpPr>
            <p:spPr>
              <a:xfrm>
                <a:off x="6468532" y="1608667"/>
                <a:ext cx="4885267" cy="4568296"/>
              </a:xfrm>
            </p:spPr>
            <p:txBody>
              <a:bodyPr>
                <a:normAutofit fontScale="92500" lnSpcReduction="10000"/>
              </a:bodyPr>
              <a:lstStyle/>
              <a:p>
                <a:pPr marL="0" indent="0">
                  <a:buNone/>
                </a:pPr>
                <a:r>
                  <a:rPr lang="cs-CZ" dirty="0"/>
                  <a:t>Při dosazení numerických hodnot (pCO</a:t>
                </a:r>
                <a:r>
                  <a:rPr lang="cs-CZ" baseline="-25000" dirty="0"/>
                  <a:t>2</a:t>
                </a:r>
                <a:r>
                  <a:rPr lang="cs-CZ" dirty="0"/>
                  <a:t> je v </a:t>
                </a:r>
                <a:r>
                  <a:rPr lang="cs-CZ" dirty="0" err="1"/>
                  <a:t>kPa</a:t>
                </a:r>
                <a:r>
                  <a:rPr lang="cs-CZ" dirty="0"/>
                  <a:t>) :</a:t>
                </a:r>
              </a:p>
              <a:p>
                <a:pPr marL="0" indent="0">
                  <a:buNone/>
                </a:pPr>
                <a:endParaRPr lang="cs-CZ" dirty="0"/>
              </a:p>
              <a:p>
                <a:pPr marL="0" indent="0">
                  <a:buNone/>
                </a:pPr>
                <a14:m>
                  <m:oMathPara xmlns:m="http://schemas.openxmlformats.org/officeDocument/2006/math">
                    <m:oMathParaPr>
                      <m:jc m:val="centerGroup"/>
                    </m:oMathParaPr>
                    <m:oMath xmlns:m="http://schemas.openxmlformats.org/officeDocument/2006/math">
                      <m:r>
                        <a:rPr lang="cs-CZ" i="1">
                          <a:latin typeface="Cambria Math" panose="02040503050406030204" pitchFamily="18" charset="0"/>
                        </a:rPr>
                        <m:t>𝑝𝐻</m:t>
                      </m:r>
                      <m:r>
                        <a:rPr lang="cs-CZ" i="1">
                          <a:latin typeface="Cambria Math" panose="02040503050406030204" pitchFamily="18" charset="0"/>
                        </a:rPr>
                        <m:t>=6,1+</m:t>
                      </m:r>
                      <m:r>
                        <a:rPr lang="cs-CZ" i="1">
                          <a:latin typeface="Cambria Math" panose="02040503050406030204" pitchFamily="18" charset="0"/>
                        </a:rPr>
                        <m:t>𝑙𝑜𝑔</m:t>
                      </m:r>
                      <m:f>
                        <m:fPr>
                          <m:ctrlPr>
                            <a:rPr lang="cs-CZ" i="1">
                              <a:latin typeface="Cambria Math" panose="02040503050406030204" pitchFamily="18" charset="0"/>
                            </a:rPr>
                          </m:ctrlPr>
                        </m:fPr>
                        <m:num>
                          <m:r>
                            <a:rPr lang="en-US" i="1">
                              <a:latin typeface="Cambria Math" panose="02040503050406030204" pitchFamily="18" charset="0"/>
                            </a:rPr>
                            <m:t>[</m:t>
                          </m:r>
                          <m:sSubSup>
                            <m:sSubSupPr>
                              <m:ctrlPr>
                                <a:rPr lang="en-US" i="1">
                                  <a:latin typeface="Cambria Math" panose="02040503050406030204" pitchFamily="18" charset="0"/>
                                </a:rPr>
                              </m:ctrlPr>
                            </m:sSubSupPr>
                            <m:e>
                              <m:r>
                                <a:rPr lang="en-US" i="1">
                                  <a:latin typeface="Cambria Math" panose="02040503050406030204" pitchFamily="18" charset="0"/>
                                </a:rPr>
                                <m:t>𝐻𝐶𝑂</m:t>
                              </m:r>
                            </m:e>
                            <m:sub>
                              <m:r>
                                <a:rPr lang="en-US" i="1">
                                  <a:latin typeface="Cambria Math" panose="02040503050406030204" pitchFamily="18" charset="0"/>
                                </a:rPr>
                                <m:t>3</m:t>
                              </m:r>
                            </m:sub>
                            <m:sup>
                              <m:r>
                                <a:rPr lang="en-US" i="1">
                                  <a:latin typeface="Cambria Math" panose="02040503050406030204" pitchFamily="18" charset="0"/>
                                </a:rPr>
                                <m:t>−</m:t>
                              </m:r>
                            </m:sup>
                          </m:sSubSup>
                          <m:r>
                            <a:rPr lang="en-US" i="1">
                              <a:latin typeface="Cambria Math" panose="02040503050406030204" pitchFamily="18" charset="0"/>
                            </a:rPr>
                            <m:t>]</m:t>
                          </m:r>
                        </m:num>
                        <m:den>
                          <m:r>
                            <a:rPr lang="en-US" i="1">
                              <a:latin typeface="Cambria Math" panose="02040503050406030204" pitchFamily="18" charset="0"/>
                            </a:rPr>
                            <m:t>0,22∗</m:t>
                          </m:r>
                          <m:sSub>
                            <m:sSubPr>
                              <m:ctrlPr>
                                <a:rPr lang="en-US" i="1">
                                  <a:latin typeface="Cambria Math" panose="02040503050406030204" pitchFamily="18" charset="0"/>
                                </a:rPr>
                              </m:ctrlPr>
                            </m:sSubPr>
                            <m:e>
                              <m:r>
                                <a:rPr lang="en-US" i="1">
                                  <a:latin typeface="Cambria Math" panose="02040503050406030204" pitchFamily="18" charset="0"/>
                                </a:rPr>
                                <m:t>𝑝𝐶𝑂</m:t>
                              </m:r>
                            </m:e>
                            <m:sub>
                              <m:r>
                                <a:rPr lang="en-US" i="1">
                                  <a:latin typeface="Cambria Math" panose="02040503050406030204" pitchFamily="18" charset="0"/>
                                </a:rPr>
                                <m:t>2</m:t>
                              </m:r>
                            </m:sub>
                          </m:sSub>
                        </m:den>
                      </m:f>
                    </m:oMath>
                  </m:oMathPara>
                </a14:m>
                <a:endParaRPr lang="cs-CZ" dirty="0"/>
              </a:p>
              <a:p>
                <a:pPr marL="0" indent="0">
                  <a:buNone/>
                </a:pPr>
                <a:endParaRPr lang="cs-CZ" dirty="0"/>
              </a:p>
              <a:p>
                <a:pPr marL="0" indent="0">
                  <a:buNone/>
                </a:pPr>
                <a:r>
                  <a:rPr lang="cs-CZ" dirty="0"/>
                  <a:t>Otázka pro jedničkáře: </a:t>
                </a:r>
                <a:r>
                  <a:rPr lang="cs-CZ" dirty="0" err="1"/>
                  <a:t>pK</a:t>
                </a:r>
                <a:r>
                  <a:rPr lang="cs-CZ" baseline="-25000" dirty="0" err="1"/>
                  <a:t>A</a:t>
                </a:r>
                <a:r>
                  <a:rPr lang="cs-CZ" dirty="0"/>
                  <a:t> </a:t>
                </a:r>
                <a:r>
                  <a:rPr lang="cs-CZ" dirty="0" err="1"/>
                  <a:t>bikarbonátového</a:t>
                </a:r>
                <a:r>
                  <a:rPr lang="cs-CZ" dirty="0"/>
                  <a:t> pufru je 6,1. To je dost vzdálené od fyziologického pH = 7,4. Snižuje to </a:t>
                </a:r>
                <a:r>
                  <a:rPr lang="cs-CZ" dirty="0" err="1"/>
                  <a:t>pufrační</a:t>
                </a:r>
                <a:r>
                  <a:rPr lang="cs-CZ" dirty="0"/>
                  <a:t> kapacitu </a:t>
                </a:r>
                <a:r>
                  <a:rPr lang="cs-CZ" dirty="0" err="1"/>
                  <a:t>bikarbonátového</a:t>
                </a:r>
                <a:r>
                  <a:rPr lang="cs-CZ" dirty="0"/>
                  <a:t> pufru?</a:t>
                </a:r>
                <a:endParaRPr lang="cs-CZ" baseline="-25000" dirty="0"/>
              </a:p>
            </p:txBody>
          </p:sp>
        </mc:Choice>
        <mc:Fallback xmlns="">
          <p:sp>
            <p:nvSpPr>
              <p:cNvPr id="11" name="Zástupný symbol pro obsah 10"/>
              <p:cNvSpPr>
                <a:spLocks noGrp="1" noRot="1" noChangeAspect="1" noMove="1" noResize="1" noEditPoints="1" noAdjustHandles="1" noChangeArrowheads="1" noChangeShapeType="1" noTextEdit="1"/>
              </p:cNvSpPr>
              <p:nvPr>
                <p:ph sz="half" idx="2"/>
              </p:nvPr>
            </p:nvSpPr>
            <p:spPr>
              <a:xfrm>
                <a:off x="6468532" y="1608667"/>
                <a:ext cx="4885267" cy="4568296"/>
              </a:xfrm>
              <a:blipFill>
                <a:blip r:embed="rId3"/>
                <a:stretch>
                  <a:fillRect l="-2247" t="-2670" r="-3496"/>
                </a:stretch>
              </a:blipFill>
            </p:spPr>
            <p:txBody>
              <a:bodyPr/>
              <a:lstStyle/>
              <a:p>
                <a:r>
                  <a:rPr lang="cs-CZ">
                    <a:noFill/>
                  </a:rPr>
                  <a:t> </a:t>
                </a:r>
              </a:p>
            </p:txBody>
          </p:sp>
        </mc:Fallback>
      </mc:AlternateContent>
      <p:sp>
        <p:nvSpPr>
          <p:cNvPr id="4" name="Line 5"/>
          <p:cNvSpPr>
            <a:spLocks noChangeShapeType="1"/>
          </p:cNvSpPr>
          <p:nvPr/>
        </p:nvSpPr>
        <p:spPr bwMode="auto">
          <a:xfrm>
            <a:off x="2235205" y="1988535"/>
            <a:ext cx="443290" cy="0"/>
          </a:xfrm>
          <a:prstGeom prst="line">
            <a:avLst/>
          </a:prstGeom>
          <a:noFill/>
          <a:ln w="2857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cs-CZ"/>
          </a:p>
        </p:txBody>
      </p:sp>
      <p:sp>
        <p:nvSpPr>
          <p:cNvPr id="5" name="Line 10"/>
          <p:cNvSpPr>
            <a:spLocks noChangeShapeType="1"/>
          </p:cNvSpPr>
          <p:nvPr/>
        </p:nvSpPr>
        <p:spPr bwMode="auto">
          <a:xfrm flipH="1">
            <a:off x="2199069" y="2101247"/>
            <a:ext cx="442535" cy="0"/>
          </a:xfrm>
          <a:prstGeom prst="line">
            <a:avLst/>
          </a:prstGeom>
          <a:noFill/>
          <a:ln w="2857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cs-CZ"/>
          </a:p>
        </p:txBody>
      </p:sp>
      <p:sp>
        <p:nvSpPr>
          <p:cNvPr id="6" name="Line 5"/>
          <p:cNvSpPr>
            <a:spLocks noChangeShapeType="1"/>
          </p:cNvSpPr>
          <p:nvPr/>
        </p:nvSpPr>
        <p:spPr bwMode="auto">
          <a:xfrm>
            <a:off x="3642108" y="2005470"/>
            <a:ext cx="489631" cy="0"/>
          </a:xfrm>
          <a:prstGeom prst="line">
            <a:avLst/>
          </a:prstGeom>
          <a:noFill/>
          <a:ln w="2857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cs-CZ"/>
          </a:p>
        </p:txBody>
      </p:sp>
      <p:sp>
        <p:nvSpPr>
          <p:cNvPr id="7" name="Line 10"/>
          <p:cNvSpPr>
            <a:spLocks noChangeShapeType="1"/>
          </p:cNvSpPr>
          <p:nvPr/>
        </p:nvSpPr>
        <p:spPr bwMode="auto">
          <a:xfrm flipH="1">
            <a:off x="3621475" y="2118182"/>
            <a:ext cx="442531" cy="0"/>
          </a:xfrm>
          <a:prstGeom prst="line">
            <a:avLst/>
          </a:prstGeom>
          <a:noFill/>
          <a:ln w="2857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cs-CZ"/>
          </a:p>
        </p:txBody>
      </p:sp>
    </p:spTree>
    <p:extLst>
      <p:ext uri="{BB962C8B-B14F-4D97-AF65-F5344CB8AC3E}">
        <p14:creationId xmlns:p14="http://schemas.microsoft.com/office/powerpoint/2010/main" val="318356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1">
                                            <p:txEl>
                                              <p:pRg st="0" end="0"/>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1">
                                            <p:txEl>
                                              <p:pRg st="2" end="2"/>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1">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1" grpId="0" uiExpand="1" build="p"/>
      <p:bldP spid="4" grpId="0" animBg="1"/>
      <p:bldP spid="5" grpId="0" animBg="1"/>
      <p:bldP spid="6" grpId="0" animBg="1"/>
      <p:bldP spid="7"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92" name="Plíce obr" descr="Zjistěte, jak si pročistit plíce během 72 hodin - ČeskoZdravě.cz | Lungs  drawing, Lunges, Drawings"/>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97771" y="940320"/>
            <a:ext cx="1572649" cy="1891318"/>
          </a:xfrm>
          <a:prstGeom prst="rect">
            <a:avLst/>
          </a:prstGeom>
          <a:noFill/>
          <a:extLst>
            <a:ext uri="{909E8E84-426E-40DD-AFC4-6F175D3DCCD1}">
              <a14:hiddenFill xmlns:a14="http://schemas.microsoft.com/office/drawing/2010/main">
                <a:solidFill>
                  <a:srgbClr val="FFFFFF"/>
                </a:solidFill>
              </a14:hiddenFill>
            </a:ext>
          </a:extLst>
        </p:spPr>
      </p:pic>
      <p:sp>
        <p:nvSpPr>
          <p:cNvPr id="2" name="Nadpis 1"/>
          <p:cNvSpPr>
            <a:spLocks noGrp="1"/>
          </p:cNvSpPr>
          <p:nvPr>
            <p:ph type="title"/>
          </p:nvPr>
        </p:nvSpPr>
        <p:spPr>
          <a:xfrm>
            <a:off x="744071" y="0"/>
            <a:ext cx="10515600" cy="1325563"/>
          </a:xfrm>
        </p:spPr>
        <p:txBody>
          <a:bodyPr/>
          <a:lstStyle/>
          <a:p>
            <a:r>
              <a:rPr lang="cs-CZ" dirty="0" err="1"/>
              <a:t>Bikarbonátový</a:t>
            </a:r>
            <a:r>
              <a:rPr lang="cs-CZ" dirty="0"/>
              <a:t> pufr</a:t>
            </a:r>
          </a:p>
        </p:txBody>
      </p:sp>
      <p:sp>
        <p:nvSpPr>
          <p:cNvPr id="3" name="TextovéPole 2"/>
          <p:cNvSpPr txBox="1"/>
          <p:nvPr/>
        </p:nvSpPr>
        <p:spPr>
          <a:xfrm>
            <a:off x="3098800" y="1032933"/>
            <a:ext cx="8144933" cy="1938992"/>
          </a:xfrm>
          <a:prstGeom prst="rect">
            <a:avLst/>
          </a:prstGeom>
          <a:noFill/>
        </p:spPr>
        <p:txBody>
          <a:bodyPr wrap="square" rtlCol="0">
            <a:spAutoFit/>
          </a:bodyPr>
          <a:lstStyle/>
          <a:p>
            <a:r>
              <a:rPr lang="cs-CZ" sz="2400" dirty="0"/>
              <a:t>Možné grafické znázornění reakčních </a:t>
            </a:r>
            <a:r>
              <a:rPr lang="cs-CZ" sz="2400" dirty="0" err="1"/>
              <a:t>rovnováh</a:t>
            </a:r>
            <a:r>
              <a:rPr lang="cs-CZ" sz="2400" dirty="0"/>
              <a:t> (dle </a:t>
            </a:r>
            <a:r>
              <a:rPr lang="cs-CZ" sz="2400" dirty="0" err="1"/>
              <a:t>Henderson-Hasselbalchovy</a:t>
            </a:r>
            <a:r>
              <a:rPr lang="cs-CZ" sz="2400" dirty="0"/>
              <a:t> rovnice): </a:t>
            </a:r>
          </a:p>
          <a:p>
            <a:r>
              <a:rPr lang="cs-CZ" sz="2400" dirty="0"/>
              <a:t>  </a:t>
            </a:r>
          </a:p>
          <a:p>
            <a:r>
              <a:rPr lang="cs-CZ" sz="2400" dirty="0"/>
              <a:t>   CO</a:t>
            </a:r>
            <a:r>
              <a:rPr lang="cs-CZ" sz="2400" baseline="-25000" dirty="0"/>
              <a:t>2</a:t>
            </a:r>
            <a:r>
              <a:rPr lang="cs-CZ" sz="2400" dirty="0"/>
              <a:t>+H</a:t>
            </a:r>
            <a:r>
              <a:rPr lang="cs-CZ" sz="2400" baseline="-25000" dirty="0"/>
              <a:t>2</a:t>
            </a:r>
            <a:r>
              <a:rPr lang="cs-CZ" sz="2400" dirty="0"/>
              <a:t>O          H</a:t>
            </a:r>
            <a:r>
              <a:rPr lang="cs-CZ" sz="2400" baseline="-25000" dirty="0"/>
              <a:t>2</a:t>
            </a:r>
            <a:r>
              <a:rPr lang="cs-CZ" sz="2400" dirty="0"/>
              <a:t>CO</a:t>
            </a:r>
            <a:r>
              <a:rPr lang="cs-CZ" sz="2400" baseline="-25000" dirty="0"/>
              <a:t>3</a:t>
            </a:r>
            <a:r>
              <a:rPr lang="cs-CZ" sz="2400" dirty="0"/>
              <a:t>                 H</a:t>
            </a:r>
            <a:r>
              <a:rPr lang="cs-CZ" sz="2400" baseline="30000" dirty="0"/>
              <a:t>+</a:t>
            </a:r>
            <a:r>
              <a:rPr lang="cs-CZ" sz="2400" dirty="0"/>
              <a:t> + HCO</a:t>
            </a:r>
            <a:r>
              <a:rPr lang="cs-CZ" sz="2400" baseline="-25000" dirty="0"/>
              <a:t>3</a:t>
            </a:r>
            <a:r>
              <a:rPr lang="cs-CZ" sz="2400" baseline="30000" dirty="0"/>
              <a:t>-</a:t>
            </a:r>
          </a:p>
          <a:p>
            <a:endParaRPr lang="cs-CZ" sz="2400" dirty="0"/>
          </a:p>
        </p:txBody>
      </p:sp>
      <p:sp>
        <p:nvSpPr>
          <p:cNvPr id="72" name="Line 5"/>
          <p:cNvSpPr>
            <a:spLocks noChangeShapeType="1"/>
          </p:cNvSpPr>
          <p:nvPr/>
        </p:nvSpPr>
        <p:spPr bwMode="auto">
          <a:xfrm>
            <a:off x="6046637" y="2327206"/>
            <a:ext cx="865187" cy="0"/>
          </a:xfrm>
          <a:prstGeom prst="line">
            <a:avLst/>
          </a:prstGeom>
          <a:noFill/>
          <a:ln w="2857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cs-CZ"/>
          </a:p>
        </p:txBody>
      </p:sp>
      <p:sp>
        <p:nvSpPr>
          <p:cNvPr id="73" name="Line 10"/>
          <p:cNvSpPr>
            <a:spLocks noChangeShapeType="1"/>
          </p:cNvSpPr>
          <p:nvPr/>
        </p:nvSpPr>
        <p:spPr bwMode="auto">
          <a:xfrm flipH="1">
            <a:off x="5975199" y="2439918"/>
            <a:ext cx="863600" cy="0"/>
          </a:xfrm>
          <a:prstGeom prst="line">
            <a:avLst/>
          </a:prstGeom>
          <a:noFill/>
          <a:ln w="2857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cs-CZ"/>
          </a:p>
        </p:txBody>
      </p:sp>
      <p:sp>
        <p:nvSpPr>
          <p:cNvPr id="76" name="Line 5"/>
          <p:cNvSpPr>
            <a:spLocks noChangeShapeType="1"/>
          </p:cNvSpPr>
          <p:nvPr/>
        </p:nvSpPr>
        <p:spPr bwMode="auto">
          <a:xfrm>
            <a:off x="4572007" y="2327195"/>
            <a:ext cx="443290" cy="0"/>
          </a:xfrm>
          <a:prstGeom prst="line">
            <a:avLst/>
          </a:prstGeom>
          <a:noFill/>
          <a:ln w="2857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cs-CZ"/>
          </a:p>
        </p:txBody>
      </p:sp>
      <p:sp>
        <p:nvSpPr>
          <p:cNvPr id="77" name="Line 10"/>
          <p:cNvSpPr>
            <a:spLocks noChangeShapeType="1"/>
          </p:cNvSpPr>
          <p:nvPr/>
        </p:nvSpPr>
        <p:spPr bwMode="auto">
          <a:xfrm flipH="1">
            <a:off x="4535871" y="2439907"/>
            <a:ext cx="442535" cy="0"/>
          </a:xfrm>
          <a:prstGeom prst="line">
            <a:avLst/>
          </a:prstGeom>
          <a:noFill/>
          <a:ln w="2857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cs-CZ"/>
          </a:p>
        </p:txBody>
      </p:sp>
      <p:sp>
        <p:nvSpPr>
          <p:cNvPr id="78" name="Kapalina CO2 horní"/>
          <p:cNvSpPr/>
          <p:nvPr/>
        </p:nvSpPr>
        <p:spPr>
          <a:xfrm>
            <a:off x="2540613" y="3984456"/>
            <a:ext cx="1283354" cy="208731"/>
          </a:xfrm>
          <a:prstGeom prst="rect">
            <a:avLst/>
          </a:prstGeom>
          <a:solidFill>
            <a:schemeClr val="accent3">
              <a:lumMod val="40000"/>
              <a:lumOff val="60000"/>
            </a:schemeClr>
          </a:solidFill>
          <a:ln w="6350">
            <a:solidFill>
              <a:srgbClr val="8C8C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79" name="Kapalina CO2 dolní"/>
          <p:cNvSpPr/>
          <p:nvPr/>
        </p:nvSpPr>
        <p:spPr>
          <a:xfrm>
            <a:off x="2542913" y="4182987"/>
            <a:ext cx="1264594" cy="253474"/>
          </a:xfrm>
          <a:custGeom>
            <a:avLst/>
            <a:gdLst>
              <a:gd name="connsiteX0" fmla="*/ 0 w 1566153"/>
              <a:gd name="connsiteY0" fmla="*/ 0 h 379379"/>
              <a:gd name="connsiteX1" fmla="*/ 1566153 w 1566153"/>
              <a:gd name="connsiteY1" fmla="*/ 0 h 379379"/>
              <a:gd name="connsiteX2" fmla="*/ 1566153 w 1566153"/>
              <a:gd name="connsiteY2" fmla="*/ 252917 h 379379"/>
              <a:gd name="connsiteX3" fmla="*/ 1439691 w 1566153"/>
              <a:gd name="connsiteY3" fmla="*/ 379379 h 379379"/>
              <a:gd name="connsiteX4" fmla="*/ 126462 w 1566153"/>
              <a:gd name="connsiteY4" fmla="*/ 379379 h 379379"/>
              <a:gd name="connsiteX5" fmla="*/ 0 w 1566153"/>
              <a:gd name="connsiteY5" fmla="*/ 252917 h 379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6153" h="379379">
                <a:moveTo>
                  <a:pt x="0" y="0"/>
                </a:moveTo>
                <a:lnTo>
                  <a:pt x="1566153" y="0"/>
                </a:lnTo>
                <a:lnTo>
                  <a:pt x="1566153" y="252917"/>
                </a:lnTo>
                <a:cubicBezTo>
                  <a:pt x="1566153" y="322760"/>
                  <a:pt x="1509534" y="379379"/>
                  <a:pt x="1439691" y="379379"/>
                </a:cubicBezTo>
                <a:lnTo>
                  <a:pt x="126462" y="379379"/>
                </a:lnTo>
                <a:cubicBezTo>
                  <a:pt x="56619" y="379379"/>
                  <a:pt x="0" y="322760"/>
                  <a:pt x="0" y="252917"/>
                </a:cubicBezTo>
                <a:close/>
              </a:path>
            </a:pathLst>
          </a:cu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80" name="CO2 Vanička"/>
          <p:cNvGrpSpPr/>
          <p:nvPr/>
        </p:nvGrpSpPr>
        <p:grpSpPr>
          <a:xfrm>
            <a:off x="2300622" y="3623758"/>
            <a:ext cx="1536035" cy="1049480"/>
            <a:chOff x="7040738" y="3289540"/>
            <a:chExt cx="1536035" cy="1049480"/>
          </a:xfrm>
        </p:grpSpPr>
        <p:cxnSp>
          <p:nvCxnSpPr>
            <p:cNvPr id="81" name="Přímá spojnice 80"/>
            <p:cNvCxnSpPr/>
            <p:nvPr/>
          </p:nvCxnSpPr>
          <p:spPr>
            <a:xfrm>
              <a:off x="7261317" y="3301042"/>
              <a:ext cx="0" cy="636925"/>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2" name="Přímá spojnice 81"/>
            <p:cNvCxnSpPr/>
            <p:nvPr/>
          </p:nvCxnSpPr>
          <p:spPr>
            <a:xfrm>
              <a:off x="8576773" y="3289540"/>
              <a:ext cx="0" cy="636395"/>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3" name="Přímá spojnice 82"/>
            <p:cNvCxnSpPr/>
            <p:nvPr/>
          </p:nvCxnSpPr>
          <p:spPr>
            <a:xfrm>
              <a:off x="7453822" y="4118438"/>
              <a:ext cx="926432" cy="0"/>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84" name="Oblouk 83"/>
            <p:cNvSpPr/>
            <p:nvPr/>
          </p:nvSpPr>
          <p:spPr>
            <a:xfrm>
              <a:off x="7040738" y="3949999"/>
              <a:ext cx="389021" cy="389021"/>
            </a:xfrm>
            <a:prstGeom prst="arc">
              <a:avLst/>
            </a:prstGeom>
            <a:ln w="57150">
              <a:solidFill>
                <a:srgbClr val="777777"/>
              </a:solidFill>
            </a:ln>
            <a:scene3d>
              <a:camera prst="orthographicFront">
                <a:rot lat="10800000" lon="10800000" rev="0"/>
              </a:camera>
              <a:lightRig rig="threePt" dir="t"/>
            </a:scene3d>
          </p:spPr>
          <p:style>
            <a:lnRef idx="1">
              <a:schemeClr val="accent1"/>
            </a:lnRef>
            <a:fillRef idx="0">
              <a:schemeClr val="accent1"/>
            </a:fillRef>
            <a:effectRef idx="0">
              <a:schemeClr val="accent1"/>
            </a:effectRef>
            <a:fontRef idx="minor">
              <a:schemeClr val="tx1"/>
            </a:fontRef>
          </p:style>
          <p:txBody>
            <a:bodyPr rtlCol="0" anchor="ctr"/>
            <a:lstStyle/>
            <a:p>
              <a:pPr algn="ctr"/>
              <a:endParaRPr lang="cs-CZ"/>
            </a:p>
          </p:txBody>
        </p:sp>
        <p:sp>
          <p:nvSpPr>
            <p:cNvPr id="85" name="Oblouk 84"/>
            <p:cNvSpPr/>
            <p:nvPr/>
          </p:nvSpPr>
          <p:spPr>
            <a:xfrm>
              <a:off x="8183731" y="3949992"/>
              <a:ext cx="389021" cy="389021"/>
            </a:xfrm>
            <a:prstGeom prst="arc">
              <a:avLst/>
            </a:prstGeom>
            <a:ln w="57150">
              <a:solidFill>
                <a:srgbClr val="929292"/>
              </a:solidFill>
            </a:ln>
            <a:scene3d>
              <a:camera prst="orthographicFront">
                <a:rot lat="10800000" lon="0" rev="0"/>
              </a:camera>
              <a:lightRig rig="threePt" dir="t"/>
            </a:scene3d>
          </p:spPr>
          <p:style>
            <a:lnRef idx="1">
              <a:schemeClr val="accent1"/>
            </a:lnRef>
            <a:fillRef idx="0">
              <a:schemeClr val="accent1"/>
            </a:fillRef>
            <a:effectRef idx="0">
              <a:schemeClr val="accent1"/>
            </a:effectRef>
            <a:fontRef idx="minor">
              <a:schemeClr val="tx1"/>
            </a:fontRef>
          </p:style>
          <p:txBody>
            <a:bodyPr rtlCol="0" anchor="ctr"/>
            <a:lstStyle/>
            <a:p>
              <a:pPr algn="ctr"/>
              <a:endParaRPr lang="cs-CZ"/>
            </a:p>
          </p:txBody>
        </p:sp>
      </p:grpSp>
      <p:cxnSp>
        <p:nvCxnSpPr>
          <p:cNvPr id="86" name="CO2 H2CO3 přepážka"/>
          <p:cNvCxnSpPr/>
          <p:nvPr/>
        </p:nvCxnSpPr>
        <p:spPr>
          <a:xfrm>
            <a:off x="3627507" y="3618007"/>
            <a:ext cx="0" cy="822385"/>
          </a:xfrm>
          <a:prstGeom prst="line">
            <a:avLst/>
          </a:prstGeom>
          <a:ln w="28575">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88" name="Ohnutá šipka 87"/>
          <p:cNvSpPr/>
          <p:nvPr/>
        </p:nvSpPr>
        <p:spPr>
          <a:xfrm>
            <a:off x="2265369" y="2269651"/>
            <a:ext cx="673100" cy="838200"/>
          </a:xfrm>
          <a:prstGeom prst="bentArrow">
            <a:avLst/>
          </a:prstGeom>
          <a:solidFill>
            <a:srgbClr val="8BEEFF"/>
          </a:solidFill>
          <a:scene3d>
            <a:camera prst="orthographicFront">
              <a:rot lat="0" lon="1080000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chemeClr val="tx1"/>
              </a:solidFill>
            </a:endParaRPr>
          </a:p>
        </p:txBody>
      </p:sp>
      <p:cxnSp>
        <p:nvCxnSpPr>
          <p:cNvPr id="89" name="Hladina CO2 ryska"/>
          <p:cNvCxnSpPr/>
          <p:nvPr/>
        </p:nvCxnSpPr>
        <p:spPr>
          <a:xfrm>
            <a:off x="2548028" y="3985942"/>
            <a:ext cx="1322962" cy="0"/>
          </a:xfrm>
          <a:prstGeom prst="line">
            <a:avLst/>
          </a:prstGeom>
          <a:ln>
            <a:solidFill>
              <a:srgbClr val="8C8C8C"/>
            </a:solidFill>
          </a:ln>
        </p:spPr>
        <p:style>
          <a:lnRef idx="1">
            <a:schemeClr val="accent1"/>
          </a:lnRef>
          <a:fillRef idx="0">
            <a:schemeClr val="accent1"/>
          </a:fillRef>
          <a:effectRef idx="0">
            <a:schemeClr val="accent1"/>
          </a:effectRef>
          <a:fontRef idx="minor">
            <a:schemeClr val="tx1"/>
          </a:fontRef>
        </p:style>
      </p:cxnSp>
      <p:cxnSp>
        <p:nvCxnSpPr>
          <p:cNvPr id="90" name="ryska CO2 leva"/>
          <p:cNvCxnSpPr/>
          <p:nvPr/>
        </p:nvCxnSpPr>
        <p:spPr>
          <a:xfrm>
            <a:off x="3865424" y="3991577"/>
            <a:ext cx="307773"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1" name="ryska CO2 prava"/>
          <p:cNvCxnSpPr/>
          <p:nvPr/>
        </p:nvCxnSpPr>
        <p:spPr>
          <a:xfrm>
            <a:off x="2088718" y="3988291"/>
            <a:ext cx="421225"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01" name="CO2 H2CO3 txt"/>
          <p:cNvSpPr txBox="1"/>
          <p:nvPr/>
        </p:nvSpPr>
        <p:spPr>
          <a:xfrm>
            <a:off x="2333543" y="3101378"/>
            <a:ext cx="2165487" cy="461665"/>
          </a:xfrm>
          <a:prstGeom prst="rect">
            <a:avLst/>
          </a:prstGeom>
          <a:noFill/>
        </p:spPr>
        <p:txBody>
          <a:bodyPr wrap="square" rtlCol="0">
            <a:spAutoFit/>
          </a:bodyPr>
          <a:lstStyle/>
          <a:p>
            <a:r>
              <a:rPr lang="cs-CZ" sz="2400" b="1" dirty="0"/>
              <a:t>    CO</a:t>
            </a:r>
            <a:r>
              <a:rPr lang="cs-CZ" sz="2400" b="1" baseline="-25000" dirty="0"/>
              <a:t>2</a:t>
            </a:r>
            <a:r>
              <a:rPr lang="cs-CZ" sz="2400" b="1" dirty="0"/>
              <a:t>    H</a:t>
            </a:r>
            <a:r>
              <a:rPr lang="cs-CZ" sz="2400" b="1" baseline="-25000" dirty="0"/>
              <a:t>2</a:t>
            </a:r>
            <a:r>
              <a:rPr lang="cs-CZ" sz="2400" b="1" dirty="0"/>
              <a:t>CO</a:t>
            </a:r>
            <a:r>
              <a:rPr lang="cs-CZ" sz="2400" b="1" baseline="-25000" dirty="0"/>
              <a:t>3</a:t>
            </a:r>
            <a:endParaRPr lang="cs-CZ" sz="2400" b="1" dirty="0"/>
          </a:p>
        </p:txBody>
      </p:sp>
      <p:sp>
        <p:nvSpPr>
          <p:cNvPr id="102" name="Reakční šipka popředí"/>
          <p:cNvSpPr/>
          <p:nvPr/>
        </p:nvSpPr>
        <p:spPr>
          <a:xfrm rot="5400000">
            <a:off x="5217372" y="2749173"/>
            <a:ext cx="1097137" cy="2887980"/>
          </a:xfrm>
          <a:custGeom>
            <a:avLst/>
            <a:gdLst>
              <a:gd name="connsiteX0" fmla="*/ 0 w 1097137"/>
              <a:gd name="connsiteY0" fmla="*/ 251692 h 2887980"/>
              <a:gd name="connsiteX1" fmla="*/ 251693 w 1097137"/>
              <a:gd name="connsiteY1" fmla="*/ 0 h 2887980"/>
              <a:gd name="connsiteX2" fmla="*/ 503385 w 1097137"/>
              <a:gd name="connsiteY2" fmla="*/ 251692 h 2887980"/>
              <a:gd name="connsiteX3" fmla="*/ 377539 w 1097137"/>
              <a:gd name="connsiteY3" fmla="*/ 251692 h 2887980"/>
              <a:gd name="connsiteX4" fmla="*/ 377539 w 1097137"/>
              <a:gd name="connsiteY4" fmla="*/ 1402080 h 2887980"/>
              <a:gd name="connsiteX5" fmla="*/ 377656 w 1097137"/>
              <a:gd name="connsiteY5" fmla="*/ 1402080 h 2887980"/>
              <a:gd name="connsiteX6" fmla="*/ 377656 w 1097137"/>
              <a:gd name="connsiteY6" fmla="*/ 1473340 h 2887980"/>
              <a:gd name="connsiteX7" fmla="*/ 385560 w 1097137"/>
              <a:gd name="connsiteY7" fmla="*/ 1469050 h 2887980"/>
              <a:gd name="connsiteX8" fmla="*/ 550924 w 1097137"/>
              <a:gd name="connsiteY8" fmla="*/ 1435665 h 2887980"/>
              <a:gd name="connsiteX9" fmla="*/ 854376 w 1097137"/>
              <a:gd name="connsiteY9" fmla="*/ 1435666 h 2887980"/>
              <a:gd name="connsiteX10" fmla="*/ 854376 w 1097137"/>
              <a:gd name="connsiteY10" fmla="*/ 1314285 h 2887980"/>
              <a:gd name="connsiteX11" fmla="*/ 1097137 w 1097137"/>
              <a:gd name="connsiteY11" fmla="*/ 1557047 h 2887980"/>
              <a:gd name="connsiteX12" fmla="*/ 854376 w 1097137"/>
              <a:gd name="connsiteY12" fmla="*/ 1799808 h 2887980"/>
              <a:gd name="connsiteX13" fmla="*/ 854376 w 1097137"/>
              <a:gd name="connsiteY13" fmla="*/ 1678427 h 2887980"/>
              <a:gd name="connsiteX14" fmla="*/ 550924 w 1097137"/>
              <a:gd name="connsiteY14" fmla="*/ 1678427 h 2887980"/>
              <a:gd name="connsiteX15" fmla="*/ 383161 w 1097137"/>
              <a:gd name="connsiteY15" fmla="*/ 1789628 h 2887980"/>
              <a:gd name="connsiteX16" fmla="*/ 377656 w 1097137"/>
              <a:gd name="connsiteY16" fmla="*/ 1807362 h 2887980"/>
              <a:gd name="connsiteX17" fmla="*/ 377656 w 1097137"/>
              <a:gd name="connsiteY17" fmla="*/ 2636520 h 2887980"/>
              <a:gd name="connsiteX18" fmla="*/ 503386 w 1097137"/>
              <a:gd name="connsiteY18" fmla="*/ 2636520 h 2887980"/>
              <a:gd name="connsiteX19" fmla="*/ 251926 w 1097137"/>
              <a:gd name="connsiteY19" fmla="*/ 2887980 h 2887980"/>
              <a:gd name="connsiteX20" fmla="*/ 126705 w 1097137"/>
              <a:gd name="connsiteY20" fmla="*/ 2762759 h 2887980"/>
              <a:gd name="connsiteX21" fmla="*/ 126091 w 1097137"/>
              <a:gd name="connsiteY21" fmla="*/ 2762759 h 2887980"/>
              <a:gd name="connsiteX22" fmla="*/ 126091 w 1097137"/>
              <a:gd name="connsiteY22" fmla="*/ 2762145 h 2887980"/>
              <a:gd name="connsiteX23" fmla="*/ 466 w 1097137"/>
              <a:gd name="connsiteY23" fmla="*/ 2636520 h 2887980"/>
              <a:gd name="connsiteX24" fmla="*/ 126091 w 1097137"/>
              <a:gd name="connsiteY24" fmla="*/ 2636520 h 2887980"/>
              <a:gd name="connsiteX25" fmla="*/ 126091 w 1097137"/>
              <a:gd name="connsiteY25" fmla="*/ 1860498 h 2887980"/>
              <a:gd name="connsiteX26" fmla="*/ 126196 w 1097137"/>
              <a:gd name="connsiteY26" fmla="*/ 1859456 h 2887980"/>
              <a:gd name="connsiteX27" fmla="*/ 126196 w 1097137"/>
              <a:gd name="connsiteY27" fmla="*/ 1409700 h 2887980"/>
              <a:gd name="connsiteX28" fmla="*/ 125846 w 1097137"/>
              <a:gd name="connsiteY28" fmla="*/ 1409700 h 2887980"/>
              <a:gd name="connsiteX29" fmla="*/ 125846 w 1097137"/>
              <a:gd name="connsiteY29" fmla="*/ 251692 h 288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7137" h="2887980">
                <a:moveTo>
                  <a:pt x="0" y="251692"/>
                </a:moveTo>
                <a:lnTo>
                  <a:pt x="251693" y="0"/>
                </a:lnTo>
                <a:lnTo>
                  <a:pt x="503385" y="251692"/>
                </a:lnTo>
                <a:lnTo>
                  <a:pt x="377539" y="251692"/>
                </a:lnTo>
                <a:lnTo>
                  <a:pt x="377539" y="1402080"/>
                </a:lnTo>
                <a:lnTo>
                  <a:pt x="377656" y="1402080"/>
                </a:lnTo>
                <a:lnTo>
                  <a:pt x="377656" y="1473340"/>
                </a:lnTo>
                <a:lnTo>
                  <a:pt x="385560" y="1469050"/>
                </a:lnTo>
                <a:cubicBezTo>
                  <a:pt x="436386" y="1447553"/>
                  <a:pt x="492267" y="1435665"/>
                  <a:pt x="550924" y="1435665"/>
                </a:cubicBezTo>
                <a:lnTo>
                  <a:pt x="854376" y="1435666"/>
                </a:lnTo>
                <a:lnTo>
                  <a:pt x="854376" y="1314285"/>
                </a:lnTo>
                <a:lnTo>
                  <a:pt x="1097137" y="1557047"/>
                </a:lnTo>
                <a:lnTo>
                  <a:pt x="854376" y="1799808"/>
                </a:lnTo>
                <a:lnTo>
                  <a:pt x="854376" y="1678427"/>
                </a:lnTo>
                <a:lnTo>
                  <a:pt x="550924" y="1678427"/>
                </a:lnTo>
                <a:cubicBezTo>
                  <a:pt x="475508" y="1678427"/>
                  <a:pt x="410801" y="1724280"/>
                  <a:pt x="383161" y="1789628"/>
                </a:cubicBezTo>
                <a:lnTo>
                  <a:pt x="377656" y="1807362"/>
                </a:lnTo>
                <a:lnTo>
                  <a:pt x="377656" y="2636520"/>
                </a:lnTo>
                <a:lnTo>
                  <a:pt x="503386" y="2636520"/>
                </a:lnTo>
                <a:lnTo>
                  <a:pt x="251926" y="2887980"/>
                </a:lnTo>
                <a:lnTo>
                  <a:pt x="126705" y="2762759"/>
                </a:lnTo>
                <a:lnTo>
                  <a:pt x="126091" y="2762759"/>
                </a:lnTo>
                <a:lnTo>
                  <a:pt x="126091" y="2762145"/>
                </a:lnTo>
                <a:lnTo>
                  <a:pt x="466" y="2636520"/>
                </a:lnTo>
                <a:lnTo>
                  <a:pt x="126091" y="2636520"/>
                </a:lnTo>
                <a:lnTo>
                  <a:pt x="126091" y="1860498"/>
                </a:lnTo>
                <a:lnTo>
                  <a:pt x="126196" y="1859456"/>
                </a:lnTo>
                <a:lnTo>
                  <a:pt x="126196" y="1409700"/>
                </a:lnTo>
                <a:lnTo>
                  <a:pt x="125846" y="1409700"/>
                </a:lnTo>
                <a:lnTo>
                  <a:pt x="125846" y="251692"/>
                </a:lnTo>
                <a:close/>
              </a:path>
            </a:pathLst>
          </a:custGeom>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chemeClr val="tx1"/>
              </a:solidFill>
            </a:endParaRPr>
          </a:p>
        </p:txBody>
      </p:sp>
      <p:sp>
        <p:nvSpPr>
          <p:cNvPr id="103" name="Reakční šipka pozadí"/>
          <p:cNvSpPr/>
          <p:nvPr/>
        </p:nvSpPr>
        <p:spPr>
          <a:xfrm rot="5400000">
            <a:off x="5216023" y="2738984"/>
            <a:ext cx="1097137" cy="2887980"/>
          </a:xfrm>
          <a:custGeom>
            <a:avLst/>
            <a:gdLst>
              <a:gd name="connsiteX0" fmla="*/ 0 w 1097137"/>
              <a:gd name="connsiteY0" fmla="*/ 251692 h 2887980"/>
              <a:gd name="connsiteX1" fmla="*/ 251693 w 1097137"/>
              <a:gd name="connsiteY1" fmla="*/ 0 h 2887980"/>
              <a:gd name="connsiteX2" fmla="*/ 503385 w 1097137"/>
              <a:gd name="connsiteY2" fmla="*/ 251692 h 2887980"/>
              <a:gd name="connsiteX3" fmla="*/ 377539 w 1097137"/>
              <a:gd name="connsiteY3" fmla="*/ 251692 h 2887980"/>
              <a:gd name="connsiteX4" fmla="*/ 377539 w 1097137"/>
              <a:gd name="connsiteY4" fmla="*/ 1402080 h 2887980"/>
              <a:gd name="connsiteX5" fmla="*/ 377656 w 1097137"/>
              <a:gd name="connsiteY5" fmla="*/ 1402080 h 2887980"/>
              <a:gd name="connsiteX6" fmla="*/ 377656 w 1097137"/>
              <a:gd name="connsiteY6" fmla="*/ 1473340 h 2887980"/>
              <a:gd name="connsiteX7" fmla="*/ 385560 w 1097137"/>
              <a:gd name="connsiteY7" fmla="*/ 1469050 h 2887980"/>
              <a:gd name="connsiteX8" fmla="*/ 550924 w 1097137"/>
              <a:gd name="connsiteY8" fmla="*/ 1435665 h 2887980"/>
              <a:gd name="connsiteX9" fmla="*/ 854376 w 1097137"/>
              <a:gd name="connsiteY9" fmla="*/ 1435666 h 2887980"/>
              <a:gd name="connsiteX10" fmla="*/ 854376 w 1097137"/>
              <a:gd name="connsiteY10" fmla="*/ 1314285 h 2887980"/>
              <a:gd name="connsiteX11" fmla="*/ 1097137 w 1097137"/>
              <a:gd name="connsiteY11" fmla="*/ 1557047 h 2887980"/>
              <a:gd name="connsiteX12" fmla="*/ 854376 w 1097137"/>
              <a:gd name="connsiteY12" fmla="*/ 1799808 h 2887980"/>
              <a:gd name="connsiteX13" fmla="*/ 854376 w 1097137"/>
              <a:gd name="connsiteY13" fmla="*/ 1678427 h 2887980"/>
              <a:gd name="connsiteX14" fmla="*/ 550924 w 1097137"/>
              <a:gd name="connsiteY14" fmla="*/ 1678427 h 2887980"/>
              <a:gd name="connsiteX15" fmla="*/ 383161 w 1097137"/>
              <a:gd name="connsiteY15" fmla="*/ 1789628 h 2887980"/>
              <a:gd name="connsiteX16" fmla="*/ 377656 w 1097137"/>
              <a:gd name="connsiteY16" fmla="*/ 1807362 h 2887980"/>
              <a:gd name="connsiteX17" fmla="*/ 377656 w 1097137"/>
              <a:gd name="connsiteY17" fmla="*/ 2636520 h 2887980"/>
              <a:gd name="connsiteX18" fmla="*/ 503386 w 1097137"/>
              <a:gd name="connsiteY18" fmla="*/ 2636520 h 2887980"/>
              <a:gd name="connsiteX19" fmla="*/ 251926 w 1097137"/>
              <a:gd name="connsiteY19" fmla="*/ 2887980 h 2887980"/>
              <a:gd name="connsiteX20" fmla="*/ 126705 w 1097137"/>
              <a:gd name="connsiteY20" fmla="*/ 2762759 h 2887980"/>
              <a:gd name="connsiteX21" fmla="*/ 126091 w 1097137"/>
              <a:gd name="connsiteY21" fmla="*/ 2762759 h 2887980"/>
              <a:gd name="connsiteX22" fmla="*/ 126091 w 1097137"/>
              <a:gd name="connsiteY22" fmla="*/ 2762145 h 2887980"/>
              <a:gd name="connsiteX23" fmla="*/ 466 w 1097137"/>
              <a:gd name="connsiteY23" fmla="*/ 2636520 h 2887980"/>
              <a:gd name="connsiteX24" fmla="*/ 126091 w 1097137"/>
              <a:gd name="connsiteY24" fmla="*/ 2636520 h 2887980"/>
              <a:gd name="connsiteX25" fmla="*/ 126091 w 1097137"/>
              <a:gd name="connsiteY25" fmla="*/ 1860498 h 2887980"/>
              <a:gd name="connsiteX26" fmla="*/ 126196 w 1097137"/>
              <a:gd name="connsiteY26" fmla="*/ 1859456 h 2887980"/>
              <a:gd name="connsiteX27" fmla="*/ 126196 w 1097137"/>
              <a:gd name="connsiteY27" fmla="*/ 1409700 h 2887980"/>
              <a:gd name="connsiteX28" fmla="*/ 125846 w 1097137"/>
              <a:gd name="connsiteY28" fmla="*/ 1409700 h 2887980"/>
              <a:gd name="connsiteX29" fmla="*/ 125846 w 1097137"/>
              <a:gd name="connsiteY29" fmla="*/ 251692 h 288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7137" h="2887980">
                <a:moveTo>
                  <a:pt x="0" y="251692"/>
                </a:moveTo>
                <a:lnTo>
                  <a:pt x="251693" y="0"/>
                </a:lnTo>
                <a:lnTo>
                  <a:pt x="503385" y="251692"/>
                </a:lnTo>
                <a:lnTo>
                  <a:pt x="377539" y="251692"/>
                </a:lnTo>
                <a:lnTo>
                  <a:pt x="377539" y="1402080"/>
                </a:lnTo>
                <a:lnTo>
                  <a:pt x="377656" y="1402080"/>
                </a:lnTo>
                <a:lnTo>
                  <a:pt x="377656" y="1473340"/>
                </a:lnTo>
                <a:lnTo>
                  <a:pt x="385560" y="1469050"/>
                </a:lnTo>
                <a:cubicBezTo>
                  <a:pt x="436386" y="1447553"/>
                  <a:pt x="492267" y="1435665"/>
                  <a:pt x="550924" y="1435665"/>
                </a:cubicBezTo>
                <a:lnTo>
                  <a:pt x="854376" y="1435666"/>
                </a:lnTo>
                <a:lnTo>
                  <a:pt x="854376" y="1314285"/>
                </a:lnTo>
                <a:lnTo>
                  <a:pt x="1097137" y="1557047"/>
                </a:lnTo>
                <a:lnTo>
                  <a:pt x="854376" y="1799808"/>
                </a:lnTo>
                <a:lnTo>
                  <a:pt x="854376" y="1678427"/>
                </a:lnTo>
                <a:lnTo>
                  <a:pt x="550924" y="1678427"/>
                </a:lnTo>
                <a:cubicBezTo>
                  <a:pt x="475508" y="1678427"/>
                  <a:pt x="410801" y="1724280"/>
                  <a:pt x="383161" y="1789628"/>
                </a:cubicBezTo>
                <a:lnTo>
                  <a:pt x="377656" y="1807362"/>
                </a:lnTo>
                <a:lnTo>
                  <a:pt x="377656" y="2636520"/>
                </a:lnTo>
                <a:lnTo>
                  <a:pt x="503386" y="2636520"/>
                </a:lnTo>
                <a:lnTo>
                  <a:pt x="251926" y="2887980"/>
                </a:lnTo>
                <a:lnTo>
                  <a:pt x="126705" y="2762759"/>
                </a:lnTo>
                <a:lnTo>
                  <a:pt x="126091" y="2762759"/>
                </a:lnTo>
                <a:lnTo>
                  <a:pt x="126091" y="2762145"/>
                </a:lnTo>
                <a:lnTo>
                  <a:pt x="466" y="2636520"/>
                </a:lnTo>
                <a:lnTo>
                  <a:pt x="126091" y="2636520"/>
                </a:lnTo>
                <a:lnTo>
                  <a:pt x="126091" y="1860498"/>
                </a:lnTo>
                <a:lnTo>
                  <a:pt x="126196" y="1859456"/>
                </a:lnTo>
                <a:lnTo>
                  <a:pt x="126196" y="1409700"/>
                </a:lnTo>
                <a:lnTo>
                  <a:pt x="125846" y="1409700"/>
                </a:lnTo>
                <a:lnTo>
                  <a:pt x="125846" y="251692"/>
                </a:lnTo>
                <a:close/>
              </a:path>
            </a:pathLst>
          </a:custGeom>
          <a:solidFill>
            <a:srgbClr val="5B9BD5"/>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chemeClr val="tx1"/>
              </a:solidFill>
            </a:endParaRPr>
          </a:p>
        </p:txBody>
      </p:sp>
      <p:sp>
        <p:nvSpPr>
          <p:cNvPr id="105" name="Obdélník 104"/>
          <p:cNvSpPr/>
          <p:nvPr/>
        </p:nvSpPr>
        <p:spPr>
          <a:xfrm>
            <a:off x="7725503" y="3697388"/>
            <a:ext cx="1940849" cy="429615"/>
          </a:xfrm>
          <a:prstGeom prst="rect">
            <a:avLst/>
          </a:prstGeom>
          <a:solidFill>
            <a:srgbClr val="20F49E"/>
          </a:solidFill>
          <a:ln>
            <a:solidFill>
              <a:srgbClr val="056F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6" name="Volný tvar 105"/>
          <p:cNvSpPr/>
          <p:nvPr/>
        </p:nvSpPr>
        <p:spPr>
          <a:xfrm>
            <a:off x="7731807" y="4047067"/>
            <a:ext cx="1947128" cy="434504"/>
          </a:xfrm>
          <a:custGeom>
            <a:avLst/>
            <a:gdLst>
              <a:gd name="connsiteX0" fmla="*/ 0 w 2002971"/>
              <a:gd name="connsiteY0" fmla="*/ 0 h 342122"/>
              <a:gd name="connsiteX1" fmla="*/ 2002971 w 2002971"/>
              <a:gd name="connsiteY1" fmla="*/ 0 h 342122"/>
              <a:gd name="connsiteX2" fmla="*/ 2002971 w 2002971"/>
              <a:gd name="connsiteY2" fmla="*/ 224969 h 342122"/>
              <a:gd name="connsiteX3" fmla="*/ 1885818 w 2002971"/>
              <a:gd name="connsiteY3" fmla="*/ 342122 h 342122"/>
              <a:gd name="connsiteX4" fmla="*/ 117153 w 2002971"/>
              <a:gd name="connsiteY4" fmla="*/ 342122 h 342122"/>
              <a:gd name="connsiteX5" fmla="*/ 0 w 2002971"/>
              <a:gd name="connsiteY5" fmla="*/ 224969 h 342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2971" h="342122">
                <a:moveTo>
                  <a:pt x="0" y="0"/>
                </a:moveTo>
                <a:lnTo>
                  <a:pt x="2002971" y="0"/>
                </a:lnTo>
                <a:lnTo>
                  <a:pt x="2002971" y="224969"/>
                </a:lnTo>
                <a:cubicBezTo>
                  <a:pt x="2002971" y="289671"/>
                  <a:pt x="1950520" y="342122"/>
                  <a:pt x="1885818" y="342122"/>
                </a:cubicBezTo>
                <a:lnTo>
                  <a:pt x="117153" y="342122"/>
                </a:lnTo>
                <a:cubicBezTo>
                  <a:pt x="52451" y="342122"/>
                  <a:pt x="0" y="289671"/>
                  <a:pt x="0" y="224969"/>
                </a:cubicBezTo>
                <a:close/>
              </a:path>
            </a:pathLst>
          </a:custGeom>
          <a:solidFill>
            <a:srgbClr val="20F4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07" name="Skupina 106"/>
          <p:cNvGrpSpPr/>
          <p:nvPr/>
        </p:nvGrpSpPr>
        <p:grpSpPr>
          <a:xfrm>
            <a:off x="7496555" y="3338458"/>
            <a:ext cx="2182808" cy="1371111"/>
            <a:chOff x="374349" y="4616605"/>
            <a:chExt cx="2182808" cy="1371111"/>
          </a:xfrm>
        </p:grpSpPr>
        <p:cxnSp>
          <p:nvCxnSpPr>
            <p:cNvPr id="108" name="Přímá spojnice 107"/>
            <p:cNvCxnSpPr/>
            <p:nvPr/>
          </p:nvCxnSpPr>
          <p:spPr>
            <a:xfrm>
              <a:off x="594928" y="4616605"/>
              <a:ext cx="0" cy="970058"/>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9" name="Přímá spojnice 108"/>
            <p:cNvCxnSpPr/>
            <p:nvPr/>
          </p:nvCxnSpPr>
          <p:spPr>
            <a:xfrm>
              <a:off x="2557157" y="4616605"/>
              <a:ext cx="0" cy="958026"/>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0" name="Přímá spojnice 109"/>
            <p:cNvCxnSpPr/>
            <p:nvPr/>
          </p:nvCxnSpPr>
          <p:spPr>
            <a:xfrm>
              <a:off x="787433" y="5767134"/>
              <a:ext cx="1588763" cy="0"/>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11" name="Oblouk 110"/>
            <p:cNvSpPr/>
            <p:nvPr/>
          </p:nvSpPr>
          <p:spPr>
            <a:xfrm>
              <a:off x="374349" y="5598695"/>
              <a:ext cx="389021" cy="389021"/>
            </a:xfrm>
            <a:prstGeom prst="arc">
              <a:avLst/>
            </a:prstGeom>
            <a:ln w="57150">
              <a:solidFill>
                <a:srgbClr val="777777"/>
              </a:solidFill>
            </a:ln>
            <a:scene3d>
              <a:camera prst="orthographicFront">
                <a:rot lat="10800000" lon="10800000" rev="0"/>
              </a:camera>
              <a:lightRig rig="threePt" dir="t"/>
            </a:scene3d>
          </p:spPr>
          <p:style>
            <a:lnRef idx="1">
              <a:schemeClr val="accent1"/>
            </a:lnRef>
            <a:fillRef idx="0">
              <a:schemeClr val="accent1"/>
            </a:fillRef>
            <a:effectRef idx="0">
              <a:schemeClr val="accent1"/>
            </a:effectRef>
            <a:fontRef idx="minor">
              <a:schemeClr val="tx1"/>
            </a:fontRef>
          </p:style>
          <p:txBody>
            <a:bodyPr rtlCol="0" anchor="ctr"/>
            <a:lstStyle/>
            <a:p>
              <a:pPr algn="ctr"/>
              <a:endParaRPr lang="cs-CZ"/>
            </a:p>
          </p:txBody>
        </p:sp>
        <p:sp>
          <p:nvSpPr>
            <p:cNvPr id="112" name="Oblouk 111"/>
            <p:cNvSpPr/>
            <p:nvPr/>
          </p:nvSpPr>
          <p:spPr>
            <a:xfrm>
              <a:off x="2164108" y="5598688"/>
              <a:ext cx="389021" cy="389021"/>
            </a:xfrm>
            <a:prstGeom prst="arc">
              <a:avLst/>
            </a:prstGeom>
            <a:ln w="57150">
              <a:solidFill>
                <a:srgbClr val="929292"/>
              </a:solidFill>
            </a:ln>
            <a:scene3d>
              <a:camera prst="orthographicFront">
                <a:rot lat="10800000" lon="0" rev="0"/>
              </a:camera>
              <a:lightRig rig="threePt" dir="t"/>
            </a:scene3d>
          </p:spPr>
          <p:style>
            <a:lnRef idx="1">
              <a:schemeClr val="accent1"/>
            </a:lnRef>
            <a:fillRef idx="0">
              <a:schemeClr val="accent1"/>
            </a:fillRef>
            <a:effectRef idx="0">
              <a:schemeClr val="accent1"/>
            </a:effectRef>
            <a:fontRef idx="minor">
              <a:schemeClr val="tx1"/>
            </a:fontRef>
          </p:style>
          <p:txBody>
            <a:bodyPr rtlCol="0" anchor="ctr"/>
            <a:lstStyle/>
            <a:p>
              <a:pPr algn="ctr"/>
              <a:endParaRPr lang="cs-CZ"/>
            </a:p>
          </p:txBody>
        </p:sp>
      </p:grpSp>
      <p:sp>
        <p:nvSpPr>
          <p:cNvPr id="113" name="TextovéPole 112"/>
          <p:cNvSpPr txBox="1"/>
          <p:nvPr/>
        </p:nvSpPr>
        <p:spPr>
          <a:xfrm>
            <a:off x="8058121" y="3096915"/>
            <a:ext cx="1474237" cy="461665"/>
          </a:xfrm>
          <a:prstGeom prst="rect">
            <a:avLst/>
          </a:prstGeom>
          <a:noFill/>
        </p:spPr>
        <p:txBody>
          <a:bodyPr wrap="square" rtlCol="0">
            <a:spAutoFit/>
          </a:bodyPr>
          <a:lstStyle/>
          <a:p>
            <a:r>
              <a:rPr lang="cs-CZ" dirty="0"/>
              <a:t>      </a:t>
            </a:r>
            <a:r>
              <a:rPr lang="cs-CZ" sz="2400" b="1" dirty="0"/>
              <a:t>HCO</a:t>
            </a:r>
            <a:r>
              <a:rPr lang="cs-CZ" sz="2400" b="1" baseline="-25000" dirty="0"/>
              <a:t>3</a:t>
            </a:r>
            <a:r>
              <a:rPr lang="cs-CZ" sz="2400" b="1" baseline="30000" dirty="0"/>
              <a:t>-</a:t>
            </a:r>
            <a:endParaRPr lang="cs-CZ" sz="2400" b="1" dirty="0"/>
          </a:p>
        </p:txBody>
      </p:sp>
      <p:cxnSp>
        <p:nvCxnSpPr>
          <p:cNvPr id="114" name="Přímá spojnice 113"/>
          <p:cNvCxnSpPr/>
          <p:nvPr/>
        </p:nvCxnSpPr>
        <p:spPr>
          <a:xfrm>
            <a:off x="7714754" y="3691289"/>
            <a:ext cx="1964988" cy="0"/>
          </a:xfrm>
          <a:prstGeom prst="line">
            <a:avLst/>
          </a:prstGeom>
          <a:ln>
            <a:solidFill>
              <a:srgbClr val="056F44"/>
            </a:solidFill>
          </a:ln>
        </p:spPr>
        <p:style>
          <a:lnRef idx="1">
            <a:schemeClr val="accent1"/>
          </a:lnRef>
          <a:fillRef idx="0">
            <a:schemeClr val="accent1"/>
          </a:fillRef>
          <a:effectRef idx="0">
            <a:schemeClr val="accent1"/>
          </a:effectRef>
          <a:fontRef idx="minor">
            <a:schemeClr val="tx1"/>
          </a:fontRef>
        </p:style>
      </p:cxnSp>
      <p:sp>
        <p:nvSpPr>
          <p:cNvPr id="115" name="Obdélník 114"/>
          <p:cNvSpPr/>
          <p:nvPr/>
        </p:nvSpPr>
        <p:spPr>
          <a:xfrm>
            <a:off x="6185679" y="5855014"/>
            <a:ext cx="307773" cy="343459"/>
          </a:xfrm>
          <a:prstGeom prst="rect">
            <a:avLst/>
          </a:prstGeom>
          <a:solidFill>
            <a:srgbClr val="FCD9B2"/>
          </a:solidFill>
          <a:ln>
            <a:solidFill>
              <a:srgbClr val="D2720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6" name="Obdélník 115"/>
          <p:cNvSpPr/>
          <p:nvPr/>
        </p:nvSpPr>
        <p:spPr>
          <a:xfrm>
            <a:off x="6180122" y="5520952"/>
            <a:ext cx="307773" cy="343459"/>
          </a:xfrm>
          <a:prstGeom prst="rect">
            <a:avLst/>
          </a:prstGeom>
          <a:solidFill>
            <a:srgbClr val="FCD9B2"/>
          </a:solidFill>
          <a:ln>
            <a:solidFill>
              <a:srgbClr val="D2720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17" name="Volný tvar 116"/>
          <p:cNvSpPr/>
          <p:nvPr/>
        </p:nvSpPr>
        <p:spPr>
          <a:xfrm>
            <a:off x="6189043" y="5859954"/>
            <a:ext cx="294392" cy="428206"/>
          </a:xfrm>
          <a:custGeom>
            <a:avLst/>
            <a:gdLst>
              <a:gd name="connsiteX0" fmla="*/ 0 w 294392"/>
              <a:gd name="connsiteY0" fmla="*/ 0 h 490654"/>
              <a:gd name="connsiteX1" fmla="*/ 294392 w 294392"/>
              <a:gd name="connsiteY1" fmla="*/ 0 h 490654"/>
              <a:gd name="connsiteX2" fmla="*/ 294392 w 294392"/>
              <a:gd name="connsiteY2" fmla="*/ 330076 h 490654"/>
              <a:gd name="connsiteX3" fmla="*/ 293543 w 294392"/>
              <a:gd name="connsiteY3" fmla="*/ 330076 h 490654"/>
              <a:gd name="connsiteX4" fmla="*/ 294392 w 294392"/>
              <a:gd name="connsiteY4" fmla="*/ 334537 h 490654"/>
              <a:gd name="connsiteX5" fmla="*/ 147196 w 294392"/>
              <a:gd name="connsiteY5" fmla="*/ 490654 h 490654"/>
              <a:gd name="connsiteX6" fmla="*/ 0 w 294392"/>
              <a:gd name="connsiteY6" fmla="*/ 334537 h 490654"/>
              <a:gd name="connsiteX7" fmla="*/ 849 w 294392"/>
              <a:gd name="connsiteY7" fmla="*/ 330076 h 490654"/>
              <a:gd name="connsiteX8" fmla="*/ 0 w 294392"/>
              <a:gd name="connsiteY8" fmla="*/ 330076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392" h="490654">
                <a:moveTo>
                  <a:pt x="0" y="0"/>
                </a:moveTo>
                <a:lnTo>
                  <a:pt x="294392" y="0"/>
                </a:lnTo>
                <a:lnTo>
                  <a:pt x="294392" y="330076"/>
                </a:lnTo>
                <a:lnTo>
                  <a:pt x="293543" y="330076"/>
                </a:lnTo>
                <a:lnTo>
                  <a:pt x="294392" y="334537"/>
                </a:lnTo>
                <a:cubicBezTo>
                  <a:pt x="294392" y="420758"/>
                  <a:pt x="228490" y="490654"/>
                  <a:pt x="147196" y="490654"/>
                </a:cubicBezTo>
                <a:cubicBezTo>
                  <a:pt x="65902" y="490654"/>
                  <a:pt x="0" y="420758"/>
                  <a:pt x="0" y="334537"/>
                </a:cubicBezTo>
                <a:lnTo>
                  <a:pt x="849" y="330076"/>
                </a:lnTo>
                <a:lnTo>
                  <a:pt x="0" y="330076"/>
                </a:lnTo>
                <a:close/>
              </a:path>
            </a:pathLst>
          </a:custGeom>
          <a:solidFill>
            <a:srgbClr val="FCD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18" name="Skupina 117"/>
          <p:cNvGrpSpPr/>
          <p:nvPr/>
        </p:nvGrpSpPr>
        <p:grpSpPr>
          <a:xfrm>
            <a:off x="6164372" y="4692049"/>
            <a:ext cx="328807" cy="1604665"/>
            <a:chOff x="4982838" y="2487654"/>
            <a:chExt cx="328807" cy="1604665"/>
          </a:xfrm>
        </p:grpSpPr>
        <p:cxnSp>
          <p:nvCxnSpPr>
            <p:cNvPr id="119" name="Přímá spojnice 118"/>
            <p:cNvCxnSpPr/>
            <p:nvPr/>
          </p:nvCxnSpPr>
          <p:spPr>
            <a:xfrm>
              <a:off x="4990282" y="2494092"/>
              <a:ext cx="0" cy="1391000"/>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20" name="Přímá spojnice 119"/>
            <p:cNvCxnSpPr/>
            <p:nvPr/>
          </p:nvCxnSpPr>
          <p:spPr>
            <a:xfrm>
              <a:off x="5311645" y="2487654"/>
              <a:ext cx="0" cy="1391000"/>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21" name="Oblouk 120"/>
            <p:cNvSpPr/>
            <p:nvPr/>
          </p:nvSpPr>
          <p:spPr>
            <a:xfrm rot="10800000">
              <a:off x="4989779" y="3675805"/>
              <a:ext cx="304395" cy="415369"/>
            </a:xfrm>
            <a:prstGeom prst="arc">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cs-CZ"/>
            </a:p>
          </p:txBody>
        </p:sp>
        <p:sp>
          <p:nvSpPr>
            <p:cNvPr id="122" name="Oblouk 121"/>
            <p:cNvSpPr/>
            <p:nvPr/>
          </p:nvSpPr>
          <p:spPr>
            <a:xfrm rot="10800000" flipH="1">
              <a:off x="4982838" y="3653263"/>
              <a:ext cx="327993" cy="437908"/>
            </a:xfrm>
            <a:prstGeom prst="arc">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cs-CZ">
                <a:ln w="57150">
                  <a:solidFill>
                    <a:schemeClr val="tx1"/>
                  </a:solidFill>
                </a:ln>
              </a:endParaRPr>
            </a:p>
          </p:txBody>
        </p:sp>
        <p:cxnSp>
          <p:nvCxnSpPr>
            <p:cNvPr id="123" name="Přímá spojnice 122"/>
            <p:cNvCxnSpPr/>
            <p:nvPr/>
          </p:nvCxnSpPr>
          <p:spPr>
            <a:xfrm>
              <a:off x="5121637" y="4092319"/>
              <a:ext cx="44972" cy="0"/>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124" name="TextovéPole 123"/>
          <p:cNvSpPr txBox="1"/>
          <p:nvPr/>
        </p:nvSpPr>
        <p:spPr>
          <a:xfrm>
            <a:off x="6538011" y="4667032"/>
            <a:ext cx="572684" cy="461665"/>
          </a:xfrm>
          <a:prstGeom prst="rect">
            <a:avLst/>
          </a:prstGeom>
          <a:noFill/>
        </p:spPr>
        <p:txBody>
          <a:bodyPr wrap="square" rtlCol="0">
            <a:spAutoFit/>
          </a:bodyPr>
          <a:lstStyle/>
          <a:p>
            <a:r>
              <a:rPr lang="cs-CZ" sz="2400" b="1" dirty="0"/>
              <a:t>H</a:t>
            </a:r>
            <a:r>
              <a:rPr lang="cs-CZ" sz="2400" b="1" baseline="30000" dirty="0"/>
              <a:t>+</a:t>
            </a:r>
            <a:endParaRPr lang="cs-CZ" sz="2400" b="1" dirty="0"/>
          </a:p>
        </p:txBody>
      </p:sp>
      <p:cxnSp>
        <p:nvCxnSpPr>
          <p:cNvPr id="125" name="Přímá spojnice 124"/>
          <p:cNvCxnSpPr/>
          <p:nvPr/>
        </p:nvCxnSpPr>
        <p:spPr>
          <a:xfrm>
            <a:off x="6186068" y="5520451"/>
            <a:ext cx="286966" cy="0"/>
          </a:xfrm>
          <a:prstGeom prst="line">
            <a:avLst/>
          </a:prstGeom>
          <a:ln>
            <a:solidFill>
              <a:srgbClr val="D27208"/>
            </a:solidFill>
          </a:ln>
        </p:spPr>
        <p:style>
          <a:lnRef idx="1">
            <a:schemeClr val="accent1"/>
          </a:lnRef>
          <a:fillRef idx="0">
            <a:schemeClr val="accent1"/>
          </a:fillRef>
          <a:effectRef idx="0">
            <a:schemeClr val="accent1"/>
          </a:effectRef>
          <a:fontRef idx="minor">
            <a:schemeClr val="tx1"/>
          </a:fontRef>
        </p:style>
      </p:cxnSp>
      <p:cxnSp>
        <p:nvCxnSpPr>
          <p:cNvPr id="126" name="pH 7,4 ryska leva"/>
          <p:cNvCxnSpPr/>
          <p:nvPr/>
        </p:nvCxnSpPr>
        <p:spPr>
          <a:xfrm>
            <a:off x="5855161" y="5522054"/>
            <a:ext cx="307773"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27" name="pH 7,4 ryska prava"/>
          <p:cNvCxnSpPr/>
          <p:nvPr/>
        </p:nvCxnSpPr>
        <p:spPr>
          <a:xfrm>
            <a:off x="6509769" y="5522843"/>
            <a:ext cx="307773"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28" name="pH 7,4 popis"/>
          <p:cNvSpPr txBox="1"/>
          <p:nvPr/>
        </p:nvSpPr>
        <p:spPr>
          <a:xfrm>
            <a:off x="6494890" y="5191376"/>
            <a:ext cx="1018632" cy="369332"/>
          </a:xfrm>
          <a:prstGeom prst="rect">
            <a:avLst/>
          </a:prstGeom>
          <a:noFill/>
        </p:spPr>
        <p:txBody>
          <a:bodyPr wrap="square" rtlCol="0">
            <a:spAutoFit/>
          </a:bodyPr>
          <a:lstStyle/>
          <a:p>
            <a:r>
              <a:rPr lang="cs-CZ" dirty="0"/>
              <a:t>pH= 7,4</a:t>
            </a:r>
          </a:p>
        </p:txBody>
      </p:sp>
      <p:grpSp>
        <p:nvGrpSpPr>
          <p:cNvPr id="129" name="Lupa"/>
          <p:cNvGrpSpPr/>
          <p:nvPr/>
        </p:nvGrpSpPr>
        <p:grpSpPr>
          <a:xfrm rot="3339108">
            <a:off x="4878593" y="4143541"/>
            <a:ext cx="2050513" cy="3532821"/>
            <a:chOff x="9397217" y="2335234"/>
            <a:chExt cx="1167618" cy="2011685"/>
          </a:xfrm>
        </p:grpSpPr>
        <p:sp>
          <p:nvSpPr>
            <p:cNvPr id="130" name="Ovál 129"/>
            <p:cNvSpPr/>
            <p:nvPr/>
          </p:nvSpPr>
          <p:spPr>
            <a:xfrm>
              <a:off x="9397217" y="2335234"/>
              <a:ext cx="1167618" cy="1167618"/>
            </a:xfrm>
            <a:prstGeom prst="ellipse">
              <a:avLst/>
            </a:prstGeom>
            <a:noFill/>
            <a:ln w="76200">
              <a:solidFill>
                <a:srgbClr val="0F11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1" name="Volný tvar 130"/>
            <p:cNvSpPr/>
            <p:nvPr/>
          </p:nvSpPr>
          <p:spPr>
            <a:xfrm>
              <a:off x="9847385" y="3502855"/>
              <a:ext cx="253218" cy="844064"/>
            </a:xfrm>
            <a:custGeom>
              <a:avLst/>
              <a:gdLst>
                <a:gd name="connsiteX0" fmla="*/ 98657 w 253218"/>
                <a:gd name="connsiteY0" fmla="*/ 0 h 844064"/>
                <a:gd name="connsiteX1" fmla="*/ 154561 w 253218"/>
                <a:gd name="connsiteY1" fmla="*/ 0 h 844064"/>
                <a:gd name="connsiteX2" fmla="*/ 253218 w 253218"/>
                <a:gd name="connsiteY2" fmla="*/ 844064 h 844064"/>
                <a:gd name="connsiteX3" fmla="*/ 0 w 253218"/>
                <a:gd name="connsiteY3" fmla="*/ 844064 h 844064"/>
              </a:gdLst>
              <a:ahLst/>
              <a:cxnLst>
                <a:cxn ang="0">
                  <a:pos x="connsiteX0" y="connsiteY0"/>
                </a:cxn>
                <a:cxn ang="0">
                  <a:pos x="connsiteX1" y="connsiteY1"/>
                </a:cxn>
                <a:cxn ang="0">
                  <a:pos x="connsiteX2" y="connsiteY2"/>
                </a:cxn>
                <a:cxn ang="0">
                  <a:pos x="connsiteX3" y="connsiteY3"/>
                </a:cxn>
              </a:cxnLst>
              <a:rect l="l" t="t" r="r" b="b"/>
              <a:pathLst>
                <a:path w="253218" h="844064">
                  <a:moveTo>
                    <a:pt x="98657" y="0"/>
                  </a:moveTo>
                  <a:lnTo>
                    <a:pt x="154561" y="0"/>
                  </a:lnTo>
                  <a:lnTo>
                    <a:pt x="253218" y="844064"/>
                  </a:lnTo>
                  <a:lnTo>
                    <a:pt x="0" y="844064"/>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132" name="Obdélník 131"/>
          <p:cNvSpPr/>
          <p:nvPr/>
        </p:nvSpPr>
        <p:spPr>
          <a:xfrm>
            <a:off x="10469804" y="4077020"/>
            <a:ext cx="307773" cy="343459"/>
          </a:xfrm>
          <a:prstGeom prst="rect">
            <a:avLst/>
          </a:prstGeom>
          <a:solidFill>
            <a:srgbClr val="20F49E"/>
          </a:solidFill>
          <a:ln>
            <a:solidFill>
              <a:srgbClr val="056F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3" name="Obdélník 132"/>
          <p:cNvSpPr/>
          <p:nvPr/>
        </p:nvSpPr>
        <p:spPr>
          <a:xfrm>
            <a:off x="10464247" y="3742958"/>
            <a:ext cx="307773" cy="343459"/>
          </a:xfrm>
          <a:prstGeom prst="rect">
            <a:avLst/>
          </a:prstGeom>
          <a:solidFill>
            <a:srgbClr val="20F49E"/>
          </a:solidFill>
          <a:ln>
            <a:solidFill>
              <a:srgbClr val="056F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4" name="Volný tvar 133"/>
          <p:cNvSpPr/>
          <p:nvPr/>
        </p:nvSpPr>
        <p:spPr>
          <a:xfrm>
            <a:off x="10473168" y="4081960"/>
            <a:ext cx="294392" cy="428206"/>
          </a:xfrm>
          <a:custGeom>
            <a:avLst/>
            <a:gdLst>
              <a:gd name="connsiteX0" fmla="*/ 0 w 294392"/>
              <a:gd name="connsiteY0" fmla="*/ 0 h 490654"/>
              <a:gd name="connsiteX1" fmla="*/ 294392 w 294392"/>
              <a:gd name="connsiteY1" fmla="*/ 0 h 490654"/>
              <a:gd name="connsiteX2" fmla="*/ 294392 w 294392"/>
              <a:gd name="connsiteY2" fmla="*/ 330076 h 490654"/>
              <a:gd name="connsiteX3" fmla="*/ 293543 w 294392"/>
              <a:gd name="connsiteY3" fmla="*/ 330076 h 490654"/>
              <a:gd name="connsiteX4" fmla="*/ 294392 w 294392"/>
              <a:gd name="connsiteY4" fmla="*/ 334537 h 490654"/>
              <a:gd name="connsiteX5" fmla="*/ 147196 w 294392"/>
              <a:gd name="connsiteY5" fmla="*/ 490654 h 490654"/>
              <a:gd name="connsiteX6" fmla="*/ 0 w 294392"/>
              <a:gd name="connsiteY6" fmla="*/ 334537 h 490654"/>
              <a:gd name="connsiteX7" fmla="*/ 849 w 294392"/>
              <a:gd name="connsiteY7" fmla="*/ 330076 h 490654"/>
              <a:gd name="connsiteX8" fmla="*/ 0 w 294392"/>
              <a:gd name="connsiteY8" fmla="*/ 330076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392" h="490654">
                <a:moveTo>
                  <a:pt x="0" y="0"/>
                </a:moveTo>
                <a:lnTo>
                  <a:pt x="294392" y="0"/>
                </a:lnTo>
                <a:lnTo>
                  <a:pt x="294392" y="330076"/>
                </a:lnTo>
                <a:lnTo>
                  <a:pt x="293543" y="330076"/>
                </a:lnTo>
                <a:lnTo>
                  <a:pt x="294392" y="334537"/>
                </a:lnTo>
                <a:cubicBezTo>
                  <a:pt x="294392" y="420758"/>
                  <a:pt x="228490" y="490654"/>
                  <a:pt x="147196" y="490654"/>
                </a:cubicBezTo>
                <a:cubicBezTo>
                  <a:pt x="65902" y="490654"/>
                  <a:pt x="0" y="420758"/>
                  <a:pt x="0" y="334537"/>
                </a:cubicBezTo>
                <a:lnTo>
                  <a:pt x="849" y="330076"/>
                </a:lnTo>
                <a:lnTo>
                  <a:pt x="0" y="330076"/>
                </a:lnTo>
                <a:close/>
              </a:path>
            </a:pathLst>
          </a:custGeom>
          <a:solidFill>
            <a:srgbClr val="20F4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35" name="Skupina 134"/>
          <p:cNvGrpSpPr/>
          <p:nvPr/>
        </p:nvGrpSpPr>
        <p:grpSpPr>
          <a:xfrm>
            <a:off x="10448497" y="2914055"/>
            <a:ext cx="328807" cy="1604665"/>
            <a:chOff x="4982838" y="2487654"/>
            <a:chExt cx="328807" cy="1604665"/>
          </a:xfrm>
        </p:grpSpPr>
        <p:cxnSp>
          <p:nvCxnSpPr>
            <p:cNvPr id="136" name="Přímá spojnice 135"/>
            <p:cNvCxnSpPr/>
            <p:nvPr/>
          </p:nvCxnSpPr>
          <p:spPr>
            <a:xfrm>
              <a:off x="4990282" y="2494092"/>
              <a:ext cx="0" cy="1391000"/>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7" name="Přímá spojnice 136"/>
            <p:cNvCxnSpPr/>
            <p:nvPr/>
          </p:nvCxnSpPr>
          <p:spPr>
            <a:xfrm>
              <a:off x="5311645" y="2487654"/>
              <a:ext cx="0" cy="1391000"/>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8" name="Oblouk 137"/>
            <p:cNvSpPr/>
            <p:nvPr/>
          </p:nvSpPr>
          <p:spPr>
            <a:xfrm rot="10800000">
              <a:off x="4989779" y="3675805"/>
              <a:ext cx="304395" cy="415369"/>
            </a:xfrm>
            <a:prstGeom prst="arc">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cs-CZ"/>
            </a:p>
          </p:txBody>
        </p:sp>
        <p:sp>
          <p:nvSpPr>
            <p:cNvPr id="139" name="Oblouk 138"/>
            <p:cNvSpPr/>
            <p:nvPr/>
          </p:nvSpPr>
          <p:spPr>
            <a:xfrm rot="10800000" flipH="1">
              <a:off x="4982838" y="3653263"/>
              <a:ext cx="327993" cy="437908"/>
            </a:xfrm>
            <a:prstGeom prst="arc">
              <a:avLst/>
            </a:prstGeom>
            <a:solidFill>
              <a:srgbClr val="20F49E"/>
            </a:solidFill>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cs-CZ">
                <a:ln w="57150">
                  <a:solidFill>
                    <a:schemeClr val="tx1"/>
                  </a:solidFill>
                </a:ln>
              </a:endParaRPr>
            </a:p>
          </p:txBody>
        </p:sp>
        <p:cxnSp>
          <p:nvCxnSpPr>
            <p:cNvPr id="140" name="Přímá spojnice 139"/>
            <p:cNvCxnSpPr/>
            <p:nvPr/>
          </p:nvCxnSpPr>
          <p:spPr>
            <a:xfrm>
              <a:off x="5121637" y="4092319"/>
              <a:ext cx="44972" cy="0"/>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141" name="TextovéPole 140"/>
          <p:cNvSpPr txBox="1"/>
          <p:nvPr/>
        </p:nvSpPr>
        <p:spPr>
          <a:xfrm>
            <a:off x="10822135" y="2889038"/>
            <a:ext cx="1048131" cy="461665"/>
          </a:xfrm>
          <a:prstGeom prst="rect">
            <a:avLst/>
          </a:prstGeom>
          <a:noFill/>
        </p:spPr>
        <p:txBody>
          <a:bodyPr wrap="square" rtlCol="0">
            <a:spAutoFit/>
          </a:bodyPr>
          <a:lstStyle/>
          <a:p>
            <a:r>
              <a:rPr lang="cs-CZ" sz="2400" b="1" dirty="0"/>
              <a:t>HCO</a:t>
            </a:r>
            <a:r>
              <a:rPr lang="cs-CZ" sz="2400" b="1" baseline="-25000" dirty="0"/>
              <a:t>3</a:t>
            </a:r>
            <a:r>
              <a:rPr lang="cs-CZ" sz="2400" b="1" baseline="30000" dirty="0"/>
              <a:t>-</a:t>
            </a:r>
            <a:endParaRPr lang="cs-CZ" sz="2400" b="1" dirty="0"/>
          </a:p>
        </p:txBody>
      </p:sp>
      <p:cxnSp>
        <p:nvCxnSpPr>
          <p:cNvPr id="142" name="Přímá spojnice 141"/>
          <p:cNvCxnSpPr/>
          <p:nvPr/>
        </p:nvCxnSpPr>
        <p:spPr>
          <a:xfrm>
            <a:off x="10470193" y="3742457"/>
            <a:ext cx="286966" cy="0"/>
          </a:xfrm>
          <a:prstGeom prst="line">
            <a:avLst/>
          </a:prstGeom>
          <a:ln>
            <a:solidFill>
              <a:srgbClr val="056F44"/>
            </a:solidFill>
          </a:ln>
        </p:spPr>
        <p:style>
          <a:lnRef idx="1">
            <a:schemeClr val="accent1"/>
          </a:lnRef>
          <a:fillRef idx="0">
            <a:schemeClr val="accent1"/>
          </a:fillRef>
          <a:effectRef idx="0">
            <a:schemeClr val="accent1"/>
          </a:effectRef>
          <a:fontRef idx="minor">
            <a:schemeClr val="tx1"/>
          </a:fontRef>
        </p:style>
      </p:cxnSp>
      <p:grpSp>
        <p:nvGrpSpPr>
          <p:cNvPr id="146" name="Lupa"/>
          <p:cNvGrpSpPr/>
          <p:nvPr/>
        </p:nvGrpSpPr>
        <p:grpSpPr>
          <a:xfrm rot="3339108">
            <a:off x="9264315" y="2382480"/>
            <a:ext cx="2050513" cy="3532821"/>
            <a:chOff x="9397217" y="2335234"/>
            <a:chExt cx="1167618" cy="2011685"/>
          </a:xfrm>
        </p:grpSpPr>
        <p:sp>
          <p:nvSpPr>
            <p:cNvPr id="147" name="Ovál 146"/>
            <p:cNvSpPr/>
            <p:nvPr/>
          </p:nvSpPr>
          <p:spPr>
            <a:xfrm>
              <a:off x="9397217" y="2335234"/>
              <a:ext cx="1167618" cy="1167618"/>
            </a:xfrm>
            <a:prstGeom prst="ellipse">
              <a:avLst/>
            </a:prstGeom>
            <a:noFill/>
            <a:ln w="76200">
              <a:solidFill>
                <a:srgbClr val="0F11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8" name="Volný tvar 147"/>
            <p:cNvSpPr/>
            <p:nvPr/>
          </p:nvSpPr>
          <p:spPr>
            <a:xfrm>
              <a:off x="9847385" y="3502855"/>
              <a:ext cx="253218" cy="844064"/>
            </a:xfrm>
            <a:custGeom>
              <a:avLst/>
              <a:gdLst>
                <a:gd name="connsiteX0" fmla="*/ 98657 w 253218"/>
                <a:gd name="connsiteY0" fmla="*/ 0 h 844064"/>
                <a:gd name="connsiteX1" fmla="*/ 154561 w 253218"/>
                <a:gd name="connsiteY1" fmla="*/ 0 h 844064"/>
                <a:gd name="connsiteX2" fmla="*/ 253218 w 253218"/>
                <a:gd name="connsiteY2" fmla="*/ 844064 h 844064"/>
                <a:gd name="connsiteX3" fmla="*/ 0 w 253218"/>
                <a:gd name="connsiteY3" fmla="*/ 844064 h 844064"/>
              </a:gdLst>
              <a:ahLst/>
              <a:cxnLst>
                <a:cxn ang="0">
                  <a:pos x="connsiteX0" y="connsiteY0"/>
                </a:cxn>
                <a:cxn ang="0">
                  <a:pos x="connsiteX1" y="connsiteY1"/>
                </a:cxn>
                <a:cxn ang="0">
                  <a:pos x="connsiteX2" y="connsiteY2"/>
                </a:cxn>
                <a:cxn ang="0">
                  <a:pos x="connsiteX3" y="connsiteY3"/>
                </a:cxn>
              </a:cxnLst>
              <a:rect l="l" t="t" r="r" b="b"/>
              <a:pathLst>
                <a:path w="253218" h="844064">
                  <a:moveTo>
                    <a:pt x="98657" y="0"/>
                  </a:moveTo>
                  <a:lnTo>
                    <a:pt x="154561" y="0"/>
                  </a:lnTo>
                  <a:lnTo>
                    <a:pt x="253218" y="844064"/>
                  </a:lnTo>
                  <a:lnTo>
                    <a:pt x="0" y="844064"/>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150" name="Obdélník 149"/>
          <p:cNvSpPr/>
          <p:nvPr/>
        </p:nvSpPr>
        <p:spPr>
          <a:xfrm>
            <a:off x="1286390" y="3946157"/>
            <a:ext cx="307773" cy="343459"/>
          </a:xfrm>
          <a:prstGeom prst="rect">
            <a:avLst/>
          </a:prstGeom>
          <a:solidFill>
            <a:srgbClr val="DBDBDB"/>
          </a:solidFill>
          <a:ln>
            <a:solidFill>
              <a:srgbClr val="8C8C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49" name="Obdélník 148"/>
          <p:cNvSpPr/>
          <p:nvPr/>
        </p:nvSpPr>
        <p:spPr>
          <a:xfrm>
            <a:off x="1291947" y="3958492"/>
            <a:ext cx="307773" cy="343459"/>
          </a:xfrm>
          <a:prstGeom prst="rect">
            <a:avLst/>
          </a:prstGeom>
          <a:solidFill>
            <a:srgbClr val="DBDB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51" name="Volný tvar 150"/>
          <p:cNvSpPr/>
          <p:nvPr/>
        </p:nvSpPr>
        <p:spPr>
          <a:xfrm>
            <a:off x="1295311" y="4285159"/>
            <a:ext cx="294392" cy="428206"/>
          </a:xfrm>
          <a:custGeom>
            <a:avLst/>
            <a:gdLst>
              <a:gd name="connsiteX0" fmla="*/ 0 w 294392"/>
              <a:gd name="connsiteY0" fmla="*/ 0 h 490654"/>
              <a:gd name="connsiteX1" fmla="*/ 294392 w 294392"/>
              <a:gd name="connsiteY1" fmla="*/ 0 h 490654"/>
              <a:gd name="connsiteX2" fmla="*/ 294392 w 294392"/>
              <a:gd name="connsiteY2" fmla="*/ 330076 h 490654"/>
              <a:gd name="connsiteX3" fmla="*/ 293543 w 294392"/>
              <a:gd name="connsiteY3" fmla="*/ 330076 h 490654"/>
              <a:gd name="connsiteX4" fmla="*/ 294392 w 294392"/>
              <a:gd name="connsiteY4" fmla="*/ 334537 h 490654"/>
              <a:gd name="connsiteX5" fmla="*/ 147196 w 294392"/>
              <a:gd name="connsiteY5" fmla="*/ 490654 h 490654"/>
              <a:gd name="connsiteX6" fmla="*/ 0 w 294392"/>
              <a:gd name="connsiteY6" fmla="*/ 334537 h 490654"/>
              <a:gd name="connsiteX7" fmla="*/ 849 w 294392"/>
              <a:gd name="connsiteY7" fmla="*/ 330076 h 490654"/>
              <a:gd name="connsiteX8" fmla="*/ 0 w 294392"/>
              <a:gd name="connsiteY8" fmla="*/ 330076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392" h="490654">
                <a:moveTo>
                  <a:pt x="0" y="0"/>
                </a:moveTo>
                <a:lnTo>
                  <a:pt x="294392" y="0"/>
                </a:lnTo>
                <a:lnTo>
                  <a:pt x="294392" y="330076"/>
                </a:lnTo>
                <a:lnTo>
                  <a:pt x="293543" y="330076"/>
                </a:lnTo>
                <a:lnTo>
                  <a:pt x="294392" y="334537"/>
                </a:lnTo>
                <a:cubicBezTo>
                  <a:pt x="294392" y="420758"/>
                  <a:pt x="228490" y="490654"/>
                  <a:pt x="147196" y="490654"/>
                </a:cubicBezTo>
                <a:cubicBezTo>
                  <a:pt x="65902" y="490654"/>
                  <a:pt x="0" y="420758"/>
                  <a:pt x="0" y="334537"/>
                </a:cubicBezTo>
                <a:lnTo>
                  <a:pt x="849" y="330076"/>
                </a:lnTo>
                <a:lnTo>
                  <a:pt x="0" y="330076"/>
                </a:lnTo>
                <a:close/>
              </a:path>
            </a:pathLst>
          </a:custGeom>
          <a:solidFill>
            <a:srgbClr val="DBDB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52" name="Skupina 151"/>
          <p:cNvGrpSpPr/>
          <p:nvPr/>
        </p:nvGrpSpPr>
        <p:grpSpPr>
          <a:xfrm>
            <a:off x="1270640" y="3117254"/>
            <a:ext cx="328807" cy="1604665"/>
            <a:chOff x="4982838" y="2487654"/>
            <a:chExt cx="328807" cy="1604665"/>
          </a:xfrm>
        </p:grpSpPr>
        <p:cxnSp>
          <p:nvCxnSpPr>
            <p:cNvPr id="153" name="Přímá spojnice 152"/>
            <p:cNvCxnSpPr/>
            <p:nvPr/>
          </p:nvCxnSpPr>
          <p:spPr>
            <a:xfrm>
              <a:off x="4990282" y="2494092"/>
              <a:ext cx="0" cy="1391000"/>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54" name="Přímá spojnice 153"/>
            <p:cNvCxnSpPr/>
            <p:nvPr/>
          </p:nvCxnSpPr>
          <p:spPr>
            <a:xfrm>
              <a:off x="5311645" y="2487654"/>
              <a:ext cx="0" cy="1391000"/>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55" name="Oblouk 154"/>
            <p:cNvSpPr/>
            <p:nvPr/>
          </p:nvSpPr>
          <p:spPr>
            <a:xfrm rot="10800000">
              <a:off x="4989779" y="3675805"/>
              <a:ext cx="304395" cy="415369"/>
            </a:xfrm>
            <a:prstGeom prst="arc">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cs-CZ"/>
            </a:p>
          </p:txBody>
        </p:sp>
        <p:sp>
          <p:nvSpPr>
            <p:cNvPr id="156" name="Oblouk 155"/>
            <p:cNvSpPr/>
            <p:nvPr/>
          </p:nvSpPr>
          <p:spPr>
            <a:xfrm rot="10800000" flipH="1">
              <a:off x="4982838" y="3653263"/>
              <a:ext cx="327993" cy="437908"/>
            </a:xfrm>
            <a:prstGeom prst="arc">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cs-CZ">
                <a:ln w="57150">
                  <a:solidFill>
                    <a:schemeClr val="tx1"/>
                  </a:solidFill>
                </a:ln>
              </a:endParaRPr>
            </a:p>
          </p:txBody>
        </p:sp>
        <p:cxnSp>
          <p:nvCxnSpPr>
            <p:cNvPr id="157" name="Přímá spojnice 156"/>
            <p:cNvCxnSpPr/>
            <p:nvPr/>
          </p:nvCxnSpPr>
          <p:spPr>
            <a:xfrm>
              <a:off x="5121637" y="4092319"/>
              <a:ext cx="44972" cy="0"/>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158" name="TextovéPole 157"/>
          <p:cNvSpPr txBox="1"/>
          <p:nvPr/>
        </p:nvSpPr>
        <p:spPr>
          <a:xfrm>
            <a:off x="1644279" y="3092237"/>
            <a:ext cx="844920" cy="461665"/>
          </a:xfrm>
          <a:prstGeom prst="rect">
            <a:avLst/>
          </a:prstGeom>
          <a:noFill/>
        </p:spPr>
        <p:txBody>
          <a:bodyPr wrap="square" rtlCol="0">
            <a:spAutoFit/>
          </a:bodyPr>
          <a:lstStyle/>
          <a:p>
            <a:r>
              <a:rPr lang="cs-CZ" sz="2400" b="1" dirty="0"/>
              <a:t>CO</a:t>
            </a:r>
            <a:r>
              <a:rPr lang="cs-CZ" sz="2400" b="1" baseline="-25000" dirty="0"/>
              <a:t>2</a:t>
            </a:r>
          </a:p>
        </p:txBody>
      </p:sp>
      <p:cxnSp>
        <p:nvCxnSpPr>
          <p:cNvPr id="159" name="Přímá spojnice 158"/>
          <p:cNvCxnSpPr/>
          <p:nvPr/>
        </p:nvCxnSpPr>
        <p:spPr>
          <a:xfrm>
            <a:off x="1292336" y="3945656"/>
            <a:ext cx="286966" cy="0"/>
          </a:xfrm>
          <a:prstGeom prst="line">
            <a:avLst/>
          </a:prstGeom>
          <a:ln>
            <a:solidFill>
              <a:srgbClr val="8C8C8C"/>
            </a:solidFill>
          </a:ln>
        </p:spPr>
        <p:style>
          <a:lnRef idx="1">
            <a:schemeClr val="accent1"/>
          </a:lnRef>
          <a:fillRef idx="0">
            <a:schemeClr val="accent1"/>
          </a:fillRef>
          <a:effectRef idx="0">
            <a:schemeClr val="accent1"/>
          </a:effectRef>
          <a:fontRef idx="minor">
            <a:schemeClr val="tx1"/>
          </a:fontRef>
        </p:style>
      </p:cxnSp>
      <p:grpSp>
        <p:nvGrpSpPr>
          <p:cNvPr id="163" name="Lupa"/>
          <p:cNvGrpSpPr/>
          <p:nvPr/>
        </p:nvGrpSpPr>
        <p:grpSpPr>
          <a:xfrm rot="3339108">
            <a:off x="-235272" y="2568746"/>
            <a:ext cx="2050513" cy="3532821"/>
            <a:chOff x="9397217" y="2335234"/>
            <a:chExt cx="1167618" cy="2011685"/>
          </a:xfrm>
        </p:grpSpPr>
        <p:sp>
          <p:nvSpPr>
            <p:cNvPr id="164" name="Ovál 163"/>
            <p:cNvSpPr/>
            <p:nvPr/>
          </p:nvSpPr>
          <p:spPr>
            <a:xfrm>
              <a:off x="9397217" y="2335234"/>
              <a:ext cx="1167618" cy="1167618"/>
            </a:xfrm>
            <a:prstGeom prst="ellipse">
              <a:avLst/>
            </a:prstGeom>
            <a:noFill/>
            <a:ln w="76200">
              <a:solidFill>
                <a:srgbClr val="0F11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5" name="Volný tvar 164"/>
            <p:cNvSpPr/>
            <p:nvPr/>
          </p:nvSpPr>
          <p:spPr>
            <a:xfrm>
              <a:off x="9847385" y="3502855"/>
              <a:ext cx="253218" cy="844064"/>
            </a:xfrm>
            <a:custGeom>
              <a:avLst/>
              <a:gdLst>
                <a:gd name="connsiteX0" fmla="*/ 98657 w 253218"/>
                <a:gd name="connsiteY0" fmla="*/ 0 h 844064"/>
                <a:gd name="connsiteX1" fmla="*/ 154561 w 253218"/>
                <a:gd name="connsiteY1" fmla="*/ 0 h 844064"/>
                <a:gd name="connsiteX2" fmla="*/ 253218 w 253218"/>
                <a:gd name="connsiteY2" fmla="*/ 844064 h 844064"/>
                <a:gd name="connsiteX3" fmla="*/ 0 w 253218"/>
                <a:gd name="connsiteY3" fmla="*/ 844064 h 844064"/>
              </a:gdLst>
              <a:ahLst/>
              <a:cxnLst>
                <a:cxn ang="0">
                  <a:pos x="connsiteX0" y="connsiteY0"/>
                </a:cxn>
                <a:cxn ang="0">
                  <a:pos x="connsiteX1" y="connsiteY1"/>
                </a:cxn>
                <a:cxn ang="0">
                  <a:pos x="connsiteX2" y="connsiteY2"/>
                </a:cxn>
                <a:cxn ang="0">
                  <a:pos x="connsiteX3" y="connsiteY3"/>
                </a:cxn>
              </a:cxnLst>
              <a:rect l="l" t="t" r="r" b="b"/>
              <a:pathLst>
                <a:path w="253218" h="844064">
                  <a:moveTo>
                    <a:pt x="98657" y="0"/>
                  </a:moveTo>
                  <a:lnTo>
                    <a:pt x="154561" y="0"/>
                  </a:lnTo>
                  <a:lnTo>
                    <a:pt x="253218" y="844064"/>
                  </a:lnTo>
                  <a:lnTo>
                    <a:pt x="0" y="844064"/>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166" name="Kapalina H+ střední prvni zmizne"/>
          <p:cNvSpPr/>
          <p:nvPr/>
        </p:nvSpPr>
        <p:spPr>
          <a:xfrm>
            <a:off x="6185633" y="5855017"/>
            <a:ext cx="307773" cy="343459"/>
          </a:xfrm>
          <a:prstGeom prst="rect">
            <a:avLst/>
          </a:prstGeom>
          <a:solidFill>
            <a:srgbClr val="FCD9B2"/>
          </a:solidFill>
          <a:ln>
            <a:solidFill>
              <a:srgbClr val="D2720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7" name="Kapalina H+ horni prvni zmizne"/>
          <p:cNvSpPr/>
          <p:nvPr/>
        </p:nvSpPr>
        <p:spPr>
          <a:xfrm>
            <a:off x="6180076" y="5520955"/>
            <a:ext cx="307773" cy="343459"/>
          </a:xfrm>
          <a:prstGeom prst="rect">
            <a:avLst/>
          </a:prstGeom>
          <a:solidFill>
            <a:srgbClr val="FCD9B2"/>
          </a:solidFill>
          <a:ln>
            <a:solidFill>
              <a:srgbClr val="D2720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8" name="Kapalina H+ dolni prvni zmizne"/>
          <p:cNvSpPr/>
          <p:nvPr/>
        </p:nvSpPr>
        <p:spPr>
          <a:xfrm>
            <a:off x="6188997" y="5859957"/>
            <a:ext cx="294392" cy="428206"/>
          </a:xfrm>
          <a:custGeom>
            <a:avLst/>
            <a:gdLst>
              <a:gd name="connsiteX0" fmla="*/ 0 w 294392"/>
              <a:gd name="connsiteY0" fmla="*/ 0 h 490654"/>
              <a:gd name="connsiteX1" fmla="*/ 294392 w 294392"/>
              <a:gd name="connsiteY1" fmla="*/ 0 h 490654"/>
              <a:gd name="connsiteX2" fmla="*/ 294392 w 294392"/>
              <a:gd name="connsiteY2" fmla="*/ 330076 h 490654"/>
              <a:gd name="connsiteX3" fmla="*/ 293543 w 294392"/>
              <a:gd name="connsiteY3" fmla="*/ 330076 h 490654"/>
              <a:gd name="connsiteX4" fmla="*/ 294392 w 294392"/>
              <a:gd name="connsiteY4" fmla="*/ 334537 h 490654"/>
              <a:gd name="connsiteX5" fmla="*/ 147196 w 294392"/>
              <a:gd name="connsiteY5" fmla="*/ 490654 h 490654"/>
              <a:gd name="connsiteX6" fmla="*/ 0 w 294392"/>
              <a:gd name="connsiteY6" fmla="*/ 334537 h 490654"/>
              <a:gd name="connsiteX7" fmla="*/ 849 w 294392"/>
              <a:gd name="connsiteY7" fmla="*/ 330076 h 490654"/>
              <a:gd name="connsiteX8" fmla="*/ 0 w 294392"/>
              <a:gd name="connsiteY8" fmla="*/ 330076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392" h="490654">
                <a:moveTo>
                  <a:pt x="0" y="0"/>
                </a:moveTo>
                <a:lnTo>
                  <a:pt x="294392" y="0"/>
                </a:lnTo>
                <a:lnTo>
                  <a:pt x="294392" y="330076"/>
                </a:lnTo>
                <a:lnTo>
                  <a:pt x="293543" y="330076"/>
                </a:lnTo>
                <a:lnTo>
                  <a:pt x="294392" y="334537"/>
                </a:lnTo>
                <a:cubicBezTo>
                  <a:pt x="294392" y="420758"/>
                  <a:pt x="228490" y="490654"/>
                  <a:pt x="147196" y="490654"/>
                </a:cubicBezTo>
                <a:cubicBezTo>
                  <a:pt x="65902" y="490654"/>
                  <a:pt x="0" y="420758"/>
                  <a:pt x="0" y="334537"/>
                </a:cubicBezTo>
                <a:lnTo>
                  <a:pt x="849" y="330076"/>
                </a:lnTo>
                <a:lnTo>
                  <a:pt x="0" y="330076"/>
                </a:lnTo>
                <a:close/>
              </a:path>
            </a:pathLst>
          </a:custGeom>
          <a:solidFill>
            <a:srgbClr val="FCD9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nvGrpSpPr>
          <p:cNvPr id="169" name="Zkumavka H+ prvni zmizne"/>
          <p:cNvGrpSpPr/>
          <p:nvPr/>
        </p:nvGrpSpPr>
        <p:grpSpPr>
          <a:xfrm>
            <a:off x="6164326" y="4692052"/>
            <a:ext cx="328807" cy="1604665"/>
            <a:chOff x="4982838" y="2487654"/>
            <a:chExt cx="328807" cy="1604665"/>
          </a:xfrm>
        </p:grpSpPr>
        <p:cxnSp>
          <p:nvCxnSpPr>
            <p:cNvPr id="170" name="Přímá spojnice 169"/>
            <p:cNvCxnSpPr/>
            <p:nvPr/>
          </p:nvCxnSpPr>
          <p:spPr>
            <a:xfrm>
              <a:off x="4990282" y="2494092"/>
              <a:ext cx="0" cy="1391000"/>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71" name="Přímá spojnice 170"/>
            <p:cNvCxnSpPr/>
            <p:nvPr/>
          </p:nvCxnSpPr>
          <p:spPr>
            <a:xfrm>
              <a:off x="5311645" y="2487654"/>
              <a:ext cx="0" cy="1391000"/>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72" name="Oblouk 171"/>
            <p:cNvSpPr/>
            <p:nvPr/>
          </p:nvSpPr>
          <p:spPr>
            <a:xfrm rot="10800000">
              <a:off x="4989779" y="3675805"/>
              <a:ext cx="304395" cy="415369"/>
            </a:xfrm>
            <a:prstGeom prst="arc">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cs-CZ"/>
            </a:p>
          </p:txBody>
        </p:sp>
        <p:sp>
          <p:nvSpPr>
            <p:cNvPr id="173" name="Oblouk 172"/>
            <p:cNvSpPr/>
            <p:nvPr/>
          </p:nvSpPr>
          <p:spPr>
            <a:xfrm rot="10800000" flipH="1">
              <a:off x="4982838" y="3653263"/>
              <a:ext cx="327993" cy="437908"/>
            </a:xfrm>
            <a:prstGeom prst="arc">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cs-CZ">
                <a:ln w="57150">
                  <a:solidFill>
                    <a:schemeClr val="tx1"/>
                  </a:solidFill>
                </a:ln>
              </a:endParaRPr>
            </a:p>
          </p:txBody>
        </p:sp>
        <p:cxnSp>
          <p:nvCxnSpPr>
            <p:cNvPr id="174" name="Přímá spojnice 173"/>
            <p:cNvCxnSpPr/>
            <p:nvPr/>
          </p:nvCxnSpPr>
          <p:spPr>
            <a:xfrm>
              <a:off x="5121637" y="4092319"/>
              <a:ext cx="44972" cy="0"/>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175" name="TextovéPole 174"/>
          <p:cNvSpPr txBox="1"/>
          <p:nvPr/>
        </p:nvSpPr>
        <p:spPr>
          <a:xfrm>
            <a:off x="6537965" y="4667035"/>
            <a:ext cx="572684" cy="461665"/>
          </a:xfrm>
          <a:prstGeom prst="rect">
            <a:avLst/>
          </a:prstGeom>
          <a:noFill/>
        </p:spPr>
        <p:txBody>
          <a:bodyPr wrap="square" rtlCol="0">
            <a:spAutoFit/>
          </a:bodyPr>
          <a:lstStyle/>
          <a:p>
            <a:r>
              <a:rPr lang="cs-CZ" sz="2400" b="1" dirty="0"/>
              <a:t>H</a:t>
            </a:r>
            <a:r>
              <a:rPr lang="cs-CZ" sz="2400" b="1" baseline="30000" dirty="0"/>
              <a:t>+</a:t>
            </a:r>
            <a:endParaRPr lang="cs-CZ" sz="2400" b="1" dirty="0"/>
          </a:p>
        </p:txBody>
      </p:sp>
      <p:cxnSp>
        <p:nvCxnSpPr>
          <p:cNvPr id="176" name="Přímá spojnice 175"/>
          <p:cNvCxnSpPr/>
          <p:nvPr/>
        </p:nvCxnSpPr>
        <p:spPr>
          <a:xfrm>
            <a:off x="6186022" y="5520454"/>
            <a:ext cx="286966" cy="0"/>
          </a:xfrm>
          <a:prstGeom prst="line">
            <a:avLst/>
          </a:prstGeom>
          <a:ln>
            <a:solidFill>
              <a:srgbClr val="D27208"/>
            </a:solidFill>
          </a:ln>
        </p:spPr>
        <p:style>
          <a:lnRef idx="1">
            <a:schemeClr val="accent1"/>
          </a:lnRef>
          <a:fillRef idx="0">
            <a:schemeClr val="accent1"/>
          </a:fillRef>
          <a:effectRef idx="0">
            <a:schemeClr val="accent1"/>
          </a:effectRef>
          <a:fontRef idx="minor">
            <a:schemeClr val="tx1"/>
          </a:fontRef>
        </p:style>
      </p:cxnSp>
      <p:cxnSp>
        <p:nvCxnSpPr>
          <p:cNvPr id="177" name="pH 7,4 ryska leva"/>
          <p:cNvCxnSpPr/>
          <p:nvPr/>
        </p:nvCxnSpPr>
        <p:spPr>
          <a:xfrm>
            <a:off x="5855115" y="5522057"/>
            <a:ext cx="307773"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78" name="pH 7,4 ryska prava"/>
          <p:cNvCxnSpPr/>
          <p:nvPr/>
        </p:nvCxnSpPr>
        <p:spPr>
          <a:xfrm>
            <a:off x="6509723" y="5522846"/>
            <a:ext cx="307773"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79" name="pH 7,4 popis"/>
          <p:cNvSpPr txBox="1"/>
          <p:nvPr/>
        </p:nvSpPr>
        <p:spPr>
          <a:xfrm>
            <a:off x="6494844" y="5191379"/>
            <a:ext cx="1018632" cy="369332"/>
          </a:xfrm>
          <a:prstGeom prst="rect">
            <a:avLst/>
          </a:prstGeom>
          <a:noFill/>
        </p:spPr>
        <p:txBody>
          <a:bodyPr wrap="square" rtlCol="0">
            <a:spAutoFit/>
          </a:bodyPr>
          <a:lstStyle/>
          <a:p>
            <a:r>
              <a:rPr lang="cs-CZ" dirty="0"/>
              <a:t>pH= 7,4</a:t>
            </a:r>
          </a:p>
        </p:txBody>
      </p:sp>
      <p:grpSp>
        <p:nvGrpSpPr>
          <p:cNvPr id="180" name="Lupa prvni zmizne"/>
          <p:cNvGrpSpPr/>
          <p:nvPr/>
        </p:nvGrpSpPr>
        <p:grpSpPr>
          <a:xfrm rot="3339108">
            <a:off x="4878547" y="4143544"/>
            <a:ext cx="2050513" cy="3532821"/>
            <a:chOff x="9397217" y="2335234"/>
            <a:chExt cx="1167618" cy="2011685"/>
          </a:xfrm>
        </p:grpSpPr>
        <p:sp>
          <p:nvSpPr>
            <p:cNvPr id="181" name="Ovál 180"/>
            <p:cNvSpPr/>
            <p:nvPr/>
          </p:nvSpPr>
          <p:spPr>
            <a:xfrm>
              <a:off x="9397217" y="2335234"/>
              <a:ext cx="1167618" cy="1167618"/>
            </a:xfrm>
            <a:prstGeom prst="ellipse">
              <a:avLst/>
            </a:prstGeom>
            <a:noFill/>
            <a:ln w="76200">
              <a:solidFill>
                <a:srgbClr val="0F111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82" name="Volný tvar 181"/>
            <p:cNvSpPr/>
            <p:nvPr/>
          </p:nvSpPr>
          <p:spPr>
            <a:xfrm>
              <a:off x="9847385" y="3502855"/>
              <a:ext cx="253218" cy="844064"/>
            </a:xfrm>
            <a:custGeom>
              <a:avLst/>
              <a:gdLst>
                <a:gd name="connsiteX0" fmla="*/ 98657 w 253218"/>
                <a:gd name="connsiteY0" fmla="*/ 0 h 844064"/>
                <a:gd name="connsiteX1" fmla="*/ 154561 w 253218"/>
                <a:gd name="connsiteY1" fmla="*/ 0 h 844064"/>
                <a:gd name="connsiteX2" fmla="*/ 253218 w 253218"/>
                <a:gd name="connsiteY2" fmla="*/ 844064 h 844064"/>
                <a:gd name="connsiteX3" fmla="*/ 0 w 253218"/>
                <a:gd name="connsiteY3" fmla="*/ 844064 h 844064"/>
              </a:gdLst>
              <a:ahLst/>
              <a:cxnLst>
                <a:cxn ang="0">
                  <a:pos x="connsiteX0" y="connsiteY0"/>
                </a:cxn>
                <a:cxn ang="0">
                  <a:pos x="connsiteX1" y="connsiteY1"/>
                </a:cxn>
                <a:cxn ang="0">
                  <a:pos x="connsiteX2" y="connsiteY2"/>
                </a:cxn>
                <a:cxn ang="0">
                  <a:pos x="connsiteX3" y="connsiteY3"/>
                </a:cxn>
              </a:cxnLst>
              <a:rect l="l" t="t" r="r" b="b"/>
              <a:pathLst>
                <a:path w="253218" h="844064">
                  <a:moveTo>
                    <a:pt x="98657" y="0"/>
                  </a:moveTo>
                  <a:lnTo>
                    <a:pt x="154561" y="0"/>
                  </a:lnTo>
                  <a:lnTo>
                    <a:pt x="253218" y="844064"/>
                  </a:lnTo>
                  <a:lnTo>
                    <a:pt x="0" y="844064"/>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pSp>
      <p:sp>
        <p:nvSpPr>
          <p:cNvPr id="9" name="Obdélník 8"/>
          <p:cNvSpPr/>
          <p:nvPr/>
        </p:nvSpPr>
        <p:spPr>
          <a:xfrm>
            <a:off x="7179733" y="6211669"/>
            <a:ext cx="6096000" cy="646331"/>
          </a:xfrm>
          <a:prstGeom prst="rect">
            <a:avLst/>
          </a:prstGeom>
        </p:spPr>
        <p:txBody>
          <a:bodyPr>
            <a:spAutoFit/>
          </a:bodyPr>
          <a:lstStyle/>
          <a:p>
            <a:r>
              <a:rPr lang="cs-CZ" dirty="0"/>
              <a:t>Koncentrace řádově</a:t>
            </a:r>
          </a:p>
          <a:p>
            <a:r>
              <a:rPr lang="cs-CZ" dirty="0"/>
              <a:t>10 </a:t>
            </a:r>
            <a:r>
              <a:rPr lang="cs-CZ" dirty="0" err="1"/>
              <a:t>nmol</a:t>
            </a:r>
            <a:r>
              <a:rPr lang="cs-CZ" dirty="0"/>
              <a:t>/l</a:t>
            </a:r>
          </a:p>
        </p:txBody>
      </p:sp>
    </p:spTree>
    <p:extLst>
      <p:ext uri="{BB962C8B-B14F-4D97-AF65-F5344CB8AC3E}">
        <p14:creationId xmlns:p14="http://schemas.microsoft.com/office/powerpoint/2010/main" val="1531837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42" presetClass="path" presetSubtype="0" accel="50000" decel="50000" fill="hold" grpId="0" nodeType="clickEffect">
                                  <p:stCondLst>
                                    <p:cond delay="0"/>
                                  </p:stCondLst>
                                  <p:childTnLst>
                                    <p:animMotion origin="layout" path="M 2.5E-6 -4.81481E-6 L 2.5E-6 0.02686 " pathEditMode="relative" rAng="0" ptsTypes="AA">
                                      <p:cBhvr>
                                        <p:cTn id="12" dur="2100" fill="hold"/>
                                        <p:tgtEl>
                                          <p:spTgt spid="78"/>
                                        </p:tgtEl>
                                        <p:attrNameLst>
                                          <p:attrName>ppt_x</p:attrName>
                                          <p:attrName>ppt_y</p:attrName>
                                        </p:attrNameLst>
                                      </p:cBhvr>
                                      <p:rCtr x="0" y="1343"/>
                                    </p:animMotion>
                                  </p:childTnLst>
                                </p:cTn>
                              </p:par>
                            </p:childTnLst>
                          </p:cTn>
                        </p:par>
                      </p:childTnLst>
                    </p:cTn>
                  </p:par>
                  <p:par>
                    <p:cTn id="13" fill="hold">
                      <p:stCondLst>
                        <p:cond delay="indefinite"/>
                      </p:stCondLst>
                      <p:childTnLst>
                        <p:par>
                          <p:cTn id="14" fill="hold">
                            <p:stCondLst>
                              <p:cond delay="0"/>
                            </p:stCondLst>
                            <p:childTnLst>
                              <p:par>
                                <p:cTn id="15" presetID="22" presetClass="exit" presetSubtype="2" fill="hold" grpId="0" nodeType="clickEffect">
                                  <p:stCondLst>
                                    <p:cond delay="0"/>
                                  </p:stCondLst>
                                  <p:childTnLst>
                                    <p:animEffect transition="out" filter="wipe(right)">
                                      <p:cBhvr>
                                        <p:cTn id="16" dur="2000"/>
                                        <p:tgtEl>
                                          <p:spTgt spid="102"/>
                                        </p:tgtEl>
                                      </p:cBhvr>
                                    </p:animEffect>
                                    <p:set>
                                      <p:cBhvr>
                                        <p:cTn id="17" dur="1" fill="hold">
                                          <p:stCondLst>
                                            <p:cond delay="1999"/>
                                          </p:stCondLst>
                                        </p:cTn>
                                        <p:tgtEl>
                                          <p:spTgt spid="102"/>
                                        </p:tgtEl>
                                        <p:attrNameLst>
                                          <p:attrName>style.visibility</p:attrName>
                                        </p:attrNameLst>
                                      </p:cBhvr>
                                      <p:to>
                                        <p:strVal val="hidden"/>
                                      </p:to>
                                    </p:set>
                                  </p:childTnLst>
                                </p:cTn>
                              </p:par>
                              <p:par>
                                <p:cTn id="18" presetID="22" presetClass="entr" presetSubtype="2" fill="hold" grpId="0" nodeType="withEffect">
                                  <p:stCondLst>
                                    <p:cond delay="500"/>
                                  </p:stCondLst>
                                  <p:childTnLst>
                                    <p:set>
                                      <p:cBhvr>
                                        <p:cTn id="19" dur="1" fill="hold">
                                          <p:stCondLst>
                                            <p:cond delay="0"/>
                                          </p:stCondLst>
                                        </p:cTn>
                                        <p:tgtEl>
                                          <p:spTgt spid="103"/>
                                        </p:tgtEl>
                                        <p:attrNameLst>
                                          <p:attrName>style.visibility</p:attrName>
                                        </p:attrNameLst>
                                      </p:cBhvr>
                                      <p:to>
                                        <p:strVal val="visible"/>
                                      </p:to>
                                    </p:set>
                                    <p:animEffect transition="in" filter="wipe(right)">
                                      <p:cBhvr>
                                        <p:cTn id="20" dur="2000"/>
                                        <p:tgtEl>
                                          <p:spTgt spid="103"/>
                                        </p:tgtEl>
                                      </p:cBhvr>
                                    </p:animEffect>
                                  </p:childTnLst>
                                </p:cTn>
                              </p:par>
                            </p:childTnLst>
                          </p:cTn>
                        </p:par>
                      </p:childTnLst>
                    </p:cTn>
                  </p:par>
                  <p:par>
                    <p:cTn id="21" fill="hold">
                      <p:stCondLst>
                        <p:cond delay="indefinite"/>
                      </p:stCondLst>
                      <p:childTnLst>
                        <p:par>
                          <p:cTn id="22" fill="hold">
                            <p:stCondLst>
                              <p:cond delay="0"/>
                            </p:stCondLst>
                            <p:childTnLst>
                              <p:par>
                                <p:cTn id="23" presetID="42" presetClass="path" presetSubtype="0" accel="50000" decel="50000" fill="hold" grpId="0" nodeType="clickEffect">
                                  <p:stCondLst>
                                    <p:cond delay="0"/>
                                  </p:stCondLst>
                                  <p:childTnLst>
                                    <p:animMotion origin="layout" path="M -1.25E-6 -2.59259E-6 L -1.25E-6 0.04769 " pathEditMode="relative" rAng="0" ptsTypes="AA">
                                      <p:cBhvr>
                                        <p:cTn id="24" dur="2000" fill="hold"/>
                                        <p:tgtEl>
                                          <p:spTgt spid="167"/>
                                        </p:tgtEl>
                                        <p:attrNameLst>
                                          <p:attrName>ppt_x</p:attrName>
                                          <p:attrName>ppt_y</p:attrName>
                                        </p:attrNameLst>
                                      </p:cBhvr>
                                      <p:rCtr x="0" y="2384"/>
                                    </p:animMotion>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grpId="1" nodeType="clickEffect">
                                  <p:stCondLst>
                                    <p:cond delay="0"/>
                                  </p:stCondLst>
                                  <p:childTnLst>
                                    <p:set>
                                      <p:cBhvr>
                                        <p:cTn id="28" dur="1" fill="hold">
                                          <p:stCondLst>
                                            <p:cond delay="0"/>
                                          </p:stCondLst>
                                        </p:cTn>
                                        <p:tgtEl>
                                          <p:spTgt spid="167"/>
                                        </p:tgtEl>
                                        <p:attrNameLst>
                                          <p:attrName>style.visibility</p:attrName>
                                        </p:attrNameLst>
                                      </p:cBhvr>
                                      <p:to>
                                        <p:strVal val="hidden"/>
                                      </p:to>
                                    </p:set>
                                  </p:childTnLst>
                                </p:cTn>
                              </p:par>
                              <p:par>
                                <p:cTn id="29" presetID="1" presetClass="exit" presetSubtype="0" fill="hold" grpId="0" nodeType="withEffect">
                                  <p:stCondLst>
                                    <p:cond delay="0"/>
                                  </p:stCondLst>
                                  <p:childTnLst>
                                    <p:set>
                                      <p:cBhvr>
                                        <p:cTn id="30" dur="1" fill="hold">
                                          <p:stCondLst>
                                            <p:cond delay="0"/>
                                          </p:stCondLst>
                                        </p:cTn>
                                        <p:tgtEl>
                                          <p:spTgt spid="166"/>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168"/>
                                        </p:tgtEl>
                                        <p:attrNameLst>
                                          <p:attrName>style.visibility</p:attrName>
                                        </p:attrNameLst>
                                      </p:cBhvr>
                                      <p:to>
                                        <p:strVal val="hidden"/>
                                      </p:to>
                                    </p:set>
                                  </p:childTnLst>
                                </p:cTn>
                              </p:par>
                              <p:par>
                                <p:cTn id="33" presetID="1" presetClass="exit" presetSubtype="0" fill="hold" nodeType="withEffect">
                                  <p:stCondLst>
                                    <p:cond delay="0"/>
                                  </p:stCondLst>
                                  <p:childTnLst>
                                    <p:set>
                                      <p:cBhvr>
                                        <p:cTn id="34" dur="1" fill="hold">
                                          <p:stCondLst>
                                            <p:cond delay="0"/>
                                          </p:stCondLst>
                                        </p:cTn>
                                        <p:tgtEl>
                                          <p:spTgt spid="169"/>
                                        </p:tgtEl>
                                        <p:attrNameLst>
                                          <p:attrName>style.visibility</p:attrName>
                                        </p:attrNameLst>
                                      </p:cBhvr>
                                      <p:to>
                                        <p:strVal val="hidden"/>
                                      </p:to>
                                    </p:set>
                                  </p:childTnLst>
                                </p:cTn>
                              </p:par>
                              <p:par>
                                <p:cTn id="35" presetID="1" presetClass="exit" presetSubtype="0" fill="hold" grpId="0" nodeType="withEffect">
                                  <p:stCondLst>
                                    <p:cond delay="0"/>
                                  </p:stCondLst>
                                  <p:childTnLst>
                                    <p:set>
                                      <p:cBhvr>
                                        <p:cTn id="36" dur="1" fill="hold">
                                          <p:stCondLst>
                                            <p:cond delay="0"/>
                                          </p:stCondLst>
                                        </p:cTn>
                                        <p:tgtEl>
                                          <p:spTgt spid="175"/>
                                        </p:tgtEl>
                                        <p:attrNameLst>
                                          <p:attrName>style.visibility</p:attrName>
                                        </p:attrNameLst>
                                      </p:cBhvr>
                                      <p:to>
                                        <p:strVal val="hidden"/>
                                      </p:to>
                                    </p:set>
                                  </p:childTnLst>
                                </p:cTn>
                              </p:par>
                              <p:par>
                                <p:cTn id="37" presetID="1" presetClass="exit" presetSubtype="0" fill="hold" nodeType="withEffect">
                                  <p:stCondLst>
                                    <p:cond delay="0"/>
                                  </p:stCondLst>
                                  <p:childTnLst>
                                    <p:set>
                                      <p:cBhvr>
                                        <p:cTn id="38" dur="1" fill="hold">
                                          <p:stCondLst>
                                            <p:cond delay="0"/>
                                          </p:stCondLst>
                                        </p:cTn>
                                        <p:tgtEl>
                                          <p:spTgt spid="176"/>
                                        </p:tgtEl>
                                        <p:attrNameLst>
                                          <p:attrName>style.visibility</p:attrName>
                                        </p:attrNameLst>
                                      </p:cBhvr>
                                      <p:to>
                                        <p:strVal val="hidden"/>
                                      </p:to>
                                    </p:set>
                                  </p:childTnLst>
                                </p:cTn>
                              </p:par>
                              <p:par>
                                <p:cTn id="39" presetID="1" presetClass="exit" presetSubtype="0" fill="hold" nodeType="withEffect">
                                  <p:stCondLst>
                                    <p:cond delay="0"/>
                                  </p:stCondLst>
                                  <p:childTnLst>
                                    <p:set>
                                      <p:cBhvr>
                                        <p:cTn id="40" dur="1" fill="hold">
                                          <p:stCondLst>
                                            <p:cond delay="0"/>
                                          </p:stCondLst>
                                        </p:cTn>
                                        <p:tgtEl>
                                          <p:spTgt spid="177"/>
                                        </p:tgtEl>
                                        <p:attrNameLst>
                                          <p:attrName>style.visibility</p:attrName>
                                        </p:attrNameLst>
                                      </p:cBhvr>
                                      <p:to>
                                        <p:strVal val="hidden"/>
                                      </p:to>
                                    </p:set>
                                  </p:childTnLst>
                                </p:cTn>
                              </p:par>
                              <p:par>
                                <p:cTn id="41" presetID="1" presetClass="exit" presetSubtype="0" fill="hold" nodeType="withEffect">
                                  <p:stCondLst>
                                    <p:cond delay="0"/>
                                  </p:stCondLst>
                                  <p:childTnLst>
                                    <p:set>
                                      <p:cBhvr>
                                        <p:cTn id="42" dur="1" fill="hold">
                                          <p:stCondLst>
                                            <p:cond delay="0"/>
                                          </p:stCondLst>
                                        </p:cTn>
                                        <p:tgtEl>
                                          <p:spTgt spid="178"/>
                                        </p:tgtEl>
                                        <p:attrNameLst>
                                          <p:attrName>style.visibility</p:attrName>
                                        </p:attrNameLst>
                                      </p:cBhvr>
                                      <p:to>
                                        <p:strVal val="hidden"/>
                                      </p:to>
                                    </p:set>
                                  </p:childTnLst>
                                </p:cTn>
                              </p:par>
                              <p:par>
                                <p:cTn id="43" presetID="1" presetClass="exit" presetSubtype="0" fill="hold" grpId="0" nodeType="withEffect">
                                  <p:stCondLst>
                                    <p:cond delay="0"/>
                                  </p:stCondLst>
                                  <p:childTnLst>
                                    <p:set>
                                      <p:cBhvr>
                                        <p:cTn id="44" dur="1" fill="hold">
                                          <p:stCondLst>
                                            <p:cond delay="0"/>
                                          </p:stCondLst>
                                        </p:cTn>
                                        <p:tgtEl>
                                          <p:spTgt spid="179"/>
                                        </p:tgtEl>
                                        <p:attrNameLst>
                                          <p:attrName>style.visibility</p:attrName>
                                        </p:attrNameLst>
                                      </p:cBhvr>
                                      <p:to>
                                        <p:strVal val="hidden"/>
                                      </p:to>
                                    </p:set>
                                  </p:childTnLst>
                                </p:cTn>
                              </p:par>
                              <p:par>
                                <p:cTn id="45" presetID="1" presetClass="exit" presetSubtype="0" fill="hold" nodeType="withEffect">
                                  <p:stCondLst>
                                    <p:cond delay="0"/>
                                  </p:stCondLst>
                                  <p:childTnLst>
                                    <p:set>
                                      <p:cBhvr>
                                        <p:cTn id="46" dur="1" fill="hold">
                                          <p:stCondLst>
                                            <p:cond delay="0"/>
                                          </p:stCondLst>
                                        </p:cTn>
                                        <p:tgtEl>
                                          <p:spTgt spid="180"/>
                                        </p:tgtEl>
                                        <p:attrNameLst>
                                          <p:attrName>style.visibility</p:attrName>
                                        </p:attrNameLst>
                                      </p:cBhvr>
                                      <p:to>
                                        <p:strVal val="hidden"/>
                                      </p:to>
                                    </p:set>
                                  </p:childTnLst>
                                </p:cTn>
                              </p:par>
                              <p:par>
                                <p:cTn id="47" presetID="1" presetClass="entr" presetSubtype="0" fill="hold" grpId="1" nodeType="withEffect">
                                  <p:stCondLst>
                                    <p:cond delay="0"/>
                                  </p:stCondLst>
                                  <p:childTnLst>
                                    <p:set>
                                      <p:cBhvr>
                                        <p:cTn id="48" dur="1" fill="hold">
                                          <p:stCondLst>
                                            <p:cond delay="0"/>
                                          </p:stCondLst>
                                        </p:cTn>
                                        <p:tgtEl>
                                          <p:spTgt spid="116"/>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1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17"/>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118"/>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24"/>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25"/>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126"/>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127"/>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128"/>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129"/>
                                        </p:tgtEl>
                                        <p:attrNameLst>
                                          <p:attrName>style.visibility</p:attrName>
                                        </p:attrNameLst>
                                      </p:cBhvr>
                                      <p:to>
                                        <p:strVal val="visible"/>
                                      </p:to>
                                    </p:set>
                                  </p:childTnLst>
                                </p:cTn>
                              </p:par>
                              <p:par>
                                <p:cTn id="67" presetID="1" presetClass="entr" presetSubtype="0" fill="hold" grpId="1" nodeType="withEffect">
                                  <p:stCondLst>
                                    <p:cond delay="0"/>
                                  </p:stCondLst>
                                  <p:childTnLst>
                                    <p:set>
                                      <p:cBhvr>
                                        <p:cTn id="68" dur="1" fill="hold">
                                          <p:stCondLst>
                                            <p:cond delay="0"/>
                                          </p:stCondLst>
                                        </p:cTn>
                                        <p:tgtEl>
                                          <p:spTgt spid="133"/>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134"/>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135"/>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142"/>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146"/>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141"/>
                                        </p:tgtEl>
                                        <p:attrNameLst>
                                          <p:attrName>style.visibility</p:attrName>
                                        </p:attrNameLst>
                                      </p:cBhvr>
                                      <p:to>
                                        <p:strVal val="visible"/>
                                      </p:to>
                                    </p:set>
                                  </p:childTnLst>
                                </p:cTn>
                              </p:par>
                              <p:par>
                                <p:cTn id="81" presetID="1" presetClass="entr" presetSubtype="0" fill="hold" grpId="1" nodeType="withEffect">
                                  <p:stCondLst>
                                    <p:cond delay="0"/>
                                  </p:stCondLst>
                                  <p:childTnLst>
                                    <p:set>
                                      <p:cBhvr>
                                        <p:cTn id="82" dur="1" fill="hold">
                                          <p:stCondLst>
                                            <p:cond delay="0"/>
                                          </p:stCondLst>
                                        </p:cTn>
                                        <p:tgtEl>
                                          <p:spTgt spid="150"/>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149"/>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151"/>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152"/>
                                        </p:tgtEl>
                                        <p:attrNameLst>
                                          <p:attrName>style.visibility</p:attrName>
                                        </p:attrNameLst>
                                      </p:cBhvr>
                                      <p:to>
                                        <p:strVal val="visible"/>
                                      </p:to>
                                    </p:set>
                                  </p:childTnLst>
                                </p:cTn>
                              </p:par>
                              <p:par>
                                <p:cTn id="89" presetID="1" presetClass="entr" presetSubtype="0" fill="hold" nodeType="withEffect">
                                  <p:stCondLst>
                                    <p:cond delay="0"/>
                                  </p:stCondLst>
                                  <p:childTnLst>
                                    <p:set>
                                      <p:cBhvr>
                                        <p:cTn id="90" dur="1" fill="hold">
                                          <p:stCondLst>
                                            <p:cond delay="0"/>
                                          </p:stCondLst>
                                        </p:cTn>
                                        <p:tgtEl>
                                          <p:spTgt spid="159"/>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158"/>
                                        </p:tgtEl>
                                        <p:attrNameLst>
                                          <p:attrName>style.visibility</p:attrName>
                                        </p:attrNameLst>
                                      </p:cBhvr>
                                      <p:to>
                                        <p:strVal val="visible"/>
                                      </p:to>
                                    </p:set>
                                  </p:childTnLst>
                                </p:cTn>
                              </p:par>
                              <p:par>
                                <p:cTn id="93" presetID="1" presetClass="entr" presetSubtype="0" fill="hold" nodeType="withEffect">
                                  <p:stCondLst>
                                    <p:cond delay="0"/>
                                  </p:stCondLst>
                                  <p:childTnLst>
                                    <p:set>
                                      <p:cBhvr>
                                        <p:cTn id="94" dur="1" fill="hold">
                                          <p:stCondLst>
                                            <p:cond delay="0"/>
                                          </p:stCondLst>
                                        </p:cTn>
                                        <p:tgtEl>
                                          <p:spTgt spid="163"/>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22" presetClass="exit" presetSubtype="2" fill="hold" grpId="1" nodeType="clickEffect">
                                  <p:stCondLst>
                                    <p:cond delay="0"/>
                                  </p:stCondLst>
                                  <p:childTnLst>
                                    <p:animEffect transition="out" filter="wipe(right)">
                                      <p:cBhvr>
                                        <p:cTn id="98" dur="2000"/>
                                        <p:tgtEl>
                                          <p:spTgt spid="103"/>
                                        </p:tgtEl>
                                      </p:cBhvr>
                                    </p:animEffect>
                                    <p:set>
                                      <p:cBhvr>
                                        <p:cTn id="99" dur="1" fill="hold">
                                          <p:stCondLst>
                                            <p:cond delay="1999"/>
                                          </p:stCondLst>
                                        </p:cTn>
                                        <p:tgtEl>
                                          <p:spTgt spid="103"/>
                                        </p:tgtEl>
                                        <p:attrNameLst>
                                          <p:attrName>style.visibility</p:attrName>
                                        </p:attrNameLst>
                                      </p:cBhvr>
                                      <p:to>
                                        <p:strVal val="hidden"/>
                                      </p:to>
                                    </p:set>
                                  </p:childTnLst>
                                </p:cTn>
                              </p:par>
                              <p:par>
                                <p:cTn id="100" presetID="22" presetClass="entr" presetSubtype="2" fill="hold" grpId="1" nodeType="withEffect">
                                  <p:stCondLst>
                                    <p:cond delay="500"/>
                                  </p:stCondLst>
                                  <p:childTnLst>
                                    <p:set>
                                      <p:cBhvr>
                                        <p:cTn id="101" dur="1" fill="hold">
                                          <p:stCondLst>
                                            <p:cond delay="0"/>
                                          </p:stCondLst>
                                        </p:cTn>
                                        <p:tgtEl>
                                          <p:spTgt spid="102"/>
                                        </p:tgtEl>
                                        <p:attrNameLst>
                                          <p:attrName>style.visibility</p:attrName>
                                        </p:attrNameLst>
                                      </p:cBhvr>
                                      <p:to>
                                        <p:strVal val="visible"/>
                                      </p:to>
                                    </p:set>
                                    <p:animEffect transition="in" filter="wipe(right)">
                                      <p:cBhvr>
                                        <p:cTn id="102" dur="2000"/>
                                        <p:tgtEl>
                                          <p:spTgt spid="102"/>
                                        </p:tgtEl>
                                      </p:cBhvr>
                                    </p:animEffect>
                                  </p:childTnLst>
                                </p:cTn>
                              </p:par>
                            </p:childTnLst>
                          </p:cTn>
                        </p:par>
                      </p:childTnLst>
                    </p:cTn>
                  </p:par>
                  <p:par>
                    <p:cTn id="103" fill="hold">
                      <p:stCondLst>
                        <p:cond delay="indefinite"/>
                      </p:stCondLst>
                      <p:childTnLst>
                        <p:par>
                          <p:cTn id="104" fill="hold">
                            <p:stCondLst>
                              <p:cond delay="0"/>
                            </p:stCondLst>
                            <p:childTnLst>
                              <p:par>
                                <p:cTn id="105" presetID="42" presetClass="path" presetSubtype="0" accel="50000" decel="50000" fill="hold" grpId="0" nodeType="clickEffect">
                                  <p:stCondLst>
                                    <p:cond delay="0"/>
                                  </p:stCondLst>
                                  <p:childTnLst>
                                    <p:animMotion origin="layout" path="M -1.25E-6 -2.59259E-6 L -1.25E-6 0.04769 " pathEditMode="relative" rAng="0" ptsTypes="AA">
                                      <p:cBhvr>
                                        <p:cTn id="106" dur="2000" fill="hold"/>
                                        <p:tgtEl>
                                          <p:spTgt spid="116"/>
                                        </p:tgtEl>
                                        <p:attrNameLst>
                                          <p:attrName>ppt_x</p:attrName>
                                          <p:attrName>ppt_y</p:attrName>
                                        </p:attrNameLst>
                                      </p:cBhvr>
                                      <p:rCtr x="0" y="2384"/>
                                    </p:animMotion>
                                  </p:childTnLst>
                                </p:cTn>
                              </p:par>
                              <p:par>
                                <p:cTn id="107" presetID="42" presetClass="path" presetSubtype="0" accel="50000" decel="50000" fill="hold" grpId="0" nodeType="withEffect">
                                  <p:stCondLst>
                                    <p:cond delay="0"/>
                                  </p:stCondLst>
                                  <p:childTnLst>
                                    <p:animMotion origin="layout" path="M -3.54167E-6 -3.33333E-6 L -3.54167E-6 0.04769 " pathEditMode="relative" rAng="0" ptsTypes="AA">
                                      <p:cBhvr>
                                        <p:cTn id="108" dur="2000" fill="hold"/>
                                        <p:tgtEl>
                                          <p:spTgt spid="133"/>
                                        </p:tgtEl>
                                        <p:attrNameLst>
                                          <p:attrName>ppt_x</p:attrName>
                                          <p:attrName>ppt_y</p:attrName>
                                        </p:attrNameLst>
                                      </p:cBhvr>
                                      <p:rCtr x="0" y="2384"/>
                                    </p:animMotion>
                                  </p:childTnLst>
                                </p:cTn>
                              </p:par>
                              <p:par>
                                <p:cTn id="109" presetID="42" presetClass="path" presetSubtype="0" accel="50000" decel="50000" fill="hold" grpId="0" nodeType="withEffect">
                                  <p:stCondLst>
                                    <p:cond delay="0"/>
                                  </p:stCondLst>
                                  <p:childTnLst>
                                    <p:animMotion origin="layout" path="M 1.04167E-6 -2.96296E-6 L 1.04167E-6 -0.04745 " pathEditMode="relative" rAng="0" ptsTypes="AA">
                                      <p:cBhvr>
                                        <p:cTn id="110" dur="2000" fill="hold"/>
                                        <p:tgtEl>
                                          <p:spTgt spid="150"/>
                                        </p:tgtEl>
                                        <p:attrNameLst>
                                          <p:attrName>ppt_x</p:attrName>
                                          <p:attrName>ppt_y</p:attrName>
                                        </p:attrNameLst>
                                      </p:cBhvr>
                                      <p:rCtr x="0" y="-238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P spid="88" grpId="0" animBg="1"/>
      <p:bldP spid="102" grpId="0" animBg="1"/>
      <p:bldP spid="102" grpId="1" animBg="1"/>
      <p:bldP spid="103" grpId="0" animBg="1"/>
      <p:bldP spid="103" grpId="1" animBg="1"/>
      <p:bldP spid="115" grpId="0" animBg="1"/>
      <p:bldP spid="116" grpId="0" animBg="1"/>
      <p:bldP spid="116" grpId="1" animBg="1"/>
      <p:bldP spid="117" grpId="0" animBg="1"/>
      <p:bldP spid="124" grpId="0"/>
      <p:bldP spid="128" grpId="0"/>
      <p:bldP spid="132" grpId="0" animBg="1"/>
      <p:bldP spid="133" grpId="0" animBg="1"/>
      <p:bldP spid="133" grpId="1" animBg="1"/>
      <p:bldP spid="134" grpId="0" animBg="1"/>
      <p:bldP spid="141" grpId="0"/>
      <p:bldP spid="150" grpId="0" animBg="1"/>
      <p:bldP spid="150" grpId="1" animBg="1"/>
      <p:bldP spid="149" grpId="0" animBg="1"/>
      <p:bldP spid="151" grpId="0" animBg="1"/>
      <p:bldP spid="158" grpId="0"/>
      <p:bldP spid="166" grpId="0" animBg="1"/>
      <p:bldP spid="167" grpId="0" animBg="1"/>
      <p:bldP spid="167" grpId="1" animBg="1"/>
      <p:bldP spid="168" grpId="0" animBg="1"/>
      <p:bldP spid="175" grpId="0"/>
      <p:bldP spid="17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60" name="Obdélník 59">
            <a:extLst>
              <a:ext uri="{FF2B5EF4-FFF2-40B4-BE49-F238E27FC236}">
                <a16:creationId xmlns:a16="http://schemas.microsoft.com/office/drawing/2014/main" id="{3BC9D39F-238D-41AF-8016-8E80DF04B2AF}"/>
              </a:ext>
            </a:extLst>
          </p:cNvPr>
          <p:cNvSpPr/>
          <p:nvPr/>
        </p:nvSpPr>
        <p:spPr>
          <a:xfrm>
            <a:off x="1524000" y="0"/>
            <a:ext cx="9144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99331" name="Rectangle 2">
            <a:extLst>
              <a:ext uri="{FF2B5EF4-FFF2-40B4-BE49-F238E27FC236}">
                <a16:creationId xmlns:a16="http://schemas.microsoft.com/office/drawing/2014/main" id="{B06B5CB9-9C2F-4FD6-8A72-151B4AD34804}"/>
              </a:ext>
            </a:extLst>
          </p:cNvPr>
          <p:cNvSpPr>
            <a:spLocks noChangeArrowheads="1"/>
          </p:cNvSpPr>
          <p:nvPr/>
        </p:nvSpPr>
        <p:spPr bwMode="auto">
          <a:xfrm flipH="1">
            <a:off x="3479800" y="396875"/>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34820" name="Rectangle 4">
            <a:extLst>
              <a:ext uri="{FF2B5EF4-FFF2-40B4-BE49-F238E27FC236}">
                <a16:creationId xmlns:a16="http://schemas.microsoft.com/office/drawing/2014/main" id="{53DCFD67-B2CF-4B3F-AD17-C67D81A446F6}"/>
              </a:ext>
            </a:extLst>
          </p:cNvPr>
          <p:cNvSpPr>
            <a:spLocks noChangeArrowheads="1"/>
          </p:cNvSpPr>
          <p:nvPr/>
        </p:nvSpPr>
        <p:spPr bwMode="auto">
          <a:xfrm>
            <a:off x="8688388" y="1989138"/>
            <a:ext cx="615950" cy="99695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99333" name="Rectangle 5">
            <a:extLst>
              <a:ext uri="{FF2B5EF4-FFF2-40B4-BE49-F238E27FC236}">
                <a16:creationId xmlns:a16="http://schemas.microsoft.com/office/drawing/2014/main" id="{511096BB-4390-4F83-852F-828BD62C67DF}"/>
              </a:ext>
            </a:extLst>
          </p:cNvPr>
          <p:cNvSpPr>
            <a:spLocks noChangeArrowheads="1"/>
          </p:cNvSpPr>
          <p:nvPr/>
        </p:nvSpPr>
        <p:spPr bwMode="auto">
          <a:xfrm>
            <a:off x="8688388" y="2355851"/>
            <a:ext cx="620712" cy="639763"/>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99334" name="Rectangle 6">
            <a:extLst>
              <a:ext uri="{FF2B5EF4-FFF2-40B4-BE49-F238E27FC236}">
                <a16:creationId xmlns:a16="http://schemas.microsoft.com/office/drawing/2014/main" id="{27E2D86C-F1CE-472E-A8D5-48A9F9F53581}"/>
              </a:ext>
            </a:extLst>
          </p:cNvPr>
          <p:cNvSpPr>
            <a:spLocks noChangeArrowheads="1"/>
          </p:cNvSpPr>
          <p:nvPr/>
        </p:nvSpPr>
        <p:spPr bwMode="auto">
          <a:xfrm>
            <a:off x="8726488" y="230188"/>
            <a:ext cx="1111250" cy="766762"/>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99335" name="Rectangle 7">
            <a:extLst>
              <a:ext uri="{FF2B5EF4-FFF2-40B4-BE49-F238E27FC236}">
                <a16:creationId xmlns:a16="http://schemas.microsoft.com/office/drawing/2014/main" id="{D17D3296-9D00-4964-8EA6-5B3F39D6C5E2}"/>
              </a:ext>
            </a:extLst>
          </p:cNvPr>
          <p:cNvSpPr>
            <a:spLocks noChangeArrowheads="1"/>
          </p:cNvSpPr>
          <p:nvPr/>
        </p:nvSpPr>
        <p:spPr bwMode="auto">
          <a:xfrm>
            <a:off x="8724900" y="220664"/>
            <a:ext cx="1111250" cy="7842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99336" name="Rectangle 8">
            <a:extLst>
              <a:ext uri="{FF2B5EF4-FFF2-40B4-BE49-F238E27FC236}">
                <a16:creationId xmlns:a16="http://schemas.microsoft.com/office/drawing/2014/main" id="{C1DA06B7-5D9B-4CCE-AFB2-AAFB2CC9C6BE}"/>
              </a:ext>
            </a:extLst>
          </p:cNvPr>
          <p:cNvSpPr>
            <a:spLocks noChangeArrowheads="1"/>
          </p:cNvSpPr>
          <p:nvPr/>
        </p:nvSpPr>
        <p:spPr bwMode="auto">
          <a:xfrm>
            <a:off x="6296025" y="1341439"/>
            <a:ext cx="1144588"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99337" name="Rectangle 9">
            <a:extLst>
              <a:ext uri="{FF2B5EF4-FFF2-40B4-BE49-F238E27FC236}">
                <a16:creationId xmlns:a16="http://schemas.microsoft.com/office/drawing/2014/main" id="{0D5B675D-7A4D-46A3-9D4A-1659F570536F}"/>
              </a:ext>
            </a:extLst>
          </p:cNvPr>
          <p:cNvSpPr>
            <a:spLocks noChangeArrowheads="1"/>
          </p:cNvSpPr>
          <p:nvPr/>
        </p:nvSpPr>
        <p:spPr bwMode="auto">
          <a:xfrm>
            <a:off x="4195763" y="322264"/>
            <a:ext cx="927100" cy="70643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99338" name="Line 10">
            <a:extLst>
              <a:ext uri="{FF2B5EF4-FFF2-40B4-BE49-F238E27FC236}">
                <a16:creationId xmlns:a16="http://schemas.microsoft.com/office/drawing/2014/main" id="{9F9407E7-F0AC-4085-BCE3-F2BB125908DA}"/>
              </a:ext>
            </a:extLst>
          </p:cNvPr>
          <p:cNvSpPr>
            <a:spLocks noChangeShapeType="1"/>
          </p:cNvSpPr>
          <p:nvPr/>
        </p:nvSpPr>
        <p:spPr bwMode="auto">
          <a:xfrm>
            <a:off x="8837614" y="2505075"/>
            <a:ext cx="9525" cy="293688"/>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39" name="Text Box 11">
            <a:extLst>
              <a:ext uri="{FF2B5EF4-FFF2-40B4-BE49-F238E27FC236}">
                <a16:creationId xmlns:a16="http://schemas.microsoft.com/office/drawing/2014/main" id="{FB3F0487-99E8-4A80-A4B1-064FFBB6C11C}"/>
              </a:ext>
            </a:extLst>
          </p:cNvPr>
          <p:cNvSpPr txBox="1">
            <a:spLocks noChangeArrowheads="1"/>
          </p:cNvSpPr>
          <p:nvPr/>
        </p:nvSpPr>
        <p:spPr bwMode="auto">
          <a:xfrm>
            <a:off x="4291013" y="442913"/>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Arial" panose="020B0604020202020204" pitchFamily="34" charset="0"/>
            </a:endParaRPr>
          </a:p>
        </p:txBody>
      </p:sp>
      <p:sp>
        <p:nvSpPr>
          <p:cNvPr id="99340" name="Text Box 12">
            <a:extLst>
              <a:ext uri="{FF2B5EF4-FFF2-40B4-BE49-F238E27FC236}">
                <a16:creationId xmlns:a16="http://schemas.microsoft.com/office/drawing/2014/main" id="{32969658-6F48-40E1-B740-F3A612C795B0}"/>
              </a:ext>
            </a:extLst>
          </p:cNvPr>
          <p:cNvSpPr txBox="1">
            <a:spLocks noChangeArrowheads="1"/>
          </p:cNvSpPr>
          <p:nvPr/>
        </p:nvSpPr>
        <p:spPr bwMode="auto">
          <a:xfrm>
            <a:off x="4332288" y="248920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Arial" panose="020B0604020202020204" pitchFamily="34" charset="0"/>
            </a:endParaRPr>
          </a:p>
        </p:txBody>
      </p:sp>
      <p:sp>
        <p:nvSpPr>
          <p:cNvPr id="99341" name="Text Box 13">
            <a:extLst>
              <a:ext uri="{FF2B5EF4-FFF2-40B4-BE49-F238E27FC236}">
                <a16:creationId xmlns:a16="http://schemas.microsoft.com/office/drawing/2014/main" id="{FDD402D4-C8BE-4CFA-8167-B2102833B043}"/>
              </a:ext>
            </a:extLst>
          </p:cNvPr>
          <p:cNvSpPr txBox="1">
            <a:spLocks noChangeArrowheads="1"/>
          </p:cNvSpPr>
          <p:nvPr/>
        </p:nvSpPr>
        <p:spPr bwMode="auto">
          <a:xfrm>
            <a:off x="6337300" y="1484313"/>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Arial" panose="020B0604020202020204" pitchFamily="34" charset="0"/>
            </a:endParaRPr>
          </a:p>
        </p:txBody>
      </p:sp>
      <p:sp>
        <p:nvSpPr>
          <p:cNvPr id="99342" name="Text Box 14">
            <a:extLst>
              <a:ext uri="{FF2B5EF4-FFF2-40B4-BE49-F238E27FC236}">
                <a16:creationId xmlns:a16="http://schemas.microsoft.com/office/drawing/2014/main" id="{6E552029-CE1E-401F-88F6-FFD9355BBCE5}"/>
              </a:ext>
            </a:extLst>
          </p:cNvPr>
          <p:cNvSpPr txBox="1">
            <a:spLocks noChangeArrowheads="1"/>
          </p:cNvSpPr>
          <p:nvPr/>
        </p:nvSpPr>
        <p:spPr bwMode="auto">
          <a:xfrm>
            <a:off x="8775701" y="396875"/>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Arial" panose="020B0604020202020204" pitchFamily="34" charset="0"/>
            </a:endParaRPr>
          </a:p>
        </p:txBody>
      </p:sp>
      <p:sp>
        <p:nvSpPr>
          <p:cNvPr id="99343" name="Text Box 15">
            <a:extLst>
              <a:ext uri="{FF2B5EF4-FFF2-40B4-BE49-F238E27FC236}">
                <a16:creationId xmlns:a16="http://schemas.microsoft.com/office/drawing/2014/main" id="{312713E1-6945-49ED-BF12-14728A612B38}"/>
              </a:ext>
            </a:extLst>
          </p:cNvPr>
          <p:cNvSpPr txBox="1">
            <a:spLocks noChangeArrowheads="1"/>
          </p:cNvSpPr>
          <p:nvPr/>
        </p:nvSpPr>
        <p:spPr bwMode="auto">
          <a:xfrm>
            <a:off x="8851901" y="242887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Arial" panose="020B0604020202020204" pitchFamily="34" charset="0"/>
            </a:endParaRPr>
          </a:p>
        </p:txBody>
      </p:sp>
      <p:sp>
        <p:nvSpPr>
          <p:cNvPr id="99344" name="Freeform 16">
            <a:extLst>
              <a:ext uri="{FF2B5EF4-FFF2-40B4-BE49-F238E27FC236}">
                <a16:creationId xmlns:a16="http://schemas.microsoft.com/office/drawing/2014/main" id="{2B051AFE-B322-4254-9633-FBA24D81224A}"/>
              </a:ext>
            </a:extLst>
          </p:cNvPr>
          <p:cNvSpPr>
            <a:spLocks/>
          </p:cNvSpPr>
          <p:nvPr/>
        </p:nvSpPr>
        <p:spPr bwMode="auto">
          <a:xfrm>
            <a:off x="7551738" y="692150"/>
            <a:ext cx="1155700" cy="1023938"/>
          </a:xfrm>
          <a:custGeom>
            <a:avLst/>
            <a:gdLst>
              <a:gd name="T0" fmla="*/ 0 w 728"/>
              <a:gd name="T1" fmla="*/ 2147483646 h 645"/>
              <a:gd name="T2" fmla="*/ 2147483646 w 728"/>
              <a:gd name="T3" fmla="*/ 2147483646 h 645"/>
              <a:gd name="T4" fmla="*/ 2147483646 w 728"/>
              <a:gd name="T5" fmla="*/ 2147483646 h 645"/>
              <a:gd name="T6" fmla="*/ 2147483646 w 728"/>
              <a:gd name="T7" fmla="*/ 2147483646 h 645"/>
              <a:gd name="T8" fmla="*/ 2147483646 w 728"/>
              <a:gd name="T9" fmla="*/ 0 h 645"/>
              <a:gd name="T10" fmla="*/ 2147483646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345" name="Freeform 17">
            <a:extLst>
              <a:ext uri="{FF2B5EF4-FFF2-40B4-BE49-F238E27FC236}">
                <a16:creationId xmlns:a16="http://schemas.microsoft.com/office/drawing/2014/main" id="{3618D266-9CF3-4DA8-ACD2-C7D8D85A46B4}"/>
              </a:ext>
            </a:extLst>
          </p:cNvPr>
          <p:cNvSpPr>
            <a:spLocks/>
          </p:cNvSpPr>
          <p:nvPr/>
        </p:nvSpPr>
        <p:spPr bwMode="auto">
          <a:xfrm>
            <a:off x="7458076" y="1708150"/>
            <a:ext cx="1249363" cy="1023938"/>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99346" name="Group 18">
            <a:extLst>
              <a:ext uri="{FF2B5EF4-FFF2-40B4-BE49-F238E27FC236}">
                <a16:creationId xmlns:a16="http://schemas.microsoft.com/office/drawing/2014/main" id="{F759527F-6484-487F-9B21-A060E10BC09B}"/>
              </a:ext>
            </a:extLst>
          </p:cNvPr>
          <p:cNvGrpSpPr>
            <a:grpSpLocks/>
          </p:cNvGrpSpPr>
          <p:nvPr/>
        </p:nvGrpSpPr>
        <p:grpSpPr bwMode="auto">
          <a:xfrm flipH="1">
            <a:off x="5148263" y="690563"/>
            <a:ext cx="1130300" cy="2038350"/>
            <a:chOff x="2575" y="781"/>
            <a:chExt cx="866" cy="1284"/>
          </a:xfrm>
        </p:grpSpPr>
        <p:sp>
          <p:nvSpPr>
            <p:cNvPr id="99384" name="Freeform 19">
              <a:extLst>
                <a:ext uri="{FF2B5EF4-FFF2-40B4-BE49-F238E27FC236}">
                  <a16:creationId xmlns:a16="http://schemas.microsoft.com/office/drawing/2014/main" id="{0AE27586-A292-4239-A80B-F38832D77364}"/>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385" name="Freeform 20">
              <a:extLst>
                <a:ext uri="{FF2B5EF4-FFF2-40B4-BE49-F238E27FC236}">
                  <a16:creationId xmlns:a16="http://schemas.microsoft.com/office/drawing/2014/main" id="{BB38DA36-38AA-4F10-8924-7B34675D6A55}"/>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3" name="Group 21">
            <a:extLst>
              <a:ext uri="{FF2B5EF4-FFF2-40B4-BE49-F238E27FC236}">
                <a16:creationId xmlns:a16="http://schemas.microsoft.com/office/drawing/2014/main" id="{DB0799E5-C218-4220-8B1D-3AD9701A5447}"/>
              </a:ext>
            </a:extLst>
          </p:cNvPr>
          <p:cNvGrpSpPr>
            <a:grpSpLocks/>
          </p:cNvGrpSpPr>
          <p:nvPr/>
        </p:nvGrpSpPr>
        <p:grpSpPr bwMode="auto">
          <a:xfrm>
            <a:off x="8721725" y="1071564"/>
            <a:ext cx="560388" cy="877887"/>
            <a:chOff x="3510" y="1453"/>
            <a:chExt cx="353" cy="578"/>
          </a:xfrm>
        </p:grpSpPr>
        <p:sp>
          <p:nvSpPr>
            <p:cNvPr id="99375" name="Freeform 22">
              <a:extLst>
                <a:ext uri="{FF2B5EF4-FFF2-40B4-BE49-F238E27FC236}">
                  <a16:creationId xmlns:a16="http://schemas.microsoft.com/office/drawing/2014/main" id="{9EAB0756-7ECA-4985-A053-5670C1EA3903}"/>
                </a:ext>
              </a:extLst>
            </p:cNvPr>
            <p:cNvSpPr>
              <a:spLocks/>
            </p:cNvSpPr>
            <p:nvPr/>
          </p:nvSpPr>
          <p:spPr bwMode="auto">
            <a:xfrm>
              <a:off x="3513" y="1497"/>
              <a:ext cx="347" cy="397"/>
            </a:xfrm>
            <a:custGeom>
              <a:avLst/>
              <a:gdLst>
                <a:gd name="T0" fmla="*/ 0 w 2256"/>
                <a:gd name="T1" fmla="*/ 0 h 2295"/>
                <a:gd name="T2" fmla="*/ 0 w 2256"/>
                <a:gd name="T3" fmla="*/ 0 h 2295"/>
                <a:gd name="T4" fmla="*/ 0 w 2256"/>
                <a:gd name="T5" fmla="*/ 0 h 2295"/>
                <a:gd name="T6" fmla="*/ 0 w 2256"/>
                <a:gd name="T7" fmla="*/ 0 h 2295"/>
                <a:gd name="T8" fmla="*/ 0 w 2256"/>
                <a:gd name="T9" fmla="*/ 0 h 2295"/>
                <a:gd name="T10" fmla="*/ 0 w 2256"/>
                <a:gd name="T11" fmla="*/ 0 h 2295"/>
                <a:gd name="T12" fmla="*/ 0 w 2256"/>
                <a:gd name="T13" fmla="*/ 0 h 2295"/>
                <a:gd name="T14" fmla="*/ 0 w 2256"/>
                <a:gd name="T15" fmla="*/ 0 h 2295"/>
                <a:gd name="T16" fmla="*/ 0 w 2256"/>
                <a:gd name="T17" fmla="*/ 0 h 2295"/>
                <a:gd name="T18" fmla="*/ 0 w 2256"/>
                <a:gd name="T19" fmla="*/ 0 h 2295"/>
                <a:gd name="T20" fmla="*/ 0 w 2256"/>
                <a:gd name="T21" fmla="*/ 0 h 2295"/>
                <a:gd name="T22" fmla="*/ 0 w 2256"/>
                <a:gd name="T23" fmla="*/ 0 h 2295"/>
                <a:gd name="T24" fmla="*/ 0 w 2256"/>
                <a:gd name="T25" fmla="*/ 0 h 2295"/>
                <a:gd name="T26" fmla="*/ 0 w 2256"/>
                <a:gd name="T27" fmla="*/ 0 h 2295"/>
                <a:gd name="T28" fmla="*/ 0 w 2256"/>
                <a:gd name="T29" fmla="*/ 0 h 2295"/>
                <a:gd name="T30" fmla="*/ 0 w 2256"/>
                <a:gd name="T31" fmla="*/ 0 h 2295"/>
                <a:gd name="T32" fmla="*/ 0 w 2256"/>
                <a:gd name="T33" fmla="*/ 0 h 2295"/>
                <a:gd name="T34" fmla="*/ 0 w 2256"/>
                <a:gd name="T35" fmla="*/ 0 h 2295"/>
                <a:gd name="T36" fmla="*/ 0 w 2256"/>
                <a:gd name="T37" fmla="*/ 0 h 2295"/>
                <a:gd name="T38" fmla="*/ 0 w 2256"/>
                <a:gd name="T39" fmla="*/ 0 h 2295"/>
                <a:gd name="T40" fmla="*/ 0 w 2256"/>
                <a:gd name="T41" fmla="*/ 0 h 2295"/>
                <a:gd name="T42" fmla="*/ 0 w 2256"/>
                <a:gd name="T43" fmla="*/ 0 h 2295"/>
                <a:gd name="T44" fmla="*/ 0 w 2256"/>
                <a:gd name="T45" fmla="*/ 0 h 2295"/>
                <a:gd name="T46" fmla="*/ 0 w 2256"/>
                <a:gd name="T47" fmla="*/ 0 h 2295"/>
                <a:gd name="T48" fmla="*/ 0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76" name="Oval 23">
              <a:extLst>
                <a:ext uri="{FF2B5EF4-FFF2-40B4-BE49-F238E27FC236}">
                  <a16:creationId xmlns:a16="http://schemas.microsoft.com/office/drawing/2014/main" id="{B3B33F86-9909-4E6E-9E97-24BEC38294A6}"/>
                </a:ext>
              </a:extLst>
            </p:cNvPr>
            <p:cNvSpPr>
              <a:spLocks noChangeArrowheads="1"/>
            </p:cNvSpPr>
            <p:nvPr/>
          </p:nvSpPr>
          <p:spPr bwMode="auto">
            <a:xfrm>
              <a:off x="3510" y="1453"/>
              <a:ext cx="353" cy="7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99377" name="Freeform 24">
              <a:extLst>
                <a:ext uri="{FF2B5EF4-FFF2-40B4-BE49-F238E27FC236}">
                  <a16:creationId xmlns:a16="http://schemas.microsoft.com/office/drawing/2014/main" id="{77F0A100-E685-4EC1-9C7F-052C676D1C2B}"/>
                </a:ext>
              </a:extLst>
            </p:cNvPr>
            <p:cNvSpPr>
              <a:spLocks/>
            </p:cNvSpPr>
            <p:nvPr/>
          </p:nvSpPr>
          <p:spPr bwMode="auto">
            <a:xfrm>
              <a:off x="3538" y="1508"/>
              <a:ext cx="300" cy="374"/>
            </a:xfrm>
            <a:custGeom>
              <a:avLst/>
              <a:gdLst>
                <a:gd name="T0" fmla="*/ 0 w 1956"/>
                <a:gd name="T1" fmla="*/ 0 h 2159"/>
                <a:gd name="T2" fmla="*/ 0 w 1956"/>
                <a:gd name="T3" fmla="*/ 0 h 2159"/>
                <a:gd name="T4" fmla="*/ 0 w 1956"/>
                <a:gd name="T5" fmla="*/ 0 h 2159"/>
                <a:gd name="T6" fmla="*/ 0 w 1956"/>
                <a:gd name="T7" fmla="*/ 0 h 2159"/>
                <a:gd name="T8" fmla="*/ 0 w 1956"/>
                <a:gd name="T9" fmla="*/ 0 h 2159"/>
                <a:gd name="T10" fmla="*/ 0 w 1956"/>
                <a:gd name="T11" fmla="*/ 0 h 2159"/>
                <a:gd name="T12" fmla="*/ 0 w 1956"/>
                <a:gd name="T13" fmla="*/ 0 h 2159"/>
                <a:gd name="T14" fmla="*/ 0 w 1956"/>
                <a:gd name="T15" fmla="*/ 0 h 2159"/>
                <a:gd name="T16" fmla="*/ 0 w 1956"/>
                <a:gd name="T17" fmla="*/ 0 h 2159"/>
                <a:gd name="T18" fmla="*/ 0 w 1956"/>
                <a:gd name="T19" fmla="*/ 0 h 2159"/>
                <a:gd name="T20" fmla="*/ 0 w 1956"/>
                <a:gd name="T21" fmla="*/ 0 h 2159"/>
                <a:gd name="T22" fmla="*/ 0 w 1956"/>
                <a:gd name="T23" fmla="*/ 0 h 2159"/>
                <a:gd name="T24" fmla="*/ 0 w 1956"/>
                <a:gd name="T25" fmla="*/ 0 h 2159"/>
                <a:gd name="T26" fmla="*/ 0 w 1956"/>
                <a:gd name="T27" fmla="*/ 0 h 2159"/>
                <a:gd name="T28" fmla="*/ 0 w 1956"/>
                <a:gd name="T29" fmla="*/ 0 h 2159"/>
                <a:gd name="T30" fmla="*/ 0 w 1956"/>
                <a:gd name="T31" fmla="*/ 0 h 2159"/>
                <a:gd name="T32" fmla="*/ 0 w 1956"/>
                <a:gd name="T33" fmla="*/ 0 h 2159"/>
                <a:gd name="T34" fmla="*/ 0 w 1956"/>
                <a:gd name="T35" fmla="*/ 0 h 2159"/>
                <a:gd name="T36" fmla="*/ 0 w 1956"/>
                <a:gd name="T37" fmla="*/ 0 h 2159"/>
                <a:gd name="T38" fmla="*/ 0 w 1956"/>
                <a:gd name="T39" fmla="*/ 0 h 2159"/>
                <a:gd name="T40" fmla="*/ 0 w 1956"/>
                <a:gd name="T41" fmla="*/ 0 h 2159"/>
                <a:gd name="T42" fmla="*/ 0 w 1956"/>
                <a:gd name="T43" fmla="*/ 0 h 2159"/>
                <a:gd name="T44" fmla="*/ 0 w 1956"/>
                <a:gd name="T45" fmla="*/ 0 h 2159"/>
                <a:gd name="T46" fmla="*/ 0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78" name="Freeform 25">
              <a:extLst>
                <a:ext uri="{FF2B5EF4-FFF2-40B4-BE49-F238E27FC236}">
                  <a16:creationId xmlns:a16="http://schemas.microsoft.com/office/drawing/2014/main" id="{4B8C9A46-99A8-4139-B650-E8F8D90F5558}"/>
                </a:ext>
              </a:extLst>
            </p:cNvPr>
            <p:cNvSpPr>
              <a:spLocks/>
            </p:cNvSpPr>
            <p:nvPr/>
          </p:nvSpPr>
          <p:spPr bwMode="auto">
            <a:xfrm>
              <a:off x="3589" y="1584"/>
              <a:ext cx="194" cy="299"/>
            </a:xfrm>
            <a:custGeom>
              <a:avLst/>
              <a:gdLst>
                <a:gd name="T0" fmla="*/ 0 w 1264"/>
                <a:gd name="T1" fmla="*/ 0 h 1728"/>
                <a:gd name="T2" fmla="*/ 0 w 1264"/>
                <a:gd name="T3" fmla="*/ 0 h 1728"/>
                <a:gd name="T4" fmla="*/ 0 w 1264"/>
                <a:gd name="T5" fmla="*/ 0 h 1728"/>
                <a:gd name="T6" fmla="*/ 0 w 1264"/>
                <a:gd name="T7" fmla="*/ 0 h 1728"/>
                <a:gd name="T8" fmla="*/ 0 w 1264"/>
                <a:gd name="T9" fmla="*/ 0 h 1728"/>
                <a:gd name="T10" fmla="*/ 0 w 1264"/>
                <a:gd name="T11" fmla="*/ 0 h 1728"/>
                <a:gd name="T12" fmla="*/ 0 w 1264"/>
                <a:gd name="T13" fmla="*/ 0 h 1728"/>
                <a:gd name="T14" fmla="*/ 0 w 1264"/>
                <a:gd name="T15" fmla="*/ 0 h 1728"/>
                <a:gd name="T16" fmla="*/ 0 w 1264"/>
                <a:gd name="T17" fmla="*/ 0 h 1728"/>
                <a:gd name="T18" fmla="*/ 0 w 1264"/>
                <a:gd name="T19" fmla="*/ 0 h 1728"/>
                <a:gd name="T20" fmla="*/ 0 w 1264"/>
                <a:gd name="T21" fmla="*/ 0 h 1728"/>
                <a:gd name="T22" fmla="*/ 0 w 1264"/>
                <a:gd name="T23" fmla="*/ 0 h 1728"/>
                <a:gd name="T24" fmla="*/ 0 w 1264"/>
                <a:gd name="T25" fmla="*/ 0 h 1728"/>
                <a:gd name="T26" fmla="*/ 0 w 1264"/>
                <a:gd name="T27" fmla="*/ 0 h 1728"/>
                <a:gd name="T28" fmla="*/ 0 w 1264"/>
                <a:gd name="T29" fmla="*/ 0 h 1728"/>
                <a:gd name="T30" fmla="*/ 0 w 1264"/>
                <a:gd name="T31" fmla="*/ 0 h 1728"/>
                <a:gd name="T32" fmla="*/ 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79" name="Freeform 26">
              <a:extLst>
                <a:ext uri="{FF2B5EF4-FFF2-40B4-BE49-F238E27FC236}">
                  <a16:creationId xmlns:a16="http://schemas.microsoft.com/office/drawing/2014/main" id="{54EED03C-6219-4FB8-B1E3-B964B1805451}"/>
                </a:ext>
              </a:extLst>
            </p:cNvPr>
            <p:cNvSpPr>
              <a:spLocks/>
            </p:cNvSpPr>
            <p:nvPr/>
          </p:nvSpPr>
          <p:spPr bwMode="auto">
            <a:xfrm>
              <a:off x="3671" y="1899"/>
              <a:ext cx="31" cy="64"/>
            </a:xfrm>
            <a:custGeom>
              <a:avLst/>
              <a:gdLst>
                <a:gd name="T0" fmla="*/ 0 w 196"/>
                <a:gd name="T1" fmla="*/ 0 h 370"/>
                <a:gd name="T2" fmla="*/ 0 w 196"/>
                <a:gd name="T3" fmla="*/ 0 h 370"/>
                <a:gd name="T4" fmla="*/ 0 w 196"/>
                <a:gd name="T5" fmla="*/ 0 h 370"/>
                <a:gd name="T6" fmla="*/ 0 w 196"/>
                <a:gd name="T7" fmla="*/ 0 h 370"/>
                <a:gd name="T8" fmla="*/ 0 w 196"/>
                <a:gd name="T9" fmla="*/ 0 h 370"/>
                <a:gd name="T10" fmla="*/ 0 w 196"/>
                <a:gd name="T11" fmla="*/ 0 h 370"/>
                <a:gd name="T12" fmla="*/ 0 w 196"/>
                <a:gd name="T13" fmla="*/ 0 h 370"/>
                <a:gd name="T14" fmla="*/ 0 w 196"/>
                <a:gd name="T15" fmla="*/ 0 h 370"/>
                <a:gd name="T16" fmla="*/ 0 w 196"/>
                <a:gd name="T17" fmla="*/ 0 h 370"/>
                <a:gd name="T18" fmla="*/ 0 w 196"/>
                <a:gd name="T19" fmla="*/ 0 h 370"/>
                <a:gd name="T20" fmla="*/ 0 w 196"/>
                <a:gd name="T21" fmla="*/ 0 h 370"/>
                <a:gd name="T22" fmla="*/ 0 w 196"/>
                <a:gd name="T23" fmla="*/ 0 h 370"/>
                <a:gd name="T24" fmla="*/ 0 w 196"/>
                <a:gd name="T25" fmla="*/ 0 h 370"/>
                <a:gd name="T26" fmla="*/ 0 w 196"/>
                <a:gd name="T27" fmla="*/ 0 h 370"/>
                <a:gd name="T28" fmla="*/ 0 w 196"/>
                <a:gd name="T29" fmla="*/ 0 h 370"/>
                <a:gd name="T30" fmla="*/ 0 w 196"/>
                <a:gd name="T31" fmla="*/ 0 h 370"/>
                <a:gd name="T32" fmla="*/ 0 w 196"/>
                <a:gd name="T33" fmla="*/ 0 h 370"/>
                <a:gd name="T34" fmla="*/ 0 w 196"/>
                <a:gd name="T35" fmla="*/ 0 h 370"/>
                <a:gd name="T36" fmla="*/ 0 w 196"/>
                <a:gd name="T37" fmla="*/ 0 h 370"/>
                <a:gd name="T38" fmla="*/ 0 w 196"/>
                <a:gd name="T39" fmla="*/ 0 h 370"/>
                <a:gd name="T40" fmla="*/ 0 w 196"/>
                <a:gd name="T41" fmla="*/ 0 h 370"/>
                <a:gd name="T42" fmla="*/ 0 w 196"/>
                <a:gd name="T43" fmla="*/ 0 h 370"/>
                <a:gd name="T44" fmla="*/ 0 w 196"/>
                <a:gd name="T45" fmla="*/ 0 h 370"/>
                <a:gd name="T46" fmla="*/ 0 w 196"/>
                <a:gd name="T47" fmla="*/ 0 h 370"/>
                <a:gd name="T48" fmla="*/ 0 w 196"/>
                <a:gd name="T49" fmla="*/ 0 h 370"/>
                <a:gd name="T50" fmla="*/ 0 w 196"/>
                <a:gd name="T51" fmla="*/ 0 h 370"/>
                <a:gd name="T52" fmla="*/ 0 w 196"/>
                <a:gd name="T53" fmla="*/ 0 h 370"/>
                <a:gd name="T54" fmla="*/ 0 w 196"/>
                <a:gd name="T55" fmla="*/ 0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80" name="Oval 27">
              <a:extLst>
                <a:ext uri="{FF2B5EF4-FFF2-40B4-BE49-F238E27FC236}">
                  <a16:creationId xmlns:a16="http://schemas.microsoft.com/office/drawing/2014/main" id="{77A63A62-D5D9-4DE6-BC6E-6F3AF30A85BC}"/>
                </a:ext>
              </a:extLst>
            </p:cNvPr>
            <p:cNvSpPr>
              <a:spLocks noChangeArrowheads="1"/>
            </p:cNvSpPr>
            <p:nvPr/>
          </p:nvSpPr>
          <p:spPr bwMode="auto">
            <a:xfrm>
              <a:off x="3528" y="1460"/>
              <a:ext cx="317" cy="61"/>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99381" name="Freeform 28">
              <a:extLst>
                <a:ext uri="{FF2B5EF4-FFF2-40B4-BE49-F238E27FC236}">
                  <a16:creationId xmlns:a16="http://schemas.microsoft.com/office/drawing/2014/main" id="{C18B95AF-8EE3-4932-8A4E-C0E8F3AC955A}"/>
                </a:ext>
              </a:extLst>
            </p:cNvPr>
            <p:cNvSpPr>
              <a:spLocks/>
            </p:cNvSpPr>
            <p:nvPr/>
          </p:nvSpPr>
          <p:spPr bwMode="auto">
            <a:xfrm>
              <a:off x="3671" y="1967"/>
              <a:ext cx="31" cy="64"/>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0 h 372"/>
                <a:gd name="T30" fmla="*/ 0 w 196"/>
                <a:gd name="T31" fmla="*/ 0 h 372"/>
                <a:gd name="T32" fmla="*/ 0 w 196"/>
                <a:gd name="T33" fmla="*/ 0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82" name="Oval 29">
              <a:extLst>
                <a:ext uri="{FF2B5EF4-FFF2-40B4-BE49-F238E27FC236}">
                  <a16:creationId xmlns:a16="http://schemas.microsoft.com/office/drawing/2014/main" id="{0D808260-6610-44A7-8FC4-6D6023C7E258}"/>
                </a:ext>
              </a:extLst>
            </p:cNvPr>
            <p:cNvSpPr>
              <a:spLocks noChangeArrowheads="1"/>
            </p:cNvSpPr>
            <p:nvPr/>
          </p:nvSpPr>
          <p:spPr bwMode="auto">
            <a:xfrm>
              <a:off x="3587" y="1560"/>
              <a:ext cx="199" cy="39"/>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99383" name="Oval 30">
              <a:extLst>
                <a:ext uri="{FF2B5EF4-FFF2-40B4-BE49-F238E27FC236}">
                  <a16:creationId xmlns:a16="http://schemas.microsoft.com/office/drawing/2014/main" id="{2EAAD331-7596-4CAD-8F99-D82652613ECF}"/>
                </a:ext>
              </a:extLst>
            </p:cNvPr>
            <p:cNvSpPr>
              <a:spLocks noChangeArrowheads="1"/>
            </p:cNvSpPr>
            <p:nvPr/>
          </p:nvSpPr>
          <p:spPr bwMode="auto">
            <a:xfrm>
              <a:off x="3673" y="1858"/>
              <a:ext cx="26" cy="30"/>
            </a:xfrm>
            <a:prstGeom prst="ellipse">
              <a:avLst/>
            </a:prstGeom>
            <a:solidFill>
              <a:srgbClr val="009999"/>
            </a:solidFill>
            <a:ln w="17463">
              <a:solidFill>
                <a:srgbClr val="404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grpSp>
      <p:sp>
        <p:nvSpPr>
          <p:cNvPr id="34847" name="Line 31">
            <a:extLst>
              <a:ext uri="{FF2B5EF4-FFF2-40B4-BE49-F238E27FC236}">
                <a16:creationId xmlns:a16="http://schemas.microsoft.com/office/drawing/2014/main" id="{C6834796-EC53-48C1-B567-A95736E918D4}"/>
              </a:ext>
            </a:extLst>
          </p:cNvPr>
          <p:cNvSpPr>
            <a:spLocks noChangeShapeType="1"/>
          </p:cNvSpPr>
          <p:nvPr/>
        </p:nvSpPr>
        <p:spPr bwMode="auto">
          <a:xfrm>
            <a:off x="9394825" y="1992314"/>
            <a:ext cx="1588" cy="352425"/>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99349" name="Text Box 32">
            <a:extLst>
              <a:ext uri="{FF2B5EF4-FFF2-40B4-BE49-F238E27FC236}">
                <a16:creationId xmlns:a16="http://schemas.microsoft.com/office/drawing/2014/main" id="{9A4BF053-C8B1-46E2-85F7-4B5D3DF01097}"/>
              </a:ext>
            </a:extLst>
          </p:cNvPr>
          <p:cNvSpPr txBox="1">
            <a:spLocks noChangeArrowheads="1"/>
          </p:cNvSpPr>
          <p:nvPr/>
        </p:nvSpPr>
        <p:spPr bwMode="auto">
          <a:xfrm>
            <a:off x="9572625" y="276225"/>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a:latin typeface="Arial" panose="020B0604020202020204" pitchFamily="34" charset="0"/>
              </a:rPr>
              <a:t>-</a:t>
            </a:r>
          </a:p>
        </p:txBody>
      </p:sp>
      <p:sp>
        <p:nvSpPr>
          <p:cNvPr id="99350" name="Text Box 33">
            <a:extLst>
              <a:ext uri="{FF2B5EF4-FFF2-40B4-BE49-F238E27FC236}">
                <a16:creationId xmlns:a16="http://schemas.microsoft.com/office/drawing/2014/main" id="{44237AA0-F5EE-4AFF-BA8B-89FD23BD54B9}"/>
              </a:ext>
            </a:extLst>
          </p:cNvPr>
          <p:cNvSpPr txBox="1">
            <a:spLocks noChangeArrowheads="1"/>
          </p:cNvSpPr>
          <p:nvPr/>
        </p:nvSpPr>
        <p:spPr bwMode="auto">
          <a:xfrm>
            <a:off x="3962401" y="0"/>
            <a:ext cx="48863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en-US" altLang="cs-CZ" sz="2000" b="1">
                <a:latin typeface="Arial" panose="020B0604020202020204" pitchFamily="34" charset="0"/>
              </a:rPr>
              <a:t>Bikarbon</a:t>
            </a:r>
            <a:r>
              <a:rPr lang="cs-CZ" altLang="cs-CZ" sz="2000" b="1">
                <a:latin typeface="Arial" panose="020B0604020202020204" pitchFamily="34" charset="0"/>
              </a:rPr>
              <a:t>átový pufr – uzavřený systém</a:t>
            </a:r>
          </a:p>
        </p:txBody>
      </p:sp>
      <p:sp>
        <p:nvSpPr>
          <p:cNvPr id="34850" name="Rectangle 34">
            <a:extLst>
              <a:ext uri="{FF2B5EF4-FFF2-40B4-BE49-F238E27FC236}">
                <a16:creationId xmlns:a16="http://schemas.microsoft.com/office/drawing/2014/main" id="{68B2C6A6-2073-4016-A07B-0E4431C80941}"/>
              </a:ext>
            </a:extLst>
          </p:cNvPr>
          <p:cNvSpPr>
            <a:spLocks noChangeArrowheads="1"/>
          </p:cNvSpPr>
          <p:nvPr/>
        </p:nvSpPr>
        <p:spPr bwMode="auto">
          <a:xfrm>
            <a:off x="4206875" y="3465513"/>
            <a:ext cx="920750" cy="85090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34851" name="Rectangle 35">
            <a:extLst>
              <a:ext uri="{FF2B5EF4-FFF2-40B4-BE49-F238E27FC236}">
                <a16:creationId xmlns:a16="http://schemas.microsoft.com/office/drawing/2014/main" id="{8009D4ED-CA5F-47F8-9A8C-4F7CFD08BFCB}"/>
              </a:ext>
            </a:extLst>
          </p:cNvPr>
          <p:cNvSpPr>
            <a:spLocks noChangeArrowheads="1"/>
          </p:cNvSpPr>
          <p:nvPr/>
        </p:nvSpPr>
        <p:spPr bwMode="auto">
          <a:xfrm>
            <a:off x="6302376" y="4433888"/>
            <a:ext cx="1147763" cy="85090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34852" name="Rectangle 36">
            <a:extLst>
              <a:ext uri="{FF2B5EF4-FFF2-40B4-BE49-F238E27FC236}">
                <a16:creationId xmlns:a16="http://schemas.microsoft.com/office/drawing/2014/main" id="{E01BB6C5-490C-47A9-9BE7-3141D3EF5126}"/>
              </a:ext>
            </a:extLst>
          </p:cNvPr>
          <p:cNvSpPr>
            <a:spLocks noChangeArrowheads="1"/>
          </p:cNvSpPr>
          <p:nvPr/>
        </p:nvSpPr>
        <p:spPr bwMode="auto">
          <a:xfrm>
            <a:off x="8724901" y="5256214"/>
            <a:ext cx="568325" cy="833437"/>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34853" name="Rectangle 37">
            <a:extLst>
              <a:ext uri="{FF2B5EF4-FFF2-40B4-BE49-F238E27FC236}">
                <a16:creationId xmlns:a16="http://schemas.microsoft.com/office/drawing/2014/main" id="{81EC4D9A-A52D-4594-8CAA-F27388600E8E}"/>
              </a:ext>
            </a:extLst>
          </p:cNvPr>
          <p:cNvSpPr>
            <a:spLocks noChangeArrowheads="1"/>
          </p:cNvSpPr>
          <p:nvPr/>
        </p:nvSpPr>
        <p:spPr bwMode="auto">
          <a:xfrm>
            <a:off x="8720138" y="5510213"/>
            <a:ext cx="571500" cy="754062"/>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34854" name="Rectangle 38">
            <a:extLst>
              <a:ext uri="{FF2B5EF4-FFF2-40B4-BE49-F238E27FC236}">
                <a16:creationId xmlns:a16="http://schemas.microsoft.com/office/drawing/2014/main" id="{475F71F7-BBBA-43EC-A777-F4CA7450CA88}"/>
              </a:ext>
            </a:extLst>
          </p:cNvPr>
          <p:cNvSpPr>
            <a:spLocks noChangeArrowheads="1"/>
          </p:cNvSpPr>
          <p:nvPr/>
        </p:nvSpPr>
        <p:spPr bwMode="auto">
          <a:xfrm>
            <a:off x="8720139" y="5657851"/>
            <a:ext cx="579437" cy="639763"/>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34855" name="Rectangle 39">
            <a:extLst>
              <a:ext uri="{FF2B5EF4-FFF2-40B4-BE49-F238E27FC236}">
                <a16:creationId xmlns:a16="http://schemas.microsoft.com/office/drawing/2014/main" id="{541AF085-8B81-4FB0-B8D8-1E24878F3051}"/>
              </a:ext>
            </a:extLst>
          </p:cNvPr>
          <p:cNvSpPr>
            <a:spLocks noChangeArrowheads="1"/>
          </p:cNvSpPr>
          <p:nvPr/>
        </p:nvSpPr>
        <p:spPr bwMode="auto">
          <a:xfrm>
            <a:off x="8728075" y="3525838"/>
            <a:ext cx="1111250" cy="766762"/>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34856" name="Rectangle 40">
            <a:extLst>
              <a:ext uri="{FF2B5EF4-FFF2-40B4-BE49-F238E27FC236}">
                <a16:creationId xmlns:a16="http://schemas.microsoft.com/office/drawing/2014/main" id="{AAA2B21F-BB7D-4F62-B193-16B85DB5FF27}"/>
              </a:ext>
            </a:extLst>
          </p:cNvPr>
          <p:cNvSpPr>
            <a:spLocks noChangeArrowheads="1"/>
          </p:cNvSpPr>
          <p:nvPr/>
        </p:nvSpPr>
        <p:spPr bwMode="auto">
          <a:xfrm>
            <a:off x="8734425" y="3736976"/>
            <a:ext cx="1111250" cy="563563"/>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34857" name="Rectangle 41">
            <a:extLst>
              <a:ext uri="{FF2B5EF4-FFF2-40B4-BE49-F238E27FC236}">
                <a16:creationId xmlns:a16="http://schemas.microsoft.com/office/drawing/2014/main" id="{AC1630CA-BDA7-4777-BAD4-0A6D70767363}"/>
              </a:ext>
            </a:extLst>
          </p:cNvPr>
          <p:cNvSpPr>
            <a:spLocks noChangeArrowheads="1"/>
          </p:cNvSpPr>
          <p:nvPr/>
        </p:nvSpPr>
        <p:spPr bwMode="auto">
          <a:xfrm>
            <a:off x="6305550" y="4637089"/>
            <a:ext cx="1144588"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34858" name="Rectangle 42">
            <a:extLst>
              <a:ext uri="{FF2B5EF4-FFF2-40B4-BE49-F238E27FC236}">
                <a16:creationId xmlns:a16="http://schemas.microsoft.com/office/drawing/2014/main" id="{C919B280-9AA6-4828-8A63-048956237AC4}"/>
              </a:ext>
            </a:extLst>
          </p:cNvPr>
          <p:cNvSpPr>
            <a:spLocks noChangeArrowheads="1"/>
          </p:cNvSpPr>
          <p:nvPr/>
        </p:nvSpPr>
        <p:spPr bwMode="auto">
          <a:xfrm>
            <a:off x="4205288" y="3617914"/>
            <a:ext cx="927100" cy="70643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34859" name="Line 43">
            <a:extLst>
              <a:ext uri="{FF2B5EF4-FFF2-40B4-BE49-F238E27FC236}">
                <a16:creationId xmlns:a16="http://schemas.microsoft.com/office/drawing/2014/main" id="{6E14EEEB-B41C-4CD8-A8CE-EE906AC59B3D}"/>
              </a:ext>
            </a:extLst>
          </p:cNvPr>
          <p:cNvSpPr>
            <a:spLocks noChangeShapeType="1"/>
          </p:cNvSpPr>
          <p:nvPr/>
        </p:nvSpPr>
        <p:spPr bwMode="auto">
          <a:xfrm>
            <a:off x="8847139" y="5800725"/>
            <a:ext cx="9525" cy="293688"/>
          </a:xfrm>
          <a:prstGeom prst="line">
            <a:avLst/>
          </a:prstGeom>
          <a:noFill/>
          <a:ln w="3810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4860" name="Text Box 44">
            <a:extLst>
              <a:ext uri="{FF2B5EF4-FFF2-40B4-BE49-F238E27FC236}">
                <a16:creationId xmlns:a16="http://schemas.microsoft.com/office/drawing/2014/main" id="{21AD56EE-1EDC-4423-B451-28BBB038B45E}"/>
              </a:ext>
            </a:extLst>
          </p:cNvPr>
          <p:cNvSpPr txBox="1">
            <a:spLocks noChangeArrowheads="1"/>
          </p:cNvSpPr>
          <p:nvPr/>
        </p:nvSpPr>
        <p:spPr bwMode="auto">
          <a:xfrm>
            <a:off x="4341813" y="3738563"/>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Arial" panose="020B0604020202020204" pitchFamily="34" charset="0"/>
            </a:endParaRPr>
          </a:p>
        </p:txBody>
      </p:sp>
      <p:sp>
        <p:nvSpPr>
          <p:cNvPr id="34861" name="Text Box 45">
            <a:extLst>
              <a:ext uri="{FF2B5EF4-FFF2-40B4-BE49-F238E27FC236}">
                <a16:creationId xmlns:a16="http://schemas.microsoft.com/office/drawing/2014/main" id="{16ABDF41-57E9-43B8-A134-4FBB5298F1F4}"/>
              </a:ext>
            </a:extLst>
          </p:cNvPr>
          <p:cNvSpPr txBox="1">
            <a:spLocks noChangeArrowheads="1"/>
          </p:cNvSpPr>
          <p:nvPr/>
        </p:nvSpPr>
        <p:spPr bwMode="auto">
          <a:xfrm>
            <a:off x="4341813" y="578485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Arial" panose="020B0604020202020204" pitchFamily="34" charset="0"/>
            </a:endParaRPr>
          </a:p>
        </p:txBody>
      </p:sp>
      <p:sp>
        <p:nvSpPr>
          <p:cNvPr id="34862" name="Text Box 46">
            <a:extLst>
              <a:ext uri="{FF2B5EF4-FFF2-40B4-BE49-F238E27FC236}">
                <a16:creationId xmlns:a16="http://schemas.microsoft.com/office/drawing/2014/main" id="{BCEDDEC0-92A9-4638-BD05-D48ADF34277A}"/>
              </a:ext>
            </a:extLst>
          </p:cNvPr>
          <p:cNvSpPr txBox="1">
            <a:spLocks noChangeArrowheads="1"/>
          </p:cNvSpPr>
          <p:nvPr/>
        </p:nvSpPr>
        <p:spPr bwMode="auto">
          <a:xfrm>
            <a:off x="6405564" y="4779963"/>
            <a:ext cx="10874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Arial" panose="020B0604020202020204" pitchFamily="34" charset="0"/>
            </a:endParaRPr>
          </a:p>
        </p:txBody>
      </p:sp>
      <p:sp>
        <p:nvSpPr>
          <p:cNvPr id="34863" name="Text Box 47">
            <a:extLst>
              <a:ext uri="{FF2B5EF4-FFF2-40B4-BE49-F238E27FC236}">
                <a16:creationId xmlns:a16="http://schemas.microsoft.com/office/drawing/2014/main" id="{276F8A59-E992-410B-8EEB-254FED2895F8}"/>
              </a:ext>
            </a:extLst>
          </p:cNvPr>
          <p:cNvSpPr txBox="1">
            <a:spLocks noChangeArrowheads="1"/>
          </p:cNvSpPr>
          <p:nvPr/>
        </p:nvSpPr>
        <p:spPr bwMode="auto">
          <a:xfrm>
            <a:off x="8893176" y="3738563"/>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Arial" panose="020B0604020202020204" pitchFamily="34" charset="0"/>
            </a:endParaRPr>
          </a:p>
        </p:txBody>
      </p:sp>
      <p:sp>
        <p:nvSpPr>
          <p:cNvPr id="34864" name="Text Box 48">
            <a:extLst>
              <a:ext uri="{FF2B5EF4-FFF2-40B4-BE49-F238E27FC236}">
                <a16:creationId xmlns:a16="http://schemas.microsoft.com/office/drawing/2014/main" id="{D47ABFD2-24F6-434B-83ED-EC7487EA7C45}"/>
              </a:ext>
            </a:extLst>
          </p:cNvPr>
          <p:cNvSpPr txBox="1">
            <a:spLocks noChangeArrowheads="1"/>
          </p:cNvSpPr>
          <p:nvPr/>
        </p:nvSpPr>
        <p:spPr bwMode="auto">
          <a:xfrm>
            <a:off x="8861426" y="572452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Arial" panose="020B0604020202020204" pitchFamily="34" charset="0"/>
            </a:endParaRPr>
          </a:p>
        </p:txBody>
      </p:sp>
      <p:sp>
        <p:nvSpPr>
          <p:cNvPr id="34865" name="Freeform 49">
            <a:extLst>
              <a:ext uri="{FF2B5EF4-FFF2-40B4-BE49-F238E27FC236}">
                <a16:creationId xmlns:a16="http://schemas.microsoft.com/office/drawing/2014/main" id="{37C116C6-42AE-44A1-A495-9084F85756E7}"/>
              </a:ext>
            </a:extLst>
          </p:cNvPr>
          <p:cNvSpPr>
            <a:spLocks/>
          </p:cNvSpPr>
          <p:nvPr/>
        </p:nvSpPr>
        <p:spPr bwMode="auto">
          <a:xfrm>
            <a:off x="7561263" y="3987800"/>
            <a:ext cx="1155700" cy="1023938"/>
          </a:xfrm>
          <a:custGeom>
            <a:avLst/>
            <a:gdLst>
              <a:gd name="T0" fmla="*/ 0 w 728"/>
              <a:gd name="T1" fmla="*/ 2147483646 h 645"/>
              <a:gd name="T2" fmla="*/ 2147483646 w 728"/>
              <a:gd name="T3" fmla="*/ 2147483646 h 645"/>
              <a:gd name="T4" fmla="*/ 2147483646 w 728"/>
              <a:gd name="T5" fmla="*/ 2147483646 h 645"/>
              <a:gd name="T6" fmla="*/ 2147483646 w 728"/>
              <a:gd name="T7" fmla="*/ 2147483646 h 645"/>
              <a:gd name="T8" fmla="*/ 2147483646 w 728"/>
              <a:gd name="T9" fmla="*/ 0 h 645"/>
              <a:gd name="T10" fmla="*/ 2147483646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4866" name="Freeform 50">
            <a:extLst>
              <a:ext uri="{FF2B5EF4-FFF2-40B4-BE49-F238E27FC236}">
                <a16:creationId xmlns:a16="http://schemas.microsoft.com/office/drawing/2014/main" id="{6C778C27-F084-457B-A76F-C9783B4F1D57}"/>
              </a:ext>
            </a:extLst>
          </p:cNvPr>
          <p:cNvSpPr>
            <a:spLocks/>
          </p:cNvSpPr>
          <p:nvPr/>
        </p:nvSpPr>
        <p:spPr bwMode="auto">
          <a:xfrm>
            <a:off x="7467601" y="5003800"/>
            <a:ext cx="1249363" cy="1023938"/>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4" name="Group 51">
            <a:extLst>
              <a:ext uri="{FF2B5EF4-FFF2-40B4-BE49-F238E27FC236}">
                <a16:creationId xmlns:a16="http://schemas.microsoft.com/office/drawing/2014/main" id="{4D39A6C5-4FD3-47D2-B6DE-4D11DC0CF8BA}"/>
              </a:ext>
            </a:extLst>
          </p:cNvPr>
          <p:cNvGrpSpPr>
            <a:grpSpLocks/>
          </p:cNvGrpSpPr>
          <p:nvPr/>
        </p:nvGrpSpPr>
        <p:grpSpPr bwMode="auto">
          <a:xfrm flipH="1">
            <a:off x="5157788" y="3986213"/>
            <a:ext cx="1130300" cy="2038350"/>
            <a:chOff x="2575" y="781"/>
            <a:chExt cx="866" cy="1284"/>
          </a:xfrm>
        </p:grpSpPr>
        <p:sp>
          <p:nvSpPr>
            <p:cNvPr id="99373" name="Freeform 52">
              <a:extLst>
                <a:ext uri="{FF2B5EF4-FFF2-40B4-BE49-F238E27FC236}">
                  <a16:creationId xmlns:a16="http://schemas.microsoft.com/office/drawing/2014/main" id="{43DC2083-A567-4845-841D-1C057A0EEE70}"/>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374" name="Freeform 53">
              <a:extLst>
                <a:ext uri="{FF2B5EF4-FFF2-40B4-BE49-F238E27FC236}">
                  <a16:creationId xmlns:a16="http://schemas.microsoft.com/office/drawing/2014/main" id="{C40D7E21-4757-4E94-BB57-F7F11079BB30}"/>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4870" name="Text Box 54">
            <a:extLst>
              <a:ext uri="{FF2B5EF4-FFF2-40B4-BE49-F238E27FC236}">
                <a16:creationId xmlns:a16="http://schemas.microsoft.com/office/drawing/2014/main" id="{C35C69F9-6CAE-4509-A1F2-216DD1C61792}"/>
              </a:ext>
            </a:extLst>
          </p:cNvPr>
          <p:cNvSpPr txBox="1">
            <a:spLocks noChangeArrowheads="1"/>
          </p:cNvSpPr>
          <p:nvPr/>
        </p:nvSpPr>
        <p:spPr bwMode="auto">
          <a:xfrm>
            <a:off x="9582150" y="3571875"/>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a:latin typeface="Arial" panose="020B0604020202020204" pitchFamily="34" charset="0"/>
              </a:rPr>
              <a:t>-</a:t>
            </a:r>
          </a:p>
        </p:txBody>
      </p:sp>
      <p:sp>
        <p:nvSpPr>
          <p:cNvPr id="34871" name="Line 55">
            <a:extLst>
              <a:ext uri="{FF2B5EF4-FFF2-40B4-BE49-F238E27FC236}">
                <a16:creationId xmlns:a16="http://schemas.microsoft.com/office/drawing/2014/main" id="{B643E9A8-6321-433C-82F5-53798FF93A4A}"/>
              </a:ext>
            </a:extLst>
          </p:cNvPr>
          <p:cNvSpPr>
            <a:spLocks noChangeShapeType="1"/>
          </p:cNvSpPr>
          <p:nvPr/>
        </p:nvSpPr>
        <p:spPr bwMode="auto">
          <a:xfrm>
            <a:off x="8872539" y="3846514"/>
            <a:ext cx="9525" cy="293687"/>
          </a:xfrm>
          <a:prstGeom prst="line">
            <a:avLst/>
          </a:prstGeom>
          <a:noFill/>
          <a:ln w="3810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4872" name="Line 56">
            <a:extLst>
              <a:ext uri="{FF2B5EF4-FFF2-40B4-BE49-F238E27FC236}">
                <a16:creationId xmlns:a16="http://schemas.microsoft.com/office/drawing/2014/main" id="{A6C18A93-C21F-49C6-81AA-9EA657A78870}"/>
              </a:ext>
            </a:extLst>
          </p:cNvPr>
          <p:cNvSpPr>
            <a:spLocks noChangeShapeType="1"/>
          </p:cNvSpPr>
          <p:nvPr/>
        </p:nvSpPr>
        <p:spPr bwMode="auto">
          <a:xfrm>
            <a:off x="6396039" y="4849814"/>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34873" name="Line 57">
            <a:extLst>
              <a:ext uri="{FF2B5EF4-FFF2-40B4-BE49-F238E27FC236}">
                <a16:creationId xmlns:a16="http://schemas.microsoft.com/office/drawing/2014/main" id="{109D494F-FB93-4360-954C-536602EAEA26}"/>
              </a:ext>
            </a:extLst>
          </p:cNvPr>
          <p:cNvSpPr>
            <a:spLocks noChangeShapeType="1"/>
          </p:cNvSpPr>
          <p:nvPr/>
        </p:nvSpPr>
        <p:spPr bwMode="auto">
          <a:xfrm>
            <a:off x="4322764" y="3846514"/>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82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484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34850"/>
                                        </p:tgtEl>
                                        <p:attrNameLst>
                                          <p:attrName>style.visibility</p:attrName>
                                        </p:attrNameLst>
                                      </p:cBhvr>
                                      <p:to>
                                        <p:strVal val="visible"/>
                                      </p:to>
                                    </p:set>
                                    <p:animEffect transition="in" filter="checkerboard(across)">
                                      <p:cBhvr>
                                        <p:cTn id="15" dur="500"/>
                                        <p:tgtEl>
                                          <p:spTgt spid="34850"/>
                                        </p:tgtEl>
                                      </p:cBhvr>
                                    </p:animEffect>
                                  </p:childTnLst>
                                </p:cTn>
                              </p:par>
                              <p:par>
                                <p:cTn id="16" presetID="5" presetClass="entr" presetSubtype="10" fill="hold" grpId="0" nodeType="withEffect">
                                  <p:stCondLst>
                                    <p:cond delay="0"/>
                                  </p:stCondLst>
                                  <p:childTnLst>
                                    <p:set>
                                      <p:cBhvr>
                                        <p:cTn id="17" dur="1" fill="hold">
                                          <p:stCondLst>
                                            <p:cond delay="0"/>
                                          </p:stCondLst>
                                        </p:cTn>
                                        <p:tgtEl>
                                          <p:spTgt spid="34851"/>
                                        </p:tgtEl>
                                        <p:attrNameLst>
                                          <p:attrName>style.visibility</p:attrName>
                                        </p:attrNameLst>
                                      </p:cBhvr>
                                      <p:to>
                                        <p:strVal val="visible"/>
                                      </p:to>
                                    </p:set>
                                    <p:animEffect transition="in" filter="checkerboard(across)">
                                      <p:cBhvr>
                                        <p:cTn id="18" dur="500"/>
                                        <p:tgtEl>
                                          <p:spTgt spid="34851"/>
                                        </p:tgtEl>
                                      </p:cBhvr>
                                    </p:animEffect>
                                  </p:childTnLst>
                                </p:cTn>
                              </p:par>
                              <p:par>
                                <p:cTn id="19" presetID="5" presetClass="entr" presetSubtype="10" fill="hold" grpId="0" nodeType="withEffect">
                                  <p:stCondLst>
                                    <p:cond delay="0"/>
                                  </p:stCondLst>
                                  <p:childTnLst>
                                    <p:set>
                                      <p:cBhvr>
                                        <p:cTn id="20" dur="1" fill="hold">
                                          <p:stCondLst>
                                            <p:cond delay="0"/>
                                          </p:stCondLst>
                                        </p:cTn>
                                        <p:tgtEl>
                                          <p:spTgt spid="34852"/>
                                        </p:tgtEl>
                                        <p:attrNameLst>
                                          <p:attrName>style.visibility</p:attrName>
                                        </p:attrNameLst>
                                      </p:cBhvr>
                                      <p:to>
                                        <p:strVal val="visible"/>
                                      </p:to>
                                    </p:set>
                                    <p:animEffect transition="in" filter="checkerboard(across)">
                                      <p:cBhvr>
                                        <p:cTn id="21" dur="500"/>
                                        <p:tgtEl>
                                          <p:spTgt spid="34852"/>
                                        </p:tgtEl>
                                      </p:cBhvr>
                                    </p:animEffect>
                                  </p:childTnLst>
                                </p:cTn>
                              </p:par>
                              <p:par>
                                <p:cTn id="22" presetID="5" presetClass="entr" presetSubtype="10" fill="hold" grpId="0" nodeType="withEffect">
                                  <p:stCondLst>
                                    <p:cond delay="0"/>
                                  </p:stCondLst>
                                  <p:childTnLst>
                                    <p:set>
                                      <p:cBhvr>
                                        <p:cTn id="23" dur="1" fill="hold">
                                          <p:stCondLst>
                                            <p:cond delay="0"/>
                                          </p:stCondLst>
                                        </p:cTn>
                                        <p:tgtEl>
                                          <p:spTgt spid="34853"/>
                                        </p:tgtEl>
                                        <p:attrNameLst>
                                          <p:attrName>style.visibility</p:attrName>
                                        </p:attrNameLst>
                                      </p:cBhvr>
                                      <p:to>
                                        <p:strVal val="visible"/>
                                      </p:to>
                                    </p:set>
                                    <p:animEffect transition="in" filter="checkerboard(across)">
                                      <p:cBhvr>
                                        <p:cTn id="24" dur="500"/>
                                        <p:tgtEl>
                                          <p:spTgt spid="34853"/>
                                        </p:tgtEl>
                                      </p:cBhvr>
                                    </p:animEffect>
                                  </p:childTnLst>
                                </p:cTn>
                              </p:par>
                              <p:par>
                                <p:cTn id="25" presetID="5" presetClass="entr" presetSubtype="10" fill="hold" grpId="0" nodeType="withEffect">
                                  <p:stCondLst>
                                    <p:cond delay="0"/>
                                  </p:stCondLst>
                                  <p:childTnLst>
                                    <p:set>
                                      <p:cBhvr>
                                        <p:cTn id="26" dur="1" fill="hold">
                                          <p:stCondLst>
                                            <p:cond delay="0"/>
                                          </p:stCondLst>
                                        </p:cTn>
                                        <p:tgtEl>
                                          <p:spTgt spid="34854"/>
                                        </p:tgtEl>
                                        <p:attrNameLst>
                                          <p:attrName>style.visibility</p:attrName>
                                        </p:attrNameLst>
                                      </p:cBhvr>
                                      <p:to>
                                        <p:strVal val="visible"/>
                                      </p:to>
                                    </p:set>
                                    <p:animEffect transition="in" filter="checkerboard(across)">
                                      <p:cBhvr>
                                        <p:cTn id="27" dur="500"/>
                                        <p:tgtEl>
                                          <p:spTgt spid="34854"/>
                                        </p:tgtEl>
                                      </p:cBhvr>
                                    </p:animEffect>
                                  </p:childTnLst>
                                </p:cTn>
                              </p:par>
                              <p:par>
                                <p:cTn id="28" presetID="5" presetClass="entr" presetSubtype="10" fill="hold" grpId="0" nodeType="withEffect">
                                  <p:stCondLst>
                                    <p:cond delay="0"/>
                                  </p:stCondLst>
                                  <p:childTnLst>
                                    <p:set>
                                      <p:cBhvr>
                                        <p:cTn id="29" dur="1" fill="hold">
                                          <p:stCondLst>
                                            <p:cond delay="0"/>
                                          </p:stCondLst>
                                        </p:cTn>
                                        <p:tgtEl>
                                          <p:spTgt spid="34855"/>
                                        </p:tgtEl>
                                        <p:attrNameLst>
                                          <p:attrName>style.visibility</p:attrName>
                                        </p:attrNameLst>
                                      </p:cBhvr>
                                      <p:to>
                                        <p:strVal val="visible"/>
                                      </p:to>
                                    </p:set>
                                    <p:animEffect transition="in" filter="checkerboard(across)">
                                      <p:cBhvr>
                                        <p:cTn id="30" dur="500"/>
                                        <p:tgtEl>
                                          <p:spTgt spid="34855"/>
                                        </p:tgtEl>
                                      </p:cBhvr>
                                    </p:animEffect>
                                  </p:childTnLst>
                                </p:cTn>
                              </p:par>
                              <p:par>
                                <p:cTn id="31" presetID="5" presetClass="entr" presetSubtype="10" fill="hold" grpId="0" nodeType="withEffect">
                                  <p:stCondLst>
                                    <p:cond delay="0"/>
                                  </p:stCondLst>
                                  <p:childTnLst>
                                    <p:set>
                                      <p:cBhvr>
                                        <p:cTn id="32" dur="1" fill="hold">
                                          <p:stCondLst>
                                            <p:cond delay="0"/>
                                          </p:stCondLst>
                                        </p:cTn>
                                        <p:tgtEl>
                                          <p:spTgt spid="34856"/>
                                        </p:tgtEl>
                                        <p:attrNameLst>
                                          <p:attrName>style.visibility</p:attrName>
                                        </p:attrNameLst>
                                      </p:cBhvr>
                                      <p:to>
                                        <p:strVal val="visible"/>
                                      </p:to>
                                    </p:set>
                                    <p:animEffect transition="in" filter="checkerboard(across)">
                                      <p:cBhvr>
                                        <p:cTn id="33" dur="500"/>
                                        <p:tgtEl>
                                          <p:spTgt spid="34856"/>
                                        </p:tgtEl>
                                      </p:cBhvr>
                                    </p:animEffect>
                                  </p:childTnLst>
                                </p:cTn>
                              </p:par>
                              <p:par>
                                <p:cTn id="34" presetID="5" presetClass="entr" presetSubtype="10" fill="hold" grpId="0" nodeType="withEffect">
                                  <p:stCondLst>
                                    <p:cond delay="0"/>
                                  </p:stCondLst>
                                  <p:childTnLst>
                                    <p:set>
                                      <p:cBhvr>
                                        <p:cTn id="35" dur="1" fill="hold">
                                          <p:stCondLst>
                                            <p:cond delay="0"/>
                                          </p:stCondLst>
                                        </p:cTn>
                                        <p:tgtEl>
                                          <p:spTgt spid="34857"/>
                                        </p:tgtEl>
                                        <p:attrNameLst>
                                          <p:attrName>style.visibility</p:attrName>
                                        </p:attrNameLst>
                                      </p:cBhvr>
                                      <p:to>
                                        <p:strVal val="visible"/>
                                      </p:to>
                                    </p:set>
                                    <p:animEffect transition="in" filter="checkerboard(across)">
                                      <p:cBhvr>
                                        <p:cTn id="36" dur="500"/>
                                        <p:tgtEl>
                                          <p:spTgt spid="34857"/>
                                        </p:tgtEl>
                                      </p:cBhvr>
                                    </p:animEffect>
                                  </p:childTnLst>
                                </p:cTn>
                              </p:par>
                              <p:par>
                                <p:cTn id="37" presetID="5" presetClass="entr" presetSubtype="10" fill="hold" grpId="0" nodeType="withEffect">
                                  <p:stCondLst>
                                    <p:cond delay="0"/>
                                  </p:stCondLst>
                                  <p:childTnLst>
                                    <p:set>
                                      <p:cBhvr>
                                        <p:cTn id="38" dur="1" fill="hold">
                                          <p:stCondLst>
                                            <p:cond delay="0"/>
                                          </p:stCondLst>
                                        </p:cTn>
                                        <p:tgtEl>
                                          <p:spTgt spid="34858"/>
                                        </p:tgtEl>
                                        <p:attrNameLst>
                                          <p:attrName>style.visibility</p:attrName>
                                        </p:attrNameLst>
                                      </p:cBhvr>
                                      <p:to>
                                        <p:strVal val="visible"/>
                                      </p:to>
                                    </p:set>
                                    <p:animEffect transition="in" filter="checkerboard(across)">
                                      <p:cBhvr>
                                        <p:cTn id="39" dur="500"/>
                                        <p:tgtEl>
                                          <p:spTgt spid="34858"/>
                                        </p:tgtEl>
                                      </p:cBhvr>
                                    </p:animEffect>
                                  </p:childTnLst>
                                </p:cTn>
                              </p:par>
                              <p:par>
                                <p:cTn id="40" presetID="5" presetClass="entr" presetSubtype="10" fill="hold" nodeType="withEffect">
                                  <p:stCondLst>
                                    <p:cond delay="0"/>
                                  </p:stCondLst>
                                  <p:childTnLst>
                                    <p:set>
                                      <p:cBhvr>
                                        <p:cTn id="41" dur="1" fill="hold">
                                          <p:stCondLst>
                                            <p:cond delay="0"/>
                                          </p:stCondLst>
                                        </p:cTn>
                                        <p:tgtEl>
                                          <p:spTgt spid="34859"/>
                                        </p:tgtEl>
                                        <p:attrNameLst>
                                          <p:attrName>style.visibility</p:attrName>
                                        </p:attrNameLst>
                                      </p:cBhvr>
                                      <p:to>
                                        <p:strVal val="visible"/>
                                      </p:to>
                                    </p:set>
                                    <p:animEffect transition="in" filter="checkerboard(across)">
                                      <p:cBhvr>
                                        <p:cTn id="42" dur="500"/>
                                        <p:tgtEl>
                                          <p:spTgt spid="34859"/>
                                        </p:tgtEl>
                                      </p:cBhvr>
                                    </p:animEffect>
                                  </p:childTnLst>
                                </p:cTn>
                              </p:par>
                              <p:par>
                                <p:cTn id="43" presetID="5" presetClass="entr" presetSubtype="10" fill="hold" grpId="0" nodeType="withEffect">
                                  <p:stCondLst>
                                    <p:cond delay="0"/>
                                  </p:stCondLst>
                                  <p:childTnLst>
                                    <p:set>
                                      <p:cBhvr>
                                        <p:cTn id="44" dur="1" fill="hold">
                                          <p:stCondLst>
                                            <p:cond delay="0"/>
                                          </p:stCondLst>
                                        </p:cTn>
                                        <p:tgtEl>
                                          <p:spTgt spid="34860"/>
                                        </p:tgtEl>
                                        <p:attrNameLst>
                                          <p:attrName>style.visibility</p:attrName>
                                        </p:attrNameLst>
                                      </p:cBhvr>
                                      <p:to>
                                        <p:strVal val="visible"/>
                                      </p:to>
                                    </p:set>
                                    <p:animEffect transition="in" filter="checkerboard(across)">
                                      <p:cBhvr>
                                        <p:cTn id="45" dur="500"/>
                                        <p:tgtEl>
                                          <p:spTgt spid="34860"/>
                                        </p:tgtEl>
                                      </p:cBhvr>
                                    </p:animEffect>
                                  </p:childTnLst>
                                </p:cTn>
                              </p:par>
                              <p:par>
                                <p:cTn id="46" presetID="5" presetClass="entr" presetSubtype="10" fill="hold" grpId="0" nodeType="withEffect">
                                  <p:stCondLst>
                                    <p:cond delay="0"/>
                                  </p:stCondLst>
                                  <p:childTnLst>
                                    <p:set>
                                      <p:cBhvr>
                                        <p:cTn id="47" dur="1" fill="hold">
                                          <p:stCondLst>
                                            <p:cond delay="0"/>
                                          </p:stCondLst>
                                        </p:cTn>
                                        <p:tgtEl>
                                          <p:spTgt spid="34861"/>
                                        </p:tgtEl>
                                        <p:attrNameLst>
                                          <p:attrName>style.visibility</p:attrName>
                                        </p:attrNameLst>
                                      </p:cBhvr>
                                      <p:to>
                                        <p:strVal val="visible"/>
                                      </p:to>
                                    </p:set>
                                    <p:animEffect transition="in" filter="checkerboard(across)">
                                      <p:cBhvr>
                                        <p:cTn id="48" dur="500"/>
                                        <p:tgtEl>
                                          <p:spTgt spid="34861"/>
                                        </p:tgtEl>
                                      </p:cBhvr>
                                    </p:animEffect>
                                  </p:childTnLst>
                                </p:cTn>
                              </p:par>
                              <p:par>
                                <p:cTn id="49" presetID="5" presetClass="entr" presetSubtype="10" fill="hold" grpId="0" nodeType="withEffect">
                                  <p:stCondLst>
                                    <p:cond delay="0"/>
                                  </p:stCondLst>
                                  <p:childTnLst>
                                    <p:set>
                                      <p:cBhvr>
                                        <p:cTn id="50" dur="1" fill="hold">
                                          <p:stCondLst>
                                            <p:cond delay="0"/>
                                          </p:stCondLst>
                                        </p:cTn>
                                        <p:tgtEl>
                                          <p:spTgt spid="34862"/>
                                        </p:tgtEl>
                                        <p:attrNameLst>
                                          <p:attrName>style.visibility</p:attrName>
                                        </p:attrNameLst>
                                      </p:cBhvr>
                                      <p:to>
                                        <p:strVal val="visible"/>
                                      </p:to>
                                    </p:set>
                                    <p:animEffect transition="in" filter="checkerboard(across)">
                                      <p:cBhvr>
                                        <p:cTn id="51" dur="500"/>
                                        <p:tgtEl>
                                          <p:spTgt spid="34862"/>
                                        </p:tgtEl>
                                      </p:cBhvr>
                                    </p:animEffect>
                                  </p:childTnLst>
                                </p:cTn>
                              </p:par>
                              <p:par>
                                <p:cTn id="52" presetID="5" presetClass="entr" presetSubtype="10" fill="hold" grpId="0" nodeType="withEffect">
                                  <p:stCondLst>
                                    <p:cond delay="0"/>
                                  </p:stCondLst>
                                  <p:childTnLst>
                                    <p:set>
                                      <p:cBhvr>
                                        <p:cTn id="53" dur="1" fill="hold">
                                          <p:stCondLst>
                                            <p:cond delay="0"/>
                                          </p:stCondLst>
                                        </p:cTn>
                                        <p:tgtEl>
                                          <p:spTgt spid="34863"/>
                                        </p:tgtEl>
                                        <p:attrNameLst>
                                          <p:attrName>style.visibility</p:attrName>
                                        </p:attrNameLst>
                                      </p:cBhvr>
                                      <p:to>
                                        <p:strVal val="visible"/>
                                      </p:to>
                                    </p:set>
                                    <p:animEffect transition="in" filter="checkerboard(across)">
                                      <p:cBhvr>
                                        <p:cTn id="54" dur="500"/>
                                        <p:tgtEl>
                                          <p:spTgt spid="34863"/>
                                        </p:tgtEl>
                                      </p:cBhvr>
                                    </p:animEffect>
                                  </p:childTnLst>
                                </p:cTn>
                              </p:par>
                              <p:par>
                                <p:cTn id="55" presetID="5" presetClass="entr" presetSubtype="10" fill="hold" grpId="0" nodeType="withEffect">
                                  <p:stCondLst>
                                    <p:cond delay="0"/>
                                  </p:stCondLst>
                                  <p:childTnLst>
                                    <p:set>
                                      <p:cBhvr>
                                        <p:cTn id="56" dur="1" fill="hold">
                                          <p:stCondLst>
                                            <p:cond delay="0"/>
                                          </p:stCondLst>
                                        </p:cTn>
                                        <p:tgtEl>
                                          <p:spTgt spid="34864"/>
                                        </p:tgtEl>
                                        <p:attrNameLst>
                                          <p:attrName>style.visibility</p:attrName>
                                        </p:attrNameLst>
                                      </p:cBhvr>
                                      <p:to>
                                        <p:strVal val="visible"/>
                                      </p:to>
                                    </p:set>
                                    <p:animEffect transition="in" filter="checkerboard(across)">
                                      <p:cBhvr>
                                        <p:cTn id="57" dur="500"/>
                                        <p:tgtEl>
                                          <p:spTgt spid="34864"/>
                                        </p:tgtEl>
                                      </p:cBhvr>
                                    </p:animEffect>
                                  </p:childTnLst>
                                </p:cTn>
                              </p:par>
                              <p:par>
                                <p:cTn id="58" presetID="5" presetClass="entr" presetSubtype="10" fill="hold" nodeType="withEffect">
                                  <p:stCondLst>
                                    <p:cond delay="0"/>
                                  </p:stCondLst>
                                  <p:childTnLst>
                                    <p:set>
                                      <p:cBhvr>
                                        <p:cTn id="59" dur="1" fill="hold">
                                          <p:stCondLst>
                                            <p:cond delay="0"/>
                                          </p:stCondLst>
                                        </p:cTn>
                                        <p:tgtEl>
                                          <p:spTgt spid="34865"/>
                                        </p:tgtEl>
                                        <p:attrNameLst>
                                          <p:attrName>style.visibility</p:attrName>
                                        </p:attrNameLst>
                                      </p:cBhvr>
                                      <p:to>
                                        <p:strVal val="visible"/>
                                      </p:to>
                                    </p:set>
                                    <p:animEffect transition="in" filter="checkerboard(across)">
                                      <p:cBhvr>
                                        <p:cTn id="60" dur="500"/>
                                        <p:tgtEl>
                                          <p:spTgt spid="34865"/>
                                        </p:tgtEl>
                                      </p:cBhvr>
                                    </p:animEffect>
                                  </p:childTnLst>
                                </p:cTn>
                              </p:par>
                              <p:par>
                                <p:cTn id="61" presetID="5" presetClass="entr" presetSubtype="10" fill="hold" nodeType="withEffect">
                                  <p:stCondLst>
                                    <p:cond delay="0"/>
                                  </p:stCondLst>
                                  <p:childTnLst>
                                    <p:set>
                                      <p:cBhvr>
                                        <p:cTn id="62" dur="1" fill="hold">
                                          <p:stCondLst>
                                            <p:cond delay="0"/>
                                          </p:stCondLst>
                                        </p:cTn>
                                        <p:tgtEl>
                                          <p:spTgt spid="34866"/>
                                        </p:tgtEl>
                                        <p:attrNameLst>
                                          <p:attrName>style.visibility</p:attrName>
                                        </p:attrNameLst>
                                      </p:cBhvr>
                                      <p:to>
                                        <p:strVal val="visible"/>
                                      </p:to>
                                    </p:set>
                                    <p:animEffect transition="in" filter="checkerboard(across)">
                                      <p:cBhvr>
                                        <p:cTn id="63" dur="500"/>
                                        <p:tgtEl>
                                          <p:spTgt spid="34866"/>
                                        </p:tgtEl>
                                      </p:cBhvr>
                                    </p:animEffect>
                                  </p:childTnLst>
                                </p:cTn>
                              </p:par>
                              <p:par>
                                <p:cTn id="64" presetID="5" presetClass="entr" presetSubtype="10" fill="hold" nodeType="withEffect">
                                  <p:stCondLst>
                                    <p:cond delay="0"/>
                                  </p:stCondLst>
                                  <p:childTnLst>
                                    <p:set>
                                      <p:cBhvr>
                                        <p:cTn id="65" dur="1" fill="hold">
                                          <p:stCondLst>
                                            <p:cond delay="0"/>
                                          </p:stCondLst>
                                        </p:cTn>
                                        <p:tgtEl>
                                          <p:spTgt spid="4"/>
                                        </p:tgtEl>
                                        <p:attrNameLst>
                                          <p:attrName>style.visibility</p:attrName>
                                        </p:attrNameLst>
                                      </p:cBhvr>
                                      <p:to>
                                        <p:strVal val="visible"/>
                                      </p:to>
                                    </p:set>
                                    <p:animEffect transition="in" filter="checkerboard(across)">
                                      <p:cBhvr>
                                        <p:cTn id="66" dur="500"/>
                                        <p:tgtEl>
                                          <p:spTgt spid="4"/>
                                        </p:tgtEl>
                                      </p:cBhvr>
                                    </p:animEffect>
                                  </p:childTnLst>
                                </p:cTn>
                              </p:par>
                              <p:par>
                                <p:cTn id="67" presetID="5" presetClass="entr" presetSubtype="10" fill="hold" grpId="0" nodeType="withEffect">
                                  <p:stCondLst>
                                    <p:cond delay="0"/>
                                  </p:stCondLst>
                                  <p:childTnLst>
                                    <p:set>
                                      <p:cBhvr>
                                        <p:cTn id="68" dur="1" fill="hold">
                                          <p:stCondLst>
                                            <p:cond delay="0"/>
                                          </p:stCondLst>
                                        </p:cTn>
                                        <p:tgtEl>
                                          <p:spTgt spid="34870"/>
                                        </p:tgtEl>
                                        <p:attrNameLst>
                                          <p:attrName>style.visibility</p:attrName>
                                        </p:attrNameLst>
                                      </p:cBhvr>
                                      <p:to>
                                        <p:strVal val="visible"/>
                                      </p:to>
                                    </p:set>
                                    <p:animEffect transition="in" filter="checkerboard(across)">
                                      <p:cBhvr>
                                        <p:cTn id="69" dur="500"/>
                                        <p:tgtEl>
                                          <p:spTgt spid="34870"/>
                                        </p:tgtEl>
                                      </p:cBhvr>
                                    </p:animEffect>
                                  </p:childTnLst>
                                </p:cTn>
                              </p:par>
                              <p:par>
                                <p:cTn id="70" presetID="5" presetClass="entr" presetSubtype="10" fill="hold" nodeType="withEffect">
                                  <p:stCondLst>
                                    <p:cond delay="0"/>
                                  </p:stCondLst>
                                  <p:childTnLst>
                                    <p:set>
                                      <p:cBhvr>
                                        <p:cTn id="71" dur="1" fill="hold">
                                          <p:stCondLst>
                                            <p:cond delay="0"/>
                                          </p:stCondLst>
                                        </p:cTn>
                                        <p:tgtEl>
                                          <p:spTgt spid="34871"/>
                                        </p:tgtEl>
                                        <p:attrNameLst>
                                          <p:attrName>style.visibility</p:attrName>
                                        </p:attrNameLst>
                                      </p:cBhvr>
                                      <p:to>
                                        <p:strVal val="visible"/>
                                      </p:to>
                                    </p:set>
                                    <p:animEffect transition="in" filter="checkerboard(across)">
                                      <p:cBhvr>
                                        <p:cTn id="72" dur="500"/>
                                        <p:tgtEl>
                                          <p:spTgt spid="34871"/>
                                        </p:tgtEl>
                                      </p:cBhvr>
                                    </p:animEffect>
                                  </p:childTnLst>
                                </p:cTn>
                              </p:par>
                              <p:par>
                                <p:cTn id="73" presetID="5" presetClass="entr" presetSubtype="10" fill="hold" nodeType="withEffect">
                                  <p:stCondLst>
                                    <p:cond delay="0"/>
                                  </p:stCondLst>
                                  <p:childTnLst>
                                    <p:set>
                                      <p:cBhvr>
                                        <p:cTn id="74" dur="1" fill="hold">
                                          <p:stCondLst>
                                            <p:cond delay="0"/>
                                          </p:stCondLst>
                                        </p:cTn>
                                        <p:tgtEl>
                                          <p:spTgt spid="34872"/>
                                        </p:tgtEl>
                                        <p:attrNameLst>
                                          <p:attrName>style.visibility</p:attrName>
                                        </p:attrNameLst>
                                      </p:cBhvr>
                                      <p:to>
                                        <p:strVal val="visible"/>
                                      </p:to>
                                    </p:set>
                                    <p:animEffect transition="in" filter="checkerboard(across)">
                                      <p:cBhvr>
                                        <p:cTn id="75" dur="500"/>
                                        <p:tgtEl>
                                          <p:spTgt spid="34872"/>
                                        </p:tgtEl>
                                      </p:cBhvr>
                                    </p:animEffect>
                                  </p:childTnLst>
                                </p:cTn>
                              </p:par>
                              <p:par>
                                <p:cTn id="76" presetID="5" presetClass="entr" presetSubtype="10" fill="hold" nodeType="withEffect">
                                  <p:stCondLst>
                                    <p:cond delay="0"/>
                                  </p:stCondLst>
                                  <p:childTnLst>
                                    <p:set>
                                      <p:cBhvr>
                                        <p:cTn id="77" dur="1" fill="hold">
                                          <p:stCondLst>
                                            <p:cond delay="0"/>
                                          </p:stCondLst>
                                        </p:cTn>
                                        <p:tgtEl>
                                          <p:spTgt spid="34873"/>
                                        </p:tgtEl>
                                        <p:attrNameLst>
                                          <p:attrName>style.visibility</p:attrName>
                                        </p:attrNameLst>
                                      </p:cBhvr>
                                      <p:to>
                                        <p:strVal val="visible"/>
                                      </p:to>
                                    </p:set>
                                    <p:animEffect transition="in" filter="checkerboard(across)">
                                      <p:cBhvr>
                                        <p:cTn id="78" dur="500"/>
                                        <p:tgtEl>
                                          <p:spTgt spid="348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0" grpId="0" animBg="1"/>
      <p:bldP spid="34850" grpId="0" animBg="1"/>
      <p:bldP spid="34851" grpId="0" animBg="1"/>
      <p:bldP spid="34852" grpId="0" animBg="1"/>
      <p:bldP spid="34853" grpId="0" animBg="1"/>
      <p:bldP spid="34854" grpId="0" animBg="1"/>
      <p:bldP spid="34855" grpId="0" animBg="1"/>
      <p:bldP spid="34856" grpId="0" animBg="1"/>
      <p:bldP spid="34857" grpId="0" animBg="1"/>
      <p:bldP spid="34858" grpId="0" animBg="1"/>
      <p:bldP spid="34860" grpId="0"/>
      <p:bldP spid="34861" grpId="0"/>
      <p:bldP spid="34862" grpId="0"/>
      <p:bldP spid="34863" grpId="0"/>
      <p:bldP spid="34864" grpId="0"/>
      <p:bldP spid="34870"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66" name="Obdélník 65">
            <a:extLst>
              <a:ext uri="{FF2B5EF4-FFF2-40B4-BE49-F238E27FC236}">
                <a16:creationId xmlns:a16="http://schemas.microsoft.com/office/drawing/2014/main" id="{763039CB-17E4-485E-85E7-9AE1CC146FB6}"/>
              </a:ext>
            </a:extLst>
          </p:cNvPr>
          <p:cNvSpPr/>
          <p:nvPr/>
        </p:nvSpPr>
        <p:spPr>
          <a:xfrm>
            <a:off x="1524000" y="0"/>
            <a:ext cx="9144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101379" name="Rectangle 67">
            <a:extLst>
              <a:ext uri="{FF2B5EF4-FFF2-40B4-BE49-F238E27FC236}">
                <a16:creationId xmlns:a16="http://schemas.microsoft.com/office/drawing/2014/main" id="{8F235B56-8F21-4ED3-AD87-D6E30AB298A5}"/>
              </a:ext>
            </a:extLst>
          </p:cNvPr>
          <p:cNvSpPr>
            <a:spLocks noChangeArrowheads="1"/>
          </p:cNvSpPr>
          <p:nvPr/>
        </p:nvSpPr>
        <p:spPr bwMode="auto">
          <a:xfrm>
            <a:off x="8688388" y="1989138"/>
            <a:ext cx="615950" cy="99695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101380" name="Rectangle 68">
            <a:extLst>
              <a:ext uri="{FF2B5EF4-FFF2-40B4-BE49-F238E27FC236}">
                <a16:creationId xmlns:a16="http://schemas.microsoft.com/office/drawing/2014/main" id="{7C55CEDF-B41E-45F3-A742-67E74A16FC62}"/>
              </a:ext>
            </a:extLst>
          </p:cNvPr>
          <p:cNvSpPr>
            <a:spLocks noChangeArrowheads="1"/>
          </p:cNvSpPr>
          <p:nvPr/>
        </p:nvSpPr>
        <p:spPr bwMode="auto">
          <a:xfrm>
            <a:off x="8688388" y="2355851"/>
            <a:ext cx="620712" cy="639763"/>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graphicFrame>
        <p:nvGraphicFramePr>
          <p:cNvPr id="101381" name="Object 61">
            <a:extLst>
              <a:ext uri="{FF2B5EF4-FFF2-40B4-BE49-F238E27FC236}">
                <a16:creationId xmlns:a16="http://schemas.microsoft.com/office/drawing/2014/main" id="{2DCCD593-509E-4B77-932B-F9F91DEA1F92}"/>
              </a:ext>
            </a:extLst>
          </p:cNvPr>
          <p:cNvGraphicFramePr>
            <a:graphicFrameLocks noChangeAspect="1"/>
          </p:cNvGraphicFramePr>
          <p:nvPr/>
        </p:nvGraphicFramePr>
        <p:xfrm>
          <a:off x="3071813" y="2565401"/>
          <a:ext cx="1039812" cy="773113"/>
        </p:xfrm>
        <a:graphic>
          <a:graphicData uri="http://schemas.openxmlformats.org/presentationml/2006/ole">
            <mc:AlternateContent xmlns:mc="http://schemas.openxmlformats.org/markup-compatibility/2006">
              <mc:Choice xmlns:v="urn:schemas-microsoft-com:vml" Requires="v">
                <p:oleObj spid="_x0000_s74755" name="Clip" r:id="rId4" imgW="2287616" imgH="1701980" progId="">
                  <p:embed/>
                </p:oleObj>
              </mc:Choice>
              <mc:Fallback>
                <p:oleObj name="Clip" r:id="rId4" imgW="2287616" imgH="1701980" progId="">
                  <p:embed/>
                  <p:pic>
                    <p:nvPicPr>
                      <p:cNvPr id="101381" name="Object 61">
                        <a:extLst>
                          <a:ext uri="{FF2B5EF4-FFF2-40B4-BE49-F238E27FC236}">
                            <a16:creationId xmlns:a16="http://schemas.microsoft.com/office/drawing/2014/main" id="{2DCCD593-509E-4B77-932B-F9F91DEA1F9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1813" y="2565401"/>
                        <a:ext cx="1039812" cy="773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55038" name="AutoShape 62">
            <a:extLst>
              <a:ext uri="{FF2B5EF4-FFF2-40B4-BE49-F238E27FC236}">
                <a16:creationId xmlns:a16="http://schemas.microsoft.com/office/drawing/2014/main" id="{89CE2C30-B08A-4D40-9E09-8B12AD15D42B}"/>
              </a:ext>
            </a:extLst>
          </p:cNvPr>
          <p:cNvSpPr>
            <a:spLocks noChangeArrowheads="1"/>
          </p:cNvSpPr>
          <p:nvPr/>
        </p:nvSpPr>
        <p:spPr bwMode="auto">
          <a:xfrm rot="5400000" flipH="1" flipV="1">
            <a:off x="3748882" y="3145632"/>
            <a:ext cx="485775" cy="465138"/>
          </a:xfrm>
          <a:custGeom>
            <a:avLst/>
            <a:gdLst>
              <a:gd name="T0" fmla="*/ 2147483646 w 21600"/>
              <a:gd name="T1" fmla="*/ 0 h 21600"/>
              <a:gd name="T2" fmla="*/ 2147483646 w 21600"/>
              <a:gd name="T3" fmla="*/ 2147483646 h 21600"/>
              <a:gd name="T4" fmla="*/ 2147483646 w 21600"/>
              <a:gd name="T5" fmla="*/ 2147483646 h 21600"/>
              <a:gd name="T6" fmla="*/ 2147483646 w 21600"/>
              <a:gd name="T7" fmla="*/ 2147483646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rgbClr val="FF33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endParaRPr lang="en-US"/>
          </a:p>
        </p:txBody>
      </p:sp>
      <p:sp>
        <p:nvSpPr>
          <p:cNvPr id="101383" name="AutoShape 63">
            <a:extLst>
              <a:ext uri="{FF2B5EF4-FFF2-40B4-BE49-F238E27FC236}">
                <a16:creationId xmlns:a16="http://schemas.microsoft.com/office/drawing/2014/main" id="{C6F982E1-EAC3-4F92-85E9-60ACAA8027B9}"/>
              </a:ext>
            </a:extLst>
          </p:cNvPr>
          <p:cNvSpPr>
            <a:spLocks noChangeArrowheads="1"/>
          </p:cNvSpPr>
          <p:nvPr/>
        </p:nvSpPr>
        <p:spPr bwMode="auto">
          <a:xfrm>
            <a:off x="3451226" y="3135314"/>
            <a:ext cx="271463" cy="1493837"/>
          </a:xfrm>
          <a:prstGeom prst="upArrow">
            <a:avLst>
              <a:gd name="adj1" fmla="val 50000"/>
              <a:gd name="adj2" fmla="val 137573"/>
            </a:avLst>
          </a:prstGeom>
          <a:solidFill>
            <a:srgbClr val="FFC000"/>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255040" name="Freeform 64">
            <a:extLst>
              <a:ext uri="{FF2B5EF4-FFF2-40B4-BE49-F238E27FC236}">
                <a16:creationId xmlns:a16="http://schemas.microsoft.com/office/drawing/2014/main" id="{8F97B180-3EFC-438C-B1A8-D06123898338}"/>
              </a:ext>
            </a:extLst>
          </p:cNvPr>
          <p:cNvSpPr>
            <a:spLocks/>
          </p:cNvSpPr>
          <p:nvPr/>
        </p:nvSpPr>
        <p:spPr bwMode="auto">
          <a:xfrm>
            <a:off x="5070476" y="3498850"/>
            <a:ext cx="1312863" cy="1073150"/>
          </a:xfrm>
          <a:custGeom>
            <a:avLst/>
            <a:gdLst>
              <a:gd name="T0" fmla="*/ 2147483646 w 705"/>
              <a:gd name="T1" fmla="*/ 2147483646 h 676"/>
              <a:gd name="T2" fmla="*/ 2147483646 w 705"/>
              <a:gd name="T3" fmla="*/ 2147483646 h 676"/>
              <a:gd name="T4" fmla="*/ 2147483646 w 705"/>
              <a:gd name="T5" fmla="*/ 2147483646 h 676"/>
              <a:gd name="T6" fmla="*/ 0 w 705"/>
              <a:gd name="T7" fmla="*/ 2147483646 h 676"/>
              <a:gd name="T8" fmla="*/ 0 60000 65536"/>
              <a:gd name="T9" fmla="*/ 0 60000 65536"/>
              <a:gd name="T10" fmla="*/ 0 60000 65536"/>
              <a:gd name="T11" fmla="*/ 0 60000 65536"/>
              <a:gd name="T12" fmla="*/ 0 w 705"/>
              <a:gd name="T13" fmla="*/ 0 h 676"/>
              <a:gd name="T14" fmla="*/ 705 w 705"/>
              <a:gd name="T15" fmla="*/ 676 h 676"/>
            </a:gdLst>
            <a:ahLst/>
            <a:cxnLst>
              <a:cxn ang="T8">
                <a:pos x="T0" y="T1"/>
              </a:cxn>
              <a:cxn ang="T9">
                <a:pos x="T2" y="T3"/>
              </a:cxn>
              <a:cxn ang="T10">
                <a:pos x="T4" y="T5"/>
              </a:cxn>
              <a:cxn ang="T11">
                <a:pos x="T6" y="T7"/>
              </a:cxn>
            </a:cxnLst>
            <a:rect l="T12" t="T13" r="T14" b="T15"/>
            <a:pathLst>
              <a:path w="705" h="676">
                <a:moveTo>
                  <a:pt x="705" y="658"/>
                </a:moveTo>
                <a:cubicBezTo>
                  <a:pt x="659" y="645"/>
                  <a:pt x="490" y="676"/>
                  <a:pt x="435" y="581"/>
                </a:cubicBezTo>
                <a:cubicBezTo>
                  <a:pt x="380" y="486"/>
                  <a:pt x="446" y="182"/>
                  <a:pt x="374" y="91"/>
                </a:cubicBezTo>
                <a:cubicBezTo>
                  <a:pt x="302" y="0"/>
                  <a:pt x="78" y="47"/>
                  <a:pt x="0" y="36"/>
                </a:cubicBezTo>
              </a:path>
            </a:pathLst>
          </a:custGeom>
          <a:noFill/>
          <a:ln w="76200">
            <a:solidFill>
              <a:srgbClr val="FF33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1385" name="Rectangle 2">
            <a:extLst>
              <a:ext uri="{FF2B5EF4-FFF2-40B4-BE49-F238E27FC236}">
                <a16:creationId xmlns:a16="http://schemas.microsoft.com/office/drawing/2014/main" id="{D6D803F8-E299-4379-825A-51E361B4B427}"/>
              </a:ext>
            </a:extLst>
          </p:cNvPr>
          <p:cNvSpPr>
            <a:spLocks noChangeArrowheads="1"/>
          </p:cNvSpPr>
          <p:nvPr/>
        </p:nvSpPr>
        <p:spPr bwMode="auto">
          <a:xfrm flipH="1">
            <a:off x="3479800" y="396875"/>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101386" name="Rectangle 5">
            <a:extLst>
              <a:ext uri="{FF2B5EF4-FFF2-40B4-BE49-F238E27FC236}">
                <a16:creationId xmlns:a16="http://schemas.microsoft.com/office/drawing/2014/main" id="{EDB52D81-194D-402F-B465-8063BAAB7FDB}"/>
              </a:ext>
            </a:extLst>
          </p:cNvPr>
          <p:cNvSpPr>
            <a:spLocks noChangeArrowheads="1"/>
          </p:cNvSpPr>
          <p:nvPr/>
        </p:nvSpPr>
        <p:spPr bwMode="auto">
          <a:xfrm>
            <a:off x="8726488" y="230188"/>
            <a:ext cx="1111250" cy="766762"/>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101387" name="Rectangle 6">
            <a:extLst>
              <a:ext uri="{FF2B5EF4-FFF2-40B4-BE49-F238E27FC236}">
                <a16:creationId xmlns:a16="http://schemas.microsoft.com/office/drawing/2014/main" id="{47EEDFE6-5643-47C7-A49B-26CF7DBEBA6C}"/>
              </a:ext>
            </a:extLst>
          </p:cNvPr>
          <p:cNvSpPr>
            <a:spLocks noChangeArrowheads="1"/>
          </p:cNvSpPr>
          <p:nvPr/>
        </p:nvSpPr>
        <p:spPr bwMode="auto">
          <a:xfrm>
            <a:off x="8724900" y="220664"/>
            <a:ext cx="1111250" cy="7842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101388" name="Rectangle 7">
            <a:extLst>
              <a:ext uri="{FF2B5EF4-FFF2-40B4-BE49-F238E27FC236}">
                <a16:creationId xmlns:a16="http://schemas.microsoft.com/office/drawing/2014/main" id="{BDB474A1-9863-4991-B0B2-E35756F9BB41}"/>
              </a:ext>
            </a:extLst>
          </p:cNvPr>
          <p:cNvSpPr>
            <a:spLocks noChangeArrowheads="1"/>
          </p:cNvSpPr>
          <p:nvPr/>
        </p:nvSpPr>
        <p:spPr bwMode="auto">
          <a:xfrm>
            <a:off x="6296025" y="1341439"/>
            <a:ext cx="1144588"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101389" name="Rectangle 8">
            <a:extLst>
              <a:ext uri="{FF2B5EF4-FFF2-40B4-BE49-F238E27FC236}">
                <a16:creationId xmlns:a16="http://schemas.microsoft.com/office/drawing/2014/main" id="{611862E0-DD51-49DD-B418-2166DE1D8DD7}"/>
              </a:ext>
            </a:extLst>
          </p:cNvPr>
          <p:cNvSpPr>
            <a:spLocks noChangeArrowheads="1"/>
          </p:cNvSpPr>
          <p:nvPr/>
        </p:nvSpPr>
        <p:spPr bwMode="auto">
          <a:xfrm>
            <a:off x="4195763" y="322264"/>
            <a:ext cx="927100" cy="70643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101390" name="Line 9">
            <a:extLst>
              <a:ext uri="{FF2B5EF4-FFF2-40B4-BE49-F238E27FC236}">
                <a16:creationId xmlns:a16="http://schemas.microsoft.com/office/drawing/2014/main" id="{B193E802-0354-4856-9F0F-3F0AFC169124}"/>
              </a:ext>
            </a:extLst>
          </p:cNvPr>
          <p:cNvSpPr>
            <a:spLocks noChangeShapeType="1"/>
          </p:cNvSpPr>
          <p:nvPr/>
        </p:nvSpPr>
        <p:spPr bwMode="auto">
          <a:xfrm>
            <a:off x="8837614" y="2505075"/>
            <a:ext cx="9525" cy="293688"/>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391" name="Text Box 10">
            <a:extLst>
              <a:ext uri="{FF2B5EF4-FFF2-40B4-BE49-F238E27FC236}">
                <a16:creationId xmlns:a16="http://schemas.microsoft.com/office/drawing/2014/main" id="{879F710E-B955-4C15-A0B9-36A3B3105590}"/>
              </a:ext>
            </a:extLst>
          </p:cNvPr>
          <p:cNvSpPr txBox="1">
            <a:spLocks noChangeArrowheads="1"/>
          </p:cNvSpPr>
          <p:nvPr/>
        </p:nvSpPr>
        <p:spPr bwMode="auto">
          <a:xfrm>
            <a:off x="4291013" y="442913"/>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Arial" panose="020B0604020202020204" pitchFamily="34" charset="0"/>
            </a:endParaRPr>
          </a:p>
        </p:txBody>
      </p:sp>
      <p:sp>
        <p:nvSpPr>
          <p:cNvPr id="101392" name="Text Box 11">
            <a:extLst>
              <a:ext uri="{FF2B5EF4-FFF2-40B4-BE49-F238E27FC236}">
                <a16:creationId xmlns:a16="http://schemas.microsoft.com/office/drawing/2014/main" id="{C20ACA36-8567-4829-8643-402C26D801DF}"/>
              </a:ext>
            </a:extLst>
          </p:cNvPr>
          <p:cNvSpPr txBox="1">
            <a:spLocks noChangeArrowheads="1"/>
          </p:cNvSpPr>
          <p:nvPr/>
        </p:nvSpPr>
        <p:spPr bwMode="auto">
          <a:xfrm>
            <a:off x="4332288" y="248920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Arial" panose="020B0604020202020204" pitchFamily="34" charset="0"/>
            </a:endParaRPr>
          </a:p>
        </p:txBody>
      </p:sp>
      <p:sp>
        <p:nvSpPr>
          <p:cNvPr id="101393" name="Text Box 12">
            <a:extLst>
              <a:ext uri="{FF2B5EF4-FFF2-40B4-BE49-F238E27FC236}">
                <a16:creationId xmlns:a16="http://schemas.microsoft.com/office/drawing/2014/main" id="{1C640102-DFD9-44BB-8CFB-EA8CA329498E}"/>
              </a:ext>
            </a:extLst>
          </p:cNvPr>
          <p:cNvSpPr txBox="1">
            <a:spLocks noChangeArrowheads="1"/>
          </p:cNvSpPr>
          <p:nvPr/>
        </p:nvSpPr>
        <p:spPr bwMode="auto">
          <a:xfrm>
            <a:off x="6337300" y="1484313"/>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Arial" panose="020B0604020202020204" pitchFamily="34" charset="0"/>
            </a:endParaRPr>
          </a:p>
        </p:txBody>
      </p:sp>
      <p:sp>
        <p:nvSpPr>
          <p:cNvPr id="101394" name="Text Box 13">
            <a:extLst>
              <a:ext uri="{FF2B5EF4-FFF2-40B4-BE49-F238E27FC236}">
                <a16:creationId xmlns:a16="http://schemas.microsoft.com/office/drawing/2014/main" id="{D6322172-D4B5-457B-AA81-E8D8B61B9AAB}"/>
              </a:ext>
            </a:extLst>
          </p:cNvPr>
          <p:cNvSpPr txBox="1">
            <a:spLocks noChangeArrowheads="1"/>
          </p:cNvSpPr>
          <p:nvPr/>
        </p:nvSpPr>
        <p:spPr bwMode="auto">
          <a:xfrm>
            <a:off x="8775701" y="396875"/>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Arial" panose="020B0604020202020204" pitchFamily="34" charset="0"/>
            </a:endParaRPr>
          </a:p>
        </p:txBody>
      </p:sp>
      <p:sp>
        <p:nvSpPr>
          <p:cNvPr id="101395" name="Text Box 14">
            <a:extLst>
              <a:ext uri="{FF2B5EF4-FFF2-40B4-BE49-F238E27FC236}">
                <a16:creationId xmlns:a16="http://schemas.microsoft.com/office/drawing/2014/main" id="{353D7562-B411-40C3-A4A2-19FD28619D67}"/>
              </a:ext>
            </a:extLst>
          </p:cNvPr>
          <p:cNvSpPr txBox="1">
            <a:spLocks noChangeArrowheads="1"/>
          </p:cNvSpPr>
          <p:nvPr/>
        </p:nvSpPr>
        <p:spPr bwMode="auto">
          <a:xfrm>
            <a:off x="8851901" y="242887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Arial" panose="020B0604020202020204" pitchFamily="34" charset="0"/>
            </a:endParaRPr>
          </a:p>
        </p:txBody>
      </p:sp>
      <p:sp>
        <p:nvSpPr>
          <p:cNvPr id="101396" name="Freeform 15">
            <a:extLst>
              <a:ext uri="{FF2B5EF4-FFF2-40B4-BE49-F238E27FC236}">
                <a16:creationId xmlns:a16="http://schemas.microsoft.com/office/drawing/2014/main" id="{1858DD57-70AD-4DCD-9490-EAEB1027B6E3}"/>
              </a:ext>
            </a:extLst>
          </p:cNvPr>
          <p:cNvSpPr>
            <a:spLocks/>
          </p:cNvSpPr>
          <p:nvPr/>
        </p:nvSpPr>
        <p:spPr bwMode="auto">
          <a:xfrm>
            <a:off x="7551738" y="692150"/>
            <a:ext cx="1155700" cy="1023938"/>
          </a:xfrm>
          <a:custGeom>
            <a:avLst/>
            <a:gdLst>
              <a:gd name="T0" fmla="*/ 0 w 728"/>
              <a:gd name="T1" fmla="*/ 2147483646 h 645"/>
              <a:gd name="T2" fmla="*/ 2147483646 w 728"/>
              <a:gd name="T3" fmla="*/ 2147483646 h 645"/>
              <a:gd name="T4" fmla="*/ 2147483646 w 728"/>
              <a:gd name="T5" fmla="*/ 2147483646 h 645"/>
              <a:gd name="T6" fmla="*/ 2147483646 w 728"/>
              <a:gd name="T7" fmla="*/ 2147483646 h 645"/>
              <a:gd name="T8" fmla="*/ 2147483646 w 728"/>
              <a:gd name="T9" fmla="*/ 0 h 645"/>
              <a:gd name="T10" fmla="*/ 2147483646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1397" name="Freeform 16">
            <a:extLst>
              <a:ext uri="{FF2B5EF4-FFF2-40B4-BE49-F238E27FC236}">
                <a16:creationId xmlns:a16="http://schemas.microsoft.com/office/drawing/2014/main" id="{721E91F5-CB64-4EE5-A7BD-8D274BBED66E}"/>
              </a:ext>
            </a:extLst>
          </p:cNvPr>
          <p:cNvSpPr>
            <a:spLocks/>
          </p:cNvSpPr>
          <p:nvPr/>
        </p:nvSpPr>
        <p:spPr bwMode="auto">
          <a:xfrm>
            <a:off x="7458076" y="1708150"/>
            <a:ext cx="1249363" cy="1023938"/>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01398" name="Group 17">
            <a:extLst>
              <a:ext uri="{FF2B5EF4-FFF2-40B4-BE49-F238E27FC236}">
                <a16:creationId xmlns:a16="http://schemas.microsoft.com/office/drawing/2014/main" id="{19E55FC3-2B60-41DA-BBC9-93B00EA981F6}"/>
              </a:ext>
            </a:extLst>
          </p:cNvPr>
          <p:cNvGrpSpPr>
            <a:grpSpLocks/>
          </p:cNvGrpSpPr>
          <p:nvPr/>
        </p:nvGrpSpPr>
        <p:grpSpPr bwMode="auto">
          <a:xfrm flipH="1">
            <a:off x="5148263" y="690563"/>
            <a:ext cx="1130300" cy="2038350"/>
            <a:chOff x="2575" y="781"/>
            <a:chExt cx="866" cy="1284"/>
          </a:xfrm>
        </p:grpSpPr>
        <p:sp>
          <p:nvSpPr>
            <p:cNvPr id="101439" name="Freeform 18">
              <a:extLst>
                <a:ext uri="{FF2B5EF4-FFF2-40B4-BE49-F238E27FC236}">
                  <a16:creationId xmlns:a16="http://schemas.microsoft.com/office/drawing/2014/main" id="{9E6EE6E5-261E-441A-A385-C1B3691ED4F1}"/>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1440" name="Freeform 19">
              <a:extLst>
                <a:ext uri="{FF2B5EF4-FFF2-40B4-BE49-F238E27FC236}">
                  <a16:creationId xmlns:a16="http://schemas.microsoft.com/office/drawing/2014/main" id="{8AC1DA59-CE75-4A8D-9A11-C5E8EE5188EE}"/>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01399" name="Group 20">
            <a:extLst>
              <a:ext uri="{FF2B5EF4-FFF2-40B4-BE49-F238E27FC236}">
                <a16:creationId xmlns:a16="http://schemas.microsoft.com/office/drawing/2014/main" id="{AA1C0811-1802-4391-8CB7-AD5FAF844DEA}"/>
              </a:ext>
            </a:extLst>
          </p:cNvPr>
          <p:cNvGrpSpPr>
            <a:grpSpLocks/>
          </p:cNvGrpSpPr>
          <p:nvPr/>
        </p:nvGrpSpPr>
        <p:grpSpPr bwMode="auto">
          <a:xfrm>
            <a:off x="8721725" y="1071564"/>
            <a:ext cx="560388" cy="877887"/>
            <a:chOff x="3510" y="1453"/>
            <a:chExt cx="353" cy="578"/>
          </a:xfrm>
        </p:grpSpPr>
        <p:sp>
          <p:nvSpPr>
            <p:cNvPr id="101430" name="Freeform 21">
              <a:extLst>
                <a:ext uri="{FF2B5EF4-FFF2-40B4-BE49-F238E27FC236}">
                  <a16:creationId xmlns:a16="http://schemas.microsoft.com/office/drawing/2014/main" id="{3DFA6F7C-B324-4AD1-839D-72A6F4ACBD94}"/>
                </a:ext>
              </a:extLst>
            </p:cNvPr>
            <p:cNvSpPr>
              <a:spLocks/>
            </p:cNvSpPr>
            <p:nvPr/>
          </p:nvSpPr>
          <p:spPr bwMode="auto">
            <a:xfrm>
              <a:off x="3513" y="1497"/>
              <a:ext cx="347" cy="397"/>
            </a:xfrm>
            <a:custGeom>
              <a:avLst/>
              <a:gdLst>
                <a:gd name="T0" fmla="*/ 0 w 2256"/>
                <a:gd name="T1" fmla="*/ 0 h 2295"/>
                <a:gd name="T2" fmla="*/ 0 w 2256"/>
                <a:gd name="T3" fmla="*/ 0 h 2295"/>
                <a:gd name="T4" fmla="*/ 0 w 2256"/>
                <a:gd name="T5" fmla="*/ 0 h 2295"/>
                <a:gd name="T6" fmla="*/ 0 w 2256"/>
                <a:gd name="T7" fmla="*/ 0 h 2295"/>
                <a:gd name="T8" fmla="*/ 0 w 2256"/>
                <a:gd name="T9" fmla="*/ 0 h 2295"/>
                <a:gd name="T10" fmla="*/ 0 w 2256"/>
                <a:gd name="T11" fmla="*/ 0 h 2295"/>
                <a:gd name="T12" fmla="*/ 0 w 2256"/>
                <a:gd name="T13" fmla="*/ 0 h 2295"/>
                <a:gd name="T14" fmla="*/ 0 w 2256"/>
                <a:gd name="T15" fmla="*/ 0 h 2295"/>
                <a:gd name="T16" fmla="*/ 0 w 2256"/>
                <a:gd name="T17" fmla="*/ 0 h 2295"/>
                <a:gd name="T18" fmla="*/ 0 w 2256"/>
                <a:gd name="T19" fmla="*/ 0 h 2295"/>
                <a:gd name="T20" fmla="*/ 0 w 2256"/>
                <a:gd name="T21" fmla="*/ 0 h 2295"/>
                <a:gd name="T22" fmla="*/ 0 w 2256"/>
                <a:gd name="T23" fmla="*/ 0 h 2295"/>
                <a:gd name="T24" fmla="*/ 0 w 2256"/>
                <a:gd name="T25" fmla="*/ 0 h 2295"/>
                <a:gd name="T26" fmla="*/ 0 w 2256"/>
                <a:gd name="T27" fmla="*/ 0 h 2295"/>
                <a:gd name="T28" fmla="*/ 0 w 2256"/>
                <a:gd name="T29" fmla="*/ 0 h 2295"/>
                <a:gd name="T30" fmla="*/ 0 w 2256"/>
                <a:gd name="T31" fmla="*/ 0 h 2295"/>
                <a:gd name="T32" fmla="*/ 0 w 2256"/>
                <a:gd name="T33" fmla="*/ 0 h 2295"/>
                <a:gd name="T34" fmla="*/ 0 w 2256"/>
                <a:gd name="T35" fmla="*/ 0 h 2295"/>
                <a:gd name="T36" fmla="*/ 0 w 2256"/>
                <a:gd name="T37" fmla="*/ 0 h 2295"/>
                <a:gd name="T38" fmla="*/ 0 w 2256"/>
                <a:gd name="T39" fmla="*/ 0 h 2295"/>
                <a:gd name="T40" fmla="*/ 0 w 2256"/>
                <a:gd name="T41" fmla="*/ 0 h 2295"/>
                <a:gd name="T42" fmla="*/ 0 w 2256"/>
                <a:gd name="T43" fmla="*/ 0 h 2295"/>
                <a:gd name="T44" fmla="*/ 0 w 2256"/>
                <a:gd name="T45" fmla="*/ 0 h 2295"/>
                <a:gd name="T46" fmla="*/ 0 w 2256"/>
                <a:gd name="T47" fmla="*/ 0 h 2295"/>
                <a:gd name="T48" fmla="*/ 0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1" name="Oval 22">
              <a:extLst>
                <a:ext uri="{FF2B5EF4-FFF2-40B4-BE49-F238E27FC236}">
                  <a16:creationId xmlns:a16="http://schemas.microsoft.com/office/drawing/2014/main" id="{844A5F78-5040-4DB6-8C59-6F9F5113304F}"/>
                </a:ext>
              </a:extLst>
            </p:cNvPr>
            <p:cNvSpPr>
              <a:spLocks noChangeArrowheads="1"/>
            </p:cNvSpPr>
            <p:nvPr/>
          </p:nvSpPr>
          <p:spPr bwMode="auto">
            <a:xfrm>
              <a:off x="3510" y="1453"/>
              <a:ext cx="353" cy="7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101432" name="Freeform 23">
              <a:extLst>
                <a:ext uri="{FF2B5EF4-FFF2-40B4-BE49-F238E27FC236}">
                  <a16:creationId xmlns:a16="http://schemas.microsoft.com/office/drawing/2014/main" id="{905B1B46-FC89-4E46-A0DD-59CB91304EBA}"/>
                </a:ext>
              </a:extLst>
            </p:cNvPr>
            <p:cNvSpPr>
              <a:spLocks/>
            </p:cNvSpPr>
            <p:nvPr/>
          </p:nvSpPr>
          <p:spPr bwMode="auto">
            <a:xfrm>
              <a:off x="3538" y="1508"/>
              <a:ext cx="300" cy="374"/>
            </a:xfrm>
            <a:custGeom>
              <a:avLst/>
              <a:gdLst>
                <a:gd name="T0" fmla="*/ 0 w 1956"/>
                <a:gd name="T1" fmla="*/ 0 h 2159"/>
                <a:gd name="T2" fmla="*/ 0 w 1956"/>
                <a:gd name="T3" fmla="*/ 0 h 2159"/>
                <a:gd name="T4" fmla="*/ 0 w 1956"/>
                <a:gd name="T5" fmla="*/ 0 h 2159"/>
                <a:gd name="T6" fmla="*/ 0 w 1956"/>
                <a:gd name="T7" fmla="*/ 0 h 2159"/>
                <a:gd name="T8" fmla="*/ 0 w 1956"/>
                <a:gd name="T9" fmla="*/ 0 h 2159"/>
                <a:gd name="T10" fmla="*/ 0 w 1956"/>
                <a:gd name="T11" fmla="*/ 0 h 2159"/>
                <a:gd name="T12" fmla="*/ 0 w 1956"/>
                <a:gd name="T13" fmla="*/ 0 h 2159"/>
                <a:gd name="T14" fmla="*/ 0 w 1956"/>
                <a:gd name="T15" fmla="*/ 0 h 2159"/>
                <a:gd name="T16" fmla="*/ 0 w 1956"/>
                <a:gd name="T17" fmla="*/ 0 h 2159"/>
                <a:gd name="T18" fmla="*/ 0 w 1956"/>
                <a:gd name="T19" fmla="*/ 0 h 2159"/>
                <a:gd name="T20" fmla="*/ 0 w 1956"/>
                <a:gd name="T21" fmla="*/ 0 h 2159"/>
                <a:gd name="T22" fmla="*/ 0 w 1956"/>
                <a:gd name="T23" fmla="*/ 0 h 2159"/>
                <a:gd name="T24" fmla="*/ 0 w 1956"/>
                <a:gd name="T25" fmla="*/ 0 h 2159"/>
                <a:gd name="T26" fmla="*/ 0 w 1956"/>
                <a:gd name="T27" fmla="*/ 0 h 2159"/>
                <a:gd name="T28" fmla="*/ 0 w 1956"/>
                <a:gd name="T29" fmla="*/ 0 h 2159"/>
                <a:gd name="T30" fmla="*/ 0 w 1956"/>
                <a:gd name="T31" fmla="*/ 0 h 2159"/>
                <a:gd name="T32" fmla="*/ 0 w 1956"/>
                <a:gd name="T33" fmla="*/ 0 h 2159"/>
                <a:gd name="T34" fmla="*/ 0 w 1956"/>
                <a:gd name="T35" fmla="*/ 0 h 2159"/>
                <a:gd name="T36" fmla="*/ 0 w 1956"/>
                <a:gd name="T37" fmla="*/ 0 h 2159"/>
                <a:gd name="T38" fmla="*/ 0 w 1956"/>
                <a:gd name="T39" fmla="*/ 0 h 2159"/>
                <a:gd name="T40" fmla="*/ 0 w 1956"/>
                <a:gd name="T41" fmla="*/ 0 h 2159"/>
                <a:gd name="T42" fmla="*/ 0 w 1956"/>
                <a:gd name="T43" fmla="*/ 0 h 2159"/>
                <a:gd name="T44" fmla="*/ 0 w 1956"/>
                <a:gd name="T45" fmla="*/ 0 h 2159"/>
                <a:gd name="T46" fmla="*/ 0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3" name="Freeform 24">
              <a:extLst>
                <a:ext uri="{FF2B5EF4-FFF2-40B4-BE49-F238E27FC236}">
                  <a16:creationId xmlns:a16="http://schemas.microsoft.com/office/drawing/2014/main" id="{E5FD0BFE-60C6-450F-B17D-078BC6888148}"/>
                </a:ext>
              </a:extLst>
            </p:cNvPr>
            <p:cNvSpPr>
              <a:spLocks/>
            </p:cNvSpPr>
            <p:nvPr/>
          </p:nvSpPr>
          <p:spPr bwMode="auto">
            <a:xfrm>
              <a:off x="3589" y="1584"/>
              <a:ext cx="194" cy="299"/>
            </a:xfrm>
            <a:custGeom>
              <a:avLst/>
              <a:gdLst>
                <a:gd name="T0" fmla="*/ 0 w 1264"/>
                <a:gd name="T1" fmla="*/ 0 h 1728"/>
                <a:gd name="T2" fmla="*/ 0 w 1264"/>
                <a:gd name="T3" fmla="*/ 0 h 1728"/>
                <a:gd name="T4" fmla="*/ 0 w 1264"/>
                <a:gd name="T5" fmla="*/ 0 h 1728"/>
                <a:gd name="T6" fmla="*/ 0 w 1264"/>
                <a:gd name="T7" fmla="*/ 0 h 1728"/>
                <a:gd name="T8" fmla="*/ 0 w 1264"/>
                <a:gd name="T9" fmla="*/ 0 h 1728"/>
                <a:gd name="T10" fmla="*/ 0 w 1264"/>
                <a:gd name="T11" fmla="*/ 0 h 1728"/>
                <a:gd name="T12" fmla="*/ 0 w 1264"/>
                <a:gd name="T13" fmla="*/ 0 h 1728"/>
                <a:gd name="T14" fmla="*/ 0 w 1264"/>
                <a:gd name="T15" fmla="*/ 0 h 1728"/>
                <a:gd name="T16" fmla="*/ 0 w 1264"/>
                <a:gd name="T17" fmla="*/ 0 h 1728"/>
                <a:gd name="T18" fmla="*/ 0 w 1264"/>
                <a:gd name="T19" fmla="*/ 0 h 1728"/>
                <a:gd name="T20" fmla="*/ 0 w 1264"/>
                <a:gd name="T21" fmla="*/ 0 h 1728"/>
                <a:gd name="T22" fmla="*/ 0 w 1264"/>
                <a:gd name="T23" fmla="*/ 0 h 1728"/>
                <a:gd name="T24" fmla="*/ 0 w 1264"/>
                <a:gd name="T25" fmla="*/ 0 h 1728"/>
                <a:gd name="T26" fmla="*/ 0 w 1264"/>
                <a:gd name="T27" fmla="*/ 0 h 1728"/>
                <a:gd name="T28" fmla="*/ 0 w 1264"/>
                <a:gd name="T29" fmla="*/ 0 h 1728"/>
                <a:gd name="T30" fmla="*/ 0 w 1264"/>
                <a:gd name="T31" fmla="*/ 0 h 1728"/>
                <a:gd name="T32" fmla="*/ 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4" name="Freeform 25">
              <a:extLst>
                <a:ext uri="{FF2B5EF4-FFF2-40B4-BE49-F238E27FC236}">
                  <a16:creationId xmlns:a16="http://schemas.microsoft.com/office/drawing/2014/main" id="{DA3122F5-1B6A-4A32-95F0-04DCD8540A59}"/>
                </a:ext>
              </a:extLst>
            </p:cNvPr>
            <p:cNvSpPr>
              <a:spLocks/>
            </p:cNvSpPr>
            <p:nvPr/>
          </p:nvSpPr>
          <p:spPr bwMode="auto">
            <a:xfrm>
              <a:off x="3671" y="1899"/>
              <a:ext cx="31" cy="64"/>
            </a:xfrm>
            <a:custGeom>
              <a:avLst/>
              <a:gdLst>
                <a:gd name="T0" fmla="*/ 0 w 196"/>
                <a:gd name="T1" fmla="*/ 0 h 370"/>
                <a:gd name="T2" fmla="*/ 0 w 196"/>
                <a:gd name="T3" fmla="*/ 0 h 370"/>
                <a:gd name="T4" fmla="*/ 0 w 196"/>
                <a:gd name="T5" fmla="*/ 0 h 370"/>
                <a:gd name="T6" fmla="*/ 0 w 196"/>
                <a:gd name="T7" fmla="*/ 0 h 370"/>
                <a:gd name="T8" fmla="*/ 0 w 196"/>
                <a:gd name="T9" fmla="*/ 0 h 370"/>
                <a:gd name="T10" fmla="*/ 0 w 196"/>
                <a:gd name="T11" fmla="*/ 0 h 370"/>
                <a:gd name="T12" fmla="*/ 0 w 196"/>
                <a:gd name="T13" fmla="*/ 0 h 370"/>
                <a:gd name="T14" fmla="*/ 0 w 196"/>
                <a:gd name="T15" fmla="*/ 0 h 370"/>
                <a:gd name="T16" fmla="*/ 0 w 196"/>
                <a:gd name="T17" fmla="*/ 0 h 370"/>
                <a:gd name="T18" fmla="*/ 0 w 196"/>
                <a:gd name="T19" fmla="*/ 0 h 370"/>
                <a:gd name="T20" fmla="*/ 0 w 196"/>
                <a:gd name="T21" fmla="*/ 0 h 370"/>
                <a:gd name="T22" fmla="*/ 0 w 196"/>
                <a:gd name="T23" fmla="*/ 0 h 370"/>
                <a:gd name="T24" fmla="*/ 0 w 196"/>
                <a:gd name="T25" fmla="*/ 0 h 370"/>
                <a:gd name="T26" fmla="*/ 0 w 196"/>
                <a:gd name="T27" fmla="*/ 0 h 370"/>
                <a:gd name="T28" fmla="*/ 0 w 196"/>
                <a:gd name="T29" fmla="*/ 0 h 370"/>
                <a:gd name="T30" fmla="*/ 0 w 196"/>
                <a:gd name="T31" fmla="*/ 0 h 370"/>
                <a:gd name="T32" fmla="*/ 0 w 196"/>
                <a:gd name="T33" fmla="*/ 0 h 370"/>
                <a:gd name="T34" fmla="*/ 0 w 196"/>
                <a:gd name="T35" fmla="*/ 0 h 370"/>
                <a:gd name="T36" fmla="*/ 0 w 196"/>
                <a:gd name="T37" fmla="*/ 0 h 370"/>
                <a:gd name="T38" fmla="*/ 0 w 196"/>
                <a:gd name="T39" fmla="*/ 0 h 370"/>
                <a:gd name="T40" fmla="*/ 0 w 196"/>
                <a:gd name="T41" fmla="*/ 0 h 370"/>
                <a:gd name="T42" fmla="*/ 0 w 196"/>
                <a:gd name="T43" fmla="*/ 0 h 370"/>
                <a:gd name="T44" fmla="*/ 0 w 196"/>
                <a:gd name="T45" fmla="*/ 0 h 370"/>
                <a:gd name="T46" fmla="*/ 0 w 196"/>
                <a:gd name="T47" fmla="*/ 0 h 370"/>
                <a:gd name="T48" fmla="*/ 0 w 196"/>
                <a:gd name="T49" fmla="*/ 0 h 370"/>
                <a:gd name="T50" fmla="*/ 0 w 196"/>
                <a:gd name="T51" fmla="*/ 0 h 370"/>
                <a:gd name="T52" fmla="*/ 0 w 196"/>
                <a:gd name="T53" fmla="*/ 0 h 370"/>
                <a:gd name="T54" fmla="*/ 0 w 196"/>
                <a:gd name="T55" fmla="*/ 0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5" name="Oval 26">
              <a:extLst>
                <a:ext uri="{FF2B5EF4-FFF2-40B4-BE49-F238E27FC236}">
                  <a16:creationId xmlns:a16="http://schemas.microsoft.com/office/drawing/2014/main" id="{41EDEC11-38DF-4270-A8EC-EDD8267E0A15}"/>
                </a:ext>
              </a:extLst>
            </p:cNvPr>
            <p:cNvSpPr>
              <a:spLocks noChangeArrowheads="1"/>
            </p:cNvSpPr>
            <p:nvPr/>
          </p:nvSpPr>
          <p:spPr bwMode="auto">
            <a:xfrm>
              <a:off x="3528" y="1460"/>
              <a:ext cx="317" cy="61"/>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101436" name="Freeform 27">
              <a:extLst>
                <a:ext uri="{FF2B5EF4-FFF2-40B4-BE49-F238E27FC236}">
                  <a16:creationId xmlns:a16="http://schemas.microsoft.com/office/drawing/2014/main" id="{90F31CE5-C3C2-42E1-A813-2798EF5C87F0}"/>
                </a:ext>
              </a:extLst>
            </p:cNvPr>
            <p:cNvSpPr>
              <a:spLocks/>
            </p:cNvSpPr>
            <p:nvPr/>
          </p:nvSpPr>
          <p:spPr bwMode="auto">
            <a:xfrm>
              <a:off x="3671" y="1967"/>
              <a:ext cx="31" cy="64"/>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0 h 372"/>
                <a:gd name="T30" fmla="*/ 0 w 196"/>
                <a:gd name="T31" fmla="*/ 0 h 372"/>
                <a:gd name="T32" fmla="*/ 0 w 196"/>
                <a:gd name="T33" fmla="*/ 0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37" name="Oval 28">
              <a:extLst>
                <a:ext uri="{FF2B5EF4-FFF2-40B4-BE49-F238E27FC236}">
                  <a16:creationId xmlns:a16="http://schemas.microsoft.com/office/drawing/2014/main" id="{7708D812-D8B8-485B-AC56-7077D6D2AE30}"/>
                </a:ext>
              </a:extLst>
            </p:cNvPr>
            <p:cNvSpPr>
              <a:spLocks noChangeArrowheads="1"/>
            </p:cNvSpPr>
            <p:nvPr/>
          </p:nvSpPr>
          <p:spPr bwMode="auto">
            <a:xfrm>
              <a:off x="3587" y="1560"/>
              <a:ext cx="199" cy="39"/>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101438" name="Oval 29">
              <a:extLst>
                <a:ext uri="{FF2B5EF4-FFF2-40B4-BE49-F238E27FC236}">
                  <a16:creationId xmlns:a16="http://schemas.microsoft.com/office/drawing/2014/main" id="{D0F5842E-D8DC-4301-A497-05EDB882C500}"/>
                </a:ext>
              </a:extLst>
            </p:cNvPr>
            <p:cNvSpPr>
              <a:spLocks noChangeArrowheads="1"/>
            </p:cNvSpPr>
            <p:nvPr/>
          </p:nvSpPr>
          <p:spPr bwMode="auto">
            <a:xfrm>
              <a:off x="3673" y="1858"/>
              <a:ext cx="26" cy="30"/>
            </a:xfrm>
            <a:prstGeom prst="ellipse">
              <a:avLst/>
            </a:prstGeom>
            <a:solidFill>
              <a:srgbClr val="009999"/>
            </a:solidFill>
            <a:ln w="17463">
              <a:solidFill>
                <a:srgbClr val="404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grpSp>
      <p:sp>
        <p:nvSpPr>
          <p:cNvPr id="101400" name="Line 30">
            <a:extLst>
              <a:ext uri="{FF2B5EF4-FFF2-40B4-BE49-F238E27FC236}">
                <a16:creationId xmlns:a16="http://schemas.microsoft.com/office/drawing/2014/main" id="{C7DE0480-2825-4D24-BC9C-64239200103C}"/>
              </a:ext>
            </a:extLst>
          </p:cNvPr>
          <p:cNvSpPr>
            <a:spLocks noChangeShapeType="1"/>
          </p:cNvSpPr>
          <p:nvPr/>
        </p:nvSpPr>
        <p:spPr bwMode="auto">
          <a:xfrm>
            <a:off x="9394825" y="1992314"/>
            <a:ext cx="1588" cy="352425"/>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01" name="Text Box 31">
            <a:extLst>
              <a:ext uri="{FF2B5EF4-FFF2-40B4-BE49-F238E27FC236}">
                <a16:creationId xmlns:a16="http://schemas.microsoft.com/office/drawing/2014/main" id="{9BF43B65-B33D-404E-BEB7-CF361EA0351D}"/>
              </a:ext>
            </a:extLst>
          </p:cNvPr>
          <p:cNvSpPr txBox="1">
            <a:spLocks noChangeArrowheads="1"/>
          </p:cNvSpPr>
          <p:nvPr/>
        </p:nvSpPr>
        <p:spPr bwMode="auto">
          <a:xfrm>
            <a:off x="9572625" y="276225"/>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a:latin typeface="Arial" panose="020B0604020202020204" pitchFamily="34" charset="0"/>
              </a:rPr>
              <a:t>-</a:t>
            </a:r>
          </a:p>
        </p:txBody>
      </p:sp>
      <p:sp>
        <p:nvSpPr>
          <p:cNvPr id="255011" name="Rectangle 35">
            <a:extLst>
              <a:ext uri="{FF2B5EF4-FFF2-40B4-BE49-F238E27FC236}">
                <a16:creationId xmlns:a16="http://schemas.microsoft.com/office/drawing/2014/main" id="{74CF8AE7-841C-456B-9DDE-3D8C56409715}"/>
              </a:ext>
            </a:extLst>
          </p:cNvPr>
          <p:cNvSpPr>
            <a:spLocks noChangeArrowheads="1"/>
          </p:cNvSpPr>
          <p:nvPr/>
        </p:nvSpPr>
        <p:spPr bwMode="auto">
          <a:xfrm>
            <a:off x="4206875" y="3465513"/>
            <a:ext cx="920750" cy="85090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255012" name="Rectangle 36">
            <a:extLst>
              <a:ext uri="{FF2B5EF4-FFF2-40B4-BE49-F238E27FC236}">
                <a16:creationId xmlns:a16="http://schemas.microsoft.com/office/drawing/2014/main" id="{FC0E46A6-243A-4D40-B756-FB39808F20C6}"/>
              </a:ext>
            </a:extLst>
          </p:cNvPr>
          <p:cNvSpPr>
            <a:spLocks noChangeArrowheads="1"/>
          </p:cNvSpPr>
          <p:nvPr/>
        </p:nvSpPr>
        <p:spPr bwMode="auto">
          <a:xfrm>
            <a:off x="6302376" y="4433888"/>
            <a:ext cx="1147763" cy="85090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101404" name="Rectangle 37">
            <a:extLst>
              <a:ext uri="{FF2B5EF4-FFF2-40B4-BE49-F238E27FC236}">
                <a16:creationId xmlns:a16="http://schemas.microsoft.com/office/drawing/2014/main" id="{848ED890-2A82-4EC1-B6DD-F567904863B2}"/>
              </a:ext>
            </a:extLst>
          </p:cNvPr>
          <p:cNvSpPr>
            <a:spLocks noChangeArrowheads="1"/>
          </p:cNvSpPr>
          <p:nvPr/>
        </p:nvSpPr>
        <p:spPr bwMode="auto">
          <a:xfrm>
            <a:off x="8724901" y="5256214"/>
            <a:ext cx="568325" cy="833437"/>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255014" name="Rectangle 38">
            <a:extLst>
              <a:ext uri="{FF2B5EF4-FFF2-40B4-BE49-F238E27FC236}">
                <a16:creationId xmlns:a16="http://schemas.microsoft.com/office/drawing/2014/main" id="{015A12EE-EFDF-472A-8356-182D46C55A77}"/>
              </a:ext>
            </a:extLst>
          </p:cNvPr>
          <p:cNvSpPr>
            <a:spLocks noChangeArrowheads="1"/>
          </p:cNvSpPr>
          <p:nvPr/>
        </p:nvSpPr>
        <p:spPr bwMode="auto">
          <a:xfrm>
            <a:off x="8720138" y="5510213"/>
            <a:ext cx="571500" cy="754062"/>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101406" name="Rectangle 39">
            <a:extLst>
              <a:ext uri="{FF2B5EF4-FFF2-40B4-BE49-F238E27FC236}">
                <a16:creationId xmlns:a16="http://schemas.microsoft.com/office/drawing/2014/main" id="{C1689017-7162-428E-BCBD-E729DE3A1005}"/>
              </a:ext>
            </a:extLst>
          </p:cNvPr>
          <p:cNvSpPr>
            <a:spLocks noChangeArrowheads="1"/>
          </p:cNvSpPr>
          <p:nvPr/>
        </p:nvSpPr>
        <p:spPr bwMode="auto">
          <a:xfrm>
            <a:off x="8720139" y="5657851"/>
            <a:ext cx="579437" cy="639763"/>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101407" name="Rectangle 40">
            <a:extLst>
              <a:ext uri="{FF2B5EF4-FFF2-40B4-BE49-F238E27FC236}">
                <a16:creationId xmlns:a16="http://schemas.microsoft.com/office/drawing/2014/main" id="{6480CD73-BC5E-410C-9F67-F74FCD5558B9}"/>
              </a:ext>
            </a:extLst>
          </p:cNvPr>
          <p:cNvSpPr>
            <a:spLocks noChangeArrowheads="1"/>
          </p:cNvSpPr>
          <p:nvPr/>
        </p:nvSpPr>
        <p:spPr bwMode="auto">
          <a:xfrm>
            <a:off x="8728075" y="3525838"/>
            <a:ext cx="1111250" cy="766762"/>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101408" name="Rectangle 41">
            <a:extLst>
              <a:ext uri="{FF2B5EF4-FFF2-40B4-BE49-F238E27FC236}">
                <a16:creationId xmlns:a16="http://schemas.microsoft.com/office/drawing/2014/main" id="{75C21780-8F58-44E1-908A-296875B9C5D4}"/>
              </a:ext>
            </a:extLst>
          </p:cNvPr>
          <p:cNvSpPr>
            <a:spLocks noChangeArrowheads="1"/>
          </p:cNvSpPr>
          <p:nvPr/>
        </p:nvSpPr>
        <p:spPr bwMode="auto">
          <a:xfrm>
            <a:off x="8734425" y="3736976"/>
            <a:ext cx="1111250" cy="563563"/>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101409" name="Rectangle 42">
            <a:extLst>
              <a:ext uri="{FF2B5EF4-FFF2-40B4-BE49-F238E27FC236}">
                <a16:creationId xmlns:a16="http://schemas.microsoft.com/office/drawing/2014/main" id="{08F47FC3-6BCC-46F4-AD0C-2793728F2294}"/>
              </a:ext>
            </a:extLst>
          </p:cNvPr>
          <p:cNvSpPr>
            <a:spLocks noChangeArrowheads="1"/>
          </p:cNvSpPr>
          <p:nvPr/>
        </p:nvSpPr>
        <p:spPr bwMode="auto">
          <a:xfrm>
            <a:off x="6305550" y="4637089"/>
            <a:ext cx="1144588"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101410" name="Rectangle 43">
            <a:extLst>
              <a:ext uri="{FF2B5EF4-FFF2-40B4-BE49-F238E27FC236}">
                <a16:creationId xmlns:a16="http://schemas.microsoft.com/office/drawing/2014/main" id="{DAA10964-6CDC-448A-8391-A6C33EFB625A}"/>
              </a:ext>
            </a:extLst>
          </p:cNvPr>
          <p:cNvSpPr>
            <a:spLocks noChangeArrowheads="1"/>
          </p:cNvSpPr>
          <p:nvPr/>
        </p:nvSpPr>
        <p:spPr bwMode="auto">
          <a:xfrm>
            <a:off x="4205288" y="3617914"/>
            <a:ext cx="927100" cy="70643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400">
              <a:latin typeface="Arial" panose="020B0604020202020204" pitchFamily="34" charset="0"/>
            </a:endParaRPr>
          </a:p>
        </p:txBody>
      </p:sp>
      <p:sp>
        <p:nvSpPr>
          <p:cNvPr id="101411" name="Line 44">
            <a:extLst>
              <a:ext uri="{FF2B5EF4-FFF2-40B4-BE49-F238E27FC236}">
                <a16:creationId xmlns:a16="http://schemas.microsoft.com/office/drawing/2014/main" id="{F5C1B6FB-A180-4209-A084-B687BBB32D11}"/>
              </a:ext>
            </a:extLst>
          </p:cNvPr>
          <p:cNvSpPr>
            <a:spLocks noChangeShapeType="1"/>
          </p:cNvSpPr>
          <p:nvPr/>
        </p:nvSpPr>
        <p:spPr bwMode="auto">
          <a:xfrm>
            <a:off x="8847139" y="5800725"/>
            <a:ext cx="9525" cy="293688"/>
          </a:xfrm>
          <a:prstGeom prst="line">
            <a:avLst/>
          </a:prstGeom>
          <a:noFill/>
          <a:ln w="3810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1412" name="Text Box 45">
            <a:extLst>
              <a:ext uri="{FF2B5EF4-FFF2-40B4-BE49-F238E27FC236}">
                <a16:creationId xmlns:a16="http://schemas.microsoft.com/office/drawing/2014/main" id="{B5026CE2-1B0D-4C36-99B5-AAC0BA725F98}"/>
              </a:ext>
            </a:extLst>
          </p:cNvPr>
          <p:cNvSpPr txBox="1">
            <a:spLocks noChangeArrowheads="1"/>
          </p:cNvSpPr>
          <p:nvPr/>
        </p:nvSpPr>
        <p:spPr bwMode="auto">
          <a:xfrm>
            <a:off x="4341813" y="3738563"/>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Arial" panose="020B0604020202020204" pitchFamily="34" charset="0"/>
            </a:endParaRPr>
          </a:p>
        </p:txBody>
      </p:sp>
      <p:sp>
        <p:nvSpPr>
          <p:cNvPr id="101413" name="Text Box 46">
            <a:extLst>
              <a:ext uri="{FF2B5EF4-FFF2-40B4-BE49-F238E27FC236}">
                <a16:creationId xmlns:a16="http://schemas.microsoft.com/office/drawing/2014/main" id="{F31CFF0B-ADAC-495B-AB75-13FA2412CA7E}"/>
              </a:ext>
            </a:extLst>
          </p:cNvPr>
          <p:cNvSpPr txBox="1">
            <a:spLocks noChangeArrowheads="1"/>
          </p:cNvSpPr>
          <p:nvPr/>
        </p:nvSpPr>
        <p:spPr bwMode="auto">
          <a:xfrm>
            <a:off x="4341813" y="578485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Arial" panose="020B0604020202020204" pitchFamily="34" charset="0"/>
            </a:endParaRPr>
          </a:p>
        </p:txBody>
      </p:sp>
      <p:sp>
        <p:nvSpPr>
          <p:cNvPr id="101414" name="Text Box 47">
            <a:extLst>
              <a:ext uri="{FF2B5EF4-FFF2-40B4-BE49-F238E27FC236}">
                <a16:creationId xmlns:a16="http://schemas.microsoft.com/office/drawing/2014/main" id="{B4CBE98F-F3EC-4AE4-82D7-A020C79DC38D}"/>
              </a:ext>
            </a:extLst>
          </p:cNvPr>
          <p:cNvSpPr txBox="1">
            <a:spLocks noChangeArrowheads="1"/>
          </p:cNvSpPr>
          <p:nvPr/>
        </p:nvSpPr>
        <p:spPr bwMode="auto">
          <a:xfrm>
            <a:off x="6405564" y="4779963"/>
            <a:ext cx="10874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Arial" panose="020B0604020202020204" pitchFamily="34" charset="0"/>
            </a:endParaRPr>
          </a:p>
        </p:txBody>
      </p:sp>
      <p:sp>
        <p:nvSpPr>
          <p:cNvPr id="101415" name="Text Box 48">
            <a:extLst>
              <a:ext uri="{FF2B5EF4-FFF2-40B4-BE49-F238E27FC236}">
                <a16:creationId xmlns:a16="http://schemas.microsoft.com/office/drawing/2014/main" id="{CF46D4C2-E7FE-4BCA-AA2B-D3EC9D5BD706}"/>
              </a:ext>
            </a:extLst>
          </p:cNvPr>
          <p:cNvSpPr txBox="1">
            <a:spLocks noChangeArrowheads="1"/>
          </p:cNvSpPr>
          <p:nvPr/>
        </p:nvSpPr>
        <p:spPr bwMode="auto">
          <a:xfrm>
            <a:off x="8893176" y="3738563"/>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Arial" panose="020B0604020202020204" pitchFamily="34" charset="0"/>
            </a:endParaRPr>
          </a:p>
        </p:txBody>
      </p:sp>
      <p:sp>
        <p:nvSpPr>
          <p:cNvPr id="101416" name="Text Box 49">
            <a:extLst>
              <a:ext uri="{FF2B5EF4-FFF2-40B4-BE49-F238E27FC236}">
                <a16:creationId xmlns:a16="http://schemas.microsoft.com/office/drawing/2014/main" id="{53D11E88-8D62-4C48-A03C-DC34BF5CB96D}"/>
              </a:ext>
            </a:extLst>
          </p:cNvPr>
          <p:cNvSpPr txBox="1">
            <a:spLocks noChangeArrowheads="1"/>
          </p:cNvSpPr>
          <p:nvPr/>
        </p:nvSpPr>
        <p:spPr bwMode="auto">
          <a:xfrm>
            <a:off x="8861426" y="572452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Arial" panose="020B0604020202020204" pitchFamily="34" charset="0"/>
            </a:endParaRPr>
          </a:p>
        </p:txBody>
      </p:sp>
      <p:sp>
        <p:nvSpPr>
          <p:cNvPr id="101417" name="Freeform 50">
            <a:extLst>
              <a:ext uri="{FF2B5EF4-FFF2-40B4-BE49-F238E27FC236}">
                <a16:creationId xmlns:a16="http://schemas.microsoft.com/office/drawing/2014/main" id="{2D3303DB-156D-4B96-9667-F4B430BF3151}"/>
              </a:ext>
            </a:extLst>
          </p:cNvPr>
          <p:cNvSpPr>
            <a:spLocks/>
          </p:cNvSpPr>
          <p:nvPr/>
        </p:nvSpPr>
        <p:spPr bwMode="auto">
          <a:xfrm>
            <a:off x="7561263" y="3987800"/>
            <a:ext cx="1155700" cy="1023938"/>
          </a:xfrm>
          <a:custGeom>
            <a:avLst/>
            <a:gdLst>
              <a:gd name="T0" fmla="*/ 0 w 728"/>
              <a:gd name="T1" fmla="*/ 2147483646 h 645"/>
              <a:gd name="T2" fmla="*/ 2147483646 w 728"/>
              <a:gd name="T3" fmla="*/ 2147483646 h 645"/>
              <a:gd name="T4" fmla="*/ 2147483646 w 728"/>
              <a:gd name="T5" fmla="*/ 2147483646 h 645"/>
              <a:gd name="T6" fmla="*/ 2147483646 w 728"/>
              <a:gd name="T7" fmla="*/ 2147483646 h 645"/>
              <a:gd name="T8" fmla="*/ 2147483646 w 728"/>
              <a:gd name="T9" fmla="*/ 0 h 645"/>
              <a:gd name="T10" fmla="*/ 2147483646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1418" name="Freeform 51">
            <a:extLst>
              <a:ext uri="{FF2B5EF4-FFF2-40B4-BE49-F238E27FC236}">
                <a16:creationId xmlns:a16="http://schemas.microsoft.com/office/drawing/2014/main" id="{A98CD041-3243-44BE-A06A-2F8581631A2F}"/>
              </a:ext>
            </a:extLst>
          </p:cNvPr>
          <p:cNvSpPr>
            <a:spLocks/>
          </p:cNvSpPr>
          <p:nvPr/>
        </p:nvSpPr>
        <p:spPr bwMode="auto">
          <a:xfrm>
            <a:off x="7467601" y="5003800"/>
            <a:ext cx="1249363" cy="1023938"/>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01419" name="Group 52">
            <a:extLst>
              <a:ext uri="{FF2B5EF4-FFF2-40B4-BE49-F238E27FC236}">
                <a16:creationId xmlns:a16="http://schemas.microsoft.com/office/drawing/2014/main" id="{17B21D30-9C2F-4BF7-890F-E2E46F0BF618}"/>
              </a:ext>
            </a:extLst>
          </p:cNvPr>
          <p:cNvGrpSpPr>
            <a:grpSpLocks/>
          </p:cNvGrpSpPr>
          <p:nvPr/>
        </p:nvGrpSpPr>
        <p:grpSpPr bwMode="auto">
          <a:xfrm flipH="1">
            <a:off x="5157788" y="3986213"/>
            <a:ext cx="1130300" cy="2038350"/>
            <a:chOff x="2575" y="781"/>
            <a:chExt cx="866" cy="1284"/>
          </a:xfrm>
        </p:grpSpPr>
        <p:sp>
          <p:nvSpPr>
            <p:cNvPr id="101428" name="Freeform 53">
              <a:extLst>
                <a:ext uri="{FF2B5EF4-FFF2-40B4-BE49-F238E27FC236}">
                  <a16:creationId xmlns:a16="http://schemas.microsoft.com/office/drawing/2014/main" id="{23A175DB-7D1B-47A0-8FBA-0B0A44161A1C}"/>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1429" name="Freeform 54">
              <a:extLst>
                <a:ext uri="{FF2B5EF4-FFF2-40B4-BE49-F238E27FC236}">
                  <a16:creationId xmlns:a16="http://schemas.microsoft.com/office/drawing/2014/main" id="{BD24D21E-137E-42F1-B080-D5806FF6C581}"/>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01420" name="Text Box 55">
            <a:extLst>
              <a:ext uri="{FF2B5EF4-FFF2-40B4-BE49-F238E27FC236}">
                <a16:creationId xmlns:a16="http://schemas.microsoft.com/office/drawing/2014/main" id="{F273BBB1-306E-4AF1-B143-5FC19FF10D46}"/>
              </a:ext>
            </a:extLst>
          </p:cNvPr>
          <p:cNvSpPr txBox="1">
            <a:spLocks noChangeArrowheads="1"/>
          </p:cNvSpPr>
          <p:nvPr/>
        </p:nvSpPr>
        <p:spPr bwMode="auto">
          <a:xfrm>
            <a:off x="9582150" y="3571875"/>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a:latin typeface="Arial" panose="020B0604020202020204" pitchFamily="34" charset="0"/>
              </a:rPr>
              <a:t>-</a:t>
            </a:r>
          </a:p>
        </p:txBody>
      </p:sp>
      <p:sp>
        <p:nvSpPr>
          <p:cNvPr id="101421" name="Line 56">
            <a:extLst>
              <a:ext uri="{FF2B5EF4-FFF2-40B4-BE49-F238E27FC236}">
                <a16:creationId xmlns:a16="http://schemas.microsoft.com/office/drawing/2014/main" id="{B7C8802B-A169-4C99-9D75-662CE8C40B6F}"/>
              </a:ext>
            </a:extLst>
          </p:cNvPr>
          <p:cNvSpPr>
            <a:spLocks noChangeShapeType="1"/>
          </p:cNvSpPr>
          <p:nvPr/>
        </p:nvSpPr>
        <p:spPr bwMode="auto">
          <a:xfrm>
            <a:off x="8872539" y="3846514"/>
            <a:ext cx="9525" cy="293687"/>
          </a:xfrm>
          <a:prstGeom prst="line">
            <a:avLst/>
          </a:prstGeom>
          <a:noFill/>
          <a:ln w="3810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1422" name="Line 57">
            <a:extLst>
              <a:ext uri="{FF2B5EF4-FFF2-40B4-BE49-F238E27FC236}">
                <a16:creationId xmlns:a16="http://schemas.microsoft.com/office/drawing/2014/main" id="{5739C2E9-42C6-4485-826C-4E0D8149F393}"/>
              </a:ext>
            </a:extLst>
          </p:cNvPr>
          <p:cNvSpPr>
            <a:spLocks noChangeShapeType="1"/>
          </p:cNvSpPr>
          <p:nvPr/>
        </p:nvSpPr>
        <p:spPr bwMode="auto">
          <a:xfrm>
            <a:off x="6396039" y="4849814"/>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01423" name="Line 58">
            <a:extLst>
              <a:ext uri="{FF2B5EF4-FFF2-40B4-BE49-F238E27FC236}">
                <a16:creationId xmlns:a16="http://schemas.microsoft.com/office/drawing/2014/main" id="{ADC46879-B30E-49C0-B65E-8B96A5716B35}"/>
              </a:ext>
            </a:extLst>
          </p:cNvPr>
          <p:cNvSpPr>
            <a:spLocks noChangeShapeType="1"/>
          </p:cNvSpPr>
          <p:nvPr/>
        </p:nvSpPr>
        <p:spPr bwMode="auto">
          <a:xfrm>
            <a:off x="4322764" y="3846514"/>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255041" name="Freeform 65">
            <a:extLst>
              <a:ext uri="{FF2B5EF4-FFF2-40B4-BE49-F238E27FC236}">
                <a16:creationId xmlns:a16="http://schemas.microsoft.com/office/drawing/2014/main" id="{423BC936-BBFB-436E-86F3-BCEFA9000A70}"/>
              </a:ext>
            </a:extLst>
          </p:cNvPr>
          <p:cNvSpPr>
            <a:spLocks/>
          </p:cNvSpPr>
          <p:nvPr/>
        </p:nvSpPr>
        <p:spPr bwMode="auto">
          <a:xfrm>
            <a:off x="7446963" y="4516438"/>
            <a:ext cx="1312862" cy="1073150"/>
          </a:xfrm>
          <a:custGeom>
            <a:avLst/>
            <a:gdLst>
              <a:gd name="T0" fmla="*/ 2147483646 w 705"/>
              <a:gd name="T1" fmla="*/ 2147483646 h 676"/>
              <a:gd name="T2" fmla="*/ 2147483646 w 705"/>
              <a:gd name="T3" fmla="*/ 2147483646 h 676"/>
              <a:gd name="T4" fmla="*/ 2147483646 w 705"/>
              <a:gd name="T5" fmla="*/ 2147483646 h 676"/>
              <a:gd name="T6" fmla="*/ 0 w 705"/>
              <a:gd name="T7" fmla="*/ 2147483646 h 676"/>
              <a:gd name="T8" fmla="*/ 0 60000 65536"/>
              <a:gd name="T9" fmla="*/ 0 60000 65536"/>
              <a:gd name="T10" fmla="*/ 0 60000 65536"/>
              <a:gd name="T11" fmla="*/ 0 60000 65536"/>
              <a:gd name="T12" fmla="*/ 0 w 705"/>
              <a:gd name="T13" fmla="*/ 0 h 676"/>
              <a:gd name="T14" fmla="*/ 705 w 705"/>
              <a:gd name="T15" fmla="*/ 676 h 676"/>
            </a:gdLst>
            <a:ahLst/>
            <a:cxnLst>
              <a:cxn ang="T8">
                <a:pos x="T0" y="T1"/>
              </a:cxn>
              <a:cxn ang="T9">
                <a:pos x="T2" y="T3"/>
              </a:cxn>
              <a:cxn ang="T10">
                <a:pos x="T4" y="T5"/>
              </a:cxn>
              <a:cxn ang="T11">
                <a:pos x="T6" y="T7"/>
              </a:cxn>
            </a:cxnLst>
            <a:rect l="T12" t="T13" r="T14" b="T15"/>
            <a:pathLst>
              <a:path w="705" h="676">
                <a:moveTo>
                  <a:pt x="705" y="658"/>
                </a:moveTo>
                <a:cubicBezTo>
                  <a:pt x="659" y="645"/>
                  <a:pt x="490" y="676"/>
                  <a:pt x="435" y="581"/>
                </a:cubicBezTo>
                <a:cubicBezTo>
                  <a:pt x="380" y="486"/>
                  <a:pt x="446" y="182"/>
                  <a:pt x="374" y="91"/>
                </a:cubicBezTo>
                <a:cubicBezTo>
                  <a:pt x="302" y="0"/>
                  <a:pt x="78" y="47"/>
                  <a:pt x="0" y="36"/>
                </a:cubicBezTo>
              </a:path>
            </a:pathLst>
          </a:custGeom>
          <a:noFill/>
          <a:ln w="76200">
            <a:solidFill>
              <a:srgbClr val="FF33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55042" name="Line 66">
            <a:extLst>
              <a:ext uri="{FF2B5EF4-FFF2-40B4-BE49-F238E27FC236}">
                <a16:creationId xmlns:a16="http://schemas.microsoft.com/office/drawing/2014/main" id="{29550414-734E-4145-B95F-47E6F233E069}"/>
              </a:ext>
            </a:extLst>
          </p:cNvPr>
          <p:cNvSpPr>
            <a:spLocks noChangeShapeType="1"/>
          </p:cNvSpPr>
          <p:nvPr/>
        </p:nvSpPr>
        <p:spPr bwMode="auto">
          <a:xfrm flipV="1">
            <a:off x="3648075" y="1844675"/>
            <a:ext cx="0" cy="647700"/>
          </a:xfrm>
          <a:prstGeom prst="line">
            <a:avLst/>
          </a:prstGeom>
          <a:noFill/>
          <a:ln w="762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5046" name="Line 70">
            <a:extLst>
              <a:ext uri="{FF2B5EF4-FFF2-40B4-BE49-F238E27FC236}">
                <a16:creationId xmlns:a16="http://schemas.microsoft.com/office/drawing/2014/main" id="{DD09E7EC-E868-4287-9819-F27134375D88}"/>
              </a:ext>
            </a:extLst>
          </p:cNvPr>
          <p:cNvSpPr>
            <a:spLocks noChangeShapeType="1"/>
          </p:cNvSpPr>
          <p:nvPr/>
        </p:nvSpPr>
        <p:spPr bwMode="auto">
          <a:xfrm>
            <a:off x="8723313" y="5648325"/>
            <a:ext cx="576262" cy="0"/>
          </a:xfrm>
          <a:prstGeom prst="line">
            <a:avLst/>
          </a:prstGeom>
          <a:noFill/>
          <a:ln w="38100">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27" name="Text Box 33">
            <a:extLst>
              <a:ext uri="{FF2B5EF4-FFF2-40B4-BE49-F238E27FC236}">
                <a16:creationId xmlns:a16="http://schemas.microsoft.com/office/drawing/2014/main" id="{F1201BF9-DAFE-4DA0-AB28-9C7EF05A6844}"/>
              </a:ext>
            </a:extLst>
          </p:cNvPr>
          <p:cNvSpPr txBox="1">
            <a:spLocks noChangeArrowheads="1"/>
          </p:cNvSpPr>
          <p:nvPr/>
        </p:nvSpPr>
        <p:spPr bwMode="auto">
          <a:xfrm>
            <a:off x="3984626" y="0"/>
            <a:ext cx="48434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en-US" altLang="cs-CZ" sz="2000" b="1">
                <a:latin typeface="Arial" panose="020B0604020202020204" pitchFamily="34" charset="0"/>
              </a:rPr>
              <a:t>Bikarbon</a:t>
            </a:r>
            <a:r>
              <a:rPr lang="cs-CZ" altLang="cs-CZ" sz="2000" b="1">
                <a:latin typeface="Arial" panose="020B0604020202020204" pitchFamily="34" charset="0"/>
              </a:rPr>
              <a:t>átový pufr – otevřený systém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55011"/>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255038"/>
                                        </p:tgtEl>
                                        <p:attrNameLst>
                                          <p:attrName>style.visibility</p:attrName>
                                        </p:attrNameLst>
                                      </p:cBhvr>
                                      <p:to>
                                        <p:strVal val="hidden"/>
                                      </p:to>
                                    </p:set>
                                  </p:childTnLst>
                                </p:cTn>
                              </p:par>
                              <p:par>
                                <p:cTn id="9" presetID="1" presetClass="exit" presetSubtype="0" fill="hold" nodeType="withEffect">
                                  <p:stCondLst>
                                    <p:cond delay="0"/>
                                  </p:stCondLst>
                                  <p:childTnLst>
                                    <p:set>
                                      <p:cBhvr>
                                        <p:cTn id="10" dur="1" fill="hold">
                                          <p:stCondLst>
                                            <p:cond delay="0"/>
                                          </p:stCondLst>
                                        </p:cTn>
                                        <p:tgtEl>
                                          <p:spTgt spid="255042"/>
                                        </p:tgtEl>
                                        <p:attrNameLst>
                                          <p:attrName>style.visibility</p:attrName>
                                        </p:attrNameLst>
                                      </p:cBhvr>
                                      <p:to>
                                        <p:strVal val="hidden"/>
                                      </p:to>
                                    </p:set>
                                  </p:childTnLst>
                                </p:cTn>
                              </p:par>
                              <p:par>
                                <p:cTn id="11" presetID="1" presetClass="exit" presetSubtype="0" fill="hold" nodeType="withEffect">
                                  <p:stCondLst>
                                    <p:cond delay="0"/>
                                  </p:stCondLst>
                                  <p:childTnLst>
                                    <p:set>
                                      <p:cBhvr>
                                        <p:cTn id="12" dur="1" fill="hold">
                                          <p:stCondLst>
                                            <p:cond delay="0"/>
                                          </p:stCondLst>
                                        </p:cTn>
                                        <p:tgtEl>
                                          <p:spTgt spid="255040"/>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255012"/>
                                        </p:tgtEl>
                                        <p:attrNameLst>
                                          <p:attrName>style.visibility</p:attrName>
                                        </p:attrNameLst>
                                      </p:cBhvr>
                                      <p:to>
                                        <p:strVal val="hidden"/>
                                      </p:to>
                                    </p:set>
                                  </p:childTnLst>
                                </p:cTn>
                              </p:par>
                              <p:par>
                                <p:cTn id="15" presetID="1" presetClass="exit" presetSubtype="0" fill="hold" nodeType="withEffect">
                                  <p:stCondLst>
                                    <p:cond delay="0"/>
                                  </p:stCondLst>
                                  <p:childTnLst>
                                    <p:set>
                                      <p:cBhvr>
                                        <p:cTn id="16" dur="1" fill="hold">
                                          <p:stCondLst>
                                            <p:cond delay="0"/>
                                          </p:stCondLst>
                                        </p:cTn>
                                        <p:tgtEl>
                                          <p:spTgt spid="255041"/>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255014"/>
                                        </p:tgtEl>
                                        <p:attrNameLst>
                                          <p:attrName>style.visibility</p:attrName>
                                        </p:attrNameLst>
                                      </p:cBhvr>
                                      <p:to>
                                        <p:strVal val="hidden"/>
                                      </p:to>
                                    </p:set>
                                  </p:childTnLst>
                                </p:cTn>
                              </p:par>
                              <p:par>
                                <p:cTn id="19" presetID="5" presetClass="entr" presetSubtype="10" fill="hold" nodeType="withEffect">
                                  <p:stCondLst>
                                    <p:cond delay="0"/>
                                  </p:stCondLst>
                                  <p:childTnLst>
                                    <p:set>
                                      <p:cBhvr>
                                        <p:cTn id="20" dur="1" fill="hold">
                                          <p:stCondLst>
                                            <p:cond delay="0"/>
                                          </p:stCondLst>
                                        </p:cTn>
                                        <p:tgtEl>
                                          <p:spTgt spid="255046"/>
                                        </p:tgtEl>
                                        <p:attrNameLst>
                                          <p:attrName>style.visibility</p:attrName>
                                        </p:attrNameLst>
                                      </p:cBhvr>
                                      <p:to>
                                        <p:strVal val="visible"/>
                                      </p:to>
                                    </p:set>
                                    <p:animEffect transition="in" filter="checkerboard(across)">
                                      <p:cBhvr>
                                        <p:cTn id="21" dur="500"/>
                                        <p:tgtEl>
                                          <p:spTgt spid="255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5011" grpId="0" animBg="1"/>
      <p:bldP spid="255012" grpId="0" animBg="1"/>
      <p:bldP spid="255014"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81973" name="Line 53">
            <a:extLst>
              <a:ext uri="{FF2B5EF4-FFF2-40B4-BE49-F238E27FC236}">
                <a16:creationId xmlns:a16="http://schemas.microsoft.com/office/drawing/2014/main" id="{5B16B80F-52F6-4E0C-B956-2CE04E372047}"/>
              </a:ext>
            </a:extLst>
          </p:cNvPr>
          <p:cNvSpPr>
            <a:spLocks noChangeShapeType="1"/>
          </p:cNvSpPr>
          <p:nvPr/>
        </p:nvSpPr>
        <p:spPr bwMode="auto">
          <a:xfrm flipH="1" flipV="1">
            <a:off x="5864225" y="1557338"/>
            <a:ext cx="503238" cy="4824412"/>
          </a:xfrm>
          <a:prstGeom prst="line">
            <a:avLst/>
          </a:prstGeom>
          <a:noFill/>
          <a:ln w="9525">
            <a:solidFill>
              <a:schemeClr val="tx1"/>
            </a:solidFill>
            <a:round/>
            <a:headEnd/>
            <a:tailEnd/>
          </a:ln>
          <a:effectLst>
            <a:prstShdw prst="shdw17" dist="17961" dir="2700000">
              <a:schemeClr val="tx1">
                <a:gamma/>
                <a:shade val="60000"/>
                <a:invGamma/>
              </a:schemeClr>
            </a:prstShdw>
          </a:effectLst>
        </p:spPr>
        <p:txBody>
          <a:bodyPr/>
          <a:lstStyle/>
          <a:p>
            <a:pPr>
              <a:defRPr/>
            </a:pPr>
            <a:endParaRPr lang="cs-CZ"/>
          </a:p>
        </p:txBody>
      </p:sp>
      <p:sp>
        <p:nvSpPr>
          <p:cNvPr id="78851" name="Rectangle 2">
            <a:extLst>
              <a:ext uri="{FF2B5EF4-FFF2-40B4-BE49-F238E27FC236}">
                <a16:creationId xmlns:a16="http://schemas.microsoft.com/office/drawing/2014/main" id="{C7F9DC1B-2CD8-492E-ADE9-A894CA894A7E}"/>
              </a:ext>
            </a:extLst>
          </p:cNvPr>
          <p:cNvSpPr>
            <a:spLocks noGrp="1" noChangeArrowheads="1"/>
          </p:cNvSpPr>
          <p:nvPr>
            <p:ph type="title"/>
          </p:nvPr>
        </p:nvSpPr>
        <p:spPr>
          <a:xfrm>
            <a:off x="2139950" y="-26988"/>
            <a:ext cx="7772400" cy="1143001"/>
          </a:xfrm>
        </p:spPr>
        <p:txBody>
          <a:bodyPr/>
          <a:lstStyle/>
          <a:p>
            <a:pPr eaLnBrk="1" hangingPunct="1"/>
            <a:r>
              <a:rPr lang="cs-CZ" altLang="cs-CZ"/>
              <a:t>Pufrační křivka</a:t>
            </a:r>
          </a:p>
        </p:txBody>
      </p:sp>
      <p:sp>
        <p:nvSpPr>
          <p:cNvPr id="78852" name="Line 4">
            <a:extLst>
              <a:ext uri="{FF2B5EF4-FFF2-40B4-BE49-F238E27FC236}">
                <a16:creationId xmlns:a16="http://schemas.microsoft.com/office/drawing/2014/main" id="{D3A9002C-E356-44B3-92ED-21C6776B34D2}"/>
              </a:ext>
            </a:extLst>
          </p:cNvPr>
          <p:cNvSpPr>
            <a:spLocks noChangeShapeType="1"/>
          </p:cNvSpPr>
          <p:nvPr/>
        </p:nvSpPr>
        <p:spPr bwMode="auto">
          <a:xfrm flipH="1">
            <a:off x="2711451" y="6381750"/>
            <a:ext cx="6697663"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53" name="Line 5">
            <a:extLst>
              <a:ext uri="{FF2B5EF4-FFF2-40B4-BE49-F238E27FC236}">
                <a16:creationId xmlns:a16="http://schemas.microsoft.com/office/drawing/2014/main" id="{77E19C2B-2EE8-430F-8E0C-0B172C0FA825}"/>
              </a:ext>
            </a:extLst>
          </p:cNvPr>
          <p:cNvSpPr>
            <a:spLocks noChangeShapeType="1"/>
          </p:cNvSpPr>
          <p:nvPr/>
        </p:nvSpPr>
        <p:spPr bwMode="auto">
          <a:xfrm flipH="1">
            <a:off x="2711450" y="1484314"/>
            <a:ext cx="0" cy="489743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54" name="Line 6">
            <a:extLst>
              <a:ext uri="{FF2B5EF4-FFF2-40B4-BE49-F238E27FC236}">
                <a16:creationId xmlns:a16="http://schemas.microsoft.com/office/drawing/2014/main" id="{EB74E69F-E00E-4A42-8D7C-2BD9A934F9A8}"/>
              </a:ext>
            </a:extLst>
          </p:cNvPr>
          <p:cNvSpPr>
            <a:spLocks noChangeShapeType="1"/>
          </p:cNvSpPr>
          <p:nvPr/>
        </p:nvSpPr>
        <p:spPr bwMode="auto">
          <a:xfrm flipV="1">
            <a:off x="6096000" y="1557338"/>
            <a:ext cx="0" cy="48244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55" name="Line 7">
            <a:extLst>
              <a:ext uri="{FF2B5EF4-FFF2-40B4-BE49-F238E27FC236}">
                <a16:creationId xmlns:a16="http://schemas.microsoft.com/office/drawing/2014/main" id="{5E278280-0CB4-468C-B102-466B28ED23A0}"/>
              </a:ext>
            </a:extLst>
          </p:cNvPr>
          <p:cNvSpPr>
            <a:spLocks noChangeShapeType="1"/>
          </p:cNvSpPr>
          <p:nvPr/>
        </p:nvSpPr>
        <p:spPr bwMode="auto">
          <a:xfrm>
            <a:off x="2711450" y="3933825"/>
            <a:ext cx="640873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56" name="Line 8">
            <a:extLst>
              <a:ext uri="{FF2B5EF4-FFF2-40B4-BE49-F238E27FC236}">
                <a16:creationId xmlns:a16="http://schemas.microsoft.com/office/drawing/2014/main" id="{F2E4A86B-5616-469E-B077-E755DF485C74}"/>
              </a:ext>
            </a:extLst>
          </p:cNvPr>
          <p:cNvSpPr>
            <a:spLocks noChangeShapeType="1"/>
          </p:cNvSpPr>
          <p:nvPr/>
        </p:nvSpPr>
        <p:spPr bwMode="auto">
          <a:xfrm>
            <a:off x="60960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57" name="Line 9">
            <a:extLst>
              <a:ext uri="{FF2B5EF4-FFF2-40B4-BE49-F238E27FC236}">
                <a16:creationId xmlns:a16="http://schemas.microsoft.com/office/drawing/2014/main" id="{2493A3E0-39FF-4A61-B2C9-D87792CB94C6}"/>
              </a:ext>
            </a:extLst>
          </p:cNvPr>
          <p:cNvSpPr>
            <a:spLocks noChangeShapeType="1"/>
          </p:cNvSpPr>
          <p:nvPr/>
        </p:nvSpPr>
        <p:spPr bwMode="auto">
          <a:xfrm>
            <a:off x="65278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58" name="Line 10">
            <a:extLst>
              <a:ext uri="{FF2B5EF4-FFF2-40B4-BE49-F238E27FC236}">
                <a16:creationId xmlns:a16="http://schemas.microsoft.com/office/drawing/2014/main" id="{3DCB8F56-4BCA-4163-8A15-7709CF3057B7}"/>
              </a:ext>
            </a:extLst>
          </p:cNvPr>
          <p:cNvSpPr>
            <a:spLocks noChangeShapeType="1"/>
          </p:cNvSpPr>
          <p:nvPr/>
        </p:nvSpPr>
        <p:spPr bwMode="auto">
          <a:xfrm>
            <a:off x="69596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59" name="Line 11">
            <a:extLst>
              <a:ext uri="{FF2B5EF4-FFF2-40B4-BE49-F238E27FC236}">
                <a16:creationId xmlns:a16="http://schemas.microsoft.com/office/drawing/2014/main" id="{99B17708-C409-4182-AA8B-C15831939796}"/>
              </a:ext>
            </a:extLst>
          </p:cNvPr>
          <p:cNvSpPr>
            <a:spLocks noChangeShapeType="1"/>
          </p:cNvSpPr>
          <p:nvPr/>
        </p:nvSpPr>
        <p:spPr bwMode="auto">
          <a:xfrm>
            <a:off x="73914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0" name="Line 12">
            <a:extLst>
              <a:ext uri="{FF2B5EF4-FFF2-40B4-BE49-F238E27FC236}">
                <a16:creationId xmlns:a16="http://schemas.microsoft.com/office/drawing/2014/main" id="{B886500B-6E54-4854-A870-BAEBC126D9FF}"/>
              </a:ext>
            </a:extLst>
          </p:cNvPr>
          <p:cNvSpPr>
            <a:spLocks noChangeShapeType="1"/>
          </p:cNvSpPr>
          <p:nvPr/>
        </p:nvSpPr>
        <p:spPr bwMode="auto">
          <a:xfrm>
            <a:off x="78232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1" name="Line 13">
            <a:extLst>
              <a:ext uri="{FF2B5EF4-FFF2-40B4-BE49-F238E27FC236}">
                <a16:creationId xmlns:a16="http://schemas.microsoft.com/office/drawing/2014/main" id="{8962E856-889E-49D6-8A9D-CA81A1708BA3}"/>
              </a:ext>
            </a:extLst>
          </p:cNvPr>
          <p:cNvSpPr>
            <a:spLocks noChangeShapeType="1"/>
          </p:cNvSpPr>
          <p:nvPr/>
        </p:nvSpPr>
        <p:spPr bwMode="auto">
          <a:xfrm>
            <a:off x="82550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2" name="Line 14">
            <a:extLst>
              <a:ext uri="{FF2B5EF4-FFF2-40B4-BE49-F238E27FC236}">
                <a16:creationId xmlns:a16="http://schemas.microsoft.com/office/drawing/2014/main" id="{9F2C277C-D153-423A-904B-8F69DEF38C11}"/>
              </a:ext>
            </a:extLst>
          </p:cNvPr>
          <p:cNvSpPr>
            <a:spLocks noChangeShapeType="1"/>
          </p:cNvSpPr>
          <p:nvPr/>
        </p:nvSpPr>
        <p:spPr bwMode="auto">
          <a:xfrm>
            <a:off x="86868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3" name="Line 15">
            <a:extLst>
              <a:ext uri="{FF2B5EF4-FFF2-40B4-BE49-F238E27FC236}">
                <a16:creationId xmlns:a16="http://schemas.microsoft.com/office/drawing/2014/main" id="{B393FFCB-DFB1-48EB-85B1-21ED877D5568}"/>
              </a:ext>
            </a:extLst>
          </p:cNvPr>
          <p:cNvSpPr>
            <a:spLocks noChangeShapeType="1"/>
          </p:cNvSpPr>
          <p:nvPr/>
        </p:nvSpPr>
        <p:spPr bwMode="auto">
          <a:xfrm>
            <a:off x="60960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4" name="Line 16">
            <a:extLst>
              <a:ext uri="{FF2B5EF4-FFF2-40B4-BE49-F238E27FC236}">
                <a16:creationId xmlns:a16="http://schemas.microsoft.com/office/drawing/2014/main" id="{18767A80-78DA-4BC1-AAB9-116921AC6E64}"/>
              </a:ext>
            </a:extLst>
          </p:cNvPr>
          <p:cNvSpPr>
            <a:spLocks noChangeShapeType="1"/>
          </p:cNvSpPr>
          <p:nvPr/>
        </p:nvSpPr>
        <p:spPr bwMode="auto">
          <a:xfrm>
            <a:off x="56642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5" name="Line 17">
            <a:extLst>
              <a:ext uri="{FF2B5EF4-FFF2-40B4-BE49-F238E27FC236}">
                <a16:creationId xmlns:a16="http://schemas.microsoft.com/office/drawing/2014/main" id="{804EC657-B374-4C04-96DA-34540D34A82D}"/>
              </a:ext>
            </a:extLst>
          </p:cNvPr>
          <p:cNvSpPr>
            <a:spLocks noChangeShapeType="1"/>
          </p:cNvSpPr>
          <p:nvPr/>
        </p:nvSpPr>
        <p:spPr bwMode="auto">
          <a:xfrm>
            <a:off x="52324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6" name="Line 18">
            <a:extLst>
              <a:ext uri="{FF2B5EF4-FFF2-40B4-BE49-F238E27FC236}">
                <a16:creationId xmlns:a16="http://schemas.microsoft.com/office/drawing/2014/main" id="{F49186B0-FB3A-47D3-9D43-355DEC5AE450}"/>
              </a:ext>
            </a:extLst>
          </p:cNvPr>
          <p:cNvSpPr>
            <a:spLocks noChangeShapeType="1"/>
          </p:cNvSpPr>
          <p:nvPr/>
        </p:nvSpPr>
        <p:spPr bwMode="auto">
          <a:xfrm>
            <a:off x="48006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7" name="Line 19">
            <a:extLst>
              <a:ext uri="{FF2B5EF4-FFF2-40B4-BE49-F238E27FC236}">
                <a16:creationId xmlns:a16="http://schemas.microsoft.com/office/drawing/2014/main" id="{D096EEAF-9117-4625-9267-14A475C70FEB}"/>
              </a:ext>
            </a:extLst>
          </p:cNvPr>
          <p:cNvSpPr>
            <a:spLocks noChangeShapeType="1"/>
          </p:cNvSpPr>
          <p:nvPr/>
        </p:nvSpPr>
        <p:spPr bwMode="auto">
          <a:xfrm>
            <a:off x="43688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8" name="Line 20">
            <a:extLst>
              <a:ext uri="{FF2B5EF4-FFF2-40B4-BE49-F238E27FC236}">
                <a16:creationId xmlns:a16="http://schemas.microsoft.com/office/drawing/2014/main" id="{6EA138F4-3740-4334-9CA3-B338FFB7DFFE}"/>
              </a:ext>
            </a:extLst>
          </p:cNvPr>
          <p:cNvSpPr>
            <a:spLocks noChangeShapeType="1"/>
          </p:cNvSpPr>
          <p:nvPr/>
        </p:nvSpPr>
        <p:spPr bwMode="auto">
          <a:xfrm>
            <a:off x="39370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69" name="Line 21">
            <a:extLst>
              <a:ext uri="{FF2B5EF4-FFF2-40B4-BE49-F238E27FC236}">
                <a16:creationId xmlns:a16="http://schemas.microsoft.com/office/drawing/2014/main" id="{E530C1DA-D75B-4935-9719-96EDA1C64B34}"/>
              </a:ext>
            </a:extLst>
          </p:cNvPr>
          <p:cNvSpPr>
            <a:spLocks noChangeShapeType="1"/>
          </p:cNvSpPr>
          <p:nvPr/>
        </p:nvSpPr>
        <p:spPr bwMode="auto">
          <a:xfrm>
            <a:off x="35052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70" name="Line 22">
            <a:extLst>
              <a:ext uri="{FF2B5EF4-FFF2-40B4-BE49-F238E27FC236}">
                <a16:creationId xmlns:a16="http://schemas.microsoft.com/office/drawing/2014/main" id="{5D60340C-2485-4478-8066-DAFE385D4AF3}"/>
              </a:ext>
            </a:extLst>
          </p:cNvPr>
          <p:cNvSpPr>
            <a:spLocks noChangeShapeType="1"/>
          </p:cNvSpPr>
          <p:nvPr/>
        </p:nvSpPr>
        <p:spPr bwMode="auto">
          <a:xfrm>
            <a:off x="30734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71" name="Text Box 23">
            <a:extLst>
              <a:ext uri="{FF2B5EF4-FFF2-40B4-BE49-F238E27FC236}">
                <a16:creationId xmlns:a16="http://schemas.microsoft.com/office/drawing/2014/main" id="{F05F4666-3B39-4F4D-835E-FC68561064EF}"/>
              </a:ext>
            </a:extLst>
          </p:cNvPr>
          <p:cNvSpPr txBox="1">
            <a:spLocks noChangeArrowheads="1"/>
          </p:cNvSpPr>
          <p:nvPr/>
        </p:nvSpPr>
        <p:spPr bwMode="auto">
          <a:xfrm>
            <a:off x="1900238" y="1001713"/>
            <a:ext cx="5572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pH</a:t>
            </a:r>
          </a:p>
        </p:txBody>
      </p:sp>
      <p:sp>
        <p:nvSpPr>
          <p:cNvPr id="78872" name="Text Box 24">
            <a:extLst>
              <a:ext uri="{FF2B5EF4-FFF2-40B4-BE49-F238E27FC236}">
                <a16:creationId xmlns:a16="http://schemas.microsoft.com/office/drawing/2014/main" id="{D2B26E5A-BC27-4C83-887A-9AD8762D5DA6}"/>
              </a:ext>
            </a:extLst>
          </p:cNvPr>
          <p:cNvSpPr txBox="1">
            <a:spLocks noChangeArrowheads="1"/>
          </p:cNvSpPr>
          <p:nvPr/>
        </p:nvSpPr>
        <p:spPr bwMode="auto">
          <a:xfrm>
            <a:off x="8328026" y="5942013"/>
            <a:ext cx="23399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a:latin typeface="Times New Roman" panose="02020603050405020304" pitchFamily="18" charset="0"/>
              </a:rPr>
              <a:t>Přidání H</a:t>
            </a:r>
            <a:r>
              <a:rPr lang="cs-CZ" altLang="cs-CZ" sz="1800" baseline="30000">
                <a:latin typeface="Times New Roman" panose="02020603050405020304" pitchFamily="18" charset="0"/>
              </a:rPr>
              <a:t>+</a:t>
            </a:r>
            <a:r>
              <a:rPr lang="cs-CZ" altLang="cs-CZ" sz="1800">
                <a:latin typeface="Times New Roman" panose="02020603050405020304" pitchFamily="18" charset="0"/>
              </a:rPr>
              <a:t> mmol/l</a:t>
            </a:r>
          </a:p>
        </p:txBody>
      </p:sp>
      <p:sp>
        <p:nvSpPr>
          <p:cNvPr id="78873" name="Text Box 25">
            <a:extLst>
              <a:ext uri="{FF2B5EF4-FFF2-40B4-BE49-F238E27FC236}">
                <a16:creationId xmlns:a16="http://schemas.microsoft.com/office/drawing/2014/main" id="{21BB3142-E582-4FC1-A494-D27CD18CF6F2}"/>
              </a:ext>
            </a:extLst>
          </p:cNvPr>
          <p:cNvSpPr txBox="1">
            <a:spLocks noChangeArrowheads="1"/>
          </p:cNvSpPr>
          <p:nvPr/>
        </p:nvSpPr>
        <p:spPr bwMode="auto">
          <a:xfrm>
            <a:off x="2674939" y="5942013"/>
            <a:ext cx="24844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a:latin typeface="Times New Roman" panose="02020603050405020304" pitchFamily="18" charset="0"/>
              </a:rPr>
              <a:t>Přidání OH</a:t>
            </a:r>
            <a:r>
              <a:rPr lang="cs-CZ" altLang="cs-CZ" sz="1800" baseline="30000">
                <a:latin typeface="Times New Roman" panose="02020603050405020304" pitchFamily="18" charset="0"/>
              </a:rPr>
              <a:t>-</a:t>
            </a:r>
            <a:r>
              <a:rPr lang="cs-CZ" altLang="cs-CZ" sz="1800">
                <a:latin typeface="Times New Roman" panose="02020603050405020304" pitchFamily="18" charset="0"/>
              </a:rPr>
              <a:t> mmol/l</a:t>
            </a:r>
          </a:p>
        </p:txBody>
      </p:sp>
      <p:sp>
        <p:nvSpPr>
          <p:cNvPr id="78874" name="Text Box 26">
            <a:extLst>
              <a:ext uri="{FF2B5EF4-FFF2-40B4-BE49-F238E27FC236}">
                <a16:creationId xmlns:a16="http://schemas.microsoft.com/office/drawing/2014/main" id="{CB454639-60D5-40B7-8AA9-BCC09FB9188C}"/>
              </a:ext>
            </a:extLst>
          </p:cNvPr>
          <p:cNvSpPr txBox="1">
            <a:spLocks noChangeArrowheads="1"/>
          </p:cNvSpPr>
          <p:nvPr/>
        </p:nvSpPr>
        <p:spPr bwMode="auto">
          <a:xfrm>
            <a:off x="2782889" y="6459538"/>
            <a:ext cx="72723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a:latin typeface="Times New Roman" panose="02020603050405020304" pitchFamily="18" charset="0"/>
              </a:rPr>
              <a:t>-7      -6    -5     -4    -3    -2    -1     0      1     2      3     4      5      6       7</a:t>
            </a:r>
          </a:p>
          <a:p>
            <a:pPr>
              <a:spcBef>
                <a:spcPct val="0"/>
              </a:spcBef>
              <a:buClrTx/>
              <a:buFontTx/>
              <a:buNone/>
            </a:pPr>
            <a:endParaRPr lang="cs-CZ" altLang="cs-CZ" sz="1800">
              <a:latin typeface="Times New Roman" panose="02020603050405020304" pitchFamily="18" charset="0"/>
            </a:endParaRPr>
          </a:p>
        </p:txBody>
      </p:sp>
      <p:sp>
        <p:nvSpPr>
          <p:cNvPr id="78875" name="Line 27">
            <a:extLst>
              <a:ext uri="{FF2B5EF4-FFF2-40B4-BE49-F238E27FC236}">
                <a16:creationId xmlns:a16="http://schemas.microsoft.com/office/drawing/2014/main" id="{12671591-5DFD-4044-B1D1-91B79D3A1E22}"/>
              </a:ext>
            </a:extLst>
          </p:cNvPr>
          <p:cNvSpPr>
            <a:spLocks noChangeShapeType="1"/>
          </p:cNvSpPr>
          <p:nvPr/>
        </p:nvSpPr>
        <p:spPr bwMode="auto">
          <a:xfrm>
            <a:off x="9120188"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876" name="Rectangle 35">
            <a:extLst>
              <a:ext uri="{FF2B5EF4-FFF2-40B4-BE49-F238E27FC236}">
                <a16:creationId xmlns:a16="http://schemas.microsoft.com/office/drawing/2014/main" id="{765C56D1-1962-4814-BEEC-A0E5B55C4B41}"/>
              </a:ext>
            </a:extLst>
          </p:cNvPr>
          <p:cNvSpPr>
            <a:spLocks noChangeArrowheads="1"/>
          </p:cNvSpPr>
          <p:nvPr/>
        </p:nvSpPr>
        <p:spPr bwMode="auto">
          <a:xfrm>
            <a:off x="6240464" y="2924175"/>
            <a:ext cx="331152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a:solidFill>
                  <a:schemeClr val="tx2"/>
                </a:solidFill>
                <a:latin typeface="Times New Roman" panose="02020603050405020304" pitchFamily="18" charset="0"/>
              </a:rPr>
              <a:t>H</a:t>
            </a:r>
            <a:r>
              <a:rPr lang="cs-CZ" altLang="cs-CZ" baseline="30000">
                <a:solidFill>
                  <a:schemeClr val="tx2"/>
                </a:solidFill>
                <a:latin typeface="Times New Roman" panose="02020603050405020304" pitchFamily="18" charset="0"/>
              </a:rPr>
              <a:t>+</a:t>
            </a:r>
            <a:r>
              <a:rPr lang="cs-CZ" altLang="cs-CZ">
                <a:solidFill>
                  <a:schemeClr val="tx2"/>
                </a:solidFill>
                <a:latin typeface="Times New Roman" panose="02020603050405020304" pitchFamily="18" charset="0"/>
              </a:rPr>
              <a:t> + OH</a:t>
            </a:r>
            <a:r>
              <a:rPr lang="cs-CZ" altLang="cs-CZ" baseline="30000">
                <a:solidFill>
                  <a:schemeClr val="tx2"/>
                </a:solidFill>
                <a:latin typeface="Times New Roman" panose="02020603050405020304" pitchFamily="18" charset="0"/>
              </a:rPr>
              <a:t>-</a:t>
            </a:r>
            <a:r>
              <a:rPr lang="cs-CZ" altLang="cs-CZ">
                <a:solidFill>
                  <a:schemeClr val="tx2"/>
                </a:solidFill>
                <a:latin typeface="Times New Roman" panose="02020603050405020304" pitchFamily="18" charset="0"/>
              </a:rPr>
              <a:t>      H</a:t>
            </a:r>
            <a:r>
              <a:rPr lang="cs-CZ" altLang="cs-CZ" baseline="-25000">
                <a:solidFill>
                  <a:schemeClr val="tx2"/>
                </a:solidFill>
                <a:latin typeface="Times New Roman" panose="02020603050405020304" pitchFamily="18" charset="0"/>
              </a:rPr>
              <a:t>2</a:t>
            </a:r>
            <a:r>
              <a:rPr lang="cs-CZ" altLang="cs-CZ">
                <a:solidFill>
                  <a:schemeClr val="tx2"/>
                </a:solidFill>
                <a:latin typeface="Times New Roman" panose="02020603050405020304" pitchFamily="18" charset="0"/>
              </a:rPr>
              <a:t>O    </a:t>
            </a:r>
          </a:p>
        </p:txBody>
      </p:sp>
      <p:sp>
        <p:nvSpPr>
          <p:cNvPr id="82980" name="Line 36">
            <a:extLst>
              <a:ext uri="{FF2B5EF4-FFF2-40B4-BE49-F238E27FC236}">
                <a16:creationId xmlns:a16="http://schemas.microsoft.com/office/drawing/2014/main" id="{9DF25E63-6266-4349-B7BD-E5A8678CC0D8}"/>
              </a:ext>
            </a:extLst>
          </p:cNvPr>
          <p:cNvSpPr>
            <a:spLocks noChangeShapeType="1"/>
          </p:cNvSpPr>
          <p:nvPr/>
        </p:nvSpPr>
        <p:spPr bwMode="auto">
          <a:xfrm>
            <a:off x="7967663" y="3197225"/>
            <a:ext cx="360362" cy="0"/>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8878" name="Rectangle 43">
            <a:extLst>
              <a:ext uri="{FF2B5EF4-FFF2-40B4-BE49-F238E27FC236}">
                <a16:creationId xmlns:a16="http://schemas.microsoft.com/office/drawing/2014/main" id="{7392DB53-696D-4308-ADC6-01314C34AD5D}"/>
              </a:ext>
            </a:extLst>
          </p:cNvPr>
          <p:cNvSpPr>
            <a:spLocks noChangeArrowheads="1"/>
          </p:cNvSpPr>
          <p:nvPr/>
        </p:nvSpPr>
        <p:spPr bwMode="auto">
          <a:xfrm>
            <a:off x="6167438" y="1052513"/>
            <a:ext cx="938212" cy="10080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a:latin typeface="Times New Roman" panose="02020603050405020304" pitchFamily="18" charset="0"/>
              </a:rPr>
              <a:t>H</a:t>
            </a:r>
            <a:r>
              <a:rPr lang="cs-CZ" altLang="cs-CZ" baseline="-22000">
                <a:latin typeface="Times New Roman" panose="02020603050405020304" pitchFamily="18" charset="0"/>
              </a:rPr>
              <a:t>2</a:t>
            </a:r>
            <a:r>
              <a:rPr lang="cs-CZ" altLang="cs-CZ">
                <a:latin typeface="Times New Roman" panose="02020603050405020304" pitchFamily="18" charset="0"/>
              </a:rPr>
              <a:t>0</a:t>
            </a:r>
            <a:endParaRPr lang="en-US" altLang="cs-CZ">
              <a:latin typeface="Times New Roman" panose="02020603050405020304" pitchFamily="18" charset="0"/>
            </a:endParaRPr>
          </a:p>
        </p:txBody>
      </p:sp>
      <p:sp>
        <p:nvSpPr>
          <p:cNvPr id="81956" name="Rectangle 44">
            <a:extLst>
              <a:ext uri="{FF2B5EF4-FFF2-40B4-BE49-F238E27FC236}">
                <a16:creationId xmlns:a16="http://schemas.microsoft.com/office/drawing/2014/main" id="{C60111FF-70FA-41D8-BF6E-5F4BEF7E9881}"/>
              </a:ext>
            </a:extLst>
          </p:cNvPr>
          <p:cNvSpPr>
            <a:spLocks noChangeArrowheads="1"/>
          </p:cNvSpPr>
          <p:nvPr/>
        </p:nvSpPr>
        <p:spPr bwMode="auto">
          <a:xfrm>
            <a:off x="7967664" y="1700214"/>
            <a:ext cx="288925" cy="358775"/>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000">
                <a:latin typeface="Times New Roman" panose="02020603050405020304" pitchFamily="18" charset="0"/>
              </a:rPr>
              <a:t>OH</a:t>
            </a:r>
            <a:r>
              <a:rPr lang="cs-CZ" altLang="cs-CZ" sz="1000" baseline="30000">
                <a:latin typeface="Times New Roman" panose="02020603050405020304" pitchFamily="18" charset="0"/>
              </a:rPr>
              <a:t>-</a:t>
            </a:r>
            <a:endParaRPr lang="en-US" altLang="cs-CZ" sz="1000" baseline="30000">
              <a:latin typeface="Times New Roman" panose="02020603050405020304" pitchFamily="18" charset="0"/>
            </a:endParaRPr>
          </a:p>
        </p:txBody>
      </p:sp>
      <p:sp>
        <p:nvSpPr>
          <p:cNvPr id="78880" name="Rectangle 45">
            <a:extLst>
              <a:ext uri="{FF2B5EF4-FFF2-40B4-BE49-F238E27FC236}">
                <a16:creationId xmlns:a16="http://schemas.microsoft.com/office/drawing/2014/main" id="{3117B3F3-4EF1-49A6-B420-0467ADAA9F65}"/>
              </a:ext>
            </a:extLst>
          </p:cNvPr>
          <p:cNvSpPr>
            <a:spLocks noChangeArrowheads="1"/>
          </p:cNvSpPr>
          <p:nvPr/>
        </p:nvSpPr>
        <p:spPr bwMode="auto">
          <a:xfrm>
            <a:off x="7967664" y="908051"/>
            <a:ext cx="288925" cy="288925"/>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000">
                <a:latin typeface="Times New Roman" panose="02020603050405020304" pitchFamily="18" charset="0"/>
              </a:rPr>
              <a:t>H</a:t>
            </a:r>
            <a:r>
              <a:rPr lang="cs-CZ" altLang="cs-CZ" sz="1000" baseline="30000">
                <a:latin typeface="Times New Roman" panose="02020603050405020304" pitchFamily="18" charset="0"/>
              </a:rPr>
              <a:t>+</a:t>
            </a:r>
            <a:endParaRPr lang="en-US" altLang="cs-CZ" sz="1000" baseline="30000">
              <a:latin typeface="Times New Roman" panose="02020603050405020304" pitchFamily="18" charset="0"/>
            </a:endParaRPr>
          </a:p>
        </p:txBody>
      </p:sp>
      <p:sp>
        <p:nvSpPr>
          <p:cNvPr id="78881" name="Freeform 48">
            <a:extLst>
              <a:ext uri="{FF2B5EF4-FFF2-40B4-BE49-F238E27FC236}">
                <a16:creationId xmlns:a16="http://schemas.microsoft.com/office/drawing/2014/main" id="{6FFAF47A-CB3D-4D3E-9A11-7C0446098427}"/>
              </a:ext>
            </a:extLst>
          </p:cNvPr>
          <p:cNvSpPr>
            <a:spLocks/>
          </p:cNvSpPr>
          <p:nvPr/>
        </p:nvSpPr>
        <p:spPr bwMode="auto">
          <a:xfrm>
            <a:off x="7175501" y="1036638"/>
            <a:ext cx="792163" cy="520700"/>
          </a:xfrm>
          <a:custGeom>
            <a:avLst/>
            <a:gdLst>
              <a:gd name="T0" fmla="*/ 0 w 728"/>
              <a:gd name="T1" fmla="*/ 2147483646 h 645"/>
              <a:gd name="T2" fmla="*/ 2147483646 w 728"/>
              <a:gd name="T3" fmla="*/ 2147483646 h 645"/>
              <a:gd name="T4" fmla="*/ 2147483646 w 728"/>
              <a:gd name="T5" fmla="*/ 2147483646 h 645"/>
              <a:gd name="T6" fmla="*/ 2147483646 w 728"/>
              <a:gd name="T7" fmla="*/ 2147483646 h 645"/>
              <a:gd name="T8" fmla="*/ 2147483646 w 728"/>
              <a:gd name="T9" fmla="*/ 0 h 645"/>
              <a:gd name="T10" fmla="*/ 2147483646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82" name="Freeform 49">
            <a:extLst>
              <a:ext uri="{FF2B5EF4-FFF2-40B4-BE49-F238E27FC236}">
                <a16:creationId xmlns:a16="http://schemas.microsoft.com/office/drawing/2014/main" id="{D3A951B5-CF20-446B-B6C6-181250F30C12}"/>
              </a:ext>
            </a:extLst>
          </p:cNvPr>
          <p:cNvSpPr>
            <a:spLocks/>
          </p:cNvSpPr>
          <p:nvPr/>
        </p:nvSpPr>
        <p:spPr bwMode="auto">
          <a:xfrm>
            <a:off x="7104063" y="1557338"/>
            <a:ext cx="863600" cy="304800"/>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994" name="Oval 50">
            <a:extLst>
              <a:ext uri="{FF2B5EF4-FFF2-40B4-BE49-F238E27FC236}">
                <a16:creationId xmlns:a16="http://schemas.microsoft.com/office/drawing/2014/main" id="{8236EE05-51A1-49BF-B1CC-31188035673C}"/>
              </a:ext>
            </a:extLst>
          </p:cNvPr>
          <p:cNvSpPr>
            <a:spLocks noChangeArrowheads="1"/>
          </p:cNvSpPr>
          <p:nvPr/>
        </p:nvSpPr>
        <p:spPr bwMode="auto">
          <a:xfrm>
            <a:off x="6024563" y="3789363"/>
            <a:ext cx="215900" cy="215900"/>
          </a:xfrm>
          <a:prstGeom prst="ellipse">
            <a:avLst/>
          </a:prstGeom>
          <a:solidFill>
            <a:srgbClr val="FF0066"/>
          </a:solidFill>
          <a:ln w="9525">
            <a:solidFill>
              <a:schemeClr val="tx1"/>
            </a:solidFill>
            <a:round/>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2995" name="Rectangle 51">
            <a:extLst>
              <a:ext uri="{FF2B5EF4-FFF2-40B4-BE49-F238E27FC236}">
                <a16:creationId xmlns:a16="http://schemas.microsoft.com/office/drawing/2014/main" id="{44B35310-629D-49A5-9C18-12341F2F029A}"/>
              </a:ext>
            </a:extLst>
          </p:cNvPr>
          <p:cNvSpPr>
            <a:spLocks noChangeArrowheads="1"/>
          </p:cNvSpPr>
          <p:nvPr/>
        </p:nvSpPr>
        <p:spPr bwMode="auto">
          <a:xfrm>
            <a:off x="7967664" y="260351"/>
            <a:ext cx="1152525" cy="936625"/>
          </a:xfrm>
          <a:prstGeom prst="rect">
            <a:avLst/>
          </a:prstGeom>
          <a:solidFill>
            <a:srgbClr val="FF00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2996" name="Oval 52">
            <a:extLst>
              <a:ext uri="{FF2B5EF4-FFF2-40B4-BE49-F238E27FC236}">
                <a16:creationId xmlns:a16="http://schemas.microsoft.com/office/drawing/2014/main" id="{BFF60AB1-9E71-4E82-8A1C-38276FB1E5EC}"/>
              </a:ext>
            </a:extLst>
          </p:cNvPr>
          <p:cNvSpPr>
            <a:spLocks noChangeArrowheads="1"/>
          </p:cNvSpPr>
          <p:nvPr/>
        </p:nvSpPr>
        <p:spPr bwMode="auto">
          <a:xfrm>
            <a:off x="6240463" y="6092825"/>
            <a:ext cx="215900" cy="215900"/>
          </a:xfrm>
          <a:prstGeom prst="ellipse">
            <a:avLst/>
          </a:prstGeom>
          <a:solidFill>
            <a:srgbClr val="FF0066"/>
          </a:solidFill>
          <a:ln w="9525">
            <a:solidFill>
              <a:schemeClr val="tx1"/>
            </a:solidFill>
            <a:round/>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3004" name="Rectangle 60">
            <a:extLst>
              <a:ext uri="{FF2B5EF4-FFF2-40B4-BE49-F238E27FC236}">
                <a16:creationId xmlns:a16="http://schemas.microsoft.com/office/drawing/2014/main" id="{10CA34EE-3AD1-4DA6-B2DB-66922529F22B}"/>
              </a:ext>
            </a:extLst>
          </p:cNvPr>
          <p:cNvSpPr>
            <a:spLocks noChangeArrowheads="1"/>
          </p:cNvSpPr>
          <p:nvPr/>
        </p:nvSpPr>
        <p:spPr bwMode="auto">
          <a:xfrm>
            <a:off x="8401050" y="620714"/>
            <a:ext cx="287338" cy="288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800">
                <a:latin typeface="Times New Roman" panose="02020603050405020304" pitchFamily="18" charset="0"/>
              </a:rPr>
              <a:t>H</a:t>
            </a:r>
            <a:r>
              <a:rPr lang="cs-CZ" altLang="cs-CZ" sz="1800" baseline="30000">
                <a:latin typeface="Times New Roman" panose="02020603050405020304" pitchFamily="18" charset="0"/>
              </a:rPr>
              <a:t>+</a:t>
            </a:r>
            <a:endParaRPr lang="en-US" altLang="cs-CZ" sz="1800" baseline="30000">
              <a:latin typeface="Times New Roman" panose="02020603050405020304" pitchFamily="18" charset="0"/>
            </a:endParaRPr>
          </a:p>
        </p:txBody>
      </p:sp>
      <p:sp>
        <p:nvSpPr>
          <p:cNvPr id="82984" name="Line 40">
            <a:extLst>
              <a:ext uri="{FF2B5EF4-FFF2-40B4-BE49-F238E27FC236}">
                <a16:creationId xmlns:a16="http://schemas.microsoft.com/office/drawing/2014/main" id="{667E82B0-E8A6-4899-BE2D-9EAE7AD13F90}"/>
              </a:ext>
            </a:extLst>
          </p:cNvPr>
          <p:cNvSpPr>
            <a:spLocks noChangeShapeType="1"/>
          </p:cNvSpPr>
          <p:nvPr/>
        </p:nvSpPr>
        <p:spPr bwMode="auto">
          <a:xfrm flipH="1">
            <a:off x="8328025" y="981075"/>
            <a:ext cx="1296988" cy="0"/>
          </a:xfrm>
          <a:prstGeom prst="line">
            <a:avLst/>
          </a:prstGeom>
          <a:noFill/>
          <a:ln w="76200">
            <a:solidFill>
              <a:srgbClr val="FF0066"/>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1975" name="Rectangle 44">
            <a:extLst>
              <a:ext uri="{FF2B5EF4-FFF2-40B4-BE49-F238E27FC236}">
                <a16:creationId xmlns:a16="http://schemas.microsoft.com/office/drawing/2014/main" id="{7FF663DA-4995-44D5-B0BD-3955E0F98903}"/>
              </a:ext>
            </a:extLst>
          </p:cNvPr>
          <p:cNvSpPr>
            <a:spLocks noChangeArrowheads="1"/>
          </p:cNvSpPr>
          <p:nvPr/>
        </p:nvSpPr>
        <p:spPr bwMode="auto">
          <a:xfrm>
            <a:off x="7967664" y="1987551"/>
            <a:ext cx="288925" cy="73025"/>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000">
                <a:latin typeface="Times New Roman" panose="02020603050405020304" pitchFamily="18" charset="0"/>
              </a:rPr>
              <a:t>OH</a:t>
            </a:r>
            <a:r>
              <a:rPr lang="cs-CZ" altLang="cs-CZ" sz="1000" baseline="30000">
                <a:latin typeface="Times New Roman" panose="02020603050405020304" pitchFamily="18" charset="0"/>
              </a:rPr>
              <a:t>-</a:t>
            </a:r>
            <a:endParaRPr lang="en-US" altLang="cs-CZ" sz="1000" baseline="30000">
              <a:latin typeface="Times New Roman" panose="02020603050405020304" pitchFamily="18" charset="0"/>
            </a:endParaRPr>
          </a:p>
        </p:txBody>
      </p:sp>
      <p:sp>
        <p:nvSpPr>
          <p:cNvPr id="2" name="Line 36">
            <a:extLst>
              <a:ext uri="{FF2B5EF4-FFF2-40B4-BE49-F238E27FC236}">
                <a16:creationId xmlns:a16="http://schemas.microsoft.com/office/drawing/2014/main" id="{F214B02A-6797-4243-9C1E-E2F2CFD9EAFA}"/>
              </a:ext>
            </a:extLst>
          </p:cNvPr>
          <p:cNvSpPr>
            <a:spLocks noChangeShapeType="1"/>
          </p:cNvSpPr>
          <p:nvPr/>
        </p:nvSpPr>
        <p:spPr bwMode="auto">
          <a:xfrm>
            <a:off x="7967663" y="3201988"/>
            <a:ext cx="36036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 name="Rectangle 51">
            <a:extLst>
              <a:ext uri="{FF2B5EF4-FFF2-40B4-BE49-F238E27FC236}">
                <a16:creationId xmlns:a16="http://schemas.microsoft.com/office/drawing/2014/main" id="{40CF1EAF-B152-4302-B460-E808FBB7BD56}"/>
              </a:ext>
            </a:extLst>
          </p:cNvPr>
          <p:cNvSpPr>
            <a:spLocks noChangeArrowheads="1"/>
          </p:cNvSpPr>
          <p:nvPr/>
        </p:nvSpPr>
        <p:spPr bwMode="auto">
          <a:xfrm>
            <a:off x="9515476" y="115889"/>
            <a:ext cx="1152525" cy="936625"/>
          </a:xfrm>
          <a:prstGeom prst="rect">
            <a:avLst/>
          </a:prstGeom>
          <a:solidFill>
            <a:srgbClr val="FF00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4" name="Rectangle 60">
            <a:extLst>
              <a:ext uri="{FF2B5EF4-FFF2-40B4-BE49-F238E27FC236}">
                <a16:creationId xmlns:a16="http://schemas.microsoft.com/office/drawing/2014/main" id="{4114075C-E65B-4751-9807-B58D073153ED}"/>
              </a:ext>
            </a:extLst>
          </p:cNvPr>
          <p:cNvSpPr>
            <a:spLocks noChangeArrowheads="1"/>
          </p:cNvSpPr>
          <p:nvPr/>
        </p:nvSpPr>
        <p:spPr bwMode="auto">
          <a:xfrm>
            <a:off x="9983789" y="476251"/>
            <a:ext cx="287337" cy="288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800">
                <a:latin typeface="Times New Roman" panose="02020603050405020304" pitchFamily="18" charset="0"/>
              </a:rPr>
              <a:t>H</a:t>
            </a:r>
            <a:r>
              <a:rPr lang="cs-CZ" altLang="cs-CZ" sz="1800" baseline="30000">
                <a:latin typeface="Times New Roman" panose="02020603050405020304" pitchFamily="18" charset="0"/>
              </a:rPr>
              <a:t>+</a:t>
            </a:r>
            <a:endParaRPr lang="en-US" altLang="cs-CZ" sz="1800" baseline="30000">
              <a:latin typeface="Times New Roman" panose="02020603050405020304" pitchFamily="18" charset="0"/>
            </a:endParaRPr>
          </a:p>
        </p:txBody>
      </p:sp>
      <p:sp>
        <p:nvSpPr>
          <p:cNvPr id="5" name="Line 40">
            <a:extLst>
              <a:ext uri="{FF2B5EF4-FFF2-40B4-BE49-F238E27FC236}">
                <a16:creationId xmlns:a16="http://schemas.microsoft.com/office/drawing/2014/main" id="{C6E9E87B-8EE1-402D-BD44-38787D3958CD}"/>
              </a:ext>
            </a:extLst>
          </p:cNvPr>
          <p:cNvSpPr>
            <a:spLocks noChangeShapeType="1"/>
          </p:cNvSpPr>
          <p:nvPr/>
        </p:nvSpPr>
        <p:spPr bwMode="auto">
          <a:xfrm flipH="1">
            <a:off x="6456363" y="2492375"/>
            <a:ext cx="0" cy="431800"/>
          </a:xfrm>
          <a:prstGeom prst="line">
            <a:avLst/>
          </a:prstGeom>
          <a:noFill/>
          <a:ln w="76200">
            <a:solidFill>
              <a:srgbClr val="FF0066"/>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1980" name="Line 60">
            <a:extLst>
              <a:ext uri="{FF2B5EF4-FFF2-40B4-BE49-F238E27FC236}">
                <a16:creationId xmlns:a16="http://schemas.microsoft.com/office/drawing/2014/main" id="{BC651C55-077C-43FE-85A1-626D6CD1FE99}"/>
              </a:ext>
            </a:extLst>
          </p:cNvPr>
          <p:cNvSpPr>
            <a:spLocks noChangeShapeType="1"/>
          </p:cNvSpPr>
          <p:nvPr/>
        </p:nvSpPr>
        <p:spPr bwMode="auto">
          <a:xfrm>
            <a:off x="6240463" y="2997200"/>
            <a:ext cx="0" cy="287338"/>
          </a:xfrm>
          <a:prstGeom prst="line">
            <a:avLst/>
          </a:prstGeom>
          <a:noFill/>
          <a:ln w="9525">
            <a:solidFill>
              <a:schemeClr val="tx1"/>
            </a:solidFill>
            <a:round/>
            <a:headEnd type="triangle" w="med" len="med"/>
            <a:tailEnd/>
          </a:ln>
          <a:effectLst>
            <a:prstShdw prst="shdw17" dist="17961" dir="2700000">
              <a:schemeClr val="tx1">
                <a:gamma/>
                <a:shade val="60000"/>
                <a:invGamma/>
              </a:schemeClr>
            </a:prstShdw>
          </a:effectLst>
        </p:spPr>
        <p:txBody>
          <a:bodyPr/>
          <a:lstStyle/>
          <a:p>
            <a:pPr>
              <a:defRPr/>
            </a:pPr>
            <a:endParaRPr lang="cs-CZ"/>
          </a:p>
        </p:txBody>
      </p:sp>
      <p:sp>
        <p:nvSpPr>
          <p:cNvPr id="81981" name="Line 61">
            <a:extLst>
              <a:ext uri="{FF2B5EF4-FFF2-40B4-BE49-F238E27FC236}">
                <a16:creationId xmlns:a16="http://schemas.microsoft.com/office/drawing/2014/main" id="{42B7AC74-199E-4587-96F7-3F8ECB8877F6}"/>
              </a:ext>
            </a:extLst>
          </p:cNvPr>
          <p:cNvSpPr>
            <a:spLocks noChangeShapeType="1"/>
          </p:cNvSpPr>
          <p:nvPr/>
        </p:nvSpPr>
        <p:spPr bwMode="auto">
          <a:xfrm>
            <a:off x="7153275" y="2997200"/>
            <a:ext cx="0" cy="287338"/>
          </a:xfrm>
          <a:prstGeom prst="line">
            <a:avLst/>
          </a:prstGeom>
          <a:noFill/>
          <a:ln w="9525">
            <a:solidFill>
              <a:schemeClr val="tx1"/>
            </a:solidFill>
            <a:round/>
            <a:headEnd/>
            <a:tailEnd type="triangle" w="med" len="med"/>
          </a:ln>
          <a:effectLst>
            <a:prstShdw prst="shdw17" dist="17961" dir="2700000">
              <a:schemeClr val="tx1">
                <a:gamma/>
                <a:shade val="60000"/>
                <a:invGamma/>
              </a:schemeClr>
            </a:prstShdw>
          </a:effectLst>
        </p:spPr>
        <p:txBody>
          <a:bodyPr/>
          <a:lstStyle/>
          <a:p>
            <a:pPr>
              <a:defRPr/>
            </a:pPr>
            <a:endParaRPr lang="cs-CZ"/>
          </a:p>
        </p:txBody>
      </p:sp>
      <p:sp>
        <p:nvSpPr>
          <p:cNvPr id="6" name="Rectangle 51">
            <a:extLst>
              <a:ext uri="{FF2B5EF4-FFF2-40B4-BE49-F238E27FC236}">
                <a16:creationId xmlns:a16="http://schemas.microsoft.com/office/drawing/2014/main" id="{F6F1FBB3-A044-4AF0-9108-16F4FF8BAB83}"/>
              </a:ext>
            </a:extLst>
          </p:cNvPr>
          <p:cNvSpPr>
            <a:spLocks noChangeArrowheads="1"/>
          </p:cNvSpPr>
          <p:nvPr/>
        </p:nvSpPr>
        <p:spPr bwMode="auto">
          <a:xfrm>
            <a:off x="9515476" y="1700214"/>
            <a:ext cx="1152525" cy="936625"/>
          </a:xfrm>
          <a:prstGeom prst="rect">
            <a:avLst/>
          </a:prstGeom>
          <a:solidFill>
            <a:srgbClr val="FFFF99"/>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7" name="Rectangle 60">
            <a:extLst>
              <a:ext uri="{FF2B5EF4-FFF2-40B4-BE49-F238E27FC236}">
                <a16:creationId xmlns:a16="http://schemas.microsoft.com/office/drawing/2014/main" id="{30260844-0DBD-4696-8B1A-621B8AAC2ACE}"/>
              </a:ext>
            </a:extLst>
          </p:cNvPr>
          <p:cNvSpPr>
            <a:spLocks noChangeArrowheads="1"/>
          </p:cNvSpPr>
          <p:nvPr/>
        </p:nvSpPr>
        <p:spPr bwMode="auto">
          <a:xfrm>
            <a:off x="9983789" y="2060576"/>
            <a:ext cx="287337" cy="288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800">
                <a:latin typeface="Times New Roman" panose="02020603050405020304" pitchFamily="18" charset="0"/>
              </a:rPr>
              <a:t>Cl</a:t>
            </a:r>
            <a:r>
              <a:rPr lang="cs-CZ" altLang="cs-CZ" sz="1800" baseline="30000">
                <a:latin typeface="Times New Roman" panose="02020603050405020304" pitchFamily="18" charset="0"/>
              </a:rPr>
              <a:t>-</a:t>
            </a:r>
            <a:endParaRPr lang="en-US" altLang="cs-CZ" sz="1800" baseline="30000">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checkerboard(across)">
                                      <p:cBhvr>
                                        <p:cTn id="10" dur="500"/>
                                        <p:tgtEl>
                                          <p:spTgt spid="7"/>
                                        </p:tgtEl>
                                      </p:cBhvr>
                                    </p:animEffect>
                                  </p:childTnLst>
                                </p:cTn>
                              </p:par>
                              <p:par>
                                <p:cTn id="11" presetID="5" presetClass="entr" presetSubtype="10" fill="hold" grpId="1"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checkerboard(across)">
                                      <p:cBhvr>
                                        <p:cTn id="13" dur="500"/>
                                        <p:tgtEl>
                                          <p:spTgt spid="4"/>
                                        </p:tgtEl>
                                      </p:cBhvr>
                                    </p:animEffect>
                                  </p:childTnLst>
                                </p:cTn>
                              </p:par>
                              <p:par>
                                <p:cTn id="14" presetID="5" presetClass="entr" presetSubtype="10" fill="hold" grpId="1"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checkerboard(across)">
                                      <p:cBhvr>
                                        <p:cTn id="16" dur="500"/>
                                        <p:tgtEl>
                                          <p:spTgt spid="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 presetClass="entr" presetSubtype="10" fill="hold" nodeType="clickEffect">
                                  <p:stCondLst>
                                    <p:cond delay="0"/>
                                  </p:stCondLst>
                                  <p:childTnLst>
                                    <p:set>
                                      <p:cBhvr>
                                        <p:cTn id="20" dur="1" fill="hold">
                                          <p:stCondLst>
                                            <p:cond delay="0"/>
                                          </p:stCondLst>
                                        </p:cTn>
                                        <p:tgtEl>
                                          <p:spTgt spid="82984"/>
                                        </p:tgtEl>
                                        <p:attrNameLst>
                                          <p:attrName>style.visibility</p:attrName>
                                        </p:attrNameLst>
                                      </p:cBhvr>
                                      <p:to>
                                        <p:strVal val="visible"/>
                                      </p:to>
                                    </p:set>
                                    <p:animEffect transition="in" filter="checkerboard(across)">
                                      <p:cBhvr>
                                        <p:cTn id="21" dur="500"/>
                                        <p:tgtEl>
                                          <p:spTgt spid="82984"/>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 presetClass="entr" presetSubtype="10" fill="hold" grpId="0" nodeType="clickEffect">
                                  <p:stCondLst>
                                    <p:cond delay="0"/>
                                  </p:stCondLst>
                                  <p:childTnLst>
                                    <p:set>
                                      <p:cBhvr>
                                        <p:cTn id="25" dur="1" fill="hold">
                                          <p:stCondLst>
                                            <p:cond delay="0"/>
                                          </p:stCondLst>
                                        </p:cTn>
                                        <p:tgtEl>
                                          <p:spTgt spid="82995"/>
                                        </p:tgtEl>
                                        <p:attrNameLst>
                                          <p:attrName>style.visibility</p:attrName>
                                        </p:attrNameLst>
                                      </p:cBhvr>
                                      <p:to>
                                        <p:strVal val="visible"/>
                                      </p:to>
                                    </p:set>
                                    <p:animEffect transition="in" filter="checkerboard(across)">
                                      <p:cBhvr>
                                        <p:cTn id="26" dur="500"/>
                                        <p:tgtEl>
                                          <p:spTgt spid="82995"/>
                                        </p:tgtEl>
                                      </p:cBhvr>
                                    </p:animEffect>
                                  </p:childTnLst>
                                </p:cTn>
                              </p:par>
                              <p:par>
                                <p:cTn id="27" presetID="5" presetClass="entr" presetSubtype="10" fill="hold" grpId="0" nodeType="withEffect">
                                  <p:stCondLst>
                                    <p:cond delay="0"/>
                                  </p:stCondLst>
                                  <p:childTnLst>
                                    <p:set>
                                      <p:cBhvr>
                                        <p:cTn id="28" dur="1" fill="hold">
                                          <p:stCondLst>
                                            <p:cond delay="0"/>
                                          </p:stCondLst>
                                        </p:cTn>
                                        <p:tgtEl>
                                          <p:spTgt spid="81975"/>
                                        </p:tgtEl>
                                        <p:attrNameLst>
                                          <p:attrName>style.visibility</p:attrName>
                                        </p:attrNameLst>
                                      </p:cBhvr>
                                      <p:to>
                                        <p:strVal val="visible"/>
                                      </p:to>
                                    </p:set>
                                    <p:animEffect transition="in" filter="checkerboard(across)">
                                      <p:cBhvr>
                                        <p:cTn id="29" dur="500"/>
                                        <p:tgtEl>
                                          <p:spTgt spid="81975"/>
                                        </p:tgtEl>
                                      </p:cBhvr>
                                    </p:animEffect>
                                  </p:childTnLst>
                                </p:cTn>
                              </p:par>
                              <p:par>
                                <p:cTn id="30" presetID="5" presetClass="entr" presetSubtype="10" fill="hold" grpId="0" nodeType="withEffect">
                                  <p:stCondLst>
                                    <p:cond delay="0"/>
                                  </p:stCondLst>
                                  <p:childTnLst>
                                    <p:set>
                                      <p:cBhvr>
                                        <p:cTn id="31" dur="1" fill="hold">
                                          <p:stCondLst>
                                            <p:cond delay="0"/>
                                          </p:stCondLst>
                                        </p:cTn>
                                        <p:tgtEl>
                                          <p:spTgt spid="82996"/>
                                        </p:tgtEl>
                                        <p:attrNameLst>
                                          <p:attrName>style.visibility</p:attrName>
                                        </p:attrNameLst>
                                      </p:cBhvr>
                                      <p:to>
                                        <p:strVal val="visible"/>
                                      </p:to>
                                    </p:set>
                                    <p:animEffect transition="in" filter="checkerboard(across)">
                                      <p:cBhvr>
                                        <p:cTn id="32" dur="500"/>
                                        <p:tgtEl>
                                          <p:spTgt spid="82996"/>
                                        </p:tgtEl>
                                      </p:cBhvr>
                                    </p:animEffect>
                                  </p:childTnLst>
                                </p:cTn>
                              </p:par>
                              <p:par>
                                <p:cTn id="33" presetID="5" presetClass="exit" presetSubtype="10" fill="hold" grpId="0" nodeType="withEffect">
                                  <p:stCondLst>
                                    <p:cond delay="0"/>
                                  </p:stCondLst>
                                  <p:childTnLst>
                                    <p:animEffect transition="out" filter="checkerboard(across)">
                                      <p:cBhvr>
                                        <p:cTn id="34" dur="500"/>
                                        <p:tgtEl>
                                          <p:spTgt spid="81956"/>
                                        </p:tgtEl>
                                      </p:cBhvr>
                                    </p:animEffect>
                                    <p:set>
                                      <p:cBhvr>
                                        <p:cTn id="35" dur="1" fill="hold">
                                          <p:stCondLst>
                                            <p:cond delay="499"/>
                                          </p:stCondLst>
                                        </p:cTn>
                                        <p:tgtEl>
                                          <p:spTgt spid="81956"/>
                                        </p:tgtEl>
                                        <p:attrNameLst>
                                          <p:attrName>style.visibility</p:attrName>
                                        </p:attrNameLst>
                                      </p:cBhvr>
                                      <p:to>
                                        <p:strVal val="hidden"/>
                                      </p:to>
                                    </p:set>
                                  </p:childTnLst>
                                </p:cTn>
                              </p:par>
                              <p:par>
                                <p:cTn id="36" presetID="5" presetClass="entr" presetSubtype="10" fill="hold" grpId="0" nodeType="withEffect">
                                  <p:stCondLst>
                                    <p:cond delay="0"/>
                                  </p:stCondLst>
                                  <p:childTnLst>
                                    <p:set>
                                      <p:cBhvr>
                                        <p:cTn id="37" dur="1" fill="hold">
                                          <p:stCondLst>
                                            <p:cond delay="0"/>
                                          </p:stCondLst>
                                        </p:cTn>
                                        <p:tgtEl>
                                          <p:spTgt spid="83004"/>
                                        </p:tgtEl>
                                        <p:attrNameLst>
                                          <p:attrName>style.visibility</p:attrName>
                                        </p:attrNameLst>
                                      </p:cBhvr>
                                      <p:to>
                                        <p:strVal val="visible"/>
                                      </p:to>
                                    </p:set>
                                    <p:animEffect transition="in" filter="checkerboard(across)">
                                      <p:cBhvr>
                                        <p:cTn id="38" dur="500"/>
                                        <p:tgtEl>
                                          <p:spTgt spid="83004"/>
                                        </p:tgtEl>
                                      </p:cBhvr>
                                    </p:animEffect>
                                  </p:childTnLst>
                                </p:cTn>
                              </p:par>
                              <p:par>
                                <p:cTn id="39" presetID="5" presetClass="exit" presetSubtype="10" fill="hold" nodeType="withEffect">
                                  <p:stCondLst>
                                    <p:cond delay="0"/>
                                  </p:stCondLst>
                                  <p:childTnLst>
                                    <p:animEffect transition="out" filter="checkerboard(across)">
                                      <p:cBhvr>
                                        <p:cTn id="40" dur="500"/>
                                        <p:tgtEl>
                                          <p:spTgt spid="82980"/>
                                        </p:tgtEl>
                                      </p:cBhvr>
                                    </p:animEffect>
                                    <p:set>
                                      <p:cBhvr>
                                        <p:cTn id="41" dur="1" fill="hold">
                                          <p:stCondLst>
                                            <p:cond delay="499"/>
                                          </p:stCondLst>
                                        </p:cTn>
                                        <p:tgtEl>
                                          <p:spTgt spid="82980"/>
                                        </p:tgtEl>
                                        <p:attrNameLst>
                                          <p:attrName>style.visibility</p:attrName>
                                        </p:attrNameLst>
                                      </p:cBhvr>
                                      <p:to>
                                        <p:strVal val="hidden"/>
                                      </p:to>
                                    </p:set>
                                  </p:childTnLst>
                                </p:cTn>
                              </p:par>
                              <p:par>
                                <p:cTn id="42" presetID="5" presetClass="entr" presetSubtype="10" fill="hold" nodeType="withEffect">
                                  <p:stCondLst>
                                    <p:cond delay="0"/>
                                  </p:stCondLst>
                                  <p:childTnLst>
                                    <p:set>
                                      <p:cBhvr>
                                        <p:cTn id="43" dur="1" fill="hold">
                                          <p:stCondLst>
                                            <p:cond delay="0"/>
                                          </p:stCondLst>
                                        </p:cTn>
                                        <p:tgtEl>
                                          <p:spTgt spid="2"/>
                                        </p:tgtEl>
                                        <p:attrNameLst>
                                          <p:attrName>style.visibility</p:attrName>
                                        </p:attrNameLst>
                                      </p:cBhvr>
                                      <p:to>
                                        <p:strVal val="visible"/>
                                      </p:to>
                                    </p:set>
                                    <p:animEffect transition="in" filter="checkerboard(across)">
                                      <p:cBhvr>
                                        <p:cTn id="44" dur="500"/>
                                        <p:tgtEl>
                                          <p:spTgt spid="2"/>
                                        </p:tgtEl>
                                      </p:cBhvr>
                                    </p:animEffect>
                                  </p:childTnLst>
                                </p:cTn>
                              </p:par>
                              <p:par>
                                <p:cTn id="45" presetID="5" presetClass="exit" presetSubtype="10" fill="hold" nodeType="withEffect">
                                  <p:stCondLst>
                                    <p:cond delay="0"/>
                                  </p:stCondLst>
                                  <p:childTnLst>
                                    <p:animEffect transition="out" filter="checkerboard(across)">
                                      <p:cBhvr>
                                        <p:cTn id="46" dur="500"/>
                                        <p:tgtEl>
                                          <p:spTgt spid="82984"/>
                                        </p:tgtEl>
                                      </p:cBhvr>
                                    </p:animEffect>
                                    <p:set>
                                      <p:cBhvr>
                                        <p:cTn id="47" dur="1" fill="hold">
                                          <p:stCondLst>
                                            <p:cond delay="499"/>
                                          </p:stCondLst>
                                        </p:cTn>
                                        <p:tgtEl>
                                          <p:spTgt spid="82984"/>
                                        </p:tgtEl>
                                        <p:attrNameLst>
                                          <p:attrName>style.visibility</p:attrName>
                                        </p:attrNameLst>
                                      </p:cBhvr>
                                      <p:to>
                                        <p:strVal val="hidden"/>
                                      </p:to>
                                    </p:set>
                                  </p:childTnLst>
                                </p:cTn>
                              </p:par>
                              <p:par>
                                <p:cTn id="48" presetID="5" presetClass="exit" presetSubtype="10" fill="hold" grpId="0" nodeType="withEffect">
                                  <p:stCondLst>
                                    <p:cond delay="0"/>
                                  </p:stCondLst>
                                  <p:childTnLst>
                                    <p:animEffect transition="out" filter="checkerboard(across)">
                                      <p:cBhvr>
                                        <p:cTn id="49" dur="500"/>
                                        <p:tgtEl>
                                          <p:spTgt spid="4"/>
                                        </p:tgtEl>
                                      </p:cBhvr>
                                    </p:animEffect>
                                    <p:set>
                                      <p:cBhvr>
                                        <p:cTn id="50" dur="1" fill="hold">
                                          <p:stCondLst>
                                            <p:cond delay="499"/>
                                          </p:stCondLst>
                                        </p:cTn>
                                        <p:tgtEl>
                                          <p:spTgt spid="4"/>
                                        </p:tgtEl>
                                        <p:attrNameLst>
                                          <p:attrName>style.visibility</p:attrName>
                                        </p:attrNameLst>
                                      </p:cBhvr>
                                      <p:to>
                                        <p:strVal val="hidden"/>
                                      </p:to>
                                    </p:set>
                                  </p:childTnLst>
                                </p:cTn>
                              </p:par>
                              <p:par>
                                <p:cTn id="51" presetID="5" presetClass="exit" presetSubtype="10" fill="hold" grpId="0" nodeType="withEffect">
                                  <p:stCondLst>
                                    <p:cond delay="0"/>
                                  </p:stCondLst>
                                  <p:childTnLst>
                                    <p:animEffect transition="out" filter="checkerboard(across)">
                                      <p:cBhvr>
                                        <p:cTn id="52" dur="500"/>
                                        <p:tgtEl>
                                          <p:spTgt spid="3"/>
                                        </p:tgtEl>
                                      </p:cBhvr>
                                    </p:animEffect>
                                    <p:set>
                                      <p:cBhvr>
                                        <p:cTn id="53" dur="1" fill="hold">
                                          <p:stCondLst>
                                            <p:cond delay="499"/>
                                          </p:stCondLst>
                                        </p:cTn>
                                        <p:tgtEl>
                                          <p:spTgt spid="3"/>
                                        </p:tgtEl>
                                        <p:attrNameLst>
                                          <p:attrName>style.visibility</p:attrName>
                                        </p:attrNameLst>
                                      </p:cBhvr>
                                      <p:to>
                                        <p:strVal val="hidden"/>
                                      </p:to>
                                    </p:set>
                                  </p:childTnLst>
                                </p:cTn>
                              </p:par>
                              <p:par>
                                <p:cTn id="54" presetID="5" presetClass="exit" presetSubtype="10" fill="hold" grpId="0" nodeType="withEffect">
                                  <p:stCondLst>
                                    <p:cond delay="0"/>
                                  </p:stCondLst>
                                  <p:childTnLst>
                                    <p:animEffect transition="out" filter="checkerboard(across)">
                                      <p:cBhvr>
                                        <p:cTn id="55" dur="500"/>
                                        <p:tgtEl>
                                          <p:spTgt spid="82994"/>
                                        </p:tgtEl>
                                      </p:cBhvr>
                                    </p:animEffect>
                                    <p:set>
                                      <p:cBhvr>
                                        <p:cTn id="56" dur="1" fill="hold">
                                          <p:stCondLst>
                                            <p:cond delay="499"/>
                                          </p:stCondLst>
                                        </p:cTn>
                                        <p:tgtEl>
                                          <p:spTgt spid="82994"/>
                                        </p:tgtEl>
                                        <p:attrNameLst>
                                          <p:attrName>style.visibility</p:attrName>
                                        </p:attrNameLst>
                                      </p:cBhvr>
                                      <p:to>
                                        <p:strVal val="hidden"/>
                                      </p:to>
                                    </p:set>
                                  </p:childTnLst>
                                </p:cTn>
                              </p:par>
                              <p:par>
                                <p:cTn id="57" presetID="5" presetClass="entr" presetSubtype="10" fill="hold" nodeType="withEffect">
                                  <p:stCondLst>
                                    <p:cond delay="0"/>
                                  </p:stCondLst>
                                  <p:childTnLst>
                                    <p:set>
                                      <p:cBhvr>
                                        <p:cTn id="58" dur="1" fill="hold">
                                          <p:stCondLst>
                                            <p:cond delay="0"/>
                                          </p:stCondLst>
                                        </p:cTn>
                                        <p:tgtEl>
                                          <p:spTgt spid="81981"/>
                                        </p:tgtEl>
                                        <p:attrNameLst>
                                          <p:attrName>style.visibility</p:attrName>
                                        </p:attrNameLst>
                                      </p:cBhvr>
                                      <p:to>
                                        <p:strVal val="visible"/>
                                      </p:to>
                                    </p:set>
                                    <p:animEffect transition="in" filter="checkerboard(across)">
                                      <p:cBhvr>
                                        <p:cTn id="59" dur="500"/>
                                        <p:tgtEl>
                                          <p:spTgt spid="81981"/>
                                        </p:tgtEl>
                                      </p:cBhvr>
                                    </p:animEffect>
                                  </p:childTnLst>
                                </p:cTn>
                              </p:par>
                              <p:par>
                                <p:cTn id="60" presetID="5" presetClass="entr" presetSubtype="10" fill="hold" nodeType="withEffect">
                                  <p:stCondLst>
                                    <p:cond delay="0"/>
                                  </p:stCondLst>
                                  <p:childTnLst>
                                    <p:set>
                                      <p:cBhvr>
                                        <p:cTn id="61" dur="1" fill="hold">
                                          <p:stCondLst>
                                            <p:cond delay="0"/>
                                          </p:stCondLst>
                                        </p:cTn>
                                        <p:tgtEl>
                                          <p:spTgt spid="81980"/>
                                        </p:tgtEl>
                                        <p:attrNameLst>
                                          <p:attrName>style.visibility</p:attrName>
                                        </p:attrNameLst>
                                      </p:cBhvr>
                                      <p:to>
                                        <p:strVal val="visible"/>
                                      </p:to>
                                    </p:set>
                                    <p:animEffect transition="in" filter="checkerboard(across)">
                                      <p:cBhvr>
                                        <p:cTn id="62" dur="500"/>
                                        <p:tgtEl>
                                          <p:spTgt spid="81980"/>
                                        </p:tgtEl>
                                      </p:cBhvr>
                                    </p:animEffect>
                                  </p:childTnLst>
                                </p:cTn>
                              </p:par>
                              <p:par>
                                <p:cTn id="63" presetID="5" presetClass="entr" presetSubtype="10" fill="hold" nodeType="withEffect">
                                  <p:stCondLst>
                                    <p:cond delay="0"/>
                                  </p:stCondLst>
                                  <p:childTnLst>
                                    <p:set>
                                      <p:cBhvr>
                                        <p:cTn id="64" dur="1" fill="hold">
                                          <p:stCondLst>
                                            <p:cond delay="0"/>
                                          </p:stCondLst>
                                        </p:cTn>
                                        <p:tgtEl>
                                          <p:spTgt spid="5"/>
                                        </p:tgtEl>
                                        <p:attrNameLst>
                                          <p:attrName>style.visibility</p:attrName>
                                        </p:attrNameLst>
                                      </p:cBhvr>
                                      <p:to>
                                        <p:strVal val="visible"/>
                                      </p:to>
                                    </p:set>
                                    <p:animEffect transition="in" filter="checkerboard(across)">
                                      <p:cBhvr>
                                        <p:cTn id="6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56" grpId="0" animBg="1"/>
      <p:bldP spid="82994" grpId="0" animBg="1"/>
      <p:bldP spid="82995" grpId="0" animBg="1"/>
      <p:bldP spid="82996" grpId="0" animBg="1"/>
      <p:bldP spid="83004" grpId="0" animBg="1"/>
      <p:bldP spid="81975" grpId="0" animBg="1"/>
      <p:bldP spid="3" grpId="0" animBg="1"/>
      <p:bldP spid="3" grpId="1" animBg="1"/>
      <p:bldP spid="4" grpId="0" animBg="1"/>
      <p:bldP spid="4" grpId="1" animBg="1"/>
      <p:bldP spid="6" grpId="0" animBg="1"/>
      <p:bldP spid="7"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48834" name="Line 2">
            <a:extLst>
              <a:ext uri="{FF2B5EF4-FFF2-40B4-BE49-F238E27FC236}">
                <a16:creationId xmlns:a16="http://schemas.microsoft.com/office/drawing/2014/main" id="{8DC12CBB-A5FC-4338-B1B2-17E537AB58FF}"/>
              </a:ext>
            </a:extLst>
          </p:cNvPr>
          <p:cNvSpPr>
            <a:spLocks noChangeShapeType="1"/>
          </p:cNvSpPr>
          <p:nvPr/>
        </p:nvSpPr>
        <p:spPr bwMode="auto">
          <a:xfrm flipH="1" flipV="1">
            <a:off x="5864225" y="1557338"/>
            <a:ext cx="503238" cy="4824412"/>
          </a:xfrm>
          <a:prstGeom prst="line">
            <a:avLst/>
          </a:prstGeom>
          <a:noFill/>
          <a:ln w="9525">
            <a:solidFill>
              <a:schemeClr val="tx1"/>
            </a:solidFill>
            <a:round/>
            <a:headEnd/>
            <a:tailEnd/>
          </a:ln>
          <a:effectLst>
            <a:prstShdw prst="shdw17" dist="17961" dir="2700000">
              <a:schemeClr val="tx1">
                <a:gamma/>
                <a:shade val="60000"/>
                <a:invGamma/>
              </a:schemeClr>
            </a:prstShdw>
          </a:effectLst>
        </p:spPr>
        <p:txBody>
          <a:bodyPr/>
          <a:lstStyle/>
          <a:p>
            <a:pPr>
              <a:defRPr/>
            </a:pPr>
            <a:endParaRPr lang="cs-CZ"/>
          </a:p>
        </p:txBody>
      </p:sp>
      <p:sp>
        <p:nvSpPr>
          <p:cNvPr id="80899" name="Rectangle 2">
            <a:extLst>
              <a:ext uri="{FF2B5EF4-FFF2-40B4-BE49-F238E27FC236}">
                <a16:creationId xmlns:a16="http://schemas.microsoft.com/office/drawing/2014/main" id="{6037457E-13A6-4709-B98E-1ABADD6466B9}"/>
              </a:ext>
            </a:extLst>
          </p:cNvPr>
          <p:cNvSpPr>
            <a:spLocks noGrp="1" noChangeArrowheads="1"/>
          </p:cNvSpPr>
          <p:nvPr>
            <p:ph type="title" idx="4294967295"/>
          </p:nvPr>
        </p:nvSpPr>
        <p:spPr>
          <a:xfrm>
            <a:off x="1524000" y="-26988"/>
            <a:ext cx="7772400" cy="1143001"/>
          </a:xfrm>
        </p:spPr>
        <p:txBody>
          <a:bodyPr/>
          <a:lstStyle/>
          <a:p>
            <a:pPr eaLnBrk="1" hangingPunct="1"/>
            <a:r>
              <a:rPr lang="cs-CZ" altLang="cs-CZ"/>
              <a:t>Pufrační křivka</a:t>
            </a:r>
          </a:p>
        </p:txBody>
      </p:sp>
      <p:sp>
        <p:nvSpPr>
          <p:cNvPr id="80900" name="Line 4">
            <a:extLst>
              <a:ext uri="{FF2B5EF4-FFF2-40B4-BE49-F238E27FC236}">
                <a16:creationId xmlns:a16="http://schemas.microsoft.com/office/drawing/2014/main" id="{78840590-FEB5-47D2-9C3B-6630DF0C13C0}"/>
              </a:ext>
            </a:extLst>
          </p:cNvPr>
          <p:cNvSpPr>
            <a:spLocks noChangeShapeType="1"/>
          </p:cNvSpPr>
          <p:nvPr/>
        </p:nvSpPr>
        <p:spPr bwMode="auto">
          <a:xfrm flipH="1">
            <a:off x="2711451" y="6381750"/>
            <a:ext cx="6697663"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1" name="Line 5">
            <a:extLst>
              <a:ext uri="{FF2B5EF4-FFF2-40B4-BE49-F238E27FC236}">
                <a16:creationId xmlns:a16="http://schemas.microsoft.com/office/drawing/2014/main" id="{FD7BC5CD-DE8A-4A49-93AB-7C886F2B41D9}"/>
              </a:ext>
            </a:extLst>
          </p:cNvPr>
          <p:cNvSpPr>
            <a:spLocks noChangeShapeType="1"/>
          </p:cNvSpPr>
          <p:nvPr/>
        </p:nvSpPr>
        <p:spPr bwMode="auto">
          <a:xfrm flipH="1">
            <a:off x="2711450" y="1484314"/>
            <a:ext cx="0" cy="489743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2" name="Line 6">
            <a:extLst>
              <a:ext uri="{FF2B5EF4-FFF2-40B4-BE49-F238E27FC236}">
                <a16:creationId xmlns:a16="http://schemas.microsoft.com/office/drawing/2014/main" id="{21C7C0D7-1E48-4619-B18A-90232592E65D}"/>
              </a:ext>
            </a:extLst>
          </p:cNvPr>
          <p:cNvSpPr>
            <a:spLocks noChangeShapeType="1"/>
          </p:cNvSpPr>
          <p:nvPr/>
        </p:nvSpPr>
        <p:spPr bwMode="auto">
          <a:xfrm flipV="1">
            <a:off x="6096000" y="1557338"/>
            <a:ext cx="0" cy="48244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3" name="Line 7">
            <a:extLst>
              <a:ext uri="{FF2B5EF4-FFF2-40B4-BE49-F238E27FC236}">
                <a16:creationId xmlns:a16="http://schemas.microsoft.com/office/drawing/2014/main" id="{66837868-BE6A-495F-A28D-28F91D6BDFA1}"/>
              </a:ext>
            </a:extLst>
          </p:cNvPr>
          <p:cNvSpPr>
            <a:spLocks noChangeShapeType="1"/>
          </p:cNvSpPr>
          <p:nvPr/>
        </p:nvSpPr>
        <p:spPr bwMode="auto">
          <a:xfrm>
            <a:off x="2711450" y="3933825"/>
            <a:ext cx="640873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4" name="Line 8">
            <a:extLst>
              <a:ext uri="{FF2B5EF4-FFF2-40B4-BE49-F238E27FC236}">
                <a16:creationId xmlns:a16="http://schemas.microsoft.com/office/drawing/2014/main" id="{790B1665-A6CC-4A57-B407-DB15A0D0458B}"/>
              </a:ext>
            </a:extLst>
          </p:cNvPr>
          <p:cNvSpPr>
            <a:spLocks noChangeShapeType="1"/>
          </p:cNvSpPr>
          <p:nvPr/>
        </p:nvSpPr>
        <p:spPr bwMode="auto">
          <a:xfrm>
            <a:off x="60960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5" name="Line 9">
            <a:extLst>
              <a:ext uri="{FF2B5EF4-FFF2-40B4-BE49-F238E27FC236}">
                <a16:creationId xmlns:a16="http://schemas.microsoft.com/office/drawing/2014/main" id="{1CCEB39D-47CC-4623-AD64-47E48F33AEE2}"/>
              </a:ext>
            </a:extLst>
          </p:cNvPr>
          <p:cNvSpPr>
            <a:spLocks noChangeShapeType="1"/>
          </p:cNvSpPr>
          <p:nvPr/>
        </p:nvSpPr>
        <p:spPr bwMode="auto">
          <a:xfrm>
            <a:off x="65278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6" name="Line 10">
            <a:extLst>
              <a:ext uri="{FF2B5EF4-FFF2-40B4-BE49-F238E27FC236}">
                <a16:creationId xmlns:a16="http://schemas.microsoft.com/office/drawing/2014/main" id="{26A2075E-3C64-45F4-BA32-0C17A76357DA}"/>
              </a:ext>
            </a:extLst>
          </p:cNvPr>
          <p:cNvSpPr>
            <a:spLocks noChangeShapeType="1"/>
          </p:cNvSpPr>
          <p:nvPr/>
        </p:nvSpPr>
        <p:spPr bwMode="auto">
          <a:xfrm>
            <a:off x="69596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7" name="Line 11">
            <a:extLst>
              <a:ext uri="{FF2B5EF4-FFF2-40B4-BE49-F238E27FC236}">
                <a16:creationId xmlns:a16="http://schemas.microsoft.com/office/drawing/2014/main" id="{652C1E63-D798-44AA-BD41-BF5B36C016EC}"/>
              </a:ext>
            </a:extLst>
          </p:cNvPr>
          <p:cNvSpPr>
            <a:spLocks noChangeShapeType="1"/>
          </p:cNvSpPr>
          <p:nvPr/>
        </p:nvSpPr>
        <p:spPr bwMode="auto">
          <a:xfrm>
            <a:off x="73914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8" name="Line 12">
            <a:extLst>
              <a:ext uri="{FF2B5EF4-FFF2-40B4-BE49-F238E27FC236}">
                <a16:creationId xmlns:a16="http://schemas.microsoft.com/office/drawing/2014/main" id="{19FB3C87-C101-4962-94E6-B7AD934C0564}"/>
              </a:ext>
            </a:extLst>
          </p:cNvPr>
          <p:cNvSpPr>
            <a:spLocks noChangeShapeType="1"/>
          </p:cNvSpPr>
          <p:nvPr/>
        </p:nvSpPr>
        <p:spPr bwMode="auto">
          <a:xfrm>
            <a:off x="78232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09" name="Line 13">
            <a:extLst>
              <a:ext uri="{FF2B5EF4-FFF2-40B4-BE49-F238E27FC236}">
                <a16:creationId xmlns:a16="http://schemas.microsoft.com/office/drawing/2014/main" id="{4FAFD28E-C4B9-4580-84CB-CF035BC9960F}"/>
              </a:ext>
            </a:extLst>
          </p:cNvPr>
          <p:cNvSpPr>
            <a:spLocks noChangeShapeType="1"/>
          </p:cNvSpPr>
          <p:nvPr/>
        </p:nvSpPr>
        <p:spPr bwMode="auto">
          <a:xfrm>
            <a:off x="82550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0" name="Line 14">
            <a:extLst>
              <a:ext uri="{FF2B5EF4-FFF2-40B4-BE49-F238E27FC236}">
                <a16:creationId xmlns:a16="http://schemas.microsoft.com/office/drawing/2014/main" id="{0E8D7189-0FCD-440D-A1CA-44833C8209C4}"/>
              </a:ext>
            </a:extLst>
          </p:cNvPr>
          <p:cNvSpPr>
            <a:spLocks noChangeShapeType="1"/>
          </p:cNvSpPr>
          <p:nvPr/>
        </p:nvSpPr>
        <p:spPr bwMode="auto">
          <a:xfrm>
            <a:off x="86868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1" name="Line 15">
            <a:extLst>
              <a:ext uri="{FF2B5EF4-FFF2-40B4-BE49-F238E27FC236}">
                <a16:creationId xmlns:a16="http://schemas.microsoft.com/office/drawing/2014/main" id="{30B9AA3D-EBBC-4AA6-8FEA-83668531BB2E}"/>
              </a:ext>
            </a:extLst>
          </p:cNvPr>
          <p:cNvSpPr>
            <a:spLocks noChangeShapeType="1"/>
          </p:cNvSpPr>
          <p:nvPr/>
        </p:nvSpPr>
        <p:spPr bwMode="auto">
          <a:xfrm>
            <a:off x="60960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2" name="Line 16">
            <a:extLst>
              <a:ext uri="{FF2B5EF4-FFF2-40B4-BE49-F238E27FC236}">
                <a16:creationId xmlns:a16="http://schemas.microsoft.com/office/drawing/2014/main" id="{B1FD3EC5-1BA0-4860-8AF3-C8BE5B365DE9}"/>
              </a:ext>
            </a:extLst>
          </p:cNvPr>
          <p:cNvSpPr>
            <a:spLocks noChangeShapeType="1"/>
          </p:cNvSpPr>
          <p:nvPr/>
        </p:nvSpPr>
        <p:spPr bwMode="auto">
          <a:xfrm>
            <a:off x="56642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3" name="Line 17">
            <a:extLst>
              <a:ext uri="{FF2B5EF4-FFF2-40B4-BE49-F238E27FC236}">
                <a16:creationId xmlns:a16="http://schemas.microsoft.com/office/drawing/2014/main" id="{90DE97F7-BF43-4167-BABF-D44AFBC4F28F}"/>
              </a:ext>
            </a:extLst>
          </p:cNvPr>
          <p:cNvSpPr>
            <a:spLocks noChangeShapeType="1"/>
          </p:cNvSpPr>
          <p:nvPr/>
        </p:nvSpPr>
        <p:spPr bwMode="auto">
          <a:xfrm>
            <a:off x="52324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4" name="Line 18">
            <a:extLst>
              <a:ext uri="{FF2B5EF4-FFF2-40B4-BE49-F238E27FC236}">
                <a16:creationId xmlns:a16="http://schemas.microsoft.com/office/drawing/2014/main" id="{2BF50E11-859C-49D3-B181-C8924D10191F}"/>
              </a:ext>
            </a:extLst>
          </p:cNvPr>
          <p:cNvSpPr>
            <a:spLocks noChangeShapeType="1"/>
          </p:cNvSpPr>
          <p:nvPr/>
        </p:nvSpPr>
        <p:spPr bwMode="auto">
          <a:xfrm>
            <a:off x="48006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5" name="Line 19">
            <a:extLst>
              <a:ext uri="{FF2B5EF4-FFF2-40B4-BE49-F238E27FC236}">
                <a16:creationId xmlns:a16="http://schemas.microsoft.com/office/drawing/2014/main" id="{F1FC543A-389B-456D-9635-2121F5B61DC3}"/>
              </a:ext>
            </a:extLst>
          </p:cNvPr>
          <p:cNvSpPr>
            <a:spLocks noChangeShapeType="1"/>
          </p:cNvSpPr>
          <p:nvPr/>
        </p:nvSpPr>
        <p:spPr bwMode="auto">
          <a:xfrm>
            <a:off x="43688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6" name="Line 20">
            <a:extLst>
              <a:ext uri="{FF2B5EF4-FFF2-40B4-BE49-F238E27FC236}">
                <a16:creationId xmlns:a16="http://schemas.microsoft.com/office/drawing/2014/main" id="{3E59D07E-EBEE-4E95-B6CD-184ED87CEE89}"/>
              </a:ext>
            </a:extLst>
          </p:cNvPr>
          <p:cNvSpPr>
            <a:spLocks noChangeShapeType="1"/>
          </p:cNvSpPr>
          <p:nvPr/>
        </p:nvSpPr>
        <p:spPr bwMode="auto">
          <a:xfrm>
            <a:off x="39370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7" name="Line 21">
            <a:extLst>
              <a:ext uri="{FF2B5EF4-FFF2-40B4-BE49-F238E27FC236}">
                <a16:creationId xmlns:a16="http://schemas.microsoft.com/office/drawing/2014/main" id="{284A6C5E-BCFB-4EA1-B7C6-DC0CB0D1D0BF}"/>
              </a:ext>
            </a:extLst>
          </p:cNvPr>
          <p:cNvSpPr>
            <a:spLocks noChangeShapeType="1"/>
          </p:cNvSpPr>
          <p:nvPr/>
        </p:nvSpPr>
        <p:spPr bwMode="auto">
          <a:xfrm>
            <a:off x="35052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8" name="Line 22">
            <a:extLst>
              <a:ext uri="{FF2B5EF4-FFF2-40B4-BE49-F238E27FC236}">
                <a16:creationId xmlns:a16="http://schemas.microsoft.com/office/drawing/2014/main" id="{3CCE08EB-BC7A-4F62-AB5F-DEB398AC204D}"/>
              </a:ext>
            </a:extLst>
          </p:cNvPr>
          <p:cNvSpPr>
            <a:spLocks noChangeShapeType="1"/>
          </p:cNvSpPr>
          <p:nvPr/>
        </p:nvSpPr>
        <p:spPr bwMode="auto">
          <a:xfrm>
            <a:off x="30734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19" name="Text Box 23">
            <a:extLst>
              <a:ext uri="{FF2B5EF4-FFF2-40B4-BE49-F238E27FC236}">
                <a16:creationId xmlns:a16="http://schemas.microsoft.com/office/drawing/2014/main" id="{6193FA79-2DDC-4B59-8106-487D89DEBEF7}"/>
              </a:ext>
            </a:extLst>
          </p:cNvPr>
          <p:cNvSpPr txBox="1">
            <a:spLocks noChangeArrowheads="1"/>
          </p:cNvSpPr>
          <p:nvPr/>
        </p:nvSpPr>
        <p:spPr bwMode="auto">
          <a:xfrm>
            <a:off x="1900238" y="1001713"/>
            <a:ext cx="5572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pH</a:t>
            </a:r>
          </a:p>
        </p:txBody>
      </p:sp>
      <p:sp>
        <p:nvSpPr>
          <p:cNvPr id="80920" name="Text Box 24">
            <a:extLst>
              <a:ext uri="{FF2B5EF4-FFF2-40B4-BE49-F238E27FC236}">
                <a16:creationId xmlns:a16="http://schemas.microsoft.com/office/drawing/2014/main" id="{211C2D10-07A3-428F-A5D2-5369B73E064D}"/>
              </a:ext>
            </a:extLst>
          </p:cNvPr>
          <p:cNvSpPr txBox="1">
            <a:spLocks noChangeArrowheads="1"/>
          </p:cNvSpPr>
          <p:nvPr/>
        </p:nvSpPr>
        <p:spPr bwMode="auto">
          <a:xfrm>
            <a:off x="8328026" y="5942013"/>
            <a:ext cx="23399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a:latin typeface="Times New Roman" panose="02020603050405020304" pitchFamily="18" charset="0"/>
              </a:rPr>
              <a:t>Přidání H</a:t>
            </a:r>
            <a:r>
              <a:rPr lang="cs-CZ" altLang="cs-CZ" sz="1800" baseline="30000">
                <a:latin typeface="Times New Roman" panose="02020603050405020304" pitchFamily="18" charset="0"/>
              </a:rPr>
              <a:t>+</a:t>
            </a:r>
            <a:r>
              <a:rPr lang="cs-CZ" altLang="cs-CZ" sz="1800">
                <a:latin typeface="Times New Roman" panose="02020603050405020304" pitchFamily="18" charset="0"/>
              </a:rPr>
              <a:t> mmol/l</a:t>
            </a:r>
          </a:p>
        </p:txBody>
      </p:sp>
      <p:sp>
        <p:nvSpPr>
          <p:cNvPr id="80921" name="Text Box 25">
            <a:extLst>
              <a:ext uri="{FF2B5EF4-FFF2-40B4-BE49-F238E27FC236}">
                <a16:creationId xmlns:a16="http://schemas.microsoft.com/office/drawing/2014/main" id="{012E36E2-1482-4D2B-9537-A2B63F306E9C}"/>
              </a:ext>
            </a:extLst>
          </p:cNvPr>
          <p:cNvSpPr txBox="1">
            <a:spLocks noChangeArrowheads="1"/>
          </p:cNvSpPr>
          <p:nvPr/>
        </p:nvSpPr>
        <p:spPr bwMode="auto">
          <a:xfrm>
            <a:off x="2674939" y="5942013"/>
            <a:ext cx="24844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a:latin typeface="Times New Roman" panose="02020603050405020304" pitchFamily="18" charset="0"/>
              </a:rPr>
              <a:t>Přidání OH</a:t>
            </a:r>
            <a:r>
              <a:rPr lang="cs-CZ" altLang="cs-CZ" sz="1800" baseline="30000">
                <a:latin typeface="Times New Roman" panose="02020603050405020304" pitchFamily="18" charset="0"/>
              </a:rPr>
              <a:t>-</a:t>
            </a:r>
            <a:r>
              <a:rPr lang="cs-CZ" altLang="cs-CZ" sz="1800">
                <a:latin typeface="Times New Roman" panose="02020603050405020304" pitchFamily="18" charset="0"/>
              </a:rPr>
              <a:t> mmol/l</a:t>
            </a:r>
          </a:p>
        </p:txBody>
      </p:sp>
      <p:sp>
        <p:nvSpPr>
          <p:cNvPr id="80922" name="Text Box 26">
            <a:extLst>
              <a:ext uri="{FF2B5EF4-FFF2-40B4-BE49-F238E27FC236}">
                <a16:creationId xmlns:a16="http://schemas.microsoft.com/office/drawing/2014/main" id="{1DCFDFAF-D45A-40C7-A5CB-0FA724B9F7B2}"/>
              </a:ext>
            </a:extLst>
          </p:cNvPr>
          <p:cNvSpPr txBox="1">
            <a:spLocks noChangeArrowheads="1"/>
          </p:cNvSpPr>
          <p:nvPr/>
        </p:nvSpPr>
        <p:spPr bwMode="auto">
          <a:xfrm>
            <a:off x="2782889" y="6459538"/>
            <a:ext cx="72723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a:latin typeface="Times New Roman" panose="02020603050405020304" pitchFamily="18" charset="0"/>
              </a:rPr>
              <a:t>-7      -6    -5     -4    -3    -2    -1     0      1     2      3     4      5      6       7</a:t>
            </a:r>
          </a:p>
          <a:p>
            <a:pPr>
              <a:spcBef>
                <a:spcPct val="0"/>
              </a:spcBef>
              <a:buClrTx/>
              <a:buFontTx/>
              <a:buNone/>
            </a:pPr>
            <a:endParaRPr lang="cs-CZ" altLang="cs-CZ" sz="1800">
              <a:latin typeface="Times New Roman" panose="02020603050405020304" pitchFamily="18" charset="0"/>
            </a:endParaRPr>
          </a:p>
        </p:txBody>
      </p:sp>
      <p:sp>
        <p:nvSpPr>
          <p:cNvPr id="80923" name="Line 27">
            <a:extLst>
              <a:ext uri="{FF2B5EF4-FFF2-40B4-BE49-F238E27FC236}">
                <a16:creationId xmlns:a16="http://schemas.microsoft.com/office/drawing/2014/main" id="{9DC9E399-6714-446B-8E10-198A419E33CB}"/>
              </a:ext>
            </a:extLst>
          </p:cNvPr>
          <p:cNvSpPr>
            <a:spLocks noChangeShapeType="1"/>
          </p:cNvSpPr>
          <p:nvPr/>
        </p:nvSpPr>
        <p:spPr bwMode="auto">
          <a:xfrm>
            <a:off x="9120188"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24" name="Rectangle 35">
            <a:extLst>
              <a:ext uri="{FF2B5EF4-FFF2-40B4-BE49-F238E27FC236}">
                <a16:creationId xmlns:a16="http://schemas.microsoft.com/office/drawing/2014/main" id="{698EB80C-4FBC-4562-B27D-10825A66F207}"/>
              </a:ext>
            </a:extLst>
          </p:cNvPr>
          <p:cNvSpPr>
            <a:spLocks noChangeArrowheads="1"/>
          </p:cNvSpPr>
          <p:nvPr/>
        </p:nvSpPr>
        <p:spPr bwMode="auto">
          <a:xfrm>
            <a:off x="6240464" y="2924175"/>
            <a:ext cx="331152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a:solidFill>
                  <a:schemeClr val="tx2"/>
                </a:solidFill>
                <a:latin typeface="Times New Roman" panose="02020603050405020304" pitchFamily="18" charset="0"/>
              </a:rPr>
              <a:t>H</a:t>
            </a:r>
            <a:r>
              <a:rPr lang="cs-CZ" altLang="cs-CZ" baseline="30000">
                <a:solidFill>
                  <a:schemeClr val="tx2"/>
                </a:solidFill>
                <a:latin typeface="Times New Roman" panose="02020603050405020304" pitchFamily="18" charset="0"/>
              </a:rPr>
              <a:t>+</a:t>
            </a:r>
            <a:r>
              <a:rPr lang="cs-CZ" altLang="cs-CZ">
                <a:solidFill>
                  <a:schemeClr val="tx2"/>
                </a:solidFill>
                <a:latin typeface="Times New Roman" panose="02020603050405020304" pitchFamily="18" charset="0"/>
              </a:rPr>
              <a:t> + OH</a:t>
            </a:r>
            <a:r>
              <a:rPr lang="cs-CZ" altLang="cs-CZ" baseline="30000">
                <a:solidFill>
                  <a:schemeClr val="tx2"/>
                </a:solidFill>
                <a:latin typeface="Times New Roman" panose="02020603050405020304" pitchFamily="18" charset="0"/>
              </a:rPr>
              <a:t>-</a:t>
            </a:r>
            <a:r>
              <a:rPr lang="cs-CZ" altLang="cs-CZ">
                <a:solidFill>
                  <a:schemeClr val="tx2"/>
                </a:solidFill>
                <a:latin typeface="Times New Roman" panose="02020603050405020304" pitchFamily="18" charset="0"/>
              </a:rPr>
              <a:t>      H</a:t>
            </a:r>
            <a:r>
              <a:rPr lang="cs-CZ" altLang="cs-CZ" baseline="-25000">
                <a:solidFill>
                  <a:schemeClr val="tx2"/>
                </a:solidFill>
                <a:latin typeface="Times New Roman" panose="02020603050405020304" pitchFamily="18" charset="0"/>
              </a:rPr>
              <a:t>2</a:t>
            </a:r>
            <a:r>
              <a:rPr lang="cs-CZ" altLang="cs-CZ">
                <a:solidFill>
                  <a:schemeClr val="tx2"/>
                </a:solidFill>
                <a:latin typeface="Times New Roman" panose="02020603050405020304" pitchFamily="18" charset="0"/>
              </a:rPr>
              <a:t>O    </a:t>
            </a:r>
          </a:p>
        </p:txBody>
      </p:sp>
      <p:sp>
        <p:nvSpPr>
          <p:cNvPr id="82980" name="Line 36">
            <a:extLst>
              <a:ext uri="{FF2B5EF4-FFF2-40B4-BE49-F238E27FC236}">
                <a16:creationId xmlns:a16="http://schemas.microsoft.com/office/drawing/2014/main" id="{1488EFFD-7C3C-447E-9294-07B49219595E}"/>
              </a:ext>
            </a:extLst>
          </p:cNvPr>
          <p:cNvSpPr>
            <a:spLocks noChangeShapeType="1"/>
          </p:cNvSpPr>
          <p:nvPr/>
        </p:nvSpPr>
        <p:spPr bwMode="auto">
          <a:xfrm>
            <a:off x="7967663" y="3197225"/>
            <a:ext cx="360362" cy="0"/>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0926" name="Rectangle 43">
            <a:extLst>
              <a:ext uri="{FF2B5EF4-FFF2-40B4-BE49-F238E27FC236}">
                <a16:creationId xmlns:a16="http://schemas.microsoft.com/office/drawing/2014/main" id="{009226F3-2652-4164-AACF-A46D5B7F50E5}"/>
              </a:ext>
            </a:extLst>
          </p:cNvPr>
          <p:cNvSpPr>
            <a:spLocks noChangeArrowheads="1"/>
          </p:cNvSpPr>
          <p:nvPr/>
        </p:nvSpPr>
        <p:spPr bwMode="auto">
          <a:xfrm>
            <a:off x="6167438" y="1052513"/>
            <a:ext cx="938212" cy="10080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a:latin typeface="Times New Roman" panose="02020603050405020304" pitchFamily="18" charset="0"/>
              </a:rPr>
              <a:t>H</a:t>
            </a:r>
            <a:r>
              <a:rPr lang="cs-CZ" altLang="cs-CZ" baseline="-22000">
                <a:latin typeface="Times New Roman" panose="02020603050405020304" pitchFamily="18" charset="0"/>
              </a:rPr>
              <a:t>2</a:t>
            </a:r>
            <a:r>
              <a:rPr lang="cs-CZ" altLang="cs-CZ">
                <a:latin typeface="Times New Roman" panose="02020603050405020304" pitchFamily="18" charset="0"/>
              </a:rPr>
              <a:t>0</a:t>
            </a:r>
            <a:endParaRPr lang="en-US" altLang="cs-CZ">
              <a:latin typeface="Times New Roman" panose="02020603050405020304" pitchFamily="18" charset="0"/>
            </a:endParaRPr>
          </a:p>
        </p:txBody>
      </p:sp>
      <p:sp>
        <p:nvSpPr>
          <p:cNvPr id="80927" name="Rectangle 44">
            <a:extLst>
              <a:ext uri="{FF2B5EF4-FFF2-40B4-BE49-F238E27FC236}">
                <a16:creationId xmlns:a16="http://schemas.microsoft.com/office/drawing/2014/main" id="{7A261126-A812-47F6-824A-7529173BE7BB}"/>
              </a:ext>
            </a:extLst>
          </p:cNvPr>
          <p:cNvSpPr>
            <a:spLocks noChangeArrowheads="1"/>
          </p:cNvSpPr>
          <p:nvPr/>
        </p:nvSpPr>
        <p:spPr bwMode="auto">
          <a:xfrm>
            <a:off x="7967664" y="1700214"/>
            <a:ext cx="288925" cy="358775"/>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000">
                <a:latin typeface="Times New Roman" panose="02020603050405020304" pitchFamily="18" charset="0"/>
              </a:rPr>
              <a:t>OH</a:t>
            </a:r>
            <a:r>
              <a:rPr lang="cs-CZ" altLang="cs-CZ" sz="1000" baseline="30000">
                <a:latin typeface="Times New Roman" panose="02020603050405020304" pitchFamily="18" charset="0"/>
              </a:rPr>
              <a:t>-</a:t>
            </a:r>
            <a:endParaRPr lang="en-US" altLang="cs-CZ" sz="1000" baseline="30000">
              <a:latin typeface="Times New Roman" panose="02020603050405020304" pitchFamily="18" charset="0"/>
            </a:endParaRPr>
          </a:p>
        </p:txBody>
      </p:sp>
      <p:sp>
        <p:nvSpPr>
          <p:cNvPr id="248864" name="Rectangle 45">
            <a:extLst>
              <a:ext uri="{FF2B5EF4-FFF2-40B4-BE49-F238E27FC236}">
                <a16:creationId xmlns:a16="http://schemas.microsoft.com/office/drawing/2014/main" id="{B9FC8D30-970C-4FA7-9430-6830495EB1F1}"/>
              </a:ext>
            </a:extLst>
          </p:cNvPr>
          <p:cNvSpPr>
            <a:spLocks noChangeArrowheads="1"/>
          </p:cNvSpPr>
          <p:nvPr/>
        </p:nvSpPr>
        <p:spPr bwMode="auto">
          <a:xfrm>
            <a:off x="7967664" y="908051"/>
            <a:ext cx="288925" cy="288925"/>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000">
                <a:latin typeface="Times New Roman" panose="02020603050405020304" pitchFamily="18" charset="0"/>
              </a:rPr>
              <a:t>H</a:t>
            </a:r>
            <a:r>
              <a:rPr lang="cs-CZ" altLang="cs-CZ" sz="1000" baseline="30000">
                <a:latin typeface="Times New Roman" panose="02020603050405020304" pitchFamily="18" charset="0"/>
              </a:rPr>
              <a:t>+</a:t>
            </a:r>
            <a:endParaRPr lang="en-US" altLang="cs-CZ" sz="1000" baseline="30000">
              <a:latin typeface="Times New Roman" panose="02020603050405020304" pitchFamily="18" charset="0"/>
            </a:endParaRPr>
          </a:p>
        </p:txBody>
      </p:sp>
      <p:sp>
        <p:nvSpPr>
          <p:cNvPr id="80929" name="Freeform 48">
            <a:extLst>
              <a:ext uri="{FF2B5EF4-FFF2-40B4-BE49-F238E27FC236}">
                <a16:creationId xmlns:a16="http://schemas.microsoft.com/office/drawing/2014/main" id="{A84F92A0-2AB4-4442-8B94-AEF6DD83BBF8}"/>
              </a:ext>
            </a:extLst>
          </p:cNvPr>
          <p:cNvSpPr>
            <a:spLocks/>
          </p:cNvSpPr>
          <p:nvPr/>
        </p:nvSpPr>
        <p:spPr bwMode="auto">
          <a:xfrm>
            <a:off x="7175501" y="1036638"/>
            <a:ext cx="792163" cy="520700"/>
          </a:xfrm>
          <a:custGeom>
            <a:avLst/>
            <a:gdLst>
              <a:gd name="T0" fmla="*/ 0 w 728"/>
              <a:gd name="T1" fmla="*/ 2147483646 h 645"/>
              <a:gd name="T2" fmla="*/ 2147483646 w 728"/>
              <a:gd name="T3" fmla="*/ 2147483646 h 645"/>
              <a:gd name="T4" fmla="*/ 2147483646 w 728"/>
              <a:gd name="T5" fmla="*/ 2147483646 h 645"/>
              <a:gd name="T6" fmla="*/ 2147483646 w 728"/>
              <a:gd name="T7" fmla="*/ 2147483646 h 645"/>
              <a:gd name="T8" fmla="*/ 2147483646 w 728"/>
              <a:gd name="T9" fmla="*/ 0 h 645"/>
              <a:gd name="T10" fmla="*/ 2147483646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0" name="Freeform 49">
            <a:extLst>
              <a:ext uri="{FF2B5EF4-FFF2-40B4-BE49-F238E27FC236}">
                <a16:creationId xmlns:a16="http://schemas.microsoft.com/office/drawing/2014/main" id="{8CF7FE9F-33B2-46D1-BA9B-529DAECE52EF}"/>
              </a:ext>
            </a:extLst>
          </p:cNvPr>
          <p:cNvSpPr>
            <a:spLocks/>
          </p:cNvSpPr>
          <p:nvPr/>
        </p:nvSpPr>
        <p:spPr bwMode="auto">
          <a:xfrm>
            <a:off x="7104063" y="1557338"/>
            <a:ext cx="863600" cy="304800"/>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994" name="Oval 50">
            <a:extLst>
              <a:ext uri="{FF2B5EF4-FFF2-40B4-BE49-F238E27FC236}">
                <a16:creationId xmlns:a16="http://schemas.microsoft.com/office/drawing/2014/main" id="{B8939223-9D18-4B77-84E3-1C5F6978BAF2}"/>
              </a:ext>
            </a:extLst>
          </p:cNvPr>
          <p:cNvSpPr>
            <a:spLocks noChangeArrowheads="1"/>
          </p:cNvSpPr>
          <p:nvPr/>
        </p:nvSpPr>
        <p:spPr bwMode="auto">
          <a:xfrm>
            <a:off x="6024563" y="3789363"/>
            <a:ext cx="215900" cy="215900"/>
          </a:xfrm>
          <a:prstGeom prst="ellipse">
            <a:avLst/>
          </a:prstGeom>
          <a:solidFill>
            <a:srgbClr val="FF0066"/>
          </a:solidFill>
          <a:ln w="9525">
            <a:solidFill>
              <a:schemeClr val="tx1"/>
            </a:solidFill>
            <a:round/>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2995" name="Rectangle 51">
            <a:extLst>
              <a:ext uri="{FF2B5EF4-FFF2-40B4-BE49-F238E27FC236}">
                <a16:creationId xmlns:a16="http://schemas.microsoft.com/office/drawing/2014/main" id="{C8997627-0396-4683-ACF7-11D508779D4A}"/>
              </a:ext>
            </a:extLst>
          </p:cNvPr>
          <p:cNvSpPr>
            <a:spLocks noChangeArrowheads="1"/>
          </p:cNvSpPr>
          <p:nvPr/>
        </p:nvSpPr>
        <p:spPr bwMode="auto">
          <a:xfrm>
            <a:off x="7967664" y="1412876"/>
            <a:ext cx="1152525" cy="936625"/>
          </a:xfrm>
          <a:prstGeom prst="rect">
            <a:avLst/>
          </a:prstGeom>
          <a:solidFill>
            <a:srgbClr val="FF00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2996" name="Oval 52">
            <a:extLst>
              <a:ext uri="{FF2B5EF4-FFF2-40B4-BE49-F238E27FC236}">
                <a16:creationId xmlns:a16="http://schemas.microsoft.com/office/drawing/2014/main" id="{4DA3105A-B4A2-48B1-BBB5-24C4E46D3DE9}"/>
              </a:ext>
            </a:extLst>
          </p:cNvPr>
          <p:cNvSpPr>
            <a:spLocks noChangeArrowheads="1"/>
          </p:cNvSpPr>
          <p:nvPr/>
        </p:nvSpPr>
        <p:spPr bwMode="auto">
          <a:xfrm>
            <a:off x="5808663" y="1592263"/>
            <a:ext cx="215900" cy="215900"/>
          </a:xfrm>
          <a:prstGeom prst="ellipse">
            <a:avLst/>
          </a:prstGeom>
          <a:solidFill>
            <a:srgbClr val="FF0066"/>
          </a:solidFill>
          <a:ln w="9525">
            <a:solidFill>
              <a:schemeClr val="tx1"/>
            </a:solidFill>
            <a:round/>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3004" name="Rectangle 60">
            <a:extLst>
              <a:ext uri="{FF2B5EF4-FFF2-40B4-BE49-F238E27FC236}">
                <a16:creationId xmlns:a16="http://schemas.microsoft.com/office/drawing/2014/main" id="{C7EAEDAA-288A-4C1B-8210-CCA504483280}"/>
              </a:ext>
            </a:extLst>
          </p:cNvPr>
          <p:cNvSpPr>
            <a:spLocks noChangeArrowheads="1"/>
          </p:cNvSpPr>
          <p:nvPr/>
        </p:nvSpPr>
        <p:spPr bwMode="auto">
          <a:xfrm>
            <a:off x="8328026" y="1773239"/>
            <a:ext cx="360363" cy="2873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800">
                <a:latin typeface="Times New Roman" panose="02020603050405020304" pitchFamily="18" charset="0"/>
              </a:rPr>
              <a:t>OH</a:t>
            </a:r>
            <a:r>
              <a:rPr lang="cs-CZ" altLang="cs-CZ" sz="1800" baseline="30000">
                <a:latin typeface="Times New Roman" panose="02020603050405020304" pitchFamily="18" charset="0"/>
              </a:rPr>
              <a:t>-</a:t>
            </a:r>
            <a:endParaRPr lang="en-US" altLang="cs-CZ" sz="1800" baseline="30000">
              <a:latin typeface="Times New Roman" panose="02020603050405020304" pitchFamily="18" charset="0"/>
            </a:endParaRPr>
          </a:p>
        </p:txBody>
      </p:sp>
      <p:sp>
        <p:nvSpPr>
          <p:cNvPr id="82984" name="Line 40">
            <a:extLst>
              <a:ext uri="{FF2B5EF4-FFF2-40B4-BE49-F238E27FC236}">
                <a16:creationId xmlns:a16="http://schemas.microsoft.com/office/drawing/2014/main" id="{FB5F0C19-5AAE-4955-A667-9AC1406F0DD3}"/>
              </a:ext>
            </a:extLst>
          </p:cNvPr>
          <p:cNvSpPr>
            <a:spLocks noChangeShapeType="1"/>
          </p:cNvSpPr>
          <p:nvPr/>
        </p:nvSpPr>
        <p:spPr bwMode="auto">
          <a:xfrm flipH="1">
            <a:off x="8328025" y="1916113"/>
            <a:ext cx="1296988" cy="0"/>
          </a:xfrm>
          <a:prstGeom prst="line">
            <a:avLst/>
          </a:prstGeom>
          <a:noFill/>
          <a:ln w="76200">
            <a:solidFill>
              <a:srgbClr val="FF0066"/>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 name="Line 36">
            <a:extLst>
              <a:ext uri="{FF2B5EF4-FFF2-40B4-BE49-F238E27FC236}">
                <a16:creationId xmlns:a16="http://schemas.microsoft.com/office/drawing/2014/main" id="{370FB65F-1FFE-496F-B47B-1AEBAD52EADD}"/>
              </a:ext>
            </a:extLst>
          </p:cNvPr>
          <p:cNvSpPr>
            <a:spLocks noChangeShapeType="1"/>
          </p:cNvSpPr>
          <p:nvPr/>
        </p:nvSpPr>
        <p:spPr bwMode="auto">
          <a:xfrm>
            <a:off x="7967663" y="3201988"/>
            <a:ext cx="36036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 name="Rectangle 51">
            <a:extLst>
              <a:ext uri="{FF2B5EF4-FFF2-40B4-BE49-F238E27FC236}">
                <a16:creationId xmlns:a16="http://schemas.microsoft.com/office/drawing/2014/main" id="{DF0094F5-E05F-41E1-852C-677D3A6B9DC0}"/>
              </a:ext>
            </a:extLst>
          </p:cNvPr>
          <p:cNvSpPr>
            <a:spLocks noChangeArrowheads="1"/>
          </p:cNvSpPr>
          <p:nvPr/>
        </p:nvSpPr>
        <p:spPr bwMode="auto">
          <a:xfrm>
            <a:off x="9515476" y="1341439"/>
            <a:ext cx="1152525" cy="936625"/>
          </a:xfrm>
          <a:prstGeom prst="rect">
            <a:avLst/>
          </a:prstGeom>
          <a:solidFill>
            <a:srgbClr val="FF00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4" name="Rectangle 60">
            <a:extLst>
              <a:ext uri="{FF2B5EF4-FFF2-40B4-BE49-F238E27FC236}">
                <a16:creationId xmlns:a16="http://schemas.microsoft.com/office/drawing/2014/main" id="{6023A190-1F66-4819-BE5B-489E265FC41F}"/>
              </a:ext>
            </a:extLst>
          </p:cNvPr>
          <p:cNvSpPr>
            <a:spLocks noChangeArrowheads="1"/>
          </p:cNvSpPr>
          <p:nvPr/>
        </p:nvSpPr>
        <p:spPr bwMode="auto">
          <a:xfrm>
            <a:off x="9912350" y="1773238"/>
            <a:ext cx="503238" cy="215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800">
                <a:latin typeface="Times New Roman" panose="02020603050405020304" pitchFamily="18" charset="0"/>
              </a:rPr>
              <a:t>OH</a:t>
            </a:r>
            <a:r>
              <a:rPr lang="cs-CZ" altLang="cs-CZ" sz="1800" baseline="30000">
                <a:latin typeface="Times New Roman" panose="02020603050405020304" pitchFamily="18" charset="0"/>
              </a:rPr>
              <a:t>-</a:t>
            </a:r>
            <a:endParaRPr lang="en-US" altLang="cs-CZ" sz="1800" baseline="30000">
              <a:latin typeface="Times New Roman" panose="02020603050405020304" pitchFamily="18" charset="0"/>
            </a:endParaRPr>
          </a:p>
        </p:txBody>
      </p:sp>
      <p:sp>
        <p:nvSpPr>
          <p:cNvPr id="248876" name="Rectangle 45">
            <a:extLst>
              <a:ext uri="{FF2B5EF4-FFF2-40B4-BE49-F238E27FC236}">
                <a16:creationId xmlns:a16="http://schemas.microsoft.com/office/drawing/2014/main" id="{333079FD-085C-4EE6-A5AC-032481E18D0D}"/>
              </a:ext>
            </a:extLst>
          </p:cNvPr>
          <p:cNvSpPr>
            <a:spLocks noChangeArrowheads="1"/>
          </p:cNvSpPr>
          <p:nvPr/>
        </p:nvSpPr>
        <p:spPr bwMode="auto">
          <a:xfrm>
            <a:off x="7967664" y="981075"/>
            <a:ext cx="288925" cy="71438"/>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000">
                <a:latin typeface="Times New Roman" panose="02020603050405020304" pitchFamily="18" charset="0"/>
              </a:rPr>
              <a:t>H</a:t>
            </a:r>
            <a:r>
              <a:rPr lang="cs-CZ" altLang="cs-CZ" sz="1000" baseline="30000">
                <a:latin typeface="Times New Roman" panose="02020603050405020304" pitchFamily="18" charset="0"/>
              </a:rPr>
              <a:t>+</a:t>
            </a:r>
            <a:endParaRPr lang="en-US" altLang="cs-CZ" sz="1000" baseline="30000">
              <a:latin typeface="Times New Roman" panose="02020603050405020304" pitchFamily="18" charset="0"/>
            </a:endParaRPr>
          </a:p>
        </p:txBody>
      </p:sp>
      <p:sp>
        <p:nvSpPr>
          <p:cNvPr id="5" name="Line 40">
            <a:extLst>
              <a:ext uri="{FF2B5EF4-FFF2-40B4-BE49-F238E27FC236}">
                <a16:creationId xmlns:a16="http://schemas.microsoft.com/office/drawing/2014/main" id="{3F731F85-1095-4A7E-AA1C-05AE9A508284}"/>
              </a:ext>
            </a:extLst>
          </p:cNvPr>
          <p:cNvSpPr>
            <a:spLocks noChangeShapeType="1"/>
          </p:cNvSpPr>
          <p:nvPr/>
        </p:nvSpPr>
        <p:spPr bwMode="auto">
          <a:xfrm flipH="1">
            <a:off x="7464425" y="2492375"/>
            <a:ext cx="0" cy="431800"/>
          </a:xfrm>
          <a:prstGeom prst="line">
            <a:avLst/>
          </a:prstGeom>
          <a:noFill/>
          <a:ln w="76200">
            <a:solidFill>
              <a:srgbClr val="FF0066"/>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48878" name="Line 46">
            <a:extLst>
              <a:ext uri="{FF2B5EF4-FFF2-40B4-BE49-F238E27FC236}">
                <a16:creationId xmlns:a16="http://schemas.microsoft.com/office/drawing/2014/main" id="{E3BD7D05-3694-4FD0-A4A3-11DFC126D3E4}"/>
              </a:ext>
            </a:extLst>
          </p:cNvPr>
          <p:cNvSpPr>
            <a:spLocks noChangeShapeType="1"/>
          </p:cNvSpPr>
          <p:nvPr/>
        </p:nvSpPr>
        <p:spPr bwMode="auto">
          <a:xfrm>
            <a:off x="6240463" y="2997200"/>
            <a:ext cx="0" cy="287338"/>
          </a:xfrm>
          <a:prstGeom prst="line">
            <a:avLst/>
          </a:prstGeom>
          <a:noFill/>
          <a:ln w="9525">
            <a:solidFill>
              <a:schemeClr val="tx1"/>
            </a:solidFill>
            <a:round/>
            <a:headEnd/>
            <a:tailEnd type="triangle" w="med" len="med"/>
          </a:ln>
          <a:effectLst>
            <a:prstShdw prst="shdw17" dist="17961" dir="2700000">
              <a:schemeClr val="tx1">
                <a:gamma/>
                <a:shade val="60000"/>
                <a:invGamma/>
              </a:schemeClr>
            </a:prstShdw>
          </a:effectLst>
        </p:spPr>
        <p:txBody>
          <a:bodyPr/>
          <a:lstStyle/>
          <a:p>
            <a:pPr>
              <a:defRPr/>
            </a:pPr>
            <a:endParaRPr lang="cs-CZ"/>
          </a:p>
        </p:txBody>
      </p:sp>
      <p:sp>
        <p:nvSpPr>
          <p:cNvPr id="248879" name="Line 47">
            <a:extLst>
              <a:ext uri="{FF2B5EF4-FFF2-40B4-BE49-F238E27FC236}">
                <a16:creationId xmlns:a16="http://schemas.microsoft.com/office/drawing/2014/main" id="{4E744790-D8D7-40B3-8EDD-1066F2AF4417}"/>
              </a:ext>
            </a:extLst>
          </p:cNvPr>
          <p:cNvSpPr>
            <a:spLocks noChangeShapeType="1"/>
          </p:cNvSpPr>
          <p:nvPr/>
        </p:nvSpPr>
        <p:spPr bwMode="auto">
          <a:xfrm>
            <a:off x="7153275" y="2997200"/>
            <a:ext cx="0" cy="287338"/>
          </a:xfrm>
          <a:prstGeom prst="line">
            <a:avLst/>
          </a:prstGeom>
          <a:noFill/>
          <a:ln w="9525">
            <a:solidFill>
              <a:schemeClr val="tx1"/>
            </a:solidFill>
            <a:round/>
            <a:headEnd type="triangle" w="med" len="med"/>
            <a:tailEnd/>
          </a:ln>
          <a:effectLst>
            <a:prstShdw prst="shdw17" dist="17961" dir="2700000">
              <a:schemeClr val="tx1">
                <a:gamma/>
                <a:shade val="60000"/>
                <a:invGamma/>
              </a:schemeClr>
            </a:prstShdw>
          </a:effectLst>
        </p:spPr>
        <p:txBody>
          <a:bodyPr/>
          <a:lstStyle/>
          <a:p>
            <a:pPr>
              <a:defRPr/>
            </a:pPr>
            <a:endParaRPr lang="cs-CZ"/>
          </a:p>
        </p:txBody>
      </p:sp>
      <p:sp>
        <p:nvSpPr>
          <p:cNvPr id="6" name="Rectangle 51">
            <a:extLst>
              <a:ext uri="{FF2B5EF4-FFF2-40B4-BE49-F238E27FC236}">
                <a16:creationId xmlns:a16="http://schemas.microsoft.com/office/drawing/2014/main" id="{918F245C-35E1-44CF-9316-1474CD03082D}"/>
              </a:ext>
            </a:extLst>
          </p:cNvPr>
          <p:cNvSpPr>
            <a:spLocks noChangeArrowheads="1"/>
          </p:cNvSpPr>
          <p:nvPr/>
        </p:nvSpPr>
        <p:spPr bwMode="auto">
          <a:xfrm>
            <a:off x="9515476" y="1"/>
            <a:ext cx="1152525" cy="936625"/>
          </a:xfrm>
          <a:prstGeom prst="rect">
            <a:avLst/>
          </a:prstGeom>
          <a:solidFill>
            <a:srgbClr val="FFFF99"/>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7" name="Rectangle 60">
            <a:extLst>
              <a:ext uri="{FF2B5EF4-FFF2-40B4-BE49-F238E27FC236}">
                <a16:creationId xmlns:a16="http://schemas.microsoft.com/office/drawing/2014/main" id="{A538EA68-8DE9-446E-94BF-486F041457C9}"/>
              </a:ext>
            </a:extLst>
          </p:cNvPr>
          <p:cNvSpPr>
            <a:spLocks noChangeArrowheads="1"/>
          </p:cNvSpPr>
          <p:nvPr/>
        </p:nvSpPr>
        <p:spPr bwMode="auto">
          <a:xfrm>
            <a:off x="9983789" y="360364"/>
            <a:ext cx="287337" cy="288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800">
                <a:latin typeface="Times New Roman" panose="02020603050405020304" pitchFamily="18" charset="0"/>
              </a:rPr>
              <a:t>Na</a:t>
            </a:r>
            <a:r>
              <a:rPr lang="cs-CZ" altLang="cs-CZ" sz="1800" baseline="30000">
                <a:latin typeface="Times New Roman" panose="02020603050405020304" pitchFamily="18" charset="0"/>
              </a:rPr>
              <a:t>+</a:t>
            </a:r>
            <a:endParaRPr lang="en-US" altLang="cs-CZ" sz="1800" baseline="30000">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1"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checkerboard(across)">
                                      <p:cBhvr>
                                        <p:cTn id="10" dur="500"/>
                                        <p:tgtEl>
                                          <p:spTgt spid="6"/>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checkerboard(across)">
                                      <p:cBhvr>
                                        <p:cTn id="13" dur="500"/>
                                        <p:tgtEl>
                                          <p:spTgt spid="7"/>
                                        </p:tgtEl>
                                      </p:cBhvr>
                                    </p:animEffect>
                                  </p:childTnLst>
                                </p:cTn>
                              </p:par>
                              <p:par>
                                <p:cTn id="14" presetID="5" presetClass="entr" presetSubtype="10" fill="hold" grpId="1"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checkerboard(across)">
                                      <p:cBhvr>
                                        <p:cTn id="16" dur="500"/>
                                        <p:tgtEl>
                                          <p:spTgt spid="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 presetClass="entr" presetSubtype="10" fill="hold" nodeType="clickEffect">
                                  <p:stCondLst>
                                    <p:cond delay="0"/>
                                  </p:stCondLst>
                                  <p:childTnLst>
                                    <p:set>
                                      <p:cBhvr>
                                        <p:cTn id="20" dur="1" fill="hold">
                                          <p:stCondLst>
                                            <p:cond delay="0"/>
                                          </p:stCondLst>
                                        </p:cTn>
                                        <p:tgtEl>
                                          <p:spTgt spid="82984"/>
                                        </p:tgtEl>
                                        <p:attrNameLst>
                                          <p:attrName>style.visibility</p:attrName>
                                        </p:attrNameLst>
                                      </p:cBhvr>
                                      <p:to>
                                        <p:strVal val="visible"/>
                                      </p:to>
                                    </p:set>
                                    <p:animEffect transition="in" filter="checkerboard(across)">
                                      <p:cBhvr>
                                        <p:cTn id="21" dur="500"/>
                                        <p:tgtEl>
                                          <p:spTgt spid="82984"/>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 presetClass="entr" presetSubtype="10" fill="hold" grpId="0" nodeType="clickEffect">
                                  <p:stCondLst>
                                    <p:cond delay="0"/>
                                  </p:stCondLst>
                                  <p:childTnLst>
                                    <p:set>
                                      <p:cBhvr>
                                        <p:cTn id="25" dur="1" fill="hold">
                                          <p:stCondLst>
                                            <p:cond delay="0"/>
                                          </p:stCondLst>
                                        </p:cTn>
                                        <p:tgtEl>
                                          <p:spTgt spid="82995"/>
                                        </p:tgtEl>
                                        <p:attrNameLst>
                                          <p:attrName>style.visibility</p:attrName>
                                        </p:attrNameLst>
                                      </p:cBhvr>
                                      <p:to>
                                        <p:strVal val="visible"/>
                                      </p:to>
                                    </p:set>
                                    <p:animEffect transition="in" filter="checkerboard(across)">
                                      <p:cBhvr>
                                        <p:cTn id="26" dur="500"/>
                                        <p:tgtEl>
                                          <p:spTgt spid="82995"/>
                                        </p:tgtEl>
                                      </p:cBhvr>
                                    </p:animEffect>
                                  </p:childTnLst>
                                </p:cTn>
                              </p:par>
                              <p:par>
                                <p:cTn id="27" presetID="5" presetClass="entr" presetSubtype="10" fill="hold" grpId="0" nodeType="withEffect">
                                  <p:stCondLst>
                                    <p:cond delay="0"/>
                                  </p:stCondLst>
                                  <p:childTnLst>
                                    <p:set>
                                      <p:cBhvr>
                                        <p:cTn id="28" dur="1" fill="hold">
                                          <p:stCondLst>
                                            <p:cond delay="0"/>
                                          </p:stCondLst>
                                        </p:cTn>
                                        <p:tgtEl>
                                          <p:spTgt spid="82996"/>
                                        </p:tgtEl>
                                        <p:attrNameLst>
                                          <p:attrName>style.visibility</p:attrName>
                                        </p:attrNameLst>
                                      </p:cBhvr>
                                      <p:to>
                                        <p:strVal val="visible"/>
                                      </p:to>
                                    </p:set>
                                    <p:animEffect transition="in" filter="checkerboard(across)">
                                      <p:cBhvr>
                                        <p:cTn id="29" dur="500"/>
                                        <p:tgtEl>
                                          <p:spTgt spid="82996"/>
                                        </p:tgtEl>
                                      </p:cBhvr>
                                    </p:animEffect>
                                  </p:childTnLst>
                                </p:cTn>
                              </p:par>
                              <p:par>
                                <p:cTn id="30" presetID="5" presetClass="entr" presetSubtype="10" fill="hold" grpId="0" nodeType="withEffect">
                                  <p:stCondLst>
                                    <p:cond delay="0"/>
                                  </p:stCondLst>
                                  <p:childTnLst>
                                    <p:set>
                                      <p:cBhvr>
                                        <p:cTn id="31" dur="1" fill="hold">
                                          <p:stCondLst>
                                            <p:cond delay="0"/>
                                          </p:stCondLst>
                                        </p:cTn>
                                        <p:tgtEl>
                                          <p:spTgt spid="83004"/>
                                        </p:tgtEl>
                                        <p:attrNameLst>
                                          <p:attrName>style.visibility</p:attrName>
                                        </p:attrNameLst>
                                      </p:cBhvr>
                                      <p:to>
                                        <p:strVal val="visible"/>
                                      </p:to>
                                    </p:set>
                                    <p:animEffect transition="in" filter="checkerboard(across)">
                                      <p:cBhvr>
                                        <p:cTn id="32" dur="500"/>
                                        <p:tgtEl>
                                          <p:spTgt spid="83004"/>
                                        </p:tgtEl>
                                      </p:cBhvr>
                                    </p:animEffect>
                                  </p:childTnLst>
                                </p:cTn>
                              </p:par>
                              <p:par>
                                <p:cTn id="33" presetID="5" presetClass="exit" presetSubtype="10" fill="hold" nodeType="withEffect">
                                  <p:stCondLst>
                                    <p:cond delay="0"/>
                                  </p:stCondLst>
                                  <p:childTnLst>
                                    <p:animEffect transition="out" filter="checkerboard(across)">
                                      <p:cBhvr>
                                        <p:cTn id="34" dur="500"/>
                                        <p:tgtEl>
                                          <p:spTgt spid="82980"/>
                                        </p:tgtEl>
                                      </p:cBhvr>
                                    </p:animEffect>
                                    <p:set>
                                      <p:cBhvr>
                                        <p:cTn id="35" dur="1" fill="hold">
                                          <p:stCondLst>
                                            <p:cond delay="499"/>
                                          </p:stCondLst>
                                        </p:cTn>
                                        <p:tgtEl>
                                          <p:spTgt spid="82980"/>
                                        </p:tgtEl>
                                        <p:attrNameLst>
                                          <p:attrName>style.visibility</p:attrName>
                                        </p:attrNameLst>
                                      </p:cBhvr>
                                      <p:to>
                                        <p:strVal val="hidden"/>
                                      </p:to>
                                    </p:set>
                                  </p:childTnLst>
                                </p:cTn>
                              </p:par>
                              <p:par>
                                <p:cTn id="36" presetID="5" presetClass="entr" presetSubtype="10" fill="hold" nodeType="withEffect">
                                  <p:stCondLst>
                                    <p:cond delay="0"/>
                                  </p:stCondLst>
                                  <p:childTnLst>
                                    <p:set>
                                      <p:cBhvr>
                                        <p:cTn id="37" dur="1" fill="hold">
                                          <p:stCondLst>
                                            <p:cond delay="0"/>
                                          </p:stCondLst>
                                        </p:cTn>
                                        <p:tgtEl>
                                          <p:spTgt spid="2"/>
                                        </p:tgtEl>
                                        <p:attrNameLst>
                                          <p:attrName>style.visibility</p:attrName>
                                        </p:attrNameLst>
                                      </p:cBhvr>
                                      <p:to>
                                        <p:strVal val="visible"/>
                                      </p:to>
                                    </p:set>
                                    <p:animEffect transition="in" filter="checkerboard(across)">
                                      <p:cBhvr>
                                        <p:cTn id="38" dur="500"/>
                                        <p:tgtEl>
                                          <p:spTgt spid="2"/>
                                        </p:tgtEl>
                                      </p:cBhvr>
                                    </p:animEffect>
                                  </p:childTnLst>
                                </p:cTn>
                              </p:par>
                              <p:par>
                                <p:cTn id="39" presetID="5" presetClass="exit" presetSubtype="10" fill="hold" nodeType="withEffect">
                                  <p:stCondLst>
                                    <p:cond delay="0"/>
                                  </p:stCondLst>
                                  <p:childTnLst>
                                    <p:animEffect transition="out" filter="checkerboard(across)">
                                      <p:cBhvr>
                                        <p:cTn id="40" dur="500"/>
                                        <p:tgtEl>
                                          <p:spTgt spid="82984"/>
                                        </p:tgtEl>
                                      </p:cBhvr>
                                    </p:animEffect>
                                    <p:set>
                                      <p:cBhvr>
                                        <p:cTn id="41" dur="1" fill="hold">
                                          <p:stCondLst>
                                            <p:cond delay="499"/>
                                          </p:stCondLst>
                                        </p:cTn>
                                        <p:tgtEl>
                                          <p:spTgt spid="82984"/>
                                        </p:tgtEl>
                                        <p:attrNameLst>
                                          <p:attrName>style.visibility</p:attrName>
                                        </p:attrNameLst>
                                      </p:cBhvr>
                                      <p:to>
                                        <p:strVal val="hidden"/>
                                      </p:to>
                                    </p:set>
                                  </p:childTnLst>
                                </p:cTn>
                              </p:par>
                              <p:par>
                                <p:cTn id="42" presetID="5" presetClass="exit" presetSubtype="10" fill="hold" grpId="0" nodeType="withEffect">
                                  <p:stCondLst>
                                    <p:cond delay="0"/>
                                  </p:stCondLst>
                                  <p:childTnLst>
                                    <p:animEffect transition="out" filter="checkerboard(across)">
                                      <p:cBhvr>
                                        <p:cTn id="43" dur="500"/>
                                        <p:tgtEl>
                                          <p:spTgt spid="4"/>
                                        </p:tgtEl>
                                      </p:cBhvr>
                                    </p:animEffect>
                                    <p:set>
                                      <p:cBhvr>
                                        <p:cTn id="44" dur="1" fill="hold">
                                          <p:stCondLst>
                                            <p:cond delay="499"/>
                                          </p:stCondLst>
                                        </p:cTn>
                                        <p:tgtEl>
                                          <p:spTgt spid="4"/>
                                        </p:tgtEl>
                                        <p:attrNameLst>
                                          <p:attrName>style.visibility</p:attrName>
                                        </p:attrNameLst>
                                      </p:cBhvr>
                                      <p:to>
                                        <p:strVal val="hidden"/>
                                      </p:to>
                                    </p:set>
                                  </p:childTnLst>
                                </p:cTn>
                              </p:par>
                              <p:par>
                                <p:cTn id="45" presetID="5" presetClass="exit" presetSubtype="10" fill="hold" grpId="0" nodeType="withEffect">
                                  <p:stCondLst>
                                    <p:cond delay="0"/>
                                  </p:stCondLst>
                                  <p:childTnLst>
                                    <p:animEffect transition="out" filter="checkerboard(across)">
                                      <p:cBhvr>
                                        <p:cTn id="46" dur="500"/>
                                        <p:tgtEl>
                                          <p:spTgt spid="3"/>
                                        </p:tgtEl>
                                      </p:cBhvr>
                                    </p:animEffect>
                                    <p:set>
                                      <p:cBhvr>
                                        <p:cTn id="47" dur="1" fill="hold">
                                          <p:stCondLst>
                                            <p:cond delay="499"/>
                                          </p:stCondLst>
                                        </p:cTn>
                                        <p:tgtEl>
                                          <p:spTgt spid="3"/>
                                        </p:tgtEl>
                                        <p:attrNameLst>
                                          <p:attrName>style.visibility</p:attrName>
                                        </p:attrNameLst>
                                      </p:cBhvr>
                                      <p:to>
                                        <p:strVal val="hidden"/>
                                      </p:to>
                                    </p:set>
                                  </p:childTnLst>
                                </p:cTn>
                              </p:par>
                              <p:par>
                                <p:cTn id="48" presetID="5" presetClass="exit" presetSubtype="10" fill="hold" grpId="0" nodeType="withEffect">
                                  <p:stCondLst>
                                    <p:cond delay="0"/>
                                  </p:stCondLst>
                                  <p:childTnLst>
                                    <p:animEffect transition="out" filter="checkerboard(across)">
                                      <p:cBhvr>
                                        <p:cTn id="49" dur="500"/>
                                        <p:tgtEl>
                                          <p:spTgt spid="82994"/>
                                        </p:tgtEl>
                                      </p:cBhvr>
                                    </p:animEffect>
                                    <p:set>
                                      <p:cBhvr>
                                        <p:cTn id="50" dur="1" fill="hold">
                                          <p:stCondLst>
                                            <p:cond delay="499"/>
                                          </p:stCondLst>
                                        </p:cTn>
                                        <p:tgtEl>
                                          <p:spTgt spid="82994"/>
                                        </p:tgtEl>
                                        <p:attrNameLst>
                                          <p:attrName>style.visibility</p:attrName>
                                        </p:attrNameLst>
                                      </p:cBhvr>
                                      <p:to>
                                        <p:strVal val="hidden"/>
                                      </p:to>
                                    </p:set>
                                  </p:childTnLst>
                                </p:cTn>
                              </p:par>
                              <p:par>
                                <p:cTn id="51" presetID="5" presetClass="entr" presetSubtype="10" fill="hold" grpId="0" nodeType="withEffect">
                                  <p:stCondLst>
                                    <p:cond delay="0"/>
                                  </p:stCondLst>
                                  <p:childTnLst>
                                    <p:set>
                                      <p:cBhvr>
                                        <p:cTn id="52" dur="1" fill="hold">
                                          <p:stCondLst>
                                            <p:cond delay="0"/>
                                          </p:stCondLst>
                                        </p:cTn>
                                        <p:tgtEl>
                                          <p:spTgt spid="248876"/>
                                        </p:tgtEl>
                                        <p:attrNameLst>
                                          <p:attrName>style.visibility</p:attrName>
                                        </p:attrNameLst>
                                      </p:cBhvr>
                                      <p:to>
                                        <p:strVal val="visible"/>
                                      </p:to>
                                    </p:set>
                                    <p:animEffect transition="in" filter="checkerboard(across)">
                                      <p:cBhvr>
                                        <p:cTn id="53" dur="500"/>
                                        <p:tgtEl>
                                          <p:spTgt spid="248876"/>
                                        </p:tgtEl>
                                      </p:cBhvr>
                                    </p:animEffect>
                                  </p:childTnLst>
                                </p:cTn>
                              </p:par>
                              <p:par>
                                <p:cTn id="54" presetID="5" presetClass="exit" presetSubtype="10" fill="hold" grpId="0" nodeType="withEffect">
                                  <p:stCondLst>
                                    <p:cond delay="0"/>
                                  </p:stCondLst>
                                  <p:childTnLst>
                                    <p:animEffect transition="out" filter="checkerboard(across)">
                                      <p:cBhvr>
                                        <p:cTn id="55" dur="500"/>
                                        <p:tgtEl>
                                          <p:spTgt spid="248864"/>
                                        </p:tgtEl>
                                      </p:cBhvr>
                                    </p:animEffect>
                                    <p:set>
                                      <p:cBhvr>
                                        <p:cTn id="56" dur="1" fill="hold">
                                          <p:stCondLst>
                                            <p:cond delay="499"/>
                                          </p:stCondLst>
                                        </p:cTn>
                                        <p:tgtEl>
                                          <p:spTgt spid="248864"/>
                                        </p:tgtEl>
                                        <p:attrNameLst>
                                          <p:attrName>style.visibility</p:attrName>
                                        </p:attrNameLst>
                                      </p:cBhvr>
                                      <p:to>
                                        <p:strVal val="hidden"/>
                                      </p:to>
                                    </p:set>
                                  </p:childTnLst>
                                </p:cTn>
                              </p:par>
                              <p:par>
                                <p:cTn id="57" presetID="5" presetClass="entr" presetSubtype="10" fill="hold" nodeType="withEffect">
                                  <p:stCondLst>
                                    <p:cond delay="0"/>
                                  </p:stCondLst>
                                  <p:childTnLst>
                                    <p:set>
                                      <p:cBhvr>
                                        <p:cTn id="58" dur="1" fill="hold">
                                          <p:stCondLst>
                                            <p:cond delay="0"/>
                                          </p:stCondLst>
                                        </p:cTn>
                                        <p:tgtEl>
                                          <p:spTgt spid="248879"/>
                                        </p:tgtEl>
                                        <p:attrNameLst>
                                          <p:attrName>style.visibility</p:attrName>
                                        </p:attrNameLst>
                                      </p:cBhvr>
                                      <p:to>
                                        <p:strVal val="visible"/>
                                      </p:to>
                                    </p:set>
                                    <p:animEffect transition="in" filter="checkerboard(across)">
                                      <p:cBhvr>
                                        <p:cTn id="59" dur="500"/>
                                        <p:tgtEl>
                                          <p:spTgt spid="248879"/>
                                        </p:tgtEl>
                                      </p:cBhvr>
                                    </p:animEffect>
                                  </p:childTnLst>
                                </p:cTn>
                              </p:par>
                              <p:par>
                                <p:cTn id="60" presetID="5" presetClass="entr" presetSubtype="10" fill="hold" nodeType="withEffect">
                                  <p:stCondLst>
                                    <p:cond delay="0"/>
                                  </p:stCondLst>
                                  <p:childTnLst>
                                    <p:set>
                                      <p:cBhvr>
                                        <p:cTn id="61" dur="1" fill="hold">
                                          <p:stCondLst>
                                            <p:cond delay="0"/>
                                          </p:stCondLst>
                                        </p:cTn>
                                        <p:tgtEl>
                                          <p:spTgt spid="248878"/>
                                        </p:tgtEl>
                                        <p:attrNameLst>
                                          <p:attrName>style.visibility</p:attrName>
                                        </p:attrNameLst>
                                      </p:cBhvr>
                                      <p:to>
                                        <p:strVal val="visible"/>
                                      </p:to>
                                    </p:set>
                                    <p:animEffect transition="in" filter="checkerboard(across)">
                                      <p:cBhvr>
                                        <p:cTn id="62" dur="500"/>
                                        <p:tgtEl>
                                          <p:spTgt spid="248878"/>
                                        </p:tgtEl>
                                      </p:cBhvr>
                                    </p:animEffect>
                                  </p:childTnLst>
                                </p:cTn>
                              </p:par>
                              <p:par>
                                <p:cTn id="63" presetID="5" presetClass="entr" presetSubtype="10" fill="hold" nodeType="withEffect">
                                  <p:stCondLst>
                                    <p:cond delay="0"/>
                                  </p:stCondLst>
                                  <p:childTnLst>
                                    <p:set>
                                      <p:cBhvr>
                                        <p:cTn id="64" dur="1" fill="hold">
                                          <p:stCondLst>
                                            <p:cond delay="0"/>
                                          </p:stCondLst>
                                        </p:cTn>
                                        <p:tgtEl>
                                          <p:spTgt spid="5"/>
                                        </p:tgtEl>
                                        <p:attrNameLst>
                                          <p:attrName>style.visibility</p:attrName>
                                        </p:attrNameLst>
                                      </p:cBhvr>
                                      <p:to>
                                        <p:strVal val="visible"/>
                                      </p:to>
                                    </p:set>
                                    <p:animEffect transition="in" filter="checkerboard(across)">
                                      <p:cBhvr>
                                        <p:cTn id="6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864" grpId="0" animBg="1"/>
      <p:bldP spid="82994" grpId="0" animBg="1"/>
      <p:bldP spid="82995" grpId="0" animBg="1"/>
      <p:bldP spid="82996" grpId="0" animBg="1"/>
      <p:bldP spid="83004" grpId="0" animBg="1"/>
      <p:bldP spid="3" grpId="0" animBg="1"/>
      <p:bldP spid="3" grpId="1" animBg="1"/>
      <p:bldP spid="4" grpId="0" animBg="1"/>
      <p:bldP spid="4" grpId="1" animBg="1"/>
      <p:bldP spid="248876" grpId="0" animBg="1"/>
      <p:bldP spid="6" grpId="0" animBg="1"/>
      <p:bldP spid="7"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83001" name="Freeform 57">
            <a:extLst>
              <a:ext uri="{FF2B5EF4-FFF2-40B4-BE49-F238E27FC236}">
                <a16:creationId xmlns:a16="http://schemas.microsoft.com/office/drawing/2014/main" id="{F45E07D9-6CF1-4A8F-9DD6-6414B5E0FB8A}"/>
              </a:ext>
            </a:extLst>
          </p:cNvPr>
          <p:cNvSpPr>
            <a:spLocks/>
          </p:cNvSpPr>
          <p:nvPr/>
        </p:nvSpPr>
        <p:spPr bwMode="auto">
          <a:xfrm>
            <a:off x="3606800" y="515939"/>
            <a:ext cx="603250" cy="619125"/>
          </a:xfrm>
          <a:custGeom>
            <a:avLst/>
            <a:gdLst>
              <a:gd name="T0" fmla="*/ 2147483646 w 380"/>
              <a:gd name="T1" fmla="*/ 0 h 390"/>
              <a:gd name="T2" fmla="*/ 2147483646 w 380"/>
              <a:gd name="T3" fmla="*/ 2147483646 h 390"/>
              <a:gd name="T4" fmla="*/ 0 w 380"/>
              <a:gd name="T5" fmla="*/ 2147483646 h 390"/>
              <a:gd name="T6" fmla="*/ 0 60000 65536"/>
              <a:gd name="T7" fmla="*/ 0 60000 65536"/>
              <a:gd name="T8" fmla="*/ 0 60000 65536"/>
              <a:gd name="T9" fmla="*/ 0 w 380"/>
              <a:gd name="T10" fmla="*/ 0 h 390"/>
              <a:gd name="T11" fmla="*/ 380 w 380"/>
              <a:gd name="T12" fmla="*/ 390 h 390"/>
            </a:gdLst>
            <a:ahLst/>
            <a:cxnLst>
              <a:cxn ang="T6">
                <a:pos x="T0" y="T1"/>
              </a:cxn>
              <a:cxn ang="T7">
                <a:pos x="T2" y="T3"/>
              </a:cxn>
              <a:cxn ang="T8">
                <a:pos x="T4" y="T5"/>
              </a:cxn>
            </a:cxnLst>
            <a:rect l="T9" t="T10" r="T11" b="T12"/>
            <a:pathLst>
              <a:path w="380" h="390">
                <a:moveTo>
                  <a:pt x="363" y="0"/>
                </a:moveTo>
                <a:cubicBezTo>
                  <a:pt x="356" y="42"/>
                  <a:pt x="380" y="181"/>
                  <a:pt x="320" y="246"/>
                </a:cubicBezTo>
                <a:cubicBezTo>
                  <a:pt x="275" y="314"/>
                  <a:pt x="67" y="360"/>
                  <a:pt x="0" y="390"/>
                </a:cubicBezTo>
              </a:path>
            </a:pathLst>
          </a:custGeom>
          <a:noFill/>
          <a:ln w="76200">
            <a:solidFill>
              <a:srgbClr val="FF006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47" name="Rectangle 2">
            <a:extLst>
              <a:ext uri="{FF2B5EF4-FFF2-40B4-BE49-F238E27FC236}">
                <a16:creationId xmlns:a16="http://schemas.microsoft.com/office/drawing/2014/main" id="{66415491-527B-48DE-AFEC-B8B37B3D5041}"/>
              </a:ext>
            </a:extLst>
          </p:cNvPr>
          <p:cNvSpPr>
            <a:spLocks noGrp="1" noChangeArrowheads="1"/>
          </p:cNvSpPr>
          <p:nvPr>
            <p:ph type="title" idx="4294967295"/>
          </p:nvPr>
        </p:nvSpPr>
        <p:spPr>
          <a:xfrm>
            <a:off x="1524000" y="-6350"/>
            <a:ext cx="7772400" cy="1143000"/>
          </a:xfrm>
        </p:spPr>
        <p:txBody>
          <a:bodyPr/>
          <a:lstStyle/>
          <a:p>
            <a:pPr eaLnBrk="1" hangingPunct="1"/>
            <a:r>
              <a:rPr lang="cs-CZ" altLang="cs-CZ" sz="3200"/>
              <a:t>Pufrační </a:t>
            </a:r>
            <a:br>
              <a:rPr lang="cs-CZ" altLang="cs-CZ" sz="3200"/>
            </a:br>
            <a:r>
              <a:rPr lang="cs-CZ" altLang="cs-CZ" sz="3200"/>
              <a:t>křivka</a:t>
            </a:r>
          </a:p>
        </p:txBody>
      </p:sp>
      <p:sp>
        <p:nvSpPr>
          <p:cNvPr id="82948" name="Line 4">
            <a:extLst>
              <a:ext uri="{FF2B5EF4-FFF2-40B4-BE49-F238E27FC236}">
                <a16:creationId xmlns:a16="http://schemas.microsoft.com/office/drawing/2014/main" id="{42B251BE-5BCD-4F45-B31E-EA42B8CA474E}"/>
              </a:ext>
            </a:extLst>
          </p:cNvPr>
          <p:cNvSpPr>
            <a:spLocks noChangeShapeType="1"/>
          </p:cNvSpPr>
          <p:nvPr/>
        </p:nvSpPr>
        <p:spPr bwMode="auto">
          <a:xfrm flipH="1">
            <a:off x="2711451" y="6381750"/>
            <a:ext cx="6697663"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49" name="Line 5">
            <a:extLst>
              <a:ext uri="{FF2B5EF4-FFF2-40B4-BE49-F238E27FC236}">
                <a16:creationId xmlns:a16="http://schemas.microsoft.com/office/drawing/2014/main" id="{25C94B5B-ABC9-4F1A-B74C-29ACA2DA55EA}"/>
              </a:ext>
            </a:extLst>
          </p:cNvPr>
          <p:cNvSpPr>
            <a:spLocks noChangeShapeType="1"/>
          </p:cNvSpPr>
          <p:nvPr/>
        </p:nvSpPr>
        <p:spPr bwMode="auto">
          <a:xfrm flipH="1">
            <a:off x="2711450" y="1484314"/>
            <a:ext cx="0" cy="489743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0" name="Line 6">
            <a:extLst>
              <a:ext uri="{FF2B5EF4-FFF2-40B4-BE49-F238E27FC236}">
                <a16:creationId xmlns:a16="http://schemas.microsoft.com/office/drawing/2014/main" id="{3960FDE2-89CC-4D6B-BC4C-1CEB0C8ED6A3}"/>
              </a:ext>
            </a:extLst>
          </p:cNvPr>
          <p:cNvSpPr>
            <a:spLocks noChangeShapeType="1"/>
          </p:cNvSpPr>
          <p:nvPr/>
        </p:nvSpPr>
        <p:spPr bwMode="auto">
          <a:xfrm flipV="1">
            <a:off x="6096000" y="1557338"/>
            <a:ext cx="0" cy="48244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1" name="Line 7">
            <a:extLst>
              <a:ext uri="{FF2B5EF4-FFF2-40B4-BE49-F238E27FC236}">
                <a16:creationId xmlns:a16="http://schemas.microsoft.com/office/drawing/2014/main" id="{6FB14D0D-513C-4EF8-959E-17A74CBFA8AC}"/>
              </a:ext>
            </a:extLst>
          </p:cNvPr>
          <p:cNvSpPr>
            <a:spLocks noChangeShapeType="1"/>
          </p:cNvSpPr>
          <p:nvPr/>
        </p:nvSpPr>
        <p:spPr bwMode="auto">
          <a:xfrm>
            <a:off x="2711450" y="3933825"/>
            <a:ext cx="640873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2" name="Line 8">
            <a:extLst>
              <a:ext uri="{FF2B5EF4-FFF2-40B4-BE49-F238E27FC236}">
                <a16:creationId xmlns:a16="http://schemas.microsoft.com/office/drawing/2014/main" id="{5FBDB44C-DA91-4FF4-9DFC-ED6A02482C6A}"/>
              </a:ext>
            </a:extLst>
          </p:cNvPr>
          <p:cNvSpPr>
            <a:spLocks noChangeShapeType="1"/>
          </p:cNvSpPr>
          <p:nvPr/>
        </p:nvSpPr>
        <p:spPr bwMode="auto">
          <a:xfrm>
            <a:off x="60960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3" name="Line 9">
            <a:extLst>
              <a:ext uri="{FF2B5EF4-FFF2-40B4-BE49-F238E27FC236}">
                <a16:creationId xmlns:a16="http://schemas.microsoft.com/office/drawing/2014/main" id="{9373BB97-16DF-4585-A9F4-0D483024FDAE}"/>
              </a:ext>
            </a:extLst>
          </p:cNvPr>
          <p:cNvSpPr>
            <a:spLocks noChangeShapeType="1"/>
          </p:cNvSpPr>
          <p:nvPr/>
        </p:nvSpPr>
        <p:spPr bwMode="auto">
          <a:xfrm>
            <a:off x="65278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4" name="Line 10">
            <a:extLst>
              <a:ext uri="{FF2B5EF4-FFF2-40B4-BE49-F238E27FC236}">
                <a16:creationId xmlns:a16="http://schemas.microsoft.com/office/drawing/2014/main" id="{00CD1C66-4229-440D-B390-C2D5D505C37A}"/>
              </a:ext>
            </a:extLst>
          </p:cNvPr>
          <p:cNvSpPr>
            <a:spLocks noChangeShapeType="1"/>
          </p:cNvSpPr>
          <p:nvPr/>
        </p:nvSpPr>
        <p:spPr bwMode="auto">
          <a:xfrm>
            <a:off x="69596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5" name="Line 11">
            <a:extLst>
              <a:ext uri="{FF2B5EF4-FFF2-40B4-BE49-F238E27FC236}">
                <a16:creationId xmlns:a16="http://schemas.microsoft.com/office/drawing/2014/main" id="{EB5CF881-CFC1-4E18-8741-CB577C9DA794}"/>
              </a:ext>
            </a:extLst>
          </p:cNvPr>
          <p:cNvSpPr>
            <a:spLocks noChangeShapeType="1"/>
          </p:cNvSpPr>
          <p:nvPr/>
        </p:nvSpPr>
        <p:spPr bwMode="auto">
          <a:xfrm>
            <a:off x="73914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6" name="Line 12">
            <a:extLst>
              <a:ext uri="{FF2B5EF4-FFF2-40B4-BE49-F238E27FC236}">
                <a16:creationId xmlns:a16="http://schemas.microsoft.com/office/drawing/2014/main" id="{ED38FB8E-A361-4C04-A259-0F0D4266B917}"/>
              </a:ext>
            </a:extLst>
          </p:cNvPr>
          <p:cNvSpPr>
            <a:spLocks noChangeShapeType="1"/>
          </p:cNvSpPr>
          <p:nvPr/>
        </p:nvSpPr>
        <p:spPr bwMode="auto">
          <a:xfrm>
            <a:off x="78232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7" name="Line 13">
            <a:extLst>
              <a:ext uri="{FF2B5EF4-FFF2-40B4-BE49-F238E27FC236}">
                <a16:creationId xmlns:a16="http://schemas.microsoft.com/office/drawing/2014/main" id="{FAB531D8-A4A5-4ADE-BB1E-4289AFAA4375}"/>
              </a:ext>
            </a:extLst>
          </p:cNvPr>
          <p:cNvSpPr>
            <a:spLocks noChangeShapeType="1"/>
          </p:cNvSpPr>
          <p:nvPr/>
        </p:nvSpPr>
        <p:spPr bwMode="auto">
          <a:xfrm>
            <a:off x="82550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8" name="Line 14">
            <a:extLst>
              <a:ext uri="{FF2B5EF4-FFF2-40B4-BE49-F238E27FC236}">
                <a16:creationId xmlns:a16="http://schemas.microsoft.com/office/drawing/2014/main" id="{F952DFC4-EB53-40DA-9EB1-C0C54DDC5E82}"/>
              </a:ext>
            </a:extLst>
          </p:cNvPr>
          <p:cNvSpPr>
            <a:spLocks noChangeShapeType="1"/>
          </p:cNvSpPr>
          <p:nvPr/>
        </p:nvSpPr>
        <p:spPr bwMode="auto">
          <a:xfrm>
            <a:off x="86868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59" name="Line 15">
            <a:extLst>
              <a:ext uri="{FF2B5EF4-FFF2-40B4-BE49-F238E27FC236}">
                <a16:creationId xmlns:a16="http://schemas.microsoft.com/office/drawing/2014/main" id="{3502698B-C495-4209-8C07-8E945A273D3D}"/>
              </a:ext>
            </a:extLst>
          </p:cNvPr>
          <p:cNvSpPr>
            <a:spLocks noChangeShapeType="1"/>
          </p:cNvSpPr>
          <p:nvPr/>
        </p:nvSpPr>
        <p:spPr bwMode="auto">
          <a:xfrm>
            <a:off x="60960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0" name="Line 16">
            <a:extLst>
              <a:ext uri="{FF2B5EF4-FFF2-40B4-BE49-F238E27FC236}">
                <a16:creationId xmlns:a16="http://schemas.microsoft.com/office/drawing/2014/main" id="{E7F8C65E-8B90-41F8-BA4F-3E482BDEE48A}"/>
              </a:ext>
            </a:extLst>
          </p:cNvPr>
          <p:cNvSpPr>
            <a:spLocks noChangeShapeType="1"/>
          </p:cNvSpPr>
          <p:nvPr/>
        </p:nvSpPr>
        <p:spPr bwMode="auto">
          <a:xfrm>
            <a:off x="56642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1" name="Line 17">
            <a:extLst>
              <a:ext uri="{FF2B5EF4-FFF2-40B4-BE49-F238E27FC236}">
                <a16:creationId xmlns:a16="http://schemas.microsoft.com/office/drawing/2014/main" id="{401F2D3E-765E-47EA-9D76-714EEA294B54}"/>
              </a:ext>
            </a:extLst>
          </p:cNvPr>
          <p:cNvSpPr>
            <a:spLocks noChangeShapeType="1"/>
          </p:cNvSpPr>
          <p:nvPr/>
        </p:nvSpPr>
        <p:spPr bwMode="auto">
          <a:xfrm>
            <a:off x="52324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2" name="Line 18">
            <a:extLst>
              <a:ext uri="{FF2B5EF4-FFF2-40B4-BE49-F238E27FC236}">
                <a16:creationId xmlns:a16="http://schemas.microsoft.com/office/drawing/2014/main" id="{690C6618-E472-48F7-B4A1-4984578FF2E2}"/>
              </a:ext>
            </a:extLst>
          </p:cNvPr>
          <p:cNvSpPr>
            <a:spLocks noChangeShapeType="1"/>
          </p:cNvSpPr>
          <p:nvPr/>
        </p:nvSpPr>
        <p:spPr bwMode="auto">
          <a:xfrm>
            <a:off x="48006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3" name="Line 19">
            <a:extLst>
              <a:ext uri="{FF2B5EF4-FFF2-40B4-BE49-F238E27FC236}">
                <a16:creationId xmlns:a16="http://schemas.microsoft.com/office/drawing/2014/main" id="{C27BCC4E-24C6-4456-A120-405F8E7D52D6}"/>
              </a:ext>
            </a:extLst>
          </p:cNvPr>
          <p:cNvSpPr>
            <a:spLocks noChangeShapeType="1"/>
          </p:cNvSpPr>
          <p:nvPr/>
        </p:nvSpPr>
        <p:spPr bwMode="auto">
          <a:xfrm>
            <a:off x="43688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4" name="Line 20">
            <a:extLst>
              <a:ext uri="{FF2B5EF4-FFF2-40B4-BE49-F238E27FC236}">
                <a16:creationId xmlns:a16="http://schemas.microsoft.com/office/drawing/2014/main" id="{9BEE5FBB-4D85-4CE6-BEC7-CF7184BC818F}"/>
              </a:ext>
            </a:extLst>
          </p:cNvPr>
          <p:cNvSpPr>
            <a:spLocks noChangeShapeType="1"/>
          </p:cNvSpPr>
          <p:nvPr/>
        </p:nvSpPr>
        <p:spPr bwMode="auto">
          <a:xfrm>
            <a:off x="39370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5" name="Line 21">
            <a:extLst>
              <a:ext uri="{FF2B5EF4-FFF2-40B4-BE49-F238E27FC236}">
                <a16:creationId xmlns:a16="http://schemas.microsoft.com/office/drawing/2014/main" id="{FB34634E-84A5-4E8B-A39F-8BAECEAE3DDA}"/>
              </a:ext>
            </a:extLst>
          </p:cNvPr>
          <p:cNvSpPr>
            <a:spLocks noChangeShapeType="1"/>
          </p:cNvSpPr>
          <p:nvPr/>
        </p:nvSpPr>
        <p:spPr bwMode="auto">
          <a:xfrm>
            <a:off x="35052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6" name="Line 22">
            <a:extLst>
              <a:ext uri="{FF2B5EF4-FFF2-40B4-BE49-F238E27FC236}">
                <a16:creationId xmlns:a16="http://schemas.microsoft.com/office/drawing/2014/main" id="{F8DA6883-4978-4E0F-B845-A2DA15FFD0FF}"/>
              </a:ext>
            </a:extLst>
          </p:cNvPr>
          <p:cNvSpPr>
            <a:spLocks noChangeShapeType="1"/>
          </p:cNvSpPr>
          <p:nvPr/>
        </p:nvSpPr>
        <p:spPr bwMode="auto">
          <a:xfrm>
            <a:off x="3073400"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67" name="Text Box 23">
            <a:extLst>
              <a:ext uri="{FF2B5EF4-FFF2-40B4-BE49-F238E27FC236}">
                <a16:creationId xmlns:a16="http://schemas.microsoft.com/office/drawing/2014/main" id="{FCD29404-A03F-42D1-B9F9-D9634995FD66}"/>
              </a:ext>
            </a:extLst>
          </p:cNvPr>
          <p:cNvSpPr txBox="1">
            <a:spLocks noChangeArrowheads="1"/>
          </p:cNvSpPr>
          <p:nvPr/>
        </p:nvSpPr>
        <p:spPr bwMode="auto">
          <a:xfrm>
            <a:off x="1900238" y="1001713"/>
            <a:ext cx="5572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pH</a:t>
            </a:r>
          </a:p>
        </p:txBody>
      </p:sp>
      <p:sp>
        <p:nvSpPr>
          <p:cNvPr id="82968" name="Text Box 24">
            <a:extLst>
              <a:ext uri="{FF2B5EF4-FFF2-40B4-BE49-F238E27FC236}">
                <a16:creationId xmlns:a16="http://schemas.microsoft.com/office/drawing/2014/main" id="{A5E66DFB-2F44-4FED-AEE4-FDC6BF31ED1D}"/>
              </a:ext>
            </a:extLst>
          </p:cNvPr>
          <p:cNvSpPr txBox="1">
            <a:spLocks noChangeArrowheads="1"/>
          </p:cNvSpPr>
          <p:nvPr/>
        </p:nvSpPr>
        <p:spPr bwMode="auto">
          <a:xfrm>
            <a:off x="8328026" y="5942013"/>
            <a:ext cx="23399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a:latin typeface="Times New Roman" panose="02020603050405020304" pitchFamily="18" charset="0"/>
              </a:rPr>
              <a:t>Přidání H</a:t>
            </a:r>
            <a:r>
              <a:rPr lang="cs-CZ" altLang="cs-CZ" sz="1800" baseline="30000">
                <a:latin typeface="Times New Roman" panose="02020603050405020304" pitchFamily="18" charset="0"/>
              </a:rPr>
              <a:t>+</a:t>
            </a:r>
            <a:r>
              <a:rPr lang="cs-CZ" altLang="cs-CZ" sz="1800">
                <a:latin typeface="Times New Roman" panose="02020603050405020304" pitchFamily="18" charset="0"/>
              </a:rPr>
              <a:t> mmol/l</a:t>
            </a:r>
          </a:p>
        </p:txBody>
      </p:sp>
      <p:sp>
        <p:nvSpPr>
          <p:cNvPr id="82969" name="Text Box 25">
            <a:extLst>
              <a:ext uri="{FF2B5EF4-FFF2-40B4-BE49-F238E27FC236}">
                <a16:creationId xmlns:a16="http://schemas.microsoft.com/office/drawing/2014/main" id="{3E49C858-0EB4-46AF-9591-08E0B8E1F3DD}"/>
              </a:ext>
            </a:extLst>
          </p:cNvPr>
          <p:cNvSpPr txBox="1">
            <a:spLocks noChangeArrowheads="1"/>
          </p:cNvSpPr>
          <p:nvPr/>
        </p:nvSpPr>
        <p:spPr bwMode="auto">
          <a:xfrm>
            <a:off x="2674939" y="5942013"/>
            <a:ext cx="24844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a:latin typeface="Times New Roman" panose="02020603050405020304" pitchFamily="18" charset="0"/>
              </a:rPr>
              <a:t>Přidání OH</a:t>
            </a:r>
            <a:r>
              <a:rPr lang="cs-CZ" altLang="cs-CZ" sz="1800" baseline="30000">
                <a:latin typeface="Times New Roman" panose="02020603050405020304" pitchFamily="18" charset="0"/>
              </a:rPr>
              <a:t>-</a:t>
            </a:r>
            <a:r>
              <a:rPr lang="cs-CZ" altLang="cs-CZ" sz="1800">
                <a:latin typeface="Times New Roman" panose="02020603050405020304" pitchFamily="18" charset="0"/>
              </a:rPr>
              <a:t> mmol/l</a:t>
            </a:r>
          </a:p>
        </p:txBody>
      </p:sp>
      <p:sp>
        <p:nvSpPr>
          <p:cNvPr id="82970" name="Text Box 26">
            <a:extLst>
              <a:ext uri="{FF2B5EF4-FFF2-40B4-BE49-F238E27FC236}">
                <a16:creationId xmlns:a16="http://schemas.microsoft.com/office/drawing/2014/main" id="{823CC180-55C3-45B4-97A5-586898DF4E35}"/>
              </a:ext>
            </a:extLst>
          </p:cNvPr>
          <p:cNvSpPr txBox="1">
            <a:spLocks noChangeArrowheads="1"/>
          </p:cNvSpPr>
          <p:nvPr/>
        </p:nvSpPr>
        <p:spPr bwMode="auto">
          <a:xfrm>
            <a:off x="2782889" y="6459538"/>
            <a:ext cx="72723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a:latin typeface="Times New Roman" panose="02020603050405020304" pitchFamily="18" charset="0"/>
              </a:rPr>
              <a:t>-7      -6    -5     -4    -3    -2    -1     0      1     2      3     4      5      6       7</a:t>
            </a:r>
          </a:p>
          <a:p>
            <a:pPr>
              <a:spcBef>
                <a:spcPct val="0"/>
              </a:spcBef>
              <a:buClrTx/>
              <a:buFontTx/>
              <a:buNone/>
            </a:pPr>
            <a:endParaRPr lang="cs-CZ" altLang="cs-CZ" sz="1800">
              <a:latin typeface="Times New Roman" panose="02020603050405020304" pitchFamily="18" charset="0"/>
            </a:endParaRPr>
          </a:p>
        </p:txBody>
      </p:sp>
      <p:sp>
        <p:nvSpPr>
          <p:cNvPr id="82971" name="Line 27">
            <a:extLst>
              <a:ext uri="{FF2B5EF4-FFF2-40B4-BE49-F238E27FC236}">
                <a16:creationId xmlns:a16="http://schemas.microsoft.com/office/drawing/2014/main" id="{07E1B58A-8037-4FEF-8246-215BB75D8373}"/>
              </a:ext>
            </a:extLst>
          </p:cNvPr>
          <p:cNvSpPr>
            <a:spLocks noChangeShapeType="1"/>
          </p:cNvSpPr>
          <p:nvPr/>
        </p:nvSpPr>
        <p:spPr bwMode="auto">
          <a:xfrm>
            <a:off x="9120188" y="6308726"/>
            <a:ext cx="0" cy="1444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972" name="Freeform 29">
            <a:extLst>
              <a:ext uri="{FF2B5EF4-FFF2-40B4-BE49-F238E27FC236}">
                <a16:creationId xmlns:a16="http://schemas.microsoft.com/office/drawing/2014/main" id="{FCE9F26A-4CC3-468B-BBD6-89A24FF442EC}"/>
              </a:ext>
            </a:extLst>
          </p:cNvPr>
          <p:cNvSpPr>
            <a:spLocks/>
          </p:cNvSpPr>
          <p:nvPr/>
        </p:nvSpPr>
        <p:spPr bwMode="auto">
          <a:xfrm>
            <a:off x="3071813" y="1628776"/>
            <a:ext cx="5689600" cy="4321175"/>
          </a:xfrm>
          <a:custGeom>
            <a:avLst/>
            <a:gdLst>
              <a:gd name="T0" fmla="*/ 0 w 3584"/>
              <a:gd name="T1" fmla="*/ 0 h 2722"/>
              <a:gd name="T2" fmla="*/ 2147483646 w 3584"/>
              <a:gd name="T3" fmla="*/ 2147483646 h 2722"/>
              <a:gd name="T4" fmla="*/ 2147483646 w 3584"/>
              <a:gd name="T5" fmla="*/ 2147483646 h 2722"/>
              <a:gd name="T6" fmla="*/ 2147483646 w 3584"/>
              <a:gd name="T7" fmla="*/ 2147483646 h 2722"/>
              <a:gd name="T8" fmla="*/ 0 60000 65536"/>
              <a:gd name="T9" fmla="*/ 0 60000 65536"/>
              <a:gd name="T10" fmla="*/ 0 60000 65536"/>
              <a:gd name="T11" fmla="*/ 0 60000 65536"/>
              <a:gd name="T12" fmla="*/ 0 w 3584"/>
              <a:gd name="T13" fmla="*/ 0 h 2722"/>
              <a:gd name="T14" fmla="*/ 3584 w 3584"/>
              <a:gd name="T15" fmla="*/ 2722 h 2722"/>
            </a:gdLst>
            <a:ahLst/>
            <a:cxnLst>
              <a:cxn ang="T8">
                <a:pos x="T0" y="T1"/>
              </a:cxn>
              <a:cxn ang="T9">
                <a:pos x="T2" y="T3"/>
              </a:cxn>
              <a:cxn ang="T10">
                <a:pos x="T4" y="T5"/>
              </a:cxn>
              <a:cxn ang="T11">
                <a:pos x="T6" y="T7"/>
              </a:cxn>
            </a:cxnLst>
            <a:rect l="T12" t="T13" r="T14" b="T15"/>
            <a:pathLst>
              <a:path w="3584" h="2722">
                <a:moveTo>
                  <a:pt x="0" y="0"/>
                </a:moveTo>
                <a:cubicBezTo>
                  <a:pt x="29" y="269"/>
                  <a:pt x="192" y="1023"/>
                  <a:pt x="712" y="1237"/>
                </a:cubicBezTo>
                <a:cubicBezTo>
                  <a:pt x="1232" y="1451"/>
                  <a:pt x="2562" y="1431"/>
                  <a:pt x="3057" y="1625"/>
                </a:cubicBezTo>
                <a:cubicBezTo>
                  <a:pt x="3552" y="1819"/>
                  <a:pt x="3546" y="2486"/>
                  <a:pt x="3584" y="2722"/>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979" name="Rectangle 35">
            <a:extLst>
              <a:ext uri="{FF2B5EF4-FFF2-40B4-BE49-F238E27FC236}">
                <a16:creationId xmlns:a16="http://schemas.microsoft.com/office/drawing/2014/main" id="{3499930E-C682-4C1B-9EE5-991EFE144945}"/>
              </a:ext>
            </a:extLst>
          </p:cNvPr>
          <p:cNvSpPr>
            <a:spLocks noChangeArrowheads="1"/>
          </p:cNvSpPr>
          <p:nvPr/>
        </p:nvSpPr>
        <p:spPr bwMode="auto">
          <a:xfrm>
            <a:off x="6240464" y="2924175"/>
            <a:ext cx="331152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a:solidFill>
                  <a:schemeClr val="tx2"/>
                </a:solidFill>
                <a:latin typeface="Times New Roman" panose="02020603050405020304" pitchFamily="18" charset="0"/>
              </a:rPr>
              <a:t>H</a:t>
            </a:r>
            <a:r>
              <a:rPr lang="cs-CZ" altLang="cs-CZ" baseline="30000">
                <a:solidFill>
                  <a:schemeClr val="tx2"/>
                </a:solidFill>
                <a:latin typeface="Times New Roman" panose="02020603050405020304" pitchFamily="18" charset="0"/>
              </a:rPr>
              <a:t>+</a:t>
            </a:r>
            <a:r>
              <a:rPr lang="cs-CZ" altLang="cs-CZ">
                <a:solidFill>
                  <a:schemeClr val="tx2"/>
                </a:solidFill>
                <a:latin typeface="Times New Roman" panose="02020603050405020304" pitchFamily="18" charset="0"/>
              </a:rPr>
              <a:t> + Buf      HBuf    </a:t>
            </a:r>
          </a:p>
        </p:txBody>
      </p:sp>
      <p:sp>
        <p:nvSpPr>
          <p:cNvPr id="82980" name="Line 36">
            <a:extLst>
              <a:ext uri="{FF2B5EF4-FFF2-40B4-BE49-F238E27FC236}">
                <a16:creationId xmlns:a16="http://schemas.microsoft.com/office/drawing/2014/main" id="{777E94A5-DD75-4A8B-823D-D38CBAFA271C}"/>
              </a:ext>
            </a:extLst>
          </p:cNvPr>
          <p:cNvSpPr>
            <a:spLocks noChangeShapeType="1"/>
          </p:cNvSpPr>
          <p:nvPr/>
        </p:nvSpPr>
        <p:spPr bwMode="auto">
          <a:xfrm>
            <a:off x="7967663" y="3197225"/>
            <a:ext cx="36036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2981" name="Rectangle 37">
            <a:extLst>
              <a:ext uri="{FF2B5EF4-FFF2-40B4-BE49-F238E27FC236}">
                <a16:creationId xmlns:a16="http://schemas.microsoft.com/office/drawing/2014/main" id="{74A82A40-C3E8-4137-9986-C38685B3EC9D}"/>
              </a:ext>
            </a:extLst>
          </p:cNvPr>
          <p:cNvSpPr>
            <a:spLocks noChangeArrowheads="1"/>
          </p:cNvSpPr>
          <p:nvPr/>
        </p:nvSpPr>
        <p:spPr bwMode="auto">
          <a:xfrm>
            <a:off x="2855914" y="4508500"/>
            <a:ext cx="331152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a:solidFill>
                  <a:schemeClr val="tx2"/>
                </a:solidFill>
                <a:latin typeface="Times New Roman" panose="02020603050405020304" pitchFamily="18" charset="0"/>
              </a:rPr>
              <a:t>H</a:t>
            </a:r>
            <a:r>
              <a:rPr lang="cs-CZ" altLang="cs-CZ" baseline="30000">
                <a:solidFill>
                  <a:schemeClr val="tx2"/>
                </a:solidFill>
                <a:latin typeface="Times New Roman" panose="02020603050405020304" pitchFamily="18" charset="0"/>
              </a:rPr>
              <a:t>+</a:t>
            </a:r>
            <a:r>
              <a:rPr lang="cs-CZ" altLang="cs-CZ">
                <a:solidFill>
                  <a:schemeClr val="tx2"/>
                </a:solidFill>
                <a:latin typeface="Times New Roman" panose="02020603050405020304" pitchFamily="18" charset="0"/>
              </a:rPr>
              <a:t> + Buf      HBuf    </a:t>
            </a:r>
          </a:p>
        </p:txBody>
      </p:sp>
      <p:sp>
        <p:nvSpPr>
          <p:cNvPr id="82982" name="Line 38">
            <a:extLst>
              <a:ext uri="{FF2B5EF4-FFF2-40B4-BE49-F238E27FC236}">
                <a16:creationId xmlns:a16="http://schemas.microsoft.com/office/drawing/2014/main" id="{29AE0C69-8D51-4225-86F8-3C4DC0FB59A7}"/>
              </a:ext>
            </a:extLst>
          </p:cNvPr>
          <p:cNvSpPr>
            <a:spLocks noChangeShapeType="1"/>
          </p:cNvSpPr>
          <p:nvPr/>
        </p:nvSpPr>
        <p:spPr bwMode="auto">
          <a:xfrm flipH="1">
            <a:off x="4511675" y="4773613"/>
            <a:ext cx="431800"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2983" name="Line 39">
            <a:extLst>
              <a:ext uri="{FF2B5EF4-FFF2-40B4-BE49-F238E27FC236}">
                <a16:creationId xmlns:a16="http://schemas.microsoft.com/office/drawing/2014/main" id="{7150A78E-AB38-4CB1-9A87-3730FE8B4256}"/>
              </a:ext>
            </a:extLst>
          </p:cNvPr>
          <p:cNvSpPr>
            <a:spLocks noChangeShapeType="1"/>
          </p:cNvSpPr>
          <p:nvPr/>
        </p:nvSpPr>
        <p:spPr bwMode="auto">
          <a:xfrm>
            <a:off x="3071813" y="5013325"/>
            <a:ext cx="0" cy="503238"/>
          </a:xfrm>
          <a:prstGeom prst="line">
            <a:avLst/>
          </a:prstGeom>
          <a:noFill/>
          <a:ln w="76200">
            <a:solidFill>
              <a:srgbClr val="FF0066"/>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2984" name="Line 40">
            <a:extLst>
              <a:ext uri="{FF2B5EF4-FFF2-40B4-BE49-F238E27FC236}">
                <a16:creationId xmlns:a16="http://schemas.microsoft.com/office/drawing/2014/main" id="{019A43CA-2944-4256-979C-6EB26A791A09}"/>
              </a:ext>
            </a:extLst>
          </p:cNvPr>
          <p:cNvSpPr>
            <a:spLocks noChangeShapeType="1"/>
          </p:cNvSpPr>
          <p:nvPr/>
        </p:nvSpPr>
        <p:spPr bwMode="auto">
          <a:xfrm>
            <a:off x="6456363" y="2276475"/>
            <a:ext cx="0" cy="647700"/>
          </a:xfrm>
          <a:prstGeom prst="line">
            <a:avLst/>
          </a:prstGeom>
          <a:noFill/>
          <a:ln w="76200">
            <a:solidFill>
              <a:srgbClr val="FF0066"/>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 name="Rectangle 43">
            <a:extLst>
              <a:ext uri="{FF2B5EF4-FFF2-40B4-BE49-F238E27FC236}">
                <a16:creationId xmlns:a16="http://schemas.microsoft.com/office/drawing/2014/main" id="{CE833BF4-557C-4EF1-B3EA-9DE740756F62}"/>
              </a:ext>
            </a:extLst>
          </p:cNvPr>
          <p:cNvSpPr>
            <a:spLocks noChangeArrowheads="1"/>
          </p:cNvSpPr>
          <p:nvPr/>
        </p:nvSpPr>
        <p:spPr bwMode="auto">
          <a:xfrm>
            <a:off x="9191625" y="981076"/>
            <a:ext cx="1081088" cy="100806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a:latin typeface="Times New Roman" panose="02020603050405020304" pitchFamily="18" charset="0"/>
              </a:rPr>
              <a:t>HBuf</a:t>
            </a:r>
            <a:endParaRPr lang="en-US" altLang="cs-CZ">
              <a:latin typeface="Times New Roman" panose="02020603050405020304" pitchFamily="18" charset="0"/>
            </a:endParaRPr>
          </a:p>
        </p:txBody>
      </p:sp>
      <p:sp>
        <p:nvSpPr>
          <p:cNvPr id="3" name="Rectangle 44">
            <a:extLst>
              <a:ext uri="{FF2B5EF4-FFF2-40B4-BE49-F238E27FC236}">
                <a16:creationId xmlns:a16="http://schemas.microsoft.com/office/drawing/2014/main" id="{F84E0F26-0487-4ED8-9D74-F5EF7874BAE1}"/>
              </a:ext>
            </a:extLst>
          </p:cNvPr>
          <p:cNvSpPr>
            <a:spLocks noChangeArrowheads="1"/>
          </p:cNvSpPr>
          <p:nvPr/>
        </p:nvSpPr>
        <p:spPr bwMode="auto">
          <a:xfrm>
            <a:off x="7321550" y="1557339"/>
            <a:ext cx="1079500" cy="935037"/>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3600">
                <a:latin typeface="Times New Roman" panose="02020603050405020304" pitchFamily="18" charset="0"/>
              </a:rPr>
              <a:t>Buf</a:t>
            </a:r>
            <a:r>
              <a:rPr lang="cs-CZ" altLang="cs-CZ" sz="3600" baseline="30000">
                <a:latin typeface="Times New Roman" panose="02020603050405020304" pitchFamily="18" charset="0"/>
              </a:rPr>
              <a:t>-</a:t>
            </a:r>
            <a:endParaRPr lang="en-US" altLang="cs-CZ" sz="3600" baseline="30000">
              <a:latin typeface="Times New Roman" panose="02020603050405020304" pitchFamily="18" charset="0"/>
            </a:endParaRPr>
          </a:p>
        </p:txBody>
      </p:sp>
      <p:sp>
        <p:nvSpPr>
          <p:cNvPr id="4" name="Rectangle 45">
            <a:extLst>
              <a:ext uri="{FF2B5EF4-FFF2-40B4-BE49-F238E27FC236}">
                <a16:creationId xmlns:a16="http://schemas.microsoft.com/office/drawing/2014/main" id="{C3353B20-6718-4462-8567-9105F1D58F8B}"/>
              </a:ext>
            </a:extLst>
          </p:cNvPr>
          <p:cNvSpPr>
            <a:spLocks noChangeArrowheads="1"/>
          </p:cNvSpPr>
          <p:nvPr/>
        </p:nvSpPr>
        <p:spPr bwMode="auto">
          <a:xfrm>
            <a:off x="7967663" y="979489"/>
            <a:ext cx="360362" cy="288925"/>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000">
                <a:latin typeface="Times New Roman" panose="02020603050405020304" pitchFamily="18" charset="0"/>
              </a:rPr>
              <a:t>H</a:t>
            </a:r>
            <a:r>
              <a:rPr lang="cs-CZ" altLang="cs-CZ" sz="1000" baseline="30000">
                <a:latin typeface="Times New Roman" panose="02020603050405020304" pitchFamily="18" charset="0"/>
              </a:rPr>
              <a:t>+</a:t>
            </a:r>
            <a:endParaRPr lang="en-US" altLang="cs-CZ" sz="1000" baseline="30000">
              <a:latin typeface="Times New Roman" panose="02020603050405020304" pitchFamily="18" charset="0"/>
            </a:endParaRPr>
          </a:p>
        </p:txBody>
      </p:sp>
      <p:sp>
        <p:nvSpPr>
          <p:cNvPr id="5" name="Freeform 48">
            <a:extLst>
              <a:ext uri="{FF2B5EF4-FFF2-40B4-BE49-F238E27FC236}">
                <a16:creationId xmlns:a16="http://schemas.microsoft.com/office/drawing/2014/main" id="{3E7AF4D3-241F-4871-A6FF-E14C5C9DC329}"/>
              </a:ext>
            </a:extLst>
          </p:cNvPr>
          <p:cNvSpPr>
            <a:spLocks/>
          </p:cNvSpPr>
          <p:nvPr/>
        </p:nvSpPr>
        <p:spPr bwMode="auto">
          <a:xfrm flipH="1">
            <a:off x="8401051" y="1109664"/>
            <a:ext cx="733425" cy="447675"/>
          </a:xfrm>
          <a:custGeom>
            <a:avLst/>
            <a:gdLst>
              <a:gd name="T0" fmla="*/ 0 w 728"/>
              <a:gd name="T1" fmla="*/ 2147483646 h 645"/>
              <a:gd name="T2" fmla="*/ 2147483646 w 728"/>
              <a:gd name="T3" fmla="*/ 2147483646 h 645"/>
              <a:gd name="T4" fmla="*/ 2147483646 w 728"/>
              <a:gd name="T5" fmla="*/ 2147483646 h 645"/>
              <a:gd name="T6" fmla="*/ 2147483646 w 728"/>
              <a:gd name="T7" fmla="*/ 2147483646 h 645"/>
              <a:gd name="T8" fmla="*/ 2147483646 w 728"/>
              <a:gd name="T9" fmla="*/ 0 h 645"/>
              <a:gd name="T10" fmla="*/ 2147483646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 name="Freeform 49">
            <a:extLst>
              <a:ext uri="{FF2B5EF4-FFF2-40B4-BE49-F238E27FC236}">
                <a16:creationId xmlns:a16="http://schemas.microsoft.com/office/drawing/2014/main" id="{F240FE92-A15A-4F29-A251-CB6C5CC2E069}"/>
              </a:ext>
            </a:extLst>
          </p:cNvPr>
          <p:cNvSpPr>
            <a:spLocks/>
          </p:cNvSpPr>
          <p:nvPr/>
        </p:nvSpPr>
        <p:spPr bwMode="auto">
          <a:xfrm flipH="1">
            <a:off x="8399463" y="1557339"/>
            <a:ext cx="793750" cy="447675"/>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994" name="Oval 50">
            <a:extLst>
              <a:ext uri="{FF2B5EF4-FFF2-40B4-BE49-F238E27FC236}">
                <a16:creationId xmlns:a16="http://schemas.microsoft.com/office/drawing/2014/main" id="{9BD39B54-DDBE-4852-ACE7-B8668FC693C9}"/>
              </a:ext>
            </a:extLst>
          </p:cNvPr>
          <p:cNvSpPr>
            <a:spLocks noChangeArrowheads="1"/>
          </p:cNvSpPr>
          <p:nvPr/>
        </p:nvSpPr>
        <p:spPr bwMode="auto">
          <a:xfrm>
            <a:off x="6024563" y="3789363"/>
            <a:ext cx="215900" cy="215900"/>
          </a:xfrm>
          <a:prstGeom prst="ellipse">
            <a:avLst/>
          </a:prstGeom>
          <a:solidFill>
            <a:srgbClr val="FF0066"/>
          </a:solidFill>
          <a:ln w="9525">
            <a:solidFill>
              <a:schemeClr val="tx1"/>
            </a:solidFill>
            <a:round/>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2995" name="Rectangle 51">
            <a:extLst>
              <a:ext uri="{FF2B5EF4-FFF2-40B4-BE49-F238E27FC236}">
                <a16:creationId xmlns:a16="http://schemas.microsoft.com/office/drawing/2014/main" id="{955BC902-DD4C-4418-AB0C-9050A7E7A51E}"/>
              </a:ext>
            </a:extLst>
          </p:cNvPr>
          <p:cNvSpPr>
            <a:spLocks noChangeArrowheads="1"/>
          </p:cNvSpPr>
          <p:nvPr/>
        </p:nvSpPr>
        <p:spPr bwMode="auto">
          <a:xfrm>
            <a:off x="7967663" y="260351"/>
            <a:ext cx="360362" cy="720725"/>
          </a:xfrm>
          <a:prstGeom prst="rect">
            <a:avLst/>
          </a:prstGeom>
          <a:solidFill>
            <a:srgbClr val="FF00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2996" name="Oval 52">
            <a:extLst>
              <a:ext uri="{FF2B5EF4-FFF2-40B4-BE49-F238E27FC236}">
                <a16:creationId xmlns:a16="http://schemas.microsoft.com/office/drawing/2014/main" id="{386FCB2A-E877-4C7D-A293-DA858188249F}"/>
              </a:ext>
            </a:extLst>
          </p:cNvPr>
          <p:cNvSpPr>
            <a:spLocks noChangeArrowheads="1"/>
          </p:cNvSpPr>
          <p:nvPr/>
        </p:nvSpPr>
        <p:spPr bwMode="auto">
          <a:xfrm>
            <a:off x="7535863" y="4005263"/>
            <a:ext cx="215900" cy="215900"/>
          </a:xfrm>
          <a:prstGeom prst="ellipse">
            <a:avLst/>
          </a:prstGeom>
          <a:solidFill>
            <a:srgbClr val="FF0066"/>
          </a:solidFill>
          <a:ln w="9525">
            <a:solidFill>
              <a:schemeClr val="tx1"/>
            </a:solidFill>
            <a:round/>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2997" name="Rectangle 53">
            <a:extLst>
              <a:ext uri="{FF2B5EF4-FFF2-40B4-BE49-F238E27FC236}">
                <a16:creationId xmlns:a16="http://schemas.microsoft.com/office/drawing/2014/main" id="{5D5165FA-48B0-4ACE-9DB8-E94B92445BF8}"/>
              </a:ext>
            </a:extLst>
          </p:cNvPr>
          <p:cNvSpPr>
            <a:spLocks noChangeArrowheads="1"/>
          </p:cNvSpPr>
          <p:nvPr/>
        </p:nvSpPr>
        <p:spPr bwMode="auto">
          <a:xfrm>
            <a:off x="9191625" y="836613"/>
            <a:ext cx="1081088" cy="144462"/>
          </a:xfrm>
          <a:prstGeom prst="rect">
            <a:avLst/>
          </a:prstGeom>
          <a:solidFill>
            <a:srgbClr val="FF00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2998" name="Rectangle 54">
            <a:extLst>
              <a:ext uri="{FF2B5EF4-FFF2-40B4-BE49-F238E27FC236}">
                <a16:creationId xmlns:a16="http://schemas.microsoft.com/office/drawing/2014/main" id="{B5762707-C3DB-404B-AE06-93C81B4D6384}"/>
              </a:ext>
            </a:extLst>
          </p:cNvPr>
          <p:cNvSpPr>
            <a:spLocks noChangeArrowheads="1"/>
          </p:cNvSpPr>
          <p:nvPr/>
        </p:nvSpPr>
        <p:spPr bwMode="auto">
          <a:xfrm>
            <a:off x="7318375" y="1557338"/>
            <a:ext cx="1081088" cy="144462"/>
          </a:xfrm>
          <a:prstGeom prst="rect">
            <a:avLst/>
          </a:prstGeom>
          <a:solidFill>
            <a:srgbClr val="CCFFFF"/>
          </a:solidFill>
          <a:ln w="9525">
            <a:solidFill>
              <a:schemeClr val="tx1"/>
            </a:solidFill>
            <a:prstDash val="sysDot"/>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2999" name="Line 55">
            <a:extLst>
              <a:ext uri="{FF2B5EF4-FFF2-40B4-BE49-F238E27FC236}">
                <a16:creationId xmlns:a16="http://schemas.microsoft.com/office/drawing/2014/main" id="{C8A278B8-481E-48FB-A54A-51445FD6CA65}"/>
              </a:ext>
            </a:extLst>
          </p:cNvPr>
          <p:cNvSpPr>
            <a:spLocks noChangeShapeType="1"/>
          </p:cNvSpPr>
          <p:nvPr/>
        </p:nvSpPr>
        <p:spPr bwMode="auto">
          <a:xfrm flipH="1">
            <a:off x="3432175" y="1125538"/>
            <a:ext cx="4535488" cy="0"/>
          </a:xfrm>
          <a:prstGeom prst="line">
            <a:avLst/>
          </a:prstGeom>
          <a:noFill/>
          <a:ln w="76200">
            <a:solidFill>
              <a:srgbClr val="FF0066"/>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83000" name="Text Box 56">
            <a:extLst>
              <a:ext uri="{FF2B5EF4-FFF2-40B4-BE49-F238E27FC236}">
                <a16:creationId xmlns:a16="http://schemas.microsoft.com/office/drawing/2014/main" id="{6F7CABF5-06FF-4505-A5FF-8410D42F924B}"/>
              </a:ext>
            </a:extLst>
          </p:cNvPr>
          <p:cNvSpPr txBox="1">
            <a:spLocks noChangeArrowheads="1"/>
          </p:cNvSpPr>
          <p:nvPr/>
        </p:nvSpPr>
        <p:spPr bwMode="auto">
          <a:xfrm>
            <a:off x="3792539" y="1"/>
            <a:ext cx="719137" cy="830997"/>
          </a:xfrm>
          <a:prstGeom prst="rect">
            <a:avLst/>
          </a:prstGeom>
          <a:solidFill>
            <a:srgbClr val="FF0066"/>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400">
              <a:latin typeface="Times New Roman" panose="02020603050405020304" pitchFamily="18" charset="0"/>
            </a:endParaRPr>
          </a:p>
          <a:p>
            <a:pPr>
              <a:spcBef>
                <a:spcPct val="0"/>
              </a:spcBef>
              <a:buClrTx/>
              <a:buFontTx/>
              <a:buNone/>
            </a:pPr>
            <a:r>
              <a:rPr lang="cs-CZ" altLang="cs-CZ" sz="2400">
                <a:latin typeface="Times New Roman" panose="02020603050405020304" pitchFamily="18" charset="0"/>
              </a:rPr>
              <a:t>OH</a:t>
            </a:r>
            <a:r>
              <a:rPr lang="cs-CZ" altLang="cs-CZ" sz="2400" baseline="30000">
                <a:latin typeface="Times New Roman" panose="02020603050405020304" pitchFamily="18" charset="0"/>
              </a:rPr>
              <a:t>-</a:t>
            </a:r>
            <a:endParaRPr lang="en-US" altLang="cs-CZ" sz="2400" baseline="30000">
              <a:latin typeface="Times New Roman" panose="02020603050405020304" pitchFamily="18" charset="0"/>
            </a:endParaRPr>
          </a:p>
        </p:txBody>
      </p:sp>
      <p:sp>
        <p:nvSpPr>
          <p:cNvPr id="83002" name="Text Box 58">
            <a:extLst>
              <a:ext uri="{FF2B5EF4-FFF2-40B4-BE49-F238E27FC236}">
                <a16:creationId xmlns:a16="http://schemas.microsoft.com/office/drawing/2014/main" id="{88A46068-3699-4E50-B5FA-9C5F228B90D5}"/>
              </a:ext>
            </a:extLst>
          </p:cNvPr>
          <p:cNvSpPr txBox="1">
            <a:spLocks noChangeArrowheads="1"/>
          </p:cNvSpPr>
          <p:nvPr/>
        </p:nvSpPr>
        <p:spPr bwMode="auto">
          <a:xfrm>
            <a:off x="2711451" y="884238"/>
            <a:ext cx="727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H</a:t>
            </a:r>
            <a:r>
              <a:rPr lang="cs-CZ" altLang="cs-CZ" sz="2400" baseline="-25000">
                <a:latin typeface="Times New Roman" panose="02020603050405020304" pitchFamily="18" charset="0"/>
              </a:rPr>
              <a:t>2</a:t>
            </a:r>
            <a:r>
              <a:rPr lang="cs-CZ" altLang="cs-CZ" sz="2400">
                <a:latin typeface="Times New Roman" panose="02020603050405020304" pitchFamily="18" charset="0"/>
              </a:rPr>
              <a:t>O</a:t>
            </a:r>
            <a:endParaRPr lang="en-US" altLang="cs-CZ" sz="2400">
              <a:latin typeface="Times New Roman" panose="02020603050405020304" pitchFamily="18" charset="0"/>
            </a:endParaRPr>
          </a:p>
        </p:txBody>
      </p:sp>
      <p:sp>
        <p:nvSpPr>
          <p:cNvPr id="83003" name="Rectangle 59">
            <a:extLst>
              <a:ext uri="{FF2B5EF4-FFF2-40B4-BE49-F238E27FC236}">
                <a16:creationId xmlns:a16="http://schemas.microsoft.com/office/drawing/2014/main" id="{3A965465-7424-4A48-AC3B-2556C61997A9}"/>
              </a:ext>
            </a:extLst>
          </p:cNvPr>
          <p:cNvSpPr>
            <a:spLocks noChangeArrowheads="1"/>
          </p:cNvSpPr>
          <p:nvPr/>
        </p:nvSpPr>
        <p:spPr bwMode="auto">
          <a:xfrm>
            <a:off x="9191625" y="981076"/>
            <a:ext cx="1081088" cy="144463"/>
          </a:xfrm>
          <a:prstGeom prst="rect">
            <a:avLst/>
          </a:prstGeom>
          <a:solidFill>
            <a:srgbClr val="CCFFFF"/>
          </a:solidFill>
          <a:ln w="9525">
            <a:solidFill>
              <a:schemeClr val="tx1"/>
            </a:solidFill>
            <a:prstDash val="sysDot"/>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3004" name="Rectangle 60">
            <a:extLst>
              <a:ext uri="{FF2B5EF4-FFF2-40B4-BE49-F238E27FC236}">
                <a16:creationId xmlns:a16="http://schemas.microsoft.com/office/drawing/2014/main" id="{722025A3-7707-4AE6-BBDD-5A8E7A7B44EC}"/>
              </a:ext>
            </a:extLst>
          </p:cNvPr>
          <p:cNvSpPr>
            <a:spLocks noChangeArrowheads="1"/>
          </p:cNvSpPr>
          <p:nvPr/>
        </p:nvSpPr>
        <p:spPr bwMode="auto">
          <a:xfrm>
            <a:off x="7967663" y="981076"/>
            <a:ext cx="360362" cy="288925"/>
          </a:xfrm>
          <a:prstGeom prst="rect">
            <a:avLst/>
          </a:prstGeom>
          <a:solidFill>
            <a:schemeClr val="bg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000">
                <a:latin typeface="Times New Roman" panose="02020603050405020304" pitchFamily="18" charset="0"/>
              </a:rPr>
              <a:t>H</a:t>
            </a:r>
            <a:r>
              <a:rPr lang="cs-CZ" altLang="cs-CZ" sz="1000" baseline="30000">
                <a:latin typeface="Times New Roman" panose="02020603050405020304" pitchFamily="18" charset="0"/>
              </a:rPr>
              <a:t>+</a:t>
            </a:r>
            <a:endParaRPr lang="en-US" altLang="cs-CZ" sz="1000" baseline="30000">
              <a:latin typeface="Times New Roman" panose="02020603050405020304" pitchFamily="18" charset="0"/>
            </a:endParaRPr>
          </a:p>
        </p:txBody>
      </p:sp>
      <p:sp>
        <p:nvSpPr>
          <p:cNvPr id="83005" name="Rectangle 61">
            <a:extLst>
              <a:ext uri="{FF2B5EF4-FFF2-40B4-BE49-F238E27FC236}">
                <a16:creationId xmlns:a16="http://schemas.microsoft.com/office/drawing/2014/main" id="{00711B28-BB2B-4D33-AE6B-4BB5B8B46A97}"/>
              </a:ext>
            </a:extLst>
          </p:cNvPr>
          <p:cNvSpPr>
            <a:spLocks noChangeArrowheads="1"/>
          </p:cNvSpPr>
          <p:nvPr/>
        </p:nvSpPr>
        <p:spPr bwMode="auto">
          <a:xfrm>
            <a:off x="7318375" y="1412876"/>
            <a:ext cx="1081088" cy="144463"/>
          </a:xfrm>
          <a:prstGeom prst="rect">
            <a:avLst/>
          </a:prstGeom>
          <a:solidFill>
            <a:srgbClr val="FF00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3006" name="Oval 62">
            <a:extLst>
              <a:ext uri="{FF2B5EF4-FFF2-40B4-BE49-F238E27FC236}">
                <a16:creationId xmlns:a16="http://schemas.microsoft.com/office/drawing/2014/main" id="{5C1BE95E-2970-4130-80FA-AE7EC9FBA009}"/>
              </a:ext>
            </a:extLst>
          </p:cNvPr>
          <p:cNvSpPr>
            <a:spLocks noChangeArrowheads="1"/>
          </p:cNvSpPr>
          <p:nvPr/>
        </p:nvSpPr>
        <p:spPr bwMode="auto">
          <a:xfrm>
            <a:off x="4008438" y="3429000"/>
            <a:ext cx="215900" cy="215900"/>
          </a:xfrm>
          <a:prstGeom prst="ellipse">
            <a:avLst/>
          </a:prstGeom>
          <a:solidFill>
            <a:srgbClr val="FF0066"/>
          </a:solidFill>
          <a:ln w="9525">
            <a:solidFill>
              <a:schemeClr val="tx1"/>
            </a:solidFill>
            <a:round/>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52" name="Freeform 48">
            <a:extLst>
              <a:ext uri="{FF2B5EF4-FFF2-40B4-BE49-F238E27FC236}">
                <a16:creationId xmlns:a16="http://schemas.microsoft.com/office/drawing/2014/main" id="{321E5370-2173-438F-96A6-C62EB3FEBC57}"/>
              </a:ext>
            </a:extLst>
          </p:cNvPr>
          <p:cNvSpPr>
            <a:spLocks/>
          </p:cNvSpPr>
          <p:nvPr/>
        </p:nvSpPr>
        <p:spPr bwMode="auto">
          <a:xfrm flipH="1">
            <a:off x="8399464" y="1098551"/>
            <a:ext cx="733425" cy="447675"/>
          </a:xfrm>
          <a:custGeom>
            <a:avLst/>
            <a:gdLst>
              <a:gd name="T0" fmla="*/ 0 w 728"/>
              <a:gd name="T1" fmla="*/ 2147483646 h 645"/>
              <a:gd name="T2" fmla="*/ 2147483646 w 728"/>
              <a:gd name="T3" fmla="*/ 2147483646 h 645"/>
              <a:gd name="T4" fmla="*/ 2147483646 w 728"/>
              <a:gd name="T5" fmla="*/ 2147483646 h 645"/>
              <a:gd name="T6" fmla="*/ 2147483646 w 728"/>
              <a:gd name="T7" fmla="*/ 2147483646 h 645"/>
              <a:gd name="T8" fmla="*/ 2147483646 w 728"/>
              <a:gd name="T9" fmla="*/ 0 h 645"/>
              <a:gd name="T10" fmla="*/ 2147483646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3" name="Freeform 49">
            <a:extLst>
              <a:ext uri="{FF2B5EF4-FFF2-40B4-BE49-F238E27FC236}">
                <a16:creationId xmlns:a16="http://schemas.microsoft.com/office/drawing/2014/main" id="{8176931B-9C7D-41A7-B387-0DDDA61053A0}"/>
              </a:ext>
            </a:extLst>
          </p:cNvPr>
          <p:cNvSpPr>
            <a:spLocks/>
          </p:cNvSpPr>
          <p:nvPr/>
        </p:nvSpPr>
        <p:spPr bwMode="auto">
          <a:xfrm flipH="1">
            <a:off x="8399463" y="1547814"/>
            <a:ext cx="793750" cy="447675"/>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4" name="Freeform 48">
            <a:extLst>
              <a:ext uri="{FF2B5EF4-FFF2-40B4-BE49-F238E27FC236}">
                <a16:creationId xmlns:a16="http://schemas.microsoft.com/office/drawing/2014/main" id="{661D7CE5-01E5-4967-B9AA-8C581833A479}"/>
              </a:ext>
            </a:extLst>
          </p:cNvPr>
          <p:cNvSpPr>
            <a:spLocks/>
          </p:cNvSpPr>
          <p:nvPr/>
        </p:nvSpPr>
        <p:spPr bwMode="auto">
          <a:xfrm flipH="1">
            <a:off x="8399464" y="1111251"/>
            <a:ext cx="733425" cy="447675"/>
          </a:xfrm>
          <a:custGeom>
            <a:avLst/>
            <a:gdLst>
              <a:gd name="T0" fmla="*/ 0 w 728"/>
              <a:gd name="T1" fmla="*/ 2147483646 h 645"/>
              <a:gd name="T2" fmla="*/ 2147483646 w 728"/>
              <a:gd name="T3" fmla="*/ 2147483646 h 645"/>
              <a:gd name="T4" fmla="*/ 2147483646 w 728"/>
              <a:gd name="T5" fmla="*/ 2147483646 h 645"/>
              <a:gd name="T6" fmla="*/ 2147483646 w 728"/>
              <a:gd name="T7" fmla="*/ 2147483646 h 645"/>
              <a:gd name="T8" fmla="*/ 2147483646 w 728"/>
              <a:gd name="T9" fmla="*/ 0 h 645"/>
              <a:gd name="T10" fmla="*/ 2147483646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5" name="Freeform 49">
            <a:extLst>
              <a:ext uri="{FF2B5EF4-FFF2-40B4-BE49-F238E27FC236}">
                <a16:creationId xmlns:a16="http://schemas.microsoft.com/office/drawing/2014/main" id="{9EE11C31-BDF2-4C47-845C-00FA0FA5A986}"/>
              </a:ext>
            </a:extLst>
          </p:cNvPr>
          <p:cNvSpPr>
            <a:spLocks/>
          </p:cNvSpPr>
          <p:nvPr/>
        </p:nvSpPr>
        <p:spPr bwMode="auto">
          <a:xfrm flipH="1">
            <a:off x="8401051" y="1558926"/>
            <a:ext cx="792163" cy="447675"/>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6" name="Freeform 48">
            <a:extLst>
              <a:ext uri="{FF2B5EF4-FFF2-40B4-BE49-F238E27FC236}">
                <a16:creationId xmlns:a16="http://schemas.microsoft.com/office/drawing/2014/main" id="{E9603535-B2AD-45F0-8600-F3D365AA0F69}"/>
              </a:ext>
            </a:extLst>
          </p:cNvPr>
          <p:cNvSpPr>
            <a:spLocks/>
          </p:cNvSpPr>
          <p:nvPr/>
        </p:nvSpPr>
        <p:spPr bwMode="auto">
          <a:xfrm flipH="1">
            <a:off x="8393114" y="1111251"/>
            <a:ext cx="733425" cy="447675"/>
          </a:xfrm>
          <a:custGeom>
            <a:avLst/>
            <a:gdLst>
              <a:gd name="T0" fmla="*/ 0 w 728"/>
              <a:gd name="T1" fmla="*/ 2147483646 h 645"/>
              <a:gd name="T2" fmla="*/ 2147483646 w 728"/>
              <a:gd name="T3" fmla="*/ 2147483646 h 645"/>
              <a:gd name="T4" fmla="*/ 2147483646 w 728"/>
              <a:gd name="T5" fmla="*/ 2147483646 h 645"/>
              <a:gd name="T6" fmla="*/ 2147483646 w 728"/>
              <a:gd name="T7" fmla="*/ 2147483646 h 645"/>
              <a:gd name="T8" fmla="*/ 2147483646 w 728"/>
              <a:gd name="T9" fmla="*/ 0 h 645"/>
              <a:gd name="T10" fmla="*/ 2147483646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7" name="Freeform 49">
            <a:extLst>
              <a:ext uri="{FF2B5EF4-FFF2-40B4-BE49-F238E27FC236}">
                <a16:creationId xmlns:a16="http://schemas.microsoft.com/office/drawing/2014/main" id="{88F38930-ECF3-4D82-B1F0-D04640D46143}"/>
              </a:ext>
            </a:extLst>
          </p:cNvPr>
          <p:cNvSpPr>
            <a:spLocks/>
          </p:cNvSpPr>
          <p:nvPr/>
        </p:nvSpPr>
        <p:spPr bwMode="auto">
          <a:xfrm flipH="1">
            <a:off x="8393113" y="1558926"/>
            <a:ext cx="792162" cy="447675"/>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a:p>
            <a:pPr>
              <a:spcBef>
                <a:spcPct val="0"/>
              </a:spcBef>
              <a:buClrTx/>
              <a:buFontTx/>
              <a:buNone/>
            </a:pPr>
            <a:endParaRPr lang="cs-CZ" altLang="cs-CZ" sz="2400">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82984"/>
                                        </p:tgtEl>
                                        <p:attrNameLst>
                                          <p:attrName>style.visibility</p:attrName>
                                        </p:attrNameLst>
                                      </p:cBhvr>
                                      <p:to>
                                        <p:strVal val="visible"/>
                                      </p:to>
                                    </p:set>
                                    <p:anim calcmode="lin" valueType="num">
                                      <p:cBhvr additive="base">
                                        <p:cTn id="7" dur="500" fill="hold"/>
                                        <p:tgtEl>
                                          <p:spTgt spid="82984"/>
                                        </p:tgtEl>
                                        <p:attrNameLst>
                                          <p:attrName>ppt_x</p:attrName>
                                        </p:attrNameLst>
                                      </p:cBhvr>
                                      <p:tavLst>
                                        <p:tav tm="0">
                                          <p:val>
                                            <p:strVal val="#ppt_x"/>
                                          </p:val>
                                        </p:tav>
                                        <p:tav tm="100000">
                                          <p:val>
                                            <p:strVal val="#ppt_x"/>
                                          </p:val>
                                        </p:tav>
                                      </p:tavLst>
                                    </p:anim>
                                    <p:anim calcmode="lin" valueType="num">
                                      <p:cBhvr additive="base">
                                        <p:cTn id="8" dur="500" fill="hold"/>
                                        <p:tgtEl>
                                          <p:spTgt spid="8298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82995"/>
                                        </p:tgtEl>
                                        <p:attrNameLst>
                                          <p:attrName>style.visibility</p:attrName>
                                        </p:attrNameLst>
                                      </p:cBhvr>
                                      <p:to>
                                        <p:strVal val="visible"/>
                                      </p:to>
                                    </p:set>
                                    <p:anim calcmode="lin" valueType="num">
                                      <p:cBhvr additive="base">
                                        <p:cTn id="11" dur="500" fill="hold"/>
                                        <p:tgtEl>
                                          <p:spTgt spid="82995"/>
                                        </p:tgtEl>
                                        <p:attrNameLst>
                                          <p:attrName>ppt_x</p:attrName>
                                        </p:attrNameLst>
                                      </p:cBhvr>
                                      <p:tavLst>
                                        <p:tav tm="0">
                                          <p:val>
                                            <p:strVal val="#ppt_x"/>
                                          </p:val>
                                        </p:tav>
                                        <p:tav tm="100000">
                                          <p:val>
                                            <p:strVal val="#ppt_x"/>
                                          </p:val>
                                        </p:tav>
                                      </p:tavLst>
                                    </p:anim>
                                    <p:anim calcmode="lin" valueType="num">
                                      <p:cBhvr additive="base">
                                        <p:cTn id="12" dur="500" fill="hold"/>
                                        <p:tgtEl>
                                          <p:spTgt spid="82995"/>
                                        </p:tgtEl>
                                        <p:attrNameLst>
                                          <p:attrName>ppt_y</p:attrName>
                                        </p:attrNameLst>
                                      </p:cBhvr>
                                      <p:tavLst>
                                        <p:tav tm="0">
                                          <p:val>
                                            <p:strVal val="0-#ppt_h/2"/>
                                          </p:val>
                                        </p:tav>
                                        <p:tav tm="100000">
                                          <p:val>
                                            <p:strVal val="#ppt_y"/>
                                          </p:val>
                                        </p:tav>
                                      </p:tavLst>
                                    </p:anim>
                                  </p:childTnLst>
                                </p:cTn>
                              </p:par>
                              <p:par>
                                <p:cTn id="13" presetID="5" presetClass="entr" presetSubtype="10" fill="hold" grpId="0" nodeType="withEffect">
                                  <p:stCondLst>
                                    <p:cond delay="0"/>
                                  </p:stCondLst>
                                  <p:childTnLst>
                                    <p:set>
                                      <p:cBhvr>
                                        <p:cTn id="14" dur="1" fill="hold">
                                          <p:stCondLst>
                                            <p:cond delay="0"/>
                                          </p:stCondLst>
                                        </p:cTn>
                                        <p:tgtEl>
                                          <p:spTgt spid="82968"/>
                                        </p:tgtEl>
                                        <p:attrNameLst>
                                          <p:attrName>style.visibility</p:attrName>
                                        </p:attrNameLst>
                                      </p:cBhvr>
                                      <p:to>
                                        <p:strVal val="visible"/>
                                      </p:to>
                                    </p:set>
                                    <p:animEffect transition="in" filter="checkerboard(across)">
                                      <p:cBhvr>
                                        <p:cTn id="15" dur="500"/>
                                        <p:tgtEl>
                                          <p:spTgt spid="8296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 presetClass="entr" presetSubtype="10" fill="hold" grpId="0" nodeType="clickEffect">
                                  <p:stCondLst>
                                    <p:cond delay="0"/>
                                  </p:stCondLst>
                                  <p:childTnLst>
                                    <p:set>
                                      <p:cBhvr>
                                        <p:cTn id="19" dur="1" fill="hold">
                                          <p:stCondLst>
                                            <p:cond delay="0"/>
                                          </p:stCondLst>
                                        </p:cTn>
                                        <p:tgtEl>
                                          <p:spTgt spid="82979"/>
                                        </p:tgtEl>
                                        <p:attrNameLst>
                                          <p:attrName>style.visibility</p:attrName>
                                        </p:attrNameLst>
                                      </p:cBhvr>
                                      <p:to>
                                        <p:strVal val="visible"/>
                                      </p:to>
                                    </p:set>
                                    <p:animEffect transition="in" filter="checkerboard(across)">
                                      <p:cBhvr>
                                        <p:cTn id="20" dur="500"/>
                                        <p:tgtEl>
                                          <p:spTgt spid="82979"/>
                                        </p:tgtEl>
                                      </p:cBhvr>
                                    </p:animEffect>
                                  </p:childTnLst>
                                </p:cTn>
                              </p:par>
                              <p:par>
                                <p:cTn id="21" presetID="5" presetClass="entr" presetSubtype="10" fill="hold" nodeType="withEffect">
                                  <p:stCondLst>
                                    <p:cond delay="0"/>
                                  </p:stCondLst>
                                  <p:childTnLst>
                                    <p:set>
                                      <p:cBhvr>
                                        <p:cTn id="22" dur="1" fill="hold">
                                          <p:stCondLst>
                                            <p:cond delay="0"/>
                                          </p:stCondLst>
                                        </p:cTn>
                                        <p:tgtEl>
                                          <p:spTgt spid="82980"/>
                                        </p:tgtEl>
                                        <p:attrNameLst>
                                          <p:attrName>style.visibility</p:attrName>
                                        </p:attrNameLst>
                                      </p:cBhvr>
                                      <p:to>
                                        <p:strVal val="visible"/>
                                      </p:to>
                                    </p:set>
                                    <p:animEffect transition="in" filter="checkerboard(across)">
                                      <p:cBhvr>
                                        <p:cTn id="23" dur="500"/>
                                        <p:tgtEl>
                                          <p:spTgt spid="82980"/>
                                        </p:tgtEl>
                                      </p:cBhvr>
                                    </p:animEffect>
                                  </p:childTnLst>
                                </p:cTn>
                              </p:par>
                              <p:par>
                                <p:cTn id="24" presetID="5" presetClass="entr" presetSubtype="10" fill="hold" grpId="0" nodeType="withEffect">
                                  <p:stCondLst>
                                    <p:cond delay="0"/>
                                  </p:stCondLst>
                                  <p:childTnLst>
                                    <p:set>
                                      <p:cBhvr>
                                        <p:cTn id="25" dur="1" fill="hold">
                                          <p:stCondLst>
                                            <p:cond delay="0"/>
                                          </p:stCondLst>
                                        </p:cTn>
                                        <p:tgtEl>
                                          <p:spTgt spid="82997"/>
                                        </p:tgtEl>
                                        <p:attrNameLst>
                                          <p:attrName>style.visibility</p:attrName>
                                        </p:attrNameLst>
                                      </p:cBhvr>
                                      <p:to>
                                        <p:strVal val="visible"/>
                                      </p:to>
                                    </p:set>
                                    <p:animEffect transition="in" filter="checkerboard(across)">
                                      <p:cBhvr>
                                        <p:cTn id="26" dur="500"/>
                                        <p:tgtEl>
                                          <p:spTgt spid="82997"/>
                                        </p:tgtEl>
                                      </p:cBhvr>
                                    </p:animEffect>
                                  </p:childTnLst>
                                </p:cTn>
                              </p:par>
                              <p:par>
                                <p:cTn id="27" presetID="5" presetClass="entr" presetSubtype="10" fill="hold" grpId="0" nodeType="withEffect">
                                  <p:stCondLst>
                                    <p:cond delay="0"/>
                                  </p:stCondLst>
                                  <p:childTnLst>
                                    <p:set>
                                      <p:cBhvr>
                                        <p:cTn id="28" dur="1" fill="hold">
                                          <p:stCondLst>
                                            <p:cond delay="0"/>
                                          </p:stCondLst>
                                        </p:cTn>
                                        <p:tgtEl>
                                          <p:spTgt spid="82998"/>
                                        </p:tgtEl>
                                        <p:attrNameLst>
                                          <p:attrName>style.visibility</p:attrName>
                                        </p:attrNameLst>
                                      </p:cBhvr>
                                      <p:to>
                                        <p:strVal val="visible"/>
                                      </p:to>
                                    </p:set>
                                    <p:animEffect transition="in" filter="checkerboard(across)">
                                      <p:cBhvr>
                                        <p:cTn id="29" dur="500"/>
                                        <p:tgtEl>
                                          <p:spTgt spid="82998"/>
                                        </p:tgtEl>
                                      </p:cBhvr>
                                    </p:animEffect>
                                  </p:childTnLst>
                                </p:cTn>
                              </p:par>
                              <p:par>
                                <p:cTn id="30" presetID="5" presetClass="entr" presetSubtype="10" fill="hold" grpId="0" nodeType="withEffect">
                                  <p:stCondLst>
                                    <p:cond delay="0"/>
                                  </p:stCondLst>
                                  <p:childTnLst>
                                    <p:set>
                                      <p:cBhvr>
                                        <p:cTn id="31" dur="1" fill="hold">
                                          <p:stCondLst>
                                            <p:cond delay="0"/>
                                          </p:stCondLst>
                                        </p:cTn>
                                        <p:tgtEl>
                                          <p:spTgt spid="82996"/>
                                        </p:tgtEl>
                                        <p:attrNameLst>
                                          <p:attrName>style.visibility</p:attrName>
                                        </p:attrNameLst>
                                      </p:cBhvr>
                                      <p:to>
                                        <p:strVal val="visible"/>
                                      </p:to>
                                    </p:set>
                                    <p:animEffect transition="in" filter="checkerboard(across)">
                                      <p:cBhvr>
                                        <p:cTn id="32" dur="500"/>
                                        <p:tgtEl>
                                          <p:spTgt spid="82996"/>
                                        </p:tgtEl>
                                      </p:cBhvr>
                                    </p:animEffect>
                                  </p:childTnLst>
                                </p:cTn>
                              </p:par>
                              <p:par>
                                <p:cTn id="33" presetID="1" presetClass="exit" presetSubtype="0" fill="hold" grpId="0" nodeType="withEffect">
                                  <p:stCondLst>
                                    <p:cond delay="0"/>
                                  </p:stCondLst>
                                  <p:childTnLst>
                                    <p:set>
                                      <p:cBhvr>
                                        <p:cTn id="34" dur="1" fill="hold">
                                          <p:stCondLst>
                                            <p:cond delay="0"/>
                                          </p:stCondLst>
                                        </p:cTn>
                                        <p:tgtEl>
                                          <p:spTgt spid="82994"/>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82995"/>
                                        </p:tgtEl>
                                        <p:attrNameLst>
                                          <p:attrName>style.visibility</p:attrName>
                                        </p:attrNameLst>
                                      </p:cBhvr>
                                      <p:to>
                                        <p:strVal val="hidden"/>
                                      </p:to>
                                    </p:set>
                                  </p:childTnLst>
                                </p:cTn>
                              </p:par>
                              <p:par>
                                <p:cTn id="37" presetID="1" presetClass="exit" presetSubtype="0" fill="hold" nodeType="withEffect">
                                  <p:stCondLst>
                                    <p:cond delay="0"/>
                                  </p:stCondLst>
                                  <p:childTnLst>
                                    <p:set>
                                      <p:cBhvr>
                                        <p:cTn id="38" dur="1" fill="hold">
                                          <p:stCondLst>
                                            <p:cond delay="0"/>
                                          </p:stCondLst>
                                        </p:cTn>
                                        <p:tgtEl>
                                          <p:spTgt spid="6"/>
                                        </p:tgtEl>
                                        <p:attrNameLst>
                                          <p:attrName>style.visibility</p:attrName>
                                        </p:attrNameLst>
                                      </p:cBhvr>
                                      <p:to>
                                        <p:strVal val="hidden"/>
                                      </p:to>
                                    </p:set>
                                  </p:childTnLst>
                                </p:cTn>
                              </p:par>
                              <p:par>
                                <p:cTn id="39" presetID="1" presetClass="exit" presetSubtype="0" fill="hold" nodeType="withEffect">
                                  <p:stCondLst>
                                    <p:cond delay="0"/>
                                  </p:stCondLst>
                                  <p:childTnLst>
                                    <p:set>
                                      <p:cBhvr>
                                        <p:cTn id="40" dur="1" fill="hold">
                                          <p:stCondLst>
                                            <p:cond delay="0"/>
                                          </p:stCondLst>
                                        </p:cTn>
                                        <p:tgtEl>
                                          <p:spTgt spid="5"/>
                                        </p:tgtEl>
                                        <p:attrNameLst>
                                          <p:attrName>style.visibility</p:attrName>
                                        </p:attrNameLst>
                                      </p:cBhvr>
                                      <p:to>
                                        <p:strVal val="hidden"/>
                                      </p:to>
                                    </p:set>
                                  </p:childTnLst>
                                </p:cTn>
                              </p:par>
                              <p:par>
                                <p:cTn id="41" presetID="1" presetClass="entr" presetSubtype="0" fill="hold" nodeType="withEffect">
                                  <p:stCondLst>
                                    <p:cond delay="0"/>
                                  </p:stCondLst>
                                  <p:childTnLst>
                                    <p:set>
                                      <p:cBhvr>
                                        <p:cTn id="42" dur="1" fill="hold">
                                          <p:stCondLst>
                                            <p:cond delay="0"/>
                                          </p:stCondLst>
                                        </p:cTn>
                                        <p:tgtEl>
                                          <p:spTgt spid="54"/>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55"/>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xit" presetSubtype="0" fill="hold" grpId="1" nodeType="clickEffect">
                                  <p:stCondLst>
                                    <p:cond delay="0"/>
                                  </p:stCondLst>
                                  <p:childTnLst>
                                    <p:set>
                                      <p:cBhvr>
                                        <p:cTn id="48" dur="1" fill="hold">
                                          <p:stCondLst>
                                            <p:cond delay="0"/>
                                          </p:stCondLst>
                                        </p:cTn>
                                        <p:tgtEl>
                                          <p:spTgt spid="82996"/>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82998"/>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82997"/>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82984"/>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82979"/>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82980"/>
                                        </p:tgtEl>
                                        <p:attrNameLst>
                                          <p:attrName>style.visibility</p:attrName>
                                        </p:attrNameLst>
                                      </p:cBhvr>
                                      <p:to>
                                        <p:strVal val="hidden"/>
                                      </p:to>
                                    </p:set>
                                  </p:childTnLst>
                                </p:cTn>
                              </p:par>
                              <p:par>
                                <p:cTn id="59" presetID="5" presetClass="entr" presetSubtype="10" fill="hold" grpId="1" nodeType="withEffect">
                                  <p:stCondLst>
                                    <p:cond delay="0"/>
                                  </p:stCondLst>
                                  <p:childTnLst>
                                    <p:set>
                                      <p:cBhvr>
                                        <p:cTn id="60" dur="1" fill="hold">
                                          <p:stCondLst>
                                            <p:cond delay="0"/>
                                          </p:stCondLst>
                                        </p:cTn>
                                        <p:tgtEl>
                                          <p:spTgt spid="82994"/>
                                        </p:tgtEl>
                                        <p:attrNameLst>
                                          <p:attrName>style.visibility</p:attrName>
                                        </p:attrNameLst>
                                      </p:cBhvr>
                                      <p:to>
                                        <p:strVal val="visible"/>
                                      </p:to>
                                    </p:set>
                                    <p:animEffect transition="in" filter="checkerboard(across)">
                                      <p:cBhvr>
                                        <p:cTn id="61" dur="500"/>
                                        <p:tgtEl>
                                          <p:spTgt spid="82994"/>
                                        </p:tgtEl>
                                      </p:cBhvr>
                                    </p:animEffect>
                                  </p:childTnLst>
                                </p:cTn>
                              </p:par>
                              <p:par>
                                <p:cTn id="62" presetID="1" presetClass="exit" presetSubtype="0" fill="hold" nodeType="withEffect">
                                  <p:stCondLst>
                                    <p:cond delay="0"/>
                                  </p:stCondLst>
                                  <p:childTnLst>
                                    <p:set>
                                      <p:cBhvr>
                                        <p:cTn id="63" dur="1" fill="hold">
                                          <p:stCondLst>
                                            <p:cond delay="0"/>
                                          </p:stCondLst>
                                        </p:cTn>
                                        <p:tgtEl>
                                          <p:spTgt spid="54"/>
                                        </p:tgtEl>
                                        <p:attrNameLst>
                                          <p:attrName>style.visibility</p:attrName>
                                        </p:attrNameLst>
                                      </p:cBhvr>
                                      <p:to>
                                        <p:strVal val="hidden"/>
                                      </p:to>
                                    </p:set>
                                  </p:childTnLst>
                                </p:cTn>
                              </p:par>
                              <p:par>
                                <p:cTn id="64" presetID="1" presetClass="exit" presetSubtype="0" fill="hold" nodeType="withEffect">
                                  <p:stCondLst>
                                    <p:cond delay="0"/>
                                  </p:stCondLst>
                                  <p:childTnLst>
                                    <p:set>
                                      <p:cBhvr>
                                        <p:cTn id="65" dur="1" fill="hold">
                                          <p:stCondLst>
                                            <p:cond delay="0"/>
                                          </p:stCondLst>
                                        </p:cTn>
                                        <p:tgtEl>
                                          <p:spTgt spid="55"/>
                                        </p:tgtEl>
                                        <p:attrNameLst>
                                          <p:attrName>style.visibility</p:attrName>
                                        </p:attrNameLst>
                                      </p:cBhvr>
                                      <p:to>
                                        <p:strVal val="hidden"/>
                                      </p:to>
                                    </p:set>
                                  </p:childTnLst>
                                </p:cTn>
                              </p:par>
                              <p:par>
                                <p:cTn id="66" presetID="1" presetClass="entr" presetSubtype="0"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56"/>
                                        </p:tgtEl>
                                        <p:attrNameLst>
                                          <p:attrName>style.visibility</p:attrName>
                                        </p:attrNameLst>
                                      </p:cBhvr>
                                      <p:to>
                                        <p:strVal val="visible"/>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5" presetClass="entr" presetSubtype="10" fill="hold" grpId="0" nodeType="clickEffect">
                                  <p:stCondLst>
                                    <p:cond delay="0"/>
                                  </p:stCondLst>
                                  <p:childTnLst>
                                    <p:set>
                                      <p:cBhvr>
                                        <p:cTn id="73" dur="1" fill="hold">
                                          <p:stCondLst>
                                            <p:cond delay="0"/>
                                          </p:stCondLst>
                                        </p:cTn>
                                        <p:tgtEl>
                                          <p:spTgt spid="83000"/>
                                        </p:tgtEl>
                                        <p:attrNameLst>
                                          <p:attrName>style.visibility</p:attrName>
                                        </p:attrNameLst>
                                      </p:cBhvr>
                                      <p:to>
                                        <p:strVal val="visible"/>
                                      </p:to>
                                    </p:set>
                                    <p:animEffect transition="in" filter="checkerboard(across)">
                                      <p:cBhvr>
                                        <p:cTn id="74" dur="500"/>
                                        <p:tgtEl>
                                          <p:spTgt spid="83000"/>
                                        </p:tgtEl>
                                      </p:cBhvr>
                                    </p:animEffect>
                                  </p:childTnLst>
                                </p:cTn>
                              </p:par>
                              <p:par>
                                <p:cTn id="75" presetID="5" presetClass="entr" presetSubtype="10" fill="hold" nodeType="withEffect">
                                  <p:stCondLst>
                                    <p:cond delay="0"/>
                                  </p:stCondLst>
                                  <p:childTnLst>
                                    <p:set>
                                      <p:cBhvr>
                                        <p:cTn id="76" dur="1" fill="hold">
                                          <p:stCondLst>
                                            <p:cond delay="0"/>
                                          </p:stCondLst>
                                        </p:cTn>
                                        <p:tgtEl>
                                          <p:spTgt spid="82999"/>
                                        </p:tgtEl>
                                        <p:attrNameLst>
                                          <p:attrName>style.visibility</p:attrName>
                                        </p:attrNameLst>
                                      </p:cBhvr>
                                      <p:to>
                                        <p:strVal val="visible"/>
                                      </p:to>
                                    </p:set>
                                    <p:animEffect transition="in" filter="checkerboard(across)">
                                      <p:cBhvr>
                                        <p:cTn id="77" dur="500"/>
                                        <p:tgtEl>
                                          <p:spTgt spid="82999"/>
                                        </p:tgtEl>
                                      </p:cBhvr>
                                    </p:animEffect>
                                  </p:childTnLst>
                                </p:cTn>
                              </p:par>
                              <p:par>
                                <p:cTn id="78" presetID="5" presetClass="entr" presetSubtype="10" fill="hold" grpId="0" nodeType="withEffect">
                                  <p:stCondLst>
                                    <p:cond delay="0"/>
                                  </p:stCondLst>
                                  <p:childTnLst>
                                    <p:set>
                                      <p:cBhvr>
                                        <p:cTn id="79" dur="1" fill="hold">
                                          <p:stCondLst>
                                            <p:cond delay="0"/>
                                          </p:stCondLst>
                                        </p:cTn>
                                        <p:tgtEl>
                                          <p:spTgt spid="83002"/>
                                        </p:tgtEl>
                                        <p:attrNameLst>
                                          <p:attrName>style.visibility</p:attrName>
                                        </p:attrNameLst>
                                      </p:cBhvr>
                                      <p:to>
                                        <p:strVal val="visible"/>
                                      </p:to>
                                    </p:set>
                                    <p:animEffect transition="in" filter="checkerboard(across)">
                                      <p:cBhvr>
                                        <p:cTn id="80" dur="500"/>
                                        <p:tgtEl>
                                          <p:spTgt spid="83002"/>
                                        </p:tgtEl>
                                      </p:cBhvr>
                                    </p:animEffect>
                                  </p:childTnLst>
                                </p:cTn>
                              </p:par>
                              <p:par>
                                <p:cTn id="81" presetID="5" presetClass="entr" presetSubtype="10" fill="hold" nodeType="withEffect">
                                  <p:stCondLst>
                                    <p:cond delay="0"/>
                                  </p:stCondLst>
                                  <p:childTnLst>
                                    <p:set>
                                      <p:cBhvr>
                                        <p:cTn id="82" dur="1" fill="hold">
                                          <p:stCondLst>
                                            <p:cond delay="0"/>
                                          </p:stCondLst>
                                        </p:cTn>
                                        <p:tgtEl>
                                          <p:spTgt spid="83001"/>
                                        </p:tgtEl>
                                        <p:attrNameLst>
                                          <p:attrName>style.visibility</p:attrName>
                                        </p:attrNameLst>
                                      </p:cBhvr>
                                      <p:to>
                                        <p:strVal val="visible"/>
                                      </p:to>
                                    </p:set>
                                    <p:animEffect transition="in" filter="checkerboard(across)">
                                      <p:cBhvr>
                                        <p:cTn id="83" dur="500"/>
                                        <p:tgtEl>
                                          <p:spTgt spid="83001"/>
                                        </p:tgtEl>
                                      </p:cBhvr>
                                    </p:animEffect>
                                  </p:childTnLst>
                                </p:cTn>
                              </p:par>
                              <p:par>
                                <p:cTn id="84" presetID="5" presetClass="entr" presetSubtype="10" fill="hold" grpId="0" nodeType="withEffect">
                                  <p:stCondLst>
                                    <p:cond delay="0"/>
                                  </p:stCondLst>
                                  <p:childTnLst>
                                    <p:set>
                                      <p:cBhvr>
                                        <p:cTn id="85" dur="1" fill="hold">
                                          <p:stCondLst>
                                            <p:cond delay="0"/>
                                          </p:stCondLst>
                                        </p:cTn>
                                        <p:tgtEl>
                                          <p:spTgt spid="83004"/>
                                        </p:tgtEl>
                                        <p:attrNameLst>
                                          <p:attrName>style.visibility</p:attrName>
                                        </p:attrNameLst>
                                      </p:cBhvr>
                                      <p:to>
                                        <p:strVal val="visible"/>
                                      </p:to>
                                    </p:set>
                                    <p:animEffect transition="in" filter="checkerboard(across)">
                                      <p:cBhvr>
                                        <p:cTn id="86" dur="500"/>
                                        <p:tgtEl>
                                          <p:spTgt spid="83004"/>
                                        </p:tgtEl>
                                      </p:cBhvr>
                                    </p:animEffect>
                                  </p:childTnLst>
                                </p:cTn>
                              </p:par>
                              <p:par>
                                <p:cTn id="87" presetID="5" presetClass="entr" presetSubtype="10" fill="hold" grpId="0" nodeType="withEffect">
                                  <p:stCondLst>
                                    <p:cond delay="0"/>
                                  </p:stCondLst>
                                  <p:childTnLst>
                                    <p:set>
                                      <p:cBhvr>
                                        <p:cTn id="88" dur="1" fill="hold">
                                          <p:stCondLst>
                                            <p:cond delay="0"/>
                                          </p:stCondLst>
                                        </p:cTn>
                                        <p:tgtEl>
                                          <p:spTgt spid="82969"/>
                                        </p:tgtEl>
                                        <p:attrNameLst>
                                          <p:attrName>style.visibility</p:attrName>
                                        </p:attrNameLst>
                                      </p:cBhvr>
                                      <p:to>
                                        <p:strVal val="visible"/>
                                      </p:to>
                                    </p:set>
                                    <p:animEffect transition="in" filter="checkerboard(across)">
                                      <p:cBhvr>
                                        <p:cTn id="89" dur="500"/>
                                        <p:tgtEl>
                                          <p:spTgt spid="82969"/>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5" presetClass="entr" presetSubtype="10" fill="hold" nodeType="clickEffect">
                                  <p:stCondLst>
                                    <p:cond delay="0"/>
                                  </p:stCondLst>
                                  <p:childTnLst>
                                    <p:set>
                                      <p:cBhvr>
                                        <p:cTn id="93" dur="1" fill="hold">
                                          <p:stCondLst>
                                            <p:cond delay="0"/>
                                          </p:stCondLst>
                                        </p:cTn>
                                        <p:tgtEl>
                                          <p:spTgt spid="82982"/>
                                        </p:tgtEl>
                                        <p:attrNameLst>
                                          <p:attrName>style.visibility</p:attrName>
                                        </p:attrNameLst>
                                      </p:cBhvr>
                                      <p:to>
                                        <p:strVal val="visible"/>
                                      </p:to>
                                    </p:set>
                                    <p:animEffect transition="in" filter="checkerboard(across)">
                                      <p:cBhvr>
                                        <p:cTn id="94" dur="500"/>
                                        <p:tgtEl>
                                          <p:spTgt spid="82982"/>
                                        </p:tgtEl>
                                      </p:cBhvr>
                                    </p:animEffect>
                                  </p:childTnLst>
                                </p:cTn>
                              </p:par>
                              <p:par>
                                <p:cTn id="95" presetID="5" presetClass="entr" presetSubtype="10" fill="hold" grpId="0" nodeType="withEffect">
                                  <p:stCondLst>
                                    <p:cond delay="0"/>
                                  </p:stCondLst>
                                  <p:childTnLst>
                                    <p:set>
                                      <p:cBhvr>
                                        <p:cTn id="96" dur="1" fill="hold">
                                          <p:stCondLst>
                                            <p:cond delay="0"/>
                                          </p:stCondLst>
                                        </p:cTn>
                                        <p:tgtEl>
                                          <p:spTgt spid="82981"/>
                                        </p:tgtEl>
                                        <p:attrNameLst>
                                          <p:attrName>style.visibility</p:attrName>
                                        </p:attrNameLst>
                                      </p:cBhvr>
                                      <p:to>
                                        <p:strVal val="visible"/>
                                      </p:to>
                                    </p:set>
                                    <p:animEffect transition="in" filter="checkerboard(across)">
                                      <p:cBhvr>
                                        <p:cTn id="97" dur="500"/>
                                        <p:tgtEl>
                                          <p:spTgt spid="82981"/>
                                        </p:tgtEl>
                                      </p:cBhvr>
                                    </p:animEffect>
                                  </p:childTnLst>
                                </p:cTn>
                              </p:par>
                              <p:par>
                                <p:cTn id="98" presetID="5" presetClass="entr" presetSubtype="10" fill="hold" nodeType="withEffect">
                                  <p:stCondLst>
                                    <p:cond delay="0"/>
                                  </p:stCondLst>
                                  <p:childTnLst>
                                    <p:set>
                                      <p:cBhvr>
                                        <p:cTn id="99" dur="1" fill="hold">
                                          <p:stCondLst>
                                            <p:cond delay="0"/>
                                          </p:stCondLst>
                                        </p:cTn>
                                        <p:tgtEl>
                                          <p:spTgt spid="82983"/>
                                        </p:tgtEl>
                                        <p:attrNameLst>
                                          <p:attrName>style.visibility</p:attrName>
                                        </p:attrNameLst>
                                      </p:cBhvr>
                                      <p:to>
                                        <p:strVal val="visible"/>
                                      </p:to>
                                    </p:set>
                                    <p:animEffect transition="in" filter="checkerboard(across)">
                                      <p:cBhvr>
                                        <p:cTn id="100" dur="500"/>
                                        <p:tgtEl>
                                          <p:spTgt spid="82983"/>
                                        </p:tgtEl>
                                      </p:cBhvr>
                                    </p:animEffect>
                                  </p:childTnLst>
                                </p:cTn>
                              </p:par>
                              <p:par>
                                <p:cTn id="101" presetID="5" presetClass="entr" presetSubtype="10" fill="hold" grpId="0" nodeType="withEffect">
                                  <p:stCondLst>
                                    <p:cond delay="0"/>
                                  </p:stCondLst>
                                  <p:childTnLst>
                                    <p:set>
                                      <p:cBhvr>
                                        <p:cTn id="102" dur="1" fill="hold">
                                          <p:stCondLst>
                                            <p:cond delay="0"/>
                                          </p:stCondLst>
                                        </p:cTn>
                                        <p:tgtEl>
                                          <p:spTgt spid="83003"/>
                                        </p:tgtEl>
                                        <p:attrNameLst>
                                          <p:attrName>style.visibility</p:attrName>
                                        </p:attrNameLst>
                                      </p:cBhvr>
                                      <p:to>
                                        <p:strVal val="visible"/>
                                      </p:to>
                                    </p:set>
                                    <p:animEffect transition="in" filter="checkerboard(across)">
                                      <p:cBhvr>
                                        <p:cTn id="103" dur="500"/>
                                        <p:tgtEl>
                                          <p:spTgt spid="83003"/>
                                        </p:tgtEl>
                                      </p:cBhvr>
                                    </p:animEffect>
                                  </p:childTnLst>
                                </p:cTn>
                              </p:par>
                              <p:par>
                                <p:cTn id="104" presetID="5" presetClass="entr" presetSubtype="10" fill="hold" grpId="0" nodeType="withEffect">
                                  <p:stCondLst>
                                    <p:cond delay="0"/>
                                  </p:stCondLst>
                                  <p:childTnLst>
                                    <p:set>
                                      <p:cBhvr>
                                        <p:cTn id="105" dur="1" fill="hold">
                                          <p:stCondLst>
                                            <p:cond delay="0"/>
                                          </p:stCondLst>
                                        </p:cTn>
                                        <p:tgtEl>
                                          <p:spTgt spid="83005"/>
                                        </p:tgtEl>
                                        <p:attrNameLst>
                                          <p:attrName>style.visibility</p:attrName>
                                        </p:attrNameLst>
                                      </p:cBhvr>
                                      <p:to>
                                        <p:strVal val="visible"/>
                                      </p:to>
                                    </p:set>
                                    <p:animEffect transition="in" filter="checkerboard(across)">
                                      <p:cBhvr>
                                        <p:cTn id="106" dur="500"/>
                                        <p:tgtEl>
                                          <p:spTgt spid="83005"/>
                                        </p:tgtEl>
                                      </p:cBhvr>
                                    </p:animEffect>
                                  </p:childTnLst>
                                </p:cTn>
                              </p:par>
                              <p:par>
                                <p:cTn id="107" presetID="5" presetClass="entr" presetSubtype="10" fill="hold" grpId="0" nodeType="withEffect">
                                  <p:stCondLst>
                                    <p:cond delay="0"/>
                                  </p:stCondLst>
                                  <p:childTnLst>
                                    <p:set>
                                      <p:cBhvr>
                                        <p:cTn id="108" dur="1" fill="hold">
                                          <p:stCondLst>
                                            <p:cond delay="0"/>
                                          </p:stCondLst>
                                        </p:cTn>
                                        <p:tgtEl>
                                          <p:spTgt spid="83006"/>
                                        </p:tgtEl>
                                        <p:attrNameLst>
                                          <p:attrName>style.visibility</p:attrName>
                                        </p:attrNameLst>
                                      </p:cBhvr>
                                      <p:to>
                                        <p:strVal val="visible"/>
                                      </p:to>
                                    </p:set>
                                    <p:animEffect transition="in" filter="checkerboard(across)">
                                      <p:cBhvr>
                                        <p:cTn id="109" dur="500"/>
                                        <p:tgtEl>
                                          <p:spTgt spid="83006"/>
                                        </p:tgtEl>
                                      </p:cBhvr>
                                    </p:animEffect>
                                  </p:childTnLst>
                                </p:cTn>
                              </p:par>
                              <p:par>
                                <p:cTn id="110" presetID="1" presetClass="exit" presetSubtype="0" fill="hold" grpId="2" nodeType="withEffect">
                                  <p:stCondLst>
                                    <p:cond delay="0"/>
                                  </p:stCondLst>
                                  <p:childTnLst>
                                    <p:set>
                                      <p:cBhvr>
                                        <p:cTn id="111" dur="1" fill="hold">
                                          <p:stCondLst>
                                            <p:cond delay="0"/>
                                          </p:stCondLst>
                                        </p:cTn>
                                        <p:tgtEl>
                                          <p:spTgt spid="82994"/>
                                        </p:tgtEl>
                                        <p:attrNameLst>
                                          <p:attrName>style.visibility</p:attrName>
                                        </p:attrNameLst>
                                      </p:cBhvr>
                                      <p:to>
                                        <p:strVal val="hidden"/>
                                      </p:to>
                                    </p:set>
                                  </p:childTnLst>
                                </p:cTn>
                              </p:par>
                              <p:par>
                                <p:cTn id="112" presetID="1" presetClass="exit" presetSubtype="0" fill="hold" grpId="1" nodeType="withEffect">
                                  <p:stCondLst>
                                    <p:cond delay="0"/>
                                  </p:stCondLst>
                                  <p:childTnLst>
                                    <p:set>
                                      <p:cBhvr>
                                        <p:cTn id="113" dur="1" fill="hold">
                                          <p:stCondLst>
                                            <p:cond delay="0"/>
                                          </p:stCondLst>
                                        </p:cTn>
                                        <p:tgtEl>
                                          <p:spTgt spid="83004"/>
                                        </p:tgtEl>
                                        <p:attrNameLst>
                                          <p:attrName>style.visibility</p:attrName>
                                        </p:attrNameLst>
                                      </p:cBhvr>
                                      <p:to>
                                        <p:strVal val="hidden"/>
                                      </p:to>
                                    </p:set>
                                  </p:childTnLst>
                                </p:cTn>
                              </p:par>
                              <p:par>
                                <p:cTn id="114" presetID="1" presetClass="exit" presetSubtype="0" fill="hold" grpId="1" nodeType="withEffect">
                                  <p:stCondLst>
                                    <p:cond delay="0"/>
                                  </p:stCondLst>
                                  <p:childTnLst>
                                    <p:set>
                                      <p:cBhvr>
                                        <p:cTn id="115" dur="1" fill="hold">
                                          <p:stCondLst>
                                            <p:cond delay="0"/>
                                          </p:stCondLst>
                                        </p:cTn>
                                        <p:tgtEl>
                                          <p:spTgt spid="57"/>
                                        </p:tgtEl>
                                        <p:attrNameLst>
                                          <p:attrName>style.visibility</p:attrName>
                                        </p:attrNameLst>
                                      </p:cBhvr>
                                      <p:to>
                                        <p:strVal val="hidden"/>
                                      </p:to>
                                    </p:set>
                                  </p:childTnLst>
                                </p:cTn>
                              </p:par>
                              <p:par>
                                <p:cTn id="116" presetID="1" presetClass="exit" presetSubtype="0" fill="hold" nodeType="withEffect">
                                  <p:stCondLst>
                                    <p:cond delay="0"/>
                                  </p:stCondLst>
                                  <p:childTnLst>
                                    <p:set>
                                      <p:cBhvr>
                                        <p:cTn id="117" dur="1" fill="hold">
                                          <p:stCondLst>
                                            <p:cond delay="0"/>
                                          </p:stCondLst>
                                        </p:cTn>
                                        <p:tgtEl>
                                          <p:spTgt spid="56"/>
                                        </p:tgtEl>
                                        <p:attrNameLst>
                                          <p:attrName>style.visibility</p:attrName>
                                        </p:attrNameLst>
                                      </p:cBhvr>
                                      <p:to>
                                        <p:strVal val="hidden"/>
                                      </p:to>
                                    </p:set>
                                  </p:childTnLst>
                                </p:cTn>
                              </p:par>
                              <p:par>
                                <p:cTn id="118" presetID="1" presetClass="entr" presetSubtype="0" fill="hold" nodeType="withEffect">
                                  <p:stCondLst>
                                    <p:cond delay="0"/>
                                  </p:stCondLst>
                                  <p:childTnLst>
                                    <p:set>
                                      <p:cBhvr>
                                        <p:cTn id="119" dur="1" fill="hold">
                                          <p:stCondLst>
                                            <p:cond delay="0"/>
                                          </p:stCondLst>
                                        </p:cTn>
                                        <p:tgtEl>
                                          <p:spTgt spid="53"/>
                                        </p:tgtEl>
                                        <p:attrNameLst>
                                          <p:attrName>style.visibility</p:attrName>
                                        </p:attrNameLst>
                                      </p:cBhvr>
                                      <p:to>
                                        <p:strVal val="visible"/>
                                      </p:to>
                                    </p:set>
                                  </p:childTnLst>
                                </p:cTn>
                              </p:par>
                              <p:par>
                                <p:cTn id="120" presetID="1" presetClass="entr" presetSubtype="0" fill="hold" nodeType="withEffect">
                                  <p:stCondLst>
                                    <p:cond delay="0"/>
                                  </p:stCondLst>
                                  <p:childTnLst>
                                    <p:set>
                                      <p:cBhvr>
                                        <p:cTn id="121" dur="1" fill="hold">
                                          <p:stCondLst>
                                            <p:cond delay="0"/>
                                          </p:stCondLst>
                                        </p:cTn>
                                        <p:tgtEl>
                                          <p:spTgt spid="52"/>
                                        </p:tgtEl>
                                        <p:attrNameLst>
                                          <p:attrName>style.visibility</p:attrName>
                                        </p:attrNameLst>
                                      </p:cBhvr>
                                      <p:to>
                                        <p:strVal val="visible"/>
                                      </p:to>
                                    </p:se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1" presetClass="exit" presetSubtype="0" fill="hold" nodeType="clickEffect">
                                  <p:stCondLst>
                                    <p:cond delay="0"/>
                                  </p:stCondLst>
                                  <p:childTnLst>
                                    <p:set>
                                      <p:cBhvr>
                                        <p:cTn id="125" dur="1" fill="hold">
                                          <p:stCondLst>
                                            <p:cond delay="0"/>
                                          </p:stCondLst>
                                        </p:cTn>
                                        <p:tgtEl>
                                          <p:spTgt spid="82983"/>
                                        </p:tgtEl>
                                        <p:attrNameLst>
                                          <p:attrName>style.visibility</p:attrName>
                                        </p:attrNameLst>
                                      </p:cBhvr>
                                      <p:to>
                                        <p:strVal val="hidden"/>
                                      </p:to>
                                    </p:set>
                                  </p:childTnLst>
                                </p:cTn>
                              </p:par>
                              <p:par>
                                <p:cTn id="126" presetID="1" presetClass="exit" presetSubtype="0" fill="hold" grpId="1" nodeType="withEffect">
                                  <p:stCondLst>
                                    <p:cond delay="0"/>
                                  </p:stCondLst>
                                  <p:childTnLst>
                                    <p:set>
                                      <p:cBhvr>
                                        <p:cTn id="127" dur="1" fill="hold">
                                          <p:stCondLst>
                                            <p:cond delay="0"/>
                                          </p:stCondLst>
                                        </p:cTn>
                                        <p:tgtEl>
                                          <p:spTgt spid="83006"/>
                                        </p:tgtEl>
                                        <p:attrNameLst>
                                          <p:attrName>style.visibility</p:attrName>
                                        </p:attrNameLst>
                                      </p:cBhvr>
                                      <p:to>
                                        <p:strVal val="hidden"/>
                                      </p:to>
                                    </p:set>
                                  </p:childTnLst>
                                </p:cTn>
                              </p:par>
                              <p:par>
                                <p:cTn id="128" presetID="1" presetClass="exit" presetSubtype="0" fill="hold" grpId="1" nodeType="withEffect">
                                  <p:stCondLst>
                                    <p:cond delay="0"/>
                                  </p:stCondLst>
                                  <p:childTnLst>
                                    <p:set>
                                      <p:cBhvr>
                                        <p:cTn id="129" dur="1" fill="hold">
                                          <p:stCondLst>
                                            <p:cond delay="0"/>
                                          </p:stCondLst>
                                        </p:cTn>
                                        <p:tgtEl>
                                          <p:spTgt spid="82981"/>
                                        </p:tgtEl>
                                        <p:attrNameLst>
                                          <p:attrName>style.visibility</p:attrName>
                                        </p:attrNameLst>
                                      </p:cBhvr>
                                      <p:to>
                                        <p:strVal val="hidden"/>
                                      </p:to>
                                    </p:set>
                                  </p:childTnLst>
                                </p:cTn>
                              </p:par>
                              <p:par>
                                <p:cTn id="130" presetID="1" presetClass="exit" presetSubtype="0" fill="hold" nodeType="withEffect">
                                  <p:stCondLst>
                                    <p:cond delay="0"/>
                                  </p:stCondLst>
                                  <p:childTnLst>
                                    <p:set>
                                      <p:cBhvr>
                                        <p:cTn id="131" dur="1" fill="hold">
                                          <p:stCondLst>
                                            <p:cond delay="0"/>
                                          </p:stCondLst>
                                        </p:cTn>
                                        <p:tgtEl>
                                          <p:spTgt spid="82982"/>
                                        </p:tgtEl>
                                        <p:attrNameLst>
                                          <p:attrName>style.visibility</p:attrName>
                                        </p:attrNameLst>
                                      </p:cBhvr>
                                      <p:to>
                                        <p:strVal val="hidden"/>
                                      </p:to>
                                    </p:set>
                                  </p:childTnLst>
                                </p:cTn>
                              </p:par>
                              <p:par>
                                <p:cTn id="132" presetID="1" presetClass="exit" presetSubtype="0" fill="hold" grpId="1" nodeType="withEffect">
                                  <p:stCondLst>
                                    <p:cond delay="0"/>
                                  </p:stCondLst>
                                  <p:childTnLst>
                                    <p:set>
                                      <p:cBhvr>
                                        <p:cTn id="133" dur="1" fill="hold">
                                          <p:stCondLst>
                                            <p:cond delay="0"/>
                                          </p:stCondLst>
                                        </p:cTn>
                                        <p:tgtEl>
                                          <p:spTgt spid="83005"/>
                                        </p:tgtEl>
                                        <p:attrNameLst>
                                          <p:attrName>style.visibility</p:attrName>
                                        </p:attrNameLst>
                                      </p:cBhvr>
                                      <p:to>
                                        <p:strVal val="hidden"/>
                                      </p:to>
                                    </p:set>
                                  </p:childTnLst>
                                </p:cTn>
                              </p:par>
                              <p:par>
                                <p:cTn id="134" presetID="1" presetClass="exit" presetSubtype="0" fill="hold" grpId="1" nodeType="withEffect">
                                  <p:stCondLst>
                                    <p:cond delay="0"/>
                                  </p:stCondLst>
                                  <p:childTnLst>
                                    <p:set>
                                      <p:cBhvr>
                                        <p:cTn id="135" dur="1" fill="hold">
                                          <p:stCondLst>
                                            <p:cond delay="0"/>
                                          </p:stCondLst>
                                        </p:cTn>
                                        <p:tgtEl>
                                          <p:spTgt spid="83003"/>
                                        </p:tgtEl>
                                        <p:attrNameLst>
                                          <p:attrName>style.visibility</p:attrName>
                                        </p:attrNameLst>
                                      </p:cBhvr>
                                      <p:to>
                                        <p:strVal val="hidden"/>
                                      </p:to>
                                    </p:set>
                                  </p:childTnLst>
                                </p:cTn>
                              </p:par>
                              <p:par>
                                <p:cTn id="136" presetID="5" presetClass="entr" presetSubtype="10" fill="hold" grpId="3" nodeType="withEffect">
                                  <p:stCondLst>
                                    <p:cond delay="0"/>
                                  </p:stCondLst>
                                  <p:childTnLst>
                                    <p:set>
                                      <p:cBhvr>
                                        <p:cTn id="137" dur="1" fill="hold">
                                          <p:stCondLst>
                                            <p:cond delay="0"/>
                                          </p:stCondLst>
                                        </p:cTn>
                                        <p:tgtEl>
                                          <p:spTgt spid="82994"/>
                                        </p:tgtEl>
                                        <p:attrNameLst>
                                          <p:attrName>style.visibility</p:attrName>
                                        </p:attrNameLst>
                                      </p:cBhvr>
                                      <p:to>
                                        <p:strVal val="visible"/>
                                      </p:to>
                                    </p:set>
                                    <p:animEffect transition="in" filter="checkerboard(across)">
                                      <p:cBhvr>
                                        <p:cTn id="138" dur="500"/>
                                        <p:tgtEl>
                                          <p:spTgt spid="82994"/>
                                        </p:tgtEl>
                                      </p:cBhvr>
                                    </p:animEffect>
                                  </p:childTnLst>
                                </p:cTn>
                              </p:par>
                              <p:par>
                                <p:cTn id="139" presetID="1" presetClass="exit" presetSubtype="0" fill="hold" nodeType="withEffect">
                                  <p:stCondLst>
                                    <p:cond delay="0"/>
                                  </p:stCondLst>
                                  <p:childTnLst>
                                    <p:set>
                                      <p:cBhvr>
                                        <p:cTn id="140" dur="1" fill="hold">
                                          <p:stCondLst>
                                            <p:cond delay="0"/>
                                          </p:stCondLst>
                                        </p:cTn>
                                        <p:tgtEl>
                                          <p:spTgt spid="83001"/>
                                        </p:tgtEl>
                                        <p:attrNameLst>
                                          <p:attrName>style.visibility</p:attrName>
                                        </p:attrNameLst>
                                      </p:cBhvr>
                                      <p:to>
                                        <p:strVal val="hidden"/>
                                      </p:to>
                                    </p:set>
                                  </p:childTnLst>
                                </p:cTn>
                              </p:par>
                              <p:par>
                                <p:cTn id="141" presetID="1" presetClass="exit" presetSubtype="0" fill="hold" nodeType="withEffect">
                                  <p:stCondLst>
                                    <p:cond delay="0"/>
                                  </p:stCondLst>
                                  <p:childTnLst>
                                    <p:set>
                                      <p:cBhvr>
                                        <p:cTn id="142" dur="1" fill="hold">
                                          <p:stCondLst>
                                            <p:cond delay="0"/>
                                          </p:stCondLst>
                                        </p:cTn>
                                        <p:tgtEl>
                                          <p:spTgt spid="82999"/>
                                        </p:tgtEl>
                                        <p:attrNameLst>
                                          <p:attrName>style.visibility</p:attrName>
                                        </p:attrNameLst>
                                      </p:cBhvr>
                                      <p:to>
                                        <p:strVal val="hidden"/>
                                      </p:to>
                                    </p:set>
                                  </p:childTnLst>
                                </p:cTn>
                              </p:par>
                              <p:par>
                                <p:cTn id="143" presetID="1" presetClass="exit" presetSubtype="0" fill="hold" grpId="1" nodeType="withEffect">
                                  <p:stCondLst>
                                    <p:cond delay="0"/>
                                  </p:stCondLst>
                                  <p:childTnLst>
                                    <p:set>
                                      <p:cBhvr>
                                        <p:cTn id="144" dur="1" fill="hold">
                                          <p:stCondLst>
                                            <p:cond delay="0"/>
                                          </p:stCondLst>
                                        </p:cTn>
                                        <p:tgtEl>
                                          <p:spTgt spid="83000"/>
                                        </p:tgtEl>
                                        <p:attrNameLst>
                                          <p:attrName>style.visibility</p:attrName>
                                        </p:attrNameLst>
                                      </p:cBhvr>
                                      <p:to>
                                        <p:strVal val="hidden"/>
                                      </p:to>
                                    </p:set>
                                  </p:childTnLst>
                                </p:cTn>
                              </p:par>
                              <p:par>
                                <p:cTn id="145" presetID="1" presetClass="exit" presetSubtype="0" fill="hold" grpId="1" nodeType="withEffect">
                                  <p:stCondLst>
                                    <p:cond delay="0"/>
                                  </p:stCondLst>
                                  <p:childTnLst>
                                    <p:set>
                                      <p:cBhvr>
                                        <p:cTn id="146" dur="1" fill="hold">
                                          <p:stCondLst>
                                            <p:cond delay="0"/>
                                          </p:stCondLst>
                                        </p:cTn>
                                        <p:tgtEl>
                                          <p:spTgt spid="83002"/>
                                        </p:tgtEl>
                                        <p:attrNameLst>
                                          <p:attrName>style.visibility</p:attrName>
                                        </p:attrNameLst>
                                      </p:cBhvr>
                                      <p:to>
                                        <p:strVal val="hidden"/>
                                      </p:to>
                                    </p:set>
                                  </p:childTnLst>
                                </p:cTn>
                              </p:par>
                              <p:par>
                                <p:cTn id="147" presetID="1" presetClass="exit" presetSubtype="0" fill="hold" nodeType="withEffect">
                                  <p:stCondLst>
                                    <p:cond delay="0"/>
                                  </p:stCondLst>
                                  <p:childTnLst>
                                    <p:set>
                                      <p:cBhvr>
                                        <p:cTn id="148" dur="1" fill="hold">
                                          <p:stCondLst>
                                            <p:cond delay="0"/>
                                          </p:stCondLst>
                                        </p:cTn>
                                        <p:tgtEl>
                                          <p:spTgt spid="53"/>
                                        </p:tgtEl>
                                        <p:attrNameLst>
                                          <p:attrName>style.visibility</p:attrName>
                                        </p:attrNameLst>
                                      </p:cBhvr>
                                      <p:to>
                                        <p:strVal val="hidden"/>
                                      </p:to>
                                    </p:set>
                                  </p:childTnLst>
                                </p:cTn>
                              </p:par>
                              <p:par>
                                <p:cTn id="149" presetID="1" presetClass="exit" presetSubtype="0" fill="hold" nodeType="withEffect">
                                  <p:stCondLst>
                                    <p:cond delay="0"/>
                                  </p:stCondLst>
                                  <p:childTnLst>
                                    <p:set>
                                      <p:cBhvr>
                                        <p:cTn id="150" dur="1" fill="hold">
                                          <p:stCondLst>
                                            <p:cond delay="0"/>
                                          </p:stCondLst>
                                        </p:cTn>
                                        <p:tgtEl>
                                          <p:spTgt spid="52"/>
                                        </p:tgtEl>
                                        <p:attrNameLst>
                                          <p:attrName>style.visibility</p:attrName>
                                        </p:attrNameLst>
                                      </p:cBhvr>
                                      <p:to>
                                        <p:strVal val="hidden"/>
                                      </p:to>
                                    </p:set>
                                  </p:childTnLst>
                                </p:cTn>
                              </p:par>
                              <p:par>
                                <p:cTn id="151" presetID="1" presetClass="entr" presetSubtype="0" fill="hold" grpId="2" nodeType="withEffect">
                                  <p:stCondLst>
                                    <p:cond delay="0"/>
                                  </p:stCondLst>
                                  <p:childTnLst>
                                    <p:set>
                                      <p:cBhvr>
                                        <p:cTn id="152" dur="1" fill="hold">
                                          <p:stCondLst>
                                            <p:cond delay="0"/>
                                          </p:stCondLst>
                                        </p:cTn>
                                        <p:tgtEl>
                                          <p:spTgt spid="57"/>
                                        </p:tgtEl>
                                        <p:attrNameLst>
                                          <p:attrName>style.visibility</p:attrName>
                                        </p:attrNameLst>
                                      </p:cBhvr>
                                      <p:to>
                                        <p:strVal val="visible"/>
                                      </p:to>
                                    </p:set>
                                  </p:childTnLst>
                                </p:cTn>
                              </p:par>
                              <p:par>
                                <p:cTn id="153" presetID="1" presetClass="entr" presetSubtype="0" fill="hold" nodeType="withEffect">
                                  <p:stCondLst>
                                    <p:cond delay="0"/>
                                  </p:stCondLst>
                                  <p:childTnLst>
                                    <p:set>
                                      <p:cBhvr>
                                        <p:cTn id="154" dur="1" fill="hold">
                                          <p:stCondLst>
                                            <p:cond delay="0"/>
                                          </p:stCondLst>
                                        </p:cTn>
                                        <p:tgtEl>
                                          <p:spTgt spid="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68" grpId="0"/>
      <p:bldP spid="82969" grpId="0"/>
      <p:bldP spid="82979" grpId="0"/>
      <p:bldP spid="82979" grpId="1"/>
      <p:bldP spid="82981" grpId="0"/>
      <p:bldP spid="82981" grpId="1"/>
      <p:bldP spid="82994" grpId="0" animBg="1"/>
      <p:bldP spid="82994" grpId="1" animBg="1"/>
      <p:bldP spid="82994" grpId="2" animBg="1"/>
      <p:bldP spid="82994" grpId="3" animBg="1"/>
      <p:bldP spid="82995" grpId="0" animBg="1"/>
      <p:bldP spid="82995" grpId="1" animBg="1"/>
      <p:bldP spid="82996" grpId="0" animBg="1"/>
      <p:bldP spid="82996" grpId="1" animBg="1"/>
      <p:bldP spid="82997" grpId="0" animBg="1"/>
      <p:bldP spid="82997" grpId="1" animBg="1"/>
      <p:bldP spid="82998" grpId="0" animBg="1"/>
      <p:bldP spid="82998" grpId="1" animBg="1"/>
      <p:bldP spid="83000" grpId="0" animBg="1"/>
      <p:bldP spid="83000" grpId="1" animBg="1"/>
      <p:bldP spid="83002" grpId="0"/>
      <p:bldP spid="83002" grpId="1"/>
      <p:bldP spid="83003" grpId="0" animBg="1"/>
      <p:bldP spid="83003" grpId="1" animBg="1"/>
      <p:bldP spid="83004" grpId="0" animBg="1"/>
      <p:bldP spid="83004" grpId="1" animBg="1"/>
      <p:bldP spid="83005" grpId="0" animBg="1"/>
      <p:bldP spid="83005" grpId="1" animBg="1"/>
      <p:bldP spid="83006" grpId="0" animBg="1"/>
      <p:bldP spid="83006" grpId="1" animBg="1"/>
      <p:bldP spid="57" grpId="0" animBg="1"/>
      <p:bldP spid="57" grpId="1" animBg="1"/>
      <p:bldP spid="57" grpId="2"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84994" name="Freeform 6">
            <a:extLst>
              <a:ext uri="{FF2B5EF4-FFF2-40B4-BE49-F238E27FC236}">
                <a16:creationId xmlns:a16="http://schemas.microsoft.com/office/drawing/2014/main" id="{B4A9C496-A0F7-4E93-8508-1BDA04B54B16}"/>
              </a:ext>
            </a:extLst>
          </p:cNvPr>
          <p:cNvSpPr>
            <a:spLocks/>
          </p:cNvSpPr>
          <p:nvPr/>
        </p:nvSpPr>
        <p:spPr bwMode="auto">
          <a:xfrm>
            <a:off x="7491413" y="3690938"/>
            <a:ext cx="1846262" cy="1039812"/>
          </a:xfrm>
          <a:custGeom>
            <a:avLst/>
            <a:gdLst>
              <a:gd name="T0" fmla="*/ 2147483646 w 1163"/>
              <a:gd name="T1" fmla="*/ 2147483646 h 655"/>
              <a:gd name="T2" fmla="*/ 2147483646 w 1163"/>
              <a:gd name="T3" fmla="*/ 2147483646 h 655"/>
              <a:gd name="T4" fmla="*/ 2147483646 w 1163"/>
              <a:gd name="T5" fmla="*/ 2147483646 h 655"/>
              <a:gd name="T6" fmla="*/ 2147483646 w 1163"/>
              <a:gd name="T7" fmla="*/ 2147483646 h 655"/>
              <a:gd name="T8" fmla="*/ 2147483646 w 1163"/>
              <a:gd name="T9" fmla="*/ 0 h 655"/>
              <a:gd name="T10" fmla="*/ 0 w 1163"/>
              <a:gd name="T11" fmla="*/ 0 h 655"/>
              <a:gd name="T12" fmla="*/ 0 60000 65536"/>
              <a:gd name="T13" fmla="*/ 0 60000 65536"/>
              <a:gd name="T14" fmla="*/ 0 60000 65536"/>
              <a:gd name="T15" fmla="*/ 0 60000 65536"/>
              <a:gd name="T16" fmla="*/ 0 60000 65536"/>
              <a:gd name="T17" fmla="*/ 0 60000 65536"/>
              <a:gd name="T18" fmla="*/ 0 w 1163"/>
              <a:gd name="T19" fmla="*/ 0 h 655"/>
              <a:gd name="T20" fmla="*/ 1163 w 1163"/>
              <a:gd name="T21" fmla="*/ 655 h 655"/>
            </a:gdLst>
            <a:ahLst/>
            <a:cxnLst>
              <a:cxn ang="T12">
                <a:pos x="T0" y="T1"/>
              </a:cxn>
              <a:cxn ang="T13">
                <a:pos x="T2" y="T3"/>
              </a:cxn>
              <a:cxn ang="T14">
                <a:pos x="T4" y="T5"/>
              </a:cxn>
              <a:cxn ang="T15">
                <a:pos x="T6" y="T7"/>
              </a:cxn>
              <a:cxn ang="T16">
                <a:pos x="T8" y="T9"/>
              </a:cxn>
              <a:cxn ang="T17">
                <a:pos x="T10" y="T11"/>
              </a:cxn>
            </a:cxnLst>
            <a:rect l="T18" t="T19" r="T20" b="T21"/>
            <a:pathLst>
              <a:path w="1163" h="655">
                <a:moveTo>
                  <a:pt x="1163" y="655"/>
                </a:moveTo>
                <a:lnTo>
                  <a:pt x="767" y="655"/>
                </a:lnTo>
                <a:cubicBezTo>
                  <a:pt x="691" y="637"/>
                  <a:pt x="713" y="640"/>
                  <a:pt x="702" y="548"/>
                </a:cubicBezTo>
                <a:lnTo>
                  <a:pt x="702" y="101"/>
                </a:lnTo>
                <a:cubicBezTo>
                  <a:pt x="683" y="10"/>
                  <a:pt x="707" y="17"/>
                  <a:pt x="590" y="0"/>
                </a:cubicBezTo>
                <a:lnTo>
                  <a:pt x="0"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995" name="Freeform 7">
            <a:extLst>
              <a:ext uri="{FF2B5EF4-FFF2-40B4-BE49-F238E27FC236}">
                <a16:creationId xmlns:a16="http://schemas.microsoft.com/office/drawing/2014/main" id="{ED347A1A-E543-437B-9EF6-15A7F6A8A0A7}"/>
              </a:ext>
            </a:extLst>
          </p:cNvPr>
          <p:cNvSpPr>
            <a:spLocks/>
          </p:cNvSpPr>
          <p:nvPr/>
        </p:nvSpPr>
        <p:spPr bwMode="auto">
          <a:xfrm flipH="1" flipV="1">
            <a:off x="8115301" y="4721225"/>
            <a:ext cx="1222375" cy="1023938"/>
          </a:xfrm>
          <a:custGeom>
            <a:avLst/>
            <a:gdLst>
              <a:gd name="T0" fmla="*/ 0 w 866"/>
              <a:gd name="T1" fmla="*/ 2147483646 h 645"/>
              <a:gd name="T2" fmla="*/ 2147483646 w 866"/>
              <a:gd name="T3" fmla="*/ 2147483646 h 645"/>
              <a:gd name="T4" fmla="*/ 2147483646 w 866"/>
              <a:gd name="T5" fmla="*/ 2147483646 h 645"/>
              <a:gd name="T6" fmla="*/ 2147483646 w 866"/>
              <a:gd name="T7" fmla="*/ 2147483646 h 645"/>
              <a:gd name="T8" fmla="*/ 2147483646 w 866"/>
              <a:gd name="T9" fmla="*/ 0 h 645"/>
              <a:gd name="T10" fmla="*/ 214748364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996" name="Rectangle 8">
            <a:extLst>
              <a:ext uri="{FF2B5EF4-FFF2-40B4-BE49-F238E27FC236}">
                <a16:creationId xmlns:a16="http://schemas.microsoft.com/office/drawing/2014/main" id="{3E3D23B3-7C1A-4032-8C02-811B470915FE}"/>
              </a:ext>
            </a:extLst>
          </p:cNvPr>
          <p:cNvSpPr>
            <a:spLocks noChangeArrowheads="1"/>
          </p:cNvSpPr>
          <p:nvPr/>
        </p:nvSpPr>
        <p:spPr bwMode="auto">
          <a:xfrm>
            <a:off x="9336088" y="4337051"/>
            <a:ext cx="1111250" cy="741363"/>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4997" name="Rectangle 11">
            <a:extLst>
              <a:ext uri="{FF2B5EF4-FFF2-40B4-BE49-F238E27FC236}">
                <a16:creationId xmlns:a16="http://schemas.microsoft.com/office/drawing/2014/main" id="{7BE9E785-4C33-4850-B1EF-EEAAEC1E1873}"/>
              </a:ext>
            </a:extLst>
          </p:cNvPr>
          <p:cNvSpPr>
            <a:spLocks noChangeArrowheads="1"/>
          </p:cNvSpPr>
          <p:nvPr/>
        </p:nvSpPr>
        <p:spPr bwMode="auto">
          <a:xfrm>
            <a:off x="6915150" y="3357564"/>
            <a:ext cx="579438" cy="66357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4998" name="Rectangle 12">
            <a:extLst>
              <a:ext uri="{FF2B5EF4-FFF2-40B4-BE49-F238E27FC236}">
                <a16:creationId xmlns:a16="http://schemas.microsoft.com/office/drawing/2014/main" id="{4C8540E7-3781-491A-B5CA-44AF3C1469C6}"/>
              </a:ext>
            </a:extLst>
          </p:cNvPr>
          <p:cNvSpPr>
            <a:spLocks noChangeArrowheads="1"/>
          </p:cNvSpPr>
          <p:nvPr/>
        </p:nvSpPr>
        <p:spPr bwMode="auto">
          <a:xfrm>
            <a:off x="6954839" y="5167313"/>
            <a:ext cx="1106487" cy="85725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4999" name="Rectangle 13">
            <a:extLst>
              <a:ext uri="{FF2B5EF4-FFF2-40B4-BE49-F238E27FC236}">
                <a16:creationId xmlns:a16="http://schemas.microsoft.com/office/drawing/2014/main" id="{C2EC5C3C-AE6B-4BF5-A3A3-8F28EB795423}"/>
              </a:ext>
            </a:extLst>
          </p:cNvPr>
          <p:cNvSpPr>
            <a:spLocks noChangeArrowheads="1"/>
          </p:cNvSpPr>
          <p:nvPr/>
        </p:nvSpPr>
        <p:spPr bwMode="auto">
          <a:xfrm>
            <a:off x="9340850" y="4292600"/>
            <a:ext cx="1111250" cy="7953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5000" name="Rectangle 14">
            <a:extLst>
              <a:ext uri="{FF2B5EF4-FFF2-40B4-BE49-F238E27FC236}">
                <a16:creationId xmlns:a16="http://schemas.microsoft.com/office/drawing/2014/main" id="{760B5811-0D3D-4245-9744-15290502F3A9}"/>
              </a:ext>
            </a:extLst>
          </p:cNvPr>
          <p:cNvSpPr>
            <a:spLocks noChangeArrowheads="1"/>
          </p:cNvSpPr>
          <p:nvPr/>
        </p:nvSpPr>
        <p:spPr bwMode="auto">
          <a:xfrm>
            <a:off x="6954838" y="5157789"/>
            <a:ext cx="1111250" cy="87788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5001" name="Text Box 21">
            <a:extLst>
              <a:ext uri="{FF2B5EF4-FFF2-40B4-BE49-F238E27FC236}">
                <a16:creationId xmlns:a16="http://schemas.microsoft.com/office/drawing/2014/main" id="{70137F19-FB20-4CFD-8469-BCCE442F14BE}"/>
              </a:ext>
            </a:extLst>
          </p:cNvPr>
          <p:cNvSpPr txBox="1">
            <a:spLocks noChangeArrowheads="1"/>
          </p:cNvSpPr>
          <p:nvPr/>
        </p:nvSpPr>
        <p:spPr bwMode="auto">
          <a:xfrm>
            <a:off x="6940551" y="3500438"/>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85002" name="Rectangle 25">
            <a:extLst>
              <a:ext uri="{FF2B5EF4-FFF2-40B4-BE49-F238E27FC236}">
                <a16:creationId xmlns:a16="http://schemas.microsoft.com/office/drawing/2014/main" id="{56B6552E-0267-49F5-BDE5-C3E834444D70}"/>
              </a:ext>
            </a:extLst>
          </p:cNvPr>
          <p:cNvSpPr>
            <a:spLocks noChangeArrowheads="1"/>
          </p:cNvSpPr>
          <p:nvPr/>
        </p:nvSpPr>
        <p:spPr bwMode="auto">
          <a:xfrm flipH="1">
            <a:off x="1692275" y="148431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5003" name="Text Box 26">
            <a:extLst>
              <a:ext uri="{FF2B5EF4-FFF2-40B4-BE49-F238E27FC236}">
                <a16:creationId xmlns:a16="http://schemas.microsoft.com/office/drawing/2014/main" id="{8D3CA192-3D9E-4AAE-864B-4ED052586358}"/>
              </a:ext>
            </a:extLst>
          </p:cNvPr>
          <p:cNvSpPr txBox="1">
            <a:spLocks noChangeArrowheads="1"/>
          </p:cNvSpPr>
          <p:nvPr/>
        </p:nvSpPr>
        <p:spPr bwMode="auto">
          <a:xfrm>
            <a:off x="7124700" y="5464175"/>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85004" name="Text Box 27">
            <a:extLst>
              <a:ext uri="{FF2B5EF4-FFF2-40B4-BE49-F238E27FC236}">
                <a16:creationId xmlns:a16="http://schemas.microsoft.com/office/drawing/2014/main" id="{927021F0-1697-40AF-8E25-1CFF750C6B24}"/>
              </a:ext>
            </a:extLst>
          </p:cNvPr>
          <p:cNvSpPr txBox="1">
            <a:spLocks noChangeArrowheads="1"/>
          </p:cNvSpPr>
          <p:nvPr/>
        </p:nvSpPr>
        <p:spPr bwMode="auto">
          <a:xfrm>
            <a:off x="9494838" y="4549775"/>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85005" name="Text Box 43">
            <a:extLst>
              <a:ext uri="{FF2B5EF4-FFF2-40B4-BE49-F238E27FC236}">
                <a16:creationId xmlns:a16="http://schemas.microsoft.com/office/drawing/2014/main" id="{31AE250E-801B-41E3-8CAE-5A4E2D635FC3}"/>
              </a:ext>
            </a:extLst>
          </p:cNvPr>
          <p:cNvSpPr txBox="1">
            <a:spLocks noChangeArrowheads="1"/>
          </p:cNvSpPr>
          <p:nvPr/>
        </p:nvSpPr>
        <p:spPr bwMode="auto">
          <a:xfrm>
            <a:off x="3987801" y="136526"/>
            <a:ext cx="22510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FF0066"/>
                </a:solidFill>
                <a:latin typeface="Times New Roman" panose="02020603050405020304" pitchFamily="18" charset="0"/>
              </a:rPr>
              <a:t>Diluce v pufrech</a:t>
            </a:r>
          </a:p>
        </p:txBody>
      </p:sp>
      <p:sp>
        <p:nvSpPr>
          <p:cNvPr id="85006" name="TextovéPole 1">
            <a:extLst>
              <a:ext uri="{FF2B5EF4-FFF2-40B4-BE49-F238E27FC236}">
                <a16:creationId xmlns:a16="http://schemas.microsoft.com/office/drawing/2014/main" id="{3B5BCD16-EFC1-4863-8584-2DD2987D6C1C}"/>
              </a:ext>
            </a:extLst>
          </p:cNvPr>
          <p:cNvSpPr txBox="1">
            <a:spLocks noChangeArrowheads="1"/>
          </p:cNvSpPr>
          <p:nvPr/>
        </p:nvSpPr>
        <p:spPr bwMode="auto">
          <a:xfrm>
            <a:off x="1943101" y="4368801"/>
            <a:ext cx="29638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[H</a:t>
            </a:r>
            <a:r>
              <a:rPr lang="cs-CZ" altLang="cs-CZ" sz="2400" baseline="30000">
                <a:latin typeface="Times New Roman" panose="02020603050405020304" pitchFamily="18" charset="0"/>
              </a:rPr>
              <a:t>+</a:t>
            </a:r>
            <a:r>
              <a:rPr lang="cs-CZ" altLang="cs-CZ" sz="2400">
                <a:latin typeface="Times New Roman" panose="02020603050405020304" pitchFamily="18" charset="0"/>
              </a:rPr>
              <a:t>]=K</a:t>
            </a:r>
            <a:r>
              <a:rPr lang="cs-CZ" altLang="cs-CZ" sz="2400" baseline="-25000">
                <a:latin typeface="Times New Roman" panose="02020603050405020304" pitchFamily="18" charset="0"/>
              </a:rPr>
              <a:t>1</a:t>
            </a:r>
            <a:r>
              <a:rPr lang="cs-CZ" altLang="cs-CZ" sz="2400">
                <a:latin typeface="Times New Roman" panose="02020603050405020304" pitchFamily="18" charset="0"/>
              </a:rPr>
              <a:t> [Hbuf]/[Buf</a:t>
            </a:r>
            <a:r>
              <a:rPr lang="cs-CZ" altLang="cs-CZ" sz="2400" baseline="30000">
                <a:latin typeface="Times New Roman" panose="02020603050405020304" pitchFamily="18" charset="0"/>
              </a:rPr>
              <a:t>-</a:t>
            </a:r>
            <a:r>
              <a:rPr lang="cs-CZ" altLang="cs-CZ" sz="2400">
                <a:latin typeface="Times New Roman" panose="02020603050405020304" pitchFamily="18" charset="0"/>
              </a:rPr>
              <a:t>]</a:t>
            </a:r>
          </a:p>
        </p:txBody>
      </p:sp>
      <p:grpSp>
        <p:nvGrpSpPr>
          <p:cNvPr id="85007" name="Skupina 31">
            <a:extLst>
              <a:ext uri="{FF2B5EF4-FFF2-40B4-BE49-F238E27FC236}">
                <a16:creationId xmlns:a16="http://schemas.microsoft.com/office/drawing/2014/main" id="{84AE947B-FB6A-413B-A4BC-78A512BE8E71}"/>
              </a:ext>
            </a:extLst>
          </p:cNvPr>
          <p:cNvGrpSpPr>
            <a:grpSpLocks/>
          </p:cNvGrpSpPr>
          <p:nvPr/>
        </p:nvGrpSpPr>
        <p:grpSpPr bwMode="auto">
          <a:xfrm>
            <a:off x="1482725" y="706439"/>
            <a:ext cx="5391150" cy="2992437"/>
            <a:chOff x="-40771" y="706841"/>
            <a:chExt cx="5389853" cy="2992786"/>
          </a:xfrm>
        </p:grpSpPr>
        <p:sp>
          <p:nvSpPr>
            <p:cNvPr id="85009" name="Rectangle 25">
              <a:extLst>
                <a:ext uri="{FF2B5EF4-FFF2-40B4-BE49-F238E27FC236}">
                  <a16:creationId xmlns:a16="http://schemas.microsoft.com/office/drawing/2014/main" id="{A5F1AAEB-2812-4AE0-8831-227E0EB56E21}"/>
                </a:ext>
              </a:extLst>
            </p:cNvPr>
            <p:cNvSpPr>
              <a:spLocks noChangeArrowheads="1"/>
            </p:cNvSpPr>
            <p:nvPr/>
          </p:nvSpPr>
          <p:spPr bwMode="auto">
            <a:xfrm flipH="1">
              <a:off x="168275" y="148431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34" name="Freeform 29">
              <a:extLst>
                <a:ext uri="{FF2B5EF4-FFF2-40B4-BE49-F238E27FC236}">
                  <a16:creationId xmlns:a16="http://schemas.microsoft.com/office/drawing/2014/main" id="{E792B5DA-C001-4C77-B208-D92D7AE034BF}"/>
                </a:ext>
              </a:extLst>
            </p:cNvPr>
            <p:cNvSpPr>
              <a:spLocks/>
            </p:cNvSpPr>
            <p:nvPr/>
          </p:nvSpPr>
          <p:spPr bwMode="auto">
            <a:xfrm>
              <a:off x="557573" y="981510"/>
              <a:ext cx="3340883" cy="2341836"/>
            </a:xfrm>
            <a:custGeom>
              <a:avLst/>
              <a:gdLst>
                <a:gd name="T0" fmla="*/ 0 w 3584"/>
                <a:gd name="T1" fmla="*/ 0 h 2722"/>
                <a:gd name="T2" fmla="*/ 2147483646 w 3584"/>
                <a:gd name="T3" fmla="*/ 2147483646 h 2722"/>
                <a:gd name="T4" fmla="*/ 2147483646 w 3584"/>
                <a:gd name="T5" fmla="*/ 2147483646 h 2722"/>
                <a:gd name="T6" fmla="*/ 2147483646 w 3584"/>
                <a:gd name="T7" fmla="*/ 2147483646 h 2722"/>
                <a:gd name="T8" fmla="*/ 0 60000 65536"/>
                <a:gd name="T9" fmla="*/ 0 60000 65536"/>
                <a:gd name="T10" fmla="*/ 0 60000 65536"/>
                <a:gd name="T11" fmla="*/ 0 60000 65536"/>
                <a:gd name="T12" fmla="*/ 0 w 3584"/>
                <a:gd name="T13" fmla="*/ 0 h 2722"/>
                <a:gd name="T14" fmla="*/ 3584 w 3584"/>
                <a:gd name="T15" fmla="*/ 2722 h 2722"/>
              </a:gdLst>
              <a:ahLst/>
              <a:cxnLst>
                <a:cxn ang="T8">
                  <a:pos x="T0" y="T1"/>
                </a:cxn>
                <a:cxn ang="T9">
                  <a:pos x="T2" y="T3"/>
                </a:cxn>
                <a:cxn ang="T10">
                  <a:pos x="T4" y="T5"/>
                </a:cxn>
                <a:cxn ang="T11">
                  <a:pos x="T6" y="T7"/>
                </a:cxn>
              </a:cxnLst>
              <a:rect l="T12" t="T13" r="T14" b="T15"/>
              <a:pathLst>
                <a:path w="3584" h="2722">
                  <a:moveTo>
                    <a:pt x="0" y="0"/>
                  </a:moveTo>
                  <a:cubicBezTo>
                    <a:pt x="29" y="269"/>
                    <a:pt x="192" y="1023"/>
                    <a:pt x="712" y="1237"/>
                  </a:cubicBezTo>
                  <a:cubicBezTo>
                    <a:pt x="1232" y="1451"/>
                    <a:pt x="2562" y="1431"/>
                    <a:pt x="3057" y="1625"/>
                  </a:cubicBezTo>
                  <a:cubicBezTo>
                    <a:pt x="3552" y="1819"/>
                    <a:pt x="3546" y="2486"/>
                    <a:pt x="3584" y="2722"/>
                  </a:cubicBezTo>
                </a:path>
              </a:pathLst>
            </a:custGeom>
            <a:noFill/>
            <a:ln w="2857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defRPr/>
              </a:pPr>
              <a:endParaRPr lang="cs-CZ">
                <a:ln>
                  <a:solidFill>
                    <a:schemeClr val="tx1"/>
                  </a:solidFill>
                  <a:prstDash val="solid"/>
                </a:ln>
              </a:endParaRPr>
            </a:p>
          </p:txBody>
        </p:sp>
        <p:grpSp>
          <p:nvGrpSpPr>
            <p:cNvPr id="85011" name="Skupina 34">
              <a:extLst>
                <a:ext uri="{FF2B5EF4-FFF2-40B4-BE49-F238E27FC236}">
                  <a16:creationId xmlns:a16="http://schemas.microsoft.com/office/drawing/2014/main" id="{FBE8D1FD-DA11-48EF-AD8E-CB0814F3B31E}"/>
                </a:ext>
              </a:extLst>
            </p:cNvPr>
            <p:cNvGrpSpPr>
              <a:grpSpLocks/>
            </p:cNvGrpSpPr>
            <p:nvPr/>
          </p:nvGrpSpPr>
          <p:grpSpPr bwMode="auto">
            <a:xfrm>
              <a:off x="530225" y="706841"/>
              <a:ext cx="3897759" cy="2642784"/>
              <a:chOff x="1187450" y="1484313"/>
              <a:chExt cx="6697663" cy="4897437"/>
            </a:xfrm>
          </p:grpSpPr>
          <p:sp>
            <p:nvSpPr>
              <p:cNvPr id="85014" name="Line 4">
                <a:extLst>
                  <a:ext uri="{FF2B5EF4-FFF2-40B4-BE49-F238E27FC236}">
                    <a16:creationId xmlns:a16="http://schemas.microsoft.com/office/drawing/2014/main" id="{478C12D4-8176-4B8F-A271-94430C9F9490}"/>
                  </a:ext>
                </a:extLst>
              </p:cNvPr>
              <p:cNvSpPr>
                <a:spLocks noChangeShapeType="1"/>
              </p:cNvSpPr>
              <p:nvPr/>
            </p:nvSpPr>
            <p:spPr bwMode="auto">
              <a:xfrm flipH="1">
                <a:off x="1187450" y="6381750"/>
                <a:ext cx="6697663"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015" name="Line 5">
                <a:extLst>
                  <a:ext uri="{FF2B5EF4-FFF2-40B4-BE49-F238E27FC236}">
                    <a16:creationId xmlns:a16="http://schemas.microsoft.com/office/drawing/2014/main" id="{54E8893C-5E36-41E2-B99E-F90F387B9B98}"/>
                  </a:ext>
                </a:extLst>
              </p:cNvPr>
              <p:cNvSpPr>
                <a:spLocks noChangeShapeType="1"/>
              </p:cNvSpPr>
              <p:nvPr/>
            </p:nvSpPr>
            <p:spPr bwMode="auto">
              <a:xfrm flipH="1">
                <a:off x="1187450" y="1484313"/>
                <a:ext cx="0" cy="489743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5012" name="Text Box 24">
              <a:extLst>
                <a:ext uri="{FF2B5EF4-FFF2-40B4-BE49-F238E27FC236}">
                  <a16:creationId xmlns:a16="http://schemas.microsoft.com/office/drawing/2014/main" id="{4416AC81-D5F4-4A52-8795-3A401A3D8E1E}"/>
                </a:ext>
              </a:extLst>
            </p:cNvPr>
            <p:cNvSpPr txBox="1">
              <a:spLocks noChangeArrowheads="1"/>
            </p:cNvSpPr>
            <p:nvPr/>
          </p:nvSpPr>
          <p:spPr bwMode="auto">
            <a:xfrm>
              <a:off x="3009107" y="3391850"/>
              <a:ext cx="233997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a:latin typeface="Times New Roman" panose="02020603050405020304" pitchFamily="18" charset="0"/>
                </a:rPr>
                <a:t>Přidání H</a:t>
              </a:r>
              <a:r>
                <a:rPr lang="cs-CZ" altLang="cs-CZ" sz="1400" baseline="30000">
                  <a:latin typeface="Times New Roman" panose="02020603050405020304" pitchFamily="18" charset="0"/>
                </a:rPr>
                <a:t>+</a:t>
              </a:r>
              <a:r>
                <a:rPr lang="cs-CZ" altLang="cs-CZ" sz="1400">
                  <a:latin typeface="Times New Roman" panose="02020603050405020304" pitchFamily="18" charset="0"/>
                </a:rPr>
                <a:t> mmol/l</a:t>
              </a:r>
            </a:p>
          </p:txBody>
        </p:sp>
        <p:sp>
          <p:nvSpPr>
            <p:cNvPr id="85013" name="Text Box 25">
              <a:extLst>
                <a:ext uri="{FF2B5EF4-FFF2-40B4-BE49-F238E27FC236}">
                  <a16:creationId xmlns:a16="http://schemas.microsoft.com/office/drawing/2014/main" id="{093EE10A-F088-47BB-B872-42EBA1280F9F}"/>
                </a:ext>
              </a:extLst>
            </p:cNvPr>
            <p:cNvSpPr txBox="1">
              <a:spLocks noChangeArrowheads="1"/>
            </p:cNvSpPr>
            <p:nvPr/>
          </p:nvSpPr>
          <p:spPr bwMode="auto">
            <a:xfrm>
              <a:off x="-40771" y="3373438"/>
              <a:ext cx="24844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a:latin typeface="Times New Roman" panose="02020603050405020304" pitchFamily="18" charset="0"/>
                </a:rPr>
                <a:t>Přidání OH</a:t>
              </a:r>
              <a:r>
                <a:rPr lang="cs-CZ" altLang="cs-CZ" sz="1400" baseline="30000">
                  <a:latin typeface="Times New Roman" panose="02020603050405020304" pitchFamily="18" charset="0"/>
                </a:rPr>
                <a:t>-</a:t>
              </a:r>
              <a:r>
                <a:rPr lang="cs-CZ" altLang="cs-CZ" sz="1400">
                  <a:latin typeface="Times New Roman" panose="02020603050405020304" pitchFamily="18" charset="0"/>
                </a:rPr>
                <a:t> mmol/l</a:t>
              </a:r>
            </a:p>
          </p:txBody>
        </p:sp>
      </p:grpSp>
      <p:sp>
        <p:nvSpPr>
          <p:cNvPr id="42" name="Oval 50">
            <a:extLst>
              <a:ext uri="{FF2B5EF4-FFF2-40B4-BE49-F238E27FC236}">
                <a16:creationId xmlns:a16="http://schemas.microsoft.com/office/drawing/2014/main" id="{DB3549FA-D66E-48DC-993F-AC58AB48698F}"/>
              </a:ext>
            </a:extLst>
          </p:cNvPr>
          <p:cNvSpPr>
            <a:spLocks noChangeArrowheads="1"/>
          </p:cNvSpPr>
          <p:nvPr/>
        </p:nvSpPr>
        <p:spPr bwMode="auto">
          <a:xfrm>
            <a:off x="3783013" y="2108200"/>
            <a:ext cx="215900" cy="198438"/>
          </a:xfrm>
          <a:prstGeom prst="ellipse">
            <a:avLst/>
          </a:prstGeom>
          <a:solidFill>
            <a:srgbClr val="FF0066"/>
          </a:solidFill>
          <a:ln w="9525">
            <a:solidFill>
              <a:schemeClr val="tx1"/>
            </a:solidFill>
            <a:round/>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xit" presetSubtype="0" fill="hold" grpId="0" nodeType="withEffect">
                                  <p:stCondLst>
                                    <p:cond delay="0"/>
                                  </p:stCondLst>
                                  <p:childTnLst>
                                    <p:set>
                                      <p:cBhvr>
                                        <p:cTn id="6" dur="1" fill="hold">
                                          <p:stCondLst>
                                            <p:cond delay="0"/>
                                          </p:stCondLst>
                                        </p:cTn>
                                        <p:tgtEl>
                                          <p:spTgt spid="42"/>
                                        </p:tgtEl>
                                        <p:attrNameLst>
                                          <p:attrName>style.visibility</p:attrName>
                                        </p:attrNameLst>
                                      </p:cBhvr>
                                      <p:to>
                                        <p:strVal val="hidden"/>
                                      </p:to>
                                    </p:set>
                                  </p:childTnLst>
                                </p:cTn>
                              </p:par>
                              <p:par>
                                <p:cTn id="7" presetID="5" presetClass="entr" presetSubtype="10" fill="hold" grpId="1" nodeType="withEffect">
                                  <p:stCondLst>
                                    <p:cond delay="0"/>
                                  </p:stCondLst>
                                  <p:childTnLst>
                                    <p:set>
                                      <p:cBhvr>
                                        <p:cTn id="8" dur="1" fill="hold">
                                          <p:stCondLst>
                                            <p:cond delay="0"/>
                                          </p:stCondLst>
                                        </p:cTn>
                                        <p:tgtEl>
                                          <p:spTgt spid="42"/>
                                        </p:tgtEl>
                                        <p:attrNameLst>
                                          <p:attrName>style.visibility</p:attrName>
                                        </p:attrNameLst>
                                      </p:cBhvr>
                                      <p:to>
                                        <p:strVal val="visible"/>
                                      </p:to>
                                    </p:set>
                                    <p:animEffect transition="in" filter="checkerboard(across)">
                                      <p:cBhvr>
                                        <p:cTn id="9" dur="500"/>
                                        <p:tgtEl>
                                          <p:spTgt spid="42"/>
                                        </p:tgtEl>
                                      </p:cBhvr>
                                    </p:animEffect>
                                  </p:childTnLst>
                                </p:cTn>
                              </p:par>
                              <p:par>
                                <p:cTn id="10" presetID="1" presetClass="exit" presetSubtype="0" fill="hold" grpId="2" nodeType="withEffect">
                                  <p:stCondLst>
                                    <p:cond delay="0"/>
                                  </p:stCondLst>
                                  <p:childTnLst>
                                    <p:set>
                                      <p:cBhvr>
                                        <p:cTn id="11" dur="1" fill="hold">
                                          <p:stCondLst>
                                            <p:cond delay="0"/>
                                          </p:stCondLst>
                                        </p:cTn>
                                        <p:tgtEl>
                                          <p:spTgt spid="42"/>
                                        </p:tgtEl>
                                        <p:attrNameLst>
                                          <p:attrName>style.visibility</p:attrName>
                                        </p:attrNameLst>
                                      </p:cBhvr>
                                      <p:to>
                                        <p:strVal val="hidden"/>
                                      </p:to>
                                    </p:set>
                                  </p:childTnLst>
                                </p:cTn>
                              </p:par>
                              <p:par>
                                <p:cTn id="12" presetID="5" presetClass="entr" presetSubtype="10" fill="hold" grpId="3" nodeType="withEffect">
                                  <p:stCondLst>
                                    <p:cond delay="0"/>
                                  </p:stCondLst>
                                  <p:childTnLst>
                                    <p:set>
                                      <p:cBhvr>
                                        <p:cTn id="13" dur="1" fill="hold">
                                          <p:stCondLst>
                                            <p:cond delay="0"/>
                                          </p:stCondLst>
                                        </p:cTn>
                                        <p:tgtEl>
                                          <p:spTgt spid="42"/>
                                        </p:tgtEl>
                                        <p:attrNameLst>
                                          <p:attrName>style.visibility</p:attrName>
                                        </p:attrNameLst>
                                      </p:cBhvr>
                                      <p:to>
                                        <p:strVal val="visible"/>
                                      </p:to>
                                    </p:set>
                                    <p:animEffect transition="in" filter="checkerboard(across)">
                                      <p:cBhvr>
                                        <p:cTn id="14"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2" grpId="1" animBg="1"/>
      <p:bldP spid="42" grpId="2" animBg="1"/>
      <p:bldP spid="42" grpId="3"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7410" name="Rectangle 2">
            <a:extLst>
              <a:ext uri="{FF2B5EF4-FFF2-40B4-BE49-F238E27FC236}">
                <a16:creationId xmlns:a16="http://schemas.microsoft.com/office/drawing/2014/main" id="{780CFFB3-83DB-4E4B-BCF8-426BA3123B96}"/>
              </a:ext>
            </a:extLst>
          </p:cNvPr>
          <p:cNvSpPr>
            <a:spLocks noChangeArrowheads="1"/>
          </p:cNvSpPr>
          <p:nvPr/>
        </p:nvSpPr>
        <p:spPr bwMode="auto">
          <a:xfrm>
            <a:off x="5664200" y="3789364"/>
            <a:ext cx="1873250" cy="1368425"/>
          </a:xfrm>
          <a:prstGeom prst="rect">
            <a:avLst/>
          </a:prstGeom>
          <a:solidFill>
            <a:srgbClr val="FFFF00"/>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a:latin typeface="Times New Roman" panose="02020603050405020304" pitchFamily="18" charset="0"/>
              </a:rPr>
              <a:t>extracelulární </a:t>
            </a:r>
          </a:p>
          <a:p>
            <a:pPr algn="ctr" eaLnBrk="1" hangingPunct="1">
              <a:spcBef>
                <a:spcPct val="0"/>
              </a:spcBef>
              <a:buClrTx/>
              <a:buFontTx/>
              <a:buNone/>
            </a:pPr>
            <a:r>
              <a:rPr lang="cs-CZ" altLang="cs-CZ" sz="2400">
                <a:latin typeface="Times New Roman" panose="02020603050405020304" pitchFamily="18" charset="0"/>
              </a:rPr>
              <a:t>tekutina</a:t>
            </a:r>
          </a:p>
        </p:txBody>
      </p:sp>
      <p:sp>
        <p:nvSpPr>
          <p:cNvPr id="17411" name="Text Box 3">
            <a:extLst>
              <a:ext uri="{FF2B5EF4-FFF2-40B4-BE49-F238E27FC236}">
                <a16:creationId xmlns:a16="http://schemas.microsoft.com/office/drawing/2014/main" id="{59DE24E1-49A9-4E97-AA18-8A4FF5EC31E0}"/>
              </a:ext>
            </a:extLst>
          </p:cNvPr>
          <p:cNvSpPr txBox="1">
            <a:spLocks noChangeArrowheads="1"/>
          </p:cNvSpPr>
          <p:nvPr/>
        </p:nvSpPr>
        <p:spPr bwMode="auto">
          <a:xfrm>
            <a:off x="2474914" y="2874964"/>
            <a:ext cx="27160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a:latin typeface="Times New Roman" panose="02020603050405020304" pitchFamily="18" charset="0"/>
              </a:rPr>
              <a:t>1932 Walter Cannon</a:t>
            </a:r>
          </a:p>
        </p:txBody>
      </p:sp>
      <p:sp>
        <p:nvSpPr>
          <p:cNvPr id="17412" name="Text Box 4">
            <a:extLst>
              <a:ext uri="{FF2B5EF4-FFF2-40B4-BE49-F238E27FC236}">
                <a16:creationId xmlns:a16="http://schemas.microsoft.com/office/drawing/2014/main" id="{019BAD6A-92AB-495C-B6A7-1163A9145FC4}"/>
              </a:ext>
            </a:extLst>
          </p:cNvPr>
          <p:cNvSpPr txBox="1">
            <a:spLocks noChangeArrowheads="1"/>
          </p:cNvSpPr>
          <p:nvPr/>
        </p:nvSpPr>
        <p:spPr bwMode="auto">
          <a:xfrm>
            <a:off x="6003925" y="1885951"/>
            <a:ext cx="4052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Vnější prostředí organismu</a:t>
            </a:r>
          </a:p>
        </p:txBody>
      </p:sp>
      <p:sp>
        <p:nvSpPr>
          <p:cNvPr id="17413" name="Text Box 5">
            <a:extLst>
              <a:ext uri="{FF2B5EF4-FFF2-40B4-BE49-F238E27FC236}">
                <a16:creationId xmlns:a16="http://schemas.microsoft.com/office/drawing/2014/main" id="{5C4B8625-69F4-49F2-B702-BC578005F8E1}"/>
              </a:ext>
            </a:extLst>
          </p:cNvPr>
          <p:cNvSpPr txBox="1">
            <a:spLocks noChangeArrowheads="1"/>
          </p:cNvSpPr>
          <p:nvPr/>
        </p:nvSpPr>
        <p:spPr bwMode="auto">
          <a:xfrm>
            <a:off x="1847851" y="6092826"/>
            <a:ext cx="34210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Vnější prostředí buněk</a:t>
            </a:r>
          </a:p>
        </p:txBody>
      </p:sp>
      <p:sp>
        <p:nvSpPr>
          <p:cNvPr id="17414" name="Line 6">
            <a:extLst>
              <a:ext uri="{FF2B5EF4-FFF2-40B4-BE49-F238E27FC236}">
                <a16:creationId xmlns:a16="http://schemas.microsoft.com/office/drawing/2014/main" id="{32547896-12C4-443E-9A13-D5D8FF68C046}"/>
              </a:ext>
            </a:extLst>
          </p:cNvPr>
          <p:cNvSpPr>
            <a:spLocks noChangeShapeType="1"/>
          </p:cNvSpPr>
          <p:nvPr/>
        </p:nvSpPr>
        <p:spPr bwMode="auto">
          <a:xfrm flipV="1">
            <a:off x="4295776" y="4724400"/>
            <a:ext cx="1800225" cy="144145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7415" name="Text Box 7">
            <a:extLst>
              <a:ext uri="{FF2B5EF4-FFF2-40B4-BE49-F238E27FC236}">
                <a16:creationId xmlns:a16="http://schemas.microsoft.com/office/drawing/2014/main" id="{9235E904-EE23-40A7-967C-F035EDA98875}"/>
              </a:ext>
            </a:extLst>
          </p:cNvPr>
          <p:cNvSpPr txBox="1">
            <a:spLocks noChangeArrowheads="1"/>
          </p:cNvSpPr>
          <p:nvPr/>
        </p:nvSpPr>
        <p:spPr bwMode="auto">
          <a:xfrm>
            <a:off x="5303838" y="6092826"/>
            <a:ext cx="3014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a:latin typeface="Times New Roman" panose="02020603050405020304" pitchFamily="18" charset="0"/>
              </a:rPr>
              <a:t>= vnitřní prostředí</a:t>
            </a:r>
          </a:p>
        </p:txBody>
      </p:sp>
      <p:sp>
        <p:nvSpPr>
          <p:cNvPr id="17416" name="Text Box 8">
            <a:extLst>
              <a:ext uri="{FF2B5EF4-FFF2-40B4-BE49-F238E27FC236}">
                <a16:creationId xmlns:a16="http://schemas.microsoft.com/office/drawing/2014/main" id="{3A3D092C-D59F-46E5-A1E6-695CFC2FE7BF}"/>
              </a:ext>
            </a:extLst>
          </p:cNvPr>
          <p:cNvSpPr txBox="1">
            <a:spLocks noChangeArrowheads="1"/>
          </p:cNvSpPr>
          <p:nvPr/>
        </p:nvSpPr>
        <p:spPr bwMode="auto">
          <a:xfrm>
            <a:off x="1919289" y="4149726"/>
            <a:ext cx="33496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Jeho </a:t>
            </a:r>
            <a:r>
              <a:rPr lang="cs-CZ" altLang="cs-CZ" sz="2800" b="1">
                <a:latin typeface="Times New Roman" panose="02020603050405020304" pitchFamily="18" charset="0"/>
              </a:rPr>
              <a:t>vlastnosti </a:t>
            </a:r>
          </a:p>
          <a:p>
            <a:pPr eaLnBrk="1" hangingPunct="1">
              <a:spcBef>
                <a:spcPct val="0"/>
              </a:spcBef>
              <a:buClrTx/>
              <a:buFontTx/>
              <a:buNone/>
            </a:pPr>
            <a:r>
              <a:rPr lang="cs-CZ" altLang="cs-CZ" sz="2800">
                <a:latin typeface="Times New Roman" panose="02020603050405020304" pitchFamily="18" charset="0"/>
              </a:rPr>
              <a:t>musí umožňovat optimální činnost buněčných struktur</a:t>
            </a:r>
          </a:p>
        </p:txBody>
      </p:sp>
      <p:pic>
        <p:nvPicPr>
          <p:cNvPr id="17417" name="Picture 9" descr="cannontop">
            <a:extLst>
              <a:ext uri="{FF2B5EF4-FFF2-40B4-BE49-F238E27FC236}">
                <a16:creationId xmlns:a16="http://schemas.microsoft.com/office/drawing/2014/main" id="{B1137F7D-3910-4581-B065-F964F952E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66989" y="333376"/>
            <a:ext cx="1627187"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8" name="Text Box 10">
            <a:extLst>
              <a:ext uri="{FF2B5EF4-FFF2-40B4-BE49-F238E27FC236}">
                <a16:creationId xmlns:a16="http://schemas.microsoft.com/office/drawing/2014/main" id="{1492AC04-4373-4A9B-A628-A60693BCE211}"/>
              </a:ext>
            </a:extLst>
          </p:cNvPr>
          <p:cNvSpPr txBox="1">
            <a:spLocks noChangeArrowheads="1"/>
          </p:cNvSpPr>
          <p:nvPr/>
        </p:nvSpPr>
        <p:spPr bwMode="auto">
          <a:xfrm>
            <a:off x="4943475" y="333375"/>
            <a:ext cx="50419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i="1">
                <a:latin typeface="Times New Roman" panose="02020603050405020304" pitchFamily="18" charset="0"/>
              </a:rPr>
              <a:t>Homeostáza </a:t>
            </a:r>
            <a:r>
              <a:rPr lang="cs-CZ" altLang="cs-CZ" sz="2800" i="1">
                <a:latin typeface="Times New Roman" panose="02020603050405020304" pitchFamily="18" charset="0"/>
              </a:rPr>
              <a:t>= regulace parametrů vnitřního prostředí v rozmezí náležitých hodnot</a:t>
            </a:r>
          </a:p>
        </p:txBody>
      </p:sp>
      <p:sp>
        <p:nvSpPr>
          <p:cNvPr id="17419" name="Rectangle 11">
            <a:extLst>
              <a:ext uri="{FF2B5EF4-FFF2-40B4-BE49-F238E27FC236}">
                <a16:creationId xmlns:a16="http://schemas.microsoft.com/office/drawing/2014/main" id="{DC6A04A4-22D1-4FA2-BB04-14D19ACA7FD1}"/>
              </a:ext>
            </a:extLst>
          </p:cNvPr>
          <p:cNvSpPr>
            <a:spLocks noChangeArrowheads="1"/>
          </p:cNvSpPr>
          <p:nvPr/>
        </p:nvSpPr>
        <p:spPr bwMode="auto">
          <a:xfrm>
            <a:off x="7896226" y="3644900"/>
            <a:ext cx="2303463" cy="1728788"/>
          </a:xfrm>
          <a:prstGeom prst="rect">
            <a:avLst/>
          </a:prstGeom>
          <a:solidFill>
            <a:srgbClr val="FFFF00"/>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a:latin typeface="Times New Roman" panose="02020603050405020304" pitchFamily="18" charset="0"/>
              </a:rPr>
              <a:t>intracelulární </a:t>
            </a:r>
          </a:p>
          <a:p>
            <a:pPr algn="ctr" eaLnBrk="1" hangingPunct="1">
              <a:spcBef>
                <a:spcPct val="0"/>
              </a:spcBef>
              <a:buClrTx/>
              <a:buFontTx/>
              <a:buNone/>
            </a:pPr>
            <a:r>
              <a:rPr lang="cs-CZ" altLang="cs-CZ" sz="2400">
                <a:latin typeface="Times New Roman" panose="02020603050405020304" pitchFamily="18" charset="0"/>
              </a:rPr>
              <a:t>tekutina</a:t>
            </a:r>
          </a:p>
        </p:txBody>
      </p:sp>
      <p:sp>
        <p:nvSpPr>
          <p:cNvPr id="17420" name="Line 12">
            <a:extLst>
              <a:ext uri="{FF2B5EF4-FFF2-40B4-BE49-F238E27FC236}">
                <a16:creationId xmlns:a16="http://schemas.microsoft.com/office/drawing/2014/main" id="{CB41DDFA-CD04-4902-93E3-9398D823D5D0}"/>
              </a:ext>
            </a:extLst>
          </p:cNvPr>
          <p:cNvSpPr>
            <a:spLocks noChangeShapeType="1"/>
          </p:cNvSpPr>
          <p:nvPr/>
        </p:nvSpPr>
        <p:spPr bwMode="auto">
          <a:xfrm>
            <a:off x="7464425" y="4652963"/>
            <a:ext cx="503238" cy="0"/>
          </a:xfrm>
          <a:prstGeom prst="line">
            <a:avLst/>
          </a:prstGeom>
          <a:noFill/>
          <a:ln w="381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7421" name="Line 13">
            <a:extLst>
              <a:ext uri="{FF2B5EF4-FFF2-40B4-BE49-F238E27FC236}">
                <a16:creationId xmlns:a16="http://schemas.microsoft.com/office/drawing/2014/main" id="{0D92384D-B4F5-4C94-A884-DBC8B2D3CD9B}"/>
              </a:ext>
            </a:extLst>
          </p:cNvPr>
          <p:cNvSpPr>
            <a:spLocks noChangeShapeType="1"/>
          </p:cNvSpPr>
          <p:nvPr/>
        </p:nvSpPr>
        <p:spPr bwMode="auto">
          <a:xfrm>
            <a:off x="9409113" y="5373689"/>
            <a:ext cx="0" cy="5032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7422" name="Line 14">
            <a:extLst>
              <a:ext uri="{FF2B5EF4-FFF2-40B4-BE49-F238E27FC236}">
                <a16:creationId xmlns:a16="http://schemas.microsoft.com/office/drawing/2014/main" id="{2E197623-B511-479D-AF45-60ED94756E46}"/>
              </a:ext>
            </a:extLst>
          </p:cNvPr>
          <p:cNvSpPr>
            <a:spLocks noChangeShapeType="1"/>
          </p:cNvSpPr>
          <p:nvPr/>
        </p:nvSpPr>
        <p:spPr bwMode="auto">
          <a:xfrm>
            <a:off x="9625013" y="5373688"/>
            <a:ext cx="0" cy="4318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7423" name="Text Box 15">
            <a:extLst>
              <a:ext uri="{FF2B5EF4-FFF2-40B4-BE49-F238E27FC236}">
                <a16:creationId xmlns:a16="http://schemas.microsoft.com/office/drawing/2014/main" id="{54AC5A8F-4127-48B8-9750-B340923DA083}"/>
              </a:ext>
            </a:extLst>
          </p:cNvPr>
          <p:cNvSpPr txBox="1">
            <a:spLocks noChangeArrowheads="1"/>
          </p:cNvSpPr>
          <p:nvPr/>
        </p:nvSpPr>
        <p:spPr bwMode="auto">
          <a:xfrm>
            <a:off x="8386763" y="5734051"/>
            <a:ext cx="23177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a:latin typeface="Times New Roman" panose="02020603050405020304" pitchFamily="18" charset="0"/>
              </a:rPr>
              <a:t>Metabolismus</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87042" name="Freeform 6">
            <a:extLst>
              <a:ext uri="{FF2B5EF4-FFF2-40B4-BE49-F238E27FC236}">
                <a16:creationId xmlns:a16="http://schemas.microsoft.com/office/drawing/2014/main" id="{870CA8AF-0D74-47D0-93D9-0EF0DB0DD73A}"/>
              </a:ext>
            </a:extLst>
          </p:cNvPr>
          <p:cNvSpPr>
            <a:spLocks/>
          </p:cNvSpPr>
          <p:nvPr/>
        </p:nvSpPr>
        <p:spPr bwMode="auto">
          <a:xfrm>
            <a:off x="7491413" y="3690938"/>
            <a:ext cx="1846262" cy="1039812"/>
          </a:xfrm>
          <a:custGeom>
            <a:avLst/>
            <a:gdLst>
              <a:gd name="T0" fmla="*/ 2147483646 w 1163"/>
              <a:gd name="T1" fmla="*/ 2147483646 h 655"/>
              <a:gd name="T2" fmla="*/ 2147483646 w 1163"/>
              <a:gd name="T3" fmla="*/ 2147483646 h 655"/>
              <a:gd name="T4" fmla="*/ 2147483646 w 1163"/>
              <a:gd name="T5" fmla="*/ 2147483646 h 655"/>
              <a:gd name="T6" fmla="*/ 2147483646 w 1163"/>
              <a:gd name="T7" fmla="*/ 2147483646 h 655"/>
              <a:gd name="T8" fmla="*/ 2147483646 w 1163"/>
              <a:gd name="T9" fmla="*/ 0 h 655"/>
              <a:gd name="T10" fmla="*/ 0 w 1163"/>
              <a:gd name="T11" fmla="*/ 0 h 655"/>
              <a:gd name="T12" fmla="*/ 0 60000 65536"/>
              <a:gd name="T13" fmla="*/ 0 60000 65536"/>
              <a:gd name="T14" fmla="*/ 0 60000 65536"/>
              <a:gd name="T15" fmla="*/ 0 60000 65536"/>
              <a:gd name="T16" fmla="*/ 0 60000 65536"/>
              <a:gd name="T17" fmla="*/ 0 60000 65536"/>
              <a:gd name="T18" fmla="*/ 0 w 1163"/>
              <a:gd name="T19" fmla="*/ 0 h 655"/>
              <a:gd name="T20" fmla="*/ 1163 w 1163"/>
              <a:gd name="T21" fmla="*/ 655 h 655"/>
            </a:gdLst>
            <a:ahLst/>
            <a:cxnLst>
              <a:cxn ang="T12">
                <a:pos x="T0" y="T1"/>
              </a:cxn>
              <a:cxn ang="T13">
                <a:pos x="T2" y="T3"/>
              </a:cxn>
              <a:cxn ang="T14">
                <a:pos x="T4" y="T5"/>
              </a:cxn>
              <a:cxn ang="T15">
                <a:pos x="T6" y="T7"/>
              </a:cxn>
              <a:cxn ang="T16">
                <a:pos x="T8" y="T9"/>
              </a:cxn>
              <a:cxn ang="T17">
                <a:pos x="T10" y="T11"/>
              </a:cxn>
            </a:cxnLst>
            <a:rect l="T18" t="T19" r="T20" b="T21"/>
            <a:pathLst>
              <a:path w="1163" h="655">
                <a:moveTo>
                  <a:pt x="1163" y="655"/>
                </a:moveTo>
                <a:lnTo>
                  <a:pt x="767" y="655"/>
                </a:lnTo>
                <a:cubicBezTo>
                  <a:pt x="691" y="637"/>
                  <a:pt x="713" y="640"/>
                  <a:pt x="702" y="548"/>
                </a:cubicBezTo>
                <a:lnTo>
                  <a:pt x="702" y="101"/>
                </a:lnTo>
                <a:cubicBezTo>
                  <a:pt x="683" y="10"/>
                  <a:pt x="707" y="17"/>
                  <a:pt x="590" y="0"/>
                </a:cubicBezTo>
                <a:lnTo>
                  <a:pt x="0"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7043" name="Freeform 7">
            <a:extLst>
              <a:ext uri="{FF2B5EF4-FFF2-40B4-BE49-F238E27FC236}">
                <a16:creationId xmlns:a16="http://schemas.microsoft.com/office/drawing/2014/main" id="{8AED6511-8C30-4224-AD5C-591574394B41}"/>
              </a:ext>
            </a:extLst>
          </p:cNvPr>
          <p:cNvSpPr>
            <a:spLocks/>
          </p:cNvSpPr>
          <p:nvPr/>
        </p:nvSpPr>
        <p:spPr bwMode="auto">
          <a:xfrm flipH="1" flipV="1">
            <a:off x="8115301" y="4721225"/>
            <a:ext cx="1222375" cy="1023938"/>
          </a:xfrm>
          <a:custGeom>
            <a:avLst/>
            <a:gdLst>
              <a:gd name="T0" fmla="*/ 0 w 866"/>
              <a:gd name="T1" fmla="*/ 2147483646 h 645"/>
              <a:gd name="T2" fmla="*/ 2147483646 w 866"/>
              <a:gd name="T3" fmla="*/ 2147483646 h 645"/>
              <a:gd name="T4" fmla="*/ 2147483646 w 866"/>
              <a:gd name="T5" fmla="*/ 2147483646 h 645"/>
              <a:gd name="T6" fmla="*/ 2147483646 w 866"/>
              <a:gd name="T7" fmla="*/ 2147483646 h 645"/>
              <a:gd name="T8" fmla="*/ 2147483646 w 866"/>
              <a:gd name="T9" fmla="*/ 0 h 645"/>
              <a:gd name="T10" fmla="*/ 214748364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7044" name="Rectangle 8">
            <a:extLst>
              <a:ext uri="{FF2B5EF4-FFF2-40B4-BE49-F238E27FC236}">
                <a16:creationId xmlns:a16="http://schemas.microsoft.com/office/drawing/2014/main" id="{D6967FC1-E0F0-4998-961B-002B3B1257B3}"/>
              </a:ext>
            </a:extLst>
          </p:cNvPr>
          <p:cNvSpPr>
            <a:spLocks noChangeArrowheads="1"/>
          </p:cNvSpPr>
          <p:nvPr/>
        </p:nvSpPr>
        <p:spPr bwMode="auto">
          <a:xfrm>
            <a:off x="9336088" y="4337051"/>
            <a:ext cx="1111250" cy="741363"/>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7045" name="Rectangle 9">
            <a:extLst>
              <a:ext uri="{FF2B5EF4-FFF2-40B4-BE49-F238E27FC236}">
                <a16:creationId xmlns:a16="http://schemas.microsoft.com/office/drawing/2014/main" id="{E1760CE6-A6CE-476C-807F-3863792F1A6C}"/>
              </a:ext>
            </a:extLst>
          </p:cNvPr>
          <p:cNvSpPr>
            <a:spLocks noChangeArrowheads="1"/>
          </p:cNvSpPr>
          <p:nvPr/>
        </p:nvSpPr>
        <p:spPr bwMode="auto">
          <a:xfrm>
            <a:off x="6929438" y="3349625"/>
            <a:ext cx="558800" cy="674688"/>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7046" name="Rectangle 11">
            <a:extLst>
              <a:ext uri="{FF2B5EF4-FFF2-40B4-BE49-F238E27FC236}">
                <a16:creationId xmlns:a16="http://schemas.microsoft.com/office/drawing/2014/main" id="{C6CEE89C-273E-476A-8A47-A27EDE886F94}"/>
              </a:ext>
            </a:extLst>
          </p:cNvPr>
          <p:cNvSpPr>
            <a:spLocks noChangeArrowheads="1"/>
          </p:cNvSpPr>
          <p:nvPr/>
        </p:nvSpPr>
        <p:spPr bwMode="auto">
          <a:xfrm>
            <a:off x="6919914" y="3529013"/>
            <a:ext cx="579437" cy="495300"/>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7047" name="Rectangle 12">
            <a:extLst>
              <a:ext uri="{FF2B5EF4-FFF2-40B4-BE49-F238E27FC236}">
                <a16:creationId xmlns:a16="http://schemas.microsoft.com/office/drawing/2014/main" id="{4A2D8A09-F96A-459F-BEAA-7E2D5137C951}"/>
              </a:ext>
            </a:extLst>
          </p:cNvPr>
          <p:cNvSpPr>
            <a:spLocks noChangeArrowheads="1"/>
          </p:cNvSpPr>
          <p:nvPr/>
        </p:nvSpPr>
        <p:spPr bwMode="auto">
          <a:xfrm>
            <a:off x="6954839" y="5167313"/>
            <a:ext cx="1106487" cy="857250"/>
          </a:xfrm>
          <a:prstGeom prst="rect">
            <a:avLst/>
          </a:prstGeom>
          <a:noFill/>
          <a:ln w="12700">
            <a:solidFill>
              <a:srgbClr val="000000"/>
            </a:solidFill>
            <a:prstDash val="sysDash"/>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7048" name="Rectangle 13">
            <a:extLst>
              <a:ext uri="{FF2B5EF4-FFF2-40B4-BE49-F238E27FC236}">
                <a16:creationId xmlns:a16="http://schemas.microsoft.com/office/drawing/2014/main" id="{3497A907-7510-47EA-89EB-6C318544D962}"/>
              </a:ext>
            </a:extLst>
          </p:cNvPr>
          <p:cNvSpPr>
            <a:spLocks noChangeArrowheads="1"/>
          </p:cNvSpPr>
          <p:nvPr/>
        </p:nvSpPr>
        <p:spPr bwMode="auto">
          <a:xfrm>
            <a:off x="9340850" y="4508500"/>
            <a:ext cx="1111250" cy="5794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7049" name="Rectangle 14">
            <a:extLst>
              <a:ext uri="{FF2B5EF4-FFF2-40B4-BE49-F238E27FC236}">
                <a16:creationId xmlns:a16="http://schemas.microsoft.com/office/drawing/2014/main" id="{8FF697B9-36F4-4223-BFA6-818C2C902C63}"/>
              </a:ext>
            </a:extLst>
          </p:cNvPr>
          <p:cNvSpPr>
            <a:spLocks noChangeArrowheads="1"/>
          </p:cNvSpPr>
          <p:nvPr/>
        </p:nvSpPr>
        <p:spPr bwMode="auto">
          <a:xfrm>
            <a:off x="6954838" y="5445125"/>
            <a:ext cx="1111250" cy="590550"/>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7050" name="Text Box 21">
            <a:extLst>
              <a:ext uri="{FF2B5EF4-FFF2-40B4-BE49-F238E27FC236}">
                <a16:creationId xmlns:a16="http://schemas.microsoft.com/office/drawing/2014/main" id="{186461FE-96D7-4AE2-8443-58B9630C68F0}"/>
              </a:ext>
            </a:extLst>
          </p:cNvPr>
          <p:cNvSpPr txBox="1">
            <a:spLocks noChangeArrowheads="1"/>
          </p:cNvSpPr>
          <p:nvPr/>
        </p:nvSpPr>
        <p:spPr bwMode="auto">
          <a:xfrm>
            <a:off x="6940551" y="3548063"/>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87051" name="Text Box 26">
            <a:extLst>
              <a:ext uri="{FF2B5EF4-FFF2-40B4-BE49-F238E27FC236}">
                <a16:creationId xmlns:a16="http://schemas.microsoft.com/office/drawing/2014/main" id="{31D638AD-AAB7-4187-A7CD-623991809F25}"/>
              </a:ext>
            </a:extLst>
          </p:cNvPr>
          <p:cNvSpPr txBox="1">
            <a:spLocks noChangeArrowheads="1"/>
          </p:cNvSpPr>
          <p:nvPr/>
        </p:nvSpPr>
        <p:spPr bwMode="auto">
          <a:xfrm>
            <a:off x="7124700" y="5464175"/>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87052" name="Text Box 27">
            <a:extLst>
              <a:ext uri="{FF2B5EF4-FFF2-40B4-BE49-F238E27FC236}">
                <a16:creationId xmlns:a16="http://schemas.microsoft.com/office/drawing/2014/main" id="{411D836C-CB34-4D57-80AD-5F55A1658525}"/>
              </a:ext>
            </a:extLst>
          </p:cNvPr>
          <p:cNvSpPr txBox="1">
            <a:spLocks noChangeArrowheads="1"/>
          </p:cNvSpPr>
          <p:nvPr/>
        </p:nvSpPr>
        <p:spPr bwMode="auto">
          <a:xfrm>
            <a:off x="9494838" y="4549775"/>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87053" name="Text Box 43">
            <a:extLst>
              <a:ext uri="{FF2B5EF4-FFF2-40B4-BE49-F238E27FC236}">
                <a16:creationId xmlns:a16="http://schemas.microsoft.com/office/drawing/2014/main" id="{8187B89E-1D91-492A-96E2-989B443D650E}"/>
              </a:ext>
            </a:extLst>
          </p:cNvPr>
          <p:cNvSpPr txBox="1">
            <a:spLocks noChangeArrowheads="1"/>
          </p:cNvSpPr>
          <p:nvPr/>
        </p:nvSpPr>
        <p:spPr bwMode="auto">
          <a:xfrm>
            <a:off x="3987801" y="136526"/>
            <a:ext cx="22510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FF0066"/>
                </a:solidFill>
                <a:latin typeface="Times New Roman" panose="02020603050405020304" pitchFamily="18" charset="0"/>
              </a:rPr>
              <a:t>Diluce v pufrech</a:t>
            </a:r>
          </a:p>
        </p:txBody>
      </p:sp>
      <p:sp>
        <p:nvSpPr>
          <p:cNvPr id="87054" name="TextovéPole 44">
            <a:extLst>
              <a:ext uri="{FF2B5EF4-FFF2-40B4-BE49-F238E27FC236}">
                <a16:creationId xmlns:a16="http://schemas.microsoft.com/office/drawing/2014/main" id="{62E5B71F-22F6-476C-96FF-8692DB91FFBB}"/>
              </a:ext>
            </a:extLst>
          </p:cNvPr>
          <p:cNvSpPr txBox="1">
            <a:spLocks noChangeArrowheads="1"/>
          </p:cNvSpPr>
          <p:nvPr/>
        </p:nvSpPr>
        <p:spPr bwMode="auto">
          <a:xfrm>
            <a:off x="1943101" y="4368801"/>
            <a:ext cx="29638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[H</a:t>
            </a:r>
            <a:r>
              <a:rPr lang="cs-CZ" altLang="cs-CZ" sz="2400" baseline="30000">
                <a:latin typeface="Times New Roman" panose="02020603050405020304" pitchFamily="18" charset="0"/>
              </a:rPr>
              <a:t>+</a:t>
            </a:r>
            <a:r>
              <a:rPr lang="cs-CZ" altLang="cs-CZ" sz="2400">
                <a:latin typeface="Times New Roman" panose="02020603050405020304" pitchFamily="18" charset="0"/>
              </a:rPr>
              <a:t>]=K</a:t>
            </a:r>
            <a:r>
              <a:rPr lang="cs-CZ" altLang="cs-CZ" sz="2400" baseline="-25000">
                <a:latin typeface="Times New Roman" panose="02020603050405020304" pitchFamily="18" charset="0"/>
              </a:rPr>
              <a:t>1</a:t>
            </a:r>
            <a:r>
              <a:rPr lang="cs-CZ" altLang="cs-CZ" sz="2400">
                <a:latin typeface="Times New Roman" panose="02020603050405020304" pitchFamily="18" charset="0"/>
              </a:rPr>
              <a:t> [Hbuf]/[Buf</a:t>
            </a:r>
            <a:r>
              <a:rPr lang="cs-CZ" altLang="cs-CZ" sz="2400" baseline="30000">
                <a:latin typeface="Times New Roman" panose="02020603050405020304" pitchFamily="18" charset="0"/>
              </a:rPr>
              <a:t>-</a:t>
            </a:r>
            <a:r>
              <a:rPr lang="cs-CZ" altLang="cs-CZ" sz="2400">
                <a:latin typeface="Times New Roman" panose="02020603050405020304" pitchFamily="18" charset="0"/>
              </a:rPr>
              <a:t>]</a:t>
            </a:r>
          </a:p>
        </p:txBody>
      </p:sp>
      <p:cxnSp>
        <p:nvCxnSpPr>
          <p:cNvPr id="46" name="Přímá spojnice se šipkou 45">
            <a:extLst>
              <a:ext uri="{FF2B5EF4-FFF2-40B4-BE49-F238E27FC236}">
                <a16:creationId xmlns:a16="http://schemas.microsoft.com/office/drawing/2014/main" id="{BDE2BBA8-B0C6-407C-8D8E-F1914589A6BD}"/>
              </a:ext>
            </a:extLst>
          </p:cNvPr>
          <p:cNvCxnSpPr/>
          <p:nvPr/>
        </p:nvCxnSpPr>
        <p:spPr>
          <a:xfrm>
            <a:off x="3227388" y="4549775"/>
            <a:ext cx="0" cy="17145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47" name="Přímá spojnice se šipkou 46">
            <a:extLst>
              <a:ext uri="{FF2B5EF4-FFF2-40B4-BE49-F238E27FC236}">
                <a16:creationId xmlns:a16="http://schemas.microsoft.com/office/drawing/2014/main" id="{5637532B-FAF3-40C1-ADA4-608ECD5DF251}"/>
              </a:ext>
            </a:extLst>
          </p:cNvPr>
          <p:cNvCxnSpPr/>
          <p:nvPr/>
        </p:nvCxnSpPr>
        <p:spPr>
          <a:xfrm>
            <a:off x="4151313" y="4525963"/>
            <a:ext cx="0" cy="17145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87057" name="TextovéPole 49">
            <a:extLst>
              <a:ext uri="{FF2B5EF4-FFF2-40B4-BE49-F238E27FC236}">
                <a16:creationId xmlns:a16="http://schemas.microsoft.com/office/drawing/2014/main" id="{D4CD9FD0-79D8-4969-B986-09E0FAE7341B}"/>
              </a:ext>
            </a:extLst>
          </p:cNvPr>
          <p:cNvSpPr txBox="1">
            <a:spLocks noChangeArrowheads="1"/>
          </p:cNvSpPr>
          <p:nvPr/>
        </p:nvSpPr>
        <p:spPr bwMode="auto">
          <a:xfrm>
            <a:off x="3209926" y="4943475"/>
            <a:ext cx="20097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Žádná změna hodnoty</a:t>
            </a:r>
          </a:p>
        </p:txBody>
      </p:sp>
      <p:sp>
        <p:nvSpPr>
          <p:cNvPr id="51" name="Pravá složená závorka 50">
            <a:extLst>
              <a:ext uri="{FF2B5EF4-FFF2-40B4-BE49-F238E27FC236}">
                <a16:creationId xmlns:a16="http://schemas.microsoft.com/office/drawing/2014/main" id="{FB67BC86-720C-4257-89B2-D272BCE80B7E}"/>
              </a:ext>
            </a:extLst>
          </p:cNvPr>
          <p:cNvSpPr/>
          <p:nvPr/>
        </p:nvSpPr>
        <p:spPr>
          <a:xfrm rot="5400000">
            <a:off x="3873501" y="4143376"/>
            <a:ext cx="223837" cy="1516062"/>
          </a:xfrm>
          <a:prstGeom prst="rightBrace">
            <a:avLst>
              <a:gd name="adj1" fmla="val 0"/>
              <a:gd name="adj2" fmla="val 50000"/>
            </a:avLst>
          </a:prstGeom>
          <a:ln w="28575">
            <a:solidFill>
              <a:schemeClr val="accent2"/>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cs-CZ"/>
          </a:p>
        </p:txBody>
      </p:sp>
      <p:sp>
        <p:nvSpPr>
          <p:cNvPr id="87059" name="Text Box 23">
            <a:extLst>
              <a:ext uri="{FF2B5EF4-FFF2-40B4-BE49-F238E27FC236}">
                <a16:creationId xmlns:a16="http://schemas.microsoft.com/office/drawing/2014/main" id="{9CCCFCCD-A269-45EE-96DE-B9D8B8AAFD7C}"/>
              </a:ext>
            </a:extLst>
          </p:cNvPr>
          <p:cNvSpPr txBox="1">
            <a:spLocks noChangeArrowheads="1"/>
          </p:cNvSpPr>
          <p:nvPr/>
        </p:nvSpPr>
        <p:spPr bwMode="auto">
          <a:xfrm>
            <a:off x="1524001" y="584200"/>
            <a:ext cx="4667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800">
                <a:latin typeface="Times New Roman" panose="02020603050405020304" pitchFamily="18" charset="0"/>
              </a:rPr>
              <a:t>pH</a:t>
            </a:r>
          </a:p>
        </p:txBody>
      </p:sp>
      <p:grpSp>
        <p:nvGrpSpPr>
          <p:cNvPr id="87060" name="Skupina 2">
            <a:extLst>
              <a:ext uri="{FF2B5EF4-FFF2-40B4-BE49-F238E27FC236}">
                <a16:creationId xmlns:a16="http://schemas.microsoft.com/office/drawing/2014/main" id="{713E6F22-5DF9-4CDC-A39D-8D19DCACD11D}"/>
              </a:ext>
            </a:extLst>
          </p:cNvPr>
          <p:cNvGrpSpPr>
            <a:grpSpLocks/>
          </p:cNvGrpSpPr>
          <p:nvPr/>
        </p:nvGrpSpPr>
        <p:grpSpPr bwMode="auto">
          <a:xfrm>
            <a:off x="1482725" y="706439"/>
            <a:ext cx="5391150" cy="2992437"/>
            <a:chOff x="-40771" y="706841"/>
            <a:chExt cx="5389853" cy="2992786"/>
          </a:xfrm>
        </p:grpSpPr>
        <p:sp>
          <p:nvSpPr>
            <p:cNvPr id="87062" name="Rectangle 25">
              <a:extLst>
                <a:ext uri="{FF2B5EF4-FFF2-40B4-BE49-F238E27FC236}">
                  <a16:creationId xmlns:a16="http://schemas.microsoft.com/office/drawing/2014/main" id="{3E255057-A118-4844-82ED-682B119A779E}"/>
                </a:ext>
              </a:extLst>
            </p:cNvPr>
            <p:cNvSpPr>
              <a:spLocks noChangeArrowheads="1"/>
            </p:cNvSpPr>
            <p:nvPr/>
          </p:nvSpPr>
          <p:spPr bwMode="auto">
            <a:xfrm flipH="1">
              <a:off x="168275" y="148431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7063" name="Freeform 29">
              <a:extLst>
                <a:ext uri="{FF2B5EF4-FFF2-40B4-BE49-F238E27FC236}">
                  <a16:creationId xmlns:a16="http://schemas.microsoft.com/office/drawing/2014/main" id="{A1999D0F-6DF4-43B6-92DC-640E16ECA4B8}"/>
                </a:ext>
              </a:extLst>
            </p:cNvPr>
            <p:cNvSpPr>
              <a:spLocks/>
            </p:cNvSpPr>
            <p:nvPr/>
          </p:nvSpPr>
          <p:spPr bwMode="auto">
            <a:xfrm>
              <a:off x="557212" y="980728"/>
              <a:ext cx="3340547" cy="2342352"/>
            </a:xfrm>
            <a:custGeom>
              <a:avLst/>
              <a:gdLst>
                <a:gd name="T0" fmla="*/ 0 w 3584"/>
                <a:gd name="T1" fmla="*/ 0 h 2722"/>
                <a:gd name="T2" fmla="*/ 2147483646 w 3584"/>
                <a:gd name="T3" fmla="*/ 2147483646 h 2722"/>
                <a:gd name="T4" fmla="*/ 2147483646 w 3584"/>
                <a:gd name="T5" fmla="*/ 2147483646 h 2722"/>
                <a:gd name="T6" fmla="*/ 2147483646 w 3584"/>
                <a:gd name="T7" fmla="*/ 2147483646 h 2722"/>
                <a:gd name="T8" fmla="*/ 0 60000 65536"/>
                <a:gd name="T9" fmla="*/ 0 60000 65536"/>
                <a:gd name="T10" fmla="*/ 0 60000 65536"/>
                <a:gd name="T11" fmla="*/ 0 60000 65536"/>
                <a:gd name="T12" fmla="*/ 0 w 3584"/>
                <a:gd name="T13" fmla="*/ 0 h 2722"/>
                <a:gd name="T14" fmla="*/ 3584 w 3584"/>
                <a:gd name="T15" fmla="*/ 2722 h 2722"/>
              </a:gdLst>
              <a:ahLst/>
              <a:cxnLst>
                <a:cxn ang="T8">
                  <a:pos x="T0" y="T1"/>
                </a:cxn>
                <a:cxn ang="T9">
                  <a:pos x="T2" y="T3"/>
                </a:cxn>
                <a:cxn ang="T10">
                  <a:pos x="T4" y="T5"/>
                </a:cxn>
                <a:cxn ang="T11">
                  <a:pos x="T6" y="T7"/>
                </a:cxn>
              </a:cxnLst>
              <a:rect l="T12" t="T13" r="T14" b="T15"/>
              <a:pathLst>
                <a:path w="3584" h="2722">
                  <a:moveTo>
                    <a:pt x="0" y="0"/>
                  </a:moveTo>
                  <a:cubicBezTo>
                    <a:pt x="29" y="269"/>
                    <a:pt x="192" y="1023"/>
                    <a:pt x="712" y="1237"/>
                  </a:cubicBezTo>
                  <a:cubicBezTo>
                    <a:pt x="1232" y="1451"/>
                    <a:pt x="2562" y="1431"/>
                    <a:pt x="3057" y="1625"/>
                  </a:cubicBezTo>
                  <a:cubicBezTo>
                    <a:pt x="3552" y="1819"/>
                    <a:pt x="3546" y="2486"/>
                    <a:pt x="3584" y="2722"/>
                  </a:cubicBezTo>
                </a:path>
              </a:pathLst>
            </a:custGeom>
            <a:noFill/>
            <a:ln w="28575">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7064" name="Skupina 1">
              <a:extLst>
                <a:ext uri="{FF2B5EF4-FFF2-40B4-BE49-F238E27FC236}">
                  <a16:creationId xmlns:a16="http://schemas.microsoft.com/office/drawing/2014/main" id="{3B4127D3-948C-4B33-AD4C-BF2555D2A900}"/>
                </a:ext>
              </a:extLst>
            </p:cNvPr>
            <p:cNvGrpSpPr>
              <a:grpSpLocks/>
            </p:cNvGrpSpPr>
            <p:nvPr/>
          </p:nvGrpSpPr>
          <p:grpSpPr bwMode="auto">
            <a:xfrm>
              <a:off x="530225" y="706841"/>
              <a:ext cx="3897759" cy="2642784"/>
              <a:chOff x="1187450" y="1484313"/>
              <a:chExt cx="6697663" cy="4897437"/>
            </a:xfrm>
          </p:grpSpPr>
          <p:sp>
            <p:nvSpPr>
              <p:cNvPr id="87068" name="Line 4">
                <a:extLst>
                  <a:ext uri="{FF2B5EF4-FFF2-40B4-BE49-F238E27FC236}">
                    <a16:creationId xmlns:a16="http://schemas.microsoft.com/office/drawing/2014/main" id="{A50FA671-CFBD-42A3-A47A-03A8E91EAEC1}"/>
                  </a:ext>
                </a:extLst>
              </p:cNvPr>
              <p:cNvSpPr>
                <a:spLocks noChangeShapeType="1"/>
              </p:cNvSpPr>
              <p:nvPr/>
            </p:nvSpPr>
            <p:spPr bwMode="auto">
              <a:xfrm flipH="1">
                <a:off x="1187450" y="6381750"/>
                <a:ext cx="6697663"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069" name="Line 5">
                <a:extLst>
                  <a:ext uri="{FF2B5EF4-FFF2-40B4-BE49-F238E27FC236}">
                    <a16:creationId xmlns:a16="http://schemas.microsoft.com/office/drawing/2014/main" id="{0263550D-F527-4DCC-BAD8-0CC50E9037B9}"/>
                  </a:ext>
                </a:extLst>
              </p:cNvPr>
              <p:cNvSpPr>
                <a:spLocks noChangeShapeType="1"/>
              </p:cNvSpPr>
              <p:nvPr/>
            </p:nvSpPr>
            <p:spPr bwMode="auto">
              <a:xfrm flipH="1">
                <a:off x="1187450" y="1484313"/>
                <a:ext cx="0" cy="489743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7065" name="Text Box 24">
              <a:extLst>
                <a:ext uri="{FF2B5EF4-FFF2-40B4-BE49-F238E27FC236}">
                  <a16:creationId xmlns:a16="http://schemas.microsoft.com/office/drawing/2014/main" id="{26B2ADEC-7962-4358-A3F5-915D8DD7C724}"/>
                </a:ext>
              </a:extLst>
            </p:cNvPr>
            <p:cNvSpPr txBox="1">
              <a:spLocks noChangeArrowheads="1"/>
            </p:cNvSpPr>
            <p:nvPr/>
          </p:nvSpPr>
          <p:spPr bwMode="auto">
            <a:xfrm>
              <a:off x="3009107" y="3391850"/>
              <a:ext cx="233997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a:latin typeface="Times New Roman" panose="02020603050405020304" pitchFamily="18" charset="0"/>
                </a:rPr>
                <a:t>Přidání H</a:t>
              </a:r>
              <a:r>
                <a:rPr lang="cs-CZ" altLang="cs-CZ" sz="1400" baseline="30000">
                  <a:latin typeface="Times New Roman" panose="02020603050405020304" pitchFamily="18" charset="0"/>
                </a:rPr>
                <a:t>+</a:t>
              </a:r>
              <a:r>
                <a:rPr lang="cs-CZ" altLang="cs-CZ" sz="1400">
                  <a:latin typeface="Times New Roman" panose="02020603050405020304" pitchFamily="18" charset="0"/>
                </a:rPr>
                <a:t> mmol/l</a:t>
              </a:r>
            </a:p>
          </p:txBody>
        </p:sp>
        <p:sp>
          <p:nvSpPr>
            <p:cNvPr id="87066" name="Text Box 25">
              <a:extLst>
                <a:ext uri="{FF2B5EF4-FFF2-40B4-BE49-F238E27FC236}">
                  <a16:creationId xmlns:a16="http://schemas.microsoft.com/office/drawing/2014/main" id="{36977303-B51A-467B-BAF9-E22384980A3D}"/>
                </a:ext>
              </a:extLst>
            </p:cNvPr>
            <p:cNvSpPr txBox="1">
              <a:spLocks noChangeArrowheads="1"/>
            </p:cNvSpPr>
            <p:nvPr/>
          </p:nvSpPr>
          <p:spPr bwMode="auto">
            <a:xfrm>
              <a:off x="-40771" y="3373438"/>
              <a:ext cx="2484437" cy="30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a:latin typeface="Times New Roman" panose="02020603050405020304" pitchFamily="18" charset="0"/>
                </a:rPr>
                <a:t>Přidání OH</a:t>
              </a:r>
              <a:r>
                <a:rPr lang="cs-CZ" altLang="cs-CZ" sz="1400" baseline="30000">
                  <a:latin typeface="Times New Roman" panose="02020603050405020304" pitchFamily="18" charset="0"/>
                </a:rPr>
                <a:t>-</a:t>
              </a:r>
              <a:r>
                <a:rPr lang="cs-CZ" altLang="cs-CZ" sz="1400">
                  <a:latin typeface="Times New Roman" panose="02020603050405020304" pitchFamily="18" charset="0"/>
                </a:rPr>
                <a:t> mmol/l</a:t>
              </a:r>
            </a:p>
          </p:txBody>
        </p:sp>
        <p:sp>
          <p:nvSpPr>
            <p:cNvPr id="87067" name="Freeform 29">
              <a:extLst>
                <a:ext uri="{FF2B5EF4-FFF2-40B4-BE49-F238E27FC236}">
                  <a16:creationId xmlns:a16="http://schemas.microsoft.com/office/drawing/2014/main" id="{8E6D3857-75C2-4B66-A6B5-2C651050CFD8}"/>
                </a:ext>
              </a:extLst>
            </p:cNvPr>
            <p:cNvSpPr>
              <a:spLocks/>
            </p:cNvSpPr>
            <p:nvPr/>
          </p:nvSpPr>
          <p:spPr bwMode="auto">
            <a:xfrm>
              <a:off x="827584" y="980728"/>
              <a:ext cx="2853109" cy="2342352"/>
            </a:xfrm>
            <a:custGeom>
              <a:avLst/>
              <a:gdLst>
                <a:gd name="T0" fmla="*/ 0 w 3584"/>
                <a:gd name="T1" fmla="*/ 0 h 2722"/>
                <a:gd name="T2" fmla="*/ 2147483646 w 3584"/>
                <a:gd name="T3" fmla="*/ 2147483646 h 2722"/>
                <a:gd name="T4" fmla="*/ 2147483646 w 3584"/>
                <a:gd name="T5" fmla="*/ 2147483646 h 2722"/>
                <a:gd name="T6" fmla="*/ 2147483646 w 3584"/>
                <a:gd name="T7" fmla="*/ 2147483646 h 2722"/>
                <a:gd name="T8" fmla="*/ 0 60000 65536"/>
                <a:gd name="T9" fmla="*/ 0 60000 65536"/>
                <a:gd name="T10" fmla="*/ 0 60000 65536"/>
                <a:gd name="T11" fmla="*/ 0 60000 65536"/>
                <a:gd name="T12" fmla="*/ 0 w 3584"/>
                <a:gd name="T13" fmla="*/ 0 h 2722"/>
                <a:gd name="T14" fmla="*/ 3584 w 3584"/>
                <a:gd name="T15" fmla="*/ 2722 h 2722"/>
              </a:gdLst>
              <a:ahLst/>
              <a:cxnLst>
                <a:cxn ang="T8">
                  <a:pos x="T0" y="T1"/>
                </a:cxn>
                <a:cxn ang="T9">
                  <a:pos x="T2" y="T3"/>
                </a:cxn>
                <a:cxn ang="T10">
                  <a:pos x="T4" y="T5"/>
                </a:cxn>
                <a:cxn ang="T11">
                  <a:pos x="T6" y="T7"/>
                </a:cxn>
              </a:cxnLst>
              <a:rect l="T12" t="T13" r="T14" b="T15"/>
              <a:pathLst>
                <a:path w="3584" h="2722">
                  <a:moveTo>
                    <a:pt x="0" y="0"/>
                  </a:moveTo>
                  <a:cubicBezTo>
                    <a:pt x="29" y="269"/>
                    <a:pt x="192" y="1023"/>
                    <a:pt x="712" y="1237"/>
                  </a:cubicBezTo>
                  <a:cubicBezTo>
                    <a:pt x="1232" y="1451"/>
                    <a:pt x="2562" y="1431"/>
                    <a:pt x="3057" y="1625"/>
                  </a:cubicBezTo>
                  <a:cubicBezTo>
                    <a:pt x="3552" y="1819"/>
                    <a:pt x="3546" y="2486"/>
                    <a:pt x="3584" y="2722"/>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59" name="Oval 50">
            <a:extLst>
              <a:ext uri="{FF2B5EF4-FFF2-40B4-BE49-F238E27FC236}">
                <a16:creationId xmlns:a16="http://schemas.microsoft.com/office/drawing/2014/main" id="{8D333331-92D6-4853-B412-E12F1E80D75E}"/>
              </a:ext>
            </a:extLst>
          </p:cNvPr>
          <p:cNvSpPr>
            <a:spLocks noChangeArrowheads="1"/>
          </p:cNvSpPr>
          <p:nvPr/>
        </p:nvSpPr>
        <p:spPr bwMode="auto">
          <a:xfrm>
            <a:off x="3783013" y="2108200"/>
            <a:ext cx="215900" cy="198438"/>
          </a:xfrm>
          <a:prstGeom prst="ellipse">
            <a:avLst/>
          </a:prstGeom>
          <a:solidFill>
            <a:srgbClr val="FF0066"/>
          </a:solidFill>
          <a:ln w="9525">
            <a:solidFill>
              <a:schemeClr val="tx1"/>
            </a:solidFill>
            <a:round/>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xit" presetSubtype="0" fill="hold" grpId="0" nodeType="withEffect">
                                  <p:stCondLst>
                                    <p:cond delay="0"/>
                                  </p:stCondLst>
                                  <p:childTnLst>
                                    <p:set>
                                      <p:cBhvr>
                                        <p:cTn id="6" dur="1" fill="hold">
                                          <p:stCondLst>
                                            <p:cond delay="0"/>
                                          </p:stCondLst>
                                        </p:cTn>
                                        <p:tgtEl>
                                          <p:spTgt spid="59"/>
                                        </p:tgtEl>
                                        <p:attrNameLst>
                                          <p:attrName>style.visibility</p:attrName>
                                        </p:attrNameLst>
                                      </p:cBhvr>
                                      <p:to>
                                        <p:strVal val="hidden"/>
                                      </p:to>
                                    </p:set>
                                  </p:childTnLst>
                                </p:cTn>
                              </p:par>
                              <p:par>
                                <p:cTn id="7" presetID="5" presetClass="entr" presetSubtype="10" fill="hold" grpId="1" nodeType="withEffect">
                                  <p:stCondLst>
                                    <p:cond delay="0"/>
                                  </p:stCondLst>
                                  <p:childTnLst>
                                    <p:set>
                                      <p:cBhvr>
                                        <p:cTn id="8" dur="1" fill="hold">
                                          <p:stCondLst>
                                            <p:cond delay="0"/>
                                          </p:stCondLst>
                                        </p:cTn>
                                        <p:tgtEl>
                                          <p:spTgt spid="59"/>
                                        </p:tgtEl>
                                        <p:attrNameLst>
                                          <p:attrName>style.visibility</p:attrName>
                                        </p:attrNameLst>
                                      </p:cBhvr>
                                      <p:to>
                                        <p:strVal val="visible"/>
                                      </p:to>
                                    </p:set>
                                    <p:animEffect transition="in" filter="checkerboard(across)">
                                      <p:cBhvr>
                                        <p:cTn id="9" dur="500"/>
                                        <p:tgtEl>
                                          <p:spTgt spid="59"/>
                                        </p:tgtEl>
                                      </p:cBhvr>
                                    </p:animEffect>
                                  </p:childTnLst>
                                </p:cTn>
                              </p:par>
                              <p:par>
                                <p:cTn id="10" presetID="1" presetClass="exit" presetSubtype="0" fill="hold" grpId="2" nodeType="withEffect">
                                  <p:stCondLst>
                                    <p:cond delay="0"/>
                                  </p:stCondLst>
                                  <p:childTnLst>
                                    <p:set>
                                      <p:cBhvr>
                                        <p:cTn id="11" dur="1" fill="hold">
                                          <p:stCondLst>
                                            <p:cond delay="0"/>
                                          </p:stCondLst>
                                        </p:cTn>
                                        <p:tgtEl>
                                          <p:spTgt spid="59"/>
                                        </p:tgtEl>
                                        <p:attrNameLst>
                                          <p:attrName>style.visibility</p:attrName>
                                        </p:attrNameLst>
                                      </p:cBhvr>
                                      <p:to>
                                        <p:strVal val="hidden"/>
                                      </p:to>
                                    </p:set>
                                  </p:childTnLst>
                                </p:cTn>
                              </p:par>
                              <p:par>
                                <p:cTn id="12" presetID="5" presetClass="entr" presetSubtype="10" fill="hold" grpId="3" nodeType="withEffect">
                                  <p:stCondLst>
                                    <p:cond delay="0"/>
                                  </p:stCondLst>
                                  <p:childTnLst>
                                    <p:set>
                                      <p:cBhvr>
                                        <p:cTn id="13" dur="1" fill="hold">
                                          <p:stCondLst>
                                            <p:cond delay="0"/>
                                          </p:stCondLst>
                                        </p:cTn>
                                        <p:tgtEl>
                                          <p:spTgt spid="59"/>
                                        </p:tgtEl>
                                        <p:attrNameLst>
                                          <p:attrName>style.visibility</p:attrName>
                                        </p:attrNameLst>
                                      </p:cBhvr>
                                      <p:to>
                                        <p:strVal val="visible"/>
                                      </p:to>
                                    </p:set>
                                    <p:animEffect transition="in" filter="checkerboard(across)">
                                      <p:cBhvr>
                                        <p:cTn id="14"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59" grpId="1" animBg="1"/>
      <p:bldP spid="59" grpId="2" animBg="1"/>
      <p:bldP spid="59" grpId="3"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89090" name="Freeform 6">
            <a:extLst>
              <a:ext uri="{FF2B5EF4-FFF2-40B4-BE49-F238E27FC236}">
                <a16:creationId xmlns:a16="http://schemas.microsoft.com/office/drawing/2014/main" id="{DB5E7396-F503-4F4B-935A-24DE05A9A591}"/>
              </a:ext>
            </a:extLst>
          </p:cNvPr>
          <p:cNvSpPr>
            <a:spLocks/>
          </p:cNvSpPr>
          <p:nvPr/>
        </p:nvSpPr>
        <p:spPr bwMode="auto">
          <a:xfrm>
            <a:off x="7491413" y="3690938"/>
            <a:ext cx="1846262" cy="1039812"/>
          </a:xfrm>
          <a:custGeom>
            <a:avLst/>
            <a:gdLst>
              <a:gd name="T0" fmla="*/ 2147483646 w 1163"/>
              <a:gd name="T1" fmla="*/ 2147483646 h 655"/>
              <a:gd name="T2" fmla="*/ 2147483646 w 1163"/>
              <a:gd name="T3" fmla="*/ 2147483646 h 655"/>
              <a:gd name="T4" fmla="*/ 2147483646 w 1163"/>
              <a:gd name="T5" fmla="*/ 2147483646 h 655"/>
              <a:gd name="T6" fmla="*/ 2147483646 w 1163"/>
              <a:gd name="T7" fmla="*/ 2147483646 h 655"/>
              <a:gd name="T8" fmla="*/ 2147483646 w 1163"/>
              <a:gd name="T9" fmla="*/ 0 h 655"/>
              <a:gd name="T10" fmla="*/ 0 w 1163"/>
              <a:gd name="T11" fmla="*/ 0 h 655"/>
              <a:gd name="T12" fmla="*/ 0 60000 65536"/>
              <a:gd name="T13" fmla="*/ 0 60000 65536"/>
              <a:gd name="T14" fmla="*/ 0 60000 65536"/>
              <a:gd name="T15" fmla="*/ 0 60000 65536"/>
              <a:gd name="T16" fmla="*/ 0 60000 65536"/>
              <a:gd name="T17" fmla="*/ 0 60000 65536"/>
              <a:gd name="T18" fmla="*/ 0 w 1163"/>
              <a:gd name="T19" fmla="*/ 0 h 655"/>
              <a:gd name="T20" fmla="*/ 1163 w 1163"/>
              <a:gd name="T21" fmla="*/ 655 h 655"/>
            </a:gdLst>
            <a:ahLst/>
            <a:cxnLst>
              <a:cxn ang="T12">
                <a:pos x="T0" y="T1"/>
              </a:cxn>
              <a:cxn ang="T13">
                <a:pos x="T2" y="T3"/>
              </a:cxn>
              <a:cxn ang="T14">
                <a:pos x="T4" y="T5"/>
              </a:cxn>
              <a:cxn ang="T15">
                <a:pos x="T6" y="T7"/>
              </a:cxn>
              <a:cxn ang="T16">
                <a:pos x="T8" y="T9"/>
              </a:cxn>
              <a:cxn ang="T17">
                <a:pos x="T10" y="T11"/>
              </a:cxn>
            </a:cxnLst>
            <a:rect l="T18" t="T19" r="T20" b="T21"/>
            <a:pathLst>
              <a:path w="1163" h="655">
                <a:moveTo>
                  <a:pt x="1163" y="655"/>
                </a:moveTo>
                <a:lnTo>
                  <a:pt x="767" y="655"/>
                </a:lnTo>
                <a:cubicBezTo>
                  <a:pt x="691" y="637"/>
                  <a:pt x="713" y="640"/>
                  <a:pt x="702" y="548"/>
                </a:cubicBezTo>
                <a:lnTo>
                  <a:pt x="702" y="101"/>
                </a:lnTo>
                <a:cubicBezTo>
                  <a:pt x="683" y="10"/>
                  <a:pt x="707" y="17"/>
                  <a:pt x="590" y="0"/>
                </a:cubicBezTo>
                <a:lnTo>
                  <a:pt x="0"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1" name="Freeform 7">
            <a:extLst>
              <a:ext uri="{FF2B5EF4-FFF2-40B4-BE49-F238E27FC236}">
                <a16:creationId xmlns:a16="http://schemas.microsoft.com/office/drawing/2014/main" id="{463E64BA-706A-4D07-96E4-92724A6B78DF}"/>
              </a:ext>
            </a:extLst>
          </p:cNvPr>
          <p:cNvSpPr>
            <a:spLocks/>
          </p:cNvSpPr>
          <p:nvPr/>
        </p:nvSpPr>
        <p:spPr bwMode="auto">
          <a:xfrm flipH="1" flipV="1">
            <a:off x="8115301" y="4721225"/>
            <a:ext cx="1222375" cy="1023938"/>
          </a:xfrm>
          <a:custGeom>
            <a:avLst/>
            <a:gdLst>
              <a:gd name="T0" fmla="*/ 0 w 866"/>
              <a:gd name="T1" fmla="*/ 2147483646 h 645"/>
              <a:gd name="T2" fmla="*/ 2147483646 w 866"/>
              <a:gd name="T3" fmla="*/ 2147483646 h 645"/>
              <a:gd name="T4" fmla="*/ 2147483646 w 866"/>
              <a:gd name="T5" fmla="*/ 2147483646 h 645"/>
              <a:gd name="T6" fmla="*/ 2147483646 w 866"/>
              <a:gd name="T7" fmla="*/ 2147483646 h 645"/>
              <a:gd name="T8" fmla="*/ 2147483646 w 866"/>
              <a:gd name="T9" fmla="*/ 0 h 645"/>
              <a:gd name="T10" fmla="*/ 214748364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2" name="Rectangle 8">
            <a:extLst>
              <a:ext uri="{FF2B5EF4-FFF2-40B4-BE49-F238E27FC236}">
                <a16:creationId xmlns:a16="http://schemas.microsoft.com/office/drawing/2014/main" id="{A0E3F0DC-C03D-40B7-B2BA-780E781E1284}"/>
              </a:ext>
            </a:extLst>
          </p:cNvPr>
          <p:cNvSpPr>
            <a:spLocks noChangeArrowheads="1"/>
          </p:cNvSpPr>
          <p:nvPr/>
        </p:nvSpPr>
        <p:spPr bwMode="auto">
          <a:xfrm>
            <a:off x="9336088" y="4337051"/>
            <a:ext cx="1111250" cy="741363"/>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9093" name="Rectangle 9">
            <a:extLst>
              <a:ext uri="{FF2B5EF4-FFF2-40B4-BE49-F238E27FC236}">
                <a16:creationId xmlns:a16="http://schemas.microsoft.com/office/drawing/2014/main" id="{9FDA96F3-1EF8-4285-BA34-666A3099A394}"/>
              </a:ext>
            </a:extLst>
          </p:cNvPr>
          <p:cNvSpPr>
            <a:spLocks noChangeArrowheads="1"/>
          </p:cNvSpPr>
          <p:nvPr/>
        </p:nvSpPr>
        <p:spPr bwMode="auto">
          <a:xfrm>
            <a:off x="6929438" y="3349625"/>
            <a:ext cx="558800" cy="674688"/>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9094" name="Rectangle 11">
            <a:extLst>
              <a:ext uri="{FF2B5EF4-FFF2-40B4-BE49-F238E27FC236}">
                <a16:creationId xmlns:a16="http://schemas.microsoft.com/office/drawing/2014/main" id="{B71A6E25-4250-42BF-8C52-A40535AE93F3}"/>
              </a:ext>
            </a:extLst>
          </p:cNvPr>
          <p:cNvSpPr>
            <a:spLocks noChangeArrowheads="1"/>
          </p:cNvSpPr>
          <p:nvPr/>
        </p:nvSpPr>
        <p:spPr bwMode="auto">
          <a:xfrm>
            <a:off x="6919914" y="3349625"/>
            <a:ext cx="579437" cy="67468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9095" name="Rectangle 12">
            <a:extLst>
              <a:ext uri="{FF2B5EF4-FFF2-40B4-BE49-F238E27FC236}">
                <a16:creationId xmlns:a16="http://schemas.microsoft.com/office/drawing/2014/main" id="{9B052952-6F47-4275-BD1B-B96973DEB30A}"/>
              </a:ext>
            </a:extLst>
          </p:cNvPr>
          <p:cNvSpPr>
            <a:spLocks noChangeArrowheads="1"/>
          </p:cNvSpPr>
          <p:nvPr/>
        </p:nvSpPr>
        <p:spPr bwMode="auto">
          <a:xfrm>
            <a:off x="6954839" y="5167313"/>
            <a:ext cx="1106487" cy="857250"/>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9096" name="Rectangle 13">
            <a:extLst>
              <a:ext uri="{FF2B5EF4-FFF2-40B4-BE49-F238E27FC236}">
                <a16:creationId xmlns:a16="http://schemas.microsoft.com/office/drawing/2014/main" id="{1132CEFD-FBE5-4A1B-934E-C8F6C4CBC2F9}"/>
              </a:ext>
            </a:extLst>
          </p:cNvPr>
          <p:cNvSpPr>
            <a:spLocks noChangeArrowheads="1"/>
          </p:cNvSpPr>
          <p:nvPr/>
        </p:nvSpPr>
        <p:spPr bwMode="auto">
          <a:xfrm>
            <a:off x="9340850" y="4508500"/>
            <a:ext cx="1111250" cy="5794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9097" name="Rectangle 14">
            <a:extLst>
              <a:ext uri="{FF2B5EF4-FFF2-40B4-BE49-F238E27FC236}">
                <a16:creationId xmlns:a16="http://schemas.microsoft.com/office/drawing/2014/main" id="{4AC5FFF1-DC7F-476A-9B60-4ED8E79E2C7C}"/>
              </a:ext>
            </a:extLst>
          </p:cNvPr>
          <p:cNvSpPr>
            <a:spLocks noChangeArrowheads="1"/>
          </p:cNvSpPr>
          <p:nvPr/>
        </p:nvSpPr>
        <p:spPr bwMode="auto">
          <a:xfrm>
            <a:off x="6954838" y="5445125"/>
            <a:ext cx="1111250" cy="590550"/>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9098" name="Text Box 21">
            <a:extLst>
              <a:ext uri="{FF2B5EF4-FFF2-40B4-BE49-F238E27FC236}">
                <a16:creationId xmlns:a16="http://schemas.microsoft.com/office/drawing/2014/main" id="{7B72527C-D133-4A54-8CF2-1E5979FB5977}"/>
              </a:ext>
            </a:extLst>
          </p:cNvPr>
          <p:cNvSpPr txBox="1">
            <a:spLocks noChangeArrowheads="1"/>
          </p:cNvSpPr>
          <p:nvPr/>
        </p:nvSpPr>
        <p:spPr bwMode="auto">
          <a:xfrm>
            <a:off x="6940551" y="3548063"/>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89099" name="Rectangle 25">
            <a:extLst>
              <a:ext uri="{FF2B5EF4-FFF2-40B4-BE49-F238E27FC236}">
                <a16:creationId xmlns:a16="http://schemas.microsoft.com/office/drawing/2014/main" id="{49FE367A-364F-4479-BB1D-043E8DE60616}"/>
              </a:ext>
            </a:extLst>
          </p:cNvPr>
          <p:cNvSpPr>
            <a:spLocks noChangeArrowheads="1"/>
          </p:cNvSpPr>
          <p:nvPr/>
        </p:nvSpPr>
        <p:spPr bwMode="auto">
          <a:xfrm flipH="1">
            <a:off x="1692275" y="148431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9100" name="Text Box 26">
            <a:extLst>
              <a:ext uri="{FF2B5EF4-FFF2-40B4-BE49-F238E27FC236}">
                <a16:creationId xmlns:a16="http://schemas.microsoft.com/office/drawing/2014/main" id="{0097B002-E1B2-45D8-9B01-CA2F9D763AC8}"/>
              </a:ext>
            </a:extLst>
          </p:cNvPr>
          <p:cNvSpPr txBox="1">
            <a:spLocks noChangeArrowheads="1"/>
          </p:cNvSpPr>
          <p:nvPr/>
        </p:nvSpPr>
        <p:spPr bwMode="auto">
          <a:xfrm>
            <a:off x="7124700" y="5464175"/>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89101" name="Text Box 27">
            <a:extLst>
              <a:ext uri="{FF2B5EF4-FFF2-40B4-BE49-F238E27FC236}">
                <a16:creationId xmlns:a16="http://schemas.microsoft.com/office/drawing/2014/main" id="{38112AD2-2685-4FE7-ABFA-D966FA07EE76}"/>
              </a:ext>
            </a:extLst>
          </p:cNvPr>
          <p:cNvSpPr txBox="1">
            <a:spLocks noChangeArrowheads="1"/>
          </p:cNvSpPr>
          <p:nvPr/>
        </p:nvSpPr>
        <p:spPr bwMode="auto">
          <a:xfrm>
            <a:off x="9494838" y="4549775"/>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89102" name="Text Box 43">
            <a:extLst>
              <a:ext uri="{FF2B5EF4-FFF2-40B4-BE49-F238E27FC236}">
                <a16:creationId xmlns:a16="http://schemas.microsoft.com/office/drawing/2014/main" id="{AFA4B722-C9A5-4691-BAC7-F5B57FF3281E}"/>
              </a:ext>
            </a:extLst>
          </p:cNvPr>
          <p:cNvSpPr txBox="1">
            <a:spLocks noChangeArrowheads="1"/>
          </p:cNvSpPr>
          <p:nvPr/>
        </p:nvSpPr>
        <p:spPr bwMode="auto">
          <a:xfrm>
            <a:off x="3987801" y="136526"/>
            <a:ext cx="22510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FF0066"/>
                </a:solidFill>
                <a:latin typeface="Times New Roman" panose="02020603050405020304" pitchFamily="18" charset="0"/>
              </a:rPr>
              <a:t>Diluce v pufrech</a:t>
            </a:r>
          </a:p>
        </p:txBody>
      </p:sp>
      <p:sp>
        <p:nvSpPr>
          <p:cNvPr id="89103" name="TextovéPole 44">
            <a:extLst>
              <a:ext uri="{FF2B5EF4-FFF2-40B4-BE49-F238E27FC236}">
                <a16:creationId xmlns:a16="http://schemas.microsoft.com/office/drawing/2014/main" id="{6E8FD029-9B67-469D-AD7C-9BC0E3AE29B7}"/>
              </a:ext>
            </a:extLst>
          </p:cNvPr>
          <p:cNvSpPr txBox="1">
            <a:spLocks noChangeArrowheads="1"/>
          </p:cNvSpPr>
          <p:nvPr/>
        </p:nvSpPr>
        <p:spPr bwMode="auto">
          <a:xfrm>
            <a:off x="1943101" y="4368801"/>
            <a:ext cx="29638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a:t>
            </a:r>
            <a:r>
              <a:rPr lang="cs-CZ" altLang="cs-CZ" sz="2400">
                <a:solidFill>
                  <a:srgbClr val="FF0000"/>
                </a:solidFill>
                <a:latin typeface="Times New Roman" panose="02020603050405020304" pitchFamily="18" charset="0"/>
              </a:rPr>
              <a:t>H</a:t>
            </a:r>
            <a:r>
              <a:rPr lang="cs-CZ" altLang="cs-CZ" sz="2400" baseline="30000">
                <a:solidFill>
                  <a:srgbClr val="FF0000"/>
                </a:solidFill>
                <a:latin typeface="Times New Roman" panose="02020603050405020304" pitchFamily="18" charset="0"/>
              </a:rPr>
              <a:t>+</a:t>
            </a:r>
            <a:r>
              <a:rPr lang="cs-CZ" altLang="cs-CZ" sz="2400">
                <a:latin typeface="Times New Roman" panose="02020603050405020304" pitchFamily="18" charset="0"/>
              </a:rPr>
              <a:t>]=K</a:t>
            </a:r>
            <a:r>
              <a:rPr lang="cs-CZ" altLang="cs-CZ" sz="2400" baseline="-25000">
                <a:latin typeface="Times New Roman" panose="02020603050405020304" pitchFamily="18" charset="0"/>
              </a:rPr>
              <a:t>1</a:t>
            </a:r>
            <a:r>
              <a:rPr lang="cs-CZ" altLang="cs-CZ" sz="2400">
                <a:latin typeface="Times New Roman" panose="02020603050405020304" pitchFamily="18" charset="0"/>
              </a:rPr>
              <a:t> [Hbuf]/[Buf</a:t>
            </a:r>
            <a:r>
              <a:rPr lang="cs-CZ" altLang="cs-CZ" sz="2400" baseline="30000">
                <a:latin typeface="Times New Roman" panose="02020603050405020304" pitchFamily="18" charset="0"/>
              </a:rPr>
              <a:t>-</a:t>
            </a:r>
            <a:r>
              <a:rPr lang="cs-CZ" altLang="cs-CZ" sz="2400">
                <a:latin typeface="Times New Roman" panose="02020603050405020304" pitchFamily="18" charset="0"/>
              </a:rPr>
              <a:t>]</a:t>
            </a:r>
          </a:p>
        </p:txBody>
      </p:sp>
      <p:cxnSp>
        <p:nvCxnSpPr>
          <p:cNvPr id="46" name="Přímá spojnice se šipkou 45">
            <a:extLst>
              <a:ext uri="{FF2B5EF4-FFF2-40B4-BE49-F238E27FC236}">
                <a16:creationId xmlns:a16="http://schemas.microsoft.com/office/drawing/2014/main" id="{0DDA3DB3-5D23-4B47-A648-49E7DB4BB784}"/>
              </a:ext>
            </a:extLst>
          </p:cNvPr>
          <p:cNvCxnSpPr/>
          <p:nvPr/>
        </p:nvCxnSpPr>
        <p:spPr>
          <a:xfrm>
            <a:off x="3227388" y="4549775"/>
            <a:ext cx="0" cy="17145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47" name="Přímá spojnice se šipkou 46">
            <a:extLst>
              <a:ext uri="{FF2B5EF4-FFF2-40B4-BE49-F238E27FC236}">
                <a16:creationId xmlns:a16="http://schemas.microsoft.com/office/drawing/2014/main" id="{85395AF4-6F9A-484F-8C8F-C6758C036538}"/>
              </a:ext>
            </a:extLst>
          </p:cNvPr>
          <p:cNvCxnSpPr/>
          <p:nvPr/>
        </p:nvCxnSpPr>
        <p:spPr>
          <a:xfrm>
            <a:off x="4151313" y="4525963"/>
            <a:ext cx="0" cy="17145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89106" name="TextovéPole 49">
            <a:extLst>
              <a:ext uri="{FF2B5EF4-FFF2-40B4-BE49-F238E27FC236}">
                <a16:creationId xmlns:a16="http://schemas.microsoft.com/office/drawing/2014/main" id="{0A323AB1-7B4C-4A3A-86E5-36A81E61C3D4}"/>
              </a:ext>
            </a:extLst>
          </p:cNvPr>
          <p:cNvSpPr txBox="1">
            <a:spLocks noChangeArrowheads="1"/>
          </p:cNvSpPr>
          <p:nvPr/>
        </p:nvSpPr>
        <p:spPr bwMode="auto">
          <a:xfrm>
            <a:off x="3209926" y="4943475"/>
            <a:ext cx="20097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Žádná změna hodnoty</a:t>
            </a:r>
          </a:p>
        </p:txBody>
      </p:sp>
      <p:sp>
        <p:nvSpPr>
          <p:cNvPr id="51" name="Pravá složená závorka 50">
            <a:extLst>
              <a:ext uri="{FF2B5EF4-FFF2-40B4-BE49-F238E27FC236}">
                <a16:creationId xmlns:a16="http://schemas.microsoft.com/office/drawing/2014/main" id="{A12ED8A9-DA35-46E8-804D-F2D21AECC596}"/>
              </a:ext>
            </a:extLst>
          </p:cNvPr>
          <p:cNvSpPr/>
          <p:nvPr/>
        </p:nvSpPr>
        <p:spPr>
          <a:xfrm rot="5400000">
            <a:off x="3873501" y="4143376"/>
            <a:ext cx="223837" cy="1516062"/>
          </a:xfrm>
          <a:prstGeom prst="rightBrace">
            <a:avLst>
              <a:gd name="adj1" fmla="val 0"/>
              <a:gd name="adj2" fmla="val 50000"/>
            </a:avLst>
          </a:prstGeom>
          <a:ln w="28575">
            <a:solidFill>
              <a:schemeClr val="accent2"/>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cs-CZ"/>
          </a:p>
        </p:txBody>
      </p:sp>
      <p:sp>
        <p:nvSpPr>
          <p:cNvPr id="89108" name="TextovéPole 19">
            <a:extLst>
              <a:ext uri="{FF2B5EF4-FFF2-40B4-BE49-F238E27FC236}">
                <a16:creationId xmlns:a16="http://schemas.microsoft.com/office/drawing/2014/main" id="{DEADF205-C2D5-4FDD-873D-5DFDF9FDABBE}"/>
              </a:ext>
            </a:extLst>
          </p:cNvPr>
          <p:cNvSpPr txBox="1">
            <a:spLocks noChangeArrowheads="1"/>
          </p:cNvSpPr>
          <p:nvPr/>
        </p:nvSpPr>
        <p:spPr bwMode="auto">
          <a:xfrm>
            <a:off x="1682751" y="3883025"/>
            <a:ext cx="17430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solidFill>
                  <a:srgbClr val="FF0000"/>
                </a:solidFill>
                <a:latin typeface="Times New Roman" panose="02020603050405020304" pitchFamily="18" charset="0"/>
              </a:rPr>
              <a:t>no changed value !</a:t>
            </a:r>
          </a:p>
        </p:txBody>
      </p:sp>
      <p:sp>
        <p:nvSpPr>
          <p:cNvPr id="21" name="Pravá složená závorka 20">
            <a:extLst>
              <a:ext uri="{FF2B5EF4-FFF2-40B4-BE49-F238E27FC236}">
                <a16:creationId xmlns:a16="http://schemas.microsoft.com/office/drawing/2014/main" id="{664969B6-9AC4-4FC9-8400-25CC390B50E0}"/>
              </a:ext>
            </a:extLst>
          </p:cNvPr>
          <p:cNvSpPr/>
          <p:nvPr/>
        </p:nvSpPr>
        <p:spPr>
          <a:xfrm rot="16200000">
            <a:off x="2202657" y="4080669"/>
            <a:ext cx="222250" cy="506413"/>
          </a:xfrm>
          <a:prstGeom prst="rightBrace">
            <a:avLst>
              <a:gd name="adj1" fmla="val 0"/>
              <a:gd name="adj2" fmla="val 50000"/>
            </a:avLst>
          </a:prstGeom>
          <a:ln w="28575">
            <a:solidFill>
              <a:schemeClr val="accent2"/>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cs-CZ"/>
          </a:p>
        </p:txBody>
      </p:sp>
      <p:grpSp>
        <p:nvGrpSpPr>
          <p:cNvPr id="89110" name="Skupina 21">
            <a:extLst>
              <a:ext uri="{FF2B5EF4-FFF2-40B4-BE49-F238E27FC236}">
                <a16:creationId xmlns:a16="http://schemas.microsoft.com/office/drawing/2014/main" id="{C60D4094-8B44-4638-86CB-65D0BD2B2C19}"/>
              </a:ext>
            </a:extLst>
          </p:cNvPr>
          <p:cNvGrpSpPr>
            <a:grpSpLocks/>
          </p:cNvGrpSpPr>
          <p:nvPr/>
        </p:nvGrpSpPr>
        <p:grpSpPr bwMode="auto">
          <a:xfrm>
            <a:off x="1482725" y="706439"/>
            <a:ext cx="5391150" cy="2992437"/>
            <a:chOff x="-40771" y="706841"/>
            <a:chExt cx="5389853" cy="2992786"/>
          </a:xfrm>
        </p:grpSpPr>
        <p:sp>
          <p:nvSpPr>
            <p:cNvPr id="89113" name="Rectangle 25">
              <a:extLst>
                <a:ext uri="{FF2B5EF4-FFF2-40B4-BE49-F238E27FC236}">
                  <a16:creationId xmlns:a16="http://schemas.microsoft.com/office/drawing/2014/main" id="{0C24923B-DE6D-4725-8051-A56D0B96849D}"/>
                </a:ext>
              </a:extLst>
            </p:cNvPr>
            <p:cNvSpPr>
              <a:spLocks noChangeArrowheads="1"/>
            </p:cNvSpPr>
            <p:nvPr/>
          </p:nvSpPr>
          <p:spPr bwMode="auto">
            <a:xfrm flipH="1">
              <a:off x="168275" y="148431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9114" name="Freeform 29">
              <a:extLst>
                <a:ext uri="{FF2B5EF4-FFF2-40B4-BE49-F238E27FC236}">
                  <a16:creationId xmlns:a16="http://schemas.microsoft.com/office/drawing/2014/main" id="{CF109D3C-FF52-4DFC-90E4-3BC0D4B687FF}"/>
                </a:ext>
              </a:extLst>
            </p:cNvPr>
            <p:cNvSpPr>
              <a:spLocks/>
            </p:cNvSpPr>
            <p:nvPr/>
          </p:nvSpPr>
          <p:spPr bwMode="auto">
            <a:xfrm>
              <a:off x="557212" y="980728"/>
              <a:ext cx="3340547" cy="2342352"/>
            </a:xfrm>
            <a:custGeom>
              <a:avLst/>
              <a:gdLst>
                <a:gd name="T0" fmla="*/ 0 w 3584"/>
                <a:gd name="T1" fmla="*/ 0 h 2722"/>
                <a:gd name="T2" fmla="*/ 2147483646 w 3584"/>
                <a:gd name="T3" fmla="*/ 2147483646 h 2722"/>
                <a:gd name="T4" fmla="*/ 2147483646 w 3584"/>
                <a:gd name="T5" fmla="*/ 2147483646 h 2722"/>
                <a:gd name="T6" fmla="*/ 2147483646 w 3584"/>
                <a:gd name="T7" fmla="*/ 2147483646 h 2722"/>
                <a:gd name="T8" fmla="*/ 0 60000 65536"/>
                <a:gd name="T9" fmla="*/ 0 60000 65536"/>
                <a:gd name="T10" fmla="*/ 0 60000 65536"/>
                <a:gd name="T11" fmla="*/ 0 60000 65536"/>
                <a:gd name="T12" fmla="*/ 0 w 3584"/>
                <a:gd name="T13" fmla="*/ 0 h 2722"/>
                <a:gd name="T14" fmla="*/ 3584 w 3584"/>
                <a:gd name="T15" fmla="*/ 2722 h 2722"/>
              </a:gdLst>
              <a:ahLst/>
              <a:cxnLst>
                <a:cxn ang="T8">
                  <a:pos x="T0" y="T1"/>
                </a:cxn>
                <a:cxn ang="T9">
                  <a:pos x="T2" y="T3"/>
                </a:cxn>
                <a:cxn ang="T10">
                  <a:pos x="T4" y="T5"/>
                </a:cxn>
                <a:cxn ang="T11">
                  <a:pos x="T6" y="T7"/>
                </a:cxn>
              </a:cxnLst>
              <a:rect l="T12" t="T13" r="T14" b="T15"/>
              <a:pathLst>
                <a:path w="3584" h="2722">
                  <a:moveTo>
                    <a:pt x="0" y="0"/>
                  </a:moveTo>
                  <a:cubicBezTo>
                    <a:pt x="29" y="269"/>
                    <a:pt x="192" y="1023"/>
                    <a:pt x="712" y="1237"/>
                  </a:cubicBezTo>
                  <a:cubicBezTo>
                    <a:pt x="1232" y="1451"/>
                    <a:pt x="2562" y="1431"/>
                    <a:pt x="3057" y="1625"/>
                  </a:cubicBezTo>
                  <a:cubicBezTo>
                    <a:pt x="3552" y="1819"/>
                    <a:pt x="3546" y="2486"/>
                    <a:pt x="3584" y="2722"/>
                  </a:cubicBezTo>
                </a:path>
              </a:pathLst>
            </a:custGeom>
            <a:noFill/>
            <a:ln w="28575">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89115" name="Skupina 24">
              <a:extLst>
                <a:ext uri="{FF2B5EF4-FFF2-40B4-BE49-F238E27FC236}">
                  <a16:creationId xmlns:a16="http://schemas.microsoft.com/office/drawing/2014/main" id="{63DF678C-CEC2-4DF4-A873-777F3E694970}"/>
                </a:ext>
              </a:extLst>
            </p:cNvPr>
            <p:cNvGrpSpPr>
              <a:grpSpLocks/>
            </p:cNvGrpSpPr>
            <p:nvPr/>
          </p:nvGrpSpPr>
          <p:grpSpPr bwMode="auto">
            <a:xfrm>
              <a:off x="530225" y="706841"/>
              <a:ext cx="3897759" cy="2642784"/>
              <a:chOff x="1187450" y="1484313"/>
              <a:chExt cx="6697663" cy="4897437"/>
            </a:xfrm>
          </p:grpSpPr>
          <p:sp>
            <p:nvSpPr>
              <p:cNvPr id="89119" name="Line 4">
                <a:extLst>
                  <a:ext uri="{FF2B5EF4-FFF2-40B4-BE49-F238E27FC236}">
                    <a16:creationId xmlns:a16="http://schemas.microsoft.com/office/drawing/2014/main" id="{74B16417-EA88-4905-B385-4EA0B7238D27}"/>
                  </a:ext>
                </a:extLst>
              </p:cNvPr>
              <p:cNvSpPr>
                <a:spLocks noChangeShapeType="1"/>
              </p:cNvSpPr>
              <p:nvPr/>
            </p:nvSpPr>
            <p:spPr bwMode="auto">
              <a:xfrm flipH="1">
                <a:off x="1187450" y="6381750"/>
                <a:ext cx="6697663"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0" name="Line 5">
                <a:extLst>
                  <a:ext uri="{FF2B5EF4-FFF2-40B4-BE49-F238E27FC236}">
                    <a16:creationId xmlns:a16="http://schemas.microsoft.com/office/drawing/2014/main" id="{55A23EE7-FF75-490B-9270-BF5DEA2AE21D}"/>
                  </a:ext>
                </a:extLst>
              </p:cNvPr>
              <p:cNvSpPr>
                <a:spLocks noChangeShapeType="1"/>
              </p:cNvSpPr>
              <p:nvPr/>
            </p:nvSpPr>
            <p:spPr bwMode="auto">
              <a:xfrm flipH="1">
                <a:off x="1187450" y="1484313"/>
                <a:ext cx="0" cy="489743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9116" name="Text Box 24">
              <a:extLst>
                <a:ext uri="{FF2B5EF4-FFF2-40B4-BE49-F238E27FC236}">
                  <a16:creationId xmlns:a16="http://schemas.microsoft.com/office/drawing/2014/main" id="{76B56E5E-62C1-4D2F-AE24-97A98FE6454A}"/>
                </a:ext>
              </a:extLst>
            </p:cNvPr>
            <p:cNvSpPr txBox="1">
              <a:spLocks noChangeArrowheads="1"/>
            </p:cNvSpPr>
            <p:nvPr/>
          </p:nvSpPr>
          <p:spPr bwMode="auto">
            <a:xfrm>
              <a:off x="3009107" y="3391850"/>
              <a:ext cx="233997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a:latin typeface="Times New Roman" panose="02020603050405020304" pitchFamily="18" charset="0"/>
                </a:rPr>
                <a:t>Přidání H</a:t>
              </a:r>
              <a:r>
                <a:rPr lang="cs-CZ" altLang="cs-CZ" sz="1400" baseline="30000">
                  <a:latin typeface="Times New Roman" panose="02020603050405020304" pitchFamily="18" charset="0"/>
                </a:rPr>
                <a:t>+</a:t>
              </a:r>
              <a:r>
                <a:rPr lang="cs-CZ" altLang="cs-CZ" sz="1400">
                  <a:latin typeface="Times New Roman" panose="02020603050405020304" pitchFamily="18" charset="0"/>
                </a:rPr>
                <a:t> mmol/l</a:t>
              </a:r>
            </a:p>
          </p:txBody>
        </p:sp>
        <p:sp>
          <p:nvSpPr>
            <p:cNvPr id="89117" name="Text Box 25">
              <a:extLst>
                <a:ext uri="{FF2B5EF4-FFF2-40B4-BE49-F238E27FC236}">
                  <a16:creationId xmlns:a16="http://schemas.microsoft.com/office/drawing/2014/main" id="{5949A261-7AC9-4E7B-A354-16C06BEA7FBD}"/>
                </a:ext>
              </a:extLst>
            </p:cNvPr>
            <p:cNvSpPr txBox="1">
              <a:spLocks noChangeArrowheads="1"/>
            </p:cNvSpPr>
            <p:nvPr/>
          </p:nvSpPr>
          <p:spPr bwMode="auto">
            <a:xfrm>
              <a:off x="-40771" y="3373438"/>
              <a:ext cx="24844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a:latin typeface="Times New Roman" panose="02020603050405020304" pitchFamily="18" charset="0"/>
                </a:rPr>
                <a:t>Přidání OH</a:t>
              </a:r>
              <a:r>
                <a:rPr lang="cs-CZ" altLang="cs-CZ" sz="1400" baseline="30000">
                  <a:latin typeface="Times New Roman" panose="02020603050405020304" pitchFamily="18" charset="0"/>
                </a:rPr>
                <a:t>-</a:t>
              </a:r>
              <a:r>
                <a:rPr lang="cs-CZ" altLang="cs-CZ" sz="1400">
                  <a:latin typeface="Times New Roman" panose="02020603050405020304" pitchFamily="18" charset="0"/>
                </a:rPr>
                <a:t> mmol/l</a:t>
              </a:r>
            </a:p>
          </p:txBody>
        </p:sp>
        <p:sp>
          <p:nvSpPr>
            <p:cNvPr id="89118" name="Freeform 29">
              <a:extLst>
                <a:ext uri="{FF2B5EF4-FFF2-40B4-BE49-F238E27FC236}">
                  <a16:creationId xmlns:a16="http://schemas.microsoft.com/office/drawing/2014/main" id="{1F9E5FBE-1C86-4025-83C9-56D795F2F168}"/>
                </a:ext>
              </a:extLst>
            </p:cNvPr>
            <p:cNvSpPr>
              <a:spLocks/>
            </p:cNvSpPr>
            <p:nvPr/>
          </p:nvSpPr>
          <p:spPr bwMode="auto">
            <a:xfrm>
              <a:off x="827584" y="980728"/>
              <a:ext cx="2853109" cy="2342352"/>
            </a:xfrm>
            <a:custGeom>
              <a:avLst/>
              <a:gdLst>
                <a:gd name="T0" fmla="*/ 0 w 3584"/>
                <a:gd name="T1" fmla="*/ 0 h 2722"/>
                <a:gd name="T2" fmla="*/ 2147483646 w 3584"/>
                <a:gd name="T3" fmla="*/ 2147483646 h 2722"/>
                <a:gd name="T4" fmla="*/ 2147483646 w 3584"/>
                <a:gd name="T5" fmla="*/ 2147483646 h 2722"/>
                <a:gd name="T6" fmla="*/ 2147483646 w 3584"/>
                <a:gd name="T7" fmla="*/ 2147483646 h 2722"/>
                <a:gd name="T8" fmla="*/ 0 60000 65536"/>
                <a:gd name="T9" fmla="*/ 0 60000 65536"/>
                <a:gd name="T10" fmla="*/ 0 60000 65536"/>
                <a:gd name="T11" fmla="*/ 0 60000 65536"/>
                <a:gd name="T12" fmla="*/ 0 w 3584"/>
                <a:gd name="T13" fmla="*/ 0 h 2722"/>
                <a:gd name="T14" fmla="*/ 3584 w 3584"/>
                <a:gd name="T15" fmla="*/ 2722 h 2722"/>
              </a:gdLst>
              <a:ahLst/>
              <a:cxnLst>
                <a:cxn ang="T8">
                  <a:pos x="T0" y="T1"/>
                </a:cxn>
                <a:cxn ang="T9">
                  <a:pos x="T2" y="T3"/>
                </a:cxn>
                <a:cxn ang="T10">
                  <a:pos x="T4" y="T5"/>
                </a:cxn>
                <a:cxn ang="T11">
                  <a:pos x="T6" y="T7"/>
                </a:cxn>
              </a:cxnLst>
              <a:rect l="T12" t="T13" r="T14" b="T15"/>
              <a:pathLst>
                <a:path w="3584" h="2722">
                  <a:moveTo>
                    <a:pt x="0" y="0"/>
                  </a:moveTo>
                  <a:cubicBezTo>
                    <a:pt x="29" y="269"/>
                    <a:pt x="192" y="1023"/>
                    <a:pt x="712" y="1237"/>
                  </a:cubicBezTo>
                  <a:cubicBezTo>
                    <a:pt x="1232" y="1451"/>
                    <a:pt x="2562" y="1431"/>
                    <a:pt x="3057" y="1625"/>
                  </a:cubicBezTo>
                  <a:cubicBezTo>
                    <a:pt x="3552" y="1819"/>
                    <a:pt x="3546" y="2486"/>
                    <a:pt x="3584" y="2722"/>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1" name="Oval 50">
            <a:extLst>
              <a:ext uri="{FF2B5EF4-FFF2-40B4-BE49-F238E27FC236}">
                <a16:creationId xmlns:a16="http://schemas.microsoft.com/office/drawing/2014/main" id="{875FB57A-AD99-478B-BE96-DF67A74D382A}"/>
              </a:ext>
            </a:extLst>
          </p:cNvPr>
          <p:cNvSpPr>
            <a:spLocks noChangeArrowheads="1"/>
          </p:cNvSpPr>
          <p:nvPr/>
        </p:nvSpPr>
        <p:spPr bwMode="auto">
          <a:xfrm>
            <a:off x="3783013" y="2108200"/>
            <a:ext cx="215900" cy="198438"/>
          </a:xfrm>
          <a:prstGeom prst="ellipse">
            <a:avLst/>
          </a:prstGeom>
          <a:solidFill>
            <a:srgbClr val="FF0066"/>
          </a:solidFill>
          <a:ln w="9525">
            <a:solidFill>
              <a:schemeClr val="tx1"/>
            </a:solidFill>
            <a:round/>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89112" name="Text Box 43">
            <a:extLst>
              <a:ext uri="{FF2B5EF4-FFF2-40B4-BE49-F238E27FC236}">
                <a16:creationId xmlns:a16="http://schemas.microsoft.com/office/drawing/2014/main" id="{6358A4E1-73B6-4737-A300-0ABDCE5FCF51}"/>
              </a:ext>
            </a:extLst>
          </p:cNvPr>
          <p:cNvSpPr txBox="1">
            <a:spLocks noChangeArrowheads="1"/>
          </p:cNvSpPr>
          <p:nvPr/>
        </p:nvSpPr>
        <p:spPr bwMode="auto">
          <a:xfrm>
            <a:off x="3778250" y="1254126"/>
            <a:ext cx="61102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Pokles pufrační síly pufru ale žádná změna pH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xit" presetSubtype="0" fill="hold" grpId="0" nodeType="withEffect">
                                  <p:stCondLst>
                                    <p:cond delay="0"/>
                                  </p:stCondLst>
                                  <p:childTnLst>
                                    <p:set>
                                      <p:cBhvr>
                                        <p:cTn id="6" dur="1" fill="hold">
                                          <p:stCondLst>
                                            <p:cond delay="0"/>
                                          </p:stCondLst>
                                        </p:cTn>
                                        <p:tgtEl>
                                          <p:spTgt spid="31"/>
                                        </p:tgtEl>
                                        <p:attrNameLst>
                                          <p:attrName>style.visibility</p:attrName>
                                        </p:attrNameLst>
                                      </p:cBhvr>
                                      <p:to>
                                        <p:strVal val="hidden"/>
                                      </p:to>
                                    </p:set>
                                  </p:childTnLst>
                                </p:cTn>
                              </p:par>
                              <p:par>
                                <p:cTn id="7" presetID="5" presetClass="entr" presetSubtype="10" fill="hold" grpId="1" nodeType="withEffect">
                                  <p:stCondLst>
                                    <p:cond delay="0"/>
                                  </p:stCondLst>
                                  <p:childTnLst>
                                    <p:set>
                                      <p:cBhvr>
                                        <p:cTn id="8" dur="1" fill="hold">
                                          <p:stCondLst>
                                            <p:cond delay="0"/>
                                          </p:stCondLst>
                                        </p:cTn>
                                        <p:tgtEl>
                                          <p:spTgt spid="31"/>
                                        </p:tgtEl>
                                        <p:attrNameLst>
                                          <p:attrName>style.visibility</p:attrName>
                                        </p:attrNameLst>
                                      </p:cBhvr>
                                      <p:to>
                                        <p:strVal val="visible"/>
                                      </p:to>
                                    </p:set>
                                    <p:animEffect transition="in" filter="checkerboard(across)">
                                      <p:cBhvr>
                                        <p:cTn id="9" dur="500"/>
                                        <p:tgtEl>
                                          <p:spTgt spid="31"/>
                                        </p:tgtEl>
                                      </p:cBhvr>
                                    </p:animEffect>
                                  </p:childTnLst>
                                </p:cTn>
                              </p:par>
                              <p:par>
                                <p:cTn id="10" presetID="1" presetClass="exit" presetSubtype="0" fill="hold" grpId="2" nodeType="withEffect">
                                  <p:stCondLst>
                                    <p:cond delay="0"/>
                                  </p:stCondLst>
                                  <p:childTnLst>
                                    <p:set>
                                      <p:cBhvr>
                                        <p:cTn id="11" dur="1" fill="hold">
                                          <p:stCondLst>
                                            <p:cond delay="0"/>
                                          </p:stCondLst>
                                        </p:cTn>
                                        <p:tgtEl>
                                          <p:spTgt spid="31"/>
                                        </p:tgtEl>
                                        <p:attrNameLst>
                                          <p:attrName>style.visibility</p:attrName>
                                        </p:attrNameLst>
                                      </p:cBhvr>
                                      <p:to>
                                        <p:strVal val="hidden"/>
                                      </p:to>
                                    </p:set>
                                  </p:childTnLst>
                                </p:cTn>
                              </p:par>
                              <p:par>
                                <p:cTn id="12" presetID="5" presetClass="entr" presetSubtype="10" fill="hold" grpId="3" nodeType="withEffect">
                                  <p:stCondLst>
                                    <p:cond delay="0"/>
                                  </p:stCondLst>
                                  <p:childTnLst>
                                    <p:set>
                                      <p:cBhvr>
                                        <p:cTn id="13" dur="1" fill="hold">
                                          <p:stCondLst>
                                            <p:cond delay="0"/>
                                          </p:stCondLst>
                                        </p:cTn>
                                        <p:tgtEl>
                                          <p:spTgt spid="31"/>
                                        </p:tgtEl>
                                        <p:attrNameLst>
                                          <p:attrName>style.visibility</p:attrName>
                                        </p:attrNameLst>
                                      </p:cBhvr>
                                      <p:to>
                                        <p:strVal val="visible"/>
                                      </p:to>
                                    </p:set>
                                    <p:animEffect transition="in" filter="checkerboard(across)">
                                      <p:cBhvr>
                                        <p:cTn id="14"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31" grpId="2" animBg="1"/>
      <p:bldP spid="31" grpId="3"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grpSp>
        <p:nvGrpSpPr>
          <p:cNvPr id="140290" name="Group 2">
            <a:extLst>
              <a:ext uri="{FF2B5EF4-FFF2-40B4-BE49-F238E27FC236}">
                <a16:creationId xmlns:a16="http://schemas.microsoft.com/office/drawing/2014/main" id="{705AB076-CD9E-40F7-A400-6939E25B29B2}"/>
              </a:ext>
            </a:extLst>
          </p:cNvPr>
          <p:cNvGrpSpPr>
            <a:grpSpLocks/>
          </p:cNvGrpSpPr>
          <p:nvPr/>
        </p:nvGrpSpPr>
        <p:grpSpPr bwMode="auto">
          <a:xfrm flipH="1">
            <a:off x="3328989" y="1643063"/>
            <a:ext cx="1171575" cy="2038350"/>
            <a:chOff x="2575" y="781"/>
            <a:chExt cx="866" cy="1284"/>
          </a:xfrm>
        </p:grpSpPr>
        <p:sp>
          <p:nvSpPr>
            <p:cNvPr id="140318" name="Freeform 3">
              <a:extLst>
                <a:ext uri="{FF2B5EF4-FFF2-40B4-BE49-F238E27FC236}">
                  <a16:creationId xmlns:a16="http://schemas.microsoft.com/office/drawing/2014/main" id="{14AD82F1-3891-4370-BB2C-D581360C94DC}"/>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0319" name="Freeform 4">
              <a:extLst>
                <a:ext uri="{FF2B5EF4-FFF2-40B4-BE49-F238E27FC236}">
                  <a16:creationId xmlns:a16="http://schemas.microsoft.com/office/drawing/2014/main" id="{E9A9F46F-69E5-4FBA-8A77-4E9793B35A89}"/>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40291" name="Rectangle 5">
            <a:extLst>
              <a:ext uri="{FF2B5EF4-FFF2-40B4-BE49-F238E27FC236}">
                <a16:creationId xmlns:a16="http://schemas.microsoft.com/office/drawing/2014/main" id="{7D3D69BC-24D9-4F09-9FEA-C288DB0E9179}"/>
              </a:ext>
            </a:extLst>
          </p:cNvPr>
          <p:cNvSpPr>
            <a:spLocks noChangeArrowheads="1"/>
          </p:cNvSpPr>
          <p:nvPr/>
        </p:nvSpPr>
        <p:spPr bwMode="auto">
          <a:xfrm>
            <a:off x="2417763" y="1196976"/>
            <a:ext cx="927100" cy="7842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0292" name="Freeform 6">
            <a:extLst>
              <a:ext uri="{FF2B5EF4-FFF2-40B4-BE49-F238E27FC236}">
                <a16:creationId xmlns:a16="http://schemas.microsoft.com/office/drawing/2014/main" id="{E583DC93-B3D3-4A82-AF98-B1000F5B6711}"/>
              </a:ext>
            </a:extLst>
          </p:cNvPr>
          <p:cNvSpPr>
            <a:spLocks/>
          </p:cNvSpPr>
          <p:nvPr/>
        </p:nvSpPr>
        <p:spPr bwMode="auto">
          <a:xfrm>
            <a:off x="7491413" y="3690938"/>
            <a:ext cx="1846262" cy="1039812"/>
          </a:xfrm>
          <a:custGeom>
            <a:avLst/>
            <a:gdLst>
              <a:gd name="T0" fmla="*/ 2147483646 w 1163"/>
              <a:gd name="T1" fmla="*/ 2147483646 h 655"/>
              <a:gd name="T2" fmla="*/ 2147483646 w 1163"/>
              <a:gd name="T3" fmla="*/ 2147483646 h 655"/>
              <a:gd name="T4" fmla="*/ 2147483646 w 1163"/>
              <a:gd name="T5" fmla="*/ 2147483646 h 655"/>
              <a:gd name="T6" fmla="*/ 2147483646 w 1163"/>
              <a:gd name="T7" fmla="*/ 2147483646 h 655"/>
              <a:gd name="T8" fmla="*/ 2147483646 w 1163"/>
              <a:gd name="T9" fmla="*/ 0 h 655"/>
              <a:gd name="T10" fmla="*/ 0 w 1163"/>
              <a:gd name="T11" fmla="*/ 0 h 655"/>
              <a:gd name="T12" fmla="*/ 0 60000 65536"/>
              <a:gd name="T13" fmla="*/ 0 60000 65536"/>
              <a:gd name="T14" fmla="*/ 0 60000 65536"/>
              <a:gd name="T15" fmla="*/ 0 60000 65536"/>
              <a:gd name="T16" fmla="*/ 0 60000 65536"/>
              <a:gd name="T17" fmla="*/ 0 60000 65536"/>
              <a:gd name="T18" fmla="*/ 0 w 1163"/>
              <a:gd name="T19" fmla="*/ 0 h 655"/>
              <a:gd name="T20" fmla="*/ 1163 w 1163"/>
              <a:gd name="T21" fmla="*/ 655 h 655"/>
            </a:gdLst>
            <a:ahLst/>
            <a:cxnLst>
              <a:cxn ang="T12">
                <a:pos x="T0" y="T1"/>
              </a:cxn>
              <a:cxn ang="T13">
                <a:pos x="T2" y="T3"/>
              </a:cxn>
              <a:cxn ang="T14">
                <a:pos x="T4" y="T5"/>
              </a:cxn>
              <a:cxn ang="T15">
                <a:pos x="T6" y="T7"/>
              </a:cxn>
              <a:cxn ang="T16">
                <a:pos x="T8" y="T9"/>
              </a:cxn>
              <a:cxn ang="T17">
                <a:pos x="T10" y="T11"/>
              </a:cxn>
            </a:cxnLst>
            <a:rect l="T18" t="T19" r="T20" b="T21"/>
            <a:pathLst>
              <a:path w="1163" h="655">
                <a:moveTo>
                  <a:pt x="1163" y="655"/>
                </a:moveTo>
                <a:lnTo>
                  <a:pt x="767" y="655"/>
                </a:lnTo>
                <a:cubicBezTo>
                  <a:pt x="691" y="637"/>
                  <a:pt x="713" y="640"/>
                  <a:pt x="702" y="548"/>
                </a:cubicBezTo>
                <a:lnTo>
                  <a:pt x="702" y="101"/>
                </a:lnTo>
                <a:cubicBezTo>
                  <a:pt x="683" y="10"/>
                  <a:pt x="707" y="17"/>
                  <a:pt x="590" y="0"/>
                </a:cubicBezTo>
                <a:lnTo>
                  <a:pt x="0"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0293" name="Freeform 7">
            <a:extLst>
              <a:ext uri="{FF2B5EF4-FFF2-40B4-BE49-F238E27FC236}">
                <a16:creationId xmlns:a16="http://schemas.microsoft.com/office/drawing/2014/main" id="{9EA45FAA-7A70-4AD5-A813-20B6E6E2610A}"/>
              </a:ext>
            </a:extLst>
          </p:cNvPr>
          <p:cNvSpPr>
            <a:spLocks/>
          </p:cNvSpPr>
          <p:nvPr/>
        </p:nvSpPr>
        <p:spPr bwMode="auto">
          <a:xfrm flipH="1" flipV="1">
            <a:off x="8115301" y="4721225"/>
            <a:ext cx="1222375" cy="1023938"/>
          </a:xfrm>
          <a:custGeom>
            <a:avLst/>
            <a:gdLst>
              <a:gd name="T0" fmla="*/ 0 w 866"/>
              <a:gd name="T1" fmla="*/ 2147483646 h 645"/>
              <a:gd name="T2" fmla="*/ 2147483646 w 866"/>
              <a:gd name="T3" fmla="*/ 2147483646 h 645"/>
              <a:gd name="T4" fmla="*/ 2147483646 w 866"/>
              <a:gd name="T5" fmla="*/ 2147483646 h 645"/>
              <a:gd name="T6" fmla="*/ 2147483646 w 866"/>
              <a:gd name="T7" fmla="*/ 2147483646 h 645"/>
              <a:gd name="T8" fmla="*/ 2147483646 w 866"/>
              <a:gd name="T9" fmla="*/ 0 h 645"/>
              <a:gd name="T10" fmla="*/ 214748364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0294" name="Rectangle 8">
            <a:extLst>
              <a:ext uri="{FF2B5EF4-FFF2-40B4-BE49-F238E27FC236}">
                <a16:creationId xmlns:a16="http://schemas.microsoft.com/office/drawing/2014/main" id="{C2D22C29-8318-4C62-B58A-41BBB6E281B7}"/>
              </a:ext>
            </a:extLst>
          </p:cNvPr>
          <p:cNvSpPr>
            <a:spLocks noChangeArrowheads="1"/>
          </p:cNvSpPr>
          <p:nvPr/>
        </p:nvSpPr>
        <p:spPr bwMode="auto">
          <a:xfrm>
            <a:off x="9336088" y="4337051"/>
            <a:ext cx="1111250" cy="741363"/>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0295" name="Rectangle 9">
            <a:extLst>
              <a:ext uri="{FF2B5EF4-FFF2-40B4-BE49-F238E27FC236}">
                <a16:creationId xmlns:a16="http://schemas.microsoft.com/office/drawing/2014/main" id="{0743F66D-F095-4E10-8E71-AC252A7F43D7}"/>
              </a:ext>
            </a:extLst>
          </p:cNvPr>
          <p:cNvSpPr>
            <a:spLocks noChangeArrowheads="1"/>
          </p:cNvSpPr>
          <p:nvPr/>
        </p:nvSpPr>
        <p:spPr bwMode="auto">
          <a:xfrm>
            <a:off x="6929438" y="3349625"/>
            <a:ext cx="558800" cy="674688"/>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0296" name="Rectangle 10">
            <a:extLst>
              <a:ext uri="{FF2B5EF4-FFF2-40B4-BE49-F238E27FC236}">
                <a16:creationId xmlns:a16="http://schemas.microsoft.com/office/drawing/2014/main" id="{C7AC1086-F5AF-4483-A6A0-BEAAD7ACCB53}"/>
              </a:ext>
            </a:extLst>
          </p:cNvPr>
          <p:cNvSpPr>
            <a:spLocks noChangeArrowheads="1"/>
          </p:cNvSpPr>
          <p:nvPr/>
        </p:nvSpPr>
        <p:spPr bwMode="auto">
          <a:xfrm>
            <a:off x="6927851" y="1168401"/>
            <a:ext cx="1116013" cy="715963"/>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0297" name="Rectangle 11">
            <a:extLst>
              <a:ext uri="{FF2B5EF4-FFF2-40B4-BE49-F238E27FC236}">
                <a16:creationId xmlns:a16="http://schemas.microsoft.com/office/drawing/2014/main" id="{6DE5980D-DCB3-4998-B53C-19F2898CB3BF}"/>
              </a:ext>
            </a:extLst>
          </p:cNvPr>
          <p:cNvSpPr>
            <a:spLocks noChangeArrowheads="1"/>
          </p:cNvSpPr>
          <p:nvPr/>
        </p:nvSpPr>
        <p:spPr bwMode="auto">
          <a:xfrm>
            <a:off x="6915150" y="3357564"/>
            <a:ext cx="579438" cy="66357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0298" name="Rectangle 12">
            <a:extLst>
              <a:ext uri="{FF2B5EF4-FFF2-40B4-BE49-F238E27FC236}">
                <a16:creationId xmlns:a16="http://schemas.microsoft.com/office/drawing/2014/main" id="{7F1B3DBB-C855-4962-8E18-6F8AA9AEF631}"/>
              </a:ext>
            </a:extLst>
          </p:cNvPr>
          <p:cNvSpPr>
            <a:spLocks noChangeArrowheads="1"/>
          </p:cNvSpPr>
          <p:nvPr/>
        </p:nvSpPr>
        <p:spPr bwMode="auto">
          <a:xfrm>
            <a:off x="6954839" y="5167313"/>
            <a:ext cx="1106487" cy="85725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0299" name="Rectangle 13">
            <a:extLst>
              <a:ext uri="{FF2B5EF4-FFF2-40B4-BE49-F238E27FC236}">
                <a16:creationId xmlns:a16="http://schemas.microsoft.com/office/drawing/2014/main" id="{05C9C36E-1F36-42E1-BC28-7541331915F4}"/>
              </a:ext>
            </a:extLst>
          </p:cNvPr>
          <p:cNvSpPr>
            <a:spLocks noChangeArrowheads="1"/>
          </p:cNvSpPr>
          <p:nvPr/>
        </p:nvSpPr>
        <p:spPr bwMode="auto">
          <a:xfrm>
            <a:off x="9340850" y="4292600"/>
            <a:ext cx="1111250" cy="7953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0300" name="Rectangle 14">
            <a:extLst>
              <a:ext uri="{FF2B5EF4-FFF2-40B4-BE49-F238E27FC236}">
                <a16:creationId xmlns:a16="http://schemas.microsoft.com/office/drawing/2014/main" id="{12E12424-FCD0-4069-87E1-ECD2D277F474}"/>
              </a:ext>
            </a:extLst>
          </p:cNvPr>
          <p:cNvSpPr>
            <a:spLocks noChangeArrowheads="1"/>
          </p:cNvSpPr>
          <p:nvPr/>
        </p:nvSpPr>
        <p:spPr bwMode="auto">
          <a:xfrm>
            <a:off x="6954838" y="5157789"/>
            <a:ext cx="1111250" cy="87788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0301" name="Rectangle 15">
            <a:extLst>
              <a:ext uri="{FF2B5EF4-FFF2-40B4-BE49-F238E27FC236}">
                <a16:creationId xmlns:a16="http://schemas.microsoft.com/office/drawing/2014/main" id="{4F4A2679-9005-444B-9ABD-51628AFBB396}"/>
              </a:ext>
            </a:extLst>
          </p:cNvPr>
          <p:cNvSpPr>
            <a:spLocks noChangeArrowheads="1"/>
          </p:cNvSpPr>
          <p:nvPr/>
        </p:nvSpPr>
        <p:spPr bwMode="auto">
          <a:xfrm>
            <a:off x="6929439" y="1125538"/>
            <a:ext cx="1120775" cy="957262"/>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0302" name="Rectangle 16">
            <a:extLst>
              <a:ext uri="{FF2B5EF4-FFF2-40B4-BE49-F238E27FC236}">
                <a16:creationId xmlns:a16="http://schemas.microsoft.com/office/drawing/2014/main" id="{DAF54851-71C4-4DA9-870C-140C5E451E46}"/>
              </a:ext>
            </a:extLst>
          </p:cNvPr>
          <p:cNvSpPr>
            <a:spLocks noChangeArrowheads="1"/>
          </p:cNvSpPr>
          <p:nvPr/>
        </p:nvSpPr>
        <p:spPr bwMode="auto">
          <a:xfrm>
            <a:off x="4518025" y="2293939"/>
            <a:ext cx="1144588"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0303" name="Text Box 17">
            <a:extLst>
              <a:ext uri="{FF2B5EF4-FFF2-40B4-BE49-F238E27FC236}">
                <a16:creationId xmlns:a16="http://schemas.microsoft.com/office/drawing/2014/main" id="{CF392263-3666-47FC-BB01-DB4E1E67CAD8}"/>
              </a:ext>
            </a:extLst>
          </p:cNvPr>
          <p:cNvSpPr txBox="1">
            <a:spLocks noChangeArrowheads="1"/>
          </p:cNvSpPr>
          <p:nvPr/>
        </p:nvSpPr>
        <p:spPr bwMode="auto">
          <a:xfrm>
            <a:off x="2513013" y="1395413"/>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40304" name="Text Box 18">
            <a:extLst>
              <a:ext uri="{FF2B5EF4-FFF2-40B4-BE49-F238E27FC236}">
                <a16:creationId xmlns:a16="http://schemas.microsoft.com/office/drawing/2014/main" id="{509A3552-DC90-4AB9-A668-C87827E35DCA}"/>
              </a:ext>
            </a:extLst>
          </p:cNvPr>
          <p:cNvSpPr txBox="1">
            <a:spLocks noChangeArrowheads="1"/>
          </p:cNvSpPr>
          <p:nvPr/>
        </p:nvSpPr>
        <p:spPr bwMode="auto">
          <a:xfrm>
            <a:off x="2554288" y="344170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40305" name="Text Box 19">
            <a:extLst>
              <a:ext uri="{FF2B5EF4-FFF2-40B4-BE49-F238E27FC236}">
                <a16:creationId xmlns:a16="http://schemas.microsoft.com/office/drawing/2014/main" id="{010D9EE5-C2EF-4E92-8B68-499CD4766C40}"/>
              </a:ext>
            </a:extLst>
          </p:cNvPr>
          <p:cNvSpPr txBox="1">
            <a:spLocks noChangeArrowheads="1"/>
          </p:cNvSpPr>
          <p:nvPr/>
        </p:nvSpPr>
        <p:spPr bwMode="auto">
          <a:xfrm>
            <a:off x="4559300" y="2436813"/>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40306" name="Text Box 20">
            <a:extLst>
              <a:ext uri="{FF2B5EF4-FFF2-40B4-BE49-F238E27FC236}">
                <a16:creationId xmlns:a16="http://schemas.microsoft.com/office/drawing/2014/main" id="{58C8A59C-68DF-4E9D-8152-866373BB9134}"/>
              </a:ext>
            </a:extLst>
          </p:cNvPr>
          <p:cNvSpPr txBox="1">
            <a:spLocks noChangeArrowheads="1"/>
          </p:cNvSpPr>
          <p:nvPr/>
        </p:nvSpPr>
        <p:spPr bwMode="auto">
          <a:xfrm>
            <a:off x="7096126" y="1462088"/>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sp>
        <p:nvSpPr>
          <p:cNvPr id="140307" name="Text Box 21">
            <a:extLst>
              <a:ext uri="{FF2B5EF4-FFF2-40B4-BE49-F238E27FC236}">
                <a16:creationId xmlns:a16="http://schemas.microsoft.com/office/drawing/2014/main" id="{97D1DF5F-FEDF-4A34-9A33-7B18A85FDCB7}"/>
              </a:ext>
            </a:extLst>
          </p:cNvPr>
          <p:cNvSpPr txBox="1">
            <a:spLocks noChangeArrowheads="1"/>
          </p:cNvSpPr>
          <p:nvPr/>
        </p:nvSpPr>
        <p:spPr bwMode="auto">
          <a:xfrm>
            <a:off x="7064376" y="3516313"/>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grpSp>
        <p:nvGrpSpPr>
          <p:cNvPr id="140308" name="Group 22">
            <a:extLst>
              <a:ext uri="{FF2B5EF4-FFF2-40B4-BE49-F238E27FC236}">
                <a16:creationId xmlns:a16="http://schemas.microsoft.com/office/drawing/2014/main" id="{5D04502E-38D7-450A-AA08-ADEE9509675A}"/>
              </a:ext>
            </a:extLst>
          </p:cNvPr>
          <p:cNvGrpSpPr>
            <a:grpSpLocks/>
          </p:cNvGrpSpPr>
          <p:nvPr/>
        </p:nvGrpSpPr>
        <p:grpSpPr bwMode="auto">
          <a:xfrm>
            <a:off x="5656264" y="1644650"/>
            <a:ext cx="1273175" cy="2038350"/>
            <a:chOff x="2575" y="781"/>
            <a:chExt cx="866" cy="1284"/>
          </a:xfrm>
        </p:grpSpPr>
        <p:sp>
          <p:nvSpPr>
            <p:cNvPr id="140316" name="Freeform 23">
              <a:extLst>
                <a:ext uri="{FF2B5EF4-FFF2-40B4-BE49-F238E27FC236}">
                  <a16:creationId xmlns:a16="http://schemas.microsoft.com/office/drawing/2014/main" id="{81110C27-237A-495C-801B-48B5B9DB0EB5}"/>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0317" name="Freeform 24">
              <a:extLst>
                <a:ext uri="{FF2B5EF4-FFF2-40B4-BE49-F238E27FC236}">
                  <a16:creationId xmlns:a16="http://schemas.microsoft.com/office/drawing/2014/main" id="{6CE19BEB-7FBA-4873-A2AD-3939B8FF1A19}"/>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40309" name="Rectangle 25">
            <a:extLst>
              <a:ext uri="{FF2B5EF4-FFF2-40B4-BE49-F238E27FC236}">
                <a16:creationId xmlns:a16="http://schemas.microsoft.com/office/drawing/2014/main" id="{51BF6680-39BB-460C-8B58-BA4C12DA9C83}"/>
              </a:ext>
            </a:extLst>
          </p:cNvPr>
          <p:cNvSpPr>
            <a:spLocks noChangeArrowheads="1"/>
          </p:cNvSpPr>
          <p:nvPr/>
        </p:nvSpPr>
        <p:spPr bwMode="auto">
          <a:xfrm flipH="1">
            <a:off x="1692275" y="148431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0310" name="Text Box 26">
            <a:extLst>
              <a:ext uri="{FF2B5EF4-FFF2-40B4-BE49-F238E27FC236}">
                <a16:creationId xmlns:a16="http://schemas.microsoft.com/office/drawing/2014/main" id="{10590BDE-FA2C-40EC-B269-1A0A3AC01ED0}"/>
              </a:ext>
            </a:extLst>
          </p:cNvPr>
          <p:cNvSpPr txBox="1">
            <a:spLocks noChangeArrowheads="1"/>
          </p:cNvSpPr>
          <p:nvPr/>
        </p:nvSpPr>
        <p:spPr bwMode="auto">
          <a:xfrm>
            <a:off x="7124700" y="5464175"/>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40311" name="Text Box 27">
            <a:extLst>
              <a:ext uri="{FF2B5EF4-FFF2-40B4-BE49-F238E27FC236}">
                <a16:creationId xmlns:a16="http://schemas.microsoft.com/office/drawing/2014/main" id="{30A4ED47-4FB5-407A-A79C-DFCA57812BFE}"/>
              </a:ext>
            </a:extLst>
          </p:cNvPr>
          <p:cNvSpPr txBox="1">
            <a:spLocks noChangeArrowheads="1"/>
          </p:cNvSpPr>
          <p:nvPr/>
        </p:nvSpPr>
        <p:spPr bwMode="auto">
          <a:xfrm>
            <a:off x="9494838" y="4549775"/>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40312" name="Text Box 28">
            <a:extLst>
              <a:ext uri="{FF2B5EF4-FFF2-40B4-BE49-F238E27FC236}">
                <a16:creationId xmlns:a16="http://schemas.microsoft.com/office/drawing/2014/main" id="{09996177-F5E8-4FBE-98D8-6E952FC247DE}"/>
              </a:ext>
            </a:extLst>
          </p:cNvPr>
          <p:cNvSpPr txBox="1">
            <a:spLocks noChangeArrowheads="1"/>
          </p:cNvSpPr>
          <p:nvPr/>
        </p:nvSpPr>
        <p:spPr bwMode="auto">
          <a:xfrm>
            <a:off x="7785100" y="1363663"/>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sp>
        <p:nvSpPr>
          <p:cNvPr id="140313" name="Text Box 41">
            <a:extLst>
              <a:ext uri="{FF2B5EF4-FFF2-40B4-BE49-F238E27FC236}">
                <a16:creationId xmlns:a16="http://schemas.microsoft.com/office/drawing/2014/main" id="{ED5D8B8D-4E58-4656-A1F6-E179470A254D}"/>
              </a:ext>
            </a:extLst>
          </p:cNvPr>
          <p:cNvSpPr txBox="1">
            <a:spLocks noChangeArrowheads="1"/>
          </p:cNvSpPr>
          <p:nvPr/>
        </p:nvSpPr>
        <p:spPr bwMode="auto">
          <a:xfrm>
            <a:off x="1631951" y="5157788"/>
            <a:ext cx="22082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8000"/>
                </a:solidFill>
                <a:latin typeface="Times New Roman" panose="02020603050405020304" pitchFamily="18" charset="0"/>
              </a:rPr>
              <a:t>Diluce – in vitro</a:t>
            </a:r>
            <a:endParaRPr lang="cs-CZ" altLang="cs-CZ" sz="2400">
              <a:latin typeface="Times New Roman" panose="02020603050405020304" pitchFamily="18" charset="0"/>
            </a:endParaRPr>
          </a:p>
        </p:txBody>
      </p:sp>
      <p:sp>
        <p:nvSpPr>
          <p:cNvPr id="140314" name="Text Box 43">
            <a:extLst>
              <a:ext uri="{FF2B5EF4-FFF2-40B4-BE49-F238E27FC236}">
                <a16:creationId xmlns:a16="http://schemas.microsoft.com/office/drawing/2014/main" id="{67B2682D-82B9-4555-88BE-A0840C3984DD}"/>
              </a:ext>
            </a:extLst>
          </p:cNvPr>
          <p:cNvSpPr txBox="1">
            <a:spLocks noChangeArrowheads="1"/>
          </p:cNvSpPr>
          <p:nvPr/>
        </p:nvSpPr>
        <p:spPr bwMode="auto">
          <a:xfrm>
            <a:off x="3987800" y="136526"/>
            <a:ext cx="1003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FF0066"/>
                </a:solidFill>
                <a:latin typeface="Times New Roman" panose="02020603050405020304" pitchFamily="18" charset="0"/>
              </a:rPr>
              <a:t>Diluce</a:t>
            </a:r>
          </a:p>
        </p:txBody>
      </p:sp>
      <p:sp>
        <p:nvSpPr>
          <p:cNvPr id="140315" name="TextovéPole 1">
            <a:extLst>
              <a:ext uri="{FF2B5EF4-FFF2-40B4-BE49-F238E27FC236}">
                <a16:creationId xmlns:a16="http://schemas.microsoft.com/office/drawing/2014/main" id="{2864A5EA-EF36-450F-98AA-1B475808C474}"/>
              </a:ext>
            </a:extLst>
          </p:cNvPr>
          <p:cNvSpPr txBox="1">
            <a:spLocks noChangeArrowheads="1"/>
          </p:cNvSpPr>
          <p:nvPr/>
        </p:nvSpPr>
        <p:spPr bwMode="auto">
          <a:xfrm>
            <a:off x="1943101" y="4368801"/>
            <a:ext cx="5395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[H</a:t>
            </a:r>
            <a:r>
              <a:rPr lang="cs-CZ" altLang="cs-CZ" sz="2400" baseline="30000">
                <a:latin typeface="Times New Roman" panose="02020603050405020304" pitchFamily="18" charset="0"/>
              </a:rPr>
              <a:t>+</a:t>
            </a:r>
            <a:r>
              <a:rPr lang="cs-CZ" altLang="cs-CZ" sz="2400">
                <a:latin typeface="Times New Roman" panose="02020603050405020304" pitchFamily="18" charset="0"/>
              </a:rPr>
              <a:t>]=K</a:t>
            </a:r>
            <a:r>
              <a:rPr lang="cs-CZ" altLang="cs-CZ" sz="2400" baseline="-25000">
                <a:latin typeface="Times New Roman" panose="02020603050405020304" pitchFamily="18" charset="0"/>
              </a:rPr>
              <a:t>1</a:t>
            </a:r>
            <a:r>
              <a:rPr lang="cs-CZ" altLang="cs-CZ" sz="2400">
                <a:latin typeface="Times New Roman" panose="02020603050405020304" pitchFamily="18" charset="0"/>
              </a:rPr>
              <a:t> [Hbuf]/[Buf</a:t>
            </a:r>
            <a:r>
              <a:rPr lang="cs-CZ" altLang="cs-CZ" sz="2400" baseline="30000">
                <a:latin typeface="Times New Roman" panose="02020603050405020304" pitchFamily="18" charset="0"/>
              </a:rPr>
              <a:t>-</a:t>
            </a:r>
            <a:r>
              <a:rPr lang="cs-CZ" altLang="cs-CZ" sz="2400">
                <a:latin typeface="Times New Roman" panose="02020603050405020304" pitchFamily="18" charset="0"/>
              </a:rPr>
              <a:t>]=K</a:t>
            </a:r>
            <a:r>
              <a:rPr lang="cs-CZ" altLang="cs-CZ" sz="2400" baseline="-25000">
                <a:latin typeface="Times New Roman" panose="02020603050405020304" pitchFamily="18" charset="0"/>
              </a:rPr>
              <a:t>2</a:t>
            </a:r>
            <a:r>
              <a:rPr lang="cs-CZ" altLang="cs-CZ" sz="2400">
                <a:latin typeface="Times New Roman" panose="02020603050405020304" pitchFamily="18" charset="0"/>
              </a:rPr>
              <a:t>[CO</a:t>
            </a:r>
            <a:r>
              <a:rPr lang="cs-CZ" altLang="cs-CZ" sz="2400" baseline="-25000">
                <a:latin typeface="Times New Roman" panose="02020603050405020304" pitchFamily="18" charset="0"/>
              </a:rPr>
              <a:t>2</a:t>
            </a:r>
            <a:r>
              <a:rPr lang="cs-CZ" altLang="cs-CZ" sz="2400">
                <a:latin typeface="Times New Roman" panose="02020603050405020304" pitchFamily="18" charset="0"/>
              </a:rPr>
              <a:t>]/[HCO</a:t>
            </a:r>
            <a:r>
              <a:rPr lang="cs-CZ" altLang="cs-CZ" sz="2400" baseline="-25000">
                <a:latin typeface="Times New Roman" panose="02020603050405020304" pitchFamily="18" charset="0"/>
              </a:rPr>
              <a:t>3</a:t>
            </a:r>
            <a:r>
              <a:rPr lang="cs-CZ" altLang="cs-CZ" sz="2400" baseline="30000">
                <a:latin typeface="Times New Roman" panose="02020603050405020304" pitchFamily="18" charset="0"/>
              </a:rPr>
              <a:t>-</a:t>
            </a:r>
            <a:r>
              <a:rPr lang="cs-CZ" altLang="cs-CZ" sz="2400">
                <a:latin typeface="Times New Roman" panose="02020603050405020304" pitchFamily="18" charset="0"/>
              </a:rPr>
              <a:t>]</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42338" name="Rectangle 42">
            <a:extLst>
              <a:ext uri="{FF2B5EF4-FFF2-40B4-BE49-F238E27FC236}">
                <a16:creationId xmlns:a16="http://schemas.microsoft.com/office/drawing/2014/main" id="{570EB1BC-CE72-489A-9EF6-F3357EBA188E}"/>
              </a:ext>
            </a:extLst>
          </p:cNvPr>
          <p:cNvSpPr>
            <a:spLocks noChangeArrowheads="1"/>
          </p:cNvSpPr>
          <p:nvPr/>
        </p:nvSpPr>
        <p:spPr bwMode="auto">
          <a:xfrm>
            <a:off x="2424113" y="1196976"/>
            <a:ext cx="927100" cy="784225"/>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2339" name="Rectangle 41">
            <a:extLst>
              <a:ext uri="{FF2B5EF4-FFF2-40B4-BE49-F238E27FC236}">
                <a16:creationId xmlns:a16="http://schemas.microsoft.com/office/drawing/2014/main" id="{BE9CBAA2-0C23-48EB-B121-9D44DEC322FC}"/>
              </a:ext>
            </a:extLst>
          </p:cNvPr>
          <p:cNvSpPr>
            <a:spLocks noChangeArrowheads="1"/>
          </p:cNvSpPr>
          <p:nvPr/>
        </p:nvSpPr>
        <p:spPr bwMode="auto">
          <a:xfrm>
            <a:off x="4511675" y="2289176"/>
            <a:ext cx="1144588" cy="708025"/>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nvGrpSpPr>
          <p:cNvPr id="142340" name="Group 2">
            <a:extLst>
              <a:ext uri="{FF2B5EF4-FFF2-40B4-BE49-F238E27FC236}">
                <a16:creationId xmlns:a16="http://schemas.microsoft.com/office/drawing/2014/main" id="{9FF51E75-B1EB-4821-9AE6-B800D2A38ACB}"/>
              </a:ext>
            </a:extLst>
          </p:cNvPr>
          <p:cNvGrpSpPr>
            <a:grpSpLocks/>
          </p:cNvGrpSpPr>
          <p:nvPr/>
        </p:nvGrpSpPr>
        <p:grpSpPr bwMode="auto">
          <a:xfrm flipH="1">
            <a:off x="3328989" y="1643063"/>
            <a:ext cx="1171575" cy="2038350"/>
            <a:chOff x="2575" y="781"/>
            <a:chExt cx="866" cy="1284"/>
          </a:xfrm>
        </p:grpSpPr>
        <p:sp>
          <p:nvSpPr>
            <p:cNvPr id="142376" name="Freeform 3">
              <a:extLst>
                <a:ext uri="{FF2B5EF4-FFF2-40B4-BE49-F238E27FC236}">
                  <a16:creationId xmlns:a16="http://schemas.microsoft.com/office/drawing/2014/main" id="{707FEBEB-9E0E-4D07-A8EE-CA8908860BC4}"/>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2377" name="Freeform 4">
              <a:extLst>
                <a:ext uri="{FF2B5EF4-FFF2-40B4-BE49-F238E27FC236}">
                  <a16:creationId xmlns:a16="http://schemas.microsoft.com/office/drawing/2014/main" id="{51C930EC-15A3-4E9B-B805-E75FD4AD60DE}"/>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42341" name="Rectangle 5">
            <a:extLst>
              <a:ext uri="{FF2B5EF4-FFF2-40B4-BE49-F238E27FC236}">
                <a16:creationId xmlns:a16="http://schemas.microsoft.com/office/drawing/2014/main" id="{75C5911E-A1F7-44B8-A8DC-0001C87BF9DA}"/>
              </a:ext>
            </a:extLst>
          </p:cNvPr>
          <p:cNvSpPr>
            <a:spLocks noChangeArrowheads="1"/>
          </p:cNvSpPr>
          <p:nvPr/>
        </p:nvSpPr>
        <p:spPr bwMode="auto">
          <a:xfrm>
            <a:off x="2417763" y="1412876"/>
            <a:ext cx="927100" cy="5683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2342" name="Freeform 6">
            <a:extLst>
              <a:ext uri="{FF2B5EF4-FFF2-40B4-BE49-F238E27FC236}">
                <a16:creationId xmlns:a16="http://schemas.microsoft.com/office/drawing/2014/main" id="{3C2EB0FC-C565-40DC-8DAD-54753403F1A6}"/>
              </a:ext>
            </a:extLst>
          </p:cNvPr>
          <p:cNvSpPr>
            <a:spLocks/>
          </p:cNvSpPr>
          <p:nvPr/>
        </p:nvSpPr>
        <p:spPr bwMode="auto">
          <a:xfrm>
            <a:off x="7491413" y="3690938"/>
            <a:ext cx="1846262" cy="1039812"/>
          </a:xfrm>
          <a:custGeom>
            <a:avLst/>
            <a:gdLst>
              <a:gd name="T0" fmla="*/ 2147483646 w 1163"/>
              <a:gd name="T1" fmla="*/ 2147483646 h 655"/>
              <a:gd name="T2" fmla="*/ 2147483646 w 1163"/>
              <a:gd name="T3" fmla="*/ 2147483646 h 655"/>
              <a:gd name="T4" fmla="*/ 2147483646 w 1163"/>
              <a:gd name="T5" fmla="*/ 2147483646 h 655"/>
              <a:gd name="T6" fmla="*/ 2147483646 w 1163"/>
              <a:gd name="T7" fmla="*/ 2147483646 h 655"/>
              <a:gd name="T8" fmla="*/ 2147483646 w 1163"/>
              <a:gd name="T9" fmla="*/ 0 h 655"/>
              <a:gd name="T10" fmla="*/ 0 w 1163"/>
              <a:gd name="T11" fmla="*/ 0 h 655"/>
              <a:gd name="T12" fmla="*/ 0 60000 65536"/>
              <a:gd name="T13" fmla="*/ 0 60000 65536"/>
              <a:gd name="T14" fmla="*/ 0 60000 65536"/>
              <a:gd name="T15" fmla="*/ 0 60000 65536"/>
              <a:gd name="T16" fmla="*/ 0 60000 65536"/>
              <a:gd name="T17" fmla="*/ 0 60000 65536"/>
              <a:gd name="T18" fmla="*/ 0 w 1163"/>
              <a:gd name="T19" fmla="*/ 0 h 655"/>
              <a:gd name="T20" fmla="*/ 1163 w 1163"/>
              <a:gd name="T21" fmla="*/ 655 h 655"/>
            </a:gdLst>
            <a:ahLst/>
            <a:cxnLst>
              <a:cxn ang="T12">
                <a:pos x="T0" y="T1"/>
              </a:cxn>
              <a:cxn ang="T13">
                <a:pos x="T2" y="T3"/>
              </a:cxn>
              <a:cxn ang="T14">
                <a:pos x="T4" y="T5"/>
              </a:cxn>
              <a:cxn ang="T15">
                <a:pos x="T6" y="T7"/>
              </a:cxn>
              <a:cxn ang="T16">
                <a:pos x="T8" y="T9"/>
              </a:cxn>
              <a:cxn ang="T17">
                <a:pos x="T10" y="T11"/>
              </a:cxn>
            </a:cxnLst>
            <a:rect l="T18" t="T19" r="T20" b="T21"/>
            <a:pathLst>
              <a:path w="1163" h="655">
                <a:moveTo>
                  <a:pt x="1163" y="655"/>
                </a:moveTo>
                <a:lnTo>
                  <a:pt x="767" y="655"/>
                </a:lnTo>
                <a:cubicBezTo>
                  <a:pt x="691" y="637"/>
                  <a:pt x="713" y="640"/>
                  <a:pt x="702" y="548"/>
                </a:cubicBezTo>
                <a:lnTo>
                  <a:pt x="702" y="101"/>
                </a:lnTo>
                <a:cubicBezTo>
                  <a:pt x="683" y="10"/>
                  <a:pt x="707" y="17"/>
                  <a:pt x="590" y="0"/>
                </a:cubicBezTo>
                <a:lnTo>
                  <a:pt x="0"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2343" name="Freeform 7">
            <a:extLst>
              <a:ext uri="{FF2B5EF4-FFF2-40B4-BE49-F238E27FC236}">
                <a16:creationId xmlns:a16="http://schemas.microsoft.com/office/drawing/2014/main" id="{8C4374CE-5603-4765-9750-B2CCCE45F7C1}"/>
              </a:ext>
            </a:extLst>
          </p:cNvPr>
          <p:cNvSpPr>
            <a:spLocks/>
          </p:cNvSpPr>
          <p:nvPr/>
        </p:nvSpPr>
        <p:spPr bwMode="auto">
          <a:xfrm flipH="1" flipV="1">
            <a:off x="8115301" y="4721225"/>
            <a:ext cx="1222375" cy="1023938"/>
          </a:xfrm>
          <a:custGeom>
            <a:avLst/>
            <a:gdLst>
              <a:gd name="T0" fmla="*/ 0 w 866"/>
              <a:gd name="T1" fmla="*/ 2147483646 h 645"/>
              <a:gd name="T2" fmla="*/ 2147483646 w 866"/>
              <a:gd name="T3" fmla="*/ 2147483646 h 645"/>
              <a:gd name="T4" fmla="*/ 2147483646 w 866"/>
              <a:gd name="T5" fmla="*/ 2147483646 h 645"/>
              <a:gd name="T6" fmla="*/ 2147483646 w 866"/>
              <a:gd name="T7" fmla="*/ 2147483646 h 645"/>
              <a:gd name="T8" fmla="*/ 2147483646 w 866"/>
              <a:gd name="T9" fmla="*/ 0 h 645"/>
              <a:gd name="T10" fmla="*/ 214748364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2344" name="Rectangle 8">
            <a:extLst>
              <a:ext uri="{FF2B5EF4-FFF2-40B4-BE49-F238E27FC236}">
                <a16:creationId xmlns:a16="http://schemas.microsoft.com/office/drawing/2014/main" id="{B4C1A5DF-816E-4355-998C-06BE189832F6}"/>
              </a:ext>
            </a:extLst>
          </p:cNvPr>
          <p:cNvSpPr>
            <a:spLocks noChangeArrowheads="1"/>
          </p:cNvSpPr>
          <p:nvPr/>
        </p:nvSpPr>
        <p:spPr bwMode="auto">
          <a:xfrm>
            <a:off x="9336088" y="4337051"/>
            <a:ext cx="1111250" cy="741363"/>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2345" name="Rectangle 9">
            <a:extLst>
              <a:ext uri="{FF2B5EF4-FFF2-40B4-BE49-F238E27FC236}">
                <a16:creationId xmlns:a16="http://schemas.microsoft.com/office/drawing/2014/main" id="{7E275C50-77C7-4C4E-884A-21C5A4A40619}"/>
              </a:ext>
            </a:extLst>
          </p:cNvPr>
          <p:cNvSpPr>
            <a:spLocks noChangeArrowheads="1"/>
          </p:cNvSpPr>
          <p:nvPr/>
        </p:nvSpPr>
        <p:spPr bwMode="auto">
          <a:xfrm>
            <a:off x="6929438" y="3349625"/>
            <a:ext cx="558800" cy="674688"/>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2346" name="Rectangle 10">
            <a:extLst>
              <a:ext uri="{FF2B5EF4-FFF2-40B4-BE49-F238E27FC236}">
                <a16:creationId xmlns:a16="http://schemas.microsoft.com/office/drawing/2014/main" id="{055006CA-8EF2-499C-8CAA-9CB65D32A218}"/>
              </a:ext>
            </a:extLst>
          </p:cNvPr>
          <p:cNvSpPr>
            <a:spLocks noChangeArrowheads="1"/>
          </p:cNvSpPr>
          <p:nvPr/>
        </p:nvSpPr>
        <p:spPr bwMode="auto">
          <a:xfrm>
            <a:off x="6927851" y="1168401"/>
            <a:ext cx="1116013" cy="71596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2347" name="Rectangle 11">
            <a:extLst>
              <a:ext uri="{FF2B5EF4-FFF2-40B4-BE49-F238E27FC236}">
                <a16:creationId xmlns:a16="http://schemas.microsoft.com/office/drawing/2014/main" id="{4855924E-2776-414F-AA4E-33616900300C}"/>
              </a:ext>
            </a:extLst>
          </p:cNvPr>
          <p:cNvSpPr>
            <a:spLocks noChangeArrowheads="1"/>
          </p:cNvSpPr>
          <p:nvPr/>
        </p:nvSpPr>
        <p:spPr bwMode="auto">
          <a:xfrm>
            <a:off x="6919914" y="3529013"/>
            <a:ext cx="579437" cy="495300"/>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2348" name="Rectangle 12">
            <a:extLst>
              <a:ext uri="{FF2B5EF4-FFF2-40B4-BE49-F238E27FC236}">
                <a16:creationId xmlns:a16="http://schemas.microsoft.com/office/drawing/2014/main" id="{5F679BD7-A236-4276-ADFA-667EEEAB32E2}"/>
              </a:ext>
            </a:extLst>
          </p:cNvPr>
          <p:cNvSpPr>
            <a:spLocks noChangeArrowheads="1"/>
          </p:cNvSpPr>
          <p:nvPr/>
        </p:nvSpPr>
        <p:spPr bwMode="auto">
          <a:xfrm>
            <a:off x="6954839" y="5167313"/>
            <a:ext cx="1106487" cy="85725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2349" name="Rectangle 13">
            <a:extLst>
              <a:ext uri="{FF2B5EF4-FFF2-40B4-BE49-F238E27FC236}">
                <a16:creationId xmlns:a16="http://schemas.microsoft.com/office/drawing/2014/main" id="{78D2C43A-AB09-4E31-9D10-BF3D2CDD385A}"/>
              </a:ext>
            </a:extLst>
          </p:cNvPr>
          <p:cNvSpPr>
            <a:spLocks noChangeArrowheads="1"/>
          </p:cNvSpPr>
          <p:nvPr/>
        </p:nvSpPr>
        <p:spPr bwMode="auto">
          <a:xfrm>
            <a:off x="9340850" y="4508500"/>
            <a:ext cx="1111250" cy="5794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2350" name="Rectangle 14">
            <a:extLst>
              <a:ext uri="{FF2B5EF4-FFF2-40B4-BE49-F238E27FC236}">
                <a16:creationId xmlns:a16="http://schemas.microsoft.com/office/drawing/2014/main" id="{7B06643B-6FD6-4022-BE6E-5E5CB0F64D90}"/>
              </a:ext>
            </a:extLst>
          </p:cNvPr>
          <p:cNvSpPr>
            <a:spLocks noChangeArrowheads="1"/>
          </p:cNvSpPr>
          <p:nvPr/>
        </p:nvSpPr>
        <p:spPr bwMode="auto">
          <a:xfrm>
            <a:off x="6954838" y="5445125"/>
            <a:ext cx="1111250" cy="590550"/>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2351" name="Rectangle 15">
            <a:extLst>
              <a:ext uri="{FF2B5EF4-FFF2-40B4-BE49-F238E27FC236}">
                <a16:creationId xmlns:a16="http://schemas.microsoft.com/office/drawing/2014/main" id="{F9B68A55-0CA8-423F-B44F-FC2CBC0608EB}"/>
              </a:ext>
            </a:extLst>
          </p:cNvPr>
          <p:cNvSpPr>
            <a:spLocks noChangeArrowheads="1"/>
          </p:cNvSpPr>
          <p:nvPr/>
        </p:nvSpPr>
        <p:spPr bwMode="auto">
          <a:xfrm>
            <a:off x="6929439" y="1484314"/>
            <a:ext cx="1120775" cy="59848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2352" name="Rectangle 16">
            <a:extLst>
              <a:ext uri="{FF2B5EF4-FFF2-40B4-BE49-F238E27FC236}">
                <a16:creationId xmlns:a16="http://schemas.microsoft.com/office/drawing/2014/main" id="{796D43C0-0253-4BD1-B901-B1ABFEA77CE7}"/>
              </a:ext>
            </a:extLst>
          </p:cNvPr>
          <p:cNvSpPr>
            <a:spLocks noChangeArrowheads="1"/>
          </p:cNvSpPr>
          <p:nvPr/>
        </p:nvSpPr>
        <p:spPr bwMode="auto">
          <a:xfrm>
            <a:off x="4518025" y="2420939"/>
            <a:ext cx="1144588" cy="581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2353" name="Text Box 17">
            <a:extLst>
              <a:ext uri="{FF2B5EF4-FFF2-40B4-BE49-F238E27FC236}">
                <a16:creationId xmlns:a16="http://schemas.microsoft.com/office/drawing/2014/main" id="{ECA73879-2FFD-46C6-82EF-319E90E97D7D}"/>
              </a:ext>
            </a:extLst>
          </p:cNvPr>
          <p:cNvSpPr txBox="1">
            <a:spLocks noChangeArrowheads="1"/>
          </p:cNvSpPr>
          <p:nvPr/>
        </p:nvSpPr>
        <p:spPr bwMode="auto">
          <a:xfrm>
            <a:off x="2513013" y="1395413"/>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42354" name="Text Box 18">
            <a:extLst>
              <a:ext uri="{FF2B5EF4-FFF2-40B4-BE49-F238E27FC236}">
                <a16:creationId xmlns:a16="http://schemas.microsoft.com/office/drawing/2014/main" id="{E08EE85E-57AD-4DC4-9C5F-5F91DA921C0D}"/>
              </a:ext>
            </a:extLst>
          </p:cNvPr>
          <p:cNvSpPr txBox="1">
            <a:spLocks noChangeArrowheads="1"/>
          </p:cNvSpPr>
          <p:nvPr/>
        </p:nvSpPr>
        <p:spPr bwMode="auto">
          <a:xfrm>
            <a:off x="2554288" y="344170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42355" name="Text Box 19">
            <a:extLst>
              <a:ext uri="{FF2B5EF4-FFF2-40B4-BE49-F238E27FC236}">
                <a16:creationId xmlns:a16="http://schemas.microsoft.com/office/drawing/2014/main" id="{44AD8EFB-BF47-432E-A9A0-1E4D26D756C6}"/>
              </a:ext>
            </a:extLst>
          </p:cNvPr>
          <p:cNvSpPr txBox="1">
            <a:spLocks noChangeArrowheads="1"/>
          </p:cNvSpPr>
          <p:nvPr/>
        </p:nvSpPr>
        <p:spPr bwMode="auto">
          <a:xfrm>
            <a:off x="4559300" y="2492375"/>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42356" name="Text Box 20">
            <a:extLst>
              <a:ext uri="{FF2B5EF4-FFF2-40B4-BE49-F238E27FC236}">
                <a16:creationId xmlns:a16="http://schemas.microsoft.com/office/drawing/2014/main" id="{02C8570A-A21E-4D11-AC98-9B6843A87DFA}"/>
              </a:ext>
            </a:extLst>
          </p:cNvPr>
          <p:cNvSpPr txBox="1">
            <a:spLocks noChangeArrowheads="1"/>
          </p:cNvSpPr>
          <p:nvPr/>
        </p:nvSpPr>
        <p:spPr bwMode="auto">
          <a:xfrm>
            <a:off x="7096126" y="1462088"/>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sp>
        <p:nvSpPr>
          <p:cNvPr id="142357" name="Text Box 21">
            <a:extLst>
              <a:ext uri="{FF2B5EF4-FFF2-40B4-BE49-F238E27FC236}">
                <a16:creationId xmlns:a16="http://schemas.microsoft.com/office/drawing/2014/main" id="{DFA268CF-9EB0-4A53-9604-1C8530DBBF75}"/>
              </a:ext>
            </a:extLst>
          </p:cNvPr>
          <p:cNvSpPr txBox="1">
            <a:spLocks noChangeArrowheads="1"/>
          </p:cNvSpPr>
          <p:nvPr/>
        </p:nvSpPr>
        <p:spPr bwMode="auto">
          <a:xfrm>
            <a:off x="7064376" y="3516313"/>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grpSp>
        <p:nvGrpSpPr>
          <p:cNvPr id="142358" name="Group 22">
            <a:extLst>
              <a:ext uri="{FF2B5EF4-FFF2-40B4-BE49-F238E27FC236}">
                <a16:creationId xmlns:a16="http://schemas.microsoft.com/office/drawing/2014/main" id="{84FC84A6-69FA-427C-A15C-88A083FCF8C5}"/>
              </a:ext>
            </a:extLst>
          </p:cNvPr>
          <p:cNvGrpSpPr>
            <a:grpSpLocks/>
          </p:cNvGrpSpPr>
          <p:nvPr/>
        </p:nvGrpSpPr>
        <p:grpSpPr bwMode="auto">
          <a:xfrm>
            <a:off x="5656264" y="1644650"/>
            <a:ext cx="1273175" cy="2038350"/>
            <a:chOff x="2575" y="781"/>
            <a:chExt cx="866" cy="1284"/>
          </a:xfrm>
        </p:grpSpPr>
        <p:sp>
          <p:nvSpPr>
            <p:cNvPr id="142374" name="Freeform 23">
              <a:extLst>
                <a:ext uri="{FF2B5EF4-FFF2-40B4-BE49-F238E27FC236}">
                  <a16:creationId xmlns:a16="http://schemas.microsoft.com/office/drawing/2014/main" id="{24FFE10E-1B06-428A-978F-12643462215E}"/>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2375" name="Freeform 24">
              <a:extLst>
                <a:ext uri="{FF2B5EF4-FFF2-40B4-BE49-F238E27FC236}">
                  <a16:creationId xmlns:a16="http://schemas.microsoft.com/office/drawing/2014/main" id="{74377BE8-3C6C-492A-9437-2BC3F3A39363}"/>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42359" name="Rectangle 25">
            <a:extLst>
              <a:ext uri="{FF2B5EF4-FFF2-40B4-BE49-F238E27FC236}">
                <a16:creationId xmlns:a16="http://schemas.microsoft.com/office/drawing/2014/main" id="{90B18363-28BC-4FF9-A2B4-302F4AE39CB3}"/>
              </a:ext>
            </a:extLst>
          </p:cNvPr>
          <p:cNvSpPr>
            <a:spLocks noChangeArrowheads="1"/>
          </p:cNvSpPr>
          <p:nvPr/>
        </p:nvSpPr>
        <p:spPr bwMode="auto">
          <a:xfrm flipH="1">
            <a:off x="1692275" y="148431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2360" name="Text Box 26">
            <a:extLst>
              <a:ext uri="{FF2B5EF4-FFF2-40B4-BE49-F238E27FC236}">
                <a16:creationId xmlns:a16="http://schemas.microsoft.com/office/drawing/2014/main" id="{F4426FBB-9044-41E0-963E-ADBC991B431E}"/>
              </a:ext>
            </a:extLst>
          </p:cNvPr>
          <p:cNvSpPr txBox="1">
            <a:spLocks noChangeArrowheads="1"/>
          </p:cNvSpPr>
          <p:nvPr/>
        </p:nvSpPr>
        <p:spPr bwMode="auto">
          <a:xfrm>
            <a:off x="7124700" y="5464175"/>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42361" name="Text Box 27">
            <a:extLst>
              <a:ext uri="{FF2B5EF4-FFF2-40B4-BE49-F238E27FC236}">
                <a16:creationId xmlns:a16="http://schemas.microsoft.com/office/drawing/2014/main" id="{9A338DF6-3E24-45CA-90EE-1BDA26BB7250}"/>
              </a:ext>
            </a:extLst>
          </p:cNvPr>
          <p:cNvSpPr txBox="1">
            <a:spLocks noChangeArrowheads="1"/>
          </p:cNvSpPr>
          <p:nvPr/>
        </p:nvSpPr>
        <p:spPr bwMode="auto">
          <a:xfrm>
            <a:off x="9494838" y="4549775"/>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42362" name="Text Box 28">
            <a:extLst>
              <a:ext uri="{FF2B5EF4-FFF2-40B4-BE49-F238E27FC236}">
                <a16:creationId xmlns:a16="http://schemas.microsoft.com/office/drawing/2014/main" id="{BBAC5AEA-D9D9-47B3-AC95-E7E52601BEB2}"/>
              </a:ext>
            </a:extLst>
          </p:cNvPr>
          <p:cNvSpPr txBox="1">
            <a:spLocks noChangeArrowheads="1"/>
          </p:cNvSpPr>
          <p:nvPr/>
        </p:nvSpPr>
        <p:spPr bwMode="auto">
          <a:xfrm>
            <a:off x="7785100" y="1363663"/>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sp>
        <p:nvSpPr>
          <p:cNvPr id="142363" name="Text Box 43">
            <a:extLst>
              <a:ext uri="{FF2B5EF4-FFF2-40B4-BE49-F238E27FC236}">
                <a16:creationId xmlns:a16="http://schemas.microsoft.com/office/drawing/2014/main" id="{E3D2D1D1-4C66-4A81-AC2B-4F30D300EA6B}"/>
              </a:ext>
            </a:extLst>
          </p:cNvPr>
          <p:cNvSpPr txBox="1">
            <a:spLocks noChangeArrowheads="1"/>
          </p:cNvSpPr>
          <p:nvPr/>
        </p:nvSpPr>
        <p:spPr bwMode="auto">
          <a:xfrm>
            <a:off x="3987800" y="136526"/>
            <a:ext cx="1003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FF0066"/>
                </a:solidFill>
                <a:latin typeface="Times New Roman" panose="02020603050405020304" pitchFamily="18" charset="0"/>
              </a:rPr>
              <a:t>Diluce</a:t>
            </a:r>
          </a:p>
        </p:txBody>
      </p:sp>
      <p:sp>
        <p:nvSpPr>
          <p:cNvPr id="142364" name="Text Box 41">
            <a:extLst>
              <a:ext uri="{FF2B5EF4-FFF2-40B4-BE49-F238E27FC236}">
                <a16:creationId xmlns:a16="http://schemas.microsoft.com/office/drawing/2014/main" id="{06EED474-A148-4892-845B-32E80CA3DEA3}"/>
              </a:ext>
            </a:extLst>
          </p:cNvPr>
          <p:cNvSpPr txBox="1">
            <a:spLocks noChangeArrowheads="1"/>
          </p:cNvSpPr>
          <p:nvPr/>
        </p:nvSpPr>
        <p:spPr bwMode="auto">
          <a:xfrm>
            <a:off x="1631951" y="5157788"/>
            <a:ext cx="22082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8000"/>
                </a:solidFill>
                <a:latin typeface="Times New Roman" panose="02020603050405020304" pitchFamily="18" charset="0"/>
              </a:rPr>
              <a:t>Diluce – in vitro</a:t>
            </a:r>
            <a:endParaRPr lang="cs-CZ" altLang="cs-CZ" sz="2400">
              <a:latin typeface="Times New Roman" panose="02020603050405020304" pitchFamily="18" charset="0"/>
            </a:endParaRPr>
          </a:p>
        </p:txBody>
      </p:sp>
      <p:sp>
        <p:nvSpPr>
          <p:cNvPr id="142365" name="TextovéPole 44">
            <a:extLst>
              <a:ext uri="{FF2B5EF4-FFF2-40B4-BE49-F238E27FC236}">
                <a16:creationId xmlns:a16="http://schemas.microsoft.com/office/drawing/2014/main" id="{1696F79B-7A77-4339-8730-0522A8EF2579}"/>
              </a:ext>
            </a:extLst>
          </p:cNvPr>
          <p:cNvSpPr txBox="1">
            <a:spLocks noChangeArrowheads="1"/>
          </p:cNvSpPr>
          <p:nvPr/>
        </p:nvSpPr>
        <p:spPr bwMode="auto">
          <a:xfrm>
            <a:off x="1943101" y="4368801"/>
            <a:ext cx="5395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[H</a:t>
            </a:r>
            <a:r>
              <a:rPr lang="cs-CZ" altLang="cs-CZ" sz="2400" baseline="30000">
                <a:latin typeface="Times New Roman" panose="02020603050405020304" pitchFamily="18" charset="0"/>
              </a:rPr>
              <a:t>+</a:t>
            </a:r>
            <a:r>
              <a:rPr lang="cs-CZ" altLang="cs-CZ" sz="2400">
                <a:latin typeface="Times New Roman" panose="02020603050405020304" pitchFamily="18" charset="0"/>
              </a:rPr>
              <a:t>]=K</a:t>
            </a:r>
            <a:r>
              <a:rPr lang="cs-CZ" altLang="cs-CZ" sz="2400" baseline="-25000">
                <a:latin typeface="Times New Roman" panose="02020603050405020304" pitchFamily="18" charset="0"/>
              </a:rPr>
              <a:t>1</a:t>
            </a:r>
            <a:r>
              <a:rPr lang="cs-CZ" altLang="cs-CZ" sz="2400">
                <a:latin typeface="Times New Roman" panose="02020603050405020304" pitchFamily="18" charset="0"/>
              </a:rPr>
              <a:t> [Hbuf]/[Buf</a:t>
            </a:r>
            <a:r>
              <a:rPr lang="cs-CZ" altLang="cs-CZ" sz="2400" baseline="30000">
                <a:latin typeface="Times New Roman" panose="02020603050405020304" pitchFamily="18" charset="0"/>
              </a:rPr>
              <a:t>-</a:t>
            </a:r>
            <a:r>
              <a:rPr lang="cs-CZ" altLang="cs-CZ" sz="2400">
                <a:latin typeface="Times New Roman" panose="02020603050405020304" pitchFamily="18" charset="0"/>
              </a:rPr>
              <a:t>]=K</a:t>
            </a:r>
            <a:r>
              <a:rPr lang="cs-CZ" altLang="cs-CZ" sz="2400" baseline="-25000">
                <a:latin typeface="Times New Roman" panose="02020603050405020304" pitchFamily="18" charset="0"/>
              </a:rPr>
              <a:t>2</a:t>
            </a:r>
            <a:r>
              <a:rPr lang="cs-CZ" altLang="cs-CZ" sz="2400">
                <a:latin typeface="Times New Roman" panose="02020603050405020304" pitchFamily="18" charset="0"/>
              </a:rPr>
              <a:t>[CO</a:t>
            </a:r>
            <a:r>
              <a:rPr lang="cs-CZ" altLang="cs-CZ" sz="2400" baseline="-25000">
                <a:latin typeface="Times New Roman" panose="02020603050405020304" pitchFamily="18" charset="0"/>
              </a:rPr>
              <a:t>2</a:t>
            </a:r>
            <a:r>
              <a:rPr lang="cs-CZ" altLang="cs-CZ" sz="2400">
                <a:latin typeface="Times New Roman" panose="02020603050405020304" pitchFamily="18" charset="0"/>
              </a:rPr>
              <a:t>]/[HCO</a:t>
            </a:r>
            <a:r>
              <a:rPr lang="cs-CZ" altLang="cs-CZ" sz="2400" baseline="-25000">
                <a:latin typeface="Times New Roman" panose="02020603050405020304" pitchFamily="18" charset="0"/>
              </a:rPr>
              <a:t>3</a:t>
            </a:r>
            <a:r>
              <a:rPr lang="cs-CZ" altLang="cs-CZ" sz="2400" baseline="30000">
                <a:latin typeface="Times New Roman" panose="02020603050405020304" pitchFamily="18" charset="0"/>
              </a:rPr>
              <a:t>-</a:t>
            </a:r>
            <a:r>
              <a:rPr lang="cs-CZ" altLang="cs-CZ" sz="2400">
                <a:latin typeface="Times New Roman" panose="02020603050405020304" pitchFamily="18" charset="0"/>
              </a:rPr>
              <a:t>]</a:t>
            </a:r>
          </a:p>
        </p:txBody>
      </p:sp>
      <p:cxnSp>
        <p:nvCxnSpPr>
          <p:cNvPr id="46" name="Přímá spojnice se šipkou 45">
            <a:extLst>
              <a:ext uri="{FF2B5EF4-FFF2-40B4-BE49-F238E27FC236}">
                <a16:creationId xmlns:a16="http://schemas.microsoft.com/office/drawing/2014/main" id="{D1F8330E-76E0-4B3D-B6F9-DE1FCEB5FA2E}"/>
              </a:ext>
            </a:extLst>
          </p:cNvPr>
          <p:cNvCxnSpPr/>
          <p:nvPr/>
        </p:nvCxnSpPr>
        <p:spPr>
          <a:xfrm>
            <a:off x="3227388" y="4549775"/>
            <a:ext cx="0" cy="17145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47" name="Přímá spojnice se šipkou 46">
            <a:extLst>
              <a:ext uri="{FF2B5EF4-FFF2-40B4-BE49-F238E27FC236}">
                <a16:creationId xmlns:a16="http://schemas.microsoft.com/office/drawing/2014/main" id="{A8FF0E26-1D64-46C3-91E5-A36C24602F64}"/>
              </a:ext>
            </a:extLst>
          </p:cNvPr>
          <p:cNvCxnSpPr/>
          <p:nvPr/>
        </p:nvCxnSpPr>
        <p:spPr>
          <a:xfrm>
            <a:off x="4151313" y="4525963"/>
            <a:ext cx="0" cy="17145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48" name="Přímá spojnice se šipkou 47">
            <a:extLst>
              <a:ext uri="{FF2B5EF4-FFF2-40B4-BE49-F238E27FC236}">
                <a16:creationId xmlns:a16="http://schemas.microsoft.com/office/drawing/2014/main" id="{DFD1BDF7-F009-4C13-BC2D-40A41CCD7F40}"/>
              </a:ext>
            </a:extLst>
          </p:cNvPr>
          <p:cNvCxnSpPr/>
          <p:nvPr/>
        </p:nvCxnSpPr>
        <p:spPr>
          <a:xfrm>
            <a:off x="5359400" y="4537075"/>
            <a:ext cx="0" cy="17145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49" name="Přímá spojnice se šipkou 48">
            <a:extLst>
              <a:ext uri="{FF2B5EF4-FFF2-40B4-BE49-F238E27FC236}">
                <a16:creationId xmlns:a16="http://schemas.microsoft.com/office/drawing/2014/main" id="{8F171213-F5C3-4CB7-B74C-40243CB2694B}"/>
              </a:ext>
            </a:extLst>
          </p:cNvPr>
          <p:cNvCxnSpPr/>
          <p:nvPr/>
        </p:nvCxnSpPr>
        <p:spPr>
          <a:xfrm>
            <a:off x="6184900" y="4548188"/>
            <a:ext cx="0" cy="17145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42370" name="TextovéPole 49">
            <a:extLst>
              <a:ext uri="{FF2B5EF4-FFF2-40B4-BE49-F238E27FC236}">
                <a16:creationId xmlns:a16="http://schemas.microsoft.com/office/drawing/2014/main" id="{879EB4E9-ACCF-4636-B7CF-F8B337C9B99A}"/>
              </a:ext>
            </a:extLst>
          </p:cNvPr>
          <p:cNvSpPr txBox="1">
            <a:spLocks noChangeArrowheads="1"/>
          </p:cNvSpPr>
          <p:nvPr/>
        </p:nvSpPr>
        <p:spPr bwMode="auto">
          <a:xfrm>
            <a:off x="3209925" y="4943475"/>
            <a:ext cx="19764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žádná změna hodnoty</a:t>
            </a:r>
          </a:p>
        </p:txBody>
      </p:sp>
      <p:sp>
        <p:nvSpPr>
          <p:cNvPr id="51" name="Pravá složená závorka 50">
            <a:extLst>
              <a:ext uri="{FF2B5EF4-FFF2-40B4-BE49-F238E27FC236}">
                <a16:creationId xmlns:a16="http://schemas.microsoft.com/office/drawing/2014/main" id="{37BE4E4A-197B-47DD-8A8D-F13974B9556D}"/>
              </a:ext>
            </a:extLst>
          </p:cNvPr>
          <p:cNvSpPr/>
          <p:nvPr/>
        </p:nvSpPr>
        <p:spPr>
          <a:xfrm rot="5400000">
            <a:off x="3873501" y="4143376"/>
            <a:ext cx="223837" cy="1516062"/>
          </a:xfrm>
          <a:prstGeom prst="rightBrace">
            <a:avLst>
              <a:gd name="adj1" fmla="val 0"/>
              <a:gd name="adj2" fmla="val 50000"/>
            </a:avLst>
          </a:prstGeom>
          <a:ln w="28575">
            <a:solidFill>
              <a:schemeClr val="accent2"/>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cs-CZ"/>
          </a:p>
        </p:txBody>
      </p:sp>
      <p:sp>
        <p:nvSpPr>
          <p:cNvPr id="142372" name="TextovéPole 51">
            <a:extLst>
              <a:ext uri="{FF2B5EF4-FFF2-40B4-BE49-F238E27FC236}">
                <a16:creationId xmlns:a16="http://schemas.microsoft.com/office/drawing/2014/main" id="{1162D83D-8319-4D35-A538-5B7B09281092}"/>
              </a:ext>
            </a:extLst>
          </p:cNvPr>
          <p:cNvSpPr txBox="1">
            <a:spLocks noChangeArrowheads="1"/>
          </p:cNvSpPr>
          <p:nvPr/>
        </p:nvSpPr>
        <p:spPr bwMode="auto">
          <a:xfrm>
            <a:off x="5373689" y="4908550"/>
            <a:ext cx="19764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žádná změna hodnoty</a:t>
            </a:r>
          </a:p>
        </p:txBody>
      </p:sp>
      <p:sp>
        <p:nvSpPr>
          <p:cNvPr id="53" name="Pravá složená závorka 52">
            <a:extLst>
              <a:ext uri="{FF2B5EF4-FFF2-40B4-BE49-F238E27FC236}">
                <a16:creationId xmlns:a16="http://schemas.microsoft.com/office/drawing/2014/main" id="{11F718C7-792B-43A0-A7F5-7849B15DFB09}"/>
              </a:ext>
            </a:extLst>
          </p:cNvPr>
          <p:cNvSpPr/>
          <p:nvPr/>
        </p:nvSpPr>
        <p:spPr>
          <a:xfrm rot="5400000">
            <a:off x="6084889" y="4064001"/>
            <a:ext cx="223837" cy="1674813"/>
          </a:xfrm>
          <a:prstGeom prst="rightBrace">
            <a:avLst>
              <a:gd name="adj1" fmla="val 0"/>
              <a:gd name="adj2" fmla="val 50000"/>
            </a:avLst>
          </a:prstGeom>
          <a:ln w="28575">
            <a:solidFill>
              <a:schemeClr val="accent2"/>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cs-CZ"/>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44386" name="Rectangle 42">
            <a:extLst>
              <a:ext uri="{FF2B5EF4-FFF2-40B4-BE49-F238E27FC236}">
                <a16:creationId xmlns:a16="http://schemas.microsoft.com/office/drawing/2014/main" id="{59B6197C-B403-4811-ADD9-30EEB33E8A9B}"/>
              </a:ext>
            </a:extLst>
          </p:cNvPr>
          <p:cNvSpPr>
            <a:spLocks noChangeArrowheads="1"/>
          </p:cNvSpPr>
          <p:nvPr/>
        </p:nvSpPr>
        <p:spPr bwMode="auto">
          <a:xfrm>
            <a:off x="2424113" y="1196976"/>
            <a:ext cx="927100" cy="784225"/>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4387" name="Rectangle 41">
            <a:extLst>
              <a:ext uri="{FF2B5EF4-FFF2-40B4-BE49-F238E27FC236}">
                <a16:creationId xmlns:a16="http://schemas.microsoft.com/office/drawing/2014/main" id="{EDE95737-2BF9-4DF3-AD01-2F726A7A5624}"/>
              </a:ext>
            </a:extLst>
          </p:cNvPr>
          <p:cNvSpPr>
            <a:spLocks noChangeArrowheads="1"/>
          </p:cNvSpPr>
          <p:nvPr/>
        </p:nvSpPr>
        <p:spPr bwMode="auto">
          <a:xfrm>
            <a:off x="4511675" y="2289176"/>
            <a:ext cx="1144588" cy="708025"/>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nvGrpSpPr>
          <p:cNvPr id="144388" name="Group 2">
            <a:extLst>
              <a:ext uri="{FF2B5EF4-FFF2-40B4-BE49-F238E27FC236}">
                <a16:creationId xmlns:a16="http://schemas.microsoft.com/office/drawing/2014/main" id="{04B91F22-0EA0-4CF9-8965-D242D91BBF2F}"/>
              </a:ext>
            </a:extLst>
          </p:cNvPr>
          <p:cNvGrpSpPr>
            <a:grpSpLocks/>
          </p:cNvGrpSpPr>
          <p:nvPr/>
        </p:nvGrpSpPr>
        <p:grpSpPr bwMode="auto">
          <a:xfrm flipH="1">
            <a:off x="3328989" y="1643063"/>
            <a:ext cx="1171575" cy="2038350"/>
            <a:chOff x="2575" y="781"/>
            <a:chExt cx="866" cy="1284"/>
          </a:xfrm>
        </p:grpSpPr>
        <p:sp>
          <p:nvSpPr>
            <p:cNvPr id="144426" name="Freeform 3">
              <a:extLst>
                <a:ext uri="{FF2B5EF4-FFF2-40B4-BE49-F238E27FC236}">
                  <a16:creationId xmlns:a16="http://schemas.microsoft.com/office/drawing/2014/main" id="{439F01EC-9F0B-42AB-A95E-4B42E997E626}"/>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427" name="Freeform 4">
              <a:extLst>
                <a:ext uri="{FF2B5EF4-FFF2-40B4-BE49-F238E27FC236}">
                  <a16:creationId xmlns:a16="http://schemas.microsoft.com/office/drawing/2014/main" id="{D9AA7C06-5265-4C46-8D4E-4ABC87277D94}"/>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44389" name="Rectangle 5">
            <a:extLst>
              <a:ext uri="{FF2B5EF4-FFF2-40B4-BE49-F238E27FC236}">
                <a16:creationId xmlns:a16="http://schemas.microsoft.com/office/drawing/2014/main" id="{A9B61AD6-5D8C-4397-9931-D6EEC66817EF}"/>
              </a:ext>
            </a:extLst>
          </p:cNvPr>
          <p:cNvSpPr>
            <a:spLocks noChangeArrowheads="1"/>
          </p:cNvSpPr>
          <p:nvPr/>
        </p:nvSpPr>
        <p:spPr bwMode="auto">
          <a:xfrm>
            <a:off x="2417763" y="1412876"/>
            <a:ext cx="927100" cy="5683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4390" name="Freeform 6">
            <a:extLst>
              <a:ext uri="{FF2B5EF4-FFF2-40B4-BE49-F238E27FC236}">
                <a16:creationId xmlns:a16="http://schemas.microsoft.com/office/drawing/2014/main" id="{DBDA4FCD-0122-414A-87DA-B67ADD6EBD30}"/>
              </a:ext>
            </a:extLst>
          </p:cNvPr>
          <p:cNvSpPr>
            <a:spLocks/>
          </p:cNvSpPr>
          <p:nvPr/>
        </p:nvSpPr>
        <p:spPr bwMode="auto">
          <a:xfrm>
            <a:off x="7491413" y="3690938"/>
            <a:ext cx="1846262" cy="1039812"/>
          </a:xfrm>
          <a:custGeom>
            <a:avLst/>
            <a:gdLst>
              <a:gd name="T0" fmla="*/ 2147483646 w 1163"/>
              <a:gd name="T1" fmla="*/ 2147483646 h 655"/>
              <a:gd name="T2" fmla="*/ 2147483646 w 1163"/>
              <a:gd name="T3" fmla="*/ 2147483646 h 655"/>
              <a:gd name="T4" fmla="*/ 2147483646 w 1163"/>
              <a:gd name="T5" fmla="*/ 2147483646 h 655"/>
              <a:gd name="T6" fmla="*/ 2147483646 w 1163"/>
              <a:gd name="T7" fmla="*/ 2147483646 h 655"/>
              <a:gd name="T8" fmla="*/ 2147483646 w 1163"/>
              <a:gd name="T9" fmla="*/ 0 h 655"/>
              <a:gd name="T10" fmla="*/ 0 w 1163"/>
              <a:gd name="T11" fmla="*/ 0 h 655"/>
              <a:gd name="T12" fmla="*/ 0 60000 65536"/>
              <a:gd name="T13" fmla="*/ 0 60000 65536"/>
              <a:gd name="T14" fmla="*/ 0 60000 65536"/>
              <a:gd name="T15" fmla="*/ 0 60000 65536"/>
              <a:gd name="T16" fmla="*/ 0 60000 65536"/>
              <a:gd name="T17" fmla="*/ 0 60000 65536"/>
              <a:gd name="T18" fmla="*/ 0 w 1163"/>
              <a:gd name="T19" fmla="*/ 0 h 655"/>
              <a:gd name="T20" fmla="*/ 1163 w 1163"/>
              <a:gd name="T21" fmla="*/ 655 h 655"/>
            </a:gdLst>
            <a:ahLst/>
            <a:cxnLst>
              <a:cxn ang="T12">
                <a:pos x="T0" y="T1"/>
              </a:cxn>
              <a:cxn ang="T13">
                <a:pos x="T2" y="T3"/>
              </a:cxn>
              <a:cxn ang="T14">
                <a:pos x="T4" y="T5"/>
              </a:cxn>
              <a:cxn ang="T15">
                <a:pos x="T6" y="T7"/>
              </a:cxn>
              <a:cxn ang="T16">
                <a:pos x="T8" y="T9"/>
              </a:cxn>
              <a:cxn ang="T17">
                <a:pos x="T10" y="T11"/>
              </a:cxn>
            </a:cxnLst>
            <a:rect l="T18" t="T19" r="T20" b="T21"/>
            <a:pathLst>
              <a:path w="1163" h="655">
                <a:moveTo>
                  <a:pt x="1163" y="655"/>
                </a:moveTo>
                <a:lnTo>
                  <a:pt x="767" y="655"/>
                </a:lnTo>
                <a:cubicBezTo>
                  <a:pt x="691" y="637"/>
                  <a:pt x="713" y="640"/>
                  <a:pt x="702" y="548"/>
                </a:cubicBezTo>
                <a:lnTo>
                  <a:pt x="702" y="101"/>
                </a:lnTo>
                <a:cubicBezTo>
                  <a:pt x="683" y="10"/>
                  <a:pt x="707" y="17"/>
                  <a:pt x="590" y="0"/>
                </a:cubicBezTo>
                <a:lnTo>
                  <a:pt x="0"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1" name="Freeform 7">
            <a:extLst>
              <a:ext uri="{FF2B5EF4-FFF2-40B4-BE49-F238E27FC236}">
                <a16:creationId xmlns:a16="http://schemas.microsoft.com/office/drawing/2014/main" id="{4715248D-0130-45F0-A906-971A676A21D9}"/>
              </a:ext>
            </a:extLst>
          </p:cNvPr>
          <p:cNvSpPr>
            <a:spLocks/>
          </p:cNvSpPr>
          <p:nvPr/>
        </p:nvSpPr>
        <p:spPr bwMode="auto">
          <a:xfrm flipH="1" flipV="1">
            <a:off x="8115301" y="4721225"/>
            <a:ext cx="1222375" cy="1023938"/>
          </a:xfrm>
          <a:custGeom>
            <a:avLst/>
            <a:gdLst>
              <a:gd name="T0" fmla="*/ 0 w 866"/>
              <a:gd name="T1" fmla="*/ 2147483646 h 645"/>
              <a:gd name="T2" fmla="*/ 2147483646 w 866"/>
              <a:gd name="T3" fmla="*/ 2147483646 h 645"/>
              <a:gd name="T4" fmla="*/ 2147483646 w 866"/>
              <a:gd name="T5" fmla="*/ 2147483646 h 645"/>
              <a:gd name="T6" fmla="*/ 2147483646 w 866"/>
              <a:gd name="T7" fmla="*/ 2147483646 h 645"/>
              <a:gd name="T8" fmla="*/ 2147483646 w 866"/>
              <a:gd name="T9" fmla="*/ 0 h 645"/>
              <a:gd name="T10" fmla="*/ 214748364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2" name="Rectangle 8">
            <a:extLst>
              <a:ext uri="{FF2B5EF4-FFF2-40B4-BE49-F238E27FC236}">
                <a16:creationId xmlns:a16="http://schemas.microsoft.com/office/drawing/2014/main" id="{CED2B1D5-93CB-4F04-92E2-F99BD35DFA01}"/>
              </a:ext>
            </a:extLst>
          </p:cNvPr>
          <p:cNvSpPr>
            <a:spLocks noChangeArrowheads="1"/>
          </p:cNvSpPr>
          <p:nvPr/>
        </p:nvSpPr>
        <p:spPr bwMode="auto">
          <a:xfrm>
            <a:off x="9336088" y="4337051"/>
            <a:ext cx="1111250" cy="741363"/>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4393" name="Rectangle 9">
            <a:extLst>
              <a:ext uri="{FF2B5EF4-FFF2-40B4-BE49-F238E27FC236}">
                <a16:creationId xmlns:a16="http://schemas.microsoft.com/office/drawing/2014/main" id="{9305F738-FBDE-4EA3-AC98-0FABD1825A98}"/>
              </a:ext>
            </a:extLst>
          </p:cNvPr>
          <p:cNvSpPr>
            <a:spLocks noChangeArrowheads="1"/>
          </p:cNvSpPr>
          <p:nvPr/>
        </p:nvSpPr>
        <p:spPr bwMode="auto">
          <a:xfrm>
            <a:off x="6929438" y="3349625"/>
            <a:ext cx="558800" cy="674688"/>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4394" name="Rectangle 10">
            <a:extLst>
              <a:ext uri="{FF2B5EF4-FFF2-40B4-BE49-F238E27FC236}">
                <a16:creationId xmlns:a16="http://schemas.microsoft.com/office/drawing/2014/main" id="{F8F82210-8843-4B4D-8B71-2F61465E0588}"/>
              </a:ext>
            </a:extLst>
          </p:cNvPr>
          <p:cNvSpPr>
            <a:spLocks noChangeArrowheads="1"/>
          </p:cNvSpPr>
          <p:nvPr/>
        </p:nvSpPr>
        <p:spPr bwMode="auto">
          <a:xfrm>
            <a:off x="6927851" y="1168401"/>
            <a:ext cx="1116013" cy="71596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4395" name="Rectangle 11">
            <a:extLst>
              <a:ext uri="{FF2B5EF4-FFF2-40B4-BE49-F238E27FC236}">
                <a16:creationId xmlns:a16="http://schemas.microsoft.com/office/drawing/2014/main" id="{FEA5F270-5799-467B-86B6-CD1C83BB26CF}"/>
              </a:ext>
            </a:extLst>
          </p:cNvPr>
          <p:cNvSpPr>
            <a:spLocks noChangeArrowheads="1"/>
          </p:cNvSpPr>
          <p:nvPr/>
        </p:nvSpPr>
        <p:spPr bwMode="auto">
          <a:xfrm>
            <a:off x="6915150" y="3357564"/>
            <a:ext cx="579438" cy="66357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4396" name="Rectangle 12">
            <a:extLst>
              <a:ext uri="{FF2B5EF4-FFF2-40B4-BE49-F238E27FC236}">
                <a16:creationId xmlns:a16="http://schemas.microsoft.com/office/drawing/2014/main" id="{8E8C873A-94CC-4513-A973-9FAF82BEFFA9}"/>
              </a:ext>
            </a:extLst>
          </p:cNvPr>
          <p:cNvSpPr>
            <a:spLocks noChangeArrowheads="1"/>
          </p:cNvSpPr>
          <p:nvPr/>
        </p:nvSpPr>
        <p:spPr bwMode="auto">
          <a:xfrm>
            <a:off x="6954839" y="5167313"/>
            <a:ext cx="1106487" cy="85725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4397" name="Rectangle 13">
            <a:extLst>
              <a:ext uri="{FF2B5EF4-FFF2-40B4-BE49-F238E27FC236}">
                <a16:creationId xmlns:a16="http://schemas.microsoft.com/office/drawing/2014/main" id="{86551961-8A5B-4999-AD53-4083F1521139}"/>
              </a:ext>
            </a:extLst>
          </p:cNvPr>
          <p:cNvSpPr>
            <a:spLocks noChangeArrowheads="1"/>
          </p:cNvSpPr>
          <p:nvPr/>
        </p:nvSpPr>
        <p:spPr bwMode="auto">
          <a:xfrm>
            <a:off x="9340850" y="4508500"/>
            <a:ext cx="1111250" cy="5794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4398" name="Rectangle 14">
            <a:extLst>
              <a:ext uri="{FF2B5EF4-FFF2-40B4-BE49-F238E27FC236}">
                <a16:creationId xmlns:a16="http://schemas.microsoft.com/office/drawing/2014/main" id="{FC4864F4-D206-4311-80AD-BC0E64C5E9D3}"/>
              </a:ext>
            </a:extLst>
          </p:cNvPr>
          <p:cNvSpPr>
            <a:spLocks noChangeArrowheads="1"/>
          </p:cNvSpPr>
          <p:nvPr/>
        </p:nvSpPr>
        <p:spPr bwMode="auto">
          <a:xfrm>
            <a:off x="6954838" y="5445125"/>
            <a:ext cx="1111250" cy="590550"/>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4399" name="Rectangle 15">
            <a:extLst>
              <a:ext uri="{FF2B5EF4-FFF2-40B4-BE49-F238E27FC236}">
                <a16:creationId xmlns:a16="http://schemas.microsoft.com/office/drawing/2014/main" id="{DEA4B10E-7268-42C0-A2AA-80672796D131}"/>
              </a:ext>
            </a:extLst>
          </p:cNvPr>
          <p:cNvSpPr>
            <a:spLocks noChangeArrowheads="1"/>
          </p:cNvSpPr>
          <p:nvPr/>
        </p:nvSpPr>
        <p:spPr bwMode="auto">
          <a:xfrm>
            <a:off x="6929439" y="1484314"/>
            <a:ext cx="1120775" cy="59848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4400" name="Rectangle 16">
            <a:extLst>
              <a:ext uri="{FF2B5EF4-FFF2-40B4-BE49-F238E27FC236}">
                <a16:creationId xmlns:a16="http://schemas.microsoft.com/office/drawing/2014/main" id="{0E520759-991E-4C51-BC5D-D0EFB6FE111C}"/>
              </a:ext>
            </a:extLst>
          </p:cNvPr>
          <p:cNvSpPr>
            <a:spLocks noChangeArrowheads="1"/>
          </p:cNvSpPr>
          <p:nvPr/>
        </p:nvSpPr>
        <p:spPr bwMode="auto">
          <a:xfrm>
            <a:off x="4518025" y="2420939"/>
            <a:ext cx="1144588" cy="581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4401" name="Text Box 17">
            <a:extLst>
              <a:ext uri="{FF2B5EF4-FFF2-40B4-BE49-F238E27FC236}">
                <a16:creationId xmlns:a16="http://schemas.microsoft.com/office/drawing/2014/main" id="{C589176C-FBCA-436F-8FA4-2FEAD5DF54D7}"/>
              </a:ext>
            </a:extLst>
          </p:cNvPr>
          <p:cNvSpPr txBox="1">
            <a:spLocks noChangeArrowheads="1"/>
          </p:cNvSpPr>
          <p:nvPr/>
        </p:nvSpPr>
        <p:spPr bwMode="auto">
          <a:xfrm>
            <a:off x="2513013" y="1395413"/>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44402" name="Text Box 18">
            <a:extLst>
              <a:ext uri="{FF2B5EF4-FFF2-40B4-BE49-F238E27FC236}">
                <a16:creationId xmlns:a16="http://schemas.microsoft.com/office/drawing/2014/main" id="{509E0E6C-8D95-48C6-A1F5-A7C530CB0F51}"/>
              </a:ext>
            </a:extLst>
          </p:cNvPr>
          <p:cNvSpPr txBox="1">
            <a:spLocks noChangeArrowheads="1"/>
          </p:cNvSpPr>
          <p:nvPr/>
        </p:nvSpPr>
        <p:spPr bwMode="auto">
          <a:xfrm>
            <a:off x="2554288" y="344170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44403" name="Text Box 19">
            <a:extLst>
              <a:ext uri="{FF2B5EF4-FFF2-40B4-BE49-F238E27FC236}">
                <a16:creationId xmlns:a16="http://schemas.microsoft.com/office/drawing/2014/main" id="{96FFF45F-9D44-4C50-8A23-98E3DF63C089}"/>
              </a:ext>
            </a:extLst>
          </p:cNvPr>
          <p:cNvSpPr txBox="1">
            <a:spLocks noChangeArrowheads="1"/>
          </p:cNvSpPr>
          <p:nvPr/>
        </p:nvSpPr>
        <p:spPr bwMode="auto">
          <a:xfrm>
            <a:off x="4559300" y="2492375"/>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44404" name="Text Box 20">
            <a:extLst>
              <a:ext uri="{FF2B5EF4-FFF2-40B4-BE49-F238E27FC236}">
                <a16:creationId xmlns:a16="http://schemas.microsoft.com/office/drawing/2014/main" id="{B99EA402-999F-4671-86B8-BA46435F92D0}"/>
              </a:ext>
            </a:extLst>
          </p:cNvPr>
          <p:cNvSpPr txBox="1">
            <a:spLocks noChangeArrowheads="1"/>
          </p:cNvSpPr>
          <p:nvPr/>
        </p:nvSpPr>
        <p:spPr bwMode="auto">
          <a:xfrm>
            <a:off x="7096126" y="1462088"/>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sp>
        <p:nvSpPr>
          <p:cNvPr id="144405" name="Text Box 21">
            <a:extLst>
              <a:ext uri="{FF2B5EF4-FFF2-40B4-BE49-F238E27FC236}">
                <a16:creationId xmlns:a16="http://schemas.microsoft.com/office/drawing/2014/main" id="{C872F54E-595B-45B1-B1B5-F6859CEC7F6A}"/>
              </a:ext>
            </a:extLst>
          </p:cNvPr>
          <p:cNvSpPr txBox="1">
            <a:spLocks noChangeArrowheads="1"/>
          </p:cNvSpPr>
          <p:nvPr/>
        </p:nvSpPr>
        <p:spPr bwMode="auto">
          <a:xfrm>
            <a:off x="7064376" y="3516313"/>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grpSp>
        <p:nvGrpSpPr>
          <p:cNvPr id="144406" name="Group 22">
            <a:extLst>
              <a:ext uri="{FF2B5EF4-FFF2-40B4-BE49-F238E27FC236}">
                <a16:creationId xmlns:a16="http://schemas.microsoft.com/office/drawing/2014/main" id="{2919869E-26E7-47E9-B5CD-2CA30D11300A}"/>
              </a:ext>
            </a:extLst>
          </p:cNvPr>
          <p:cNvGrpSpPr>
            <a:grpSpLocks/>
          </p:cNvGrpSpPr>
          <p:nvPr/>
        </p:nvGrpSpPr>
        <p:grpSpPr bwMode="auto">
          <a:xfrm>
            <a:off x="5656264" y="1644650"/>
            <a:ext cx="1273175" cy="2038350"/>
            <a:chOff x="2575" y="781"/>
            <a:chExt cx="866" cy="1284"/>
          </a:xfrm>
        </p:grpSpPr>
        <p:sp>
          <p:nvSpPr>
            <p:cNvPr id="144424" name="Freeform 23">
              <a:extLst>
                <a:ext uri="{FF2B5EF4-FFF2-40B4-BE49-F238E27FC236}">
                  <a16:creationId xmlns:a16="http://schemas.microsoft.com/office/drawing/2014/main" id="{02ABFCBB-24C8-47D6-A78A-7CEBCBB03D01}"/>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425" name="Freeform 24">
              <a:extLst>
                <a:ext uri="{FF2B5EF4-FFF2-40B4-BE49-F238E27FC236}">
                  <a16:creationId xmlns:a16="http://schemas.microsoft.com/office/drawing/2014/main" id="{44BDCDAF-221B-4B94-87D4-A204B47A3D5E}"/>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44407" name="Rectangle 25">
            <a:extLst>
              <a:ext uri="{FF2B5EF4-FFF2-40B4-BE49-F238E27FC236}">
                <a16:creationId xmlns:a16="http://schemas.microsoft.com/office/drawing/2014/main" id="{95E02388-420B-47E6-BFCC-43A1752165DE}"/>
              </a:ext>
            </a:extLst>
          </p:cNvPr>
          <p:cNvSpPr>
            <a:spLocks noChangeArrowheads="1"/>
          </p:cNvSpPr>
          <p:nvPr/>
        </p:nvSpPr>
        <p:spPr bwMode="auto">
          <a:xfrm flipH="1">
            <a:off x="1692275" y="148431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4408" name="Text Box 26">
            <a:extLst>
              <a:ext uri="{FF2B5EF4-FFF2-40B4-BE49-F238E27FC236}">
                <a16:creationId xmlns:a16="http://schemas.microsoft.com/office/drawing/2014/main" id="{521F4BDB-C1A8-4D48-BAC4-A99638B16B34}"/>
              </a:ext>
            </a:extLst>
          </p:cNvPr>
          <p:cNvSpPr txBox="1">
            <a:spLocks noChangeArrowheads="1"/>
          </p:cNvSpPr>
          <p:nvPr/>
        </p:nvSpPr>
        <p:spPr bwMode="auto">
          <a:xfrm>
            <a:off x="7124700" y="5464175"/>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44409" name="Text Box 27">
            <a:extLst>
              <a:ext uri="{FF2B5EF4-FFF2-40B4-BE49-F238E27FC236}">
                <a16:creationId xmlns:a16="http://schemas.microsoft.com/office/drawing/2014/main" id="{70635C71-E4CB-4862-825F-21D71059EF5A}"/>
              </a:ext>
            </a:extLst>
          </p:cNvPr>
          <p:cNvSpPr txBox="1">
            <a:spLocks noChangeArrowheads="1"/>
          </p:cNvSpPr>
          <p:nvPr/>
        </p:nvSpPr>
        <p:spPr bwMode="auto">
          <a:xfrm>
            <a:off x="9494838" y="4549775"/>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44410" name="Text Box 28">
            <a:extLst>
              <a:ext uri="{FF2B5EF4-FFF2-40B4-BE49-F238E27FC236}">
                <a16:creationId xmlns:a16="http://schemas.microsoft.com/office/drawing/2014/main" id="{0DE246DA-4D18-40DB-8822-9F4713B0F2D7}"/>
              </a:ext>
            </a:extLst>
          </p:cNvPr>
          <p:cNvSpPr txBox="1">
            <a:spLocks noChangeArrowheads="1"/>
          </p:cNvSpPr>
          <p:nvPr/>
        </p:nvSpPr>
        <p:spPr bwMode="auto">
          <a:xfrm>
            <a:off x="7785100" y="1363663"/>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sp>
        <p:nvSpPr>
          <p:cNvPr id="144411" name="Text Box 43">
            <a:extLst>
              <a:ext uri="{FF2B5EF4-FFF2-40B4-BE49-F238E27FC236}">
                <a16:creationId xmlns:a16="http://schemas.microsoft.com/office/drawing/2014/main" id="{09BAD064-91DC-4746-BF8A-1C60042F837E}"/>
              </a:ext>
            </a:extLst>
          </p:cNvPr>
          <p:cNvSpPr txBox="1">
            <a:spLocks noChangeArrowheads="1"/>
          </p:cNvSpPr>
          <p:nvPr/>
        </p:nvSpPr>
        <p:spPr bwMode="auto">
          <a:xfrm>
            <a:off x="3987800" y="136526"/>
            <a:ext cx="1003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FF0066"/>
                </a:solidFill>
                <a:latin typeface="Times New Roman" panose="02020603050405020304" pitchFamily="18" charset="0"/>
              </a:rPr>
              <a:t>Diluce</a:t>
            </a:r>
          </a:p>
        </p:txBody>
      </p:sp>
      <p:sp>
        <p:nvSpPr>
          <p:cNvPr id="144412" name="TextovéPole 44">
            <a:extLst>
              <a:ext uri="{FF2B5EF4-FFF2-40B4-BE49-F238E27FC236}">
                <a16:creationId xmlns:a16="http://schemas.microsoft.com/office/drawing/2014/main" id="{AC8FCD20-403A-4050-AD04-AB92BC465413}"/>
              </a:ext>
            </a:extLst>
          </p:cNvPr>
          <p:cNvSpPr txBox="1">
            <a:spLocks noChangeArrowheads="1"/>
          </p:cNvSpPr>
          <p:nvPr/>
        </p:nvSpPr>
        <p:spPr bwMode="auto">
          <a:xfrm>
            <a:off x="1943101" y="4368801"/>
            <a:ext cx="5395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a:t>
            </a:r>
            <a:r>
              <a:rPr lang="cs-CZ" altLang="cs-CZ" sz="2400">
                <a:solidFill>
                  <a:srgbClr val="FF0000"/>
                </a:solidFill>
                <a:latin typeface="Times New Roman" panose="02020603050405020304" pitchFamily="18" charset="0"/>
              </a:rPr>
              <a:t>H</a:t>
            </a:r>
            <a:r>
              <a:rPr lang="cs-CZ" altLang="cs-CZ" sz="2400" baseline="30000">
                <a:solidFill>
                  <a:srgbClr val="FF0000"/>
                </a:solidFill>
                <a:latin typeface="Times New Roman" panose="02020603050405020304" pitchFamily="18" charset="0"/>
              </a:rPr>
              <a:t>+</a:t>
            </a:r>
            <a:r>
              <a:rPr lang="cs-CZ" altLang="cs-CZ" sz="2400">
                <a:latin typeface="Times New Roman" panose="02020603050405020304" pitchFamily="18" charset="0"/>
              </a:rPr>
              <a:t>]=K</a:t>
            </a:r>
            <a:r>
              <a:rPr lang="cs-CZ" altLang="cs-CZ" sz="2400" baseline="-25000">
                <a:latin typeface="Times New Roman" panose="02020603050405020304" pitchFamily="18" charset="0"/>
              </a:rPr>
              <a:t>1</a:t>
            </a:r>
            <a:r>
              <a:rPr lang="cs-CZ" altLang="cs-CZ" sz="2400">
                <a:latin typeface="Times New Roman" panose="02020603050405020304" pitchFamily="18" charset="0"/>
              </a:rPr>
              <a:t> [Hbuf]/[Buf</a:t>
            </a:r>
            <a:r>
              <a:rPr lang="cs-CZ" altLang="cs-CZ" sz="2400" baseline="30000">
                <a:latin typeface="Times New Roman" panose="02020603050405020304" pitchFamily="18" charset="0"/>
              </a:rPr>
              <a:t>-</a:t>
            </a:r>
            <a:r>
              <a:rPr lang="cs-CZ" altLang="cs-CZ" sz="2400">
                <a:latin typeface="Times New Roman" panose="02020603050405020304" pitchFamily="18" charset="0"/>
              </a:rPr>
              <a:t>]=K</a:t>
            </a:r>
            <a:r>
              <a:rPr lang="cs-CZ" altLang="cs-CZ" sz="2400" baseline="-25000">
                <a:latin typeface="Times New Roman" panose="02020603050405020304" pitchFamily="18" charset="0"/>
              </a:rPr>
              <a:t>2</a:t>
            </a:r>
            <a:r>
              <a:rPr lang="cs-CZ" altLang="cs-CZ" sz="2400">
                <a:latin typeface="Times New Roman" panose="02020603050405020304" pitchFamily="18" charset="0"/>
              </a:rPr>
              <a:t>[CO</a:t>
            </a:r>
            <a:r>
              <a:rPr lang="cs-CZ" altLang="cs-CZ" sz="2400" baseline="-25000">
                <a:latin typeface="Times New Roman" panose="02020603050405020304" pitchFamily="18" charset="0"/>
              </a:rPr>
              <a:t>2</a:t>
            </a:r>
            <a:r>
              <a:rPr lang="cs-CZ" altLang="cs-CZ" sz="2400">
                <a:latin typeface="Times New Roman" panose="02020603050405020304" pitchFamily="18" charset="0"/>
              </a:rPr>
              <a:t>]/[HCO</a:t>
            </a:r>
            <a:r>
              <a:rPr lang="cs-CZ" altLang="cs-CZ" sz="2400" baseline="-25000">
                <a:latin typeface="Times New Roman" panose="02020603050405020304" pitchFamily="18" charset="0"/>
              </a:rPr>
              <a:t>3</a:t>
            </a:r>
            <a:r>
              <a:rPr lang="cs-CZ" altLang="cs-CZ" sz="2400" baseline="30000">
                <a:latin typeface="Times New Roman" panose="02020603050405020304" pitchFamily="18" charset="0"/>
              </a:rPr>
              <a:t>-</a:t>
            </a:r>
            <a:r>
              <a:rPr lang="cs-CZ" altLang="cs-CZ" sz="2400">
                <a:latin typeface="Times New Roman" panose="02020603050405020304" pitchFamily="18" charset="0"/>
              </a:rPr>
              <a:t>]</a:t>
            </a:r>
          </a:p>
        </p:txBody>
      </p:sp>
      <p:cxnSp>
        <p:nvCxnSpPr>
          <p:cNvPr id="3" name="Přímá spojnice se šipkou 2">
            <a:extLst>
              <a:ext uri="{FF2B5EF4-FFF2-40B4-BE49-F238E27FC236}">
                <a16:creationId xmlns:a16="http://schemas.microsoft.com/office/drawing/2014/main" id="{E3DB380F-42E2-4496-A6B7-EE3FA2799E25}"/>
              </a:ext>
            </a:extLst>
          </p:cNvPr>
          <p:cNvCxnSpPr/>
          <p:nvPr/>
        </p:nvCxnSpPr>
        <p:spPr>
          <a:xfrm>
            <a:off x="3227388" y="4549775"/>
            <a:ext cx="0" cy="17145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48" name="Přímá spojnice se šipkou 47">
            <a:extLst>
              <a:ext uri="{FF2B5EF4-FFF2-40B4-BE49-F238E27FC236}">
                <a16:creationId xmlns:a16="http://schemas.microsoft.com/office/drawing/2014/main" id="{ACD4A85B-C6FC-405C-9FE5-C05B1CF26B28}"/>
              </a:ext>
            </a:extLst>
          </p:cNvPr>
          <p:cNvCxnSpPr/>
          <p:nvPr/>
        </p:nvCxnSpPr>
        <p:spPr>
          <a:xfrm>
            <a:off x="4151313" y="4525963"/>
            <a:ext cx="0" cy="17145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49" name="Přímá spojnice se šipkou 48">
            <a:extLst>
              <a:ext uri="{FF2B5EF4-FFF2-40B4-BE49-F238E27FC236}">
                <a16:creationId xmlns:a16="http://schemas.microsoft.com/office/drawing/2014/main" id="{4EDC1BAE-95FE-48AB-AD8A-F32ABA8001AF}"/>
              </a:ext>
            </a:extLst>
          </p:cNvPr>
          <p:cNvCxnSpPr/>
          <p:nvPr/>
        </p:nvCxnSpPr>
        <p:spPr>
          <a:xfrm>
            <a:off x="5359400" y="4537075"/>
            <a:ext cx="0" cy="17145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0" name="Přímá spojnice se šipkou 49">
            <a:extLst>
              <a:ext uri="{FF2B5EF4-FFF2-40B4-BE49-F238E27FC236}">
                <a16:creationId xmlns:a16="http://schemas.microsoft.com/office/drawing/2014/main" id="{EE629C23-6401-410F-B8DD-3955654B833F}"/>
              </a:ext>
            </a:extLst>
          </p:cNvPr>
          <p:cNvCxnSpPr/>
          <p:nvPr/>
        </p:nvCxnSpPr>
        <p:spPr>
          <a:xfrm>
            <a:off x="6184900" y="4548188"/>
            <a:ext cx="0" cy="17145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44417" name="TextovéPole 3">
            <a:extLst>
              <a:ext uri="{FF2B5EF4-FFF2-40B4-BE49-F238E27FC236}">
                <a16:creationId xmlns:a16="http://schemas.microsoft.com/office/drawing/2014/main" id="{4559F881-B412-4F14-93A2-977FE0394C23}"/>
              </a:ext>
            </a:extLst>
          </p:cNvPr>
          <p:cNvSpPr txBox="1">
            <a:spLocks noChangeArrowheads="1"/>
          </p:cNvSpPr>
          <p:nvPr/>
        </p:nvSpPr>
        <p:spPr bwMode="auto">
          <a:xfrm>
            <a:off x="3209925" y="4943475"/>
            <a:ext cx="19764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žádná změna hodnoty</a:t>
            </a:r>
          </a:p>
        </p:txBody>
      </p:sp>
      <p:sp>
        <p:nvSpPr>
          <p:cNvPr id="5" name="Pravá složená závorka 4">
            <a:extLst>
              <a:ext uri="{FF2B5EF4-FFF2-40B4-BE49-F238E27FC236}">
                <a16:creationId xmlns:a16="http://schemas.microsoft.com/office/drawing/2014/main" id="{2D5487F2-0457-40E5-BFEE-69BAFDBD253B}"/>
              </a:ext>
            </a:extLst>
          </p:cNvPr>
          <p:cNvSpPr/>
          <p:nvPr/>
        </p:nvSpPr>
        <p:spPr>
          <a:xfrm rot="5400000">
            <a:off x="3873501" y="4143376"/>
            <a:ext cx="223837" cy="1516062"/>
          </a:xfrm>
          <a:prstGeom prst="rightBrace">
            <a:avLst>
              <a:gd name="adj1" fmla="val 0"/>
              <a:gd name="adj2" fmla="val 50000"/>
            </a:avLst>
          </a:prstGeom>
          <a:ln w="28575">
            <a:solidFill>
              <a:schemeClr val="accent2"/>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cs-CZ"/>
          </a:p>
        </p:txBody>
      </p:sp>
      <p:sp>
        <p:nvSpPr>
          <p:cNvPr id="144419" name="TextovéPole 52">
            <a:extLst>
              <a:ext uri="{FF2B5EF4-FFF2-40B4-BE49-F238E27FC236}">
                <a16:creationId xmlns:a16="http://schemas.microsoft.com/office/drawing/2014/main" id="{564FD1C9-B45E-4A4F-93BD-6888C1C8CFC1}"/>
              </a:ext>
            </a:extLst>
          </p:cNvPr>
          <p:cNvSpPr txBox="1">
            <a:spLocks noChangeArrowheads="1"/>
          </p:cNvSpPr>
          <p:nvPr/>
        </p:nvSpPr>
        <p:spPr bwMode="auto">
          <a:xfrm>
            <a:off x="5373689" y="4908550"/>
            <a:ext cx="19764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žádná změna hodnoty</a:t>
            </a:r>
          </a:p>
        </p:txBody>
      </p:sp>
      <p:sp>
        <p:nvSpPr>
          <p:cNvPr id="54" name="Pravá složená závorka 53">
            <a:extLst>
              <a:ext uri="{FF2B5EF4-FFF2-40B4-BE49-F238E27FC236}">
                <a16:creationId xmlns:a16="http://schemas.microsoft.com/office/drawing/2014/main" id="{91A52539-658E-49B8-853D-DC9B91A533B4}"/>
              </a:ext>
            </a:extLst>
          </p:cNvPr>
          <p:cNvSpPr/>
          <p:nvPr/>
        </p:nvSpPr>
        <p:spPr>
          <a:xfrm rot="5400000">
            <a:off x="6084889" y="4064001"/>
            <a:ext cx="223837" cy="1674813"/>
          </a:xfrm>
          <a:prstGeom prst="rightBrace">
            <a:avLst>
              <a:gd name="adj1" fmla="val 0"/>
              <a:gd name="adj2" fmla="val 50000"/>
            </a:avLst>
          </a:prstGeom>
          <a:ln w="28575">
            <a:solidFill>
              <a:schemeClr val="accent2"/>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cs-CZ"/>
          </a:p>
        </p:txBody>
      </p:sp>
      <p:sp>
        <p:nvSpPr>
          <p:cNvPr id="144421" name="TextovéPole 54">
            <a:extLst>
              <a:ext uri="{FF2B5EF4-FFF2-40B4-BE49-F238E27FC236}">
                <a16:creationId xmlns:a16="http://schemas.microsoft.com/office/drawing/2014/main" id="{94D13413-8F32-4738-8C38-7A2E7470577E}"/>
              </a:ext>
            </a:extLst>
          </p:cNvPr>
          <p:cNvSpPr txBox="1">
            <a:spLocks noChangeArrowheads="1"/>
          </p:cNvSpPr>
          <p:nvPr/>
        </p:nvSpPr>
        <p:spPr bwMode="auto">
          <a:xfrm>
            <a:off x="1609725" y="3954464"/>
            <a:ext cx="23256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žádná změna hodnoty!</a:t>
            </a:r>
          </a:p>
        </p:txBody>
      </p:sp>
      <p:sp>
        <p:nvSpPr>
          <p:cNvPr id="56" name="Pravá složená závorka 55">
            <a:extLst>
              <a:ext uri="{FF2B5EF4-FFF2-40B4-BE49-F238E27FC236}">
                <a16:creationId xmlns:a16="http://schemas.microsoft.com/office/drawing/2014/main" id="{877A72EE-37EA-4443-87B8-AE3AA5A2D5E0}"/>
              </a:ext>
            </a:extLst>
          </p:cNvPr>
          <p:cNvSpPr/>
          <p:nvPr/>
        </p:nvSpPr>
        <p:spPr>
          <a:xfrm rot="16200000">
            <a:off x="2187576" y="4148138"/>
            <a:ext cx="222250" cy="511175"/>
          </a:xfrm>
          <a:prstGeom prst="rightBrace">
            <a:avLst>
              <a:gd name="adj1" fmla="val 0"/>
              <a:gd name="adj2" fmla="val 50000"/>
            </a:avLst>
          </a:prstGeom>
          <a:ln w="28575">
            <a:solidFill>
              <a:schemeClr val="accent2"/>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cs-CZ"/>
          </a:p>
        </p:txBody>
      </p:sp>
      <p:sp>
        <p:nvSpPr>
          <p:cNvPr id="144423" name="Text Box 41">
            <a:extLst>
              <a:ext uri="{FF2B5EF4-FFF2-40B4-BE49-F238E27FC236}">
                <a16:creationId xmlns:a16="http://schemas.microsoft.com/office/drawing/2014/main" id="{683C8725-AEDE-4116-A2A6-E574AC05A793}"/>
              </a:ext>
            </a:extLst>
          </p:cNvPr>
          <p:cNvSpPr txBox="1">
            <a:spLocks noChangeArrowheads="1"/>
          </p:cNvSpPr>
          <p:nvPr/>
        </p:nvSpPr>
        <p:spPr bwMode="auto">
          <a:xfrm>
            <a:off x="1631951" y="5157788"/>
            <a:ext cx="22082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8000"/>
                </a:solidFill>
                <a:latin typeface="Times New Roman" panose="02020603050405020304" pitchFamily="18" charset="0"/>
              </a:rPr>
              <a:t>Diluce – in vitro</a:t>
            </a:r>
            <a:endParaRPr lang="cs-CZ" altLang="cs-CZ" sz="2400">
              <a:latin typeface="Times New Roman" panose="02020603050405020304" pitchFamily="18" charset="0"/>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46434" name="Rectangle 42">
            <a:extLst>
              <a:ext uri="{FF2B5EF4-FFF2-40B4-BE49-F238E27FC236}">
                <a16:creationId xmlns:a16="http://schemas.microsoft.com/office/drawing/2014/main" id="{0EAFC4A4-1D0A-4CC5-BA6C-B720FF7730A6}"/>
              </a:ext>
            </a:extLst>
          </p:cNvPr>
          <p:cNvSpPr>
            <a:spLocks noChangeArrowheads="1"/>
          </p:cNvSpPr>
          <p:nvPr/>
        </p:nvSpPr>
        <p:spPr bwMode="auto">
          <a:xfrm>
            <a:off x="2424113" y="1196976"/>
            <a:ext cx="927100" cy="784225"/>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6435" name="Rectangle 41">
            <a:extLst>
              <a:ext uri="{FF2B5EF4-FFF2-40B4-BE49-F238E27FC236}">
                <a16:creationId xmlns:a16="http://schemas.microsoft.com/office/drawing/2014/main" id="{4DDBE8CF-42BD-48A1-93AE-A576A0A71138}"/>
              </a:ext>
            </a:extLst>
          </p:cNvPr>
          <p:cNvSpPr>
            <a:spLocks noChangeArrowheads="1"/>
          </p:cNvSpPr>
          <p:nvPr/>
        </p:nvSpPr>
        <p:spPr bwMode="auto">
          <a:xfrm>
            <a:off x="4511675" y="2289176"/>
            <a:ext cx="1144588" cy="708025"/>
          </a:xfrm>
          <a:prstGeom prst="rect">
            <a:avLst/>
          </a:prstGeom>
          <a:solidFill>
            <a:srgbClr val="FF00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nvGrpSpPr>
          <p:cNvPr id="146436" name="Group 2">
            <a:extLst>
              <a:ext uri="{FF2B5EF4-FFF2-40B4-BE49-F238E27FC236}">
                <a16:creationId xmlns:a16="http://schemas.microsoft.com/office/drawing/2014/main" id="{27B3FF32-02EE-482C-859B-FFDAB96BA0B4}"/>
              </a:ext>
            </a:extLst>
          </p:cNvPr>
          <p:cNvGrpSpPr>
            <a:grpSpLocks/>
          </p:cNvGrpSpPr>
          <p:nvPr/>
        </p:nvGrpSpPr>
        <p:grpSpPr bwMode="auto">
          <a:xfrm flipH="1">
            <a:off x="3308350" y="1628775"/>
            <a:ext cx="1200150" cy="2038350"/>
            <a:chOff x="2603" y="766"/>
            <a:chExt cx="887" cy="1284"/>
          </a:xfrm>
        </p:grpSpPr>
        <p:sp>
          <p:nvSpPr>
            <p:cNvPr id="142380" name="Freeform 3">
              <a:extLst>
                <a:ext uri="{FF2B5EF4-FFF2-40B4-BE49-F238E27FC236}">
                  <a16:creationId xmlns:a16="http://schemas.microsoft.com/office/drawing/2014/main" id="{19FD9CAF-7DDB-4B4A-A43B-552735E99E8B}"/>
                </a:ext>
              </a:extLst>
            </p:cNvPr>
            <p:cNvSpPr>
              <a:spLocks/>
            </p:cNvSpPr>
            <p:nvPr/>
          </p:nvSpPr>
          <p:spPr bwMode="auto">
            <a:xfrm>
              <a:off x="2624" y="766"/>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pPr>
                <a:defRPr/>
              </a:pPr>
              <a:endParaRPr lang="cs-CZ">
                <a:ln>
                  <a:solidFill>
                    <a:sysClr val="windowText" lastClr="000000"/>
                  </a:solidFill>
                </a:ln>
              </a:endParaRPr>
            </a:p>
          </p:txBody>
        </p:sp>
        <p:sp>
          <p:nvSpPr>
            <p:cNvPr id="146480" name="Freeform 4">
              <a:extLst>
                <a:ext uri="{FF2B5EF4-FFF2-40B4-BE49-F238E27FC236}">
                  <a16:creationId xmlns:a16="http://schemas.microsoft.com/office/drawing/2014/main" id="{C891A5A9-5B71-49B6-A735-2F83F2B4E8F6}"/>
                </a:ext>
              </a:extLst>
            </p:cNvPr>
            <p:cNvSpPr>
              <a:spLocks/>
            </p:cNvSpPr>
            <p:nvPr/>
          </p:nvSpPr>
          <p:spPr bwMode="auto">
            <a:xfrm flipV="1">
              <a:off x="2603" y="1405"/>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46437" name="Rectangle 5">
            <a:extLst>
              <a:ext uri="{FF2B5EF4-FFF2-40B4-BE49-F238E27FC236}">
                <a16:creationId xmlns:a16="http://schemas.microsoft.com/office/drawing/2014/main" id="{541F593F-90A9-4A55-B894-3A0BC456A4D0}"/>
              </a:ext>
            </a:extLst>
          </p:cNvPr>
          <p:cNvSpPr>
            <a:spLocks noChangeArrowheads="1"/>
          </p:cNvSpPr>
          <p:nvPr/>
        </p:nvSpPr>
        <p:spPr bwMode="auto">
          <a:xfrm>
            <a:off x="2417763" y="1196976"/>
            <a:ext cx="927100" cy="7842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6438" name="Freeform 6">
            <a:extLst>
              <a:ext uri="{FF2B5EF4-FFF2-40B4-BE49-F238E27FC236}">
                <a16:creationId xmlns:a16="http://schemas.microsoft.com/office/drawing/2014/main" id="{EC864A07-9392-4B36-8866-4902D532134A}"/>
              </a:ext>
            </a:extLst>
          </p:cNvPr>
          <p:cNvSpPr>
            <a:spLocks/>
          </p:cNvSpPr>
          <p:nvPr/>
        </p:nvSpPr>
        <p:spPr bwMode="auto">
          <a:xfrm>
            <a:off x="7491413" y="3690938"/>
            <a:ext cx="1846262" cy="1039812"/>
          </a:xfrm>
          <a:custGeom>
            <a:avLst/>
            <a:gdLst>
              <a:gd name="T0" fmla="*/ 2147483646 w 1163"/>
              <a:gd name="T1" fmla="*/ 2147483646 h 655"/>
              <a:gd name="T2" fmla="*/ 2147483646 w 1163"/>
              <a:gd name="T3" fmla="*/ 2147483646 h 655"/>
              <a:gd name="T4" fmla="*/ 2147483646 w 1163"/>
              <a:gd name="T5" fmla="*/ 2147483646 h 655"/>
              <a:gd name="T6" fmla="*/ 2147483646 w 1163"/>
              <a:gd name="T7" fmla="*/ 2147483646 h 655"/>
              <a:gd name="T8" fmla="*/ 2147483646 w 1163"/>
              <a:gd name="T9" fmla="*/ 0 h 655"/>
              <a:gd name="T10" fmla="*/ 0 w 1163"/>
              <a:gd name="T11" fmla="*/ 0 h 655"/>
              <a:gd name="T12" fmla="*/ 0 60000 65536"/>
              <a:gd name="T13" fmla="*/ 0 60000 65536"/>
              <a:gd name="T14" fmla="*/ 0 60000 65536"/>
              <a:gd name="T15" fmla="*/ 0 60000 65536"/>
              <a:gd name="T16" fmla="*/ 0 60000 65536"/>
              <a:gd name="T17" fmla="*/ 0 60000 65536"/>
              <a:gd name="T18" fmla="*/ 0 w 1163"/>
              <a:gd name="T19" fmla="*/ 0 h 655"/>
              <a:gd name="T20" fmla="*/ 1163 w 1163"/>
              <a:gd name="T21" fmla="*/ 655 h 655"/>
            </a:gdLst>
            <a:ahLst/>
            <a:cxnLst>
              <a:cxn ang="T12">
                <a:pos x="T0" y="T1"/>
              </a:cxn>
              <a:cxn ang="T13">
                <a:pos x="T2" y="T3"/>
              </a:cxn>
              <a:cxn ang="T14">
                <a:pos x="T4" y="T5"/>
              </a:cxn>
              <a:cxn ang="T15">
                <a:pos x="T6" y="T7"/>
              </a:cxn>
              <a:cxn ang="T16">
                <a:pos x="T8" y="T9"/>
              </a:cxn>
              <a:cxn ang="T17">
                <a:pos x="T10" y="T11"/>
              </a:cxn>
            </a:cxnLst>
            <a:rect l="T18" t="T19" r="T20" b="T21"/>
            <a:pathLst>
              <a:path w="1163" h="655">
                <a:moveTo>
                  <a:pt x="1163" y="655"/>
                </a:moveTo>
                <a:lnTo>
                  <a:pt x="767" y="655"/>
                </a:lnTo>
                <a:cubicBezTo>
                  <a:pt x="691" y="637"/>
                  <a:pt x="713" y="640"/>
                  <a:pt x="702" y="548"/>
                </a:cubicBezTo>
                <a:lnTo>
                  <a:pt x="702" y="101"/>
                </a:lnTo>
                <a:cubicBezTo>
                  <a:pt x="683" y="10"/>
                  <a:pt x="707" y="17"/>
                  <a:pt x="590" y="0"/>
                </a:cubicBezTo>
                <a:lnTo>
                  <a:pt x="0" y="0"/>
                </a:lnTo>
              </a:path>
            </a:pathLst>
          </a:custGeom>
          <a:noFill/>
          <a:ln w="38100">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39" name="Freeform 7">
            <a:extLst>
              <a:ext uri="{FF2B5EF4-FFF2-40B4-BE49-F238E27FC236}">
                <a16:creationId xmlns:a16="http://schemas.microsoft.com/office/drawing/2014/main" id="{D57AC88C-398E-48B8-8FC5-98A27DE03887}"/>
              </a:ext>
            </a:extLst>
          </p:cNvPr>
          <p:cNvSpPr>
            <a:spLocks/>
          </p:cNvSpPr>
          <p:nvPr/>
        </p:nvSpPr>
        <p:spPr bwMode="auto">
          <a:xfrm flipH="1" flipV="1">
            <a:off x="8115301" y="4721225"/>
            <a:ext cx="1222375" cy="1023938"/>
          </a:xfrm>
          <a:custGeom>
            <a:avLst/>
            <a:gdLst>
              <a:gd name="T0" fmla="*/ 0 w 866"/>
              <a:gd name="T1" fmla="*/ 2147483646 h 645"/>
              <a:gd name="T2" fmla="*/ 2147483646 w 866"/>
              <a:gd name="T3" fmla="*/ 2147483646 h 645"/>
              <a:gd name="T4" fmla="*/ 2147483646 w 866"/>
              <a:gd name="T5" fmla="*/ 2147483646 h 645"/>
              <a:gd name="T6" fmla="*/ 2147483646 w 866"/>
              <a:gd name="T7" fmla="*/ 2147483646 h 645"/>
              <a:gd name="T8" fmla="*/ 2147483646 w 866"/>
              <a:gd name="T9" fmla="*/ 0 h 645"/>
              <a:gd name="T10" fmla="*/ 214748364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40" name="Rectangle 8">
            <a:extLst>
              <a:ext uri="{FF2B5EF4-FFF2-40B4-BE49-F238E27FC236}">
                <a16:creationId xmlns:a16="http://schemas.microsoft.com/office/drawing/2014/main" id="{E76164C5-3834-4719-8E7E-D0C8A7B96CE2}"/>
              </a:ext>
            </a:extLst>
          </p:cNvPr>
          <p:cNvSpPr>
            <a:spLocks noChangeArrowheads="1"/>
          </p:cNvSpPr>
          <p:nvPr/>
        </p:nvSpPr>
        <p:spPr bwMode="auto">
          <a:xfrm>
            <a:off x="9336088" y="4337051"/>
            <a:ext cx="1111250" cy="741363"/>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6441" name="Rectangle 9">
            <a:extLst>
              <a:ext uri="{FF2B5EF4-FFF2-40B4-BE49-F238E27FC236}">
                <a16:creationId xmlns:a16="http://schemas.microsoft.com/office/drawing/2014/main" id="{11DD1A3C-E5CA-4046-A06D-8CA03B55BE19}"/>
              </a:ext>
            </a:extLst>
          </p:cNvPr>
          <p:cNvSpPr>
            <a:spLocks noChangeArrowheads="1"/>
          </p:cNvSpPr>
          <p:nvPr/>
        </p:nvSpPr>
        <p:spPr bwMode="auto">
          <a:xfrm>
            <a:off x="6915150" y="3171825"/>
            <a:ext cx="579438" cy="852488"/>
          </a:xfrm>
          <a:prstGeom prst="rect">
            <a:avLst/>
          </a:prstGeom>
          <a:solidFill>
            <a:srgbClr val="FF0000"/>
          </a:solidFill>
          <a:ln w="12700">
            <a:solidFill>
              <a:srgbClr val="000000"/>
            </a:solidFill>
            <a:prstDash val="sysDot"/>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6442" name="Rectangle 10">
            <a:extLst>
              <a:ext uri="{FF2B5EF4-FFF2-40B4-BE49-F238E27FC236}">
                <a16:creationId xmlns:a16="http://schemas.microsoft.com/office/drawing/2014/main" id="{A5538B1C-2ACD-489E-92CF-9C2C0E53C788}"/>
              </a:ext>
            </a:extLst>
          </p:cNvPr>
          <p:cNvSpPr>
            <a:spLocks noChangeArrowheads="1"/>
          </p:cNvSpPr>
          <p:nvPr/>
        </p:nvSpPr>
        <p:spPr bwMode="auto">
          <a:xfrm>
            <a:off x="6927851" y="1168401"/>
            <a:ext cx="1116013" cy="71596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6443" name="Rectangle 11">
            <a:extLst>
              <a:ext uri="{FF2B5EF4-FFF2-40B4-BE49-F238E27FC236}">
                <a16:creationId xmlns:a16="http://schemas.microsoft.com/office/drawing/2014/main" id="{E447C0B3-C9C5-494E-81FF-27A57A1904AC}"/>
              </a:ext>
            </a:extLst>
          </p:cNvPr>
          <p:cNvSpPr>
            <a:spLocks noChangeArrowheads="1"/>
          </p:cNvSpPr>
          <p:nvPr/>
        </p:nvSpPr>
        <p:spPr bwMode="auto">
          <a:xfrm>
            <a:off x="6915150" y="3357564"/>
            <a:ext cx="579438" cy="66357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6444" name="Rectangle 12">
            <a:extLst>
              <a:ext uri="{FF2B5EF4-FFF2-40B4-BE49-F238E27FC236}">
                <a16:creationId xmlns:a16="http://schemas.microsoft.com/office/drawing/2014/main" id="{E405999C-7169-4E05-885B-50EF991EE203}"/>
              </a:ext>
            </a:extLst>
          </p:cNvPr>
          <p:cNvSpPr>
            <a:spLocks noChangeArrowheads="1"/>
          </p:cNvSpPr>
          <p:nvPr/>
        </p:nvSpPr>
        <p:spPr bwMode="auto">
          <a:xfrm>
            <a:off x="6954839" y="5167313"/>
            <a:ext cx="1106487" cy="85725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6445" name="Rectangle 13">
            <a:extLst>
              <a:ext uri="{FF2B5EF4-FFF2-40B4-BE49-F238E27FC236}">
                <a16:creationId xmlns:a16="http://schemas.microsoft.com/office/drawing/2014/main" id="{B0162051-7649-48DE-B2EA-4DDFC7AEFA3B}"/>
              </a:ext>
            </a:extLst>
          </p:cNvPr>
          <p:cNvSpPr>
            <a:spLocks noChangeArrowheads="1"/>
          </p:cNvSpPr>
          <p:nvPr/>
        </p:nvSpPr>
        <p:spPr bwMode="auto">
          <a:xfrm>
            <a:off x="9340850" y="4508500"/>
            <a:ext cx="1111250" cy="5794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6446" name="Rectangle 14">
            <a:extLst>
              <a:ext uri="{FF2B5EF4-FFF2-40B4-BE49-F238E27FC236}">
                <a16:creationId xmlns:a16="http://schemas.microsoft.com/office/drawing/2014/main" id="{172A01C3-4D2B-47E5-9851-50715CC0D60D}"/>
              </a:ext>
            </a:extLst>
          </p:cNvPr>
          <p:cNvSpPr>
            <a:spLocks noChangeArrowheads="1"/>
          </p:cNvSpPr>
          <p:nvPr/>
        </p:nvSpPr>
        <p:spPr bwMode="auto">
          <a:xfrm>
            <a:off x="6954838" y="5445125"/>
            <a:ext cx="1111250" cy="590550"/>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6447" name="Rectangle 15">
            <a:extLst>
              <a:ext uri="{FF2B5EF4-FFF2-40B4-BE49-F238E27FC236}">
                <a16:creationId xmlns:a16="http://schemas.microsoft.com/office/drawing/2014/main" id="{6C666E35-60BF-41F8-AF6A-A559A6CC7EE6}"/>
              </a:ext>
            </a:extLst>
          </p:cNvPr>
          <p:cNvSpPr>
            <a:spLocks noChangeArrowheads="1"/>
          </p:cNvSpPr>
          <p:nvPr/>
        </p:nvSpPr>
        <p:spPr bwMode="auto">
          <a:xfrm>
            <a:off x="6929439" y="1484314"/>
            <a:ext cx="1120775" cy="59848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6448" name="Rectangle 16">
            <a:extLst>
              <a:ext uri="{FF2B5EF4-FFF2-40B4-BE49-F238E27FC236}">
                <a16:creationId xmlns:a16="http://schemas.microsoft.com/office/drawing/2014/main" id="{1E89086D-AA94-4332-81EC-A5C749CEB61A}"/>
              </a:ext>
            </a:extLst>
          </p:cNvPr>
          <p:cNvSpPr>
            <a:spLocks noChangeArrowheads="1"/>
          </p:cNvSpPr>
          <p:nvPr/>
        </p:nvSpPr>
        <p:spPr bwMode="auto">
          <a:xfrm>
            <a:off x="4518025" y="2420939"/>
            <a:ext cx="1144588" cy="581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6449" name="Text Box 17">
            <a:extLst>
              <a:ext uri="{FF2B5EF4-FFF2-40B4-BE49-F238E27FC236}">
                <a16:creationId xmlns:a16="http://schemas.microsoft.com/office/drawing/2014/main" id="{6FF7AF11-2BE7-448F-937B-D48AB0EBE479}"/>
              </a:ext>
            </a:extLst>
          </p:cNvPr>
          <p:cNvSpPr txBox="1">
            <a:spLocks noChangeArrowheads="1"/>
          </p:cNvSpPr>
          <p:nvPr/>
        </p:nvSpPr>
        <p:spPr bwMode="auto">
          <a:xfrm>
            <a:off x="2513013" y="1395413"/>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46450" name="Text Box 18">
            <a:extLst>
              <a:ext uri="{FF2B5EF4-FFF2-40B4-BE49-F238E27FC236}">
                <a16:creationId xmlns:a16="http://schemas.microsoft.com/office/drawing/2014/main" id="{309D9536-D018-4FD3-A5D4-AA9AAFDD68A5}"/>
              </a:ext>
            </a:extLst>
          </p:cNvPr>
          <p:cNvSpPr txBox="1">
            <a:spLocks noChangeArrowheads="1"/>
          </p:cNvSpPr>
          <p:nvPr/>
        </p:nvSpPr>
        <p:spPr bwMode="auto">
          <a:xfrm>
            <a:off x="2554288" y="344170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46451" name="Text Box 19">
            <a:extLst>
              <a:ext uri="{FF2B5EF4-FFF2-40B4-BE49-F238E27FC236}">
                <a16:creationId xmlns:a16="http://schemas.microsoft.com/office/drawing/2014/main" id="{E4FF61D7-178B-438A-AB9A-6F5731FBAF27}"/>
              </a:ext>
            </a:extLst>
          </p:cNvPr>
          <p:cNvSpPr txBox="1">
            <a:spLocks noChangeArrowheads="1"/>
          </p:cNvSpPr>
          <p:nvPr/>
        </p:nvSpPr>
        <p:spPr bwMode="auto">
          <a:xfrm>
            <a:off x="4559300" y="2492375"/>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46452" name="Text Box 20">
            <a:extLst>
              <a:ext uri="{FF2B5EF4-FFF2-40B4-BE49-F238E27FC236}">
                <a16:creationId xmlns:a16="http://schemas.microsoft.com/office/drawing/2014/main" id="{8D4EF0BA-ECB0-430B-8BF4-6FDA21B97102}"/>
              </a:ext>
            </a:extLst>
          </p:cNvPr>
          <p:cNvSpPr txBox="1">
            <a:spLocks noChangeArrowheads="1"/>
          </p:cNvSpPr>
          <p:nvPr/>
        </p:nvSpPr>
        <p:spPr bwMode="auto">
          <a:xfrm>
            <a:off x="7096126" y="1462088"/>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sp>
        <p:nvSpPr>
          <p:cNvPr id="146453" name="Text Box 21">
            <a:extLst>
              <a:ext uri="{FF2B5EF4-FFF2-40B4-BE49-F238E27FC236}">
                <a16:creationId xmlns:a16="http://schemas.microsoft.com/office/drawing/2014/main" id="{017E1656-C1B5-47A3-86B5-2E9395EF4C47}"/>
              </a:ext>
            </a:extLst>
          </p:cNvPr>
          <p:cNvSpPr txBox="1">
            <a:spLocks noChangeArrowheads="1"/>
          </p:cNvSpPr>
          <p:nvPr/>
        </p:nvSpPr>
        <p:spPr bwMode="auto">
          <a:xfrm>
            <a:off x="7064376" y="3516313"/>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grpSp>
        <p:nvGrpSpPr>
          <p:cNvPr id="146454" name="Group 22">
            <a:extLst>
              <a:ext uri="{FF2B5EF4-FFF2-40B4-BE49-F238E27FC236}">
                <a16:creationId xmlns:a16="http://schemas.microsoft.com/office/drawing/2014/main" id="{054E5EF8-A905-4E0F-AFF0-9D7A49521CD9}"/>
              </a:ext>
            </a:extLst>
          </p:cNvPr>
          <p:cNvGrpSpPr>
            <a:grpSpLocks/>
          </p:cNvGrpSpPr>
          <p:nvPr/>
        </p:nvGrpSpPr>
        <p:grpSpPr bwMode="auto">
          <a:xfrm>
            <a:off x="5656264" y="1644650"/>
            <a:ext cx="1273175" cy="2038350"/>
            <a:chOff x="2575" y="781"/>
            <a:chExt cx="866" cy="1284"/>
          </a:xfrm>
        </p:grpSpPr>
        <p:sp>
          <p:nvSpPr>
            <p:cNvPr id="146477" name="Freeform 23">
              <a:extLst>
                <a:ext uri="{FF2B5EF4-FFF2-40B4-BE49-F238E27FC236}">
                  <a16:creationId xmlns:a16="http://schemas.microsoft.com/office/drawing/2014/main" id="{7AF38640-7E75-44F4-8179-DD709DDE8423}"/>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6478" name="Freeform 24">
              <a:extLst>
                <a:ext uri="{FF2B5EF4-FFF2-40B4-BE49-F238E27FC236}">
                  <a16:creationId xmlns:a16="http://schemas.microsoft.com/office/drawing/2014/main" id="{829F7B47-A6AD-4640-B207-94B4BE64F93A}"/>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46455" name="Rectangle 25">
            <a:extLst>
              <a:ext uri="{FF2B5EF4-FFF2-40B4-BE49-F238E27FC236}">
                <a16:creationId xmlns:a16="http://schemas.microsoft.com/office/drawing/2014/main" id="{1AAD4ADB-49E6-41F4-A321-6AB154A3B920}"/>
              </a:ext>
            </a:extLst>
          </p:cNvPr>
          <p:cNvSpPr>
            <a:spLocks noChangeArrowheads="1"/>
          </p:cNvSpPr>
          <p:nvPr/>
        </p:nvSpPr>
        <p:spPr bwMode="auto">
          <a:xfrm flipH="1">
            <a:off x="1692275" y="148431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6456" name="Text Box 26">
            <a:extLst>
              <a:ext uri="{FF2B5EF4-FFF2-40B4-BE49-F238E27FC236}">
                <a16:creationId xmlns:a16="http://schemas.microsoft.com/office/drawing/2014/main" id="{AF099AC5-8542-4ACF-8E29-70924C114B7A}"/>
              </a:ext>
            </a:extLst>
          </p:cNvPr>
          <p:cNvSpPr txBox="1">
            <a:spLocks noChangeArrowheads="1"/>
          </p:cNvSpPr>
          <p:nvPr/>
        </p:nvSpPr>
        <p:spPr bwMode="auto">
          <a:xfrm>
            <a:off x="7124700" y="5464175"/>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46457" name="Text Box 27">
            <a:extLst>
              <a:ext uri="{FF2B5EF4-FFF2-40B4-BE49-F238E27FC236}">
                <a16:creationId xmlns:a16="http://schemas.microsoft.com/office/drawing/2014/main" id="{CFEC9863-C4B2-4910-ABA2-F912881566B4}"/>
              </a:ext>
            </a:extLst>
          </p:cNvPr>
          <p:cNvSpPr txBox="1">
            <a:spLocks noChangeArrowheads="1"/>
          </p:cNvSpPr>
          <p:nvPr/>
        </p:nvSpPr>
        <p:spPr bwMode="auto">
          <a:xfrm>
            <a:off x="9494838" y="4549775"/>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46458" name="Text Box 28">
            <a:extLst>
              <a:ext uri="{FF2B5EF4-FFF2-40B4-BE49-F238E27FC236}">
                <a16:creationId xmlns:a16="http://schemas.microsoft.com/office/drawing/2014/main" id="{DC2C7F93-79A9-4785-9E57-F408B2CF0577}"/>
              </a:ext>
            </a:extLst>
          </p:cNvPr>
          <p:cNvSpPr txBox="1">
            <a:spLocks noChangeArrowheads="1"/>
          </p:cNvSpPr>
          <p:nvPr/>
        </p:nvSpPr>
        <p:spPr bwMode="auto">
          <a:xfrm>
            <a:off x="7785100" y="1363663"/>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sp>
        <p:nvSpPr>
          <p:cNvPr id="146459" name="Text Box 43">
            <a:extLst>
              <a:ext uri="{FF2B5EF4-FFF2-40B4-BE49-F238E27FC236}">
                <a16:creationId xmlns:a16="http://schemas.microsoft.com/office/drawing/2014/main" id="{ED401575-BDB2-4DEC-A904-6E6A66AB0FBE}"/>
              </a:ext>
            </a:extLst>
          </p:cNvPr>
          <p:cNvSpPr txBox="1">
            <a:spLocks noChangeArrowheads="1"/>
          </p:cNvSpPr>
          <p:nvPr/>
        </p:nvSpPr>
        <p:spPr bwMode="auto">
          <a:xfrm>
            <a:off x="3987800" y="136526"/>
            <a:ext cx="1003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FF0066"/>
                </a:solidFill>
                <a:latin typeface="Times New Roman" panose="02020603050405020304" pitchFamily="18" charset="0"/>
              </a:rPr>
              <a:t>Diluce</a:t>
            </a:r>
          </a:p>
        </p:txBody>
      </p:sp>
      <p:sp>
        <p:nvSpPr>
          <p:cNvPr id="146460" name="TextovéPole 44">
            <a:extLst>
              <a:ext uri="{FF2B5EF4-FFF2-40B4-BE49-F238E27FC236}">
                <a16:creationId xmlns:a16="http://schemas.microsoft.com/office/drawing/2014/main" id="{34447796-DAB2-4BA9-940E-CD6AB3E4FF50}"/>
              </a:ext>
            </a:extLst>
          </p:cNvPr>
          <p:cNvSpPr txBox="1">
            <a:spLocks noChangeArrowheads="1"/>
          </p:cNvSpPr>
          <p:nvPr/>
        </p:nvSpPr>
        <p:spPr bwMode="auto">
          <a:xfrm>
            <a:off x="1943101" y="4368801"/>
            <a:ext cx="53959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a:t>
            </a:r>
            <a:r>
              <a:rPr lang="cs-CZ" altLang="cs-CZ" sz="2400">
                <a:solidFill>
                  <a:srgbClr val="FF0000"/>
                </a:solidFill>
                <a:latin typeface="Times New Roman" panose="02020603050405020304" pitchFamily="18" charset="0"/>
              </a:rPr>
              <a:t>H</a:t>
            </a:r>
            <a:r>
              <a:rPr lang="cs-CZ" altLang="cs-CZ" sz="2400" baseline="30000">
                <a:solidFill>
                  <a:srgbClr val="FF0000"/>
                </a:solidFill>
                <a:latin typeface="Times New Roman" panose="02020603050405020304" pitchFamily="18" charset="0"/>
              </a:rPr>
              <a:t>+</a:t>
            </a:r>
            <a:r>
              <a:rPr lang="cs-CZ" altLang="cs-CZ" sz="2400">
                <a:latin typeface="Times New Roman" panose="02020603050405020304" pitchFamily="18" charset="0"/>
              </a:rPr>
              <a:t>]=K</a:t>
            </a:r>
            <a:r>
              <a:rPr lang="cs-CZ" altLang="cs-CZ" sz="2400" baseline="-25000">
                <a:latin typeface="Times New Roman" panose="02020603050405020304" pitchFamily="18" charset="0"/>
              </a:rPr>
              <a:t>1</a:t>
            </a:r>
            <a:r>
              <a:rPr lang="cs-CZ" altLang="cs-CZ" sz="2400">
                <a:latin typeface="Times New Roman" panose="02020603050405020304" pitchFamily="18" charset="0"/>
              </a:rPr>
              <a:t> [Hbuf]/[Buf</a:t>
            </a:r>
            <a:r>
              <a:rPr lang="cs-CZ" altLang="cs-CZ" sz="2400" baseline="30000">
                <a:latin typeface="Times New Roman" panose="02020603050405020304" pitchFamily="18" charset="0"/>
              </a:rPr>
              <a:t>-</a:t>
            </a:r>
            <a:r>
              <a:rPr lang="cs-CZ" altLang="cs-CZ" sz="2400">
                <a:latin typeface="Times New Roman" panose="02020603050405020304" pitchFamily="18" charset="0"/>
              </a:rPr>
              <a:t>]=K</a:t>
            </a:r>
            <a:r>
              <a:rPr lang="cs-CZ" altLang="cs-CZ" sz="2400" baseline="-25000">
                <a:latin typeface="Times New Roman" panose="02020603050405020304" pitchFamily="18" charset="0"/>
              </a:rPr>
              <a:t>2</a:t>
            </a:r>
            <a:r>
              <a:rPr lang="cs-CZ" altLang="cs-CZ" sz="2400">
                <a:latin typeface="Times New Roman" panose="02020603050405020304" pitchFamily="18" charset="0"/>
              </a:rPr>
              <a:t>[</a:t>
            </a:r>
            <a:r>
              <a:rPr lang="cs-CZ" altLang="cs-CZ" sz="2400">
                <a:solidFill>
                  <a:srgbClr val="FF0000"/>
                </a:solidFill>
                <a:latin typeface="Times New Roman" panose="02020603050405020304" pitchFamily="18" charset="0"/>
              </a:rPr>
              <a:t>CO</a:t>
            </a:r>
            <a:r>
              <a:rPr lang="cs-CZ" altLang="cs-CZ" sz="2400" baseline="-25000">
                <a:solidFill>
                  <a:srgbClr val="FF0000"/>
                </a:solidFill>
                <a:latin typeface="Times New Roman" panose="02020603050405020304" pitchFamily="18" charset="0"/>
              </a:rPr>
              <a:t>2</a:t>
            </a:r>
            <a:r>
              <a:rPr lang="cs-CZ" altLang="cs-CZ" sz="2400">
                <a:latin typeface="Times New Roman" panose="02020603050405020304" pitchFamily="18" charset="0"/>
              </a:rPr>
              <a:t>]/[HCO</a:t>
            </a:r>
            <a:r>
              <a:rPr lang="cs-CZ" altLang="cs-CZ" sz="2400" baseline="-25000">
                <a:latin typeface="Times New Roman" panose="02020603050405020304" pitchFamily="18" charset="0"/>
              </a:rPr>
              <a:t>3</a:t>
            </a:r>
            <a:r>
              <a:rPr lang="cs-CZ" altLang="cs-CZ" sz="2400" baseline="30000">
                <a:latin typeface="Times New Roman" panose="02020603050405020304" pitchFamily="18" charset="0"/>
              </a:rPr>
              <a:t>-</a:t>
            </a:r>
            <a:r>
              <a:rPr lang="cs-CZ" altLang="cs-CZ" sz="2400">
                <a:latin typeface="Times New Roman" panose="02020603050405020304" pitchFamily="18" charset="0"/>
              </a:rPr>
              <a:t>]</a:t>
            </a:r>
          </a:p>
        </p:txBody>
      </p:sp>
      <p:cxnSp>
        <p:nvCxnSpPr>
          <p:cNvPr id="3" name="Přímá spojnice se šipkou 2">
            <a:extLst>
              <a:ext uri="{FF2B5EF4-FFF2-40B4-BE49-F238E27FC236}">
                <a16:creationId xmlns:a16="http://schemas.microsoft.com/office/drawing/2014/main" id="{A3E23401-95A0-4C57-BD15-08A2A8B38D42}"/>
              </a:ext>
            </a:extLst>
          </p:cNvPr>
          <p:cNvCxnSpPr/>
          <p:nvPr/>
        </p:nvCxnSpPr>
        <p:spPr>
          <a:xfrm>
            <a:off x="3227388" y="4549775"/>
            <a:ext cx="0" cy="17145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48" name="Přímá spojnice se šipkou 47">
            <a:extLst>
              <a:ext uri="{FF2B5EF4-FFF2-40B4-BE49-F238E27FC236}">
                <a16:creationId xmlns:a16="http://schemas.microsoft.com/office/drawing/2014/main" id="{56E00EFA-BAC5-4710-9B4C-6656A7C2FD77}"/>
              </a:ext>
            </a:extLst>
          </p:cNvPr>
          <p:cNvCxnSpPr/>
          <p:nvPr/>
        </p:nvCxnSpPr>
        <p:spPr>
          <a:xfrm>
            <a:off x="4151313" y="4525963"/>
            <a:ext cx="0" cy="17145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0" name="Přímá spojnice se šipkou 49">
            <a:extLst>
              <a:ext uri="{FF2B5EF4-FFF2-40B4-BE49-F238E27FC236}">
                <a16:creationId xmlns:a16="http://schemas.microsoft.com/office/drawing/2014/main" id="{F64E51DD-8A1A-4BB0-B8CD-B6B0551EBC08}"/>
              </a:ext>
            </a:extLst>
          </p:cNvPr>
          <p:cNvCxnSpPr/>
          <p:nvPr/>
        </p:nvCxnSpPr>
        <p:spPr>
          <a:xfrm>
            <a:off x="6184900" y="4548188"/>
            <a:ext cx="0" cy="17145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46464" name="TextovéPole 3">
            <a:extLst>
              <a:ext uri="{FF2B5EF4-FFF2-40B4-BE49-F238E27FC236}">
                <a16:creationId xmlns:a16="http://schemas.microsoft.com/office/drawing/2014/main" id="{EEF0EDFB-9218-4951-BA84-B58EFF646E09}"/>
              </a:ext>
            </a:extLst>
          </p:cNvPr>
          <p:cNvSpPr txBox="1">
            <a:spLocks noChangeArrowheads="1"/>
          </p:cNvSpPr>
          <p:nvPr/>
        </p:nvSpPr>
        <p:spPr bwMode="auto">
          <a:xfrm>
            <a:off x="3209925" y="4943475"/>
            <a:ext cx="19764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žádná změna hodnoty</a:t>
            </a:r>
          </a:p>
        </p:txBody>
      </p:sp>
      <p:sp>
        <p:nvSpPr>
          <p:cNvPr id="5" name="Pravá složená závorka 4">
            <a:extLst>
              <a:ext uri="{FF2B5EF4-FFF2-40B4-BE49-F238E27FC236}">
                <a16:creationId xmlns:a16="http://schemas.microsoft.com/office/drawing/2014/main" id="{F32DD3D7-4170-4561-97F9-F1C2EE9687F2}"/>
              </a:ext>
            </a:extLst>
          </p:cNvPr>
          <p:cNvSpPr/>
          <p:nvPr/>
        </p:nvSpPr>
        <p:spPr>
          <a:xfrm rot="5400000">
            <a:off x="3873501" y="4143376"/>
            <a:ext cx="223837" cy="1516062"/>
          </a:xfrm>
          <a:prstGeom prst="rightBrace">
            <a:avLst>
              <a:gd name="adj1" fmla="val 0"/>
              <a:gd name="adj2" fmla="val 50000"/>
            </a:avLst>
          </a:prstGeom>
          <a:ln w="28575">
            <a:solidFill>
              <a:schemeClr val="accent2"/>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cs-CZ"/>
          </a:p>
        </p:txBody>
      </p:sp>
      <p:sp>
        <p:nvSpPr>
          <p:cNvPr id="146466" name="TextovéPole 52">
            <a:extLst>
              <a:ext uri="{FF2B5EF4-FFF2-40B4-BE49-F238E27FC236}">
                <a16:creationId xmlns:a16="http://schemas.microsoft.com/office/drawing/2014/main" id="{5D6CE388-E4E2-4CA5-83CD-53E92516469C}"/>
              </a:ext>
            </a:extLst>
          </p:cNvPr>
          <p:cNvSpPr txBox="1">
            <a:spLocks noChangeArrowheads="1"/>
          </p:cNvSpPr>
          <p:nvPr/>
        </p:nvSpPr>
        <p:spPr bwMode="auto">
          <a:xfrm>
            <a:off x="5373688" y="4908550"/>
            <a:ext cx="149701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změna hodnoty</a:t>
            </a:r>
          </a:p>
        </p:txBody>
      </p:sp>
      <p:sp>
        <p:nvSpPr>
          <p:cNvPr id="54" name="Pravá složená závorka 53">
            <a:extLst>
              <a:ext uri="{FF2B5EF4-FFF2-40B4-BE49-F238E27FC236}">
                <a16:creationId xmlns:a16="http://schemas.microsoft.com/office/drawing/2014/main" id="{731F7234-C8A8-473F-8C7C-04F6A79BBF76}"/>
              </a:ext>
            </a:extLst>
          </p:cNvPr>
          <p:cNvSpPr/>
          <p:nvPr/>
        </p:nvSpPr>
        <p:spPr>
          <a:xfrm rot="5400000">
            <a:off x="6084889" y="4064001"/>
            <a:ext cx="223837" cy="1674813"/>
          </a:xfrm>
          <a:prstGeom prst="rightBrace">
            <a:avLst>
              <a:gd name="adj1" fmla="val 0"/>
              <a:gd name="adj2" fmla="val 50000"/>
            </a:avLst>
          </a:prstGeom>
          <a:ln w="28575">
            <a:solidFill>
              <a:schemeClr val="accent2"/>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cs-CZ"/>
          </a:p>
        </p:txBody>
      </p:sp>
      <p:sp>
        <p:nvSpPr>
          <p:cNvPr id="146468" name="TextovéPole 54">
            <a:extLst>
              <a:ext uri="{FF2B5EF4-FFF2-40B4-BE49-F238E27FC236}">
                <a16:creationId xmlns:a16="http://schemas.microsoft.com/office/drawing/2014/main" id="{54E6A357-0349-4B27-8FFE-BD4B5CE90281}"/>
              </a:ext>
            </a:extLst>
          </p:cNvPr>
          <p:cNvSpPr txBox="1">
            <a:spLocks noChangeArrowheads="1"/>
          </p:cNvSpPr>
          <p:nvPr/>
        </p:nvSpPr>
        <p:spPr bwMode="auto">
          <a:xfrm>
            <a:off x="1609725" y="3954464"/>
            <a:ext cx="18938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 změna hodnoty!</a:t>
            </a:r>
          </a:p>
        </p:txBody>
      </p:sp>
      <p:sp>
        <p:nvSpPr>
          <p:cNvPr id="56" name="Pravá složená závorka 55">
            <a:extLst>
              <a:ext uri="{FF2B5EF4-FFF2-40B4-BE49-F238E27FC236}">
                <a16:creationId xmlns:a16="http://schemas.microsoft.com/office/drawing/2014/main" id="{620888F1-188D-4FC9-A6A2-8C473DC9A063}"/>
              </a:ext>
            </a:extLst>
          </p:cNvPr>
          <p:cNvSpPr/>
          <p:nvPr/>
        </p:nvSpPr>
        <p:spPr>
          <a:xfrm rot="16200000">
            <a:off x="2187576" y="4148138"/>
            <a:ext cx="222250" cy="511175"/>
          </a:xfrm>
          <a:prstGeom prst="rightBrace">
            <a:avLst>
              <a:gd name="adj1" fmla="val 0"/>
              <a:gd name="adj2" fmla="val 50000"/>
            </a:avLst>
          </a:prstGeom>
          <a:ln w="28575">
            <a:solidFill>
              <a:schemeClr val="accent2"/>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cs-CZ"/>
          </a:p>
        </p:txBody>
      </p:sp>
      <p:sp>
        <p:nvSpPr>
          <p:cNvPr id="146470" name="Text Box 41">
            <a:extLst>
              <a:ext uri="{FF2B5EF4-FFF2-40B4-BE49-F238E27FC236}">
                <a16:creationId xmlns:a16="http://schemas.microsoft.com/office/drawing/2014/main" id="{C0D17947-941F-45F8-B5AF-B1B2BCFF5B02}"/>
              </a:ext>
            </a:extLst>
          </p:cNvPr>
          <p:cNvSpPr txBox="1">
            <a:spLocks noChangeArrowheads="1"/>
          </p:cNvSpPr>
          <p:nvPr/>
        </p:nvSpPr>
        <p:spPr bwMode="auto">
          <a:xfrm>
            <a:off x="1631950" y="5157788"/>
            <a:ext cx="21732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8000"/>
                </a:solidFill>
                <a:latin typeface="Times New Roman" panose="02020603050405020304" pitchFamily="18" charset="0"/>
              </a:rPr>
              <a:t>Diluce – in vivo</a:t>
            </a:r>
            <a:endParaRPr lang="cs-CZ" altLang="cs-CZ" sz="2400">
              <a:latin typeface="Times New Roman" panose="02020603050405020304" pitchFamily="18" charset="0"/>
            </a:endParaRPr>
          </a:p>
        </p:txBody>
      </p:sp>
      <p:cxnSp>
        <p:nvCxnSpPr>
          <p:cNvPr id="6" name="Přímá spojnice 5">
            <a:extLst>
              <a:ext uri="{FF2B5EF4-FFF2-40B4-BE49-F238E27FC236}">
                <a16:creationId xmlns:a16="http://schemas.microsoft.com/office/drawing/2014/main" id="{47F7E7C3-9D3B-47F2-88FF-6267B0B55BC7}"/>
              </a:ext>
            </a:extLst>
          </p:cNvPr>
          <p:cNvCxnSpPr/>
          <p:nvPr/>
        </p:nvCxnSpPr>
        <p:spPr>
          <a:xfrm flipH="1">
            <a:off x="4846639" y="4479925"/>
            <a:ext cx="39687" cy="21113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46472" name="TextovéPole 46">
            <a:extLst>
              <a:ext uri="{FF2B5EF4-FFF2-40B4-BE49-F238E27FC236}">
                <a16:creationId xmlns:a16="http://schemas.microsoft.com/office/drawing/2014/main" id="{1ED81513-779C-410A-A62C-EE726A56C571}"/>
              </a:ext>
            </a:extLst>
          </p:cNvPr>
          <p:cNvSpPr txBox="1">
            <a:spLocks noChangeArrowheads="1"/>
          </p:cNvSpPr>
          <p:nvPr/>
        </p:nvSpPr>
        <p:spPr bwMode="auto">
          <a:xfrm>
            <a:off x="4781551" y="3983039"/>
            <a:ext cx="225266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600">
                <a:latin typeface="Times New Roman" panose="02020603050405020304" pitchFamily="18" charset="0"/>
              </a:rPr>
              <a:t> žádná změna hodnoty !</a:t>
            </a:r>
          </a:p>
        </p:txBody>
      </p:sp>
      <p:sp>
        <p:nvSpPr>
          <p:cNvPr id="51" name="Pravá složená závorka 50">
            <a:extLst>
              <a:ext uri="{FF2B5EF4-FFF2-40B4-BE49-F238E27FC236}">
                <a16:creationId xmlns:a16="http://schemas.microsoft.com/office/drawing/2014/main" id="{F2F33712-A784-4B02-8E7F-0C5AE96C34B9}"/>
              </a:ext>
            </a:extLst>
          </p:cNvPr>
          <p:cNvSpPr/>
          <p:nvPr/>
        </p:nvSpPr>
        <p:spPr>
          <a:xfrm rot="16200000">
            <a:off x="5551488" y="4116388"/>
            <a:ext cx="223838" cy="576263"/>
          </a:xfrm>
          <a:prstGeom prst="rightBrace">
            <a:avLst>
              <a:gd name="adj1" fmla="val 0"/>
              <a:gd name="adj2" fmla="val 50000"/>
            </a:avLst>
          </a:prstGeom>
          <a:ln w="28575">
            <a:solidFill>
              <a:schemeClr val="accent2"/>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cs-CZ"/>
          </a:p>
        </p:txBody>
      </p:sp>
      <p:sp>
        <p:nvSpPr>
          <p:cNvPr id="146474" name="Rectangle 10">
            <a:extLst>
              <a:ext uri="{FF2B5EF4-FFF2-40B4-BE49-F238E27FC236}">
                <a16:creationId xmlns:a16="http://schemas.microsoft.com/office/drawing/2014/main" id="{C2704F55-A56A-4DD2-B96F-E05BF134E6AC}"/>
              </a:ext>
            </a:extLst>
          </p:cNvPr>
          <p:cNvSpPr>
            <a:spLocks noChangeArrowheads="1"/>
          </p:cNvSpPr>
          <p:nvPr/>
        </p:nvSpPr>
        <p:spPr bwMode="auto">
          <a:xfrm>
            <a:off x="6924676" y="1320800"/>
            <a:ext cx="1116013" cy="141288"/>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6475" name="Rectangle 8">
            <a:extLst>
              <a:ext uri="{FF2B5EF4-FFF2-40B4-BE49-F238E27FC236}">
                <a16:creationId xmlns:a16="http://schemas.microsoft.com/office/drawing/2014/main" id="{1793FCDC-3CC4-4B93-A1A9-28A6A2B5E2E3}"/>
              </a:ext>
            </a:extLst>
          </p:cNvPr>
          <p:cNvSpPr>
            <a:spLocks noChangeArrowheads="1"/>
          </p:cNvSpPr>
          <p:nvPr/>
        </p:nvSpPr>
        <p:spPr bwMode="auto">
          <a:xfrm>
            <a:off x="9336088" y="4403726"/>
            <a:ext cx="1111250" cy="144463"/>
          </a:xfrm>
          <a:prstGeom prst="rect">
            <a:avLst/>
          </a:prstGeom>
          <a:solidFill>
            <a:srgbClr val="FF3300"/>
          </a:solidFill>
          <a:ln w="12700">
            <a:solidFill>
              <a:srgbClr val="000000"/>
            </a:solidFill>
            <a:prstDash val="sysDot"/>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6476" name="Rectangle 12">
            <a:extLst>
              <a:ext uri="{FF2B5EF4-FFF2-40B4-BE49-F238E27FC236}">
                <a16:creationId xmlns:a16="http://schemas.microsoft.com/office/drawing/2014/main" id="{665422A8-134C-4882-8EF9-55F10914A941}"/>
              </a:ext>
            </a:extLst>
          </p:cNvPr>
          <p:cNvSpPr>
            <a:spLocks noChangeArrowheads="1"/>
          </p:cNvSpPr>
          <p:nvPr/>
        </p:nvSpPr>
        <p:spPr bwMode="auto">
          <a:xfrm>
            <a:off x="6959600" y="5319713"/>
            <a:ext cx="1106488" cy="144462"/>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grpSp>
        <p:nvGrpSpPr>
          <p:cNvPr id="148482" name="Group 2">
            <a:extLst>
              <a:ext uri="{FF2B5EF4-FFF2-40B4-BE49-F238E27FC236}">
                <a16:creationId xmlns:a16="http://schemas.microsoft.com/office/drawing/2014/main" id="{E2B623C7-1854-427D-B5D4-6935148A5C9D}"/>
              </a:ext>
            </a:extLst>
          </p:cNvPr>
          <p:cNvGrpSpPr>
            <a:grpSpLocks/>
          </p:cNvGrpSpPr>
          <p:nvPr/>
        </p:nvGrpSpPr>
        <p:grpSpPr bwMode="auto">
          <a:xfrm flipH="1">
            <a:off x="3328989" y="1643063"/>
            <a:ext cx="1171575" cy="2038350"/>
            <a:chOff x="2575" y="781"/>
            <a:chExt cx="866" cy="1284"/>
          </a:xfrm>
        </p:grpSpPr>
        <p:sp>
          <p:nvSpPr>
            <p:cNvPr id="148519" name="Freeform 3">
              <a:extLst>
                <a:ext uri="{FF2B5EF4-FFF2-40B4-BE49-F238E27FC236}">
                  <a16:creationId xmlns:a16="http://schemas.microsoft.com/office/drawing/2014/main" id="{B12C565C-FD88-4A07-BB56-1BF80584F110}"/>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8520" name="Freeform 4">
              <a:extLst>
                <a:ext uri="{FF2B5EF4-FFF2-40B4-BE49-F238E27FC236}">
                  <a16:creationId xmlns:a16="http://schemas.microsoft.com/office/drawing/2014/main" id="{DD04BBAD-0A12-4CC8-BEE9-86A6341666DB}"/>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48483" name="Rectangle 5">
            <a:extLst>
              <a:ext uri="{FF2B5EF4-FFF2-40B4-BE49-F238E27FC236}">
                <a16:creationId xmlns:a16="http://schemas.microsoft.com/office/drawing/2014/main" id="{71974A7C-BF2B-4C3E-BF0C-B99589C74F6B}"/>
              </a:ext>
            </a:extLst>
          </p:cNvPr>
          <p:cNvSpPr>
            <a:spLocks noChangeArrowheads="1"/>
          </p:cNvSpPr>
          <p:nvPr/>
        </p:nvSpPr>
        <p:spPr bwMode="auto">
          <a:xfrm>
            <a:off x="2417763" y="1196976"/>
            <a:ext cx="927100" cy="7842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8484" name="Freeform 6">
            <a:extLst>
              <a:ext uri="{FF2B5EF4-FFF2-40B4-BE49-F238E27FC236}">
                <a16:creationId xmlns:a16="http://schemas.microsoft.com/office/drawing/2014/main" id="{6F74F868-9CF8-44F4-90C9-825E722FD917}"/>
              </a:ext>
            </a:extLst>
          </p:cNvPr>
          <p:cNvSpPr>
            <a:spLocks/>
          </p:cNvSpPr>
          <p:nvPr/>
        </p:nvSpPr>
        <p:spPr bwMode="auto">
          <a:xfrm>
            <a:off x="7491413" y="3690938"/>
            <a:ext cx="1846262" cy="1039812"/>
          </a:xfrm>
          <a:custGeom>
            <a:avLst/>
            <a:gdLst>
              <a:gd name="T0" fmla="*/ 2147483646 w 1163"/>
              <a:gd name="T1" fmla="*/ 2147483646 h 655"/>
              <a:gd name="T2" fmla="*/ 2147483646 w 1163"/>
              <a:gd name="T3" fmla="*/ 2147483646 h 655"/>
              <a:gd name="T4" fmla="*/ 2147483646 w 1163"/>
              <a:gd name="T5" fmla="*/ 2147483646 h 655"/>
              <a:gd name="T6" fmla="*/ 2147483646 w 1163"/>
              <a:gd name="T7" fmla="*/ 2147483646 h 655"/>
              <a:gd name="T8" fmla="*/ 2147483646 w 1163"/>
              <a:gd name="T9" fmla="*/ 0 h 655"/>
              <a:gd name="T10" fmla="*/ 0 w 1163"/>
              <a:gd name="T11" fmla="*/ 0 h 655"/>
              <a:gd name="T12" fmla="*/ 0 60000 65536"/>
              <a:gd name="T13" fmla="*/ 0 60000 65536"/>
              <a:gd name="T14" fmla="*/ 0 60000 65536"/>
              <a:gd name="T15" fmla="*/ 0 60000 65536"/>
              <a:gd name="T16" fmla="*/ 0 60000 65536"/>
              <a:gd name="T17" fmla="*/ 0 60000 65536"/>
              <a:gd name="T18" fmla="*/ 0 w 1163"/>
              <a:gd name="T19" fmla="*/ 0 h 655"/>
              <a:gd name="T20" fmla="*/ 1163 w 1163"/>
              <a:gd name="T21" fmla="*/ 655 h 655"/>
            </a:gdLst>
            <a:ahLst/>
            <a:cxnLst>
              <a:cxn ang="T12">
                <a:pos x="T0" y="T1"/>
              </a:cxn>
              <a:cxn ang="T13">
                <a:pos x="T2" y="T3"/>
              </a:cxn>
              <a:cxn ang="T14">
                <a:pos x="T4" y="T5"/>
              </a:cxn>
              <a:cxn ang="T15">
                <a:pos x="T6" y="T7"/>
              </a:cxn>
              <a:cxn ang="T16">
                <a:pos x="T8" y="T9"/>
              </a:cxn>
              <a:cxn ang="T17">
                <a:pos x="T10" y="T11"/>
              </a:cxn>
            </a:cxnLst>
            <a:rect l="T18" t="T19" r="T20" b="T21"/>
            <a:pathLst>
              <a:path w="1163" h="655">
                <a:moveTo>
                  <a:pt x="1163" y="655"/>
                </a:moveTo>
                <a:lnTo>
                  <a:pt x="767" y="655"/>
                </a:lnTo>
                <a:cubicBezTo>
                  <a:pt x="691" y="637"/>
                  <a:pt x="713" y="640"/>
                  <a:pt x="702" y="548"/>
                </a:cubicBezTo>
                <a:lnTo>
                  <a:pt x="702" y="101"/>
                </a:lnTo>
                <a:cubicBezTo>
                  <a:pt x="683" y="10"/>
                  <a:pt x="707" y="17"/>
                  <a:pt x="590" y="0"/>
                </a:cubicBezTo>
                <a:lnTo>
                  <a:pt x="0"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8485" name="Freeform 7">
            <a:extLst>
              <a:ext uri="{FF2B5EF4-FFF2-40B4-BE49-F238E27FC236}">
                <a16:creationId xmlns:a16="http://schemas.microsoft.com/office/drawing/2014/main" id="{09903345-5B95-442F-BBEA-B3010E495509}"/>
              </a:ext>
            </a:extLst>
          </p:cNvPr>
          <p:cNvSpPr>
            <a:spLocks/>
          </p:cNvSpPr>
          <p:nvPr/>
        </p:nvSpPr>
        <p:spPr bwMode="auto">
          <a:xfrm flipH="1" flipV="1">
            <a:off x="8115301" y="4721225"/>
            <a:ext cx="1222375" cy="1023938"/>
          </a:xfrm>
          <a:custGeom>
            <a:avLst/>
            <a:gdLst>
              <a:gd name="T0" fmla="*/ 0 w 866"/>
              <a:gd name="T1" fmla="*/ 2147483646 h 645"/>
              <a:gd name="T2" fmla="*/ 2147483646 w 866"/>
              <a:gd name="T3" fmla="*/ 2147483646 h 645"/>
              <a:gd name="T4" fmla="*/ 2147483646 w 866"/>
              <a:gd name="T5" fmla="*/ 2147483646 h 645"/>
              <a:gd name="T6" fmla="*/ 2147483646 w 866"/>
              <a:gd name="T7" fmla="*/ 2147483646 h 645"/>
              <a:gd name="T8" fmla="*/ 2147483646 w 866"/>
              <a:gd name="T9" fmla="*/ 0 h 645"/>
              <a:gd name="T10" fmla="*/ 214748364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8486" name="Rectangle 8">
            <a:extLst>
              <a:ext uri="{FF2B5EF4-FFF2-40B4-BE49-F238E27FC236}">
                <a16:creationId xmlns:a16="http://schemas.microsoft.com/office/drawing/2014/main" id="{41C043E4-6FDF-4337-89B8-3FE35E08B889}"/>
              </a:ext>
            </a:extLst>
          </p:cNvPr>
          <p:cNvSpPr>
            <a:spLocks noChangeArrowheads="1"/>
          </p:cNvSpPr>
          <p:nvPr/>
        </p:nvSpPr>
        <p:spPr bwMode="auto">
          <a:xfrm>
            <a:off x="9336088" y="4337051"/>
            <a:ext cx="1111250" cy="741363"/>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8487" name="Rectangle 9">
            <a:extLst>
              <a:ext uri="{FF2B5EF4-FFF2-40B4-BE49-F238E27FC236}">
                <a16:creationId xmlns:a16="http://schemas.microsoft.com/office/drawing/2014/main" id="{10C62C75-33E2-4C12-A662-932810ADF656}"/>
              </a:ext>
            </a:extLst>
          </p:cNvPr>
          <p:cNvSpPr>
            <a:spLocks noChangeArrowheads="1"/>
          </p:cNvSpPr>
          <p:nvPr/>
        </p:nvSpPr>
        <p:spPr bwMode="auto">
          <a:xfrm>
            <a:off x="6929438" y="3349625"/>
            <a:ext cx="558800" cy="674688"/>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8488" name="Rectangle 10">
            <a:extLst>
              <a:ext uri="{FF2B5EF4-FFF2-40B4-BE49-F238E27FC236}">
                <a16:creationId xmlns:a16="http://schemas.microsoft.com/office/drawing/2014/main" id="{D0E8F4F4-736F-40E1-8B9E-A10B7D59C6FC}"/>
              </a:ext>
            </a:extLst>
          </p:cNvPr>
          <p:cNvSpPr>
            <a:spLocks noChangeArrowheads="1"/>
          </p:cNvSpPr>
          <p:nvPr/>
        </p:nvSpPr>
        <p:spPr bwMode="auto">
          <a:xfrm>
            <a:off x="6927851" y="1168401"/>
            <a:ext cx="1116013" cy="715963"/>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8489" name="Rectangle 11">
            <a:extLst>
              <a:ext uri="{FF2B5EF4-FFF2-40B4-BE49-F238E27FC236}">
                <a16:creationId xmlns:a16="http://schemas.microsoft.com/office/drawing/2014/main" id="{F996E557-84D7-4ED4-B556-0F626A55CAFB}"/>
              </a:ext>
            </a:extLst>
          </p:cNvPr>
          <p:cNvSpPr>
            <a:spLocks noChangeArrowheads="1"/>
          </p:cNvSpPr>
          <p:nvPr/>
        </p:nvSpPr>
        <p:spPr bwMode="auto">
          <a:xfrm>
            <a:off x="6915150" y="3357564"/>
            <a:ext cx="579438" cy="66357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8490" name="Rectangle 12">
            <a:extLst>
              <a:ext uri="{FF2B5EF4-FFF2-40B4-BE49-F238E27FC236}">
                <a16:creationId xmlns:a16="http://schemas.microsoft.com/office/drawing/2014/main" id="{3F6D4076-F797-415F-B2B0-CAFC83A3494C}"/>
              </a:ext>
            </a:extLst>
          </p:cNvPr>
          <p:cNvSpPr>
            <a:spLocks noChangeArrowheads="1"/>
          </p:cNvSpPr>
          <p:nvPr/>
        </p:nvSpPr>
        <p:spPr bwMode="auto">
          <a:xfrm>
            <a:off x="6954839" y="5167313"/>
            <a:ext cx="1106487" cy="85725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8491" name="Rectangle 13">
            <a:extLst>
              <a:ext uri="{FF2B5EF4-FFF2-40B4-BE49-F238E27FC236}">
                <a16:creationId xmlns:a16="http://schemas.microsoft.com/office/drawing/2014/main" id="{A9ABB35F-E551-4C75-A133-77F1FB1D0E79}"/>
              </a:ext>
            </a:extLst>
          </p:cNvPr>
          <p:cNvSpPr>
            <a:spLocks noChangeArrowheads="1"/>
          </p:cNvSpPr>
          <p:nvPr/>
        </p:nvSpPr>
        <p:spPr bwMode="auto">
          <a:xfrm>
            <a:off x="9340850" y="4292600"/>
            <a:ext cx="1111250" cy="7953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8492" name="Rectangle 14">
            <a:extLst>
              <a:ext uri="{FF2B5EF4-FFF2-40B4-BE49-F238E27FC236}">
                <a16:creationId xmlns:a16="http://schemas.microsoft.com/office/drawing/2014/main" id="{ED48BFB1-7DE6-4645-AAB1-D1BA06005201}"/>
              </a:ext>
            </a:extLst>
          </p:cNvPr>
          <p:cNvSpPr>
            <a:spLocks noChangeArrowheads="1"/>
          </p:cNvSpPr>
          <p:nvPr/>
        </p:nvSpPr>
        <p:spPr bwMode="auto">
          <a:xfrm>
            <a:off x="6954838" y="5157789"/>
            <a:ext cx="1111250" cy="87788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8493" name="Rectangle 15">
            <a:extLst>
              <a:ext uri="{FF2B5EF4-FFF2-40B4-BE49-F238E27FC236}">
                <a16:creationId xmlns:a16="http://schemas.microsoft.com/office/drawing/2014/main" id="{2AEED57D-D025-47C0-A7A8-D428775E2C83}"/>
              </a:ext>
            </a:extLst>
          </p:cNvPr>
          <p:cNvSpPr>
            <a:spLocks noChangeArrowheads="1"/>
          </p:cNvSpPr>
          <p:nvPr/>
        </p:nvSpPr>
        <p:spPr bwMode="auto">
          <a:xfrm>
            <a:off x="6929439" y="1125538"/>
            <a:ext cx="1120775" cy="957262"/>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8494" name="Rectangle 16">
            <a:extLst>
              <a:ext uri="{FF2B5EF4-FFF2-40B4-BE49-F238E27FC236}">
                <a16:creationId xmlns:a16="http://schemas.microsoft.com/office/drawing/2014/main" id="{36668294-1304-4004-9467-BD0B7BD93B39}"/>
              </a:ext>
            </a:extLst>
          </p:cNvPr>
          <p:cNvSpPr>
            <a:spLocks noChangeArrowheads="1"/>
          </p:cNvSpPr>
          <p:nvPr/>
        </p:nvSpPr>
        <p:spPr bwMode="auto">
          <a:xfrm>
            <a:off x="4518025" y="2293939"/>
            <a:ext cx="1144588"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8495" name="Text Box 17">
            <a:extLst>
              <a:ext uri="{FF2B5EF4-FFF2-40B4-BE49-F238E27FC236}">
                <a16:creationId xmlns:a16="http://schemas.microsoft.com/office/drawing/2014/main" id="{4C17D422-3870-45E1-B1DB-2C676FE1222F}"/>
              </a:ext>
            </a:extLst>
          </p:cNvPr>
          <p:cNvSpPr txBox="1">
            <a:spLocks noChangeArrowheads="1"/>
          </p:cNvSpPr>
          <p:nvPr/>
        </p:nvSpPr>
        <p:spPr bwMode="auto">
          <a:xfrm>
            <a:off x="2513013" y="1395413"/>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48496" name="Text Box 18">
            <a:extLst>
              <a:ext uri="{FF2B5EF4-FFF2-40B4-BE49-F238E27FC236}">
                <a16:creationId xmlns:a16="http://schemas.microsoft.com/office/drawing/2014/main" id="{B2B6E1A1-C930-41E5-8636-E255E25E04B1}"/>
              </a:ext>
            </a:extLst>
          </p:cNvPr>
          <p:cNvSpPr txBox="1">
            <a:spLocks noChangeArrowheads="1"/>
          </p:cNvSpPr>
          <p:nvPr/>
        </p:nvSpPr>
        <p:spPr bwMode="auto">
          <a:xfrm>
            <a:off x="2554288" y="344170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48497" name="Text Box 19">
            <a:extLst>
              <a:ext uri="{FF2B5EF4-FFF2-40B4-BE49-F238E27FC236}">
                <a16:creationId xmlns:a16="http://schemas.microsoft.com/office/drawing/2014/main" id="{33CA0BC0-DC6F-4B33-8A21-15345D0FB4B9}"/>
              </a:ext>
            </a:extLst>
          </p:cNvPr>
          <p:cNvSpPr txBox="1">
            <a:spLocks noChangeArrowheads="1"/>
          </p:cNvSpPr>
          <p:nvPr/>
        </p:nvSpPr>
        <p:spPr bwMode="auto">
          <a:xfrm>
            <a:off x="4559300" y="2436813"/>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48498" name="Text Box 20">
            <a:extLst>
              <a:ext uri="{FF2B5EF4-FFF2-40B4-BE49-F238E27FC236}">
                <a16:creationId xmlns:a16="http://schemas.microsoft.com/office/drawing/2014/main" id="{BA3EAB3A-1C21-45F8-B80D-E5641D411121}"/>
              </a:ext>
            </a:extLst>
          </p:cNvPr>
          <p:cNvSpPr txBox="1">
            <a:spLocks noChangeArrowheads="1"/>
          </p:cNvSpPr>
          <p:nvPr/>
        </p:nvSpPr>
        <p:spPr bwMode="auto">
          <a:xfrm>
            <a:off x="7096126" y="1462088"/>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sp>
        <p:nvSpPr>
          <p:cNvPr id="148499" name="Text Box 21">
            <a:extLst>
              <a:ext uri="{FF2B5EF4-FFF2-40B4-BE49-F238E27FC236}">
                <a16:creationId xmlns:a16="http://schemas.microsoft.com/office/drawing/2014/main" id="{6283C70C-6719-4C35-B652-855F40AC2DDF}"/>
              </a:ext>
            </a:extLst>
          </p:cNvPr>
          <p:cNvSpPr txBox="1">
            <a:spLocks noChangeArrowheads="1"/>
          </p:cNvSpPr>
          <p:nvPr/>
        </p:nvSpPr>
        <p:spPr bwMode="auto">
          <a:xfrm>
            <a:off x="7064376" y="3516313"/>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grpSp>
        <p:nvGrpSpPr>
          <p:cNvPr id="148500" name="Group 22">
            <a:extLst>
              <a:ext uri="{FF2B5EF4-FFF2-40B4-BE49-F238E27FC236}">
                <a16:creationId xmlns:a16="http://schemas.microsoft.com/office/drawing/2014/main" id="{76720E47-E889-4757-B3D3-06B6D4E0EA31}"/>
              </a:ext>
            </a:extLst>
          </p:cNvPr>
          <p:cNvGrpSpPr>
            <a:grpSpLocks/>
          </p:cNvGrpSpPr>
          <p:nvPr/>
        </p:nvGrpSpPr>
        <p:grpSpPr bwMode="auto">
          <a:xfrm>
            <a:off x="5656264" y="1644650"/>
            <a:ext cx="1273175" cy="2038350"/>
            <a:chOff x="2575" y="781"/>
            <a:chExt cx="866" cy="1284"/>
          </a:xfrm>
        </p:grpSpPr>
        <p:sp>
          <p:nvSpPr>
            <p:cNvPr id="148517" name="Freeform 23">
              <a:extLst>
                <a:ext uri="{FF2B5EF4-FFF2-40B4-BE49-F238E27FC236}">
                  <a16:creationId xmlns:a16="http://schemas.microsoft.com/office/drawing/2014/main" id="{B39206F8-A9AF-48A5-AC6E-13FB37ABB184}"/>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8518" name="Freeform 24">
              <a:extLst>
                <a:ext uri="{FF2B5EF4-FFF2-40B4-BE49-F238E27FC236}">
                  <a16:creationId xmlns:a16="http://schemas.microsoft.com/office/drawing/2014/main" id="{ADC22471-FE2B-4A14-AB3E-CE4FA1F808A7}"/>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48501" name="Rectangle 25">
            <a:extLst>
              <a:ext uri="{FF2B5EF4-FFF2-40B4-BE49-F238E27FC236}">
                <a16:creationId xmlns:a16="http://schemas.microsoft.com/office/drawing/2014/main" id="{008E7F84-F2CB-41DC-932F-38520F88943C}"/>
              </a:ext>
            </a:extLst>
          </p:cNvPr>
          <p:cNvSpPr>
            <a:spLocks noChangeArrowheads="1"/>
          </p:cNvSpPr>
          <p:nvPr/>
        </p:nvSpPr>
        <p:spPr bwMode="auto">
          <a:xfrm flipH="1">
            <a:off x="1692275" y="148431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8502" name="Text Box 26">
            <a:extLst>
              <a:ext uri="{FF2B5EF4-FFF2-40B4-BE49-F238E27FC236}">
                <a16:creationId xmlns:a16="http://schemas.microsoft.com/office/drawing/2014/main" id="{1364CA65-EF93-44D2-AE48-CCDA0A2548ED}"/>
              </a:ext>
            </a:extLst>
          </p:cNvPr>
          <p:cNvSpPr txBox="1">
            <a:spLocks noChangeArrowheads="1"/>
          </p:cNvSpPr>
          <p:nvPr/>
        </p:nvSpPr>
        <p:spPr bwMode="auto">
          <a:xfrm>
            <a:off x="7124700" y="5464175"/>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48503" name="Text Box 27">
            <a:extLst>
              <a:ext uri="{FF2B5EF4-FFF2-40B4-BE49-F238E27FC236}">
                <a16:creationId xmlns:a16="http://schemas.microsoft.com/office/drawing/2014/main" id="{7B369230-7F73-486C-944E-568D11D2AD0B}"/>
              </a:ext>
            </a:extLst>
          </p:cNvPr>
          <p:cNvSpPr txBox="1">
            <a:spLocks noChangeArrowheads="1"/>
          </p:cNvSpPr>
          <p:nvPr/>
        </p:nvSpPr>
        <p:spPr bwMode="auto">
          <a:xfrm>
            <a:off x="9494838" y="4549775"/>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48504" name="Text Box 28">
            <a:extLst>
              <a:ext uri="{FF2B5EF4-FFF2-40B4-BE49-F238E27FC236}">
                <a16:creationId xmlns:a16="http://schemas.microsoft.com/office/drawing/2014/main" id="{C9EDF9E7-9F4D-46B0-9461-DBBCF1156242}"/>
              </a:ext>
            </a:extLst>
          </p:cNvPr>
          <p:cNvSpPr txBox="1">
            <a:spLocks noChangeArrowheads="1"/>
          </p:cNvSpPr>
          <p:nvPr/>
        </p:nvSpPr>
        <p:spPr bwMode="auto">
          <a:xfrm>
            <a:off x="7785100" y="1363663"/>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graphicFrame>
        <p:nvGraphicFramePr>
          <p:cNvPr id="148505" name="Object 43">
            <a:extLst>
              <a:ext uri="{FF2B5EF4-FFF2-40B4-BE49-F238E27FC236}">
                <a16:creationId xmlns:a16="http://schemas.microsoft.com/office/drawing/2014/main" id="{DCB72A1E-1EA1-47D8-8BF7-271A511AF5C1}"/>
              </a:ext>
            </a:extLst>
          </p:cNvPr>
          <p:cNvGraphicFramePr>
            <a:graphicFrameLocks noChangeAspect="1"/>
          </p:cNvGraphicFramePr>
          <p:nvPr/>
        </p:nvGraphicFramePr>
        <p:xfrm>
          <a:off x="8616951" y="260351"/>
          <a:ext cx="1457325" cy="1724025"/>
        </p:xfrm>
        <a:graphic>
          <a:graphicData uri="http://schemas.openxmlformats.org/presentationml/2006/ole">
            <mc:AlternateContent xmlns:mc="http://schemas.openxmlformats.org/markup-compatibility/2006">
              <mc:Choice xmlns:v="urn:schemas-microsoft-com:vml" Requires="v">
                <p:oleObj spid="_x0000_s87044" name="Rastrový obrázek" r:id="rId4" imgW="1495431" imgH="1771790" progId="PBrush">
                  <p:embed/>
                </p:oleObj>
              </mc:Choice>
              <mc:Fallback>
                <p:oleObj name="Rastrový obrázek" r:id="rId4" imgW="1495431" imgH="1771790" progId="PBrush">
                  <p:embed/>
                  <p:pic>
                    <p:nvPicPr>
                      <p:cNvPr id="148505" name="Object 43">
                        <a:extLst>
                          <a:ext uri="{FF2B5EF4-FFF2-40B4-BE49-F238E27FC236}">
                            <a16:creationId xmlns:a16="http://schemas.microsoft.com/office/drawing/2014/main" id="{DCB72A1E-1EA1-47D8-8BF7-271A511AF5C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16951" y="260351"/>
                        <a:ext cx="1457325" cy="1724025"/>
                      </a:xfrm>
                      <a:prstGeom prst="rect">
                        <a:avLst/>
                      </a:prstGeom>
                      <a:noFill/>
                      <a:ln>
                        <a:noFill/>
                      </a:ln>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48506" name="Object 44">
            <a:extLst>
              <a:ext uri="{FF2B5EF4-FFF2-40B4-BE49-F238E27FC236}">
                <a16:creationId xmlns:a16="http://schemas.microsoft.com/office/drawing/2014/main" id="{4DC78AAC-F56F-4ED8-9827-E72B38878824}"/>
              </a:ext>
            </a:extLst>
          </p:cNvPr>
          <p:cNvGraphicFramePr>
            <a:graphicFrameLocks noChangeAspect="1"/>
          </p:cNvGraphicFramePr>
          <p:nvPr/>
        </p:nvGraphicFramePr>
        <p:xfrm>
          <a:off x="1774825" y="120651"/>
          <a:ext cx="939800" cy="931863"/>
        </p:xfrm>
        <a:graphic>
          <a:graphicData uri="http://schemas.openxmlformats.org/presentationml/2006/ole">
            <mc:AlternateContent xmlns:mc="http://schemas.openxmlformats.org/markup-compatibility/2006">
              <mc:Choice xmlns:v="urn:schemas-microsoft-com:vml" Requires="v">
                <p:oleObj spid="_x0000_s87045" name="Clip" r:id="rId6" imgW="2287616" imgH="1701980" progId="">
                  <p:embed/>
                </p:oleObj>
              </mc:Choice>
              <mc:Fallback>
                <p:oleObj name="Clip" r:id="rId6" imgW="2287616" imgH="1701980" progId="">
                  <p:embed/>
                  <p:pic>
                    <p:nvPicPr>
                      <p:cNvPr id="148506" name="Object 44">
                        <a:extLst>
                          <a:ext uri="{FF2B5EF4-FFF2-40B4-BE49-F238E27FC236}">
                            <a16:creationId xmlns:a16="http://schemas.microsoft.com/office/drawing/2014/main" id="{4DC78AAC-F56F-4ED8-9827-E72B3887882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74825" y="120651"/>
                        <a:ext cx="939800" cy="93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48507" name="AutoShape 31">
            <a:extLst>
              <a:ext uri="{FF2B5EF4-FFF2-40B4-BE49-F238E27FC236}">
                <a16:creationId xmlns:a16="http://schemas.microsoft.com/office/drawing/2014/main" id="{9D2981A5-9B83-46CA-8F7F-8F610B909E8A}"/>
              </a:ext>
            </a:extLst>
          </p:cNvPr>
          <p:cNvSpPr>
            <a:spLocks noChangeArrowheads="1"/>
          </p:cNvSpPr>
          <p:nvPr/>
        </p:nvSpPr>
        <p:spPr bwMode="auto">
          <a:xfrm>
            <a:off x="7104064" y="4005264"/>
            <a:ext cx="287337" cy="503237"/>
          </a:xfrm>
          <a:prstGeom prst="upArrow">
            <a:avLst>
              <a:gd name="adj1" fmla="val 50000"/>
              <a:gd name="adj2" fmla="val 43785"/>
            </a:avLst>
          </a:prstGeom>
          <a:solidFill>
            <a:schemeClr val="accent2"/>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8508" name="AutoShape 32">
            <a:extLst>
              <a:ext uri="{FF2B5EF4-FFF2-40B4-BE49-F238E27FC236}">
                <a16:creationId xmlns:a16="http://schemas.microsoft.com/office/drawing/2014/main" id="{C8489FEF-FE20-4BB5-B789-0FB889384474}"/>
              </a:ext>
            </a:extLst>
          </p:cNvPr>
          <p:cNvSpPr>
            <a:spLocks noChangeArrowheads="1"/>
          </p:cNvSpPr>
          <p:nvPr/>
        </p:nvSpPr>
        <p:spPr bwMode="auto">
          <a:xfrm rot="10800000">
            <a:off x="7391400" y="620714"/>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8509" name="AutoShape 33">
            <a:extLst>
              <a:ext uri="{FF2B5EF4-FFF2-40B4-BE49-F238E27FC236}">
                <a16:creationId xmlns:a16="http://schemas.microsoft.com/office/drawing/2014/main" id="{D7A42F04-49A5-4554-9CB5-BD3AE9CC2F10}"/>
              </a:ext>
            </a:extLst>
          </p:cNvPr>
          <p:cNvSpPr>
            <a:spLocks noChangeArrowheads="1"/>
          </p:cNvSpPr>
          <p:nvPr/>
        </p:nvSpPr>
        <p:spPr bwMode="auto">
          <a:xfrm rot="10800000">
            <a:off x="9191625" y="1700214"/>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8510" name="Rectangle 34">
            <a:extLst>
              <a:ext uri="{FF2B5EF4-FFF2-40B4-BE49-F238E27FC236}">
                <a16:creationId xmlns:a16="http://schemas.microsoft.com/office/drawing/2014/main" id="{E01F13BA-EEDE-4A5C-A67F-B4E86519004F}"/>
              </a:ext>
            </a:extLst>
          </p:cNvPr>
          <p:cNvSpPr>
            <a:spLocks noChangeArrowheads="1"/>
          </p:cNvSpPr>
          <p:nvPr/>
        </p:nvSpPr>
        <p:spPr bwMode="auto">
          <a:xfrm>
            <a:off x="7464426" y="476251"/>
            <a:ext cx="1655763" cy="144463"/>
          </a:xfrm>
          <a:prstGeom prst="rect">
            <a:avLst/>
          </a:prstGeom>
          <a:solidFill>
            <a:schemeClr val="accent2"/>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8511" name="Text Box 35">
            <a:extLst>
              <a:ext uri="{FF2B5EF4-FFF2-40B4-BE49-F238E27FC236}">
                <a16:creationId xmlns:a16="http://schemas.microsoft.com/office/drawing/2014/main" id="{1F8F8E83-E5F4-4E66-A656-EF27A6C38551}"/>
              </a:ext>
            </a:extLst>
          </p:cNvPr>
          <p:cNvSpPr txBox="1">
            <a:spLocks noChangeArrowheads="1"/>
          </p:cNvSpPr>
          <p:nvPr/>
        </p:nvSpPr>
        <p:spPr bwMode="auto">
          <a:xfrm>
            <a:off x="8904289" y="2225675"/>
            <a:ext cx="1571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TA + NH</a:t>
            </a:r>
            <a:r>
              <a:rPr lang="cs-CZ" altLang="cs-CZ" sz="2400" baseline="-25000">
                <a:latin typeface="Times New Roman" panose="02020603050405020304" pitchFamily="18" charset="0"/>
              </a:rPr>
              <a:t>4</a:t>
            </a:r>
            <a:r>
              <a:rPr lang="cs-CZ" altLang="cs-CZ" sz="2400" baseline="30000">
                <a:latin typeface="Times New Roman" panose="02020603050405020304" pitchFamily="18" charset="0"/>
              </a:rPr>
              <a:t>+</a:t>
            </a:r>
          </a:p>
        </p:txBody>
      </p:sp>
      <p:sp>
        <p:nvSpPr>
          <p:cNvPr id="148512" name="AutoShape 36">
            <a:extLst>
              <a:ext uri="{FF2B5EF4-FFF2-40B4-BE49-F238E27FC236}">
                <a16:creationId xmlns:a16="http://schemas.microsoft.com/office/drawing/2014/main" id="{3820AFB1-71B4-40A0-BBC0-04AB27CA0BFB}"/>
              </a:ext>
            </a:extLst>
          </p:cNvPr>
          <p:cNvSpPr>
            <a:spLocks noChangeArrowheads="1"/>
          </p:cNvSpPr>
          <p:nvPr/>
        </p:nvSpPr>
        <p:spPr bwMode="auto">
          <a:xfrm>
            <a:off x="2713039" y="1989139"/>
            <a:ext cx="287337" cy="935037"/>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48513" name="AutoShape 37">
            <a:extLst>
              <a:ext uri="{FF2B5EF4-FFF2-40B4-BE49-F238E27FC236}">
                <a16:creationId xmlns:a16="http://schemas.microsoft.com/office/drawing/2014/main" id="{92382BDC-C38B-4C41-AB12-107EB45FF31A}"/>
              </a:ext>
            </a:extLst>
          </p:cNvPr>
          <p:cNvSpPr>
            <a:spLocks noChangeArrowheads="1"/>
          </p:cNvSpPr>
          <p:nvPr/>
        </p:nvSpPr>
        <p:spPr bwMode="auto">
          <a:xfrm>
            <a:off x="2713039" y="260350"/>
            <a:ext cx="287337" cy="935038"/>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18825" name="Text Box 41">
            <a:extLst>
              <a:ext uri="{FF2B5EF4-FFF2-40B4-BE49-F238E27FC236}">
                <a16:creationId xmlns:a16="http://schemas.microsoft.com/office/drawing/2014/main" id="{D5276EE4-9AE1-4B59-B97B-15175A06F0CD}"/>
              </a:ext>
            </a:extLst>
          </p:cNvPr>
          <p:cNvSpPr txBox="1">
            <a:spLocks noChangeArrowheads="1"/>
          </p:cNvSpPr>
          <p:nvPr/>
        </p:nvSpPr>
        <p:spPr bwMode="auto">
          <a:xfrm>
            <a:off x="1631951" y="5157788"/>
            <a:ext cx="54705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8000"/>
                </a:solidFill>
                <a:latin typeface="Times New Roman" panose="02020603050405020304" pitchFamily="18" charset="0"/>
              </a:rPr>
              <a:t>Pufrační poruchy acidobazické rovnováhy:</a:t>
            </a:r>
          </a:p>
          <a:p>
            <a:pPr lvl="1">
              <a:spcBef>
                <a:spcPct val="0"/>
              </a:spcBef>
              <a:buClrTx/>
              <a:buFontTx/>
              <a:buNone/>
            </a:pPr>
            <a:r>
              <a:rPr lang="cs-CZ" altLang="cs-CZ" sz="2400">
                <a:latin typeface="Times New Roman" panose="02020603050405020304" pitchFamily="18" charset="0"/>
              </a:rPr>
              <a:t>Diluční acidémie</a:t>
            </a:r>
          </a:p>
          <a:p>
            <a:pPr lvl="1">
              <a:spcBef>
                <a:spcPct val="0"/>
              </a:spcBef>
              <a:buClrTx/>
              <a:buFontTx/>
              <a:buNone/>
            </a:pPr>
            <a:r>
              <a:rPr lang="cs-CZ" altLang="cs-CZ" sz="2400">
                <a:latin typeface="Times New Roman" panose="02020603050405020304" pitchFamily="18" charset="0"/>
              </a:rPr>
              <a:t>Kontrakční alkalémie</a:t>
            </a:r>
          </a:p>
        </p:txBody>
      </p:sp>
      <p:sp>
        <p:nvSpPr>
          <p:cNvPr id="148515" name="Text Box 42">
            <a:extLst>
              <a:ext uri="{FF2B5EF4-FFF2-40B4-BE49-F238E27FC236}">
                <a16:creationId xmlns:a16="http://schemas.microsoft.com/office/drawing/2014/main" id="{1542BFEC-ECEA-49B8-996E-54D602D1D975}"/>
              </a:ext>
            </a:extLst>
          </p:cNvPr>
          <p:cNvSpPr txBox="1">
            <a:spLocks noChangeArrowheads="1"/>
          </p:cNvSpPr>
          <p:nvPr/>
        </p:nvSpPr>
        <p:spPr bwMode="auto">
          <a:xfrm>
            <a:off x="1703389" y="2997200"/>
            <a:ext cx="1965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a:solidFill>
                  <a:srgbClr val="FF9933"/>
                </a:solidFill>
                <a:latin typeface="Times New Roman" panose="02020603050405020304" pitchFamily="18" charset="0"/>
              </a:rPr>
              <a:t> bilance CO</a:t>
            </a:r>
            <a:r>
              <a:rPr lang="cs-CZ" altLang="cs-CZ" sz="2400" b="1" baseline="-25000">
                <a:solidFill>
                  <a:srgbClr val="FF9933"/>
                </a:solidFill>
                <a:latin typeface="Times New Roman" panose="02020603050405020304" pitchFamily="18" charset="0"/>
              </a:rPr>
              <a:t>2</a:t>
            </a:r>
            <a:endParaRPr lang="cs-CZ" altLang="cs-CZ" sz="2400" b="1" baseline="30000">
              <a:solidFill>
                <a:srgbClr val="FF9933"/>
              </a:solidFill>
              <a:latin typeface="Times New Roman" panose="02020603050405020304" pitchFamily="18" charset="0"/>
            </a:endParaRPr>
          </a:p>
        </p:txBody>
      </p:sp>
      <p:sp>
        <p:nvSpPr>
          <p:cNvPr id="148516" name="Text Box 43">
            <a:extLst>
              <a:ext uri="{FF2B5EF4-FFF2-40B4-BE49-F238E27FC236}">
                <a16:creationId xmlns:a16="http://schemas.microsoft.com/office/drawing/2014/main" id="{A349F0F6-D575-4B71-80C8-B319349CCE60}"/>
              </a:ext>
            </a:extLst>
          </p:cNvPr>
          <p:cNvSpPr txBox="1">
            <a:spLocks noChangeArrowheads="1"/>
          </p:cNvSpPr>
          <p:nvPr/>
        </p:nvSpPr>
        <p:spPr bwMode="auto">
          <a:xfrm>
            <a:off x="6419851" y="4510089"/>
            <a:ext cx="19653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a:solidFill>
                  <a:schemeClr val="accent2"/>
                </a:solidFill>
                <a:latin typeface="Times New Roman" panose="02020603050405020304" pitchFamily="18" charset="0"/>
              </a:rPr>
              <a:t>bilance H</a:t>
            </a:r>
            <a:r>
              <a:rPr lang="cs-CZ" altLang="cs-CZ" sz="2400" b="1" baseline="30000">
                <a:solidFill>
                  <a:schemeClr val="accent2"/>
                </a:solidFill>
                <a:latin typeface="Times New Roman" panose="02020603050405020304"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118825">
                                            <p:txEl>
                                              <p:pRg st="1" end="1"/>
                                            </p:txEl>
                                          </p:spTgt>
                                        </p:tgtEl>
                                        <p:attrNameLst>
                                          <p:attrName>style.visibility</p:attrName>
                                        </p:attrNameLst>
                                      </p:cBhvr>
                                      <p:to>
                                        <p:strVal val="visible"/>
                                      </p:to>
                                    </p:set>
                                    <p:animEffect transition="in" filter="checkerboard(across)">
                                      <p:cBhvr>
                                        <p:cTn id="7" dur="500"/>
                                        <p:tgtEl>
                                          <p:spTgt spid="118825">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118825">
                                            <p:txEl>
                                              <p:pRg st="2" end="2"/>
                                            </p:txEl>
                                          </p:spTgt>
                                        </p:tgtEl>
                                        <p:attrNameLst>
                                          <p:attrName>style.visibility</p:attrName>
                                        </p:attrNameLst>
                                      </p:cBhvr>
                                      <p:to>
                                        <p:strVal val="visible"/>
                                      </p:to>
                                    </p:set>
                                    <p:animEffect transition="in" filter="checkerboard(across)">
                                      <p:cBhvr>
                                        <p:cTn id="12" dur="500"/>
                                        <p:tgtEl>
                                          <p:spTgt spid="11882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50530" name="Rectangle 42">
            <a:extLst>
              <a:ext uri="{FF2B5EF4-FFF2-40B4-BE49-F238E27FC236}">
                <a16:creationId xmlns:a16="http://schemas.microsoft.com/office/drawing/2014/main" id="{1CC1B11C-BBC7-4EDB-88F5-CDAA2723D762}"/>
              </a:ext>
            </a:extLst>
          </p:cNvPr>
          <p:cNvSpPr>
            <a:spLocks noChangeArrowheads="1"/>
          </p:cNvSpPr>
          <p:nvPr/>
        </p:nvSpPr>
        <p:spPr bwMode="auto">
          <a:xfrm>
            <a:off x="2424113" y="1196976"/>
            <a:ext cx="927100" cy="784225"/>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0531" name="Rectangle 41">
            <a:extLst>
              <a:ext uri="{FF2B5EF4-FFF2-40B4-BE49-F238E27FC236}">
                <a16:creationId xmlns:a16="http://schemas.microsoft.com/office/drawing/2014/main" id="{DBB71C3B-8253-4EA7-B470-012FD4495711}"/>
              </a:ext>
            </a:extLst>
          </p:cNvPr>
          <p:cNvSpPr>
            <a:spLocks noChangeArrowheads="1"/>
          </p:cNvSpPr>
          <p:nvPr/>
        </p:nvSpPr>
        <p:spPr bwMode="auto">
          <a:xfrm>
            <a:off x="4511675" y="2289176"/>
            <a:ext cx="1144588" cy="708025"/>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nvGrpSpPr>
          <p:cNvPr id="150532" name="Group 2">
            <a:extLst>
              <a:ext uri="{FF2B5EF4-FFF2-40B4-BE49-F238E27FC236}">
                <a16:creationId xmlns:a16="http://schemas.microsoft.com/office/drawing/2014/main" id="{5413BD7B-8859-4EEB-BFC6-4D36851EE3F3}"/>
              </a:ext>
            </a:extLst>
          </p:cNvPr>
          <p:cNvGrpSpPr>
            <a:grpSpLocks/>
          </p:cNvGrpSpPr>
          <p:nvPr/>
        </p:nvGrpSpPr>
        <p:grpSpPr bwMode="auto">
          <a:xfrm flipH="1">
            <a:off x="3328989" y="1643063"/>
            <a:ext cx="1171575" cy="2038350"/>
            <a:chOff x="2575" y="781"/>
            <a:chExt cx="866" cy="1284"/>
          </a:xfrm>
        </p:grpSpPr>
        <p:sp>
          <p:nvSpPr>
            <p:cNvPr id="150570" name="Freeform 3">
              <a:extLst>
                <a:ext uri="{FF2B5EF4-FFF2-40B4-BE49-F238E27FC236}">
                  <a16:creationId xmlns:a16="http://schemas.microsoft.com/office/drawing/2014/main" id="{47D69941-6C1A-4FDA-8CB8-7EA97CE4B74F}"/>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0571" name="Freeform 4">
              <a:extLst>
                <a:ext uri="{FF2B5EF4-FFF2-40B4-BE49-F238E27FC236}">
                  <a16:creationId xmlns:a16="http://schemas.microsoft.com/office/drawing/2014/main" id="{31ADE595-6AF1-4AA1-AE64-EE0726183122}"/>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50533" name="Rectangle 5">
            <a:extLst>
              <a:ext uri="{FF2B5EF4-FFF2-40B4-BE49-F238E27FC236}">
                <a16:creationId xmlns:a16="http://schemas.microsoft.com/office/drawing/2014/main" id="{60508A74-8B68-462B-816A-B2209D17A708}"/>
              </a:ext>
            </a:extLst>
          </p:cNvPr>
          <p:cNvSpPr>
            <a:spLocks noChangeArrowheads="1"/>
          </p:cNvSpPr>
          <p:nvPr/>
        </p:nvSpPr>
        <p:spPr bwMode="auto">
          <a:xfrm>
            <a:off x="2417763" y="1412876"/>
            <a:ext cx="927100" cy="5683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0534" name="Freeform 6">
            <a:extLst>
              <a:ext uri="{FF2B5EF4-FFF2-40B4-BE49-F238E27FC236}">
                <a16:creationId xmlns:a16="http://schemas.microsoft.com/office/drawing/2014/main" id="{E9E2D978-D876-49F1-B555-3E7FA465B59A}"/>
              </a:ext>
            </a:extLst>
          </p:cNvPr>
          <p:cNvSpPr>
            <a:spLocks/>
          </p:cNvSpPr>
          <p:nvPr/>
        </p:nvSpPr>
        <p:spPr bwMode="auto">
          <a:xfrm>
            <a:off x="7491413" y="3690938"/>
            <a:ext cx="1846262" cy="1039812"/>
          </a:xfrm>
          <a:custGeom>
            <a:avLst/>
            <a:gdLst>
              <a:gd name="T0" fmla="*/ 2147483646 w 1163"/>
              <a:gd name="T1" fmla="*/ 2147483646 h 655"/>
              <a:gd name="T2" fmla="*/ 2147483646 w 1163"/>
              <a:gd name="T3" fmla="*/ 2147483646 h 655"/>
              <a:gd name="T4" fmla="*/ 2147483646 w 1163"/>
              <a:gd name="T5" fmla="*/ 2147483646 h 655"/>
              <a:gd name="T6" fmla="*/ 2147483646 w 1163"/>
              <a:gd name="T7" fmla="*/ 2147483646 h 655"/>
              <a:gd name="T8" fmla="*/ 2147483646 w 1163"/>
              <a:gd name="T9" fmla="*/ 0 h 655"/>
              <a:gd name="T10" fmla="*/ 0 w 1163"/>
              <a:gd name="T11" fmla="*/ 0 h 655"/>
              <a:gd name="T12" fmla="*/ 0 60000 65536"/>
              <a:gd name="T13" fmla="*/ 0 60000 65536"/>
              <a:gd name="T14" fmla="*/ 0 60000 65536"/>
              <a:gd name="T15" fmla="*/ 0 60000 65536"/>
              <a:gd name="T16" fmla="*/ 0 60000 65536"/>
              <a:gd name="T17" fmla="*/ 0 60000 65536"/>
              <a:gd name="T18" fmla="*/ 0 w 1163"/>
              <a:gd name="T19" fmla="*/ 0 h 655"/>
              <a:gd name="T20" fmla="*/ 1163 w 1163"/>
              <a:gd name="T21" fmla="*/ 655 h 655"/>
            </a:gdLst>
            <a:ahLst/>
            <a:cxnLst>
              <a:cxn ang="T12">
                <a:pos x="T0" y="T1"/>
              </a:cxn>
              <a:cxn ang="T13">
                <a:pos x="T2" y="T3"/>
              </a:cxn>
              <a:cxn ang="T14">
                <a:pos x="T4" y="T5"/>
              </a:cxn>
              <a:cxn ang="T15">
                <a:pos x="T6" y="T7"/>
              </a:cxn>
              <a:cxn ang="T16">
                <a:pos x="T8" y="T9"/>
              </a:cxn>
              <a:cxn ang="T17">
                <a:pos x="T10" y="T11"/>
              </a:cxn>
            </a:cxnLst>
            <a:rect l="T18" t="T19" r="T20" b="T21"/>
            <a:pathLst>
              <a:path w="1163" h="655">
                <a:moveTo>
                  <a:pt x="1163" y="655"/>
                </a:moveTo>
                <a:lnTo>
                  <a:pt x="767" y="655"/>
                </a:lnTo>
                <a:cubicBezTo>
                  <a:pt x="691" y="637"/>
                  <a:pt x="713" y="640"/>
                  <a:pt x="702" y="548"/>
                </a:cubicBezTo>
                <a:lnTo>
                  <a:pt x="702" y="101"/>
                </a:lnTo>
                <a:cubicBezTo>
                  <a:pt x="683" y="10"/>
                  <a:pt x="707" y="17"/>
                  <a:pt x="590" y="0"/>
                </a:cubicBezTo>
                <a:lnTo>
                  <a:pt x="0"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0535" name="Freeform 7">
            <a:extLst>
              <a:ext uri="{FF2B5EF4-FFF2-40B4-BE49-F238E27FC236}">
                <a16:creationId xmlns:a16="http://schemas.microsoft.com/office/drawing/2014/main" id="{E6DD7E23-0F73-4D2C-972E-1D03BCD06F9E}"/>
              </a:ext>
            </a:extLst>
          </p:cNvPr>
          <p:cNvSpPr>
            <a:spLocks/>
          </p:cNvSpPr>
          <p:nvPr/>
        </p:nvSpPr>
        <p:spPr bwMode="auto">
          <a:xfrm flipH="1" flipV="1">
            <a:off x="8115301" y="4721225"/>
            <a:ext cx="1222375" cy="1023938"/>
          </a:xfrm>
          <a:custGeom>
            <a:avLst/>
            <a:gdLst>
              <a:gd name="T0" fmla="*/ 0 w 866"/>
              <a:gd name="T1" fmla="*/ 2147483646 h 645"/>
              <a:gd name="T2" fmla="*/ 2147483646 w 866"/>
              <a:gd name="T3" fmla="*/ 2147483646 h 645"/>
              <a:gd name="T4" fmla="*/ 2147483646 w 866"/>
              <a:gd name="T5" fmla="*/ 2147483646 h 645"/>
              <a:gd name="T6" fmla="*/ 2147483646 w 866"/>
              <a:gd name="T7" fmla="*/ 2147483646 h 645"/>
              <a:gd name="T8" fmla="*/ 2147483646 w 866"/>
              <a:gd name="T9" fmla="*/ 0 h 645"/>
              <a:gd name="T10" fmla="*/ 214748364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0536" name="Rectangle 8">
            <a:extLst>
              <a:ext uri="{FF2B5EF4-FFF2-40B4-BE49-F238E27FC236}">
                <a16:creationId xmlns:a16="http://schemas.microsoft.com/office/drawing/2014/main" id="{5F959558-3003-4BFF-9DD3-01248D5F1CC5}"/>
              </a:ext>
            </a:extLst>
          </p:cNvPr>
          <p:cNvSpPr>
            <a:spLocks noChangeArrowheads="1"/>
          </p:cNvSpPr>
          <p:nvPr/>
        </p:nvSpPr>
        <p:spPr bwMode="auto">
          <a:xfrm>
            <a:off x="9336088" y="4337051"/>
            <a:ext cx="1111250" cy="741363"/>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0537" name="Rectangle 9">
            <a:extLst>
              <a:ext uri="{FF2B5EF4-FFF2-40B4-BE49-F238E27FC236}">
                <a16:creationId xmlns:a16="http://schemas.microsoft.com/office/drawing/2014/main" id="{0035006A-E64F-4A82-9F04-31EC4015EC40}"/>
              </a:ext>
            </a:extLst>
          </p:cNvPr>
          <p:cNvSpPr>
            <a:spLocks noChangeArrowheads="1"/>
          </p:cNvSpPr>
          <p:nvPr/>
        </p:nvSpPr>
        <p:spPr bwMode="auto">
          <a:xfrm>
            <a:off x="6929438" y="3349625"/>
            <a:ext cx="558800" cy="674688"/>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0538" name="Rectangle 10">
            <a:extLst>
              <a:ext uri="{FF2B5EF4-FFF2-40B4-BE49-F238E27FC236}">
                <a16:creationId xmlns:a16="http://schemas.microsoft.com/office/drawing/2014/main" id="{051AE00D-23AF-47D3-9332-E44C15DED319}"/>
              </a:ext>
            </a:extLst>
          </p:cNvPr>
          <p:cNvSpPr>
            <a:spLocks noChangeArrowheads="1"/>
          </p:cNvSpPr>
          <p:nvPr/>
        </p:nvSpPr>
        <p:spPr bwMode="auto">
          <a:xfrm>
            <a:off x="6927851" y="1168401"/>
            <a:ext cx="1116013" cy="71596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0539" name="Rectangle 11">
            <a:extLst>
              <a:ext uri="{FF2B5EF4-FFF2-40B4-BE49-F238E27FC236}">
                <a16:creationId xmlns:a16="http://schemas.microsoft.com/office/drawing/2014/main" id="{36A18373-F9F8-4F57-81F2-5FDD5630983F}"/>
              </a:ext>
            </a:extLst>
          </p:cNvPr>
          <p:cNvSpPr>
            <a:spLocks noChangeArrowheads="1"/>
          </p:cNvSpPr>
          <p:nvPr/>
        </p:nvSpPr>
        <p:spPr bwMode="auto">
          <a:xfrm>
            <a:off x="6915150" y="3357564"/>
            <a:ext cx="579438" cy="66357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0540" name="Rectangle 12">
            <a:extLst>
              <a:ext uri="{FF2B5EF4-FFF2-40B4-BE49-F238E27FC236}">
                <a16:creationId xmlns:a16="http://schemas.microsoft.com/office/drawing/2014/main" id="{7F0D1958-EFAE-4C42-8A06-FBF92E1BD3BF}"/>
              </a:ext>
            </a:extLst>
          </p:cNvPr>
          <p:cNvSpPr>
            <a:spLocks noChangeArrowheads="1"/>
          </p:cNvSpPr>
          <p:nvPr/>
        </p:nvSpPr>
        <p:spPr bwMode="auto">
          <a:xfrm>
            <a:off x="6954839" y="5167313"/>
            <a:ext cx="1106487" cy="85725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0541" name="Rectangle 13">
            <a:extLst>
              <a:ext uri="{FF2B5EF4-FFF2-40B4-BE49-F238E27FC236}">
                <a16:creationId xmlns:a16="http://schemas.microsoft.com/office/drawing/2014/main" id="{BE9FE31F-43F6-4289-A55C-5E3CE6C2E68F}"/>
              </a:ext>
            </a:extLst>
          </p:cNvPr>
          <p:cNvSpPr>
            <a:spLocks noChangeArrowheads="1"/>
          </p:cNvSpPr>
          <p:nvPr/>
        </p:nvSpPr>
        <p:spPr bwMode="auto">
          <a:xfrm>
            <a:off x="9340850" y="4508500"/>
            <a:ext cx="1111250" cy="5794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0542" name="Rectangle 14">
            <a:extLst>
              <a:ext uri="{FF2B5EF4-FFF2-40B4-BE49-F238E27FC236}">
                <a16:creationId xmlns:a16="http://schemas.microsoft.com/office/drawing/2014/main" id="{577582B1-6A4B-47F1-81A7-4C1AFFBA46CF}"/>
              </a:ext>
            </a:extLst>
          </p:cNvPr>
          <p:cNvSpPr>
            <a:spLocks noChangeArrowheads="1"/>
          </p:cNvSpPr>
          <p:nvPr/>
        </p:nvSpPr>
        <p:spPr bwMode="auto">
          <a:xfrm>
            <a:off x="6954838" y="5445125"/>
            <a:ext cx="1111250" cy="590550"/>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0543" name="Rectangle 15">
            <a:extLst>
              <a:ext uri="{FF2B5EF4-FFF2-40B4-BE49-F238E27FC236}">
                <a16:creationId xmlns:a16="http://schemas.microsoft.com/office/drawing/2014/main" id="{C65D2531-FD1D-4851-99F3-0A10FBDA789A}"/>
              </a:ext>
            </a:extLst>
          </p:cNvPr>
          <p:cNvSpPr>
            <a:spLocks noChangeArrowheads="1"/>
          </p:cNvSpPr>
          <p:nvPr/>
        </p:nvSpPr>
        <p:spPr bwMode="auto">
          <a:xfrm>
            <a:off x="6929439" y="1484314"/>
            <a:ext cx="1120775" cy="59848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0544" name="Rectangle 16">
            <a:extLst>
              <a:ext uri="{FF2B5EF4-FFF2-40B4-BE49-F238E27FC236}">
                <a16:creationId xmlns:a16="http://schemas.microsoft.com/office/drawing/2014/main" id="{B3DD6661-AA34-4C4A-B25A-4E054D0D58FB}"/>
              </a:ext>
            </a:extLst>
          </p:cNvPr>
          <p:cNvSpPr>
            <a:spLocks noChangeArrowheads="1"/>
          </p:cNvSpPr>
          <p:nvPr/>
        </p:nvSpPr>
        <p:spPr bwMode="auto">
          <a:xfrm>
            <a:off x="4518025" y="2420939"/>
            <a:ext cx="1144588" cy="581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0545" name="Text Box 17">
            <a:extLst>
              <a:ext uri="{FF2B5EF4-FFF2-40B4-BE49-F238E27FC236}">
                <a16:creationId xmlns:a16="http://schemas.microsoft.com/office/drawing/2014/main" id="{420632F9-553A-4611-A84D-454767CE19FE}"/>
              </a:ext>
            </a:extLst>
          </p:cNvPr>
          <p:cNvSpPr txBox="1">
            <a:spLocks noChangeArrowheads="1"/>
          </p:cNvSpPr>
          <p:nvPr/>
        </p:nvSpPr>
        <p:spPr bwMode="auto">
          <a:xfrm>
            <a:off x="2513013" y="1395413"/>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50546" name="Text Box 18">
            <a:extLst>
              <a:ext uri="{FF2B5EF4-FFF2-40B4-BE49-F238E27FC236}">
                <a16:creationId xmlns:a16="http://schemas.microsoft.com/office/drawing/2014/main" id="{4908123B-DEF8-4AE2-815F-D5490233CA4B}"/>
              </a:ext>
            </a:extLst>
          </p:cNvPr>
          <p:cNvSpPr txBox="1">
            <a:spLocks noChangeArrowheads="1"/>
          </p:cNvSpPr>
          <p:nvPr/>
        </p:nvSpPr>
        <p:spPr bwMode="auto">
          <a:xfrm>
            <a:off x="2554288" y="344170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50547" name="Text Box 19">
            <a:extLst>
              <a:ext uri="{FF2B5EF4-FFF2-40B4-BE49-F238E27FC236}">
                <a16:creationId xmlns:a16="http://schemas.microsoft.com/office/drawing/2014/main" id="{C0735FB3-8CB9-477D-9608-2B27A160B6F1}"/>
              </a:ext>
            </a:extLst>
          </p:cNvPr>
          <p:cNvSpPr txBox="1">
            <a:spLocks noChangeArrowheads="1"/>
          </p:cNvSpPr>
          <p:nvPr/>
        </p:nvSpPr>
        <p:spPr bwMode="auto">
          <a:xfrm>
            <a:off x="4559300" y="2492375"/>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50548" name="Text Box 20">
            <a:extLst>
              <a:ext uri="{FF2B5EF4-FFF2-40B4-BE49-F238E27FC236}">
                <a16:creationId xmlns:a16="http://schemas.microsoft.com/office/drawing/2014/main" id="{6A2C7961-36F6-4B8C-9DC7-348656C84BC9}"/>
              </a:ext>
            </a:extLst>
          </p:cNvPr>
          <p:cNvSpPr txBox="1">
            <a:spLocks noChangeArrowheads="1"/>
          </p:cNvSpPr>
          <p:nvPr/>
        </p:nvSpPr>
        <p:spPr bwMode="auto">
          <a:xfrm>
            <a:off x="7096126" y="1462088"/>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sp>
        <p:nvSpPr>
          <p:cNvPr id="150549" name="Text Box 21">
            <a:extLst>
              <a:ext uri="{FF2B5EF4-FFF2-40B4-BE49-F238E27FC236}">
                <a16:creationId xmlns:a16="http://schemas.microsoft.com/office/drawing/2014/main" id="{79486D44-16C6-4372-AF73-A6116FBB0692}"/>
              </a:ext>
            </a:extLst>
          </p:cNvPr>
          <p:cNvSpPr txBox="1">
            <a:spLocks noChangeArrowheads="1"/>
          </p:cNvSpPr>
          <p:nvPr/>
        </p:nvSpPr>
        <p:spPr bwMode="auto">
          <a:xfrm>
            <a:off x="7064376" y="3516313"/>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grpSp>
        <p:nvGrpSpPr>
          <p:cNvPr id="150550" name="Group 22">
            <a:extLst>
              <a:ext uri="{FF2B5EF4-FFF2-40B4-BE49-F238E27FC236}">
                <a16:creationId xmlns:a16="http://schemas.microsoft.com/office/drawing/2014/main" id="{43599BC0-0EB3-4CBC-A3B9-F55CE1A3DE49}"/>
              </a:ext>
            </a:extLst>
          </p:cNvPr>
          <p:cNvGrpSpPr>
            <a:grpSpLocks/>
          </p:cNvGrpSpPr>
          <p:nvPr/>
        </p:nvGrpSpPr>
        <p:grpSpPr bwMode="auto">
          <a:xfrm>
            <a:off x="5656264" y="1644650"/>
            <a:ext cx="1273175" cy="2038350"/>
            <a:chOff x="2575" y="781"/>
            <a:chExt cx="866" cy="1284"/>
          </a:xfrm>
        </p:grpSpPr>
        <p:sp>
          <p:nvSpPr>
            <p:cNvPr id="150568" name="Freeform 23">
              <a:extLst>
                <a:ext uri="{FF2B5EF4-FFF2-40B4-BE49-F238E27FC236}">
                  <a16:creationId xmlns:a16="http://schemas.microsoft.com/office/drawing/2014/main" id="{F83E6DEB-7BB8-4DA7-9645-E55DC3DA062A}"/>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0569" name="Freeform 24">
              <a:extLst>
                <a:ext uri="{FF2B5EF4-FFF2-40B4-BE49-F238E27FC236}">
                  <a16:creationId xmlns:a16="http://schemas.microsoft.com/office/drawing/2014/main" id="{458E0633-E0F2-4626-AABC-FDB3EC043F7F}"/>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50551" name="Rectangle 25">
            <a:extLst>
              <a:ext uri="{FF2B5EF4-FFF2-40B4-BE49-F238E27FC236}">
                <a16:creationId xmlns:a16="http://schemas.microsoft.com/office/drawing/2014/main" id="{A15BDE5E-99AB-44C8-AD56-2708933731E1}"/>
              </a:ext>
            </a:extLst>
          </p:cNvPr>
          <p:cNvSpPr>
            <a:spLocks noChangeArrowheads="1"/>
          </p:cNvSpPr>
          <p:nvPr/>
        </p:nvSpPr>
        <p:spPr bwMode="auto">
          <a:xfrm flipH="1">
            <a:off x="1692275" y="148431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0552" name="Text Box 26">
            <a:extLst>
              <a:ext uri="{FF2B5EF4-FFF2-40B4-BE49-F238E27FC236}">
                <a16:creationId xmlns:a16="http://schemas.microsoft.com/office/drawing/2014/main" id="{DA591CCF-156F-4434-A31A-3996C3975CCD}"/>
              </a:ext>
            </a:extLst>
          </p:cNvPr>
          <p:cNvSpPr txBox="1">
            <a:spLocks noChangeArrowheads="1"/>
          </p:cNvSpPr>
          <p:nvPr/>
        </p:nvSpPr>
        <p:spPr bwMode="auto">
          <a:xfrm>
            <a:off x="7124700" y="5464175"/>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50553" name="Text Box 27">
            <a:extLst>
              <a:ext uri="{FF2B5EF4-FFF2-40B4-BE49-F238E27FC236}">
                <a16:creationId xmlns:a16="http://schemas.microsoft.com/office/drawing/2014/main" id="{0AE2C462-88B4-4709-AC3A-C3435C78ACCA}"/>
              </a:ext>
            </a:extLst>
          </p:cNvPr>
          <p:cNvSpPr txBox="1">
            <a:spLocks noChangeArrowheads="1"/>
          </p:cNvSpPr>
          <p:nvPr/>
        </p:nvSpPr>
        <p:spPr bwMode="auto">
          <a:xfrm>
            <a:off x="9494838" y="4549775"/>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50554" name="Text Box 28">
            <a:extLst>
              <a:ext uri="{FF2B5EF4-FFF2-40B4-BE49-F238E27FC236}">
                <a16:creationId xmlns:a16="http://schemas.microsoft.com/office/drawing/2014/main" id="{E226159A-A11E-482D-B8DA-120DFA899312}"/>
              </a:ext>
            </a:extLst>
          </p:cNvPr>
          <p:cNvSpPr txBox="1">
            <a:spLocks noChangeArrowheads="1"/>
          </p:cNvSpPr>
          <p:nvPr/>
        </p:nvSpPr>
        <p:spPr bwMode="auto">
          <a:xfrm>
            <a:off x="7785100" y="1363663"/>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graphicFrame>
        <p:nvGraphicFramePr>
          <p:cNvPr id="150555" name="Object 46">
            <a:extLst>
              <a:ext uri="{FF2B5EF4-FFF2-40B4-BE49-F238E27FC236}">
                <a16:creationId xmlns:a16="http://schemas.microsoft.com/office/drawing/2014/main" id="{D1B64FB4-F22A-4D3B-846B-E195B21CDB0C}"/>
              </a:ext>
            </a:extLst>
          </p:cNvPr>
          <p:cNvGraphicFramePr>
            <a:graphicFrameLocks noChangeAspect="1"/>
          </p:cNvGraphicFramePr>
          <p:nvPr/>
        </p:nvGraphicFramePr>
        <p:xfrm>
          <a:off x="8616951" y="260351"/>
          <a:ext cx="1457325" cy="1724025"/>
        </p:xfrm>
        <a:graphic>
          <a:graphicData uri="http://schemas.openxmlformats.org/presentationml/2006/ole">
            <mc:AlternateContent xmlns:mc="http://schemas.openxmlformats.org/markup-compatibility/2006">
              <mc:Choice xmlns:v="urn:schemas-microsoft-com:vml" Requires="v">
                <p:oleObj spid="_x0000_s88068" name="Rastrový obrázek" r:id="rId4" imgW="1495431" imgH="1771790" progId="PBrush">
                  <p:embed/>
                </p:oleObj>
              </mc:Choice>
              <mc:Fallback>
                <p:oleObj name="Rastrový obrázek" r:id="rId4" imgW="1495431" imgH="1771790" progId="PBrush">
                  <p:embed/>
                  <p:pic>
                    <p:nvPicPr>
                      <p:cNvPr id="150555" name="Object 46">
                        <a:extLst>
                          <a:ext uri="{FF2B5EF4-FFF2-40B4-BE49-F238E27FC236}">
                            <a16:creationId xmlns:a16="http://schemas.microsoft.com/office/drawing/2014/main" id="{D1B64FB4-F22A-4D3B-846B-E195B21CDB0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16951" y="260351"/>
                        <a:ext cx="1457325" cy="1724025"/>
                      </a:xfrm>
                      <a:prstGeom prst="rect">
                        <a:avLst/>
                      </a:prstGeom>
                      <a:noFill/>
                      <a:ln>
                        <a:noFill/>
                      </a:ln>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50556" name="Object 47">
            <a:extLst>
              <a:ext uri="{FF2B5EF4-FFF2-40B4-BE49-F238E27FC236}">
                <a16:creationId xmlns:a16="http://schemas.microsoft.com/office/drawing/2014/main" id="{0819B634-6F28-43E7-913F-E807265447CE}"/>
              </a:ext>
            </a:extLst>
          </p:cNvPr>
          <p:cNvGraphicFramePr>
            <a:graphicFrameLocks noChangeAspect="1"/>
          </p:cNvGraphicFramePr>
          <p:nvPr/>
        </p:nvGraphicFramePr>
        <p:xfrm>
          <a:off x="1774825" y="120651"/>
          <a:ext cx="939800" cy="931863"/>
        </p:xfrm>
        <a:graphic>
          <a:graphicData uri="http://schemas.openxmlformats.org/presentationml/2006/ole">
            <mc:AlternateContent xmlns:mc="http://schemas.openxmlformats.org/markup-compatibility/2006">
              <mc:Choice xmlns:v="urn:schemas-microsoft-com:vml" Requires="v">
                <p:oleObj spid="_x0000_s88069" name="Clip" r:id="rId6" imgW="2287616" imgH="1701980" progId="">
                  <p:embed/>
                </p:oleObj>
              </mc:Choice>
              <mc:Fallback>
                <p:oleObj name="Clip" r:id="rId6" imgW="2287616" imgH="1701980" progId="">
                  <p:embed/>
                  <p:pic>
                    <p:nvPicPr>
                      <p:cNvPr id="150556" name="Object 47">
                        <a:extLst>
                          <a:ext uri="{FF2B5EF4-FFF2-40B4-BE49-F238E27FC236}">
                            <a16:creationId xmlns:a16="http://schemas.microsoft.com/office/drawing/2014/main" id="{0819B634-6F28-43E7-913F-E807265447C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74825" y="120651"/>
                        <a:ext cx="939800" cy="93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50557" name="AutoShape 31">
            <a:extLst>
              <a:ext uri="{FF2B5EF4-FFF2-40B4-BE49-F238E27FC236}">
                <a16:creationId xmlns:a16="http://schemas.microsoft.com/office/drawing/2014/main" id="{28BEADDD-51B3-4CCA-9CDC-A567B8AE1A76}"/>
              </a:ext>
            </a:extLst>
          </p:cNvPr>
          <p:cNvSpPr>
            <a:spLocks noChangeArrowheads="1"/>
          </p:cNvSpPr>
          <p:nvPr/>
        </p:nvSpPr>
        <p:spPr bwMode="auto">
          <a:xfrm>
            <a:off x="7104064" y="4005264"/>
            <a:ext cx="287337" cy="503237"/>
          </a:xfrm>
          <a:prstGeom prst="upArrow">
            <a:avLst>
              <a:gd name="adj1" fmla="val 50000"/>
              <a:gd name="adj2" fmla="val 43785"/>
            </a:avLst>
          </a:prstGeom>
          <a:solidFill>
            <a:schemeClr val="accent2"/>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0558" name="AutoShape 32">
            <a:extLst>
              <a:ext uri="{FF2B5EF4-FFF2-40B4-BE49-F238E27FC236}">
                <a16:creationId xmlns:a16="http://schemas.microsoft.com/office/drawing/2014/main" id="{54C62484-F63C-40A7-8FF9-D3BE95E82587}"/>
              </a:ext>
            </a:extLst>
          </p:cNvPr>
          <p:cNvSpPr>
            <a:spLocks noChangeArrowheads="1"/>
          </p:cNvSpPr>
          <p:nvPr/>
        </p:nvSpPr>
        <p:spPr bwMode="auto">
          <a:xfrm rot="10800000">
            <a:off x="7391400" y="620714"/>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0559" name="AutoShape 33">
            <a:extLst>
              <a:ext uri="{FF2B5EF4-FFF2-40B4-BE49-F238E27FC236}">
                <a16:creationId xmlns:a16="http://schemas.microsoft.com/office/drawing/2014/main" id="{9461DF89-733E-4137-AA2A-5489079E358C}"/>
              </a:ext>
            </a:extLst>
          </p:cNvPr>
          <p:cNvSpPr>
            <a:spLocks noChangeArrowheads="1"/>
          </p:cNvSpPr>
          <p:nvPr/>
        </p:nvSpPr>
        <p:spPr bwMode="auto">
          <a:xfrm rot="10800000">
            <a:off x="9191625" y="1700214"/>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0560" name="Rectangle 34">
            <a:extLst>
              <a:ext uri="{FF2B5EF4-FFF2-40B4-BE49-F238E27FC236}">
                <a16:creationId xmlns:a16="http://schemas.microsoft.com/office/drawing/2014/main" id="{A1925CB5-B63F-42ED-8C5A-BBC863692A47}"/>
              </a:ext>
            </a:extLst>
          </p:cNvPr>
          <p:cNvSpPr>
            <a:spLocks noChangeArrowheads="1"/>
          </p:cNvSpPr>
          <p:nvPr/>
        </p:nvSpPr>
        <p:spPr bwMode="auto">
          <a:xfrm>
            <a:off x="7464426" y="476251"/>
            <a:ext cx="1655763" cy="144463"/>
          </a:xfrm>
          <a:prstGeom prst="rect">
            <a:avLst/>
          </a:prstGeom>
          <a:solidFill>
            <a:schemeClr val="accent2"/>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0561" name="Text Box 35">
            <a:extLst>
              <a:ext uri="{FF2B5EF4-FFF2-40B4-BE49-F238E27FC236}">
                <a16:creationId xmlns:a16="http://schemas.microsoft.com/office/drawing/2014/main" id="{1E1014B3-88C6-427C-B73A-1D269896A77E}"/>
              </a:ext>
            </a:extLst>
          </p:cNvPr>
          <p:cNvSpPr txBox="1">
            <a:spLocks noChangeArrowheads="1"/>
          </p:cNvSpPr>
          <p:nvPr/>
        </p:nvSpPr>
        <p:spPr bwMode="auto">
          <a:xfrm>
            <a:off x="8904289" y="2225675"/>
            <a:ext cx="1571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TA + NH</a:t>
            </a:r>
            <a:r>
              <a:rPr lang="cs-CZ" altLang="cs-CZ" sz="2400" baseline="-25000">
                <a:latin typeface="Times New Roman" panose="02020603050405020304" pitchFamily="18" charset="0"/>
              </a:rPr>
              <a:t>4</a:t>
            </a:r>
            <a:r>
              <a:rPr lang="cs-CZ" altLang="cs-CZ" sz="2400" baseline="30000">
                <a:latin typeface="Times New Roman" panose="02020603050405020304" pitchFamily="18" charset="0"/>
              </a:rPr>
              <a:t>+</a:t>
            </a:r>
          </a:p>
        </p:txBody>
      </p:sp>
      <p:sp>
        <p:nvSpPr>
          <p:cNvPr id="150562" name="AutoShape 36">
            <a:extLst>
              <a:ext uri="{FF2B5EF4-FFF2-40B4-BE49-F238E27FC236}">
                <a16:creationId xmlns:a16="http://schemas.microsoft.com/office/drawing/2014/main" id="{D03427E1-4F76-4973-8AF2-3CD29CEF00B9}"/>
              </a:ext>
            </a:extLst>
          </p:cNvPr>
          <p:cNvSpPr>
            <a:spLocks noChangeArrowheads="1"/>
          </p:cNvSpPr>
          <p:nvPr/>
        </p:nvSpPr>
        <p:spPr bwMode="auto">
          <a:xfrm>
            <a:off x="2713039" y="1989139"/>
            <a:ext cx="287337" cy="935037"/>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0563" name="AutoShape 37">
            <a:extLst>
              <a:ext uri="{FF2B5EF4-FFF2-40B4-BE49-F238E27FC236}">
                <a16:creationId xmlns:a16="http://schemas.microsoft.com/office/drawing/2014/main" id="{0C60B6E1-0290-465B-9A24-7E780D25BFB0}"/>
              </a:ext>
            </a:extLst>
          </p:cNvPr>
          <p:cNvSpPr>
            <a:spLocks noChangeArrowheads="1"/>
          </p:cNvSpPr>
          <p:nvPr/>
        </p:nvSpPr>
        <p:spPr bwMode="auto">
          <a:xfrm>
            <a:off x="2713039" y="260350"/>
            <a:ext cx="287337" cy="935038"/>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0564" name="Text Box 40">
            <a:extLst>
              <a:ext uri="{FF2B5EF4-FFF2-40B4-BE49-F238E27FC236}">
                <a16:creationId xmlns:a16="http://schemas.microsoft.com/office/drawing/2014/main" id="{EDF469F8-7EF5-486A-AC48-BEE0D2AC1FA7}"/>
              </a:ext>
            </a:extLst>
          </p:cNvPr>
          <p:cNvSpPr txBox="1">
            <a:spLocks noChangeArrowheads="1"/>
          </p:cNvSpPr>
          <p:nvPr/>
        </p:nvSpPr>
        <p:spPr bwMode="auto">
          <a:xfrm>
            <a:off x="1524001" y="5233988"/>
            <a:ext cx="547052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8000"/>
                </a:solidFill>
                <a:latin typeface="Times New Roman" panose="02020603050405020304" pitchFamily="18" charset="0"/>
              </a:rPr>
              <a:t>Pufrační poruchy acidobazické rovnováhy:</a:t>
            </a:r>
          </a:p>
          <a:p>
            <a:pPr lvl="1">
              <a:spcBef>
                <a:spcPct val="0"/>
              </a:spcBef>
              <a:buClrTx/>
              <a:buFontTx/>
              <a:buNone/>
            </a:pPr>
            <a:r>
              <a:rPr lang="cs-CZ" altLang="cs-CZ" sz="2400">
                <a:latin typeface="Times New Roman" panose="02020603050405020304" pitchFamily="18" charset="0"/>
              </a:rPr>
              <a:t>Diluční acidémie</a:t>
            </a:r>
          </a:p>
        </p:txBody>
      </p:sp>
      <p:sp>
        <p:nvSpPr>
          <p:cNvPr id="150565" name="Text Box 43">
            <a:extLst>
              <a:ext uri="{FF2B5EF4-FFF2-40B4-BE49-F238E27FC236}">
                <a16:creationId xmlns:a16="http://schemas.microsoft.com/office/drawing/2014/main" id="{DEDE5EFA-7564-4B83-8490-838EEBCB90C6}"/>
              </a:ext>
            </a:extLst>
          </p:cNvPr>
          <p:cNvSpPr txBox="1">
            <a:spLocks noChangeArrowheads="1"/>
          </p:cNvSpPr>
          <p:nvPr/>
        </p:nvSpPr>
        <p:spPr bwMode="auto">
          <a:xfrm>
            <a:off x="3987800" y="136526"/>
            <a:ext cx="1003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FF0066"/>
                </a:solidFill>
                <a:latin typeface="Times New Roman" panose="02020603050405020304" pitchFamily="18" charset="0"/>
              </a:rPr>
              <a:t>Diluce</a:t>
            </a:r>
          </a:p>
        </p:txBody>
      </p:sp>
      <p:sp>
        <p:nvSpPr>
          <p:cNvPr id="150566" name="Text Box 42">
            <a:extLst>
              <a:ext uri="{FF2B5EF4-FFF2-40B4-BE49-F238E27FC236}">
                <a16:creationId xmlns:a16="http://schemas.microsoft.com/office/drawing/2014/main" id="{A68D1258-9DED-4DCC-A515-1FDE85A3A746}"/>
              </a:ext>
            </a:extLst>
          </p:cNvPr>
          <p:cNvSpPr txBox="1">
            <a:spLocks noChangeArrowheads="1"/>
          </p:cNvSpPr>
          <p:nvPr/>
        </p:nvSpPr>
        <p:spPr bwMode="auto">
          <a:xfrm>
            <a:off x="1703389" y="2997200"/>
            <a:ext cx="1965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a:solidFill>
                  <a:srgbClr val="FF9933"/>
                </a:solidFill>
                <a:latin typeface="Times New Roman" panose="02020603050405020304" pitchFamily="18" charset="0"/>
              </a:rPr>
              <a:t> bilance CO</a:t>
            </a:r>
            <a:r>
              <a:rPr lang="cs-CZ" altLang="cs-CZ" sz="2400" b="1" baseline="-25000">
                <a:solidFill>
                  <a:srgbClr val="FF9933"/>
                </a:solidFill>
                <a:latin typeface="Times New Roman" panose="02020603050405020304" pitchFamily="18" charset="0"/>
              </a:rPr>
              <a:t>2</a:t>
            </a:r>
            <a:endParaRPr lang="cs-CZ" altLang="cs-CZ" sz="2400" b="1" baseline="30000">
              <a:solidFill>
                <a:srgbClr val="FF9933"/>
              </a:solidFill>
              <a:latin typeface="Times New Roman" panose="02020603050405020304" pitchFamily="18" charset="0"/>
            </a:endParaRPr>
          </a:p>
        </p:txBody>
      </p:sp>
      <p:sp>
        <p:nvSpPr>
          <p:cNvPr id="150567" name="Text Box 43">
            <a:extLst>
              <a:ext uri="{FF2B5EF4-FFF2-40B4-BE49-F238E27FC236}">
                <a16:creationId xmlns:a16="http://schemas.microsoft.com/office/drawing/2014/main" id="{46AB5C49-517B-45AE-B2F5-6BE505F6DB9B}"/>
              </a:ext>
            </a:extLst>
          </p:cNvPr>
          <p:cNvSpPr txBox="1">
            <a:spLocks noChangeArrowheads="1"/>
          </p:cNvSpPr>
          <p:nvPr/>
        </p:nvSpPr>
        <p:spPr bwMode="auto">
          <a:xfrm>
            <a:off x="6419851" y="4510089"/>
            <a:ext cx="19653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a:solidFill>
                  <a:schemeClr val="accent2"/>
                </a:solidFill>
                <a:latin typeface="Times New Roman" panose="02020603050405020304" pitchFamily="18" charset="0"/>
              </a:rPr>
              <a:t>bilance H</a:t>
            </a:r>
            <a:r>
              <a:rPr lang="cs-CZ" altLang="cs-CZ" sz="2400" b="1" baseline="30000">
                <a:solidFill>
                  <a:schemeClr val="accent2"/>
                </a:solidFill>
                <a:latin typeface="Times New Roman" panose="02020603050405020304" pitchFamily="18" charset="0"/>
              </a:rPr>
              <a:t>+</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52578" name="Rectangle 50">
            <a:extLst>
              <a:ext uri="{FF2B5EF4-FFF2-40B4-BE49-F238E27FC236}">
                <a16:creationId xmlns:a16="http://schemas.microsoft.com/office/drawing/2014/main" id="{2B437D12-BCB7-40EE-B098-4643AE4966EA}"/>
              </a:ext>
            </a:extLst>
          </p:cNvPr>
          <p:cNvSpPr>
            <a:spLocks noChangeArrowheads="1"/>
          </p:cNvSpPr>
          <p:nvPr/>
        </p:nvSpPr>
        <p:spPr bwMode="auto">
          <a:xfrm>
            <a:off x="9336089" y="4437064"/>
            <a:ext cx="1120775" cy="598487"/>
          </a:xfrm>
          <a:prstGeom prst="rect">
            <a:avLst/>
          </a:prstGeom>
          <a:solidFill>
            <a:srgbClr val="FF0066"/>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2579" name="Rectangle 49">
            <a:extLst>
              <a:ext uri="{FF2B5EF4-FFF2-40B4-BE49-F238E27FC236}">
                <a16:creationId xmlns:a16="http://schemas.microsoft.com/office/drawing/2014/main" id="{933870C5-20AD-45BD-8B4D-558955A4FFBA}"/>
              </a:ext>
            </a:extLst>
          </p:cNvPr>
          <p:cNvSpPr>
            <a:spLocks noChangeArrowheads="1"/>
          </p:cNvSpPr>
          <p:nvPr/>
        </p:nvSpPr>
        <p:spPr bwMode="auto">
          <a:xfrm>
            <a:off x="6919914" y="1341439"/>
            <a:ext cx="1120775" cy="598487"/>
          </a:xfrm>
          <a:prstGeom prst="rect">
            <a:avLst/>
          </a:prstGeom>
          <a:solidFill>
            <a:srgbClr val="FF0066"/>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2580" name="Rectangle 2">
            <a:extLst>
              <a:ext uri="{FF2B5EF4-FFF2-40B4-BE49-F238E27FC236}">
                <a16:creationId xmlns:a16="http://schemas.microsoft.com/office/drawing/2014/main" id="{0D3297FE-A303-47EF-9CD3-452EA64CDC95}"/>
              </a:ext>
            </a:extLst>
          </p:cNvPr>
          <p:cNvSpPr>
            <a:spLocks noChangeArrowheads="1"/>
          </p:cNvSpPr>
          <p:nvPr/>
        </p:nvSpPr>
        <p:spPr bwMode="auto">
          <a:xfrm>
            <a:off x="2424113" y="1196976"/>
            <a:ext cx="927100" cy="784225"/>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2581" name="Rectangle 3">
            <a:extLst>
              <a:ext uri="{FF2B5EF4-FFF2-40B4-BE49-F238E27FC236}">
                <a16:creationId xmlns:a16="http://schemas.microsoft.com/office/drawing/2014/main" id="{9403C430-3621-4B4F-B309-CEABF7BA63D7}"/>
              </a:ext>
            </a:extLst>
          </p:cNvPr>
          <p:cNvSpPr>
            <a:spLocks noChangeArrowheads="1"/>
          </p:cNvSpPr>
          <p:nvPr/>
        </p:nvSpPr>
        <p:spPr bwMode="auto">
          <a:xfrm>
            <a:off x="4511675" y="2289176"/>
            <a:ext cx="1144588" cy="708025"/>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nvGrpSpPr>
          <p:cNvPr id="152582" name="Group 4">
            <a:extLst>
              <a:ext uri="{FF2B5EF4-FFF2-40B4-BE49-F238E27FC236}">
                <a16:creationId xmlns:a16="http://schemas.microsoft.com/office/drawing/2014/main" id="{D1C8391B-E08F-416A-A166-B46BE7773D1E}"/>
              </a:ext>
            </a:extLst>
          </p:cNvPr>
          <p:cNvGrpSpPr>
            <a:grpSpLocks/>
          </p:cNvGrpSpPr>
          <p:nvPr/>
        </p:nvGrpSpPr>
        <p:grpSpPr bwMode="auto">
          <a:xfrm flipH="1">
            <a:off x="3328989" y="1643063"/>
            <a:ext cx="1171575" cy="2038350"/>
            <a:chOff x="2575" y="781"/>
            <a:chExt cx="866" cy="1284"/>
          </a:xfrm>
        </p:grpSpPr>
        <p:sp>
          <p:nvSpPr>
            <p:cNvPr id="152627" name="Freeform 5">
              <a:extLst>
                <a:ext uri="{FF2B5EF4-FFF2-40B4-BE49-F238E27FC236}">
                  <a16:creationId xmlns:a16="http://schemas.microsoft.com/office/drawing/2014/main" id="{48E777C0-5762-4525-8868-FA6E08F2086D}"/>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8" name="Freeform 6">
              <a:extLst>
                <a:ext uri="{FF2B5EF4-FFF2-40B4-BE49-F238E27FC236}">
                  <a16:creationId xmlns:a16="http://schemas.microsoft.com/office/drawing/2014/main" id="{0DA23564-48AE-4E2D-BE76-2F1CF79D10BA}"/>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52583" name="Rectangle 7">
            <a:extLst>
              <a:ext uri="{FF2B5EF4-FFF2-40B4-BE49-F238E27FC236}">
                <a16:creationId xmlns:a16="http://schemas.microsoft.com/office/drawing/2014/main" id="{F2DAB774-2064-470C-9E69-832920BB23F3}"/>
              </a:ext>
            </a:extLst>
          </p:cNvPr>
          <p:cNvSpPr>
            <a:spLocks noChangeArrowheads="1"/>
          </p:cNvSpPr>
          <p:nvPr/>
        </p:nvSpPr>
        <p:spPr bwMode="auto">
          <a:xfrm>
            <a:off x="2417763" y="1196976"/>
            <a:ext cx="927100" cy="7842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2584" name="Freeform 8">
            <a:extLst>
              <a:ext uri="{FF2B5EF4-FFF2-40B4-BE49-F238E27FC236}">
                <a16:creationId xmlns:a16="http://schemas.microsoft.com/office/drawing/2014/main" id="{B54E60E7-8EE1-4BEB-AC43-B5DA6BC2F1F0}"/>
              </a:ext>
            </a:extLst>
          </p:cNvPr>
          <p:cNvSpPr>
            <a:spLocks/>
          </p:cNvSpPr>
          <p:nvPr/>
        </p:nvSpPr>
        <p:spPr bwMode="auto">
          <a:xfrm>
            <a:off x="7491413" y="3690938"/>
            <a:ext cx="1846262" cy="1039812"/>
          </a:xfrm>
          <a:custGeom>
            <a:avLst/>
            <a:gdLst>
              <a:gd name="T0" fmla="*/ 2147483646 w 1163"/>
              <a:gd name="T1" fmla="*/ 2147483646 h 655"/>
              <a:gd name="T2" fmla="*/ 2147483646 w 1163"/>
              <a:gd name="T3" fmla="*/ 2147483646 h 655"/>
              <a:gd name="T4" fmla="*/ 2147483646 w 1163"/>
              <a:gd name="T5" fmla="*/ 2147483646 h 655"/>
              <a:gd name="T6" fmla="*/ 2147483646 w 1163"/>
              <a:gd name="T7" fmla="*/ 2147483646 h 655"/>
              <a:gd name="T8" fmla="*/ 2147483646 w 1163"/>
              <a:gd name="T9" fmla="*/ 0 h 655"/>
              <a:gd name="T10" fmla="*/ 0 w 1163"/>
              <a:gd name="T11" fmla="*/ 0 h 655"/>
              <a:gd name="T12" fmla="*/ 0 60000 65536"/>
              <a:gd name="T13" fmla="*/ 0 60000 65536"/>
              <a:gd name="T14" fmla="*/ 0 60000 65536"/>
              <a:gd name="T15" fmla="*/ 0 60000 65536"/>
              <a:gd name="T16" fmla="*/ 0 60000 65536"/>
              <a:gd name="T17" fmla="*/ 0 60000 65536"/>
              <a:gd name="T18" fmla="*/ 0 w 1163"/>
              <a:gd name="T19" fmla="*/ 0 h 655"/>
              <a:gd name="T20" fmla="*/ 1163 w 1163"/>
              <a:gd name="T21" fmla="*/ 655 h 655"/>
            </a:gdLst>
            <a:ahLst/>
            <a:cxnLst>
              <a:cxn ang="T12">
                <a:pos x="T0" y="T1"/>
              </a:cxn>
              <a:cxn ang="T13">
                <a:pos x="T2" y="T3"/>
              </a:cxn>
              <a:cxn ang="T14">
                <a:pos x="T4" y="T5"/>
              </a:cxn>
              <a:cxn ang="T15">
                <a:pos x="T6" y="T7"/>
              </a:cxn>
              <a:cxn ang="T16">
                <a:pos x="T8" y="T9"/>
              </a:cxn>
              <a:cxn ang="T17">
                <a:pos x="T10" y="T11"/>
              </a:cxn>
            </a:cxnLst>
            <a:rect l="T18" t="T19" r="T20" b="T21"/>
            <a:pathLst>
              <a:path w="1163" h="655">
                <a:moveTo>
                  <a:pt x="1163" y="655"/>
                </a:moveTo>
                <a:lnTo>
                  <a:pt x="767" y="655"/>
                </a:lnTo>
                <a:cubicBezTo>
                  <a:pt x="691" y="637"/>
                  <a:pt x="713" y="640"/>
                  <a:pt x="702" y="548"/>
                </a:cubicBezTo>
                <a:lnTo>
                  <a:pt x="702" y="101"/>
                </a:lnTo>
                <a:cubicBezTo>
                  <a:pt x="683" y="10"/>
                  <a:pt x="707" y="17"/>
                  <a:pt x="590" y="0"/>
                </a:cubicBezTo>
                <a:lnTo>
                  <a:pt x="0"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5" name="Freeform 9">
            <a:extLst>
              <a:ext uri="{FF2B5EF4-FFF2-40B4-BE49-F238E27FC236}">
                <a16:creationId xmlns:a16="http://schemas.microsoft.com/office/drawing/2014/main" id="{7377C7D9-D535-4D2D-B8B8-5C6912A92CBD}"/>
              </a:ext>
            </a:extLst>
          </p:cNvPr>
          <p:cNvSpPr>
            <a:spLocks/>
          </p:cNvSpPr>
          <p:nvPr/>
        </p:nvSpPr>
        <p:spPr bwMode="auto">
          <a:xfrm flipH="1" flipV="1">
            <a:off x="8115301" y="4721225"/>
            <a:ext cx="1222375" cy="1023938"/>
          </a:xfrm>
          <a:custGeom>
            <a:avLst/>
            <a:gdLst>
              <a:gd name="T0" fmla="*/ 0 w 866"/>
              <a:gd name="T1" fmla="*/ 2147483646 h 645"/>
              <a:gd name="T2" fmla="*/ 2147483646 w 866"/>
              <a:gd name="T3" fmla="*/ 2147483646 h 645"/>
              <a:gd name="T4" fmla="*/ 2147483646 w 866"/>
              <a:gd name="T5" fmla="*/ 2147483646 h 645"/>
              <a:gd name="T6" fmla="*/ 2147483646 w 866"/>
              <a:gd name="T7" fmla="*/ 2147483646 h 645"/>
              <a:gd name="T8" fmla="*/ 2147483646 w 866"/>
              <a:gd name="T9" fmla="*/ 0 h 645"/>
              <a:gd name="T10" fmla="*/ 214748364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586" name="Rectangle 10">
            <a:extLst>
              <a:ext uri="{FF2B5EF4-FFF2-40B4-BE49-F238E27FC236}">
                <a16:creationId xmlns:a16="http://schemas.microsoft.com/office/drawing/2014/main" id="{824FDE70-1376-4194-B3B5-FD578582F53A}"/>
              </a:ext>
            </a:extLst>
          </p:cNvPr>
          <p:cNvSpPr>
            <a:spLocks noChangeArrowheads="1"/>
          </p:cNvSpPr>
          <p:nvPr/>
        </p:nvSpPr>
        <p:spPr bwMode="auto">
          <a:xfrm>
            <a:off x="9336088" y="4337051"/>
            <a:ext cx="1111250" cy="741363"/>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2587" name="Rectangle 11">
            <a:extLst>
              <a:ext uri="{FF2B5EF4-FFF2-40B4-BE49-F238E27FC236}">
                <a16:creationId xmlns:a16="http://schemas.microsoft.com/office/drawing/2014/main" id="{7A690D36-CCB0-4877-93F4-695DDB1FD9B8}"/>
              </a:ext>
            </a:extLst>
          </p:cNvPr>
          <p:cNvSpPr>
            <a:spLocks noChangeArrowheads="1"/>
          </p:cNvSpPr>
          <p:nvPr/>
        </p:nvSpPr>
        <p:spPr bwMode="auto">
          <a:xfrm>
            <a:off x="6929438" y="3213101"/>
            <a:ext cx="558800" cy="811213"/>
          </a:xfrm>
          <a:prstGeom prst="rect">
            <a:avLst/>
          </a:prstGeom>
          <a:solidFill>
            <a:srgbClr val="FF0066"/>
          </a:solidFill>
          <a:ln w="12700">
            <a:solidFill>
              <a:srgbClr val="000000"/>
            </a:solidFill>
            <a:prstDash val="sysDot"/>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2588" name="Rectangle 12">
            <a:extLst>
              <a:ext uri="{FF2B5EF4-FFF2-40B4-BE49-F238E27FC236}">
                <a16:creationId xmlns:a16="http://schemas.microsoft.com/office/drawing/2014/main" id="{35776001-8D38-41B1-85D1-86D3052CDC21}"/>
              </a:ext>
            </a:extLst>
          </p:cNvPr>
          <p:cNvSpPr>
            <a:spLocks noChangeArrowheads="1"/>
          </p:cNvSpPr>
          <p:nvPr/>
        </p:nvSpPr>
        <p:spPr bwMode="auto">
          <a:xfrm>
            <a:off x="6927851" y="1168401"/>
            <a:ext cx="1116013" cy="71596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2589" name="Rectangle 13">
            <a:extLst>
              <a:ext uri="{FF2B5EF4-FFF2-40B4-BE49-F238E27FC236}">
                <a16:creationId xmlns:a16="http://schemas.microsoft.com/office/drawing/2014/main" id="{6E04031D-DE3B-4CC0-A7F5-0F9EA72CC6B0}"/>
              </a:ext>
            </a:extLst>
          </p:cNvPr>
          <p:cNvSpPr>
            <a:spLocks noChangeArrowheads="1"/>
          </p:cNvSpPr>
          <p:nvPr/>
        </p:nvSpPr>
        <p:spPr bwMode="auto">
          <a:xfrm>
            <a:off x="6915150" y="3357564"/>
            <a:ext cx="579438" cy="66357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2590" name="Rectangle 14">
            <a:extLst>
              <a:ext uri="{FF2B5EF4-FFF2-40B4-BE49-F238E27FC236}">
                <a16:creationId xmlns:a16="http://schemas.microsoft.com/office/drawing/2014/main" id="{64EEAD30-9C48-4523-AEBA-3216142ADE4D}"/>
              </a:ext>
            </a:extLst>
          </p:cNvPr>
          <p:cNvSpPr>
            <a:spLocks noChangeArrowheads="1"/>
          </p:cNvSpPr>
          <p:nvPr/>
        </p:nvSpPr>
        <p:spPr bwMode="auto">
          <a:xfrm>
            <a:off x="6954839" y="5167313"/>
            <a:ext cx="1106487" cy="85725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2591" name="Rectangle 15">
            <a:extLst>
              <a:ext uri="{FF2B5EF4-FFF2-40B4-BE49-F238E27FC236}">
                <a16:creationId xmlns:a16="http://schemas.microsoft.com/office/drawing/2014/main" id="{4DBFF95A-1B71-490B-9494-E9D923A0AB86}"/>
              </a:ext>
            </a:extLst>
          </p:cNvPr>
          <p:cNvSpPr>
            <a:spLocks noChangeArrowheads="1"/>
          </p:cNvSpPr>
          <p:nvPr/>
        </p:nvSpPr>
        <p:spPr bwMode="auto">
          <a:xfrm>
            <a:off x="9340850" y="4508500"/>
            <a:ext cx="1111250" cy="5794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2592" name="Rectangle 16">
            <a:extLst>
              <a:ext uri="{FF2B5EF4-FFF2-40B4-BE49-F238E27FC236}">
                <a16:creationId xmlns:a16="http://schemas.microsoft.com/office/drawing/2014/main" id="{B5E4B00B-5753-4C44-9320-938484507836}"/>
              </a:ext>
            </a:extLst>
          </p:cNvPr>
          <p:cNvSpPr>
            <a:spLocks noChangeArrowheads="1"/>
          </p:cNvSpPr>
          <p:nvPr/>
        </p:nvSpPr>
        <p:spPr bwMode="auto">
          <a:xfrm>
            <a:off x="6954838" y="5589589"/>
            <a:ext cx="1111250" cy="44608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2593" name="Rectangle 17">
            <a:extLst>
              <a:ext uri="{FF2B5EF4-FFF2-40B4-BE49-F238E27FC236}">
                <a16:creationId xmlns:a16="http://schemas.microsoft.com/office/drawing/2014/main" id="{400E90CF-D7F7-418B-9BEC-709ADA00D4ED}"/>
              </a:ext>
            </a:extLst>
          </p:cNvPr>
          <p:cNvSpPr>
            <a:spLocks noChangeArrowheads="1"/>
          </p:cNvSpPr>
          <p:nvPr/>
        </p:nvSpPr>
        <p:spPr bwMode="auto">
          <a:xfrm>
            <a:off x="6929439" y="1484314"/>
            <a:ext cx="1120775" cy="59848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2594" name="Rectangle 18">
            <a:extLst>
              <a:ext uri="{FF2B5EF4-FFF2-40B4-BE49-F238E27FC236}">
                <a16:creationId xmlns:a16="http://schemas.microsoft.com/office/drawing/2014/main" id="{BC6A476D-1EC5-47ED-A91C-1794CE81AAB2}"/>
              </a:ext>
            </a:extLst>
          </p:cNvPr>
          <p:cNvSpPr>
            <a:spLocks noChangeArrowheads="1"/>
          </p:cNvSpPr>
          <p:nvPr/>
        </p:nvSpPr>
        <p:spPr bwMode="auto">
          <a:xfrm>
            <a:off x="4518025" y="2276475"/>
            <a:ext cx="1144588" cy="72548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2595" name="Text Box 19">
            <a:extLst>
              <a:ext uri="{FF2B5EF4-FFF2-40B4-BE49-F238E27FC236}">
                <a16:creationId xmlns:a16="http://schemas.microsoft.com/office/drawing/2014/main" id="{F81560A7-0ABD-4564-A112-695C95CD6DC5}"/>
              </a:ext>
            </a:extLst>
          </p:cNvPr>
          <p:cNvSpPr txBox="1">
            <a:spLocks noChangeArrowheads="1"/>
          </p:cNvSpPr>
          <p:nvPr/>
        </p:nvSpPr>
        <p:spPr bwMode="auto">
          <a:xfrm>
            <a:off x="2513013" y="1395413"/>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52596" name="Text Box 20">
            <a:extLst>
              <a:ext uri="{FF2B5EF4-FFF2-40B4-BE49-F238E27FC236}">
                <a16:creationId xmlns:a16="http://schemas.microsoft.com/office/drawing/2014/main" id="{43C88F3E-83AB-47C7-84C1-1E8C538CE452}"/>
              </a:ext>
            </a:extLst>
          </p:cNvPr>
          <p:cNvSpPr txBox="1">
            <a:spLocks noChangeArrowheads="1"/>
          </p:cNvSpPr>
          <p:nvPr/>
        </p:nvSpPr>
        <p:spPr bwMode="auto">
          <a:xfrm>
            <a:off x="2554288" y="344170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52597" name="Text Box 21">
            <a:extLst>
              <a:ext uri="{FF2B5EF4-FFF2-40B4-BE49-F238E27FC236}">
                <a16:creationId xmlns:a16="http://schemas.microsoft.com/office/drawing/2014/main" id="{54B37F1D-F24A-4BEB-97E2-969F8966ADAF}"/>
              </a:ext>
            </a:extLst>
          </p:cNvPr>
          <p:cNvSpPr txBox="1">
            <a:spLocks noChangeArrowheads="1"/>
          </p:cNvSpPr>
          <p:nvPr/>
        </p:nvSpPr>
        <p:spPr bwMode="auto">
          <a:xfrm>
            <a:off x="4559300" y="2492375"/>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52598" name="Text Box 22">
            <a:extLst>
              <a:ext uri="{FF2B5EF4-FFF2-40B4-BE49-F238E27FC236}">
                <a16:creationId xmlns:a16="http://schemas.microsoft.com/office/drawing/2014/main" id="{4495CAFB-4FD3-43CF-8913-C145AC717F56}"/>
              </a:ext>
            </a:extLst>
          </p:cNvPr>
          <p:cNvSpPr txBox="1">
            <a:spLocks noChangeArrowheads="1"/>
          </p:cNvSpPr>
          <p:nvPr/>
        </p:nvSpPr>
        <p:spPr bwMode="auto">
          <a:xfrm>
            <a:off x="7096126" y="1462088"/>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sp>
        <p:nvSpPr>
          <p:cNvPr id="152599" name="Text Box 23">
            <a:extLst>
              <a:ext uri="{FF2B5EF4-FFF2-40B4-BE49-F238E27FC236}">
                <a16:creationId xmlns:a16="http://schemas.microsoft.com/office/drawing/2014/main" id="{51C4B57C-C6E9-4E88-94B2-D396B46BEED0}"/>
              </a:ext>
            </a:extLst>
          </p:cNvPr>
          <p:cNvSpPr txBox="1">
            <a:spLocks noChangeArrowheads="1"/>
          </p:cNvSpPr>
          <p:nvPr/>
        </p:nvSpPr>
        <p:spPr bwMode="auto">
          <a:xfrm>
            <a:off x="7064376" y="3516313"/>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grpSp>
        <p:nvGrpSpPr>
          <p:cNvPr id="152600" name="Group 24">
            <a:extLst>
              <a:ext uri="{FF2B5EF4-FFF2-40B4-BE49-F238E27FC236}">
                <a16:creationId xmlns:a16="http://schemas.microsoft.com/office/drawing/2014/main" id="{6DA0AB85-CEA8-4296-8738-D37E53E923E1}"/>
              </a:ext>
            </a:extLst>
          </p:cNvPr>
          <p:cNvGrpSpPr>
            <a:grpSpLocks/>
          </p:cNvGrpSpPr>
          <p:nvPr/>
        </p:nvGrpSpPr>
        <p:grpSpPr bwMode="auto">
          <a:xfrm>
            <a:off x="5656264" y="1644650"/>
            <a:ext cx="1273175" cy="2038350"/>
            <a:chOff x="2575" y="781"/>
            <a:chExt cx="866" cy="1284"/>
          </a:xfrm>
        </p:grpSpPr>
        <p:sp>
          <p:nvSpPr>
            <p:cNvPr id="152625" name="Freeform 25">
              <a:extLst>
                <a:ext uri="{FF2B5EF4-FFF2-40B4-BE49-F238E27FC236}">
                  <a16:creationId xmlns:a16="http://schemas.microsoft.com/office/drawing/2014/main" id="{DD88D3E1-89AD-4B3D-B6DE-5C6BC9A58389}"/>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2626" name="Freeform 26">
              <a:extLst>
                <a:ext uri="{FF2B5EF4-FFF2-40B4-BE49-F238E27FC236}">
                  <a16:creationId xmlns:a16="http://schemas.microsoft.com/office/drawing/2014/main" id="{2618D9CE-D4C2-452A-AB31-B552D953B6B0}"/>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52601" name="Rectangle 27">
            <a:extLst>
              <a:ext uri="{FF2B5EF4-FFF2-40B4-BE49-F238E27FC236}">
                <a16:creationId xmlns:a16="http://schemas.microsoft.com/office/drawing/2014/main" id="{D9016F40-E032-4D11-804D-EEA5B412B0A4}"/>
              </a:ext>
            </a:extLst>
          </p:cNvPr>
          <p:cNvSpPr>
            <a:spLocks noChangeArrowheads="1"/>
          </p:cNvSpPr>
          <p:nvPr/>
        </p:nvSpPr>
        <p:spPr bwMode="auto">
          <a:xfrm flipH="1">
            <a:off x="1692275" y="148431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2602" name="Text Box 28">
            <a:extLst>
              <a:ext uri="{FF2B5EF4-FFF2-40B4-BE49-F238E27FC236}">
                <a16:creationId xmlns:a16="http://schemas.microsoft.com/office/drawing/2014/main" id="{7A1BE737-FBF6-4E33-862B-D42F8B75A757}"/>
              </a:ext>
            </a:extLst>
          </p:cNvPr>
          <p:cNvSpPr txBox="1">
            <a:spLocks noChangeArrowheads="1"/>
          </p:cNvSpPr>
          <p:nvPr/>
        </p:nvSpPr>
        <p:spPr bwMode="auto">
          <a:xfrm>
            <a:off x="7124700" y="5635625"/>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52603" name="Text Box 29">
            <a:extLst>
              <a:ext uri="{FF2B5EF4-FFF2-40B4-BE49-F238E27FC236}">
                <a16:creationId xmlns:a16="http://schemas.microsoft.com/office/drawing/2014/main" id="{8773DB72-DB1A-4F64-9B3D-282DE2E1A54C}"/>
              </a:ext>
            </a:extLst>
          </p:cNvPr>
          <p:cNvSpPr txBox="1">
            <a:spLocks noChangeArrowheads="1"/>
          </p:cNvSpPr>
          <p:nvPr/>
        </p:nvSpPr>
        <p:spPr bwMode="auto">
          <a:xfrm>
            <a:off x="9494838" y="4549775"/>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52604" name="Text Box 30">
            <a:extLst>
              <a:ext uri="{FF2B5EF4-FFF2-40B4-BE49-F238E27FC236}">
                <a16:creationId xmlns:a16="http://schemas.microsoft.com/office/drawing/2014/main" id="{B99275D7-4284-4E63-B6A6-6AEEBA40AE53}"/>
              </a:ext>
            </a:extLst>
          </p:cNvPr>
          <p:cNvSpPr txBox="1">
            <a:spLocks noChangeArrowheads="1"/>
          </p:cNvSpPr>
          <p:nvPr/>
        </p:nvSpPr>
        <p:spPr bwMode="auto">
          <a:xfrm>
            <a:off x="7785100" y="1363663"/>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graphicFrame>
        <p:nvGraphicFramePr>
          <p:cNvPr id="152605" name="Object 55">
            <a:extLst>
              <a:ext uri="{FF2B5EF4-FFF2-40B4-BE49-F238E27FC236}">
                <a16:creationId xmlns:a16="http://schemas.microsoft.com/office/drawing/2014/main" id="{FC37B44B-4BAA-4D64-B9DA-0C40D74C4C0C}"/>
              </a:ext>
            </a:extLst>
          </p:cNvPr>
          <p:cNvGraphicFramePr>
            <a:graphicFrameLocks noChangeAspect="1"/>
          </p:cNvGraphicFramePr>
          <p:nvPr/>
        </p:nvGraphicFramePr>
        <p:xfrm>
          <a:off x="8616951" y="260351"/>
          <a:ext cx="1457325" cy="1724025"/>
        </p:xfrm>
        <a:graphic>
          <a:graphicData uri="http://schemas.openxmlformats.org/presentationml/2006/ole">
            <mc:AlternateContent xmlns:mc="http://schemas.openxmlformats.org/markup-compatibility/2006">
              <mc:Choice xmlns:v="urn:schemas-microsoft-com:vml" Requires="v">
                <p:oleObj spid="_x0000_s89092" name="Rastrový obrázek" r:id="rId4" imgW="1495431" imgH="1771790" progId="PBrush">
                  <p:embed/>
                </p:oleObj>
              </mc:Choice>
              <mc:Fallback>
                <p:oleObj name="Rastrový obrázek" r:id="rId4" imgW="1495431" imgH="1771790" progId="PBrush">
                  <p:embed/>
                  <p:pic>
                    <p:nvPicPr>
                      <p:cNvPr id="152605" name="Object 55">
                        <a:extLst>
                          <a:ext uri="{FF2B5EF4-FFF2-40B4-BE49-F238E27FC236}">
                            <a16:creationId xmlns:a16="http://schemas.microsoft.com/office/drawing/2014/main" id="{FC37B44B-4BAA-4D64-B9DA-0C40D74C4C0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16951" y="260351"/>
                        <a:ext cx="1457325" cy="1724025"/>
                      </a:xfrm>
                      <a:prstGeom prst="rect">
                        <a:avLst/>
                      </a:prstGeom>
                      <a:noFill/>
                      <a:ln>
                        <a:noFill/>
                      </a:ln>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52606" name="Object 56">
            <a:extLst>
              <a:ext uri="{FF2B5EF4-FFF2-40B4-BE49-F238E27FC236}">
                <a16:creationId xmlns:a16="http://schemas.microsoft.com/office/drawing/2014/main" id="{BDA6AE4D-51D5-42A4-BDC7-C1AB6F8EAB26}"/>
              </a:ext>
            </a:extLst>
          </p:cNvPr>
          <p:cNvGraphicFramePr>
            <a:graphicFrameLocks noChangeAspect="1"/>
          </p:cNvGraphicFramePr>
          <p:nvPr/>
        </p:nvGraphicFramePr>
        <p:xfrm>
          <a:off x="1774825" y="120651"/>
          <a:ext cx="939800" cy="931863"/>
        </p:xfrm>
        <a:graphic>
          <a:graphicData uri="http://schemas.openxmlformats.org/presentationml/2006/ole">
            <mc:AlternateContent xmlns:mc="http://schemas.openxmlformats.org/markup-compatibility/2006">
              <mc:Choice xmlns:v="urn:schemas-microsoft-com:vml" Requires="v">
                <p:oleObj spid="_x0000_s89093" name="Clip" r:id="rId6" imgW="2287616" imgH="1701980" progId="">
                  <p:embed/>
                </p:oleObj>
              </mc:Choice>
              <mc:Fallback>
                <p:oleObj name="Clip" r:id="rId6" imgW="2287616" imgH="1701980" progId="">
                  <p:embed/>
                  <p:pic>
                    <p:nvPicPr>
                      <p:cNvPr id="152606" name="Object 56">
                        <a:extLst>
                          <a:ext uri="{FF2B5EF4-FFF2-40B4-BE49-F238E27FC236}">
                            <a16:creationId xmlns:a16="http://schemas.microsoft.com/office/drawing/2014/main" id="{BDA6AE4D-51D5-42A4-BDC7-C1AB6F8EAB2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74825" y="120651"/>
                        <a:ext cx="939800" cy="93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52607" name="AutoShape 33">
            <a:extLst>
              <a:ext uri="{FF2B5EF4-FFF2-40B4-BE49-F238E27FC236}">
                <a16:creationId xmlns:a16="http://schemas.microsoft.com/office/drawing/2014/main" id="{723748F6-D88B-40CF-98B1-E2E524336EFA}"/>
              </a:ext>
            </a:extLst>
          </p:cNvPr>
          <p:cNvSpPr>
            <a:spLocks noChangeArrowheads="1"/>
          </p:cNvSpPr>
          <p:nvPr/>
        </p:nvSpPr>
        <p:spPr bwMode="auto">
          <a:xfrm>
            <a:off x="7104064" y="4005264"/>
            <a:ext cx="287337" cy="503237"/>
          </a:xfrm>
          <a:prstGeom prst="upArrow">
            <a:avLst>
              <a:gd name="adj1" fmla="val 50000"/>
              <a:gd name="adj2" fmla="val 43785"/>
            </a:avLst>
          </a:prstGeom>
          <a:solidFill>
            <a:schemeClr val="accent2"/>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2608" name="AutoShape 34">
            <a:extLst>
              <a:ext uri="{FF2B5EF4-FFF2-40B4-BE49-F238E27FC236}">
                <a16:creationId xmlns:a16="http://schemas.microsoft.com/office/drawing/2014/main" id="{C7B98100-A081-4DB1-B2C2-C9997267DB23}"/>
              </a:ext>
            </a:extLst>
          </p:cNvPr>
          <p:cNvSpPr>
            <a:spLocks noChangeArrowheads="1"/>
          </p:cNvSpPr>
          <p:nvPr/>
        </p:nvSpPr>
        <p:spPr bwMode="auto">
          <a:xfrm rot="10800000">
            <a:off x="7391400" y="620714"/>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2609" name="AutoShape 35">
            <a:extLst>
              <a:ext uri="{FF2B5EF4-FFF2-40B4-BE49-F238E27FC236}">
                <a16:creationId xmlns:a16="http://schemas.microsoft.com/office/drawing/2014/main" id="{E9323DE6-9139-4DA3-B440-8218DDA09611}"/>
              </a:ext>
            </a:extLst>
          </p:cNvPr>
          <p:cNvSpPr>
            <a:spLocks noChangeArrowheads="1"/>
          </p:cNvSpPr>
          <p:nvPr/>
        </p:nvSpPr>
        <p:spPr bwMode="auto">
          <a:xfrm rot="10800000">
            <a:off x="9191625" y="1700214"/>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2610" name="Rectangle 36">
            <a:extLst>
              <a:ext uri="{FF2B5EF4-FFF2-40B4-BE49-F238E27FC236}">
                <a16:creationId xmlns:a16="http://schemas.microsoft.com/office/drawing/2014/main" id="{F632E513-6EB4-4427-9919-E06DB4537681}"/>
              </a:ext>
            </a:extLst>
          </p:cNvPr>
          <p:cNvSpPr>
            <a:spLocks noChangeArrowheads="1"/>
          </p:cNvSpPr>
          <p:nvPr/>
        </p:nvSpPr>
        <p:spPr bwMode="auto">
          <a:xfrm>
            <a:off x="7464426" y="476251"/>
            <a:ext cx="1655763" cy="144463"/>
          </a:xfrm>
          <a:prstGeom prst="rect">
            <a:avLst/>
          </a:prstGeom>
          <a:solidFill>
            <a:schemeClr val="accent2"/>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2611" name="Text Box 37">
            <a:extLst>
              <a:ext uri="{FF2B5EF4-FFF2-40B4-BE49-F238E27FC236}">
                <a16:creationId xmlns:a16="http://schemas.microsoft.com/office/drawing/2014/main" id="{5383C4D2-8CF1-466A-9B0A-D8E9C5B0BCDA}"/>
              </a:ext>
            </a:extLst>
          </p:cNvPr>
          <p:cNvSpPr txBox="1">
            <a:spLocks noChangeArrowheads="1"/>
          </p:cNvSpPr>
          <p:nvPr/>
        </p:nvSpPr>
        <p:spPr bwMode="auto">
          <a:xfrm>
            <a:off x="8904289" y="2225675"/>
            <a:ext cx="1571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TA + NH</a:t>
            </a:r>
            <a:r>
              <a:rPr lang="cs-CZ" altLang="cs-CZ" sz="2400" baseline="-25000">
                <a:latin typeface="Times New Roman" panose="02020603050405020304" pitchFamily="18" charset="0"/>
              </a:rPr>
              <a:t>4</a:t>
            </a:r>
            <a:r>
              <a:rPr lang="cs-CZ" altLang="cs-CZ" sz="2400" baseline="30000">
                <a:latin typeface="Times New Roman" panose="02020603050405020304" pitchFamily="18" charset="0"/>
              </a:rPr>
              <a:t>+</a:t>
            </a:r>
          </a:p>
        </p:txBody>
      </p:sp>
      <p:sp>
        <p:nvSpPr>
          <p:cNvPr id="152612" name="AutoShape 38">
            <a:extLst>
              <a:ext uri="{FF2B5EF4-FFF2-40B4-BE49-F238E27FC236}">
                <a16:creationId xmlns:a16="http://schemas.microsoft.com/office/drawing/2014/main" id="{ADDE15B4-3621-4769-9852-5370DD84C682}"/>
              </a:ext>
            </a:extLst>
          </p:cNvPr>
          <p:cNvSpPr>
            <a:spLocks noChangeArrowheads="1"/>
          </p:cNvSpPr>
          <p:nvPr/>
        </p:nvSpPr>
        <p:spPr bwMode="auto">
          <a:xfrm>
            <a:off x="2713039" y="1989139"/>
            <a:ext cx="287337" cy="935037"/>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2613" name="AutoShape 39">
            <a:extLst>
              <a:ext uri="{FF2B5EF4-FFF2-40B4-BE49-F238E27FC236}">
                <a16:creationId xmlns:a16="http://schemas.microsoft.com/office/drawing/2014/main" id="{7851C2CD-552C-420A-829B-A1B05905E8E7}"/>
              </a:ext>
            </a:extLst>
          </p:cNvPr>
          <p:cNvSpPr>
            <a:spLocks noChangeArrowheads="1"/>
          </p:cNvSpPr>
          <p:nvPr/>
        </p:nvSpPr>
        <p:spPr bwMode="auto">
          <a:xfrm>
            <a:off x="2713039" y="260350"/>
            <a:ext cx="287337" cy="935038"/>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2614" name="Line 44">
            <a:extLst>
              <a:ext uri="{FF2B5EF4-FFF2-40B4-BE49-F238E27FC236}">
                <a16:creationId xmlns:a16="http://schemas.microsoft.com/office/drawing/2014/main" id="{A9EEF0AB-8C63-449F-B3C0-A06236130005}"/>
              </a:ext>
            </a:extLst>
          </p:cNvPr>
          <p:cNvSpPr>
            <a:spLocks noChangeShapeType="1"/>
          </p:cNvSpPr>
          <p:nvPr/>
        </p:nvSpPr>
        <p:spPr bwMode="auto">
          <a:xfrm flipV="1">
            <a:off x="7032625" y="1555751"/>
            <a:ext cx="0" cy="360363"/>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52615" name="Line 45">
            <a:extLst>
              <a:ext uri="{FF2B5EF4-FFF2-40B4-BE49-F238E27FC236}">
                <a16:creationId xmlns:a16="http://schemas.microsoft.com/office/drawing/2014/main" id="{38E096FF-7C57-4344-9EA9-C7B6FCF9D5D5}"/>
              </a:ext>
            </a:extLst>
          </p:cNvPr>
          <p:cNvSpPr>
            <a:spLocks noChangeShapeType="1"/>
          </p:cNvSpPr>
          <p:nvPr/>
        </p:nvSpPr>
        <p:spPr bwMode="auto">
          <a:xfrm flipV="1">
            <a:off x="9480550" y="4581526"/>
            <a:ext cx="0" cy="360363"/>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52616" name="Line 46">
            <a:extLst>
              <a:ext uri="{FF2B5EF4-FFF2-40B4-BE49-F238E27FC236}">
                <a16:creationId xmlns:a16="http://schemas.microsoft.com/office/drawing/2014/main" id="{5E9123D6-BCD6-45EC-AD4D-4DC801374468}"/>
              </a:ext>
            </a:extLst>
          </p:cNvPr>
          <p:cNvSpPr>
            <a:spLocks noChangeShapeType="1"/>
          </p:cNvSpPr>
          <p:nvPr/>
        </p:nvSpPr>
        <p:spPr bwMode="auto">
          <a:xfrm flipV="1">
            <a:off x="7104063" y="5661026"/>
            <a:ext cx="0" cy="360363"/>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52617" name="Line 47">
            <a:extLst>
              <a:ext uri="{FF2B5EF4-FFF2-40B4-BE49-F238E27FC236}">
                <a16:creationId xmlns:a16="http://schemas.microsoft.com/office/drawing/2014/main" id="{9E3EE4BE-D930-4457-854E-FB69CEC4DF4A}"/>
              </a:ext>
            </a:extLst>
          </p:cNvPr>
          <p:cNvSpPr>
            <a:spLocks noChangeShapeType="1"/>
          </p:cNvSpPr>
          <p:nvPr/>
        </p:nvSpPr>
        <p:spPr bwMode="auto">
          <a:xfrm flipV="1">
            <a:off x="2508250" y="1412876"/>
            <a:ext cx="0" cy="360363"/>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52618" name="Line 48">
            <a:extLst>
              <a:ext uri="{FF2B5EF4-FFF2-40B4-BE49-F238E27FC236}">
                <a16:creationId xmlns:a16="http://schemas.microsoft.com/office/drawing/2014/main" id="{53F7E477-9415-4CE2-B27C-B2FAC448E00B}"/>
              </a:ext>
            </a:extLst>
          </p:cNvPr>
          <p:cNvSpPr>
            <a:spLocks noChangeShapeType="1"/>
          </p:cNvSpPr>
          <p:nvPr/>
        </p:nvSpPr>
        <p:spPr bwMode="auto">
          <a:xfrm flipV="1">
            <a:off x="4583113" y="2492376"/>
            <a:ext cx="0" cy="360363"/>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52619" name="Rectangle 51">
            <a:extLst>
              <a:ext uri="{FF2B5EF4-FFF2-40B4-BE49-F238E27FC236}">
                <a16:creationId xmlns:a16="http://schemas.microsoft.com/office/drawing/2014/main" id="{494A03CF-D8CA-4E60-875A-CE98D3416B95}"/>
              </a:ext>
            </a:extLst>
          </p:cNvPr>
          <p:cNvSpPr>
            <a:spLocks noChangeArrowheads="1"/>
          </p:cNvSpPr>
          <p:nvPr/>
        </p:nvSpPr>
        <p:spPr bwMode="auto">
          <a:xfrm>
            <a:off x="6948489" y="5445125"/>
            <a:ext cx="1120775" cy="59848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2620" name="AutoShape 52">
            <a:extLst>
              <a:ext uri="{FF2B5EF4-FFF2-40B4-BE49-F238E27FC236}">
                <a16:creationId xmlns:a16="http://schemas.microsoft.com/office/drawing/2014/main" id="{EA2679EF-4CC8-470C-80A6-60DF26955DE7}"/>
              </a:ext>
            </a:extLst>
          </p:cNvPr>
          <p:cNvSpPr>
            <a:spLocks noChangeArrowheads="1"/>
          </p:cNvSpPr>
          <p:nvPr/>
        </p:nvSpPr>
        <p:spPr bwMode="auto">
          <a:xfrm>
            <a:off x="3863976" y="1268413"/>
            <a:ext cx="2447925" cy="431800"/>
          </a:xfrm>
          <a:prstGeom prst="rightArrow">
            <a:avLst>
              <a:gd name="adj1" fmla="val 50000"/>
              <a:gd name="adj2" fmla="val 141728"/>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800">
                <a:latin typeface="Times New Roman" panose="02020603050405020304" pitchFamily="18" charset="0"/>
              </a:rPr>
              <a:t>posun rovnováhy</a:t>
            </a:r>
          </a:p>
        </p:txBody>
      </p:sp>
      <p:sp>
        <p:nvSpPr>
          <p:cNvPr id="152621" name="Text Box 56">
            <a:extLst>
              <a:ext uri="{FF2B5EF4-FFF2-40B4-BE49-F238E27FC236}">
                <a16:creationId xmlns:a16="http://schemas.microsoft.com/office/drawing/2014/main" id="{481B09A5-A70D-4628-A535-DC0773A70A5D}"/>
              </a:ext>
            </a:extLst>
          </p:cNvPr>
          <p:cNvSpPr txBox="1">
            <a:spLocks noChangeArrowheads="1"/>
          </p:cNvSpPr>
          <p:nvPr/>
        </p:nvSpPr>
        <p:spPr bwMode="auto">
          <a:xfrm>
            <a:off x="1541464" y="5248276"/>
            <a:ext cx="5470525"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8000"/>
                </a:solidFill>
                <a:latin typeface="Times New Roman" panose="02020603050405020304" pitchFamily="18" charset="0"/>
              </a:rPr>
              <a:t>Pufrační poruchy acidobazické rovnováhy:</a:t>
            </a:r>
          </a:p>
          <a:p>
            <a:pPr lvl="1">
              <a:spcBef>
                <a:spcPct val="0"/>
              </a:spcBef>
              <a:buClrTx/>
              <a:buFontTx/>
              <a:buNone/>
            </a:pPr>
            <a:r>
              <a:rPr lang="cs-CZ" altLang="cs-CZ" sz="2400">
                <a:latin typeface="Times New Roman" panose="02020603050405020304" pitchFamily="18" charset="0"/>
              </a:rPr>
              <a:t>Diluční acidémie</a:t>
            </a:r>
          </a:p>
        </p:txBody>
      </p:sp>
      <p:sp>
        <p:nvSpPr>
          <p:cNvPr id="152622" name="Text Box 42">
            <a:extLst>
              <a:ext uri="{FF2B5EF4-FFF2-40B4-BE49-F238E27FC236}">
                <a16:creationId xmlns:a16="http://schemas.microsoft.com/office/drawing/2014/main" id="{8FEF0EFE-3C74-432D-8F63-97819C9E534B}"/>
              </a:ext>
            </a:extLst>
          </p:cNvPr>
          <p:cNvSpPr txBox="1">
            <a:spLocks noChangeArrowheads="1"/>
          </p:cNvSpPr>
          <p:nvPr/>
        </p:nvSpPr>
        <p:spPr bwMode="auto">
          <a:xfrm>
            <a:off x="1703389" y="2997200"/>
            <a:ext cx="1965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a:solidFill>
                  <a:srgbClr val="FF9933"/>
                </a:solidFill>
                <a:latin typeface="Times New Roman" panose="02020603050405020304" pitchFamily="18" charset="0"/>
              </a:rPr>
              <a:t> bilance CO</a:t>
            </a:r>
            <a:r>
              <a:rPr lang="cs-CZ" altLang="cs-CZ" sz="2400" b="1" baseline="-25000">
                <a:solidFill>
                  <a:srgbClr val="FF9933"/>
                </a:solidFill>
                <a:latin typeface="Times New Roman" panose="02020603050405020304" pitchFamily="18" charset="0"/>
              </a:rPr>
              <a:t>2</a:t>
            </a:r>
            <a:endParaRPr lang="cs-CZ" altLang="cs-CZ" sz="2400" b="1" baseline="30000">
              <a:solidFill>
                <a:srgbClr val="FF9933"/>
              </a:solidFill>
              <a:latin typeface="Times New Roman" panose="02020603050405020304" pitchFamily="18" charset="0"/>
            </a:endParaRPr>
          </a:p>
        </p:txBody>
      </p:sp>
      <p:sp>
        <p:nvSpPr>
          <p:cNvPr id="152623" name="Text Box 43">
            <a:extLst>
              <a:ext uri="{FF2B5EF4-FFF2-40B4-BE49-F238E27FC236}">
                <a16:creationId xmlns:a16="http://schemas.microsoft.com/office/drawing/2014/main" id="{CA55D390-F7F1-4694-8CFB-EA387ECD023F}"/>
              </a:ext>
            </a:extLst>
          </p:cNvPr>
          <p:cNvSpPr txBox="1">
            <a:spLocks noChangeArrowheads="1"/>
          </p:cNvSpPr>
          <p:nvPr/>
        </p:nvSpPr>
        <p:spPr bwMode="auto">
          <a:xfrm>
            <a:off x="6419851" y="4510089"/>
            <a:ext cx="19653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a:solidFill>
                  <a:schemeClr val="accent2"/>
                </a:solidFill>
                <a:latin typeface="Times New Roman" panose="02020603050405020304" pitchFamily="18" charset="0"/>
              </a:rPr>
              <a:t>bilance H</a:t>
            </a:r>
            <a:r>
              <a:rPr lang="cs-CZ" altLang="cs-CZ" sz="2400" b="1" baseline="30000">
                <a:solidFill>
                  <a:schemeClr val="accent2"/>
                </a:solidFill>
                <a:latin typeface="Times New Roman" panose="02020603050405020304" pitchFamily="18" charset="0"/>
              </a:rPr>
              <a:t>+</a:t>
            </a:r>
          </a:p>
        </p:txBody>
      </p:sp>
      <p:sp>
        <p:nvSpPr>
          <p:cNvPr id="152624" name="Text Box 43">
            <a:extLst>
              <a:ext uri="{FF2B5EF4-FFF2-40B4-BE49-F238E27FC236}">
                <a16:creationId xmlns:a16="http://schemas.microsoft.com/office/drawing/2014/main" id="{C3A23265-AB28-41F7-A119-7102A79B7965}"/>
              </a:ext>
            </a:extLst>
          </p:cNvPr>
          <p:cNvSpPr txBox="1">
            <a:spLocks noChangeArrowheads="1"/>
          </p:cNvSpPr>
          <p:nvPr/>
        </p:nvSpPr>
        <p:spPr bwMode="auto">
          <a:xfrm>
            <a:off x="3987800" y="136526"/>
            <a:ext cx="1003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FF0066"/>
                </a:solidFill>
                <a:latin typeface="Times New Roman" panose="02020603050405020304" pitchFamily="18" charset="0"/>
              </a:rPr>
              <a:t>Diluce</a:t>
            </a: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grpSp>
        <p:nvGrpSpPr>
          <p:cNvPr id="154626" name="Group 2">
            <a:extLst>
              <a:ext uri="{FF2B5EF4-FFF2-40B4-BE49-F238E27FC236}">
                <a16:creationId xmlns:a16="http://schemas.microsoft.com/office/drawing/2014/main" id="{0E6E1FCA-E83C-43B2-A936-92EA2D5C26A2}"/>
              </a:ext>
            </a:extLst>
          </p:cNvPr>
          <p:cNvGrpSpPr>
            <a:grpSpLocks/>
          </p:cNvGrpSpPr>
          <p:nvPr/>
        </p:nvGrpSpPr>
        <p:grpSpPr bwMode="auto">
          <a:xfrm flipH="1">
            <a:off x="3328989" y="1643063"/>
            <a:ext cx="1171575" cy="2038350"/>
            <a:chOff x="2575" y="781"/>
            <a:chExt cx="866" cy="1284"/>
          </a:xfrm>
        </p:grpSpPr>
        <p:sp>
          <p:nvSpPr>
            <p:cNvPr id="154664" name="Freeform 3">
              <a:extLst>
                <a:ext uri="{FF2B5EF4-FFF2-40B4-BE49-F238E27FC236}">
                  <a16:creationId xmlns:a16="http://schemas.microsoft.com/office/drawing/2014/main" id="{75EDD872-F6D7-48CD-A222-11D925456A2C}"/>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4665" name="Freeform 4">
              <a:extLst>
                <a:ext uri="{FF2B5EF4-FFF2-40B4-BE49-F238E27FC236}">
                  <a16:creationId xmlns:a16="http://schemas.microsoft.com/office/drawing/2014/main" id="{89404863-1F35-42FA-9B19-B0881AB568D8}"/>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54627" name="Rectangle 5">
            <a:extLst>
              <a:ext uri="{FF2B5EF4-FFF2-40B4-BE49-F238E27FC236}">
                <a16:creationId xmlns:a16="http://schemas.microsoft.com/office/drawing/2014/main" id="{0D0EAFE0-ED1F-4FA1-82A2-6D64A3E62069}"/>
              </a:ext>
            </a:extLst>
          </p:cNvPr>
          <p:cNvSpPr>
            <a:spLocks noChangeArrowheads="1"/>
          </p:cNvSpPr>
          <p:nvPr/>
        </p:nvSpPr>
        <p:spPr bwMode="auto">
          <a:xfrm>
            <a:off x="2417763" y="1196976"/>
            <a:ext cx="927100" cy="7842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4628" name="Freeform 6">
            <a:extLst>
              <a:ext uri="{FF2B5EF4-FFF2-40B4-BE49-F238E27FC236}">
                <a16:creationId xmlns:a16="http://schemas.microsoft.com/office/drawing/2014/main" id="{B1543CDF-0801-4BFF-A4D5-8ADCB1038F6D}"/>
              </a:ext>
            </a:extLst>
          </p:cNvPr>
          <p:cNvSpPr>
            <a:spLocks/>
          </p:cNvSpPr>
          <p:nvPr/>
        </p:nvSpPr>
        <p:spPr bwMode="auto">
          <a:xfrm>
            <a:off x="7491413" y="3690938"/>
            <a:ext cx="1846262" cy="1039812"/>
          </a:xfrm>
          <a:custGeom>
            <a:avLst/>
            <a:gdLst>
              <a:gd name="T0" fmla="*/ 2147483646 w 1163"/>
              <a:gd name="T1" fmla="*/ 2147483646 h 655"/>
              <a:gd name="T2" fmla="*/ 2147483646 w 1163"/>
              <a:gd name="T3" fmla="*/ 2147483646 h 655"/>
              <a:gd name="T4" fmla="*/ 2147483646 w 1163"/>
              <a:gd name="T5" fmla="*/ 2147483646 h 655"/>
              <a:gd name="T6" fmla="*/ 2147483646 w 1163"/>
              <a:gd name="T7" fmla="*/ 2147483646 h 655"/>
              <a:gd name="T8" fmla="*/ 2147483646 w 1163"/>
              <a:gd name="T9" fmla="*/ 0 h 655"/>
              <a:gd name="T10" fmla="*/ 0 w 1163"/>
              <a:gd name="T11" fmla="*/ 0 h 655"/>
              <a:gd name="T12" fmla="*/ 0 60000 65536"/>
              <a:gd name="T13" fmla="*/ 0 60000 65536"/>
              <a:gd name="T14" fmla="*/ 0 60000 65536"/>
              <a:gd name="T15" fmla="*/ 0 60000 65536"/>
              <a:gd name="T16" fmla="*/ 0 60000 65536"/>
              <a:gd name="T17" fmla="*/ 0 60000 65536"/>
              <a:gd name="T18" fmla="*/ 0 w 1163"/>
              <a:gd name="T19" fmla="*/ 0 h 655"/>
              <a:gd name="T20" fmla="*/ 1163 w 1163"/>
              <a:gd name="T21" fmla="*/ 655 h 655"/>
            </a:gdLst>
            <a:ahLst/>
            <a:cxnLst>
              <a:cxn ang="T12">
                <a:pos x="T0" y="T1"/>
              </a:cxn>
              <a:cxn ang="T13">
                <a:pos x="T2" y="T3"/>
              </a:cxn>
              <a:cxn ang="T14">
                <a:pos x="T4" y="T5"/>
              </a:cxn>
              <a:cxn ang="T15">
                <a:pos x="T6" y="T7"/>
              </a:cxn>
              <a:cxn ang="T16">
                <a:pos x="T8" y="T9"/>
              </a:cxn>
              <a:cxn ang="T17">
                <a:pos x="T10" y="T11"/>
              </a:cxn>
            </a:cxnLst>
            <a:rect l="T18" t="T19" r="T20" b="T21"/>
            <a:pathLst>
              <a:path w="1163" h="655">
                <a:moveTo>
                  <a:pt x="1163" y="655"/>
                </a:moveTo>
                <a:lnTo>
                  <a:pt x="767" y="655"/>
                </a:lnTo>
                <a:cubicBezTo>
                  <a:pt x="691" y="637"/>
                  <a:pt x="713" y="640"/>
                  <a:pt x="702" y="548"/>
                </a:cubicBezTo>
                <a:lnTo>
                  <a:pt x="702" y="101"/>
                </a:lnTo>
                <a:cubicBezTo>
                  <a:pt x="683" y="10"/>
                  <a:pt x="707" y="17"/>
                  <a:pt x="590" y="0"/>
                </a:cubicBezTo>
                <a:lnTo>
                  <a:pt x="0"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4629" name="Freeform 7">
            <a:extLst>
              <a:ext uri="{FF2B5EF4-FFF2-40B4-BE49-F238E27FC236}">
                <a16:creationId xmlns:a16="http://schemas.microsoft.com/office/drawing/2014/main" id="{651BA774-FEC5-4AE4-A33D-9ABE00F2EAA4}"/>
              </a:ext>
            </a:extLst>
          </p:cNvPr>
          <p:cNvSpPr>
            <a:spLocks/>
          </p:cNvSpPr>
          <p:nvPr/>
        </p:nvSpPr>
        <p:spPr bwMode="auto">
          <a:xfrm flipH="1" flipV="1">
            <a:off x="8115301" y="4721225"/>
            <a:ext cx="1222375" cy="1023938"/>
          </a:xfrm>
          <a:custGeom>
            <a:avLst/>
            <a:gdLst>
              <a:gd name="T0" fmla="*/ 0 w 866"/>
              <a:gd name="T1" fmla="*/ 2147483646 h 645"/>
              <a:gd name="T2" fmla="*/ 2147483646 w 866"/>
              <a:gd name="T3" fmla="*/ 2147483646 h 645"/>
              <a:gd name="T4" fmla="*/ 2147483646 w 866"/>
              <a:gd name="T5" fmla="*/ 2147483646 h 645"/>
              <a:gd name="T6" fmla="*/ 2147483646 w 866"/>
              <a:gd name="T7" fmla="*/ 2147483646 h 645"/>
              <a:gd name="T8" fmla="*/ 2147483646 w 866"/>
              <a:gd name="T9" fmla="*/ 0 h 645"/>
              <a:gd name="T10" fmla="*/ 214748364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4630" name="Rectangle 8">
            <a:extLst>
              <a:ext uri="{FF2B5EF4-FFF2-40B4-BE49-F238E27FC236}">
                <a16:creationId xmlns:a16="http://schemas.microsoft.com/office/drawing/2014/main" id="{AAFE8C11-4FD1-4508-9F6F-8A786E2D7311}"/>
              </a:ext>
            </a:extLst>
          </p:cNvPr>
          <p:cNvSpPr>
            <a:spLocks noChangeArrowheads="1"/>
          </p:cNvSpPr>
          <p:nvPr/>
        </p:nvSpPr>
        <p:spPr bwMode="auto">
          <a:xfrm>
            <a:off x="9336088" y="4337051"/>
            <a:ext cx="1111250" cy="741363"/>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4631" name="Rectangle 9">
            <a:extLst>
              <a:ext uri="{FF2B5EF4-FFF2-40B4-BE49-F238E27FC236}">
                <a16:creationId xmlns:a16="http://schemas.microsoft.com/office/drawing/2014/main" id="{43101C13-E2A8-49D2-B60A-E7C75DB00A9D}"/>
              </a:ext>
            </a:extLst>
          </p:cNvPr>
          <p:cNvSpPr>
            <a:spLocks noChangeArrowheads="1"/>
          </p:cNvSpPr>
          <p:nvPr/>
        </p:nvSpPr>
        <p:spPr bwMode="auto">
          <a:xfrm>
            <a:off x="6929438" y="3349625"/>
            <a:ext cx="558800" cy="674688"/>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4632" name="Rectangle 10">
            <a:extLst>
              <a:ext uri="{FF2B5EF4-FFF2-40B4-BE49-F238E27FC236}">
                <a16:creationId xmlns:a16="http://schemas.microsoft.com/office/drawing/2014/main" id="{4A07207C-9A7A-4D54-B5AC-923A508C6253}"/>
              </a:ext>
            </a:extLst>
          </p:cNvPr>
          <p:cNvSpPr>
            <a:spLocks noChangeArrowheads="1"/>
          </p:cNvSpPr>
          <p:nvPr/>
        </p:nvSpPr>
        <p:spPr bwMode="auto">
          <a:xfrm>
            <a:off x="6927851" y="1168401"/>
            <a:ext cx="1116013" cy="715963"/>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4633" name="Rectangle 11">
            <a:extLst>
              <a:ext uri="{FF2B5EF4-FFF2-40B4-BE49-F238E27FC236}">
                <a16:creationId xmlns:a16="http://schemas.microsoft.com/office/drawing/2014/main" id="{D3E4CD6E-87E1-4005-92B9-8A3CA250E6A7}"/>
              </a:ext>
            </a:extLst>
          </p:cNvPr>
          <p:cNvSpPr>
            <a:spLocks noChangeArrowheads="1"/>
          </p:cNvSpPr>
          <p:nvPr/>
        </p:nvSpPr>
        <p:spPr bwMode="auto">
          <a:xfrm>
            <a:off x="6915150" y="3357564"/>
            <a:ext cx="579438" cy="66357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4634" name="Rectangle 12">
            <a:extLst>
              <a:ext uri="{FF2B5EF4-FFF2-40B4-BE49-F238E27FC236}">
                <a16:creationId xmlns:a16="http://schemas.microsoft.com/office/drawing/2014/main" id="{460CB697-B653-44B2-8927-77CA345848C2}"/>
              </a:ext>
            </a:extLst>
          </p:cNvPr>
          <p:cNvSpPr>
            <a:spLocks noChangeArrowheads="1"/>
          </p:cNvSpPr>
          <p:nvPr/>
        </p:nvSpPr>
        <p:spPr bwMode="auto">
          <a:xfrm>
            <a:off x="6954839" y="5167313"/>
            <a:ext cx="1106487" cy="85725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4635" name="Rectangle 13">
            <a:extLst>
              <a:ext uri="{FF2B5EF4-FFF2-40B4-BE49-F238E27FC236}">
                <a16:creationId xmlns:a16="http://schemas.microsoft.com/office/drawing/2014/main" id="{29865185-D5B7-4849-8719-49CEC19044E0}"/>
              </a:ext>
            </a:extLst>
          </p:cNvPr>
          <p:cNvSpPr>
            <a:spLocks noChangeArrowheads="1"/>
          </p:cNvSpPr>
          <p:nvPr/>
        </p:nvSpPr>
        <p:spPr bwMode="auto">
          <a:xfrm>
            <a:off x="9340850" y="4292600"/>
            <a:ext cx="1111250" cy="7953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4636" name="Rectangle 14">
            <a:extLst>
              <a:ext uri="{FF2B5EF4-FFF2-40B4-BE49-F238E27FC236}">
                <a16:creationId xmlns:a16="http://schemas.microsoft.com/office/drawing/2014/main" id="{06F7E702-F406-4F6C-85C3-8E37A61BEC21}"/>
              </a:ext>
            </a:extLst>
          </p:cNvPr>
          <p:cNvSpPr>
            <a:spLocks noChangeArrowheads="1"/>
          </p:cNvSpPr>
          <p:nvPr/>
        </p:nvSpPr>
        <p:spPr bwMode="auto">
          <a:xfrm>
            <a:off x="6954838" y="5157789"/>
            <a:ext cx="1111250" cy="87788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4637" name="Rectangle 15">
            <a:extLst>
              <a:ext uri="{FF2B5EF4-FFF2-40B4-BE49-F238E27FC236}">
                <a16:creationId xmlns:a16="http://schemas.microsoft.com/office/drawing/2014/main" id="{C2972B5B-B33E-4D44-86C3-B6230ECDA01E}"/>
              </a:ext>
            </a:extLst>
          </p:cNvPr>
          <p:cNvSpPr>
            <a:spLocks noChangeArrowheads="1"/>
          </p:cNvSpPr>
          <p:nvPr/>
        </p:nvSpPr>
        <p:spPr bwMode="auto">
          <a:xfrm>
            <a:off x="6929439" y="1125538"/>
            <a:ext cx="1120775" cy="957262"/>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4638" name="Rectangle 16">
            <a:extLst>
              <a:ext uri="{FF2B5EF4-FFF2-40B4-BE49-F238E27FC236}">
                <a16:creationId xmlns:a16="http://schemas.microsoft.com/office/drawing/2014/main" id="{E78C9497-D73C-48F2-A548-0772A089C637}"/>
              </a:ext>
            </a:extLst>
          </p:cNvPr>
          <p:cNvSpPr>
            <a:spLocks noChangeArrowheads="1"/>
          </p:cNvSpPr>
          <p:nvPr/>
        </p:nvSpPr>
        <p:spPr bwMode="auto">
          <a:xfrm>
            <a:off x="4518025" y="2293939"/>
            <a:ext cx="1144588"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4639" name="Text Box 17">
            <a:extLst>
              <a:ext uri="{FF2B5EF4-FFF2-40B4-BE49-F238E27FC236}">
                <a16:creationId xmlns:a16="http://schemas.microsoft.com/office/drawing/2014/main" id="{3B1713D6-1333-4463-AFD1-BF3E0A564497}"/>
              </a:ext>
            </a:extLst>
          </p:cNvPr>
          <p:cNvSpPr txBox="1">
            <a:spLocks noChangeArrowheads="1"/>
          </p:cNvSpPr>
          <p:nvPr/>
        </p:nvSpPr>
        <p:spPr bwMode="auto">
          <a:xfrm>
            <a:off x="2513013" y="1395413"/>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54640" name="Text Box 18">
            <a:extLst>
              <a:ext uri="{FF2B5EF4-FFF2-40B4-BE49-F238E27FC236}">
                <a16:creationId xmlns:a16="http://schemas.microsoft.com/office/drawing/2014/main" id="{833FD20D-B7C8-48E5-B627-7B18858C93A3}"/>
              </a:ext>
            </a:extLst>
          </p:cNvPr>
          <p:cNvSpPr txBox="1">
            <a:spLocks noChangeArrowheads="1"/>
          </p:cNvSpPr>
          <p:nvPr/>
        </p:nvSpPr>
        <p:spPr bwMode="auto">
          <a:xfrm>
            <a:off x="2554288" y="344170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54641" name="Text Box 19">
            <a:extLst>
              <a:ext uri="{FF2B5EF4-FFF2-40B4-BE49-F238E27FC236}">
                <a16:creationId xmlns:a16="http://schemas.microsoft.com/office/drawing/2014/main" id="{76F3BA59-957C-46B9-BAFE-DD9E1DA79537}"/>
              </a:ext>
            </a:extLst>
          </p:cNvPr>
          <p:cNvSpPr txBox="1">
            <a:spLocks noChangeArrowheads="1"/>
          </p:cNvSpPr>
          <p:nvPr/>
        </p:nvSpPr>
        <p:spPr bwMode="auto">
          <a:xfrm>
            <a:off x="4559300" y="2436813"/>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54642" name="Text Box 20">
            <a:extLst>
              <a:ext uri="{FF2B5EF4-FFF2-40B4-BE49-F238E27FC236}">
                <a16:creationId xmlns:a16="http://schemas.microsoft.com/office/drawing/2014/main" id="{EC71AA6E-E5F3-4FBD-A8DA-3F8BE115302B}"/>
              </a:ext>
            </a:extLst>
          </p:cNvPr>
          <p:cNvSpPr txBox="1">
            <a:spLocks noChangeArrowheads="1"/>
          </p:cNvSpPr>
          <p:nvPr/>
        </p:nvSpPr>
        <p:spPr bwMode="auto">
          <a:xfrm>
            <a:off x="7096126" y="1462088"/>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sp>
        <p:nvSpPr>
          <p:cNvPr id="154643" name="Text Box 21">
            <a:extLst>
              <a:ext uri="{FF2B5EF4-FFF2-40B4-BE49-F238E27FC236}">
                <a16:creationId xmlns:a16="http://schemas.microsoft.com/office/drawing/2014/main" id="{D9DC081A-EAC5-42E7-8C10-A45B8302EA86}"/>
              </a:ext>
            </a:extLst>
          </p:cNvPr>
          <p:cNvSpPr txBox="1">
            <a:spLocks noChangeArrowheads="1"/>
          </p:cNvSpPr>
          <p:nvPr/>
        </p:nvSpPr>
        <p:spPr bwMode="auto">
          <a:xfrm>
            <a:off x="7064376" y="3516313"/>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grpSp>
        <p:nvGrpSpPr>
          <p:cNvPr id="154644" name="Group 22">
            <a:extLst>
              <a:ext uri="{FF2B5EF4-FFF2-40B4-BE49-F238E27FC236}">
                <a16:creationId xmlns:a16="http://schemas.microsoft.com/office/drawing/2014/main" id="{14AFE5F9-2FAE-4907-8818-5E9E4174CFA3}"/>
              </a:ext>
            </a:extLst>
          </p:cNvPr>
          <p:cNvGrpSpPr>
            <a:grpSpLocks/>
          </p:cNvGrpSpPr>
          <p:nvPr/>
        </p:nvGrpSpPr>
        <p:grpSpPr bwMode="auto">
          <a:xfrm>
            <a:off x="5656264" y="1644650"/>
            <a:ext cx="1273175" cy="2038350"/>
            <a:chOff x="2575" y="781"/>
            <a:chExt cx="866" cy="1284"/>
          </a:xfrm>
        </p:grpSpPr>
        <p:sp>
          <p:nvSpPr>
            <p:cNvPr id="154662" name="Freeform 23">
              <a:extLst>
                <a:ext uri="{FF2B5EF4-FFF2-40B4-BE49-F238E27FC236}">
                  <a16:creationId xmlns:a16="http://schemas.microsoft.com/office/drawing/2014/main" id="{093F5CB6-190F-400A-9BE7-513E58186410}"/>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4663" name="Freeform 24">
              <a:extLst>
                <a:ext uri="{FF2B5EF4-FFF2-40B4-BE49-F238E27FC236}">
                  <a16:creationId xmlns:a16="http://schemas.microsoft.com/office/drawing/2014/main" id="{B6E07D5C-B495-41FC-B4D4-A348BF6F4A5D}"/>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54645" name="Rectangle 25">
            <a:extLst>
              <a:ext uri="{FF2B5EF4-FFF2-40B4-BE49-F238E27FC236}">
                <a16:creationId xmlns:a16="http://schemas.microsoft.com/office/drawing/2014/main" id="{36119A1C-9EA8-4631-AD7F-667F37682A54}"/>
              </a:ext>
            </a:extLst>
          </p:cNvPr>
          <p:cNvSpPr>
            <a:spLocks noChangeArrowheads="1"/>
          </p:cNvSpPr>
          <p:nvPr/>
        </p:nvSpPr>
        <p:spPr bwMode="auto">
          <a:xfrm flipH="1">
            <a:off x="1692275" y="148431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4646" name="Text Box 26">
            <a:extLst>
              <a:ext uri="{FF2B5EF4-FFF2-40B4-BE49-F238E27FC236}">
                <a16:creationId xmlns:a16="http://schemas.microsoft.com/office/drawing/2014/main" id="{502E04F3-FEAD-49DF-B0B7-1BD319A451D9}"/>
              </a:ext>
            </a:extLst>
          </p:cNvPr>
          <p:cNvSpPr txBox="1">
            <a:spLocks noChangeArrowheads="1"/>
          </p:cNvSpPr>
          <p:nvPr/>
        </p:nvSpPr>
        <p:spPr bwMode="auto">
          <a:xfrm>
            <a:off x="7124700" y="5464175"/>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54647" name="Text Box 27">
            <a:extLst>
              <a:ext uri="{FF2B5EF4-FFF2-40B4-BE49-F238E27FC236}">
                <a16:creationId xmlns:a16="http://schemas.microsoft.com/office/drawing/2014/main" id="{117D1E97-626D-4FF9-A06E-CCC6EAC68E81}"/>
              </a:ext>
            </a:extLst>
          </p:cNvPr>
          <p:cNvSpPr txBox="1">
            <a:spLocks noChangeArrowheads="1"/>
          </p:cNvSpPr>
          <p:nvPr/>
        </p:nvSpPr>
        <p:spPr bwMode="auto">
          <a:xfrm>
            <a:off x="9494838" y="4549775"/>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54648" name="Text Box 28">
            <a:extLst>
              <a:ext uri="{FF2B5EF4-FFF2-40B4-BE49-F238E27FC236}">
                <a16:creationId xmlns:a16="http://schemas.microsoft.com/office/drawing/2014/main" id="{E76588BB-93F1-4000-9C79-CEBA4B369AEE}"/>
              </a:ext>
            </a:extLst>
          </p:cNvPr>
          <p:cNvSpPr txBox="1">
            <a:spLocks noChangeArrowheads="1"/>
          </p:cNvSpPr>
          <p:nvPr/>
        </p:nvSpPr>
        <p:spPr bwMode="auto">
          <a:xfrm>
            <a:off x="7785100" y="1363663"/>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graphicFrame>
        <p:nvGraphicFramePr>
          <p:cNvPr id="154649" name="Object 44">
            <a:extLst>
              <a:ext uri="{FF2B5EF4-FFF2-40B4-BE49-F238E27FC236}">
                <a16:creationId xmlns:a16="http://schemas.microsoft.com/office/drawing/2014/main" id="{3228A8DE-3CE8-4B6B-AC21-FE70C2862DE6}"/>
              </a:ext>
            </a:extLst>
          </p:cNvPr>
          <p:cNvGraphicFramePr>
            <a:graphicFrameLocks noChangeAspect="1"/>
          </p:cNvGraphicFramePr>
          <p:nvPr/>
        </p:nvGraphicFramePr>
        <p:xfrm>
          <a:off x="8616951" y="260351"/>
          <a:ext cx="1457325" cy="1724025"/>
        </p:xfrm>
        <a:graphic>
          <a:graphicData uri="http://schemas.openxmlformats.org/presentationml/2006/ole">
            <mc:AlternateContent xmlns:mc="http://schemas.openxmlformats.org/markup-compatibility/2006">
              <mc:Choice xmlns:v="urn:schemas-microsoft-com:vml" Requires="v">
                <p:oleObj spid="_x0000_s90116" name="Rastrový obrázek" r:id="rId4" imgW="1495431" imgH="1771790" progId="PBrush">
                  <p:embed/>
                </p:oleObj>
              </mc:Choice>
              <mc:Fallback>
                <p:oleObj name="Rastrový obrázek" r:id="rId4" imgW="1495431" imgH="1771790" progId="PBrush">
                  <p:embed/>
                  <p:pic>
                    <p:nvPicPr>
                      <p:cNvPr id="154649" name="Object 44">
                        <a:extLst>
                          <a:ext uri="{FF2B5EF4-FFF2-40B4-BE49-F238E27FC236}">
                            <a16:creationId xmlns:a16="http://schemas.microsoft.com/office/drawing/2014/main" id="{3228A8DE-3CE8-4B6B-AC21-FE70C2862DE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16951" y="260351"/>
                        <a:ext cx="1457325" cy="1724025"/>
                      </a:xfrm>
                      <a:prstGeom prst="rect">
                        <a:avLst/>
                      </a:prstGeom>
                      <a:noFill/>
                      <a:ln>
                        <a:noFill/>
                      </a:ln>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54650" name="Object 45">
            <a:extLst>
              <a:ext uri="{FF2B5EF4-FFF2-40B4-BE49-F238E27FC236}">
                <a16:creationId xmlns:a16="http://schemas.microsoft.com/office/drawing/2014/main" id="{C97AA4DA-BB20-4973-9A66-CC76EE140E9A}"/>
              </a:ext>
            </a:extLst>
          </p:cNvPr>
          <p:cNvGraphicFramePr>
            <a:graphicFrameLocks noChangeAspect="1"/>
          </p:cNvGraphicFramePr>
          <p:nvPr/>
        </p:nvGraphicFramePr>
        <p:xfrm>
          <a:off x="1774825" y="120651"/>
          <a:ext cx="939800" cy="931863"/>
        </p:xfrm>
        <a:graphic>
          <a:graphicData uri="http://schemas.openxmlformats.org/presentationml/2006/ole">
            <mc:AlternateContent xmlns:mc="http://schemas.openxmlformats.org/markup-compatibility/2006">
              <mc:Choice xmlns:v="urn:schemas-microsoft-com:vml" Requires="v">
                <p:oleObj spid="_x0000_s90117" name="Clip" r:id="rId6" imgW="2287616" imgH="1701980" progId="">
                  <p:embed/>
                </p:oleObj>
              </mc:Choice>
              <mc:Fallback>
                <p:oleObj name="Clip" r:id="rId6" imgW="2287616" imgH="1701980" progId="">
                  <p:embed/>
                  <p:pic>
                    <p:nvPicPr>
                      <p:cNvPr id="154650" name="Object 45">
                        <a:extLst>
                          <a:ext uri="{FF2B5EF4-FFF2-40B4-BE49-F238E27FC236}">
                            <a16:creationId xmlns:a16="http://schemas.microsoft.com/office/drawing/2014/main" id="{C97AA4DA-BB20-4973-9A66-CC76EE140E9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74825" y="120651"/>
                        <a:ext cx="939800" cy="93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54651" name="AutoShape 31">
            <a:extLst>
              <a:ext uri="{FF2B5EF4-FFF2-40B4-BE49-F238E27FC236}">
                <a16:creationId xmlns:a16="http://schemas.microsoft.com/office/drawing/2014/main" id="{4AC68C59-BBFC-4D4F-9E99-8CABDDDF1E57}"/>
              </a:ext>
            </a:extLst>
          </p:cNvPr>
          <p:cNvSpPr>
            <a:spLocks noChangeArrowheads="1"/>
          </p:cNvSpPr>
          <p:nvPr/>
        </p:nvSpPr>
        <p:spPr bwMode="auto">
          <a:xfrm>
            <a:off x="7104064" y="4005264"/>
            <a:ext cx="287337" cy="503237"/>
          </a:xfrm>
          <a:prstGeom prst="upArrow">
            <a:avLst>
              <a:gd name="adj1" fmla="val 50000"/>
              <a:gd name="adj2" fmla="val 43785"/>
            </a:avLst>
          </a:prstGeom>
          <a:solidFill>
            <a:schemeClr val="accent2"/>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4652" name="AutoShape 32">
            <a:extLst>
              <a:ext uri="{FF2B5EF4-FFF2-40B4-BE49-F238E27FC236}">
                <a16:creationId xmlns:a16="http://schemas.microsoft.com/office/drawing/2014/main" id="{74C35AB2-ED9D-40D5-A40C-2D63E408A828}"/>
              </a:ext>
            </a:extLst>
          </p:cNvPr>
          <p:cNvSpPr>
            <a:spLocks noChangeArrowheads="1"/>
          </p:cNvSpPr>
          <p:nvPr/>
        </p:nvSpPr>
        <p:spPr bwMode="auto">
          <a:xfrm rot="10800000">
            <a:off x="7391400" y="620714"/>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4653" name="AutoShape 33">
            <a:extLst>
              <a:ext uri="{FF2B5EF4-FFF2-40B4-BE49-F238E27FC236}">
                <a16:creationId xmlns:a16="http://schemas.microsoft.com/office/drawing/2014/main" id="{A615DCCC-06B2-45DD-AE81-1B3102F23793}"/>
              </a:ext>
            </a:extLst>
          </p:cNvPr>
          <p:cNvSpPr>
            <a:spLocks noChangeArrowheads="1"/>
          </p:cNvSpPr>
          <p:nvPr/>
        </p:nvSpPr>
        <p:spPr bwMode="auto">
          <a:xfrm rot="10800000">
            <a:off x="9191625" y="1700214"/>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4654" name="Rectangle 34">
            <a:extLst>
              <a:ext uri="{FF2B5EF4-FFF2-40B4-BE49-F238E27FC236}">
                <a16:creationId xmlns:a16="http://schemas.microsoft.com/office/drawing/2014/main" id="{E3AFE9DE-43A7-49BB-84DE-A27D137B2CF4}"/>
              </a:ext>
            </a:extLst>
          </p:cNvPr>
          <p:cNvSpPr>
            <a:spLocks noChangeArrowheads="1"/>
          </p:cNvSpPr>
          <p:nvPr/>
        </p:nvSpPr>
        <p:spPr bwMode="auto">
          <a:xfrm>
            <a:off x="7464426" y="476251"/>
            <a:ext cx="1655763" cy="144463"/>
          </a:xfrm>
          <a:prstGeom prst="rect">
            <a:avLst/>
          </a:prstGeom>
          <a:solidFill>
            <a:schemeClr val="accent2"/>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4655" name="Text Box 35">
            <a:extLst>
              <a:ext uri="{FF2B5EF4-FFF2-40B4-BE49-F238E27FC236}">
                <a16:creationId xmlns:a16="http://schemas.microsoft.com/office/drawing/2014/main" id="{6E3885D6-11D5-4BCC-BD9C-4BE1367C8B1C}"/>
              </a:ext>
            </a:extLst>
          </p:cNvPr>
          <p:cNvSpPr txBox="1">
            <a:spLocks noChangeArrowheads="1"/>
          </p:cNvSpPr>
          <p:nvPr/>
        </p:nvSpPr>
        <p:spPr bwMode="auto">
          <a:xfrm>
            <a:off x="8904289" y="2225675"/>
            <a:ext cx="1571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TA + NH</a:t>
            </a:r>
            <a:r>
              <a:rPr lang="cs-CZ" altLang="cs-CZ" sz="2400" baseline="-25000">
                <a:latin typeface="Times New Roman" panose="02020603050405020304" pitchFamily="18" charset="0"/>
              </a:rPr>
              <a:t>4</a:t>
            </a:r>
            <a:r>
              <a:rPr lang="cs-CZ" altLang="cs-CZ" sz="2400" baseline="30000">
                <a:latin typeface="Times New Roman" panose="02020603050405020304" pitchFamily="18" charset="0"/>
              </a:rPr>
              <a:t>+</a:t>
            </a:r>
          </a:p>
        </p:txBody>
      </p:sp>
      <p:sp>
        <p:nvSpPr>
          <p:cNvPr id="154656" name="AutoShape 36">
            <a:extLst>
              <a:ext uri="{FF2B5EF4-FFF2-40B4-BE49-F238E27FC236}">
                <a16:creationId xmlns:a16="http://schemas.microsoft.com/office/drawing/2014/main" id="{9BAD0F45-E218-4C54-AEBE-09A33D86F28A}"/>
              </a:ext>
            </a:extLst>
          </p:cNvPr>
          <p:cNvSpPr>
            <a:spLocks noChangeArrowheads="1"/>
          </p:cNvSpPr>
          <p:nvPr/>
        </p:nvSpPr>
        <p:spPr bwMode="auto">
          <a:xfrm>
            <a:off x="2713039" y="1989139"/>
            <a:ext cx="287337" cy="935037"/>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4657" name="AutoShape 37">
            <a:extLst>
              <a:ext uri="{FF2B5EF4-FFF2-40B4-BE49-F238E27FC236}">
                <a16:creationId xmlns:a16="http://schemas.microsoft.com/office/drawing/2014/main" id="{1F08E33F-6162-4DF2-BA0B-F10D8BA7B205}"/>
              </a:ext>
            </a:extLst>
          </p:cNvPr>
          <p:cNvSpPr>
            <a:spLocks noChangeArrowheads="1"/>
          </p:cNvSpPr>
          <p:nvPr/>
        </p:nvSpPr>
        <p:spPr bwMode="auto">
          <a:xfrm>
            <a:off x="2713039" y="260350"/>
            <a:ext cx="287337" cy="935038"/>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4658" name="Text Box 41">
            <a:extLst>
              <a:ext uri="{FF2B5EF4-FFF2-40B4-BE49-F238E27FC236}">
                <a16:creationId xmlns:a16="http://schemas.microsoft.com/office/drawing/2014/main" id="{3B182925-A2BD-4298-B829-000955A8725D}"/>
              </a:ext>
            </a:extLst>
          </p:cNvPr>
          <p:cNvSpPr txBox="1">
            <a:spLocks noChangeArrowheads="1"/>
          </p:cNvSpPr>
          <p:nvPr/>
        </p:nvSpPr>
        <p:spPr bwMode="auto">
          <a:xfrm>
            <a:off x="3987800" y="136526"/>
            <a:ext cx="24209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FF0066"/>
                </a:solidFill>
                <a:latin typeface="Times New Roman" panose="02020603050405020304" pitchFamily="18" charset="0"/>
              </a:rPr>
              <a:t>Hemokoncentrace</a:t>
            </a:r>
          </a:p>
        </p:txBody>
      </p:sp>
      <p:sp>
        <p:nvSpPr>
          <p:cNvPr id="154659" name="Text Box 45">
            <a:extLst>
              <a:ext uri="{FF2B5EF4-FFF2-40B4-BE49-F238E27FC236}">
                <a16:creationId xmlns:a16="http://schemas.microsoft.com/office/drawing/2014/main" id="{BF84316C-245E-4754-BAD2-C1AB0EAF4315}"/>
              </a:ext>
            </a:extLst>
          </p:cNvPr>
          <p:cNvSpPr txBox="1">
            <a:spLocks noChangeArrowheads="1"/>
          </p:cNvSpPr>
          <p:nvPr/>
        </p:nvSpPr>
        <p:spPr bwMode="auto">
          <a:xfrm>
            <a:off x="1558926" y="5214938"/>
            <a:ext cx="54705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8000"/>
                </a:solidFill>
                <a:latin typeface="Times New Roman" panose="02020603050405020304" pitchFamily="18" charset="0"/>
              </a:rPr>
              <a:t>Pufrační poruchy acidobazické rovnováhy:</a:t>
            </a:r>
          </a:p>
          <a:p>
            <a:pPr lvl="1">
              <a:spcBef>
                <a:spcPct val="0"/>
              </a:spcBef>
              <a:buClrTx/>
              <a:buFontTx/>
              <a:buNone/>
            </a:pPr>
            <a:r>
              <a:rPr lang="cs-CZ" altLang="cs-CZ" sz="2400">
                <a:latin typeface="Times New Roman" panose="02020603050405020304" pitchFamily="18" charset="0"/>
              </a:rPr>
              <a:t>Kontrakční alkalémie</a:t>
            </a:r>
          </a:p>
        </p:txBody>
      </p:sp>
      <p:sp>
        <p:nvSpPr>
          <p:cNvPr id="154660" name="Text Box 42">
            <a:extLst>
              <a:ext uri="{FF2B5EF4-FFF2-40B4-BE49-F238E27FC236}">
                <a16:creationId xmlns:a16="http://schemas.microsoft.com/office/drawing/2014/main" id="{E815D116-7F36-4FE8-9951-634D09698ADD}"/>
              </a:ext>
            </a:extLst>
          </p:cNvPr>
          <p:cNvSpPr txBox="1">
            <a:spLocks noChangeArrowheads="1"/>
          </p:cNvSpPr>
          <p:nvPr/>
        </p:nvSpPr>
        <p:spPr bwMode="auto">
          <a:xfrm>
            <a:off x="1703389" y="2997200"/>
            <a:ext cx="1965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a:solidFill>
                  <a:srgbClr val="FF9933"/>
                </a:solidFill>
                <a:latin typeface="Times New Roman" panose="02020603050405020304" pitchFamily="18" charset="0"/>
              </a:rPr>
              <a:t> bilance CO</a:t>
            </a:r>
            <a:r>
              <a:rPr lang="cs-CZ" altLang="cs-CZ" sz="2400" b="1" baseline="-25000">
                <a:solidFill>
                  <a:srgbClr val="FF9933"/>
                </a:solidFill>
                <a:latin typeface="Times New Roman" panose="02020603050405020304" pitchFamily="18" charset="0"/>
              </a:rPr>
              <a:t>2</a:t>
            </a:r>
            <a:endParaRPr lang="cs-CZ" altLang="cs-CZ" sz="2400" b="1" baseline="30000">
              <a:solidFill>
                <a:srgbClr val="FF9933"/>
              </a:solidFill>
              <a:latin typeface="Times New Roman" panose="02020603050405020304" pitchFamily="18" charset="0"/>
            </a:endParaRPr>
          </a:p>
        </p:txBody>
      </p:sp>
      <p:sp>
        <p:nvSpPr>
          <p:cNvPr id="154661" name="Text Box 43">
            <a:extLst>
              <a:ext uri="{FF2B5EF4-FFF2-40B4-BE49-F238E27FC236}">
                <a16:creationId xmlns:a16="http://schemas.microsoft.com/office/drawing/2014/main" id="{F76A4D8D-18D7-4760-858F-1C749AE825DE}"/>
              </a:ext>
            </a:extLst>
          </p:cNvPr>
          <p:cNvSpPr txBox="1">
            <a:spLocks noChangeArrowheads="1"/>
          </p:cNvSpPr>
          <p:nvPr/>
        </p:nvSpPr>
        <p:spPr bwMode="auto">
          <a:xfrm>
            <a:off x="6419851" y="4510089"/>
            <a:ext cx="19653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a:solidFill>
                  <a:schemeClr val="accent2"/>
                </a:solidFill>
                <a:latin typeface="Times New Roman" panose="02020603050405020304" pitchFamily="18" charset="0"/>
              </a:rPr>
              <a:t>bilance H</a:t>
            </a:r>
            <a:r>
              <a:rPr lang="cs-CZ" altLang="cs-CZ" sz="2400" b="1" baseline="30000">
                <a:solidFill>
                  <a:schemeClr val="accent2"/>
                </a:solidFill>
                <a:latin typeface="Times New Roman" panose="02020603050405020304" pitchFamily="18" charset="0"/>
              </a:rPr>
              <a:t>+</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9458" name="Rectangle 2">
            <a:extLst>
              <a:ext uri="{FF2B5EF4-FFF2-40B4-BE49-F238E27FC236}">
                <a16:creationId xmlns:a16="http://schemas.microsoft.com/office/drawing/2014/main" id="{3DC901A6-0363-4E7B-AD50-AC0D5FA62EA4}"/>
              </a:ext>
            </a:extLst>
          </p:cNvPr>
          <p:cNvSpPr>
            <a:spLocks noChangeArrowheads="1"/>
          </p:cNvSpPr>
          <p:nvPr/>
        </p:nvSpPr>
        <p:spPr bwMode="auto">
          <a:xfrm>
            <a:off x="5664200" y="3789364"/>
            <a:ext cx="1873250" cy="1368425"/>
          </a:xfrm>
          <a:prstGeom prst="rect">
            <a:avLst/>
          </a:prstGeom>
          <a:solidFill>
            <a:srgbClr val="FFFF00"/>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a:latin typeface="Times New Roman" panose="02020603050405020304" pitchFamily="18" charset="0"/>
              </a:rPr>
              <a:t>extracelulární </a:t>
            </a:r>
          </a:p>
          <a:p>
            <a:pPr algn="ctr" eaLnBrk="1" hangingPunct="1">
              <a:spcBef>
                <a:spcPct val="0"/>
              </a:spcBef>
              <a:buClrTx/>
              <a:buFontTx/>
              <a:buNone/>
            </a:pPr>
            <a:r>
              <a:rPr lang="cs-CZ" altLang="cs-CZ" sz="2400">
                <a:latin typeface="Times New Roman" panose="02020603050405020304" pitchFamily="18" charset="0"/>
              </a:rPr>
              <a:t>tekutina</a:t>
            </a:r>
          </a:p>
        </p:txBody>
      </p:sp>
      <p:sp>
        <p:nvSpPr>
          <p:cNvPr id="19459" name="Text Box 3">
            <a:extLst>
              <a:ext uri="{FF2B5EF4-FFF2-40B4-BE49-F238E27FC236}">
                <a16:creationId xmlns:a16="http://schemas.microsoft.com/office/drawing/2014/main" id="{323E57AA-0445-4E5C-8B0C-6E7AA55D3B72}"/>
              </a:ext>
            </a:extLst>
          </p:cNvPr>
          <p:cNvSpPr txBox="1">
            <a:spLocks noChangeArrowheads="1"/>
          </p:cNvSpPr>
          <p:nvPr/>
        </p:nvSpPr>
        <p:spPr bwMode="auto">
          <a:xfrm>
            <a:off x="2474914" y="2874964"/>
            <a:ext cx="27160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400">
                <a:latin typeface="Times New Roman" panose="02020603050405020304" pitchFamily="18" charset="0"/>
              </a:rPr>
              <a:t>1932 Walter Cannon</a:t>
            </a:r>
          </a:p>
        </p:txBody>
      </p:sp>
      <p:sp>
        <p:nvSpPr>
          <p:cNvPr id="19460" name="Text Box 4">
            <a:extLst>
              <a:ext uri="{FF2B5EF4-FFF2-40B4-BE49-F238E27FC236}">
                <a16:creationId xmlns:a16="http://schemas.microsoft.com/office/drawing/2014/main" id="{4A5EF709-F9AE-4471-9011-4A8B37AE5E64}"/>
              </a:ext>
            </a:extLst>
          </p:cNvPr>
          <p:cNvSpPr txBox="1">
            <a:spLocks noChangeArrowheads="1"/>
          </p:cNvSpPr>
          <p:nvPr/>
        </p:nvSpPr>
        <p:spPr bwMode="auto">
          <a:xfrm>
            <a:off x="6003926" y="1885951"/>
            <a:ext cx="43529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a:latin typeface="Times New Roman" panose="02020603050405020304" pitchFamily="18" charset="0"/>
              </a:rPr>
              <a:t>Vnější prostředí organismu</a:t>
            </a:r>
          </a:p>
        </p:txBody>
      </p:sp>
      <p:sp>
        <p:nvSpPr>
          <p:cNvPr id="19461" name="Text Box 5">
            <a:extLst>
              <a:ext uri="{FF2B5EF4-FFF2-40B4-BE49-F238E27FC236}">
                <a16:creationId xmlns:a16="http://schemas.microsoft.com/office/drawing/2014/main" id="{AF081BEC-99B8-4C61-BD56-A74B83E61CF0}"/>
              </a:ext>
            </a:extLst>
          </p:cNvPr>
          <p:cNvSpPr txBox="1">
            <a:spLocks noChangeArrowheads="1"/>
          </p:cNvSpPr>
          <p:nvPr/>
        </p:nvSpPr>
        <p:spPr bwMode="auto">
          <a:xfrm>
            <a:off x="1847851" y="6092826"/>
            <a:ext cx="34210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Vnější prostředí buněk</a:t>
            </a:r>
          </a:p>
        </p:txBody>
      </p:sp>
      <p:sp>
        <p:nvSpPr>
          <p:cNvPr id="19462" name="Line 6">
            <a:extLst>
              <a:ext uri="{FF2B5EF4-FFF2-40B4-BE49-F238E27FC236}">
                <a16:creationId xmlns:a16="http://schemas.microsoft.com/office/drawing/2014/main" id="{084EF7CF-6352-40CE-8A89-02867D210D2F}"/>
              </a:ext>
            </a:extLst>
          </p:cNvPr>
          <p:cNvSpPr>
            <a:spLocks noChangeShapeType="1"/>
          </p:cNvSpPr>
          <p:nvPr/>
        </p:nvSpPr>
        <p:spPr bwMode="auto">
          <a:xfrm flipV="1">
            <a:off x="4295776" y="4724400"/>
            <a:ext cx="1800225" cy="144145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9463" name="Text Box 7">
            <a:extLst>
              <a:ext uri="{FF2B5EF4-FFF2-40B4-BE49-F238E27FC236}">
                <a16:creationId xmlns:a16="http://schemas.microsoft.com/office/drawing/2014/main" id="{93C29AFF-30D2-4F37-BFA3-8E2A4102FFBA}"/>
              </a:ext>
            </a:extLst>
          </p:cNvPr>
          <p:cNvSpPr txBox="1">
            <a:spLocks noChangeArrowheads="1"/>
          </p:cNvSpPr>
          <p:nvPr/>
        </p:nvSpPr>
        <p:spPr bwMode="auto">
          <a:xfrm>
            <a:off x="5303838" y="6092826"/>
            <a:ext cx="30146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a:latin typeface="Times New Roman" panose="02020603050405020304" pitchFamily="18" charset="0"/>
              </a:rPr>
              <a:t>= vnitřní prostředí</a:t>
            </a:r>
          </a:p>
        </p:txBody>
      </p:sp>
      <p:sp>
        <p:nvSpPr>
          <p:cNvPr id="19464" name="Text Box 8">
            <a:extLst>
              <a:ext uri="{FF2B5EF4-FFF2-40B4-BE49-F238E27FC236}">
                <a16:creationId xmlns:a16="http://schemas.microsoft.com/office/drawing/2014/main" id="{8F9C43BD-959A-4B81-B8BD-F36BAC78AE1E}"/>
              </a:ext>
            </a:extLst>
          </p:cNvPr>
          <p:cNvSpPr txBox="1">
            <a:spLocks noChangeArrowheads="1"/>
          </p:cNvSpPr>
          <p:nvPr/>
        </p:nvSpPr>
        <p:spPr bwMode="auto">
          <a:xfrm>
            <a:off x="1919289" y="4149726"/>
            <a:ext cx="334962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Jeho </a:t>
            </a:r>
            <a:r>
              <a:rPr lang="cs-CZ" altLang="cs-CZ" sz="2800" b="1">
                <a:latin typeface="Times New Roman" panose="02020603050405020304" pitchFamily="18" charset="0"/>
              </a:rPr>
              <a:t>vlastnosti </a:t>
            </a:r>
          </a:p>
          <a:p>
            <a:pPr eaLnBrk="1" hangingPunct="1">
              <a:spcBef>
                <a:spcPct val="0"/>
              </a:spcBef>
              <a:buClrTx/>
              <a:buFontTx/>
              <a:buNone/>
            </a:pPr>
            <a:r>
              <a:rPr lang="cs-CZ" altLang="cs-CZ" sz="2800">
                <a:latin typeface="Times New Roman" panose="02020603050405020304" pitchFamily="18" charset="0"/>
              </a:rPr>
              <a:t>musí umožňovat optimální činnost buněčných struktur</a:t>
            </a:r>
          </a:p>
        </p:txBody>
      </p:sp>
      <p:pic>
        <p:nvPicPr>
          <p:cNvPr id="19465" name="Picture 9" descr="cannontop">
            <a:extLst>
              <a:ext uri="{FF2B5EF4-FFF2-40B4-BE49-F238E27FC236}">
                <a16:creationId xmlns:a16="http://schemas.microsoft.com/office/drawing/2014/main" id="{F766C486-A816-4B89-9032-4D309DE34B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66989" y="333376"/>
            <a:ext cx="1627187"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6" name="Text Box 10">
            <a:extLst>
              <a:ext uri="{FF2B5EF4-FFF2-40B4-BE49-F238E27FC236}">
                <a16:creationId xmlns:a16="http://schemas.microsoft.com/office/drawing/2014/main" id="{104D8C51-5FBC-41E0-9129-A990A4E1A3FC}"/>
              </a:ext>
            </a:extLst>
          </p:cNvPr>
          <p:cNvSpPr txBox="1">
            <a:spLocks noChangeArrowheads="1"/>
          </p:cNvSpPr>
          <p:nvPr/>
        </p:nvSpPr>
        <p:spPr bwMode="auto">
          <a:xfrm>
            <a:off x="4943475" y="333375"/>
            <a:ext cx="50419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i="1">
                <a:latin typeface="Times New Roman" panose="02020603050405020304" pitchFamily="18" charset="0"/>
              </a:rPr>
              <a:t>Homeostáza </a:t>
            </a:r>
            <a:r>
              <a:rPr lang="cs-CZ" altLang="cs-CZ" sz="2800" i="1">
                <a:latin typeface="Times New Roman" panose="02020603050405020304" pitchFamily="18" charset="0"/>
              </a:rPr>
              <a:t>= regulace parametrů vnitřního prostředí v rozmezí náležitých hodnot</a:t>
            </a:r>
          </a:p>
        </p:txBody>
      </p:sp>
      <p:sp>
        <p:nvSpPr>
          <p:cNvPr id="19467" name="Rectangle 11">
            <a:extLst>
              <a:ext uri="{FF2B5EF4-FFF2-40B4-BE49-F238E27FC236}">
                <a16:creationId xmlns:a16="http://schemas.microsoft.com/office/drawing/2014/main" id="{B3B3483E-18CC-4420-B87C-7CF5FBAAA712}"/>
              </a:ext>
            </a:extLst>
          </p:cNvPr>
          <p:cNvSpPr>
            <a:spLocks noChangeArrowheads="1"/>
          </p:cNvSpPr>
          <p:nvPr/>
        </p:nvSpPr>
        <p:spPr bwMode="auto">
          <a:xfrm>
            <a:off x="7896226" y="3644900"/>
            <a:ext cx="2303463" cy="1728788"/>
          </a:xfrm>
          <a:prstGeom prst="rect">
            <a:avLst/>
          </a:prstGeom>
          <a:solidFill>
            <a:srgbClr val="FFFF00"/>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400">
                <a:latin typeface="Times New Roman" panose="02020603050405020304" pitchFamily="18" charset="0"/>
              </a:rPr>
              <a:t>intracelulární </a:t>
            </a:r>
          </a:p>
          <a:p>
            <a:pPr algn="ctr" eaLnBrk="1" hangingPunct="1">
              <a:spcBef>
                <a:spcPct val="0"/>
              </a:spcBef>
              <a:buClrTx/>
              <a:buFontTx/>
              <a:buNone/>
            </a:pPr>
            <a:r>
              <a:rPr lang="cs-CZ" altLang="cs-CZ" sz="2400">
                <a:latin typeface="Times New Roman" panose="02020603050405020304" pitchFamily="18" charset="0"/>
              </a:rPr>
              <a:t>tekutina</a:t>
            </a:r>
          </a:p>
        </p:txBody>
      </p:sp>
      <p:sp>
        <p:nvSpPr>
          <p:cNvPr id="19468" name="Line 12">
            <a:extLst>
              <a:ext uri="{FF2B5EF4-FFF2-40B4-BE49-F238E27FC236}">
                <a16:creationId xmlns:a16="http://schemas.microsoft.com/office/drawing/2014/main" id="{A4931B4D-E990-4902-9D2E-C75773066844}"/>
              </a:ext>
            </a:extLst>
          </p:cNvPr>
          <p:cNvSpPr>
            <a:spLocks noChangeShapeType="1"/>
          </p:cNvSpPr>
          <p:nvPr/>
        </p:nvSpPr>
        <p:spPr bwMode="auto">
          <a:xfrm>
            <a:off x="7464425" y="4652963"/>
            <a:ext cx="503238" cy="0"/>
          </a:xfrm>
          <a:prstGeom prst="line">
            <a:avLst/>
          </a:prstGeom>
          <a:noFill/>
          <a:ln w="381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9469" name="Line 13">
            <a:extLst>
              <a:ext uri="{FF2B5EF4-FFF2-40B4-BE49-F238E27FC236}">
                <a16:creationId xmlns:a16="http://schemas.microsoft.com/office/drawing/2014/main" id="{ACDDA1CD-A4F0-43AF-86C4-CE1E25D03C16}"/>
              </a:ext>
            </a:extLst>
          </p:cNvPr>
          <p:cNvSpPr>
            <a:spLocks noChangeShapeType="1"/>
          </p:cNvSpPr>
          <p:nvPr/>
        </p:nvSpPr>
        <p:spPr bwMode="auto">
          <a:xfrm>
            <a:off x="9409113" y="5373689"/>
            <a:ext cx="0" cy="5032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9470" name="Line 14">
            <a:extLst>
              <a:ext uri="{FF2B5EF4-FFF2-40B4-BE49-F238E27FC236}">
                <a16:creationId xmlns:a16="http://schemas.microsoft.com/office/drawing/2014/main" id="{7A72A38E-3256-448F-A42C-0BFC97EA5AE5}"/>
              </a:ext>
            </a:extLst>
          </p:cNvPr>
          <p:cNvSpPr>
            <a:spLocks noChangeShapeType="1"/>
          </p:cNvSpPr>
          <p:nvPr/>
        </p:nvSpPr>
        <p:spPr bwMode="auto">
          <a:xfrm>
            <a:off x="9625013" y="5373688"/>
            <a:ext cx="0" cy="4318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9471" name="Text Box 15">
            <a:extLst>
              <a:ext uri="{FF2B5EF4-FFF2-40B4-BE49-F238E27FC236}">
                <a16:creationId xmlns:a16="http://schemas.microsoft.com/office/drawing/2014/main" id="{94C4A8C1-523A-4913-BF01-D5004B5FF832}"/>
              </a:ext>
            </a:extLst>
          </p:cNvPr>
          <p:cNvSpPr txBox="1">
            <a:spLocks noChangeArrowheads="1"/>
          </p:cNvSpPr>
          <p:nvPr/>
        </p:nvSpPr>
        <p:spPr bwMode="auto">
          <a:xfrm>
            <a:off x="8386763" y="5734051"/>
            <a:ext cx="23177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a:latin typeface="Times New Roman" panose="02020603050405020304" pitchFamily="18" charset="0"/>
              </a:rPr>
              <a:t>Metabolismus</a:t>
            </a:r>
          </a:p>
        </p:txBody>
      </p:sp>
      <p:sp>
        <p:nvSpPr>
          <p:cNvPr id="19472" name="Line 16">
            <a:extLst>
              <a:ext uri="{FF2B5EF4-FFF2-40B4-BE49-F238E27FC236}">
                <a16:creationId xmlns:a16="http://schemas.microsoft.com/office/drawing/2014/main" id="{1C9204C8-50A0-4122-86A6-E74D6681A45A}"/>
              </a:ext>
            </a:extLst>
          </p:cNvPr>
          <p:cNvSpPr>
            <a:spLocks noChangeShapeType="1"/>
          </p:cNvSpPr>
          <p:nvPr/>
        </p:nvSpPr>
        <p:spPr bwMode="auto">
          <a:xfrm>
            <a:off x="6888163" y="2420939"/>
            <a:ext cx="0" cy="13668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9473" name="Line 17">
            <a:extLst>
              <a:ext uri="{FF2B5EF4-FFF2-40B4-BE49-F238E27FC236}">
                <a16:creationId xmlns:a16="http://schemas.microsoft.com/office/drawing/2014/main" id="{52433B36-6033-4E17-B98F-B84F87153CD4}"/>
              </a:ext>
            </a:extLst>
          </p:cNvPr>
          <p:cNvSpPr>
            <a:spLocks noChangeShapeType="1"/>
          </p:cNvSpPr>
          <p:nvPr/>
        </p:nvSpPr>
        <p:spPr bwMode="auto">
          <a:xfrm>
            <a:off x="7104063" y="2420938"/>
            <a:ext cx="0" cy="1295400"/>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56674" name="Rectangle 2">
            <a:extLst>
              <a:ext uri="{FF2B5EF4-FFF2-40B4-BE49-F238E27FC236}">
                <a16:creationId xmlns:a16="http://schemas.microsoft.com/office/drawing/2014/main" id="{E72897F1-8FE0-4E4A-BD94-3B8BEA32ADEA}"/>
              </a:ext>
            </a:extLst>
          </p:cNvPr>
          <p:cNvSpPr>
            <a:spLocks noChangeArrowheads="1"/>
          </p:cNvSpPr>
          <p:nvPr/>
        </p:nvSpPr>
        <p:spPr bwMode="auto">
          <a:xfrm>
            <a:off x="2424113" y="989014"/>
            <a:ext cx="927100" cy="784225"/>
          </a:xfrm>
          <a:prstGeom prst="rect">
            <a:avLst/>
          </a:prstGeom>
          <a:solidFill>
            <a:srgbClr val="FF0066"/>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6675" name="Rectangle 3">
            <a:extLst>
              <a:ext uri="{FF2B5EF4-FFF2-40B4-BE49-F238E27FC236}">
                <a16:creationId xmlns:a16="http://schemas.microsoft.com/office/drawing/2014/main" id="{81E9BEB4-CB7F-47A6-84D8-8B44913034B5}"/>
              </a:ext>
            </a:extLst>
          </p:cNvPr>
          <p:cNvSpPr>
            <a:spLocks noChangeArrowheads="1"/>
          </p:cNvSpPr>
          <p:nvPr/>
        </p:nvSpPr>
        <p:spPr bwMode="auto">
          <a:xfrm>
            <a:off x="4511675" y="2060576"/>
            <a:ext cx="1144588" cy="936625"/>
          </a:xfrm>
          <a:prstGeom prst="rect">
            <a:avLst/>
          </a:prstGeom>
          <a:solidFill>
            <a:srgbClr val="FF0066"/>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nvGrpSpPr>
          <p:cNvPr id="156676" name="Group 4">
            <a:extLst>
              <a:ext uri="{FF2B5EF4-FFF2-40B4-BE49-F238E27FC236}">
                <a16:creationId xmlns:a16="http://schemas.microsoft.com/office/drawing/2014/main" id="{0D86BD94-553C-4EE7-9F81-98261EEE2D42}"/>
              </a:ext>
            </a:extLst>
          </p:cNvPr>
          <p:cNvGrpSpPr>
            <a:grpSpLocks/>
          </p:cNvGrpSpPr>
          <p:nvPr/>
        </p:nvGrpSpPr>
        <p:grpSpPr bwMode="auto">
          <a:xfrm flipH="1">
            <a:off x="3328989" y="1643063"/>
            <a:ext cx="1171575" cy="2038350"/>
            <a:chOff x="2575" y="781"/>
            <a:chExt cx="866" cy="1284"/>
          </a:xfrm>
        </p:grpSpPr>
        <p:sp>
          <p:nvSpPr>
            <p:cNvPr id="156714" name="Freeform 5">
              <a:extLst>
                <a:ext uri="{FF2B5EF4-FFF2-40B4-BE49-F238E27FC236}">
                  <a16:creationId xmlns:a16="http://schemas.microsoft.com/office/drawing/2014/main" id="{157A6658-E1E9-4C5B-84AD-448B70E9C0E8}"/>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6715" name="Freeform 6">
              <a:extLst>
                <a:ext uri="{FF2B5EF4-FFF2-40B4-BE49-F238E27FC236}">
                  <a16:creationId xmlns:a16="http://schemas.microsoft.com/office/drawing/2014/main" id="{A2606759-99AB-4F51-A303-52DD5ABB19B8}"/>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56677" name="Rectangle 7">
            <a:extLst>
              <a:ext uri="{FF2B5EF4-FFF2-40B4-BE49-F238E27FC236}">
                <a16:creationId xmlns:a16="http://schemas.microsoft.com/office/drawing/2014/main" id="{C244BEA8-7C39-475E-94E2-7780295908DA}"/>
              </a:ext>
            </a:extLst>
          </p:cNvPr>
          <p:cNvSpPr>
            <a:spLocks noChangeArrowheads="1"/>
          </p:cNvSpPr>
          <p:nvPr/>
        </p:nvSpPr>
        <p:spPr bwMode="auto">
          <a:xfrm>
            <a:off x="2417763" y="1196976"/>
            <a:ext cx="927100" cy="7842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6678" name="Freeform 8">
            <a:extLst>
              <a:ext uri="{FF2B5EF4-FFF2-40B4-BE49-F238E27FC236}">
                <a16:creationId xmlns:a16="http://schemas.microsoft.com/office/drawing/2014/main" id="{6AC7073D-C50C-4F09-BC00-B1D04BB049BE}"/>
              </a:ext>
            </a:extLst>
          </p:cNvPr>
          <p:cNvSpPr>
            <a:spLocks/>
          </p:cNvSpPr>
          <p:nvPr/>
        </p:nvSpPr>
        <p:spPr bwMode="auto">
          <a:xfrm>
            <a:off x="7491413" y="3690938"/>
            <a:ext cx="1846262" cy="1039812"/>
          </a:xfrm>
          <a:custGeom>
            <a:avLst/>
            <a:gdLst>
              <a:gd name="T0" fmla="*/ 2147483646 w 1163"/>
              <a:gd name="T1" fmla="*/ 2147483646 h 655"/>
              <a:gd name="T2" fmla="*/ 2147483646 w 1163"/>
              <a:gd name="T3" fmla="*/ 2147483646 h 655"/>
              <a:gd name="T4" fmla="*/ 2147483646 w 1163"/>
              <a:gd name="T5" fmla="*/ 2147483646 h 655"/>
              <a:gd name="T6" fmla="*/ 2147483646 w 1163"/>
              <a:gd name="T7" fmla="*/ 2147483646 h 655"/>
              <a:gd name="T8" fmla="*/ 2147483646 w 1163"/>
              <a:gd name="T9" fmla="*/ 0 h 655"/>
              <a:gd name="T10" fmla="*/ 0 w 1163"/>
              <a:gd name="T11" fmla="*/ 0 h 655"/>
              <a:gd name="T12" fmla="*/ 0 60000 65536"/>
              <a:gd name="T13" fmla="*/ 0 60000 65536"/>
              <a:gd name="T14" fmla="*/ 0 60000 65536"/>
              <a:gd name="T15" fmla="*/ 0 60000 65536"/>
              <a:gd name="T16" fmla="*/ 0 60000 65536"/>
              <a:gd name="T17" fmla="*/ 0 60000 65536"/>
              <a:gd name="T18" fmla="*/ 0 w 1163"/>
              <a:gd name="T19" fmla="*/ 0 h 655"/>
              <a:gd name="T20" fmla="*/ 1163 w 1163"/>
              <a:gd name="T21" fmla="*/ 655 h 655"/>
            </a:gdLst>
            <a:ahLst/>
            <a:cxnLst>
              <a:cxn ang="T12">
                <a:pos x="T0" y="T1"/>
              </a:cxn>
              <a:cxn ang="T13">
                <a:pos x="T2" y="T3"/>
              </a:cxn>
              <a:cxn ang="T14">
                <a:pos x="T4" y="T5"/>
              </a:cxn>
              <a:cxn ang="T15">
                <a:pos x="T6" y="T7"/>
              </a:cxn>
              <a:cxn ang="T16">
                <a:pos x="T8" y="T9"/>
              </a:cxn>
              <a:cxn ang="T17">
                <a:pos x="T10" y="T11"/>
              </a:cxn>
            </a:cxnLst>
            <a:rect l="T18" t="T19" r="T20" b="T21"/>
            <a:pathLst>
              <a:path w="1163" h="655">
                <a:moveTo>
                  <a:pt x="1163" y="655"/>
                </a:moveTo>
                <a:lnTo>
                  <a:pt x="767" y="655"/>
                </a:lnTo>
                <a:cubicBezTo>
                  <a:pt x="691" y="637"/>
                  <a:pt x="713" y="640"/>
                  <a:pt x="702" y="548"/>
                </a:cubicBezTo>
                <a:lnTo>
                  <a:pt x="702" y="101"/>
                </a:lnTo>
                <a:cubicBezTo>
                  <a:pt x="683" y="10"/>
                  <a:pt x="707" y="17"/>
                  <a:pt x="590" y="0"/>
                </a:cubicBezTo>
                <a:lnTo>
                  <a:pt x="0"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6679" name="Freeform 9">
            <a:extLst>
              <a:ext uri="{FF2B5EF4-FFF2-40B4-BE49-F238E27FC236}">
                <a16:creationId xmlns:a16="http://schemas.microsoft.com/office/drawing/2014/main" id="{9854674C-C26B-4060-B3C3-A9317FE078D0}"/>
              </a:ext>
            </a:extLst>
          </p:cNvPr>
          <p:cNvSpPr>
            <a:spLocks/>
          </p:cNvSpPr>
          <p:nvPr/>
        </p:nvSpPr>
        <p:spPr bwMode="auto">
          <a:xfrm flipH="1" flipV="1">
            <a:off x="8115301" y="4721225"/>
            <a:ext cx="1222375" cy="1023938"/>
          </a:xfrm>
          <a:custGeom>
            <a:avLst/>
            <a:gdLst>
              <a:gd name="T0" fmla="*/ 0 w 866"/>
              <a:gd name="T1" fmla="*/ 2147483646 h 645"/>
              <a:gd name="T2" fmla="*/ 2147483646 w 866"/>
              <a:gd name="T3" fmla="*/ 2147483646 h 645"/>
              <a:gd name="T4" fmla="*/ 2147483646 w 866"/>
              <a:gd name="T5" fmla="*/ 2147483646 h 645"/>
              <a:gd name="T6" fmla="*/ 2147483646 w 866"/>
              <a:gd name="T7" fmla="*/ 2147483646 h 645"/>
              <a:gd name="T8" fmla="*/ 2147483646 w 866"/>
              <a:gd name="T9" fmla="*/ 0 h 645"/>
              <a:gd name="T10" fmla="*/ 214748364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6680" name="Rectangle 10">
            <a:extLst>
              <a:ext uri="{FF2B5EF4-FFF2-40B4-BE49-F238E27FC236}">
                <a16:creationId xmlns:a16="http://schemas.microsoft.com/office/drawing/2014/main" id="{78DFDD87-4550-4B68-B06A-56440AB19BC7}"/>
              </a:ext>
            </a:extLst>
          </p:cNvPr>
          <p:cNvSpPr>
            <a:spLocks noChangeArrowheads="1"/>
          </p:cNvSpPr>
          <p:nvPr/>
        </p:nvSpPr>
        <p:spPr bwMode="auto">
          <a:xfrm>
            <a:off x="9336088" y="4076701"/>
            <a:ext cx="1111250" cy="1001713"/>
          </a:xfrm>
          <a:prstGeom prst="rect">
            <a:avLst/>
          </a:prstGeom>
          <a:solidFill>
            <a:srgbClr val="FF0066"/>
          </a:solidFill>
          <a:ln w="12700">
            <a:solidFill>
              <a:srgbClr val="000000"/>
            </a:solidFill>
            <a:prstDash val="sysDot"/>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6681" name="Rectangle 11">
            <a:extLst>
              <a:ext uri="{FF2B5EF4-FFF2-40B4-BE49-F238E27FC236}">
                <a16:creationId xmlns:a16="http://schemas.microsoft.com/office/drawing/2014/main" id="{85126099-7173-427E-9AC0-551DEFE28888}"/>
              </a:ext>
            </a:extLst>
          </p:cNvPr>
          <p:cNvSpPr>
            <a:spLocks noChangeArrowheads="1"/>
          </p:cNvSpPr>
          <p:nvPr/>
        </p:nvSpPr>
        <p:spPr bwMode="auto">
          <a:xfrm>
            <a:off x="6929438" y="3349625"/>
            <a:ext cx="558800" cy="674688"/>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6682" name="Rectangle 12">
            <a:extLst>
              <a:ext uri="{FF2B5EF4-FFF2-40B4-BE49-F238E27FC236}">
                <a16:creationId xmlns:a16="http://schemas.microsoft.com/office/drawing/2014/main" id="{0860B95C-A7ED-4635-8C48-93CFFB8E17A4}"/>
              </a:ext>
            </a:extLst>
          </p:cNvPr>
          <p:cNvSpPr>
            <a:spLocks noChangeArrowheads="1"/>
          </p:cNvSpPr>
          <p:nvPr/>
        </p:nvSpPr>
        <p:spPr bwMode="auto">
          <a:xfrm>
            <a:off x="6927851" y="1052513"/>
            <a:ext cx="1116013" cy="831850"/>
          </a:xfrm>
          <a:prstGeom prst="rect">
            <a:avLst/>
          </a:prstGeom>
          <a:solidFill>
            <a:srgbClr val="FF0066"/>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6683" name="Rectangle 13">
            <a:extLst>
              <a:ext uri="{FF2B5EF4-FFF2-40B4-BE49-F238E27FC236}">
                <a16:creationId xmlns:a16="http://schemas.microsoft.com/office/drawing/2014/main" id="{2FE01B0E-C1A3-445A-82E4-1637B5048A20}"/>
              </a:ext>
            </a:extLst>
          </p:cNvPr>
          <p:cNvSpPr>
            <a:spLocks noChangeArrowheads="1"/>
          </p:cNvSpPr>
          <p:nvPr/>
        </p:nvSpPr>
        <p:spPr bwMode="auto">
          <a:xfrm>
            <a:off x="6915150" y="3357564"/>
            <a:ext cx="579438" cy="66357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6684" name="Rectangle 14">
            <a:extLst>
              <a:ext uri="{FF2B5EF4-FFF2-40B4-BE49-F238E27FC236}">
                <a16:creationId xmlns:a16="http://schemas.microsoft.com/office/drawing/2014/main" id="{F0CB75AE-7FBD-409F-B53A-324DBBEACCAE}"/>
              </a:ext>
            </a:extLst>
          </p:cNvPr>
          <p:cNvSpPr>
            <a:spLocks noChangeArrowheads="1"/>
          </p:cNvSpPr>
          <p:nvPr/>
        </p:nvSpPr>
        <p:spPr bwMode="auto">
          <a:xfrm>
            <a:off x="6954839" y="5013325"/>
            <a:ext cx="1106487" cy="1011238"/>
          </a:xfrm>
          <a:prstGeom prst="rect">
            <a:avLst/>
          </a:prstGeom>
          <a:solidFill>
            <a:srgbClr val="FF0066"/>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6685" name="Rectangle 15">
            <a:extLst>
              <a:ext uri="{FF2B5EF4-FFF2-40B4-BE49-F238E27FC236}">
                <a16:creationId xmlns:a16="http://schemas.microsoft.com/office/drawing/2014/main" id="{D08DE968-6243-4F8C-8703-773A0261B381}"/>
              </a:ext>
            </a:extLst>
          </p:cNvPr>
          <p:cNvSpPr>
            <a:spLocks noChangeArrowheads="1"/>
          </p:cNvSpPr>
          <p:nvPr/>
        </p:nvSpPr>
        <p:spPr bwMode="auto">
          <a:xfrm>
            <a:off x="9336088" y="4292601"/>
            <a:ext cx="1111250" cy="792163"/>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6686" name="Rectangle 16">
            <a:extLst>
              <a:ext uri="{FF2B5EF4-FFF2-40B4-BE49-F238E27FC236}">
                <a16:creationId xmlns:a16="http://schemas.microsoft.com/office/drawing/2014/main" id="{DAFA62B7-B436-40BB-89C2-4541D0B75332}"/>
              </a:ext>
            </a:extLst>
          </p:cNvPr>
          <p:cNvSpPr>
            <a:spLocks noChangeArrowheads="1"/>
          </p:cNvSpPr>
          <p:nvPr/>
        </p:nvSpPr>
        <p:spPr bwMode="auto">
          <a:xfrm>
            <a:off x="6954838" y="5229225"/>
            <a:ext cx="1111250" cy="806450"/>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6687" name="Rectangle 17">
            <a:extLst>
              <a:ext uri="{FF2B5EF4-FFF2-40B4-BE49-F238E27FC236}">
                <a16:creationId xmlns:a16="http://schemas.microsoft.com/office/drawing/2014/main" id="{E7A4011E-C18F-496D-AE0C-1E6DDE00309C}"/>
              </a:ext>
            </a:extLst>
          </p:cNvPr>
          <p:cNvSpPr>
            <a:spLocks noChangeArrowheads="1"/>
          </p:cNvSpPr>
          <p:nvPr/>
        </p:nvSpPr>
        <p:spPr bwMode="auto">
          <a:xfrm>
            <a:off x="6929439" y="1268414"/>
            <a:ext cx="1120775" cy="81438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6688" name="Rectangle 18">
            <a:extLst>
              <a:ext uri="{FF2B5EF4-FFF2-40B4-BE49-F238E27FC236}">
                <a16:creationId xmlns:a16="http://schemas.microsoft.com/office/drawing/2014/main" id="{D1F75828-7164-4253-A2A2-4CD5430EA524}"/>
              </a:ext>
            </a:extLst>
          </p:cNvPr>
          <p:cNvSpPr>
            <a:spLocks noChangeArrowheads="1"/>
          </p:cNvSpPr>
          <p:nvPr/>
        </p:nvSpPr>
        <p:spPr bwMode="auto">
          <a:xfrm>
            <a:off x="4518025" y="2276475"/>
            <a:ext cx="1144588" cy="72548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6689" name="Text Box 19">
            <a:extLst>
              <a:ext uri="{FF2B5EF4-FFF2-40B4-BE49-F238E27FC236}">
                <a16:creationId xmlns:a16="http://schemas.microsoft.com/office/drawing/2014/main" id="{47180852-A6A5-4E56-A054-58D3ED367010}"/>
              </a:ext>
            </a:extLst>
          </p:cNvPr>
          <p:cNvSpPr txBox="1">
            <a:spLocks noChangeArrowheads="1"/>
          </p:cNvSpPr>
          <p:nvPr/>
        </p:nvSpPr>
        <p:spPr bwMode="auto">
          <a:xfrm>
            <a:off x="2513013" y="1341438"/>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56690" name="Text Box 20">
            <a:extLst>
              <a:ext uri="{FF2B5EF4-FFF2-40B4-BE49-F238E27FC236}">
                <a16:creationId xmlns:a16="http://schemas.microsoft.com/office/drawing/2014/main" id="{E9C5109E-C039-4FE4-BA75-4E3E9847DEA2}"/>
              </a:ext>
            </a:extLst>
          </p:cNvPr>
          <p:cNvSpPr txBox="1">
            <a:spLocks noChangeArrowheads="1"/>
          </p:cNvSpPr>
          <p:nvPr/>
        </p:nvSpPr>
        <p:spPr bwMode="auto">
          <a:xfrm>
            <a:off x="2554288" y="344170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56691" name="Text Box 21">
            <a:extLst>
              <a:ext uri="{FF2B5EF4-FFF2-40B4-BE49-F238E27FC236}">
                <a16:creationId xmlns:a16="http://schemas.microsoft.com/office/drawing/2014/main" id="{ECADBFB0-BFE5-4350-A8F8-69F2732953B3}"/>
              </a:ext>
            </a:extLst>
          </p:cNvPr>
          <p:cNvSpPr txBox="1">
            <a:spLocks noChangeArrowheads="1"/>
          </p:cNvSpPr>
          <p:nvPr/>
        </p:nvSpPr>
        <p:spPr bwMode="auto">
          <a:xfrm>
            <a:off x="4559300" y="2492375"/>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56692" name="Text Box 22">
            <a:extLst>
              <a:ext uri="{FF2B5EF4-FFF2-40B4-BE49-F238E27FC236}">
                <a16:creationId xmlns:a16="http://schemas.microsoft.com/office/drawing/2014/main" id="{F9CAC9F8-A753-4FBA-AC26-F6C0951D9057}"/>
              </a:ext>
            </a:extLst>
          </p:cNvPr>
          <p:cNvSpPr txBox="1">
            <a:spLocks noChangeArrowheads="1"/>
          </p:cNvSpPr>
          <p:nvPr/>
        </p:nvSpPr>
        <p:spPr bwMode="auto">
          <a:xfrm>
            <a:off x="7096126" y="1462088"/>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sp>
        <p:nvSpPr>
          <p:cNvPr id="156693" name="Text Box 23">
            <a:extLst>
              <a:ext uri="{FF2B5EF4-FFF2-40B4-BE49-F238E27FC236}">
                <a16:creationId xmlns:a16="http://schemas.microsoft.com/office/drawing/2014/main" id="{DFC01A3B-2470-49DC-9621-5B979CC69033}"/>
              </a:ext>
            </a:extLst>
          </p:cNvPr>
          <p:cNvSpPr txBox="1">
            <a:spLocks noChangeArrowheads="1"/>
          </p:cNvSpPr>
          <p:nvPr/>
        </p:nvSpPr>
        <p:spPr bwMode="auto">
          <a:xfrm>
            <a:off x="7064376" y="3516313"/>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grpSp>
        <p:nvGrpSpPr>
          <p:cNvPr id="156694" name="Group 24">
            <a:extLst>
              <a:ext uri="{FF2B5EF4-FFF2-40B4-BE49-F238E27FC236}">
                <a16:creationId xmlns:a16="http://schemas.microsoft.com/office/drawing/2014/main" id="{49EE6845-611A-4E7D-95AC-B7B7A8F6A118}"/>
              </a:ext>
            </a:extLst>
          </p:cNvPr>
          <p:cNvGrpSpPr>
            <a:grpSpLocks/>
          </p:cNvGrpSpPr>
          <p:nvPr/>
        </p:nvGrpSpPr>
        <p:grpSpPr bwMode="auto">
          <a:xfrm>
            <a:off x="5656264" y="1644650"/>
            <a:ext cx="1273175" cy="2038350"/>
            <a:chOff x="2575" y="781"/>
            <a:chExt cx="866" cy="1284"/>
          </a:xfrm>
        </p:grpSpPr>
        <p:sp>
          <p:nvSpPr>
            <p:cNvPr id="156712" name="Freeform 25">
              <a:extLst>
                <a:ext uri="{FF2B5EF4-FFF2-40B4-BE49-F238E27FC236}">
                  <a16:creationId xmlns:a16="http://schemas.microsoft.com/office/drawing/2014/main" id="{D3F87037-9342-4D9D-ABAD-7FC5FFFACD5E}"/>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6713" name="Freeform 26">
              <a:extLst>
                <a:ext uri="{FF2B5EF4-FFF2-40B4-BE49-F238E27FC236}">
                  <a16:creationId xmlns:a16="http://schemas.microsoft.com/office/drawing/2014/main" id="{5583E6B0-2948-45B7-ADE9-AEB7BD05A670}"/>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56695" name="Rectangle 27">
            <a:extLst>
              <a:ext uri="{FF2B5EF4-FFF2-40B4-BE49-F238E27FC236}">
                <a16:creationId xmlns:a16="http://schemas.microsoft.com/office/drawing/2014/main" id="{FA38CB6D-A113-48A3-931C-2F542D8075B9}"/>
              </a:ext>
            </a:extLst>
          </p:cNvPr>
          <p:cNvSpPr>
            <a:spLocks noChangeArrowheads="1"/>
          </p:cNvSpPr>
          <p:nvPr/>
        </p:nvSpPr>
        <p:spPr bwMode="auto">
          <a:xfrm flipH="1">
            <a:off x="1692275" y="148431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6696" name="Text Box 28">
            <a:extLst>
              <a:ext uri="{FF2B5EF4-FFF2-40B4-BE49-F238E27FC236}">
                <a16:creationId xmlns:a16="http://schemas.microsoft.com/office/drawing/2014/main" id="{60BB3054-7952-4A04-ADF2-5847D2FCE77F}"/>
              </a:ext>
            </a:extLst>
          </p:cNvPr>
          <p:cNvSpPr txBox="1">
            <a:spLocks noChangeArrowheads="1"/>
          </p:cNvSpPr>
          <p:nvPr/>
        </p:nvSpPr>
        <p:spPr bwMode="auto">
          <a:xfrm>
            <a:off x="7124700" y="5464175"/>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56697" name="Text Box 29">
            <a:extLst>
              <a:ext uri="{FF2B5EF4-FFF2-40B4-BE49-F238E27FC236}">
                <a16:creationId xmlns:a16="http://schemas.microsoft.com/office/drawing/2014/main" id="{A9F55674-162C-4191-8F1B-786984A09E87}"/>
              </a:ext>
            </a:extLst>
          </p:cNvPr>
          <p:cNvSpPr txBox="1">
            <a:spLocks noChangeArrowheads="1"/>
          </p:cNvSpPr>
          <p:nvPr/>
        </p:nvSpPr>
        <p:spPr bwMode="auto">
          <a:xfrm>
            <a:off x="9494838" y="4549775"/>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56698" name="Text Box 30">
            <a:extLst>
              <a:ext uri="{FF2B5EF4-FFF2-40B4-BE49-F238E27FC236}">
                <a16:creationId xmlns:a16="http://schemas.microsoft.com/office/drawing/2014/main" id="{3FD5E46A-356C-40ED-89DD-99EC1556BDC0}"/>
              </a:ext>
            </a:extLst>
          </p:cNvPr>
          <p:cNvSpPr txBox="1">
            <a:spLocks noChangeArrowheads="1"/>
          </p:cNvSpPr>
          <p:nvPr/>
        </p:nvSpPr>
        <p:spPr bwMode="auto">
          <a:xfrm>
            <a:off x="7785100" y="1363663"/>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graphicFrame>
        <p:nvGraphicFramePr>
          <p:cNvPr id="156699" name="Object 46">
            <a:extLst>
              <a:ext uri="{FF2B5EF4-FFF2-40B4-BE49-F238E27FC236}">
                <a16:creationId xmlns:a16="http://schemas.microsoft.com/office/drawing/2014/main" id="{80351E6D-1040-4640-BCE5-4DB91C8C3DBD}"/>
              </a:ext>
            </a:extLst>
          </p:cNvPr>
          <p:cNvGraphicFramePr>
            <a:graphicFrameLocks noChangeAspect="1"/>
          </p:cNvGraphicFramePr>
          <p:nvPr/>
        </p:nvGraphicFramePr>
        <p:xfrm>
          <a:off x="8616951" y="260351"/>
          <a:ext cx="1457325" cy="1724025"/>
        </p:xfrm>
        <a:graphic>
          <a:graphicData uri="http://schemas.openxmlformats.org/presentationml/2006/ole">
            <mc:AlternateContent xmlns:mc="http://schemas.openxmlformats.org/markup-compatibility/2006">
              <mc:Choice xmlns:v="urn:schemas-microsoft-com:vml" Requires="v">
                <p:oleObj spid="_x0000_s91140" name="Rastrový obrázek" r:id="rId4" imgW="1495431" imgH="1771790" progId="PBrush">
                  <p:embed/>
                </p:oleObj>
              </mc:Choice>
              <mc:Fallback>
                <p:oleObj name="Rastrový obrázek" r:id="rId4" imgW="1495431" imgH="1771790" progId="PBrush">
                  <p:embed/>
                  <p:pic>
                    <p:nvPicPr>
                      <p:cNvPr id="156699" name="Object 46">
                        <a:extLst>
                          <a:ext uri="{FF2B5EF4-FFF2-40B4-BE49-F238E27FC236}">
                            <a16:creationId xmlns:a16="http://schemas.microsoft.com/office/drawing/2014/main" id="{80351E6D-1040-4640-BCE5-4DB91C8C3DB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16951" y="260351"/>
                        <a:ext cx="1457325" cy="1724025"/>
                      </a:xfrm>
                      <a:prstGeom prst="rect">
                        <a:avLst/>
                      </a:prstGeom>
                      <a:noFill/>
                      <a:ln>
                        <a:noFill/>
                      </a:ln>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56700" name="Object 47">
            <a:extLst>
              <a:ext uri="{FF2B5EF4-FFF2-40B4-BE49-F238E27FC236}">
                <a16:creationId xmlns:a16="http://schemas.microsoft.com/office/drawing/2014/main" id="{06E14963-FA21-4098-A857-C579FA4C07EC}"/>
              </a:ext>
            </a:extLst>
          </p:cNvPr>
          <p:cNvGraphicFramePr>
            <a:graphicFrameLocks noChangeAspect="1"/>
          </p:cNvGraphicFramePr>
          <p:nvPr/>
        </p:nvGraphicFramePr>
        <p:xfrm>
          <a:off x="1774825" y="120651"/>
          <a:ext cx="939800" cy="931863"/>
        </p:xfrm>
        <a:graphic>
          <a:graphicData uri="http://schemas.openxmlformats.org/presentationml/2006/ole">
            <mc:AlternateContent xmlns:mc="http://schemas.openxmlformats.org/markup-compatibility/2006">
              <mc:Choice xmlns:v="urn:schemas-microsoft-com:vml" Requires="v">
                <p:oleObj spid="_x0000_s91141" name="Clip" r:id="rId6" imgW="2287616" imgH="1701980" progId="">
                  <p:embed/>
                </p:oleObj>
              </mc:Choice>
              <mc:Fallback>
                <p:oleObj name="Clip" r:id="rId6" imgW="2287616" imgH="1701980" progId="">
                  <p:embed/>
                  <p:pic>
                    <p:nvPicPr>
                      <p:cNvPr id="156700" name="Object 47">
                        <a:extLst>
                          <a:ext uri="{FF2B5EF4-FFF2-40B4-BE49-F238E27FC236}">
                            <a16:creationId xmlns:a16="http://schemas.microsoft.com/office/drawing/2014/main" id="{06E14963-FA21-4098-A857-C579FA4C07E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74825" y="120651"/>
                        <a:ext cx="939800" cy="93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56701" name="AutoShape 33">
            <a:extLst>
              <a:ext uri="{FF2B5EF4-FFF2-40B4-BE49-F238E27FC236}">
                <a16:creationId xmlns:a16="http://schemas.microsoft.com/office/drawing/2014/main" id="{62E4E68D-CC23-45B9-AD1D-4AB799165049}"/>
              </a:ext>
            </a:extLst>
          </p:cNvPr>
          <p:cNvSpPr>
            <a:spLocks noChangeArrowheads="1"/>
          </p:cNvSpPr>
          <p:nvPr/>
        </p:nvSpPr>
        <p:spPr bwMode="auto">
          <a:xfrm>
            <a:off x="7104064" y="4005264"/>
            <a:ext cx="287337" cy="503237"/>
          </a:xfrm>
          <a:prstGeom prst="upArrow">
            <a:avLst>
              <a:gd name="adj1" fmla="val 50000"/>
              <a:gd name="adj2" fmla="val 43785"/>
            </a:avLst>
          </a:prstGeom>
          <a:solidFill>
            <a:schemeClr val="accent2"/>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6702" name="AutoShape 34">
            <a:extLst>
              <a:ext uri="{FF2B5EF4-FFF2-40B4-BE49-F238E27FC236}">
                <a16:creationId xmlns:a16="http://schemas.microsoft.com/office/drawing/2014/main" id="{67BEA844-598F-4B42-B773-F1EBAA343741}"/>
              </a:ext>
            </a:extLst>
          </p:cNvPr>
          <p:cNvSpPr>
            <a:spLocks noChangeArrowheads="1"/>
          </p:cNvSpPr>
          <p:nvPr/>
        </p:nvSpPr>
        <p:spPr bwMode="auto">
          <a:xfrm rot="10800000">
            <a:off x="7391400" y="620714"/>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6703" name="AutoShape 35">
            <a:extLst>
              <a:ext uri="{FF2B5EF4-FFF2-40B4-BE49-F238E27FC236}">
                <a16:creationId xmlns:a16="http://schemas.microsoft.com/office/drawing/2014/main" id="{491618F0-F4C2-461F-9100-6288D2BDD7D4}"/>
              </a:ext>
            </a:extLst>
          </p:cNvPr>
          <p:cNvSpPr>
            <a:spLocks noChangeArrowheads="1"/>
          </p:cNvSpPr>
          <p:nvPr/>
        </p:nvSpPr>
        <p:spPr bwMode="auto">
          <a:xfrm rot="10800000">
            <a:off x="9191625" y="1700214"/>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6704" name="Rectangle 36">
            <a:extLst>
              <a:ext uri="{FF2B5EF4-FFF2-40B4-BE49-F238E27FC236}">
                <a16:creationId xmlns:a16="http://schemas.microsoft.com/office/drawing/2014/main" id="{7674A7A2-2502-4DBB-89D0-C0105C195405}"/>
              </a:ext>
            </a:extLst>
          </p:cNvPr>
          <p:cNvSpPr>
            <a:spLocks noChangeArrowheads="1"/>
          </p:cNvSpPr>
          <p:nvPr/>
        </p:nvSpPr>
        <p:spPr bwMode="auto">
          <a:xfrm>
            <a:off x="7464426" y="476251"/>
            <a:ext cx="1655763" cy="144463"/>
          </a:xfrm>
          <a:prstGeom prst="rect">
            <a:avLst/>
          </a:prstGeom>
          <a:solidFill>
            <a:schemeClr val="accent2"/>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6705" name="Text Box 37">
            <a:extLst>
              <a:ext uri="{FF2B5EF4-FFF2-40B4-BE49-F238E27FC236}">
                <a16:creationId xmlns:a16="http://schemas.microsoft.com/office/drawing/2014/main" id="{B56B5D6A-7404-4F64-9FA0-9A2F9B535A72}"/>
              </a:ext>
            </a:extLst>
          </p:cNvPr>
          <p:cNvSpPr txBox="1">
            <a:spLocks noChangeArrowheads="1"/>
          </p:cNvSpPr>
          <p:nvPr/>
        </p:nvSpPr>
        <p:spPr bwMode="auto">
          <a:xfrm>
            <a:off x="8904289" y="2225675"/>
            <a:ext cx="1571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TA + NH</a:t>
            </a:r>
            <a:r>
              <a:rPr lang="cs-CZ" altLang="cs-CZ" sz="2400" baseline="-25000">
                <a:latin typeface="Times New Roman" panose="02020603050405020304" pitchFamily="18" charset="0"/>
              </a:rPr>
              <a:t>4</a:t>
            </a:r>
            <a:r>
              <a:rPr lang="cs-CZ" altLang="cs-CZ" sz="2400" baseline="30000">
                <a:latin typeface="Times New Roman" panose="02020603050405020304" pitchFamily="18" charset="0"/>
              </a:rPr>
              <a:t>+</a:t>
            </a:r>
          </a:p>
        </p:txBody>
      </p:sp>
      <p:sp>
        <p:nvSpPr>
          <p:cNvPr id="156706" name="AutoShape 38">
            <a:extLst>
              <a:ext uri="{FF2B5EF4-FFF2-40B4-BE49-F238E27FC236}">
                <a16:creationId xmlns:a16="http://schemas.microsoft.com/office/drawing/2014/main" id="{CA37BE23-C4CB-4BFD-959A-55434164426E}"/>
              </a:ext>
            </a:extLst>
          </p:cNvPr>
          <p:cNvSpPr>
            <a:spLocks noChangeArrowheads="1"/>
          </p:cNvSpPr>
          <p:nvPr/>
        </p:nvSpPr>
        <p:spPr bwMode="auto">
          <a:xfrm>
            <a:off x="2713039" y="1989139"/>
            <a:ext cx="287337" cy="935037"/>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6707" name="AutoShape 39">
            <a:extLst>
              <a:ext uri="{FF2B5EF4-FFF2-40B4-BE49-F238E27FC236}">
                <a16:creationId xmlns:a16="http://schemas.microsoft.com/office/drawing/2014/main" id="{12B5EF45-86E5-496C-A66B-B640C6BC91F3}"/>
              </a:ext>
            </a:extLst>
          </p:cNvPr>
          <p:cNvSpPr>
            <a:spLocks noChangeArrowheads="1"/>
          </p:cNvSpPr>
          <p:nvPr/>
        </p:nvSpPr>
        <p:spPr bwMode="auto">
          <a:xfrm>
            <a:off x="2713039" y="260350"/>
            <a:ext cx="287337" cy="935038"/>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6708" name="Text Box 45">
            <a:extLst>
              <a:ext uri="{FF2B5EF4-FFF2-40B4-BE49-F238E27FC236}">
                <a16:creationId xmlns:a16="http://schemas.microsoft.com/office/drawing/2014/main" id="{E59CE5F7-8186-407E-8976-478A01D49FD9}"/>
              </a:ext>
            </a:extLst>
          </p:cNvPr>
          <p:cNvSpPr txBox="1">
            <a:spLocks noChangeArrowheads="1"/>
          </p:cNvSpPr>
          <p:nvPr/>
        </p:nvSpPr>
        <p:spPr bwMode="auto">
          <a:xfrm>
            <a:off x="1558926" y="5214938"/>
            <a:ext cx="54705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8000"/>
                </a:solidFill>
                <a:latin typeface="Times New Roman" panose="02020603050405020304" pitchFamily="18" charset="0"/>
              </a:rPr>
              <a:t>Pufrační poruchy acidobazické rovnováhy:</a:t>
            </a:r>
          </a:p>
          <a:p>
            <a:pPr lvl="1">
              <a:spcBef>
                <a:spcPct val="0"/>
              </a:spcBef>
              <a:buClrTx/>
              <a:buFontTx/>
              <a:buNone/>
            </a:pPr>
            <a:r>
              <a:rPr lang="cs-CZ" altLang="cs-CZ" sz="2400">
                <a:latin typeface="Times New Roman" panose="02020603050405020304" pitchFamily="18" charset="0"/>
              </a:rPr>
              <a:t>Kontrakční alkalémie</a:t>
            </a:r>
          </a:p>
        </p:txBody>
      </p:sp>
      <p:sp>
        <p:nvSpPr>
          <p:cNvPr id="156709" name="Text Box 42">
            <a:extLst>
              <a:ext uri="{FF2B5EF4-FFF2-40B4-BE49-F238E27FC236}">
                <a16:creationId xmlns:a16="http://schemas.microsoft.com/office/drawing/2014/main" id="{F611F943-03D8-463E-BB67-F6EF349C493C}"/>
              </a:ext>
            </a:extLst>
          </p:cNvPr>
          <p:cNvSpPr txBox="1">
            <a:spLocks noChangeArrowheads="1"/>
          </p:cNvSpPr>
          <p:nvPr/>
        </p:nvSpPr>
        <p:spPr bwMode="auto">
          <a:xfrm>
            <a:off x="1703389" y="2997200"/>
            <a:ext cx="1965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a:solidFill>
                  <a:srgbClr val="FF9933"/>
                </a:solidFill>
                <a:latin typeface="Times New Roman" panose="02020603050405020304" pitchFamily="18" charset="0"/>
              </a:rPr>
              <a:t> bilance CO</a:t>
            </a:r>
            <a:r>
              <a:rPr lang="cs-CZ" altLang="cs-CZ" sz="2400" b="1" baseline="-25000">
                <a:solidFill>
                  <a:srgbClr val="FF9933"/>
                </a:solidFill>
                <a:latin typeface="Times New Roman" panose="02020603050405020304" pitchFamily="18" charset="0"/>
              </a:rPr>
              <a:t>2</a:t>
            </a:r>
            <a:endParaRPr lang="cs-CZ" altLang="cs-CZ" sz="2400" b="1" baseline="30000">
              <a:solidFill>
                <a:srgbClr val="FF9933"/>
              </a:solidFill>
              <a:latin typeface="Times New Roman" panose="02020603050405020304" pitchFamily="18" charset="0"/>
            </a:endParaRPr>
          </a:p>
        </p:txBody>
      </p:sp>
      <p:sp>
        <p:nvSpPr>
          <p:cNvPr id="156710" name="Text Box 43">
            <a:extLst>
              <a:ext uri="{FF2B5EF4-FFF2-40B4-BE49-F238E27FC236}">
                <a16:creationId xmlns:a16="http://schemas.microsoft.com/office/drawing/2014/main" id="{ECF5C88C-E6A5-4047-B674-BA0DA0470C0A}"/>
              </a:ext>
            </a:extLst>
          </p:cNvPr>
          <p:cNvSpPr txBox="1">
            <a:spLocks noChangeArrowheads="1"/>
          </p:cNvSpPr>
          <p:nvPr/>
        </p:nvSpPr>
        <p:spPr bwMode="auto">
          <a:xfrm>
            <a:off x="6419851" y="4510089"/>
            <a:ext cx="19653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a:solidFill>
                  <a:schemeClr val="accent2"/>
                </a:solidFill>
                <a:latin typeface="Times New Roman" panose="02020603050405020304" pitchFamily="18" charset="0"/>
              </a:rPr>
              <a:t>bilance H</a:t>
            </a:r>
            <a:r>
              <a:rPr lang="cs-CZ" altLang="cs-CZ" sz="2400" b="1" baseline="30000">
                <a:solidFill>
                  <a:schemeClr val="accent2"/>
                </a:solidFill>
                <a:latin typeface="Times New Roman" panose="02020603050405020304" pitchFamily="18" charset="0"/>
              </a:rPr>
              <a:t>+</a:t>
            </a:r>
          </a:p>
        </p:txBody>
      </p:sp>
      <p:sp>
        <p:nvSpPr>
          <p:cNvPr id="156711" name="Text Box 41">
            <a:extLst>
              <a:ext uri="{FF2B5EF4-FFF2-40B4-BE49-F238E27FC236}">
                <a16:creationId xmlns:a16="http://schemas.microsoft.com/office/drawing/2014/main" id="{40F4E3BF-F704-444E-BB84-30530EC3BB41}"/>
              </a:ext>
            </a:extLst>
          </p:cNvPr>
          <p:cNvSpPr txBox="1">
            <a:spLocks noChangeArrowheads="1"/>
          </p:cNvSpPr>
          <p:nvPr/>
        </p:nvSpPr>
        <p:spPr bwMode="auto">
          <a:xfrm>
            <a:off x="3987800" y="136526"/>
            <a:ext cx="24209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FF0066"/>
                </a:solidFill>
                <a:latin typeface="Times New Roman" panose="02020603050405020304" pitchFamily="18" charset="0"/>
              </a:rPr>
              <a:t>Hemokoncentrace</a:t>
            </a: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158722" name="Rectangle 47">
            <a:extLst>
              <a:ext uri="{FF2B5EF4-FFF2-40B4-BE49-F238E27FC236}">
                <a16:creationId xmlns:a16="http://schemas.microsoft.com/office/drawing/2014/main" id="{A3F665EF-24E7-4F5C-9E0F-33938EF92682}"/>
              </a:ext>
            </a:extLst>
          </p:cNvPr>
          <p:cNvSpPr>
            <a:spLocks noChangeArrowheads="1"/>
          </p:cNvSpPr>
          <p:nvPr/>
        </p:nvSpPr>
        <p:spPr bwMode="auto">
          <a:xfrm>
            <a:off x="6959600" y="4868864"/>
            <a:ext cx="1106488" cy="1011237"/>
          </a:xfrm>
          <a:prstGeom prst="rect">
            <a:avLst/>
          </a:prstGeom>
          <a:solidFill>
            <a:srgbClr val="FF0066"/>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8723" name="Rectangle 46">
            <a:extLst>
              <a:ext uri="{FF2B5EF4-FFF2-40B4-BE49-F238E27FC236}">
                <a16:creationId xmlns:a16="http://schemas.microsoft.com/office/drawing/2014/main" id="{AFAA2D5D-5563-4079-BC27-0E5385F6E476}"/>
              </a:ext>
            </a:extLst>
          </p:cNvPr>
          <p:cNvSpPr>
            <a:spLocks noChangeArrowheads="1"/>
          </p:cNvSpPr>
          <p:nvPr/>
        </p:nvSpPr>
        <p:spPr bwMode="auto">
          <a:xfrm>
            <a:off x="6938963" y="1052513"/>
            <a:ext cx="1116012" cy="83185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nvGrpSpPr>
          <p:cNvPr id="158724" name="Group 4">
            <a:extLst>
              <a:ext uri="{FF2B5EF4-FFF2-40B4-BE49-F238E27FC236}">
                <a16:creationId xmlns:a16="http://schemas.microsoft.com/office/drawing/2014/main" id="{C1F63ED1-170A-471D-B4EB-67832E4F713D}"/>
              </a:ext>
            </a:extLst>
          </p:cNvPr>
          <p:cNvGrpSpPr>
            <a:grpSpLocks/>
          </p:cNvGrpSpPr>
          <p:nvPr/>
        </p:nvGrpSpPr>
        <p:grpSpPr bwMode="auto">
          <a:xfrm flipH="1">
            <a:off x="3328989" y="1643063"/>
            <a:ext cx="1171575" cy="2038350"/>
            <a:chOff x="2575" y="781"/>
            <a:chExt cx="866" cy="1284"/>
          </a:xfrm>
        </p:grpSpPr>
        <p:sp>
          <p:nvSpPr>
            <p:cNvPr id="158769" name="Freeform 5">
              <a:extLst>
                <a:ext uri="{FF2B5EF4-FFF2-40B4-BE49-F238E27FC236}">
                  <a16:creationId xmlns:a16="http://schemas.microsoft.com/office/drawing/2014/main" id="{C373F613-9F69-4835-B778-152221994776}"/>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70" name="Freeform 6">
              <a:extLst>
                <a:ext uri="{FF2B5EF4-FFF2-40B4-BE49-F238E27FC236}">
                  <a16:creationId xmlns:a16="http://schemas.microsoft.com/office/drawing/2014/main" id="{84119393-5130-4262-A939-EB1514E42D52}"/>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58725" name="Rectangle 7">
            <a:extLst>
              <a:ext uri="{FF2B5EF4-FFF2-40B4-BE49-F238E27FC236}">
                <a16:creationId xmlns:a16="http://schemas.microsoft.com/office/drawing/2014/main" id="{4D55221E-488E-46EA-908A-4CC2B4CD48A2}"/>
              </a:ext>
            </a:extLst>
          </p:cNvPr>
          <p:cNvSpPr>
            <a:spLocks noChangeArrowheads="1"/>
          </p:cNvSpPr>
          <p:nvPr/>
        </p:nvSpPr>
        <p:spPr bwMode="auto">
          <a:xfrm>
            <a:off x="2417763" y="1196976"/>
            <a:ext cx="927100" cy="7842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8726" name="Freeform 8">
            <a:extLst>
              <a:ext uri="{FF2B5EF4-FFF2-40B4-BE49-F238E27FC236}">
                <a16:creationId xmlns:a16="http://schemas.microsoft.com/office/drawing/2014/main" id="{0C7E26CB-3985-42BC-8C68-9FF7167A3C07}"/>
              </a:ext>
            </a:extLst>
          </p:cNvPr>
          <p:cNvSpPr>
            <a:spLocks/>
          </p:cNvSpPr>
          <p:nvPr/>
        </p:nvSpPr>
        <p:spPr bwMode="auto">
          <a:xfrm>
            <a:off x="7491413" y="3690938"/>
            <a:ext cx="1846262" cy="1039812"/>
          </a:xfrm>
          <a:custGeom>
            <a:avLst/>
            <a:gdLst>
              <a:gd name="T0" fmla="*/ 2147483646 w 1163"/>
              <a:gd name="T1" fmla="*/ 2147483646 h 655"/>
              <a:gd name="T2" fmla="*/ 2147483646 w 1163"/>
              <a:gd name="T3" fmla="*/ 2147483646 h 655"/>
              <a:gd name="T4" fmla="*/ 2147483646 w 1163"/>
              <a:gd name="T5" fmla="*/ 2147483646 h 655"/>
              <a:gd name="T6" fmla="*/ 2147483646 w 1163"/>
              <a:gd name="T7" fmla="*/ 2147483646 h 655"/>
              <a:gd name="T8" fmla="*/ 2147483646 w 1163"/>
              <a:gd name="T9" fmla="*/ 0 h 655"/>
              <a:gd name="T10" fmla="*/ 0 w 1163"/>
              <a:gd name="T11" fmla="*/ 0 h 655"/>
              <a:gd name="T12" fmla="*/ 0 60000 65536"/>
              <a:gd name="T13" fmla="*/ 0 60000 65536"/>
              <a:gd name="T14" fmla="*/ 0 60000 65536"/>
              <a:gd name="T15" fmla="*/ 0 60000 65536"/>
              <a:gd name="T16" fmla="*/ 0 60000 65536"/>
              <a:gd name="T17" fmla="*/ 0 60000 65536"/>
              <a:gd name="T18" fmla="*/ 0 w 1163"/>
              <a:gd name="T19" fmla="*/ 0 h 655"/>
              <a:gd name="T20" fmla="*/ 1163 w 1163"/>
              <a:gd name="T21" fmla="*/ 655 h 655"/>
            </a:gdLst>
            <a:ahLst/>
            <a:cxnLst>
              <a:cxn ang="T12">
                <a:pos x="T0" y="T1"/>
              </a:cxn>
              <a:cxn ang="T13">
                <a:pos x="T2" y="T3"/>
              </a:cxn>
              <a:cxn ang="T14">
                <a:pos x="T4" y="T5"/>
              </a:cxn>
              <a:cxn ang="T15">
                <a:pos x="T6" y="T7"/>
              </a:cxn>
              <a:cxn ang="T16">
                <a:pos x="T8" y="T9"/>
              </a:cxn>
              <a:cxn ang="T17">
                <a:pos x="T10" y="T11"/>
              </a:cxn>
            </a:cxnLst>
            <a:rect l="T18" t="T19" r="T20" b="T21"/>
            <a:pathLst>
              <a:path w="1163" h="655">
                <a:moveTo>
                  <a:pt x="1163" y="655"/>
                </a:moveTo>
                <a:lnTo>
                  <a:pt x="767" y="655"/>
                </a:lnTo>
                <a:cubicBezTo>
                  <a:pt x="691" y="637"/>
                  <a:pt x="713" y="640"/>
                  <a:pt x="702" y="548"/>
                </a:cubicBezTo>
                <a:lnTo>
                  <a:pt x="702" y="101"/>
                </a:lnTo>
                <a:cubicBezTo>
                  <a:pt x="683" y="10"/>
                  <a:pt x="707" y="17"/>
                  <a:pt x="590" y="0"/>
                </a:cubicBezTo>
                <a:lnTo>
                  <a:pt x="0"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27" name="Freeform 9">
            <a:extLst>
              <a:ext uri="{FF2B5EF4-FFF2-40B4-BE49-F238E27FC236}">
                <a16:creationId xmlns:a16="http://schemas.microsoft.com/office/drawing/2014/main" id="{68E36B2D-388F-4EF5-9001-80EE75205F1F}"/>
              </a:ext>
            </a:extLst>
          </p:cNvPr>
          <p:cNvSpPr>
            <a:spLocks/>
          </p:cNvSpPr>
          <p:nvPr/>
        </p:nvSpPr>
        <p:spPr bwMode="auto">
          <a:xfrm flipH="1" flipV="1">
            <a:off x="8115301" y="4721225"/>
            <a:ext cx="1222375" cy="1023938"/>
          </a:xfrm>
          <a:custGeom>
            <a:avLst/>
            <a:gdLst>
              <a:gd name="T0" fmla="*/ 0 w 866"/>
              <a:gd name="T1" fmla="*/ 2147483646 h 645"/>
              <a:gd name="T2" fmla="*/ 2147483646 w 866"/>
              <a:gd name="T3" fmla="*/ 2147483646 h 645"/>
              <a:gd name="T4" fmla="*/ 2147483646 w 866"/>
              <a:gd name="T5" fmla="*/ 2147483646 h 645"/>
              <a:gd name="T6" fmla="*/ 2147483646 w 866"/>
              <a:gd name="T7" fmla="*/ 2147483646 h 645"/>
              <a:gd name="T8" fmla="*/ 2147483646 w 866"/>
              <a:gd name="T9" fmla="*/ 0 h 645"/>
              <a:gd name="T10" fmla="*/ 214748364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28" name="Rectangle 10">
            <a:extLst>
              <a:ext uri="{FF2B5EF4-FFF2-40B4-BE49-F238E27FC236}">
                <a16:creationId xmlns:a16="http://schemas.microsoft.com/office/drawing/2014/main" id="{B7499EC5-A836-4E7E-878B-A34908ABBEA0}"/>
              </a:ext>
            </a:extLst>
          </p:cNvPr>
          <p:cNvSpPr>
            <a:spLocks noChangeArrowheads="1"/>
          </p:cNvSpPr>
          <p:nvPr/>
        </p:nvSpPr>
        <p:spPr bwMode="auto">
          <a:xfrm>
            <a:off x="9336088" y="4149725"/>
            <a:ext cx="1111250" cy="928688"/>
          </a:xfrm>
          <a:prstGeom prst="rect">
            <a:avLst/>
          </a:prstGeom>
          <a:solidFill>
            <a:srgbClr val="FF0066"/>
          </a:solidFill>
          <a:ln w="12700">
            <a:solidFill>
              <a:srgbClr val="000000"/>
            </a:solidFill>
            <a:prstDash val="sysDot"/>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8729" name="Rectangle 11">
            <a:extLst>
              <a:ext uri="{FF2B5EF4-FFF2-40B4-BE49-F238E27FC236}">
                <a16:creationId xmlns:a16="http://schemas.microsoft.com/office/drawing/2014/main" id="{4E6D4B30-4A5B-4047-8D87-EB9A742D9372}"/>
              </a:ext>
            </a:extLst>
          </p:cNvPr>
          <p:cNvSpPr>
            <a:spLocks noChangeArrowheads="1"/>
          </p:cNvSpPr>
          <p:nvPr/>
        </p:nvSpPr>
        <p:spPr bwMode="auto">
          <a:xfrm>
            <a:off x="6929438" y="3357564"/>
            <a:ext cx="558800" cy="530225"/>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8730" name="Rectangle 12">
            <a:extLst>
              <a:ext uri="{FF2B5EF4-FFF2-40B4-BE49-F238E27FC236}">
                <a16:creationId xmlns:a16="http://schemas.microsoft.com/office/drawing/2014/main" id="{6F7C55EC-CAD3-4743-AA3C-831723FA7D96}"/>
              </a:ext>
            </a:extLst>
          </p:cNvPr>
          <p:cNvSpPr>
            <a:spLocks noChangeArrowheads="1"/>
          </p:cNvSpPr>
          <p:nvPr/>
        </p:nvSpPr>
        <p:spPr bwMode="auto">
          <a:xfrm>
            <a:off x="6927851" y="1196975"/>
            <a:ext cx="1116013" cy="687388"/>
          </a:xfrm>
          <a:prstGeom prst="rect">
            <a:avLst/>
          </a:prstGeom>
          <a:solidFill>
            <a:srgbClr val="FF0066"/>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8731" name="Rectangle 13">
            <a:extLst>
              <a:ext uri="{FF2B5EF4-FFF2-40B4-BE49-F238E27FC236}">
                <a16:creationId xmlns:a16="http://schemas.microsoft.com/office/drawing/2014/main" id="{F18C4BAC-1801-4787-8801-261D6B492F25}"/>
              </a:ext>
            </a:extLst>
          </p:cNvPr>
          <p:cNvSpPr>
            <a:spLocks noChangeArrowheads="1"/>
          </p:cNvSpPr>
          <p:nvPr/>
        </p:nvSpPr>
        <p:spPr bwMode="auto">
          <a:xfrm>
            <a:off x="6915150" y="3500438"/>
            <a:ext cx="579438" cy="520700"/>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8732" name="Rectangle 14">
            <a:extLst>
              <a:ext uri="{FF2B5EF4-FFF2-40B4-BE49-F238E27FC236}">
                <a16:creationId xmlns:a16="http://schemas.microsoft.com/office/drawing/2014/main" id="{3D6FE5E8-C586-4496-B3A1-7DA8777D645A}"/>
              </a:ext>
            </a:extLst>
          </p:cNvPr>
          <p:cNvSpPr>
            <a:spLocks noChangeArrowheads="1"/>
          </p:cNvSpPr>
          <p:nvPr/>
        </p:nvSpPr>
        <p:spPr bwMode="auto">
          <a:xfrm>
            <a:off x="6954839" y="5013325"/>
            <a:ext cx="1106487" cy="1011238"/>
          </a:xfrm>
          <a:prstGeom prst="rect">
            <a:avLst/>
          </a:prstGeom>
          <a:solidFill>
            <a:srgbClr val="FF0066"/>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8733" name="Rectangle 15">
            <a:extLst>
              <a:ext uri="{FF2B5EF4-FFF2-40B4-BE49-F238E27FC236}">
                <a16:creationId xmlns:a16="http://schemas.microsoft.com/office/drawing/2014/main" id="{94F25130-9AB8-4A39-8288-547EFF955E96}"/>
              </a:ext>
            </a:extLst>
          </p:cNvPr>
          <p:cNvSpPr>
            <a:spLocks noChangeArrowheads="1"/>
          </p:cNvSpPr>
          <p:nvPr/>
        </p:nvSpPr>
        <p:spPr bwMode="auto">
          <a:xfrm>
            <a:off x="9336088" y="4292601"/>
            <a:ext cx="1111250" cy="792163"/>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8734" name="Rectangle 16">
            <a:extLst>
              <a:ext uri="{FF2B5EF4-FFF2-40B4-BE49-F238E27FC236}">
                <a16:creationId xmlns:a16="http://schemas.microsoft.com/office/drawing/2014/main" id="{4AC764E1-8FC4-4AAB-B9DD-6C9A8BC8760A}"/>
              </a:ext>
            </a:extLst>
          </p:cNvPr>
          <p:cNvSpPr>
            <a:spLocks noChangeArrowheads="1"/>
          </p:cNvSpPr>
          <p:nvPr/>
        </p:nvSpPr>
        <p:spPr bwMode="auto">
          <a:xfrm>
            <a:off x="6954838" y="5229225"/>
            <a:ext cx="1111250" cy="806450"/>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8735" name="Rectangle 17">
            <a:extLst>
              <a:ext uri="{FF2B5EF4-FFF2-40B4-BE49-F238E27FC236}">
                <a16:creationId xmlns:a16="http://schemas.microsoft.com/office/drawing/2014/main" id="{5F50813A-3413-4AA6-9742-38AA8C96F9C5}"/>
              </a:ext>
            </a:extLst>
          </p:cNvPr>
          <p:cNvSpPr>
            <a:spLocks noChangeArrowheads="1"/>
          </p:cNvSpPr>
          <p:nvPr/>
        </p:nvSpPr>
        <p:spPr bwMode="auto">
          <a:xfrm>
            <a:off x="6929439" y="1268414"/>
            <a:ext cx="1120775" cy="81438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8736" name="Rectangle 18">
            <a:extLst>
              <a:ext uri="{FF2B5EF4-FFF2-40B4-BE49-F238E27FC236}">
                <a16:creationId xmlns:a16="http://schemas.microsoft.com/office/drawing/2014/main" id="{876FC7A2-1001-4BF5-85E4-075E822EDA9B}"/>
              </a:ext>
            </a:extLst>
          </p:cNvPr>
          <p:cNvSpPr>
            <a:spLocks noChangeArrowheads="1"/>
          </p:cNvSpPr>
          <p:nvPr/>
        </p:nvSpPr>
        <p:spPr bwMode="auto">
          <a:xfrm>
            <a:off x="4518025" y="2276475"/>
            <a:ext cx="1144588" cy="72548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8737" name="Text Box 19">
            <a:extLst>
              <a:ext uri="{FF2B5EF4-FFF2-40B4-BE49-F238E27FC236}">
                <a16:creationId xmlns:a16="http://schemas.microsoft.com/office/drawing/2014/main" id="{252304BD-C938-4082-9E87-5DBE05429BDB}"/>
              </a:ext>
            </a:extLst>
          </p:cNvPr>
          <p:cNvSpPr txBox="1">
            <a:spLocks noChangeArrowheads="1"/>
          </p:cNvSpPr>
          <p:nvPr/>
        </p:nvSpPr>
        <p:spPr bwMode="auto">
          <a:xfrm>
            <a:off x="2513013" y="1341438"/>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58738" name="Text Box 20">
            <a:extLst>
              <a:ext uri="{FF2B5EF4-FFF2-40B4-BE49-F238E27FC236}">
                <a16:creationId xmlns:a16="http://schemas.microsoft.com/office/drawing/2014/main" id="{9163F71C-46A6-40B9-95B0-3CB95FBA6F8E}"/>
              </a:ext>
            </a:extLst>
          </p:cNvPr>
          <p:cNvSpPr txBox="1">
            <a:spLocks noChangeArrowheads="1"/>
          </p:cNvSpPr>
          <p:nvPr/>
        </p:nvSpPr>
        <p:spPr bwMode="auto">
          <a:xfrm>
            <a:off x="2554288" y="344170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58739" name="Text Box 21">
            <a:extLst>
              <a:ext uri="{FF2B5EF4-FFF2-40B4-BE49-F238E27FC236}">
                <a16:creationId xmlns:a16="http://schemas.microsoft.com/office/drawing/2014/main" id="{12DCE613-A9D9-4E6F-83BA-602AE7591A13}"/>
              </a:ext>
            </a:extLst>
          </p:cNvPr>
          <p:cNvSpPr txBox="1">
            <a:spLocks noChangeArrowheads="1"/>
          </p:cNvSpPr>
          <p:nvPr/>
        </p:nvSpPr>
        <p:spPr bwMode="auto">
          <a:xfrm>
            <a:off x="4559300" y="2492375"/>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58740" name="Text Box 22">
            <a:extLst>
              <a:ext uri="{FF2B5EF4-FFF2-40B4-BE49-F238E27FC236}">
                <a16:creationId xmlns:a16="http://schemas.microsoft.com/office/drawing/2014/main" id="{3126CBC1-D935-403C-961D-8701DB9A9292}"/>
              </a:ext>
            </a:extLst>
          </p:cNvPr>
          <p:cNvSpPr txBox="1">
            <a:spLocks noChangeArrowheads="1"/>
          </p:cNvSpPr>
          <p:nvPr/>
        </p:nvSpPr>
        <p:spPr bwMode="auto">
          <a:xfrm>
            <a:off x="7096126" y="1462088"/>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sp>
        <p:nvSpPr>
          <p:cNvPr id="158741" name="Text Box 23">
            <a:extLst>
              <a:ext uri="{FF2B5EF4-FFF2-40B4-BE49-F238E27FC236}">
                <a16:creationId xmlns:a16="http://schemas.microsoft.com/office/drawing/2014/main" id="{34DEAFB8-A734-4F73-AF78-AD0A7A7EEE62}"/>
              </a:ext>
            </a:extLst>
          </p:cNvPr>
          <p:cNvSpPr txBox="1">
            <a:spLocks noChangeArrowheads="1"/>
          </p:cNvSpPr>
          <p:nvPr/>
        </p:nvSpPr>
        <p:spPr bwMode="auto">
          <a:xfrm>
            <a:off x="7064376" y="3516313"/>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grpSp>
        <p:nvGrpSpPr>
          <p:cNvPr id="158742" name="Group 24">
            <a:extLst>
              <a:ext uri="{FF2B5EF4-FFF2-40B4-BE49-F238E27FC236}">
                <a16:creationId xmlns:a16="http://schemas.microsoft.com/office/drawing/2014/main" id="{DBF5F603-5B40-4C79-B413-3180037464D0}"/>
              </a:ext>
            </a:extLst>
          </p:cNvPr>
          <p:cNvGrpSpPr>
            <a:grpSpLocks/>
          </p:cNvGrpSpPr>
          <p:nvPr/>
        </p:nvGrpSpPr>
        <p:grpSpPr bwMode="auto">
          <a:xfrm>
            <a:off x="5656264" y="1644650"/>
            <a:ext cx="1273175" cy="2038350"/>
            <a:chOff x="2575" y="781"/>
            <a:chExt cx="866" cy="1284"/>
          </a:xfrm>
        </p:grpSpPr>
        <p:sp>
          <p:nvSpPr>
            <p:cNvPr id="158767" name="Freeform 25">
              <a:extLst>
                <a:ext uri="{FF2B5EF4-FFF2-40B4-BE49-F238E27FC236}">
                  <a16:creationId xmlns:a16="http://schemas.microsoft.com/office/drawing/2014/main" id="{D4099D61-AED2-4986-9A35-9311EE23F364}"/>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8768" name="Freeform 26">
              <a:extLst>
                <a:ext uri="{FF2B5EF4-FFF2-40B4-BE49-F238E27FC236}">
                  <a16:creationId xmlns:a16="http://schemas.microsoft.com/office/drawing/2014/main" id="{B0DDD87C-F879-436D-B626-82FE80B0930C}"/>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58743" name="Text Box 28">
            <a:extLst>
              <a:ext uri="{FF2B5EF4-FFF2-40B4-BE49-F238E27FC236}">
                <a16:creationId xmlns:a16="http://schemas.microsoft.com/office/drawing/2014/main" id="{34071BB4-0B32-477C-833C-1D40E14A44CC}"/>
              </a:ext>
            </a:extLst>
          </p:cNvPr>
          <p:cNvSpPr txBox="1">
            <a:spLocks noChangeArrowheads="1"/>
          </p:cNvSpPr>
          <p:nvPr/>
        </p:nvSpPr>
        <p:spPr bwMode="auto">
          <a:xfrm>
            <a:off x="7124700" y="5464175"/>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58744" name="Text Box 29">
            <a:extLst>
              <a:ext uri="{FF2B5EF4-FFF2-40B4-BE49-F238E27FC236}">
                <a16:creationId xmlns:a16="http://schemas.microsoft.com/office/drawing/2014/main" id="{E5CFD3B7-4C1A-4B75-94F3-19F6FE87115E}"/>
              </a:ext>
            </a:extLst>
          </p:cNvPr>
          <p:cNvSpPr txBox="1">
            <a:spLocks noChangeArrowheads="1"/>
          </p:cNvSpPr>
          <p:nvPr/>
        </p:nvSpPr>
        <p:spPr bwMode="auto">
          <a:xfrm>
            <a:off x="9494838" y="4549775"/>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58745" name="Text Box 30">
            <a:extLst>
              <a:ext uri="{FF2B5EF4-FFF2-40B4-BE49-F238E27FC236}">
                <a16:creationId xmlns:a16="http://schemas.microsoft.com/office/drawing/2014/main" id="{4B681CCC-3ECD-49C6-AD4A-0DE6497DE890}"/>
              </a:ext>
            </a:extLst>
          </p:cNvPr>
          <p:cNvSpPr txBox="1">
            <a:spLocks noChangeArrowheads="1"/>
          </p:cNvSpPr>
          <p:nvPr/>
        </p:nvSpPr>
        <p:spPr bwMode="auto">
          <a:xfrm>
            <a:off x="7785100" y="1363663"/>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graphicFrame>
        <p:nvGraphicFramePr>
          <p:cNvPr id="158746" name="Object 53">
            <a:extLst>
              <a:ext uri="{FF2B5EF4-FFF2-40B4-BE49-F238E27FC236}">
                <a16:creationId xmlns:a16="http://schemas.microsoft.com/office/drawing/2014/main" id="{14971543-DA48-4873-B7CE-8179EA98C418}"/>
              </a:ext>
            </a:extLst>
          </p:cNvPr>
          <p:cNvGraphicFramePr>
            <a:graphicFrameLocks noChangeAspect="1"/>
          </p:cNvGraphicFramePr>
          <p:nvPr/>
        </p:nvGraphicFramePr>
        <p:xfrm>
          <a:off x="8616951" y="260351"/>
          <a:ext cx="1457325" cy="1724025"/>
        </p:xfrm>
        <a:graphic>
          <a:graphicData uri="http://schemas.openxmlformats.org/presentationml/2006/ole">
            <mc:AlternateContent xmlns:mc="http://schemas.openxmlformats.org/markup-compatibility/2006">
              <mc:Choice xmlns:v="urn:schemas-microsoft-com:vml" Requires="v">
                <p:oleObj spid="_x0000_s92164" name="Rastrový obrázek" r:id="rId4" imgW="1495431" imgH="1771790" progId="PBrush">
                  <p:embed/>
                </p:oleObj>
              </mc:Choice>
              <mc:Fallback>
                <p:oleObj name="Rastrový obrázek" r:id="rId4" imgW="1495431" imgH="1771790" progId="PBrush">
                  <p:embed/>
                  <p:pic>
                    <p:nvPicPr>
                      <p:cNvPr id="158746" name="Object 53">
                        <a:extLst>
                          <a:ext uri="{FF2B5EF4-FFF2-40B4-BE49-F238E27FC236}">
                            <a16:creationId xmlns:a16="http://schemas.microsoft.com/office/drawing/2014/main" id="{14971543-DA48-4873-B7CE-8179EA98C41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616951" y="260351"/>
                        <a:ext cx="1457325" cy="1724025"/>
                      </a:xfrm>
                      <a:prstGeom prst="rect">
                        <a:avLst/>
                      </a:prstGeom>
                      <a:noFill/>
                      <a:ln>
                        <a:noFill/>
                      </a:ln>
                      <a:extLst>
                        <a:ext uri="{909E8E84-426E-40DD-AFC4-6F175D3DCCD1}">
                          <a14:hiddenFill xmlns:a14="http://schemas.microsoft.com/office/drawing/2010/main">
                            <a:solidFill>
                              <a:srgbClr val="FF9900"/>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58747" name="Object 54">
            <a:extLst>
              <a:ext uri="{FF2B5EF4-FFF2-40B4-BE49-F238E27FC236}">
                <a16:creationId xmlns:a16="http://schemas.microsoft.com/office/drawing/2014/main" id="{21AD2F3D-3DB8-4733-AEC9-33C48A0CC88C}"/>
              </a:ext>
            </a:extLst>
          </p:cNvPr>
          <p:cNvGraphicFramePr>
            <a:graphicFrameLocks noChangeAspect="1"/>
          </p:cNvGraphicFramePr>
          <p:nvPr/>
        </p:nvGraphicFramePr>
        <p:xfrm>
          <a:off x="1774825" y="120651"/>
          <a:ext cx="939800" cy="931863"/>
        </p:xfrm>
        <a:graphic>
          <a:graphicData uri="http://schemas.openxmlformats.org/presentationml/2006/ole">
            <mc:AlternateContent xmlns:mc="http://schemas.openxmlformats.org/markup-compatibility/2006">
              <mc:Choice xmlns:v="urn:schemas-microsoft-com:vml" Requires="v">
                <p:oleObj spid="_x0000_s92165" name="Clip" r:id="rId6" imgW="2287616" imgH="1701980" progId="">
                  <p:embed/>
                </p:oleObj>
              </mc:Choice>
              <mc:Fallback>
                <p:oleObj name="Clip" r:id="rId6" imgW="2287616" imgH="1701980" progId="">
                  <p:embed/>
                  <p:pic>
                    <p:nvPicPr>
                      <p:cNvPr id="158747" name="Object 54">
                        <a:extLst>
                          <a:ext uri="{FF2B5EF4-FFF2-40B4-BE49-F238E27FC236}">
                            <a16:creationId xmlns:a16="http://schemas.microsoft.com/office/drawing/2014/main" id="{21AD2F3D-3DB8-4733-AEC9-33C48A0CC88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74825" y="120651"/>
                        <a:ext cx="939800" cy="93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58748" name="AutoShape 33">
            <a:extLst>
              <a:ext uri="{FF2B5EF4-FFF2-40B4-BE49-F238E27FC236}">
                <a16:creationId xmlns:a16="http://schemas.microsoft.com/office/drawing/2014/main" id="{0B56954A-3FB4-49EC-A36A-1CF937899A21}"/>
              </a:ext>
            </a:extLst>
          </p:cNvPr>
          <p:cNvSpPr>
            <a:spLocks noChangeArrowheads="1"/>
          </p:cNvSpPr>
          <p:nvPr/>
        </p:nvSpPr>
        <p:spPr bwMode="auto">
          <a:xfrm>
            <a:off x="7104064" y="4005264"/>
            <a:ext cx="287337" cy="503237"/>
          </a:xfrm>
          <a:prstGeom prst="upArrow">
            <a:avLst>
              <a:gd name="adj1" fmla="val 50000"/>
              <a:gd name="adj2" fmla="val 43785"/>
            </a:avLst>
          </a:prstGeom>
          <a:solidFill>
            <a:schemeClr val="accent2"/>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8749" name="AutoShape 34">
            <a:extLst>
              <a:ext uri="{FF2B5EF4-FFF2-40B4-BE49-F238E27FC236}">
                <a16:creationId xmlns:a16="http://schemas.microsoft.com/office/drawing/2014/main" id="{C039AC74-E7DD-4C46-B482-7D78E09A4F17}"/>
              </a:ext>
            </a:extLst>
          </p:cNvPr>
          <p:cNvSpPr>
            <a:spLocks noChangeArrowheads="1"/>
          </p:cNvSpPr>
          <p:nvPr/>
        </p:nvSpPr>
        <p:spPr bwMode="auto">
          <a:xfrm rot="10800000">
            <a:off x="7391400" y="620714"/>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8750" name="AutoShape 35">
            <a:extLst>
              <a:ext uri="{FF2B5EF4-FFF2-40B4-BE49-F238E27FC236}">
                <a16:creationId xmlns:a16="http://schemas.microsoft.com/office/drawing/2014/main" id="{632B3E85-6311-4AD8-8B35-1249962A7403}"/>
              </a:ext>
            </a:extLst>
          </p:cNvPr>
          <p:cNvSpPr>
            <a:spLocks noChangeArrowheads="1"/>
          </p:cNvSpPr>
          <p:nvPr/>
        </p:nvSpPr>
        <p:spPr bwMode="auto">
          <a:xfrm rot="10800000">
            <a:off x="9191625" y="1700214"/>
            <a:ext cx="287338" cy="503237"/>
          </a:xfrm>
          <a:prstGeom prst="upArrow">
            <a:avLst>
              <a:gd name="adj1" fmla="val 50000"/>
              <a:gd name="adj2" fmla="val 43784"/>
            </a:avLst>
          </a:prstGeom>
          <a:solidFill>
            <a:schemeClr val="accent2"/>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8751" name="Rectangle 36">
            <a:extLst>
              <a:ext uri="{FF2B5EF4-FFF2-40B4-BE49-F238E27FC236}">
                <a16:creationId xmlns:a16="http://schemas.microsoft.com/office/drawing/2014/main" id="{FF7FDAAE-859F-4E7D-9EEB-8F897DAFEB59}"/>
              </a:ext>
            </a:extLst>
          </p:cNvPr>
          <p:cNvSpPr>
            <a:spLocks noChangeArrowheads="1"/>
          </p:cNvSpPr>
          <p:nvPr/>
        </p:nvSpPr>
        <p:spPr bwMode="auto">
          <a:xfrm>
            <a:off x="7464426" y="476251"/>
            <a:ext cx="1655763" cy="144463"/>
          </a:xfrm>
          <a:prstGeom prst="rect">
            <a:avLst/>
          </a:prstGeom>
          <a:solidFill>
            <a:schemeClr val="accent2"/>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8752" name="Text Box 37">
            <a:extLst>
              <a:ext uri="{FF2B5EF4-FFF2-40B4-BE49-F238E27FC236}">
                <a16:creationId xmlns:a16="http://schemas.microsoft.com/office/drawing/2014/main" id="{2EAD6F7B-A419-4A60-904B-382A2BF2E225}"/>
              </a:ext>
            </a:extLst>
          </p:cNvPr>
          <p:cNvSpPr txBox="1">
            <a:spLocks noChangeArrowheads="1"/>
          </p:cNvSpPr>
          <p:nvPr/>
        </p:nvSpPr>
        <p:spPr bwMode="auto">
          <a:xfrm>
            <a:off x="8904289" y="2225675"/>
            <a:ext cx="1571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latin typeface="Times New Roman" panose="02020603050405020304" pitchFamily="18" charset="0"/>
              </a:rPr>
              <a:t>TA + NH</a:t>
            </a:r>
            <a:r>
              <a:rPr lang="cs-CZ" altLang="cs-CZ" sz="2400" baseline="-25000">
                <a:latin typeface="Times New Roman" panose="02020603050405020304" pitchFamily="18" charset="0"/>
              </a:rPr>
              <a:t>4</a:t>
            </a:r>
            <a:r>
              <a:rPr lang="cs-CZ" altLang="cs-CZ" sz="2400" baseline="30000">
                <a:latin typeface="Times New Roman" panose="02020603050405020304" pitchFamily="18" charset="0"/>
              </a:rPr>
              <a:t>+</a:t>
            </a:r>
          </a:p>
        </p:txBody>
      </p:sp>
      <p:sp>
        <p:nvSpPr>
          <p:cNvPr id="158753" name="AutoShape 38">
            <a:extLst>
              <a:ext uri="{FF2B5EF4-FFF2-40B4-BE49-F238E27FC236}">
                <a16:creationId xmlns:a16="http://schemas.microsoft.com/office/drawing/2014/main" id="{33F79AEB-F1F7-445D-A13A-6C8064FFF2FC}"/>
              </a:ext>
            </a:extLst>
          </p:cNvPr>
          <p:cNvSpPr>
            <a:spLocks noChangeArrowheads="1"/>
          </p:cNvSpPr>
          <p:nvPr/>
        </p:nvSpPr>
        <p:spPr bwMode="auto">
          <a:xfrm>
            <a:off x="2713039" y="1989139"/>
            <a:ext cx="287337" cy="935037"/>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8754" name="AutoShape 39">
            <a:extLst>
              <a:ext uri="{FF2B5EF4-FFF2-40B4-BE49-F238E27FC236}">
                <a16:creationId xmlns:a16="http://schemas.microsoft.com/office/drawing/2014/main" id="{EF1B7330-946C-4684-B756-845D85B73C77}"/>
              </a:ext>
            </a:extLst>
          </p:cNvPr>
          <p:cNvSpPr>
            <a:spLocks noChangeArrowheads="1"/>
          </p:cNvSpPr>
          <p:nvPr/>
        </p:nvSpPr>
        <p:spPr bwMode="auto">
          <a:xfrm>
            <a:off x="2713039" y="260350"/>
            <a:ext cx="287337" cy="935038"/>
          </a:xfrm>
          <a:prstGeom prst="upArrow">
            <a:avLst>
              <a:gd name="adj1" fmla="val 50000"/>
              <a:gd name="adj2" fmla="val 81354"/>
            </a:avLst>
          </a:prstGeom>
          <a:solidFill>
            <a:srgbClr val="FF9933"/>
          </a:solidFill>
          <a:ln w="9525">
            <a:solidFill>
              <a:schemeClr val="tx1"/>
            </a:solidFill>
            <a:miter lim="800000"/>
            <a:headEnd/>
            <a:tailEnd/>
          </a:ln>
        </p:spPr>
        <p:txBody>
          <a:bodyPr vert="eaVert"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8755" name="Line 44">
            <a:extLst>
              <a:ext uri="{FF2B5EF4-FFF2-40B4-BE49-F238E27FC236}">
                <a16:creationId xmlns:a16="http://schemas.microsoft.com/office/drawing/2014/main" id="{35081D30-9F85-41C0-A5BB-4EE4517B51AF}"/>
              </a:ext>
            </a:extLst>
          </p:cNvPr>
          <p:cNvSpPr>
            <a:spLocks noChangeShapeType="1"/>
          </p:cNvSpPr>
          <p:nvPr/>
        </p:nvSpPr>
        <p:spPr bwMode="auto">
          <a:xfrm flipV="1">
            <a:off x="2508250" y="1412876"/>
            <a:ext cx="0" cy="360363"/>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58756" name="Line 45">
            <a:extLst>
              <a:ext uri="{FF2B5EF4-FFF2-40B4-BE49-F238E27FC236}">
                <a16:creationId xmlns:a16="http://schemas.microsoft.com/office/drawing/2014/main" id="{40360F06-9596-4E09-895A-3BD1BC32CA55}"/>
              </a:ext>
            </a:extLst>
          </p:cNvPr>
          <p:cNvSpPr>
            <a:spLocks noChangeShapeType="1"/>
          </p:cNvSpPr>
          <p:nvPr/>
        </p:nvSpPr>
        <p:spPr bwMode="auto">
          <a:xfrm flipV="1">
            <a:off x="4583113" y="2492376"/>
            <a:ext cx="0" cy="360363"/>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58757" name="Rectangle 48">
            <a:extLst>
              <a:ext uri="{FF2B5EF4-FFF2-40B4-BE49-F238E27FC236}">
                <a16:creationId xmlns:a16="http://schemas.microsoft.com/office/drawing/2014/main" id="{DF8A2C85-4480-4360-8CF4-88950BE33EA8}"/>
              </a:ext>
            </a:extLst>
          </p:cNvPr>
          <p:cNvSpPr>
            <a:spLocks noChangeArrowheads="1"/>
          </p:cNvSpPr>
          <p:nvPr/>
        </p:nvSpPr>
        <p:spPr bwMode="auto">
          <a:xfrm>
            <a:off x="9336088" y="4076701"/>
            <a:ext cx="1111250" cy="1001713"/>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58758" name="Line 49">
            <a:extLst>
              <a:ext uri="{FF2B5EF4-FFF2-40B4-BE49-F238E27FC236}">
                <a16:creationId xmlns:a16="http://schemas.microsoft.com/office/drawing/2014/main" id="{26A673D0-C460-46AC-A7D9-B4EB132A333E}"/>
              </a:ext>
            </a:extLst>
          </p:cNvPr>
          <p:cNvSpPr>
            <a:spLocks noChangeShapeType="1"/>
          </p:cNvSpPr>
          <p:nvPr/>
        </p:nvSpPr>
        <p:spPr bwMode="auto">
          <a:xfrm flipV="1">
            <a:off x="7032625" y="3573463"/>
            <a:ext cx="0" cy="360362"/>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58759" name="Line 50">
            <a:extLst>
              <a:ext uri="{FF2B5EF4-FFF2-40B4-BE49-F238E27FC236}">
                <a16:creationId xmlns:a16="http://schemas.microsoft.com/office/drawing/2014/main" id="{2A95C768-83B3-4043-8C70-33FEE8790B7C}"/>
              </a:ext>
            </a:extLst>
          </p:cNvPr>
          <p:cNvSpPr>
            <a:spLocks noChangeShapeType="1"/>
          </p:cNvSpPr>
          <p:nvPr/>
        </p:nvSpPr>
        <p:spPr bwMode="auto">
          <a:xfrm flipV="1">
            <a:off x="7104063" y="1484313"/>
            <a:ext cx="0" cy="360362"/>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58760" name="Line 51">
            <a:extLst>
              <a:ext uri="{FF2B5EF4-FFF2-40B4-BE49-F238E27FC236}">
                <a16:creationId xmlns:a16="http://schemas.microsoft.com/office/drawing/2014/main" id="{79E01E53-6A4B-45EE-9929-9DFCFBBA6A32}"/>
              </a:ext>
            </a:extLst>
          </p:cNvPr>
          <p:cNvSpPr>
            <a:spLocks noChangeShapeType="1"/>
          </p:cNvSpPr>
          <p:nvPr/>
        </p:nvSpPr>
        <p:spPr bwMode="auto">
          <a:xfrm flipV="1">
            <a:off x="7104063" y="5445126"/>
            <a:ext cx="0" cy="360363"/>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58761" name="Line 52">
            <a:extLst>
              <a:ext uri="{FF2B5EF4-FFF2-40B4-BE49-F238E27FC236}">
                <a16:creationId xmlns:a16="http://schemas.microsoft.com/office/drawing/2014/main" id="{5CA8599B-F158-40D0-8565-C499266AA389}"/>
              </a:ext>
            </a:extLst>
          </p:cNvPr>
          <p:cNvSpPr>
            <a:spLocks noChangeShapeType="1"/>
          </p:cNvSpPr>
          <p:nvPr/>
        </p:nvSpPr>
        <p:spPr bwMode="auto">
          <a:xfrm flipV="1">
            <a:off x="9480550" y="4508501"/>
            <a:ext cx="0" cy="360363"/>
          </a:xfrm>
          <a:prstGeom prst="line">
            <a:avLst/>
          </a:prstGeom>
          <a:noFill/>
          <a:ln w="3810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a:p>
        </p:txBody>
      </p:sp>
      <p:sp>
        <p:nvSpPr>
          <p:cNvPr id="158762" name="AutoShape 53">
            <a:extLst>
              <a:ext uri="{FF2B5EF4-FFF2-40B4-BE49-F238E27FC236}">
                <a16:creationId xmlns:a16="http://schemas.microsoft.com/office/drawing/2014/main" id="{65799C3F-F26D-47B4-9CF3-C9D34D4B31BF}"/>
              </a:ext>
            </a:extLst>
          </p:cNvPr>
          <p:cNvSpPr>
            <a:spLocks noChangeArrowheads="1"/>
          </p:cNvSpPr>
          <p:nvPr/>
        </p:nvSpPr>
        <p:spPr bwMode="auto">
          <a:xfrm flipH="1">
            <a:off x="3900489" y="1628775"/>
            <a:ext cx="2339975" cy="431800"/>
          </a:xfrm>
          <a:prstGeom prst="rightArrow">
            <a:avLst>
              <a:gd name="adj1" fmla="val 50000"/>
              <a:gd name="adj2" fmla="val 135478"/>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800">
                <a:latin typeface="Times New Roman" panose="02020603050405020304" pitchFamily="18" charset="0"/>
              </a:rPr>
              <a:t>posun rovnováhy</a:t>
            </a:r>
          </a:p>
        </p:txBody>
      </p:sp>
      <p:sp>
        <p:nvSpPr>
          <p:cNvPr id="158763" name="Text Box 45">
            <a:extLst>
              <a:ext uri="{FF2B5EF4-FFF2-40B4-BE49-F238E27FC236}">
                <a16:creationId xmlns:a16="http://schemas.microsoft.com/office/drawing/2014/main" id="{33638E3E-A40E-443F-A982-B4D95B39AB2E}"/>
              </a:ext>
            </a:extLst>
          </p:cNvPr>
          <p:cNvSpPr txBox="1">
            <a:spLocks noChangeArrowheads="1"/>
          </p:cNvSpPr>
          <p:nvPr/>
        </p:nvSpPr>
        <p:spPr bwMode="auto">
          <a:xfrm>
            <a:off x="1558926" y="5214938"/>
            <a:ext cx="54705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8000"/>
                </a:solidFill>
                <a:latin typeface="Times New Roman" panose="02020603050405020304" pitchFamily="18" charset="0"/>
              </a:rPr>
              <a:t>Pufrační poruchy acidobazické rovnováhy:</a:t>
            </a:r>
          </a:p>
          <a:p>
            <a:pPr lvl="1">
              <a:spcBef>
                <a:spcPct val="0"/>
              </a:spcBef>
              <a:buClrTx/>
              <a:buFontTx/>
              <a:buNone/>
            </a:pPr>
            <a:r>
              <a:rPr lang="cs-CZ" altLang="cs-CZ" sz="2400">
                <a:latin typeface="Times New Roman" panose="02020603050405020304" pitchFamily="18" charset="0"/>
              </a:rPr>
              <a:t>Kontrakční alkalémie</a:t>
            </a:r>
          </a:p>
        </p:txBody>
      </p:sp>
      <p:sp>
        <p:nvSpPr>
          <p:cNvPr id="158764" name="Text Box 42">
            <a:extLst>
              <a:ext uri="{FF2B5EF4-FFF2-40B4-BE49-F238E27FC236}">
                <a16:creationId xmlns:a16="http://schemas.microsoft.com/office/drawing/2014/main" id="{B42B422C-924E-4082-A4E0-D4F75B6018F5}"/>
              </a:ext>
            </a:extLst>
          </p:cNvPr>
          <p:cNvSpPr txBox="1">
            <a:spLocks noChangeArrowheads="1"/>
          </p:cNvSpPr>
          <p:nvPr/>
        </p:nvSpPr>
        <p:spPr bwMode="auto">
          <a:xfrm>
            <a:off x="1703389" y="2997200"/>
            <a:ext cx="1965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a:solidFill>
                  <a:srgbClr val="FF9933"/>
                </a:solidFill>
                <a:latin typeface="Times New Roman" panose="02020603050405020304" pitchFamily="18" charset="0"/>
              </a:rPr>
              <a:t> bilance CO</a:t>
            </a:r>
            <a:r>
              <a:rPr lang="cs-CZ" altLang="cs-CZ" sz="2400" b="1" baseline="-25000">
                <a:solidFill>
                  <a:srgbClr val="FF9933"/>
                </a:solidFill>
                <a:latin typeface="Times New Roman" panose="02020603050405020304" pitchFamily="18" charset="0"/>
              </a:rPr>
              <a:t>2</a:t>
            </a:r>
            <a:endParaRPr lang="cs-CZ" altLang="cs-CZ" sz="2400" b="1" baseline="30000">
              <a:solidFill>
                <a:srgbClr val="FF9933"/>
              </a:solidFill>
              <a:latin typeface="Times New Roman" panose="02020603050405020304" pitchFamily="18" charset="0"/>
            </a:endParaRPr>
          </a:p>
        </p:txBody>
      </p:sp>
      <p:sp>
        <p:nvSpPr>
          <p:cNvPr id="158765" name="Text Box 43">
            <a:extLst>
              <a:ext uri="{FF2B5EF4-FFF2-40B4-BE49-F238E27FC236}">
                <a16:creationId xmlns:a16="http://schemas.microsoft.com/office/drawing/2014/main" id="{A0C0C2BE-01C1-4070-A719-3EC03A347DD4}"/>
              </a:ext>
            </a:extLst>
          </p:cNvPr>
          <p:cNvSpPr txBox="1">
            <a:spLocks noChangeArrowheads="1"/>
          </p:cNvSpPr>
          <p:nvPr/>
        </p:nvSpPr>
        <p:spPr bwMode="auto">
          <a:xfrm>
            <a:off x="6419851" y="4437063"/>
            <a:ext cx="19653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a:solidFill>
                  <a:schemeClr val="accent2"/>
                </a:solidFill>
                <a:latin typeface="Times New Roman" panose="02020603050405020304" pitchFamily="18" charset="0"/>
              </a:rPr>
              <a:t>bilance H</a:t>
            </a:r>
            <a:r>
              <a:rPr lang="cs-CZ" altLang="cs-CZ" sz="2400" b="1" baseline="30000">
                <a:solidFill>
                  <a:schemeClr val="accent2"/>
                </a:solidFill>
                <a:latin typeface="Times New Roman" panose="02020603050405020304" pitchFamily="18" charset="0"/>
              </a:rPr>
              <a:t>+</a:t>
            </a:r>
          </a:p>
        </p:txBody>
      </p:sp>
      <p:sp>
        <p:nvSpPr>
          <p:cNvPr id="158766" name="Text Box 41">
            <a:extLst>
              <a:ext uri="{FF2B5EF4-FFF2-40B4-BE49-F238E27FC236}">
                <a16:creationId xmlns:a16="http://schemas.microsoft.com/office/drawing/2014/main" id="{B61E84E7-881D-42C3-A5DD-E2F9176239C5}"/>
              </a:ext>
            </a:extLst>
          </p:cNvPr>
          <p:cNvSpPr txBox="1">
            <a:spLocks noChangeArrowheads="1"/>
          </p:cNvSpPr>
          <p:nvPr/>
        </p:nvSpPr>
        <p:spPr bwMode="auto">
          <a:xfrm>
            <a:off x="3987800" y="136526"/>
            <a:ext cx="24209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FF0066"/>
                </a:solidFill>
                <a:latin typeface="Times New Roman" panose="02020603050405020304" pitchFamily="18" charset="0"/>
              </a:rPr>
              <a:t>Hemokoncentrace</a:t>
            </a: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2058" name="Picture 10" descr="Dr. Fencl">
            <a:extLst>
              <a:ext uri="{FF2B5EF4-FFF2-40B4-BE49-F238E27FC236}">
                <a16:creationId xmlns:a16="http://schemas.microsoft.com/office/drawing/2014/main" id="{A578B652-3A7A-4D25-BF0E-5B18ADD4A9DA}"/>
              </a:ext>
            </a:extLst>
          </p:cNvPr>
          <p:cNvPicPr>
            <a:picLocks noChangeAspect="1" noChangeArrowheads="1"/>
          </p:cNvPicPr>
          <p:nvPr/>
        </p:nvPicPr>
        <p:blipFill>
          <a:blip r:embed="rId10"/>
          <a:srcRect/>
          <a:stretch>
            <a:fillRect/>
          </a:stretch>
        </p:blipFill>
        <p:spPr bwMode="auto">
          <a:xfrm>
            <a:off x="9702048" y="4096374"/>
            <a:ext cx="1771513" cy="2214391"/>
          </a:xfrm>
          <a:prstGeom prst="rect">
            <a:avLst/>
          </a:prstGeom>
          <a:noFill/>
          <a:effectLst>
            <a:outerShdw blurRad="50800" dist="38100" dir="2700000" algn="tl" rotWithShape="0">
              <a:prstClr val="black">
                <a:alpha val="40000"/>
              </a:prstClr>
            </a:outerShdw>
          </a:effectLst>
        </p:spPr>
      </p:pic>
      <p:pic>
        <p:nvPicPr>
          <p:cNvPr id="2054" name="Picture 6" descr="http://www.unipa.it/~lanza/esiait/astrup.JPG">
            <a:extLst>
              <a:ext uri="{FF2B5EF4-FFF2-40B4-BE49-F238E27FC236}">
                <a16:creationId xmlns:a16="http://schemas.microsoft.com/office/drawing/2014/main" id="{08BE7FE7-F9DA-401D-A174-08DBE4EC2C75}"/>
              </a:ext>
            </a:extLst>
          </p:cNvPr>
          <p:cNvPicPr>
            <a:picLocks noChangeAspect="1" noChangeArrowheads="1"/>
          </p:cNvPicPr>
          <p:nvPr/>
        </p:nvPicPr>
        <p:blipFill>
          <a:blip r:embed="rId11"/>
          <a:srcRect/>
          <a:stretch>
            <a:fillRect/>
          </a:stretch>
        </p:blipFill>
        <p:spPr bwMode="auto">
          <a:xfrm>
            <a:off x="448443" y="1017774"/>
            <a:ext cx="3214440" cy="2411226"/>
          </a:xfrm>
          <a:prstGeom prst="rect">
            <a:avLst/>
          </a:prstGeom>
          <a:noFill/>
          <a:effectLst>
            <a:outerShdw blurRad="50800" dist="38100" dir="2700000" algn="tl" rotWithShape="0">
              <a:prstClr val="black">
                <a:alpha val="40000"/>
              </a:prstClr>
            </a:outerShdw>
          </a:effectLst>
        </p:spPr>
      </p:pic>
      <p:sp>
        <p:nvSpPr>
          <p:cNvPr id="24581" name="Rectangle 8">
            <a:extLst>
              <a:ext uri="{FF2B5EF4-FFF2-40B4-BE49-F238E27FC236}">
                <a16:creationId xmlns:a16="http://schemas.microsoft.com/office/drawing/2014/main" id="{73287841-6022-45FA-BE87-F81C5F65C2BC}"/>
              </a:ext>
            </a:extLst>
          </p:cNvPr>
          <p:cNvSpPr>
            <a:spLocks noChangeArrowheads="1"/>
          </p:cNvSpPr>
          <p:nvPr/>
        </p:nvSpPr>
        <p:spPr bwMode="auto">
          <a:xfrm>
            <a:off x="4884831" y="1845453"/>
            <a:ext cx="3311270" cy="1223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3600" dirty="0">
                <a:solidFill>
                  <a:srgbClr val="FF0000"/>
                </a:solidFill>
              </a:rPr>
              <a:t>Klasická dánská škola</a:t>
            </a:r>
          </a:p>
        </p:txBody>
      </p:sp>
      <p:pic>
        <p:nvPicPr>
          <p:cNvPr id="76810" name="Picture 10" descr="Summer2003">
            <a:extLst>
              <a:ext uri="{FF2B5EF4-FFF2-40B4-BE49-F238E27FC236}">
                <a16:creationId xmlns:a16="http://schemas.microsoft.com/office/drawing/2014/main" id="{51801D0C-0D6D-4EDF-B0D9-8BAF518CAA07}"/>
              </a:ext>
            </a:extLst>
          </p:cNvPr>
          <p:cNvPicPr>
            <a:picLocks noChangeAspect="1" noChangeArrowheads="1"/>
          </p:cNvPicPr>
          <p:nvPr/>
        </p:nvPicPr>
        <p:blipFill>
          <a:blip r:embed="rId12"/>
          <a:srcRect l="18808" t="9206" r="45308"/>
          <a:stretch>
            <a:fillRect/>
          </a:stretch>
        </p:blipFill>
        <p:spPr bwMode="auto">
          <a:xfrm>
            <a:off x="10011796" y="451874"/>
            <a:ext cx="1554042" cy="2633459"/>
          </a:xfrm>
          <a:prstGeom prst="rect">
            <a:avLst/>
          </a:prstGeom>
          <a:noFill/>
          <a:effectLst>
            <a:outerShdw blurRad="50800" dist="38100" dir="2700000" algn="tl" rotWithShape="0">
              <a:prstClr val="black">
                <a:alpha val="40000"/>
              </a:prstClr>
            </a:outerShdw>
          </a:effectLst>
        </p:spPr>
      </p:pic>
      <p:sp>
        <p:nvSpPr>
          <p:cNvPr id="24583" name="Rectangle 11">
            <a:extLst>
              <a:ext uri="{FF2B5EF4-FFF2-40B4-BE49-F238E27FC236}">
                <a16:creationId xmlns:a16="http://schemas.microsoft.com/office/drawing/2014/main" id="{5F472420-B6A4-4A8A-B9BB-DD9CE3923901}"/>
              </a:ext>
            </a:extLst>
          </p:cNvPr>
          <p:cNvSpPr>
            <a:spLocks noChangeArrowheads="1"/>
          </p:cNvSpPr>
          <p:nvPr/>
        </p:nvSpPr>
        <p:spPr bwMode="auto">
          <a:xfrm>
            <a:off x="3662883" y="4790803"/>
            <a:ext cx="5976475" cy="1655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3600" dirty="0">
                <a:solidFill>
                  <a:srgbClr val="FF0000"/>
                </a:solidFill>
              </a:rPr>
              <a:t>„Moderní přístup“  </a:t>
            </a:r>
          </a:p>
          <a:p>
            <a:pPr>
              <a:spcBef>
                <a:spcPct val="0"/>
              </a:spcBef>
              <a:buClrTx/>
              <a:buFontTx/>
              <a:buNone/>
            </a:pPr>
            <a:r>
              <a:rPr lang="cs-CZ" altLang="cs-CZ" sz="3600" dirty="0">
                <a:solidFill>
                  <a:srgbClr val="FF0000"/>
                </a:solidFill>
              </a:rPr>
              <a:t>dle Stewarta and Fencla</a:t>
            </a:r>
          </a:p>
        </p:txBody>
      </p:sp>
      <p:grpSp>
        <p:nvGrpSpPr>
          <p:cNvPr id="24584" name="Skupina 13">
            <a:extLst>
              <a:ext uri="{FF2B5EF4-FFF2-40B4-BE49-F238E27FC236}">
                <a16:creationId xmlns:a16="http://schemas.microsoft.com/office/drawing/2014/main" id="{EC445B1A-BF16-4EAD-80AC-44870AB84610}"/>
              </a:ext>
            </a:extLst>
          </p:cNvPr>
          <p:cNvGrpSpPr>
            <a:grpSpLocks/>
          </p:cNvGrpSpPr>
          <p:nvPr/>
        </p:nvGrpSpPr>
        <p:grpSpPr bwMode="auto">
          <a:xfrm>
            <a:off x="5114207" y="3470272"/>
            <a:ext cx="1963586" cy="1446550"/>
            <a:chOff x="4067299" y="3446219"/>
            <a:chExt cx="1962857" cy="1446662"/>
          </a:xfrm>
        </p:grpSpPr>
        <p:sp>
          <p:nvSpPr>
            <p:cNvPr id="24593" name="AutoShape 12">
              <a:extLst>
                <a:ext uri="{FF2B5EF4-FFF2-40B4-BE49-F238E27FC236}">
                  <a16:creationId xmlns:a16="http://schemas.microsoft.com/office/drawing/2014/main" id="{2BE44B8B-D10D-4BC8-9210-419A66B36458}"/>
                </a:ext>
              </a:extLst>
            </p:cNvPr>
            <p:cNvSpPr>
              <a:spLocks noChangeArrowheads="1"/>
            </p:cNvSpPr>
            <p:nvPr/>
          </p:nvSpPr>
          <p:spPr bwMode="auto">
            <a:xfrm>
              <a:off x="4067299" y="3786188"/>
              <a:ext cx="720725" cy="865187"/>
            </a:xfrm>
            <a:prstGeom prst="lightningBolt">
              <a:avLst/>
            </a:prstGeom>
            <a:solidFill>
              <a:srgbClr val="00CC00"/>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p>
          </p:txBody>
        </p:sp>
        <p:sp>
          <p:nvSpPr>
            <p:cNvPr id="24594" name="AutoShape 13">
              <a:extLst>
                <a:ext uri="{FF2B5EF4-FFF2-40B4-BE49-F238E27FC236}">
                  <a16:creationId xmlns:a16="http://schemas.microsoft.com/office/drawing/2014/main" id="{542D2F49-9757-49A4-BDF9-192ECAC86FDA}"/>
                </a:ext>
              </a:extLst>
            </p:cNvPr>
            <p:cNvSpPr>
              <a:spLocks noChangeArrowheads="1"/>
            </p:cNvSpPr>
            <p:nvPr/>
          </p:nvSpPr>
          <p:spPr bwMode="auto">
            <a:xfrm rot="-10344321">
              <a:off x="5309431" y="3694730"/>
              <a:ext cx="720725" cy="865188"/>
            </a:xfrm>
            <a:prstGeom prst="lightningBolt">
              <a:avLst/>
            </a:prstGeom>
            <a:solidFill>
              <a:schemeClr val="accent2"/>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p>
          </p:txBody>
        </p:sp>
        <p:sp>
          <p:nvSpPr>
            <p:cNvPr id="24595" name="Text Box 14">
              <a:hlinkClick r:id="rId13" action="ppaction://hlinkfile"/>
              <a:extLst>
                <a:ext uri="{FF2B5EF4-FFF2-40B4-BE49-F238E27FC236}">
                  <a16:creationId xmlns:a16="http://schemas.microsoft.com/office/drawing/2014/main" id="{37E13B5D-DD7B-4A2E-A69E-FF3A766CCE15}"/>
                </a:ext>
              </a:extLst>
            </p:cNvPr>
            <p:cNvSpPr txBox="1">
              <a:spLocks noChangeArrowheads="1"/>
            </p:cNvSpPr>
            <p:nvPr/>
          </p:nvSpPr>
          <p:spPr bwMode="auto">
            <a:xfrm>
              <a:off x="4707791" y="3446219"/>
              <a:ext cx="724609" cy="1446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8800"/>
                <a:t>?</a:t>
              </a:r>
            </a:p>
          </p:txBody>
        </p:sp>
      </p:grpSp>
      <p:pic>
        <p:nvPicPr>
          <p:cNvPr id="2056" name="Picture 8" descr="http://www.acidbase.org/i/stewart.jpg">
            <a:extLst>
              <a:ext uri="{FF2B5EF4-FFF2-40B4-BE49-F238E27FC236}">
                <a16:creationId xmlns:a16="http://schemas.microsoft.com/office/drawing/2014/main" id="{D35E0E25-AC52-4964-8F6C-01D7CCC7D0FD}"/>
              </a:ext>
            </a:extLst>
          </p:cNvPr>
          <p:cNvPicPr>
            <a:picLocks noChangeAspect="1" noChangeArrowheads="1"/>
          </p:cNvPicPr>
          <p:nvPr/>
        </p:nvPicPr>
        <p:blipFill>
          <a:blip r:embed="rId14"/>
          <a:srcRect l="3900" r="6395"/>
          <a:stretch>
            <a:fillRect/>
          </a:stretch>
        </p:blipFill>
        <p:spPr bwMode="auto">
          <a:xfrm>
            <a:off x="926313" y="4080983"/>
            <a:ext cx="1357208" cy="2254076"/>
          </a:xfrm>
          <a:prstGeom prst="rect">
            <a:avLst/>
          </a:prstGeom>
          <a:noFill/>
          <a:effectLst>
            <a:outerShdw blurRad="50800" dist="38100" dir="2700000" algn="tl" rotWithShape="0">
              <a:prstClr val="black">
                <a:alpha val="40000"/>
              </a:prstClr>
            </a:outerShdw>
          </a:effectLst>
        </p:spPr>
      </p:pic>
      <p:sp>
        <p:nvSpPr>
          <p:cNvPr id="24586" name="Rectangle 11">
            <a:extLst>
              <a:ext uri="{FF2B5EF4-FFF2-40B4-BE49-F238E27FC236}">
                <a16:creationId xmlns:a16="http://schemas.microsoft.com/office/drawing/2014/main" id="{63CD9805-A609-408A-80CB-87C8ACD2CE81}"/>
              </a:ext>
            </a:extLst>
          </p:cNvPr>
          <p:cNvSpPr>
            <a:spLocks noChangeArrowheads="1"/>
          </p:cNvSpPr>
          <p:nvPr/>
        </p:nvSpPr>
        <p:spPr bwMode="auto">
          <a:xfrm>
            <a:off x="9128304" y="2642455"/>
            <a:ext cx="3519264" cy="1655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dirty="0" err="1">
                <a:solidFill>
                  <a:srgbClr val="FF0000"/>
                </a:solidFill>
              </a:rPr>
              <a:t>Siggaard</a:t>
            </a:r>
            <a:r>
              <a:rPr lang="cs-CZ" altLang="cs-CZ" sz="2399" dirty="0">
                <a:solidFill>
                  <a:srgbClr val="FF0000"/>
                </a:solidFill>
              </a:rPr>
              <a:t>-Andersen</a:t>
            </a:r>
          </a:p>
        </p:txBody>
      </p:sp>
      <p:sp>
        <p:nvSpPr>
          <p:cNvPr id="24587" name="Rectangle 11">
            <a:extLst>
              <a:ext uri="{FF2B5EF4-FFF2-40B4-BE49-F238E27FC236}">
                <a16:creationId xmlns:a16="http://schemas.microsoft.com/office/drawing/2014/main" id="{BED43438-58C8-4081-9149-533D1C5FD438}"/>
              </a:ext>
            </a:extLst>
          </p:cNvPr>
          <p:cNvSpPr>
            <a:spLocks noChangeArrowheads="1"/>
          </p:cNvSpPr>
          <p:nvPr/>
        </p:nvSpPr>
        <p:spPr bwMode="auto">
          <a:xfrm>
            <a:off x="848079" y="2884956"/>
            <a:ext cx="5976475" cy="1655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dirty="0">
                <a:solidFill>
                  <a:srgbClr val="FF0000"/>
                </a:solidFill>
              </a:rPr>
              <a:t>Paul </a:t>
            </a:r>
            <a:r>
              <a:rPr lang="cs-CZ" altLang="cs-CZ" sz="2399" dirty="0" err="1">
                <a:solidFill>
                  <a:srgbClr val="FF0000"/>
                </a:solidFill>
              </a:rPr>
              <a:t>Astrup</a:t>
            </a:r>
            <a:endParaRPr lang="cs-CZ" altLang="cs-CZ" sz="2399" dirty="0">
              <a:solidFill>
                <a:srgbClr val="FF0000"/>
              </a:solidFill>
            </a:endParaRPr>
          </a:p>
        </p:txBody>
      </p:sp>
      <p:sp>
        <p:nvSpPr>
          <p:cNvPr id="24591" name="Rectangle 11">
            <a:extLst>
              <a:ext uri="{FF2B5EF4-FFF2-40B4-BE49-F238E27FC236}">
                <a16:creationId xmlns:a16="http://schemas.microsoft.com/office/drawing/2014/main" id="{6EBA2DBB-33CC-4E67-BACF-25A0F590A2E2}"/>
              </a:ext>
            </a:extLst>
          </p:cNvPr>
          <p:cNvSpPr>
            <a:spLocks noChangeArrowheads="1"/>
          </p:cNvSpPr>
          <p:nvPr/>
        </p:nvSpPr>
        <p:spPr bwMode="auto">
          <a:xfrm>
            <a:off x="659745" y="6230576"/>
            <a:ext cx="2208043" cy="742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dirty="0">
                <a:solidFill>
                  <a:srgbClr val="FF0000"/>
                </a:solidFill>
              </a:rPr>
              <a:t>Peter Stewart</a:t>
            </a:r>
          </a:p>
        </p:txBody>
      </p:sp>
      <p:sp>
        <p:nvSpPr>
          <p:cNvPr id="24592" name="Rectangle 11">
            <a:extLst>
              <a:ext uri="{FF2B5EF4-FFF2-40B4-BE49-F238E27FC236}">
                <a16:creationId xmlns:a16="http://schemas.microsoft.com/office/drawing/2014/main" id="{A1A7AD90-BED9-4219-8182-525156A68D8F}"/>
              </a:ext>
            </a:extLst>
          </p:cNvPr>
          <p:cNvSpPr>
            <a:spLocks noChangeArrowheads="1"/>
          </p:cNvSpPr>
          <p:nvPr/>
        </p:nvSpPr>
        <p:spPr bwMode="auto">
          <a:xfrm>
            <a:off x="9623662" y="6189532"/>
            <a:ext cx="2608891" cy="742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dirty="0">
                <a:solidFill>
                  <a:srgbClr val="FF0000"/>
                </a:solidFill>
              </a:rPr>
              <a:t>Vladimír Fencl</a:t>
            </a:r>
          </a:p>
        </p:txBody>
      </p:sp>
      <p:sp>
        <p:nvSpPr>
          <p:cNvPr id="22" name="Rectangle 2">
            <a:extLst>
              <a:ext uri="{FF2B5EF4-FFF2-40B4-BE49-F238E27FC236}">
                <a16:creationId xmlns:a16="http://schemas.microsoft.com/office/drawing/2014/main" id="{A78D33DA-1BDF-4441-A87A-EE2A57CD6EAA}"/>
              </a:ext>
            </a:extLst>
          </p:cNvPr>
          <p:cNvSpPr txBox="1">
            <a:spLocks noChangeArrowheads="1"/>
          </p:cNvSpPr>
          <p:nvPr/>
        </p:nvSpPr>
        <p:spPr>
          <a:xfrm>
            <a:off x="3384760" y="266"/>
            <a:ext cx="7282888" cy="122386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cs-CZ" altLang="cs-CZ"/>
              <a:t>Acidobazická rovnováha</a:t>
            </a:r>
            <a:endParaRPr lang="cs-CZ" altLang="cs-CZ" dirty="0"/>
          </a:p>
        </p:txBody>
      </p:sp>
    </p:spTree>
    <p:controls>
      <mc:AlternateContent xmlns:mc="http://schemas.openxmlformats.org/markup-compatibility/2006">
        <mc:Choice xmlns:v="urn:schemas-microsoft-com:vml" Requires="v">
          <p:control spid="73735" r:id="rId2" imgW="1828800" imgH="1828800"/>
        </mc:Choice>
        <mc:Fallback>
          <p:control r:id="rId2" imgW="1828800" imgH="1828800">
            <p:pic>
              <p:nvPicPr>
                <p:cNvPr id="24588" name="ShockwaveFlash1">
                  <a:extLst>
                    <a:ext uri="{FF2B5EF4-FFF2-40B4-BE49-F238E27FC236}">
                      <a16:creationId xmlns:a16="http://schemas.microsoft.com/office/drawing/2014/main" id="{AD1971B1-71CF-4A37-8313-C009EE5DF500}"/>
                    </a:ext>
                  </a:extLst>
                </p:cNvPr>
                <p:cNvPicPr preferRelativeResize="0">
                  <a:picLocks noChangeArrowheads="1" noChangeShapeType="1"/>
                </p:cNvPicPr>
                <p:nvPr>
                  <p:custDataLst>
                    <p:tags r:id="rId3"/>
                  </p:custDataLst>
                </p:nvPr>
              </p:nvPicPr>
              <p:blipFill>
                <a:blip r:embed="rId15"/>
                <a:srcRect/>
                <a:stretch>
                  <a:fillRect/>
                </a:stretch>
              </p:blipFill>
              <p:spPr bwMode="auto">
                <a:xfrm>
                  <a:off x="1537053" y="12964"/>
                  <a:ext cx="12699" cy="12699"/>
                </a:xfrm>
                <a:prstGeom prst="rect">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noFill/>
                      <a:miter lim="800000"/>
                      <a:headEnd/>
                      <a:tailEnd/>
                    </a14:hiddenLine>
                  </a:ext>
                </a:extLst>
              </p:spPr>
            </p:pic>
          </p:control>
        </mc:Fallback>
      </mc:AlternateContent>
      <mc:AlternateContent xmlns:mc="http://schemas.openxmlformats.org/markup-compatibility/2006">
        <mc:Choice xmlns:v="urn:schemas-microsoft-com:vml" Requires="v">
          <p:control spid="73736" r:id="rId4" imgW="1828800" imgH="1828800"/>
        </mc:Choice>
        <mc:Fallback>
          <p:control r:id="rId4" imgW="1828800" imgH="1828800">
            <p:pic>
              <p:nvPicPr>
                <p:cNvPr id="24589" name="ShockwaveFlash2">
                  <a:extLst>
                    <a:ext uri="{FF2B5EF4-FFF2-40B4-BE49-F238E27FC236}">
                      <a16:creationId xmlns:a16="http://schemas.microsoft.com/office/drawing/2014/main" id="{47B0CBA5-AAE8-4989-B13D-3FA4E13964F2}"/>
                    </a:ext>
                  </a:extLst>
                </p:cNvPr>
                <p:cNvPicPr preferRelativeResize="0">
                  <a:picLocks noChangeArrowheads="1" noChangeShapeType="1"/>
                </p:cNvPicPr>
                <p:nvPr>
                  <p:custDataLst>
                    <p:tags r:id="rId5"/>
                  </p:custDataLst>
                </p:nvPr>
              </p:nvPicPr>
              <p:blipFill>
                <a:blip r:embed="rId16"/>
                <a:srcRect/>
                <a:stretch>
                  <a:fillRect/>
                </a:stretch>
              </p:blipFill>
              <p:spPr bwMode="auto">
                <a:xfrm>
                  <a:off x="1537053" y="12964"/>
                  <a:ext cx="12699" cy="12699"/>
                </a:xfrm>
                <a:prstGeom prst="rect">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noFill/>
                      <a:miter lim="800000"/>
                      <a:headEnd/>
                      <a:tailEnd/>
                    </a14:hiddenLine>
                  </a:ext>
                </a:extLst>
              </p:spPr>
            </p:pic>
          </p:control>
        </mc:Fallback>
      </mc:AlternateContent>
      <mc:AlternateContent xmlns:mc="http://schemas.openxmlformats.org/markup-compatibility/2006">
        <mc:Choice xmlns:v="urn:schemas-microsoft-com:vml" Requires="v">
          <p:control spid="73737" r:id="rId6" imgW="1828800" imgH="1828800"/>
        </mc:Choice>
        <mc:Fallback>
          <p:control r:id="rId6" imgW="1828800" imgH="1828800">
            <p:pic>
              <p:nvPicPr>
                <p:cNvPr id="24590" name="ShockwaveFlash3">
                  <a:extLst>
                    <a:ext uri="{FF2B5EF4-FFF2-40B4-BE49-F238E27FC236}">
                      <a16:creationId xmlns:a16="http://schemas.microsoft.com/office/drawing/2014/main" id="{025EB2F3-D705-4228-8569-0032C32177B1}"/>
                    </a:ext>
                  </a:extLst>
                </p:cNvPr>
                <p:cNvPicPr preferRelativeResize="0">
                  <a:picLocks noChangeArrowheads="1" noChangeShapeType="1"/>
                </p:cNvPicPr>
                <p:nvPr>
                  <p:custDataLst>
                    <p:tags r:id="rId7"/>
                  </p:custDataLst>
                </p:nvPr>
              </p:nvPicPr>
              <p:blipFill>
                <a:blip r:embed="rId17"/>
                <a:srcRect/>
                <a:stretch>
                  <a:fillRect/>
                </a:stretch>
              </p:blipFill>
              <p:spPr bwMode="auto">
                <a:xfrm>
                  <a:off x="1537053" y="12964"/>
                  <a:ext cx="12699" cy="12699"/>
                </a:xfrm>
                <a:prstGeom prst="rect">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noFill/>
                      <a:miter lim="800000"/>
                      <a:headEnd/>
                      <a:tailEnd/>
                    </a14:hiddenLine>
                  </a:ext>
                </a:extLst>
              </p:spPr>
            </p:pic>
          </p:control>
        </mc:Fallback>
      </mc:AlternateContent>
    </p:controls>
    <p:extLst>
      <p:ext uri="{BB962C8B-B14F-4D97-AF65-F5344CB8AC3E}">
        <p14:creationId xmlns:p14="http://schemas.microsoft.com/office/powerpoint/2010/main" val="1143508661"/>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26626" name="Picture 23" descr="Výsledek obrázku pro dětská obrna železné plíce">
            <a:extLst>
              <a:ext uri="{FF2B5EF4-FFF2-40B4-BE49-F238E27FC236}">
                <a16:creationId xmlns:a16="http://schemas.microsoft.com/office/drawing/2014/main" id="{D9354527-E5DE-4929-BE2F-21158305FA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88017" y="3268677"/>
            <a:ext cx="5579631" cy="3693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7" name="Nadpis 1">
            <a:extLst>
              <a:ext uri="{FF2B5EF4-FFF2-40B4-BE49-F238E27FC236}">
                <a16:creationId xmlns:a16="http://schemas.microsoft.com/office/drawing/2014/main" id="{CC17C87B-E519-40EC-88E5-C5C5E3FBDF1A}"/>
              </a:ext>
            </a:extLst>
          </p:cNvPr>
          <p:cNvSpPr>
            <a:spLocks noGrp="1"/>
          </p:cNvSpPr>
          <p:nvPr>
            <p:ph type="title"/>
          </p:nvPr>
        </p:nvSpPr>
        <p:spPr>
          <a:xfrm>
            <a:off x="7483368" y="620931"/>
            <a:ext cx="3184280" cy="1525469"/>
          </a:xfrm>
        </p:spPr>
        <p:txBody>
          <a:bodyPr>
            <a:normAutofit fontScale="90000"/>
          </a:bodyPr>
          <a:lstStyle/>
          <a:p>
            <a:r>
              <a:rPr lang="cs-CZ" altLang="cs-CZ"/>
              <a:t>1952 Dánsko  epidemie poliomyelitis</a:t>
            </a:r>
          </a:p>
        </p:txBody>
      </p:sp>
      <p:pic>
        <p:nvPicPr>
          <p:cNvPr id="26628" name="Picture 2" descr="http://www.jenproholky.cz/sites/default/files/imagecache/obsah-clanku/node/gallery/11767/87810.jpg">
            <a:extLst>
              <a:ext uri="{FF2B5EF4-FFF2-40B4-BE49-F238E27FC236}">
                <a16:creationId xmlns:a16="http://schemas.microsoft.com/office/drawing/2014/main" id="{DF649702-D125-472D-BB33-5271235A8B5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43392" y="-36245"/>
            <a:ext cx="6084418" cy="4844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9" name="TextovéPole 1">
            <a:extLst>
              <a:ext uri="{FF2B5EF4-FFF2-40B4-BE49-F238E27FC236}">
                <a16:creationId xmlns:a16="http://schemas.microsoft.com/office/drawing/2014/main" id="{025A7E33-1018-45B0-85BC-A58D211068E7}"/>
              </a:ext>
            </a:extLst>
          </p:cNvPr>
          <p:cNvSpPr txBox="1">
            <a:spLocks noChangeArrowheads="1"/>
          </p:cNvSpPr>
          <p:nvPr/>
        </p:nvSpPr>
        <p:spPr bwMode="auto">
          <a:xfrm>
            <a:off x="1622770" y="4941772"/>
            <a:ext cx="2946173"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800" b="1" dirty="0">
                <a:latin typeface="Times New Roman" panose="02020603050405020304" pitchFamily="18" charset="0"/>
              </a:rPr>
              <a:t>Problém: </a:t>
            </a:r>
          </a:p>
          <a:p>
            <a:pPr>
              <a:spcBef>
                <a:spcPct val="0"/>
              </a:spcBef>
              <a:buClrTx/>
              <a:buFontTx/>
              <a:buNone/>
            </a:pPr>
            <a:r>
              <a:rPr lang="cs-CZ" altLang="cs-CZ" sz="2800" b="1" dirty="0">
                <a:latin typeface="Times New Roman" panose="02020603050405020304" pitchFamily="18" charset="0"/>
              </a:rPr>
              <a:t>Jak měřit parametry ABR v klinice</a:t>
            </a:r>
          </a:p>
        </p:txBody>
      </p:sp>
    </p:spTree>
    <p:extLst>
      <p:ext uri="{BB962C8B-B14F-4D97-AF65-F5344CB8AC3E}">
        <p14:creationId xmlns:p14="http://schemas.microsoft.com/office/powerpoint/2010/main" val="334282396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2054" name="Picture 6" descr="http://www.unipa.it/~lanza/esiait/astrup.JPG">
            <a:extLst>
              <a:ext uri="{FF2B5EF4-FFF2-40B4-BE49-F238E27FC236}">
                <a16:creationId xmlns:a16="http://schemas.microsoft.com/office/drawing/2014/main" id="{E9D3C73E-CCAF-49A6-A378-E83480C75B6A}"/>
              </a:ext>
            </a:extLst>
          </p:cNvPr>
          <p:cNvPicPr>
            <a:picLocks noChangeAspect="1" noChangeArrowheads="1"/>
          </p:cNvPicPr>
          <p:nvPr/>
        </p:nvPicPr>
        <p:blipFill>
          <a:blip r:embed="rId10"/>
          <a:srcRect/>
          <a:stretch>
            <a:fillRect/>
          </a:stretch>
        </p:blipFill>
        <p:spPr bwMode="auto">
          <a:xfrm>
            <a:off x="7194958" y="983646"/>
            <a:ext cx="3214440" cy="2411226"/>
          </a:xfrm>
          <a:prstGeom prst="rect">
            <a:avLst/>
          </a:prstGeom>
          <a:noFill/>
          <a:effectLst>
            <a:outerShdw blurRad="50800" dist="38100" dir="2700000" algn="tl" rotWithShape="0">
              <a:prstClr val="black">
                <a:alpha val="40000"/>
              </a:prstClr>
            </a:outerShdw>
          </a:effectLst>
        </p:spPr>
      </p:pic>
      <p:sp>
        <p:nvSpPr>
          <p:cNvPr id="27651" name="Rectangle 2">
            <a:extLst>
              <a:ext uri="{FF2B5EF4-FFF2-40B4-BE49-F238E27FC236}">
                <a16:creationId xmlns:a16="http://schemas.microsoft.com/office/drawing/2014/main" id="{0FF1D628-DDB8-43A1-937F-05283754BD52}"/>
              </a:ext>
            </a:extLst>
          </p:cNvPr>
          <p:cNvSpPr>
            <a:spLocks noGrp="1" noChangeArrowheads="1"/>
          </p:cNvSpPr>
          <p:nvPr>
            <p:ph type="title"/>
          </p:nvPr>
        </p:nvSpPr>
        <p:spPr>
          <a:xfrm>
            <a:off x="3384760" y="266"/>
            <a:ext cx="7282888" cy="1223869"/>
          </a:xfrm>
        </p:spPr>
        <p:txBody>
          <a:bodyPr/>
          <a:lstStyle/>
          <a:p>
            <a:pPr eaLnBrk="1" hangingPunct="1"/>
            <a:r>
              <a:rPr lang="cs-CZ" altLang="cs-CZ" dirty="0"/>
              <a:t>Acidobazická rovnováha</a:t>
            </a:r>
          </a:p>
        </p:txBody>
      </p:sp>
      <p:sp>
        <p:nvSpPr>
          <p:cNvPr id="27652" name="Rectangle 8">
            <a:extLst>
              <a:ext uri="{FF2B5EF4-FFF2-40B4-BE49-F238E27FC236}">
                <a16:creationId xmlns:a16="http://schemas.microsoft.com/office/drawing/2014/main" id="{98097BC8-8FD0-46BE-BA02-27515F1D13C7}"/>
              </a:ext>
            </a:extLst>
          </p:cNvPr>
          <p:cNvSpPr>
            <a:spLocks noChangeArrowheads="1"/>
          </p:cNvSpPr>
          <p:nvPr/>
        </p:nvSpPr>
        <p:spPr bwMode="auto">
          <a:xfrm>
            <a:off x="1898240" y="1766806"/>
            <a:ext cx="3311270" cy="12238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3600" dirty="0">
                <a:solidFill>
                  <a:srgbClr val="FF0000"/>
                </a:solidFill>
              </a:rPr>
              <a:t>klasická dánská škola</a:t>
            </a:r>
          </a:p>
        </p:txBody>
      </p:sp>
      <p:pic>
        <p:nvPicPr>
          <p:cNvPr id="76810" name="Picture 10" descr="Summer2003">
            <a:extLst>
              <a:ext uri="{FF2B5EF4-FFF2-40B4-BE49-F238E27FC236}">
                <a16:creationId xmlns:a16="http://schemas.microsoft.com/office/drawing/2014/main" id="{5D15B038-0A69-4E22-9298-A12D68E482CB}"/>
              </a:ext>
            </a:extLst>
          </p:cNvPr>
          <p:cNvPicPr>
            <a:picLocks noChangeAspect="1" noChangeArrowheads="1"/>
          </p:cNvPicPr>
          <p:nvPr/>
        </p:nvPicPr>
        <p:blipFill>
          <a:blip r:embed="rId11"/>
          <a:srcRect l="18808" t="9206" r="45308"/>
          <a:stretch>
            <a:fillRect/>
          </a:stretch>
        </p:blipFill>
        <p:spPr bwMode="auto">
          <a:xfrm>
            <a:off x="55427" y="983646"/>
            <a:ext cx="1511183" cy="2562028"/>
          </a:xfrm>
          <a:prstGeom prst="rect">
            <a:avLst/>
          </a:prstGeom>
          <a:noFill/>
          <a:effectLst>
            <a:outerShdw blurRad="50800" dist="38100" dir="2700000" algn="tl" rotWithShape="0">
              <a:prstClr val="black">
                <a:alpha val="40000"/>
              </a:prstClr>
            </a:outerShdw>
          </a:effectLst>
        </p:spPr>
      </p:pic>
      <p:sp>
        <p:nvSpPr>
          <p:cNvPr id="27654" name="TextovéPole 1">
            <a:extLst>
              <a:ext uri="{FF2B5EF4-FFF2-40B4-BE49-F238E27FC236}">
                <a16:creationId xmlns:a16="http://schemas.microsoft.com/office/drawing/2014/main" id="{188BE4E3-343C-4F25-8E93-0A494774A2CE}"/>
              </a:ext>
            </a:extLst>
          </p:cNvPr>
          <p:cNvSpPr txBox="1">
            <a:spLocks noChangeArrowheads="1"/>
          </p:cNvSpPr>
          <p:nvPr/>
        </p:nvSpPr>
        <p:spPr bwMode="auto">
          <a:xfrm>
            <a:off x="607702" y="4757214"/>
            <a:ext cx="2946173"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800" b="1" dirty="0">
                <a:latin typeface="Times New Roman" panose="02020603050405020304" pitchFamily="18" charset="0"/>
              </a:rPr>
              <a:t>Problém: </a:t>
            </a:r>
          </a:p>
          <a:p>
            <a:pPr>
              <a:spcBef>
                <a:spcPct val="0"/>
              </a:spcBef>
              <a:buClrTx/>
              <a:buFontTx/>
              <a:buNone/>
            </a:pPr>
            <a:r>
              <a:rPr lang="cs-CZ" altLang="cs-CZ" sz="2800" b="1" dirty="0">
                <a:latin typeface="Times New Roman" panose="02020603050405020304" pitchFamily="18" charset="0"/>
              </a:rPr>
              <a:t>Jak měřit parametry ABR v klinice</a:t>
            </a:r>
          </a:p>
        </p:txBody>
      </p:sp>
      <p:pic>
        <p:nvPicPr>
          <p:cNvPr id="27658" name="Picture 23" descr="Výsledek obrázku pro dětská obrna železné plíce">
            <a:extLst>
              <a:ext uri="{FF2B5EF4-FFF2-40B4-BE49-F238E27FC236}">
                <a16:creationId xmlns:a16="http://schemas.microsoft.com/office/drawing/2014/main" id="{CA2BB082-BDB7-491D-A922-FEF76B27707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612369" y="3164173"/>
            <a:ext cx="5579631" cy="3693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ontrols>
      <mc:AlternateContent xmlns:mc="http://schemas.openxmlformats.org/markup-compatibility/2006">
        <mc:Choice xmlns:v="urn:schemas-microsoft-com:vml" Requires="v">
          <p:control spid="72711" r:id="rId2" imgW="1828800" imgH="1828800"/>
        </mc:Choice>
        <mc:Fallback>
          <p:control r:id="rId2" imgW="1828800" imgH="1828800">
            <p:pic>
              <p:nvPicPr>
                <p:cNvPr id="27655" name="ShockwaveFlash1">
                  <a:extLst>
                    <a:ext uri="{FF2B5EF4-FFF2-40B4-BE49-F238E27FC236}">
                      <a16:creationId xmlns:a16="http://schemas.microsoft.com/office/drawing/2014/main" id="{77948E19-896D-42EB-B74F-14C38820D1B9}"/>
                    </a:ext>
                  </a:extLst>
                </p:cNvPr>
                <p:cNvPicPr preferRelativeResize="0">
                  <a:picLocks noChangeArrowheads="1" noChangeShapeType="1"/>
                </p:cNvPicPr>
                <p:nvPr>
                  <p:custDataLst>
                    <p:tags r:id="rId3"/>
                  </p:custDataLst>
                </p:nvPr>
              </p:nvPicPr>
              <p:blipFill>
                <a:blip r:embed="rId13"/>
                <a:srcRect/>
                <a:stretch>
                  <a:fillRect/>
                </a:stretch>
              </p:blipFill>
              <p:spPr bwMode="auto">
                <a:xfrm>
                  <a:off x="1537053" y="12964"/>
                  <a:ext cx="12699" cy="12699"/>
                </a:xfrm>
                <a:prstGeom prst="rect">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noFill/>
                      <a:miter lim="800000"/>
                      <a:headEnd/>
                      <a:tailEnd/>
                    </a14:hiddenLine>
                  </a:ext>
                </a:extLst>
              </p:spPr>
            </p:pic>
          </p:control>
        </mc:Fallback>
      </mc:AlternateContent>
      <mc:AlternateContent xmlns:mc="http://schemas.openxmlformats.org/markup-compatibility/2006">
        <mc:Choice xmlns:v="urn:schemas-microsoft-com:vml" Requires="v">
          <p:control spid="72712" r:id="rId4" imgW="1828800" imgH="1828800"/>
        </mc:Choice>
        <mc:Fallback>
          <p:control r:id="rId4" imgW="1828800" imgH="1828800">
            <p:pic>
              <p:nvPicPr>
                <p:cNvPr id="27656" name="ShockwaveFlash2">
                  <a:extLst>
                    <a:ext uri="{FF2B5EF4-FFF2-40B4-BE49-F238E27FC236}">
                      <a16:creationId xmlns:a16="http://schemas.microsoft.com/office/drawing/2014/main" id="{AE3116E8-F01E-4DD8-B382-8F12FE08ED6B}"/>
                    </a:ext>
                  </a:extLst>
                </p:cNvPr>
                <p:cNvPicPr preferRelativeResize="0">
                  <a:picLocks noChangeArrowheads="1" noChangeShapeType="1"/>
                </p:cNvPicPr>
                <p:nvPr>
                  <p:custDataLst>
                    <p:tags r:id="rId5"/>
                  </p:custDataLst>
                </p:nvPr>
              </p:nvPicPr>
              <p:blipFill>
                <a:blip r:embed="rId13"/>
                <a:srcRect/>
                <a:stretch>
                  <a:fillRect/>
                </a:stretch>
              </p:blipFill>
              <p:spPr bwMode="auto">
                <a:xfrm>
                  <a:off x="1537053" y="12964"/>
                  <a:ext cx="12699" cy="12699"/>
                </a:xfrm>
                <a:prstGeom prst="rect">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noFill/>
                      <a:miter lim="800000"/>
                      <a:headEnd/>
                      <a:tailEnd/>
                    </a14:hiddenLine>
                  </a:ext>
                </a:extLst>
              </p:spPr>
            </p:pic>
          </p:control>
        </mc:Fallback>
      </mc:AlternateContent>
      <mc:AlternateContent xmlns:mc="http://schemas.openxmlformats.org/markup-compatibility/2006">
        <mc:Choice xmlns:v="urn:schemas-microsoft-com:vml" Requires="v">
          <p:control spid="72713" r:id="rId6" imgW="1828800" imgH="1828800"/>
        </mc:Choice>
        <mc:Fallback>
          <p:control r:id="rId6" imgW="1828800" imgH="1828800">
            <p:pic>
              <p:nvPicPr>
                <p:cNvPr id="27657" name="ShockwaveFlash3">
                  <a:extLst>
                    <a:ext uri="{FF2B5EF4-FFF2-40B4-BE49-F238E27FC236}">
                      <a16:creationId xmlns:a16="http://schemas.microsoft.com/office/drawing/2014/main" id="{DABD983C-F134-45E1-981B-A00DCB15924F}"/>
                    </a:ext>
                  </a:extLst>
                </p:cNvPr>
                <p:cNvPicPr preferRelativeResize="0">
                  <a:picLocks noChangeArrowheads="1" noChangeShapeType="1"/>
                </p:cNvPicPr>
                <p:nvPr>
                  <p:custDataLst>
                    <p:tags r:id="rId7"/>
                  </p:custDataLst>
                </p:nvPr>
              </p:nvPicPr>
              <p:blipFill>
                <a:blip r:embed="rId14"/>
                <a:srcRect/>
                <a:stretch>
                  <a:fillRect/>
                </a:stretch>
              </p:blipFill>
              <p:spPr bwMode="auto">
                <a:xfrm>
                  <a:off x="1537053" y="12964"/>
                  <a:ext cx="12699" cy="12699"/>
                </a:xfrm>
                <a:prstGeom prst="rect">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noFill/>
                      <a:miter lim="800000"/>
                      <a:headEnd/>
                      <a:tailEnd/>
                    </a14:hiddenLine>
                  </a:ext>
                </a:extLst>
              </p:spPr>
            </p:pic>
          </p:control>
        </mc:Fallback>
      </mc:AlternateContent>
    </p:controls>
    <p:extLst>
      <p:ext uri="{BB962C8B-B14F-4D97-AF65-F5344CB8AC3E}">
        <p14:creationId xmlns:p14="http://schemas.microsoft.com/office/powerpoint/2010/main" val="116653624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3" name="Obdélník 22">
            <a:extLst>
              <a:ext uri="{FF2B5EF4-FFF2-40B4-BE49-F238E27FC236}">
                <a16:creationId xmlns:a16="http://schemas.microsoft.com/office/drawing/2014/main" id="{657E538F-F88F-416C-8A20-798E0258C1A3}"/>
              </a:ext>
            </a:extLst>
          </p:cNvPr>
          <p:cNvSpPr/>
          <p:nvPr/>
        </p:nvSpPr>
        <p:spPr>
          <a:xfrm>
            <a:off x="1524353" y="1506687"/>
            <a:ext cx="9143295" cy="5351050"/>
          </a:xfrm>
          <a:prstGeom prst="rect">
            <a:avLst/>
          </a:prstGeom>
        </p:spPr>
        <p:style>
          <a:lnRef idx="1">
            <a:schemeClr val="accent2"/>
          </a:lnRef>
          <a:fillRef idx="2">
            <a:schemeClr val="accent2"/>
          </a:fillRef>
          <a:effectRef idx="1">
            <a:schemeClr val="accent2"/>
          </a:effectRef>
          <a:fontRef idx="minor">
            <a:schemeClr val="dk1"/>
          </a:fontRef>
        </p:style>
        <p:txBody>
          <a:bodyPr anchor="ctr"/>
          <a:lstStyle/>
          <a:p>
            <a:pPr algn="ctr">
              <a:defRPr/>
            </a:pPr>
            <a:endParaRPr lang="cs-CZ" sz="1400"/>
          </a:p>
        </p:txBody>
      </p:sp>
      <p:sp>
        <p:nvSpPr>
          <p:cNvPr id="29699" name="Rectangle 2">
            <a:extLst>
              <a:ext uri="{FF2B5EF4-FFF2-40B4-BE49-F238E27FC236}">
                <a16:creationId xmlns:a16="http://schemas.microsoft.com/office/drawing/2014/main" id="{D4B94987-28FE-4B6C-A4AD-B8C8E2889F4D}"/>
              </a:ext>
            </a:extLst>
          </p:cNvPr>
          <p:cNvSpPr>
            <a:spLocks noGrp="1" noChangeArrowheads="1"/>
          </p:cNvSpPr>
          <p:nvPr>
            <p:ph type="title"/>
          </p:nvPr>
        </p:nvSpPr>
        <p:spPr>
          <a:xfrm>
            <a:off x="1524354" y="-242604"/>
            <a:ext cx="9756022" cy="1139738"/>
          </a:xfrm>
        </p:spPr>
        <p:txBody>
          <a:bodyPr/>
          <a:lstStyle/>
          <a:p>
            <a:pPr algn="ctr"/>
            <a:r>
              <a:rPr lang="cs-CZ" altLang="cs-CZ" sz="4000" dirty="0">
                <a:solidFill>
                  <a:srgbClr val="FF0000"/>
                </a:solidFill>
                <a:latin typeface="Arial" panose="020B0604020202020204" pitchFamily="34" charset="0"/>
              </a:rPr>
              <a:t>Vyšetřování parametrů ABR</a:t>
            </a:r>
            <a:endParaRPr lang="cs-CZ" altLang="cs-CZ" sz="4000" dirty="0">
              <a:solidFill>
                <a:srgbClr val="FF0000"/>
              </a:solidFill>
            </a:endParaRPr>
          </a:p>
        </p:txBody>
      </p:sp>
      <p:sp>
        <p:nvSpPr>
          <p:cNvPr id="29700" name="Rectangle 3">
            <a:extLst>
              <a:ext uri="{FF2B5EF4-FFF2-40B4-BE49-F238E27FC236}">
                <a16:creationId xmlns:a16="http://schemas.microsoft.com/office/drawing/2014/main" id="{6B931E02-FB77-4598-99EC-E873349A6D38}"/>
              </a:ext>
            </a:extLst>
          </p:cNvPr>
          <p:cNvSpPr>
            <a:spLocks noGrp="1" noChangeArrowheads="1"/>
          </p:cNvSpPr>
          <p:nvPr>
            <p:ph idx="1"/>
          </p:nvPr>
        </p:nvSpPr>
        <p:spPr>
          <a:xfrm>
            <a:off x="2640280" y="836813"/>
            <a:ext cx="8228966" cy="649237"/>
          </a:xfrm>
        </p:spPr>
        <p:txBody>
          <a:bodyPr/>
          <a:lstStyle/>
          <a:p>
            <a:pPr eaLnBrk="1" hangingPunct="1">
              <a:buFontTx/>
              <a:buNone/>
            </a:pPr>
            <a:r>
              <a:rPr lang="cs-CZ" altLang="cs-CZ"/>
              <a:t>pH, pCO2, [HCO</a:t>
            </a:r>
            <a:r>
              <a:rPr lang="cs-CZ" altLang="cs-CZ" baseline="-25000"/>
              <a:t>3</a:t>
            </a:r>
            <a:r>
              <a:rPr lang="cs-CZ" altLang="cs-CZ" baseline="40000"/>
              <a:t>-</a:t>
            </a:r>
            <a:r>
              <a:rPr lang="cs-CZ" altLang="cs-CZ"/>
              <a:t>]</a:t>
            </a:r>
          </a:p>
        </p:txBody>
      </p:sp>
      <p:sp>
        <p:nvSpPr>
          <p:cNvPr id="29701" name="Rectangle 4">
            <a:extLst>
              <a:ext uri="{FF2B5EF4-FFF2-40B4-BE49-F238E27FC236}">
                <a16:creationId xmlns:a16="http://schemas.microsoft.com/office/drawing/2014/main" id="{45FD4144-42E8-42E7-A697-60FE723F404B}"/>
              </a:ext>
            </a:extLst>
          </p:cNvPr>
          <p:cNvSpPr>
            <a:spLocks noChangeArrowheads="1"/>
          </p:cNvSpPr>
          <p:nvPr/>
        </p:nvSpPr>
        <p:spPr bwMode="auto">
          <a:xfrm>
            <a:off x="6745238" y="170987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HCO</a:t>
            </a:r>
            <a:r>
              <a:rPr lang="cs-CZ" altLang="cs-CZ" sz="1799" baseline="-25000">
                <a:latin typeface="Verdana" panose="020B0604030504040204" pitchFamily="34" charset="0"/>
              </a:rPr>
              <a:t>3</a:t>
            </a:r>
            <a:r>
              <a:rPr lang="cs-CZ" altLang="cs-CZ" sz="1799" baseline="40000">
                <a:latin typeface="Verdana" panose="020B0604030504040204" pitchFamily="34" charset="0"/>
              </a:rPr>
              <a:t>-</a:t>
            </a:r>
          </a:p>
        </p:txBody>
      </p:sp>
      <p:sp>
        <p:nvSpPr>
          <p:cNvPr id="29702" name="Rectangle 5">
            <a:extLst>
              <a:ext uri="{FF2B5EF4-FFF2-40B4-BE49-F238E27FC236}">
                <a16:creationId xmlns:a16="http://schemas.microsoft.com/office/drawing/2014/main" id="{B9B66A9A-95E8-43D9-A136-39DB86A05FA9}"/>
              </a:ext>
            </a:extLst>
          </p:cNvPr>
          <p:cNvSpPr>
            <a:spLocks noChangeArrowheads="1"/>
          </p:cNvSpPr>
          <p:nvPr/>
        </p:nvSpPr>
        <p:spPr bwMode="auto">
          <a:xfrm>
            <a:off x="6762699" y="3932200"/>
            <a:ext cx="934966"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40000">
                <a:latin typeface="Verdana" panose="020B0604030504040204" pitchFamily="34" charset="0"/>
              </a:rPr>
              <a:t>+</a:t>
            </a:r>
          </a:p>
        </p:txBody>
      </p:sp>
      <p:sp>
        <p:nvSpPr>
          <p:cNvPr id="29703" name="Rectangle 6">
            <a:extLst>
              <a:ext uri="{FF2B5EF4-FFF2-40B4-BE49-F238E27FC236}">
                <a16:creationId xmlns:a16="http://schemas.microsoft.com/office/drawing/2014/main" id="{AE4566F8-8490-405D-BA31-DC2A952A1039}"/>
              </a:ext>
            </a:extLst>
          </p:cNvPr>
          <p:cNvSpPr>
            <a:spLocks noChangeArrowheads="1"/>
          </p:cNvSpPr>
          <p:nvPr/>
        </p:nvSpPr>
        <p:spPr bwMode="auto">
          <a:xfrm>
            <a:off x="6781748" y="5589421"/>
            <a:ext cx="934966"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Buf</a:t>
            </a:r>
            <a:r>
              <a:rPr lang="cs-CZ" altLang="cs-CZ" sz="1799" baseline="40000">
                <a:latin typeface="Verdana" panose="020B0604030504040204" pitchFamily="34" charset="0"/>
              </a:rPr>
              <a:t>-</a:t>
            </a:r>
          </a:p>
        </p:txBody>
      </p:sp>
      <p:sp>
        <p:nvSpPr>
          <p:cNvPr id="29704" name="Rectangle 7">
            <a:extLst>
              <a:ext uri="{FF2B5EF4-FFF2-40B4-BE49-F238E27FC236}">
                <a16:creationId xmlns:a16="http://schemas.microsoft.com/office/drawing/2014/main" id="{1788AAD7-CBC2-4A57-BE7A-37E5AA90D3AB}"/>
              </a:ext>
            </a:extLst>
          </p:cNvPr>
          <p:cNvSpPr>
            <a:spLocks noChangeArrowheads="1"/>
          </p:cNvSpPr>
          <p:nvPr/>
        </p:nvSpPr>
        <p:spPr bwMode="auto">
          <a:xfrm>
            <a:off x="9472352" y="4806844"/>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HBuf</a:t>
            </a:r>
            <a:endParaRPr lang="cs-CZ" altLang="cs-CZ" sz="1799" baseline="40000">
              <a:latin typeface="Verdana" panose="020B0604030504040204" pitchFamily="34" charset="0"/>
            </a:endParaRPr>
          </a:p>
        </p:txBody>
      </p:sp>
      <p:sp>
        <p:nvSpPr>
          <p:cNvPr id="29705" name="Rectangle 8">
            <a:extLst>
              <a:ext uri="{FF2B5EF4-FFF2-40B4-BE49-F238E27FC236}">
                <a16:creationId xmlns:a16="http://schemas.microsoft.com/office/drawing/2014/main" id="{A2386002-7F2A-4FFF-A3F6-6D7B5DC76A2D}"/>
              </a:ext>
            </a:extLst>
          </p:cNvPr>
          <p:cNvSpPr>
            <a:spLocks noChangeArrowheads="1"/>
          </p:cNvSpPr>
          <p:nvPr/>
        </p:nvSpPr>
        <p:spPr bwMode="auto">
          <a:xfrm>
            <a:off x="1776746" y="170987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CO</a:t>
            </a:r>
            <a:r>
              <a:rPr lang="cs-CZ" altLang="cs-CZ" sz="1799" baseline="-25000">
                <a:latin typeface="Verdana" panose="020B0604030504040204" pitchFamily="34" charset="0"/>
              </a:rPr>
              <a:t>2</a:t>
            </a:r>
          </a:p>
        </p:txBody>
      </p:sp>
      <p:sp>
        <p:nvSpPr>
          <p:cNvPr id="29706" name="Rectangle 9">
            <a:extLst>
              <a:ext uri="{FF2B5EF4-FFF2-40B4-BE49-F238E27FC236}">
                <a16:creationId xmlns:a16="http://schemas.microsoft.com/office/drawing/2014/main" id="{ABF383CF-2338-4CB5-8004-FCE9C4530EE9}"/>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O</a:t>
            </a:r>
            <a:endParaRPr lang="cs-CZ" altLang="cs-CZ" sz="1799" baseline="-25000">
              <a:latin typeface="Verdana" panose="020B0604030504040204" pitchFamily="34" charset="0"/>
            </a:endParaRPr>
          </a:p>
        </p:txBody>
      </p:sp>
      <p:grpSp>
        <p:nvGrpSpPr>
          <p:cNvPr id="29707" name="Group 10">
            <a:extLst>
              <a:ext uri="{FF2B5EF4-FFF2-40B4-BE49-F238E27FC236}">
                <a16:creationId xmlns:a16="http://schemas.microsoft.com/office/drawing/2014/main" id="{B62E3C10-CAD3-44AD-AC7A-F0F85733D6F6}"/>
              </a:ext>
            </a:extLst>
          </p:cNvPr>
          <p:cNvGrpSpPr>
            <a:grpSpLocks/>
          </p:cNvGrpSpPr>
          <p:nvPr/>
        </p:nvGrpSpPr>
        <p:grpSpPr bwMode="auto">
          <a:xfrm>
            <a:off x="5088016" y="2141638"/>
            <a:ext cx="1655634" cy="2231852"/>
            <a:chOff x="2245" y="572"/>
            <a:chExt cx="1134" cy="1724"/>
          </a:xfrm>
        </p:grpSpPr>
        <p:sp>
          <p:nvSpPr>
            <p:cNvPr id="29717" name="Line 11">
              <a:extLst>
                <a:ext uri="{FF2B5EF4-FFF2-40B4-BE49-F238E27FC236}">
                  <a16:creationId xmlns:a16="http://schemas.microsoft.com/office/drawing/2014/main" id="{0C0C5DD4-69A0-4932-9A21-1ADC204F76CF}"/>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29718" name="Line 12">
              <a:extLst>
                <a:ext uri="{FF2B5EF4-FFF2-40B4-BE49-F238E27FC236}">
                  <a16:creationId xmlns:a16="http://schemas.microsoft.com/office/drawing/2014/main" id="{A1D6BE57-FF74-42DC-B701-CACC516A5170}"/>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29719" name="Line 13">
              <a:extLst>
                <a:ext uri="{FF2B5EF4-FFF2-40B4-BE49-F238E27FC236}">
                  <a16:creationId xmlns:a16="http://schemas.microsoft.com/office/drawing/2014/main" id="{69566FCD-E0E7-488C-8757-FA90A5900473}"/>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29708" name="Rectangle 14">
            <a:extLst>
              <a:ext uri="{FF2B5EF4-FFF2-40B4-BE49-F238E27FC236}">
                <a16:creationId xmlns:a16="http://schemas.microsoft.com/office/drawing/2014/main" id="{B41852F6-7051-41A6-BFE5-097383973400}"/>
              </a:ext>
            </a:extLst>
          </p:cNvPr>
          <p:cNvSpPr>
            <a:spLocks noChangeArrowheads="1"/>
          </p:cNvSpPr>
          <p:nvPr/>
        </p:nvSpPr>
        <p:spPr bwMode="auto">
          <a:xfrm>
            <a:off x="4151464" y="2789287"/>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CO</a:t>
            </a:r>
            <a:r>
              <a:rPr lang="cs-CZ" altLang="cs-CZ" sz="1799" baseline="-25000">
                <a:latin typeface="Verdana" panose="020B0604030504040204" pitchFamily="34" charset="0"/>
              </a:rPr>
              <a:t>3</a:t>
            </a:r>
          </a:p>
        </p:txBody>
      </p:sp>
      <p:grpSp>
        <p:nvGrpSpPr>
          <p:cNvPr id="29709" name="Group 15">
            <a:extLst>
              <a:ext uri="{FF2B5EF4-FFF2-40B4-BE49-F238E27FC236}">
                <a16:creationId xmlns:a16="http://schemas.microsoft.com/office/drawing/2014/main" id="{C81D0EF1-670B-40DB-BFB0-F56CD5E446ED}"/>
              </a:ext>
            </a:extLst>
          </p:cNvPr>
          <p:cNvGrpSpPr>
            <a:grpSpLocks/>
          </p:cNvGrpSpPr>
          <p:nvPr/>
        </p:nvGrpSpPr>
        <p:grpSpPr bwMode="auto">
          <a:xfrm flipH="1">
            <a:off x="2711712" y="2141639"/>
            <a:ext cx="1439752" cy="2160420"/>
            <a:chOff x="2245" y="572"/>
            <a:chExt cx="1134" cy="1724"/>
          </a:xfrm>
        </p:grpSpPr>
        <p:sp>
          <p:nvSpPr>
            <p:cNvPr id="29714" name="Line 16">
              <a:extLst>
                <a:ext uri="{FF2B5EF4-FFF2-40B4-BE49-F238E27FC236}">
                  <a16:creationId xmlns:a16="http://schemas.microsoft.com/office/drawing/2014/main" id="{BB74EFFE-A6EC-4108-8E79-6D890C1B1F6E}"/>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29715" name="Line 17">
              <a:extLst>
                <a:ext uri="{FF2B5EF4-FFF2-40B4-BE49-F238E27FC236}">
                  <a16:creationId xmlns:a16="http://schemas.microsoft.com/office/drawing/2014/main" id="{AF91F36A-13AD-43E0-B988-E453754CD385}"/>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29716" name="Line 18">
              <a:extLst>
                <a:ext uri="{FF2B5EF4-FFF2-40B4-BE49-F238E27FC236}">
                  <a16:creationId xmlns:a16="http://schemas.microsoft.com/office/drawing/2014/main" id="{853B5A9F-42A0-4FEA-85E5-8D5AF43F6BCB}"/>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29710" name="Group 19">
            <a:extLst>
              <a:ext uri="{FF2B5EF4-FFF2-40B4-BE49-F238E27FC236}">
                <a16:creationId xmlns:a16="http://schemas.microsoft.com/office/drawing/2014/main" id="{3CCDAAB8-B00E-460C-A7D2-50FE138A96C0}"/>
              </a:ext>
            </a:extLst>
          </p:cNvPr>
          <p:cNvGrpSpPr>
            <a:grpSpLocks/>
          </p:cNvGrpSpPr>
          <p:nvPr/>
        </p:nvGrpSpPr>
        <p:grpSpPr bwMode="auto">
          <a:xfrm flipH="1">
            <a:off x="7713539" y="4443336"/>
            <a:ext cx="1728653" cy="1585789"/>
            <a:chOff x="2245" y="572"/>
            <a:chExt cx="1134" cy="1724"/>
          </a:xfrm>
        </p:grpSpPr>
        <p:sp>
          <p:nvSpPr>
            <p:cNvPr id="29711" name="Line 20">
              <a:extLst>
                <a:ext uri="{FF2B5EF4-FFF2-40B4-BE49-F238E27FC236}">
                  <a16:creationId xmlns:a16="http://schemas.microsoft.com/office/drawing/2014/main" id="{A123D431-F185-4EF7-ACB1-E33800DF5EAC}"/>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29712" name="Line 21">
              <a:extLst>
                <a:ext uri="{FF2B5EF4-FFF2-40B4-BE49-F238E27FC236}">
                  <a16:creationId xmlns:a16="http://schemas.microsoft.com/office/drawing/2014/main" id="{586A1DB5-0335-4439-9C5F-EF8D74BFF1CF}"/>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29713" name="Line 22">
              <a:extLst>
                <a:ext uri="{FF2B5EF4-FFF2-40B4-BE49-F238E27FC236}">
                  <a16:creationId xmlns:a16="http://schemas.microsoft.com/office/drawing/2014/main" id="{23BA5218-103C-4BE7-9031-F4B9F0074635}"/>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Tree>
    <p:extLst>
      <p:ext uri="{BB962C8B-B14F-4D97-AF65-F5344CB8AC3E}">
        <p14:creationId xmlns:p14="http://schemas.microsoft.com/office/powerpoint/2010/main" val="295112953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3" name="Obdélník 22">
            <a:extLst>
              <a:ext uri="{FF2B5EF4-FFF2-40B4-BE49-F238E27FC236}">
                <a16:creationId xmlns:a16="http://schemas.microsoft.com/office/drawing/2014/main" id="{7156867F-87FE-4715-8318-16331CEB4999}"/>
              </a:ext>
            </a:extLst>
          </p:cNvPr>
          <p:cNvSpPr/>
          <p:nvPr/>
        </p:nvSpPr>
        <p:spPr>
          <a:xfrm>
            <a:off x="1524353" y="1506687"/>
            <a:ext cx="9143295" cy="5351050"/>
          </a:xfrm>
          <a:prstGeom prst="rect">
            <a:avLst/>
          </a:prstGeom>
        </p:spPr>
        <p:style>
          <a:lnRef idx="1">
            <a:schemeClr val="accent2"/>
          </a:lnRef>
          <a:fillRef idx="2">
            <a:schemeClr val="accent2"/>
          </a:fillRef>
          <a:effectRef idx="1">
            <a:schemeClr val="accent2"/>
          </a:effectRef>
          <a:fontRef idx="minor">
            <a:schemeClr val="dk1"/>
          </a:fontRef>
        </p:style>
        <p:txBody>
          <a:bodyPr anchor="ctr"/>
          <a:lstStyle/>
          <a:p>
            <a:pPr algn="ctr">
              <a:defRPr/>
            </a:pPr>
            <a:endParaRPr lang="cs-CZ" sz="1400"/>
          </a:p>
        </p:txBody>
      </p:sp>
      <p:sp>
        <p:nvSpPr>
          <p:cNvPr id="31747" name="Rectangle 3">
            <a:extLst>
              <a:ext uri="{FF2B5EF4-FFF2-40B4-BE49-F238E27FC236}">
                <a16:creationId xmlns:a16="http://schemas.microsoft.com/office/drawing/2014/main" id="{F5AFC44D-4F97-4569-8817-0BDE53B3584D}"/>
              </a:ext>
            </a:extLst>
          </p:cNvPr>
          <p:cNvSpPr>
            <a:spLocks noGrp="1" noChangeArrowheads="1"/>
          </p:cNvSpPr>
          <p:nvPr>
            <p:ph idx="1"/>
          </p:nvPr>
        </p:nvSpPr>
        <p:spPr>
          <a:xfrm>
            <a:off x="2640280" y="836813"/>
            <a:ext cx="8228966" cy="649237"/>
          </a:xfrm>
        </p:spPr>
        <p:txBody>
          <a:bodyPr/>
          <a:lstStyle/>
          <a:p>
            <a:pPr eaLnBrk="1" hangingPunct="1">
              <a:buFontTx/>
              <a:buNone/>
            </a:pPr>
            <a:r>
              <a:rPr lang="cs-CZ" altLang="cs-CZ">
                <a:solidFill>
                  <a:srgbClr val="FF0066"/>
                </a:solidFill>
              </a:rPr>
              <a:t>pH</a:t>
            </a:r>
            <a:r>
              <a:rPr lang="cs-CZ" altLang="cs-CZ"/>
              <a:t>, pCO2, [HCO</a:t>
            </a:r>
            <a:r>
              <a:rPr lang="cs-CZ" altLang="cs-CZ" baseline="-25000"/>
              <a:t>3</a:t>
            </a:r>
            <a:r>
              <a:rPr lang="cs-CZ" altLang="cs-CZ" baseline="40000"/>
              <a:t>-</a:t>
            </a:r>
            <a:r>
              <a:rPr lang="cs-CZ" altLang="cs-CZ"/>
              <a:t>]</a:t>
            </a:r>
          </a:p>
        </p:txBody>
      </p:sp>
      <p:sp>
        <p:nvSpPr>
          <p:cNvPr id="31748" name="Rectangle 4">
            <a:extLst>
              <a:ext uri="{FF2B5EF4-FFF2-40B4-BE49-F238E27FC236}">
                <a16:creationId xmlns:a16="http://schemas.microsoft.com/office/drawing/2014/main" id="{761087CD-1589-4C94-9BEA-0BAC5D9E8679}"/>
              </a:ext>
            </a:extLst>
          </p:cNvPr>
          <p:cNvSpPr>
            <a:spLocks noChangeArrowheads="1"/>
          </p:cNvSpPr>
          <p:nvPr/>
        </p:nvSpPr>
        <p:spPr bwMode="auto">
          <a:xfrm>
            <a:off x="6745238" y="170987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HCO</a:t>
            </a:r>
            <a:r>
              <a:rPr lang="cs-CZ" altLang="cs-CZ" sz="1799" baseline="-25000">
                <a:latin typeface="Verdana" panose="020B0604030504040204" pitchFamily="34" charset="0"/>
              </a:rPr>
              <a:t>3</a:t>
            </a:r>
            <a:r>
              <a:rPr lang="cs-CZ" altLang="cs-CZ" sz="1799" baseline="40000">
                <a:latin typeface="Verdana" panose="020B0604030504040204" pitchFamily="34" charset="0"/>
              </a:rPr>
              <a:t>-</a:t>
            </a:r>
          </a:p>
        </p:txBody>
      </p:sp>
      <p:sp>
        <p:nvSpPr>
          <p:cNvPr id="31749" name="Rectangle 5">
            <a:extLst>
              <a:ext uri="{FF2B5EF4-FFF2-40B4-BE49-F238E27FC236}">
                <a16:creationId xmlns:a16="http://schemas.microsoft.com/office/drawing/2014/main" id="{9A2C2F14-7B81-4453-AB87-1FA15F118789}"/>
              </a:ext>
            </a:extLst>
          </p:cNvPr>
          <p:cNvSpPr>
            <a:spLocks noChangeArrowheads="1"/>
          </p:cNvSpPr>
          <p:nvPr/>
        </p:nvSpPr>
        <p:spPr bwMode="auto">
          <a:xfrm>
            <a:off x="6762699" y="3932200"/>
            <a:ext cx="934966" cy="863533"/>
          </a:xfrm>
          <a:prstGeom prst="rect">
            <a:avLst/>
          </a:prstGeom>
          <a:solidFill>
            <a:schemeClr val="hlink"/>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40000">
                <a:solidFill>
                  <a:srgbClr val="FF0066"/>
                </a:solidFill>
                <a:latin typeface="Verdana" panose="020B0604030504040204" pitchFamily="34" charset="0"/>
              </a:rPr>
              <a:t>+</a:t>
            </a:r>
          </a:p>
        </p:txBody>
      </p:sp>
      <p:sp>
        <p:nvSpPr>
          <p:cNvPr id="31750" name="Rectangle 6">
            <a:extLst>
              <a:ext uri="{FF2B5EF4-FFF2-40B4-BE49-F238E27FC236}">
                <a16:creationId xmlns:a16="http://schemas.microsoft.com/office/drawing/2014/main" id="{EB630CD7-D963-4E2E-B088-592746E0EA8D}"/>
              </a:ext>
            </a:extLst>
          </p:cNvPr>
          <p:cNvSpPr>
            <a:spLocks noChangeArrowheads="1"/>
          </p:cNvSpPr>
          <p:nvPr/>
        </p:nvSpPr>
        <p:spPr bwMode="auto">
          <a:xfrm>
            <a:off x="6781748" y="5589421"/>
            <a:ext cx="934966"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Buf</a:t>
            </a:r>
            <a:r>
              <a:rPr lang="cs-CZ" altLang="cs-CZ" sz="1799" baseline="40000">
                <a:latin typeface="Verdana" panose="020B0604030504040204" pitchFamily="34" charset="0"/>
              </a:rPr>
              <a:t>-</a:t>
            </a:r>
          </a:p>
        </p:txBody>
      </p:sp>
      <p:sp>
        <p:nvSpPr>
          <p:cNvPr id="31751" name="Rectangle 7">
            <a:extLst>
              <a:ext uri="{FF2B5EF4-FFF2-40B4-BE49-F238E27FC236}">
                <a16:creationId xmlns:a16="http://schemas.microsoft.com/office/drawing/2014/main" id="{BCD61226-35BD-484A-B702-226E536EE59E}"/>
              </a:ext>
            </a:extLst>
          </p:cNvPr>
          <p:cNvSpPr>
            <a:spLocks noChangeArrowheads="1"/>
          </p:cNvSpPr>
          <p:nvPr/>
        </p:nvSpPr>
        <p:spPr bwMode="auto">
          <a:xfrm>
            <a:off x="9472352" y="4806844"/>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HBuf</a:t>
            </a:r>
            <a:endParaRPr lang="cs-CZ" altLang="cs-CZ" sz="1799" baseline="40000">
              <a:latin typeface="Verdana" panose="020B0604030504040204" pitchFamily="34" charset="0"/>
            </a:endParaRPr>
          </a:p>
        </p:txBody>
      </p:sp>
      <p:sp>
        <p:nvSpPr>
          <p:cNvPr id="31752" name="Rectangle 8">
            <a:extLst>
              <a:ext uri="{FF2B5EF4-FFF2-40B4-BE49-F238E27FC236}">
                <a16:creationId xmlns:a16="http://schemas.microsoft.com/office/drawing/2014/main" id="{F6B09B09-A88A-4034-839B-A4A9E7490F0E}"/>
              </a:ext>
            </a:extLst>
          </p:cNvPr>
          <p:cNvSpPr>
            <a:spLocks noChangeArrowheads="1"/>
          </p:cNvSpPr>
          <p:nvPr/>
        </p:nvSpPr>
        <p:spPr bwMode="auto">
          <a:xfrm>
            <a:off x="1776746" y="170987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CO</a:t>
            </a:r>
            <a:r>
              <a:rPr lang="cs-CZ" altLang="cs-CZ" sz="1799" baseline="-25000">
                <a:latin typeface="Verdana" panose="020B0604030504040204" pitchFamily="34" charset="0"/>
              </a:rPr>
              <a:t>2</a:t>
            </a:r>
          </a:p>
        </p:txBody>
      </p:sp>
      <p:sp>
        <p:nvSpPr>
          <p:cNvPr id="31753" name="Rectangle 9">
            <a:extLst>
              <a:ext uri="{FF2B5EF4-FFF2-40B4-BE49-F238E27FC236}">
                <a16:creationId xmlns:a16="http://schemas.microsoft.com/office/drawing/2014/main" id="{74039370-8C9F-4CAE-AE28-D3AE63B405FF}"/>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O</a:t>
            </a:r>
            <a:endParaRPr lang="cs-CZ" altLang="cs-CZ" sz="1799" baseline="-25000">
              <a:latin typeface="Verdana" panose="020B0604030504040204" pitchFamily="34" charset="0"/>
            </a:endParaRPr>
          </a:p>
        </p:txBody>
      </p:sp>
      <p:grpSp>
        <p:nvGrpSpPr>
          <p:cNvPr id="31754" name="Group 10">
            <a:extLst>
              <a:ext uri="{FF2B5EF4-FFF2-40B4-BE49-F238E27FC236}">
                <a16:creationId xmlns:a16="http://schemas.microsoft.com/office/drawing/2014/main" id="{792A6954-7D3B-43D8-83B3-774BC18B4DB0}"/>
              </a:ext>
            </a:extLst>
          </p:cNvPr>
          <p:cNvGrpSpPr>
            <a:grpSpLocks/>
          </p:cNvGrpSpPr>
          <p:nvPr/>
        </p:nvGrpSpPr>
        <p:grpSpPr bwMode="auto">
          <a:xfrm>
            <a:off x="5088016" y="2141638"/>
            <a:ext cx="1655634" cy="2231852"/>
            <a:chOff x="2245" y="572"/>
            <a:chExt cx="1134" cy="1724"/>
          </a:xfrm>
        </p:grpSpPr>
        <p:sp>
          <p:nvSpPr>
            <p:cNvPr id="31765" name="Line 11">
              <a:extLst>
                <a:ext uri="{FF2B5EF4-FFF2-40B4-BE49-F238E27FC236}">
                  <a16:creationId xmlns:a16="http://schemas.microsoft.com/office/drawing/2014/main" id="{1F9DBACB-C694-4DC0-BD3F-8D8A82EE14DC}"/>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1766" name="Line 12">
              <a:extLst>
                <a:ext uri="{FF2B5EF4-FFF2-40B4-BE49-F238E27FC236}">
                  <a16:creationId xmlns:a16="http://schemas.microsoft.com/office/drawing/2014/main" id="{D4A1E8D2-363C-4949-BEB8-E9385CDB169E}"/>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1767" name="Line 13">
              <a:extLst>
                <a:ext uri="{FF2B5EF4-FFF2-40B4-BE49-F238E27FC236}">
                  <a16:creationId xmlns:a16="http://schemas.microsoft.com/office/drawing/2014/main" id="{30698AAD-49F2-4103-99C6-4E7C1D0FBDFA}"/>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1755" name="Rectangle 14">
            <a:extLst>
              <a:ext uri="{FF2B5EF4-FFF2-40B4-BE49-F238E27FC236}">
                <a16:creationId xmlns:a16="http://schemas.microsoft.com/office/drawing/2014/main" id="{B683FEA2-1FDD-4182-9CAE-CD7042A5BC48}"/>
              </a:ext>
            </a:extLst>
          </p:cNvPr>
          <p:cNvSpPr>
            <a:spLocks noChangeArrowheads="1"/>
          </p:cNvSpPr>
          <p:nvPr/>
        </p:nvSpPr>
        <p:spPr bwMode="auto">
          <a:xfrm>
            <a:off x="4151464" y="2789287"/>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CO</a:t>
            </a:r>
            <a:r>
              <a:rPr lang="cs-CZ" altLang="cs-CZ" sz="1799" baseline="-25000">
                <a:latin typeface="Verdana" panose="020B0604030504040204" pitchFamily="34" charset="0"/>
              </a:rPr>
              <a:t>3</a:t>
            </a:r>
          </a:p>
        </p:txBody>
      </p:sp>
      <p:grpSp>
        <p:nvGrpSpPr>
          <p:cNvPr id="31756" name="Group 15">
            <a:extLst>
              <a:ext uri="{FF2B5EF4-FFF2-40B4-BE49-F238E27FC236}">
                <a16:creationId xmlns:a16="http://schemas.microsoft.com/office/drawing/2014/main" id="{FE5D4E26-38D8-4367-83F3-1DC99DBAF925}"/>
              </a:ext>
            </a:extLst>
          </p:cNvPr>
          <p:cNvGrpSpPr>
            <a:grpSpLocks/>
          </p:cNvGrpSpPr>
          <p:nvPr/>
        </p:nvGrpSpPr>
        <p:grpSpPr bwMode="auto">
          <a:xfrm flipH="1">
            <a:off x="2711712" y="2141639"/>
            <a:ext cx="1439752" cy="2160420"/>
            <a:chOff x="2245" y="572"/>
            <a:chExt cx="1134" cy="1724"/>
          </a:xfrm>
        </p:grpSpPr>
        <p:sp>
          <p:nvSpPr>
            <p:cNvPr id="31762" name="Line 16">
              <a:extLst>
                <a:ext uri="{FF2B5EF4-FFF2-40B4-BE49-F238E27FC236}">
                  <a16:creationId xmlns:a16="http://schemas.microsoft.com/office/drawing/2014/main" id="{38C301DF-A53A-4553-A4C9-B3BF656F7A9E}"/>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1763" name="Line 17">
              <a:extLst>
                <a:ext uri="{FF2B5EF4-FFF2-40B4-BE49-F238E27FC236}">
                  <a16:creationId xmlns:a16="http://schemas.microsoft.com/office/drawing/2014/main" id="{24A7125C-1FAD-4A0C-99B6-B797CAAE51D6}"/>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1764" name="Line 18">
              <a:extLst>
                <a:ext uri="{FF2B5EF4-FFF2-40B4-BE49-F238E27FC236}">
                  <a16:creationId xmlns:a16="http://schemas.microsoft.com/office/drawing/2014/main" id="{B024B830-6042-4092-996E-091A983EF837}"/>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31757" name="Group 19">
            <a:extLst>
              <a:ext uri="{FF2B5EF4-FFF2-40B4-BE49-F238E27FC236}">
                <a16:creationId xmlns:a16="http://schemas.microsoft.com/office/drawing/2014/main" id="{274E3C3B-2823-41D0-98C5-95AD6EFAA5F2}"/>
              </a:ext>
            </a:extLst>
          </p:cNvPr>
          <p:cNvGrpSpPr>
            <a:grpSpLocks/>
          </p:cNvGrpSpPr>
          <p:nvPr/>
        </p:nvGrpSpPr>
        <p:grpSpPr bwMode="auto">
          <a:xfrm flipH="1">
            <a:off x="7713539" y="4443336"/>
            <a:ext cx="1728653" cy="1585789"/>
            <a:chOff x="2245" y="572"/>
            <a:chExt cx="1134" cy="1724"/>
          </a:xfrm>
        </p:grpSpPr>
        <p:sp>
          <p:nvSpPr>
            <p:cNvPr id="31759" name="Line 20">
              <a:extLst>
                <a:ext uri="{FF2B5EF4-FFF2-40B4-BE49-F238E27FC236}">
                  <a16:creationId xmlns:a16="http://schemas.microsoft.com/office/drawing/2014/main" id="{037F52A5-39F2-43B4-BCCE-F28D68CF8FA4}"/>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1760" name="Line 21">
              <a:extLst>
                <a:ext uri="{FF2B5EF4-FFF2-40B4-BE49-F238E27FC236}">
                  <a16:creationId xmlns:a16="http://schemas.microsoft.com/office/drawing/2014/main" id="{5C9F94B1-9351-41F5-A569-29123A562916}"/>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1761" name="Line 22">
              <a:extLst>
                <a:ext uri="{FF2B5EF4-FFF2-40B4-BE49-F238E27FC236}">
                  <a16:creationId xmlns:a16="http://schemas.microsoft.com/office/drawing/2014/main" id="{9D91E774-D4FA-4FEC-A735-C99CD1314DF5}"/>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25" name="Rectangle 2">
            <a:extLst>
              <a:ext uri="{FF2B5EF4-FFF2-40B4-BE49-F238E27FC236}">
                <a16:creationId xmlns:a16="http://schemas.microsoft.com/office/drawing/2014/main" id="{C23A4B83-33D7-4D82-A773-5934E8020F00}"/>
              </a:ext>
            </a:extLst>
          </p:cNvPr>
          <p:cNvSpPr txBox="1">
            <a:spLocks noChangeArrowheads="1"/>
          </p:cNvSpPr>
          <p:nvPr/>
        </p:nvSpPr>
        <p:spPr bwMode="auto">
          <a:xfrm>
            <a:off x="1524354" y="-236354"/>
            <a:ext cx="9756022" cy="113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lgn="l" rtl="0" eaLnBrk="0" fontAlgn="base" hangingPunct="0">
              <a:spcBef>
                <a:spcPct val="0"/>
              </a:spcBef>
              <a:spcAft>
                <a:spcPct val="0"/>
              </a:spcAft>
              <a:defRPr sz="360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Georgia" pitchFamily="18" charset="0"/>
              </a:defRPr>
            </a:lvl2pPr>
            <a:lvl3pPr algn="l" rtl="0" eaLnBrk="0" fontAlgn="base" hangingPunct="0">
              <a:spcBef>
                <a:spcPct val="0"/>
              </a:spcBef>
              <a:spcAft>
                <a:spcPct val="0"/>
              </a:spcAft>
              <a:defRPr sz="3600">
                <a:solidFill>
                  <a:schemeClr val="tx2"/>
                </a:solidFill>
                <a:latin typeface="Georgia" pitchFamily="18" charset="0"/>
              </a:defRPr>
            </a:lvl3pPr>
            <a:lvl4pPr algn="l" rtl="0" eaLnBrk="0" fontAlgn="base" hangingPunct="0">
              <a:spcBef>
                <a:spcPct val="0"/>
              </a:spcBef>
              <a:spcAft>
                <a:spcPct val="0"/>
              </a:spcAft>
              <a:defRPr sz="3600">
                <a:solidFill>
                  <a:schemeClr val="tx2"/>
                </a:solidFill>
                <a:latin typeface="Georgia" pitchFamily="18" charset="0"/>
              </a:defRPr>
            </a:lvl4pPr>
            <a:lvl5pPr algn="l" rtl="0" eaLnBrk="0" fontAlgn="base" hangingPunct="0">
              <a:spcBef>
                <a:spcPct val="0"/>
              </a:spcBef>
              <a:spcAft>
                <a:spcPct val="0"/>
              </a:spcAft>
              <a:defRPr sz="3600">
                <a:solidFill>
                  <a:schemeClr val="tx2"/>
                </a:solidFill>
                <a:latin typeface="Georgia" pitchFamily="18" charset="0"/>
              </a:defRPr>
            </a:lvl5pPr>
            <a:lvl6pPr marL="457200" algn="l" rtl="0" eaLnBrk="1" fontAlgn="base" hangingPunct="1">
              <a:spcBef>
                <a:spcPct val="0"/>
              </a:spcBef>
              <a:spcAft>
                <a:spcPct val="0"/>
              </a:spcAft>
              <a:defRPr sz="3600">
                <a:solidFill>
                  <a:schemeClr val="tx2"/>
                </a:solidFill>
                <a:latin typeface="Georgia" pitchFamily="18" charset="0"/>
              </a:defRPr>
            </a:lvl6pPr>
            <a:lvl7pPr marL="914400" algn="l" rtl="0" eaLnBrk="1" fontAlgn="base" hangingPunct="1">
              <a:spcBef>
                <a:spcPct val="0"/>
              </a:spcBef>
              <a:spcAft>
                <a:spcPct val="0"/>
              </a:spcAft>
              <a:defRPr sz="3600">
                <a:solidFill>
                  <a:schemeClr val="tx2"/>
                </a:solidFill>
                <a:latin typeface="Georgia" pitchFamily="18" charset="0"/>
              </a:defRPr>
            </a:lvl7pPr>
            <a:lvl8pPr marL="1371600" algn="l" rtl="0" eaLnBrk="1" fontAlgn="base" hangingPunct="1">
              <a:spcBef>
                <a:spcPct val="0"/>
              </a:spcBef>
              <a:spcAft>
                <a:spcPct val="0"/>
              </a:spcAft>
              <a:defRPr sz="3600">
                <a:solidFill>
                  <a:schemeClr val="tx2"/>
                </a:solidFill>
                <a:latin typeface="Georgia" pitchFamily="18" charset="0"/>
              </a:defRPr>
            </a:lvl8pPr>
            <a:lvl9pPr marL="1828800" algn="l" rtl="0" eaLnBrk="1" fontAlgn="base" hangingPunct="1">
              <a:spcBef>
                <a:spcPct val="0"/>
              </a:spcBef>
              <a:spcAft>
                <a:spcPct val="0"/>
              </a:spcAft>
              <a:defRPr sz="3600">
                <a:solidFill>
                  <a:schemeClr val="tx2"/>
                </a:solidFill>
                <a:latin typeface="Georgia" pitchFamily="18" charset="0"/>
              </a:defRPr>
            </a:lvl9pPr>
          </a:lstStyle>
          <a:p>
            <a:pPr algn="ctr">
              <a:defRPr/>
            </a:pPr>
            <a:r>
              <a:rPr lang="cs-CZ" sz="4000" kern="0" dirty="0">
                <a:solidFill>
                  <a:srgbClr val="FF0000"/>
                </a:solidFill>
                <a:latin typeface="Arial" charset="0"/>
              </a:rPr>
              <a:t>Vyšetřování parametrů ABR</a:t>
            </a:r>
            <a:endParaRPr lang="cs-CZ" sz="4000" kern="0" dirty="0">
              <a:solidFill>
                <a:srgbClr val="FF0000"/>
              </a:solidFill>
            </a:endParaRPr>
          </a:p>
        </p:txBody>
      </p:sp>
    </p:spTree>
    <p:extLst>
      <p:ext uri="{BB962C8B-B14F-4D97-AF65-F5344CB8AC3E}">
        <p14:creationId xmlns:p14="http://schemas.microsoft.com/office/powerpoint/2010/main" val="287846905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8" name="Obdélník 27">
            <a:extLst>
              <a:ext uri="{FF2B5EF4-FFF2-40B4-BE49-F238E27FC236}">
                <a16:creationId xmlns:a16="http://schemas.microsoft.com/office/drawing/2014/main" id="{DBD23552-9520-4A7E-8295-8AE61D662555}"/>
              </a:ext>
            </a:extLst>
          </p:cNvPr>
          <p:cNvSpPr/>
          <p:nvPr/>
        </p:nvSpPr>
        <p:spPr>
          <a:xfrm>
            <a:off x="1524353" y="1506687"/>
            <a:ext cx="9143295" cy="5351050"/>
          </a:xfrm>
          <a:prstGeom prst="rect">
            <a:avLst/>
          </a:prstGeom>
        </p:spPr>
        <p:style>
          <a:lnRef idx="1">
            <a:schemeClr val="accent2"/>
          </a:lnRef>
          <a:fillRef idx="2">
            <a:schemeClr val="accent2"/>
          </a:fillRef>
          <a:effectRef idx="1">
            <a:schemeClr val="accent2"/>
          </a:effectRef>
          <a:fontRef idx="minor">
            <a:schemeClr val="dk1"/>
          </a:fontRef>
        </p:style>
        <p:txBody>
          <a:bodyPr anchor="ctr"/>
          <a:lstStyle/>
          <a:p>
            <a:pPr algn="ctr">
              <a:defRPr/>
            </a:pPr>
            <a:endParaRPr lang="cs-CZ" sz="1400"/>
          </a:p>
        </p:txBody>
      </p:sp>
      <p:sp>
        <p:nvSpPr>
          <p:cNvPr id="33795" name="Rectangle 3">
            <a:extLst>
              <a:ext uri="{FF2B5EF4-FFF2-40B4-BE49-F238E27FC236}">
                <a16:creationId xmlns:a16="http://schemas.microsoft.com/office/drawing/2014/main" id="{ADA287B0-3C1A-412A-86B3-8ED9B869677F}"/>
              </a:ext>
            </a:extLst>
          </p:cNvPr>
          <p:cNvSpPr>
            <a:spLocks noGrp="1" noChangeArrowheads="1"/>
          </p:cNvSpPr>
          <p:nvPr>
            <p:ph idx="1"/>
          </p:nvPr>
        </p:nvSpPr>
        <p:spPr>
          <a:xfrm>
            <a:off x="2640280" y="836813"/>
            <a:ext cx="8228966" cy="649237"/>
          </a:xfrm>
        </p:spPr>
        <p:txBody>
          <a:bodyPr/>
          <a:lstStyle/>
          <a:p>
            <a:pPr eaLnBrk="1" hangingPunct="1">
              <a:buFontTx/>
              <a:buNone/>
            </a:pPr>
            <a:r>
              <a:rPr lang="cs-CZ" altLang="cs-CZ">
                <a:solidFill>
                  <a:srgbClr val="FF0066"/>
                </a:solidFill>
              </a:rPr>
              <a:t>pH</a:t>
            </a:r>
            <a:r>
              <a:rPr lang="cs-CZ" altLang="cs-CZ"/>
              <a:t>, pCO2, [HCO</a:t>
            </a:r>
            <a:r>
              <a:rPr lang="cs-CZ" altLang="cs-CZ" baseline="-25000"/>
              <a:t>3</a:t>
            </a:r>
            <a:r>
              <a:rPr lang="cs-CZ" altLang="cs-CZ" baseline="40000"/>
              <a:t>-</a:t>
            </a:r>
            <a:r>
              <a:rPr lang="cs-CZ" altLang="cs-CZ"/>
              <a:t>]</a:t>
            </a:r>
          </a:p>
        </p:txBody>
      </p:sp>
      <p:sp>
        <p:nvSpPr>
          <p:cNvPr id="33796" name="Rectangle 4">
            <a:extLst>
              <a:ext uri="{FF2B5EF4-FFF2-40B4-BE49-F238E27FC236}">
                <a16:creationId xmlns:a16="http://schemas.microsoft.com/office/drawing/2014/main" id="{8C689103-7EC2-4E3E-9986-891B3E55933D}"/>
              </a:ext>
            </a:extLst>
          </p:cNvPr>
          <p:cNvSpPr>
            <a:spLocks noChangeArrowheads="1"/>
          </p:cNvSpPr>
          <p:nvPr/>
        </p:nvSpPr>
        <p:spPr bwMode="auto">
          <a:xfrm>
            <a:off x="6745238" y="1709871"/>
            <a:ext cx="934965" cy="863533"/>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HCO</a:t>
            </a:r>
            <a:r>
              <a:rPr lang="cs-CZ" altLang="cs-CZ" sz="1799" baseline="-25000">
                <a:solidFill>
                  <a:srgbClr val="FF0066"/>
                </a:solidFill>
                <a:latin typeface="Verdana" panose="020B0604030504040204" pitchFamily="34" charset="0"/>
              </a:rPr>
              <a:t>3</a:t>
            </a:r>
            <a:r>
              <a:rPr lang="cs-CZ" altLang="cs-CZ" sz="1799" baseline="40000">
                <a:solidFill>
                  <a:srgbClr val="FF0066"/>
                </a:solidFill>
                <a:latin typeface="Verdana" panose="020B0604030504040204" pitchFamily="34" charset="0"/>
              </a:rPr>
              <a:t>-</a:t>
            </a:r>
          </a:p>
        </p:txBody>
      </p:sp>
      <p:sp>
        <p:nvSpPr>
          <p:cNvPr id="33797" name="Rectangle 5">
            <a:extLst>
              <a:ext uri="{FF2B5EF4-FFF2-40B4-BE49-F238E27FC236}">
                <a16:creationId xmlns:a16="http://schemas.microsoft.com/office/drawing/2014/main" id="{213E445A-A120-4548-B5C1-0D49E97C4ACA}"/>
              </a:ext>
            </a:extLst>
          </p:cNvPr>
          <p:cNvSpPr>
            <a:spLocks noChangeArrowheads="1"/>
          </p:cNvSpPr>
          <p:nvPr/>
        </p:nvSpPr>
        <p:spPr bwMode="auto">
          <a:xfrm>
            <a:off x="6762699" y="3932200"/>
            <a:ext cx="934966" cy="863533"/>
          </a:xfrm>
          <a:prstGeom prst="rect">
            <a:avLst/>
          </a:prstGeom>
          <a:solidFill>
            <a:schemeClr val="hlink"/>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40000">
                <a:solidFill>
                  <a:srgbClr val="FF0066"/>
                </a:solidFill>
                <a:latin typeface="Verdana" panose="020B0604030504040204" pitchFamily="34" charset="0"/>
              </a:rPr>
              <a:t>+</a:t>
            </a:r>
          </a:p>
        </p:txBody>
      </p:sp>
      <p:sp>
        <p:nvSpPr>
          <p:cNvPr id="33798" name="Rectangle 6">
            <a:extLst>
              <a:ext uri="{FF2B5EF4-FFF2-40B4-BE49-F238E27FC236}">
                <a16:creationId xmlns:a16="http://schemas.microsoft.com/office/drawing/2014/main" id="{60579CAD-13A7-41D9-881B-2357C3CA5227}"/>
              </a:ext>
            </a:extLst>
          </p:cNvPr>
          <p:cNvSpPr>
            <a:spLocks noChangeArrowheads="1"/>
          </p:cNvSpPr>
          <p:nvPr/>
        </p:nvSpPr>
        <p:spPr bwMode="auto">
          <a:xfrm>
            <a:off x="6781748" y="5589421"/>
            <a:ext cx="934966"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Buf</a:t>
            </a:r>
            <a:r>
              <a:rPr lang="cs-CZ" altLang="cs-CZ" sz="1799" baseline="40000">
                <a:latin typeface="Verdana" panose="020B0604030504040204" pitchFamily="34" charset="0"/>
              </a:rPr>
              <a:t>-</a:t>
            </a:r>
          </a:p>
        </p:txBody>
      </p:sp>
      <p:sp>
        <p:nvSpPr>
          <p:cNvPr id="33799" name="Rectangle 7">
            <a:extLst>
              <a:ext uri="{FF2B5EF4-FFF2-40B4-BE49-F238E27FC236}">
                <a16:creationId xmlns:a16="http://schemas.microsoft.com/office/drawing/2014/main" id="{C6F7C1D7-290C-43D4-9AAF-A87FDBE34DB2}"/>
              </a:ext>
            </a:extLst>
          </p:cNvPr>
          <p:cNvSpPr>
            <a:spLocks noChangeArrowheads="1"/>
          </p:cNvSpPr>
          <p:nvPr/>
        </p:nvSpPr>
        <p:spPr bwMode="auto">
          <a:xfrm>
            <a:off x="9472352" y="4806844"/>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HBuf</a:t>
            </a:r>
            <a:endParaRPr lang="cs-CZ" altLang="cs-CZ" sz="1799" baseline="40000">
              <a:latin typeface="Verdana" panose="020B0604030504040204" pitchFamily="34" charset="0"/>
            </a:endParaRPr>
          </a:p>
        </p:txBody>
      </p:sp>
      <p:sp>
        <p:nvSpPr>
          <p:cNvPr id="33800" name="Rectangle 8">
            <a:extLst>
              <a:ext uri="{FF2B5EF4-FFF2-40B4-BE49-F238E27FC236}">
                <a16:creationId xmlns:a16="http://schemas.microsoft.com/office/drawing/2014/main" id="{04D3DB6B-38C9-4D58-AE6F-EF4D614E9D18}"/>
              </a:ext>
            </a:extLst>
          </p:cNvPr>
          <p:cNvSpPr>
            <a:spLocks noChangeArrowheads="1"/>
          </p:cNvSpPr>
          <p:nvPr/>
        </p:nvSpPr>
        <p:spPr bwMode="auto">
          <a:xfrm>
            <a:off x="1776746" y="1709871"/>
            <a:ext cx="934965" cy="863533"/>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33801" name="Rectangle 9">
            <a:extLst>
              <a:ext uri="{FF2B5EF4-FFF2-40B4-BE49-F238E27FC236}">
                <a16:creationId xmlns:a16="http://schemas.microsoft.com/office/drawing/2014/main" id="{DB40329D-60FB-44AA-812B-4D9024B5A4AA}"/>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O</a:t>
            </a:r>
            <a:endParaRPr lang="cs-CZ" altLang="cs-CZ" sz="1799" baseline="-25000">
              <a:latin typeface="Verdana" panose="020B0604030504040204" pitchFamily="34" charset="0"/>
            </a:endParaRPr>
          </a:p>
        </p:txBody>
      </p:sp>
      <p:grpSp>
        <p:nvGrpSpPr>
          <p:cNvPr id="33802" name="Group 10">
            <a:extLst>
              <a:ext uri="{FF2B5EF4-FFF2-40B4-BE49-F238E27FC236}">
                <a16:creationId xmlns:a16="http://schemas.microsoft.com/office/drawing/2014/main" id="{553CC7A6-5F2E-4772-9AF2-1963E76DB72F}"/>
              </a:ext>
            </a:extLst>
          </p:cNvPr>
          <p:cNvGrpSpPr>
            <a:grpSpLocks/>
          </p:cNvGrpSpPr>
          <p:nvPr/>
        </p:nvGrpSpPr>
        <p:grpSpPr bwMode="auto">
          <a:xfrm>
            <a:off x="5088016" y="2141638"/>
            <a:ext cx="1655634" cy="2231852"/>
            <a:chOff x="2245" y="572"/>
            <a:chExt cx="1134" cy="1724"/>
          </a:xfrm>
        </p:grpSpPr>
        <p:sp>
          <p:nvSpPr>
            <p:cNvPr id="33814" name="Line 11">
              <a:extLst>
                <a:ext uri="{FF2B5EF4-FFF2-40B4-BE49-F238E27FC236}">
                  <a16:creationId xmlns:a16="http://schemas.microsoft.com/office/drawing/2014/main" id="{3E608D37-CD47-4A8E-9B78-902595D4129A}"/>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3815" name="Line 12">
              <a:extLst>
                <a:ext uri="{FF2B5EF4-FFF2-40B4-BE49-F238E27FC236}">
                  <a16:creationId xmlns:a16="http://schemas.microsoft.com/office/drawing/2014/main" id="{D4E6284C-B9D7-41D2-90C2-07C8686C00E2}"/>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3816" name="Line 13">
              <a:extLst>
                <a:ext uri="{FF2B5EF4-FFF2-40B4-BE49-F238E27FC236}">
                  <a16:creationId xmlns:a16="http://schemas.microsoft.com/office/drawing/2014/main" id="{9A2FD866-B48F-4EA7-B22F-DE86FC6A464C}"/>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3803" name="Rectangle 14">
            <a:extLst>
              <a:ext uri="{FF2B5EF4-FFF2-40B4-BE49-F238E27FC236}">
                <a16:creationId xmlns:a16="http://schemas.microsoft.com/office/drawing/2014/main" id="{0F6E606D-AFA6-47BC-AEB4-D65ADF861DE1}"/>
              </a:ext>
            </a:extLst>
          </p:cNvPr>
          <p:cNvSpPr>
            <a:spLocks noChangeArrowheads="1"/>
          </p:cNvSpPr>
          <p:nvPr/>
        </p:nvSpPr>
        <p:spPr bwMode="auto">
          <a:xfrm>
            <a:off x="4151464" y="2789287"/>
            <a:ext cx="934965" cy="863533"/>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25000">
                <a:solidFill>
                  <a:srgbClr val="FF0066"/>
                </a:solidFill>
                <a:latin typeface="Verdana" panose="020B0604030504040204" pitchFamily="34" charset="0"/>
              </a:rPr>
              <a:t>2</a:t>
            </a: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3</a:t>
            </a:r>
          </a:p>
        </p:txBody>
      </p:sp>
      <p:grpSp>
        <p:nvGrpSpPr>
          <p:cNvPr id="33804" name="Group 15">
            <a:extLst>
              <a:ext uri="{FF2B5EF4-FFF2-40B4-BE49-F238E27FC236}">
                <a16:creationId xmlns:a16="http://schemas.microsoft.com/office/drawing/2014/main" id="{6BA4C141-0A2D-4004-A168-9120F981F8AA}"/>
              </a:ext>
            </a:extLst>
          </p:cNvPr>
          <p:cNvGrpSpPr>
            <a:grpSpLocks/>
          </p:cNvGrpSpPr>
          <p:nvPr/>
        </p:nvGrpSpPr>
        <p:grpSpPr bwMode="auto">
          <a:xfrm flipH="1">
            <a:off x="2711712" y="2141639"/>
            <a:ext cx="1439752" cy="2160420"/>
            <a:chOff x="2245" y="572"/>
            <a:chExt cx="1134" cy="1724"/>
          </a:xfrm>
        </p:grpSpPr>
        <p:sp>
          <p:nvSpPr>
            <p:cNvPr id="33811" name="Line 16">
              <a:extLst>
                <a:ext uri="{FF2B5EF4-FFF2-40B4-BE49-F238E27FC236}">
                  <a16:creationId xmlns:a16="http://schemas.microsoft.com/office/drawing/2014/main" id="{2F65A56E-BD36-49EC-B8F8-70128E95252B}"/>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3812" name="Line 17">
              <a:extLst>
                <a:ext uri="{FF2B5EF4-FFF2-40B4-BE49-F238E27FC236}">
                  <a16:creationId xmlns:a16="http://schemas.microsoft.com/office/drawing/2014/main" id="{E7E071AC-F216-4B31-8640-9AA2544B7374}"/>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3813" name="Line 18">
              <a:extLst>
                <a:ext uri="{FF2B5EF4-FFF2-40B4-BE49-F238E27FC236}">
                  <a16:creationId xmlns:a16="http://schemas.microsoft.com/office/drawing/2014/main" id="{84FA7A7F-1513-46E2-8A6F-E5A2BE207458}"/>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33805" name="Group 19">
            <a:extLst>
              <a:ext uri="{FF2B5EF4-FFF2-40B4-BE49-F238E27FC236}">
                <a16:creationId xmlns:a16="http://schemas.microsoft.com/office/drawing/2014/main" id="{88C8B1A0-4F96-450C-88F6-CDE85FB50C77}"/>
              </a:ext>
            </a:extLst>
          </p:cNvPr>
          <p:cNvGrpSpPr>
            <a:grpSpLocks/>
          </p:cNvGrpSpPr>
          <p:nvPr/>
        </p:nvGrpSpPr>
        <p:grpSpPr bwMode="auto">
          <a:xfrm flipH="1">
            <a:off x="7713539" y="4443336"/>
            <a:ext cx="1728653" cy="1585789"/>
            <a:chOff x="2245" y="572"/>
            <a:chExt cx="1134" cy="1724"/>
          </a:xfrm>
        </p:grpSpPr>
        <p:sp>
          <p:nvSpPr>
            <p:cNvPr id="33808" name="Line 20">
              <a:extLst>
                <a:ext uri="{FF2B5EF4-FFF2-40B4-BE49-F238E27FC236}">
                  <a16:creationId xmlns:a16="http://schemas.microsoft.com/office/drawing/2014/main" id="{B16F9277-CD56-4C8D-8BA9-032D41692CC1}"/>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3809" name="Line 21">
              <a:extLst>
                <a:ext uri="{FF2B5EF4-FFF2-40B4-BE49-F238E27FC236}">
                  <a16:creationId xmlns:a16="http://schemas.microsoft.com/office/drawing/2014/main" id="{648B3DBD-98A8-4236-8BD9-9C4B81123E61}"/>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3810" name="Line 22">
              <a:extLst>
                <a:ext uri="{FF2B5EF4-FFF2-40B4-BE49-F238E27FC236}">
                  <a16:creationId xmlns:a16="http://schemas.microsoft.com/office/drawing/2014/main" id="{B2BCE677-DA1D-4C95-9616-668633A91A0B}"/>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3807" name="Rectangle 2">
            <a:extLst>
              <a:ext uri="{FF2B5EF4-FFF2-40B4-BE49-F238E27FC236}">
                <a16:creationId xmlns:a16="http://schemas.microsoft.com/office/drawing/2014/main" id="{3402FF20-D68C-4A95-917A-033090EB36EE}"/>
              </a:ext>
            </a:extLst>
          </p:cNvPr>
          <p:cNvSpPr>
            <a:spLocks noGrp="1" noChangeArrowheads="1"/>
          </p:cNvSpPr>
          <p:nvPr>
            <p:ph type="title"/>
          </p:nvPr>
        </p:nvSpPr>
        <p:spPr>
          <a:xfrm>
            <a:off x="1524353" y="-144623"/>
            <a:ext cx="9756022" cy="1139738"/>
          </a:xfrm>
        </p:spPr>
        <p:txBody>
          <a:bodyPr/>
          <a:lstStyle/>
          <a:p>
            <a:pPr algn="ctr"/>
            <a:r>
              <a:rPr lang="cs-CZ" altLang="cs-CZ" sz="4000" dirty="0">
                <a:solidFill>
                  <a:srgbClr val="FF0000"/>
                </a:solidFill>
                <a:latin typeface="Arial" panose="020B0604020202020204" pitchFamily="34" charset="0"/>
              </a:rPr>
              <a:t>Vyšetřování parametrů ABR</a:t>
            </a:r>
            <a:endParaRPr lang="cs-CZ" altLang="cs-CZ" sz="4000" dirty="0">
              <a:solidFill>
                <a:srgbClr val="FF0000"/>
              </a:solidFill>
            </a:endParaRPr>
          </a:p>
        </p:txBody>
      </p:sp>
      <p:sp>
        <p:nvSpPr>
          <p:cNvPr id="25" name="Text Box 23">
            <a:extLst>
              <a:ext uri="{FF2B5EF4-FFF2-40B4-BE49-F238E27FC236}">
                <a16:creationId xmlns:a16="http://schemas.microsoft.com/office/drawing/2014/main" id="{9F31E674-C9C4-490F-8895-F1CC3F895BC2}"/>
              </a:ext>
            </a:extLst>
          </p:cNvPr>
          <p:cNvSpPr txBox="1">
            <a:spLocks noChangeArrowheads="1"/>
          </p:cNvSpPr>
          <p:nvPr/>
        </p:nvSpPr>
        <p:spPr bwMode="auto">
          <a:xfrm>
            <a:off x="7713540" y="1042737"/>
            <a:ext cx="1675356" cy="646074"/>
          </a:xfrm>
          <a:prstGeom prst="rect">
            <a:avLst/>
          </a:prstGeom>
          <a:solidFill>
            <a:srgbClr val="99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Alkalická rezerva</a:t>
            </a:r>
          </a:p>
        </p:txBody>
      </p:sp>
    </p:spTree>
    <p:extLst>
      <p:ext uri="{BB962C8B-B14F-4D97-AF65-F5344CB8AC3E}">
        <p14:creationId xmlns:p14="http://schemas.microsoft.com/office/powerpoint/2010/main" val="100529789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31" name="Obdélník 30">
            <a:extLst>
              <a:ext uri="{FF2B5EF4-FFF2-40B4-BE49-F238E27FC236}">
                <a16:creationId xmlns:a16="http://schemas.microsoft.com/office/drawing/2014/main" id="{CE7B322E-F0D5-469A-AA2E-AE78501E9C85}"/>
              </a:ext>
            </a:extLst>
          </p:cNvPr>
          <p:cNvSpPr/>
          <p:nvPr/>
        </p:nvSpPr>
        <p:spPr>
          <a:xfrm>
            <a:off x="1524353" y="1506687"/>
            <a:ext cx="9143295" cy="5351050"/>
          </a:xfrm>
          <a:prstGeom prst="rect">
            <a:avLst/>
          </a:prstGeom>
        </p:spPr>
        <p:style>
          <a:lnRef idx="1">
            <a:schemeClr val="accent2"/>
          </a:lnRef>
          <a:fillRef idx="2">
            <a:schemeClr val="accent2"/>
          </a:fillRef>
          <a:effectRef idx="1">
            <a:schemeClr val="accent2"/>
          </a:effectRef>
          <a:fontRef idx="minor">
            <a:schemeClr val="dk1"/>
          </a:fontRef>
        </p:style>
        <p:txBody>
          <a:bodyPr anchor="ctr"/>
          <a:lstStyle/>
          <a:p>
            <a:pPr algn="ctr">
              <a:defRPr/>
            </a:pPr>
            <a:endParaRPr lang="cs-CZ" sz="1400"/>
          </a:p>
        </p:txBody>
      </p:sp>
      <p:sp>
        <p:nvSpPr>
          <p:cNvPr id="35843" name="Rectangle 3">
            <a:extLst>
              <a:ext uri="{FF2B5EF4-FFF2-40B4-BE49-F238E27FC236}">
                <a16:creationId xmlns:a16="http://schemas.microsoft.com/office/drawing/2014/main" id="{0DC9E19E-7D5D-462B-A2FB-8D46B866060C}"/>
              </a:ext>
            </a:extLst>
          </p:cNvPr>
          <p:cNvSpPr>
            <a:spLocks noGrp="1" noChangeArrowheads="1"/>
          </p:cNvSpPr>
          <p:nvPr>
            <p:ph idx="1"/>
          </p:nvPr>
        </p:nvSpPr>
        <p:spPr>
          <a:xfrm>
            <a:off x="2640280" y="836813"/>
            <a:ext cx="8228966" cy="649237"/>
          </a:xfrm>
        </p:spPr>
        <p:txBody>
          <a:bodyPr/>
          <a:lstStyle/>
          <a:p>
            <a:pPr eaLnBrk="1" hangingPunct="1">
              <a:buFontTx/>
              <a:buNone/>
            </a:pPr>
            <a:r>
              <a:rPr lang="cs-CZ" altLang="cs-CZ" dirty="0">
                <a:solidFill>
                  <a:srgbClr val="FF0066"/>
                </a:solidFill>
              </a:rPr>
              <a:t>pH</a:t>
            </a:r>
            <a:r>
              <a:rPr lang="cs-CZ" altLang="cs-CZ" dirty="0"/>
              <a:t>, pCO2, [HCO</a:t>
            </a:r>
            <a:r>
              <a:rPr lang="cs-CZ" altLang="cs-CZ" baseline="-25000" dirty="0"/>
              <a:t>3</a:t>
            </a:r>
            <a:r>
              <a:rPr lang="cs-CZ" altLang="cs-CZ" baseline="40000" dirty="0"/>
              <a:t>-</a:t>
            </a:r>
            <a:r>
              <a:rPr lang="cs-CZ" altLang="cs-CZ" dirty="0"/>
              <a:t>]</a:t>
            </a:r>
          </a:p>
        </p:txBody>
      </p:sp>
      <p:sp>
        <p:nvSpPr>
          <p:cNvPr id="35844" name="Rectangle 4">
            <a:extLst>
              <a:ext uri="{FF2B5EF4-FFF2-40B4-BE49-F238E27FC236}">
                <a16:creationId xmlns:a16="http://schemas.microsoft.com/office/drawing/2014/main" id="{4B41879B-CD37-4110-A852-5B33FE45134D}"/>
              </a:ext>
            </a:extLst>
          </p:cNvPr>
          <p:cNvSpPr>
            <a:spLocks noChangeArrowheads="1"/>
          </p:cNvSpPr>
          <p:nvPr/>
        </p:nvSpPr>
        <p:spPr bwMode="auto">
          <a:xfrm>
            <a:off x="6745238" y="1709871"/>
            <a:ext cx="934965" cy="863533"/>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HCO</a:t>
            </a:r>
            <a:r>
              <a:rPr lang="cs-CZ" altLang="cs-CZ" sz="1799" baseline="-25000">
                <a:solidFill>
                  <a:srgbClr val="FF0066"/>
                </a:solidFill>
                <a:latin typeface="Verdana" panose="020B0604030504040204" pitchFamily="34" charset="0"/>
              </a:rPr>
              <a:t>3</a:t>
            </a:r>
            <a:r>
              <a:rPr lang="cs-CZ" altLang="cs-CZ" sz="1799" baseline="40000">
                <a:solidFill>
                  <a:srgbClr val="FF0066"/>
                </a:solidFill>
                <a:latin typeface="Verdana" panose="020B0604030504040204" pitchFamily="34" charset="0"/>
              </a:rPr>
              <a:t>-</a:t>
            </a:r>
          </a:p>
        </p:txBody>
      </p:sp>
      <p:sp>
        <p:nvSpPr>
          <p:cNvPr id="35845" name="Rectangle 5">
            <a:extLst>
              <a:ext uri="{FF2B5EF4-FFF2-40B4-BE49-F238E27FC236}">
                <a16:creationId xmlns:a16="http://schemas.microsoft.com/office/drawing/2014/main" id="{8FA95F0A-47F4-48F3-AF5D-3116C8C24E19}"/>
              </a:ext>
            </a:extLst>
          </p:cNvPr>
          <p:cNvSpPr>
            <a:spLocks noChangeArrowheads="1"/>
          </p:cNvSpPr>
          <p:nvPr/>
        </p:nvSpPr>
        <p:spPr bwMode="auto">
          <a:xfrm>
            <a:off x="6762699" y="3932200"/>
            <a:ext cx="934966" cy="863533"/>
          </a:xfrm>
          <a:prstGeom prst="rect">
            <a:avLst/>
          </a:prstGeom>
          <a:solidFill>
            <a:schemeClr val="hlink"/>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40000">
                <a:solidFill>
                  <a:srgbClr val="FF0066"/>
                </a:solidFill>
                <a:latin typeface="Verdana" panose="020B0604030504040204" pitchFamily="34" charset="0"/>
              </a:rPr>
              <a:t>+</a:t>
            </a:r>
          </a:p>
        </p:txBody>
      </p:sp>
      <p:sp>
        <p:nvSpPr>
          <p:cNvPr id="35846" name="Rectangle 6">
            <a:extLst>
              <a:ext uri="{FF2B5EF4-FFF2-40B4-BE49-F238E27FC236}">
                <a16:creationId xmlns:a16="http://schemas.microsoft.com/office/drawing/2014/main" id="{0A81D918-2D21-4516-94C9-83D281C91FDD}"/>
              </a:ext>
            </a:extLst>
          </p:cNvPr>
          <p:cNvSpPr>
            <a:spLocks noChangeArrowheads="1"/>
          </p:cNvSpPr>
          <p:nvPr/>
        </p:nvSpPr>
        <p:spPr bwMode="auto">
          <a:xfrm>
            <a:off x="6781748" y="5589421"/>
            <a:ext cx="934966"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Buf</a:t>
            </a:r>
            <a:r>
              <a:rPr lang="cs-CZ" altLang="cs-CZ" sz="1799" baseline="40000">
                <a:latin typeface="Verdana" panose="020B0604030504040204" pitchFamily="34" charset="0"/>
              </a:rPr>
              <a:t>-</a:t>
            </a:r>
          </a:p>
        </p:txBody>
      </p:sp>
      <p:sp>
        <p:nvSpPr>
          <p:cNvPr id="35847" name="Rectangle 7">
            <a:extLst>
              <a:ext uri="{FF2B5EF4-FFF2-40B4-BE49-F238E27FC236}">
                <a16:creationId xmlns:a16="http://schemas.microsoft.com/office/drawing/2014/main" id="{7FEEAF14-D140-4BDB-81C5-D236F404C6C2}"/>
              </a:ext>
            </a:extLst>
          </p:cNvPr>
          <p:cNvSpPr>
            <a:spLocks noChangeArrowheads="1"/>
          </p:cNvSpPr>
          <p:nvPr/>
        </p:nvSpPr>
        <p:spPr bwMode="auto">
          <a:xfrm>
            <a:off x="9472352" y="4806844"/>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HBuf</a:t>
            </a:r>
            <a:endParaRPr lang="cs-CZ" altLang="cs-CZ" sz="1799" baseline="40000">
              <a:latin typeface="Verdana" panose="020B0604030504040204" pitchFamily="34" charset="0"/>
            </a:endParaRPr>
          </a:p>
        </p:txBody>
      </p:sp>
      <p:sp>
        <p:nvSpPr>
          <p:cNvPr id="35848" name="Rectangle 8">
            <a:extLst>
              <a:ext uri="{FF2B5EF4-FFF2-40B4-BE49-F238E27FC236}">
                <a16:creationId xmlns:a16="http://schemas.microsoft.com/office/drawing/2014/main" id="{0FCFC9C2-3FFD-4E1A-AA83-C5AADE8E3D48}"/>
              </a:ext>
            </a:extLst>
          </p:cNvPr>
          <p:cNvSpPr>
            <a:spLocks noChangeArrowheads="1"/>
          </p:cNvSpPr>
          <p:nvPr/>
        </p:nvSpPr>
        <p:spPr bwMode="auto">
          <a:xfrm>
            <a:off x="1776746" y="1709871"/>
            <a:ext cx="934965" cy="863533"/>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35849" name="Rectangle 9">
            <a:extLst>
              <a:ext uri="{FF2B5EF4-FFF2-40B4-BE49-F238E27FC236}">
                <a16:creationId xmlns:a16="http://schemas.microsoft.com/office/drawing/2014/main" id="{7E14791B-3934-4E0B-8AE3-1CD8BA8746DC}"/>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O</a:t>
            </a:r>
            <a:endParaRPr lang="cs-CZ" altLang="cs-CZ" sz="1799" baseline="-25000">
              <a:latin typeface="Verdana" panose="020B0604030504040204" pitchFamily="34" charset="0"/>
            </a:endParaRPr>
          </a:p>
        </p:txBody>
      </p:sp>
      <p:grpSp>
        <p:nvGrpSpPr>
          <p:cNvPr id="35850" name="Group 10">
            <a:extLst>
              <a:ext uri="{FF2B5EF4-FFF2-40B4-BE49-F238E27FC236}">
                <a16:creationId xmlns:a16="http://schemas.microsoft.com/office/drawing/2014/main" id="{3A90F6B9-1205-41DF-A04A-62A2F289BC14}"/>
              </a:ext>
            </a:extLst>
          </p:cNvPr>
          <p:cNvGrpSpPr>
            <a:grpSpLocks/>
          </p:cNvGrpSpPr>
          <p:nvPr/>
        </p:nvGrpSpPr>
        <p:grpSpPr bwMode="auto">
          <a:xfrm>
            <a:off x="5088016" y="2141638"/>
            <a:ext cx="1655634" cy="2231852"/>
            <a:chOff x="2245" y="572"/>
            <a:chExt cx="1134" cy="1724"/>
          </a:xfrm>
        </p:grpSpPr>
        <p:sp>
          <p:nvSpPr>
            <p:cNvPr id="35866" name="Line 11">
              <a:extLst>
                <a:ext uri="{FF2B5EF4-FFF2-40B4-BE49-F238E27FC236}">
                  <a16:creationId xmlns:a16="http://schemas.microsoft.com/office/drawing/2014/main" id="{95C669AB-47B4-4898-A288-6AF0C8320E7C}"/>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5867" name="Line 12">
              <a:extLst>
                <a:ext uri="{FF2B5EF4-FFF2-40B4-BE49-F238E27FC236}">
                  <a16:creationId xmlns:a16="http://schemas.microsoft.com/office/drawing/2014/main" id="{88A4DB82-73F3-4332-B7A8-0A45B37B1E91}"/>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5868" name="Line 13">
              <a:extLst>
                <a:ext uri="{FF2B5EF4-FFF2-40B4-BE49-F238E27FC236}">
                  <a16:creationId xmlns:a16="http://schemas.microsoft.com/office/drawing/2014/main" id="{BE7C73BC-4471-4837-A30F-C7F1178EF666}"/>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5851" name="Rectangle 14">
            <a:extLst>
              <a:ext uri="{FF2B5EF4-FFF2-40B4-BE49-F238E27FC236}">
                <a16:creationId xmlns:a16="http://schemas.microsoft.com/office/drawing/2014/main" id="{58673B41-5C78-49D5-BC08-77E6B0430231}"/>
              </a:ext>
            </a:extLst>
          </p:cNvPr>
          <p:cNvSpPr>
            <a:spLocks noChangeArrowheads="1"/>
          </p:cNvSpPr>
          <p:nvPr/>
        </p:nvSpPr>
        <p:spPr bwMode="auto">
          <a:xfrm>
            <a:off x="4151464" y="2789287"/>
            <a:ext cx="934965" cy="863533"/>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25000">
                <a:solidFill>
                  <a:srgbClr val="FF0066"/>
                </a:solidFill>
                <a:latin typeface="Verdana" panose="020B0604030504040204" pitchFamily="34" charset="0"/>
              </a:rPr>
              <a:t>2</a:t>
            </a: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3</a:t>
            </a:r>
          </a:p>
        </p:txBody>
      </p:sp>
      <p:grpSp>
        <p:nvGrpSpPr>
          <p:cNvPr id="35852" name="Group 15">
            <a:extLst>
              <a:ext uri="{FF2B5EF4-FFF2-40B4-BE49-F238E27FC236}">
                <a16:creationId xmlns:a16="http://schemas.microsoft.com/office/drawing/2014/main" id="{1D17DEC3-6744-48BB-A4F4-9AD94CC44927}"/>
              </a:ext>
            </a:extLst>
          </p:cNvPr>
          <p:cNvGrpSpPr>
            <a:grpSpLocks/>
          </p:cNvGrpSpPr>
          <p:nvPr/>
        </p:nvGrpSpPr>
        <p:grpSpPr bwMode="auto">
          <a:xfrm flipH="1">
            <a:off x="2711712" y="2141639"/>
            <a:ext cx="1439752" cy="2160420"/>
            <a:chOff x="2245" y="572"/>
            <a:chExt cx="1134" cy="1724"/>
          </a:xfrm>
        </p:grpSpPr>
        <p:sp>
          <p:nvSpPr>
            <p:cNvPr id="35863" name="Line 16">
              <a:extLst>
                <a:ext uri="{FF2B5EF4-FFF2-40B4-BE49-F238E27FC236}">
                  <a16:creationId xmlns:a16="http://schemas.microsoft.com/office/drawing/2014/main" id="{90159E5B-FDB5-43EF-9DAB-E90E3F79BB4A}"/>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5864" name="Line 17">
              <a:extLst>
                <a:ext uri="{FF2B5EF4-FFF2-40B4-BE49-F238E27FC236}">
                  <a16:creationId xmlns:a16="http://schemas.microsoft.com/office/drawing/2014/main" id="{DC20D50C-1902-4BCC-AEE0-E6AD0E1AA28B}"/>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5865" name="Line 18">
              <a:extLst>
                <a:ext uri="{FF2B5EF4-FFF2-40B4-BE49-F238E27FC236}">
                  <a16:creationId xmlns:a16="http://schemas.microsoft.com/office/drawing/2014/main" id="{8DE1DDD0-518D-49E3-B0C3-856DCB3B6128}"/>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35853" name="Group 19">
            <a:extLst>
              <a:ext uri="{FF2B5EF4-FFF2-40B4-BE49-F238E27FC236}">
                <a16:creationId xmlns:a16="http://schemas.microsoft.com/office/drawing/2014/main" id="{4A8BEC83-60DD-424A-BC32-596469EBA126}"/>
              </a:ext>
            </a:extLst>
          </p:cNvPr>
          <p:cNvGrpSpPr>
            <a:grpSpLocks/>
          </p:cNvGrpSpPr>
          <p:nvPr/>
        </p:nvGrpSpPr>
        <p:grpSpPr bwMode="auto">
          <a:xfrm flipH="1">
            <a:off x="7713539" y="4443336"/>
            <a:ext cx="1728653" cy="1585789"/>
            <a:chOff x="2245" y="572"/>
            <a:chExt cx="1134" cy="1724"/>
          </a:xfrm>
        </p:grpSpPr>
        <p:sp>
          <p:nvSpPr>
            <p:cNvPr id="35860" name="Line 20">
              <a:extLst>
                <a:ext uri="{FF2B5EF4-FFF2-40B4-BE49-F238E27FC236}">
                  <a16:creationId xmlns:a16="http://schemas.microsoft.com/office/drawing/2014/main" id="{43174459-1BC5-44BF-AA22-8139938FCF70}"/>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5861" name="Line 21">
              <a:extLst>
                <a:ext uri="{FF2B5EF4-FFF2-40B4-BE49-F238E27FC236}">
                  <a16:creationId xmlns:a16="http://schemas.microsoft.com/office/drawing/2014/main" id="{B6125C2C-4EFA-4B49-A119-19B0DF848CC6}"/>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5862" name="Line 22">
              <a:extLst>
                <a:ext uri="{FF2B5EF4-FFF2-40B4-BE49-F238E27FC236}">
                  <a16:creationId xmlns:a16="http://schemas.microsoft.com/office/drawing/2014/main" id="{C257636E-3735-4E91-B3F7-E75B163ED139}"/>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5855" name="TextovéPole 1">
            <a:extLst>
              <a:ext uri="{FF2B5EF4-FFF2-40B4-BE49-F238E27FC236}">
                <a16:creationId xmlns:a16="http://schemas.microsoft.com/office/drawing/2014/main" id="{883F7B61-3502-4562-95C0-98A1CA4EE0D3}"/>
              </a:ext>
            </a:extLst>
          </p:cNvPr>
          <p:cNvSpPr txBox="1">
            <a:spLocks noChangeArrowheads="1"/>
          </p:cNvSpPr>
          <p:nvPr/>
        </p:nvSpPr>
        <p:spPr bwMode="auto">
          <a:xfrm>
            <a:off x="3346662" y="6251357"/>
            <a:ext cx="254383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a:latin typeface="Times New Roman" panose="02020603050405020304" pitchFamily="18" charset="0"/>
              </a:rPr>
              <a:t>Van Slyke 1921-22</a:t>
            </a:r>
          </a:p>
        </p:txBody>
      </p:sp>
      <p:pic>
        <p:nvPicPr>
          <p:cNvPr id="35856" name="Picture 4" descr="BÜRETTE ZU APPARAT N.VAN SLYKE">
            <a:extLst>
              <a:ext uri="{FF2B5EF4-FFF2-40B4-BE49-F238E27FC236}">
                <a16:creationId xmlns:a16="http://schemas.microsoft.com/office/drawing/2014/main" id="{0F8099D1-38A7-406A-9E08-001F99143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23092" y="1841623"/>
            <a:ext cx="1904853" cy="2609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57" name="Picture 6" descr="http://centennial.rucares.org/centennial/assets_public/images/53_photo1.jpg">
            <a:extLst>
              <a:ext uri="{FF2B5EF4-FFF2-40B4-BE49-F238E27FC236}">
                <a16:creationId xmlns:a16="http://schemas.microsoft.com/office/drawing/2014/main" id="{5267AB6F-8D27-4205-BD91-781EFC4A7A5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57813" y="4127446"/>
            <a:ext cx="2295348" cy="200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58" name="Picture 25" descr="http://www.asbmb.org/uploadedfiles/aboutus/asbmb_history/past_president_images/large_images/1920s/1921_1922VanSlyke.jpg">
            <a:extLst>
              <a:ext uri="{FF2B5EF4-FFF2-40B4-BE49-F238E27FC236}">
                <a16:creationId xmlns:a16="http://schemas.microsoft.com/office/drawing/2014/main" id="{0238E85D-C38B-4BF7-B7FC-8456DF0BF6A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41901" y="4075063"/>
            <a:ext cx="1619126" cy="210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59" name="Rectangle 2">
            <a:extLst>
              <a:ext uri="{FF2B5EF4-FFF2-40B4-BE49-F238E27FC236}">
                <a16:creationId xmlns:a16="http://schemas.microsoft.com/office/drawing/2014/main" id="{33923D56-DA96-4632-BE19-D183588D7E9E}"/>
              </a:ext>
            </a:extLst>
          </p:cNvPr>
          <p:cNvSpPr>
            <a:spLocks noGrp="1" noChangeArrowheads="1"/>
          </p:cNvSpPr>
          <p:nvPr>
            <p:ph type="title"/>
          </p:nvPr>
        </p:nvSpPr>
        <p:spPr>
          <a:xfrm>
            <a:off x="1524353" y="-145367"/>
            <a:ext cx="9756022" cy="1139738"/>
          </a:xfrm>
        </p:spPr>
        <p:txBody>
          <a:bodyPr/>
          <a:lstStyle/>
          <a:p>
            <a:pPr algn="ctr"/>
            <a:r>
              <a:rPr lang="cs-CZ" altLang="cs-CZ" sz="4000" dirty="0">
                <a:solidFill>
                  <a:srgbClr val="FF0000"/>
                </a:solidFill>
                <a:latin typeface="Arial" panose="020B0604020202020204" pitchFamily="34" charset="0"/>
              </a:rPr>
              <a:t>Vyšetřování parametrů ABR</a:t>
            </a:r>
            <a:endParaRPr lang="cs-CZ" altLang="cs-CZ" sz="4000" dirty="0">
              <a:solidFill>
                <a:srgbClr val="FF0000"/>
              </a:solidFill>
            </a:endParaRPr>
          </a:p>
        </p:txBody>
      </p:sp>
      <p:sp>
        <p:nvSpPr>
          <p:cNvPr id="30" name="Text Box 23">
            <a:extLst>
              <a:ext uri="{FF2B5EF4-FFF2-40B4-BE49-F238E27FC236}">
                <a16:creationId xmlns:a16="http://schemas.microsoft.com/office/drawing/2014/main" id="{09B6E1AB-108A-48A9-AE8C-87AF448D65EB}"/>
              </a:ext>
            </a:extLst>
          </p:cNvPr>
          <p:cNvSpPr txBox="1">
            <a:spLocks noChangeArrowheads="1"/>
          </p:cNvSpPr>
          <p:nvPr/>
        </p:nvSpPr>
        <p:spPr bwMode="auto">
          <a:xfrm>
            <a:off x="7657287" y="1103900"/>
            <a:ext cx="1675356" cy="646074"/>
          </a:xfrm>
          <a:prstGeom prst="rect">
            <a:avLst/>
          </a:prstGeom>
          <a:solidFill>
            <a:srgbClr val="99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Alkalická rezerva</a:t>
            </a:r>
          </a:p>
        </p:txBody>
      </p:sp>
    </p:spTree>
    <p:extLst>
      <p:ext uri="{BB962C8B-B14F-4D97-AF65-F5344CB8AC3E}">
        <p14:creationId xmlns:p14="http://schemas.microsoft.com/office/powerpoint/2010/main" val="367272635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6" name="Obdélník 5">
            <a:extLst>
              <a:ext uri="{FF2B5EF4-FFF2-40B4-BE49-F238E27FC236}">
                <a16:creationId xmlns:a16="http://schemas.microsoft.com/office/drawing/2014/main" id="{D0D9020F-4ADF-4209-8E21-789BE8158992}"/>
              </a:ext>
            </a:extLst>
          </p:cNvPr>
          <p:cNvSpPr/>
          <p:nvPr/>
        </p:nvSpPr>
        <p:spPr>
          <a:xfrm>
            <a:off x="1524353" y="1506687"/>
            <a:ext cx="9143295" cy="5351050"/>
          </a:xfrm>
          <a:prstGeom prst="rect">
            <a:avLst/>
          </a:prstGeom>
        </p:spPr>
        <p:style>
          <a:lnRef idx="1">
            <a:schemeClr val="accent2"/>
          </a:lnRef>
          <a:fillRef idx="2">
            <a:schemeClr val="accent2"/>
          </a:fillRef>
          <a:effectRef idx="1">
            <a:schemeClr val="accent2"/>
          </a:effectRef>
          <a:fontRef idx="minor">
            <a:schemeClr val="dk1"/>
          </a:fontRef>
        </p:style>
        <p:txBody>
          <a:bodyPr anchor="ctr"/>
          <a:lstStyle/>
          <a:p>
            <a:pPr algn="ctr">
              <a:defRPr/>
            </a:pPr>
            <a:endParaRPr lang="cs-CZ" sz="1400"/>
          </a:p>
        </p:txBody>
      </p:sp>
      <p:sp>
        <p:nvSpPr>
          <p:cNvPr id="37892" name="Rectangle 4">
            <a:extLst>
              <a:ext uri="{FF2B5EF4-FFF2-40B4-BE49-F238E27FC236}">
                <a16:creationId xmlns:a16="http://schemas.microsoft.com/office/drawing/2014/main" id="{8FE0F5FC-2E89-43AC-A58E-26F732176EFE}"/>
              </a:ext>
            </a:extLst>
          </p:cNvPr>
          <p:cNvSpPr>
            <a:spLocks noChangeArrowheads="1"/>
          </p:cNvSpPr>
          <p:nvPr/>
        </p:nvSpPr>
        <p:spPr bwMode="auto">
          <a:xfrm>
            <a:off x="6745238" y="1709871"/>
            <a:ext cx="934965" cy="863533"/>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HCO</a:t>
            </a:r>
            <a:r>
              <a:rPr lang="cs-CZ" altLang="cs-CZ" sz="1799" baseline="-25000">
                <a:solidFill>
                  <a:srgbClr val="FF0066"/>
                </a:solidFill>
                <a:latin typeface="Verdana" panose="020B0604030504040204" pitchFamily="34" charset="0"/>
              </a:rPr>
              <a:t>3</a:t>
            </a:r>
            <a:r>
              <a:rPr lang="cs-CZ" altLang="cs-CZ" sz="1799" baseline="40000">
                <a:solidFill>
                  <a:srgbClr val="FF0066"/>
                </a:solidFill>
                <a:latin typeface="Verdana" panose="020B0604030504040204" pitchFamily="34" charset="0"/>
              </a:rPr>
              <a:t>-</a:t>
            </a:r>
          </a:p>
        </p:txBody>
      </p:sp>
      <p:sp>
        <p:nvSpPr>
          <p:cNvPr id="37893" name="Rectangle 5">
            <a:extLst>
              <a:ext uri="{FF2B5EF4-FFF2-40B4-BE49-F238E27FC236}">
                <a16:creationId xmlns:a16="http://schemas.microsoft.com/office/drawing/2014/main" id="{F6505F6E-28FD-417E-BD33-A5B9D366EFC0}"/>
              </a:ext>
            </a:extLst>
          </p:cNvPr>
          <p:cNvSpPr>
            <a:spLocks noChangeArrowheads="1"/>
          </p:cNvSpPr>
          <p:nvPr/>
        </p:nvSpPr>
        <p:spPr bwMode="auto">
          <a:xfrm>
            <a:off x="6762699" y="3932200"/>
            <a:ext cx="934966" cy="863533"/>
          </a:xfrm>
          <a:prstGeom prst="rect">
            <a:avLst/>
          </a:prstGeom>
          <a:solidFill>
            <a:schemeClr val="hlink"/>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40000">
                <a:solidFill>
                  <a:srgbClr val="FF0066"/>
                </a:solidFill>
                <a:latin typeface="Verdana" panose="020B0604030504040204" pitchFamily="34" charset="0"/>
              </a:rPr>
              <a:t>+</a:t>
            </a:r>
          </a:p>
        </p:txBody>
      </p:sp>
      <p:sp>
        <p:nvSpPr>
          <p:cNvPr id="37894" name="Rectangle 6">
            <a:extLst>
              <a:ext uri="{FF2B5EF4-FFF2-40B4-BE49-F238E27FC236}">
                <a16:creationId xmlns:a16="http://schemas.microsoft.com/office/drawing/2014/main" id="{F55BAFCF-04A3-4FC8-9991-02E9661AF01E}"/>
              </a:ext>
            </a:extLst>
          </p:cNvPr>
          <p:cNvSpPr>
            <a:spLocks noChangeArrowheads="1"/>
          </p:cNvSpPr>
          <p:nvPr/>
        </p:nvSpPr>
        <p:spPr bwMode="auto">
          <a:xfrm>
            <a:off x="6781748" y="5589421"/>
            <a:ext cx="934966"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Buf</a:t>
            </a:r>
            <a:r>
              <a:rPr lang="cs-CZ" altLang="cs-CZ" sz="1799" baseline="40000">
                <a:latin typeface="Verdana" panose="020B0604030504040204" pitchFamily="34" charset="0"/>
              </a:rPr>
              <a:t>-</a:t>
            </a:r>
          </a:p>
        </p:txBody>
      </p:sp>
      <p:sp>
        <p:nvSpPr>
          <p:cNvPr id="37895" name="Rectangle 7">
            <a:extLst>
              <a:ext uri="{FF2B5EF4-FFF2-40B4-BE49-F238E27FC236}">
                <a16:creationId xmlns:a16="http://schemas.microsoft.com/office/drawing/2014/main" id="{E9059963-ABF7-4515-ADD5-43812614C8B9}"/>
              </a:ext>
            </a:extLst>
          </p:cNvPr>
          <p:cNvSpPr>
            <a:spLocks noChangeArrowheads="1"/>
          </p:cNvSpPr>
          <p:nvPr/>
        </p:nvSpPr>
        <p:spPr bwMode="auto">
          <a:xfrm>
            <a:off x="9472352" y="4806844"/>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HBuf</a:t>
            </a:r>
            <a:endParaRPr lang="cs-CZ" altLang="cs-CZ" sz="1799" baseline="40000">
              <a:latin typeface="Verdana" panose="020B0604030504040204" pitchFamily="34" charset="0"/>
            </a:endParaRPr>
          </a:p>
        </p:txBody>
      </p:sp>
      <p:sp>
        <p:nvSpPr>
          <p:cNvPr id="37896" name="Rectangle 8">
            <a:extLst>
              <a:ext uri="{FF2B5EF4-FFF2-40B4-BE49-F238E27FC236}">
                <a16:creationId xmlns:a16="http://schemas.microsoft.com/office/drawing/2014/main" id="{905C9A0C-3868-4DF3-AE6F-33C450F3D3A4}"/>
              </a:ext>
            </a:extLst>
          </p:cNvPr>
          <p:cNvSpPr>
            <a:spLocks noChangeArrowheads="1"/>
          </p:cNvSpPr>
          <p:nvPr/>
        </p:nvSpPr>
        <p:spPr bwMode="auto">
          <a:xfrm>
            <a:off x="1776746" y="1709871"/>
            <a:ext cx="934965" cy="863533"/>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37897" name="Rectangle 9">
            <a:extLst>
              <a:ext uri="{FF2B5EF4-FFF2-40B4-BE49-F238E27FC236}">
                <a16:creationId xmlns:a16="http://schemas.microsoft.com/office/drawing/2014/main" id="{81620F9D-B8A4-41A6-B0F2-84775361E815}"/>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O</a:t>
            </a:r>
            <a:endParaRPr lang="cs-CZ" altLang="cs-CZ" sz="1799" baseline="-25000">
              <a:latin typeface="Verdana" panose="020B0604030504040204" pitchFamily="34" charset="0"/>
            </a:endParaRPr>
          </a:p>
        </p:txBody>
      </p:sp>
      <p:grpSp>
        <p:nvGrpSpPr>
          <p:cNvPr id="37898" name="Group 10">
            <a:extLst>
              <a:ext uri="{FF2B5EF4-FFF2-40B4-BE49-F238E27FC236}">
                <a16:creationId xmlns:a16="http://schemas.microsoft.com/office/drawing/2014/main" id="{D389DA02-2B83-48E9-A56F-DA87F734DC89}"/>
              </a:ext>
            </a:extLst>
          </p:cNvPr>
          <p:cNvGrpSpPr>
            <a:grpSpLocks/>
          </p:cNvGrpSpPr>
          <p:nvPr/>
        </p:nvGrpSpPr>
        <p:grpSpPr bwMode="auto">
          <a:xfrm>
            <a:off x="5088016" y="2141638"/>
            <a:ext cx="1655634" cy="2231852"/>
            <a:chOff x="2245" y="572"/>
            <a:chExt cx="1134" cy="1724"/>
          </a:xfrm>
        </p:grpSpPr>
        <p:sp>
          <p:nvSpPr>
            <p:cNvPr id="37917" name="Line 11">
              <a:extLst>
                <a:ext uri="{FF2B5EF4-FFF2-40B4-BE49-F238E27FC236}">
                  <a16:creationId xmlns:a16="http://schemas.microsoft.com/office/drawing/2014/main" id="{F5D70E37-8CB8-4993-95CF-ED9D66A6A2E8}"/>
                </a:ext>
              </a:extLst>
            </p:cNvPr>
            <p:cNvSpPr>
              <a:spLocks noChangeShapeType="1"/>
            </p:cNvSpPr>
            <p:nvPr/>
          </p:nvSpPr>
          <p:spPr bwMode="auto">
            <a:xfrm>
              <a:off x="2880" y="1434"/>
              <a:ext cx="499" cy="8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37918" name="Line 12">
              <a:extLst>
                <a:ext uri="{FF2B5EF4-FFF2-40B4-BE49-F238E27FC236}">
                  <a16:creationId xmlns:a16="http://schemas.microsoft.com/office/drawing/2014/main" id="{A9899CEE-68BB-4ACD-982B-1063DD17E60A}"/>
                </a:ext>
              </a:extLst>
            </p:cNvPr>
            <p:cNvSpPr>
              <a:spLocks noChangeShapeType="1"/>
            </p:cNvSpPr>
            <p:nvPr/>
          </p:nvSpPr>
          <p:spPr bwMode="auto">
            <a:xfrm flipV="1">
              <a:off x="2880" y="572"/>
              <a:ext cx="499" cy="8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37919" name="Line 13">
              <a:extLst>
                <a:ext uri="{FF2B5EF4-FFF2-40B4-BE49-F238E27FC236}">
                  <a16:creationId xmlns:a16="http://schemas.microsoft.com/office/drawing/2014/main" id="{1B39E85C-58C1-4B00-90EF-AD264B73A115}"/>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7899" name="Rectangle 14">
            <a:extLst>
              <a:ext uri="{FF2B5EF4-FFF2-40B4-BE49-F238E27FC236}">
                <a16:creationId xmlns:a16="http://schemas.microsoft.com/office/drawing/2014/main" id="{8B4585DA-FC01-4B00-8C12-0ADFF1633521}"/>
              </a:ext>
            </a:extLst>
          </p:cNvPr>
          <p:cNvSpPr>
            <a:spLocks noChangeArrowheads="1"/>
          </p:cNvSpPr>
          <p:nvPr/>
        </p:nvSpPr>
        <p:spPr bwMode="auto">
          <a:xfrm>
            <a:off x="4151464" y="2789287"/>
            <a:ext cx="934965" cy="863533"/>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25000">
                <a:solidFill>
                  <a:srgbClr val="FF0066"/>
                </a:solidFill>
                <a:latin typeface="Verdana" panose="020B0604030504040204" pitchFamily="34" charset="0"/>
              </a:rPr>
              <a:t>2</a:t>
            </a: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3</a:t>
            </a:r>
          </a:p>
        </p:txBody>
      </p:sp>
      <p:grpSp>
        <p:nvGrpSpPr>
          <p:cNvPr id="37900" name="Group 15">
            <a:extLst>
              <a:ext uri="{FF2B5EF4-FFF2-40B4-BE49-F238E27FC236}">
                <a16:creationId xmlns:a16="http://schemas.microsoft.com/office/drawing/2014/main" id="{1F385703-978E-4FB4-B554-C760E9F9B40A}"/>
              </a:ext>
            </a:extLst>
          </p:cNvPr>
          <p:cNvGrpSpPr>
            <a:grpSpLocks/>
          </p:cNvGrpSpPr>
          <p:nvPr/>
        </p:nvGrpSpPr>
        <p:grpSpPr bwMode="auto">
          <a:xfrm flipH="1">
            <a:off x="2711712" y="2141639"/>
            <a:ext cx="1439752" cy="2160420"/>
            <a:chOff x="2245" y="572"/>
            <a:chExt cx="1134" cy="1724"/>
          </a:xfrm>
        </p:grpSpPr>
        <p:sp>
          <p:nvSpPr>
            <p:cNvPr id="37914" name="Line 16">
              <a:extLst>
                <a:ext uri="{FF2B5EF4-FFF2-40B4-BE49-F238E27FC236}">
                  <a16:creationId xmlns:a16="http://schemas.microsoft.com/office/drawing/2014/main" id="{5C27FADE-AA45-47FA-8352-28AB46291B70}"/>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7915" name="Line 17">
              <a:extLst>
                <a:ext uri="{FF2B5EF4-FFF2-40B4-BE49-F238E27FC236}">
                  <a16:creationId xmlns:a16="http://schemas.microsoft.com/office/drawing/2014/main" id="{5D256501-AE72-44BC-8A83-7BEB89FD043E}"/>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7916" name="Line 18">
              <a:extLst>
                <a:ext uri="{FF2B5EF4-FFF2-40B4-BE49-F238E27FC236}">
                  <a16:creationId xmlns:a16="http://schemas.microsoft.com/office/drawing/2014/main" id="{D4F05A35-04C3-4C8C-AF60-8D6BEAC3CDC8}"/>
                </a:ext>
              </a:extLst>
            </p:cNvPr>
            <p:cNvSpPr>
              <a:spLocks noChangeShapeType="1"/>
            </p:cNvSpPr>
            <p:nvPr/>
          </p:nvSpPr>
          <p:spPr bwMode="auto">
            <a:xfrm>
              <a:off x="2245" y="1434"/>
              <a:ext cx="63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37901" name="Group 19">
            <a:extLst>
              <a:ext uri="{FF2B5EF4-FFF2-40B4-BE49-F238E27FC236}">
                <a16:creationId xmlns:a16="http://schemas.microsoft.com/office/drawing/2014/main" id="{CEDFC496-C8D0-42DB-93DA-595C2322F59C}"/>
              </a:ext>
            </a:extLst>
          </p:cNvPr>
          <p:cNvGrpSpPr>
            <a:grpSpLocks/>
          </p:cNvGrpSpPr>
          <p:nvPr/>
        </p:nvGrpSpPr>
        <p:grpSpPr bwMode="auto">
          <a:xfrm flipH="1">
            <a:off x="7713539" y="4443336"/>
            <a:ext cx="1728653" cy="1585789"/>
            <a:chOff x="2245" y="572"/>
            <a:chExt cx="1134" cy="1724"/>
          </a:xfrm>
        </p:grpSpPr>
        <p:sp>
          <p:nvSpPr>
            <p:cNvPr id="37911" name="Line 20">
              <a:extLst>
                <a:ext uri="{FF2B5EF4-FFF2-40B4-BE49-F238E27FC236}">
                  <a16:creationId xmlns:a16="http://schemas.microsoft.com/office/drawing/2014/main" id="{93911025-E9D6-4C1C-A00D-79C2B4704B65}"/>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7912" name="Line 21">
              <a:extLst>
                <a:ext uri="{FF2B5EF4-FFF2-40B4-BE49-F238E27FC236}">
                  <a16:creationId xmlns:a16="http://schemas.microsoft.com/office/drawing/2014/main" id="{3F50F7E9-28DE-4D20-8666-BBCDAA05F68E}"/>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7913" name="Line 22">
              <a:extLst>
                <a:ext uri="{FF2B5EF4-FFF2-40B4-BE49-F238E27FC236}">
                  <a16:creationId xmlns:a16="http://schemas.microsoft.com/office/drawing/2014/main" id="{AABFB423-EBBB-455C-A2BD-22038C491639}"/>
                </a:ext>
              </a:extLst>
            </p:cNvPr>
            <p:cNvSpPr>
              <a:spLocks noChangeShapeType="1"/>
            </p:cNvSpPr>
            <p:nvPr/>
          </p:nvSpPr>
          <p:spPr bwMode="auto">
            <a:xfrm>
              <a:off x="2245" y="1434"/>
              <a:ext cx="63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7903" name="TextovéPole 1">
            <a:extLst>
              <a:ext uri="{FF2B5EF4-FFF2-40B4-BE49-F238E27FC236}">
                <a16:creationId xmlns:a16="http://schemas.microsoft.com/office/drawing/2014/main" id="{BB9837B5-2596-4CEE-B182-CA06C56A2EA7}"/>
              </a:ext>
            </a:extLst>
          </p:cNvPr>
          <p:cNvSpPr txBox="1">
            <a:spLocks noChangeArrowheads="1"/>
          </p:cNvSpPr>
          <p:nvPr/>
        </p:nvSpPr>
        <p:spPr bwMode="auto">
          <a:xfrm>
            <a:off x="3346662" y="6251357"/>
            <a:ext cx="254383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a:latin typeface="Times New Roman" panose="02020603050405020304" pitchFamily="18" charset="0"/>
              </a:rPr>
              <a:t>Van Slyke 1921-22</a:t>
            </a:r>
          </a:p>
        </p:txBody>
      </p:sp>
      <p:pic>
        <p:nvPicPr>
          <p:cNvPr id="37904" name="Picture 4" descr="BÜRETTE ZU APPARAT N.VAN SLYKE">
            <a:extLst>
              <a:ext uri="{FF2B5EF4-FFF2-40B4-BE49-F238E27FC236}">
                <a16:creationId xmlns:a16="http://schemas.microsoft.com/office/drawing/2014/main" id="{970DBEE8-0CA6-4D3F-91F2-4BC2103C79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92927" y="1670186"/>
            <a:ext cx="1904853" cy="2609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05" name="Picture 6" descr="http://centennial.rucares.org/centennial/assets_public/images/53_photo1.jpg">
            <a:extLst>
              <a:ext uri="{FF2B5EF4-FFF2-40B4-BE49-F238E27FC236}">
                <a16:creationId xmlns:a16="http://schemas.microsoft.com/office/drawing/2014/main" id="{0D6F4279-5966-4D7A-B07B-C0B6BD441C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57813" y="4127446"/>
            <a:ext cx="2295348" cy="200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906" name="Picture 25" descr="http://www.asbmb.org/uploadedfiles/aboutus/asbmb_history/past_president_images/large_images/1920s/1921_1922VanSlyke.jpg">
            <a:extLst>
              <a:ext uri="{FF2B5EF4-FFF2-40B4-BE49-F238E27FC236}">
                <a16:creationId xmlns:a16="http://schemas.microsoft.com/office/drawing/2014/main" id="{9BECA7BD-2B6D-4DBA-B3A1-CE83C88F95A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41901" y="4075063"/>
            <a:ext cx="1619126" cy="210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Šipka nahoru 3">
            <a:extLst>
              <a:ext uri="{FF2B5EF4-FFF2-40B4-BE49-F238E27FC236}">
                <a16:creationId xmlns:a16="http://schemas.microsoft.com/office/drawing/2014/main" id="{E677EF8C-4867-422A-92C9-FDA9A3DEB445}"/>
              </a:ext>
            </a:extLst>
          </p:cNvPr>
          <p:cNvSpPr/>
          <p:nvPr/>
        </p:nvSpPr>
        <p:spPr>
          <a:xfrm>
            <a:off x="2135494" y="1140003"/>
            <a:ext cx="252393" cy="569869"/>
          </a:xfrm>
          <a:prstGeom prst="up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cs-CZ" sz="2800" dirty="0"/>
              <a:t>.</a:t>
            </a:r>
          </a:p>
        </p:txBody>
      </p:sp>
      <p:sp>
        <p:nvSpPr>
          <p:cNvPr id="37908" name="TextovéPole 4">
            <a:extLst>
              <a:ext uri="{FF2B5EF4-FFF2-40B4-BE49-F238E27FC236}">
                <a16:creationId xmlns:a16="http://schemas.microsoft.com/office/drawing/2014/main" id="{1298254D-1C9E-43E7-A767-33F84F0568F4}"/>
              </a:ext>
            </a:extLst>
          </p:cNvPr>
          <p:cNvSpPr txBox="1">
            <a:spLocks noChangeArrowheads="1"/>
          </p:cNvSpPr>
          <p:nvPr/>
        </p:nvSpPr>
        <p:spPr bwMode="auto">
          <a:xfrm>
            <a:off x="1979932" y="692361"/>
            <a:ext cx="715260"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a:latin typeface="Times New Roman" panose="02020603050405020304" pitchFamily="18" charset="0"/>
              </a:rPr>
              <a:t>CO</a:t>
            </a:r>
            <a:r>
              <a:rPr lang="cs-CZ" altLang="cs-CZ" sz="2399" baseline="-25000">
                <a:latin typeface="Times New Roman" panose="02020603050405020304" pitchFamily="18" charset="0"/>
              </a:rPr>
              <a:t>2</a:t>
            </a:r>
          </a:p>
        </p:txBody>
      </p:sp>
      <p:sp>
        <p:nvSpPr>
          <p:cNvPr id="37909" name="TextovéPole 33">
            <a:extLst>
              <a:ext uri="{FF2B5EF4-FFF2-40B4-BE49-F238E27FC236}">
                <a16:creationId xmlns:a16="http://schemas.microsoft.com/office/drawing/2014/main" id="{46FD353F-673F-43F6-BCCC-ABEF4FB4FD2E}"/>
              </a:ext>
            </a:extLst>
          </p:cNvPr>
          <p:cNvSpPr txBox="1">
            <a:spLocks noChangeArrowheads="1"/>
          </p:cNvSpPr>
          <p:nvPr/>
        </p:nvSpPr>
        <p:spPr bwMode="auto">
          <a:xfrm>
            <a:off x="3518098" y="1044759"/>
            <a:ext cx="237872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a:latin typeface="Times New Roman" panose="02020603050405020304" pitchFamily="18" charset="0"/>
              </a:rPr>
              <a:t>Vakuová extrakce</a:t>
            </a:r>
          </a:p>
        </p:txBody>
      </p:sp>
      <p:sp>
        <p:nvSpPr>
          <p:cNvPr id="37910" name="Rectangle 2">
            <a:extLst>
              <a:ext uri="{FF2B5EF4-FFF2-40B4-BE49-F238E27FC236}">
                <a16:creationId xmlns:a16="http://schemas.microsoft.com/office/drawing/2014/main" id="{544C48A4-4E2F-40B1-A175-DAD0B28CFD3D}"/>
              </a:ext>
            </a:extLst>
          </p:cNvPr>
          <p:cNvSpPr>
            <a:spLocks noGrp="1" noChangeArrowheads="1"/>
          </p:cNvSpPr>
          <p:nvPr>
            <p:ph type="title"/>
          </p:nvPr>
        </p:nvSpPr>
        <p:spPr>
          <a:xfrm>
            <a:off x="1344581" y="-107677"/>
            <a:ext cx="9756022" cy="1139738"/>
          </a:xfrm>
        </p:spPr>
        <p:txBody>
          <a:bodyPr/>
          <a:lstStyle/>
          <a:p>
            <a:pPr algn="ctr"/>
            <a:r>
              <a:rPr lang="cs-CZ" altLang="cs-CZ" sz="4000" dirty="0">
                <a:solidFill>
                  <a:srgbClr val="FF0000"/>
                </a:solidFill>
                <a:latin typeface="Arial" panose="020B0604020202020204" pitchFamily="34" charset="0"/>
              </a:rPr>
              <a:t>Vyšetřování parametrů ABR</a:t>
            </a:r>
            <a:endParaRPr lang="cs-CZ" altLang="cs-CZ" sz="4000" dirty="0">
              <a:solidFill>
                <a:srgbClr val="FF0000"/>
              </a:solidFill>
            </a:endParaRPr>
          </a:p>
        </p:txBody>
      </p:sp>
      <p:sp>
        <p:nvSpPr>
          <p:cNvPr id="37902" name="Text Box 23">
            <a:extLst>
              <a:ext uri="{FF2B5EF4-FFF2-40B4-BE49-F238E27FC236}">
                <a16:creationId xmlns:a16="http://schemas.microsoft.com/office/drawing/2014/main" id="{BB0CD840-3984-467F-BFFE-BD6BAF7A0B93}"/>
              </a:ext>
            </a:extLst>
          </p:cNvPr>
          <p:cNvSpPr txBox="1">
            <a:spLocks noChangeArrowheads="1"/>
          </p:cNvSpPr>
          <p:nvPr/>
        </p:nvSpPr>
        <p:spPr bwMode="auto">
          <a:xfrm>
            <a:off x="7713540" y="1042737"/>
            <a:ext cx="1675356" cy="646074"/>
          </a:xfrm>
          <a:prstGeom prst="rect">
            <a:avLst/>
          </a:prstGeom>
          <a:solidFill>
            <a:srgbClr val="99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Alkalická rezerva</a:t>
            </a:r>
          </a:p>
        </p:txBody>
      </p:sp>
      <p:sp>
        <p:nvSpPr>
          <p:cNvPr id="3" name="Zástupný symbol pro obsah 2">
            <a:extLst>
              <a:ext uri="{FF2B5EF4-FFF2-40B4-BE49-F238E27FC236}">
                <a16:creationId xmlns:a16="http://schemas.microsoft.com/office/drawing/2014/main" id="{9F15ABC6-8D5C-43A8-954D-29A197170104}"/>
              </a:ext>
            </a:extLst>
          </p:cNvPr>
          <p:cNvSpPr>
            <a:spLocks noGrp="1"/>
          </p:cNvSpPr>
          <p:nvPr>
            <p:ph idx="1"/>
          </p:nvPr>
        </p:nvSpPr>
        <p:spPr/>
        <p:txBody>
          <a:bodyPr/>
          <a:lstStyle/>
          <a:p>
            <a:endParaRPr lang="en-US"/>
          </a:p>
        </p:txBody>
      </p:sp>
    </p:spTree>
    <p:extLst>
      <p:ext uri="{BB962C8B-B14F-4D97-AF65-F5344CB8AC3E}">
        <p14:creationId xmlns:p14="http://schemas.microsoft.com/office/powerpoint/2010/main" val="44775470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31" name="Obdélník 30">
            <a:extLst>
              <a:ext uri="{FF2B5EF4-FFF2-40B4-BE49-F238E27FC236}">
                <a16:creationId xmlns:a16="http://schemas.microsoft.com/office/drawing/2014/main" id="{D7959E98-F8B6-4D6B-8192-6B379A041C71}"/>
              </a:ext>
            </a:extLst>
          </p:cNvPr>
          <p:cNvSpPr/>
          <p:nvPr/>
        </p:nvSpPr>
        <p:spPr>
          <a:xfrm>
            <a:off x="1524000" y="0"/>
            <a:ext cx="9144000" cy="6858000"/>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21507" name="Text Box 2">
            <a:extLst>
              <a:ext uri="{FF2B5EF4-FFF2-40B4-BE49-F238E27FC236}">
                <a16:creationId xmlns:a16="http://schemas.microsoft.com/office/drawing/2014/main" id="{7C6AC800-1B0B-46E2-B1AA-B9B8C1528CF9}"/>
              </a:ext>
            </a:extLst>
          </p:cNvPr>
          <p:cNvSpPr txBox="1">
            <a:spLocks noChangeArrowheads="1"/>
          </p:cNvSpPr>
          <p:nvPr/>
        </p:nvSpPr>
        <p:spPr bwMode="auto">
          <a:xfrm>
            <a:off x="9575801" y="4795838"/>
            <a:ext cx="963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Times New Roman" panose="02020603050405020304" pitchFamily="18" charset="0"/>
              </a:rPr>
              <a:t>Výdej</a:t>
            </a:r>
            <a:endParaRPr lang="cs-CZ" altLang="cs-CZ" sz="2400">
              <a:latin typeface="Times New Roman" panose="02020603050405020304" pitchFamily="18" charset="0"/>
            </a:endParaRPr>
          </a:p>
        </p:txBody>
      </p:sp>
      <p:grpSp>
        <p:nvGrpSpPr>
          <p:cNvPr id="21508" name="Group 3">
            <a:extLst>
              <a:ext uri="{FF2B5EF4-FFF2-40B4-BE49-F238E27FC236}">
                <a16:creationId xmlns:a16="http://schemas.microsoft.com/office/drawing/2014/main" id="{94EB7607-AE26-404E-9A91-E78747E62E6A}"/>
              </a:ext>
            </a:extLst>
          </p:cNvPr>
          <p:cNvGrpSpPr>
            <a:grpSpLocks/>
          </p:cNvGrpSpPr>
          <p:nvPr/>
        </p:nvGrpSpPr>
        <p:grpSpPr bwMode="auto">
          <a:xfrm>
            <a:off x="7248525" y="2678113"/>
            <a:ext cx="1277938" cy="2438400"/>
            <a:chOff x="1190" y="1848"/>
            <a:chExt cx="1113" cy="1934"/>
          </a:xfrm>
        </p:grpSpPr>
        <p:sp>
          <p:nvSpPr>
            <p:cNvPr id="21529" name="AutoShape 4">
              <a:extLst>
                <a:ext uri="{FF2B5EF4-FFF2-40B4-BE49-F238E27FC236}">
                  <a16:creationId xmlns:a16="http://schemas.microsoft.com/office/drawing/2014/main" id="{ECAB5EE9-8988-4ADE-B91A-D1154C775463}"/>
                </a:ext>
              </a:extLst>
            </p:cNvPr>
            <p:cNvSpPr>
              <a:spLocks noChangeArrowheads="1"/>
            </p:cNvSpPr>
            <p:nvPr/>
          </p:nvSpPr>
          <p:spPr bwMode="auto">
            <a:xfrm>
              <a:off x="1265" y="1911"/>
              <a:ext cx="958" cy="1351"/>
            </a:xfrm>
            <a:prstGeom prst="can">
              <a:avLst>
                <a:gd name="adj" fmla="val 35256"/>
              </a:avLst>
            </a:prstGeom>
            <a:solidFill>
              <a:schemeClr val="bg2"/>
            </a:solidFill>
            <a:ln w="9525">
              <a:solidFill>
                <a:schemeClr val="tx1"/>
              </a:solidFill>
              <a:round/>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nvGrpSpPr>
            <p:cNvPr id="21530" name="Group 5">
              <a:extLst>
                <a:ext uri="{FF2B5EF4-FFF2-40B4-BE49-F238E27FC236}">
                  <a16:creationId xmlns:a16="http://schemas.microsoft.com/office/drawing/2014/main" id="{7569F3C4-21AE-4EED-89AA-5976F5990771}"/>
                </a:ext>
              </a:extLst>
            </p:cNvPr>
            <p:cNvGrpSpPr>
              <a:grpSpLocks/>
            </p:cNvGrpSpPr>
            <p:nvPr/>
          </p:nvGrpSpPr>
          <p:grpSpPr bwMode="auto">
            <a:xfrm>
              <a:off x="1265" y="2865"/>
              <a:ext cx="962" cy="870"/>
              <a:chOff x="2539" y="2227"/>
              <a:chExt cx="962" cy="870"/>
            </a:xfrm>
          </p:grpSpPr>
          <p:sp>
            <p:nvSpPr>
              <p:cNvPr id="21533" name="Freeform 6">
                <a:extLst>
                  <a:ext uri="{FF2B5EF4-FFF2-40B4-BE49-F238E27FC236}">
                    <a16:creationId xmlns:a16="http://schemas.microsoft.com/office/drawing/2014/main" id="{A95B9676-854A-4780-AC87-7BDCBBF18604}"/>
                  </a:ext>
                </a:extLst>
              </p:cNvPr>
              <p:cNvSpPr>
                <a:spLocks/>
              </p:cNvSpPr>
              <p:nvPr/>
            </p:nvSpPr>
            <p:spPr bwMode="auto">
              <a:xfrm>
                <a:off x="2539" y="2399"/>
                <a:ext cx="958" cy="698"/>
              </a:xfrm>
              <a:custGeom>
                <a:avLst/>
                <a:gdLst>
                  <a:gd name="T0" fmla="*/ 0 w 1915"/>
                  <a:gd name="T1" fmla="*/ 0 h 1396"/>
                  <a:gd name="T2" fmla="*/ 0 w 1915"/>
                  <a:gd name="T3" fmla="*/ 17 h 1396"/>
                  <a:gd name="T4" fmla="*/ 1 w 1915"/>
                  <a:gd name="T5" fmla="*/ 18 h 1396"/>
                  <a:gd name="T6" fmla="*/ 1 w 1915"/>
                  <a:gd name="T7" fmla="*/ 18 h 1396"/>
                  <a:gd name="T8" fmla="*/ 1 w 1915"/>
                  <a:gd name="T9" fmla="*/ 19 h 1396"/>
                  <a:gd name="T10" fmla="*/ 2 w 1915"/>
                  <a:gd name="T11" fmla="*/ 19 h 1396"/>
                  <a:gd name="T12" fmla="*/ 3 w 1915"/>
                  <a:gd name="T13" fmla="*/ 20 h 1396"/>
                  <a:gd name="T14" fmla="*/ 3 w 1915"/>
                  <a:gd name="T15" fmla="*/ 20 h 1396"/>
                  <a:gd name="T16" fmla="*/ 4 w 1915"/>
                  <a:gd name="T17" fmla="*/ 20 h 1396"/>
                  <a:gd name="T18" fmla="*/ 5 w 1915"/>
                  <a:gd name="T19" fmla="*/ 21 h 1396"/>
                  <a:gd name="T20" fmla="*/ 6 w 1915"/>
                  <a:gd name="T21" fmla="*/ 21 h 1396"/>
                  <a:gd name="T22" fmla="*/ 7 w 1915"/>
                  <a:gd name="T23" fmla="*/ 21 h 1396"/>
                  <a:gd name="T24" fmla="*/ 8 w 1915"/>
                  <a:gd name="T25" fmla="*/ 22 h 1396"/>
                  <a:gd name="T26" fmla="*/ 10 w 1915"/>
                  <a:gd name="T27" fmla="*/ 22 h 1396"/>
                  <a:gd name="T28" fmla="*/ 11 w 1915"/>
                  <a:gd name="T29" fmla="*/ 22 h 1396"/>
                  <a:gd name="T30" fmla="*/ 12 w 1915"/>
                  <a:gd name="T31" fmla="*/ 22 h 1396"/>
                  <a:gd name="T32" fmla="*/ 13 w 1915"/>
                  <a:gd name="T33" fmla="*/ 22 h 1396"/>
                  <a:gd name="T34" fmla="*/ 14 w 1915"/>
                  <a:gd name="T35" fmla="*/ 22 h 1396"/>
                  <a:gd name="T36" fmla="*/ 16 w 1915"/>
                  <a:gd name="T37" fmla="*/ 22 h 1396"/>
                  <a:gd name="T38" fmla="*/ 17 w 1915"/>
                  <a:gd name="T39" fmla="*/ 22 h 1396"/>
                  <a:gd name="T40" fmla="*/ 19 w 1915"/>
                  <a:gd name="T41" fmla="*/ 22 h 1396"/>
                  <a:gd name="T42" fmla="*/ 20 w 1915"/>
                  <a:gd name="T43" fmla="*/ 22 h 1396"/>
                  <a:gd name="T44" fmla="*/ 22 w 1915"/>
                  <a:gd name="T45" fmla="*/ 22 h 1396"/>
                  <a:gd name="T46" fmla="*/ 23 w 1915"/>
                  <a:gd name="T47" fmla="*/ 22 h 1396"/>
                  <a:gd name="T48" fmla="*/ 24 w 1915"/>
                  <a:gd name="T49" fmla="*/ 21 h 1396"/>
                  <a:gd name="T50" fmla="*/ 25 w 1915"/>
                  <a:gd name="T51" fmla="*/ 21 h 1396"/>
                  <a:gd name="T52" fmla="*/ 26 w 1915"/>
                  <a:gd name="T53" fmla="*/ 21 h 1396"/>
                  <a:gd name="T54" fmla="*/ 27 w 1915"/>
                  <a:gd name="T55" fmla="*/ 20 h 1396"/>
                  <a:gd name="T56" fmla="*/ 28 w 1915"/>
                  <a:gd name="T57" fmla="*/ 20 h 1396"/>
                  <a:gd name="T58" fmla="*/ 28 w 1915"/>
                  <a:gd name="T59" fmla="*/ 20 h 1396"/>
                  <a:gd name="T60" fmla="*/ 29 w 1915"/>
                  <a:gd name="T61" fmla="*/ 19 h 1396"/>
                  <a:gd name="T62" fmla="*/ 30 w 1915"/>
                  <a:gd name="T63" fmla="*/ 19 h 1396"/>
                  <a:gd name="T64" fmla="*/ 30 w 1915"/>
                  <a:gd name="T65" fmla="*/ 18 h 1396"/>
                  <a:gd name="T66" fmla="*/ 30 w 1915"/>
                  <a:gd name="T67" fmla="*/ 18 h 1396"/>
                  <a:gd name="T68" fmla="*/ 30 w 1915"/>
                  <a:gd name="T69" fmla="*/ 17 h 1396"/>
                  <a:gd name="T70" fmla="*/ 30 w 1915"/>
                  <a:gd name="T71" fmla="*/ 1 h 1396"/>
                  <a:gd name="T72" fmla="*/ 0 w 1915"/>
                  <a:gd name="T73" fmla="*/ 0 h 13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15"/>
                  <a:gd name="T112" fmla="*/ 0 h 1396"/>
                  <a:gd name="T113" fmla="*/ 1915 w 1915"/>
                  <a:gd name="T114" fmla="*/ 1396 h 13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15" h="1396">
                    <a:moveTo>
                      <a:pt x="0" y="0"/>
                    </a:moveTo>
                    <a:lnTo>
                      <a:pt x="0" y="1041"/>
                    </a:lnTo>
                    <a:lnTo>
                      <a:pt x="13" y="1098"/>
                    </a:lnTo>
                    <a:lnTo>
                      <a:pt x="31" y="1135"/>
                    </a:lnTo>
                    <a:lnTo>
                      <a:pt x="54" y="1170"/>
                    </a:lnTo>
                    <a:lnTo>
                      <a:pt x="88" y="1197"/>
                    </a:lnTo>
                    <a:lnTo>
                      <a:pt x="132" y="1228"/>
                    </a:lnTo>
                    <a:lnTo>
                      <a:pt x="179" y="1251"/>
                    </a:lnTo>
                    <a:lnTo>
                      <a:pt x="230" y="1275"/>
                    </a:lnTo>
                    <a:lnTo>
                      <a:pt x="296" y="1298"/>
                    </a:lnTo>
                    <a:lnTo>
                      <a:pt x="362" y="1322"/>
                    </a:lnTo>
                    <a:lnTo>
                      <a:pt x="424" y="1337"/>
                    </a:lnTo>
                    <a:lnTo>
                      <a:pt x="501" y="1354"/>
                    </a:lnTo>
                    <a:lnTo>
                      <a:pt x="580" y="1367"/>
                    </a:lnTo>
                    <a:lnTo>
                      <a:pt x="648" y="1377"/>
                    </a:lnTo>
                    <a:lnTo>
                      <a:pt x="718" y="1386"/>
                    </a:lnTo>
                    <a:lnTo>
                      <a:pt x="797" y="1391"/>
                    </a:lnTo>
                    <a:lnTo>
                      <a:pt x="884" y="1396"/>
                    </a:lnTo>
                    <a:lnTo>
                      <a:pt x="983" y="1396"/>
                    </a:lnTo>
                    <a:lnTo>
                      <a:pt x="1081" y="1391"/>
                    </a:lnTo>
                    <a:lnTo>
                      <a:pt x="1176" y="1386"/>
                    </a:lnTo>
                    <a:lnTo>
                      <a:pt x="1265" y="1377"/>
                    </a:lnTo>
                    <a:lnTo>
                      <a:pt x="1355" y="1364"/>
                    </a:lnTo>
                    <a:lnTo>
                      <a:pt x="1420" y="1352"/>
                    </a:lnTo>
                    <a:lnTo>
                      <a:pt x="1503" y="1332"/>
                    </a:lnTo>
                    <a:lnTo>
                      <a:pt x="1568" y="1312"/>
                    </a:lnTo>
                    <a:lnTo>
                      <a:pt x="1629" y="1293"/>
                    </a:lnTo>
                    <a:lnTo>
                      <a:pt x="1689" y="1272"/>
                    </a:lnTo>
                    <a:lnTo>
                      <a:pt x="1747" y="1246"/>
                    </a:lnTo>
                    <a:lnTo>
                      <a:pt x="1789" y="1222"/>
                    </a:lnTo>
                    <a:lnTo>
                      <a:pt x="1830" y="1190"/>
                    </a:lnTo>
                    <a:lnTo>
                      <a:pt x="1858" y="1167"/>
                    </a:lnTo>
                    <a:lnTo>
                      <a:pt x="1881" y="1140"/>
                    </a:lnTo>
                    <a:lnTo>
                      <a:pt x="1904" y="1099"/>
                    </a:lnTo>
                    <a:lnTo>
                      <a:pt x="1915" y="1052"/>
                    </a:lnTo>
                    <a:lnTo>
                      <a:pt x="1915" y="1"/>
                    </a:lnTo>
                    <a:lnTo>
                      <a:pt x="0" y="0"/>
                    </a:lnTo>
                    <a:close/>
                  </a:path>
                </a:pathLst>
              </a:custGeom>
              <a:solidFill>
                <a:srgbClr val="00A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34" name="Oval 7">
                <a:extLst>
                  <a:ext uri="{FF2B5EF4-FFF2-40B4-BE49-F238E27FC236}">
                    <a16:creationId xmlns:a16="http://schemas.microsoft.com/office/drawing/2014/main" id="{43499CFE-2F4E-46BA-8745-75AFFFEEC601}"/>
                  </a:ext>
                </a:extLst>
              </p:cNvPr>
              <p:cNvSpPr>
                <a:spLocks noChangeArrowheads="1"/>
              </p:cNvSpPr>
              <p:nvPr/>
            </p:nvSpPr>
            <p:spPr bwMode="auto">
              <a:xfrm>
                <a:off x="2539" y="2227"/>
                <a:ext cx="962" cy="335"/>
              </a:xfrm>
              <a:prstGeom prst="ellipse">
                <a:avLst/>
              </a:prstGeom>
              <a:solidFill>
                <a:srgbClr val="8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1535" name="Oval 8">
                <a:extLst>
                  <a:ext uri="{FF2B5EF4-FFF2-40B4-BE49-F238E27FC236}">
                    <a16:creationId xmlns:a16="http://schemas.microsoft.com/office/drawing/2014/main" id="{917380E0-7BC2-460E-AD9C-5727A9809A4C}"/>
                  </a:ext>
                </a:extLst>
              </p:cNvPr>
              <p:cNvSpPr>
                <a:spLocks noChangeArrowheads="1"/>
              </p:cNvSpPr>
              <p:nvPr/>
            </p:nvSpPr>
            <p:spPr bwMode="auto">
              <a:xfrm>
                <a:off x="2574" y="2250"/>
                <a:ext cx="889" cy="293"/>
              </a:xfrm>
              <a:prstGeom prst="ellipse">
                <a:avLst/>
              </a:pr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sp>
          <p:nvSpPr>
            <p:cNvPr id="21531" name="AutoShape 9">
              <a:extLst>
                <a:ext uri="{FF2B5EF4-FFF2-40B4-BE49-F238E27FC236}">
                  <a16:creationId xmlns:a16="http://schemas.microsoft.com/office/drawing/2014/main" id="{FB078763-9F79-4946-AC9C-2E4041EEC030}"/>
                </a:ext>
              </a:extLst>
            </p:cNvPr>
            <p:cNvSpPr>
              <a:spLocks noChangeArrowheads="1"/>
            </p:cNvSpPr>
            <p:nvPr/>
          </p:nvSpPr>
          <p:spPr bwMode="auto">
            <a:xfrm>
              <a:off x="1190" y="1848"/>
              <a:ext cx="1113" cy="1934"/>
            </a:xfrm>
            <a:prstGeom prst="can">
              <a:avLst>
                <a:gd name="adj" fmla="val 43441"/>
              </a:avLst>
            </a:prstGeom>
            <a:solidFill>
              <a:schemeClr val="folHlink">
                <a:alpha val="50195"/>
              </a:schemeClr>
            </a:solidFill>
            <a:ln w="9525">
              <a:solidFill>
                <a:schemeClr val="tx1"/>
              </a:solidFill>
              <a:round/>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336906" name="Oval 10">
              <a:extLst>
                <a:ext uri="{FF2B5EF4-FFF2-40B4-BE49-F238E27FC236}">
                  <a16:creationId xmlns:a16="http://schemas.microsoft.com/office/drawing/2014/main" id="{86FFDE4C-D49D-41AE-8E3B-BF51A4875D90}"/>
                </a:ext>
              </a:extLst>
            </p:cNvPr>
            <p:cNvSpPr>
              <a:spLocks noChangeArrowheads="1"/>
            </p:cNvSpPr>
            <p:nvPr/>
          </p:nvSpPr>
          <p:spPr bwMode="auto">
            <a:xfrm>
              <a:off x="1269" y="1906"/>
              <a:ext cx="950" cy="345"/>
            </a:xfrm>
            <a:prstGeom prst="ellipse">
              <a:avLst/>
            </a:prstGeom>
            <a:gradFill rotWithShape="0">
              <a:gsLst>
                <a:gs pos="0">
                  <a:schemeClr val="bg2">
                    <a:gamma/>
                    <a:shade val="46275"/>
                    <a:invGamma/>
                  </a:schemeClr>
                </a:gs>
                <a:gs pos="100000">
                  <a:schemeClr val="bg2"/>
                </a:gs>
              </a:gsLst>
              <a:lin ang="0" scaled="1"/>
            </a:gradFill>
            <a:ln w="9525">
              <a:solidFill>
                <a:schemeClr val="tx1"/>
              </a:solidFill>
              <a:round/>
              <a:headEnd/>
              <a:tailEnd/>
            </a:ln>
            <a:effectLst/>
          </p:spPr>
          <p:txBody>
            <a:bodyPr wrap="none" anchor="ctr"/>
            <a:lstStyle/>
            <a:p>
              <a:pPr eaLnBrk="1" hangingPunct="1">
                <a:defRPr/>
              </a:pPr>
              <a:endParaRPr lang="cs-CZ">
                <a:latin typeface="Arial" charset="0"/>
              </a:endParaRPr>
            </a:p>
          </p:txBody>
        </p:sp>
      </p:grpSp>
      <p:grpSp>
        <p:nvGrpSpPr>
          <p:cNvPr id="21509" name="Group 11">
            <a:extLst>
              <a:ext uri="{FF2B5EF4-FFF2-40B4-BE49-F238E27FC236}">
                <a16:creationId xmlns:a16="http://schemas.microsoft.com/office/drawing/2014/main" id="{11822556-BC6B-46E8-8E0E-5B157ADDF3D2}"/>
              </a:ext>
            </a:extLst>
          </p:cNvPr>
          <p:cNvGrpSpPr>
            <a:grpSpLocks/>
          </p:cNvGrpSpPr>
          <p:nvPr/>
        </p:nvGrpSpPr>
        <p:grpSpPr bwMode="auto">
          <a:xfrm>
            <a:off x="9317038" y="5008564"/>
            <a:ext cx="76200" cy="320675"/>
            <a:chOff x="4076" y="3462"/>
            <a:chExt cx="66" cy="255"/>
          </a:xfrm>
        </p:grpSpPr>
        <p:sp>
          <p:nvSpPr>
            <p:cNvPr id="21527" name="Freeform 12">
              <a:extLst>
                <a:ext uri="{FF2B5EF4-FFF2-40B4-BE49-F238E27FC236}">
                  <a16:creationId xmlns:a16="http://schemas.microsoft.com/office/drawing/2014/main" id="{08C78C24-21FE-4823-9A35-799303907A04}"/>
                </a:ext>
              </a:extLst>
            </p:cNvPr>
            <p:cNvSpPr>
              <a:spLocks/>
            </p:cNvSpPr>
            <p:nvPr/>
          </p:nvSpPr>
          <p:spPr bwMode="auto">
            <a:xfrm>
              <a:off x="4076" y="3462"/>
              <a:ext cx="66" cy="124"/>
            </a:xfrm>
            <a:custGeom>
              <a:avLst/>
              <a:gdLst>
                <a:gd name="T0" fmla="*/ 0 w 196"/>
                <a:gd name="T1" fmla="*/ 0 h 371"/>
                <a:gd name="T2" fmla="*/ 0 w 196"/>
                <a:gd name="T3" fmla="*/ 0 h 371"/>
                <a:gd name="T4" fmla="*/ 0 w 196"/>
                <a:gd name="T5" fmla="*/ 0 h 371"/>
                <a:gd name="T6" fmla="*/ 0 w 196"/>
                <a:gd name="T7" fmla="*/ 0 h 371"/>
                <a:gd name="T8" fmla="*/ 0 w 196"/>
                <a:gd name="T9" fmla="*/ 0 h 371"/>
                <a:gd name="T10" fmla="*/ 0 w 196"/>
                <a:gd name="T11" fmla="*/ 0 h 371"/>
                <a:gd name="T12" fmla="*/ 0 w 196"/>
                <a:gd name="T13" fmla="*/ 0 h 371"/>
                <a:gd name="T14" fmla="*/ 0 w 196"/>
                <a:gd name="T15" fmla="*/ 0 h 371"/>
                <a:gd name="T16" fmla="*/ 0 w 196"/>
                <a:gd name="T17" fmla="*/ 0 h 371"/>
                <a:gd name="T18" fmla="*/ 0 w 196"/>
                <a:gd name="T19" fmla="*/ 0 h 371"/>
                <a:gd name="T20" fmla="*/ 0 w 196"/>
                <a:gd name="T21" fmla="*/ 0 h 371"/>
                <a:gd name="T22" fmla="*/ 0 w 196"/>
                <a:gd name="T23" fmla="*/ 0 h 371"/>
                <a:gd name="T24" fmla="*/ 0 w 196"/>
                <a:gd name="T25" fmla="*/ 0 h 371"/>
                <a:gd name="T26" fmla="*/ 0 w 196"/>
                <a:gd name="T27" fmla="*/ 0 h 371"/>
                <a:gd name="T28" fmla="*/ 0 w 196"/>
                <a:gd name="T29" fmla="*/ 1 h 371"/>
                <a:gd name="T30" fmla="*/ 0 w 196"/>
                <a:gd name="T31" fmla="*/ 1 h 371"/>
                <a:gd name="T32" fmla="*/ 0 w 196"/>
                <a:gd name="T33" fmla="*/ 1 h 371"/>
                <a:gd name="T34" fmla="*/ 0 w 196"/>
                <a:gd name="T35" fmla="*/ 0 h 371"/>
                <a:gd name="T36" fmla="*/ 0 w 196"/>
                <a:gd name="T37" fmla="*/ 0 h 371"/>
                <a:gd name="T38" fmla="*/ 0 w 196"/>
                <a:gd name="T39" fmla="*/ 0 h 371"/>
                <a:gd name="T40" fmla="*/ 0 w 196"/>
                <a:gd name="T41" fmla="*/ 0 h 371"/>
                <a:gd name="T42" fmla="*/ 0 w 196"/>
                <a:gd name="T43" fmla="*/ 0 h 371"/>
                <a:gd name="T44" fmla="*/ 0 w 196"/>
                <a:gd name="T45" fmla="*/ 0 h 371"/>
                <a:gd name="T46" fmla="*/ 0 w 196"/>
                <a:gd name="T47" fmla="*/ 0 h 371"/>
                <a:gd name="T48" fmla="*/ 0 w 196"/>
                <a:gd name="T49" fmla="*/ 0 h 371"/>
                <a:gd name="T50" fmla="*/ 0 w 196"/>
                <a:gd name="T51" fmla="*/ 0 h 371"/>
                <a:gd name="T52" fmla="*/ 0 w 196"/>
                <a:gd name="T53" fmla="*/ 0 h 371"/>
                <a:gd name="T54" fmla="*/ 0 w 196"/>
                <a:gd name="T55" fmla="*/ 0 h 371"/>
                <a:gd name="T56" fmla="*/ 0 w 196"/>
                <a:gd name="T57" fmla="*/ 0 h 371"/>
                <a:gd name="T58" fmla="*/ 0 w 196"/>
                <a:gd name="T59" fmla="*/ 0 h 371"/>
                <a:gd name="T60" fmla="*/ 0 w 196"/>
                <a:gd name="T61" fmla="*/ 0 h 371"/>
                <a:gd name="T62" fmla="*/ 0 w 196"/>
                <a:gd name="T63" fmla="*/ 0 h 3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1"/>
                <a:gd name="T98" fmla="*/ 196 w 196"/>
                <a:gd name="T99" fmla="*/ 371 h 3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1">
                  <a:moveTo>
                    <a:pt x="95" y="0"/>
                  </a:moveTo>
                  <a:lnTo>
                    <a:pt x="105" y="58"/>
                  </a:lnTo>
                  <a:lnTo>
                    <a:pt x="111" y="88"/>
                  </a:lnTo>
                  <a:lnTo>
                    <a:pt x="121" y="122"/>
                  </a:lnTo>
                  <a:lnTo>
                    <a:pt x="132" y="142"/>
                  </a:lnTo>
                  <a:lnTo>
                    <a:pt x="147" y="166"/>
                  </a:lnTo>
                  <a:lnTo>
                    <a:pt x="167" y="194"/>
                  </a:lnTo>
                  <a:lnTo>
                    <a:pt x="184" y="220"/>
                  </a:lnTo>
                  <a:lnTo>
                    <a:pt x="192" y="246"/>
                  </a:lnTo>
                  <a:lnTo>
                    <a:pt x="196" y="279"/>
                  </a:lnTo>
                  <a:lnTo>
                    <a:pt x="189" y="307"/>
                  </a:lnTo>
                  <a:lnTo>
                    <a:pt x="178" y="328"/>
                  </a:lnTo>
                  <a:lnTo>
                    <a:pt x="162" y="345"/>
                  </a:lnTo>
                  <a:lnTo>
                    <a:pt x="141" y="361"/>
                  </a:lnTo>
                  <a:lnTo>
                    <a:pt x="121" y="368"/>
                  </a:lnTo>
                  <a:lnTo>
                    <a:pt x="99" y="371"/>
                  </a:lnTo>
                  <a:lnTo>
                    <a:pt x="76" y="368"/>
                  </a:lnTo>
                  <a:lnTo>
                    <a:pt x="54" y="362"/>
                  </a:lnTo>
                  <a:lnTo>
                    <a:pt x="34" y="351"/>
                  </a:lnTo>
                  <a:lnTo>
                    <a:pt x="19" y="335"/>
                  </a:lnTo>
                  <a:lnTo>
                    <a:pt x="8" y="316"/>
                  </a:lnTo>
                  <a:lnTo>
                    <a:pt x="3" y="297"/>
                  </a:lnTo>
                  <a:lnTo>
                    <a:pt x="0" y="272"/>
                  </a:lnTo>
                  <a:lnTo>
                    <a:pt x="5" y="240"/>
                  </a:lnTo>
                  <a:lnTo>
                    <a:pt x="13" y="218"/>
                  </a:lnTo>
                  <a:lnTo>
                    <a:pt x="30" y="191"/>
                  </a:lnTo>
                  <a:lnTo>
                    <a:pt x="49" y="166"/>
                  </a:lnTo>
                  <a:lnTo>
                    <a:pt x="62" y="141"/>
                  </a:lnTo>
                  <a:lnTo>
                    <a:pt x="72" y="120"/>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28" name="Freeform 13">
              <a:extLst>
                <a:ext uri="{FF2B5EF4-FFF2-40B4-BE49-F238E27FC236}">
                  <a16:creationId xmlns:a16="http://schemas.microsoft.com/office/drawing/2014/main" id="{BAEBA4E2-2C27-4DF6-BE31-F1A9513B9CBA}"/>
                </a:ext>
              </a:extLst>
            </p:cNvPr>
            <p:cNvSpPr>
              <a:spLocks/>
            </p:cNvSpPr>
            <p:nvPr/>
          </p:nvSpPr>
          <p:spPr bwMode="auto">
            <a:xfrm>
              <a:off x="4076" y="3593"/>
              <a:ext cx="66" cy="124"/>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1 h 372"/>
                <a:gd name="T30" fmla="*/ 0 w 196"/>
                <a:gd name="T31" fmla="*/ 1 h 372"/>
                <a:gd name="T32" fmla="*/ 0 w 196"/>
                <a:gd name="T33" fmla="*/ 1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59"/>
                  </a:lnTo>
                  <a:lnTo>
                    <a:pt x="111" y="88"/>
                  </a:lnTo>
                  <a:lnTo>
                    <a:pt x="121" y="122"/>
                  </a:lnTo>
                  <a:lnTo>
                    <a:pt x="132" y="143"/>
                  </a:lnTo>
                  <a:lnTo>
                    <a:pt x="147" y="167"/>
                  </a:lnTo>
                  <a:lnTo>
                    <a:pt x="167" y="195"/>
                  </a:lnTo>
                  <a:lnTo>
                    <a:pt x="184" y="220"/>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7"/>
                  </a:lnTo>
                  <a:lnTo>
                    <a:pt x="62" y="141"/>
                  </a:lnTo>
                  <a:lnTo>
                    <a:pt x="72" y="120"/>
                  </a:lnTo>
                  <a:lnTo>
                    <a:pt x="81" y="90"/>
                  </a:lnTo>
                  <a:lnTo>
                    <a:pt x="86" y="59"/>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aphicFrame>
        <p:nvGraphicFramePr>
          <p:cNvPr id="21510" name="Object 14">
            <a:extLst>
              <a:ext uri="{FF2B5EF4-FFF2-40B4-BE49-F238E27FC236}">
                <a16:creationId xmlns:a16="http://schemas.microsoft.com/office/drawing/2014/main" id="{F0F06E9B-D446-4ABD-A729-8B4CFDA98DA5}"/>
              </a:ext>
            </a:extLst>
          </p:cNvPr>
          <p:cNvGraphicFramePr>
            <a:graphicFrameLocks noChangeAspect="1"/>
          </p:cNvGraphicFramePr>
          <p:nvPr/>
        </p:nvGraphicFramePr>
        <p:xfrm>
          <a:off x="8702676" y="4284663"/>
          <a:ext cx="822325" cy="715962"/>
        </p:xfrm>
        <a:graphic>
          <a:graphicData uri="http://schemas.openxmlformats.org/presentationml/2006/ole">
            <mc:AlternateContent xmlns:mc="http://schemas.openxmlformats.org/markup-compatibility/2006">
              <mc:Choice xmlns:v="urn:schemas-microsoft-com:vml" Requires="v">
                <p:oleObj spid="_x0000_s23557" name="Clip" r:id="rId4" imgW="9134475" imgH="6848475" progId="">
                  <p:embed/>
                </p:oleObj>
              </mc:Choice>
              <mc:Fallback>
                <p:oleObj name="Clip" r:id="rId4" imgW="9134475" imgH="6848475" progId="">
                  <p:embed/>
                  <p:pic>
                    <p:nvPicPr>
                      <p:cNvPr id="21510" name="Object 14">
                        <a:extLst>
                          <a:ext uri="{FF2B5EF4-FFF2-40B4-BE49-F238E27FC236}">
                            <a16:creationId xmlns:a16="http://schemas.microsoft.com/office/drawing/2014/main" id="{F0F06E9B-D446-4ABD-A729-8B4CFDA98DA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702676" y="4284663"/>
                        <a:ext cx="822325" cy="715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1511" name="Rectangle 15">
            <a:extLst>
              <a:ext uri="{FF2B5EF4-FFF2-40B4-BE49-F238E27FC236}">
                <a16:creationId xmlns:a16="http://schemas.microsoft.com/office/drawing/2014/main" id="{896DEE48-5A69-4939-AFE2-407E664C4D2C}"/>
              </a:ext>
            </a:extLst>
          </p:cNvPr>
          <p:cNvSpPr>
            <a:spLocks noChangeArrowheads="1"/>
          </p:cNvSpPr>
          <p:nvPr/>
        </p:nvSpPr>
        <p:spPr bwMode="auto">
          <a:xfrm>
            <a:off x="8528051" y="4465638"/>
            <a:ext cx="371475" cy="387350"/>
          </a:xfrm>
          <a:prstGeom prst="rect">
            <a:avLst/>
          </a:prstGeom>
          <a:solidFill>
            <a:schemeClr val="bg2"/>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1512" name="Rectangle 16">
            <a:extLst>
              <a:ext uri="{FF2B5EF4-FFF2-40B4-BE49-F238E27FC236}">
                <a16:creationId xmlns:a16="http://schemas.microsoft.com/office/drawing/2014/main" id="{955CA36E-5E81-46AD-BA7F-6FCAF73128AC}"/>
              </a:ext>
            </a:extLst>
          </p:cNvPr>
          <p:cNvSpPr>
            <a:spLocks noChangeArrowheads="1"/>
          </p:cNvSpPr>
          <p:nvPr/>
        </p:nvSpPr>
        <p:spPr bwMode="auto">
          <a:xfrm>
            <a:off x="8429625" y="4630738"/>
            <a:ext cx="463550" cy="74612"/>
          </a:xfrm>
          <a:prstGeom prst="rect">
            <a:avLst/>
          </a:prstGeom>
          <a:solidFill>
            <a:srgbClr val="0099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nvGrpSpPr>
          <p:cNvPr id="21513" name="Group 17">
            <a:extLst>
              <a:ext uri="{FF2B5EF4-FFF2-40B4-BE49-F238E27FC236}">
                <a16:creationId xmlns:a16="http://schemas.microsoft.com/office/drawing/2014/main" id="{B05F1CB4-A1E9-4793-8677-17B75EAC8A9C}"/>
              </a:ext>
            </a:extLst>
          </p:cNvPr>
          <p:cNvGrpSpPr>
            <a:grpSpLocks/>
          </p:cNvGrpSpPr>
          <p:nvPr/>
        </p:nvGrpSpPr>
        <p:grpSpPr bwMode="auto">
          <a:xfrm>
            <a:off x="7432676" y="1195389"/>
            <a:ext cx="879475" cy="1404937"/>
            <a:chOff x="628" y="1648"/>
            <a:chExt cx="766" cy="1115"/>
          </a:xfrm>
        </p:grpSpPr>
        <p:sp>
          <p:nvSpPr>
            <p:cNvPr id="21518" name="Freeform 18">
              <a:extLst>
                <a:ext uri="{FF2B5EF4-FFF2-40B4-BE49-F238E27FC236}">
                  <a16:creationId xmlns:a16="http://schemas.microsoft.com/office/drawing/2014/main" id="{2D2E11A1-57BE-461C-99F2-29A4126BB48C}"/>
                </a:ext>
              </a:extLst>
            </p:cNvPr>
            <p:cNvSpPr>
              <a:spLocks/>
            </p:cNvSpPr>
            <p:nvPr/>
          </p:nvSpPr>
          <p:spPr bwMode="auto">
            <a:xfrm>
              <a:off x="635" y="1733"/>
              <a:ext cx="752" cy="765"/>
            </a:xfrm>
            <a:custGeom>
              <a:avLst/>
              <a:gdLst>
                <a:gd name="T0" fmla="*/ 0 w 2256"/>
                <a:gd name="T1" fmla="*/ 0 h 2295"/>
                <a:gd name="T2" fmla="*/ 1 w 2256"/>
                <a:gd name="T3" fmla="*/ 2 h 2295"/>
                <a:gd name="T4" fmla="*/ 1 w 2256"/>
                <a:gd name="T5" fmla="*/ 3 h 2295"/>
                <a:gd name="T6" fmla="*/ 1 w 2256"/>
                <a:gd name="T7" fmla="*/ 3 h 2295"/>
                <a:gd name="T8" fmla="*/ 1 w 2256"/>
                <a:gd name="T9" fmla="*/ 3 h 2295"/>
                <a:gd name="T10" fmla="*/ 1 w 2256"/>
                <a:gd name="T11" fmla="*/ 3 h 2295"/>
                <a:gd name="T12" fmla="*/ 1 w 2256"/>
                <a:gd name="T13" fmla="*/ 3 h 2295"/>
                <a:gd name="T14" fmla="*/ 1 w 2256"/>
                <a:gd name="T15" fmla="*/ 3 h 2295"/>
                <a:gd name="T16" fmla="*/ 1 w 2256"/>
                <a:gd name="T17" fmla="*/ 3 h 2295"/>
                <a:gd name="T18" fmla="*/ 1 w 2256"/>
                <a:gd name="T19" fmla="*/ 3 h 2295"/>
                <a:gd name="T20" fmla="*/ 1 w 2256"/>
                <a:gd name="T21" fmla="*/ 3 h 2295"/>
                <a:gd name="T22" fmla="*/ 2 w 2256"/>
                <a:gd name="T23" fmla="*/ 3 h 2295"/>
                <a:gd name="T24" fmla="*/ 2 w 2256"/>
                <a:gd name="T25" fmla="*/ 3 h 2295"/>
                <a:gd name="T26" fmla="*/ 2 w 2256"/>
                <a:gd name="T27" fmla="*/ 3 h 2295"/>
                <a:gd name="T28" fmla="*/ 2 w 2256"/>
                <a:gd name="T29" fmla="*/ 3 h 2295"/>
                <a:gd name="T30" fmla="*/ 2 w 2256"/>
                <a:gd name="T31" fmla="*/ 3 h 2295"/>
                <a:gd name="T32" fmla="*/ 2 w 2256"/>
                <a:gd name="T33" fmla="*/ 3 h 2295"/>
                <a:gd name="T34" fmla="*/ 2 w 2256"/>
                <a:gd name="T35" fmla="*/ 3 h 2295"/>
                <a:gd name="T36" fmla="*/ 2 w 2256"/>
                <a:gd name="T37" fmla="*/ 3 h 2295"/>
                <a:gd name="T38" fmla="*/ 2 w 2256"/>
                <a:gd name="T39" fmla="*/ 3 h 2295"/>
                <a:gd name="T40" fmla="*/ 2 w 2256"/>
                <a:gd name="T41" fmla="*/ 3 h 2295"/>
                <a:gd name="T42" fmla="*/ 2 w 2256"/>
                <a:gd name="T43" fmla="*/ 3 h 2295"/>
                <a:gd name="T44" fmla="*/ 2 w 2256"/>
                <a:gd name="T45" fmla="*/ 3 h 2295"/>
                <a:gd name="T46" fmla="*/ 2 w 2256"/>
                <a:gd name="T47" fmla="*/ 2 h 2295"/>
                <a:gd name="T48" fmla="*/ 3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19" name="Oval 19">
              <a:extLst>
                <a:ext uri="{FF2B5EF4-FFF2-40B4-BE49-F238E27FC236}">
                  <a16:creationId xmlns:a16="http://schemas.microsoft.com/office/drawing/2014/main" id="{14894021-FD44-4423-AC58-E4D81647AD69}"/>
                </a:ext>
              </a:extLst>
            </p:cNvPr>
            <p:cNvSpPr>
              <a:spLocks noChangeArrowheads="1"/>
            </p:cNvSpPr>
            <p:nvPr/>
          </p:nvSpPr>
          <p:spPr bwMode="auto">
            <a:xfrm>
              <a:off x="628" y="1648"/>
              <a:ext cx="766" cy="14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1520" name="Freeform 20">
              <a:extLst>
                <a:ext uri="{FF2B5EF4-FFF2-40B4-BE49-F238E27FC236}">
                  <a16:creationId xmlns:a16="http://schemas.microsoft.com/office/drawing/2014/main" id="{A191B10F-3F2A-4C0C-B61F-7CFB6F8362AC}"/>
                </a:ext>
              </a:extLst>
            </p:cNvPr>
            <p:cNvSpPr>
              <a:spLocks/>
            </p:cNvSpPr>
            <p:nvPr/>
          </p:nvSpPr>
          <p:spPr bwMode="auto">
            <a:xfrm>
              <a:off x="688" y="1755"/>
              <a:ext cx="652" cy="720"/>
            </a:xfrm>
            <a:custGeom>
              <a:avLst/>
              <a:gdLst>
                <a:gd name="T0" fmla="*/ 0 w 1956"/>
                <a:gd name="T1" fmla="*/ 0 h 2159"/>
                <a:gd name="T2" fmla="*/ 1 w 1956"/>
                <a:gd name="T3" fmla="*/ 1 h 2159"/>
                <a:gd name="T4" fmla="*/ 1 w 1956"/>
                <a:gd name="T5" fmla="*/ 3 h 2159"/>
                <a:gd name="T6" fmla="*/ 1 w 1956"/>
                <a:gd name="T7" fmla="*/ 3 h 2159"/>
                <a:gd name="T8" fmla="*/ 1 w 1956"/>
                <a:gd name="T9" fmla="*/ 3 h 2159"/>
                <a:gd name="T10" fmla="*/ 1 w 1956"/>
                <a:gd name="T11" fmla="*/ 3 h 2159"/>
                <a:gd name="T12" fmla="*/ 1 w 1956"/>
                <a:gd name="T13" fmla="*/ 3 h 2159"/>
                <a:gd name="T14" fmla="*/ 1 w 1956"/>
                <a:gd name="T15" fmla="*/ 3 h 2159"/>
                <a:gd name="T16" fmla="*/ 1 w 1956"/>
                <a:gd name="T17" fmla="*/ 3 h 2159"/>
                <a:gd name="T18" fmla="*/ 1 w 1956"/>
                <a:gd name="T19" fmla="*/ 3 h 2159"/>
                <a:gd name="T20" fmla="*/ 1 w 1956"/>
                <a:gd name="T21" fmla="*/ 3 h 2159"/>
                <a:gd name="T22" fmla="*/ 1 w 1956"/>
                <a:gd name="T23" fmla="*/ 3 h 2159"/>
                <a:gd name="T24" fmla="*/ 1 w 1956"/>
                <a:gd name="T25" fmla="*/ 3 h 2159"/>
                <a:gd name="T26" fmla="*/ 1 w 1956"/>
                <a:gd name="T27" fmla="*/ 3 h 2159"/>
                <a:gd name="T28" fmla="*/ 1 w 1956"/>
                <a:gd name="T29" fmla="*/ 3 h 2159"/>
                <a:gd name="T30" fmla="*/ 2 w 1956"/>
                <a:gd name="T31" fmla="*/ 1 h 2159"/>
                <a:gd name="T32" fmla="*/ 3 w 1956"/>
                <a:gd name="T33" fmla="*/ 0 h 2159"/>
                <a:gd name="T34" fmla="*/ 2 w 1956"/>
                <a:gd name="T35" fmla="*/ 0 h 2159"/>
                <a:gd name="T36" fmla="*/ 2 w 1956"/>
                <a:gd name="T37" fmla="*/ 0 h 2159"/>
                <a:gd name="T38" fmla="*/ 2 w 1956"/>
                <a:gd name="T39" fmla="*/ 0 h 2159"/>
                <a:gd name="T40" fmla="*/ 1 w 1956"/>
                <a:gd name="T41" fmla="*/ 0 h 2159"/>
                <a:gd name="T42" fmla="*/ 1 w 1956"/>
                <a:gd name="T43" fmla="*/ 0 h 2159"/>
                <a:gd name="T44" fmla="*/ 1 w 1956"/>
                <a:gd name="T45" fmla="*/ 0 h 2159"/>
                <a:gd name="T46" fmla="*/ 0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21" name="Freeform 21">
              <a:extLst>
                <a:ext uri="{FF2B5EF4-FFF2-40B4-BE49-F238E27FC236}">
                  <a16:creationId xmlns:a16="http://schemas.microsoft.com/office/drawing/2014/main" id="{9D3AE89E-66D1-4866-A378-BB8006C370FA}"/>
                </a:ext>
              </a:extLst>
            </p:cNvPr>
            <p:cNvSpPr>
              <a:spLocks/>
            </p:cNvSpPr>
            <p:nvPr/>
          </p:nvSpPr>
          <p:spPr bwMode="auto">
            <a:xfrm>
              <a:off x="800" y="1901"/>
              <a:ext cx="421" cy="576"/>
            </a:xfrm>
            <a:custGeom>
              <a:avLst/>
              <a:gdLst>
                <a:gd name="T0" fmla="*/ 0 w 1264"/>
                <a:gd name="T1" fmla="*/ 0 h 1728"/>
                <a:gd name="T2" fmla="*/ 1 w 1264"/>
                <a:gd name="T3" fmla="*/ 1 h 1728"/>
                <a:gd name="T4" fmla="*/ 1 w 1264"/>
                <a:gd name="T5" fmla="*/ 2 h 1728"/>
                <a:gd name="T6" fmla="*/ 1 w 1264"/>
                <a:gd name="T7" fmla="*/ 2 h 1728"/>
                <a:gd name="T8" fmla="*/ 1 w 1264"/>
                <a:gd name="T9" fmla="*/ 2 h 1728"/>
                <a:gd name="T10" fmla="*/ 1 w 1264"/>
                <a:gd name="T11" fmla="*/ 2 h 1728"/>
                <a:gd name="T12" fmla="*/ 1 w 1264"/>
                <a:gd name="T13" fmla="*/ 2 h 1728"/>
                <a:gd name="T14" fmla="*/ 1 w 1264"/>
                <a:gd name="T15" fmla="*/ 2 h 1728"/>
                <a:gd name="T16" fmla="*/ 1 w 1264"/>
                <a:gd name="T17" fmla="*/ 2 h 1728"/>
                <a:gd name="T18" fmla="*/ 1 w 1264"/>
                <a:gd name="T19" fmla="*/ 2 h 1728"/>
                <a:gd name="T20" fmla="*/ 1 w 1264"/>
                <a:gd name="T21" fmla="*/ 2 h 1728"/>
                <a:gd name="T22" fmla="*/ 1 w 1264"/>
                <a:gd name="T23" fmla="*/ 2 h 1728"/>
                <a:gd name="T24" fmla="*/ 1 w 1264"/>
                <a:gd name="T25" fmla="*/ 2 h 1728"/>
                <a:gd name="T26" fmla="*/ 1 w 1264"/>
                <a:gd name="T27" fmla="*/ 2 h 1728"/>
                <a:gd name="T28" fmla="*/ 1 w 1264"/>
                <a:gd name="T29" fmla="*/ 2 h 1728"/>
                <a:gd name="T30" fmla="*/ 1 w 1264"/>
                <a:gd name="T31" fmla="*/ 1 h 1728"/>
                <a:gd name="T32" fmla="*/ 2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22" name="Freeform 22">
              <a:extLst>
                <a:ext uri="{FF2B5EF4-FFF2-40B4-BE49-F238E27FC236}">
                  <a16:creationId xmlns:a16="http://schemas.microsoft.com/office/drawing/2014/main" id="{2DE9C68A-0C3F-4F6A-9717-C386A501FA1F}"/>
                </a:ext>
              </a:extLst>
            </p:cNvPr>
            <p:cNvSpPr>
              <a:spLocks/>
            </p:cNvSpPr>
            <p:nvPr/>
          </p:nvSpPr>
          <p:spPr bwMode="auto">
            <a:xfrm>
              <a:off x="978" y="2508"/>
              <a:ext cx="66" cy="124"/>
            </a:xfrm>
            <a:custGeom>
              <a:avLst/>
              <a:gdLst>
                <a:gd name="T0" fmla="*/ 0 w 196"/>
                <a:gd name="T1" fmla="*/ 0 h 370"/>
                <a:gd name="T2" fmla="*/ 0 w 196"/>
                <a:gd name="T3" fmla="*/ 0 h 370"/>
                <a:gd name="T4" fmla="*/ 0 w 196"/>
                <a:gd name="T5" fmla="*/ 0 h 370"/>
                <a:gd name="T6" fmla="*/ 0 w 196"/>
                <a:gd name="T7" fmla="*/ 0 h 370"/>
                <a:gd name="T8" fmla="*/ 0 w 196"/>
                <a:gd name="T9" fmla="*/ 0 h 370"/>
                <a:gd name="T10" fmla="*/ 0 w 196"/>
                <a:gd name="T11" fmla="*/ 0 h 370"/>
                <a:gd name="T12" fmla="*/ 0 w 196"/>
                <a:gd name="T13" fmla="*/ 0 h 370"/>
                <a:gd name="T14" fmla="*/ 0 w 196"/>
                <a:gd name="T15" fmla="*/ 0 h 370"/>
                <a:gd name="T16" fmla="*/ 0 w 196"/>
                <a:gd name="T17" fmla="*/ 0 h 370"/>
                <a:gd name="T18" fmla="*/ 0 w 196"/>
                <a:gd name="T19" fmla="*/ 0 h 370"/>
                <a:gd name="T20" fmla="*/ 0 w 196"/>
                <a:gd name="T21" fmla="*/ 0 h 370"/>
                <a:gd name="T22" fmla="*/ 0 w 196"/>
                <a:gd name="T23" fmla="*/ 0 h 370"/>
                <a:gd name="T24" fmla="*/ 0 w 196"/>
                <a:gd name="T25" fmla="*/ 0 h 370"/>
                <a:gd name="T26" fmla="*/ 0 w 196"/>
                <a:gd name="T27" fmla="*/ 1 h 370"/>
                <a:gd name="T28" fmla="*/ 0 w 196"/>
                <a:gd name="T29" fmla="*/ 1 h 370"/>
                <a:gd name="T30" fmla="*/ 0 w 196"/>
                <a:gd name="T31" fmla="*/ 1 h 370"/>
                <a:gd name="T32" fmla="*/ 0 w 196"/>
                <a:gd name="T33" fmla="*/ 1 h 370"/>
                <a:gd name="T34" fmla="*/ 0 w 196"/>
                <a:gd name="T35" fmla="*/ 1 h 370"/>
                <a:gd name="T36" fmla="*/ 0 w 196"/>
                <a:gd name="T37" fmla="*/ 0 h 370"/>
                <a:gd name="T38" fmla="*/ 0 w 196"/>
                <a:gd name="T39" fmla="*/ 0 h 370"/>
                <a:gd name="T40" fmla="*/ 0 w 196"/>
                <a:gd name="T41" fmla="*/ 0 h 370"/>
                <a:gd name="T42" fmla="*/ 0 w 196"/>
                <a:gd name="T43" fmla="*/ 0 h 370"/>
                <a:gd name="T44" fmla="*/ 0 w 196"/>
                <a:gd name="T45" fmla="*/ 0 h 370"/>
                <a:gd name="T46" fmla="*/ 0 w 196"/>
                <a:gd name="T47" fmla="*/ 0 h 370"/>
                <a:gd name="T48" fmla="*/ 0 w 196"/>
                <a:gd name="T49" fmla="*/ 0 h 370"/>
                <a:gd name="T50" fmla="*/ 0 w 196"/>
                <a:gd name="T51" fmla="*/ 0 h 370"/>
                <a:gd name="T52" fmla="*/ 0 w 196"/>
                <a:gd name="T53" fmla="*/ 0 h 370"/>
                <a:gd name="T54" fmla="*/ 0 w 196"/>
                <a:gd name="T55" fmla="*/ 0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23" name="Oval 23">
              <a:extLst>
                <a:ext uri="{FF2B5EF4-FFF2-40B4-BE49-F238E27FC236}">
                  <a16:creationId xmlns:a16="http://schemas.microsoft.com/office/drawing/2014/main" id="{A0DDF294-01FB-417F-B2BC-14F830E986A0}"/>
                </a:ext>
              </a:extLst>
            </p:cNvPr>
            <p:cNvSpPr>
              <a:spLocks noChangeArrowheads="1"/>
            </p:cNvSpPr>
            <p:nvPr/>
          </p:nvSpPr>
          <p:spPr bwMode="auto">
            <a:xfrm>
              <a:off x="666" y="1662"/>
              <a:ext cx="690" cy="117"/>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1524" name="Freeform 24">
              <a:extLst>
                <a:ext uri="{FF2B5EF4-FFF2-40B4-BE49-F238E27FC236}">
                  <a16:creationId xmlns:a16="http://schemas.microsoft.com/office/drawing/2014/main" id="{05871E88-0331-41E7-BB86-350E7D16DD21}"/>
                </a:ext>
              </a:extLst>
            </p:cNvPr>
            <p:cNvSpPr>
              <a:spLocks/>
            </p:cNvSpPr>
            <p:nvPr/>
          </p:nvSpPr>
          <p:spPr bwMode="auto">
            <a:xfrm>
              <a:off x="978" y="2639"/>
              <a:ext cx="66" cy="124"/>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1 h 372"/>
                <a:gd name="T30" fmla="*/ 0 w 196"/>
                <a:gd name="T31" fmla="*/ 1 h 372"/>
                <a:gd name="T32" fmla="*/ 0 w 196"/>
                <a:gd name="T33" fmla="*/ 1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525" name="Oval 25">
              <a:extLst>
                <a:ext uri="{FF2B5EF4-FFF2-40B4-BE49-F238E27FC236}">
                  <a16:creationId xmlns:a16="http://schemas.microsoft.com/office/drawing/2014/main" id="{8C7FB396-185B-4647-B9A0-D777EACA0BD2}"/>
                </a:ext>
              </a:extLst>
            </p:cNvPr>
            <p:cNvSpPr>
              <a:spLocks noChangeArrowheads="1"/>
            </p:cNvSpPr>
            <p:nvPr/>
          </p:nvSpPr>
          <p:spPr bwMode="auto">
            <a:xfrm>
              <a:off x="796" y="1855"/>
              <a:ext cx="430" cy="75"/>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1526" name="Oval 26">
              <a:extLst>
                <a:ext uri="{FF2B5EF4-FFF2-40B4-BE49-F238E27FC236}">
                  <a16:creationId xmlns:a16="http://schemas.microsoft.com/office/drawing/2014/main" id="{F29E771B-6CFE-45F3-A708-E36E1EB5EED0}"/>
                </a:ext>
              </a:extLst>
            </p:cNvPr>
            <p:cNvSpPr>
              <a:spLocks noChangeArrowheads="1"/>
            </p:cNvSpPr>
            <p:nvPr/>
          </p:nvSpPr>
          <p:spPr bwMode="auto">
            <a:xfrm>
              <a:off x="982" y="2430"/>
              <a:ext cx="57" cy="58"/>
            </a:xfrm>
            <a:prstGeom prst="ellipse">
              <a:avLst/>
            </a:prstGeom>
            <a:solidFill>
              <a:srgbClr val="009999"/>
            </a:solidFill>
            <a:ln w="17463">
              <a:solidFill>
                <a:srgbClr val="404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graphicFrame>
        <p:nvGraphicFramePr>
          <p:cNvPr id="21514" name="Object 27">
            <a:extLst>
              <a:ext uri="{FF2B5EF4-FFF2-40B4-BE49-F238E27FC236}">
                <a16:creationId xmlns:a16="http://schemas.microsoft.com/office/drawing/2014/main" id="{CE3BA387-22FF-4E4C-B632-8B05873B39BF}"/>
              </a:ext>
            </a:extLst>
          </p:cNvPr>
          <p:cNvGraphicFramePr>
            <a:graphicFrameLocks noChangeAspect="1"/>
          </p:cNvGraphicFramePr>
          <p:nvPr/>
        </p:nvGraphicFramePr>
        <p:xfrm>
          <a:off x="2862264" y="1195389"/>
          <a:ext cx="2820987" cy="2524125"/>
        </p:xfrm>
        <a:graphic>
          <a:graphicData uri="http://schemas.openxmlformats.org/presentationml/2006/ole">
            <mc:AlternateContent xmlns:mc="http://schemas.openxmlformats.org/markup-compatibility/2006">
              <mc:Choice xmlns:v="urn:schemas-microsoft-com:vml" Requires="v">
                <p:oleObj spid="_x0000_s23558" name="Clip" r:id="rId6" imgW="1785823" imgH="1429207" progId="">
                  <p:embed/>
                </p:oleObj>
              </mc:Choice>
              <mc:Fallback>
                <p:oleObj name="Clip" r:id="rId6" imgW="1785823" imgH="1429207" progId="">
                  <p:embed/>
                  <p:pic>
                    <p:nvPicPr>
                      <p:cNvPr id="21514" name="Object 27">
                        <a:extLst>
                          <a:ext uri="{FF2B5EF4-FFF2-40B4-BE49-F238E27FC236}">
                            <a16:creationId xmlns:a16="http://schemas.microsoft.com/office/drawing/2014/main" id="{CE3BA387-22FF-4E4C-B632-8B05873B39B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62264" y="1195389"/>
                        <a:ext cx="2820987" cy="252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1515" name="Text Box 28">
            <a:extLst>
              <a:ext uri="{FF2B5EF4-FFF2-40B4-BE49-F238E27FC236}">
                <a16:creationId xmlns:a16="http://schemas.microsoft.com/office/drawing/2014/main" id="{CA3FDE95-3DC6-4F6A-9CF7-08FACBA73FEE}"/>
              </a:ext>
            </a:extLst>
          </p:cNvPr>
          <p:cNvSpPr txBox="1">
            <a:spLocks noChangeArrowheads="1"/>
          </p:cNvSpPr>
          <p:nvPr/>
        </p:nvSpPr>
        <p:spPr bwMode="auto">
          <a:xfrm>
            <a:off x="8464550" y="1431925"/>
            <a:ext cx="10795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Times New Roman" panose="02020603050405020304" pitchFamily="18" charset="0"/>
              </a:rPr>
              <a:t>Příjem</a:t>
            </a:r>
          </a:p>
        </p:txBody>
      </p:sp>
      <p:sp>
        <p:nvSpPr>
          <p:cNvPr id="21516" name="Text Box 29">
            <a:extLst>
              <a:ext uri="{FF2B5EF4-FFF2-40B4-BE49-F238E27FC236}">
                <a16:creationId xmlns:a16="http://schemas.microsoft.com/office/drawing/2014/main" id="{A2B4F4CA-2561-4452-A30E-6D76D17781DD}"/>
              </a:ext>
            </a:extLst>
          </p:cNvPr>
          <p:cNvSpPr txBox="1">
            <a:spLocks noChangeArrowheads="1"/>
          </p:cNvSpPr>
          <p:nvPr/>
        </p:nvSpPr>
        <p:spPr bwMode="auto">
          <a:xfrm>
            <a:off x="7221538" y="4437063"/>
            <a:ext cx="13763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Times New Roman" panose="02020603050405020304" pitchFamily="18" charset="0"/>
              </a:rPr>
              <a:t>Zásoba</a:t>
            </a:r>
          </a:p>
        </p:txBody>
      </p:sp>
      <p:sp>
        <p:nvSpPr>
          <p:cNvPr id="21517" name="Text Box 30">
            <a:extLst>
              <a:ext uri="{FF2B5EF4-FFF2-40B4-BE49-F238E27FC236}">
                <a16:creationId xmlns:a16="http://schemas.microsoft.com/office/drawing/2014/main" id="{512AFC1E-DEA8-4F9A-B339-708F077FE562}"/>
              </a:ext>
            </a:extLst>
          </p:cNvPr>
          <p:cNvSpPr txBox="1">
            <a:spLocks noChangeArrowheads="1"/>
          </p:cNvSpPr>
          <p:nvPr/>
        </p:nvSpPr>
        <p:spPr bwMode="auto">
          <a:xfrm>
            <a:off x="1502602" y="3891390"/>
            <a:ext cx="569906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Times New Roman" panose="02020603050405020304" pitchFamily="18" charset="0"/>
              </a:rPr>
              <a:t>Bilance mezi příjmem a výdejem látky</a:t>
            </a:r>
          </a:p>
          <a:p>
            <a:pPr algn="ctr">
              <a:spcBef>
                <a:spcPct val="0"/>
              </a:spcBef>
              <a:buClrTx/>
              <a:buFontTx/>
              <a:buNone/>
            </a:pPr>
            <a:r>
              <a:rPr lang="cs-CZ" altLang="cs-CZ" sz="2400" b="1">
                <a:latin typeface="Times New Roman" panose="02020603050405020304" pitchFamily="18" charset="0"/>
              </a:rPr>
              <a:t>určuje, zda se rozvíjí retence nebo deplece</a:t>
            </a: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39938" name="Rectangle 8">
            <a:extLst>
              <a:ext uri="{FF2B5EF4-FFF2-40B4-BE49-F238E27FC236}">
                <a16:creationId xmlns:a16="http://schemas.microsoft.com/office/drawing/2014/main" id="{CB522E8E-2E79-4FB5-8FD7-F49970AE6F00}"/>
              </a:ext>
            </a:extLst>
          </p:cNvPr>
          <p:cNvSpPr>
            <a:spLocks noChangeArrowheads="1"/>
          </p:cNvSpPr>
          <p:nvPr/>
        </p:nvSpPr>
        <p:spPr bwMode="auto">
          <a:xfrm>
            <a:off x="1775159" y="620930"/>
            <a:ext cx="1254028" cy="584154"/>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6" name="Obdélník 5">
            <a:extLst>
              <a:ext uri="{FF2B5EF4-FFF2-40B4-BE49-F238E27FC236}">
                <a16:creationId xmlns:a16="http://schemas.microsoft.com/office/drawing/2014/main" id="{59B6F0B2-675F-4632-9147-461BEB893C63}"/>
              </a:ext>
            </a:extLst>
          </p:cNvPr>
          <p:cNvSpPr/>
          <p:nvPr/>
        </p:nvSpPr>
        <p:spPr>
          <a:xfrm>
            <a:off x="1524353" y="1506687"/>
            <a:ext cx="9143295" cy="5351050"/>
          </a:xfrm>
          <a:prstGeom prst="rect">
            <a:avLst/>
          </a:prstGeom>
        </p:spPr>
        <p:style>
          <a:lnRef idx="1">
            <a:schemeClr val="accent2"/>
          </a:lnRef>
          <a:fillRef idx="2">
            <a:schemeClr val="accent2"/>
          </a:fillRef>
          <a:effectRef idx="1">
            <a:schemeClr val="accent2"/>
          </a:effectRef>
          <a:fontRef idx="minor">
            <a:schemeClr val="dk1"/>
          </a:fontRef>
        </p:style>
        <p:txBody>
          <a:bodyPr anchor="ctr"/>
          <a:lstStyle/>
          <a:p>
            <a:pPr algn="ctr">
              <a:defRPr/>
            </a:pPr>
            <a:endParaRPr lang="cs-CZ" sz="1400"/>
          </a:p>
        </p:txBody>
      </p:sp>
      <p:sp>
        <p:nvSpPr>
          <p:cNvPr id="39941" name="Rectangle 4">
            <a:extLst>
              <a:ext uri="{FF2B5EF4-FFF2-40B4-BE49-F238E27FC236}">
                <a16:creationId xmlns:a16="http://schemas.microsoft.com/office/drawing/2014/main" id="{A0D56EA4-ABC5-48E6-B9A3-0585E862D7CB}"/>
              </a:ext>
            </a:extLst>
          </p:cNvPr>
          <p:cNvSpPr>
            <a:spLocks noChangeArrowheads="1"/>
          </p:cNvSpPr>
          <p:nvPr/>
        </p:nvSpPr>
        <p:spPr bwMode="auto">
          <a:xfrm>
            <a:off x="6745238" y="1989250"/>
            <a:ext cx="934965" cy="431767"/>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HCO</a:t>
            </a:r>
            <a:r>
              <a:rPr lang="cs-CZ" altLang="cs-CZ" sz="1799" baseline="-25000">
                <a:solidFill>
                  <a:srgbClr val="FF0066"/>
                </a:solidFill>
                <a:latin typeface="Verdana" panose="020B0604030504040204" pitchFamily="34" charset="0"/>
              </a:rPr>
              <a:t>3</a:t>
            </a:r>
            <a:r>
              <a:rPr lang="cs-CZ" altLang="cs-CZ" sz="1799" baseline="40000">
                <a:solidFill>
                  <a:srgbClr val="FF0066"/>
                </a:solidFill>
                <a:latin typeface="Verdana" panose="020B0604030504040204" pitchFamily="34" charset="0"/>
              </a:rPr>
              <a:t>-</a:t>
            </a:r>
          </a:p>
        </p:txBody>
      </p:sp>
      <p:sp>
        <p:nvSpPr>
          <p:cNvPr id="39942" name="Rectangle 5">
            <a:extLst>
              <a:ext uri="{FF2B5EF4-FFF2-40B4-BE49-F238E27FC236}">
                <a16:creationId xmlns:a16="http://schemas.microsoft.com/office/drawing/2014/main" id="{F4CE27B6-20CD-4980-8A20-997552BE54DC}"/>
              </a:ext>
            </a:extLst>
          </p:cNvPr>
          <p:cNvSpPr>
            <a:spLocks noChangeArrowheads="1"/>
          </p:cNvSpPr>
          <p:nvPr/>
        </p:nvSpPr>
        <p:spPr bwMode="auto">
          <a:xfrm>
            <a:off x="6762699" y="3932200"/>
            <a:ext cx="934966" cy="863533"/>
          </a:xfrm>
          <a:prstGeom prst="rect">
            <a:avLst/>
          </a:prstGeom>
          <a:solidFill>
            <a:schemeClr val="hlink"/>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40000">
                <a:solidFill>
                  <a:srgbClr val="FF0066"/>
                </a:solidFill>
                <a:latin typeface="Verdana" panose="020B0604030504040204" pitchFamily="34" charset="0"/>
              </a:rPr>
              <a:t>+</a:t>
            </a:r>
          </a:p>
        </p:txBody>
      </p:sp>
      <p:sp>
        <p:nvSpPr>
          <p:cNvPr id="39943" name="Rectangle 6">
            <a:extLst>
              <a:ext uri="{FF2B5EF4-FFF2-40B4-BE49-F238E27FC236}">
                <a16:creationId xmlns:a16="http://schemas.microsoft.com/office/drawing/2014/main" id="{83C2F13B-AC21-43B4-BF08-5E6CEE6EF512}"/>
              </a:ext>
            </a:extLst>
          </p:cNvPr>
          <p:cNvSpPr>
            <a:spLocks noChangeArrowheads="1"/>
          </p:cNvSpPr>
          <p:nvPr/>
        </p:nvSpPr>
        <p:spPr bwMode="auto">
          <a:xfrm>
            <a:off x="6781748" y="5238611"/>
            <a:ext cx="934966" cy="1214344"/>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Buf</a:t>
            </a:r>
            <a:r>
              <a:rPr lang="cs-CZ" altLang="cs-CZ" sz="1799" baseline="40000">
                <a:latin typeface="Verdana" panose="020B0604030504040204" pitchFamily="34" charset="0"/>
              </a:rPr>
              <a:t>-</a:t>
            </a:r>
          </a:p>
        </p:txBody>
      </p:sp>
      <p:sp>
        <p:nvSpPr>
          <p:cNvPr id="39944" name="Rectangle 7">
            <a:extLst>
              <a:ext uri="{FF2B5EF4-FFF2-40B4-BE49-F238E27FC236}">
                <a16:creationId xmlns:a16="http://schemas.microsoft.com/office/drawing/2014/main" id="{1FC14977-9029-408B-9CBE-D912F3BB43A5}"/>
              </a:ext>
            </a:extLst>
          </p:cNvPr>
          <p:cNvSpPr>
            <a:spLocks noChangeArrowheads="1"/>
          </p:cNvSpPr>
          <p:nvPr/>
        </p:nvSpPr>
        <p:spPr bwMode="auto">
          <a:xfrm>
            <a:off x="9472352" y="4797321"/>
            <a:ext cx="934965" cy="830198"/>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HBuf</a:t>
            </a:r>
            <a:endParaRPr lang="cs-CZ" altLang="cs-CZ" sz="1799" baseline="40000">
              <a:latin typeface="Verdana" panose="020B0604030504040204" pitchFamily="34" charset="0"/>
            </a:endParaRPr>
          </a:p>
        </p:txBody>
      </p:sp>
      <p:sp>
        <p:nvSpPr>
          <p:cNvPr id="39945" name="Rectangle 8">
            <a:extLst>
              <a:ext uri="{FF2B5EF4-FFF2-40B4-BE49-F238E27FC236}">
                <a16:creationId xmlns:a16="http://schemas.microsoft.com/office/drawing/2014/main" id="{113D06DD-9CE1-41CA-8F04-F21597AE67C4}"/>
              </a:ext>
            </a:extLst>
          </p:cNvPr>
          <p:cNvSpPr>
            <a:spLocks noChangeArrowheads="1"/>
          </p:cNvSpPr>
          <p:nvPr/>
        </p:nvSpPr>
        <p:spPr bwMode="auto">
          <a:xfrm>
            <a:off x="1776746" y="1700347"/>
            <a:ext cx="934965" cy="585742"/>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39946" name="Rectangle 9">
            <a:extLst>
              <a:ext uri="{FF2B5EF4-FFF2-40B4-BE49-F238E27FC236}">
                <a16:creationId xmlns:a16="http://schemas.microsoft.com/office/drawing/2014/main" id="{5157221B-393C-4A26-8AD6-7283FA06BA1A}"/>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O</a:t>
            </a:r>
            <a:endParaRPr lang="cs-CZ" altLang="cs-CZ" sz="1799" baseline="-25000">
              <a:latin typeface="Verdana" panose="020B0604030504040204" pitchFamily="34" charset="0"/>
            </a:endParaRPr>
          </a:p>
        </p:txBody>
      </p:sp>
      <p:grpSp>
        <p:nvGrpSpPr>
          <p:cNvPr id="39947" name="Group 10">
            <a:extLst>
              <a:ext uri="{FF2B5EF4-FFF2-40B4-BE49-F238E27FC236}">
                <a16:creationId xmlns:a16="http://schemas.microsoft.com/office/drawing/2014/main" id="{BBDB8541-B916-45A8-A583-142467B266F1}"/>
              </a:ext>
            </a:extLst>
          </p:cNvPr>
          <p:cNvGrpSpPr>
            <a:grpSpLocks/>
          </p:cNvGrpSpPr>
          <p:nvPr/>
        </p:nvGrpSpPr>
        <p:grpSpPr bwMode="auto">
          <a:xfrm>
            <a:off x="5088016" y="2141638"/>
            <a:ext cx="1655634" cy="2231852"/>
            <a:chOff x="2245" y="572"/>
            <a:chExt cx="1134" cy="1724"/>
          </a:xfrm>
        </p:grpSpPr>
        <p:sp>
          <p:nvSpPr>
            <p:cNvPr id="39965" name="Line 11">
              <a:extLst>
                <a:ext uri="{FF2B5EF4-FFF2-40B4-BE49-F238E27FC236}">
                  <a16:creationId xmlns:a16="http://schemas.microsoft.com/office/drawing/2014/main" id="{D4B65208-497B-42E9-B3C8-B8A4D6B6821B}"/>
                </a:ext>
              </a:extLst>
            </p:cNvPr>
            <p:cNvSpPr>
              <a:spLocks noChangeShapeType="1"/>
            </p:cNvSpPr>
            <p:nvPr/>
          </p:nvSpPr>
          <p:spPr bwMode="auto">
            <a:xfrm>
              <a:off x="2880" y="1434"/>
              <a:ext cx="499" cy="8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39966" name="Line 12">
              <a:extLst>
                <a:ext uri="{FF2B5EF4-FFF2-40B4-BE49-F238E27FC236}">
                  <a16:creationId xmlns:a16="http://schemas.microsoft.com/office/drawing/2014/main" id="{AD3C095A-5FC2-426A-82C0-89A3A02E65C8}"/>
                </a:ext>
              </a:extLst>
            </p:cNvPr>
            <p:cNvSpPr>
              <a:spLocks noChangeShapeType="1"/>
            </p:cNvSpPr>
            <p:nvPr/>
          </p:nvSpPr>
          <p:spPr bwMode="auto">
            <a:xfrm flipV="1">
              <a:off x="2880" y="572"/>
              <a:ext cx="499" cy="8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39967" name="Line 13">
              <a:extLst>
                <a:ext uri="{FF2B5EF4-FFF2-40B4-BE49-F238E27FC236}">
                  <a16:creationId xmlns:a16="http://schemas.microsoft.com/office/drawing/2014/main" id="{0B291601-A97C-4FBC-8F7B-446343553E8B}"/>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9948" name="Rectangle 14">
            <a:extLst>
              <a:ext uri="{FF2B5EF4-FFF2-40B4-BE49-F238E27FC236}">
                <a16:creationId xmlns:a16="http://schemas.microsoft.com/office/drawing/2014/main" id="{57C317B1-603B-414F-A758-D4DBD54B2DFA}"/>
              </a:ext>
            </a:extLst>
          </p:cNvPr>
          <p:cNvSpPr>
            <a:spLocks noChangeArrowheads="1"/>
          </p:cNvSpPr>
          <p:nvPr/>
        </p:nvSpPr>
        <p:spPr bwMode="auto">
          <a:xfrm>
            <a:off x="4151464" y="3068666"/>
            <a:ext cx="934965" cy="431767"/>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25000">
                <a:solidFill>
                  <a:srgbClr val="FF0066"/>
                </a:solidFill>
                <a:latin typeface="Verdana" panose="020B0604030504040204" pitchFamily="34" charset="0"/>
              </a:rPr>
              <a:t>2</a:t>
            </a: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3</a:t>
            </a:r>
          </a:p>
        </p:txBody>
      </p:sp>
      <p:grpSp>
        <p:nvGrpSpPr>
          <p:cNvPr id="39949" name="Group 15">
            <a:extLst>
              <a:ext uri="{FF2B5EF4-FFF2-40B4-BE49-F238E27FC236}">
                <a16:creationId xmlns:a16="http://schemas.microsoft.com/office/drawing/2014/main" id="{37DD1ED1-6E2F-4992-A571-FA68D22895A4}"/>
              </a:ext>
            </a:extLst>
          </p:cNvPr>
          <p:cNvGrpSpPr>
            <a:grpSpLocks/>
          </p:cNvGrpSpPr>
          <p:nvPr/>
        </p:nvGrpSpPr>
        <p:grpSpPr bwMode="auto">
          <a:xfrm flipH="1">
            <a:off x="2711712" y="2141639"/>
            <a:ext cx="1439752" cy="2160420"/>
            <a:chOff x="2245" y="572"/>
            <a:chExt cx="1134" cy="1724"/>
          </a:xfrm>
        </p:grpSpPr>
        <p:sp>
          <p:nvSpPr>
            <p:cNvPr id="39962" name="Line 16">
              <a:extLst>
                <a:ext uri="{FF2B5EF4-FFF2-40B4-BE49-F238E27FC236}">
                  <a16:creationId xmlns:a16="http://schemas.microsoft.com/office/drawing/2014/main" id="{1065435B-6293-4927-9DF6-B9F5CB9566DB}"/>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9963" name="Line 17">
              <a:extLst>
                <a:ext uri="{FF2B5EF4-FFF2-40B4-BE49-F238E27FC236}">
                  <a16:creationId xmlns:a16="http://schemas.microsoft.com/office/drawing/2014/main" id="{2C857590-FA50-4200-AF8F-69632BBFBB42}"/>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9964" name="Line 18">
              <a:extLst>
                <a:ext uri="{FF2B5EF4-FFF2-40B4-BE49-F238E27FC236}">
                  <a16:creationId xmlns:a16="http://schemas.microsoft.com/office/drawing/2014/main" id="{A381732F-B1E2-4740-BAAF-693EDF296897}"/>
                </a:ext>
              </a:extLst>
            </p:cNvPr>
            <p:cNvSpPr>
              <a:spLocks noChangeShapeType="1"/>
            </p:cNvSpPr>
            <p:nvPr/>
          </p:nvSpPr>
          <p:spPr bwMode="auto">
            <a:xfrm>
              <a:off x="2245" y="1434"/>
              <a:ext cx="63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39950" name="Group 19">
            <a:extLst>
              <a:ext uri="{FF2B5EF4-FFF2-40B4-BE49-F238E27FC236}">
                <a16:creationId xmlns:a16="http://schemas.microsoft.com/office/drawing/2014/main" id="{D4D510B7-AE81-42D3-A184-7DDA29A232BC}"/>
              </a:ext>
            </a:extLst>
          </p:cNvPr>
          <p:cNvGrpSpPr>
            <a:grpSpLocks/>
          </p:cNvGrpSpPr>
          <p:nvPr/>
        </p:nvGrpSpPr>
        <p:grpSpPr bwMode="auto">
          <a:xfrm flipH="1">
            <a:off x="7713539" y="4443336"/>
            <a:ext cx="1728653" cy="1585789"/>
            <a:chOff x="2245" y="572"/>
            <a:chExt cx="1134" cy="1724"/>
          </a:xfrm>
        </p:grpSpPr>
        <p:sp>
          <p:nvSpPr>
            <p:cNvPr id="39959" name="Line 20">
              <a:extLst>
                <a:ext uri="{FF2B5EF4-FFF2-40B4-BE49-F238E27FC236}">
                  <a16:creationId xmlns:a16="http://schemas.microsoft.com/office/drawing/2014/main" id="{C0A737A2-9991-483D-A389-EEED8716AF31}"/>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9960" name="Line 21">
              <a:extLst>
                <a:ext uri="{FF2B5EF4-FFF2-40B4-BE49-F238E27FC236}">
                  <a16:creationId xmlns:a16="http://schemas.microsoft.com/office/drawing/2014/main" id="{5EF0482C-602E-4DDC-9666-4E361366D664}"/>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9961" name="Line 22">
              <a:extLst>
                <a:ext uri="{FF2B5EF4-FFF2-40B4-BE49-F238E27FC236}">
                  <a16:creationId xmlns:a16="http://schemas.microsoft.com/office/drawing/2014/main" id="{6DFA0951-67E3-4393-8F6A-653A95674CEB}"/>
                </a:ext>
              </a:extLst>
            </p:cNvPr>
            <p:cNvSpPr>
              <a:spLocks noChangeShapeType="1"/>
            </p:cNvSpPr>
            <p:nvPr/>
          </p:nvSpPr>
          <p:spPr bwMode="auto">
            <a:xfrm>
              <a:off x="2245" y="1434"/>
              <a:ext cx="63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9952" name="TextovéPole 1">
            <a:extLst>
              <a:ext uri="{FF2B5EF4-FFF2-40B4-BE49-F238E27FC236}">
                <a16:creationId xmlns:a16="http://schemas.microsoft.com/office/drawing/2014/main" id="{AF1CB8C2-5FFE-4154-9661-D83D66F2622F}"/>
              </a:ext>
            </a:extLst>
          </p:cNvPr>
          <p:cNvSpPr txBox="1">
            <a:spLocks noChangeArrowheads="1"/>
          </p:cNvSpPr>
          <p:nvPr/>
        </p:nvSpPr>
        <p:spPr bwMode="auto">
          <a:xfrm>
            <a:off x="3346662" y="6251357"/>
            <a:ext cx="254383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a:latin typeface="Times New Roman" panose="02020603050405020304" pitchFamily="18" charset="0"/>
              </a:rPr>
              <a:t>Van Slyke 1921-22</a:t>
            </a:r>
          </a:p>
        </p:txBody>
      </p:sp>
      <p:pic>
        <p:nvPicPr>
          <p:cNvPr id="39953" name="Picture 4" descr="BÜRETTE ZU APPARAT N.VAN SLYKE">
            <a:extLst>
              <a:ext uri="{FF2B5EF4-FFF2-40B4-BE49-F238E27FC236}">
                <a16:creationId xmlns:a16="http://schemas.microsoft.com/office/drawing/2014/main" id="{0719F174-8FA9-491A-81B4-531CCC3E0D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92927" y="1670186"/>
            <a:ext cx="1904853" cy="2609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54" name="Picture 6" descr="http://centennial.rucares.org/centennial/assets_public/images/53_photo1.jpg">
            <a:extLst>
              <a:ext uri="{FF2B5EF4-FFF2-40B4-BE49-F238E27FC236}">
                <a16:creationId xmlns:a16="http://schemas.microsoft.com/office/drawing/2014/main" id="{4D58968B-21CE-444C-9C08-D3E907D85A8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57813" y="4127446"/>
            <a:ext cx="2295348" cy="200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55" name="Picture 25" descr="http://www.asbmb.org/uploadedfiles/aboutus/asbmb_history/past_president_images/large_images/1920s/1921_1922VanSlyke.jpg">
            <a:extLst>
              <a:ext uri="{FF2B5EF4-FFF2-40B4-BE49-F238E27FC236}">
                <a16:creationId xmlns:a16="http://schemas.microsoft.com/office/drawing/2014/main" id="{F9B1420B-7F0E-4036-94A2-85A172C586A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41901" y="4075063"/>
            <a:ext cx="1619126" cy="210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Šipka nahoru 3">
            <a:extLst>
              <a:ext uri="{FF2B5EF4-FFF2-40B4-BE49-F238E27FC236}">
                <a16:creationId xmlns:a16="http://schemas.microsoft.com/office/drawing/2014/main" id="{3689DFD5-EC9E-44AF-B520-D3BD1A431D9C}"/>
              </a:ext>
            </a:extLst>
          </p:cNvPr>
          <p:cNvSpPr/>
          <p:nvPr/>
        </p:nvSpPr>
        <p:spPr>
          <a:xfrm>
            <a:off x="2135494" y="1140003"/>
            <a:ext cx="252393" cy="569869"/>
          </a:xfrm>
          <a:prstGeom prst="up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cs-CZ" sz="2800" dirty="0"/>
              <a:t>.</a:t>
            </a:r>
          </a:p>
        </p:txBody>
      </p:sp>
      <p:sp>
        <p:nvSpPr>
          <p:cNvPr id="39957" name="TextovéPole 6">
            <a:extLst>
              <a:ext uri="{FF2B5EF4-FFF2-40B4-BE49-F238E27FC236}">
                <a16:creationId xmlns:a16="http://schemas.microsoft.com/office/drawing/2014/main" id="{5058548B-7275-4320-8FFB-466888079DA1}"/>
              </a:ext>
            </a:extLst>
          </p:cNvPr>
          <p:cNvSpPr txBox="1">
            <a:spLocks noChangeArrowheads="1"/>
          </p:cNvSpPr>
          <p:nvPr/>
        </p:nvSpPr>
        <p:spPr bwMode="auto">
          <a:xfrm>
            <a:off x="3518098" y="1044759"/>
            <a:ext cx="237872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a:latin typeface="Times New Roman" panose="02020603050405020304" pitchFamily="18" charset="0"/>
              </a:rPr>
              <a:t>Vakuová extrakce</a:t>
            </a:r>
          </a:p>
        </p:txBody>
      </p:sp>
      <p:sp>
        <p:nvSpPr>
          <p:cNvPr id="39958" name="Rectangle 2">
            <a:extLst>
              <a:ext uri="{FF2B5EF4-FFF2-40B4-BE49-F238E27FC236}">
                <a16:creationId xmlns:a16="http://schemas.microsoft.com/office/drawing/2014/main" id="{B02B8B7F-0380-4750-B659-B0F43C9632DF}"/>
              </a:ext>
            </a:extLst>
          </p:cNvPr>
          <p:cNvSpPr>
            <a:spLocks noGrp="1" noChangeArrowheads="1"/>
          </p:cNvSpPr>
          <p:nvPr>
            <p:ph type="title"/>
          </p:nvPr>
        </p:nvSpPr>
        <p:spPr>
          <a:xfrm>
            <a:off x="1524354" y="-242604"/>
            <a:ext cx="9756022" cy="1139738"/>
          </a:xfrm>
        </p:spPr>
        <p:txBody>
          <a:bodyPr/>
          <a:lstStyle/>
          <a:p>
            <a:pPr algn="ctr"/>
            <a:r>
              <a:rPr lang="cs-CZ" altLang="cs-CZ" sz="4000" dirty="0">
                <a:solidFill>
                  <a:srgbClr val="FF0000"/>
                </a:solidFill>
                <a:latin typeface="Arial" panose="020B0604020202020204" pitchFamily="34" charset="0"/>
              </a:rPr>
              <a:t>Vyšetřování parametrů ABR</a:t>
            </a:r>
            <a:endParaRPr lang="cs-CZ" altLang="cs-CZ" sz="4000" dirty="0">
              <a:solidFill>
                <a:srgbClr val="FF0000"/>
              </a:solidFill>
            </a:endParaRPr>
          </a:p>
        </p:txBody>
      </p:sp>
      <p:sp>
        <p:nvSpPr>
          <p:cNvPr id="39951" name="Text Box 23">
            <a:extLst>
              <a:ext uri="{FF2B5EF4-FFF2-40B4-BE49-F238E27FC236}">
                <a16:creationId xmlns:a16="http://schemas.microsoft.com/office/drawing/2014/main" id="{D3728596-FB14-44D6-987A-E2CCC308811E}"/>
              </a:ext>
            </a:extLst>
          </p:cNvPr>
          <p:cNvSpPr txBox="1">
            <a:spLocks noChangeArrowheads="1"/>
          </p:cNvSpPr>
          <p:nvPr/>
        </p:nvSpPr>
        <p:spPr bwMode="auto">
          <a:xfrm>
            <a:off x="8070698" y="1044537"/>
            <a:ext cx="2149309" cy="369204"/>
          </a:xfrm>
          <a:prstGeom prst="rect">
            <a:avLst/>
          </a:prstGeom>
          <a:solidFill>
            <a:srgbClr val="99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Alkalická rezerva</a:t>
            </a:r>
          </a:p>
        </p:txBody>
      </p:sp>
    </p:spTree>
    <p:extLst>
      <p:ext uri="{BB962C8B-B14F-4D97-AF65-F5344CB8AC3E}">
        <p14:creationId xmlns:p14="http://schemas.microsoft.com/office/powerpoint/2010/main" val="1492240684"/>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1986" name="Rectangle 8">
            <a:extLst>
              <a:ext uri="{FF2B5EF4-FFF2-40B4-BE49-F238E27FC236}">
                <a16:creationId xmlns:a16="http://schemas.microsoft.com/office/drawing/2014/main" id="{2C294E0F-2158-4AC8-8490-290FFE46F033}"/>
              </a:ext>
            </a:extLst>
          </p:cNvPr>
          <p:cNvSpPr>
            <a:spLocks noChangeArrowheads="1"/>
          </p:cNvSpPr>
          <p:nvPr/>
        </p:nvSpPr>
        <p:spPr bwMode="auto">
          <a:xfrm>
            <a:off x="1775160" y="620930"/>
            <a:ext cx="2842993" cy="584154"/>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6" name="Obdélník 5">
            <a:extLst>
              <a:ext uri="{FF2B5EF4-FFF2-40B4-BE49-F238E27FC236}">
                <a16:creationId xmlns:a16="http://schemas.microsoft.com/office/drawing/2014/main" id="{71CC4E6A-FAC5-485C-8AE3-85AAB77D9E0F}"/>
              </a:ext>
            </a:extLst>
          </p:cNvPr>
          <p:cNvSpPr/>
          <p:nvPr/>
        </p:nvSpPr>
        <p:spPr>
          <a:xfrm>
            <a:off x="1524353" y="1506687"/>
            <a:ext cx="9143295" cy="5351050"/>
          </a:xfrm>
          <a:prstGeom prst="rect">
            <a:avLst/>
          </a:prstGeom>
        </p:spPr>
        <p:style>
          <a:lnRef idx="1">
            <a:schemeClr val="accent2"/>
          </a:lnRef>
          <a:fillRef idx="2">
            <a:schemeClr val="accent2"/>
          </a:fillRef>
          <a:effectRef idx="1">
            <a:schemeClr val="accent2"/>
          </a:effectRef>
          <a:fontRef idx="minor">
            <a:schemeClr val="dk1"/>
          </a:fontRef>
        </p:style>
        <p:txBody>
          <a:bodyPr anchor="ctr"/>
          <a:lstStyle/>
          <a:p>
            <a:pPr algn="ctr">
              <a:defRPr/>
            </a:pPr>
            <a:endParaRPr lang="cs-CZ" sz="1400"/>
          </a:p>
        </p:txBody>
      </p:sp>
      <p:sp>
        <p:nvSpPr>
          <p:cNvPr id="41989" name="Rectangle 4">
            <a:extLst>
              <a:ext uri="{FF2B5EF4-FFF2-40B4-BE49-F238E27FC236}">
                <a16:creationId xmlns:a16="http://schemas.microsoft.com/office/drawing/2014/main" id="{E463368B-94A2-4358-929D-B28F4F3B0088}"/>
              </a:ext>
            </a:extLst>
          </p:cNvPr>
          <p:cNvSpPr>
            <a:spLocks noChangeArrowheads="1"/>
          </p:cNvSpPr>
          <p:nvPr/>
        </p:nvSpPr>
        <p:spPr bwMode="auto">
          <a:xfrm>
            <a:off x="6745238" y="1989250"/>
            <a:ext cx="934965" cy="152388"/>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HCO</a:t>
            </a:r>
            <a:r>
              <a:rPr lang="cs-CZ" altLang="cs-CZ" sz="1799" baseline="-25000">
                <a:solidFill>
                  <a:srgbClr val="FF0066"/>
                </a:solidFill>
                <a:latin typeface="Verdana" panose="020B0604030504040204" pitchFamily="34" charset="0"/>
              </a:rPr>
              <a:t>3</a:t>
            </a:r>
            <a:r>
              <a:rPr lang="cs-CZ" altLang="cs-CZ" sz="1799" baseline="40000">
                <a:solidFill>
                  <a:srgbClr val="FF0066"/>
                </a:solidFill>
                <a:latin typeface="Verdana" panose="020B0604030504040204" pitchFamily="34" charset="0"/>
              </a:rPr>
              <a:t>-</a:t>
            </a:r>
          </a:p>
        </p:txBody>
      </p:sp>
      <p:sp>
        <p:nvSpPr>
          <p:cNvPr id="41990" name="Rectangle 5">
            <a:extLst>
              <a:ext uri="{FF2B5EF4-FFF2-40B4-BE49-F238E27FC236}">
                <a16:creationId xmlns:a16="http://schemas.microsoft.com/office/drawing/2014/main" id="{01B8B573-49C8-4F4A-A314-C296F9BBA266}"/>
              </a:ext>
            </a:extLst>
          </p:cNvPr>
          <p:cNvSpPr>
            <a:spLocks noChangeArrowheads="1"/>
          </p:cNvSpPr>
          <p:nvPr/>
        </p:nvSpPr>
        <p:spPr bwMode="auto">
          <a:xfrm>
            <a:off x="6762699" y="4076649"/>
            <a:ext cx="934966" cy="668287"/>
          </a:xfrm>
          <a:prstGeom prst="rect">
            <a:avLst/>
          </a:prstGeom>
          <a:solidFill>
            <a:schemeClr val="hlink"/>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40000">
                <a:solidFill>
                  <a:srgbClr val="FF0066"/>
                </a:solidFill>
                <a:latin typeface="Verdana" panose="020B0604030504040204" pitchFamily="34" charset="0"/>
              </a:rPr>
              <a:t>+</a:t>
            </a:r>
          </a:p>
        </p:txBody>
      </p:sp>
      <p:sp>
        <p:nvSpPr>
          <p:cNvPr id="41991" name="Rectangle 6">
            <a:extLst>
              <a:ext uri="{FF2B5EF4-FFF2-40B4-BE49-F238E27FC236}">
                <a16:creationId xmlns:a16="http://schemas.microsoft.com/office/drawing/2014/main" id="{1FEED641-3E43-4EF4-A289-5D730A5AC1FB}"/>
              </a:ext>
            </a:extLst>
          </p:cNvPr>
          <p:cNvSpPr>
            <a:spLocks noChangeArrowheads="1"/>
          </p:cNvSpPr>
          <p:nvPr/>
        </p:nvSpPr>
        <p:spPr bwMode="auto">
          <a:xfrm>
            <a:off x="6781748" y="5238611"/>
            <a:ext cx="934966" cy="1214344"/>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Buf</a:t>
            </a:r>
            <a:r>
              <a:rPr lang="cs-CZ" altLang="cs-CZ" sz="1799" baseline="40000">
                <a:latin typeface="Verdana" panose="020B0604030504040204" pitchFamily="34" charset="0"/>
              </a:rPr>
              <a:t>-</a:t>
            </a:r>
          </a:p>
        </p:txBody>
      </p:sp>
      <p:sp>
        <p:nvSpPr>
          <p:cNvPr id="41992" name="Rectangle 7">
            <a:extLst>
              <a:ext uri="{FF2B5EF4-FFF2-40B4-BE49-F238E27FC236}">
                <a16:creationId xmlns:a16="http://schemas.microsoft.com/office/drawing/2014/main" id="{BA6D9436-B2A3-42BD-9480-AEF4AF490F38}"/>
              </a:ext>
            </a:extLst>
          </p:cNvPr>
          <p:cNvSpPr>
            <a:spLocks noChangeArrowheads="1"/>
          </p:cNvSpPr>
          <p:nvPr/>
        </p:nvSpPr>
        <p:spPr bwMode="auto">
          <a:xfrm>
            <a:off x="9472352" y="5084636"/>
            <a:ext cx="934965" cy="54288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HBuf</a:t>
            </a:r>
            <a:endParaRPr lang="cs-CZ" altLang="cs-CZ" sz="1799" baseline="40000">
              <a:latin typeface="Verdana" panose="020B0604030504040204" pitchFamily="34" charset="0"/>
            </a:endParaRPr>
          </a:p>
        </p:txBody>
      </p:sp>
      <p:sp>
        <p:nvSpPr>
          <p:cNvPr id="41993" name="Rectangle 8">
            <a:extLst>
              <a:ext uri="{FF2B5EF4-FFF2-40B4-BE49-F238E27FC236}">
                <a16:creationId xmlns:a16="http://schemas.microsoft.com/office/drawing/2014/main" id="{B55A0226-3F41-4074-B347-83D4DE162C44}"/>
              </a:ext>
            </a:extLst>
          </p:cNvPr>
          <p:cNvSpPr>
            <a:spLocks noChangeArrowheads="1"/>
          </p:cNvSpPr>
          <p:nvPr/>
        </p:nvSpPr>
        <p:spPr bwMode="auto">
          <a:xfrm>
            <a:off x="1776746" y="1943215"/>
            <a:ext cx="934965" cy="190485"/>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41994" name="Rectangle 9">
            <a:extLst>
              <a:ext uri="{FF2B5EF4-FFF2-40B4-BE49-F238E27FC236}">
                <a16:creationId xmlns:a16="http://schemas.microsoft.com/office/drawing/2014/main" id="{43B1157B-3A1A-4EB1-80A8-859E4D7D557A}"/>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O</a:t>
            </a:r>
            <a:endParaRPr lang="cs-CZ" altLang="cs-CZ" sz="1799" baseline="-25000">
              <a:latin typeface="Verdana" panose="020B0604030504040204" pitchFamily="34" charset="0"/>
            </a:endParaRPr>
          </a:p>
        </p:txBody>
      </p:sp>
      <p:grpSp>
        <p:nvGrpSpPr>
          <p:cNvPr id="41995" name="Group 10">
            <a:extLst>
              <a:ext uri="{FF2B5EF4-FFF2-40B4-BE49-F238E27FC236}">
                <a16:creationId xmlns:a16="http://schemas.microsoft.com/office/drawing/2014/main" id="{BD42AD45-1254-4FA3-91F5-BA35CE8BE8F3}"/>
              </a:ext>
            </a:extLst>
          </p:cNvPr>
          <p:cNvGrpSpPr>
            <a:grpSpLocks/>
          </p:cNvGrpSpPr>
          <p:nvPr/>
        </p:nvGrpSpPr>
        <p:grpSpPr bwMode="auto">
          <a:xfrm>
            <a:off x="5088016" y="2141638"/>
            <a:ext cx="1655634" cy="2231852"/>
            <a:chOff x="2245" y="572"/>
            <a:chExt cx="1134" cy="1724"/>
          </a:xfrm>
        </p:grpSpPr>
        <p:sp>
          <p:nvSpPr>
            <p:cNvPr id="42013" name="Line 11">
              <a:extLst>
                <a:ext uri="{FF2B5EF4-FFF2-40B4-BE49-F238E27FC236}">
                  <a16:creationId xmlns:a16="http://schemas.microsoft.com/office/drawing/2014/main" id="{B7193793-01DB-44F3-AC4D-88EA94BF7D5B}"/>
                </a:ext>
              </a:extLst>
            </p:cNvPr>
            <p:cNvSpPr>
              <a:spLocks noChangeShapeType="1"/>
            </p:cNvSpPr>
            <p:nvPr/>
          </p:nvSpPr>
          <p:spPr bwMode="auto">
            <a:xfrm>
              <a:off x="2880" y="1434"/>
              <a:ext cx="499" cy="8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42014" name="Line 12">
              <a:extLst>
                <a:ext uri="{FF2B5EF4-FFF2-40B4-BE49-F238E27FC236}">
                  <a16:creationId xmlns:a16="http://schemas.microsoft.com/office/drawing/2014/main" id="{2F00DFCC-5883-480C-B8B4-BEDDABE02CF8}"/>
                </a:ext>
              </a:extLst>
            </p:cNvPr>
            <p:cNvSpPr>
              <a:spLocks noChangeShapeType="1"/>
            </p:cNvSpPr>
            <p:nvPr/>
          </p:nvSpPr>
          <p:spPr bwMode="auto">
            <a:xfrm flipV="1">
              <a:off x="2880" y="572"/>
              <a:ext cx="499" cy="8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42015" name="Line 13">
              <a:extLst>
                <a:ext uri="{FF2B5EF4-FFF2-40B4-BE49-F238E27FC236}">
                  <a16:creationId xmlns:a16="http://schemas.microsoft.com/office/drawing/2014/main" id="{C75E4F9B-479D-4E91-98A6-0E497A5878A2}"/>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41996" name="Rectangle 14">
            <a:extLst>
              <a:ext uri="{FF2B5EF4-FFF2-40B4-BE49-F238E27FC236}">
                <a16:creationId xmlns:a16="http://schemas.microsoft.com/office/drawing/2014/main" id="{599A8F46-19A4-41B0-A212-0E16FF5C4680}"/>
              </a:ext>
            </a:extLst>
          </p:cNvPr>
          <p:cNvSpPr>
            <a:spLocks noChangeArrowheads="1"/>
          </p:cNvSpPr>
          <p:nvPr/>
        </p:nvSpPr>
        <p:spPr bwMode="auto">
          <a:xfrm>
            <a:off x="4151464" y="3203592"/>
            <a:ext cx="934965" cy="153976"/>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25000">
                <a:solidFill>
                  <a:srgbClr val="FF0066"/>
                </a:solidFill>
                <a:latin typeface="Verdana" panose="020B0604030504040204" pitchFamily="34" charset="0"/>
              </a:rPr>
              <a:t>2</a:t>
            </a: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3</a:t>
            </a:r>
          </a:p>
        </p:txBody>
      </p:sp>
      <p:grpSp>
        <p:nvGrpSpPr>
          <p:cNvPr id="41997" name="Group 15">
            <a:extLst>
              <a:ext uri="{FF2B5EF4-FFF2-40B4-BE49-F238E27FC236}">
                <a16:creationId xmlns:a16="http://schemas.microsoft.com/office/drawing/2014/main" id="{17ACC389-7F61-40FC-9162-5886BF51B63A}"/>
              </a:ext>
            </a:extLst>
          </p:cNvPr>
          <p:cNvGrpSpPr>
            <a:grpSpLocks/>
          </p:cNvGrpSpPr>
          <p:nvPr/>
        </p:nvGrpSpPr>
        <p:grpSpPr bwMode="auto">
          <a:xfrm flipH="1">
            <a:off x="2711712" y="2141639"/>
            <a:ext cx="1439752" cy="2160420"/>
            <a:chOff x="2245" y="572"/>
            <a:chExt cx="1134" cy="1724"/>
          </a:xfrm>
        </p:grpSpPr>
        <p:sp>
          <p:nvSpPr>
            <p:cNvPr id="42010" name="Line 16">
              <a:extLst>
                <a:ext uri="{FF2B5EF4-FFF2-40B4-BE49-F238E27FC236}">
                  <a16:creationId xmlns:a16="http://schemas.microsoft.com/office/drawing/2014/main" id="{B61276CD-15A1-48C8-9E9F-B30041AFDEA9}"/>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2011" name="Line 17">
              <a:extLst>
                <a:ext uri="{FF2B5EF4-FFF2-40B4-BE49-F238E27FC236}">
                  <a16:creationId xmlns:a16="http://schemas.microsoft.com/office/drawing/2014/main" id="{ABE2FBA9-ED08-4F0E-957F-8252F7BA3367}"/>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2012" name="Line 18">
              <a:extLst>
                <a:ext uri="{FF2B5EF4-FFF2-40B4-BE49-F238E27FC236}">
                  <a16:creationId xmlns:a16="http://schemas.microsoft.com/office/drawing/2014/main" id="{9E57AE4D-52E2-4BB5-AD2F-2F16C38F73EB}"/>
                </a:ext>
              </a:extLst>
            </p:cNvPr>
            <p:cNvSpPr>
              <a:spLocks noChangeShapeType="1"/>
            </p:cNvSpPr>
            <p:nvPr/>
          </p:nvSpPr>
          <p:spPr bwMode="auto">
            <a:xfrm>
              <a:off x="2245" y="1434"/>
              <a:ext cx="63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41998" name="Group 19">
            <a:extLst>
              <a:ext uri="{FF2B5EF4-FFF2-40B4-BE49-F238E27FC236}">
                <a16:creationId xmlns:a16="http://schemas.microsoft.com/office/drawing/2014/main" id="{15EF8A03-C240-4AB0-B0B4-E4AA19591C0E}"/>
              </a:ext>
            </a:extLst>
          </p:cNvPr>
          <p:cNvGrpSpPr>
            <a:grpSpLocks/>
          </p:cNvGrpSpPr>
          <p:nvPr/>
        </p:nvGrpSpPr>
        <p:grpSpPr bwMode="auto">
          <a:xfrm flipH="1">
            <a:off x="7713539" y="4443336"/>
            <a:ext cx="1728653" cy="1585789"/>
            <a:chOff x="2245" y="572"/>
            <a:chExt cx="1134" cy="1724"/>
          </a:xfrm>
        </p:grpSpPr>
        <p:sp>
          <p:nvSpPr>
            <p:cNvPr id="42007" name="Line 20">
              <a:extLst>
                <a:ext uri="{FF2B5EF4-FFF2-40B4-BE49-F238E27FC236}">
                  <a16:creationId xmlns:a16="http://schemas.microsoft.com/office/drawing/2014/main" id="{5375C492-BB31-4400-B377-33B95925E991}"/>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2008" name="Line 21">
              <a:extLst>
                <a:ext uri="{FF2B5EF4-FFF2-40B4-BE49-F238E27FC236}">
                  <a16:creationId xmlns:a16="http://schemas.microsoft.com/office/drawing/2014/main" id="{1C1D150A-CF8B-4C73-9DAD-FE85CC75C16F}"/>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2009" name="Line 22">
              <a:extLst>
                <a:ext uri="{FF2B5EF4-FFF2-40B4-BE49-F238E27FC236}">
                  <a16:creationId xmlns:a16="http://schemas.microsoft.com/office/drawing/2014/main" id="{E6684E33-0482-4518-B29C-802527E97D0E}"/>
                </a:ext>
              </a:extLst>
            </p:cNvPr>
            <p:cNvSpPr>
              <a:spLocks noChangeShapeType="1"/>
            </p:cNvSpPr>
            <p:nvPr/>
          </p:nvSpPr>
          <p:spPr bwMode="auto">
            <a:xfrm>
              <a:off x="2245" y="1434"/>
              <a:ext cx="63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42000" name="TextovéPole 1">
            <a:extLst>
              <a:ext uri="{FF2B5EF4-FFF2-40B4-BE49-F238E27FC236}">
                <a16:creationId xmlns:a16="http://schemas.microsoft.com/office/drawing/2014/main" id="{5E5C9623-186B-4F2A-93E8-A36FEFB49800}"/>
              </a:ext>
            </a:extLst>
          </p:cNvPr>
          <p:cNvSpPr txBox="1">
            <a:spLocks noChangeArrowheads="1"/>
          </p:cNvSpPr>
          <p:nvPr/>
        </p:nvSpPr>
        <p:spPr bwMode="auto">
          <a:xfrm>
            <a:off x="3346662" y="6251357"/>
            <a:ext cx="254383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a:latin typeface="Times New Roman" panose="02020603050405020304" pitchFamily="18" charset="0"/>
              </a:rPr>
              <a:t>Van Slyke 1921-22</a:t>
            </a:r>
          </a:p>
        </p:txBody>
      </p:sp>
      <p:pic>
        <p:nvPicPr>
          <p:cNvPr id="42001" name="Picture 4" descr="BÜRETTE ZU APPARAT N.VAN SLYKE">
            <a:extLst>
              <a:ext uri="{FF2B5EF4-FFF2-40B4-BE49-F238E27FC236}">
                <a16:creationId xmlns:a16="http://schemas.microsoft.com/office/drawing/2014/main" id="{A9293278-47ED-4C83-A890-1C0368802E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92927" y="1670186"/>
            <a:ext cx="1904853" cy="2609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002" name="Picture 6" descr="http://centennial.rucares.org/centennial/assets_public/images/53_photo1.jpg">
            <a:extLst>
              <a:ext uri="{FF2B5EF4-FFF2-40B4-BE49-F238E27FC236}">
                <a16:creationId xmlns:a16="http://schemas.microsoft.com/office/drawing/2014/main" id="{AD71F2C9-6CAE-442E-91C7-825C382859A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57813" y="4127446"/>
            <a:ext cx="2295348" cy="200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003" name="Picture 25" descr="http://www.asbmb.org/uploadedfiles/aboutus/asbmb_history/past_president_images/large_images/1920s/1921_1922VanSlyke.jpg">
            <a:extLst>
              <a:ext uri="{FF2B5EF4-FFF2-40B4-BE49-F238E27FC236}">
                <a16:creationId xmlns:a16="http://schemas.microsoft.com/office/drawing/2014/main" id="{446CEC25-8C36-47F2-8925-0A947A8BAE4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41901" y="4075063"/>
            <a:ext cx="1619126" cy="210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Šipka nahoru 3">
            <a:extLst>
              <a:ext uri="{FF2B5EF4-FFF2-40B4-BE49-F238E27FC236}">
                <a16:creationId xmlns:a16="http://schemas.microsoft.com/office/drawing/2014/main" id="{6E4B9E30-7235-4EF9-AFB5-287C8C9ECAE2}"/>
              </a:ext>
            </a:extLst>
          </p:cNvPr>
          <p:cNvSpPr/>
          <p:nvPr/>
        </p:nvSpPr>
        <p:spPr>
          <a:xfrm>
            <a:off x="2135494" y="1140003"/>
            <a:ext cx="252393" cy="849247"/>
          </a:xfrm>
          <a:prstGeom prst="up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cs-CZ" sz="2800" dirty="0"/>
              <a:t>.</a:t>
            </a:r>
          </a:p>
        </p:txBody>
      </p:sp>
      <p:sp>
        <p:nvSpPr>
          <p:cNvPr id="42005" name="TextovéPole 6">
            <a:extLst>
              <a:ext uri="{FF2B5EF4-FFF2-40B4-BE49-F238E27FC236}">
                <a16:creationId xmlns:a16="http://schemas.microsoft.com/office/drawing/2014/main" id="{691CE757-73F5-411B-8305-22514C513C97}"/>
              </a:ext>
            </a:extLst>
          </p:cNvPr>
          <p:cNvSpPr txBox="1">
            <a:spLocks noChangeArrowheads="1"/>
          </p:cNvSpPr>
          <p:nvPr/>
        </p:nvSpPr>
        <p:spPr bwMode="auto">
          <a:xfrm>
            <a:off x="3518098" y="1044759"/>
            <a:ext cx="237872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a:latin typeface="Times New Roman" panose="02020603050405020304" pitchFamily="18" charset="0"/>
              </a:rPr>
              <a:t>Vakuová extrakce</a:t>
            </a:r>
          </a:p>
        </p:txBody>
      </p:sp>
      <p:sp>
        <p:nvSpPr>
          <p:cNvPr id="42006" name="Rectangle 2">
            <a:extLst>
              <a:ext uri="{FF2B5EF4-FFF2-40B4-BE49-F238E27FC236}">
                <a16:creationId xmlns:a16="http://schemas.microsoft.com/office/drawing/2014/main" id="{A6C91CA8-2FED-4379-890E-21F61F85E878}"/>
              </a:ext>
            </a:extLst>
          </p:cNvPr>
          <p:cNvSpPr>
            <a:spLocks noGrp="1" noChangeArrowheads="1"/>
          </p:cNvSpPr>
          <p:nvPr>
            <p:ph type="title"/>
          </p:nvPr>
        </p:nvSpPr>
        <p:spPr>
          <a:xfrm>
            <a:off x="1501370" y="-230698"/>
            <a:ext cx="9756022" cy="1139738"/>
          </a:xfrm>
        </p:spPr>
        <p:txBody>
          <a:bodyPr/>
          <a:lstStyle/>
          <a:p>
            <a:pPr algn="ctr"/>
            <a:r>
              <a:rPr lang="cs-CZ" altLang="cs-CZ" sz="4000" dirty="0">
                <a:solidFill>
                  <a:srgbClr val="FF0000"/>
                </a:solidFill>
                <a:latin typeface="Arial" panose="020B0604020202020204" pitchFamily="34" charset="0"/>
              </a:rPr>
              <a:t>Vyšetřování parametrů ABR</a:t>
            </a:r>
            <a:endParaRPr lang="cs-CZ" altLang="cs-CZ" sz="4000" dirty="0">
              <a:solidFill>
                <a:srgbClr val="FF0000"/>
              </a:solidFill>
            </a:endParaRPr>
          </a:p>
        </p:txBody>
      </p:sp>
      <p:sp>
        <p:nvSpPr>
          <p:cNvPr id="35" name="Text Box 23">
            <a:extLst>
              <a:ext uri="{FF2B5EF4-FFF2-40B4-BE49-F238E27FC236}">
                <a16:creationId xmlns:a16="http://schemas.microsoft.com/office/drawing/2014/main" id="{9566BF2B-26C2-4C7C-89CF-49A7D8B3F12D}"/>
              </a:ext>
            </a:extLst>
          </p:cNvPr>
          <p:cNvSpPr txBox="1">
            <a:spLocks noChangeArrowheads="1"/>
          </p:cNvSpPr>
          <p:nvPr/>
        </p:nvSpPr>
        <p:spPr bwMode="auto">
          <a:xfrm>
            <a:off x="8093873" y="972989"/>
            <a:ext cx="1675356" cy="646074"/>
          </a:xfrm>
          <a:prstGeom prst="rect">
            <a:avLst/>
          </a:prstGeom>
          <a:solidFill>
            <a:srgbClr val="99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dirty="0">
                <a:solidFill>
                  <a:srgbClr val="FF0066"/>
                </a:solidFill>
                <a:latin typeface="Verdana" panose="020B0604030504040204" pitchFamily="34" charset="0"/>
              </a:rPr>
              <a:t>Alkalická rezerva</a:t>
            </a:r>
          </a:p>
        </p:txBody>
      </p:sp>
    </p:spTree>
    <p:extLst>
      <p:ext uri="{BB962C8B-B14F-4D97-AF65-F5344CB8AC3E}">
        <p14:creationId xmlns:p14="http://schemas.microsoft.com/office/powerpoint/2010/main" val="11766261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4034" name="Rectangle 8">
            <a:extLst>
              <a:ext uri="{FF2B5EF4-FFF2-40B4-BE49-F238E27FC236}">
                <a16:creationId xmlns:a16="http://schemas.microsoft.com/office/drawing/2014/main" id="{FA5143C7-B2CB-4319-ACB1-F06431FD2E69}"/>
              </a:ext>
            </a:extLst>
          </p:cNvPr>
          <p:cNvSpPr>
            <a:spLocks noChangeArrowheads="1"/>
          </p:cNvSpPr>
          <p:nvPr/>
        </p:nvSpPr>
        <p:spPr bwMode="auto">
          <a:xfrm>
            <a:off x="1775158" y="620930"/>
            <a:ext cx="4116071" cy="584154"/>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6" name="Obdélník 5">
            <a:extLst>
              <a:ext uri="{FF2B5EF4-FFF2-40B4-BE49-F238E27FC236}">
                <a16:creationId xmlns:a16="http://schemas.microsoft.com/office/drawing/2014/main" id="{E265C010-E1F3-4DDE-AB96-8E2514B1B1F3}"/>
              </a:ext>
            </a:extLst>
          </p:cNvPr>
          <p:cNvSpPr/>
          <p:nvPr/>
        </p:nvSpPr>
        <p:spPr>
          <a:xfrm>
            <a:off x="1524353" y="1506687"/>
            <a:ext cx="9143295" cy="5351050"/>
          </a:xfrm>
          <a:prstGeom prst="rect">
            <a:avLst/>
          </a:prstGeom>
        </p:spPr>
        <p:style>
          <a:lnRef idx="1">
            <a:schemeClr val="accent2"/>
          </a:lnRef>
          <a:fillRef idx="2">
            <a:schemeClr val="accent2"/>
          </a:fillRef>
          <a:effectRef idx="1">
            <a:schemeClr val="accent2"/>
          </a:effectRef>
          <a:fontRef idx="minor">
            <a:schemeClr val="dk1"/>
          </a:fontRef>
        </p:style>
        <p:txBody>
          <a:bodyPr anchor="ctr"/>
          <a:lstStyle/>
          <a:p>
            <a:pPr algn="ctr">
              <a:defRPr/>
            </a:pPr>
            <a:endParaRPr lang="cs-CZ" sz="1400"/>
          </a:p>
        </p:txBody>
      </p:sp>
      <p:sp>
        <p:nvSpPr>
          <p:cNvPr id="44037" name="Rectangle 4">
            <a:extLst>
              <a:ext uri="{FF2B5EF4-FFF2-40B4-BE49-F238E27FC236}">
                <a16:creationId xmlns:a16="http://schemas.microsoft.com/office/drawing/2014/main" id="{5D6126C2-2751-4B6B-B634-25F7673E6EC2}"/>
              </a:ext>
            </a:extLst>
          </p:cNvPr>
          <p:cNvSpPr>
            <a:spLocks noChangeArrowheads="1"/>
          </p:cNvSpPr>
          <p:nvPr/>
        </p:nvSpPr>
        <p:spPr bwMode="auto">
          <a:xfrm>
            <a:off x="6745238" y="2087667"/>
            <a:ext cx="934965" cy="46034"/>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HCO</a:t>
            </a:r>
            <a:r>
              <a:rPr lang="cs-CZ" altLang="cs-CZ" sz="1799" baseline="-25000">
                <a:solidFill>
                  <a:srgbClr val="FF0066"/>
                </a:solidFill>
                <a:latin typeface="Verdana" panose="020B0604030504040204" pitchFamily="34" charset="0"/>
              </a:rPr>
              <a:t>3</a:t>
            </a:r>
            <a:r>
              <a:rPr lang="cs-CZ" altLang="cs-CZ" sz="1799" baseline="40000">
                <a:solidFill>
                  <a:srgbClr val="FF0066"/>
                </a:solidFill>
                <a:latin typeface="Verdana" panose="020B0604030504040204" pitchFamily="34" charset="0"/>
              </a:rPr>
              <a:t>-</a:t>
            </a:r>
          </a:p>
        </p:txBody>
      </p:sp>
      <p:sp>
        <p:nvSpPr>
          <p:cNvPr id="44038" name="Rectangle 5">
            <a:extLst>
              <a:ext uri="{FF2B5EF4-FFF2-40B4-BE49-F238E27FC236}">
                <a16:creationId xmlns:a16="http://schemas.microsoft.com/office/drawing/2014/main" id="{A297FA82-C44A-49DF-B488-C594A9380B60}"/>
              </a:ext>
            </a:extLst>
          </p:cNvPr>
          <p:cNvSpPr>
            <a:spLocks noChangeArrowheads="1"/>
          </p:cNvSpPr>
          <p:nvPr/>
        </p:nvSpPr>
        <p:spPr bwMode="auto">
          <a:xfrm>
            <a:off x="6762699" y="4076649"/>
            <a:ext cx="934966" cy="668287"/>
          </a:xfrm>
          <a:prstGeom prst="rect">
            <a:avLst/>
          </a:prstGeom>
          <a:solidFill>
            <a:schemeClr val="hlink"/>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40000">
                <a:solidFill>
                  <a:srgbClr val="FF0066"/>
                </a:solidFill>
                <a:latin typeface="Verdana" panose="020B0604030504040204" pitchFamily="34" charset="0"/>
              </a:rPr>
              <a:t>+</a:t>
            </a:r>
          </a:p>
        </p:txBody>
      </p:sp>
      <p:sp>
        <p:nvSpPr>
          <p:cNvPr id="44039" name="Rectangle 6">
            <a:extLst>
              <a:ext uri="{FF2B5EF4-FFF2-40B4-BE49-F238E27FC236}">
                <a16:creationId xmlns:a16="http://schemas.microsoft.com/office/drawing/2014/main" id="{F3389F77-6BEB-405A-BBEC-1A84D4F2A07E}"/>
              </a:ext>
            </a:extLst>
          </p:cNvPr>
          <p:cNvSpPr>
            <a:spLocks noChangeArrowheads="1"/>
          </p:cNvSpPr>
          <p:nvPr/>
        </p:nvSpPr>
        <p:spPr bwMode="auto">
          <a:xfrm>
            <a:off x="6781748" y="5084636"/>
            <a:ext cx="934966" cy="1368319"/>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Buf</a:t>
            </a:r>
            <a:r>
              <a:rPr lang="cs-CZ" altLang="cs-CZ" sz="1799" baseline="40000">
                <a:latin typeface="Verdana" panose="020B0604030504040204" pitchFamily="34" charset="0"/>
              </a:rPr>
              <a:t>-</a:t>
            </a:r>
          </a:p>
        </p:txBody>
      </p:sp>
      <p:sp>
        <p:nvSpPr>
          <p:cNvPr id="44040" name="Rectangle 7">
            <a:extLst>
              <a:ext uri="{FF2B5EF4-FFF2-40B4-BE49-F238E27FC236}">
                <a16:creationId xmlns:a16="http://schemas.microsoft.com/office/drawing/2014/main" id="{E2259495-5BB2-4843-8C36-AE055FB03E63}"/>
              </a:ext>
            </a:extLst>
          </p:cNvPr>
          <p:cNvSpPr>
            <a:spLocks noChangeArrowheads="1"/>
          </p:cNvSpPr>
          <p:nvPr/>
        </p:nvSpPr>
        <p:spPr bwMode="auto">
          <a:xfrm>
            <a:off x="9472352" y="5084636"/>
            <a:ext cx="934965" cy="54288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HBuf</a:t>
            </a:r>
            <a:endParaRPr lang="cs-CZ" altLang="cs-CZ" sz="1799" baseline="40000">
              <a:latin typeface="Verdana" panose="020B0604030504040204" pitchFamily="34" charset="0"/>
            </a:endParaRPr>
          </a:p>
        </p:txBody>
      </p:sp>
      <p:sp>
        <p:nvSpPr>
          <p:cNvPr id="44041" name="Rectangle 8">
            <a:extLst>
              <a:ext uri="{FF2B5EF4-FFF2-40B4-BE49-F238E27FC236}">
                <a16:creationId xmlns:a16="http://schemas.microsoft.com/office/drawing/2014/main" id="{D2F9082F-3363-40BA-B99A-CF36EB25DE3E}"/>
              </a:ext>
            </a:extLst>
          </p:cNvPr>
          <p:cNvSpPr>
            <a:spLocks noChangeArrowheads="1"/>
          </p:cNvSpPr>
          <p:nvPr/>
        </p:nvSpPr>
        <p:spPr bwMode="auto">
          <a:xfrm>
            <a:off x="1776746" y="2159099"/>
            <a:ext cx="934965" cy="46034"/>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44042" name="Rectangle 9">
            <a:extLst>
              <a:ext uri="{FF2B5EF4-FFF2-40B4-BE49-F238E27FC236}">
                <a16:creationId xmlns:a16="http://schemas.microsoft.com/office/drawing/2014/main" id="{9F3A3B4B-6B69-4E02-BF52-858304627C02}"/>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O</a:t>
            </a:r>
            <a:endParaRPr lang="cs-CZ" altLang="cs-CZ" sz="1799" baseline="-25000">
              <a:latin typeface="Verdana" panose="020B0604030504040204" pitchFamily="34" charset="0"/>
            </a:endParaRPr>
          </a:p>
        </p:txBody>
      </p:sp>
      <p:grpSp>
        <p:nvGrpSpPr>
          <p:cNvPr id="44043" name="Group 10">
            <a:extLst>
              <a:ext uri="{FF2B5EF4-FFF2-40B4-BE49-F238E27FC236}">
                <a16:creationId xmlns:a16="http://schemas.microsoft.com/office/drawing/2014/main" id="{EB88E79F-1544-4CF9-BD18-392B513488A6}"/>
              </a:ext>
            </a:extLst>
          </p:cNvPr>
          <p:cNvGrpSpPr>
            <a:grpSpLocks/>
          </p:cNvGrpSpPr>
          <p:nvPr/>
        </p:nvGrpSpPr>
        <p:grpSpPr bwMode="auto">
          <a:xfrm>
            <a:off x="5088016" y="2141638"/>
            <a:ext cx="1655634" cy="2231852"/>
            <a:chOff x="2245" y="572"/>
            <a:chExt cx="1134" cy="1724"/>
          </a:xfrm>
        </p:grpSpPr>
        <p:sp>
          <p:nvSpPr>
            <p:cNvPr id="44063" name="Line 11">
              <a:extLst>
                <a:ext uri="{FF2B5EF4-FFF2-40B4-BE49-F238E27FC236}">
                  <a16:creationId xmlns:a16="http://schemas.microsoft.com/office/drawing/2014/main" id="{48926895-4363-4708-8E6F-3C49D580A316}"/>
                </a:ext>
              </a:extLst>
            </p:cNvPr>
            <p:cNvSpPr>
              <a:spLocks noChangeShapeType="1"/>
            </p:cNvSpPr>
            <p:nvPr/>
          </p:nvSpPr>
          <p:spPr bwMode="auto">
            <a:xfrm>
              <a:off x="2880" y="1434"/>
              <a:ext cx="499" cy="8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44064" name="Line 12">
              <a:extLst>
                <a:ext uri="{FF2B5EF4-FFF2-40B4-BE49-F238E27FC236}">
                  <a16:creationId xmlns:a16="http://schemas.microsoft.com/office/drawing/2014/main" id="{9DBE10ED-EAD2-4D92-8994-77513C029CF6}"/>
                </a:ext>
              </a:extLst>
            </p:cNvPr>
            <p:cNvSpPr>
              <a:spLocks noChangeShapeType="1"/>
            </p:cNvSpPr>
            <p:nvPr/>
          </p:nvSpPr>
          <p:spPr bwMode="auto">
            <a:xfrm flipV="1">
              <a:off x="2880" y="572"/>
              <a:ext cx="499" cy="8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44065" name="Line 13">
              <a:extLst>
                <a:ext uri="{FF2B5EF4-FFF2-40B4-BE49-F238E27FC236}">
                  <a16:creationId xmlns:a16="http://schemas.microsoft.com/office/drawing/2014/main" id="{8D7CFF53-9F0A-42FB-8197-481CE971BF1B}"/>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44044" name="Group 15">
            <a:extLst>
              <a:ext uri="{FF2B5EF4-FFF2-40B4-BE49-F238E27FC236}">
                <a16:creationId xmlns:a16="http://schemas.microsoft.com/office/drawing/2014/main" id="{08CA0608-D9CD-47A1-B03C-92A69C9DCACE}"/>
              </a:ext>
            </a:extLst>
          </p:cNvPr>
          <p:cNvGrpSpPr>
            <a:grpSpLocks/>
          </p:cNvGrpSpPr>
          <p:nvPr/>
        </p:nvGrpSpPr>
        <p:grpSpPr bwMode="auto">
          <a:xfrm flipH="1">
            <a:off x="2711712" y="2141639"/>
            <a:ext cx="1439752" cy="2160420"/>
            <a:chOff x="2245" y="572"/>
            <a:chExt cx="1134" cy="1724"/>
          </a:xfrm>
        </p:grpSpPr>
        <p:sp>
          <p:nvSpPr>
            <p:cNvPr id="44060" name="Line 16">
              <a:extLst>
                <a:ext uri="{FF2B5EF4-FFF2-40B4-BE49-F238E27FC236}">
                  <a16:creationId xmlns:a16="http://schemas.microsoft.com/office/drawing/2014/main" id="{DB774081-8F9C-4853-A202-89170BF65447}"/>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4061" name="Line 17">
              <a:extLst>
                <a:ext uri="{FF2B5EF4-FFF2-40B4-BE49-F238E27FC236}">
                  <a16:creationId xmlns:a16="http://schemas.microsoft.com/office/drawing/2014/main" id="{6B934166-6279-4891-8476-735A4BBA94EF}"/>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4062" name="Line 18">
              <a:extLst>
                <a:ext uri="{FF2B5EF4-FFF2-40B4-BE49-F238E27FC236}">
                  <a16:creationId xmlns:a16="http://schemas.microsoft.com/office/drawing/2014/main" id="{CE5081CC-3D49-4B77-AC71-4211A34CFAA9}"/>
                </a:ext>
              </a:extLst>
            </p:cNvPr>
            <p:cNvSpPr>
              <a:spLocks noChangeShapeType="1"/>
            </p:cNvSpPr>
            <p:nvPr/>
          </p:nvSpPr>
          <p:spPr bwMode="auto">
            <a:xfrm>
              <a:off x="2245" y="1434"/>
              <a:ext cx="63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44045" name="Group 19">
            <a:extLst>
              <a:ext uri="{FF2B5EF4-FFF2-40B4-BE49-F238E27FC236}">
                <a16:creationId xmlns:a16="http://schemas.microsoft.com/office/drawing/2014/main" id="{4EAED461-ED6D-48A9-B22A-A2BB0CF5B2AB}"/>
              </a:ext>
            </a:extLst>
          </p:cNvPr>
          <p:cNvGrpSpPr>
            <a:grpSpLocks/>
          </p:cNvGrpSpPr>
          <p:nvPr/>
        </p:nvGrpSpPr>
        <p:grpSpPr bwMode="auto">
          <a:xfrm flipH="1">
            <a:off x="7713539" y="4443336"/>
            <a:ext cx="1728653" cy="1585789"/>
            <a:chOff x="2245" y="572"/>
            <a:chExt cx="1134" cy="1724"/>
          </a:xfrm>
        </p:grpSpPr>
        <p:sp>
          <p:nvSpPr>
            <p:cNvPr id="44057" name="Line 20">
              <a:extLst>
                <a:ext uri="{FF2B5EF4-FFF2-40B4-BE49-F238E27FC236}">
                  <a16:creationId xmlns:a16="http://schemas.microsoft.com/office/drawing/2014/main" id="{A607CC33-745E-4A0F-BFD0-E52D447CE5D3}"/>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4058" name="Line 21">
              <a:extLst>
                <a:ext uri="{FF2B5EF4-FFF2-40B4-BE49-F238E27FC236}">
                  <a16:creationId xmlns:a16="http://schemas.microsoft.com/office/drawing/2014/main" id="{1E1C0AD3-C9FF-4506-AC0B-EE3C1BE9EFAE}"/>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4059" name="Line 22">
              <a:extLst>
                <a:ext uri="{FF2B5EF4-FFF2-40B4-BE49-F238E27FC236}">
                  <a16:creationId xmlns:a16="http://schemas.microsoft.com/office/drawing/2014/main" id="{48E710E9-325B-4642-AA07-AC8A70693044}"/>
                </a:ext>
              </a:extLst>
            </p:cNvPr>
            <p:cNvSpPr>
              <a:spLocks noChangeShapeType="1"/>
            </p:cNvSpPr>
            <p:nvPr/>
          </p:nvSpPr>
          <p:spPr bwMode="auto">
            <a:xfrm>
              <a:off x="2245" y="1434"/>
              <a:ext cx="63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44047" name="TextovéPole 1">
            <a:extLst>
              <a:ext uri="{FF2B5EF4-FFF2-40B4-BE49-F238E27FC236}">
                <a16:creationId xmlns:a16="http://schemas.microsoft.com/office/drawing/2014/main" id="{D45EFE14-B08B-450A-90B2-F774F80AA062}"/>
              </a:ext>
            </a:extLst>
          </p:cNvPr>
          <p:cNvSpPr txBox="1">
            <a:spLocks noChangeArrowheads="1"/>
          </p:cNvSpPr>
          <p:nvPr/>
        </p:nvSpPr>
        <p:spPr bwMode="auto">
          <a:xfrm>
            <a:off x="3346662" y="6251357"/>
            <a:ext cx="254383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a:latin typeface="Times New Roman" panose="02020603050405020304" pitchFamily="18" charset="0"/>
              </a:rPr>
              <a:t>Van Slyke 1921-22</a:t>
            </a:r>
          </a:p>
        </p:txBody>
      </p:sp>
      <p:pic>
        <p:nvPicPr>
          <p:cNvPr id="44048" name="Picture 4" descr="BÜRETTE ZU APPARAT N.VAN SLYKE">
            <a:extLst>
              <a:ext uri="{FF2B5EF4-FFF2-40B4-BE49-F238E27FC236}">
                <a16:creationId xmlns:a16="http://schemas.microsoft.com/office/drawing/2014/main" id="{D892DF6F-4FD7-43B6-971A-3CD8D2681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92927" y="1670186"/>
            <a:ext cx="1904853" cy="2609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49" name="Picture 6" descr="http://centennial.rucares.org/centennial/assets_public/images/53_photo1.jpg">
            <a:extLst>
              <a:ext uri="{FF2B5EF4-FFF2-40B4-BE49-F238E27FC236}">
                <a16:creationId xmlns:a16="http://schemas.microsoft.com/office/drawing/2014/main" id="{77432F3B-A80A-448E-983A-F752CF4194B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57813" y="4127446"/>
            <a:ext cx="2295348" cy="200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50" name="Picture 25" descr="http://www.asbmb.org/uploadedfiles/aboutus/asbmb_history/past_president_images/large_images/1920s/1921_1922VanSlyke.jpg">
            <a:extLst>
              <a:ext uri="{FF2B5EF4-FFF2-40B4-BE49-F238E27FC236}">
                <a16:creationId xmlns:a16="http://schemas.microsoft.com/office/drawing/2014/main" id="{35D8C152-2CC6-4A8C-A722-0CCCD592309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41901" y="4075063"/>
            <a:ext cx="1619126" cy="210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Šipka nahoru 3">
            <a:extLst>
              <a:ext uri="{FF2B5EF4-FFF2-40B4-BE49-F238E27FC236}">
                <a16:creationId xmlns:a16="http://schemas.microsoft.com/office/drawing/2014/main" id="{C8C05259-C3FE-4DB8-8A80-A34CA2B5E38C}"/>
              </a:ext>
            </a:extLst>
          </p:cNvPr>
          <p:cNvSpPr/>
          <p:nvPr/>
        </p:nvSpPr>
        <p:spPr>
          <a:xfrm>
            <a:off x="2135494" y="1140003"/>
            <a:ext cx="252393" cy="849247"/>
          </a:xfrm>
          <a:prstGeom prst="up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cs-CZ" sz="2800" dirty="0"/>
              <a:t>.</a:t>
            </a:r>
          </a:p>
        </p:txBody>
      </p:sp>
      <p:sp>
        <p:nvSpPr>
          <p:cNvPr id="44052" name="TextovéPole 6">
            <a:extLst>
              <a:ext uri="{FF2B5EF4-FFF2-40B4-BE49-F238E27FC236}">
                <a16:creationId xmlns:a16="http://schemas.microsoft.com/office/drawing/2014/main" id="{40FAA7A7-F820-49AF-B9DF-52983DD84894}"/>
              </a:ext>
            </a:extLst>
          </p:cNvPr>
          <p:cNvSpPr txBox="1">
            <a:spLocks noChangeArrowheads="1"/>
          </p:cNvSpPr>
          <p:nvPr/>
        </p:nvSpPr>
        <p:spPr bwMode="auto">
          <a:xfrm>
            <a:off x="3518098" y="1095555"/>
            <a:ext cx="237872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a:latin typeface="Times New Roman" panose="02020603050405020304" pitchFamily="18" charset="0"/>
              </a:rPr>
              <a:t>Vakuová extrakce</a:t>
            </a:r>
          </a:p>
        </p:txBody>
      </p:sp>
      <p:sp>
        <p:nvSpPr>
          <p:cNvPr id="44053" name="Rectangle 14">
            <a:extLst>
              <a:ext uri="{FF2B5EF4-FFF2-40B4-BE49-F238E27FC236}">
                <a16:creationId xmlns:a16="http://schemas.microsoft.com/office/drawing/2014/main" id="{A8191E1B-0FB5-41E3-B675-50AB056FD659}"/>
              </a:ext>
            </a:extLst>
          </p:cNvPr>
          <p:cNvSpPr>
            <a:spLocks noChangeArrowheads="1"/>
          </p:cNvSpPr>
          <p:nvPr/>
        </p:nvSpPr>
        <p:spPr bwMode="auto">
          <a:xfrm>
            <a:off x="4151464" y="3203592"/>
            <a:ext cx="934965" cy="46034"/>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25000">
                <a:solidFill>
                  <a:srgbClr val="FF0066"/>
                </a:solidFill>
                <a:latin typeface="Verdana" panose="020B0604030504040204" pitchFamily="34" charset="0"/>
              </a:rPr>
              <a:t>2</a:t>
            </a: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3</a:t>
            </a:r>
          </a:p>
        </p:txBody>
      </p:sp>
      <p:sp>
        <p:nvSpPr>
          <p:cNvPr id="44054" name="TextovéPole 33">
            <a:extLst>
              <a:ext uri="{FF2B5EF4-FFF2-40B4-BE49-F238E27FC236}">
                <a16:creationId xmlns:a16="http://schemas.microsoft.com/office/drawing/2014/main" id="{10F62613-F07B-46D1-A6E7-383BD0F6BCC6}"/>
              </a:ext>
            </a:extLst>
          </p:cNvPr>
          <p:cNvSpPr txBox="1">
            <a:spLocks noChangeArrowheads="1"/>
          </p:cNvSpPr>
          <p:nvPr/>
        </p:nvSpPr>
        <p:spPr bwMode="auto">
          <a:xfrm>
            <a:off x="4238769" y="560609"/>
            <a:ext cx="1325460" cy="707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999">
                <a:solidFill>
                  <a:srgbClr val="FF0000"/>
                </a:solidFill>
                <a:latin typeface="Times New Roman" panose="02020603050405020304" pitchFamily="18" charset="0"/>
              </a:rPr>
              <a:t>změny tlaku</a:t>
            </a:r>
          </a:p>
        </p:txBody>
      </p:sp>
      <p:sp>
        <p:nvSpPr>
          <p:cNvPr id="3" name="Šipka doprava se zářezem 2">
            <a:extLst>
              <a:ext uri="{FF2B5EF4-FFF2-40B4-BE49-F238E27FC236}">
                <a16:creationId xmlns:a16="http://schemas.microsoft.com/office/drawing/2014/main" id="{588C11E4-3F62-4AE9-8095-6C5CED80BFA3}"/>
              </a:ext>
            </a:extLst>
          </p:cNvPr>
          <p:cNvSpPr/>
          <p:nvPr/>
        </p:nvSpPr>
        <p:spPr>
          <a:xfrm>
            <a:off x="5591214" y="836813"/>
            <a:ext cx="2665207" cy="455577"/>
          </a:xfrm>
          <a:prstGeom prst="notched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cs-CZ" sz="1999" dirty="0">
                <a:solidFill>
                  <a:srgbClr val="FF0000"/>
                </a:solidFill>
              </a:rPr>
              <a:t>výpočet</a:t>
            </a:r>
            <a:endParaRPr lang="cs-CZ" sz="1400" dirty="0"/>
          </a:p>
        </p:txBody>
      </p:sp>
      <p:sp>
        <p:nvSpPr>
          <p:cNvPr id="44056" name="Rectangle 2">
            <a:extLst>
              <a:ext uri="{FF2B5EF4-FFF2-40B4-BE49-F238E27FC236}">
                <a16:creationId xmlns:a16="http://schemas.microsoft.com/office/drawing/2014/main" id="{ED497D41-4F49-4E69-84A1-E133AB641C82}"/>
              </a:ext>
            </a:extLst>
          </p:cNvPr>
          <p:cNvSpPr>
            <a:spLocks noGrp="1" noChangeArrowheads="1"/>
          </p:cNvSpPr>
          <p:nvPr>
            <p:ph type="title"/>
          </p:nvPr>
        </p:nvSpPr>
        <p:spPr>
          <a:xfrm>
            <a:off x="1524353" y="-232478"/>
            <a:ext cx="9756022" cy="1139738"/>
          </a:xfrm>
        </p:spPr>
        <p:txBody>
          <a:bodyPr/>
          <a:lstStyle/>
          <a:p>
            <a:pPr algn="ctr"/>
            <a:r>
              <a:rPr lang="cs-CZ" altLang="cs-CZ" sz="4000" dirty="0">
                <a:solidFill>
                  <a:srgbClr val="FF0000"/>
                </a:solidFill>
                <a:latin typeface="Arial" panose="020B0604020202020204" pitchFamily="34" charset="0"/>
              </a:rPr>
              <a:t>Vyšetřování parametrů ABR</a:t>
            </a:r>
            <a:endParaRPr lang="cs-CZ" altLang="cs-CZ" sz="4000" dirty="0">
              <a:solidFill>
                <a:srgbClr val="FF0000"/>
              </a:solidFill>
            </a:endParaRPr>
          </a:p>
        </p:txBody>
      </p:sp>
      <p:sp>
        <p:nvSpPr>
          <p:cNvPr id="37" name="Text Box 23">
            <a:extLst>
              <a:ext uri="{FF2B5EF4-FFF2-40B4-BE49-F238E27FC236}">
                <a16:creationId xmlns:a16="http://schemas.microsoft.com/office/drawing/2014/main" id="{1B44079E-D22B-4C3E-99F9-13F6077527F1}"/>
              </a:ext>
            </a:extLst>
          </p:cNvPr>
          <p:cNvSpPr txBox="1">
            <a:spLocks noChangeArrowheads="1"/>
          </p:cNvSpPr>
          <p:nvPr/>
        </p:nvSpPr>
        <p:spPr bwMode="auto">
          <a:xfrm>
            <a:off x="8278646" y="746639"/>
            <a:ext cx="1675356" cy="646074"/>
          </a:xfrm>
          <a:prstGeom prst="rect">
            <a:avLst/>
          </a:prstGeom>
          <a:solidFill>
            <a:srgbClr val="99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Alkalická rezerva</a:t>
            </a:r>
          </a:p>
        </p:txBody>
      </p:sp>
    </p:spTree>
    <p:extLst>
      <p:ext uri="{BB962C8B-B14F-4D97-AF65-F5344CB8AC3E}">
        <p14:creationId xmlns:p14="http://schemas.microsoft.com/office/powerpoint/2010/main" val="1594449372"/>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46082" name="Rectangle 8">
            <a:extLst>
              <a:ext uri="{FF2B5EF4-FFF2-40B4-BE49-F238E27FC236}">
                <a16:creationId xmlns:a16="http://schemas.microsoft.com/office/drawing/2014/main" id="{7518B034-995B-4CBD-8A43-1A4B1C3E23F1}"/>
              </a:ext>
            </a:extLst>
          </p:cNvPr>
          <p:cNvSpPr>
            <a:spLocks noChangeArrowheads="1"/>
          </p:cNvSpPr>
          <p:nvPr/>
        </p:nvSpPr>
        <p:spPr bwMode="auto">
          <a:xfrm>
            <a:off x="1775158" y="620930"/>
            <a:ext cx="4116071" cy="584154"/>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6" name="Obdélník 5">
            <a:extLst>
              <a:ext uri="{FF2B5EF4-FFF2-40B4-BE49-F238E27FC236}">
                <a16:creationId xmlns:a16="http://schemas.microsoft.com/office/drawing/2014/main" id="{A516F843-E8EF-4B16-807C-DBC4FB837046}"/>
              </a:ext>
            </a:extLst>
          </p:cNvPr>
          <p:cNvSpPr/>
          <p:nvPr/>
        </p:nvSpPr>
        <p:spPr>
          <a:xfrm>
            <a:off x="1524353" y="1506687"/>
            <a:ext cx="9143295" cy="5351050"/>
          </a:xfrm>
          <a:prstGeom prst="rect">
            <a:avLst/>
          </a:prstGeom>
        </p:spPr>
        <p:style>
          <a:lnRef idx="1">
            <a:schemeClr val="accent2"/>
          </a:lnRef>
          <a:fillRef idx="2">
            <a:schemeClr val="accent2"/>
          </a:fillRef>
          <a:effectRef idx="1">
            <a:schemeClr val="accent2"/>
          </a:effectRef>
          <a:fontRef idx="minor">
            <a:schemeClr val="dk1"/>
          </a:fontRef>
        </p:style>
        <p:txBody>
          <a:bodyPr anchor="ctr"/>
          <a:lstStyle/>
          <a:p>
            <a:pPr algn="ctr">
              <a:defRPr/>
            </a:pPr>
            <a:endParaRPr lang="cs-CZ" sz="1400"/>
          </a:p>
        </p:txBody>
      </p:sp>
      <p:sp>
        <p:nvSpPr>
          <p:cNvPr id="46084" name="Rectangle 3">
            <a:extLst>
              <a:ext uri="{FF2B5EF4-FFF2-40B4-BE49-F238E27FC236}">
                <a16:creationId xmlns:a16="http://schemas.microsoft.com/office/drawing/2014/main" id="{EDA33178-707B-4E86-A858-F18B8124F296}"/>
              </a:ext>
            </a:extLst>
          </p:cNvPr>
          <p:cNvSpPr>
            <a:spLocks noGrp="1" noChangeArrowheads="1"/>
          </p:cNvSpPr>
          <p:nvPr>
            <p:ph idx="1"/>
          </p:nvPr>
        </p:nvSpPr>
        <p:spPr>
          <a:xfrm>
            <a:off x="2438683" y="1466210"/>
            <a:ext cx="8228966" cy="649237"/>
          </a:xfrm>
        </p:spPr>
        <p:txBody>
          <a:bodyPr>
            <a:normAutofit/>
          </a:bodyPr>
          <a:lstStyle/>
          <a:p>
            <a:pPr eaLnBrk="1" hangingPunct="1">
              <a:buFontTx/>
              <a:buNone/>
            </a:pPr>
            <a:r>
              <a:rPr lang="cs-CZ" altLang="cs-CZ" sz="3600" dirty="0">
                <a:solidFill>
                  <a:srgbClr val="FF0066"/>
                </a:solidFill>
              </a:rPr>
              <a:t>Stanovení pH</a:t>
            </a:r>
            <a:r>
              <a:rPr lang="cs-CZ" altLang="cs-CZ" sz="3600" dirty="0"/>
              <a:t>, </a:t>
            </a:r>
            <a:r>
              <a:rPr lang="cs-CZ" altLang="cs-CZ" sz="3600" dirty="0">
                <a:solidFill>
                  <a:srgbClr val="FF0000"/>
                </a:solidFill>
              </a:rPr>
              <a:t>pCO2</a:t>
            </a:r>
            <a:r>
              <a:rPr lang="cs-CZ" altLang="cs-CZ" sz="3600" dirty="0"/>
              <a:t>, </a:t>
            </a:r>
            <a:r>
              <a:rPr lang="cs-CZ" altLang="cs-CZ" sz="3600" dirty="0">
                <a:solidFill>
                  <a:srgbClr val="FF0000"/>
                </a:solidFill>
              </a:rPr>
              <a:t>[HCO</a:t>
            </a:r>
            <a:r>
              <a:rPr lang="cs-CZ" altLang="cs-CZ" sz="3600" baseline="-25000" dirty="0">
                <a:solidFill>
                  <a:srgbClr val="FF0000"/>
                </a:solidFill>
              </a:rPr>
              <a:t>3</a:t>
            </a:r>
            <a:r>
              <a:rPr lang="cs-CZ" altLang="cs-CZ" sz="3600" baseline="40000" dirty="0">
                <a:solidFill>
                  <a:srgbClr val="FF0000"/>
                </a:solidFill>
              </a:rPr>
              <a:t>-</a:t>
            </a:r>
            <a:r>
              <a:rPr lang="cs-CZ" altLang="cs-CZ" sz="3600" dirty="0">
                <a:solidFill>
                  <a:srgbClr val="FF0000"/>
                </a:solidFill>
              </a:rPr>
              <a:t>]</a:t>
            </a:r>
          </a:p>
        </p:txBody>
      </p:sp>
      <p:sp>
        <p:nvSpPr>
          <p:cNvPr id="46085" name="Rectangle 4">
            <a:extLst>
              <a:ext uri="{FF2B5EF4-FFF2-40B4-BE49-F238E27FC236}">
                <a16:creationId xmlns:a16="http://schemas.microsoft.com/office/drawing/2014/main" id="{13DDC8D5-8122-4197-8016-42072EA25D8A}"/>
              </a:ext>
            </a:extLst>
          </p:cNvPr>
          <p:cNvSpPr>
            <a:spLocks noChangeArrowheads="1"/>
          </p:cNvSpPr>
          <p:nvPr/>
        </p:nvSpPr>
        <p:spPr bwMode="auto">
          <a:xfrm>
            <a:off x="6745238" y="2087667"/>
            <a:ext cx="934965" cy="46034"/>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HCO</a:t>
            </a:r>
            <a:r>
              <a:rPr lang="cs-CZ" altLang="cs-CZ" sz="1799" baseline="-25000">
                <a:solidFill>
                  <a:srgbClr val="FF0066"/>
                </a:solidFill>
                <a:latin typeface="Verdana" panose="020B0604030504040204" pitchFamily="34" charset="0"/>
              </a:rPr>
              <a:t>3</a:t>
            </a:r>
            <a:r>
              <a:rPr lang="cs-CZ" altLang="cs-CZ" sz="1799" baseline="40000">
                <a:solidFill>
                  <a:srgbClr val="FF0066"/>
                </a:solidFill>
                <a:latin typeface="Verdana" panose="020B0604030504040204" pitchFamily="34" charset="0"/>
              </a:rPr>
              <a:t>-</a:t>
            </a:r>
          </a:p>
        </p:txBody>
      </p:sp>
      <p:sp>
        <p:nvSpPr>
          <p:cNvPr id="46086" name="Rectangle 5">
            <a:extLst>
              <a:ext uri="{FF2B5EF4-FFF2-40B4-BE49-F238E27FC236}">
                <a16:creationId xmlns:a16="http://schemas.microsoft.com/office/drawing/2014/main" id="{1A3E07FC-90B7-420E-97F5-9964CD6A40A4}"/>
              </a:ext>
            </a:extLst>
          </p:cNvPr>
          <p:cNvSpPr>
            <a:spLocks noChangeArrowheads="1"/>
          </p:cNvSpPr>
          <p:nvPr/>
        </p:nvSpPr>
        <p:spPr bwMode="auto">
          <a:xfrm>
            <a:off x="6762699" y="4076649"/>
            <a:ext cx="934966" cy="668287"/>
          </a:xfrm>
          <a:prstGeom prst="rect">
            <a:avLst/>
          </a:prstGeom>
          <a:solidFill>
            <a:schemeClr val="hlink"/>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40000">
                <a:solidFill>
                  <a:srgbClr val="FF0066"/>
                </a:solidFill>
                <a:latin typeface="Verdana" panose="020B0604030504040204" pitchFamily="34" charset="0"/>
              </a:rPr>
              <a:t>+</a:t>
            </a:r>
          </a:p>
        </p:txBody>
      </p:sp>
      <p:sp>
        <p:nvSpPr>
          <p:cNvPr id="46087" name="Rectangle 6">
            <a:extLst>
              <a:ext uri="{FF2B5EF4-FFF2-40B4-BE49-F238E27FC236}">
                <a16:creationId xmlns:a16="http://schemas.microsoft.com/office/drawing/2014/main" id="{44553AD0-5CF9-41D1-A5C9-CA43F3C84B6F}"/>
              </a:ext>
            </a:extLst>
          </p:cNvPr>
          <p:cNvSpPr>
            <a:spLocks noChangeArrowheads="1"/>
          </p:cNvSpPr>
          <p:nvPr/>
        </p:nvSpPr>
        <p:spPr bwMode="auto">
          <a:xfrm>
            <a:off x="6781748" y="5084636"/>
            <a:ext cx="934966" cy="1368319"/>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Buf</a:t>
            </a:r>
            <a:r>
              <a:rPr lang="cs-CZ" altLang="cs-CZ" sz="1799" baseline="40000">
                <a:latin typeface="Verdana" panose="020B0604030504040204" pitchFamily="34" charset="0"/>
              </a:rPr>
              <a:t>-</a:t>
            </a:r>
          </a:p>
        </p:txBody>
      </p:sp>
      <p:sp>
        <p:nvSpPr>
          <p:cNvPr id="46088" name="Rectangle 7">
            <a:extLst>
              <a:ext uri="{FF2B5EF4-FFF2-40B4-BE49-F238E27FC236}">
                <a16:creationId xmlns:a16="http://schemas.microsoft.com/office/drawing/2014/main" id="{C1665B4A-6E1E-49F2-91DE-7C91D7D599BB}"/>
              </a:ext>
            </a:extLst>
          </p:cNvPr>
          <p:cNvSpPr>
            <a:spLocks noChangeArrowheads="1"/>
          </p:cNvSpPr>
          <p:nvPr/>
        </p:nvSpPr>
        <p:spPr bwMode="auto">
          <a:xfrm>
            <a:off x="9472352" y="5084636"/>
            <a:ext cx="934965" cy="54288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HBuf</a:t>
            </a:r>
            <a:endParaRPr lang="cs-CZ" altLang="cs-CZ" sz="1799" baseline="40000">
              <a:latin typeface="Verdana" panose="020B0604030504040204" pitchFamily="34" charset="0"/>
            </a:endParaRPr>
          </a:p>
        </p:txBody>
      </p:sp>
      <p:sp>
        <p:nvSpPr>
          <p:cNvPr id="46089" name="Rectangle 8">
            <a:extLst>
              <a:ext uri="{FF2B5EF4-FFF2-40B4-BE49-F238E27FC236}">
                <a16:creationId xmlns:a16="http://schemas.microsoft.com/office/drawing/2014/main" id="{CCD97169-B385-4A30-9160-0ACBC6E36504}"/>
              </a:ext>
            </a:extLst>
          </p:cNvPr>
          <p:cNvSpPr>
            <a:spLocks noChangeArrowheads="1"/>
          </p:cNvSpPr>
          <p:nvPr/>
        </p:nvSpPr>
        <p:spPr bwMode="auto">
          <a:xfrm>
            <a:off x="1776746" y="2159099"/>
            <a:ext cx="934965" cy="46034"/>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46090" name="Rectangle 9">
            <a:extLst>
              <a:ext uri="{FF2B5EF4-FFF2-40B4-BE49-F238E27FC236}">
                <a16:creationId xmlns:a16="http://schemas.microsoft.com/office/drawing/2014/main" id="{C338C64B-1DFC-4430-9049-F1DE7EA53818}"/>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O</a:t>
            </a:r>
            <a:endParaRPr lang="cs-CZ" altLang="cs-CZ" sz="1799" baseline="-25000">
              <a:latin typeface="Verdana" panose="020B0604030504040204" pitchFamily="34" charset="0"/>
            </a:endParaRPr>
          </a:p>
        </p:txBody>
      </p:sp>
      <p:grpSp>
        <p:nvGrpSpPr>
          <p:cNvPr id="46091" name="Group 10">
            <a:extLst>
              <a:ext uri="{FF2B5EF4-FFF2-40B4-BE49-F238E27FC236}">
                <a16:creationId xmlns:a16="http://schemas.microsoft.com/office/drawing/2014/main" id="{BF383D8C-140C-4523-9B5B-0156594FDD6C}"/>
              </a:ext>
            </a:extLst>
          </p:cNvPr>
          <p:cNvGrpSpPr>
            <a:grpSpLocks/>
          </p:cNvGrpSpPr>
          <p:nvPr/>
        </p:nvGrpSpPr>
        <p:grpSpPr bwMode="auto">
          <a:xfrm>
            <a:off x="5088016" y="2141638"/>
            <a:ext cx="1655634" cy="2231852"/>
            <a:chOff x="2245" y="572"/>
            <a:chExt cx="1134" cy="1724"/>
          </a:xfrm>
        </p:grpSpPr>
        <p:sp>
          <p:nvSpPr>
            <p:cNvPr id="46111" name="Line 11">
              <a:extLst>
                <a:ext uri="{FF2B5EF4-FFF2-40B4-BE49-F238E27FC236}">
                  <a16:creationId xmlns:a16="http://schemas.microsoft.com/office/drawing/2014/main" id="{ED23FFC5-0E18-4878-B021-32A313E1765B}"/>
                </a:ext>
              </a:extLst>
            </p:cNvPr>
            <p:cNvSpPr>
              <a:spLocks noChangeShapeType="1"/>
            </p:cNvSpPr>
            <p:nvPr/>
          </p:nvSpPr>
          <p:spPr bwMode="auto">
            <a:xfrm>
              <a:off x="2880" y="1434"/>
              <a:ext cx="499" cy="8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46112" name="Line 12">
              <a:extLst>
                <a:ext uri="{FF2B5EF4-FFF2-40B4-BE49-F238E27FC236}">
                  <a16:creationId xmlns:a16="http://schemas.microsoft.com/office/drawing/2014/main" id="{7EA84BAE-E232-4A0A-82D4-F9142DA04E09}"/>
                </a:ext>
              </a:extLst>
            </p:cNvPr>
            <p:cNvSpPr>
              <a:spLocks noChangeShapeType="1"/>
            </p:cNvSpPr>
            <p:nvPr/>
          </p:nvSpPr>
          <p:spPr bwMode="auto">
            <a:xfrm flipV="1">
              <a:off x="2880" y="572"/>
              <a:ext cx="499" cy="86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46113" name="Line 13">
              <a:extLst>
                <a:ext uri="{FF2B5EF4-FFF2-40B4-BE49-F238E27FC236}">
                  <a16:creationId xmlns:a16="http://schemas.microsoft.com/office/drawing/2014/main" id="{30F472A9-477A-471B-AF5D-82101EBA2549}"/>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46092" name="Group 15">
            <a:extLst>
              <a:ext uri="{FF2B5EF4-FFF2-40B4-BE49-F238E27FC236}">
                <a16:creationId xmlns:a16="http://schemas.microsoft.com/office/drawing/2014/main" id="{81EC7DC6-8FDB-4A85-A729-89230DDCF079}"/>
              </a:ext>
            </a:extLst>
          </p:cNvPr>
          <p:cNvGrpSpPr>
            <a:grpSpLocks/>
          </p:cNvGrpSpPr>
          <p:nvPr/>
        </p:nvGrpSpPr>
        <p:grpSpPr bwMode="auto">
          <a:xfrm flipH="1">
            <a:off x="2711712" y="2141639"/>
            <a:ext cx="1439752" cy="2160420"/>
            <a:chOff x="2245" y="572"/>
            <a:chExt cx="1134" cy="1724"/>
          </a:xfrm>
        </p:grpSpPr>
        <p:sp>
          <p:nvSpPr>
            <p:cNvPr id="46108" name="Line 16">
              <a:extLst>
                <a:ext uri="{FF2B5EF4-FFF2-40B4-BE49-F238E27FC236}">
                  <a16:creationId xmlns:a16="http://schemas.microsoft.com/office/drawing/2014/main" id="{7860CE6A-0952-4608-B151-14228814563C}"/>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6109" name="Line 17">
              <a:extLst>
                <a:ext uri="{FF2B5EF4-FFF2-40B4-BE49-F238E27FC236}">
                  <a16:creationId xmlns:a16="http://schemas.microsoft.com/office/drawing/2014/main" id="{4D5BD0B2-9E46-45A9-866F-6DE88CFDD5FA}"/>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6110" name="Line 18">
              <a:extLst>
                <a:ext uri="{FF2B5EF4-FFF2-40B4-BE49-F238E27FC236}">
                  <a16:creationId xmlns:a16="http://schemas.microsoft.com/office/drawing/2014/main" id="{AB1711F3-2697-44AF-B44A-B77B444782DD}"/>
                </a:ext>
              </a:extLst>
            </p:cNvPr>
            <p:cNvSpPr>
              <a:spLocks noChangeShapeType="1"/>
            </p:cNvSpPr>
            <p:nvPr/>
          </p:nvSpPr>
          <p:spPr bwMode="auto">
            <a:xfrm>
              <a:off x="2245" y="1434"/>
              <a:ext cx="63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46093" name="Group 19">
            <a:extLst>
              <a:ext uri="{FF2B5EF4-FFF2-40B4-BE49-F238E27FC236}">
                <a16:creationId xmlns:a16="http://schemas.microsoft.com/office/drawing/2014/main" id="{D1A4353D-0B3D-4228-B28A-8F592DE0BE0B}"/>
              </a:ext>
            </a:extLst>
          </p:cNvPr>
          <p:cNvGrpSpPr>
            <a:grpSpLocks/>
          </p:cNvGrpSpPr>
          <p:nvPr/>
        </p:nvGrpSpPr>
        <p:grpSpPr bwMode="auto">
          <a:xfrm flipH="1">
            <a:off x="7713539" y="4443336"/>
            <a:ext cx="1728653" cy="1585789"/>
            <a:chOff x="2245" y="572"/>
            <a:chExt cx="1134" cy="1724"/>
          </a:xfrm>
        </p:grpSpPr>
        <p:sp>
          <p:nvSpPr>
            <p:cNvPr id="46105" name="Line 20">
              <a:extLst>
                <a:ext uri="{FF2B5EF4-FFF2-40B4-BE49-F238E27FC236}">
                  <a16:creationId xmlns:a16="http://schemas.microsoft.com/office/drawing/2014/main" id="{8B2165A2-45C4-43E5-BD0D-14143D1218FB}"/>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6106" name="Line 21">
              <a:extLst>
                <a:ext uri="{FF2B5EF4-FFF2-40B4-BE49-F238E27FC236}">
                  <a16:creationId xmlns:a16="http://schemas.microsoft.com/office/drawing/2014/main" id="{262637D5-F569-42A1-8971-9E5DEFA29239}"/>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6107" name="Line 22">
              <a:extLst>
                <a:ext uri="{FF2B5EF4-FFF2-40B4-BE49-F238E27FC236}">
                  <a16:creationId xmlns:a16="http://schemas.microsoft.com/office/drawing/2014/main" id="{000AAE31-C2F4-41F1-9BB5-C888C7A3B9EF}"/>
                </a:ext>
              </a:extLst>
            </p:cNvPr>
            <p:cNvSpPr>
              <a:spLocks noChangeShapeType="1"/>
            </p:cNvSpPr>
            <p:nvPr/>
          </p:nvSpPr>
          <p:spPr bwMode="auto">
            <a:xfrm>
              <a:off x="2245" y="1434"/>
              <a:ext cx="635"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46094" name="Text Box 23">
            <a:extLst>
              <a:ext uri="{FF2B5EF4-FFF2-40B4-BE49-F238E27FC236}">
                <a16:creationId xmlns:a16="http://schemas.microsoft.com/office/drawing/2014/main" id="{798EEDA0-104C-4F23-95FA-64705DB8C6E6}"/>
              </a:ext>
            </a:extLst>
          </p:cNvPr>
          <p:cNvSpPr txBox="1">
            <a:spLocks noChangeArrowheads="1"/>
          </p:cNvSpPr>
          <p:nvPr/>
        </p:nvSpPr>
        <p:spPr bwMode="auto">
          <a:xfrm>
            <a:off x="8300869" y="859079"/>
            <a:ext cx="2149309" cy="369204"/>
          </a:xfrm>
          <a:prstGeom prst="rect">
            <a:avLst/>
          </a:prstGeom>
          <a:solidFill>
            <a:srgbClr val="99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Alkalická rezerva</a:t>
            </a:r>
          </a:p>
        </p:txBody>
      </p:sp>
      <p:sp>
        <p:nvSpPr>
          <p:cNvPr id="46095" name="TextovéPole 1">
            <a:extLst>
              <a:ext uri="{FF2B5EF4-FFF2-40B4-BE49-F238E27FC236}">
                <a16:creationId xmlns:a16="http://schemas.microsoft.com/office/drawing/2014/main" id="{BB603A82-DDEA-4442-8BFD-6C5B46FF3D49}"/>
              </a:ext>
            </a:extLst>
          </p:cNvPr>
          <p:cNvSpPr txBox="1">
            <a:spLocks noChangeArrowheads="1"/>
          </p:cNvSpPr>
          <p:nvPr/>
        </p:nvSpPr>
        <p:spPr bwMode="auto">
          <a:xfrm>
            <a:off x="3346662" y="6251357"/>
            <a:ext cx="254383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a:latin typeface="Times New Roman" panose="02020603050405020304" pitchFamily="18" charset="0"/>
              </a:rPr>
              <a:t>Van Slyke 1921-22</a:t>
            </a:r>
          </a:p>
        </p:txBody>
      </p:sp>
      <p:pic>
        <p:nvPicPr>
          <p:cNvPr id="46096" name="Picture 4" descr="BÜRETTE ZU APPARAT N.VAN SLYKE">
            <a:extLst>
              <a:ext uri="{FF2B5EF4-FFF2-40B4-BE49-F238E27FC236}">
                <a16:creationId xmlns:a16="http://schemas.microsoft.com/office/drawing/2014/main" id="{1FC6DA34-305A-4625-8662-81C212AB81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92927" y="1670186"/>
            <a:ext cx="1904853" cy="2609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97" name="Picture 6" descr="http://centennial.rucares.org/centennial/assets_public/images/53_photo1.jpg">
            <a:extLst>
              <a:ext uri="{FF2B5EF4-FFF2-40B4-BE49-F238E27FC236}">
                <a16:creationId xmlns:a16="http://schemas.microsoft.com/office/drawing/2014/main" id="{87952323-5D7A-4C19-89E3-E96FEFAB59F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57813" y="4127446"/>
            <a:ext cx="2295348" cy="2000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98" name="Picture 25" descr="http://www.asbmb.org/uploadedfiles/aboutus/asbmb_history/past_president_images/large_images/1920s/1921_1922VanSlyke.jpg">
            <a:extLst>
              <a:ext uri="{FF2B5EF4-FFF2-40B4-BE49-F238E27FC236}">
                <a16:creationId xmlns:a16="http://schemas.microsoft.com/office/drawing/2014/main" id="{4B9161DD-32CF-48E6-8DA0-483FCA889EB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41901" y="4075063"/>
            <a:ext cx="1619126" cy="210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Šipka nahoru 3">
            <a:extLst>
              <a:ext uri="{FF2B5EF4-FFF2-40B4-BE49-F238E27FC236}">
                <a16:creationId xmlns:a16="http://schemas.microsoft.com/office/drawing/2014/main" id="{2E047130-205C-4B0D-9909-37EB3736FC6D}"/>
              </a:ext>
            </a:extLst>
          </p:cNvPr>
          <p:cNvSpPr/>
          <p:nvPr/>
        </p:nvSpPr>
        <p:spPr>
          <a:xfrm>
            <a:off x="2135494" y="1140003"/>
            <a:ext cx="252393" cy="849247"/>
          </a:xfrm>
          <a:prstGeom prst="up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cs-CZ" sz="2800" dirty="0"/>
              <a:t>.</a:t>
            </a:r>
          </a:p>
        </p:txBody>
      </p:sp>
      <p:sp>
        <p:nvSpPr>
          <p:cNvPr id="46100" name="TextovéPole 6">
            <a:extLst>
              <a:ext uri="{FF2B5EF4-FFF2-40B4-BE49-F238E27FC236}">
                <a16:creationId xmlns:a16="http://schemas.microsoft.com/office/drawing/2014/main" id="{96D4001A-5DA8-4305-BE9F-C56596AFF444}"/>
              </a:ext>
            </a:extLst>
          </p:cNvPr>
          <p:cNvSpPr txBox="1">
            <a:spLocks noChangeArrowheads="1"/>
          </p:cNvSpPr>
          <p:nvPr/>
        </p:nvSpPr>
        <p:spPr bwMode="auto">
          <a:xfrm>
            <a:off x="3518098" y="1095555"/>
            <a:ext cx="237872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a:latin typeface="Times New Roman" panose="02020603050405020304" pitchFamily="18" charset="0"/>
              </a:rPr>
              <a:t>Vakuová extrakce</a:t>
            </a:r>
          </a:p>
        </p:txBody>
      </p:sp>
      <p:sp>
        <p:nvSpPr>
          <p:cNvPr id="46101" name="Rectangle 14">
            <a:extLst>
              <a:ext uri="{FF2B5EF4-FFF2-40B4-BE49-F238E27FC236}">
                <a16:creationId xmlns:a16="http://schemas.microsoft.com/office/drawing/2014/main" id="{8C8546A0-04C6-4F91-A685-2FBFAB2F4B78}"/>
              </a:ext>
            </a:extLst>
          </p:cNvPr>
          <p:cNvSpPr>
            <a:spLocks noChangeArrowheads="1"/>
          </p:cNvSpPr>
          <p:nvPr/>
        </p:nvSpPr>
        <p:spPr bwMode="auto">
          <a:xfrm>
            <a:off x="4151464" y="3203592"/>
            <a:ext cx="934965" cy="46034"/>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25000">
                <a:solidFill>
                  <a:srgbClr val="FF0066"/>
                </a:solidFill>
                <a:latin typeface="Verdana" panose="020B0604030504040204" pitchFamily="34" charset="0"/>
              </a:rPr>
              <a:t>2</a:t>
            </a: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3</a:t>
            </a:r>
          </a:p>
        </p:txBody>
      </p:sp>
      <p:sp>
        <p:nvSpPr>
          <p:cNvPr id="46102" name="Rectangle 2">
            <a:extLst>
              <a:ext uri="{FF2B5EF4-FFF2-40B4-BE49-F238E27FC236}">
                <a16:creationId xmlns:a16="http://schemas.microsoft.com/office/drawing/2014/main" id="{0B4F2A76-4731-442E-89CA-B247E521C309}"/>
              </a:ext>
            </a:extLst>
          </p:cNvPr>
          <p:cNvSpPr>
            <a:spLocks noGrp="1" noChangeArrowheads="1"/>
          </p:cNvSpPr>
          <p:nvPr>
            <p:ph type="title"/>
          </p:nvPr>
        </p:nvSpPr>
        <p:spPr>
          <a:xfrm>
            <a:off x="1217989" y="-227522"/>
            <a:ext cx="9756022" cy="1139738"/>
          </a:xfrm>
        </p:spPr>
        <p:txBody>
          <a:bodyPr/>
          <a:lstStyle/>
          <a:p>
            <a:pPr algn="ctr"/>
            <a:r>
              <a:rPr lang="cs-CZ" altLang="cs-CZ" sz="4000" dirty="0">
                <a:solidFill>
                  <a:srgbClr val="FF0000"/>
                </a:solidFill>
                <a:latin typeface="Arial" panose="020B0604020202020204" pitchFamily="34" charset="0"/>
              </a:rPr>
              <a:t>Vyšetřování parametrů ABR</a:t>
            </a:r>
            <a:endParaRPr lang="cs-CZ" altLang="cs-CZ" sz="4000" dirty="0">
              <a:solidFill>
                <a:srgbClr val="FF0000"/>
              </a:solidFill>
            </a:endParaRPr>
          </a:p>
        </p:txBody>
      </p:sp>
      <p:sp>
        <p:nvSpPr>
          <p:cNvPr id="46103" name="TextovéPole 33">
            <a:extLst>
              <a:ext uri="{FF2B5EF4-FFF2-40B4-BE49-F238E27FC236}">
                <a16:creationId xmlns:a16="http://schemas.microsoft.com/office/drawing/2014/main" id="{773BFB92-E65C-44F5-BDD6-0BEDEA0ABA7E}"/>
              </a:ext>
            </a:extLst>
          </p:cNvPr>
          <p:cNvSpPr txBox="1">
            <a:spLocks noChangeArrowheads="1"/>
          </p:cNvSpPr>
          <p:nvPr/>
        </p:nvSpPr>
        <p:spPr bwMode="auto">
          <a:xfrm>
            <a:off x="4238769" y="560609"/>
            <a:ext cx="1325460" cy="707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999">
                <a:solidFill>
                  <a:srgbClr val="FF0000"/>
                </a:solidFill>
                <a:latin typeface="Times New Roman" panose="02020603050405020304" pitchFamily="18" charset="0"/>
              </a:rPr>
              <a:t>změny tlaku</a:t>
            </a:r>
          </a:p>
        </p:txBody>
      </p:sp>
      <p:sp>
        <p:nvSpPr>
          <p:cNvPr id="38" name="Šipka doprava se zářezem 37">
            <a:extLst>
              <a:ext uri="{FF2B5EF4-FFF2-40B4-BE49-F238E27FC236}">
                <a16:creationId xmlns:a16="http://schemas.microsoft.com/office/drawing/2014/main" id="{383165C3-39CB-4199-954B-90AD0399F002}"/>
              </a:ext>
            </a:extLst>
          </p:cNvPr>
          <p:cNvSpPr/>
          <p:nvPr/>
        </p:nvSpPr>
        <p:spPr>
          <a:xfrm>
            <a:off x="5591214" y="836813"/>
            <a:ext cx="2665207" cy="455577"/>
          </a:xfrm>
          <a:prstGeom prst="notched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cs-CZ" sz="1999" dirty="0">
                <a:solidFill>
                  <a:schemeClr val="bg1"/>
                </a:solidFill>
              </a:rPr>
              <a:t>výpočet</a:t>
            </a:r>
            <a:endParaRPr lang="cs-CZ" sz="1400" dirty="0">
              <a:solidFill>
                <a:schemeClr val="bg1"/>
              </a:solidFill>
            </a:endParaRPr>
          </a:p>
        </p:txBody>
      </p:sp>
    </p:spTree>
    <p:extLst>
      <p:ext uri="{BB962C8B-B14F-4D97-AF65-F5344CB8AC3E}">
        <p14:creationId xmlns:p14="http://schemas.microsoft.com/office/powerpoint/2010/main" val="3730946715"/>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26" name="Obdélník 25">
            <a:extLst>
              <a:ext uri="{FF2B5EF4-FFF2-40B4-BE49-F238E27FC236}">
                <a16:creationId xmlns:a16="http://schemas.microsoft.com/office/drawing/2014/main" id="{5F15CF72-C652-476E-9CA4-57B9AEB0FAE3}"/>
              </a:ext>
            </a:extLst>
          </p:cNvPr>
          <p:cNvSpPr/>
          <p:nvPr/>
        </p:nvSpPr>
        <p:spPr>
          <a:xfrm>
            <a:off x="1443396" y="1493986"/>
            <a:ext cx="9143295" cy="5351050"/>
          </a:xfrm>
          <a:prstGeom prst="rect">
            <a:avLst/>
          </a:prstGeom>
        </p:spPr>
        <p:style>
          <a:lnRef idx="1">
            <a:schemeClr val="accent2"/>
          </a:lnRef>
          <a:fillRef idx="2">
            <a:schemeClr val="accent2"/>
          </a:fillRef>
          <a:effectRef idx="1">
            <a:schemeClr val="accent2"/>
          </a:effectRef>
          <a:fontRef idx="minor">
            <a:schemeClr val="dk1"/>
          </a:fontRef>
        </p:style>
        <p:txBody>
          <a:bodyPr anchor="ctr"/>
          <a:lstStyle/>
          <a:p>
            <a:pPr algn="ctr">
              <a:defRPr/>
            </a:pPr>
            <a:endParaRPr lang="cs-CZ" sz="1400"/>
          </a:p>
        </p:txBody>
      </p:sp>
      <p:sp>
        <p:nvSpPr>
          <p:cNvPr id="48131" name="Rectangle 3">
            <a:extLst>
              <a:ext uri="{FF2B5EF4-FFF2-40B4-BE49-F238E27FC236}">
                <a16:creationId xmlns:a16="http://schemas.microsoft.com/office/drawing/2014/main" id="{1ECA2605-DCE1-481D-B41E-0128AC54751B}"/>
              </a:ext>
            </a:extLst>
          </p:cNvPr>
          <p:cNvSpPr>
            <a:spLocks noGrp="1" noChangeArrowheads="1"/>
          </p:cNvSpPr>
          <p:nvPr>
            <p:ph idx="1"/>
          </p:nvPr>
        </p:nvSpPr>
        <p:spPr>
          <a:xfrm>
            <a:off x="2640280" y="836813"/>
            <a:ext cx="8228966" cy="649237"/>
          </a:xfrm>
        </p:spPr>
        <p:txBody>
          <a:bodyPr/>
          <a:lstStyle/>
          <a:p>
            <a:pPr eaLnBrk="1" hangingPunct="1">
              <a:buFontTx/>
              <a:buNone/>
            </a:pPr>
            <a:r>
              <a:rPr lang="cs-CZ" altLang="cs-CZ">
                <a:solidFill>
                  <a:srgbClr val="FF0066"/>
                </a:solidFill>
              </a:rPr>
              <a:t>pH</a:t>
            </a:r>
            <a:r>
              <a:rPr lang="cs-CZ" altLang="cs-CZ"/>
              <a:t>, pCO2, [HCO</a:t>
            </a:r>
            <a:r>
              <a:rPr lang="cs-CZ" altLang="cs-CZ" baseline="-25000"/>
              <a:t>3</a:t>
            </a:r>
            <a:r>
              <a:rPr lang="cs-CZ" altLang="cs-CZ" baseline="40000"/>
              <a:t>-</a:t>
            </a:r>
            <a:r>
              <a:rPr lang="cs-CZ" altLang="cs-CZ"/>
              <a:t>]</a:t>
            </a:r>
          </a:p>
        </p:txBody>
      </p:sp>
      <p:sp>
        <p:nvSpPr>
          <p:cNvPr id="48132" name="Rectangle 4">
            <a:extLst>
              <a:ext uri="{FF2B5EF4-FFF2-40B4-BE49-F238E27FC236}">
                <a16:creationId xmlns:a16="http://schemas.microsoft.com/office/drawing/2014/main" id="{6A7C2AAE-D447-469D-BD0E-0F482820C336}"/>
              </a:ext>
            </a:extLst>
          </p:cNvPr>
          <p:cNvSpPr>
            <a:spLocks noChangeArrowheads="1"/>
          </p:cNvSpPr>
          <p:nvPr/>
        </p:nvSpPr>
        <p:spPr bwMode="auto">
          <a:xfrm>
            <a:off x="6745238" y="170987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HCO</a:t>
            </a:r>
            <a:r>
              <a:rPr lang="cs-CZ" altLang="cs-CZ" sz="1799" baseline="-25000">
                <a:latin typeface="Verdana" panose="020B0604030504040204" pitchFamily="34" charset="0"/>
              </a:rPr>
              <a:t>3</a:t>
            </a:r>
            <a:r>
              <a:rPr lang="cs-CZ" altLang="cs-CZ" sz="1799" baseline="40000">
                <a:latin typeface="Verdana" panose="020B0604030504040204" pitchFamily="34" charset="0"/>
              </a:rPr>
              <a:t>-</a:t>
            </a:r>
          </a:p>
        </p:txBody>
      </p:sp>
      <p:sp>
        <p:nvSpPr>
          <p:cNvPr id="48133" name="Rectangle 5">
            <a:extLst>
              <a:ext uri="{FF2B5EF4-FFF2-40B4-BE49-F238E27FC236}">
                <a16:creationId xmlns:a16="http://schemas.microsoft.com/office/drawing/2014/main" id="{76DB3C6C-F6CA-461C-A035-DE223F413B72}"/>
              </a:ext>
            </a:extLst>
          </p:cNvPr>
          <p:cNvSpPr>
            <a:spLocks noChangeArrowheads="1"/>
          </p:cNvSpPr>
          <p:nvPr/>
        </p:nvSpPr>
        <p:spPr bwMode="auto">
          <a:xfrm>
            <a:off x="6762699" y="3932200"/>
            <a:ext cx="934966" cy="863533"/>
          </a:xfrm>
          <a:prstGeom prst="rect">
            <a:avLst/>
          </a:prstGeom>
          <a:solidFill>
            <a:schemeClr val="hlink"/>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H</a:t>
            </a:r>
            <a:r>
              <a:rPr lang="cs-CZ" altLang="cs-CZ" sz="1799" baseline="40000">
                <a:solidFill>
                  <a:srgbClr val="FF0066"/>
                </a:solidFill>
                <a:latin typeface="Verdana" panose="020B0604030504040204" pitchFamily="34" charset="0"/>
              </a:rPr>
              <a:t>+</a:t>
            </a:r>
          </a:p>
        </p:txBody>
      </p:sp>
      <p:sp>
        <p:nvSpPr>
          <p:cNvPr id="48134" name="Rectangle 6">
            <a:extLst>
              <a:ext uri="{FF2B5EF4-FFF2-40B4-BE49-F238E27FC236}">
                <a16:creationId xmlns:a16="http://schemas.microsoft.com/office/drawing/2014/main" id="{B16EF430-F815-447C-B3B0-7108D314CE4B}"/>
              </a:ext>
            </a:extLst>
          </p:cNvPr>
          <p:cNvSpPr>
            <a:spLocks noChangeArrowheads="1"/>
          </p:cNvSpPr>
          <p:nvPr/>
        </p:nvSpPr>
        <p:spPr bwMode="auto">
          <a:xfrm>
            <a:off x="6781748" y="5589421"/>
            <a:ext cx="934966"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Buf</a:t>
            </a:r>
            <a:r>
              <a:rPr lang="cs-CZ" altLang="cs-CZ" sz="1799" baseline="40000">
                <a:latin typeface="Verdana" panose="020B0604030504040204" pitchFamily="34" charset="0"/>
              </a:rPr>
              <a:t>-</a:t>
            </a:r>
          </a:p>
        </p:txBody>
      </p:sp>
      <p:sp>
        <p:nvSpPr>
          <p:cNvPr id="48135" name="Rectangle 7">
            <a:extLst>
              <a:ext uri="{FF2B5EF4-FFF2-40B4-BE49-F238E27FC236}">
                <a16:creationId xmlns:a16="http://schemas.microsoft.com/office/drawing/2014/main" id="{2DDBD7FC-2A67-418E-BC69-A0A0218574CB}"/>
              </a:ext>
            </a:extLst>
          </p:cNvPr>
          <p:cNvSpPr>
            <a:spLocks noChangeArrowheads="1"/>
          </p:cNvSpPr>
          <p:nvPr/>
        </p:nvSpPr>
        <p:spPr bwMode="auto">
          <a:xfrm>
            <a:off x="9472352" y="4806844"/>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HBuf</a:t>
            </a:r>
            <a:endParaRPr lang="cs-CZ" altLang="cs-CZ" sz="1799" baseline="40000">
              <a:latin typeface="Verdana" panose="020B0604030504040204" pitchFamily="34" charset="0"/>
            </a:endParaRPr>
          </a:p>
        </p:txBody>
      </p:sp>
      <p:sp>
        <p:nvSpPr>
          <p:cNvPr id="48136" name="Rectangle 8">
            <a:extLst>
              <a:ext uri="{FF2B5EF4-FFF2-40B4-BE49-F238E27FC236}">
                <a16:creationId xmlns:a16="http://schemas.microsoft.com/office/drawing/2014/main" id="{C5E2652F-946A-4FB7-8723-1842C3EE7860}"/>
              </a:ext>
            </a:extLst>
          </p:cNvPr>
          <p:cNvSpPr>
            <a:spLocks noChangeArrowheads="1"/>
          </p:cNvSpPr>
          <p:nvPr/>
        </p:nvSpPr>
        <p:spPr bwMode="auto">
          <a:xfrm>
            <a:off x="1776746" y="1709871"/>
            <a:ext cx="934965" cy="863533"/>
          </a:xfrm>
          <a:prstGeom prst="rect">
            <a:avLst/>
          </a:prstGeom>
          <a:solidFill>
            <a:srgbClr val="99FF66"/>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solidFill>
                  <a:srgbClr val="FF0066"/>
                </a:solidFill>
                <a:latin typeface="Verdana" panose="020B0604030504040204" pitchFamily="34" charset="0"/>
              </a:rPr>
              <a:t>CO</a:t>
            </a:r>
            <a:r>
              <a:rPr lang="cs-CZ" altLang="cs-CZ" sz="1799" baseline="-25000">
                <a:solidFill>
                  <a:srgbClr val="FF0066"/>
                </a:solidFill>
                <a:latin typeface="Verdana" panose="020B0604030504040204" pitchFamily="34" charset="0"/>
              </a:rPr>
              <a:t>2</a:t>
            </a:r>
          </a:p>
        </p:txBody>
      </p:sp>
      <p:sp>
        <p:nvSpPr>
          <p:cNvPr id="48137" name="Rectangle 9">
            <a:extLst>
              <a:ext uri="{FF2B5EF4-FFF2-40B4-BE49-F238E27FC236}">
                <a16:creationId xmlns:a16="http://schemas.microsoft.com/office/drawing/2014/main" id="{BE77F92E-3D13-45EE-AF52-CEC5B15FDCEF}"/>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O</a:t>
            </a:r>
            <a:endParaRPr lang="cs-CZ" altLang="cs-CZ" sz="1799" baseline="-25000">
              <a:latin typeface="Verdana" panose="020B0604030504040204" pitchFamily="34" charset="0"/>
            </a:endParaRPr>
          </a:p>
        </p:txBody>
      </p:sp>
      <p:grpSp>
        <p:nvGrpSpPr>
          <p:cNvPr id="48138" name="Group 10">
            <a:extLst>
              <a:ext uri="{FF2B5EF4-FFF2-40B4-BE49-F238E27FC236}">
                <a16:creationId xmlns:a16="http://schemas.microsoft.com/office/drawing/2014/main" id="{74D4FC9F-F9FC-48A3-84DD-ED0D8B8F815B}"/>
              </a:ext>
            </a:extLst>
          </p:cNvPr>
          <p:cNvGrpSpPr>
            <a:grpSpLocks/>
          </p:cNvGrpSpPr>
          <p:nvPr/>
        </p:nvGrpSpPr>
        <p:grpSpPr bwMode="auto">
          <a:xfrm>
            <a:off x="5088016" y="2141638"/>
            <a:ext cx="1655634" cy="2231852"/>
            <a:chOff x="2245" y="572"/>
            <a:chExt cx="1134" cy="1724"/>
          </a:xfrm>
        </p:grpSpPr>
        <p:sp>
          <p:nvSpPr>
            <p:cNvPr id="48155" name="Line 11">
              <a:extLst>
                <a:ext uri="{FF2B5EF4-FFF2-40B4-BE49-F238E27FC236}">
                  <a16:creationId xmlns:a16="http://schemas.microsoft.com/office/drawing/2014/main" id="{4F7AF368-E2D8-492A-9DF0-EA98CCD48E40}"/>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8156" name="Line 12">
              <a:extLst>
                <a:ext uri="{FF2B5EF4-FFF2-40B4-BE49-F238E27FC236}">
                  <a16:creationId xmlns:a16="http://schemas.microsoft.com/office/drawing/2014/main" id="{47A0BA48-E47A-4F28-8404-63F7BCAD6A1E}"/>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8157" name="Line 13">
              <a:extLst>
                <a:ext uri="{FF2B5EF4-FFF2-40B4-BE49-F238E27FC236}">
                  <a16:creationId xmlns:a16="http://schemas.microsoft.com/office/drawing/2014/main" id="{31E6BE12-CB35-4E60-8F07-C5449BB7F06F}"/>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48139" name="Rectangle 14">
            <a:extLst>
              <a:ext uri="{FF2B5EF4-FFF2-40B4-BE49-F238E27FC236}">
                <a16:creationId xmlns:a16="http://schemas.microsoft.com/office/drawing/2014/main" id="{CCB4ADEB-D2BB-4829-9A48-A5E02DDB0FF8}"/>
              </a:ext>
            </a:extLst>
          </p:cNvPr>
          <p:cNvSpPr>
            <a:spLocks noChangeArrowheads="1"/>
          </p:cNvSpPr>
          <p:nvPr/>
        </p:nvSpPr>
        <p:spPr bwMode="auto">
          <a:xfrm>
            <a:off x="4151464" y="2789287"/>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799">
                <a:latin typeface="Verdana" panose="020B0604030504040204" pitchFamily="34" charset="0"/>
              </a:rPr>
              <a:t>H</a:t>
            </a:r>
            <a:r>
              <a:rPr lang="cs-CZ" altLang="cs-CZ" sz="1799" baseline="-25000">
                <a:latin typeface="Verdana" panose="020B0604030504040204" pitchFamily="34" charset="0"/>
              </a:rPr>
              <a:t>2</a:t>
            </a:r>
            <a:r>
              <a:rPr lang="cs-CZ" altLang="cs-CZ" sz="1799">
                <a:latin typeface="Verdana" panose="020B0604030504040204" pitchFamily="34" charset="0"/>
              </a:rPr>
              <a:t>CO</a:t>
            </a:r>
            <a:r>
              <a:rPr lang="cs-CZ" altLang="cs-CZ" sz="1799" baseline="-25000">
                <a:latin typeface="Verdana" panose="020B0604030504040204" pitchFamily="34" charset="0"/>
              </a:rPr>
              <a:t>3</a:t>
            </a:r>
          </a:p>
        </p:txBody>
      </p:sp>
      <p:grpSp>
        <p:nvGrpSpPr>
          <p:cNvPr id="48140" name="Group 15">
            <a:extLst>
              <a:ext uri="{FF2B5EF4-FFF2-40B4-BE49-F238E27FC236}">
                <a16:creationId xmlns:a16="http://schemas.microsoft.com/office/drawing/2014/main" id="{B24EA80B-F05E-4340-9BA0-A695F7834B4F}"/>
              </a:ext>
            </a:extLst>
          </p:cNvPr>
          <p:cNvGrpSpPr>
            <a:grpSpLocks/>
          </p:cNvGrpSpPr>
          <p:nvPr/>
        </p:nvGrpSpPr>
        <p:grpSpPr bwMode="auto">
          <a:xfrm flipH="1">
            <a:off x="2711712" y="2141639"/>
            <a:ext cx="1439752" cy="2160420"/>
            <a:chOff x="2245" y="572"/>
            <a:chExt cx="1134" cy="1724"/>
          </a:xfrm>
        </p:grpSpPr>
        <p:sp>
          <p:nvSpPr>
            <p:cNvPr id="48152" name="Line 16">
              <a:extLst>
                <a:ext uri="{FF2B5EF4-FFF2-40B4-BE49-F238E27FC236}">
                  <a16:creationId xmlns:a16="http://schemas.microsoft.com/office/drawing/2014/main" id="{BEAF6518-327B-4A57-BB55-4AEB0F27859B}"/>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8153" name="Line 17">
              <a:extLst>
                <a:ext uri="{FF2B5EF4-FFF2-40B4-BE49-F238E27FC236}">
                  <a16:creationId xmlns:a16="http://schemas.microsoft.com/office/drawing/2014/main" id="{7B15595C-E51E-401A-B0A8-7D3D329F8824}"/>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8154" name="Line 18">
              <a:extLst>
                <a:ext uri="{FF2B5EF4-FFF2-40B4-BE49-F238E27FC236}">
                  <a16:creationId xmlns:a16="http://schemas.microsoft.com/office/drawing/2014/main" id="{4EB5B559-4B18-4CCA-8ECF-654E08F9BCF5}"/>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48141" name="Group 19">
            <a:extLst>
              <a:ext uri="{FF2B5EF4-FFF2-40B4-BE49-F238E27FC236}">
                <a16:creationId xmlns:a16="http://schemas.microsoft.com/office/drawing/2014/main" id="{D3E99858-EB84-4046-8C9F-D4CA54DA23EC}"/>
              </a:ext>
            </a:extLst>
          </p:cNvPr>
          <p:cNvGrpSpPr>
            <a:grpSpLocks/>
          </p:cNvGrpSpPr>
          <p:nvPr/>
        </p:nvGrpSpPr>
        <p:grpSpPr bwMode="auto">
          <a:xfrm flipH="1">
            <a:off x="7713539" y="4443336"/>
            <a:ext cx="1728653" cy="1585789"/>
            <a:chOff x="2245" y="572"/>
            <a:chExt cx="1134" cy="1724"/>
          </a:xfrm>
        </p:grpSpPr>
        <p:sp>
          <p:nvSpPr>
            <p:cNvPr id="48149" name="Line 20">
              <a:extLst>
                <a:ext uri="{FF2B5EF4-FFF2-40B4-BE49-F238E27FC236}">
                  <a16:creationId xmlns:a16="http://schemas.microsoft.com/office/drawing/2014/main" id="{DBECC1ED-53E8-4DC0-897E-51AA11ECC3B0}"/>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8150" name="Line 21">
              <a:extLst>
                <a:ext uri="{FF2B5EF4-FFF2-40B4-BE49-F238E27FC236}">
                  <a16:creationId xmlns:a16="http://schemas.microsoft.com/office/drawing/2014/main" id="{8CB370AA-1DE3-40EB-B99C-436BAFA50B2B}"/>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48151" name="Line 22">
              <a:extLst>
                <a:ext uri="{FF2B5EF4-FFF2-40B4-BE49-F238E27FC236}">
                  <a16:creationId xmlns:a16="http://schemas.microsoft.com/office/drawing/2014/main" id="{3ACA68B5-BDEF-4D00-A272-20CC71287849}"/>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48142" name="Text Box 23">
            <a:extLst>
              <a:ext uri="{FF2B5EF4-FFF2-40B4-BE49-F238E27FC236}">
                <a16:creationId xmlns:a16="http://schemas.microsoft.com/office/drawing/2014/main" id="{14F02FEE-936C-4F53-A52A-34874E96FE95}"/>
              </a:ext>
            </a:extLst>
          </p:cNvPr>
          <p:cNvSpPr txBox="1">
            <a:spLocks noChangeArrowheads="1"/>
          </p:cNvSpPr>
          <p:nvPr/>
        </p:nvSpPr>
        <p:spPr bwMode="auto">
          <a:xfrm>
            <a:off x="7967520" y="878084"/>
            <a:ext cx="2149309" cy="830740"/>
          </a:xfrm>
          <a:prstGeom prst="rect">
            <a:avLst/>
          </a:prstGeom>
          <a:solidFill>
            <a:srgbClr val="99FF66"/>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399">
                <a:solidFill>
                  <a:srgbClr val="FF0066"/>
                </a:solidFill>
                <a:latin typeface="Verdana" panose="020B0604030504040204" pitchFamily="34" charset="0"/>
              </a:rPr>
              <a:t>P. Astrup 1956</a:t>
            </a:r>
          </a:p>
        </p:txBody>
      </p:sp>
      <p:sp>
        <p:nvSpPr>
          <p:cNvPr id="48143" name="AutoShape 25" descr="data:image/jpeg;base64,/9j/4AAQSkZJRgABAQAAAQABAAD/2wCEAAkGBhQSERUUExQUFRUVGBwXFxUVFxUXFRgYHBgYFxgUFBcXHCYeFxkjHRcYIC8gIycpLCwsFR4xNTAqNSYrLCkBCQoKDgwOGg8PGiwfHyQsKSwsLCkpKSksLCwsLCwsKSksLCwsLCwsLCwsLCwsLCwpKSksLCwpLCwpLCkpKSwsLP/AABEIAMABAAMBIgACEQEDEQH/xAAcAAABBQEBAQAAAAAAAAAAAAAFAQIDBAYHAAj/xABHEAABAwEFAwkECAQEBQUAAAABAAIRAwQFEiExQVFhBhMicYGRobHwBzJCwRQjJFJictHhFZKi8TNDgrJjc3SD0hY0RFNk/8QAGQEAAwEBAQAAAAAAAAAAAAAAAQIDBAAF/8QAJhEAAgICAgEEAgMBAAAAAAAAAAECEQMhEjFBBCJRYRPwcYGRMv/aAAwDAQACEQMRAD8A4uAvQlK8UpQ8vELyUBcBsUJYXmpSuOs8ntpSkDVPTCAY9kXNpparBfl1qMu3rrOZGGp0J+FehcA8wK033T62qFjVLmgPERgRIkFvUJVBohP5zuhKykJOKJw3PskdqjNNKX6QpKuYBSguxaLVYZSnaoaQVuiiwI82ziUVuCy4rRTA1OKNnwEqiCiVwf8AuaMa4o/ocCVNjR7tGo5T05fZjvszO9VLnp9G1f8ATn/cEV5UZPs3/TN+SoXT7to/5Dv9zVKadf6aYe7Zrrqb9Td54iO4LerB3SfstgO5wC3i1YlV/vhGHLV/vyVrxH1buzzCkrHJNtw+rd1fNL8DeoeSsSKV2PLalVhBlzsYOwg5dmiv1jodxVNln+tD2nTJw2QdMt8+avuCCCxV5NYnIgPihKvLxCUoxQEqQJ4XC0eCcAlphLhQGQ+lTlPc/YmNOxNwoDN10LMp4pSohKmYZRFQrqKbsTqlTcmgoDaHMKkaVCFIxcKuyQnYvFI0KVoQKC02qYGRG71661GFKz13pGd0iamrNJVGKzSKKKJWSNdBRbk477ZZ+LyP6HIS6mWwdpzHy+aKcnm/a7Mf+KO4hwSgpp6NnyqEOsm2bM0eKH3T/wDI/wCQ7unL59yN8q6XQsO9tGTxHQgdhzQS6PetA/8Az1PAj91LPrX0V9PPlH+zYXMPsVhP4x81vVz+5T9gsR3VGjxK6AVrh0YsnZDax0HdRXm+43qHknWn3HflPko25029TfJOIQ2T/FfGhDSeBzHiFdKG3fZw2tVIMyBI3E5q/VOY61xw8pV4prSuOPisBeTmtTgxKVobgTmhPa1KGIAaoSU6UoYlNJcChAUrkopp3NIWFKhkJ7Pklc1IuDQyE5oSlq8GFcGmKKakaUhBS80dxS2dTJmCQpMKbToHcVMbK77ru4pXLZSMbGwpmM9evWSWhd9Rzg1rXFzjDRGZJ0C6dyb9mwonnLXD4Etpicnay47YySt6CkZTk9yKrWrDAwsdo86QDmeOi259kLWtZ9YXOBOLYCCIa4biEfdfIYA1gDQMgBsATf4wdrkn5EV4S/gH2z2Z0mjDTOIe80uzgz7uXw5A9qkocgcFWi9uYpnIH4QRmeOY8UXsl8NzLnCBmUUu++21NBliwg74GeSMXFvehW8kVoyvLi7yG2U59FmF27LD8/ksxcf+PWG+z1+7DI+a6jyju4WijAMOGm4gkSDwyWSs/I6rRtLnCHU3U6rQRqMTThBT5Y8na+BMMlGLT07EuipF12Y7qw8yujgyuaXXSLbrptIgtrhdJo+6OoeS0IhNbG2o9B35T5FQWc/Us6gpbX7j/wArvJQWM/UM6gu8iFWyMwWp06VG5cCIkHu8UTrmIO4jxy+aH8yfpDHA54SHD8O8cZRKroOsIRDIcEhCSmdRuKemFPkBt2N3lT07qbvKkNsbsZ5qSnbhl0Vntno1FDWXOydXacFOLoZuK1/ITkkbwFVwc2maZAhwJmZzy00WjqeyCv8ADVpHrDh8lzUvAjljumcv/hNOPd8fNTNu2n93xXQKvsptmw0T/qPzCrVPZlbx8FN3U4LqkDnjMT/Dqf3R6lL9BZPuD1P7LVVfZ3eA/wAmepzT81n7fd9elUdTqMLHtyLTrpMjeDIStS7GTg2VxYWfcakFjZ91nckw1dkTGxMfTrTqEqv5HpEjbM37re5TNpN3D+VVW0a06gJfo1YfEO9F2NdeC41vAfyhTMPrChzaVT74ClFCp/8AYEKvZ3ZfY52ye4KWmahMQ7aco0GZ8EM5l4/zQt1yQ5NB1OlanvJEvbg2HPDIPEbOJSU6BJq+ghyEuV7Xc/UaekC1gdHRg5u7dh3LQcpLwFNsAguOQHmepR2i+BSp9FuTRkNwAyCpWmzOcxtV46RaXcANcPXAQbvQYwuVsz1prO1VT6c47UTttnMHdkO7VBHxOWn7JPOzZSLQtpAPrgi1w3oQ7MkAft0lngETuwiRJhCjmtbOh2S0mq1hBzJI7NhHbCI3ZasYg5Pbk4cd6C8nXtJwgggxt0Iz8VZtRNO2AjR+Gd2eR+XctmJas8rN/wBcReVNkw2Z2HQVGvy4uzRyynoN/KPJetVmbUY5jhIcIKZYmwxgOxsd2S0GWz1sPQf+U+RVe73fZ6Z4DzU9qPQf+U+RVG56k2Vk7I81xwlKxuNpbUJgNaRG05nLxRK1GAPzDzQm8a5x02tcGuLxhJ0nOfBFrV7hU8bW6Gknqx7h0k9MdnB9Z/3TgclQQ+RgXK1Rxz+3grFGuNyuU6gKy8j1uCNj7Hbwcy2vpuOVamRH4mGR4GO9dqK+fOTd4Cja6FUmAyoJPB3RPmvoMK8HaMOePGWiLnDAyzIOXEbFDZbfjYHRqBl2lvmFI89Lq+WR8D4Idd9Qc7Vpz7jpjg6D5j+pOZwtTqTPD+65n7XbpPOUa7fiBpOjWR0mnzHYuj0X5zsdp5oXyzuzn7HVbEuaMbd8tzy7JQatBi6dnB6tnfxUBsztsrSMwkA9LuScy2Pi7lh5NHrxjF9Gb+hO3FKbC7cc9Von0m5QHJrmAjMHMeGceIQU2wqEWzPiwFPFgduRp7BuKQNG4rudjLHFglth9Sum+z9s2JzTmGVCQdgJJkDw71h3UgNiPciLwcy006MxTqF5LZymJBRjJydMnlguN/Bor5o9EZayY6hOfaprfeAFlOgJZDZ46nxA7VcvZskNiSWv8GkwPBZm2sL6dETDXYnuJ+Fphzm9mBBtrQIbSszttvGo7IHLL1x0Vek8jJ3rNV7yr1HOxUWYabnHCPwgkNns81HVqPMCJJIwjfwXVrRpTDLS1wIURowPeiFP/Bni0mzNzqBrTG84QT4yqFSkXEtdIiWkHIyMiD1EJEmUtPSDlwWirzgNJwc4GYnNwAJgdS6Cy1Cs6hVHu1GFp4OEmOsHyXL7BYubwlhcC1wLS3UHTLvGS6vYaTXB1ORiAa+WiOnHSfA0k+a04dKjzfVxapsL03yAd6p3TbBUaSDIa97f6slapEx2rE3NVr0K9QhrnMNR2NkH7x6TOPmtEpKO2YIx5dGwtOjvynyKHXCfsbev5hXa9WWE727eI2obyZqTYgeJ8wjYK0WqtJhcwOaDLxmdkSZnsRK0+4UPbTJqU9wcSeORhX7VTlhbvy/RSxdD5Ox1MdGOz914O28ElnOUHUZJtV0B3AE+CsTPlylSIAVyiw+u9JTG4cfXarNNqyt6PXivLJKVMkEevWi75yUt/PWOi/bgDXcHN6JB7QuF0Quo+y23zSrUT8D8TRweM/EeKfE90Z/VR0mbZ+o7h67EwNGZyy1/dSlspvNDvVzAMLdCIyUpCa2mBonwuOOHX9dxoWirSBMMecP5Tm3zKF1A7eV0X2i3X9dTqge+0sP5m9IE9YJHYsTVs6y5I+49PBPlCvgFnENpTQDvPqf1VypTURCh10WIQDOpTS07yrEL0ZLpMO3sgLOJXhLXNIJBDmnXPJw07FKQkhdfk7j4Z1ilelOrTFdpkFpe3fmzogj/AFILgIp0BGkF3WekWngsvcd580Hyegyg/EN0OxUnD/U7CexaKtUxUqRJjnWh3UCwO+ZCZ72CEKM1b3dNwZpJ4xnom3PWFK00nuGLCTlEzkcx1aq9e8AQwRme6du8n5hDLHXex730wJDSzEcw2SDI45EJU6NLXtNLZbVgvdj36S1pJ3vacPjkq96WB3P1S5hZiqPLZGRGLYfHtQejbnS15OJzYzI1iMJ6xkrP8RqOjE9zoMjETuP6pudKhPxvkprwqJG0iCADmVuORdrdjLXaYeiTrLci2eoeCw1N8nPVajk3a4dTH3Xd4JI83BCEuMkL6iPLG0bM20Co6ntAFTraSR5pKYQwWqnUtr4J5ylTczDsdmSY3kSERY9XyvpnkxietTug7qPkg/I2rNidwf8A+JRW1noO6j5FAORL/sNXb0vk1NjlyYs40g8bW1hYHH3nho6yr9tfDQdzh5ws7Qu5zrTRqud7hMN2Zg+UI3e7CaYAMHEF2F+1nZVTLbW5z3+ShvIfVvP4SnsqTB3gHvCjvN31T90eZVyR840/Xl661NSboog1T0wsTPcaLlBq1/s8r83bWjQVWOaesdJvbr3BZGg1G7otOCrSf92o09kgHwK6NJpmfLuLR2leXk0nPsW08sdK8mxqnLjgPyru3nrM4AS5pD2gb27O0SO1cztFm3LsiwF+XNzby2MtQeBkjtUsq1Zo9POnRiq9H13euwKi9i0Nos/BDK9m4LHVnpooxKQtVg0YS8ygcisGpObVz6KpWWVBdFEytdljFSq2m6cFWaboyydmO5zWlHLHaIY+mD0aQHN7SWMc6mSe2B2KpQs5aQ4aggjszU9jspY9ziScTCzg1s48utyP0KtFe2iKBcR0i8N6g1pPickLstpIZzTQXOJxADU5dI+APajVtb9We+OKjuGz82xzyOk6cJ/BJ7tPJdaLS6M862EZYCM1Zs1qqEEtZMCf1UtrYS4uOhOvgrl1sPvAdGcJPXnCLaOSoia+ddYPlmAtndtDFXa/ZzdJx63EE+KAOuZznPDM8JgjrzyWouNkhx+7zdI/9uBPmghMjpFmy2B7LZUqEtwY3uH3pcAC08MkXY/YqYqSSd5J8SpKb1zk32ee0T2h/RM6IByFq/Y6/B8/L5I1VMtI4HyQ7kNY2fQoJP1riHcCDAHgrYH7iOVe0gp3y51voUm+7LieORE+BK1d8PikTnk5py6xrwQupyRpCuys0vaWCIB3GQc89rgfzFErUwVGlr/dJjgdyvji4qmRnJSeiSiegOGXcUy9P8B3YPEJlnpkNgZgSc+GQCjvCpNMTliLZ3yM48E6eha2fPnODepGPCzeCqDofWiL3JyetdoH1TJgwZIHmVmUT1Fk+g3RrAbVeo2xsEbwfXrcorN7ObxPwMHW4Ky72eW9rSS1mTSSQ4bASUODJ/mR2i5rZztnpVPv02uPWQJ8ZVxZDkZfNKlY6dOo9rC2AGuImH5sy4zC01mvBlQvwGcDsLo2GAfmtaaZ58otMsryZzi9zoRFHoDyitfNubIBDmkdoMx3IybS0fE3vCzfLq1UjZH9NuNhDmAEF0yAQAMzIJQfQ0ewFabTSdqI6kPq0qZ0cFmatuLtHa7/AJ8VE+nW1AkTkRpCxNWeklHpM0L7IOC8KEIAx1oHwnuUrK1q+55JaKKwy5oStQkG1H4B3hQWm86lJxFSGkRxGfFBr4CpJGgaE6taAxjnO0aCeuBOEcclm/4+4RDm5iRluz+So1b3dWfDjkAchppu3ruDA5o1NRoIEGWuh7HH4mOhw7hI7FeNVpY0j4ZHZEn9EJsNQvu+k5uZozQe0ahzDAd1OaR1aobTtLsoOTkWq0VhNTjZdvS0ggNGg8Jzz7/BT3NbmsDmn49OuIB8VnalRzpPHNJz7mnPdI7M0GitpaZ0S670FOlzhiXOEzrkI8kYoscKTTEGo9z3CNAQSAe8LP3TdEuoYs6baLK7zsJgkDqkI7eDLRUY3mXAVGPdjacgQ5uMAZHpAAd6NN2ZMs1VotUaR3KZtJ06FZF9629phwGXAH5pv/qK2Dd3BStfZPi35RtTRJyjf5IPyDJFKvTfLcLxIcILXOnuzAQanyltn4cwRpv2jq+St3HXrE1OfgMewNJyxYm+6ctuZnsVcc4p2ic4Pi068G9s1QlpxjpDomNPzDr1VezW4Pc5jgA4TI2dY7CD2rM0uWLaddlF2KpigNe0S6ZgNePi111yzWhtFmbUDarNYxN2TwPetinyVoxuPF0yK13iaNVrT0mVSQNhaYEHiD3qK1VsbGO3OOLcDEeamtdMOLHFswDkdWuEEdozzVdhaJaBDXa8DIh3fks+abeiuNLs5RR5k/Cr1lrU6fuktz2SPJZWz3nS+8rX8aofeKnR6PtZpa1/QG82+oTBxS4jOcoz0hVbZylrljgC7C5paelJgzO3cgZvmy6lzuxWBf1jLYBcNN/XmmSYjUCWy2J1ag6rMVGV8QnbTZh6E7IIkLqN5WA/Qqtag4sqPZiBB6Mg690rk777soouY175Li6M4MtA8xK1lk5f2Nl3Ps7ary/C4NBa7adJ4BVxtK7M2VPVAv6fbCAed1z97wCjdabXtf8A1KkzlHZ8gSRHA+v7qxT5Q2edSeMGFNplPbRLRt1ei9tV/SDHNcRMyARiEfllaH2kXY977ParNBFUQRoZw4mP7sj1BZ61coLNgPTkxphPCfBF+UXL6zVDSbRqHBTDgW4SM8mtjfkmhKk7JyinJNGKq3DaxozLZmOxafk/ZHUrOwVSMQLyeEvLo46qnbeUGUtxHrlZS9OVD3GJIG5JUpF7jHZv7TyhosEuqDqAzQW28vmDKm2dek79B1Lnta1FxzKixp1jS7JPLZp7RykdU1dluByVa87fjpYZkAz68EAcck3nyEyghHNkv0kgxKtWW3kOkoaTmnByahEzc8j+UYoWgseYo2iGuOxrx7j+EzhPZuR2+rtLHFzBltb45cVyvnDEbCuiXDyk56i1tTNzBgJOpAAgnsUckdWaMUqY2vUBbibM5Yt+IZE9og9qr2lwIafW5Xq9EGdiH2+xOpMaX5tqYgxwzBg5jgRkpG5yVHSrBfVOnd9KvVgN+jhrhtOEkBo3kpOT94OpWWhabQYfarXijYGva6m1o4QAudXfitn0azunmqR6WvxuBIOzYR371sfbXaeboWOlTywvNQRsDGYWiOt3gtmKrbZ5edVUUaflBZ4MzGwO3GdHcFm/4hhdhqNEjYfMbwdUfsl5ttVmp1R/mMBPAxmOwoFeFna84XGHCebedBIJwv3sPgsU1UqRSD0WW1qbtDhMbpCfVslQjoua4cNVjBeLqb3MdIc3Ig6g+tDuhEqXKEszKDjbH66LtxPP8Ts9J7XANDnAxEvAMSdo171seUVlq0rO11KqWGm6Q0NBa5pPuu2gROizd0csGOe0yCW6TrpBWlt1sZaacEw4GQdmhGY7StOKUUqZmypydmSvLlLa2Pw1DgDnFrXCCwuAmAd8Zx1qlVv6t0umTsJgb/1WnvO6Ocs9Wi7Mmk0gjPDVptxNcNxMRP6LCWyuaVOltbVptd2wMXcVnknSf2WjJcjl7axnwSh68aMJWtW7QFFktN4IzT2PgGAPUqJo4qVpzSsIw1D1JW1DuUjiDsXsl2hWmOZWIzVinaDGWh/RVSQV6m4iQIhK0ddFssJ+JXboscuxOghunX6zQvnH8EdusnmQ77zjPZkh4CietUkrN3tQh0wjVWoQ7hKFXs4HLhP7IxFl0CUocoyV5rlQkmSOconuTymvCAX0I1PJUQOZ9a6KREVDgFfua2YKg/Fl+nihxXmE66eskGrRROmdApWwAEuMBokngNfJZi3cqKlao0yRTZIYzYAcyTxKnvCqalmEfFGLszjtPks49haYKnCN9lcmWRvaHPWdgt1Fwc1kCrSOha6Nm7PXYStn7QqzLZY7JaqZlhBpuG1pLc2nc4FpGfBYa5L2xXVXpfE2rSnL4HOEZ9YTrstz6VKrQEmjW6Tm/ce0hwqsGkwCCNsjcmUuNpk3Dm00HeQV+81Qwv8AdaS07hkT8vBau14XgOaZBXPOQrRVrWmzmPrGYmHiCcx/MnWXlE+y1TTfJZu2gzEjgs84lV1/Bo75u8VgDpVbk1x0cJ9xx8jxhZ+8auFsOBB2g6jbHWjtS8WvaSDIO0bRn3LHcqL1xv7A3rjKe35JY29AclFFOneBa6Z2+v0W95K3+XiJkjVcyFWSiNxXmaVVp2Tn5KkoWhFI66y/y28qdFxyrWUAj8Yc+D1xKxl9n7JZjOjI7MZy8FLfVsw3vQqHRtmDhxyfl2kx2pb3s5FnpMcB0WZOBxN96QOvNTctJHR7Zzx15OIOmfD5qmbanByZUaD8/JbdHSm6HG3p4t3V69FUn0k1y7iiXNovi3DglNtA3IYlAXcUD8jCX04JzLfO5UKbEQu+wF7XuDQ5rILthh2KP9pQaSGTcghdNnfaHtYwEyRoNk5lGaDyA6jBBomHTtxSQ4Ddpn1Ke5agpWavWszg6rToUTgI6TceJtdzR8RaQDwlSvZUrUbLbKhOMmpRqCINRjS51MnfHyCk+yy+wNbBsBz1hCq1paddeCLXpY56XuuGhHFZetRc0mU8dkm6HViEjhkHDqPXsKhxKVr8iN8eGYTk0y7YbOKmSq16Za4g9fivWK1FhB70ZvqmHsbUbsyPVsS9MpVxM64JabkrhK8BknJ+R6dKaDqkKBydGk5PVw6k5m0O8HfuCh3KBrWloGvymF7k/XisGzk/o9urfHzVG96+Ks87nEDsy/VTUamXc7x0HeQ1oHPuouMNtFN1IzpiiaZPU5aSzANziIMEbthB8Vzuz1y1wcNWkEdhn11rpN4Xgx4bVED6QzGR/wARohw6yCD3pMq8lPTTS7Mrd1sNjvBj9jHwfykweyCStp7Q7hBitT91zcXb/ZYPlGJc133mNz4xBK6jyYtYtdga1+ZAw9RGvy70HfFMn1Jo53cl6Opis10lmAnDtkaYdx1VO86BEva7HTJydtg7HDYf0Whvu4ebe8jQgg98z1rKNqlgLfhOo2Hs3ox3tAlaIS5TWUnE3r/dVwfH1+ivXRRx1mAfeTska69LY1tvpOP+VZ2B3USSR/Kr97WXBZqDmNID5naA7MgHccz1wstaqnO165G04R+VgwtHVlPajl8W2qW0uanC7m3jdjbBaf5gfFQlDpFoeTnzjGhTWjNRAevXUntYtYtFhrMXWJ7k6pdRwkjPzjeqrKxB7I7Fo7gtNPF03gCDtGseWXilk2laHSUuzJubBTmhT3hBe6NCVWDoTp2jMWQzPiiV3S3t8QJQ2k6fkr9jBNVjQfec1veQEsuisEbXkRUpUaxdWaQIxMqNzwuE9FwGrXSAinLK30qtSi6iZbgdIGQa/FqRsJCS7OTj6dqqNqH6ulTL24Yh0SWt6yPJAaJBbj21ek7hJJDR1fNQu3ZqnFdFO11SEBtlRpG4ore1Qacde9ZyprrKrHZknpjXNCaMipaLgTB26JjhvVEyZGTn4+u5HbntIew03bR8s0CcIUlmrYSCNiDWgKWyS2USwkHUKOUYtbBUbjHb5IPEGClTHkqYmi8SlJSEphULRqFpBGoII7IIUJdJKlafXgontz61yOY+mij7zPMsaNWuxDuiPHxQoFSYlzVhRorxp85ZqbhrhJ/qK0XstvD36ZO3F4Z+Syl1WuaRZunuP9lNyMvDmrW3OASWnqPoKNacS78NHQ+VVm6Mju4QuYW73z69bV1y8xiZ2D9/XBZC7PZ7VttqdTY5rGN6b6jsw1s/C0e8e1JiTugZbXZhUb5MmKjqhH+GxzvD+y63ZPYnZKbmOe6tWAMOEhrXZE4jGY2ZAxkrt4+zWx2ek806R6ZwkF73S0mYGeUR3K8oNpkYu5I4hc9twuGWZhbWvWf9HobIL6YaNogvDvEjsC6Vc/I67zSDvo1JuF7nZgy0zvOZCF8r7roCg+o0spYGSwadM9EsA/EDHapZEmk7KY7uj//Z">
            <a:extLst>
              <a:ext uri="{FF2B5EF4-FFF2-40B4-BE49-F238E27FC236}">
                <a16:creationId xmlns:a16="http://schemas.microsoft.com/office/drawing/2014/main" id="{B8CDFAE3-A58C-402B-A5E3-D7C76FEBB8EB}"/>
              </a:ext>
            </a:extLst>
          </p:cNvPr>
          <p:cNvSpPr>
            <a:spLocks noChangeAspect="1" noChangeArrowheads="1"/>
          </p:cNvSpPr>
          <p:nvPr/>
        </p:nvSpPr>
        <p:spPr bwMode="auto">
          <a:xfrm>
            <a:off x="1692616" y="-182284"/>
            <a:ext cx="304777" cy="304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48144" name="AutoShape 27" descr="data:image/jpeg;base64,/9j/4AAQSkZJRgABAQAAAQABAAD/2wCEAAkGBhQSERUUExQUFRUVGBwXFxUVFxUXFRgYHBgYFxgUFBcXHCYeFxkjHRcYIC8gIycpLCwsFR4xNTAqNSYrLCkBCQoKDgwOGg8PGiwfHyQsKSwsLCkpKSksLCwsLCwsKSksLCwsLCwsLCwsLCwsLCwpKSksLCwpLCwpLCkpKSwsLP/AABEIAMABAAMBIgACEQEDEQH/xAAcAAABBQEBAQAAAAAAAAAAAAAFAQIDBAYHAAj/xABHEAABAwEFAwkECAQEBQUAAAABAAIRAwQFEiExQVFhBhMicYGRobHwBzJCwRQjJFJictHhFZKi8TNDgrJjc3SD0hY0RFNk/8QAGQEAAwEBAQAAAAAAAAAAAAAAAQIDBAAF/8QAJhEAAgICAgEEAgMBAAAAAAAAAAECEQMhEjFBBCJRYRPwcYGRMv/aAAwDAQACEQMRAD8A4uAvQlK8UpQ8vELyUBcBsUJYXmpSuOs8ntpSkDVPTCAY9kXNpparBfl1qMu3rrOZGGp0J+FehcA8wK033T62qFjVLmgPERgRIkFvUJVBohP5zuhKykJOKJw3PskdqjNNKX6QpKuYBSguxaLVYZSnaoaQVuiiwI82ziUVuCy4rRTA1OKNnwEqiCiVwf8AuaMa4o/ocCVNjR7tGo5T05fZjvszO9VLnp9G1f8ATn/cEV5UZPs3/TN+SoXT7to/5Dv9zVKadf6aYe7Zrrqb9Td54iO4LerB3SfstgO5wC3i1YlV/vhGHLV/vyVrxH1buzzCkrHJNtw+rd1fNL8DeoeSsSKV2PLalVhBlzsYOwg5dmiv1jodxVNln+tD2nTJw2QdMt8+avuCCCxV5NYnIgPihKvLxCUoxQEqQJ4XC0eCcAlphLhQGQ+lTlPc/YmNOxNwoDN10LMp4pSohKmYZRFQrqKbsTqlTcmgoDaHMKkaVCFIxcKuyQnYvFI0KVoQKC02qYGRG71661GFKz13pGd0iamrNJVGKzSKKKJWSNdBRbk477ZZ+LyP6HIS6mWwdpzHy+aKcnm/a7Mf+KO4hwSgpp6NnyqEOsm2bM0eKH3T/wDI/wCQ7unL59yN8q6XQsO9tGTxHQgdhzQS6PetA/8Az1PAj91LPrX0V9PPlH+zYXMPsVhP4x81vVz+5T9gsR3VGjxK6AVrh0YsnZDax0HdRXm+43qHknWn3HflPko25029TfJOIQ2T/FfGhDSeBzHiFdKG3fZw2tVIMyBI3E5q/VOY61xw8pV4prSuOPisBeTmtTgxKVobgTmhPa1KGIAaoSU6UoYlNJcChAUrkopp3NIWFKhkJ7Pklc1IuDQyE5oSlq8GFcGmKKakaUhBS80dxS2dTJmCQpMKbToHcVMbK77ru4pXLZSMbGwpmM9evWSWhd9Rzg1rXFzjDRGZJ0C6dyb9mwonnLXD4Etpicnay47YySt6CkZTk9yKrWrDAwsdo86QDmeOi259kLWtZ9YXOBOLYCCIa4biEfdfIYA1gDQMgBsATf4wdrkn5EV4S/gH2z2Z0mjDTOIe80uzgz7uXw5A9qkocgcFWi9uYpnIH4QRmeOY8UXsl8NzLnCBmUUu++21NBliwg74GeSMXFvehW8kVoyvLi7yG2U59FmF27LD8/ksxcf+PWG+z1+7DI+a6jyju4WijAMOGm4gkSDwyWSs/I6rRtLnCHU3U6rQRqMTThBT5Y8na+BMMlGLT07EuipF12Y7qw8yujgyuaXXSLbrptIgtrhdJo+6OoeS0IhNbG2o9B35T5FQWc/Us6gpbX7j/wArvJQWM/UM6gu8iFWyMwWp06VG5cCIkHu8UTrmIO4jxy+aH8yfpDHA54SHD8O8cZRKroOsIRDIcEhCSmdRuKemFPkBt2N3lT07qbvKkNsbsZ5qSnbhl0Vntno1FDWXOydXacFOLoZuK1/ITkkbwFVwc2maZAhwJmZzy00WjqeyCv8ADVpHrDh8lzUvAjljumcv/hNOPd8fNTNu2n93xXQKvsptmw0T/qPzCrVPZlbx8FN3U4LqkDnjMT/Dqf3R6lL9BZPuD1P7LVVfZ3eA/wAmepzT81n7fd9elUdTqMLHtyLTrpMjeDIStS7GTg2VxYWfcakFjZ91nckw1dkTGxMfTrTqEqv5HpEjbM37re5TNpN3D+VVW0a06gJfo1YfEO9F2NdeC41vAfyhTMPrChzaVT74ClFCp/8AYEKvZ3ZfY52ye4KWmahMQ7aco0GZ8EM5l4/zQt1yQ5NB1OlanvJEvbg2HPDIPEbOJSU6BJq+ghyEuV7Xc/UaekC1gdHRg5u7dh3LQcpLwFNsAguOQHmepR2i+BSp9FuTRkNwAyCpWmzOcxtV46RaXcANcPXAQbvQYwuVsz1prO1VT6c47UTttnMHdkO7VBHxOWn7JPOzZSLQtpAPrgi1w3oQ7MkAft0lngETuwiRJhCjmtbOh2S0mq1hBzJI7NhHbCI3ZasYg5Pbk4cd6C8nXtJwgggxt0Iz8VZtRNO2AjR+Gd2eR+XctmJas8rN/wBcReVNkw2Z2HQVGvy4uzRyynoN/KPJetVmbUY5jhIcIKZYmwxgOxsd2S0GWz1sPQf+U+RVe73fZ6Z4DzU9qPQf+U+RVG56k2Vk7I81xwlKxuNpbUJgNaRG05nLxRK1GAPzDzQm8a5x02tcGuLxhJ0nOfBFrV7hU8bW6Gknqx7h0k9MdnB9Z/3TgclQQ+RgXK1Rxz+3grFGuNyuU6gKy8j1uCNj7Hbwcy2vpuOVamRH4mGR4GO9dqK+fOTd4Cja6FUmAyoJPB3RPmvoMK8HaMOePGWiLnDAyzIOXEbFDZbfjYHRqBl2lvmFI89Lq+WR8D4Idd9Qc7Vpz7jpjg6D5j+pOZwtTqTPD+65n7XbpPOUa7fiBpOjWR0mnzHYuj0X5zsdp5oXyzuzn7HVbEuaMbd8tzy7JQatBi6dnB6tnfxUBsztsrSMwkA9LuScy2Pi7lh5NHrxjF9Gb+hO3FKbC7cc9Von0m5QHJrmAjMHMeGceIQU2wqEWzPiwFPFgduRp7BuKQNG4rudjLHFglth9Sum+z9s2JzTmGVCQdgJJkDw71h3UgNiPciLwcy006MxTqF5LZymJBRjJydMnlguN/Bor5o9EZayY6hOfaprfeAFlOgJZDZ46nxA7VcvZskNiSWv8GkwPBZm2sL6dETDXYnuJ+Fphzm9mBBtrQIbSszttvGo7IHLL1x0Vek8jJ3rNV7yr1HOxUWYabnHCPwgkNns81HVqPMCJJIwjfwXVrRpTDLS1wIURowPeiFP/Bni0mzNzqBrTG84QT4yqFSkXEtdIiWkHIyMiD1EJEmUtPSDlwWirzgNJwc4GYnNwAJgdS6Cy1Cs6hVHu1GFp4OEmOsHyXL7BYubwlhcC1wLS3UHTLvGS6vYaTXB1ORiAa+WiOnHSfA0k+a04dKjzfVxapsL03yAd6p3TbBUaSDIa97f6slapEx2rE3NVr0K9QhrnMNR2NkH7x6TOPmtEpKO2YIx5dGwtOjvynyKHXCfsbev5hXa9WWE727eI2obyZqTYgeJ8wjYK0WqtJhcwOaDLxmdkSZnsRK0+4UPbTJqU9wcSeORhX7VTlhbvy/RSxdD5Ox1MdGOz914O28ElnOUHUZJtV0B3AE+CsTPlylSIAVyiw+u9JTG4cfXarNNqyt6PXivLJKVMkEevWi75yUt/PWOi/bgDXcHN6JB7QuF0Quo+y23zSrUT8D8TRweM/EeKfE90Z/VR0mbZ+o7h67EwNGZyy1/dSlspvNDvVzAMLdCIyUpCa2mBonwuOOHX9dxoWirSBMMecP5Tm3zKF1A7eV0X2i3X9dTqge+0sP5m9IE9YJHYsTVs6y5I+49PBPlCvgFnENpTQDvPqf1VypTURCh10WIQDOpTS07yrEL0ZLpMO3sgLOJXhLXNIJBDmnXPJw07FKQkhdfk7j4Z1ilelOrTFdpkFpe3fmzogj/AFILgIp0BGkF3WekWngsvcd580Hyegyg/EN0OxUnD/U7CexaKtUxUqRJjnWh3UCwO+ZCZ72CEKM1b3dNwZpJ4xnom3PWFK00nuGLCTlEzkcx1aq9e8AQwRme6du8n5hDLHXex730wJDSzEcw2SDI45EJU6NLXtNLZbVgvdj36S1pJ3vacPjkq96WB3P1S5hZiqPLZGRGLYfHtQejbnS15OJzYzI1iMJ6xkrP8RqOjE9zoMjETuP6pudKhPxvkprwqJG0iCADmVuORdrdjLXaYeiTrLci2eoeCw1N8nPVajk3a4dTH3Xd4JI83BCEuMkL6iPLG0bM20Co6ntAFTraSR5pKYQwWqnUtr4J5ylTczDsdmSY3kSERY9XyvpnkxietTug7qPkg/I2rNidwf8A+JRW1noO6j5FAORL/sNXb0vk1NjlyYs40g8bW1hYHH3nho6yr9tfDQdzh5ws7Qu5zrTRqud7hMN2Zg+UI3e7CaYAMHEF2F+1nZVTLbW5z3+ShvIfVvP4SnsqTB3gHvCjvN31T90eZVyR840/Xl661NSboog1T0wsTPcaLlBq1/s8r83bWjQVWOaesdJvbr3BZGg1G7otOCrSf92o09kgHwK6NJpmfLuLR2leXk0nPsW08sdK8mxqnLjgPyru3nrM4AS5pD2gb27O0SO1cztFm3LsiwF+XNzby2MtQeBkjtUsq1Zo9POnRiq9H13euwKi9i0Nos/BDK9m4LHVnpooxKQtVg0YS8ygcisGpObVz6KpWWVBdFEytdljFSq2m6cFWaboyydmO5zWlHLHaIY+mD0aQHN7SWMc6mSe2B2KpQs5aQ4aggjszU9jspY9ziScTCzg1s48utyP0KtFe2iKBcR0i8N6g1pPickLstpIZzTQXOJxADU5dI+APajVtb9We+OKjuGz82xzyOk6cJ/BJ7tPJdaLS6M862EZYCM1Zs1qqEEtZMCf1UtrYS4uOhOvgrl1sPvAdGcJPXnCLaOSoia+ddYPlmAtndtDFXa/ZzdJx63EE+KAOuZznPDM8JgjrzyWouNkhx+7zdI/9uBPmghMjpFmy2B7LZUqEtwY3uH3pcAC08MkXY/YqYqSSd5J8SpKb1zk32ee0T2h/RM6IByFq/Y6/B8/L5I1VMtI4HyQ7kNY2fQoJP1riHcCDAHgrYH7iOVe0gp3y51voUm+7LieORE+BK1d8PikTnk5py6xrwQupyRpCuys0vaWCIB3GQc89rgfzFErUwVGlr/dJjgdyvji4qmRnJSeiSiegOGXcUy9P8B3YPEJlnpkNgZgSc+GQCjvCpNMTliLZ3yM48E6eha2fPnODepGPCzeCqDofWiL3JyetdoH1TJgwZIHmVmUT1Fk+g3RrAbVeo2xsEbwfXrcorN7ObxPwMHW4Ky72eW9rSS1mTSSQ4bASUODJ/mR2i5rZztnpVPv02uPWQJ8ZVxZDkZfNKlY6dOo9rC2AGuImH5sy4zC01mvBlQvwGcDsLo2GAfmtaaZ58otMsryZzi9zoRFHoDyitfNubIBDmkdoMx3IybS0fE3vCzfLq1UjZH9NuNhDmAEF0yAQAMzIJQfQ0ewFabTSdqI6kPq0qZ0cFmatuLtHa7/AJ8VE+nW1AkTkRpCxNWeklHpM0L7IOC8KEIAx1oHwnuUrK1q+55JaKKwy5oStQkG1H4B3hQWm86lJxFSGkRxGfFBr4CpJGgaE6taAxjnO0aCeuBOEcclm/4+4RDm5iRluz+So1b3dWfDjkAchppu3ruDA5o1NRoIEGWuh7HH4mOhw7hI7FeNVpY0j4ZHZEn9EJsNQvu+k5uZozQe0ahzDAd1OaR1aobTtLsoOTkWq0VhNTjZdvS0ggNGg8Jzz7/BT3NbmsDmn49OuIB8VnalRzpPHNJz7mnPdI7M0GitpaZ0S670FOlzhiXOEzrkI8kYoscKTTEGo9z3CNAQSAe8LP3TdEuoYs6baLK7zsJgkDqkI7eDLRUY3mXAVGPdjacgQ5uMAZHpAAd6NN2ZMs1VotUaR3KZtJ06FZF9629phwGXAH5pv/qK2Dd3BStfZPi35RtTRJyjf5IPyDJFKvTfLcLxIcILXOnuzAQanyltn4cwRpv2jq+St3HXrE1OfgMewNJyxYm+6ctuZnsVcc4p2ic4Pi068G9s1QlpxjpDomNPzDr1VezW4Pc5jgA4TI2dY7CD2rM0uWLaddlF2KpigNe0S6ZgNePi111yzWhtFmbUDarNYxN2TwPetinyVoxuPF0yK13iaNVrT0mVSQNhaYEHiD3qK1VsbGO3OOLcDEeamtdMOLHFswDkdWuEEdozzVdhaJaBDXa8DIh3fks+abeiuNLs5RR5k/Cr1lrU6fuktz2SPJZWz3nS+8rX8aofeKnR6PtZpa1/QG82+oTBxS4jOcoz0hVbZylrljgC7C5paelJgzO3cgZvmy6lzuxWBf1jLYBcNN/XmmSYjUCWy2J1ag6rMVGV8QnbTZh6E7IIkLqN5WA/Qqtag4sqPZiBB6Mg690rk777soouY175Li6M4MtA8xK1lk5f2Nl3Ps7ary/C4NBa7adJ4BVxtK7M2VPVAv6fbCAed1z97wCjdabXtf8A1KkzlHZ8gSRHA+v7qxT5Q2edSeMGFNplPbRLRt1ei9tV/SDHNcRMyARiEfllaH2kXY977ParNBFUQRoZw4mP7sj1BZ61coLNgPTkxphPCfBF+UXL6zVDSbRqHBTDgW4SM8mtjfkmhKk7JyinJNGKq3DaxozLZmOxafk/ZHUrOwVSMQLyeEvLo46qnbeUGUtxHrlZS9OVD3GJIG5JUpF7jHZv7TyhosEuqDqAzQW28vmDKm2dek79B1Lnta1FxzKixp1jS7JPLZp7RykdU1dluByVa87fjpYZkAz68EAcck3nyEyghHNkv0kgxKtWW3kOkoaTmnByahEzc8j+UYoWgseYo2iGuOxrx7j+EzhPZuR2+rtLHFzBltb45cVyvnDEbCuiXDyk56i1tTNzBgJOpAAgnsUckdWaMUqY2vUBbibM5Yt+IZE9og9qr2lwIafW5Xq9EGdiH2+xOpMaX5tqYgxwzBg5jgRkpG5yVHSrBfVOnd9KvVgN+jhrhtOEkBo3kpOT94OpWWhabQYfarXijYGva6m1o4QAudXfitn0azunmqR6WvxuBIOzYR371sfbXaeboWOlTywvNQRsDGYWiOt3gtmKrbZ5edVUUaflBZ4MzGwO3GdHcFm/4hhdhqNEjYfMbwdUfsl5ttVmp1R/mMBPAxmOwoFeFna84XGHCebedBIJwv3sPgsU1UqRSD0WW1qbtDhMbpCfVslQjoua4cNVjBeLqb3MdIc3Ig6g+tDuhEqXKEszKDjbH66LtxPP8Ts9J7XANDnAxEvAMSdo171seUVlq0rO11KqWGm6Q0NBa5pPuu2gROizd0csGOe0yCW6TrpBWlt1sZaacEw4GQdmhGY7StOKUUqZmypydmSvLlLa2Pw1DgDnFrXCCwuAmAd8Zx1qlVv6t0umTsJgb/1WnvO6Ocs9Wi7Mmk0gjPDVptxNcNxMRP6LCWyuaVOltbVptd2wMXcVnknSf2WjJcjl7axnwSh68aMJWtW7QFFktN4IzT2PgGAPUqJo4qVpzSsIw1D1JW1DuUjiDsXsl2hWmOZWIzVinaDGWh/RVSQV6m4iQIhK0ddFssJ+JXboscuxOghunX6zQvnH8EdusnmQ77zjPZkh4CietUkrN3tQh0wjVWoQ7hKFXs4HLhP7IxFl0CUocoyV5rlQkmSOconuTymvCAX0I1PJUQOZ9a6KREVDgFfua2YKg/Fl+nihxXmE66eskGrRROmdApWwAEuMBokngNfJZi3cqKlao0yRTZIYzYAcyTxKnvCqalmEfFGLszjtPks49haYKnCN9lcmWRvaHPWdgt1Fwc1kCrSOha6Nm7PXYStn7QqzLZY7JaqZlhBpuG1pLc2nc4FpGfBYa5L2xXVXpfE2rSnL4HOEZ9YTrstz6VKrQEmjW6Tm/ce0hwqsGkwCCNsjcmUuNpk3Dm00HeQV+81Qwv8AdaS07hkT8vBau14XgOaZBXPOQrRVrWmzmPrGYmHiCcx/MnWXlE+y1TTfJZu2gzEjgs84lV1/Bo75u8VgDpVbk1x0cJ9xx8jxhZ+8auFsOBB2g6jbHWjtS8WvaSDIO0bRn3LHcqL1xv7A3rjKe35JY29AclFFOneBa6Z2+v0W95K3+XiJkjVcyFWSiNxXmaVVp2Tn5KkoWhFI66y/y28qdFxyrWUAj8Yc+D1xKxl9n7JZjOjI7MZy8FLfVsw3vQqHRtmDhxyfl2kx2pb3s5FnpMcB0WZOBxN96QOvNTctJHR7Zzx15OIOmfD5qmbanByZUaD8/JbdHSm6HG3p4t3V69FUn0k1y7iiXNovi3DglNtA3IYlAXcUD8jCX04JzLfO5UKbEQu+wF7XuDQ5rILthh2KP9pQaSGTcghdNnfaHtYwEyRoNk5lGaDyA6jBBomHTtxSQ4Ddpn1Ke5agpWavWszg6rToUTgI6TceJtdzR8RaQDwlSvZUrUbLbKhOMmpRqCINRjS51MnfHyCk+yy+wNbBsBz1hCq1paddeCLXpY56XuuGhHFZetRc0mU8dkm6HViEjhkHDqPXsKhxKVr8iN8eGYTk0y7YbOKmSq16Za4g9fivWK1FhB70ZvqmHsbUbsyPVsS9MpVxM64JabkrhK8BknJ+R6dKaDqkKBydGk5PVw6k5m0O8HfuCh3KBrWloGvymF7k/XisGzk/o9urfHzVG96+Ks87nEDsy/VTUamXc7x0HeQ1oHPuouMNtFN1IzpiiaZPU5aSzANziIMEbthB8Vzuz1y1wcNWkEdhn11rpN4Xgx4bVED6QzGR/wARohw6yCD3pMq8lPTTS7Mrd1sNjvBj9jHwfykweyCStp7Q7hBitT91zcXb/ZYPlGJc133mNz4xBK6jyYtYtdga1+ZAw9RGvy70HfFMn1Jo53cl6Opis10lmAnDtkaYdx1VO86BEva7HTJydtg7HDYf0Whvu4ebe8jQgg98z1rKNqlgLfhOo2Hs3ox3tAlaIS5TWUnE3r/dVwfH1+ivXRRx1mAfeTska69LY1tvpOP+VZ2B3USSR/Kr97WXBZqDmNID5naA7MgHccz1wstaqnO165G04R+VgwtHVlPajl8W2qW0uanC7m3jdjbBaf5gfFQlDpFoeTnzjGhTWjNRAevXUntYtYtFhrMXWJ7k6pdRwkjPzjeqrKxB7I7Fo7gtNPF03gCDtGseWXilk2laHSUuzJubBTmhT3hBe6NCVWDoTp2jMWQzPiiV3S3t8QJQ2k6fkr9jBNVjQfec1veQEsuisEbXkRUpUaxdWaQIxMqNzwuE9FwGrXSAinLK30qtSi6iZbgdIGQa/FqRsJCS7OTj6dqqNqH6ulTL24Yh0SWt6yPJAaJBbj21ek7hJJDR1fNQu3ZqnFdFO11SEBtlRpG4ore1Qacde9ZyprrKrHZknpjXNCaMipaLgTB26JjhvVEyZGTn4+u5HbntIew03bR8s0CcIUlmrYSCNiDWgKWyS2USwkHUKOUYtbBUbjHb5IPEGClTHkqYmi8SlJSEphULRqFpBGoII7IIUJdJKlafXgontz61yOY+mij7zPMsaNWuxDuiPHxQoFSYlzVhRorxp85ZqbhrhJ/qK0XstvD36ZO3F4Z+Syl1WuaRZunuP9lNyMvDmrW3OASWnqPoKNacS78NHQ+VVm6Mju4QuYW73z69bV1y8xiZ2D9/XBZC7PZ7VttqdTY5rGN6b6jsw1s/C0e8e1JiTugZbXZhUb5MmKjqhH+GxzvD+y63ZPYnZKbmOe6tWAMOEhrXZE4jGY2ZAxkrt4+zWx2ek806R6ZwkF73S0mYGeUR3K8oNpkYu5I4hc9twuGWZhbWvWf9HobIL6YaNogvDvEjsC6Vc/I67zSDvo1JuF7nZgy0zvOZCF8r7roCg+o0spYGSwadM9EsA/EDHapZEmk7KY7uj//Z">
            <a:extLst>
              <a:ext uri="{FF2B5EF4-FFF2-40B4-BE49-F238E27FC236}">
                <a16:creationId xmlns:a16="http://schemas.microsoft.com/office/drawing/2014/main" id="{B4C09CF6-EF80-46C4-965A-D87FB81D70D9}"/>
              </a:ext>
            </a:extLst>
          </p:cNvPr>
          <p:cNvSpPr>
            <a:spLocks noChangeAspect="1" noChangeArrowheads="1"/>
          </p:cNvSpPr>
          <p:nvPr/>
        </p:nvSpPr>
        <p:spPr bwMode="auto">
          <a:xfrm>
            <a:off x="1845003" y="-29896"/>
            <a:ext cx="304777" cy="304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48145" name="AutoShape 29" descr="data:image/jpeg;base64,/9j/4AAQSkZJRgABAQAAAQABAAD/2wCEAAkGBhQSERUUExQUFRUVGBwXFxUVFxUXFRgYHBgYFxgUFBcXHCYeFxkjHRcYIC8gIycpLCwsFR4xNTAqNSYrLCkBCQoKDgwOGg8PGiwfHyQsKSwsLCkpKSksLCwsLCwsKSksLCwsLCwsLCwsLCwsLCwpKSksLCwpLCwpLCkpKSwsLP/AABEIAMABAAMBIgACEQEDEQH/xAAcAAABBQEBAQAAAAAAAAAAAAAFAQIDBAYHAAj/xABHEAABAwEFAwkECAQEBQUAAAABAAIRAwQFEiExQVFhBhMicYGRobHwBzJCwRQjJFJictHhFZKi8TNDgrJjc3SD0hY0RFNk/8QAGQEAAwEBAQAAAAAAAAAAAAAAAQIDBAAF/8QAJhEAAgICAgEEAgMBAAAAAAAAAAECEQMhEjFBBCJRYRPwcYGRMv/aAAwDAQACEQMRAD8A4uAvQlK8UpQ8vELyUBcBsUJYXmpSuOs8ntpSkDVPTCAY9kXNpparBfl1qMu3rrOZGGp0J+FehcA8wK033T62qFjVLmgPERgRIkFvUJVBohP5zuhKykJOKJw3PskdqjNNKX6QpKuYBSguxaLVYZSnaoaQVuiiwI82ziUVuCy4rRTA1OKNnwEqiCiVwf8AuaMa4o/ocCVNjR7tGo5T05fZjvszO9VLnp9G1f8ATn/cEV5UZPs3/TN+SoXT7to/5Dv9zVKadf6aYe7Zrrqb9Td54iO4LerB3SfstgO5wC3i1YlV/vhGHLV/vyVrxH1buzzCkrHJNtw+rd1fNL8DeoeSsSKV2PLalVhBlzsYOwg5dmiv1jodxVNln+tD2nTJw2QdMt8+avuCCCxV5NYnIgPihKvLxCUoxQEqQJ4XC0eCcAlphLhQGQ+lTlPc/YmNOxNwoDN10LMp4pSohKmYZRFQrqKbsTqlTcmgoDaHMKkaVCFIxcKuyQnYvFI0KVoQKC02qYGRG71661GFKz13pGd0iamrNJVGKzSKKKJWSNdBRbk477ZZ+LyP6HIS6mWwdpzHy+aKcnm/a7Mf+KO4hwSgpp6NnyqEOsm2bM0eKH3T/wDI/wCQ7unL59yN8q6XQsO9tGTxHQgdhzQS6PetA/8Az1PAj91LPrX0V9PPlH+zYXMPsVhP4x81vVz+5T9gsR3VGjxK6AVrh0YsnZDax0HdRXm+43qHknWn3HflPko25029TfJOIQ2T/FfGhDSeBzHiFdKG3fZw2tVIMyBI3E5q/VOY61xw8pV4prSuOPisBeTmtTgxKVobgTmhPa1KGIAaoSU6UoYlNJcChAUrkopp3NIWFKhkJ7Pklc1IuDQyE5oSlq8GFcGmKKakaUhBS80dxS2dTJmCQpMKbToHcVMbK77ru4pXLZSMbGwpmM9evWSWhd9Rzg1rXFzjDRGZJ0C6dyb9mwonnLXD4Etpicnay47YySt6CkZTk9yKrWrDAwsdo86QDmeOi259kLWtZ9YXOBOLYCCIa4biEfdfIYA1gDQMgBsATf4wdrkn5EV4S/gH2z2Z0mjDTOIe80uzgz7uXw5A9qkocgcFWi9uYpnIH4QRmeOY8UXsl8NzLnCBmUUu++21NBliwg74GeSMXFvehW8kVoyvLi7yG2U59FmF27LD8/ksxcf+PWG+z1+7DI+a6jyju4WijAMOGm4gkSDwyWSs/I6rRtLnCHU3U6rQRqMTThBT5Y8na+BMMlGLT07EuipF12Y7qw8yujgyuaXXSLbrptIgtrhdJo+6OoeS0IhNbG2o9B35T5FQWc/Us6gpbX7j/wArvJQWM/UM6gu8iFWyMwWp06VG5cCIkHu8UTrmIO4jxy+aH8yfpDHA54SHD8O8cZRKroOsIRDIcEhCSmdRuKemFPkBt2N3lT07qbvKkNsbsZ5qSnbhl0Vntno1FDWXOydXacFOLoZuK1/ITkkbwFVwc2maZAhwJmZzy00WjqeyCv8ADVpHrDh8lzUvAjljumcv/hNOPd8fNTNu2n93xXQKvsptmw0T/qPzCrVPZlbx8FN3U4LqkDnjMT/Dqf3R6lL9BZPuD1P7LVVfZ3eA/wAmepzT81n7fd9elUdTqMLHtyLTrpMjeDIStS7GTg2VxYWfcakFjZ91nckw1dkTGxMfTrTqEqv5HpEjbM37re5TNpN3D+VVW0a06gJfo1YfEO9F2NdeC41vAfyhTMPrChzaVT74ClFCp/8AYEKvZ3ZfY52ye4KWmahMQ7aco0GZ8EM5l4/zQt1yQ5NB1OlanvJEvbg2HPDIPEbOJSU6BJq+ghyEuV7Xc/UaekC1gdHRg5u7dh3LQcpLwFNsAguOQHmepR2i+BSp9FuTRkNwAyCpWmzOcxtV46RaXcANcPXAQbvQYwuVsz1prO1VT6c47UTttnMHdkO7VBHxOWn7JPOzZSLQtpAPrgi1w3oQ7MkAft0lngETuwiRJhCjmtbOh2S0mq1hBzJI7NhHbCI3ZasYg5Pbk4cd6C8nXtJwgggxt0Iz8VZtRNO2AjR+Gd2eR+XctmJas8rN/wBcReVNkw2Z2HQVGvy4uzRyynoN/KPJetVmbUY5jhIcIKZYmwxgOxsd2S0GWz1sPQf+U+RVe73fZ6Z4DzU9qPQf+U+RVG56k2Vk7I81xwlKxuNpbUJgNaRG05nLxRK1GAPzDzQm8a5x02tcGuLxhJ0nOfBFrV7hU8bW6Gknqx7h0k9MdnB9Z/3TgclQQ+RgXK1Rxz+3grFGuNyuU6gKy8j1uCNj7Hbwcy2vpuOVamRH4mGR4GO9dqK+fOTd4Cja6FUmAyoJPB3RPmvoMK8HaMOePGWiLnDAyzIOXEbFDZbfjYHRqBl2lvmFI89Lq+WR8D4Idd9Qc7Vpz7jpjg6D5j+pOZwtTqTPD+65n7XbpPOUa7fiBpOjWR0mnzHYuj0X5zsdp5oXyzuzn7HVbEuaMbd8tzy7JQatBi6dnB6tnfxUBsztsrSMwkA9LuScy2Pi7lh5NHrxjF9Gb+hO3FKbC7cc9Von0m5QHJrmAjMHMeGceIQU2wqEWzPiwFPFgduRp7BuKQNG4rudjLHFglth9Sum+z9s2JzTmGVCQdgJJkDw71h3UgNiPciLwcy006MxTqF5LZymJBRjJydMnlguN/Bor5o9EZayY6hOfaprfeAFlOgJZDZ46nxA7VcvZskNiSWv8GkwPBZm2sL6dETDXYnuJ+Fphzm9mBBtrQIbSszttvGo7IHLL1x0Vek8jJ3rNV7yr1HOxUWYabnHCPwgkNns81HVqPMCJJIwjfwXVrRpTDLS1wIURowPeiFP/Bni0mzNzqBrTG84QT4yqFSkXEtdIiWkHIyMiD1EJEmUtPSDlwWirzgNJwc4GYnNwAJgdS6Cy1Cs6hVHu1GFp4OEmOsHyXL7BYubwlhcC1wLS3UHTLvGS6vYaTXB1ORiAa+WiOnHSfA0k+a04dKjzfVxapsL03yAd6p3TbBUaSDIa97f6slapEx2rE3NVr0K9QhrnMNR2NkH7x6TOPmtEpKO2YIx5dGwtOjvynyKHXCfsbev5hXa9WWE727eI2obyZqTYgeJ8wjYK0WqtJhcwOaDLxmdkSZnsRK0+4UPbTJqU9wcSeORhX7VTlhbvy/RSxdD5Ox1MdGOz914O28ElnOUHUZJtV0B3AE+CsTPlylSIAVyiw+u9JTG4cfXarNNqyt6PXivLJKVMkEevWi75yUt/PWOi/bgDXcHN6JB7QuF0Quo+y23zSrUT8D8TRweM/EeKfE90Z/VR0mbZ+o7h67EwNGZyy1/dSlspvNDvVzAMLdCIyUpCa2mBonwuOOHX9dxoWirSBMMecP5Tm3zKF1A7eV0X2i3X9dTqge+0sP5m9IE9YJHYsTVs6y5I+49PBPlCvgFnENpTQDvPqf1VypTURCh10WIQDOpTS07yrEL0ZLpMO3sgLOJXhLXNIJBDmnXPJw07FKQkhdfk7j4Z1ilelOrTFdpkFpe3fmzogj/AFILgIp0BGkF3WekWngsvcd580Hyegyg/EN0OxUnD/U7CexaKtUxUqRJjnWh3UCwO+ZCZ72CEKM1b3dNwZpJ4xnom3PWFK00nuGLCTlEzkcx1aq9e8AQwRme6du8n5hDLHXex730wJDSzEcw2SDI45EJU6NLXtNLZbVgvdj36S1pJ3vacPjkq96WB3P1S5hZiqPLZGRGLYfHtQejbnS15OJzYzI1iMJ6xkrP8RqOjE9zoMjETuP6pudKhPxvkprwqJG0iCADmVuORdrdjLXaYeiTrLci2eoeCw1N8nPVajk3a4dTH3Xd4JI83BCEuMkL6iPLG0bM20Co6ntAFTraSR5pKYQwWqnUtr4J5ylTczDsdmSY3kSERY9XyvpnkxietTug7qPkg/I2rNidwf8A+JRW1noO6j5FAORL/sNXb0vk1NjlyYs40g8bW1hYHH3nho6yr9tfDQdzh5ws7Qu5zrTRqud7hMN2Zg+UI3e7CaYAMHEF2F+1nZVTLbW5z3+ShvIfVvP4SnsqTB3gHvCjvN31T90eZVyR840/Xl661NSboog1T0wsTPcaLlBq1/s8r83bWjQVWOaesdJvbr3BZGg1G7otOCrSf92o09kgHwK6NJpmfLuLR2leXk0nPsW08sdK8mxqnLjgPyru3nrM4AS5pD2gb27O0SO1cztFm3LsiwF+XNzby2MtQeBkjtUsq1Zo9POnRiq9H13euwKi9i0Nos/BDK9m4LHVnpooxKQtVg0YS8ygcisGpObVz6KpWWVBdFEytdljFSq2m6cFWaboyydmO5zWlHLHaIY+mD0aQHN7SWMc6mSe2B2KpQs5aQ4aggjszU9jspY9ziScTCzg1s48utyP0KtFe2iKBcR0i8N6g1pPickLstpIZzTQXOJxADU5dI+APajVtb9We+OKjuGz82xzyOk6cJ/BJ7tPJdaLS6M862EZYCM1Zs1qqEEtZMCf1UtrYS4uOhOvgrl1sPvAdGcJPXnCLaOSoia+ddYPlmAtndtDFXa/ZzdJx63EE+KAOuZznPDM8JgjrzyWouNkhx+7zdI/9uBPmghMjpFmy2B7LZUqEtwY3uH3pcAC08MkXY/YqYqSSd5J8SpKb1zk32ee0T2h/RM6IByFq/Y6/B8/L5I1VMtI4HyQ7kNY2fQoJP1riHcCDAHgrYH7iOVe0gp3y51voUm+7LieORE+BK1d8PikTnk5py6xrwQupyRpCuys0vaWCIB3GQc89rgfzFErUwVGlr/dJjgdyvji4qmRnJSeiSiegOGXcUy9P8B3YPEJlnpkNgZgSc+GQCjvCpNMTliLZ3yM48E6eha2fPnODepGPCzeCqDofWiL3JyetdoH1TJgwZIHmVmUT1Fk+g3RrAbVeo2xsEbwfXrcorN7ObxPwMHW4Ky72eW9rSS1mTSSQ4bASUODJ/mR2i5rZztnpVPv02uPWQJ8ZVxZDkZfNKlY6dOo9rC2AGuImH5sy4zC01mvBlQvwGcDsLo2GAfmtaaZ58otMsryZzi9zoRFHoDyitfNubIBDmkdoMx3IybS0fE3vCzfLq1UjZH9NuNhDmAEF0yAQAMzIJQfQ0ewFabTSdqI6kPq0qZ0cFmatuLtHa7/AJ8VE+nW1AkTkRpCxNWeklHpM0L7IOC8KEIAx1oHwnuUrK1q+55JaKKwy5oStQkG1H4B3hQWm86lJxFSGkRxGfFBr4CpJGgaE6taAxjnO0aCeuBOEcclm/4+4RDm5iRluz+So1b3dWfDjkAchppu3ruDA5o1NRoIEGWuh7HH4mOhw7hI7FeNVpY0j4ZHZEn9EJsNQvu+k5uZozQe0ahzDAd1OaR1aobTtLsoOTkWq0VhNTjZdvS0ggNGg8Jzz7/BT3NbmsDmn49OuIB8VnalRzpPHNJz7mnPdI7M0GitpaZ0S670FOlzhiXOEzrkI8kYoscKTTEGo9z3CNAQSAe8LP3TdEuoYs6baLK7zsJgkDqkI7eDLRUY3mXAVGPdjacgQ5uMAZHpAAd6NN2ZMs1VotUaR3KZtJ06FZF9629phwGXAH5pv/qK2Dd3BStfZPi35RtTRJyjf5IPyDJFKvTfLcLxIcILXOnuzAQanyltn4cwRpv2jq+St3HXrE1OfgMewNJyxYm+6ctuZnsVcc4p2ic4Pi068G9s1QlpxjpDomNPzDr1VezW4Pc5jgA4TI2dY7CD2rM0uWLaddlF2KpigNe0S6ZgNePi111yzWhtFmbUDarNYxN2TwPetinyVoxuPF0yK13iaNVrT0mVSQNhaYEHiD3qK1VsbGO3OOLcDEeamtdMOLHFswDkdWuEEdozzVdhaJaBDXa8DIh3fks+abeiuNLs5RR5k/Cr1lrU6fuktz2SPJZWz3nS+8rX8aofeKnR6PtZpa1/QG82+oTBxS4jOcoz0hVbZylrljgC7C5paelJgzO3cgZvmy6lzuxWBf1jLYBcNN/XmmSYjUCWy2J1ag6rMVGV8QnbTZh6E7IIkLqN5WA/Qqtag4sqPZiBB6Mg690rk777soouY175Li6M4MtA8xK1lk5f2Nl3Ps7ary/C4NBa7adJ4BVxtK7M2VPVAv6fbCAed1z97wCjdabXtf8A1KkzlHZ8gSRHA+v7qxT5Q2edSeMGFNplPbRLRt1ei9tV/SDHNcRMyARiEfllaH2kXY977ParNBFUQRoZw4mP7sj1BZ61coLNgPTkxphPCfBF+UXL6zVDSbRqHBTDgW4SM8mtjfkmhKk7JyinJNGKq3DaxozLZmOxafk/ZHUrOwVSMQLyeEvLo46qnbeUGUtxHrlZS9OVD3GJIG5JUpF7jHZv7TyhosEuqDqAzQW28vmDKm2dek79B1Lnta1FxzKixp1jS7JPLZp7RykdU1dluByVa87fjpYZkAz68EAcck3nyEyghHNkv0kgxKtWW3kOkoaTmnByahEzc8j+UYoWgseYo2iGuOxrx7j+EzhPZuR2+rtLHFzBltb45cVyvnDEbCuiXDyk56i1tTNzBgJOpAAgnsUckdWaMUqY2vUBbibM5Yt+IZE9og9qr2lwIafW5Xq9EGdiH2+xOpMaX5tqYgxwzBg5jgRkpG5yVHSrBfVOnd9KvVgN+jhrhtOEkBo3kpOT94OpWWhabQYfarXijYGva6m1o4QAudXfitn0azunmqR6WvxuBIOzYR371sfbXaeboWOlTywvNQRsDGYWiOt3gtmKrbZ5edVUUaflBZ4MzGwO3GdHcFm/4hhdhqNEjYfMbwdUfsl5ttVmp1R/mMBPAxmOwoFeFna84XGHCebedBIJwv3sPgsU1UqRSD0WW1qbtDhMbpCfVslQjoua4cNVjBeLqb3MdIc3Ig6g+tDuhEqXKEszKDjbH66LtxPP8Ts9J7XANDnAxEvAMSdo171seUVlq0rO11KqWGm6Q0NBa5pPuu2gROizd0csGOe0yCW6TrpBWlt1sZaacEw4GQdmhGY7StOKUUqZmypydmSvLlLa2Pw1DgDnFrXCCwuAmAd8Zx1qlVv6t0umTsJgb/1WnvO6Ocs9Wi7Mmk0gjPDVptxNcNxMRP6LCWyuaVOltbVptd2wMXcVnknSf2WjJcjl7axnwSh68aMJWtW7QFFktN4IzT2PgGAPUqJo4qVpzSsIw1D1JW1DuUjiDsXsl2hWmOZWIzVinaDGWh/RVSQV6m4iQIhK0ddFssJ+JXboscuxOghunX6zQvnH8EdusnmQ77zjPZkh4CietUkrN3tQh0wjVWoQ7hKFXs4HLhP7IxFl0CUocoyV5rlQkmSOconuTymvCAX0I1PJUQOZ9a6KREVDgFfua2YKg/Fl+nihxXmE66eskGrRROmdApWwAEuMBokngNfJZi3cqKlao0yRTZIYzYAcyTxKnvCqalmEfFGLszjtPks49haYKnCN9lcmWRvaHPWdgt1Fwc1kCrSOha6Nm7PXYStn7QqzLZY7JaqZlhBpuG1pLc2nc4FpGfBYa5L2xXVXpfE2rSnL4HOEZ9YTrstz6VKrQEmjW6Tm/ce0hwqsGkwCCNsjcmUuNpk3Dm00HeQV+81Qwv8AdaS07hkT8vBau14XgOaZBXPOQrRVrWmzmPrGYmHiCcx/MnWXlE+y1TTfJZu2gzEjgs84lV1/Bo75u8VgDpVbk1x0cJ9xx8jxhZ+8auFsOBB2g6jbHWjtS8WvaSDIO0bRn3LHcqL1xv7A3rjKe35JY29AclFFOneBa6Z2+v0W95K3+XiJkjVcyFWSiNxXmaVVp2Tn5KkoWhFI66y/y28qdFxyrWUAj8Yc+D1xKxl9n7JZjOjI7MZy8FLfVsw3vQqHRtmDhxyfl2kx2pb3s5FnpMcB0WZOBxN96QOvNTctJHR7Zzx15OIOmfD5qmbanByZUaD8/JbdHSm6HG3p4t3V69FUn0k1y7iiXNovi3DglNtA3IYlAXcUD8jCX04JzLfO5UKbEQu+wF7XuDQ5rILthh2KP9pQaSGTcghdNnfaHtYwEyRoNk5lGaDyA6jBBomHTtxSQ4Ddpn1Ke5agpWavWszg6rToUTgI6TceJtdzR8RaQDwlSvZUrUbLbKhOMmpRqCINRjS51MnfHyCk+yy+wNbBsBz1hCq1paddeCLXpY56XuuGhHFZetRc0mU8dkm6HViEjhkHDqPXsKhxKVr8iN8eGYTk0y7YbOKmSq16Za4g9fivWK1FhB70ZvqmHsbUbsyPVsS9MpVxM64JabkrhK8BknJ+R6dKaDqkKBydGk5PVw6k5m0O8HfuCh3KBrWloGvymF7k/XisGzk/o9urfHzVG96+Ks87nEDsy/VTUamXc7x0HeQ1oHPuouMNtFN1IzpiiaZPU5aSzANziIMEbthB8Vzuz1y1wcNWkEdhn11rpN4Xgx4bVED6QzGR/wARohw6yCD3pMq8lPTTS7Mrd1sNjvBj9jHwfykweyCStp7Q7hBitT91zcXb/ZYPlGJc133mNz4xBK6jyYtYtdga1+ZAw9RGvy70HfFMn1Jo53cl6Opis10lmAnDtkaYdx1VO86BEva7HTJydtg7HDYf0Whvu4ebe8jQgg98z1rKNqlgLfhOo2Hs3ox3tAlaIS5TWUnE3r/dVwfH1+ivXRRx1mAfeTska69LY1tvpOP+VZ2B3USSR/Kr97WXBZqDmNID5naA7MgHccz1wstaqnO165G04R+VgwtHVlPajl8W2qW0uanC7m3jdjbBaf5gfFQlDpFoeTnzjGhTWjNRAevXUntYtYtFhrMXWJ7k6pdRwkjPzjeqrKxB7I7Fo7gtNPF03gCDtGseWXilk2laHSUuzJubBTmhT3hBe6NCVWDoTp2jMWQzPiiV3S3t8QJQ2k6fkr9jBNVjQfec1veQEsuisEbXkRUpUaxdWaQIxMqNzwuE9FwGrXSAinLK30qtSi6iZbgdIGQa/FqRsJCS7OTj6dqqNqH6ulTL24Yh0SWt6yPJAaJBbj21ek7hJJDR1fNQu3ZqnFdFO11SEBtlRpG4ore1Qacde9ZyprrKrHZknpjXNCaMipaLgTB26JjhvVEyZGTn4+u5HbntIew03bR8s0CcIUlmrYSCNiDWgKWyS2USwkHUKOUYtbBUbjHb5IPEGClTHkqYmi8SlJSEphULRqFpBGoII7IIUJdJKlafXgontz61yOY+mij7zPMsaNWuxDuiPHxQoFSYlzVhRorxp85ZqbhrhJ/qK0XstvD36ZO3F4Z+Syl1WuaRZunuP9lNyMvDmrW3OASWnqPoKNacS78NHQ+VVm6Mju4QuYW73z69bV1y8xiZ2D9/XBZC7PZ7VttqdTY5rGN6b6jsw1s/C0e8e1JiTugZbXZhUb5MmKjqhH+GxzvD+y63ZPYnZKbmOe6tWAMOEhrXZE4jGY2ZAxkrt4+zWx2ek806R6ZwkF73S0mYGeUR3K8oNpkYu5I4hc9twuGWZhbWvWf9HobIL6YaNogvDvEjsC6Vc/I67zSDvo1JuF7nZgy0zvOZCF8r7roCg+o0spYGSwadM9EsA/EDHapZEmk7KY7uj//Z">
            <a:extLst>
              <a:ext uri="{FF2B5EF4-FFF2-40B4-BE49-F238E27FC236}">
                <a16:creationId xmlns:a16="http://schemas.microsoft.com/office/drawing/2014/main" id="{434156BB-8438-4576-A1C2-C01C440299E9}"/>
              </a:ext>
            </a:extLst>
          </p:cNvPr>
          <p:cNvSpPr>
            <a:spLocks noChangeAspect="1" noChangeArrowheads="1"/>
          </p:cNvSpPr>
          <p:nvPr/>
        </p:nvSpPr>
        <p:spPr bwMode="auto">
          <a:xfrm>
            <a:off x="1997392" y="122493"/>
            <a:ext cx="304777" cy="304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pic>
        <p:nvPicPr>
          <p:cNvPr id="48146" name="Picture 31" descr="http://anestit.unipa.it/esiait/astrup.JPG">
            <a:extLst>
              <a:ext uri="{FF2B5EF4-FFF2-40B4-BE49-F238E27FC236}">
                <a16:creationId xmlns:a16="http://schemas.microsoft.com/office/drawing/2014/main" id="{E191FC49-5276-4BEF-98A0-3AC1413C70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6646" t="7581" r="2238" b="-7581"/>
          <a:stretch>
            <a:fillRect/>
          </a:stretch>
        </p:blipFill>
        <p:spPr bwMode="auto">
          <a:xfrm>
            <a:off x="7967520" y="1638439"/>
            <a:ext cx="2166770" cy="22858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47" name="Picture 33" descr="http://t3.gstatic.com/images?q=tbn:ANd9GcSOLdhOJfIkn_y_b6MlIEdlcn2G-DOHByCT3Ks1poa1aiVRVTNPC7j9Kb8z">
            <a:extLst>
              <a:ext uri="{FF2B5EF4-FFF2-40B4-BE49-F238E27FC236}">
                <a16:creationId xmlns:a16="http://schemas.microsoft.com/office/drawing/2014/main" id="{A6BB05B2-CC4D-4EDC-9D13-6ABE8FC2D6D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5076" y="4375077"/>
            <a:ext cx="2206455" cy="22064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48" name="Rectangle 2">
            <a:extLst>
              <a:ext uri="{FF2B5EF4-FFF2-40B4-BE49-F238E27FC236}">
                <a16:creationId xmlns:a16="http://schemas.microsoft.com/office/drawing/2014/main" id="{3C0B0509-FC77-4C57-A4D5-78A6FD01FF5C}"/>
              </a:ext>
            </a:extLst>
          </p:cNvPr>
          <p:cNvSpPr>
            <a:spLocks noGrp="1" noChangeArrowheads="1"/>
          </p:cNvSpPr>
          <p:nvPr>
            <p:ph type="title"/>
          </p:nvPr>
        </p:nvSpPr>
        <p:spPr>
          <a:xfrm>
            <a:off x="1524354" y="-242604"/>
            <a:ext cx="9756022" cy="1139738"/>
          </a:xfrm>
        </p:spPr>
        <p:txBody>
          <a:bodyPr/>
          <a:lstStyle/>
          <a:p>
            <a:pPr algn="ctr"/>
            <a:r>
              <a:rPr lang="cs-CZ" altLang="cs-CZ" sz="4000" dirty="0">
                <a:solidFill>
                  <a:srgbClr val="FF0000"/>
                </a:solidFill>
                <a:latin typeface="Arial" panose="020B0604020202020204" pitchFamily="34" charset="0"/>
              </a:rPr>
              <a:t>Vyšetřování parametrů ABR</a:t>
            </a:r>
            <a:endParaRPr lang="cs-CZ" altLang="cs-CZ" sz="4000" dirty="0">
              <a:solidFill>
                <a:srgbClr val="FF0000"/>
              </a:solidFill>
            </a:endParaRPr>
          </a:p>
        </p:txBody>
      </p:sp>
    </p:spTree>
    <p:extLst>
      <p:ext uri="{BB962C8B-B14F-4D97-AF65-F5344CB8AC3E}">
        <p14:creationId xmlns:p14="http://schemas.microsoft.com/office/powerpoint/2010/main" val="1624647840"/>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50178" name="Picture 93" descr="http://www.virk-info.dk/Virk-R/Radiometer/Radiom1.gif">
            <a:extLst>
              <a:ext uri="{FF2B5EF4-FFF2-40B4-BE49-F238E27FC236}">
                <a16:creationId xmlns:a16="http://schemas.microsoft.com/office/drawing/2014/main" id="{932E3174-6519-4497-9EF4-162C5BB57D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86257" y="4894151"/>
            <a:ext cx="2976333" cy="1995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79" name="Rectangle 9">
            <a:extLst>
              <a:ext uri="{FF2B5EF4-FFF2-40B4-BE49-F238E27FC236}">
                <a16:creationId xmlns:a16="http://schemas.microsoft.com/office/drawing/2014/main" id="{3A047F37-E817-417C-8E29-8295733A8E58}"/>
              </a:ext>
            </a:extLst>
          </p:cNvPr>
          <p:cNvSpPr>
            <a:spLocks noChangeArrowheads="1"/>
          </p:cNvSpPr>
          <p:nvPr/>
        </p:nvSpPr>
        <p:spPr bwMode="auto">
          <a:xfrm>
            <a:off x="1524354" y="266"/>
            <a:ext cx="9141708" cy="6889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b="1" dirty="0" err="1">
                <a:solidFill>
                  <a:srgbClr val="FF0066"/>
                </a:solidFill>
                <a:latin typeface="Times New Roman" panose="02020603050405020304" pitchFamily="18" charset="0"/>
              </a:rPr>
              <a:t>Ekvilibrační</a:t>
            </a:r>
            <a:r>
              <a:rPr lang="cs-CZ" altLang="cs-CZ" sz="2399" b="1" dirty="0">
                <a:solidFill>
                  <a:srgbClr val="FF0066"/>
                </a:solidFill>
                <a:latin typeface="Times New Roman" panose="02020603050405020304" pitchFamily="18" charset="0"/>
              </a:rPr>
              <a:t> metoda měření pCO2 dle </a:t>
            </a:r>
            <a:r>
              <a:rPr lang="cs-CZ" altLang="cs-CZ" sz="2399" b="1" dirty="0" err="1">
                <a:solidFill>
                  <a:srgbClr val="FF0066"/>
                </a:solidFill>
                <a:latin typeface="Times New Roman" panose="02020603050405020304" pitchFamily="18" charset="0"/>
              </a:rPr>
              <a:t>Astrupa</a:t>
            </a:r>
            <a:endParaRPr lang="cs-CZ" altLang="cs-CZ" sz="2399" b="1" dirty="0">
              <a:solidFill>
                <a:srgbClr val="FF0066"/>
              </a:solidFill>
              <a:latin typeface="Times New Roman" panose="02020603050405020304" pitchFamily="18" charset="0"/>
            </a:endParaRPr>
          </a:p>
        </p:txBody>
      </p:sp>
      <p:sp>
        <p:nvSpPr>
          <p:cNvPr id="50180" name="Rectangle 10">
            <a:extLst>
              <a:ext uri="{FF2B5EF4-FFF2-40B4-BE49-F238E27FC236}">
                <a16:creationId xmlns:a16="http://schemas.microsoft.com/office/drawing/2014/main" id="{0573DF8E-0C7E-484F-BEBE-808586C8FDB3}"/>
              </a:ext>
            </a:extLst>
          </p:cNvPr>
          <p:cNvSpPr>
            <a:spLocks noChangeArrowheads="1"/>
          </p:cNvSpPr>
          <p:nvPr/>
        </p:nvSpPr>
        <p:spPr bwMode="auto">
          <a:xfrm>
            <a:off x="1513242" y="-10847"/>
            <a:ext cx="9162344" cy="6909855"/>
          </a:xfrm>
          <a:prstGeom prst="rect">
            <a:avLst/>
          </a:prstGeom>
          <a:noFill/>
          <a:ln w="19050" cap="rnd">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399">
              <a:latin typeface="Times New Roman" panose="02020603050405020304" pitchFamily="18" charset="0"/>
            </a:endParaRPr>
          </a:p>
        </p:txBody>
      </p:sp>
      <p:sp>
        <p:nvSpPr>
          <p:cNvPr id="50181" name="Line 11">
            <a:extLst>
              <a:ext uri="{FF2B5EF4-FFF2-40B4-BE49-F238E27FC236}">
                <a16:creationId xmlns:a16="http://schemas.microsoft.com/office/drawing/2014/main" id="{4453B4B9-7240-4C0E-9E37-4B5C5D2B818B}"/>
              </a:ext>
            </a:extLst>
          </p:cNvPr>
          <p:cNvSpPr>
            <a:spLocks noChangeShapeType="1"/>
          </p:cNvSpPr>
          <p:nvPr/>
        </p:nvSpPr>
        <p:spPr bwMode="auto">
          <a:xfrm>
            <a:off x="4518147" y="4905262"/>
            <a:ext cx="5622491" cy="1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50182" name="Line 12">
            <a:extLst>
              <a:ext uri="{FF2B5EF4-FFF2-40B4-BE49-F238E27FC236}">
                <a16:creationId xmlns:a16="http://schemas.microsoft.com/office/drawing/2014/main" id="{F46BA8E2-82F7-423E-908E-8526C6B6C7E8}"/>
              </a:ext>
            </a:extLst>
          </p:cNvPr>
          <p:cNvSpPr>
            <a:spLocks noChangeShapeType="1"/>
          </p:cNvSpPr>
          <p:nvPr/>
        </p:nvSpPr>
        <p:spPr bwMode="auto">
          <a:xfrm flipV="1">
            <a:off x="4518147" y="786017"/>
            <a:ext cx="1588" cy="411765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50183" name="Rectangle 14">
            <a:extLst>
              <a:ext uri="{FF2B5EF4-FFF2-40B4-BE49-F238E27FC236}">
                <a16:creationId xmlns:a16="http://schemas.microsoft.com/office/drawing/2014/main" id="{5C7466A3-CBFB-45F6-A451-74101DD62432}"/>
              </a:ext>
            </a:extLst>
          </p:cNvPr>
          <p:cNvSpPr>
            <a:spLocks noChangeArrowheads="1"/>
          </p:cNvSpPr>
          <p:nvPr/>
        </p:nvSpPr>
        <p:spPr bwMode="auto">
          <a:xfrm>
            <a:off x="3935581" y="405047"/>
            <a:ext cx="70692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i="1">
                <a:solidFill>
                  <a:srgbClr val="000000"/>
                </a:solidFill>
                <a:latin typeface="Arial" panose="020B0604020202020204" pitchFamily="34" charset="0"/>
              </a:rPr>
              <a:t>log PCO</a:t>
            </a:r>
            <a:endParaRPr lang="cs-CZ" altLang="cs-CZ" sz="2399">
              <a:latin typeface="Times New Roman" panose="02020603050405020304" pitchFamily="18" charset="0"/>
            </a:endParaRPr>
          </a:p>
        </p:txBody>
      </p:sp>
      <p:sp>
        <p:nvSpPr>
          <p:cNvPr id="50184" name="Rectangle 15">
            <a:extLst>
              <a:ext uri="{FF2B5EF4-FFF2-40B4-BE49-F238E27FC236}">
                <a16:creationId xmlns:a16="http://schemas.microsoft.com/office/drawing/2014/main" id="{1B3AAD27-3977-42F3-9F8C-A71BEDD466E4}"/>
              </a:ext>
            </a:extLst>
          </p:cNvPr>
          <p:cNvSpPr>
            <a:spLocks noChangeArrowheads="1"/>
          </p:cNvSpPr>
          <p:nvPr/>
        </p:nvSpPr>
        <p:spPr bwMode="auto">
          <a:xfrm>
            <a:off x="4632438" y="557436"/>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900" b="1" i="1">
                <a:solidFill>
                  <a:srgbClr val="000000"/>
                </a:solidFill>
                <a:latin typeface="Arial" panose="020B0604020202020204" pitchFamily="34" charset="0"/>
              </a:rPr>
              <a:t>2</a:t>
            </a:r>
            <a:endParaRPr lang="cs-CZ" altLang="cs-CZ" sz="2399">
              <a:latin typeface="Times New Roman" panose="02020603050405020304" pitchFamily="18" charset="0"/>
            </a:endParaRPr>
          </a:p>
        </p:txBody>
      </p:sp>
      <p:sp>
        <p:nvSpPr>
          <p:cNvPr id="50185" name="Rectangle 16">
            <a:extLst>
              <a:ext uri="{FF2B5EF4-FFF2-40B4-BE49-F238E27FC236}">
                <a16:creationId xmlns:a16="http://schemas.microsoft.com/office/drawing/2014/main" id="{D01770A2-6BD8-4403-A35E-F943E22CD286}"/>
              </a:ext>
            </a:extLst>
          </p:cNvPr>
          <p:cNvSpPr>
            <a:spLocks noChangeArrowheads="1"/>
          </p:cNvSpPr>
          <p:nvPr/>
        </p:nvSpPr>
        <p:spPr bwMode="auto">
          <a:xfrm>
            <a:off x="9334250" y="4649694"/>
            <a:ext cx="496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i="1">
                <a:solidFill>
                  <a:srgbClr val="000000"/>
                </a:solidFill>
                <a:latin typeface="Arial" panose="020B0604020202020204" pitchFamily="34" charset="0"/>
              </a:rPr>
              <a:t> </a:t>
            </a:r>
            <a:endParaRPr lang="cs-CZ" altLang="cs-CZ" sz="2399">
              <a:latin typeface="Times New Roman" panose="02020603050405020304" pitchFamily="18" charset="0"/>
            </a:endParaRPr>
          </a:p>
        </p:txBody>
      </p:sp>
      <p:sp>
        <p:nvSpPr>
          <p:cNvPr id="50186" name="Rectangle 17">
            <a:extLst>
              <a:ext uri="{FF2B5EF4-FFF2-40B4-BE49-F238E27FC236}">
                <a16:creationId xmlns:a16="http://schemas.microsoft.com/office/drawing/2014/main" id="{70B15297-7732-4252-967C-D7E154E11CCB}"/>
              </a:ext>
            </a:extLst>
          </p:cNvPr>
          <p:cNvSpPr>
            <a:spLocks noChangeArrowheads="1"/>
          </p:cNvSpPr>
          <p:nvPr/>
        </p:nvSpPr>
        <p:spPr bwMode="auto">
          <a:xfrm>
            <a:off x="10110478" y="4649694"/>
            <a:ext cx="23884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i="1">
                <a:solidFill>
                  <a:srgbClr val="000000"/>
                </a:solidFill>
                <a:latin typeface="Arial" panose="020B0604020202020204" pitchFamily="34" charset="0"/>
              </a:rPr>
              <a:t>pH</a:t>
            </a:r>
            <a:endParaRPr lang="cs-CZ" altLang="cs-CZ" sz="2399">
              <a:latin typeface="Times New Roman" panose="02020603050405020304" pitchFamily="18" charset="0"/>
            </a:endParaRPr>
          </a:p>
        </p:txBody>
      </p:sp>
      <p:sp>
        <p:nvSpPr>
          <p:cNvPr id="3" name="Šipka doprava se zářezem 2">
            <a:extLst>
              <a:ext uri="{FF2B5EF4-FFF2-40B4-BE49-F238E27FC236}">
                <a16:creationId xmlns:a16="http://schemas.microsoft.com/office/drawing/2014/main" id="{3B9ADCC1-E84A-47CF-A138-88638F54FEA9}"/>
              </a:ext>
            </a:extLst>
          </p:cNvPr>
          <p:cNvSpPr/>
          <p:nvPr/>
        </p:nvSpPr>
        <p:spPr>
          <a:xfrm>
            <a:off x="2567262" y="2392443"/>
            <a:ext cx="2128672" cy="1181009"/>
          </a:xfrm>
          <a:prstGeom prst="notched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cs-CZ" sz="1799" dirty="0">
                <a:solidFill>
                  <a:schemeClr val="tx1"/>
                </a:solidFill>
              </a:rPr>
              <a:t>Nastavované pCO2</a:t>
            </a:r>
          </a:p>
        </p:txBody>
      </p:sp>
      <p:sp>
        <p:nvSpPr>
          <p:cNvPr id="50188" name="TextovéPole 4">
            <a:extLst>
              <a:ext uri="{FF2B5EF4-FFF2-40B4-BE49-F238E27FC236}">
                <a16:creationId xmlns:a16="http://schemas.microsoft.com/office/drawing/2014/main" id="{36FD3342-9C4E-471B-85F0-A6F72E3AE76E}"/>
              </a:ext>
            </a:extLst>
          </p:cNvPr>
          <p:cNvSpPr txBox="1">
            <a:spLocks noChangeArrowheads="1"/>
          </p:cNvSpPr>
          <p:nvPr/>
        </p:nvSpPr>
        <p:spPr bwMode="auto">
          <a:xfrm>
            <a:off x="1151318" y="2528958"/>
            <a:ext cx="1487373" cy="830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r">
              <a:spcBef>
                <a:spcPct val="0"/>
              </a:spcBef>
              <a:buClrTx/>
              <a:buFontTx/>
              <a:buNone/>
            </a:pPr>
            <a:r>
              <a:rPr lang="cs-CZ" altLang="cs-CZ" sz="2399">
                <a:latin typeface="Times New Roman" panose="02020603050405020304" pitchFamily="18" charset="0"/>
              </a:rPr>
              <a:t>směs</a:t>
            </a:r>
          </a:p>
          <a:p>
            <a:pPr algn="r">
              <a:spcBef>
                <a:spcPct val="0"/>
              </a:spcBef>
              <a:buClrTx/>
              <a:buFontTx/>
              <a:buNone/>
            </a:pPr>
            <a:r>
              <a:rPr lang="cs-CZ" altLang="cs-CZ" sz="2399">
                <a:latin typeface="Times New Roman" panose="02020603050405020304" pitchFamily="18" charset="0"/>
              </a:rPr>
              <a:t>O</a:t>
            </a:r>
            <a:r>
              <a:rPr lang="cs-CZ" altLang="cs-CZ" sz="2399" baseline="-25000">
                <a:latin typeface="Times New Roman" panose="02020603050405020304" pitchFamily="18" charset="0"/>
              </a:rPr>
              <a:t>2</a:t>
            </a:r>
            <a:r>
              <a:rPr lang="cs-CZ" altLang="cs-CZ" sz="2399">
                <a:latin typeface="Times New Roman" panose="02020603050405020304" pitchFamily="18" charset="0"/>
              </a:rPr>
              <a:t>/CO</a:t>
            </a:r>
            <a:r>
              <a:rPr lang="cs-CZ" altLang="cs-CZ" sz="2399" baseline="-25000">
                <a:latin typeface="Times New Roman" panose="02020603050405020304" pitchFamily="18" charset="0"/>
              </a:rPr>
              <a:t>2</a:t>
            </a:r>
            <a:endParaRPr lang="cs-CZ" altLang="cs-CZ" sz="2399">
              <a:latin typeface="Times New Roman" panose="02020603050405020304" pitchFamily="18" charset="0"/>
            </a:endParaRPr>
          </a:p>
        </p:txBody>
      </p:sp>
      <p:sp>
        <p:nvSpPr>
          <p:cNvPr id="6" name="Šipka dolů 5">
            <a:extLst>
              <a:ext uri="{FF2B5EF4-FFF2-40B4-BE49-F238E27FC236}">
                <a16:creationId xmlns:a16="http://schemas.microsoft.com/office/drawing/2014/main" id="{154C5CE7-70D6-4186-AB3A-D81BBA49A6C4}"/>
              </a:ext>
            </a:extLst>
          </p:cNvPr>
          <p:cNvSpPr/>
          <p:nvPr/>
        </p:nvSpPr>
        <p:spPr>
          <a:xfrm>
            <a:off x="6311884" y="4921136"/>
            <a:ext cx="3341430" cy="140165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cs-CZ" sz="1400" dirty="0">
                <a:solidFill>
                  <a:schemeClr val="tx1"/>
                </a:solidFill>
              </a:rPr>
              <a:t>Měřené pH </a:t>
            </a:r>
          </a:p>
        </p:txBody>
      </p:sp>
      <p:grpSp>
        <p:nvGrpSpPr>
          <p:cNvPr id="2" name="Group 97">
            <a:extLst>
              <a:ext uri="{FF2B5EF4-FFF2-40B4-BE49-F238E27FC236}">
                <a16:creationId xmlns:a16="http://schemas.microsoft.com/office/drawing/2014/main" id="{3923488C-761E-4563-93DD-68B96C3247F6}"/>
              </a:ext>
            </a:extLst>
          </p:cNvPr>
          <p:cNvGrpSpPr>
            <a:grpSpLocks/>
          </p:cNvGrpSpPr>
          <p:nvPr/>
        </p:nvGrpSpPr>
        <p:grpSpPr bwMode="auto">
          <a:xfrm>
            <a:off x="4800702" y="1125715"/>
            <a:ext cx="5874885" cy="3706527"/>
            <a:chOff x="2440" y="1005"/>
            <a:chExt cx="2790" cy="1730"/>
          </a:xfrm>
        </p:grpSpPr>
        <p:sp>
          <p:nvSpPr>
            <p:cNvPr id="50191" name="Line 13">
              <a:extLst>
                <a:ext uri="{FF2B5EF4-FFF2-40B4-BE49-F238E27FC236}">
                  <a16:creationId xmlns:a16="http://schemas.microsoft.com/office/drawing/2014/main" id="{BD813EA5-3961-4FCA-AC30-A80AB42FA50F}"/>
                </a:ext>
              </a:extLst>
            </p:cNvPr>
            <p:cNvSpPr>
              <a:spLocks noChangeShapeType="1"/>
            </p:cNvSpPr>
            <p:nvPr/>
          </p:nvSpPr>
          <p:spPr bwMode="auto">
            <a:xfrm>
              <a:off x="2440" y="1005"/>
              <a:ext cx="2213" cy="173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400"/>
            </a:p>
          </p:txBody>
        </p:sp>
        <p:grpSp>
          <p:nvGrpSpPr>
            <p:cNvPr id="50192" name="Group 26">
              <a:extLst>
                <a:ext uri="{FF2B5EF4-FFF2-40B4-BE49-F238E27FC236}">
                  <a16:creationId xmlns:a16="http://schemas.microsoft.com/office/drawing/2014/main" id="{CD59C144-9AA8-4561-95D9-FB6754D16163}"/>
                </a:ext>
              </a:extLst>
            </p:cNvPr>
            <p:cNvGrpSpPr>
              <a:grpSpLocks/>
            </p:cNvGrpSpPr>
            <p:nvPr/>
          </p:nvGrpSpPr>
          <p:grpSpPr bwMode="auto">
            <a:xfrm>
              <a:off x="4083" y="1499"/>
              <a:ext cx="1127" cy="759"/>
              <a:chOff x="4083" y="1499"/>
              <a:chExt cx="1127" cy="759"/>
            </a:xfrm>
          </p:grpSpPr>
          <p:sp>
            <p:nvSpPr>
              <p:cNvPr id="50195" name="Freeform 24">
                <a:extLst>
                  <a:ext uri="{FF2B5EF4-FFF2-40B4-BE49-F238E27FC236}">
                    <a16:creationId xmlns:a16="http://schemas.microsoft.com/office/drawing/2014/main" id="{767890A6-5CDE-4AF6-AE64-7B6DB8E4AAFB}"/>
                  </a:ext>
                </a:extLst>
              </p:cNvPr>
              <p:cNvSpPr>
                <a:spLocks/>
              </p:cNvSpPr>
              <p:nvPr/>
            </p:nvSpPr>
            <p:spPr bwMode="auto">
              <a:xfrm>
                <a:off x="4083" y="1499"/>
                <a:ext cx="1127" cy="759"/>
              </a:xfrm>
              <a:custGeom>
                <a:avLst/>
                <a:gdLst>
                  <a:gd name="T0" fmla="*/ 194 w 1127"/>
                  <a:gd name="T1" fmla="*/ 0 h 759"/>
                  <a:gd name="T2" fmla="*/ 194 w 1127"/>
                  <a:gd name="T3" fmla="*/ 173 h 759"/>
                  <a:gd name="T4" fmla="*/ 194 w 1127"/>
                  <a:gd name="T5" fmla="*/ 173 h 759"/>
                  <a:gd name="T6" fmla="*/ 194 w 1127"/>
                  <a:gd name="T7" fmla="*/ 247 h 759"/>
                  <a:gd name="T8" fmla="*/ 194 w 1127"/>
                  <a:gd name="T9" fmla="*/ 296 h 759"/>
                  <a:gd name="T10" fmla="*/ 349 w 1127"/>
                  <a:gd name="T11" fmla="*/ 296 h 759"/>
                  <a:gd name="T12" fmla="*/ 0 w 1127"/>
                  <a:gd name="T13" fmla="*/ 759 h 759"/>
                  <a:gd name="T14" fmla="*/ 582 w 1127"/>
                  <a:gd name="T15" fmla="*/ 296 h 759"/>
                  <a:gd name="T16" fmla="*/ 1127 w 1127"/>
                  <a:gd name="T17" fmla="*/ 296 h 759"/>
                  <a:gd name="T18" fmla="*/ 1127 w 1127"/>
                  <a:gd name="T19" fmla="*/ 247 h 759"/>
                  <a:gd name="T20" fmla="*/ 1127 w 1127"/>
                  <a:gd name="T21" fmla="*/ 173 h 759"/>
                  <a:gd name="T22" fmla="*/ 1127 w 1127"/>
                  <a:gd name="T23" fmla="*/ 173 h 759"/>
                  <a:gd name="T24" fmla="*/ 1127 w 1127"/>
                  <a:gd name="T25" fmla="*/ 0 h 759"/>
                  <a:gd name="T26" fmla="*/ 582 w 1127"/>
                  <a:gd name="T27" fmla="*/ 0 h 759"/>
                  <a:gd name="T28" fmla="*/ 349 w 1127"/>
                  <a:gd name="T29" fmla="*/ 0 h 759"/>
                  <a:gd name="T30" fmla="*/ 349 w 1127"/>
                  <a:gd name="T31" fmla="*/ 0 h 759"/>
                  <a:gd name="T32" fmla="*/ 194 w 1127"/>
                  <a:gd name="T33" fmla="*/ 0 h 7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27"/>
                  <a:gd name="T52" fmla="*/ 0 h 759"/>
                  <a:gd name="T53" fmla="*/ 1127 w 1127"/>
                  <a:gd name="T54" fmla="*/ 759 h 7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27" h="759">
                    <a:moveTo>
                      <a:pt x="194" y="0"/>
                    </a:moveTo>
                    <a:lnTo>
                      <a:pt x="194" y="173"/>
                    </a:lnTo>
                    <a:lnTo>
                      <a:pt x="194" y="247"/>
                    </a:lnTo>
                    <a:lnTo>
                      <a:pt x="194" y="296"/>
                    </a:lnTo>
                    <a:lnTo>
                      <a:pt x="349" y="296"/>
                    </a:lnTo>
                    <a:lnTo>
                      <a:pt x="0" y="759"/>
                    </a:lnTo>
                    <a:lnTo>
                      <a:pt x="582" y="296"/>
                    </a:lnTo>
                    <a:lnTo>
                      <a:pt x="1127" y="296"/>
                    </a:lnTo>
                    <a:lnTo>
                      <a:pt x="1127" y="247"/>
                    </a:lnTo>
                    <a:lnTo>
                      <a:pt x="1127" y="173"/>
                    </a:lnTo>
                    <a:lnTo>
                      <a:pt x="1127" y="0"/>
                    </a:lnTo>
                    <a:lnTo>
                      <a:pt x="582" y="0"/>
                    </a:lnTo>
                    <a:lnTo>
                      <a:pt x="349" y="0"/>
                    </a:lnTo>
                    <a:lnTo>
                      <a:pt x="19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0196" name="Freeform 25">
                <a:extLst>
                  <a:ext uri="{FF2B5EF4-FFF2-40B4-BE49-F238E27FC236}">
                    <a16:creationId xmlns:a16="http://schemas.microsoft.com/office/drawing/2014/main" id="{EB6C6C88-E3A3-403C-A077-A3C024EAABB7}"/>
                  </a:ext>
                </a:extLst>
              </p:cNvPr>
              <p:cNvSpPr>
                <a:spLocks/>
              </p:cNvSpPr>
              <p:nvPr/>
            </p:nvSpPr>
            <p:spPr bwMode="auto">
              <a:xfrm>
                <a:off x="4083" y="1499"/>
                <a:ext cx="1127" cy="759"/>
              </a:xfrm>
              <a:custGeom>
                <a:avLst/>
                <a:gdLst>
                  <a:gd name="T0" fmla="*/ 194 w 1127"/>
                  <a:gd name="T1" fmla="*/ 0 h 759"/>
                  <a:gd name="T2" fmla="*/ 194 w 1127"/>
                  <a:gd name="T3" fmla="*/ 173 h 759"/>
                  <a:gd name="T4" fmla="*/ 194 w 1127"/>
                  <a:gd name="T5" fmla="*/ 173 h 759"/>
                  <a:gd name="T6" fmla="*/ 194 w 1127"/>
                  <a:gd name="T7" fmla="*/ 247 h 759"/>
                  <a:gd name="T8" fmla="*/ 194 w 1127"/>
                  <a:gd name="T9" fmla="*/ 296 h 759"/>
                  <a:gd name="T10" fmla="*/ 349 w 1127"/>
                  <a:gd name="T11" fmla="*/ 296 h 759"/>
                  <a:gd name="T12" fmla="*/ 0 w 1127"/>
                  <a:gd name="T13" fmla="*/ 759 h 759"/>
                  <a:gd name="T14" fmla="*/ 582 w 1127"/>
                  <a:gd name="T15" fmla="*/ 296 h 759"/>
                  <a:gd name="T16" fmla="*/ 1127 w 1127"/>
                  <a:gd name="T17" fmla="*/ 296 h 759"/>
                  <a:gd name="T18" fmla="*/ 1127 w 1127"/>
                  <a:gd name="T19" fmla="*/ 247 h 759"/>
                  <a:gd name="T20" fmla="*/ 1127 w 1127"/>
                  <a:gd name="T21" fmla="*/ 173 h 759"/>
                  <a:gd name="T22" fmla="*/ 1127 w 1127"/>
                  <a:gd name="T23" fmla="*/ 173 h 759"/>
                  <a:gd name="T24" fmla="*/ 1127 w 1127"/>
                  <a:gd name="T25" fmla="*/ 0 h 759"/>
                  <a:gd name="T26" fmla="*/ 582 w 1127"/>
                  <a:gd name="T27" fmla="*/ 0 h 759"/>
                  <a:gd name="T28" fmla="*/ 349 w 1127"/>
                  <a:gd name="T29" fmla="*/ 0 h 759"/>
                  <a:gd name="T30" fmla="*/ 349 w 1127"/>
                  <a:gd name="T31" fmla="*/ 0 h 759"/>
                  <a:gd name="T32" fmla="*/ 194 w 1127"/>
                  <a:gd name="T33" fmla="*/ 0 h 7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27"/>
                  <a:gd name="T52" fmla="*/ 0 h 759"/>
                  <a:gd name="T53" fmla="*/ 1127 w 1127"/>
                  <a:gd name="T54" fmla="*/ 759 h 7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27" h="759">
                    <a:moveTo>
                      <a:pt x="194" y="0"/>
                    </a:moveTo>
                    <a:lnTo>
                      <a:pt x="194" y="173"/>
                    </a:lnTo>
                    <a:lnTo>
                      <a:pt x="194" y="247"/>
                    </a:lnTo>
                    <a:lnTo>
                      <a:pt x="194" y="296"/>
                    </a:lnTo>
                    <a:lnTo>
                      <a:pt x="349" y="296"/>
                    </a:lnTo>
                    <a:lnTo>
                      <a:pt x="0" y="759"/>
                    </a:lnTo>
                    <a:lnTo>
                      <a:pt x="582" y="296"/>
                    </a:lnTo>
                    <a:lnTo>
                      <a:pt x="1127" y="296"/>
                    </a:lnTo>
                    <a:lnTo>
                      <a:pt x="1127" y="247"/>
                    </a:lnTo>
                    <a:lnTo>
                      <a:pt x="1127" y="173"/>
                    </a:lnTo>
                    <a:lnTo>
                      <a:pt x="1127" y="0"/>
                    </a:lnTo>
                    <a:lnTo>
                      <a:pt x="582" y="0"/>
                    </a:lnTo>
                    <a:lnTo>
                      <a:pt x="349" y="0"/>
                    </a:lnTo>
                    <a:lnTo>
                      <a:pt x="194" y="0"/>
                    </a:lnTo>
                    <a:close/>
                  </a:path>
                </a:pathLst>
              </a:cu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grpSp>
        <p:sp>
          <p:nvSpPr>
            <p:cNvPr id="50193" name="Rectangle 27">
              <a:extLst>
                <a:ext uri="{FF2B5EF4-FFF2-40B4-BE49-F238E27FC236}">
                  <a16:creationId xmlns:a16="http://schemas.microsoft.com/office/drawing/2014/main" id="{A5707D36-98A9-457A-BB3E-7FEE58E58F0A}"/>
                </a:ext>
              </a:extLst>
            </p:cNvPr>
            <p:cNvSpPr>
              <a:spLocks noChangeArrowheads="1"/>
            </p:cNvSpPr>
            <p:nvPr/>
          </p:nvSpPr>
          <p:spPr bwMode="auto">
            <a:xfrm>
              <a:off x="4310" y="1535"/>
              <a:ext cx="920"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000000"/>
                  </a:solidFill>
                  <a:latin typeface="Arial" panose="020B0604020202020204" pitchFamily="34" charset="0"/>
                </a:rPr>
                <a:t>Titrační křivka</a:t>
              </a:r>
            </a:p>
            <a:p>
              <a:pPr>
                <a:spcBef>
                  <a:spcPct val="0"/>
                </a:spcBef>
                <a:buClrTx/>
                <a:buFontTx/>
                <a:buNone/>
              </a:pPr>
              <a:r>
                <a:rPr lang="cs-CZ" altLang="cs-CZ" sz="1200">
                  <a:solidFill>
                    <a:srgbClr val="000000"/>
                  </a:solidFill>
                  <a:latin typeface="Arial" panose="020B0604020202020204" pitchFamily="34" charset="0"/>
                </a:rPr>
                <a:t>(přímka v log. souřadnicích) </a:t>
              </a:r>
              <a:endParaRPr lang="cs-CZ" altLang="cs-CZ" sz="2399">
                <a:latin typeface="Times New Roman" panose="02020603050405020304" pitchFamily="18" charset="0"/>
              </a:endParaRPr>
            </a:p>
          </p:txBody>
        </p:sp>
        <p:sp>
          <p:nvSpPr>
            <p:cNvPr id="50194" name="Rectangle 28">
              <a:extLst>
                <a:ext uri="{FF2B5EF4-FFF2-40B4-BE49-F238E27FC236}">
                  <a16:creationId xmlns:a16="http://schemas.microsoft.com/office/drawing/2014/main" id="{082C876D-759A-4324-9CB7-CD5606AA4281}"/>
                </a:ext>
              </a:extLst>
            </p:cNvPr>
            <p:cNvSpPr>
              <a:spLocks noChangeArrowheads="1"/>
            </p:cNvSpPr>
            <p:nvPr/>
          </p:nvSpPr>
          <p:spPr bwMode="auto">
            <a:xfrm>
              <a:off x="4338" y="1655"/>
              <a:ext cx="0"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Tree>
    <p:extLst>
      <p:ext uri="{BB962C8B-B14F-4D97-AF65-F5344CB8AC3E}">
        <p14:creationId xmlns:p14="http://schemas.microsoft.com/office/powerpoint/2010/main" val="4460847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52226" name="AutoShape 7">
            <a:extLst>
              <a:ext uri="{FF2B5EF4-FFF2-40B4-BE49-F238E27FC236}">
                <a16:creationId xmlns:a16="http://schemas.microsoft.com/office/drawing/2014/main" id="{EE5B0734-A73A-4B17-B532-E6923079D092}"/>
              </a:ext>
            </a:extLst>
          </p:cNvPr>
          <p:cNvSpPr>
            <a:spLocks noChangeAspect="1" noChangeArrowheads="1" noTextEdit="1"/>
          </p:cNvSpPr>
          <p:nvPr/>
        </p:nvSpPr>
        <p:spPr bwMode="auto">
          <a:xfrm>
            <a:off x="1524353" y="-33072"/>
            <a:ext cx="9143295" cy="6890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1400"/>
          </a:p>
        </p:txBody>
      </p:sp>
      <p:sp>
        <p:nvSpPr>
          <p:cNvPr id="52227" name="Rectangle 9">
            <a:extLst>
              <a:ext uri="{FF2B5EF4-FFF2-40B4-BE49-F238E27FC236}">
                <a16:creationId xmlns:a16="http://schemas.microsoft.com/office/drawing/2014/main" id="{67430642-2686-45FD-94A1-FAE3F1FCF4EF}"/>
              </a:ext>
            </a:extLst>
          </p:cNvPr>
          <p:cNvSpPr>
            <a:spLocks noChangeArrowheads="1"/>
          </p:cNvSpPr>
          <p:nvPr/>
        </p:nvSpPr>
        <p:spPr bwMode="auto">
          <a:xfrm>
            <a:off x="1524354" y="266"/>
            <a:ext cx="9141708" cy="6889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b="1">
                <a:solidFill>
                  <a:srgbClr val="FF0066"/>
                </a:solidFill>
                <a:latin typeface="Times New Roman" panose="02020603050405020304" pitchFamily="18" charset="0"/>
              </a:rPr>
              <a:t>Ekvilibrační metadoa měření pCO2 dle Astrupa</a:t>
            </a:r>
          </a:p>
        </p:txBody>
      </p:sp>
      <p:sp>
        <p:nvSpPr>
          <p:cNvPr id="52228" name="Rectangle 10">
            <a:extLst>
              <a:ext uri="{FF2B5EF4-FFF2-40B4-BE49-F238E27FC236}">
                <a16:creationId xmlns:a16="http://schemas.microsoft.com/office/drawing/2014/main" id="{35E8B917-6C10-4B56-AECA-908CEB8033D5}"/>
              </a:ext>
            </a:extLst>
          </p:cNvPr>
          <p:cNvSpPr>
            <a:spLocks noChangeArrowheads="1"/>
          </p:cNvSpPr>
          <p:nvPr/>
        </p:nvSpPr>
        <p:spPr bwMode="auto">
          <a:xfrm>
            <a:off x="1513242" y="-10847"/>
            <a:ext cx="9162344" cy="6909855"/>
          </a:xfrm>
          <a:prstGeom prst="rect">
            <a:avLst/>
          </a:prstGeom>
          <a:noFill/>
          <a:ln w="19050" cap="rnd">
            <a:no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399">
              <a:latin typeface="Times New Roman" panose="02020603050405020304" pitchFamily="18" charset="0"/>
            </a:endParaRPr>
          </a:p>
        </p:txBody>
      </p:sp>
      <p:sp>
        <p:nvSpPr>
          <p:cNvPr id="52229" name="Line 11">
            <a:extLst>
              <a:ext uri="{FF2B5EF4-FFF2-40B4-BE49-F238E27FC236}">
                <a16:creationId xmlns:a16="http://schemas.microsoft.com/office/drawing/2014/main" id="{6D02E84F-16D9-406D-9F60-2854F3663DE8}"/>
              </a:ext>
            </a:extLst>
          </p:cNvPr>
          <p:cNvSpPr>
            <a:spLocks noChangeShapeType="1"/>
          </p:cNvSpPr>
          <p:nvPr/>
        </p:nvSpPr>
        <p:spPr bwMode="auto">
          <a:xfrm>
            <a:off x="4518147" y="4905262"/>
            <a:ext cx="5622491" cy="1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52230" name="Line 12">
            <a:extLst>
              <a:ext uri="{FF2B5EF4-FFF2-40B4-BE49-F238E27FC236}">
                <a16:creationId xmlns:a16="http://schemas.microsoft.com/office/drawing/2014/main" id="{99474974-AA62-4414-9F9C-FED3EAA334EA}"/>
              </a:ext>
            </a:extLst>
          </p:cNvPr>
          <p:cNvSpPr>
            <a:spLocks noChangeShapeType="1"/>
          </p:cNvSpPr>
          <p:nvPr/>
        </p:nvSpPr>
        <p:spPr bwMode="auto">
          <a:xfrm flipV="1">
            <a:off x="4518147" y="786017"/>
            <a:ext cx="1588" cy="411765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52231" name="Rectangle 14">
            <a:extLst>
              <a:ext uri="{FF2B5EF4-FFF2-40B4-BE49-F238E27FC236}">
                <a16:creationId xmlns:a16="http://schemas.microsoft.com/office/drawing/2014/main" id="{CDFA68EF-1372-42EA-93F2-4B734B28520B}"/>
              </a:ext>
            </a:extLst>
          </p:cNvPr>
          <p:cNvSpPr>
            <a:spLocks noChangeArrowheads="1"/>
          </p:cNvSpPr>
          <p:nvPr/>
        </p:nvSpPr>
        <p:spPr bwMode="auto">
          <a:xfrm>
            <a:off x="3935581" y="405047"/>
            <a:ext cx="70692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i="1">
                <a:solidFill>
                  <a:srgbClr val="000000"/>
                </a:solidFill>
                <a:latin typeface="Arial" panose="020B0604020202020204" pitchFamily="34" charset="0"/>
              </a:rPr>
              <a:t>log PCO</a:t>
            </a:r>
            <a:endParaRPr lang="cs-CZ" altLang="cs-CZ" sz="2399">
              <a:latin typeface="Times New Roman" panose="02020603050405020304" pitchFamily="18" charset="0"/>
            </a:endParaRPr>
          </a:p>
        </p:txBody>
      </p:sp>
      <p:sp>
        <p:nvSpPr>
          <p:cNvPr id="52232" name="Rectangle 15">
            <a:extLst>
              <a:ext uri="{FF2B5EF4-FFF2-40B4-BE49-F238E27FC236}">
                <a16:creationId xmlns:a16="http://schemas.microsoft.com/office/drawing/2014/main" id="{C2BE6529-5E43-466B-AE96-CAEA0B065E4D}"/>
              </a:ext>
            </a:extLst>
          </p:cNvPr>
          <p:cNvSpPr>
            <a:spLocks noChangeArrowheads="1"/>
          </p:cNvSpPr>
          <p:nvPr/>
        </p:nvSpPr>
        <p:spPr bwMode="auto">
          <a:xfrm>
            <a:off x="4632438" y="557436"/>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900" b="1" i="1">
                <a:solidFill>
                  <a:srgbClr val="000000"/>
                </a:solidFill>
                <a:latin typeface="Arial" panose="020B0604020202020204" pitchFamily="34" charset="0"/>
              </a:rPr>
              <a:t>2</a:t>
            </a:r>
            <a:endParaRPr lang="cs-CZ" altLang="cs-CZ" sz="2399">
              <a:latin typeface="Times New Roman" panose="02020603050405020304" pitchFamily="18" charset="0"/>
            </a:endParaRPr>
          </a:p>
        </p:txBody>
      </p:sp>
      <p:sp>
        <p:nvSpPr>
          <p:cNvPr id="52233" name="Rectangle 16">
            <a:extLst>
              <a:ext uri="{FF2B5EF4-FFF2-40B4-BE49-F238E27FC236}">
                <a16:creationId xmlns:a16="http://schemas.microsoft.com/office/drawing/2014/main" id="{DEB2C62A-F917-46D3-8988-758A7D96C392}"/>
              </a:ext>
            </a:extLst>
          </p:cNvPr>
          <p:cNvSpPr>
            <a:spLocks noChangeArrowheads="1"/>
          </p:cNvSpPr>
          <p:nvPr/>
        </p:nvSpPr>
        <p:spPr bwMode="auto">
          <a:xfrm>
            <a:off x="9334250" y="4649694"/>
            <a:ext cx="496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i="1">
                <a:solidFill>
                  <a:srgbClr val="000000"/>
                </a:solidFill>
                <a:latin typeface="Arial" panose="020B0604020202020204" pitchFamily="34" charset="0"/>
              </a:rPr>
              <a:t> </a:t>
            </a:r>
            <a:endParaRPr lang="cs-CZ" altLang="cs-CZ" sz="2399">
              <a:latin typeface="Times New Roman" panose="02020603050405020304" pitchFamily="18" charset="0"/>
            </a:endParaRPr>
          </a:p>
        </p:txBody>
      </p:sp>
      <p:sp>
        <p:nvSpPr>
          <p:cNvPr id="52234" name="Rectangle 17">
            <a:extLst>
              <a:ext uri="{FF2B5EF4-FFF2-40B4-BE49-F238E27FC236}">
                <a16:creationId xmlns:a16="http://schemas.microsoft.com/office/drawing/2014/main" id="{55E922FD-EB97-4197-AA17-A71F0F8A8FA1}"/>
              </a:ext>
            </a:extLst>
          </p:cNvPr>
          <p:cNvSpPr>
            <a:spLocks noChangeArrowheads="1"/>
          </p:cNvSpPr>
          <p:nvPr/>
        </p:nvSpPr>
        <p:spPr bwMode="auto">
          <a:xfrm>
            <a:off x="10110478" y="4649694"/>
            <a:ext cx="23884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i="1">
                <a:solidFill>
                  <a:srgbClr val="000000"/>
                </a:solidFill>
                <a:latin typeface="Arial" panose="020B0604020202020204" pitchFamily="34" charset="0"/>
              </a:rPr>
              <a:t>pH</a:t>
            </a:r>
            <a:endParaRPr lang="cs-CZ" altLang="cs-CZ" sz="2399">
              <a:latin typeface="Times New Roman" panose="02020603050405020304" pitchFamily="18" charset="0"/>
            </a:endParaRPr>
          </a:p>
        </p:txBody>
      </p:sp>
      <p:sp>
        <p:nvSpPr>
          <p:cNvPr id="107542" name="Freeform 22">
            <a:extLst>
              <a:ext uri="{FF2B5EF4-FFF2-40B4-BE49-F238E27FC236}">
                <a16:creationId xmlns:a16="http://schemas.microsoft.com/office/drawing/2014/main" id="{833868D7-12A6-44D0-8D46-CD4ECAC8D4E8}"/>
              </a:ext>
            </a:extLst>
          </p:cNvPr>
          <p:cNvSpPr>
            <a:spLocks noEditPoints="1"/>
          </p:cNvSpPr>
          <p:nvPr/>
        </p:nvSpPr>
        <p:spPr bwMode="auto">
          <a:xfrm>
            <a:off x="6940485" y="2828972"/>
            <a:ext cx="76194" cy="2073115"/>
          </a:xfrm>
          <a:custGeom>
            <a:avLst/>
            <a:gdLst>
              <a:gd name="T0" fmla="*/ 2147483646 w 48"/>
              <a:gd name="T1" fmla="*/ 2147483646 h 1306"/>
              <a:gd name="T2" fmla="*/ 2147483646 w 48"/>
              <a:gd name="T3" fmla="*/ 2147483646 h 1306"/>
              <a:gd name="T4" fmla="*/ 2147483646 w 48"/>
              <a:gd name="T5" fmla="*/ 2147483646 h 1306"/>
              <a:gd name="T6" fmla="*/ 2147483646 w 48"/>
              <a:gd name="T7" fmla="*/ 2147483646 h 1306"/>
              <a:gd name="T8" fmla="*/ 2147483646 w 48"/>
              <a:gd name="T9" fmla="*/ 2147483646 h 1306"/>
              <a:gd name="T10" fmla="*/ 2147483646 w 48"/>
              <a:gd name="T11" fmla="*/ 2147483646 h 1306"/>
              <a:gd name="T12" fmla="*/ 2147483646 w 48"/>
              <a:gd name="T13" fmla="*/ 2147483646 h 1306"/>
              <a:gd name="T14" fmla="*/ 2147483646 w 48"/>
              <a:gd name="T15" fmla="*/ 2147483646 h 1306"/>
              <a:gd name="T16" fmla="*/ 2147483646 w 48"/>
              <a:gd name="T17" fmla="*/ 2147483646 h 1306"/>
              <a:gd name="T18" fmla="*/ 2147483646 w 48"/>
              <a:gd name="T19" fmla="*/ 2147483646 h 1306"/>
              <a:gd name="T20" fmla="*/ 2147483646 w 48"/>
              <a:gd name="T21" fmla="*/ 2147483646 h 1306"/>
              <a:gd name="T22" fmla="*/ 2147483646 w 48"/>
              <a:gd name="T23" fmla="*/ 2147483646 h 1306"/>
              <a:gd name="T24" fmla="*/ 2147483646 w 48"/>
              <a:gd name="T25" fmla="*/ 2147483646 h 1306"/>
              <a:gd name="T26" fmla="*/ 2147483646 w 48"/>
              <a:gd name="T27" fmla="*/ 2147483646 h 1306"/>
              <a:gd name="T28" fmla="*/ 2147483646 w 48"/>
              <a:gd name="T29" fmla="*/ 2147483646 h 1306"/>
              <a:gd name="T30" fmla="*/ 2147483646 w 48"/>
              <a:gd name="T31" fmla="*/ 2147483646 h 1306"/>
              <a:gd name="T32" fmla="*/ 2147483646 w 48"/>
              <a:gd name="T33" fmla="*/ 2147483646 h 1306"/>
              <a:gd name="T34" fmla="*/ 2147483646 w 48"/>
              <a:gd name="T35" fmla="*/ 2147483646 h 1306"/>
              <a:gd name="T36" fmla="*/ 2147483646 w 48"/>
              <a:gd name="T37" fmla="*/ 2147483646 h 1306"/>
              <a:gd name="T38" fmla="*/ 2147483646 w 48"/>
              <a:gd name="T39" fmla="*/ 2147483646 h 1306"/>
              <a:gd name="T40" fmla="*/ 2147483646 w 48"/>
              <a:gd name="T41" fmla="*/ 2147483646 h 1306"/>
              <a:gd name="T42" fmla="*/ 2147483646 w 48"/>
              <a:gd name="T43" fmla="*/ 2147483646 h 1306"/>
              <a:gd name="T44" fmla="*/ 2147483646 w 48"/>
              <a:gd name="T45" fmla="*/ 2147483646 h 1306"/>
              <a:gd name="T46" fmla="*/ 2147483646 w 48"/>
              <a:gd name="T47" fmla="*/ 2147483646 h 1306"/>
              <a:gd name="T48" fmla="*/ 2147483646 w 48"/>
              <a:gd name="T49" fmla="*/ 2147483646 h 1306"/>
              <a:gd name="T50" fmla="*/ 2147483646 w 48"/>
              <a:gd name="T51" fmla="*/ 2147483646 h 1306"/>
              <a:gd name="T52" fmla="*/ 2147483646 w 48"/>
              <a:gd name="T53" fmla="*/ 2147483646 h 1306"/>
              <a:gd name="T54" fmla="*/ 2147483646 w 48"/>
              <a:gd name="T55" fmla="*/ 2147483646 h 1306"/>
              <a:gd name="T56" fmla="*/ 2147483646 w 48"/>
              <a:gd name="T57" fmla="*/ 2147483646 h 1306"/>
              <a:gd name="T58" fmla="*/ 2147483646 w 48"/>
              <a:gd name="T59" fmla="*/ 2147483646 h 1306"/>
              <a:gd name="T60" fmla="*/ 2147483646 w 48"/>
              <a:gd name="T61" fmla="*/ 2147483646 h 1306"/>
              <a:gd name="T62" fmla="*/ 2147483646 w 48"/>
              <a:gd name="T63" fmla="*/ 2147483646 h 1306"/>
              <a:gd name="T64" fmla="*/ 2147483646 w 48"/>
              <a:gd name="T65" fmla="*/ 2147483646 h 1306"/>
              <a:gd name="T66" fmla="*/ 2147483646 w 48"/>
              <a:gd name="T67" fmla="*/ 2147483646 h 1306"/>
              <a:gd name="T68" fmla="*/ 2147483646 w 48"/>
              <a:gd name="T69" fmla="*/ 2147483646 h 1306"/>
              <a:gd name="T70" fmla="*/ 2147483646 w 48"/>
              <a:gd name="T71" fmla="*/ 2147483646 h 1306"/>
              <a:gd name="T72" fmla="*/ 2147483646 w 48"/>
              <a:gd name="T73" fmla="*/ 2147483646 h 1306"/>
              <a:gd name="T74" fmla="*/ 2147483646 w 48"/>
              <a:gd name="T75" fmla="*/ 2147483646 h 1306"/>
              <a:gd name="T76" fmla="*/ 2147483646 w 48"/>
              <a:gd name="T77" fmla="*/ 2147483646 h 1306"/>
              <a:gd name="T78" fmla="*/ 2147483646 w 48"/>
              <a:gd name="T79" fmla="*/ 2147483646 h 1306"/>
              <a:gd name="T80" fmla="*/ 2147483646 w 48"/>
              <a:gd name="T81" fmla="*/ 2147483646 h 1306"/>
              <a:gd name="T82" fmla="*/ 2147483646 w 48"/>
              <a:gd name="T83" fmla="*/ 2147483646 h 1306"/>
              <a:gd name="T84" fmla="*/ 2147483646 w 48"/>
              <a:gd name="T85" fmla="*/ 2147483646 h 1306"/>
              <a:gd name="T86" fmla="*/ 2147483646 w 48"/>
              <a:gd name="T87" fmla="*/ 2147483646 h 1306"/>
              <a:gd name="T88" fmla="*/ 2147483646 w 48"/>
              <a:gd name="T89" fmla="*/ 2147483646 h 1306"/>
              <a:gd name="T90" fmla="*/ 2147483646 w 48"/>
              <a:gd name="T91" fmla="*/ 2147483646 h 1306"/>
              <a:gd name="T92" fmla="*/ 2147483646 w 48"/>
              <a:gd name="T93" fmla="*/ 2147483646 h 1306"/>
              <a:gd name="T94" fmla="*/ 2147483646 w 48"/>
              <a:gd name="T95" fmla="*/ 2147483646 h 1306"/>
              <a:gd name="T96" fmla="*/ 2147483646 w 48"/>
              <a:gd name="T97" fmla="*/ 2147483646 h 1306"/>
              <a:gd name="T98" fmla="*/ 2147483646 w 48"/>
              <a:gd name="T99" fmla="*/ 2147483646 h 1306"/>
              <a:gd name="T100" fmla="*/ 2147483646 w 48"/>
              <a:gd name="T101" fmla="*/ 2147483646 h 1306"/>
              <a:gd name="T102" fmla="*/ 2147483646 w 48"/>
              <a:gd name="T103" fmla="*/ 2147483646 h 1306"/>
              <a:gd name="T104" fmla="*/ 2147483646 w 48"/>
              <a:gd name="T105" fmla="*/ 2147483646 h 13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8"/>
              <a:gd name="T160" fmla="*/ 0 h 1306"/>
              <a:gd name="T161" fmla="*/ 48 w 48"/>
              <a:gd name="T162" fmla="*/ 1306 h 13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8" h="1306">
                <a:moveTo>
                  <a:pt x="30" y="40"/>
                </a:moveTo>
                <a:lnTo>
                  <a:pt x="30" y="52"/>
                </a:lnTo>
                <a:lnTo>
                  <a:pt x="18" y="52"/>
                </a:lnTo>
                <a:lnTo>
                  <a:pt x="18" y="40"/>
                </a:lnTo>
                <a:lnTo>
                  <a:pt x="30" y="40"/>
                </a:lnTo>
                <a:close/>
                <a:moveTo>
                  <a:pt x="30" y="64"/>
                </a:moveTo>
                <a:lnTo>
                  <a:pt x="30" y="77"/>
                </a:lnTo>
                <a:lnTo>
                  <a:pt x="18" y="77"/>
                </a:lnTo>
                <a:lnTo>
                  <a:pt x="18" y="64"/>
                </a:lnTo>
                <a:lnTo>
                  <a:pt x="30" y="64"/>
                </a:lnTo>
                <a:close/>
                <a:moveTo>
                  <a:pt x="30" y="89"/>
                </a:moveTo>
                <a:lnTo>
                  <a:pt x="30" y="101"/>
                </a:lnTo>
                <a:lnTo>
                  <a:pt x="18" y="101"/>
                </a:lnTo>
                <a:lnTo>
                  <a:pt x="18" y="89"/>
                </a:lnTo>
                <a:lnTo>
                  <a:pt x="30" y="89"/>
                </a:lnTo>
                <a:close/>
                <a:moveTo>
                  <a:pt x="30" y="113"/>
                </a:moveTo>
                <a:lnTo>
                  <a:pt x="30" y="125"/>
                </a:lnTo>
                <a:lnTo>
                  <a:pt x="18" y="125"/>
                </a:lnTo>
                <a:lnTo>
                  <a:pt x="18" y="113"/>
                </a:lnTo>
                <a:lnTo>
                  <a:pt x="30" y="113"/>
                </a:lnTo>
                <a:close/>
                <a:moveTo>
                  <a:pt x="30" y="137"/>
                </a:moveTo>
                <a:lnTo>
                  <a:pt x="30" y="149"/>
                </a:lnTo>
                <a:lnTo>
                  <a:pt x="18" y="149"/>
                </a:lnTo>
                <a:lnTo>
                  <a:pt x="18" y="137"/>
                </a:lnTo>
                <a:lnTo>
                  <a:pt x="30" y="137"/>
                </a:lnTo>
                <a:close/>
                <a:moveTo>
                  <a:pt x="30" y="161"/>
                </a:moveTo>
                <a:lnTo>
                  <a:pt x="30" y="173"/>
                </a:lnTo>
                <a:lnTo>
                  <a:pt x="18" y="173"/>
                </a:lnTo>
                <a:lnTo>
                  <a:pt x="18" y="161"/>
                </a:lnTo>
                <a:lnTo>
                  <a:pt x="30" y="161"/>
                </a:lnTo>
                <a:close/>
                <a:moveTo>
                  <a:pt x="30" y="185"/>
                </a:moveTo>
                <a:lnTo>
                  <a:pt x="30" y="197"/>
                </a:lnTo>
                <a:lnTo>
                  <a:pt x="18" y="197"/>
                </a:lnTo>
                <a:lnTo>
                  <a:pt x="18" y="185"/>
                </a:lnTo>
                <a:lnTo>
                  <a:pt x="30" y="185"/>
                </a:lnTo>
                <a:close/>
                <a:moveTo>
                  <a:pt x="30" y="209"/>
                </a:moveTo>
                <a:lnTo>
                  <a:pt x="30" y="221"/>
                </a:lnTo>
                <a:lnTo>
                  <a:pt x="18" y="221"/>
                </a:lnTo>
                <a:lnTo>
                  <a:pt x="18" y="209"/>
                </a:lnTo>
                <a:lnTo>
                  <a:pt x="30" y="209"/>
                </a:lnTo>
                <a:close/>
                <a:moveTo>
                  <a:pt x="30" y="233"/>
                </a:moveTo>
                <a:lnTo>
                  <a:pt x="30" y="245"/>
                </a:lnTo>
                <a:lnTo>
                  <a:pt x="18" y="245"/>
                </a:lnTo>
                <a:lnTo>
                  <a:pt x="18" y="233"/>
                </a:lnTo>
                <a:lnTo>
                  <a:pt x="30" y="233"/>
                </a:lnTo>
                <a:close/>
                <a:moveTo>
                  <a:pt x="30" y="257"/>
                </a:moveTo>
                <a:lnTo>
                  <a:pt x="30" y="269"/>
                </a:lnTo>
                <a:lnTo>
                  <a:pt x="18" y="269"/>
                </a:lnTo>
                <a:lnTo>
                  <a:pt x="18" y="257"/>
                </a:lnTo>
                <a:lnTo>
                  <a:pt x="30" y="257"/>
                </a:lnTo>
                <a:close/>
                <a:moveTo>
                  <a:pt x="30" y="282"/>
                </a:moveTo>
                <a:lnTo>
                  <a:pt x="30" y="294"/>
                </a:lnTo>
                <a:lnTo>
                  <a:pt x="18" y="294"/>
                </a:lnTo>
                <a:lnTo>
                  <a:pt x="18" y="282"/>
                </a:lnTo>
                <a:lnTo>
                  <a:pt x="30" y="282"/>
                </a:lnTo>
                <a:close/>
                <a:moveTo>
                  <a:pt x="30" y="306"/>
                </a:moveTo>
                <a:lnTo>
                  <a:pt x="30" y="318"/>
                </a:lnTo>
                <a:lnTo>
                  <a:pt x="18" y="318"/>
                </a:lnTo>
                <a:lnTo>
                  <a:pt x="18" y="306"/>
                </a:lnTo>
                <a:lnTo>
                  <a:pt x="30" y="306"/>
                </a:lnTo>
                <a:close/>
                <a:moveTo>
                  <a:pt x="30" y="330"/>
                </a:moveTo>
                <a:lnTo>
                  <a:pt x="30" y="342"/>
                </a:lnTo>
                <a:lnTo>
                  <a:pt x="18" y="342"/>
                </a:lnTo>
                <a:lnTo>
                  <a:pt x="18" y="330"/>
                </a:lnTo>
                <a:lnTo>
                  <a:pt x="30" y="330"/>
                </a:lnTo>
                <a:close/>
                <a:moveTo>
                  <a:pt x="30" y="354"/>
                </a:moveTo>
                <a:lnTo>
                  <a:pt x="30" y="366"/>
                </a:lnTo>
                <a:lnTo>
                  <a:pt x="18" y="366"/>
                </a:lnTo>
                <a:lnTo>
                  <a:pt x="18" y="354"/>
                </a:lnTo>
                <a:lnTo>
                  <a:pt x="30" y="354"/>
                </a:lnTo>
                <a:close/>
                <a:moveTo>
                  <a:pt x="30" y="378"/>
                </a:moveTo>
                <a:lnTo>
                  <a:pt x="30" y="390"/>
                </a:lnTo>
                <a:lnTo>
                  <a:pt x="18" y="390"/>
                </a:lnTo>
                <a:lnTo>
                  <a:pt x="18" y="378"/>
                </a:lnTo>
                <a:lnTo>
                  <a:pt x="30" y="378"/>
                </a:lnTo>
                <a:close/>
                <a:moveTo>
                  <a:pt x="30" y="402"/>
                </a:moveTo>
                <a:lnTo>
                  <a:pt x="30" y="414"/>
                </a:lnTo>
                <a:lnTo>
                  <a:pt x="18" y="414"/>
                </a:lnTo>
                <a:lnTo>
                  <a:pt x="18" y="402"/>
                </a:lnTo>
                <a:lnTo>
                  <a:pt x="30" y="402"/>
                </a:lnTo>
                <a:close/>
                <a:moveTo>
                  <a:pt x="30" y="426"/>
                </a:moveTo>
                <a:lnTo>
                  <a:pt x="30" y="438"/>
                </a:lnTo>
                <a:lnTo>
                  <a:pt x="18" y="438"/>
                </a:lnTo>
                <a:lnTo>
                  <a:pt x="18" y="426"/>
                </a:lnTo>
                <a:lnTo>
                  <a:pt x="30" y="426"/>
                </a:lnTo>
                <a:close/>
                <a:moveTo>
                  <a:pt x="30" y="450"/>
                </a:moveTo>
                <a:lnTo>
                  <a:pt x="30" y="462"/>
                </a:lnTo>
                <a:lnTo>
                  <a:pt x="18" y="462"/>
                </a:lnTo>
                <a:lnTo>
                  <a:pt x="18" y="450"/>
                </a:lnTo>
                <a:lnTo>
                  <a:pt x="30" y="450"/>
                </a:lnTo>
                <a:close/>
                <a:moveTo>
                  <a:pt x="30" y="474"/>
                </a:moveTo>
                <a:lnTo>
                  <a:pt x="30" y="486"/>
                </a:lnTo>
                <a:lnTo>
                  <a:pt x="18" y="486"/>
                </a:lnTo>
                <a:lnTo>
                  <a:pt x="18" y="474"/>
                </a:lnTo>
                <a:lnTo>
                  <a:pt x="30" y="474"/>
                </a:lnTo>
                <a:close/>
                <a:moveTo>
                  <a:pt x="30" y="499"/>
                </a:moveTo>
                <a:lnTo>
                  <a:pt x="30" y="511"/>
                </a:lnTo>
                <a:lnTo>
                  <a:pt x="18" y="511"/>
                </a:lnTo>
                <a:lnTo>
                  <a:pt x="18" y="499"/>
                </a:lnTo>
                <a:lnTo>
                  <a:pt x="30" y="499"/>
                </a:lnTo>
                <a:close/>
                <a:moveTo>
                  <a:pt x="30" y="523"/>
                </a:moveTo>
                <a:lnTo>
                  <a:pt x="30" y="535"/>
                </a:lnTo>
                <a:lnTo>
                  <a:pt x="18" y="535"/>
                </a:lnTo>
                <a:lnTo>
                  <a:pt x="18" y="523"/>
                </a:lnTo>
                <a:lnTo>
                  <a:pt x="30" y="523"/>
                </a:lnTo>
                <a:close/>
                <a:moveTo>
                  <a:pt x="30" y="547"/>
                </a:moveTo>
                <a:lnTo>
                  <a:pt x="30" y="559"/>
                </a:lnTo>
                <a:lnTo>
                  <a:pt x="18" y="559"/>
                </a:lnTo>
                <a:lnTo>
                  <a:pt x="18" y="547"/>
                </a:lnTo>
                <a:lnTo>
                  <a:pt x="30" y="547"/>
                </a:lnTo>
                <a:close/>
                <a:moveTo>
                  <a:pt x="30" y="571"/>
                </a:moveTo>
                <a:lnTo>
                  <a:pt x="30" y="583"/>
                </a:lnTo>
                <a:lnTo>
                  <a:pt x="18" y="583"/>
                </a:lnTo>
                <a:lnTo>
                  <a:pt x="18" y="571"/>
                </a:lnTo>
                <a:lnTo>
                  <a:pt x="30" y="571"/>
                </a:lnTo>
                <a:close/>
                <a:moveTo>
                  <a:pt x="30" y="595"/>
                </a:moveTo>
                <a:lnTo>
                  <a:pt x="30" y="607"/>
                </a:lnTo>
                <a:lnTo>
                  <a:pt x="18" y="607"/>
                </a:lnTo>
                <a:lnTo>
                  <a:pt x="18" y="595"/>
                </a:lnTo>
                <a:lnTo>
                  <a:pt x="30" y="595"/>
                </a:lnTo>
                <a:close/>
                <a:moveTo>
                  <a:pt x="30" y="619"/>
                </a:moveTo>
                <a:lnTo>
                  <a:pt x="30" y="631"/>
                </a:lnTo>
                <a:lnTo>
                  <a:pt x="18" y="631"/>
                </a:lnTo>
                <a:lnTo>
                  <a:pt x="18" y="619"/>
                </a:lnTo>
                <a:lnTo>
                  <a:pt x="30" y="619"/>
                </a:lnTo>
                <a:close/>
                <a:moveTo>
                  <a:pt x="30" y="643"/>
                </a:moveTo>
                <a:lnTo>
                  <a:pt x="30" y="655"/>
                </a:lnTo>
                <a:lnTo>
                  <a:pt x="18" y="655"/>
                </a:lnTo>
                <a:lnTo>
                  <a:pt x="18" y="643"/>
                </a:lnTo>
                <a:lnTo>
                  <a:pt x="30" y="643"/>
                </a:lnTo>
                <a:close/>
                <a:moveTo>
                  <a:pt x="30" y="667"/>
                </a:moveTo>
                <a:lnTo>
                  <a:pt x="30" y="679"/>
                </a:lnTo>
                <a:lnTo>
                  <a:pt x="18" y="679"/>
                </a:lnTo>
                <a:lnTo>
                  <a:pt x="18" y="667"/>
                </a:lnTo>
                <a:lnTo>
                  <a:pt x="30" y="667"/>
                </a:lnTo>
                <a:close/>
                <a:moveTo>
                  <a:pt x="30" y="691"/>
                </a:moveTo>
                <a:lnTo>
                  <a:pt x="30" y="704"/>
                </a:lnTo>
                <a:lnTo>
                  <a:pt x="18" y="704"/>
                </a:lnTo>
                <a:lnTo>
                  <a:pt x="18" y="691"/>
                </a:lnTo>
                <a:lnTo>
                  <a:pt x="30" y="691"/>
                </a:lnTo>
                <a:close/>
                <a:moveTo>
                  <a:pt x="30" y="716"/>
                </a:moveTo>
                <a:lnTo>
                  <a:pt x="30" y="728"/>
                </a:lnTo>
                <a:lnTo>
                  <a:pt x="18" y="728"/>
                </a:lnTo>
                <a:lnTo>
                  <a:pt x="18" y="716"/>
                </a:lnTo>
                <a:lnTo>
                  <a:pt x="30" y="716"/>
                </a:lnTo>
                <a:close/>
                <a:moveTo>
                  <a:pt x="30" y="740"/>
                </a:moveTo>
                <a:lnTo>
                  <a:pt x="30" y="752"/>
                </a:lnTo>
                <a:lnTo>
                  <a:pt x="18" y="752"/>
                </a:lnTo>
                <a:lnTo>
                  <a:pt x="18" y="740"/>
                </a:lnTo>
                <a:lnTo>
                  <a:pt x="30" y="740"/>
                </a:lnTo>
                <a:close/>
                <a:moveTo>
                  <a:pt x="30" y="764"/>
                </a:moveTo>
                <a:lnTo>
                  <a:pt x="30" y="776"/>
                </a:lnTo>
                <a:lnTo>
                  <a:pt x="18" y="776"/>
                </a:lnTo>
                <a:lnTo>
                  <a:pt x="18" y="764"/>
                </a:lnTo>
                <a:lnTo>
                  <a:pt x="30" y="764"/>
                </a:lnTo>
                <a:close/>
                <a:moveTo>
                  <a:pt x="30" y="788"/>
                </a:moveTo>
                <a:lnTo>
                  <a:pt x="30" y="800"/>
                </a:lnTo>
                <a:lnTo>
                  <a:pt x="18" y="800"/>
                </a:lnTo>
                <a:lnTo>
                  <a:pt x="18" y="788"/>
                </a:lnTo>
                <a:lnTo>
                  <a:pt x="30" y="788"/>
                </a:lnTo>
                <a:close/>
                <a:moveTo>
                  <a:pt x="30" y="812"/>
                </a:moveTo>
                <a:lnTo>
                  <a:pt x="30" y="824"/>
                </a:lnTo>
                <a:lnTo>
                  <a:pt x="18" y="824"/>
                </a:lnTo>
                <a:lnTo>
                  <a:pt x="18" y="812"/>
                </a:lnTo>
                <a:lnTo>
                  <a:pt x="30" y="812"/>
                </a:lnTo>
                <a:close/>
                <a:moveTo>
                  <a:pt x="30" y="836"/>
                </a:moveTo>
                <a:lnTo>
                  <a:pt x="30" y="848"/>
                </a:lnTo>
                <a:lnTo>
                  <a:pt x="18" y="848"/>
                </a:lnTo>
                <a:lnTo>
                  <a:pt x="18" y="836"/>
                </a:lnTo>
                <a:lnTo>
                  <a:pt x="30" y="836"/>
                </a:lnTo>
                <a:close/>
                <a:moveTo>
                  <a:pt x="30" y="860"/>
                </a:moveTo>
                <a:lnTo>
                  <a:pt x="30" y="872"/>
                </a:lnTo>
                <a:lnTo>
                  <a:pt x="18" y="872"/>
                </a:lnTo>
                <a:lnTo>
                  <a:pt x="18" y="860"/>
                </a:lnTo>
                <a:lnTo>
                  <a:pt x="30" y="860"/>
                </a:lnTo>
                <a:close/>
                <a:moveTo>
                  <a:pt x="30" y="884"/>
                </a:moveTo>
                <a:lnTo>
                  <a:pt x="30" y="896"/>
                </a:lnTo>
                <a:lnTo>
                  <a:pt x="18" y="896"/>
                </a:lnTo>
                <a:lnTo>
                  <a:pt x="18" y="884"/>
                </a:lnTo>
                <a:lnTo>
                  <a:pt x="30" y="884"/>
                </a:lnTo>
                <a:close/>
                <a:moveTo>
                  <a:pt x="30" y="909"/>
                </a:moveTo>
                <a:lnTo>
                  <a:pt x="30" y="921"/>
                </a:lnTo>
                <a:lnTo>
                  <a:pt x="18" y="921"/>
                </a:lnTo>
                <a:lnTo>
                  <a:pt x="18" y="909"/>
                </a:lnTo>
                <a:lnTo>
                  <a:pt x="30" y="909"/>
                </a:lnTo>
                <a:close/>
                <a:moveTo>
                  <a:pt x="30" y="933"/>
                </a:moveTo>
                <a:lnTo>
                  <a:pt x="30" y="945"/>
                </a:lnTo>
                <a:lnTo>
                  <a:pt x="18" y="945"/>
                </a:lnTo>
                <a:lnTo>
                  <a:pt x="18" y="933"/>
                </a:lnTo>
                <a:lnTo>
                  <a:pt x="30" y="933"/>
                </a:lnTo>
                <a:close/>
                <a:moveTo>
                  <a:pt x="30" y="957"/>
                </a:moveTo>
                <a:lnTo>
                  <a:pt x="30" y="969"/>
                </a:lnTo>
                <a:lnTo>
                  <a:pt x="18" y="969"/>
                </a:lnTo>
                <a:lnTo>
                  <a:pt x="18" y="957"/>
                </a:lnTo>
                <a:lnTo>
                  <a:pt x="30" y="957"/>
                </a:lnTo>
                <a:close/>
                <a:moveTo>
                  <a:pt x="30" y="981"/>
                </a:moveTo>
                <a:lnTo>
                  <a:pt x="30" y="993"/>
                </a:lnTo>
                <a:lnTo>
                  <a:pt x="18" y="993"/>
                </a:lnTo>
                <a:lnTo>
                  <a:pt x="18" y="981"/>
                </a:lnTo>
                <a:lnTo>
                  <a:pt x="30" y="981"/>
                </a:lnTo>
                <a:close/>
                <a:moveTo>
                  <a:pt x="30" y="1005"/>
                </a:moveTo>
                <a:lnTo>
                  <a:pt x="30" y="1017"/>
                </a:lnTo>
                <a:lnTo>
                  <a:pt x="18" y="1017"/>
                </a:lnTo>
                <a:lnTo>
                  <a:pt x="18" y="1005"/>
                </a:lnTo>
                <a:lnTo>
                  <a:pt x="30" y="1005"/>
                </a:lnTo>
                <a:close/>
                <a:moveTo>
                  <a:pt x="30" y="1029"/>
                </a:moveTo>
                <a:lnTo>
                  <a:pt x="30" y="1041"/>
                </a:lnTo>
                <a:lnTo>
                  <a:pt x="18" y="1041"/>
                </a:lnTo>
                <a:lnTo>
                  <a:pt x="18" y="1029"/>
                </a:lnTo>
                <a:lnTo>
                  <a:pt x="30" y="1029"/>
                </a:lnTo>
                <a:close/>
                <a:moveTo>
                  <a:pt x="30" y="1053"/>
                </a:moveTo>
                <a:lnTo>
                  <a:pt x="30" y="1065"/>
                </a:lnTo>
                <a:lnTo>
                  <a:pt x="18" y="1065"/>
                </a:lnTo>
                <a:lnTo>
                  <a:pt x="18" y="1053"/>
                </a:lnTo>
                <a:lnTo>
                  <a:pt x="30" y="1053"/>
                </a:lnTo>
                <a:close/>
                <a:moveTo>
                  <a:pt x="30" y="1077"/>
                </a:moveTo>
                <a:lnTo>
                  <a:pt x="30" y="1089"/>
                </a:lnTo>
                <a:lnTo>
                  <a:pt x="18" y="1089"/>
                </a:lnTo>
                <a:lnTo>
                  <a:pt x="18" y="1077"/>
                </a:lnTo>
                <a:lnTo>
                  <a:pt x="30" y="1077"/>
                </a:lnTo>
                <a:close/>
                <a:moveTo>
                  <a:pt x="30" y="1101"/>
                </a:moveTo>
                <a:lnTo>
                  <a:pt x="30" y="1114"/>
                </a:lnTo>
                <a:lnTo>
                  <a:pt x="18" y="1114"/>
                </a:lnTo>
                <a:lnTo>
                  <a:pt x="18" y="1101"/>
                </a:lnTo>
                <a:lnTo>
                  <a:pt x="30" y="1101"/>
                </a:lnTo>
                <a:close/>
                <a:moveTo>
                  <a:pt x="30" y="1126"/>
                </a:moveTo>
                <a:lnTo>
                  <a:pt x="30" y="1138"/>
                </a:lnTo>
                <a:lnTo>
                  <a:pt x="18" y="1138"/>
                </a:lnTo>
                <a:lnTo>
                  <a:pt x="18" y="1126"/>
                </a:lnTo>
                <a:lnTo>
                  <a:pt x="30" y="1126"/>
                </a:lnTo>
                <a:close/>
                <a:moveTo>
                  <a:pt x="30" y="1150"/>
                </a:moveTo>
                <a:lnTo>
                  <a:pt x="30" y="1162"/>
                </a:lnTo>
                <a:lnTo>
                  <a:pt x="18" y="1162"/>
                </a:lnTo>
                <a:lnTo>
                  <a:pt x="18" y="1150"/>
                </a:lnTo>
                <a:lnTo>
                  <a:pt x="30" y="1150"/>
                </a:lnTo>
                <a:close/>
                <a:moveTo>
                  <a:pt x="30" y="1174"/>
                </a:moveTo>
                <a:lnTo>
                  <a:pt x="30" y="1186"/>
                </a:lnTo>
                <a:lnTo>
                  <a:pt x="18" y="1186"/>
                </a:lnTo>
                <a:lnTo>
                  <a:pt x="18" y="1174"/>
                </a:lnTo>
                <a:lnTo>
                  <a:pt x="30" y="1174"/>
                </a:lnTo>
                <a:close/>
                <a:moveTo>
                  <a:pt x="30" y="1198"/>
                </a:moveTo>
                <a:lnTo>
                  <a:pt x="31" y="1210"/>
                </a:lnTo>
                <a:lnTo>
                  <a:pt x="19" y="1210"/>
                </a:lnTo>
                <a:lnTo>
                  <a:pt x="18" y="1198"/>
                </a:lnTo>
                <a:lnTo>
                  <a:pt x="30" y="1198"/>
                </a:lnTo>
                <a:close/>
                <a:moveTo>
                  <a:pt x="31" y="1222"/>
                </a:moveTo>
                <a:lnTo>
                  <a:pt x="31" y="1234"/>
                </a:lnTo>
                <a:lnTo>
                  <a:pt x="19" y="1234"/>
                </a:lnTo>
                <a:lnTo>
                  <a:pt x="19" y="1222"/>
                </a:lnTo>
                <a:lnTo>
                  <a:pt x="31" y="1222"/>
                </a:lnTo>
                <a:close/>
                <a:moveTo>
                  <a:pt x="31" y="1246"/>
                </a:moveTo>
                <a:lnTo>
                  <a:pt x="31" y="1258"/>
                </a:lnTo>
                <a:lnTo>
                  <a:pt x="19" y="1258"/>
                </a:lnTo>
                <a:lnTo>
                  <a:pt x="19" y="1246"/>
                </a:lnTo>
                <a:lnTo>
                  <a:pt x="31" y="1246"/>
                </a:lnTo>
                <a:close/>
                <a:moveTo>
                  <a:pt x="31" y="1270"/>
                </a:moveTo>
                <a:lnTo>
                  <a:pt x="31" y="1282"/>
                </a:lnTo>
                <a:lnTo>
                  <a:pt x="19" y="1282"/>
                </a:lnTo>
                <a:lnTo>
                  <a:pt x="19" y="1270"/>
                </a:lnTo>
                <a:lnTo>
                  <a:pt x="31" y="1270"/>
                </a:lnTo>
                <a:close/>
                <a:moveTo>
                  <a:pt x="31" y="1294"/>
                </a:moveTo>
                <a:lnTo>
                  <a:pt x="31" y="1306"/>
                </a:lnTo>
                <a:lnTo>
                  <a:pt x="19" y="1306"/>
                </a:lnTo>
                <a:lnTo>
                  <a:pt x="19" y="1294"/>
                </a:lnTo>
                <a:lnTo>
                  <a:pt x="31" y="1294"/>
                </a:lnTo>
                <a:close/>
                <a:moveTo>
                  <a:pt x="0" y="48"/>
                </a:moveTo>
                <a:lnTo>
                  <a:pt x="24" y="0"/>
                </a:lnTo>
                <a:lnTo>
                  <a:pt x="48" y="48"/>
                </a:lnTo>
                <a:lnTo>
                  <a:pt x="0" y="48"/>
                </a:lnTo>
                <a:close/>
              </a:path>
            </a:pathLst>
          </a:custGeom>
          <a:solidFill>
            <a:srgbClr val="000000"/>
          </a:solidFill>
          <a:ln w="1588">
            <a:solidFill>
              <a:srgbClr val="000000"/>
            </a:solidFill>
            <a:bevel/>
            <a:headEnd/>
            <a:tailEnd/>
          </a:ln>
        </p:spPr>
        <p:txBody>
          <a:bodyPr/>
          <a:lstStyle/>
          <a:p>
            <a:endParaRPr lang="en-US" sz="1400"/>
          </a:p>
        </p:txBody>
      </p:sp>
      <p:sp>
        <p:nvSpPr>
          <p:cNvPr id="107543" name="Freeform 23">
            <a:extLst>
              <a:ext uri="{FF2B5EF4-FFF2-40B4-BE49-F238E27FC236}">
                <a16:creationId xmlns:a16="http://schemas.microsoft.com/office/drawing/2014/main" id="{D2E26324-8700-413F-8828-63DED24173BF}"/>
              </a:ext>
            </a:extLst>
          </p:cNvPr>
          <p:cNvSpPr>
            <a:spLocks noEditPoints="1"/>
          </p:cNvSpPr>
          <p:nvPr/>
        </p:nvSpPr>
        <p:spPr bwMode="auto">
          <a:xfrm>
            <a:off x="4511797" y="2775001"/>
            <a:ext cx="2444562" cy="76194"/>
          </a:xfrm>
          <a:custGeom>
            <a:avLst/>
            <a:gdLst>
              <a:gd name="T0" fmla="*/ 2147483646 w 1540"/>
              <a:gd name="T1" fmla="*/ 2147483646 h 48"/>
              <a:gd name="T2" fmla="*/ 2147483646 w 1540"/>
              <a:gd name="T3" fmla="*/ 2147483646 h 48"/>
              <a:gd name="T4" fmla="*/ 2147483646 w 1540"/>
              <a:gd name="T5" fmla="*/ 2147483646 h 48"/>
              <a:gd name="T6" fmla="*/ 2147483646 w 1540"/>
              <a:gd name="T7" fmla="*/ 2147483646 h 48"/>
              <a:gd name="T8" fmla="*/ 2147483646 w 1540"/>
              <a:gd name="T9" fmla="*/ 2147483646 h 48"/>
              <a:gd name="T10" fmla="*/ 2147483646 w 1540"/>
              <a:gd name="T11" fmla="*/ 2147483646 h 48"/>
              <a:gd name="T12" fmla="*/ 2147483646 w 1540"/>
              <a:gd name="T13" fmla="*/ 2147483646 h 48"/>
              <a:gd name="T14" fmla="*/ 2147483646 w 1540"/>
              <a:gd name="T15" fmla="*/ 2147483646 h 48"/>
              <a:gd name="T16" fmla="*/ 2147483646 w 1540"/>
              <a:gd name="T17" fmla="*/ 2147483646 h 48"/>
              <a:gd name="T18" fmla="*/ 2147483646 w 1540"/>
              <a:gd name="T19" fmla="*/ 2147483646 h 48"/>
              <a:gd name="T20" fmla="*/ 2147483646 w 1540"/>
              <a:gd name="T21" fmla="*/ 2147483646 h 48"/>
              <a:gd name="T22" fmla="*/ 2147483646 w 1540"/>
              <a:gd name="T23" fmla="*/ 2147483646 h 48"/>
              <a:gd name="T24" fmla="*/ 2147483646 w 1540"/>
              <a:gd name="T25" fmla="*/ 2147483646 h 48"/>
              <a:gd name="T26" fmla="*/ 2147483646 w 1540"/>
              <a:gd name="T27" fmla="*/ 2147483646 h 48"/>
              <a:gd name="T28" fmla="*/ 2147483646 w 1540"/>
              <a:gd name="T29" fmla="*/ 2147483646 h 48"/>
              <a:gd name="T30" fmla="*/ 2147483646 w 1540"/>
              <a:gd name="T31" fmla="*/ 2147483646 h 48"/>
              <a:gd name="T32" fmla="*/ 2147483646 w 1540"/>
              <a:gd name="T33" fmla="*/ 2147483646 h 48"/>
              <a:gd name="T34" fmla="*/ 2147483646 w 1540"/>
              <a:gd name="T35" fmla="*/ 2147483646 h 48"/>
              <a:gd name="T36" fmla="*/ 2147483646 w 1540"/>
              <a:gd name="T37" fmla="*/ 2147483646 h 48"/>
              <a:gd name="T38" fmla="*/ 2147483646 w 1540"/>
              <a:gd name="T39" fmla="*/ 2147483646 h 48"/>
              <a:gd name="T40" fmla="*/ 2147483646 w 1540"/>
              <a:gd name="T41" fmla="*/ 2147483646 h 48"/>
              <a:gd name="T42" fmla="*/ 2147483646 w 1540"/>
              <a:gd name="T43" fmla="*/ 2147483646 h 48"/>
              <a:gd name="T44" fmla="*/ 2147483646 w 1540"/>
              <a:gd name="T45" fmla="*/ 2147483646 h 48"/>
              <a:gd name="T46" fmla="*/ 2147483646 w 1540"/>
              <a:gd name="T47" fmla="*/ 2147483646 h 48"/>
              <a:gd name="T48" fmla="*/ 2147483646 w 1540"/>
              <a:gd name="T49" fmla="*/ 2147483646 h 48"/>
              <a:gd name="T50" fmla="*/ 2147483646 w 1540"/>
              <a:gd name="T51" fmla="*/ 2147483646 h 48"/>
              <a:gd name="T52" fmla="*/ 2147483646 w 1540"/>
              <a:gd name="T53" fmla="*/ 2147483646 h 48"/>
              <a:gd name="T54" fmla="*/ 2147483646 w 1540"/>
              <a:gd name="T55" fmla="*/ 2147483646 h 48"/>
              <a:gd name="T56" fmla="*/ 2147483646 w 1540"/>
              <a:gd name="T57" fmla="*/ 2147483646 h 48"/>
              <a:gd name="T58" fmla="*/ 2147483646 w 1540"/>
              <a:gd name="T59" fmla="*/ 2147483646 h 48"/>
              <a:gd name="T60" fmla="*/ 2147483646 w 1540"/>
              <a:gd name="T61" fmla="*/ 2147483646 h 48"/>
              <a:gd name="T62" fmla="*/ 2147483646 w 1540"/>
              <a:gd name="T63" fmla="*/ 2147483646 h 48"/>
              <a:gd name="T64" fmla="*/ 2147483646 w 1540"/>
              <a:gd name="T65" fmla="*/ 2147483646 h 48"/>
              <a:gd name="T66" fmla="*/ 2147483646 w 1540"/>
              <a:gd name="T67" fmla="*/ 2147483646 h 48"/>
              <a:gd name="T68" fmla="*/ 2147483646 w 1540"/>
              <a:gd name="T69" fmla="*/ 2147483646 h 48"/>
              <a:gd name="T70" fmla="*/ 2147483646 w 1540"/>
              <a:gd name="T71" fmla="*/ 2147483646 h 48"/>
              <a:gd name="T72" fmla="*/ 2147483646 w 1540"/>
              <a:gd name="T73" fmla="*/ 2147483646 h 48"/>
              <a:gd name="T74" fmla="*/ 2147483646 w 1540"/>
              <a:gd name="T75" fmla="*/ 2147483646 h 48"/>
              <a:gd name="T76" fmla="*/ 2147483646 w 1540"/>
              <a:gd name="T77" fmla="*/ 2147483646 h 48"/>
              <a:gd name="T78" fmla="*/ 2147483646 w 1540"/>
              <a:gd name="T79" fmla="*/ 2147483646 h 48"/>
              <a:gd name="T80" fmla="*/ 2147483646 w 1540"/>
              <a:gd name="T81" fmla="*/ 2147483646 h 48"/>
              <a:gd name="T82" fmla="*/ 2147483646 w 1540"/>
              <a:gd name="T83" fmla="*/ 2147483646 h 48"/>
              <a:gd name="T84" fmla="*/ 2147483646 w 1540"/>
              <a:gd name="T85" fmla="*/ 2147483646 h 48"/>
              <a:gd name="T86" fmla="*/ 2147483646 w 1540"/>
              <a:gd name="T87" fmla="*/ 2147483646 h 48"/>
              <a:gd name="T88" fmla="*/ 2147483646 w 1540"/>
              <a:gd name="T89" fmla="*/ 2147483646 h 48"/>
              <a:gd name="T90" fmla="*/ 2147483646 w 1540"/>
              <a:gd name="T91" fmla="*/ 2147483646 h 48"/>
              <a:gd name="T92" fmla="*/ 2147483646 w 1540"/>
              <a:gd name="T93" fmla="*/ 2147483646 h 48"/>
              <a:gd name="T94" fmla="*/ 2147483646 w 1540"/>
              <a:gd name="T95" fmla="*/ 2147483646 h 48"/>
              <a:gd name="T96" fmla="*/ 2147483646 w 1540"/>
              <a:gd name="T97" fmla="*/ 2147483646 h 48"/>
              <a:gd name="T98" fmla="*/ 2147483646 w 1540"/>
              <a:gd name="T99" fmla="*/ 2147483646 h 48"/>
              <a:gd name="T100" fmla="*/ 2147483646 w 1540"/>
              <a:gd name="T101" fmla="*/ 2147483646 h 48"/>
              <a:gd name="T102" fmla="*/ 2147483646 w 1540"/>
              <a:gd name="T103" fmla="*/ 2147483646 h 48"/>
              <a:gd name="T104" fmla="*/ 2147483646 w 1540"/>
              <a:gd name="T105" fmla="*/ 2147483646 h 48"/>
              <a:gd name="T106" fmla="*/ 2147483646 w 1540"/>
              <a:gd name="T107" fmla="*/ 2147483646 h 48"/>
              <a:gd name="T108" fmla="*/ 2147483646 w 1540"/>
              <a:gd name="T109" fmla="*/ 2147483646 h 48"/>
              <a:gd name="T110" fmla="*/ 2147483646 w 1540"/>
              <a:gd name="T111" fmla="*/ 2147483646 h 48"/>
              <a:gd name="T112" fmla="*/ 2147483646 w 1540"/>
              <a:gd name="T113" fmla="*/ 2147483646 h 48"/>
              <a:gd name="T114" fmla="*/ 2147483646 w 1540"/>
              <a:gd name="T115" fmla="*/ 2147483646 h 48"/>
              <a:gd name="T116" fmla="*/ 2147483646 w 1540"/>
              <a:gd name="T117" fmla="*/ 2147483646 h 48"/>
              <a:gd name="T118" fmla="*/ 2147483646 w 1540"/>
              <a:gd name="T119" fmla="*/ 2147483646 h 48"/>
              <a:gd name="T120" fmla="*/ 2147483646 w 1540"/>
              <a:gd name="T121" fmla="*/ 2147483646 h 48"/>
              <a:gd name="T122" fmla="*/ 2147483646 w 1540"/>
              <a:gd name="T123" fmla="*/ 2147483646 h 48"/>
              <a:gd name="T124" fmla="*/ 2147483646 w 1540"/>
              <a:gd name="T125" fmla="*/ 2147483646 h 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0"/>
              <a:gd name="T190" fmla="*/ 0 h 48"/>
              <a:gd name="T191" fmla="*/ 1540 w 1540"/>
              <a:gd name="T192" fmla="*/ 48 h 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0" h="48">
                <a:moveTo>
                  <a:pt x="40" y="18"/>
                </a:moveTo>
                <a:lnTo>
                  <a:pt x="52" y="18"/>
                </a:lnTo>
                <a:lnTo>
                  <a:pt x="52" y="30"/>
                </a:lnTo>
                <a:lnTo>
                  <a:pt x="40" y="30"/>
                </a:lnTo>
                <a:lnTo>
                  <a:pt x="40" y="18"/>
                </a:lnTo>
                <a:close/>
                <a:moveTo>
                  <a:pt x="64" y="18"/>
                </a:moveTo>
                <a:lnTo>
                  <a:pt x="76" y="18"/>
                </a:lnTo>
                <a:lnTo>
                  <a:pt x="76" y="30"/>
                </a:lnTo>
                <a:lnTo>
                  <a:pt x="64" y="30"/>
                </a:lnTo>
                <a:lnTo>
                  <a:pt x="64" y="18"/>
                </a:lnTo>
                <a:close/>
                <a:moveTo>
                  <a:pt x="88" y="18"/>
                </a:moveTo>
                <a:lnTo>
                  <a:pt x="100" y="18"/>
                </a:lnTo>
                <a:lnTo>
                  <a:pt x="100" y="30"/>
                </a:lnTo>
                <a:lnTo>
                  <a:pt x="88" y="30"/>
                </a:lnTo>
                <a:lnTo>
                  <a:pt x="88" y="18"/>
                </a:lnTo>
                <a:close/>
                <a:moveTo>
                  <a:pt x="112" y="18"/>
                </a:moveTo>
                <a:lnTo>
                  <a:pt x="124" y="18"/>
                </a:lnTo>
                <a:lnTo>
                  <a:pt x="124" y="30"/>
                </a:lnTo>
                <a:lnTo>
                  <a:pt x="112" y="30"/>
                </a:lnTo>
                <a:lnTo>
                  <a:pt x="112" y="18"/>
                </a:lnTo>
                <a:close/>
                <a:moveTo>
                  <a:pt x="136" y="18"/>
                </a:moveTo>
                <a:lnTo>
                  <a:pt x="148" y="18"/>
                </a:lnTo>
                <a:lnTo>
                  <a:pt x="148" y="30"/>
                </a:lnTo>
                <a:lnTo>
                  <a:pt x="136" y="30"/>
                </a:lnTo>
                <a:lnTo>
                  <a:pt x="136" y="18"/>
                </a:lnTo>
                <a:close/>
                <a:moveTo>
                  <a:pt x="160" y="18"/>
                </a:moveTo>
                <a:lnTo>
                  <a:pt x="172" y="18"/>
                </a:lnTo>
                <a:lnTo>
                  <a:pt x="172" y="30"/>
                </a:lnTo>
                <a:lnTo>
                  <a:pt x="160" y="30"/>
                </a:lnTo>
                <a:lnTo>
                  <a:pt x="160" y="18"/>
                </a:lnTo>
                <a:close/>
                <a:moveTo>
                  <a:pt x="184" y="18"/>
                </a:moveTo>
                <a:lnTo>
                  <a:pt x="196" y="18"/>
                </a:lnTo>
                <a:lnTo>
                  <a:pt x="196" y="30"/>
                </a:lnTo>
                <a:lnTo>
                  <a:pt x="184" y="30"/>
                </a:lnTo>
                <a:lnTo>
                  <a:pt x="184" y="18"/>
                </a:lnTo>
                <a:close/>
                <a:moveTo>
                  <a:pt x="208" y="18"/>
                </a:moveTo>
                <a:lnTo>
                  <a:pt x="220" y="18"/>
                </a:lnTo>
                <a:lnTo>
                  <a:pt x="220" y="30"/>
                </a:lnTo>
                <a:lnTo>
                  <a:pt x="208" y="30"/>
                </a:lnTo>
                <a:lnTo>
                  <a:pt x="208" y="18"/>
                </a:lnTo>
                <a:close/>
                <a:moveTo>
                  <a:pt x="232" y="18"/>
                </a:moveTo>
                <a:lnTo>
                  <a:pt x="244" y="18"/>
                </a:lnTo>
                <a:lnTo>
                  <a:pt x="244" y="30"/>
                </a:lnTo>
                <a:lnTo>
                  <a:pt x="232" y="30"/>
                </a:lnTo>
                <a:lnTo>
                  <a:pt x="232" y="18"/>
                </a:lnTo>
                <a:close/>
                <a:moveTo>
                  <a:pt x="256" y="18"/>
                </a:moveTo>
                <a:lnTo>
                  <a:pt x="268" y="18"/>
                </a:lnTo>
                <a:lnTo>
                  <a:pt x="268" y="30"/>
                </a:lnTo>
                <a:lnTo>
                  <a:pt x="256" y="30"/>
                </a:lnTo>
                <a:lnTo>
                  <a:pt x="256" y="18"/>
                </a:lnTo>
                <a:close/>
                <a:moveTo>
                  <a:pt x="280" y="18"/>
                </a:moveTo>
                <a:lnTo>
                  <a:pt x="292" y="18"/>
                </a:lnTo>
                <a:lnTo>
                  <a:pt x="292" y="30"/>
                </a:lnTo>
                <a:lnTo>
                  <a:pt x="280" y="30"/>
                </a:lnTo>
                <a:lnTo>
                  <a:pt x="280" y="18"/>
                </a:lnTo>
                <a:close/>
                <a:moveTo>
                  <a:pt x="304" y="18"/>
                </a:moveTo>
                <a:lnTo>
                  <a:pt x="316" y="18"/>
                </a:lnTo>
                <a:lnTo>
                  <a:pt x="316" y="30"/>
                </a:lnTo>
                <a:lnTo>
                  <a:pt x="304" y="30"/>
                </a:lnTo>
                <a:lnTo>
                  <a:pt x="304" y="18"/>
                </a:lnTo>
                <a:close/>
                <a:moveTo>
                  <a:pt x="328" y="18"/>
                </a:moveTo>
                <a:lnTo>
                  <a:pt x="340" y="18"/>
                </a:lnTo>
                <a:lnTo>
                  <a:pt x="340" y="30"/>
                </a:lnTo>
                <a:lnTo>
                  <a:pt x="328" y="30"/>
                </a:lnTo>
                <a:lnTo>
                  <a:pt x="328" y="18"/>
                </a:lnTo>
                <a:close/>
                <a:moveTo>
                  <a:pt x="352" y="18"/>
                </a:moveTo>
                <a:lnTo>
                  <a:pt x="364" y="18"/>
                </a:lnTo>
                <a:lnTo>
                  <a:pt x="364" y="30"/>
                </a:lnTo>
                <a:lnTo>
                  <a:pt x="352" y="30"/>
                </a:lnTo>
                <a:lnTo>
                  <a:pt x="352" y="18"/>
                </a:lnTo>
                <a:close/>
                <a:moveTo>
                  <a:pt x="376" y="18"/>
                </a:moveTo>
                <a:lnTo>
                  <a:pt x="388" y="18"/>
                </a:lnTo>
                <a:lnTo>
                  <a:pt x="388" y="30"/>
                </a:lnTo>
                <a:lnTo>
                  <a:pt x="376" y="30"/>
                </a:lnTo>
                <a:lnTo>
                  <a:pt x="376" y="18"/>
                </a:lnTo>
                <a:close/>
                <a:moveTo>
                  <a:pt x="400" y="18"/>
                </a:moveTo>
                <a:lnTo>
                  <a:pt x="412" y="18"/>
                </a:lnTo>
                <a:lnTo>
                  <a:pt x="412" y="30"/>
                </a:lnTo>
                <a:lnTo>
                  <a:pt x="400" y="30"/>
                </a:lnTo>
                <a:lnTo>
                  <a:pt x="400" y="18"/>
                </a:lnTo>
                <a:close/>
                <a:moveTo>
                  <a:pt x="424" y="18"/>
                </a:moveTo>
                <a:lnTo>
                  <a:pt x="436" y="18"/>
                </a:lnTo>
                <a:lnTo>
                  <a:pt x="436" y="30"/>
                </a:lnTo>
                <a:lnTo>
                  <a:pt x="424" y="30"/>
                </a:lnTo>
                <a:lnTo>
                  <a:pt x="424" y="18"/>
                </a:lnTo>
                <a:close/>
                <a:moveTo>
                  <a:pt x="448" y="18"/>
                </a:moveTo>
                <a:lnTo>
                  <a:pt x="460" y="18"/>
                </a:lnTo>
                <a:lnTo>
                  <a:pt x="460" y="30"/>
                </a:lnTo>
                <a:lnTo>
                  <a:pt x="448" y="30"/>
                </a:lnTo>
                <a:lnTo>
                  <a:pt x="448" y="18"/>
                </a:lnTo>
                <a:close/>
                <a:moveTo>
                  <a:pt x="472" y="18"/>
                </a:moveTo>
                <a:lnTo>
                  <a:pt x="484" y="18"/>
                </a:lnTo>
                <a:lnTo>
                  <a:pt x="484" y="30"/>
                </a:lnTo>
                <a:lnTo>
                  <a:pt x="472" y="30"/>
                </a:lnTo>
                <a:lnTo>
                  <a:pt x="472" y="18"/>
                </a:lnTo>
                <a:close/>
                <a:moveTo>
                  <a:pt x="496" y="18"/>
                </a:moveTo>
                <a:lnTo>
                  <a:pt x="508" y="18"/>
                </a:lnTo>
                <a:lnTo>
                  <a:pt x="508" y="30"/>
                </a:lnTo>
                <a:lnTo>
                  <a:pt x="496" y="30"/>
                </a:lnTo>
                <a:lnTo>
                  <a:pt x="496" y="18"/>
                </a:lnTo>
                <a:close/>
                <a:moveTo>
                  <a:pt x="520" y="18"/>
                </a:moveTo>
                <a:lnTo>
                  <a:pt x="532" y="18"/>
                </a:lnTo>
                <a:lnTo>
                  <a:pt x="532" y="30"/>
                </a:lnTo>
                <a:lnTo>
                  <a:pt x="520" y="30"/>
                </a:lnTo>
                <a:lnTo>
                  <a:pt x="520" y="18"/>
                </a:lnTo>
                <a:close/>
                <a:moveTo>
                  <a:pt x="544" y="18"/>
                </a:moveTo>
                <a:lnTo>
                  <a:pt x="556" y="18"/>
                </a:lnTo>
                <a:lnTo>
                  <a:pt x="556" y="30"/>
                </a:lnTo>
                <a:lnTo>
                  <a:pt x="544" y="30"/>
                </a:lnTo>
                <a:lnTo>
                  <a:pt x="544" y="18"/>
                </a:lnTo>
                <a:close/>
                <a:moveTo>
                  <a:pt x="568" y="19"/>
                </a:moveTo>
                <a:lnTo>
                  <a:pt x="580" y="19"/>
                </a:lnTo>
                <a:lnTo>
                  <a:pt x="580" y="31"/>
                </a:lnTo>
                <a:lnTo>
                  <a:pt x="568" y="31"/>
                </a:lnTo>
                <a:lnTo>
                  <a:pt x="568" y="19"/>
                </a:lnTo>
                <a:close/>
                <a:moveTo>
                  <a:pt x="592" y="19"/>
                </a:moveTo>
                <a:lnTo>
                  <a:pt x="604" y="19"/>
                </a:lnTo>
                <a:lnTo>
                  <a:pt x="604" y="31"/>
                </a:lnTo>
                <a:lnTo>
                  <a:pt x="592" y="31"/>
                </a:lnTo>
                <a:lnTo>
                  <a:pt x="592" y="19"/>
                </a:lnTo>
                <a:close/>
                <a:moveTo>
                  <a:pt x="616" y="19"/>
                </a:moveTo>
                <a:lnTo>
                  <a:pt x="628" y="19"/>
                </a:lnTo>
                <a:lnTo>
                  <a:pt x="628" y="31"/>
                </a:lnTo>
                <a:lnTo>
                  <a:pt x="616" y="31"/>
                </a:lnTo>
                <a:lnTo>
                  <a:pt x="616" y="19"/>
                </a:lnTo>
                <a:close/>
                <a:moveTo>
                  <a:pt x="640" y="19"/>
                </a:moveTo>
                <a:lnTo>
                  <a:pt x="652" y="19"/>
                </a:lnTo>
                <a:lnTo>
                  <a:pt x="652" y="31"/>
                </a:lnTo>
                <a:lnTo>
                  <a:pt x="640" y="31"/>
                </a:lnTo>
                <a:lnTo>
                  <a:pt x="640" y="19"/>
                </a:lnTo>
                <a:close/>
                <a:moveTo>
                  <a:pt x="664" y="19"/>
                </a:moveTo>
                <a:lnTo>
                  <a:pt x="676" y="19"/>
                </a:lnTo>
                <a:lnTo>
                  <a:pt x="676" y="31"/>
                </a:lnTo>
                <a:lnTo>
                  <a:pt x="664" y="31"/>
                </a:lnTo>
                <a:lnTo>
                  <a:pt x="664" y="19"/>
                </a:lnTo>
                <a:close/>
                <a:moveTo>
                  <a:pt x="688" y="19"/>
                </a:moveTo>
                <a:lnTo>
                  <a:pt x="700" y="19"/>
                </a:lnTo>
                <a:lnTo>
                  <a:pt x="700" y="31"/>
                </a:lnTo>
                <a:lnTo>
                  <a:pt x="688" y="31"/>
                </a:lnTo>
                <a:lnTo>
                  <a:pt x="688" y="19"/>
                </a:lnTo>
                <a:close/>
                <a:moveTo>
                  <a:pt x="712" y="19"/>
                </a:moveTo>
                <a:lnTo>
                  <a:pt x="724" y="19"/>
                </a:lnTo>
                <a:lnTo>
                  <a:pt x="724" y="31"/>
                </a:lnTo>
                <a:lnTo>
                  <a:pt x="712" y="31"/>
                </a:lnTo>
                <a:lnTo>
                  <a:pt x="712" y="19"/>
                </a:lnTo>
                <a:close/>
                <a:moveTo>
                  <a:pt x="736" y="19"/>
                </a:moveTo>
                <a:lnTo>
                  <a:pt x="748" y="19"/>
                </a:lnTo>
                <a:lnTo>
                  <a:pt x="748" y="31"/>
                </a:lnTo>
                <a:lnTo>
                  <a:pt x="736" y="31"/>
                </a:lnTo>
                <a:lnTo>
                  <a:pt x="736" y="19"/>
                </a:lnTo>
                <a:close/>
                <a:moveTo>
                  <a:pt x="760" y="19"/>
                </a:moveTo>
                <a:lnTo>
                  <a:pt x="772" y="19"/>
                </a:lnTo>
                <a:lnTo>
                  <a:pt x="772" y="31"/>
                </a:lnTo>
                <a:lnTo>
                  <a:pt x="760" y="31"/>
                </a:lnTo>
                <a:lnTo>
                  <a:pt x="760" y="19"/>
                </a:lnTo>
                <a:close/>
                <a:moveTo>
                  <a:pt x="784" y="19"/>
                </a:moveTo>
                <a:lnTo>
                  <a:pt x="796" y="19"/>
                </a:lnTo>
                <a:lnTo>
                  <a:pt x="796" y="31"/>
                </a:lnTo>
                <a:lnTo>
                  <a:pt x="784" y="31"/>
                </a:lnTo>
                <a:lnTo>
                  <a:pt x="784" y="19"/>
                </a:lnTo>
                <a:close/>
                <a:moveTo>
                  <a:pt x="808" y="19"/>
                </a:moveTo>
                <a:lnTo>
                  <a:pt x="820" y="19"/>
                </a:lnTo>
                <a:lnTo>
                  <a:pt x="820" y="31"/>
                </a:lnTo>
                <a:lnTo>
                  <a:pt x="808" y="31"/>
                </a:lnTo>
                <a:lnTo>
                  <a:pt x="808" y="19"/>
                </a:lnTo>
                <a:close/>
                <a:moveTo>
                  <a:pt x="832" y="19"/>
                </a:moveTo>
                <a:lnTo>
                  <a:pt x="844" y="19"/>
                </a:lnTo>
                <a:lnTo>
                  <a:pt x="844" y="31"/>
                </a:lnTo>
                <a:lnTo>
                  <a:pt x="832" y="31"/>
                </a:lnTo>
                <a:lnTo>
                  <a:pt x="832" y="19"/>
                </a:lnTo>
                <a:close/>
                <a:moveTo>
                  <a:pt x="856" y="19"/>
                </a:moveTo>
                <a:lnTo>
                  <a:pt x="868" y="19"/>
                </a:lnTo>
                <a:lnTo>
                  <a:pt x="868" y="31"/>
                </a:lnTo>
                <a:lnTo>
                  <a:pt x="856" y="31"/>
                </a:lnTo>
                <a:lnTo>
                  <a:pt x="856" y="19"/>
                </a:lnTo>
                <a:close/>
                <a:moveTo>
                  <a:pt x="880" y="19"/>
                </a:moveTo>
                <a:lnTo>
                  <a:pt x="892" y="19"/>
                </a:lnTo>
                <a:lnTo>
                  <a:pt x="892" y="31"/>
                </a:lnTo>
                <a:lnTo>
                  <a:pt x="880" y="31"/>
                </a:lnTo>
                <a:lnTo>
                  <a:pt x="880" y="19"/>
                </a:lnTo>
                <a:close/>
                <a:moveTo>
                  <a:pt x="904" y="19"/>
                </a:moveTo>
                <a:lnTo>
                  <a:pt x="916" y="19"/>
                </a:lnTo>
                <a:lnTo>
                  <a:pt x="916" y="31"/>
                </a:lnTo>
                <a:lnTo>
                  <a:pt x="904" y="31"/>
                </a:lnTo>
                <a:lnTo>
                  <a:pt x="904" y="19"/>
                </a:lnTo>
                <a:close/>
                <a:moveTo>
                  <a:pt x="928" y="19"/>
                </a:moveTo>
                <a:lnTo>
                  <a:pt x="940" y="19"/>
                </a:lnTo>
                <a:lnTo>
                  <a:pt x="940" y="31"/>
                </a:lnTo>
                <a:lnTo>
                  <a:pt x="928" y="31"/>
                </a:lnTo>
                <a:lnTo>
                  <a:pt x="928" y="19"/>
                </a:lnTo>
                <a:close/>
                <a:moveTo>
                  <a:pt x="952" y="19"/>
                </a:moveTo>
                <a:lnTo>
                  <a:pt x="964" y="19"/>
                </a:lnTo>
                <a:lnTo>
                  <a:pt x="964" y="31"/>
                </a:lnTo>
                <a:lnTo>
                  <a:pt x="952" y="31"/>
                </a:lnTo>
                <a:lnTo>
                  <a:pt x="952" y="19"/>
                </a:lnTo>
                <a:close/>
                <a:moveTo>
                  <a:pt x="976" y="19"/>
                </a:moveTo>
                <a:lnTo>
                  <a:pt x="988" y="19"/>
                </a:lnTo>
                <a:lnTo>
                  <a:pt x="988" y="31"/>
                </a:lnTo>
                <a:lnTo>
                  <a:pt x="976" y="31"/>
                </a:lnTo>
                <a:lnTo>
                  <a:pt x="976" y="19"/>
                </a:lnTo>
                <a:close/>
                <a:moveTo>
                  <a:pt x="1000" y="19"/>
                </a:moveTo>
                <a:lnTo>
                  <a:pt x="1012" y="19"/>
                </a:lnTo>
                <a:lnTo>
                  <a:pt x="1012" y="31"/>
                </a:lnTo>
                <a:lnTo>
                  <a:pt x="1000" y="31"/>
                </a:lnTo>
                <a:lnTo>
                  <a:pt x="1000" y="19"/>
                </a:lnTo>
                <a:close/>
                <a:moveTo>
                  <a:pt x="1024" y="19"/>
                </a:moveTo>
                <a:lnTo>
                  <a:pt x="1036" y="19"/>
                </a:lnTo>
                <a:lnTo>
                  <a:pt x="1036" y="31"/>
                </a:lnTo>
                <a:lnTo>
                  <a:pt x="1024" y="31"/>
                </a:lnTo>
                <a:lnTo>
                  <a:pt x="1024" y="19"/>
                </a:lnTo>
                <a:close/>
                <a:moveTo>
                  <a:pt x="1048" y="19"/>
                </a:moveTo>
                <a:lnTo>
                  <a:pt x="1060" y="19"/>
                </a:lnTo>
                <a:lnTo>
                  <a:pt x="1060" y="31"/>
                </a:lnTo>
                <a:lnTo>
                  <a:pt x="1048" y="31"/>
                </a:lnTo>
                <a:lnTo>
                  <a:pt x="1048" y="19"/>
                </a:lnTo>
                <a:close/>
                <a:moveTo>
                  <a:pt x="1072" y="19"/>
                </a:moveTo>
                <a:lnTo>
                  <a:pt x="1084" y="19"/>
                </a:lnTo>
                <a:lnTo>
                  <a:pt x="1084" y="31"/>
                </a:lnTo>
                <a:lnTo>
                  <a:pt x="1072" y="31"/>
                </a:lnTo>
                <a:lnTo>
                  <a:pt x="1072" y="19"/>
                </a:lnTo>
                <a:close/>
                <a:moveTo>
                  <a:pt x="1096" y="19"/>
                </a:moveTo>
                <a:lnTo>
                  <a:pt x="1108" y="19"/>
                </a:lnTo>
                <a:lnTo>
                  <a:pt x="1108" y="31"/>
                </a:lnTo>
                <a:lnTo>
                  <a:pt x="1096" y="31"/>
                </a:lnTo>
                <a:lnTo>
                  <a:pt x="1096" y="19"/>
                </a:lnTo>
                <a:close/>
                <a:moveTo>
                  <a:pt x="1120" y="19"/>
                </a:moveTo>
                <a:lnTo>
                  <a:pt x="1132" y="19"/>
                </a:lnTo>
                <a:lnTo>
                  <a:pt x="1132" y="31"/>
                </a:lnTo>
                <a:lnTo>
                  <a:pt x="1120" y="31"/>
                </a:lnTo>
                <a:lnTo>
                  <a:pt x="1120" y="19"/>
                </a:lnTo>
                <a:close/>
                <a:moveTo>
                  <a:pt x="1144" y="19"/>
                </a:moveTo>
                <a:lnTo>
                  <a:pt x="1156" y="19"/>
                </a:lnTo>
                <a:lnTo>
                  <a:pt x="1156" y="31"/>
                </a:lnTo>
                <a:lnTo>
                  <a:pt x="1144" y="31"/>
                </a:lnTo>
                <a:lnTo>
                  <a:pt x="1144" y="19"/>
                </a:lnTo>
                <a:close/>
                <a:moveTo>
                  <a:pt x="1168" y="19"/>
                </a:moveTo>
                <a:lnTo>
                  <a:pt x="1180" y="19"/>
                </a:lnTo>
                <a:lnTo>
                  <a:pt x="1180" y="31"/>
                </a:lnTo>
                <a:lnTo>
                  <a:pt x="1168" y="31"/>
                </a:lnTo>
                <a:lnTo>
                  <a:pt x="1168" y="19"/>
                </a:lnTo>
                <a:close/>
                <a:moveTo>
                  <a:pt x="1192" y="19"/>
                </a:moveTo>
                <a:lnTo>
                  <a:pt x="1204" y="19"/>
                </a:lnTo>
                <a:lnTo>
                  <a:pt x="1204" y="31"/>
                </a:lnTo>
                <a:lnTo>
                  <a:pt x="1192" y="31"/>
                </a:lnTo>
                <a:lnTo>
                  <a:pt x="1192" y="19"/>
                </a:lnTo>
                <a:close/>
                <a:moveTo>
                  <a:pt x="1216" y="19"/>
                </a:moveTo>
                <a:lnTo>
                  <a:pt x="1228" y="19"/>
                </a:lnTo>
                <a:lnTo>
                  <a:pt x="1228" y="31"/>
                </a:lnTo>
                <a:lnTo>
                  <a:pt x="1216" y="31"/>
                </a:lnTo>
                <a:lnTo>
                  <a:pt x="1216" y="19"/>
                </a:lnTo>
                <a:close/>
                <a:moveTo>
                  <a:pt x="1240" y="19"/>
                </a:moveTo>
                <a:lnTo>
                  <a:pt x="1252" y="19"/>
                </a:lnTo>
                <a:lnTo>
                  <a:pt x="1252" y="31"/>
                </a:lnTo>
                <a:lnTo>
                  <a:pt x="1240" y="31"/>
                </a:lnTo>
                <a:lnTo>
                  <a:pt x="1240" y="19"/>
                </a:lnTo>
                <a:close/>
                <a:moveTo>
                  <a:pt x="1264" y="19"/>
                </a:moveTo>
                <a:lnTo>
                  <a:pt x="1276" y="19"/>
                </a:lnTo>
                <a:lnTo>
                  <a:pt x="1276" y="31"/>
                </a:lnTo>
                <a:lnTo>
                  <a:pt x="1264" y="31"/>
                </a:lnTo>
                <a:lnTo>
                  <a:pt x="1264" y="19"/>
                </a:lnTo>
                <a:close/>
                <a:moveTo>
                  <a:pt x="1288" y="19"/>
                </a:moveTo>
                <a:lnTo>
                  <a:pt x="1300" y="19"/>
                </a:lnTo>
                <a:lnTo>
                  <a:pt x="1300" y="31"/>
                </a:lnTo>
                <a:lnTo>
                  <a:pt x="1288" y="31"/>
                </a:lnTo>
                <a:lnTo>
                  <a:pt x="1288" y="19"/>
                </a:lnTo>
                <a:close/>
                <a:moveTo>
                  <a:pt x="1312" y="19"/>
                </a:moveTo>
                <a:lnTo>
                  <a:pt x="1324" y="19"/>
                </a:lnTo>
                <a:lnTo>
                  <a:pt x="1324" y="31"/>
                </a:lnTo>
                <a:lnTo>
                  <a:pt x="1312" y="31"/>
                </a:lnTo>
                <a:lnTo>
                  <a:pt x="1312" y="19"/>
                </a:lnTo>
                <a:close/>
                <a:moveTo>
                  <a:pt x="1336" y="19"/>
                </a:moveTo>
                <a:lnTo>
                  <a:pt x="1348" y="19"/>
                </a:lnTo>
                <a:lnTo>
                  <a:pt x="1348" y="31"/>
                </a:lnTo>
                <a:lnTo>
                  <a:pt x="1336" y="31"/>
                </a:lnTo>
                <a:lnTo>
                  <a:pt x="1336" y="19"/>
                </a:lnTo>
                <a:close/>
                <a:moveTo>
                  <a:pt x="1360" y="19"/>
                </a:moveTo>
                <a:lnTo>
                  <a:pt x="1372" y="19"/>
                </a:lnTo>
                <a:lnTo>
                  <a:pt x="1372" y="31"/>
                </a:lnTo>
                <a:lnTo>
                  <a:pt x="1360" y="31"/>
                </a:lnTo>
                <a:lnTo>
                  <a:pt x="1360" y="19"/>
                </a:lnTo>
                <a:close/>
                <a:moveTo>
                  <a:pt x="1384" y="19"/>
                </a:moveTo>
                <a:lnTo>
                  <a:pt x="1396" y="19"/>
                </a:lnTo>
                <a:lnTo>
                  <a:pt x="1396" y="31"/>
                </a:lnTo>
                <a:lnTo>
                  <a:pt x="1384" y="31"/>
                </a:lnTo>
                <a:lnTo>
                  <a:pt x="1384" y="19"/>
                </a:lnTo>
                <a:close/>
                <a:moveTo>
                  <a:pt x="1408" y="19"/>
                </a:moveTo>
                <a:lnTo>
                  <a:pt x="1420" y="19"/>
                </a:lnTo>
                <a:lnTo>
                  <a:pt x="1420" y="31"/>
                </a:lnTo>
                <a:lnTo>
                  <a:pt x="1408" y="31"/>
                </a:lnTo>
                <a:lnTo>
                  <a:pt x="1408" y="19"/>
                </a:lnTo>
                <a:close/>
                <a:moveTo>
                  <a:pt x="1432" y="19"/>
                </a:moveTo>
                <a:lnTo>
                  <a:pt x="1444" y="19"/>
                </a:lnTo>
                <a:lnTo>
                  <a:pt x="1444" y="31"/>
                </a:lnTo>
                <a:lnTo>
                  <a:pt x="1432" y="31"/>
                </a:lnTo>
                <a:lnTo>
                  <a:pt x="1432" y="19"/>
                </a:lnTo>
                <a:close/>
                <a:moveTo>
                  <a:pt x="1456" y="19"/>
                </a:moveTo>
                <a:lnTo>
                  <a:pt x="1468" y="19"/>
                </a:lnTo>
                <a:lnTo>
                  <a:pt x="1468" y="31"/>
                </a:lnTo>
                <a:lnTo>
                  <a:pt x="1456" y="31"/>
                </a:lnTo>
                <a:lnTo>
                  <a:pt x="1456" y="19"/>
                </a:lnTo>
                <a:close/>
                <a:moveTo>
                  <a:pt x="1480" y="19"/>
                </a:moveTo>
                <a:lnTo>
                  <a:pt x="1492" y="19"/>
                </a:lnTo>
                <a:lnTo>
                  <a:pt x="1492" y="31"/>
                </a:lnTo>
                <a:lnTo>
                  <a:pt x="1480" y="31"/>
                </a:lnTo>
                <a:lnTo>
                  <a:pt x="1480" y="19"/>
                </a:lnTo>
                <a:close/>
                <a:moveTo>
                  <a:pt x="1504" y="19"/>
                </a:moveTo>
                <a:lnTo>
                  <a:pt x="1516" y="19"/>
                </a:lnTo>
                <a:lnTo>
                  <a:pt x="1516" y="31"/>
                </a:lnTo>
                <a:lnTo>
                  <a:pt x="1504" y="31"/>
                </a:lnTo>
                <a:lnTo>
                  <a:pt x="1504" y="19"/>
                </a:lnTo>
                <a:close/>
                <a:moveTo>
                  <a:pt x="1528" y="19"/>
                </a:moveTo>
                <a:lnTo>
                  <a:pt x="1540" y="19"/>
                </a:lnTo>
                <a:lnTo>
                  <a:pt x="1540" y="31"/>
                </a:lnTo>
                <a:lnTo>
                  <a:pt x="1528" y="31"/>
                </a:lnTo>
                <a:lnTo>
                  <a:pt x="1528" y="19"/>
                </a:lnTo>
                <a:close/>
                <a:moveTo>
                  <a:pt x="48" y="48"/>
                </a:moveTo>
                <a:lnTo>
                  <a:pt x="0" y="24"/>
                </a:lnTo>
                <a:lnTo>
                  <a:pt x="48" y="0"/>
                </a:lnTo>
                <a:lnTo>
                  <a:pt x="48" y="48"/>
                </a:lnTo>
                <a:close/>
              </a:path>
            </a:pathLst>
          </a:custGeom>
          <a:solidFill>
            <a:srgbClr val="000000"/>
          </a:solidFill>
          <a:ln w="1588">
            <a:solidFill>
              <a:srgbClr val="000000"/>
            </a:solidFill>
            <a:bevel/>
            <a:headEnd/>
            <a:tailEnd/>
          </a:ln>
        </p:spPr>
        <p:txBody>
          <a:bodyPr/>
          <a:lstStyle/>
          <a:p>
            <a:endParaRPr lang="en-US" sz="1400"/>
          </a:p>
        </p:txBody>
      </p:sp>
      <p:grpSp>
        <p:nvGrpSpPr>
          <p:cNvPr id="2" name="Group 97">
            <a:extLst>
              <a:ext uri="{FF2B5EF4-FFF2-40B4-BE49-F238E27FC236}">
                <a16:creationId xmlns:a16="http://schemas.microsoft.com/office/drawing/2014/main" id="{4011A59C-46DA-4D87-A588-83B1793B8CBD}"/>
              </a:ext>
            </a:extLst>
          </p:cNvPr>
          <p:cNvGrpSpPr>
            <a:grpSpLocks/>
          </p:cNvGrpSpPr>
          <p:nvPr/>
        </p:nvGrpSpPr>
        <p:grpSpPr bwMode="auto">
          <a:xfrm>
            <a:off x="5397555" y="1595581"/>
            <a:ext cx="4397036" cy="2746163"/>
            <a:chOff x="2440" y="1005"/>
            <a:chExt cx="2770" cy="1730"/>
          </a:xfrm>
        </p:grpSpPr>
        <p:sp>
          <p:nvSpPr>
            <p:cNvPr id="52310" name="Line 13">
              <a:extLst>
                <a:ext uri="{FF2B5EF4-FFF2-40B4-BE49-F238E27FC236}">
                  <a16:creationId xmlns:a16="http://schemas.microsoft.com/office/drawing/2014/main" id="{A09CC1F8-442A-42D5-84FA-EB702E1E66A8}"/>
                </a:ext>
              </a:extLst>
            </p:cNvPr>
            <p:cNvSpPr>
              <a:spLocks noChangeShapeType="1"/>
            </p:cNvSpPr>
            <p:nvPr/>
          </p:nvSpPr>
          <p:spPr bwMode="auto">
            <a:xfrm>
              <a:off x="2440" y="1005"/>
              <a:ext cx="2213" cy="173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sz="1400"/>
            </a:p>
          </p:txBody>
        </p:sp>
        <p:grpSp>
          <p:nvGrpSpPr>
            <p:cNvPr id="52311" name="Group 26">
              <a:extLst>
                <a:ext uri="{FF2B5EF4-FFF2-40B4-BE49-F238E27FC236}">
                  <a16:creationId xmlns:a16="http://schemas.microsoft.com/office/drawing/2014/main" id="{DDE3A910-BE48-4384-A875-921445D24762}"/>
                </a:ext>
              </a:extLst>
            </p:cNvPr>
            <p:cNvGrpSpPr>
              <a:grpSpLocks/>
            </p:cNvGrpSpPr>
            <p:nvPr/>
          </p:nvGrpSpPr>
          <p:grpSpPr bwMode="auto">
            <a:xfrm>
              <a:off x="4083" y="1499"/>
              <a:ext cx="1127" cy="759"/>
              <a:chOff x="4083" y="1499"/>
              <a:chExt cx="1127" cy="759"/>
            </a:xfrm>
          </p:grpSpPr>
          <p:sp>
            <p:nvSpPr>
              <p:cNvPr id="52314" name="Freeform 24">
                <a:extLst>
                  <a:ext uri="{FF2B5EF4-FFF2-40B4-BE49-F238E27FC236}">
                    <a16:creationId xmlns:a16="http://schemas.microsoft.com/office/drawing/2014/main" id="{84D9F0F9-A640-4670-8EC5-8BE61E636B86}"/>
                  </a:ext>
                </a:extLst>
              </p:cNvPr>
              <p:cNvSpPr>
                <a:spLocks/>
              </p:cNvSpPr>
              <p:nvPr/>
            </p:nvSpPr>
            <p:spPr bwMode="auto">
              <a:xfrm>
                <a:off x="4083" y="1499"/>
                <a:ext cx="1127" cy="759"/>
              </a:xfrm>
              <a:custGeom>
                <a:avLst/>
                <a:gdLst>
                  <a:gd name="T0" fmla="*/ 194 w 1127"/>
                  <a:gd name="T1" fmla="*/ 0 h 759"/>
                  <a:gd name="T2" fmla="*/ 194 w 1127"/>
                  <a:gd name="T3" fmla="*/ 173 h 759"/>
                  <a:gd name="T4" fmla="*/ 194 w 1127"/>
                  <a:gd name="T5" fmla="*/ 173 h 759"/>
                  <a:gd name="T6" fmla="*/ 194 w 1127"/>
                  <a:gd name="T7" fmla="*/ 247 h 759"/>
                  <a:gd name="T8" fmla="*/ 194 w 1127"/>
                  <a:gd name="T9" fmla="*/ 296 h 759"/>
                  <a:gd name="T10" fmla="*/ 349 w 1127"/>
                  <a:gd name="T11" fmla="*/ 296 h 759"/>
                  <a:gd name="T12" fmla="*/ 0 w 1127"/>
                  <a:gd name="T13" fmla="*/ 759 h 759"/>
                  <a:gd name="T14" fmla="*/ 582 w 1127"/>
                  <a:gd name="T15" fmla="*/ 296 h 759"/>
                  <a:gd name="T16" fmla="*/ 1127 w 1127"/>
                  <a:gd name="T17" fmla="*/ 296 h 759"/>
                  <a:gd name="T18" fmla="*/ 1127 w 1127"/>
                  <a:gd name="T19" fmla="*/ 247 h 759"/>
                  <a:gd name="T20" fmla="*/ 1127 w 1127"/>
                  <a:gd name="T21" fmla="*/ 173 h 759"/>
                  <a:gd name="T22" fmla="*/ 1127 w 1127"/>
                  <a:gd name="T23" fmla="*/ 173 h 759"/>
                  <a:gd name="T24" fmla="*/ 1127 w 1127"/>
                  <a:gd name="T25" fmla="*/ 0 h 759"/>
                  <a:gd name="T26" fmla="*/ 582 w 1127"/>
                  <a:gd name="T27" fmla="*/ 0 h 759"/>
                  <a:gd name="T28" fmla="*/ 349 w 1127"/>
                  <a:gd name="T29" fmla="*/ 0 h 759"/>
                  <a:gd name="T30" fmla="*/ 349 w 1127"/>
                  <a:gd name="T31" fmla="*/ 0 h 759"/>
                  <a:gd name="T32" fmla="*/ 194 w 1127"/>
                  <a:gd name="T33" fmla="*/ 0 h 7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27"/>
                  <a:gd name="T52" fmla="*/ 0 h 759"/>
                  <a:gd name="T53" fmla="*/ 1127 w 1127"/>
                  <a:gd name="T54" fmla="*/ 759 h 7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27" h="759">
                    <a:moveTo>
                      <a:pt x="194" y="0"/>
                    </a:moveTo>
                    <a:lnTo>
                      <a:pt x="194" y="173"/>
                    </a:lnTo>
                    <a:lnTo>
                      <a:pt x="194" y="247"/>
                    </a:lnTo>
                    <a:lnTo>
                      <a:pt x="194" y="296"/>
                    </a:lnTo>
                    <a:lnTo>
                      <a:pt x="349" y="296"/>
                    </a:lnTo>
                    <a:lnTo>
                      <a:pt x="0" y="759"/>
                    </a:lnTo>
                    <a:lnTo>
                      <a:pt x="582" y="296"/>
                    </a:lnTo>
                    <a:lnTo>
                      <a:pt x="1127" y="296"/>
                    </a:lnTo>
                    <a:lnTo>
                      <a:pt x="1127" y="247"/>
                    </a:lnTo>
                    <a:lnTo>
                      <a:pt x="1127" y="173"/>
                    </a:lnTo>
                    <a:lnTo>
                      <a:pt x="1127" y="0"/>
                    </a:lnTo>
                    <a:lnTo>
                      <a:pt x="582" y="0"/>
                    </a:lnTo>
                    <a:lnTo>
                      <a:pt x="349" y="0"/>
                    </a:lnTo>
                    <a:lnTo>
                      <a:pt x="19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315" name="Freeform 25">
                <a:extLst>
                  <a:ext uri="{FF2B5EF4-FFF2-40B4-BE49-F238E27FC236}">
                    <a16:creationId xmlns:a16="http://schemas.microsoft.com/office/drawing/2014/main" id="{DA4CA3B4-19C4-4E0F-955D-FB53A964A44E}"/>
                  </a:ext>
                </a:extLst>
              </p:cNvPr>
              <p:cNvSpPr>
                <a:spLocks/>
              </p:cNvSpPr>
              <p:nvPr/>
            </p:nvSpPr>
            <p:spPr bwMode="auto">
              <a:xfrm>
                <a:off x="4083" y="1499"/>
                <a:ext cx="1127" cy="759"/>
              </a:xfrm>
              <a:custGeom>
                <a:avLst/>
                <a:gdLst>
                  <a:gd name="T0" fmla="*/ 194 w 1127"/>
                  <a:gd name="T1" fmla="*/ 0 h 759"/>
                  <a:gd name="T2" fmla="*/ 194 w 1127"/>
                  <a:gd name="T3" fmla="*/ 173 h 759"/>
                  <a:gd name="T4" fmla="*/ 194 w 1127"/>
                  <a:gd name="T5" fmla="*/ 173 h 759"/>
                  <a:gd name="T6" fmla="*/ 194 w 1127"/>
                  <a:gd name="T7" fmla="*/ 247 h 759"/>
                  <a:gd name="T8" fmla="*/ 194 w 1127"/>
                  <a:gd name="T9" fmla="*/ 296 h 759"/>
                  <a:gd name="T10" fmla="*/ 349 w 1127"/>
                  <a:gd name="T11" fmla="*/ 296 h 759"/>
                  <a:gd name="T12" fmla="*/ 0 w 1127"/>
                  <a:gd name="T13" fmla="*/ 759 h 759"/>
                  <a:gd name="T14" fmla="*/ 582 w 1127"/>
                  <a:gd name="T15" fmla="*/ 296 h 759"/>
                  <a:gd name="T16" fmla="*/ 1127 w 1127"/>
                  <a:gd name="T17" fmla="*/ 296 h 759"/>
                  <a:gd name="T18" fmla="*/ 1127 w 1127"/>
                  <a:gd name="T19" fmla="*/ 247 h 759"/>
                  <a:gd name="T20" fmla="*/ 1127 w 1127"/>
                  <a:gd name="T21" fmla="*/ 173 h 759"/>
                  <a:gd name="T22" fmla="*/ 1127 w 1127"/>
                  <a:gd name="T23" fmla="*/ 173 h 759"/>
                  <a:gd name="T24" fmla="*/ 1127 w 1127"/>
                  <a:gd name="T25" fmla="*/ 0 h 759"/>
                  <a:gd name="T26" fmla="*/ 582 w 1127"/>
                  <a:gd name="T27" fmla="*/ 0 h 759"/>
                  <a:gd name="T28" fmla="*/ 349 w 1127"/>
                  <a:gd name="T29" fmla="*/ 0 h 759"/>
                  <a:gd name="T30" fmla="*/ 349 w 1127"/>
                  <a:gd name="T31" fmla="*/ 0 h 759"/>
                  <a:gd name="T32" fmla="*/ 194 w 1127"/>
                  <a:gd name="T33" fmla="*/ 0 h 7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27"/>
                  <a:gd name="T52" fmla="*/ 0 h 759"/>
                  <a:gd name="T53" fmla="*/ 1127 w 1127"/>
                  <a:gd name="T54" fmla="*/ 759 h 7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27" h="759">
                    <a:moveTo>
                      <a:pt x="194" y="0"/>
                    </a:moveTo>
                    <a:lnTo>
                      <a:pt x="194" y="173"/>
                    </a:lnTo>
                    <a:lnTo>
                      <a:pt x="194" y="247"/>
                    </a:lnTo>
                    <a:lnTo>
                      <a:pt x="194" y="296"/>
                    </a:lnTo>
                    <a:lnTo>
                      <a:pt x="349" y="296"/>
                    </a:lnTo>
                    <a:lnTo>
                      <a:pt x="0" y="759"/>
                    </a:lnTo>
                    <a:lnTo>
                      <a:pt x="582" y="296"/>
                    </a:lnTo>
                    <a:lnTo>
                      <a:pt x="1127" y="296"/>
                    </a:lnTo>
                    <a:lnTo>
                      <a:pt x="1127" y="247"/>
                    </a:lnTo>
                    <a:lnTo>
                      <a:pt x="1127" y="173"/>
                    </a:lnTo>
                    <a:lnTo>
                      <a:pt x="1127" y="0"/>
                    </a:lnTo>
                    <a:lnTo>
                      <a:pt x="582" y="0"/>
                    </a:lnTo>
                    <a:lnTo>
                      <a:pt x="349" y="0"/>
                    </a:lnTo>
                    <a:lnTo>
                      <a:pt x="194" y="0"/>
                    </a:lnTo>
                    <a:close/>
                  </a:path>
                </a:pathLst>
              </a:cu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grpSp>
        <p:sp>
          <p:nvSpPr>
            <p:cNvPr id="52312" name="Rectangle 27">
              <a:extLst>
                <a:ext uri="{FF2B5EF4-FFF2-40B4-BE49-F238E27FC236}">
                  <a16:creationId xmlns:a16="http://schemas.microsoft.com/office/drawing/2014/main" id="{6EE0940F-6F5B-4642-86DC-CCF678E51E6C}"/>
                </a:ext>
              </a:extLst>
            </p:cNvPr>
            <p:cNvSpPr>
              <a:spLocks noChangeArrowheads="1"/>
            </p:cNvSpPr>
            <p:nvPr/>
          </p:nvSpPr>
          <p:spPr bwMode="auto">
            <a:xfrm>
              <a:off x="4338" y="1539"/>
              <a:ext cx="627"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000000"/>
                  </a:solidFill>
                  <a:latin typeface="Arial" panose="020B0604020202020204" pitchFamily="34" charset="0"/>
                </a:rPr>
                <a:t>Titrační křivka </a:t>
              </a:r>
            </a:p>
            <a:p>
              <a:pPr>
                <a:spcBef>
                  <a:spcPct val="0"/>
                </a:spcBef>
                <a:buClrTx/>
                <a:buFontTx/>
                <a:buNone/>
              </a:pPr>
              <a:r>
                <a:rPr lang="cs-CZ" altLang="cs-CZ" sz="1200">
                  <a:solidFill>
                    <a:srgbClr val="000000"/>
                  </a:solidFill>
                  <a:latin typeface="Arial" panose="020B0604020202020204" pitchFamily="34" charset="0"/>
                </a:rPr>
                <a:t>(přímka)</a:t>
              </a:r>
              <a:endParaRPr lang="cs-CZ" altLang="cs-CZ" sz="2399">
                <a:latin typeface="Times New Roman" panose="02020603050405020304" pitchFamily="18" charset="0"/>
              </a:endParaRPr>
            </a:p>
          </p:txBody>
        </p:sp>
        <p:sp>
          <p:nvSpPr>
            <p:cNvPr id="52313" name="Rectangle 28">
              <a:extLst>
                <a:ext uri="{FF2B5EF4-FFF2-40B4-BE49-F238E27FC236}">
                  <a16:creationId xmlns:a16="http://schemas.microsoft.com/office/drawing/2014/main" id="{84BAB815-BC2D-40D4-A86F-86E496F58901}"/>
                </a:ext>
              </a:extLst>
            </p:cNvPr>
            <p:cNvSpPr>
              <a:spLocks noChangeArrowheads="1"/>
            </p:cNvSpPr>
            <p:nvPr/>
          </p:nvSpPr>
          <p:spPr bwMode="auto">
            <a:xfrm>
              <a:off x="4338" y="1655"/>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grpSp>
        <p:nvGrpSpPr>
          <p:cNvPr id="4" name="Group 88">
            <a:extLst>
              <a:ext uri="{FF2B5EF4-FFF2-40B4-BE49-F238E27FC236}">
                <a16:creationId xmlns:a16="http://schemas.microsoft.com/office/drawing/2014/main" id="{4594021A-B49E-4BAF-A3E5-60748A66235D}"/>
              </a:ext>
            </a:extLst>
          </p:cNvPr>
          <p:cNvGrpSpPr>
            <a:grpSpLocks/>
          </p:cNvGrpSpPr>
          <p:nvPr/>
        </p:nvGrpSpPr>
        <p:grpSpPr bwMode="auto">
          <a:xfrm>
            <a:off x="5784876" y="4897325"/>
            <a:ext cx="2182646" cy="1282601"/>
            <a:chOff x="2684" y="3085"/>
            <a:chExt cx="1375" cy="808"/>
          </a:xfrm>
        </p:grpSpPr>
        <p:grpSp>
          <p:nvGrpSpPr>
            <p:cNvPr id="52302" name="Group 87">
              <a:extLst>
                <a:ext uri="{FF2B5EF4-FFF2-40B4-BE49-F238E27FC236}">
                  <a16:creationId xmlns:a16="http://schemas.microsoft.com/office/drawing/2014/main" id="{A8393670-73B7-4A2B-9E53-1E1B0657CD13}"/>
                </a:ext>
              </a:extLst>
            </p:cNvPr>
            <p:cNvGrpSpPr>
              <a:grpSpLocks/>
            </p:cNvGrpSpPr>
            <p:nvPr/>
          </p:nvGrpSpPr>
          <p:grpSpPr bwMode="auto">
            <a:xfrm>
              <a:off x="2684" y="3085"/>
              <a:ext cx="1375" cy="808"/>
              <a:chOff x="2684" y="3085"/>
              <a:chExt cx="1375" cy="808"/>
            </a:xfrm>
          </p:grpSpPr>
          <p:grpSp>
            <p:nvGrpSpPr>
              <p:cNvPr id="52304" name="Group 40">
                <a:extLst>
                  <a:ext uri="{FF2B5EF4-FFF2-40B4-BE49-F238E27FC236}">
                    <a16:creationId xmlns:a16="http://schemas.microsoft.com/office/drawing/2014/main" id="{65CB0E25-997A-454D-A51B-7DC086D5A44D}"/>
                  </a:ext>
                </a:extLst>
              </p:cNvPr>
              <p:cNvGrpSpPr>
                <a:grpSpLocks/>
              </p:cNvGrpSpPr>
              <p:nvPr/>
            </p:nvGrpSpPr>
            <p:grpSpPr bwMode="auto">
              <a:xfrm>
                <a:off x="2684" y="3085"/>
                <a:ext cx="1375" cy="726"/>
                <a:chOff x="2684" y="3085"/>
                <a:chExt cx="1375" cy="726"/>
              </a:xfrm>
            </p:grpSpPr>
            <p:sp>
              <p:nvSpPr>
                <p:cNvPr id="52308" name="Freeform 38">
                  <a:extLst>
                    <a:ext uri="{FF2B5EF4-FFF2-40B4-BE49-F238E27FC236}">
                      <a16:creationId xmlns:a16="http://schemas.microsoft.com/office/drawing/2014/main" id="{A06A5821-2457-4500-9C59-3A262FCFF16C}"/>
                    </a:ext>
                  </a:extLst>
                </p:cNvPr>
                <p:cNvSpPr>
                  <a:spLocks/>
                </p:cNvSpPr>
                <p:nvPr/>
              </p:nvSpPr>
              <p:spPr bwMode="auto">
                <a:xfrm>
                  <a:off x="2698" y="3085"/>
                  <a:ext cx="1361" cy="726"/>
                </a:xfrm>
                <a:custGeom>
                  <a:avLst/>
                  <a:gdLst>
                    <a:gd name="T0" fmla="*/ 0 w 1361"/>
                    <a:gd name="T1" fmla="*/ 419 h 726"/>
                    <a:gd name="T2" fmla="*/ 0 w 1361"/>
                    <a:gd name="T3" fmla="*/ 470 h 726"/>
                    <a:gd name="T4" fmla="*/ 0 w 1361"/>
                    <a:gd name="T5" fmla="*/ 470 h 726"/>
                    <a:gd name="T6" fmla="*/ 0 w 1361"/>
                    <a:gd name="T7" fmla="*/ 547 h 726"/>
                    <a:gd name="T8" fmla="*/ 0 w 1361"/>
                    <a:gd name="T9" fmla="*/ 726 h 726"/>
                    <a:gd name="T10" fmla="*/ 794 w 1361"/>
                    <a:gd name="T11" fmla="*/ 726 h 726"/>
                    <a:gd name="T12" fmla="*/ 794 w 1361"/>
                    <a:gd name="T13" fmla="*/ 726 h 726"/>
                    <a:gd name="T14" fmla="*/ 1134 w 1361"/>
                    <a:gd name="T15" fmla="*/ 726 h 726"/>
                    <a:gd name="T16" fmla="*/ 1361 w 1361"/>
                    <a:gd name="T17" fmla="*/ 726 h 726"/>
                    <a:gd name="T18" fmla="*/ 1361 w 1361"/>
                    <a:gd name="T19" fmla="*/ 547 h 726"/>
                    <a:gd name="T20" fmla="*/ 1361 w 1361"/>
                    <a:gd name="T21" fmla="*/ 470 h 726"/>
                    <a:gd name="T22" fmla="*/ 1361 w 1361"/>
                    <a:gd name="T23" fmla="*/ 470 h 726"/>
                    <a:gd name="T24" fmla="*/ 1361 w 1361"/>
                    <a:gd name="T25" fmla="*/ 419 h 726"/>
                    <a:gd name="T26" fmla="*/ 1134 w 1361"/>
                    <a:gd name="T27" fmla="*/ 419 h 726"/>
                    <a:gd name="T28" fmla="*/ 743 w 1361"/>
                    <a:gd name="T29" fmla="*/ 0 h 726"/>
                    <a:gd name="T30" fmla="*/ 794 w 1361"/>
                    <a:gd name="T31" fmla="*/ 419 h 726"/>
                    <a:gd name="T32" fmla="*/ 0 w 1361"/>
                    <a:gd name="T33" fmla="*/ 419 h 7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61"/>
                    <a:gd name="T52" fmla="*/ 0 h 726"/>
                    <a:gd name="T53" fmla="*/ 1361 w 1361"/>
                    <a:gd name="T54" fmla="*/ 726 h 7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61" h="726">
                      <a:moveTo>
                        <a:pt x="0" y="419"/>
                      </a:moveTo>
                      <a:lnTo>
                        <a:pt x="0" y="470"/>
                      </a:lnTo>
                      <a:lnTo>
                        <a:pt x="0" y="547"/>
                      </a:lnTo>
                      <a:lnTo>
                        <a:pt x="0" y="726"/>
                      </a:lnTo>
                      <a:lnTo>
                        <a:pt x="794" y="726"/>
                      </a:lnTo>
                      <a:lnTo>
                        <a:pt x="1134" y="726"/>
                      </a:lnTo>
                      <a:lnTo>
                        <a:pt x="1361" y="726"/>
                      </a:lnTo>
                      <a:lnTo>
                        <a:pt x="1361" y="547"/>
                      </a:lnTo>
                      <a:lnTo>
                        <a:pt x="1361" y="470"/>
                      </a:lnTo>
                      <a:lnTo>
                        <a:pt x="1361" y="419"/>
                      </a:lnTo>
                      <a:lnTo>
                        <a:pt x="1134" y="419"/>
                      </a:lnTo>
                      <a:lnTo>
                        <a:pt x="743" y="0"/>
                      </a:lnTo>
                      <a:lnTo>
                        <a:pt x="794" y="419"/>
                      </a:lnTo>
                      <a:lnTo>
                        <a:pt x="0" y="4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309" name="Freeform 39">
                  <a:extLst>
                    <a:ext uri="{FF2B5EF4-FFF2-40B4-BE49-F238E27FC236}">
                      <a16:creationId xmlns:a16="http://schemas.microsoft.com/office/drawing/2014/main" id="{5AD48F0C-EAE0-4DE6-A56C-CF1DFC7AD135}"/>
                    </a:ext>
                  </a:extLst>
                </p:cNvPr>
                <p:cNvSpPr>
                  <a:spLocks/>
                </p:cNvSpPr>
                <p:nvPr/>
              </p:nvSpPr>
              <p:spPr bwMode="auto">
                <a:xfrm>
                  <a:off x="2684" y="3085"/>
                  <a:ext cx="1361" cy="726"/>
                </a:xfrm>
                <a:custGeom>
                  <a:avLst/>
                  <a:gdLst>
                    <a:gd name="T0" fmla="*/ 0 w 1361"/>
                    <a:gd name="T1" fmla="*/ 419 h 726"/>
                    <a:gd name="T2" fmla="*/ 0 w 1361"/>
                    <a:gd name="T3" fmla="*/ 470 h 726"/>
                    <a:gd name="T4" fmla="*/ 0 w 1361"/>
                    <a:gd name="T5" fmla="*/ 470 h 726"/>
                    <a:gd name="T6" fmla="*/ 0 w 1361"/>
                    <a:gd name="T7" fmla="*/ 547 h 726"/>
                    <a:gd name="T8" fmla="*/ 0 w 1361"/>
                    <a:gd name="T9" fmla="*/ 726 h 726"/>
                    <a:gd name="T10" fmla="*/ 794 w 1361"/>
                    <a:gd name="T11" fmla="*/ 726 h 726"/>
                    <a:gd name="T12" fmla="*/ 794 w 1361"/>
                    <a:gd name="T13" fmla="*/ 726 h 726"/>
                    <a:gd name="T14" fmla="*/ 1134 w 1361"/>
                    <a:gd name="T15" fmla="*/ 726 h 726"/>
                    <a:gd name="T16" fmla="*/ 1361 w 1361"/>
                    <a:gd name="T17" fmla="*/ 726 h 726"/>
                    <a:gd name="T18" fmla="*/ 1361 w 1361"/>
                    <a:gd name="T19" fmla="*/ 547 h 726"/>
                    <a:gd name="T20" fmla="*/ 1361 w 1361"/>
                    <a:gd name="T21" fmla="*/ 470 h 726"/>
                    <a:gd name="T22" fmla="*/ 1361 w 1361"/>
                    <a:gd name="T23" fmla="*/ 470 h 726"/>
                    <a:gd name="T24" fmla="*/ 1361 w 1361"/>
                    <a:gd name="T25" fmla="*/ 419 h 726"/>
                    <a:gd name="T26" fmla="*/ 1134 w 1361"/>
                    <a:gd name="T27" fmla="*/ 419 h 726"/>
                    <a:gd name="T28" fmla="*/ 743 w 1361"/>
                    <a:gd name="T29" fmla="*/ 0 h 726"/>
                    <a:gd name="T30" fmla="*/ 794 w 1361"/>
                    <a:gd name="T31" fmla="*/ 419 h 726"/>
                    <a:gd name="T32" fmla="*/ 0 w 1361"/>
                    <a:gd name="T33" fmla="*/ 419 h 7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61"/>
                    <a:gd name="T52" fmla="*/ 0 h 726"/>
                    <a:gd name="T53" fmla="*/ 1361 w 1361"/>
                    <a:gd name="T54" fmla="*/ 726 h 7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61" h="726">
                      <a:moveTo>
                        <a:pt x="0" y="419"/>
                      </a:moveTo>
                      <a:lnTo>
                        <a:pt x="0" y="470"/>
                      </a:lnTo>
                      <a:lnTo>
                        <a:pt x="0" y="547"/>
                      </a:lnTo>
                      <a:lnTo>
                        <a:pt x="0" y="726"/>
                      </a:lnTo>
                      <a:lnTo>
                        <a:pt x="794" y="726"/>
                      </a:lnTo>
                      <a:lnTo>
                        <a:pt x="1134" y="726"/>
                      </a:lnTo>
                      <a:lnTo>
                        <a:pt x="1361" y="726"/>
                      </a:lnTo>
                      <a:lnTo>
                        <a:pt x="1361" y="547"/>
                      </a:lnTo>
                      <a:lnTo>
                        <a:pt x="1361" y="470"/>
                      </a:lnTo>
                      <a:lnTo>
                        <a:pt x="1361" y="419"/>
                      </a:lnTo>
                      <a:lnTo>
                        <a:pt x="1134" y="419"/>
                      </a:lnTo>
                      <a:lnTo>
                        <a:pt x="743" y="0"/>
                      </a:lnTo>
                      <a:lnTo>
                        <a:pt x="794" y="419"/>
                      </a:lnTo>
                      <a:lnTo>
                        <a:pt x="0" y="419"/>
                      </a:lnTo>
                      <a:close/>
                    </a:path>
                  </a:pathLst>
                </a:cu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grpSp>
          <p:sp>
            <p:nvSpPr>
              <p:cNvPr id="52305" name="Rectangle 41">
                <a:extLst>
                  <a:ext uri="{FF2B5EF4-FFF2-40B4-BE49-F238E27FC236}">
                    <a16:creationId xmlns:a16="http://schemas.microsoft.com/office/drawing/2014/main" id="{ED923EA6-3C9C-4AD5-9863-FF2D7EC3DD78}"/>
                  </a:ext>
                </a:extLst>
              </p:cNvPr>
              <p:cNvSpPr>
                <a:spLocks noChangeArrowheads="1"/>
              </p:cNvSpPr>
              <p:nvPr/>
            </p:nvSpPr>
            <p:spPr bwMode="auto">
              <a:xfrm>
                <a:off x="2745" y="3544"/>
                <a:ext cx="123"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FF0066"/>
                    </a:solidFill>
                    <a:latin typeface="Arial" panose="020B0604020202020204" pitchFamily="34" charset="0"/>
                  </a:rPr>
                  <a:t>pH</a:t>
                </a:r>
                <a:endParaRPr lang="cs-CZ" altLang="cs-CZ" sz="2399">
                  <a:solidFill>
                    <a:srgbClr val="FF0066"/>
                  </a:solidFill>
                  <a:latin typeface="Times New Roman" panose="02020603050405020304" pitchFamily="18" charset="0"/>
                </a:endParaRPr>
              </a:p>
            </p:txBody>
          </p:sp>
          <p:sp>
            <p:nvSpPr>
              <p:cNvPr id="52306" name="Rectangle 42">
                <a:extLst>
                  <a:ext uri="{FF2B5EF4-FFF2-40B4-BE49-F238E27FC236}">
                    <a16:creationId xmlns:a16="http://schemas.microsoft.com/office/drawing/2014/main" id="{61E8885D-6D2B-4FBB-8A8B-2D728036B685}"/>
                  </a:ext>
                </a:extLst>
              </p:cNvPr>
              <p:cNvSpPr>
                <a:spLocks noChangeArrowheads="1"/>
              </p:cNvSpPr>
              <p:nvPr/>
            </p:nvSpPr>
            <p:spPr bwMode="auto">
              <a:xfrm>
                <a:off x="2918" y="3544"/>
                <a:ext cx="903"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FF0066"/>
                    </a:solidFill>
                    <a:latin typeface="Arial" panose="020B0604020202020204" pitchFamily="34" charset="0"/>
                  </a:rPr>
                  <a:t>v krvi před ekvilibrací</a:t>
                </a:r>
                <a:endParaRPr lang="cs-CZ" altLang="cs-CZ" sz="2399">
                  <a:solidFill>
                    <a:srgbClr val="FF0066"/>
                  </a:solidFill>
                  <a:latin typeface="Times New Roman" panose="02020603050405020304" pitchFamily="18" charset="0"/>
                </a:endParaRPr>
              </a:p>
            </p:txBody>
          </p:sp>
          <p:sp>
            <p:nvSpPr>
              <p:cNvPr id="52307" name="Rectangle 44">
                <a:extLst>
                  <a:ext uri="{FF2B5EF4-FFF2-40B4-BE49-F238E27FC236}">
                    <a16:creationId xmlns:a16="http://schemas.microsoft.com/office/drawing/2014/main" id="{C895061C-5D56-4D63-8C70-5CBF6CB4D075}"/>
                  </a:ext>
                </a:extLst>
              </p:cNvPr>
              <p:cNvSpPr>
                <a:spLocks noChangeArrowheads="1"/>
              </p:cNvSpPr>
              <p:nvPr/>
            </p:nvSpPr>
            <p:spPr bwMode="auto">
              <a:xfrm>
                <a:off x="2995" y="3660"/>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solidFill>
                    <a:srgbClr val="FF0066"/>
                  </a:solidFill>
                  <a:latin typeface="Times New Roman" panose="02020603050405020304" pitchFamily="18" charset="0"/>
                </a:endParaRPr>
              </a:p>
            </p:txBody>
          </p:sp>
        </p:grpSp>
        <p:sp>
          <p:nvSpPr>
            <p:cNvPr id="52303" name="Rectangle 45">
              <a:extLst>
                <a:ext uri="{FF2B5EF4-FFF2-40B4-BE49-F238E27FC236}">
                  <a16:creationId xmlns:a16="http://schemas.microsoft.com/office/drawing/2014/main" id="{5C2E30B1-27E0-4428-AA1C-E8FA12900B52}"/>
                </a:ext>
              </a:extLst>
            </p:cNvPr>
            <p:cNvSpPr>
              <a:spLocks noChangeArrowheads="1"/>
            </p:cNvSpPr>
            <p:nvPr/>
          </p:nvSpPr>
          <p:spPr bwMode="auto">
            <a:xfrm>
              <a:off x="3419" y="3660"/>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sp>
        <p:nvSpPr>
          <p:cNvPr id="97295" name="Freeform 55">
            <a:extLst>
              <a:ext uri="{FF2B5EF4-FFF2-40B4-BE49-F238E27FC236}">
                <a16:creationId xmlns:a16="http://schemas.microsoft.com/office/drawing/2014/main" id="{315C0673-576E-4500-9321-19FAF54C0AF7}"/>
              </a:ext>
            </a:extLst>
          </p:cNvPr>
          <p:cNvSpPr>
            <a:spLocks/>
          </p:cNvSpPr>
          <p:nvPr/>
        </p:nvSpPr>
        <p:spPr bwMode="auto">
          <a:xfrm>
            <a:off x="1992630" y="3795686"/>
            <a:ext cx="2533454" cy="668286"/>
          </a:xfrm>
          <a:custGeom>
            <a:avLst/>
            <a:gdLst>
              <a:gd name="T0" fmla="*/ 0 w 1596"/>
              <a:gd name="T1" fmla="*/ 0 h 421"/>
              <a:gd name="T2" fmla="*/ 0 w 1596"/>
              <a:gd name="T3" fmla="*/ 2147483646 h 421"/>
              <a:gd name="T4" fmla="*/ 0 w 1596"/>
              <a:gd name="T5" fmla="*/ 2147483646 h 421"/>
              <a:gd name="T6" fmla="*/ 0 w 1596"/>
              <a:gd name="T7" fmla="*/ 2147483646 h 421"/>
              <a:gd name="T8" fmla="*/ 0 w 1596"/>
              <a:gd name="T9" fmla="*/ 2147483646 h 421"/>
              <a:gd name="T10" fmla="*/ 2147483646 w 1596"/>
              <a:gd name="T11" fmla="*/ 2147483646 h 421"/>
              <a:gd name="T12" fmla="*/ 2147483646 w 1596"/>
              <a:gd name="T13" fmla="*/ 2147483646 h 421"/>
              <a:gd name="T14" fmla="*/ 2147483646 w 1596"/>
              <a:gd name="T15" fmla="*/ 2147483646 h 421"/>
              <a:gd name="T16" fmla="*/ 2147483646 w 1596"/>
              <a:gd name="T17" fmla="*/ 2147483646 h 421"/>
              <a:gd name="T18" fmla="*/ 2147483646 w 1596"/>
              <a:gd name="T19" fmla="*/ 2147483646 h 421"/>
              <a:gd name="T20" fmla="*/ 2147483646 w 1596"/>
              <a:gd name="T21" fmla="*/ 2147483646 h 421"/>
              <a:gd name="T22" fmla="*/ 2147483646 w 1596"/>
              <a:gd name="T23" fmla="*/ 2147483646 h 421"/>
              <a:gd name="T24" fmla="*/ 2147483646 w 1596"/>
              <a:gd name="T25" fmla="*/ 0 h 421"/>
              <a:gd name="T26" fmla="*/ 2147483646 w 1596"/>
              <a:gd name="T27" fmla="*/ 0 h 421"/>
              <a:gd name="T28" fmla="*/ 2147483646 w 1596"/>
              <a:gd name="T29" fmla="*/ 0 h 421"/>
              <a:gd name="T30" fmla="*/ 2147483646 w 1596"/>
              <a:gd name="T31" fmla="*/ 0 h 421"/>
              <a:gd name="T32" fmla="*/ 0 w 1596"/>
              <a:gd name="T33" fmla="*/ 0 h 4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96"/>
              <a:gd name="T52" fmla="*/ 0 h 421"/>
              <a:gd name="T53" fmla="*/ 1596 w 1596"/>
              <a:gd name="T54" fmla="*/ 421 h 4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96" h="421">
                <a:moveTo>
                  <a:pt x="0" y="0"/>
                </a:moveTo>
                <a:lnTo>
                  <a:pt x="0" y="246"/>
                </a:lnTo>
                <a:lnTo>
                  <a:pt x="0" y="351"/>
                </a:lnTo>
                <a:lnTo>
                  <a:pt x="0" y="421"/>
                </a:lnTo>
                <a:lnTo>
                  <a:pt x="631" y="421"/>
                </a:lnTo>
                <a:lnTo>
                  <a:pt x="901" y="421"/>
                </a:lnTo>
                <a:lnTo>
                  <a:pt x="1082" y="421"/>
                </a:lnTo>
                <a:lnTo>
                  <a:pt x="1082" y="351"/>
                </a:lnTo>
                <a:lnTo>
                  <a:pt x="1596" y="335"/>
                </a:lnTo>
                <a:lnTo>
                  <a:pt x="1082" y="246"/>
                </a:lnTo>
                <a:lnTo>
                  <a:pt x="1082" y="0"/>
                </a:lnTo>
                <a:lnTo>
                  <a:pt x="901" y="0"/>
                </a:lnTo>
                <a:lnTo>
                  <a:pt x="63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grpSp>
        <p:nvGrpSpPr>
          <p:cNvPr id="7" name="Group 91">
            <a:extLst>
              <a:ext uri="{FF2B5EF4-FFF2-40B4-BE49-F238E27FC236}">
                <a16:creationId xmlns:a16="http://schemas.microsoft.com/office/drawing/2014/main" id="{5BF88CA0-2B3B-4A91-B263-61EFE209F323}"/>
              </a:ext>
            </a:extLst>
          </p:cNvPr>
          <p:cNvGrpSpPr>
            <a:grpSpLocks/>
          </p:cNvGrpSpPr>
          <p:nvPr/>
        </p:nvGrpSpPr>
        <p:grpSpPr bwMode="auto">
          <a:xfrm>
            <a:off x="1992629" y="3789336"/>
            <a:ext cx="7967048" cy="2390590"/>
            <a:chOff x="299" y="2396"/>
            <a:chExt cx="5019" cy="1506"/>
          </a:xfrm>
        </p:grpSpPr>
        <p:sp>
          <p:nvSpPr>
            <p:cNvPr id="52278" name="Freeform 18">
              <a:extLst>
                <a:ext uri="{FF2B5EF4-FFF2-40B4-BE49-F238E27FC236}">
                  <a16:creationId xmlns:a16="http://schemas.microsoft.com/office/drawing/2014/main" id="{7ECB93EC-2E2E-4342-8180-CE16FB124A08}"/>
                </a:ext>
              </a:extLst>
            </p:cNvPr>
            <p:cNvSpPr>
              <a:spLocks noEditPoints="1"/>
            </p:cNvSpPr>
            <p:nvPr/>
          </p:nvSpPr>
          <p:spPr bwMode="auto">
            <a:xfrm>
              <a:off x="1882" y="2704"/>
              <a:ext cx="2766" cy="48"/>
            </a:xfrm>
            <a:custGeom>
              <a:avLst/>
              <a:gdLst>
                <a:gd name="T0" fmla="*/ 24 w 2766"/>
                <a:gd name="T1" fmla="*/ 29 h 48"/>
                <a:gd name="T2" fmla="*/ 84 w 2766"/>
                <a:gd name="T3" fmla="*/ 29 h 48"/>
                <a:gd name="T4" fmla="*/ 132 w 2766"/>
                <a:gd name="T5" fmla="*/ 17 h 48"/>
                <a:gd name="T6" fmla="*/ 168 w 2766"/>
                <a:gd name="T7" fmla="*/ 17 h 48"/>
                <a:gd name="T8" fmla="*/ 192 w 2766"/>
                <a:gd name="T9" fmla="*/ 17 h 48"/>
                <a:gd name="T10" fmla="*/ 240 w 2766"/>
                <a:gd name="T11" fmla="*/ 29 h 48"/>
                <a:gd name="T12" fmla="*/ 300 w 2766"/>
                <a:gd name="T13" fmla="*/ 29 h 48"/>
                <a:gd name="T14" fmla="*/ 348 w 2766"/>
                <a:gd name="T15" fmla="*/ 17 h 48"/>
                <a:gd name="T16" fmla="*/ 384 w 2766"/>
                <a:gd name="T17" fmla="*/ 17 h 48"/>
                <a:gd name="T18" fmla="*/ 408 w 2766"/>
                <a:gd name="T19" fmla="*/ 17 h 48"/>
                <a:gd name="T20" fmla="*/ 456 w 2766"/>
                <a:gd name="T21" fmla="*/ 29 h 48"/>
                <a:gd name="T22" fmla="*/ 516 w 2766"/>
                <a:gd name="T23" fmla="*/ 29 h 48"/>
                <a:gd name="T24" fmla="*/ 564 w 2766"/>
                <a:gd name="T25" fmla="*/ 17 h 48"/>
                <a:gd name="T26" fmla="*/ 600 w 2766"/>
                <a:gd name="T27" fmla="*/ 17 h 48"/>
                <a:gd name="T28" fmla="*/ 624 w 2766"/>
                <a:gd name="T29" fmla="*/ 17 h 48"/>
                <a:gd name="T30" fmla="*/ 672 w 2766"/>
                <a:gd name="T31" fmla="*/ 29 h 48"/>
                <a:gd name="T32" fmla="*/ 732 w 2766"/>
                <a:gd name="T33" fmla="*/ 29 h 48"/>
                <a:gd name="T34" fmla="*/ 780 w 2766"/>
                <a:gd name="T35" fmla="*/ 17 h 48"/>
                <a:gd name="T36" fmla="*/ 816 w 2766"/>
                <a:gd name="T37" fmla="*/ 17 h 48"/>
                <a:gd name="T38" fmla="*/ 840 w 2766"/>
                <a:gd name="T39" fmla="*/ 17 h 48"/>
                <a:gd name="T40" fmla="*/ 888 w 2766"/>
                <a:gd name="T41" fmla="*/ 29 h 48"/>
                <a:gd name="T42" fmla="*/ 948 w 2766"/>
                <a:gd name="T43" fmla="*/ 29 h 48"/>
                <a:gd name="T44" fmla="*/ 996 w 2766"/>
                <a:gd name="T45" fmla="*/ 17 h 48"/>
                <a:gd name="T46" fmla="*/ 1032 w 2766"/>
                <a:gd name="T47" fmla="*/ 17 h 48"/>
                <a:gd name="T48" fmla="*/ 1056 w 2766"/>
                <a:gd name="T49" fmla="*/ 17 h 48"/>
                <a:gd name="T50" fmla="*/ 1104 w 2766"/>
                <a:gd name="T51" fmla="*/ 29 h 48"/>
                <a:gd name="T52" fmla="*/ 1164 w 2766"/>
                <a:gd name="T53" fmla="*/ 29 h 48"/>
                <a:gd name="T54" fmla="*/ 1212 w 2766"/>
                <a:gd name="T55" fmla="*/ 17 h 48"/>
                <a:gd name="T56" fmla="*/ 1248 w 2766"/>
                <a:gd name="T57" fmla="*/ 17 h 48"/>
                <a:gd name="T58" fmla="*/ 1272 w 2766"/>
                <a:gd name="T59" fmla="*/ 17 h 48"/>
                <a:gd name="T60" fmla="*/ 1320 w 2766"/>
                <a:gd name="T61" fmla="*/ 29 h 48"/>
                <a:gd name="T62" fmla="*/ 1380 w 2766"/>
                <a:gd name="T63" fmla="*/ 29 h 48"/>
                <a:gd name="T64" fmla="*/ 1428 w 2766"/>
                <a:gd name="T65" fmla="*/ 17 h 48"/>
                <a:gd name="T66" fmla="*/ 1464 w 2766"/>
                <a:gd name="T67" fmla="*/ 17 h 48"/>
                <a:gd name="T68" fmla="*/ 1488 w 2766"/>
                <a:gd name="T69" fmla="*/ 17 h 48"/>
                <a:gd name="T70" fmla="*/ 1536 w 2766"/>
                <a:gd name="T71" fmla="*/ 29 h 48"/>
                <a:gd name="T72" fmla="*/ 1596 w 2766"/>
                <a:gd name="T73" fmla="*/ 29 h 48"/>
                <a:gd name="T74" fmla="*/ 1644 w 2766"/>
                <a:gd name="T75" fmla="*/ 17 h 48"/>
                <a:gd name="T76" fmla="*/ 1680 w 2766"/>
                <a:gd name="T77" fmla="*/ 17 h 48"/>
                <a:gd name="T78" fmla="*/ 1704 w 2766"/>
                <a:gd name="T79" fmla="*/ 17 h 48"/>
                <a:gd name="T80" fmla="*/ 1752 w 2766"/>
                <a:gd name="T81" fmla="*/ 29 h 48"/>
                <a:gd name="T82" fmla="*/ 1812 w 2766"/>
                <a:gd name="T83" fmla="*/ 29 h 48"/>
                <a:gd name="T84" fmla="*/ 1860 w 2766"/>
                <a:gd name="T85" fmla="*/ 17 h 48"/>
                <a:gd name="T86" fmla="*/ 1896 w 2766"/>
                <a:gd name="T87" fmla="*/ 17 h 48"/>
                <a:gd name="T88" fmla="*/ 1920 w 2766"/>
                <a:gd name="T89" fmla="*/ 17 h 48"/>
                <a:gd name="T90" fmla="*/ 1968 w 2766"/>
                <a:gd name="T91" fmla="*/ 29 h 48"/>
                <a:gd name="T92" fmla="*/ 2028 w 2766"/>
                <a:gd name="T93" fmla="*/ 29 h 48"/>
                <a:gd name="T94" fmla="*/ 2076 w 2766"/>
                <a:gd name="T95" fmla="*/ 17 h 48"/>
                <a:gd name="T96" fmla="*/ 2112 w 2766"/>
                <a:gd name="T97" fmla="*/ 17 h 48"/>
                <a:gd name="T98" fmla="*/ 2136 w 2766"/>
                <a:gd name="T99" fmla="*/ 17 h 48"/>
                <a:gd name="T100" fmla="*/ 2184 w 2766"/>
                <a:gd name="T101" fmla="*/ 30 h 48"/>
                <a:gd name="T102" fmla="*/ 2244 w 2766"/>
                <a:gd name="T103" fmla="*/ 30 h 48"/>
                <a:gd name="T104" fmla="*/ 2292 w 2766"/>
                <a:gd name="T105" fmla="*/ 18 h 48"/>
                <a:gd name="T106" fmla="*/ 2328 w 2766"/>
                <a:gd name="T107" fmla="*/ 18 h 48"/>
                <a:gd name="T108" fmla="*/ 2352 w 2766"/>
                <a:gd name="T109" fmla="*/ 18 h 48"/>
                <a:gd name="T110" fmla="*/ 2400 w 2766"/>
                <a:gd name="T111" fmla="*/ 30 h 48"/>
                <a:gd name="T112" fmla="*/ 2460 w 2766"/>
                <a:gd name="T113" fmla="*/ 30 h 48"/>
                <a:gd name="T114" fmla="*/ 2508 w 2766"/>
                <a:gd name="T115" fmla="*/ 18 h 48"/>
                <a:gd name="T116" fmla="*/ 2544 w 2766"/>
                <a:gd name="T117" fmla="*/ 18 h 48"/>
                <a:gd name="T118" fmla="*/ 2568 w 2766"/>
                <a:gd name="T119" fmla="*/ 18 h 48"/>
                <a:gd name="T120" fmla="*/ 2616 w 2766"/>
                <a:gd name="T121" fmla="*/ 30 h 48"/>
                <a:gd name="T122" fmla="*/ 2676 w 2766"/>
                <a:gd name="T123" fmla="*/ 30 h 48"/>
                <a:gd name="T124" fmla="*/ 2724 w 2766"/>
                <a:gd name="T125" fmla="*/ 18 h 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766"/>
                <a:gd name="T190" fmla="*/ 0 h 48"/>
                <a:gd name="T191" fmla="*/ 2766 w 2766"/>
                <a:gd name="T192" fmla="*/ 48 h 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766" h="48">
                  <a:moveTo>
                    <a:pt x="0" y="17"/>
                  </a:moveTo>
                  <a:lnTo>
                    <a:pt x="12" y="17"/>
                  </a:lnTo>
                  <a:lnTo>
                    <a:pt x="12" y="29"/>
                  </a:lnTo>
                  <a:lnTo>
                    <a:pt x="0" y="29"/>
                  </a:lnTo>
                  <a:lnTo>
                    <a:pt x="0" y="17"/>
                  </a:lnTo>
                  <a:close/>
                  <a:moveTo>
                    <a:pt x="24" y="17"/>
                  </a:moveTo>
                  <a:lnTo>
                    <a:pt x="36" y="17"/>
                  </a:lnTo>
                  <a:lnTo>
                    <a:pt x="36" y="29"/>
                  </a:lnTo>
                  <a:lnTo>
                    <a:pt x="24" y="29"/>
                  </a:lnTo>
                  <a:lnTo>
                    <a:pt x="24" y="17"/>
                  </a:lnTo>
                  <a:close/>
                  <a:moveTo>
                    <a:pt x="48" y="17"/>
                  </a:moveTo>
                  <a:lnTo>
                    <a:pt x="60" y="17"/>
                  </a:lnTo>
                  <a:lnTo>
                    <a:pt x="60" y="29"/>
                  </a:lnTo>
                  <a:lnTo>
                    <a:pt x="48" y="29"/>
                  </a:lnTo>
                  <a:lnTo>
                    <a:pt x="48" y="17"/>
                  </a:lnTo>
                  <a:close/>
                  <a:moveTo>
                    <a:pt x="72" y="17"/>
                  </a:moveTo>
                  <a:lnTo>
                    <a:pt x="84" y="17"/>
                  </a:lnTo>
                  <a:lnTo>
                    <a:pt x="84" y="29"/>
                  </a:lnTo>
                  <a:lnTo>
                    <a:pt x="72" y="29"/>
                  </a:lnTo>
                  <a:lnTo>
                    <a:pt x="72" y="17"/>
                  </a:lnTo>
                  <a:close/>
                  <a:moveTo>
                    <a:pt x="96" y="17"/>
                  </a:moveTo>
                  <a:lnTo>
                    <a:pt x="108" y="17"/>
                  </a:lnTo>
                  <a:lnTo>
                    <a:pt x="108" y="29"/>
                  </a:lnTo>
                  <a:lnTo>
                    <a:pt x="96" y="29"/>
                  </a:lnTo>
                  <a:lnTo>
                    <a:pt x="96" y="17"/>
                  </a:lnTo>
                  <a:close/>
                  <a:moveTo>
                    <a:pt x="120" y="17"/>
                  </a:moveTo>
                  <a:lnTo>
                    <a:pt x="132" y="17"/>
                  </a:lnTo>
                  <a:lnTo>
                    <a:pt x="132" y="29"/>
                  </a:lnTo>
                  <a:lnTo>
                    <a:pt x="120" y="29"/>
                  </a:lnTo>
                  <a:lnTo>
                    <a:pt x="120" y="17"/>
                  </a:lnTo>
                  <a:close/>
                  <a:moveTo>
                    <a:pt x="144" y="17"/>
                  </a:moveTo>
                  <a:lnTo>
                    <a:pt x="156" y="17"/>
                  </a:lnTo>
                  <a:lnTo>
                    <a:pt x="156" y="29"/>
                  </a:lnTo>
                  <a:lnTo>
                    <a:pt x="144" y="29"/>
                  </a:lnTo>
                  <a:lnTo>
                    <a:pt x="144" y="17"/>
                  </a:lnTo>
                  <a:close/>
                  <a:moveTo>
                    <a:pt x="168" y="17"/>
                  </a:moveTo>
                  <a:lnTo>
                    <a:pt x="180" y="17"/>
                  </a:lnTo>
                  <a:lnTo>
                    <a:pt x="180" y="29"/>
                  </a:lnTo>
                  <a:lnTo>
                    <a:pt x="168" y="29"/>
                  </a:lnTo>
                  <a:lnTo>
                    <a:pt x="168" y="17"/>
                  </a:lnTo>
                  <a:close/>
                  <a:moveTo>
                    <a:pt x="192" y="17"/>
                  </a:moveTo>
                  <a:lnTo>
                    <a:pt x="204" y="17"/>
                  </a:lnTo>
                  <a:lnTo>
                    <a:pt x="204" y="29"/>
                  </a:lnTo>
                  <a:lnTo>
                    <a:pt x="192" y="29"/>
                  </a:lnTo>
                  <a:lnTo>
                    <a:pt x="192" y="17"/>
                  </a:lnTo>
                  <a:close/>
                  <a:moveTo>
                    <a:pt x="216" y="17"/>
                  </a:moveTo>
                  <a:lnTo>
                    <a:pt x="228" y="17"/>
                  </a:lnTo>
                  <a:lnTo>
                    <a:pt x="228" y="29"/>
                  </a:lnTo>
                  <a:lnTo>
                    <a:pt x="216" y="29"/>
                  </a:lnTo>
                  <a:lnTo>
                    <a:pt x="216" y="17"/>
                  </a:lnTo>
                  <a:close/>
                  <a:moveTo>
                    <a:pt x="240" y="17"/>
                  </a:moveTo>
                  <a:lnTo>
                    <a:pt x="252" y="17"/>
                  </a:lnTo>
                  <a:lnTo>
                    <a:pt x="252" y="29"/>
                  </a:lnTo>
                  <a:lnTo>
                    <a:pt x="240" y="29"/>
                  </a:lnTo>
                  <a:lnTo>
                    <a:pt x="240" y="17"/>
                  </a:lnTo>
                  <a:close/>
                  <a:moveTo>
                    <a:pt x="264" y="17"/>
                  </a:moveTo>
                  <a:lnTo>
                    <a:pt x="276" y="17"/>
                  </a:lnTo>
                  <a:lnTo>
                    <a:pt x="276" y="29"/>
                  </a:lnTo>
                  <a:lnTo>
                    <a:pt x="264" y="29"/>
                  </a:lnTo>
                  <a:lnTo>
                    <a:pt x="264" y="17"/>
                  </a:lnTo>
                  <a:close/>
                  <a:moveTo>
                    <a:pt x="288" y="17"/>
                  </a:moveTo>
                  <a:lnTo>
                    <a:pt x="300" y="17"/>
                  </a:lnTo>
                  <a:lnTo>
                    <a:pt x="300" y="29"/>
                  </a:lnTo>
                  <a:lnTo>
                    <a:pt x="288" y="29"/>
                  </a:lnTo>
                  <a:lnTo>
                    <a:pt x="288" y="17"/>
                  </a:lnTo>
                  <a:close/>
                  <a:moveTo>
                    <a:pt x="312" y="17"/>
                  </a:moveTo>
                  <a:lnTo>
                    <a:pt x="324" y="17"/>
                  </a:lnTo>
                  <a:lnTo>
                    <a:pt x="324" y="29"/>
                  </a:lnTo>
                  <a:lnTo>
                    <a:pt x="312" y="29"/>
                  </a:lnTo>
                  <a:lnTo>
                    <a:pt x="312" y="17"/>
                  </a:lnTo>
                  <a:close/>
                  <a:moveTo>
                    <a:pt x="336" y="17"/>
                  </a:moveTo>
                  <a:lnTo>
                    <a:pt x="348" y="17"/>
                  </a:lnTo>
                  <a:lnTo>
                    <a:pt x="348" y="29"/>
                  </a:lnTo>
                  <a:lnTo>
                    <a:pt x="336" y="29"/>
                  </a:lnTo>
                  <a:lnTo>
                    <a:pt x="336" y="17"/>
                  </a:lnTo>
                  <a:close/>
                  <a:moveTo>
                    <a:pt x="360" y="17"/>
                  </a:moveTo>
                  <a:lnTo>
                    <a:pt x="372" y="17"/>
                  </a:lnTo>
                  <a:lnTo>
                    <a:pt x="372" y="29"/>
                  </a:lnTo>
                  <a:lnTo>
                    <a:pt x="360" y="29"/>
                  </a:lnTo>
                  <a:lnTo>
                    <a:pt x="360" y="17"/>
                  </a:lnTo>
                  <a:close/>
                  <a:moveTo>
                    <a:pt x="384" y="17"/>
                  </a:moveTo>
                  <a:lnTo>
                    <a:pt x="396" y="17"/>
                  </a:lnTo>
                  <a:lnTo>
                    <a:pt x="396" y="29"/>
                  </a:lnTo>
                  <a:lnTo>
                    <a:pt x="384" y="29"/>
                  </a:lnTo>
                  <a:lnTo>
                    <a:pt x="384" y="17"/>
                  </a:lnTo>
                  <a:close/>
                  <a:moveTo>
                    <a:pt x="408" y="17"/>
                  </a:moveTo>
                  <a:lnTo>
                    <a:pt x="420" y="17"/>
                  </a:lnTo>
                  <a:lnTo>
                    <a:pt x="420" y="29"/>
                  </a:lnTo>
                  <a:lnTo>
                    <a:pt x="408" y="29"/>
                  </a:lnTo>
                  <a:lnTo>
                    <a:pt x="408" y="17"/>
                  </a:lnTo>
                  <a:close/>
                  <a:moveTo>
                    <a:pt x="432" y="17"/>
                  </a:moveTo>
                  <a:lnTo>
                    <a:pt x="444" y="17"/>
                  </a:lnTo>
                  <a:lnTo>
                    <a:pt x="444" y="29"/>
                  </a:lnTo>
                  <a:lnTo>
                    <a:pt x="432" y="29"/>
                  </a:lnTo>
                  <a:lnTo>
                    <a:pt x="432" y="17"/>
                  </a:lnTo>
                  <a:close/>
                  <a:moveTo>
                    <a:pt x="456" y="17"/>
                  </a:moveTo>
                  <a:lnTo>
                    <a:pt x="468" y="17"/>
                  </a:lnTo>
                  <a:lnTo>
                    <a:pt x="468" y="29"/>
                  </a:lnTo>
                  <a:lnTo>
                    <a:pt x="456" y="29"/>
                  </a:lnTo>
                  <a:lnTo>
                    <a:pt x="456" y="17"/>
                  </a:lnTo>
                  <a:close/>
                  <a:moveTo>
                    <a:pt x="480" y="17"/>
                  </a:moveTo>
                  <a:lnTo>
                    <a:pt x="492" y="17"/>
                  </a:lnTo>
                  <a:lnTo>
                    <a:pt x="492" y="29"/>
                  </a:lnTo>
                  <a:lnTo>
                    <a:pt x="480" y="29"/>
                  </a:lnTo>
                  <a:lnTo>
                    <a:pt x="480" y="17"/>
                  </a:lnTo>
                  <a:close/>
                  <a:moveTo>
                    <a:pt x="504" y="17"/>
                  </a:moveTo>
                  <a:lnTo>
                    <a:pt x="516" y="17"/>
                  </a:lnTo>
                  <a:lnTo>
                    <a:pt x="516" y="29"/>
                  </a:lnTo>
                  <a:lnTo>
                    <a:pt x="504" y="29"/>
                  </a:lnTo>
                  <a:lnTo>
                    <a:pt x="504" y="17"/>
                  </a:lnTo>
                  <a:close/>
                  <a:moveTo>
                    <a:pt x="528" y="17"/>
                  </a:moveTo>
                  <a:lnTo>
                    <a:pt x="540" y="17"/>
                  </a:lnTo>
                  <a:lnTo>
                    <a:pt x="540" y="29"/>
                  </a:lnTo>
                  <a:lnTo>
                    <a:pt x="528" y="29"/>
                  </a:lnTo>
                  <a:lnTo>
                    <a:pt x="528" y="17"/>
                  </a:lnTo>
                  <a:close/>
                  <a:moveTo>
                    <a:pt x="552" y="17"/>
                  </a:moveTo>
                  <a:lnTo>
                    <a:pt x="564" y="17"/>
                  </a:lnTo>
                  <a:lnTo>
                    <a:pt x="564" y="29"/>
                  </a:lnTo>
                  <a:lnTo>
                    <a:pt x="552" y="29"/>
                  </a:lnTo>
                  <a:lnTo>
                    <a:pt x="552" y="17"/>
                  </a:lnTo>
                  <a:close/>
                  <a:moveTo>
                    <a:pt x="576" y="17"/>
                  </a:moveTo>
                  <a:lnTo>
                    <a:pt x="588" y="17"/>
                  </a:lnTo>
                  <a:lnTo>
                    <a:pt x="588" y="29"/>
                  </a:lnTo>
                  <a:lnTo>
                    <a:pt x="576" y="29"/>
                  </a:lnTo>
                  <a:lnTo>
                    <a:pt x="576" y="17"/>
                  </a:lnTo>
                  <a:close/>
                  <a:moveTo>
                    <a:pt x="600" y="17"/>
                  </a:moveTo>
                  <a:lnTo>
                    <a:pt x="612" y="17"/>
                  </a:lnTo>
                  <a:lnTo>
                    <a:pt x="612" y="29"/>
                  </a:lnTo>
                  <a:lnTo>
                    <a:pt x="600" y="29"/>
                  </a:lnTo>
                  <a:lnTo>
                    <a:pt x="600" y="17"/>
                  </a:lnTo>
                  <a:close/>
                  <a:moveTo>
                    <a:pt x="624" y="17"/>
                  </a:moveTo>
                  <a:lnTo>
                    <a:pt x="636" y="17"/>
                  </a:lnTo>
                  <a:lnTo>
                    <a:pt x="636" y="29"/>
                  </a:lnTo>
                  <a:lnTo>
                    <a:pt x="624" y="29"/>
                  </a:lnTo>
                  <a:lnTo>
                    <a:pt x="624" y="17"/>
                  </a:lnTo>
                  <a:close/>
                  <a:moveTo>
                    <a:pt x="648" y="17"/>
                  </a:moveTo>
                  <a:lnTo>
                    <a:pt x="660" y="17"/>
                  </a:lnTo>
                  <a:lnTo>
                    <a:pt x="660" y="29"/>
                  </a:lnTo>
                  <a:lnTo>
                    <a:pt x="648" y="29"/>
                  </a:lnTo>
                  <a:lnTo>
                    <a:pt x="648" y="17"/>
                  </a:lnTo>
                  <a:close/>
                  <a:moveTo>
                    <a:pt x="672" y="17"/>
                  </a:moveTo>
                  <a:lnTo>
                    <a:pt x="684" y="17"/>
                  </a:lnTo>
                  <a:lnTo>
                    <a:pt x="684" y="29"/>
                  </a:lnTo>
                  <a:lnTo>
                    <a:pt x="672" y="29"/>
                  </a:lnTo>
                  <a:lnTo>
                    <a:pt x="672" y="17"/>
                  </a:lnTo>
                  <a:close/>
                  <a:moveTo>
                    <a:pt x="696" y="17"/>
                  </a:moveTo>
                  <a:lnTo>
                    <a:pt x="708" y="17"/>
                  </a:lnTo>
                  <a:lnTo>
                    <a:pt x="708" y="29"/>
                  </a:lnTo>
                  <a:lnTo>
                    <a:pt x="696" y="29"/>
                  </a:lnTo>
                  <a:lnTo>
                    <a:pt x="696" y="17"/>
                  </a:lnTo>
                  <a:close/>
                  <a:moveTo>
                    <a:pt x="720" y="17"/>
                  </a:moveTo>
                  <a:lnTo>
                    <a:pt x="732" y="17"/>
                  </a:lnTo>
                  <a:lnTo>
                    <a:pt x="732" y="29"/>
                  </a:lnTo>
                  <a:lnTo>
                    <a:pt x="720" y="29"/>
                  </a:lnTo>
                  <a:lnTo>
                    <a:pt x="720" y="17"/>
                  </a:lnTo>
                  <a:close/>
                  <a:moveTo>
                    <a:pt x="744" y="17"/>
                  </a:moveTo>
                  <a:lnTo>
                    <a:pt x="756" y="17"/>
                  </a:lnTo>
                  <a:lnTo>
                    <a:pt x="756" y="29"/>
                  </a:lnTo>
                  <a:lnTo>
                    <a:pt x="744" y="29"/>
                  </a:lnTo>
                  <a:lnTo>
                    <a:pt x="744" y="17"/>
                  </a:lnTo>
                  <a:close/>
                  <a:moveTo>
                    <a:pt x="768" y="17"/>
                  </a:moveTo>
                  <a:lnTo>
                    <a:pt x="780" y="17"/>
                  </a:lnTo>
                  <a:lnTo>
                    <a:pt x="780" y="29"/>
                  </a:lnTo>
                  <a:lnTo>
                    <a:pt x="768" y="29"/>
                  </a:lnTo>
                  <a:lnTo>
                    <a:pt x="768" y="17"/>
                  </a:lnTo>
                  <a:close/>
                  <a:moveTo>
                    <a:pt x="792" y="17"/>
                  </a:moveTo>
                  <a:lnTo>
                    <a:pt x="804" y="17"/>
                  </a:lnTo>
                  <a:lnTo>
                    <a:pt x="804" y="29"/>
                  </a:lnTo>
                  <a:lnTo>
                    <a:pt x="792" y="29"/>
                  </a:lnTo>
                  <a:lnTo>
                    <a:pt x="792" y="17"/>
                  </a:lnTo>
                  <a:close/>
                  <a:moveTo>
                    <a:pt x="816" y="17"/>
                  </a:moveTo>
                  <a:lnTo>
                    <a:pt x="828" y="17"/>
                  </a:lnTo>
                  <a:lnTo>
                    <a:pt x="828" y="29"/>
                  </a:lnTo>
                  <a:lnTo>
                    <a:pt x="816" y="29"/>
                  </a:lnTo>
                  <a:lnTo>
                    <a:pt x="816" y="17"/>
                  </a:lnTo>
                  <a:close/>
                  <a:moveTo>
                    <a:pt x="840" y="17"/>
                  </a:moveTo>
                  <a:lnTo>
                    <a:pt x="852" y="17"/>
                  </a:lnTo>
                  <a:lnTo>
                    <a:pt x="852" y="29"/>
                  </a:lnTo>
                  <a:lnTo>
                    <a:pt x="840" y="29"/>
                  </a:lnTo>
                  <a:lnTo>
                    <a:pt x="840" y="17"/>
                  </a:lnTo>
                  <a:close/>
                  <a:moveTo>
                    <a:pt x="864" y="17"/>
                  </a:moveTo>
                  <a:lnTo>
                    <a:pt x="876" y="17"/>
                  </a:lnTo>
                  <a:lnTo>
                    <a:pt x="876" y="29"/>
                  </a:lnTo>
                  <a:lnTo>
                    <a:pt x="864" y="29"/>
                  </a:lnTo>
                  <a:lnTo>
                    <a:pt x="864" y="17"/>
                  </a:lnTo>
                  <a:close/>
                  <a:moveTo>
                    <a:pt x="888" y="17"/>
                  </a:moveTo>
                  <a:lnTo>
                    <a:pt x="900" y="17"/>
                  </a:lnTo>
                  <a:lnTo>
                    <a:pt x="900" y="29"/>
                  </a:lnTo>
                  <a:lnTo>
                    <a:pt x="888" y="29"/>
                  </a:lnTo>
                  <a:lnTo>
                    <a:pt x="888" y="17"/>
                  </a:lnTo>
                  <a:close/>
                  <a:moveTo>
                    <a:pt x="912" y="17"/>
                  </a:moveTo>
                  <a:lnTo>
                    <a:pt x="924" y="17"/>
                  </a:lnTo>
                  <a:lnTo>
                    <a:pt x="924" y="29"/>
                  </a:lnTo>
                  <a:lnTo>
                    <a:pt x="912" y="29"/>
                  </a:lnTo>
                  <a:lnTo>
                    <a:pt x="912" y="17"/>
                  </a:lnTo>
                  <a:close/>
                  <a:moveTo>
                    <a:pt x="936" y="17"/>
                  </a:moveTo>
                  <a:lnTo>
                    <a:pt x="948" y="17"/>
                  </a:lnTo>
                  <a:lnTo>
                    <a:pt x="948" y="29"/>
                  </a:lnTo>
                  <a:lnTo>
                    <a:pt x="936" y="29"/>
                  </a:lnTo>
                  <a:lnTo>
                    <a:pt x="936" y="17"/>
                  </a:lnTo>
                  <a:close/>
                  <a:moveTo>
                    <a:pt x="960" y="17"/>
                  </a:moveTo>
                  <a:lnTo>
                    <a:pt x="972" y="17"/>
                  </a:lnTo>
                  <a:lnTo>
                    <a:pt x="972" y="29"/>
                  </a:lnTo>
                  <a:lnTo>
                    <a:pt x="960" y="29"/>
                  </a:lnTo>
                  <a:lnTo>
                    <a:pt x="960" y="17"/>
                  </a:lnTo>
                  <a:close/>
                  <a:moveTo>
                    <a:pt x="984" y="17"/>
                  </a:moveTo>
                  <a:lnTo>
                    <a:pt x="996" y="17"/>
                  </a:lnTo>
                  <a:lnTo>
                    <a:pt x="996" y="29"/>
                  </a:lnTo>
                  <a:lnTo>
                    <a:pt x="984" y="29"/>
                  </a:lnTo>
                  <a:lnTo>
                    <a:pt x="984" y="17"/>
                  </a:lnTo>
                  <a:close/>
                  <a:moveTo>
                    <a:pt x="1008" y="17"/>
                  </a:moveTo>
                  <a:lnTo>
                    <a:pt x="1020" y="17"/>
                  </a:lnTo>
                  <a:lnTo>
                    <a:pt x="1020" y="29"/>
                  </a:lnTo>
                  <a:lnTo>
                    <a:pt x="1008" y="29"/>
                  </a:lnTo>
                  <a:lnTo>
                    <a:pt x="1008" y="17"/>
                  </a:lnTo>
                  <a:close/>
                  <a:moveTo>
                    <a:pt x="1032" y="17"/>
                  </a:moveTo>
                  <a:lnTo>
                    <a:pt x="1044" y="17"/>
                  </a:lnTo>
                  <a:lnTo>
                    <a:pt x="1044" y="29"/>
                  </a:lnTo>
                  <a:lnTo>
                    <a:pt x="1032" y="29"/>
                  </a:lnTo>
                  <a:lnTo>
                    <a:pt x="1032" y="17"/>
                  </a:lnTo>
                  <a:close/>
                  <a:moveTo>
                    <a:pt x="1056" y="17"/>
                  </a:moveTo>
                  <a:lnTo>
                    <a:pt x="1068" y="17"/>
                  </a:lnTo>
                  <a:lnTo>
                    <a:pt x="1068" y="29"/>
                  </a:lnTo>
                  <a:lnTo>
                    <a:pt x="1056" y="29"/>
                  </a:lnTo>
                  <a:lnTo>
                    <a:pt x="1056" y="17"/>
                  </a:lnTo>
                  <a:close/>
                  <a:moveTo>
                    <a:pt x="1080" y="17"/>
                  </a:moveTo>
                  <a:lnTo>
                    <a:pt x="1092" y="17"/>
                  </a:lnTo>
                  <a:lnTo>
                    <a:pt x="1092" y="29"/>
                  </a:lnTo>
                  <a:lnTo>
                    <a:pt x="1080" y="29"/>
                  </a:lnTo>
                  <a:lnTo>
                    <a:pt x="1080" y="17"/>
                  </a:lnTo>
                  <a:close/>
                  <a:moveTo>
                    <a:pt x="1104" y="17"/>
                  </a:moveTo>
                  <a:lnTo>
                    <a:pt x="1116" y="17"/>
                  </a:lnTo>
                  <a:lnTo>
                    <a:pt x="1116" y="29"/>
                  </a:lnTo>
                  <a:lnTo>
                    <a:pt x="1104" y="29"/>
                  </a:lnTo>
                  <a:lnTo>
                    <a:pt x="1104" y="17"/>
                  </a:lnTo>
                  <a:close/>
                  <a:moveTo>
                    <a:pt x="1128" y="17"/>
                  </a:moveTo>
                  <a:lnTo>
                    <a:pt x="1140" y="17"/>
                  </a:lnTo>
                  <a:lnTo>
                    <a:pt x="1140" y="29"/>
                  </a:lnTo>
                  <a:lnTo>
                    <a:pt x="1128" y="29"/>
                  </a:lnTo>
                  <a:lnTo>
                    <a:pt x="1128" y="17"/>
                  </a:lnTo>
                  <a:close/>
                  <a:moveTo>
                    <a:pt x="1152" y="17"/>
                  </a:moveTo>
                  <a:lnTo>
                    <a:pt x="1164" y="17"/>
                  </a:lnTo>
                  <a:lnTo>
                    <a:pt x="1164" y="29"/>
                  </a:lnTo>
                  <a:lnTo>
                    <a:pt x="1152" y="29"/>
                  </a:lnTo>
                  <a:lnTo>
                    <a:pt x="1152" y="17"/>
                  </a:lnTo>
                  <a:close/>
                  <a:moveTo>
                    <a:pt x="1176" y="17"/>
                  </a:moveTo>
                  <a:lnTo>
                    <a:pt x="1188" y="17"/>
                  </a:lnTo>
                  <a:lnTo>
                    <a:pt x="1188" y="29"/>
                  </a:lnTo>
                  <a:lnTo>
                    <a:pt x="1176" y="29"/>
                  </a:lnTo>
                  <a:lnTo>
                    <a:pt x="1176" y="17"/>
                  </a:lnTo>
                  <a:close/>
                  <a:moveTo>
                    <a:pt x="1200" y="17"/>
                  </a:moveTo>
                  <a:lnTo>
                    <a:pt x="1212" y="17"/>
                  </a:lnTo>
                  <a:lnTo>
                    <a:pt x="1212" y="29"/>
                  </a:lnTo>
                  <a:lnTo>
                    <a:pt x="1200" y="29"/>
                  </a:lnTo>
                  <a:lnTo>
                    <a:pt x="1200" y="17"/>
                  </a:lnTo>
                  <a:close/>
                  <a:moveTo>
                    <a:pt x="1224" y="17"/>
                  </a:moveTo>
                  <a:lnTo>
                    <a:pt x="1236" y="17"/>
                  </a:lnTo>
                  <a:lnTo>
                    <a:pt x="1236" y="29"/>
                  </a:lnTo>
                  <a:lnTo>
                    <a:pt x="1224" y="29"/>
                  </a:lnTo>
                  <a:lnTo>
                    <a:pt x="1224" y="17"/>
                  </a:lnTo>
                  <a:close/>
                  <a:moveTo>
                    <a:pt x="1248" y="17"/>
                  </a:moveTo>
                  <a:lnTo>
                    <a:pt x="1260" y="17"/>
                  </a:lnTo>
                  <a:lnTo>
                    <a:pt x="1260" y="29"/>
                  </a:lnTo>
                  <a:lnTo>
                    <a:pt x="1248" y="29"/>
                  </a:lnTo>
                  <a:lnTo>
                    <a:pt x="1248" y="17"/>
                  </a:lnTo>
                  <a:close/>
                  <a:moveTo>
                    <a:pt x="1272" y="17"/>
                  </a:moveTo>
                  <a:lnTo>
                    <a:pt x="1284" y="17"/>
                  </a:lnTo>
                  <a:lnTo>
                    <a:pt x="1284" y="29"/>
                  </a:lnTo>
                  <a:lnTo>
                    <a:pt x="1272" y="29"/>
                  </a:lnTo>
                  <a:lnTo>
                    <a:pt x="1272" y="17"/>
                  </a:lnTo>
                  <a:close/>
                  <a:moveTo>
                    <a:pt x="1296" y="17"/>
                  </a:moveTo>
                  <a:lnTo>
                    <a:pt x="1308" y="17"/>
                  </a:lnTo>
                  <a:lnTo>
                    <a:pt x="1308" y="29"/>
                  </a:lnTo>
                  <a:lnTo>
                    <a:pt x="1296" y="29"/>
                  </a:lnTo>
                  <a:lnTo>
                    <a:pt x="1296" y="17"/>
                  </a:lnTo>
                  <a:close/>
                  <a:moveTo>
                    <a:pt x="1320" y="17"/>
                  </a:moveTo>
                  <a:lnTo>
                    <a:pt x="1332" y="17"/>
                  </a:lnTo>
                  <a:lnTo>
                    <a:pt x="1332" y="29"/>
                  </a:lnTo>
                  <a:lnTo>
                    <a:pt x="1320" y="29"/>
                  </a:lnTo>
                  <a:lnTo>
                    <a:pt x="1320" y="17"/>
                  </a:lnTo>
                  <a:close/>
                  <a:moveTo>
                    <a:pt x="1344" y="17"/>
                  </a:moveTo>
                  <a:lnTo>
                    <a:pt x="1356" y="17"/>
                  </a:lnTo>
                  <a:lnTo>
                    <a:pt x="1356" y="29"/>
                  </a:lnTo>
                  <a:lnTo>
                    <a:pt x="1344" y="29"/>
                  </a:lnTo>
                  <a:lnTo>
                    <a:pt x="1344" y="17"/>
                  </a:lnTo>
                  <a:close/>
                  <a:moveTo>
                    <a:pt x="1368" y="17"/>
                  </a:moveTo>
                  <a:lnTo>
                    <a:pt x="1380" y="17"/>
                  </a:lnTo>
                  <a:lnTo>
                    <a:pt x="1380" y="29"/>
                  </a:lnTo>
                  <a:lnTo>
                    <a:pt x="1368" y="29"/>
                  </a:lnTo>
                  <a:lnTo>
                    <a:pt x="1368" y="17"/>
                  </a:lnTo>
                  <a:close/>
                  <a:moveTo>
                    <a:pt x="1392" y="17"/>
                  </a:moveTo>
                  <a:lnTo>
                    <a:pt x="1404" y="17"/>
                  </a:lnTo>
                  <a:lnTo>
                    <a:pt x="1404" y="29"/>
                  </a:lnTo>
                  <a:lnTo>
                    <a:pt x="1392" y="29"/>
                  </a:lnTo>
                  <a:lnTo>
                    <a:pt x="1392" y="17"/>
                  </a:lnTo>
                  <a:close/>
                  <a:moveTo>
                    <a:pt x="1416" y="17"/>
                  </a:moveTo>
                  <a:lnTo>
                    <a:pt x="1428" y="17"/>
                  </a:lnTo>
                  <a:lnTo>
                    <a:pt x="1428" y="29"/>
                  </a:lnTo>
                  <a:lnTo>
                    <a:pt x="1416" y="29"/>
                  </a:lnTo>
                  <a:lnTo>
                    <a:pt x="1416" y="17"/>
                  </a:lnTo>
                  <a:close/>
                  <a:moveTo>
                    <a:pt x="1440" y="17"/>
                  </a:moveTo>
                  <a:lnTo>
                    <a:pt x="1452" y="17"/>
                  </a:lnTo>
                  <a:lnTo>
                    <a:pt x="1452" y="29"/>
                  </a:lnTo>
                  <a:lnTo>
                    <a:pt x="1440" y="29"/>
                  </a:lnTo>
                  <a:lnTo>
                    <a:pt x="1440" y="17"/>
                  </a:lnTo>
                  <a:close/>
                  <a:moveTo>
                    <a:pt x="1464" y="17"/>
                  </a:moveTo>
                  <a:lnTo>
                    <a:pt x="1476" y="17"/>
                  </a:lnTo>
                  <a:lnTo>
                    <a:pt x="1476" y="29"/>
                  </a:lnTo>
                  <a:lnTo>
                    <a:pt x="1464" y="29"/>
                  </a:lnTo>
                  <a:lnTo>
                    <a:pt x="1464" y="17"/>
                  </a:lnTo>
                  <a:close/>
                  <a:moveTo>
                    <a:pt x="1488" y="17"/>
                  </a:moveTo>
                  <a:lnTo>
                    <a:pt x="1500" y="17"/>
                  </a:lnTo>
                  <a:lnTo>
                    <a:pt x="1500" y="29"/>
                  </a:lnTo>
                  <a:lnTo>
                    <a:pt x="1488" y="29"/>
                  </a:lnTo>
                  <a:lnTo>
                    <a:pt x="1488" y="17"/>
                  </a:lnTo>
                  <a:close/>
                  <a:moveTo>
                    <a:pt x="1512" y="17"/>
                  </a:moveTo>
                  <a:lnTo>
                    <a:pt x="1524" y="17"/>
                  </a:lnTo>
                  <a:lnTo>
                    <a:pt x="1524" y="29"/>
                  </a:lnTo>
                  <a:lnTo>
                    <a:pt x="1512" y="29"/>
                  </a:lnTo>
                  <a:lnTo>
                    <a:pt x="1512" y="17"/>
                  </a:lnTo>
                  <a:close/>
                  <a:moveTo>
                    <a:pt x="1536" y="17"/>
                  </a:moveTo>
                  <a:lnTo>
                    <a:pt x="1548" y="17"/>
                  </a:lnTo>
                  <a:lnTo>
                    <a:pt x="1548" y="29"/>
                  </a:lnTo>
                  <a:lnTo>
                    <a:pt x="1536" y="29"/>
                  </a:lnTo>
                  <a:lnTo>
                    <a:pt x="1536" y="17"/>
                  </a:lnTo>
                  <a:close/>
                  <a:moveTo>
                    <a:pt x="1560" y="17"/>
                  </a:moveTo>
                  <a:lnTo>
                    <a:pt x="1572" y="17"/>
                  </a:lnTo>
                  <a:lnTo>
                    <a:pt x="1572" y="29"/>
                  </a:lnTo>
                  <a:lnTo>
                    <a:pt x="1560" y="29"/>
                  </a:lnTo>
                  <a:lnTo>
                    <a:pt x="1560" y="17"/>
                  </a:lnTo>
                  <a:close/>
                  <a:moveTo>
                    <a:pt x="1584" y="17"/>
                  </a:moveTo>
                  <a:lnTo>
                    <a:pt x="1596" y="17"/>
                  </a:lnTo>
                  <a:lnTo>
                    <a:pt x="1596" y="29"/>
                  </a:lnTo>
                  <a:lnTo>
                    <a:pt x="1584" y="29"/>
                  </a:lnTo>
                  <a:lnTo>
                    <a:pt x="1584" y="17"/>
                  </a:lnTo>
                  <a:close/>
                  <a:moveTo>
                    <a:pt x="1608" y="17"/>
                  </a:moveTo>
                  <a:lnTo>
                    <a:pt x="1620" y="17"/>
                  </a:lnTo>
                  <a:lnTo>
                    <a:pt x="1620" y="29"/>
                  </a:lnTo>
                  <a:lnTo>
                    <a:pt x="1608" y="29"/>
                  </a:lnTo>
                  <a:lnTo>
                    <a:pt x="1608" y="17"/>
                  </a:lnTo>
                  <a:close/>
                  <a:moveTo>
                    <a:pt x="1632" y="17"/>
                  </a:moveTo>
                  <a:lnTo>
                    <a:pt x="1644" y="17"/>
                  </a:lnTo>
                  <a:lnTo>
                    <a:pt x="1644" y="29"/>
                  </a:lnTo>
                  <a:lnTo>
                    <a:pt x="1632" y="29"/>
                  </a:lnTo>
                  <a:lnTo>
                    <a:pt x="1632" y="17"/>
                  </a:lnTo>
                  <a:close/>
                  <a:moveTo>
                    <a:pt x="1656" y="17"/>
                  </a:moveTo>
                  <a:lnTo>
                    <a:pt x="1668" y="17"/>
                  </a:lnTo>
                  <a:lnTo>
                    <a:pt x="1668" y="29"/>
                  </a:lnTo>
                  <a:lnTo>
                    <a:pt x="1656" y="29"/>
                  </a:lnTo>
                  <a:lnTo>
                    <a:pt x="1656" y="17"/>
                  </a:lnTo>
                  <a:close/>
                  <a:moveTo>
                    <a:pt x="1680" y="17"/>
                  </a:moveTo>
                  <a:lnTo>
                    <a:pt x="1692" y="17"/>
                  </a:lnTo>
                  <a:lnTo>
                    <a:pt x="1692" y="29"/>
                  </a:lnTo>
                  <a:lnTo>
                    <a:pt x="1680" y="29"/>
                  </a:lnTo>
                  <a:lnTo>
                    <a:pt x="1680" y="17"/>
                  </a:lnTo>
                  <a:close/>
                  <a:moveTo>
                    <a:pt x="1704" y="17"/>
                  </a:moveTo>
                  <a:lnTo>
                    <a:pt x="1716" y="17"/>
                  </a:lnTo>
                  <a:lnTo>
                    <a:pt x="1716" y="29"/>
                  </a:lnTo>
                  <a:lnTo>
                    <a:pt x="1704" y="29"/>
                  </a:lnTo>
                  <a:lnTo>
                    <a:pt x="1704" y="17"/>
                  </a:lnTo>
                  <a:close/>
                  <a:moveTo>
                    <a:pt x="1728" y="17"/>
                  </a:moveTo>
                  <a:lnTo>
                    <a:pt x="1740" y="17"/>
                  </a:lnTo>
                  <a:lnTo>
                    <a:pt x="1740" y="29"/>
                  </a:lnTo>
                  <a:lnTo>
                    <a:pt x="1728" y="29"/>
                  </a:lnTo>
                  <a:lnTo>
                    <a:pt x="1728" y="17"/>
                  </a:lnTo>
                  <a:close/>
                  <a:moveTo>
                    <a:pt x="1752" y="17"/>
                  </a:moveTo>
                  <a:lnTo>
                    <a:pt x="1764" y="17"/>
                  </a:lnTo>
                  <a:lnTo>
                    <a:pt x="1764" y="29"/>
                  </a:lnTo>
                  <a:lnTo>
                    <a:pt x="1752" y="29"/>
                  </a:lnTo>
                  <a:lnTo>
                    <a:pt x="1752" y="17"/>
                  </a:lnTo>
                  <a:close/>
                  <a:moveTo>
                    <a:pt x="1776" y="17"/>
                  </a:moveTo>
                  <a:lnTo>
                    <a:pt x="1788" y="17"/>
                  </a:lnTo>
                  <a:lnTo>
                    <a:pt x="1788" y="29"/>
                  </a:lnTo>
                  <a:lnTo>
                    <a:pt x="1776" y="29"/>
                  </a:lnTo>
                  <a:lnTo>
                    <a:pt x="1776" y="17"/>
                  </a:lnTo>
                  <a:close/>
                  <a:moveTo>
                    <a:pt x="1800" y="17"/>
                  </a:moveTo>
                  <a:lnTo>
                    <a:pt x="1812" y="17"/>
                  </a:lnTo>
                  <a:lnTo>
                    <a:pt x="1812" y="29"/>
                  </a:lnTo>
                  <a:lnTo>
                    <a:pt x="1800" y="29"/>
                  </a:lnTo>
                  <a:lnTo>
                    <a:pt x="1800" y="17"/>
                  </a:lnTo>
                  <a:close/>
                  <a:moveTo>
                    <a:pt x="1824" y="17"/>
                  </a:moveTo>
                  <a:lnTo>
                    <a:pt x="1836" y="17"/>
                  </a:lnTo>
                  <a:lnTo>
                    <a:pt x="1836" y="29"/>
                  </a:lnTo>
                  <a:lnTo>
                    <a:pt x="1824" y="29"/>
                  </a:lnTo>
                  <a:lnTo>
                    <a:pt x="1824" y="17"/>
                  </a:lnTo>
                  <a:close/>
                  <a:moveTo>
                    <a:pt x="1848" y="17"/>
                  </a:moveTo>
                  <a:lnTo>
                    <a:pt x="1860" y="17"/>
                  </a:lnTo>
                  <a:lnTo>
                    <a:pt x="1860" y="29"/>
                  </a:lnTo>
                  <a:lnTo>
                    <a:pt x="1848" y="29"/>
                  </a:lnTo>
                  <a:lnTo>
                    <a:pt x="1848" y="17"/>
                  </a:lnTo>
                  <a:close/>
                  <a:moveTo>
                    <a:pt x="1872" y="17"/>
                  </a:moveTo>
                  <a:lnTo>
                    <a:pt x="1884" y="17"/>
                  </a:lnTo>
                  <a:lnTo>
                    <a:pt x="1884" y="29"/>
                  </a:lnTo>
                  <a:lnTo>
                    <a:pt x="1872" y="29"/>
                  </a:lnTo>
                  <a:lnTo>
                    <a:pt x="1872" y="17"/>
                  </a:lnTo>
                  <a:close/>
                  <a:moveTo>
                    <a:pt x="1896" y="17"/>
                  </a:moveTo>
                  <a:lnTo>
                    <a:pt x="1908" y="17"/>
                  </a:lnTo>
                  <a:lnTo>
                    <a:pt x="1908" y="29"/>
                  </a:lnTo>
                  <a:lnTo>
                    <a:pt x="1896" y="29"/>
                  </a:lnTo>
                  <a:lnTo>
                    <a:pt x="1896" y="17"/>
                  </a:lnTo>
                  <a:close/>
                  <a:moveTo>
                    <a:pt x="1920" y="17"/>
                  </a:moveTo>
                  <a:lnTo>
                    <a:pt x="1932" y="17"/>
                  </a:lnTo>
                  <a:lnTo>
                    <a:pt x="1932" y="29"/>
                  </a:lnTo>
                  <a:lnTo>
                    <a:pt x="1920" y="29"/>
                  </a:lnTo>
                  <a:lnTo>
                    <a:pt x="1920" y="17"/>
                  </a:lnTo>
                  <a:close/>
                  <a:moveTo>
                    <a:pt x="1944" y="17"/>
                  </a:moveTo>
                  <a:lnTo>
                    <a:pt x="1956" y="17"/>
                  </a:lnTo>
                  <a:lnTo>
                    <a:pt x="1956" y="29"/>
                  </a:lnTo>
                  <a:lnTo>
                    <a:pt x="1944" y="29"/>
                  </a:lnTo>
                  <a:lnTo>
                    <a:pt x="1944" y="17"/>
                  </a:lnTo>
                  <a:close/>
                  <a:moveTo>
                    <a:pt x="1968" y="17"/>
                  </a:moveTo>
                  <a:lnTo>
                    <a:pt x="1980" y="17"/>
                  </a:lnTo>
                  <a:lnTo>
                    <a:pt x="1980" y="29"/>
                  </a:lnTo>
                  <a:lnTo>
                    <a:pt x="1968" y="29"/>
                  </a:lnTo>
                  <a:lnTo>
                    <a:pt x="1968" y="17"/>
                  </a:lnTo>
                  <a:close/>
                  <a:moveTo>
                    <a:pt x="1992" y="17"/>
                  </a:moveTo>
                  <a:lnTo>
                    <a:pt x="2004" y="17"/>
                  </a:lnTo>
                  <a:lnTo>
                    <a:pt x="2004" y="29"/>
                  </a:lnTo>
                  <a:lnTo>
                    <a:pt x="1992" y="29"/>
                  </a:lnTo>
                  <a:lnTo>
                    <a:pt x="1992" y="17"/>
                  </a:lnTo>
                  <a:close/>
                  <a:moveTo>
                    <a:pt x="2016" y="17"/>
                  </a:moveTo>
                  <a:lnTo>
                    <a:pt x="2028" y="17"/>
                  </a:lnTo>
                  <a:lnTo>
                    <a:pt x="2028" y="29"/>
                  </a:lnTo>
                  <a:lnTo>
                    <a:pt x="2016" y="29"/>
                  </a:lnTo>
                  <a:lnTo>
                    <a:pt x="2016" y="17"/>
                  </a:lnTo>
                  <a:close/>
                  <a:moveTo>
                    <a:pt x="2040" y="17"/>
                  </a:moveTo>
                  <a:lnTo>
                    <a:pt x="2052" y="17"/>
                  </a:lnTo>
                  <a:lnTo>
                    <a:pt x="2052" y="29"/>
                  </a:lnTo>
                  <a:lnTo>
                    <a:pt x="2040" y="29"/>
                  </a:lnTo>
                  <a:lnTo>
                    <a:pt x="2040" y="17"/>
                  </a:lnTo>
                  <a:close/>
                  <a:moveTo>
                    <a:pt x="2064" y="17"/>
                  </a:moveTo>
                  <a:lnTo>
                    <a:pt x="2076" y="17"/>
                  </a:lnTo>
                  <a:lnTo>
                    <a:pt x="2076" y="29"/>
                  </a:lnTo>
                  <a:lnTo>
                    <a:pt x="2064" y="29"/>
                  </a:lnTo>
                  <a:lnTo>
                    <a:pt x="2064" y="17"/>
                  </a:lnTo>
                  <a:close/>
                  <a:moveTo>
                    <a:pt x="2088" y="17"/>
                  </a:moveTo>
                  <a:lnTo>
                    <a:pt x="2100" y="17"/>
                  </a:lnTo>
                  <a:lnTo>
                    <a:pt x="2100" y="29"/>
                  </a:lnTo>
                  <a:lnTo>
                    <a:pt x="2088" y="29"/>
                  </a:lnTo>
                  <a:lnTo>
                    <a:pt x="2088" y="17"/>
                  </a:lnTo>
                  <a:close/>
                  <a:moveTo>
                    <a:pt x="2112" y="17"/>
                  </a:moveTo>
                  <a:lnTo>
                    <a:pt x="2124" y="17"/>
                  </a:lnTo>
                  <a:lnTo>
                    <a:pt x="2124" y="29"/>
                  </a:lnTo>
                  <a:lnTo>
                    <a:pt x="2112" y="29"/>
                  </a:lnTo>
                  <a:lnTo>
                    <a:pt x="2112" y="17"/>
                  </a:lnTo>
                  <a:close/>
                  <a:moveTo>
                    <a:pt x="2136" y="17"/>
                  </a:moveTo>
                  <a:lnTo>
                    <a:pt x="2148" y="18"/>
                  </a:lnTo>
                  <a:lnTo>
                    <a:pt x="2148" y="30"/>
                  </a:lnTo>
                  <a:lnTo>
                    <a:pt x="2136" y="29"/>
                  </a:lnTo>
                  <a:lnTo>
                    <a:pt x="2136" y="17"/>
                  </a:lnTo>
                  <a:close/>
                  <a:moveTo>
                    <a:pt x="2160" y="18"/>
                  </a:moveTo>
                  <a:lnTo>
                    <a:pt x="2172" y="18"/>
                  </a:lnTo>
                  <a:lnTo>
                    <a:pt x="2172" y="30"/>
                  </a:lnTo>
                  <a:lnTo>
                    <a:pt x="2160" y="30"/>
                  </a:lnTo>
                  <a:lnTo>
                    <a:pt x="2160" y="18"/>
                  </a:lnTo>
                  <a:close/>
                  <a:moveTo>
                    <a:pt x="2184" y="18"/>
                  </a:moveTo>
                  <a:lnTo>
                    <a:pt x="2196" y="18"/>
                  </a:lnTo>
                  <a:lnTo>
                    <a:pt x="2196" y="30"/>
                  </a:lnTo>
                  <a:lnTo>
                    <a:pt x="2184" y="30"/>
                  </a:lnTo>
                  <a:lnTo>
                    <a:pt x="2184" y="18"/>
                  </a:lnTo>
                  <a:close/>
                  <a:moveTo>
                    <a:pt x="2208" y="18"/>
                  </a:moveTo>
                  <a:lnTo>
                    <a:pt x="2220" y="18"/>
                  </a:lnTo>
                  <a:lnTo>
                    <a:pt x="2220" y="30"/>
                  </a:lnTo>
                  <a:lnTo>
                    <a:pt x="2208" y="30"/>
                  </a:lnTo>
                  <a:lnTo>
                    <a:pt x="2208" y="18"/>
                  </a:lnTo>
                  <a:close/>
                  <a:moveTo>
                    <a:pt x="2232" y="18"/>
                  </a:moveTo>
                  <a:lnTo>
                    <a:pt x="2244" y="18"/>
                  </a:lnTo>
                  <a:lnTo>
                    <a:pt x="2244" y="30"/>
                  </a:lnTo>
                  <a:lnTo>
                    <a:pt x="2232" y="30"/>
                  </a:lnTo>
                  <a:lnTo>
                    <a:pt x="2232" y="18"/>
                  </a:lnTo>
                  <a:close/>
                  <a:moveTo>
                    <a:pt x="2256" y="18"/>
                  </a:moveTo>
                  <a:lnTo>
                    <a:pt x="2268" y="18"/>
                  </a:lnTo>
                  <a:lnTo>
                    <a:pt x="2268" y="30"/>
                  </a:lnTo>
                  <a:lnTo>
                    <a:pt x="2256" y="30"/>
                  </a:lnTo>
                  <a:lnTo>
                    <a:pt x="2256" y="18"/>
                  </a:lnTo>
                  <a:close/>
                  <a:moveTo>
                    <a:pt x="2280" y="18"/>
                  </a:moveTo>
                  <a:lnTo>
                    <a:pt x="2292" y="18"/>
                  </a:lnTo>
                  <a:lnTo>
                    <a:pt x="2292" y="30"/>
                  </a:lnTo>
                  <a:lnTo>
                    <a:pt x="2280" y="30"/>
                  </a:lnTo>
                  <a:lnTo>
                    <a:pt x="2280" y="18"/>
                  </a:lnTo>
                  <a:close/>
                  <a:moveTo>
                    <a:pt x="2304" y="18"/>
                  </a:moveTo>
                  <a:lnTo>
                    <a:pt x="2316" y="18"/>
                  </a:lnTo>
                  <a:lnTo>
                    <a:pt x="2316" y="30"/>
                  </a:lnTo>
                  <a:lnTo>
                    <a:pt x="2304" y="30"/>
                  </a:lnTo>
                  <a:lnTo>
                    <a:pt x="2304" y="18"/>
                  </a:lnTo>
                  <a:close/>
                  <a:moveTo>
                    <a:pt x="2328" y="18"/>
                  </a:moveTo>
                  <a:lnTo>
                    <a:pt x="2340" y="18"/>
                  </a:lnTo>
                  <a:lnTo>
                    <a:pt x="2340" y="30"/>
                  </a:lnTo>
                  <a:lnTo>
                    <a:pt x="2328" y="30"/>
                  </a:lnTo>
                  <a:lnTo>
                    <a:pt x="2328" y="18"/>
                  </a:lnTo>
                  <a:close/>
                  <a:moveTo>
                    <a:pt x="2352" y="18"/>
                  </a:moveTo>
                  <a:lnTo>
                    <a:pt x="2364" y="18"/>
                  </a:lnTo>
                  <a:lnTo>
                    <a:pt x="2364" y="30"/>
                  </a:lnTo>
                  <a:lnTo>
                    <a:pt x="2352" y="30"/>
                  </a:lnTo>
                  <a:lnTo>
                    <a:pt x="2352" y="18"/>
                  </a:lnTo>
                  <a:close/>
                  <a:moveTo>
                    <a:pt x="2376" y="18"/>
                  </a:moveTo>
                  <a:lnTo>
                    <a:pt x="2388" y="18"/>
                  </a:lnTo>
                  <a:lnTo>
                    <a:pt x="2388" y="30"/>
                  </a:lnTo>
                  <a:lnTo>
                    <a:pt x="2376" y="30"/>
                  </a:lnTo>
                  <a:lnTo>
                    <a:pt x="2376" y="18"/>
                  </a:lnTo>
                  <a:close/>
                  <a:moveTo>
                    <a:pt x="2400" y="18"/>
                  </a:moveTo>
                  <a:lnTo>
                    <a:pt x="2412" y="18"/>
                  </a:lnTo>
                  <a:lnTo>
                    <a:pt x="2412" y="30"/>
                  </a:lnTo>
                  <a:lnTo>
                    <a:pt x="2400" y="30"/>
                  </a:lnTo>
                  <a:lnTo>
                    <a:pt x="2400" y="18"/>
                  </a:lnTo>
                  <a:close/>
                  <a:moveTo>
                    <a:pt x="2424" y="18"/>
                  </a:moveTo>
                  <a:lnTo>
                    <a:pt x="2436" y="18"/>
                  </a:lnTo>
                  <a:lnTo>
                    <a:pt x="2436" y="30"/>
                  </a:lnTo>
                  <a:lnTo>
                    <a:pt x="2424" y="30"/>
                  </a:lnTo>
                  <a:lnTo>
                    <a:pt x="2424" y="18"/>
                  </a:lnTo>
                  <a:close/>
                  <a:moveTo>
                    <a:pt x="2448" y="18"/>
                  </a:moveTo>
                  <a:lnTo>
                    <a:pt x="2460" y="18"/>
                  </a:lnTo>
                  <a:lnTo>
                    <a:pt x="2460" y="30"/>
                  </a:lnTo>
                  <a:lnTo>
                    <a:pt x="2448" y="30"/>
                  </a:lnTo>
                  <a:lnTo>
                    <a:pt x="2448" y="18"/>
                  </a:lnTo>
                  <a:close/>
                  <a:moveTo>
                    <a:pt x="2472" y="18"/>
                  </a:moveTo>
                  <a:lnTo>
                    <a:pt x="2484" y="18"/>
                  </a:lnTo>
                  <a:lnTo>
                    <a:pt x="2484" y="30"/>
                  </a:lnTo>
                  <a:lnTo>
                    <a:pt x="2472" y="30"/>
                  </a:lnTo>
                  <a:lnTo>
                    <a:pt x="2472" y="18"/>
                  </a:lnTo>
                  <a:close/>
                  <a:moveTo>
                    <a:pt x="2496" y="18"/>
                  </a:moveTo>
                  <a:lnTo>
                    <a:pt x="2508" y="18"/>
                  </a:lnTo>
                  <a:lnTo>
                    <a:pt x="2508" y="30"/>
                  </a:lnTo>
                  <a:lnTo>
                    <a:pt x="2496" y="30"/>
                  </a:lnTo>
                  <a:lnTo>
                    <a:pt x="2496" y="18"/>
                  </a:lnTo>
                  <a:close/>
                  <a:moveTo>
                    <a:pt x="2520" y="18"/>
                  </a:moveTo>
                  <a:lnTo>
                    <a:pt x="2532" y="18"/>
                  </a:lnTo>
                  <a:lnTo>
                    <a:pt x="2532" y="30"/>
                  </a:lnTo>
                  <a:lnTo>
                    <a:pt x="2520" y="30"/>
                  </a:lnTo>
                  <a:lnTo>
                    <a:pt x="2520" y="18"/>
                  </a:lnTo>
                  <a:close/>
                  <a:moveTo>
                    <a:pt x="2544" y="18"/>
                  </a:moveTo>
                  <a:lnTo>
                    <a:pt x="2556" y="18"/>
                  </a:lnTo>
                  <a:lnTo>
                    <a:pt x="2556" y="30"/>
                  </a:lnTo>
                  <a:lnTo>
                    <a:pt x="2544" y="30"/>
                  </a:lnTo>
                  <a:lnTo>
                    <a:pt x="2544" y="18"/>
                  </a:lnTo>
                  <a:close/>
                  <a:moveTo>
                    <a:pt x="2568" y="18"/>
                  </a:moveTo>
                  <a:lnTo>
                    <a:pt x="2580" y="18"/>
                  </a:lnTo>
                  <a:lnTo>
                    <a:pt x="2580" y="30"/>
                  </a:lnTo>
                  <a:lnTo>
                    <a:pt x="2568" y="30"/>
                  </a:lnTo>
                  <a:lnTo>
                    <a:pt x="2568" y="18"/>
                  </a:lnTo>
                  <a:close/>
                  <a:moveTo>
                    <a:pt x="2592" y="18"/>
                  </a:moveTo>
                  <a:lnTo>
                    <a:pt x="2604" y="18"/>
                  </a:lnTo>
                  <a:lnTo>
                    <a:pt x="2604" y="30"/>
                  </a:lnTo>
                  <a:lnTo>
                    <a:pt x="2592" y="30"/>
                  </a:lnTo>
                  <a:lnTo>
                    <a:pt x="2592" y="18"/>
                  </a:lnTo>
                  <a:close/>
                  <a:moveTo>
                    <a:pt x="2616" y="18"/>
                  </a:moveTo>
                  <a:lnTo>
                    <a:pt x="2628" y="18"/>
                  </a:lnTo>
                  <a:lnTo>
                    <a:pt x="2628" y="30"/>
                  </a:lnTo>
                  <a:lnTo>
                    <a:pt x="2616" y="30"/>
                  </a:lnTo>
                  <a:lnTo>
                    <a:pt x="2616" y="18"/>
                  </a:lnTo>
                  <a:close/>
                  <a:moveTo>
                    <a:pt x="2640" y="18"/>
                  </a:moveTo>
                  <a:lnTo>
                    <a:pt x="2652" y="18"/>
                  </a:lnTo>
                  <a:lnTo>
                    <a:pt x="2652" y="30"/>
                  </a:lnTo>
                  <a:lnTo>
                    <a:pt x="2640" y="30"/>
                  </a:lnTo>
                  <a:lnTo>
                    <a:pt x="2640" y="18"/>
                  </a:lnTo>
                  <a:close/>
                  <a:moveTo>
                    <a:pt x="2664" y="18"/>
                  </a:moveTo>
                  <a:lnTo>
                    <a:pt x="2676" y="18"/>
                  </a:lnTo>
                  <a:lnTo>
                    <a:pt x="2676" y="30"/>
                  </a:lnTo>
                  <a:lnTo>
                    <a:pt x="2664" y="30"/>
                  </a:lnTo>
                  <a:lnTo>
                    <a:pt x="2664" y="18"/>
                  </a:lnTo>
                  <a:close/>
                  <a:moveTo>
                    <a:pt x="2688" y="18"/>
                  </a:moveTo>
                  <a:lnTo>
                    <a:pt x="2700" y="18"/>
                  </a:lnTo>
                  <a:lnTo>
                    <a:pt x="2700" y="30"/>
                  </a:lnTo>
                  <a:lnTo>
                    <a:pt x="2688" y="30"/>
                  </a:lnTo>
                  <a:lnTo>
                    <a:pt x="2688" y="18"/>
                  </a:lnTo>
                  <a:close/>
                  <a:moveTo>
                    <a:pt x="2712" y="18"/>
                  </a:moveTo>
                  <a:lnTo>
                    <a:pt x="2724" y="18"/>
                  </a:lnTo>
                  <a:lnTo>
                    <a:pt x="2724" y="30"/>
                  </a:lnTo>
                  <a:lnTo>
                    <a:pt x="2712" y="30"/>
                  </a:lnTo>
                  <a:lnTo>
                    <a:pt x="2712" y="18"/>
                  </a:lnTo>
                  <a:close/>
                  <a:moveTo>
                    <a:pt x="2718" y="0"/>
                  </a:moveTo>
                  <a:lnTo>
                    <a:pt x="2766" y="24"/>
                  </a:lnTo>
                  <a:lnTo>
                    <a:pt x="2718" y="48"/>
                  </a:lnTo>
                  <a:lnTo>
                    <a:pt x="2718" y="0"/>
                  </a:lnTo>
                  <a:close/>
                </a:path>
              </a:pathLst>
            </a:custGeom>
            <a:solidFill>
              <a:srgbClr val="000000"/>
            </a:solidFill>
            <a:ln w="1588">
              <a:solidFill>
                <a:srgbClr val="000000"/>
              </a:solidFill>
              <a:bevel/>
              <a:headEnd/>
              <a:tailEnd/>
            </a:ln>
          </p:spPr>
          <p:txBody>
            <a:bodyPr/>
            <a:lstStyle/>
            <a:p>
              <a:endParaRPr lang="en-US" sz="1400"/>
            </a:p>
          </p:txBody>
        </p:sp>
        <p:sp>
          <p:nvSpPr>
            <p:cNvPr id="52279" name="Freeform 19">
              <a:extLst>
                <a:ext uri="{FF2B5EF4-FFF2-40B4-BE49-F238E27FC236}">
                  <a16:creationId xmlns:a16="http://schemas.microsoft.com/office/drawing/2014/main" id="{236DEF31-2783-4C26-B583-E95EE1F9AC02}"/>
                </a:ext>
              </a:extLst>
            </p:cNvPr>
            <p:cNvSpPr>
              <a:spLocks noEditPoints="1"/>
            </p:cNvSpPr>
            <p:nvPr/>
          </p:nvSpPr>
          <p:spPr bwMode="auto">
            <a:xfrm>
              <a:off x="4611" y="2718"/>
              <a:ext cx="48" cy="366"/>
            </a:xfrm>
            <a:custGeom>
              <a:avLst/>
              <a:gdLst>
                <a:gd name="T0" fmla="*/ 30 w 48"/>
                <a:gd name="T1" fmla="*/ 52 h 366"/>
                <a:gd name="T2" fmla="*/ 18 w 48"/>
                <a:gd name="T3" fmla="*/ 40 h 366"/>
                <a:gd name="T4" fmla="*/ 30 w 48"/>
                <a:gd name="T5" fmla="*/ 64 h 366"/>
                <a:gd name="T6" fmla="*/ 18 w 48"/>
                <a:gd name="T7" fmla="*/ 76 h 366"/>
                <a:gd name="T8" fmla="*/ 30 w 48"/>
                <a:gd name="T9" fmla="*/ 64 h 366"/>
                <a:gd name="T10" fmla="*/ 30 w 48"/>
                <a:gd name="T11" fmla="*/ 100 h 366"/>
                <a:gd name="T12" fmla="*/ 18 w 48"/>
                <a:gd name="T13" fmla="*/ 88 h 366"/>
                <a:gd name="T14" fmla="*/ 30 w 48"/>
                <a:gd name="T15" fmla="*/ 112 h 366"/>
                <a:gd name="T16" fmla="*/ 18 w 48"/>
                <a:gd name="T17" fmla="*/ 124 h 366"/>
                <a:gd name="T18" fmla="*/ 30 w 48"/>
                <a:gd name="T19" fmla="*/ 112 h 366"/>
                <a:gd name="T20" fmla="*/ 30 w 48"/>
                <a:gd name="T21" fmla="*/ 148 h 366"/>
                <a:gd name="T22" fmla="*/ 18 w 48"/>
                <a:gd name="T23" fmla="*/ 136 h 366"/>
                <a:gd name="T24" fmla="*/ 30 w 48"/>
                <a:gd name="T25" fmla="*/ 161 h 366"/>
                <a:gd name="T26" fmla="*/ 18 w 48"/>
                <a:gd name="T27" fmla="*/ 173 h 366"/>
                <a:gd name="T28" fmla="*/ 30 w 48"/>
                <a:gd name="T29" fmla="*/ 161 h 366"/>
                <a:gd name="T30" fmla="*/ 30 w 48"/>
                <a:gd name="T31" fmla="*/ 197 h 366"/>
                <a:gd name="T32" fmla="*/ 18 w 48"/>
                <a:gd name="T33" fmla="*/ 185 h 366"/>
                <a:gd name="T34" fmla="*/ 30 w 48"/>
                <a:gd name="T35" fmla="*/ 209 h 366"/>
                <a:gd name="T36" fmla="*/ 18 w 48"/>
                <a:gd name="T37" fmla="*/ 221 h 366"/>
                <a:gd name="T38" fmla="*/ 30 w 48"/>
                <a:gd name="T39" fmla="*/ 209 h 366"/>
                <a:gd name="T40" fmla="*/ 30 w 48"/>
                <a:gd name="T41" fmla="*/ 245 h 366"/>
                <a:gd name="T42" fmla="*/ 18 w 48"/>
                <a:gd name="T43" fmla="*/ 233 h 366"/>
                <a:gd name="T44" fmla="*/ 30 w 48"/>
                <a:gd name="T45" fmla="*/ 257 h 366"/>
                <a:gd name="T46" fmla="*/ 18 w 48"/>
                <a:gd name="T47" fmla="*/ 269 h 366"/>
                <a:gd name="T48" fmla="*/ 30 w 48"/>
                <a:gd name="T49" fmla="*/ 257 h 366"/>
                <a:gd name="T50" fmla="*/ 30 w 48"/>
                <a:gd name="T51" fmla="*/ 293 h 366"/>
                <a:gd name="T52" fmla="*/ 18 w 48"/>
                <a:gd name="T53" fmla="*/ 281 h 366"/>
                <a:gd name="T54" fmla="*/ 30 w 48"/>
                <a:gd name="T55" fmla="*/ 305 h 366"/>
                <a:gd name="T56" fmla="*/ 18 w 48"/>
                <a:gd name="T57" fmla="*/ 317 h 366"/>
                <a:gd name="T58" fmla="*/ 30 w 48"/>
                <a:gd name="T59" fmla="*/ 305 h 366"/>
                <a:gd name="T60" fmla="*/ 30 w 48"/>
                <a:gd name="T61" fmla="*/ 341 h 366"/>
                <a:gd name="T62" fmla="*/ 18 w 48"/>
                <a:gd name="T63" fmla="*/ 329 h 366"/>
                <a:gd name="T64" fmla="*/ 30 w 48"/>
                <a:gd name="T65" fmla="*/ 353 h 366"/>
                <a:gd name="T66" fmla="*/ 18 w 48"/>
                <a:gd name="T67" fmla="*/ 366 h 366"/>
                <a:gd name="T68" fmla="*/ 30 w 48"/>
                <a:gd name="T69" fmla="*/ 353 h 366"/>
                <a:gd name="T70" fmla="*/ 24 w 48"/>
                <a:gd name="T71" fmla="*/ 0 h 366"/>
                <a:gd name="T72" fmla="*/ 0 w 48"/>
                <a:gd name="T73" fmla="*/ 48 h 36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8"/>
                <a:gd name="T112" fmla="*/ 0 h 366"/>
                <a:gd name="T113" fmla="*/ 48 w 48"/>
                <a:gd name="T114" fmla="*/ 366 h 36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8" h="366">
                  <a:moveTo>
                    <a:pt x="30" y="40"/>
                  </a:moveTo>
                  <a:lnTo>
                    <a:pt x="30" y="52"/>
                  </a:lnTo>
                  <a:lnTo>
                    <a:pt x="18" y="52"/>
                  </a:lnTo>
                  <a:lnTo>
                    <a:pt x="18" y="40"/>
                  </a:lnTo>
                  <a:lnTo>
                    <a:pt x="30" y="40"/>
                  </a:lnTo>
                  <a:close/>
                  <a:moveTo>
                    <a:pt x="30" y="64"/>
                  </a:moveTo>
                  <a:lnTo>
                    <a:pt x="30" y="76"/>
                  </a:lnTo>
                  <a:lnTo>
                    <a:pt x="18" y="76"/>
                  </a:lnTo>
                  <a:lnTo>
                    <a:pt x="18" y="64"/>
                  </a:lnTo>
                  <a:lnTo>
                    <a:pt x="30" y="64"/>
                  </a:lnTo>
                  <a:close/>
                  <a:moveTo>
                    <a:pt x="30" y="88"/>
                  </a:moveTo>
                  <a:lnTo>
                    <a:pt x="30" y="100"/>
                  </a:lnTo>
                  <a:lnTo>
                    <a:pt x="18" y="100"/>
                  </a:lnTo>
                  <a:lnTo>
                    <a:pt x="18" y="88"/>
                  </a:lnTo>
                  <a:lnTo>
                    <a:pt x="30" y="88"/>
                  </a:lnTo>
                  <a:close/>
                  <a:moveTo>
                    <a:pt x="30" y="112"/>
                  </a:moveTo>
                  <a:lnTo>
                    <a:pt x="30" y="124"/>
                  </a:lnTo>
                  <a:lnTo>
                    <a:pt x="18" y="124"/>
                  </a:lnTo>
                  <a:lnTo>
                    <a:pt x="18" y="112"/>
                  </a:lnTo>
                  <a:lnTo>
                    <a:pt x="30" y="112"/>
                  </a:lnTo>
                  <a:close/>
                  <a:moveTo>
                    <a:pt x="30" y="136"/>
                  </a:moveTo>
                  <a:lnTo>
                    <a:pt x="30" y="148"/>
                  </a:lnTo>
                  <a:lnTo>
                    <a:pt x="18" y="148"/>
                  </a:lnTo>
                  <a:lnTo>
                    <a:pt x="18" y="136"/>
                  </a:lnTo>
                  <a:lnTo>
                    <a:pt x="30" y="136"/>
                  </a:lnTo>
                  <a:close/>
                  <a:moveTo>
                    <a:pt x="30" y="161"/>
                  </a:moveTo>
                  <a:lnTo>
                    <a:pt x="30" y="173"/>
                  </a:lnTo>
                  <a:lnTo>
                    <a:pt x="18" y="173"/>
                  </a:lnTo>
                  <a:lnTo>
                    <a:pt x="18" y="161"/>
                  </a:lnTo>
                  <a:lnTo>
                    <a:pt x="30" y="161"/>
                  </a:lnTo>
                  <a:close/>
                  <a:moveTo>
                    <a:pt x="30" y="185"/>
                  </a:moveTo>
                  <a:lnTo>
                    <a:pt x="30" y="197"/>
                  </a:lnTo>
                  <a:lnTo>
                    <a:pt x="18" y="197"/>
                  </a:lnTo>
                  <a:lnTo>
                    <a:pt x="18" y="185"/>
                  </a:lnTo>
                  <a:lnTo>
                    <a:pt x="30" y="185"/>
                  </a:lnTo>
                  <a:close/>
                  <a:moveTo>
                    <a:pt x="30" y="209"/>
                  </a:moveTo>
                  <a:lnTo>
                    <a:pt x="30" y="221"/>
                  </a:lnTo>
                  <a:lnTo>
                    <a:pt x="18" y="221"/>
                  </a:lnTo>
                  <a:lnTo>
                    <a:pt x="18" y="209"/>
                  </a:lnTo>
                  <a:lnTo>
                    <a:pt x="30" y="209"/>
                  </a:lnTo>
                  <a:close/>
                  <a:moveTo>
                    <a:pt x="30" y="233"/>
                  </a:moveTo>
                  <a:lnTo>
                    <a:pt x="30" y="245"/>
                  </a:lnTo>
                  <a:lnTo>
                    <a:pt x="18" y="245"/>
                  </a:lnTo>
                  <a:lnTo>
                    <a:pt x="18" y="233"/>
                  </a:lnTo>
                  <a:lnTo>
                    <a:pt x="30" y="233"/>
                  </a:lnTo>
                  <a:close/>
                  <a:moveTo>
                    <a:pt x="30" y="257"/>
                  </a:moveTo>
                  <a:lnTo>
                    <a:pt x="30" y="269"/>
                  </a:lnTo>
                  <a:lnTo>
                    <a:pt x="18" y="269"/>
                  </a:lnTo>
                  <a:lnTo>
                    <a:pt x="18" y="257"/>
                  </a:lnTo>
                  <a:lnTo>
                    <a:pt x="30" y="257"/>
                  </a:lnTo>
                  <a:close/>
                  <a:moveTo>
                    <a:pt x="30" y="281"/>
                  </a:moveTo>
                  <a:lnTo>
                    <a:pt x="30" y="293"/>
                  </a:lnTo>
                  <a:lnTo>
                    <a:pt x="18" y="293"/>
                  </a:lnTo>
                  <a:lnTo>
                    <a:pt x="18" y="281"/>
                  </a:lnTo>
                  <a:lnTo>
                    <a:pt x="30" y="281"/>
                  </a:lnTo>
                  <a:close/>
                  <a:moveTo>
                    <a:pt x="30" y="305"/>
                  </a:moveTo>
                  <a:lnTo>
                    <a:pt x="30" y="317"/>
                  </a:lnTo>
                  <a:lnTo>
                    <a:pt x="18" y="317"/>
                  </a:lnTo>
                  <a:lnTo>
                    <a:pt x="18" y="305"/>
                  </a:lnTo>
                  <a:lnTo>
                    <a:pt x="30" y="305"/>
                  </a:lnTo>
                  <a:close/>
                  <a:moveTo>
                    <a:pt x="30" y="329"/>
                  </a:moveTo>
                  <a:lnTo>
                    <a:pt x="30" y="341"/>
                  </a:lnTo>
                  <a:lnTo>
                    <a:pt x="18" y="341"/>
                  </a:lnTo>
                  <a:lnTo>
                    <a:pt x="18" y="329"/>
                  </a:lnTo>
                  <a:lnTo>
                    <a:pt x="30" y="329"/>
                  </a:lnTo>
                  <a:close/>
                  <a:moveTo>
                    <a:pt x="30" y="353"/>
                  </a:moveTo>
                  <a:lnTo>
                    <a:pt x="30" y="366"/>
                  </a:lnTo>
                  <a:lnTo>
                    <a:pt x="18" y="366"/>
                  </a:lnTo>
                  <a:lnTo>
                    <a:pt x="18" y="353"/>
                  </a:lnTo>
                  <a:lnTo>
                    <a:pt x="30" y="353"/>
                  </a:lnTo>
                  <a:close/>
                  <a:moveTo>
                    <a:pt x="0" y="48"/>
                  </a:moveTo>
                  <a:lnTo>
                    <a:pt x="24" y="0"/>
                  </a:lnTo>
                  <a:lnTo>
                    <a:pt x="48" y="48"/>
                  </a:lnTo>
                  <a:lnTo>
                    <a:pt x="0" y="48"/>
                  </a:lnTo>
                  <a:close/>
                </a:path>
              </a:pathLst>
            </a:custGeom>
            <a:solidFill>
              <a:srgbClr val="000000"/>
            </a:solidFill>
            <a:ln w="1588">
              <a:solidFill>
                <a:srgbClr val="000000"/>
              </a:solidFill>
              <a:bevel/>
              <a:headEnd/>
              <a:tailEnd/>
            </a:ln>
          </p:spPr>
          <p:txBody>
            <a:bodyPr/>
            <a:lstStyle/>
            <a:p>
              <a:endParaRPr lang="en-US" sz="1400"/>
            </a:p>
          </p:txBody>
        </p:sp>
        <p:grpSp>
          <p:nvGrpSpPr>
            <p:cNvPr id="52280" name="Group 90">
              <a:extLst>
                <a:ext uri="{FF2B5EF4-FFF2-40B4-BE49-F238E27FC236}">
                  <a16:creationId xmlns:a16="http://schemas.microsoft.com/office/drawing/2014/main" id="{58BB2A2B-7E6D-41F3-BA21-965283635FBB}"/>
                </a:ext>
              </a:extLst>
            </p:cNvPr>
            <p:cNvGrpSpPr>
              <a:grpSpLocks/>
            </p:cNvGrpSpPr>
            <p:nvPr/>
          </p:nvGrpSpPr>
          <p:grpSpPr bwMode="auto">
            <a:xfrm>
              <a:off x="4222" y="3080"/>
              <a:ext cx="1096" cy="822"/>
              <a:chOff x="4222" y="3080"/>
              <a:chExt cx="1096" cy="822"/>
            </a:xfrm>
          </p:grpSpPr>
          <p:grpSp>
            <p:nvGrpSpPr>
              <p:cNvPr id="52293" name="Group 31">
                <a:extLst>
                  <a:ext uri="{FF2B5EF4-FFF2-40B4-BE49-F238E27FC236}">
                    <a16:creationId xmlns:a16="http://schemas.microsoft.com/office/drawing/2014/main" id="{F9F8E194-04D3-4883-9140-A9F7DB691941}"/>
                  </a:ext>
                </a:extLst>
              </p:cNvPr>
              <p:cNvGrpSpPr>
                <a:grpSpLocks/>
              </p:cNvGrpSpPr>
              <p:nvPr/>
            </p:nvGrpSpPr>
            <p:grpSpPr bwMode="auto">
              <a:xfrm>
                <a:off x="4222" y="3080"/>
                <a:ext cx="1096" cy="822"/>
                <a:chOff x="4222" y="3080"/>
                <a:chExt cx="1096" cy="822"/>
              </a:xfrm>
            </p:grpSpPr>
            <p:sp>
              <p:nvSpPr>
                <p:cNvPr id="52300" name="Freeform 29">
                  <a:extLst>
                    <a:ext uri="{FF2B5EF4-FFF2-40B4-BE49-F238E27FC236}">
                      <a16:creationId xmlns:a16="http://schemas.microsoft.com/office/drawing/2014/main" id="{C8F3750D-006A-4653-B461-66410230BE95}"/>
                    </a:ext>
                  </a:extLst>
                </p:cNvPr>
                <p:cNvSpPr>
                  <a:spLocks/>
                </p:cNvSpPr>
                <p:nvPr/>
              </p:nvSpPr>
              <p:spPr bwMode="auto">
                <a:xfrm>
                  <a:off x="4222" y="3080"/>
                  <a:ext cx="1096" cy="822"/>
                </a:xfrm>
                <a:custGeom>
                  <a:avLst/>
                  <a:gdLst>
                    <a:gd name="T0" fmla="*/ 0 w 1096"/>
                    <a:gd name="T1" fmla="*/ 452 h 822"/>
                    <a:gd name="T2" fmla="*/ 0 w 1096"/>
                    <a:gd name="T3" fmla="*/ 514 h 822"/>
                    <a:gd name="T4" fmla="*/ 0 w 1096"/>
                    <a:gd name="T5" fmla="*/ 514 h 822"/>
                    <a:gd name="T6" fmla="*/ 0 w 1096"/>
                    <a:gd name="T7" fmla="*/ 606 h 822"/>
                    <a:gd name="T8" fmla="*/ 0 w 1096"/>
                    <a:gd name="T9" fmla="*/ 822 h 822"/>
                    <a:gd name="T10" fmla="*/ 182 w 1096"/>
                    <a:gd name="T11" fmla="*/ 822 h 822"/>
                    <a:gd name="T12" fmla="*/ 182 w 1096"/>
                    <a:gd name="T13" fmla="*/ 822 h 822"/>
                    <a:gd name="T14" fmla="*/ 456 w 1096"/>
                    <a:gd name="T15" fmla="*/ 822 h 822"/>
                    <a:gd name="T16" fmla="*/ 1096 w 1096"/>
                    <a:gd name="T17" fmla="*/ 822 h 822"/>
                    <a:gd name="T18" fmla="*/ 1096 w 1096"/>
                    <a:gd name="T19" fmla="*/ 606 h 822"/>
                    <a:gd name="T20" fmla="*/ 1096 w 1096"/>
                    <a:gd name="T21" fmla="*/ 514 h 822"/>
                    <a:gd name="T22" fmla="*/ 1096 w 1096"/>
                    <a:gd name="T23" fmla="*/ 514 h 822"/>
                    <a:gd name="T24" fmla="*/ 1096 w 1096"/>
                    <a:gd name="T25" fmla="*/ 452 h 822"/>
                    <a:gd name="T26" fmla="*/ 456 w 1096"/>
                    <a:gd name="T27" fmla="*/ 452 h 822"/>
                    <a:gd name="T28" fmla="*/ 411 w 1096"/>
                    <a:gd name="T29" fmla="*/ 0 h 822"/>
                    <a:gd name="T30" fmla="*/ 182 w 1096"/>
                    <a:gd name="T31" fmla="*/ 452 h 822"/>
                    <a:gd name="T32" fmla="*/ 0 w 1096"/>
                    <a:gd name="T33" fmla="*/ 452 h 8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96"/>
                    <a:gd name="T52" fmla="*/ 0 h 822"/>
                    <a:gd name="T53" fmla="*/ 1096 w 1096"/>
                    <a:gd name="T54" fmla="*/ 822 h 8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96" h="822">
                      <a:moveTo>
                        <a:pt x="0" y="452"/>
                      </a:moveTo>
                      <a:lnTo>
                        <a:pt x="0" y="514"/>
                      </a:lnTo>
                      <a:lnTo>
                        <a:pt x="0" y="606"/>
                      </a:lnTo>
                      <a:lnTo>
                        <a:pt x="0" y="822"/>
                      </a:lnTo>
                      <a:lnTo>
                        <a:pt x="182" y="822"/>
                      </a:lnTo>
                      <a:lnTo>
                        <a:pt x="456" y="822"/>
                      </a:lnTo>
                      <a:lnTo>
                        <a:pt x="1096" y="822"/>
                      </a:lnTo>
                      <a:lnTo>
                        <a:pt x="1096" y="606"/>
                      </a:lnTo>
                      <a:lnTo>
                        <a:pt x="1096" y="514"/>
                      </a:lnTo>
                      <a:lnTo>
                        <a:pt x="1096" y="452"/>
                      </a:lnTo>
                      <a:lnTo>
                        <a:pt x="456" y="452"/>
                      </a:lnTo>
                      <a:lnTo>
                        <a:pt x="411" y="0"/>
                      </a:lnTo>
                      <a:lnTo>
                        <a:pt x="182" y="452"/>
                      </a:lnTo>
                      <a:lnTo>
                        <a:pt x="0" y="4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301" name="Freeform 30">
                  <a:extLst>
                    <a:ext uri="{FF2B5EF4-FFF2-40B4-BE49-F238E27FC236}">
                      <a16:creationId xmlns:a16="http://schemas.microsoft.com/office/drawing/2014/main" id="{521AF40B-2C84-4170-82D3-FC97653815E4}"/>
                    </a:ext>
                  </a:extLst>
                </p:cNvPr>
                <p:cNvSpPr>
                  <a:spLocks/>
                </p:cNvSpPr>
                <p:nvPr/>
              </p:nvSpPr>
              <p:spPr bwMode="auto">
                <a:xfrm>
                  <a:off x="4222" y="3080"/>
                  <a:ext cx="1096" cy="822"/>
                </a:xfrm>
                <a:custGeom>
                  <a:avLst/>
                  <a:gdLst>
                    <a:gd name="T0" fmla="*/ 0 w 1096"/>
                    <a:gd name="T1" fmla="*/ 452 h 822"/>
                    <a:gd name="T2" fmla="*/ 0 w 1096"/>
                    <a:gd name="T3" fmla="*/ 514 h 822"/>
                    <a:gd name="T4" fmla="*/ 0 w 1096"/>
                    <a:gd name="T5" fmla="*/ 514 h 822"/>
                    <a:gd name="T6" fmla="*/ 0 w 1096"/>
                    <a:gd name="T7" fmla="*/ 606 h 822"/>
                    <a:gd name="T8" fmla="*/ 0 w 1096"/>
                    <a:gd name="T9" fmla="*/ 822 h 822"/>
                    <a:gd name="T10" fmla="*/ 182 w 1096"/>
                    <a:gd name="T11" fmla="*/ 822 h 822"/>
                    <a:gd name="T12" fmla="*/ 182 w 1096"/>
                    <a:gd name="T13" fmla="*/ 822 h 822"/>
                    <a:gd name="T14" fmla="*/ 456 w 1096"/>
                    <a:gd name="T15" fmla="*/ 822 h 822"/>
                    <a:gd name="T16" fmla="*/ 1096 w 1096"/>
                    <a:gd name="T17" fmla="*/ 822 h 822"/>
                    <a:gd name="T18" fmla="*/ 1096 w 1096"/>
                    <a:gd name="T19" fmla="*/ 606 h 822"/>
                    <a:gd name="T20" fmla="*/ 1096 w 1096"/>
                    <a:gd name="T21" fmla="*/ 514 h 822"/>
                    <a:gd name="T22" fmla="*/ 1096 w 1096"/>
                    <a:gd name="T23" fmla="*/ 514 h 822"/>
                    <a:gd name="T24" fmla="*/ 1096 w 1096"/>
                    <a:gd name="T25" fmla="*/ 452 h 822"/>
                    <a:gd name="T26" fmla="*/ 456 w 1096"/>
                    <a:gd name="T27" fmla="*/ 452 h 822"/>
                    <a:gd name="T28" fmla="*/ 411 w 1096"/>
                    <a:gd name="T29" fmla="*/ 0 h 822"/>
                    <a:gd name="T30" fmla="*/ 182 w 1096"/>
                    <a:gd name="T31" fmla="*/ 452 h 822"/>
                    <a:gd name="T32" fmla="*/ 0 w 1096"/>
                    <a:gd name="T33" fmla="*/ 452 h 8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96"/>
                    <a:gd name="T52" fmla="*/ 0 h 822"/>
                    <a:gd name="T53" fmla="*/ 1096 w 1096"/>
                    <a:gd name="T54" fmla="*/ 822 h 8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96" h="822">
                      <a:moveTo>
                        <a:pt x="0" y="452"/>
                      </a:moveTo>
                      <a:lnTo>
                        <a:pt x="0" y="514"/>
                      </a:lnTo>
                      <a:lnTo>
                        <a:pt x="0" y="606"/>
                      </a:lnTo>
                      <a:lnTo>
                        <a:pt x="0" y="822"/>
                      </a:lnTo>
                      <a:lnTo>
                        <a:pt x="182" y="822"/>
                      </a:lnTo>
                      <a:lnTo>
                        <a:pt x="456" y="822"/>
                      </a:lnTo>
                      <a:lnTo>
                        <a:pt x="1096" y="822"/>
                      </a:lnTo>
                      <a:lnTo>
                        <a:pt x="1096" y="606"/>
                      </a:lnTo>
                      <a:lnTo>
                        <a:pt x="1096" y="514"/>
                      </a:lnTo>
                      <a:lnTo>
                        <a:pt x="1096" y="452"/>
                      </a:lnTo>
                      <a:lnTo>
                        <a:pt x="456" y="452"/>
                      </a:lnTo>
                      <a:lnTo>
                        <a:pt x="411" y="0"/>
                      </a:lnTo>
                      <a:lnTo>
                        <a:pt x="182" y="452"/>
                      </a:lnTo>
                      <a:lnTo>
                        <a:pt x="0" y="452"/>
                      </a:lnTo>
                      <a:close/>
                    </a:path>
                  </a:pathLst>
                </a:cu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grpSp>
          <p:sp>
            <p:nvSpPr>
              <p:cNvPr id="52294" name="Rectangle 32">
                <a:extLst>
                  <a:ext uri="{FF2B5EF4-FFF2-40B4-BE49-F238E27FC236}">
                    <a16:creationId xmlns:a16="http://schemas.microsoft.com/office/drawing/2014/main" id="{7E605F8F-AB8C-4593-95D0-DCBCD8E028F9}"/>
                  </a:ext>
                </a:extLst>
              </p:cNvPr>
              <p:cNvSpPr>
                <a:spLocks noChangeArrowheads="1"/>
              </p:cNvSpPr>
              <p:nvPr/>
            </p:nvSpPr>
            <p:spPr bwMode="auto">
              <a:xfrm>
                <a:off x="4309" y="3573"/>
                <a:ext cx="708"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000000"/>
                    </a:solidFill>
                    <a:latin typeface="Arial" panose="020B0604020202020204" pitchFamily="34" charset="0"/>
                  </a:rPr>
                  <a:t>pH po ekvilibraci</a:t>
                </a:r>
                <a:endParaRPr lang="cs-CZ" altLang="cs-CZ" sz="2399">
                  <a:latin typeface="Times New Roman" panose="02020603050405020304" pitchFamily="18" charset="0"/>
                </a:endParaRPr>
              </a:p>
            </p:txBody>
          </p:sp>
          <p:sp>
            <p:nvSpPr>
              <p:cNvPr id="52295" name="Rectangle 33">
                <a:extLst>
                  <a:ext uri="{FF2B5EF4-FFF2-40B4-BE49-F238E27FC236}">
                    <a16:creationId xmlns:a16="http://schemas.microsoft.com/office/drawing/2014/main" id="{60B4929B-A02A-43FF-826D-2EFBE315C3F2}"/>
                  </a:ext>
                </a:extLst>
              </p:cNvPr>
              <p:cNvSpPr>
                <a:spLocks noChangeArrowheads="1"/>
              </p:cNvSpPr>
              <p:nvPr/>
            </p:nvSpPr>
            <p:spPr bwMode="auto">
              <a:xfrm>
                <a:off x="4459" y="3573"/>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52296" name="Rectangle 34">
                <a:extLst>
                  <a:ext uri="{FF2B5EF4-FFF2-40B4-BE49-F238E27FC236}">
                    <a16:creationId xmlns:a16="http://schemas.microsoft.com/office/drawing/2014/main" id="{0144415E-526F-4A1A-8D54-F312B6473141}"/>
                  </a:ext>
                </a:extLst>
              </p:cNvPr>
              <p:cNvSpPr>
                <a:spLocks noChangeArrowheads="1"/>
              </p:cNvSpPr>
              <p:nvPr/>
            </p:nvSpPr>
            <p:spPr bwMode="auto">
              <a:xfrm>
                <a:off x="4592" y="3573"/>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52297" name="Rectangle 35">
                <a:extLst>
                  <a:ext uri="{FF2B5EF4-FFF2-40B4-BE49-F238E27FC236}">
                    <a16:creationId xmlns:a16="http://schemas.microsoft.com/office/drawing/2014/main" id="{2656E0AB-D5BA-40E5-ABE9-4B81FBF4A768}"/>
                  </a:ext>
                </a:extLst>
              </p:cNvPr>
              <p:cNvSpPr>
                <a:spLocks noChangeArrowheads="1"/>
              </p:cNvSpPr>
              <p:nvPr/>
            </p:nvSpPr>
            <p:spPr bwMode="auto">
              <a:xfrm>
                <a:off x="5038" y="3573"/>
                <a:ext cx="27"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000000"/>
                    </a:solidFill>
                    <a:latin typeface="Arial" panose="020B0604020202020204" pitchFamily="34" charset="0"/>
                  </a:rPr>
                  <a:t> </a:t>
                </a:r>
                <a:endParaRPr lang="cs-CZ" altLang="cs-CZ" sz="2399">
                  <a:latin typeface="Times New Roman" panose="02020603050405020304" pitchFamily="18" charset="0"/>
                </a:endParaRPr>
              </a:p>
            </p:txBody>
          </p:sp>
          <p:sp>
            <p:nvSpPr>
              <p:cNvPr id="52298" name="Rectangle 36">
                <a:extLst>
                  <a:ext uri="{FF2B5EF4-FFF2-40B4-BE49-F238E27FC236}">
                    <a16:creationId xmlns:a16="http://schemas.microsoft.com/office/drawing/2014/main" id="{058BC078-8319-4736-A8D5-678EB9203AA9}"/>
                  </a:ext>
                </a:extLst>
              </p:cNvPr>
              <p:cNvSpPr>
                <a:spLocks noChangeArrowheads="1"/>
              </p:cNvSpPr>
              <p:nvPr/>
            </p:nvSpPr>
            <p:spPr bwMode="auto">
              <a:xfrm>
                <a:off x="4283" y="3688"/>
                <a:ext cx="60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000000"/>
                    </a:solidFill>
                    <a:latin typeface="Arial" panose="020B0604020202020204" pitchFamily="34" charset="0"/>
                  </a:rPr>
                  <a:t>s nízkým pCO</a:t>
                </a:r>
                <a:endParaRPr lang="cs-CZ" altLang="cs-CZ" sz="2399">
                  <a:latin typeface="Times New Roman" panose="02020603050405020304" pitchFamily="18" charset="0"/>
                </a:endParaRPr>
              </a:p>
            </p:txBody>
          </p:sp>
          <p:sp>
            <p:nvSpPr>
              <p:cNvPr id="52299" name="Rectangle 37">
                <a:extLst>
                  <a:ext uri="{FF2B5EF4-FFF2-40B4-BE49-F238E27FC236}">
                    <a16:creationId xmlns:a16="http://schemas.microsoft.com/office/drawing/2014/main" id="{A28212B6-A95F-4E58-B308-87DB70CD7914}"/>
                  </a:ext>
                </a:extLst>
              </p:cNvPr>
              <p:cNvSpPr>
                <a:spLocks noChangeArrowheads="1"/>
              </p:cNvSpPr>
              <p:nvPr/>
            </p:nvSpPr>
            <p:spPr bwMode="auto">
              <a:xfrm>
                <a:off x="4811" y="3739"/>
                <a:ext cx="36"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800">
                    <a:solidFill>
                      <a:srgbClr val="000000"/>
                    </a:solidFill>
                    <a:latin typeface="Arial" panose="020B0604020202020204" pitchFamily="34" charset="0"/>
                  </a:rPr>
                  <a:t>2</a:t>
                </a:r>
                <a:endParaRPr lang="cs-CZ" altLang="cs-CZ" sz="2399">
                  <a:latin typeface="Times New Roman" panose="02020603050405020304" pitchFamily="18" charset="0"/>
                </a:endParaRPr>
              </a:p>
            </p:txBody>
          </p:sp>
        </p:grpSp>
        <p:grpSp>
          <p:nvGrpSpPr>
            <p:cNvPr id="52281" name="Group 89">
              <a:extLst>
                <a:ext uri="{FF2B5EF4-FFF2-40B4-BE49-F238E27FC236}">
                  <a16:creationId xmlns:a16="http://schemas.microsoft.com/office/drawing/2014/main" id="{E8FFBCA5-D7AE-47D5-B0DF-4D3744E6C7F6}"/>
                </a:ext>
              </a:extLst>
            </p:cNvPr>
            <p:cNvGrpSpPr>
              <a:grpSpLocks/>
            </p:cNvGrpSpPr>
            <p:nvPr/>
          </p:nvGrpSpPr>
          <p:grpSpPr bwMode="auto">
            <a:xfrm>
              <a:off x="299" y="2396"/>
              <a:ext cx="1596" cy="505"/>
              <a:chOff x="299" y="2387"/>
              <a:chExt cx="1596" cy="505"/>
            </a:xfrm>
          </p:grpSpPr>
          <p:sp>
            <p:nvSpPr>
              <p:cNvPr id="52282" name="Freeform 56">
                <a:extLst>
                  <a:ext uri="{FF2B5EF4-FFF2-40B4-BE49-F238E27FC236}">
                    <a16:creationId xmlns:a16="http://schemas.microsoft.com/office/drawing/2014/main" id="{33F5BFDB-847F-487C-BFB2-212256449C2A}"/>
                  </a:ext>
                </a:extLst>
              </p:cNvPr>
              <p:cNvSpPr>
                <a:spLocks/>
              </p:cNvSpPr>
              <p:nvPr/>
            </p:nvSpPr>
            <p:spPr bwMode="auto">
              <a:xfrm>
                <a:off x="299" y="2387"/>
                <a:ext cx="1596" cy="421"/>
              </a:xfrm>
              <a:custGeom>
                <a:avLst/>
                <a:gdLst>
                  <a:gd name="T0" fmla="*/ 0 w 1596"/>
                  <a:gd name="T1" fmla="*/ 0 h 421"/>
                  <a:gd name="T2" fmla="*/ 0 w 1596"/>
                  <a:gd name="T3" fmla="*/ 246 h 421"/>
                  <a:gd name="T4" fmla="*/ 0 w 1596"/>
                  <a:gd name="T5" fmla="*/ 246 h 421"/>
                  <a:gd name="T6" fmla="*/ 0 w 1596"/>
                  <a:gd name="T7" fmla="*/ 351 h 421"/>
                  <a:gd name="T8" fmla="*/ 0 w 1596"/>
                  <a:gd name="T9" fmla="*/ 421 h 421"/>
                  <a:gd name="T10" fmla="*/ 631 w 1596"/>
                  <a:gd name="T11" fmla="*/ 421 h 421"/>
                  <a:gd name="T12" fmla="*/ 631 w 1596"/>
                  <a:gd name="T13" fmla="*/ 421 h 421"/>
                  <a:gd name="T14" fmla="*/ 901 w 1596"/>
                  <a:gd name="T15" fmla="*/ 421 h 421"/>
                  <a:gd name="T16" fmla="*/ 1082 w 1596"/>
                  <a:gd name="T17" fmla="*/ 421 h 421"/>
                  <a:gd name="T18" fmla="*/ 1082 w 1596"/>
                  <a:gd name="T19" fmla="*/ 351 h 421"/>
                  <a:gd name="T20" fmla="*/ 1596 w 1596"/>
                  <a:gd name="T21" fmla="*/ 335 h 421"/>
                  <a:gd name="T22" fmla="*/ 1082 w 1596"/>
                  <a:gd name="T23" fmla="*/ 246 h 421"/>
                  <a:gd name="T24" fmla="*/ 1082 w 1596"/>
                  <a:gd name="T25" fmla="*/ 0 h 421"/>
                  <a:gd name="T26" fmla="*/ 901 w 1596"/>
                  <a:gd name="T27" fmla="*/ 0 h 421"/>
                  <a:gd name="T28" fmla="*/ 631 w 1596"/>
                  <a:gd name="T29" fmla="*/ 0 h 421"/>
                  <a:gd name="T30" fmla="*/ 631 w 1596"/>
                  <a:gd name="T31" fmla="*/ 0 h 421"/>
                  <a:gd name="T32" fmla="*/ 0 w 1596"/>
                  <a:gd name="T33" fmla="*/ 0 h 4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96"/>
                  <a:gd name="T52" fmla="*/ 0 h 421"/>
                  <a:gd name="T53" fmla="*/ 1596 w 1596"/>
                  <a:gd name="T54" fmla="*/ 421 h 4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96" h="421">
                    <a:moveTo>
                      <a:pt x="0" y="0"/>
                    </a:moveTo>
                    <a:lnTo>
                      <a:pt x="0" y="246"/>
                    </a:lnTo>
                    <a:lnTo>
                      <a:pt x="0" y="351"/>
                    </a:lnTo>
                    <a:lnTo>
                      <a:pt x="0" y="421"/>
                    </a:lnTo>
                    <a:lnTo>
                      <a:pt x="631" y="421"/>
                    </a:lnTo>
                    <a:lnTo>
                      <a:pt x="901" y="421"/>
                    </a:lnTo>
                    <a:lnTo>
                      <a:pt x="1082" y="421"/>
                    </a:lnTo>
                    <a:lnTo>
                      <a:pt x="1082" y="351"/>
                    </a:lnTo>
                    <a:lnTo>
                      <a:pt x="1596" y="335"/>
                    </a:lnTo>
                    <a:lnTo>
                      <a:pt x="1082" y="246"/>
                    </a:lnTo>
                    <a:lnTo>
                      <a:pt x="1082" y="0"/>
                    </a:lnTo>
                    <a:lnTo>
                      <a:pt x="901" y="0"/>
                    </a:lnTo>
                    <a:lnTo>
                      <a:pt x="631" y="0"/>
                    </a:lnTo>
                    <a:lnTo>
                      <a:pt x="0" y="0"/>
                    </a:lnTo>
                    <a:close/>
                  </a:path>
                </a:pathLst>
              </a:cu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52283" name="Rectangle 58">
                <a:extLst>
                  <a:ext uri="{FF2B5EF4-FFF2-40B4-BE49-F238E27FC236}">
                    <a16:creationId xmlns:a16="http://schemas.microsoft.com/office/drawing/2014/main" id="{8B7DB0DF-EC95-4599-A47E-00B05524034B}"/>
                  </a:ext>
                </a:extLst>
              </p:cNvPr>
              <p:cNvSpPr>
                <a:spLocks noChangeArrowheads="1"/>
              </p:cNvSpPr>
              <p:nvPr/>
            </p:nvSpPr>
            <p:spPr bwMode="auto">
              <a:xfrm>
                <a:off x="608" y="2428"/>
                <a:ext cx="65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000000"/>
                    </a:solidFill>
                    <a:latin typeface="Arial" panose="020B0604020202020204" pitchFamily="34" charset="0"/>
                  </a:rPr>
                  <a:t>Nízká hodnota </a:t>
                </a:r>
                <a:endParaRPr lang="cs-CZ" altLang="cs-CZ" sz="2399">
                  <a:latin typeface="Times New Roman" panose="02020603050405020304" pitchFamily="18" charset="0"/>
                </a:endParaRPr>
              </a:p>
            </p:txBody>
          </p:sp>
          <p:sp>
            <p:nvSpPr>
              <p:cNvPr id="52284" name="Rectangle 59">
                <a:extLst>
                  <a:ext uri="{FF2B5EF4-FFF2-40B4-BE49-F238E27FC236}">
                    <a16:creationId xmlns:a16="http://schemas.microsoft.com/office/drawing/2014/main" id="{D5E20B25-DBEB-4B16-B435-9A55E873CE2C}"/>
                  </a:ext>
                </a:extLst>
              </p:cNvPr>
              <p:cNvSpPr>
                <a:spLocks noChangeArrowheads="1"/>
              </p:cNvSpPr>
              <p:nvPr/>
            </p:nvSpPr>
            <p:spPr bwMode="auto">
              <a:xfrm>
                <a:off x="681" y="2544"/>
                <a:ext cx="19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000000"/>
                    </a:solidFill>
                    <a:latin typeface="Arial" panose="020B0604020202020204" pitchFamily="34" charset="0"/>
                  </a:rPr>
                  <a:t>pCO</a:t>
                </a:r>
                <a:endParaRPr lang="cs-CZ" altLang="cs-CZ" sz="2399">
                  <a:latin typeface="Times New Roman" panose="02020603050405020304" pitchFamily="18" charset="0"/>
                </a:endParaRPr>
              </a:p>
            </p:txBody>
          </p:sp>
          <p:sp>
            <p:nvSpPr>
              <p:cNvPr id="52285" name="Rectangle 60">
                <a:extLst>
                  <a:ext uri="{FF2B5EF4-FFF2-40B4-BE49-F238E27FC236}">
                    <a16:creationId xmlns:a16="http://schemas.microsoft.com/office/drawing/2014/main" id="{D4C1672F-153B-4BB3-A204-364CBF0773A5}"/>
                  </a:ext>
                </a:extLst>
              </p:cNvPr>
              <p:cNvSpPr>
                <a:spLocks noChangeArrowheads="1"/>
              </p:cNvSpPr>
              <p:nvPr/>
            </p:nvSpPr>
            <p:spPr bwMode="auto">
              <a:xfrm>
                <a:off x="878" y="2595"/>
                <a:ext cx="36"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800">
                    <a:solidFill>
                      <a:srgbClr val="000000"/>
                    </a:solidFill>
                    <a:latin typeface="Arial" panose="020B0604020202020204" pitchFamily="34" charset="0"/>
                  </a:rPr>
                  <a:t>2</a:t>
                </a:r>
                <a:endParaRPr lang="cs-CZ" altLang="cs-CZ" sz="2399">
                  <a:latin typeface="Times New Roman" panose="02020603050405020304" pitchFamily="18" charset="0"/>
                </a:endParaRPr>
              </a:p>
            </p:txBody>
          </p:sp>
          <p:sp>
            <p:nvSpPr>
              <p:cNvPr id="52286" name="Rectangle 61">
                <a:extLst>
                  <a:ext uri="{FF2B5EF4-FFF2-40B4-BE49-F238E27FC236}">
                    <a16:creationId xmlns:a16="http://schemas.microsoft.com/office/drawing/2014/main" id="{56CB8ED3-F79A-4E10-8EE5-FFA2C0C6FC8D}"/>
                  </a:ext>
                </a:extLst>
              </p:cNvPr>
              <p:cNvSpPr>
                <a:spLocks noChangeArrowheads="1"/>
              </p:cNvSpPr>
              <p:nvPr/>
            </p:nvSpPr>
            <p:spPr bwMode="auto">
              <a:xfrm>
                <a:off x="941" y="2544"/>
                <a:ext cx="40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000000"/>
                    </a:solidFill>
                    <a:latin typeface="Arial" panose="020B0604020202020204" pitchFamily="34" charset="0"/>
                  </a:rPr>
                  <a:t>ve směsi </a:t>
                </a:r>
                <a:endParaRPr lang="cs-CZ" altLang="cs-CZ" sz="2399">
                  <a:latin typeface="Times New Roman" panose="02020603050405020304" pitchFamily="18" charset="0"/>
                </a:endParaRPr>
              </a:p>
            </p:txBody>
          </p:sp>
          <p:sp>
            <p:nvSpPr>
              <p:cNvPr id="52287" name="Rectangle 62">
                <a:extLst>
                  <a:ext uri="{FF2B5EF4-FFF2-40B4-BE49-F238E27FC236}">
                    <a16:creationId xmlns:a16="http://schemas.microsoft.com/office/drawing/2014/main" id="{AC647FA3-0192-430F-A251-936C3EEF20AA}"/>
                  </a:ext>
                </a:extLst>
              </p:cNvPr>
              <p:cNvSpPr>
                <a:spLocks noChangeArrowheads="1"/>
              </p:cNvSpPr>
              <p:nvPr/>
            </p:nvSpPr>
            <p:spPr bwMode="auto">
              <a:xfrm>
                <a:off x="399" y="2659"/>
                <a:ext cx="7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000000"/>
                    </a:solidFill>
                    <a:latin typeface="Arial" panose="020B0604020202020204" pitchFamily="34" charset="0"/>
                  </a:rPr>
                  <a:t>O</a:t>
                </a:r>
                <a:endParaRPr lang="cs-CZ" altLang="cs-CZ" sz="2399">
                  <a:latin typeface="Times New Roman" panose="02020603050405020304" pitchFamily="18" charset="0"/>
                </a:endParaRPr>
              </a:p>
            </p:txBody>
          </p:sp>
          <p:sp>
            <p:nvSpPr>
              <p:cNvPr id="52288" name="Rectangle 63">
                <a:extLst>
                  <a:ext uri="{FF2B5EF4-FFF2-40B4-BE49-F238E27FC236}">
                    <a16:creationId xmlns:a16="http://schemas.microsoft.com/office/drawing/2014/main" id="{D7658B8E-06BB-44F1-A6DA-D41BAC60A5AB}"/>
                  </a:ext>
                </a:extLst>
              </p:cNvPr>
              <p:cNvSpPr>
                <a:spLocks noChangeArrowheads="1"/>
              </p:cNvSpPr>
              <p:nvPr/>
            </p:nvSpPr>
            <p:spPr bwMode="auto">
              <a:xfrm>
                <a:off x="474" y="2711"/>
                <a:ext cx="36"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800">
                    <a:solidFill>
                      <a:srgbClr val="000000"/>
                    </a:solidFill>
                    <a:latin typeface="Arial" panose="020B0604020202020204" pitchFamily="34" charset="0"/>
                  </a:rPr>
                  <a:t>2</a:t>
                </a:r>
                <a:endParaRPr lang="cs-CZ" altLang="cs-CZ" sz="2399">
                  <a:latin typeface="Times New Roman" panose="02020603050405020304" pitchFamily="18" charset="0"/>
                </a:endParaRPr>
              </a:p>
            </p:txBody>
          </p:sp>
          <p:sp>
            <p:nvSpPr>
              <p:cNvPr id="52289" name="Rectangle 64">
                <a:extLst>
                  <a:ext uri="{FF2B5EF4-FFF2-40B4-BE49-F238E27FC236}">
                    <a16:creationId xmlns:a16="http://schemas.microsoft.com/office/drawing/2014/main" id="{4441DAA6-DB48-471F-A63F-7758DC156790}"/>
                  </a:ext>
                </a:extLst>
              </p:cNvPr>
              <p:cNvSpPr>
                <a:spLocks noChangeArrowheads="1"/>
              </p:cNvSpPr>
              <p:nvPr/>
            </p:nvSpPr>
            <p:spPr bwMode="auto">
              <a:xfrm>
                <a:off x="510" y="2659"/>
                <a:ext cx="173"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000000"/>
                    </a:solidFill>
                    <a:latin typeface="Arial" panose="020B0604020202020204" pitchFamily="34" charset="0"/>
                  </a:rPr>
                  <a:t>/CO</a:t>
                </a:r>
                <a:endParaRPr lang="cs-CZ" altLang="cs-CZ" sz="2399">
                  <a:latin typeface="Times New Roman" panose="02020603050405020304" pitchFamily="18" charset="0"/>
                </a:endParaRPr>
              </a:p>
            </p:txBody>
          </p:sp>
          <p:sp>
            <p:nvSpPr>
              <p:cNvPr id="52290" name="Rectangle 65">
                <a:extLst>
                  <a:ext uri="{FF2B5EF4-FFF2-40B4-BE49-F238E27FC236}">
                    <a16:creationId xmlns:a16="http://schemas.microsoft.com/office/drawing/2014/main" id="{70434CD2-4595-43BA-84ED-45397715BA1B}"/>
                  </a:ext>
                </a:extLst>
              </p:cNvPr>
              <p:cNvSpPr>
                <a:spLocks noChangeArrowheads="1"/>
              </p:cNvSpPr>
              <p:nvPr/>
            </p:nvSpPr>
            <p:spPr bwMode="auto">
              <a:xfrm>
                <a:off x="681" y="2711"/>
                <a:ext cx="5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800">
                    <a:solidFill>
                      <a:srgbClr val="000000"/>
                    </a:solidFill>
                    <a:latin typeface="Arial" panose="020B0604020202020204" pitchFamily="34" charset="0"/>
                  </a:rPr>
                  <a:t>2 </a:t>
                </a:r>
                <a:endParaRPr lang="cs-CZ" altLang="cs-CZ" sz="2399">
                  <a:latin typeface="Times New Roman" panose="02020603050405020304" pitchFamily="18" charset="0"/>
                </a:endParaRPr>
              </a:p>
            </p:txBody>
          </p:sp>
          <p:sp>
            <p:nvSpPr>
              <p:cNvPr id="52291" name="Rectangle 66">
                <a:extLst>
                  <a:ext uri="{FF2B5EF4-FFF2-40B4-BE49-F238E27FC236}">
                    <a16:creationId xmlns:a16="http://schemas.microsoft.com/office/drawing/2014/main" id="{57E5B98C-816A-4FC7-B622-BB099BEA035E}"/>
                  </a:ext>
                </a:extLst>
              </p:cNvPr>
              <p:cNvSpPr>
                <a:spLocks noChangeArrowheads="1"/>
              </p:cNvSpPr>
              <p:nvPr/>
            </p:nvSpPr>
            <p:spPr bwMode="auto">
              <a:xfrm>
                <a:off x="734" y="2659"/>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52292" name="Rectangle 67">
                <a:extLst>
                  <a:ext uri="{FF2B5EF4-FFF2-40B4-BE49-F238E27FC236}">
                    <a16:creationId xmlns:a16="http://schemas.microsoft.com/office/drawing/2014/main" id="{E5EFFFC5-064F-455C-B551-68DF6AB16F44}"/>
                  </a:ext>
                </a:extLst>
              </p:cNvPr>
              <p:cNvSpPr>
                <a:spLocks noChangeArrowheads="1"/>
              </p:cNvSpPr>
              <p:nvPr/>
            </p:nvSpPr>
            <p:spPr bwMode="auto">
              <a:xfrm>
                <a:off x="900" y="2659"/>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grpSp>
      <p:grpSp>
        <p:nvGrpSpPr>
          <p:cNvPr id="11" name="Group 96">
            <a:extLst>
              <a:ext uri="{FF2B5EF4-FFF2-40B4-BE49-F238E27FC236}">
                <a16:creationId xmlns:a16="http://schemas.microsoft.com/office/drawing/2014/main" id="{7976A04E-DA34-4DD0-BDB3-C97849E387AE}"/>
              </a:ext>
            </a:extLst>
          </p:cNvPr>
          <p:cNvGrpSpPr>
            <a:grpSpLocks/>
          </p:cNvGrpSpPr>
          <p:nvPr/>
        </p:nvGrpSpPr>
        <p:grpSpPr bwMode="auto">
          <a:xfrm>
            <a:off x="1948184" y="846339"/>
            <a:ext cx="3487468" cy="5203424"/>
            <a:chOff x="267" y="533"/>
            <a:chExt cx="2197" cy="3278"/>
          </a:xfrm>
        </p:grpSpPr>
        <p:grpSp>
          <p:nvGrpSpPr>
            <p:cNvPr id="52250" name="Group 95">
              <a:extLst>
                <a:ext uri="{FF2B5EF4-FFF2-40B4-BE49-F238E27FC236}">
                  <a16:creationId xmlns:a16="http://schemas.microsoft.com/office/drawing/2014/main" id="{3F4A98F6-C009-47F6-9B56-9D620685C319}"/>
                </a:ext>
              </a:extLst>
            </p:cNvPr>
            <p:cNvGrpSpPr>
              <a:grpSpLocks/>
            </p:cNvGrpSpPr>
            <p:nvPr/>
          </p:nvGrpSpPr>
          <p:grpSpPr bwMode="auto">
            <a:xfrm>
              <a:off x="815" y="988"/>
              <a:ext cx="1649" cy="2823"/>
              <a:chOff x="815" y="988"/>
              <a:chExt cx="1649" cy="2823"/>
            </a:xfrm>
          </p:grpSpPr>
          <p:sp>
            <p:nvSpPr>
              <p:cNvPr id="52267" name="Freeform 21">
                <a:extLst>
                  <a:ext uri="{FF2B5EF4-FFF2-40B4-BE49-F238E27FC236}">
                    <a16:creationId xmlns:a16="http://schemas.microsoft.com/office/drawing/2014/main" id="{BF25D0C1-F7E4-4584-ACE6-715E6E6B473D}"/>
                  </a:ext>
                </a:extLst>
              </p:cNvPr>
              <p:cNvSpPr>
                <a:spLocks noEditPoints="1"/>
              </p:cNvSpPr>
              <p:nvPr/>
            </p:nvSpPr>
            <p:spPr bwMode="auto">
              <a:xfrm>
                <a:off x="2416" y="988"/>
                <a:ext cx="48" cy="2101"/>
              </a:xfrm>
              <a:custGeom>
                <a:avLst/>
                <a:gdLst>
                  <a:gd name="T0" fmla="*/ 29 w 48"/>
                  <a:gd name="T1" fmla="*/ 77 h 2101"/>
                  <a:gd name="T2" fmla="*/ 17 w 48"/>
                  <a:gd name="T3" fmla="*/ 89 h 2101"/>
                  <a:gd name="T4" fmla="*/ 29 w 48"/>
                  <a:gd name="T5" fmla="*/ 137 h 2101"/>
                  <a:gd name="T6" fmla="*/ 17 w 48"/>
                  <a:gd name="T7" fmla="*/ 173 h 2101"/>
                  <a:gd name="T8" fmla="*/ 29 w 48"/>
                  <a:gd name="T9" fmla="*/ 185 h 2101"/>
                  <a:gd name="T10" fmla="*/ 29 w 48"/>
                  <a:gd name="T11" fmla="*/ 246 h 2101"/>
                  <a:gd name="T12" fmla="*/ 17 w 48"/>
                  <a:gd name="T13" fmla="*/ 258 h 2101"/>
                  <a:gd name="T14" fmla="*/ 29 w 48"/>
                  <a:gd name="T15" fmla="*/ 306 h 2101"/>
                  <a:gd name="T16" fmla="*/ 17 w 48"/>
                  <a:gd name="T17" fmla="*/ 342 h 2101"/>
                  <a:gd name="T18" fmla="*/ 29 w 48"/>
                  <a:gd name="T19" fmla="*/ 354 h 2101"/>
                  <a:gd name="T20" fmla="*/ 29 w 48"/>
                  <a:gd name="T21" fmla="*/ 414 h 2101"/>
                  <a:gd name="T22" fmla="*/ 17 w 48"/>
                  <a:gd name="T23" fmla="*/ 426 h 2101"/>
                  <a:gd name="T24" fmla="*/ 29 w 48"/>
                  <a:gd name="T25" fmla="*/ 475 h 2101"/>
                  <a:gd name="T26" fmla="*/ 17 w 48"/>
                  <a:gd name="T27" fmla="*/ 511 h 2101"/>
                  <a:gd name="T28" fmla="*/ 29 w 48"/>
                  <a:gd name="T29" fmla="*/ 523 h 2101"/>
                  <a:gd name="T30" fmla="*/ 29 w 48"/>
                  <a:gd name="T31" fmla="*/ 583 h 2101"/>
                  <a:gd name="T32" fmla="*/ 17 w 48"/>
                  <a:gd name="T33" fmla="*/ 595 h 2101"/>
                  <a:gd name="T34" fmla="*/ 29 w 48"/>
                  <a:gd name="T35" fmla="*/ 643 h 2101"/>
                  <a:gd name="T36" fmla="*/ 17 w 48"/>
                  <a:gd name="T37" fmla="*/ 680 h 2101"/>
                  <a:gd name="T38" fmla="*/ 29 w 48"/>
                  <a:gd name="T39" fmla="*/ 692 h 2101"/>
                  <a:gd name="T40" fmla="*/ 29 w 48"/>
                  <a:gd name="T41" fmla="*/ 752 h 2101"/>
                  <a:gd name="T42" fmla="*/ 17 w 48"/>
                  <a:gd name="T43" fmla="*/ 764 h 2101"/>
                  <a:gd name="T44" fmla="*/ 29 w 48"/>
                  <a:gd name="T45" fmla="*/ 812 h 2101"/>
                  <a:gd name="T46" fmla="*/ 17 w 48"/>
                  <a:gd name="T47" fmla="*/ 848 h 2101"/>
                  <a:gd name="T48" fmla="*/ 29 w 48"/>
                  <a:gd name="T49" fmla="*/ 861 h 2101"/>
                  <a:gd name="T50" fmla="*/ 29 w 48"/>
                  <a:gd name="T51" fmla="*/ 921 h 2101"/>
                  <a:gd name="T52" fmla="*/ 17 w 48"/>
                  <a:gd name="T53" fmla="*/ 933 h 2101"/>
                  <a:gd name="T54" fmla="*/ 29 w 48"/>
                  <a:gd name="T55" fmla="*/ 981 h 2101"/>
                  <a:gd name="T56" fmla="*/ 17 w 48"/>
                  <a:gd name="T57" fmla="*/ 1017 h 2101"/>
                  <a:gd name="T58" fmla="*/ 29 w 48"/>
                  <a:gd name="T59" fmla="*/ 1029 h 2101"/>
                  <a:gd name="T60" fmla="*/ 29 w 48"/>
                  <a:gd name="T61" fmla="*/ 1090 h 2101"/>
                  <a:gd name="T62" fmla="*/ 17 w 48"/>
                  <a:gd name="T63" fmla="*/ 1102 h 2101"/>
                  <a:gd name="T64" fmla="*/ 29 w 48"/>
                  <a:gd name="T65" fmla="*/ 1150 h 2101"/>
                  <a:gd name="T66" fmla="*/ 17 w 48"/>
                  <a:gd name="T67" fmla="*/ 1186 h 2101"/>
                  <a:gd name="T68" fmla="*/ 29 w 48"/>
                  <a:gd name="T69" fmla="*/ 1198 h 2101"/>
                  <a:gd name="T70" fmla="*/ 29 w 48"/>
                  <a:gd name="T71" fmla="*/ 1258 h 2101"/>
                  <a:gd name="T72" fmla="*/ 17 w 48"/>
                  <a:gd name="T73" fmla="*/ 1270 h 2101"/>
                  <a:gd name="T74" fmla="*/ 29 w 48"/>
                  <a:gd name="T75" fmla="*/ 1319 h 2101"/>
                  <a:gd name="T76" fmla="*/ 17 w 48"/>
                  <a:gd name="T77" fmla="*/ 1355 h 2101"/>
                  <a:gd name="T78" fmla="*/ 29 w 48"/>
                  <a:gd name="T79" fmla="*/ 1367 h 2101"/>
                  <a:gd name="T80" fmla="*/ 29 w 48"/>
                  <a:gd name="T81" fmla="*/ 1427 h 2101"/>
                  <a:gd name="T82" fmla="*/ 17 w 48"/>
                  <a:gd name="T83" fmla="*/ 1439 h 2101"/>
                  <a:gd name="T84" fmla="*/ 29 w 48"/>
                  <a:gd name="T85" fmla="*/ 1488 h 2101"/>
                  <a:gd name="T86" fmla="*/ 17 w 48"/>
                  <a:gd name="T87" fmla="*/ 1524 h 2101"/>
                  <a:gd name="T88" fmla="*/ 29 w 48"/>
                  <a:gd name="T89" fmla="*/ 1536 h 2101"/>
                  <a:gd name="T90" fmla="*/ 29 w 48"/>
                  <a:gd name="T91" fmla="*/ 1596 h 2101"/>
                  <a:gd name="T92" fmla="*/ 17 w 48"/>
                  <a:gd name="T93" fmla="*/ 1608 h 2101"/>
                  <a:gd name="T94" fmla="*/ 29 w 48"/>
                  <a:gd name="T95" fmla="*/ 1656 h 2101"/>
                  <a:gd name="T96" fmla="*/ 17 w 48"/>
                  <a:gd name="T97" fmla="*/ 1693 h 2101"/>
                  <a:gd name="T98" fmla="*/ 29 w 48"/>
                  <a:gd name="T99" fmla="*/ 1705 h 2101"/>
                  <a:gd name="T100" fmla="*/ 29 w 48"/>
                  <a:gd name="T101" fmla="*/ 1765 h 2101"/>
                  <a:gd name="T102" fmla="*/ 17 w 48"/>
                  <a:gd name="T103" fmla="*/ 1777 h 2101"/>
                  <a:gd name="T104" fmla="*/ 29 w 48"/>
                  <a:gd name="T105" fmla="*/ 1825 h 2101"/>
                  <a:gd name="T106" fmla="*/ 17 w 48"/>
                  <a:gd name="T107" fmla="*/ 1861 h 2101"/>
                  <a:gd name="T108" fmla="*/ 29 w 48"/>
                  <a:gd name="T109" fmla="*/ 1873 h 2101"/>
                  <a:gd name="T110" fmla="*/ 29 w 48"/>
                  <a:gd name="T111" fmla="*/ 1934 h 2101"/>
                  <a:gd name="T112" fmla="*/ 17 w 48"/>
                  <a:gd name="T113" fmla="*/ 1946 h 2101"/>
                  <a:gd name="T114" fmla="*/ 29 w 48"/>
                  <a:gd name="T115" fmla="*/ 1994 h 2101"/>
                  <a:gd name="T116" fmla="*/ 17 w 48"/>
                  <a:gd name="T117" fmla="*/ 2030 h 2101"/>
                  <a:gd name="T118" fmla="*/ 29 w 48"/>
                  <a:gd name="T119" fmla="*/ 2042 h 2101"/>
                  <a:gd name="T120" fmla="*/ 28 w 48"/>
                  <a:gd name="T121" fmla="*/ 2101 h 2101"/>
                  <a:gd name="T122" fmla="*/ 0 w 48"/>
                  <a:gd name="T123" fmla="*/ 49 h 2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8"/>
                  <a:gd name="T187" fmla="*/ 0 h 2101"/>
                  <a:gd name="T188" fmla="*/ 48 w 48"/>
                  <a:gd name="T189" fmla="*/ 2101 h 2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8" h="2101">
                    <a:moveTo>
                      <a:pt x="30" y="41"/>
                    </a:moveTo>
                    <a:lnTo>
                      <a:pt x="30" y="53"/>
                    </a:lnTo>
                    <a:lnTo>
                      <a:pt x="18" y="53"/>
                    </a:lnTo>
                    <a:lnTo>
                      <a:pt x="18" y="41"/>
                    </a:lnTo>
                    <a:lnTo>
                      <a:pt x="30" y="41"/>
                    </a:lnTo>
                    <a:close/>
                    <a:moveTo>
                      <a:pt x="30" y="65"/>
                    </a:moveTo>
                    <a:lnTo>
                      <a:pt x="29" y="77"/>
                    </a:lnTo>
                    <a:lnTo>
                      <a:pt x="17" y="77"/>
                    </a:lnTo>
                    <a:lnTo>
                      <a:pt x="18" y="65"/>
                    </a:lnTo>
                    <a:lnTo>
                      <a:pt x="30" y="65"/>
                    </a:lnTo>
                    <a:close/>
                    <a:moveTo>
                      <a:pt x="29" y="89"/>
                    </a:moveTo>
                    <a:lnTo>
                      <a:pt x="29" y="101"/>
                    </a:lnTo>
                    <a:lnTo>
                      <a:pt x="17" y="101"/>
                    </a:lnTo>
                    <a:lnTo>
                      <a:pt x="17" y="89"/>
                    </a:lnTo>
                    <a:lnTo>
                      <a:pt x="29" y="89"/>
                    </a:lnTo>
                    <a:close/>
                    <a:moveTo>
                      <a:pt x="29" y="113"/>
                    </a:moveTo>
                    <a:lnTo>
                      <a:pt x="29" y="125"/>
                    </a:lnTo>
                    <a:lnTo>
                      <a:pt x="17" y="125"/>
                    </a:lnTo>
                    <a:lnTo>
                      <a:pt x="17" y="113"/>
                    </a:lnTo>
                    <a:lnTo>
                      <a:pt x="29" y="113"/>
                    </a:lnTo>
                    <a:close/>
                    <a:moveTo>
                      <a:pt x="29" y="137"/>
                    </a:moveTo>
                    <a:lnTo>
                      <a:pt x="29" y="149"/>
                    </a:lnTo>
                    <a:lnTo>
                      <a:pt x="17" y="149"/>
                    </a:lnTo>
                    <a:lnTo>
                      <a:pt x="17" y="137"/>
                    </a:lnTo>
                    <a:lnTo>
                      <a:pt x="29" y="137"/>
                    </a:lnTo>
                    <a:close/>
                    <a:moveTo>
                      <a:pt x="29" y="161"/>
                    </a:moveTo>
                    <a:lnTo>
                      <a:pt x="29" y="173"/>
                    </a:lnTo>
                    <a:lnTo>
                      <a:pt x="17" y="173"/>
                    </a:lnTo>
                    <a:lnTo>
                      <a:pt x="17" y="161"/>
                    </a:lnTo>
                    <a:lnTo>
                      <a:pt x="29" y="161"/>
                    </a:lnTo>
                    <a:close/>
                    <a:moveTo>
                      <a:pt x="29" y="185"/>
                    </a:moveTo>
                    <a:lnTo>
                      <a:pt x="29" y="197"/>
                    </a:lnTo>
                    <a:lnTo>
                      <a:pt x="17" y="197"/>
                    </a:lnTo>
                    <a:lnTo>
                      <a:pt x="17" y="185"/>
                    </a:lnTo>
                    <a:lnTo>
                      <a:pt x="29" y="185"/>
                    </a:lnTo>
                    <a:close/>
                    <a:moveTo>
                      <a:pt x="29" y="209"/>
                    </a:moveTo>
                    <a:lnTo>
                      <a:pt x="29" y="221"/>
                    </a:lnTo>
                    <a:lnTo>
                      <a:pt x="17" y="221"/>
                    </a:lnTo>
                    <a:lnTo>
                      <a:pt x="17" y="209"/>
                    </a:lnTo>
                    <a:lnTo>
                      <a:pt x="29" y="209"/>
                    </a:lnTo>
                    <a:close/>
                    <a:moveTo>
                      <a:pt x="29" y="233"/>
                    </a:moveTo>
                    <a:lnTo>
                      <a:pt x="29" y="246"/>
                    </a:lnTo>
                    <a:lnTo>
                      <a:pt x="17" y="246"/>
                    </a:lnTo>
                    <a:lnTo>
                      <a:pt x="17" y="233"/>
                    </a:lnTo>
                    <a:lnTo>
                      <a:pt x="29" y="233"/>
                    </a:lnTo>
                    <a:close/>
                    <a:moveTo>
                      <a:pt x="29" y="258"/>
                    </a:moveTo>
                    <a:lnTo>
                      <a:pt x="29" y="270"/>
                    </a:lnTo>
                    <a:lnTo>
                      <a:pt x="17" y="270"/>
                    </a:lnTo>
                    <a:lnTo>
                      <a:pt x="17" y="258"/>
                    </a:lnTo>
                    <a:lnTo>
                      <a:pt x="29" y="258"/>
                    </a:lnTo>
                    <a:close/>
                    <a:moveTo>
                      <a:pt x="29" y="282"/>
                    </a:moveTo>
                    <a:lnTo>
                      <a:pt x="29" y="294"/>
                    </a:lnTo>
                    <a:lnTo>
                      <a:pt x="17" y="294"/>
                    </a:lnTo>
                    <a:lnTo>
                      <a:pt x="17" y="282"/>
                    </a:lnTo>
                    <a:lnTo>
                      <a:pt x="29" y="282"/>
                    </a:lnTo>
                    <a:close/>
                    <a:moveTo>
                      <a:pt x="29" y="306"/>
                    </a:moveTo>
                    <a:lnTo>
                      <a:pt x="29" y="318"/>
                    </a:lnTo>
                    <a:lnTo>
                      <a:pt x="17" y="318"/>
                    </a:lnTo>
                    <a:lnTo>
                      <a:pt x="17" y="306"/>
                    </a:lnTo>
                    <a:lnTo>
                      <a:pt x="29" y="306"/>
                    </a:lnTo>
                    <a:close/>
                    <a:moveTo>
                      <a:pt x="29" y="330"/>
                    </a:moveTo>
                    <a:lnTo>
                      <a:pt x="29" y="342"/>
                    </a:lnTo>
                    <a:lnTo>
                      <a:pt x="17" y="342"/>
                    </a:lnTo>
                    <a:lnTo>
                      <a:pt x="17" y="330"/>
                    </a:lnTo>
                    <a:lnTo>
                      <a:pt x="29" y="330"/>
                    </a:lnTo>
                    <a:close/>
                    <a:moveTo>
                      <a:pt x="29" y="354"/>
                    </a:moveTo>
                    <a:lnTo>
                      <a:pt x="29" y="366"/>
                    </a:lnTo>
                    <a:lnTo>
                      <a:pt x="17" y="366"/>
                    </a:lnTo>
                    <a:lnTo>
                      <a:pt x="17" y="354"/>
                    </a:lnTo>
                    <a:lnTo>
                      <a:pt x="29" y="354"/>
                    </a:lnTo>
                    <a:close/>
                    <a:moveTo>
                      <a:pt x="29" y="378"/>
                    </a:moveTo>
                    <a:lnTo>
                      <a:pt x="29" y="390"/>
                    </a:lnTo>
                    <a:lnTo>
                      <a:pt x="17" y="390"/>
                    </a:lnTo>
                    <a:lnTo>
                      <a:pt x="17" y="378"/>
                    </a:lnTo>
                    <a:lnTo>
                      <a:pt x="29" y="378"/>
                    </a:lnTo>
                    <a:close/>
                    <a:moveTo>
                      <a:pt x="29" y="402"/>
                    </a:moveTo>
                    <a:lnTo>
                      <a:pt x="29" y="414"/>
                    </a:lnTo>
                    <a:lnTo>
                      <a:pt x="17" y="414"/>
                    </a:lnTo>
                    <a:lnTo>
                      <a:pt x="17" y="402"/>
                    </a:lnTo>
                    <a:lnTo>
                      <a:pt x="29" y="402"/>
                    </a:lnTo>
                    <a:close/>
                    <a:moveTo>
                      <a:pt x="29" y="426"/>
                    </a:moveTo>
                    <a:lnTo>
                      <a:pt x="29" y="438"/>
                    </a:lnTo>
                    <a:lnTo>
                      <a:pt x="17" y="438"/>
                    </a:lnTo>
                    <a:lnTo>
                      <a:pt x="17" y="426"/>
                    </a:lnTo>
                    <a:lnTo>
                      <a:pt x="29" y="426"/>
                    </a:lnTo>
                    <a:close/>
                    <a:moveTo>
                      <a:pt x="29" y="451"/>
                    </a:moveTo>
                    <a:lnTo>
                      <a:pt x="29" y="463"/>
                    </a:lnTo>
                    <a:lnTo>
                      <a:pt x="17" y="463"/>
                    </a:lnTo>
                    <a:lnTo>
                      <a:pt x="17" y="451"/>
                    </a:lnTo>
                    <a:lnTo>
                      <a:pt x="29" y="451"/>
                    </a:lnTo>
                    <a:close/>
                    <a:moveTo>
                      <a:pt x="29" y="475"/>
                    </a:moveTo>
                    <a:lnTo>
                      <a:pt x="29" y="487"/>
                    </a:lnTo>
                    <a:lnTo>
                      <a:pt x="17" y="487"/>
                    </a:lnTo>
                    <a:lnTo>
                      <a:pt x="17" y="475"/>
                    </a:lnTo>
                    <a:lnTo>
                      <a:pt x="29" y="475"/>
                    </a:lnTo>
                    <a:close/>
                    <a:moveTo>
                      <a:pt x="29" y="499"/>
                    </a:moveTo>
                    <a:lnTo>
                      <a:pt x="29" y="511"/>
                    </a:lnTo>
                    <a:lnTo>
                      <a:pt x="17" y="511"/>
                    </a:lnTo>
                    <a:lnTo>
                      <a:pt x="17" y="499"/>
                    </a:lnTo>
                    <a:lnTo>
                      <a:pt x="29" y="499"/>
                    </a:lnTo>
                    <a:close/>
                    <a:moveTo>
                      <a:pt x="29" y="523"/>
                    </a:moveTo>
                    <a:lnTo>
                      <a:pt x="29" y="535"/>
                    </a:lnTo>
                    <a:lnTo>
                      <a:pt x="17" y="535"/>
                    </a:lnTo>
                    <a:lnTo>
                      <a:pt x="17" y="523"/>
                    </a:lnTo>
                    <a:lnTo>
                      <a:pt x="29" y="523"/>
                    </a:lnTo>
                    <a:close/>
                    <a:moveTo>
                      <a:pt x="29" y="547"/>
                    </a:moveTo>
                    <a:lnTo>
                      <a:pt x="29" y="559"/>
                    </a:lnTo>
                    <a:lnTo>
                      <a:pt x="17" y="559"/>
                    </a:lnTo>
                    <a:lnTo>
                      <a:pt x="17" y="547"/>
                    </a:lnTo>
                    <a:lnTo>
                      <a:pt x="29" y="547"/>
                    </a:lnTo>
                    <a:close/>
                    <a:moveTo>
                      <a:pt x="29" y="571"/>
                    </a:moveTo>
                    <a:lnTo>
                      <a:pt x="29" y="583"/>
                    </a:lnTo>
                    <a:lnTo>
                      <a:pt x="17" y="583"/>
                    </a:lnTo>
                    <a:lnTo>
                      <a:pt x="17" y="571"/>
                    </a:lnTo>
                    <a:lnTo>
                      <a:pt x="29" y="571"/>
                    </a:lnTo>
                    <a:close/>
                    <a:moveTo>
                      <a:pt x="29" y="595"/>
                    </a:moveTo>
                    <a:lnTo>
                      <a:pt x="29" y="607"/>
                    </a:lnTo>
                    <a:lnTo>
                      <a:pt x="17" y="607"/>
                    </a:lnTo>
                    <a:lnTo>
                      <a:pt x="17" y="595"/>
                    </a:lnTo>
                    <a:lnTo>
                      <a:pt x="29" y="595"/>
                    </a:lnTo>
                    <a:close/>
                    <a:moveTo>
                      <a:pt x="29" y="619"/>
                    </a:moveTo>
                    <a:lnTo>
                      <a:pt x="29" y="631"/>
                    </a:lnTo>
                    <a:lnTo>
                      <a:pt x="17" y="631"/>
                    </a:lnTo>
                    <a:lnTo>
                      <a:pt x="17" y="619"/>
                    </a:lnTo>
                    <a:lnTo>
                      <a:pt x="29" y="619"/>
                    </a:lnTo>
                    <a:close/>
                    <a:moveTo>
                      <a:pt x="29" y="643"/>
                    </a:moveTo>
                    <a:lnTo>
                      <a:pt x="29" y="656"/>
                    </a:lnTo>
                    <a:lnTo>
                      <a:pt x="17" y="656"/>
                    </a:lnTo>
                    <a:lnTo>
                      <a:pt x="17" y="643"/>
                    </a:lnTo>
                    <a:lnTo>
                      <a:pt x="29" y="643"/>
                    </a:lnTo>
                    <a:close/>
                    <a:moveTo>
                      <a:pt x="29" y="668"/>
                    </a:moveTo>
                    <a:lnTo>
                      <a:pt x="29" y="680"/>
                    </a:lnTo>
                    <a:lnTo>
                      <a:pt x="17" y="680"/>
                    </a:lnTo>
                    <a:lnTo>
                      <a:pt x="17" y="668"/>
                    </a:lnTo>
                    <a:lnTo>
                      <a:pt x="29" y="668"/>
                    </a:lnTo>
                    <a:close/>
                    <a:moveTo>
                      <a:pt x="29" y="692"/>
                    </a:moveTo>
                    <a:lnTo>
                      <a:pt x="29" y="704"/>
                    </a:lnTo>
                    <a:lnTo>
                      <a:pt x="17" y="704"/>
                    </a:lnTo>
                    <a:lnTo>
                      <a:pt x="17" y="692"/>
                    </a:lnTo>
                    <a:lnTo>
                      <a:pt x="29" y="692"/>
                    </a:lnTo>
                    <a:close/>
                    <a:moveTo>
                      <a:pt x="29" y="716"/>
                    </a:moveTo>
                    <a:lnTo>
                      <a:pt x="29" y="728"/>
                    </a:lnTo>
                    <a:lnTo>
                      <a:pt x="17" y="728"/>
                    </a:lnTo>
                    <a:lnTo>
                      <a:pt x="17" y="716"/>
                    </a:lnTo>
                    <a:lnTo>
                      <a:pt x="29" y="716"/>
                    </a:lnTo>
                    <a:close/>
                    <a:moveTo>
                      <a:pt x="29" y="740"/>
                    </a:moveTo>
                    <a:lnTo>
                      <a:pt x="29" y="752"/>
                    </a:lnTo>
                    <a:lnTo>
                      <a:pt x="17" y="752"/>
                    </a:lnTo>
                    <a:lnTo>
                      <a:pt x="17" y="740"/>
                    </a:lnTo>
                    <a:lnTo>
                      <a:pt x="29" y="740"/>
                    </a:lnTo>
                    <a:close/>
                    <a:moveTo>
                      <a:pt x="29" y="764"/>
                    </a:moveTo>
                    <a:lnTo>
                      <a:pt x="29" y="776"/>
                    </a:lnTo>
                    <a:lnTo>
                      <a:pt x="17" y="776"/>
                    </a:lnTo>
                    <a:lnTo>
                      <a:pt x="17" y="764"/>
                    </a:lnTo>
                    <a:lnTo>
                      <a:pt x="29" y="764"/>
                    </a:lnTo>
                    <a:close/>
                    <a:moveTo>
                      <a:pt x="29" y="788"/>
                    </a:moveTo>
                    <a:lnTo>
                      <a:pt x="29" y="800"/>
                    </a:lnTo>
                    <a:lnTo>
                      <a:pt x="17" y="800"/>
                    </a:lnTo>
                    <a:lnTo>
                      <a:pt x="17" y="788"/>
                    </a:lnTo>
                    <a:lnTo>
                      <a:pt x="29" y="788"/>
                    </a:lnTo>
                    <a:close/>
                    <a:moveTo>
                      <a:pt x="29" y="812"/>
                    </a:moveTo>
                    <a:lnTo>
                      <a:pt x="29" y="824"/>
                    </a:lnTo>
                    <a:lnTo>
                      <a:pt x="17" y="824"/>
                    </a:lnTo>
                    <a:lnTo>
                      <a:pt x="17" y="812"/>
                    </a:lnTo>
                    <a:lnTo>
                      <a:pt x="29" y="812"/>
                    </a:lnTo>
                    <a:close/>
                    <a:moveTo>
                      <a:pt x="29" y="836"/>
                    </a:moveTo>
                    <a:lnTo>
                      <a:pt x="29" y="848"/>
                    </a:lnTo>
                    <a:lnTo>
                      <a:pt x="17" y="848"/>
                    </a:lnTo>
                    <a:lnTo>
                      <a:pt x="17" y="836"/>
                    </a:lnTo>
                    <a:lnTo>
                      <a:pt x="29" y="836"/>
                    </a:lnTo>
                    <a:close/>
                    <a:moveTo>
                      <a:pt x="29" y="861"/>
                    </a:moveTo>
                    <a:lnTo>
                      <a:pt x="29" y="873"/>
                    </a:lnTo>
                    <a:lnTo>
                      <a:pt x="17" y="873"/>
                    </a:lnTo>
                    <a:lnTo>
                      <a:pt x="17" y="861"/>
                    </a:lnTo>
                    <a:lnTo>
                      <a:pt x="29" y="861"/>
                    </a:lnTo>
                    <a:close/>
                    <a:moveTo>
                      <a:pt x="29" y="885"/>
                    </a:moveTo>
                    <a:lnTo>
                      <a:pt x="29" y="897"/>
                    </a:lnTo>
                    <a:lnTo>
                      <a:pt x="17" y="897"/>
                    </a:lnTo>
                    <a:lnTo>
                      <a:pt x="17" y="885"/>
                    </a:lnTo>
                    <a:lnTo>
                      <a:pt x="29" y="885"/>
                    </a:lnTo>
                    <a:close/>
                    <a:moveTo>
                      <a:pt x="29" y="909"/>
                    </a:moveTo>
                    <a:lnTo>
                      <a:pt x="29" y="921"/>
                    </a:lnTo>
                    <a:lnTo>
                      <a:pt x="17" y="921"/>
                    </a:lnTo>
                    <a:lnTo>
                      <a:pt x="17" y="909"/>
                    </a:lnTo>
                    <a:lnTo>
                      <a:pt x="29" y="909"/>
                    </a:lnTo>
                    <a:close/>
                    <a:moveTo>
                      <a:pt x="29" y="933"/>
                    </a:moveTo>
                    <a:lnTo>
                      <a:pt x="29" y="945"/>
                    </a:lnTo>
                    <a:lnTo>
                      <a:pt x="17" y="945"/>
                    </a:lnTo>
                    <a:lnTo>
                      <a:pt x="17" y="933"/>
                    </a:lnTo>
                    <a:lnTo>
                      <a:pt x="29" y="933"/>
                    </a:lnTo>
                    <a:close/>
                    <a:moveTo>
                      <a:pt x="29" y="957"/>
                    </a:moveTo>
                    <a:lnTo>
                      <a:pt x="29" y="969"/>
                    </a:lnTo>
                    <a:lnTo>
                      <a:pt x="17" y="969"/>
                    </a:lnTo>
                    <a:lnTo>
                      <a:pt x="17" y="957"/>
                    </a:lnTo>
                    <a:lnTo>
                      <a:pt x="29" y="957"/>
                    </a:lnTo>
                    <a:close/>
                    <a:moveTo>
                      <a:pt x="29" y="981"/>
                    </a:moveTo>
                    <a:lnTo>
                      <a:pt x="29" y="993"/>
                    </a:lnTo>
                    <a:lnTo>
                      <a:pt x="17" y="993"/>
                    </a:lnTo>
                    <a:lnTo>
                      <a:pt x="17" y="981"/>
                    </a:lnTo>
                    <a:lnTo>
                      <a:pt x="29" y="981"/>
                    </a:lnTo>
                    <a:close/>
                    <a:moveTo>
                      <a:pt x="29" y="1005"/>
                    </a:moveTo>
                    <a:lnTo>
                      <a:pt x="29" y="1017"/>
                    </a:lnTo>
                    <a:lnTo>
                      <a:pt x="17" y="1017"/>
                    </a:lnTo>
                    <a:lnTo>
                      <a:pt x="17" y="1005"/>
                    </a:lnTo>
                    <a:lnTo>
                      <a:pt x="29" y="1005"/>
                    </a:lnTo>
                    <a:close/>
                    <a:moveTo>
                      <a:pt x="29" y="1029"/>
                    </a:moveTo>
                    <a:lnTo>
                      <a:pt x="29" y="1041"/>
                    </a:lnTo>
                    <a:lnTo>
                      <a:pt x="17" y="1041"/>
                    </a:lnTo>
                    <a:lnTo>
                      <a:pt x="17" y="1029"/>
                    </a:lnTo>
                    <a:lnTo>
                      <a:pt x="29" y="1029"/>
                    </a:lnTo>
                    <a:close/>
                    <a:moveTo>
                      <a:pt x="29" y="1053"/>
                    </a:moveTo>
                    <a:lnTo>
                      <a:pt x="29" y="1065"/>
                    </a:lnTo>
                    <a:lnTo>
                      <a:pt x="17" y="1065"/>
                    </a:lnTo>
                    <a:lnTo>
                      <a:pt x="17" y="1053"/>
                    </a:lnTo>
                    <a:lnTo>
                      <a:pt x="29" y="1053"/>
                    </a:lnTo>
                    <a:close/>
                    <a:moveTo>
                      <a:pt x="29" y="1078"/>
                    </a:moveTo>
                    <a:lnTo>
                      <a:pt x="29" y="1090"/>
                    </a:lnTo>
                    <a:lnTo>
                      <a:pt x="17" y="1090"/>
                    </a:lnTo>
                    <a:lnTo>
                      <a:pt x="17" y="1078"/>
                    </a:lnTo>
                    <a:lnTo>
                      <a:pt x="29" y="1078"/>
                    </a:lnTo>
                    <a:close/>
                    <a:moveTo>
                      <a:pt x="29" y="1102"/>
                    </a:moveTo>
                    <a:lnTo>
                      <a:pt x="29" y="1114"/>
                    </a:lnTo>
                    <a:lnTo>
                      <a:pt x="17" y="1114"/>
                    </a:lnTo>
                    <a:lnTo>
                      <a:pt x="17" y="1102"/>
                    </a:lnTo>
                    <a:lnTo>
                      <a:pt x="29" y="1102"/>
                    </a:lnTo>
                    <a:close/>
                    <a:moveTo>
                      <a:pt x="29" y="1126"/>
                    </a:moveTo>
                    <a:lnTo>
                      <a:pt x="29" y="1138"/>
                    </a:lnTo>
                    <a:lnTo>
                      <a:pt x="17" y="1138"/>
                    </a:lnTo>
                    <a:lnTo>
                      <a:pt x="17" y="1126"/>
                    </a:lnTo>
                    <a:lnTo>
                      <a:pt x="29" y="1126"/>
                    </a:lnTo>
                    <a:close/>
                    <a:moveTo>
                      <a:pt x="29" y="1150"/>
                    </a:moveTo>
                    <a:lnTo>
                      <a:pt x="29" y="1162"/>
                    </a:lnTo>
                    <a:lnTo>
                      <a:pt x="17" y="1162"/>
                    </a:lnTo>
                    <a:lnTo>
                      <a:pt x="17" y="1150"/>
                    </a:lnTo>
                    <a:lnTo>
                      <a:pt x="29" y="1150"/>
                    </a:lnTo>
                    <a:close/>
                    <a:moveTo>
                      <a:pt x="29" y="1174"/>
                    </a:moveTo>
                    <a:lnTo>
                      <a:pt x="29" y="1186"/>
                    </a:lnTo>
                    <a:lnTo>
                      <a:pt x="17" y="1186"/>
                    </a:lnTo>
                    <a:lnTo>
                      <a:pt x="17" y="1174"/>
                    </a:lnTo>
                    <a:lnTo>
                      <a:pt x="29" y="1174"/>
                    </a:lnTo>
                    <a:close/>
                    <a:moveTo>
                      <a:pt x="29" y="1198"/>
                    </a:moveTo>
                    <a:lnTo>
                      <a:pt x="29" y="1210"/>
                    </a:lnTo>
                    <a:lnTo>
                      <a:pt x="17" y="1210"/>
                    </a:lnTo>
                    <a:lnTo>
                      <a:pt x="17" y="1198"/>
                    </a:lnTo>
                    <a:lnTo>
                      <a:pt x="29" y="1198"/>
                    </a:lnTo>
                    <a:close/>
                    <a:moveTo>
                      <a:pt x="29" y="1222"/>
                    </a:moveTo>
                    <a:lnTo>
                      <a:pt x="29" y="1234"/>
                    </a:lnTo>
                    <a:lnTo>
                      <a:pt x="17" y="1234"/>
                    </a:lnTo>
                    <a:lnTo>
                      <a:pt x="17" y="1222"/>
                    </a:lnTo>
                    <a:lnTo>
                      <a:pt x="29" y="1222"/>
                    </a:lnTo>
                    <a:close/>
                    <a:moveTo>
                      <a:pt x="29" y="1246"/>
                    </a:moveTo>
                    <a:lnTo>
                      <a:pt x="29" y="1258"/>
                    </a:lnTo>
                    <a:lnTo>
                      <a:pt x="17" y="1258"/>
                    </a:lnTo>
                    <a:lnTo>
                      <a:pt x="17" y="1246"/>
                    </a:lnTo>
                    <a:lnTo>
                      <a:pt x="29" y="1246"/>
                    </a:lnTo>
                    <a:close/>
                    <a:moveTo>
                      <a:pt x="29" y="1270"/>
                    </a:moveTo>
                    <a:lnTo>
                      <a:pt x="29" y="1283"/>
                    </a:lnTo>
                    <a:lnTo>
                      <a:pt x="17" y="1283"/>
                    </a:lnTo>
                    <a:lnTo>
                      <a:pt x="17" y="1270"/>
                    </a:lnTo>
                    <a:lnTo>
                      <a:pt x="29" y="1270"/>
                    </a:lnTo>
                    <a:close/>
                    <a:moveTo>
                      <a:pt x="29" y="1295"/>
                    </a:moveTo>
                    <a:lnTo>
                      <a:pt x="29" y="1307"/>
                    </a:lnTo>
                    <a:lnTo>
                      <a:pt x="17" y="1307"/>
                    </a:lnTo>
                    <a:lnTo>
                      <a:pt x="17" y="1295"/>
                    </a:lnTo>
                    <a:lnTo>
                      <a:pt x="29" y="1295"/>
                    </a:lnTo>
                    <a:close/>
                    <a:moveTo>
                      <a:pt x="29" y="1319"/>
                    </a:moveTo>
                    <a:lnTo>
                      <a:pt x="29" y="1331"/>
                    </a:lnTo>
                    <a:lnTo>
                      <a:pt x="17" y="1331"/>
                    </a:lnTo>
                    <a:lnTo>
                      <a:pt x="17" y="1319"/>
                    </a:lnTo>
                    <a:lnTo>
                      <a:pt x="29" y="1319"/>
                    </a:lnTo>
                    <a:close/>
                    <a:moveTo>
                      <a:pt x="29" y="1343"/>
                    </a:moveTo>
                    <a:lnTo>
                      <a:pt x="29" y="1355"/>
                    </a:lnTo>
                    <a:lnTo>
                      <a:pt x="17" y="1355"/>
                    </a:lnTo>
                    <a:lnTo>
                      <a:pt x="17" y="1343"/>
                    </a:lnTo>
                    <a:lnTo>
                      <a:pt x="29" y="1343"/>
                    </a:lnTo>
                    <a:close/>
                    <a:moveTo>
                      <a:pt x="29" y="1367"/>
                    </a:moveTo>
                    <a:lnTo>
                      <a:pt x="29" y="1379"/>
                    </a:lnTo>
                    <a:lnTo>
                      <a:pt x="17" y="1379"/>
                    </a:lnTo>
                    <a:lnTo>
                      <a:pt x="17" y="1367"/>
                    </a:lnTo>
                    <a:lnTo>
                      <a:pt x="29" y="1367"/>
                    </a:lnTo>
                    <a:close/>
                    <a:moveTo>
                      <a:pt x="29" y="1391"/>
                    </a:moveTo>
                    <a:lnTo>
                      <a:pt x="29" y="1403"/>
                    </a:lnTo>
                    <a:lnTo>
                      <a:pt x="17" y="1403"/>
                    </a:lnTo>
                    <a:lnTo>
                      <a:pt x="17" y="1391"/>
                    </a:lnTo>
                    <a:lnTo>
                      <a:pt x="29" y="1391"/>
                    </a:lnTo>
                    <a:close/>
                    <a:moveTo>
                      <a:pt x="29" y="1415"/>
                    </a:moveTo>
                    <a:lnTo>
                      <a:pt x="29" y="1427"/>
                    </a:lnTo>
                    <a:lnTo>
                      <a:pt x="17" y="1427"/>
                    </a:lnTo>
                    <a:lnTo>
                      <a:pt x="17" y="1415"/>
                    </a:lnTo>
                    <a:lnTo>
                      <a:pt x="29" y="1415"/>
                    </a:lnTo>
                    <a:close/>
                    <a:moveTo>
                      <a:pt x="29" y="1439"/>
                    </a:moveTo>
                    <a:lnTo>
                      <a:pt x="29" y="1451"/>
                    </a:lnTo>
                    <a:lnTo>
                      <a:pt x="17" y="1451"/>
                    </a:lnTo>
                    <a:lnTo>
                      <a:pt x="17" y="1439"/>
                    </a:lnTo>
                    <a:lnTo>
                      <a:pt x="29" y="1439"/>
                    </a:lnTo>
                    <a:close/>
                    <a:moveTo>
                      <a:pt x="29" y="1463"/>
                    </a:moveTo>
                    <a:lnTo>
                      <a:pt x="29" y="1475"/>
                    </a:lnTo>
                    <a:lnTo>
                      <a:pt x="17" y="1475"/>
                    </a:lnTo>
                    <a:lnTo>
                      <a:pt x="17" y="1463"/>
                    </a:lnTo>
                    <a:lnTo>
                      <a:pt x="29" y="1463"/>
                    </a:lnTo>
                    <a:close/>
                    <a:moveTo>
                      <a:pt x="29" y="1488"/>
                    </a:moveTo>
                    <a:lnTo>
                      <a:pt x="29" y="1500"/>
                    </a:lnTo>
                    <a:lnTo>
                      <a:pt x="17" y="1500"/>
                    </a:lnTo>
                    <a:lnTo>
                      <a:pt x="17" y="1488"/>
                    </a:lnTo>
                    <a:lnTo>
                      <a:pt x="29" y="1488"/>
                    </a:lnTo>
                    <a:close/>
                    <a:moveTo>
                      <a:pt x="29" y="1512"/>
                    </a:moveTo>
                    <a:lnTo>
                      <a:pt x="29" y="1524"/>
                    </a:lnTo>
                    <a:lnTo>
                      <a:pt x="17" y="1524"/>
                    </a:lnTo>
                    <a:lnTo>
                      <a:pt x="17" y="1512"/>
                    </a:lnTo>
                    <a:lnTo>
                      <a:pt x="29" y="1512"/>
                    </a:lnTo>
                    <a:close/>
                    <a:moveTo>
                      <a:pt x="29" y="1536"/>
                    </a:moveTo>
                    <a:lnTo>
                      <a:pt x="29" y="1548"/>
                    </a:lnTo>
                    <a:lnTo>
                      <a:pt x="17" y="1548"/>
                    </a:lnTo>
                    <a:lnTo>
                      <a:pt x="17" y="1536"/>
                    </a:lnTo>
                    <a:lnTo>
                      <a:pt x="29" y="1536"/>
                    </a:lnTo>
                    <a:close/>
                    <a:moveTo>
                      <a:pt x="29" y="1560"/>
                    </a:moveTo>
                    <a:lnTo>
                      <a:pt x="29" y="1572"/>
                    </a:lnTo>
                    <a:lnTo>
                      <a:pt x="17" y="1572"/>
                    </a:lnTo>
                    <a:lnTo>
                      <a:pt x="17" y="1560"/>
                    </a:lnTo>
                    <a:lnTo>
                      <a:pt x="29" y="1560"/>
                    </a:lnTo>
                    <a:close/>
                    <a:moveTo>
                      <a:pt x="29" y="1584"/>
                    </a:moveTo>
                    <a:lnTo>
                      <a:pt x="29" y="1596"/>
                    </a:lnTo>
                    <a:lnTo>
                      <a:pt x="17" y="1596"/>
                    </a:lnTo>
                    <a:lnTo>
                      <a:pt x="17" y="1584"/>
                    </a:lnTo>
                    <a:lnTo>
                      <a:pt x="29" y="1584"/>
                    </a:lnTo>
                    <a:close/>
                    <a:moveTo>
                      <a:pt x="29" y="1608"/>
                    </a:moveTo>
                    <a:lnTo>
                      <a:pt x="29" y="1620"/>
                    </a:lnTo>
                    <a:lnTo>
                      <a:pt x="17" y="1620"/>
                    </a:lnTo>
                    <a:lnTo>
                      <a:pt x="17" y="1608"/>
                    </a:lnTo>
                    <a:lnTo>
                      <a:pt x="29" y="1608"/>
                    </a:lnTo>
                    <a:close/>
                    <a:moveTo>
                      <a:pt x="29" y="1632"/>
                    </a:moveTo>
                    <a:lnTo>
                      <a:pt x="29" y="1644"/>
                    </a:lnTo>
                    <a:lnTo>
                      <a:pt x="17" y="1644"/>
                    </a:lnTo>
                    <a:lnTo>
                      <a:pt x="17" y="1632"/>
                    </a:lnTo>
                    <a:lnTo>
                      <a:pt x="29" y="1632"/>
                    </a:lnTo>
                    <a:close/>
                    <a:moveTo>
                      <a:pt x="29" y="1656"/>
                    </a:moveTo>
                    <a:lnTo>
                      <a:pt x="29" y="1668"/>
                    </a:lnTo>
                    <a:lnTo>
                      <a:pt x="17" y="1668"/>
                    </a:lnTo>
                    <a:lnTo>
                      <a:pt x="17" y="1656"/>
                    </a:lnTo>
                    <a:lnTo>
                      <a:pt x="29" y="1656"/>
                    </a:lnTo>
                    <a:close/>
                    <a:moveTo>
                      <a:pt x="29" y="1680"/>
                    </a:moveTo>
                    <a:lnTo>
                      <a:pt x="29" y="1693"/>
                    </a:lnTo>
                    <a:lnTo>
                      <a:pt x="17" y="1693"/>
                    </a:lnTo>
                    <a:lnTo>
                      <a:pt x="17" y="1680"/>
                    </a:lnTo>
                    <a:lnTo>
                      <a:pt x="29" y="1680"/>
                    </a:lnTo>
                    <a:close/>
                    <a:moveTo>
                      <a:pt x="29" y="1705"/>
                    </a:moveTo>
                    <a:lnTo>
                      <a:pt x="29" y="1717"/>
                    </a:lnTo>
                    <a:lnTo>
                      <a:pt x="17" y="1717"/>
                    </a:lnTo>
                    <a:lnTo>
                      <a:pt x="17" y="1705"/>
                    </a:lnTo>
                    <a:lnTo>
                      <a:pt x="29" y="1705"/>
                    </a:lnTo>
                    <a:close/>
                    <a:moveTo>
                      <a:pt x="29" y="1729"/>
                    </a:moveTo>
                    <a:lnTo>
                      <a:pt x="29" y="1741"/>
                    </a:lnTo>
                    <a:lnTo>
                      <a:pt x="17" y="1741"/>
                    </a:lnTo>
                    <a:lnTo>
                      <a:pt x="17" y="1729"/>
                    </a:lnTo>
                    <a:lnTo>
                      <a:pt x="29" y="1729"/>
                    </a:lnTo>
                    <a:close/>
                    <a:moveTo>
                      <a:pt x="29" y="1753"/>
                    </a:moveTo>
                    <a:lnTo>
                      <a:pt x="29" y="1765"/>
                    </a:lnTo>
                    <a:lnTo>
                      <a:pt x="17" y="1765"/>
                    </a:lnTo>
                    <a:lnTo>
                      <a:pt x="17" y="1753"/>
                    </a:lnTo>
                    <a:lnTo>
                      <a:pt x="29" y="1753"/>
                    </a:lnTo>
                    <a:close/>
                    <a:moveTo>
                      <a:pt x="29" y="1777"/>
                    </a:moveTo>
                    <a:lnTo>
                      <a:pt x="29" y="1789"/>
                    </a:lnTo>
                    <a:lnTo>
                      <a:pt x="17" y="1789"/>
                    </a:lnTo>
                    <a:lnTo>
                      <a:pt x="17" y="1777"/>
                    </a:lnTo>
                    <a:lnTo>
                      <a:pt x="29" y="1777"/>
                    </a:lnTo>
                    <a:close/>
                    <a:moveTo>
                      <a:pt x="29" y="1801"/>
                    </a:moveTo>
                    <a:lnTo>
                      <a:pt x="29" y="1813"/>
                    </a:lnTo>
                    <a:lnTo>
                      <a:pt x="17" y="1813"/>
                    </a:lnTo>
                    <a:lnTo>
                      <a:pt x="17" y="1801"/>
                    </a:lnTo>
                    <a:lnTo>
                      <a:pt x="29" y="1801"/>
                    </a:lnTo>
                    <a:close/>
                    <a:moveTo>
                      <a:pt x="29" y="1825"/>
                    </a:moveTo>
                    <a:lnTo>
                      <a:pt x="29" y="1837"/>
                    </a:lnTo>
                    <a:lnTo>
                      <a:pt x="17" y="1837"/>
                    </a:lnTo>
                    <a:lnTo>
                      <a:pt x="17" y="1825"/>
                    </a:lnTo>
                    <a:lnTo>
                      <a:pt x="29" y="1825"/>
                    </a:lnTo>
                    <a:close/>
                    <a:moveTo>
                      <a:pt x="29" y="1849"/>
                    </a:moveTo>
                    <a:lnTo>
                      <a:pt x="29" y="1861"/>
                    </a:lnTo>
                    <a:lnTo>
                      <a:pt x="17" y="1861"/>
                    </a:lnTo>
                    <a:lnTo>
                      <a:pt x="17" y="1849"/>
                    </a:lnTo>
                    <a:lnTo>
                      <a:pt x="29" y="1849"/>
                    </a:lnTo>
                    <a:close/>
                    <a:moveTo>
                      <a:pt x="29" y="1873"/>
                    </a:moveTo>
                    <a:lnTo>
                      <a:pt x="29" y="1885"/>
                    </a:lnTo>
                    <a:lnTo>
                      <a:pt x="17" y="1885"/>
                    </a:lnTo>
                    <a:lnTo>
                      <a:pt x="17" y="1873"/>
                    </a:lnTo>
                    <a:lnTo>
                      <a:pt x="29" y="1873"/>
                    </a:lnTo>
                    <a:close/>
                    <a:moveTo>
                      <a:pt x="29" y="1898"/>
                    </a:moveTo>
                    <a:lnTo>
                      <a:pt x="29" y="1910"/>
                    </a:lnTo>
                    <a:lnTo>
                      <a:pt x="17" y="1910"/>
                    </a:lnTo>
                    <a:lnTo>
                      <a:pt x="17" y="1898"/>
                    </a:lnTo>
                    <a:lnTo>
                      <a:pt x="29" y="1898"/>
                    </a:lnTo>
                    <a:close/>
                    <a:moveTo>
                      <a:pt x="29" y="1922"/>
                    </a:moveTo>
                    <a:lnTo>
                      <a:pt x="29" y="1934"/>
                    </a:lnTo>
                    <a:lnTo>
                      <a:pt x="17" y="1934"/>
                    </a:lnTo>
                    <a:lnTo>
                      <a:pt x="17" y="1922"/>
                    </a:lnTo>
                    <a:lnTo>
                      <a:pt x="29" y="1922"/>
                    </a:lnTo>
                    <a:close/>
                    <a:moveTo>
                      <a:pt x="29" y="1946"/>
                    </a:moveTo>
                    <a:lnTo>
                      <a:pt x="29" y="1958"/>
                    </a:lnTo>
                    <a:lnTo>
                      <a:pt x="17" y="1958"/>
                    </a:lnTo>
                    <a:lnTo>
                      <a:pt x="17" y="1946"/>
                    </a:lnTo>
                    <a:lnTo>
                      <a:pt x="29" y="1946"/>
                    </a:lnTo>
                    <a:close/>
                    <a:moveTo>
                      <a:pt x="29" y="1970"/>
                    </a:moveTo>
                    <a:lnTo>
                      <a:pt x="29" y="1982"/>
                    </a:lnTo>
                    <a:lnTo>
                      <a:pt x="17" y="1982"/>
                    </a:lnTo>
                    <a:lnTo>
                      <a:pt x="17" y="1970"/>
                    </a:lnTo>
                    <a:lnTo>
                      <a:pt x="29" y="1970"/>
                    </a:lnTo>
                    <a:close/>
                    <a:moveTo>
                      <a:pt x="29" y="1994"/>
                    </a:moveTo>
                    <a:lnTo>
                      <a:pt x="29" y="2006"/>
                    </a:lnTo>
                    <a:lnTo>
                      <a:pt x="17" y="2006"/>
                    </a:lnTo>
                    <a:lnTo>
                      <a:pt x="17" y="1994"/>
                    </a:lnTo>
                    <a:lnTo>
                      <a:pt x="29" y="1994"/>
                    </a:lnTo>
                    <a:close/>
                    <a:moveTo>
                      <a:pt x="29" y="2018"/>
                    </a:moveTo>
                    <a:lnTo>
                      <a:pt x="29" y="2030"/>
                    </a:lnTo>
                    <a:lnTo>
                      <a:pt x="17" y="2030"/>
                    </a:lnTo>
                    <a:lnTo>
                      <a:pt x="17" y="2018"/>
                    </a:lnTo>
                    <a:lnTo>
                      <a:pt x="29" y="2018"/>
                    </a:lnTo>
                    <a:close/>
                    <a:moveTo>
                      <a:pt x="29" y="2042"/>
                    </a:moveTo>
                    <a:lnTo>
                      <a:pt x="29" y="2054"/>
                    </a:lnTo>
                    <a:lnTo>
                      <a:pt x="17" y="2054"/>
                    </a:lnTo>
                    <a:lnTo>
                      <a:pt x="17" y="2042"/>
                    </a:lnTo>
                    <a:lnTo>
                      <a:pt x="29" y="2042"/>
                    </a:lnTo>
                    <a:close/>
                    <a:moveTo>
                      <a:pt x="29" y="2066"/>
                    </a:moveTo>
                    <a:lnTo>
                      <a:pt x="29" y="2078"/>
                    </a:lnTo>
                    <a:lnTo>
                      <a:pt x="17" y="2078"/>
                    </a:lnTo>
                    <a:lnTo>
                      <a:pt x="17" y="2066"/>
                    </a:lnTo>
                    <a:lnTo>
                      <a:pt x="29" y="2066"/>
                    </a:lnTo>
                    <a:close/>
                    <a:moveTo>
                      <a:pt x="29" y="2090"/>
                    </a:moveTo>
                    <a:lnTo>
                      <a:pt x="28" y="2101"/>
                    </a:lnTo>
                    <a:lnTo>
                      <a:pt x="16" y="2101"/>
                    </a:lnTo>
                    <a:lnTo>
                      <a:pt x="17" y="2090"/>
                    </a:lnTo>
                    <a:lnTo>
                      <a:pt x="29" y="2090"/>
                    </a:lnTo>
                    <a:close/>
                    <a:moveTo>
                      <a:pt x="0" y="49"/>
                    </a:moveTo>
                    <a:lnTo>
                      <a:pt x="24" y="0"/>
                    </a:lnTo>
                    <a:lnTo>
                      <a:pt x="48" y="49"/>
                    </a:lnTo>
                    <a:lnTo>
                      <a:pt x="0" y="49"/>
                    </a:lnTo>
                    <a:close/>
                  </a:path>
                </a:pathLst>
              </a:custGeom>
              <a:solidFill>
                <a:srgbClr val="000000"/>
              </a:solidFill>
              <a:ln w="1588">
                <a:solidFill>
                  <a:srgbClr val="000000"/>
                </a:solidFill>
                <a:bevel/>
                <a:headEnd/>
                <a:tailEnd/>
              </a:ln>
            </p:spPr>
            <p:txBody>
              <a:bodyPr/>
              <a:lstStyle/>
              <a:p>
                <a:endParaRPr lang="en-US" sz="1400"/>
              </a:p>
            </p:txBody>
          </p:sp>
          <p:grpSp>
            <p:nvGrpSpPr>
              <p:cNvPr id="52268" name="Group 94">
                <a:extLst>
                  <a:ext uri="{FF2B5EF4-FFF2-40B4-BE49-F238E27FC236}">
                    <a16:creationId xmlns:a16="http://schemas.microsoft.com/office/drawing/2014/main" id="{AF7021B0-09E0-4626-9718-9231F22B59C1}"/>
                  </a:ext>
                </a:extLst>
              </p:cNvPr>
              <p:cNvGrpSpPr>
                <a:grpSpLocks/>
              </p:cNvGrpSpPr>
              <p:nvPr/>
            </p:nvGrpSpPr>
            <p:grpSpPr bwMode="auto">
              <a:xfrm>
                <a:off x="815" y="3097"/>
                <a:ext cx="1614" cy="714"/>
                <a:chOff x="815" y="3097"/>
                <a:chExt cx="1614" cy="714"/>
              </a:xfrm>
            </p:grpSpPr>
            <p:grpSp>
              <p:nvGrpSpPr>
                <p:cNvPr id="52269" name="Group 48">
                  <a:extLst>
                    <a:ext uri="{FF2B5EF4-FFF2-40B4-BE49-F238E27FC236}">
                      <a16:creationId xmlns:a16="http://schemas.microsoft.com/office/drawing/2014/main" id="{F14ADA2C-3FB2-4AE3-9848-979FC3180287}"/>
                    </a:ext>
                  </a:extLst>
                </p:cNvPr>
                <p:cNvGrpSpPr>
                  <a:grpSpLocks/>
                </p:cNvGrpSpPr>
                <p:nvPr/>
              </p:nvGrpSpPr>
              <p:grpSpPr bwMode="auto">
                <a:xfrm>
                  <a:off x="815" y="3097"/>
                  <a:ext cx="1614" cy="714"/>
                  <a:chOff x="815" y="3097"/>
                  <a:chExt cx="1614" cy="714"/>
                </a:xfrm>
              </p:grpSpPr>
              <p:sp>
                <p:nvSpPr>
                  <p:cNvPr id="52276" name="Freeform 46">
                    <a:extLst>
                      <a:ext uri="{FF2B5EF4-FFF2-40B4-BE49-F238E27FC236}">
                        <a16:creationId xmlns:a16="http://schemas.microsoft.com/office/drawing/2014/main" id="{434749CE-8350-4FFE-B2E8-2C33FB85A3B6}"/>
                      </a:ext>
                    </a:extLst>
                  </p:cNvPr>
                  <p:cNvSpPr>
                    <a:spLocks/>
                  </p:cNvSpPr>
                  <p:nvPr/>
                </p:nvSpPr>
                <p:spPr bwMode="auto">
                  <a:xfrm>
                    <a:off x="815" y="3097"/>
                    <a:ext cx="1614" cy="714"/>
                  </a:xfrm>
                  <a:custGeom>
                    <a:avLst/>
                    <a:gdLst>
                      <a:gd name="T0" fmla="*/ 0 w 1614"/>
                      <a:gd name="T1" fmla="*/ 406 h 714"/>
                      <a:gd name="T2" fmla="*/ 0 w 1614"/>
                      <a:gd name="T3" fmla="*/ 458 h 714"/>
                      <a:gd name="T4" fmla="*/ 0 w 1614"/>
                      <a:gd name="T5" fmla="*/ 458 h 714"/>
                      <a:gd name="T6" fmla="*/ 0 w 1614"/>
                      <a:gd name="T7" fmla="*/ 535 h 714"/>
                      <a:gd name="T8" fmla="*/ 0 w 1614"/>
                      <a:gd name="T9" fmla="*/ 714 h 714"/>
                      <a:gd name="T10" fmla="*/ 673 w 1614"/>
                      <a:gd name="T11" fmla="*/ 714 h 714"/>
                      <a:gd name="T12" fmla="*/ 673 w 1614"/>
                      <a:gd name="T13" fmla="*/ 714 h 714"/>
                      <a:gd name="T14" fmla="*/ 962 w 1614"/>
                      <a:gd name="T15" fmla="*/ 714 h 714"/>
                      <a:gd name="T16" fmla="*/ 1155 w 1614"/>
                      <a:gd name="T17" fmla="*/ 714 h 714"/>
                      <a:gd name="T18" fmla="*/ 1155 w 1614"/>
                      <a:gd name="T19" fmla="*/ 535 h 714"/>
                      <a:gd name="T20" fmla="*/ 1155 w 1614"/>
                      <a:gd name="T21" fmla="*/ 458 h 714"/>
                      <a:gd name="T22" fmla="*/ 1155 w 1614"/>
                      <a:gd name="T23" fmla="*/ 458 h 714"/>
                      <a:gd name="T24" fmla="*/ 1155 w 1614"/>
                      <a:gd name="T25" fmla="*/ 406 h 714"/>
                      <a:gd name="T26" fmla="*/ 962 w 1614"/>
                      <a:gd name="T27" fmla="*/ 406 h 714"/>
                      <a:gd name="T28" fmla="*/ 1614 w 1614"/>
                      <a:gd name="T29" fmla="*/ 0 h 714"/>
                      <a:gd name="T30" fmla="*/ 673 w 1614"/>
                      <a:gd name="T31" fmla="*/ 406 h 714"/>
                      <a:gd name="T32" fmla="*/ 0 w 1614"/>
                      <a:gd name="T33" fmla="*/ 406 h 7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14"/>
                      <a:gd name="T52" fmla="*/ 0 h 714"/>
                      <a:gd name="T53" fmla="*/ 1614 w 1614"/>
                      <a:gd name="T54" fmla="*/ 714 h 7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14" h="714">
                        <a:moveTo>
                          <a:pt x="0" y="406"/>
                        </a:moveTo>
                        <a:lnTo>
                          <a:pt x="0" y="458"/>
                        </a:lnTo>
                        <a:lnTo>
                          <a:pt x="0" y="535"/>
                        </a:lnTo>
                        <a:lnTo>
                          <a:pt x="0" y="714"/>
                        </a:lnTo>
                        <a:lnTo>
                          <a:pt x="673" y="714"/>
                        </a:lnTo>
                        <a:lnTo>
                          <a:pt x="962" y="714"/>
                        </a:lnTo>
                        <a:lnTo>
                          <a:pt x="1155" y="714"/>
                        </a:lnTo>
                        <a:lnTo>
                          <a:pt x="1155" y="535"/>
                        </a:lnTo>
                        <a:lnTo>
                          <a:pt x="1155" y="458"/>
                        </a:lnTo>
                        <a:lnTo>
                          <a:pt x="1155" y="406"/>
                        </a:lnTo>
                        <a:lnTo>
                          <a:pt x="962" y="406"/>
                        </a:lnTo>
                        <a:lnTo>
                          <a:pt x="1614" y="0"/>
                        </a:lnTo>
                        <a:lnTo>
                          <a:pt x="673" y="406"/>
                        </a:lnTo>
                        <a:lnTo>
                          <a:pt x="0"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277" name="Freeform 47">
                    <a:extLst>
                      <a:ext uri="{FF2B5EF4-FFF2-40B4-BE49-F238E27FC236}">
                        <a16:creationId xmlns:a16="http://schemas.microsoft.com/office/drawing/2014/main" id="{4CD6B8CB-17C1-4756-B951-E739737508B8}"/>
                      </a:ext>
                    </a:extLst>
                  </p:cNvPr>
                  <p:cNvSpPr>
                    <a:spLocks/>
                  </p:cNvSpPr>
                  <p:nvPr/>
                </p:nvSpPr>
                <p:spPr bwMode="auto">
                  <a:xfrm>
                    <a:off x="815" y="3097"/>
                    <a:ext cx="1614" cy="714"/>
                  </a:xfrm>
                  <a:custGeom>
                    <a:avLst/>
                    <a:gdLst>
                      <a:gd name="T0" fmla="*/ 0 w 1614"/>
                      <a:gd name="T1" fmla="*/ 406 h 714"/>
                      <a:gd name="T2" fmla="*/ 0 w 1614"/>
                      <a:gd name="T3" fmla="*/ 458 h 714"/>
                      <a:gd name="T4" fmla="*/ 0 w 1614"/>
                      <a:gd name="T5" fmla="*/ 458 h 714"/>
                      <a:gd name="T6" fmla="*/ 0 w 1614"/>
                      <a:gd name="T7" fmla="*/ 535 h 714"/>
                      <a:gd name="T8" fmla="*/ 0 w 1614"/>
                      <a:gd name="T9" fmla="*/ 714 h 714"/>
                      <a:gd name="T10" fmla="*/ 673 w 1614"/>
                      <a:gd name="T11" fmla="*/ 714 h 714"/>
                      <a:gd name="T12" fmla="*/ 673 w 1614"/>
                      <a:gd name="T13" fmla="*/ 714 h 714"/>
                      <a:gd name="T14" fmla="*/ 962 w 1614"/>
                      <a:gd name="T15" fmla="*/ 714 h 714"/>
                      <a:gd name="T16" fmla="*/ 1155 w 1614"/>
                      <a:gd name="T17" fmla="*/ 714 h 714"/>
                      <a:gd name="T18" fmla="*/ 1155 w 1614"/>
                      <a:gd name="T19" fmla="*/ 535 h 714"/>
                      <a:gd name="T20" fmla="*/ 1155 w 1614"/>
                      <a:gd name="T21" fmla="*/ 458 h 714"/>
                      <a:gd name="T22" fmla="*/ 1155 w 1614"/>
                      <a:gd name="T23" fmla="*/ 458 h 714"/>
                      <a:gd name="T24" fmla="*/ 1155 w 1614"/>
                      <a:gd name="T25" fmla="*/ 406 h 714"/>
                      <a:gd name="T26" fmla="*/ 962 w 1614"/>
                      <a:gd name="T27" fmla="*/ 406 h 714"/>
                      <a:gd name="T28" fmla="*/ 1614 w 1614"/>
                      <a:gd name="T29" fmla="*/ 0 h 714"/>
                      <a:gd name="T30" fmla="*/ 673 w 1614"/>
                      <a:gd name="T31" fmla="*/ 406 h 714"/>
                      <a:gd name="T32" fmla="*/ 0 w 1614"/>
                      <a:gd name="T33" fmla="*/ 406 h 7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14"/>
                      <a:gd name="T52" fmla="*/ 0 h 714"/>
                      <a:gd name="T53" fmla="*/ 1614 w 1614"/>
                      <a:gd name="T54" fmla="*/ 714 h 7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14" h="714">
                        <a:moveTo>
                          <a:pt x="0" y="406"/>
                        </a:moveTo>
                        <a:lnTo>
                          <a:pt x="0" y="458"/>
                        </a:lnTo>
                        <a:lnTo>
                          <a:pt x="0" y="535"/>
                        </a:lnTo>
                        <a:lnTo>
                          <a:pt x="0" y="714"/>
                        </a:lnTo>
                        <a:lnTo>
                          <a:pt x="673" y="714"/>
                        </a:lnTo>
                        <a:lnTo>
                          <a:pt x="962" y="714"/>
                        </a:lnTo>
                        <a:lnTo>
                          <a:pt x="1155" y="714"/>
                        </a:lnTo>
                        <a:lnTo>
                          <a:pt x="1155" y="535"/>
                        </a:lnTo>
                        <a:lnTo>
                          <a:pt x="1155" y="458"/>
                        </a:lnTo>
                        <a:lnTo>
                          <a:pt x="1155" y="406"/>
                        </a:lnTo>
                        <a:lnTo>
                          <a:pt x="962" y="406"/>
                        </a:lnTo>
                        <a:lnTo>
                          <a:pt x="1614" y="0"/>
                        </a:lnTo>
                        <a:lnTo>
                          <a:pt x="673" y="406"/>
                        </a:lnTo>
                        <a:lnTo>
                          <a:pt x="0" y="406"/>
                        </a:lnTo>
                        <a:close/>
                      </a:path>
                    </a:pathLst>
                  </a:cu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grpSp>
            <p:sp>
              <p:nvSpPr>
                <p:cNvPr id="52270" name="Rectangle 49">
                  <a:extLst>
                    <a:ext uri="{FF2B5EF4-FFF2-40B4-BE49-F238E27FC236}">
                      <a16:creationId xmlns:a16="http://schemas.microsoft.com/office/drawing/2014/main" id="{CDB9DF90-7BF4-4EC4-85CA-C52AFD8699AB}"/>
                    </a:ext>
                  </a:extLst>
                </p:cNvPr>
                <p:cNvSpPr>
                  <a:spLocks noChangeArrowheads="1"/>
                </p:cNvSpPr>
                <p:nvPr/>
              </p:nvSpPr>
              <p:spPr bwMode="auto">
                <a:xfrm>
                  <a:off x="903" y="3544"/>
                  <a:ext cx="708"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000000"/>
                      </a:solidFill>
                      <a:latin typeface="Arial" panose="020B0604020202020204" pitchFamily="34" charset="0"/>
                    </a:rPr>
                    <a:t>pH po ekvilibraci</a:t>
                  </a:r>
                </a:p>
              </p:txBody>
            </p:sp>
            <p:sp>
              <p:nvSpPr>
                <p:cNvPr id="52271" name="Rectangle 50">
                  <a:extLst>
                    <a:ext uri="{FF2B5EF4-FFF2-40B4-BE49-F238E27FC236}">
                      <a16:creationId xmlns:a16="http://schemas.microsoft.com/office/drawing/2014/main" id="{89FEF05C-3952-4597-9897-F6F739518E60}"/>
                    </a:ext>
                  </a:extLst>
                </p:cNvPr>
                <p:cNvSpPr>
                  <a:spLocks noChangeArrowheads="1"/>
                </p:cNvSpPr>
                <p:nvPr/>
              </p:nvSpPr>
              <p:spPr bwMode="auto">
                <a:xfrm>
                  <a:off x="1053" y="3544"/>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52272" name="Rectangle 51">
                  <a:extLst>
                    <a:ext uri="{FF2B5EF4-FFF2-40B4-BE49-F238E27FC236}">
                      <a16:creationId xmlns:a16="http://schemas.microsoft.com/office/drawing/2014/main" id="{F6BD9E25-49CB-4D11-BE9B-3CC0CF476996}"/>
                    </a:ext>
                  </a:extLst>
                </p:cNvPr>
                <p:cNvSpPr>
                  <a:spLocks noChangeArrowheads="1"/>
                </p:cNvSpPr>
                <p:nvPr/>
              </p:nvSpPr>
              <p:spPr bwMode="auto">
                <a:xfrm>
                  <a:off x="1186" y="3544"/>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52273" name="Rectangle 52">
                  <a:extLst>
                    <a:ext uri="{FF2B5EF4-FFF2-40B4-BE49-F238E27FC236}">
                      <a16:creationId xmlns:a16="http://schemas.microsoft.com/office/drawing/2014/main" id="{710F8F8E-CCE9-4B4E-8E59-2935AFF74304}"/>
                    </a:ext>
                  </a:extLst>
                </p:cNvPr>
                <p:cNvSpPr>
                  <a:spLocks noChangeArrowheads="1"/>
                </p:cNvSpPr>
                <p:nvPr/>
              </p:nvSpPr>
              <p:spPr bwMode="auto">
                <a:xfrm>
                  <a:off x="1632" y="3544"/>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52274" name="Rectangle 53">
                  <a:extLst>
                    <a:ext uri="{FF2B5EF4-FFF2-40B4-BE49-F238E27FC236}">
                      <a16:creationId xmlns:a16="http://schemas.microsoft.com/office/drawing/2014/main" id="{CFB6E2ED-412F-4752-B3B3-A8560D923DA4}"/>
                    </a:ext>
                  </a:extLst>
                </p:cNvPr>
                <p:cNvSpPr>
                  <a:spLocks noChangeArrowheads="1"/>
                </p:cNvSpPr>
                <p:nvPr/>
              </p:nvSpPr>
              <p:spPr bwMode="auto">
                <a:xfrm>
                  <a:off x="876" y="3660"/>
                  <a:ext cx="67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000000"/>
                      </a:solidFill>
                      <a:latin typeface="Arial" panose="020B0604020202020204" pitchFamily="34" charset="0"/>
                    </a:rPr>
                    <a:t>s vysokým pCO</a:t>
                  </a:r>
                  <a:endParaRPr lang="cs-CZ" altLang="cs-CZ" sz="2399">
                    <a:latin typeface="Times New Roman" panose="02020603050405020304" pitchFamily="18" charset="0"/>
                  </a:endParaRPr>
                </a:p>
              </p:txBody>
            </p:sp>
            <p:sp>
              <p:nvSpPr>
                <p:cNvPr id="52275" name="Rectangle 54">
                  <a:extLst>
                    <a:ext uri="{FF2B5EF4-FFF2-40B4-BE49-F238E27FC236}">
                      <a16:creationId xmlns:a16="http://schemas.microsoft.com/office/drawing/2014/main" id="{8566CDA8-9177-44CD-9EC0-7D127069527D}"/>
                    </a:ext>
                  </a:extLst>
                </p:cNvPr>
                <p:cNvSpPr>
                  <a:spLocks noChangeArrowheads="1"/>
                </p:cNvSpPr>
                <p:nvPr/>
              </p:nvSpPr>
              <p:spPr bwMode="auto">
                <a:xfrm>
                  <a:off x="1474" y="3711"/>
                  <a:ext cx="36"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800">
                      <a:solidFill>
                        <a:srgbClr val="000000"/>
                      </a:solidFill>
                      <a:latin typeface="Arial" panose="020B0604020202020204" pitchFamily="34" charset="0"/>
                    </a:rPr>
                    <a:t>2</a:t>
                  </a:r>
                  <a:endParaRPr lang="cs-CZ" altLang="cs-CZ" sz="2399">
                    <a:latin typeface="Times New Roman" panose="02020603050405020304" pitchFamily="18" charset="0"/>
                  </a:endParaRPr>
                </a:p>
              </p:txBody>
            </p:sp>
          </p:grpSp>
        </p:grpSp>
        <p:grpSp>
          <p:nvGrpSpPr>
            <p:cNvPr id="52251" name="Group 93">
              <a:extLst>
                <a:ext uri="{FF2B5EF4-FFF2-40B4-BE49-F238E27FC236}">
                  <a16:creationId xmlns:a16="http://schemas.microsoft.com/office/drawing/2014/main" id="{7E8E6DFC-B982-40BD-AC22-3C053AEE5245}"/>
                </a:ext>
              </a:extLst>
            </p:cNvPr>
            <p:cNvGrpSpPr>
              <a:grpSpLocks/>
            </p:cNvGrpSpPr>
            <p:nvPr/>
          </p:nvGrpSpPr>
          <p:grpSpPr bwMode="auto">
            <a:xfrm>
              <a:off x="267" y="533"/>
              <a:ext cx="2171" cy="505"/>
              <a:chOff x="267" y="533"/>
              <a:chExt cx="2171" cy="505"/>
            </a:xfrm>
          </p:grpSpPr>
          <p:sp>
            <p:nvSpPr>
              <p:cNvPr id="52252" name="Freeform 20">
                <a:extLst>
                  <a:ext uri="{FF2B5EF4-FFF2-40B4-BE49-F238E27FC236}">
                    <a16:creationId xmlns:a16="http://schemas.microsoft.com/office/drawing/2014/main" id="{0775F3B3-FB07-4065-8546-53EAD7A24290}"/>
                  </a:ext>
                </a:extLst>
              </p:cNvPr>
              <p:cNvSpPr>
                <a:spLocks noEditPoints="1"/>
              </p:cNvSpPr>
              <p:nvPr/>
            </p:nvSpPr>
            <p:spPr bwMode="auto">
              <a:xfrm>
                <a:off x="1886" y="965"/>
                <a:ext cx="552" cy="48"/>
              </a:xfrm>
              <a:custGeom>
                <a:avLst/>
                <a:gdLst>
                  <a:gd name="T0" fmla="*/ 13 w 552"/>
                  <a:gd name="T1" fmla="*/ 17 h 48"/>
                  <a:gd name="T2" fmla="*/ 0 w 552"/>
                  <a:gd name="T3" fmla="*/ 29 h 48"/>
                  <a:gd name="T4" fmla="*/ 25 w 552"/>
                  <a:gd name="T5" fmla="*/ 17 h 48"/>
                  <a:gd name="T6" fmla="*/ 36 w 552"/>
                  <a:gd name="T7" fmla="*/ 29 h 48"/>
                  <a:gd name="T8" fmla="*/ 25 w 552"/>
                  <a:gd name="T9" fmla="*/ 17 h 48"/>
                  <a:gd name="T10" fmla="*/ 61 w 552"/>
                  <a:gd name="T11" fmla="*/ 17 h 48"/>
                  <a:gd name="T12" fmla="*/ 48 w 552"/>
                  <a:gd name="T13" fmla="*/ 29 h 48"/>
                  <a:gd name="T14" fmla="*/ 73 w 552"/>
                  <a:gd name="T15" fmla="*/ 17 h 48"/>
                  <a:gd name="T16" fmla="*/ 84 w 552"/>
                  <a:gd name="T17" fmla="*/ 30 h 48"/>
                  <a:gd name="T18" fmla="*/ 73 w 552"/>
                  <a:gd name="T19" fmla="*/ 17 h 48"/>
                  <a:gd name="T20" fmla="*/ 109 w 552"/>
                  <a:gd name="T21" fmla="*/ 17 h 48"/>
                  <a:gd name="T22" fmla="*/ 96 w 552"/>
                  <a:gd name="T23" fmla="*/ 30 h 48"/>
                  <a:gd name="T24" fmla="*/ 121 w 552"/>
                  <a:gd name="T25" fmla="*/ 17 h 48"/>
                  <a:gd name="T26" fmla="*/ 132 w 552"/>
                  <a:gd name="T27" fmla="*/ 30 h 48"/>
                  <a:gd name="T28" fmla="*/ 121 w 552"/>
                  <a:gd name="T29" fmla="*/ 17 h 48"/>
                  <a:gd name="T30" fmla="*/ 157 w 552"/>
                  <a:gd name="T31" fmla="*/ 18 h 48"/>
                  <a:gd name="T32" fmla="*/ 144 w 552"/>
                  <a:gd name="T33" fmla="*/ 30 h 48"/>
                  <a:gd name="T34" fmla="*/ 169 w 552"/>
                  <a:gd name="T35" fmla="*/ 18 h 48"/>
                  <a:gd name="T36" fmla="*/ 180 w 552"/>
                  <a:gd name="T37" fmla="*/ 30 h 48"/>
                  <a:gd name="T38" fmla="*/ 169 w 552"/>
                  <a:gd name="T39" fmla="*/ 18 h 48"/>
                  <a:gd name="T40" fmla="*/ 205 w 552"/>
                  <a:gd name="T41" fmla="*/ 18 h 48"/>
                  <a:gd name="T42" fmla="*/ 192 w 552"/>
                  <a:gd name="T43" fmla="*/ 30 h 48"/>
                  <a:gd name="T44" fmla="*/ 217 w 552"/>
                  <a:gd name="T45" fmla="*/ 18 h 48"/>
                  <a:gd name="T46" fmla="*/ 228 w 552"/>
                  <a:gd name="T47" fmla="*/ 30 h 48"/>
                  <a:gd name="T48" fmla="*/ 217 w 552"/>
                  <a:gd name="T49" fmla="*/ 18 h 48"/>
                  <a:gd name="T50" fmla="*/ 253 w 552"/>
                  <a:gd name="T51" fmla="*/ 18 h 48"/>
                  <a:gd name="T52" fmla="*/ 240 w 552"/>
                  <a:gd name="T53" fmla="*/ 30 h 48"/>
                  <a:gd name="T54" fmla="*/ 265 w 552"/>
                  <a:gd name="T55" fmla="*/ 18 h 48"/>
                  <a:gd name="T56" fmla="*/ 276 w 552"/>
                  <a:gd name="T57" fmla="*/ 30 h 48"/>
                  <a:gd name="T58" fmla="*/ 265 w 552"/>
                  <a:gd name="T59" fmla="*/ 18 h 48"/>
                  <a:gd name="T60" fmla="*/ 301 w 552"/>
                  <a:gd name="T61" fmla="*/ 18 h 48"/>
                  <a:gd name="T62" fmla="*/ 288 w 552"/>
                  <a:gd name="T63" fmla="*/ 30 h 48"/>
                  <a:gd name="T64" fmla="*/ 313 w 552"/>
                  <a:gd name="T65" fmla="*/ 18 h 48"/>
                  <a:gd name="T66" fmla="*/ 324 w 552"/>
                  <a:gd name="T67" fmla="*/ 30 h 48"/>
                  <a:gd name="T68" fmla="*/ 313 w 552"/>
                  <a:gd name="T69" fmla="*/ 18 h 48"/>
                  <a:gd name="T70" fmla="*/ 349 w 552"/>
                  <a:gd name="T71" fmla="*/ 18 h 48"/>
                  <a:gd name="T72" fmla="*/ 336 w 552"/>
                  <a:gd name="T73" fmla="*/ 30 h 48"/>
                  <a:gd name="T74" fmla="*/ 361 w 552"/>
                  <a:gd name="T75" fmla="*/ 18 h 48"/>
                  <a:gd name="T76" fmla="*/ 372 w 552"/>
                  <a:gd name="T77" fmla="*/ 30 h 48"/>
                  <a:gd name="T78" fmla="*/ 361 w 552"/>
                  <a:gd name="T79" fmla="*/ 18 h 48"/>
                  <a:gd name="T80" fmla="*/ 397 w 552"/>
                  <a:gd name="T81" fmla="*/ 18 h 48"/>
                  <a:gd name="T82" fmla="*/ 384 w 552"/>
                  <a:gd name="T83" fmla="*/ 30 h 48"/>
                  <a:gd name="T84" fmla="*/ 409 w 552"/>
                  <a:gd name="T85" fmla="*/ 18 h 48"/>
                  <a:gd name="T86" fmla="*/ 420 w 552"/>
                  <a:gd name="T87" fmla="*/ 30 h 48"/>
                  <a:gd name="T88" fmla="*/ 409 w 552"/>
                  <a:gd name="T89" fmla="*/ 18 h 48"/>
                  <a:gd name="T90" fmla="*/ 445 w 552"/>
                  <a:gd name="T91" fmla="*/ 18 h 48"/>
                  <a:gd name="T92" fmla="*/ 432 w 552"/>
                  <a:gd name="T93" fmla="*/ 30 h 48"/>
                  <a:gd name="T94" fmla="*/ 457 w 552"/>
                  <a:gd name="T95" fmla="*/ 18 h 48"/>
                  <a:gd name="T96" fmla="*/ 468 w 552"/>
                  <a:gd name="T97" fmla="*/ 30 h 48"/>
                  <a:gd name="T98" fmla="*/ 457 w 552"/>
                  <a:gd name="T99" fmla="*/ 18 h 48"/>
                  <a:gd name="T100" fmla="*/ 493 w 552"/>
                  <a:gd name="T101" fmla="*/ 18 h 48"/>
                  <a:gd name="T102" fmla="*/ 480 w 552"/>
                  <a:gd name="T103" fmla="*/ 30 h 48"/>
                  <a:gd name="T104" fmla="*/ 505 w 552"/>
                  <a:gd name="T105" fmla="*/ 18 h 48"/>
                  <a:gd name="T106" fmla="*/ 513 w 552"/>
                  <a:gd name="T107" fmla="*/ 30 h 48"/>
                  <a:gd name="T108" fmla="*/ 505 w 552"/>
                  <a:gd name="T109" fmla="*/ 18 h 48"/>
                  <a:gd name="T110" fmla="*/ 552 w 552"/>
                  <a:gd name="T111" fmla="*/ 24 h 48"/>
                  <a:gd name="T112" fmla="*/ 505 w 552"/>
                  <a:gd name="T113" fmla="*/ 0 h 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52"/>
                  <a:gd name="T172" fmla="*/ 0 h 48"/>
                  <a:gd name="T173" fmla="*/ 552 w 552"/>
                  <a:gd name="T174" fmla="*/ 48 h 4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52" h="48">
                    <a:moveTo>
                      <a:pt x="1" y="17"/>
                    </a:moveTo>
                    <a:lnTo>
                      <a:pt x="13" y="17"/>
                    </a:lnTo>
                    <a:lnTo>
                      <a:pt x="12" y="29"/>
                    </a:lnTo>
                    <a:lnTo>
                      <a:pt x="0" y="29"/>
                    </a:lnTo>
                    <a:lnTo>
                      <a:pt x="1" y="17"/>
                    </a:lnTo>
                    <a:close/>
                    <a:moveTo>
                      <a:pt x="25" y="17"/>
                    </a:moveTo>
                    <a:lnTo>
                      <a:pt x="37" y="17"/>
                    </a:lnTo>
                    <a:lnTo>
                      <a:pt x="36" y="29"/>
                    </a:lnTo>
                    <a:lnTo>
                      <a:pt x="24" y="29"/>
                    </a:lnTo>
                    <a:lnTo>
                      <a:pt x="25" y="17"/>
                    </a:lnTo>
                    <a:close/>
                    <a:moveTo>
                      <a:pt x="49" y="17"/>
                    </a:moveTo>
                    <a:lnTo>
                      <a:pt x="61" y="17"/>
                    </a:lnTo>
                    <a:lnTo>
                      <a:pt x="60" y="29"/>
                    </a:lnTo>
                    <a:lnTo>
                      <a:pt x="48" y="29"/>
                    </a:lnTo>
                    <a:lnTo>
                      <a:pt x="49" y="17"/>
                    </a:lnTo>
                    <a:close/>
                    <a:moveTo>
                      <a:pt x="73" y="17"/>
                    </a:moveTo>
                    <a:lnTo>
                      <a:pt x="85" y="17"/>
                    </a:lnTo>
                    <a:lnTo>
                      <a:pt x="84" y="30"/>
                    </a:lnTo>
                    <a:lnTo>
                      <a:pt x="72" y="30"/>
                    </a:lnTo>
                    <a:lnTo>
                      <a:pt x="73" y="17"/>
                    </a:lnTo>
                    <a:close/>
                    <a:moveTo>
                      <a:pt x="97" y="17"/>
                    </a:moveTo>
                    <a:lnTo>
                      <a:pt x="109" y="17"/>
                    </a:lnTo>
                    <a:lnTo>
                      <a:pt x="108" y="30"/>
                    </a:lnTo>
                    <a:lnTo>
                      <a:pt x="96" y="30"/>
                    </a:lnTo>
                    <a:lnTo>
                      <a:pt x="97" y="17"/>
                    </a:lnTo>
                    <a:close/>
                    <a:moveTo>
                      <a:pt x="121" y="17"/>
                    </a:moveTo>
                    <a:lnTo>
                      <a:pt x="133" y="17"/>
                    </a:lnTo>
                    <a:lnTo>
                      <a:pt x="132" y="30"/>
                    </a:lnTo>
                    <a:lnTo>
                      <a:pt x="120" y="30"/>
                    </a:lnTo>
                    <a:lnTo>
                      <a:pt x="121" y="17"/>
                    </a:lnTo>
                    <a:close/>
                    <a:moveTo>
                      <a:pt x="145" y="18"/>
                    </a:moveTo>
                    <a:lnTo>
                      <a:pt x="157" y="18"/>
                    </a:lnTo>
                    <a:lnTo>
                      <a:pt x="156" y="30"/>
                    </a:lnTo>
                    <a:lnTo>
                      <a:pt x="144" y="30"/>
                    </a:lnTo>
                    <a:lnTo>
                      <a:pt x="145" y="18"/>
                    </a:lnTo>
                    <a:close/>
                    <a:moveTo>
                      <a:pt x="169" y="18"/>
                    </a:moveTo>
                    <a:lnTo>
                      <a:pt x="181" y="18"/>
                    </a:lnTo>
                    <a:lnTo>
                      <a:pt x="180" y="30"/>
                    </a:lnTo>
                    <a:lnTo>
                      <a:pt x="168" y="30"/>
                    </a:lnTo>
                    <a:lnTo>
                      <a:pt x="169" y="18"/>
                    </a:lnTo>
                    <a:close/>
                    <a:moveTo>
                      <a:pt x="193" y="18"/>
                    </a:moveTo>
                    <a:lnTo>
                      <a:pt x="205" y="18"/>
                    </a:lnTo>
                    <a:lnTo>
                      <a:pt x="204" y="30"/>
                    </a:lnTo>
                    <a:lnTo>
                      <a:pt x="192" y="30"/>
                    </a:lnTo>
                    <a:lnTo>
                      <a:pt x="193" y="18"/>
                    </a:lnTo>
                    <a:close/>
                    <a:moveTo>
                      <a:pt x="217" y="18"/>
                    </a:moveTo>
                    <a:lnTo>
                      <a:pt x="229" y="18"/>
                    </a:lnTo>
                    <a:lnTo>
                      <a:pt x="228" y="30"/>
                    </a:lnTo>
                    <a:lnTo>
                      <a:pt x="216" y="30"/>
                    </a:lnTo>
                    <a:lnTo>
                      <a:pt x="217" y="18"/>
                    </a:lnTo>
                    <a:close/>
                    <a:moveTo>
                      <a:pt x="241" y="18"/>
                    </a:moveTo>
                    <a:lnTo>
                      <a:pt x="253" y="18"/>
                    </a:lnTo>
                    <a:lnTo>
                      <a:pt x="252" y="30"/>
                    </a:lnTo>
                    <a:lnTo>
                      <a:pt x="240" y="30"/>
                    </a:lnTo>
                    <a:lnTo>
                      <a:pt x="241" y="18"/>
                    </a:lnTo>
                    <a:close/>
                    <a:moveTo>
                      <a:pt x="265" y="18"/>
                    </a:moveTo>
                    <a:lnTo>
                      <a:pt x="277" y="18"/>
                    </a:lnTo>
                    <a:lnTo>
                      <a:pt x="276" y="30"/>
                    </a:lnTo>
                    <a:lnTo>
                      <a:pt x="264" y="30"/>
                    </a:lnTo>
                    <a:lnTo>
                      <a:pt x="265" y="18"/>
                    </a:lnTo>
                    <a:close/>
                    <a:moveTo>
                      <a:pt x="289" y="18"/>
                    </a:moveTo>
                    <a:lnTo>
                      <a:pt x="301" y="18"/>
                    </a:lnTo>
                    <a:lnTo>
                      <a:pt x="300" y="30"/>
                    </a:lnTo>
                    <a:lnTo>
                      <a:pt x="288" y="30"/>
                    </a:lnTo>
                    <a:lnTo>
                      <a:pt x="289" y="18"/>
                    </a:lnTo>
                    <a:close/>
                    <a:moveTo>
                      <a:pt x="313" y="18"/>
                    </a:moveTo>
                    <a:lnTo>
                      <a:pt x="325" y="18"/>
                    </a:lnTo>
                    <a:lnTo>
                      <a:pt x="324" y="30"/>
                    </a:lnTo>
                    <a:lnTo>
                      <a:pt x="312" y="30"/>
                    </a:lnTo>
                    <a:lnTo>
                      <a:pt x="313" y="18"/>
                    </a:lnTo>
                    <a:close/>
                    <a:moveTo>
                      <a:pt x="337" y="18"/>
                    </a:moveTo>
                    <a:lnTo>
                      <a:pt x="349" y="18"/>
                    </a:lnTo>
                    <a:lnTo>
                      <a:pt x="348" y="30"/>
                    </a:lnTo>
                    <a:lnTo>
                      <a:pt x="336" y="30"/>
                    </a:lnTo>
                    <a:lnTo>
                      <a:pt x="337" y="18"/>
                    </a:lnTo>
                    <a:close/>
                    <a:moveTo>
                      <a:pt x="361" y="18"/>
                    </a:moveTo>
                    <a:lnTo>
                      <a:pt x="373" y="18"/>
                    </a:lnTo>
                    <a:lnTo>
                      <a:pt x="372" y="30"/>
                    </a:lnTo>
                    <a:lnTo>
                      <a:pt x="360" y="30"/>
                    </a:lnTo>
                    <a:lnTo>
                      <a:pt x="361" y="18"/>
                    </a:lnTo>
                    <a:close/>
                    <a:moveTo>
                      <a:pt x="385" y="18"/>
                    </a:moveTo>
                    <a:lnTo>
                      <a:pt x="397" y="18"/>
                    </a:lnTo>
                    <a:lnTo>
                      <a:pt x="396" y="30"/>
                    </a:lnTo>
                    <a:lnTo>
                      <a:pt x="384" y="30"/>
                    </a:lnTo>
                    <a:lnTo>
                      <a:pt x="385" y="18"/>
                    </a:lnTo>
                    <a:close/>
                    <a:moveTo>
                      <a:pt x="409" y="18"/>
                    </a:moveTo>
                    <a:lnTo>
                      <a:pt x="421" y="18"/>
                    </a:lnTo>
                    <a:lnTo>
                      <a:pt x="420" y="30"/>
                    </a:lnTo>
                    <a:lnTo>
                      <a:pt x="408" y="30"/>
                    </a:lnTo>
                    <a:lnTo>
                      <a:pt x="409" y="18"/>
                    </a:lnTo>
                    <a:close/>
                    <a:moveTo>
                      <a:pt x="433" y="18"/>
                    </a:moveTo>
                    <a:lnTo>
                      <a:pt x="445" y="18"/>
                    </a:lnTo>
                    <a:lnTo>
                      <a:pt x="444" y="30"/>
                    </a:lnTo>
                    <a:lnTo>
                      <a:pt x="432" y="30"/>
                    </a:lnTo>
                    <a:lnTo>
                      <a:pt x="433" y="18"/>
                    </a:lnTo>
                    <a:close/>
                    <a:moveTo>
                      <a:pt x="457" y="18"/>
                    </a:moveTo>
                    <a:lnTo>
                      <a:pt x="469" y="18"/>
                    </a:lnTo>
                    <a:lnTo>
                      <a:pt x="468" y="30"/>
                    </a:lnTo>
                    <a:lnTo>
                      <a:pt x="456" y="30"/>
                    </a:lnTo>
                    <a:lnTo>
                      <a:pt x="457" y="18"/>
                    </a:lnTo>
                    <a:close/>
                    <a:moveTo>
                      <a:pt x="481" y="18"/>
                    </a:moveTo>
                    <a:lnTo>
                      <a:pt x="493" y="18"/>
                    </a:lnTo>
                    <a:lnTo>
                      <a:pt x="492" y="30"/>
                    </a:lnTo>
                    <a:lnTo>
                      <a:pt x="480" y="30"/>
                    </a:lnTo>
                    <a:lnTo>
                      <a:pt x="481" y="18"/>
                    </a:lnTo>
                    <a:close/>
                    <a:moveTo>
                      <a:pt x="505" y="18"/>
                    </a:moveTo>
                    <a:lnTo>
                      <a:pt x="513" y="18"/>
                    </a:lnTo>
                    <a:lnTo>
                      <a:pt x="513" y="30"/>
                    </a:lnTo>
                    <a:lnTo>
                      <a:pt x="504" y="30"/>
                    </a:lnTo>
                    <a:lnTo>
                      <a:pt x="505" y="18"/>
                    </a:lnTo>
                    <a:close/>
                    <a:moveTo>
                      <a:pt x="505" y="0"/>
                    </a:moveTo>
                    <a:lnTo>
                      <a:pt x="552" y="24"/>
                    </a:lnTo>
                    <a:lnTo>
                      <a:pt x="504" y="48"/>
                    </a:lnTo>
                    <a:lnTo>
                      <a:pt x="505" y="0"/>
                    </a:lnTo>
                    <a:close/>
                  </a:path>
                </a:pathLst>
              </a:custGeom>
              <a:solidFill>
                <a:srgbClr val="000000"/>
              </a:solidFill>
              <a:ln w="1588">
                <a:solidFill>
                  <a:srgbClr val="000000"/>
                </a:solidFill>
                <a:bevel/>
                <a:headEnd/>
                <a:tailEnd/>
              </a:ln>
            </p:spPr>
            <p:txBody>
              <a:bodyPr/>
              <a:lstStyle/>
              <a:p>
                <a:endParaRPr lang="en-US" sz="1400"/>
              </a:p>
            </p:txBody>
          </p:sp>
          <p:grpSp>
            <p:nvGrpSpPr>
              <p:cNvPr id="52253" name="Group 92">
                <a:extLst>
                  <a:ext uri="{FF2B5EF4-FFF2-40B4-BE49-F238E27FC236}">
                    <a16:creationId xmlns:a16="http://schemas.microsoft.com/office/drawing/2014/main" id="{DF480F94-65AA-48AB-942E-A1C21952FF6A}"/>
                  </a:ext>
                </a:extLst>
              </p:cNvPr>
              <p:cNvGrpSpPr>
                <a:grpSpLocks/>
              </p:cNvGrpSpPr>
              <p:nvPr/>
            </p:nvGrpSpPr>
            <p:grpSpPr bwMode="auto">
              <a:xfrm>
                <a:off x="267" y="533"/>
                <a:ext cx="1604" cy="505"/>
                <a:chOff x="267" y="533"/>
                <a:chExt cx="1604" cy="505"/>
              </a:xfrm>
            </p:grpSpPr>
            <p:grpSp>
              <p:nvGrpSpPr>
                <p:cNvPr id="52254" name="Group 70">
                  <a:extLst>
                    <a:ext uri="{FF2B5EF4-FFF2-40B4-BE49-F238E27FC236}">
                      <a16:creationId xmlns:a16="http://schemas.microsoft.com/office/drawing/2014/main" id="{3E292F13-F605-4D1B-B0FE-9E187FA1160C}"/>
                    </a:ext>
                  </a:extLst>
                </p:cNvPr>
                <p:cNvGrpSpPr>
                  <a:grpSpLocks/>
                </p:cNvGrpSpPr>
                <p:nvPr/>
              </p:nvGrpSpPr>
              <p:grpSpPr bwMode="auto">
                <a:xfrm>
                  <a:off x="267" y="533"/>
                  <a:ext cx="1604" cy="455"/>
                  <a:chOff x="267" y="533"/>
                  <a:chExt cx="1604" cy="455"/>
                </a:xfrm>
              </p:grpSpPr>
              <p:sp>
                <p:nvSpPr>
                  <p:cNvPr id="52265" name="Freeform 68">
                    <a:extLst>
                      <a:ext uri="{FF2B5EF4-FFF2-40B4-BE49-F238E27FC236}">
                        <a16:creationId xmlns:a16="http://schemas.microsoft.com/office/drawing/2014/main" id="{EFBB82FF-30DD-4D9F-9A5B-1C8A9705F445}"/>
                      </a:ext>
                    </a:extLst>
                  </p:cNvPr>
                  <p:cNvSpPr>
                    <a:spLocks/>
                  </p:cNvSpPr>
                  <p:nvPr/>
                </p:nvSpPr>
                <p:spPr bwMode="auto">
                  <a:xfrm>
                    <a:off x="267" y="533"/>
                    <a:ext cx="1604" cy="455"/>
                  </a:xfrm>
                  <a:custGeom>
                    <a:avLst/>
                    <a:gdLst>
                      <a:gd name="T0" fmla="*/ 0 w 1604"/>
                      <a:gd name="T1" fmla="*/ 0 h 455"/>
                      <a:gd name="T2" fmla="*/ 0 w 1604"/>
                      <a:gd name="T3" fmla="*/ 237 h 455"/>
                      <a:gd name="T4" fmla="*/ 0 w 1604"/>
                      <a:gd name="T5" fmla="*/ 237 h 455"/>
                      <a:gd name="T6" fmla="*/ 0 w 1604"/>
                      <a:gd name="T7" fmla="*/ 338 h 455"/>
                      <a:gd name="T8" fmla="*/ 0 w 1604"/>
                      <a:gd name="T9" fmla="*/ 406 h 455"/>
                      <a:gd name="T10" fmla="*/ 631 w 1604"/>
                      <a:gd name="T11" fmla="*/ 406 h 455"/>
                      <a:gd name="T12" fmla="*/ 631 w 1604"/>
                      <a:gd name="T13" fmla="*/ 406 h 455"/>
                      <a:gd name="T14" fmla="*/ 901 w 1604"/>
                      <a:gd name="T15" fmla="*/ 406 h 455"/>
                      <a:gd name="T16" fmla="*/ 1082 w 1604"/>
                      <a:gd name="T17" fmla="*/ 406 h 455"/>
                      <a:gd name="T18" fmla="*/ 1082 w 1604"/>
                      <a:gd name="T19" fmla="*/ 338 h 455"/>
                      <a:gd name="T20" fmla="*/ 1604 w 1604"/>
                      <a:gd name="T21" fmla="*/ 455 h 455"/>
                      <a:gd name="T22" fmla="*/ 1082 w 1604"/>
                      <a:gd name="T23" fmla="*/ 237 h 455"/>
                      <a:gd name="T24" fmla="*/ 1082 w 1604"/>
                      <a:gd name="T25" fmla="*/ 0 h 455"/>
                      <a:gd name="T26" fmla="*/ 901 w 1604"/>
                      <a:gd name="T27" fmla="*/ 0 h 455"/>
                      <a:gd name="T28" fmla="*/ 631 w 1604"/>
                      <a:gd name="T29" fmla="*/ 0 h 455"/>
                      <a:gd name="T30" fmla="*/ 631 w 1604"/>
                      <a:gd name="T31" fmla="*/ 0 h 455"/>
                      <a:gd name="T32" fmla="*/ 0 w 1604"/>
                      <a:gd name="T33" fmla="*/ 0 h 4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04"/>
                      <a:gd name="T52" fmla="*/ 0 h 455"/>
                      <a:gd name="T53" fmla="*/ 1604 w 1604"/>
                      <a:gd name="T54" fmla="*/ 455 h 4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04" h="455">
                        <a:moveTo>
                          <a:pt x="0" y="0"/>
                        </a:moveTo>
                        <a:lnTo>
                          <a:pt x="0" y="237"/>
                        </a:lnTo>
                        <a:lnTo>
                          <a:pt x="0" y="338"/>
                        </a:lnTo>
                        <a:lnTo>
                          <a:pt x="0" y="406"/>
                        </a:lnTo>
                        <a:lnTo>
                          <a:pt x="631" y="406"/>
                        </a:lnTo>
                        <a:lnTo>
                          <a:pt x="901" y="406"/>
                        </a:lnTo>
                        <a:lnTo>
                          <a:pt x="1082" y="406"/>
                        </a:lnTo>
                        <a:lnTo>
                          <a:pt x="1082" y="338"/>
                        </a:lnTo>
                        <a:lnTo>
                          <a:pt x="1604" y="455"/>
                        </a:lnTo>
                        <a:lnTo>
                          <a:pt x="1082" y="237"/>
                        </a:lnTo>
                        <a:lnTo>
                          <a:pt x="1082" y="0"/>
                        </a:lnTo>
                        <a:lnTo>
                          <a:pt x="901" y="0"/>
                        </a:lnTo>
                        <a:lnTo>
                          <a:pt x="63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266" name="Freeform 69">
                    <a:extLst>
                      <a:ext uri="{FF2B5EF4-FFF2-40B4-BE49-F238E27FC236}">
                        <a16:creationId xmlns:a16="http://schemas.microsoft.com/office/drawing/2014/main" id="{94007DC2-281F-4DDE-8EAF-71B65E99A2E5}"/>
                      </a:ext>
                    </a:extLst>
                  </p:cNvPr>
                  <p:cNvSpPr>
                    <a:spLocks/>
                  </p:cNvSpPr>
                  <p:nvPr/>
                </p:nvSpPr>
                <p:spPr bwMode="auto">
                  <a:xfrm>
                    <a:off x="267" y="533"/>
                    <a:ext cx="1604" cy="455"/>
                  </a:xfrm>
                  <a:custGeom>
                    <a:avLst/>
                    <a:gdLst>
                      <a:gd name="T0" fmla="*/ 0 w 1604"/>
                      <a:gd name="T1" fmla="*/ 0 h 455"/>
                      <a:gd name="T2" fmla="*/ 0 w 1604"/>
                      <a:gd name="T3" fmla="*/ 237 h 455"/>
                      <a:gd name="T4" fmla="*/ 0 w 1604"/>
                      <a:gd name="T5" fmla="*/ 237 h 455"/>
                      <a:gd name="T6" fmla="*/ 0 w 1604"/>
                      <a:gd name="T7" fmla="*/ 338 h 455"/>
                      <a:gd name="T8" fmla="*/ 0 w 1604"/>
                      <a:gd name="T9" fmla="*/ 406 h 455"/>
                      <a:gd name="T10" fmla="*/ 631 w 1604"/>
                      <a:gd name="T11" fmla="*/ 406 h 455"/>
                      <a:gd name="T12" fmla="*/ 631 w 1604"/>
                      <a:gd name="T13" fmla="*/ 406 h 455"/>
                      <a:gd name="T14" fmla="*/ 901 w 1604"/>
                      <a:gd name="T15" fmla="*/ 406 h 455"/>
                      <a:gd name="T16" fmla="*/ 1082 w 1604"/>
                      <a:gd name="T17" fmla="*/ 406 h 455"/>
                      <a:gd name="T18" fmla="*/ 1082 w 1604"/>
                      <a:gd name="T19" fmla="*/ 338 h 455"/>
                      <a:gd name="T20" fmla="*/ 1604 w 1604"/>
                      <a:gd name="T21" fmla="*/ 455 h 455"/>
                      <a:gd name="T22" fmla="*/ 1082 w 1604"/>
                      <a:gd name="T23" fmla="*/ 237 h 455"/>
                      <a:gd name="T24" fmla="*/ 1082 w 1604"/>
                      <a:gd name="T25" fmla="*/ 0 h 455"/>
                      <a:gd name="T26" fmla="*/ 901 w 1604"/>
                      <a:gd name="T27" fmla="*/ 0 h 455"/>
                      <a:gd name="T28" fmla="*/ 631 w 1604"/>
                      <a:gd name="T29" fmla="*/ 0 h 455"/>
                      <a:gd name="T30" fmla="*/ 631 w 1604"/>
                      <a:gd name="T31" fmla="*/ 0 h 455"/>
                      <a:gd name="T32" fmla="*/ 0 w 1604"/>
                      <a:gd name="T33" fmla="*/ 0 h 4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04"/>
                      <a:gd name="T52" fmla="*/ 0 h 455"/>
                      <a:gd name="T53" fmla="*/ 1604 w 1604"/>
                      <a:gd name="T54" fmla="*/ 455 h 4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04" h="455">
                        <a:moveTo>
                          <a:pt x="0" y="0"/>
                        </a:moveTo>
                        <a:lnTo>
                          <a:pt x="0" y="237"/>
                        </a:lnTo>
                        <a:lnTo>
                          <a:pt x="0" y="338"/>
                        </a:lnTo>
                        <a:lnTo>
                          <a:pt x="0" y="406"/>
                        </a:lnTo>
                        <a:lnTo>
                          <a:pt x="631" y="406"/>
                        </a:lnTo>
                        <a:lnTo>
                          <a:pt x="901" y="406"/>
                        </a:lnTo>
                        <a:lnTo>
                          <a:pt x="1082" y="406"/>
                        </a:lnTo>
                        <a:lnTo>
                          <a:pt x="1082" y="338"/>
                        </a:lnTo>
                        <a:lnTo>
                          <a:pt x="1604" y="455"/>
                        </a:lnTo>
                        <a:lnTo>
                          <a:pt x="1082" y="237"/>
                        </a:lnTo>
                        <a:lnTo>
                          <a:pt x="1082" y="0"/>
                        </a:lnTo>
                        <a:lnTo>
                          <a:pt x="901" y="0"/>
                        </a:lnTo>
                        <a:lnTo>
                          <a:pt x="631" y="0"/>
                        </a:lnTo>
                        <a:lnTo>
                          <a:pt x="0" y="0"/>
                        </a:lnTo>
                        <a:close/>
                      </a:path>
                    </a:pathLst>
                  </a:cu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grpSp>
            <p:sp>
              <p:nvSpPr>
                <p:cNvPr id="52255" name="Rectangle 71">
                  <a:extLst>
                    <a:ext uri="{FF2B5EF4-FFF2-40B4-BE49-F238E27FC236}">
                      <a16:creationId xmlns:a16="http://schemas.microsoft.com/office/drawing/2014/main" id="{FBA1A542-E6FD-47CA-B342-D1E83EC45880}"/>
                    </a:ext>
                  </a:extLst>
                </p:cNvPr>
                <p:cNvSpPr>
                  <a:spLocks noChangeArrowheads="1"/>
                </p:cNvSpPr>
                <p:nvPr/>
              </p:nvSpPr>
              <p:spPr bwMode="auto">
                <a:xfrm>
                  <a:off x="506" y="574"/>
                  <a:ext cx="738"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000000"/>
                      </a:solidFill>
                      <a:latin typeface="Arial" panose="020B0604020202020204" pitchFamily="34" charset="0"/>
                    </a:rPr>
                    <a:t>Vysioká hodnota </a:t>
                  </a:r>
                  <a:endParaRPr lang="cs-CZ" altLang="cs-CZ" sz="2399">
                    <a:latin typeface="Times New Roman" panose="02020603050405020304" pitchFamily="18" charset="0"/>
                  </a:endParaRPr>
                </a:p>
              </p:txBody>
            </p:sp>
            <p:sp>
              <p:nvSpPr>
                <p:cNvPr id="52256" name="Rectangle 72">
                  <a:extLst>
                    <a:ext uri="{FF2B5EF4-FFF2-40B4-BE49-F238E27FC236}">
                      <a16:creationId xmlns:a16="http://schemas.microsoft.com/office/drawing/2014/main" id="{EBFCA2B3-783D-4661-AC78-271CE392B222}"/>
                    </a:ext>
                  </a:extLst>
                </p:cNvPr>
                <p:cNvSpPr>
                  <a:spLocks noChangeArrowheads="1"/>
                </p:cNvSpPr>
                <p:nvPr/>
              </p:nvSpPr>
              <p:spPr bwMode="auto">
                <a:xfrm>
                  <a:off x="649" y="690"/>
                  <a:ext cx="19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000000"/>
                      </a:solidFill>
                      <a:latin typeface="Arial" panose="020B0604020202020204" pitchFamily="34" charset="0"/>
                    </a:rPr>
                    <a:t>pCO</a:t>
                  </a:r>
                  <a:endParaRPr lang="cs-CZ" altLang="cs-CZ" sz="2399">
                    <a:latin typeface="Times New Roman" panose="02020603050405020304" pitchFamily="18" charset="0"/>
                  </a:endParaRPr>
                </a:p>
              </p:txBody>
            </p:sp>
            <p:sp>
              <p:nvSpPr>
                <p:cNvPr id="52257" name="Rectangle 73">
                  <a:extLst>
                    <a:ext uri="{FF2B5EF4-FFF2-40B4-BE49-F238E27FC236}">
                      <a16:creationId xmlns:a16="http://schemas.microsoft.com/office/drawing/2014/main" id="{8DAFC621-7104-43A9-BC08-4B07EF04A2B6}"/>
                    </a:ext>
                  </a:extLst>
                </p:cNvPr>
                <p:cNvSpPr>
                  <a:spLocks noChangeArrowheads="1"/>
                </p:cNvSpPr>
                <p:nvPr/>
              </p:nvSpPr>
              <p:spPr bwMode="auto">
                <a:xfrm>
                  <a:off x="847" y="741"/>
                  <a:ext cx="36"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800">
                      <a:solidFill>
                        <a:srgbClr val="000000"/>
                      </a:solidFill>
                      <a:latin typeface="Arial" panose="020B0604020202020204" pitchFamily="34" charset="0"/>
                    </a:rPr>
                    <a:t>2</a:t>
                  </a:r>
                  <a:endParaRPr lang="cs-CZ" altLang="cs-CZ" sz="2399">
                    <a:latin typeface="Times New Roman" panose="02020603050405020304" pitchFamily="18" charset="0"/>
                  </a:endParaRPr>
                </a:p>
              </p:txBody>
            </p:sp>
            <p:sp>
              <p:nvSpPr>
                <p:cNvPr id="52258" name="Rectangle 74">
                  <a:extLst>
                    <a:ext uri="{FF2B5EF4-FFF2-40B4-BE49-F238E27FC236}">
                      <a16:creationId xmlns:a16="http://schemas.microsoft.com/office/drawing/2014/main" id="{CE806B9C-FCB0-40D4-B257-43D03FD3A8B9}"/>
                    </a:ext>
                  </a:extLst>
                </p:cNvPr>
                <p:cNvSpPr>
                  <a:spLocks noChangeArrowheads="1"/>
                </p:cNvSpPr>
                <p:nvPr/>
              </p:nvSpPr>
              <p:spPr bwMode="auto">
                <a:xfrm>
                  <a:off x="909" y="690"/>
                  <a:ext cx="40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000000"/>
                      </a:solidFill>
                      <a:latin typeface="Arial" panose="020B0604020202020204" pitchFamily="34" charset="0"/>
                    </a:rPr>
                    <a:t>ve směsi </a:t>
                  </a:r>
                  <a:endParaRPr lang="cs-CZ" altLang="cs-CZ" sz="2399">
                    <a:latin typeface="Times New Roman" panose="02020603050405020304" pitchFamily="18" charset="0"/>
                  </a:endParaRPr>
                </a:p>
              </p:txBody>
            </p:sp>
            <p:sp>
              <p:nvSpPr>
                <p:cNvPr id="52259" name="Rectangle 75">
                  <a:extLst>
                    <a:ext uri="{FF2B5EF4-FFF2-40B4-BE49-F238E27FC236}">
                      <a16:creationId xmlns:a16="http://schemas.microsoft.com/office/drawing/2014/main" id="{136707D3-C0B0-4E14-998B-682270B353DE}"/>
                    </a:ext>
                  </a:extLst>
                </p:cNvPr>
                <p:cNvSpPr>
                  <a:spLocks noChangeArrowheads="1"/>
                </p:cNvSpPr>
                <p:nvPr/>
              </p:nvSpPr>
              <p:spPr bwMode="auto">
                <a:xfrm>
                  <a:off x="368" y="805"/>
                  <a:ext cx="7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000000"/>
                      </a:solidFill>
                      <a:latin typeface="Arial" panose="020B0604020202020204" pitchFamily="34" charset="0"/>
                    </a:rPr>
                    <a:t>O</a:t>
                  </a:r>
                  <a:endParaRPr lang="cs-CZ" altLang="cs-CZ" sz="2399">
                    <a:latin typeface="Times New Roman" panose="02020603050405020304" pitchFamily="18" charset="0"/>
                  </a:endParaRPr>
                </a:p>
              </p:txBody>
            </p:sp>
            <p:sp>
              <p:nvSpPr>
                <p:cNvPr id="52260" name="Rectangle 76">
                  <a:extLst>
                    <a:ext uri="{FF2B5EF4-FFF2-40B4-BE49-F238E27FC236}">
                      <a16:creationId xmlns:a16="http://schemas.microsoft.com/office/drawing/2014/main" id="{A8E55657-69B2-4F9F-9E78-351B9A1C4BAC}"/>
                    </a:ext>
                  </a:extLst>
                </p:cNvPr>
                <p:cNvSpPr>
                  <a:spLocks noChangeArrowheads="1"/>
                </p:cNvSpPr>
                <p:nvPr/>
              </p:nvSpPr>
              <p:spPr bwMode="auto">
                <a:xfrm>
                  <a:off x="443" y="856"/>
                  <a:ext cx="36"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800">
                      <a:solidFill>
                        <a:srgbClr val="000000"/>
                      </a:solidFill>
                      <a:latin typeface="Arial" panose="020B0604020202020204" pitchFamily="34" charset="0"/>
                    </a:rPr>
                    <a:t>2</a:t>
                  </a:r>
                  <a:endParaRPr lang="cs-CZ" altLang="cs-CZ" sz="2399">
                    <a:latin typeface="Times New Roman" panose="02020603050405020304" pitchFamily="18" charset="0"/>
                  </a:endParaRPr>
                </a:p>
              </p:txBody>
            </p:sp>
            <p:sp>
              <p:nvSpPr>
                <p:cNvPr id="52261" name="Rectangle 77">
                  <a:extLst>
                    <a:ext uri="{FF2B5EF4-FFF2-40B4-BE49-F238E27FC236}">
                      <a16:creationId xmlns:a16="http://schemas.microsoft.com/office/drawing/2014/main" id="{09F818F5-28FC-45DF-8AE4-FF49A92D955D}"/>
                    </a:ext>
                  </a:extLst>
                </p:cNvPr>
                <p:cNvSpPr>
                  <a:spLocks noChangeArrowheads="1"/>
                </p:cNvSpPr>
                <p:nvPr/>
              </p:nvSpPr>
              <p:spPr bwMode="auto">
                <a:xfrm>
                  <a:off x="478" y="805"/>
                  <a:ext cx="173"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000000"/>
                      </a:solidFill>
                      <a:latin typeface="Arial" panose="020B0604020202020204" pitchFamily="34" charset="0"/>
                    </a:rPr>
                    <a:t>/CO</a:t>
                  </a:r>
                  <a:endParaRPr lang="cs-CZ" altLang="cs-CZ" sz="2399">
                    <a:latin typeface="Times New Roman" panose="02020603050405020304" pitchFamily="18" charset="0"/>
                  </a:endParaRPr>
                </a:p>
              </p:txBody>
            </p:sp>
            <p:sp>
              <p:nvSpPr>
                <p:cNvPr id="52262" name="Rectangle 78">
                  <a:extLst>
                    <a:ext uri="{FF2B5EF4-FFF2-40B4-BE49-F238E27FC236}">
                      <a16:creationId xmlns:a16="http://schemas.microsoft.com/office/drawing/2014/main" id="{3D0BFA36-6948-44D2-858D-1C691F66EDAC}"/>
                    </a:ext>
                  </a:extLst>
                </p:cNvPr>
                <p:cNvSpPr>
                  <a:spLocks noChangeArrowheads="1"/>
                </p:cNvSpPr>
                <p:nvPr/>
              </p:nvSpPr>
              <p:spPr bwMode="auto">
                <a:xfrm>
                  <a:off x="649" y="856"/>
                  <a:ext cx="55" cy="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800">
                      <a:solidFill>
                        <a:srgbClr val="000000"/>
                      </a:solidFill>
                      <a:latin typeface="Arial" panose="020B0604020202020204" pitchFamily="34" charset="0"/>
                    </a:rPr>
                    <a:t>2 </a:t>
                  </a:r>
                  <a:endParaRPr lang="cs-CZ" altLang="cs-CZ" sz="2399">
                    <a:latin typeface="Times New Roman" panose="02020603050405020304" pitchFamily="18" charset="0"/>
                  </a:endParaRPr>
                </a:p>
              </p:txBody>
            </p:sp>
            <p:sp>
              <p:nvSpPr>
                <p:cNvPr id="52263" name="Rectangle 79">
                  <a:extLst>
                    <a:ext uri="{FF2B5EF4-FFF2-40B4-BE49-F238E27FC236}">
                      <a16:creationId xmlns:a16="http://schemas.microsoft.com/office/drawing/2014/main" id="{0E59EDA3-013B-47EC-B36A-5926CE6A90FA}"/>
                    </a:ext>
                  </a:extLst>
                </p:cNvPr>
                <p:cNvSpPr>
                  <a:spLocks noChangeArrowheads="1"/>
                </p:cNvSpPr>
                <p:nvPr/>
              </p:nvSpPr>
              <p:spPr bwMode="auto">
                <a:xfrm>
                  <a:off x="703" y="805"/>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sp>
              <p:nvSpPr>
                <p:cNvPr id="52264" name="Rectangle 80">
                  <a:extLst>
                    <a:ext uri="{FF2B5EF4-FFF2-40B4-BE49-F238E27FC236}">
                      <a16:creationId xmlns:a16="http://schemas.microsoft.com/office/drawing/2014/main" id="{FB216EF0-EAA3-4C5C-9B51-E7FC9C148197}"/>
                    </a:ext>
                  </a:extLst>
                </p:cNvPr>
                <p:cNvSpPr>
                  <a:spLocks noChangeArrowheads="1"/>
                </p:cNvSpPr>
                <p:nvPr/>
              </p:nvSpPr>
              <p:spPr bwMode="auto">
                <a:xfrm>
                  <a:off x="869" y="805"/>
                  <a:ext cx="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latin typeface="Times New Roman" panose="02020603050405020304" pitchFamily="18" charset="0"/>
                  </a:endParaRPr>
                </a:p>
              </p:txBody>
            </p:sp>
          </p:grpSp>
        </p:grpSp>
      </p:grpSp>
      <p:grpSp>
        <p:nvGrpSpPr>
          <p:cNvPr id="18" name="Group 98">
            <a:extLst>
              <a:ext uri="{FF2B5EF4-FFF2-40B4-BE49-F238E27FC236}">
                <a16:creationId xmlns:a16="http://schemas.microsoft.com/office/drawing/2014/main" id="{21F47616-69FB-4FFE-A25E-F6DA728A969B}"/>
              </a:ext>
            </a:extLst>
          </p:cNvPr>
          <p:cNvGrpSpPr>
            <a:grpSpLocks/>
          </p:cNvGrpSpPr>
          <p:nvPr/>
        </p:nvGrpSpPr>
        <p:grpSpPr bwMode="auto">
          <a:xfrm>
            <a:off x="2256135" y="2060682"/>
            <a:ext cx="2255662" cy="922268"/>
            <a:chOff x="226" y="1391"/>
            <a:chExt cx="1648" cy="459"/>
          </a:xfrm>
        </p:grpSpPr>
        <p:grpSp>
          <p:nvGrpSpPr>
            <p:cNvPr id="52244" name="Group 83">
              <a:extLst>
                <a:ext uri="{FF2B5EF4-FFF2-40B4-BE49-F238E27FC236}">
                  <a16:creationId xmlns:a16="http://schemas.microsoft.com/office/drawing/2014/main" id="{1977E3E3-29EC-4148-B4D8-3BAD8168AA95}"/>
                </a:ext>
              </a:extLst>
            </p:cNvPr>
            <p:cNvGrpSpPr>
              <a:grpSpLocks/>
            </p:cNvGrpSpPr>
            <p:nvPr/>
          </p:nvGrpSpPr>
          <p:grpSpPr bwMode="auto">
            <a:xfrm>
              <a:off x="226" y="1391"/>
              <a:ext cx="1648" cy="459"/>
              <a:chOff x="226" y="1391"/>
              <a:chExt cx="1648" cy="459"/>
            </a:xfrm>
          </p:grpSpPr>
          <p:sp>
            <p:nvSpPr>
              <p:cNvPr id="52248" name="Freeform 81">
                <a:extLst>
                  <a:ext uri="{FF2B5EF4-FFF2-40B4-BE49-F238E27FC236}">
                    <a16:creationId xmlns:a16="http://schemas.microsoft.com/office/drawing/2014/main" id="{D0A25740-4481-4BCD-83B6-59647991ED38}"/>
                  </a:ext>
                </a:extLst>
              </p:cNvPr>
              <p:cNvSpPr>
                <a:spLocks/>
              </p:cNvSpPr>
              <p:nvPr/>
            </p:nvSpPr>
            <p:spPr bwMode="auto">
              <a:xfrm>
                <a:off x="226" y="1391"/>
                <a:ext cx="1648" cy="459"/>
              </a:xfrm>
              <a:custGeom>
                <a:avLst/>
                <a:gdLst>
                  <a:gd name="T0" fmla="*/ 0 w 1648"/>
                  <a:gd name="T1" fmla="*/ 0 h 459"/>
                  <a:gd name="T2" fmla="*/ 0 w 1648"/>
                  <a:gd name="T3" fmla="*/ 268 h 459"/>
                  <a:gd name="T4" fmla="*/ 0 w 1648"/>
                  <a:gd name="T5" fmla="*/ 268 h 459"/>
                  <a:gd name="T6" fmla="*/ 0 w 1648"/>
                  <a:gd name="T7" fmla="*/ 383 h 459"/>
                  <a:gd name="T8" fmla="*/ 0 w 1648"/>
                  <a:gd name="T9" fmla="*/ 459 h 459"/>
                  <a:gd name="T10" fmla="*/ 631 w 1648"/>
                  <a:gd name="T11" fmla="*/ 459 h 459"/>
                  <a:gd name="T12" fmla="*/ 631 w 1648"/>
                  <a:gd name="T13" fmla="*/ 459 h 459"/>
                  <a:gd name="T14" fmla="*/ 901 w 1648"/>
                  <a:gd name="T15" fmla="*/ 459 h 459"/>
                  <a:gd name="T16" fmla="*/ 1082 w 1648"/>
                  <a:gd name="T17" fmla="*/ 459 h 459"/>
                  <a:gd name="T18" fmla="*/ 1082 w 1648"/>
                  <a:gd name="T19" fmla="*/ 383 h 459"/>
                  <a:gd name="T20" fmla="*/ 1648 w 1648"/>
                  <a:gd name="T21" fmla="*/ 381 h 459"/>
                  <a:gd name="T22" fmla="*/ 1082 w 1648"/>
                  <a:gd name="T23" fmla="*/ 268 h 459"/>
                  <a:gd name="T24" fmla="*/ 1082 w 1648"/>
                  <a:gd name="T25" fmla="*/ 0 h 459"/>
                  <a:gd name="T26" fmla="*/ 901 w 1648"/>
                  <a:gd name="T27" fmla="*/ 0 h 459"/>
                  <a:gd name="T28" fmla="*/ 631 w 1648"/>
                  <a:gd name="T29" fmla="*/ 0 h 459"/>
                  <a:gd name="T30" fmla="*/ 631 w 1648"/>
                  <a:gd name="T31" fmla="*/ 0 h 459"/>
                  <a:gd name="T32" fmla="*/ 0 w 1648"/>
                  <a:gd name="T33" fmla="*/ 0 h 4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48"/>
                  <a:gd name="T52" fmla="*/ 0 h 459"/>
                  <a:gd name="T53" fmla="*/ 1648 w 1648"/>
                  <a:gd name="T54" fmla="*/ 459 h 4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48" h="459">
                    <a:moveTo>
                      <a:pt x="0" y="0"/>
                    </a:moveTo>
                    <a:lnTo>
                      <a:pt x="0" y="268"/>
                    </a:lnTo>
                    <a:lnTo>
                      <a:pt x="0" y="383"/>
                    </a:lnTo>
                    <a:lnTo>
                      <a:pt x="0" y="459"/>
                    </a:lnTo>
                    <a:lnTo>
                      <a:pt x="631" y="459"/>
                    </a:lnTo>
                    <a:lnTo>
                      <a:pt x="901" y="459"/>
                    </a:lnTo>
                    <a:lnTo>
                      <a:pt x="1082" y="459"/>
                    </a:lnTo>
                    <a:lnTo>
                      <a:pt x="1082" y="383"/>
                    </a:lnTo>
                    <a:lnTo>
                      <a:pt x="1648" y="381"/>
                    </a:lnTo>
                    <a:lnTo>
                      <a:pt x="1082" y="268"/>
                    </a:lnTo>
                    <a:lnTo>
                      <a:pt x="1082" y="0"/>
                    </a:lnTo>
                    <a:lnTo>
                      <a:pt x="901" y="0"/>
                    </a:lnTo>
                    <a:lnTo>
                      <a:pt x="63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p>
            </p:txBody>
          </p:sp>
          <p:sp>
            <p:nvSpPr>
              <p:cNvPr id="52249" name="Freeform 82">
                <a:extLst>
                  <a:ext uri="{FF2B5EF4-FFF2-40B4-BE49-F238E27FC236}">
                    <a16:creationId xmlns:a16="http://schemas.microsoft.com/office/drawing/2014/main" id="{F4FE6BB9-327F-436C-AB0B-B760988DD821}"/>
                  </a:ext>
                </a:extLst>
              </p:cNvPr>
              <p:cNvSpPr>
                <a:spLocks/>
              </p:cNvSpPr>
              <p:nvPr/>
            </p:nvSpPr>
            <p:spPr bwMode="auto">
              <a:xfrm>
                <a:off x="226" y="1391"/>
                <a:ext cx="1648" cy="459"/>
              </a:xfrm>
              <a:custGeom>
                <a:avLst/>
                <a:gdLst>
                  <a:gd name="T0" fmla="*/ 0 w 1648"/>
                  <a:gd name="T1" fmla="*/ 0 h 459"/>
                  <a:gd name="T2" fmla="*/ 0 w 1648"/>
                  <a:gd name="T3" fmla="*/ 268 h 459"/>
                  <a:gd name="T4" fmla="*/ 0 w 1648"/>
                  <a:gd name="T5" fmla="*/ 268 h 459"/>
                  <a:gd name="T6" fmla="*/ 0 w 1648"/>
                  <a:gd name="T7" fmla="*/ 383 h 459"/>
                  <a:gd name="T8" fmla="*/ 0 w 1648"/>
                  <a:gd name="T9" fmla="*/ 459 h 459"/>
                  <a:gd name="T10" fmla="*/ 631 w 1648"/>
                  <a:gd name="T11" fmla="*/ 459 h 459"/>
                  <a:gd name="T12" fmla="*/ 631 w 1648"/>
                  <a:gd name="T13" fmla="*/ 459 h 459"/>
                  <a:gd name="T14" fmla="*/ 901 w 1648"/>
                  <a:gd name="T15" fmla="*/ 459 h 459"/>
                  <a:gd name="T16" fmla="*/ 1082 w 1648"/>
                  <a:gd name="T17" fmla="*/ 459 h 459"/>
                  <a:gd name="T18" fmla="*/ 1082 w 1648"/>
                  <a:gd name="T19" fmla="*/ 383 h 459"/>
                  <a:gd name="T20" fmla="*/ 1648 w 1648"/>
                  <a:gd name="T21" fmla="*/ 381 h 459"/>
                  <a:gd name="T22" fmla="*/ 1082 w 1648"/>
                  <a:gd name="T23" fmla="*/ 268 h 459"/>
                  <a:gd name="T24" fmla="*/ 1082 w 1648"/>
                  <a:gd name="T25" fmla="*/ 0 h 459"/>
                  <a:gd name="T26" fmla="*/ 901 w 1648"/>
                  <a:gd name="T27" fmla="*/ 0 h 459"/>
                  <a:gd name="T28" fmla="*/ 631 w 1648"/>
                  <a:gd name="T29" fmla="*/ 0 h 459"/>
                  <a:gd name="T30" fmla="*/ 631 w 1648"/>
                  <a:gd name="T31" fmla="*/ 0 h 459"/>
                  <a:gd name="T32" fmla="*/ 0 w 1648"/>
                  <a:gd name="T33" fmla="*/ 0 h 4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48"/>
                  <a:gd name="T52" fmla="*/ 0 h 459"/>
                  <a:gd name="T53" fmla="*/ 1648 w 1648"/>
                  <a:gd name="T54" fmla="*/ 459 h 4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48" h="459">
                    <a:moveTo>
                      <a:pt x="0" y="0"/>
                    </a:moveTo>
                    <a:lnTo>
                      <a:pt x="0" y="268"/>
                    </a:lnTo>
                    <a:lnTo>
                      <a:pt x="0" y="383"/>
                    </a:lnTo>
                    <a:lnTo>
                      <a:pt x="0" y="459"/>
                    </a:lnTo>
                    <a:lnTo>
                      <a:pt x="631" y="459"/>
                    </a:lnTo>
                    <a:lnTo>
                      <a:pt x="901" y="459"/>
                    </a:lnTo>
                    <a:lnTo>
                      <a:pt x="1082" y="459"/>
                    </a:lnTo>
                    <a:lnTo>
                      <a:pt x="1082" y="383"/>
                    </a:lnTo>
                    <a:lnTo>
                      <a:pt x="1648" y="381"/>
                    </a:lnTo>
                    <a:lnTo>
                      <a:pt x="1082" y="268"/>
                    </a:lnTo>
                    <a:lnTo>
                      <a:pt x="1082" y="0"/>
                    </a:lnTo>
                    <a:lnTo>
                      <a:pt x="901" y="0"/>
                    </a:lnTo>
                    <a:lnTo>
                      <a:pt x="631" y="0"/>
                    </a:lnTo>
                    <a:lnTo>
                      <a:pt x="0" y="0"/>
                    </a:lnTo>
                    <a:close/>
                  </a:path>
                </a:pathLst>
              </a:custGeom>
              <a:noFill/>
              <a:ln w="952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grpSp>
        <p:sp>
          <p:nvSpPr>
            <p:cNvPr id="52245" name="Rectangle 84">
              <a:extLst>
                <a:ext uri="{FF2B5EF4-FFF2-40B4-BE49-F238E27FC236}">
                  <a16:creationId xmlns:a16="http://schemas.microsoft.com/office/drawing/2014/main" id="{EB07CE6A-3F9A-4305-8D11-FB20BB2FA8CE}"/>
                </a:ext>
              </a:extLst>
            </p:cNvPr>
            <p:cNvSpPr>
              <a:spLocks noChangeArrowheads="1"/>
            </p:cNvSpPr>
            <p:nvPr/>
          </p:nvSpPr>
          <p:spPr bwMode="auto">
            <a:xfrm>
              <a:off x="522" y="1432"/>
              <a:ext cx="0"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solidFill>
                  <a:srgbClr val="FF0066"/>
                </a:solidFill>
                <a:latin typeface="Times New Roman" panose="02020603050405020304" pitchFamily="18" charset="0"/>
              </a:endParaRPr>
            </a:p>
          </p:txBody>
        </p:sp>
        <p:sp>
          <p:nvSpPr>
            <p:cNvPr id="52246" name="Rectangle 85">
              <a:extLst>
                <a:ext uri="{FF2B5EF4-FFF2-40B4-BE49-F238E27FC236}">
                  <a16:creationId xmlns:a16="http://schemas.microsoft.com/office/drawing/2014/main" id="{FC4176ED-490D-44DC-82D7-813DE94889C4}"/>
                </a:ext>
              </a:extLst>
            </p:cNvPr>
            <p:cNvSpPr>
              <a:spLocks noChangeArrowheads="1"/>
            </p:cNvSpPr>
            <p:nvPr/>
          </p:nvSpPr>
          <p:spPr bwMode="auto">
            <a:xfrm>
              <a:off x="550" y="1548"/>
              <a:ext cx="861"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200">
                  <a:solidFill>
                    <a:srgbClr val="FF0066"/>
                  </a:solidFill>
                  <a:latin typeface="Arial" panose="020B0604020202020204" pitchFamily="34" charset="0"/>
                </a:rPr>
                <a:t>pCO2  </a:t>
              </a:r>
            </a:p>
            <a:p>
              <a:pPr>
                <a:spcBef>
                  <a:spcPct val="0"/>
                </a:spcBef>
                <a:buClrTx/>
                <a:buFontTx/>
                <a:buNone/>
              </a:pPr>
              <a:r>
                <a:rPr lang="cs-CZ" altLang="cs-CZ" sz="1200">
                  <a:solidFill>
                    <a:srgbClr val="FF0066"/>
                  </a:solidFill>
                  <a:latin typeface="Arial" panose="020B0604020202020204" pitchFamily="34" charset="0"/>
                </a:rPr>
                <a:t>v měřeném vzorku</a:t>
              </a:r>
              <a:endParaRPr lang="cs-CZ" altLang="cs-CZ" sz="2399">
                <a:solidFill>
                  <a:srgbClr val="FF0066"/>
                </a:solidFill>
                <a:latin typeface="Times New Roman" panose="02020603050405020304" pitchFamily="18" charset="0"/>
              </a:endParaRPr>
            </a:p>
          </p:txBody>
        </p:sp>
        <p:sp>
          <p:nvSpPr>
            <p:cNvPr id="52247" name="Rectangle 86">
              <a:extLst>
                <a:ext uri="{FF2B5EF4-FFF2-40B4-BE49-F238E27FC236}">
                  <a16:creationId xmlns:a16="http://schemas.microsoft.com/office/drawing/2014/main" id="{7B816DB4-5034-40CF-854F-7397B73724E2}"/>
                </a:ext>
              </a:extLst>
            </p:cNvPr>
            <p:cNvSpPr>
              <a:spLocks noChangeArrowheads="1"/>
            </p:cNvSpPr>
            <p:nvPr/>
          </p:nvSpPr>
          <p:spPr bwMode="auto">
            <a:xfrm>
              <a:off x="326" y="1663"/>
              <a:ext cx="0"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cs-CZ" altLang="cs-CZ" sz="2399">
                <a:solidFill>
                  <a:srgbClr val="FF0066"/>
                </a:solidFill>
                <a:latin typeface="Times New Roman" panose="02020603050405020304" pitchFamily="18" charset="0"/>
              </a:endParaRPr>
            </a:p>
          </p:txBody>
        </p:sp>
      </p:grpSp>
      <p:pic>
        <p:nvPicPr>
          <p:cNvPr id="52243" name="Picture 4" descr="http://www.soa.group.shef.ac.uk/museum/Photos/700_DSCN0016.jpg">
            <a:extLst>
              <a:ext uri="{FF2B5EF4-FFF2-40B4-BE49-F238E27FC236}">
                <a16:creationId xmlns:a16="http://schemas.microsoft.com/office/drawing/2014/main" id="{919FC9E1-D34D-4835-A5AF-5A7071C48BB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37297" y="441556"/>
            <a:ext cx="1582616" cy="2038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48355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9" presetClass="entr" presetSubtype="0"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dissolve">
                                      <p:cBhvr>
                                        <p:cTn id="13" dur="500"/>
                                        <p:tgtEl>
                                          <p:spTgt spid="7"/>
                                        </p:tgtEl>
                                      </p:cBhvr>
                                    </p:animEffect>
                                  </p:childTnLst>
                                </p:cTn>
                              </p:par>
                              <p:par>
                                <p:cTn id="14" presetID="1" presetClass="entr" presetSubtype="0" fill="hold" nodeType="withEffect">
                                  <p:stCondLst>
                                    <p:cond delay="0"/>
                                  </p:stCondLst>
                                  <p:childTnLst>
                                    <p:set>
                                      <p:cBhvr>
                                        <p:cTn id="15" dur="1" fill="hold">
                                          <p:stCondLst>
                                            <p:cond delay="0"/>
                                          </p:stCondLst>
                                        </p:cTn>
                                        <p:tgtEl>
                                          <p:spTgt spid="97295"/>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dissolve">
                                      <p:cBhvr>
                                        <p:cTn id="20" dur="500"/>
                                        <p:tgtEl>
                                          <p:spTgt spid="11"/>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dissolve">
                                      <p:cBhvr>
                                        <p:cTn id="25" dur="500"/>
                                        <p:tgtEl>
                                          <p:spTgt spid="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presetSubtype="0" fill="hold" nodeType="clickEffect">
                                  <p:stCondLst>
                                    <p:cond delay="0"/>
                                  </p:stCondLst>
                                  <p:childTnLst>
                                    <p:set>
                                      <p:cBhvr>
                                        <p:cTn id="29" dur="1" fill="hold">
                                          <p:stCondLst>
                                            <p:cond delay="0"/>
                                          </p:stCondLst>
                                        </p:cTn>
                                        <p:tgtEl>
                                          <p:spTgt spid="107542"/>
                                        </p:tgtEl>
                                        <p:attrNameLst>
                                          <p:attrName>style.visibility</p:attrName>
                                        </p:attrNameLst>
                                      </p:cBhvr>
                                      <p:to>
                                        <p:strVal val="visible"/>
                                      </p:to>
                                    </p:set>
                                    <p:animEffect transition="in" filter="dissolve">
                                      <p:cBhvr>
                                        <p:cTn id="30" dur="500"/>
                                        <p:tgtEl>
                                          <p:spTgt spid="10754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nodeType="clickEffect">
                                  <p:stCondLst>
                                    <p:cond delay="0"/>
                                  </p:stCondLst>
                                  <p:childTnLst>
                                    <p:set>
                                      <p:cBhvr>
                                        <p:cTn id="34" dur="1" fill="hold">
                                          <p:stCondLst>
                                            <p:cond delay="0"/>
                                          </p:stCondLst>
                                        </p:cTn>
                                        <p:tgtEl>
                                          <p:spTgt spid="107543"/>
                                        </p:tgtEl>
                                        <p:attrNameLst>
                                          <p:attrName>style.visibility</p:attrName>
                                        </p:attrNameLst>
                                      </p:cBhvr>
                                      <p:to>
                                        <p:strVal val="visible"/>
                                      </p:to>
                                    </p:set>
                                    <p:animEffect transition="in" filter="dissolve">
                                      <p:cBhvr>
                                        <p:cTn id="35" dur="500"/>
                                        <p:tgtEl>
                                          <p:spTgt spid="107543"/>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nodeType="click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dissolve">
                                      <p:cBhvr>
                                        <p:cTn id="4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grpSp>
        <p:nvGrpSpPr>
          <p:cNvPr id="54274" name="Group 3">
            <a:extLst>
              <a:ext uri="{FF2B5EF4-FFF2-40B4-BE49-F238E27FC236}">
                <a16:creationId xmlns:a16="http://schemas.microsoft.com/office/drawing/2014/main" id="{5D0B8D3E-8B7D-4A2E-BA1A-B036242BD0AB}"/>
              </a:ext>
            </a:extLst>
          </p:cNvPr>
          <p:cNvGrpSpPr>
            <a:grpSpLocks/>
          </p:cNvGrpSpPr>
          <p:nvPr/>
        </p:nvGrpSpPr>
        <p:grpSpPr bwMode="auto">
          <a:xfrm flipH="1">
            <a:off x="3329203" y="1643201"/>
            <a:ext cx="1171485" cy="2038192"/>
            <a:chOff x="2575" y="781"/>
            <a:chExt cx="866" cy="1284"/>
          </a:xfrm>
        </p:grpSpPr>
        <p:sp>
          <p:nvSpPr>
            <p:cNvPr id="54304" name="Freeform 4">
              <a:extLst>
                <a:ext uri="{FF2B5EF4-FFF2-40B4-BE49-F238E27FC236}">
                  <a16:creationId xmlns:a16="http://schemas.microsoft.com/office/drawing/2014/main" id="{FBD675FC-A1B8-4CD7-8495-BC3FE15C22B8}"/>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sz="1400"/>
            </a:p>
          </p:txBody>
        </p:sp>
        <p:sp>
          <p:nvSpPr>
            <p:cNvPr id="54305" name="Freeform 5">
              <a:extLst>
                <a:ext uri="{FF2B5EF4-FFF2-40B4-BE49-F238E27FC236}">
                  <a16:creationId xmlns:a16="http://schemas.microsoft.com/office/drawing/2014/main" id="{A5A15799-DDBF-4B14-B033-2942F9DD4222}"/>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sz="1400"/>
            </a:p>
          </p:txBody>
        </p:sp>
      </p:grpSp>
      <p:sp>
        <p:nvSpPr>
          <p:cNvPr id="54275" name="Rectangle 6">
            <a:extLst>
              <a:ext uri="{FF2B5EF4-FFF2-40B4-BE49-F238E27FC236}">
                <a16:creationId xmlns:a16="http://schemas.microsoft.com/office/drawing/2014/main" id="{4292B861-CB30-4394-8D7E-16DD8591EE62}"/>
              </a:ext>
            </a:extLst>
          </p:cNvPr>
          <p:cNvSpPr>
            <a:spLocks noChangeArrowheads="1"/>
          </p:cNvSpPr>
          <p:nvPr/>
        </p:nvSpPr>
        <p:spPr bwMode="auto">
          <a:xfrm>
            <a:off x="2418047" y="1197148"/>
            <a:ext cx="927029" cy="78416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399">
              <a:latin typeface="Arial" panose="020B0604020202020204" pitchFamily="34" charset="0"/>
            </a:endParaRPr>
          </a:p>
        </p:txBody>
      </p:sp>
      <p:sp>
        <p:nvSpPr>
          <p:cNvPr id="54276" name="Freeform 7">
            <a:extLst>
              <a:ext uri="{FF2B5EF4-FFF2-40B4-BE49-F238E27FC236}">
                <a16:creationId xmlns:a16="http://schemas.microsoft.com/office/drawing/2014/main" id="{2452546F-DEF6-46F4-8EDE-E000ED031AE7}"/>
              </a:ext>
            </a:extLst>
          </p:cNvPr>
          <p:cNvSpPr>
            <a:spLocks/>
          </p:cNvSpPr>
          <p:nvPr/>
        </p:nvSpPr>
        <p:spPr bwMode="auto">
          <a:xfrm>
            <a:off x="7491306" y="3690918"/>
            <a:ext cx="1846120" cy="1039732"/>
          </a:xfrm>
          <a:custGeom>
            <a:avLst/>
            <a:gdLst>
              <a:gd name="T0" fmla="*/ 2147483646 w 1163"/>
              <a:gd name="T1" fmla="*/ 2147483646 h 655"/>
              <a:gd name="T2" fmla="*/ 2147483646 w 1163"/>
              <a:gd name="T3" fmla="*/ 2147483646 h 655"/>
              <a:gd name="T4" fmla="*/ 2147483646 w 1163"/>
              <a:gd name="T5" fmla="*/ 2147483646 h 655"/>
              <a:gd name="T6" fmla="*/ 2147483646 w 1163"/>
              <a:gd name="T7" fmla="*/ 2147483646 h 655"/>
              <a:gd name="T8" fmla="*/ 2147483646 w 1163"/>
              <a:gd name="T9" fmla="*/ 0 h 655"/>
              <a:gd name="T10" fmla="*/ 0 w 1163"/>
              <a:gd name="T11" fmla="*/ 0 h 655"/>
              <a:gd name="T12" fmla="*/ 0 60000 65536"/>
              <a:gd name="T13" fmla="*/ 0 60000 65536"/>
              <a:gd name="T14" fmla="*/ 0 60000 65536"/>
              <a:gd name="T15" fmla="*/ 0 60000 65536"/>
              <a:gd name="T16" fmla="*/ 0 60000 65536"/>
              <a:gd name="T17" fmla="*/ 0 60000 65536"/>
              <a:gd name="T18" fmla="*/ 0 w 1163"/>
              <a:gd name="T19" fmla="*/ 0 h 655"/>
              <a:gd name="T20" fmla="*/ 1163 w 1163"/>
              <a:gd name="T21" fmla="*/ 655 h 655"/>
            </a:gdLst>
            <a:ahLst/>
            <a:cxnLst>
              <a:cxn ang="T12">
                <a:pos x="T0" y="T1"/>
              </a:cxn>
              <a:cxn ang="T13">
                <a:pos x="T2" y="T3"/>
              </a:cxn>
              <a:cxn ang="T14">
                <a:pos x="T4" y="T5"/>
              </a:cxn>
              <a:cxn ang="T15">
                <a:pos x="T6" y="T7"/>
              </a:cxn>
              <a:cxn ang="T16">
                <a:pos x="T8" y="T9"/>
              </a:cxn>
              <a:cxn ang="T17">
                <a:pos x="T10" y="T11"/>
              </a:cxn>
            </a:cxnLst>
            <a:rect l="T18" t="T19" r="T20" b="T21"/>
            <a:pathLst>
              <a:path w="1163" h="655">
                <a:moveTo>
                  <a:pt x="1163" y="655"/>
                </a:moveTo>
                <a:lnTo>
                  <a:pt x="767" y="655"/>
                </a:lnTo>
                <a:cubicBezTo>
                  <a:pt x="691" y="637"/>
                  <a:pt x="713" y="640"/>
                  <a:pt x="702" y="548"/>
                </a:cubicBezTo>
                <a:lnTo>
                  <a:pt x="702" y="101"/>
                </a:lnTo>
                <a:cubicBezTo>
                  <a:pt x="683" y="10"/>
                  <a:pt x="707" y="17"/>
                  <a:pt x="590" y="0"/>
                </a:cubicBezTo>
                <a:lnTo>
                  <a:pt x="0"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sz="1400"/>
          </a:p>
        </p:txBody>
      </p:sp>
      <p:sp>
        <p:nvSpPr>
          <p:cNvPr id="54277" name="Freeform 8">
            <a:extLst>
              <a:ext uri="{FF2B5EF4-FFF2-40B4-BE49-F238E27FC236}">
                <a16:creationId xmlns:a16="http://schemas.microsoft.com/office/drawing/2014/main" id="{C02933DF-4082-4F6A-88A4-BEC323241229}"/>
              </a:ext>
            </a:extLst>
          </p:cNvPr>
          <p:cNvSpPr>
            <a:spLocks/>
          </p:cNvSpPr>
          <p:nvPr/>
        </p:nvSpPr>
        <p:spPr bwMode="auto">
          <a:xfrm flipH="1" flipV="1">
            <a:off x="8115146" y="4721126"/>
            <a:ext cx="1222280" cy="1023859"/>
          </a:xfrm>
          <a:custGeom>
            <a:avLst/>
            <a:gdLst>
              <a:gd name="T0" fmla="*/ 0 w 866"/>
              <a:gd name="T1" fmla="*/ 2147483646 h 645"/>
              <a:gd name="T2" fmla="*/ 2147483646 w 866"/>
              <a:gd name="T3" fmla="*/ 2147483646 h 645"/>
              <a:gd name="T4" fmla="*/ 2147483646 w 866"/>
              <a:gd name="T5" fmla="*/ 2147483646 h 645"/>
              <a:gd name="T6" fmla="*/ 2147483646 w 866"/>
              <a:gd name="T7" fmla="*/ 2147483646 h 645"/>
              <a:gd name="T8" fmla="*/ 2147483646 w 866"/>
              <a:gd name="T9" fmla="*/ 0 h 645"/>
              <a:gd name="T10" fmla="*/ 214748364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sz="1400"/>
          </a:p>
        </p:txBody>
      </p:sp>
      <p:sp>
        <p:nvSpPr>
          <p:cNvPr id="54278" name="Rectangle 9">
            <a:extLst>
              <a:ext uri="{FF2B5EF4-FFF2-40B4-BE49-F238E27FC236}">
                <a16:creationId xmlns:a16="http://schemas.microsoft.com/office/drawing/2014/main" id="{ED738942-AC13-4422-B608-69320EAC6D03}"/>
              </a:ext>
            </a:extLst>
          </p:cNvPr>
          <p:cNvSpPr>
            <a:spLocks noChangeArrowheads="1"/>
          </p:cNvSpPr>
          <p:nvPr/>
        </p:nvSpPr>
        <p:spPr bwMode="auto">
          <a:xfrm>
            <a:off x="9335839" y="4336982"/>
            <a:ext cx="1111164" cy="741306"/>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399">
              <a:latin typeface="Arial" panose="020B0604020202020204" pitchFamily="34" charset="0"/>
            </a:endParaRPr>
          </a:p>
        </p:txBody>
      </p:sp>
      <p:sp>
        <p:nvSpPr>
          <p:cNvPr id="54279" name="Rectangle 10">
            <a:extLst>
              <a:ext uri="{FF2B5EF4-FFF2-40B4-BE49-F238E27FC236}">
                <a16:creationId xmlns:a16="http://schemas.microsoft.com/office/drawing/2014/main" id="{857228EE-EA0D-46F9-B46C-55CB97C6259B}"/>
              </a:ext>
            </a:extLst>
          </p:cNvPr>
          <p:cNvSpPr>
            <a:spLocks noChangeArrowheads="1"/>
          </p:cNvSpPr>
          <p:nvPr/>
        </p:nvSpPr>
        <p:spPr bwMode="auto">
          <a:xfrm>
            <a:off x="6929374" y="3349632"/>
            <a:ext cx="558757" cy="674636"/>
          </a:xfrm>
          <a:prstGeom prst="rect">
            <a:avLst/>
          </a:prstGeom>
          <a:noFill/>
          <a:ln w="12700">
            <a:solidFill>
              <a:srgbClr val="000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399">
              <a:latin typeface="Arial" panose="020B0604020202020204" pitchFamily="34" charset="0"/>
            </a:endParaRPr>
          </a:p>
        </p:txBody>
      </p:sp>
      <p:sp>
        <p:nvSpPr>
          <p:cNvPr id="54280" name="Rectangle 11">
            <a:extLst>
              <a:ext uri="{FF2B5EF4-FFF2-40B4-BE49-F238E27FC236}">
                <a16:creationId xmlns:a16="http://schemas.microsoft.com/office/drawing/2014/main" id="{504C35DD-F65C-4FA9-8282-41B00E7035E9}"/>
              </a:ext>
            </a:extLst>
          </p:cNvPr>
          <p:cNvSpPr>
            <a:spLocks noChangeArrowheads="1"/>
          </p:cNvSpPr>
          <p:nvPr/>
        </p:nvSpPr>
        <p:spPr bwMode="auto">
          <a:xfrm>
            <a:off x="6927786" y="1168576"/>
            <a:ext cx="1115928" cy="715908"/>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399">
              <a:latin typeface="Arial" panose="020B0604020202020204" pitchFamily="34" charset="0"/>
            </a:endParaRPr>
          </a:p>
        </p:txBody>
      </p:sp>
      <p:sp>
        <p:nvSpPr>
          <p:cNvPr id="54281" name="Rectangle 12">
            <a:extLst>
              <a:ext uri="{FF2B5EF4-FFF2-40B4-BE49-F238E27FC236}">
                <a16:creationId xmlns:a16="http://schemas.microsoft.com/office/drawing/2014/main" id="{0FF7B35B-7C16-4F98-8F20-D2D6C608F839}"/>
              </a:ext>
            </a:extLst>
          </p:cNvPr>
          <p:cNvSpPr>
            <a:spLocks noChangeArrowheads="1"/>
          </p:cNvSpPr>
          <p:nvPr/>
        </p:nvSpPr>
        <p:spPr bwMode="auto">
          <a:xfrm>
            <a:off x="6915088" y="3357569"/>
            <a:ext cx="579393" cy="663523"/>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399">
              <a:latin typeface="Arial" panose="020B0604020202020204" pitchFamily="34" charset="0"/>
            </a:endParaRPr>
          </a:p>
        </p:txBody>
      </p:sp>
      <p:sp>
        <p:nvSpPr>
          <p:cNvPr id="54282" name="Rectangle 13">
            <a:extLst>
              <a:ext uri="{FF2B5EF4-FFF2-40B4-BE49-F238E27FC236}">
                <a16:creationId xmlns:a16="http://schemas.microsoft.com/office/drawing/2014/main" id="{896ED104-66D4-4D2C-B076-2EE7ABC18F22}"/>
              </a:ext>
            </a:extLst>
          </p:cNvPr>
          <p:cNvSpPr>
            <a:spLocks noChangeArrowheads="1"/>
          </p:cNvSpPr>
          <p:nvPr/>
        </p:nvSpPr>
        <p:spPr bwMode="auto">
          <a:xfrm>
            <a:off x="6954773" y="5167180"/>
            <a:ext cx="1106401" cy="857183"/>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399">
              <a:latin typeface="Arial" panose="020B0604020202020204" pitchFamily="34" charset="0"/>
            </a:endParaRPr>
          </a:p>
        </p:txBody>
      </p:sp>
      <p:sp>
        <p:nvSpPr>
          <p:cNvPr id="54283" name="Rectangle 14">
            <a:extLst>
              <a:ext uri="{FF2B5EF4-FFF2-40B4-BE49-F238E27FC236}">
                <a16:creationId xmlns:a16="http://schemas.microsoft.com/office/drawing/2014/main" id="{FBE27A14-8FF7-4723-B4F7-974FFE9B705B}"/>
              </a:ext>
            </a:extLst>
          </p:cNvPr>
          <p:cNvSpPr>
            <a:spLocks noChangeArrowheads="1"/>
          </p:cNvSpPr>
          <p:nvPr/>
        </p:nvSpPr>
        <p:spPr bwMode="auto">
          <a:xfrm>
            <a:off x="9340600" y="4292534"/>
            <a:ext cx="1111164" cy="79527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399">
              <a:latin typeface="Arial" panose="020B0604020202020204" pitchFamily="34" charset="0"/>
            </a:endParaRPr>
          </a:p>
        </p:txBody>
      </p:sp>
      <p:sp>
        <p:nvSpPr>
          <p:cNvPr id="54284" name="Rectangle 15">
            <a:extLst>
              <a:ext uri="{FF2B5EF4-FFF2-40B4-BE49-F238E27FC236}">
                <a16:creationId xmlns:a16="http://schemas.microsoft.com/office/drawing/2014/main" id="{EF64C9F8-13D8-47C0-AE5C-69D8B0F99477}"/>
              </a:ext>
            </a:extLst>
          </p:cNvPr>
          <p:cNvSpPr>
            <a:spLocks noChangeArrowheads="1"/>
          </p:cNvSpPr>
          <p:nvPr/>
        </p:nvSpPr>
        <p:spPr bwMode="auto">
          <a:xfrm>
            <a:off x="6954772" y="5157654"/>
            <a:ext cx="1111164" cy="877820"/>
          </a:xfrm>
          <a:prstGeom prst="rect">
            <a:avLst/>
          </a:prstGeom>
          <a:solidFill>
            <a:schemeClr val="accent1"/>
          </a:solidFill>
          <a:ln w="38100">
            <a:solidFill>
              <a:srgbClr val="FF0066"/>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399">
              <a:latin typeface="Arial" panose="020B0604020202020204" pitchFamily="34" charset="0"/>
            </a:endParaRPr>
          </a:p>
        </p:txBody>
      </p:sp>
      <p:sp>
        <p:nvSpPr>
          <p:cNvPr id="54285" name="Rectangle 16">
            <a:extLst>
              <a:ext uri="{FF2B5EF4-FFF2-40B4-BE49-F238E27FC236}">
                <a16:creationId xmlns:a16="http://schemas.microsoft.com/office/drawing/2014/main" id="{818260E5-DF81-4389-818E-23F3DDBE88DA}"/>
              </a:ext>
            </a:extLst>
          </p:cNvPr>
          <p:cNvSpPr>
            <a:spLocks noChangeArrowheads="1"/>
          </p:cNvSpPr>
          <p:nvPr/>
        </p:nvSpPr>
        <p:spPr bwMode="auto">
          <a:xfrm>
            <a:off x="6929373" y="1125715"/>
            <a:ext cx="1120689" cy="957189"/>
          </a:xfrm>
          <a:prstGeom prst="rect">
            <a:avLst/>
          </a:prstGeom>
          <a:solidFill>
            <a:schemeClr val="accent1"/>
          </a:solidFill>
          <a:ln w="28575">
            <a:solidFill>
              <a:srgbClr val="FF0066"/>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399">
              <a:latin typeface="Arial" panose="020B0604020202020204" pitchFamily="34" charset="0"/>
            </a:endParaRPr>
          </a:p>
        </p:txBody>
      </p:sp>
      <p:sp>
        <p:nvSpPr>
          <p:cNvPr id="54286" name="Rectangle 17">
            <a:extLst>
              <a:ext uri="{FF2B5EF4-FFF2-40B4-BE49-F238E27FC236}">
                <a16:creationId xmlns:a16="http://schemas.microsoft.com/office/drawing/2014/main" id="{012CEBDE-8F93-4EF4-939E-130BACB9C4B4}"/>
              </a:ext>
            </a:extLst>
          </p:cNvPr>
          <p:cNvSpPr>
            <a:spLocks noChangeArrowheads="1"/>
          </p:cNvSpPr>
          <p:nvPr/>
        </p:nvSpPr>
        <p:spPr bwMode="auto">
          <a:xfrm>
            <a:off x="4518147" y="2294026"/>
            <a:ext cx="1144500" cy="707971"/>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399">
              <a:latin typeface="Arial" panose="020B0604020202020204" pitchFamily="34" charset="0"/>
            </a:endParaRPr>
          </a:p>
        </p:txBody>
      </p:sp>
      <p:sp>
        <p:nvSpPr>
          <p:cNvPr id="54287" name="Text Box 19">
            <a:extLst>
              <a:ext uri="{FF2B5EF4-FFF2-40B4-BE49-F238E27FC236}">
                <a16:creationId xmlns:a16="http://schemas.microsoft.com/office/drawing/2014/main" id="{5B306FA0-A457-44B9-82CB-A54C90E1EB51}"/>
              </a:ext>
            </a:extLst>
          </p:cNvPr>
          <p:cNvSpPr txBox="1">
            <a:spLocks noChangeArrowheads="1"/>
          </p:cNvSpPr>
          <p:nvPr/>
        </p:nvSpPr>
        <p:spPr bwMode="auto">
          <a:xfrm>
            <a:off x="2510218" y="1395571"/>
            <a:ext cx="760144"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399" b="1">
                <a:latin typeface="Arial" panose="020B0604020202020204" pitchFamily="34" charset="0"/>
              </a:rPr>
              <a:t>CO</a:t>
            </a:r>
            <a:r>
              <a:rPr lang="cs-CZ" altLang="cs-CZ" sz="2399" b="1" baseline="-25000">
                <a:latin typeface="Arial" panose="020B0604020202020204" pitchFamily="34" charset="0"/>
              </a:rPr>
              <a:t>2</a:t>
            </a:r>
            <a:endParaRPr lang="cs-CZ" altLang="cs-CZ" sz="2399">
              <a:latin typeface="Arial" panose="020B0604020202020204" pitchFamily="34" charset="0"/>
            </a:endParaRPr>
          </a:p>
        </p:txBody>
      </p:sp>
      <p:sp>
        <p:nvSpPr>
          <p:cNvPr id="54288" name="Text Box 20">
            <a:extLst>
              <a:ext uri="{FF2B5EF4-FFF2-40B4-BE49-F238E27FC236}">
                <a16:creationId xmlns:a16="http://schemas.microsoft.com/office/drawing/2014/main" id="{43455230-B4F5-4D6C-A9E0-058CBF881CF5}"/>
              </a:ext>
            </a:extLst>
          </p:cNvPr>
          <p:cNvSpPr txBox="1">
            <a:spLocks noChangeArrowheads="1"/>
          </p:cNvSpPr>
          <p:nvPr/>
        </p:nvSpPr>
        <p:spPr bwMode="auto">
          <a:xfrm>
            <a:off x="2551491" y="3441699"/>
            <a:ext cx="760144"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399" b="1">
                <a:latin typeface="Arial" panose="020B0604020202020204" pitchFamily="34" charset="0"/>
              </a:rPr>
              <a:t>H</a:t>
            </a:r>
            <a:r>
              <a:rPr lang="cs-CZ" altLang="cs-CZ" sz="2399" b="1" baseline="-25000">
                <a:latin typeface="Arial" panose="020B0604020202020204" pitchFamily="34" charset="0"/>
              </a:rPr>
              <a:t>2</a:t>
            </a:r>
            <a:r>
              <a:rPr lang="cs-CZ" altLang="cs-CZ" sz="2399" b="1">
                <a:latin typeface="Arial" panose="020B0604020202020204" pitchFamily="34" charset="0"/>
              </a:rPr>
              <a:t>O</a:t>
            </a:r>
            <a:endParaRPr lang="cs-CZ" altLang="cs-CZ" sz="2399">
              <a:latin typeface="Arial" panose="020B0604020202020204" pitchFamily="34" charset="0"/>
            </a:endParaRPr>
          </a:p>
        </p:txBody>
      </p:sp>
      <p:sp>
        <p:nvSpPr>
          <p:cNvPr id="54289" name="Text Box 21">
            <a:extLst>
              <a:ext uri="{FF2B5EF4-FFF2-40B4-BE49-F238E27FC236}">
                <a16:creationId xmlns:a16="http://schemas.microsoft.com/office/drawing/2014/main" id="{0D509DA9-5B47-467A-94D7-03438ED66ABE}"/>
              </a:ext>
            </a:extLst>
          </p:cNvPr>
          <p:cNvSpPr txBox="1">
            <a:spLocks noChangeArrowheads="1"/>
          </p:cNvSpPr>
          <p:nvPr/>
        </p:nvSpPr>
        <p:spPr bwMode="auto">
          <a:xfrm>
            <a:off x="4554708" y="2436891"/>
            <a:ext cx="1096775"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399" b="1">
                <a:latin typeface="Arial" panose="020B0604020202020204" pitchFamily="34" charset="0"/>
              </a:rPr>
              <a:t>H</a:t>
            </a:r>
            <a:r>
              <a:rPr lang="cs-CZ" altLang="cs-CZ" sz="2399" b="1" baseline="-25000">
                <a:latin typeface="Arial" panose="020B0604020202020204" pitchFamily="34" charset="0"/>
              </a:rPr>
              <a:t>2</a:t>
            </a:r>
            <a:r>
              <a:rPr lang="cs-CZ" altLang="cs-CZ" sz="2399" b="1">
                <a:latin typeface="Arial" panose="020B0604020202020204" pitchFamily="34" charset="0"/>
              </a:rPr>
              <a:t>CO</a:t>
            </a:r>
            <a:r>
              <a:rPr lang="cs-CZ" altLang="cs-CZ" sz="2399" b="1" baseline="-25000">
                <a:latin typeface="Arial" panose="020B0604020202020204" pitchFamily="34" charset="0"/>
              </a:rPr>
              <a:t>3</a:t>
            </a:r>
            <a:endParaRPr lang="cs-CZ" altLang="cs-CZ" sz="2399">
              <a:latin typeface="Arial" panose="020B0604020202020204" pitchFamily="34" charset="0"/>
            </a:endParaRPr>
          </a:p>
        </p:txBody>
      </p:sp>
      <p:sp>
        <p:nvSpPr>
          <p:cNvPr id="54290" name="Text Box 22">
            <a:extLst>
              <a:ext uri="{FF2B5EF4-FFF2-40B4-BE49-F238E27FC236}">
                <a16:creationId xmlns:a16="http://schemas.microsoft.com/office/drawing/2014/main" id="{03B7D818-0822-464E-82E0-C56746069116}"/>
              </a:ext>
            </a:extLst>
          </p:cNvPr>
          <p:cNvSpPr txBox="1">
            <a:spLocks noChangeArrowheads="1"/>
          </p:cNvSpPr>
          <p:nvPr/>
        </p:nvSpPr>
        <p:spPr bwMode="auto">
          <a:xfrm>
            <a:off x="7091893" y="1462241"/>
            <a:ext cx="982961"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399" b="1">
                <a:latin typeface="Arial" panose="020B0604020202020204" pitchFamily="34" charset="0"/>
              </a:rPr>
              <a:t>HCO</a:t>
            </a:r>
            <a:r>
              <a:rPr lang="cs-CZ" altLang="cs-CZ" sz="2399" b="1" baseline="-25000">
                <a:latin typeface="Arial" panose="020B0604020202020204" pitchFamily="34" charset="0"/>
              </a:rPr>
              <a:t>3</a:t>
            </a:r>
            <a:endParaRPr lang="cs-CZ" altLang="cs-CZ" sz="2399" b="1">
              <a:latin typeface="Arial" panose="020B0604020202020204" pitchFamily="34" charset="0"/>
            </a:endParaRPr>
          </a:p>
        </p:txBody>
      </p:sp>
      <p:sp>
        <p:nvSpPr>
          <p:cNvPr id="54291" name="Text Box 23">
            <a:extLst>
              <a:ext uri="{FF2B5EF4-FFF2-40B4-BE49-F238E27FC236}">
                <a16:creationId xmlns:a16="http://schemas.microsoft.com/office/drawing/2014/main" id="{45BBD993-E5F2-48E6-B0C6-C874B09415D1}"/>
              </a:ext>
            </a:extLst>
          </p:cNvPr>
          <p:cNvSpPr txBox="1">
            <a:spLocks noChangeArrowheads="1"/>
          </p:cNvSpPr>
          <p:nvPr/>
        </p:nvSpPr>
        <p:spPr bwMode="auto">
          <a:xfrm>
            <a:off x="7064302" y="3516306"/>
            <a:ext cx="523834"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399" b="1">
                <a:latin typeface="Arial" panose="020B0604020202020204" pitchFamily="34" charset="0"/>
              </a:rPr>
              <a:t>H</a:t>
            </a:r>
            <a:r>
              <a:rPr lang="cs-CZ" altLang="cs-CZ" sz="2399" b="1" baseline="70000">
                <a:latin typeface="Arial" panose="020B0604020202020204" pitchFamily="34" charset="0"/>
              </a:rPr>
              <a:t>+</a:t>
            </a:r>
            <a:endParaRPr lang="cs-CZ" altLang="cs-CZ" sz="2399" b="1">
              <a:latin typeface="Arial" panose="020B0604020202020204" pitchFamily="34" charset="0"/>
            </a:endParaRPr>
          </a:p>
        </p:txBody>
      </p:sp>
      <p:grpSp>
        <p:nvGrpSpPr>
          <p:cNvPr id="54292" name="Group 24">
            <a:extLst>
              <a:ext uri="{FF2B5EF4-FFF2-40B4-BE49-F238E27FC236}">
                <a16:creationId xmlns:a16="http://schemas.microsoft.com/office/drawing/2014/main" id="{B8E610BE-5E00-4C69-8E08-E685EF515AFA}"/>
              </a:ext>
            </a:extLst>
          </p:cNvPr>
          <p:cNvGrpSpPr>
            <a:grpSpLocks/>
          </p:cNvGrpSpPr>
          <p:nvPr/>
        </p:nvGrpSpPr>
        <p:grpSpPr bwMode="auto">
          <a:xfrm>
            <a:off x="5656297" y="1644788"/>
            <a:ext cx="1273076" cy="2038192"/>
            <a:chOff x="2575" y="781"/>
            <a:chExt cx="866" cy="1284"/>
          </a:xfrm>
        </p:grpSpPr>
        <p:sp>
          <p:nvSpPr>
            <p:cNvPr id="54302" name="Freeform 25">
              <a:extLst>
                <a:ext uri="{FF2B5EF4-FFF2-40B4-BE49-F238E27FC236}">
                  <a16:creationId xmlns:a16="http://schemas.microsoft.com/office/drawing/2014/main" id="{932C1BFD-14DE-49E8-AFD6-9F7FE2096F54}"/>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sz="1400"/>
            </a:p>
          </p:txBody>
        </p:sp>
        <p:sp>
          <p:nvSpPr>
            <p:cNvPr id="54303" name="Freeform 26">
              <a:extLst>
                <a:ext uri="{FF2B5EF4-FFF2-40B4-BE49-F238E27FC236}">
                  <a16:creationId xmlns:a16="http://schemas.microsoft.com/office/drawing/2014/main" id="{4FA22B33-8BCD-4D67-A854-C4F924A4BCF1}"/>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sz="1400"/>
            </a:p>
          </p:txBody>
        </p:sp>
      </p:grpSp>
      <p:sp>
        <p:nvSpPr>
          <p:cNvPr id="54293" name="Rectangle 28">
            <a:extLst>
              <a:ext uri="{FF2B5EF4-FFF2-40B4-BE49-F238E27FC236}">
                <a16:creationId xmlns:a16="http://schemas.microsoft.com/office/drawing/2014/main" id="{2C67358E-608B-4E87-8A43-3536000F480D}"/>
              </a:ext>
            </a:extLst>
          </p:cNvPr>
          <p:cNvSpPr>
            <a:spLocks noChangeArrowheads="1"/>
          </p:cNvSpPr>
          <p:nvPr/>
        </p:nvSpPr>
        <p:spPr bwMode="auto">
          <a:xfrm flipH="1">
            <a:off x="1692616" y="1484463"/>
            <a:ext cx="723845" cy="7174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GB" altLang="cs-CZ" sz="2399">
              <a:latin typeface="Arial" panose="020B0604020202020204" pitchFamily="34" charset="0"/>
            </a:endParaRPr>
          </a:p>
        </p:txBody>
      </p:sp>
      <p:sp>
        <p:nvSpPr>
          <p:cNvPr id="54294" name="Text Box 32">
            <a:extLst>
              <a:ext uri="{FF2B5EF4-FFF2-40B4-BE49-F238E27FC236}">
                <a16:creationId xmlns:a16="http://schemas.microsoft.com/office/drawing/2014/main" id="{9D638538-AF7F-439B-BD79-DFCAD92BBBDA}"/>
              </a:ext>
            </a:extLst>
          </p:cNvPr>
          <p:cNvSpPr txBox="1">
            <a:spLocks noChangeArrowheads="1"/>
          </p:cNvSpPr>
          <p:nvPr/>
        </p:nvSpPr>
        <p:spPr bwMode="auto">
          <a:xfrm>
            <a:off x="7121107" y="5464019"/>
            <a:ext cx="851515"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399" b="1">
                <a:latin typeface="Arial" panose="020B0604020202020204" pitchFamily="34" charset="0"/>
              </a:rPr>
              <a:t>Buf </a:t>
            </a:r>
            <a:r>
              <a:rPr lang="cs-CZ" altLang="cs-CZ" sz="2399" b="1" baseline="70000">
                <a:latin typeface="Arial" panose="020B0604020202020204" pitchFamily="34" charset="0"/>
              </a:rPr>
              <a:t>-</a:t>
            </a:r>
            <a:endParaRPr lang="cs-CZ" altLang="cs-CZ" sz="2399" b="1">
              <a:latin typeface="Arial" panose="020B0604020202020204" pitchFamily="34" charset="0"/>
            </a:endParaRPr>
          </a:p>
        </p:txBody>
      </p:sp>
      <p:sp>
        <p:nvSpPr>
          <p:cNvPr id="54295" name="Text Box 33">
            <a:extLst>
              <a:ext uri="{FF2B5EF4-FFF2-40B4-BE49-F238E27FC236}">
                <a16:creationId xmlns:a16="http://schemas.microsoft.com/office/drawing/2014/main" id="{21842890-7295-49E3-87DD-7E40B4857062}"/>
              </a:ext>
            </a:extLst>
          </p:cNvPr>
          <p:cNvSpPr txBox="1">
            <a:spLocks noChangeArrowheads="1"/>
          </p:cNvSpPr>
          <p:nvPr/>
        </p:nvSpPr>
        <p:spPr bwMode="auto">
          <a:xfrm>
            <a:off x="9490725" y="4549689"/>
            <a:ext cx="920444"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399" b="1">
                <a:latin typeface="Arial" panose="020B0604020202020204" pitchFamily="34" charset="0"/>
              </a:rPr>
              <a:t>HBuf</a:t>
            </a:r>
          </a:p>
        </p:txBody>
      </p:sp>
      <p:sp>
        <p:nvSpPr>
          <p:cNvPr id="54296" name="Text Box 34">
            <a:extLst>
              <a:ext uri="{FF2B5EF4-FFF2-40B4-BE49-F238E27FC236}">
                <a16:creationId xmlns:a16="http://schemas.microsoft.com/office/drawing/2014/main" id="{67E657F2-6D2A-4251-B2EE-9F0767FC24A3}"/>
              </a:ext>
            </a:extLst>
          </p:cNvPr>
          <p:cNvSpPr txBox="1">
            <a:spLocks noChangeArrowheads="1"/>
          </p:cNvSpPr>
          <p:nvPr/>
        </p:nvSpPr>
        <p:spPr bwMode="auto">
          <a:xfrm>
            <a:off x="7784207" y="1363823"/>
            <a:ext cx="28725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399">
                <a:latin typeface="Arial" panose="020B0604020202020204" pitchFamily="34" charset="0"/>
              </a:rPr>
              <a:t>-</a:t>
            </a:r>
          </a:p>
        </p:txBody>
      </p:sp>
      <p:sp>
        <p:nvSpPr>
          <p:cNvPr id="112763" name="Text Box 123">
            <a:extLst>
              <a:ext uri="{FF2B5EF4-FFF2-40B4-BE49-F238E27FC236}">
                <a16:creationId xmlns:a16="http://schemas.microsoft.com/office/drawing/2014/main" id="{A1448332-7DE1-4998-AA94-0B2E65E166BD}"/>
              </a:ext>
            </a:extLst>
          </p:cNvPr>
          <p:cNvSpPr txBox="1">
            <a:spLocks noChangeArrowheads="1"/>
          </p:cNvSpPr>
          <p:nvPr/>
        </p:nvSpPr>
        <p:spPr bwMode="auto">
          <a:xfrm>
            <a:off x="3419682" y="260596"/>
            <a:ext cx="3468420" cy="584519"/>
          </a:xfrm>
          <a:prstGeom prst="rect">
            <a:avLst/>
          </a:prstGeom>
          <a:noFill/>
          <a:ln w="12700">
            <a:solidFill>
              <a:schemeClr val="tx1"/>
            </a:solidFill>
            <a:miter lim="800000"/>
            <a:headEnd/>
            <a:tailEnd/>
          </a:ln>
          <a:effectLst>
            <a:prstShdw prst="shdw17" dist="17961" dir="2700000">
              <a:schemeClr val="tx1">
                <a:gamma/>
                <a:shade val="60000"/>
                <a:invGamma/>
              </a:schemeClr>
            </a:prstShdw>
          </a:effectLst>
        </p:spPr>
        <p:txBody>
          <a:bodyPr>
            <a:spAutoFit/>
          </a:bodyPr>
          <a:lstStyle/>
          <a:p>
            <a:pPr algn="ctr" eaLnBrk="1" hangingPunct="1">
              <a:defRPr/>
            </a:pPr>
            <a:r>
              <a:rPr lang="cs-CZ" sz="1599" b="1" dirty="0"/>
              <a:t>Buffer Base (BB)</a:t>
            </a:r>
          </a:p>
          <a:p>
            <a:pPr algn="ctr" eaLnBrk="1" hangingPunct="1">
              <a:defRPr/>
            </a:pPr>
            <a:r>
              <a:rPr lang="cs-CZ" sz="1599" b="1" dirty="0"/>
              <a:t>BB  =</a:t>
            </a:r>
            <a:r>
              <a:rPr lang="cs-CZ" sz="1400" b="1" dirty="0"/>
              <a:t> </a:t>
            </a:r>
            <a:r>
              <a:rPr lang="en-US" sz="1400" dirty="0"/>
              <a:t>[</a:t>
            </a:r>
            <a:r>
              <a:rPr lang="cs-CZ" sz="1599" b="1" dirty="0"/>
              <a:t>HCO</a:t>
            </a:r>
            <a:r>
              <a:rPr lang="cs-CZ" sz="1599" b="1" baseline="-25000" dirty="0"/>
              <a:t>3</a:t>
            </a:r>
            <a:r>
              <a:rPr lang="cs-CZ" sz="1599" b="1" baseline="70000" dirty="0"/>
              <a:t>-</a:t>
            </a:r>
            <a:r>
              <a:rPr lang="cs-CZ" sz="1400" b="1" baseline="70000" dirty="0"/>
              <a:t> </a:t>
            </a:r>
            <a:r>
              <a:rPr lang="cs-CZ" sz="1400" dirty="0"/>
              <a:t>]</a:t>
            </a:r>
            <a:r>
              <a:rPr lang="cs-CZ" sz="1400" b="1" dirty="0"/>
              <a:t>+ </a:t>
            </a:r>
            <a:r>
              <a:rPr lang="cs-CZ" sz="1400" dirty="0"/>
              <a:t>[</a:t>
            </a:r>
            <a:r>
              <a:rPr lang="cs-CZ" sz="1599" b="1" dirty="0"/>
              <a:t>Buf </a:t>
            </a:r>
            <a:r>
              <a:rPr lang="cs-CZ" sz="1599" b="1" baseline="70000" dirty="0"/>
              <a:t>-</a:t>
            </a:r>
            <a:r>
              <a:rPr lang="cs-CZ" sz="1400" b="1" baseline="70000" dirty="0"/>
              <a:t> </a:t>
            </a:r>
            <a:r>
              <a:rPr lang="cs-CZ" sz="1400" dirty="0"/>
              <a:t>]</a:t>
            </a:r>
            <a:endParaRPr lang="cs-CZ" sz="1400" b="1" baseline="70000" dirty="0"/>
          </a:p>
        </p:txBody>
      </p:sp>
      <p:sp>
        <p:nvSpPr>
          <p:cNvPr id="112764" name="Line 124">
            <a:extLst>
              <a:ext uri="{FF2B5EF4-FFF2-40B4-BE49-F238E27FC236}">
                <a16:creationId xmlns:a16="http://schemas.microsoft.com/office/drawing/2014/main" id="{40AA4114-D91A-4690-922F-6F32E6D308F8}"/>
              </a:ext>
            </a:extLst>
          </p:cNvPr>
          <p:cNvSpPr>
            <a:spLocks noChangeShapeType="1"/>
          </p:cNvSpPr>
          <p:nvPr/>
        </p:nvSpPr>
        <p:spPr bwMode="auto">
          <a:xfrm flipV="1">
            <a:off x="4511797" y="981264"/>
            <a:ext cx="0" cy="649238"/>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400"/>
          </a:p>
        </p:txBody>
      </p:sp>
      <p:sp>
        <p:nvSpPr>
          <p:cNvPr id="112765" name="Text Box 125">
            <a:extLst>
              <a:ext uri="{FF2B5EF4-FFF2-40B4-BE49-F238E27FC236}">
                <a16:creationId xmlns:a16="http://schemas.microsoft.com/office/drawing/2014/main" id="{DA1BB70C-4EB6-4529-8E4F-BE2A51090D91}"/>
              </a:ext>
            </a:extLst>
          </p:cNvPr>
          <p:cNvSpPr txBox="1">
            <a:spLocks noChangeArrowheads="1"/>
          </p:cNvSpPr>
          <p:nvPr/>
        </p:nvSpPr>
        <p:spPr bwMode="auto">
          <a:xfrm>
            <a:off x="3935581" y="1628914"/>
            <a:ext cx="250964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1400">
                <a:latin typeface="Arial" panose="020B0604020202020204" pitchFamily="34" charset="0"/>
              </a:rPr>
              <a:t>Závisí na koncentraci hemoglobinu</a:t>
            </a:r>
            <a:endParaRPr lang="en-US" altLang="cs-CZ" sz="1400">
              <a:latin typeface="Arial" panose="020B0604020202020204" pitchFamily="34" charset="0"/>
            </a:endParaRPr>
          </a:p>
        </p:txBody>
      </p:sp>
      <p:sp>
        <p:nvSpPr>
          <p:cNvPr id="112766" name="Text Box 126">
            <a:extLst>
              <a:ext uri="{FF2B5EF4-FFF2-40B4-BE49-F238E27FC236}">
                <a16:creationId xmlns:a16="http://schemas.microsoft.com/office/drawing/2014/main" id="{483ED83A-4CE6-4E8C-A440-6145D5E089E6}"/>
              </a:ext>
            </a:extLst>
          </p:cNvPr>
          <p:cNvSpPr txBox="1">
            <a:spLocks noChangeArrowheads="1"/>
          </p:cNvSpPr>
          <p:nvPr/>
        </p:nvSpPr>
        <p:spPr bwMode="auto">
          <a:xfrm>
            <a:off x="2208513" y="4436985"/>
            <a:ext cx="4429418" cy="830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latin typeface="Arial" panose="020B0604020202020204" pitchFamily="34" charset="0"/>
              </a:rPr>
              <a:t>Norma Buffer Base (NBB):</a:t>
            </a:r>
          </a:p>
          <a:p>
            <a:pPr eaLnBrk="1" hangingPunct="1">
              <a:spcBef>
                <a:spcPct val="0"/>
              </a:spcBef>
              <a:buClrTx/>
              <a:buFontTx/>
              <a:buNone/>
            </a:pPr>
            <a:r>
              <a:rPr lang="cs-CZ" altLang="cs-CZ" sz="2399">
                <a:latin typeface="Arial" panose="020B0604020202020204" pitchFamily="34" charset="0"/>
              </a:rPr>
              <a:t>NBB=41.7+0.42*cHB [g/100ml]</a:t>
            </a:r>
            <a:endParaRPr lang="en-US" altLang="cs-CZ" sz="2399">
              <a:latin typeface="Arial" panose="020B0604020202020204" pitchFamily="34" charset="0"/>
            </a:endParaRPr>
          </a:p>
        </p:txBody>
      </p:sp>
      <p:sp>
        <p:nvSpPr>
          <p:cNvPr id="112767" name="Text Box 127">
            <a:extLst>
              <a:ext uri="{FF2B5EF4-FFF2-40B4-BE49-F238E27FC236}">
                <a16:creationId xmlns:a16="http://schemas.microsoft.com/office/drawing/2014/main" id="{4F62E347-28D2-48D4-8CC5-3A8B434F245F}"/>
              </a:ext>
            </a:extLst>
          </p:cNvPr>
          <p:cNvSpPr txBox="1">
            <a:spLocks noChangeArrowheads="1"/>
          </p:cNvSpPr>
          <p:nvPr/>
        </p:nvSpPr>
        <p:spPr bwMode="auto">
          <a:xfrm>
            <a:off x="2135494" y="5733872"/>
            <a:ext cx="2153154" cy="1199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latin typeface="Arial" panose="020B0604020202020204" pitchFamily="34" charset="0"/>
              </a:rPr>
              <a:t>Nadbytek bazí</a:t>
            </a:r>
            <a:endParaRPr lang="ru-RU" altLang="cs-CZ" sz="2399">
              <a:latin typeface="Arial" panose="020B0604020202020204" pitchFamily="34" charset="0"/>
            </a:endParaRPr>
          </a:p>
          <a:p>
            <a:pPr eaLnBrk="1" hangingPunct="1">
              <a:spcBef>
                <a:spcPct val="0"/>
              </a:spcBef>
              <a:buClrTx/>
              <a:buFontTx/>
              <a:buNone/>
            </a:pPr>
            <a:r>
              <a:rPr lang="cs-CZ" altLang="cs-CZ" sz="2399">
                <a:latin typeface="Arial" panose="020B0604020202020204" pitchFamily="34" charset="0"/>
              </a:rPr>
              <a:t>Base Excess:</a:t>
            </a:r>
          </a:p>
          <a:p>
            <a:pPr eaLnBrk="1" hangingPunct="1">
              <a:spcBef>
                <a:spcPct val="0"/>
              </a:spcBef>
              <a:buClrTx/>
              <a:buFontTx/>
              <a:buNone/>
            </a:pPr>
            <a:r>
              <a:rPr lang="cs-CZ" altLang="cs-CZ" sz="2399">
                <a:latin typeface="Arial" panose="020B0604020202020204" pitchFamily="34" charset="0"/>
              </a:rPr>
              <a:t>BE=BB-NBB</a:t>
            </a:r>
            <a:endParaRPr lang="en-US" altLang="cs-CZ" sz="2399">
              <a:latin typeface="Arial" panose="020B0604020202020204" pitchFamily="34" charset="0"/>
            </a:endParaRPr>
          </a:p>
        </p:txBody>
      </p:sp>
    </p:spTree>
    <p:extLst>
      <p:ext uri="{BB962C8B-B14F-4D97-AF65-F5344CB8AC3E}">
        <p14:creationId xmlns:p14="http://schemas.microsoft.com/office/powerpoint/2010/main" val="1831844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112763">
                                            <p:txEl>
                                              <p:pRg st="1" end="1"/>
                                            </p:txEl>
                                          </p:spTgt>
                                        </p:tgtEl>
                                        <p:attrNameLst>
                                          <p:attrName>style.visibility</p:attrName>
                                        </p:attrNameLst>
                                      </p:cBhvr>
                                      <p:to>
                                        <p:strVal val="visible"/>
                                      </p:to>
                                    </p:set>
                                    <p:animEffect transition="in" filter="checkerboard(across)">
                                      <p:cBhvr>
                                        <p:cTn id="7" dur="500"/>
                                        <p:tgtEl>
                                          <p:spTgt spid="112763">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12765"/>
                                        </p:tgtEl>
                                        <p:attrNameLst>
                                          <p:attrName>style.visibility</p:attrName>
                                        </p:attrNameLst>
                                      </p:cBhvr>
                                      <p:to>
                                        <p:strVal val="visible"/>
                                      </p:to>
                                    </p:set>
                                    <p:animEffect transition="in" filter="checkerboard(across)">
                                      <p:cBhvr>
                                        <p:cTn id="12" dur="500"/>
                                        <p:tgtEl>
                                          <p:spTgt spid="112765"/>
                                        </p:tgtEl>
                                      </p:cBhvr>
                                    </p:animEffect>
                                  </p:childTnLst>
                                </p:cTn>
                              </p:par>
                              <p:par>
                                <p:cTn id="13" presetID="5" presetClass="entr" presetSubtype="10" fill="hold" nodeType="withEffect">
                                  <p:stCondLst>
                                    <p:cond delay="0"/>
                                  </p:stCondLst>
                                  <p:childTnLst>
                                    <p:set>
                                      <p:cBhvr>
                                        <p:cTn id="14" dur="1" fill="hold">
                                          <p:stCondLst>
                                            <p:cond delay="0"/>
                                          </p:stCondLst>
                                        </p:cTn>
                                        <p:tgtEl>
                                          <p:spTgt spid="112764"/>
                                        </p:tgtEl>
                                        <p:attrNameLst>
                                          <p:attrName>style.visibility</p:attrName>
                                        </p:attrNameLst>
                                      </p:cBhvr>
                                      <p:to>
                                        <p:strVal val="visible"/>
                                      </p:to>
                                    </p:set>
                                    <p:animEffect transition="in" filter="checkerboard(across)">
                                      <p:cBhvr>
                                        <p:cTn id="15" dur="500"/>
                                        <p:tgtEl>
                                          <p:spTgt spid="11276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 presetClass="entr" presetSubtype="10" fill="hold" grpId="0" nodeType="clickEffect">
                                  <p:stCondLst>
                                    <p:cond delay="0"/>
                                  </p:stCondLst>
                                  <p:childTnLst>
                                    <p:set>
                                      <p:cBhvr>
                                        <p:cTn id="19" dur="1" fill="hold">
                                          <p:stCondLst>
                                            <p:cond delay="0"/>
                                          </p:stCondLst>
                                        </p:cTn>
                                        <p:tgtEl>
                                          <p:spTgt spid="112766"/>
                                        </p:tgtEl>
                                        <p:attrNameLst>
                                          <p:attrName>style.visibility</p:attrName>
                                        </p:attrNameLst>
                                      </p:cBhvr>
                                      <p:to>
                                        <p:strVal val="visible"/>
                                      </p:to>
                                    </p:set>
                                    <p:animEffect transition="in" filter="checkerboard(across)">
                                      <p:cBhvr>
                                        <p:cTn id="20" dur="500"/>
                                        <p:tgtEl>
                                          <p:spTgt spid="112766"/>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5" presetClass="entr" presetSubtype="10" fill="hold" grpId="0" nodeType="clickEffect">
                                  <p:stCondLst>
                                    <p:cond delay="0"/>
                                  </p:stCondLst>
                                  <p:childTnLst>
                                    <p:set>
                                      <p:cBhvr>
                                        <p:cTn id="24" dur="1" fill="hold">
                                          <p:stCondLst>
                                            <p:cond delay="0"/>
                                          </p:stCondLst>
                                        </p:cTn>
                                        <p:tgtEl>
                                          <p:spTgt spid="112767"/>
                                        </p:tgtEl>
                                        <p:attrNameLst>
                                          <p:attrName>style.visibility</p:attrName>
                                        </p:attrNameLst>
                                      </p:cBhvr>
                                      <p:to>
                                        <p:strVal val="visible"/>
                                      </p:to>
                                    </p:set>
                                    <p:animEffect transition="in" filter="checkerboard(across)">
                                      <p:cBhvr>
                                        <p:cTn id="25" dur="500"/>
                                        <p:tgtEl>
                                          <p:spTgt spid="1127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765" grpId="0"/>
      <p:bldP spid="112766" grpId="0"/>
      <p:bldP spid="11276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37890" name="Rectangle 7">
            <a:extLst>
              <a:ext uri="{FF2B5EF4-FFF2-40B4-BE49-F238E27FC236}">
                <a16:creationId xmlns:a16="http://schemas.microsoft.com/office/drawing/2014/main" id="{A37B0692-936E-442D-A4AA-647BE315961F}"/>
              </a:ext>
            </a:extLst>
          </p:cNvPr>
          <p:cNvSpPr>
            <a:spLocks noChangeArrowheads="1"/>
          </p:cNvSpPr>
          <p:nvPr/>
        </p:nvSpPr>
        <p:spPr bwMode="auto">
          <a:xfrm>
            <a:off x="6745238" y="170987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HCO</a:t>
            </a:r>
            <a:r>
              <a:rPr lang="cs-CZ" altLang="cs-CZ" sz="2399" baseline="-25000"/>
              <a:t>3</a:t>
            </a:r>
            <a:r>
              <a:rPr lang="cs-CZ" altLang="cs-CZ" sz="2399" baseline="40000"/>
              <a:t>-</a:t>
            </a:r>
          </a:p>
        </p:txBody>
      </p:sp>
      <p:sp>
        <p:nvSpPr>
          <p:cNvPr id="37891" name="Rectangle 8">
            <a:extLst>
              <a:ext uri="{FF2B5EF4-FFF2-40B4-BE49-F238E27FC236}">
                <a16:creationId xmlns:a16="http://schemas.microsoft.com/office/drawing/2014/main" id="{E4EFF1FC-9A4D-46C9-ACCA-4FF0DFEC6762}"/>
              </a:ext>
            </a:extLst>
          </p:cNvPr>
          <p:cNvSpPr>
            <a:spLocks noChangeArrowheads="1"/>
          </p:cNvSpPr>
          <p:nvPr/>
        </p:nvSpPr>
        <p:spPr bwMode="auto">
          <a:xfrm>
            <a:off x="6762699" y="3932200"/>
            <a:ext cx="934966"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H</a:t>
            </a:r>
            <a:r>
              <a:rPr lang="cs-CZ" altLang="cs-CZ" sz="2399" baseline="40000"/>
              <a:t>+</a:t>
            </a:r>
          </a:p>
        </p:txBody>
      </p:sp>
      <p:sp>
        <p:nvSpPr>
          <p:cNvPr id="37892" name="Rectangle 10">
            <a:extLst>
              <a:ext uri="{FF2B5EF4-FFF2-40B4-BE49-F238E27FC236}">
                <a16:creationId xmlns:a16="http://schemas.microsoft.com/office/drawing/2014/main" id="{4F47F5F2-28A8-463F-A9F4-F884169CA803}"/>
              </a:ext>
            </a:extLst>
          </p:cNvPr>
          <p:cNvSpPr>
            <a:spLocks noChangeArrowheads="1"/>
          </p:cNvSpPr>
          <p:nvPr/>
        </p:nvSpPr>
        <p:spPr bwMode="auto">
          <a:xfrm>
            <a:off x="6778573" y="5774173"/>
            <a:ext cx="934966" cy="719082"/>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Buf</a:t>
            </a:r>
            <a:r>
              <a:rPr lang="cs-CZ" altLang="cs-CZ" sz="2399" baseline="40000"/>
              <a:t>-</a:t>
            </a:r>
          </a:p>
        </p:txBody>
      </p:sp>
      <p:sp>
        <p:nvSpPr>
          <p:cNvPr id="76806" name="Rectangle 11">
            <a:extLst>
              <a:ext uri="{FF2B5EF4-FFF2-40B4-BE49-F238E27FC236}">
                <a16:creationId xmlns:a16="http://schemas.microsoft.com/office/drawing/2014/main" id="{93139462-1733-47B9-A66C-0EA3B7F41651}"/>
              </a:ext>
            </a:extLst>
          </p:cNvPr>
          <p:cNvSpPr>
            <a:spLocks noChangeArrowheads="1"/>
          </p:cNvSpPr>
          <p:nvPr/>
        </p:nvSpPr>
        <p:spPr bwMode="auto">
          <a:xfrm>
            <a:off x="9472352" y="4806844"/>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HBuf</a:t>
            </a:r>
            <a:endParaRPr lang="cs-CZ" altLang="cs-CZ" sz="2399" baseline="40000"/>
          </a:p>
        </p:txBody>
      </p:sp>
      <p:sp>
        <p:nvSpPr>
          <p:cNvPr id="37894" name="Rectangle 4">
            <a:extLst>
              <a:ext uri="{FF2B5EF4-FFF2-40B4-BE49-F238E27FC236}">
                <a16:creationId xmlns:a16="http://schemas.microsoft.com/office/drawing/2014/main" id="{D4F6DCB1-8E39-4204-B0EC-5FA33B1FB9A5}"/>
              </a:ext>
            </a:extLst>
          </p:cNvPr>
          <p:cNvSpPr>
            <a:spLocks noChangeArrowheads="1"/>
          </p:cNvSpPr>
          <p:nvPr/>
        </p:nvSpPr>
        <p:spPr bwMode="auto">
          <a:xfrm>
            <a:off x="1776746" y="170987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CO</a:t>
            </a:r>
            <a:r>
              <a:rPr lang="cs-CZ" altLang="cs-CZ" sz="2399" baseline="-25000"/>
              <a:t>2</a:t>
            </a:r>
          </a:p>
        </p:txBody>
      </p:sp>
      <p:sp>
        <p:nvSpPr>
          <p:cNvPr id="37895" name="Rectangle 6">
            <a:extLst>
              <a:ext uri="{FF2B5EF4-FFF2-40B4-BE49-F238E27FC236}">
                <a16:creationId xmlns:a16="http://schemas.microsoft.com/office/drawing/2014/main" id="{399D042F-D5D7-4A6F-8F7E-B3F69E0920F0}"/>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H</a:t>
            </a:r>
            <a:r>
              <a:rPr lang="cs-CZ" altLang="cs-CZ" sz="2399" baseline="-25000"/>
              <a:t>2</a:t>
            </a:r>
            <a:r>
              <a:rPr lang="cs-CZ" altLang="cs-CZ" sz="2399"/>
              <a:t>O</a:t>
            </a:r>
            <a:endParaRPr lang="cs-CZ" altLang="cs-CZ" sz="2399" baseline="-25000"/>
          </a:p>
        </p:txBody>
      </p:sp>
      <p:grpSp>
        <p:nvGrpSpPr>
          <p:cNvPr id="2" name="Group 32">
            <a:extLst>
              <a:ext uri="{FF2B5EF4-FFF2-40B4-BE49-F238E27FC236}">
                <a16:creationId xmlns:a16="http://schemas.microsoft.com/office/drawing/2014/main" id="{DD85E5FB-C75A-4D76-B7FD-14EE90D1F86E}"/>
              </a:ext>
            </a:extLst>
          </p:cNvPr>
          <p:cNvGrpSpPr>
            <a:grpSpLocks/>
          </p:cNvGrpSpPr>
          <p:nvPr/>
        </p:nvGrpSpPr>
        <p:grpSpPr bwMode="auto">
          <a:xfrm>
            <a:off x="5088016" y="2141638"/>
            <a:ext cx="1655634" cy="2231852"/>
            <a:chOff x="2245" y="572"/>
            <a:chExt cx="1134" cy="1724"/>
          </a:xfrm>
        </p:grpSpPr>
        <p:sp>
          <p:nvSpPr>
            <p:cNvPr id="76830" name="Line 29">
              <a:extLst>
                <a:ext uri="{FF2B5EF4-FFF2-40B4-BE49-F238E27FC236}">
                  <a16:creationId xmlns:a16="http://schemas.microsoft.com/office/drawing/2014/main" id="{7E3B6CFD-5E88-438D-9FEF-C7D88384E9EC}"/>
                </a:ext>
              </a:extLst>
            </p:cNvPr>
            <p:cNvSpPr>
              <a:spLocks noChangeShapeType="1"/>
            </p:cNvSpPr>
            <p:nvPr/>
          </p:nvSpPr>
          <p:spPr bwMode="auto">
            <a:xfrm>
              <a:off x="2880" y="1434"/>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76831" name="Line 30">
              <a:extLst>
                <a:ext uri="{FF2B5EF4-FFF2-40B4-BE49-F238E27FC236}">
                  <a16:creationId xmlns:a16="http://schemas.microsoft.com/office/drawing/2014/main" id="{6A2FD57B-8B37-48AB-AE3B-DEF9C9D4E2FA}"/>
                </a:ext>
              </a:extLst>
            </p:cNvPr>
            <p:cNvSpPr>
              <a:spLocks noChangeShapeType="1"/>
            </p:cNvSpPr>
            <p:nvPr/>
          </p:nvSpPr>
          <p:spPr bwMode="auto">
            <a:xfrm flipV="1">
              <a:off x="2880" y="572"/>
              <a:ext cx="499"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76832" name="Line 31">
              <a:extLst>
                <a:ext uri="{FF2B5EF4-FFF2-40B4-BE49-F238E27FC236}">
                  <a16:creationId xmlns:a16="http://schemas.microsoft.com/office/drawing/2014/main" id="{CD68BCAA-A9AB-49B2-B176-5E9CC1B1A466}"/>
                </a:ext>
              </a:extLst>
            </p:cNvPr>
            <p:cNvSpPr>
              <a:spLocks noChangeShapeType="1"/>
            </p:cNvSpPr>
            <p:nvPr/>
          </p:nvSpPr>
          <p:spPr bwMode="auto">
            <a:xfrm>
              <a:off x="2245" y="1434"/>
              <a:ext cx="635" cy="0"/>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7897" name="Rectangle 5">
            <a:extLst>
              <a:ext uri="{FF2B5EF4-FFF2-40B4-BE49-F238E27FC236}">
                <a16:creationId xmlns:a16="http://schemas.microsoft.com/office/drawing/2014/main" id="{D3D8423A-D785-49DE-831F-112E9CDE4EDF}"/>
              </a:ext>
            </a:extLst>
          </p:cNvPr>
          <p:cNvSpPr>
            <a:spLocks noChangeArrowheads="1"/>
          </p:cNvSpPr>
          <p:nvPr/>
        </p:nvSpPr>
        <p:spPr bwMode="auto">
          <a:xfrm>
            <a:off x="4151464" y="2789287"/>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000" dirty="0"/>
              <a:t>H</a:t>
            </a:r>
            <a:r>
              <a:rPr lang="cs-CZ" altLang="cs-CZ" sz="2000" baseline="-25000" dirty="0"/>
              <a:t>2</a:t>
            </a:r>
            <a:r>
              <a:rPr lang="cs-CZ" altLang="cs-CZ" sz="2000" dirty="0"/>
              <a:t>CO</a:t>
            </a:r>
            <a:r>
              <a:rPr lang="cs-CZ" altLang="cs-CZ" sz="2000" baseline="-25000" dirty="0"/>
              <a:t>3</a:t>
            </a:r>
          </a:p>
        </p:txBody>
      </p:sp>
      <p:grpSp>
        <p:nvGrpSpPr>
          <p:cNvPr id="3" name="Group 41">
            <a:extLst>
              <a:ext uri="{FF2B5EF4-FFF2-40B4-BE49-F238E27FC236}">
                <a16:creationId xmlns:a16="http://schemas.microsoft.com/office/drawing/2014/main" id="{7D8A2A35-F721-4476-A1BA-76ADB6C2C6E6}"/>
              </a:ext>
            </a:extLst>
          </p:cNvPr>
          <p:cNvGrpSpPr>
            <a:grpSpLocks/>
          </p:cNvGrpSpPr>
          <p:nvPr/>
        </p:nvGrpSpPr>
        <p:grpSpPr bwMode="auto">
          <a:xfrm flipH="1">
            <a:off x="2711712" y="2141639"/>
            <a:ext cx="1439752" cy="2160420"/>
            <a:chOff x="2245" y="572"/>
            <a:chExt cx="1134" cy="1724"/>
          </a:xfrm>
        </p:grpSpPr>
        <p:sp>
          <p:nvSpPr>
            <p:cNvPr id="76827" name="Line 42">
              <a:extLst>
                <a:ext uri="{FF2B5EF4-FFF2-40B4-BE49-F238E27FC236}">
                  <a16:creationId xmlns:a16="http://schemas.microsoft.com/office/drawing/2014/main" id="{9BE801CE-AC59-4317-8B1F-2D46BE8439F2}"/>
                </a:ext>
              </a:extLst>
            </p:cNvPr>
            <p:cNvSpPr>
              <a:spLocks noChangeShapeType="1"/>
            </p:cNvSpPr>
            <p:nvPr/>
          </p:nvSpPr>
          <p:spPr bwMode="auto">
            <a:xfrm>
              <a:off x="2880" y="1434"/>
              <a:ext cx="499" cy="862"/>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76828" name="Line 43">
              <a:extLst>
                <a:ext uri="{FF2B5EF4-FFF2-40B4-BE49-F238E27FC236}">
                  <a16:creationId xmlns:a16="http://schemas.microsoft.com/office/drawing/2014/main" id="{CF8F8767-60F3-4D27-B925-F88073CA888C}"/>
                </a:ext>
              </a:extLst>
            </p:cNvPr>
            <p:cNvSpPr>
              <a:spLocks noChangeShapeType="1"/>
            </p:cNvSpPr>
            <p:nvPr/>
          </p:nvSpPr>
          <p:spPr bwMode="auto">
            <a:xfrm flipV="1">
              <a:off x="2880" y="572"/>
              <a:ext cx="499" cy="862"/>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76829" name="Line 44">
              <a:extLst>
                <a:ext uri="{FF2B5EF4-FFF2-40B4-BE49-F238E27FC236}">
                  <a16:creationId xmlns:a16="http://schemas.microsoft.com/office/drawing/2014/main" id="{124EA309-382C-4C86-8158-DC82EE1C15AA}"/>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grpSp>
        <p:nvGrpSpPr>
          <p:cNvPr id="4" name="Group 45">
            <a:extLst>
              <a:ext uri="{FF2B5EF4-FFF2-40B4-BE49-F238E27FC236}">
                <a16:creationId xmlns:a16="http://schemas.microsoft.com/office/drawing/2014/main" id="{7B14136A-BC6F-479C-A5FB-0644CC2FC82F}"/>
              </a:ext>
            </a:extLst>
          </p:cNvPr>
          <p:cNvGrpSpPr>
            <a:grpSpLocks/>
          </p:cNvGrpSpPr>
          <p:nvPr/>
        </p:nvGrpSpPr>
        <p:grpSpPr bwMode="auto">
          <a:xfrm flipH="1">
            <a:off x="7713539" y="4443336"/>
            <a:ext cx="1728653" cy="1585789"/>
            <a:chOff x="2245" y="572"/>
            <a:chExt cx="1134" cy="1724"/>
          </a:xfrm>
        </p:grpSpPr>
        <p:sp>
          <p:nvSpPr>
            <p:cNvPr id="76824" name="Line 46">
              <a:extLst>
                <a:ext uri="{FF2B5EF4-FFF2-40B4-BE49-F238E27FC236}">
                  <a16:creationId xmlns:a16="http://schemas.microsoft.com/office/drawing/2014/main" id="{86943B28-AB4A-4EF2-A73F-C85B7D86C1CB}"/>
                </a:ext>
              </a:extLst>
            </p:cNvPr>
            <p:cNvSpPr>
              <a:spLocks noChangeShapeType="1"/>
            </p:cNvSpPr>
            <p:nvPr/>
          </p:nvSpPr>
          <p:spPr bwMode="auto">
            <a:xfrm>
              <a:off x="2880" y="1434"/>
              <a:ext cx="499" cy="862"/>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76825" name="Line 47">
              <a:extLst>
                <a:ext uri="{FF2B5EF4-FFF2-40B4-BE49-F238E27FC236}">
                  <a16:creationId xmlns:a16="http://schemas.microsoft.com/office/drawing/2014/main" id="{B6E9457D-01A1-429A-AE9A-76AAEAC412FB}"/>
                </a:ext>
              </a:extLst>
            </p:cNvPr>
            <p:cNvSpPr>
              <a:spLocks noChangeShapeType="1"/>
            </p:cNvSpPr>
            <p:nvPr/>
          </p:nvSpPr>
          <p:spPr bwMode="auto">
            <a:xfrm flipV="1">
              <a:off x="2880" y="572"/>
              <a:ext cx="499" cy="862"/>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76826" name="Line 48">
              <a:extLst>
                <a:ext uri="{FF2B5EF4-FFF2-40B4-BE49-F238E27FC236}">
                  <a16:creationId xmlns:a16="http://schemas.microsoft.com/office/drawing/2014/main" id="{87E61221-2C69-48AB-A7A6-BE1D5D030A95}"/>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7900" name="Rectangle 49">
            <a:extLst>
              <a:ext uri="{FF2B5EF4-FFF2-40B4-BE49-F238E27FC236}">
                <a16:creationId xmlns:a16="http://schemas.microsoft.com/office/drawing/2014/main" id="{B9DCA8A4-6EA0-4FC3-BF0C-2EA93B4C779B}"/>
              </a:ext>
            </a:extLst>
          </p:cNvPr>
          <p:cNvSpPr>
            <a:spLocks noChangeArrowheads="1"/>
          </p:cNvSpPr>
          <p:nvPr/>
        </p:nvSpPr>
        <p:spPr bwMode="auto">
          <a:xfrm>
            <a:off x="1774777" y="1582327"/>
            <a:ext cx="936552" cy="142864"/>
          </a:xfrm>
          <a:prstGeom prst="rect">
            <a:avLst/>
          </a:prstGeom>
          <a:solidFill>
            <a:srgbClr val="FF0066"/>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37901" name="Rectangle 50">
            <a:extLst>
              <a:ext uri="{FF2B5EF4-FFF2-40B4-BE49-F238E27FC236}">
                <a16:creationId xmlns:a16="http://schemas.microsoft.com/office/drawing/2014/main" id="{C1A0504E-3FC5-4DDF-8A6B-3CC9EF8BE6BF}"/>
              </a:ext>
            </a:extLst>
          </p:cNvPr>
          <p:cNvSpPr>
            <a:spLocks noChangeArrowheads="1"/>
          </p:cNvSpPr>
          <p:nvPr/>
        </p:nvSpPr>
        <p:spPr bwMode="auto">
          <a:xfrm>
            <a:off x="4151465" y="2636900"/>
            <a:ext cx="936552" cy="142864"/>
          </a:xfrm>
          <a:prstGeom prst="rect">
            <a:avLst/>
          </a:prstGeom>
          <a:solidFill>
            <a:srgbClr val="FF0066"/>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dirty="0"/>
          </a:p>
          <a:p>
            <a:pPr eaLnBrk="1" hangingPunct="1">
              <a:spcBef>
                <a:spcPct val="0"/>
              </a:spcBef>
              <a:buClrTx/>
              <a:buFontTx/>
              <a:buNone/>
            </a:pPr>
            <a:endParaRPr lang="cs-CZ" altLang="cs-CZ" sz="2399" dirty="0"/>
          </a:p>
          <a:p>
            <a:pPr eaLnBrk="1" hangingPunct="1">
              <a:spcBef>
                <a:spcPct val="0"/>
              </a:spcBef>
              <a:buClrTx/>
              <a:buFontTx/>
              <a:buNone/>
            </a:pPr>
            <a:endParaRPr lang="cs-CZ" altLang="cs-CZ" sz="2399" dirty="0"/>
          </a:p>
          <a:p>
            <a:pPr eaLnBrk="1" hangingPunct="1">
              <a:spcBef>
                <a:spcPct val="0"/>
              </a:spcBef>
              <a:buClrTx/>
              <a:buFontTx/>
              <a:buNone/>
            </a:pPr>
            <a:endParaRPr lang="cs-CZ" altLang="cs-CZ" sz="2399" dirty="0"/>
          </a:p>
          <a:p>
            <a:pPr eaLnBrk="1" hangingPunct="1">
              <a:spcBef>
                <a:spcPct val="0"/>
              </a:spcBef>
              <a:buClrTx/>
              <a:buFontTx/>
              <a:buNone/>
            </a:pPr>
            <a:endParaRPr lang="cs-CZ" altLang="cs-CZ" sz="2399" dirty="0"/>
          </a:p>
          <a:p>
            <a:pPr eaLnBrk="1" hangingPunct="1">
              <a:spcBef>
                <a:spcPct val="0"/>
              </a:spcBef>
              <a:buClrTx/>
              <a:buFontTx/>
              <a:buNone/>
            </a:pPr>
            <a:endParaRPr lang="cs-CZ" altLang="cs-CZ" sz="2399" dirty="0"/>
          </a:p>
        </p:txBody>
      </p:sp>
      <p:sp>
        <p:nvSpPr>
          <p:cNvPr id="37902" name="Rectangle 51">
            <a:extLst>
              <a:ext uri="{FF2B5EF4-FFF2-40B4-BE49-F238E27FC236}">
                <a16:creationId xmlns:a16="http://schemas.microsoft.com/office/drawing/2014/main" id="{5BA0C559-2F28-4EEB-90A6-6B14F5BA75B5}"/>
              </a:ext>
            </a:extLst>
          </p:cNvPr>
          <p:cNvSpPr>
            <a:spLocks noChangeArrowheads="1"/>
          </p:cNvSpPr>
          <p:nvPr/>
        </p:nvSpPr>
        <p:spPr bwMode="auto">
          <a:xfrm>
            <a:off x="6743652" y="1557484"/>
            <a:ext cx="936552" cy="142864"/>
          </a:xfrm>
          <a:prstGeom prst="rect">
            <a:avLst/>
          </a:prstGeom>
          <a:solidFill>
            <a:srgbClr val="FF0066"/>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37903" name="Rectangle 52">
            <a:extLst>
              <a:ext uri="{FF2B5EF4-FFF2-40B4-BE49-F238E27FC236}">
                <a16:creationId xmlns:a16="http://schemas.microsoft.com/office/drawing/2014/main" id="{A11AF888-3EE0-46AC-A1A8-2C756248D316}"/>
              </a:ext>
            </a:extLst>
          </p:cNvPr>
          <p:cNvSpPr>
            <a:spLocks noChangeArrowheads="1"/>
          </p:cNvSpPr>
          <p:nvPr/>
        </p:nvSpPr>
        <p:spPr bwMode="auto">
          <a:xfrm>
            <a:off x="6780240" y="5762992"/>
            <a:ext cx="936552" cy="142864"/>
          </a:xfrm>
          <a:prstGeom prst="rect">
            <a:avLst/>
          </a:prstGeom>
          <a:solidFill>
            <a:schemeClr val="bg1"/>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76817" name="Rectangle 53">
            <a:extLst>
              <a:ext uri="{FF2B5EF4-FFF2-40B4-BE49-F238E27FC236}">
                <a16:creationId xmlns:a16="http://schemas.microsoft.com/office/drawing/2014/main" id="{F22E5DEB-7C9A-4782-BE7B-6939E8D929E6}"/>
              </a:ext>
            </a:extLst>
          </p:cNvPr>
          <p:cNvSpPr>
            <a:spLocks noChangeArrowheads="1"/>
          </p:cNvSpPr>
          <p:nvPr/>
        </p:nvSpPr>
        <p:spPr bwMode="auto">
          <a:xfrm>
            <a:off x="9473467" y="4652870"/>
            <a:ext cx="936552" cy="142864"/>
          </a:xfrm>
          <a:prstGeom prst="rect">
            <a:avLst/>
          </a:prstGeom>
          <a:solidFill>
            <a:srgbClr val="FF0066"/>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37905" name="AutoShape 54">
            <a:extLst>
              <a:ext uri="{FF2B5EF4-FFF2-40B4-BE49-F238E27FC236}">
                <a16:creationId xmlns:a16="http://schemas.microsoft.com/office/drawing/2014/main" id="{9E27FB5B-4D20-405E-BA20-817A37BB48A3}"/>
              </a:ext>
            </a:extLst>
          </p:cNvPr>
          <p:cNvSpPr>
            <a:spLocks noChangeArrowheads="1"/>
          </p:cNvSpPr>
          <p:nvPr/>
        </p:nvSpPr>
        <p:spPr bwMode="auto">
          <a:xfrm rot="4527759">
            <a:off x="1739442" y="945550"/>
            <a:ext cx="792102" cy="431767"/>
          </a:xfrm>
          <a:prstGeom prst="rightArrow">
            <a:avLst>
              <a:gd name="adj1" fmla="val 50000"/>
              <a:gd name="adj2" fmla="val 45864"/>
            </a:avLst>
          </a:prstGeom>
          <a:solidFill>
            <a:srgbClr val="FF0066"/>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11319" name="Rectangle 55">
            <a:extLst>
              <a:ext uri="{FF2B5EF4-FFF2-40B4-BE49-F238E27FC236}">
                <a16:creationId xmlns:a16="http://schemas.microsoft.com/office/drawing/2014/main" id="{90FBE1F8-0EC0-49CE-BD2A-FC5CAC4BB4E7}"/>
              </a:ext>
            </a:extLst>
          </p:cNvPr>
          <p:cNvSpPr>
            <a:spLocks noChangeArrowheads="1"/>
          </p:cNvSpPr>
          <p:nvPr/>
        </p:nvSpPr>
        <p:spPr bwMode="auto">
          <a:xfrm>
            <a:off x="1312822" y="5155687"/>
            <a:ext cx="7055894" cy="533359"/>
          </a:xfrm>
          <a:prstGeom prst="rect">
            <a:avLst/>
          </a:prstGeom>
          <a:noFill/>
          <a:ln w="9525">
            <a:noFill/>
            <a:miter lim="800000"/>
            <a:headEnd/>
            <a:tailEnd/>
          </a:ln>
          <a:effectLst/>
        </p:spPr>
        <p:txBody>
          <a:bodyPr/>
          <a:lstStyle/>
          <a:p>
            <a:pPr marL="342881" indent="-342881">
              <a:defRPr/>
            </a:pPr>
            <a:r>
              <a:rPr lang="cs-CZ" sz="3200" dirty="0"/>
              <a:t>BB=[HCO</a:t>
            </a:r>
            <a:r>
              <a:rPr lang="cs-CZ" sz="3200" baseline="-25000" dirty="0"/>
              <a:t>3</a:t>
            </a:r>
            <a:r>
              <a:rPr lang="cs-CZ" sz="3200" baseline="40000" dirty="0"/>
              <a:t>-</a:t>
            </a:r>
            <a:r>
              <a:rPr lang="cs-CZ" sz="3200" dirty="0"/>
              <a:t>] +[Buf</a:t>
            </a:r>
            <a:r>
              <a:rPr lang="cs-CZ" sz="3200" baseline="40000" dirty="0"/>
              <a:t>-</a:t>
            </a:r>
            <a:r>
              <a:rPr lang="cs-CZ" sz="3200" dirty="0"/>
              <a:t>] = </a:t>
            </a:r>
            <a:r>
              <a:rPr lang="cs-CZ" sz="3200" dirty="0" err="1"/>
              <a:t>konst</a:t>
            </a:r>
            <a:endParaRPr lang="cs-CZ" sz="3200" dirty="0"/>
          </a:p>
          <a:p>
            <a:pPr marL="342881" indent="-342881">
              <a:defRPr/>
            </a:pPr>
            <a:endParaRPr lang="cs-CZ" sz="3200" dirty="0"/>
          </a:p>
          <a:p>
            <a:pPr marL="342881" indent="-342881">
              <a:spcBef>
                <a:spcPct val="20000"/>
              </a:spcBef>
              <a:buClr>
                <a:schemeClr val="hlink"/>
              </a:buClr>
              <a:buSzPct val="70000"/>
              <a:defRPr/>
            </a:pPr>
            <a:endParaRPr lang="cs-CZ" sz="3200" dirty="0">
              <a:effectLst>
                <a:outerShdw blurRad="38100" dist="38100" dir="2700000" algn="tl">
                  <a:srgbClr val="000000"/>
                </a:outerShdw>
              </a:effectLst>
            </a:endParaRPr>
          </a:p>
        </p:txBody>
      </p:sp>
      <p:sp>
        <p:nvSpPr>
          <p:cNvPr id="37907" name="Rectangle 58">
            <a:extLst>
              <a:ext uri="{FF2B5EF4-FFF2-40B4-BE49-F238E27FC236}">
                <a16:creationId xmlns:a16="http://schemas.microsoft.com/office/drawing/2014/main" id="{BE3CF489-61BD-42C4-8456-94E7101AAF01}"/>
              </a:ext>
            </a:extLst>
          </p:cNvPr>
          <p:cNvSpPr>
            <a:spLocks noGrp="1" noChangeArrowheads="1"/>
          </p:cNvSpPr>
          <p:nvPr>
            <p:ph type="title"/>
          </p:nvPr>
        </p:nvSpPr>
        <p:spPr>
          <a:xfrm>
            <a:off x="431146" y="5756129"/>
            <a:ext cx="6153900" cy="1076242"/>
          </a:xfrm>
        </p:spPr>
        <p:txBody>
          <a:bodyPr>
            <a:normAutofit fontScale="90000"/>
          </a:bodyPr>
          <a:lstStyle/>
          <a:p>
            <a:pPr eaLnBrk="1" hangingPunct="1"/>
            <a:r>
              <a:rPr lang="cs-CZ" altLang="cs-CZ" dirty="0"/>
              <a:t>Koncentrace </a:t>
            </a:r>
            <a:r>
              <a:rPr lang="cs-CZ" altLang="cs-CZ" dirty="0">
                <a:solidFill>
                  <a:srgbClr val="FF3300"/>
                </a:solidFill>
              </a:rPr>
              <a:t>BB</a:t>
            </a:r>
            <a:r>
              <a:rPr lang="cs-CZ" altLang="cs-CZ" dirty="0"/>
              <a:t> je </a:t>
            </a:r>
            <a:r>
              <a:rPr lang="cs-CZ" altLang="cs-CZ" dirty="0">
                <a:solidFill>
                  <a:srgbClr val="FF3300"/>
                </a:solidFill>
              </a:rPr>
              <a:t>nezávislá na pCO</a:t>
            </a:r>
            <a:r>
              <a:rPr lang="cs-CZ" altLang="cs-CZ" baseline="-25000" dirty="0">
                <a:solidFill>
                  <a:srgbClr val="FF3300"/>
                </a:solidFill>
              </a:rPr>
              <a:t>2</a:t>
            </a:r>
            <a:r>
              <a:rPr lang="cs-CZ" altLang="cs-CZ" dirty="0"/>
              <a:t> (v krvi in vitro)</a:t>
            </a:r>
          </a:p>
        </p:txBody>
      </p:sp>
      <p:pic>
        <p:nvPicPr>
          <p:cNvPr id="29" name="Picture 10" descr="Summer2003">
            <a:extLst>
              <a:ext uri="{FF2B5EF4-FFF2-40B4-BE49-F238E27FC236}">
                <a16:creationId xmlns:a16="http://schemas.microsoft.com/office/drawing/2014/main" id="{96D7EC9A-D7C4-4D02-BAC0-C1677C1A42C7}"/>
              </a:ext>
            </a:extLst>
          </p:cNvPr>
          <p:cNvPicPr>
            <a:picLocks noChangeAspect="1" noChangeArrowheads="1"/>
          </p:cNvPicPr>
          <p:nvPr/>
        </p:nvPicPr>
        <p:blipFill>
          <a:blip r:embed="rId3"/>
          <a:srcRect l="18808" t="9206" r="45308"/>
          <a:stretch>
            <a:fillRect/>
          </a:stretch>
        </p:blipFill>
        <p:spPr bwMode="auto">
          <a:xfrm>
            <a:off x="8953280" y="143129"/>
            <a:ext cx="1511183" cy="2562028"/>
          </a:xfrm>
          <a:prstGeom prst="rect">
            <a:avLst/>
          </a:prstGeom>
          <a:noFill/>
          <a:effectLst>
            <a:outerShdw blurRad="50800" dist="38100" dir="2700000" algn="tl" rotWithShape="0">
              <a:prstClr val="black">
                <a:alpha val="40000"/>
              </a:prstClr>
            </a:outerShdw>
          </a:effectLst>
        </p:spPr>
      </p:pic>
      <p:sp>
        <p:nvSpPr>
          <p:cNvPr id="76822" name="TextovéPole 29">
            <a:extLst>
              <a:ext uri="{FF2B5EF4-FFF2-40B4-BE49-F238E27FC236}">
                <a16:creationId xmlns:a16="http://schemas.microsoft.com/office/drawing/2014/main" id="{0869BE5F-B2AD-40FF-8BF2-B1F52FEABBB5}"/>
              </a:ext>
            </a:extLst>
          </p:cNvPr>
          <p:cNvSpPr txBox="1">
            <a:spLocks noChangeArrowheads="1"/>
          </p:cNvSpPr>
          <p:nvPr/>
        </p:nvSpPr>
        <p:spPr bwMode="auto">
          <a:xfrm>
            <a:off x="8524688" y="2714681"/>
            <a:ext cx="2794355"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dirty="0" err="1"/>
              <a:t>Siggaard</a:t>
            </a:r>
            <a:r>
              <a:rPr lang="cs-CZ" altLang="cs-CZ" sz="2399" dirty="0"/>
              <a:t>-Andersen</a:t>
            </a:r>
          </a:p>
        </p:txBody>
      </p:sp>
      <p:sp>
        <p:nvSpPr>
          <p:cNvPr id="76823" name="TextovéPole 30">
            <a:extLst>
              <a:ext uri="{FF2B5EF4-FFF2-40B4-BE49-F238E27FC236}">
                <a16:creationId xmlns:a16="http://schemas.microsoft.com/office/drawing/2014/main" id="{D5CCCEA8-5859-4BF8-89D6-0185E92D372E}"/>
              </a:ext>
            </a:extLst>
          </p:cNvPr>
          <p:cNvSpPr txBox="1">
            <a:spLocks noChangeArrowheads="1"/>
          </p:cNvSpPr>
          <p:nvPr/>
        </p:nvSpPr>
        <p:spPr bwMode="auto">
          <a:xfrm>
            <a:off x="3314916" y="265"/>
            <a:ext cx="494944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dirty="0">
                <a:latin typeface="Arial" panose="020B0604020202020204" pitchFamily="34" charset="0"/>
              </a:rPr>
              <a:t>Jak změřit </a:t>
            </a:r>
            <a:r>
              <a:rPr lang="ru-RU" altLang="cs-CZ" sz="2800" dirty="0">
                <a:latin typeface="Arial" panose="020B0604020202020204" pitchFamily="34" charset="0"/>
              </a:rPr>
              <a:t>ВВ </a:t>
            </a:r>
            <a:r>
              <a:rPr lang="cs-CZ" altLang="cs-CZ" sz="2800" dirty="0">
                <a:latin typeface="Arial" panose="020B0604020202020204" pitchFamily="34" charset="0"/>
              </a:rPr>
              <a:t>a</a:t>
            </a:r>
            <a:r>
              <a:rPr lang="ru-RU" altLang="cs-CZ" sz="2800" dirty="0">
                <a:latin typeface="Arial" panose="020B0604020202020204" pitchFamily="34" charset="0"/>
              </a:rPr>
              <a:t>  ВЕ?</a:t>
            </a:r>
            <a:endParaRPr lang="cs-CZ" altLang="cs-CZ" sz="2800" dirty="0">
              <a:latin typeface="Arial" panose="020B0604020202020204" pitchFamily="34" charset="0"/>
            </a:endParaRPr>
          </a:p>
        </p:txBody>
      </p:sp>
      <p:sp>
        <p:nvSpPr>
          <p:cNvPr id="32" name="Rectangle 50">
            <a:extLst>
              <a:ext uri="{FF2B5EF4-FFF2-40B4-BE49-F238E27FC236}">
                <a16:creationId xmlns:a16="http://schemas.microsoft.com/office/drawing/2014/main" id="{1335FDFA-6D06-459C-A402-0DD05392A355}"/>
              </a:ext>
            </a:extLst>
          </p:cNvPr>
          <p:cNvSpPr>
            <a:spLocks noChangeArrowheads="1"/>
          </p:cNvSpPr>
          <p:nvPr/>
        </p:nvSpPr>
        <p:spPr bwMode="auto">
          <a:xfrm>
            <a:off x="6762699" y="3779811"/>
            <a:ext cx="936552" cy="142864"/>
          </a:xfrm>
          <a:prstGeom prst="rect">
            <a:avLst/>
          </a:prstGeom>
          <a:solidFill>
            <a:srgbClr val="FF0066"/>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Tree>
    <p:extLst>
      <p:ext uri="{BB962C8B-B14F-4D97-AF65-F5344CB8AC3E}">
        <p14:creationId xmlns:p14="http://schemas.microsoft.com/office/powerpoint/2010/main" val="1365316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7905"/>
                                        </p:tgtEl>
                                        <p:attrNameLst>
                                          <p:attrName>style.visibility</p:attrName>
                                        </p:attrNameLst>
                                      </p:cBhvr>
                                      <p:to>
                                        <p:strVal val="visible"/>
                                      </p:to>
                                    </p:set>
                                    <p:anim calcmode="lin" valueType="num">
                                      <p:cBhvr additive="base">
                                        <p:cTn id="7" dur="500" fill="hold"/>
                                        <p:tgtEl>
                                          <p:spTgt spid="37905"/>
                                        </p:tgtEl>
                                        <p:attrNameLst>
                                          <p:attrName>ppt_x</p:attrName>
                                        </p:attrNameLst>
                                      </p:cBhvr>
                                      <p:tavLst>
                                        <p:tav tm="0">
                                          <p:val>
                                            <p:strVal val="#ppt_x"/>
                                          </p:val>
                                        </p:tav>
                                        <p:tav tm="100000">
                                          <p:val>
                                            <p:strVal val="#ppt_x"/>
                                          </p:val>
                                        </p:tav>
                                      </p:tavLst>
                                    </p:anim>
                                    <p:anim calcmode="lin" valueType="num">
                                      <p:cBhvr additive="base">
                                        <p:cTn id="8" dur="500" fill="hold"/>
                                        <p:tgtEl>
                                          <p:spTgt spid="37905"/>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37900"/>
                                        </p:tgtEl>
                                        <p:attrNameLst>
                                          <p:attrName>style.visibility</p:attrName>
                                        </p:attrNameLst>
                                      </p:cBhvr>
                                      <p:to>
                                        <p:strVal val="visible"/>
                                      </p:to>
                                    </p:set>
                                    <p:animEffect transition="in" filter="fade">
                                      <p:cBhvr>
                                        <p:cTn id="13" dur="500"/>
                                        <p:tgtEl>
                                          <p:spTgt spid="3790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7901"/>
                                        </p:tgtEl>
                                        <p:attrNameLst>
                                          <p:attrName>style.visibility</p:attrName>
                                        </p:attrNameLst>
                                      </p:cBhvr>
                                      <p:to>
                                        <p:strVal val="visible"/>
                                      </p:to>
                                    </p:set>
                                    <p:animEffect transition="in" filter="fade">
                                      <p:cBhvr>
                                        <p:cTn id="16" dur="500"/>
                                        <p:tgtEl>
                                          <p:spTgt spid="3790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7902"/>
                                        </p:tgtEl>
                                        <p:attrNameLst>
                                          <p:attrName>style.visibility</p:attrName>
                                        </p:attrNameLst>
                                      </p:cBhvr>
                                      <p:to>
                                        <p:strVal val="visible"/>
                                      </p:to>
                                    </p:set>
                                    <p:animEffect transition="in" filter="fade">
                                      <p:cBhvr>
                                        <p:cTn id="19" dur="500"/>
                                        <p:tgtEl>
                                          <p:spTgt spid="37902"/>
                                        </p:tgtEl>
                                      </p:cBhvr>
                                    </p:animEffect>
                                  </p:childTnLst>
                                </p:cTn>
                              </p:par>
                              <p:par>
                                <p:cTn id="20" presetID="10" presetClass="entr" presetSubtype="0" fill="hold" grpId="1"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500"/>
                                        <p:tgtEl>
                                          <p:spTgt spid="32"/>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grpId="0" nodeType="clickEffect">
                                  <p:stCondLst>
                                    <p:cond delay="0"/>
                                  </p:stCondLst>
                                  <p:childTnLst>
                                    <p:animEffect transition="out" filter="fade">
                                      <p:cBhvr>
                                        <p:cTn id="26" dur="500"/>
                                        <p:tgtEl>
                                          <p:spTgt spid="32"/>
                                        </p:tgtEl>
                                      </p:cBhvr>
                                    </p:animEffect>
                                    <p:set>
                                      <p:cBhvr>
                                        <p:cTn id="27" dur="1" fill="hold">
                                          <p:stCondLst>
                                            <p:cond delay="499"/>
                                          </p:stCondLst>
                                        </p:cTn>
                                        <p:tgtEl>
                                          <p:spTgt spid="32"/>
                                        </p:tgtEl>
                                        <p:attrNameLst>
                                          <p:attrName>style.visibility</p:attrName>
                                        </p:attrNameLst>
                                      </p:cBhvr>
                                      <p:to>
                                        <p:strVal val="hidden"/>
                                      </p:to>
                                    </p:set>
                                  </p:childTnLst>
                                </p:cTn>
                              </p:par>
                              <p:par>
                                <p:cTn id="28" presetID="10" presetClass="entr" presetSubtype="0" fill="hold" grpId="0" nodeType="withEffect">
                                  <p:stCondLst>
                                    <p:cond delay="0"/>
                                  </p:stCondLst>
                                  <p:childTnLst>
                                    <p:set>
                                      <p:cBhvr>
                                        <p:cTn id="29" dur="1" fill="hold">
                                          <p:stCondLst>
                                            <p:cond delay="0"/>
                                          </p:stCondLst>
                                        </p:cTn>
                                        <p:tgtEl>
                                          <p:spTgt spid="76817"/>
                                        </p:tgtEl>
                                        <p:attrNameLst>
                                          <p:attrName>style.visibility</p:attrName>
                                        </p:attrNameLst>
                                      </p:cBhvr>
                                      <p:to>
                                        <p:strVal val="visible"/>
                                      </p:to>
                                    </p:set>
                                    <p:animEffect transition="in" filter="fade">
                                      <p:cBhvr>
                                        <p:cTn id="30" dur="500"/>
                                        <p:tgtEl>
                                          <p:spTgt spid="7681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7903"/>
                                        </p:tgtEl>
                                        <p:attrNameLst>
                                          <p:attrName>style.visibility</p:attrName>
                                        </p:attrNameLst>
                                      </p:cBhvr>
                                      <p:to>
                                        <p:strVal val="visible"/>
                                      </p:to>
                                    </p:set>
                                    <p:animEffect transition="in" filter="fade">
                                      <p:cBhvr>
                                        <p:cTn id="33" dur="500"/>
                                        <p:tgtEl>
                                          <p:spTgt spid="37903"/>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1319"/>
                                        </p:tgtEl>
                                        <p:attrNameLst>
                                          <p:attrName>style.visibility</p:attrName>
                                        </p:attrNameLst>
                                      </p:cBhvr>
                                      <p:to>
                                        <p:strVal val="visible"/>
                                      </p:to>
                                    </p:set>
                                    <p:animEffect transition="in" filter="fade">
                                      <p:cBhvr>
                                        <p:cTn id="38" dur="500"/>
                                        <p:tgtEl>
                                          <p:spTgt spid="11319"/>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37907"/>
                                        </p:tgtEl>
                                        <p:attrNameLst>
                                          <p:attrName>style.visibility</p:attrName>
                                        </p:attrNameLst>
                                      </p:cBhvr>
                                      <p:to>
                                        <p:strVal val="visible"/>
                                      </p:to>
                                    </p:set>
                                    <p:animEffect transition="in" filter="fade">
                                      <p:cBhvr>
                                        <p:cTn id="43" dur="500"/>
                                        <p:tgtEl>
                                          <p:spTgt spid="379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00" grpId="0" animBg="1"/>
      <p:bldP spid="37901" grpId="0" animBg="1"/>
      <p:bldP spid="37902" grpId="0" animBg="1"/>
      <p:bldP spid="37903" grpId="0" animBg="1"/>
      <p:bldP spid="76817" grpId="0" animBg="1"/>
      <p:bldP spid="37905" grpId="0" animBg="1"/>
      <p:bldP spid="11319" grpId="0"/>
      <p:bldP spid="37907" grpId="0"/>
      <p:bldP spid="32" grpId="0" animBg="1"/>
      <p:bldP spid="32" grpId="1"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4" name="Obrázek 3">
            <a:extLst>
              <a:ext uri="{FF2B5EF4-FFF2-40B4-BE49-F238E27FC236}">
                <a16:creationId xmlns:a16="http://schemas.microsoft.com/office/drawing/2014/main" id="{64390DF8-F430-49CB-A51E-1C492C861E2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378" y="283"/>
            <a:ext cx="9143244" cy="6857433"/>
          </a:xfrm>
          <a:prstGeom prst="rect">
            <a:avLst/>
          </a:prstGeom>
        </p:spPr>
      </p:pic>
    </p:spTree>
    <p:extLst>
      <p:ext uri="{BB962C8B-B14F-4D97-AF65-F5344CB8AC3E}">
        <p14:creationId xmlns:p14="http://schemas.microsoft.com/office/powerpoint/2010/main" val="143286607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36" name="Obdélník 35">
            <a:extLst>
              <a:ext uri="{FF2B5EF4-FFF2-40B4-BE49-F238E27FC236}">
                <a16:creationId xmlns:a16="http://schemas.microsoft.com/office/drawing/2014/main" id="{C2F3A2A8-C82C-4B50-B5D7-5E7EB7229069}"/>
              </a:ext>
            </a:extLst>
          </p:cNvPr>
          <p:cNvSpPr/>
          <p:nvPr/>
        </p:nvSpPr>
        <p:spPr>
          <a:xfrm>
            <a:off x="1524000" y="0"/>
            <a:ext cx="9144000" cy="6858000"/>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cs-CZ"/>
          </a:p>
        </p:txBody>
      </p:sp>
      <p:sp>
        <p:nvSpPr>
          <p:cNvPr id="23555" name="Rectangle 2">
            <a:extLst>
              <a:ext uri="{FF2B5EF4-FFF2-40B4-BE49-F238E27FC236}">
                <a16:creationId xmlns:a16="http://schemas.microsoft.com/office/drawing/2014/main" id="{6F8F9A9C-7086-4334-9A0B-4267DE561803}"/>
              </a:ext>
            </a:extLst>
          </p:cNvPr>
          <p:cNvSpPr>
            <a:spLocks noChangeArrowheads="1"/>
          </p:cNvSpPr>
          <p:nvPr/>
        </p:nvSpPr>
        <p:spPr bwMode="auto">
          <a:xfrm>
            <a:off x="4235451" y="2205038"/>
            <a:ext cx="3876675" cy="1966912"/>
          </a:xfrm>
          <a:prstGeom prst="rect">
            <a:avLst/>
          </a:prstGeom>
          <a:solidFill>
            <a:srgbClr val="CCFF99"/>
          </a:solidFill>
          <a:ln w="1905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3556" name="Freeform 3">
            <a:extLst>
              <a:ext uri="{FF2B5EF4-FFF2-40B4-BE49-F238E27FC236}">
                <a16:creationId xmlns:a16="http://schemas.microsoft.com/office/drawing/2014/main" id="{77666D1C-9E28-4461-BE06-0BA08E07EF8E}"/>
              </a:ext>
            </a:extLst>
          </p:cNvPr>
          <p:cNvSpPr>
            <a:spLocks/>
          </p:cNvSpPr>
          <p:nvPr/>
        </p:nvSpPr>
        <p:spPr bwMode="auto">
          <a:xfrm>
            <a:off x="1857376" y="4610100"/>
            <a:ext cx="8512175" cy="1460500"/>
          </a:xfrm>
          <a:custGeom>
            <a:avLst/>
            <a:gdLst>
              <a:gd name="T0" fmla="*/ 2147483646 w 5362"/>
              <a:gd name="T1" fmla="*/ 2147483646 h 920"/>
              <a:gd name="T2" fmla="*/ 2147483646 w 5362"/>
              <a:gd name="T3" fmla="*/ 2147483646 h 920"/>
              <a:gd name="T4" fmla="*/ 2147483646 w 5362"/>
              <a:gd name="T5" fmla="*/ 2147483646 h 920"/>
              <a:gd name="T6" fmla="*/ 2147483646 w 5362"/>
              <a:gd name="T7" fmla="*/ 2147483646 h 920"/>
              <a:gd name="T8" fmla="*/ 2147483646 w 5362"/>
              <a:gd name="T9" fmla="*/ 2147483646 h 920"/>
              <a:gd name="T10" fmla="*/ 2147483646 w 5362"/>
              <a:gd name="T11" fmla="*/ 2147483646 h 920"/>
              <a:gd name="T12" fmla="*/ 2147483646 w 5362"/>
              <a:gd name="T13" fmla="*/ 2147483646 h 920"/>
              <a:gd name="T14" fmla="*/ 2147483646 w 5362"/>
              <a:gd name="T15" fmla="*/ 2147483646 h 920"/>
              <a:gd name="T16" fmla="*/ 0 w 5362"/>
              <a:gd name="T17" fmla="*/ 2147483646 h 920"/>
              <a:gd name="T18" fmla="*/ 2147483646 w 5362"/>
              <a:gd name="T19" fmla="*/ 2147483646 h 920"/>
              <a:gd name="T20" fmla="*/ 2147483646 w 5362"/>
              <a:gd name="T21" fmla="*/ 2147483646 h 920"/>
              <a:gd name="T22" fmla="*/ 2147483646 w 5362"/>
              <a:gd name="T23" fmla="*/ 2147483646 h 920"/>
              <a:gd name="T24" fmla="*/ 2147483646 w 5362"/>
              <a:gd name="T25" fmla="*/ 2147483646 h 920"/>
              <a:gd name="T26" fmla="*/ 2147483646 w 5362"/>
              <a:gd name="T27" fmla="*/ 2147483646 h 920"/>
              <a:gd name="T28" fmla="*/ 2147483646 w 5362"/>
              <a:gd name="T29" fmla="*/ 2147483646 h 920"/>
              <a:gd name="T30" fmla="*/ 2147483646 w 5362"/>
              <a:gd name="T31" fmla="*/ 2147483646 h 920"/>
              <a:gd name="T32" fmla="*/ 2147483646 w 5362"/>
              <a:gd name="T33" fmla="*/ 2147483646 h 920"/>
              <a:gd name="T34" fmla="*/ 2147483646 w 5362"/>
              <a:gd name="T35" fmla="*/ 2147483646 h 920"/>
              <a:gd name="T36" fmla="*/ 2147483646 w 5362"/>
              <a:gd name="T37" fmla="*/ 2147483646 h 920"/>
              <a:gd name="T38" fmla="*/ 2147483646 w 5362"/>
              <a:gd name="T39" fmla="*/ 2147483646 h 920"/>
              <a:gd name="T40" fmla="*/ 2147483646 w 5362"/>
              <a:gd name="T41" fmla="*/ 2147483646 h 920"/>
              <a:gd name="T42" fmla="*/ 2147483646 w 5362"/>
              <a:gd name="T43" fmla="*/ 2147483646 h 920"/>
              <a:gd name="T44" fmla="*/ 2147483646 w 5362"/>
              <a:gd name="T45" fmla="*/ 2147483646 h 920"/>
              <a:gd name="T46" fmla="*/ 2147483646 w 5362"/>
              <a:gd name="T47" fmla="*/ 2147483646 h 920"/>
              <a:gd name="T48" fmla="*/ 2147483646 w 5362"/>
              <a:gd name="T49" fmla="*/ 2147483646 h 920"/>
              <a:gd name="T50" fmla="*/ 2147483646 w 5362"/>
              <a:gd name="T51" fmla="*/ 2147483646 h 920"/>
              <a:gd name="T52" fmla="*/ 2147483646 w 5362"/>
              <a:gd name="T53" fmla="*/ 2147483646 h 920"/>
              <a:gd name="T54" fmla="*/ 2147483646 w 5362"/>
              <a:gd name="T55" fmla="*/ 2147483646 h 920"/>
              <a:gd name="T56" fmla="*/ 2147483646 w 5362"/>
              <a:gd name="T57" fmla="*/ 2147483646 h 920"/>
              <a:gd name="T58" fmla="*/ 2147483646 w 5362"/>
              <a:gd name="T59" fmla="*/ 2147483646 h 920"/>
              <a:gd name="T60" fmla="*/ 2147483646 w 5362"/>
              <a:gd name="T61" fmla="*/ 2147483646 h 920"/>
              <a:gd name="T62" fmla="*/ 2147483646 w 5362"/>
              <a:gd name="T63" fmla="*/ 2147483646 h 920"/>
              <a:gd name="T64" fmla="*/ 2147483646 w 5362"/>
              <a:gd name="T65" fmla="*/ 2147483646 h 920"/>
              <a:gd name="T66" fmla="*/ 2147483646 w 5362"/>
              <a:gd name="T67" fmla="*/ 0 h 9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362"/>
              <a:gd name="T103" fmla="*/ 0 h 920"/>
              <a:gd name="T104" fmla="*/ 5362 w 5362"/>
              <a:gd name="T105" fmla="*/ 920 h 9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362" h="920">
                <a:moveTo>
                  <a:pt x="153" y="0"/>
                </a:moveTo>
                <a:lnTo>
                  <a:pt x="137" y="1"/>
                </a:lnTo>
                <a:lnTo>
                  <a:pt x="122" y="3"/>
                </a:lnTo>
                <a:lnTo>
                  <a:pt x="108" y="7"/>
                </a:lnTo>
                <a:lnTo>
                  <a:pt x="94" y="12"/>
                </a:lnTo>
                <a:lnTo>
                  <a:pt x="80" y="19"/>
                </a:lnTo>
                <a:lnTo>
                  <a:pt x="68" y="26"/>
                </a:lnTo>
                <a:lnTo>
                  <a:pt x="56" y="35"/>
                </a:lnTo>
                <a:lnTo>
                  <a:pt x="45" y="45"/>
                </a:lnTo>
                <a:lnTo>
                  <a:pt x="35" y="56"/>
                </a:lnTo>
                <a:lnTo>
                  <a:pt x="26" y="68"/>
                </a:lnTo>
                <a:lnTo>
                  <a:pt x="19" y="80"/>
                </a:lnTo>
                <a:lnTo>
                  <a:pt x="12" y="94"/>
                </a:lnTo>
                <a:lnTo>
                  <a:pt x="7" y="108"/>
                </a:lnTo>
                <a:lnTo>
                  <a:pt x="3" y="122"/>
                </a:lnTo>
                <a:lnTo>
                  <a:pt x="1" y="137"/>
                </a:lnTo>
                <a:lnTo>
                  <a:pt x="0" y="153"/>
                </a:lnTo>
                <a:lnTo>
                  <a:pt x="0" y="767"/>
                </a:lnTo>
                <a:lnTo>
                  <a:pt x="1" y="783"/>
                </a:lnTo>
                <a:lnTo>
                  <a:pt x="3" y="798"/>
                </a:lnTo>
                <a:lnTo>
                  <a:pt x="7" y="812"/>
                </a:lnTo>
                <a:lnTo>
                  <a:pt x="12" y="826"/>
                </a:lnTo>
                <a:lnTo>
                  <a:pt x="19" y="840"/>
                </a:lnTo>
                <a:lnTo>
                  <a:pt x="26" y="852"/>
                </a:lnTo>
                <a:lnTo>
                  <a:pt x="35" y="864"/>
                </a:lnTo>
                <a:lnTo>
                  <a:pt x="45" y="875"/>
                </a:lnTo>
                <a:lnTo>
                  <a:pt x="56" y="885"/>
                </a:lnTo>
                <a:lnTo>
                  <a:pt x="68" y="894"/>
                </a:lnTo>
                <a:lnTo>
                  <a:pt x="80" y="901"/>
                </a:lnTo>
                <a:lnTo>
                  <a:pt x="94" y="908"/>
                </a:lnTo>
                <a:lnTo>
                  <a:pt x="108" y="913"/>
                </a:lnTo>
                <a:lnTo>
                  <a:pt x="122" y="917"/>
                </a:lnTo>
                <a:lnTo>
                  <a:pt x="137" y="919"/>
                </a:lnTo>
                <a:lnTo>
                  <a:pt x="153" y="920"/>
                </a:lnTo>
                <a:lnTo>
                  <a:pt x="5209" y="920"/>
                </a:lnTo>
                <a:lnTo>
                  <a:pt x="5225" y="919"/>
                </a:lnTo>
                <a:lnTo>
                  <a:pt x="5240" y="917"/>
                </a:lnTo>
                <a:lnTo>
                  <a:pt x="5254" y="913"/>
                </a:lnTo>
                <a:lnTo>
                  <a:pt x="5268" y="908"/>
                </a:lnTo>
                <a:lnTo>
                  <a:pt x="5282" y="901"/>
                </a:lnTo>
                <a:lnTo>
                  <a:pt x="5294" y="894"/>
                </a:lnTo>
                <a:lnTo>
                  <a:pt x="5306" y="885"/>
                </a:lnTo>
                <a:lnTo>
                  <a:pt x="5317" y="875"/>
                </a:lnTo>
                <a:lnTo>
                  <a:pt x="5327" y="864"/>
                </a:lnTo>
                <a:lnTo>
                  <a:pt x="5336" y="852"/>
                </a:lnTo>
                <a:lnTo>
                  <a:pt x="5343" y="840"/>
                </a:lnTo>
                <a:lnTo>
                  <a:pt x="5350" y="826"/>
                </a:lnTo>
                <a:lnTo>
                  <a:pt x="5355" y="812"/>
                </a:lnTo>
                <a:lnTo>
                  <a:pt x="5359" y="798"/>
                </a:lnTo>
                <a:lnTo>
                  <a:pt x="5361" y="783"/>
                </a:lnTo>
                <a:lnTo>
                  <a:pt x="5362" y="767"/>
                </a:lnTo>
                <a:lnTo>
                  <a:pt x="5362" y="153"/>
                </a:lnTo>
                <a:lnTo>
                  <a:pt x="5361" y="137"/>
                </a:lnTo>
                <a:lnTo>
                  <a:pt x="5359" y="122"/>
                </a:lnTo>
                <a:lnTo>
                  <a:pt x="5355" y="108"/>
                </a:lnTo>
                <a:lnTo>
                  <a:pt x="5350" y="94"/>
                </a:lnTo>
                <a:lnTo>
                  <a:pt x="5343" y="80"/>
                </a:lnTo>
                <a:lnTo>
                  <a:pt x="5336" y="68"/>
                </a:lnTo>
                <a:lnTo>
                  <a:pt x="5327" y="56"/>
                </a:lnTo>
                <a:lnTo>
                  <a:pt x="5317" y="45"/>
                </a:lnTo>
                <a:lnTo>
                  <a:pt x="5306" y="35"/>
                </a:lnTo>
                <a:lnTo>
                  <a:pt x="5294" y="26"/>
                </a:lnTo>
                <a:lnTo>
                  <a:pt x="5282" y="19"/>
                </a:lnTo>
                <a:lnTo>
                  <a:pt x="5268" y="12"/>
                </a:lnTo>
                <a:lnTo>
                  <a:pt x="5254" y="7"/>
                </a:lnTo>
                <a:lnTo>
                  <a:pt x="5240" y="3"/>
                </a:lnTo>
                <a:lnTo>
                  <a:pt x="5225" y="1"/>
                </a:lnTo>
                <a:lnTo>
                  <a:pt x="5209" y="0"/>
                </a:lnTo>
                <a:lnTo>
                  <a:pt x="153" y="0"/>
                </a:lnTo>
                <a:close/>
              </a:path>
            </a:pathLst>
          </a:custGeom>
          <a:solidFill>
            <a:srgbClr val="00CC99"/>
          </a:solidFill>
          <a:ln w="19050">
            <a:solidFill>
              <a:srgbClr val="000000"/>
            </a:solidFill>
            <a:round/>
            <a:headEnd/>
            <a:tailEnd/>
          </a:ln>
        </p:spPr>
        <p:txBody>
          <a:bodyPr/>
          <a:lstStyle/>
          <a:p>
            <a:endParaRPr lang="en-US"/>
          </a:p>
        </p:txBody>
      </p:sp>
      <p:grpSp>
        <p:nvGrpSpPr>
          <p:cNvPr id="23557" name="Group 4">
            <a:extLst>
              <a:ext uri="{FF2B5EF4-FFF2-40B4-BE49-F238E27FC236}">
                <a16:creationId xmlns:a16="http://schemas.microsoft.com/office/drawing/2014/main" id="{3DB3D8C8-FEC5-488F-9C67-4AFE33DD5897}"/>
              </a:ext>
            </a:extLst>
          </p:cNvPr>
          <p:cNvGrpSpPr>
            <a:grpSpLocks/>
          </p:cNvGrpSpPr>
          <p:nvPr/>
        </p:nvGrpSpPr>
        <p:grpSpPr bwMode="auto">
          <a:xfrm>
            <a:off x="6238876" y="4152900"/>
            <a:ext cx="169863" cy="412750"/>
            <a:chOff x="2827" y="2616"/>
            <a:chExt cx="107" cy="260"/>
          </a:xfrm>
        </p:grpSpPr>
        <p:sp>
          <p:nvSpPr>
            <p:cNvPr id="23587" name="Rectangle 5">
              <a:extLst>
                <a:ext uri="{FF2B5EF4-FFF2-40B4-BE49-F238E27FC236}">
                  <a16:creationId xmlns:a16="http://schemas.microsoft.com/office/drawing/2014/main" id="{3EF112A6-37D2-45FE-BDAC-89A49EC33A6F}"/>
                </a:ext>
              </a:extLst>
            </p:cNvPr>
            <p:cNvSpPr>
              <a:spLocks noChangeArrowheads="1"/>
            </p:cNvSpPr>
            <p:nvPr/>
          </p:nvSpPr>
          <p:spPr bwMode="auto">
            <a:xfrm>
              <a:off x="2868" y="2721"/>
              <a:ext cx="24" cy="1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3588" name="Freeform 6">
              <a:extLst>
                <a:ext uri="{FF2B5EF4-FFF2-40B4-BE49-F238E27FC236}">
                  <a16:creationId xmlns:a16="http://schemas.microsoft.com/office/drawing/2014/main" id="{473626D9-DA4C-4DA6-A63A-5538D4B8F348}"/>
                </a:ext>
              </a:extLst>
            </p:cNvPr>
            <p:cNvSpPr>
              <a:spLocks/>
            </p:cNvSpPr>
            <p:nvPr/>
          </p:nvSpPr>
          <p:spPr bwMode="auto">
            <a:xfrm>
              <a:off x="2827" y="2616"/>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3558" name="Group 7">
            <a:extLst>
              <a:ext uri="{FF2B5EF4-FFF2-40B4-BE49-F238E27FC236}">
                <a16:creationId xmlns:a16="http://schemas.microsoft.com/office/drawing/2014/main" id="{3C24FAE2-DF7B-4FDC-A7C2-D4F0DF4C22EF}"/>
              </a:ext>
            </a:extLst>
          </p:cNvPr>
          <p:cNvGrpSpPr>
            <a:grpSpLocks/>
          </p:cNvGrpSpPr>
          <p:nvPr/>
        </p:nvGrpSpPr>
        <p:grpSpPr bwMode="auto">
          <a:xfrm>
            <a:off x="5776913" y="4175126"/>
            <a:ext cx="169862" cy="411163"/>
            <a:chOff x="2536" y="2630"/>
            <a:chExt cx="107" cy="259"/>
          </a:xfrm>
        </p:grpSpPr>
        <p:sp>
          <p:nvSpPr>
            <p:cNvPr id="23585" name="Rectangle 8">
              <a:extLst>
                <a:ext uri="{FF2B5EF4-FFF2-40B4-BE49-F238E27FC236}">
                  <a16:creationId xmlns:a16="http://schemas.microsoft.com/office/drawing/2014/main" id="{1A644E90-77B8-4019-BC8E-1752D86C4E60}"/>
                </a:ext>
              </a:extLst>
            </p:cNvPr>
            <p:cNvSpPr>
              <a:spLocks noChangeArrowheads="1"/>
            </p:cNvSpPr>
            <p:nvPr/>
          </p:nvSpPr>
          <p:spPr bwMode="auto">
            <a:xfrm>
              <a:off x="2578" y="2630"/>
              <a:ext cx="24" cy="154"/>
            </a:xfrm>
            <a:prstGeom prst="rect">
              <a:avLst/>
            </a:prstGeom>
            <a:solidFill>
              <a:srgbClr val="000000"/>
            </a:solidFill>
            <a:ln w="12700">
              <a:solidFill>
                <a:srgbClr val="000000"/>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3586" name="Freeform 9">
              <a:extLst>
                <a:ext uri="{FF2B5EF4-FFF2-40B4-BE49-F238E27FC236}">
                  <a16:creationId xmlns:a16="http://schemas.microsoft.com/office/drawing/2014/main" id="{B0C8768F-B76D-4DB9-B78F-95FE42FF12DE}"/>
                </a:ext>
              </a:extLst>
            </p:cNvPr>
            <p:cNvSpPr>
              <a:spLocks/>
            </p:cNvSpPr>
            <p:nvPr/>
          </p:nvSpPr>
          <p:spPr bwMode="auto">
            <a:xfrm>
              <a:off x="2536" y="2782"/>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w="12700">
              <a:solidFill>
                <a:srgbClr val="000000"/>
              </a:solidFill>
              <a:round/>
              <a:headEnd/>
              <a:tailEnd/>
            </a:ln>
          </p:spPr>
          <p:txBody>
            <a:bodyPr/>
            <a:lstStyle/>
            <a:p>
              <a:endParaRPr lang="en-US"/>
            </a:p>
          </p:txBody>
        </p:sp>
      </p:grpSp>
      <p:grpSp>
        <p:nvGrpSpPr>
          <p:cNvPr id="23559" name="Group 10">
            <a:extLst>
              <a:ext uri="{FF2B5EF4-FFF2-40B4-BE49-F238E27FC236}">
                <a16:creationId xmlns:a16="http://schemas.microsoft.com/office/drawing/2014/main" id="{91168ADA-8678-439F-AA41-AED92D744B1F}"/>
              </a:ext>
            </a:extLst>
          </p:cNvPr>
          <p:cNvGrpSpPr>
            <a:grpSpLocks/>
          </p:cNvGrpSpPr>
          <p:nvPr/>
        </p:nvGrpSpPr>
        <p:grpSpPr bwMode="auto">
          <a:xfrm>
            <a:off x="6278563" y="6054726"/>
            <a:ext cx="169862" cy="447675"/>
            <a:chOff x="2852" y="3814"/>
            <a:chExt cx="107" cy="282"/>
          </a:xfrm>
        </p:grpSpPr>
        <p:sp>
          <p:nvSpPr>
            <p:cNvPr id="23583" name="Rectangle 11">
              <a:extLst>
                <a:ext uri="{FF2B5EF4-FFF2-40B4-BE49-F238E27FC236}">
                  <a16:creationId xmlns:a16="http://schemas.microsoft.com/office/drawing/2014/main" id="{5CFCB686-27E6-4361-ADD6-E38FD9BE3AB3}"/>
                </a:ext>
              </a:extLst>
            </p:cNvPr>
            <p:cNvSpPr>
              <a:spLocks noChangeArrowheads="1"/>
            </p:cNvSpPr>
            <p:nvPr/>
          </p:nvSpPr>
          <p:spPr bwMode="auto">
            <a:xfrm>
              <a:off x="2893" y="3919"/>
              <a:ext cx="24" cy="17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3584" name="Freeform 12">
              <a:extLst>
                <a:ext uri="{FF2B5EF4-FFF2-40B4-BE49-F238E27FC236}">
                  <a16:creationId xmlns:a16="http://schemas.microsoft.com/office/drawing/2014/main" id="{206B2C28-78F3-4E24-89B3-409E38492919}"/>
                </a:ext>
              </a:extLst>
            </p:cNvPr>
            <p:cNvSpPr>
              <a:spLocks/>
            </p:cNvSpPr>
            <p:nvPr/>
          </p:nvSpPr>
          <p:spPr bwMode="auto">
            <a:xfrm>
              <a:off x="2852" y="3814"/>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3560" name="Group 13">
            <a:extLst>
              <a:ext uri="{FF2B5EF4-FFF2-40B4-BE49-F238E27FC236}">
                <a16:creationId xmlns:a16="http://schemas.microsoft.com/office/drawing/2014/main" id="{26BB2ACC-1E9D-468E-8820-E0031B2A45F4}"/>
              </a:ext>
            </a:extLst>
          </p:cNvPr>
          <p:cNvGrpSpPr>
            <a:grpSpLocks/>
          </p:cNvGrpSpPr>
          <p:nvPr/>
        </p:nvGrpSpPr>
        <p:grpSpPr bwMode="auto">
          <a:xfrm>
            <a:off x="5794376" y="6070601"/>
            <a:ext cx="169863" cy="385763"/>
            <a:chOff x="2547" y="3824"/>
            <a:chExt cx="107" cy="243"/>
          </a:xfrm>
        </p:grpSpPr>
        <p:sp>
          <p:nvSpPr>
            <p:cNvPr id="23581" name="Rectangle 14">
              <a:extLst>
                <a:ext uri="{FF2B5EF4-FFF2-40B4-BE49-F238E27FC236}">
                  <a16:creationId xmlns:a16="http://schemas.microsoft.com/office/drawing/2014/main" id="{1AF6C847-1BFC-4143-9692-2931E09F69A0}"/>
                </a:ext>
              </a:extLst>
            </p:cNvPr>
            <p:cNvSpPr>
              <a:spLocks noChangeArrowheads="1"/>
            </p:cNvSpPr>
            <p:nvPr/>
          </p:nvSpPr>
          <p:spPr bwMode="auto">
            <a:xfrm>
              <a:off x="2589" y="3824"/>
              <a:ext cx="24" cy="1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3582" name="Freeform 15">
              <a:extLst>
                <a:ext uri="{FF2B5EF4-FFF2-40B4-BE49-F238E27FC236}">
                  <a16:creationId xmlns:a16="http://schemas.microsoft.com/office/drawing/2014/main" id="{87814E91-AA6C-4FF0-A793-CF0392E5ACCC}"/>
                </a:ext>
              </a:extLst>
            </p:cNvPr>
            <p:cNvSpPr>
              <a:spLocks/>
            </p:cNvSpPr>
            <p:nvPr/>
          </p:nvSpPr>
          <p:spPr bwMode="auto">
            <a:xfrm>
              <a:off x="2547" y="3960"/>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3561" name="Rectangle 16">
            <a:extLst>
              <a:ext uri="{FF2B5EF4-FFF2-40B4-BE49-F238E27FC236}">
                <a16:creationId xmlns:a16="http://schemas.microsoft.com/office/drawing/2014/main" id="{A1C836AC-8488-48E1-A87A-783BEEC67211}"/>
              </a:ext>
            </a:extLst>
          </p:cNvPr>
          <p:cNvSpPr>
            <a:spLocks noChangeArrowheads="1"/>
          </p:cNvSpPr>
          <p:nvPr/>
        </p:nvSpPr>
        <p:spPr bwMode="auto">
          <a:xfrm>
            <a:off x="4440239" y="3063875"/>
            <a:ext cx="36420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Extracelulární tekutina - ECT</a:t>
            </a:r>
            <a:endParaRPr lang="cs-CZ" altLang="cs-CZ" sz="2400">
              <a:latin typeface="Times New Roman" panose="02020603050405020304" pitchFamily="18" charset="0"/>
            </a:endParaRPr>
          </a:p>
        </p:txBody>
      </p:sp>
      <p:sp>
        <p:nvSpPr>
          <p:cNvPr id="23562" name="Rectangle 17">
            <a:extLst>
              <a:ext uri="{FF2B5EF4-FFF2-40B4-BE49-F238E27FC236}">
                <a16:creationId xmlns:a16="http://schemas.microsoft.com/office/drawing/2014/main" id="{0DBAF00D-2F6F-455E-8EF2-51E2AAE43EC2}"/>
              </a:ext>
            </a:extLst>
          </p:cNvPr>
          <p:cNvSpPr>
            <a:spLocks noChangeArrowheads="1"/>
          </p:cNvSpPr>
          <p:nvPr/>
        </p:nvSpPr>
        <p:spPr bwMode="auto">
          <a:xfrm>
            <a:off x="4164013" y="4991100"/>
            <a:ext cx="345447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a:solidFill>
                  <a:srgbClr val="000000"/>
                </a:solidFill>
                <a:latin typeface="Times New Roman" panose="02020603050405020304" pitchFamily="18" charset="0"/>
              </a:rPr>
              <a:t>intracelulární tekutina - ICT</a:t>
            </a:r>
            <a:endParaRPr lang="cs-CZ" altLang="cs-CZ" sz="2400">
              <a:latin typeface="Times New Roman" panose="02020603050405020304" pitchFamily="18" charset="0"/>
            </a:endParaRPr>
          </a:p>
        </p:txBody>
      </p:sp>
      <p:sp>
        <p:nvSpPr>
          <p:cNvPr id="23563" name="Rectangle 18">
            <a:extLst>
              <a:ext uri="{FF2B5EF4-FFF2-40B4-BE49-F238E27FC236}">
                <a16:creationId xmlns:a16="http://schemas.microsoft.com/office/drawing/2014/main" id="{6BFB53BB-5B20-4CE8-9499-EED6B25FCAF9}"/>
              </a:ext>
            </a:extLst>
          </p:cNvPr>
          <p:cNvSpPr>
            <a:spLocks noChangeArrowheads="1"/>
          </p:cNvSpPr>
          <p:nvPr/>
        </p:nvSpPr>
        <p:spPr bwMode="auto">
          <a:xfrm>
            <a:off x="4879976" y="6397625"/>
            <a:ext cx="18954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3564" name="Rectangle 19">
            <a:extLst>
              <a:ext uri="{FF2B5EF4-FFF2-40B4-BE49-F238E27FC236}">
                <a16:creationId xmlns:a16="http://schemas.microsoft.com/office/drawing/2014/main" id="{69A2C097-DDA5-4469-AD39-19562DCD6AC2}"/>
              </a:ext>
            </a:extLst>
          </p:cNvPr>
          <p:cNvSpPr>
            <a:spLocks noChangeArrowheads="1"/>
          </p:cNvSpPr>
          <p:nvPr/>
        </p:nvSpPr>
        <p:spPr bwMode="auto">
          <a:xfrm>
            <a:off x="5199064" y="6464300"/>
            <a:ext cx="1777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i="1">
                <a:solidFill>
                  <a:srgbClr val="000000"/>
                </a:solidFill>
                <a:latin typeface="Times New Roman" panose="02020603050405020304" pitchFamily="18" charset="0"/>
              </a:rPr>
              <a:t>Metabolismus</a:t>
            </a:r>
            <a:endParaRPr lang="cs-CZ" altLang="cs-CZ" sz="2400" b="1">
              <a:latin typeface="Times New Roman" panose="02020603050405020304" pitchFamily="18" charset="0"/>
            </a:endParaRPr>
          </a:p>
        </p:txBody>
      </p:sp>
      <p:sp>
        <p:nvSpPr>
          <p:cNvPr id="23565" name="Rectangle 20">
            <a:extLst>
              <a:ext uri="{FF2B5EF4-FFF2-40B4-BE49-F238E27FC236}">
                <a16:creationId xmlns:a16="http://schemas.microsoft.com/office/drawing/2014/main" id="{99876188-904D-464E-9128-71CC4AD5B903}"/>
              </a:ext>
            </a:extLst>
          </p:cNvPr>
          <p:cNvSpPr>
            <a:spLocks noChangeArrowheads="1"/>
          </p:cNvSpPr>
          <p:nvPr/>
        </p:nvSpPr>
        <p:spPr bwMode="auto">
          <a:xfrm>
            <a:off x="2976564" y="2533650"/>
            <a:ext cx="13858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3566" name="Rectangle 21">
            <a:extLst>
              <a:ext uri="{FF2B5EF4-FFF2-40B4-BE49-F238E27FC236}">
                <a16:creationId xmlns:a16="http://schemas.microsoft.com/office/drawing/2014/main" id="{932E5119-7A5A-42A9-85EB-48CCD9CDCFC9}"/>
              </a:ext>
            </a:extLst>
          </p:cNvPr>
          <p:cNvSpPr>
            <a:spLocks noChangeArrowheads="1"/>
          </p:cNvSpPr>
          <p:nvPr/>
        </p:nvSpPr>
        <p:spPr bwMode="auto">
          <a:xfrm>
            <a:off x="12304713" y="2092326"/>
            <a:ext cx="246062" cy="1228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grpSp>
        <p:nvGrpSpPr>
          <p:cNvPr id="23567" name="Group 22">
            <a:extLst>
              <a:ext uri="{FF2B5EF4-FFF2-40B4-BE49-F238E27FC236}">
                <a16:creationId xmlns:a16="http://schemas.microsoft.com/office/drawing/2014/main" id="{79A610A1-8DC3-42D5-BD61-A37A4E953317}"/>
              </a:ext>
            </a:extLst>
          </p:cNvPr>
          <p:cNvGrpSpPr>
            <a:grpSpLocks/>
          </p:cNvGrpSpPr>
          <p:nvPr/>
        </p:nvGrpSpPr>
        <p:grpSpPr bwMode="auto">
          <a:xfrm>
            <a:off x="6159501" y="1590676"/>
            <a:ext cx="169863" cy="542925"/>
            <a:chOff x="2968" y="839"/>
            <a:chExt cx="107" cy="342"/>
          </a:xfrm>
        </p:grpSpPr>
        <p:sp>
          <p:nvSpPr>
            <p:cNvPr id="23579" name="Freeform 23">
              <a:extLst>
                <a:ext uri="{FF2B5EF4-FFF2-40B4-BE49-F238E27FC236}">
                  <a16:creationId xmlns:a16="http://schemas.microsoft.com/office/drawing/2014/main" id="{D5096879-AFF4-4516-9512-6FB7731A4163}"/>
                </a:ext>
              </a:extLst>
            </p:cNvPr>
            <p:cNvSpPr>
              <a:spLocks/>
            </p:cNvSpPr>
            <p:nvPr/>
          </p:nvSpPr>
          <p:spPr bwMode="auto">
            <a:xfrm>
              <a:off x="3008" y="944"/>
              <a:ext cx="25" cy="237"/>
            </a:xfrm>
            <a:custGeom>
              <a:avLst/>
              <a:gdLst>
                <a:gd name="T0" fmla="*/ 0 w 25"/>
                <a:gd name="T1" fmla="*/ 237 h 237"/>
                <a:gd name="T2" fmla="*/ 24 w 25"/>
                <a:gd name="T3" fmla="*/ 237 h 237"/>
                <a:gd name="T4" fmla="*/ 25 w 25"/>
                <a:gd name="T5" fmla="*/ 0 h 237"/>
                <a:gd name="T6" fmla="*/ 1 w 25"/>
                <a:gd name="T7" fmla="*/ 0 h 237"/>
                <a:gd name="T8" fmla="*/ 0 w 25"/>
                <a:gd name="T9" fmla="*/ 237 h 237"/>
                <a:gd name="T10" fmla="*/ 0 60000 65536"/>
                <a:gd name="T11" fmla="*/ 0 60000 65536"/>
                <a:gd name="T12" fmla="*/ 0 60000 65536"/>
                <a:gd name="T13" fmla="*/ 0 60000 65536"/>
                <a:gd name="T14" fmla="*/ 0 60000 65536"/>
                <a:gd name="T15" fmla="*/ 0 w 25"/>
                <a:gd name="T16" fmla="*/ 0 h 237"/>
                <a:gd name="T17" fmla="*/ 25 w 25"/>
                <a:gd name="T18" fmla="*/ 237 h 237"/>
              </a:gdLst>
              <a:ahLst/>
              <a:cxnLst>
                <a:cxn ang="T10">
                  <a:pos x="T0" y="T1"/>
                </a:cxn>
                <a:cxn ang="T11">
                  <a:pos x="T2" y="T3"/>
                </a:cxn>
                <a:cxn ang="T12">
                  <a:pos x="T4" y="T5"/>
                </a:cxn>
                <a:cxn ang="T13">
                  <a:pos x="T6" y="T7"/>
                </a:cxn>
                <a:cxn ang="T14">
                  <a:pos x="T8" y="T9"/>
                </a:cxn>
              </a:cxnLst>
              <a:rect l="T15" t="T16" r="T17" b="T18"/>
              <a:pathLst>
                <a:path w="25" h="237">
                  <a:moveTo>
                    <a:pt x="0" y="237"/>
                  </a:moveTo>
                  <a:lnTo>
                    <a:pt x="24" y="237"/>
                  </a:lnTo>
                  <a:lnTo>
                    <a:pt x="25" y="0"/>
                  </a:lnTo>
                  <a:lnTo>
                    <a:pt x="1" y="0"/>
                  </a:lnTo>
                  <a:lnTo>
                    <a:pt x="0" y="2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80" name="Freeform 24">
              <a:extLst>
                <a:ext uri="{FF2B5EF4-FFF2-40B4-BE49-F238E27FC236}">
                  <a16:creationId xmlns:a16="http://schemas.microsoft.com/office/drawing/2014/main" id="{115D9B16-FE96-4683-842B-E3F3675C830B}"/>
                </a:ext>
              </a:extLst>
            </p:cNvPr>
            <p:cNvSpPr>
              <a:spLocks/>
            </p:cNvSpPr>
            <p:nvPr/>
          </p:nvSpPr>
          <p:spPr bwMode="auto">
            <a:xfrm>
              <a:off x="2968" y="839"/>
              <a:ext cx="107" cy="107"/>
            </a:xfrm>
            <a:custGeom>
              <a:avLst/>
              <a:gdLst>
                <a:gd name="T0" fmla="*/ 107 w 107"/>
                <a:gd name="T1" fmla="*/ 107 h 107"/>
                <a:gd name="T2" fmla="*/ 53 w 107"/>
                <a:gd name="T3" fmla="*/ 0 h 107"/>
                <a:gd name="T4" fmla="*/ 0 w 107"/>
                <a:gd name="T5" fmla="*/ 107 h 107"/>
                <a:gd name="T6" fmla="*/ 107 w 107"/>
                <a:gd name="T7" fmla="*/ 107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107" y="107"/>
                  </a:moveTo>
                  <a:lnTo>
                    <a:pt x="53" y="0"/>
                  </a:lnTo>
                  <a:lnTo>
                    <a:pt x="0" y="107"/>
                  </a:lnTo>
                  <a:lnTo>
                    <a:pt x="10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3568" name="Group 25">
            <a:extLst>
              <a:ext uri="{FF2B5EF4-FFF2-40B4-BE49-F238E27FC236}">
                <a16:creationId xmlns:a16="http://schemas.microsoft.com/office/drawing/2014/main" id="{A99DAFF2-F6A7-487D-9E36-E4A125ADB231}"/>
              </a:ext>
            </a:extLst>
          </p:cNvPr>
          <p:cNvGrpSpPr>
            <a:grpSpLocks/>
          </p:cNvGrpSpPr>
          <p:nvPr/>
        </p:nvGrpSpPr>
        <p:grpSpPr bwMode="auto">
          <a:xfrm>
            <a:off x="5808663" y="1601788"/>
            <a:ext cx="169862" cy="508000"/>
            <a:chOff x="2747" y="846"/>
            <a:chExt cx="107" cy="320"/>
          </a:xfrm>
        </p:grpSpPr>
        <p:sp>
          <p:nvSpPr>
            <p:cNvPr id="23577" name="Rectangle 26">
              <a:extLst>
                <a:ext uri="{FF2B5EF4-FFF2-40B4-BE49-F238E27FC236}">
                  <a16:creationId xmlns:a16="http://schemas.microsoft.com/office/drawing/2014/main" id="{1C704A69-1DC3-49A2-9EE4-433F093A9660}"/>
                </a:ext>
              </a:extLst>
            </p:cNvPr>
            <p:cNvSpPr>
              <a:spLocks noChangeArrowheads="1"/>
            </p:cNvSpPr>
            <p:nvPr/>
          </p:nvSpPr>
          <p:spPr bwMode="auto">
            <a:xfrm>
              <a:off x="2789" y="846"/>
              <a:ext cx="24" cy="2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en-US" altLang="cs-CZ" sz="2400">
                <a:latin typeface="Arial" panose="020B0604020202020204" pitchFamily="34" charset="0"/>
              </a:endParaRPr>
            </a:p>
          </p:txBody>
        </p:sp>
        <p:sp>
          <p:nvSpPr>
            <p:cNvPr id="23578" name="Freeform 27">
              <a:extLst>
                <a:ext uri="{FF2B5EF4-FFF2-40B4-BE49-F238E27FC236}">
                  <a16:creationId xmlns:a16="http://schemas.microsoft.com/office/drawing/2014/main" id="{8BA52189-5308-42EF-A33F-BBF712C6858C}"/>
                </a:ext>
              </a:extLst>
            </p:cNvPr>
            <p:cNvSpPr>
              <a:spLocks/>
            </p:cNvSpPr>
            <p:nvPr/>
          </p:nvSpPr>
          <p:spPr bwMode="auto">
            <a:xfrm>
              <a:off x="2747" y="1059"/>
              <a:ext cx="107" cy="107"/>
            </a:xfrm>
            <a:custGeom>
              <a:avLst/>
              <a:gdLst>
                <a:gd name="T0" fmla="*/ 0 w 107"/>
                <a:gd name="T1" fmla="*/ 0 h 107"/>
                <a:gd name="T2" fmla="*/ 54 w 107"/>
                <a:gd name="T3" fmla="*/ 107 h 107"/>
                <a:gd name="T4" fmla="*/ 107 w 107"/>
                <a:gd name="T5" fmla="*/ 0 h 107"/>
                <a:gd name="T6" fmla="*/ 0 w 107"/>
                <a:gd name="T7" fmla="*/ 0 h 107"/>
                <a:gd name="T8" fmla="*/ 0 60000 65536"/>
                <a:gd name="T9" fmla="*/ 0 60000 65536"/>
                <a:gd name="T10" fmla="*/ 0 60000 65536"/>
                <a:gd name="T11" fmla="*/ 0 60000 65536"/>
                <a:gd name="T12" fmla="*/ 0 w 107"/>
                <a:gd name="T13" fmla="*/ 0 h 107"/>
                <a:gd name="T14" fmla="*/ 107 w 107"/>
                <a:gd name="T15" fmla="*/ 107 h 107"/>
              </a:gdLst>
              <a:ahLst/>
              <a:cxnLst>
                <a:cxn ang="T8">
                  <a:pos x="T0" y="T1"/>
                </a:cxn>
                <a:cxn ang="T9">
                  <a:pos x="T2" y="T3"/>
                </a:cxn>
                <a:cxn ang="T10">
                  <a:pos x="T4" y="T5"/>
                </a:cxn>
                <a:cxn ang="T11">
                  <a:pos x="T6" y="T7"/>
                </a:cxn>
              </a:cxnLst>
              <a:rect l="T12" t="T13" r="T14" b="T15"/>
              <a:pathLst>
                <a:path w="107" h="107">
                  <a:moveTo>
                    <a:pt x="0" y="0"/>
                  </a:moveTo>
                  <a:lnTo>
                    <a:pt x="54" y="107"/>
                  </a:lnTo>
                  <a:lnTo>
                    <a:pt x="10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3569" name="Text Box 28">
            <a:extLst>
              <a:ext uri="{FF2B5EF4-FFF2-40B4-BE49-F238E27FC236}">
                <a16:creationId xmlns:a16="http://schemas.microsoft.com/office/drawing/2014/main" id="{A8967B03-CD37-47AE-B338-7C4D8AC9D01E}"/>
              </a:ext>
            </a:extLst>
          </p:cNvPr>
          <p:cNvSpPr txBox="1">
            <a:spLocks noChangeArrowheads="1"/>
          </p:cNvSpPr>
          <p:nvPr/>
        </p:nvSpPr>
        <p:spPr bwMode="auto">
          <a:xfrm>
            <a:off x="4135438" y="908051"/>
            <a:ext cx="41719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b="1" i="1">
                <a:latin typeface="Times New Roman" panose="02020603050405020304" pitchFamily="18" charset="0"/>
              </a:rPr>
              <a:t>Vnější prostředí organismu</a:t>
            </a:r>
          </a:p>
        </p:txBody>
      </p:sp>
      <p:pic>
        <p:nvPicPr>
          <p:cNvPr id="338973" name="Picture 29" descr="j0345367">
            <a:extLst>
              <a:ext uri="{FF2B5EF4-FFF2-40B4-BE49-F238E27FC236}">
                <a16:creationId xmlns:a16="http://schemas.microsoft.com/office/drawing/2014/main" id="{012D7CFB-8677-4E09-8E84-5290B8DFFB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19289" y="333375"/>
            <a:ext cx="1296987"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8974" name="Text Box 30">
            <a:extLst>
              <a:ext uri="{FF2B5EF4-FFF2-40B4-BE49-F238E27FC236}">
                <a16:creationId xmlns:a16="http://schemas.microsoft.com/office/drawing/2014/main" id="{1B5B6321-10E8-405D-B7CF-ED592774E8AE}"/>
              </a:ext>
            </a:extLst>
          </p:cNvPr>
          <p:cNvSpPr txBox="1">
            <a:spLocks noChangeArrowheads="1"/>
          </p:cNvSpPr>
          <p:nvPr/>
        </p:nvSpPr>
        <p:spPr bwMode="auto">
          <a:xfrm>
            <a:off x="1524001" y="1700213"/>
            <a:ext cx="19780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Koncentrace</a:t>
            </a:r>
          </a:p>
        </p:txBody>
      </p:sp>
      <p:graphicFrame>
        <p:nvGraphicFramePr>
          <p:cNvPr id="338975" name="Object 31">
            <a:extLst>
              <a:ext uri="{FF2B5EF4-FFF2-40B4-BE49-F238E27FC236}">
                <a16:creationId xmlns:a16="http://schemas.microsoft.com/office/drawing/2014/main" id="{27CF1AFC-42E6-4FC4-BF44-86E6021B9B09}"/>
              </a:ext>
            </a:extLst>
          </p:cNvPr>
          <p:cNvGraphicFramePr>
            <a:graphicFrameLocks noChangeAspect="1"/>
          </p:cNvGraphicFramePr>
          <p:nvPr/>
        </p:nvGraphicFramePr>
        <p:xfrm>
          <a:off x="8543925" y="1341438"/>
          <a:ext cx="884238" cy="792162"/>
        </p:xfrm>
        <a:graphic>
          <a:graphicData uri="http://schemas.openxmlformats.org/presentationml/2006/ole">
            <mc:AlternateContent xmlns:mc="http://schemas.openxmlformats.org/markup-compatibility/2006">
              <mc:Choice xmlns:v="urn:schemas-microsoft-com:vml" Requires="v">
                <p:oleObj spid="_x0000_s21507" name="Clip" r:id="rId5" imgW="1785823" imgH="1429207" progId="">
                  <p:embed/>
                </p:oleObj>
              </mc:Choice>
              <mc:Fallback>
                <p:oleObj name="Clip" r:id="rId5" imgW="1785823" imgH="1429207" progId="">
                  <p:embed/>
                  <p:pic>
                    <p:nvPicPr>
                      <p:cNvPr id="338975" name="Object 31">
                        <a:extLst>
                          <a:ext uri="{FF2B5EF4-FFF2-40B4-BE49-F238E27FC236}">
                            <a16:creationId xmlns:a16="http://schemas.microsoft.com/office/drawing/2014/main" id="{27CF1AFC-42E6-4FC4-BF44-86E6021B9B0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543925" y="1341438"/>
                        <a:ext cx="884238" cy="79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38976" name="Text Box 32">
            <a:extLst>
              <a:ext uri="{FF2B5EF4-FFF2-40B4-BE49-F238E27FC236}">
                <a16:creationId xmlns:a16="http://schemas.microsoft.com/office/drawing/2014/main" id="{C760F179-DBE5-4C8A-BD9C-11886B425A53}"/>
              </a:ext>
            </a:extLst>
          </p:cNvPr>
          <p:cNvSpPr txBox="1">
            <a:spLocks noChangeArrowheads="1"/>
          </p:cNvSpPr>
          <p:nvPr/>
        </p:nvSpPr>
        <p:spPr bwMode="auto">
          <a:xfrm>
            <a:off x="6456364" y="1412876"/>
            <a:ext cx="2185987"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a:latin typeface="Times New Roman" panose="02020603050405020304" pitchFamily="18" charset="0"/>
              </a:rPr>
              <a:t>Odhad bilancí</a:t>
            </a:r>
          </a:p>
        </p:txBody>
      </p:sp>
      <p:pic>
        <p:nvPicPr>
          <p:cNvPr id="338977" name="Picture 33" descr="j0345367">
            <a:extLst>
              <a:ext uri="{FF2B5EF4-FFF2-40B4-BE49-F238E27FC236}">
                <a16:creationId xmlns:a16="http://schemas.microsoft.com/office/drawing/2014/main" id="{AF41F9C0-B411-4113-BF64-53AE106BEC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71014" y="0"/>
            <a:ext cx="1296987" cy="129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8978" name="Line 34">
            <a:extLst>
              <a:ext uri="{FF2B5EF4-FFF2-40B4-BE49-F238E27FC236}">
                <a16:creationId xmlns:a16="http://schemas.microsoft.com/office/drawing/2014/main" id="{C9B6117D-A1E0-48E5-AE4B-1522F72D2390}"/>
              </a:ext>
            </a:extLst>
          </p:cNvPr>
          <p:cNvSpPr>
            <a:spLocks noChangeShapeType="1"/>
          </p:cNvSpPr>
          <p:nvPr/>
        </p:nvSpPr>
        <p:spPr bwMode="auto">
          <a:xfrm>
            <a:off x="2927351" y="2205038"/>
            <a:ext cx="1655763" cy="647700"/>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38979" name="Line 35">
            <a:extLst>
              <a:ext uri="{FF2B5EF4-FFF2-40B4-BE49-F238E27FC236}">
                <a16:creationId xmlns:a16="http://schemas.microsoft.com/office/drawing/2014/main" id="{E1F08978-8380-41D2-A515-B30C9675DD9F}"/>
              </a:ext>
            </a:extLst>
          </p:cNvPr>
          <p:cNvSpPr>
            <a:spLocks noChangeShapeType="1"/>
          </p:cNvSpPr>
          <p:nvPr/>
        </p:nvSpPr>
        <p:spPr bwMode="auto">
          <a:xfrm flipH="1">
            <a:off x="9480551" y="1196975"/>
            <a:ext cx="576263" cy="503238"/>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338973"/>
                                        </p:tgtEl>
                                        <p:attrNameLst>
                                          <p:attrName>style.visibility</p:attrName>
                                        </p:attrNameLst>
                                      </p:cBhvr>
                                      <p:to>
                                        <p:strVal val="visible"/>
                                      </p:to>
                                    </p:set>
                                    <p:animEffect transition="in" filter="checkerboard(across)">
                                      <p:cBhvr>
                                        <p:cTn id="7" dur="500"/>
                                        <p:tgtEl>
                                          <p:spTgt spid="338973"/>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338974"/>
                                        </p:tgtEl>
                                        <p:attrNameLst>
                                          <p:attrName>style.visibility</p:attrName>
                                        </p:attrNameLst>
                                      </p:cBhvr>
                                      <p:to>
                                        <p:strVal val="visible"/>
                                      </p:to>
                                    </p:set>
                                    <p:animEffect transition="in" filter="checkerboard(across)">
                                      <p:cBhvr>
                                        <p:cTn id="10" dur="500"/>
                                        <p:tgtEl>
                                          <p:spTgt spid="338974"/>
                                        </p:tgtEl>
                                      </p:cBhvr>
                                    </p:animEffect>
                                  </p:childTnLst>
                                </p:cTn>
                              </p:par>
                              <p:par>
                                <p:cTn id="11" presetID="5" presetClass="entr" presetSubtype="10" fill="hold" nodeType="withEffect">
                                  <p:stCondLst>
                                    <p:cond delay="0"/>
                                  </p:stCondLst>
                                  <p:childTnLst>
                                    <p:set>
                                      <p:cBhvr>
                                        <p:cTn id="12" dur="1" fill="hold">
                                          <p:stCondLst>
                                            <p:cond delay="0"/>
                                          </p:stCondLst>
                                        </p:cTn>
                                        <p:tgtEl>
                                          <p:spTgt spid="338978"/>
                                        </p:tgtEl>
                                        <p:attrNameLst>
                                          <p:attrName>style.visibility</p:attrName>
                                        </p:attrNameLst>
                                      </p:cBhvr>
                                      <p:to>
                                        <p:strVal val="visible"/>
                                      </p:to>
                                    </p:set>
                                    <p:animEffect transition="in" filter="checkerboard(across)">
                                      <p:cBhvr>
                                        <p:cTn id="13" dur="500"/>
                                        <p:tgtEl>
                                          <p:spTgt spid="338978"/>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 presetClass="entr" presetSubtype="10" fill="hold" grpId="0" nodeType="clickEffect">
                                  <p:stCondLst>
                                    <p:cond delay="0"/>
                                  </p:stCondLst>
                                  <p:childTnLst>
                                    <p:set>
                                      <p:cBhvr>
                                        <p:cTn id="17" dur="1" fill="hold">
                                          <p:stCondLst>
                                            <p:cond delay="0"/>
                                          </p:stCondLst>
                                        </p:cTn>
                                        <p:tgtEl>
                                          <p:spTgt spid="338976"/>
                                        </p:tgtEl>
                                        <p:attrNameLst>
                                          <p:attrName>style.visibility</p:attrName>
                                        </p:attrNameLst>
                                      </p:cBhvr>
                                      <p:to>
                                        <p:strVal val="visible"/>
                                      </p:to>
                                    </p:set>
                                    <p:animEffect transition="in" filter="checkerboard(across)">
                                      <p:cBhvr>
                                        <p:cTn id="18" dur="500"/>
                                        <p:tgtEl>
                                          <p:spTgt spid="338976"/>
                                        </p:tgtEl>
                                      </p:cBhvr>
                                    </p:animEffect>
                                  </p:childTnLst>
                                </p:cTn>
                              </p:par>
                              <p:par>
                                <p:cTn id="19" presetID="5" presetClass="entr" presetSubtype="10" fill="hold" nodeType="withEffect">
                                  <p:stCondLst>
                                    <p:cond delay="0"/>
                                  </p:stCondLst>
                                  <p:childTnLst>
                                    <p:set>
                                      <p:cBhvr>
                                        <p:cTn id="20" dur="1" fill="hold">
                                          <p:stCondLst>
                                            <p:cond delay="0"/>
                                          </p:stCondLst>
                                        </p:cTn>
                                        <p:tgtEl>
                                          <p:spTgt spid="338975"/>
                                        </p:tgtEl>
                                        <p:attrNameLst>
                                          <p:attrName>style.visibility</p:attrName>
                                        </p:attrNameLst>
                                      </p:cBhvr>
                                      <p:to>
                                        <p:strVal val="visible"/>
                                      </p:to>
                                    </p:set>
                                    <p:animEffect transition="in" filter="checkerboard(across)">
                                      <p:cBhvr>
                                        <p:cTn id="21" dur="500"/>
                                        <p:tgtEl>
                                          <p:spTgt spid="338975"/>
                                        </p:tgtEl>
                                      </p:cBhvr>
                                    </p:animEffect>
                                  </p:childTnLst>
                                </p:cTn>
                              </p:par>
                              <p:par>
                                <p:cTn id="22" presetID="5" presetClass="entr" presetSubtype="10" fill="hold" nodeType="withEffect">
                                  <p:stCondLst>
                                    <p:cond delay="0"/>
                                  </p:stCondLst>
                                  <p:childTnLst>
                                    <p:set>
                                      <p:cBhvr>
                                        <p:cTn id="23" dur="1" fill="hold">
                                          <p:stCondLst>
                                            <p:cond delay="0"/>
                                          </p:stCondLst>
                                        </p:cTn>
                                        <p:tgtEl>
                                          <p:spTgt spid="338979"/>
                                        </p:tgtEl>
                                        <p:attrNameLst>
                                          <p:attrName>style.visibility</p:attrName>
                                        </p:attrNameLst>
                                      </p:cBhvr>
                                      <p:to>
                                        <p:strVal val="visible"/>
                                      </p:to>
                                    </p:set>
                                    <p:animEffect transition="in" filter="checkerboard(across)">
                                      <p:cBhvr>
                                        <p:cTn id="24" dur="500"/>
                                        <p:tgtEl>
                                          <p:spTgt spid="338979"/>
                                        </p:tgtEl>
                                      </p:cBhvr>
                                    </p:animEffect>
                                  </p:childTnLst>
                                </p:cTn>
                              </p:par>
                              <p:par>
                                <p:cTn id="25" presetID="5" presetClass="entr" presetSubtype="10" fill="hold" nodeType="withEffect">
                                  <p:stCondLst>
                                    <p:cond delay="0"/>
                                  </p:stCondLst>
                                  <p:childTnLst>
                                    <p:set>
                                      <p:cBhvr>
                                        <p:cTn id="26" dur="1" fill="hold">
                                          <p:stCondLst>
                                            <p:cond delay="0"/>
                                          </p:stCondLst>
                                        </p:cTn>
                                        <p:tgtEl>
                                          <p:spTgt spid="338977"/>
                                        </p:tgtEl>
                                        <p:attrNameLst>
                                          <p:attrName>style.visibility</p:attrName>
                                        </p:attrNameLst>
                                      </p:cBhvr>
                                      <p:to>
                                        <p:strVal val="visible"/>
                                      </p:to>
                                    </p:set>
                                    <p:animEffect transition="in" filter="checkerboard(across)">
                                      <p:cBhvr>
                                        <p:cTn id="27" dur="500"/>
                                        <p:tgtEl>
                                          <p:spTgt spid="3389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74" grpId="0"/>
      <p:bldP spid="338976"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3" name="Obrázek 2">
            <a:extLst>
              <a:ext uri="{FF2B5EF4-FFF2-40B4-BE49-F238E27FC236}">
                <a16:creationId xmlns:a16="http://schemas.microsoft.com/office/drawing/2014/main" id="{851825B9-BF09-46CA-BEC0-7115D71154D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378" y="283"/>
            <a:ext cx="9143244" cy="6857433"/>
          </a:xfrm>
          <a:prstGeom prst="rect">
            <a:avLst/>
          </a:prstGeom>
        </p:spPr>
      </p:pic>
    </p:spTree>
    <p:extLst>
      <p:ext uri="{BB962C8B-B14F-4D97-AF65-F5344CB8AC3E}">
        <p14:creationId xmlns:p14="http://schemas.microsoft.com/office/powerpoint/2010/main" val="861584268"/>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37890" name="Rectangle 7">
            <a:extLst>
              <a:ext uri="{FF2B5EF4-FFF2-40B4-BE49-F238E27FC236}">
                <a16:creationId xmlns:a16="http://schemas.microsoft.com/office/drawing/2014/main" id="{A37B0692-936E-442D-A4AA-647BE315961F}"/>
              </a:ext>
            </a:extLst>
          </p:cNvPr>
          <p:cNvSpPr>
            <a:spLocks noChangeArrowheads="1"/>
          </p:cNvSpPr>
          <p:nvPr/>
        </p:nvSpPr>
        <p:spPr bwMode="auto">
          <a:xfrm>
            <a:off x="6745238" y="170987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HCO</a:t>
            </a:r>
            <a:r>
              <a:rPr lang="cs-CZ" altLang="cs-CZ" sz="2399" baseline="-25000"/>
              <a:t>3</a:t>
            </a:r>
            <a:r>
              <a:rPr lang="cs-CZ" altLang="cs-CZ" sz="2399" baseline="40000"/>
              <a:t>-</a:t>
            </a:r>
          </a:p>
        </p:txBody>
      </p:sp>
      <p:sp>
        <p:nvSpPr>
          <p:cNvPr id="37891" name="Rectangle 8">
            <a:extLst>
              <a:ext uri="{FF2B5EF4-FFF2-40B4-BE49-F238E27FC236}">
                <a16:creationId xmlns:a16="http://schemas.microsoft.com/office/drawing/2014/main" id="{E4EFF1FC-9A4D-46C9-ACCA-4FF0DFEC6762}"/>
              </a:ext>
            </a:extLst>
          </p:cNvPr>
          <p:cNvSpPr>
            <a:spLocks noChangeArrowheads="1"/>
          </p:cNvSpPr>
          <p:nvPr/>
        </p:nvSpPr>
        <p:spPr bwMode="auto">
          <a:xfrm>
            <a:off x="6762699" y="3932200"/>
            <a:ext cx="934966"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H</a:t>
            </a:r>
            <a:r>
              <a:rPr lang="cs-CZ" altLang="cs-CZ" sz="2399" baseline="40000"/>
              <a:t>+</a:t>
            </a:r>
          </a:p>
        </p:txBody>
      </p:sp>
      <p:sp>
        <p:nvSpPr>
          <p:cNvPr id="37892" name="Rectangle 10">
            <a:extLst>
              <a:ext uri="{FF2B5EF4-FFF2-40B4-BE49-F238E27FC236}">
                <a16:creationId xmlns:a16="http://schemas.microsoft.com/office/drawing/2014/main" id="{4F47F5F2-28A8-463F-A9F4-F884169CA803}"/>
              </a:ext>
            </a:extLst>
          </p:cNvPr>
          <p:cNvSpPr>
            <a:spLocks noChangeArrowheads="1"/>
          </p:cNvSpPr>
          <p:nvPr/>
        </p:nvSpPr>
        <p:spPr bwMode="auto">
          <a:xfrm>
            <a:off x="6778573" y="5774173"/>
            <a:ext cx="934966" cy="719082"/>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Buf</a:t>
            </a:r>
            <a:r>
              <a:rPr lang="cs-CZ" altLang="cs-CZ" sz="2399" baseline="40000"/>
              <a:t>-</a:t>
            </a:r>
          </a:p>
        </p:txBody>
      </p:sp>
      <p:sp>
        <p:nvSpPr>
          <p:cNvPr id="76806" name="Rectangle 11">
            <a:extLst>
              <a:ext uri="{FF2B5EF4-FFF2-40B4-BE49-F238E27FC236}">
                <a16:creationId xmlns:a16="http://schemas.microsoft.com/office/drawing/2014/main" id="{93139462-1733-47B9-A66C-0EA3B7F41651}"/>
              </a:ext>
            </a:extLst>
          </p:cNvPr>
          <p:cNvSpPr>
            <a:spLocks noChangeArrowheads="1"/>
          </p:cNvSpPr>
          <p:nvPr/>
        </p:nvSpPr>
        <p:spPr bwMode="auto">
          <a:xfrm>
            <a:off x="9472352" y="4806844"/>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HBuf</a:t>
            </a:r>
            <a:endParaRPr lang="cs-CZ" altLang="cs-CZ" sz="2399" baseline="40000"/>
          </a:p>
        </p:txBody>
      </p:sp>
      <p:sp>
        <p:nvSpPr>
          <p:cNvPr id="37894" name="Rectangle 4">
            <a:extLst>
              <a:ext uri="{FF2B5EF4-FFF2-40B4-BE49-F238E27FC236}">
                <a16:creationId xmlns:a16="http://schemas.microsoft.com/office/drawing/2014/main" id="{D4F6DCB1-8E39-4204-B0EC-5FA33B1FB9A5}"/>
              </a:ext>
            </a:extLst>
          </p:cNvPr>
          <p:cNvSpPr>
            <a:spLocks noChangeArrowheads="1"/>
          </p:cNvSpPr>
          <p:nvPr/>
        </p:nvSpPr>
        <p:spPr bwMode="auto">
          <a:xfrm>
            <a:off x="1776746" y="170987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CO</a:t>
            </a:r>
            <a:r>
              <a:rPr lang="cs-CZ" altLang="cs-CZ" sz="2399" baseline="-25000"/>
              <a:t>2</a:t>
            </a:r>
          </a:p>
        </p:txBody>
      </p:sp>
      <p:sp>
        <p:nvSpPr>
          <p:cNvPr id="37895" name="Rectangle 6">
            <a:extLst>
              <a:ext uri="{FF2B5EF4-FFF2-40B4-BE49-F238E27FC236}">
                <a16:creationId xmlns:a16="http://schemas.microsoft.com/office/drawing/2014/main" id="{399D042F-D5D7-4A6F-8F7E-B3F69E0920F0}"/>
              </a:ext>
            </a:extLst>
          </p:cNvPr>
          <p:cNvSpPr>
            <a:spLocks noChangeArrowheads="1"/>
          </p:cNvSpPr>
          <p:nvPr/>
        </p:nvSpPr>
        <p:spPr bwMode="auto">
          <a:xfrm>
            <a:off x="1776746" y="3870291"/>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t>H</a:t>
            </a:r>
            <a:r>
              <a:rPr lang="cs-CZ" altLang="cs-CZ" sz="2399" baseline="-25000"/>
              <a:t>2</a:t>
            </a:r>
            <a:r>
              <a:rPr lang="cs-CZ" altLang="cs-CZ" sz="2399"/>
              <a:t>O</a:t>
            </a:r>
            <a:endParaRPr lang="cs-CZ" altLang="cs-CZ" sz="2399" baseline="-25000"/>
          </a:p>
        </p:txBody>
      </p:sp>
      <p:sp>
        <p:nvSpPr>
          <p:cNvPr id="76830" name="Line 29">
            <a:extLst>
              <a:ext uri="{FF2B5EF4-FFF2-40B4-BE49-F238E27FC236}">
                <a16:creationId xmlns:a16="http://schemas.microsoft.com/office/drawing/2014/main" id="{7E3B6CFD-5E88-438D-9FEF-C7D88384E9EC}"/>
              </a:ext>
            </a:extLst>
          </p:cNvPr>
          <p:cNvSpPr>
            <a:spLocks noChangeShapeType="1"/>
          </p:cNvSpPr>
          <p:nvPr/>
        </p:nvSpPr>
        <p:spPr bwMode="auto">
          <a:xfrm>
            <a:off x="6015113" y="3257564"/>
            <a:ext cx="728537" cy="1115926"/>
          </a:xfrm>
          <a:prstGeom prst="line">
            <a:avLst/>
          </a:prstGeom>
          <a:noFill/>
          <a:ln w="57150">
            <a:solidFill>
              <a:schemeClr val="tx1"/>
            </a:solidFill>
            <a:round/>
            <a:headEnd type="triangle" w="med" len="med"/>
            <a:tailEnd type="non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76831" name="Line 30">
            <a:extLst>
              <a:ext uri="{FF2B5EF4-FFF2-40B4-BE49-F238E27FC236}">
                <a16:creationId xmlns:a16="http://schemas.microsoft.com/office/drawing/2014/main" id="{6A2FD57B-8B37-48AB-AE3B-DEF9C9D4E2FA}"/>
              </a:ext>
            </a:extLst>
          </p:cNvPr>
          <p:cNvSpPr>
            <a:spLocks noChangeShapeType="1"/>
          </p:cNvSpPr>
          <p:nvPr/>
        </p:nvSpPr>
        <p:spPr bwMode="auto">
          <a:xfrm flipV="1">
            <a:off x="6015113" y="2141638"/>
            <a:ext cx="728537" cy="1115926"/>
          </a:xfrm>
          <a:prstGeom prst="line">
            <a:avLst/>
          </a:prstGeom>
          <a:noFill/>
          <a:ln w="57150">
            <a:solidFill>
              <a:schemeClr val="tx1"/>
            </a:solidFill>
            <a:round/>
            <a:headEnd type="triangle" w="med" len="med"/>
            <a:tailEnd type="non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76832" name="Line 31">
            <a:extLst>
              <a:ext uri="{FF2B5EF4-FFF2-40B4-BE49-F238E27FC236}">
                <a16:creationId xmlns:a16="http://schemas.microsoft.com/office/drawing/2014/main" id="{CD68BCAA-A9AB-49B2-B176-5E9CC1B1A466}"/>
              </a:ext>
            </a:extLst>
          </p:cNvPr>
          <p:cNvSpPr>
            <a:spLocks noChangeShapeType="1"/>
          </p:cNvSpPr>
          <p:nvPr/>
        </p:nvSpPr>
        <p:spPr bwMode="auto">
          <a:xfrm>
            <a:off x="5088016" y="3257564"/>
            <a:ext cx="927097" cy="0"/>
          </a:xfrm>
          <a:prstGeom prst="line">
            <a:avLst/>
          </a:prstGeom>
          <a:noFill/>
          <a:ln w="57150">
            <a:solidFill>
              <a:schemeClr val="tx1"/>
            </a:solidFill>
            <a:round/>
            <a:headEnd type="triangle" w="med" len="med"/>
            <a:tailEnd type="non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37897" name="Rectangle 5">
            <a:extLst>
              <a:ext uri="{FF2B5EF4-FFF2-40B4-BE49-F238E27FC236}">
                <a16:creationId xmlns:a16="http://schemas.microsoft.com/office/drawing/2014/main" id="{D3D8423A-D785-49DE-831F-112E9CDE4EDF}"/>
              </a:ext>
            </a:extLst>
          </p:cNvPr>
          <p:cNvSpPr>
            <a:spLocks noChangeArrowheads="1"/>
          </p:cNvSpPr>
          <p:nvPr/>
        </p:nvSpPr>
        <p:spPr bwMode="auto">
          <a:xfrm>
            <a:off x="4151464" y="2789287"/>
            <a:ext cx="934965" cy="863533"/>
          </a:xfrm>
          <a:prstGeom prst="rect">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000" dirty="0"/>
              <a:t>H</a:t>
            </a:r>
            <a:r>
              <a:rPr lang="cs-CZ" altLang="cs-CZ" sz="2000" baseline="-25000" dirty="0"/>
              <a:t>2</a:t>
            </a:r>
            <a:r>
              <a:rPr lang="cs-CZ" altLang="cs-CZ" sz="2000" dirty="0"/>
              <a:t>CO</a:t>
            </a:r>
            <a:r>
              <a:rPr lang="cs-CZ" altLang="cs-CZ" sz="2000" baseline="-25000" dirty="0"/>
              <a:t>3</a:t>
            </a:r>
          </a:p>
        </p:txBody>
      </p:sp>
      <p:sp>
        <p:nvSpPr>
          <p:cNvPr id="76827" name="Line 42">
            <a:extLst>
              <a:ext uri="{FF2B5EF4-FFF2-40B4-BE49-F238E27FC236}">
                <a16:creationId xmlns:a16="http://schemas.microsoft.com/office/drawing/2014/main" id="{9BE801CE-AC59-4317-8B1F-2D46BE8439F2}"/>
              </a:ext>
            </a:extLst>
          </p:cNvPr>
          <p:cNvSpPr>
            <a:spLocks noChangeShapeType="1"/>
          </p:cNvSpPr>
          <p:nvPr/>
        </p:nvSpPr>
        <p:spPr bwMode="auto">
          <a:xfrm flipH="1">
            <a:off x="2711712" y="3221849"/>
            <a:ext cx="633542" cy="1080210"/>
          </a:xfrm>
          <a:prstGeom prst="line">
            <a:avLst/>
          </a:prstGeom>
          <a:noFill/>
          <a:ln w="57150">
            <a:solidFill>
              <a:schemeClr val="tx1"/>
            </a:solidFill>
            <a:round/>
            <a:headEnd type="non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76828" name="Line 43">
            <a:extLst>
              <a:ext uri="{FF2B5EF4-FFF2-40B4-BE49-F238E27FC236}">
                <a16:creationId xmlns:a16="http://schemas.microsoft.com/office/drawing/2014/main" id="{CF8F8767-60F3-4D27-B925-F88073CA888C}"/>
              </a:ext>
            </a:extLst>
          </p:cNvPr>
          <p:cNvSpPr>
            <a:spLocks noChangeShapeType="1"/>
          </p:cNvSpPr>
          <p:nvPr/>
        </p:nvSpPr>
        <p:spPr bwMode="auto">
          <a:xfrm flipH="1" flipV="1">
            <a:off x="2711712" y="2141639"/>
            <a:ext cx="633542" cy="1080210"/>
          </a:xfrm>
          <a:prstGeom prst="line">
            <a:avLst/>
          </a:prstGeom>
          <a:noFill/>
          <a:ln w="57150">
            <a:solidFill>
              <a:schemeClr val="tx1"/>
            </a:solidFill>
            <a:round/>
            <a:headEnd type="non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sp>
        <p:nvSpPr>
          <p:cNvPr id="76829" name="Line 44">
            <a:extLst>
              <a:ext uri="{FF2B5EF4-FFF2-40B4-BE49-F238E27FC236}">
                <a16:creationId xmlns:a16="http://schemas.microsoft.com/office/drawing/2014/main" id="{124EA309-382C-4C86-8158-DC82EE1C15AA}"/>
              </a:ext>
            </a:extLst>
          </p:cNvPr>
          <p:cNvSpPr>
            <a:spLocks noChangeShapeType="1"/>
          </p:cNvSpPr>
          <p:nvPr/>
        </p:nvSpPr>
        <p:spPr bwMode="auto">
          <a:xfrm flipH="1">
            <a:off x="3345254" y="3221849"/>
            <a:ext cx="806210" cy="0"/>
          </a:xfrm>
          <a:prstGeom prst="line">
            <a:avLst/>
          </a:prstGeom>
          <a:noFill/>
          <a:ln w="57150">
            <a:solidFill>
              <a:schemeClr val="tx1"/>
            </a:solidFill>
            <a:round/>
            <a:headEnd type="none" w="med" len="med"/>
            <a:tailEnd type="triangle" w="med" len="med"/>
          </a:ln>
          <a:extLst>
            <a:ext uri="{909E8E84-426E-40DD-AFC4-6F175D3DCCD1}">
              <a14:hiddenFill xmlns:a14="http://schemas.microsoft.com/office/drawing/2010/main">
                <a:noFill/>
              </a14:hiddenFill>
            </a:ext>
          </a:extLst>
        </p:spPr>
        <p:txBody>
          <a:bodyPr wrap="none" anchor="ctr"/>
          <a:lstStyle/>
          <a:p>
            <a:endParaRPr lang="en-US" sz="1400"/>
          </a:p>
        </p:txBody>
      </p:sp>
      <p:grpSp>
        <p:nvGrpSpPr>
          <p:cNvPr id="4" name="Group 45">
            <a:extLst>
              <a:ext uri="{FF2B5EF4-FFF2-40B4-BE49-F238E27FC236}">
                <a16:creationId xmlns:a16="http://schemas.microsoft.com/office/drawing/2014/main" id="{7B14136A-BC6F-479C-A5FB-0644CC2FC82F}"/>
              </a:ext>
            </a:extLst>
          </p:cNvPr>
          <p:cNvGrpSpPr>
            <a:grpSpLocks/>
          </p:cNvGrpSpPr>
          <p:nvPr/>
        </p:nvGrpSpPr>
        <p:grpSpPr bwMode="auto">
          <a:xfrm flipH="1">
            <a:off x="7713539" y="4443336"/>
            <a:ext cx="1728653" cy="1585789"/>
            <a:chOff x="2245" y="572"/>
            <a:chExt cx="1134" cy="1724"/>
          </a:xfrm>
        </p:grpSpPr>
        <p:sp>
          <p:nvSpPr>
            <p:cNvPr id="76824" name="Line 46">
              <a:extLst>
                <a:ext uri="{FF2B5EF4-FFF2-40B4-BE49-F238E27FC236}">
                  <a16:creationId xmlns:a16="http://schemas.microsoft.com/office/drawing/2014/main" id="{86943B28-AB4A-4EF2-A73F-C85B7D86C1CB}"/>
                </a:ext>
              </a:extLst>
            </p:cNvPr>
            <p:cNvSpPr>
              <a:spLocks noChangeShapeType="1"/>
            </p:cNvSpPr>
            <p:nvPr/>
          </p:nvSpPr>
          <p:spPr bwMode="auto">
            <a:xfrm>
              <a:off x="2880" y="1434"/>
              <a:ext cx="499" cy="862"/>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76825" name="Line 47">
              <a:extLst>
                <a:ext uri="{FF2B5EF4-FFF2-40B4-BE49-F238E27FC236}">
                  <a16:creationId xmlns:a16="http://schemas.microsoft.com/office/drawing/2014/main" id="{B6E9457D-01A1-429A-AE9A-76AAEAC412FB}"/>
                </a:ext>
              </a:extLst>
            </p:cNvPr>
            <p:cNvSpPr>
              <a:spLocks noChangeShapeType="1"/>
            </p:cNvSpPr>
            <p:nvPr/>
          </p:nvSpPr>
          <p:spPr bwMode="auto">
            <a:xfrm flipV="1">
              <a:off x="2880" y="572"/>
              <a:ext cx="499" cy="862"/>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sp>
          <p:nvSpPr>
            <p:cNvPr id="76826" name="Line 48">
              <a:extLst>
                <a:ext uri="{FF2B5EF4-FFF2-40B4-BE49-F238E27FC236}">
                  <a16:creationId xmlns:a16="http://schemas.microsoft.com/office/drawing/2014/main" id="{87E61221-2C69-48AB-A7A6-BE1D5D030A95}"/>
                </a:ext>
              </a:extLst>
            </p:cNvPr>
            <p:cNvSpPr>
              <a:spLocks noChangeShapeType="1"/>
            </p:cNvSpPr>
            <p:nvPr/>
          </p:nvSpPr>
          <p:spPr bwMode="auto">
            <a:xfrm>
              <a:off x="2245" y="1434"/>
              <a:ext cx="635" cy="0"/>
            </a:xfrm>
            <a:prstGeom prst="line">
              <a:avLst/>
            </a:prstGeom>
            <a:noFill/>
            <a:ln w="57150">
              <a:solidFill>
                <a:schemeClr val="tx1"/>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sz="1400"/>
            </a:p>
          </p:txBody>
        </p:sp>
      </p:grpSp>
      <p:sp>
        <p:nvSpPr>
          <p:cNvPr id="37902" name="Rectangle 51">
            <a:extLst>
              <a:ext uri="{FF2B5EF4-FFF2-40B4-BE49-F238E27FC236}">
                <a16:creationId xmlns:a16="http://schemas.microsoft.com/office/drawing/2014/main" id="{5BA0C559-2F28-4EEB-90A6-6B14F5BA75B5}"/>
              </a:ext>
            </a:extLst>
          </p:cNvPr>
          <p:cNvSpPr>
            <a:spLocks noChangeArrowheads="1"/>
          </p:cNvSpPr>
          <p:nvPr/>
        </p:nvSpPr>
        <p:spPr bwMode="auto">
          <a:xfrm>
            <a:off x="6743650" y="1700346"/>
            <a:ext cx="936552" cy="151797"/>
          </a:xfrm>
          <a:prstGeom prst="rect">
            <a:avLst/>
          </a:prstGeom>
          <a:solidFill>
            <a:schemeClr val="bg1"/>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37903" name="Rectangle 52">
            <a:extLst>
              <a:ext uri="{FF2B5EF4-FFF2-40B4-BE49-F238E27FC236}">
                <a16:creationId xmlns:a16="http://schemas.microsoft.com/office/drawing/2014/main" id="{A11AF888-3EE0-46AC-A1A8-2C756248D316}"/>
              </a:ext>
            </a:extLst>
          </p:cNvPr>
          <p:cNvSpPr>
            <a:spLocks noChangeArrowheads="1"/>
          </p:cNvSpPr>
          <p:nvPr/>
        </p:nvSpPr>
        <p:spPr bwMode="auto">
          <a:xfrm>
            <a:off x="6780240" y="5762992"/>
            <a:ext cx="936552" cy="142864"/>
          </a:xfrm>
          <a:prstGeom prst="rect">
            <a:avLst/>
          </a:prstGeom>
          <a:solidFill>
            <a:schemeClr val="bg1"/>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76817" name="Rectangle 53">
            <a:extLst>
              <a:ext uri="{FF2B5EF4-FFF2-40B4-BE49-F238E27FC236}">
                <a16:creationId xmlns:a16="http://schemas.microsoft.com/office/drawing/2014/main" id="{F22E5DEB-7C9A-4782-BE7B-6939E8D929E6}"/>
              </a:ext>
            </a:extLst>
          </p:cNvPr>
          <p:cNvSpPr>
            <a:spLocks noChangeArrowheads="1"/>
          </p:cNvSpPr>
          <p:nvPr/>
        </p:nvSpPr>
        <p:spPr bwMode="auto">
          <a:xfrm>
            <a:off x="9473467" y="4652870"/>
            <a:ext cx="936552" cy="142864"/>
          </a:xfrm>
          <a:prstGeom prst="rect">
            <a:avLst/>
          </a:prstGeom>
          <a:solidFill>
            <a:srgbClr val="FF0066"/>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37905" name="AutoShape 54">
            <a:extLst>
              <a:ext uri="{FF2B5EF4-FFF2-40B4-BE49-F238E27FC236}">
                <a16:creationId xmlns:a16="http://schemas.microsoft.com/office/drawing/2014/main" id="{9E27FB5B-4D20-405E-BA20-817A37BB48A3}"/>
              </a:ext>
            </a:extLst>
          </p:cNvPr>
          <p:cNvSpPr>
            <a:spLocks noChangeArrowheads="1"/>
          </p:cNvSpPr>
          <p:nvPr/>
        </p:nvSpPr>
        <p:spPr bwMode="auto">
          <a:xfrm rot="5400000">
            <a:off x="6937373" y="3092539"/>
            <a:ext cx="617362" cy="431767"/>
          </a:xfrm>
          <a:prstGeom prst="rightArrow">
            <a:avLst>
              <a:gd name="adj1" fmla="val 50000"/>
              <a:gd name="adj2" fmla="val 45864"/>
            </a:avLst>
          </a:prstGeom>
          <a:solidFill>
            <a:srgbClr val="FF0066"/>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11319" name="Rectangle 55">
            <a:extLst>
              <a:ext uri="{FF2B5EF4-FFF2-40B4-BE49-F238E27FC236}">
                <a16:creationId xmlns:a16="http://schemas.microsoft.com/office/drawing/2014/main" id="{90FBE1F8-0EC0-49CE-BD2A-FC5CAC4BB4E7}"/>
              </a:ext>
            </a:extLst>
          </p:cNvPr>
          <p:cNvSpPr>
            <a:spLocks noChangeArrowheads="1"/>
          </p:cNvSpPr>
          <p:nvPr/>
        </p:nvSpPr>
        <p:spPr bwMode="auto">
          <a:xfrm>
            <a:off x="1312822" y="5155687"/>
            <a:ext cx="7055894" cy="533359"/>
          </a:xfrm>
          <a:prstGeom prst="rect">
            <a:avLst/>
          </a:prstGeom>
          <a:noFill/>
          <a:ln w="9525">
            <a:noFill/>
            <a:miter lim="800000"/>
            <a:headEnd/>
            <a:tailEnd/>
          </a:ln>
          <a:effectLst/>
        </p:spPr>
        <p:txBody>
          <a:bodyPr/>
          <a:lstStyle/>
          <a:p>
            <a:pPr marL="342881" indent="-342881">
              <a:defRPr/>
            </a:pPr>
            <a:r>
              <a:rPr lang="cs-CZ" sz="3200" dirty="0"/>
              <a:t>BB=[HCO</a:t>
            </a:r>
            <a:r>
              <a:rPr lang="cs-CZ" sz="3200" baseline="-25000" dirty="0"/>
              <a:t>3</a:t>
            </a:r>
            <a:r>
              <a:rPr lang="cs-CZ" sz="3200" baseline="40000" dirty="0"/>
              <a:t>-</a:t>
            </a:r>
            <a:r>
              <a:rPr lang="cs-CZ" sz="3200" dirty="0"/>
              <a:t>] +[Buf</a:t>
            </a:r>
            <a:r>
              <a:rPr lang="cs-CZ" sz="3200" baseline="40000" dirty="0"/>
              <a:t>-</a:t>
            </a:r>
            <a:r>
              <a:rPr lang="cs-CZ" sz="3200" dirty="0"/>
              <a:t>] = </a:t>
            </a:r>
            <a:r>
              <a:rPr lang="cs-CZ" sz="3200" dirty="0" err="1"/>
              <a:t>konst</a:t>
            </a:r>
            <a:endParaRPr lang="cs-CZ" sz="3200" dirty="0"/>
          </a:p>
          <a:p>
            <a:pPr marL="342881" indent="-342881">
              <a:defRPr/>
            </a:pPr>
            <a:endParaRPr lang="cs-CZ" sz="3200" dirty="0"/>
          </a:p>
          <a:p>
            <a:pPr marL="342881" indent="-342881">
              <a:spcBef>
                <a:spcPct val="20000"/>
              </a:spcBef>
              <a:buClr>
                <a:schemeClr val="hlink"/>
              </a:buClr>
              <a:buSzPct val="70000"/>
              <a:defRPr/>
            </a:pPr>
            <a:endParaRPr lang="cs-CZ" sz="3200" dirty="0">
              <a:effectLst>
                <a:outerShdw blurRad="38100" dist="38100" dir="2700000" algn="tl">
                  <a:srgbClr val="000000"/>
                </a:outerShdw>
              </a:effectLst>
            </a:endParaRPr>
          </a:p>
        </p:txBody>
      </p:sp>
      <p:sp>
        <p:nvSpPr>
          <p:cNvPr id="37907" name="Rectangle 58">
            <a:extLst>
              <a:ext uri="{FF2B5EF4-FFF2-40B4-BE49-F238E27FC236}">
                <a16:creationId xmlns:a16="http://schemas.microsoft.com/office/drawing/2014/main" id="{BE3CF489-61BD-42C4-8456-94E7101AAF01}"/>
              </a:ext>
            </a:extLst>
          </p:cNvPr>
          <p:cNvSpPr>
            <a:spLocks noGrp="1" noChangeArrowheads="1"/>
          </p:cNvSpPr>
          <p:nvPr>
            <p:ph type="title"/>
          </p:nvPr>
        </p:nvSpPr>
        <p:spPr>
          <a:xfrm>
            <a:off x="431146" y="5756129"/>
            <a:ext cx="6153900" cy="1076242"/>
          </a:xfrm>
        </p:spPr>
        <p:txBody>
          <a:bodyPr>
            <a:normAutofit fontScale="90000"/>
          </a:bodyPr>
          <a:lstStyle/>
          <a:p>
            <a:pPr eaLnBrk="1" hangingPunct="1"/>
            <a:r>
              <a:rPr lang="cs-CZ" altLang="cs-CZ" dirty="0"/>
              <a:t>Koncentrace </a:t>
            </a:r>
            <a:r>
              <a:rPr lang="cs-CZ" altLang="cs-CZ" dirty="0">
                <a:solidFill>
                  <a:srgbClr val="FF3300"/>
                </a:solidFill>
              </a:rPr>
              <a:t>BB</a:t>
            </a:r>
            <a:r>
              <a:rPr lang="cs-CZ" altLang="cs-CZ" dirty="0"/>
              <a:t> je </a:t>
            </a:r>
            <a:r>
              <a:rPr lang="cs-CZ" altLang="cs-CZ" dirty="0">
                <a:solidFill>
                  <a:srgbClr val="FF3300"/>
                </a:solidFill>
              </a:rPr>
              <a:t>nezávislá na pCO</a:t>
            </a:r>
            <a:r>
              <a:rPr lang="cs-CZ" altLang="cs-CZ" baseline="-25000" dirty="0">
                <a:solidFill>
                  <a:srgbClr val="FF3300"/>
                </a:solidFill>
              </a:rPr>
              <a:t>2</a:t>
            </a:r>
            <a:r>
              <a:rPr lang="cs-CZ" altLang="cs-CZ" dirty="0"/>
              <a:t> (v krvi in vitro)</a:t>
            </a:r>
          </a:p>
        </p:txBody>
      </p:sp>
      <p:pic>
        <p:nvPicPr>
          <p:cNvPr id="29" name="Picture 10" descr="Summer2003">
            <a:extLst>
              <a:ext uri="{FF2B5EF4-FFF2-40B4-BE49-F238E27FC236}">
                <a16:creationId xmlns:a16="http://schemas.microsoft.com/office/drawing/2014/main" id="{96D7EC9A-D7C4-4D02-BAC0-C1677C1A42C7}"/>
              </a:ext>
            </a:extLst>
          </p:cNvPr>
          <p:cNvPicPr>
            <a:picLocks noChangeAspect="1" noChangeArrowheads="1"/>
          </p:cNvPicPr>
          <p:nvPr/>
        </p:nvPicPr>
        <p:blipFill>
          <a:blip r:embed="rId3"/>
          <a:srcRect l="18808" t="9206" r="45308"/>
          <a:stretch>
            <a:fillRect/>
          </a:stretch>
        </p:blipFill>
        <p:spPr bwMode="auto">
          <a:xfrm>
            <a:off x="8953280" y="143129"/>
            <a:ext cx="1511183" cy="2562028"/>
          </a:xfrm>
          <a:prstGeom prst="rect">
            <a:avLst/>
          </a:prstGeom>
          <a:noFill/>
          <a:effectLst>
            <a:outerShdw blurRad="50800" dist="38100" dir="2700000" algn="tl" rotWithShape="0">
              <a:prstClr val="black">
                <a:alpha val="40000"/>
              </a:prstClr>
            </a:outerShdw>
          </a:effectLst>
        </p:spPr>
      </p:pic>
      <p:sp>
        <p:nvSpPr>
          <p:cNvPr id="76822" name="TextovéPole 29">
            <a:extLst>
              <a:ext uri="{FF2B5EF4-FFF2-40B4-BE49-F238E27FC236}">
                <a16:creationId xmlns:a16="http://schemas.microsoft.com/office/drawing/2014/main" id="{0869BE5F-B2AD-40FF-8BF2-B1F52FEABBB5}"/>
              </a:ext>
            </a:extLst>
          </p:cNvPr>
          <p:cNvSpPr txBox="1">
            <a:spLocks noChangeArrowheads="1"/>
          </p:cNvSpPr>
          <p:nvPr/>
        </p:nvSpPr>
        <p:spPr bwMode="auto">
          <a:xfrm>
            <a:off x="8524688" y="2714681"/>
            <a:ext cx="2794355"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dirty="0" err="1"/>
              <a:t>Siggaard</a:t>
            </a:r>
            <a:r>
              <a:rPr lang="cs-CZ" altLang="cs-CZ" sz="2399" dirty="0"/>
              <a:t>-Andersen</a:t>
            </a:r>
          </a:p>
        </p:txBody>
      </p:sp>
      <p:sp>
        <p:nvSpPr>
          <p:cNvPr id="76823" name="TextovéPole 30">
            <a:extLst>
              <a:ext uri="{FF2B5EF4-FFF2-40B4-BE49-F238E27FC236}">
                <a16:creationId xmlns:a16="http://schemas.microsoft.com/office/drawing/2014/main" id="{D5CCCEA8-5859-4BF8-89D6-0185E92D372E}"/>
              </a:ext>
            </a:extLst>
          </p:cNvPr>
          <p:cNvSpPr txBox="1">
            <a:spLocks noChangeArrowheads="1"/>
          </p:cNvSpPr>
          <p:nvPr/>
        </p:nvSpPr>
        <p:spPr bwMode="auto">
          <a:xfrm>
            <a:off x="3314916" y="265"/>
            <a:ext cx="494944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800" dirty="0">
                <a:latin typeface="Arial" panose="020B0604020202020204" pitchFamily="34" charset="0"/>
              </a:rPr>
              <a:t>Jak změřit </a:t>
            </a:r>
            <a:r>
              <a:rPr lang="ru-RU" altLang="cs-CZ" sz="2800" dirty="0">
                <a:latin typeface="Arial" panose="020B0604020202020204" pitchFamily="34" charset="0"/>
              </a:rPr>
              <a:t>ВВ </a:t>
            </a:r>
            <a:r>
              <a:rPr lang="cs-CZ" altLang="cs-CZ" sz="2800" dirty="0">
                <a:latin typeface="Arial" panose="020B0604020202020204" pitchFamily="34" charset="0"/>
              </a:rPr>
              <a:t>a</a:t>
            </a:r>
            <a:r>
              <a:rPr lang="ru-RU" altLang="cs-CZ" sz="2800" dirty="0">
                <a:latin typeface="Arial" panose="020B0604020202020204" pitchFamily="34" charset="0"/>
              </a:rPr>
              <a:t>  ВЕ?</a:t>
            </a:r>
            <a:endParaRPr lang="cs-CZ" altLang="cs-CZ" sz="2800" dirty="0">
              <a:latin typeface="Arial" panose="020B0604020202020204" pitchFamily="34" charset="0"/>
            </a:endParaRPr>
          </a:p>
        </p:txBody>
      </p:sp>
      <p:sp>
        <p:nvSpPr>
          <p:cNvPr id="32" name="Rectangle 50">
            <a:extLst>
              <a:ext uri="{FF2B5EF4-FFF2-40B4-BE49-F238E27FC236}">
                <a16:creationId xmlns:a16="http://schemas.microsoft.com/office/drawing/2014/main" id="{1335FDFA-6D06-459C-A402-0DD05392A355}"/>
              </a:ext>
            </a:extLst>
          </p:cNvPr>
          <p:cNvSpPr>
            <a:spLocks noChangeArrowheads="1"/>
          </p:cNvSpPr>
          <p:nvPr/>
        </p:nvSpPr>
        <p:spPr bwMode="auto">
          <a:xfrm>
            <a:off x="6762699" y="3598470"/>
            <a:ext cx="936552" cy="324205"/>
          </a:xfrm>
          <a:prstGeom prst="rect">
            <a:avLst/>
          </a:prstGeom>
          <a:solidFill>
            <a:srgbClr val="FF0066"/>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33" name="Rectangle 51">
            <a:extLst>
              <a:ext uri="{FF2B5EF4-FFF2-40B4-BE49-F238E27FC236}">
                <a16:creationId xmlns:a16="http://schemas.microsoft.com/office/drawing/2014/main" id="{323F8351-BA82-4F4E-B67C-1095024AAF88}"/>
              </a:ext>
            </a:extLst>
          </p:cNvPr>
          <p:cNvSpPr>
            <a:spLocks noChangeArrowheads="1"/>
          </p:cNvSpPr>
          <p:nvPr/>
        </p:nvSpPr>
        <p:spPr bwMode="auto">
          <a:xfrm>
            <a:off x="4145943" y="2681603"/>
            <a:ext cx="936552" cy="142864"/>
          </a:xfrm>
          <a:prstGeom prst="rect">
            <a:avLst/>
          </a:prstGeom>
          <a:solidFill>
            <a:srgbClr val="FF0066"/>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34" name="Rectangle 51">
            <a:extLst>
              <a:ext uri="{FF2B5EF4-FFF2-40B4-BE49-F238E27FC236}">
                <a16:creationId xmlns:a16="http://schemas.microsoft.com/office/drawing/2014/main" id="{6220E034-3D6B-4BBC-A697-9C7976DF160C}"/>
              </a:ext>
            </a:extLst>
          </p:cNvPr>
          <p:cNvSpPr>
            <a:spLocks noChangeArrowheads="1"/>
          </p:cNvSpPr>
          <p:nvPr/>
        </p:nvSpPr>
        <p:spPr bwMode="auto">
          <a:xfrm>
            <a:off x="1776746" y="1493197"/>
            <a:ext cx="936552" cy="216673"/>
          </a:xfrm>
          <a:prstGeom prst="rect">
            <a:avLst/>
          </a:prstGeom>
          <a:solidFill>
            <a:srgbClr val="FF0066"/>
          </a:solidFill>
          <a:ln w="9525" algn="ctr">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endParaRPr lang="cs-CZ" altLang="cs-CZ" sz="2399"/>
          </a:p>
        </p:txBody>
      </p:sp>
      <p:sp>
        <p:nvSpPr>
          <p:cNvPr id="5" name="TextovéPole 4">
            <a:extLst>
              <a:ext uri="{FF2B5EF4-FFF2-40B4-BE49-F238E27FC236}">
                <a16:creationId xmlns:a16="http://schemas.microsoft.com/office/drawing/2014/main" id="{05F89DE4-6854-4730-AA4D-792673043232}"/>
              </a:ext>
            </a:extLst>
          </p:cNvPr>
          <p:cNvSpPr txBox="1"/>
          <p:nvPr/>
        </p:nvSpPr>
        <p:spPr>
          <a:xfrm>
            <a:off x="6581342" y="2653948"/>
            <a:ext cx="1798890" cy="369332"/>
          </a:xfrm>
          <a:prstGeom prst="rect">
            <a:avLst/>
          </a:prstGeom>
          <a:solidFill>
            <a:srgbClr val="FFFF45"/>
          </a:solidFill>
          <a:ln>
            <a:solidFill>
              <a:schemeClr val="tx1"/>
            </a:solidFill>
          </a:ln>
        </p:spPr>
        <p:txBody>
          <a:bodyPr wrap="none" rtlCol="0">
            <a:spAutoFit/>
          </a:bodyPr>
          <a:lstStyle/>
          <a:p>
            <a:r>
              <a:rPr lang="cs-CZ" dirty="0"/>
              <a:t>Přidání 1 mol </a:t>
            </a:r>
            <a:r>
              <a:rPr lang="cs-CZ" dirty="0" err="1"/>
              <a:t>HCl</a:t>
            </a:r>
            <a:endParaRPr lang="en-US" dirty="0"/>
          </a:p>
        </p:txBody>
      </p:sp>
      <p:sp>
        <p:nvSpPr>
          <p:cNvPr id="6" name="TextovéPole 5">
            <a:extLst>
              <a:ext uri="{FF2B5EF4-FFF2-40B4-BE49-F238E27FC236}">
                <a16:creationId xmlns:a16="http://schemas.microsoft.com/office/drawing/2014/main" id="{A9AF763B-C9F8-42D2-96C6-B34D3B8ED18D}"/>
              </a:ext>
            </a:extLst>
          </p:cNvPr>
          <p:cNvSpPr txBox="1"/>
          <p:nvPr/>
        </p:nvSpPr>
        <p:spPr>
          <a:xfrm>
            <a:off x="2906973" y="5632678"/>
            <a:ext cx="184731" cy="369332"/>
          </a:xfrm>
          <a:prstGeom prst="rect">
            <a:avLst/>
          </a:prstGeom>
          <a:noFill/>
        </p:spPr>
        <p:txBody>
          <a:bodyPr wrap="none" rtlCol="0">
            <a:spAutoFit/>
          </a:bodyPr>
          <a:lstStyle/>
          <a:p>
            <a:endParaRPr lang="en-US" dirty="0"/>
          </a:p>
        </p:txBody>
      </p:sp>
      <p:sp>
        <p:nvSpPr>
          <p:cNvPr id="37" name="Rectangle 55">
            <a:extLst>
              <a:ext uri="{FF2B5EF4-FFF2-40B4-BE49-F238E27FC236}">
                <a16:creationId xmlns:a16="http://schemas.microsoft.com/office/drawing/2014/main" id="{5F75915D-5424-4A35-AD37-15269A1DD850}"/>
              </a:ext>
            </a:extLst>
          </p:cNvPr>
          <p:cNvSpPr>
            <a:spLocks noChangeArrowheads="1"/>
          </p:cNvSpPr>
          <p:nvPr/>
        </p:nvSpPr>
        <p:spPr bwMode="auto">
          <a:xfrm>
            <a:off x="1327902" y="4775890"/>
            <a:ext cx="7055894" cy="533359"/>
          </a:xfrm>
          <a:prstGeom prst="rect">
            <a:avLst/>
          </a:prstGeom>
          <a:noFill/>
          <a:ln w="9525">
            <a:noFill/>
            <a:miter lim="800000"/>
            <a:headEnd/>
            <a:tailEnd/>
          </a:ln>
          <a:effectLst/>
        </p:spPr>
        <p:txBody>
          <a:bodyPr/>
          <a:lstStyle/>
          <a:p>
            <a:pPr marL="342881" indent="-342881">
              <a:defRPr/>
            </a:pPr>
            <a:r>
              <a:rPr lang="cs-CZ" sz="3200" dirty="0"/>
              <a:t>BE = BB-NBB</a:t>
            </a:r>
          </a:p>
          <a:p>
            <a:pPr marL="342881" indent="-342881">
              <a:defRPr/>
            </a:pPr>
            <a:endParaRPr lang="cs-CZ" sz="3200" dirty="0"/>
          </a:p>
          <a:p>
            <a:pPr marL="342881" indent="-342881">
              <a:spcBef>
                <a:spcPct val="20000"/>
              </a:spcBef>
              <a:buClr>
                <a:schemeClr val="hlink"/>
              </a:buClr>
              <a:buSzPct val="70000"/>
              <a:defRPr/>
            </a:pPr>
            <a:endParaRPr lang="cs-CZ" sz="3200" dirty="0">
              <a:effectLst>
                <a:outerShdw blurRad="38100" dist="38100" dir="2700000" algn="tl">
                  <a:srgbClr val="000000"/>
                </a:outerShdw>
              </a:effectLst>
            </a:endParaRPr>
          </a:p>
        </p:txBody>
      </p:sp>
      <p:sp>
        <p:nvSpPr>
          <p:cNvPr id="38" name="TextovéPole 37">
            <a:extLst>
              <a:ext uri="{FF2B5EF4-FFF2-40B4-BE49-F238E27FC236}">
                <a16:creationId xmlns:a16="http://schemas.microsoft.com/office/drawing/2014/main" id="{CE581877-47BE-4512-991E-BBB04CE55E8D}"/>
              </a:ext>
            </a:extLst>
          </p:cNvPr>
          <p:cNvSpPr txBox="1"/>
          <p:nvPr/>
        </p:nvSpPr>
        <p:spPr>
          <a:xfrm>
            <a:off x="7984186" y="3562868"/>
            <a:ext cx="3432093" cy="369332"/>
          </a:xfrm>
          <a:prstGeom prst="rect">
            <a:avLst/>
          </a:prstGeom>
          <a:solidFill>
            <a:srgbClr val="FFFF45"/>
          </a:solidFill>
          <a:ln>
            <a:solidFill>
              <a:schemeClr val="tx1"/>
            </a:solidFill>
          </a:ln>
        </p:spPr>
        <p:txBody>
          <a:bodyPr wrap="none" rtlCol="0">
            <a:spAutoFit/>
          </a:bodyPr>
          <a:lstStyle/>
          <a:p>
            <a:r>
              <a:rPr lang="cs-CZ" dirty="0"/>
              <a:t>Pokles  [HCO3</a:t>
            </a:r>
            <a:r>
              <a:rPr lang="cs-CZ" baseline="30000" dirty="0"/>
              <a:t>-</a:t>
            </a:r>
            <a:r>
              <a:rPr lang="cs-CZ" dirty="0"/>
              <a:t>] + [</a:t>
            </a:r>
            <a:r>
              <a:rPr lang="cs-CZ" dirty="0" err="1"/>
              <a:t>Buf</a:t>
            </a:r>
            <a:r>
              <a:rPr lang="cs-CZ" baseline="30000" dirty="0"/>
              <a:t>-</a:t>
            </a:r>
            <a:r>
              <a:rPr lang="cs-CZ" dirty="0"/>
              <a:t>]  o 1 </a:t>
            </a:r>
            <a:r>
              <a:rPr lang="cs-CZ" dirty="0" err="1"/>
              <a:t>mmol</a:t>
            </a:r>
            <a:r>
              <a:rPr lang="cs-CZ" dirty="0"/>
              <a:t> </a:t>
            </a:r>
            <a:endParaRPr lang="en-US" dirty="0"/>
          </a:p>
        </p:txBody>
      </p:sp>
      <p:sp>
        <p:nvSpPr>
          <p:cNvPr id="39" name="TextovéPole 38">
            <a:extLst>
              <a:ext uri="{FF2B5EF4-FFF2-40B4-BE49-F238E27FC236}">
                <a16:creationId xmlns:a16="http://schemas.microsoft.com/office/drawing/2014/main" id="{EE803165-DCB0-4596-BBB9-3DD9C76D60B9}"/>
              </a:ext>
            </a:extLst>
          </p:cNvPr>
          <p:cNvSpPr txBox="1"/>
          <p:nvPr/>
        </p:nvSpPr>
        <p:spPr>
          <a:xfrm>
            <a:off x="9862807" y="4247291"/>
            <a:ext cx="2148345" cy="369332"/>
          </a:xfrm>
          <a:prstGeom prst="rect">
            <a:avLst/>
          </a:prstGeom>
          <a:solidFill>
            <a:srgbClr val="FFFF45"/>
          </a:solidFill>
          <a:ln>
            <a:solidFill>
              <a:schemeClr val="tx1"/>
            </a:solidFill>
          </a:ln>
        </p:spPr>
        <p:txBody>
          <a:bodyPr wrap="none" rtlCol="0">
            <a:spAutoFit/>
          </a:bodyPr>
          <a:lstStyle/>
          <a:p>
            <a:r>
              <a:rPr lang="cs-CZ" dirty="0"/>
              <a:t>BB se sníží o 1 </a:t>
            </a:r>
            <a:r>
              <a:rPr lang="cs-CZ" dirty="0" err="1"/>
              <a:t>mmol</a:t>
            </a:r>
            <a:r>
              <a:rPr lang="cs-CZ" dirty="0"/>
              <a:t> </a:t>
            </a:r>
            <a:endParaRPr lang="en-US" dirty="0"/>
          </a:p>
        </p:txBody>
      </p:sp>
      <p:sp>
        <p:nvSpPr>
          <p:cNvPr id="7" name="Šipka: doprava 6">
            <a:extLst>
              <a:ext uri="{FF2B5EF4-FFF2-40B4-BE49-F238E27FC236}">
                <a16:creationId xmlns:a16="http://schemas.microsoft.com/office/drawing/2014/main" id="{1774ED6C-BC78-4785-93CB-1C6061D3F302}"/>
              </a:ext>
            </a:extLst>
          </p:cNvPr>
          <p:cNvSpPr/>
          <p:nvPr/>
        </p:nvSpPr>
        <p:spPr>
          <a:xfrm rot="3035501">
            <a:off x="7878889" y="3256763"/>
            <a:ext cx="718288" cy="112110"/>
          </a:xfrm>
          <a:prstGeom prst="right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Šipka: doprava 40">
            <a:extLst>
              <a:ext uri="{FF2B5EF4-FFF2-40B4-BE49-F238E27FC236}">
                <a16:creationId xmlns:a16="http://schemas.microsoft.com/office/drawing/2014/main" id="{53452D0C-EFC6-4942-A2BA-8B9089AFE85C}"/>
              </a:ext>
            </a:extLst>
          </p:cNvPr>
          <p:cNvSpPr/>
          <p:nvPr/>
        </p:nvSpPr>
        <p:spPr>
          <a:xfrm rot="3035501">
            <a:off x="9501397" y="4068509"/>
            <a:ext cx="479314" cy="74203"/>
          </a:xfrm>
          <a:prstGeom prst="right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ovéPole 41">
            <a:extLst>
              <a:ext uri="{FF2B5EF4-FFF2-40B4-BE49-F238E27FC236}">
                <a16:creationId xmlns:a16="http://schemas.microsoft.com/office/drawing/2014/main" id="{5D8B46A9-634A-40BE-BC3F-DFCAE1CD881E}"/>
              </a:ext>
            </a:extLst>
          </p:cNvPr>
          <p:cNvSpPr txBox="1"/>
          <p:nvPr/>
        </p:nvSpPr>
        <p:spPr>
          <a:xfrm>
            <a:off x="9221315" y="6308589"/>
            <a:ext cx="2970685" cy="369332"/>
          </a:xfrm>
          <a:prstGeom prst="rect">
            <a:avLst/>
          </a:prstGeom>
          <a:solidFill>
            <a:srgbClr val="FFFF45"/>
          </a:solidFill>
          <a:ln>
            <a:solidFill>
              <a:schemeClr val="tx1"/>
            </a:solidFill>
          </a:ln>
        </p:spPr>
        <p:txBody>
          <a:bodyPr wrap="none" rtlCol="0">
            <a:spAutoFit/>
          </a:bodyPr>
          <a:lstStyle/>
          <a:p>
            <a:r>
              <a:rPr lang="cs-CZ" dirty="0"/>
              <a:t>BE=BB-NBB se sníží o 1 </a:t>
            </a:r>
            <a:r>
              <a:rPr lang="cs-CZ" dirty="0" err="1"/>
              <a:t>mmol</a:t>
            </a:r>
            <a:r>
              <a:rPr lang="cs-CZ" dirty="0"/>
              <a:t> </a:t>
            </a:r>
            <a:endParaRPr lang="en-US" dirty="0"/>
          </a:p>
        </p:txBody>
      </p:sp>
      <p:sp>
        <p:nvSpPr>
          <p:cNvPr id="43" name="Šipka: doprava 42">
            <a:extLst>
              <a:ext uri="{FF2B5EF4-FFF2-40B4-BE49-F238E27FC236}">
                <a16:creationId xmlns:a16="http://schemas.microsoft.com/office/drawing/2014/main" id="{3DEC01C9-8015-4BE8-9196-C4BFBB19F67E}"/>
              </a:ext>
            </a:extLst>
          </p:cNvPr>
          <p:cNvSpPr/>
          <p:nvPr/>
        </p:nvSpPr>
        <p:spPr>
          <a:xfrm rot="5400000">
            <a:off x="10238421" y="5379496"/>
            <a:ext cx="1666224" cy="142877"/>
          </a:xfrm>
          <a:prstGeom prst="right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ovéPole 7">
            <a:extLst>
              <a:ext uri="{FF2B5EF4-FFF2-40B4-BE49-F238E27FC236}">
                <a16:creationId xmlns:a16="http://schemas.microsoft.com/office/drawing/2014/main" id="{07F88DEB-7A83-4011-BDBF-433B8850262B}"/>
              </a:ext>
            </a:extLst>
          </p:cNvPr>
          <p:cNvSpPr txBox="1"/>
          <p:nvPr/>
        </p:nvSpPr>
        <p:spPr>
          <a:xfrm>
            <a:off x="2905112" y="529650"/>
            <a:ext cx="4354765" cy="646331"/>
          </a:xfrm>
          <a:prstGeom prst="rect">
            <a:avLst/>
          </a:prstGeom>
          <a:solidFill>
            <a:srgbClr val="FFFF45"/>
          </a:solidFill>
          <a:ln>
            <a:solidFill>
              <a:schemeClr val="tx1"/>
            </a:solidFill>
          </a:ln>
        </p:spPr>
        <p:txBody>
          <a:bodyPr wrap="square" rtlCol="0">
            <a:spAutoFit/>
          </a:bodyPr>
          <a:lstStyle/>
          <a:p>
            <a:pPr algn="ctr"/>
            <a:r>
              <a:rPr lang="cs-CZ" dirty="0"/>
              <a:t>Je možné experimentálně si připravit vzorky krve s definovanou hodnotou BE</a:t>
            </a:r>
            <a:endParaRPr lang="en-US" dirty="0"/>
          </a:p>
        </p:txBody>
      </p:sp>
    </p:spTree>
    <p:extLst>
      <p:ext uri="{BB962C8B-B14F-4D97-AF65-F5344CB8AC3E}">
        <p14:creationId xmlns:p14="http://schemas.microsoft.com/office/powerpoint/2010/main" val="1904258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7905"/>
                                        </p:tgtEl>
                                        <p:attrNameLst>
                                          <p:attrName>style.visibility</p:attrName>
                                        </p:attrNameLst>
                                      </p:cBhvr>
                                      <p:to>
                                        <p:strVal val="visible"/>
                                      </p:to>
                                    </p:set>
                                    <p:animEffect transition="in" filter="fade">
                                      <p:cBhvr>
                                        <p:cTn id="10" dur="500"/>
                                        <p:tgtEl>
                                          <p:spTgt spid="3790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grpId="1" nodeType="clickEffect">
                                  <p:stCondLst>
                                    <p:cond delay="0"/>
                                  </p:stCondLst>
                                  <p:childTnLst>
                                    <p:animEffect transition="out" filter="fade">
                                      <p:cBhvr>
                                        <p:cTn id="17" dur="500"/>
                                        <p:tgtEl>
                                          <p:spTgt spid="32"/>
                                        </p:tgtEl>
                                      </p:cBhvr>
                                    </p:animEffect>
                                    <p:set>
                                      <p:cBhvr>
                                        <p:cTn id="18" dur="1" fill="hold">
                                          <p:stCondLst>
                                            <p:cond delay="499"/>
                                          </p:stCondLst>
                                        </p:cTn>
                                        <p:tgtEl>
                                          <p:spTgt spid="32"/>
                                        </p:tgtEl>
                                        <p:attrNameLst>
                                          <p:attrName>style.visibility</p:attrName>
                                        </p:attrNameLst>
                                      </p:cBhvr>
                                      <p:to>
                                        <p:strVal val="hidden"/>
                                      </p:to>
                                    </p:set>
                                  </p:childTnLst>
                                </p:cTn>
                              </p:par>
                              <p:par>
                                <p:cTn id="19" presetID="10" presetClass="entr" presetSubtype="0" fill="hold" grpId="0" nodeType="withEffect">
                                  <p:stCondLst>
                                    <p:cond delay="0"/>
                                  </p:stCondLst>
                                  <p:childTnLst>
                                    <p:set>
                                      <p:cBhvr>
                                        <p:cTn id="20" dur="1" fill="hold">
                                          <p:stCondLst>
                                            <p:cond delay="0"/>
                                          </p:stCondLst>
                                        </p:cTn>
                                        <p:tgtEl>
                                          <p:spTgt spid="37902"/>
                                        </p:tgtEl>
                                        <p:attrNameLst>
                                          <p:attrName>style.visibility</p:attrName>
                                        </p:attrNameLst>
                                      </p:cBhvr>
                                      <p:to>
                                        <p:strVal val="visible"/>
                                      </p:to>
                                    </p:set>
                                    <p:animEffect transition="in" filter="fade">
                                      <p:cBhvr>
                                        <p:cTn id="21" dur="500"/>
                                        <p:tgtEl>
                                          <p:spTgt spid="3790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7903"/>
                                        </p:tgtEl>
                                        <p:attrNameLst>
                                          <p:attrName>style.visibility</p:attrName>
                                        </p:attrNameLst>
                                      </p:cBhvr>
                                      <p:to>
                                        <p:strVal val="visible"/>
                                      </p:to>
                                    </p:set>
                                    <p:animEffect transition="in" filter="fade">
                                      <p:cBhvr>
                                        <p:cTn id="24" dur="500"/>
                                        <p:tgtEl>
                                          <p:spTgt spid="37903"/>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6817"/>
                                        </p:tgtEl>
                                        <p:attrNameLst>
                                          <p:attrName>style.visibility</p:attrName>
                                        </p:attrNameLst>
                                      </p:cBhvr>
                                      <p:to>
                                        <p:strVal val="visible"/>
                                      </p:to>
                                    </p:set>
                                    <p:animEffect transition="in" filter="fade">
                                      <p:cBhvr>
                                        <p:cTn id="27" dur="500"/>
                                        <p:tgtEl>
                                          <p:spTgt spid="7681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500"/>
                                        <p:tgtEl>
                                          <p:spTgt spid="34"/>
                                        </p:tgtEl>
                                      </p:cBhvr>
                                    </p:animEffect>
                                  </p:childTnLst>
                                </p:cTn>
                              </p:par>
                              <p:par>
                                <p:cTn id="34" presetID="10" presetClass="exit" presetSubtype="0" fill="hold" grpId="1" nodeType="withEffect">
                                  <p:stCondLst>
                                    <p:cond delay="0"/>
                                  </p:stCondLst>
                                  <p:childTnLst>
                                    <p:animEffect transition="out" filter="fade">
                                      <p:cBhvr>
                                        <p:cTn id="35" dur="500"/>
                                        <p:tgtEl>
                                          <p:spTgt spid="37905"/>
                                        </p:tgtEl>
                                      </p:cBhvr>
                                    </p:animEffect>
                                    <p:set>
                                      <p:cBhvr>
                                        <p:cTn id="36" dur="1" fill="hold">
                                          <p:stCondLst>
                                            <p:cond delay="499"/>
                                          </p:stCondLst>
                                        </p:cTn>
                                        <p:tgtEl>
                                          <p:spTgt spid="37905"/>
                                        </p:tgtEl>
                                        <p:attrNameLst>
                                          <p:attrName>style.visibility</p:attrName>
                                        </p:attrNameLst>
                                      </p:cBhvr>
                                      <p:to>
                                        <p:strVal val="hidden"/>
                                      </p:to>
                                    </p:set>
                                  </p:childTnLst>
                                </p:cTn>
                              </p:par>
                              <p:par>
                                <p:cTn id="37" presetID="10" presetClass="entr" presetSubtype="0" fill="hold" grpId="0" nodeType="with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fade">
                                      <p:cBhvr>
                                        <p:cTn id="42" dur="500"/>
                                        <p:tgtEl>
                                          <p:spTgt spid="7"/>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fade">
                                      <p:cBhvr>
                                        <p:cTn id="47" dur="500"/>
                                        <p:tgtEl>
                                          <p:spTgt spid="4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39"/>
                                        </p:tgtEl>
                                        <p:attrNameLst>
                                          <p:attrName>style.visibility</p:attrName>
                                        </p:attrNameLst>
                                      </p:cBhvr>
                                      <p:to>
                                        <p:strVal val="visible"/>
                                      </p:to>
                                    </p:set>
                                    <p:animEffect transition="in" filter="fade">
                                      <p:cBhvr>
                                        <p:cTn id="50" dur="500"/>
                                        <p:tgtEl>
                                          <p:spTgt spid="39"/>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500"/>
                                        <p:tgtEl>
                                          <p:spTgt spid="43"/>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500"/>
                                        <p:tgtEl>
                                          <p:spTgt spid="42"/>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02" grpId="0" animBg="1"/>
      <p:bldP spid="37903" grpId="0" animBg="1"/>
      <p:bldP spid="76817" grpId="0" animBg="1"/>
      <p:bldP spid="37905" grpId="0" animBg="1"/>
      <p:bldP spid="37905" grpId="1" animBg="1"/>
      <p:bldP spid="32" grpId="0" animBg="1"/>
      <p:bldP spid="32" grpId="1" animBg="1"/>
      <p:bldP spid="33" grpId="0" animBg="1"/>
      <p:bldP spid="34" grpId="0" animBg="1"/>
      <p:bldP spid="5" grpId="0" animBg="1"/>
      <p:bldP spid="38" grpId="0" animBg="1"/>
      <p:bldP spid="39" grpId="0" animBg="1"/>
      <p:bldP spid="7" grpId="0" animBg="1"/>
      <p:bldP spid="41" grpId="0" animBg="1"/>
      <p:bldP spid="42" grpId="0" animBg="1"/>
      <p:bldP spid="43" grpId="0" animBg="1"/>
      <p:bldP spid="8"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sp>
        <p:nvSpPr>
          <p:cNvPr id="78851" name="Line 4">
            <a:extLst>
              <a:ext uri="{FF2B5EF4-FFF2-40B4-BE49-F238E27FC236}">
                <a16:creationId xmlns:a16="http://schemas.microsoft.com/office/drawing/2014/main" id="{22A668DC-D133-4409-BC0B-504D2AB63724}"/>
              </a:ext>
            </a:extLst>
          </p:cNvPr>
          <p:cNvSpPr>
            <a:spLocks noChangeShapeType="1"/>
          </p:cNvSpPr>
          <p:nvPr/>
        </p:nvSpPr>
        <p:spPr bwMode="auto">
          <a:xfrm>
            <a:off x="2567260" y="692361"/>
            <a:ext cx="0" cy="568916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78852" name="Line 5">
            <a:extLst>
              <a:ext uri="{FF2B5EF4-FFF2-40B4-BE49-F238E27FC236}">
                <a16:creationId xmlns:a16="http://schemas.microsoft.com/office/drawing/2014/main" id="{94EB71BE-CB8F-4A94-87BB-B40CC30C298D}"/>
              </a:ext>
            </a:extLst>
          </p:cNvPr>
          <p:cNvSpPr>
            <a:spLocks noChangeShapeType="1"/>
          </p:cNvSpPr>
          <p:nvPr/>
        </p:nvSpPr>
        <p:spPr bwMode="auto">
          <a:xfrm>
            <a:off x="2567262" y="6381522"/>
            <a:ext cx="748924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78853" name="Text Box 6">
            <a:extLst>
              <a:ext uri="{FF2B5EF4-FFF2-40B4-BE49-F238E27FC236}">
                <a16:creationId xmlns:a16="http://schemas.microsoft.com/office/drawing/2014/main" id="{D8A0ED8A-56DB-4C4F-A821-C1F9F4111BB9}"/>
              </a:ext>
            </a:extLst>
          </p:cNvPr>
          <p:cNvSpPr txBox="1">
            <a:spLocks noChangeArrowheads="1"/>
          </p:cNvSpPr>
          <p:nvPr/>
        </p:nvSpPr>
        <p:spPr bwMode="auto">
          <a:xfrm>
            <a:off x="1524352" y="265"/>
            <a:ext cx="1486304"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latin typeface="Arial" panose="020B0604020202020204" pitchFamily="34" charset="0"/>
              </a:rPr>
              <a:t>log pCO2</a:t>
            </a:r>
          </a:p>
        </p:txBody>
      </p:sp>
      <p:sp>
        <p:nvSpPr>
          <p:cNvPr id="78854" name="Text Box 7">
            <a:extLst>
              <a:ext uri="{FF2B5EF4-FFF2-40B4-BE49-F238E27FC236}">
                <a16:creationId xmlns:a16="http://schemas.microsoft.com/office/drawing/2014/main" id="{3BF02111-D0E3-4645-83DE-7DADDB8D24FE}"/>
              </a:ext>
            </a:extLst>
          </p:cNvPr>
          <p:cNvSpPr txBox="1">
            <a:spLocks noChangeArrowheads="1"/>
          </p:cNvSpPr>
          <p:nvPr/>
        </p:nvSpPr>
        <p:spPr bwMode="auto">
          <a:xfrm>
            <a:off x="9840625" y="6400571"/>
            <a:ext cx="579005"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latin typeface="Arial" panose="020B0604020202020204" pitchFamily="34" charset="0"/>
              </a:rPr>
              <a:t>pH</a:t>
            </a:r>
          </a:p>
        </p:txBody>
      </p:sp>
      <p:sp>
        <p:nvSpPr>
          <p:cNvPr id="109576" name="Line 8">
            <a:extLst>
              <a:ext uri="{FF2B5EF4-FFF2-40B4-BE49-F238E27FC236}">
                <a16:creationId xmlns:a16="http://schemas.microsoft.com/office/drawing/2014/main" id="{B24CAF92-AA7D-44ED-9679-788561C22E9A}"/>
              </a:ext>
            </a:extLst>
          </p:cNvPr>
          <p:cNvSpPr>
            <a:spLocks noChangeShapeType="1"/>
          </p:cNvSpPr>
          <p:nvPr/>
        </p:nvSpPr>
        <p:spPr bwMode="auto">
          <a:xfrm flipH="1" flipV="1">
            <a:off x="4367347" y="981265"/>
            <a:ext cx="4176390" cy="48954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78856" name="Text Box 9">
            <a:extLst>
              <a:ext uri="{FF2B5EF4-FFF2-40B4-BE49-F238E27FC236}">
                <a16:creationId xmlns:a16="http://schemas.microsoft.com/office/drawing/2014/main" id="{DE9BC5C9-8344-4F76-BB85-6E988C74D8F1}"/>
              </a:ext>
            </a:extLst>
          </p:cNvPr>
          <p:cNvSpPr txBox="1">
            <a:spLocks noChangeArrowheads="1"/>
          </p:cNvSpPr>
          <p:nvPr/>
        </p:nvSpPr>
        <p:spPr bwMode="auto">
          <a:xfrm>
            <a:off x="3446669" y="160591"/>
            <a:ext cx="7220979" cy="830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latin typeface="Arial" panose="020B0604020202020204" pitchFamily="34" charset="0"/>
              </a:rPr>
              <a:t>Plazma a krev s různými koncentracemi hemoglobinu</a:t>
            </a:r>
          </a:p>
        </p:txBody>
      </p:sp>
      <p:sp>
        <p:nvSpPr>
          <p:cNvPr id="109578" name="Line 10">
            <a:extLst>
              <a:ext uri="{FF2B5EF4-FFF2-40B4-BE49-F238E27FC236}">
                <a16:creationId xmlns:a16="http://schemas.microsoft.com/office/drawing/2014/main" id="{53F21BCD-AD80-4294-AC8B-4D7291AB7F77}"/>
              </a:ext>
            </a:extLst>
          </p:cNvPr>
          <p:cNvSpPr>
            <a:spLocks noChangeShapeType="1"/>
          </p:cNvSpPr>
          <p:nvPr/>
        </p:nvSpPr>
        <p:spPr bwMode="auto">
          <a:xfrm flipH="1" flipV="1">
            <a:off x="5088017" y="763795"/>
            <a:ext cx="2447737" cy="49684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9579" name="Line 11">
            <a:extLst>
              <a:ext uri="{FF2B5EF4-FFF2-40B4-BE49-F238E27FC236}">
                <a16:creationId xmlns:a16="http://schemas.microsoft.com/office/drawing/2014/main" id="{34918C0F-2D90-4BDC-B04D-C78CF9326726}"/>
              </a:ext>
            </a:extLst>
          </p:cNvPr>
          <p:cNvSpPr>
            <a:spLocks noChangeShapeType="1"/>
          </p:cNvSpPr>
          <p:nvPr/>
        </p:nvSpPr>
        <p:spPr bwMode="auto">
          <a:xfrm flipH="1" flipV="1">
            <a:off x="4583230" y="692361"/>
            <a:ext cx="3312856" cy="489706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9580" name="Text Box 12">
            <a:extLst>
              <a:ext uri="{FF2B5EF4-FFF2-40B4-BE49-F238E27FC236}">
                <a16:creationId xmlns:a16="http://schemas.microsoft.com/office/drawing/2014/main" id="{0D88C337-67E0-4451-AE96-D1F9CCD9D4AB}"/>
              </a:ext>
            </a:extLst>
          </p:cNvPr>
          <p:cNvSpPr txBox="1">
            <a:spLocks noChangeArrowheads="1"/>
          </p:cNvSpPr>
          <p:nvPr/>
        </p:nvSpPr>
        <p:spPr bwMode="auto">
          <a:xfrm>
            <a:off x="6311885" y="2781351"/>
            <a:ext cx="946093"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latin typeface="Arial" panose="020B0604020202020204" pitchFamily="34" charset="0"/>
              </a:rPr>
              <a:t>BE=0</a:t>
            </a:r>
          </a:p>
        </p:txBody>
      </p:sp>
      <p:sp>
        <p:nvSpPr>
          <p:cNvPr id="109582" name="Line 14">
            <a:extLst>
              <a:ext uri="{FF2B5EF4-FFF2-40B4-BE49-F238E27FC236}">
                <a16:creationId xmlns:a16="http://schemas.microsoft.com/office/drawing/2014/main" id="{9B2EC52C-CC07-42E6-A227-1BE2E90BC825}"/>
              </a:ext>
            </a:extLst>
          </p:cNvPr>
          <p:cNvSpPr>
            <a:spLocks noChangeShapeType="1"/>
          </p:cNvSpPr>
          <p:nvPr/>
        </p:nvSpPr>
        <p:spPr bwMode="auto">
          <a:xfrm flipH="1" flipV="1">
            <a:off x="3432381" y="1341599"/>
            <a:ext cx="4176391" cy="48954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9583" name="Line 15">
            <a:extLst>
              <a:ext uri="{FF2B5EF4-FFF2-40B4-BE49-F238E27FC236}">
                <a16:creationId xmlns:a16="http://schemas.microsoft.com/office/drawing/2014/main" id="{AFB4216A-7F7A-4EF2-AE3F-56D62C7EF224}"/>
              </a:ext>
            </a:extLst>
          </p:cNvPr>
          <p:cNvSpPr>
            <a:spLocks noChangeShapeType="1"/>
          </p:cNvSpPr>
          <p:nvPr/>
        </p:nvSpPr>
        <p:spPr bwMode="auto">
          <a:xfrm flipH="1" flipV="1">
            <a:off x="4295915" y="1268581"/>
            <a:ext cx="2447737" cy="49684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9584" name="Line 16">
            <a:extLst>
              <a:ext uri="{FF2B5EF4-FFF2-40B4-BE49-F238E27FC236}">
                <a16:creationId xmlns:a16="http://schemas.microsoft.com/office/drawing/2014/main" id="{462EC8E2-06C0-48D6-A332-881D64559E68}"/>
              </a:ext>
            </a:extLst>
          </p:cNvPr>
          <p:cNvSpPr>
            <a:spLocks noChangeShapeType="1"/>
          </p:cNvSpPr>
          <p:nvPr/>
        </p:nvSpPr>
        <p:spPr bwMode="auto">
          <a:xfrm flipH="1" flipV="1">
            <a:off x="3778428" y="1197148"/>
            <a:ext cx="3312858" cy="489706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78863" name="Line 17">
            <a:extLst>
              <a:ext uri="{FF2B5EF4-FFF2-40B4-BE49-F238E27FC236}">
                <a16:creationId xmlns:a16="http://schemas.microsoft.com/office/drawing/2014/main" id="{F55334EB-6159-4936-BF7F-6F48BFA4D8A5}"/>
              </a:ext>
            </a:extLst>
          </p:cNvPr>
          <p:cNvSpPr>
            <a:spLocks noChangeShapeType="1"/>
          </p:cNvSpPr>
          <p:nvPr/>
        </p:nvSpPr>
        <p:spPr bwMode="auto">
          <a:xfrm>
            <a:off x="2424397" y="3357569"/>
            <a:ext cx="3960507" cy="0"/>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78864" name="Line 18">
            <a:extLst>
              <a:ext uri="{FF2B5EF4-FFF2-40B4-BE49-F238E27FC236}">
                <a16:creationId xmlns:a16="http://schemas.microsoft.com/office/drawing/2014/main" id="{611C2A22-8AE9-431A-851D-BB652FA57AFA}"/>
              </a:ext>
            </a:extLst>
          </p:cNvPr>
          <p:cNvSpPr>
            <a:spLocks noChangeShapeType="1"/>
          </p:cNvSpPr>
          <p:nvPr/>
        </p:nvSpPr>
        <p:spPr bwMode="auto">
          <a:xfrm>
            <a:off x="6383317" y="3357569"/>
            <a:ext cx="73019" cy="3166817"/>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78865" name="Text Box 19">
            <a:extLst>
              <a:ext uri="{FF2B5EF4-FFF2-40B4-BE49-F238E27FC236}">
                <a16:creationId xmlns:a16="http://schemas.microsoft.com/office/drawing/2014/main" id="{B2D4B40C-8ADE-4268-8A8A-B91FCF3283DA}"/>
              </a:ext>
            </a:extLst>
          </p:cNvPr>
          <p:cNvSpPr txBox="1">
            <a:spLocks noChangeArrowheads="1"/>
          </p:cNvSpPr>
          <p:nvPr/>
        </p:nvSpPr>
        <p:spPr bwMode="auto">
          <a:xfrm>
            <a:off x="6600787" y="6452955"/>
            <a:ext cx="612668"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latin typeface="Arial" panose="020B0604020202020204" pitchFamily="34" charset="0"/>
              </a:rPr>
              <a:t>7.4</a:t>
            </a:r>
          </a:p>
        </p:txBody>
      </p:sp>
      <p:sp>
        <p:nvSpPr>
          <p:cNvPr id="78866" name="Text Box 20">
            <a:extLst>
              <a:ext uri="{FF2B5EF4-FFF2-40B4-BE49-F238E27FC236}">
                <a16:creationId xmlns:a16="http://schemas.microsoft.com/office/drawing/2014/main" id="{AB7F99B5-EFF3-4A17-8BBE-A1969BF49F62}"/>
              </a:ext>
            </a:extLst>
          </p:cNvPr>
          <p:cNvSpPr txBox="1">
            <a:spLocks noChangeArrowheads="1"/>
          </p:cNvSpPr>
          <p:nvPr/>
        </p:nvSpPr>
        <p:spPr bwMode="auto">
          <a:xfrm>
            <a:off x="1524354" y="3068666"/>
            <a:ext cx="1074333"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latin typeface="Arial" panose="020B0604020202020204" pitchFamily="34" charset="0"/>
              </a:rPr>
              <a:t>40 torr</a:t>
            </a:r>
          </a:p>
        </p:txBody>
      </p:sp>
      <p:sp>
        <p:nvSpPr>
          <p:cNvPr id="109589" name="Text Box 21">
            <a:extLst>
              <a:ext uri="{FF2B5EF4-FFF2-40B4-BE49-F238E27FC236}">
                <a16:creationId xmlns:a16="http://schemas.microsoft.com/office/drawing/2014/main" id="{2D9DD3C3-A465-47D8-9C47-0874A90F638D}"/>
              </a:ext>
            </a:extLst>
          </p:cNvPr>
          <p:cNvSpPr txBox="1">
            <a:spLocks noChangeArrowheads="1"/>
          </p:cNvSpPr>
          <p:nvPr/>
        </p:nvSpPr>
        <p:spPr bwMode="auto">
          <a:xfrm>
            <a:off x="5303900" y="3068666"/>
            <a:ext cx="1048685"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latin typeface="Arial" panose="020B0604020202020204" pitchFamily="34" charset="0"/>
              </a:rPr>
              <a:t>BE=-5</a:t>
            </a:r>
          </a:p>
        </p:txBody>
      </p:sp>
      <p:sp>
        <p:nvSpPr>
          <p:cNvPr id="109590" name="Line 22">
            <a:extLst>
              <a:ext uri="{FF2B5EF4-FFF2-40B4-BE49-F238E27FC236}">
                <a16:creationId xmlns:a16="http://schemas.microsoft.com/office/drawing/2014/main" id="{3364BACB-311A-4B3C-84DB-18BE5A11C314}"/>
              </a:ext>
            </a:extLst>
          </p:cNvPr>
          <p:cNvSpPr>
            <a:spLocks noChangeShapeType="1"/>
          </p:cNvSpPr>
          <p:nvPr/>
        </p:nvSpPr>
        <p:spPr bwMode="auto">
          <a:xfrm flipH="1" flipV="1">
            <a:off x="2640280" y="1989248"/>
            <a:ext cx="3743037" cy="439227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9591" name="Line 23">
            <a:extLst>
              <a:ext uri="{FF2B5EF4-FFF2-40B4-BE49-F238E27FC236}">
                <a16:creationId xmlns:a16="http://schemas.microsoft.com/office/drawing/2014/main" id="{2FD983C3-A9A1-4A95-99FE-B5A3BB0AC0F1}"/>
              </a:ext>
            </a:extLst>
          </p:cNvPr>
          <p:cNvSpPr>
            <a:spLocks noChangeShapeType="1"/>
          </p:cNvSpPr>
          <p:nvPr/>
        </p:nvSpPr>
        <p:spPr bwMode="auto">
          <a:xfrm flipH="1" flipV="1">
            <a:off x="3287930" y="1413032"/>
            <a:ext cx="2447737" cy="49684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9592" name="Line 24">
            <a:extLst>
              <a:ext uri="{FF2B5EF4-FFF2-40B4-BE49-F238E27FC236}">
                <a16:creationId xmlns:a16="http://schemas.microsoft.com/office/drawing/2014/main" id="{BA4630BC-E26F-48DE-872C-118408F28CBB}"/>
              </a:ext>
            </a:extLst>
          </p:cNvPr>
          <p:cNvSpPr>
            <a:spLocks noChangeShapeType="1"/>
          </p:cNvSpPr>
          <p:nvPr/>
        </p:nvSpPr>
        <p:spPr bwMode="auto">
          <a:xfrm flipH="1" flipV="1">
            <a:off x="3105381" y="1989248"/>
            <a:ext cx="2952522" cy="439227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9593" name="Text Box 25">
            <a:extLst>
              <a:ext uri="{FF2B5EF4-FFF2-40B4-BE49-F238E27FC236}">
                <a16:creationId xmlns:a16="http://schemas.microsoft.com/office/drawing/2014/main" id="{BE74EA3F-5E7D-488C-8C51-2432B9FD7E78}"/>
              </a:ext>
            </a:extLst>
          </p:cNvPr>
          <p:cNvSpPr txBox="1">
            <a:spLocks noChangeArrowheads="1"/>
          </p:cNvSpPr>
          <p:nvPr/>
        </p:nvSpPr>
        <p:spPr bwMode="auto">
          <a:xfrm>
            <a:off x="3575245" y="4292534"/>
            <a:ext cx="1220206"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latin typeface="Arial" panose="020B0604020202020204" pitchFamily="34" charset="0"/>
              </a:rPr>
              <a:t>BE=-10</a:t>
            </a:r>
          </a:p>
        </p:txBody>
      </p:sp>
      <p:sp>
        <p:nvSpPr>
          <p:cNvPr id="109594" name="Line 26">
            <a:extLst>
              <a:ext uri="{FF2B5EF4-FFF2-40B4-BE49-F238E27FC236}">
                <a16:creationId xmlns:a16="http://schemas.microsoft.com/office/drawing/2014/main" id="{AB813032-F781-42EB-BD0A-AD023C1C811E}"/>
              </a:ext>
            </a:extLst>
          </p:cNvPr>
          <p:cNvSpPr>
            <a:spLocks noChangeShapeType="1"/>
          </p:cNvSpPr>
          <p:nvPr/>
        </p:nvSpPr>
        <p:spPr bwMode="auto">
          <a:xfrm flipH="1" flipV="1">
            <a:off x="5735666" y="1341599"/>
            <a:ext cx="4176390" cy="48954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9595" name="Line 27">
            <a:extLst>
              <a:ext uri="{FF2B5EF4-FFF2-40B4-BE49-F238E27FC236}">
                <a16:creationId xmlns:a16="http://schemas.microsoft.com/office/drawing/2014/main" id="{ACB268A3-5A47-47B8-A5EA-40A39A74F51A}"/>
              </a:ext>
            </a:extLst>
          </p:cNvPr>
          <p:cNvSpPr>
            <a:spLocks noChangeShapeType="1"/>
          </p:cNvSpPr>
          <p:nvPr/>
        </p:nvSpPr>
        <p:spPr bwMode="auto">
          <a:xfrm flipH="1" flipV="1">
            <a:off x="6599200" y="1268581"/>
            <a:ext cx="2447737" cy="496849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9596" name="Line 28">
            <a:extLst>
              <a:ext uri="{FF2B5EF4-FFF2-40B4-BE49-F238E27FC236}">
                <a16:creationId xmlns:a16="http://schemas.microsoft.com/office/drawing/2014/main" id="{B2091C6C-F1F5-49A9-ADC8-33AF10313073}"/>
              </a:ext>
            </a:extLst>
          </p:cNvPr>
          <p:cNvSpPr>
            <a:spLocks noChangeShapeType="1"/>
          </p:cNvSpPr>
          <p:nvPr/>
        </p:nvSpPr>
        <p:spPr bwMode="auto">
          <a:xfrm flipH="1" flipV="1">
            <a:off x="6081714" y="1197148"/>
            <a:ext cx="3312856" cy="489706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400"/>
          </a:p>
        </p:txBody>
      </p:sp>
      <p:sp>
        <p:nvSpPr>
          <p:cNvPr id="109597" name="Text Box 29">
            <a:extLst>
              <a:ext uri="{FF2B5EF4-FFF2-40B4-BE49-F238E27FC236}">
                <a16:creationId xmlns:a16="http://schemas.microsoft.com/office/drawing/2014/main" id="{6035D177-30A9-4FB6-B58B-BB3470F0BA40}"/>
              </a:ext>
            </a:extLst>
          </p:cNvPr>
          <p:cNvSpPr txBox="1">
            <a:spLocks noChangeArrowheads="1"/>
          </p:cNvSpPr>
          <p:nvPr/>
        </p:nvSpPr>
        <p:spPr bwMode="auto">
          <a:xfrm>
            <a:off x="7896088" y="3068666"/>
            <a:ext cx="946093"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eaLnBrk="1" hangingPunct="1">
              <a:spcBef>
                <a:spcPct val="0"/>
              </a:spcBef>
              <a:buClrTx/>
              <a:buFontTx/>
              <a:buNone/>
            </a:pPr>
            <a:r>
              <a:rPr lang="cs-CZ" altLang="cs-CZ" sz="2399">
                <a:latin typeface="Arial" panose="020B0604020202020204" pitchFamily="34" charset="0"/>
              </a:rPr>
              <a:t>BE=5</a:t>
            </a:r>
          </a:p>
        </p:txBody>
      </p:sp>
      <p:sp>
        <p:nvSpPr>
          <p:cNvPr id="109598" name="Freeform 30">
            <a:extLst>
              <a:ext uri="{FF2B5EF4-FFF2-40B4-BE49-F238E27FC236}">
                <a16:creationId xmlns:a16="http://schemas.microsoft.com/office/drawing/2014/main" id="{85F57681-2040-432F-9733-FF8ED8AA5AA6}"/>
              </a:ext>
            </a:extLst>
          </p:cNvPr>
          <p:cNvSpPr>
            <a:spLocks/>
          </p:cNvSpPr>
          <p:nvPr/>
        </p:nvSpPr>
        <p:spPr bwMode="auto">
          <a:xfrm>
            <a:off x="3903833" y="3328995"/>
            <a:ext cx="6008223" cy="2882678"/>
          </a:xfrm>
          <a:custGeom>
            <a:avLst/>
            <a:gdLst>
              <a:gd name="T0" fmla="*/ 0 w 3785"/>
              <a:gd name="T1" fmla="*/ 2147483646 h 1816"/>
              <a:gd name="T2" fmla="*/ 2147483646 w 3785"/>
              <a:gd name="T3" fmla="*/ 2147483646 h 1816"/>
              <a:gd name="T4" fmla="*/ 2147483646 w 3785"/>
              <a:gd name="T5" fmla="*/ 2147483646 h 1816"/>
              <a:gd name="T6" fmla="*/ 2147483646 w 3785"/>
              <a:gd name="T7" fmla="*/ 2147483646 h 1816"/>
              <a:gd name="T8" fmla="*/ 2147483646 w 3785"/>
              <a:gd name="T9" fmla="*/ 2147483646 h 1816"/>
              <a:gd name="T10" fmla="*/ 2147483646 w 3785"/>
              <a:gd name="T11" fmla="*/ 2147483646 h 1816"/>
              <a:gd name="T12" fmla="*/ 2147483646 w 3785"/>
              <a:gd name="T13" fmla="*/ 2147483646 h 1816"/>
              <a:gd name="T14" fmla="*/ 0 60000 65536"/>
              <a:gd name="T15" fmla="*/ 0 60000 65536"/>
              <a:gd name="T16" fmla="*/ 0 60000 65536"/>
              <a:gd name="T17" fmla="*/ 0 60000 65536"/>
              <a:gd name="T18" fmla="*/ 0 60000 65536"/>
              <a:gd name="T19" fmla="*/ 0 60000 65536"/>
              <a:gd name="T20" fmla="*/ 0 60000 65536"/>
              <a:gd name="T21" fmla="*/ 0 w 3785"/>
              <a:gd name="T22" fmla="*/ 0 h 1816"/>
              <a:gd name="T23" fmla="*/ 3785 w 3785"/>
              <a:gd name="T24" fmla="*/ 1816 h 18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85" h="1816">
                <a:moveTo>
                  <a:pt x="0" y="1816"/>
                </a:moveTo>
                <a:cubicBezTo>
                  <a:pt x="31" y="1748"/>
                  <a:pt x="106" y="1575"/>
                  <a:pt x="195" y="1410"/>
                </a:cubicBezTo>
                <a:cubicBezTo>
                  <a:pt x="284" y="1245"/>
                  <a:pt x="372" y="1030"/>
                  <a:pt x="534" y="825"/>
                </a:cubicBezTo>
                <a:cubicBezTo>
                  <a:pt x="696" y="620"/>
                  <a:pt x="967" y="316"/>
                  <a:pt x="1169" y="182"/>
                </a:cubicBezTo>
                <a:cubicBezTo>
                  <a:pt x="1371" y="48"/>
                  <a:pt x="1520" y="0"/>
                  <a:pt x="1744" y="18"/>
                </a:cubicBezTo>
                <a:cubicBezTo>
                  <a:pt x="1968" y="36"/>
                  <a:pt x="2175" y="78"/>
                  <a:pt x="2515" y="290"/>
                </a:cubicBezTo>
                <a:cubicBezTo>
                  <a:pt x="2855" y="502"/>
                  <a:pt x="3320" y="895"/>
                  <a:pt x="3785" y="1288"/>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1400"/>
          </a:p>
        </p:txBody>
      </p:sp>
      <p:sp>
        <p:nvSpPr>
          <p:cNvPr id="109599" name="AutoShape 31">
            <a:extLst>
              <a:ext uri="{FF2B5EF4-FFF2-40B4-BE49-F238E27FC236}">
                <a16:creationId xmlns:a16="http://schemas.microsoft.com/office/drawing/2014/main" id="{2938525D-3CFD-48CE-9C1D-D4ABB2931FDA}"/>
              </a:ext>
            </a:extLst>
          </p:cNvPr>
          <p:cNvSpPr>
            <a:spLocks noChangeArrowheads="1"/>
          </p:cNvSpPr>
          <p:nvPr/>
        </p:nvSpPr>
        <p:spPr bwMode="auto">
          <a:xfrm>
            <a:off x="8975504" y="2349584"/>
            <a:ext cx="1223869" cy="1079416"/>
          </a:xfrm>
          <a:prstGeom prst="wedgeRoundRectCallout">
            <a:avLst>
              <a:gd name="adj1" fmla="val -72440"/>
              <a:gd name="adj2" fmla="val 132060"/>
              <a:gd name="adj3" fmla="val 16667"/>
            </a:avLst>
          </a:prstGeom>
          <a:solidFill>
            <a:schemeClr val="accent1"/>
          </a:solidFill>
          <a:ln w="9525">
            <a:solidFill>
              <a:schemeClr val="tx1"/>
            </a:solidFill>
            <a:miter lim="800000"/>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eaLnBrk="1" hangingPunct="1">
              <a:spcBef>
                <a:spcPct val="0"/>
              </a:spcBef>
              <a:buClrTx/>
              <a:buFontTx/>
              <a:buNone/>
            </a:pPr>
            <a:r>
              <a:rPr lang="cs-CZ" altLang="cs-CZ" sz="2399">
                <a:latin typeface="Arial" panose="020B0604020202020204" pitchFamily="34" charset="0"/>
              </a:rPr>
              <a:t>křivka</a:t>
            </a:r>
            <a:r>
              <a:rPr lang="ru-RU" altLang="cs-CZ" sz="2399">
                <a:latin typeface="Arial" panose="020B0604020202020204" pitchFamily="34" charset="0"/>
              </a:rPr>
              <a:t> </a:t>
            </a:r>
            <a:r>
              <a:rPr lang="cs-CZ" altLang="cs-CZ" sz="2399">
                <a:latin typeface="Arial" panose="020B0604020202020204" pitchFamily="34" charset="0"/>
              </a:rPr>
              <a:t>BE</a:t>
            </a:r>
          </a:p>
        </p:txBody>
      </p:sp>
    </p:spTree>
    <p:extLst>
      <p:ext uri="{BB962C8B-B14F-4D97-AF65-F5344CB8AC3E}">
        <p14:creationId xmlns:p14="http://schemas.microsoft.com/office/powerpoint/2010/main" val="2701435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9580"/>
                                        </p:tgtEl>
                                        <p:attrNameLst>
                                          <p:attrName>style.visibility</p:attrName>
                                        </p:attrNameLst>
                                      </p:cBhvr>
                                      <p:to>
                                        <p:strVal val="visible"/>
                                      </p:to>
                                    </p:set>
                                    <p:animEffect transition="in" filter="dissolve">
                                      <p:cBhvr>
                                        <p:cTn id="7" dur="500"/>
                                        <p:tgtEl>
                                          <p:spTgt spid="10958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09576"/>
                                        </p:tgtEl>
                                        <p:attrNameLst>
                                          <p:attrName>style.visibility</p:attrName>
                                        </p:attrNameLst>
                                      </p:cBhvr>
                                      <p:to>
                                        <p:strVal val="visible"/>
                                      </p:to>
                                    </p:set>
                                    <p:animEffect transition="in" filter="dissolve">
                                      <p:cBhvr>
                                        <p:cTn id="12" dur="500"/>
                                        <p:tgtEl>
                                          <p:spTgt spid="10957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09579"/>
                                        </p:tgtEl>
                                        <p:attrNameLst>
                                          <p:attrName>style.visibility</p:attrName>
                                        </p:attrNameLst>
                                      </p:cBhvr>
                                      <p:to>
                                        <p:strVal val="visible"/>
                                      </p:to>
                                    </p:set>
                                    <p:animEffect transition="in" filter="dissolve">
                                      <p:cBhvr>
                                        <p:cTn id="17" dur="500"/>
                                        <p:tgtEl>
                                          <p:spTgt spid="10957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09578"/>
                                        </p:tgtEl>
                                        <p:attrNameLst>
                                          <p:attrName>style.visibility</p:attrName>
                                        </p:attrNameLst>
                                      </p:cBhvr>
                                      <p:to>
                                        <p:strVal val="visible"/>
                                      </p:to>
                                    </p:set>
                                    <p:animEffect transition="in" filter="dissolve">
                                      <p:cBhvr>
                                        <p:cTn id="22" dur="500"/>
                                        <p:tgtEl>
                                          <p:spTgt spid="10957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09589"/>
                                        </p:tgtEl>
                                        <p:attrNameLst>
                                          <p:attrName>style.visibility</p:attrName>
                                        </p:attrNameLst>
                                      </p:cBhvr>
                                      <p:to>
                                        <p:strVal val="visible"/>
                                      </p:to>
                                    </p:set>
                                    <p:anim calcmode="lin" valueType="num">
                                      <p:cBhvr additive="base">
                                        <p:cTn id="27" dur="500" fill="hold"/>
                                        <p:tgtEl>
                                          <p:spTgt spid="109589"/>
                                        </p:tgtEl>
                                        <p:attrNameLst>
                                          <p:attrName>ppt_x</p:attrName>
                                        </p:attrNameLst>
                                      </p:cBhvr>
                                      <p:tavLst>
                                        <p:tav tm="0">
                                          <p:val>
                                            <p:strVal val="#ppt_x"/>
                                          </p:val>
                                        </p:tav>
                                        <p:tav tm="100000">
                                          <p:val>
                                            <p:strVal val="#ppt_x"/>
                                          </p:val>
                                        </p:tav>
                                      </p:tavLst>
                                    </p:anim>
                                    <p:anim calcmode="lin" valueType="num">
                                      <p:cBhvr additive="base">
                                        <p:cTn id="28" dur="500" fill="hold"/>
                                        <p:tgtEl>
                                          <p:spTgt spid="109589"/>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nodeType="clickEffect">
                                  <p:stCondLst>
                                    <p:cond delay="0"/>
                                  </p:stCondLst>
                                  <p:childTnLst>
                                    <p:set>
                                      <p:cBhvr>
                                        <p:cTn id="32" dur="1" fill="hold">
                                          <p:stCondLst>
                                            <p:cond delay="0"/>
                                          </p:stCondLst>
                                        </p:cTn>
                                        <p:tgtEl>
                                          <p:spTgt spid="109582"/>
                                        </p:tgtEl>
                                        <p:attrNameLst>
                                          <p:attrName>style.visibility</p:attrName>
                                        </p:attrNameLst>
                                      </p:cBhvr>
                                      <p:to>
                                        <p:strVal val="visible"/>
                                      </p:to>
                                    </p:set>
                                    <p:animEffect transition="in" filter="dissolve">
                                      <p:cBhvr>
                                        <p:cTn id="33" dur="500"/>
                                        <p:tgtEl>
                                          <p:spTgt spid="109582"/>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nodeType="clickEffect">
                                  <p:stCondLst>
                                    <p:cond delay="0"/>
                                  </p:stCondLst>
                                  <p:childTnLst>
                                    <p:set>
                                      <p:cBhvr>
                                        <p:cTn id="37" dur="1" fill="hold">
                                          <p:stCondLst>
                                            <p:cond delay="0"/>
                                          </p:stCondLst>
                                        </p:cTn>
                                        <p:tgtEl>
                                          <p:spTgt spid="109584"/>
                                        </p:tgtEl>
                                        <p:attrNameLst>
                                          <p:attrName>style.visibility</p:attrName>
                                        </p:attrNameLst>
                                      </p:cBhvr>
                                      <p:to>
                                        <p:strVal val="visible"/>
                                      </p:to>
                                    </p:set>
                                    <p:animEffect transition="in" filter="dissolve">
                                      <p:cBhvr>
                                        <p:cTn id="38" dur="500"/>
                                        <p:tgtEl>
                                          <p:spTgt spid="109584"/>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nodeType="clickEffect">
                                  <p:stCondLst>
                                    <p:cond delay="0"/>
                                  </p:stCondLst>
                                  <p:childTnLst>
                                    <p:set>
                                      <p:cBhvr>
                                        <p:cTn id="42" dur="1" fill="hold">
                                          <p:stCondLst>
                                            <p:cond delay="0"/>
                                          </p:stCondLst>
                                        </p:cTn>
                                        <p:tgtEl>
                                          <p:spTgt spid="109583"/>
                                        </p:tgtEl>
                                        <p:attrNameLst>
                                          <p:attrName>style.visibility</p:attrName>
                                        </p:attrNameLst>
                                      </p:cBhvr>
                                      <p:to>
                                        <p:strVal val="visible"/>
                                      </p:to>
                                    </p:set>
                                    <p:animEffect transition="in" filter="dissolve">
                                      <p:cBhvr>
                                        <p:cTn id="43" dur="500"/>
                                        <p:tgtEl>
                                          <p:spTgt spid="10958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4" fill="hold" grpId="0" nodeType="clickEffect">
                                  <p:stCondLst>
                                    <p:cond delay="0"/>
                                  </p:stCondLst>
                                  <p:childTnLst>
                                    <p:set>
                                      <p:cBhvr>
                                        <p:cTn id="47" dur="1" fill="hold">
                                          <p:stCondLst>
                                            <p:cond delay="0"/>
                                          </p:stCondLst>
                                        </p:cTn>
                                        <p:tgtEl>
                                          <p:spTgt spid="109593"/>
                                        </p:tgtEl>
                                        <p:attrNameLst>
                                          <p:attrName>style.visibility</p:attrName>
                                        </p:attrNameLst>
                                      </p:cBhvr>
                                      <p:to>
                                        <p:strVal val="visible"/>
                                      </p:to>
                                    </p:set>
                                    <p:anim calcmode="lin" valueType="num">
                                      <p:cBhvr additive="base">
                                        <p:cTn id="48" dur="500" fill="hold"/>
                                        <p:tgtEl>
                                          <p:spTgt spid="109593"/>
                                        </p:tgtEl>
                                        <p:attrNameLst>
                                          <p:attrName>ppt_x</p:attrName>
                                        </p:attrNameLst>
                                      </p:cBhvr>
                                      <p:tavLst>
                                        <p:tav tm="0">
                                          <p:val>
                                            <p:strVal val="#ppt_x"/>
                                          </p:val>
                                        </p:tav>
                                        <p:tav tm="100000">
                                          <p:val>
                                            <p:strVal val="#ppt_x"/>
                                          </p:val>
                                        </p:tav>
                                      </p:tavLst>
                                    </p:anim>
                                    <p:anim calcmode="lin" valueType="num">
                                      <p:cBhvr additive="base">
                                        <p:cTn id="49" dur="500" fill="hold"/>
                                        <p:tgtEl>
                                          <p:spTgt spid="109593"/>
                                        </p:tgtEl>
                                        <p:attrNameLst>
                                          <p:attrName>ppt_y</p:attrName>
                                        </p:attrNameLst>
                                      </p:cBhvr>
                                      <p:tavLst>
                                        <p:tav tm="0">
                                          <p:val>
                                            <p:strVal val="1+#ppt_h/2"/>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nodeType="clickEffect">
                                  <p:stCondLst>
                                    <p:cond delay="0"/>
                                  </p:stCondLst>
                                  <p:childTnLst>
                                    <p:set>
                                      <p:cBhvr>
                                        <p:cTn id="53" dur="1" fill="hold">
                                          <p:stCondLst>
                                            <p:cond delay="0"/>
                                          </p:stCondLst>
                                        </p:cTn>
                                        <p:tgtEl>
                                          <p:spTgt spid="109590"/>
                                        </p:tgtEl>
                                        <p:attrNameLst>
                                          <p:attrName>style.visibility</p:attrName>
                                        </p:attrNameLst>
                                      </p:cBhvr>
                                      <p:to>
                                        <p:strVal val="visible"/>
                                      </p:to>
                                    </p:set>
                                    <p:animEffect transition="in" filter="dissolve">
                                      <p:cBhvr>
                                        <p:cTn id="54" dur="500"/>
                                        <p:tgtEl>
                                          <p:spTgt spid="10959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9" presetClass="entr" presetSubtype="0" fill="hold" nodeType="clickEffect">
                                  <p:stCondLst>
                                    <p:cond delay="0"/>
                                  </p:stCondLst>
                                  <p:childTnLst>
                                    <p:set>
                                      <p:cBhvr>
                                        <p:cTn id="58" dur="1" fill="hold">
                                          <p:stCondLst>
                                            <p:cond delay="0"/>
                                          </p:stCondLst>
                                        </p:cTn>
                                        <p:tgtEl>
                                          <p:spTgt spid="109592"/>
                                        </p:tgtEl>
                                        <p:attrNameLst>
                                          <p:attrName>style.visibility</p:attrName>
                                        </p:attrNameLst>
                                      </p:cBhvr>
                                      <p:to>
                                        <p:strVal val="visible"/>
                                      </p:to>
                                    </p:set>
                                    <p:animEffect transition="in" filter="dissolve">
                                      <p:cBhvr>
                                        <p:cTn id="59" dur="500"/>
                                        <p:tgtEl>
                                          <p:spTgt spid="109592"/>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9" presetClass="entr" presetSubtype="0" fill="hold" nodeType="clickEffect">
                                  <p:stCondLst>
                                    <p:cond delay="0"/>
                                  </p:stCondLst>
                                  <p:childTnLst>
                                    <p:set>
                                      <p:cBhvr>
                                        <p:cTn id="63" dur="1" fill="hold">
                                          <p:stCondLst>
                                            <p:cond delay="0"/>
                                          </p:stCondLst>
                                        </p:cTn>
                                        <p:tgtEl>
                                          <p:spTgt spid="109591"/>
                                        </p:tgtEl>
                                        <p:attrNameLst>
                                          <p:attrName>style.visibility</p:attrName>
                                        </p:attrNameLst>
                                      </p:cBhvr>
                                      <p:to>
                                        <p:strVal val="visible"/>
                                      </p:to>
                                    </p:set>
                                    <p:animEffect transition="in" filter="dissolve">
                                      <p:cBhvr>
                                        <p:cTn id="64" dur="500"/>
                                        <p:tgtEl>
                                          <p:spTgt spid="109591"/>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109597"/>
                                        </p:tgtEl>
                                        <p:attrNameLst>
                                          <p:attrName>style.visibility</p:attrName>
                                        </p:attrNameLst>
                                      </p:cBhvr>
                                      <p:to>
                                        <p:strVal val="visible"/>
                                      </p:to>
                                    </p:set>
                                    <p:anim calcmode="lin" valueType="num">
                                      <p:cBhvr additive="base">
                                        <p:cTn id="69" dur="500" fill="hold"/>
                                        <p:tgtEl>
                                          <p:spTgt spid="109597"/>
                                        </p:tgtEl>
                                        <p:attrNameLst>
                                          <p:attrName>ppt_x</p:attrName>
                                        </p:attrNameLst>
                                      </p:cBhvr>
                                      <p:tavLst>
                                        <p:tav tm="0">
                                          <p:val>
                                            <p:strVal val="#ppt_x"/>
                                          </p:val>
                                        </p:tav>
                                        <p:tav tm="100000">
                                          <p:val>
                                            <p:strVal val="#ppt_x"/>
                                          </p:val>
                                        </p:tav>
                                      </p:tavLst>
                                    </p:anim>
                                    <p:anim calcmode="lin" valueType="num">
                                      <p:cBhvr additive="base">
                                        <p:cTn id="70" dur="500" fill="hold"/>
                                        <p:tgtEl>
                                          <p:spTgt spid="109597"/>
                                        </p:tgtEl>
                                        <p:attrNameLst>
                                          <p:attrName>ppt_y</p:attrName>
                                        </p:attrNameLst>
                                      </p:cBhvr>
                                      <p:tavLst>
                                        <p:tav tm="0">
                                          <p:val>
                                            <p:strVal val="1+#ppt_h/2"/>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9" presetClass="entr" presetSubtype="0" fill="hold" nodeType="clickEffect">
                                  <p:stCondLst>
                                    <p:cond delay="0"/>
                                  </p:stCondLst>
                                  <p:childTnLst>
                                    <p:set>
                                      <p:cBhvr>
                                        <p:cTn id="74" dur="1" fill="hold">
                                          <p:stCondLst>
                                            <p:cond delay="0"/>
                                          </p:stCondLst>
                                        </p:cTn>
                                        <p:tgtEl>
                                          <p:spTgt spid="109594"/>
                                        </p:tgtEl>
                                        <p:attrNameLst>
                                          <p:attrName>style.visibility</p:attrName>
                                        </p:attrNameLst>
                                      </p:cBhvr>
                                      <p:to>
                                        <p:strVal val="visible"/>
                                      </p:to>
                                    </p:set>
                                    <p:animEffect transition="in" filter="dissolve">
                                      <p:cBhvr>
                                        <p:cTn id="75" dur="500"/>
                                        <p:tgtEl>
                                          <p:spTgt spid="109594"/>
                                        </p:tgtEl>
                                      </p:cBhvr>
                                    </p:animEffect>
                                  </p:childTnLst>
                                </p:cTn>
                              </p:par>
                            </p:childTnLst>
                          </p:cTn>
                        </p:par>
                      </p:childTnLst>
                    </p:cTn>
                  </p:par>
                  <p:par>
                    <p:cTn id="76" fill="hold" nodeType="clickPar">
                      <p:stCondLst>
                        <p:cond delay="indefinite"/>
                      </p:stCondLst>
                      <p:childTnLst>
                        <p:par>
                          <p:cTn id="77" fill="hold" nodeType="withGroup">
                            <p:stCondLst>
                              <p:cond delay="0"/>
                            </p:stCondLst>
                            <p:childTnLst>
                              <p:par>
                                <p:cTn id="78" presetID="9" presetClass="entr" presetSubtype="0" fill="hold" nodeType="clickEffect">
                                  <p:stCondLst>
                                    <p:cond delay="0"/>
                                  </p:stCondLst>
                                  <p:childTnLst>
                                    <p:set>
                                      <p:cBhvr>
                                        <p:cTn id="79" dur="1" fill="hold">
                                          <p:stCondLst>
                                            <p:cond delay="0"/>
                                          </p:stCondLst>
                                        </p:cTn>
                                        <p:tgtEl>
                                          <p:spTgt spid="109596"/>
                                        </p:tgtEl>
                                        <p:attrNameLst>
                                          <p:attrName>style.visibility</p:attrName>
                                        </p:attrNameLst>
                                      </p:cBhvr>
                                      <p:to>
                                        <p:strVal val="visible"/>
                                      </p:to>
                                    </p:set>
                                    <p:animEffect transition="in" filter="dissolve">
                                      <p:cBhvr>
                                        <p:cTn id="80" dur="500"/>
                                        <p:tgtEl>
                                          <p:spTgt spid="109596"/>
                                        </p:tgtEl>
                                      </p:cBhvr>
                                    </p:animEffect>
                                  </p:childTnLst>
                                </p:cTn>
                              </p:par>
                            </p:childTnLst>
                          </p:cTn>
                        </p:par>
                      </p:childTnLst>
                    </p:cTn>
                  </p:par>
                  <p:par>
                    <p:cTn id="81" fill="hold" nodeType="clickPar">
                      <p:stCondLst>
                        <p:cond delay="indefinite"/>
                      </p:stCondLst>
                      <p:childTnLst>
                        <p:par>
                          <p:cTn id="82" fill="hold" nodeType="withGroup">
                            <p:stCondLst>
                              <p:cond delay="0"/>
                            </p:stCondLst>
                            <p:childTnLst>
                              <p:par>
                                <p:cTn id="83" presetID="9" presetClass="entr" presetSubtype="0" fill="hold" nodeType="clickEffect">
                                  <p:stCondLst>
                                    <p:cond delay="0"/>
                                  </p:stCondLst>
                                  <p:childTnLst>
                                    <p:set>
                                      <p:cBhvr>
                                        <p:cTn id="84" dur="1" fill="hold">
                                          <p:stCondLst>
                                            <p:cond delay="0"/>
                                          </p:stCondLst>
                                        </p:cTn>
                                        <p:tgtEl>
                                          <p:spTgt spid="109595"/>
                                        </p:tgtEl>
                                        <p:attrNameLst>
                                          <p:attrName>style.visibility</p:attrName>
                                        </p:attrNameLst>
                                      </p:cBhvr>
                                      <p:to>
                                        <p:strVal val="visible"/>
                                      </p:to>
                                    </p:set>
                                    <p:animEffect transition="in" filter="dissolve">
                                      <p:cBhvr>
                                        <p:cTn id="85" dur="500"/>
                                        <p:tgtEl>
                                          <p:spTgt spid="109595"/>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9" presetClass="entr" presetSubtype="0" fill="hold" nodeType="clickEffect">
                                  <p:stCondLst>
                                    <p:cond delay="0"/>
                                  </p:stCondLst>
                                  <p:childTnLst>
                                    <p:set>
                                      <p:cBhvr>
                                        <p:cTn id="89" dur="1" fill="hold">
                                          <p:stCondLst>
                                            <p:cond delay="0"/>
                                          </p:stCondLst>
                                        </p:cTn>
                                        <p:tgtEl>
                                          <p:spTgt spid="109598"/>
                                        </p:tgtEl>
                                        <p:attrNameLst>
                                          <p:attrName>style.visibility</p:attrName>
                                        </p:attrNameLst>
                                      </p:cBhvr>
                                      <p:to>
                                        <p:strVal val="visible"/>
                                      </p:to>
                                    </p:set>
                                    <p:animEffect transition="in" filter="dissolve">
                                      <p:cBhvr>
                                        <p:cTn id="90" dur="500"/>
                                        <p:tgtEl>
                                          <p:spTgt spid="109598"/>
                                        </p:tgtEl>
                                      </p:cBhvr>
                                    </p:animEffect>
                                  </p:childTnLst>
                                </p:cTn>
                              </p:par>
                              <p:par>
                                <p:cTn id="91" presetID="9" presetClass="entr" presetSubtype="0" fill="hold" grpId="0" nodeType="withEffect">
                                  <p:stCondLst>
                                    <p:cond delay="0"/>
                                  </p:stCondLst>
                                  <p:childTnLst>
                                    <p:set>
                                      <p:cBhvr>
                                        <p:cTn id="92" dur="1" fill="hold">
                                          <p:stCondLst>
                                            <p:cond delay="0"/>
                                          </p:stCondLst>
                                        </p:cTn>
                                        <p:tgtEl>
                                          <p:spTgt spid="109599"/>
                                        </p:tgtEl>
                                        <p:attrNameLst>
                                          <p:attrName>style.visibility</p:attrName>
                                        </p:attrNameLst>
                                      </p:cBhvr>
                                      <p:to>
                                        <p:strVal val="visible"/>
                                      </p:to>
                                    </p:set>
                                    <p:animEffect transition="in" filter="dissolve">
                                      <p:cBhvr>
                                        <p:cTn id="93" dur="500"/>
                                        <p:tgtEl>
                                          <p:spTgt spid="1095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80" grpId="0"/>
      <p:bldP spid="109589" grpId="0"/>
      <p:bldP spid="109593" grpId="0"/>
      <p:bldP spid="109597" grpId="0"/>
      <p:bldP spid="109599"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3" name="Obrázek 2">
            <a:extLst>
              <a:ext uri="{FF2B5EF4-FFF2-40B4-BE49-F238E27FC236}">
                <a16:creationId xmlns:a16="http://schemas.microsoft.com/office/drawing/2014/main" id="{273C36D2-C494-4E33-AC74-8B01A46C360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378" y="283"/>
            <a:ext cx="9143244" cy="6857433"/>
          </a:xfrm>
          <a:prstGeom prst="rect">
            <a:avLst/>
          </a:prstGeom>
        </p:spPr>
      </p:pic>
    </p:spTree>
    <p:extLst>
      <p:ext uri="{BB962C8B-B14F-4D97-AF65-F5344CB8AC3E}">
        <p14:creationId xmlns:p14="http://schemas.microsoft.com/office/powerpoint/2010/main" val="347844458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3" name="Obrázek 2">
            <a:extLst>
              <a:ext uri="{FF2B5EF4-FFF2-40B4-BE49-F238E27FC236}">
                <a16:creationId xmlns:a16="http://schemas.microsoft.com/office/drawing/2014/main" id="{DD574B0A-9707-4141-920A-FECFBDB39D4F}"/>
              </a:ext>
            </a:extLst>
          </p:cNvPr>
          <p:cNvPicPr>
            <a:picLocks noChangeAspect="1"/>
          </p:cNvPicPr>
          <p:nvPr/>
        </p:nvPicPr>
        <p:blipFill rotWithShape="1">
          <a:blip r:embed="rId3">
            <a:extLst>
              <a:ext uri="{28A0092B-C50C-407E-A947-70E740481C1C}">
                <a14:useLocalDpi xmlns:a14="http://schemas.microsoft.com/office/drawing/2010/main" val="0"/>
              </a:ext>
            </a:extLst>
          </a:blip>
          <a:srcRect r="42854"/>
          <a:stretch/>
        </p:blipFill>
        <p:spPr>
          <a:xfrm>
            <a:off x="1645060" y="0"/>
            <a:ext cx="6966678" cy="6857433"/>
          </a:xfrm>
          <a:prstGeom prst="rect">
            <a:avLst/>
          </a:prstGeom>
        </p:spPr>
      </p:pic>
      <p:sp>
        <p:nvSpPr>
          <p:cNvPr id="2" name="Obdélník: se zakulacenými rohy 1">
            <a:extLst>
              <a:ext uri="{FF2B5EF4-FFF2-40B4-BE49-F238E27FC236}">
                <a16:creationId xmlns:a16="http://schemas.microsoft.com/office/drawing/2014/main" id="{0DBBDFCE-328E-417A-9263-2D40F78B2971}"/>
              </a:ext>
            </a:extLst>
          </p:cNvPr>
          <p:cNvSpPr/>
          <p:nvPr/>
        </p:nvSpPr>
        <p:spPr>
          <a:xfrm>
            <a:off x="7985964" y="2491642"/>
            <a:ext cx="625774" cy="62097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92977736"/>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84994" name="Picture 2" descr="http://members.upc.hu/wip.kft/images/logo_radiometer.jpg">
            <a:extLst>
              <a:ext uri="{FF2B5EF4-FFF2-40B4-BE49-F238E27FC236}">
                <a16:creationId xmlns:a16="http://schemas.microsoft.com/office/drawing/2014/main" id="{B02C745B-21D0-435E-952B-3DFC83E6533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75174" y="909833"/>
            <a:ext cx="2009620" cy="847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5" name="TextovéPole 1">
            <a:extLst>
              <a:ext uri="{FF2B5EF4-FFF2-40B4-BE49-F238E27FC236}">
                <a16:creationId xmlns:a16="http://schemas.microsoft.com/office/drawing/2014/main" id="{A8906096-BFCE-4C8D-85AD-0BEBEB902545}"/>
              </a:ext>
            </a:extLst>
          </p:cNvPr>
          <p:cNvSpPr txBox="1">
            <a:spLocks noChangeArrowheads="1"/>
          </p:cNvSpPr>
          <p:nvPr/>
        </p:nvSpPr>
        <p:spPr bwMode="auto">
          <a:xfrm>
            <a:off x="2075173" y="405047"/>
            <a:ext cx="6420412"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b="1">
                <a:latin typeface="Times New Roman" panose="02020603050405020304" pitchFamily="18" charset="0"/>
              </a:rPr>
              <a:t>1962 – pCO2 elektroda pro přímé měření pCO</a:t>
            </a:r>
            <a:r>
              <a:rPr lang="cs-CZ" altLang="cs-CZ" sz="2399" b="1" baseline="-25000">
                <a:latin typeface="Times New Roman" panose="02020603050405020304" pitchFamily="18" charset="0"/>
              </a:rPr>
              <a:t>2</a:t>
            </a:r>
          </a:p>
        </p:txBody>
      </p:sp>
      <p:pic>
        <p:nvPicPr>
          <p:cNvPr id="84996" name="Picture 6" descr="http://www.anesthesiologyboards.com/images/abg3.gif">
            <a:extLst>
              <a:ext uri="{FF2B5EF4-FFF2-40B4-BE49-F238E27FC236}">
                <a16:creationId xmlns:a16="http://schemas.microsoft.com/office/drawing/2014/main" id="{1A954829-4F95-46AC-8BD8-589F29BFB64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27681" y="844750"/>
            <a:ext cx="4487516" cy="2088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08" name="Picture 8" descr="http://www.medconn.com/propic/200942213427501.jpg">
            <a:extLst>
              <a:ext uri="{FF2B5EF4-FFF2-40B4-BE49-F238E27FC236}">
                <a16:creationId xmlns:a16="http://schemas.microsoft.com/office/drawing/2014/main" id="{10B01E47-397F-415F-B393-2388E3ECA73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27042" r="22578"/>
          <a:stretch>
            <a:fillRect/>
          </a:stretch>
        </p:blipFill>
        <p:spPr bwMode="auto">
          <a:xfrm>
            <a:off x="6400777" y="4441748"/>
            <a:ext cx="2760451" cy="2411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ovéPole 2">
            <a:extLst>
              <a:ext uri="{FF2B5EF4-FFF2-40B4-BE49-F238E27FC236}">
                <a16:creationId xmlns:a16="http://schemas.microsoft.com/office/drawing/2014/main" id="{A0ECEA2C-BD36-4CDA-8E85-4EC5ED05162D}"/>
              </a:ext>
            </a:extLst>
          </p:cNvPr>
          <p:cNvSpPr txBox="1">
            <a:spLocks noChangeArrowheads="1"/>
          </p:cNvSpPr>
          <p:nvPr/>
        </p:nvSpPr>
        <p:spPr bwMode="auto">
          <a:xfrm>
            <a:off x="6216641" y="3833782"/>
            <a:ext cx="3434786" cy="46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399" b="1">
                <a:latin typeface="Times New Roman" panose="02020603050405020304" pitchFamily="18" charset="0"/>
              </a:rPr>
              <a:t>pH, pCO</a:t>
            </a:r>
            <a:r>
              <a:rPr lang="cs-CZ" altLang="cs-CZ" sz="2399" b="1" baseline="-25000">
                <a:latin typeface="Times New Roman" panose="02020603050405020304" pitchFamily="18" charset="0"/>
              </a:rPr>
              <a:t>2</a:t>
            </a:r>
            <a:r>
              <a:rPr lang="cs-CZ" altLang="cs-CZ" sz="2399" b="1">
                <a:latin typeface="Times New Roman" panose="02020603050405020304" pitchFamily="18" charset="0"/>
              </a:rPr>
              <a:t>, pO</a:t>
            </a:r>
            <a:r>
              <a:rPr lang="cs-CZ" altLang="cs-CZ" sz="2399" b="1" baseline="-25000">
                <a:latin typeface="Times New Roman" panose="02020603050405020304" pitchFamily="18" charset="0"/>
              </a:rPr>
              <a:t>2</a:t>
            </a:r>
            <a:r>
              <a:rPr lang="cs-CZ" altLang="cs-CZ" sz="2399" b="1">
                <a:latin typeface="Times New Roman" panose="02020603050405020304" pitchFamily="18" charset="0"/>
              </a:rPr>
              <a:t> electrody</a:t>
            </a:r>
          </a:p>
        </p:txBody>
      </p:sp>
      <p:pic>
        <p:nvPicPr>
          <p:cNvPr id="84999" name="Picture 10" descr="http://www.shelfscientific.com/cgi-bin/tame/lazarlab/do4.jpg">
            <a:extLst>
              <a:ext uri="{FF2B5EF4-FFF2-40B4-BE49-F238E27FC236}">
                <a16:creationId xmlns:a16="http://schemas.microsoft.com/office/drawing/2014/main" id="{1689B459-6ACB-4779-B734-E3BAEE3B64A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11683" y="3429001"/>
            <a:ext cx="1501659" cy="314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765462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160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rgbClr val="E0E7E8"/>
        </a:solidFill>
        <a:effectLst/>
      </p:bgPr>
    </p:bg>
    <p:spTree>
      <p:nvGrpSpPr>
        <p:cNvPr id="1" name=""/>
        <p:cNvGrpSpPr/>
        <p:nvPr/>
      </p:nvGrpSpPr>
      <p:grpSpPr>
        <a:xfrm>
          <a:off x="0" y="0"/>
          <a:ext cx="0" cy="0"/>
          <a:chOff x="0" y="0"/>
          <a:chExt cx="0" cy="0"/>
        </a:xfrm>
      </p:grpSpPr>
      <p:pic>
        <p:nvPicPr>
          <p:cNvPr id="86019" name="Picture 6" descr="http://web.squ.edu.om/med-Lib/MED_CD/E_CDs/anesthesia/site/content/figures/3038F02.gif">
            <a:extLst>
              <a:ext uri="{FF2B5EF4-FFF2-40B4-BE49-F238E27FC236}">
                <a16:creationId xmlns:a16="http://schemas.microsoft.com/office/drawing/2014/main" id="{020D4079-40AF-461E-8E2D-D0B43139AF6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b="20000"/>
          <a:stretch>
            <a:fillRect/>
          </a:stretch>
        </p:blipFill>
        <p:spPr bwMode="auto">
          <a:xfrm>
            <a:off x="2152955" y="266"/>
            <a:ext cx="6114578" cy="6857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Elipsa 17">
            <a:extLst>
              <a:ext uri="{FF2B5EF4-FFF2-40B4-BE49-F238E27FC236}">
                <a16:creationId xmlns:a16="http://schemas.microsoft.com/office/drawing/2014/main" id="{EE100D3C-FD9F-4C33-9946-B2B1A545201A}"/>
              </a:ext>
            </a:extLst>
          </p:cNvPr>
          <p:cNvSpPr/>
          <p:nvPr/>
        </p:nvSpPr>
        <p:spPr>
          <a:xfrm>
            <a:off x="7877038" y="4459209"/>
            <a:ext cx="123815" cy="12222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sz="1400"/>
          </a:p>
        </p:txBody>
      </p:sp>
      <p:sp>
        <p:nvSpPr>
          <p:cNvPr id="19" name="Elipsa 18">
            <a:extLst>
              <a:ext uri="{FF2B5EF4-FFF2-40B4-BE49-F238E27FC236}">
                <a16:creationId xmlns:a16="http://schemas.microsoft.com/office/drawing/2014/main" id="{BABD3771-6362-4F64-90A7-36B07946FDA3}"/>
              </a:ext>
            </a:extLst>
          </p:cNvPr>
          <p:cNvSpPr/>
          <p:nvPr/>
        </p:nvSpPr>
        <p:spPr>
          <a:xfrm>
            <a:off x="5372155" y="3752825"/>
            <a:ext cx="122229" cy="12381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cs-CZ" sz="1400"/>
          </a:p>
        </p:txBody>
      </p:sp>
      <p:cxnSp>
        <p:nvCxnSpPr>
          <p:cNvPr id="21" name="Přímá spojovací čára 20">
            <a:extLst>
              <a:ext uri="{FF2B5EF4-FFF2-40B4-BE49-F238E27FC236}">
                <a16:creationId xmlns:a16="http://schemas.microsoft.com/office/drawing/2014/main" id="{45692E9D-5883-43A2-B94E-C472CD0EF4D7}"/>
              </a:ext>
            </a:extLst>
          </p:cNvPr>
          <p:cNvCxnSpPr/>
          <p:nvPr/>
        </p:nvCxnSpPr>
        <p:spPr>
          <a:xfrm rot="10800000">
            <a:off x="2005328" y="2836908"/>
            <a:ext cx="6259030" cy="1801673"/>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Přímá spojovací čára 29">
            <a:extLst>
              <a:ext uri="{FF2B5EF4-FFF2-40B4-BE49-F238E27FC236}">
                <a16:creationId xmlns:a16="http://schemas.microsoft.com/office/drawing/2014/main" id="{355E484C-57B0-4CB3-A1E4-D778BA1D21BB}"/>
              </a:ext>
            </a:extLst>
          </p:cNvPr>
          <p:cNvCxnSpPr/>
          <p:nvPr/>
        </p:nvCxnSpPr>
        <p:spPr>
          <a:xfrm rot="16200000" flipH="1">
            <a:off x="3513337" y="3894102"/>
            <a:ext cx="2252489" cy="687335"/>
          </a:xfrm>
          <a:prstGeom prst="line">
            <a:avLst/>
          </a:prstGeom>
          <a:ln w="28575">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3" name="TextovéPole 32">
            <a:extLst>
              <a:ext uri="{FF2B5EF4-FFF2-40B4-BE49-F238E27FC236}">
                <a16:creationId xmlns:a16="http://schemas.microsoft.com/office/drawing/2014/main" id="{74EFDC35-E979-4206-A243-6F1167608E4D}"/>
              </a:ext>
            </a:extLst>
          </p:cNvPr>
          <p:cNvSpPr txBox="1"/>
          <p:nvPr/>
        </p:nvSpPr>
        <p:spPr>
          <a:xfrm>
            <a:off x="5737252" y="3429001"/>
            <a:ext cx="1727067" cy="307777"/>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defRPr/>
            </a:pPr>
            <a:r>
              <a:rPr lang="cs-CZ" sz="1400" dirty="0"/>
              <a:t>pH=7.29</a:t>
            </a:r>
          </a:p>
        </p:txBody>
      </p:sp>
      <p:sp>
        <p:nvSpPr>
          <p:cNvPr id="34" name="TextovéPole 33">
            <a:extLst>
              <a:ext uri="{FF2B5EF4-FFF2-40B4-BE49-F238E27FC236}">
                <a16:creationId xmlns:a16="http://schemas.microsoft.com/office/drawing/2014/main" id="{1D80A872-41B6-4E62-A6B0-C9A3764F71F9}"/>
              </a:ext>
            </a:extLst>
          </p:cNvPr>
          <p:cNvSpPr txBox="1"/>
          <p:nvPr/>
        </p:nvSpPr>
        <p:spPr>
          <a:xfrm>
            <a:off x="5851546" y="4754461"/>
            <a:ext cx="2620760" cy="307777"/>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defRPr/>
            </a:pPr>
            <a:r>
              <a:rPr lang="cs-CZ" sz="1400" dirty="0"/>
              <a:t>pCO2=44 mm </a:t>
            </a:r>
            <a:r>
              <a:rPr lang="cs-CZ" sz="1400" dirty="0" err="1"/>
              <a:t>Hg</a:t>
            </a:r>
            <a:endParaRPr lang="cs-CZ" sz="1400" dirty="0"/>
          </a:p>
        </p:txBody>
      </p:sp>
      <p:sp>
        <p:nvSpPr>
          <p:cNvPr id="35" name="TextovéPole 34">
            <a:extLst>
              <a:ext uri="{FF2B5EF4-FFF2-40B4-BE49-F238E27FC236}">
                <a16:creationId xmlns:a16="http://schemas.microsoft.com/office/drawing/2014/main" id="{6A6E1CA9-3B99-4220-93FB-8D1EB955FBB3}"/>
              </a:ext>
            </a:extLst>
          </p:cNvPr>
          <p:cNvSpPr txBox="1"/>
          <p:nvPr/>
        </p:nvSpPr>
        <p:spPr>
          <a:xfrm>
            <a:off x="5097541" y="5598947"/>
            <a:ext cx="2779498" cy="307777"/>
          </a:xfrm>
          <a:prstGeom prst="rect">
            <a:avLst/>
          </a:prstGeom>
        </p:spPr>
        <p:style>
          <a:lnRef idx="1">
            <a:schemeClr val="dk1"/>
          </a:lnRef>
          <a:fillRef idx="2">
            <a:schemeClr val="dk1"/>
          </a:fillRef>
          <a:effectRef idx="1">
            <a:schemeClr val="dk1"/>
          </a:effectRef>
          <a:fontRef idx="minor">
            <a:schemeClr val="dk1"/>
          </a:fontRef>
        </p:style>
        <p:txBody>
          <a:bodyPr>
            <a:spAutoFit/>
          </a:bodyPr>
          <a:lstStyle/>
          <a:p>
            <a:pPr>
              <a:defRPr/>
            </a:pPr>
            <a:r>
              <a:rPr lang="cs-CZ" sz="1400" dirty="0" err="1"/>
              <a:t>cHb</a:t>
            </a:r>
            <a:r>
              <a:rPr lang="cs-CZ" sz="1400" dirty="0"/>
              <a:t>=16 g/100 ml</a:t>
            </a:r>
          </a:p>
        </p:txBody>
      </p:sp>
      <p:sp>
        <p:nvSpPr>
          <p:cNvPr id="37" name="Obdélníkový popisek 36">
            <a:extLst>
              <a:ext uri="{FF2B5EF4-FFF2-40B4-BE49-F238E27FC236}">
                <a16:creationId xmlns:a16="http://schemas.microsoft.com/office/drawing/2014/main" id="{474DA80A-B3C0-486F-8098-AD47DF47C86D}"/>
              </a:ext>
            </a:extLst>
          </p:cNvPr>
          <p:cNvSpPr/>
          <p:nvPr/>
        </p:nvSpPr>
        <p:spPr>
          <a:xfrm>
            <a:off x="4607042" y="620931"/>
            <a:ext cx="1668334" cy="661936"/>
          </a:xfrm>
          <a:prstGeom prst="wedgeRectCallout">
            <a:avLst>
              <a:gd name="adj1" fmla="val -57789"/>
              <a:gd name="adj2" fmla="val 386582"/>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cs-CZ" sz="1400" dirty="0"/>
              <a:t>BE=-6 </a:t>
            </a:r>
            <a:r>
              <a:rPr lang="cs-CZ" sz="1400" dirty="0" err="1"/>
              <a:t>mmol</a:t>
            </a:r>
            <a:r>
              <a:rPr lang="cs-CZ" sz="1400" dirty="0"/>
              <a:t>/l</a:t>
            </a:r>
          </a:p>
        </p:txBody>
      </p:sp>
      <p:sp>
        <p:nvSpPr>
          <p:cNvPr id="38" name="Obdélníkový popisek 37">
            <a:extLst>
              <a:ext uri="{FF2B5EF4-FFF2-40B4-BE49-F238E27FC236}">
                <a16:creationId xmlns:a16="http://schemas.microsoft.com/office/drawing/2014/main" id="{108E207A-23DF-4365-AD03-2B732D853C3F}"/>
              </a:ext>
            </a:extLst>
          </p:cNvPr>
          <p:cNvSpPr/>
          <p:nvPr/>
        </p:nvSpPr>
        <p:spPr>
          <a:xfrm>
            <a:off x="2211688" y="4965582"/>
            <a:ext cx="2338206" cy="817500"/>
          </a:xfrm>
          <a:prstGeom prst="wedgeRectCallout">
            <a:avLst>
              <a:gd name="adj1" fmla="val -14236"/>
              <a:gd name="adj2" fmla="val -268574"/>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cs-CZ" sz="1400" dirty="0"/>
              <a:t>[HCO3]=20 </a:t>
            </a:r>
            <a:r>
              <a:rPr lang="cs-CZ" sz="1400" dirty="0" err="1"/>
              <a:t>mmol</a:t>
            </a:r>
            <a:r>
              <a:rPr lang="cs-CZ" sz="1400" dirty="0"/>
              <a:t>/l</a:t>
            </a:r>
          </a:p>
        </p:txBody>
      </p:sp>
    </p:spTree>
    <p:extLst>
      <p:ext uri="{BB962C8B-B14F-4D97-AF65-F5344CB8AC3E}">
        <p14:creationId xmlns:p14="http://schemas.microsoft.com/office/powerpoint/2010/main" val="21306187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checkerboard(across)">
                                      <p:cBhvr>
                                        <p:cTn id="7" dur="500"/>
                                        <p:tgtEl>
                                          <p:spTgt spid="3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checkerboard(across)">
                                      <p:cBhvr>
                                        <p:cTn id="12" dur="500"/>
                                        <p:tgtEl>
                                          <p:spTgt spid="1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checkerboard(across)">
                                      <p:cBhvr>
                                        <p:cTn id="17" dur="500"/>
                                        <p:tgtEl>
                                          <p:spTgt spid="3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checkerboard(across)">
                                      <p:cBhvr>
                                        <p:cTn id="22" dur="500"/>
                                        <p:tgtEl>
                                          <p:spTgt spid="1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nodeType="click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checkerboard(across)">
                                      <p:cBhvr>
                                        <p:cTn id="27" dur="500"/>
                                        <p:tgtEl>
                                          <p:spTgt spid="2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500" fill="hold"/>
                                        <p:tgtEl>
                                          <p:spTgt spid="35"/>
                                        </p:tgtEl>
                                        <p:attrNameLst>
                                          <p:attrName>ppt_x</p:attrName>
                                        </p:attrNameLst>
                                      </p:cBhvr>
                                      <p:tavLst>
                                        <p:tav tm="0">
                                          <p:val>
                                            <p:strVal val="#ppt_x"/>
                                          </p:val>
                                        </p:tav>
                                        <p:tav tm="100000">
                                          <p:val>
                                            <p:strVal val="#ppt_x"/>
                                          </p:val>
                                        </p:tav>
                                      </p:tavLst>
                                    </p:anim>
                                    <p:anim calcmode="lin" valueType="num">
                                      <p:cBhvr additive="base">
                                        <p:cTn id="33"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5" presetClass="entr" presetSubtype="10" fill="hold" nodeType="click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checkerboard(across)">
                                      <p:cBhvr>
                                        <p:cTn id="38" dur="500"/>
                                        <p:tgtEl>
                                          <p:spTgt spid="30"/>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5" presetClass="entr" presetSubtype="10" fill="hold" grpId="0" nodeType="clickEffect">
                                  <p:stCondLst>
                                    <p:cond delay="0"/>
                                  </p:stCondLst>
                                  <p:childTnLst>
                                    <p:set>
                                      <p:cBhvr>
                                        <p:cTn id="42" dur="1" fill="hold">
                                          <p:stCondLst>
                                            <p:cond delay="0"/>
                                          </p:stCondLst>
                                        </p:cTn>
                                        <p:tgtEl>
                                          <p:spTgt spid="37"/>
                                        </p:tgtEl>
                                        <p:attrNameLst>
                                          <p:attrName>style.visibility</p:attrName>
                                        </p:attrNameLst>
                                      </p:cBhvr>
                                      <p:to>
                                        <p:strVal val="visible"/>
                                      </p:to>
                                    </p:set>
                                    <p:animEffect transition="in" filter="checkerboard(across)">
                                      <p:cBhvr>
                                        <p:cTn id="43" dur="500"/>
                                        <p:tgtEl>
                                          <p:spTgt spid="37"/>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5" presetClass="entr" presetSubtype="10" fill="hold" grpId="0" nodeType="clickEffect">
                                  <p:stCondLst>
                                    <p:cond delay="0"/>
                                  </p:stCondLst>
                                  <p:childTnLst>
                                    <p:set>
                                      <p:cBhvr>
                                        <p:cTn id="47" dur="1" fill="hold">
                                          <p:stCondLst>
                                            <p:cond delay="0"/>
                                          </p:stCondLst>
                                        </p:cTn>
                                        <p:tgtEl>
                                          <p:spTgt spid="38"/>
                                        </p:tgtEl>
                                        <p:attrNameLst>
                                          <p:attrName>style.visibility</p:attrName>
                                        </p:attrNameLst>
                                      </p:cBhvr>
                                      <p:to>
                                        <p:strVal val="visible"/>
                                      </p:to>
                                    </p:set>
                                    <p:animEffect transition="in" filter="checkerboard(across)">
                                      <p:cBhvr>
                                        <p:cTn id="48"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33" grpId="0" animBg="1"/>
      <p:bldP spid="34" grpId="0" animBg="1"/>
      <p:bldP spid="35" grpId="0" animBg="1"/>
      <p:bldP spid="37" grpId="0" animBg="1"/>
      <p:bldP spid="38"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56">
            <a:extLst>
              <a:ext uri="{FF2B5EF4-FFF2-40B4-BE49-F238E27FC236}">
                <a16:creationId xmlns:a16="http://schemas.microsoft.com/office/drawing/2014/main" id="{792F2CD5-985B-4C78-8CFD-EE95701C184A}"/>
              </a:ext>
            </a:extLst>
          </p:cNvPr>
          <p:cNvSpPr>
            <a:spLocks noChangeArrowheads="1"/>
          </p:cNvSpPr>
          <p:nvPr/>
        </p:nvSpPr>
        <p:spPr bwMode="auto">
          <a:xfrm>
            <a:off x="6534151" y="3484564"/>
            <a:ext cx="587375" cy="700087"/>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59" name="Text Box 57">
            <a:extLst>
              <a:ext uri="{FF2B5EF4-FFF2-40B4-BE49-F238E27FC236}">
                <a16:creationId xmlns:a16="http://schemas.microsoft.com/office/drawing/2014/main" id="{FA40D4AF-DDEA-4E99-9245-1B9A211D05A7}"/>
              </a:ext>
            </a:extLst>
          </p:cNvPr>
          <p:cNvSpPr txBox="1">
            <a:spLocks noChangeArrowheads="1"/>
          </p:cNvSpPr>
          <p:nvPr/>
        </p:nvSpPr>
        <p:spPr bwMode="auto">
          <a:xfrm>
            <a:off x="7118351" y="3556000"/>
            <a:ext cx="20875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43 nmol/l (pH=7,37)</a:t>
            </a:r>
          </a:p>
        </p:txBody>
      </p:sp>
      <p:sp>
        <p:nvSpPr>
          <p:cNvPr id="121860" name="Line 58">
            <a:extLst>
              <a:ext uri="{FF2B5EF4-FFF2-40B4-BE49-F238E27FC236}">
                <a16:creationId xmlns:a16="http://schemas.microsoft.com/office/drawing/2014/main" id="{F5C0D5AE-65D2-446D-9492-9E87481C3A1C}"/>
              </a:ext>
            </a:extLst>
          </p:cNvPr>
          <p:cNvSpPr>
            <a:spLocks noChangeShapeType="1"/>
          </p:cNvSpPr>
          <p:nvPr/>
        </p:nvSpPr>
        <p:spPr bwMode="auto">
          <a:xfrm>
            <a:off x="7297738" y="3487739"/>
            <a:ext cx="0" cy="700087"/>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aphicFrame>
        <p:nvGraphicFramePr>
          <p:cNvPr id="121861" name="Object 52">
            <a:extLst>
              <a:ext uri="{FF2B5EF4-FFF2-40B4-BE49-F238E27FC236}">
                <a16:creationId xmlns:a16="http://schemas.microsoft.com/office/drawing/2014/main" id="{C3E32C2F-FB95-4E4E-B447-CB0536224970}"/>
              </a:ext>
            </a:extLst>
          </p:cNvPr>
          <p:cNvGraphicFramePr>
            <a:graphicFrameLocks noChangeAspect="1"/>
          </p:cNvGraphicFramePr>
          <p:nvPr/>
        </p:nvGraphicFramePr>
        <p:xfrm>
          <a:off x="1960563" y="404813"/>
          <a:ext cx="1039812" cy="773112"/>
        </p:xfrm>
        <a:graphic>
          <a:graphicData uri="http://schemas.openxmlformats.org/presentationml/2006/ole">
            <mc:AlternateContent xmlns:mc="http://schemas.openxmlformats.org/markup-compatibility/2006">
              <mc:Choice xmlns:v="urn:schemas-microsoft-com:vml" Requires="v">
                <p:oleObj spid="_x0000_s66563" name="Clip" r:id="rId4" imgW="2287616" imgH="1701980" progId="">
                  <p:embed/>
                </p:oleObj>
              </mc:Choice>
              <mc:Fallback>
                <p:oleObj name="Clip" r:id="rId4" imgW="2287616" imgH="1701980" progId="">
                  <p:embed/>
                  <p:pic>
                    <p:nvPicPr>
                      <p:cNvPr id="121861" name="Object 52">
                        <a:extLst>
                          <a:ext uri="{FF2B5EF4-FFF2-40B4-BE49-F238E27FC236}">
                            <a16:creationId xmlns:a16="http://schemas.microsoft.com/office/drawing/2014/main" id="{C3E32C2F-FB95-4E4E-B447-CB053622497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60563" y="404813"/>
                        <a:ext cx="1039812" cy="773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1862" name="AutoShape 3">
            <a:extLst>
              <a:ext uri="{FF2B5EF4-FFF2-40B4-BE49-F238E27FC236}">
                <a16:creationId xmlns:a16="http://schemas.microsoft.com/office/drawing/2014/main" id="{B928ADB8-A0A5-4B4D-9E6A-ED899791804F}"/>
              </a:ext>
            </a:extLst>
          </p:cNvPr>
          <p:cNvSpPr>
            <a:spLocks noChangeArrowheads="1"/>
          </p:cNvSpPr>
          <p:nvPr/>
        </p:nvSpPr>
        <p:spPr bwMode="auto">
          <a:xfrm>
            <a:off x="2339976" y="974725"/>
            <a:ext cx="271463" cy="1493838"/>
          </a:xfrm>
          <a:prstGeom prst="upArrow">
            <a:avLst>
              <a:gd name="adj1" fmla="val 50000"/>
              <a:gd name="adj2" fmla="val 137573"/>
            </a:avLst>
          </a:prstGeom>
          <a:solidFill>
            <a:schemeClr val="accent1"/>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63" name="Rectangle 4">
            <a:extLst>
              <a:ext uri="{FF2B5EF4-FFF2-40B4-BE49-F238E27FC236}">
                <a16:creationId xmlns:a16="http://schemas.microsoft.com/office/drawing/2014/main" id="{88634720-EC2B-4DF6-B699-602BC256E0C3}"/>
              </a:ext>
            </a:extLst>
          </p:cNvPr>
          <p:cNvSpPr>
            <a:spLocks noChangeArrowheads="1"/>
          </p:cNvSpPr>
          <p:nvPr/>
        </p:nvSpPr>
        <p:spPr bwMode="auto">
          <a:xfrm>
            <a:off x="6527800" y="5186363"/>
            <a:ext cx="1111250" cy="977900"/>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endParaRPr lang="cs-CZ" altLang="cs-CZ" sz="2400">
              <a:latin typeface="Times New Roman" panose="02020603050405020304" pitchFamily="18" charset="0"/>
            </a:endParaRPr>
          </a:p>
        </p:txBody>
      </p:sp>
      <p:sp>
        <p:nvSpPr>
          <p:cNvPr id="121864" name="Rectangle 5">
            <a:extLst>
              <a:ext uri="{FF2B5EF4-FFF2-40B4-BE49-F238E27FC236}">
                <a16:creationId xmlns:a16="http://schemas.microsoft.com/office/drawing/2014/main" id="{0215E77C-24B5-4BD0-AAD3-5577EAD0AE10}"/>
              </a:ext>
            </a:extLst>
          </p:cNvPr>
          <p:cNvSpPr>
            <a:spLocks noChangeArrowheads="1"/>
          </p:cNvSpPr>
          <p:nvPr/>
        </p:nvSpPr>
        <p:spPr bwMode="auto">
          <a:xfrm flipH="1">
            <a:off x="1703388" y="146526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65" name="Rectangle 6">
            <a:extLst>
              <a:ext uri="{FF2B5EF4-FFF2-40B4-BE49-F238E27FC236}">
                <a16:creationId xmlns:a16="http://schemas.microsoft.com/office/drawing/2014/main" id="{F6EA2A60-8F10-4BB4-ACEA-FE83C953C500}"/>
              </a:ext>
            </a:extLst>
          </p:cNvPr>
          <p:cNvSpPr>
            <a:spLocks noChangeArrowheads="1"/>
          </p:cNvSpPr>
          <p:nvPr/>
        </p:nvSpPr>
        <p:spPr bwMode="auto">
          <a:xfrm>
            <a:off x="6556375" y="1401764"/>
            <a:ext cx="1111250" cy="7588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66" name="Rectangle 7">
            <a:extLst>
              <a:ext uri="{FF2B5EF4-FFF2-40B4-BE49-F238E27FC236}">
                <a16:creationId xmlns:a16="http://schemas.microsoft.com/office/drawing/2014/main" id="{F9E480C0-A37A-4EBB-A987-2667AC3E228B}"/>
              </a:ext>
            </a:extLst>
          </p:cNvPr>
          <p:cNvSpPr>
            <a:spLocks noChangeArrowheads="1"/>
          </p:cNvSpPr>
          <p:nvPr/>
        </p:nvSpPr>
        <p:spPr bwMode="auto">
          <a:xfrm>
            <a:off x="4127500" y="2497139"/>
            <a:ext cx="1144588"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67" name="Rectangle 8">
            <a:extLst>
              <a:ext uri="{FF2B5EF4-FFF2-40B4-BE49-F238E27FC236}">
                <a16:creationId xmlns:a16="http://schemas.microsoft.com/office/drawing/2014/main" id="{E1D0275E-598B-472A-BE14-2E1CB97C21A1}"/>
              </a:ext>
            </a:extLst>
          </p:cNvPr>
          <p:cNvSpPr>
            <a:spLocks noChangeArrowheads="1"/>
          </p:cNvSpPr>
          <p:nvPr/>
        </p:nvSpPr>
        <p:spPr bwMode="auto">
          <a:xfrm>
            <a:off x="2027238" y="1477964"/>
            <a:ext cx="927100" cy="70643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68" name="Text Box 9">
            <a:extLst>
              <a:ext uri="{FF2B5EF4-FFF2-40B4-BE49-F238E27FC236}">
                <a16:creationId xmlns:a16="http://schemas.microsoft.com/office/drawing/2014/main" id="{9CDEB777-78AB-465C-A092-E6AB752948D7}"/>
              </a:ext>
            </a:extLst>
          </p:cNvPr>
          <p:cNvSpPr txBox="1">
            <a:spLocks noChangeArrowheads="1"/>
          </p:cNvSpPr>
          <p:nvPr/>
        </p:nvSpPr>
        <p:spPr bwMode="auto">
          <a:xfrm>
            <a:off x="2181226" y="1624013"/>
            <a:ext cx="75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21869" name="Text Box 10">
            <a:extLst>
              <a:ext uri="{FF2B5EF4-FFF2-40B4-BE49-F238E27FC236}">
                <a16:creationId xmlns:a16="http://schemas.microsoft.com/office/drawing/2014/main" id="{5A9810DC-B97F-41B3-B875-2839DCA354AC}"/>
              </a:ext>
            </a:extLst>
          </p:cNvPr>
          <p:cNvSpPr txBox="1">
            <a:spLocks noChangeArrowheads="1"/>
          </p:cNvSpPr>
          <p:nvPr/>
        </p:nvSpPr>
        <p:spPr bwMode="auto">
          <a:xfrm>
            <a:off x="2163763" y="364490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21870" name="Text Box 11">
            <a:extLst>
              <a:ext uri="{FF2B5EF4-FFF2-40B4-BE49-F238E27FC236}">
                <a16:creationId xmlns:a16="http://schemas.microsoft.com/office/drawing/2014/main" id="{51C9A61B-0F23-4CD2-B3F7-0F1D3D706BDE}"/>
              </a:ext>
            </a:extLst>
          </p:cNvPr>
          <p:cNvSpPr txBox="1">
            <a:spLocks noChangeArrowheads="1"/>
          </p:cNvSpPr>
          <p:nvPr/>
        </p:nvSpPr>
        <p:spPr bwMode="auto">
          <a:xfrm>
            <a:off x="4270375" y="2657475"/>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21871" name="Text Box 12">
            <a:extLst>
              <a:ext uri="{FF2B5EF4-FFF2-40B4-BE49-F238E27FC236}">
                <a16:creationId xmlns:a16="http://schemas.microsoft.com/office/drawing/2014/main" id="{B6FC0F6D-634B-499A-A55F-1BD49D33690F}"/>
              </a:ext>
            </a:extLst>
          </p:cNvPr>
          <p:cNvSpPr txBox="1">
            <a:spLocks noChangeArrowheads="1"/>
          </p:cNvSpPr>
          <p:nvPr/>
        </p:nvSpPr>
        <p:spPr bwMode="auto">
          <a:xfrm>
            <a:off x="6715126" y="1598613"/>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sp>
        <p:nvSpPr>
          <p:cNvPr id="121872" name="Freeform 13">
            <a:extLst>
              <a:ext uri="{FF2B5EF4-FFF2-40B4-BE49-F238E27FC236}">
                <a16:creationId xmlns:a16="http://schemas.microsoft.com/office/drawing/2014/main" id="{A8C38C79-DD3B-4B59-9326-4B8BB4EB6C4A}"/>
              </a:ext>
            </a:extLst>
          </p:cNvPr>
          <p:cNvSpPr>
            <a:spLocks/>
          </p:cNvSpPr>
          <p:nvPr/>
        </p:nvSpPr>
        <p:spPr bwMode="auto">
          <a:xfrm>
            <a:off x="5383213" y="1847850"/>
            <a:ext cx="1155700" cy="1023938"/>
          </a:xfrm>
          <a:custGeom>
            <a:avLst/>
            <a:gdLst>
              <a:gd name="T0" fmla="*/ 0 w 728"/>
              <a:gd name="T1" fmla="*/ 2147483646 h 645"/>
              <a:gd name="T2" fmla="*/ 2147483646 w 728"/>
              <a:gd name="T3" fmla="*/ 2147483646 h 645"/>
              <a:gd name="T4" fmla="*/ 2147483646 w 728"/>
              <a:gd name="T5" fmla="*/ 2147483646 h 645"/>
              <a:gd name="T6" fmla="*/ 2147483646 w 728"/>
              <a:gd name="T7" fmla="*/ 2147483646 h 645"/>
              <a:gd name="T8" fmla="*/ 2147483646 w 728"/>
              <a:gd name="T9" fmla="*/ 0 h 645"/>
              <a:gd name="T10" fmla="*/ 2147483646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1873" name="Freeform 14">
            <a:extLst>
              <a:ext uri="{FF2B5EF4-FFF2-40B4-BE49-F238E27FC236}">
                <a16:creationId xmlns:a16="http://schemas.microsoft.com/office/drawing/2014/main" id="{316DBD4A-7001-422D-BAAB-361411995D13}"/>
              </a:ext>
            </a:extLst>
          </p:cNvPr>
          <p:cNvSpPr>
            <a:spLocks/>
          </p:cNvSpPr>
          <p:nvPr/>
        </p:nvSpPr>
        <p:spPr bwMode="auto">
          <a:xfrm>
            <a:off x="5289551" y="2863850"/>
            <a:ext cx="1249363" cy="1023938"/>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21874" name="Group 15">
            <a:extLst>
              <a:ext uri="{FF2B5EF4-FFF2-40B4-BE49-F238E27FC236}">
                <a16:creationId xmlns:a16="http://schemas.microsoft.com/office/drawing/2014/main" id="{417C98A5-363D-443F-BE9B-651902570F4F}"/>
              </a:ext>
            </a:extLst>
          </p:cNvPr>
          <p:cNvGrpSpPr>
            <a:grpSpLocks/>
          </p:cNvGrpSpPr>
          <p:nvPr/>
        </p:nvGrpSpPr>
        <p:grpSpPr bwMode="auto">
          <a:xfrm flipH="1">
            <a:off x="2979738" y="1846263"/>
            <a:ext cx="1130300" cy="2038350"/>
            <a:chOff x="2575" y="781"/>
            <a:chExt cx="866" cy="1284"/>
          </a:xfrm>
        </p:grpSpPr>
        <p:sp>
          <p:nvSpPr>
            <p:cNvPr id="121905" name="Freeform 16">
              <a:extLst>
                <a:ext uri="{FF2B5EF4-FFF2-40B4-BE49-F238E27FC236}">
                  <a16:creationId xmlns:a16="http://schemas.microsoft.com/office/drawing/2014/main" id="{36C72F7E-43EB-408D-92B0-835D696AAB42}"/>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1906" name="Freeform 17">
              <a:extLst>
                <a:ext uri="{FF2B5EF4-FFF2-40B4-BE49-F238E27FC236}">
                  <a16:creationId xmlns:a16="http://schemas.microsoft.com/office/drawing/2014/main" id="{5C4A20CE-C51C-4FC5-AE48-F876BBD55303}"/>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21875" name="Text Box 18">
            <a:extLst>
              <a:ext uri="{FF2B5EF4-FFF2-40B4-BE49-F238E27FC236}">
                <a16:creationId xmlns:a16="http://schemas.microsoft.com/office/drawing/2014/main" id="{61FD3E41-822E-4A63-806F-7C1EE47640BE}"/>
              </a:ext>
            </a:extLst>
          </p:cNvPr>
          <p:cNvSpPr txBox="1">
            <a:spLocks noChangeArrowheads="1"/>
          </p:cNvSpPr>
          <p:nvPr/>
        </p:nvSpPr>
        <p:spPr bwMode="auto">
          <a:xfrm>
            <a:off x="7404100" y="1431925"/>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sp>
        <p:nvSpPr>
          <p:cNvPr id="121876" name="Line 19">
            <a:extLst>
              <a:ext uri="{FF2B5EF4-FFF2-40B4-BE49-F238E27FC236}">
                <a16:creationId xmlns:a16="http://schemas.microsoft.com/office/drawing/2014/main" id="{3E1E9F87-A5D6-4F94-9809-326898C4143B}"/>
              </a:ext>
            </a:extLst>
          </p:cNvPr>
          <p:cNvSpPr>
            <a:spLocks noChangeShapeType="1"/>
          </p:cNvSpPr>
          <p:nvPr/>
        </p:nvSpPr>
        <p:spPr bwMode="auto">
          <a:xfrm>
            <a:off x="4251326" y="2741614"/>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1877" name="Rectangle 20">
            <a:extLst>
              <a:ext uri="{FF2B5EF4-FFF2-40B4-BE49-F238E27FC236}">
                <a16:creationId xmlns:a16="http://schemas.microsoft.com/office/drawing/2014/main" id="{1A2A1E36-3922-4059-A171-FF224CB9FCC4}"/>
              </a:ext>
            </a:extLst>
          </p:cNvPr>
          <p:cNvSpPr>
            <a:spLocks noChangeArrowheads="1"/>
          </p:cNvSpPr>
          <p:nvPr/>
        </p:nvSpPr>
        <p:spPr bwMode="auto">
          <a:xfrm>
            <a:off x="6537326" y="3544888"/>
            <a:ext cx="576263" cy="639762"/>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78" name="Text Box 21">
            <a:extLst>
              <a:ext uri="{FF2B5EF4-FFF2-40B4-BE49-F238E27FC236}">
                <a16:creationId xmlns:a16="http://schemas.microsoft.com/office/drawing/2014/main" id="{AFBF3741-CD9F-43F7-82C8-7484CDC2D494}"/>
              </a:ext>
            </a:extLst>
          </p:cNvPr>
          <p:cNvSpPr txBox="1">
            <a:spLocks noChangeArrowheads="1"/>
          </p:cNvSpPr>
          <p:nvPr/>
        </p:nvSpPr>
        <p:spPr bwMode="auto">
          <a:xfrm>
            <a:off x="6661151" y="366077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21879" name="Line 23">
            <a:extLst>
              <a:ext uri="{FF2B5EF4-FFF2-40B4-BE49-F238E27FC236}">
                <a16:creationId xmlns:a16="http://schemas.microsoft.com/office/drawing/2014/main" id="{F870993C-417D-45FE-B558-78EB7AA96749}"/>
              </a:ext>
            </a:extLst>
          </p:cNvPr>
          <p:cNvSpPr>
            <a:spLocks noChangeShapeType="1"/>
          </p:cNvSpPr>
          <p:nvPr/>
        </p:nvSpPr>
        <p:spPr bwMode="auto">
          <a:xfrm>
            <a:off x="7115175" y="4187825"/>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1880" name="Rectangle 25">
            <a:extLst>
              <a:ext uri="{FF2B5EF4-FFF2-40B4-BE49-F238E27FC236}">
                <a16:creationId xmlns:a16="http://schemas.microsoft.com/office/drawing/2014/main" id="{914FAB90-B12D-493E-9D5A-5503ECC10310}"/>
              </a:ext>
            </a:extLst>
          </p:cNvPr>
          <p:cNvSpPr>
            <a:spLocks noChangeArrowheads="1"/>
          </p:cNvSpPr>
          <p:nvPr/>
        </p:nvSpPr>
        <p:spPr bwMode="auto">
          <a:xfrm>
            <a:off x="9296400" y="4397375"/>
            <a:ext cx="1111250" cy="7826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81" name="Text Box 26">
            <a:extLst>
              <a:ext uri="{FF2B5EF4-FFF2-40B4-BE49-F238E27FC236}">
                <a16:creationId xmlns:a16="http://schemas.microsoft.com/office/drawing/2014/main" id="{7F844178-6219-493F-AEE9-4CE93A2648B1}"/>
              </a:ext>
            </a:extLst>
          </p:cNvPr>
          <p:cNvSpPr txBox="1">
            <a:spLocks noChangeArrowheads="1"/>
          </p:cNvSpPr>
          <p:nvPr/>
        </p:nvSpPr>
        <p:spPr bwMode="auto">
          <a:xfrm>
            <a:off x="6672263" y="5516563"/>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21882" name="Freeform 27">
            <a:extLst>
              <a:ext uri="{FF2B5EF4-FFF2-40B4-BE49-F238E27FC236}">
                <a16:creationId xmlns:a16="http://schemas.microsoft.com/office/drawing/2014/main" id="{027F2FE4-EBC5-4E15-BDF7-04FD25A1E799}"/>
              </a:ext>
            </a:extLst>
          </p:cNvPr>
          <p:cNvSpPr>
            <a:spLocks/>
          </p:cNvSpPr>
          <p:nvPr/>
        </p:nvSpPr>
        <p:spPr bwMode="auto">
          <a:xfrm>
            <a:off x="7118350" y="3851275"/>
            <a:ext cx="2154238" cy="1035050"/>
          </a:xfrm>
          <a:custGeom>
            <a:avLst/>
            <a:gdLst>
              <a:gd name="T0" fmla="*/ 2147483646 w 1357"/>
              <a:gd name="T1" fmla="*/ 2147483646 h 652"/>
              <a:gd name="T2" fmla="*/ 2147483646 w 1357"/>
              <a:gd name="T3" fmla="*/ 2147483646 h 652"/>
              <a:gd name="T4" fmla="*/ 2147483646 w 1357"/>
              <a:gd name="T5" fmla="*/ 2147483646 h 652"/>
              <a:gd name="T6" fmla="*/ 2147483646 w 1357"/>
              <a:gd name="T7" fmla="*/ 2147483646 h 652"/>
              <a:gd name="T8" fmla="*/ 2147483646 w 1357"/>
              <a:gd name="T9" fmla="*/ 0 h 652"/>
              <a:gd name="T10" fmla="*/ 0 w 1357"/>
              <a:gd name="T11" fmla="*/ 2147483646 h 652"/>
              <a:gd name="T12" fmla="*/ 0 60000 65536"/>
              <a:gd name="T13" fmla="*/ 0 60000 65536"/>
              <a:gd name="T14" fmla="*/ 0 60000 65536"/>
              <a:gd name="T15" fmla="*/ 0 60000 65536"/>
              <a:gd name="T16" fmla="*/ 0 60000 65536"/>
              <a:gd name="T17" fmla="*/ 0 60000 65536"/>
              <a:gd name="T18" fmla="*/ 0 w 1357"/>
              <a:gd name="T19" fmla="*/ 0 h 652"/>
              <a:gd name="T20" fmla="*/ 1357 w 1357"/>
              <a:gd name="T21" fmla="*/ 652 h 652"/>
            </a:gdLst>
            <a:ahLst/>
            <a:cxnLst>
              <a:cxn ang="T12">
                <a:pos x="T0" y="T1"/>
              </a:cxn>
              <a:cxn ang="T13">
                <a:pos x="T2" y="T3"/>
              </a:cxn>
              <a:cxn ang="T14">
                <a:pos x="T4" y="T5"/>
              </a:cxn>
              <a:cxn ang="T15">
                <a:pos x="T6" y="T7"/>
              </a:cxn>
              <a:cxn ang="T16">
                <a:pos x="T8" y="T9"/>
              </a:cxn>
              <a:cxn ang="T17">
                <a:pos x="T10" y="T11"/>
              </a:cxn>
            </a:cxnLst>
            <a:rect l="T18" t="T19" r="T20" b="T21"/>
            <a:pathLst>
              <a:path w="1357" h="652">
                <a:moveTo>
                  <a:pt x="1357" y="647"/>
                </a:moveTo>
                <a:lnTo>
                  <a:pt x="757" y="652"/>
                </a:lnTo>
                <a:cubicBezTo>
                  <a:pt x="637" y="634"/>
                  <a:pt x="655" y="631"/>
                  <a:pt x="635" y="538"/>
                </a:cubicBezTo>
                <a:lnTo>
                  <a:pt x="635" y="91"/>
                </a:lnTo>
                <a:cubicBezTo>
                  <a:pt x="622" y="1"/>
                  <a:pt x="660" y="15"/>
                  <a:pt x="554" y="0"/>
                </a:cubicBezTo>
                <a:lnTo>
                  <a:pt x="0" y="1"/>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1883" name="Freeform 28">
            <a:extLst>
              <a:ext uri="{FF2B5EF4-FFF2-40B4-BE49-F238E27FC236}">
                <a16:creationId xmlns:a16="http://schemas.microsoft.com/office/drawing/2014/main" id="{CB964141-B0C6-4CE0-8480-0644808DC7F9}"/>
              </a:ext>
            </a:extLst>
          </p:cNvPr>
          <p:cNvSpPr>
            <a:spLocks/>
          </p:cNvSpPr>
          <p:nvPr/>
        </p:nvSpPr>
        <p:spPr bwMode="auto">
          <a:xfrm>
            <a:off x="7631114" y="4878389"/>
            <a:ext cx="1658937" cy="1012825"/>
          </a:xfrm>
          <a:custGeom>
            <a:avLst/>
            <a:gdLst>
              <a:gd name="T0" fmla="*/ 2147483646 w 1045"/>
              <a:gd name="T1" fmla="*/ 0 h 638"/>
              <a:gd name="T2" fmla="*/ 2147483646 w 1045"/>
              <a:gd name="T3" fmla="*/ 2147483646 h 638"/>
              <a:gd name="T4" fmla="*/ 2147483646 w 1045"/>
              <a:gd name="T5" fmla="*/ 0 h 638"/>
              <a:gd name="T6" fmla="*/ 2147483646 w 1045"/>
              <a:gd name="T7" fmla="*/ 2147483646 h 638"/>
              <a:gd name="T8" fmla="*/ 2147483646 w 1045"/>
              <a:gd name="T9" fmla="*/ 2147483646 h 638"/>
              <a:gd name="T10" fmla="*/ 2147483646 w 1045"/>
              <a:gd name="T11" fmla="*/ 2147483646 h 638"/>
              <a:gd name="T12" fmla="*/ 0 w 1045"/>
              <a:gd name="T13" fmla="*/ 2147483646 h 638"/>
              <a:gd name="T14" fmla="*/ 0 60000 65536"/>
              <a:gd name="T15" fmla="*/ 0 60000 65536"/>
              <a:gd name="T16" fmla="*/ 0 60000 65536"/>
              <a:gd name="T17" fmla="*/ 0 60000 65536"/>
              <a:gd name="T18" fmla="*/ 0 60000 65536"/>
              <a:gd name="T19" fmla="*/ 0 60000 65536"/>
              <a:gd name="T20" fmla="*/ 0 60000 65536"/>
              <a:gd name="T21" fmla="*/ 0 w 1045"/>
              <a:gd name="T22" fmla="*/ 0 h 638"/>
              <a:gd name="T23" fmla="*/ 1045 w 1045"/>
              <a:gd name="T24" fmla="*/ 638 h 6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5" h="638">
                <a:moveTo>
                  <a:pt x="1045" y="0"/>
                </a:moveTo>
                <a:lnTo>
                  <a:pt x="763" y="5"/>
                </a:lnTo>
                <a:lnTo>
                  <a:pt x="434" y="0"/>
                </a:lnTo>
                <a:cubicBezTo>
                  <a:pt x="359" y="22"/>
                  <a:pt x="332" y="47"/>
                  <a:pt x="312" y="138"/>
                </a:cubicBezTo>
                <a:lnTo>
                  <a:pt x="312" y="547"/>
                </a:lnTo>
                <a:cubicBezTo>
                  <a:pt x="298" y="630"/>
                  <a:pt x="283" y="623"/>
                  <a:pt x="231" y="638"/>
                </a:cubicBezTo>
                <a:lnTo>
                  <a:pt x="0" y="638"/>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1884" name="Text Box 29">
            <a:extLst>
              <a:ext uri="{FF2B5EF4-FFF2-40B4-BE49-F238E27FC236}">
                <a16:creationId xmlns:a16="http://schemas.microsoft.com/office/drawing/2014/main" id="{D42D3557-8871-4E22-88AB-5C192ED7A545}"/>
              </a:ext>
            </a:extLst>
          </p:cNvPr>
          <p:cNvSpPr txBox="1">
            <a:spLocks noChangeArrowheads="1"/>
          </p:cNvSpPr>
          <p:nvPr/>
        </p:nvSpPr>
        <p:spPr bwMode="auto">
          <a:xfrm>
            <a:off x="9494838" y="4603750"/>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277535" name="Text Box 31">
            <a:extLst>
              <a:ext uri="{FF2B5EF4-FFF2-40B4-BE49-F238E27FC236}">
                <a16:creationId xmlns:a16="http://schemas.microsoft.com/office/drawing/2014/main" id="{093B09EA-4F33-4087-AB4D-A235AF8BDA52}"/>
              </a:ext>
            </a:extLst>
          </p:cNvPr>
          <p:cNvSpPr txBox="1">
            <a:spLocks noChangeArrowheads="1"/>
          </p:cNvSpPr>
          <p:nvPr/>
        </p:nvSpPr>
        <p:spPr bwMode="auto">
          <a:xfrm>
            <a:off x="1703388" y="5949951"/>
            <a:ext cx="3625850" cy="615553"/>
          </a:xfrm>
          <a:prstGeom prst="rect">
            <a:avLst/>
          </a:prstGeom>
          <a:noFill/>
          <a:ln w="12700">
            <a:solidFill>
              <a:schemeClr val="tx1"/>
            </a:solidFill>
            <a:miter lim="800000"/>
            <a:headEnd/>
            <a:tailEnd/>
          </a:ln>
          <a:effectLst>
            <a:prstShdw prst="shdw17" dist="17961" dir="2700000">
              <a:schemeClr val="tx1">
                <a:gamma/>
                <a:shade val="60000"/>
                <a:invGamma/>
              </a:schemeClr>
            </a:prstShdw>
          </a:effectLst>
        </p:spPr>
        <p:txBody>
          <a:bodyPr>
            <a:spAutoFit/>
          </a:bodyPr>
          <a:lstStyle/>
          <a:p>
            <a:pPr>
              <a:defRPr/>
            </a:pPr>
            <a:r>
              <a:rPr lang="cs-CZ" sz="1600" b="1">
                <a:latin typeface="Arial" pitchFamily="34" charset="0"/>
              </a:rPr>
              <a:t>Buffer Base (BB)</a:t>
            </a:r>
          </a:p>
          <a:p>
            <a:pPr>
              <a:defRPr/>
            </a:pPr>
            <a:r>
              <a:rPr lang="cs-CZ" sz="1600" b="1">
                <a:latin typeface="Arial" pitchFamily="34" charset="0"/>
              </a:rPr>
              <a:t>BB  =</a:t>
            </a:r>
            <a:r>
              <a:rPr lang="cs-CZ" b="1">
                <a:latin typeface="Arial" pitchFamily="34" charset="0"/>
              </a:rPr>
              <a:t> </a:t>
            </a:r>
            <a:r>
              <a:rPr lang="en-US">
                <a:latin typeface="Arial" pitchFamily="34" charset="0"/>
              </a:rPr>
              <a:t>[</a:t>
            </a:r>
            <a:r>
              <a:rPr lang="cs-CZ" sz="1600" b="1">
                <a:latin typeface="Arial" pitchFamily="34" charset="0"/>
              </a:rPr>
              <a:t>HCO</a:t>
            </a:r>
            <a:r>
              <a:rPr lang="cs-CZ" sz="1600" b="1" baseline="-25000">
                <a:latin typeface="Arial" pitchFamily="34" charset="0"/>
              </a:rPr>
              <a:t>3</a:t>
            </a:r>
            <a:r>
              <a:rPr lang="cs-CZ" sz="1600" b="1" baseline="70000">
                <a:latin typeface="Arial" pitchFamily="34" charset="0"/>
              </a:rPr>
              <a:t>-</a:t>
            </a:r>
            <a:r>
              <a:rPr lang="cs-CZ" b="1" baseline="70000">
                <a:latin typeface="Arial" pitchFamily="34" charset="0"/>
              </a:rPr>
              <a:t> </a:t>
            </a:r>
            <a:r>
              <a:rPr lang="cs-CZ">
                <a:latin typeface="Arial" pitchFamily="34" charset="0"/>
              </a:rPr>
              <a:t>]</a:t>
            </a:r>
            <a:r>
              <a:rPr lang="cs-CZ" b="1">
                <a:latin typeface="Arial" pitchFamily="34" charset="0"/>
              </a:rPr>
              <a:t>+ </a:t>
            </a:r>
            <a:r>
              <a:rPr lang="cs-CZ">
                <a:latin typeface="Arial" pitchFamily="34" charset="0"/>
              </a:rPr>
              <a:t>[</a:t>
            </a:r>
            <a:r>
              <a:rPr lang="cs-CZ" sz="1600" b="1">
                <a:latin typeface="Arial" pitchFamily="34" charset="0"/>
              </a:rPr>
              <a:t>Buf </a:t>
            </a:r>
            <a:r>
              <a:rPr lang="cs-CZ" sz="1600" b="1" baseline="70000">
                <a:latin typeface="Arial" pitchFamily="34" charset="0"/>
              </a:rPr>
              <a:t>-</a:t>
            </a:r>
            <a:r>
              <a:rPr lang="cs-CZ" b="1" baseline="70000">
                <a:latin typeface="Arial" pitchFamily="34" charset="0"/>
              </a:rPr>
              <a:t> </a:t>
            </a:r>
            <a:r>
              <a:rPr lang="cs-CZ">
                <a:latin typeface="Arial" pitchFamily="34" charset="0"/>
              </a:rPr>
              <a:t>]</a:t>
            </a:r>
            <a:endParaRPr lang="cs-CZ" b="1" baseline="70000">
              <a:latin typeface="Arial" pitchFamily="34" charset="0"/>
            </a:endParaRPr>
          </a:p>
        </p:txBody>
      </p:sp>
      <p:sp>
        <p:nvSpPr>
          <p:cNvPr id="121886" name="Rectangle 50">
            <a:extLst>
              <a:ext uri="{FF2B5EF4-FFF2-40B4-BE49-F238E27FC236}">
                <a16:creationId xmlns:a16="http://schemas.microsoft.com/office/drawing/2014/main" id="{A32016D9-BA9D-4DD9-8FEC-7885C0F93B0D}"/>
              </a:ext>
            </a:extLst>
          </p:cNvPr>
          <p:cNvSpPr>
            <a:spLocks noChangeArrowheads="1"/>
          </p:cNvSpPr>
          <p:nvPr/>
        </p:nvSpPr>
        <p:spPr bwMode="auto">
          <a:xfrm>
            <a:off x="6543676" y="1398589"/>
            <a:ext cx="1128713" cy="287337"/>
          </a:xfrm>
          <a:prstGeom prst="rect">
            <a:avLst/>
          </a:prstGeom>
          <a:solidFill>
            <a:schemeClr val="bg1"/>
          </a:solidFill>
          <a:ln w="9525">
            <a:solidFill>
              <a:schemeClr val="tx1"/>
            </a:solidFill>
            <a:prstDash val="sysDot"/>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87" name="Rectangle 51">
            <a:extLst>
              <a:ext uri="{FF2B5EF4-FFF2-40B4-BE49-F238E27FC236}">
                <a16:creationId xmlns:a16="http://schemas.microsoft.com/office/drawing/2014/main" id="{D99E2631-807B-4741-A0EF-7801C1204834}"/>
              </a:ext>
            </a:extLst>
          </p:cNvPr>
          <p:cNvSpPr>
            <a:spLocks noChangeArrowheads="1"/>
          </p:cNvSpPr>
          <p:nvPr/>
        </p:nvSpPr>
        <p:spPr bwMode="auto">
          <a:xfrm>
            <a:off x="6523038" y="5143500"/>
            <a:ext cx="1128712" cy="287338"/>
          </a:xfrm>
          <a:prstGeom prst="rect">
            <a:avLst/>
          </a:prstGeom>
          <a:solidFill>
            <a:schemeClr val="bg1"/>
          </a:solidFill>
          <a:ln w="9525">
            <a:solidFill>
              <a:schemeClr val="tx1"/>
            </a:solidFill>
            <a:prstDash val="sysDot"/>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88" name="Rectangle 52">
            <a:extLst>
              <a:ext uri="{FF2B5EF4-FFF2-40B4-BE49-F238E27FC236}">
                <a16:creationId xmlns:a16="http://schemas.microsoft.com/office/drawing/2014/main" id="{BB5E300E-975C-4955-8505-759FE320A252}"/>
              </a:ext>
            </a:extLst>
          </p:cNvPr>
          <p:cNvSpPr>
            <a:spLocks noChangeArrowheads="1"/>
          </p:cNvSpPr>
          <p:nvPr/>
        </p:nvSpPr>
        <p:spPr bwMode="auto">
          <a:xfrm>
            <a:off x="9293226" y="4105275"/>
            <a:ext cx="1128713" cy="287338"/>
          </a:xfrm>
          <a:prstGeom prst="rect">
            <a:avLst/>
          </a:prstGeom>
          <a:solidFill>
            <a:srgbClr val="FF3300"/>
          </a:solidFill>
          <a:ln w="9525">
            <a:solidFill>
              <a:schemeClr val="tx1"/>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89" name="Text Box 59">
            <a:extLst>
              <a:ext uri="{FF2B5EF4-FFF2-40B4-BE49-F238E27FC236}">
                <a16:creationId xmlns:a16="http://schemas.microsoft.com/office/drawing/2014/main" id="{3D45BBD3-45E6-4440-9FAA-9323DE576471}"/>
              </a:ext>
            </a:extLst>
          </p:cNvPr>
          <p:cNvSpPr txBox="1">
            <a:spLocks noChangeArrowheads="1"/>
          </p:cNvSpPr>
          <p:nvPr/>
        </p:nvSpPr>
        <p:spPr bwMode="auto">
          <a:xfrm>
            <a:off x="6272213" y="5113338"/>
            <a:ext cx="1695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dBuf </a:t>
            </a:r>
            <a:r>
              <a:rPr lang="cs-CZ" altLang="cs-CZ" sz="2000" b="1" baseline="50000">
                <a:latin typeface="Times New Roman" panose="02020603050405020304" pitchFamily="18" charset="0"/>
              </a:rPr>
              <a:t>-</a:t>
            </a:r>
            <a:r>
              <a:rPr lang="cs-CZ" altLang="cs-CZ" sz="1400" b="1">
                <a:latin typeface="Times New Roman" panose="02020603050405020304" pitchFamily="18" charset="0"/>
              </a:rPr>
              <a:t> </a:t>
            </a:r>
          </a:p>
        </p:txBody>
      </p:sp>
      <p:sp>
        <p:nvSpPr>
          <p:cNvPr id="121890" name="Rectangle 60">
            <a:extLst>
              <a:ext uri="{FF2B5EF4-FFF2-40B4-BE49-F238E27FC236}">
                <a16:creationId xmlns:a16="http://schemas.microsoft.com/office/drawing/2014/main" id="{E3D52B1D-914D-4BB4-A2B1-45E43AE817C5}"/>
              </a:ext>
            </a:extLst>
          </p:cNvPr>
          <p:cNvSpPr>
            <a:spLocks noChangeArrowheads="1"/>
          </p:cNvSpPr>
          <p:nvPr/>
        </p:nvSpPr>
        <p:spPr bwMode="auto">
          <a:xfrm>
            <a:off x="6672264" y="1395414"/>
            <a:ext cx="7922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a:latin typeface="Times New Roman" panose="02020603050405020304" pitchFamily="18" charset="0"/>
              </a:rPr>
              <a:t>dHCO</a:t>
            </a:r>
            <a:r>
              <a:rPr lang="cs-CZ" altLang="cs-CZ" sz="1400" b="1" baseline="-25000">
                <a:latin typeface="Times New Roman" panose="02020603050405020304" pitchFamily="18" charset="0"/>
              </a:rPr>
              <a:t>3</a:t>
            </a:r>
            <a:r>
              <a:rPr lang="cs-CZ" altLang="cs-CZ" sz="1400" b="1" baseline="42000">
                <a:latin typeface="Times New Roman" panose="02020603050405020304" pitchFamily="18" charset="0"/>
              </a:rPr>
              <a:t>-</a:t>
            </a:r>
            <a:endParaRPr lang="en-US" altLang="cs-CZ" sz="1400" b="1" baseline="42000">
              <a:latin typeface="Times New Roman" panose="02020603050405020304" pitchFamily="18" charset="0"/>
            </a:endParaRPr>
          </a:p>
        </p:txBody>
      </p:sp>
      <p:grpSp>
        <p:nvGrpSpPr>
          <p:cNvPr id="121891" name="Group 61">
            <a:extLst>
              <a:ext uri="{FF2B5EF4-FFF2-40B4-BE49-F238E27FC236}">
                <a16:creationId xmlns:a16="http://schemas.microsoft.com/office/drawing/2014/main" id="{B4627595-E8C1-4656-BC59-D64823C662B2}"/>
              </a:ext>
            </a:extLst>
          </p:cNvPr>
          <p:cNvGrpSpPr>
            <a:grpSpLocks/>
          </p:cNvGrpSpPr>
          <p:nvPr/>
        </p:nvGrpSpPr>
        <p:grpSpPr bwMode="auto">
          <a:xfrm>
            <a:off x="6600825" y="2276476"/>
            <a:ext cx="560388" cy="917575"/>
            <a:chOff x="3510" y="1453"/>
            <a:chExt cx="353" cy="578"/>
          </a:xfrm>
        </p:grpSpPr>
        <p:sp>
          <p:nvSpPr>
            <p:cNvPr id="121896" name="Freeform 62">
              <a:extLst>
                <a:ext uri="{FF2B5EF4-FFF2-40B4-BE49-F238E27FC236}">
                  <a16:creationId xmlns:a16="http://schemas.microsoft.com/office/drawing/2014/main" id="{CF1532AC-D28A-4EDF-8EF1-1273E53F4C30}"/>
                </a:ext>
              </a:extLst>
            </p:cNvPr>
            <p:cNvSpPr>
              <a:spLocks/>
            </p:cNvSpPr>
            <p:nvPr/>
          </p:nvSpPr>
          <p:spPr bwMode="auto">
            <a:xfrm>
              <a:off x="3513" y="1497"/>
              <a:ext cx="347" cy="397"/>
            </a:xfrm>
            <a:custGeom>
              <a:avLst/>
              <a:gdLst>
                <a:gd name="T0" fmla="*/ 0 w 2256"/>
                <a:gd name="T1" fmla="*/ 0 h 2295"/>
                <a:gd name="T2" fmla="*/ 0 w 2256"/>
                <a:gd name="T3" fmla="*/ 0 h 2295"/>
                <a:gd name="T4" fmla="*/ 0 w 2256"/>
                <a:gd name="T5" fmla="*/ 0 h 2295"/>
                <a:gd name="T6" fmla="*/ 0 w 2256"/>
                <a:gd name="T7" fmla="*/ 0 h 2295"/>
                <a:gd name="T8" fmla="*/ 0 w 2256"/>
                <a:gd name="T9" fmla="*/ 0 h 2295"/>
                <a:gd name="T10" fmla="*/ 0 w 2256"/>
                <a:gd name="T11" fmla="*/ 0 h 2295"/>
                <a:gd name="T12" fmla="*/ 0 w 2256"/>
                <a:gd name="T13" fmla="*/ 0 h 2295"/>
                <a:gd name="T14" fmla="*/ 0 w 2256"/>
                <a:gd name="T15" fmla="*/ 0 h 2295"/>
                <a:gd name="T16" fmla="*/ 0 w 2256"/>
                <a:gd name="T17" fmla="*/ 0 h 2295"/>
                <a:gd name="T18" fmla="*/ 0 w 2256"/>
                <a:gd name="T19" fmla="*/ 0 h 2295"/>
                <a:gd name="T20" fmla="*/ 0 w 2256"/>
                <a:gd name="T21" fmla="*/ 0 h 2295"/>
                <a:gd name="T22" fmla="*/ 0 w 2256"/>
                <a:gd name="T23" fmla="*/ 0 h 2295"/>
                <a:gd name="T24" fmla="*/ 0 w 2256"/>
                <a:gd name="T25" fmla="*/ 0 h 2295"/>
                <a:gd name="T26" fmla="*/ 0 w 2256"/>
                <a:gd name="T27" fmla="*/ 0 h 2295"/>
                <a:gd name="T28" fmla="*/ 0 w 2256"/>
                <a:gd name="T29" fmla="*/ 0 h 2295"/>
                <a:gd name="T30" fmla="*/ 0 w 2256"/>
                <a:gd name="T31" fmla="*/ 0 h 2295"/>
                <a:gd name="T32" fmla="*/ 0 w 2256"/>
                <a:gd name="T33" fmla="*/ 0 h 2295"/>
                <a:gd name="T34" fmla="*/ 0 w 2256"/>
                <a:gd name="T35" fmla="*/ 0 h 2295"/>
                <a:gd name="T36" fmla="*/ 0 w 2256"/>
                <a:gd name="T37" fmla="*/ 0 h 2295"/>
                <a:gd name="T38" fmla="*/ 0 w 2256"/>
                <a:gd name="T39" fmla="*/ 0 h 2295"/>
                <a:gd name="T40" fmla="*/ 0 w 2256"/>
                <a:gd name="T41" fmla="*/ 0 h 2295"/>
                <a:gd name="T42" fmla="*/ 0 w 2256"/>
                <a:gd name="T43" fmla="*/ 0 h 2295"/>
                <a:gd name="T44" fmla="*/ 0 w 2256"/>
                <a:gd name="T45" fmla="*/ 0 h 2295"/>
                <a:gd name="T46" fmla="*/ 0 w 2256"/>
                <a:gd name="T47" fmla="*/ 0 h 2295"/>
                <a:gd name="T48" fmla="*/ 0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897" name="Oval 63">
              <a:extLst>
                <a:ext uri="{FF2B5EF4-FFF2-40B4-BE49-F238E27FC236}">
                  <a16:creationId xmlns:a16="http://schemas.microsoft.com/office/drawing/2014/main" id="{DE1120F2-AC85-444C-8DA2-186C667CF92B}"/>
                </a:ext>
              </a:extLst>
            </p:cNvPr>
            <p:cNvSpPr>
              <a:spLocks noChangeArrowheads="1"/>
            </p:cNvSpPr>
            <p:nvPr/>
          </p:nvSpPr>
          <p:spPr bwMode="auto">
            <a:xfrm>
              <a:off x="3510" y="1453"/>
              <a:ext cx="353" cy="7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898" name="Freeform 64">
              <a:extLst>
                <a:ext uri="{FF2B5EF4-FFF2-40B4-BE49-F238E27FC236}">
                  <a16:creationId xmlns:a16="http://schemas.microsoft.com/office/drawing/2014/main" id="{25EC0954-3A04-466C-A5A0-22F069B0E9DC}"/>
                </a:ext>
              </a:extLst>
            </p:cNvPr>
            <p:cNvSpPr>
              <a:spLocks/>
            </p:cNvSpPr>
            <p:nvPr/>
          </p:nvSpPr>
          <p:spPr bwMode="auto">
            <a:xfrm>
              <a:off x="3538" y="1508"/>
              <a:ext cx="300" cy="374"/>
            </a:xfrm>
            <a:custGeom>
              <a:avLst/>
              <a:gdLst>
                <a:gd name="T0" fmla="*/ 0 w 1956"/>
                <a:gd name="T1" fmla="*/ 0 h 2159"/>
                <a:gd name="T2" fmla="*/ 0 w 1956"/>
                <a:gd name="T3" fmla="*/ 0 h 2159"/>
                <a:gd name="T4" fmla="*/ 0 w 1956"/>
                <a:gd name="T5" fmla="*/ 0 h 2159"/>
                <a:gd name="T6" fmla="*/ 0 w 1956"/>
                <a:gd name="T7" fmla="*/ 0 h 2159"/>
                <a:gd name="T8" fmla="*/ 0 w 1956"/>
                <a:gd name="T9" fmla="*/ 0 h 2159"/>
                <a:gd name="T10" fmla="*/ 0 w 1956"/>
                <a:gd name="T11" fmla="*/ 0 h 2159"/>
                <a:gd name="T12" fmla="*/ 0 w 1956"/>
                <a:gd name="T13" fmla="*/ 0 h 2159"/>
                <a:gd name="T14" fmla="*/ 0 w 1956"/>
                <a:gd name="T15" fmla="*/ 0 h 2159"/>
                <a:gd name="T16" fmla="*/ 0 w 1956"/>
                <a:gd name="T17" fmla="*/ 0 h 2159"/>
                <a:gd name="T18" fmla="*/ 0 w 1956"/>
                <a:gd name="T19" fmla="*/ 0 h 2159"/>
                <a:gd name="T20" fmla="*/ 0 w 1956"/>
                <a:gd name="T21" fmla="*/ 0 h 2159"/>
                <a:gd name="T22" fmla="*/ 0 w 1956"/>
                <a:gd name="T23" fmla="*/ 0 h 2159"/>
                <a:gd name="T24" fmla="*/ 0 w 1956"/>
                <a:gd name="T25" fmla="*/ 0 h 2159"/>
                <a:gd name="T26" fmla="*/ 0 w 1956"/>
                <a:gd name="T27" fmla="*/ 0 h 2159"/>
                <a:gd name="T28" fmla="*/ 0 w 1956"/>
                <a:gd name="T29" fmla="*/ 0 h 2159"/>
                <a:gd name="T30" fmla="*/ 0 w 1956"/>
                <a:gd name="T31" fmla="*/ 0 h 2159"/>
                <a:gd name="T32" fmla="*/ 0 w 1956"/>
                <a:gd name="T33" fmla="*/ 0 h 2159"/>
                <a:gd name="T34" fmla="*/ 0 w 1956"/>
                <a:gd name="T35" fmla="*/ 0 h 2159"/>
                <a:gd name="T36" fmla="*/ 0 w 1956"/>
                <a:gd name="T37" fmla="*/ 0 h 2159"/>
                <a:gd name="T38" fmla="*/ 0 w 1956"/>
                <a:gd name="T39" fmla="*/ 0 h 2159"/>
                <a:gd name="T40" fmla="*/ 0 w 1956"/>
                <a:gd name="T41" fmla="*/ 0 h 2159"/>
                <a:gd name="T42" fmla="*/ 0 w 1956"/>
                <a:gd name="T43" fmla="*/ 0 h 2159"/>
                <a:gd name="T44" fmla="*/ 0 w 1956"/>
                <a:gd name="T45" fmla="*/ 0 h 2159"/>
                <a:gd name="T46" fmla="*/ 0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899" name="Freeform 65">
              <a:extLst>
                <a:ext uri="{FF2B5EF4-FFF2-40B4-BE49-F238E27FC236}">
                  <a16:creationId xmlns:a16="http://schemas.microsoft.com/office/drawing/2014/main" id="{52FAB752-321C-4434-862C-78DEF15919B1}"/>
                </a:ext>
              </a:extLst>
            </p:cNvPr>
            <p:cNvSpPr>
              <a:spLocks/>
            </p:cNvSpPr>
            <p:nvPr/>
          </p:nvSpPr>
          <p:spPr bwMode="auto">
            <a:xfrm>
              <a:off x="3589" y="1584"/>
              <a:ext cx="194" cy="299"/>
            </a:xfrm>
            <a:custGeom>
              <a:avLst/>
              <a:gdLst>
                <a:gd name="T0" fmla="*/ 0 w 1264"/>
                <a:gd name="T1" fmla="*/ 0 h 1728"/>
                <a:gd name="T2" fmla="*/ 0 w 1264"/>
                <a:gd name="T3" fmla="*/ 0 h 1728"/>
                <a:gd name="T4" fmla="*/ 0 w 1264"/>
                <a:gd name="T5" fmla="*/ 0 h 1728"/>
                <a:gd name="T6" fmla="*/ 0 w 1264"/>
                <a:gd name="T7" fmla="*/ 0 h 1728"/>
                <a:gd name="T8" fmla="*/ 0 w 1264"/>
                <a:gd name="T9" fmla="*/ 0 h 1728"/>
                <a:gd name="T10" fmla="*/ 0 w 1264"/>
                <a:gd name="T11" fmla="*/ 0 h 1728"/>
                <a:gd name="T12" fmla="*/ 0 w 1264"/>
                <a:gd name="T13" fmla="*/ 0 h 1728"/>
                <a:gd name="T14" fmla="*/ 0 w 1264"/>
                <a:gd name="T15" fmla="*/ 0 h 1728"/>
                <a:gd name="T16" fmla="*/ 0 w 1264"/>
                <a:gd name="T17" fmla="*/ 0 h 1728"/>
                <a:gd name="T18" fmla="*/ 0 w 1264"/>
                <a:gd name="T19" fmla="*/ 0 h 1728"/>
                <a:gd name="T20" fmla="*/ 0 w 1264"/>
                <a:gd name="T21" fmla="*/ 0 h 1728"/>
                <a:gd name="T22" fmla="*/ 0 w 1264"/>
                <a:gd name="T23" fmla="*/ 0 h 1728"/>
                <a:gd name="T24" fmla="*/ 0 w 1264"/>
                <a:gd name="T25" fmla="*/ 0 h 1728"/>
                <a:gd name="T26" fmla="*/ 0 w 1264"/>
                <a:gd name="T27" fmla="*/ 0 h 1728"/>
                <a:gd name="T28" fmla="*/ 0 w 1264"/>
                <a:gd name="T29" fmla="*/ 0 h 1728"/>
                <a:gd name="T30" fmla="*/ 0 w 1264"/>
                <a:gd name="T31" fmla="*/ 0 h 1728"/>
                <a:gd name="T32" fmla="*/ 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900" name="Freeform 66">
              <a:extLst>
                <a:ext uri="{FF2B5EF4-FFF2-40B4-BE49-F238E27FC236}">
                  <a16:creationId xmlns:a16="http://schemas.microsoft.com/office/drawing/2014/main" id="{E70AE927-938A-439B-B59B-00BF3461E392}"/>
                </a:ext>
              </a:extLst>
            </p:cNvPr>
            <p:cNvSpPr>
              <a:spLocks/>
            </p:cNvSpPr>
            <p:nvPr/>
          </p:nvSpPr>
          <p:spPr bwMode="auto">
            <a:xfrm>
              <a:off x="3671" y="1899"/>
              <a:ext cx="31" cy="64"/>
            </a:xfrm>
            <a:custGeom>
              <a:avLst/>
              <a:gdLst>
                <a:gd name="T0" fmla="*/ 0 w 196"/>
                <a:gd name="T1" fmla="*/ 0 h 370"/>
                <a:gd name="T2" fmla="*/ 0 w 196"/>
                <a:gd name="T3" fmla="*/ 0 h 370"/>
                <a:gd name="T4" fmla="*/ 0 w 196"/>
                <a:gd name="T5" fmla="*/ 0 h 370"/>
                <a:gd name="T6" fmla="*/ 0 w 196"/>
                <a:gd name="T7" fmla="*/ 0 h 370"/>
                <a:gd name="T8" fmla="*/ 0 w 196"/>
                <a:gd name="T9" fmla="*/ 0 h 370"/>
                <a:gd name="T10" fmla="*/ 0 w 196"/>
                <a:gd name="T11" fmla="*/ 0 h 370"/>
                <a:gd name="T12" fmla="*/ 0 w 196"/>
                <a:gd name="T13" fmla="*/ 0 h 370"/>
                <a:gd name="T14" fmla="*/ 0 w 196"/>
                <a:gd name="T15" fmla="*/ 0 h 370"/>
                <a:gd name="T16" fmla="*/ 0 w 196"/>
                <a:gd name="T17" fmla="*/ 0 h 370"/>
                <a:gd name="T18" fmla="*/ 0 w 196"/>
                <a:gd name="T19" fmla="*/ 0 h 370"/>
                <a:gd name="T20" fmla="*/ 0 w 196"/>
                <a:gd name="T21" fmla="*/ 0 h 370"/>
                <a:gd name="T22" fmla="*/ 0 w 196"/>
                <a:gd name="T23" fmla="*/ 0 h 370"/>
                <a:gd name="T24" fmla="*/ 0 w 196"/>
                <a:gd name="T25" fmla="*/ 0 h 370"/>
                <a:gd name="T26" fmla="*/ 0 w 196"/>
                <a:gd name="T27" fmla="*/ 0 h 370"/>
                <a:gd name="T28" fmla="*/ 0 w 196"/>
                <a:gd name="T29" fmla="*/ 0 h 370"/>
                <a:gd name="T30" fmla="*/ 0 w 196"/>
                <a:gd name="T31" fmla="*/ 0 h 370"/>
                <a:gd name="T32" fmla="*/ 0 w 196"/>
                <a:gd name="T33" fmla="*/ 0 h 370"/>
                <a:gd name="T34" fmla="*/ 0 w 196"/>
                <a:gd name="T35" fmla="*/ 0 h 370"/>
                <a:gd name="T36" fmla="*/ 0 w 196"/>
                <a:gd name="T37" fmla="*/ 0 h 370"/>
                <a:gd name="T38" fmla="*/ 0 w 196"/>
                <a:gd name="T39" fmla="*/ 0 h 370"/>
                <a:gd name="T40" fmla="*/ 0 w 196"/>
                <a:gd name="T41" fmla="*/ 0 h 370"/>
                <a:gd name="T42" fmla="*/ 0 w 196"/>
                <a:gd name="T43" fmla="*/ 0 h 370"/>
                <a:gd name="T44" fmla="*/ 0 w 196"/>
                <a:gd name="T45" fmla="*/ 0 h 370"/>
                <a:gd name="T46" fmla="*/ 0 w 196"/>
                <a:gd name="T47" fmla="*/ 0 h 370"/>
                <a:gd name="T48" fmla="*/ 0 w 196"/>
                <a:gd name="T49" fmla="*/ 0 h 370"/>
                <a:gd name="T50" fmla="*/ 0 w 196"/>
                <a:gd name="T51" fmla="*/ 0 h 370"/>
                <a:gd name="T52" fmla="*/ 0 w 196"/>
                <a:gd name="T53" fmla="*/ 0 h 370"/>
                <a:gd name="T54" fmla="*/ 0 w 196"/>
                <a:gd name="T55" fmla="*/ 0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901" name="Oval 67">
              <a:extLst>
                <a:ext uri="{FF2B5EF4-FFF2-40B4-BE49-F238E27FC236}">
                  <a16:creationId xmlns:a16="http://schemas.microsoft.com/office/drawing/2014/main" id="{BD0AF8AE-BC2C-4492-88CB-9DF897248B8C}"/>
                </a:ext>
              </a:extLst>
            </p:cNvPr>
            <p:cNvSpPr>
              <a:spLocks noChangeArrowheads="1"/>
            </p:cNvSpPr>
            <p:nvPr/>
          </p:nvSpPr>
          <p:spPr bwMode="auto">
            <a:xfrm>
              <a:off x="3528" y="1460"/>
              <a:ext cx="317" cy="61"/>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902" name="Freeform 68">
              <a:extLst>
                <a:ext uri="{FF2B5EF4-FFF2-40B4-BE49-F238E27FC236}">
                  <a16:creationId xmlns:a16="http://schemas.microsoft.com/office/drawing/2014/main" id="{913FC787-E3EE-422B-94E1-28981ED6FF4D}"/>
                </a:ext>
              </a:extLst>
            </p:cNvPr>
            <p:cNvSpPr>
              <a:spLocks/>
            </p:cNvSpPr>
            <p:nvPr/>
          </p:nvSpPr>
          <p:spPr bwMode="auto">
            <a:xfrm>
              <a:off x="3671" y="1967"/>
              <a:ext cx="31" cy="64"/>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0 h 372"/>
                <a:gd name="T30" fmla="*/ 0 w 196"/>
                <a:gd name="T31" fmla="*/ 0 h 372"/>
                <a:gd name="T32" fmla="*/ 0 w 196"/>
                <a:gd name="T33" fmla="*/ 0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1903" name="Oval 69">
              <a:extLst>
                <a:ext uri="{FF2B5EF4-FFF2-40B4-BE49-F238E27FC236}">
                  <a16:creationId xmlns:a16="http://schemas.microsoft.com/office/drawing/2014/main" id="{0EF8AC2C-B161-4FBA-9441-736B0E69686A}"/>
                </a:ext>
              </a:extLst>
            </p:cNvPr>
            <p:cNvSpPr>
              <a:spLocks noChangeArrowheads="1"/>
            </p:cNvSpPr>
            <p:nvPr/>
          </p:nvSpPr>
          <p:spPr bwMode="auto">
            <a:xfrm>
              <a:off x="3587" y="1560"/>
              <a:ext cx="199" cy="39"/>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1904" name="Oval 70">
              <a:extLst>
                <a:ext uri="{FF2B5EF4-FFF2-40B4-BE49-F238E27FC236}">
                  <a16:creationId xmlns:a16="http://schemas.microsoft.com/office/drawing/2014/main" id="{8031FA31-9FF6-4F78-9673-D9296F9FE091}"/>
                </a:ext>
              </a:extLst>
            </p:cNvPr>
            <p:cNvSpPr>
              <a:spLocks noChangeArrowheads="1"/>
            </p:cNvSpPr>
            <p:nvPr/>
          </p:nvSpPr>
          <p:spPr bwMode="auto">
            <a:xfrm>
              <a:off x="3673" y="1858"/>
              <a:ext cx="26" cy="30"/>
            </a:xfrm>
            <a:prstGeom prst="ellipse">
              <a:avLst/>
            </a:prstGeom>
            <a:solidFill>
              <a:srgbClr val="009999"/>
            </a:solidFill>
            <a:ln w="17463">
              <a:solidFill>
                <a:srgbClr val="404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sp>
        <p:nvSpPr>
          <p:cNvPr id="121892" name="Text Box 71">
            <a:extLst>
              <a:ext uri="{FF2B5EF4-FFF2-40B4-BE49-F238E27FC236}">
                <a16:creationId xmlns:a16="http://schemas.microsoft.com/office/drawing/2014/main" id="{AD28962B-4E49-4846-8B5B-FBAAB477E2DA}"/>
              </a:ext>
            </a:extLst>
          </p:cNvPr>
          <p:cNvSpPr txBox="1">
            <a:spLocks noChangeArrowheads="1"/>
          </p:cNvSpPr>
          <p:nvPr/>
        </p:nvSpPr>
        <p:spPr bwMode="auto">
          <a:xfrm>
            <a:off x="6959600" y="2903538"/>
            <a:ext cx="1459054"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a:latin typeface="Times New Roman" panose="02020603050405020304" pitchFamily="18" charset="0"/>
              </a:rPr>
              <a:t>dH</a:t>
            </a:r>
            <a:r>
              <a:rPr lang="cs-CZ" altLang="cs-CZ" sz="1400" b="1" baseline="30000">
                <a:latin typeface="Times New Roman" panose="02020603050405020304" pitchFamily="18" charset="0"/>
              </a:rPr>
              <a:t>+</a:t>
            </a:r>
            <a:r>
              <a:rPr lang="cs-CZ" altLang="cs-CZ" sz="1400" b="1">
                <a:latin typeface="Times New Roman" panose="02020603050405020304" pitchFamily="18" charset="0"/>
              </a:rPr>
              <a:t> = +1 mmol/l</a:t>
            </a:r>
          </a:p>
          <a:p>
            <a:pPr>
              <a:spcBef>
                <a:spcPct val="0"/>
              </a:spcBef>
              <a:buClrTx/>
              <a:buFontTx/>
              <a:buNone/>
            </a:pPr>
            <a:endParaRPr lang="en-US" altLang="cs-CZ" sz="2400">
              <a:latin typeface="Times New Roman" panose="02020603050405020304" pitchFamily="18" charset="0"/>
            </a:endParaRPr>
          </a:p>
        </p:txBody>
      </p:sp>
      <p:grpSp>
        <p:nvGrpSpPr>
          <p:cNvPr id="4" name="Group 74">
            <a:extLst>
              <a:ext uri="{FF2B5EF4-FFF2-40B4-BE49-F238E27FC236}">
                <a16:creationId xmlns:a16="http://schemas.microsoft.com/office/drawing/2014/main" id="{60299400-8416-4B71-9FAB-042110179CBC}"/>
              </a:ext>
            </a:extLst>
          </p:cNvPr>
          <p:cNvGrpSpPr>
            <a:grpSpLocks/>
          </p:cNvGrpSpPr>
          <p:nvPr/>
        </p:nvGrpSpPr>
        <p:grpSpPr bwMode="auto">
          <a:xfrm>
            <a:off x="6383339" y="3141664"/>
            <a:ext cx="2865437" cy="307975"/>
            <a:chOff x="2221" y="2830"/>
            <a:chExt cx="1805" cy="194"/>
          </a:xfrm>
        </p:grpSpPr>
        <p:sp>
          <p:nvSpPr>
            <p:cNvPr id="121894" name="Text Box 72">
              <a:extLst>
                <a:ext uri="{FF2B5EF4-FFF2-40B4-BE49-F238E27FC236}">
                  <a16:creationId xmlns:a16="http://schemas.microsoft.com/office/drawing/2014/main" id="{8CBB1D08-7B4C-48AA-9BC1-863E9BC4FDD2}"/>
                </a:ext>
              </a:extLst>
            </p:cNvPr>
            <p:cNvSpPr txBox="1">
              <a:spLocks noChangeArrowheads="1"/>
            </p:cNvSpPr>
            <p:nvPr/>
          </p:nvSpPr>
          <p:spPr bwMode="auto">
            <a:xfrm>
              <a:off x="2221" y="2830"/>
              <a:ext cx="1068"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dBuf </a:t>
              </a:r>
              <a:r>
                <a:rPr lang="cs-CZ" altLang="cs-CZ" sz="2000" b="1" baseline="50000">
                  <a:latin typeface="Times New Roman" panose="02020603050405020304" pitchFamily="18" charset="0"/>
                </a:rPr>
                <a:t>-</a:t>
              </a:r>
              <a:r>
                <a:rPr lang="cs-CZ" altLang="cs-CZ" sz="1400" b="1">
                  <a:latin typeface="Times New Roman" panose="02020603050405020304" pitchFamily="18" charset="0"/>
                </a:rPr>
                <a:t> </a:t>
              </a:r>
            </a:p>
          </p:txBody>
        </p:sp>
        <p:sp>
          <p:nvSpPr>
            <p:cNvPr id="121895" name="Rectangle 73">
              <a:extLst>
                <a:ext uri="{FF2B5EF4-FFF2-40B4-BE49-F238E27FC236}">
                  <a16:creationId xmlns:a16="http://schemas.microsoft.com/office/drawing/2014/main" id="{61B2071F-9F4B-46F1-BEB5-AD6CD430B2B4}"/>
                </a:ext>
              </a:extLst>
            </p:cNvPr>
            <p:cNvSpPr>
              <a:spLocks noChangeArrowheads="1"/>
            </p:cNvSpPr>
            <p:nvPr/>
          </p:nvSpPr>
          <p:spPr bwMode="auto">
            <a:xfrm>
              <a:off x="2881" y="2830"/>
              <a:ext cx="1145"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1400" b="1">
                  <a:latin typeface="Times New Roman" panose="02020603050405020304" pitchFamily="18" charset="0"/>
                </a:rPr>
                <a:t>+ dHCO</a:t>
              </a:r>
              <a:r>
                <a:rPr lang="cs-CZ" altLang="cs-CZ" sz="1400" b="1" baseline="-25000">
                  <a:latin typeface="Times New Roman" panose="02020603050405020304" pitchFamily="18" charset="0"/>
                </a:rPr>
                <a:t>3</a:t>
              </a:r>
              <a:r>
                <a:rPr lang="cs-CZ" altLang="cs-CZ" sz="1400" b="1" baseline="42000">
                  <a:latin typeface="Times New Roman" panose="02020603050405020304" pitchFamily="18" charset="0"/>
                </a:rPr>
                <a:t>-</a:t>
              </a:r>
              <a:r>
                <a:rPr lang="cs-CZ" altLang="cs-CZ" sz="1400" b="1">
                  <a:latin typeface="Times New Roman" panose="02020603050405020304" pitchFamily="18" charset="0"/>
                </a:rPr>
                <a:t> = -1mmol/l</a:t>
              </a:r>
              <a:endParaRPr lang="en-US" altLang="cs-CZ" sz="1400" b="1" baseline="42000">
                <a:latin typeface="Times New Roman" panose="02020603050405020304" pitchFamily="18"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2">
            <a:extLst>
              <a:ext uri="{FF2B5EF4-FFF2-40B4-BE49-F238E27FC236}">
                <a16:creationId xmlns:a16="http://schemas.microsoft.com/office/drawing/2014/main" id="{4370C8AA-C709-41A4-8130-974C90A491AB}"/>
              </a:ext>
            </a:extLst>
          </p:cNvPr>
          <p:cNvSpPr>
            <a:spLocks noChangeArrowheads="1"/>
          </p:cNvSpPr>
          <p:nvPr/>
        </p:nvSpPr>
        <p:spPr bwMode="auto">
          <a:xfrm>
            <a:off x="2024064" y="1141414"/>
            <a:ext cx="930275" cy="1031875"/>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3907" name="Rectangle 3">
            <a:extLst>
              <a:ext uri="{FF2B5EF4-FFF2-40B4-BE49-F238E27FC236}">
                <a16:creationId xmlns:a16="http://schemas.microsoft.com/office/drawing/2014/main" id="{12B23BD9-E2B9-4332-92DB-BB7FFD9960F0}"/>
              </a:ext>
            </a:extLst>
          </p:cNvPr>
          <p:cNvSpPr>
            <a:spLocks noChangeArrowheads="1"/>
          </p:cNvSpPr>
          <p:nvPr/>
        </p:nvSpPr>
        <p:spPr bwMode="auto">
          <a:xfrm>
            <a:off x="6527800" y="5186363"/>
            <a:ext cx="1111250" cy="977900"/>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endParaRPr lang="cs-CZ" altLang="cs-CZ" sz="2400">
              <a:latin typeface="Times New Roman" panose="02020603050405020304" pitchFamily="18" charset="0"/>
            </a:endParaRPr>
          </a:p>
        </p:txBody>
      </p:sp>
      <p:sp>
        <p:nvSpPr>
          <p:cNvPr id="123908" name="Rectangle 4">
            <a:extLst>
              <a:ext uri="{FF2B5EF4-FFF2-40B4-BE49-F238E27FC236}">
                <a16:creationId xmlns:a16="http://schemas.microsoft.com/office/drawing/2014/main" id="{664DCADF-9F2C-4546-A7DD-92781981DA32}"/>
              </a:ext>
            </a:extLst>
          </p:cNvPr>
          <p:cNvSpPr>
            <a:spLocks noChangeArrowheads="1"/>
          </p:cNvSpPr>
          <p:nvPr/>
        </p:nvSpPr>
        <p:spPr bwMode="auto">
          <a:xfrm flipH="1">
            <a:off x="1703388" y="146526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3909" name="Rectangle 5">
            <a:extLst>
              <a:ext uri="{FF2B5EF4-FFF2-40B4-BE49-F238E27FC236}">
                <a16:creationId xmlns:a16="http://schemas.microsoft.com/office/drawing/2014/main" id="{EA636A2E-7CA8-43F4-ACDD-151BA9079786}"/>
              </a:ext>
            </a:extLst>
          </p:cNvPr>
          <p:cNvSpPr>
            <a:spLocks noChangeArrowheads="1"/>
          </p:cNvSpPr>
          <p:nvPr/>
        </p:nvSpPr>
        <p:spPr bwMode="auto">
          <a:xfrm>
            <a:off x="6556375" y="1401764"/>
            <a:ext cx="1111250" cy="7588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3910" name="Rectangle 6">
            <a:extLst>
              <a:ext uri="{FF2B5EF4-FFF2-40B4-BE49-F238E27FC236}">
                <a16:creationId xmlns:a16="http://schemas.microsoft.com/office/drawing/2014/main" id="{486DCC3E-2E33-4B32-8E81-827FB182A0A9}"/>
              </a:ext>
            </a:extLst>
          </p:cNvPr>
          <p:cNvSpPr>
            <a:spLocks noChangeArrowheads="1"/>
          </p:cNvSpPr>
          <p:nvPr/>
        </p:nvSpPr>
        <p:spPr bwMode="auto">
          <a:xfrm>
            <a:off x="4127500" y="2497139"/>
            <a:ext cx="1144588"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3911" name="Rectangle 7">
            <a:extLst>
              <a:ext uri="{FF2B5EF4-FFF2-40B4-BE49-F238E27FC236}">
                <a16:creationId xmlns:a16="http://schemas.microsoft.com/office/drawing/2014/main" id="{7DFCB9E8-3B2C-416D-B78B-05EA2C4243AF}"/>
              </a:ext>
            </a:extLst>
          </p:cNvPr>
          <p:cNvSpPr>
            <a:spLocks noChangeArrowheads="1"/>
          </p:cNvSpPr>
          <p:nvPr/>
        </p:nvSpPr>
        <p:spPr bwMode="auto">
          <a:xfrm>
            <a:off x="2027238" y="1477964"/>
            <a:ext cx="927100" cy="70643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3912" name="Text Box 8">
            <a:extLst>
              <a:ext uri="{FF2B5EF4-FFF2-40B4-BE49-F238E27FC236}">
                <a16:creationId xmlns:a16="http://schemas.microsoft.com/office/drawing/2014/main" id="{13EBAA9A-245D-414F-A2F7-78E5242F8173}"/>
              </a:ext>
            </a:extLst>
          </p:cNvPr>
          <p:cNvSpPr txBox="1">
            <a:spLocks noChangeArrowheads="1"/>
          </p:cNvSpPr>
          <p:nvPr/>
        </p:nvSpPr>
        <p:spPr bwMode="auto">
          <a:xfrm>
            <a:off x="2181226" y="1624013"/>
            <a:ext cx="75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23913" name="Text Box 9">
            <a:extLst>
              <a:ext uri="{FF2B5EF4-FFF2-40B4-BE49-F238E27FC236}">
                <a16:creationId xmlns:a16="http://schemas.microsoft.com/office/drawing/2014/main" id="{CC046F04-30C6-4666-872F-CEE01E245CE0}"/>
              </a:ext>
            </a:extLst>
          </p:cNvPr>
          <p:cNvSpPr txBox="1">
            <a:spLocks noChangeArrowheads="1"/>
          </p:cNvSpPr>
          <p:nvPr/>
        </p:nvSpPr>
        <p:spPr bwMode="auto">
          <a:xfrm>
            <a:off x="2163763" y="364490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23914" name="Text Box 10">
            <a:extLst>
              <a:ext uri="{FF2B5EF4-FFF2-40B4-BE49-F238E27FC236}">
                <a16:creationId xmlns:a16="http://schemas.microsoft.com/office/drawing/2014/main" id="{BB5EBC0E-9A07-4D1F-A0CE-F14831AEA188}"/>
              </a:ext>
            </a:extLst>
          </p:cNvPr>
          <p:cNvSpPr txBox="1">
            <a:spLocks noChangeArrowheads="1"/>
          </p:cNvSpPr>
          <p:nvPr/>
        </p:nvSpPr>
        <p:spPr bwMode="auto">
          <a:xfrm>
            <a:off x="4270375" y="2657475"/>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23915" name="Text Box 11">
            <a:extLst>
              <a:ext uri="{FF2B5EF4-FFF2-40B4-BE49-F238E27FC236}">
                <a16:creationId xmlns:a16="http://schemas.microsoft.com/office/drawing/2014/main" id="{6482DD9C-3C62-402D-850A-C33177E9C0A2}"/>
              </a:ext>
            </a:extLst>
          </p:cNvPr>
          <p:cNvSpPr txBox="1">
            <a:spLocks noChangeArrowheads="1"/>
          </p:cNvSpPr>
          <p:nvPr/>
        </p:nvSpPr>
        <p:spPr bwMode="auto">
          <a:xfrm>
            <a:off x="6715126" y="1598613"/>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sp>
        <p:nvSpPr>
          <p:cNvPr id="123916" name="Freeform 12">
            <a:extLst>
              <a:ext uri="{FF2B5EF4-FFF2-40B4-BE49-F238E27FC236}">
                <a16:creationId xmlns:a16="http://schemas.microsoft.com/office/drawing/2014/main" id="{C233432D-C26C-42E1-91BD-574D60895792}"/>
              </a:ext>
            </a:extLst>
          </p:cNvPr>
          <p:cNvSpPr>
            <a:spLocks/>
          </p:cNvSpPr>
          <p:nvPr/>
        </p:nvSpPr>
        <p:spPr bwMode="auto">
          <a:xfrm>
            <a:off x="5383213" y="1847850"/>
            <a:ext cx="1155700" cy="1023938"/>
          </a:xfrm>
          <a:custGeom>
            <a:avLst/>
            <a:gdLst>
              <a:gd name="T0" fmla="*/ 0 w 728"/>
              <a:gd name="T1" fmla="*/ 2147483646 h 645"/>
              <a:gd name="T2" fmla="*/ 2147483646 w 728"/>
              <a:gd name="T3" fmla="*/ 2147483646 h 645"/>
              <a:gd name="T4" fmla="*/ 2147483646 w 728"/>
              <a:gd name="T5" fmla="*/ 2147483646 h 645"/>
              <a:gd name="T6" fmla="*/ 2147483646 w 728"/>
              <a:gd name="T7" fmla="*/ 2147483646 h 645"/>
              <a:gd name="T8" fmla="*/ 2147483646 w 728"/>
              <a:gd name="T9" fmla="*/ 0 h 645"/>
              <a:gd name="T10" fmla="*/ 2147483646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17" name="Freeform 13">
            <a:extLst>
              <a:ext uri="{FF2B5EF4-FFF2-40B4-BE49-F238E27FC236}">
                <a16:creationId xmlns:a16="http://schemas.microsoft.com/office/drawing/2014/main" id="{CAD0C218-1CD9-4850-B3EC-E6ACE52F0A7C}"/>
              </a:ext>
            </a:extLst>
          </p:cNvPr>
          <p:cNvSpPr>
            <a:spLocks/>
          </p:cNvSpPr>
          <p:nvPr/>
        </p:nvSpPr>
        <p:spPr bwMode="auto">
          <a:xfrm>
            <a:off x="5289551" y="2863850"/>
            <a:ext cx="1249363" cy="1023938"/>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23918" name="Group 14">
            <a:extLst>
              <a:ext uri="{FF2B5EF4-FFF2-40B4-BE49-F238E27FC236}">
                <a16:creationId xmlns:a16="http://schemas.microsoft.com/office/drawing/2014/main" id="{A6C22636-464B-4DE1-8912-6114805746CB}"/>
              </a:ext>
            </a:extLst>
          </p:cNvPr>
          <p:cNvGrpSpPr>
            <a:grpSpLocks/>
          </p:cNvGrpSpPr>
          <p:nvPr/>
        </p:nvGrpSpPr>
        <p:grpSpPr bwMode="auto">
          <a:xfrm flipH="1">
            <a:off x="2979738" y="1846263"/>
            <a:ext cx="1130300" cy="2038350"/>
            <a:chOff x="2575" y="781"/>
            <a:chExt cx="866" cy="1284"/>
          </a:xfrm>
        </p:grpSpPr>
        <p:sp>
          <p:nvSpPr>
            <p:cNvPr id="123949" name="Freeform 15">
              <a:extLst>
                <a:ext uri="{FF2B5EF4-FFF2-40B4-BE49-F238E27FC236}">
                  <a16:creationId xmlns:a16="http://schemas.microsoft.com/office/drawing/2014/main" id="{E5BEB02A-0129-43FB-B69A-876902E5ABBF}"/>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50" name="Freeform 16">
              <a:extLst>
                <a:ext uri="{FF2B5EF4-FFF2-40B4-BE49-F238E27FC236}">
                  <a16:creationId xmlns:a16="http://schemas.microsoft.com/office/drawing/2014/main" id="{5B18648E-B26C-47EE-9F30-60BB6C2C856A}"/>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23919" name="Group 17">
            <a:extLst>
              <a:ext uri="{FF2B5EF4-FFF2-40B4-BE49-F238E27FC236}">
                <a16:creationId xmlns:a16="http://schemas.microsoft.com/office/drawing/2014/main" id="{3AE4225F-7BFD-4634-89F5-10662130C8B4}"/>
              </a:ext>
            </a:extLst>
          </p:cNvPr>
          <p:cNvGrpSpPr>
            <a:grpSpLocks/>
          </p:cNvGrpSpPr>
          <p:nvPr/>
        </p:nvGrpSpPr>
        <p:grpSpPr bwMode="auto">
          <a:xfrm>
            <a:off x="2171700" y="115889"/>
            <a:ext cx="560388" cy="917575"/>
            <a:chOff x="3510" y="1453"/>
            <a:chExt cx="353" cy="578"/>
          </a:xfrm>
        </p:grpSpPr>
        <p:sp>
          <p:nvSpPr>
            <p:cNvPr id="123940" name="Freeform 18">
              <a:extLst>
                <a:ext uri="{FF2B5EF4-FFF2-40B4-BE49-F238E27FC236}">
                  <a16:creationId xmlns:a16="http://schemas.microsoft.com/office/drawing/2014/main" id="{65262344-D914-40B1-8D08-84C2535F9EA9}"/>
                </a:ext>
              </a:extLst>
            </p:cNvPr>
            <p:cNvSpPr>
              <a:spLocks/>
            </p:cNvSpPr>
            <p:nvPr/>
          </p:nvSpPr>
          <p:spPr bwMode="auto">
            <a:xfrm>
              <a:off x="3513" y="1497"/>
              <a:ext cx="347" cy="397"/>
            </a:xfrm>
            <a:custGeom>
              <a:avLst/>
              <a:gdLst>
                <a:gd name="T0" fmla="*/ 0 w 2256"/>
                <a:gd name="T1" fmla="*/ 0 h 2295"/>
                <a:gd name="T2" fmla="*/ 0 w 2256"/>
                <a:gd name="T3" fmla="*/ 0 h 2295"/>
                <a:gd name="T4" fmla="*/ 0 w 2256"/>
                <a:gd name="T5" fmla="*/ 0 h 2295"/>
                <a:gd name="T6" fmla="*/ 0 w 2256"/>
                <a:gd name="T7" fmla="*/ 0 h 2295"/>
                <a:gd name="T8" fmla="*/ 0 w 2256"/>
                <a:gd name="T9" fmla="*/ 0 h 2295"/>
                <a:gd name="T10" fmla="*/ 0 w 2256"/>
                <a:gd name="T11" fmla="*/ 0 h 2295"/>
                <a:gd name="T12" fmla="*/ 0 w 2256"/>
                <a:gd name="T13" fmla="*/ 0 h 2295"/>
                <a:gd name="T14" fmla="*/ 0 w 2256"/>
                <a:gd name="T15" fmla="*/ 0 h 2295"/>
                <a:gd name="T16" fmla="*/ 0 w 2256"/>
                <a:gd name="T17" fmla="*/ 0 h 2295"/>
                <a:gd name="T18" fmla="*/ 0 w 2256"/>
                <a:gd name="T19" fmla="*/ 0 h 2295"/>
                <a:gd name="T20" fmla="*/ 0 w 2256"/>
                <a:gd name="T21" fmla="*/ 0 h 2295"/>
                <a:gd name="T22" fmla="*/ 0 w 2256"/>
                <a:gd name="T23" fmla="*/ 0 h 2295"/>
                <a:gd name="T24" fmla="*/ 0 w 2256"/>
                <a:gd name="T25" fmla="*/ 0 h 2295"/>
                <a:gd name="T26" fmla="*/ 0 w 2256"/>
                <a:gd name="T27" fmla="*/ 0 h 2295"/>
                <a:gd name="T28" fmla="*/ 0 w 2256"/>
                <a:gd name="T29" fmla="*/ 0 h 2295"/>
                <a:gd name="T30" fmla="*/ 0 w 2256"/>
                <a:gd name="T31" fmla="*/ 0 h 2295"/>
                <a:gd name="T32" fmla="*/ 0 w 2256"/>
                <a:gd name="T33" fmla="*/ 0 h 2295"/>
                <a:gd name="T34" fmla="*/ 0 w 2256"/>
                <a:gd name="T35" fmla="*/ 0 h 2295"/>
                <a:gd name="T36" fmla="*/ 0 w 2256"/>
                <a:gd name="T37" fmla="*/ 0 h 2295"/>
                <a:gd name="T38" fmla="*/ 0 w 2256"/>
                <a:gd name="T39" fmla="*/ 0 h 2295"/>
                <a:gd name="T40" fmla="*/ 0 w 2256"/>
                <a:gd name="T41" fmla="*/ 0 h 2295"/>
                <a:gd name="T42" fmla="*/ 0 w 2256"/>
                <a:gd name="T43" fmla="*/ 0 h 2295"/>
                <a:gd name="T44" fmla="*/ 0 w 2256"/>
                <a:gd name="T45" fmla="*/ 0 h 2295"/>
                <a:gd name="T46" fmla="*/ 0 w 2256"/>
                <a:gd name="T47" fmla="*/ 0 h 2295"/>
                <a:gd name="T48" fmla="*/ 0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41" name="Oval 19">
              <a:extLst>
                <a:ext uri="{FF2B5EF4-FFF2-40B4-BE49-F238E27FC236}">
                  <a16:creationId xmlns:a16="http://schemas.microsoft.com/office/drawing/2014/main" id="{C1EA4BCB-A91B-471C-979A-7F2A1A51AC03}"/>
                </a:ext>
              </a:extLst>
            </p:cNvPr>
            <p:cNvSpPr>
              <a:spLocks noChangeArrowheads="1"/>
            </p:cNvSpPr>
            <p:nvPr/>
          </p:nvSpPr>
          <p:spPr bwMode="auto">
            <a:xfrm>
              <a:off x="3510" y="1453"/>
              <a:ext cx="353" cy="7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3942" name="Freeform 20">
              <a:extLst>
                <a:ext uri="{FF2B5EF4-FFF2-40B4-BE49-F238E27FC236}">
                  <a16:creationId xmlns:a16="http://schemas.microsoft.com/office/drawing/2014/main" id="{E851E581-D601-4C35-B7CA-86B7758DF139}"/>
                </a:ext>
              </a:extLst>
            </p:cNvPr>
            <p:cNvSpPr>
              <a:spLocks/>
            </p:cNvSpPr>
            <p:nvPr/>
          </p:nvSpPr>
          <p:spPr bwMode="auto">
            <a:xfrm>
              <a:off x="3538" y="1508"/>
              <a:ext cx="300" cy="374"/>
            </a:xfrm>
            <a:custGeom>
              <a:avLst/>
              <a:gdLst>
                <a:gd name="T0" fmla="*/ 0 w 1956"/>
                <a:gd name="T1" fmla="*/ 0 h 2159"/>
                <a:gd name="T2" fmla="*/ 0 w 1956"/>
                <a:gd name="T3" fmla="*/ 0 h 2159"/>
                <a:gd name="T4" fmla="*/ 0 w 1956"/>
                <a:gd name="T5" fmla="*/ 0 h 2159"/>
                <a:gd name="T6" fmla="*/ 0 w 1956"/>
                <a:gd name="T7" fmla="*/ 0 h 2159"/>
                <a:gd name="T8" fmla="*/ 0 w 1956"/>
                <a:gd name="T9" fmla="*/ 0 h 2159"/>
                <a:gd name="T10" fmla="*/ 0 w 1956"/>
                <a:gd name="T11" fmla="*/ 0 h 2159"/>
                <a:gd name="T12" fmla="*/ 0 w 1956"/>
                <a:gd name="T13" fmla="*/ 0 h 2159"/>
                <a:gd name="T14" fmla="*/ 0 w 1956"/>
                <a:gd name="T15" fmla="*/ 0 h 2159"/>
                <a:gd name="T16" fmla="*/ 0 w 1956"/>
                <a:gd name="T17" fmla="*/ 0 h 2159"/>
                <a:gd name="T18" fmla="*/ 0 w 1956"/>
                <a:gd name="T19" fmla="*/ 0 h 2159"/>
                <a:gd name="T20" fmla="*/ 0 w 1956"/>
                <a:gd name="T21" fmla="*/ 0 h 2159"/>
                <a:gd name="T22" fmla="*/ 0 w 1956"/>
                <a:gd name="T23" fmla="*/ 0 h 2159"/>
                <a:gd name="T24" fmla="*/ 0 w 1956"/>
                <a:gd name="T25" fmla="*/ 0 h 2159"/>
                <a:gd name="T26" fmla="*/ 0 w 1956"/>
                <a:gd name="T27" fmla="*/ 0 h 2159"/>
                <a:gd name="T28" fmla="*/ 0 w 1956"/>
                <a:gd name="T29" fmla="*/ 0 h 2159"/>
                <a:gd name="T30" fmla="*/ 0 w 1956"/>
                <a:gd name="T31" fmla="*/ 0 h 2159"/>
                <a:gd name="T32" fmla="*/ 0 w 1956"/>
                <a:gd name="T33" fmla="*/ 0 h 2159"/>
                <a:gd name="T34" fmla="*/ 0 w 1956"/>
                <a:gd name="T35" fmla="*/ 0 h 2159"/>
                <a:gd name="T36" fmla="*/ 0 w 1956"/>
                <a:gd name="T37" fmla="*/ 0 h 2159"/>
                <a:gd name="T38" fmla="*/ 0 w 1956"/>
                <a:gd name="T39" fmla="*/ 0 h 2159"/>
                <a:gd name="T40" fmla="*/ 0 w 1956"/>
                <a:gd name="T41" fmla="*/ 0 h 2159"/>
                <a:gd name="T42" fmla="*/ 0 w 1956"/>
                <a:gd name="T43" fmla="*/ 0 h 2159"/>
                <a:gd name="T44" fmla="*/ 0 w 1956"/>
                <a:gd name="T45" fmla="*/ 0 h 2159"/>
                <a:gd name="T46" fmla="*/ 0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43" name="Freeform 21">
              <a:extLst>
                <a:ext uri="{FF2B5EF4-FFF2-40B4-BE49-F238E27FC236}">
                  <a16:creationId xmlns:a16="http://schemas.microsoft.com/office/drawing/2014/main" id="{56F51A36-8DCF-470A-9E94-A9793D67B2A0}"/>
                </a:ext>
              </a:extLst>
            </p:cNvPr>
            <p:cNvSpPr>
              <a:spLocks/>
            </p:cNvSpPr>
            <p:nvPr/>
          </p:nvSpPr>
          <p:spPr bwMode="auto">
            <a:xfrm>
              <a:off x="3589" y="1584"/>
              <a:ext cx="194" cy="299"/>
            </a:xfrm>
            <a:custGeom>
              <a:avLst/>
              <a:gdLst>
                <a:gd name="T0" fmla="*/ 0 w 1264"/>
                <a:gd name="T1" fmla="*/ 0 h 1728"/>
                <a:gd name="T2" fmla="*/ 0 w 1264"/>
                <a:gd name="T3" fmla="*/ 0 h 1728"/>
                <a:gd name="T4" fmla="*/ 0 w 1264"/>
                <a:gd name="T5" fmla="*/ 0 h 1728"/>
                <a:gd name="T6" fmla="*/ 0 w 1264"/>
                <a:gd name="T7" fmla="*/ 0 h 1728"/>
                <a:gd name="T8" fmla="*/ 0 w 1264"/>
                <a:gd name="T9" fmla="*/ 0 h 1728"/>
                <a:gd name="T10" fmla="*/ 0 w 1264"/>
                <a:gd name="T11" fmla="*/ 0 h 1728"/>
                <a:gd name="T12" fmla="*/ 0 w 1264"/>
                <a:gd name="T13" fmla="*/ 0 h 1728"/>
                <a:gd name="T14" fmla="*/ 0 w 1264"/>
                <a:gd name="T15" fmla="*/ 0 h 1728"/>
                <a:gd name="T16" fmla="*/ 0 w 1264"/>
                <a:gd name="T17" fmla="*/ 0 h 1728"/>
                <a:gd name="T18" fmla="*/ 0 w 1264"/>
                <a:gd name="T19" fmla="*/ 0 h 1728"/>
                <a:gd name="T20" fmla="*/ 0 w 1264"/>
                <a:gd name="T21" fmla="*/ 0 h 1728"/>
                <a:gd name="T22" fmla="*/ 0 w 1264"/>
                <a:gd name="T23" fmla="*/ 0 h 1728"/>
                <a:gd name="T24" fmla="*/ 0 w 1264"/>
                <a:gd name="T25" fmla="*/ 0 h 1728"/>
                <a:gd name="T26" fmla="*/ 0 w 1264"/>
                <a:gd name="T27" fmla="*/ 0 h 1728"/>
                <a:gd name="T28" fmla="*/ 0 w 1264"/>
                <a:gd name="T29" fmla="*/ 0 h 1728"/>
                <a:gd name="T30" fmla="*/ 0 w 1264"/>
                <a:gd name="T31" fmla="*/ 0 h 1728"/>
                <a:gd name="T32" fmla="*/ 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44" name="Freeform 22">
              <a:extLst>
                <a:ext uri="{FF2B5EF4-FFF2-40B4-BE49-F238E27FC236}">
                  <a16:creationId xmlns:a16="http://schemas.microsoft.com/office/drawing/2014/main" id="{152308CE-A0C3-49AD-81C0-AE694E20D40E}"/>
                </a:ext>
              </a:extLst>
            </p:cNvPr>
            <p:cNvSpPr>
              <a:spLocks/>
            </p:cNvSpPr>
            <p:nvPr/>
          </p:nvSpPr>
          <p:spPr bwMode="auto">
            <a:xfrm>
              <a:off x="3671" y="1899"/>
              <a:ext cx="31" cy="64"/>
            </a:xfrm>
            <a:custGeom>
              <a:avLst/>
              <a:gdLst>
                <a:gd name="T0" fmla="*/ 0 w 196"/>
                <a:gd name="T1" fmla="*/ 0 h 370"/>
                <a:gd name="T2" fmla="*/ 0 w 196"/>
                <a:gd name="T3" fmla="*/ 0 h 370"/>
                <a:gd name="T4" fmla="*/ 0 w 196"/>
                <a:gd name="T5" fmla="*/ 0 h 370"/>
                <a:gd name="T6" fmla="*/ 0 w 196"/>
                <a:gd name="T7" fmla="*/ 0 h 370"/>
                <a:gd name="T8" fmla="*/ 0 w 196"/>
                <a:gd name="T9" fmla="*/ 0 h 370"/>
                <a:gd name="T10" fmla="*/ 0 w 196"/>
                <a:gd name="T11" fmla="*/ 0 h 370"/>
                <a:gd name="T12" fmla="*/ 0 w 196"/>
                <a:gd name="T13" fmla="*/ 0 h 370"/>
                <a:gd name="T14" fmla="*/ 0 w 196"/>
                <a:gd name="T15" fmla="*/ 0 h 370"/>
                <a:gd name="T16" fmla="*/ 0 w 196"/>
                <a:gd name="T17" fmla="*/ 0 h 370"/>
                <a:gd name="T18" fmla="*/ 0 w 196"/>
                <a:gd name="T19" fmla="*/ 0 h 370"/>
                <a:gd name="T20" fmla="*/ 0 w 196"/>
                <a:gd name="T21" fmla="*/ 0 h 370"/>
                <a:gd name="T22" fmla="*/ 0 w 196"/>
                <a:gd name="T23" fmla="*/ 0 h 370"/>
                <a:gd name="T24" fmla="*/ 0 w 196"/>
                <a:gd name="T25" fmla="*/ 0 h 370"/>
                <a:gd name="T26" fmla="*/ 0 w 196"/>
                <a:gd name="T27" fmla="*/ 0 h 370"/>
                <a:gd name="T28" fmla="*/ 0 w 196"/>
                <a:gd name="T29" fmla="*/ 0 h 370"/>
                <a:gd name="T30" fmla="*/ 0 w 196"/>
                <a:gd name="T31" fmla="*/ 0 h 370"/>
                <a:gd name="T32" fmla="*/ 0 w 196"/>
                <a:gd name="T33" fmla="*/ 0 h 370"/>
                <a:gd name="T34" fmla="*/ 0 w 196"/>
                <a:gd name="T35" fmla="*/ 0 h 370"/>
                <a:gd name="T36" fmla="*/ 0 w 196"/>
                <a:gd name="T37" fmla="*/ 0 h 370"/>
                <a:gd name="T38" fmla="*/ 0 w 196"/>
                <a:gd name="T39" fmla="*/ 0 h 370"/>
                <a:gd name="T40" fmla="*/ 0 w 196"/>
                <a:gd name="T41" fmla="*/ 0 h 370"/>
                <a:gd name="T42" fmla="*/ 0 w 196"/>
                <a:gd name="T43" fmla="*/ 0 h 370"/>
                <a:gd name="T44" fmla="*/ 0 w 196"/>
                <a:gd name="T45" fmla="*/ 0 h 370"/>
                <a:gd name="T46" fmla="*/ 0 w 196"/>
                <a:gd name="T47" fmla="*/ 0 h 370"/>
                <a:gd name="T48" fmla="*/ 0 w 196"/>
                <a:gd name="T49" fmla="*/ 0 h 370"/>
                <a:gd name="T50" fmla="*/ 0 w 196"/>
                <a:gd name="T51" fmla="*/ 0 h 370"/>
                <a:gd name="T52" fmla="*/ 0 w 196"/>
                <a:gd name="T53" fmla="*/ 0 h 370"/>
                <a:gd name="T54" fmla="*/ 0 w 196"/>
                <a:gd name="T55" fmla="*/ 0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45" name="Oval 23">
              <a:extLst>
                <a:ext uri="{FF2B5EF4-FFF2-40B4-BE49-F238E27FC236}">
                  <a16:creationId xmlns:a16="http://schemas.microsoft.com/office/drawing/2014/main" id="{FDC885F6-6904-4FAA-932E-B196D79E69D8}"/>
                </a:ext>
              </a:extLst>
            </p:cNvPr>
            <p:cNvSpPr>
              <a:spLocks noChangeArrowheads="1"/>
            </p:cNvSpPr>
            <p:nvPr/>
          </p:nvSpPr>
          <p:spPr bwMode="auto">
            <a:xfrm>
              <a:off x="3528" y="1460"/>
              <a:ext cx="317" cy="61"/>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3946" name="Freeform 24">
              <a:extLst>
                <a:ext uri="{FF2B5EF4-FFF2-40B4-BE49-F238E27FC236}">
                  <a16:creationId xmlns:a16="http://schemas.microsoft.com/office/drawing/2014/main" id="{EDB56914-9DE2-47B3-B4A4-0E88B270981C}"/>
                </a:ext>
              </a:extLst>
            </p:cNvPr>
            <p:cNvSpPr>
              <a:spLocks/>
            </p:cNvSpPr>
            <p:nvPr/>
          </p:nvSpPr>
          <p:spPr bwMode="auto">
            <a:xfrm>
              <a:off x="3671" y="1967"/>
              <a:ext cx="31" cy="64"/>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0 h 372"/>
                <a:gd name="T30" fmla="*/ 0 w 196"/>
                <a:gd name="T31" fmla="*/ 0 h 372"/>
                <a:gd name="T32" fmla="*/ 0 w 196"/>
                <a:gd name="T33" fmla="*/ 0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947" name="Oval 25">
              <a:extLst>
                <a:ext uri="{FF2B5EF4-FFF2-40B4-BE49-F238E27FC236}">
                  <a16:creationId xmlns:a16="http://schemas.microsoft.com/office/drawing/2014/main" id="{AF8A10BC-7CE1-4D46-8940-2FD7B6E8FCF0}"/>
                </a:ext>
              </a:extLst>
            </p:cNvPr>
            <p:cNvSpPr>
              <a:spLocks noChangeArrowheads="1"/>
            </p:cNvSpPr>
            <p:nvPr/>
          </p:nvSpPr>
          <p:spPr bwMode="auto">
            <a:xfrm>
              <a:off x="3587" y="1560"/>
              <a:ext cx="199" cy="39"/>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3948" name="Oval 26">
              <a:extLst>
                <a:ext uri="{FF2B5EF4-FFF2-40B4-BE49-F238E27FC236}">
                  <a16:creationId xmlns:a16="http://schemas.microsoft.com/office/drawing/2014/main" id="{08B775BB-35C1-49F9-8ED1-C9D3BA2B0F25}"/>
                </a:ext>
              </a:extLst>
            </p:cNvPr>
            <p:cNvSpPr>
              <a:spLocks noChangeArrowheads="1"/>
            </p:cNvSpPr>
            <p:nvPr/>
          </p:nvSpPr>
          <p:spPr bwMode="auto">
            <a:xfrm>
              <a:off x="3673" y="1858"/>
              <a:ext cx="26" cy="30"/>
            </a:xfrm>
            <a:prstGeom prst="ellipse">
              <a:avLst/>
            </a:prstGeom>
            <a:solidFill>
              <a:srgbClr val="009999"/>
            </a:solidFill>
            <a:ln w="17463">
              <a:solidFill>
                <a:srgbClr val="404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sp>
        <p:nvSpPr>
          <p:cNvPr id="123920" name="Text Box 28">
            <a:extLst>
              <a:ext uri="{FF2B5EF4-FFF2-40B4-BE49-F238E27FC236}">
                <a16:creationId xmlns:a16="http://schemas.microsoft.com/office/drawing/2014/main" id="{58B4206D-E70B-4BFC-A6DB-5F2864635DAB}"/>
              </a:ext>
            </a:extLst>
          </p:cNvPr>
          <p:cNvSpPr txBox="1">
            <a:spLocks noChangeArrowheads="1"/>
          </p:cNvSpPr>
          <p:nvPr/>
        </p:nvSpPr>
        <p:spPr bwMode="auto">
          <a:xfrm>
            <a:off x="7404100" y="1431925"/>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sp>
        <p:nvSpPr>
          <p:cNvPr id="123921" name="Line 29">
            <a:extLst>
              <a:ext uri="{FF2B5EF4-FFF2-40B4-BE49-F238E27FC236}">
                <a16:creationId xmlns:a16="http://schemas.microsoft.com/office/drawing/2014/main" id="{7E2A9F39-6A70-47D5-8B37-A3CE801AF0AB}"/>
              </a:ext>
            </a:extLst>
          </p:cNvPr>
          <p:cNvSpPr>
            <a:spLocks noChangeShapeType="1"/>
          </p:cNvSpPr>
          <p:nvPr/>
        </p:nvSpPr>
        <p:spPr bwMode="auto">
          <a:xfrm>
            <a:off x="4251326" y="2741614"/>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22" name="Line 30">
            <a:extLst>
              <a:ext uri="{FF2B5EF4-FFF2-40B4-BE49-F238E27FC236}">
                <a16:creationId xmlns:a16="http://schemas.microsoft.com/office/drawing/2014/main" id="{DE7639E3-EB10-4909-915F-2F6EC517029E}"/>
              </a:ext>
            </a:extLst>
          </p:cNvPr>
          <p:cNvSpPr>
            <a:spLocks noChangeShapeType="1"/>
          </p:cNvSpPr>
          <p:nvPr/>
        </p:nvSpPr>
        <p:spPr bwMode="auto">
          <a:xfrm>
            <a:off x="2143126" y="1697039"/>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23" name="Line 31">
            <a:extLst>
              <a:ext uri="{FF2B5EF4-FFF2-40B4-BE49-F238E27FC236}">
                <a16:creationId xmlns:a16="http://schemas.microsoft.com/office/drawing/2014/main" id="{232F4E8E-6C40-4784-820A-67D6C4A37FE3}"/>
              </a:ext>
            </a:extLst>
          </p:cNvPr>
          <p:cNvSpPr>
            <a:spLocks noChangeShapeType="1"/>
          </p:cNvSpPr>
          <p:nvPr/>
        </p:nvSpPr>
        <p:spPr bwMode="auto">
          <a:xfrm>
            <a:off x="7664450" y="140176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24" name="Rectangle 32">
            <a:extLst>
              <a:ext uri="{FF2B5EF4-FFF2-40B4-BE49-F238E27FC236}">
                <a16:creationId xmlns:a16="http://schemas.microsoft.com/office/drawing/2014/main" id="{C203493B-3342-4146-B38E-BDD8C030FE7B}"/>
              </a:ext>
            </a:extLst>
          </p:cNvPr>
          <p:cNvSpPr>
            <a:spLocks noChangeArrowheads="1"/>
          </p:cNvSpPr>
          <p:nvPr/>
        </p:nvSpPr>
        <p:spPr bwMode="auto">
          <a:xfrm>
            <a:off x="6537326" y="3544888"/>
            <a:ext cx="576263" cy="639762"/>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3925" name="Text Box 33">
            <a:extLst>
              <a:ext uri="{FF2B5EF4-FFF2-40B4-BE49-F238E27FC236}">
                <a16:creationId xmlns:a16="http://schemas.microsoft.com/office/drawing/2014/main" id="{7D4E5059-C4CA-4F73-A6A9-23435167982F}"/>
              </a:ext>
            </a:extLst>
          </p:cNvPr>
          <p:cNvSpPr txBox="1">
            <a:spLocks noChangeArrowheads="1"/>
          </p:cNvSpPr>
          <p:nvPr/>
        </p:nvSpPr>
        <p:spPr bwMode="auto">
          <a:xfrm>
            <a:off x="6661151" y="366077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23926" name="Text Box 34">
            <a:extLst>
              <a:ext uri="{FF2B5EF4-FFF2-40B4-BE49-F238E27FC236}">
                <a16:creationId xmlns:a16="http://schemas.microsoft.com/office/drawing/2014/main" id="{6C9A6FF2-4C2A-4318-AFAC-A4904677E9B1}"/>
              </a:ext>
            </a:extLst>
          </p:cNvPr>
          <p:cNvSpPr txBox="1">
            <a:spLocks noChangeArrowheads="1"/>
          </p:cNvSpPr>
          <p:nvPr/>
        </p:nvSpPr>
        <p:spPr bwMode="auto">
          <a:xfrm>
            <a:off x="7824789" y="1625600"/>
            <a:ext cx="1012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24 mmol/l</a:t>
            </a:r>
          </a:p>
        </p:txBody>
      </p:sp>
      <p:sp>
        <p:nvSpPr>
          <p:cNvPr id="123927" name="Text Box 35">
            <a:extLst>
              <a:ext uri="{FF2B5EF4-FFF2-40B4-BE49-F238E27FC236}">
                <a16:creationId xmlns:a16="http://schemas.microsoft.com/office/drawing/2014/main" id="{0755DB9E-6127-4232-ABD5-55676AE7E829}"/>
              </a:ext>
            </a:extLst>
          </p:cNvPr>
          <p:cNvSpPr txBox="1">
            <a:spLocks noChangeArrowheads="1"/>
          </p:cNvSpPr>
          <p:nvPr/>
        </p:nvSpPr>
        <p:spPr bwMode="auto">
          <a:xfrm>
            <a:off x="7104063" y="3556000"/>
            <a:ext cx="2087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40 nmol/l (pH=7,40)</a:t>
            </a:r>
          </a:p>
        </p:txBody>
      </p:sp>
      <p:sp>
        <p:nvSpPr>
          <p:cNvPr id="123928" name="Line 36">
            <a:extLst>
              <a:ext uri="{FF2B5EF4-FFF2-40B4-BE49-F238E27FC236}">
                <a16:creationId xmlns:a16="http://schemas.microsoft.com/office/drawing/2014/main" id="{EEC27FF0-5E6B-4F42-8EF2-DFC1A6141716}"/>
              </a:ext>
            </a:extLst>
          </p:cNvPr>
          <p:cNvSpPr>
            <a:spLocks noChangeShapeType="1"/>
          </p:cNvSpPr>
          <p:nvPr/>
        </p:nvSpPr>
        <p:spPr bwMode="auto">
          <a:xfrm>
            <a:off x="7664450" y="2160588"/>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29" name="Line 37">
            <a:extLst>
              <a:ext uri="{FF2B5EF4-FFF2-40B4-BE49-F238E27FC236}">
                <a16:creationId xmlns:a16="http://schemas.microsoft.com/office/drawing/2014/main" id="{D589AAF2-C1FA-4D59-BD65-BBCC0761C21B}"/>
              </a:ext>
            </a:extLst>
          </p:cNvPr>
          <p:cNvSpPr>
            <a:spLocks noChangeShapeType="1"/>
          </p:cNvSpPr>
          <p:nvPr/>
        </p:nvSpPr>
        <p:spPr bwMode="auto">
          <a:xfrm>
            <a:off x="7886700" y="1414464"/>
            <a:ext cx="0" cy="7588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3930" name="Line 38">
            <a:extLst>
              <a:ext uri="{FF2B5EF4-FFF2-40B4-BE49-F238E27FC236}">
                <a16:creationId xmlns:a16="http://schemas.microsoft.com/office/drawing/2014/main" id="{CDE4B7B6-92F2-49C4-8004-E4B801ADC47B}"/>
              </a:ext>
            </a:extLst>
          </p:cNvPr>
          <p:cNvSpPr>
            <a:spLocks noChangeShapeType="1"/>
          </p:cNvSpPr>
          <p:nvPr/>
        </p:nvSpPr>
        <p:spPr bwMode="auto">
          <a:xfrm>
            <a:off x="7115175" y="4187825"/>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31" name="Line 39">
            <a:extLst>
              <a:ext uri="{FF2B5EF4-FFF2-40B4-BE49-F238E27FC236}">
                <a16:creationId xmlns:a16="http://schemas.microsoft.com/office/drawing/2014/main" id="{B601D5F4-C998-4F46-A865-2A8206118185}"/>
              </a:ext>
            </a:extLst>
          </p:cNvPr>
          <p:cNvSpPr>
            <a:spLocks noChangeShapeType="1"/>
          </p:cNvSpPr>
          <p:nvPr/>
        </p:nvSpPr>
        <p:spPr bwMode="auto">
          <a:xfrm>
            <a:off x="7297738" y="3563938"/>
            <a:ext cx="0" cy="614362"/>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3932" name="Rectangle 40">
            <a:extLst>
              <a:ext uri="{FF2B5EF4-FFF2-40B4-BE49-F238E27FC236}">
                <a16:creationId xmlns:a16="http://schemas.microsoft.com/office/drawing/2014/main" id="{4CCD50DF-E3CB-4D6F-A449-90CA0E0DA6E1}"/>
              </a:ext>
            </a:extLst>
          </p:cNvPr>
          <p:cNvSpPr>
            <a:spLocks noChangeArrowheads="1"/>
          </p:cNvSpPr>
          <p:nvPr/>
        </p:nvSpPr>
        <p:spPr bwMode="auto">
          <a:xfrm>
            <a:off x="9296400" y="4397375"/>
            <a:ext cx="1111250" cy="7826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3933" name="Text Box 41">
            <a:extLst>
              <a:ext uri="{FF2B5EF4-FFF2-40B4-BE49-F238E27FC236}">
                <a16:creationId xmlns:a16="http://schemas.microsoft.com/office/drawing/2014/main" id="{38C59BF6-9C49-406E-8AA3-C8A561BBFCBF}"/>
              </a:ext>
            </a:extLst>
          </p:cNvPr>
          <p:cNvSpPr txBox="1">
            <a:spLocks noChangeArrowheads="1"/>
          </p:cNvSpPr>
          <p:nvPr/>
        </p:nvSpPr>
        <p:spPr bwMode="auto">
          <a:xfrm>
            <a:off x="6718300" y="5661025"/>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23934" name="Freeform 42">
            <a:extLst>
              <a:ext uri="{FF2B5EF4-FFF2-40B4-BE49-F238E27FC236}">
                <a16:creationId xmlns:a16="http://schemas.microsoft.com/office/drawing/2014/main" id="{7AF524AC-3F66-4C95-8606-0070C210981E}"/>
              </a:ext>
            </a:extLst>
          </p:cNvPr>
          <p:cNvSpPr>
            <a:spLocks/>
          </p:cNvSpPr>
          <p:nvPr/>
        </p:nvSpPr>
        <p:spPr bwMode="auto">
          <a:xfrm>
            <a:off x="7118350" y="3851275"/>
            <a:ext cx="2154238" cy="1035050"/>
          </a:xfrm>
          <a:custGeom>
            <a:avLst/>
            <a:gdLst>
              <a:gd name="T0" fmla="*/ 2147483646 w 1357"/>
              <a:gd name="T1" fmla="*/ 2147483646 h 652"/>
              <a:gd name="T2" fmla="*/ 2147483646 w 1357"/>
              <a:gd name="T3" fmla="*/ 2147483646 h 652"/>
              <a:gd name="T4" fmla="*/ 2147483646 w 1357"/>
              <a:gd name="T5" fmla="*/ 2147483646 h 652"/>
              <a:gd name="T6" fmla="*/ 2147483646 w 1357"/>
              <a:gd name="T7" fmla="*/ 2147483646 h 652"/>
              <a:gd name="T8" fmla="*/ 2147483646 w 1357"/>
              <a:gd name="T9" fmla="*/ 0 h 652"/>
              <a:gd name="T10" fmla="*/ 0 w 1357"/>
              <a:gd name="T11" fmla="*/ 2147483646 h 652"/>
              <a:gd name="T12" fmla="*/ 0 60000 65536"/>
              <a:gd name="T13" fmla="*/ 0 60000 65536"/>
              <a:gd name="T14" fmla="*/ 0 60000 65536"/>
              <a:gd name="T15" fmla="*/ 0 60000 65536"/>
              <a:gd name="T16" fmla="*/ 0 60000 65536"/>
              <a:gd name="T17" fmla="*/ 0 60000 65536"/>
              <a:gd name="T18" fmla="*/ 0 w 1357"/>
              <a:gd name="T19" fmla="*/ 0 h 652"/>
              <a:gd name="T20" fmla="*/ 1357 w 1357"/>
              <a:gd name="T21" fmla="*/ 652 h 652"/>
            </a:gdLst>
            <a:ahLst/>
            <a:cxnLst>
              <a:cxn ang="T12">
                <a:pos x="T0" y="T1"/>
              </a:cxn>
              <a:cxn ang="T13">
                <a:pos x="T2" y="T3"/>
              </a:cxn>
              <a:cxn ang="T14">
                <a:pos x="T4" y="T5"/>
              </a:cxn>
              <a:cxn ang="T15">
                <a:pos x="T6" y="T7"/>
              </a:cxn>
              <a:cxn ang="T16">
                <a:pos x="T8" y="T9"/>
              </a:cxn>
              <a:cxn ang="T17">
                <a:pos x="T10" y="T11"/>
              </a:cxn>
            </a:cxnLst>
            <a:rect l="T18" t="T19" r="T20" b="T21"/>
            <a:pathLst>
              <a:path w="1357" h="652">
                <a:moveTo>
                  <a:pt x="1357" y="647"/>
                </a:moveTo>
                <a:lnTo>
                  <a:pt x="757" y="652"/>
                </a:lnTo>
                <a:cubicBezTo>
                  <a:pt x="637" y="634"/>
                  <a:pt x="655" y="631"/>
                  <a:pt x="635" y="538"/>
                </a:cubicBezTo>
                <a:lnTo>
                  <a:pt x="635" y="91"/>
                </a:lnTo>
                <a:cubicBezTo>
                  <a:pt x="622" y="1"/>
                  <a:pt x="660" y="15"/>
                  <a:pt x="554" y="0"/>
                </a:cubicBezTo>
                <a:lnTo>
                  <a:pt x="0" y="1"/>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5" name="Freeform 43">
            <a:extLst>
              <a:ext uri="{FF2B5EF4-FFF2-40B4-BE49-F238E27FC236}">
                <a16:creationId xmlns:a16="http://schemas.microsoft.com/office/drawing/2014/main" id="{346CCAF1-07FC-46E9-95C4-8DFD992B6BDB}"/>
              </a:ext>
            </a:extLst>
          </p:cNvPr>
          <p:cNvSpPr>
            <a:spLocks/>
          </p:cNvSpPr>
          <p:nvPr/>
        </p:nvSpPr>
        <p:spPr bwMode="auto">
          <a:xfrm>
            <a:off x="7631114" y="4878389"/>
            <a:ext cx="1658937" cy="1012825"/>
          </a:xfrm>
          <a:custGeom>
            <a:avLst/>
            <a:gdLst>
              <a:gd name="T0" fmla="*/ 2147483646 w 1045"/>
              <a:gd name="T1" fmla="*/ 0 h 638"/>
              <a:gd name="T2" fmla="*/ 2147483646 w 1045"/>
              <a:gd name="T3" fmla="*/ 2147483646 h 638"/>
              <a:gd name="T4" fmla="*/ 2147483646 w 1045"/>
              <a:gd name="T5" fmla="*/ 0 h 638"/>
              <a:gd name="T6" fmla="*/ 2147483646 w 1045"/>
              <a:gd name="T7" fmla="*/ 2147483646 h 638"/>
              <a:gd name="T8" fmla="*/ 2147483646 w 1045"/>
              <a:gd name="T9" fmla="*/ 2147483646 h 638"/>
              <a:gd name="T10" fmla="*/ 2147483646 w 1045"/>
              <a:gd name="T11" fmla="*/ 2147483646 h 638"/>
              <a:gd name="T12" fmla="*/ 0 w 1045"/>
              <a:gd name="T13" fmla="*/ 2147483646 h 638"/>
              <a:gd name="T14" fmla="*/ 0 60000 65536"/>
              <a:gd name="T15" fmla="*/ 0 60000 65536"/>
              <a:gd name="T16" fmla="*/ 0 60000 65536"/>
              <a:gd name="T17" fmla="*/ 0 60000 65536"/>
              <a:gd name="T18" fmla="*/ 0 60000 65536"/>
              <a:gd name="T19" fmla="*/ 0 60000 65536"/>
              <a:gd name="T20" fmla="*/ 0 60000 65536"/>
              <a:gd name="T21" fmla="*/ 0 w 1045"/>
              <a:gd name="T22" fmla="*/ 0 h 638"/>
              <a:gd name="T23" fmla="*/ 1045 w 1045"/>
              <a:gd name="T24" fmla="*/ 638 h 6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5" h="638">
                <a:moveTo>
                  <a:pt x="1045" y="0"/>
                </a:moveTo>
                <a:lnTo>
                  <a:pt x="763" y="5"/>
                </a:lnTo>
                <a:lnTo>
                  <a:pt x="434" y="0"/>
                </a:lnTo>
                <a:cubicBezTo>
                  <a:pt x="359" y="22"/>
                  <a:pt x="332" y="47"/>
                  <a:pt x="312" y="138"/>
                </a:cubicBezTo>
                <a:lnTo>
                  <a:pt x="312" y="547"/>
                </a:lnTo>
                <a:cubicBezTo>
                  <a:pt x="298" y="630"/>
                  <a:pt x="283" y="623"/>
                  <a:pt x="231" y="638"/>
                </a:cubicBezTo>
                <a:lnTo>
                  <a:pt x="0" y="638"/>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3936" name="Text Box 44">
            <a:extLst>
              <a:ext uri="{FF2B5EF4-FFF2-40B4-BE49-F238E27FC236}">
                <a16:creationId xmlns:a16="http://schemas.microsoft.com/office/drawing/2014/main" id="{C595FB58-1754-4F37-B9CB-4A10217DAF10}"/>
              </a:ext>
            </a:extLst>
          </p:cNvPr>
          <p:cNvSpPr txBox="1">
            <a:spLocks noChangeArrowheads="1"/>
          </p:cNvSpPr>
          <p:nvPr/>
        </p:nvSpPr>
        <p:spPr bwMode="auto">
          <a:xfrm>
            <a:off x="9494838" y="4603750"/>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23937" name="Line 45">
            <a:extLst>
              <a:ext uri="{FF2B5EF4-FFF2-40B4-BE49-F238E27FC236}">
                <a16:creationId xmlns:a16="http://schemas.microsoft.com/office/drawing/2014/main" id="{8AE55DAA-84CD-4579-94BF-787C62BAF150}"/>
              </a:ext>
            </a:extLst>
          </p:cNvPr>
          <p:cNvSpPr>
            <a:spLocks noChangeShapeType="1"/>
          </p:cNvSpPr>
          <p:nvPr/>
        </p:nvSpPr>
        <p:spPr bwMode="auto">
          <a:xfrm>
            <a:off x="7054850" y="3538538"/>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38" name="Text Box 46">
            <a:extLst>
              <a:ext uri="{FF2B5EF4-FFF2-40B4-BE49-F238E27FC236}">
                <a16:creationId xmlns:a16="http://schemas.microsoft.com/office/drawing/2014/main" id="{04C8B822-F81A-4837-8086-D911D872D6D5}"/>
              </a:ext>
            </a:extLst>
          </p:cNvPr>
          <p:cNvSpPr txBox="1">
            <a:spLocks noChangeArrowheads="1"/>
          </p:cNvSpPr>
          <p:nvPr/>
        </p:nvSpPr>
        <p:spPr bwMode="auto">
          <a:xfrm>
            <a:off x="3305176" y="115888"/>
            <a:ext cx="3878263" cy="4699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a:latin typeface="Arial" panose="020B0604020202020204" pitchFamily="34" charset="0"/>
              </a:rPr>
              <a:t>A: Titration CO</a:t>
            </a:r>
            <a:r>
              <a:rPr lang="cs-CZ" altLang="cs-CZ" sz="2400" b="1" baseline="-25000">
                <a:latin typeface="Arial" panose="020B0604020202020204" pitchFamily="34" charset="0"/>
              </a:rPr>
              <a:t>2</a:t>
            </a:r>
            <a:r>
              <a:rPr lang="cs-CZ" altLang="cs-CZ" sz="2400" b="1">
                <a:latin typeface="Arial" panose="020B0604020202020204" pitchFamily="34" charset="0"/>
              </a:rPr>
              <a:t> „in vitro“</a:t>
            </a:r>
            <a:endParaRPr lang="cs-CZ" altLang="cs-CZ" sz="2400" b="1">
              <a:latin typeface="Times New Roman" panose="02020603050405020304" pitchFamily="18" charset="0"/>
            </a:endParaRPr>
          </a:p>
        </p:txBody>
      </p:sp>
      <p:sp>
        <p:nvSpPr>
          <p:cNvPr id="273455" name="Text Box 47">
            <a:extLst>
              <a:ext uri="{FF2B5EF4-FFF2-40B4-BE49-F238E27FC236}">
                <a16:creationId xmlns:a16="http://schemas.microsoft.com/office/drawing/2014/main" id="{809D17E9-E8D4-4D9F-BB7F-02D9A65DBFB7}"/>
              </a:ext>
            </a:extLst>
          </p:cNvPr>
          <p:cNvSpPr txBox="1">
            <a:spLocks noChangeArrowheads="1"/>
          </p:cNvSpPr>
          <p:nvPr/>
        </p:nvSpPr>
        <p:spPr bwMode="auto">
          <a:xfrm>
            <a:off x="1703388" y="5949951"/>
            <a:ext cx="3625850" cy="615553"/>
          </a:xfrm>
          <a:prstGeom prst="rect">
            <a:avLst/>
          </a:prstGeom>
          <a:noFill/>
          <a:ln w="12700">
            <a:solidFill>
              <a:schemeClr val="tx1"/>
            </a:solidFill>
            <a:miter lim="800000"/>
            <a:headEnd/>
            <a:tailEnd/>
          </a:ln>
          <a:effectLst>
            <a:prstShdw prst="shdw17" dist="17961" dir="2700000">
              <a:schemeClr val="tx1">
                <a:gamma/>
                <a:shade val="60000"/>
                <a:invGamma/>
              </a:schemeClr>
            </a:prstShdw>
          </a:effectLst>
        </p:spPr>
        <p:txBody>
          <a:bodyPr>
            <a:spAutoFit/>
          </a:bodyPr>
          <a:lstStyle/>
          <a:p>
            <a:pPr>
              <a:defRPr/>
            </a:pPr>
            <a:r>
              <a:rPr lang="cs-CZ" sz="1600" b="1">
                <a:latin typeface="Arial" pitchFamily="34" charset="0"/>
              </a:rPr>
              <a:t>Buffer Base (BB)</a:t>
            </a:r>
          </a:p>
          <a:p>
            <a:pPr>
              <a:defRPr/>
            </a:pPr>
            <a:r>
              <a:rPr lang="cs-CZ" sz="1600" b="1">
                <a:latin typeface="Arial" pitchFamily="34" charset="0"/>
              </a:rPr>
              <a:t>BB  =</a:t>
            </a:r>
            <a:r>
              <a:rPr lang="cs-CZ" b="1">
                <a:latin typeface="Arial" pitchFamily="34" charset="0"/>
              </a:rPr>
              <a:t> </a:t>
            </a:r>
            <a:r>
              <a:rPr lang="en-US">
                <a:latin typeface="Arial" pitchFamily="34" charset="0"/>
              </a:rPr>
              <a:t>[</a:t>
            </a:r>
            <a:r>
              <a:rPr lang="cs-CZ" sz="1600" b="1">
                <a:latin typeface="Arial" pitchFamily="34" charset="0"/>
              </a:rPr>
              <a:t>HCO</a:t>
            </a:r>
            <a:r>
              <a:rPr lang="cs-CZ" sz="1600" b="1" baseline="-25000">
                <a:latin typeface="Arial" pitchFamily="34" charset="0"/>
              </a:rPr>
              <a:t>3</a:t>
            </a:r>
            <a:r>
              <a:rPr lang="cs-CZ" sz="1600" b="1" baseline="70000">
                <a:latin typeface="Arial" pitchFamily="34" charset="0"/>
              </a:rPr>
              <a:t>-</a:t>
            </a:r>
            <a:r>
              <a:rPr lang="cs-CZ" b="1" baseline="70000">
                <a:latin typeface="Arial" pitchFamily="34" charset="0"/>
              </a:rPr>
              <a:t> </a:t>
            </a:r>
            <a:r>
              <a:rPr lang="cs-CZ">
                <a:latin typeface="Arial" pitchFamily="34" charset="0"/>
              </a:rPr>
              <a:t>]</a:t>
            </a:r>
            <a:r>
              <a:rPr lang="cs-CZ" b="1">
                <a:latin typeface="Arial" pitchFamily="34" charset="0"/>
              </a:rPr>
              <a:t>+ </a:t>
            </a:r>
            <a:r>
              <a:rPr lang="cs-CZ">
                <a:latin typeface="Arial" pitchFamily="34" charset="0"/>
              </a:rPr>
              <a:t>[</a:t>
            </a:r>
            <a:r>
              <a:rPr lang="cs-CZ" sz="1600" b="1">
                <a:latin typeface="Arial" pitchFamily="34" charset="0"/>
              </a:rPr>
              <a:t>Buf </a:t>
            </a:r>
            <a:r>
              <a:rPr lang="cs-CZ" sz="1600" b="1" baseline="70000">
                <a:latin typeface="Arial" pitchFamily="34" charset="0"/>
              </a:rPr>
              <a:t>-</a:t>
            </a:r>
            <a:r>
              <a:rPr lang="cs-CZ" b="1" baseline="70000">
                <a:latin typeface="Arial" pitchFamily="34" charset="0"/>
              </a:rPr>
              <a:t> </a:t>
            </a:r>
            <a:r>
              <a:rPr lang="cs-CZ">
                <a:latin typeface="Arial" pitchFamily="34" charset="0"/>
              </a:rPr>
              <a:t>]</a:t>
            </a:r>
            <a:endParaRPr lang="cs-CZ" b="1" baseline="70000">
              <a:latin typeface="Arial" pitchFamily="34" charset="0"/>
            </a:endParaRP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a:extLst>
              <a:ext uri="{FF2B5EF4-FFF2-40B4-BE49-F238E27FC236}">
                <a16:creationId xmlns:a16="http://schemas.microsoft.com/office/drawing/2014/main" id="{7B2DBB3B-4FA1-48AB-9AD5-A1BC7139899A}"/>
              </a:ext>
            </a:extLst>
          </p:cNvPr>
          <p:cNvSpPr>
            <a:spLocks noChangeArrowheads="1"/>
          </p:cNvSpPr>
          <p:nvPr/>
        </p:nvSpPr>
        <p:spPr bwMode="auto">
          <a:xfrm>
            <a:off x="4124325" y="2173288"/>
            <a:ext cx="1149350" cy="100330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5955" name="Rectangle 3">
            <a:extLst>
              <a:ext uri="{FF2B5EF4-FFF2-40B4-BE49-F238E27FC236}">
                <a16:creationId xmlns:a16="http://schemas.microsoft.com/office/drawing/2014/main" id="{298E4E42-EC01-47E5-9264-1474BDBC1477}"/>
              </a:ext>
            </a:extLst>
          </p:cNvPr>
          <p:cNvSpPr>
            <a:spLocks noChangeArrowheads="1"/>
          </p:cNvSpPr>
          <p:nvPr/>
        </p:nvSpPr>
        <p:spPr bwMode="auto">
          <a:xfrm>
            <a:off x="6553201" y="1033463"/>
            <a:ext cx="1114425" cy="1073150"/>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5956" name="Rectangle 4">
            <a:extLst>
              <a:ext uri="{FF2B5EF4-FFF2-40B4-BE49-F238E27FC236}">
                <a16:creationId xmlns:a16="http://schemas.microsoft.com/office/drawing/2014/main" id="{101BF6C2-94F0-4931-BAED-9084821C59C4}"/>
              </a:ext>
            </a:extLst>
          </p:cNvPr>
          <p:cNvSpPr>
            <a:spLocks noChangeArrowheads="1"/>
          </p:cNvSpPr>
          <p:nvPr/>
        </p:nvSpPr>
        <p:spPr bwMode="auto">
          <a:xfrm>
            <a:off x="2024064" y="1141414"/>
            <a:ext cx="930275" cy="1031875"/>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5957" name="Rectangle 5">
            <a:extLst>
              <a:ext uri="{FF2B5EF4-FFF2-40B4-BE49-F238E27FC236}">
                <a16:creationId xmlns:a16="http://schemas.microsoft.com/office/drawing/2014/main" id="{C8FADD91-0686-40D2-8400-12F3105B8CEB}"/>
              </a:ext>
            </a:extLst>
          </p:cNvPr>
          <p:cNvSpPr>
            <a:spLocks noChangeArrowheads="1"/>
          </p:cNvSpPr>
          <p:nvPr/>
        </p:nvSpPr>
        <p:spPr bwMode="auto">
          <a:xfrm>
            <a:off x="6527800" y="5186363"/>
            <a:ext cx="1111250" cy="977900"/>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endParaRPr lang="cs-CZ" altLang="cs-CZ" sz="2400">
              <a:latin typeface="Times New Roman" panose="02020603050405020304" pitchFamily="18" charset="0"/>
            </a:endParaRPr>
          </a:p>
        </p:txBody>
      </p:sp>
      <p:sp>
        <p:nvSpPr>
          <p:cNvPr id="125958" name="Rectangle 6">
            <a:extLst>
              <a:ext uri="{FF2B5EF4-FFF2-40B4-BE49-F238E27FC236}">
                <a16:creationId xmlns:a16="http://schemas.microsoft.com/office/drawing/2014/main" id="{1C99C7A7-D28C-4968-9B7B-261D1EBE5F25}"/>
              </a:ext>
            </a:extLst>
          </p:cNvPr>
          <p:cNvSpPr>
            <a:spLocks noChangeArrowheads="1"/>
          </p:cNvSpPr>
          <p:nvPr/>
        </p:nvSpPr>
        <p:spPr bwMode="auto">
          <a:xfrm flipH="1">
            <a:off x="1703388" y="1465263"/>
            <a:ext cx="72390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5959" name="Rectangle 7">
            <a:extLst>
              <a:ext uri="{FF2B5EF4-FFF2-40B4-BE49-F238E27FC236}">
                <a16:creationId xmlns:a16="http://schemas.microsoft.com/office/drawing/2014/main" id="{3B024C74-505D-4C43-99B7-C8C6C26A654C}"/>
              </a:ext>
            </a:extLst>
          </p:cNvPr>
          <p:cNvSpPr>
            <a:spLocks noChangeArrowheads="1"/>
          </p:cNvSpPr>
          <p:nvPr/>
        </p:nvSpPr>
        <p:spPr bwMode="auto">
          <a:xfrm>
            <a:off x="6556375" y="1401764"/>
            <a:ext cx="1111250" cy="7588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5960" name="Rectangle 8">
            <a:extLst>
              <a:ext uri="{FF2B5EF4-FFF2-40B4-BE49-F238E27FC236}">
                <a16:creationId xmlns:a16="http://schemas.microsoft.com/office/drawing/2014/main" id="{EECAB85F-B0D1-46A9-91E3-B488990B4647}"/>
              </a:ext>
            </a:extLst>
          </p:cNvPr>
          <p:cNvSpPr>
            <a:spLocks noChangeArrowheads="1"/>
          </p:cNvSpPr>
          <p:nvPr/>
        </p:nvSpPr>
        <p:spPr bwMode="auto">
          <a:xfrm>
            <a:off x="4127500" y="2497139"/>
            <a:ext cx="1144588" cy="708025"/>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5961" name="Rectangle 9">
            <a:extLst>
              <a:ext uri="{FF2B5EF4-FFF2-40B4-BE49-F238E27FC236}">
                <a16:creationId xmlns:a16="http://schemas.microsoft.com/office/drawing/2014/main" id="{07F7C94C-7818-41FC-8DF2-31ADA0AA05AD}"/>
              </a:ext>
            </a:extLst>
          </p:cNvPr>
          <p:cNvSpPr>
            <a:spLocks noChangeArrowheads="1"/>
          </p:cNvSpPr>
          <p:nvPr/>
        </p:nvSpPr>
        <p:spPr bwMode="auto">
          <a:xfrm>
            <a:off x="2027238" y="1477964"/>
            <a:ext cx="927100" cy="706437"/>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5962" name="Text Box 10">
            <a:extLst>
              <a:ext uri="{FF2B5EF4-FFF2-40B4-BE49-F238E27FC236}">
                <a16:creationId xmlns:a16="http://schemas.microsoft.com/office/drawing/2014/main" id="{6E4BC79C-AA06-404F-ADD8-16DA78AD5AB1}"/>
              </a:ext>
            </a:extLst>
          </p:cNvPr>
          <p:cNvSpPr txBox="1">
            <a:spLocks noChangeArrowheads="1"/>
          </p:cNvSpPr>
          <p:nvPr/>
        </p:nvSpPr>
        <p:spPr bwMode="auto">
          <a:xfrm>
            <a:off x="2181226" y="1624013"/>
            <a:ext cx="754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CO</a:t>
            </a:r>
            <a:r>
              <a:rPr lang="cs-CZ" altLang="cs-CZ" sz="2400" b="1" baseline="-25000">
                <a:latin typeface="Arial" panose="020B0604020202020204" pitchFamily="34" charset="0"/>
              </a:rPr>
              <a:t>2</a:t>
            </a:r>
            <a:endParaRPr lang="cs-CZ" altLang="cs-CZ" sz="2400">
              <a:latin typeface="Times New Roman" panose="02020603050405020304" pitchFamily="18" charset="0"/>
            </a:endParaRPr>
          </a:p>
        </p:txBody>
      </p:sp>
      <p:sp>
        <p:nvSpPr>
          <p:cNvPr id="125963" name="Text Box 11">
            <a:extLst>
              <a:ext uri="{FF2B5EF4-FFF2-40B4-BE49-F238E27FC236}">
                <a16:creationId xmlns:a16="http://schemas.microsoft.com/office/drawing/2014/main" id="{32ADB86E-B1E2-4B53-94F8-176E0DC663C8}"/>
              </a:ext>
            </a:extLst>
          </p:cNvPr>
          <p:cNvSpPr txBox="1">
            <a:spLocks noChangeArrowheads="1"/>
          </p:cNvSpPr>
          <p:nvPr/>
        </p:nvSpPr>
        <p:spPr bwMode="auto">
          <a:xfrm>
            <a:off x="2163763" y="3644900"/>
            <a:ext cx="7540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O</a:t>
            </a:r>
            <a:endParaRPr lang="cs-CZ" altLang="cs-CZ" sz="2400">
              <a:latin typeface="Times New Roman" panose="02020603050405020304" pitchFamily="18" charset="0"/>
            </a:endParaRPr>
          </a:p>
        </p:txBody>
      </p:sp>
      <p:sp>
        <p:nvSpPr>
          <p:cNvPr id="125964" name="Text Box 12">
            <a:extLst>
              <a:ext uri="{FF2B5EF4-FFF2-40B4-BE49-F238E27FC236}">
                <a16:creationId xmlns:a16="http://schemas.microsoft.com/office/drawing/2014/main" id="{E284F3E7-35D1-4D82-8E90-AFB510178482}"/>
              </a:ext>
            </a:extLst>
          </p:cNvPr>
          <p:cNvSpPr txBox="1">
            <a:spLocks noChangeArrowheads="1"/>
          </p:cNvSpPr>
          <p:nvPr/>
        </p:nvSpPr>
        <p:spPr bwMode="auto">
          <a:xfrm>
            <a:off x="4270375" y="2657475"/>
            <a:ext cx="10874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25000">
                <a:latin typeface="Arial" panose="020B0604020202020204" pitchFamily="34" charset="0"/>
              </a:rPr>
              <a:t>2</a:t>
            </a:r>
            <a:r>
              <a:rPr lang="cs-CZ" altLang="cs-CZ" sz="2400" b="1">
                <a:latin typeface="Arial" panose="020B0604020202020204" pitchFamily="34" charset="0"/>
              </a:rPr>
              <a:t>CO</a:t>
            </a:r>
            <a:r>
              <a:rPr lang="cs-CZ" altLang="cs-CZ" sz="2400" b="1" baseline="-25000">
                <a:latin typeface="Arial" panose="020B0604020202020204" pitchFamily="34" charset="0"/>
              </a:rPr>
              <a:t>3</a:t>
            </a:r>
            <a:endParaRPr lang="cs-CZ" altLang="cs-CZ" sz="2400">
              <a:latin typeface="Times New Roman" panose="02020603050405020304" pitchFamily="18" charset="0"/>
            </a:endParaRPr>
          </a:p>
        </p:txBody>
      </p:sp>
      <p:sp>
        <p:nvSpPr>
          <p:cNvPr id="125965" name="Text Box 13">
            <a:extLst>
              <a:ext uri="{FF2B5EF4-FFF2-40B4-BE49-F238E27FC236}">
                <a16:creationId xmlns:a16="http://schemas.microsoft.com/office/drawing/2014/main" id="{255CF8EC-92F7-46C9-A2F8-C0FAB2697820}"/>
              </a:ext>
            </a:extLst>
          </p:cNvPr>
          <p:cNvSpPr txBox="1">
            <a:spLocks noChangeArrowheads="1"/>
          </p:cNvSpPr>
          <p:nvPr/>
        </p:nvSpPr>
        <p:spPr bwMode="auto">
          <a:xfrm>
            <a:off x="6715126" y="1598613"/>
            <a:ext cx="97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HCO</a:t>
            </a:r>
            <a:r>
              <a:rPr lang="cs-CZ" altLang="cs-CZ" sz="2400" b="1" baseline="-25000">
                <a:latin typeface="Arial" panose="020B0604020202020204" pitchFamily="34" charset="0"/>
              </a:rPr>
              <a:t>3</a:t>
            </a:r>
            <a:endParaRPr lang="cs-CZ" altLang="cs-CZ" sz="2400" b="1">
              <a:latin typeface="Times New Roman" panose="02020603050405020304" pitchFamily="18" charset="0"/>
            </a:endParaRPr>
          </a:p>
        </p:txBody>
      </p:sp>
      <p:sp>
        <p:nvSpPr>
          <p:cNvPr id="125966" name="Freeform 14">
            <a:extLst>
              <a:ext uri="{FF2B5EF4-FFF2-40B4-BE49-F238E27FC236}">
                <a16:creationId xmlns:a16="http://schemas.microsoft.com/office/drawing/2014/main" id="{C11D41E9-95AF-422F-9D28-B5927DE7F688}"/>
              </a:ext>
            </a:extLst>
          </p:cNvPr>
          <p:cNvSpPr>
            <a:spLocks/>
          </p:cNvSpPr>
          <p:nvPr/>
        </p:nvSpPr>
        <p:spPr bwMode="auto">
          <a:xfrm>
            <a:off x="5383213" y="1847850"/>
            <a:ext cx="1155700" cy="1023938"/>
          </a:xfrm>
          <a:custGeom>
            <a:avLst/>
            <a:gdLst>
              <a:gd name="T0" fmla="*/ 0 w 728"/>
              <a:gd name="T1" fmla="*/ 2147483646 h 645"/>
              <a:gd name="T2" fmla="*/ 2147483646 w 728"/>
              <a:gd name="T3" fmla="*/ 2147483646 h 645"/>
              <a:gd name="T4" fmla="*/ 2147483646 w 728"/>
              <a:gd name="T5" fmla="*/ 2147483646 h 645"/>
              <a:gd name="T6" fmla="*/ 2147483646 w 728"/>
              <a:gd name="T7" fmla="*/ 2147483646 h 645"/>
              <a:gd name="T8" fmla="*/ 2147483646 w 728"/>
              <a:gd name="T9" fmla="*/ 0 h 645"/>
              <a:gd name="T10" fmla="*/ 2147483646 w 728"/>
              <a:gd name="T11" fmla="*/ 0 h 645"/>
              <a:gd name="T12" fmla="*/ 0 60000 65536"/>
              <a:gd name="T13" fmla="*/ 0 60000 65536"/>
              <a:gd name="T14" fmla="*/ 0 60000 65536"/>
              <a:gd name="T15" fmla="*/ 0 60000 65536"/>
              <a:gd name="T16" fmla="*/ 0 60000 65536"/>
              <a:gd name="T17" fmla="*/ 0 60000 65536"/>
              <a:gd name="T18" fmla="*/ 0 w 728"/>
              <a:gd name="T19" fmla="*/ 0 h 645"/>
              <a:gd name="T20" fmla="*/ 728 w 728"/>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28" h="645">
                <a:moveTo>
                  <a:pt x="0" y="642"/>
                </a:moveTo>
                <a:lnTo>
                  <a:pt x="351" y="645"/>
                </a:lnTo>
                <a:cubicBezTo>
                  <a:pt x="420" y="628"/>
                  <a:pt x="405" y="630"/>
                  <a:pt x="416" y="538"/>
                </a:cubicBezTo>
                <a:lnTo>
                  <a:pt x="416" y="91"/>
                </a:lnTo>
                <a:cubicBezTo>
                  <a:pt x="429" y="1"/>
                  <a:pt x="445" y="15"/>
                  <a:pt x="497" y="0"/>
                </a:cubicBezTo>
                <a:lnTo>
                  <a:pt x="728" y="0"/>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5967" name="Freeform 15">
            <a:extLst>
              <a:ext uri="{FF2B5EF4-FFF2-40B4-BE49-F238E27FC236}">
                <a16:creationId xmlns:a16="http://schemas.microsoft.com/office/drawing/2014/main" id="{ED89E7E2-BC60-4369-B1C4-C2ED42B9629F}"/>
              </a:ext>
            </a:extLst>
          </p:cNvPr>
          <p:cNvSpPr>
            <a:spLocks/>
          </p:cNvSpPr>
          <p:nvPr/>
        </p:nvSpPr>
        <p:spPr bwMode="auto">
          <a:xfrm>
            <a:off x="5289551" y="2863850"/>
            <a:ext cx="1249363" cy="1023938"/>
          </a:xfrm>
          <a:custGeom>
            <a:avLst/>
            <a:gdLst>
              <a:gd name="T0" fmla="*/ 0 w 787"/>
              <a:gd name="T1" fmla="*/ 2147483646 h 645"/>
              <a:gd name="T2" fmla="*/ 2147483646 w 787"/>
              <a:gd name="T3" fmla="*/ 0 h 645"/>
              <a:gd name="T4" fmla="*/ 2147483646 w 787"/>
              <a:gd name="T5" fmla="*/ 2147483646 h 645"/>
              <a:gd name="T6" fmla="*/ 2147483646 w 787"/>
              <a:gd name="T7" fmla="*/ 2147483646 h 645"/>
              <a:gd name="T8" fmla="*/ 2147483646 w 787"/>
              <a:gd name="T9" fmla="*/ 2147483646 h 645"/>
              <a:gd name="T10" fmla="*/ 2147483646 w 787"/>
              <a:gd name="T11" fmla="*/ 2147483646 h 645"/>
              <a:gd name="T12" fmla="*/ 0 60000 65536"/>
              <a:gd name="T13" fmla="*/ 0 60000 65536"/>
              <a:gd name="T14" fmla="*/ 0 60000 65536"/>
              <a:gd name="T15" fmla="*/ 0 60000 65536"/>
              <a:gd name="T16" fmla="*/ 0 60000 65536"/>
              <a:gd name="T17" fmla="*/ 0 60000 65536"/>
              <a:gd name="T18" fmla="*/ 0 w 787"/>
              <a:gd name="T19" fmla="*/ 0 h 645"/>
              <a:gd name="T20" fmla="*/ 787 w 787"/>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787" h="645">
                <a:moveTo>
                  <a:pt x="0" y="2"/>
                </a:moveTo>
                <a:lnTo>
                  <a:pt x="410" y="0"/>
                </a:lnTo>
                <a:cubicBezTo>
                  <a:pt x="489" y="17"/>
                  <a:pt x="464" y="15"/>
                  <a:pt x="475" y="107"/>
                </a:cubicBezTo>
                <a:lnTo>
                  <a:pt x="475" y="554"/>
                </a:lnTo>
                <a:cubicBezTo>
                  <a:pt x="488" y="644"/>
                  <a:pt x="504" y="630"/>
                  <a:pt x="556" y="645"/>
                </a:cubicBezTo>
                <a:lnTo>
                  <a:pt x="787" y="645"/>
                </a:lnTo>
              </a:path>
            </a:pathLst>
          </a:custGeom>
          <a:noFill/>
          <a:ln w="38100">
            <a:solidFill>
              <a:srgbClr val="00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25968" name="Group 16">
            <a:extLst>
              <a:ext uri="{FF2B5EF4-FFF2-40B4-BE49-F238E27FC236}">
                <a16:creationId xmlns:a16="http://schemas.microsoft.com/office/drawing/2014/main" id="{47CAD882-AD65-4D46-B356-23425AA57456}"/>
              </a:ext>
            </a:extLst>
          </p:cNvPr>
          <p:cNvGrpSpPr>
            <a:grpSpLocks/>
          </p:cNvGrpSpPr>
          <p:nvPr/>
        </p:nvGrpSpPr>
        <p:grpSpPr bwMode="auto">
          <a:xfrm flipH="1">
            <a:off x="2979738" y="1846263"/>
            <a:ext cx="1130300" cy="2038350"/>
            <a:chOff x="2575" y="781"/>
            <a:chExt cx="866" cy="1284"/>
          </a:xfrm>
        </p:grpSpPr>
        <p:sp>
          <p:nvSpPr>
            <p:cNvPr id="126012" name="Freeform 17">
              <a:extLst>
                <a:ext uri="{FF2B5EF4-FFF2-40B4-BE49-F238E27FC236}">
                  <a16:creationId xmlns:a16="http://schemas.microsoft.com/office/drawing/2014/main" id="{4E77C252-29BB-4BE7-8606-E9A3A7CF48BF}"/>
                </a:ext>
              </a:extLst>
            </p:cNvPr>
            <p:cNvSpPr>
              <a:spLocks/>
            </p:cNvSpPr>
            <p:nvPr/>
          </p:nvSpPr>
          <p:spPr bwMode="auto">
            <a:xfrm>
              <a:off x="2575" y="781"/>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6013" name="Freeform 18">
              <a:extLst>
                <a:ext uri="{FF2B5EF4-FFF2-40B4-BE49-F238E27FC236}">
                  <a16:creationId xmlns:a16="http://schemas.microsoft.com/office/drawing/2014/main" id="{16A0EFF8-431C-4093-BB31-269D08075C4E}"/>
                </a:ext>
              </a:extLst>
            </p:cNvPr>
            <p:cNvSpPr>
              <a:spLocks/>
            </p:cNvSpPr>
            <p:nvPr/>
          </p:nvSpPr>
          <p:spPr bwMode="auto">
            <a:xfrm flipV="1">
              <a:off x="2575" y="1420"/>
              <a:ext cx="866" cy="645"/>
            </a:xfrm>
            <a:custGeom>
              <a:avLst/>
              <a:gdLst>
                <a:gd name="T0" fmla="*/ 0 w 866"/>
                <a:gd name="T1" fmla="*/ 645 h 645"/>
                <a:gd name="T2" fmla="*/ 442 w 866"/>
                <a:gd name="T3" fmla="*/ 645 h 645"/>
                <a:gd name="T4" fmla="*/ 515 w 866"/>
                <a:gd name="T5" fmla="*/ 538 h 645"/>
                <a:gd name="T6" fmla="*/ 515 w 866"/>
                <a:gd name="T7" fmla="*/ 91 h 645"/>
                <a:gd name="T8" fmla="*/ 606 w 866"/>
                <a:gd name="T9" fmla="*/ 0 h 645"/>
                <a:gd name="T10" fmla="*/ 866 w 866"/>
                <a:gd name="T11" fmla="*/ 0 h 645"/>
                <a:gd name="T12" fmla="*/ 0 60000 65536"/>
                <a:gd name="T13" fmla="*/ 0 60000 65536"/>
                <a:gd name="T14" fmla="*/ 0 60000 65536"/>
                <a:gd name="T15" fmla="*/ 0 60000 65536"/>
                <a:gd name="T16" fmla="*/ 0 60000 65536"/>
                <a:gd name="T17" fmla="*/ 0 60000 65536"/>
                <a:gd name="T18" fmla="*/ 0 w 866"/>
                <a:gd name="T19" fmla="*/ 0 h 645"/>
                <a:gd name="T20" fmla="*/ 866 w 866"/>
                <a:gd name="T21" fmla="*/ 645 h 645"/>
              </a:gdLst>
              <a:ahLst/>
              <a:cxnLst>
                <a:cxn ang="T12">
                  <a:pos x="T0" y="T1"/>
                </a:cxn>
                <a:cxn ang="T13">
                  <a:pos x="T2" y="T3"/>
                </a:cxn>
                <a:cxn ang="T14">
                  <a:pos x="T4" y="T5"/>
                </a:cxn>
                <a:cxn ang="T15">
                  <a:pos x="T6" y="T7"/>
                </a:cxn>
                <a:cxn ang="T16">
                  <a:pos x="T8" y="T9"/>
                </a:cxn>
                <a:cxn ang="T17">
                  <a:pos x="T10" y="T11"/>
                </a:cxn>
              </a:cxnLst>
              <a:rect l="T18" t="T19" r="T20" b="T21"/>
              <a:pathLst>
                <a:path w="866" h="645">
                  <a:moveTo>
                    <a:pt x="0" y="645"/>
                  </a:moveTo>
                  <a:lnTo>
                    <a:pt x="442" y="645"/>
                  </a:lnTo>
                  <a:cubicBezTo>
                    <a:pt x="528" y="627"/>
                    <a:pt x="503" y="630"/>
                    <a:pt x="515" y="538"/>
                  </a:cubicBezTo>
                  <a:lnTo>
                    <a:pt x="515" y="91"/>
                  </a:lnTo>
                  <a:cubicBezTo>
                    <a:pt x="530" y="1"/>
                    <a:pt x="548" y="15"/>
                    <a:pt x="606" y="0"/>
                  </a:cubicBezTo>
                  <a:lnTo>
                    <a:pt x="866" y="0"/>
                  </a:lnTo>
                </a:path>
              </a:pathLst>
            </a:custGeom>
            <a:noFill/>
            <a:ln w="38100">
              <a:solidFill>
                <a:srgbClr val="000000"/>
              </a:solidFill>
              <a:round/>
              <a:headEnd type="triangle" w="med" len="me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25969" name="Group 19">
            <a:extLst>
              <a:ext uri="{FF2B5EF4-FFF2-40B4-BE49-F238E27FC236}">
                <a16:creationId xmlns:a16="http://schemas.microsoft.com/office/drawing/2014/main" id="{79FEBDFF-A204-4B4A-942F-FA5CE4D048F3}"/>
              </a:ext>
            </a:extLst>
          </p:cNvPr>
          <p:cNvGrpSpPr>
            <a:grpSpLocks/>
          </p:cNvGrpSpPr>
          <p:nvPr/>
        </p:nvGrpSpPr>
        <p:grpSpPr bwMode="auto">
          <a:xfrm>
            <a:off x="2171700" y="115889"/>
            <a:ext cx="560388" cy="917575"/>
            <a:chOff x="3510" y="1453"/>
            <a:chExt cx="353" cy="578"/>
          </a:xfrm>
        </p:grpSpPr>
        <p:sp>
          <p:nvSpPr>
            <p:cNvPr id="126003" name="Freeform 20">
              <a:extLst>
                <a:ext uri="{FF2B5EF4-FFF2-40B4-BE49-F238E27FC236}">
                  <a16:creationId xmlns:a16="http://schemas.microsoft.com/office/drawing/2014/main" id="{4632A053-D43B-4DE3-B80E-518D312E6D4D}"/>
                </a:ext>
              </a:extLst>
            </p:cNvPr>
            <p:cNvSpPr>
              <a:spLocks/>
            </p:cNvSpPr>
            <p:nvPr/>
          </p:nvSpPr>
          <p:spPr bwMode="auto">
            <a:xfrm>
              <a:off x="3513" y="1497"/>
              <a:ext cx="347" cy="397"/>
            </a:xfrm>
            <a:custGeom>
              <a:avLst/>
              <a:gdLst>
                <a:gd name="T0" fmla="*/ 0 w 2256"/>
                <a:gd name="T1" fmla="*/ 0 h 2295"/>
                <a:gd name="T2" fmla="*/ 0 w 2256"/>
                <a:gd name="T3" fmla="*/ 0 h 2295"/>
                <a:gd name="T4" fmla="*/ 0 w 2256"/>
                <a:gd name="T5" fmla="*/ 0 h 2295"/>
                <a:gd name="T6" fmla="*/ 0 w 2256"/>
                <a:gd name="T7" fmla="*/ 0 h 2295"/>
                <a:gd name="T8" fmla="*/ 0 w 2256"/>
                <a:gd name="T9" fmla="*/ 0 h 2295"/>
                <a:gd name="T10" fmla="*/ 0 w 2256"/>
                <a:gd name="T11" fmla="*/ 0 h 2295"/>
                <a:gd name="T12" fmla="*/ 0 w 2256"/>
                <a:gd name="T13" fmla="*/ 0 h 2295"/>
                <a:gd name="T14" fmla="*/ 0 w 2256"/>
                <a:gd name="T15" fmla="*/ 0 h 2295"/>
                <a:gd name="T16" fmla="*/ 0 w 2256"/>
                <a:gd name="T17" fmla="*/ 0 h 2295"/>
                <a:gd name="T18" fmla="*/ 0 w 2256"/>
                <a:gd name="T19" fmla="*/ 0 h 2295"/>
                <a:gd name="T20" fmla="*/ 0 w 2256"/>
                <a:gd name="T21" fmla="*/ 0 h 2295"/>
                <a:gd name="T22" fmla="*/ 0 w 2256"/>
                <a:gd name="T23" fmla="*/ 0 h 2295"/>
                <a:gd name="T24" fmla="*/ 0 w 2256"/>
                <a:gd name="T25" fmla="*/ 0 h 2295"/>
                <a:gd name="T26" fmla="*/ 0 w 2256"/>
                <a:gd name="T27" fmla="*/ 0 h 2295"/>
                <a:gd name="T28" fmla="*/ 0 w 2256"/>
                <a:gd name="T29" fmla="*/ 0 h 2295"/>
                <a:gd name="T30" fmla="*/ 0 w 2256"/>
                <a:gd name="T31" fmla="*/ 0 h 2295"/>
                <a:gd name="T32" fmla="*/ 0 w 2256"/>
                <a:gd name="T33" fmla="*/ 0 h 2295"/>
                <a:gd name="T34" fmla="*/ 0 w 2256"/>
                <a:gd name="T35" fmla="*/ 0 h 2295"/>
                <a:gd name="T36" fmla="*/ 0 w 2256"/>
                <a:gd name="T37" fmla="*/ 0 h 2295"/>
                <a:gd name="T38" fmla="*/ 0 w 2256"/>
                <a:gd name="T39" fmla="*/ 0 h 2295"/>
                <a:gd name="T40" fmla="*/ 0 w 2256"/>
                <a:gd name="T41" fmla="*/ 0 h 2295"/>
                <a:gd name="T42" fmla="*/ 0 w 2256"/>
                <a:gd name="T43" fmla="*/ 0 h 2295"/>
                <a:gd name="T44" fmla="*/ 0 w 2256"/>
                <a:gd name="T45" fmla="*/ 0 h 2295"/>
                <a:gd name="T46" fmla="*/ 0 w 2256"/>
                <a:gd name="T47" fmla="*/ 0 h 2295"/>
                <a:gd name="T48" fmla="*/ 0 w 2256"/>
                <a:gd name="T49" fmla="*/ 0 h 2295"/>
                <a:gd name="T50" fmla="*/ 0 w 2256"/>
                <a:gd name="T51" fmla="*/ 0 h 22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56"/>
                <a:gd name="T79" fmla="*/ 0 h 2295"/>
                <a:gd name="T80" fmla="*/ 2256 w 2256"/>
                <a:gd name="T81" fmla="*/ 2295 h 229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56" h="2295">
                  <a:moveTo>
                    <a:pt x="0" y="0"/>
                  </a:moveTo>
                  <a:lnTo>
                    <a:pt x="939" y="1180"/>
                  </a:lnTo>
                  <a:lnTo>
                    <a:pt x="980" y="2175"/>
                  </a:lnTo>
                  <a:lnTo>
                    <a:pt x="983" y="2202"/>
                  </a:lnTo>
                  <a:lnTo>
                    <a:pt x="991" y="2221"/>
                  </a:lnTo>
                  <a:lnTo>
                    <a:pt x="1000" y="2235"/>
                  </a:lnTo>
                  <a:lnTo>
                    <a:pt x="1010" y="2246"/>
                  </a:lnTo>
                  <a:lnTo>
                    <a:pt x="1024" y="2260"/>
                  </a:lnTo>
                  <a:lnTo>
                    <a:pt x="1038" y="2268"/>
                  </a:lnTo>
                  <a:lnTo>
                    <a:pt x="1060" y="2281"/>
                  </a:lnTo>
                  <a:lnTo>
                    <a:pt x="1083" y="2287"/>
                  </a:lnTo>
                  <a:lnTo>
                    <a:pt x="1111" y="2293"/>
                  </a:lnTo>
                  <a:lnTo>
                    <a:pt x="1128" y="2295"/>
                  </a:lnTo>
                  <a:lnTo>
                    <a:pt x="1145" y="2295"/>
                  </a:lnTo>
                  <a:lnTo>
                    <a:pt x="1163" y="2292"/>
                  </a:lnTo>
                  <a:lnTo>
                    <a:pt x="1183" y="2286"/>
                  </a:lnTo>
                  <a:lnTo>
                    <a:pt x="1202" y="2279"/>
                  </a:lnTo>
                  <a:lnTo>
                    <a:pt x="1221" y="2268"/>
                  </a:lnTo>
                  <a:lnTo>
                    <a:pt x="1235" y="2259"/>
                  </a:lnTo>
                  <a:lnTo>
                    <a:pt x="1251" y="2243"/>
                  </a:lnTo>
                  <a:lnTo>
                    <a:pt x="1262" y="2227"/>
                  </a:lnTo>
                  <a:lnTo>
                    <a:pt x="1273" y="2203"/>
                  </a:lnTo>
                  <a:lnTo>
                    <a:pt x="1276" y="2181"/>
                  </a:lnTo>
                  <a:lnTo>
                    <a:pt x="1336" y="1161"/>
                  </a:lnTo>
                  <a:lnTo>
                    <a:pt x="2256" y="0"/>
                  </a:lnTo>
                  <a:lnTo>
                    <a:pt x="0" y="0"/>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004" name="Oval 21">
              <a:extLst>
                <a:ext uri="{FF2B5EF4-FFF2-40B4-BE49-F238E27FC236}">
                  <a16:creationId xmlns:a16="http://schemas.microsoft.com/office/drawing/2014/main" id="{8157AA1A-F513-4AFE-9D87-610DCDEAD680}"/>
                </a:ext>
              </a:extLst>
            </p:cNvPr>
            <p:cNvSpPr>
              <a:spLocks noChangeArrowheads="1"/>
            </p:cNvSpPr>
            <p:nvPr/>
          </p:nvSpPr>
          <p:spPr bwMode="auto">
            <a:xfrm>
              <a:off x="3510" y="1453"/>
              <a:ext cx="353" cy="75"/>
            </a:xfrm>
            <a:prstGeom prst="ellipse">
              <a:avLst/>
            </a:pr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6005" name="Freeform 22">
              <a:extLst>
                <a:ext uri="{FF2B5EF4-FFF2-40B4-BE49-F238E27FC236}">
                  <a16:creationId xmlns:a16="http://schemas.microsoft.com/office/drawing/2014/main" id="{DE28D89A-4ADF-4A47-9796-AD0337D6BE09}"/>
                </a:ext>
              </a:extLst>
            </p:cNvPr>
            <p:cNvSpPr>
              <a:spLocks/>
            </p:cNvSpPr>
            <p:nvPr/>
          </p:nvSpPr>
          <p:spPr bwMode="auto">
            <a:xfrm>
              <a:off x="3538" y="1508"/>
              <a:ext cx="300" cy="374"/>
            </a:xfrm>
            <a:custGeom>
              <a:avLst/>
              <a:gdLst>
                <a:gd name="T0" fmla="*/ 0 w 1956"/>
                <a:gd name="T1" fmla="*/ 0 h 2159"/>
                <a:gd name="T2" fmla="*/ 0 w 1956"/>
                <a:gd name="T3" fmla="*/ 0 h 2159"/>
                <a:gd name="T4" fmla="*/ 0 w 1956"/>
                <a:gd name="T5" fmla="*/ 0 h 2159"/>
                <a:gd name="T6" fmla="*/ 0 w 1956"/>
                <a:gd name="T7" fmla="*/ 0 h 2159"/>
                <a:gd name="T8" fmla="*/ 0 w 1956"/>
                <a:gd name="T9" fmla="*/ 0 h 2159"/>
                <a:gd name="T10" fmla="*/ 0 w 1956"/>
                <a:gd name="T11" fmla="*/ 0 h 2159"/>
                <a:gd name="T12" fmla="*/ 0 w 1956"/>
                <a:gd name="T13" fmla="*/ 0 h 2159"/>
                <a:gd name="T14" fmla="*/ 0 w 1956"/>
                <a:gd name="T15" fmla="*/ 0 h 2159"/>
                <a:gd name="T16" fmla="*/ 0 w 1956"/>
                <a:gd name="T17" fmla="*/ 0 h 2159"/>
                <a:gd name="T18" fmla="*/ 0 w 1956"/>
                <a:gd name="T19" fmla="*/ 0 h 2159"/>
                <a:gd name="T20" fmla="*/ 0 w 1956"/>
                <a:gd name="T21" fmla="*/ 0 h 2159"/>
                <a:gd name="T22" fmla="*/ 0 w 1956"/>
                <a:gd name="T23" fmla="*/ 0 h 2159"/>
                <a:gd name="T24" fmla="*/ 0 w 1956"/>
                <a:gd name="T25" fmla="*/ 0 h 2159"/>
                <a:gd name="T26" fmla="*/ 0 w 1956"/>
                <a:gd name="T27" fmla="*/ 0 h 2159"/>
                <a:gd name="T28" fmla="*/ 0 w 1956"/>
                <a:gd name="T29" fmla="*/ 0 h 2159"/>
                <a:gd name="T30" fmla="*/ 0 w 1956"/>
                <a:gd name="T31" fmla="*/ 0 h 2159"/>
                <a:gd name="T32" fmla="*/ 0 w 1956"/>
                <a:gd name="T33" fmla="*/ 0 h 2159"/>
                <a:gd name="T34" fmla="*/ 0 w 1956"/>
                <a:gd name="T35" fmla="*/ 0 h 2159"/>
                <a:gd name="T36" fmla="*/ 0 w 1956"/>
                <a:gd name="T37" fmla="*/ 0 h 2159"/>
                <a:gd name="T38" fmla="*/ 0 w 1956"/>
                <a:gd name="T39" fmla="*/ 0 h 2159"/>
                <a:gd name="T40" fmla="*/ 0 w 1956"/>
                <a:gd name="T41" fmla="*/ 0 h 2159"/>
                <a:gd name="T42" fmla="*/ 0 w 1956"/>
                <a:gd name="T43" fmla="*/ 0 h 2159"/>
                <a:gd name="T44" fmla="*/ 0 w 1956"/>
                <a:gd name="T45" fmla="*/ 0 h 2159"/>
                <a:gd name="T46" fmla="*/ 0 w 1956"/>
                <a:gd name="T47" fmla="*/ 0 h 2159"/>
                <a:gd name="T48" fmla="*/ 0 w 1956"/>
                <a:gd name="T49" fmla="*/ 0 h 2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56"/>
                <a:gd name="T76" fmla="*/ 0 h 2159"/>
                <a:gd name="T77" fmla="*/ 1956 w 1956"/>
                <a:gd name="T78" fmla="*/ 2159 h 215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56" h="2159">
                  <a:moveTo>
                    <a:pt x="0" y="19"/>
                  </a:moveTo>
                  <a:lnTo>
                    <a:pt x="857" y="1063"/>
                  </a:lnTo>
                  <a:lnTo>
                    <a:pt x="879" y="2090"/>
                  </a:lnTo>
                  <a:lnTo>
                    <a:pt x="887" y="2107"/>
                  </a:lnTo>
                  <a:lnTo>
                    <a:pt x="897" y="2123"/>
                  </a:lnTo>
                  <a:lnTo>
                    <a:pt x="906" y="2137"/>
                  </a:lnTo>
                  <a:lnTo>
                    <a:pt x="922" y="2147"/>
                  </a:lnTo>
                  <a:lnTo>
                    <a:pt x="939" y="2156"/>
                  </a:lnTo>
                  <a:lnTo>
                    <a:pt x="962" y="2159"/>
                  </a:lnTo>
                  <a:lnTo>
                    <a:pt x="983" y="2157"/>
                  </a:lnTo>
                  <a:lnTo>
                    <a:pt x="1005" y="2153"/>
                  </a:lnTo>
                  <a:lnTo>
                    <a:pt x="1026" y="2140"/>
                  </a:lnTo>
                  <a:lnTo>
                    <a:pt x="1040" y="2123"/>
                  </a:lnTo>
                  <a:lnTo>
                    <a:pt x="1048" y="2109"/>
                  </a:lnTo>
                  <a:lnTo>
                    <a:pt x="1056" y="2088"/>
                  </a:lnTo>
                  <a:lnTo>
                    <a:pt x="1100" y="1045"/>
                  </a:lnTo>
                  <a:lnTo>
                    <a:pt x="1956" y="0"/>
                  </a:lnTo>
                  <a:lnTo>
                    <a:pt x="1790" y="41"/>
                  </a:lnTo>
                  <a:lnTo>
                    <a:pt x="1531" y="77"/>
                  </a:lnTo>
                  <a:lnTo>
                    <a:pt x="1247" y="98"/>
                  </a:lnTo>
                  <a:lnTo>
                    <a:pt x="962" y="109"/>
                  </a:lnTo>
                  <a:lnTo>
                    <a:pt x="662" y="98"/>
                  </a:lnTo>
                  <a:lnTo>
                    <a:pt x="398" y="77"/>
                  </a:lnTo>
                  <a:lnTo>
                    <a:pt x="178" y="52"/>
                  </a:lnTo>
                  <a:lnTo>
                    <a:pt x="0" y="19"/>
                  </a:lnTo>
                  <a:close/>
                </a:path>
              </a:pathLst>
            </a:custGeom>
            <a:solidFill>
              <a:schemeClr val="fo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006" name="Freeform 23">
              <a:extLst>
                <a:ext uri="{FF2B5EF4-FFF2-40B4-BE49-F238E27FC236}">
                  <a16:creationId xmlns:a16="http://schemas.microsoft.com/office/drawing/2014/main" id="{E0F96F11-800E-454C-8B7E-8517FDDB44E5}"/>
                </a:ext>
              </a:extLst>
            </p:cNvPr>
            <p:cNvSpPr>
              <a:spLocks/>
            </p:cNvSpPr>
            <p:nvPr/>
          </p:nvSpPr>
          <p:spPr bwMode="auto">
            <a:xfrm>
              <a:off x="3589" y="1584"/>
              <a:ext cx="194" cy="299"/>
            </a:xfrm>
            <a:custGeom>
              <a:avLst/>
              <a:gdLst>
                <a:gd name="T0" fmla="*/ 0 w 1264"/>
                <a:gd name="T1" fmla="*/ 0 h 1728"/>
                <a:gd name="T2" fmla="*/ 0 w 1264"/>
                <a:gd name="T3" fmla="*/ 0 h 1728"/>
                <a:gd name="T4" fmla="*/ 0 w 1264"/>
                <a:gd name="T5" fmla="*/ 0 h 1728"/>
                <a:gd name="T6" fmla="*/ 0 w 1264"/>
                <a:gd name="T7" fmla="*/ 0 h 1728"/>
                <a:gd name="T8" fmla="*/ 0 w 1264"/>
                <a:gd name="T9" fmla="*/ 0 h 1728"/>
                <a:gd name="T10" fmla="*/ 0 w 1264"/>
                <a:gd name="T11" fmla="*/ 0 h 1728"/>
                <a:gd name="T12" fmla="*/ 0 w 1264"/>
                <a:gd name="T13" fmla="*/ 0 h 1728"/>
                <a:gd name="T14" fmla="*/ 0 w 1264"/>
                <a:gd name="T15" fmla="*/ 0 h 1728"/>
                <a:gd name="T16" fmla="*/ 0 w 1264"/>
                <a:gd name="T17" fmla="*/ 0 h 1728"/>
                <a:gd name="T18" fmla="*/ 0 w 1264"/>
                <a:gd name="T19" fmla="*/ 0 h 1728"/>
                <a:gd name="T20" fmla="*/ 0 w 1264"/>
                <a:gd name="T21" fmla="*/ 0 h 1728"/>
                <a:gd name="T22" fmla="*/ 0 w 1264"/>
                <a:gd name="T23" fmla="*/ 0 h 1728"/>
                <a:gd name="T24" fmla="*/ 0 w 1264"/>
                <a:gd name="T25" fmla="*/ 0 h 1728"/>
                <a:gd name="T26" fmla="*/ 0 w 1264"/>
                <a:gd name="T27" fmla="*/ 0 h 1728"/>
                <a:gd name="T28" fmla="*/ 0 w 1264"/>
                <a:gd name="T29" fmla="*/ 0 h 1728"/>
                <a:gd name="T30" fmla="*/ 0 w 1264"/>
                <a:gd name="T31" fmla="*/ 0 h 1728"/>
                <a:gd name="T32" fmla="*/ 0 w 1264"/>
                <a:gd name="T33" fmla="*/ 0 h 1728"/>
                <a:gd name="T34" fmla="*/ 0 w 1264"/>
                <a:gd name="T35" fmla="*/ 0 h 17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64"/>
                <a:gd name="T55" fmla="*/ 0 h 1728"/>
                <a:gd name="T56" fmla="*/ 1264 w 1264"/>
                <a:gd name="T57" fmla="*/ 1728 h 17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64" h="1728">
                  <a:moveTo>
                    <a:pt x="0" y="0"/>
                  </a:moveTo>
                  <a:lnTo>
                    <a:pt x="520" y="624"/>
                  </a:lnTo>
                  <a:lnTo>
                    <a:pt x="531" y="1657"/>
                  </a:lnTo>
                  <a:lnTo>
                    <a:pt x="541" y="1674"/>
                  </a:lnTo>
                  <a:lnTo>
                    <a:pt x="553" y="1688"/>
                  </a:lnTo>
                  <a:lnTo>
                    <a:pt x="564" y="1701"/>
                  </a:lnTo>
                  <a:lnTo>
                    <a:pt x="580" y="1715"/>
                  </a:lnTo>
                  <a:lnTo>
                    <a:pt x="608" y="1723"/>
                  </a:lnTo>
                  <a:lnTo>
                    <a:pt x="632" y="1728"/>
                  </a:lnTo>
                  <a:lnTo>
                    <a:pt x="651" y="1725"/>
                  </a:lnTo>
                  <a:lnTo>
                    <a:pt x="673" y="1720"/>
                  </a:lnTo>
                  <a:lnTo>
                    <a:pt x="694" y="1709"/>
                  </a:lnTo>
                  <a:lnTo>
                    <a:pt x="711" y="1692"/>
                  </a:lnTo>
                  <a:lnTo>
                    <a:pt x="723" y="1669"/>
                  </a:lnTo>
                  <a:lnTo>
                    <a:pt x="730" y="1657"/>
                  </a:lnTo>
                  <a:lnTo>
                    <a:pt x="761" y="605"/>
                  </a:lnTo>
                  <a:lnTo>
                    <a:pt x="1264" y="0"/>
                  </a:lnTo>
                  <a:lnTo>
                    <a:pt x="0"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007" name="Freeform 24">
              <a:extLst>
                <a:ext uri="{FF2B5EF4-FFF2-40B4-BE49-F238E27FC236}">
                  <a16:creationId xmlns:a16="http://schemas.microsoft.com/office/drawing/2014/main" id="{A65BCC8A-83E9-4535-AEA9-D2F3AFA34397}"/>
                </a:ext>
              </a:extLst>
            </p:cNvPr>
            <p:cNvSpPr>
              <a:spLocks/>
            </p:cNvSpPr>
            <p:nvPr/>
          </p:nvSpPr>
          <p:spPr bwMode="auto">
            <a:xfrm>
              <a:off x="3671" y="1899"/>
              <a:ext cx="31" cy="64"/>
            </a:xfrm>
            <a:custGeom>
              <a:avLst/>
              <a:gdLst>
                <a:gd name="T0" fmla="*/ 0 w 196"/>
                <a:gd name="T1" fmla="*/ 0 h 370"/>
                <a:gd name="T2" fmla="*/ 0 w 196"/>
                <a:gd name="T3" fmla="*/ 0 h 370"/>
                <a:gd name="T4" fmla="*/ 0 w 196"/>
                <a:gd name="T5" fmla="*/ 0 h 370"/>
                <a:gd name="T6" fmla="*/ 0 w 196"/>
                <a:gd name="T7" fmla="*/ 0 h 370"/>
                <a:gd name="T8" fmla="*/ 0 w 196"/>
                <a:gd name="T9" fmla="*/ 0 h 370"/>
                <a:gd name="T10" fmla="*/ 0 w 196"/>
                <a:gd name="T11" fmla="*/ 0 h 370"/>
                <a:gd name="T12" fmla="*/ 0 w 196"/>
                <a:gd name="T13" fmla="*/ 0 h 370"/>
                <a:gd name="T14" fmla="*/ 0 w 196"/>
                <a:gd name="T15" fmla="*/ 0 h 370"/>
                <a:gd name="T16" fmla="*/ 0 w 196"/>
                <a:gd name="T17" fmla="*/ 0 h 370"/>
                <a:gd name="T18" fmla="*/ 0 w 196"/>
                <a:gd name="T19" fmla="*/ 0 h 370"/>
                <a:gd name="T20" fmla="*/ 0 w 196"/>
                <a:gd name="T21" fmla="*/ 0 h 370"/>
                <a:gd name="T22" fmla="*/ 0 w 196"/>
                <a:gd name="T23" fmla="*/ 0 h 370"/>
                <a:gd name="T24" fmla="*/ 0 w 196"/>
                <a:gd name="T25" fmla="*/ 0 h 370"/>
                <a:gd name="T26" fmla="*/ 0 w 196"/>
                <a:gd name="T27" fmla="*/ 0 h 370"/>
                <a:gd name="T28" fmla="*/ 0 w 196"/>
                <a:gd name="T29" fmla="*/ 0 h 370"/>
                <a:gd name="T30" fmla="*/ 0 w 196"/>
                <a:gd name="T31" fmla="*/ 0 h 370"/>
                <a:gd name="T32" fmla="*/ 0 w 196"/>
                <a:gd name="T33" fmla="*/ 0 h 370"/>
                <a:gd name="T34" fmla="*/ 0 w 196"/>
                <a:gd name="T35" fmla="*/ 0 h 370"/>
                <a:gd name="T36" fmla="*/ 0 w 196"/>
                <a:gd name="T37" fmla="*/ 0 h 370"/>
                <a:gd name="T38" fmla="*/ 0 w 196"/>
                <a:gd name="T39" fmla="*/ 0 h 370"/>
                <a:gd name="T40" fmla="*/ 0 w 196"/>
                <a:gd name="T41" fmla="*/ 0 h 370"/>
                <a:gd name="T42" fmla="*/ 0 w 196"/>
                <a:gd name="T43" fmla="*/ 0 h 370"/>
                <a:gd name="T44" fmla="*/ 0 w 196"/>
                <a:gd name="T45" fmla="*/ 0 h 370"/>
                <a:gd name="T46" fmla="*/ 0 w 196"/>
                <a:gd name="T47" fmla="*/ 0 h 370"/>
                <a:gd name="T48" fmla="*/ 0 w 196"/>
                <a:gd name="T49" fmla="*/ 0 h 370"/>
                <a:gd name="T50" fmla="*/ 0 w 196"/>
                <a:gd name="T51" fmla="*/ 0 h 370"/>
                <a:gd name="T52" fmla="*/ 0 w 196"/>
                <a:gd name="T53" fmla="*/ 0 h 370"/>
                <a:gd name="T54" fmla="*/ 0 w 196"/>
                <a:gd name="T55" fmla="*/ 0 h 370"/>
                <a:gd name="T56" fmla="*/ 0 w 196"/>
                <a:gd name="T57" fmla="*/ 0 h 370"/>
                <a:gd name="T58" fmla="*/ 0 w 196"/>
                <a:gd name="T59" fmla="*/ 0 h 370"/>
                <a:gd name="T60" fmla="*/ 0 w 196"/>
                <a:gd name="T61" fmla="*/ 0 h 370"/>
                <a:gd name="T62" fmla="*/ 0 w 196"/>
                <a:gd name="T63" fmla="*/ 0 h 3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0"/>
                <a:gd name="T98" fmla="*/ 196 w 196"/>
                <a:gd name="T99" fmla="*/ 370 h 3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0">
                  <a:moveTo>
                    <a:pt x="95" y="0"/>
                  </a:moveTo>
                  <a:lnTo>
                    <a:pt x="105" y="58"/>
                  </a:lnTo>
                  <a:lnTo>
                    <a:pt x="111" y="87"/>
                  </a:lnTo>
                  <a:lnTo>
                    <a:pt x="121" y="121"/>
                  </a:lnTo>
                  <a:lnTo>
                    <a:pt x="132" y="141"/>
                  </a:lnTo>
                  <a:lnTo>
                    <a:pt x="147" y="166"/>
                  </a:lnTo>
                  <a:lnTo>
                    <a:pt x="167" y="193"/>
                  </a:lnTo>
                  <a:lnTo>
                    <a:pt x="184" y="220"/>
                  </a:lnTo>
                  <a:lnTo>
                    <a:pt x="192" y="245"/>
                  </a:lnTo>
                  <a:lnTo>
                    <a:pt x="196" y="278"/>
                  </a:lnTo>
                  <a:lnTo>
                    <a:pt x="189" y="307"/>
                  </a:lnTo>
                  <a:lnTo>
                    <a:pt x="178" y="328"/>
                  </a:lnTo>
                  <a:lnTo>
                    <a:pt x="162" y="345"/>
                  </a:lnTo>
                  <a:lnTo>
                    <a:pt x="141" y="361"/>
                  </a:lnTo>
                  <a:lnTo>
                    <a:pt x="121" y="367"/>
                  </a:lnTo>
                  <a:lnTo>
                    <a:pt x="99" y="370"/>
                  </a:lnTo>
                  <a:lnTo>
                    <a:pt x="76" y="367"/>
                  </a:lnTo>
                  <a:lnTo>
                    <a:pt x="54" y="362"/>
                  </a:lnTo>
                  <a:lnTo>
                    <a:pt x="34" y="350"/>
                  </a:lnTo>
                  <a:lnTo>
                    <a:pt x="19" y="334"/>
                  </a:lnTo>
                  <a:lnTo>
                    <a:pt x="8" y="315"/>
                  </a:lnTo>
                  <a:lnTo>
                    <a:pt x="3" y="296"/>
                  </a:lnTo>
                  <a:lnTo>
                    <a:pt x="0" y="272"/>
                  </a:lnTo>
                  <a:lnTo>
                    <a:pt x="5" y="240"/>
                  </a:lnTo>
                  <a:lnTo>
                    <a:pt x="13" y="218"/>
                  </a:lnTo>
                  <a:lnTo>
                    <a:pt x="30" y="190"/>
                  </a:lnTo>
                  <a:lnTo>
                    <a:pt x="49" y="166"/>
                  </a:lnTo>
                  <a:lnTo>
                    <a:pt x="62" y="140"/>
                  </a:lnTo>
                  <a:lnTo>
                    <a:pt x="72" y="119"/>
                  </a:lnTo>
                  <a:lnTo>
                    <a:pt x="81" y="90"/>
                  </a:lnTo>
                  <a:lnTo>
                    <a:pt x="86" y="58"/>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008" name="Oval 25">
              <a:extLst>
                <a:ext uri="{FF2B5EF4-FFF2-40B4-BE49-F238E27FC236}">
                  <a16:creationId xmlns:a16="http://schemas.microsoft.com/office/drawing/2014/main" id="{533E878E-A802-4AEB-8DA1-CBAA7C1DC38D}"/>
                </a:ext>
              </a:extLst>
            </p:cNvPr>
            <p:cNvSpPr>
              <a:spLocks noChangeArrowheads="1"/>
            </p:cNvSpPr>
            <p:nvPr/>
          </p:nvSpPr>
          <p:spPr bwMode="auto">
            <a:xfrm>
              <a:off x="3528" y="1460"/>
              <a:ext cx="317" cy="61"/>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6009" name="Freeform 26">
              <a:extLst>
                <a:ext uri="{FF2B5EF4-FFF2-40B4-BE49-F238E27FC236}">
                  <a16:creationId xmlns:a16="http://schemas.microsoft.com/office/drawing/2014/main" id="{00599B9C-A2D1-483E-B3A1-FCF4ECD05560}"/>
                </a:ext>
              </a:extLst>
            </p:cNvPr>
            <p:cNvSpPr>
              <a:spLocks/>
            </p:cNvSpPr>
            <p:nvPr/>
          </p:nvSpPr>
          <p:spPr bwMode="auto">
            <a:xfrm>
              <a:off x="3671" y="1967"/>
              <a:ext cx="31" cy="64"/>
            </a:xfrm>
            <a:custGeom>
              <a:avLst/>
              <a:gdLst>
                <a:gd name="T0" fmla="*/ 0 w 196"/>
                <a:gd name="T1" fmla="*/ 0 h 372"/>
                <a:gd name="T2" fmla="*/ 0 w 196"/>
                <a:gd name="T3" fmla="*/ 0 h 372"/>
                <a:gd name="T4" fmla="*/ 0 w 196"/>
                <a:gd name="T5" fmla="*/ 0 h 372"/>
                <a:gd name="T6" fmla="*/ 0 w 196"/>
                <a:gd name="T7" fmla="*/ 0 h 372"/>
                <a:gd name="T8" fmla="*/ 0 w 196"/>
                <a:gd name="T9" fmla="*/ 0 h 372"/>
                <a:gd name="T10" fmla="*/ 0 w 196"/>
                <a:gd name="T11" fmla="*/ 0 h 372"/>
                <a:gd name="T12" fmla="*/ 0 w 196"/>
                <a:gd name="T13" fmla="*/ 0 h 372"/>
                <a:gd name="T14" fmla="*/ 0 w 196"/>
                <a:gd name="T15" fmla="*/ 0 h 372"/>
                <a:gd name="T16" fmla="*/ 0 w 196"/>
                <a:gd name="T17" fmla="*/ 0 h 372"/>
                <a:gd name="T18" fmla="*/ 0 w 196"/>
                <a:gd name="T19" fmla="*/ 0 h 372"/>
                <a:gd name="T20" fmla="*/ 0 w 196"/>
                <a:gd name="T21" fmla="*/ 0 h 372"/>
                <a:gd name="T22" fmla="*/ 0 w 196"/>
                <a:gd name="T23" fmla="*/ 0 h 372"/>
                <a:gd name="T24" fmla="*/ 0 w 196"/>
                <a:gd name="T25" fmla="*/ 0 h 372"/>
                <a:gd name="T26" fmla="*/ 0 w 196"/>
                <a:gd name="T27" fmla="*/ 0 h 372"/>
                <a:gd name="T28" fmla="*/ 0 w 196"/>
                <a:gd name="T29" fmla="*/ 0 h 372"/>
                <a:gd name="T30" fmla="*/ 0 w 196"/>
                <a:gd name="T31" fmla="*/ 0 h 372"/>
                <a:gd name="T32" fmla="*/ 0 w 196"/>
                <a:gd name="T33" fmla="*/ 0 h 372"/>
                <a:gd name="T34" fmla="*/ 0 w 196"/>
                <a:gd name="T35" fmla="*/ 0 h 372"/>
                <a:gd name="T36" fmla="*/ 0 w 196"/>
                <a:gd name="T37" fmla="*/ 0 h 372"/>
                <a:gd name="T38" fmla="*/ 0 w 196"/>
                <a:gd name="T39" fmla="*/ 0 h 372"/>
                <a:gd name="T40" fmla="*/ 0 w 196"/>
                <a:gd name="T41" fmla="*/ 0 h 372"/>
                <a:gd name="T42" fmla="*/ 0 w 196"/>
                <a:gd name="T43" fmla="*/ 0 h 372"/>
                <a:gd name="T44" fmla="*/ 0 w 196"/>
                <a:gd name="T45" fmla="*/ 0 h 372"/>
                <a:gd name="T46" fmla="*/ 0 w 196"/>
                <a:gd name="T47" fmla="*/ 0 h 372"/>
                <a:gd name="T48" fmla="*/ 0 w 196"/>
                <a:gd name="T49" fmla="*/ 0 h 372"/>
                <a:gd name="T50" fmla="*/ 0 w 196"/>
                <a:gd name="T51" fmla="*/ 0 h 372"/>
                <a:gd name="T52" fmla="*/ 0 w 196"/>
                <a:gd name="T53" fmla="*/ 0 h 372"/>
                <a:gd name="T54" fmla="*/ 0 w 196"/>
                <a:gd name="T55" fmla="*/ 0 h 372"/>
                <a:gd name="T56" fmla="*/ 0 w 196"/>
                <a:gd name="T57" fmla="*/ 0 h 372"/>
                <a:gd name="T58" fmla="*/ 0 w 196"/>
                <a:gd name="T59" fmla="*/ 0 h 372"/>
                <a:gd name="T60" fmla="*/ 0 w 196"/>
                <a:gd name="T61" fmla="*/ 0 h 372"/>
                <a:gd name="T62" fmla="*/ 0 w 196"/>
                <a:gd name="T63" fmla="*/ 0 h 3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6"/>
                <a:gd name="T97" fmla="*/ 0 h 372"/>
                <a:gd name="T98" fmla="*/ 196 w 196"/>
                <a:gd name="T99" fmla="*/ 372 h 3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6" h="372">
                  <a:moveTo>
                    <a:pt x="95" y="0"/>
                  </a:moveTo>
                  <a:lnTo>
                    <a:pt x="105" y="60"/>
                  </a:lnTo>
                  <a:lnTo>
                    <a:pt x="111" y="88"/>
                  </a:lnTo>
                  <a:lnTo>
                    <a:pt x="121" y="122"/>
                  </a:lnTo>
                  <a:lnTo>
                    <a:pt x="132" y="143"/>
                  </a:lnTo>
                  <a:lnTo>
                    <a:pt x="147" y="168"/>
                  </a:lnTo>
                  <a:lnTo>
                    <a:pt x="167" y="195"/>
                  </a:lnTo>
                  <a:lnTo>
                    <a:pt x="184" y="221"/>
                  </a:lnTo>
                  <a:lnTo>
                    <a:pt x="192" y="247"/>
                  </a:lnTo>
                  <a:lnTo>
                    <a:pt x="196" y="279"/>
                  </a:lnTo>
                  <a:lnTo>
                    <a:pt x="189" y="308"/>
                  </a:lnTo>
                  <a:lnTo>
                    <a:pt x="178" y="328"/>
                  </a:lnTo>
                  <a:lnTo>
                    <a:pt x="162" y="345"/>
                  </a:lnTo>
                  <a:lnTo>
                    <a:pt x="141" y="361"/>
                  </a:lnTo>
                  <a:lnTo>
                    <a:pt x="121" y="369"/>
                  </a:lnTo>
                  <a:lnTo>
                    <a:pt x="99" y="372"/>
                  </a:lnTo>
                  <a:lnTo>
                    <a:pt x="76" y="369"/>
                  </a:lnTo>
                  <a:lnTo>
                    <a:pt x="54" y="363"/>
                  </a:lnTo>
                  <a:lnTo>
                    <a:pt x="34" y="351"/>
                  </a:lnTo>
                  <a:lnTo>
                    <a:pt x="19" y="336"/>
                  </a:lnTo>
                  <a:lnTo>
                    <a:pt x="8" y="317"/>
                  </a:lnTo>
                  <a:lnTo>
                    <a:pt x="3" y="298"/>
                  </a:lnTo>
                  <a:lnTo>
                    <a:pt x="0" y="272"/>
                  </a:lnTo>
                  <a:lnTo>
                    <a:pt x="5" y="242"/>
                  </a:lnTo>
                  <a:lnTo>
                    <a:pt x="13" y="219"/>
                  </a:lnTo>
                  <a:lnTo>
                    <a:pt x="30" y="191"/>
                  </a:lnTo>
                  <a:lnTo>
                    <a:pt x="49" y="168"/>
                  </a:lnTo>
                  <a:lnTo>
                    <a:pt x="62" y="141"/>
                  </a:lnTo>
                  <a:lnTo>
                    <a:pt x="72" y="120"/>
                  </a:lnTo>
                  <a:lnTo>
                    <a:pt x="81" y="90"/>
                  </a:lnTo>
                  <a:lnTo>
                    <a:pt x="86" y="60"/>
                  </a:lnTo>
                  <a:lnTo>
                    <a:pt x="95" y="0"/>
                  </a:lnTo>
                  <a:close/>
                </a:path>
              </a:pathLst>
            </a:custGeom>
            <a:solidFill>
              <a:srgbClr val="00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010" name="Oval 27">
              <a:extLst>
                <a:ext uri="{FF2B5EF4-FFF2-40B4-BE49-F238E27FC236}">
                  <a16:creationId xmlns:a16="http://schemas.microsoft.com/office/drawing/2014/main" id="{28D003D6-4D1D-4C89-BD5C-C85149F482A3}"/>
                </a:ext>
              </a:extLst>
            </p:cNvPr>
            <p:cNvSpPr>
              <a:spLocks noChangeArrowheads="1"/>
            </p:cNvSpPr>
            <p:nvPr/>
          </p:nvSpPr>
          <p:spPr bwMode="auto">
            <a:xfrm>
              <a:off x="3587" y="1560"/>
              <a:ext cx="199" cy="39"/>
            </a:xfrm>
            <a:prstGeom prst="ellipse">
              <a:avLst/>
            </a:prstGeom>
            <a:solidFill>
              <a:srgbClr val="66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6011" name="Oval 28">
              <a:extLst>
                <a:ext uri="{FF2B5EF4-FFF2-40B4-BE49-F238E27FC236}">
                  <a16:creationId xmlns:a16="http://schemas.microsoft.com/office/drawing/2014/main" id="{6ADB1293-E2A6-48A4-AE4A-04E738DA46B4}"/>
                </a:ext>
              </a:extLst>
            </p:cNvPr>
            <p:cNvSpPr>
              <a:spLocks noChangeArrowheads="1"/>
            </p:cNvSpPr>
            <p:nvPr/>
          </p:nvSpPr>
          <p:spPr bwMode="auto">
            <a:xfrm>
              <a:off x="3673" y="1858"/>
              <a:ext cx="26" cy="30"/>
            </a:xfrm>
            <a:prstGeom prst="ellipse">
              <a:avLst/>
            </a:prstGeom>
            <a:solidFill>
              <a:srgbClr val="009999"/>
            </a:solidFill>
            <a:ln w="17463">
              <a:solidFill>
                <a:srgbClr val="404040"/>
              </a:solidFill>
              <a:round/>
              <a:headEnd/>
              <a:tailEnd/>
            </a:ln>
          </p:spPr>
          <p:txBody>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grpSp>
      <p:sp>
        <p:nvSpPr>
          <p:cNvPr id="125970" name="Line 29">
            <a:extLst>
              <a:ext uri="{FF2B5EF4-FFF2-40B4-BE49-F238E27FC236}">
                <a16:creationId xmlns:a16="http://schemas.microsoft.com/office/drawing/2014/main" id="{2D2257B4-43EE-4D0F-91FA-CB8AC66E17FA}"/>
              </a:ext>
            </a:extLst>
          </p:cNvPr>
          <p:cNvSpPr>
            <a:spLocks noChangeShapeType="1"/>
          </p:cNvSpPr>
          <p:nvPr/>
        </p:nvSpPr>
        <p:spPr bwMode="auto">
          <a:xfrm>
            <a:off x="6661151" y="1663700"/>
            <a:ext cx="9525" cy="293688"/>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71" name="Text Box 30">
            <a:extLst>
              <a:ext uri="{FF2B5EF4-FFF2-40B4-BE49-F238E27FC236}">
                <a16:creationId xmlns:a16="http://schemas.microsoft.com/office/drawing/2014/main" id="{DF1E86BC-9314-4843-9D20-924C0B781B28}"/>
              </a:ext>
            </a:extLst>
          </p:cNvPr>
          <p:cNvSpPr txBox="1">
            <a:spLocks noChangeArrowheads="1"/>
          </p:cNvSpPr>
          <p:nvPr/>
        </p:nvSpPr>
        <p:spPr bwMode="auto">
          <a:xfrm>
            <a:off x="7404100" y="1431925"/>
            <a:ext cx="285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a:latin typeface="Times New Roman" panose="02020603050405020304" pitchFamily="18" charset="0"/>
              </a:rPr>
              <a:t>-</a:t>
            </a:r>
          </a:p>
        </p:txBody>
      </p:sp>
      <p:sp>
        <p:nvSpPr>
          <p:cNvPr id="125972" name="Line 31">
            <a:extLst>
              <a:ext uri="{FF2B5EF4-FFF2-40B4-BE49-F238E27FC236}">
                <a16:creationId xmlns:a16="http://schemas.microsoft.com/office/drawing/2014/main" id="{53A510F7-79C8-4A05-BAF6-179F1A2B7323}"/>
              </a:ext>
            </a:extLst>
          </p:cNvPr>
          <p:cNvSpPr>
            <a:spLocks noChangeShapeType="1"/>
          </p:cNvSpPr>
          <p:nvPr/>
        </p:nvSpPr>
        <p:spPr bwMode="auto">
          <a:xfrm>
            <a:off x="4251326" y="2741614"/>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73" name="Line 32">
            <a:extLst>
              <a:ext uri="{FF2B5EF4-FFF2-40B4-BE49-F238E27FC236}">
                <a16:creationId xmlns:a16="http://schemas.microsoft.com/office/drawing/2014/main" id="{228FD8B6-F73E-4A60-A4F1-1356579D532A}"/>
              </a:ext>
            </a:extLst>
          </p:cNvPr>
          <p:cNvSpPr>
            <a:spLocks noChangeShapeType="1"/>
          </p:cNvSpPr>
          <p:nvPr/>
        </p:nvSpPr>
        <p:spPr bwMode="auto">
          <a:xfrm>
            <a:off x="2143126" y="1697039"/>
            <a:ext cx="9525" cy="293687"/>
          </a:xfrm>
          <a:prstGeom prst="line">
            <a:avLst/>
          </a:prstGeom>
          <a:noFill/>
          <a:ln w="3810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74" name="Line 33">
            <a:extLst>
              <a:ext uri="{FF2B5EF4-FFF2-40B4-BE49-F238E27FC236}">
                <a16:creationId xmlns:a16="http://schemas.microsoft.com/office/drawing/2014/main" id="{548D5666-C591-437A-8E80-A8229EBE582C}"/>
              </a:ext>
            </a:extLst>
          </p:cNvPr>
          <p:cNvSpPr>
            <a:spLocks noChangeShapeType="1"/>
          </p:cNvSpPr>
          <p:nvPr/>
        </p:nvSpPr>
        <p:spPr bwMode="auto">
          <a:xfrm>
            <a:off x="7664450" y="140176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75" name="Rectangle 34">
            <a:extLst>
              <a:ext uri="{FF2B5EF4-FFF2-40B4-BE49-F238E27FC236}">
                <a16:creationId xmlns:a16="http://schemas.microsoft.com/office/drawing/2014/main" id="{35167659-622B-4085-AAB1-18593AEEB71B}"/>
              </a:ext>
            </a:extLst>
          </p:cNvPr>
          <p:cNvSpPr>
            <a:spLocks noChangeArrowheads="1"/>
          </p:cNvSpPr>
          <p:nvPr/>
        </p:nvSpPr>
        <p:spPr bwMode="auto">
          <a:xfrm>
            <a:off x="6537326" y="3544888"/>
            <a:ext cx="576263" cy="639762"/>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5976" name="Text Box 35">
            <a:extLst>
              <a:ext uri="{FF2B5EF4-FFF2-40B4-BE49-F238E27FC236}">
                <a16:creationId xmlns:a16="http://schemas.microsoft.com/office/drawing/2014/main" id="{10432DE1-2984-4360-ACD9-458FB9AA1692}"/>
              </a:ext>
            </a:extLst>
          </p:cNvPr>
          <p:cNvSpPr txBox="1">
            <a:spLocks noChangeArrowheads="1"/>
          </p:cNvSpPr>
          <p:nvPr/>
        </p:nvSpPr>
        <p:spPr bwMode="auto">
          <a:xfrm>
            <a:off x="6661151" y="3660775"/>
            <a:ext cx="52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25977" name="Text Box 36">
            <a:extLst>
              <a:ext uri="{FF2B5EF4-FFF2-40B4-BE49-F238E27FC236}">
                <a16:creationId xmlns:a16="http://schemas.microsoft.com/office/drawing/2014/main" id="{FFC97B5C-5101-4E3B-BA32-DEEBB981F3CF}"/>
              </a:ext>
            </a:extLst>
          </p:cNvPr>
          <p:cNvSpPr txBox="1">
            <a:spLocks noChangeArrowheads="1"/>
          </p:cNvSpPr>
          <p:nvPr/>
        </p:nvSpPr>
        <p:spPr bwMode="auto">
          <a:xfrm>
            <a:off x="7824789" y="1625600"/>
            <a:ext cx="1012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24 mmol/l</a:t>
            </a:r>
          </a:p>
        </p:txBody>
      </p:sp>
      <p:sp>
        <p:nvSpPr>
          <p:cNvPr id="125978" name="Text Box 37">
            <a:extLst>
              <a:ext uri="{FF2B5EF4-FFF2-40B4-BE49-F238E27FC236}">
                <a16:creationId xmlns:a16="http://schemas.microsoft.com/office/drawing/2014/main" id="{6B94BFA8-C38B-4149-89A0-C746920155D3}"/>
              </a:ext>
            </a:extLst>
          </p:cNvPr>
          <p:cNvSpPr txBox="1">
            <a:spLocks noChangeArrowheads="1"/>
          </p:cNvSpPr>
          <p:nvPr/>
        </p:nvSpPr>
        <p:spPr bwMode="auto">
          <a:xfrm>
            <a:off x="7104063" y="3556000"/>
            <a:ext cx="2087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40 nmol/l (pH=7,40)</a:t>
            </a:r>
          </a:p>
        </p:txBody>
      </p:sp>
      <p:sp>
        <p:nvSpPr>
          <p:cNvPr id="125979" name="Line 38">
            <a:extLst>
              <a:ext uri="{FF2B5EF4-FFF2-40B4-BE49-F238E27FC236}">
                <a16:creationId xmlns:a16="http://schemas.microsoft.com/office/drawing/2014/main" id="{173876E3-DE78-4A2C-BD8B-F10665A1E1D2}"/>
              </a:ext>
            </a:extLst>
          </p:cNvPr>
          <p:cNvSpPr>
            <a:spLocks noChangeShapeType="1"/>
          </p:cNvSpPr>
          <p:nvPr/>
        </p:nvSpPr>
        <p:spPr bwMode="auto">
          <a:xfrm>
            <a:off x="7664450" y="2160588"/>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80" name="Line 39">
            <a:extLst>
              <a:ext uri="{FF2B5EF4-FFF2-40B4-BE49-F238E27FC236}">
                <a16:creationId xmlns:a16="http://schemas.microsoft.com/office/drawing/2014/main" id="{9913A8DC-150A-4171-9A4F-B5BDFB347059}"/>
              </a:ext>
            </a:extLst>
          </p:cNvPr>
          <p:cNvSpPr>
            <a:spLocks noChangeShapeType="1"/>
          </p:cNvSpPr>
          <p:nvPr/>
        </p:nvSpPr>
        <p:spPr bwMode="auto">
          <a:xfrm>
            <a:off x="7886700" y="1414464"/>
            <a:ext cx="0" cy="7588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5981" name="Line 40">
            <a:extLst>
              <a:ext uri="{FF2B5EF4-FFF2-40B4-BE49-F238E27FC236}">
                <a16:creationId xmlns:a16="http://schemas.microsoft.com/office/drawing/2014/main" id="{E972613F-AC77-4BE1-BB6E-DA02962E540A}"/>
              </a:ext>
            </a:extLst>
          </p:cNvPr>
          <p:cNvSpPr>
            <a:spLocks noChangeShapeType="1"/>
          </p:cNvSpPr>
          <p:nvPr/>
        </p:nvSpPr>
        <p:spPr bwMode="auto">
          <a:xfrm>
            <a:off x="7115175" y="4187825"/>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82" name="Line 41">
            <a:extLst>
              <a:ext uri="{FF2B5EF4-FFF2-40B4-BE49-F238E27FC236}">
                <a16:creationId xmlns:a16="http://schemas.microsoft.com/office/drawing/2014/main" id="{05CB1AC0-7E94-43E8-B6C2-54CBD9044853}"/>
              </a:ext>
            </a:extLst>
          </p:cNvPr>
          <p:cNvSpPr>
            <a:spLocks noChangeShapeType="1"/>
          </p:cNvSpPr>
          <p:nvPr/>
        </p:nvSpPr>
        <p:spPr bwMode="auto">
          <a:xfrm>
            <a:off x="7297738" y="3500439"/>
            <a:ext cx="0" cy="687387"/>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5983" name="Rectangle 42">
            <a:extLst>
              <a:ext uri="{FF2B5EF4-FFF2-40B4-BE49-F238E27FC236}">
                <a16:creationId xmlns:a16="http://schemas.microsoft.com/office/drawing/2014/main" id="{E863BFDA-CD09-4C58-8B77-6A1090ACD80A}"/>
              </a:ext>
            </a:extLst>
          </p:cNvPr>
          <p:cNvSpPr>
            <a:spLocks noChangeArrowheads="1"/>
          </p:cNvSpPr>
          <p:nvPr/>
        </p:nvSpPr>
        <p:spPr bwMode="auto">
          <a:xfrm>
            <a:off x="9296400" y="4397375"/>
            <a:ext cx="1111250" cy="782638"/>
          </a:xfrm>
          <a:prstGeom prst="rect">
            <a:avLst/>
          </a:prstGeom>
          <a:solidFill>
            <a:schemeClr val="accent1"/>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5984" name="Text Box 43">
            <a:extLst>
              <a:ext uri="{FF2B5EF4-FFF2-40B4-BE49-F238E27FC236}">
                <a16:creationId xmlns:a16="http://schemas.microsoft.com/office/drawing/2014/main" id="{DE2DFC2E-7B08-491A-9C1B-CAD7686CF5E4}"/>
              </a:ext>
            </a:extLst>
          </p:cNvPr>
          <p:cNvSpPr txBox="1">
            <a:spLocks noChangeArrowheads="1"/>
          </p:cNvSpPr>
          <p:nvPr/>
        </p:nvSpPr>
        <p:spPr bwMode="auto">
          <a:xfrm>
            <a:off x="6718300" y="5661025"/>
            <a:ext cx="844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Buf </a:t>
            </a:r>
            <a:r>
              <a:rPr lang="cs-CZ" altLang="cs-CZ" sz="2400" b="1" baseline="70000">
                <a:latin typeface="Arial" panose="020B0604020202020204" pitchFamily="34" charset="0"/>
              </a:rPr>
              <a:t>-</a:t>
            </a:r>
            <a:endParaRPr lang="cs-CZ" altLang="cs-CZ" sz="2400" b="1">
              <a:latin typeface="Times New Roman" panose="02020603050405020304" pitchFamily="18" charset="0"/>
            </a:endParaRPr>
          </a:p>
        </p:txBody>
      </p:sp>
      <p:sp>
        <p:nvSpPr>
          <p:cNvPr id="125985" name="Freeform 44">
            <a:extLst>
              <a:ext uri="{FF2B5EF4-FFF2-40B4-BE49-F238E27FC236}">
                <a16:creationId xmlns:a16="http://schemas.microsoft.com/office/drawing/2014/main" id="{0A408BEA-86B2-40B8-BBCE-E6AF97C4D46C}"/>
              </a:ext>
            </a:extLst>
          </p:cNvPr>
          <p:cNvSpPr>
            <a:spLocks/>
          </p:cNvSpPr>
          <p:nvPr/>
        </p:nvSpPr>
        <p:spPr bwMode="auto">
          <a:xfrm>
            <a:off x="7118350" y="3851275"/>
            <a:ext cx="2154238" cy="1035050"/>
          </a:xfrm>
          <a:custGeom>
            <a:avLst/>
            <a:gdLst>
              <a:gd name="T0" fmla="*/ 2147483646 w 1357"/>
              <a:gd name="T1" fmla="*/ 2147483646 h 652"/>
              <a:gd name="T2" fmla="*/ 2147483646 w 1357"/>
              <a:gd name="T3" fmla="*/ 2147483646 h 652"/>
              <a:gd name="T4" fmla="*/ 2147483646 w 1357"/>
              <a:gd name="T5" fmla="*/ 2147483646 h 652"/>
              <a:gd name="T6" fmla="*/ 2147483646 w 1357"/>
              <a:gd name="T7" fmla="*/ 2147483646 h 652"/>
              <a:gd name="T8" fmla="*/ 2147483646 w 1357"/>
              <a:gd name="T9" fmla="*/ 0 h 652"/>
              <a:gd name="T10" fmla="*/ 0 w 1357"/>
              <a:gd name="T11" fmla="*/ 2147483646 h 652"/>
              <a:gd name="T12" fmla="*/ 0 60000 65536"/>
              <a:gd name="T13" fmla="*/ 0 60000 65536"/>
              <a:gd name="T14" fmla="*/ 0 60000 65536"/>
              <a:gd name="T15" fmla="*/ 0 60000 65536"/>
              <a:gd name="T16" fmla="*/ 0 60000 65536"/>
              <a:gd name="T17" fmla="*/ 0 60000 65536"/>
              <a:gd name="T18" fmla="*/ 0 w 1357"/>
              <a:gd name="T19" fmla="*/ 0 h 652"/>
              <a:gd name="T20" fmla="*/ 1357 w 1357"/>
              <a:gd name="T21" fmla="*/ 652 h 652"/>
            </a:gdLst>
            <a:ahLst/>
            <a:cxnLst>
              <a:cxn ang="T12">
                <a:pos x="T0" y="T1"/>
              </a:cxn>
              <a:cxn ang="T13">
                <a:pos x="T2" y="T3"/>
              </a:cxn>
              <a:cxn ang="T14">
                <a:pos x="T4" y="T5"/>
              </a:cxn>
              <a:cxn ang="T15">
                <a:pos x="T6" y="T7"/>
              </a:cxn>
              <a:cxn ang="T16">
                <a:pos x="T8" y="T9"/>
              </a:cxn>
              <a:cxn ang="T17">
                <a:pos x="T10" y="T11"/>
              </a:cxn>
            </a:cxnLst>
            <a:rect l="T18" t="T19" r="T20" b="T21"/>
            <a:pathLst>
              <a:path w="1357" h="652">
                <a:moveTo>
                  <a:pt x="1357" y="647"/>
                </a:moveTo>
                <a:lnTo>
                  <a:pt x="757" y="652"/>
                </a:lnTo>
                <a:cubicBezTo>
                  <a:pt x="637" y="634"/>
                  <a:pt x="655" y="631"/>
                  <a:pt x="635" y="538"/>
                </a:cubicBezTo>
                <a:lnTo>
                  <a:pt x="635" y="91"/>
                </a:lnTo>
                <a:cubicBezTo>
                  <a:pt x="622" y="1"/>
                  <a:pt x="660" y="15"/>
                  <a:pt x="554" y="0"/>
                </a:cubicBezTo>
                <a:lnTo>
                  <a:pt x="0" y="1"/>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5986" name="Freeform 45">
            <a:extLst>
              <a:ext uri="{FF2B5EF4-FFF2-40B4-BE49-F238E27FC236}">
                <a16:creationId xmlns:a16="http://schemas.microsoft.com/office/drawing/2014/main" id="{2D774D7C-F618-4176-BA2B-86C52B3D15D5}"/>
              </a:ext>
            </a:extLst>
          </p:cNvPr>
          <p:cNvSpPr>
            <a:spLocks/>
          </p:cNvSpPr>
          <p:nvPr/>
        </p:nvSpPr>
        <p:spPr bwMode="auto">
          <a:xfrm>
            <a:off x="7631114" y="4878389"/>
            <a:ext cx="1658937" cy="1012825"/>
          </a:xfrm>
          <a:custGeom>
            <a:avLst/>
            <a:gdLst>
              <a:gd name="T0" fmla="*/ 2147483646 w 1045"/>
              <a:gd name="T1" fmla="*/ 0 h 638"/>
              <a:gd name="T2" fmla="*/ 2147483646 w 1045"/>
              <a:gd name="T3" fmla="*/ 2147483646 h 638"/>
              <a:gd name="T4" fmla="*/ 2147483646 w 1045"/>
              <a:gd name="T5" fmla="*/ 0 h 638"/>
              <a:gd name="T6" fmla="*/ 2147483646 w 1045"/>
              <a:gd name="T7" fmla="*/ 2147483646 h 638"/>
              <a:gd name="T8" fmla="*/ 2147483646 w 1045"/>
              <a:gd name="T9" fmla="*/ 2147483646 h 638"/>
              <a:gd name="T10" fmla="*/ 2147483646 w 1045"/>
              <a:gd name="T11" fmla="*/ 2147483646 h 638"/>
              <a:gd name="T12" fmla="*/ 0 w 1045"/>
              <a:gd name="T13" fmla="*/ 2147483646 h 638"/>
              <a:gd name="T14" fmla="*/ 0 60000 65536"/>
              <a:gd name="T15" fmla="*/ 0 60000 65536"/>
              <a:gd name="T16" fmla="*/ 0 60000 65536"/>
              <a:gd name="T17" fmla="*/ 0 60000 65536"/>
              <a:gd name="T18" fmla="*/ 0 60000 65536"/>
              <a:gd name="T19" fmla="*/ 0 60000 65536"/>
              <a:gd name="T20" fmla="*/ 0 60000 65536"/>
              <a:gd name="T21" fmla="*/ 0 w 1045"/>
              <a:gd name="T22" fmla="*/ 0 h 638"/>
              <a:gd name="T23" fmla="*/ 1045 w 1045"/>
              <a:gd name="T24" fmla="*/ 638 h 6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5" h="638">
                <a:moveTo>
                  <a:pt x="1045" y="0"/>
                </a:moveTo>
                <a:lnTo>
                  <a:pt x="763" y="5"/>
                </a:lnTo>
                <a:lnTo>
                  <a:pt x="434" y="0"/>
                </a:lnTo>
                <a:cubicBezTo>
                  <a:pt x="359" y="22"/>
                  <a:pt x="332" y="47"/>
                  <a:pt x="312" y="138"/>
                </a:cubicBezTo>
                <a:lnTo>
                  <a:pt x="312" y="547"/>
                </a:lnTo>
                <a:cubicBezTo>
                  <a:pt x="298" y="630"/>
                  <a:pt x="283" y="623"/>
                  <a:pt x="231" y="638"/>
                </a:cubicBezTo>
                <a:lnTo>
                  <a:pt x="0" y="638"/>
                </a:lnTo>
              </a:path>
            </a:pathLst>
          </a:custGeom>
          <a:noFill/>
          <a:ln w="38100">
            <a:solidFill>
              <a:srgbClr val="000000"/>
            </a:solidFill>
            <a:round/>
            <a:headEnd type="triangl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5987" name="Text Box 46">
            <a:extLst>
              <a:ext uri="{FF2B5EF4-FFF2-40B4-BE49-F238E27FC236}">
                <a16:creationId xmlns:a16="http://schemas.microsoft.com/office/drawing/2014/main" id="{C7CAB4BA-6F1D-43E3-9FC7-31D582A4A378}"/>
              </a:ext>
            </a:extLst>
          </p:cNvPr>
          <p:cNvSpPr txBox="1">
            <a:spLocks noChangeArrowheads="1"/>
          </p:cNvSpPr>
          <p:nvPr/>
        </p:nvSpPr>
        <p:spPr bwMode="auto">
          <a:xfrm>
            <a:off x="9494838" y="4603750"/>
            <a:ext cx="912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2400" b="1">
                <a:latin typeface="Arial" panose="020B0604020202020204" pitchFamily="34" charset="0"/>
              </a:rPr>
              <a:t>HBuf</a:t>
            </a:r>
            <a:endParaRPr lang="cs-CZ" altLang="cs-CZ" sz="2400" b="1">
              <a:latin typeface="Times New Roman" panose="02020603050405020304" pitchFamily="18" charset="0"/>
            </a:endParaRPr>
          </a:p>
        </p:txBody>
      </p:sp>
      <p:sp>
        <p:nvSpPr>
          <p:cNvPr id="125988" name="Line 47">
            <a:extLst>
              <a:ext uri="{FF2B5EF4-FFF2-40B4-BE49-F238E27FC236}">
                <a16:creationId xmlns:a16="http://schemas.microsoft.com/office/drawing/2014/main" id="{42818C34-962B-4DFF-87F8-4DDBFD13421B}"/>
              </a:ext>
            </a:extLst>
          </p:cNvPr>
          <p:cNvSpPr>
            <a:spLocks noChangeShapeType="1"/>
          </p:cNvSpPr>
          <p:nvPr/>
        </p:nvSpPr>
        <p:spPr bwMode="auto">
          <a:xfrm>
            <a:off x="7054850" y="353536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89" name="Text Box 48">
            <a:extLst>
              <a:ext uri="{FF2B5EF4-FFF2-40B4-BE49-F238E27FC236}">
                <a16:creationId xmlns:a16="http://schemas.microsoft.com/office/drawing/2014/main" id="{DA4DCFD0-BF68-4D6A-B99D-AF4A99225574}"/>
              </a:ext>
            </a:extLst>
          </p:cNvPr>
          <p:cNvSpPr txBox="1">
            <a:spLocks noChangeArrowheads="1"/>
          </p:cNvSpPr>
          <p:nvPr/>
        </p:nvSpPr>
        <p:spPr bwMode="auto">
          <a:xfrm>
            <a:off x="3305175" y="115888"/>
            <a:ext cx="3676650" cy="46196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r>
              <a:rPr lang="cs-CZ" altLang="cs-CZ" sz="2400" b="1">
                <a:latin typeface="Arial" panose="020B0604020202020204" pitchFamily="34" charset="0"/>
              </a:rPr>
              <a:t>A: Titrace CO</a:t>
            </a:r>
            <a:r>
              <a:rPr lang="cs-CZ" altLang="cs-CZ" sz="2400" b="1" baseline="-25000">
                <a:latin typeface="Arial" panose="020B0604020202020204" pitchFamily="34" charset="0"/>
              </a:rPr>
              <a:t>2</a:t>
            </a:r>
            <a:r>
              <a:rPr lang="cs-CZ" altLang="cs-CZ" sz="2400" b="1">
                <a:latin typeface="Arial" panose="020B0604020202020204" pitchFamily="34" charset="0"/>
              </a:rPr>
              <a:t> „in vitro“</a:t>
            </a:r>
            <a:endParaRPr lang="cs-CZ" altLang="cs-CZ" sz="2400" b="1">
              <a:latin typeface="Times New Roman" panose="02020603050405020304" pitchFamily="18" charset="0"/>
            </a:endParaRPr>
          </a:p>
        </p:txBody>
      </p:sp>
      <p:sp>
        <p:nvSpPr>
          <p:cNvPr id="271409" name="Text Box 49">
            <a:extLst>
              <a:ext uri="{FF2B5EF4-FFF2-40B4-BE49-F238E27FC236}">
                <a16:creationId xmlns:a16="http://schemas.microsoft.com/office/drawing/2014/main" id="{C7C16296-80BD-454E-8A51-457137F760C9}"/>
              </a:ext>
            </a:extLst>
          </p:cNvPr>
          <p:cNvSpPr txBox="1">
            <a:spLocks noChangeArrowheads="1"/>
          </p:cNvSpPr>
          <p:nvPr/>
        </p:nvSpPr>
        <p:spPr bwMode="auto">
          <a:xfrm>
            <a:off x="1703388" y="5949951"/>
            <a:ext cx="3625850" cy="615553"/>
          </a:xfrm>
          <a:prstGeom prst="rect">
            <a:avLst/>
          </a:prstGeom>
          <a:noFill/>
          <a:ln w="12700">
            <a:solidFill>
              <a:schemeClr val="tx1"/>
            </a:solidFill>
            <a:miter lim="800000"/>
            <a:headEnd/>
            <a:tailEnd/>
          </a:ln>
          <a:effectLst>
            <a:prstShdw prst="shdw17" dist="17961" dir="2700000">
              <a:schemeClr val="tx1">
                <a:gamma/>
                <a:shade val="60000"/>
                <a:invGamma/>
              </a:schemeClr>
            </a:prstShdw>
          </a:effectLst>
        </p:spPr>
        <p:txBody>
          <a:bodyPr>
            <a:spAutoFit/>
          </a:bodyPr>
          <a:lstStyle/>
          <a:p>
            <a:pPr>
              <a:defRPr/>
            </a:pPr>
            <a:r>
              <a:rPr lang="cs-CZ" sz="1600" b="1">
                <a:latin typeface="Arial" pitchFamily="34" charset="0"/>
              </a:rPr>
              <a:t>Buffer Base (BB)</a:t>
            </a:r>
          </a:p>
          <a:p>
            <a:pPr>
              <a:defRPr/>
            </a:pPr>
            <a:r>
              <a:rPr lang="cs-CZ" sz="1600" b="1">
                <a:latin typeface="Arial" pitchFamily="34" charset="0"/>
              </a:rPr>
              <a:t>BB  =</a:t>
            </a:r>
            <a:r>
              <a:rPr lang="cs-CZ" b="1">
                <a:latin typeface="Arial" pitchFamily="34" charset="0"/>
              </a:rPr>
              <a:t> </a:t>
            </a:r>
            <a:r>
              <a:rPr lang="en-US">
                <a:latin typeface="Arial" pitchFamily="34" charset="0"/>
              </a:rPr>
              <a:t>[</a:t>
            </a:r>
            <a:r>
              <a:rPr lang="cs-CZ" sz="1600" b="1">
                <a:latin typeface="Arial" pitchFamily="34" charset="0"/>
              </a:rPr>
              <a:t>HCO</a:t>
            </a:r>
            <a:r>
              <a:rPr lang="cs-CZ" sz="1600" b="1" baseline="-25000">
                <a:latin typeface="Arial" pitchFamily="34" charset="0"/>
              </a:rPr>
              <a:t>3</a:t>
            </a:r>
            <a:r>
              <a:rPr lang="cs-CZ" sz="1600" b="1" baseline="70000">
                <a:latin typeface="Arial" pitchFamily="34" charset="0"/>
              </a:rPr>
              <a:t>-</a:t>
            </a:r>
            <a:r>
              <a:rPr lang="cs-CZ" b="1" baseline="70000">
                <a:latin typeface="Arial" pitchFamily="34" charset="0"/>
              </a:rPr>
              <a:t> </a:t>
            </a:r>
            <a:r>
              <a:rPr lang="cs-CZ">
                <a:latin typeface="Arial" pitchFamily="34" charset="0"/>
              </a:rPr>
              <a:t>]</a:t>
            </a:r>
            <a:r>
              <a:rPr lang="cs-CZ" b="1">
                <a:latin typeface="Arial" pitchFamily="34" charset="0"/>
              </a:rPr>
              <a:t>+ </a:t>
            </a:r>
            <a:r>
              <a:rPr lang="cs-CZ">
                <a:latin typeface="Arial" pitchFamily="34" charset="0"/>
              </a:rPr>
              <a:t>[</a:t>
            </a:r>
            <a:r>
              <a:rPr lang="cs-CZ" sz="1600" b="1">
                <a:latin typeface="Arial" pitchFamily="34" charset="0"/>
              </a:rPr>
              <a:t>Buf </a:t>
            </a:r>
            <a:r>
              <a:rPr lang="cs-CZ" sz="1600" b="1" baseline="70000">
                <a:latin typeface="Arial" pitchFamily="34" charset="0"/>
              </a:rPr>
              <a:t>-</a:t>
            </a:r>
            <a:r>
              <a:rPr lang="cs-CZ" b="1" baseline="70000">
                <a:latin typeface="Arial" pitchFamily="34" charset="0"/>
              </a:rPr>
              <a:t> </a:t>
            </a:r>
            <a:r>
              <a:rPr lang="cs-CZ">
                <a:latin typeface="Arial" pitchFamily="34" charset="0"/>
              </a:rPr>
              <a:t>]</a:t>
            </a:r>
            <a:endParaRPr lang="cs-CZ" b="1" baseline="70000">
              <a:latin typeface="Arial" pitchFamily="34" charset="0"/>
            </a:endParaRPr>
          </a:p>
        </p:txBody>
      </p:sp>
      <p:sp>
        <p:nvSpPr>
          <p:cNvPr id="125991" name="Rectangle 50">
            <a:extLst>
              <a:ext uri="{FF2B5EF4-FFF2-40B4-BE49-F238E27FC236}">
                <a16:creationId xmlns:a16="http://schemas.microsoft.com/office/drawing/2014/main" id="{B39C2979-EB94-48D8-AC77-31912AF9315A}"/>
              </a:ext>
            </a:extLst>
          </p:cNvPr>
          <p:cNvSpPr>
            <a:spLocks noChangeArrowheads="1"/>
          </p:cNvSpPr>
          <p:nvPr/>
        </p:nvSpPr>
        <p:spPr bwMode="auto">
          <a:xfrm>
            <a:off x="6527801" y="3068639"/>
            <a:ext cx="1152525" cy="484187"/>
          </a:xfrm>
          <a:prstGeom prst="rect">
            <a:avLst/>
          </a:prstGeom>
          <a:solidFill>
            <a:srgbClr val="FF3300"/>
          </a:solidFill>
          <a:ln w="12700">
            <a:solidFill>
              <a:srgbClr val="000000"/>
            </a:solidFill>
            <a:miter lim="800000"/>
            <a:headEnd/>
            <a:tailEnd/>
          </a:ln>
        </p:spPr>
        <p:txBody>
          <a:bodyPr wrap="none" anchor="ct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spcBef>
                <a:spcPct val="0"/>
              </a:spcBef>
              <a:buClrTx/>
              <a:buFontTx/>
              <a:buNone/>
            </a:pPr>
            <a:endParaRPr lang="en-GB" altLang="cs-CZ" sz="2400">
              <a:latin typeface="Times New Roman" panose="02020603050405020304" pitchFamily="18" charset="0"/>
            </a:endParaRPr>
          </a:p>
        </p:txBody>
      </p:sp>
      <p:sp>
        <p:nvSpPr>
          <p:cNvPr id="125992" name="Line 51">
            <a:extLst>
              <a:ext uri="{FF2B5EF4-FFF2-40B4-BE49-F238E27FC236}">
                <a16:creationId xmlns:a16="http://schemas.microsoft.com/office/drawing/2014/main" id="{029B27B8-2C59-475C-AAFB-4802CFA6B3CC}"/>
              </a:ext>
            </a:extLst>
          </p:cNvPr>
          <p:cNvSpPr>
            <a:spLocks noChangeShapeType="1"/>
          </p:cNvSpPr>
          <p:nvPr/>
        </p:nvSpPr>
        <p:spPr bwMode="auto">
          <a:xfrm>
            <a:off x="7886700" y="1039813"/>
            <a:ext cx="0" cy="36195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25993" name="Group 52">
            <a:extLst>
              <a:ext uri="{FF2B5EF4-FFF2-40B4-BE49-F238E27FC236}">
                <a16:creationId xmlns:a16="http://schemas.microsoft.com/office/drawing/2014/main" id="{3CA3857B-CF4A-4C37-BFD7-406158EFBF18}"/>
              </a:ext>
            </a:extLst>
          </p:cNvPr>
          <p:cNvGrpSpPr>
            <a:grpSpLocks/>
          </p:cNvGrpSpPr>
          <p:nvPr/>
        </p:nvGrpSpPr>
        <p:grpSpPr bwMode="auto">
          <a:xfrm>
            <a:off x="7712076" y="958850"/>
            <a:ext cx="2085975" cy="420688"/>
            <a:chOff x="3990" y="594"/>
            <a:chExt cx="1314" cy="265"/>
          </a:xfrm>
        </p:grpSpPr>
        <p:sp>
          <p:nvSpPr>
            <p:cNvPr id="126001" name="Text Box 53">
              <a:extLst>
                <a:ext uri="{FF2B5EF4-FFF2-40B4-BE49-F238E27FC236}">
                  <a16:creationId xmlns:a16="http://schemas.microsoft.com/office/drawing/2014/main" id="{362AE750-D070-41AD-8EA5-155D98C8B3E4}"/>
                </a:ext>
              </a:extLst>
            </p:cNvPr>
            <p:cNvSpPr txBox="1">
              <a:spLocks noChangeArrowheads="1"/>
            </p:cNvSpPr>
            <p:nvPr/>
          </p:nvSpPr>
          <p:spPr bwMode="auto">
            <a:xfrm>
              <a:off x="3990" y="667"/>
              <a:ext cx="13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dHCO</a:t>
              </a:r>
              <a:r>
                <a:rPr lang="cs-CZ" altLang="cs-CZ" sz="1400" b="1" baseline="-25000">
                  <a:latin typeface="Times New Roman" panose="02020603050405020304" pitchFamily="18" charset="0"/>
                </a:rPr>
                <a:t>3</a:t>
              </a:r>
              <a:r>
                <a:rPr lang="cs-CZ" altLang="cs-CZ" sz="1400" b="1">
                  <a:latin typeface="Times New Roman" panose="02020603050405020304" pitchFamily="18" charset="0"/>
                </a:rPr>
                <a:t> = +1 mmol/l</a:t>
              </a:r>
            </a:p>
          </p:txBody>
        </p:sp>
        <p:sp>
          <p:nvSpPr>
            <p:cNvPr id="126002" name="Text Box 54">
              <a:extLst>
                <a:ext uri="{FF2B5EF4-FFF2-40B4-BE49-F238E27FC236}">
                  <a16:creationId xmlns:a16="http://schemas.microsoft.com/office/drawing/2014/main" id="{6F939E77-7AB6-432D-9E02-274178ED0FFB}"/>
                </a:ext>
              </a:extLst>
            </p:cNvPr>
            <p:cNvSpPr txBox="1">
              <a:spLocks noChangeArrowheads="1"/>
            </p:cNvSpPr>
            <p:nvPr/>
          </p:nvSpPr>
          <p:spPr bwMode="auto">
            <a:xfrm>
              <a:off x="4478" y="594"/>
              <a:ext cx="5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a:t>
              </a:r>
            </a:p>
          </p:txBody>
        </p:sp>
      </p:grpSp>
      <p:sp>
        <p:nvSpPr>
          <p:cNvPr id="125994" name="Line 55">
            <a:extLst>
              <a:ext uri="{FF2B5EF4-FFF2-40B4-BE49-F238E27FC236}">
                <a16:creationId xmlns:a16="http://schemas.microsoft.com/office/drawing/2014/main" id="{F3862D1C-FFAB-4E7E-929F-2EB1D7533AAE}"/>
              </a:ext>
            </a:extLst>
          </p:cNvPr>
          <p:cNvSpPr>
            <a:spLocks noChangeShapeType="1"/>
          </p:cNvSpPr>
          <p:nvPr/>
        </p:nvSpPr>
        <p:spPr bwMode="auto">
          <a:xfrm>
            <a:off x="7642225" y="103981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95" name="Line 56">
            <a:extLst>
              <a:ext uri="{FF2B5EF4-FFF2-40B4-BE49-F238E27FC236}">
                <a16:creationId xmlns:a16="http://schemas.microsoft.com/office/drawing/2014/main" id="{7783CD02-7858-47B9-824F-E4EFDC705042}"/>
              </a:ext>
            </a:extLst>
          </p:cNvPr>
          <p:cNvSpPr>
            <a:spLocks noChangeShapeType="1"/>
          </p:cNvSpPr>
          <p:nvPr/>
        </p:nvSpPr>
        <p:spPr bwMode="auto">
          <a:xfrm>
            <a:off x="7924800" y="3078164"/>
            <a:ext cx="0" cy="42227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25996" name="Group 57">
            <a:extLst>
              <a:ext uri="{FF2B5EF4-FFF2-40B4-BE49-F238E27FC236}">
                <a16:creationId xmlns:a16="http://schemas.microsoft.com/office/drawing/2014/main" id="{ABB5448C-D5A8-4B06-8E61-79EDDEE82ADC}"/>
              </a:ext>
            </a:extLst>
          </p:cNvPr>
          <p:cNvGrpSpPr>
            <a:grpSpLocks/>
          </p:cNvGrpSpPr>
          <p:nvPr/>
        </p:nvGrpSpPr>
        <p:grpSpPr bwMode="auto">
          <a:xfrm>
            <a:off x="7750176" y="2997200"/>
            <a:ext cx="2085975" cy="420688"/>
            <a:chOff x="3990" y="594"/>
            <a:chExt cx="1314" cy="265"/>
          </a:xfrm>
        </p:grpSpPr>
        <p:sp>
          <p:nvSpPr>
            <p:cNvPr id="125999" name="Text Box 58">
              <a:extLst>
                <a:ext uri="{FF2B5EF4-FFF2-40B4-BE49-F238E27FC236}">
                  <a16:creationId xmlns:a16="http://schemas.microsoft.com/office/drawing/2014/main" id="{AB7A64C7-5F37-4AE5-89DA-48B825AFC2BF}"/>
                </a:ext>
              </a:extLst>
            </p:cNvPr>
            <p:cNvSpPr txBox="1">
              <a:spLocks noChangeArrowheads="1"/>
            </p:cNvSpPr>
            <p:nvPr/>
          </p:nvSpPr>
          <p:spPr bwMode="auto">
            <a:xfrm>
              <a:off x="3990" y="667"/>
              <a:ext cx="131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dH</a:t>
              </a:r>
              <a:r>
                <a:rPr lang="cs-CZ" altLang="cs-CZ" sz="1400" b="1" baseline="30000">
                  <a:latin typeface="Times New Roman" panose="02020603050405020304" pitchFamily="18" charset="0"/>
                </a:rPr>
                <a:t>+</a:t>
              </a:r>
              <a:r>
                <a:rPr lang="cs-CZ" altLang="cs-CZ" sz="1400" b="1">
                  <a:latin typeface="Times New Roman" panose="02020603050405020304" pitchFamily="18" charset="0"/>
                </a:rPr>
                <a:t> = +1 mmol/l</a:t>
              </a:r>
            </a:p>
          </p:txBody>
        </p:sp>
        <p:sp>
          <p:nvSpPr>
            <p:cNvPr id="126000" name="Text Box 59">
              <a:extLst>
                <a:ext uri="{FF2B5EF4-FFF2-40B4-BE49-F238E27FC236}">
                  <a16:creationId xmlns:a16="http://schemas.microsoft.com/office/drawing/2014/main" id="{8F28FD0E-E193-4F77-9E42-351732385596}"/>
                </a:ext>
              </a:extLst>
            </p:cNvPr>
            <p:cNvSpPr txBox="1">
              <a:spLocks noChangeArrowheads="1"/>
            </p:cNvSpPr>
            <p:nvPr/>
          </p:nvSpPr>
          <p:spPr bwMode="auto">
            <a:xfrm>
              <a:off x="4478" y="594"/>
              <a:ext cx="51"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2"/>
                </a:buClr>
                <a:buChar char="•"/>
                <a:defRPr sz="3200">
                  <a:solidFill>
                    <a:schemeClr val="tx1"/>
                  </a:solidFill>
                  <a:latin typeface="Georgia" panose="02040502050405020303" pitchFamily="18" charset="0"/>
                </a:defRPr>
              </a:lvl1pPr>
              <a:lvl2pPr marL="742950" indent="-285750">
                <a:spcBef>
                  <a:spcPct val="20000"/>
                </a:spcBef>
                <a:buClr>
                  <a:schemeClr val="accent2"/>
                </a:buClr>
                <a:buFont typeface="Arial" panose="020B0604020202020204" pitchFamily="34" charset="0"/>
                <a:buChar char="–"/>
                <a:defRPr sz="2800">
                  <a:solidFill>
                    <a:schemeClr val="tx1"/>
                  </a:solidFill>
                  <a:latin typeface="Georgia" panose="02040502050405020303" pitchFamily="18" charset="0"/>
                </a:defRPr>
              </a:lvl2pPr>
              <a:lvl3pPr marL="1143000" indent="-228600">
                <a:spcBef>
                  <a:spcPct val="20000"/>
                </a:spcBef>
                <a:buClr>
                  <a:schemeClr val="accent2"/>
                </a:buClr>
                <a:buChar char="•"/>
                <a:defRPr sz="2400">
                  <a:solidFill>
                    <a:schemeClr val="tx1"/>
                  </a:solidFill>
                  <a:latin typeface="Georgia" panose="02040502050405020303" pitchFamily="18" charset="0"/>
                </a:defRPr>
              </a:lvl3pPr>
              <a:lvl4pPr marL="1600200" indent="-228600">
                <a:spcBef>
                  <a:spcPct val="20000"/>
                </a:spcBef>
                <a:buChar char="–"/>
                <a:defRPr sz="2000">
                  <a:solidFill>
                    <a:schemeClr val="tx1"/>
                  </a:solidFill>
                  <a:latin typeface="Georgia" panose="02040502050405020303" pitchFamily="18" charset="0"/>
                </a:defRPr>
              </a:lvl4pPr>
              <a:lvl5pPr marL="2057400" indent="-228600">
                <a:spcBef>
                  <a:spcPct val="20000"/>
                </a:spcBef>
                <a:buChar char="»"/>
                <a:defRPr sz="2000">
                  <a:solidFill>
                    <a:schemeClr val="tx1"/>
                  </a:solidFill>
                  <a:latin typeface="Georgia" panose="02040502050405020303" pitchFamily="18" charset="0"/>
                </a:defRPr>
              </a:lvl5pPr>
              <a:lvl6pPr marL="2514600" indent="-228600" eaLnBrk="0" fontAlgn="base" hangingPunct="0">
                <a:spcBef>
                  <a:spcPct val="20000"/>
                </a:spcBef>
                <a:spcAft>
                  <a:spcPct val="0"/>
                </a:spcAft>
                <a:buChar char="»"/>
                <a:defRPr sz="2000">
                  <a:solidFill>
                    <a:schemeClr val="tx1"/>
                  </a:solidFill>
                  <a:latin typeface="Georgia" panose="02040502050405020303" pitchFamily="18" charset="0"/>
                </a:defRPr>
              </a:lvl6pPr>
              <a:lvl7pPr marL="2971800" indent="-228600" eaLnBrk="0" fontAlgn="base" hangingPunct="0">
                <a:spcBef>
                  <a:spcPct val="20000"/>
                </a:spcBef>
                <a:spcAft>
                  <a:spcPct val="0"/>
                </a:spcAft>
                <a:buChar char="»"/>
                <a:defRPr sz="2000">
                  <a:solidFill>
                    <a:schemeClr val="tx1"/>
                  </a:solidFill>
                  <a:latin typeface="Georgia" panose="02040502050405020303" pitchFamily="18" charset="0"/>
                </a:defRPr>
              </a:lvl7pPr>
              <a:lvl8pPr marL="3429000" indent="-228600" eaLnBrk="0" fontAlgn="base" hangingPunct="0">
                <a:spcBef>
                  <a:spcPct val="20000"/>
                </a:spcBef>
                <a:spcAft>
                  <a:spcPct val="0"/>
                </a:spcAft>
                <a:buChar char="»"/>
                <a:defRPr sz="2000">
                  <a:solidFill>
                    <a:schemeClr val="tx1"/>
                  </a:solidFill>
                  <a:latin typeface="Georgia" panose="02040502050405020303" pitchFamily="18" charset="0"/>
                </a:defRPr>
              </a:lvl8pPr>
              <a:lvl9pPr marL="3886200" indent="-228600" eaLnBrk="0" fontAlgn="base" hangingPunct="0">
                <a:spcBef>
                  <a:spcPct val="20000"/>
                </a:spcBef>
                <a:spcAft>
                  <a:spcPct val="0"/>
                </a:spcAft>
                <a:buChar char="»"/>
                <a:defRPr sz="2000">
                  <a:solidFill>
                    <a:schemeClr val="tx1"/>
                  </a:solidFill>
                  <a:latin typeface="Georgia" panose="02040502050405020303" pitchFamily="18" charset="0"/>
                </a:defRPr>
              </a:lvl9pPr>
            </a:lstStyle>
            <a:p>
              <a:pPr algn="ctr">
                <a:spcBef>
                  <a:spcPct val="0"/>
                </a:spcBef>
                <a:buClrTx/>
                <a:buFontTx/>
                <a:buNone/>
              </a:pPr>
              <a:r>
                <a:rPr lang="cs-CZ" altLang="cs-CZ" sz="1400" b="1">
                  <a:latin typeface="Times New Roman" panose="02020603050405020304" pitchFamily="18" charset="0"/>
                </a:rPr>
                <a:t>-</a:t>
              </a:r>
            </a:p>
          </p:txBody>
        </p:sp>
      </p:grpSp>
      <p:sp>
        <p:nvSpPr>
          <p:cNvPr id="125997" name="Line 60">
            <a:extLst>
              <a:ext uri="{FF2B5EF4-FFF2-40B4-BE49-F238E27FC236}">
                <a16:creationId xmlns:a16="http://schemas.microsoft.com/office/drawing/2014/main" id="{D90DED97-BB45-418C-A51E-8979C2F2AFB6}"/>
              </a:ext>
            </a:extLst>
          </p:cNvPr>
          <p:cNvSpPr>
            <a:spLocks noChangeShapeType="1"/>
          </p:cNvSpPr>
          <p:nvPr/>
        </p:nvSpPr>
        <p:spPr bwMode="auto">
          <a:xfrm>
            <a:off x="7680325" y="307816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998" name="Line 61">
            <a:extLst>
              <a:ext uri="{FF2B5EF4-FFF2-40B4-BE49-F238E27FC236}">
                <a16:creationId xmlns:a16="http://schemas.microsoft.com/office/drawing/2014/main" id="{1BE51443-1424-49AC-9F83-3319C17845D6}"/>
              </a:ext>
            </a:extLst>
          </p:cNvPr>
          <p:cNvSpPr>
            <a:spLocks noChangeShapeType="1"/>
          </p:cNvSpPr>
          <p:nvPr/>
        </p:nvSpPr>
        <p:spPr bwMode="auto">
          <a:xfrm>
            <a:off x="7618413" y="3535363"/>
            <a:ext cx="349250" cy="0"/>
          </a:xfrm>
          <a:prstGeom prst="line">
            <a:avLst/>
          </a:prstGeom>
          <a:noFill/>
          <a:ln w="12700" cap="rnd">
            <a:solidFill>
              <a:srgbClr val="000000"/>
            </a:solidFill>
            <a:prstDash val="sysDot"/>
            <a:round/>
            <a:headEnd/>
            <a:tailEnd/>
          </a:ln>
          <a:extLst>
            <a:ext uri="{909E8E84-426E-40DD-AFC4-6F175D3DCCD1}">
              <a14:hiddenFill xmlns:a14="http://schemas.microsoft.com/office/drawing/2010/main">
                <a:noFill/>
              </a14:hiddenFill>
            </a:ext>
          </a:extLst>
        </p:spPr>
        <p:txBody>
          <a:bodyPr wrap="none" anchor="ctr"/>
          <a:lstStyle/>
          <a:p>
            <a:endParaRPr lang="en-US"/>
          </a:p>
        </p:txBody>
      </p:sp>
    </p:spTree>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ABR FLASH\ABR výuka\ABR v Plazmě\ABRvPlazmě verze 1.0.swf"/>
</p:tagLst>
</file>

<file path=ppt/tags/tag2.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ABR FLASH\ABR výuka\Ladění.swf"/>
</p:tagLst>
</file>

<file path=ppt/tags/tag3.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Kapátko\Kapátko.swf"/>
</p:tagLst>
</file>

<file path=ppt/tags/tag4.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ABR FLASH\ABR výuka\ABR v Plazmě\ABRvPlazmě verze 1.0.swf"/>
</p:tagLst>
</file>

<file path=ppt/tags/tag5.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ABR FLASH\ABR výuka\Ladění.swf"/>
</p:tagLst>
</file>

<file path=ppt/tags/tag6.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Kapátko\Kapátko.swf"/>
</p:tagLst>
</file>

<file path=ppt/tags/tag7.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ABR FLASH\ABR výuka\ABR v Plazmě\ABRvPlazmě verze 1.0.swf"/>
</p:tagLst>
</file>

<file path=ppt/tags/tag8.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ABR FLASH\ABR výuka\Ladění.swf"/>
</p:tagLst>
</file>

<file path=ppt/tags/tag9.xml><?xml version="1.0" encoding="utf-8"?>
<p:tagLst xmlns:a="http://schemas.openxmlformats.org/drawingml/2006/main" xmlns:r="http://schemas.openxmlformats.org/officeDocument/2006/relationships" xmlns:p="http://schemas.openxmlformats.org/presentationml/2006/main">
  <p:tag name="MMPROD_SWF_FILE" val="0;C:\Documents and Settings\Jirka\Dokumenty\FLASH\Kapátko\Kapátko.swf"/>
</p:tagLst>
</file>

<file path=ppt/theme/theme1.xml><?xml version="1.0" encoding="utf-8"?>
<a:theme xmlns:a="http://schemas.openxmlformats.org/drawingml/2006/main" name="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607</TotalTime>
  <Words>13942</Words>
  <Application>Microsoft Office PowerPoint</Application>
  <PresentationFormat>Širokoúhlá obrazovka</PresentationFormat>
  <Paragraphs>2423</Paragraphs>
  <Slides>159</Slides>
  <Notes>130</Notes>
  <HiddenSlides>0</HiddenSlides>
  <MMClips>0</MMClips>
  <ScaleCrop>false</ScaleCrop>
  <HeadingPairs>
    <vt:vector size="8" baseType="variant">
      <vt:variant>
        <vt:lpstr>Použitá písma</vt:lpstr>
      </vt:variant>
      <vt:variant>
        <vt:i4>14</vt:i4>
      </vt:variant>
      <vt:variant>
        <vt:lpstr>Motiv</vt:lpstr>
      </vt:variant>
      <vt:variant>
        <vt:i4>1</vt:i4>
      </vt:variant>
      <vt:variant>
        <vt:lpstr>Vložené servery OLE</vt:lpstr>
      </vt:variant>
      <vt:variant>
        <vt:i4>4</vt:i4>
      </vt:variant>
      <vt:variant>
        <vt:lpstr>Nadpisy snímků</vt:lpstr>
      </vt:variant>
      <vt:variant>
        <vt:i4>159</vt:i4>
      </vt:variant>
    </vt:vector>
  </HeadingPairs>
  <TitlesOfParts>
    <vt:vector size="178" baseType="lpstr">
      <vt:lpstr>Arial</vt:lpstr>
      <vt:lpstr>ArialMT</vt:lpstr>
      <vt:lpstr>Calibri</vt:lpstr>
      <vt:lpstr>Calibri Light</vt:lpstr>
      <vt:lpstr>Cambria Math</vt:lpstr>
      <vt:lpstr>Georgia</vt:lpstr>
      <vt:lpstr>h</vt:lpstr>
      <vt:lpstr>MyriadPro-BoldIt</vt:lpstr>
      <vt:lpstr>MyriadPro-It</vt:lpstr>
      <vt:lpstr>MyriadPro-Regular</vt:lpstr>
      <vt:lpstr>MyriadPro-Regular-SC700</vt:lpstr>
      <vt:lpstr>Open Sans</vt:lpstr>
      <vt:lpstr>Times New Roman</vt:lpstr>
      <vt:lpstr>Verdana</vt:lpstr>
      <vt:lpstr>Motiv Office</vt:lpstr>
      <vt:lpstr>Clip</vt:lpstr>
      <vt:lpstr>Rastrový obrázek</vt:lpstr>
      <vt:lpstr>Acrobat Document</vt:lpstr>
      <vt:lpstr>Flash Document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Homeostáza vnitřního prostředí a jejím poruchy</vt:lpstr>
      <vt:lpstr>Homeostáza vnitřního prostředí a jejím poruchy</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Základy acidobazické chemie a fyziologie  Opakování (doufejme)  </vt:lpstr>
      <vt:lpstr>Vodíkové ionty</vt:lpstr>
      <vt:lpstr>Vodíkové ionty</vt:lpstr>
      <vt:lpstr>Vodíkové můstky ve vodě </vt:lpstr>
      <vt:lpstr>Vodíkové můstky ve vodě </vt:lpstr>
      <vt:lpstr>Vodíkové ionty</vt:lpstr>
      <vt:lpstr>Prezentace aplikace PowerPoint</vt:lpstr>
      <vt:lpstr>Vodíkové můstky ve vodě </vt:lpstr>
      <vt:lpstr>Vodíkové můstky ve vodě </vt:lpstr>
      <vt:lpstr>                 Dynamika pohybu H3O+ a OH- ve vodě </vt:lpstr>
      <vt:lpstr>Náboje aminokyselin a konformace proteinů</vt:lpstr>
      <vt:lpstr>Definice pH a její důsledky</vt:lpstr>
      <vt:lpstr>Definice pH a její důsledky - řešení</vt:lpstr>
      <vt:lpstr>Pufry</vt:lpstr>
      <vt:lpstr>Pufry – řešení 1</vt:lpstr>
      <vt:lpstr>Pufry – řešení 2</vt:lpstr>
      <vt:lpstr>Proteinové pufry</vt:lpstr>
      <vt:lpstr>Proteinové pufry</vt:lpstr>
      <vt:lpstr>Fosfátový pufr</vt:lpstr>
      <vt:lpstr>Bikarbonátový pufr</vt:lpstr>
      <vt:lpstr>Bikarbonátový pufr</vt:lpstr>
      <vt:lpstr>Prezentace aplikace PowerPoint</vt:lpstr>
      <vt:lpstr>Prezentace aplikace PowerPoint</vt:lpstr>
      <vt:lpstr>Pufrační křivka</vt:lpstr>
      <vt:lpstr>Pufrační křivka</vt:lpstr>
      <vt:lpstr>Pufrační  křivka</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1952 Dánsko  epidemie poliomyelitis</vt:lpstr>
      <vt:lpstr>Acidobazická rovnováha</vt:lpstr>
      <vt:lpstr>Vyšetřování parametrů ABR</vt:lpstr>
      <vt:lpstr>Prezentace aplikace PowerPoint</vt:lpstr>
      <vt:lpstr>Vyšetřování parametrů ABR</vt:lpstr>
      <vt:lpstr>Vyšetřování parametrů ABR</vt:lpstr>
      <vt:lpstr>Vyšetřování parametrů ABR</vt:lpstr>
      <vt:lpstr>Vyšetřování parametrů ABR</vt:lpstr>
      <vt:lpstr>Vyšetřování parametrů ABR</vt:lpstr>
      <vt:lpstr>Vyšetřování parametrů ABR</vt:lpstr>
      <vt:lpstr>Vyšetřování parametrů ABR</vt:lpstr>
      <vt:lpstr>Vyšetřování parametrů ABR</vt:lpstr>
      <vt:lpstr>Prezentace aplikace PowerPoint</vt:lpstr>
      <vt:lpstr>Prezentace aplikace PowerPoint</vt:lpstr>
      <vt:lpstr>Prezentace aplikace PowerPoint</vt:lpstr>
      <vt:lpstr>Koncentrace BB je nezávislá na pCO2 (v krvi in vitro)</vt:lpstr>
      <vt:lpstr>Prezentace aplikace PowerPoint</vt:lpstr>
      <vt:lpstr>Prezentace aplikace PowerPoint</vt:lpstr>
      <vt:lpstr>Koncentrace BB je nezávislá na pCO2 (v krvi in vitro)</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Problémy klasického přístupu „Dánské školy“</vt:lpstr>
      <vt:lpstr>Řešení některých problémů klasického přístupu „Dánské školy“</vt:lpstr>
      <vt:lpstr>Stewartova teorie (1983)</vt:lpstr>
      <vt:lpstr>Stewartova teorie – řešení rovnice</vt:lpstr>
      <vt:lpstr>Závislost ATOT na hladině albuminu a fosfátů </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Prezentace aplikace PowerPoint</vt:lpstr>
      <vt:lpstr>Problém Fenclova-Stewartova přístupu</vt:lpstr>
      <vt:lpstr>Prezentace aplikace PowerPoint</vt:lpstr>
      <vt:lpstr>Acidobazická rovnováha</vt:lpstr>
      <vt:lpstr>Prezentace aplikace PowerPoint</vt:lpstr>
      <vt:lpstr>Porozumění kauzálních souvislostí</vt:lpstr>
      <vt:lpstr>Prezentace aplikace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Prezentace aplikace PowerPoint</dc:title>
  <dc:creator>Jiří Kofránek</dc:creator>
  <cp:lastModifiedBy>Jiří Kofránek</cp:lastModifiedBy>
  <cp:revision>3</cp:revision>
  <dcterms:created xsi:type="dcterms:W3CDTF">2021-12-13T03:24:38Z</dcterms:created>
  <dcterms:modified xsi:type="dcterms:W3CDTF">2021-12-13T13:51:24Z</dcterms:modified>
</cp:coreProperties>
</file>